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37"/>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Lst>
  <p:sldSz cx="12192000" cy="6858000"/>
  <p:notesSz cx="6858000" cy="12192000"/>
  <p:embeddedFontLst>
    <p:embeddedFont>
      <p:font typeface="Arimo" panose="020B0604020202020204" charset="0"/>
      <p:regular r:id="rId38"/>
      <p:bold r:id="rId39"/>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88" d="100"/>
          <a:sy n="88" d="100"/>
        </p:scale>
        <p:origin x="228" y="5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2.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94383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12.png"/><Relationship Id="rId3" Type="http://schemas.openxmlformats.org/officeDocument/2006/relationships/image" Target="../media/image59.png"/><Relationship Id="rId7" Type="http://schemas.openxmlformats.org/officeDocument/2006/relationships/image" Target="../media/image111.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10.png"/><Relationship Id="rId11" Type="http://schemas.openxmlformats.org/officeDocument/2006/relationships/image" Target="../media/image115.png"/><Relationship Id="rId5" Type="http://schemas.openxmlformats.org/officeDocument/2006/relationships/image" Target="../media/image7.png"/><Relationship Id="rId10" Type="http://schemas.openxmlformats.org/officeDocument/2006/relationships/image" Target="../media/image114.png"/><Relationship Id="rId4" Type="http://schemas.openxmlformats.org/officeDocument/2006/relationships/image" Target="../media/image2.png"/><Relationship Id="rId9" Type="http://schemas.openxmlformats.org/officeDocument/2006/relationships/image" Target="../media/image113.png"/></Relationships>
</file>

<file path=ppt/slides/_rels/slide11.xml.rels><?xml version="1.0" encoding="UTF-8" standalone="yes"?>
<Relationships xmlns="http://schemas.openxmlformats.org/package/2006/relationships"><Relationship Id="rId8" Type="http://schemas.openxmlformats.org/officeDocument/2006/relationships/image" Target="../media/image118.png"/><Relationship Id="rId13" Type="http://schemas.openxmlformats.org/officeDocument/2006/relationships/image" Target="../media/image123.png"/><Relationship Id="rId3" Type="http://schemas.openxmlformats.org/officeDocument/2006/relationships/image" Target="../media/image1.png"/><Relationship Id="rId7" Type="http://schemas.openxmlformats.org/officeDocument/2006/relationships/image" Target="../media/image117.png"/><Relationship Id="rId12" Type="http://schemas.openxmlformats.org/officeDocument/2006/relationships/image" Target="../media/image122.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16.png"/><Relationship Id="rId11" Type="http://schemas.openxmlformats.org/officeDocument/2006/relationships/image" Target="../media/image121.png"/><Relationship Id="rId5" Type="http://schemas.openxmlformats.org/officeDocument/2006/relationships/image" Target="../media/image7.png"/><Relationship Id="rId10" Type="http://schemas.openxmlformats.org/officeDocument/2006/relationships/image" Target="../media/image120.png"/><Relationship Id="rId4" Type="http://schemas.openxmlformats.org/officeDocument/2006/relationships/image" Target="../media/image2.png"/><Relationship Id="rId9" Type="http://schemas.openxmlformats.org/officeDocument/2006/relationships/image" Target="../media/image119.png"/><Relationship Id="rId14" Type="http://schemas.openxmlformats.org/officeDocument/2006/relationships/image" Target="../media/image124.png"/></Relationships>
</file>

<file path=ppt/slides/_rels/slide12.xml.rels><?xml version="1.0" encoding="UTF-8" standalone="yes"?>
<Relationships xmlns="http://schemas.openxmlformats.org/package/2006/relationships"><Relationship Id="rId8" Type="http://schemas.openxmlformats.org/officeDocument/2006/relationships/image" Target="../media/image127.png"/><Relationship Id="rId13" Type="http://schemas.openxmlformats.org/officeDocument/2006/relationships/image" Target="../media/image132.png"/><Relationship Id="rId3" Type="http://schemas.openxmlformats.org/officeDocument/2006/relationships/image" Target="../media/image59.png"/><Relationship Id="rId7" Type="http://schemas.openxmlformats.org/officeDocument/2006/relationships/image" Target="../media/image126.png"/><Relationship Id="rId12" Type="http://schemas.openxmlformats.org/officeDocument/2006/relationships/image" Target="../media/image131.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25.png"/><Relationship Id="rId11" Type="http://schemas.openxmlformats.org/officeDocument/2006/relationships/image" Target="../media/image130.png"/><Relationship Id="rId5" Type="http://schemas.openxmlformats.org/officeDocument/2006/relationships/image" Target="../media/image7.png"/><Relationship Id="rId15" Type="http://schemas.openxmlformats.org/officeDocument/2006/relationships/image" Target="../media/image134.png"/><Relationship Id="rId10" Type="http://schemas.openxmlformats.org/officeDocument/2006/relationships/image" Target="../media/image129.png"/><Relationship Id="rId4" Type="http://schemas.openxmlformats.org/officeDocument/2006/relationships/image" Target="../media/image2.png"/><Relationship Id="rId9" Type="http://schemas.openxmlformats.org/officeDocument/2006/relationships/image" Target="../media/image128.png"/><Relationship Id="rId14" Type="http://schemas.openxmlformats.org/officeDocument/2006/relationships/image" Target="../media/image133.png"/></Relationships>
</file>

<file path=ppt/slides/_rels/slide13.xml.rels><?xml version="1.0" encoding="UTF-8" standalone="yes"?>
<Relationships xmlns="http://schemas.openxmlformats.org/package/2006/relationships"><Relationship Id="rId8" Type="http://schemas.openxmlformats.org/officeDocument/2006/relationships/image" Target="../media/image137.png"/><Relationship Id="rId13" Type="http://schemas.openxmlformats.org/officeDocument/2006/relationships/image" Target="../media/image142.png"/><Relationship Id="rId18" Type="http://schemas.openxmlformats.org/officeDocument/2006/relationships/image" Target="../media/image147.png"/><Relationship Id="rId3" Type="http://schemas.openxmlformats.org/officeDocument/2006/relationships/image" Target="../media/image1.png"/><Relationship Id="rId21" Type="http://schemas.openxmlformats.org/officeDocument/2006/relationships/image" Target="../media/image150.png"/><Relationship Id="rId7" Type="http://schemas.openxmlformats.org/officeDocument/2006/relationships/image" Target="../media/image136.png"/><Relationship Id="rId12" Type="http://schemas.openxmlformats.org/officeDocument/2006/relationships/image" Target="../media/image141.png"/><Relationship Id="rId17" Type="http://schemas.openxmlformats.org/officeDocument/2006/relationships/image" Target="../media/image146.png"/><Relationship Id="rId2" Type="http://schemas.openxmlformats.org/officeDocument/2006/relationships/notesSlide" Target="../notesSlides/notesSlide13.xml"/><Relationship Id="rId16" Type="http://schemas.openxmlformats.org/officeDocument/2006/relationships/image" Target="../media/image145.png"/><Relationship Id="rId20" Type="http://schemas.openxmlformats.org/officeDocument/2006/relationships/image" Target="../media/image149.png"/><Relationship Id="rId1" Type="http://schemas.openxmlformats.org/officeDocument/2006/relationships/slideLayout" Target="../slideLayouts/slideLayout1.xml"/><Relationship Id="rId6" Type="http://schemas.openxmlformats.org/officeDocument/2006/relationships/image" Target="../media/image135.png"/><Relationship Id="rId11" Type="http://schemas.openxmlformats.org/officeDocument/2006/relationships/image" Target="../media/image140.png"/><Relationship Id="rId24" Type="http://schemas.openxmlformats.org/officeDocument/2006/relationships/image" Target="../media/image153.png"/><Relationship Id="rId5" Type="http://schemas.openxmlformats.org/officeDocument/2006/relationships/image" Target="../media/image7.png"/><Relationship Id="rId15" Type="http://schemas.openxmlformats.org/officeDocument/2006/relationships/image" Target="../media/image144.png"/><Relationship Id="rId23" Type="http://schemas.openxmlformats.org/officeDocument/2006/relationships/image" Target="../media/image152.png"/><Relationship Id="rId10" Type="http://schemas.openxmlformats.org/officeDocument/2006/relationships/image" Target="../media/image139.png"/><Relationship Id="rId19" Type="http://schemas.openxmlformats.org/officeDocument/2006/relationships/image" Target="../media/image148.png"/><Relationship Id="rId4" Type="http://schemas.openxmlformats.org/officeDocument/2006/relationships/image" Target="../media/image2.png"/><Relationship Id="rId9" Type="http://schemas.openxmlformats.org/officeDocument/2006/relationships/image" Target="../media/image138.png"/><Relationship Id="rId14" Type="http://schemas.openxmlformats.org/officeDocument/2006/relationships/image" Target="../media/image143.png"/><Relationship Id="rId22" Type="http://schemas.openxmlformats.org/officeDocument/2006/relationships/image" Target="../media/image151.png"/></Relationships>
</file>

<file path=ppt/slides/_rels/slide14.xml.rels><?xml version="1.0" encoding="UTF-8" standalone="yes"?>
<Relationships xmlns="http://schemas.openxmlformats.org/package/2006/relationships"><Relationship Id="rId8" Type="http://schemas.openxmlformats.org/officeDocument/2006/relationships/image" Target="../media/image156.png"/><Relationship Id="rId13" Type="http://schemas.openxmlformats.org/officeDocument/2006/relationships/image" Target="../media/image161.png"/><Relationship Id="rId18" Type="http://schemas.openxmlformats.org/officeDocument/2006/relationships/image" Target="../media/image166.png"/><Relationship Id="rId3" Type="http://schemas.openxmlformats.org/officeDocument/2006/relationships/image" Target="../media/image1.png"/><Relationship Id="rId21" Type="http://schemas.openxmlformats.org/officeDocument/2006/relationships/image" Target="../media/image169.png"/><Relationship Id="rId7" Type="http://schemas.openxmlformats.org/officeDocument/2006/relationships/image" Target="../media/image155.png"/><Relationship Id="rId12" Type="http://schemas.openxmlformats.org/officeDocument/2006/relationships/image" Target="../media/image160.png"/><Relationship Id="rId17" Type="http://schemas.openxmlformats.org/officeDocument/2006/relationships/image" Target="../media/image165.png"/><Relationship Id="rId25" Type="http://schemas.openxmlformats.org/officeDocument/2006/relationships/image" Target="../media/image173.png"/><Relationship Id="rId2" Type="http://schemas.openxmlformats.org/officeDocument/2006/relationships/notesSlide" Target="../notesSlides/notesSlide14.xml"/><Relationship Id="rId16" Type="http://schemas.openxmlformats.org/officeDocument/2006/relationships/image" Target="../media/image164.png"/><Relationship Id="rId20" Type="http://schemas.openxmlformats.org/officeDocument/2006/relationships/image" Target="../media/image168.png"/><Relationship Id="rId1" Type="http://schemas.openxmlformats.org/officeDocument/2006/relationships/slideLayout" Target="../slideLayouts/slideLayout1.xml"/><Relationship Id="rId6" Type="http://schemas.openxmlformats.org/officeDocument/2006/relationships/image" Target="../media/image154.png"/><Relationship Id="rId11" Type="http://schemas.openxmlformats.org/officeDocument/2006/relationships/image" Target="../media/image159.png"/><Relationship Id="rId24" Type="http://schemas.openxmlformats.org/officeDocument/2006/relationships/image" Target="../media/image172.png"/><Relationship Id="rId5" Type="http://schemas.openxmlformats.org/officeDocument/2006/relationships/image" Target="../media/image7.png"/><Relationship Id="rId15" Type="http://schemas.openxmlformats.org/officeDocument/2006/relationships/image" Target="../media/image163.png"/><Relationship Id="rId23" Type="http://schemas.openxmlformats.org/officeDocument/2006/relationships/image" Target="../media/image171.png"/><Relationship Id="rId10" Type="http://schemas.openxmlformats.org/officeDocument/2006/relationships/image" Target="../media/image158.png"/><Relationship Id="rId19" Type="http://schemas.openxmlformats.org/officeDocument/2006/relationships/image" Target="../media/image167.png"/><Relationship Id="rId4" Type="http://schemas.openxmlformats.org/officeDocument/2006/relationships/image" Target="../media/image2.png"/><Relationship Id="rId9" Type="http://schemas.openxmlformats.org/officeDocument/2006/relationships/image" Target="../media/image157.png"/><Relationship Id="rId14" Type="http://schemas.openxmlformats.org/officeDocument/2006/relationships/image" Target="../media/image162.png"/><Relationship Id="rId22" Type="http://schemas.openxmlformats.org/officeDocument/2006/relationships/image" Target="../media/image170.png"/></Relationships>
</file>

<file path=ppt/slides/_rels/slide15.xml.rels><?xml version="1.0" encoding="UTF-8" standalone="yes"?>
<Relationships xmlns="http://schemas.openxmlformats.org/package/2006/relationships"><Relationship Id="rId8" Type="http://schemas.openxmlformats.org/officeDocument/2006/relationships/image" Target="../media/image176.png"/><Relationship Id="rId13" Type="http://schemas.openxmlformats.org/officeDocument/2006/relationships/image" Target="../media/image181.png"/><Relationship Id="rId3" Type="http://schemas.openxmlformats.org/officeDocument/2006/relationships/image" Target="../media/image1.png"/><Relationship Id="rId7" Type="http://schemas.openxmlformats.org/officeDocument/2006/relationships/image" Target="../media/image175.png"/><Relationship Id="rId12" Type="http://schemas.openxmlformats.org/officeDocument/2006/relationships/image" Target="../media/image180.png"/><Relationship Id="rId2" Type="http://schemas.openxmlformats.org/officeDocument/2006/relationships/notesSlide" Target="../notesSlides/notesSlide15.xml"/><Relationship Id="rId16" Type="http://schemas.openxmlformats.org/officeDocument/2006/relationships/image" Target="../media/image184.png"/><Relationship Id="rId1" Type="http://schemas.openxmlformats.org/officeDocument/2006/relationships/slideLayout" Target="../slideLayouts/slideLayout1.xml"/><Relationship Id="rId6" Type="http://schemas.openxmlformats.org/officeDocument/2006/relationships/image" Target="../media/image174.png"/><Relationship Id="rId11" Type="http://schemas.openxmlformats.org/officeDocument/2006/relationships/image" Target="../media/image179.png"/><Relationship Id="rId5" Type="http://schemas.openxmlformats.org/officeDocument/2006/relationships/image" Target="../media/image7.png"/><Relationship Id="rId15" Type="http://schemas.openxmlformats.org/officeDocument/2006/relationships/image" Target="../media/image183.png"/><Relationship Id="rId10" Type="http://schemas.openxmlformats.org/officeDocument/2006/relationships/image" Target="../media/image178.png"/><Relationship Id="rId4" Type="http://schemas.openxmlformats.org/officeDocument/2006/relationships/image" Target="../media/image2.png"/><Relationship Id="rId9" Type="http://schemas.openxmlformats.org/officeDocument/2006/relationships/image" Target="../media/image177.png"/><Relationship Id="rId14" Type="http://schemas.openxmlformats.org/officeDocument/2006/relationships/image" Target="../media/image182.png"/></Relationships>
</file>

<file path=ppt/slides/_rels/slide16.xml.rels><?xml version="1.0" encoding="UTF-8" standalone="yes"?>
<Relationships xmlns="http://schemas.openxmlformats.org/package/2006/relationships"><Relationship Id="rId8" Type="http://schemas.openxmlformats.org/officeDocument/2006/relationships/image" Target="../media/image187.png"/><Relationship Id="rId13" Type="http://schemas.openxmlformats.org/officeDocument/2006/relationships/image" Target="../media/image192.png"/><Relationship Id="rId18" Type="http://schemas.openxmlformats.org/officeDocument/2006/relationships/image" Target="../media/image197.png"/><Relationship Id="rId3" Type="http://schemas.openxmlformats.org/officeDocument/2006/relationships/image" Target="../media/image59.png"/><Relationship Id="rId7" Type="http://schemas.openxmlformats.org/officeDocument/2006/relationships/image" Target="../media/image186.png"/><Relationship Id="rId12" Type="http://schemas.openxmlformats.org/officeDocument/2006/relationships/image" Target="../media/image191.png"/><Relationship Id="rId17" Type="http://schemas.openxmlformats.org/officeDocument/2006/relationships/image" Target="../media/image196.png"/><Relationship Id="rId2" Type="http://schemas.openxmlformats.org/officeDocument/2006/relationships/notesSlide" Target="../notesSlides/notesSlide16.xml"/><Relationship Id="rId16" Type="http://schemas.openxmlformats.org/officeDocument/2006/relationships/image" Target="../media/image195.png"/><Relationship Id="rId20" Type="http://schemas.openxmlformats.org/officeDocument/2006/relationships/image" Target="../media/image199.png"/><Relationship Id="rId1" Type="http://schemas.openxmlformats.org/officeDocument/2006/relationships/slideLayout" Target="../slideLayouts/slideLayout1.xml"/><Relationship Id="rId6" Type="http://schemas.openxmlformats.org/officeDocument/2006/relationships/image" Target="../media/image185.png"/><Relationship Id="rId11" Type="http://schemas.openxmlformats.org/officeDocument/2006/relationships/image" Target="../media/image190.png"/><Relationship Id="rId5" Type="http://schemas.openxmlformats.org/officeDocument/2006/relationships/image" Target="../media/image7.png"/><Relationship Id="rId15" Type="http://schemas.openxmlformats.org/officeDocument/2006/relationships/image" Target="../media/image194.png"/><Relationship Id="rId10" Type="http://schemas.openxmlformats.org/officeDocument/2006/relationships/image" Target="../media/image189.png"/><Relationship Id="rId19" Type="http://schemas.openxmlformats.org/officeDocument/2006/relationships/image" Target="../media/image198.png"/><Relationship Id="rId4" Type="http://schemas.openxmlformats.org/officeDocument/2006/relationships/image" Target="../media/image2.png"/><Relationship Id="rId9" Type="http://schemas.openxmlformats.org/officeDocument/2006/relationships/image" Target="../media/image188.png"/><Relationship Id="rId14" Type="http://schemas.openxmlformats.org/officeDocument/2006/relationships/image" Target="../media/image193.png"/></Relationships>
</file>

<file path=ppt/slides/_rels/slide17.xml.rels><?xml version="1.0" encoding="UTF-8" standalone="yes"?>
<Relationships xmlns="http://schemas.openxmlformats.org/package/2006/relationships"><Relationship Id="rId8" Type="http://schemas.openxmlformats.org/officeDocument/2006/relationships/image" Target="../media/image202.png"/><Relationship Id="rId13" Type="http://schemas.openxmlformats.org/officeDocument/2006/relationships/image" Target="../media/image207.png"/><Relationship Id="rId3" Type="http://schemas.openxmlformats.org/officeDocument/2006/relationships/image" Target="../media/image1.png"/><Relationship Id="rId7" Type="http://schemas.openxmlformats.org/officeDocument/2006/relationships/image" Target="../media/image201.png"/><Relationship Id="rId12" Type="http://schemas.openxmlformats.org/officeDocument/2006/relationships/image" Target="../media/image206.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200.png"/><Relationship Id="rId11" Type="http://schemas.openxmlformats.org/officeDocument/2006/relationships/image" Target="../media/image205.png"/><Relationship Id="rId5" Type="http://schemas.openxmlformats.org/officeDocument/2006/relationships/image" Target="../media/image7.png"/><Relationship Id="rId15" Type="http://schemas.openxmlformats.org/officeDocument/2006/relationships/image" Target="../media/image209.png"/><Relationship Id="rId10" Type="http://schemas.openxmlformats.org/officeDocument/2006/relationships/image" Target="../media/image204.png"/><Relationship Id="rId4" Type="http://schemas.openxmlformats.org/officeDocument/2006/relationships/image" Target="../media/image2.png"/><Relationship Id="rId9" Type="http://schemas.openxmlformats.org/officeDocument/2006/relationships/image" Target="../media/image203.png"/><Relationship Id="rId14" Type="http://schemas.openxmlformats.org/officeDocument/2006/relationships/image" Target="../media/image208.png"/></Relationships>
</file>

<file path=ppt/slides/_rels/slide18.xml.rels><?xml version="1.0" encoding="UTF-8" standalone="yes"?>
<Relationships xmlns="http://schemas.openxmlformats.org/package/2006/relationships"><Relationship Id="rId8" Type="http://schemas.openxmlformats.org/officeDocument/2006/relationships/image" Target="../media/image212.png"/><Relationship Id="rId13" Type="http://schemas.openxmlformats.org/officeDocument/2006/relationships/image" Target="../media/image163.png"/><Relationship Id="rId3" Type="http://schemas.openxmlformats.org/officeDocument/2006/relationships/image" Target="../media/image1.png"/><Relationship Id="rId7" Type="http://schemas.openxmlformats.org/officeDocument/2006/relationships/image" Target="../media/image211.png"/><Relationship Id="rId12" Type="http://schemas.openxmlformats.org/officeDocument/2006/relationships/image" Target="../media/image216.png"/><Relationship Id="rId17" Type="http://schemas.openxmlformats.org/officeDocument/2006/relationships/image" Target="../media/image220.png"/><Relationship Id="rId2" Type="http://schemas.openxmlformats.org/officeDocument/2006/relationships/notesSlide" Target="../notesSlides/notesSlide18.xml"/><Relationship Id="rId16" Type="http://schemas.openxmlformats.org/officeDocument/2006/relationships/image" Target="../media/image219.png"/><Relationship Id="rId1" Type="http://schemas.openxmlformats.org/officeDocument/2006/relationships/slideLayout" Target="../slideLayouts/slideLayout1.xml"/><Relationship Id="rId6" Type="http://schemas.openxmlformats.org/officeDocument/2006/relationships/image" Target="../media/image210.png"/><Relationship Id="rId11" Type="http://schemas.openxmlformats.org/officeDocument/2006/relationships/image" Target="../media/image215.png"/><Relationship Id="rId5" Type="http://schemas.openxmlformats.org/officeDocument/2006/relationships/image" Target="../media/image7.png"/><Relationship Id="rId15" Type="http://schemas.openxmlformats.org/officeDocument/2006/relationships/image" Target="../media/image218.png"/><Relationship Id="rId10" Type="http://schemas.openxmlformats.org/officeDocument/2006/relationships/image" Target="../media/image214.png"/><Relationship Id="rId4" Type="http://schemas.openxmlformats.org/officeDocument/2006/relationships/image" Target="../media/image2.png"/><Relationship Id="rId9" Type="http://schemas.openxmlformats.org/officeDocument/2006/relationships/image" Target="../media/image213.png"/><Relationship Id="rId14" Type="http://schemas.openxmlformats.org/officeDocument/2006/relationships/image" Target="../media/image217.png"/></Relationships>
</file>

<file path=ppt/slides/_rels/slide19.xml.rels><?xml version="1.0" encoding="UTF-8" standalone="yes"?>
<Relationships xmlns="http://schemas.openxmlformats.org/package/2006/relationships"><Relationship Id="rId8" Type="http://schemas.openxmlformats.org/officeDocument/2006/relationships/image" Target="../media/image223.png"/><Relationship Id="rId13" Type="http://schemas.openxmlformats.org/officeDocument/2006/relationships/image" Target="../media/image228.png"/><Relationship Id="rId3" Type="http://schemas.openxmlformats.org/officeDocument/2006/relationships/image" Target="../media/image1.png"/><Relationship Id="rId7" Type="http://schemas.openxmlformats.org/officeDocument/2006/relationships/image" Target="../media/image222.png"/><Relationship Id="rId12" Type="http://schemas.openxmlformats.org/officeDocument/2006/relationships/image" Target="../media/image227.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221.png"/><Relationship Id="rId11" Type="http://schemas.openxmlformats.org/officeDocument/2006/relationships/image" Target="../media/image226.png"/><Relationship Id="rId5" Type="http://schemas.openxmlformats.org/officeDocument/2006/relationships/image" Target="../media/image7.png"/><Relationship Id="rId10" Type="http://schemas.openxmlformats.org/officeDocument/2006/relationships/image" Target="../media/image225.png"/><Relationship Id="rId4" Type="http://schemas.openxmlformats.org/officeDocument/2006/relationships/image" Target="../media/image2.png"/><Relationship Id="rId9" Type="http://schemas.openxmlformats.org/officeDocument/2006/relationships/image" Target="../media/image224.png"/><Relationship Id="rId14" Type="http://schemas.openxmlformats.org/officeDocument/2006/relationships/image" Target="../media/image229.pn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image" Target="../media/image1.pn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2.png"/><Relationship Id="rId9" Type="http://schemas.openxmlformats.org/officeDocument/2006/relationships/image" Target="../media/image11.png"/></Relationships>
</file>

<file path=ppt/slides/_rels/slide20.xml.rels><?xml version="1.0" encoding="UTF-8" standalone="yes"?>
<Relationships xmlns="http://schemas.openxmlformats.org/package/2006/relationships"><Relationship Id="rId8" Type="http://schemas.openxmlformats.org/officeDocument/2006/relationships/image" Target="../media/image232.png"/><Relationship Id="rId13" Type="http://schemas.openxmlformats.org/officeDocument/2006/relationships/image" Target="../media/image237.png"/><Relationship Id="rId3" Type="http://schemas.openxmlformats.org/officeDocument/2006/relationships/image" Target="../media/image59.png"/><Relationship Id="rId7" Type="http://schemas.openxmlformats.org/officeDocument/2006/relationships/image" Target="../media/image231.png"/><Relationship Id="rId12" Type="http://schemas.openxmlformats.org/officeDocument/2006/relationships/image" Target="../media/image236.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230.png"/><Relationship Id="rId11" Type="http://schemas.openxmlformats.org/officeDocument/2006/relationships/image" Target="../media/image235.png"/><Relationship Id="rId5" Type="http://schemas.openxmlformats.org/officeDocument/2006/relationships/image" Target="../media/image7.png"/><Relationship Id="rId10" Type="http://schemas.openxmlformats.org/officeDocument/2006/relationships/image" Target="../media/image234.png"/><Relationship Id="rId4" Type="http://schemas.openxmlformats.org/officeDocument/2006/relationships/image" Target="../media/image2.png"/><Relationship Id="rId9" Type="http://schemas.openxmlformats.org/officeDocument/2006/relationships/image" Target="../media/image233.png"/></Relationships>
</file>

<file path=ppt/slides/_rels/slide21.xml.rels><?xml version="1.0" encoding="UTF-8" standalone="yes"?>
<Relationships xmlns="http://schemas.openxmlformats.org/package/2006/relationships"><Relationship Id="rId8" Type="http://schemas.openxmlformats.org/officeDocument/2006/relationships/image" Target="../media/image240.png"/><Relationship Id="rId13" Type="http://schemas.openxmlformats.org/officeDocument/2006/relationships/image" Target="../media/image245.png"/><Relationship Id="rId3" Type="http://schemas.openxmlformats.org/officeDocument/2006/relationships/image" Target="../media/image1.png"/><Relationship Id="rId7" Type="http://schemas.openxmlformats.org/officeDocument/2006/relationships/image" Target="../media/image239.png"/><Relationship Id="rId12" Type="http://schemas.openxmlformats.org/officeDocument/2006/relationships/image" Target="../media/image244.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238.png"/><Relationship Id="rId11" Type="http://schemas.openxmlformats.org/officeDocument/2006/relationships/image" Target="../media/image243.png"/><Relationship Id="rId5" Type="http://schemas.openxmlformats.org/officeDocument/2006/relationships/image" Target="../media/image7.png"/><Relationship Id="rId15" Type="http://schemas.openxmlformats.org/officeDocument/2006/relationships/image" Target="../media/image247.png"/><Relationship Id="rId10" Type="http://schemas.openxmlformats.org/officeDocument/2006/relationships/image" Target="../media/image242.png"/><Relationship Id="rId4" Type="http://schemas.openxmlformats.org/officeDocument/2006/relationships/image" Target="../media/image2.png"/><Relationship Id="rId9" Type="http://schemas.openxmlformats.org/officeDocument/2006/relationships/image" Target="../media/image241.png"/><Relationship Id="rId14" Type="http://schemas.openxmlformats.org/officeDocument/2006/relationships/image" Target="../media/image246.png"/></Relationships>
</file>

<file path=ppt/slides/_rels/slide22.xml.rels><?xml version="1.0" encoding="UTF-8" standalone="yes"?>
<Relationships xmlns="http://schemas.openxmlformats.org/package/2006/relationships"><Relationship Id="rId8" Type="http://schemas.openxmlformats.org/officeDocument/2006/relationships/image" Target="../media/image250.png"/><Relationship Id="rId13" Type="http://schemas.openxmlformats.org/officeDocument/2006/relationships/image" Target="../media/image255.png"/><Relationship Id="rId18" Type="http://schemas.openxmlformats.org/officeDocument/2006/relationships/image" Target="../media/image260.png"/><Relationship Id="rId3" Type="http://schemas.openxmlformats.org/officeDocument/2006/relationships/image" Target="../media/image1.png"/><Relationship Id="rId7" Type="http://schemas.openxmlformats.org/officeDocument/2006/relationships/image" Target="../media/image249.png"/><Relationship Id="rId12" Type="http://schemas.openxmlformats.org/officeDocument/2006/relationships/image" Target="../media/image254.png"/><Relationship Id="rId17" Type="http://schemas.openxmlformats.org/officeDocument/2006/relationships/image" Target="../media/image259.png"/><Relationship Id="rId2" Type="http://schemas.openxmlformats.org/officeDocument/2006/relationships/notesSlide" Target="../notesSlides/notesSlide22.xml"/><Relationship Id="rId16" Type="http://schemas.openxmlformats.org/officeDocument/2006/relationships/image" Target="../media/image258.png"/><Relationship Id="rId20" Type="http://schemas.openxmlformats.org/officeDocument/2006/relationships/image" Target="../media/image262.png"/><Relationship Id="rId1" Type="http://schemas.openxmlformats.org/officeDocument/2006/relationships/slideLayout" Target="../slideLayouts/slideLayout1.xml"/><Relationship Id="rId6" Type="http://schemas.openxmlformats.org/officeDocument/2006/relationships/image" Target="../media/image248.png"/><Relationship Id="rId11" Type="http://schemas.openxmlformats.org/officeDocument/2006/relationships/image" Target="../media/image253.png"/><Relationship Id="rId5" Type="http://schemas.openxmlformats.org/officeDocument/2006/relationships/image" Target="../media/image7.png"/><Relationship Id="rId15" Type="http://schemas.openxmlformats.org/officeDocument/2006/relationships/image" Target="../media/image257.png"/><Relationship Id="rId10" Type="http://schemas.openxmlformats.org/officeDocument/2006/relationships/image" Target="../media/image252.png"/><Relationship Id="rId19" Type="http://schemas.openxmlformats.org/officeDocument/2006/relationships/image" Target="../media/image261.png"/><Relationship Id="rId4" Type="http://schemas.openxmlformats.org/officeDocument/2006/relationships/image" Target="../media/image2.png"/><Relationship Id="rId9" Type="http://schemas.openxmlformats.org/officeDocument/2006/relationships/image" Target="../media/image251.png"/><Relationship Id="rId14" Type="http://schemas.openxmlformats.org/officeDocument/2006/relationships/image" Target="../media/image256.png"/></Relationships>
</file>

<file path=ppt/slides/_rels/slide23.xml.rels><?xml version="1.0" encoding="UTF-8" standalone="yes"?>
<Relationships xmlns="http://schemas.openxmlformats.org/package/2006/relationships"><Relationship Id="rId8" Type="http://schemas.openxmlformats.org/officeDocument/2006/relationships/image" Target="../media/image266.png"/><Relationship Id="rId13" Type="http://schemas.openxmlformats.org/officeDocument/2006/relationships/image" Target="../media/image270.png"/><Relationship Id="rId3" Type="http://schemas.openxmlformats.org/officeDocument/2006/relationships/image" Target="../media/image1.png"/><Relationship Id="rId7" Type="http://schemas.openxmlformats.org/officeDocument/2006/relationships/image" Target="../media/image265.png"/><Relationship Id="rId12" Type="http://schemas.openxmlformats.org/officeDocument/2006/relationships/image" Target="../media/image269.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264.png"/><Relationship Id="rId11" Type="http://schemas.openxmlformats.org/officeDocument/2006/relationships/image" Target="../media/image212.png"/><Relationship Id="rId5" Type="http://schemas.openxmlformats.org/officeDocument/2006/relationships/image" Target="../media/image7.png"/><Relationship Id="rId10" Type="http://schemas.openxmlformats.org/officeDocument/2006/relationships/image" Target="../media/image268.png"/><Relationship Id="rId4" Type="http://schemas.openxmlformats.org/officeDocument/2006/relationships/image" Target="../media/image263.png"/><Relationship Id="rId9" Type="http://schemas.openxmlformats.org/officeDocument/2006/relationships/image" Target="../media/image267.png"/></Relationships>
</file>

<file path=ppt/slides/_rels/slide24.xml.rels><?xml version="1.0" encoding="UTF-8" standalone="yes"?>
<Relationships xmlns="http://schemas.openxmlformats.org/package/2006/relationships"><Relationship Id="rId8" Type="http://schemas.openxmlformats.org/officeDocument/2006/relationships/image" Target="../media/image273.png"/><Relationship Id="rId13" Type="http://schemas.openxmlformats.org/officeDocument/2006/relationships/image" Target="../media/image278.png"/><Relationship Id="rId18" Type="http://schemas.openxmlformats.org/officeDocument/2006/relationships/image" Target="../media/image283.png"/><Relationship Id="rId3" Type="http://schemas.openxmlformats.org/officeDocument/2006/relationships/image" Target="../media/image59.png"/><Relationship Id="rId21" Type="http://schemas.openxmlformats.org/officeDocument/2006/relationships/image" Target="../media/image286.png"/><Relationship Id="rId7" Type="http://schemas.openxmlformats.org/officeDocument/2006/relationships/image" Target="../media/image272.png"/><Relationship Id="rId12" Type="http://schemas.openxmlformats.org/officeDocument/2006/relationships/image" Target="../media/image277.png"/><Relationship Id="rId17" Type="http://schemas.openxmlformats.org/officeDocument/2006/relationships/image" Target="../media/image282.png"/><Relationship Id="rId2" Type="http://schemas.openxmlformats.org/officeDocument/2006/relationships/notesSlide" Target="../notesSlides/notesSlide24.xml"/><Relationship Id="rId16" Type="http://schemas.openxmlformats.org/officeDocument/2006/relationships/image" Target="../media/image281.png"/><Relationship Id="rId20" Type="http://schemas.openxmlformats.org/officeDocument/2006/relationships/image" Target="../media/image285.png"/><Relationship Id="rId1" Type="http://schemas.openxmlformats.org/officeDocument/2006/relationships/slideLayout" Target="../slideLayouts/slideLayout1.xml"/><Relationship Id="rId6" Type="http://schemas.openxmlformats.org/officeDocument/2006/relationships/image" Target="../media/image271.png"/><Relationship Id="rId11" Type="http://schemas.openxmlformats.org/officeDocument/2006/relationships/image" Target="../media/image276.png"/><Relationship Id="rId5" Type="http://schemas.openxmlformats.org/officeDocument/2006/relationships/image" Target="../media/image7.png"/><Relationship Id="rId15" Type="http://schemas.openxmlformats.org/officeDocument/2006/relationships/image" Target="../media/image280.png"/><Relationship Id="rId23" Type="http://schemas.openxmlformats.org/officeDocument/2006/relationships/image" Target="../media/image288.png"/><Relationship Id="rId10" Type="http://schemas.openxmlformats.org/officeDocument/2006/relationships/image" Target="../media/image275.png"/><Relationship Id="rId19" Type="http://schemas.openxmlformats.org/officeDocument/2006/relationships/image" Target="../media/image284.png"/><Relationship Id="rId4" Type="http://schemas.openxmlformats.org/officeDocument/2006/relationships/image" Target="../media/image2.png"/><Relationship Id="rId9" Type="http://schemas.openxmlformats.org/officeDocument/2006/relationships/image" Target="../media/image274.png"/><Relationship Id="rId14" Type="http://schemas.openxmlformats.org/officeDocument/2006/relationships/image" Target="../media/image279.png"/><Relationship Id="rId22" Type="http://schemas.openxmlformats.org/officeDocument/2006/relationships/image" Target="../media/image287.png"/></Relationships>
</file>

<file path=ppt/slides/_rels/slide25.xml.rels><?xml version="1.0" encoding="UTF-8" standalone="yes"?>
<Relationships xmlns="http://schemas.openxmlformats.org/package/2006/relationships"><Relationship Id="rId8" Type="http://schemas.openxmlformats.org/officeDocument/2006/relationships/image" Target="../media/image291.png"/><Relationship Id="rId3" Type="http://schemas.openxmlformats.org/officeDocument/2006/relationships/image" Target="../media/image1.png"/><Relationship Id="rId7" Type="http://schemas.openxmlformats.org/officeDocument/2006/relationships/image" Target="../media/image290.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289.png"/><Relationship Id="rId5" Type="http://schemas.openxmlformats.org/officeDocument/2006/relationships/image" Target="../media/image7.png"/><Relationship Id="rId4" Type="http://schemas.openxmlformats.org/officeDocument/2006/relationships/image" Target="../media/image263.png"/><Relationship Id="rId9" Type="http://schemas.openxmlformats.org/officeDocument/2006/relationships/image" Target="../media/image292.png"/></Relationships>
</file>

<file path=ppt/slides/_rels/slide26.xml.rels><?xml version="1.0" encoding="UTF-8" standalone="yes"?>
<Relationships xmlns="http://schemas.openxmlformats.org/package/2006/relationships"><Relationship Id="rId8" Type="http://schemas.openxmlformats.org/officeDocument/2006/relationships/image" Target="../media/image295.png"/><Relationship Id="rId13" Type="http://schemas.openxmlformats.org/officeDocument/2006/relationships/image" Target="../media/image300.png"/><Relationship Id="rId3" Type="http://schemas.openxmlformats.org/officeDocument/2006/relationships/image" Target="../media/image1.png"/><Relationship Id="rId7" Type="http://schemas.openxmlformats.org/officeDocument/2006/relationships/image" Target="../media/image294.png"/><Relationship Id="rId12" Type="http://schemas.openxmlformats.org/officeDocument/2006/relationships/image" Target="../media/image299.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293.png"/><Relationship Id="rId11" Type="http://schemas.openxmlformats.org/officeDocument/2006/relationships/image" Target="../media/image298.png"/><Relationship Id="rId5" Type="http://schemas.openxmlformats.org/officeDocument/2006/relationships/image" Target="../media/image7.png"/><Relationship Id="rId10" Type="http://schemas.openxmlformats.org/officeDocument/2006/relationships/image" Target="../media/image297.png"/><Relationship Id="rId4" Type="http://schemas.openxmlformats.org/officeDocument/2006/relationships/image" Target="../media/image2.png"/><Relationship Id="rId9" Type="http://schemas.openxmlformats.org/officeDocument/2006/relationships/image" Target="../media/image296.png"/></Relationships>
</file>

<file path=ppt/slides/_rels/slide27.xml.rels><?xml version="1.0" encoding="UTF-8" standalone="yes"?>
<Relationships xmlns="http://schemas.openxmlformats.org/package/2006/relationships"><Relationship Id="rId8" Type="http://schemas.openxmlformats.org/officeDocument/2006/relationships/image" Target="../media/image303.png"/><Relationship Id="rId13" Type="http://schemas.openxmlformats.org/officeDocument/2006/relationships/image" Target="../media/image308.png"/><Relationship Id="rId18" Type="http://schemas.openxmlformats.org/officeDocument/2006/relationships/image" Target="../media/image313.png"/><Relationship Id="rId3" Type="http://schemas.openxmlformats.org/officeDocument/2006/relationships/image" Target="../media/image1.png"/><Relationship Id="rId21" Type="http://schemas.openxmlformats.org/officeDocument/2006/relationships/image" Target="../media/image316.png"/><Relationship Id="rId7" Type="http://schemas.openxmlformats.org/officeDocument/2006/relationships/image" Target="../media/image302.png"/><Relationship Id="rId12" Type="http://schemas.openxmlformats.org/officeDocument/2006/relationships/image" Target="../media/image307.png"/><Relationship Id="rId17" Type="http://schemas.openxmlformats.org/officeDocument/2006/relationships/image" Target="../media/image312.png"/><Relationship Id="rId2" Type="http://schemas.openxmlformats.org/officeDocument/2006/relationships/notesSlide" Target="../notesSlides/notesSlide27.xml"/><Relationship Id="rId16" Type="http://schemas.openxmlformats.org/officeDocument/2006/relationships/image" Target="../media/image311.png"/><Relationship Id="rId20" Type="http://schemas.openxmlformats.org/officeDocument/2006/relationships/image" Target="../media/image315.png"/><Relationship Id="rId1" Type="http://schemas.openxmlformats.org/officeDocument/2006/relationships/slideLayout" Target="../slideLayouts/slideLayout1.xml"/><Relationship Id="rId6" Type="http://schemas.openxmlformats.org/officeDocument/2006/relationships/image" Target="../media/image301.png"/><Relationship Id="rId11" Type="http://schemas.openxmlformats.org/officeDocument/2006/relationships/image" Target="../media/image306.png"/><Relationship Id="rId5" Type="http://schemas.openxmlformats.org/officeDocument/2006/relationships/image" Target="../media/image7.png"/><Relationship Id="rId15" Type="http://schemas.openxmlformats.org/officeDocument/2006/relationships/image" Target="../media/image310.png"/><Relationship Id="rId10" Type="http://schemas.openxmlformats.org/officeDocument/2006/relationships/image" Target="../media/image305.png"/><Relationship Id="rId19" Type="http://schemas.openxmlformats.org/officeDocument/2006/relationships/image" Target="../media/image314.png"/><Relationship Id="rId4" Type="http://schemas.openxmlformats.org/officeDocument/2006/relationships/image" Target="../media/image2.png"/><Relationship Id="rId9" Type="http://schemas.openxmlformats.org/officeDocument/2006/relationships/image" Target="../media/image304.png"/><Relationship Id="rId14" Type="http://schemas.openxmlformats.org/officeDocument/2006/relationships/image" Target="../media/image309.png"/></Relationships>
</file>

<file path=ppt/slides/_rels/slide28.xml.rels><?xml version="1.0" encoding="UTF-8" standalone="yes"?>
<Relationships xmlns="http://schemas.openxmlformats.org/package/2006/relationships"><Relationship Id="rId8" Type="http://schemas.openxmlformats.org/officeDocument/2006/relationships/image" Target="../media/image319.png"/><Relationship Id="rId13" Type="http://schemas.openxmlformats.org/officeDocument/2006/relationships/image" Target="../media/image324.png"/><Relationship Id="rId18" Type="http://schemas.openxmlformats.org/officeDocument/2006/relationships/image" Target="../media/image329.png"/><Relationship Id="rId26" Type="http://schemas.openxmlformats.org/officeDocument/2006/relationships/image" Target="../media/image337.png"/><Relationship Id="rId3" Type="http://schemas.openxmlformats.org/officeDocument/2006/relationships/image" Target="../media/image1.png"/><Relationship Id="rId21" Type="http://schemas.openxmlformats.org/officeDocument/2006/relationships/image" Target="../media/image332.png"/><Relationship Id="rId7" Type="http://schemas.openxmlformats.org/officeDocument/2006/relationships/image" Target="../media/image318.png"/><Relationship Id="rId12" Type="http://schemas.openxmlformats.org/officeDocument/2006/relationships/image" Target="../media/image323.png"/><Relationship Id="rId17" Type="http://schemas.openxmlformats.org/officeDocument/2006/relationships/image" Target="../media/image328.png"/><Relationship Id="rId25" Type="http://schemas.openxmlformats.org/officeDocument/2006/relationships/image" Target="../media/image336.png"/><Relationship Id="rId2" Type="http://schemas.openxmlformats.org/officeDocument/2006/relationships/notesSlide" Target="../notesSlides/notesSlide28.xml"/><Relationship Id="rId16" Type="http://schemas.openxmlformats.org/officeDocument/2006/relationships/image" Target="../media/image327.png"/><Relationship Id="rId20" Type="http://schemas.openxmlformats.org/officeDocument/2006/relationships/image" Target="../media/image331.png"/><Relationship Id="rId29" Type="http://schemas.openxmlformats.org/officeDocument/2006/relationships/image" Target="../media/image340.png"/><Relationship Id="rId1" Type="http://schemas.openxmlformats.org/officeDocument/2006/relationships/slideLayout" Target="../slideLayouts/slideLayout1.xml"/><Relationship Id="rId6" Type="http://schemas.openxmlformats.org/officeDocument/2006/relationships/image" Target="../media/image317.png"/><Relationship Id="rId11" Type="http://schemas.openxmlformats.org/officeDocument/2006/relationships/image" Target="../media/image322.png"/><Relationship Id="rId24" Type="http://schemas.openxmlformats.org/officeDocument/2006/relationships/image" Target="../media/image335.png"/><Relationship Id="rId5" Type="http://schemas.openxmlformats.org/officeDocument/2006/relationships/image" Target="../media/image7.png"/><Relationship Id="rId15" Type="http://schemas.openxmlformats.org/officeDocument/2006/relationships/image" Target="../media/image326.png"/><Relationship Id="rId23" Type="http://schemas.openxmlformats.org/officeDocument/2006/relationships/image" Target="../media/image334.png"/><Relationship Id="rId28" Type="http://schemas.openxmlformats.org/officeDocument/2006/relationships/image" Target="../media/image339.png"/><Relationship Id="rId10" Type="http://schemas.openxmlformats.org/officeDocument/2006/relationships/image" Target="../media/image321.png"/><Relationship Id="rId19" Type="http://schemas.openxmlformats.org/officeDocument/2006/relationships/image" Target="../media/image330.png"/><Relationship Id="rId31" Type="http://schemas.openxmlformats.org/officeDocument/2006/relationships/image" Target="../media/image342.png"/><Relationship Id="rId4" Type="http://schemas.openxmlformats.org/officeDocument/2006/relationships/image" Target="../media/image263.png"/><Relationship Id="rId9" Type="http://schemas.openxmlformats.org/officeDocument/2006/relationships/image" Target="../media/image320.png"/><Relationship Id="rId14" Type="http://schemas.openxmlformats.org/officeDocument/2006/relationships/image" Target="../media/image325.png"/><Relationship Id="rId22" Type="http://schemas.openxmlformats.org/officeDocument/2006/relationships/image" Target="../media/image333.png"/><Relationship Id="rId27" Type="http://schemas.openxmlformats.org/officeDocument/2006/relationships/image" Target="../media/image338.png"/><Relationship Id="rId30" Type="http://schemas.openxmlformats.org/officeDocument/2006/relationships/image" Target="../media/image341.png"/></Relationships>
</file>

<file path=ppt/slides/_rels/slide29.xml.rels><?xml version="1.0" encoding="UTF-8" standalone="yes"?>
<Relationships xmlns="http://schemas.openxmlformats.org/package/2006/relationships"><Relationship Id="rId8" Type="http://schemas.openxmlformats.org/officeDocument/2006/relationships/image" Target="../media/image345.png"/><Relationship Id="rId13" Type="http://schemas.openxmlformats.org/officeDocument/2006/relationships/image" Target="../media/image350.png"/><Relationship Id="rId3" Type="http://schemas.openxmlformats.org/officeDocument/2006/relationships/image" Target="../media/image1.png"/><Relationship Id="rId7" Type="http://schemas.openxmlformats.org/officeDocument/2006/relationships/image" Target="../media/image344.png"/><Relationship Id="rId12" Type="http://schemas.openxmlformats.org/officeDocument/2006/relationships/image" Target="../media/image349.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343.png"/><Relationship Id="rId11" Type="http://schemas.openxmlformats.org/officeDocument/2006/relationships/image" Target="../media/image348.png"/><Relationship Id="rId5" Type="http://schemas.openxmlformats.org/officeDocument/2006/relationships/image" Target="../media/image7.png"/><Relationship Id="rId10" Type="http://schemas.openxmlformats.org/officeDocument/2006/relationships/image" Target="../media/image347.png"/><Relationship Id="rId4" Type="http://schemas.openxmlformats.org/officeDocument/2006/relationships/image" Target="../media/image263.png"/><Relationship Id="rId9" Type="http://schemas.openxmlformats.org/officeDocument/2006/relationships/image" Target="../media/image346.png"/><Relationship Id="rId14" Type="http://schemas.openxmlformats.org/officeDocument/2006/relationships/image" Target="../media/image351.png"/></Relationships>
</file>

<file path=ppt/slides/_rels/slide3.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18" Type="http://schemas.openxmlformats.org/officeDocument/2006/relationships/image" Target="../media/image29.png"/><Relationship Id="rId3" Type="http://schemas.openxmlformats.org/officeDocument/2006/relationships/image" Target="../media/image16.png"/><Relationship Id="rId21" Type="http://schemas.openxmlformats.org/officeDocument/2006/relationships/image" Target="../media/image32.png"/><Relationship Id="rId7" Type="http://schemas.openxmlformats.org/officeDocument/2006/relationships/image" Target="../media/image18.png"/><Relationship Id="rId12" Type="http://schemas.openxmlformats.org/officeDocument/2006/relationships/image" Target="../media/image23.png"/><Relationship Id="rId17" Type="http://schemas.openxmlformats.org/officeDocument/2006/relationships/image" Target="../media/image28.png"/><Relationship Id="rId25" Type="http://schemas.openxmlformats.org/officeDocument/2006/relationships/image" Target="../media/image36.png"/><Relationship Id="rId2" Type="http://schemas.openxmlformats.org/officeDocument/2006/relationships/notesSlide" Target="../notesSlides/notesSlide3.xml"/><Relationship Id="rId16" Type="http://schemas.openxmlformats.org/officeDocument/2006/relationships/image" Target="../media/image27.png"/><Relationship Id="rId20" Type="http://schemas.openxmlformats.org/officeDocument/2006/relationships/image" Target="../media/image31.png"/><Relationship Id="rId1" Type="http://schemas.openxmlformats.org/officeDocument/2006/relationships/slideLayout" Target="../slideLayouts/slideLayout1.xml"/><Relationship Id="rId6" Type="http://schemas.openxmlformats.org/officeDocument/2006/relationships/image" Target="../media/image17.png"/><Relationship Id="rId11" Type="http://schemas.openxmlformats.org/officeDocument/2006/relationships/image" Target="../media/image22.png"/><Relationship Id="rId24" Type="http://schemas.openxmlformats.org/officeDocument/2006/relationships/image" Target="../media/image35.png"/><Relationship Id="rId5" Type="http://schemas.openxmlformats.org/officeDocument/2006/relationships/image" Target="../media/image7.png"/><Relationship Id="rId15" Type="http://schemas.openxmlformats.org/officeDocument/2006/relationships/image" Target="../media/image26.png"/><Relationship Id="rId23" Type="http://schemas.openxmlformats.org/officeDocument/2006/relationships/image" Target="../media/image34.png"/><Relationship Id="rId10" Type="http://schemas.openxmlformats.org/officeDocument/2006/relationships/image" Target="../media/image21.png"/><Relationship Id="rId19" Type="http://schemas.openxmlformats.org/officeDocument/2006/relationships/image" Target="../media/image30.png"/><Relationship Id="rId4" Type="http://schemas.openxmlformats.org/officeDocument/2006/relationships/image" Target="../media/image2.png"/><Relationship Id="rId9" Type="http://schemas.openxmlformats.org/officeDocument/2006/relationships/image" Target="../media/image20.png"/><Relationship Id="rId14" Type="http://schemas.openxmlformats.org/officeDocument/2006/relationships/image" Target="../media/image25.png"/><Relationship Id="rId22" Type="http://schemas.openxmlformats.org/officeDocument/2006/relationships/image" Target="../media/image33.png"/></Relationships>
</file>

<file path=ppt/slides/_rels/slide30.xml.rels><?xml version="1.0" encoding="UTF-8" standalone="yes"?>
<Relationships xmlns="http://schemas.openxmlformats.org/package/2006/relationships"><Relationship Id="rId8" Type="http://schemas.openxmlformats.org/officeDocument/2006/relationships/image" Target="../media/image355.png"/><Relationship Id="rId13" Type="http://schemas.openxmlformats.org/officeDocument/2006/relationships/image" Target="../media/image360.png"/><Relationship Id="rId3" Type="http://schemas.openxmlformats.org/officeDocument/2006/relationships/image" Target="../media/image352.png"/><Relationship Id="rId7" Type="http://schemas.openxmlformats.org/officeDocument/2006/relationships/image" Target="../media/image354.png"/><Relationship Id="rId12" Type="http://schemas.openxmlformats.org/officeDocument/2006/relationships/image" Target="../media/image359.png"/><Relationship Id="rId2" Type="http://schemas.openxmlformats.org/officeDocument/2006/relationships/notesSlide" Target="../notesSlides/notesSlide30.xml"/><Relationship Id="rId16" Type="http://schemas.openxmlformats.org/officeDocument/2006/relationships/image" Target="../media/image363.png"/><Relationship Id="rId1" Type="http://schemas.openxmlformats.org/officeDocument/2006/relationships/slideLayout" Target="../slideLayouts/slideLayout1.xml"/><Relationship Id="rId6" Type="http://schemas.openxmlformats.org/officeDocument/2006/relationships/image" Target="../media/image353.png"/><Relationship Id="rId11" Type="http://schemas.openxmlformats.org/officeDocument/2006/relationships/image" Target="../media/image358.png"/><Relationship Id="rId5" Type="http://schemas.openxmlformats.org/officeDocument/2006/relationships/image" Target="../media/image7.png"/><Relationship Id="rId15" Type="http://schemas.openxmlformats.org/officeDocument/2006/relationships/image" Target="../media/image362.png"/><Relationship Id="rId10" Type="http://schemas.openxmlformats.org/officeDocument/2006/relationships/image" Target="../media/image357.png"/><Relationship Id="rId4" Type="http://schemas.openxmlformats.org/officeDocument/2006/relationships/image" Target="../media/image2.png"/><Relationship Id="rId9" Type="http://schemas.openxmlformats.org/officeDocument/2006/relationships/image" Target="../media/image356.png"/><Relationship Id="rId14" Type="http://schemas.openxmlformats.org/officeDocument/2006/relationships/image" Target="../media/image361.png"/></Relationships>
</file>

<file path=ppt/slides/_rels/slide31.xml.rels><?xml version="1.0" encoding="UTF-8" standalone="yes"?>
<Relationships xmlns="http://schemas.openxmlformats.org/package/2006/relationships"><Relationship Id="rId8" Type="http://schemas.openxmlformats.org/officeDocument/2006/relationships/image" Target="../media/image366.png"/><Relationship Id="rId13" Type="http://schemas.openxmlformats.org/officeDocument/2006/relationships/image" Target="../media/image371.png"/><Relationship Id="rId3" Type="http://schemas.openxmlformats.org/officeDocument/2006/relationships/image" Target="../media/image1.png"/><Relationship Id="rId7" Type="http://schemas.openxmlformats.org/officeDocument/2006/relationships/image" Target="../media/image365.png"/><Relationship Id="rId12" Type="http://schemas.openxmlformats.org/officeDocument/2006/relationships/image" Target="../media/image370.pn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364.png"/><Relationship Id="rId11" Type="http://schemas.openxmlformats.org/officeDocument/2006/relationships/image" Target="../media/image369.png"/><Relationship Id="rId5" Type="http://schemas.openxmlformats.org/officeDocument/2006/relationships/image" Target="../media/image7.png"/><Relationship Id="rId15" Type="http://schemas.openxmlformats.org/officeDocument/2006/relationships/image" Target="../media/image373.png"/><Relationship Id="rId10" Type="http://schemas.openxmlformats.org/officeDocument/2006/relationships/image" Target="../media/image368.png"/><Relationship Id="rId4" Type="http://schemas.openxmlformats.org/officeDocument/2006/relationships/image" Target="../media/image2.png"/><Relationship Id="rId9" Type="http://schemas.openxmlformats.org/officeDocument/2006/relationships/image" Target="../media/image367.png"/><Relationship Id="rId14" Type="http://schemas.openxmlformats.org/officeDocument/2006/relationships/image" Target="../media/image372.png"/></Relationships>
</file>

<file path=ppt/slides/_rels/slide32.xml.rels><?xml version="1.0" encoding="UTF-8" standalone="yes"?>
<Relationships xmlns="http://schemas.openxmlformats.org/package/2006/relationships"><Relationship Id="rId8" Type="http://schemas.openxmlformats.org/officeDocument/2006/relationships/image" Target="../media/image376.png"/><Relationship Id="rId13" Type="http://schemas.openxmlformats.org/officeDocument/2006/relationships/image" Target="../media/image381.png"/><Relationship Id="rId18" Type="http://schemas.openxmlformats.org/officeDocument/2006/relationships/image" Target="../media/image386.png"/><Relationship Id="rId26" Type="http://schemas.openxmlformats.org/officeDocument/2006/relationships/image" Target="../media/image394.png"/><Relationship Id="rId3" Type="http://schemas.openxmlformats.org/officeDocument/2006/relationships/image" Target="../media/image1.png"/><Relationship Id="rId21" Type="http://schemas.openxmlformats.org/officeDocument/2006/relationships/image" Target="../media/image389.png"/><Relationship Id="rId7" Type="http://schemas.openxmlformats.org/officeDocument/2006/relationships/image" Target="../media/image375.png"/><Relationship Id="rId12" Type="http://schemas.openxmlformats.org/officeDocument/2006/relationships/image" Target="../media/image380.png"/><Relationship Id="rId17" Type="http://schemas.openxmlformats.org/officeDocument/2006/relationships/image" Target="../media/image385.png"/><Relationship Id="rId25" Type="http://schemas.openxmlformats.org/officeDocument/2006/relationships/image" Target="../media/image393.png"/><Relationship Id="rId2" Type="http://schemas.openxmlformats.org/officeDocument/2006/relationships/notesSlide" Target="../notesSlides/notesSlide32.xml"/><Relationship Id="rId16" Type="http://schemas.openxmlformats.org/officeDocument/2006/relationships/image" Target="../media/image384.png"/><Relationship Id="rId20" Type="http://schemas.openxmlformats.org/officeDocument/2006/relationships/image" Target="../media/image388.png"/><Relationship Id="rId1" Type="http://schemas.openxmlformats.org/officeDocument/2006/relationships/slideLayout" Target="../slideLayouts/slideLayout1.xml"/><Relationship Id="rId6" Type="http://schemas.openxmlformats.org/officeDocument/2006/relationships/image" Target="../media/image374.png"/><Relationship Id="rId11" Type="http://schemas.openxmlformats.org/officeDocument/2006/relationships/image" Target="../media/image379.png"/><Relationship Id="rId24" Type="http://schemas.openxmlformats.org/officeDocument/2006/relationships/image" Target="../media/image392.png"/><Relationship Id="rId5" Type="http://schemas.openxmlformats.org/officeDocument/2006/relationships/image" Target="../media/image7.png"/><Relationship Id="rId15" Type="http://schemas.openxmlformats.org/officeDocument/2006/relationships/image" Target="../media/image383.png"/><Relationship Id="rId23" Type="http://schemas.openxmlformats.org/officeDocument/2006/relationships/image" Target="../media/image391.png"/><Relationship Id="rId10" Type="http://schemas.openxmlformats.org/officeDocument/2006/relationships/image" Target="../media/image378.png"/><Relationship Id="rId19" Type="http://schemas.openxmlformats.org/officeDocument/2006/relationships/image" Target="../media/image387.png"/><Relationship Id="rId4" Type="http://schemas.openxmlformats.org/officeDocument/2006/relationships/image" Target="../media/image2.png"/><Relationship Id="rId9" Type="http://schemas.openxmlformats.org/officeDocument/2006/relationships/image" Target="../media/image377.png"/><Relationship Id="rId14" Type="http://schemas.openxmlformats.org/officeDocument/2006/relationships/image" Target="../media/image382.png"/><Relationship Id="rId22" Type="http://schemas.openxmlformats.org/officeDocument/2006/relationships/image" Target="../media/image390.png"/></Relationships>
</file>

<file path=ppt/slides/_rels/slide33.xml.rels><?xml version="1.0" encoding="UTF-8" standalone="yes"?>
<Relationships xmlns="http://schemas.openxmlformats.org/package/2006/relationships"><Relationship Id="rId8" Type="http://schemas.openxmlformats.org/officeDocument/2006/relationships/image" Target="../media/image397.png"/><Relationship Id="rId13" Type="http://schemas.openxmlformats.org/officeDocument/2006/relationships/image" Target="../media/image402.png"/><Relationship Id="rId18" Type="http://schemas.openxmlformats.org/officeDocument/2006/relationships/image" Target="../media/image407.png"/><Relationship Id="rId3" Type="http://schemas.openxmlformats.org/officeDocument/2006/relationships/image" Target="../media/image1.png"/><Relationship Id="rId7" Type="http://schemas.openxmlformats.org/officeDocument/2006/relationships/image" Target="../media/image396.png"/><Relationship Id="rId12" Type="http://schemas.openxmlformats.org/officeDocument/2006/relationships/image" Target="../media/image401.png"/><Relationship Id="rId17" Type="http://schemas.openxmlformats.org/officeDocument/2006/relationships/image" Target="../media/image406.png"/><Relationship Id="rId2" Type="http://schemas.openxmlformats.org/officeDocument/2006/relationships/notesSlide" Target="../notesSlides/notesSlide33.xml"/><Relationship Id="rId16" Type="http://schemas.openxmlformats.org/officeDocument/2006/relationships/image" Target="../media/image405.png"/><Relationship Id="rId1" Type="http://schemas.openxmlformats.org/officeDocument/2006/relationships/slideLayout" Target="../slideLayouts/slideLayout1.xml"/><Relationship Id="rId6" Type="http://schemas.openxmlformats.org/officeDocument/2006/relationships/image" Target="../media/image395.png"/><Relationship Id="rId11" Type="http://schemas.openxmlformats.org/officeDocument/2006/relationships/image" Target="../media/image400.png"/><Relationship Id="rId5" Type="http://schemas.openxmlformats.org/officeDocument/2006/relationships/image" Target="../media/image7.png"/><Relationship Id="rId15" Type="http://schemas.openxmlformats.org/officeDocument/2006/relationships/image" Target="../media/image404.png"/><Relationship Id="rId10" Type="http://schemas.openxmlformats.org/officeDocument/2006/relationships/image" Target="../media/image399.png"/><Relationship Id="rId19" Type="http://schemas.openxmlformats.org/officeDocument/2006/relationships/image" Target="../media/image408.png"/><Relationship Id="rId4" Type="http://schemas.openxmlformats.org/officeDocument/2006/relationships/image" Target="../media/image263.png"/><Relationship Id="rId9" Type="http://schemas.openxmlformats.org/officeDocument/2006/relationships/image" Target="../media/image398.png"/><Relationship Id="rId14" Type="http://schemas.openxmlformats.org/officeDocument/2006/relationships/image" Target="../media/image403.png"/></Relationships>
</file>

<file path=ppt/slides/_rels/slide34.xml.rels><?xml version="1.0" encoding="UTF-8" standalone="yes"?>
<Relationships xmlns="http://schemas.openxmlformats.org/package/2006/relationships"><Relationship Id="rId8" Type="http://schemas.openxmlformats.org/officeDocument/2006/relationships/image" Target="../media/image411.png"/><Relationship Id="rId13" Type="http://schemas.openxmlformats.org/officeDocument/2006/relationships/image" Target="../media/image416.png"/><Relationship Id="rId3" Type="http://schemas.openxmlformats.org/officeDocument/2006/relationships/image" Target="../media/image1.png"/><Relationship Id="rId7" Type="http://schemas.openxmlformats.org/officeDocument/2006/relationships/image" Target="../media/image410.png"/><Relationship Id="rId12" Type="http://schemas.openxmlformats.org/officeDocument/2006/relationships/image" Target="../media/image415.pn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409.png"/><Relationship Id="rId11" Type="http://schemas.openxmlformats.org/officeDocument/2006/relationships/image" Target="../media/image414.png"/><Relationship Id="rId5" Type="http://schemas.openxmlformats.org/officeDocument/2006/relationships/image" Target="../media/image7.png"/><Relationship Id="rId10" Type="http://schemas.openxmlformats.org/officeDocument/2006/relationships/image" Target="../media/image413.png"/><Relationship Id="rId4" Type="http://schemas.openxmlformats.org/officeDocument/2006/relationships/image" Target="../media/image2.png"/><Relationship Id="rId9" Type="http://schemas.openxmlformats.org/officeDocument/2006/relationships/image" Target="../media/image412.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18.pn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417.png"/><Relationship Id="rId5" Type="http://schemas.openxmlformats.org/officeDocument/2006/relationships/image" Target="../media/image7.png"/><Relationship Id="rId4" Type="http://schemas.openxmlformats.org/officeDocument/2006/relationships/image" Target="../media/image263.png"/></Relationships>
</file>

<file path=ppt/slides/_rels/slide4.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4.png"/><Relationship Id="rId3" Type="http://schemas.openxmlformats.org/officeDocument/2006/relationships/image" Target="../media/image16.png"/><Relationship Id="rId7" Type="http://schemas.openxmlformats.org/officeDocument/2006/relationships/image" Target="../media/image38.png"/><Relationship Id="rId12" Type="http://schemas.openxmlformats.org/officeDocument/2006/relationships/image" Target="../media/image43.png"/><Relationship Id="rId2" Type="http://schemas.openxmlformats.org/officeDocument/2006/relationships/notesSlide" Target="../notesSlides/notesSlide4.xml"/><Relationship Id="rId16" Type="http://schemas.openxmlformats.org/officeDocument/2006/relationships/image" Target="../media/image47.png"/><Relationship Id="rId1" Type="http://schemas.openxmlformats.org/officeDocument/2006/relationships/slideLayout" Target="../slideLayouts/slideLayout1.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7.png"/><Relationship Id="rId15" Type="http://schemas.openxmlformats.org/officeDocument/2006/relationships/image" Target="../media/image46.png"/><Relationship Id="rId10" Type="http://schemas.openxmlformats.org/officeDocument/2006/relationships/image" Target="../media/image41.png"/><Relationship Id="rId4" Type="http://schemas.openxmlformats.org/officeDocument/2006/relationships/image" Target="../media/image2.png"/><Relationship Id="rId9" Type="http://schemas.openxmlformats.org/officeDocument/2006/relationships/image" Target="../media/image40.png"/><Relationship Id="rId14" Type="http://schemas.openxmlformats.org/officeDocument/2006/relationships/image" Target="../media/image45.png"/></Relationships>
</file>

<file path=ppt/slides/_rels/slide5.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5.png"/><Relationship Id="rId3" Type="http://schemas.openxmlformats.org/officeDocument/2006/relationships/image" Target="../media/image1.png"/><Relationship Id="rId7" Type="http://schemas.openxmlformats.org/officeDocument/2006/relationships/image" Target="../media/image49.png"/><Relationship Id="rId12" Type="http://schemas.openxmlformats.org/officeDocument/2006/relationships/image" Target="../media/image54.png"/><Relationship Id="rId2" Type="http://schemas.openxmlformats.org/officeDocument/2006/relationships/notesSlide" Target="../notesSlides/notesSlide5.xml"/><Relationship Id="rId16" Type="http://schemas.openxmlformats.org/officeDocument/2006/relationships/image" Target="../media/image58.png"/><Relationship Id="rId1" Type="http://schemas.openxmlformats.org/officeDocument/2006/relationships/slideLayout" Target="../slideLayouts/slideLayout1.xml"/><Relationship Id="rId6" Type="http://schemas.openxmlformats.org/officeDocument/2006/relationships/image" Target="../media/image48.png"/><Relationship Id="rId11" Type="http://schemas.openxmlformats.org/officeDocument/2006/relationships/image" Target="../media/image53.png"/><Relationship Id="rId5" Type="http://schemas.openxmlformats.org/officeDocument/2006/relationships/image" Target="../media/image7.png"/><Relationship Id="rId15" Type="http://schemas.openxmlformats.org/officeDocument/2006/relationships/image" Target="../media/image57.png"/><Relationship Id="rId10" Type="http://schemas.openxmlformats.org/officeDocument/2006/relationships/image" Target="../media/image52.png"/><Relationship Id="rId4" Type="http://schemas.openxmlformats.org/officeDocument/2006/relationships/image" Target="../media/image2.png"/><Relationship Id="rId9" Type="http://schemas.openxmlformats.org/officeDocument/2006/relationships/image" Target="../media/image51.png"/><Relationship Id="rId14" Type="http://schemas.openxmlformats.org/officeDocument/2006/relationships/image" Target="../media/image56.png"/></Relationships>
</file>

<file path=ppt/slides/_rels/slide6.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67.png"/><Relationship Id="rId18" Type="http://schemas.openxmlformats.org/officeDocument/2006/relationships/image" Target="../media/image72.png"/><Relationship Id="rId3" Type="http://schemas.openxmlformats.org/officeDocument/2006/relationships/image" Target="../media/image59.png"/><Relationship Id="rId21" Type="http://schemas.openxmlformats.org/officeDocument/2006/relationships/image" Target="../media/image75.png"/><Relationship Id="rId7" Type="http://schemas.openxmlformats.org/officeDocument/2006/relationships/image" Target="../media/image61.png"/><Relationship Id="rId12" Type="http://schemas.openxmlformats.org/officeDocument/2006/relationships/image" Target="../media/image66.png"/><Relationship Id="rId17" Type="http://schemas.openxmlformats.org/officeDocument/2006/relationships/image" Target="../media/image71.png"/><Relationship Id="rId2" Type="http://schemas.openxmlformats.org/officeDocument/2006/relationships/notesSlide" Target="../notesSlides/notesSlide6.xml"/><Relationship Id="rId16" Type="http://schemas.openxmlformats.org/officeDocument/2006/relationships/image" Target="../media/image70.png"/><Relationship Id="rId20" Type="http://schemas.openxmlformats.org/officeDocument/2006/relationships/image" Target="../media/image74.png"/><Relationship Id="rId1" Type="http://schemas.openxmlformats.org/officeDocument/2006/relationships/slideLayout" Target="../slideLayouts/slideLayout1.xml"/><Relationship Id="rId6" Type="http://schemas.openxmlformats.org/officeDocument/2006/relationships/image" Target="../media/image60.png"/><Relationship Id="rId11" Type="http://schemas.openxmlformats.org/officeDocument/2006/relationships/image" Target="../media/image65.png"/><Relationship Id="rId5" Type="http://schemas.openxmlformats.org/officeDocument/2006/relationships/image" Target="../media/image7.png"/><Relationship Id="rId15" Type="http://schemas.openxmlformats.org/officeDocument/2006/relationships/image" Target="../media/image69.png"/><Relationship Id="rId10" Type="http://schemas.openxmlformats.org/officeDocument/2006/relationships/image" Target="../media/image64.png"/><Relationship Id="rId19" Type="http://schemas.openxmlformats.org/officeDocument/2006/relationships/image" Target="../media/image73.png"/><Relationship Id="rId4" Type="http://schemas.openxmlformats.org/officeDocument/2006/relationships/image" Target="../media/image2.png"/><Relationship Id="rId9" Type="http://schemas.openxmlformats.org/officeDocument/2006/relationships/image" Target="../media/image63.png"/><Relationship Id="rId14" Type="http://schemas.openxmlformats.org/officeDocument/2006/relationships/image" Target="../media/image68.png"/></Relationships>
</file>

<file path=ppt/slides/_rels/slide7.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83.png"/><Relationship Id="rId18" Type="http://schemas.openxmlformats.org/officeDocument/2006/relationships/image" Target="../media/image88.png"/><Relationship Id="rId3" Type="http://schemas.openxmlformats.org/officeDocument/2006/relationships/image" Target="../media/image59.png"/><Relationship Id="rId21" Type="http://schemas.openxmlformats.org/officeDocument/2006/relationships/image" Target="../media/image91.png"/><Relationship Id="rId7" Type="http://schemas.openxmlformats.org/officeDocument/2006/relationships/image" Target="../media/image77.png"/><Relationship Id="rId12" Type="http://schemas.openxmlformats.org/officeDocument/2006/relationships/image" Target="../media/image82.png"/><Relationship Id="rId17" Type="http://schemas.openxmlformats.org/officeDocument/2006/relationships/image" Target="../media/image87.png"/><Relationship Id="rId2" Type="http://schemas.openxmlformats.org/officeDocument/2006/relationships/notesSlide" Target="../notesSlides/notesSlide7.xml"/><Relationship Id="rId16" Type="http://schemas.openxmlformats.org/officeDocument/2006/relationships/image" Target="../media/image86.png"/><Relationship Id="rId20" Type="http://schemas.openxmlformats.org/officeDocument/2006/relationships/image" Target="../media/image90.png"/><Relationship Id="rId1" Type="http://schemas.openxmlformats.org/officeDocument/2006/relationships/slideLayout" Target="../slideLayouts/slideLayout1.xml"/><Relationship Id="rId6" Type="http://schemas.openxmlformats.org/officeDocument/2006/relationships/image" Target="../media/image76.png"/><Relationship Id="rId11" Type="http://schemas.openxmlformats.org/officeDocument/2006/relationships/image" Target="../media/image81.png"/><Relationship Id="rId5" Type="http://schemas.openxmlformats.org/officeDocument/2006/relationships/image" Target="../media/image7.png"/><Relationship Id="rId15" Type="http://schemas.openxmlformats.org/officeDocument/2006/relationships/image" Target="../media/image85.png"/><Relationship Id="rId23" Type="http://schemas.openxmlformats.org/officeDocument/2006/relationships/image" Target="../media/image93.png"/><Relationship Id="rId10" Type="http://schemas.openxmlformats.org/officeDocument/2006/relationships/image" Target="../media/image80.png"/><Relationship Id="rId19" Type="http://schemas.openxmlformats.org/officeDocument/2006/relationships/image" Target="../media/image89.png"/><Relationship Id="rId4" Type="http://schemas.openxmlformats.org/officeDocument/2006/relationships/image" Target="../media/image2.png"/><Relationship Id="rId9" Type="http://schemas.openxmlformats.org/officeDocument/2006/relationships/image" Target="../media/image79.png"/><Relationship Id="rId14" Type="http://schemas.openxmlformats.org/officeDocument/2006/relationships/image" Target="../media/image84.png"/><Relationship Id="rId22" Type="http://schemas.openxmlformats.org/officeDocument/2006/relationships/image" Target="../media/image92.png"/></Relationships>
</file>

<file path=ppt/slides/_rels/slide8.xml.rels><?xml version="1.0" encoding="UTF-8" standalone="yes"?>
<Relationships xmlns="http://schemas.openxmlformats.org/package/2006/relationships"><Relationship Id="rId8" Type="http://schemas.openxmlformats.org/officeDocument/2006/relationships/image" Target="../media/image96.png"/><Relationship Id="rId3" Type="http://schemas.openxmlformats.org/officeDocument/2006/relationships/image" Target="../media/image59.png"/><Relationship Id="rId7" Type="http://schemas.openxmlformats.org/officeDocument/2006/relationships/image" Target="../media/image95.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94.png"/><Relationship Id="rId5"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97.png"/></Relationships>
</file>

<file path=ppt/slides/_rels/slide9.xml.rels><?xml version="1.0" encoding="UTF-8" standalone="yes"?>
<Relationships xmlns="http://schemas.openxmlformats.org/package/2006/relationships"><Relationship Id="rId8" Type="http://schemas.openxmlformats.org/officeDocument/2006/relationships/image" Target="../media/image100.png"/><Relationship Id="rId13" Type="http://schemas.openxmlformats.org/officeDocument/2006/relationships/image" Target="../media/image105.png"/><Relationship Id="rId3" Type="http://schemas.openxmlformats.org/officeDocument/2006/relationships/image" Target="../media/image59.png"/><Relationship Id="rId7" Type="http://schemas.openxmlformats.org/officeDocument/2006/relationships/image" Target="../media/image99.png"/><Relationship Id="rId12" Type="http://schemas.openxmlformats.org/officeDocument/2006/relationships/image" Target="../media/image104.png"/><Relationship Id="rId17" Type="http://schemas.openxmlformats.org/officeDocument/2006/relationships/image" Target="../media/image109.png"/><Relationship Id="rId2" Type="http://schemas.openxmlformats.org/officeDocument/2006/relationships/notesSlide" Target="../notesSlides/notesSlide9.xml"/><Relationship Id="rId16" Type="http://schemas.openxmlformats.org/officeDocument/2006/relationships/image" Target="../media/image108.png"/><Relationship Id="rId1" Type="http://schemas.openxmlformats.org/officeDocument/2006/relationships/slideLayout" Target="../slideLayouts/slideLayout1.xml"/><Relationship Id="rId6" Type="http://schemas.openxmlformats.org/officeDocument/2006/relationships/image" Target="../media/image98.png"/><Relationship Id="rId11" Type="http://schemas.openxmlformats.org/officeDocument/2006/relationships/image" Target="../media/image103.png"/><Relationship Id="rId5" Type="http://schemas.openxmlformats.org/officeDocument/2006/relationships/image" Target="../media/image7.png"/><Relationship Id="rId15" Type="http://schemas.openxmlformats.org/officeDocument/2006/relationships/image" Target="../media/image107.png"/><Relationship Id="rId10" Type="http://schemas.openxmlformats.org/officeDocument/2006/relationships/image" Target="../media/image102.png"/><Relationship Id="rId4" Type="http://schemas.openxmlformats.org/officeDocument/2006/relationships/image" Target="../media/image2.png"/><Relationship Id="rId9" Type="http://schemas.openxmlformats.org/officeDocument/2006/relationships/image" Target="../media/image101.png"/><Relationship Id="rId14" Type="http://schemas.openxmlformats.org/officeDocument/2006/relationships/image" Target="../media/image106.png"/></Relationships>
</file>

<file path=ppt/slides/slide1.xml><?xml version="1.0" encoding="utf-8"?>
<p:sld xmlns:a="http://schemas.openxmlformats.org/drawingml/2006/main" xmlns:r="http://schemas.openxmlformats.org/officeDocument/2006/relationships" xmlns:p="http://schemas.openxmlformats.org/presentationml/2006/main">
  <p:cSld name="Slide 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img-3" descr="preencoded.png"/>
          <p:cNvPicPr>
            <a:picLocks noChangeAspect="1"/>
          </p:cNvPicPr>
          <p:nvPr/>
        </p:nvPicPr>
        <p:blipFill>
          <a:blip r:embed="rId5"/>
          <a:stretch>
            <a:fillRect/>
          </a:stretch>
        </p:blipFill>
        <p:spPr>
          <a:xfrm>
            <a:off x="0" y="0"/>
            <a:ext cx="12192000" cy="742950"/>
          </a:xfrm>
          <a:prstGeom prst="rect">
            <a:avLst/>
          </a:prstGeom>
        </p:spPr>
      </p:pic>
      <p:pic>
        <p:nvPicPr>
          <p:cNvPr id="5" name="SK-2-img-4" descr="preencoded.png"/>
          <p:cNvPicPr>
            <a:picLocks noChangeAspect="1"/>
          </p:cNvPicPr>
          <p:nvPr/>
        </p:nvPicPr>
        <p:blipFill>
          <a:blip r:embed="rId6"/>
          <a:stretch>
            <a:fillRect/>
          </a:stretch>
        </p:blipFill>
        <p:spPr>
          <a:xfrm>
            <a:off x="5715000" y="1599754"/>
            <a:ext cx="762000" cy="38100"/>
          </a:xfrm>
          <a:prstGeom prst="rect">
            <a:avLst/>
          </a:prstGeom>
        </p:spPr>
      </p:pic>
      <p:pic>
        <p:nvPicPr>
          <p:cNvPr id="6" name="SK-2-img-5" descr="preencoded.png"/>
          <p:cNvPicPr>
            <a:picLocks noChangeAspect="1"/>
          </p:cNvPicPr>
          <p:nvPr/>
        </p:nvPicPr>
        <p:blipFill>
          <a:blip r:embed="rId7"/>
          <a:stretch>
            <a:fillRect/>
          </a:stretch>
        </p:blipFill>
        <p:spPr>
          <a:xfrm>
            <a:off x="2000250" y="4529584"/>
            <a:ext cx="8191500" cy="1471613"/>
          </a:xfrm>
          <a:prstGeom prst="rect">
            <a:avLst/>
          </a:prstGeom>
        </p:spPr>
      </p:pic>
      <p:pic>
        <p:nvPicPr>
          <p:cNvPr id="7" name="SK-2-img-6" descr="preencoded.png"/>
          <p:cNvPicPr>
            <a:picLocks noChangeAspect="1"/>
          </p:cNvPicPr>
          <p:nvPr/>
        </p:nvPicPr>
        <p:blipFill>
          <a:blip r:embed="rId8"/>
          <a:stretch>
            <a:fillRect/>
          </a:stretch>
        </p:blipFill>
        <p:spPr>
          <a:xfrm>
            <a:off x="5003006" y="4799112"/>
            <a:ext cx="214313" cy="175320"/>
          </a:xfrm>
          <a:prstGeom prst="rect">
            <a:avLst/>
          </a:prstGeom>
        </p:spPr>
      </p:pic>
      <p:sp>
        <p:nvSpPr>
          <p:cNvPr id="8" name="SK-2-text-7"/>
          <p:cNvSpPr/>
          <p:nvPr/>
        </p:nvSpPr>
        <p:spPr>
          <a:xfrm>
            <a:off x="571500" y="228600"/>
            <a:ext cx="11144250" cy="285750"/>
          </a:xfrm>
          <a:prstGeom prst="rect">
            <a:avLst/>
          </a:prstGeom>
          <a:noFill/>
          <a:ln/>
        </p:spPr>
        <p:txBody>
          <a:bodyPr vert="horz" wrap="square" lIns="0" tIns="0" rIns="0" bIns="0" rtlCol="0" anchor="ctr"/>
          <a:lstStyle/>
          <a:p>
            <a:pPr marL="0" indent="0">
              <a:lnSpc>
                <a:spcPts val="2250"/>
              </a:lnSpc>
              <a:buNone/>
            </a:pPr>
            <a:r>
              <a:rPr lang="en-US" sz="1500" b="1" kern="0" spc="120" dirty="0">
                <a:solidFill>
                  <a:srgbClr val="FFFFFF"/>
                </a:solidFill>
                <a:latin typeface="Arimo" pitchFamily="34" charset="0"/>
                <a:ea typeface="Arimo" pitchFamily="34" charset="-122"/>
                <a:cs typeface="Arimo" pitchFamily="34" charset="-120"/>
              </a:rPr>
              <a:t>BRADFORD VTS TEACHING DECK</a:t>
            </a:r>
            <a:endParaRPr lang="en-US" sz="1500" dirty="0"/>
          </a:p>
        </p:txBody>
      </p:sp>
      <p:sp>
        <p:nvSpPr>
          <p:cNvPr id="9" name="SK-2-text-8"/>
          <p:cNvSpPr/>
          <p:nvPr/>
        </p:nvSpPr>
        <p:spPr>
          <a:xfrm>
            <a:off x="1333500" y="1942654"/>
            <a:ext cx="9525000" cy="1215330"/>
          </a:xfrm>
          <a:prstGeom prst="rect">
            <a:avLst/>
          </a:prstGeom>
          <a:noFill/>
          <a:ln/>
        </p:spPr>
        <p:txBody>
          <a:bodyPr vert="horz" wrap="square" lIns="0" tIns="0" rIns="0" bIns="0" rtlCol="0" anchor="ctr"/>
          <a:lstStyle/>
          <a:p>
            <a:pPr marL="0" indent="0" algn="ctr">
              <a:lnSpc>
                <a:spcPts val="4785"/>
              </a:lnSpc>
              <a:buNone/>
            </a:pPr>
            <a:r>
              <a:rPr lang="en-US" sz="4350" b="1" dirty="0">
                <a:solidFill>
                  <a:srgbClr val="1A1A1A"/>
                </a:solidFill>
                <a:latin typeface="Arimo" pitchFamily="34" charset="0"/>
                <a:ea typeface="Arimo" pitchFamily="34" charset="-122"/>
                <a:cs typeface="Arimo" pitchFamily="34" charset="-120"/>
              </a:rPr>
              <a:t>Adolescent &amp; Child Mental Health </a:t>
            </a:r>
          </a:p>
          <a:p>
            <a:pPr marL="0" indent="0" algn="ctr">
              <a:lnSpc>
                <a:spcPts val="4785"/>
              </a:lnSpc>
              <a:buNone/>
            </a:pPr>
            <a:r>
              <a:rPr lang="en-US" sz="4350" b="1" dirty="0">
                <a:solidFill>
                  <a:srgbClr val="1A1A1A"/>
                </a:solidFill>
                <a:latin typeface="Arimo" pitchFamily="34" charset="0"/>
                <a:ea typeface="Arimo" pitchFamily="34" charset="-122"/>
                <a:cs typeface="Arimo" pitchFamily="34" charset="-120"/>
              </a:rPr>
              <a:t>in primary care</a:t>
            </a:r>
            <a:endParaRPr lang="en-US" sz="4350" dirty="0"/>
          </a:p>
        </p:txBody>
      </p:sp>
      <p:sp>
        <p:nvSpPr>
          <p:cNvPr id="10" name="SK-2-text-9"/>
          <p:cNvSpPr/>
          <p:nvPr/>
        </p:nvSpPr>
        <p:spPr>
          <a:xfrm>
            <a:off x="4895850" y="3386584"/>
            <a:ext cx="2400300" cy="342900"/>
          </a:xfrm>
          <a:prstGeom prst="rect">
            <a:avLst/>
          </a:prstGeom>
          <a:noFill/>
          <a:ln/>
        </p:spPr>
        <p:txBody>
          <a:bodyPr vert="horz" wrap="square" lIns="0" tIns="0" rIns="0" bIns="0" rtlCol="0" anchor="ctr"/>
          <a:lstStyle/>
          <a:p>
            <a:pPr marL="0" indent="0" algn="ctr">
              <a:lnSpc>
                <a:spcPts val="2700"/>
              </a:lnSpc>
              <a:buNone/>
            </a:pPr>
            <a:r>
              <a:rPr lang="en-US" sz="1800" dirty="0">
                <a:solidFill>
                  <a:srgbClr val="005EB8"/>
                </a:solidFill>
                <a:latin typeface="Arimo" pitchFamily="34" charset="0"/>
                <a:ea typeface="Arimo" pitchFamily="34" charset="-122"/>
                <a:cs typeface="Arimo" pitchFamily="34" charset="-120"/>
              </a:rPr>
              <a:t>www.bradfordvts.co.uk</a:t>
            </a:r>
            <a:endParaRPr lang="en-US" sz="1800" dirty="0"/>
          </a:p>
        </p:txBody>
      </p:sp>
      <p:sp>
        <p:nvSpPr>
          <p:cNvPr id="11" name="SK-2-text-10"/>
          <p:cNvSpPr/>
          <p:nvPr/>
        </p:nvSpPr>
        <p:spPr>
          <a:xfrm>
            <a:off x="3852863" y="3843784"/>
            <a:ext cx="4486275" cy="228600"/>
          </a:xfrm>
          <a:prstGeom prst="rect">
            <a:avLst/>
          </a:prstGeom>
          <a:noFill/>
          <a:ln/>
        </p:spPr>
        <p:txBody>
          <a:bodyPr vert="horz" wrap="square" lIns="0" tIns="0" rIns="0" bIns="0" rtlCol="0" anchor="ctr"/>
          <a:lstStyle/>
          <a:p>
            <a:pPr marL="0" indent="0" algn="ctr">
              <a:lnSpc>
                <a:spcPts val="1800"/>
              </a:lnSpc>
              <a:buNone/>
            </a:pPr>
            <a:r>
              <a:rPr lang="en-US" sz="1200" dirty="0">
                <a:solidFill>
                  <a:srgbClr val="6B7280"/>
                </a:solidFill>
                <a:latin typeface="Arimo" pitchFamily="34" charset="0"/>
                <a:ea typeface="Arimo" pitchFamily="34" charset="-122"/>
                <a:cs typeface="Arimo" pitchFamily="34" charset="-120"/>
              </a:rPr>
              <a:t>Created July 2026, updated to current NICE 2025/2026 standards</a:t>
            </a:r>
            <a:endParaRPr lang="en-US" sz="1200" dirty="0"/>
          </a:p>
        </p:txBody>
      </p:sp>
      <p:sp>
        <p:nvSpPr>
          <p:cNvPr id="12" name="SK-2-text-11"/>
          <p:cNvSpPr/>
          <p:nvPr/>
        </p:nvSpPr>
        <p:spPr>
          <a:xfrm>
            <a:off x="5288756" y="4758184"/>
            <a:ext cx="1900238" cy="257175"/>
          </a:xfrm>
          <a:prstGeom prst="rect">
            <a:avLst/>
          </a:prstGeom>
          <a:noFill/>
          <a:ln/>
        </p:spPr>
        <p:txBody>
          <a:bodyPr vert="horz" wrap="square" lIns="0" tIns="0" rIns="0" bIns="0" rtlCol="0" anchor="ctr"/>
          <a:lstStyle/>
          <a:p>
            <a:pPr marL="0" indent="0" algn="ctr">
              <a:lnSpc>
                <a:spcPts val="2025"/>
              </a:lnSpc>
              <a:buNone/>
            </a:pPr>
            <a:r>
              <a:rPr lang="en-US" sz="1350" b="1" dirty="0">
                <a:solidFill>
                  <a:srgbClr val="D32F2F"/>
                </a:solidFill>
                <a:latin typeface="Arimo" pitchFamily="34" charset="0"/>
                <a:ea typeface="Arimo" pitchFamily="34" charset="-122"/>
                <a:cs typeface="Arimo" pitchFamily="34" charset="-120"/>
              </a:rPr>
              <a:t>CLINICAL DISCLAIMER</a:t>
            </a:r>
            <a:endParaRPr lang="en-US" sz="1350" dirty="0"/>
          </a:p>
        </p:txBody>
      </p:sp>
      <p:sp>
        <p:nvSpPr>
          <p:cNvPr id="13" name="SK-2-text-12"/>
          <p:cNvSpPr/>
          <p:nvPr/>
        </p:nvSpPr>
        <p:spPr>
          <a:xfrm>
            <a:off x="2305050" y="5129659"/>
            <a:ext cx="7581900" cy="642938"/>
          </a:xfrm>
          <a:prstGeom prst="rect">
            <a:avLst/>
          </a:prstGeom>
          <a:noFill/>
          <a:ln/>
        </p:spPr>
        <p:txBody>
          <a:bodyPr vert="horz" wrap="square" lIns="0" tIns="0" rIns="0" bIns="0" rtlCol="0" anchor="ctr"/>
          <a:lstStyle/>
          <a:p>
            <a:pPr marL="0" indent="0" algn="ctr">
              <a:lnSpc>
                <a:spcPts val="1688"/>
              </a:lnSpc>
              <a:buNone/>
            </a:pPr>
            <a:r>
              <a:rPr lang="en-US" sz="1125" dirty="0">
                <a:solidFill>
                  <a:srgbClr val="4B5563"/>
                </a:solidFill>
                <a:latin typeface="Arimo" pitchFamily="34" charset="0"/>
                <a:ea typeface="Arimo" pitchFamily="34" charset="-122"/>
                <a:cs typeface="Arimo" pitchFamily="34" charset="-120"/>
              </a:rPr>
              <a:t>This educational resource modernises older teaching materials. Clinical guidance is subject to change. Always double-check advice and drug dosages against the latest NICE (NG87, NG134, NG225), BNF/BNFC, and local CAMHS pathways before clinical application.</a:t>
            </a:r>
            <a:endParaRPr lang="en-US" sz="1125"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1-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1-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1-img-3" descr="preencoded.png"/>
          <p:cNvPicPr>
            <a:picLocks noChangeAspect="1"/>
          </p:cNvPicPr>
          <p:nvPr/>
        </p:nvPicPr>
        <p:blipFill>
          <a:blip r:embed="rId5"/>
          <a:stretch>
            <a:fillRect/>
          </a:stretch>
        </p:blipFill>
        <p:spPr>
          <a:xfrm>
            <a:off x="381000" y="381000"/>
            <a:ext cx="11430000" cy="693390"/>
          </a:xfrm>
          <a:prstGeom prst="rect">
            <a:avLst/>
          </a:prstGeom>
        </p:spPr>
      </p:pic>
      <p:pic>
        <p:nvPicPr>
          <p:cNvPr id="5" name="SK-11-img-4" descr="preencoded.png"/>
          <p:cNvPicPr>
            <a:picLocks noChangeAspect="1"/>
          </p:cNvPicPr>
          <p:nvPr/>
        </p:nvPicPr>
        <p:blipFill>
          <a:blip r:embed="rId6"/>
          <a:stretch>
            <a:fillRect/>
          </a:stretch>
        </p:blipFill>
        <p:spPr>
          <a:xfrm>
            <a:off x="381000" y="1302990"/>
            <a:ext cx="4419600" cy="5174010"/>
          </a:xfrm>
          <a:prstGeom prst="rect">
            <a:avLst/>
          </a:prstGeom>
        </p:spPr>
      </p:pic>
      <p:pic>
        <p:nvPicPr>
          <p:cNvPr id="6" name="SK-11-img-5" descr="preencoded.png"/>
          <p:cNvPicPr>
            <a:picLocks noChangeAspect="1"/>
          </p:cNvPicPr>
          <p:nvPr/>
        </p:nvPicPr>
        <p:blipFill>
          <a:blip r:embed="rId7"/>
          <a:stretch>
            <a:fillRect/>
          </a:stretch>
        </p:blipFill>
        <p:spPr>
          <a:xfrm>
            <a:off x="609600" y="1531590"/>
            <a:ext cx="1866900" cy="276225"/>
          </a:xfrm>
          <a:prstGeom prst="rect">
            <a:avLst/>
          </a:prstGeom>
        </p:spPr>
      </p:pic>
      <p:pic>
        <p:nvPicPr>
          <p:cNvPr id="7" name="SK-11-img-6" descr="preencoded.png"/>
          <p:cNvPicPr>
            <a:picLocks noChangeAspect="1"/>
          </p:cNvPicPr>
          <p:nvPr/>
        </p:nvPicPr>
        <p:blipFill>
          <a:blip r:embed="rId8"/>
          <a:stretch>
            <a:fillRect/>
          </a:stretch>
        </p:blipFill>
        <p:spPr>
          <a:xfrm>
            <a:off x="609600" y="2088803"/>
            <a:ext cx="261937" cy="209550"/>
          </a:xfrm>
          <a:prstGeom prst="rect">
            <a:avLst/>
          </a:prstGeom>
        </p:spPr>
      </p:pic>
      <p:pic>
        <p:nvPicPr>
          <p:cNvPr id="8" name="SK-11-img-7" descr="preencoded.png"/>
          <p:cNvPicPr>
            <a:picLocks noChangeAspect="1"/>
          </p:cNvPicPr>
          <p:nvPr/>
        </p:nvPicPr>
        <p:blipFill>
          <a:blip r:embed="rId9"/>
          <a:stretch>
            <a:fillRect/>
          </a:stretch>
        </p:blipFill>
        <p:spPr>
          <a:xfrm>
            <a:off x="5181600" y="1794421"/>
            <a:ext cx="6629400" cy="4191000"/>
          </a:xfrm>
          <a:prstGeom prst="rect">
            <a:avLst/>
          </a:prstGeom>
        </p:spPr>
      </p:pic>
      <p:pic>
        <p:nvPicPr>
          <p:cNvPr id="9" name="SK-11-img-8" descr="preencoded.png"/>
          <p:cNvPicPr>
            <a:picLocks noChangeAspect="1"/>
          </p:cNvPicPr>
          <p:nvPr/>
        </p:nvPicPr>
        <p:blipFill>
          <a:blip r:embed="rId10"/>
          <a:stretch>
            <a:fillRect/>
          </a:stretch>
        </p:blipFill>
        <p:spPr>
          <a:xfrm>
            <a:off x="5181600" y="1794421"/>
            <a:ext cx="6629400" cy="4191000"/>
          </a:xfrm>
          <a:prstGeom prst="rect">
            <a:avLst/>
          </a:prstGeom>
        </p:spPr>
      </p:pic>
      <p:pic>
        <p:nvPicPr>
          <p:cNvPr id="10" name="SK-11-img-9" descr="preencoded.png"/>
          <p:cNvPicPr>
            <a:picLocks noChangeAspect="1"/>
          </p:cNvPicPr>
          <p:nvPr/>
        </p:nvPicPr>
        <p:blipFill>
          <a:blip r:embed="rId11"/>
          <a:stretch>
            <a:fillRect/>
          </a:stretch>
        </p:blipFill>
        <p:spPr>
          <a:xfrm>
            <a:off x="5181600" y="5985421"/>
            <a:ext cx="6629400" cy="323850"/>
          </a:xfrm>
          <a:prstGeom prst="rect">
            <a:avLst/>
          </a:prstGeom>
        </p:spPr>
      </p:pic>
      <p:sp>
        <p:nvSpPr>
          <p:cNvPr id="11" name="SK-11-text-10"/>
          <p:cNvSpPr/>
          <p:nvPr/>
        </p:nvSpPr>
        <p:spPr>
          <a:xfrm>
            <a:off x="571500" y="381000"/>
            <a:ext cx="116205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A"/>
                </a:solidFill>
                <a:latin typeface="Arimo" pitchFamily="34" charset="0"/>
                <a:ea typeface="Arimo" pitchFamily="34" charset="-122"/>
                <a:cs typeface="Arimo" pitchFamily="34" charset="-120"/>
              </a:rPr>
              <a:t>The 5-Area Consultation Framework</a:t>
            </a:r>
            <a:endParaRPr lang="en-US" sz="2550" dirty="0"/>
          </a:p>
        </p:txBody>
      </p:sp>
      <p:sp>
        <p:nvSpPr>
          <p:cNvPr id="12" name="SK-11-text-11"/>
          <p:cNvSpPr/>
          <p:nvPr/>
        </p:nvSpPr>
        <p:spPr>
          <a:xfrm>
            <a:off x="571500" y="845790"/>
            <a:ext cx="11315700" cy="228600"/>
          </a:xfrm>
          <a:prstGeom prst="rect">
            <a:avLst/>
          </a:prstGeom>
          <a:noFill/>
          <a:ln/>
        </p:spPr>
        <p:txBody>
          <a:bodyPr vert="horz" wrap="square" lIns="0" tIns="0" rIns="0" bIns="0" rtlCol="0" anchor="ctr"/>
          <a:lstStyle/>
          <a:p>
            <a:pPr marL="0" indent="0">
              <a:lnSpc>
                <a:spcPts val="1800"/>
              </a:lnSpc>
              <a:buNone/>
            </a:pPr>
            <a:r>
              <a:rPr lang="en-US" sz="1200" kern="0" spc="60" dirty="0">
                <a:solidFill>
                  <a:srgbClr val="6B7280"/>
                </a:solidFill>
                <a:latin typeface="Arimo" pitchFamily="34" charset="0"/>
                <a:ea typeface="Arimo" pitchFamily="34" charset="-122"/>
                <a:cs typeface="Arimo" pitchFamily="34" charset="-120"/>
              </a:rPr>
              <a:t>BRADFORD VTS TEACHING SERIES</a:t>
            </a:r>
            <a:endParaRPr lang="en-US" sz="1200" dirty="0"/>
          </a:p>
        </p:txBody>
      </p:sp>
      <p:sp>
        <p:nvSpPr>
          <p:cNvPr id="13" name="SK-11-text-12"/>
          <p:cNvSpPr/>
          <p:nvPr/>
        </p:nvSpPr>
        <p:spPr>
          <a:xfrm>
            <a:off x="723900" y="1531590"/>
            <a:ext cx="2884714" cy="2762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latin typeface="Arimo" pitchFamily="34" charset="0"/>
                <a:ea typeface="Arimo" pitchFamily="34" charset="-122"/>
                <a:cs typeface="Arimo" pitchFamily="34" charset="-120"/>
              </a:rPr>
              <a:t>GP TOOLKIT CORE TOOL</a:t>
            </a:r>
            <a:endParaRPr lang="en-US" sz="1050" dirty="0"/>
          </a:p>
        </p:txBody>
      </p:sp>
      <p:sp>
        <p:nvSpPr>
          <p:cNvPr id="14" name="SK-11-text-13"/>
          <p:cNvSpPr/>
          <p:nvPr/>
        </p:nvSpPr>
        <p:spPr>
          <a:xfrm>
            <a:off x="985838" y="2036415"/>
            <a:ext cx="578358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E0651F"/>
                </a:solidFill>
                <a:latin typeface="Arimo" pitchFamily="34" charset="0"/>
                <a:ea typeface="Arimo" pitchFamily="34" charset="-122"/>
                <a:cs typeface="Arimo" pitchFamily="34" charset="-120"/>
              </a:rPr>
              <a:t>Why Use This Framework?</a:t>
            </a:r>
            <a:endParaRPr lang="en-US" sz="1650" dirty="0"/>
          </a:p>
        </p:txBody>
      </p:sp>
      <p:sp>
        <p:nvSpPr>
          <p:cNvPr id="15" name="SK-11-text-14"/>
          <p:cNvSpPr/>
          <p:nvPr/>
        </p:nvSpPr>
        <p:spPr>
          <a:xfrm>
            <a:off x="609600" y="2617440"/>
            <a:ext cx="275273" cy="690563"/>
          </a:xfrm>
          <a:prstGeom prst="rect">
            <a:avLst/>
          </a:prstGeom>
          <a:noFill/>
          <a:ln/>
        </p:spPr>
        <p:txBody>
          <a:bodyPr vert="horz" wrap="square" lIns="0" tIns="0" rIns="0" bIns="0" rtlCol="0" anchor="ctr"/>
          <a:lstStyle/>
          <a:p>
            <a:pPr marL="0" indent="0" algn="l">
              <a:lnSpc>
                <a:spcPts val="1913"/>
              </a:lnSpc>
              <a:buNone/>
            </a:pPr>
            <a:r>
              <a:rPr lang="en-US" sz="1275" b="1" dirty="0">
                <a:solidFill>
                  <a:srgbClr val="E0651F"/>
                </a:solidFill>
                <a:latin typeface="Arimo" pitchFamily="34" charset="0"/>
                <a:ea typeface="Arimo" pitchFamily="34" charset="-122"/>
                <a:cs typeface="Arimo" pitchFamily="34" charset="-120"/>
              </a:rPr>
              <a:t>•</a:t>
            </a:r>
            <a:endParaRPr lang="en-US" sz="1275" dirty="0"/>
          </a:p>
        </p:txBody>
      </p:sp>
      <p:sp>
        <p:nvSpPr>
          <p:cNvPr id="16" name="SK-11-text-15"/>
          <p:cNvSpPr/>
          <p:nvPr/>
        </p:nvSpPr>
        <p:spPr>
          <a:xfrm>
            <a:off x="781050" y="2579340"/>
            <a:ext cx="3790950" cy="728663"/>
          </a:xfrm>
          <a:prstGeom prst="rect">
            <a:avLst/>
          </a:prstGeom>
          <a:noFill/>
          <a:ln/>
        </p:spPr>
        <p:txBody>
          <a:bodyPr vert="horz" wrap="square" lIns="0" tIns="0" rIns="0" bIns="0" rtlCol="0" anchor="ctr"/>
          <a:lstStyle/>
          <a:p>
            <a:pPr marL="0" indent="0" algn="l">
              <a:lnSpc>
                <a:spcPts val="1913"/>
              </a:lnSpc>
              <a:buNone/>
            </a:pPr>
            <a:r>
              <a:rPr lang="en-US" sz="1275" b="1" dirty="0">
                <a:solidFill>
                  <a:srgbClr val="1A1A1A"/>
                </a:solidFill>
                <a:latin typeface="Arimo" pitchFamily="34" charset="0"/>
                <a:ea typeface="Arimo" pitchFamily="34" charset="-122"/>
                <a:cs typeface="Arimo" pitchFamily="34" charset="-120"/>
              </a:rPr>
              <a:t>Non-Stigmatising:</a:t>
            </a:r>
            <a:r>
              <a:rPr lang="en-US" sz="1275" dirty="0">
                <a:solidFill>
                  <a:srgbClr val="4B5563"/>
                </a:solidFill>
                <a:latin typeface="Arimo" pitchFamily="34" charset="0"/>
                <a:ea typeface="Arimo" pitchFamily="34" charset="-122"/>
                <a:cs typeface="Arimo" pitchFamily="34" charset="-120"/>
              </a:rPr>
              <a:t> Moves away from clinical labels and focuses on the young person's actual lived experience.</a:t>
            </a:r>
            <a:endParaRPr lang="en-US" sz="1275" dirty="0"/>
          </a:p>
        </p:txBody>
      </p:sp>
      <p:sp>
        <p:nvSpPr>
          <p:cNvPr id="17" name="SK-11-text-16"/>
          <p:cNvSpPr/>
          <p:nvPr/>
        </p:nvSpPr>
        <p:spPr>
          <a:xfrm>
            <a:off x="609600" y="3460403"/>
            <a:ext cx="275273" cy="690563"/>
          </a:xfrm>
          <a:prstGeom prst="rect">
            <a:avLst/>
          </a:prstGeom>
          <a:noFill/>
          <a:ln/>
        </p:spPr>
        <p:txBody>
          <a:bodyPr vert="horz" wrap="square" lIns="0" tIns="0" rIns="0" bIns="0" rtlCol="0" anchor="ctr"/>
          <a:lstStyle/>
          <a:p>
            <a:pPr marL="0" indent="0" algn="l">
              <a:lnSpc>
                <a:spcPts val="1913"/>
              </a:lnSpc>
              <a:buNone/>
            </a:pPr>
            <a:r>
              <a:rPr lang="en-US" sz="1275" b="1" dirty="0">
                <a:solidFill>
                  <a:srgbClr val="E0651F"/>
                </a:solidFill>
                <a:latin typeface="Arimo" pitchFamily="34" charset="0"/>
                <a:ea typeface="Arimo" pitchFamily="34" charset="-122"/>
                <a:cs typeface="Arimo" pitchFamily="34" charset="-120"/>
              </a:rPr>
              <a:t>•</a:t>
            </a:r>
            <a:endParaRPr lang="en-US" sz="1275" dirty="0"/>
          </a:p>
        </p:txBody>
      </p:sp>
      <p:sp>
        <p:nvSpPr>
          <p:cNvPr id="18" name="SK-11-text-17"/>
          <p:cNvSpPr/>
          <p:nvPr/>
        </p:nvSpPr>
        <p:spPr>
          <a:xfrm>
            <a:off x="781050" y="3422303"/>
            <a:ext cx="3790950" cy="728663"/>
          </a:xfrm>
          <a:prstGeom prst="rect">
            <a:avLst/>
          </a:prstGeom>
          <a:noFill/>
          <a:ln/>
        </p:spPr>
        <p:txBody>
          <a:bodyPr vert="horz" wrap="square" lIns="0" tIns="0" rIns="0" bIns="0" rtlCol="0" anchor="ctr"/>
          <a:lstStyle/>
          <a:p>
            <a:pPr marL="0" indent="0" algn="l">
              <a:lnSpc>
                <a:spcPts val="1913"/>
              </a:lnSpc>
              <a:buNone/>
            </a:pPr>
            <a:r>
              <a:rPr lang="en-US" sz="1275" b="1" dirty="0">
                <a:solidFill>
                  <a:srgbClr val="1A1A1A"/>
                </a:solidFill>
                <a:latin typeface="Arimo" pitchFamily="34" charset="0"/>
                <a:ea typeface="Arimo" pitchFamily="34" charset="-122"/>
                <a:cs typeface="Arimo" pitchFamily="34" charset="-120"/>
              </a:rPr>
              <a:t>Biopsychosocial Link:</a:t>
            </a:r>
            <a:r>
              <a:rPr lang="en-US" sz="1275" dirty="0">
                <a:solidFill>
                  <a:srgbClr val="4B5563"/>
                </a:solidFill>
                <a:latin typeface="Arimo" pitchFamily="34" charset="0"/>
                <a:ea typeface="Arimo" pitchFamily="34" charset="-122"/>
                <a:cs typeface="Arimo" pitchFamily="34" charset="-120"/>
              </a:rPr>
              <a:t> Explicitly connects </a:t>
            </a:r>
            <a:r>
              <a:rPr lang="en-US" sz="1275" i="1" dirty="0">
                <a:solidFill>
                  <a:srgbClr val="4B5563"/>
                </a:solidFill>
                <a:latin typeface="Arimo" pitchFamily="34" charset="0"/>
                <a:ea typeface="Arimo" pitchFamily="34" charset="-122"/>
                <a:cs typeface="Arimo" pitchFamily="34" charset="-120"/>
              </a:rPr>
              <a:t>Life Events</a:t>
            </a:r>
            <a:r>
              <a:rPr lang="en-US" sz="1275" dirty="0">
                <a:solidFill>
                  <a:srgbClr val="4B5563"/>
                </a:solidFill>
                <a:latin typeface="Arimo" pitchFamily="34" charset="0"/>
                <a:ea typeface="Arimo" pitchFamily="34" charset="-122"/>
                <a:cs typeface="Arimo" pitchFamily="34" charset="-120"/>
              </a:rPr>
              <a:t> to </a:t>
            </a:r>
            <a:r>
              <a:rPr lang="en-US" sz="1275" i="1" dirty="0">
                <a:solidFill>
                  <a:srgbClr val="4B5563"/>
                </a:solidFill>
                <a:latin typeface="Arimo" pitchFamily="34" charset="0"/>
                <a:ea typeface="Arimo" pitchFamily="34" charset="-122"/>
                <a:cs typeface="Arimo" pitchFamily="34" charset="-120"/>
              </a:rPr>
              <a:t>Physical Symptoms</a:t>
            </a:r>
            <a:r>
              <a:rPr lang="en-US" sz="1275" dirty="0">
                <a:solidFill>
                  <a:srgbClr val="4B5563"/>
                </a:solidFill>
                <a:latin typeface="Arimo" pitchFamily="34" charset="0"/>
                <a:ea typeface="Arimo" pitchFamily="34" charset="-122"/>
                <a:cs typeface="Arimo" pitchFamily="34" charset="-120"/>
              </a:rPr>
              <a:t> (e.g., tummy aches) and </a:t>
            </a:r>
            <a:r>
              <a:rPr lang="en-US" sz="1275" i="1" dirty="0">
                <a:solidFill>
                  <a:srgbClr val="4B5563"/>
                </a:solidFill>
                <a:latin typeface="Arimo" pitchFamily="34" charset="0"/>
                <a:ea typeface="Arimo" pitchFamily="34" charset="-122"/>
                <a:cs typeface="Arimo" pitchFamily="34" charset="-120"/>
              </a:rPr>
              <a:t>Thinking</a:t>
            </a:r>
            <a:r>
              <a:rPr lang="en-US" sz="1275" dirty="0">
                <a:solidFill>
                  <a:srgbClr val="4B5563"/>
                </a:solidFill>
                <a:latin typeface="Arimo" pitchFamily="34" charset="0"/>
                <a:ea typeface="Arimo" pitchFamily="34" charset="-122"/>
                <a:cs typeface="Arimo" pitchFamily="34" charset="-120"/>
              </a:rPr>
              <a:t> patterns.</a:t>
            </a:r>
            <a:endParaRPr lang="en-US" sz="1275" dirty="0"/>
          </a:p>
        </p:txBody>
      </p:sp>
      <p:sp>
        <p:nvSpPr>
          <p:cNvPr id="19" name="SK-11-text-18"/>
          <p:cNvSpPr/>
          <p:nvPr/>
        </p:nvSpPr>
        <p:spPr>
          <a:xfrm>
            <a:off x="609600" y="4303365"/>
            <a:ext cx="275273" cy="690563"/>
          </a:xfrm>
          <a:prstGeom prst="rect">
            <a:avLst/>
          </a:prstGeom>
          <a:noFill/>
          <a:ln/>
        </p:spPr>
        <p:txBody>
          <a:bodyPr vert="horz" wrap="square" lIns="0" tIns="0" rIns="0" bIns="0" rtlCol="0" anchor="ctr"/>
          <a:lstStyle/>
          <a:p>
            <a:pPr marL="0" indent="0" algn="l">
              <a:lnSpc>
                <a:spcPts val="1913"/>
              </a:lnSpc>
              <a:buNone/>
            </a:pPr>
            <a:r>
              <a:rPr lang="en-US" sz="1275" b="1" dirty="0">
                <a:solidFill>
                  <a:srgbClr val="E0651F"/>
                </a:solidFill>
                <a:latin typeface="Arimo" pitchFamily="34" charset="0"/>
                <a:ea typeface="Arimo" pitchFamily="34" charset="-122"/>
                <a:cs typeface="Arimo" pitchFamily="34" charset="-120"/>
              </a:rPr>
              <a:t>•</a:t>
            </a:r>
            <a:endParaRPr lang="en-US" sz="1275" dirty="0"/>
          </a:p>
        </p:txBody>
      </p:sp>
      <p:sp>
        <p:nvSpPr>
          <p:cNvPr id="20" name="SK-11-text-19"/>
          <p:cNvSpPr/>
          <p:nvPr/>
        </p:nvSpPr>
        <p:spPr>
          <a:xfrm>
            <a:off x="781050" y="4265265"/>
            <a:ext cx="3790950" cy="728663"/>
          </a:xfrm>
          <a:prstGeom prst="rect">
            <a:avLst/>
          </a:prstGeom>
          <a:noFill/>
          <a:ln/>
        </p:spPr>
        <p:txBody>
          <a:bodyPr vert="horz" wrap="square" lIns="0" tIns="0" rIns="0" bIns="0" rtlCol="0" anchor="ctr"/>
          <a:lstStyle/>
          <a:p>
            <a:pPr marL="0" indent="0" algn="l">
              <a:lnSpc>
                <a:spcPts val="1913"/>
              </a:lnSpc>
              <a:buNone/>
            </a:pPr>
            <a:r>
              <a:rPr lang="en-US" sz="1275" b="1" dirty="0">
                <a:solidFill>
                  <a:srgbClr val="1A1A1A"/>
                </a:solidFill>
                <a:latin typeface="Arimo" pitchFamily="34" charset="0"/>
                <a:ea typeface="Arimo" pitchFamily="34" charset="-122"/>
                <a:cs typeface="Arimo" pitchFamily="34" charset="-120"/>
              </a:rPr>
              <a:t>Consultation Mapping:</a:t>
            </a:r>
            <a:r>
              <a:rPr lang="en-US" sz="1275" dirty="0">
                <a:solidFill>
                  <a:srgbClr val="4B5563"/>
                </a:solidFill>
                <a:latin typeface="Arimo" pitchFamily="34" charset="0"/>
                <a:ea typeface="Arimo" pitchFamily="34" charset="-122"/>
                <a:cs typeface="Arimo" pitchFamily="34" charset="-120"/>
              </a:rPr>
              <a:t> Perfect for a 10-minute slot to identify where the "vicious cycle" is most easily broken.</a:t>
            </a:r>
            <a:endParaRPr lang="en-US" sz="1275" dirty="0"/>
          </a:p>
        </p:txBody>
      </p:sp>
      <p:sp>
        <p:nvSpPr>
          <p:cNvPr id="21" name="SK-11-text-20"/>
          <p:cNvSpPr/>
          <p:nvPr/>
        </p:nvSpPr>
        <p:spPr>
          <a:xfrm>
            <a:off x="609600" y="5146328"/>
            <a:ext cx="275273" cy="447675"/>
          </a:xfrm>
          <a:prstGeom prst="rect">
            <a:avLst/>
          </a:prstGeom>
          <a:noFill/>
          <a:ln/>
        </p:spPr>
        <p:txBody>
          <a:bodyPr vert="horz" wrap="square" lIns="0" tIns="0" rIns="0" bIns="0" rtlCol="0" anchor="ctr"/>
          <a:lstStyle/>
          <a:p>
            <a:pPr marL="0" indent="0" algn="l">
              <a:lnSpc>
                <a:spcPts val="1913"/>
              </a:lnSpc>
              <a:buNone/>
            </a:pPr>
            <a:r>
              <a:rPr lang="en-US" sz="1275" b="1" dirty="0">
                <a:solidFill>
                  <a:srgbClr val="E0651F"/>
                </a:solidFill>
                <a:latin typeface="Arimo" pitchFamily="34" charset="0"/>
                <a:ea typeface="Arimo" pitchFamily="34" charset="-122"/>
                <a:cs typeface="Arimo" pitchFamily="34" charset="-120"/>
              </a:rPr>
              <a:t>•</a:t>
            </a:r>
            <a:endParaRPr lang="en-US" sz="1275" dirty="0"/>
          </a:p>
        </p:txBody>
      </p:sp>
      <p:sp>
        <p:nvSpPr>
          <p:cNvPr id="22" name="SK-11-text-21"/>
          <p:cNvSpPr/>
          <p:nvPr/>
        </p:nvSpPr>
        <p:spPr>
          <a:xfrm>
            <a:off x="781050" y="5108228"/>
            <a:ext cx="3790950"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1A1A1A"/>
                </a:solidFill>
                <a:latin typeface="Arimo" pitchFamily="34" charset="0"/>
                <a:ea typeface="Arimo" pitchFamily="34" charset="-122"/>
                <a:cs typeface="Arimo" pitchFamily="34" charset="-120"/>
              </a:rPr>
              <a:t>Collaborative Tool:</a:t>
            </a:r>
            <a:r>
              <a:rPr lang="en-US" sz="1275" dirty="0">
                <a:solidFill>
                  <a:srgbClr val="4B5563"/>
                </a:solidFill>
                <a:latin typeface="Arimo" pitchFamily="34" charset="0"/>
                <a:ea typeface="Arimo" pitchFamily="34" charset="-122"/>
                <a:cs typeface="Arimo" pitchFamily="34" charset="-120"/>
              </a:rPr>
              <a:t> Can be sketched out together with the patient to build </a:t>
            </a:r>
            <a:r>
              <a:rPr lang="en-US" sz="1275" b="1" dirty="0">
                <a:solidFill>
                  <a:srgbClr val="1A1A1A"/>
                </a:solidFill>
                <a:latin typeface="Arimo" pitchFamily="34" charset="0"/>
                <a:ea typeface="Arimo" pitchFamily="34" charset="-122"/>
                <a:cs typeface="Arimo" pitchFamily="34" charset="-120"/>
              </a:rPr>
              <a:t>shared understanding</a:t>
            </a:r>
            <a:r>
              <a:rPr lang="en-US" sz="1275" dirty="0">
                <a:solidFill>
                  <a:srgbClr val="4B5563"/>
                </a:solidFill>
                <a:latin typeface="Arimo" pitchFamily="34" charset="0"/>
                <a:ea typeface="Arimo" pitchFamily="34" charset="-122"/>
                <a:cs typeface="Arimo" pitchFamily="34" charset="-120"/>
              </a:rPr>
              <a:t>.</a:t>
            </a:r>
            <a:endParaRPr lang="en-US" sz="1275" dirty="0"/>
          </a:p>
        </p:txBody>
      </p:sp>
      <p:sp>
        <p:nvSpPr>
          <p:cNvPr id="23" name="SK-11-text-22"/>
          <p:cNvSpPr/>
          <p:nvPr/>
        </p:nvSpPr>
        <p:spPr>
          <a:xfrm>
            <a:off x="5143500" y="5985421"/>
            <a:ext cx="6477000" cy="323850"/>
          </a:xfrm>
          <a:prstGeom prst="rect">
            <a:avLst/>
          </a:prstGeom>
          <a:noFill/>
          <a:ln/>
        </p:spPr>
        <p:txBody>
          <a:bodyPr vert="horz" wrap="square" lIns="0" tIns="0" rIns="0" bIns="0" rtlCol="0" anchor="ctr"/>
          <a:lstStyle/>
          <a:p>
            <a:pPr marL="0" indent="0" algn="ctr">
              <a:lnSpc>
                <a:spcPts val="1350"/>
              </a:lnSpc>
              <a:buNone/>
            </a:pPr>
            <a:r>
              <a:rPr lang="en-US" sz="900" dirty="0">
                <a:solidFill>
                  <a:srgbClr val="6B7280"/>
                </a:solidFill>
                <a:latin typeface="Arimo" pitchFamily="34" charset="0"/>
                <a:ea typeface="Arimo" pitchFamily="34" charset="-122"/>
                <a:cs typeface="Arimo" pitchFamily="34" charset="-120"/>
              </a:rPr>
              <a:t>Conceptual model illustrating interconnections between life situation, thoughts, feelings, and behaviour.</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2-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2-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2-img-3" descr="preencoded.png"/>
          <p:cNvPicPr>
            <a:picLocks noChangeAspect="1"/>
          </p:cNvPicPr>
          <p:nvPr/>
        </p:nvPicPr>
        <p:blipFill>
          <a:blip r:embed="rId5"/>
          <a:stretch>
            <a:fillRect/>
          </a:stretch>
        </p:blipFill>
        <p:spPr>
          <a:xfrm>
            <a:off x="381000" y="381000"/>
            <a:ext cx="11430000" cy="693390"/>
          </a:xfrm>
          <a:prstGeom prst="rect">
            <a:avLst/>
          </a:prstGeom>
        </p:spPr>
      </p:pic>
      <p:pic>
        <p:nvPicPr>
          <p:cNvPr id="5" name="SK-12-img-4" descr="preencoded.png"/>
          <p:cNvPicPr>
            <a:picLocks noChangeAspect="1"/>
          </p:cNvPicPr>
          <p:nvPr/>
        </p:nvPicPr>
        <p:blipFill>
          <a:blip r:embed="rId6"/>
          <a:stretch>
            <a:fillRect/>
          </a:stretch>
        </p:blipFill>
        <p:spPr>
          <a:xfrm>
            <a:off x="381000" y="1302990"/>
            <a:ext cx="5600700" cy="4192935"/>
          </a:xfrm>
          <a:prstGeom prst="rect">
            <a:avLst/>
          </a:prstGeom>
        </p:spPr>
      </p:pic>
      <p:pic>
        <p:nvPicPr>
          <p:cNvPr id="6" name="SK-12-img-5" descr="preencoded.png"/>
          <p:cNvPicPr>
            <a:picLocks noChangeAspect="1"/>
          </p:cNvPicPr>
          <p:nvPr/>
        </p:nvPicPr>
        <p:blipFill>
          <a:blip r:embed="rId7"/>
          <a:stretch>
            <a:fillRect/>
          </a:stretch>
        </p:blipFill>
        <p:spPr>
          <a:xfrm>
            <a:off x="533400" y="1455390"/>
            <a:ext cx="5295900" cy="238125"/>
          </a:xfrm>
          <a:prstGeom prst="rect">
            <a:avLst/>
          </a:prstGeom>
        </p:spPr>
      </p:pic>
      <p:pic>
        <p:nvPicPr>
          <p:cNvPr id="7" name="SK-12-img-6" descr="preencoded.png"/>
          <p:cNvPicPr>
            <a:picLocks noChangeAspect="1"/>
          </p:cNvPicPr>
          <p:nvPr/>
        </p:nvPicPr>
        <p:blipFill>
          <a:blip r:embed="rId8"/>
          <a:stretch>
            <a:fillRect/>
          </a:stretch>
        </p:blipFill>
        <p:spPr>
          <a:xfrm>
            <a:off x="533400" y="1931640"/>
            <a:ext cx="238125" cy="190500"/>
          </a:xfrm>
          <a:prstGeom prst="rect">
            <a:avLst/>
          </a:prstGeom>
        </p:spPr>
      </p:pic>
      <p:pic>
        <p:nvPicPr>
          <p:cNvPr id="8" name="SK-12-img-7" descr="preencoded.png"/>
          <p:cNvPicPr>
            <a:picLocks noChangeAspect="1"/>
          </p:cNvPicPr>
          <p:nvPr/>
        </p:nvPicPr>
        <p:blipFill>
          <a:blip r:embed="rId9"/>
          <a:stretch>
            <a:fillRect/>
          </a:stretch>
        </p:blipFill>
        <p:spPr>
          <a:xfrm>
            <a:off x="381000" y="5648325"/>
            <a:ext cx="5600700" cy="828675"/>
          </a:xfrm>
          <a:prstGeom prst="rect">
            <a:avLst/>
          </a:prstGeom>
        </p:spPr>
      </p:pic>
      <p:pic>
        <p:nvPicPr>
          <p:cNvPr id="9" name="SK-12-img-8" descr="preencoded.png"/>
          <p:cNvPicPr>
            <a:picLocks noChangeAspect="1"/>
          </p:cNvPicPr>
          <p:nvPr/>
        </p:nvPicPr>
        <p:blipFill>
          <a:blip r:embed="rId10"/>
          <a:stretch>
            <a:fillRect/>
          </a:stretch>
        </p:blipFill>
        <p:spPr>
          <a:xfrm>
            <a:off x="533400" y="5896124"/>
            <a:ext cx="111919" cy="89446"/>
          </a:xfrm>
          <a:prstGeom prst="rect">
            <a:avLst/>
          </a:prstGeom>
        </p:spPr>
      </p:pic>
      <p:pic>
        <p:nvPicPr>
          <p:cNvPr id="10" name="SK-12-img-9" descr="preencoded.png"/>
          <p:cNvPicPr>
            <a:picLocks noChangeAspect="1"/>
          </p:cNvPicPr>
          <p:nvPr/>
        </p:nvPicPr>
        <p:blipFill>
          <a:blip r:embed="rId11"/>
          <a:stretch>
            <a:fillRect/>
          </a:stretch>
        </p:blipFill>
        <p:spPr>
          <a:xfrm>
            <a:off x="6210300" y="1302990"/>
            <a:ext cx="5600700" cy="5174010"/>
          </a:xfrm>
          <a:prstGeom prst="rect">
            <a:avLst/>
          </a:prstGeom>
        </p:spPr>
      </p:pic>
      <p:pic>
        <p:nvPicPr>
          <p:cNvPr id="11" name="SK-12-img-10" descr="preencoded.png"/>
          <p:cNvPicPr>
            <a:picLocks noChangeAspect="1"/>
          </p:cNvPicPr>
          <p:nvPr/>
        </p:nvPicPr>
        <p:blipFill>
          <a:blip r:embed="rId12"/>
          <a:stretch>
            <a:fillRect/>
          </a:stretch>
        </p:blipFill>
        <p:spPr>
          <a:xfrm>
            <a:off x="6362700" y="1503015"/>
            <a:ext cx="238125" cy="190500"/>
          </a:xfrm>
          <a:prstGeom prst="rect">
            <a:avLst/>
          </a:prstGeom>
        </p:spPr>
      </p:pic>
      <p:pic>
        <p:nvPicPr>
          <p:cNvPr id="12" name="SK-12-img-11" descr="preencoded.png"/>
          <p:cNvPicPr>
            <a:picLocks noChangeAspect="1"/>
          </p:cNvPicPr>
          <p:nvPr/>
        </p:nvPicPr>
        <p:blipFill>
          <a:blip r:embed="rId13"/>
          <a:stretch>
            <a:fillRect/>
          </a:stretch>
        </p:blipFill>
        <p:spPr>
          <a:xfrm>
            <a:off x="6362700" y="3998119"/>
            <a:ext cx="5295900" cy="1396008"/>
          </a:xfrm>
          <a:prstGeom prst="rect">
            <a:avLst/>
          </a:prstGeom>
        </p:spPr>
      </p:pic>
      <p:pic>
        <p:nvPicPr>
          <p:cNvPr id="13" name="SK-12-img-12" descr="preencoded.png"/>
          <p:cNvPicPr>
            <a:picLocks noChangeAspect="1"/>
          </p:cNvPicPr>
          <p:nvPr/>
        </p:nvPicPr>
        <p:blipFill>
          <a:blip r:embed="rId14"/>
          <a:stretch>
            <a:fillRect/>
          </a:stretch>
        </p:blipFill>
        <p:spPr>
          <a:xfrm>
            <a:off x="6362700" y="4134296"/>
            <a:ext cx="214313" cy="175320"/>
          </a:xfrm>
          <a:prstGeom prst="rect">
            <a:avLst/>
          </a:prstGeom>
        </p:spPr>
      </p:pic>
      <p:sp>
        <p:nvSpPr>
          <p:cNvPr id="14" name="SK-12-text-13"/>
          <p:cNvSpPr/>
          <p:nvPr/>
        </p:nvSpPr>
        <p:spPr>
          <a:xfrm>
            <a:off x="571500" y="381000"/>
            <a:ext cx="1140142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A"/>
                </a:solidFill>
                <a:latin typeface="Arimo" pitchFamily="34" charset="0"/>
                <a:ea typeface="Arimo" pitchFamily="34" charset="-122"/>
                <a:cs typeface="Arimo" pitchFamily="34" charset="-120"/>
              </a:rPr>
              <a:t>Case Study: Zoe</a:t>
            </a:r>
            <a:endParaRPr lang="en-US" sz="2550" dirty="0"/>
          </a:p>
        </p:txBody>
      </p:sp>
      <p:sp>
        <p:nvSpPr>
          <p:cNvPr id="15" name="SK-12-text-14"/>
          <p:cNvSpPr/>
          <p:nvPr/>
        </p:nvSpPr>
        <p:spPr>
          <a:xfrm>
            <a:off x="571500" y="845790"/>
            <a:ext cx="11315700" cy="228600"/>
          </a:xfrm>
          <a:prstGeom prst="rect">
            <a:avLst/>
          </a:prstGeom>
          <a:noFill/>
          <a:ln/>
        </p:spPr>
        <p:txBody>
          <a:bodyPr vert="horz" wrap="square" lIns="0" tIns="0" rIns="0" bIns="0" rtlCol="0" anchor="ctr"/>
          <a:lstStyle/>
          <a:p>
            <a:pPr marL="0" indent="0">
              <a:lnSpc>
                <a:spcPts val="1800"/>
              </a:lnSpc>
              <a:buNone/>
            </a:pPr>
            <a:r>
              <a:rPr lang="en-US" sz="1200" kern="0" spc="60" dirty="0">
                <a:solidFill>
                  <a:srgbClr val="6B7280"/>
                </a:solidFill>
                <a:latin typeface="Arimo" pitchFamily="34" charset="0"/>
                <a:ea typeface="Arimo" pitchFamily="34" charset="-122"/>
                <a:cs typeface="Arimo" pitchFamily="34" charset="-120"/>
              </a:rPr>
              <a:t>BRADFORD VTS TEACHING SERIES</a:t>
            </a:r>
            <a:endParaRPr lang="en-US" sz="1200" dirty="0"/>
          </a:p>
        </p:txBody>
      </p:sp>
      <p:sp>
        <p:nvSpPr>
          <p:cNvPr id="16" name="SK-12-text-15"/>
          <p:cNvSpPr/>
          <p:nvPr/>
        </p:nvSpPr>
        <p:spPr>
          <a:xfrm>
            <a:off x="609600" y="1455390"/>
            <a:ext cx="5219700" cy="238125"/>
          </a:xfrm>
          <a:prstGeom prst="rect">
            <a:avLst/>
          </a:prstGeom>
          <a:noFill/>
          <a:ln/>
        </p:spPr>
        <p:txBody>
          <a:bodyPr vert="horz" wrap="square" lIns="0" tIns="0" rIns="0" bIns="0" rtlCol="0" anchor="ctr"/>
          <a:lstStyle/>
          <a:p>
            <a:pPr marL="0" indent="0">
              <a:lnSpc>
                <a:spcPts val="1575"/>
              </a:lnSpc>
              <a:buNone/>
            </a:pPr>
            <a:r>
              <a:rPr lang="en-US" sz="1050" b="1" dirty="0">
                <a:solidFill>
                  <a:srgbClr val="6B7280"/>
                </a:solidFill>
                <a:latin typeface="Arimo" pitchFamily="34" charset="0"/>
                <a:ea typeface="Arimo" pitchFamily="34" charset="-122"/>
                <a:cs typeface="Arimo" pitchFamily="34" charset="-120"/>
              </a:rPr>
              <a:t>PATIENT PROFILE: 15Y FEMALE</a:t>
            </a:r>
            <a:endParaRPr lang="en-US" sz="1050" dirty="0"/>
          </a:p>
        </p:txBody>
      </p:sp>
      <p:sp>
        <p:nvSpPr>
          <p:cNvPr id="17" name="SK-12-text-16"/>
          <p:cNvSpPr/>
          <p:nvPr/>
        </p:nvSpPr>
        <p:spPr>
          <a:xfrm>
            <a:off x="866775" y="1884015"/>
            <a:ext cx="54864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005EB8"/>
                </a:solidFill>
                <a:latin typeface="Arimo" pitchFamily="34" charset="0"/>
                <a:ea typeface="Arimo" pitchFamily="34" charset="-122"/>
                <a:cs typeface="Arimo" pitchFamily="34" charset="-120"/>
              </a:rPr>
              <a:t>The Presenting Complaint</a:t>
            </a:r>
            <a:endParaRPr lang="en-US" sz="1500" dirty="0"/>
          </a:p>
        </p:txBody>
      </p:sp>
      <p:sp>
        <p:nvSpPr>
          <p:cNvPr id="18" name="SK-12-text-17"/>
          <p:cNvSpPr/>
          <p:nvPr/>
        </p:nvSpPr>
        <p:spPr>
          <a:xfrm>
            <a:off x="533400" y="2322165"/>
            <a:ext cx="5295900" cy="485775"/>
          </a:xfrm>
          <a:prstGeom prst="rect">
            <a:avLst/>
          </a:prstGeom>
          <a:noFill/>
          <a:ln/>
        </p:spPr>
        <p:txBody>
          <a:bodyPr vert="horz" wrap="square" lIns="0" tIns="0" rIns="0" bIns="0" rtlCol="0" anchor="ctr"/>
          <a:lstStyle/>
          <a:p>
            <a:pPr marL="0" indent="0">
              <a:lnSpc>
                <a:spcPts val="1913"/>
              </a:lnSpc>
              <a:buNone/>
            </a:pPr>
            <a:r>
              <a:rPr lang="en-US" sz="1275" dirty="0">
                <a:solidFill>
                  <a:srgbClr val="4B5563"/>
                </a:solidFill>
                <a:latin typeface="Arimo" pitchFamily="34" charset="0"/>
                <a:ea typeface="Arimo" pitchFamily="34" charset="-122"/>
                <a:cs typeface="Arimo" pitchFamily="34" charset="-120"/>
              </a:rPr>
              <a:t>Zoe presents with a </a:t>
            </a:r>
            <a:r>
              <a:rPr lang="en-US" sz="1275" b="1" dirty="0">
                <a:solidFill>
                  <a:srgbClr val="4B5563"/>
                </a:solidFill>
                <a:latin typeface="Arimo" pitchFamily="34" charset="0"/>
                <a:ea typeface="Arimo" pitchFamily="34" charset="-122"/>
                <a:cs typeface="Arimo" pitchFamily="34" charset="-120"/>
              </a:rPr>
              <a:t>recurrent sore throat</a:t>
            </a:r>
            <a:r>
              <a:rPr lang="en-US" sz="1275" dirty="0">
                <a:solidFill>
                  <a:srgbClr val="4B5563"/>
                </a:solidFill>
                <a:latin typeface="Arimo" pitchFamily="34" charset="0"/>
                <a:ea typeface="Arimo" pitchFamily="34" charset="-122"/>
                <a:cs typeface="Arimo" pitchFamily="34" charset="-120"/>
              </a:rPr>
              <a:t> and persistent tiredness. This is her 3rd visit in 8 weeks requesting antibiotics.</a:t>
            </a:r>
            <a:endParaRPr lang="en-US" sz="1275" dirty="0"/>
          </a:p>
        </p:txBody>
      </p:sp>
      <p:sp>
        <p:nvSpPr>
          <p:cNvPr id="19" name="SK-12-text-18"/>
          <p:cNvSpPr/>
          <p:nvPr/>
        </p:nvSpPr>
        <p:spPr>
          <a:xfrm>
            <a:off x="762000" y="2922240"/>
            <a:ext cx="8825495"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Physical exam: Normal tonsils, no lymphadenopathy.</a:t>
            </a:r>
            <a:endParaRPr lang="en-US" sz="1200" dirty="0"/>
          </a:p>
        </p:txBody>
      </p:sp>
      <p:sp>
        <p:nvSpPr>
          <p:cNvPr id="20" name="SK-12-text-19"/>
          <p:cNvSpPr/>
          <p:nvPr/>
        </p:nvSpPr>
        <p:spPr>
          <a:xfrm>
            <a:off x="762000" y="3211711"/>
            <a:ext cx="1075034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School: Significant absence recently due to "feeling unwell."</a:t>
            </a:r>
            <a:endParaRPr lang="en-US" sz="1200" dirty="0"/>
          </a:p>
        </p:txBody>
      </p:sp>
      <p:sp>
        <p:nvSpPr>
          <p:cNvPr id="21" name="SK-12-text-20"/>
          <p:cNvSpPr/>
          <p:nvPr/>
        </p:nvSpPr>
        <p:spPr>
          <a:xfrm>
            <a:off x="762000" y="3501182"/>
            <a:ext cx="11275298"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Interaction: Parent answers most questions; Zoe is monosyllabic.</a:t>
            </a:r>
            <a:endParaRPr lang="en-US" sz="1200" dirty="0"/>
          </a:p>
        </p:txBody>
      </p:sp>
      <p:sp>
        <p:nvSpPr>
          <p:cNvPr id="22" name="SK-12-text-21"/>
          <p:cNvSpPr/>
          <p:nvPr/>
        </p:nvSpPr>
        <p:spPr>
          <a:xfrm>
            <a:off x="762000" y="3790652"/>
            <a:ext cx="1143000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Concern: Parent is worried about "Glandular Fever" or "low iron."</a:t>
            </a:r>
            <a:endParaRPr lang="en-US" sz="1200" dirty="0"/>
          </a:p>
        </p:txBody>
      </p:sp>
      <p:sp>
        <p:nvSpPr>
          <p:cNvPr id="23" name="SK-12-text-22"/>
          <p:cNvSpPr/>
          <p:nvPr/>
        </p:nvSpPr>
        <p:spPr>
          <a:xfrm>
            <a:off x="759619" y="5762625"/>
            <a:ext cx="5069681" cy="600075"/>
          </a:xfrm>
          <a:prstGeom prst="rect">
            <a:avLst/>
          </a:prstGeom>
          <a:noFill/>
          <a:ln/>
        </p:spPr>
        <p:txBody>
          <a:bodyPr vert="horz" wrap="square" lIns="0" tIns="0" rIns="0" bIns="0" rtlCol="0" anchor="ctr"/>
          <a:lstStyle/>
          <a:p>
            <a:pPr marL="0" indent="0">
              <a:lnSpc>
                <a:spcPts val="1575"/>
              </a:lnSpc>
              <a:buNone/>
            </a:pPr>
            <a:r>
              <a:rPr lang="en-US" sz="1125" b="1" dirty="0">
                <a:solidFill>
                  <a:srgbClr val="92400E"/>
                </a:solidFill>
                <a:latin typeface="Arimo" pitchFamily="34" charset="0"/>
                <a:ea typeface="Arimo" pitchFamily="34" charset="-122"/>
                <a:cs typeface="Arimo" pitchFamily="34" charset="-120"/>
              </a:rPr>
              <a:t>AMBER PITFALL: Avoid "medicalizing" stress. Repeated antibiotics or blood tests for non-specific symptoms can reinforce sick-role behavior and delay mental health support.</a:t>
            </a:r>
            <a:endParaRPr lang="en-US" sz="1125" dirty="0"/>
          </a:p>
        </p:txBody>
      </p:sp>
      <p:sp>
        <p:nvSpPr>
          <p:cNvPr id="24" name="SK-12-text-23"/>
          <p:cNvSpPr/>
          <p:nvPr/>
        </p:nvSpPr>
        <p:spPr>
          <a:xfrm>
            <a:off x="6696075" y="1455390"/>
            <a:ext cx="52959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005EB8"/>
                </a:solidFill>
                <a:latin typeface="Arimo" pitchFamily="34" charset="0"/>
                <a:ea typeface="Arimo" pitchFamily="34" charset="-122"/>
                <a:cs typeface="Arimo" pitchFamily="34" charset="-120"/>
              </a:rPr>
              <a:t>The "Hidden" Agenda</a:t>
            </a:r>
            <a:endParaRPr lang="en-US" sz="1500" dirty="0"/>
          </a:p>
        </p:txBody>
      </p:sp>
      <p:sp>
        <p:nvSpPr>
          <p:cNvPr id="25" name="SK-12-text-24"/>
          <p:cNvSpPr/>
          <p:nvPr/>
        </p:nvSpPr>
        <p:spPr>
          <a:xfrm>
            <a:off x="6362700" y="1893540"/>
            <a:ext cx="5295900" cy="485775"/>
          </a:xfrm>
          <a:prstGeom prst="rect">
            <a:avLst/>
          </a:prstGeom>
          <a:noFill/>
          <a:ln/>
        </p:spPr>
        <p:txBody>
          <a:bodyPr vert="horz" wrap="square" lIns="0" tIns="0" rIns="0" bIns="0" rtlCol="0" anchor="ctr"/>
          <a:lstStyle/>
          <a:p>
            <a:pPr marL="0" indent="0">
              <a:lnSpc>
                <a:spcPts val="1913"/>
              </a:lnSpc>
              <a:buNone/>
            </a:pPr>
            <a:r>
              <a:rPr lang="en-US" sz="1275" dirty="0">
                <a:solidFill>
                  <a:srgbClr val="4B5563"/>
                </a:solidFill>
                <a:latin typeface="Arimo" pitchFamily="34" charset="0"/>
                <a:ea typeface="Arimo" pitchFamily="34" charset="-122"/>
                <a:cs typeface="Arimo" pitchFamily="34" charset="-120"/>
              </a:rPr>
              <a:t>When seen </a:t>
            </a:r>
            <a:r>
              <a:rPr lang="en-US" sz="1275" b="1" dirty="0">
                <a:solidFill>
                  <a:srgbClr val="4B5563"/>
                </a:solidFill>
                <a:latin typeface="Arimo" pitchFamily="34" charset="0"/>
                <a:ea typeface="Arimo" pitchFamily="34" charset="-122"/>
                <a:cs typeface="Arimo" pitchFamily="34" charset="-120"/>
              </a:rPr>
              <a:t>alone</a:t>
            </a:r>
            <a:r>
              <a:rPr lang="en-US" sz="1275" dirty="0">
                <a:solidFill>
                  <a:srgbClr val="4B5563"/>
                </a:solidFill>
                <a:latin typeface="Arimo" pitchFamily="34" charset="0"/>
                <a:ea typeface="Arimo" pitchFamily="34" charset="-122"/>
                <a:cs typeface="Arimo" pitchFamily="34" charset="-120"/>
              </a:rPr>
              <a:t>, Zoe reveals a complex psychosocial background that explains the somatic presentation:</a:t>
            </a:r>
            <a:endParaRPr lang="en-US" sz="1275" dirty="0"/>
          </a:p>
        </p:txBody>
      </p:sp>
      <p:sp>
        <p:nvSpPr>
          <p:cNvPr id="26" name="SK-12-text-25"/>
          <p:cNvSpPr/>
          <p:nvPr/>
        </p:nvSpPr>
        <p:spPr>
          <a:xfrm>
            <a:off x="6591300" y="2493615"/>
            <a:ext cx="560070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4B5563"/>
                </a:solidFill>
                <a:latin typeface="Arimo" pitchFamily="34" charset="0"/>
                <a:ea typeface="Arimo" pitchFamily="34" charset="-122"/>
                <a:cs typeface="Arimo" pitchFamily="34" charset="-120"/>
              </a:rPr>
              <a:t>Family Stress:</a:t>
            </a:r>
            <a:r>
              <a:rPr lang="en-US" sz="1200" dirty="0">
                <a:solidFill>
                  <a:srgbClr val="4B5563"/>
                </a:solidFill>
                <a:latin typeface="Arimo" pitchFamily="34" charset="0"/>
                <a:ea typeface="Arimo" pitchFamily="34" charset="-122"/>
                <a:cs typeface="Arimo" pitchFamily="34" charset="-120"/>
              </a:rPr>
              <a:t> Parents are separating; high-conflict home environment.</a:t>
            </a:r>
            <a:endParaRPr lang="en-US" sz="1200" dirty="0"/>
          </a:p>
        </p:txBody>
      </p:sp>
      <p:sp>
        <p:nvSpPr>
          <p:cNvPr id="27" name="SK-12-text-26"/>
          <p:cNvSpPr/>
          <p:nvPr/>
        </p:nvSpPr>
        <p:spPr>
          <a:xfrm>
            <a:off x="6591300" y="2783086"/>
            <a:ext cx="560070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4B5563"/>
                </a:solidFill>
                <a:latin typeface="Arimo" pitchFamily="34" charset="0"/>
                <a:ea typeface="Arimo" pitchFamily="34" charset="-122"/>
                <a:cs typeface="Arimo" pitchFamily="34" charset="-120"/>
              </a:rPr>
              <a:t>Mood:</a:t>
            </a:r>
            <a:r>
              <a:rPr lang="en-US" sz="1200" dirty="0">
                <a:solidFill>
                  <a:srgbClr val="4B5563"/>
                </a:solidFill>
                <a:latin typeface="Arimo" pitchFamily="34" charset="0"/>
                <a:ea typeface="Arimo" pitchFamily="34" charset="-122"/>
                <a:cs typeface="Arimo" pitchFamily="34" charset="-120"/>
              </a:rPr>
              <a:t> Feeling "heavy," loss of interest in netball, poor sleep.</a:t>
            </a:r>
            <a:endParaRPr lang="en-US" sz="1200" dirty="0"/>
          </a:p>
        </p:txBody>
      </p:sp>
      <p:sp>
        <p:nvSpPr>
          <p:cNvPr id="28" name="SK-12-text-27"/>
          <p:cNvSpPr/>
          <p:nvPr/>
        </p:nvSpPr>
        <p:spPr>
          <a:xfrm>
            <a:off x="6591300" y="3072557"/>
            <a:ext cx="560070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4B5563"/>
                </a:solidFill>
                <a:latin typeface="Arimo" pitchFamily="34" charset="0"/>
                <a:ea typeface="Arimo" pitchFamily="34" charset="-122"/>
                <a:cs typeface="Arimo" pitchFamily="34" charset="-120"/>
              </a:rPr>
              <a:t>Risk-Taking:</a:t>
            </a:r>
            <a:r>
              <a:rPr lang="en-US" sz="1200" dirty="0">
                <a:solidFill>
                  <a:srgbClr val="4B5563"/>
                </a:solidFill>
                <a:latin typeface="Arimo" pitchFamily="34" charset="0"/>
                <a:ea typeface="Arimo" pitchFamily="34" charset="-122"/>
                <a:cs typeface="Arimo" pitchFamily="34" charset="-120"/>
              </a:rPr>
              <a:t> Started drinking alcohol at weekends to "numb out."</a:t>
            </a:r>
            <a:endParaRPr lang="en-US" sz="1200" dirty="0"/>
          </a:p>
        </p:txBody>
      </p:sp>
      <p:sp>
        <p:nvSpPr>
          <p:cNvPr id="29" name="SK-12-text-28"/>
          <p:cNvSpPr/>
          <p:nvPr/>
        </p:nvSpPr>
        <p:spPr>
          <a:xfrm>
            <a:off x="6591300" y="3362027"/>
            <a:ext cx="50673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4B5563"/>
                </a:solidFill>
                <a:latin typeface="Arimo" pitchFamily="34" charset="0"/>
                <a:ea typeface="Arimo" pitchFamily="34" charset="-122"/>
                <a:cs typeface="Arimo" pitchFamily="34" charset="-120"/>
              </a:rPr>
              <a:t>Body Image:</a:t>
            </a:r>
            <a:r>
              <a:rPr lang="en-US" sz="1200" dirty="0">
                <a:solidFill>
                  <a:srgbClr val="4B5563"/>
                </a:solidFill>
                <a:latin typeface="Arimo" pitchFamily="34" charset="0"/>
                <a:ea typeface="Arimo" pitchFamily="34" charset="-122"/>
                <a:cs typeface="Arimo" pitchFamily="34" charset="-120"/>
              </a:rPr>
              <a:t> Feeling "fat" and skipping meals (NICE NG69 red flag check needed).</a:t>
            </a:r>
            <a:endParaRPr lang="en-US" sz="1200" dirty="0"/>
          </a:p>
        </p:txBody>
      </p:sp>
      <p:sp>
        <p:nvSpPr>
          <p:cNvPr id="30" name="SK-12-text-29"/>
          <p:cNvSpPr/>
          <p:nvPr/>
        </p:nvSpPr>
        <p:spPr>
          <a:xfrm>
            <a:off x="6672263" y="4093369"/>
            <a:ext cx="52959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08080"/>
                </a:solidFill>
                <a:latin typeface="Arimo" pitchFamily="34" charset="0"/>
                <a:ea typeface="Arimo" pitchFamily="34" charset="-122"/>
                <a:cs typeface="Arimo" pitchFamily="34" charset="-120"/>
              </a:rPr>
              <a:t>Key GP Learning</a:t>
            </a:r>
            <a:endParaRPr lang="en-US" sz="1350" dirty="0"/>
          </a:p>
        </p:txBody>
      </p:sp>
      <p:sp>
        <p:nvSpPr>
          <p:cNvPr id="31" name="SK-12-text-30"/>
          <p:cNvSpPr/>
          <p:nvPr/>
        </p:nvSpPr>
        <p:spPr>
          <a:xfrm>
            <a:off x="6591300" y="4388644"/>
            <a:ext cx="560070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4B5563"/>
                </a:solidFill>
                <a:latin typeface="Arimo" pitchFamily="34" charset="0"/>
                <a:ea typeface="Arimo" pitchFamily="34" charset="-122"/>
                <a:cs typeface="Arimo" pitchFamily="34" charset="-120"/>
              </a:rPr>
              <a:t>Continuity is Tool:</a:t>
            </a:r>
            <a:r>
              <a:rPr lang="en-US" sz="1200" dirty="0">
                <a:solidFill>
                  <a:srgbClr val="4B5563"/>
                </a:solidFill>
                <a:latin typeface="Arimo" pitchFamily="34" charset="0"/>
                <a:ea typeface="Arimo" pitchFamily="34" charset="-122"/>
                <a:cs typeface="Arimo" pitchFamily="34" charset="-120"/>
              </a:rPr>
              <a:t> Use the "sore throat" as an entry point to build rapport.</a:t>
            </a:r>
            <a:endParaRPr lang="en-US" sz="1200" dirty="0"/>
          </a:p>
        </p:txBody>
      </p:sp>
      <p:sp>
        <p:nvSpPr>
          <p:cNvPr id="32" name="SK-12-text-31"/>
          <p:cNvSpPr/>
          <p:nvPr/>
        </p:nvSpPr>
        <p:spPr>
          <a:xfrm>
            <a:off x="6591300" y="4678114"/>
            <a:ext cx="560070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4B5563"/>
                </a:solidFill>
                <a:latin typeface="Arimo" pitchFamily="34" charset="0"/>
                <a:ea typeface="Arimo" pitchFamily="34" charset="-122"/>
                <a:cs typeface="Arimo" pitchFamily="34" charset="-120"/>
              </a:rPr>
              <a:t>Psychosocial Screening:</a:t>
            </a:r>
            <a:r>
              <a:rPr lang="en-US" sz="1200" dirty="0">
                <a:solidFill>
                  <a:srgbClr val="4B5563"/>
                </a:solidFill>
                <a:latin typeface="Arimo" pitchFamily="34" charset="0"/>
                <a:ea typeface="Arimo" pitchFamily="34" charset="-122"/>
                <a:cs typeface="Arimo" pitchFamily="34" charset="-120"/>
              </a:rPr>
              <a:t> HEADSSS helps move from body to mind.</a:t>
            </a:r>
            <a:endParaRPr lang="en-US" sz="1200" dirty="0"/>
          </a:p>
        </p:txBody>
      </p:sp>
      <p:sp>
        <p:nvSpPr>
          <p:cNvPr id="33" name="SK-12-text-32"/>
          <p:cNvSpPr/>
          <p:nvPr/>
        </p:nvSpPr>
        <p:spPr>
          <a:xfrm>
            <a:off x="6591300" y="4967585"/>
            <a:ext cx="50673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4B5563"/>
                </a:solidFill>
                <a:latin typeface="Arimo" pitchFamily="34" charset="0"/>
                <a:ea typeface="Arimo" pitchFamily="34" charset="-122"/>
                <a:cs typeface="Arimo" pitchFamily="34" charset="-120"/>
              </a:rPr>
              <a:t>Management:</a:t>
            </a:r>
            <a:r>
              <a:rPr lang="en-US" sz="1200" dirty="0">
                <a:solidFill>
                  <a:srgbClr val="4B5563"/>
                </a:solidFill>
                <a:latin typeface="Arimo" pitchFamily="34" charset="0"/>
                <a:ea typeface="Arimo" pitchFamily="34" charset="-122"/>
                <a:cs typeface="Arimo" pitchFamily="34" charset="-120"/>
              </a:rPr>
              <a:t> Focus on sleep hygiene, family support, and a planned review.</a:t>
            </a:r>
            <a:endParaRPr lang="en-US" sz="1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3-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3-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3-img-3" descr="preencoded.png"/>
          <p:cNvPicPr>
            <a:picLocks noChangeAspect="1"/>
          </p:cNvPicPr>
          <p:nvPr/>
        </p:nvPicPr>
        <p:blipFill>
          <a:blip r:embed="rId5"/>
          <a:stretch>
            <a:fillRect/>
          </a:stretch>
        </p:blipFill>
        <p:spPr>
          <a:xfrm>
            <a:off x="381000" y="381000"/>
            <a:ext cx="11430000" cy="693390"/>
          </a:xfrm>
          <a:prstGeom prst="rect">
            <a:avLst/>
          </a:prstGeom>
        </p:spPr>
      </p:pic>
      <p:pic>
        <p:nvPicPr>
          <p:cNvPr id="5" name="SK-13-img-4" descr="preencoded.png"/>
          <p:cNvPicPr>
            <a:picLocks noChangeAspect="1"/>
          </p:cNvPicPr>
          <p:nvPr/>
        </p:nvPicPr>
        <p:blipFill>
          <a:blip r:embed="rId6"/>
          <a:stretch>
            <a:fillRect/>
          </a:stretch>
        </p:blipFill>
        <p:spPr>
          <a:xfrm>
            <a:off x="381000" y="1302990"/>
            <a:ext cx="2164110" cy="2160091"/>
          </a:xfrm>
          <a:prstGeom prst="rect">
            <a:avLst/>
          </a:prstGeom>
        </p:spPr>
      </p:pic>
      <p:pic>
        <p:nvPicPr>
          <p:cNvPr id="6" name="SK-13-img-5" descr="preencoded.png"/>
          <p:cNvPicPr>
            <a:picLocks noChangeAspect="1"/>
          </p:cNvPicPr>
          <p:nvPr/>
        </p:nvPicPr>
        <p:blipFill>
          <a:blip r:embed="rId7"/>
          <a:stretch>
            <a:fillRect/>
          </a:stretch>
        </p:blipFill>
        <p:spPr>
          <a:xfrm>
            <a:off x="533400" y="1455390"/>
            <a:ext cx="304800" cy="304800"/>
          </a:xfrm>
          <a:prstGeom prst="rect">
            <a:avLst/>
          </a:prstGeom>
        </p:spPr>
      </p:pic>
      <p:pic>
        <p:nvPicPr>
          <p:cNvPr id="7" name="SK-13-img-6" descr="preencoded.png"/>
          <p:cNvPicPr>
            <a:picLocks noChangeAspect="1"/>
          </p:cNvPicPr>
          <p:nvPr/>
        </p:nvPicPr>
        <p:blipFill>
          <a:blip r:embed="rId8"/>
          <a:stretch>
            <a:fillRect/>
          </a:stretch>
        </p:blipFill>
        <p:spPr>
          <a:xfrm>
            <a:off x="2697510" y="1302990"/>
            <a:ext cx="2164110" cy="2160091"/>
          </a:xfrm>
          <a:prstGeom prst="rect">
            <a:avLst/>
          </a:prstGeom>
        </p:spPr>
      </p:pic>
      <p:pic>
        <p:nvPicPr>
          <p:cNvPr id="8" name="SK-13-img-7" descr="preencoded.png"/>
          <p:cNvPicPr>
            <a:picLocks noChangeAspect="1"/>
          </p:cNvPicPr>
          <p:nvPr/>
        </p:nvPicPr>
        <p:blipFill>
          <a:blip r:embed="rId7"/>
          <a:stretch>
            <a:fillRect/>
          </a:stretch>
        </p:blipFill>
        <p:spPr>
          <a:xfrm>
            <a:off x="2849910" y="1455390"/>
            <a:ext cx="304800" cy="304800"/>
          </a:xfrm>
          <a:prstGeom prst="rect">
            <a:avLst/>
          </a:prstGeom>
        </p:spPr>
      </p:pic>
      <p:pic>
        <p:nvPicPr>
          <p:cNvPr id="9" name="SK-13-img-8" descr="preencoded.png"/>
          <p:cNvPicPr>
            <a:picLocks noChangeAspect="1"/>
          </p:cNvPicPr>
          <p:nvPr/>
        </p:nvPicPr>
        <p:blipFill>
          <a:blip r:embed="rId9"/>
          <a:stretch>
            <a:fillRect/>
          </a:stretch>
        </p:blipFill>
        <p:spPr>
          <a:xfrm>
            <a:off x="5014020" y="1302990"/>
            <a:ext cx="2164110" cy="2160091"/>
          </a:xfrm>
          <a:prstGeom prst="rect">
            <a:avLst/>
          </a:prstGeom>
        </p:spPr>
      </p:pic>
      <p:pic>
        <p:nvPicPr>
          <p:cNvPr id="10" name="SK-13-img-9" descr="preencoded.png"/>
          <p:cNvPicPr>
            <a:picLocks noChangeAspect="1"/>
          </p:cNvPicPr>
          <p:nvPr/>
        </p:nvPicPr>
        <p:blipFill>
          <a:blip r:embed="rId7"/>
          <a:stretch>
            <a:fillRect/>
          </a:stretch>
        </p:blipFill>
        <p:spPr>
          <a:xfrm>
            <a:off x="5166420" y="1455390"/>
            <a:ext cx="304800" cy="304800"/>
          </a:xfrm>
          <a:prstGeom prst="rect">
            <a:avLst/>
          </a:prstGeom>
        </p:spPr>
      </p:pic>
      <p:pic>
        <p:nvPicPr>
          <p:cNvPr id="11" name="SK-13-img-10" descr="preencoded.png"/>
          <p:cNvPicPr>
            <a:picLocks noChangeAspect="1"/>
          </p:cNvPicPr>
          <p:nvPr/>
        </p:nvPicPr>
        <p:blipFill>
          <a:blip r:embed="rId10"/>
          <a:stretch>
            <a:fillRect/>
          </a:stretch>
        </p:blipFill>
        <p:spPr>
          <a:xfrm>
            <a:off x="7330529" y="1302990"/>
            <a:ext cx="2164110" cy="2160091"/>
          </a:xfrm>
          <a:prstGeom prst="rect">
            <a:avLst/>
          </a:prstGeom>
        </p:spPr>
      </p:pic>
      <p:pic>
        <p:nvPicPr>
          <p:cNvPr id="12" name="SK-13-img-11" descr="preencoded.png"/>
          <p:cNvPicPr>
            <a:picLocks noChangeAspect="1"/>
          </p:cNvPicPr>
          <p:nvPr/>
        </p:nvPicPr>
        <p:blipFill>
          <a:blip r:embed="rId11"/>
          <a:stretch>
            <a:fillRect/>
          </a:stretch>
        </p:blipFill>
        <p:spPr>
          <a:xfrm>
            <a:off x="7482929" y="1455390"/>
            <a:ext cx="304800" cy="304800"/>
          </a:xfrm>
          <a:prstGeom prst="rect">
            <a:avLst/>
          </a:prstGeom>
        </p:spPr>
      </p:pic>
      <p:pic>
        <p:nvPicPr>
          <p:cNvPr id="13" name="SK-13-img-12" descr="preencoded.png"/>
          <p:cNvPicPr>
            <a:picLocks noChangeAspect="1"/>
          </p:cNvPicPr>
          <p:nvPr/>
        </p:nvPicPr>
        <p:blipFill>
          <a:blip r:embed="rId12"/>
          <a:stretch>
            <a:fillRect/>
          </a:stretch>
        </p:blipFill>
        <p:spPr>
          <a:xfrm>
            <a:off x="9647039" y="1302990"/>
            <a:ext cx="2164110" cy="2160091"/>
          </a:xfrm>
          <a:prstGeom prst="rect">
            <a:avLst/>
          </a:prstGeom>
        </p:spPr>
      </p:pic>
      <p:pic>
        <p:nvPicPr>
          <p:cNvPr id="14" name="SK-13-img-13" descr="preencoded.png"/>
          <p:cNvPicPr>
            <a:picLocks noChangeAspect="1"/>
          </p:cNvPicPr>
          <p:nvPr/>
        </p:nvPicPr>
        <p:blipFill>
          <a:blip r:embed="rId13"/>
          <a:stretch>
            <a:fillRect/>
          </a:stretch>
        </p:blipFill>
        <p:spPr>
          <a:xfrm>
            <a:off x="9799439" y="1455390"/>
            <a:ext cx="304800" cy="304800"/>
          </a:xfrm>
          <a:prstGeom prst="rect">
            <a:avLst/>
          </a:prstGeom>
        </p:spPr>
      </p:pic>
      <p:pic>
        <p:nvPicPr>
          <p:cNvPr id="15" name="SK-13-img-14" descr="preencoded.png"/>
          <p:cNvPicPr>
            <a:picLocks noChangeAspect="1"/>
          </p:cNvPicPr>
          <p:nvPr/>
        </p:nvPicPr>
        <p:blipFill>
          <a:blip r:embed="rId14"/>
          <a:stretch>
            <a:fillRect/>
          </a:stretch>
        </p:blipFill>
        <p:spPr>
          <a:xfrm>
            <a:off x="381000" y="3691682"/>
            <a:ext cx="11430000" cy="1064716"/>
          </a:xfrm>
          <a:prstGeom prst="rect">
            <a:avLst/>
          </a:prstGeom>
        </p:spPr>
      </p:pic>
      <p:pic>
        <p:nvPicPr>
          <p:cNvPr id="16" name="SK-13-img-15" descr="preencoded.png"/>
          <p:cNvPicPr>
            <a:picLocks noChangeAspect="1"/>
          </p:cNvPicPr>
          <p:nvPr/>
        </p:nvPicPr>
        <p:blipFill>
          <a:blip r:embed="rId15"/>
          <a:stretch>
            <a:fillRect/>
          </a:stretch>
        </p:blipFill>
        <p:spPr>
          <a:xfrm>
            <a:off x="571500" y="3885009"/>
            <a:ext cx="214313" cy="175320"/>
          </a:xfrm>
          <a:prstGeom prst="rect">
            <a:avLst/>
          </a:prstGeom>
        </p:spPr>
      </p:pic>
      <p:sp>
        <p:nvSpPr>
          <p:cNvPr id="17" name="SK-13-text-16"/>
          <p:cNvSpPr/>
          <p:nvPr/>
        </p:nvSpPr>
        <p:spPr>
          <a:xfrm>
            <a:off x="571500" y="381000"/>
            <a:ext cx="116205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A"/>
                </a:solidFill>
                <a:latin typeface="Arimo" pitchFamily="34" charset="0"/>
                <a:ea typeface="Arimo" pitchFamily="34" charset="-122"/>
                <a:cs typeface="Arimo" pitchFamily="34" charset="-120"/>
              </a:rPr>
              <a:t>Practical Problem-Solving Guide</a:t>
            </a:r>
            <a:endParaRPr lang="en-US" sz="2550" dirty="0"/>
          </a:p>
        </p:txBody>
      </p:sp>
      <p:sp>
        <p:nvSpPr>
          <p:cNvPr id="18" name="SK-13-text-17"/>
          <p:cNvSpPr/>
          <p:nvPr/>
        </p:nvSpPr>
        <p:spPr>
          <a:xfrm>
            <a:off x="571500" y="845790"/>
            <a:ext cx="11315700" cy="228600"/>
          </a:xfrm>
          <a:prstGeom prst="rect">
            <a:avLst/>
          </a:prstGeom>
          <a:noFill/>
          <a:ln/>
        </p:spPr>
        <p:txBody>
          <a:bodyPr vert="horz" wrap="square" lIns="0" tIns="0" rIns="0" bIns="0" rtlCol="0" anchor="ctr"/>
          <a:lstStyle/>
          <a:p>
            <a:pPr marL="0" indent="0">
              <a:lnSpc>
                <a:spcPts val="1800"/>
              </a:lnSpc>
              <a:buNone/>
            </a:pPr>
            <a:r>
              <a:rPr lang="en-US" sz="1200" kern="0" spc="60" dirty="0">
                <a:solidFill>
                  <a:srgbClr val="6B7280"/>
                </a:solidFill>
                <a:latin typeface="Arimo" pitchFamily="34" charset="0"/>
                <a:ea typeface="Arimo" pitchFamily="34" charset="-122"/>
                <a:cs typeface="Arimo" pitchFamily="34" charset="-120"/>
              </a:rPr>
              <a:t>BRADFORD VTS TEACHING SERIES</a:t>
            </a:r>
            <a:endParaRPr lang="en-US" sz="1200" dirty="0"/>
          </a:p>
        </p:txBody>
      </p:sp>
      <p:sp>
        <p:nvSpPr>
          <p:cNvPr id="19" name="SK-13-text-18"/>
          <p:cNvSpPr/>
          <p:nvPr/>
        </p:nvSpPr>
        <p:spPr>
          <a:xfrm>
            <a:off x="638175" y="1455390"/>
            <a:ext cx="428625" cy="304800"/>
          </a:xfrm>
          <a:prstGeom prst="rect">
            <a:avLst/>
          </a:prstGeom>
          <a:noFill/>
          <a:ln/>
        </p:spPr>
        <p:txBody>
          <a:bodyPr vert="horz" wrap="square" lIns="0" tIns="0" rIns="0" bIns="0" rtlCol="0" anchor="ctr"/>
          <a:lstStyle/>
          <a:p>
            <a:pPr marL="0" indent="0">
              <a:lnSpc>
                <a:spcPts val="2025"/>
              </a:lnSpc>
              <a:buNone/>
            </a:pPr>
            <a:r>
              <a:rPr lang="en-US" sz="1350" b="1" dirty="0">
                <a:solidFill>
                  <a:srgbClr val="FFFFFF"/>
                </a:solidFill>
                <a:latin typeface="Arimo" pitchFamily="34" charset="0"/>
                <a:ea typeface="Arimo" pitchFamily="34" charset="-122"/>
                <a:cs typeface="Arimo" pitchFamily="34" charset="-120"/>
              </a:rPr>
              <a:t>1</a:t>
            </a:r>
            <a:endParaRPr lang="en-US" sz="1350" dirty="0"/>
          </a:p>
        </p:txBody>
      </p:sp>
      <p:sp>
        <p:nvSpPr>
          <p:cNvPr id="20" name="SK-13-text-19"/>
          <p:cNvSpPr/>
          <p:nvPr/>
        </p:nvSpPr>
        <p:spPr>
          <a:xfrm>
            <a:off x="533400" y="1874490"/>
            <a:ext cx="195456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E0651F"/>
                </a:solidFill>
                <a:latin typeface="Arimo" pitchFamily="34" charset="0"/>
                <a:ea typeface="Arimo" pitchFamily="34" charset="-122"/>
                <a:cs typeface="Arimo" pitchFamily="34" charset="-120"/>
              </a:rPr>
              <a:t>Identify</a:t>
            </a:r>
            <a:endParaRPr lang="en-US" sz="1500" dirty="0"/>
          </a:p>
        </p:txBody>
      </p:sp>
      <p:sp>
        <p:nvSpPr>
          <p:cNvPr id="21" name="SK-13-text-20"/>
          <p:cNvSpPr/>
          <p:nvPr/>
        </p:nvSpPr>
        <p:spPr>
          <a:xfrm>
            <a:off x="533400" y="2312640"/>
            <a:ext cx="1859310" cy="426541"/>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Arimo" pitchFamily="34" charset="0"/>
                <a:ea typeface="Arimo" pitchFamily="34" charset="-122"/>
                <a:cs typeface="Arimo" pitchFamily="34" charset="-120"/>
              </a:rPr>
              <a:t>Pick one small, specific, and solvable problem.</a:t>
            </a:r>
            <a:endParaRPr lang="en-US" sz="1200" dirty="0"/>
          </a:p>
        </p:txBody>
      </p:sp>
      <p:sp>
        <p:nvSpPr>
          <p:cNvPr id="22" name="SK-13-text-21"/>
          <p:cNvSpPr/>
          <p:nvPr/>
        </p:nvSpPr>
        <p:spPr>
          <a:xfrm>
            <a:off x="638175" y="2853482"/>
            <a:ext cx="4396740" cy="200025"/>
          </a:xfrm>
          <a:prstGeom prst="rect">
            <a:avLst/>
          </a:prstGeom>
          <a:noFill/>
          <a:ln/>
        </p:spPr>
        <p:txBody>
          <a:bodyPr vert="horz" wrap="square" lIns="0" tIns="0" rIns="0" bIns="0" rtlCol="0" anchor="ctr"/>
          <a:lstStyle/>
          <a:p>
            <a:pPr marL="0" indent="0">
              <a:lnSpc>
                <a:spcPts val="1575"/>
              </a:lnSpc>
              <a:buNone/>
            </a:pPr>
            <a:r>
              <a:rPr lang="en-US" sz="1050" dirty="0">
                <a:solidFill>
                  <a:srgbClr val="4B5563"/>
                </a:solidFill>
                <a:latin typeface="Arimo" pitchFamily="34" charset="0"/>
                <a:ea typeface="Arimo" pitchFamily="34" charset="-122"/>
                <a:cs typeface="Arimo" pitchFamily="34" charset="-120"/>
              </a:rPr>
              <a:t>Avoid tackling "everything"</a:t>
            </a:r>
            <a:endParaRPr lang="en-US" sz="1050" dirty="0"/>
          </a:p>
        </p:txBody>
      </p:sp>
      <p:sp>
        <p:nvSpPr>
          <p:cNvPr id="23" name="SK-13-text-22"/>
          <p:cNvSpPr/>
          <p:nvPr/>
        </p:nvSpPr>
        <p:spPr>
          <a:xfrm>
            <a:off x="638175" y="3110657"/>
            <a:ext cx="2636520" cy="200025"/>
          </a:xfrm>
          <a:prstGeom prst="rect">
            <a:avLst/>
          </a:prstGeom>
          <a:noFill/>
          <a:ln/>
        </p:spPr>
        <p:txBody>
          <a:bodyPr vert="horz" wrap="square" lIns="0" tIns="0" rIns="0" bIns="0" rtlCol="0" anchor="ctr"/>
          <a:lstStyle/>
          <a:p>
            <a:pPr marL="0" indent="0">
              <a:lnSpc>
                <a:spcPts val="1575"/>
              </a:lnSpc>
              <a:buNone/>
            </a:pPr>
            <a:r>
              <a:rPr lang="en-US" sz="1050" dirty="0">
                <a:solidFill>
                  <a:srgbClr val="4B5563"/>
                </a:solidFill>
                <a:latin typeface="Arimo" pitchFamily="34" charset="0"/>
                <a:ea typeface="Arimo" pitchFamily="34" charset="-122"/>
                <a:cs typeface="Arimo" pitchFamily="34" charset="-120"/>
              </a:rPr>
              <a:t>Be very specific</a:t>
            </a:r>
            <a:endParaRPr lang="en-US" sz="1050" dirty="0"/>
          </a:p>
        </p:txBody>
      </p:sp>
      <p:sp>
        <p:nvSpPr>
          <p:cNvPr id="24" name="SK-13-text-23"/>
          <p:cNvSpPr/>
          <p:nvPr/>
        </p:nvSpPr>
        <p:spPr>
          <a:xfrm>
            <a:off x="2954685" y="1455390"/>
            <a:ext cx="428625" cy="304800"/>
          </a:xfrm>
          <a:prstGeom prst="rect">
            <a:avLst/>
          </a:prstGeom>
          <a:noFill/>
          <a:ln/>
        </p:spPr>
        <p:txBody>
          <a:bodyPr vert="horz" wrap="square" lIns="0" tIns="0" rIns="0" bIns="0" rtlCol="0" anchor="ctr"/>
          <a:lstStyle/>
          <a:p>
            <a:pPr marL="0" indent="0">
              <a:lnSpc>
                <a:spcPts val="2025"/>
              </a:lnSpc>
              <a:buNone/>
            </a:pPr>
            <a:r>
              <a:rPr lang="en-US" sz="1350" b="1" dirty="0">
                <a:solidFill>
                  <a:srgbClr val="FFFFFF"/>
                </a:solidFill>
                <a:latin typeface="Arimo" pitchFamily="34" charset="0"/>
                <a:ea typeface="Arimo" pitchFamily="34" charset="-122"/>
                <a:cs typeface="Arimo" pitchFamily="34" charset="-120"/>
              </a:rPr>
              <a:t>2</a:t>
            </a:r>
            <a:endParaRPr lang="en-US" sz="1350" dirty="0"/>
          </a:p>
        </p:txBody>
      </p:sp>
      <p:sp>
        <p:nvSpPr>
          <p:cNvPr id="25" name="SK-13-text-24"/>
          <p:cNvSpPr/>
          <p:nvPr/>
        </p:nvSpPr>
        <p:spPr>
          <a:xfrm>
            <a:off x="2849910" y="1874490"/>
            <a:ext cx="195456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E0651F"/>
                </a:solidFill>
                <a:latin typeface="Arimo" pitchFamily="34" charset="0"/>
                <a:ea typeface="Arimo" pitchFamily="34" charset="-122"/>
                <a:cs typeface="Arimo" pitchFamily="34" charset="-120"/>
              </a:rPr>
              <a:t>List</a:t>
            </a:r>
            <a:endParaRPr lang="en-US" sz="1500" dirty="0"/>
          </a:p>
        </p:txBody>
      </p:sp>
      <p:sp>
        <p:nvSpPr>
          <p:cNvPr id="26" name="SK-13-text-25"/>
          <p:cNvSpPr/>
          <p:nvPr/>
        </p:nvSpPr>
        <p:spPr>
          <a:xfrm>
            <a:off x="2849910" y="2312640"/>
            <a:ext cx="1859310" cy="426541"/>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Arimo" pitchFamily="34" charset="0"/>
                <a:ea typeface="Arimo" pitchFamily="34" charset="-122"/>
                <a:cs typeface="Arimo" pitchFamily="34" charset="-120"/>
              </a:rPr>
              <a:t>Brainstorm all possible solutions without judgment.</a:t>
            </a:r>
            <a:endParaRPr lang="en-US" sz="1200" dirty="0"/>
          </a:p>
        </p:txBody>
      </p:sp>
      <p:sp>
        <p:nvSpPr>
          <p:cNvPr id="27" name="SK-13-text-26"/>
          <p:cNvSpPr/>
          <p:nvPr/>
        </p:nvSpPr>
        <p:spPr>
          <a:xfrm>
            <a:off x="2954685" y="2853482"/>
            <a:ext cx="3276600" cy="200025"/>
          </a:xfrm>
          <a:prstGeom prst="rect">
            <a:avLst/>
          </a:prstGeom>
          <a:noFill/>
          <a:ln/>
        </p:spPr>
        <p:txBody>
          <a:bodyPr vert="horz" wrap="square" lIns="0" tIns="0" rIns="0" bIns="0" rtlCol="0" anchor="ctr"/>
          <a:lstStyle/>
          <a:p>
            <a:pPr marL="0" indent="0">
              <a:lnSpc>
                <a:spcPts val="1575"/>
              </a:lnSpc>
              <a:buNone/>
            </a:pPr>
            <a:r>
              <a:rPr lang="en-US" sz="1050" dirty="0">
                <a:solidFill>
                  <a:srgbClr val="4B5563"/>
                </a:solidFill>
                <a:latin typeface="Arimo" pitchFamily="34" charset="0"/>
                <a:ea typeface="Arimo" pitchFamily="34" charset="-122"/>
                <a:cs typeface="Arimo" pitchFamily="34" charset="-120"/>
              </a:rPr>
              <a:t>Encourage creativity</a:t>
            </a:r>
            <a:endParaRPr lang="en-US" sz="1050" dirty="0"/>
          </a:p>
        </p:txBody>
      </p:sp>
      <p:sp>
        <p:nvSpPr>
          <p:cNvPr id="28" name="SK-13-text-27"/>
          <p:cNvSpPr/>
          <p:nvPr/>
        </p:nvSpPr>
        <p:spPr>
          <a:xfrm>
            <a:off x="2954685" y="3110657"/>
            <a:ext cx="3276600" cy="200025"/>
          </a:xfrm>
          <a:prstGeom prst="rect">
            <a:avLst/>
          </a:prstGeom>
          <a:noFill/>
          <a:ln/>
        </p:spPr>
        <p:txBody>
          <a:bodyPr vert="horz" wrap="square" lIns="0" tIns="0" rIns="0" bIns="0" rtlCol="0" anchor="ctr"/>
          <a:lstStyle/>
          <a:p>
            <a:pPr marL="0" indent="0">
              <a:lnSpc>
                <a:spcPts val="1575"/>
              </a:lnSpc>
              <a:buNone/>
            </a:pPr>
            <a:r>
              <a:rPr lang="en-US" sz="1050" dirty="0">
                <a:solidFill>
                  <a:srgbClr val="4B5563"/>
                </a:solidFill>
                <a:latin typeface="Arimo" pitchFamily="34" charset="0"/>
                <a:ea typeface="Arimo" pitchFamily="34" charset="-122"/>
                <a:cs typeface="Arimo" pitchFamily="34" charset="-120"/>
              </a:rPr>
              <a:t>No idea is "bad" yet</a:t>
            </a:r>
            <a:endParaRPr lang="en-US" sz="1050" dirty="0"/>
          </a:p>
        </p:txBody>
      </p:sp>
      <p:sp>
        <p:nvSpPr>
          <p:cNvPr id="29" name="SK-13-text-28"/>
          <p:cNvSpPr/>
          <p:nvPr/>
        </p:nvSpPr>
        <p:spPr>
          <a:xfrm>
            <a:off x="5271195" y="1455390"/>
            <a:ext cx="428625" cy="304800"/>
          </a:xfrm>
          <a:prstGeom prst="rect">
            <a:avLst/>
          </a:prstGeom>
          <a:noFill/>
          <a:ln/>
        </p:spPr>
        <p:txBody>
          <a:bodyPr vert="horz" wrap="square" lIns="0" tIns="0" rIns="0" bIns="0" rtlCol="0" anchor="ctr"/>
          <a:lstStyle/>
          <a:p>
            <a:pPr marL="0" indent="0">
              <a:lnSpc>
                <a:spcPts val="2025"/>
              </a:lnSpc>
              <a:buNone/>
            </a:pPr>
            <a:r>
              <a:rPr lang="en-US" sz="1350" b="1" dirty="0">
                <a:solidFill>
                  <a:srgbClr val="FFFFFF"/>
                </a:solidFill>
                <a:latin typeface="Arimo" pitchFamily="34" charset="0"/>
                <a:ea typeface="Arimo" pitchFamily="34" charset="-122"/>
                <a:cs typeface="Arimo" pitchFamily="34" charset="-120"/>
              </a:rPr>
              <a:t>3</a:t>
            </a:r>
            <a:endParaRPr lang="en-US" sz="1350" dirty="0"/>
          </a:p>
        </p:txBody>
      </p:sp>
      <p:sp>
        <p:nvSpPr>
          <p:cNvPr id="30" name="SK-13-text-29"/>
          <p:cNvSpPr/>
          <p:nvPr/>
        </p:nvSpPr>
        <p:spPr>
          <a:xfrm>
            <a:off x="5166420" y="1874490"/>
            <a:ext cx="195456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E0651F"/>
                </a:solidFill>
                <a:latin typeface="Arimo" pitchFamily="34" charset="0"/>
                <a:ea typeface="Arimo" pitchFamily="34" charset="-122"/>
                <a:cs typeface="Arimo" pitchFamily="34" charset="-120"/>
              </a:rPr>
              <a:t>Analyze</a:t>
            </a:r>
            <a:endParaRPr lang="en-US" sz="1500" dirty="0"/>
          </a:p>
        </p:txBody>
      </p:sp>
      <p:sp>
        <p:nvSpPr>
          <p:cNvPr id="31" name="SK-13-text-30"/>
          <p:cNvSpPr/>
          <p:nvPr/>
        </p:nvSpPr>
        <p:spPr>
          <a:xfrm>
            <a:off x="5166420" y="2312640"/>
            <a:ext cx="1859310" cy="426541"/>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Arimo" pitchFamily="34" charset="0"/>
                <a:ea typeface="Arimo" pitchFamily="34" charset="-122"/>
                <a:cs typeface="Arimo" pitchFamily="34" charset="-120"/>
              </a:rPr>
              <a:t>Consider the pros and cons for each solution.</a:t>
            </a:r>
            <a:endParaRPr lang="en-US" sz="1200" dirty="0"/>
          </a:p>
        </p:txBody>
      </p:sp>
      <p:sp>
        <p:nvSpPr>
          <p:cNvPr id="32" name="SK-13-text-31"/>
          <p:cNvSpPr/>
          <p:nvPr/>
        </p:nvSpPr>
        <p:spPr>
          <a:xfrm>
            <a:off x="5271195" y="2853482"/>
            <a:ext cx="2636520" cy="200025"/>
          </a:xfrm>
          <a:prstGeom prst="rect">
            <a:avLst/>
          </a:prstGeom>
          <a:noFill/>
          <a:ln/>
        </p:spPr>
        <p:txBody>
          <a:bodyPr vert="horz" wrap="square" lIns="0" tIns="0" rIns="0" bIns="0" rtlCol="0" anchor="ctr"/>
          <a:lstStyle/>
          <a:p>
            <a:pPr marL="0" indent="0">
              <a:lnSpc>
                <a:spcPts val="1575"/>
              </a:lnSpc>
              <a:buNone/>
            </a:pPr>
            <a:r>
              <a:rPr lang="en-US" sz="1050" dirty="0">
                <a:solidFill>
                  <a:srgbClr val="4B5563"/>
                </a:solidFill>
                <a:latin typeface="Arimo" pitchFamily="34" charset="0"/>
                <a:ea typeface="Arimo" pitchFamily="34" charset="-122"/>
                <a:cs typeface="Arimo" pitchFamily="34" charset="-120"/>
              </a:rPr>
              <a:t>Is it realistic?</a:t>
            </a:r>
            <a:endParaRPr lang="en-US" sz="1050" dirty="0"/>
          </a:p>
        </p:txBody>
      </p:sp>
      <p:sp>
        <p:nvSpPr>
          <p:cNvPr id="33" name="SK-13-text-32"/>
          <p:cNvSpPr/>
          <p:nvPr/>
        </p:nvSpPr>
        <p:spPr>
          <a:xfrm>
            <a:off x="5271195" y="3110657"/>
            <a:ext cx="3596640" cy="200025"/>
          </a:xfrm>
          <a:prstGeom prst="rect">
            <a:avLst/>
          </a:prstGeom>
          <a:noFill/>
          <a:ln/>
        </p:spPr>
        <p:txBody>
          <a:bodyPr vert="horz" wrap="square" lIns="0" tIns="0" rIns="0" bIns="0" rtlCol="0" anchor="ctr"/>
          <a:lstStyle/>
          <a:p>
            <a:pPr marL="0" indent="0">
              <a:lnSpc>
                <a:spcPts val="1575"/>
              </a:lnSpc>
              <a:buNone/>
            </a:pPr>
            <a:r>
              <a:rPr lang="en-US" sz="1050" dirty="0">
                <a:solidFill>
                  <a:srgbClr val="4B5563"/>
                </a:solidFill>
                <a:latin typeface="Arimo" pitchFamily="34" charset="0"/>
                <a:ea typeface="Arimo" pitchFamily="34" charset="-122"/>
                <a:cs typeface="Arimo" pitchFamily="34" charset="-120"/>
              </a:rPr>
              <a:t>What are the barriers?</a:t>
            </a:r>
            <a:endParaRPr lang="en-US" sz="1050" dirty="0"/>
          </a:p>
        </p:txBody>
      </p:sp>
      <p:sp>
        <p:nvSpPr>
          <p:cNvPr id="34" name="SK-13-text-33"/>
          <p:cNvSpPr/>
          <p:nvPr/>
        </p:nvSpPr>
        <p:spPr>
          <a:xfrm>
            <a:off x="7587704" y="1455390"/>
            <a:ext cx="428625" cy="304800"/>
          </a:xfrm>
          <a:prstGeom prst="rect">
            <a:avLst/>
          </a:prstGeom>
          <a:noFill/>
          <a:ln/>
        </p:spPr>
        <p:txBody>
          <a:bodyPr vert="horz" wrap="square" lIns="0" tIns="0" rIns="0" bIns="0" rtlCol="0" anchor="ctr"/>
          <a:lstStyle/>
          <a:p>
            <a:pPr marL="0" indent="0">
              <a:lnSpc>
                <a:spcPts val="2025"/>
              </a:lnSpc>
              <a:buNone/>
            </a:pPr>
            <a:r>
              <a:rPr lang="en-US" sz="1350" b="1" dirty="0">
                <a:solidFill>
                  <a:srgbClr val="FFFFFF"/>
                </a:solidFill>
                <a:latin typeface="Arimo" pitchFamily="34" charset="0"/>
                <a:ea typeface="Arimo" pitchFamily="34" charset="-122"/>
                <a:cs typeface="Arimo" pitchFamily="34" charset="-120"/>
              </a:rPr>
              <a:t>4</a:t>
            </a:r>
            <a:endParaRPr lang="en-US" sz="1350" dirty="0"/>
          </a:p>
        </p:txBody>
      </p:sp>
      <p:sp>
        <p:nvSpPr>
          <p:cNvPr id="35" name="SK-13-text-34"/>
          <p:cNvSpPr/>
          <p:nvPr/>
        </p:nvSpPr>
        <p:spPr>
          <a:xfrm>
            <a:off x="7482929" y="1874490"/>
            <a:ext cx="195456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E0651F"/>
                </a:solidFill>
                <a:latin typeface="Arimo" pitchFamily="34" charset="0"/>
                <a:ea typeface="Arimo" pitchFamily="34" charset="-122"/>
                <a:cs typeface="Arimo" pitchFamily="34" charset="-120"/>
              </a:rPr>
              <a:t>Choose</a:t>
            </a:r>
            <a:endParaRPr lang="en-US" sz="1500" dirty="0"/>
          </a:p>
        </p:txBody>
      </p:sp>
      <p:sp>
        <p:nvSpPr>
          <p:cNvPr id="36" name="SK-13-text-35"/>
          <p:cNvSpPr/>
          <p:nvPr/>
        </p:nvSpPr>
        <p:spPr>
          <a:xfrm>
            <a:off x="7482929" y="2312640"/>
            <a:ext cx="1859310" cy="426541"/>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Arimo" pitchFamily="34" charset="0"/>
                <a:ea typeface="Arimo" pitchFamily="34" charset="-122"/>
                <a:cs typeface="Arimo" pitchFamily="34" charset="-120"/>
              </a:rPr>
              <a:t>Select one solution and plan the first step.</a:t>
            </a:r>
            <a:endParaRPr lang="en-US" sz="1200" dirty="0"/>
          </a:p>
        </p:txBody>
      </p:sp>
      <p:sp>
        <p:nvSpPr>
          <p:cNvPr id="37" name="SK-13-text-36"/>
          <p:cNvSpPr/>
          <p:nvPr/>
        </p:nvSpPr>
        <p:spPr>
          <a:xfrm>
            <a:off x="7587704" y="2853482"/>
            <a:ext cx="2636520" cy="200025"/>
          </a:xfrm>
          <a:prstGeom prst="rect">
            <a:avLst/>
          </a:prstGeom>
          <a:noFill/>
          <a:ln/>
        </p:spPr>
        <p:txBody>
          <a:bodyPr vert="horz" wrap="square" lIns="0" tIns="0" rIns="0" bIns="0" rtlCol="0" anchor="ctr"/>
          <a:lstStyle/>
          <a:p>
            <a:pPr marL="0" indent="0">
              <a:lnSpc>
                <a:spcPts val="1575"/>
              </a:lnSpc>
              <a:buNone/>
            </a:pPr>
            <a:r>
              <a:rPr lang="en-US" sz="1050" dirty="0">
                <a:solidFill>
                  <a:srgbClr val="4B5563"/>
                </a:solidFill>
                <a:latin typeface="Arimo" pitchFamily="34" charset="0"/>
                <a:ea typeface="Arimo" pitchFamily="34" charset="-122"/>
                <a:cs typeface="Arimo" pitchFamily="34" charset="-120"/>
              </a:rPr>
              <a:t>Keep the bar low</a:t>
            </a:r>
            <a:endParaRPr lang="en-US" sz="1050" dirty="0"/>
          </a:p>
        </p:txBody>
      </p:sp>
      <p:sp>
        <p:nvSpPr>
          <p:cNvPr id="38" name="SK-13-text-37"/>
          <p:cNvSpPr/>
          <p:nvPr/>
        </p:nvSpPr>
        <p:spPr>
          <a:xfrm>
            <a:off x="7587704" y="3110657"/>
            <a:ext cx="3916680" cy="200025"/>
          </a:xfrm>
          <a:prstGeom prst="rect">
            <a:avLst/>
          </a:prstGeom>
          <a:noFill/>
          <a:ln/>
        </p:spPr>
        <p:txBody>
          <a:bodyPr vert="horz" wrap="square" lIns="0" tIns="0" rIns="0" bIns="0" rtlCol="0" anchor="ctr"/>
          <a:lstStyle/>
          <a:p>
            <a:pPr marL="0" indent="0">
              <a:lnSpc>
                <a:spcPts val="1575"/>
              </a:lnSpc>
              <a:buNone/>
            </a:pPr>
            <a:r>
              <a:rPr lang="en-US" sz="1050" dirty="0">
                <a:solidFill>
                  <a:srgbClr val="4B5563"/>
                </a:solidFill>
                <a:latin typeface="Arimo" pitchFamily="34" charset="0"/>
                <a:ea typeface="Arimo" pitchFamily="34" charset="-122"/>
                <a:cs typeface="Arimo" pitchFamily="34" charset="-120"/>
              </a:rPr>
              <a:t>Define "what" and "when"</a:t>
            </a:r>
            <a:endParaRPr lang="en-US" sz="1050" dirty="0"/>
          </a:p>
        </p:txBody>
      </p:sp>
      <p:sp>
        <p:nvSpPr>
          <p:cNvPr id="39" name="SK-13-text-38"/>
          <p:cNvSpPr/>
          <p:nvPr/>
        </p:nvSpPr>
        <p:spPr>
          <a:xfrm>
            <a:off x="9904214" y="1455390"/>
            <a:ext cx="428625" cy="304800"/>
          </a:xfrm>
          <a:prstGeom prst="rect">
            <a:avLst/>
          </a:prstGeom>
          <a:noFill/>
          <a:ln/>
        </p:spPr>
        <p:txBody>
          <a:bodyPr vert="horz" wrap="square" lIns="0" tIns="0" rIns="0" bIns="0" rtlCol="0" anchor="ctr"/>
          <a:lstStyle/>
          <a:p>
            <a:pPr marL="0" indent="0">
              <a:lnSpc>
                <a:spcPts val="2025"/>
              </a:lnSpc>
              <a:buNone/>
            </a:pPr>
            <a:r>
              <a:rPr lang="en-US" sz="1350" b="1" dirty="0">
                <a:solidFill>
                  <a:srgbClr val="FFFFFF"/>
                </a:solidFill>
                <a:latin typeface="Arimo" pitchFamily="34" charset="0"/>
                <a:ea typeface="Arimo" pitchFamily="34" charset="-122"/>
                <a:cs typeface="Arimo" pitchFamily="34" charset="-120"/>
              </a:rPr>
              <a:t>5</a:t>
            </a:r>
            <a:endParaRPr lang="en-US" sz="1350" dirty="0"/>
          </a:p>
        </p:txBody>
      </p:sp>
      <p:sp>
        <p:nvSpPr>
          <p:cNvPr id="40" name="SK-13-text-39"/>
          <p:cNvSpPr/>
          <p:nvPr/>
        </p:nvSpPr>
        <p:spPr>
          <a:xfrm>
            <a:off x="9799439" y="1874490"/>
            <a:ext cx="195456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E0651F"/>
                </a:solidFill>
                <a:latin typeface="Arimo" pitchFamily="34" charset="0"/>
                <a:ea typeface="Arimo" pitchFamily="34" charset="-122"/>
                <a:cs typeface="Arimo" pitchFamily="34" charset="-120"/>
              </a:rPr>
              <a:t>Review</a:t>
            </a:r>
            <a:endParaRPr lang="en-US" sz="1500" dirty="0"/>
          </a:p>
        </p:txBody>
      </p:sp>
      <p:sp>
        <p:nvSpPr>
          <p:cNvPr id="41" name="SK-13-text-40"/>
          <p:cNvSpPr/>
          <p:nvPr/>
        </p:nvSpPr>
        <p:spPr>
          <a:xfrm>
            <a:off x="9799439" y="2312640"/>
            <a:ext cx="1859310" cy="426541"/>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Arimo" pitchFamily="34" charset="0"/>
                <a:ea typeface="Arimo" pitchFamily="34" charset="-122"/>
                <a:cs typeface="Arimo" pitchFamily="34" charset="-120"/>
              </a:rPr>
              <a:t>Set a date to check progress and adjust.</a:t>
            </a:r>
            <a:endParaRPr lang="en-US" sz="1200" dirty="0"/>
          </a:p>
        </p:txBody>
      </p:sp>
      <p:sp>
        <p:nvSpPr>
          <p:cNvPr id="42" name="SK-13-text-41"/>
          <p:cNvSpPr/>
          <p:nvPr/>
        </p:nvSpPr>
        <p:spPr>
          <a:xfrm>
            <a:off x="9904214" y="2853482"/>
            <a:ext cx="2287786" cy="200025"/>
          </a:xfrm>
          <a:prstGeom prst="rect">
            <a:avLst/>
          </a:prstGeom>
          <a:noFill/>
          <a:ln/>
        </p:spPr>
        <p:txBody>
          <a:bodyPr vert="horz" wrap="square" lIns="0" tIns="0" rIns="0" bIns="0" rtlCol="0" anchor="ctr"/>
          <a:lstStyle/>
          <a:p>
            <a:pPr marL="0" indent="0">
              <a:lnSpc>
                <a:spcPts val="1575"/>
              </a:lnSpc>
              <a:buNone/>
            </a:pPr>
            <a:r>
              <a:rPr lang="en-US" sz="1050" dirty="0">
                <a:solidFill>
                  <a:srgbClr val="4B5563"/>
                </a:solidFill>
                <a:latin typeface="Arimo" pitchFamily="34" charset="0"/>
                <a:ea typeface="Arimo" pitchFamily="34" charset="-122"/>
                <a:cs typeface="Arimo" pitchFamily="34" charset="-120"/>
              </a:rPr>
              <a:t>Celebrate small wins</a:t>
            </a:r>
            <a:endParaRPr lang="en-US" sz="1050" dirty="0"/>
          </a:p>
        </p:txBody>
      </p:sp>
      <p:sp>
        <p:nvSpPr>
          <p:cNvPr id="43" name="SK-13-text-42"/>
          <p:cNvSpPr/>
          <p:nvPr/>
        </p:nvSpPr>
        <p:spPr>
          <a:xfrm>
            <a:off x="9904214" y="3110657"/>
            <a:ext cx="2287786" cy="200025"/>
          </a:xfrm>
          <a:prstGeom prst="rect">
            <a:avLst/>
          </a:prstGeom>
          <a:noFill/>
          <a:ln/>
        </p:spPr>
        <p:txBody>
          <a:bodyPr vert="horz" wrap="square" lIns="0" tIns="0" rIns="0" bIns="0" rtlCol="0" anchor="ctr"/>
          <a:lstStyle/>
          <a:p>
            <a:pPr marL="0" indent="0">
              <a:lnSpc>
                <a:spcPts val="1575"/>
              </a:lnSpc>
              <a:buNone/>
            </a:pPr>
            <a:r>
              <a:rPr lang="en-US" sz="1050" dirty="0">
                <a:solidFill>
                  <a:srgbClr val="4B5563"/>
                </a:solidFill>
                <a:latin typeface="Arimo" pitchFamily="34" charset="0"/>
                <a:ea typeface="Arimo" pitchFamily="34" charset="-122"/>
                <a:cs typeface="Arimo" pitchFamily="34" charset="-120"/>
              </a:rPr>
              <a:t>Problem-solve barriers</a:t>
            </a:r>
            <a:endParaRPr lang="en-US" sz="1050" dirty="0"/>
          </a:p>
        </p:txBody>
      </p:sp>
      <p:sp>
        <p:nvSpPr>
          <p:cNvPr id="44" name="SK-13-text-43"/>
          <p:cNvSpPr/>
          <p:nvPr/>
        </p:nvSpPr>
        <p:spPr>
          <a:xfrm>
            <a:off x="881063" y="3844082"/>
            <a:ext cx="296608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08080"/>
                </a:solidFill>
                <a:latin typeface="Arimo" pitchFamily="34" charset="0"/>
                <a:ea typeface="Arimo" pitchFamily="34" charset="-122"/>
                <a:cs typeface="Arimo" pitchFamily="34" charset="-120"/>
              </a:rPr>
              <a:t>SCA Exam Pearl</a:t>
            </a:r>
            <a:endParaRPr lang="en-US" sz="1350" dirty="0"/>
          </a:p>
        </p:txBody>
      </p:sp>
      <p:sp>
        <p:nvSpPr>
          <p:cNvPr id="45" name="SK-13-text-44"/>
          <p:cNvSpPr/>
          <p:nvPr/>
        </p:nvSpPr>
        <p:spPr>
          <a:xfrm>
            <a:off x="571500" y="4177457"/>
            <a:ext cx="11049000" cy="426541"/>
          </a:xfrm>
          <a:prstGeom prst="rect">
            <a:avLst/>
          </a:prstGeom>
          <a:noFill/>
          <a:ln/>
        </p:spPr>
        <p:txBody>
          <a:bodyPr vert="horz" wrap="square" lIns="0" tIns="0" rIns="0" bIns="0" rtlCol="0" anchor="ctr"/>
          <a:lstStyle/>
          <a:p>
            <a:pPr marL="0" indent="0">
              <a:lnSpc>
                <a:spcPts val="1680"/>
              </a:lnSpc>
              <a:buNone/>
            </a:pPr>
            <a:r>
              <a:rPr lang="en-US" sz="1200" dirty="0">
                <a:solidFill>
                  <a:srgbClr val="1A1A1A"/>
                </a:solidFill>
                <a:latin typeface="Arimo" pitchFamily="34" charset="0"/>
                <a:ea typeface="Arimo" pitchFamily="34" charset="-122"/>
                <a:cs typeface="Arimo" pitchFamily="34" charset="-120"/>
              </a:rPr>
              <a:t>Use this framework to demonstrate a </a:t>
            </a:r>
            <a:r>
              <a:rPr lang="en-US" sz="1200" b="1" dirty="0">
                <a:solidFill>
                  <a:srgbClr val="1A1A1A"/>
                </a:solidFill>
                <a:latin typeface="Arimo" pitchFamily="34" charset="0"/>
                <a:ea typeface="Arimo" pitchFamily="34" charset="-122"/>
                <a:cs typeface="Arimo" pitchFamily="34" charset="-120"/>
              </a:rPr>
              <a:t>shared management plan</a:t>
            </a:r>
            <a:r>
              <a:rPr lang="en-US" sz="1200" dirty="0">
                <a:solidFill>
                  <a:srgbClr val="1A1A1A"/>
                </a:solidFill>
                <a:latin typeface="Arimo" pitchFamily="34" charset="0"/>
                <a:ea typeface="Arimo" pitchFamily="34" charset="-122"/>
                <a:cs typeface="Arimo" pitchFamily="34" charset="-120"/>
              </a:rPr>
              <a:t>. Empowering the young person to choose their own "first step" demonstrates patient-centeredness and fosters self-efficacy—key markers for SCA success.</a:t>
            </a:r>
            <a:endParaRPr lang="en-US" sz="1200" dirty="0"/>
          </a:p>
        </p:txBody>
      </p:sp>
      <p:sp>
        <p:nvSpPr>
          <p:cNvPr id="46" name="SK-13-text-45"/>
          <p:cNvSpPr/>
          <p:nvPr/>
        </p:nvSpPr>
        <p:spPr>
          <a:xfrm>
            <a:off x="381000" y="5061198"/>
            <a:ext cx="11811000" cy="200025"/>
          </a:xfrm>
          <a:prstGeom prst="rect">
            <a:avLst/>
          </a:prstGeom>
          <a:noFill/>
          <a:ln/>
        </p:spPr>
        <p:txBody>
          <a:bodyPr vert="horz" wrap="square" lIns="0" tIns="0" rIns="0" bIns="0" rtlCol="0" anchor="ctr"/>
          <a:lstStyle/>
          <a:p>
            <a:pPr marL="0" indent="0">
              <a:lnSpc>
                <a:spcPts val="1575"/>
              </a:lnSpc>
              <a:buNone/>
            </a:pPr>
            <a:r>
              <a:rPr lang="en-US" sz="1050" i="1" dirty="0">
                <a:solidFill>
                  <a:srgbClr val="6B7280"/>
                </a:solidFill>
                <a:latin typeface="Arimo" pitchFamily="34" charset="0"/>
                <a:ea typeface="Arimo" pitchFamily="34" charset="-122"/>
                <a:cs typeface="Arimo" pitchFamily="34" charset="-120"/>
              </a:rPr>
              <a:t>Remember: Do not over-complicate. A "small win" (e.g., attending one lesson, calling one friend) is better than a failed large goal.</a:t>
            </a:r>
            <a:endParaRPr lang="en-US" sz="10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4-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4-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4-img-3" descr="preencoded.png"/>
          <p:cNvPicPr>
            <a:picLocks noChangeAspect="1"/>
          </p:cNvPicPr>
          <p:nvPr/>
        </p:nvPicPr>
        <p:blipFill>
          <a:blip r:embed="rId5"/>
          <a:stretch>
            <a:fillRect/>
          </a:stretch>
        </p:blipFill>
        <p:spPr>
          <a:xfrm>
            <a:off x="381000" y="381000"/>
            <a:ext cx="11430000" cy="693390"/>
          </a:xfrm>
          <a:prstGeom prst="rect">
            <a:avLst/>
          </a:prstGeom>
        </p:spPr>
      </p:pic>
      <p:pic>
        <p:nvPicPr>
          <p:cNvPr id="5" name="SK-14-img-4" descr="preencoded.png"/>
          <p:cNvPicPr>
            <a:picLocks noChangeAspect="1"/>
          </p:cNvPicPr>
          <p:nvPr/>
        </p:nvPicPr>
        <p:blipFill>
          <a:blip r:embed="rId6"/>
          <a:stretch>
            <a:fillRect/>
          </a:stretch>
        </p:blipFill>
        <p:spPr>
          <a:xfrm>
            <a:off x="381000" y="1698278"/>
            <a:ext cx="3708350" cy="2217837"/>
          </a:xfrm>
          <a:prstGeom prst="rect">
            <a:avLst/>
          </a:prstGeom>
        </p:spPr>
      </p:pic>
      <p:pic>
        <p:nvPicPr>
          <p:cNvPr id="6" name="SK-14-img-5" descr="preencoded.png"/>
          <p:cNvPicPr>
            <a:picLocks noChangeAspect="1"/>
          </p:cNvPicPr>
          <p:nvPr/>
        </p:nvPicPr>
        <p:blipFill>
          <a:blip r:embed="rId7"/>
          <a:stretch>
            <a:fillRect/>
          </a:stretch>
        </p:blipFill>
        <p:spPr>
          <a:xfrm>
            <a:off x="533400" y="1850678"/>
            <a:ext cx="3403550" cy="333375"/>
          </a:xfrm>
          <a:prstGeom prst="rect">
            <a:avLst/>
          </a:prstGeom>
        </p:spPr>
      </p:pic>
      <p:pic>
        <p:nvPicPr>
          <p:cNvPr id="7" name="SK-14-img-6" descr="preencoded.png"/>
          <p:cNvPicPr>
            <a:picLocks noChangeAspect="1"/>
          </p:cNvPicPr>
          <p:nvPr/>
        </p:nvPicPr>
        <p:blipFill>
          <a:blip r:embed="rId8"/>
          <a:stretch>
            <a:fillRect/>
          </a:stretch>
        </p:blipFill>
        <p:spPr>
          <a:xfrm>
            <a:off x="533400" y="1884015"/>
            <a:ext cx="228600" cy="190500"/>
          </a:xfrm>
          <a:prstGeom prst="rect">
            <a:avLst/>
          </a:prstGeom>
        </p:spPr>
      </p:pic>
      <p:pic>
        <p:nvPicPr>
          <p:cNvPr id="8" name="SK-14-img-7" descr="preencoded.png"/>
          <p:cNvPicPr>
            <a:picLocks noChangeAspect="1"/>
          </p:cNvPicPr>
          <p:nvPr/>
        </p:nvPicPr>
        <p:blipFill>
          <a:blip r:embed="rId9"/>
          <a:stretch>
            <a:fillRect/>
          </a:stretch>
        </p:blipFill>
        <p:spPr>
          <a:xfrm>
            <a:off x="533400" y="2298353"/>
            <a:ext cx="178594" cy="142875"/>
          </a:xfrm>
          <a:prstGeom prst="rect">
            <a:avLst/>
          </a:prstGeom>
        </p:spPr>
      </p:pic>
      <p:pic>
        <p:nvPicPr>
          <p:cNvPr id="9" name="SK-14-img-8" descr="preencoded.png"/>
          <p:cNvPicPr>
            <a:picLocks noChangeAspect="1"/>
          </p:cNvPicPr>
          <p:nvPr/>
        </p:nvPicPr>
        <p:blipFill>
          <a:blip r:embed="rId9"/>
          <a:stretch>
            <a:fillRect/>
          </a:stretch>
        </p:blipFill>
        <p:spPr>
          <a:xfrm>
            <a:off x="533400" y="2555528"/>
            <a:ext cx="178594" cy="142875"/>
          </a:xfrm>
          <a:prstGeom prst="rect">
            <a:avLst/>
          </a:prstGeom>
        </p:spPr>
      </p:pic>
      <p:pic>
        <p:nvPicPr>
          <p:cNvPr id="10" name="SK-14-img-9" descr="preencoded.png"/>
          <p:cNvPicPr>
            <a:picLocks noChangeAspect="1"/>
          </p:cNvPicPr>
          <p:nvPr/>
        </p:nvPicPr>
        <p:blipFill>
          <a:blip r:embed="rId9"/>
          <a:stretch>
            <a:fillRect/>
          </a:stretch>
        </p:blipFill>
        <p:spPr>
          <a:xfrm>
            <a:off x="533400" y="2812703"/>
            <a:ext cx="178594" cy="142875"/>
          </a:xfrm>
          <a:prstGeom prst="rect">
            <a:avLst/>
          </a:prstGeom>
        </p:spPr>
      </p:pic>
      <p:pic>
        <p:nvPicPr>
          <p:cNvPr id="11" name="SK-14-img-10" descr="preencoded.png"/>
          <p:cNvPicPr>
            <a:picLocks noChangeAspect="1"/>
          </p:cNvPicPr>
          <p:nvPr/>
        </p:nvPicPr>
        <p:blipFill>
          <a:blip r:embed="rId9"/>
          <a:stretch>
            <a:fillRect/>
          </a:stretch>
        </p:blipFill>
        <p:spPr>
          <a:xfrm>
            <a:off x="533400" y="3069878"/>
            <a:ext cx="178594" cy="142875"/>
          </a:xfrm>
          <a:prstGeom prst="rect">
            <a:avLst/>
          </a:prstGeom>
        </p:spPr>
      </p:pic>
      <p:pic>
        <p:nvPicPr>
          <p:cNvPr id="12" name="SK-14-img-11" descr="preencoded.png"/>
          <p:cNvPicPr>
            <a:picLocks noChangeAspect="1"/>
          </p:cNvPicPr>
          <p:nvPr/>
        </p:nvPicPr>
        <p:blipFill>
          <a:blip r:embed="rId10"/>
          <a:stretch>
            <a:fillRect/>
          </a:stretch>
        </p:blipFill>
        <p:spPr>
          <a:xfrm>
            <a:off x="4241750" y="1698278"/>
            <a:ext cx="3708350" cy="2217837"/>
          </a:xfrm>
          <a:prstGeom prst="rect">
            <a:avLst/>
          </a:prstGeom>
        </p:spPr>
      </p:pic>
      <p:pic>
        <p:nvPicPr>
          <p:cNvPr id="13" name="SK-14-img-12" descr="preencoded.png"/>
          <p:cNvPicPr>
            <a:picLocks noChangeAspect="1"/>
          </p:cNvPicPr>
          <p:nvPr/>
        </p:nvPicPr>
        <p:blipFill>
          <a:blip r:embed="rId7"/>
          <a:stretch>
            <a:fillRect/>
          </a:stretch>
        </p:blipFill>
        <p:spPr>
          <a:xfrm>
            <a:off x="4394150" y="1850678"/>
            <a:ext cx="3403550" cy="333375"/>
          </a:xfrm>
          <a:prstGeom prst="rect">
            <a:avLst/>
          </a:prstGeom>
        </p:spPr>
      </p:pic>
      <p:pic>
        <p:nvPicPr>
          <p:cNvPr id="14" name="SK-14-img-13" descr="preencoded.png"/>
          <p:cNvPicPr>
            <a:picLocks noChangeAspect="1"/>
          </p:cNvPicPr>
          <p:nvPr/>
        </p:nvPicPr>
        <p:blipFill>
          <a:blip r:embed="rId11"/>
          <a:stretch>
            <a:fillRect/>
          </a:stretch>
        </p:blipFill>
        <p:spPr>
          <a:xfrm>
            <a:off x="4394150" y="1884015"/>
            <a:ext cx="228600" cy="190500"/>
          </a:xfrm>
          <a:prstGeom prst="rect">
            <a:avLst/>
          </a:prstGeom>
        </p:spPr>
      </p:pic>
      <p:pic>
        <p:nvPicPr>
          <p:cNvPr id="15" name="SK-14-img-14" descr="preencoded.png"/>
          <p:cNvPicPr>
            <a:picLocks noChangeAspect="1"/>
          </p:cNvPicPr>
          <p:nvPr/>
        </p:nvPicPr>
        <p:blipFill>
          <a:blip r:embed="rId9"/>
          <a:stretch>
            <a:fillRect/>
          </a:stretch>
        </p:blipFill>
        <p:spPr>
          <a:xfrm>
            <a:off x="4394150" y="2298353"/>
            <a:ext cx="178594" cy="142875"/>
          </a:xfrm>
          <a:prstGeom prst="rect">
            <a:avLst/>
          </a:prstGeom>
        </p:spPr>
      </p:pic>
      <p:pic>
        <p:nvPicPr>
          <p:cNvPr id="16" name="SK-14-img-15" descr="preencoded.png"/>
          <p:cNvPicPr>
            <a:picLocks noChangeAspect="1"/>
          </p:cNvPicPr>
          <p:nvPr/>
        </p:nvPicPr>
        <p:blipFill>
          <a:blip r:embed="rId9"/>
          <a:stretch>
            <a:fillRect/>
          </a:stretch>
        </p:blipFill>
        <p:spPr>
          <a:xfrm>
            <a:off x="4394150" y="2555528"/>
            <a:ext cx="178594" cy="142875"/>
          </a:xfrm>
          <a:prstGeom prst="rect">
            <a:avLst/>
          </a:prstGeom>
        </p:spPr>
      </p:pic>
      <p:pic>
        <p:nvPicPr>
          <p:cNvPr id="17" name="SK-14-img-16" descr="preencoded.png"/>
          <p:cNvPicPr>
            <a:picLocks noChangeAspect="1"/>
          </p:cNvPicPr>
          <p:nvPr/>
        </p:nvPicPr>
        <p:blipFill>
          <a:blip r:embed="rId9"/>
          <a:stretch>
            <a:fillRect/>
          </a:stretch>
        </p:blipFill>
        <p:spPr>
          <a:xfrm>
            <a:off x="4394150" y="2812703"/>
            <a:ext cx="178594" cy="142875"/>
          </a:xfrm>
          <a:prstGeom prst="rect">
            <a:avLst/>
          </a:prstGeom>
        </p:spPr>
      </p:pic>
      <p:pic>
        <p:nvPicPr>
          <p:cNvPr id="18" name="SK-14-img-17" descr="preencoded.png"/>
          <p:cNvPicPr>
            <a:picLocks noChangeAspect="1"/>
          </p:cNvPicPr>
          <p:nvPr/>
        </p:nvPicPr>
        <p:blipFill>
          <a:blip r:embed="rId9"/>
          <a:stretch>
            <a:fillRect/>
          </a:stretch>
        </p:blipFill>
        <p:spPr>
          <a:xfrm>
            <a:off x="4394150" y="3069878"/>
            <a:ext cx="178594" cy="142875"/>
          </a:xfrm>
          <a:prstGeom prst="rect">
            <a:avLst/>
          </a:prstGeom>
        </p:spPr>
      </p:pic>
      <p:pic>
        <p:nvPicPr>
          <p:cNvPr id="19" name="SK-14-img-18" descr="preencoded.png"/>
          <p:cNvPicPr>
            <a:picLocks noChangeAspect="1"/>
          </p:cNvPicPr>
          <p:nvPr/>
        </p:nvPicPr>
        <p:blipFill>
          <a:blip r:embed="rId12"/>
          <a:stretch>
            <a:fillRect/>
          </a:stretch>
        </p:blipFill>
        <p:spPr>
          <a:xfrm>
            <a:off x="8102501" y="1698278"/>
            <a:ext cx="3708499" cy="2217837"/>
          </a:xfrm>
          <a:prstGeom prst="rect">
            <a:avLst/>
          </a:prstGeom>
        </p:spPr>
      </p:pic>
      <p:pic>
        <p:nvPicPr>
          <p:cNvPr id="20" name="SK-14-img-19" descr="preencoded.png"/>
          <p:cNvPicPr>
            <a:picLocks noChangeAspect="1"/>
          </p:cNvPicPr>
          <p:nvPr/>
        </p:nvPicPr>
        <p:blipFill>
          <a:blip r:embed="rId13"/>
          <a:stretch>
            <a:fillRect/>
          </a:stretch>
        </p:blipFill>
        <p:spPr>
          <a:xfrm>
            <a:off x="8254901" y="1850678"/>
            <a:ext cx="3403699" cy="333375"/>
          </a:xfrm>
          <a:prstGeom prst="rect">
            <a:avLst/>
          </a:prstGeom>
        </p:spPr>
      </p:pic>
      <p:pic>
        <p:nvPicPr>
          <p:cNvPr id="21" name="SK-14-img-20" descr="preencoded.png"/>
          <p:cNvPicPr>
            <a:picLocks noChangeAspect="1"/>
          </p:cNvPicPr>
          <p:nvPr/>
        </p:nvPicPr>
        <p:blipFill>
          <a:blip r:embed="rId14"/>
          <a:stretch>
            <a:fillRect/>
          </a:stretch>
        </p:blipFill>
        <p:spPr>
          <a:xfrm>
            <a:off x="8254901" y="1884015"/>
            <a:ext cx="228600" cy="190500"/>
          </a:xfrm>
          <a:prstGeom prst="rect">
            <a:avLst/>
          </a:prstGeom>
        </p:spPr>
      </p:pic>
      <p:pic>
        <p:nvPicPr>
          <p:cNvPr id="22" name="SK-14-img-21" descr="preencoded.png"/>
          <p:cNvPicPr>
            <a:picLocks noChangeAspect="1"/>
          </p:cNvPicPr>
          <p:nvPr/>
        </p:nvPicPr>
        <p:blipFill>
          <a:blip r:embed="rId9"/>
          <a:stretch>
            <a:fillRect/>
          </a:stretch>
        </p:blipFill>
        <p:spPr>
          <a:xfrm>
            <a:off x="8254901" y="2298353"/>
            <a:ext cx="178594" cy="142875"/>
          </a:xfrm>
          <a:prstGeom prst="rect">
            <a:avLst/>
          </a:prstGeom>
        </p:spPr>
      </p:pic>
      <p:pic>
        <p:nvPicPr>
          <p:cNvPr id="23" name="SK-14-img-22" descr="preencoded.png"/>
          <p:cNvPicPr>
            <a:picLocks noChangeAspect="1"/>
          </p:cNvPicPr>
          <p:nvPr/>
        </p:nvPicPr>
        <p:blipFill>
          <a:blip r:embed="rId9"/>
          <a:stretch>
            <a:fillRect/>
          </a:stretch>
        </p:blipFill>
        <p:spPr>
          <a:xfrm>
            <a:off x="8254901" y="2555528"/>
            <a:ext cx="178594" cy="142875"/>
          </a:xfrm>
          <a:prstGeom prst="rect">
            <a:avLst/>
          </a:prstGeom>
        </p:spPr>
      </p:pic>
      <p:pic>
        <p:nvPicPr>
          <p:cNvPr id="24" name="SK-14-img-23" descr="preencoded.png"/>
          <p:cNvPicPr>
            <a:picLocks noChangeAspect="1"/>
          </p:cNvPicPr>
          <p:nvPr/>
        </p:nvPicPr>
        <p:blipFill>
          <a:blip r:embed="rId9"/>
          <a:stretch>
            <a:fillRect/>
          </a:stretch>
        </p:blipFill>
        <p:spPr>
          <a:xfrm>
            <a:off x="8254901" y="2812703"/>
            <a:ext cx="178594" cy="142875"/>
          </a:xfrm>
          <a:prstGeom prst="rect">
            <a:avLst/>
          </a:prstGeom>
        </p:spPr>
      </p:pic>
      <p:pic>
        <p:nvPicPr>
          <p:cNvPr id="25" name="SK-14-img-24" descr="preencoded.png"/>
          <p:cNvPicPr>
            <a:picLocks noChangeAspect="1"/>
          </p:cNvPicPr>
          <p:nvPr/>
        </p:nvPicPr>
        <p:blipFill>
          <a:blip r:embed="rId9"/>
          <a:stretch>
            <a:fillRect/>
          </a:stretch>
        </p:blipFill>
        <p:spPr>
          <a:xfrm>
            <a:off x="8254901" y="3069878"/>
            <a:ext cx="178594" cy="142875"/>
          </a:xfrm>
          <a:prstGeom prst="rect">
            <a:avLst/>
          </a:prstGeom>
        </p:spPr>
      </p:pic>
      <p:pic>
        <p:nvPicPr>
          <p:cNvPr id="26" name="SK-14-img-25" descr="preencoded.png"/>
          <p:cNvPicPr>
            <a:picLocks noChangeAspect="1"/>
          </p:cNvPicPr>
          <p:nvPr/>
        </p:nvPicPr>
        <p:blipFill>
          <a:blip r:embed="rId15"/>
          <a:stretch>
            <a:fillRect/>
          </a:stretch>
        </p:blipFill>
        <p:spPr>
          <a:xfrm>
            <a:off x="381000" y="4068514"/>
            <a:ext cx="3708350" cy="2217986"/>
          </a:xfrm>
          <a:prstGeom prst="rect">
            <a:avLst/>
          </a:prstGeom>
        </p:spPr>
      </p:pic>
      <p:pic>
        <p:nvPicPr>
          <p:cNvPr id="27" name="SK-14-img-26" descr="preencoded.png"/>
          <p:cNvPicPr>
            <a:picLocks noChangeAspect="1"/>
          </p:cNvPicPr>
          <p:nvPr/>
        </p:nvPicPr>
        <p:blipFill>
          <a:blip r:embed="rId16"/>
          <a:stretch>
            <a:fillRect/>
          </a:stretch>
        </p:blipFill>
        <p:spPr>
          <a:xfrm>
            <a:off x="533400" y="4220914"/>
            <a:ext cx="3403550" cy="333375"/>
          </a:xfrm>
          <a:prstGeom prst="rect">
            <a:avLst/>
          </a:prstGeom>
        </p:spPr>
      </p:pic>
      <p:pic>
        <p:nvPicPr>
          <p:cNvPr id="28" name="SK-14-img-27" descr="preencoded.png"/>
          <p:cNvPicPr>
            <a:picLocks noChangeAspect="1"/>
          </p:cNvPicPr>
          <p:nvPr/>
        </p:nvPicPr>
        <p:blipFill>
          <a:blip r:embed="rId17"/>
          <a:stretch>
            <a:fillRect/>
          </a:stretch>
        </p:blipFill>
        <p:spPr>
          <a:xfrm>
            <a:off x="533400" y="4254252"/>
            <a:ext cx="228600" cy="190500"/>
          </a:xfrm>
          <a:prstGeom prst="rect">
            <a:avLst/>
          </a:prstGeom>
        </p:spPr>
      </p:pic>
      <p:pic>
        <p:nvPicPr>
          <p:cNvPr id="29" name="SK-14-img-28" descr="preencoded.png"/>
          <p:cNvPicPr>
            <a:picLocks noChangeAspect="1"/>
          </p:cNvPicPr>
          <p:nvPr/>
        </p:nvPicPr>
        <p:blipFill>
          <a:blip r:embed="rId18"/>
          <a:stretch>
            <a:fillRect/>
          </a:stretch>
        </p:blipFill>
        <p:spPr>
          <a:xfrm>
            <a:off x="533400" y="4668589"/>
            <a:ext cx="178594" cy="142875"/>
          </a:xfrm>
          <a:prstGeom prst="rect">
            <a:avLst/>
          </a:prstGeom>
        </p:spPr>
      </p:pic>
      <p:pic>
        <p:nvPicPr>
          <p:cNvPr id="30" name="SK-14-img-29" descr="preencoded.png"/>
          <p:cNvPicPr>
            <a:picLocks noChangeAspect="1"/>
          </p:cNvPicPr>
          <p:nvPr/>
        </p:nvPicPr>
        <p:blipFill>
          <a:blip r:embed="rId18"/>
          <a:stretch>
            <a:fillRect/>
          </a:stretch>
        </p:blipFill>
        <p:spPr>
          <a:xfrm>
            <a:off x="533400" y="4925764"/>
            <a:ext cx="178594" cy="142875"/>
          </a:xfrm>
          <a:prstGeom prst="rect">
            <a:avLst/>
          </a:prstGeom>
        </p:spPr>
      </p:pic>
      <p:pic>
        <p:nvPicPr>
          <p:cNvPr id="31" name="SK-14-img-30" descr="preencoded.png"/>
          <p:cNvPicPr>
            <a:picLocks noChangeAspect="1"/>
          </p:cNvPicPr>
          <p:nvPr/>
        </p:nvPicPr>
        <p:blipFill>
          <a:blip r:embed="rId18"/>
          <a:stretch>
            <a:fillRect/>
          </a:stretch>
        </p:blipFill>
        <p:spPr>
          <a:xfrm>
            <a:off x="533400" y="5182939"/>
            <a:ext cx="178594" cy="142875"/>
          </a:xfrm>
          <a:prstGeom prst="rect">
            <a:avLst/>
          </a:prstGeom>
        </p:spPr>
      </p:pic>
      <p:pic>
        <p:nvPicPr>
          <p:cNvPr id="32" name="SK-14-img-31" descr="preencoded.png"/>
          <p:cNvPicPr>
            <a:picLocks noChangeAspect="1"/>
          </p:cNvPicPr>
          <p:nvPr/>
        </p:nvPicPr>
        <p:blipFill>
          <a:blip r:embed="rId18"/>
          <a:stretch>
            <a:fillRect/>
          </a:stretch>
        </p:blipFill>
        <p:spPr>
          <a:xfrm>
            <a:off x="533400" y="5440114"/>
            <a:ext cx="178594" cy="142875"/>
          </a:xfrm>
          <a:prstGeom prst="rect">
            <a:avLst/>
          </a:prstGeom>
        </p:spPr>
      </p:pic>
      <p:pic>
        <p:nvPicPr>
          <p:cNvPr id="33" name="SK-14-img-32" descr="preencoded.png"/>
          <p:cNvPicPr>
            <a:picLocks noChangeAspect="1"/>
          </p:cNvPicPr>
          <p:nvPr/>
        </p:nvPicPr>
        <p:blipFill>
          <a:blip r:embed="rId19"/>
          <a:stretch>
            <a:fillRect/>
          </a:stretch>
        </p:blipFill>
        <p:spPr>
          <a:xfrm>
            <a:off x="4241750" y="4068514"/>
            <a:ext cx="3708350" cy="2217986"/>
          </a:xfrm>
          <a:prstGeom prst="rect">
            <a:avLst/>
          </a:prstGeom>
        </p:spPr>
      </p:pic>
      <p:pic>
        <p:nvPicPr>
          <p:cNvPr id="34" name="SK-14-img-33" descr="preencoded.png"/>
          <p:cNvPicPr>
            <a:picLocks noChangeAspect="1"/>
          </p:cNvPicPr>
          <p:nvPr/>
        </p:nvPicPr>
        <p:blipFill>
          <a:blip r:embed="rId16"/>
          <a:stretch>
            <a:fillRect/>
          </a:stretch>
        </p:blipFill>
        <p:spPr>
          <a:xfrm>
            <a:off x="4394150" y="4220914"/>
            <a:ext cx="3403550" cy="333375"/>
          </a:xfrm>
          <a:prstGeom prst="rect">
            <a:avLst/>
          </a:prstGeom>
        </p:spPr>
      </p:pic>
      <p:pic>
        <p:nvPicPr>
          <p:cNvPr id="35" name="SK-14-img-34" descr="preencoded.png"/>
          <p:cNvPicPr>
            <a:picLocks noChangeAspect="1"/>
          </p:cNvPicPr>
          <p:nvPr/>
        </p:nvPicPr>
        <p:blipFill>
          <a:blip r:embed="rId20"/>
          <a:stretch>
            <a:fillRect/>
          </a:stretch>
        </p:blipFill>
        <p:spPr>
          <a:xfrm>
            <a:off x="4394150" y="4254252"/>
            <a:ext cx="228600" cy="190500"/>
          </a:xfrm>
          <a:prstGeom prst="rect">
            <a:avLst/>
          </a:prstGeom>
        </p:spPr>
      </p:pic>
      <p:pic>
        <p:nvPicPr>
          <p:cNvPr id="36" name="SK-14-img-35" descr="preencoded.png"/>
          <p:cNvPicPr>
            <a:picLocks noChangeAspect="1"/>
          </p:cNvPicPr>
          <p:nvPr/>
        </p:nvPicPr>
        <p:blipFill>
          <a:blip r:embed="rId18"/>
          <a:stretch>
            <a:fillRect/>
          </a:stretch>
        </p:blipFill>
        <p:spPr>
          <a:xfrm>
            <a:off x="4394150" y="4668589"/>
            <a:ext cx="178594" cy="142875"/>
          </a:xfrm>
          <a:prstGeom prst="rect">
            <a:avLst/>
          </a:prstGeom>
        </p:spPr>
      </p:pic>
      <p:pic>
        <p:nvPicPr>
          <p:cNvPr id="37" name="SK-14-img-36" descr="preencoded.png"/>
          <p:cNvPicPr>
            <a:picLocks noChangeAspect="1"/>
          </p:cNvPicPr>
          <p:nvPr/>
        </p:nvPicPr>
        <p:blipFill>
          <a:blip r:embed="rId18"/>
          <a:stretch>
            <a:fillRect/>
          </a:stretch>
        </p:blipFill>
        <p:spPr>
          <a:xfrm>
            <a:off x="4394150" y="4925764"/>
            <a:ext cx="178594" cy="142875"/>
          </a:xfrm>
          <a:prstGeom prst="rect">
            <a:avLst/>
          </a:prstGeom>
        </p:spPr>
      </p:pic>
      <p:pic>
        <p:nvPicPr>
          <p:cNvPr id="38" name="SK-14-img-37" descr="preencoded.png"/>
          <p:cNvPicPr>
            <a:picLocks noChangeAspect="1"/>
          </p:cNvPicPr>
          <p:nvPr/>
        </p:nvPicPr>
        <p:blipFill>
          <a:blip r:embed="rId18"/>
          <a:stretch>
            <a:fillRect/>
          </a:stretch>
        </p:blipFill>
        <p:spPr>
          <a:xfrm>
            <a:off x="4394150" y="5182939"/>
            <a:ext cx="178594" cy="142875"/>
          </a:xfrm>
          <a:prstGeom prst="rect">
            <a:avLst/>
          </a:prstGeom>
        </p:spPr>
      </p:pic>
      <p:pic>
        <p:nvPicPr>
          <p:cNvPr id="39" name="SK-14-img-38" descr="preencoded.png"/>
          <p:cNvPicPr>
            <a:picLocks noChangeAspect="1"/>
          </p:cNvPicPr>
          <p:nvPr/>
        </p:nvPicPr>
        <p:blipFill>
          <a:blip r:embed="rId18"/>
          <a:stretch>
            <a:fillRect/>
          </a:stretch>
        </p:blipFill>
        <p:spPr>
          <a:xfrm>
            <a:off x="4394150" y="5440114"/>
            <a:ext cx="178594" cy="142875"/>
          </a:xfrm>
          <a:prstGeom prst="rect">
            <a:avLst/>
          </a:prstGeom>
        </p:spPr>
      </p:pic>
      <p:pic>
        <p:nvPicPr>
          <p:cNvPr id="40" name="SK-14-img-39" descr="preencoded.png"/>
          <p:cNvPicPr>
            <a:picLocks noChangeAspect="1"/>
          </p:cNvPicPr>
          <p:nvPr/>
        </p:nvPicPr>
        <p:blipFill>
          <a:blip r:embed="rId21"/>
          <a:stretch>
            <a:fillRect/>
          </a:stretch>
        </p:blipFill>
        <p:spPr>
          <a:xfrm>
            <a:off x="8102501" y="4068514"/>
            <a:ext cx="3708499" cy="2217986"/>
          </a:xfrm>
          <a:prstGeom prst="rect">
            <a:avLst/>
          </a:prstGeom>
        </p:spPr>
      </p:pic>
      <p:pic>
        <p:nvPicPr>
          <p:cNvPr id="41" name="SK-14-img-40" descr="preencoded.png"/>
          <p:cNvPicPr>
            <a:picLocks noChangeAspect="1"/>
          </p:cNvPicPr>
          <p:nvPr/>
        </p:nvPicPr>
        <p:blipFill>
          <a:blip r:embed="rId22"/>
          <a:stretch>
            <a:fillRect/>
          </a:stretch>
        </p:blipFill>
        <p:spPr>
          <a:xfrm>
            <a:off x="8254901" y="4220914"/>
            <a:ext cx="3403699" cy="333375"/>
          </a:xfrm>
          <a:prstGeom prst="rect">
            <a:avLst/>
          </a:prstGeom>
        </p:spPr>
      </p:pic>
      <p:pic>
        <p:nvPicPr>
          <p:cNvPr id="42" name="SK-14-img-41" descr="preencoded.png"/>
          <p:cNvPicPr>
            <a:picLocks noChangeAspect="1"/>
          </p:cNvPicPr>
          <p:nvPr/>
        </p:nvPicPr>
        <p:blipFill>
          <a:blip r:embed="rId23"/>
          <a:stretch>
            <a:fillRect/>
          </a:stretch>
        </p:blipFill>
        <p:spPr>
          <a:xfrm>
            <a:off x="8254901" y="4254252"/>
            <a:ext cx="228600" cy="190500"/>
          </a:xfrm>
          <a:prstGeom prst="rect">
            <a:avLst/>
          </a:prstGeom>
        </p:spPr>
      </p:pic>
      <p:pic>
        <p:nvPicPr>
          <p:cNvPr id="43" name="SK-14-img-42" descr="preencoded.png"/>
          <p:cNvPicPr>
            <a:picLocks noChangeAspect="1"/>
          </p:cNvPicPr>
          <p:nvPr/>
        </p:nvPicPr>
        <p:blipFill>
          <a:blip r:embed="rId18"/>
          <a:stretch>
            <a:fillRect/>
          </a:stretch>
        </p:blipFill>
        <p:spPr>
          <a:xfrm>
            <a:off x="8254901" y="4668589"/>
            <a:ext cx="178594" cy="142875"/>
          </a:xfrm>
          <a:prstGeom prst="rect">
            <a:avLst/>
          </a:prstGeom>
        </p:spPr>
      </p:pic>
      <p:pic>
        <p:nvPicPr>
          <p:cNvPr id="44" name="SK-14-img-43" descr="preencoded.png"/>
          <p:cNvPicPr>
            <a:picLocks noChangeAspect="1"/>
          </p:cNvPicPr>
          <p:nvPr/>
        </p:nvPicPr>
        <p:blipFill>
          <a:blip r:embed="rId18"/>
          <a:stretch>
            <a:fillRect/>
          </a:stretch>
        </p:blipFill>
        <p:spPr>
          <a:xfrm>
            <a:off x="8254901" y="4925764"/>
            <a:ext cx="178594" cy="142875"/>
          </a:xfrm>
          <a:prstGeom prst="rect">
            <a:avLst/>
          </a:prstGeom>
        </p:spPr>
      </p:pic>
      <p:pic>
        <p:nvPicPr>
          <p:cNvPr id="45" name="SK-14-img-44" descr="preencoded.png"/>
          <p:cNvPicPr>
            <a:picLocks noChangeAspect="1"/>
          </p:cNvPicPr>
          <p:nvPr/>
        </p:nvPicPr>
        <p:blipFill>
          <a:blip r:embed="rId18"/>
          <a:stretch>
            <a:fillRect/>
          </a:stretch>
        </p:blipFill>
        <p:spPr>
          <a:xfrm>
            <a:off x="8254901" y="5182939"/>
            <a:ext cx="178594" cy="142875"/>
          </a:xfrm>
          <a:prstGeom prst="rect">
            <a:avLst/>
          </a:prstGeom>
        </p:spPr>
      </p:pic>
      <p:pic>
        <p:nvPicPr>
          <p:cNvPr id="46" name="SK-14-img-45" descr="preencoded.png"/>
          <p:cNvPicPr>
            <a:picLocks noChangeAspect="1"/>
          </p:cNvPicPr>
          <p:nvPr/>
        </p:nvPicPr>
        <p:blipFill>
          <a:blip r:embed="rId24"/>
          <a:stretch>
            <a:fillRect/>
          </a:stretch>
        </p:blipFill>
        <p:spPr>
          <a:xfrm>
            <a:off x="8254901" y="5478214"/>
            <a:ext cx="3403699" cy="223838"/>
          </a:xfrm>
          <a:prstGeom prst="rect">
            <a:avLst/>
          </a:prstGeom>
        </p:spPr>
      </p:pic>
      <p:sp>
        <p:nvSpPr>
          <p:cNvPr id="47" name="SK-14-text-46"/>
          <p:cNvSpPr/>
          <p:nvPr/>
        </p:nvSpPr>
        <p:spPr>
          <a:xfrm>
            <a:off x="571500" y="381000"/>
            <a:ext cx="116205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A"/>
                </a:solidFill>
                <a:latin typeface="Arimo" pitchFamily="34" charset="0"/>
                <a:ea typeface="Arimo" pitchFamily="34" charset="-122"/>
                <a:cs typeface="Arimo" pitchFamily="34" charset="-120"/>
              </a:rPr>
              <a:t>Primary Care Mental Health Checklist</a:t>
            </a:r>
            <a:endParaRPr lang="en-US" sz="2550" dirty="0"/>
          </a:p>
        </p:txBody>
      </p:sp>
      <p:sp>
        <p:nvSpPr>
          <p:cNvPr id="48" name="SK-14-text-47"/>
          <p:cNvSpPr/>
          <p:nvPr/>
        </p:nvSpPr>
        <p:spPr>
          <a:xfrm>
            <a:off x="571500" y="845790"/>
            <a:ext cx="11315700" cy="228600"/>
          </a:xfrm>
          <a:prstGeom prst="rect">
            <a:avLst/>
          </a:prstGeom>
          <a:noFill/>
          <a:ln/>
        </p:spPr>
        <p:txBody>
          <a:bodyPr vert="horz" wrap="square" lIns="0" tIns="0" rIns="0" bIns="0" rtlCol="0" anchor="ctr"/>
          <a:lstStyle/>
          <a:p>
            <a:pPr marL="0" indent="0">
              <a:lnSpc>
                <a:spcPts val="1800"/>
              </a:lnSpc>
              <a:buNone/>
            </a:pPr>
            <a:r>
              <a:rPr lang="en-US" sz="1200" kern="0" spc="60" dirty="0">
                <a:solidFill>
                  <a:srgbClr val="6B7280"/>
                </a:solidFill>
                <a:latin typeface="Arimo" pitchFamily="34" charset="0"/>
                <a:ea typeface="Arimo" pitchFamily="34" charset="-122"/>
                <a:cs typeface="Arimo" pitchFamily="34" charset="-120"/>
              </a:rPr>
              <a:t>BRADFORD VTS TEACHING SERIES</a:t>
            </a:r>
            <a:endParaRPr lang="en-US" sz="1200" dirty="0"/>
          </a:p>
        </p:txBody>
      </p:sp>
      <p:sp>
        <p:nvSpPr>
          <p:cNvPr id="49" name="SK-14-text-48"/>
          <p:cNvSpPr/>
          <p:nvPr/>
        </p:nvSpPr>
        <p:spPr>
          <a:xfrm>
            <a:off x="381000" y="1264890"/>
            <a:ext cx="11811000" cy="242888"/>
          </a:xfrm>
          <a:prstGeom prst="rect">
            <a:avLst/>
          </a:prstGeom>
          <a:noFill/>
          <a:ln/>
        </p:spPr>
        <p:txBody>
          <a:bodyPr vert="horz" wrap="square" lIns="0" tIns="0" rIns="0" bIns="0" rtlCol="0" anchor="ctr"/>
          <a:lstStyle/>
          <a:p>
            <a:pPr marL="0" indent="0">
              <a:lnSpc>
                <a:spcPts val="1913"/>
              </a:lnSpc>
              <a:buNone/>
            </a:pPr>
            <a:r>
              <a:rPr lang="en-US" sz="1275" dirty="0">
                <a:solidFill>
                  <a:srgbClr val="4B5563"/>
                </a:solidFill>
                <a:latin typeface="Arimo" pitchFamily="34" charset="0"/>
                <a:ea typeface="Arimo" pitchFamily="34" charset="-122"/>
                <a:cs typeface="Arimo" pitchFamily="34" charset="-120"/>
              </a:rPr>
              <a:t>Use this structured checklist to ensure a holistic management plan covering self-help, school, and local community resources.</a:t>
            </a:r>
            <a:endParaRPr lang="en-US" sz="1275" dirty="0"/>
          </a:p>
        </p:txBody>
      </p:sp>
      <p:sp>
        <p:nvSpPr>
          <p:cNvPr id="50" name="SK-14-text-49"/>
          <p:cNvSpPr/>
          <p:nvPr/>
        </p:nvSpPr>
        <p:spPr>
          <a:xfrm>
            <a:off x="876300" y="1850678"/>
            <a:ext cx="31718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A1A"/>
                </a:solidFill>
                <a:latin typeface="Arimo" pitchFamily="34" charset="0"/>
                <a:ea typeface="Arimo" pitchFamily="34" charset="-122"/>
                <a:cs typeface="Arimo" pitchFamily="34" charset="-120"/>
              </a:rPr>
              <a:t>Social &amp; Family</a:t>
            </a:r>
            <a:endParaRPr lang="en-US" sz="1350" dirty="0"/>
          </a:p>
        </p:txBody>
      </p:sp>
      <p:sp>
        <p:nvSpPr>
          <p:cNvPr id="51" name="SK-14-text-50"/>
          <p:cNvSpPr/>
          <p:nvPr/>
        </p:nvSpPr>
        <p:spPr>
          <a:xfrm>
            <a:off x="788194" y="2298353"/>
            <a:ext cx="54864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4B5563"/>
                </a:solidFill>
                <a:latin typeface="Arimo" pitchFamily="34" charset="0"/>
                <a:ea typeface="Arimo" pitchFamily="34" charset="-122"/>
                <a:cs typeface="Arimo" pitchFamily="34" charset="-120"/>
              </a:rPr>
              <a:t>Support from family and siblings</a:t>
            </a:r>
            <a:endParaRPr lang="en-US" sz="1125" dirty="0"/>
          </a:p>
        </p:txBody>
      </p:sp>
      <p:sp>
        <p:nvSpPr>
          <p:cNvPr id="52" name="SK-14-text-51"/>
          <p:cNvSpPr/>
          <p:nvPr/>
        </p:nvSpPr>
        <p:spPr>
          <a:xfrm>
            <a:off x="788194" y="2555528"/>
            <a:ext cx="39433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4B5563"/>
                </a:solidFill>
                <a:latin typeface="Arimo" pitchFamily="34" charset="0"/>
                <a:ea typeface="Arimo" pitchFamily="34" charset="-122"/>
                <a:cs typeface="Arimo" pitchFamily="34" charset="-120"/>
              </a:rPr>
              <a:t>Engagement with friends</a:t>
            </a:r>
            <a:endParaRPr lang="en-US" sz="1125" dirty="0"/>
          </a:p>
        </p:txBody>
      </p:sp>
      <p:sp>
        <p:nvSpPr>
          <p:cNvPr id="53" name="SK-14-text-52"/>
          <p:cNvSpPr/>
          <p:nvPr/>
        </p:nvSpPr>
        <p:spPr>
          <a:xfrm>
            <a:off x="788194" y="2812703"/>
            <a:ext cx="44577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4B5563"/>
                </a:solidFill>
                <a:latin typeface="Arimo" pitchFamily="34" charset="0"/>
                <a:ea typeface="Arimo" pitchFamily="34" charset="-122"/>
                <a:cs typeface="Arimo" pitchFamily="34" charset="-120"/>
              </a:rPr>
              <a:t>Positive adult role models</a:t>
            </a:r>
            <a:endParaRPr lang="en-US" sz="1125" dirty="0"/>
          </a:p>
        </p:txBody>
      </p:sp>
      <p:sp>
        <p:nvSpPr>
          <p:cNvPr id="54" name="SK-14-text-53"/>
          <p:cNvSpPr/>
          <p:nvPr/>
        </p:nvSpPr>
        <p:spPr>
          <a:xfrm>
            <a:off x="788194" y="3069878"/>
            <a:ext cx="34035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4B5563"/>
                </a:solidFill>
                <a:latin typeface="Arimo" pitchFamily="34" charset="0"/>
                <a:ea typeface="Arimo" pitchFamily="34" charset="-122"/>
                <a:cs typeface="Arimo" pitchFamily="34" charset="-120"/>
              </a:rPr>
              <a:t>Peer support groups</a:t>
            </a:r>
            <a:endParaRPr lang="en-US" sz="1125" dirty="0"/>
          </a:p>
        </p:txBody>
      </p:sp>
      <p:sp>
        <p:nvSpPr>
          <p:cNvPr id="55" name="SK-14-text-54"/>
          <p:cNvSpPr/>
          <p:nvPr/>
        </p:nvSpPr>
        <p:spPr>
          <a:xfrm>
            <a:off x="4737050" y="1850678"/>
            <a:ext cx="337756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A1A"/>
                </a:solidFill>
                <a:latin typeface="Arimo" pitchFamily="34" charset="0"/>
                <a:ea typeface="Arimo" pitchFamily="34" charset="-122"/>
                <a:cs typeface="Arimo" pitchFamily="34" charset="-120"/>
              </a:rPr>
              <a:t>School &amp; College</a:t>
            </a:r>
            <a:endParaRPr lang="en-US" sz="1350" dirty="0"/>
          </a:p>
        </p:txBody>
      </p:sp>
      <p:sp>
        <p:nvSpPr>
          <p:cNvPr id="56" name="SK-14-text-55"/>
          <p:cNvSpPr/>
          <p:nvPr/>
        </p:nvSpPr>
        <p:spPr>
          <a:xfrm>
            <a:off x="4648944" y="2298353"/>
            <a:ext cx="44577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4B5563"/>
                </a:solidFill>
                <a:latin typeface="Arimo" pitchFamily="34" charset="0"/>
                <a:ea typeface="Arimo" pitchFamily="34" charset="-122"/>
                <a:cs typeface="Arimo" pitchFamily="34" charset="-120"/>
              </a:rPr>
              <a:t>School Mental Health Leads</a:t>
            </a:r>
            <a:endParaRPr lang="en-US" sz="1125" dirty="0"/>
          </a:p>
        </p:txBody>
      </p:sp>
      <p:sp>
        <p:nvSpPr>
          <p:cNvPr id="57" name="SK-14-text-56"/>
          <p:cNvSpPr/>
          <p:nvPr/>
        </p:nvSpPr>
        <p:spPr>
          <a:xfrm>
            <a:off x="4648944" y="2555528"/>
            <a:ext cx="44577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4B5563"/>
                </a:solidFill>
                <a:latin typeface="Arimo" pitchFamily="34" charset="0"/>
                <a:ea typeface="Arimo" pitchFamily="34" charset="-122"/>
                <a:cs typeface="Arimo" pitchFamily="34" charset="-120"/>
              </a:rPr>
              <a:t>Pastoral care &amp; counseling</a:t>
            </a:r>
            <a:endParaRPr lang="en-US" sz="1125" dirty="0"/>
          </a:p>
        </p:txBody>
      </p:sp>
      <p:sp>
        <p:nvSpPr>
          <p:cNvPr id="58" name="SK-14-text-57"/>
          <p:cNvSpPr/>
          <p:nvPr/>
        </p:nvSpPr>
        <p:spPr>
          <a:xfrm>
            <a:off x="4648944" y="2812703"/>
            <a:ext cx="53149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4B5563"/>
                </a:solidFill>
                <a:latin typeface="Arimo" pitchFamily="34" charset="0"/>
                <a:ea typeface="Arimo" pitchFamily="34" charset="-122"/>
                <a:cs typeface="Arimo" pitchFamily="34" charset="-120"/>
              </a:rPr>
              <a:t>Special Educational Needs (SEN)</a:t>
            </a:r>
            <a:endParaRPr lang="en-US" sz="1125" dirty="0"/>
          </a:p>
        </p:txBody>
      </p:sp>
      <p:sp>
        <p:nvSpPr>
          <p:cNvPr id="59" name="SK-14-text-58"/>
          <p:cNvSpPr/>
          <p:nvPr/>
        </p:nvSpPr>
        <p:spPr>
          <a:xfrm>
            <a:off x="4648944" y="3069878"/>
            <a:ext cx="48006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4B5563"/>
                </a:solidFill>
                <a:latin typeface="Arimo" pitchFamily="34" charset="0"/>
                <a:ea typeface="Arimo" pitchFamily="34" charset="-122"/>
                <a:cs typeface="Arimo" pitchFamily="34" charset="-120"/>
              </a:rPr>
              <a:t>Educational Psychology input</a:t>
            </a:r>
            <a:endParaRPr lang="en-US" sz="1125" dirty="0"/>
          </a:p>
        </p:txBody>
      </p:sp>
      <p:sp>
        <p:nvSpPr>
          <p:cNvPr id="60" name="SK-14-text-59"/>
          <p:cNvSpPr/>
          <p:nvPr/>
        </p:nvSpPr>
        <p:spPr>
          <a:xfrm>
            <a:off x="8597801" y="1850678"/>
            <a:ext cx="358330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A1A"/>
                </a:solidFill>
                <a:latin typeface="Arimo" pitchFamily="34" charset="0"/>
                <a:ea typeface="Arimo" pitchFamily="34" charset="-122"/>
                <a:cs typeface="Arimo" pitchFamily="34" charset="-120"/>
              </a:rPr>
              <a:t>Digital Resources</a:t>
            </a:r>
            <a:endParaRPr lang="en-US" sz="1350" dirty="0"/>
          </a:p>
        </p:txBody>
      </p:sp>
      <p:sp>
        <p:nvSpPr>
          <p:cNvPr id="61" name="SK-14-text-60"/>
          <p:cNvSpPr/>
          <p:nvPr/>
        </p:nvSpPr>
        <p:spPr>
          <a:xfrm>
            <a:off x="8509695" y="2298353"/>
            <a:ext cx="3682305"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4B5563"/>
                </a:solidFill>
                <a:latin typeface="Arimo" pitchFamily="34" charset="0"/>
                <a:ea typeface="Arimo" pitchFamily="34" charset="-122"/>
                <a:cs typeface="Arimo" pitchFamily="34" charset="-120"/>
              </a:rPr>
              <a:t>Kooth</a:t>
            </a:r>
            <a:r>
              <a:rPr lang="en-US" sz="1125" dirty="0">
                <a:solidFill>
                  <a:srgbClr val="4B5563"/>
                </a:solidFill>
                <a:latin typeface="Arimo" pitchFamily="34" charset="0"/>
                <a:ea typeface="Arimo" pitchFamily="34" charset="-122"/>
                <a:cs typeface="Arimo" pitchFamily="34" charset="-120"/>
              </a:rPr>
              <a:t>(Online support)</a:t>
            </a:r>
            <a:endParaRPr lang="en-US" sz="1125" dirty="0"/>
          </a:p>
        </p:txBody>
      </p:sp>
      <p:sp>
        <p:nvSpPr>
          <p:cNvPr id="62" name="SK-14-text-61"/>
          <p:cNvSpPr/>
          <p:nvPr/>
        </p:nvSpPr>
        <p:spPr>
          <a:xfrm>
            <a:off x="8509695" y="2555528"/>
            <a:ext cx="3682305"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4B5563"/>
                </a:solidFill>
                <a:latin typeface="Arimo" pitchFamily="34" charset="0"/>
                <a:ea typeface="Arimo" pitchFamily="34" charset="-122"/>
                <a:cs typeface="Arimo" pitchFamily="34" charset="-120"/>
              </a:rPr>
              <a:t>YoungMinds</a:t>
            </a:r>
            <a:r>
              <a:rPr lang="en-US" sz="1125" dirty="0">
                <a:solidFill>
                  <a:srgbClr val="4B5563"/>
                </a:solidFill>
                <a:latin typeface="Arimo" pitchFamily="34" charset="0"/>
                <a:ea typeface="Arimo" pitchFamily="34" charset="-122"/>
                <a:cs typeface="Arimo" pitchFamily="34" charset="-120"/>
              </a:rPr>
              <a:t>/</a:t>
            </a:r>
            <a:r>
              <a:rPr lang="en-US" sz="1125" b="1" dirty="0">
                <a:solidFill>
                  <a:srgbClr val="4B5563"/>
                </a:solidFill>
                <a:latin typeface="Arimo" pitchFamily="34" charset="0"/>
                <a:ea typeface="Arimo" pitchFamily="34" charset="-122"/>
                <a:cs typeface="Arimo" pitchFamily="34" charset="-120"/>
              </a:rPr>
              <a:t>Childline</a:t>
            </a:r>
            <a:endParaRPr lang="en-US" sz="1125" dirty="0"/>
          </a:p>
        </p:txBody>
      </p:sp>
      <p:sp>
        <p:nvSpPr>
          <p:cNvPr id="63" name="SK-14-text-62"/>
          <p:cNvSpPr/>
          <p:nvPr/>
        </p:nvSpPr>
        <p:spPr>
          <a:xfrm>
            <a:off x="8509695" y="2812703"/>
            <a:ext cx="3682305"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4B5563"/>
                </a:solidFill>
                <a:latin typeface="Arimo" pitchFamily="34" charset="0"/>
                <a:ea typeface="Arimo" pitchFamily="34" charset="-122"/>
                <a:cs typeface="Arimo" pitchFamily="34" charset="-120"/>
              </a:rPr>
              <a:t>NHS-approved self-help apps</a:t>
            </a:r>
            <a:endParaRPr lang="en-US" sz="1125" dirty="0"/>
          </a:p>
        </p:txBody>
      </p:sp>
      <p:sp>
        <p:nvSpPr>
          <p:cNvPr id="64" name="SK-14-text-63"/>
          <p:cNvSpPr/>
          <p:nvPr/>
        </p:nvSpPr>
        <p:spPr>
          <a:xfrm>
            <a:off x="8509695" y="3069878"/>
            <a:ext cx="3682305"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4B5563"/>
                </a:solidFill>
                <a:latin typeface="Arimo" pitchFamily="34" charset="0"/>
                <a:ea typeface="Arimo" pitchFamily="34" charset="-122"/>
                <a:cs typeface="Arimo" pitchFamily="34" charset="-120"/>
              </a:rPr>
              <a:t>Crisis text lines (e.g. Shout)</a:t>
            </a:r>
            <a:endParaRPr lang="en-US" sz="1125" dirty="0"/>
          </a:p>
        </p:txBody>
      </p:sp>
      <p:sp>
        <p:nvSpPr>
          <p:cNvPr id="65" name="SK-14-text-64"/>
          <p:cNvSpPr/>
          <p:nvPr/>
        </p:nvSpPr>
        <p:spPr>
          <a:xfrm>
            <a:off x="876300" y="4220914"/>
            <a:ext cx="378904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A1A"/>
                </a:solidFill>
                <a:latin typeface="Arimo" pitchFamily="34" charset="0"/>
                <a:ea typeface="Arimo" pitchFamily="34" charset="-122"/>
                <a:cs typeface="Arimo" pitchFamily="34" charset="-120"/>
              </a:rPr>
              <a:t>Lifestyle &amp; Social</a:t>
            </a:r>
            <a:endParaRPr lang="en-US" sz="1350" dirty="0"/>
          </a:p>
        </p:txBody>
      </p:sp>
      <p:sp>
        <p:nvSpPr>
          <p:cNvPr id="66" name="SK-14-text-65"/>
          <p:cNvSpPr/>
          <p:nvPr/>
        </p:nvSpPr>
        <p:spPr>
          <a:xfrm>
            <a:off x="788194" y="4668589"/>
            <a:ext cx="44577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4B5563"/>
                </a:solidFill>
                <a:latin typeface="Arimo" pitchFamily="34" charset="0"/>
                <a:ea typeface="Arimo" pitchFamily="34" charset="-122"/>
                <a:cs typeface="Arimo" pitchFamily="34" charset="-120"/>
              </a:rPr>
              <a:t>Physical activity &amp; sports</a:t>
            </a:r>
            <a:endParaRPr lang="en-US" sz="1125" dirty="0"/>
          </a:p>
        </p:txBody>
      </p:sp>
      <p:sp>
        <p:nvSpPr>
          <p:cNvPr id="67" name="SK-14-text-66"/>
          <p:cNvSpPr/>
          <p:nvPr/>
        </p:nvSpPr>
        <p:spPr>
          <a:xfrm>
            <a:off x="788194" y="4925764"/>
            <a:ext cx="36004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4B5563"/>
                </a:solidFill>
                <a:latin typeface="Arimo" pitchFamily="34" charset="0"/>
                <a:ea typeface="Arimo" pitchFamily="34" charset="-122"/>
                <a:cs typeface="Arimo" pitchFamily="34" charset="-120"/>
              </a:rPr>
              <a:t>Creative arts &amp; music</a:t>
            </a:r>
            <a:endParaRPr lang="en-US" sz="1125" dirty="0"/>
          </a:p>
        </p:txBody>
      </p:sp>
      <p:sp>
        <p:nvSpPr>
          <p:cNvPr id="68" name="SK-14-text-67"/>
          <p:cNvSpPr/>
          <p:nvPr/>
        </p:nvSpPr>
        <p:spPr>
          <a:xfrm>
            <a:off x="788194" y="5182939"/>
            <a:ext cx="411480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4B5563"/>
                </a:solidFill>
                <a:latin typeface="Arimo" pitchFamily="34" charset="0"/>
                <a:ea typeface="Arimo" pitchFamily="34" charset="-122"/>
                <a:cs typeface="Arimo" pitchFamily="34" charset="-120"/>
              </a:rPr>
              <a:t>Social Prescribing</a:t>
            </a:r>
            <a:r>
              <a:rPr lang="en-US" sz="1125" dirty="0">
                <a:solidFill>
                  <a:srgbClr val="4B5563"/>
                </a:solidFill>
                <a:latin typeface="Arimo" pitchFamily="34" charset="0"/>
                <a:ea typeface="Arimo" pitchFamily="34" charset="-122"/>
                <a:cs typeface="Arimo" pitchFamily="34" charset="-120"/>
              </a:rPr>
              <a:t>leads</a:t>
            </a:r>
            <a:endParaRPr lang="en-US" sz="1125" dirty="0"/>
          </a:p>
        </p:txBody>
      </p:sp>
      <p:sp>
        <p:nvSpPr>
          <p:cNvPr id="69" name="SK-14-text-68"/>
          <p:cNvSpPr/>
          <p:nvPr/>
        </p:nvSpPr>
        <p:spPr>
          <a:xfrm>
            <a:off x="788194" y="5440114"/>
            <a:ext cx="49720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4B5563"/>
                </a:solidFill>
                <a:latin typeface="Arimo" pitchFamily="34" charset="0"/>
                <a:ea typeface="Arimo" pitchFamily="34" charset="-122"/>
                <a:cs typeface="Arimo" pitchFamily="34" charset="-120"/>
              </a:rPr>
              <a:t>Local voluntary sector groups</a:t>
            </a:r>
            <a:endParaRPr lang="en-US" sz="1125" dirty="0"/>
          </a:p>
        </p:txBody>
      </p:sp>
      <p:sp>
        <p:nvSpPr>
          <p:cNvPr id="70" name="SK-14-text-69"/>
          <p:cNvSpPr/>
          <p:nvPr/>
        </p:nvSpPr>
        <p:spPr>
          <a:xfrm>
            <a:off x="4737050" y="4220914"/>
            <a:ext cx="378904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A1A"/>
                </a:solidFill>
                <a:latin typeface="Arimo" pitchFamily="34" charset="0"/>
                <a:ea typeface="Arimo" pitchFamily="34" charset="-122"/>
                <a:cs typeface="Arimo" pitchFamily="34" charset="-120"/>
              </a:rPr>
              <a:t>Practical &amp; Safety</a:t>
            </a:r>
            <a:endParaRPr lang="en-US" sz="1350" dirty="0"/>
          </a:p>
        </p:txBody>
      </p:sp>
      <p:sp>
        <p:nvSpPr>
          <p:cNvPr id="71" name="SK-14-text-70"/>
          <p:cNvSpPr/>
          <p:nvPr/>
        </p:nvSpPr>
        <p:spPr>
          <a:xfrm>
            <a:off x="4648944" y="4668589"/>
            <a:ext cx="37719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4B5563"/>
                </a:solidFill>
                <a:latin typeface="Arimo" pitchFamily="34" charset="0"/>
                <a:ea typeface="Arimo" pitchFamily="34" charset="-122"/>
                <a:cs typeface="Arimo" pitchFamily="34" charset="-120"/>
              </a:rPr>
              <a:t>Domestic abuse support</a:t>
            </a:r>
            <a:endParaRPr lang="en-US" sz="1125" dirty="0"/>
          </a:p>
        </p:txBody>
      </p:sp>
      <p:sp>
        <p:nvSpPr>
          <p:cNvPr id="72" name="SK-14-text-71"/>
          <p:cNvSpPr/>
          <p:nvPr/>
        </p:nvSpPr>
        <p:spPr>
          <a:xfrm>
            <a:off x="4648944" y="4925764"/>
            <a:ext cx="36004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4B5563"/>
                </a:solidFill>
                <a:latin typeface="Arimo" pitchFamily="34" charset="0"/>
                <a:ea typeface="Arimo" pitchFamily="34" charset="-122"/>
                <a:cs typeface="Arimo" pitchFamily="34" charset="-120"/>
              </a:rPr>
              <a:t>Money and work advice</a:t>
            </a:r>
            <a:endParaRPr lang="en-US" sz="1125" dirty="0"/>
          </a:p>
        </p:txBody>
      </p:sp>
      <p:sp>
        <p:nvSpPr>
          <p:cNvPr id="73" name="SK-14-text-72"/>
          <p:cNvSpPr/>
          <p:nvPr/>
        </p:nvSpPr>
        <p:spPr>
          <a:xfrm>
            <a:off x="4648944" y="5182939"/>
            <a:ext cx="46291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4B5563"/>
                </a:solidFill>
                <a:latin typeface="Arimo" pitchFamily="34" charset="0"/>
                <a:ea typeface="Arimo" pitchFamily="34" charset="-122"/>
                <a:cs typeface="Arimo" pitchFamily="34" charset="-120"/>
              </a:rPr>
              <a:t>Housing &amp; environment check</a:t>
            </a:r>
            <a:endParaRPr lang="en-US" sz="1125" dirty="0"/>
          </a:p>
        </p:txBody>
      </p:sp>
      <p:sp>
        <p:nvSpPr>
          <p:cNvPr id="74" name="SK-14-text-73"/>
          <p:cNvSpPr/>
          <p:nvPr/>
        </p:nvSpPr>
        <p:spPr>
          <a:xfrm>
            <a:off x="4648944" y="5440114"/>
            <a:ext cx="48006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4B5563"/>
                </a:solidFill>
                <a:latin typeface="Arimo" pitchFamily="34" charset="0"/>
                <a:ea typeface="Arimo" pitchFamily="34" charset="-122"/>
                <a:cs typeface="Arimo" pitchFamily="34" charset="-120"/>
              </a:rPr>
              <a:t>Safeguarding risk assessment</a:t>
            </a:r>
            <a:endParaRPr lang="en-US" sz="1125" dirty="0"/>
          </a:p>
        </p:txBody>
      </p:sp>
      <p:sp>
        <p:nvSpPr>
          <p:cNvPr id="75" name="SK-14-text-74"/>
          <p:cNvSpPr/>
          <p:nvPr/>
        </p:nvSpPr>
        <p:spPr>
          <a:xfrm>
            <a:off x="8597801" y="4220914"/>
            <a:ext cx="337756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A1A"/>
                </a:solidFill>
                <a:latin typeface="Arimo" pitchFamily="34" charset="0"/>
                <a:ea typeface="Arimo" pitchFamily="34" charset="-122"/>
                <a:cs typeface="Arimo" pitchFamily="34" charset="-120"/>
              </a:rPr>
              <a:t>GP Clinical Plan</a:t>
            </a:r>
            <a:endParaRPr lang="en-US" sz="1350" dirty="0"/>
          </a:p>
        </p:txBody>
      </p:sp>
      <p:sp>
        <p:nvSpPr>
          <p:cNvPr id="76" name="SK-14-text-75"/>
          <p:cNvSpPr/>
          <p:nvPr/>
        </p:nvSpPr>
        <p:spPr>
          <a:xfrm>
            <a:off x="8509695" y="4668589"/>
            <a:ext cx="34290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4B5563"/>
                </a:solidFill>
                <a:latin typeface="Arimo" pitchFamily="34" charset="0"/>
                <a:ea typeface="Arimo" pitchFamily="34" charset="-122"/>
                <a:cs typeface="Arimo" pitchFamily="34" charset="-120"/>
              </a:rPr>
              <a:t>Regular GP follow-up</a:t>
            </a:r>
            <a:endParaRPr lang="en-US" sz="1125" dirty="0"/>
          </a:p>
        </p:txBody>
      </p:sp>
      <p:sp>
        <p:nvSpPr>
          <p:cNvPr id="77" name="SK-14-text-76"/>
          <p:cNvSpPr/>
          <p:nvPr/>
        </p:nvSpPr>
        <p:spPr>
          <a:xfrm>
            <a:off x="8509695" y="4925764"/>
            <a:ext cx="3682305"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4B5563"/>
                </a:solidFill>
                <a:latin typeface="Arimo" pitchFamily="34" charset="0"/>
                <a:ea typeface="Arimo" pitchFamily="34" charset="-122"/>
                <a:cs typeface="Arimo" pitchFamily="34" charset="-120"/>
              </a:rPr>
              <a:t>CAMHS / EIP referral (if needed)</a:t>
            </a:r>
            <a:endParaRPr lang="en-US" sz="1125" dirty="0"/>
          </a:p>
        </p:txBody>
      </p:sp>
      <p:sp>
        <p:nvSpPr>
          <p:cNvPr id="78" name="SK-14-text-77"/>
          <p:cNvSpPr/>
          <p:nvPr/>
        </p:nvSpPr>
        <p:spPr>
          <a:xfrm>
            <a:off x="8509695" y="5182939"/>
            <a:ext cx="3682305"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4B5563"/>
                </a:solidFill>
                <a:latin typeface="Arimo" pitchFamily="34" charset="0"/>
                <a:ea typeface="Arimo" pitchFamily="34" charset="-122"/>
                <a:cs typeface="Arimo" pitchFamily="34" charset="-120"/>
              </a:rPr>
              <a:t>CYP Talking Therapies (IAPT)</a:t>
            </a:r>
            <a:endParaRPr lang="en-US" sz="1125" dirty="0"/>
          </a:p>
        </p:txBody>
      </p:sp>
      <p:sp>
        <p:nvSpPr>
          <p:cNvPr id="79" name="SK-14-text-78"/>
          <p:cNvSpPr/>
          <p:nvPr/>
        </p:nvSpPr>
        <p:spPr>
          <a:xfrm>
            <a:off x="8331101" y="5478214"/>
            <a:ext cx="3327499" cy="223838"/>
          </a:xfrm>
          <a:prstGeom prst="rect">
            <a:avLst/>
          </a:prstGeom>
          <a:noFill/>
          <a:ln/>
        </p:spPr>
        <p:txBody>
          <a:bodyPr vert="horz" wrap="square" lIns="0" tIns="0" rIns="0" bIns="0" rtlCol="0" anchor="ctr"/>
          <a:lstStyle/>
          <a:p>
            <a:pPr marL="0" indent="0">
              <a:lnSpc>
                <a:spcPts val="1463"/>
              </a:lnSpc>
              <a:buNone/>
            </a:pPr>
            <a:r>
              <a:rPr lang="en-US" sz="975" b="1" dirty="0">
                <a:solidFill>
                  <a:srgbClr val="005EB8"/>
                </a:solidFill>
                <a:latin typeface="Arimo" pitchFamily="34" charset="0"/>
                <a:ea typeface="Arimo" pitchFamily="34" charset="-122"/>
                <a:cs typeface="Arimo" pitchFamily="34" charset="-120"/>
              </a:rPr>
              <a:t>Review Continuity</a:t>
            </a:r>
            <a:endParaRPr lang="en-US" sz="975"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5-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5-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5-img-3" descr="preencoded.png"/>
          <p:cNvPicPr>
            <a:picLocks noChangeAspect="1"/>
          </p:cNvPicPr>
          <p:nvPr/>
        </p:nvPicPr>
        <p:blipFill>
          <a:blip r:embed="rId5"/>
          <a:stretch>
            <a:fillRect/>
          </a:stretch>
        </p:blipFill>
        <p:spPr>
          <a:xfrm>
            <a:off x="381000" y="381000"/>
            <a:ext cx="11430000" cy="693390"/>
          </a:xfrm>
          <a:prstGeom prst="rect">
            <a:avLst/>
          </a:prstGeom>
        </p:spPr>
      </p:pic>
      <p:pic>
        <p:nvPicPr>
          <p:cNvPr id="5" name="SK-15-img-4" descr="preencoded.png"/>
          <p:cNvPicPr>
            <a:picLocks noChangeAspect="1"/>
          </p:cNvPicPr>
          <p:nvPr/>
        </p:nvPicPr>
        <p:blipFill>
          <a:blip r:embed="rId6"/>
          <a:stretch>
            <a:fillRect/>
          </a:stretch>
        </p:blipFill>
        <p:spPr>
          <a:xfrm>
            <a:off x="381000" y="1302990"/>
            <a:ext cx="5600700" cy="4078635"/>
          </a:xfrm>
          <a:prstGeom prst="rect">
            <a:avLst/>
          </a:prstGeom>
        </p:spPr>
      </p:pic>
      <p:pic>
        <p:nvPicPr>
          <p:cNvPr id="6" name="SK-15-img-5" descr="preencoded.png"/>
          <p:cNvPicPr>
            <a:picLocks noChangeAspect="1"/>
          </p:cNvPicPr>
          <p:nvPr/>
        </p:nvPicPr>
        <p:blipFill>
          <a:blip r:embed="rId7"/>
          <a:stretch>
            <a:fillRect/>
          </a:stretch>
        </p:blipFill>
        <p:spPr>
          <a:xfrm>
            <a:off x="533400" y="1455390"/>
            <a:ext cx="5295900" cy="361950"/>
          </a:xfrm>
          <a:prstGeom prst="rect">
            <a:avLst/>
          </a:prstGeom>
        </p:spPr>
      </p:pic>
      <p:pic>
        <p:nvPicPr>
          <p:cNvPr id="7" name="SK-15-img-6" descr="preencoded.png"/>
          <p:cNvPicPr>
            <a:picLocks noChangeAspect="1"/>
          </p:cNvPicPr>
          <p:nvPr/>
        </p:nvPicPr>
        <p:blipFill>
          <a:blip r:embed="rId8"/>
          <a:stretch>
            <a:fillRect/>
          </a:stretch>
        </p:blipFill>
        <p:spPr>
          <a:xfrm>
            <a:off x="533400" y="1522065"/>
            <a:ext cx="190500" cy="152400"/>
          </a:xfrm>
          <a:prstGeom prst="rect">
            <a:avLst/>
          </a:prstGeom>
        </p:spPr>
      </p:pic>
      <p:pic>
        <p:nvPicPr>
          <p:cNvPr id="8" name="SK-15-img-7" descr="preencoded.png"/>
          <p:cNvPicPr>
            <a:picLocks noChangeAspect="1"/>
          </p:cNvPicPr>
          <p:nvPr/>
        </p:nvPicPr>
        <p:blipFill>
          <a:blip r:embed="rId9"/>
          <a:stretch>
            <a:fillRect/>
          </a:stretch>
        </p:blipFill>
        <p:spPr>
          <a:xfrm>
            <a:off x="533400" y="1931640"/>
            <a:ext cx="190500" cy="544264"/>
          </a:xfrm>
          <a:prstGeom prst="rect">
            <a:avLst/>
          </a:prstGeom>
        </p:spPr>
      </p:pic>
      <p:pic>
        <p:nvPicPr>
          <p:cNvPr id="9" name="SK-15-img-8" descr="preencoded.png"/>
          <p:cNvPicPr>
            <a:picLocks noChangeAspect="1"/>
          </p:cNvPicPr>
          <p:nvPr/>
        </p:nvPicPr>
        <p:blipFill>
          <a:blip r:embed="rId9"/>
          <a:stretch>
            <a:fillRect/>
          </a:stretch>
        </p:blipFill>
        <p:spPr>
          <a:xfrm>
            <a:off x="533400" y="2571155"/>
            <a:ext cx="190500" cy="544264"/>
          </a:xfrm>
          <a:prstGeom prst="rect">
            <a:avLst/>
          </a:prstGeom>
        </p:spPr>
      </p:pic>
      <p:pic>
        <p:nvPicPr>
          <p:cNvPr id="10" name="SK-15-img-9" descr="preencoded.png"/>
          <p:cNvPicPr>
            <a:picLocks noChangeAspect="1"/>
          </p:cNvPicPr>
          <p:nvPr/>
        </p:nvPicPr>
        <p:blipFill>
          <a:blip r:embed="rId10"/>
          <a:stretch>
            <a:fillRect/>
          </a:stretch>
        </p:blipFill>
        <p:spPr>
          <a:xfrm>
            <a:off x="533400" y="3210669"/>
            <a:ext cx="190500" cy="507950"/>
          </a:xfrm>
          <a:prstGeom prst="rect">
            <a:avLst/>
          </a:prstGeom>
        </p:spPr>
      </p:pic>
      <p:pic>
        <p:nvPicPr>
          <p:cNvPr id="11" name="SK-15-img-10" descr="preencoded.png"/>
          <p:cNvPicPr>
            <a:picLocks noChangeAspect="1"/>
          </p:cNvPicPr>
          <p:nvPr/>
        </p:nvPicPr>
        <p:blipFill>
          <a:blip r:embed="rId11"/>
          <a:stretch>
            <a:fillRect/>
          </a:stretch>
        </p:blipFill>
        <p:spPr>
          <a:xfrm>
            <a:off x="533400" y="3813870"/>
            <a:ext cx="190500" cy="544264"/>
          </a:xfrm>
          <a:prstGeom prst="rect">
            <a:avLst/>
          </a:prstGeom>
        </p:spPr>
      </p:pic>
      <p:pic>
        <p:nvPicPr>
          <p:cNvPr id="12" name="SK-15-img-11" descr="preencoded.png"/>
          <p:cNvPicPr>
            <a:picLocks noChangeAspect="1"/>
          </p:cNvPicPr>
          <p:nvPr/>
        </p:nvPicPr>
        <p:blipFill>
          <a:blip r:embed="rId12"/>
          <a:stretch>
            <a:fillRect/>
          </a:stretch>
        </p:blipFill>
        <p:spPr>
          <a:xfrm>
            <a:off x="381000" y="5534025"/>
            <a:ext cx="5600700" cy="942975"/>
          </a:xfrm>
          <a:prstGeom prst="rect">
            <a:avLst/>
          </a:prstGeom>
        </p:spPr>
      </p:pic>
      <p:pic>
        <p:nvPicPr>
          <p:cNvPr id="13" name="SK-15-img-12" descr="preencoded.png"/>
          <p:cNvPicPr>
            <a:picLocks noChangeAspect="1"/>
          </p:cNvPicPr>
          <p:nvPr/>
        </p:nvPicPr>
        <p:blipFill>
          <a:blip r:embed="rId13"/>
          <a:stretch>
            <a:fillRect/>
          </a:stretch>
        </p:blipFill>
        <p:spPr>
          <a:xfrm>
            <a:off x="533400" y="5686425"/>
            <a:ext cx="285750" cy="285750"/>
          </a:xfrm>
          <a:prstGeom prst="rect">
            <a:avLst/>
          </a:prstGeom>
        </p:spPr>
      </p:pic>
      <p:pic>
        <p:nvPicPr>
          <p:cNvPr id="14" name="SK-15-img-13" descr="preencoded.png"/>
          <p:cNvPicPr>
            <a:picLocks noChangeAspect="1"/>
          </p:cNvPicPr>
          <p:nvPr/>
        </p:nvPicPr>
        <p:blipFill>
          <a:blip r:embed="rId14"/>
          <a:stretch>
            <a:fillRect/>
          </a:stretch>
        </p:blipFill>
        <p:spPr>
          <a:xfrm>
            <a:off x="6210300" y="1302990"/>
            <a:ext cx="5600700" cy="3878610"/>
          </a:xfrm>
          <a:prstGeom prst="rect">
            <a:avLst/>
          </a:prstGeom>
        </p:spPr>
      </p:pic>
      <p:pic>
        <p:nvPicPr>
          <p:cNvPr id="15" name="SK-15-img-14" descr="preencoded.png"/>
          <p:cNvPicPr>
            <a:picLocks noChangeAspect="1"/>
          </p:cNvPicPr>
          <p:nvPr/>
        </p:nvPicPr>
        <p:blipFill>
          <a:blip r:embed="rId7"/>
          <a:stretch>
            <a:fillRect/>
          </a:stretch>
        </p:blipFill>
        <p:spPr>
          <a:xfrm>
            <a:off x="6362700" y="1455390"/>
            <a:ext cx="5295900" cy="361950"/>
          </a:xfrm>
          <a:prstGeom prst="rect">
            <a:avLst/>
          </a:prstGeom>
        </p:spPr>
      </p:pic>
      <p:pic>
        <p:nvPicPr>
          <p:cNvPr id="16" name="SK-15-img-15" descr="preencoded.png"/>
          <p:cNvPicPr>
            <a:picLocks noChangeAspect="1"/>
          </p:cNvPicPr>
          <p:nvPr/>
        </p:nvPicPr>
        <p:blipFill>
          <a:blip r:embed="rId15"/>
          <a:stretch>
            <a:fillRect/>
          </a:stretch>
        </p:blipFill>
        <p:spPr>
          <a:xfrm>
            <a:off x="6362700" y="1522065"/>
            <a:ext cx="190500" cy="152400"/>
          </a:xfrm>
          <a:prstGeom prst="rect">
            <a:avLst/>
          </a:prstGeom>
        </p:spPr>
      </p:pic>
      <p:pic>
        <p:nvPicPr>
          <p:cNvPr id="17" name="SK-15-img-16" descr="preencoded.png"/>
          <p:cNvPicPr>
            <a:picLocks noChangeAspect="1"/>
          </p:cNvPicPr>
          <p:nvPr/>
        </p:nvPicPr>
        <p:blipFill>
          <a:blip r:embed="rId16"/>
          <a:stretch>
            <a:fillRect/>
          </a:stretch>
        </p:blipFill>
        <p:spPr>
          <a:xfrm>
            <a:off x="6362700" y="1931640"/>
            <a:ext cx="190500" cy="544264"/>
          </a:xfrm>
          <a:prstGeom prst="rect">
            <a:avLst/>
          </a:prstGeom>
        </p:spPr>
      </p:pic>
      <p:pic>
        <p:nvPicPr>
          <p:cNvPr id="18" name="SK-15-img-17" descr="preencoded.png"/>
          <p:cNvPicPr>
            <a:picLocks noChangeAspect="1"/>
          </p:cNvPicPr>
          <p:nvPr/>
        </p:nvPicPr>
        <p:blipFill>
          <a:blip r:embed="rId17"/>
          <a:stretch>
            <a:fillRect/>
          </a:stretch>
        </p:blipFill>
        <p:spPr>
          <a:xfrm>
            <a:off x="6362700" y="2571155"/>
            <a:ext cx="190500" cy="507950"/>
          </a:xfrm>
          <a:prstGeom prst="rect">
            <a:avLst/>
          </a:prstGeom>
        </p:spPr>
      </p:pic>
      <p:pic>
        <p:nvPicPr>
          <p:cNvPr id="19" name="SK-15-img-18" descr="preencoded.png"/>
          <p:cNvPicPr>
            <a:picLocks noChangeAspect="1"/>
          </p:cNvPicPr>
          <p:nvPr/>
        </p:nvPicPr>
        <p:blipFill>
          <a:blip r:embed="rId18"/>
          <a:stretch>
            <a:fillRect/>
          </a:stretch>
        </p:blipFill>
        <p:spPr>
          <a:xfrm>
            <a:off x="6362700" y="3174355"/>
            <a:ext cx="190500" cy="213271"/>
          </a:xfrm>
          <a:prstGeom prst="rect">
            <a:avLst/>
          </a:prstGeom>
        </p:spPr>
      </p:pic>
      <p:pic>
        <p:nvPicPr>
          <p:cNvPr id="20" name="SK-15-img-19" descr="preencoded.png"/>
          <p:cNvPicPr>
            <a:picLocks noChangeAspect="1"/>
          </p:cNvPicPr>
          <p:nvPr/>
        </p:nvPicPr>
        <p:blipFill>
          <a:blip r:embed="rId19"/>
          <a:stretch>
            <a:fillRect/>
          </a:stretch>
        </p:blipFill>
        <p:spPr>
          <a:xfrm>
            <a:off x="6362700" y="3482876"/>
            <a:ext cx="2590800" cy="352425"/>
          </a:xfrm>
          <a:prstGeom prst="rect">
            <a:avLst/>
          </a:prstGeom>
        </p:spPr>
      </p:pic>
      <p:pic>
        <p:nvPicPr>
          <p:cNvPr id="21" name="SK-15-img-20" descr="preencoded.png"/>
          <p:cNvPicPr>
            <a:picLocks noChangeAspect="1"/>
          </p:cNvPicPr>
          <p:nvPr/>
        </p:nvPicPr>
        <p:blipFill>
          <a:blip r:embed="rId20"/>
          <a:stretch>
            <a:fillRect/>
          </a:stretch>
        </p:blipFill>
        <p:spPr>
          <a:xfrm>
            <a:off x="6477000" y="3590479"/>
            <a:ext cx="166688" cy="137220"/>
          </a:xfrm>
          <a:prstGeom prst="rect">
            <a:avLst/>
          </a:prstGeom>
        </p:spPr>
      </p:pic>
      <p:pic>
        <p:nvPicPr>
          <p:cNvPr id="22" name="SK-15-img-21" descr="preencoded.png"/>
          <p:cNvPicPr>
            <a:picLocks noChangeAspect="1"/>
          </p:cNvPicPr>
          <p:nvPr/>
        </p:nvPicPr>
        <p:blipFill>
          <a:blip r:embed="rId19"/>
          <a:stretch>
            <a:fillRect/>
          </a:stretch>
        </p:blipFill>
        <p:spPr>
          <a:xfrm>
            <a:off x="9067800" y="3482876"/>
            <a:ext cx="2590800" cy="352425"/>
          </a:xfrm>
          <a:prstGeom prst="rect">
            <a:avLst/>
          </a:prstGeom>
        </p:spPr>
      </p:pic>
      <p:pic>
        <p:nvPicPr>
          <p:cNvPr id="23" name="SK-15-img-22" descr="preencoded.png"/>
          <p:cNvPicPr>
            <a:picLocks noChangeAspect="1"/>
          </p:cNvPicPr>
          <p:nvPr/>
        </p:nvPicPr>
        <p:blipFill>
          <a:blip r:embed="rId21"/>
          <a:stretch>
            <a:fillRect/>
          </a:stretch>
        </p:blipFill>
        <p:spPr>
          <a:xfrm>
            <a:off x="9182100" y="3590479"/>
            <a:ext cx="166688" cy="137220"/>
          </a:xfrm>
          <a:prstGeom prst="rect">
            <a:avLst/>
          </a:prstGeom>
        </p:spPr>
      </p:pic>
      <p:pic>
        <p:nvPicPr>
          <p:cNvPr id="24" name="SK-15-img-23" descr="preencoded.png"/>
          <p:cNvPicPr>
            <a:picLocks noChangeAspect="1"/>
          </p:cNvPicPr>
          <p:nvPr/>
        </p:nvPicPr>
        <p:blipFill>
          <a:blip r:embed="rId19"/>
          <a:stretch>
            <a:fillRect/>
          </a:stretch>
        </p:blipFill>
        <p:spPr>
          <a:xfrm>
            <a:off x="6362700" y="3949601"/>
            <a:ext cx="2590800" cy="352425"/>
          </a:xfrm>
          <a:prstGeom prst="rect">
            <a:avLst/>
          </a:prstGeom>
        </p:spPr>
      </p:pic>
      <p:pic>
        <p:nvPicPr>
          <p:cNvPr id="25" name="SK-15-img-24" descr="preencoded.png"/>
          <p:cNvPicPr>
            <a:picLocks noChangeAspect="1"/>
          </p:cNvPicPr>
          <p:nvPr/>
        </p:nvPicPr>
        <p:blipFill>
          <a:blip r:embed="rId22"/>
          <a:stretch>
            <a:fillRect/>
          </a:stretch>
        </p:blipFill>
        <p:spPr>
          <a:xfrm>
            <a:off x="6477000" y="4057204"/>
            <a:ext cx="166688" cy="137220"/>
          </a:xfrm>
          <a:prstGeom prst="rect">
            <a:avLst/>
          </a:prstGeom>
        </p:spPr>
      </p:pic>
      <p:pic>
        <p:nvPicPr>
          <p:cNvPr id="26" name="SK-15-img-25" descr="preencoded.png"/>
          <p:cNvPicPr>
            <a:picLocks noChangeAspect="1"/>
          </p:cNvPicPr>
          <p:nvPr/>
        </p:nvPicPr>
        <p:blipFill>
          <a:blip r:embed="rId19"/>
          <a:stretch>
            <a:fillRect/>
          </a:stretch>
        </p:blipFill>
        <p:spPr>
          <a:xfrm>
            <a:off x="9067800" y="3949601"/>
            <a:ext cx="2590800" cy="352425"/>
          </a:xfrm>
          <a:prstGeom prst="rect">
            <a:avLst/>
          </a:prstGeom>
        </p:spPr>
      </p:pic>
      <p:pic>
        <p:nvPicPr>
          <p:cNvPr id="27" name="SK-15-img-26" descr="preencoded.png"/>
          <p:cNvPicPr>
            <a:picLocks noChangeAspect="1"/>
          </p:cNvPicPr>
          <p:nvPr/>
        </p:nvPicPr>
        <p:blipFill>
          <a:blip r:embed="rId23"/>
          <a:stretch>
            <a:fillRect/>
          </a:stretch>
        </p:blipFill>
        <p:spPr>
          <a:xfrm>
            <a:off x="9182100" y="4057204"/>
            <a:ext cx="166688" cy="137220"/>
          </a:xfrm>
          <a:prstGeom prst="rect">
            <a:avLst/>
          </a:prstGeom>
        </p:spPr>
      </p:pic>
      <p:pic>
        <p:nvPicPr>
          <p:cNvPr id="28" name="SK-15-img-27" descr="preencoded.png"/>
          <p:cNvPicPr>
            <a:picLocks noChangeAspect="1"/>
          </p:cNvPicPr>
          <p:nvPr/>
        </p:nvPicPr>
        <p:blipFill>
          <a:blip r:embed="rId24"/>
          <a:stretch>
            <a:fillRect/>
          </a:stretch>
        </p:blipFill>
        <p:spPr>
          <a:xfrm>
            <a:off x="6210300" y="5334000"/>
            <a:ext cx="5600700" cy="1143000"/>
          </a:xfrm>
          <a:prstGeom prst="rect">
            <a:avLst/>
          </a:prstGeom>
        </p:spPr>
      </p:pic>
      <p:pic>
        <p:nvPicPr>
          <p:cNvPr id="29" name="SK-15-img-28" descr="preencoded.png"/>
          <p:cNvPicPr>
            <a:picLocks noChangeAspect="1"/>
          </p:cNvPicPr>
          <p:nvPr/>
        </p:nvPicPr>
        <p:blipFill>
          <a:blip r:embed="rId25"/>
          <a:stretch>
            <a:fillRect/>
          </a:stretch>
        </p:blipFill>
        <p:spPr>
          <a:xfrm>
            <a:off x="6362700" y="5486400"/>
            <a:ext cx="285750" cy="253901"/>
          </a:xfrm>
          <a:prstGeom prst="rect">
            <a:avLst/>
          </a:prstGeom>
        </p:spPr>
      </p:pic>
      <p:sp>
        <p:nvSpPr>
          <p:cNvPr id="30" name="SK-15-text-29"/>
          <p:cNvSpPr/>
          <p:nvPr/>
        </p:nvSpPr>
        <p:spPr>
          <a:xfrm>
            <a:off x="571500" y="381000"/>
            <a:ext cx="116205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A"/>
                </a:solidFill>
                <a:latin typeface="Arimo" pitchFamily="34" charset="0"/>
                <a:ea typeface="Arimo" pitchFamily="34" charset="-122"/>
                <a:cs typeface="Arimo" pitchFamily="34" charset="-120"/>
              </a:rPr>
              <a:t>Behavioural and Conduct Problems</a:t>
            </a:r>
            <a:endParaRPr lang="en-US" sz="2550" dirty="0"/>
          </a:p>
        </p:txBody>
      </p:sp>
      <p:sp>
        <p:nvSpPr>
          <p:cNvPr id="31" name="SK-15-text-30"/>
          <p:cNvSpPr/>
          <p:nvPr/>
        </p:nvSpPr>
        <p:spPr>
          <a:xfrm>
            <a:off x="571500" y="845790"/>
            <a:ext cx="11315700" cy="228600"/>
          </a:xfrm>
          <a:prstGeom prst="rect">
            <a:avLst/>
          </a:prstGeom>
          <a:noFill/>
          <a:ln/>
        </p:spPr>
        <p:txBody>
          <a:bodyPr vert="horz" wrap="square" lIns="0" tIns="0" rIns="0" bIns="0" rtlCol="0" anchor="ctr"/>
          <a:lstStyle/>
          <a:p>
            <a:pPr marL="0" indent="0">
              <a:lnSpc>
                <a:spcPts val="1800"/>
              </a:lnSpc>
              <a:buNone/>
            </a:pPr>
            <a:r>
              <a:rPr lang="en-US" sz="1200" kern="0" spc="60" dirty="0">
                <a:solidFill>
                  <a:srgbClr val="6B7280"/>
                </a:solidFill>
                <a:latin typeface="Arimo" pitchFamily="34" charset="0"/>
                <a:ea typeface="Arimo" pitchFamily="34" charset="-122"/>
                <a:cs typeface="Arimo" pitchFamily="34" charset="-120"/>
              </a:rPr>
              <a:t>BRADFORD VTS TEACHING SERIES</a:t>
            </a:r>
            <a:endParaRPr lang="en-US" sz="1200" dirty="0"/>
          </a:p>
        </p:txBody>
      </p:sp>
      <p:sp>
        <p:nvSpPr>
          <p:cNvPr id="32" name="SK-15-text-31"/>
          <p:cNvSpPr/>
          <p:nvPr/>
        </p:nvSpPr>
        <p:spPr>
          <a:xfrm>
            <a:off x="838200" y="1455390"/>
            <a:ext cx="55816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A1A1A"/>
                </a:solidFill>
                <a:latin typeface="Arimo" pitchFamily="34" charset="0"/>
                <a:ea typeface="Arimo" pitchFamily="34" charset="-122"/>
                <a:cs typeface="Arimo" pitchFamily="34" charset="-120"/>
              </a:rPr>
              <a:t>The "Tip of the Iceberg"</a:t>
            </a:r>
            <a:endParaRPr lang="en-US" sz="1500" dirty="0"/>
          </a:p>
        </p:txBody>
      </p:sp>
      <p:sp>
        <p:nvSpPr>
          <p:cNvPr id="33" name="SK-15-text-32"/>
          <p:cNvSpPr/>
          <p:nvPr/>
        </p:nvSpPr>
        <p:spPr>
          <a:xfrm>
            <a:off x="819150" y="1931640"/>
            <a:ext cx="5010150" cy="544264"/>
          </a:xfrm>
          <a:prstGeom prst="rect">
            <a:avLst/>
          </a:prstGeom>
          <a:noFill/>
          <a:ln/>
        </p:spPr>
        <p:txBody>
          <a:bodyPr vert="horz" wrap="square" lIns="0" tIns="0" rIns="0" bIns="0" rtlCol="0" anchor="ctr"/>
          <a:lstStyle/>
          <a:p>
            <a:pPr marL="0" indent="0" algn="l">
              <a:lnSpc>
                <a:spcPts val="1680"/>
              </a:lnSpc>
              <a:buNone/>
            </a:pPr>
            <a:r>
              <a:rPr lang="en-US" sz="1200" b="1" dirty="0">
                <a:solidFill>
                  <a:srgbClr val="4B5563"/>
                </a:solidFill>
                <a:latin typeface="Arimo" pitchFamily="34" charset="0"/>
                <a:ea typeface="Arimo" pitchFamily="34" charset="-122"/>
                <a:cs typeface="Arimo" pitchFamily="34" charset="-120"/>
              </a:rPr>
              <a:t>Developmental Stage:</a:t>
            </a:r>
            <a:r>
              <a:rPr lang="en-US" sz="1200" dirty="0">
                <a:solidFill>
                  <a:srgbClr val="4B5563"/>
                </a:solidFill>
                <a:latin typeface="Arimo" pitchFamily="34" charset="0"/>
                <a:ea typeface="Arimo" pitchFamily="34" charset="-122"/>
                <a:cs typeface="Arimo" pitchFamily="34" charset="-120"/>
              </a:rPr>
              <a:t> Are the outbursts age-appropriate (e.g., "terrible twos" vs. adolescent rebellion)?</a:t>
            </a:r>
            <a:endParaRPr lang="en-US" sz="1200" dirty="0"/>
          </a:p>
        </p:txBody>
      </p:sp>
      <p:sp>
        <p:nvSpPr>
          <p:cNvPr id="34" name="SK-15-text-33"/>
          <p:cNvSpPr/>
          <p:nvPr/>
        </p:nvSpPr>
        <p:spPr>
          <a:xfrm>
            <a:off x="819150" y="2571155"/>
            <a:ext cx="5010150" cy="544264"/>
          </a:xfrm>
          <a:prstGeom prst="rect">
            <a:avLst/>
          </a:prstGeom>
          <a:noFill/>
          <a:ln/>
        </p:spPr>
        <p:txBody>
          <a:bodyPr vert="horz" wrap="square" lIns="0" tIns="0" rIns="0" bIns="0" rtlCol="0" anchor="ctr"/>
          <a:lstStyle/>
          <a:p>
            <a:pPr marL="0" indent="0" algn="l">
              <a:lnSpc>
                <a:spcPts val="1680"/>
              </a:lnSpc>
              <a:buNone/>
            </a:pPr>
            <a:r>
              <a:rPr lang="en-US" sz="1200" b="1" dirty="0">
                <a:solidFill>
                  <a:srgbClr val="4B5563"/>
                </a:solidFill>
                <a:latin typeface="Arimo" pitchFamily="34" charset="0"/>
                <a:ea typeface="Arimo" pitchFamily="34" charset="-122"/>
                <a:cs typeface="Arimo" pitchFamily="34" charset="-120"/>
              </a:rPr>
              <a:t>Neurodevelopmental:</a:t>
            </a:r>
            <a:r>
              <a:rPr lang="en-US" sz="1200" dirty="0">
                <a:solidFill>
                  <a:srgbClr val="4B5563"/>
                </a:solidFill>
                <a:latin typeface="Arimo" pitchFamily="34" charset="0"/>
                <a:ea typeface="Arimo" pitchFamily="34" charset="-122"/>
                <a:cs typeface="Arimo" pitchFamily="34" charset="-120"/>
              </a:rPr>
              <a:t> Screen for ADHD (hyperactivity/impulsivity) or Autism (social communication differences).</a:t>
            </a:r>
            <a:endParaRPr lang="en-US" sz="1200" dirty="0"/>
          </a:p>
        </p:txBody>
      </p:sp>
      <p:sp>
        <p:nvSpPr>
          <p:cNvPr id="35" name="SK-15-text-34"/>
          <p:cNvSpPr/>
          <p:nvPr/>
        </p:nvSpPr>
        <p:spPr>
          <a:xfrm>
            <a:off x="819150" y="3210669"/>
            <a:ext cx="5010150" cy="507950"/>
          </a:xfrm>
          <a:prstGeom prst="rect">
            <a:avLst/>
          </a:prstGeom>
          <a:noFill/>
          <a:ln/>
        </p:spPr>
        <p:txBody>
          <a:bodyPr vert="horz" wrap="square" lIns="0" tIns="0" rIns="0" bIns="0" rtlCol="0" anchor="ctr"/>
          <a:lstStyle/>
          <a:p>
            <a:pPr marL="0" indent="0" algn="l">
              <a:lnSpc>
                <a:spcPts val="1680"/>
              </a:lnSpc>
              <a:buNone/>
            </a:pPr>
            <a:r>
              <a:rPr lang="en-US" sz="1200" b="1" dirty="0">
                <a:solidFill>
                  <a:srgbClr val="4B5563"/>
                </a:solidFill>
                <a:latin typeface="Arimo" pitchFamily="34" charset="0"/>
                <a:ea typeface="Arimo" pitchFamily="34" charset="-122"/>
                <a:cs typeface="Arimo" pitchFamily="34" charset="-120"/>
              </a:rPr>
              <a:t>Trauma/ACEs:</a:t>
            </a:r>
            <a:r>
              <a:rPr lang="en-US" sz="1200" dirty="0">
                <a:solidFill>
                  <a:srgbClr val="4B5563"/>
                </a:solidFill>
                <a:latin typeface="Arimo" pitchFamily="34" charset="0"/>
                <a:ea typeface="Arimo" pitchFamily="34" charset="-122"/>
                <a:cs typeface="Arimo" pitchFamily="34" charset="-120"/>
              </a:rPr>
              <a:t> Consider underlying domestic abuse, neglect, or attachment difficulties.</a:t>
            </a:r>
            <a:endParaRPr lang="en-US" sz="1200" dirty="0"/>
          </a:p>
        </p:txBody>
      </p:sp>
      <p:sp>
        <p:nvSpPr>
          <p:cNvPr id="36" name="SK-15-text-35"/>
          <p:cNvSpPr/>
          <p:nvPr/>
        </p:nvSpPr>
        <p:spPr>
          <a:xfrm>
            <a:off x="819150" y="3813870"/>
            <a:ext cx="5010150" cy="544264"/>
          </a:xfrm>
          <a:prstGeom prst="rect">
            <a:avLst/>
          </a:prstGeom>
          <a:noFill/>
          <a:ln/>
        </p:spPr>
        <p:txBody>
          <a:bodyPr vert="horz" wrap="square" lIns="0" tIns="0" rIns="0" bIns="0" rtlCol="0" anchor="ctr"/>
          <a:lstStyle/>
          <a:p>
            <a:pPr marL="0" indent="0" algn="l">
              <a:lnSpc>
                <a:spcPts val="1680"/>
              </a:lnSpc>
              <a:buNone/>
            </a:pPr>
            <a:r>
              <a:rPr lang="en-US" sz="1200" b="1" dirty="0">
                <a:solidFill>
                  <a:srgbClr val="4B5563"/>
                </a:solidFill>
                <a:latin typeface="Arimo" pitchFamily="34" charset="0"/>
                <a:ea typeface="Arimo" pitchFamily="34" charset="-122"/>
                <a:cs typeface="Arimo" pitchFamily="34" charset="-120"/>
              </a:rPr>
              <a:t>Parenting Stress:</a:t>
            </a:r>
            <a:r>
              <a:rPr lang="en-US" sz="1200" dirty="0">
                <a:solidFill>
                  <a:srgbClr val="4B5563"/>
                </a:solidFill>
                <a:latin typeface="Arimo" pitchFamily="34" charset="0"/>
                <a:ea typeface="Arimo" pitchFamily="34" charset="-122"/>
                <a:cs typeface="Arimo" pitchFamily="34" charset="-120"/>
              </a:rPr>
              <a:t> Parental mental health or substance misuse can significantly impact child behaviour.</a:t>
            </a:r>
            <a:endParaRPr lang="en-US" sz="1200" dirty="0"/>
          </a:p>
        </p:txBody>
      </p:sp>
      <p:sp>
        <p:nvSpPr>
          <p:cNvPr id="37" name="SK-15-text-36"/>
          <p:cNvSpPr/>
          <p:nvPr/>
        </p:nvSpPr>
        <p:spPr>
          <a:xfrm>
            <a:off x="971550" y="5686425"/>
            <a:ext cx="4933950"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FFBF00"/>
                </a:solidFill>
                <a:latin typeface="Arimo" pitchFamily="34" charset="0"/>
                <a:ea typeface="Arimo" pitchFamily="34" charset="-122"/>
                <a:cs typeface="Arimo" pitchFamily="34" charset="-120"/>
              </a:rPr>
              <a:t>PITFALL</a:t>
            </a:r>
            <a:endParaRPr lang="en-US" sz="1050" dirty="0"/>
          </a:p>
        </p:txBody>
      </p:sp>
      <p:sp>
        <p:nvSpPr>
          <p:cNvPr id="38" name="SK-15-text-37"/>
          <p:cNvSpPr/>
          <p:nvPr/>
        </p:nvSpPr>
        <p:spPr>
          <a:xfrm>
            <a:off x="971550" y="5924550"/>
            <a:ext cx="4857750" cy="400050"/>
          </a:xfrm>
          <a:prstGeom prst="rect">
            <a:avLst/>
          </a:prstGeom>
          <a:noFill/>
          <a:ln/>
        </p:spPr>
        <p:txBody>
          <a:bodyPr vert="horz" wrap="square" lIns="0" tIns="0" rIns="0" bIns="0" rtlCol="0" anchor="ctr"/>
          <a:lstStyle/>
          <a:p>
            <a:pPr marL="0" indent="0">
              <a:lnSpc>
                <a:spcPts val="1575"/>
              </a:lnSpc>
              <a:buNone/>
            </a:pPr>
            <a:r>
              <a:rPr lang="en-US" sz="1125" dirty="0">
                <a:solidFill>
                  <a:srgbClr val="1A1A1A"/>
                </a:solidFill>
                <a:latin typeface="Arimo" pitchFamily="34" charset="0"/>
                <a:ea typeface="Arimo" pitchFamily="34" charset="-122"/>
                <a:cs typeface="Arimo" pitchFamily="34" charset="-120"/>
              </a:rPr>
              <a:t>Avoid labelling a child as "naughty" or "manipulative" before exploring the </a:t>
            </a:r>
            <a:r>
              <a:rPr lang="en-US" sz="1125" b="1" dirty="0">
                <a:solidFill>
                  <a:srgbClr val="1A1A1A"/>
                </a:solidFill>
                <a:latin typeface="Arimo" pitchFamily="34" charset="0"/>
                <a:ea typeface="Arimo" pitchFamily="34" charset="-122"/>
                <a:cs typeface="Arimo" pitchFamily="34" charset="-120"/>
              </a:rPr>
              <a:t>function</a:t>
            </a:r>
            <a:r>
              <a:rPr lang="en-US" sz="1125" dirty="0">
                <a:solidFill>
                  <a:srgbClr val="1A1A1A"/>
                </a:solidFill>
                <a:latin typeface="Arimo" pitchFamily="34" charset="0"/>
                <a:ea typeface="Arimo" pitchFamily="34" charset="-122"/>
                <a:cs typeface="Arimo" pitchFamily="34" charset="-120"/>
              </a:rPr>
              <a:t> of the behaviour. It is often a form of communication for unmet needs.</a:t>
            </a:r>
            <a:endParaRPr lang="en-US" sz="1125" dirty="0"/>
          </a:p>
        </p:txBody>
      </p:sp>
      <p:sp>
        <p:nvSpPr>
          <p:cNvPr id="39" name="SK-15-text-38"/>
          <p:cNvSpPr/>
          <p:nvPr/>
        </p:nvSpPr>
        <p:spPr>
          <a:xfrm>
            <a:off x="6667500" y="1455390"/>
            <a:ext cx="53530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A1A1A"/>
                </a:solidFill>
                <a:latin typeface="Arimo" pitchFamily="34" charset="0"/>
                <a:ea typeface="Arimo" pitchFamily="34" charset="-122"/>
                <a:cs typeface="Arimo" pitchFamily="34" charset="-120"/>
              </a:rPr>
              <a:t>Primary Care Management</a:t>
            </a:r>
            <a:endParaRPr lang="en-US" sz="1500" dirty="0"/>
          </a:p>
        </p:txBody>
      </p:sp>
      <p:sp>
        <p:nvSpPr>
          <p:cNvPr id="40" name="SK-15-text-39"/>
          <p:cNvSpPr/>
          <p:nvPr/>
        </p:nvSpPr>
        <p:spPr>
          <a:xfrm>
            <a:off x="6648450" y="1931640"/>
            <a:ext cx="5010150" cy="544264"/>
          </a:xfrm>
          <a:prstGeom prst="rect">
            <a:avLst/>
          </a:prstGeom>
          <a:noFill/>
          <a:ln/>
        </p:spPr>
        <p:txBody>
          <a:bodyPr vert="horz" wrap="square" lIns="0" tIns="0" rIns="0" bIns="0" rtlCol="0" anchor="ctr"/>
          <a:lstStyle/>
          <a:p>
            <a:pPr marL="0" indent="0" algn="l">
              <a:lnSpc>
                <a:spcPts val="1680"/>
              </a:lnSpc>
              <a:buNone/>
            </a:pPr>
            <a:r>
              <a:rPr lang="en-US" sz="1200" b="1" dirty="0">
                <a:solidFill>
                  <a:srgbClr val="4B5563"/>
                </a:solidFill>
                <a:latin typeface="Arimo" pitchFamily="34" charset="0"/>
                <a:ea typeface="Arimo" pitchFamily="34" charset="-122"/>
                <a:cs typeface="Arimo" pitchFamily="34" charset="-120"/>
              </a:rPr>
              <a:t>Listen &amp; Validate:</a:t>
            </a:r>
            <a:r>
              <a:rPr lang="en-US" sz="1200" dirty="0">
                <a:solidFill>
                  <a:srgbClr val="4B5563"/>
                </a:solidFill>
                <a:latin typeface="Arimo" pitchFamily="34" charset="0"/>
                <a:ea typeface="Arimo" pitchFamily="34" charset="-122"/>
                <a:cs typeface="Arimo" pitchFamily="34" charset="-120"/>
              </a:rPr>
              <a:t> Acknowledge the stress on the family without jumping to medicalisation.</a:t>
            </a:r>
            <a:endParaRPr lang="en-US" sz="1200" dirty="0"/>
          </a:p>
        </p:txBody>
      </p:sp>
      <p:sp>
        <p:nvSpPr>
          <p:cNvPr id="41" name="SK-15-text-40"/>
          <p:cNvSpPr/>
          <p:nvPr/>
        </p:nvSpPr>
        <p:spPr>
          <a:xfrm>
            <a:off x="6648450" y="2571155"/>
            <a:ext cx="5010150" cy="507950"/>
          </a:xfrm>
          <a:prstGeom prst="rect">
            <a:avLst/>
          </a:prstGeom>
          <a:noFill/>
          <a:ln/>
        </p:spPr>
        <p:txBody>
          <a:bodyPr vert="horz" wrap="square" lIns="0" tIns="0" rIns="0" bIns="0" rtlCol="0" anchor="ctr"/>
          <a:lstStyle/>
          <a:p>
            <a:pPr marL="0" indent="0" algn="l">
              <a:lnSpc>
                <a:spcPts val="1680"/>
              </a:lnSpc>
              <a:buNone/>
            </a:pPr>
            <a:r>
              <a:rPr lang="en-US" sz="1200" b="1" dirty="0">
                <a:solidFill>
                  <a:srgbClr val="4B5563"/>
                </a:solidFill>
                <a:latin typeface="Arimo" pitchFamily="34" charset="0"/>
                <a:ea typeface="Arimo" pitchFamily="34" charset="-122"/>
                <a:cs typeface="Arimo" pitchFamily="34" charset="-120"/>
              </a:rPr>
              <a:t>Exclude Physical:</a:t>
            </a:r>
            <a:r>
              <a:rPr lang="en-US" sz="1200" dirty="0">
                <a:solidFill>
                  <a:srgbClr val="4B5563"/>
                </a:solidFill>
                <a:latin typeface="Arimo" pitchFamily="34" charset="0"/>
                <a:ea typeface="Arimo" pitchFamily="34" charset="-122"/>
                <a:cs typeface="Arimo" pitchFamily="34" charset="-120"/>
              </a:rPr>
              <a:t> Rule out pain, hearing/vision issues, or sleep deprivation as triggers.</a:t>
            </a:r>
            <a:endParaRPr lang="en-US" sz="1200" dirty="0"/>
          </a:p>
        </p:txBody>
      </p:sp>
      <p:sp>
        <p:nvSpPr>
          <p:cNvPr id="42" name="SK-15-text-41"/>
          <p:cNvSpPr/>
          <p:nvPr/>
        </p:nvSpPr>
        <p:spPr>
          <a:xfrm>
            <a:off x="6648450" y="3174355"/>
            <a:ext cx="554355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4B5563"/>
                </a:solidFill>
                <a:latin typeface="Arimo" pitchFamily="34" charset="0"/>
                <a:ea typeface="Arimo" pitchFamily="34" charset="-122"/>
                <a:cs typeface="Arimo" pitchFamily="34" charset="-120"/>
              </a:rPr>
              <a:t>MDT Liaison:</a:t>
            </a:r>
            <a:r>
              <a:rPr lang="en-US" sz="1200" dirty="0">
                <a:solidFill>
                  <a:srgbClr val="4B5563"/>
                </a:solidFill>
                <a:latin typeface="Arimo" pitchFamily="34" charset="0"/>
                <a:ea typeface="Arimo" pitchFamily="34" charset="-122"/>
                <a:cs typeface="Arimo" pitchFamily="34" charset="-120"/>
              </a:rPr>
              <a:t> Essential for multi-setting assessment (Home + School).</a:t>
            </a:r>
            <a:endParaRPr lang="en-US" sz="1200" dirty="0"/>
          </a:p>
        </p:txBody>
      </p:sp>
      <p:sp>
        <p:nvSpPr>
          <p:cNvPr id="43" name="SK-15-text-42"/>
          <p:cNvSpPr/>
          <p:nvPr/>
        </p:nvSpPr>
        <p:spPr>
          <a:xfrm>
            <a:off x="6719888" y="3482876"/>
            <a:ext cx="2362200" cy="352425"/>
          </a:xfrm>
          <a:prstGeom prst="rect">
            <a:avLst/>
          </a:prstGeom>
          <a:noFill/>
          <a:ln/>
        </p:spPr>
        <p:txBody>
          <a:bodyPr vert="horz" wrap="square" lIns="0" tIns="0" rIns="0" bIns="0" rtlCol="0" anchor="ctr"/>
          <a:lstStyle/>
          <a:p>
            <a:pPr marL="0" indent="0">
              <a:lnSpc>
                <a:spcPts val="1575"/>
              </a:lnSpc>
              <a:buNone/>
            </a:pPr>
            <a:r>
              <a:rPr lang="en-US" sz="1050" b="1" dirty="0">
                <a:solidFill>
                  <a:srgbClr val="1A1A1A"/>
                </a:solidFill>
                <a:latin typeface="Arimo" pitchFamily="34" charset="0"/>
                <a:ea typeface="Arimo" pitchFamily="34" charset="-122"/>
                <a:cs typeface="Arimo" pitchFamily="34" charset="-120"/>
              </a:rPr>
              <a:t>Health Visitor</a:t>
            </a:r>
            <a:endParaRPr lang="en-US" sz="1050" dirty="0"/>
          </a:p>
        </p:txBody>
      </p:sp>
      <p:sp>
        <p:nvSpPr>
          <p:cNvPr id="44" name="SK-15-text-43"/>
          <p:cNvSpPr/>
          <p:nvPr/>
        </p:nvSpPr>
        <p:spPr>
          <a:xfrm>
            <a:off x="9424988" y="3482876"/>
            <a:ext cx="2362200" cy="352425"/>
          </a:xfrm>
          <a:prstGeom prst="rect">
            <a:avLst/>
          </a:prstGeom>
          <a:noFill/>
          <a:ln/>
        </p:spPr>
        <p:txBody>
          <a:bodyPr vert="horz" wrap="square" lIns="0" tIns="0" rIns="0" bIns="0" rtlCol="0" anchor="ctr"/>
          <a:lstStyle/>
          <a:p>
            <a:pPr marL="0" indent="0">
              <a:lnSpc>
                <a:spcPts val="1575"/>
              </a:lnSpc>
              <a:buNone/>
            </a:pPr>
            <a:r>
              <a:rPr lang="en-US" sz="1050" b="1" dirty="0">
                <a:solidFill>
                  <a:srgbClr val="1A1A1A"/>
                </a:solidFill>
                <a:latin typeface="Arimo" pitchFamily="34" charset="0"/>
                <a:ea typeface="Arimo" pitchFamily="34" charset="-122"/>
                <a:cs typeface="Arimo" pitchFamily="34" charset="-120"/>
              </a:rPr>
              <a:t>School Nurse</a:t>
            </a:r>
            <a:endParaRPr lang="en-US" sz="1050" dirty="0"/>
          </a:p>
        </p:txBody>
      </p:sp>
      <p:sp>
        <p:nvSpPr>
          <p:cNvPr id="45" name="SK-15-text-44"/>
          <p:cNvSpPr/>
          <p:nvPr/>
        </p:nvSpPr>
        <p:spPr>
          <a:xfrm>
            <a:off x="6719888" y="3949601"/>
            <a:ext cx="2362200" cy="352425"/>
          </a:xfrm>
          <a:prstGeom prst="rect">
            <a:avLst/>
          </a:prstGeom>
          <a:noFill/>
          <a:ln/>
        </p:spPr>
        <p:txBody>
          <a:bodyPr vert="horz" wrap="square" lIns="0" tIns="0" rIns="0" bIns="0" rtlCol="0" anchor="ctr"/>
          <a:lstStyle/>
          <a:p>
            <a:pPr marL="0" indent="0">
              <a:lnSpc>
                <a:spcPts val="1575"/>
              </a:lnSpc>
              <a:buNone/>
            </a:pPr>
            <a:r>
              <a:rPr lang="en-US" sz="1050" b="1" dirty="0">
                <a:solidFill>
                  <a:srgbClr val="1A1A1A"/>
                </a:solidFill>
                <a:latin typeface="Arimo" pitchFamily="34" charset="0"/>
                <a:ea typeface="Arimo" pitchFamily="34" charset="-122"/>
                <a:cs typeface="Arimo" pitchFamily="34" charset="-120"/>
              </a:rPr>
              <a:t>Safeguarding</a:t>
            </a:r>
            <a:endParaRPr lang="en-US" sz="1050" dirty="0"/>
          </a:p>
        </p:txBody>
      </p:sp>
      <p:sp>
        <p:nvSpPr>
          <p:cNvPr id="46" name="SK-15-text-45"/>
          <p:cNvSpPr/>
          <p:nvPr/>
        </p:nvSpPr>
        <p:spPr>
          <a:xfrm>
            <a:off x="9424988" y="3949601"/>
            <a:ext cx="2362200" cy="352425"/>
          </a:xfrm>
          <a:prstGeom prst="rect">
            <a:avLst/>
          </a:prstGeom>
          <a:noFill/>
          <a:ln/>
        </p:spPr>
        <p:txBody>
          <a:bodyPr vert="horz" wrap="square" lIns="0" tIns="0" rIns="0" bIns="0" rtlCol="0" anchor="ctr"/>
          <a:lstStyle/>
          <a:p>
            <a:pPr marL="0" indent="0">
              <a:lnSpc>
                <a:spcPts val="1575"/>
              </a:lnSpc>
              <a:buNone/>
            </a:pPr>
            <a:r>
              <a:rPr lang="en-US" sz="1050" b="1" dirty="0">
                <a:solidFill>
                  <a:srgbClr val="1A1A1A"/>
                </a:solidFill>
                <a:latin typeface="Arimo" pitchFamily="34" charset="0"/>
                <a:ea typeface="Arimo" pitchFamily="34" charset="-122"/>
                <a:cs typeface="Arimo" pitchFamily="34" charset="-120"/>
              </a:rPr>
              <a:t>Social Care</a:t>
            </a:r>
            <a:endParaRPr lang="en-US" sz="1050" dirty="0"/>
          </a:p>
        </p:txBody>
      </p:sp>
      <p:sp>
        <p:nvSpPr>
          <p:cNvPr id="47" name="SK-15-text-46"/>
          <p:cNvSpPr/>
          <p:nvPr/>
        </p:nvSpPr>
        <p:spPr>
          <a:xfrm>
            <a:off x="6800850" y="5486400"/>
            <a:ext cx="4933950"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008080"/>
                </a:solidFill>
                <a:latin typeface="Arimo" pitchFamily="34" charset="0"/>
                <a:ea typeface="Arimo" pitchFamily="34" charset="-122"/>
                <a:cs typeface="Arimo" pitchFamily="34" charset="-120"/>
              </a:rPr>
              <a:t>SCA TIP</a:t>
            </a:r>
            <a:endParaRPr lang="en-US" sz="1050" dirty="0"/>
          </a:p>
        </p:txBody>
      </p:sp>
      <p:sp>
        <p:nvSpPr>
          <p:cNvPr id="48" name="SK-15-text-47"/>
          <p:cNvSpPr/>
          <p:nvPr/>
        </p:nvSpPr>
        <p:spPr>
          <a:xfrm>
            <a:off x="6800850" y="5724525"/>
            <a:ext cx="4857750" cy="600075"/>
          </a:xfrm>
          <a:prstGeom prst="rect">
            <a:avLst/>
          </a:prstGeom>
          <a:noFill/>
          <a:ln/>
        </p:spPr>
        <p:txBody>
          <a:bodyPr vert="horz" wrap="square" lIns="0" tIns="0" rIns="0" bIns="0" rtlCol="0" anchor="ctr"/>
          <a:lstStyle/>
          <a:p>
            <a:pPr marL="0" indent="0">
              <a:lnSpc>
                <a:spcPts val="1575"/>
              </a:lnSpc>
              <a:buNone/>
            </a:pPr>
            <a:r>
              <a:rPr lang="en-US" sz="1125" b="1" dirty="0">
                <a:solidFill>
                  <a:srgbClr val="1A1A1A"/>
                </a:solidFill>
                <a:latin typeface="Arimo" pitchFamily="34" charset="0"/>
                <a:ea typeface="Arimo" pitchFamily="34" charset="-122"/>
                <a:cs typeface="Arimo" pitchFamily="34" charset="-120"/>
              </a:rPr>
              <a:t>Explore the Impact:</a:t>
            </a:r>
            <a:r>
              <a:rPr lang="en-US" sz="1125" dirty="0">
                <a:solidFill>
                  <a:srgbClr val="1A1A1A"/>
                </a:solidFill>
                <a:latin typeface="Arimo" pitchFamily="34" charset="0"/>
                <a:ea typeface="Arimo" pitchFamily="34" charset="-122"/>
                <a:cs typeface="Arimo" pitchFamily="34" charset="-120"/>
              </a:rPr>
              <a:t> Ask "How is this affecting your relationship with your child?" or "What happens when the school calls?" to gauge the severity and safety.</a:t>
            </a:r>
            <a:endParaRPr lang="en-US" sz="1125"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6-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6-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6-img-3" descr="preencoded.png"/>
          <p:cNvPicPr>
            <a:picLocks noChangeAspect="1"/>
          </p:cNvPicPr>
          <p:nvPr/>
        </p:nvPicPr>
        <p:blipFill>
          <a:blip r:embed="rId5"/>
          <a:stretch>
            <a:fillRect/>
          </a:stretch>
        </p:blipFill>
        <p:spPr>
          <a:xfrm>
            <a:off x="381000" y="247650"/>
            <a:ext cx="11430000" cy="693390"/>
          </a:xfrm>
          <a:prstGeom prst="rect">
            <a:avLst/>
          </a:prstGeom>
        </p:spPr>
      </p:pic>
      <p:pic>
        <p:nvPicPr>
          <p:cNvPr id="5" name="SK-16-img-4" descr="preencoded.png"/>
          <p:cNvPicPr>
            <a:picLocks noChangeAspect="1"/>
          </p:cNvPicPr>
          <p:nvPr/>
        </p:nvPicPr>
        <p:blipFill>
          <a:blip r:embed="rId6"/>
          <a:stretch>
            <a:fillRect/>
          </a:stretch>
        </p:blipFill>
        <p:spPr>
          <a:xfrm>
            <a:off x="381000" y="1083915"/>
            <a:ext cx="5600700" cy="2686050"/>
          </a:xfrm>
          <a:prstGeom prst="rect">
            <a:avLst/>
          </a:prstGeom>
        </p:spPr>
      </p:pic>
      <p:pic>
        <p:nvPicPr>
          <p:cNvPr id="6" name="SK-16-img-5" descr="preencoded.png"/>
          <p:cNvPicPr>
            <a:picLocks noChangeAspect="1"/>
          </p:cNvPicPr>
          <p:nvPr/>
        </p:nvPicPr>
        <p:blipFill>
          <a:blip r:embed="rId7"/>
          <a:stretch>
            <a:fillRect/>
          </a:stretch>
        </p:blipFill>
        <p:spPr>
          <a:xfrm>
            <a:off x="533400" y="1262955"/>
            <a:ext cx="214313" cy="175320"/>
          </a:xfrm>
          <a:prstGeom prst="rect">
            <a:avLst/>
          </a:prstGeom>
        </p:spPr>
      </p:pic>
      <p:pic>
        <p:nvPicPr>
          <p:cNvPr id="7" name="SK-16-img-6" descr="preencoded.png"/>
          <p:cNvPicPr>
            <a:picLocks noChangeAspect="1"/>
          </p:cNvPicPr>
          <p:nvPr/>
        </p:nvPicPr>
        <p:blipFill>
          <a:blip r:embed="rId8"/>
          <a:stretch>
            <a:fillRect/>
          </a:stretch>
        </p:blipFill>
        <p:spPr>
          <a:xfrm>
            <a:off x="381000" y="3893790"/>
            <a:ext cx="5600700" cy="2602260"/>
          </a:xfrm>
          <a:prstGeom prst="rect">
            <a:avLst/>
          </a:prstGeom>
        </p:spPr>
      </p:pic>
      <p:pic>
        <p:nvPicPr>
          <p:cNvPr id="8" name="SK-16-img-7" descr="preencoded.png"/>
          <p:cNvPicPr>
            <a:picLocks noChangeAspect="1"/>
          </p:cNvPicPr>
          <p:nvPr/>
        </p:nvPicPr>
        <p:blipFill>
          <a:blip r:embed="rId9"/>
          <a:stretch>
            <a:fillRect/>
          </a:stretch>
        </p:blipFill>
        <p:spPr>
          <a:xfrm>
            <a:off x="533400" y="4072830"/>
            <a:ext cx="214313" cy="175320"/>
          </a:xfrm>
          <a:prstGeom prst="rect">
            <a:avLst/>
          </a:prstGeom>
        </p:spPr>
      </p:pic>
      <p:pic>
        <p:nvPicPr>
          <p:cNvPr id="9" name="SK-16-img-8" descr="preencoded.png"/>
          <p:cNvPicPr>
            <a:picLocks noChangeAspect="1"/>
          </p:cNvPicPr>
          <p:nvPr/>
        </p:nvPicPr>
        <p:blipFill>
          <a:blip r:embed="rId10"/>
          <a:stretch>
            <a:fillRect/>
          </a:stretch>
        </p:blipFill>
        <p:spPr>
          <a:xfrm>
            <a:off x="6210300" y="1083915"/>
            <a:ext cx="5600700" cy="2616547"/>
          </a:xfrm>
          <a:prstGeom prst="rect">
            <a:avLst/>
          </a:prstGeom>
        </p:spPr>
      </p:pic>
      <p:pic>
        <p:nvPicPr>
          <p:cNvPr id="10" name="SK-16-img-9" descr="preencoded.png"/>
          <p:cNvPicPr>
            <a:picLocks noChangeAspect="1"/>
          </p:cNvPicPr>
          <p:nvPr/>
        </p:nvPicPr>
        <p:blipFill>
          <a:blip r:embed="rId11"/>
          <a:stretch>
            <a:fillRect/>
          </a:stretch>
        </p:blipFill>
        <p:spPr>
          <a:xfrm>
            <a:off x="6362700" y="1198215"/>
            <a:ext cx="790575" cy="209550"/>
          </a:xfrm>
          <a:prstGeom prst="rect">
            <a:avLst/>
          </a:prstGeom>
        </p:spPr>
      </p:pic>
      <p:pic>
        <p:nvPicPr>
          <p:cNvPr id="11" name="SK-16-img-10" descr="preencoded.png"/>
          <p:cNvPicPr>
            <a:picLocks noChangeAspect="1"/>
          </p:cNvPicPr>
          <p:nvPr/>
        </p:nvPicPr>
        <p:blipFill>
          <a:blip r:embed="rId12"/>
          <a:stretch>
            <a:fillRect/>
          </a:stretch>
        </p:blipFill>
        <p:spPr>
          <a:xfrm>
            <a:off x="6362700" y="1510605"/>
            <a:ext cx="214313" cy="175320"/>
          </a:xfrm>
          <a:prstGeom prst="rect">
            <a:avLst/>
          </a:prstGeom>
        </p:spPr>
      </p:pic>
      <p:pic>
        <p:nvPicPr>
          <p:cNvPr id="12" name="SK-16-img-11" descr="preencoded.png"/>
          <p:cNvPicPr>
            <a:picLocks noChangeAspect="1"/>
          </p:cNvPicPr>
          <p:nvPr/>
        </p:nvPicPr>
        <p:blipFill>
          <a:blip r:embed="rId13"/>
          <a:stretch>
            <a:fillRect/>
          </a:stretch>
        </p:blipFill>
        <p:spPr>
          <a:xfrm>
            <a:off x="6210300" y="3795713"/>
            <a:ext cx="5600700" cy="2700338"/>
          </a:xfrm>
          <a:prstGeom prst="rect">
            <a:avLst/>
          </a:prstGeom>
        </p:spPr>
      </p:pic>
      <p:pic>
        <p:nvPicPr>
          <p:cNvPr id="13" name="SK-16-img-12" descr="preencoded.png"/>
          <p:cNvPicPr>
            <a:picLocks noChangeAspect="1"/>
          </p:cNvPicPr>
          <p:nvPr/>
        </p:nvPicPr>
        <p:blipFill>
          <a:blip r:embed="rId14"/>
          <a:stretch>
            <a:fillRect/>
          </a:stretch>
        </p:blipFill>
        <p:spPr>
          <a:xfrm>
            <a:off x="6362700" y="3974753"/>
            <a:ext cx="214313" cy="175320"/>
          </a:xfrm>
          <a:prstGeom prst="rect">
            <a:avLst/>
          </a:prstGeom>
        </p:spPr>
      </p:pic>
      <p:pic>
        <p:nvPicPr>
          <p:cNvPr id="14" name="SK-16-img-13" descr="preencoded.png"/>
          <p:cNvPicPr>
            <a:picLocks noChangeAspect="1"/>
          </p:cNvPicPr>
          <p:nvPr/>
        </p:nvPicPr>
        <p:blipFill>
          <a:blip r:embed="rId15"/>
          <a:stretch>
            <a:fillRect/>
          </a:stretch>
        </p:blipFill>
        <p:spPr>
          <a:xfrm>
            <a:off x="6362700" y="4300538"/>
            <a:ext cx="5295900" cy="585788"/>
          </a:xfrm>
          <a:prstGeom prst="rect">
            <a:avLst/>
          </a:prstGeom>
        </p:spPr>
      </p:pic>
      <p:pic>
        <p:nvPicPr>
          <p:cNvPr id="15" name="SK-16-img-14" descr="preencoded.png"/>
          <p:cNvPicPr>
            <a:picLocks noChangeAspect="1"/>
          </p:cNvPicPr>
          <p:nvPr/>
        </p:nvPicPr>
        <p:blipFill>
          <a:blip r:embed="rId16"/>
          <a:stretch>
            <a:fillRect/>
          </a:stretch>
        </p:blipFill>
        <p:spPr>
          <a:xfrm>
            <a:off x="6362700" y="4943475"/>
            <a:ext cx="5295900" cy="785813"/>
          </a:xfrm>
          <a:prstGeom prst="rect">
            <a:avLst/>
          </a:prstGeom>
        </p:spPr>
      </p:pic>
      <p:pic>
        <p:nvPicPr>
          <p:cNvPr id="16" name="SK-16-img-15" descr="preencoded.png"/>
          <p:cNvPicPr>
            <a:picLocks noChangeAspect="1"/>
          </p:cNvPicPr>
          <p:nvPr/>
        </p:nvPicPr>
        <p:blipFill>
          <a:blip r:embed="rId15"/>
          <a:stretch>
            <a:fillRect/>
          </a:stretch>
        </p:blipFill>
        <p:spPr>
          <a:xfrm>
            <a:off x="6362700" y="5786438"/>
            <a:ext cx="5295900" cy="585788"/>
          </a:xfrm>
          <a:prstGeom prst="rect">
            <a:avLst/>
          </a:prstGeom>
        </p:spPr>
      </p:pic>
      <p:sp>
        <p:nvSpPr>
          <p:cNvPr id="17" name="SK-16-text-16"/>
          <p:cNvSpPr/>
          <p:nvPr/>
        </p:nvSpPr>
        <p:spPr>
          <a:xfrm>
            <a:off x="571500" y="247650"/>
            <a:ext cx="1140142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A"/>
                </a:solidFill>
                <a:latin typeface="Arimo" pitchFamily="34" charset="0"/>
                <a:ea typeface="Arimo" pitchFamily="34" charset="-122"/>
                <a:cs typeface="Arimo" pitchFamily="34" charset="-120"/>
              </a:rPr>
              <a:t>Anxiety and School Refusal</a:t>
            </a:r>
            <a:endParaRPr lang="en-US" sz="2550" dirty="0"/>
          </a:p>
        </p:txBody>
      </p:sp>
      <p:sp>
        <p:nvSpPr>
          <p:cNvPr id="18" name="SK-16-text-17"/>
          <p:cNvSpPr/>
          <p:nvPr/>
        </p:nvSpPr>
        <p:spPr>
          <a:xfrm>
            <a:off x="571500" y="712440"/>
            <a:ext cx="11315700" cy="228600"/>
          </a:xfrm>
          <a:prstGeom prst="rect">
            <a:avLst/>
          </a:prstGeom>
          <a:noFill/>
          <a:ln/>
        </p:spPr>
        <p:txBody>
          <a:bodyPr vert="horz" wrap="square" lIns="0" tIns="0" rIns="0" bIns="0" rtlCol="0" anchor="ctr"/>
          <a:lstStyle/>
          <a:p>
            <a:pPr marL="0" indent="0">
              <a:lnSpc>
                <a:spcPts val="1800"/>
              </a:lnSpc>
              <a:buNone/>
            </a:pPr>
            <a:r>
              <a:rPr lang="en-US" sz="1200" kern="0" spc="60" dirty="0">
                <a:solidFill>
                  <a:srgbClr val="6B7280"/>
                </a:solidFill>
                <a:latin typeface="Arimo" pitchFamily="34" charset="0"/>
                <a:ea typeface="Arimo" pitchFamily="34" charset="-122"/>
                <a:cs typeface="Arimo" pitchFamily="34" charset="-120"/>
              </a:rPr>
              <a:t>BRADFORD VTS TEACHING SERIES</a:t>
            </a:r>
            <a:endParaRPr lang="en-US" sz="1200" dirty="0"/>
          </a:p>
        </p:txBody>
      </p:sp>
      <p:sp>
        <p:nvSpPr>
          <p:cNvPr id="19" name="SK-16-text-18"/>
          <p:cNvSpPr/>
          <p:nvPr/>
        </p:nvSpPr>
        <p:spPr>
          <a:xfrm>
            <a:off x="842963" y="1207740"/>
            <a:ext cx="48958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A1A1A"/>
                </a:solidFill>
                <a:latin typeface="Arimo" pitchFamily="34" charset="0"/>
                <a:ea typeface="Arimo" pitchFamily="34" charset="-122"/>
                <a:cs typeface="Arimo" pitchFamily="34" charset="-120"/>
              </a:rPr>
              <a:t>Types of Presentation</a:t>
            </a:r>
            <a:endParaRPr lang="en-US" sz="1500" dirty="0"/>
          </a:p>
        </p:txBody>
      </p:sp>
      <p:sp>
        <p:nvSpPr>
          <p:cNvPr id="20" name="SK-16-text-19"/>
          <p:cNvSpPr/>
          <p:nvPr/>
        </p:nvSpPr>
        <p:spPr>
          <a:xfrm>
            <a:off x="762000" y="1588740"/>
            <a:ext cx="506730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B5563"/>
                </a:solidFill>
                <a:latin typeface="Arimo" pitchFamily="34" charset="0"/>
                <a:ea typeface="Arimo" pitchFamily="34" charset="-122"/>
                <a:cs typeface="Arimo" pitchFamily="34" charset="-120"/>
              </a:rPr>
              <a:t>Separation Anxiety:</a:t>
            </a:r>
            <a:r>
              <a:rPr lang="en-US" sz="1200" dirty="0">
                <a:solidFill>
                  <a:srgbClr val="4B5563"/>
                </a:solidFill>
                <a:latin typeface="Arimo" pitchFamily="34" charset="0"/>
                <a:ea typeface="Arimo" pitchFamily="34" charset="-122"/>
                <a:cs typeface="Arimo" pitchFamily="34" charset="-120"/>
              </a:rPr>
              <a:t> Excessive fear of being away from caregivers; somatic complaints on school mornings.</a:t>
            </a:r>
            <a:endParaRPr lang="en-US" sz="1200" dirty="0"/>
          </a:p>
        </p:txBody>
      </p:sp>
      <p:sp>
        <p:nvSpPr>
          <p:cNvPr id="21" name="SK-16-text-20"/>
          <p:cNvSpPr/>
          <p:nvPr/>
        </p:nvSpPr>
        <p:spPr>
          <a:xfrm>
            <a:off x="762000" y="2103090"/>
            <a:ext cx="506730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B5563"/>
                </a:solidFill>
                <a:latin typeface="Arimo" pitchFamily="34" charset="0"/>
                <a:ea typeface="Arimo" pitchFamily="34" charset="-122"/>
                <a:cs typeface="Arimo" pitchFamily="34" charset="-120"/>
              </a:rPr>
              <a:t>Social Phobia:</a:t>
            </a:r>
            <a:r>
              <a:rPr lang="en-US" sz="1200" dirty="0">
                <a:solidFill>
                  <a:srgbClr val="4B5563"/>
                </a:solidFill>
                <a:latin typeface="Arimo" pitchFamily="34" charset="0"/>
                <a:ea typeface="Arimo" pitchFamily="34" charset="-122"/>
                <a:cs typeface="Arimo" pitchFamily="34" charset="-120"/>
              </a:rPr>
              <a:t> Fear of scrutiny, performance anxiety, and avoidance of social classrooms.</a:t>
            </a:r>
            <a:endParaRPr lang="en-US" sz="1200" dirty="0"/>
          </a:p>
        </p:txBody>
      </p:sp>
      <p:sp>
        <p:nvSpPr>
          <p:cNvPr id="22" name="SK-16-text-21"/>
          <p:cNvSpPr/>
          <p:nvPr/>
        </p:nvSpPr>
        <p:spPr>
          <a:xfrm>
            <a:off x="762000" y="2617440"/>
            <a:ext cx="506730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B5563"/>
                </a:solidFill>
                <a:latin typeface="Arimo" pitchFamily="34" charset="0"/>
                <a:ea typeface="Arimo" pitchFamily="34" charset="-122"/>
                <a:cs typeface="Arimo" pitchFamily="34" charset="-120"/>
              </a:rPr>
              <a:t>GAD &amp; Panic:</a:t>
            </a:r>
            <a:r>
              <a:rPr lang="en-US" sz="1200" dirty="0">
                <a:solidFill>
                  <a:srgbClr val="4B5563"/>
                </a:solidFill>
                <a:latin typeface="Arimo" pitchFamily="34" charset="0"/>
                <a:ea typeface="Arimo" pitchFamily="34" charset="-122"/>
                <a:cs typeface="Arimo" pitchFamily="34" charset="-120"/>
              </a:rPr>
              <a:t> Persistent "what-if" worrying or acute physical symptoms of autonomic arousal.</a:t>
            </a:r>
            <a:endParaRPr lang="en-US" sz="1200" dirty="0"/>
          </a:p>
        </p:txBody>
      </p:sp>
      <p:sp>
        <p:nvSpPr>
          <p:cNvPr id="23" name="SK-16-text-22"/>
          <p:cNvSpPr/>
          <p:nvPr/>
        </p:nvSpPr>
        <p:spPr>
          <a:xfrm>
            <a:off x="762000" y="3131790"/>
            <a:ext cx="506730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B5563"/>
                </a:solidFill>
                <a:latin typeface="Arimo" pitchFamily="34" charset="0"/>
                <a:ea typeface="Arimo" pitchFamily="34" charset="-122"/>
                <a:cs typeface="Arimo" pitchFamily="34" charset="-120"/>
              </a:rPr>
              <a:t>PTSD:</a:t>
            </a:r>
            <a:r>
              <a:rPr lang="en-US" sz="1200" dirty="0">
                <a:solidFill>
                  <a:srgbClr val="4B5563"/>
                </a:solidFill>
                <a:latin typeface="Arimo" pitchFamily="34" charset="0"/>
                <a:ea typeface="Arimo" pitchFamily="34" charset="-122"/>
                <a:cs typeface="Arimo" pitchFamily="34" charset="-120"/>
              </a:rPr>
              <a:t> Re-experiencing or avoidance following trauma (e.g., bullying or domestic abuse).</a:t>
            </a:r>
            <a:endParaRPr lang="en-US" sz="1200" dirty="0"/>
          </a:p>
        </p:txBody>
      </p:sp>
      <p:sp>
        <p:nvSpPr>
          <p:cNvPr id="24" name="SK-16-text-23"/>
          <p:cNvSpPr/>
          <p:nvPr/>
        </p:nvSpPr>
        <p:spPr>
          <a:xfrm>
            <a:off x="842963" y="4017615"/>
            <a:ext cx="46672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A1A1A"/>
                </a:solidFill>
                <a:latin typeface="Arimo" pitchFamily="34" charset="0"/>
                <a:ea typeface="Arimo" pitchFamily="34" charset="-122"/>
                <a:cs typeface="Arimo" pitchFamily="34" charset="-120"/>
              </a:rPr>
              <a:t>Key Assessment Areas</a:t>
            </a:r>
            <a:endParaRPr lang="en-US" sz="1500" dirty="0"/>
          </a:p>
        </p:txBody>
      </p:sp>
      <p:sp>
        <p:nvSpPr>
          <p:cNvPr id="25" name="SK-16-text-24"/>
          <p:cNvSpPr/>
          <p:nvPr/>
        </p:nvSpPr>
        <p:spPr>
          <a:xfrm>
            <a:off x="762000" y="4398615"/>
            <a:ext cx="506730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B5563"/>
                </a:solidFill>
                <a:latin typeface="Arimo" pitchFamily="34" charset="0"/>
                <a:ea typeface="Arimo" pitchFamily="34" charset="-122"/>
                <a:cs typeface="Arimo" pitchFamily="34" charset="-120"/>
              </a:rPr>
              <a:t>Somatic Signals:</a:t>
            </a:r>
            <a:r>
              <a:rPr lang="en-US" sz="1200" dirty="0">
                <a:solidFill>
                  <a:srgbClr val="4B5563"/>
                </a:solidFill>
                <a:latin typeface="Arimo" pitchFamily="34" charset="0"/>
                <a:ea typeface="Arimo" pitchFamily="34" charset="-122"/>
                <a:cs typeface="Arimo" pitchFamily="34" charset="-120"/>
              </a:rPr>
              <a:t> Recurrent abdominal pain, headaches, or nausea with no organic cause.</a:t>
            </a:r>
            <a:endParaRPr lang="en-US" sz="1200" dirty="0"/>
          </a:p>
        </p:txBody>
      </p:sp>
      <p:sp>
        <p:nvSpPr>
          <p:cNvPr id="26" name="SK-16-text-25"/>
          <p:cNvSpPr/>
          <p:nvPr/>
        </p:nvSpPr>
        <p:spPr>
          <a:xfrm>
            <a:off x="762000" y="4912965"/>
            <a:ext cx="506730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B5563"/>
                </a:solidFill>
                <a:latin typeface="Arimo" pitchFamily="34" charset="0"/>
                <a:ea typeface="Arimo" pitchFamily="34" charset="-122"/>
                <a:cs typeface="Arimo" pitchFamily="34" charset="-120"/>
              </a:rPr>
              <a:t>Neurodiversity:</a:t>
            </a:r>
            <a:r>
              <a:rPr lang="en-US" sz="1200" dirty="0">
                <a:solidFill>
                  <a:srgbClr val="4B5563"/>
                </a:solidFill>
                <a:latin typeface="Arimo" pitchFamily="34" charset="0"/>
                <a:ea typeface="Arimo" pitchFamily="34" charset="-122"/>
                <a:cs typeface="Arimo" pitchFamily="34" charset="-120"/>
              </a:rPr>
              <a:t> Screen for Autism/ADHD; school may be sensory-overwhelming or socially complex.</a:t>
            </a:r>
            <a:endParaRPr lang="en-US" sz="1200" dirty="0"/>
          </a:p>
        </p:txBody>
      </p:sp>
      <p:sp>
        <p:nvSpPr>
          <p:cNvPr id="27" name="SK-16-text-26"/>
          <p:cNvSpPr/>
          <p:nvPr/>
        </p:nvSpPr>
        <p:spPr>
          <a:xfrm>
            <a:off x="762000" y="5427315"/>
            <a:ext cx="506730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B5563"/>
                </a:solidFill>
                <a:latin typeface="Arimo" pitchFamily="34" charset="0"/>
                <a:ea typeface="Arimo" pitchFamily="34" charset="-122"/>
                <a:cs typeface="Arimo" pitchFamily="34" charset="-120"/>
              </a:rPr>
              <a:t>Social Factors:</a:t>
            </a:r>
            <a:r>
              <a:rPr lang="en-US" sz="1200" dirty="0">
                <a:solidFill>
                  <a:srgbClr val="4B5563"/>
                </a:solidFill>
                <a:latin typeface="Arimo" pitchFamily="34" charset="0"/>
                <a:ea typeface="Arimo" pitchFamily="34" charset="-122"/>
                <a:cs typeface="Arimo" pitchFamily="34" charset="-120"/>
              </a:rPr>
              <a:t> Directly ask about bullying, online safety, and home environment stressors.</a:t>
            </a:r>
            <a:endParaRPr lang="en-US" sz="1200" dirty="0"/>
          </a:p>
        </p:txBody>
      </p:sp>
      <p:sp>
        <p:nvSpPr>
          <p:cNvPr id="28" name="SK-16-text-27"/>
          <p:cNvSpPr/>
          <p:nvPr/>
        </p:nvSpPr>
        <p:spPr>
          <a:xfrm>
            <a:off x="6438900" y="1198215"/>
            <a:ext cx="1072676" cy="2095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latin typeface="Arimo" pitchFamily="34" charset="0"/>
                <a:ea typeface="Arimo" pitchFamily="34" charset="-122"/>
                <a:cs typeface="Arimo" pitchFamily="34" charset="-120"/>
              </a:rPr>
              <a:t>SCA PEARL</a:t>
            </a:r>
            <a:endParaRPr lang="en-US" sz="900" dirty="0"/>
          </a:p>
        </p:txBody>
      </p:sp>
      <p:sp>
        <p:nvSpPr>
          <p:cNvPr id="29" name="SK-16-text-28"/>
          <p:cNvSpPr/>
          <p:nvPr/>
        </p:nvSpPr>
        <p:spPr>
          <a:xfrm>
            <a:off x="6672263" y="1455390"/>
            <a:ext cx="44386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A1A1A"/>
                </a:solidFill>
                <a:latin typeface="Arimo" pitchFamily="34" charset="0"/>
                <a:ea typeface="Arimo" pitchFamily="34" charset="-122"/>
                <a:cs typeface="Arimo" pitchFamily="34" charset="-120"/>
              </a:rPr>
              <a:t>Consultation Skills</a:t>
            </a:r>
            <a:endParaRPr lang="en-US" sz="1500" dirty="0"/>
          </a:p>
        </p:txBody>
      </p:sp>
      <p:sp>
        <p:nvSpPr>
          <p:cNvPr id="30" name="SK-16-text-29"/>
          <p:cNvSpPr/>
          <p:nvPr/>
        </p:nvSpPr>
        <p:spPr>
          <a:xfrm>
            <a:off x="6591300" y="1836390"/>
            <a:ext cx="506730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B5563"/>
                </a:solidFill>
                <a:latin typeface="Arimo" pitchFamily="34" charset="0"/>
                <a:ea typeface="Arimo" pitchFamily="34" charset="-122"/>
                <a:cs typeface="Arimo" pitchFamily="34" charset="-120"/>
              </a:rPr>
              <a:t>Validate Distress:</a:t>
            </a:r>
            <a:r>
              <a:rPr lang="en-US" sz="1200" dirty="0">
                <a:solidFill>
                  <a:srgbClr val="4B5563"/>
                </a:solidFill>
                <a:latin typeface="Arimo" pitchFamily="34" charset="0"/>
                <a:ea typeface="Arimo" pitchFamily="34" charset="-122"/>
                <a:cs typeface="Arimo" pitchFamily="34" charset="-120"/>
              </a:rPr>
              <a:t> Use the young person's words. "I can see how scary it feels when you walk through the school gates."</a:t>
            </a:r>
            <a:endParaRPr lang="en-US" sz="1200" dirty="0"/>
          </a:p>
        </p:txBody>
      </p:sp>
      <p:sp>
        <p:nvSpPr>
          <p:cNvPr id="31" name="SK-16-text-30"/>
          <p:cNvSpPr/>
          <p:nvPr/>
        </p:nvSpPr>
        <p:spPr>
          <a:xfrm>
            <a:off x="6591300" y="2350740"/>
            <a:ext cx="506730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B5563"/>
                </a:solidFill>
                <a:latin typeface="Arimo" pitchFamily="34" charset="0"/>
                <a:ea typeface="Arimo" pitchFamily="34" charset="-122"/>
                <a:cs typeface="Arimo" pitchFamily="34" charset="-120"/>
              </a:rPr>
              <a:t>Liaison Role:</a:t>
            </a:r>
            <a:r>
              <a:rPr lang="en-US" sz="1200" dirty="0">
                <a:solidFill>
                  <a:srgbClr val="4B5563"/>
                </a:solidFill>
                <a:latin typeface="Arimo" pitchFamily="34" charset="0"/>
                <a:ea typeface="Arimo" pitchFamily="34" charset="-122"/>
                <a:cs typeface="Arimo" pitchFamily="34" charset="-120"/>
              </a:rPr>
              <a:t> Offer to contact the school mental health lead or school nurse with their permission.</a:t>
            </a:r>
            <a:endParaRPr lang="en-US" sz="1200" dirty="0"/>
          </a:p>
        </p:txBody>
      </p:sp>
      <p:sp>
        <p:nvSpPr>
          <p:cNvPr id="32" name="SK-16-text-31"/>
          <p:cNvSpPr/>
          <p:nvPr/>
        </p:nvSpPr>
        <p:spPr>
          <a:xfrm>
            <a:off x="6591300" y="2865090"/>
            <a:ext cx="5067300"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B5563"/>
                </a:solidFill>
                <a:latin typeface="Arimo" pitchFamily="34" charset="0"/>
                <a:ea typeface="Arimo" pitchFamily="34" charset="-122"/>
                <a:cs typeface="Arimo" pitchFamily="34" charset="-120"/>
              </a:rPr>
              <a:t>Avoid Medicalising:</a:t>
            </a:r>
            <a:r>
              <a:rPr lang="en-US" sz="1200" dirty="0">
                <a:solidFill>
                  <a:srgbClr val="4B5563"/>
                </a:solidFill>
                <a:latin typeface="Arimo" pitchFamily="34" charset="0"/>
                <a:ea typeface="Arimo" pitchFamily="34" charset="-122"/>
                <a:cs typeface="Arimo" pitchFamily="34" charset="-120"/>
              </a:rPr>
              <a:t> Frame school refusal as a coping mechanism for anxiety rather than "truancy."</a:t>
            </a:r>
            <a:endParaRPr lang="en-US" sz="1200" dirty="0"/>
          </a:p>
        </p:txBody>
      </p:sp>
      <p:sp>
        <p:nvSpPr>
          <p:cNvPr id="33" name="SK-16-text-32"/>
          <p:cNvSpPr/>
          <p:nvPr/>
        </p:nvSpPr>
        <p:spPr>
          <a:xfrm>
            <a:off x="6672263" y="3919537"/>
            <a:ext cx="51244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A1A1A"/>
                </a:solidFill>
                <a:latin typeface="Arimo" pitchFamily="34" charset="0"/>
                <a:ea typeface="Arimo" pitchFamily="34" charset="-122"/>
                <a:cs typeface="Arimo" pitchFamily="34" charset="-120"/>
              </a:rPr>
              <a:t>The Graded Return Plan</a:t>
            </a:r>
            <a:endParaRPr lang="en-US" sz="1500" dirty="0"/>
          </a:p>
        </p:txBody>
      </p:sp>
      <p:sp>
        <p:nvSpPr>
          <p:cNvPr id="34" name="SK-16-text-33"/>
          <p:cNvSpPr/>
          <p:nvPr/>
        </p:nvSpPr>
        <p:spPr>
          <a:xfrm>
            <a:off x="6477000" y="4376738"/>
            <a:ext cx="514350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1A1A1A"/>
                </a:solidFill>
                <a:latin typeface="Arimo" pitchFamily="34" charset="0"/>
                <a:ea typeface="Arimo" pitchFamily="34" charset="-122"/>
                <a:cs typeface="Arimo" pitchFamily="34" charset="-120"/>
              </a:rPr>
              <a:t>1. Small Steps</a:t>
            </a:r>
            <a:endParaRPr lang="en-US" sz="1125" dirty="0"/>
          </a:p>
        </p:txBody>
      </p:sp>
      <p:sp>
        <p:nvSpPr>
          <p:cNvPr id="35" name="SK-16-text-34"/>
          <p:cNvSpPr/>
          <p:nvPr/>
        </p:nvSpPr>
        <p:spPr>
          <a:xfrm>
            <a:off x="6477000" y="4610100"/>
            <a:ext cx="5715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4B5563"/>
                </a:solidFill>
                <a:latin typeface="Arimo" pitchFamily="34" charset="0"/>
                <a:ea typeface="Arimo" pitchFamily="34" charset="-122"/>
                <a:cs typeface="Arimo" pitchFamily="34" charset="-120"/>
              </a:rPr>
              <a:t>Start with attending for one favorite lesson or just visiting the library at lunch.</a:t>
            </a:r>
            <a:endParaRPr lang="en-US" sz="1050" dirty="0"/>
          </a:p>
        </p:txBody>
      </p:sp>
      <p:sp>
        <p:nvSpPr>
          <p:cNvPr id="36" name="SK-16-text-35"/>
          <p:cNvSpPr/>
          <p:nvPr/>
        </p:nvSpPr>
        <p:spPr>
          <a:xfrm>
            <a:off x="6477000" y="5019675"/>
            <a:ext cx="514350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1A1A1A"/>
                </a:solidFill>
                <a:latin typeface="Arimo" pitchFamily="34" charset="0"/>
                <a:ea typeface="Arimo" pitchFamily="34" charset="-122"/>
                <a:cs typeface="Arimo" pitchFamily="34" charset="-120"/>
              </a:rPr>
              <a:t>2. Safe Environment</a:t>
            </a:r>
            <a:endParaRPr lang="en-US" sz="1125" dirty="0"/>
          </a:p>
        </p:txBody>
      </p:sp>
      <p:sp>
        <p:nvSpPr>
          <p:cNvPr id="37" name="SK-16-text-36"/>
          <p:cNvSpPr/>
          <p:nvPr/>
        </p:nvSpPr>
        <p:spPr>
          <a:xfrm>
            <a:off x="6477000" y="5253038"/>
            <a:ext cx="5067300" cy="400050"/>
          </a:xfrm>
          <a:prstGeom prst="rect">
            <a:avLst/>
          </a:prstGeom>
          <a:noFill/>
          <a:ln/>
        </p:spPr>
        <p:txBody>
          <a:bodyPr vert="horz" wrap="square" lIns="0" tIns="0" rIns="0" bIns="0" rtlCol="0" anchor="ctr"/>
          <a:lstStyle/>
          <a:p>
            <a:pPr marL="0" indent="0">
              <a:lnSpc>
                <a:spcPts val="1575"/>
              </a:lnSpc>
              <a:buNone/>
            </a:pPr>
            <a:r>
              <a:rPr lang="en-US" sz="1050" dirty="0">
                <a:solidFill>
                  <a:srgbClr val="4B5563"/>
                </a:solidFill>
                <a:latin typeface="Arimo" pitchFamily="34" charset="0"/>
                <a:ea typeface="Arimo" pitchFamily="34" charset="-122"/>
                <a:cs typeface="Arimo" pitchFamily="34" charset="-120"/>
              </a:rPr>
              <a:t>Identify a "safe adult" at school and a quiet space the student can access if overwhelmed.</a:t>
            </a:r>
            <a:endParaRPr lang="en-US" sz="1050" dirty="0"/>
          </a:p>
        </p:txBody>
      </p:sp>
      <p:sp>
        <p:nvSpPr>
          <p:cNvPr id="38" name="SK-16-text-37"/>
          <p:cNvSpPr/>
          <p:nvPr/>
        </p:nvSpPr>
        <p:spPr>
          <a:xfrm>
            <a:off x="6477000" y="5862638"/>
            <a:ext cx="514350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1A1A1A"/>
                </a:solidFill>
                <a:latin typeface="Arimo" pitchFamily="34" charset="0"/>
                <a:ea typeface="Arimo" pitchFamily="34" charset="-122"/>
                <a:cs typeface="Arimo" pitchFamily="34" charset="-120"/>
              </a:rPr>
              <a:t>3. Planned Review</a:t>
            </a:r>
            <a:endParaRPr lang="en-US" sz="1125" dirty="0"/>
          </a:p>
        </p:txBody>
      </p:sp>
      <p:sp>
        <p:nvSpPr>
          <p:cNvPr id="39" name="SK-16-text-38"/>
          <p:cNvSpPr/>
          <p:nvPr/>
        </p:nvSpPr>
        <p:spPr>
          <a:xfrm>
            <a:off x="6477000" y="6096000"/>
            <a:ext cx="5715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4B5563"/>
                </a:solidFill>
                <a:latin typeface="Arimo" pitchFamily="34" charset="0"/>
                <a:ea typeface="Arimo" pitchFamily="34" charset="-122"/>
                <a:cs typeface="Arimo" pitchFamily="34" charset="-120"/>
              </a:rPr>
              <a:t>Agree a GP review in 2 weeks to monitor progress and adjust the plan.</a:t>
            </a:r>
            <a:endParaRPr lang="en-US" sz="10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7-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7-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7-img-3" descr="preencoded.png"/>
          <p:cNvPicPr>
            <a:picLocks noChangeAspect="1"/>
          </p:cNvPicPr>
          <p:nvPr/>
        </p:nvPicPr>
        <p:blipFill>
          <a:blip r:embed="rId5"/>
          <a:stretch>
            <a:fillRect/>
          </a:stretch>
        </p:blipFill>
        <p:spPr>
          <a:xfrm>
            <a:off x="381000" y="381000"/>
            <a:ext cx="11430000" cy="693390"/>
          </a:xfrm>
          <a:prstGeom prst="rect">
            <a:avLst/>
          </a:prstGeom>
        </p:spPr>
      </p:pic>
      <p:pic>
        <p:nvPicPr>
          <p:cNvPr id="5" name="SK-17-img-4" descr="preencoded.png"/>
          <p:cNvPicPr>
            <a:picLocks noChangeAspect="1"/>
          </p:cNvPicPr>
          <p:nvPr/>
        </p:nvPicPr>
        <p:blipFill>
          <a:blip r:embed="rId6"/>
          <a:stretch>
            <a:fillRect/>
          </a:stretch>
        </p:blipFill>
        <p:spPr>
          <a:xfrm>
            <a:off x="381000" y="1302990"/>
            <a:ext cx="5600700" cy="2533650"/>
          </a:xfrm>
          <a:prstGeom prst="rect">
            <a:avLst/>
          </a:prstGeom>
        </p:spPr>
      </p:pic>
      <p:pic>
        <p:nvPicPr>
          <p:cNvPr id="6" name="SK-17-img-5" descr="preencoded.png"/>
          <p:cNvPicPr>
            <a:picLocks noChangeAspect="1"/>
          </p:cNvPicPr>
          <p:nvPr/>
        </p:nvPicPr>
        <p:blipFill>
          <a:blip r:embed="rId7"/>
          <a:stretch>
            <a:fillRect/>
          </a:stretch>
        </p:blipFill>
        <p:spPr>
          <a:xfrm>
            <a:off x="533400" y="1503015"/>
            <a:ext cx="238125" cy="190500"/>
          </a:xfrm>
          <a:prstGeom prst="rect">
            <a:avLst/>
          </a:prstGeom>
        </p:spPr>
      </p:pic>
      <p:pic>
        <p:nvPicPr>
          <p:cNvPr id="7" name="SK-17-img-6" descr="preencoded.png"/>
          <p:cNvPicPr>
            <a:picLocks noChangeAspect="1"/>
          </p:cNvPicPr>
          <p:nvPr/>
        </p:nvPicPr>
        <p:blipFill>
          <a:blip r:embed="rId8"/>
          <a:stretch>
            <a:fillRect/>
          </a:stretch>
        </p:blipFill>
        <p:spPr>
          <a:xfrm>
            <a:off x="533400" y="1855440"/>
            <a:ext cx="190500" cy="152400"/>
          </a:xfrm>
          <a:prstGeom prst="rect">
            <a:avLst/>
          </a:prstGeom>
        </p:spPr>
      </p:pic>
      <p:pic>
        <p:nvPicPr>
          <p:cNvPr id="8" name="SK-17-img-7" descr="preencoded.png"/>
          <p:cNvPicPr>
            <a:picLocks noChangeAspect="1"/>
          </p:cNvPicPr>
          <p:nvPr/>
        </p:nvPicPr>
        <p:blipFill>
          <a:blip r:embed="rId8"/>
          <a:stretch>
            <a:fillRect/>
          </a:stretch>
        </p:blipFill>
        <p:spPr>
          <a:xfrm>
            <a:off x="533400" y="2160240"/>
            <a:ext cx="190500" cy="152400"/>
          </a:xfrm>
          <a:prstGeom prst="rect">
            <a:avLst/>
          </a:prstGeom>
        </p:spPr>
      </p:pic>
      <p:pic>
        <p:nvPicPr>
          <p:cNvPr id="9" name="SK-17-img-8" descr="preencoded.png"/>
          <p:cNvPicPr>
            <a:picLocks noChangeAspect="1"/>
          </p:cNvPicPr>
          <p:nvPr/>
        </p:nvPicPr>
        <p:blipFill>
          <a:blip r:embed="rId8"/>
          <a:stretch>
            <a:fillRect/>
          </a:stretch>
        </p:blipFill>
        <p:spPr>
          <a:xfrm>
            <a:off x="533400" y="2465040"/>
            <a:ext cx="190500" cy="152400"/>
          </a:xfrm>
          <a:prstGeom prst="rect">
            <a:avLst/>
          </a:prstGeom>
        </p:spPr>
      </p:pic>
      <p:pic>
        <p:nvPicPr>
          <p:cNvPr id="10" name="SK-17-img-9" descr="preencoded.png"/>
          <p:cNvPicPr>
            <a:picLocks noChangeAspect="1"/>
          </p:cNvPicPr>
          <p:nvPr/>
        </p:nvPicPr>
        <p:blipFill>
          <a:blip r:embed="rId8"/>
          <a:stretch>
            <a:fillRect/>
          </a:stretch>
        </p:blipFill>
        <p:spPr>
          <a:xfrm>
            <a:off x="533400" y="2769840"/>
            <a:ext cx="190500" cy="152400"/>
          </a:xfrm>
          <a:prstGeom prst="rect">
            <a:avLst/>
          </a:prstGeom>
        </p:spPr>
      </p:pic>
      <p:pic>
        <p:nvPicPr>
          <p:cNvPr id="11" name="SK-17-img-10" descr="preencoded.png"/>
          <p:cNvPicPr>
            <a:picLocks noChangeAspect="1"/>
          </p:cNvPicPr>
          <p:nvPr/>
        </p:nvPicPr>
        <p:blipFill>
          <a:blip r:embed="rId8"/>
          <a:stretch>
            <a:fillRect/>
          </a:stretch>
        </p:blipFill>
        <p:spPr>
          <a:xfrm>
            <a:off x="533400" y="3074640"/>
            <a:ext cx="190500" cy="152400"/>
          </a:xfrm>
          <a:prstGeom prst="rect">
            <a:avLst/>
          </a:prstGeom>
        </p:spPr>
      </p:pic>
      <p:pic>
        <p:nvPicPr>
          <p:cNvPr id="12" name="SK-17-img-11" descr="preencoded.png"/>
          <p:cNvPicPr>
            <a:picLocks noChangeAspect="1"/>
          </p:cNvPicPr>
          <p:nvPr/>
        </p:nvPicPr>
        <p:blipFill>
          <a:blip r:embed="rId8"/>
          <a:stretch>
            <a:fillRect/>
          </a:stretch>
        </p:blipFill>
        <p:spPr>
          <a:xfrm>
            <a:off x="533400" y="3379440"/>
            <a:ext cx="190500" cy="152400"/>
          </a:xfrm>
          <a:prstGeom prst="rect">
            <a:avLst/>
          </a:prstGeom>
        </p:spPr>
      </p:pic>
      <p:pic>
        <p:nvPicPr>
          <p:cNvPr id="13" name="SK-17-img-12" descr="preencoded.png"/>
          <p:cNvPicPr>
            <a:picLocks noChangeAspect="1"/>
          </p:cNvPicPr>
          <p:nvPr/>
        </p:nvPicPr>
        <p:blipFill>
          <a:blip r:embed="rId9"/>
          <a:stretch>
            <a:fillRect/>
          </a:stretch>
        </p:blipFill>
        <p:spPr>
          <a:xfrm>
            <a:off x="381000" y="3989040"/>
            <a:ext cx="5600700" cy="2487960"/>
          </a:xfrm>
          <a:prstGeom prst="rect">
            <a:avLst/>
          </a:prstGeom>
        </p:spPr>
      </p:pic>
      <p:pic>
        <p:nvPicPr>
          <p:cNvPr id="14" name="SK-17-img-13" descr="preencoded.png"/>
          <p:cNvPicPr>
            <a:picLocks noChangeAspect="1"/>
          </p:cNvPicPr>
          <p:nvPr/>
        </p:nvPicPr>
        <p:blipFill>
          <a:blip r:embed="rId10"/>
          <a:stretch>
            <a:fillRect/>
          </a:stretch>
        </p:blipFill>
        <p:spPr>
          <a:xfrm>
            <a:off x="533400" y="4160490"/>
            <a:ext cx="1209675" cy="209550"/>
          </a:xfrm>
          <a:prstGeom prst="rect">
            <a:avLst/>
          </a:prstGeom>
        </p:spPr>
      </p:pic>
      <p:pic>
        <p:nvPicPr>
          <p:cNvPr id="15" name="SK-17-img-14" descr="preencoded.png"/>
          <p:cNvPicPr>
            <a:picLocks noChangeAspect="1"/>
          </p:cNvPicPr>
          <p:nvPr/>
        </p:nvPicPr>
        <p:blipFill>
          <a:blip r:embed="rId11"/>
          <a:stretch>
            <a:fillRect/>
          </a:stretch>
        </p:blipFill>
        <p:spPr>
          <a:xfrm>
            <a:off x="533400" y="4493865"/>
            <a:ext cx="238125" cy="190500"/>
          </a:xfrm>
          <a:prstGeom prst="rect">
            <a:avLst/>
          </a:prstGeom>
        </p:spPr>
      </p:pic>
      <p:pic>
        <p:nvPicPr>
          <p:cNvPr id="16" name="SK-17-img-15" descr="preencoded.png"/>
          <p:cNvPicPr>
            <a:picLocks noChangeAspect="1"/>
          </p:cNvPicPr>
          <p:nvPr/>
        </p:nvPicPr>
        <p:blipFill>
          <a:blip r:embed="rId12"/>
          <a:stretch>
            <a:fillRect/>
          </a:stretch>
        </p:blipFill>
        <p:spPr>
          <a:xfrm>
            <a:off x="533400" y="4846290"/>
            <a:ext cx="190500" cy="152400"/>
          </a:xfrm>
          <a:prstGeom prst="rect">
            <a:avLst/>
          </a:prstGeom>
        </p:spPr>
      </p:pic>
      <p:pic>
        <p:nvPicPr>
          <p:cNvPr id="17" name="SK-17-img-16" descr="preencoded.png"/>
          <p:cNvPicPr>
            <a:picLocks noChangeAspect="1"/>
          </p:cNvPicPr>
          <p:nvPr/>
        </p:nvPicPr>
        <p:blipFill>
          <a:blip r:embed="rId12"/>
          <a:stretch>
            <a:fillRect/>
          </a:stretch>
        </p:blipFill>
        <p:spPr>
          <a:xfrm>
            <a:off x="533400" y="5151090"/>
            <a:ext cx="190500" cy="152400"/>
          </a:xfrm>
          <a:prstGeom prst="rect">
            <a:avLst/>
          </a:prstGeom>
        </p:spPr>
      </p:pic>
      <p:pic>
        <p:nvPicPr>
          <p:cNvPr id="18" name="SK-17-img-17" descr="preencoded.png"/>
          <p:cNvPicPr>
            <a:picLocks noChangeAspect="1"/>
          </p:cNvPicPr>
          <p:nvPr/>
        </p:nvPicPr>
        <p:blipFill>
          <a:blip r:embed="rId12"/>
          <a:stretch>
            <a:fillRect/>
          </a:stretch>
        </p:blipFill>
        <p:spPr>
          <a:xfrm>
            <a:off x="533400" y="5455890"/>
            <a:ext cx="190500" cy="152400"/>
          </a:xfrm>
          <a:prstGeom prst="rect">
            <a:avLst/>
          </a:prstGeom>
        </p:spPr>
      </p:pic>
      <p:pic>
        <p:nvPicPr>
          <p:cNvPr id="19" name="SK-17-img-18" descr="preencoded.png"/>
          <p:cNvPicPr>
            <a:picLocks noChangeAspect="1"/>
          </p:cNvPicPr>
          <p:nvPr/>
        </p:nvPicPr>
        <p:blipFill>
          <a:blip r:embed="rId13"/>
          <a:stretch>
            <a:fillRect/>
          </a:stretch>
        </p:blipFill>
        <p:spPr>
          <a:xfrm>
            <a:off x="6210300" y="1302990"/>
            <a:ext cx="5600700" cy="3255913"/>
          </a:xfrm>
          <a:prstGeom prst="rect">
            <a:avLst/>
          </a:prstGeom>
        </p:spPr>
      </p:pic>
      <p:pic>
        <p:nvPicPr>
          <p:cNvPr id="20" name="SK-17-img-19" descr="preencoded.png"/>
          <p:cNvPicPr>
            <a:picLocks noChangeAspect="1"/>
          </p:cNvPicPr>
          <p:nvPr/>
        </p:nvPicPr>
        <p:blipFill>
          <a:blip r:embed="rId14"/>
          <a:stretch>
            <a:fillRect/>
          </a:stretch>
        </p:blipFill>
        <p:spPr>
          <a:xfrm>
            <a:off x="6362700" y="1474440"/>
            <a:ext cx="1466850" cy="209550"/>
          </a:xfrm>
          <a:prstGeom prst="rect">
            <a:avLst/>
          </a:prstGeom>
        </p:spPr>
      </p:pic>
      <p:pic>
        <p:nvPicPr>
          <p:cNvPr id="21" name="SK-17-img-20" descr="preencoded.png"/>
          <p:cNvPicPr>
            <a:picLocks noChangeAspect="1"/>
          </p:cNvPicPr>
          <p:nvPr/>
        </p:nvPicPr>
        <p:blipFill>
          <a:blip r:embed="rId15"/>
          <a:stretch>
            <a:fillRect/>
          </a:stretch>
        </p:blipFill>
        <p:spPr>
          <a:xfrm>
            <a:off x="6362700" y="1807815"/>
            <a:ext cx="238125" cy="190500"/>
          </a:xfrm>
          <a:prstGeom prst="rect">
            <a:avLst/>
          </a:prstGeom>
        </p:spPr>
      </p:pic>
      <p:pic>
        <p:nvPicPr>
          <p:cNvPr id="22" name="SK-17-img-21" descr="preencoded.png"/>
          <p:cNvPicPr>
            <a:picLocks noChangeAspect="1"/>
          </p:cNvPicPr>
          <p:nvPr/>
        </p:nvPicPr>
        <p:blipFill>
          <a:blip r:embed="rId16"/>
          <a:stretch>
            <a:fillRect/>
          </a:stretch>
        </p:blipFill>
        <p:spPr>
          <a:xfrm>
            <a:off x="6362700" y="2160240"/>
            <a:ext cx="190500" cy="152400"/>
          </a:xfrm>
          <a:prstGeom prst="rect">
            <a:avLst/>
          </a:prstGeom>
        </p:spPr>
      </p:pic>
      <p:pic>
        <p:nvPicPr>
          <p:cNvPr id="23" name="SK-17-img-22" descr="preencoded.png"/>
          <p:cNvPicPr>
            <a:picLocks noChangeAspect="1"/>
          </p:cNvPicPr>
          <p:nvPr/>
        </p:nvPicPr>
        <p:blipFill>
          <a:blip r:embed="rId17"/>
          <a:stretch>
            <a:fillRect/>
          </a:stretch>
        </p:blipFill>
        <p:spPr>
          <a:xfrm>
            <a:off x="6362700" y="2465040"/>
            <a:ext cx="5295900" cy="1500188"/>
          </a:xfrm>
          <a:prstGeom prst="rect">
            <a:avLst/>
          </a:prstGeom>
        </p:spPr>
      </p:pic>
      <p:pic>
        <p:nvPicPr>
          <p:cNvPr id="24" name="SK-17-img-23" descr="preencoded.png"/>
          <p:cNvPicPr>
            <a:picLocks noChangeAspect="1"/>
          </p:cNvPicPr>
          <p:nvPr/>
        </p:nvPicPr>
        <p:blipFill>
          <a:blip r:embed="rId18"/>
          <a:stretch>
            <a:fillRect/>
          </a:stretch>
        </p:blipFill>
        <p:spPr>
          <a:xfrm>
            <a:off x="6477000" y="2831753"/>
            <a:ext cx="166688" cy="133350"/>
          </a:xfrm>
          <a:prstGeom prst="rect">
            <a:avLst/>
          </a:prstGeom>
        </p:spPr>
      </p:pic>
      <p:pic>
        <p:nvPicPr>
          <p:cNvPr id="25" name="SK-17-img-24" descr="preencoded.png"/>
          <p:cNvPicPr>
            <a:picLocks noChangeAspect="1"/>
          </p:cNvPicPr>
          <p:nvPr/>
        </p:nvPicPr>
        <p:blipFill>
          <a:blip r:embed="rId18"/>
          <a:stretch>
            <a:fillRect/>
          </a:stretch>
        </p:blipFill>
        <p:spPr>
          <a:xfrm>
            <a:off x="6477000" y="3107978"/>
            <a:ext cx="166688" cy="133350"/>
          </a:xfrm>
          <a:prstGeom prst="rect">
            <a:avLst/>
          </a:prstGeom>
        </p:spPr>
      </p:pic>
      <p:pic>
        <p:nvPicPr>
          <p:cNvPr id="26" name="SK-17-img-25" descr="preencoded.png"/>
          <p:cNvPicPr>
            <a:picLocks noChangeAspect="1"/>
          </p:cNvPicPr>
          <p:nvPr/>
        </p:nvPicPr>
        <p:blipFill>
          <a:blip r:embed="rId18"/>
          <a:stretch>
            <a:fillRect/>
          </a:stretch>
        </p:blipFill>
        <p:spPr>
          <a:xfrm>
            <a:off x="6477000" y="3384203"/>
            <a:ext cx="166688" cy="133350"/>
          </a:xfrm>
          <a:prstGeom prst="rect">
            <a:avLst/>
          </a:prstGeom>
        </p:spPr>
      </p:pic>
      <p:pic>
        <p:nvPicPr>
          <p:cNvPr id="27" name="SK-17-img-26" descr="preencoded.png"/>
          <p:cNvPicPr>
            <a:picLocks noChangeAspect="1"/>
          </p:cNvPicPr>
          <p:nvPr/>
        </p:nvPicPr>
        <p:blipFill>
          <a:blip r:embed="rId19"/>
          <a:stretch>
            <a:fillRect/>
          </a:stretch>
        </p:blipFill>
        <p:spPr>
          <a:xfrm>
            <a:off x="6210300" y="4711303"/>
            <a:ext cx="5600700" cy="825698"/>
          </a:xfrm>
          <a:prstGeom prst="rect">
            <a:avLst/>
          </a:prstGeom>
        </p:spPr>
      </p:pic>
      <p:pic>
        <p:nvPicPr>
          <p:cNvPr id="28" name="SK-17-img-27" descr="preencoded.png"/>
          <p:cNvPicPr>
            <a:picLocks noChangeAspect="1"/>
          </p:cNvPicPr>
          <p:nvPr/>
        </p:nvPicPr>
        <p:blipFill>
          <a:blip r:embed="rId20"/>
          <a:stretch>
            <a:fillRect/>
          </a:stretch>
        </p:blipFill>
        <p:spPr>
          <a:xfrm>
            <a:off x="6210300" y="5651302"/>
            <a:ext cx="5600700" cy="825698"/>
          </a:xfrm>
          <a:prstGeom prst="rect">
            <a:avLst/>
          </a:prstGeom>
        </p:spPr>
      </p:pic>
      <p:sp>
        <p:nvSpPr>
          <p:cNvPr id="29" name="SK-17-text-28"/>
          <p:cNvSpPr/>
          <p:nvPr/>
        </p:nvSpPr>
        <p:spPr>
          <a:xfrm>
            <a:off x="571500" y="381000"/>
            <a:ext cx="116205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A"/>
                </a:solidFill>
                <a:latin typeface="Arimo" pitchFamily="34" charset="0"/>
                <a:ea typeface="Arimo" pitchFamily="34" charset="-122"/>
                <a:cs typeface="Arimo" pitchFamily="34" charset="-120"/>
              </a:rPr>
              <a:t>Depression in Children and Young People (NG134)</a:t>
            </a:r>
            <a:endParaRPr lang="en-US" sz="2550" dirty="0"/>
          </a:p>
        </p:txBody>
      </p:sp>
      <p:sp>
        <p:nvSpPr>
          <p:cNvPr id="30" name="SK-17-text-29"/>
          <p:cNvSpPr/>
          <p:nvPr/>
        </p:nvSpPr>
        <p:spPr>
          <a:xfrm>
            <a:off x="571500" y="845790"/>
            <a:ext cx="11315700" cy="228600"/>
          </a:xfrm>
          <a:prstGeom prst="rect">
            <a:avLst/>
          </a:prstGeom>
          <a:noFill/>
          <a:ln/>
        </p:spPr>
        <p:txBody>
          <a:bodyPr vert="horz" wrap="square" lIns="0" tIns="0" rIns="0" bIns="0" rtlCol="0" anchor="ctr"/>
          <a:lstStyle/>
          <a:p>
            <a:pPr marL="0" indent="0">
              <a:lnSpc>
                <a:spcPts val="1800"/>
              </a:lnSpc>
              <a:buNone/>
            </a:pPr>
            <a:r>
              <a:rPr lang="en-US" sz="1200" kern="0" spc="60" dirty="0">
                <a:solidFill>
                  <a:srgbClr val="6B7280"/>
                </a:solidFill>
                <a:latin typeface="Arimo" pitchFamily="34" charset="0"/>
                <a:ea typeface="Arimo" pitchFamily="34" charset="-122"/>
                <a:cs typeface="Arimo" pitchFamily="34" charset="-120"/>
              </a:rPr>
              <a:t>RECOGNITION AND MANAGEMENT IN PRIMARY CARE</a:t>
            </a:r>
            <a:endParaRPr lang="en-US" sz="1200" dirty="0"/>
          </a:p>
        </p:txBody>
      </p:sp>
      <p:sp>
        <p:nvSpPr>
          <p:cNvPr id="31" name="SK-17-text-30"/>
          <p:cNvSpPr/>
          <p:nvPr/>
        </p:nvSpPr>
        <p:spPr>
          <a:xfrm>
            <a:off x="866775" y="1455390"/>
            <a:ext cx="5715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005EB8"/>
                </a:solidFill>
                <a:latin typeface="Arimo" pitchFamily="34" charset="0"/>
                <a:ea typeface="Arimo" pitchFamily="34" charset="-122"/>
                <a:cs typeface="Arimo" pitchFamily="34" charset="-120"/>
              </a:rPr>
              <a:t>Identification &amp; Symptoms</a:t>
            </a:r>
            <a:endParaRPr lang="en-US" sz="1500" dirty="0"/>
          </a:p>
        </p:txBody>
      </p:sp>
      <p:sp>
        <p:nvSpPr>
          <p:cNvPr id="32" name="SK-17-text-31"/>
          <p:cNvSpPr/>
          <p:nvPr/>
        </p:nvSpPr>
        <p:spPr>
          <a:xfrm>
            <a:off x="800100" y="1855440"/>
            <a:ext cx="8229600" cy="228600"/>
          </a:xfrm>
          <a:prstGeom prst="rect">
            <a:avLst/>
          </a:prstGeom>
          <a:noFill/>
          <a:ln/>
        </p:spPr>
        <p:txBody>
          <a:bodyPr vert="horz" wrap="square" lIns="0" tIns="0" rIns="0" bIns="0" rtlCol="0" anchor="ctr"/>
          <a:lstStyle/>
          <a:p>
            <a:pPr marL="0" indent="0">
              <a:lnSpc>
                <a:spcPts val="1800"/>
              </a:lnSpc>
              <a:buNone/>
            </a:pPr>
            <a:r>
              <a:rPr lang="en-US" sz="1200" dirty="0">
                <a:solidFill>
                  <a:srgbClr val="4B5563"/>
                </a:solidFill>
                <a:latin typeface="Arimo" pitchFamily="34" charset="0"/>
                <a:ea typeface="Arimo" pitchFamily="34" charset="-122"/>
                <a:cs typeface="Arimo" pitchFamily="34" charset="-120"/>
              </a:rPr>
              <a:t>Low mood, irritability, or persistent sadness</a:t>
            </a:r>
            <a:endParaRPr lang="en-US" sz="1200" dirty="0"/>
          </a:p>
        </p:txBody>
      </p:sp>
      <p:sp>
        <p:nvSpPr>
          <p:cNvPr id="33" name="SK-17-text-32"/>
          <p:cNvSpPr/>
          <p:nvPr/>
        </p:nvSpPr>
        <p:spPr>
          <a:xfrm>
            <a:off x="800100" y="2160240"/>
            <a:ext cx="7680960" cy="228600"/>
          </a:xfrm>
          <a:prstGeom prst="rect">
            <a:avLst/>
          </a:prstGeom>
          <a:noFill/>
          <a:ln/>
        </p:spPr>
        <p:txBody>
          <a:bodyPr vert="horz" wrap="square" lIns="0" tIns="0" rIns="0" bIns="0" rtlCol="0" anchor="ctr"/>
          <a:lstStyle/>
          <a:p>
            <a:pPr marL="0" indent="0">
              <a:lnSpc>
                <a:spcPts val="1800"/>
              </a:lnSpc>
              <a:buNone/>
            </a:pPr>
            <a:r>
              <a:rPr lang="en-US" sz="1200" dirty="0">
                <a:solidFill>
                  <a:srgbClr val="4B5563"/>
                </a:solidFill>
                <a:latin typeface="Arimo" pitchFamily="34" charset="0"/>
                <a:ea typeface="Arimo" pitchFamily="34" charset="-122"/>
                <a:cs typeface="Arimo" pitchFamily="34" charset="-120"/>
              </a:rPr>
              <a:t>Anhedonia (loss of interest in activities)</a:t>
            </a:r>
            <a:endParaRPr lang="en-US" sz="1200" dirty="0"/>
          </a:p>
        </p:txBody>
      </p:sp>
      <p:sp>
        <p:nvSpPr>
          <p:cNvPr id="34" name="SK-17-text-33"/>
          <p:cNvSpPr/>
          <p:nvPr/>
        </p:nvSpPr>
        <p:spPr>
          <a:xfrm>
            <a:off x="800100" y="2465040"/>
            <a:ext cx="8046720" cy="228600"/>
          </a:xfrm>
          <a:prstGeom prst="rect">
            <a:avLst/>
          </a:prstGeom>
          <a:noFill/>
          <a:ln/>
        </p:spPr>
        <p:txBody>
          <a:bodyPr vert="horz" wrap="square" lIns="0" tIns="0" rIns="0" bIns="0" rtlCol="0" anchor="ctr"/>
          <a:lstStyle/>
          <a:p>
            <a:pPr marL="0" indent="0">
              <a:lnSpc>
                <a:spcPts val="1800"/>
              </a:lnSpc>
              <a:buNone/>
            </a:pPr>
            <a:r>
              <a:rPr lang="en-US" sz="1200" dirty="0">
                <a:solidFill>
                  <a:srgbClr val="4B5563"/>
                </a:solidFill>
                <a:latin typeface="Arimo" pitchFamily="34" charset="0"/>
                <a:ea typeface="Arimo" pitchFamily="34" charset="-122"/>
                <a:cs typeface="Arimo" pitchFamily="34" charset="-120"/>
              </a:rPr>
              <a:t>Changes in sleep, appetite, or energy levels</a:t>
            </a:r>
            <a:endParaRPr lang="en-US" sz="1200" dirty="0"/>
          </a:p>
        </p:txBody>
      </p:sp>
      <p:sp>
        <p:nvSpPr>
          <p:cNvPr id="35" name="SK-17-text-34"/>
          <p:cNvSpPr/>
          <p:nvPr/>
        </p:nvSpPr>
        <p:spPr>
          <a:xfrm>
            <a:off x="800100" y="2769840"/>
            <a:ext cx="8961120" cy="228600"/>
          </a:xfrm>
          <a:prstGeom prst="rect">
            <a:avLst/>
          </a:prstGeom>
          <a:noFill/>
          <a:ln/>
        </p:spPr>
        <p:txBody>
          <a:bodyPr vert="horz" wrap="square" lIns="0" tIns="0" rIns="0" bIns="0" rtlCol="0" anchor="ctr"/>
          <a:lstStyle/>
          <a:p>
            <a:pPr marL="0" indent="0">
              <a:lnSpc>
                <a:spcPts val="1800"/>
              </a:lnSpc>
              <a:buNone/>
            </a:pPr>
            <a:r>
              <a:rPr lang="en-US" sz="1200" dirty="0">
                <a:solidFill>
                  <a:srgbClr val="4B5563"/>
                </a:solidFill>
                <a:latin typeface="Arimo" pitchFamily="34" charset="0"/>
                <a:ea typeface="Arimo" pitchFamily="34" charset="-122"/>
                <a:cs typeface="Arimo" pitchFamily="34" charset="-120"/>
              </a:rPr>
              <a:t>Feelings of guilt, worthlessness, or hopelessness</a:t>
            </a:r>
            <a:endParaRPr lang="en-US" sz="1200" dirty="0"/>
          </a:p>
        </p:txBody>
      </p:sp>
      <p:sp>
        <p:nvSpPr>
          <p:cNvPr id="36" name="SK-17-text-35"/>
          <p:cNvSpPr/>
          <p:nvPr/>
        </p:nvSpPr>
        <p:spPr>
          <a:xfrm>
            <a:off x="800100" y="3074640"/>
            <a:ext cx="7680960" cy="228600"/>
          </a:xfrm>
          <a:prstGeom prst="rect">
            <a:avLst/>
          </a:prstGeom>
          <a:noFill/>
          <a:ln/>
        </p:spPr>
        <p:txBody>
          <a:bodyPr vert="horz" wrap="square" lIns="0" tIns="0" rIns="0" bIns="0" rtlCol="0" anchor="ctr"/>
          <a:lstStyle/>
          <a:p>
            <a:pPr marL="0" indent="0">
              <a:lnSpc>
                <a:spcPts val="1800"/>
              </a:lnSpc>
              <a:buNone/>
            </a:pPr>
            <a:r>
              <a:rPr lang="en-US" sz="1200" dirty="0">
                <a:solidFill>
                  <a:srgbClr val="4B5563"/>
                </a:solidFill>
                <a:latin typeface="Arimo" pitchFamily="34" charset="0"/>
                <a:ea typeface="Arimo" pitchFamily="34" charset="-122"/>
                <a:cs typeface="Arimo" pitchFamily="34" charset="-120"/>
              </a:rPr>
              <a:t>Concentration issues and school withdrawal</a:t>
            </a:r>
            <a:endParaRPr lang="en-US" sz="1200" dirty="0"/>
          </a:p>
        </p:txBody>
      </p:sp>
      <p:sp>
        <p:nvSpPr>
          <p:cNvPr id="37" name="SK-17-text-36"/>
          <p:cNvSpPr/>
          <p:nvPr/>
        </p:nvSpPr>
        <p:spPr>
          <a:xfrm>
            <a:off x="800100" y="3379440"/>
            <a:ext cx="8778240" cy="228600"/>
          </a:xfrm>
          <a:prstGeom prst="rect">
            <a:avLst/>
          </a:prstGeom>
          <a:noFill/>
          <a:ln/>
        </p:spPr>
        <p:txBody>
          <a:bodyPr vert="horz" wrap="square" lIns="0" tIns="0" rIns="0" bIns="0" rtlCol="0" anchor="ctr"/>
          <a:lstStyle/>
          <a:p>
            <a:pPr marL="0" indent="0">
              <a:lnSpc>
                <a:spcPts val="1800"/>
              </a:lnSpc>
              <a:buNone/>
            </a:pPr>
            <a:r>
              <a:rPr lang="en-US" sz="1200" dirty="0">
                <a:solidFill>
                  <a:srgbClr val="4B5563"/>
                </a:solidFill>
                <a:latin typeface="Arimo" pitchFamily="34" charset="0"/>
                <a:ea typeface="Arimo" pitchFamily="34" charset="-122"/>
                <a:cs typeface="Arimo" pitchFamily="34" charset="-120"/>
              </a:rPr>
              <a:t>Risk-taking: Substance use or self-harm ideation</a:t>
            </a:r>
            <a:endParaRPr lang="en-US" sz="1200" dirty="0"/>
          </a:p>
        </p:txBody>
      </p:sp>
      <p:sp>
        <p:nvSpPr>
          <p:cNvPr id="38" name="SK-17-text-37"/>
          <p:cNvSpPr/>
          <p:nvPr/>
        </p:nvSpPr>
        <p:spPr>
          <a:xfrm>
            <a:off x="609600" y="4160490"/>
            <a:ext cx="1874400" cy="209550"/>
          </a:xfrm>
          <a:prstGeom prst="rect">
            <a:avLst/>
          </a:prstGeom>
          <a:noFill/>
          <a:ln/>
        </p:spPr>
        <p:txBody>
          <a:bodyPr vert="horz" wrap="square" lIns="0" tIns="0" rIns="0" bIns="0" rtlCol="0" anchor="ctr"/>
          <a:lstStyle/>
          <a:p>
            <a:pPr marL="0" indent="0">
              <a:lnSpc>
                <a:spcPts val="1350"/>
              </a:lnSpc>
              <a:buNone/>
            </a:pPr>
            <a:r>
              <a:rPr lang="en-US" sz="900" b="1" dirty="0">
                <a:solidFill>
                  <a:srgbClr val="2E7D32"/>
                </a:solidFill>
                <a:latin typeface="Arimo" pitchFamily="34" charset="0"/>
                <a:ea typeface="Arimo" pitchFamily="34" charset="-122"/>
                <a:cs typeface="Arimo" pitchFamily="34" charset="-120"/>
              </a:rPr>
              <a:t>MILD DEPRESSION</a:t>
            </a:r>
            <a:endParaRPr lang="en-US" sz="900" dirty="0"/>
          </a:p>
        </p:txBody>
      </p:sp>
      <p:sp>
        <p:nvSpPr>
          <p:cNvPr id="39" name="SK-17-text-38"/>
          <p:cNvSpPr/>
          <p:nvPr/>
        </p:nvSpPr>
        <p:spPr>
          <a:xfrm>
            <a:off x="866775" y="4446240"/>
            <a:ext cx="52959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005EB8"/>
                </a:solidFill>
                <a:latin typeface="Arimo" pitchFamily="34" charset="0"/>
                <a:ea typeface="Arimo" pitchFamily="34" charset="-122"/>
                <a:cs typeface="Arimo" pitchFamily="34" charset="-120"/>
              </a:rPr>
              <a:t>Watchful Waiting</a:t>
            </a:r>
            <a:endParaRPr lang="en-US" sz="1500" dirty="0"/>
          </a:p>
        </p:txBody>
      </p:sp>
      <p:sp>
        <p:nvSpPr>
          <p:cNvPr id="40" name="SK-17-text-39"/>
          <p:cNvSpPr/>
          <p:nvPr/>
        </p:nvSpPr>
        <p:spPr>
          <a:xfrm>
            <a:off x="800100" y="4846290"/>
            <a:ext cx="10850880" cy="228600"/>
          </a:xfrm>
          <a:prstGeom prst="rect">
            <a:avLst/>
          </a:prstGeom>
          <a:noFill/>
          <a:ln/>
        </p:spPr>
        <p:txBody>
          <a:bodyPr vert="horz" wrap="square" lIns="0" tIns="0" rIns="0" bIns="0" rtlCol="0" anchor="ctr"/>
          <a:lstStyle/>
          <a:p>
            <a:pPr marL="0" indent="0">
              <a:lnSpc>
                <a:spcPts val="1800"/>
              </a:lnSpc>
              <a:buNone/>
            </a:pPr>
            <a:r>
              <a:rPr lang="en-US" sz="1200" dirty="0">
                <a:solidFill>
                  <a:srgbClr val="4B5563"/>
                </a:solidFill>
                <a:latin typeface="Arimo" pitchFamily="34" charset="0"/>
                <a:ea typeface="Arimo" pitchFamily="34" charset="-122"/>
                <a:cs typeface="Arimo" pitchFamily="34" charset="-120"/>
              </a:rPr>
              <a:t>Monitor for 2–4 weeks for symptoms that are not persistent</a:t>
            </a:r>
            <a:endParaRPr lang="en-US" sz="1200" dirty="0"/>
          </a:p>
        </p:txBody>
      </p:sp>
      <p:sp>
        <p:nvSpPr>
          <p:cNvPr id="41" name="SK-17-text-40"/>
          <p:cNvSpPr/>
          <p:nvPr/>
        </p:nvSpPr>
        <p:spPr>
          <a:xfrm>
            <a:off x="800100" y="5151090"/>
            <a:ext cx="9692640" cy="228600"/>
          </a:xfrm>
          <a:prstGeom prst="rect">
            <a:avLst/>
          </a:prstGeom>
          <a:noFill/>
          <a:ln/>
        </p:spPr>
        <p:txBody>
          <a:bodyPr vert="horz" wrap="square" lIns="0" tIns="0" rIns="0" bIns="0" rtlCol="0" anchor="ctr"/>
          <a:lstStyle/>
          <a:p>
            <a:pPr marL="0" indent="0">
              <a:lnSpc>
                <a:spcPts val="1800"/>
              </a:lnSpc>
              <a:buNone/>
            </a:pPr>
            <a:r>
              <a:rPr lang="en-US" sz="1200" dirty="0">
                <a:solidFill>
                  <a:srgbClr val="4B5563"/>
                </a:solidFill>
                <a:latin typeface="Arimo" pitchFamily="34" charset="0"/>
                <a:ea typeface="Arimo" pitchFamily="34" charset="-122"/>
                <a:cs typeface="Arimo" pitchFamily="34" charset="-120"/>
              </a:rPr>
              <a:t>Provide self-help resources (e.g., Kooth, YoungMinds)</a:t>
            </a:r>
            <a:endParaRPr lang="en-US" sz="1200" dirty="0"/>
          </a:p>
        </p:txBody>
      </p:sp>
      <p:sp>
        <p:nvSpPr>
          <p:cNvPr id="42" name="SK-17-text-41"/>
          <p:cNvSpPr/>
          <p:nvPr/>
        </p:nvSpPr>
        <p:spPr>
          <a:xfrm>
            <a:off x="800100" y="5455890"/>
            <a:ext cx="9692640" cy="228600"/>
          </a:xfrm>
          <a:prstGeom prst="rect">
            <a:avLst/>
          </a:prstGeom>
          <a:noFill/>
          <a:ln/>
        </p:spPr>
        <p:txBody>
          <a:bodyPr vert="horz" wrap="square" lIns="0" tIns="0" rIns="0" bIns="0" rtlCol="0" anchor="ctr"/>
          <a:lstStyle/>
          <a:p>
            <a:pPr marL="0" indent="0">
              <a:lnSpc>
                <a:spcPts val="1800"/>
              </a:lnSpc>
              <a:buNone/>
            </a:pPr>
            <a:r>
              <a:rPr lang="en-US" sz="1200" dirty="0">
                <a:solidFill>
                  <a:srgbClr val="4B5563"/>
                </a:solidFill>
                <a:latin typeface="Arimo" pitchFamily="34" charset="0"/>
                <a:ea typeface="Arimo" pitchFamily="34" charset="-122"/>
                <a:cs typeface="Arimo" pitchFamily="34" charset="-120"/>
              </a:rPr>
              <a:t>Arrange a planned follow-up to reassess mood and risk</a:t>
            </a:r>
            <a:endParaRPr lang="en-US" sz="1200" dirty="0"/>
          </a:p>
        </p:txBody>
      </p:sp>
      <p:sp>
        <p:nvSpPr>
          <p:cNvPr id="43" name="SK-17-text-42"/>
          <p:cNvSpPr/>
          <p:nvPr/>
        </p:nvSpPr>
        <p:spPr>
          <a:xfrm>
            <a:off x="6438900" y="1474440"/>
            <a:ext cx="2288573" cy="209550"/>
          </a:xfrm>
          <a:prstGeom prst="rect">
            <a:avLst/>
          </a:prstGeom>
          <a:noFill/>
          <a:ln/>
        </p:spPr>
        <p:txBody>
          <a:bodyPr vert="horz" wrap="square" lIns="0" tIns="0" rIns="0" bIns="0" rtlCol="0" anchor="ctr"/>
          <a:lstStyle/>
          <a:p>
            <a:pPr marL="0" indent="0">
              <a:lnSpc>
                <a:spcPts val="1350"/>
              </a:lnSpc>
              <a:buNone/>
            </a:pPr>
            <a:r>
              <a:rPr lang="en-US" sz="900" b="1" dirty="0">
                <a:solidFill>
                  <a:srgbClr val="D32F2F"/>
                </a:solidFill>
                <a:latin typeface="Arimo" pitchFamily="34" charset="0"/>
                <a:ea typeface="Arimo" pitchFamily="34" charset="-122"/>
                <a:cs typeface="Arimo" pitchFamily="34" charset="-120"/>
              </a:rPr>
              <a:t>MODERATE TO SEVERE</a:t>
            </a:r>
            <a:endParaRPr lang="en-US" sz="900" dirty="0"/>
          </a:p>
        </p:txBody>
      </p:sp>
      <p:sp>
        <p:nvSpPr>
          <p:cNvPr id="44" name="SK-17-text-43"/>
          <p:cNvSpPr/>
          <p:nvPr/>
        </p:nvSpPr>
        <p:spPr>
          <a:xfrm>
            <a:off x="6696075" y="1760190"/>
            <a:ext cx="52959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005EB8"/>
                </a:solidFill>
                <a:latin typeface="Arimo" pitchFamily="34" charset="0"/>
                <a:ea typeface="Arimo" pitchFamily="34" charset="-122"/>
                <a:cs typeface="Arimo" pitchFamily="34" charset="-120"/>
              </a:rPr>
              <a:t>Referral &amp; Medication</a:t>
            </a:r>
            <a:endParaRPr lang="en-US" sz="1500" dirty="0"/>
          </a:p>
        </p:txBody>
      </p:sp>
      <p:sp>
        <p:nvSpPr>
          <p:cNvPr id="45" name="SK-17-text-44"/>
          <p:cNvSpPr/>
          <p:nvPr/>
        </p:nvSpPr>
        <p:spPr>
          <a:xfrm>
            <a:off x="6629400" y="2160240"/>
            <a:ext cx="5562600" cy="228600"/>
          </a:xfrm>
          <a:prstGeom prst="rect">
            <a:avLst/>
          </a:prstGeom>
          <a:noFill/>
          <a:ln/>
        </p:spPr>
        <p:txBody>
          <a:bodyPr vert="horz" wrap="square" lIns="0" tIns="0" rIns="0" bIns="0" rtlCol="0" anchor="ctr"/>
          <a:lstStyle/>
          <a:p>
            <a:pPr marL="0" indent="0">
              <a:lnSpc>
                <a:spcPts val="1800"/>
              </a:lnSpc>
              <a:buNone/>
            </a:pPr>
            <a:r>
              <a:rPr lang="en-US" sz="1200" dirty="0">
                <a:solidFill>
                  <a:srgbClr val="4B5563"/>
                </a:solidFill>
                <a:latin typeface="Arimo" pitchFamily="34" charset="0"/>
                <a:ea typeface="Arimo" pitchFamily="34" charset="-122"/>
                <a:cs typeface="Arimo" pitchFamily="34" charset="-120"/>
              </a:rPr>
              <a:t>Refer to CAMHS/Psychological therapy pathway</a:t>
            </a:r>
            <a:endParaRPr lang="en-US" sz="1200" dirty="0"/>
          </a:p>
        </p:txBody>
      </p:sp>
      <p:sp>
        <p:nvSpPr>
          <p:cNvPr id="46" name="SK-17-text-45"/>
          <p:cNvSpPr/>
          <p:nvPr/>
        </p:nvSpPr>
        <p:spPr>
          <a:xfrm>
            <a:off x="6477000" y="2579340"/>
            <a:ext cx="514350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1A1A1A"/>
                </a:solidFill>
                <a:latin typeface="Arimo" pitchFamily="34" charset="0"/>
                <a:ea typeface="Arimo" pitchFamily="34" charset="-122"/>
                <a:cs typeface="Arimo" pitchFamily="34" charset="-120"/>
              </a:rPr>
              <a:t>Fluoxetine (NICE NG134/CKS)</a:t>
            </a:r>
            <a:endParaRPr lang="en-US" sz="1125" dirty="0"/>
          </a:p>
        </p:txBody>
      </p:sp>
      <p:sp>
        <p:nvSpPr>
          <p:cNvPr id="47" name="SK-17-text-46"/>
          <p:cNvSpPr/>
          <p:nvPr/>
        </p:nvSpPr>
        <p:spPr>
          <a:xfrm>
            <a:off x="6719888" y="2831753"/>
            <a:ext cx="517398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4B5563"/>
                </a:solidFill>
                <a:latin typeface="Arimo" pitchFamily="34" charset="0"/>
                <a:ea typeface="Arimo" pitchFamily="34" charset="-122"/>
                <a:cs typeface="Arimo" pitchFamily="34" charset="-120"/>
              </a:rPr>
              <a:t>Start:</a:t>
            </a:r>
            <a:r>
              <a:rPr lang="en-US" sz="1050" dirty="0">
                <a:solidFill>
                  <a:srgbClr val="4B5563"/>
                </a:solidFill>
                <a:latin typeface="Arimo" pitchFamily="34" charset="0"/>
                <a:ea typeface="Arimo" pitchFamily="34" charset="-122"/>
                <a:cs typeface="Arimo" pitchFamily="34" charset="-120"/>
              </a:rPr>
              <a:t>10 mg daily (Age 5-18)</a:t>
            </a:r>
            <a:endParaRPr lang="en-US" sz="1050" dirty="0"/>
          </a:p>
        </p:txBody>
      </p:sp>
      <p:sp>
        <p:nvSpPr>
          <p:cNvPr id="48" name="SK-17-text-47"/>
          <p:cNvSpPr/>
          <p:nvPr/>
        </p:nvSpPr>
        <p:spPr>
          <a:xfrm>
            <a:off x="6719888" y="3107978"/>
            <a:ext cx="5472113"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4B5563"/>
                </a:solidFill>
                <a:latin typeface="Arimo" pitchFamily="34" charset="0"/>
                <a:ea typeface="Arimo" pitchFamily="34" charset="-122"/>
                <a:cs typeface="Arimo" pitchFamily="34" charset="-120"/>
              </a:rPr>
              <a:t>Increase:</a:t>
            </a:r>
            <a:r>
              <a:rPr lang="en-US" sz="1050" dirty="0">
                <a:solidFill>
                  <a:srgbClr val="4B5563"/>
                </a:solidFill>
                <a:latin typeface="Arimo" pitchFamily="34" charset="0"/>
                <a:ea typeface="Arimo" pitchFamily="34" charset="-122"/>
                <a:cs typeface="Arimo" pitchFamily="34" charset="-120"/>
              </a:rPr>
              <a:t>To 20 mg daily if needed</a:t>
            </a:r>
            <a:endParaRPr lang="en-US" sz="1050" dirty="0"/>
          </a:p>
        </p:txBody>
      </p:sp>
      <p:sp>
        <p:nvSpPr>
          <p:cNvPr id="49" name="SK-17-text-48"/>
          <p:cNvSpPr/>
          <p:nvPr/>
        </p:nvSpPr>
        <p:spPr>
          <a:xfrm>
            <a:off x="6719888" y="3384203"/>
            <a:ext cx="5472113"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4B5563"/>
                </a:solidFill>
                <a:latin typeface="Arimo" pitchFamily="34" charset="0"/>
                <a:ea typeface="Arimo" pitchFamily="34" charset="-122"/>
                <a:cs typeface="Arimo" pitchFamily="34" charset="-120"/>
              </a:rPr>
              <a:t>Max:</a:t>
            </a:r>
            <a:r>
              <a:rPr lang="en-US" sz="1050" dirty="0">
                <a:solidFill>
                  <a:srgbClr val="4B5563"/>
                </a:solidFill>
                <a:latin typeface="Arimo" pitchFamily="34" charset="0"/>
                <a:ea typeface="Arimo" pitchFamily="34" charset="-122"/>
                <a:cs typeface="Arimo" pitchFamily="34" charset="-120"/>
              </a:rPr>
              <a:t>40 mg (usual); 60 mg (specialist only)</a:t>
            </a:r>
            <a:endParaRPr lang="en-US" sz="1050" dirty="0"/>
          </a:p>
        </p:txBody>
      </p:sp>
      <p:sp>
        <p:nvSpPr>
          <p:cNvPr id="50" name="SK-17-text-49"/>
          <p:cNvSpPr/>
          <p:nvPr/>
        </p:nvSpPr>
        <p:spPr>
          <a:xfrm>
            <a:off x="6477000" y="3679478"/>
            <a:ext cx="5715000" cy="171450"/>
          </a:xfrm>
          <a:prstGeom prst="rect">
            <a:avLst/>
          </a:prstGeom>
          <a:noFill/>
          <a:ln/>
        </p:spPr>
        <p:txBody>
          <a:bodyPr vert="horz" wrap="square" lIns="0" tIns="0" rIns="0" bIns="0" rtlCol="0" anchor="ctr"/>
          <a:lstStyle/>
          <a:p>
            <a:pPr marL="0" indent="0">
              <a:lnSpc>
                <a:spcPts val="1350"/>
              </a:lnSpc>
              <a:buNone/>
            </a:pPr>
            <a:r>
              <a:rPr lang="en-US" sz="900" i="1" dirty="0">
                <a:solidFill>
                  <a:srgbClr val="D32F2F"/>
                </a:solidFill>
                <a:latin typeface="Arimo" pitchFamily="34" charset="0"/>
                <a:ea typeface="Arimo" pitchFamily="34" charset="-122"/>
                <a:cs typeface="Arimo" pitchFamily="34" charset="-120"/>
              </a:rPr>
              <a:t>⚠ Specialist initiation &amp; monitoring required. Check latest BNFC.</a:t>
            </a:r>
            <a:endParaRPr lang="en-US" sz="900" dirty="0"/>
          </a:p>
        </p:txBody>
      </p:sp>
      <p:sp>
        <p:nvSpPr>
          <p:cNvPr id="51" name="SK-17-text-50"/>
          <p:cNvSpPr/>
          <p:nvPr/>
        </p:nvSpPr>
        <p:spPr>
          <a:xfrm>
            <a:off x="6324600" y="4825603"/>
            <a:ext cx="5448300" cy="185738"/>
          </a:xfrm>
          <a:prstGeom prst="rect">
            <a:avLst/>
          </a:prstGeom>
          <a:noFill/>
          <a:ln/>
        </p:spPr>
        <p:txBody>
          <a:bodyPr vert="horz" wrap="square" lIns="0" tIns="0" rIns="0" bIns="0" rtlCol="0" anchor="ctr"/>
          <a:lstStyle/>
          <a:p>
            <a:pPr marL="0" indent="0">
              <a:lnSpc>
                <a:spcPts val="1463"/>
              </a:lnSpc>
              <a:buNone/>
            </a:pPr>
            <a:r>
              <a:rPr lang="en-US" sz="975" b="1" kern="0" spc="30" dirty="0">
                <a:solidFill>
                  <a:srgbClr val="FFFFFF"/>
                </a:solidFill>
                <a:latin typeface="Arimo" pitchFamily="34" charset="0"/>
                <a:ea typeface="Arimo" pitchFamily="34" charset="-122"/>
                <a:cs typeface="Arimo" pitchFamily="34" charset="-120"/>
              </a:rPr>
              <a:t>AKT PEARL</a:t>
            </a:r>
            <a:endParaRPr lang="en-US" sz="975" dirty="0"/>
          </a:p>
        </p:txBody>
      </p:sp>
      <p:sp>
        <p:nvSpPr>
          <p:cNvPr id="52" name="SK-17-text-51"/>
          <p:cNvSpPr/>
          <p:nvPr/>
        </p:nvSpPr>
        <p:spPr>
          <a:xfrm>
            <a:off x="6324600" y="5049441"/>
            <a:ext cx="5372100" cy="373261"/>
          </a:xfrm>
          <a:prstGeom prst="rect">
            <a:avLst/>
          </a:prstGeom>
          <a:noFill/>
          <a:ln/>
        </p:spPr>
        <p:txBody>
          <a:bodyPr vert="horz" wrap="square" lIns="0" tIns="0" rIns="0" bIns="0" rtlCol="0" anchor="ctr"/>
          <a:lstStyle/>
          <a:p>
            <a:pPr marL="0" indent="0">
              <a:lnSpc>
                <a:spcPts val="1470"/>
              </a:lnSpc>
              <a:buNone/>
            </a:pPr>
            <a:r>
              <a:rPr lang="en-US" sz="1050" dirty="0">
                <a:solidFill>
                  <a:srgbClr val="FFFFFF"/>
                </a:solidFill>
                <a:latin typeface="Arimo" pitchFamily="34" charset="0"/>
                <a:ea typeface="Arimo" pitchFamily="34" charset="-122"/>
                <a:cs typeface="Arimo" pitchFamily="34" charset="-120"/>
              </a:rPr>
              <a:t>NICE NG134 replaces CG28. Fluoxetine is the only antidepressant with evidence of benefit outweighing risk for CYP; monitor for increased suicidal ideation.</a:t>
            </a:r>
            <a:endParaRPr lang="en-US" sz="1050" dirty="0"/>
          </a:p>
        </p:txBody>
      </p:sp>
      <p:sp>
        <p:nvSpPr>
          <p:cNvPr id="53" name="SK-17-text-52"/>
          <p:cNvSpPr/>
          <p:nvPr/>
        </p:nvSpPr>
        <p:spPr>
          <a:xfrm>
            <a:off x="6324600" y="5765602"/>
            <a:ext cx="5448300" cy="185738"/>
          </a:xfrm>
          <a:prstGeom prst="rect">
            <a:avLst/>
          </a:prstGeom>
          <a:noFill/>
          <a:ln/>
        </p:spPr>
        <p:txBody>
          <a:bodyPr vert="horz" wrap="square" lIns="0" tIns="0" rIns="0" bIns="0" rtlCol="0" anchor="ctr"/>
          <a:lstStyle/>
          <a:p>
            <a:pPr marL="0" indent="0">
              <a:lnSpc>
                <a:spcPts val="1463"/>
              </a:lnSpc>
              <a:buNone/>
            </a:pPr>
            <a:r>
              <a:rPr lang="en-US" sz="975" b="1" kern="0" spc="30" dirty="0">
                <a:solidFill>
                  <a:srgbClr val="FFFFFF"/>
                </a:solidFill>
                <a:latin typeface="Arimo" pitchFamily="34" charset="0"/>
                <a:ea typeface="Arimo" pitchFamily="34" charset="-122"/>
                <a:cs typeface="Arimo" pitchFamily="34" charset="-120"/>
              </a:rPr>
              <a:t>SCA TIP</a:t>
            </a:r>
            <a:endParaRPr lang="en-US" sz="975" dirty="0"/>
          </a:p>
        </p:txBody>
      </p:sp>
      <p:sp>
        <p:nvSpPr>
          <p:cNvPr id="54" name="SK-17-text-53"/>
          <p:cNvSpPr/>
          <p:nvPr/>
        </p:nvSpPr>
        <p:spPr>
          <a:xfrm>
            <a:off x="6324600" y="5989439"/>
            <a:ext cx="5372100" cy="373261"/>
          </a:xfrm>
          <a:prstGeom prst="rect">
            <a:avLst/>
          </a:prstGeom>
          <a:noFill/>
          <a:ln/>
        </p:spPr>
        <p:txBody>
          <a:bodyPr vert="horz" wrap="square" lIns="0" tIns="0" rIns="0" bIns="0" rtlCol="0" anchor="ctr"/>
          <a:lstStyle/>
          <a:p>
            <a:pPr marL="0" indent="0">
              <a:lnSpc>
                <a:spcPts val="1470"/>
              </a:lnSpc>
              <a:buNone/>
            </a:pPr>
            <a:r>
              <a:rPr lang="en-US" sz="1050" dirty="0">
                <a:solidFill>
                  <a:srgbClr val="FFFFFF"/>
                </a:solidFill>
                <a:latin typeface="Arimo" pitchFamily="34" charset="0"/>
                <a:ea typeface="Arimo" pitchFamily="34" charset="-122"/>
                <a:cs typeface="Arimo" pitchFamily="34" charset="-120"/>
              </a:rPr>
              <a:t>Validate the young person's distress. Use open questions: "How is this affecting your friendships and school work?" Summarize their words to build rapport.</a:t>
            </a:r>
            <a:endParaRPr lang="en-US" sz="10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8-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8-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8-img-3" descr="preencoded.png"/>
          <p:cNvPicPr>
            <a:picLocks noChangeAspect="1"/>
          </p:cNvPicPr>
          <p:nvPr/>
        </p:nvPicPr>
        <p:blipFill>
          <a:blip r:embed="rId5"/>
          <a:stretch>
            <a:fillRect/>
          </a:stretch>
        </p:blipFill>
        <p:spPr>
          <a:xfrm>
            <a:off x="381000" y="304800"/>
            <a:ext cx="11430000" cy="693390"/>
          </a:xfrm>
          <a:prstGeom prst="rect">
            <a:avLst/>
          </a:prstGeom>
        </p:spPr>
      </p:pic>
      <p:pic>
        <p:nvPicPr>
          <p:cNvPr id="5" name="SK-18-img-4" descr="preencoded.png"/>
          <p:cNvPicPr>
            <a:picLocks noChangeAspect="1"/>
          </p:cNvPicPr>
          <p:nvPr/>
        </p:nvPicPr>
        <p:blipFill>
          <a:blip r:embed="rId6"/>
          <a:stretch>
            <a:fillRect/>
          </a:stretch>
        </p:blipFill>
        <p:spPr>
          <a:xfrm>
            <a:off x="381000" y="1179165"/>
            <a:ext cx="4076700" cy="5221635"/>
          </a:xfrm>
          <a:prstGeom prst="rect">
            <a:avLst/>
          </a:prstGeom>
        </p:spPr>
      </p:pic>
      <p:pic>
        <p:nvPicPr>
          <p:cNvPr id="6" name="SK-18-img-5" descr="preencoded.png"/>
          <p:cNvPicPr>
            <a:picLocks noChangeAspect="1"/>
          </p:cNvPicPr>
          <p:nvPr/>
        </p:nvPicPr>
        <p:blipFill>
          <a:blip r:embed="rId7"/>
          <a:stretch>
            <a:fillRect/>
          </a:stretch>
        </p:blipFill>
        <p:spPr>
          <a:xfrm>
            <a:off x="4838700" y="1291977"/>
            <a:ext cx="190500" cy="152400"/>
          </a:xfrm>
          <a:prstGeom prst="rect">
            <a:avLst/>
          </a:prstGeom>
        </p:spPr>
      </p:pic>
      <p:pic>
        <p:nvPicPr>
          <p:cNvPr id="7" name="SK-18-img-6" descr="preencoded.png"/>
          <p:cNvPicPr>
            <a:picLocks noChangeAspect="1"/>
          </p:cNvPicPr>
          <p:nvPr/>
        </p:nvPicPr>
        <p:blipFill>
          <a:blip r:embed="rId8"/>
          <a:stretch>
            <a:fillRect/>
          </a:stretch>
        </p:blipFill>
        <p:spPr>
          <a:xfrm>
            <a:off x="4838700" y="2330202"/>
            <a:ext cx="6972300" cy="1247775"/>
          </a:xfrm>
          <a:prstGeom prst="rect">
            <a:avLst/>
          </a:prstGeom>
        </p:spPr>
      </p:pic>
      <p:pic>
        <p:nvPicPr>
          <p:cNvPr id="8" name="SK-18-img-7" descr="preencoded.png"/>
          <p:cNvPicPr>
            <a:picLocks noChangeAspect="1"/>
          </p:cNvPicPr>
          <p:nvPr/>
        </p:nvPicPr>
        <p:blipFill>
          <a:blip r:embed="rId9"/>
          <a:stretch>
            <a:fillRect/>
          </a:stretch>
        </p:blipFill>
        <p:spPr>
          <a:xfrm>
            <a:off x="4991100" y="2494955"/>
            <a:ext cx="214313" cy="175320"/>
          </a:xfrm>
          <a:prstGeom prst="rect">
            <a:avLst/>
          </a:prstGeom>
        </p:spPr>
      </p:pic>
      <p:pic>
        <p:nvPicPr>
          <p:cNvPr id="9" name="SK-18-img-8" descr="preencoded.png"/>
          <p:cNvPicPr>
            <a:picLocks noChangeAspect="1"/>
          </p:cNvPicPr>
          <p:nvPr/>
        </p:nvPicPr>
        <p:blipFill>
          <a:blip r:embed="rId10"/>
          <a:stretch>
            <a:fillRect/>
          </a:stretch>
        </p:blipFill>
        <p:spPr>
          <a:xfrm>
            <a:off x="4838700" y="3758952"/>
            <a:ext cx="3390900" cy="1452563"/>
          </a:xfrm>
          <a:prstGeom prst="rect">
            <a:avLst/>
          </a:prstGeom>
        </p:spPr>
      </p:pic>
      <p:pic>
        <p:nvPicPr>
          <p:cNvPr id="10" name="SK-18-img-9" descr="preencoded.png"/>
          <p:cNvPicPr>
            <a:picLocks noChangeAspect="1"/>
          </p:cNvPicPr>
          <p:nvPr/>
        </p:nvPicPr>
        <p:blipFill>
          <a:blip r:embed="rId11"/>
          <a:stretch>
            <a:fillRect/>
          </a:stretch>
        </p:blipFill>
        <p:spPr>
          <a:xfrm>
            <a:off x="4953000" y="3886944"/>
            <a:ext cx="178594" cy="148828"/>
          </a:xfrm>
          <a:prstGeom prst="rect">
            <a:avLst/>
          </a:prstGeom>
        </p:spPr>
      </p:pic>
      <p:pic>
        <p:nvPicPr>
          <p:cNvPr id="11" name="SK-18-img-10" descr="preencoded.png"/>
          <p:cNvPicPr>
            <a:picLocks noChangeAspect="1"/>
          </p:cNvPicPr>
          <p:nvPr/>
        </p:nvPicPr>
        <p:blipFill>
          <a:blip r:embed="rId12"/>
          <a:stretch>
            <a:fillRect/>
          </a:stretch>
        </p:blipFill>
        <p:spPr>
          <a:xfrm>
            <a:off x="8420100" y="3758952"/>
            <a:ext cx="3390900" cy="1452563"/>
          </a:xfrm>
          <a:prstGeom prst="rect">
            <a:avLst/>
          </a:prstGeom>
        </p:spPr>
      </p:pic>
      <p:pic>
        <p:nvPicPr>
          <p:cNvPr id="12" name="SK-18-img-11" descr="preencoded.png"/>
          <p:cNvPicPr>
            <a:picLocks noChangeAspect="1"/>
          </p:cNvPicPr>
          <p:nvPr/>
        </p:nvPicPr>
        <p:blipFill>
          <a:blip r:embed="rId13"/>
          <a:stretch>
            <a:fillRect/>
          </a:stretch>
        </p:blipFill>
        <p:spPr>
          <a:xfrm>
            <a:off x="8534400" y="3886944"/>
            <a:ext cx="178594" cy="148828"/>
          </a:xfrm>
          <a:prstGeom prst="rect">
            <a:avLst/>
          </a:prstGeom>
        </p:spPr>
      </p:pic>
      <p:pic>
        <p:nvPicPr>
          <p:cNvPr id="13" name="SK-18-img-12" descr="preencoded.png"/>
          <p:cNvPicPr>
            <a:picLocks noChangeAspect="1"/>
          </p:cNvPicPr>
          <p:nvPr/>
        </p:nvPicPr>
        <p:blipFill>
          <a:blip r:embed="rId14"/>
          <a:stretch>
            <a:fillRect/>
          </a:stretch>
        </p:blipFill>
        <p:spPr>
          <a:xfrm>
            <a:off x="4838700" y="5392489"/>
            <a:ext cx="3409950" cy="990600"/>
          </a:xfrm>
          <a:prstGeom prst="rect">
            <a:avLst/>
          </a:prstGeom>
        </p:spPr>
      </p:pic>
      <p:pic>
        <p:nvPicPr>
          <p:cNvPr id="14" name="SK-18-img-13" descr="preencoded.png"/>
          <p:cNvPicPr>
            <a:picLocks noChangeAspect="1"/>
          </p:cNvPicPr>
          <p:nvPr/>
        </p:nvPicPr>
        <p:blipFill>
          <a:blip r:embed="rId15"/>
          <a:stretch>
            <a:fillRect/>
          </a:stretch>
        </p:blipFill>
        <p:spPr>
          <a:xfrm>
            <a:off x="8401050" y="5392489"/>
            <a:ext cx="3409950" cy="990600"/>
          </a:xfrm>
          <a:prstGeom prst="rect">
            <a:avLst/>
          </a:prstGeom>
        </p:spPr>
      </p:pic>
      <p:sp>
        <p:nvSpPr>
          <p:cNvPr id="15" name="SK-18-text-14"/>
          <p:cNvSpPr/>
          <p:nvPr/>
        </p:nvSpPr>
        <p:spPr>
          <a:xfrm>
            <a:off x="571500" y="304800"/>
            <a:ext cx="116205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A"/>
                </a:solidFill>
                <a:latin typeface="Arimo" pitchFamily="34" charset="0"/>
                <a:ea typeface="Arimo" pitchFamily="34" charset="-122"/>
                <a:cs typeface="Arimo" pitchFamily="34" charset="-120"/>
              </a:rPr>
              <a:t>Self-Harm and Suicidal Ideation (NG225)</a:t>
            </a:r>
            <a:endParaRPr lang="en-US" sz="2550" dirty="0"/>
          </a:p>
        </p:txBody>
      </p:sp>
      <p:sp>
        <p:nvSpPr>
          <p:cNvPr id="16" name="SK-18-text-15"/>
          <p:cNvSpPr/>
          <p:nvPr/>
        </p:nvSpPr>
        <p:spPr>
          <a:xfrm>
            <a:off x="571500" y="769590"/>
            <a:ext cx="11315700" cy="228600"/>
          </a:xfrm>
          <a:prstGeom prst="rect">
            <a:avLst/>
          </a:prstGeom>
          <a:noFill/>
          <a:ln/>
        </p:spPr>
        <p:txBody>
          <a:bodyPr vert="horz" wrap="square" lIns="0" tIns="0" rIns="0" bIns="0" rtlCol="0" anchor="ctr"/>
          <a:lstStyle/>
          <a:p>
            <a:pPr marL="0" indent="0">
              <a:lnSpc>
                <a:spcPts val="1800"/>
              </a:lnSpc>
              <a:buNone/>
            </a:pPr>
            <a:r>
              <a:rPr lang="en-US" sz="1200" kern="0" spc="60" dirty="0">
                <a:solidFill>
                  <a:srgbClr val="6B7280"/>
                </a:solidFill>
                <a:latin typeface="Arimo" pitchFamily="34" charset="0"/>
                <a:ea typeface="Arimo" pitchFamily="34" charset="-122"/>
                <a:cs typeface="Arimo" pitchFamily="34" charset="-120"/>
              </a:rPr>
              <a:t>BRADFORD VTS TEACHING SERIES</a:t>
            </a:r>
            <a:endParaRPr lang="en-US" sz="1200" dirty="0"/>
          </a:p>
        </p:txBody>
      </p:sp>
      <p:sp>
        <p:nvSpPr>
          <p:cNvPr id="17" name="SK-18-text-16"/>
          <p:cNvSpPr/>
          <p:nvPr/>
        </p:nvSpPr>
        <p:spPr>
          <a:xfrm>
            <a:off x="533400" y="2591842"/>
            <a:ext cx="3771900" cy="1047750"/>
          </a:xfrm>
          <a:prstGeom prst="rect">
            <a:avLst/>
          </a:prstGeom>
          <a:noFill/>
          <a:ln/>
        </p:spPr>
        <p:txBody>
          <a:bodyPr vert="horz" wrap="square" lIns="0" tIns="0" rIns="0" bIns="0" rtlCol="0" anchor="ctr"/>
          <a:lstStyle/>
          <a:p>
            <a:pPr marL="0" indent="0" algn="ctr">
              <a:lnSpc>
                <a:spcPts val="8250"/>
              </a:lnSpc>
              <a:buNone/>
            </a:pPr>
            <a:r>
              <a:rPr lang="en-US" sz="8250" b="1" dirty="0">
                <a:solidFill>
                  <a:srgbClr val="E0651F"/>
                </a:solidFill>
                <a:latin typeface="Arimo" pitchFamily="34" charset="0"/>
                <a:ea typeface="Arimo" pitchFamily="34" charset="-122"/>
                <a:cs typeface="Arimo" pitchFamily="34" charset="-120"/>
              </a:rPr>
              <a:t>NG225</a:t>
            </a:r>
            <a:endParaRPr lang="en-US" sz="8250" dirty="0"/>
          </a:p>
        </p:txBody>
      </p:sp>
      <p:sp>
        <p:nvSpPr>
          <p:cNvPr id="18" name="SK-18-text-17"/>
          <p:cNvSpPr/>
          <p:nvPr/>
        </p:nvSpPr>
        <p:spPr>
          <a:xfrm>
            <a:off x="1309688" y="3734842"/>
            <a:ext cx="2219325" cy="342900"/>
          </a:xfrm>
          <a:prstGeom prst="rect">
            <a:avLst/>
          </a:prstGeom>
          <a:noFill/>
          <a:ln/>
        </p:spPr>
        <p:txBody>
          <a:bodyPr vert="horz" wrap="square" lIns="0" tIns="0" rIns="0" bIns="0" rtlCol="0" anchor="ctr"/>
          <a:lstStyle/>
          <a:p>
            <a:pPr marL="0" indent="0" algn="ctr">
              <a:lnSpc>
                <a:spcPts val="2700"/>
              </a:lnSpc>
              <a:buNone/>
            </a:pPr>
            <a:r>
              <a:rPr lang="en-US" sz="1800" b="1" kern="0" spc="120" dirty="0">
                <a:solidFill>
                  <a:srgbClr val="4B5563"/>
                </a:solidFill>
                <a:latin typeface="Arimo" pitchFamily="34" charset="0"/>
                <a:ea typeface="Arimo" pitchFamily="34" charset="-122"/>
                <a:cs typeface="Arimo" pitchFamily="34" charset="-120"/>
              </a:rPr>
              <a:t>NICE GUIDELINE</a:t>
            </a:r>
            <a:endParaRPr lang="en-US" sz="1800" dirty="0"/>
          </a:p>
        </p:txBody>
      </p:sp>
      <p:sp>
        <p:nvSpPr>
          <p:cNvPr id="19" name="SK-18-text-18"/>
          <p:cNvSpPr/>
          <p:nvPr/>
        </p:nvSpPr>
        <p:spPr>
          <a:xfrm>
            <a:off x="1176338" y="4268242"/>
            <a:ext cx="2486025" cy="719733"/>
          </a:xfrm>
          <a:prstGeom prst="rect">
            <a:avLst/>
          </a:prstGeom>
          <a:noFill/>
          <a:ln/>
        </p:spPr>
        <p:txBody>
          <a:bodyPr vert="horz" wrap="square" lIns="0" tIns="0" rIns="0" bIns="0" rtlCol="0" anchor="ctr"/>
          <a:lstStyle/>
          <a:p>
            <a:pPr marL="0" indent="0" algn="ctr">
              <a:lnSpc>
                <a:spcPts val="1890"/>
              </a:lnSpc>
              <a:buNone/>
            </a:pPr>
            <a:r>
              <a:rPr lang="en-US" sz="1350" dirty="0">
                <a:solidFill>
                  <a:srgbClr val="6B7280"/>
                </a:solidFill>
                <a:latin typeface="Arimo" pitchFamily="34" charset="0"/>
                <a:ea typeface="Arimo" pitchFamily="34" charset="-122"/>
                <a:cs typeface="Arimo" pitchFamily="34" charset="-120"/>
              </a:rPr>
              <a:t>Updated August 2024.</a:t>
            </a:r>
            <a:endParaRPr lang="en-US" sz="1350" dirty="0"/>
          </a:p>
          <a:p>
            <a:pPr marL="0" indent="0" algn="ctr">
              <a:lnSpc>
                <a:spcPts val="1890"/>
              </a:lnSpc>
              <a:buNone/>
            </a:pPr>
            <a:r>
              <a:rPr lang="en-US" sz="1350" dirty="0">
                <a:solidFill>
                  <a:srgbClr val="6B7280"/>
                </a:solidFill>
                <a:latin typeface="Arimo" pitchFamily="34" charset="0"/>
                <a:ea typeface="Arimo" pitchFamily="34" charset="-122"/>
                <a:cs typeface="Arimo" pitchFamily="34" charset="-120"/>
              </a:rPr>
              <a:t>Covers recognition, assessment,</a:t>
            </a:r>
            <a:endParaRPr lang="en-US" sz="1350" dirty="0"/>
          </a:p>
          <a:p>
            <a:pPr marL="0" indent="0" algn="ctr">
              <a:lnSpc>
                <a:spcPts val="1890"/>
              </a:lnSpc>
              <a:buNone/>
            </a:pPr>
            <a:r>
              <a:rPr lang="en-US" sz="1350" dirty="0">
                <a:solidFill>
                  <a:srgbClr val="6B7280"/>
                </a:solidFill>
                <a:latin typeface="Arimo" pitchFamily="34" charset="0"/>
                <a:ea typeface="Arimo" pitchFamily="34" charset="-122"/>
                <a:cs typeface="Arimo" pitchFamily="34" charset="-120"/>
              </a:rPr>
              <a:t>and initial management.</a:t>
            </a:r>
            <a:endParaRPr lang="en-US" sz="1350" dirty="0"/>
          </a:p>
        </p:txBody>
      </p:sp>
      <p:sp>
        <p:nvSpPr>
          <p:cNvPr id="20" name="SK-18-text-19"/>
          <p:cNvSpPr/>
          <p:nvPr/>
        </p:nvSpPr>
        <p:spPr>
          <a:xfrm>
            <a:off x="5181600" y="1196727"/>
            <a:ext cx="701040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1A1A1A"/>
                </a:solidFill>
                <a:latin typeface="Arimo" pitchFamily="34" charset="0"/>
                <a:ea typeface="Arimo" pitchFamily="34" charset="-122"/>
                <a:cs typeface="Arimo" pitchFamily="34" charset="-120"/>
              </a:rPr>
              <a:t>Compassionate Clinical Assessment</a:t>
            </a:r>
            <a:endParaRPr lang="en-US" sz="1800" dirty="0"/>
          </a:p>
        </p:txBody>
      </p:sp>
      <p:sp>
        <p:nvSpPr>
          <p:cNvPr id="21" name="SK-18-text-20"/>
          <p:cNvSpPr/>
          <p:nvPr/>
        </p:nvSpPr>
        <p:spPr>
          <a:xfrm>
            <a:off x="5257800" y="1596777"/>
            <a:ext cx="6553200" cy="457200"/>
          </a:xfrm>
          <a:prstGeom prst="rect">
            <a:avLst/>
          </a:prstGeom>
          <a:noFill/>
          <a:ln/>
        </p:spPr>
        <p:txBody>
          <a:bodyPr vert="horz" wrap="square" lIns="0" tIns="0" rIns="0" bIns="0" rtlCol="0" anchor="ctr"/>
          <a:lstStyle/>
          <a:p>
            <a:pPr marL="0" indent="0">
              <a:lnSpc>
                <a:spcPts val="1800"/>
              </a:lnSpc>
              <a:buNone/>
            </a:pPr>
            <a:r>
              <a:rPr lang="en-US" sz="1200" dirty="0">
                <a:solidFill>
                  <a:srgbClr val="4B5563"/>
                </a:solidFill>
                <a:latin typeface="Arimo" pitchFamily="34" charset="0"/>
                <a:ea typeface="Arimo" pitchFamily="34" charset="-122"/>
                <a:cs typeface="Arimo" pitchFamily="34" charset="-120"/>
              </a:rPr>
              <a:t>Assessment should focus on the individual’s immediate safety, psychological needs, and social context rather than just the physical act.</a:t>
            </a:r>
            <a:endParaRPr lang="en-US" sz="1200" dirty="0"/>
          </a:p>
        </p:txBody>
      </p:sp>
      <p:sp>
        <p:nvSpPr>
          <p:cNvPr id="22" name="SK-18-text-21"/>
          <p:cNvSpPr/>
          <p:nvPr/>
        </p:nvSpPr>
        <p:spPr>
          <a:xfrm>
            <a:off x="5281613" y="2454027"/>
            <a:ext cx="66675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D32F2F"/>
                </a:solidFill>
                <a:latin typeface="Arimo" pitchFamily="34" charset="0"/>
                <a:ea typeface="Arimo" pitchFamily="34" charset="-122"/>
                <a:cs typeface="Arimo" pitchFamily="34" charset="-120"/>
              </a:rPr>
              <a:t>MANDATORY: NO RISK SCALES</a:t>
            </a:r>
            <a:endParaRPr lang="en-US" sz="1350" dirty="0"/>
          </a:p>
        </p:txBody>
      </p:sp>
      <p:sp>
        <p:nvSpPr>
          <p:cNvPr id="23" name="SK-18-text-22"/>
          <p:cNvSpPr/>
          <p:nvPr/>
        </p:nvSpPr>
        <p:spPr>
          <a:xfrm>
            <a:off x="4991100" y="2768352"/>
            <a:ext cx="6667500" cy="685800"/>
          </a:xfrm>
          <a:prstGeom prst="rect">
            <a:avLst/>
          </a:prstGeom>
          <a:noFill/>
          <a:ln/>
        </p:spPr>
        <p:txBody>
          <a:bodyPr vert="horz" wrap="square" lIns="0" tIns="0" rIns="0" bIns="0" rtlCol="0" anchor="ctr"/>
          <a:lstStyle/>
          <a:p>
            <a:pPr marL="0" indent="0">
              <a:lnSpc>
                <a:spcPts val="1800"/>
              </a:lnSpc>
              <a:buNone/>
            </a:pPr>
            <a:r>
              <a:rPr lang="en-US" sz="1200" b="1" dirty="0">
                <a:solidFill>
                  <a:srgbClr val="1A1A1A"/>
                </a:solidFill>
                <a:latin typeface="Arimo" pitchFamily="34" charset="0"/>
                <a:ea typeface="Arimo" pitchFamily="34" charset="-122"/>
                <a:cs typeface="Arimo" pitchFamily="34" charset="-120"/>
              </a:rPr>
              <a:t>Do not use risk assessment tools or scales</a:t>
            </a:r>
            <a:r>
              <a:rPr lang="en-US" sz="1200" dirty="0">
                <a:solidFill>
                  <a:srgbClr val="1A1A1A"/>
                </a:solidFill>
                <a:latin typeface="Arimo" pitchFamily="34" charset="0"/>
                <a:ea typeface="Arimo" pitchFamily="34" charset="-122"/>
                <a:cs typeface="Arimo" pitchFamily="34" charset="-120"/>
              </a:rPr>
              <a:t> to predict future self-harm or suicide, or to determine who should be offered treatment, referred, or discharged. They lack predictive validity and can give a false sense of security.</a:t>
            </a:r>
            <a:endParaRPr lang="en-US" sz="1200" dirty="0"/>
          </a:p>
        </p:txBody>
      </p:sp>
      <p:sp>
        <p:nvSpPr>
          <p:cNvPr id="24" name="SK-18-text-23"/>
          <p:cNvSpPr/>
          <p:nvPr/>
        </p:nvSpPr>
        <p:spPr>
          <a:xfrm>
            <a:off x="5207794" y="3854202"/>
            <a:ext cx="316230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4B5563"/>
                </a:solidFill>
                <a:latin typeface="Arimo" pitchFamily="34" charset="0"/>
                <a:ea typeface="Arimo" pitchFamily="34" charset="-122"/>
                <a:cs typeface="Arimo" pitchFamily="34" charset="-120"/>
              </a:rPr>
              <a:t>SAFETY PLANNING</a:t>
            </a:r>
            <a:endParaRPr lang="en-US" sz="1125" dirty="0"/>
          </a:p>
        </p:txBody>
      </p:sp>
      <p:sp>
        <p:nvSpPr>
          <p:cNvPr id="25" name="SK-18-text-24"/>
          <p:cNvSpPr/>
          <p:nvPr/>
        </p:nvSpPr>
        <p:spPr>
          <a:xfrm>
            <a:off x="5076825" y="4125664"/>
            <a:ext cx="5734050" cy="200025"/>
          </a:xfrm>
          <a:prstGeom prst="rect">
            <a:avLst/>
          </a:prstGeom>
          <a:noFill/>
          <a:ln/>
        </p:spPr>
        <p:txBody>
          <a:bodyPr vert="horz" wrap="square" lIns="0" tIns="0" rIns="0" bIns="0" rtlCol="0" anchor="ctr"/>
          <a:lstStyle/>
          <a:p>
            <a:pPr marL="0" indent="0">
              <a:lnSpc>
                <a:spcPts val="1575"/>
              </a:lnSpc>
              <a:buNone/>
            </a:pPr>
            <a:r>
              <a:rPr lang="en-US" sz="1125" dirty="0">
                <a:solidFill>
                  <a:srgbClr val="1A1A1A"/>
                </a:solidFill>
                <a:latin typeface="Arimo" pitchFamily="34" charset="0"/>
                <a:ea typeface="Arimo" pitchFamily="34" charset="-122"/>
                <a:cs typeface="Arimo" pitchFamily="34" charset="-120"/>
              </a:rPr>
              <a:t>Co-produced, written safety plan.</a:t>
            </a:r>
            <a:endParaRPr lang="en-US" sz="1125" dirty="0"/>
          </a:p>
        </p:txBody>
      </p:sp>
      <p:sp>
        <p:nvSpPr>
          <p:cNvPr id="26" name="SK-18-text-25"/>
          <p:cNvSpPr/>
          <p:nvPr/>
        </p:nvSpPr>
        <p:spPr>
          <a:xfrm>
            <a:off x="5076825" y="4373314"/>
            <a:ext cx="6248400" cy="200025"/>
          </a:xfrm>
          <a:prstGeom prst="rect">
            <a:avLst/>
          </a:prstGeom>
          <a:noFill/>
          <a:ln/>
        </p:spPr>
        <p:txBody>
          <a:bodyPr vert="horz" wrap="square" lIns="0" tIns="0" rIns="0" bIns="0" rtlCol="0" anchor="ctr"/>
          <a:lstStyle/>
          <a:p>
            <a:pPr marL="0" indent="0">
              <a:lnSpc>
                <a:spcPts val="1575"/>
              </a:lnSpc>
              <a:buNone/>
            </a:pPr>
            <a:r>
              <a:rPr lang="en-US" sz="1125" dirty="0">
                <a:solidFill>
                  <a:srgbClr val="1A1A1A"/>
                </a:solidFill>
                <a:latin typeface="Arimo" pitchFamily="34" charset="0"/>
                <a:ea typeface="Arimo" pitchFamily="34" charset="-122"/>
                <a:cs typeface="Arimo" pitchFamily="34" charset="-120"/>
              </a:rPr>
              <a:t>Identify internal coping strategies.</a:t>
            </a:r>
            <a:endParaRPr lang="en-US" sz="1125" dirty="0"/>
          </a:p>
        </p:txBody>
      </p:sp>
      <p:sp>
        <p:nvSpPr>
          <p:cNvPr id="27" name="SK-18-text-26"/>
          <p:cNvSpPr/>
          <p:nvPr/>
        </p:nvSpPr>
        <p:spPr>
          <a:xfrm>
            <a:off x="5076825" y="4620964"/>
            <a:ext cx="6248400" cy="200025"/>
          </a:xfrm>
          <a:prstGeom prst="rect">
            <a:avLst/>
          </a:prstGeom>
          <a:noFill/>
          <a:ln/>
        </p:spPr>
        <p:txBody>
          <a:bodyPr vert="horz" wrap="square" lIns="0" tIns="0" rIns="0" bIns="0" rtlCol="0" anchor="ctr"/>
          <a:lstStyle/>
          <a:p>
            <a:pPr marL="0" indent="0">
              <a:lnSpc>
                <a:spcPts val="1575"/>
              </a:lnSpc>
              <a:buNone/>
            </a:pPr>
            <a:r>
              <a:rPr lang="en-US" sz="1125" dirty="0">
                <a:solidFill>
                  <a:srgbClr val="1A1A1A"/>
                </a:solidFill>
                <a:latin typeface="Arimo" pitchFamily="34" charset="0"/>
                <a:ea typeface="Arimo" pitchFamily="34" charset="-122"/>
                <a:cs typeface="Arimo" pitchFamily="34" charset="-120"/>
              </a:rPr>
              <a:t>List external support (Crisis team).</a:t>
            </a:r>
            <a:endParaRPr lang="en-US" sz="1125" dirty="0"/>
          </a:p>
        </p:txBody>
      </p:sp>
      <p:sp>
        <p:nvSpPr>
          <p:cNvPr id="28" name="SK-18-text-27"/>
          <p:cNvSpPr/>
          <p:nvPr/>
        </p:nvSpPr>
        <p:spPr>
          <a:xfrm>
            <a:off x="5076825" y="4868614"/>
            <a:ext cx="5905500" cy="200025"/>
          </a:xfrm>
          <a:prstGeom prst="rect">
            <a:avLst/>
          </a:prstGeom>
          <a:noFill/>
          <a:ln/>
        </p:spPr>
        <p:txBody>
          <a:bodyPr vert="horz" wrap="square" lIns="0" tIns="0" rIns="0" bIns="0" rtlCol="0" anchor="ctr"/>
          <a:lstStyle/>
          <a:p>
            <a:pPr marL="0" indent="0">
              <a:lnSpc>
                <a:spcPts val="1575"/>
              </a:lnSpc>
              <a:buNone/>
            </a:pPr>
            <a:r>
              <a:rPr lang="en-US" sz="1125" dirty="0">
                <a:solidFill>
                  <a:srgbClr val="1A1A1A"/>
                </a:solidFill>
                <a:latin typeface="Arimo" pitchFamily="34" charset="0"/>
                <a:ea typeface="Arimo" pitchFamily="34" charset="-122"/>
                <a:cs typeface="Arimo" pitchFamily="34" charset="-120"/>
              </a:rPr>
              <a:t>Address means safety (Medication).</a:t>
            </a:r>
            <a:endParaRPr lang="en-US" sz="1125" dirty="0"/>
          </a:p>
        </p:txBody>
      </p:sp>
      <p:sp>
        <p:nvSpPr>
          <p:cNvPr id="29" name="SK-18-text-28"/>
          <p:cNvSpPr/>
          <p:nvPr/>
        </p:nvSpPr>
        <p:spPr>
          <a:xfrm>
            <a:off x="8789194" y="3854202"/>
            <a:ext cx="316230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4B5563"/>
                </a:solidFill>
                <a:latin typeface="Arimo" pitchFamily="34" charset="0"/>
                <a:ea typeface="Arimo" pitchFamily="34" charset="-122"/>
                <a:cs typeface="Arimo" pitchFamily="34" charset="-120"/>
              </a:rPr>
              <a:t>INVOLVEMENT</a:t>
            </a:r>
            <a:endParaRPr lang="en-US" sz="1125" dirty="0"/>
          </a:p>
        </p:txBody>
      </p:sp>
      <p:sp>
        <p:nvSpPr>
          <p:cNvPr id="30" name="SK-18-text-29"/>
          <p:cNvSpPr/>
          <p:nvPr/>
        </p:nvSpPr>
        <p:spPr>
          <a:xfrm>
            <a:off x="8658225" y="4125664"/>
            <a:ext cx="3533775" cy="200025"/>
          </a:xfrm>
          <a:prstGeom prst="rect">
            <a:avLst/>
          </a:prstGeom>
          <a:noFill/>
          <a:ln/>
        </p:spPr>
        <p:txBody>
          <a:bodyPr vert="horz" wrap="square" lIns="0" tIns="0" rIns="0" bIns="0" rtlCol="0" anchor="ctr"/>
          <a:lstStyle/>
          <a:p>
            <a:pPr marL="0" indent="0">
              <a:lnSpc>
                <a:spcPts val="1575"/>
              </a:lnSpc>
              <a:buNone/>
            </a:pPr>
            <a:r>
              <a:rPr lang="en-US" sz="1125" dirty="0">
                <a:solidFill>
                  <a:srgbClr val="1A1A1A"/>
                </a:solidFill>
                <a:latin typeface="Arimo" pitchFamily="34" charset="0"/>
                <a:ea typeface="Arimo" pitchFamily="34" charset="-122"/>
                <a:cs typeface="Arimo" pitchFamily="34" charset="-120"/>
              </a:rPr>
              <a:t>Involve parents/carers where safe.</a:t>
            </a:r>
            <a:endParaRPr lang="en-US" sz="1125" dirty="0"/>
          </a:p>
        </p:txBody>
      </p:sp>
      <p:sp>
        <p:nvSpPr>
          <p:cNvPr id="31" name="SK-18-text-30"/>
          <p:cNvSpPr/>
          <p:nvPr/>
        </p:nvSpPr>
        <p:spPr>
          <a:xfrm>
            <a:off x="8658225" y="4373314"/>
            <a:ext cx="3533775" cy="200025"/>
          </a:xfrm>
          <a:prstGeom prst="rect">
            <a:avLst/>
          </a:prstGeom>
          <a:noFill/>
          <a:ln/>
        </p:spPr>
        <p:txBody>
          <a:bodyPr vert="horz" wrap="square" lIns="0" tIns="0" rIns="0" bIns="0" rtlCol="0" anchor="ctr"/>
          <a:lstStyle/>
          <a:p>
            <a:pPr marL="0" indent="0">
              <a:lnSpc>
                <a:spcPts val="1575"/>
              </a:lnSpc>
              <a:buNone/>
            </a:pPr>
            <a:r>
              <a:rPr lang="en-US" sz="1125" dirty="0">
                <a:solidFill>
                  <a:srgbClr val="1A1A1A"/>
                </a:solidFill>
                <a:latin typeface="Arimo" pitchFamily="34" charset="0"/>
                <a:ea typeface="Arimo" pitchFamily="34" charset="-122"/>
                <a:cs typeface="Arimo" pitchFamily="34" charset="-120"/>
              </a:rPr>
              <a:t>Assess Gillick competence for solo.</a:t>
            </a:r>
            <a:endParaRPr lang="en-US" sz="1125" dirty="0"/>
          </a:p>
        </p:txBody>
      </p:sp>
      <p:sp>
        <p:nvSpPr>
          <p:cNvPr id="32" name="SK-18-text-31"/>
          <p:cNvSpPr/>
          <p:nvPr/>
        </p:nvSpPr>
        <p:spPr>
          <a:xfrm>
            <a:off x="8658225" y="4620964"/>
            <a:ext cx="3533775" cy="200025"/>
          </a:xfrm>
          <a:prstGeom prst="rect">
            <a:avLst/>
          </a:prstGeom>
          <a:noFill/>
          <a:ln/>
        </p:spPr>
        <p:txBody>
          <a:bodyPr vert="horz" wrap="square" lIns="0" tIns="0" rIns="0" bIns="0" rtlCol="0" anchor="ctr"/>
          <a:lstStyle/>
          <a:p>
            <a:pPr marL="0" indent="0">
              <a:lnSpc>
                <a:spcPts val="1575"/>
              </a:lnSpc>
              <a:buNone/>
            </a:pPr>
            <a:r>
              <a:rPr lang="en-US" sz="1125" dirty="0">
                <a:solidFill>
                  <a:srgbClr val="1A1A1A"/>
                </a:solidFill>
                <a:latin typeface="Arimo" pitchFamily="34" charset="0"/>
                <a:ea typeface="Arimo" pitchFamily="34" charset="-122"/>
                <a:cs typeface="Arimo" pitchFamily="34" charset="-120"/>
              </a:rPr>
              <a:t>Explain confidentiality limits clearly.</a:t>
            </a:r>
            <a:endParaRPr lang="en-US" sz="1125" dirty="0"/>
          </a:p>
        </p:txBody>
      </p:sp>
      <p:sp>
        <p:nvSpPr>
          <p:cNvPr id="33" name="SK-18-text-32"/>
          <p:cNvSpPr/>
          <p:nvPr/>
        </p:nvSpPr>
        <p:spPr>
          <a:xfrm>
            <a:off x="8658225" y="4868614"/>
            <a:ext cx="3533775" cy="200025"/>
          </a:xfrm>
          <a:prstGeom prst="rect">
            <a:avLst/>
          </a:prstGeom>
          <a:noFill/>
          <a:ln/>
        </p:spPr>
        <p:txBody>
          <a:bodyPr vert="horz" wrap="square" lIns="0" tIns="0" rIns="0" bIns="0" rtlCol="0" anchor="ctr"/>
          <a:lstStyle/>
          <a:p>
            <a:pPr marL="0" indent="0">
              <a:lnSpc>
                <a:spcPts val="1575"/>
              </a:lnSpc>
              <a:buNone/>
            </a:pPr>
            <a:r>
              <a:rPr lang="en-US" sz="1125" dirty="0">
                <a:solidFill>
                  <a:srgbClr val="1A1A1A"/>
                </a:solidFill>
                <a:latin typeface="Arimo" pitchFamily="34" charset="0"/>
                <a:ea typeface="Arimo" pitchFamily="34" charset="-122"/>
                <a:cs typeface="Arimo" pitchFamily="34" charset="-120"/>
              </a:rPr>
              <a:t>Provide written info for families.</a:t>
            </a:r>
            <a:endParaRPr lang="en-US" sz="1125" dirty="0"/>
          </a:p>
        </p:txBody>
      </p:sp>
      <p:sp>
        <p:nvSpPr>
          <p:cNvPr id="34" name="SK-18-text-33"/>
          <p:cNvSpPr/>
          <p:nvPr/>
        </p:nvSpPr>
        <p:spPr>
          <a:xfrm>
            <a:off x="4953000" y="5487739"/>
            <a:ext cx="325755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008080"/>
                </a:solidFill>
                <a:latin typeface="Arimo" pitchFamily="34" charset="0"/>
                <a:ea typeface="Arimo" pitchFamily="34" charset="-122"/>
                <a:cs typeface="Arimo" pitchFamily="34" charset="-120"/>
              </a:rPr>
              <a:t>SCA SUCCESS</a:t>
            </a:r>
            <a:endParaRPr lang="en-US" sz="900" dirty="0"/>
          </a:p>
        </p:txBody>
      </p:sp>
      <p:sp>
        <p:nvSpPr>
          <p:cNvPr id="35" name="SK-18-text-34"/>
          <p:cNvSpPr/>
          <p:nvPr/>
        </p:nvSpPr>
        <p:spPr>
          <a:xfrm>
            <a:off x="4953000" y="5687764"/>
            <a:ext cx="3181350" cy="400050"/>
          </a:xfrm>
          <a:prstGeom prst="rect">
            <a:avLst/>
          </a:prstGeom>
          <a:noFill/>
          <a:ln/>
        </p:spPr>
        <p:txBody>
          <a:bodyPr vert="horz" wrap="square" lIns="0" tIns="0" rIns="0" bIns="0" rtlCol="0" anchor="ctr"/>
          <a:lstStyle/>
          <a:p>
            <a:pPr marL="0" indent="0">
              <a:lnSpc>
                <a:spcPts val="1575"/>
              </a:lnSpc>
              <a:buNone/>
            </a:pPr>
            <a:r>
              <a:rPr lang="en-US" sz="1050" dirty="0">
                <a:solidFill>
                  <a:srgbClr val="008080"/>
                </a:solidFill>
                <a:latin typeface="Arimo" pitchFamily="34" charset="0"/>
                <a:ea typeface="Arimo" pitchFamily="34" charset="-122"/>
                <a:cs typeface="Arimo" pitchFamily="34" charset="-120"/>
              </a:rPr>
              <a:t>Ask directly: "Have you had any thoughts of wanting to take your own life?" Use the patient's own words.</a:t>
            </a:r>
            <a:endParaRPr lang="en-US" sz="1050" dirty="0"/>
          </a:p>
        </p:txBody>
      </p:sp>
      <p:sp>
        <p:nvSpPr>
          <p:cNvPr id="36" name="SK-18-text-35"/>
          <p:cNvSpPr/>
          <p:nvPr/>
        </p:nvSpPr>
        <p:spPr>
          <a:xfrm>
            <a:off x="8515350" y="5487739"/>
            <a:ext cx="325755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D32F2F"/>
                </a:solidFill>
                <a:latin typeface="Arimo" pitchFamily="34" charset="0"/>
                <a:ea typeface="Arimo" pitchFamily="34" charset="-122"/>
                <a:cs typeface="Arimo" pitchFamily="34" charset="-120"/>
              </a:rPr>
              <a:t>RED FLAG</a:t>
            </a:r>
            <a:endParaRPr lang="en-US" sz="900" dirty="0"/>
          </a:p>
        </p:txBody>
      </p:sp>
      <p:sp>
        <p:nvSpPr>
          <p:cNvPr id="37" name="SK-18-text-36"/>
          <p:cNvSpPr/>
          <p:nvPr/>
        </p:nvSpPr>
        <p:spPr>
          <a:xfrm>
            <a:off x="8515350" y="5687764"/>
            <a:ext cx="3181350" cy="600075"/>
          </a:xfrm>
          <a:prstGeom prst="rect">
            <a:avLst/>
          </a:prstGeom>
          <a:noFill/>
          <a:ln/>
        </p:spPr>
        <p:txBody>
          <a:bodyPr vert="horz" wrap="square" lIns="0" tIns="0" rIns="0" bIns="0" rtlCol="0" anchor="ctr"/>
          <a:lstStyle/>
          <a:p>
            <a:pPr marL="0" indent="0">
              <a:lnSpc>
                <a:spcPts val="1575"/>
              </a:lnSpc>
              <a:buNone/>
            </a:pPr>
            <a:r>
              <a:rPr lang="en-US" sz="1050" dirty="0">
                <a:solidFill>
                  <a:srgbClr val="D32F2F"/>
                </a:solidFill>
                <a:latin typeface="Arimo" pitchFamily="34" charset="0"/>
                <a:ea typeface="Arimo" pitchFamily="34" charset="-122"/>
                <a:cs typeface="Arimo" pitchFamily="34" charset="-120"/>
              </a:rPr>
              <a:t>Active suicidal intent, a specific plan, or a recent serious overdose requires </a:t>
            </a:r>
            <a:r>
              <a:rPr lang="en-US" sz="1050" b="1" dirty="0">
                <a:solidFill>
                  <a:srgbClr val="D32F2F"/>
                </a:solidFill>
                <a:latin typeface="Arimo" pitchFamily="34" charset="0"/>
                <a:ea typeface="Arimo" pitchFamily="34" charset="-122"/>
                <a:cs typeface="Arimo" pitchFamily="34" charset="-120"/>
              </a:rPr>
              <a:t>same-day</a:t>
            </a:r>
            <a:r>
              <a:rPr lang="en-US" sz="1050" dirty="0">
                <a:solidFill>
                  <a:srgbClr val="D32F2F"/>
                </a:solidFill>
                <a:latin typeface="Arimo" pitchFamily="34" charset="0"/>
                <a:ea typeface="Arimo" pitchFamily="34" charset="-122"/>
                <a:cs typeface="Arimo" pitchFamily="34" charset="-120"/>
              </a:rPr>
              <a:t> specialist MH assessment.</a:t>
            </a:r>
            <a:endParaRPr lang="en-US" sz="10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9-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9-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9-img-3" descr="preencoded.png"/>
          <p:cNvPicPr>
            <a:picLocks noChangeAspect="1"/>
          </p:cNvPicPr>
          <p:nvPr/>
        </p:nvPicPr>
        <p:blipFill>
          <a:blip r:embed="rId5"/>
          <a:stretch>
            <a:fillRect/>
          </a:stretch>
        </p:blipFill>
        <p:spPr>
          <a:xfrm>
            <a:off x="381000" y="381000"/>
            <a:ext cx="11430000" cy="693390"/>
          </a:xfrm>
          <a:prstGeom prst="rect">
            <a:avLst/>
          </a:prstGeom>
        </p:spPr>
      </p:pic>
      <p:pic>
        <p:nvPicPr>
          <p:cNvPr id="5" name="SK-19-img-4" descr="preencoded.png"/>
          <p:cNvPicPr>
            <a:picLocks noChangeAspect="1"/>
          </p:cNvPicPr>
          <p:nvPr/>
        </p:nvPicPr>
        <p:blipFill>
          <a:blip r:embed="rId6"/>
          <a:stretch>
            <a:fillRect/>
          </a:stretch>
        </p:blipFill>
        <p:spPr>
          <a:xfrm>
            <a:off x="381000" y="1302990"/>
            <a:ext cx="5600700" cy="2772966"/>
          </a:xfrm>
          <a:prstGeom prst="rect">
            <a:avLst/>
          </a:prstGeom>
        </p:spPr>
      </p:pic>
      <p:pic>
        <p:nvPicPr>
          <p:cNvPr id="6" name="SK-19-img-5" descr="preencoded.png"/>
          <p:cNvPicPr>
            <a:picLocks noChangeAspect="1"/>
          </p:cNvPicPr>
          <p:nvPr/>
        </p:nvPicPr>
        <p:blipFill>
          <a:blip r:embed="rId7"/>
          <a:stretch>
            <a:fillRect/>
          </a:stretch>
        </p:blipFill>
        <p:spPr>
          <a:xfrm>
            <a:off x="533400" y="1455390"/>
            <a:ext cx="5295900" cy="361950"/>
          </a:xfrm>
          <a:prstGeom prst="rect">
            <a:avLst/>
          </a:prstGeom>
        </p:spPr>
      </p:pic>
      <p:pic>
        <p:nvPicPr>
          <p:cNvPr id="7" name="SK-19-img-6" descr="preencoded.png"/>
          <p:cNvPicPr>
            <a:picLocks noChangeAspect="1"/>
          </p:cNvPicPr>
          <p:nvPr/>
        </p:nvPicPr>
        <p:blipFill>
          <a:blip r:embed="rId8"/>
          <a:stretch>
            <a:fillRect/>
          </a:stretch>
        </p:blipFill>
        <p:spPr>
          <a:xfrm>
            <a:off x="533400" y="1522065"/>
            <a:ext cx="190500" cy="152400"/>
          </a:xfrm>
          <a:prstGeom prst="rect">
            <a:avLst/>
          </a:prstGeom>
        </p:spPr>
      </p:pic>
      <p:pic>
        <p:nvPicPr>
          <p:cNvPr id="8" name="SK-19-img-7" descr="preencoded.png"/>
          <p:cNvPicPr>
            <a:picLocks noChangeAspect="1"/>
          </p:cNvPicPr>
          <p:nvPr/>
        </p:nvPicPr>
        <p:blipFill>
          <a:blip r:embed="rId9"/>
          <a:stretch>
            <a:fillRect/>
          </a:stretch>
        </p:blipFill>
        <p:spPr>
          <a:xfrm>
            <a:off x="381000" y="4228356"/>
            <a:ext cx="5600700" cy="2248644"/>
          </a:xfrm>
          <a:prstGeom prst="rect">
            <a:avLst/>
          </a:prstGeom>
        </p:spPr>
      </p:pic>
      <p:pic>
        <p:nvPicPr>
          <p:cNvPr id="9" name="SK-19-img-8" descr="preencoded.png"/>
          <p:cNvPicPr>
            <a:picLocks noChangeAspect="1"/>
          </p:cNvPicPr>
          <p:nvPr/>
        </p:nvPicPr>
        <p:blipFill>
          <a:blip r:embed="rId7"/>
          <a:stretch>
            <a:fillRect/>
          </a:stretch>
        </p:blipFill>
        <p:spPr>
          <a:xfrm>
            <a:off x="533400" y="4380756"/>
            <a:ext cx="5295900" cy="361950"/>
          </a:xfrm>
          <a:prstGeom prst="rect">
            <a:avLst/>
          </a:prstGeom>
        </p:spPr>
      </p:pic>
      <p:pic>
        <p:nvPicPr>
          <p:cNvPr id="10" name="SK-19-img-9" descr="preencoded.png"/>
          <p:cNvPicPr>
            <a:picLocks noChangeAspect="1"/>
          </p:cNvPicPr>
          <p:nvPr/>
        </p:nvPicPr>
        <p:blipFill>
          <a:blip r:embed="rId10"/>
          <a:stretch>
            <a:fillRect/>
          </a:stretch>
        </p:blipFill>
        <p:spPr>
          <a:xfrm>
            <a:off x="533400" y="4447431"/>
            <a:ext cx="190500" cy="152400"/>
          </a:xfrm>
          <a:prstGeom prst="rect">
            <a:avLst/>
          </a:prstGeom>
        </p:spPr>
      </p:pic>
      <p:pic>
        <p:nvPicPr>
          <p:cNvPr id="11" name="SK-19-img-10" descr="preencoded.png"/>
          <p:cNvPicPr>
            <a:picLocks noChangeAspect="1"/>
          </p:cNvPicPr>
          <p:nvPr/>
        </p:nvPicPr>
        <p:blipFill>
          <a:blip r:embed="rId11"/>
          <a:stretch>
            <a:fillRect/>
          </a:stretch>
        </p:blipFill>
        <p:spPr>
          <a:xfrm>
            <a:off x="533400" y="4933206"/>
            <a:ext cx="2590800" cy="1028700"/>
          </a:xfrm>
          <a:prstGeom prst="rect">
            <a:avLst/>
          </a:prstGeom>
        </p:spPr>
      </p:pic>
      <p:pic>
        <p:nvPicPr>
          <p:cNvPr id="12" name="SK-19-img-11" descr="preencoded.png"/>
          <p:cNvPicPr>
            <a:picLocks noChangeAspect="1"/>
          </p:cNvPicPr>
          <p:nvPr/>
        </p:nvPicPr>
        <p:blipFill>
          <a:blip r:embed="rId11"/>
          <a:stretch>
            <a:fillRect/>
          </a:stretch>
        </p:blipFill>
        <p:spPr>
          <a:xfrm>
            <a:off x="3238500" y="4933206"/>
            <a:ext cx="2590800" cy="1028700"/>
          </a:xfrm>
          <a:prstGeom prst="rect">
            <a:avLst/>
          </a:prstGeom>
        </p:spPr>
      </p:pic>
      <p:pic>
        <p:nvPicPr>
          <p:cNvPr id="13" name="SK-19-img-12" descr="preencoded.png"/>
          <p:cNvPicPr>
            <a:picLocks noChangeAspect="1"/>
          </p:cNvPicPr>
          <p:nvPr/>
        </p:nvPicPr>
        <p:blipFill>
          <a:blip r:embed="rId12"/>
          <a:stretch>
            <a:fillRect/>
          </a:stretch>
        </p:blipFill>
        <p:spPr>
          <a:xfrm>
            <a:off x="6210300" y="1302990"/>
            <a:ext cx="5600700" cy="3160663"/>
          </a:xfrm>
          <a:prstGeom prst="rect">
            <a:avLst/>
          </a:prstGeom>
        </p:spPr>
      </p:pic>
      <p:pic>
        <p:nvPicPr>
          <p:cNvPr id="14" name="SK-19-img-13" descr="preencoded.png"/>
          <p:cNvPicPr>
            <a:picLocks noChangeAspect="1"/>
          </p:cNvPicPr>
          <p:nvPr/>
        </p:nvPicPr>
        <p:blipFill>
          <a:blip r:embed="rId7"/>
          <a:stretch>
            <a:fillRect/>
          </a:stretch>
        </p:blipFill>
        <p:spPr>
          <a:xfrm>
            <a:off x="6362700" y="1455390"/>
            <a:ext cx="5295900" cy="361950"/>
          </a:xfrm>
          <a:prstGeom prst="rect">
            <a:avLst/>
          </a:prstGeom>
        </p:spPr>
      </p:pic>
      <p:pic>
        <p:nvPicPr>
          <p:cNvPr id="15" name="SK-19-img-14" descr="preencoded.png"/>
          <p:cNvPicPr>
            <a:picLocks noChangeAspect="1"/>
          </p:cNvPicPr>
          <p:nvPr/>
        </p:nvPicPr>
        <p:blipFill>
          <a:blip r:embed="rId13"/>
          <a:stretch>
            <a:fillRect/>
          </a:stretch>
        </p:blipFill>
        <p:spPr>
          <a:xfrm>
            <a:off x="6362700" y="1522065"/>
            <a:ext cx="190500" cy="152400"/>
          </a:xfrm>
          <a:prstGeom prst="rect">
            <a:avLst/>
          </a:prstGeom>
        </p:spPr>
      </p:pic>
      <p:pic>
        <p:nvPicPr>
          <p:cNvPr id="16" name="SK-19-img-15" descr="preencoded.png"/>
          <p:cNvPicPr>
            <a:picLocks noChangeAspect="1"/>
          </p:cNvPicPr>
          <p:nvPr/>
        </p:nvPicPr>
        <p:blipFill>
          <a:blip r:embed="rId14"/>
          <a:stretch>
            <a:fillRect/>
          </a:stretch>
        </p:blipFill>
        <p:spPr>
          <a:xfrm>
            <a:off x="6210300" y="4616053"/>
            <a:ext cx="5600700" cy="854273"/>
          </a:xfrm>
          <a:prstGeom prst="rect">
            <a:avLst/>
          </a:prstGeom>
        </p:spPr>
      </p:pic>
      <p:pic>
        <p:nvPicPr>
          <p:cNvPr id="17" name="SK-19-img-16" descr="preencoded.png"/>
          <p:cNvPicPr>
            <a:picLocks noChangeAspect="1"/>
          </p:cNvPicPr>
          <p:nvPr/>
        </p:nvPicPr>
        <p:blipFill>
          <a:blip r:embed="rId15"/>
          <a:stretch>
            <a:fillRect/>
          </a:stretch>
        </p:blipFill>
        <p:spPr>
          <a:xfrm>
            <a:off x="6324600" y="4763095"/>
            <a:ext cx="178594" cy="148828"/>
          </a:xfrm>
          <a:prstGeom prst="rect">
            <a:avLst/>
          </a:prstGeom>
        </p:spPr>
      </p:pic>
      <p:pic>
        <p:nvPicPr>
          <p:cNvPr id="18" name="SK-19-img-17" descr="preencoded.png"/>
          <p:cNvPicPr>
            <a:picLocks noChangeAspect="1"/>
          </p:cNvPicPr>
          <p:nvPr/>
        </p:nvPicPr>
        <p:blipFill>
          <a:blip r:embed="rId16"/>
          <a:stretch>
            <a:fillRect/>
          </a:stretch>
        </p:blipFill>
        <p:spPr>
          <a:xfrm>
            <a:off x="6210300" y="5622727"/>
            <a:ext cx="5600700" cy="854273"/>
          </a:xfrm>
          <a:prstGeom prst="rect">
            <a:avLst/>
          </a:prstGeom>
        </p:spPr>
      </p:pic>
      <p:pic>
        <p:nvPicPr>
          <p:cNvPr id="19" name="SK-19-img-18" descr="preencoded.png"/>
          <p:cNvPicPr>
            <a:picLocks noChangeAspect="1"/>
          </p:cNvPicPr>
          <p:nvPr/>
        </p:nvPicPr>
        <p:blipFill>
          <a:blip r:embed="rId17"/>
          <a:stretch>
            <a:fillRect/>
          </a:stretch>
        </p:blipFill>
        <p:spPr>
          <a:xfrm>
            <a:off x="6324600" y="5769769"/>
            <a:ext cx="178594" cy="148828"/>
          </a:xfrm>
          <a:prstGeom prst="rect">
            <a:avLst/>
          </a:prstGeom>
        </p:spPr>
      </p:pic>
      <p:sp>
        <p:nvSpPr>
          <p:cNvPr id="20" name="SK-19-text-19"/>
          <p:cNvSpPr/>
          <p:nvPr/>
        </p:nvSpPr>
        <p:spPr>
          <a:xfrm>
            <a:off x="571500" y="381000"/>
            <a:ext cx="116205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A"/>
                </a:solidFill>
                <a:latin typeface="Arimo" pitchFamily="34" charset="0"/>
                <a:ea typeface="Arimo" pitchFamily="34" charset="-122"/>
                <a:cs typeface="Arimo" pitchFamily="34" charset="-120"/>
              </a:rPr>
              <a:t>OCD and Body Dysmorphic Disorder (CG31)</a:t>
            </a:r>
            <a:endParaRPr lang="en-US" sz="2550" dirty="0"/>
          </a:p>
        </p:txBody>
      </p:sp>
      <p:sp>
        <p:nvSpPr>
          <p:cNvPr id="21" name="SK-19-text-20"/>
          <p:cNvSpPr/>
          <p:nvPr/>
        </p:nvSpPr>
        <p:spPr>
          <a:xfrm>
            <a:off x="571500" y="845790"/>
            <a:ext cx="11315700" cy="228600"/>
          </a:xfrm>
          <a:prstGeom prst="rect">
            <a:avLst/>
          </a:prstGeom>
          <a:noFill/>
          <a:ln/>
        </p:spPr>
        <p:txBody>
          <a:bodyPr vert="horz" wrap="square" lIns="0" tIns="0" rIns="0" bIns="0" rtlCol="0" anchor="ctr"/>
          <a:lstStyle/>
          <a:p>
            <a:pPr marL="0" indent="0">
              <a:lnSpc>
                <a:spcPts val="1800"/>
              </a:lnSpc>
              <a:buNone/>
            </a:pPr>
            <a:r>
              <a:rPr lang="en-US" sz="1200" kern="0" spc="60" dirty="0">
                <a:solidFill>
                  <a:srgbClr val="6B7280"/>
                </a:solidFill>
                <a:latin typeface="Arimo" pitchFamily="34" charset="0"/>
                <a:ea typeface="Arimo" pitchFamily="34" charset="-122"/>
                <a:cs typeface="Arimo" pitchFamily="34" charset="-120"/>
              </a:rPr>
              <a:t>BRADFORD VTS TEACHING SERIES</a:t>
            </a:r>
            <a:endParaRPr lang="en-US" sz="1200" dirty="0"/>
          </a:p>
        </p:txBody>
      </p:sp>
      <p:sp>
        <p:nvSpPr>
          <p:cNvPr id="22" name="SK-19-text-21"/>
          <p:cNvSpPr/>
          <p:nvPr/>
        </p:nvSpPr>
        <p:spPr>
          <a:xfrm>
            <a:off x="838200" y="1455390"/>
            <a:ext cx="51244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A1A1A"/>
                </a:solidFill>
                <a:latin typeface="Arimo" pitchFamily="34" charset="0"/>
                <a:ea typeface="Arimo" pitchFamily="34" charset="-122"/>
                <a:cs typeface="Arimo" pitchFamily="34" charset="-120"/>
              </a:rPr>
              <a:t>Recognition &amp; Symptoms</a:t>
            </a:r>
            <a:endParaRPr lang="en-US" sz="1500" dirty="0"/>
          </a:p>
        </p:txBody>
      </p:sp>
      <p:sp>
        <p:nvSpPr>
          <p:cNvPr id="23" name="SK-19-text-22"/>
          <p:cNvSpPr/>
          <p:nvPr/>
        </p:nvSpPr>
        <p:spPr>
          <a:xfrm>
            <a:off x="670471" y="1931640"/>
            <a:ext cx="52959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4B5563"/>
                </a:solidFill>
                <a:latin typeface="Arimo" pitchFamily="34" charset="0"/>
                <a:ea typeface="Arimo" pitchFamily="34" charset="-122"/>
                <a:cs typeface="Arimo" pitchFamily="34" charset="-120"/>
              </a:rPr>
              <a:t>Obsessions:</a:t>
            </a:r>
            <a:r>
              <a:rPr lang="en-US" sz="1200" dirty="0">
                <a:solidFill>
                  <a:srgbClr val="4B5563"/>
                </a:solidFill>
                <a:latin typeface="Arimo" pitchFamily="34" charset="0"/>
                <a:ea typeface="Arimo" pitchFamily="34" charset="-122"/>
                <a:cs typeface="Arimo" pitchFamily="34" charset="-120"/>
              </a:rPr>
              <a:t>Intrusive, repetitive, distressing thoughts, images, or urges (e.g., contamination, harm).</a:t>
            </a:r>
            <a:endParaRPr lang="en-US" sz="1200" dirty="0"/>
          </a:p>
        </p:txBody>
      </p:sp>
      <p:sp>
        <p:nvSpPr>
          <p:cNvPr id="24" name="SK-19-text-23"/>
          <p:cNvSpPr/>
          <p:nvPr/>
        </p:nvSpPr>
        <p:spPr>
          <a:xfrm>
            <a:off x="670471" y="2453432"/>
            <a:ext cx="52959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4B5563"/>
                </a:solidFill>
                <a:latin typeface="Arimo" pitchFamily="34" charset="0"/>
                <a:ea typeface="Arimo" pitchFamily="34" charset="-122"/>
                <a:cs typeface="Arimo" pitchFamily="34" charset="-120"/>
              </a:rPr>
              <a:t>Compulsions:</a:t>
            </a:r>
            <a:r>
              <a:rPr lang="en-US" sz="1200" dirty="0">
                <a:solidFill>
                  <a:srgbClr val="4B5563"/>
                </a:solidFill>
                <a:latin typeface="Arimo" pitchFamily="34" charset="0"/>
                <a:ea typeface="Arimo" pitchFamily="34" charset="-122"/>
                <a:cs typeface="Arimo" pitchFamily="34" charset="-120"/>
              </a:rPr>
              <a:t>Repetitive behaviors or mental acts performed to reduce distress or prevent a feared event.</a:t>
            </a:r>
            <a:endParaRPr lang="en-US" sz="1200" dirty="0"/>
          </a:p>
        </p:txBody>
      </p:sp>
      <p:sp>
        <p:nvSpPr>
          <p:cNvPr id="25" name="SK-19-text-24"/>
          <p:cNvSpPr/>
          <p:nvPr/>
        </p:nvSpPr>
        <p:spPr>
          <a:xfrm>
            <a:off x="670471" y="2975223"/>
            <a:ext cx="52959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4B5563"/>
                </a:solidFill>
                <a:latin typeface="Arimo" pitchFamily="34" charset="0"/>
                <a:ea typeface="Arimo" pitchFamily="34" charset="-122"/>
                <a:cs typeface="Arimo" pitchFamily="34" charset="-120"/>
              </a:rPr>
              <a:t>BDD:</a:t>
            </a:r>
            <a:r>
              <a:rPr lang="en-US" sz="1200" dirty="0">
                <a:solidFill>
                  <a:srgbClr val="4B5563"/>
                </a:solidFill>
                <a:latin typeface="Arimo" pitchFamily="34" charset="0"/>
                <a:ea typeface="Arimo" pitchFamily="34" charset="-122"/>
                <a:cs typeface="Arimo" pitchFamily="34" charset="-120"/>
              </a:rPr>
              <a:t>Excessive preoccupation with perceived defects in physical appearance (often unnoticeable to others).</a:t>
            </a:r>
            <a:endParaRPr lang="en-US" sz="1200" dirty="0"/>
          </a:p>
        </p:txBody>
      </p:sp>
      <p:sp>
        <p:nvSpPr>
          <p:cNvPr id="26" name="SK-19-text-25"/>
          <p:cNvSpPr/>
          <p:nvPr/>
        </p:nvSpPr>
        <p:spPr>
          <a:xfrm>
            <a:off x="670471" y="3497014"/>
            <a:ext cx="52959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4B5563"/>
                </a:solidFill>
                <a:latin typeface="Arimo" pitchFamily="34" charset="0"/>
                <a:ea typeface="Arimo" pitchFamily="34" charset="-122"/>
                <a:cs typeface="Arimo" pitchFamily="34" charset="-120"/>
              </a:rPr>
              <a:t>Functional Impact:</a:t>
            </a:r>
            <a:r>
              <a:rPr lang="en-US" sz="1200" dirty="0">
                <a:solidFill>
                  <a:srgbClr val="4B5563"/>
                </a:solidFill>
                <a:latin typeface="Arimo" pitchFamily="34" charset="0"/>
                <a:ea typeface="Arimo" pitchFamily="34" charset="-122"/>
                <a:cs typeface="Arimo" pitchFamily="34" charset="-120"/>
              </a:rPr>
              <a:t>Assess time taken (e.g., &gt;1 hour/day), school avoidance, and social withdrawal.</a:t>
            </a:r>
            <a:endParaRPr lang="en-US" sz="1200" dirty="0"/>
          </a:p>
        </p:txBody>
      </p:sp>
      <p:sp>
        <p:nvSpPr>
          <p:cNvPr id="27" name="SK-19-text-26"/>
          <p:cNvSpPr/>
          <p:nvPr/>
        </p:nvSpPr>
        <p:spPr>
          <a:xfrm>
            <a:off x="838200" y="4380756"/>
            <a:ext cx="37528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A1A1A"/>
                </a:solidFill>
                <a:latin typeface="Arimo" pitchFamily="34" charset="0"/>
                <a:ea typeface="Arimo" pitchFamily="34" charset="-122"/>
                <a:cs typeface="Arimo" pitchFamily="34" charset="-120"/>
              </a:rPr>
              <a:t>Assessment Focus</a:t>
            </a:r>
            <a:endParaRPr lang="en-US" sz="1500" dirty="0"/>
          </a:p>
        </p:txBody>
      </p:sp>
      <p:sp>
        <p:nvSpPr>
          <p:cNvPr id="28" name="SK-19-text-27"/>
          <p:cNvSpPr/>
          <p:nvPr/>
        </p:nvSpPr>
        <p:spPr>
          <a:xfrm>
            <a:off x="628650" y="4933206"/>
            <a:ext cx="2400300" cy="1028700"/>
          </a:xfrm>
          <a:prstGeom prst="rect">
            <a:avLst/>
          </a:prstGeom>
          <a:noFill/>
          <a:ln/>
        </p:spPr>
        <p:txBody>
          <a:bodyPr vert="horz" wrap="square" lIns="0" tIns="0" rIns="0" bIns="0" rtlCol="0" anchor="ctr"/>
          <a:lstStyle/>
          <a:p>
            <a:pPr marL="0" indent="0">
              <a:lnSpc>
                <a:spcPts val="1575"/>
              </a:lnSpc>
              <a:buNone/>
            </a:pPr>
            <a:r>
              <a:rPr lang="en-US" sz="1050" b="1" dirty="0">
                <a:solidFill>
                  <a:srgbClr val="005EB8"/>
                </a:solidFill>
                <a:latin typeface="Arimo" pitchFamily="34" charset="0"/>
                <a:ea typeface="Arimo" pitchFamily="34" charset="-122"/>
                <a:cs typeface="Arimo" pitchFamily="34" charset="-120"/>
              </a:rPr>
              <a:t>Distress</a:t>
            </a:r>
            <a:r>
              <a:rPr lang="en-US" sz="1050" dirty="0">
                <a:solidFill>
                  <a:srgbClr val="000000"/>
                </a:solidFill>
                <a:latin typeface="Arimo" pitchFamily="34" charset="0"/>
                <a:ea typeface="Arimo" pitchFamily="34" charset="-122"/>
                <a:cs typeface="Arimo" pitchFamily="34" charset="-120"/>
              </a:rPr>
              <a:t>How much do these thoughts upset you or interfere with your day?</a:t>
            </a:r>
            <a:endParaRPr lang="en-US" sz="1050" dirty="0"/>
          </a:p>
        </p:txBody>
      </p:sp>
      <p:sp>
        <p:nvSpPr>
          <p:cNvPr id="29" name="SK-19-text-28"/>
          <p:cNvSpPr/>
          <p:nvPr/>
        </p:nvSpPr>
        <p:spPr>
          <a:xfrm>
            <a:off x="3333750" y="4933206"/>
            <a:ext cx="2400300" cy="1028700"/>
          </a:xfrm>
          <a:prstGeom prst="rect">
            <a:avLst/>
          </a:prstGeom>
          <a:noFill/>
          <a:ln/>
        </p:spPr>
        <p:txBody>
          <a:bodyPr vert="horz" wrap="square" lIns="0" tIns="0" rIns="0" bIns="0" rtlCol="0" anchor="ctr"/>
          <a:lstStyle/>
          <a:p>
            <a:pPr marL="0" indent="0">
              <a:lnSpc>
                <a:spcPts val="1575"/>
              </a:lnSpc>
              <a:buNone/>
            </a:pPr>
            <a:r>
              <a:rPr lang="en-US" sz="1050" b="1" dirty="0">
                <a:solidFill>
                  <a:srgbClr val="005EB8"/>
                </a:solidFill>
                <a:latin typeface="Arimo" pitchFamily="34" charset="0"/>
                <a:ea typeface="Arimo" pitchFamily="34" charset="-122"/>
                <a:cs typeface="Arimo" pitchFamily="34" charset="-120"/>
              </a:rPr>
              <a:t>Family Role</a:t>
            </a:r>
            <a:r>
              <a:rPr lang="en-US" sz="1050" dirty="0">
                <a:solidFill>
                  <a:srgbClr val="000000"/>
                </a:solidFill>
                <a:latin typeface="Arimo" pitchFamily="34" charset="0"/>
                <a:ea typeface="Arimo" pitchFamily="34" charset="-122"/>
                <a:cs typeface="Arimo" pitchFamily="34" charset="-120"/>
              </a:rPr>
              <a:t>How are parents "helping"? (e.g., cleaning for them, providing reassurance).</a:t>
            </a:r>
            <a:endParaRPr lang="en-US" sz="1050" dirty="0"/>
          </a:p>
        </p:txBody>
      </p:sp>
      <p:sp>
        <p:nvSpPr>
          <p:cNvPr id="30" name="SK-19-text-29"/>
          <p:cNvSpPr/>
          <p:nvPr/>
        </p:nvSpPr>
        <p:spPr>
          <a:xfrm>
            <a:off x="6667500" y="1455390"/>
            <a:ext cx="42100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A1A1A"/>
                </a:solidFill>
                <a:latin typeface="Arimo" pitchFamily="34" charset="0"/>
                <a:ea typeface="Arimo" pitchFamily="34" charset="-122"/>
                <a:cs typeface="Arimo" pitchFamily="34" charset="-120"/>
              </a:rPr>
              <a:t>Management Pathway</a:t>
            </a:r>
            <a:endParaRPr lang="en-US" sz="1500" dirty="0"/>
          </a:p>
        </p:txBody>
      </p:sp>
      <p:sp>
        <p:nvSpPr>
          <p:cNvPr id="31" name="SK-19-text-30"/>
          <p:cNvSpPr/>
          <p:nvPr/>
        </p:nvSpPr>
        <p:spPr>
          <a:xfrm>
            <a:off x="6499771" y="1931640"/>
            <a:ext cx="52959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4B5563"/>
                </a:solidFill>
                <a:latin typeface="Arimo" pitchFamily="34" charset="0"/>
                <a:ea typeface="Arimo" pitchFamily="34" charset="-122"/>
                <a:cs typeface="Arimo" pitchFamily="34" charset="-120"/>
              </a:rPr>
              <a:t>First-line:</a:t>
            </a:r>
            <a:r>
              <a:rPr lang="en-US" sz="1200" dirty="0">
                <a:solidFill>
                  <a:srgbClr val="4B5563"/>
                </a:solidFill>
                <a:latin typeface="Arimo" pitchFamily="34" charset="0"/>
                <a:ea typeface="Arimo" pitchFamily="34" charset="-122"/>
                <a:cs typeface="Arimo" pitchFamily="34" charset="-120"/>
              </a:rPr>
              <a:t>CBT including Exposure and Response Prevention (ERP) delivered by a specialist service.</a:t>
            </a:r>
            <a:endParaRPr lang="en-US" sz="1200" dirty="0"/>
          </a:p>
        </p:txBody>
      </p:sp>
      <p:sp>
        <p:nvSpPr>
          <p:cNvPr id="32" name="SK-19-text-31"/>
          <p:cNvSpPr/>
          <p:nvPr/>
        </p:nvSpPr>
        <p:spPr>
          <a:xfrm>
            <a:off x="6499771" y="2453432"/>
            <a:ext cx="5692229"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4B5563"/>
                </a:solidFill>
                <a:latin typeface="Arimo" pitchFamily="34" charset="0"/>
                <a:ea typeface="Arimo" pitchFamily="34" charset="-122"/>
                <a:cs typeface="Arimo" pitchFamily="34" charset="-120"/>
              </a:rPr>
              <a:t>ERP:</a:t>
            </a:r>
            <a:r>
              <a:rPr lang="en-US" sz="1200" dirty="0">
                <a:solidFill>
                  <a:srgbClr val="4B5563"/>
                </a:solidFill>
                <a:latin typeface="Arimo" pitchFamily="34" charset="0"/>
                <a:ea typeface="Arimo" pitchFamily="34" charset="-122"/>
                <a:cs typeface="Arimo" pitchFamily="34" charset="-120"/>
              </a:rPr>
              <a:t>Gradually facing fears without performing the compulsive ritual.</a:t>
            </a:r>
            <a:endParaRPr lang="en-US" sz="1200" dirty="0"/>
          </a:p>
        </p:txBody>
      </p:sp>
      <p:sp>
        <p:nvSpPr>
          <p:cNvPr id="33" name="SK-19-text-32"/>
          <p:cNvSpPr/>
          <p:nvPr/>
        </p:nvSpPr>
        <p:spPr>
          <a:xfrm>
            <a:off x="6499771" y="2761952"/>
            <a:ext cx="52959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4B5563"/>
                </a:solidFill>
                <a:latin typeface="Arimo" pitchFamily="34" charset="0"/>
                <a:ea typeface="Arimo" pitchFamily="34" charset="-122"/>
                <a:cs typeface="Arimo" pitchFamily="34" charset="-120"/>
              </a:rPr>
              <a:t>Medication:</a:t>
            </a:r>
            <a:r>
              <a:rPr lang="en-US" sz="1200" dirty="0">
                <a:solidFill>
                  <a:srgbClr val="4B5563"/>
                </a:solidFill>
                <a:latin typeface="Arimo" pitchFamily="34" charset="0"/>
                <a:ea typeface="Arimo" pitchFamily="34" charset="-122"/>
                <a:cs typeface="Arimo" pitchFamily="34" charset="-120"/>
              </a:rPr>
              <a:t>Specialist-led only. SSRIs (e.g., Sertraline) if CBT is insufficient or refused.</a:t>
            </a:r>
            <a:endParaRPr lang="en-US" sz="1200" dirty="0"/>
          </a:p>
        </p:txBody>
      </p:sp>
      <p:sp>
        <p:nvSpPr>
          <p:cNvPr id="34" name="SK-19-text-33"/>
          <p:cNvSpPr/>
          <p:nvPr/>
        </p:nvSpPr>
        <p:spPr>
          <a:xfrm>
            <a:off x="6499771" y="3283744"/>
            <a:ext cx="52959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4B5563"/>
                </a:solidFill>
                <a:latin typeface="Arimo" pitchFamily="34" charset="0"/>
                <a:ea typeface="Arimo" pitchFamily="34" charset="-122"/>
                <a:cs typeface="Arimo" pitchFamily="34" charset="-120"/>
              </a:rPr>
              <a:t>Referral:</a:t>
            </a:r>
            <a:r>
              <a:rPr lang="en-US" sz="1200" dirty="0">
                <a:solidFill>
                  <a:srgbClr val="4B5563"/>
                </a:solidFill>
                <a:latin typeface="Arimo" pitchFamily="34" charset="0"/>
                <a:ea typeface="Arimo" pitchFamily="34" charset="-122"/>
                <a:cs typeface="Arimo" pitchFamily="34" charset="-120"/>
              </a:rPr>
              <a:t>To CAMHS for multidisciplinary assessment if symptoms are persistent or moderate/severe.</a:t>
            </a:r>
            <a:endParaRPr lang="en-US" sz="1200" dirty="0"/>
          </a:p>
        </p:txBody>
      </p:sp>
      <p:sp>
        <p:nvSpPr>
          <p:cNvPr id="35" name="SK-19-text-34"/>
          <p:cNvSpPr/>
          <p:nvPr/>
        </p:nvSpPr>
        <p:spPr>
          <a:xfrm>
            <a:off x="6579394" y="4730353"/>
            <a:ext cx="537210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6B4C9A"/>
                </a:solidFill>
                <a:latin typeface="Arimo" pitchFamily="34" charset="0"/>
                <a:ea typeface="Arimo" pitchFamily="34" charset="-122"/>
                <a:cs typeface="Arimo" pitchFamily="34" charset="-120"/>
              </a:rPr>
              <a:t>AKT Pearl</a:t>
            </a:r>
            <a:endParaRPr lang="en-US" sz="1125" dirty="0"/>
          </a:p>
        </p:txBody>
      </p:sp>
      <p:sp>
        <p:nvSpPr>
          <p:cNvPr id="36" name="SK-19-text-35"/>
          <p:cNvSpPr/>
          <p:nvPr/>
        </p:nvSpPr>
        <p:spPr>
          <a:xfrm>
            <a:off x="6324600" y="4982766"/>
            <a:ext cx="5372100" cy="373261"/>
          </a:xfrm>
          <a:prstGeom prst="rect">
            <a:avLst/>
          </a:prstGeom>
          <a:noFill/>
          <a:ln/>
        </p:spPr>
        <p:txBody>
          <a:bodyPr vert="horz" wrap="square" lIns="0" tIns="0" rIns="0" bIns="0" rtlCol="0" anchor="ctr"/>
          <a:lstStyle/>
          <a:p>
            <a:pPr marL="0" indent="0">
              <a:lnSpc>
                <a:spcPts val="1470"/>
              </a:lnSpc>
              <a:buNone/>
            </a:pPr>
            <a:r>
              <a:rPr lang="en-US" sz="1050" dirty="0">
                <a:solidFill>
                  <a:srgbClr val="1A1A1A"/>
                </a:solidFill>
                <a:latin typeface="Arimo" pitchFamily="34" charset="0"/>
                <a:ea typeface="Arimo" pitchFamily="34" charset="-122"/>
                <a:cs typeface="Arimo" pitchFamily="34" charset="-120"/>
              </a:rPr>
              <a:t>NICE CG31 remains the current guidance. For children/young people, psychological treatment (CBT with ERP) MUST be offered before or alongside medication.</a:t>
            </a:r>
            <a:endParaRPr lang="en-US" sz="1050" dirty="0"/>
          </a:p>
        </p:txBody>
      </p:sp>
      <p:sp>
        <p:nvSpPr>
          <p:cNvPr id="37" name="SK-19-text-36"/>
          <p:cNvSpPr/>
          <p:nvPr/>
        </p:nvSpPr>
        <p:spPr>
          <a:xfrm>
            <a:off x="6579394" y="5737027"/>
            <a:ext cx="537210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008080"/>
                </a:solidFill>
                <a:latin typeface="Arimo" pitchFamily="34" charset="0"/>
                <a:ea typeface="Arimo" pitchFamily="34" charset="-122"/>
                <a:cs typeface="Arimo" pitchFamily="34" charset="-120"/>
              </a:rPr>
              <a:t>SCA Pearl</a:t>
            </a:r>
            <a:endParaRPr lang="en-US" sz="1125" dirty="0"/>
          </a:p>
        </p:txBody>
      </p:sp>
      <p:sp>
        <p:nvSpPr>
          <p:cNvPr id="38" name="SK-19-text-37"/>
          <p:cNvSpPr/>
          <p:nvPr/>
        </p:nvSpPr>
        <p:spPr>
          <a:xfrm>
            <a:off x="6324600" y="5989439"/>
            <a:ext cx="5372100" cy="373261"/>
          </a:xfrm>
          <a:prstGeom prst="rect">
            <a:avLst/>
          </a:prstGeom>
          <a:noFill/>
          <a:ln/>
        </p:spPr>
        <p:txBody>
          <a:bodyPr vert="horz" wrap="square" lIns="0" tIns="0" rIns="0" bIns="0" rtlCol="0" anchor="ctr"/>
          <a:lstStyle/>
          <a:p>
            <a:pPr marL="0" indent="0">
              <a:lnSpc>
                <a:spcPts val="1470"/>
              </a:lnSpc>
              <a:buNone/>
            </a:pPr>
            <a:r>
              <a:rPr lang="en-US" sz="1050" dirty="0">
                <a:solidFill>
                  <a:srgbClr val="1A1A1A"/>
                </a:solidFill>
                <a:latin typeface="Arimo" pitchFamily="34" charset="0"/>
                <a:ea typeface="Arimo" pitchFamily="34" charset="-122"/>
                <a:cs typeface="Arimo" pitchFamily="34" charset="-120"/>
              </a:rPr>
              <a:t>Explore </a:t>
            </a:r>
            <a:r>
              <a:rPr lang="en-US" sz="1050" b="1" dirty="0">
                <a:solidFill>
                  <a:srgbClr val="1A1A1A"/>
                </a:solidFill>
                <a:latin typeface="Arimo" pitchFamily="34" charset="0"/>
                <a:ea typeface="Arimo" pitchFamily="34" charset="-122"/>
                <a:cs typeface="Arimo" pitchFamily="34" charset="-120"/>
              </a:rPr>
              <a:t>"Family Accommodation"</a:t>
            </a:r>
            <a:r>
              <a:rPr lang="en-US" sz="1050" dirty="0">
                <a:solidFill>
                  <a:srgbClr val="1A1A1A"/>
                </a:solidFill>
                <a:latin typeface="Arimo" pitchFamily="34" charset="0"/>
                <a:ea typeface="Arimo" pitchFamily="34" charset="-122"/>
                <a:cs typeface="Arimo" pitchFamily="34" charset="-120"/>
              </a:rPr>
              <a:t>. Parents often inadvertently reinforce OCD by participating in rituals to reduce the child's short-term distress.</a:t>
            </a:r>
            <a:endParaRPr lang="en-US" sz="10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2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0-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0-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0-img-3" descr="preencoded.png"/>
          <p:cNvPicPr>
            <a:picLocks noChangeAspect="1"/>
          </p:cNvPicPr>
          <p:nvPr/>
        </p:nvPicPr>
        <p:blipFill>
          <a:blip r:embed="rId5"/>
          <a:stretch>
            <a:fillRect/>
          </a:stretch>
        </p:blipFill>
        <p:spPr>
          <a:xfrm>
            <a:off x="381000" y="304800"/>
            <a:ext cx="11430000" cy="693390"/>
          </a:xfrm>
          <a:prstGeom prst="rect">
            <a:avLst/>
          </a:prstGeom>
        </p:spPr>
      </p:pic>
      <p:pic>
        <p:nvPicPr>
          <p:cNvPr id="5" name="SK-20-img-4" descr="preencoded.png"/>
          <p:cNvPicPr>
            <a:picLocks noChangeAspect="1"/>
          </p:cNvPicPr>
          <p:nvPr/>
        </p:nvPicPr>
        <p:blipFill>
          <a:blip r:embed="rId6"/>
          <a:stretch>
            <a:fillRect/>
          </a:stretch>
        </p:blipFill>
        <p:spPr>
          <a:xfrm>
            <a:off x="381000" y="1963043"/>
            <a:ext cx="6629400" cy="3653730"/>
          </a:xfrm>
          <a:prstGeom prst="rect">
            <a:avLst/>
          </a:prstGeom>
        </p:spPr>
      </p:pic>
      <p:pic>
        <p:nvPicPr>
          <p:cNvPr id="6" name="SK-20-img-5" descr="preencoded.png"/>
          <p:cNvPicPr>
            <a:picLocks noChangeAspect="1"/>
          </p:cNvPicPr>
          <p:nvPr/>
        </p:nvPicPr>
        <p:blipFill>
          <a:blip r:embed="rId7"/>
          <a:stretch>
            <a:fillRect/>
          </a:stretch>
        </p:blipFill>
        <p:spPr>
          <a:xfrm>
            <a:off x="762000" y="4826198"/>
            <a:ext cx="3024188" cy="409575"/>
          </a:xfrm>
          <a:prstGeom prst="rect">
            <a:avLst/>
          </a:prstGeom>
        </p:spPr>
      </p:pic>
      <p:pic>
        <p:nvPicPr>
          <p:cNvPr id="7" name="SK-20-img-6" descr="preencoded.png"/>
          <p:cNvPicPr>
            <a:picLocks noChangeAspect="1"/>
          </p:cNvPicPr>
          <p:nvPr/>
        </p:nvPicPr>
        <p:blipFill>
          <a:blip r:embed="rId8"/>
          <a:stretch>
            <a:fillRect/>
          </a:stretch>
        </p:blipFill>
        <p:spPr>
          <a:xfrm>
            <a:off x="914400" y="4950470"/>
            <a:ext cx="214313" cy="175320"/>
          </a:xfrm>
          <a:prstGeom prst="rect">
            <a:avLst/>
          </a:prstGeom>
        </p:spPr>
      </p:pic>
      <p:pic>
        <p:nvPicPr>
          <p:cNvPr id="8" name="SK-20-img-7" descr="preencoded.png"/>
          <p:cNvPicPr>
            <a:picLocks noChangeAspect="1"/>
          </p:cNvPicPr>
          <p:nvPr/>
        </p:nvPicPr>
        <p:blipFill>
          <a:blip r:embed="rId9"/>
          <a:stretch>
            <a:fillRect/>
          </a:stretch>
        </p:blipFill>
        <p:spPr>
          <a:xfrm>
            <a:off x="7391400" y="1210568"/>
            <a:ext cx="166688" cy="137220"/>
          </a:xfrm>
          <a:prstGeom prst="rect">
            <a:avLst/>
          </a:prstGeom>
        </p:spPr>
      </p:pic>
      <p:pic>
        <p:nvPicPr>
          <p:cNvPr id="9" name="SK-20-img-8" descr="preencoded.png"/>
          <p:cNvPicPr>
            <a:picLocks noChangeAspect="1"/>
          </p:cNvPicPr>
          <p:nvPr/>
        </p:nvPicPr>
        <p:blipFill>
          <a:blip r:embed="rId10"/>
          <a:stretch>
            <a:fillRect/>
          </a:stretch>
        </p:blipFill>
        <p:spPr>
          <a:xfrm>
            <a:off x="7391400" y="1531590"/>
            <a:ext cx="4419600" cy="1124396"/>
          </a:xfrm>
          <a:prstGeom prst="rect">
            <a:avLst/>
          </a:prstGeom>
        </p:spPr>
      </p:pic>
      <p:pic>
        <p:nvPicPr>
          <p:cNvPr id="10" name="SK-20-img-9" descr="preencoded.png"/>
          <p:cNvPicPr>
            <a:picLocks noChangeAspect="1"/>
          </p:cNvPicPr>
          <p:nvPr/>
        </p:nvPicPr>
        <p:blipFill>
          <a:blip r:embed="rId11"/>
          <a:stretch>
            <a:fillRect/>
          </a:stretch>
        </p:blipFill>
        <p:spPr>
          <a:xfrm>
            <a:off x="7581900" y="1794867"/>
            <a:ext cx="214313" cy="175320"/>
          </a:xfrm>
          <a:prstGeom prst="rect">
            <a:avLst/>
          </a:prstGeom>
        </p:spPr>
      </p:pic>
      <p:pic>
        <p:nvPicPr>
          <p:cNvPr id="11" name="SK-20-img-10" descr="preencoded.png"/>
          <p:cNvPicPr>
            <a:picLocks noChangeAspect="1"/>
          </p:cNvPicPr>
          <p:nvPr/>
        </p:nvPicPr>
        <p:blipFill>
          <a:blip r:embed="rId10"/>
          <a:stretch>
            <a:fillRect/>
          </a:stretch>
        </p:blipFill>
        <p:spPr>
          <a:xfrm>
            <a:off x="7391400" y="2779812"/>
            <a:ext cx="4419600" cy="1124396"/>
          </a:xfrm>
          <a:prstGeom prst="rect">
            <a:avLst/>
          </a:prstGeom>
        </p:spPr>
      </p:pic>
      <p:pic>
        <p:nvPicPr>
          <p:cNvPr id="12" name="SK-20-img-11" descr="preencoded.png"/>
          <p:cNvPicPr>
            <a:picLocks noChangeAspect="1"/>
          </p:cNvPicPr>
          <p:nvPr/>
        </p:nvPicPr>
        <p:blipFill>
          <a:blip r:embed="rId12"/>
          <a:stretch>
            <a:fillRect/>
          </a:stretch>
        </p:blipFill>
        <p:spPr>
          <a:xfrm>
            <a:off x="7581900" y="3043089"/>
            <a:ext cx="214313" cy="175320"/>
          </a:xfrm>
          <a:prstGeom prst="rect">
            <a:avLst/>
          </a:prstGeom>
        </p:spPr>
      </p:pic>
      <p:pic>
        <p:nvPicPr>
          <p:cNvPr id="13" name="SK-20-img-12" descr="preencoded.png"/>
          <p:cNvPicPr>
            <a:picLocks noChangeAspect="1"/>
          </p:cNvPicPr>
          <p:nvPr/>
        </p:nvPicPr>
        <p:blipFill>
          <a:blip r:embed="rId10"/>
          <a:stretch>
            <a:fillRect/>
          </a:stretch>
        </p:blipFill>
        <p:spPr>
          <a:xfrm>
            <a:off x="7391400" y="4028033"/>
            <a:ext cx="4419600" cy="1124396"/>
          </a:xfrm>
          <a:prstGeom prst="rect">
            <a:avLst/>
          </a:prstGeom>
        </p:spPr>
      </p:pic>
      <p:pic>
        <p:nvPicPr>
          <p:cNvPr id="14" name="SK-20-img-13" descr="preencoded.png"/>
          <p:cNvPicPr>
            <a:picLocks noChangeAspect="1"/>
          </p:cNvPicPr>
          <p:nvPr/>
        </p:nvPicPr>
        <p:blipFill>
          <a:blip r:embed="rId13"/>
          <a:stretch>
            <a:fillRect/>
          </a:stretch>
        </p:blipFill>
        <p:spPr>
          <a:xfrm>
            <a:off x="7581900" y="4291310"/>
            <a:ext cx="214313" cy="175320"/>
          </a:xfrm>
          <a:prstGeom prst="rect">
            <a:avLst/>
          </a:prstGeom>
        </p:spPr>
      </p:pic>
      <p:pic>
        <p:nvPicPr>
          <p:cNvPr id="15" name="SK-20-img-14" descr="preencoded.png"/>
          <p:cNvPicPr>
            <a:picLocks noChangeAspect="1"/>
          </p:cNvPicPr>
          <p:nvPr/>
        </p:nvPicPr>
        <p:blipFill>
          <a:blip r:embed="rId10"/>
          <a:stretch>
            <a:fillRect/>
          </a:stretch>
        </p:blipFill>
        <p:spPr>
          <a:xfrm>
            <a:off x="7391400" y="5276255"/>
            <a:ext cx="4419600" cy="1124396"/>
          </a:xfrm>
          <a:prstGeom prst="rect">
            <a:avLst/>
          </a:prstGeom>
        </p:spPr>
      </p:pic>
      <p:pic>
        <p:nvPicPr>
          <p:cNvPr id="16" name="SK-20-img-15" descr="preencoded.png"/>
          <p:cNvPicPr>
            <a:picLocks noChangeAspect="1"/>
          </p:cNvPicPr>
          <p:nvPr/>
        </p:nvPicPr>
        <p:blipFill>
          <a:blip r:embed="rId14"/>
          <a:stretch>
            <a:fillRect/>
          </a:stretch>
        </p:blipFill>
        <p:spPr>
          <a:xfrm>
            <a:off x="7581900" y="5539532"/>
            <a:ext cx="214313" cy="175320"/>
          </a:xfrm>
          <a:prstGeom prst="rect">
            <a:avLst/>
          </a:prstGeom>
        </p:spPr>
      </p:pic>
      <p:sp>
        <p:nvSpPr>
          <p:cNvPr id="17" name="SK-20-text-16"/>
          <p:cNvSpPr/>
          <p:nvPr/>
        </p:nvSpPr>
        <p:spPr>
          <a:xfrm>
            <a:off x="571500" y="304800"/>
            <a:ext cx="116205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A"/>
                </a:solidFill>
                <a:latin typeface="Arimo" pitchFamily="34" charset="0"/>
                <a:ea typeface="Arimo" pitchFamily="34" charset="-122"/>
                <a:cs typeface="Arimo" pitchFamily="34" charset="-120"/>
              </a:rPr>
              <a:t>Eating Disorders: Recognition and Referral (NG69)</a:t>
            </a:r>
            <a:endParaRPr lang="en-US" sz="2550" dirty="0"/>
          </a:p>
        </p:txBody>
      </p:sp>
      <p:sp>
        <p:nvSpPr>
          <p:cNvPr id="18" name="SK-20-text-17"/>
          <p:cNvSpPr/>
          <p:nvPr/>
        </p:nvSpPr>
        <p:spPr>
          <a:xfrm>
            <a:off x="571500" y="769590"/>
            <a:ext cx="11315700" cy="228600"/>
          </a:xfrm>
          <a:prstGeom prst="rect">
            <a:avLst/>
          </a:prstGeom>
          <a:noFill/>
          <a:ln/>
        </p:spPr>
        <p:txBody>
          <a:bodyPr vert="horz" wrap="square" lIns="0" tIns="0" rIns="0" bIns="0" rtlCol="0" anchor="ctr"/>
          <a:lstStyle/>
          <a:p>
            <a:pPr marL="0" indent="0">
              <a:lnSpc>
                <a:spcPts val="1800"/>
              </a:lnSpc>
              <a:buNone/>
            </a:pPr>
            <a:r>
              <a:rPr lang="en-US" sz="1200" kern="0" spc="60" dirty="0">
                <a:solidFill>
                  <a:srgbClr val="6B7280"/>
                </a:solidFill>
                <a:latin typeface="Arimo" pitchFamily="34" charset="0"/>
                <a:ea typeface="Arimo" pitchFamily="34" charset="-122"/>
                <a:cs typeface="Arimo" pitchFamily="34" charset="-120"/>
              </a:rPr>
              <a:t>BRADFORD VTS TEACHING SERIES</a:t>
            </a:r>
            <a:endParaRPr lang="en-US" sz="1200" dirty="0"/>
          </a:p>
        </p:txBody>
      </p:sp>
      <p:sp>
        <p:nvSpPr>
          <p:cNvPr id="19" name="SK-20-text-18"/>
          <p:cNvSpPr/>
          <p:nvPr/>
        </p:nvSpPr>
        <p:spPr>
          <a:xfrm>
            <a:off x="762000" y="2344043"/>
            <a:ext cx="5867400" cy="1005780"/>
          </a:xfrm>
          <a:prstGeom prst="rect">
            <a:avLst/>
          </a:prstGeom>
          <a:noFill/>
          <a:ln/>
        </p:spPr>
        <p:txBody>
          <a:bodyPr vert="horz" wrap="square" lIns="0" tIns="0" rIns="0" bIns="0" rtlCol="0" anchor="ctr"/>
          <a:lstStyle/>
          <a:p>
            <a:pPr marL="0" indent="0">
              <a:lnSpc>
                <a:spcPts val="3960"/>
              </a:lnSpc>
              <a:buNone/>
            </a:pPr>
            <a:r>
              <a:rPr lang="en-US" sz="3300" b="1" dirty="0">
                <a:solidFill>
                  <a:srgbClr val="D32F2F"/>
                </a:solidFill>
                <a:latin typeface="Arimo" pitchFamily="34" charset="0"/>
                <a:ea typeface="Arimo" pitchFamily="34" charset="-122"/>
                <a:cs typeface="Arimo" pitchFamily="34" charset="-120"/>
              </a:rPr>
              <a:t>Refer immediately regardless of BMI</a:t>
            </a:r>
            <a:endParaRPr lang="en-US" sz="3300" dirty="0"/>
          </a:p>
        </p:txBody>
      </p:sp>
      <p:sp>
        <p:nvSpPr>
          <p:cNvPr id="20" name="SK-20-text-19"/>
          <p:cNvSpPr/>
          <p:nvPr/>
        </p:nvSpPr>
        <p:spPr>
          <a:xfrm>
            <a:off x="762000" y="3578423"/>
            <a:ext cx="5867400" cy="942975"/>
          </a:xfrm>
          <a:prstGeom prst="rect">
            <a:avLst/>
          </a:prstGeom>
          <a:noFill/>
          <a:ln/>
        </p:spPr>
        <p:txBody>
          <a:bodyPr vert="horz" wrap="square" lIns="0" tIns="0" rIns="0" bIns="0" rtlCol="0" anchor="ctr"/>
          <a:lstStyle/>
          <a:p>
            <a:pPr marL="0" indent="0">
              <a:lnSpc>
                <a:spcPts val="2475"/>
              </a:lnSpc>
              <a:buNone/>
            </a:pPr>
            <a:r>
              <a:rPr lang="en-US" sz="1650" dirty="0">
                <a:solidFill>
                  <a:srgbClr val="4B5563"/>
                </a:solidFill>
                <a:latin typeface="Arimo" pitchFamily="34" charset="0"/>
                <a:ea typeface="Arimo" pitchFamily="34" charset="-122"/>
                <a:cs typeface="Arimo" pitchFamily="34" charset="-120"/>
              </a:rPr>
              <a:t>Do not wait for a low BMI or "physical evidence" before referring to age-appropriate specialist services. Early intervention is the strongest predictor of recovery.</a:t>
            </a:r>
            <a:endParaRPr lang="en-US" sz="1650" dirty="0"/>
          </a:p>
        </p:txBody>
      </p:sp>
      <p:sp>
        <p:nvSpPr>
          <p:cNvPr id="21" name="SK-20-text-20"/>
          <p:cNvSpPr/>
          <p:nvPr/>
        </p:nvSpPr>
        <p:spPr>
          <a:xfrm>
            <a:off x="1128713" y="4826198"/>
            <a:ext cx="4255092" cy="409575"/>
          </a:xfrm>
          <a:prstGeom prst="rect">
            <a:avLst/>
          </a:prstGeom>
          <a:noFill/>
          <a:ln/>
        </p:spPr>
        <p:txBody>
          <a:bodyPr vert="horz" wrap="square" lIns="0" tIns="0" rIns="0" bIns="0" rtlCol="0" anchor="ctr"/>
          <a:lstStyle/>
          <a:p>
            <a:pPr marL="0" indent="0">
              <a:lnSpc>
                <a:spcPts val="2025"/>
              </a:lnSpc>
              <a:buNone/>
            </a:pPr>
            <a:r>
              <a:rPr lang="en-US" sz="1350" b="1" dirty="0">
                <a:solidFill>
                  <a:srgbClr val="FFFFFF"/>
                </a:solidFill>
                <a:latin typeface="Arimo" pitchFamily="34" charset="0"/>
                <a:ea typeface="Arimo" pitchFamily="34" charset="-122"/>
                <a:cs typeface="Arimo" pitchFamily="34" charset="-120"/>
              </a:rPr>
              <a:t> URGENT PATHWAY MANDATE</a:t>
            </a:r>
            <a:endParaRPr lang="en-US" sz="1350" dirty="0"/>
          </a:p>
        </p:txBody>
      </p:sp>
      <p:sp>
        <p:nvSpPr>
          <p:cNvPr id="22" name="SK-20-text-21"/>
          <p:cNvSpPr/>
          <p:nvPr/>
        </p:nvSpPr>
        <p:spPr>
          <a:xfrm>
            <a:off x="7634288" y="1179165"/>
            <a:ext cx="4419600" cy="200025"/>
          </a:xfrm>
          <a:prstGeom prst="rect">
            <a:avLst/>
          </a:prstGeom>
          <a:noFill/>
          <a:ln/>
        </p:spPr>
        <p:txBody>
          <a:bodyPr vert="horz" wrap="square" lIns="0" tIns="0" rIns="0" bIns="0" rtlCol="0" anchor="ctr"/>
          <a:lstStyle/>
          <a:p>
            <a:pPr marL="0" indent="0">
              <a:lnSpc>
                <a:spcPts val="1575"/>
              </a:lnSpc>
              <a:buNone/>
            </a:pPr>
            <a:r>
              <a:rPr lang="en-US" sz="1050" b="1" kern="0" spc="90" dirty="0">
                <a:solidFill>
                  <a:srgbClr val="D32F2F"/>
                </a:solidFill>
                <a:latin typeface="Arimo" pitchFamily="34" charset="0"/>
                <a:ea typeface="Arimo" pitchFamily="34" charset="-122"/>
                <a:cs typeface="Arimo" pitchFamily="34" charset="-120"/>
              </a:rPr>
              <a:t>CRITICAL RED FLAGS</a:t>
            </a:r>
            <a:endParaRPr lang="en-US" sz="1050" dirty="0"/>
          </a:p>
        </p:txBody>
      </p:sp>
      <p:sp>
        <p:nvSpPr>
          <p:cNvPr id="23" name="SK-20-text-22"/>
          <p:cNvSpPr/>
          <p:nvPr/>
        </p:nvSpPr>
        <p:spPr>
          <a:xfrm>
            <a:off x="7891463" y="1723281"/>
            <a:ext cx="4114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A1A1A"/>
                </a:solidFill>
                <a:latin typeface="Arimo" pitchFamily="34" charset="0"/>
                <a:ea typeface="Arimo" pitchFamily="34" charset="-122"/>
                <a:cs typeface="Arimo" pitchFamily="34" charset="-120"/>
              </a:rPr>
              <a:t> Rapid Weight Loss</a:t>
            </a:r>
            <a:endParaRPr lang="en-US" sz="1500" dirty="0"/>
          </a:p>
        </p:txBody>
      </p:sp>
      <p:sp>
        <p:nvSpPr>
          <p:cNvPr id="24" name="SK-20-text-23"/>
          <p:cNvSpPr/>
          <p:nvPr/>
        </p:nvSpPr>
        <p:spPr>
          <a:xfrm>
            <a:off x="7581900" y="2037606"/>
            <a:ext cx="4038600" cy="426541"/>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Arimo" pitchFamily="34" charset="0"/>
                <a:ea typeface="Arimo" pitchFamily="34" charset="-122"/>
                <a:cs typeface="Arimo" pitchFamily="34" charset="-120"/>
              </a:rPr>
              <a:t>Loss of &gt;0.5kg/week or crossing centiles. Significant change is more critical than absolute weight.</a:t>
            </a:r>
            <a:endParaRPr lang="en-US" sz="1200" dirty="0"/>
          </a:p>
        </p:txBody>
      </p:sp>
      <p:sp>
        <p:nvSpPr>
          <p:cNvPr id="25" name="SK-20-text-24"/>
          <p:cNvSpPr/>
          <p:nvPr/>
        </p:nvSpPr>
        <p:spPr>
          <a:xfrm>
            <a:off x="7891463" y="2971502"/>
            <a:ext cx="4300538"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A1A1A"/>
                </a:solidFill>
                <a:latin typeface="Arimo" pitchFamily="34" charset="0"/>
                <a:ea typeface="Arimo" pitchFamily="34" charset="-122"/>
                <a:cs typeface="Arimo" pitchFamily="34" charset="-120"/>
              </a:rPr>
              <a:t> Physical Instability</a:t>
            </a:r>
            <a:endParaRPr lang="en-US" sz="1500" dirty="0"/>
          </a:p>
        </p:txBody>
      </p:sp>
      <p:sp>
        <p:nvSpPr>
          <p:cNvPr id="26" name="SK-20-text-25"/>
          <p:cNvSpPr/>
          <p:nvPr/>
        </p:nvSpPr>
        <p:spPr>
          <a:xfrm>
            <a:off x="7581900" y="3285827"/>
            <a:ext cx="4038600" cy="426541"/>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Arimo" pitchFamily="34" charset="0"/>
                <a:ea typeface="Arimo" pitchFamily="34" charset="-122"/>
                <a:cs typeface="Arimo" pitchFamily="34" charset="-120"/>
              </a:rPr>
              <a:t>Bradycardia (&lt;50 bpm), postural hypotension, hypothermia, or fainting/dizziness.</a:t>
            </a:r>
            <a:endParaRPr lang="en-US" sz="1200" dirty="0"/>
          </a:p>
        </p:txBody>
      </p:sp>
      <p:sp>
        <p:nvSpPr>
          <p:cNvPr id="27" name="SK-20-text-26"/>
          <p:cNvSpPr/>
          <p:nvPr/>
        </p:nvSpPr>
        <p:spPr>
          <a:xfrm>
            <a:off x="7891463" y="4219724"/>
            <a:ext cx="4300538"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A1A1A"/>
                </a:solidFill>
                <a:latin typeface="Arimo" pitchFamily="34" charset="0"/>
                <a:ea typeface="Arimo" pitchFamily="34" charset="-122"/>
                <a:cs typeface="Arimo" pitchFamily="34" charset="-120"/>
              </a:rPr>
              <a:t> Metabolic Compromise</a:t>
            </a:r>
            <a:endParaRPr lang="en-US" sz="1500" dirty="0"/>
          </a:p>
        </p:txBody>
      </p:sp>
      <p:sp>
        <p:nvSpPr>
          <p:cNvPr id="28" name="SK-20-text-27"/>
          <p:cNvSpPr/>
          <p:nvPr/>
        </p:nvSpPr>
        <p:spPr>
          <a:xfrm>
            <a:off x="7581900" y="4534049"/>
            <a:ext cx="4038600" cy="426541"/>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Arimo" pitchFamily="34" charset="0"/>
                <a:ea typeface="Arimo" pitchFamily="34" charset="-122"/>
                <a:cs typeface="Arimo" pitchFamily="34" charset="-120"/>
              </a:rPr>
              <a:t>Electrolyte disturbance (esp. hypokalaemia from purging), insulin manipulation (T1DE), or severe self-neglect.</a:t>
            </a:r>
            <a:endParaRPr lang="en-US" sz="1200" dirty="0"/>
          </a:p>
        </p:txBody>
      </p:sp>
      <p:sp>
        <p:nvSpPr>
          <p:cNvPr id="29" name="SK-20-text-28"/>
          <p:cNvSpPr/>
          <p:nvPr/>
        </p:nvSpPr>
        <p:spPr>
          <a:xfrm>
            <a:off x="7891463" y="5467945"/>
            <a:ext cx="40386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A1A1A"/>
                </a:solidFill>
                <a:latin typeface="Arimo" pitchFamily="34" charset="0"/>
                <a:ea typeface="Arimo" pitchFamily="34" charset="-122"/>
                <a:cs typeface="Arimo" pitchFamily="34" charset="-120"/>
              </a:rPr>
              <a:t> Safety Risk</a:t>
            </a:r>
            <a:endParaRPr lang="en-US" sz="1500" dirty="0"/>
          </a:p>
        </p:txBody>
      </p:sp>
      <p:sp>
        <p:nvSpPr>
          <p:cNvPr id="30" name="SK-20-text-29"/>
          <p:cNvSpPr/>
          <p:nvPr/>
        </p:nvSpPr>
        <p:spPr>
          <a:xfrm>
            <a:off x="7581900" y="5782270"/>
            <a:ext cx="4038600" cy="426541"/>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Arimo" pitchFamily="34" charset="0"/>
                <a:ea typeface="Arimo" pitchFamily="34" charset="-122"/>
                <a:cs typeface="Arimo" pitchFamily="34" charset="-120"/>
              </a:rPr>
              <a:t>High suicide risk, physical exhaustion, or inability of carers to maintain safety at home.</a:t>
            </a:r>
            <a:endParaRPr lang="en-US" sz="1200" dirty="0"/>
          </a:p>
        </p:txBody>
      </p:sp>
      <p:sp>
        <p:nvSpPr>
          <p:cNvPr id="31" name="SK-20-text-30"/>
          <p:cNvSpPr/>
          <p:nvPr/>
        </p:nvSpPr>
        <p:spPr>
          <a:xfrm>
            <a:off x="381000" y="6467475"/>
            <a:ext cx="11811000" cy="200025"/>
          </a:xfrm>
          <a:prstGeom prst="rect">
            <a:avLst/>
          </a:prstGeom>
          <a:noFill/>
          <a:ln/>
        </p:spPr>
        <p:txBody>
          <a:bodyPr vert="horz" wrap="square" lIns="0" tIns="0" rIns="0" bIns="0" rtlCol="0" anchor="ctr"/>
          <a:lstStyle/>
          <a:p>
            <a:pPr marL="0" indent="0">
              <a:lnSpc>
                <a:spcPts val="1575"/>
              </a:lnSpc>
              <a:buNone/>
            </a:pPr>
            <a:r>
              <a:rPr lang="en-US" sz="1050" i="1" dirty="0">
                <a:solidFill>
                  <a:srgbClr val="6B7280"/>
                </a:solidFill>
                <a:latin typeface="Arimo" pitchFamily="34" charset="0"/>
                <a:ea typeface="Arimo" pitchFamily="34" charset="-122"/>
                <a:cs typeface="Arimo" pitchFamily="34" charset="-120"/>
              </a:rPr>
              <a:t>Source: NICE NG69 (2024 update). Primary care role: physical risk monitoring and safeguarding.</a:t>
            </a:r>
            <a:endParaRPr lang="en-US" sz="10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3-img-3" descr="preencoded.png"/>
          <p:cNvPicPr>
            <a:picLocks noChangeAspect="1"/>
          </p:cNvPicPr>
          <p:nvPr/>
        </p:nvPicPr>
        <p:blipFill>
          <a:blip r:embed="rId5"/>
          <a:stretch>
            <a:fillRect/>
          </a:stretch>
        </p:blipFill>
        <p:spPr>
          <a:xfrm>
            <a:off x="381000" y="381000"/>
            <a:ext cx="11430000" cy="693390"/>
          </a:xfrm>
          <a:prstGeom prst="rect">
            <a:avLst/>
          </a:prstGeom>
        </p:spPr>
      </p:pic>
      <p:pic>
        <p:nvPicPr>
          <p:cNvPr id="5" name="SK-3-img-4" descr="preencoded.png"/>
          <p:cNvPicPr>
            <a:picLocks noChangeAspect="1"/>
          </p:cNvPicPr>
          <p:nvPr/>
        </p:nvPicPr>
        <p:blipFill>
          <a:blip r:embed="rId6"/>
          <a:stretch>
            <a:fillRect/>
          </a:stretch>
        </p:blipFill>
        <p:spPr>
          <a:xfrm>
            <a:off x="381000" y="1302990"/>
            <a:ext cx="5562600" cy="5174010"/>
          </a:xfrm>
          <a:prstGeom prst="rect">
            <a:avLst/>
          </a:prstGeom>
        </p:spPr>
      </p:pic>
      <p:pic>
        <p:nvPicPr>
          <p:cNvPr id="6" name="SK-3-img-5" descr="preencoded.png"/>
          <p:cNvPicPr>
            <a:picLocks noChangeAspect="1"/>
          </p:cNvPicPr>
          <p:nvPr/>
        </p:nvPicPr>
        <p:blipFill>
          <a:blip r:embed="rId7"/>
          <a:stretch>
            <a:fillRect/>
          </a:stretch>
        </p:blipFill>
        <p:spPr>
          <a:xfrm>
            <a:off x="495300" y="1417290"/>
            <a:ext cx="5334000" cy="390525"/>
          </a:xfrm>
          <a:prstGeom prst="rect">
            <a:avLst/>
          </a:prstGeom>
        </p:spPr>
      </p:pic>
      <p:pic>
        <p:nvPicPr>
          <p:cNvPr id="7" name="SK-3-img-6" descr="preencoded.png"/>
          <p:cNvPicPr>
            <a:picLocks noChangeAspect="1"/>
          </p:cNvPicPr>
          <p:nvPr/>
        </p:nvPicPr>
        <p:blipFill>
          <a:blip r:embed="rId8"/>
          <a:stretch>
            <a:fillRect/>
          </a:stretch>
        </p:blipFill>
        <p:spPr>
          <a:xfrm>
            <a:off x="495300" y="1460153"/>
            <a:ext cx="285750" cy="228600"/>
          </a:xfrm>
          <a:prstGeom prst="rect">
            <a:avLst/>
          </a:prstGeom>
        </p:spPr>
      </p:pic>
      <p:pic>
        <p:nvPicPr>
          <p:cNvPr id="8" name="SK-3-img-7" descr="preencoded.png"/>
          <p:cNvPicPr>
            <a:picLocks noChangeAspect="1"/>
          </p:cNvPicPr>
          <p:nvPr/>
        </p:nvPicPr>
        <p:blipFill>
          <a:blip r:embed="rId9"/>
          <a:stretch>
            <a:fillRect/>
          </a:stretch>
        </p:blipFill>
        <p:spPr>
          <a:xfrm>
            <a:off x="495300" y="2007840"/>
            <a:ext cx="166688" cy="137220"/>
          </a:xfrm>
          <a:prstGeom prst="rect">
            <a:avLst/>
          </a:prstGeom>
        </p:spPr>
      </p:pic>
      <p:pic>
        <p:nvPicPr>
          <p:cNvPr id="9" name="SK-3-img-8" descr="preencoded.png"/>
          <p:cNvPicPr>
            <a:picLocks noChangeAspect="1"/>
          </p:cNvPicPr>
          <p:nvPr/>
        </p:nvPicPr>
        <p:blipFill>
          <a:blip r:embed="rId10"/>
          <a:stretch>
            <a:fillRect/>
          </a:stretch>
        </p:blipFill>
        <p:spPr>
          <a:xfrm>
            <a:off x="495300" y="2593628"/>
            <a:ext cx="166688" cy="137220"/>
          </a:xfrm>
          <a:prstGeom prst="rect">
            <a:avLst/>
          </a:prstGeom>
        </p:spPr>
      </p:pic>
      <p:pic>
        <p:nvPicPr>
          <p:cNvPr id="10" name="SK-3-img-9" descr="preencoded.png"/>
          <p:cNvPicPr>
            <a:picLocks noChangeAspect="1"/>
          </p:cNvPicPr>
          <p:nvPr/>
        </p:nvPicPr>
        <p:blipFill>
          <a:blip r:embed="rId9"/>
          <a:stretch>
            <a:fillRect/>
          </a:stretch>
        </p:blipFill>
        <p:spPr>
          <a:xfrm>
            <a:off x="495300" y="3179415"/>
            <a:ext cx="166688" cy="137220"/>
          </a:xfrm>
          <a:prstGeom prst="rect">
            <a:avLst/>
          </a:prstGeom>
        </p:spPr>
      </p:pic>
      <p:pic>
        <p:nvPicPr>
          <p:cNvPr id="11" name="SK-3-img-10" descr="preencoded.png"/>
          <p:cNvPicPr>
            <a:picLocks noChangeAspect="1"/>
          </p:cNvPicPr>
          <p:nvPr/>
        </p:nvPicPr>
        <p:blipFill>
          <a:blip r:embed="rId10"/>
          <a:stretch>
            <a:fillRect/>
          </a:stretch>
        </p:blipFill>
        <p:spPr>
          <a:xfrm>
            <a:off x="495300" y="3765203"/>
            <a:ext cx="166688" cy="137220"/>
          </a:xfrm>
          <a:prstGeom prst="rect">
            <a:avLst/>
          </a:prstGeom>
        </p:spPr>
      </p:pic>
      <p:pic>
        <p:nvPicPr>
          <p:cNvPr id="12" name="SK-3-img-11" descr="preencoded.png"/>
          <p:cNvPicPr>
            <a:picLocks noChangeAspect="1"/>
          </p:cNvPicPr>
          <p:nvPr/>
        </p:nvPicPr>
        <p:blipFill>
          <a:blip r:embed="rId6"/>
          <a:stretch>
            <a:fillRect/>
          </a:stretch>
        </p:blipFill>
        <p:spPr>
          <a:xfrm>
            <a:off x="6248400" y="1302990"/>
            <a:ext cx="5562600" cy="5174010"/>
          </a:xfrm>
          <a:prstGeom prst="rect">
            <a:avLst/>
          </a:prstGeom>
        </p:spPr>
      </p:pic>
      <p:pic>
        <p:nvPicPr>
          <p:cNvPr id="13" name="SK-3-img-12" descr="preencoded.png"/>
          <p:cNvPicPr>
            <a:picLocks noChangeAspect="1"/>
          </p:cNvPicPr>
          <p:nvPr/>
        </p:nvPicPr>
        <p:blipFill>
          <a:blip r:embed="rId7"/>
          <a:stretch>
            <a:fillRect/>
          </a:stretch>
        </p:blipFill>
        <p:spPr>
          <a:xfrm>
            <a:off x="6362700" y="1417290"/>
            <a:ext cx="5334000" cy="390525"/>
          </a:xfrm>
          <a:prstGeom prst="rect">
            <a:avLst/>
          </a:prstGeom>
        </p:spPr>
      </p:pic>
      <p:pic>
        <p:nvPicPr>
          <p:cNvPr id="14" name="SK-3-img-13" descr="preencoded.png"/>
          <p:cNvPicPr>
            <a:picLocks noChangeAspect="1"/>
          </p:cNvPicPr>
          <p:nvPr/>
        </p:nvPicPr>
        <p:blipFill>
          <a:blip r:embed="rId11"/>
          <a:stretch>
            <a:fillRect/>
          </a:stretch>
        </p:blipFill>
        <p:spPr>
          <a:xfrm>
            <a:off x="6362700" y="1460153"/>
            <a:ext cx="285750" cy="228600"/>
          </a:xfrm>
          <a:prstGeom prst="rect">
            <a:avLst/>
          </a:prstGeom>
        </p:spPr>
      </p:pic>
      <p:pic>
        <p:nvPicPr>
          <p:cNvPr id="15" name="SK-3-img-14" descr="preencoded.png"/>
          <p:cNvPicPr>
            <a:picLocks noChangeAspect="1"/>
          </p:cNvPicPr>
          <p:nvPr/>
        </p:nvPicPr>
        <p:blipFill>
          <a:blip r:embed="rId12"/>
          <a:stretch>
            <a:fillRect/>
          </a:stretch>
        </p:blipFill>
        <p:spPr>
          <a:xfrm>
            <a:off x="6362700" y="1960215"/>
            <a:ext cx="5334000" cy="1323975"/>
          </a:xfrm>
          <a:prstGeom prst="rect">
            <a:avLst/>
          </a:prstGeom>
        </p:spPr>
      </p:pic>
      <p:pic>
        <p:nvPicPr>
          <p:cNvPr id="16" name="SK-3-img-15" descr="preencoded.png"/>
          <p:cNvPicPr>
            <a:picLocks noChangeAspect="1"/>
          </p:cNvPicPr>
          <p:nvPr/>
        </p:nvPicPr>
        <p:blipFill>
          <a:blip r:embed="rId13"/>
          <a:stretch>
            <a:fillRect/>
          </a:stretch>
        </p:blipFill>
        <p:spPr>
          <a:xfrm>
            <a:off x="6362700" y="3474690"/>
            <a:ext cx="5334000" cy="990600"/>
          </a:xfrm>
          <a:prstGeom prst="rect">
            <a:avLst/>
          </a:prstGeom>
        </p:spPr>
      </p:pic>
      <p:sp>
        <p:nvSpPr>
          <p:cNvPr id="17" name="SK-3-text-16"/>
          <p:cNvSpPr/>
          <p:nvPr/>
        </p:nvSpPr>
        <p:spPr>
          <a:xfrm>
            <a:off x="571500" y="381000"/>
            <a:ext cx="116205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A"/>
                </a:solidFill>
                <a:latin typeface="Arimo" pitchFamily="34" charset="0"/>
                <a:ea typeface="Arimo" pitchFamily="34" charset="-122"/>
                <a:cs typeface="Arimo" pitchFamily="34" charset="-120"/>
              </a:rPr>
              <a:t>Why Mental Health Matters in General Practice</a:t>
            </a:r>
            <a:endParaRPr lang="en-US" sz="2550" dirty="0"/>
          </a:p>
        </p:txBody>
      </p:sp>
      <p:sp>
        <p:nvSpPr>
          <p:cNvPr id="18" name="SK-3-text-17"/>
          <p:cNvSpPr/>
          <p:nvPr/>
        </p:nvSpPr>
        <p:spPr>
          <a:xfrm>
            <a:off x="571500" y="845790"/>
            <a:ext cx="11315700" cy="228600"/>
          </a:xfrm>
          <a:prstGeom prst="rect">
            <a:avLst/>
          </a:prstGeom>
          <a:noFill/>
          <a:ln/>
        </p:spPr>
        <p:txBody>
          <a:bodyPr vert="horz" wrap="square" lIns="0" tIns="0" rIns="0" bIns="0" rtlCol="0" anchor="ctr"/>
          <a:lstStyle/>
          <a:p>
            <a:pPr marL="0" indent="0">
              <a:lnSpc>
                <a:spcPts val="1800"/>
              </a:lnSpc>
              <a:buNone/>
            </a:pPr>
            <a:r>
              <a:rPr lang="en-US" sz="1200" kern="0" spc="60" dirty="0">
                <a:solidFill>
                  <a:srgbClr val="6B7280"/>
                </a:solidFill>
                <a:latin typeface="Arimo" pitchFamily="34" charset="0"/>
                <a:ea typeface="Arimo" pitchFamily="34" charset="-122"/>
                <a:cs typeface="Arimo" pitchFamily="34" charset="-120"/>
              </a:rPr>
              <a:t>BRADFORD VTS TEACHING SERIES</a:t>
            </a:r>
            <a:endParaRPr lang="en-US" sz="1200" dirty="0"/>
          </a:p>
        </p:txBody>
      </p:sp>
      <p:sp>
        <p:nvSpPr>
          <p:cNvPr id="19" name="SK-3-text-18"/>
          <p:cNvSpPr/>
          <p:nvPr/>
        </p:nvSpPr>
        <p:spPr>
          <a:xfrm>
            <a:off x="895350" y="1417290"/>
            <a:ext cx="463105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A1A1A"/>
                </a:solidFill>
                <a:latin typeface="Arimo" pitchFamily="34" charset="0"/>
                <a:ea typeface="Arimo" pitchFamily="34" charset="-122"/>
                <a:cs typeface="Arimo" pitchFamily="34" charset="-120"/>
              </a:rPr>
              <a:t>The Somatic "Mask"</a:t>
            </a:r>
            <a:endParaRPr lang="en-US" sz="1650" dirty="0"/>
          </a:p>
        </p:txBody>
      </p:sp>
      <p:sp>
        <p:nvSpPr>
          <p:cNvPr id="20" name="SK-3-text-19"/>
          <p:cNvSpPr/>
          <p:nvPr/>
        </p:nvSpPr>
        <p:spPr>
          <a:xfrm>
            <a:off x="776288" y="1960215"/>
            <a:ext cx="5133975" cy="242888"/>
          </a:xfrm>
          <a:prstGeom prst="rect">
            <a:avLst/>
          </a:prstGeom>
          <a:noFill/>
          <a:ln/>
        </p:spPr>
        <p:txBody>
          <a:bodyPr vert="horz" wrap="square" lIns="0" tIns="0" rIns="0" bIns="0" rtlCol="0" anchor="ctr"/>
          <a:lstStyle/>
          <a:p>
            <a:pPr marL="0" indent="0" algn="l">
              <a:lnSpc>
                <a:spcPts val="1913"/>
              </a:lnSpc>
              <a:buNone/>
            </a:pPr>
            <a:r>
              <a:rPr lang="en-US" sz="1275" b="1" dirty="0">
                <a:solidFill>
                  <a:srgbClr val="1A1A1A"/>
                </a:solidFill>
                <a:latin typeface="Arimo" pitchFamily="34" charset="0"/>
                <a:ea typeface="Arimo" pitchFamily="34" charset="-122"/>
                <a:cs typeface="Arimo" pitchFamily="34" charset="-120"/>
              </a:rPr>
              <a:t>Physical Symptoms</a:t>
            </a:r>
            <a:endParaRPr lang="en-US" sz="1275" dirty="0"/>
          </a:p>
        </p:txBody>
      </p:sp>
      <p:sp>
        <p:nvSpPr>
          <p:cNvPr id="21" name="SK-3-text-20"/>
          <p:cNvSpPr/>
          <p:nvPr/>
        </p:nvSpPr>
        <p:spPr>
          <a:xfrm>
            <a:off x="776288" y="2241203"/>
            <a:ext cx="9677400" cy="152400"/>
          </a:xfrm>
          <a:prstGeom prst="rect">
            <a:avLst/>
          </a:prstGeom>
          <a:noFill/>
          <a:ln/>
        </p:spPr>
        <p:txBody>
          <a:bodyPr vert="horz" wrap="square" lIns="0" tIns="0" rIns="0" bIns="0" rtlCol="0" anchor="ctr"/>
          <a:lstStyle/>
          <a:p>
            <a:pPr marL="0" indent="0" algn="l">
              <a:lnSpc>
                <a:spcPts val="1470"/>
              </a:lnSpc>
              <a:buNone/>
            </a:pPr>
            <a:r>
              <a:rPr lang="en-US" sz="1050" dirty="0">
                <a:solidFill>
                  <a:srgbClr val="4B5563"/>
                </a:solidFill>
                <a:latin typeface="Arimo" pitchFamily="34" charset="0"/>
                <a:ea typeface="Arimo" pitchFamily="34" charset="-122"/>
                <a:cs typeface="Arimo" pitchFamily="34" charset="-120"/>
              </a:rPr>
              <a:t>Recurrent sore throat, abdominal pain, or urinary frequency.</a:t>
            </a:r>
            <a:endParaRPr lang="en-US" sz="1050" dirty="0"/>
          </a:p>
        </p:txBody>
      </p:sp>
      <p:sp>
        <p:nvSpPr>
          <p:cNvPr id="22" name="SK-3-text-21"/>
          <p:cNvSpPr/>
          <p:nvPr/>
        </p:nvSpPr>
        <p:spPr>
          <a:xfrm>
            <a:off x="776288" y="2546003"/>
            <a:ext cx="5133975" cy="242888"/>
          </a:xfrm>
          <a:prstGeom prst="rect">
            <a:avLst/>
          </a:prstGeom>
          <a:noFill/>
          <a:ln/>
        </p:spPr>
        <p:txBody>
          <a:bodyPr vert="horz" wrap="square" lIns="0" tIns="0" rIns="0" bIns="0" rtlCol="0" anchor="ctr"/>
          <a:lstStyle/>
          <a:p>
            <a:pPr marL="0" indent="0" algn="l">
              <a:lnSpc>
                <a:spcPts val="1913"/>
              </a:lnSpc>
              <a:buNone/>
            </a:pPr>
            <a:r>
              <a:rPr lang="en-US" sz="1275" b="1" dirty="0">
                <a:solidFill>
                  <a:srgbClr val="1A1A1A"/>
                </a:solidFill>
                <a:latin typeface="Arimo" pitchFamily="34" charset="0"/>
                <a:ea typeface="Arimo" pitchFamily="34" charset="-122"/>
                <a:cs typeface="Arimo" pitchFamily="34" charset="-120"/>
              </a:rPr>
              <a:t>Functional Issues</a:t>
            </a:r>
            <a:endParaRPr lang="en-US" sz="1275" dirty="0"/>
          </a:p>
        </p:txBody>
      </p:sp>
      <p:sp>
        <p:nvSpPr>
          <p:cNvPr id="23" name="SK-3-text-22"/>
          <p:cNvSpPr/>
          <p:nvPr/>
        </p:nvSpPr>
        <p:spPr>
          <a:xfrm>
            <a:off x="776288" y="2826990"/>
            <a:ext cx="8717280" cy="152400"/>
          </a:xfrm>
          <a:prstGeom prst="rect">
            <a:avLst/>
          </a:prstGeom>
          <a:noFill/>
          <a:ln/>
        </p:spPr>
        <p:txBody>
          <a:bodyPr vert="horz" wrap="square" lIns="0" tIns="0" rIns="0" bIns="0" rtlCol="0" anchor="ctr"/>
          <a:lstStyle/>
          <a:p>
            <a:pPr marL="0" indent="0" algn="l">
              <a:lnSpc>
                <a:spcPts val="1470"/>
              </a:lnSpc>
              <a:buNone/>
            </a:pPr>
            <a:r>
              <a:rPr lang="en-US" sz="1050" dirty="0">
                <a:solidFill>
                  <a:srgbClr val="4B5563"/>
                </a:solidFill>
                <a:latin typeface="Arimo" pitchFamily="34" charset="0"/>
                <a:ea typeface="Arimo" pitchFamily="34" charset="-122"/>
                <a:cs typeface="Arimo" pitchFamily="34" charset="-120"/>
              </a:rPr>
              <a:t>School problems, refusal, or sudden decline in grades.</a:t>
            </a:r>
            <a:endParaRPr lang="en-US" sz="1050" dirty="0"/>
          </a:p>
        </p:txBody>
      </p:sp>
      <p:sp>
        <p:nvSpPr>
          <p:cNvPr id="24" name="SK-3-text-23"/>
          <p:cNvSpPr/>
          <p:nvPr/>
        </p:nvSpPr>
        <p:spPr>
          <a:xfrm>
            <a:off x="776288" y="3131790"/>
            <a:ext cx="5133975" cy="242888"/>
          </a:xfrm>
          <a:prstGeom prst="rect">
            <a:avLst/>
          </a:prstGeom>
          <a:noFill/>
          <a:ln/>
        </p:spPr>
        <p:txBody>
          <a:bodyPr vert="horz" wrap="square" lIns="0" tIns="0" rIns="0" bIns="0" rtlCol="0" anchor="ctr"/>
          <a:lstStyle/>
          <a:p>
            <a:pPr marL="0" indent="0" algn="l">
              <a:lnSpc>
                <a:spcPts val="1913"/>
              </a:lnSpc>
              <a:buNone/>
            </a:pPr>
            <a:r>
              <a:rPr lang="en-US" sz="1275" b="1" dirty="0">
                <a:solidFill>
                  <a:srgbClr val="1A1A1A"/>
                </a:solidFill>
                <a:latin typeface="Arimo" pitchFamily="34" charset="0"/>
                <a:ea typeface="Arimo" pitchFamily="34" charset="-122"/>
                <a:cs typeface="Arimo" pitchFamily="34" charset="-120"/>
              </a:rPr>
              <a:t>Indirect Requests</a:t>
            </a:r>
            <a:endParaRPr lang="en-US" sz="1275" dirty="0"/>
          </a:p>
        </p:txBody>
      </p:sp>
      <p:sp>
        <p:nvSpPr>
          <p:cNvPr id="25" name="SK-3-text-24"/>
          <p:cNvSpPr/>
          <p:nvPr/>
        </p:nvSpPr>
        <p:spPr>
          <a:xfrm>
            <a:off x="776288" y="3412778"/>
            <a:ext cx="11117580" cy="152400"/>
          </a:xfrm>
          <a:prstGeom prst="rect">
            <a:avLst/>
          </a:prstGeom>
          <a:noFill/>
          <a:ln/>
        </p:spPr>
        <p:txBody>
          <a:bodyPr vert="horz" wrap="square" lIns="0" tIns="0" rIns="0" bIns="0" rtlCol="0" anchor="ctr"/>
          <a:lstStyle/>
          <a:p>
            <a:pPr marL="0" indent="0" algn="l">
              <a:lnSpc>
                <a:spcPts val="1470"/>
              </a:lnSpc>
              <a:buNone/>
            </a:pPr>
            <a:r>
              <a:rPr lang="en-US" sz="1050" dirty="0">
                <a:solidFill>
                  <a:srgbClr val="4B5563"/>
                </a:solidFill>
                <a:latin typeface="Arimo" pitchFamily="34" charset="0"/>
                <a:ea typeface="Arimo" pitchFamily="34" charset="-122"/>
                <a:cs typeface="Arimo" pitchFamily="34" charset="-120"/>
              </a:rPr>
              <a:t>Contraception requests or acne concerns may mask underlying distress.</a:t>
            </a:r>
            <a:endParaRPr lang="en-US" sz="1050" dirty="0"/>
          </a:p>
        </p:txBody>
      </p:sp>
      <p:sp>
        <p:nvSpPr>
          <p:cNvPr id="26" name="SK-3-text-25"/>
          <p:cNvSpPr/>
          <p:nvPr/>
        </p:nvSpPr>
        <p:spPr>
          <a:xfrm>
            <a:off x="776288" y="3717578"/>
            <a:ext cx="5133975" cy="242888"/>
          </a:xfrm>
          <a:prstGeom prst="rect">
            <a:avLst/>
          </a:prstGeom>
          <a:noFill/>
          <a:ln/>
        </p:spPr>
        <p:txBody>
          <a:bodyPr vert="horz" wrap="square" lIns="0" tIns="0" rIns="0" bIns="0" rtlCol="0" anchor="ctr"/>
          <a:lstStyle/>
          <a:p>
            <a:pPr marL="0" indent="0" algn="l">
              <a:lnSpc>
                <a:spcPts val="1913"/>
              </a:lnSpc>
              <a:buNone/>
            </a:pPr>
            <a:r>
              <a:rPr lang="en-US" sz="1275" b="1" dirty="0">
                <a:solidFill>
                  <a:srgbClr val="1A1A1A"/>
                </a:solidFill>
                <a:latin typeface="Arimo" pitchFamily="34" charset="0"/>
                <a:ea typeface="Arimo" pitchFamily="34" charset="-122"/>
                <a:cs typeface="Arimo" pitchFamily="34" charset="-120"/>
              </a:rPr>
              <a:t>Parental Anxiety</a:t>
            </a:r>
            <a:endParaRPr lang="en-US" sz="1275" dirty="0"/>
          </a:p>
        </p:txBody>
      </p:sp>
      <p:sp>
        <p:nvSpPr>
          <p:cNvPr id="27" name="SK-3-text-26"/>
          <p:cNvSpPr/>
          <p:nvPr/>
        </p:nvSpPr>
        <p:spPr>
          <a:xfrm>
            <a:off x="776288" y="3998565"/>
            <a:ext cx="10797540" cy="152400"/>
          </a:xfrm>
          <a:prstGeom prst="rect">
            <a:avLst/>
          </a:prstGeom>
          <a:noFill/>
          <a:ln/>
        </p:spPr>
        <p:txBody>
          <a:bodyPr vert="horz" wrap="square" lIns="0" tIns="0" rIns="0" bIns="0" rtlCol="0" anchor="ctr"/>
          <a:lstStyle/>
          <a:p>
            <a:pPr marL="0" indent="0" algn="l">
              <a:lnSpc>
                <a:spcPts val="1470"/>
              </a:lnSpc>
              <a:buNone/>
            </a:pPr>
            <a:r>
              <a:rPr lang="en-US" sz="1050" dirty="0">
                <a:solidFill>
                  <a:srgbClr val="4B5563"/>
                </a:solidFill>
                <a:latin typeface="Arimo" pitchFamily="34" charset="0"/>
                <a:ea typeface="Arimo" pitchFamily="34" charset="-122"/>
                <a:cs typeface="Arimo" pitchFamily="34" charset="-120"/>
              </a:rPr>
              <a:t>Often the parent presents the concern rather than the young person.</a:t>
            </a:r>
            <a:endParaRPr lang="en-US" sz="1050" dirty="0"/>
          </a:p>
        </p:txBody>
      </p:sp>
      <p:sp>
        <p:nvSpPr>
          <p:cNvPr id="28" name="SK-3-text-27"/>
          <p:cNvSpPr/>
          <p:nvPr/>
        </p:nvSpPr>
        <p:spPr>
          <a:xfrm>
            <a:off x="6762750" y="1417290"/>
            <a:ext cx="538543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A1A1A"/>
                </a:solidFill>
                <a:latin typeface="Arimo" pitchFamily="34" charset="0"/>
                <a:ea typeface="Arimo" pitchFamily="34" charset="-122"/>
                <a:cs typeface="Arimo" pitchFamily="34" charset="-120"/>
              </a:rPr>
              <a:t>The Primary Care Role</a:t>
            </a:r>
            <a:endParaRPr lang="en-US" sz="1650" dirty="0"/>
          </a:p>
        </p:txBody>
      </p:sp>
      <p:sp>
        <p:nvSpPr>
          <p:cNvPr id="29" name="SK-3-text-28"/>
          <p:cNvSpPr/>
          <p:nvPr/>
        </p:nvSpPr>
        <p:spPr>
          <a:xfrm>
            <a:off x="6515100" y="2112615"/>
            <a:ext cx="51149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E0651F"/>
                </a:solidFill>
                <a:latin typeface="Arimo" pitchFamily="34" charset="0"/>
                <a:ea typeface="Arimo" pitchFamily="34" charset="-122"/>
                <a:cs typeface="Arimo" pitchFamily="34" charset="-120"/>
              </a:rPr>
              <a:t>The Power of Continuity</a:t>
            </a:r>
            <a:endParaRPr lang="en-US" sz="1350" dirty="0"/>
          </a:p>
        </p:txBody>
      </p:sp>
      <p:sp>
        <p:nvSpPr>
          <p:cNvPr id="30" name="SK-3-text-29"/>
          <p:cNvSpPr/>
          <p:nvPr/>
        </p:nvSpPr>
        <p:spPr>
          <a:xfrm>
            <a:off x="6515100" y="2445990"/>
            <a:ext cx="5029200" cy="685800"/>
          </a:xfrm>
          <a:prstGeom prst="rect">
            <a:avLst/>
          </a:prstGeom>
          <a:noFill/>
          <a:ln/>
        </p:spPr>
        <p:txBody>
          <a:bodyPr vert="horz" wrap="square" lIns="0" tIns="0" rIns="0" bIns="0" rtlCol="0" anchor="ctr"/>
          <a:lstStyle/>
          <a:p>
            <a:pPr marL="0" indent="0">
              <a:lnSpc>
                <a:spcPts val="1800"/>
              </a:lnSpc>
              <a:buNone/>
            </a:pPr>
            <a:r>
              <a:rPr lang="en-US" sz="1200" dirty="0">
                <a:solidFill>
                  <a:srgbClr val="4B5563"/>
                </a:solidFill>
                <a:latin typeface="Arimo" pitchFamily="34" charset="0"/>
                <a:ea typeface="Arimo" pitchFamily="34" charset="-122"/>
                <a:cs typeface="Arimo" pitchFamily="34" charset="-120"/>
              </a:rPr>
              <a:t>GPs offer brief, repeated consultations over time. This allows for the gradual uncovering of mental health concerns through a trusting relationship.</a:t>
            </a:r>
            <a:endParaRPr lang="en-US" sz="1200" dirty="0"/>
          </a:p>
        </p:txBody>
      </p:sp>
      <p:sp>
        <p:nvSpPr>
          <p:cNvPr id="31" name="SK-3-textBg-30"/>
          <p:cNvSpPr/>
          <p:nvPr/>
        </p:nvSpPr>
        <p:spPr>
          <a:xfrm>
            <a:off x="6477000" y="3608040"/>
            <a:ext cx="581025" cy="209550"/>
          </a:xfrm>
          <a:prstGeom prst="roundRect">
            <a:avLst>
              <a:gd name="adj" fmla="val 18182"/>
            </a:avLst>
          </a:prstGeom>
          <a:solidFill>
            <a:srgbClr val="008080"/>
          </a:solidFill>
          <a:ln w="12700">
            <a:solidFill>
              <a:srgbClr val="333333">
                <a:alpha val="0"/>
              </a:srgbClr>
            </a:solidFill>
            <a:prstDash val="solid"/>
          </a:ln>
        </p:spPr>
        <p:txBody>
          <a:bodyPr/>
          <a:lstStyle/>
          <a:p>
            <a:endParaRPr lang="en-GB"/>
          </a:p>
        </p:txBody>
      </p:sp>
      <p:sp>
        <p:nvSpPr>
          <p:cNvPr id="32" name="SK-3-text-31"/>
          <p:cNvSpPr/>
          <p:nvPr/>
        </p:nvSpPr>
        <p:spPr>
          <a:xfrm>
            <a:off x="6553200" y="3608040"/>
            <a:ext cx="708285" cy="2095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latin typeface="Arimo" pitchFamily="34" charset="0"/>
                <a:ea typeface="Arimo" pitchFamily="34" charset="-122"/>
                <a:cs typeface="Arimo" pitchFamily="34" charset="-120"/>
              </a:rPr>
              <a:t>SCA TIP</a:t>
            </a:r>
            <a:endParaRPr lang="en-US" sz="900" dirty="0"/>
          </a:p>
        </p:txBody>
      </p:sp>
      <p:sp>
        <p:nvSpPr>
          <p:cNvPr id="33" name="SK-3-text-32"/>
          <p:cNvSpPr/>
          <p:nvPr/>
        </p:nvSpPr>
        <p:spPr>
          <a:xfrm>
            <a:off x="6477000" y="3893790"/>
            <a:ext cx="5105400" cy="457200"/>
          </a:xfrm>
          <a:prstGeom prst="rect">
            <a:avLst/>
          </a:prstGeom>
          <a:noFill/>
          <a:ln/>
        </p:spPr>
        <p:txBody>
          <a:bodyPr vert="horz" wrap="square" lIns="0" tIns="0" rIns="0" bIns="0" rtlCol="0" anchor="ctr"/>
          <a:lstStyle/>
          <a:p>
            <a:pPr marL="0" indent="0">
              <a:lnSpc>
                <a:spcPts val="1800"/>
              </a:lnSpc>
              <a:buNone/>
            </a:pPr>
            <a:r>
              <a:rPr lang="en-US" sz="1200" dirty="0">
                <a:solidFill>
                  <a:srgbClr val="1A1A1A"/>
                </a:solidFill>
                <a:latin typeface="Arimo" pitchFamily="34" charset="0"/>
                <a:ea typeface="Arimo" pitchFamily="34" charset="-122"/>
                <a:cs typeface="Arimo" pitchFamily="34" charset="-120"/>
              </a:rPr>
              <a:t>Look behind the physical symptom. Use active listening to identify if the "agenda" is clinical or emotional.</a:t>
            </a:r>
            <a:endParaRPr lang="en-US" sz="1200" dirty="0"/>
          </a:p>
        </p:txBody>
      </p:sp>
      <p:sp>
        <p:nvSpPr>
          <p:cNvPr id="34" name="SK-3-text-33"/>
          <p:cNvSpPr/>
          <p:nvPr/>
        </p:nvSpPr>
        <p:spPr>
          <a:xfrm>
            <a:off x="6362700" y="4617690"/>
            <a:ext cx="5829300" cy="214313"/>
          </a:xfrm>
          <a:prstGeom prst="rect">
            <a:avLst/>
          </a:prstGeom>
          <a:noFill/>
          <a:ln/>
        </p:spPr>
        <p:txBody>
          <a:bodyPr vert="horz" wrap="square" lIns="0" tIns="0" rIns="0" bIns="0" rtlCol="0" anchor="ctr"/>
          <a:lstStyle/>
          <a:p>
            <a:pPr marL="0" indent="0">
              <a:lnSpc>
                <a:spcPts val="1688"/>
              </a:lnSpc>
              <a:buNone/>
            </a:pPr>
            <a:r>
              <a:rPr lang="en-US" sz="1125" i="1" dirty="0">
                <a:solidFill>
                  <a:srgbClr val="6B7280"/>
                </a:solidFill>
                <a:latin typeface="Arimo" pitchFamily="34" charset="0"/>
                <a:ea typeface="Arimo" pitchFamily="34" charset="-122"/>
                <a:cs typeface="Arimo" pitchFamily="34" charset="-120"/>
              </a:rPr>
              <a:t>"Most young people do not present with a diagnosis; they present with a problem."</a:t>
            </a:r>
            <a:endParaRPr lang="en-US" sz="1125"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1-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1-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1-img-3" descr="preencoded.png"/>
          <p:cNvPicPr>
            <a:picLocks noChangeAspect="1"/>
          </p:cNvPicPr>
          <p:nvPr/>
        </p:nvPicPr>
        <p:blipFill>
          <a:blip r:embed="rId5"/>
          <a:stretch>
            <a:fillRect/>
          </a:stretch>
        </p:blipFill>
        <p:spPr>
          <a:xfrm>
            <a:off x="381000" y="381000"/>
            <a:ext cx="11430000" cy="693390"/>
          </a:xfrm>
          <a:prstGeom prst="rect">
            <a:avLst/>
          </a:prstGeom>
        </p:spPr>
      </p:pic>
      <p:pic>
        <p:nvPicPr>
          <p:cNvPr id="5" name="SK-21-img-4" descr="preencoded.png"/>
          <p:cNvPicPr>
            <a:picLocks noChangeAspect="1"/>
          </p:cNvPicPr>
          <p:nvPr/>
        </p:nvPicPr>
        <p:blipFill>
          <a:blip r:embed="rId6"/>
          <a:stretch>
            <a:fillRect/>
          </a:stretch>
        </p:blipFill>
        <p:spPr>
          <a:xfrm>
            <a:off x="381000" y="1302990"/>
            <a:ext cx="5600700" cy="4290268"/>
          </a:xfrm>
          <a:prstGeom prst="rect">
            <a:avLst/>
          </a:prstGeom>
        </p:spPr>
      </p:pic>
      <p:pic>
        <p:nvPicPr>
          <p:cNvPr id="6" name="SK-21-img-5" descr="preencoded.png"/>
          <p:cNvPicPr>
            <a:picLocks noChangeAspect="1"/>
          </p:cNvPicPr>
          <p:nvPr/>
        </p:nvPicPr>
        <p:blipFill>
          <a:blip r:embed="rId7"/>
          <a:stretch>
            <a:fillRect/>
          </a:stretch>
        </p:blipFill>
        <p:spPr>
          <a:xfrm>
            <a:off x="533400" y="1455390"/>
            <a:ext cx="5295900" cy="390525"/>
          </a:xfrm>
          <a:prstGeom prst="rect">
            <a:avLst/>
          </a:prstGeom>
        </p:spPr>
      </p:pic>
      <p:pic>
        <p:nvPicPr>
          <p:cNvPr id="7" name="SK-21-img-6" descr="preencoded.png"/>
          <p:cNvPicPr>
            <a:picLocks noChangeAspect="1"/>
          </p:cNvPicPr>
          <p:nvPr/>
        </p:nvPicPr>
        <p:blipFill>
          <a:blip r:embed="rId8"/>
          <a:stretch>
            <a:fillRect/>
          </a:stretch>
        </p:blipFill>
        <p:spPr>
          <a:xfrm>
            <a:off x="533400" y="1517303"/>
            <a:ext cx="238125" cy="190500"/>
          </a:xfrm>
          <a:prstGeom prst="rect">
            <a:avLst/>
          </a:prstGeom>
        </p:spPr>
      </p:pic>
      <p:pic>
        <p:nvPicPr>
          <p:cNvPr id="8" name="SK-21-img-7" descr="preencoded.png"/>
          <p:cNvPicPr>
            <a:picLocks noChangeAspect="1"/>
          </p:cNvPicPr>
          <p:nvPr/>
        </p:nvPicPr>
        <p:blipFill>
          <a:blip r:embed="rId9"/>
          <a:stretch>
            <a:fillRect/>
          </a:stretch>
        </p:blipFill>
        <p:spPr>
          <a:xfrm>
            <a:off x="533400" y="1960215"/>
            <a:ext cx="202406" cy="202406"/>
          </a:xfrm>
          <a:prstGeom prst="rect">
            <a:avLst/>
          </a:prstGeom>
        </p:spPr>
      </p:pic>
      <p:pic>
        <p:nvPicPr>
          <p:cNvPr id="9" name="SK-21-img-8" descr="preencoded.png"/>
          <p:cNvPicPr>
            <a:picLocks noChangeAspect="1"/>
          </p:cNvPicPr>
          <p:nvPr/>
        </p:nvPicPr>
        <p:blipFill>
          <a:blip r:embed="rId9"/>
          <a:stretch>
            <a:fillRect/>
          </a:stretch>
        </p:blipFill>
        <p:spPr>
          <a:xfrm>
            <a:off x="533400" y="2541240"/>
            <a:ext cx="202406" cy="202406"/>
          </a:xfrm>
          <a:prstGeom prst="rect">
            <a:avLst/>
          </a:prstGeom>
        </p:spPr>
      </p:pic>
      <p:pic>
        <p:nvPicPr>
          <p:cNvPr id="10" name="SK-21-img-9" descr="preencoded.png"/>
          <p:cNvPicPr>
            <a:picLocks noChangeAspect="1"/>
          </p:cNvPicPr>
          <p:nvPr/>
        </p:nvPicPr>
        <p:blipFill>
          <a:blip r:embed="rId9"/>
          <a:stretch>
            <a:fillRect/>
          </a:stretch>
        </p:blipFill>
        <p:spPr>
          <a:xfrm>
            <a:off x="533400" y="3122265"/>
            <a:ext cx="202406" cy="202406"/>
          </a:xfrm>
          <a:prstGeom prst="rect">
            <a:avLst/>
          </a:prstGeom>
        </p:spPr>
      </p:pic>
      <p:pic>
        <p:nvPicPr>
          <p:cNvPr id="11" name="SK-21-img-10" descr="preencoded.png"/>
          <p:cNvPicPr>
            <a:picLocks noChangeAspect="1"/>
          </p:cNvPicPr>
          <p:nvPr/>
        </p:nvPicPr>
        <p:blipFill>
          <a:blip r:embed="rId9"/>
          <a:stretch>
            <a:fillRect/>
          </a:stretch>
        </p:blipFill>
        <p:spPr>
          <a:xfrm>
            <a:off x="533400" y="3703290"/>
            <a:ext cx="202406" cy="202406"/>
          </a:xfrm>
          <a:prstGeom prst="rect">
            <a:avLst/>
          </a:prstGeom>
        </p:spPr>
      </p:pic>
      <p:pic>
        <p:nvPicPr>
          <p:cNvPr id="12" name="SK-21-img-11" descr="preencoded.png"/>
          <p:cNvPicPr>
            <a:picLocks noChangeAspect="1"/>
          </p:cNvPicPr>
          <p:nvPr/>
        </p:nvPicPr>
        <p:blipFill>
          <a:blip r:embed="rId6"/>
          <a:stretch>
            <a:fillRect/>
          </a:stretch>
        </p:blipFill>
        <p:spPr>
          <a:xfrm>
            <a:off x="6210300" y="1302990"/>
            <a:ext cx="5600700" cy="4290268"/>
          </a:xfrm>
          <a:prstGeom prst="rect">
            <a:avLst/>
          </a:prstGeom>
        </p:spPr>
      </p:pic>
      <p:pic>
        <p:nvPicPr>
          <p:cNvPr id="13" name="SK-21-img-12" descr="preencoded.png"/>
          <p:cNvPicPr>
            <a:picLocks noChangeAspect="1"/>
          </p:cNvPicPr>
          <p:nvPr/>
        </p:nvPicPr>
        <p:blipFill>
          <a:blip r:embed="rId7"/>
          <a:stretch>
            <a:fillRect/>
          </a:stretch>
        </p:blipFill>
        <p:spPr>
          <a:xfrm>
            <a:off x="6362700" y="1455390"/>
            <a:ext cx="5295900" cy="390525"/>
          </a:xfrm>
          <a:prstGeom prst="rect">
            <a:avLst/>
          </a:prstGeom>
        </p:spPr>
      </p:pic>
      <p:pic>
        <p:nvPicPr>
          <p:cNvPr id="14" name="SK-21-img-13" descr="preencoded.png"/>
          <p:cNvPicPr>
            <a:picLocks noChangeAspect="1"/>
          </p:cNvPicPr>
          <p:nvPr/>
        </p:nvPicPr>
        <p:blipFill>
          <a:blip r:embed="rId10"/>
          <a:stretch>
            <a:fillRect/>
          </a:stretch>
        </p:blipFill>
        <p:spPr>
          <a:xfrm>
            <a:off x="6362700" y="1517303"/>
            <a:ext cx="238125" cy="190500"/>
          </a:xfrm>
          <a:prstGeom prst="rect">
            <a:avLst/>
          </a:prstGeom>
        </p:spPr>
      </p:pic>
      <p:pic>
        <p:nvPicPr>
          <p:cNvPr id="15" name="SK-21-img-14" descr="preencoded.png"/>
          <p:cNvPicPr>
            <a:picLocks noChangeAspect="1"/>
          </p:cNvPicPr>
          <p:nvPr/>
        </p:nvPicPr>
        <p:blipFill>
          <a:blip r:embed="rId9"/>
          <a:stretch>
            <a:fillRect/>
          </a:stretch>
        </p:blipFill>
        <p:spPr>
          <a:xfrm>
            <a:off x="6362700" y="1960215"/>
            <a:ext cx="202406" cy="202406"/>
          </a:xfrm>
          <a:prstGeom prst="rect">
            <a:avLst/>
          </a:prstGeom>
        </p:spPr>
      </p:pic>
      <p:pic>
        <p:nvPicPr>
          <p:cNvPr id="16" name="SK-21-img-15" descr="preencoded.png"/>
          <p:cNvPicPr>
            <a:picLocks noChangeAspect="1"/>
          </p:cNvPicPr>
          <p:nvPr/>
        </p:nvPicPr>
        <p:blipFill>
          <a:blip r:embed="rId9"/>
          <a:stretch>
            <a:fillRect/>
          </a:stretch>
        </p:blipFill>
        <p:spPr>
          <a:xfrm>
            <a:off x="6362700" y="2541240"/>
            <a:ext cx="202406" cy="202406"/>
          </a:xfrm>
          <a:prstGeom prst="rect">
            <a:avLst/>
          </a:prstGeom>
        </p:spPr>
      </p:pic>
      <p:pic>
        <p:nvPicPr>
          <p:cNvPr id="17" name="SK-21-img-16" descr="preencoded.png"/>
          <p:cNvPicPr>
            <a:picLocks noChangeAspect="1"/>
          </p:cNvPicPr>
          <p:nvPr/>
        </p:nvPicPr>
        <p:blipFill>
          <a:blip r:embed="rId9"/>
          <a:stretch>
            <a:fillRect/>
          </a:stretch>
        </p:blipFill>
        <p:spPr>
          <a:xfrm>
            <a:off x="6362700" y="3122265"/>
            <a:ext cx="202406" cy="202406"/>
          </a:xfrm>
          <a:prstGeom prst="rect">
            <a:avLst/>
          </a:prstGeom>
        </p:spPr>
      </p:pic>
      <p:pic>
        <p:nvPicPr>
          <p:cNvPr id="18" name="SK-21-img-17" descr="preencoded.png"/>
          <p:cNvPicPr>
            <a:picLocks noChangeAspect="1"/>
          </p:cNvPicPr>
          <p:nvPr/>
        </p:nvPicPr>
        <p:blipFill>
          <a:blip r:embed="rId9"/>
          <a:stretch>
            <a:fillRect/>
          </a:stretch>
        </p:blipFill>
        <p:spPr>
          <a:xfrm>
            <a:off x="6362700" y="3703290"/>
            <a:ext cx="202406" cy="202406"/>
          </a:xfrm>
          <a:prstGeom prst="rect">
            <a:avLst/>
          </a:prstGeom>
        </p:spPr>
      </p:pic>
      <p:pic>
        <p:nvPicPr>
          <p:cNvPr id="19" name="SK-21-img-18" descr="preencoded.png"/>
          <p:cNvPicPr>
            <a:picLocks noChangeAspect="1"/>
          </p:cNvPicPr>
          <p:nvPr/>
        </p:nvPicPr>
        <p:blipFill>
          <a:blip r:embed="rId11"/>
          <a:stretch>
            <a:fillRect/>
          </a:stretch>
        </p:blipFill>
        <p:spPr>
          <a:xfrm>
            <a:off x="381000" y="5821859"/>
            <a:ext cx="5600700" cy="655141"/>
          </a:xfrm>
          <a:prstGeom prst="rect">
            <a:avLst/>
          </a:prstGeom>
        </p:spPr>
      </p:pic>
      <p:pic>
        <p:nvPicPr>
          <p:cNvPr id="20" name="SK-21-img-19" descr="preencoded.png"/>
          <p:cNvPicPr>
            <a:picLocks noChangeAspect="1"/>
          </p:cNvPicPr>
          <p:nvPr/>
        </p:nvPicPr>
        <p:blipFill>
          <a:blip r:embed="rId12"/>
          <a:stretch>
            <a:fillRect/>
          </a:stretch>
        </p:blipFill>
        <p:spPr>
          <a:xfrm>
            <a:off x="533400" y="6011317"/>
            <a:ext cx="409575" cy="276225"/>
          </a:xfrm>
          <a:prstGeom prst="rect">
            <a:avLst/>
          </a:prstGeom>
        </p:spPr>
      </p:pic>
      <p:pic>
        <p:nvPicPr>
          <p:cNvPr id="21" name="SK-21-img-20" descr="preencoded.png"/>
          <p:cNvPicPr>
            <a:picLocks noChangeAspect="1"/>
          </p:cNvPicPr>
          <p:nvPr/>
        </p:nvPicPr>
        <p:blipFill>
          <a:blip r:embed="rId13"/>
          <a:stretch>
            <a:fillRect/>
          </a:stretch>
        </p:blipFill>
        <p:spPr>
          <a:xfrm>
            <a:off x="6362700" y="6011317"/>
            <a:ext cx="419100" cy="276225"/>
          </a:xfrm>
          <a:prstGeom prst="rect">
            <a:avLst/>
          </a:prstGeom>
        </p:spPr>
      </p:pic>
      <p:sp>
        <p:nvSpPr>
          <p:cNvPr id="22" name="SK-21-text-21"/>
          <p:cNvSpPr/>
          <p:nvPr/>
        </p:nvSpPr>
        <p:spPr>
          <a:xfrm>
            <a:off x="571500" y="381000"/>
            <a:ext cx="116205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A"/>
                </a:solidFill>
                <a:latin typeface="Arimo" pitchFamily="34" charset="0"/>
                <a:ea typeface="Arimo" pitchFamily="34" charset="-122"/>
                <a:cs typeface="Arimo" pitchFamily="34" charset="-120"/>
              </a:rPr>
              <a:t>ADHD: Recognition and Management (NG87)</a:t>
            </a:r>
            <a:endParaRPr lang="en-US" sz="2550" dirty="0"/>
          </a:p>
        </p:txBody>
      </p:sp>
      <p:sp>
        <p:nvSpPr>
          <p:cNvPr id="23" name="SK-21-text-22"/>
          <p:cNvSpPr/>
          <p:nvPr/>
        </p:nvSpPr>
        <p:spPr>
          <a:xfrm>
            <a:off x="571500" y="845790"/>
            <a:ext cx="11315700" cy="228600"/>
          </a:xfrm>
          <a:prstGeom prst="rect">
            <a:avLst/>
          </a:prstGeom>
          <a:noFill/>
          <a:ln/>
        </p:spPr>
        <p:txBody>
          <a:bodyPr vert="horz" wrap="square" lIns="0" tIns="0" rIns="0" bIns="0" rtlCol="0" anchor="ctr"/>
          <a:lstStyle/>
          <a:p>
            <a:pPr marL="0" indent="0">
              <a:lnSpc>
                <a:spcPts val="1800"/>
              </a:lnSpc>
              <a:buNone/>
            </a:pPr>
            <a:r>
              <a:rPr lang="en-US" sz="1200" kern="0" spc="60" dirty="0">
                <a:solidFill>
                  <a:srgbClr val="6B7280"/>
                </a:solidFill>
                <a:latin typeface="Arimo" pitchFamily="34" charset="0"/>
                <a:ea typeface="Arimo" pitchFamily="34" charset="-122"/>
                <a:cs typeface="Arimo" pitchFamily="34" charset="-120"/>
              </a:rPr>
              <a:t>BRADFORD VTS TEACHING SERIES</a:t>
            </a:r>
            <a:endParaRPr lang="en-US" sz="1200" dirty="0"/>
          </a:p>
        </p:txBody>
      </p:sp>
      <p:sp>
        <p:nvSpPr>
          <p:cNvPr id="24" name="SK-21-text-23"/>
          <p:cNvSpPr/>
          <p:nvPr/>
        </p:nvSpPr>
        <p:spPr>
          <a:xfrm>
            <a:off x="885825" y="1455390"/>
            <a:ext cx="588835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A1A1A"/>
                </a:solidFill>
                <a:latin typeface="Arimo" pitchFamily="34" charset="0"/>
                <a:ea typeface="Arimo" pitchFamily="34" charset="-122"/>
                <a:cs typeface="Arimo" pitchFamily="34" charset="-120"/>
              </a:rPr>
              <a:t>Recognition &amp; Diagnosis</a:t>
            </a:r>
            <a:endParaRPr lang="en-US" sz="1650" dirty="0"/>
          </a:p>
        </p:txBody>
      </p:sp>
      <p:sp>
        <p:nvSpPr>
          <p:cNvPr id="25" name="SK-21-text-24"/>
          <p:cNvSpPr/>
          <p:nvPr/>
        </p:nvSpPr>
        <p:spPr>
          <a:xfrm>
            <a:off x="831056" y="1960215"/>
            <a:ext cx="4998244"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1A1A1A"/>
                </a:solidFill>
                <a:latin typeface="Arimo" pitchFamily="34" charset="0"/>
                <a:ea typeface="Arimo" pitchFamily="34" charset="-122"/>
                <a:cs typeface="Arimo" pitchFamily="34" charset="-120"/>
              </a:rPr>
              <a:t>Multi-setting Impairment:</a:t>
            </a:r>
            <a:r>
              <a:rPr lang="en-US" sz="1275" dirty="0">
                <a:solidFill>
                  <a:srgbClr val="4B5563"/>
                </a:solidFill>
                <a:latin typeface="Arimo" pitchFamily="34" charset="0"/>
                <a:ea typeface="Arimo" pitchFamily="34" charset="-122"/>
                <a:cs typeface="Arimo" pitchFamily="34" charset="-120"/>
              </a:rPr>
              <a:t> Symptoms must be present in at least two settings (e.g., home and school/work).</a:t>
            </a:r>
            <a:endParaRPr lang="en-US" sz="1275" dirty="0"/>
          </a:p>
        </p:txBody>
      </p:sp>
      <p:sp>
        <p:nvSpPr>
          <p:cNvPr id="26" name="SK-21-text-25"/>
          <p:cNvSpPr/>
          <p:nvPr/>
        </p:nvSpPr>
        <p:spPr>
          <a:xfrm>
            <a:off x="831056" y="2541240"/>
            <a:ext cx="4998244"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1A1A1A"/>
                </a:solidFill>
                <a:latin typeface="Arimo" pitchFamily="34" charset="0"/>
                <a:ea typeface="Arimo" pitchFamily="34" charset="-122"/>
                <a:cs typeface="Arimo" pitchFamily="34" charset="-120"/>
              </a:rPr>
              <a:t>Specialist Diagnosis:</a:t>
            </a:r>
            <a:r>
              <a:rPr lang="en-US" sz="1275" dirty="0">
                <a:solidFill>
                  <a:srgbClr val="4B5563"/>
                </a:solidFill>
                <a:latin typeface="Arimo" pitchFamily="34" charset="0"/>
                <a:ea typeface="Arimo" pitchFamily="34" charset="-122"/>
                <a:cs typeface="Arimo" pitchFamily="34" charset="-120"/>
              </a:rPr>
              <a:t> ADHD is neurodevelopmental; diagnosis must be made by a specialist psychiatrist or paediatrician.</a:t>
            </a:r>
            <a:endParaRPr lang="en-US" sz="1275" dirty="0"/>
          </a:p>
        </p:txBody>
      </p:sp>
      <p:sp>
        <p:nvSpPr>
          <p:cNvPr id="27" name="SK-21-text-26"/>
          <p:cNvSpPr/>
          <p:nvPr/>
        </p:nvSpPr>
        <p:spPr>
          <a:xfrm>
            <a:off x="831056" y="3122265"/>
            <a:ext cx="4998244"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1A1A1A"/>
                </a:solidFill>
                <a:latin typeface="Arimo" pitchFamily="34" charset="0"/>
                <a:ea typeface="Arimo" pitchFamily="34" charset="-122"/>
                <a:cs typeface="Arimo" pitchFamily="34" charset="-120"/>
              </a:rPr>
              <a:t>Functional Impact:</a:t>
            </a:r>
            <a:r>
              <a:rPr lang="en-US" sz="1275" dirty="0">
                <a:solidFill>
                  <a:srgbClr val="4B5563"/>
                </a:solidFill>
                <a:latin typeface="Arimo" pitchFamily="34" charset="0"/>
                <a:ea typeface="Arimo" pitchFamily="34" charset="-122"/>
                <a:cs typeface="Arimo" pitchFamily="34" charset="-120"/>
              </a:rPr>
              <a:t> Symptoms (Inattention, Hyperactivity, Impulsivity) must cause significant social or academic impairment.</a:t>
            </a:r>
            <a:endParaRPr lang="en-US" sz="1275" dirty="0"/>
          </a:p>
        </p:txBody>
      </p:sp>
      <p:sp>
        <p:nvSpPr>
          <p:cNvPr id="28" name="SK-21-text-27"/>
          <p:cNvSpPr/>
          <p:nvPr/>
        </p:nvSpPr>
        <p:spPr>
          <a:xfrm>
            <a:off x="831056" y="3703290"/>
            <a:ext cx="4998244"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1A1A1A"/>
                </a:solidFill>
                <a:latin typeface="Arimo" pitchFamily="34" charset="0"/>
                <a:ea typeface="Arimo" pitchFamily="34" charset="-122"/>
                <a:cs typeface="Arimo" pitchFamily="34" charset="-120"/>
              </a:rPr>
              <a:t>Modern Approach:</a:t>
            </a:r>
            <a:r>
              <a:rPr lang="en-US" sz="1275" dirty="0">
                <a:solidFill>
                  <a:srgbClr val="4B5563"/>
                </a:solidFill>
                <a:latin typeface="Arimo" pitchFamily="34" charset="0"/>
                <a:ea typeface="Arimo" pitchFamily="34" charset="-122"/>
                <a:cs typeface="Arimo" pitchFamily="34" charset="-120"/>
              </a:rPr>
              <a:t> Consider environmental factors, trauma, and co-morbidities (Autism/LD) during assessment.</a:t>
            </a:r>
            <a:endParaRPr lang="en-US" sz="1275" dirty="0"/>
          </a:p>
        </p:txBody>
      </p:sp>
      <p:sp>
        <p:nvSpPr>
          <p:cNvPr id="29" name="SK-21-text-28"/>
          <p:cNvSpPr/>
          <p:nvPr/>
        </p:nvSpPr>
        <p:spPr>
          <a:xfrm>
            <a:off x="6715125" y="1455390"/>
            <a:ext cx="488251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1A1A1A"/>
                </a:solidFill>
                <a:latin typeface="Arimo" pitchFamily="34" charset="0"/>
                <a:ea typeface="Arimo" pitchFamily="34" charset="-122"/>
                <a:cs typeface="Arimo" pitchFamily="34" charset="-120"/>
              </a:rPr>
              <a:t>Clinical Management</a:t>
            </a:r>
            <a:endParaRPr lang="en-US" sz="1650" dirty="0"/>
          </a:p>
        </p:txBody>
      </p:sp>
      <p:sp>
        <p:nvSpPr>
          <p:cNvPr id="30" name="SK-21-text-29"/>
          <p:cNvSpPr/>
          <p:nvPr/>
        </p:nvSpPr>
        <p:spPr>
          <a:xfrm>
            <a:off x="6660356" y="1960215"/>
            <a:ext cx="4998244"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1A1A1A"/>
                </a:solidFill>
                <a:latin typeface="Arimo" pitchFamily="34" charset="0"/>
                <a:ea typeface="Arimo" pitchFamily="34" charset="-122"/>
                <a:cs typeface="Arimo" pitchFamily="34" charset="-120"/>
              </a:rPr>
              <a:t>First-Line Medication:</a:t>
            </a:r>
            <a:r>
              <a:rPr lang="en-US" sz="1275" dirty="0">
                <a:solidFill>
                  <a:srgbClr val="4B5563"/>
                </a:solidFill>
                <a:latin typeface="Arimo" pitchFamily="34" charset="0"/>
                <a:ea typeface="Arimo" pitchFamily="34" charset="-122"/>
                <a:cs typeface="Arimo" pitchFamily="34" charset="-120"/>
              </a:rPr>
              <a:t> </a:t>
            </a:r>
            <a:r>
              <a:rPr lang="en-US" sz="1275" b="1" dirty="0">
                <a:solidFill>
                  <a:srgbClr val="005EB8"/>
                </a:solidFill>
                <a:latin typeface="Arimo" pitchFamily="34" charset="0"/>
                <a:ea typeface="Arimo" pitchFamily="34" charset="-122"/>
                <a:cs typeface="Arimo" pitchFamily="34" charset="-120"/>
              </a:rPr>
              <a:t>Methylphenidate</a:t>
            </a:r>
            <a:r>
              <a:rPr lang="en-US" sz="1275" dirty="0">
                <a:solidFill>
                  <a:srgbClr val="4B5563"/>
                </a:solidFill>
                <a:latin typeface="Arimo" pitchFamily="34" charset="0"/>
                <a:ea typeface="Arimo" pitchFamily="34" charset="-122"/>
                <a:cs typeface="Arimo" pitchFamily="34" charset="-120"/>
              </a:rPr>
              <a:t> is the primary choice for children aged 5 years and over.</a:t>
            </a:r>
            <a:endParaRPr lang="en-US" sz="1275" dirty="0"/>
          </a:p>
        </p:txBody>
      </p:sp>
      <p:sp>
        <p:nvSpPr>
          <p:cNvPr id="31" name="SK-21-text-30"/>
          <p:cNvSpPr/>
          <p:nvPr/>
        </p:nvSpPr>
        <p:spPr>
          <a:xfrm>
            <a:off x="6660356" y="2541240"/>
            <a:ext cx="4998244"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1A1A1A"/>
                </a:solidFill>
                <a:latin typeface="Arimo" pitchFamily="34" charset="0"/>
                <a:ea typeface="Arimo" pitchFamily="34" charset="-122"/>
                <a:cs typeface="Arimo" pitchFamily="34" charset="-120"/>
              </a:rPr>
              <a:t>Specialist Initiation:</a:t>
            </a:r>
            <a:r>
              <a:rPr lang="en-US" sz="1275" dirty="0">
                <a:solidFill>
                  <a:srgbClr val="4B5563"/>
                </a:solidFill>
                <a:latin typeface="Arimo" pitchFamily="34" charset="0"/>
                <a:ea typeface="Arimo" pitchFamily="34" charset="-122"/>
                <a:cs typeface="Arimo" pitchFamily="34" charset="-120"/>
              </a:rPr>
              <a:t> Medication must be started and monitored by a specialist until stable.</a:t>
            </a:r>
            <a:endParaRPr lang="en-US" sz="1275" dirty="0"/>
          </a:p>
        </p:txBody>
      </p:sp>
      <p:sp>
        <p:nvSpPr>
          <p:cNvPr id="32" name="SK-21-text-31"/>
          <p:cNvSpPr/>
          <p:nvPr/>
        </p:nvSpPr>
        <p:spPr>
          <a:xfrm>
            <a:off x="6660356" y="3122265"/>
            <a:ext cx="4998244"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1A1A1A"/>
                </a:solidFill>
                <a:latin typeface="Arimo" pitchFamily="34" charset="0"/>
                <a:ea typeface="Arimo" pitchFamily="34" charset="-122"/>
                <a:cs typeface="Arimo" pitchFamily="34" charset="-120"/>
              </a:rPr>
              <a:t>Shared Care:</a:t>
            </a:r>
            <a:r>
              <a:rPr lang="en-US" sz="1275" dirty="0">
                <a:solidFill>
                  <a:srgbClr val="4B5563"/>
                </a:solidFill>
                <a:latin typeface="Arimo" pitchFamily="34" charset="0"/>
                <a:ea typeface="Arimo" pitchFamily="34" charset="-122"/>
                <a:cs typeface="Arimo" pitchFamily="34" charset="-120"/>
              </a:rPr>
              <a:t> GPs only take over prescribing under formal shared care agreements once the dose is stable.</a:t>
            </a:r>
            <a:endParaRPr lang="en-US" sz="1275" dirty="0"/>
          </a:p>
        </p:txBody>
      </p:sp>
      <p:sp>
        <p:nvSpPr>
          <p:cNvPr id="33" name="SK-21-text-32"/>
          <p:cNvSpPr/>
          <p:nvPr/>
        </p:nvSpPr>
        <p:spPr>
          <a:xfrm>
            <a:off x="6660356" y="3703290"/>
            <a:ext cx="4998244"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1A1A1A"/>
                </a:solidFill>
                <a:latin typeface="Arimo" pitchFamily="34" charset="0"/>
                <a:ea typeface="Arimo" pitchFamily="34" charset="-122"/>
                <a:cs typeface="Arimo" pitchFamily="34" charset="-120"/>
              </a:rPr>
              <a:t>Holistic Support:</a:t>
            </a:r>
            <a:r>
              <a:rPr lang="en-US" sz="1275" dirty="0">
                <a:solidFill>
                  <a:srgbClr val="4B5563"/>
                </a:solidFill>
                <a:latin typeface="Arimo" pitchFamily="34" charset="0"/>
                <a:ea typeface="Arimo" pitchFamily="34" charset="-122"/>
                <a:cs typeface="Arimo" pitchFamily="34" charset="-120"/>
              </a:rPr>
              <a:t> Always offer environmental/behavioural support and coordinate with school mental health leads.</a:t>
            </a:r>
            <a:endParaRPr lang="en-US" sz="1275" dirty="0"/>
          </a:p>
        </p:txBody>
      </p:sp>
      <p:sp>
        <p:nvSpPr>
          <p:cNvPr id="34" name="SK-21-text-33"/>
          <p:cNvSpPr/>
          <p:nvPr/>
        </p:nvSpPr>
        <p:spPr>
          <a:xfrm>
            <a:off x="609600" y="6011317"/>
            <a:ext cx="377633" cy="2762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latin typeface="Arimo" pitchFamily="34" charset="0"/>
                <a:ea typeface="Arimo" pitchFamily="34" charset="-122"/>
                <a:cs typeface="Arimo" pitchFamily="34" charset="-120"/>
              </a:rPr>
              <a:t>AKT</a:t>
            </a:r>
            <a:endParaRPr lang="en-US" sz="1050" dirty="0"/>
          </a:p>
        </p:txBody>
      </p:sp>
      <p:sp>
        <p:nvSpPr>
          <p:cNvPr id="35" name="SK-21-text-34"/>
          <p:cNvSpPr/>
          <p:nvPr/>
        </p:nvSpPr>
        <p:spPr>
          <a:xfrm>
            <a:off x="1095375" y="5936159"/>
            <a:ext cx="4733925" cy="426541"/>
          </a:xfrm>
          <a:prstGeom prst="rect">
            <a:avLst/>
          </a:prstGeom>
          <a:noFill/>
          <a:ln/>
        </p:spPr>
        <p:txBody>
          <a:bodyPr vert="horz" wrap="square" lIns="0" tIns="0" rIns="0" bIns="0" rtlCol="0" anchor="ctr"/>
          <a:lstStyle/>
          <a:p>
            <a:pPr marL="0" indent="0">
              <a:lnSpc>
                <a:spcPts val="1680"/>
              </a:lnSpc>
              <a:buNone/>
            </a:pPr>
            <a:r>
              <a:rPr lang="en-US" sz="1200" dirty="0">
                <a:solidFill>
                  <a:srgbClr val="FFFFFF"/>
                </a:solidFill>
                <a:latin typeface="Arimo" pitchFamily="34" charset="0"/>
                <a:ea typeface="Arimo" pitchFamily="34" charset="-122"/>
                <a:cs typeface="Arimo" pitchFamily="34" charset="-120"/>
              </a:rPr>
              <a:t>NICE NG87 is the current guideline for ADHD. Do not confuse with NG134 (Depression). Methylphenidate is 1st line for 5+.</a:t>
            </a:r>
            <a:endParaRPr lang="en-US" sz="1200" dirty="0"/>
          </a:p>
        </p:txBody>
      </p:sp>
      <p:sp>
        <p:nvSpPr>
          <p:cNvPr id="36" name="SK-21-text-35"/>
          <p:cNvSpPr/>
          <p:nvPr/>
        </p:nvSpPr>
        <p:spPr>
          <a:xfrm>
            <a:off x="6438900" y="6011317"/>
            <a:ext cx="381693" cy="2762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latin typeface="Arimo" pitchFamily="34" charset="0"/>
                <a:ea typeface="Arimo" pitchFamily="34" charset="-122"/>
                <a:cs typeface="Arimo" pitchFamily="34" charset="-120"/>
              </a:rPr>
              <a:t>SCA</a:t>
            </a:r>
            <a:endParaRPr lang="en-US" sz="1050" dirty="0"/>
          </a:p>
        </p:txBody>
      </p:sp>
      <p:sp>
        <p:nvSpPr>
          <p:cNvPr id="37" name="SK-21-text-36"/>
          <p:cNvSpPr/>
          <p:nvPr/>
        </p:nvSpPr>
        <p:spPr>
          <a:xfrm>
            <a:off x="6934200" y="5936159"/>
            <a:ext cx="4724400" cy="426541"/>
          </a:xfrm>
          <a:prstGeom prst="rect">
            <a:avLst/>
          </a:prstGeom>
          <a:noFill/>
          <a:ln/>
        </p:spPr>
        <p:txBody>
          <a:bodyPr vert="horz" wrap="square" lIns="0" tIns="0" rIns="0" bIns="0" rtlCol="0" anchor="ctr"/>
          <a:lstStyle/>
          <a:p>
            <a:pPr marL="0" indent="0">
              <a:lnSpc>
                <a:spcPts val="1680"/>
              </a:lnSpc>
              <a:buNone/>
            </a:pPr>
            <a:r>
              <a:rPr lang="en-US" sz="1200" dirty="0">
                <a:solidFill>
                  <a:srgbClr val="FFFFFF"/>
                </a:solidFill>
                <a:latin typeface="Arimo" pitchFamily="34" charset="0"/>
                <a:ea typeface="Arimo" pitchFamily="34" charset="-122"/>
                <a:cs typeface="Arimo" pitchFamily="34" charset="-120"/>
              </a:rPr>
              <a:t>Explore functional impact: ask about school reports, friendships, and home life to confirm "multi-setting" impairment.</a:t>
            </a:r>
            <a:endParaRPr lang="en-US" sz="1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2-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2-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2-img-3" descr="preencoded.png"/>
          <p:cNvPicPr>
            <a:picLocks noChangeAspect="1"/>
          </p:cNvPicPr>
          <p:nvPr/>
        </p:nvPicPr>
        <p:blipFill>
          <a:blip r:embed="rId5"/>
          <a:stretch>
            <a:fillRect/>
          </a:stretch>
        </p:blipFill>
        <p:spPr>
          <a:xfrm>
            <a:off x="381000" y="381000"/>
            <a:ext cx="11430000" cy="693390"/>
          </a:xfrm>
          <a:prstGeom prst="rect">
            <a:avLst/>
          </a:prstGeom>
        </p:spPr>
      </p:pic>
      <p:pic>
        <p:nvPicPr>
          <p:cNvPr id="5" name="SK-22-img-4" descr="preencoded.png"/>
          <p:cNvPicPr>
            <a:picLocks noChangeAspect="1"/>
          </p:cNvPicPr>
          <p:nvPr/>
        </p:nvPicPr>
        <p:blipFill>
          <a:blip r:embed="rId6"/>
          <a:stretch>
            <a:fillRect/>
          </a:stretch>
        </p:blipFill>
        <p:spPr>
          <a:xfrm>
            <a:off x="381000" y="1302990"/>
            <a:ext cx="3683050" cy="5174010"/>
          </a:xfrm>
          <a:prstGeom prst="rect">
            <a:avLst/>
          </a:prstGeom>
        </p:spPr>
      </p:pic>
      <p:pic>
        <p:nvPicPr>
          <p:cNvPr id="6" name="SK-22-img-5" descr="preencoded.png"/>
          <p:cNvPicPr>
            <a:picLocks noChangeAspect="1"/>
          </p:cNvPicPr>
          <p:nvPr/>
        </p:nvPicPr>
        <p:blipFill>
          <a:blip r:embed="rId7"/>
          <a:stretch>
            <a:fillRect/>
          </a:stretch>
        </p:blipFill>
        <p:spPr>
          <a:xfrm>
            <a:off x="533400" y="1455390"/>
            <a:ext cx="3378250" cy="261937"/>
          </a:xfrm>
          <a:prstGeom prst="rect">
            <a:avLst/>
          </a:prstGeom>
        </p:spPr>
      </p:pic>
      <p:pic>
        <p:nvPicPr>
          <p:cNvPr id="7" name="SK-22-img-6" descr="preencoded.png"/>
          <p:cNvPicPr>
            <a:picLocks noChangeAspect="1"/>
          </p:cNvPicPr>
          <p:nvPr/>
        </p:nvPicPr>
        <p:blipFill>
          <a:blip r:embed="rId8"/>
          <a:stretch>
            <a:fillRect/>
          </a:stretch>
        </p:blipFill>
        <p:spPr>
          <a:xfrm>
            <a:off x="533400" y="1879253"/>
            <a:ext cx="238125" cy="190500"/>
          </a:xfrm>
          <a:prstGeom prst="rect">
            <a:avLst/>
          </a:prstGeom>
        </p:spPr>
      </p:pic>
      <p:pic>
        <p:nvPicPr>
          <p:cNvPr id="8" name="SK-22-img-7" descr="preencoded.png"/>
          <p:cNvPicPr>
            <a:picLocks noChangeAspect="1"/>
          </p:cNvPicPr>
          <p:nvPr/>
        </p:nvPicPr>
        <p:blipFill>
          <a:blip r:embed="rId9"/>
          <a:stretch>
            <a:fillRect/>
          </a:stretch>
        </p:blipFill>
        <p:spPr>
          <a:xfrm>
            <a:off x="533400" y="5366742"/>
            <a:ext cx="3378250" cy="957858"/>
          </a:xfrm>
          <a:prstGeom prst="rect">
            <a:avLst/>
          </a:prstGeom>
        </p:spPr>
      </p:pic>
      <p:pic>
        <p:nvPicPr>
          <p:cNvPr id="9" name="SK-22-img-8" descr="preencoded.png"/>
          <p:cNvPicPr>
            <a:picLocks noChangeAspect="1"/>
          </p:cNvPicPr>
          <p:nvPr/>
        </p:nvPicPr>
        <p:blipFill>
          <a:blip r:embed="rId10"/>
          <a:stretch>
            <a:fillRect/>
          </a:stretch>
        </p:blipFill>
        <p:spPr>
          <a:xfrm>
            <a:off x="4254550" y="1302990"/>
            <a:ext cx="3683050" cy="5174010"/>
          </a:xfrm>
          <a:prstGeom prst="rect">
            <a:avLst/>
          </a:prstGeom>
        </p:spPr>
      </p:pic>
      <p:pic>
        <p:nvPicPr>
          <p:cNvPr id="10" name="SK-22-img-9" descr="preencoded.png"/>
          <p:cNvPicPr>
            <a:picLocks noChangeAspect="1"/>
          </p:cNvPicPr>
          <p:nvPr/>
        </p:nvPicPr>
        <p:blipFill>
          <a:blip r:embed="rId11"/>
          <a:stretch>
            <a:fillRect/>
          </a:stretch>
        </p:blipFill>
        <p:spPr>
          <a:xfrm>
            <a:off x="4406950" y="1503015"/>
            <a:ext cx="238125" cy="190500"/>
          </a:xfrm>
          <a:prstGeom prst="rect">
            <a:avLst/>
          </a:prstGeom>
        </p:spPr>
      </p:pic>
      <p:pic>
        <p:nvPicPr>
          <p:cNvPr id="11" name="SK-22-img-10" descr="preencoded.png"/>
          <p:cNvPicPr>
            <a:picLocks noChangeAspect="1"/>
          </p:cNvPicPr>
          <p:nvPr/>
        </p:nvPicPr>
        <p:blipFill>
          <a:blip r:embed="rId12"/>
          <a:stretch>
            <a:fillRect/>
          </a:stretch>
        </p:blipFill>
        <p:spPr>
          <a:xfrm>
            <a:off x="4406950" y="5366742"/>
            <a:ext cx="3378250" cy="957858"/>
          </a:xfrm>
          <a:prstGeom prst="rect">
            <a:avLst/>
          </a:prstGeom>
        </p:spPr>
      </p:pic>
      <p:pic>
        <p:nvPicPr>
          <p:cNvPr id="12" name="SK-22-img-11" descr="preencoded.png"/>
          <p:cNvPicPr>
            <a:picLocks noChangeAspect="1"/>
          </p:cNvPicPr>
          <p:nvPr/>
        </p:nvPicPr>
        <p:blipFill>
          <a:blip r:embed="rId13"/>
          <a:stretch>
            <a:fillRect/>
          </a:stretch>
        </p:blipFill>
        <p:spPr>
          <a:xfrm>
            <a:off x="8128099" y="1302990"/>
            <a:ext cx="3683050" cy="5174010"/>
          </a:xfrm>
          <a:prstGeom prst="rect">
            <a:avLst/>
          </a:prstGeom>
        </p:spPr>
      </p:pic>
      <p:pic>
        <p:nvPicPr>
          <p:cNvPr id="13" name="SK-22-img-12" descr="preencoded.png"/>
          <p:cNvPicPr>
            <a:picLocks noChangeAspect="1"/>
          </p:cNvPicPr>
          <p:nvPr/>
        </p:nvPicPr>
        <p:blipFill>
          <a:blip r:embed="rId14"/>
          <a:stretch>
            <a:fillRect/>
          </a:stretch>
        </p:blipFill>
        <p:spPr>
          <a:xfrm>
            <a:off x="8280499" y="1503015"/>
            <a:ext cx="238125" cy="190500"/>
          </a:xfrm>
          <a:prstGeom prst="rect">
            <a:avLst/>
          </a:prstGeom>
        </p:spPr>
      </p:pic>
      <p:pic>
        <p:nvPicPr>
          <p:cNvPr id="14" name="SK-22-img-13" descr="preencoded.png"/>
          <p:cNvPicPr>
            <a:picLocks noChangeAspect="1"/>
          </p:cNvPicPr>
          <p:nvPr/>
        </p:nvPicPr>
        <p:blipFill>
          <a:blip r:embed="rId15"/>
          <a:stretch>
            <a:fillRect/>
          </a:stretch>
        </p:blipFill>
        <p:spPr>
          <a:xfrm>
            <a:off x="8280499" y="5366742"/>
            <a:ext cx="3378250" cy="957858"/>
          </a:xfrm>
          <a:prstGeom prst="rect">
            <a:avLst/>
          </a:prstGeom>
        </p:spPr>
      </p:pic>
      <p:sp>
        <p:nvSpPr>
          <p:cNvPr id="15" name="SK-22-text-14"/>
          <p:cNvSpPr/>
          <p:nvPr/>
        </p:nvSpPr>
        <p:spPr>
          <a:xfrm>
            <a:off x="571500" y="381000"/>
            <a:ext cx="116205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A"/>
                </a:solidFill>
                <a:latin typeface="Arimo" pitchFamily="34" charset="0"/>
                <a:ea typeface="Arimo" pitchFamily="34" charset="-122"/>
                <a:cs typeface="Arimo" pitchFamily="34" charset="-120"/>
              </a:rPr>
              <a:t>Autism Spectrum: Modern Perspectives (CG128)</a:t>
            </a:r>
            <a:endParaRPr lang="en-US" sz="2550" dirty="0"/>
          </a:p>
        </p:txBody>
      </p:sp>
      <p:sp>
        <p:nvSpPr>
          <p:cNvPr id="16" name="SK-22-text-15"/>
          <p:cNvSpPr/>
          <p:nvPr/>
        </p:nvSpPr>
        <p:spPr>
          <a:xfrm>
            <a:off x="571500" y="845790"/>
            <a:ext cx="11315700" cy="228600"/>
          </a:xfrm>
          <a:prstGeom prst="rect">
            <a:avLst/>
          </a:prstGeom>
          <a:noFill/>
          <a:ln/>
        </p:spPr>
        <p:txBody>
          <a:bodyPr vert="horz" wrap="square" lIns="0" tIns="0" rIns="0" bIns="0" rtlCol="0" anchor="ctr"/>
          <a:lstStyle/>
          <a:p>
            <a:pPr marL="0" indent="0">
              <a:lnSpc>
                <a:spcPts val="1800"/>
              </a:lnSpc>
              <a:buNone/>
            </a:pPr>
            <a:r>
              <a:rPr lang="en-US" sz="1200" kern="0" spc="60" dirty="0">
                <a:solidFill>
                  <a:srgbClr val="6B7280"/>
                </a:solidFill>
                <a:latin typeface="Arimo" pitchFamily="34" charset="0"/>
                <a:ea typeface="Arimo" pitchFamily="34" charset="-122"/>
                <a:cs typeface="Arimo" pitchFamily="34" charset="-120"/>
              </a:rPr>
              <a:t>BRADFORD VTS TEACHING SERIES</a:t>
            </a:r>
            <a:endParaRPr lang="en-US" sz="1200" dirty="0"/>
          </a:p>
        </p:txBody>
      </p:sp>
      <p:sp>
        <p:nvSpPr>
          <p:cNvPr id="17" name="SK-22-text-16"/>
          <p:cNvSpPr/>
          <p:nvPr/>
        </p:nvSpPr>
        <p:spPr>
          <a:xfrm>
            <a:off x="628650" y="1455390"/>
            <a:ext cx="4703163" cy="261937"/>
          </a:xfrm>
          <a:prstGeom prst="rect">
            <a:avLst/>
          </a:prstGeom>
          <a:noFill/>
          <a:ln/>
        </p:spPr>
        <p:txBody>
          <a:bodyPr vert="horz" wrap="square" lIns="0" tIns="0" rIns="0" bIns="0" rtlCol="0" anchor="ctr"/>
          <a:lstStyle/>
          <a:p>
            <a:pPr marL="0" indent="0">
              <a:lnSpc>
                <a:spcPts val="1463"/>
              </a:lnSpc>
              <a:buNone/>
            </a:pPr>
            <a:r>
              <a:rPr lang="en-US" sz="975" b="1" dirty="0">
                <a:solidFill>
                  <a:srgbClr val="4B5563"/>
                </a:solidFill>
                <a:latin typeface="Arimo" pitchFamily="34" charset="0"/>
                <a:ea typeface="Arimo" pitchFamily="34" charset="-122"/>
                <a:cs typeface="Arimo" pitchFamily="34" charset="-120"/>
              </a:rPr>
              <a:t>Identity-First Language Preferred</a:t>
            </a:r>
            <a:endParaRPr lang="en-US" sz="975" dirty="0"/>
          </a:p>
        </p:txBody>
      </p:sp>
      <p:sp>
        <p:nvSpPr>
          <p:cNvPr id="18" name="SK-22-text-17"/>
          <p:cNvSpPr/>
          <p:nvPr/>
        </p:nvSpPr>
        <p:spPr>
          <a:xfrm>
            <a:off x="866775" y="1831628"/>
            <a:ext cx="33782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005EB8"/>
                </a:solidFill>
                <a:latin typeface="Arimo" pitchFamily="34" charset="0"/>
                <a:ea typeface="Arimo" pitchFamily="34" charset="-122"/>
                <a:cs typeface="Arimo" pitchFamily="34" charset="-120"/>
              </a:rPr>
              <a:t>Core Features</a:t>
            </a:r>
            <a:endParaRPr lang="en-US" sz="1500" dirty="0"/>
          </a:p>
        </p:txBody>
      </p:sp>
      <p:sp>
        <p:nvSpPr>
          <p:cNvPr id="19" name="SK-22-text-18"/>
          <p:cNvSpPr/>
          <p:nvPr/>
        </p:nvSpPr>
        <p:spPr>
          <a:xfrm>
            <a:off x="704850" y="2231678"/>
            <a:ext cx="3206800" cy="639812"/>
          </a:xfrm>
          <a:prstGeom prst="rect">
            <a:avLst/>
          </a:prstGeom>
          <a:noFill/>
          <a:ln/>
        </p:spPr>
        <p:txBody>
          <a:bodyPr vert="horz" wrap="square" lIns="0" tIns="0" rIns="0" bIns="0" rtlCol="0" anchor="ctr"/>
          <a:lstStyle/>
          <a:p>
            <a:pPr marL="0" indent="0" algn="l">
              <a:lnSpc>
                <a:spcPts val="1680"/>
              </a:lnSpc>
              <a:buNone/>
            </a:pPr>
            <a:r>
              <a:rPr lang="en-US" sz="1200" b="1" dirty="0">
                <a:solidFill>
                  <a:srgbClr val="4B5563"/>
                </a:solidFill>
                <a:latin typeface="Arimo" pitchFamily="34" charset="0"/>
                <a:ea typeface="Arimo" pitchFamily="34" charset="-122"/>
                <a:cs typeface="Arimo" pitchFamily="34" charset="-120"/>
              </a:rPr>
              <a:t>Social Communication:</a:t>
            </a:r>
            <a:r>
              <a:rPr lang="en-US" sz="1200" dirty="0">
                <a:solidFill>
                  <a:srgbClr val="4B5563"/>
                </a:solidFill>
                <a:latin typeface="Arimo" pitchFamily="34" charset="0"/>
                <a:ea typeface="Arimo" pitchFamily="34" charset="-122"/>
                <a:cs typeface="Arimo" pitchFamily="34" charset="-120"/>
              </a:rPr>
              <a:t> Differences in reciprocity, non-verbal cues, and relationship building.</a:t>
            </a:r>
            <a:endParaRPr lang="en-US" sz="1200" dirty="0"/>
          </a:p>
        </p:txBody>
      </p:sp>
      <p:sp>
        <p:nvSpPr>
          <p:cNvPr id="20" name="SK-22-text-19"/>
          <p:cNvSpPr/>
          <p:nvPr/>
        </p:nvSpPr>
        <p:spPr>
          <a:xfrm>
            <a:off x="704850" y="2947690"/>
            <a:ext cx="32068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4B5563"/>
                </a:solidFill>
                <a:latin typeface="Arimo" pitchFamily="34" charset="0"/>
                <a:ea typeface="Arimo" pitchFamily="34" charset="-122"/>
                <a:cs typeface="Arimo" pitchFamily="34" charset="-120"/>
              </a:rPr>
              <a:t>Restricted Patterns:</a:t>
            </a:r>
            <a:r>
              <a:rPr lang="en-US" sz="1200" dirty="0">
                <a:solidFill>
                  <a:srgbClr val="4B5563"/>
                </a:solidFill>
                <a:latin typeface="Arimo" pitchFamily="34" charset="0"/>
                <a:ea typeface="Arimo" pitchFamily="34" charset="-122"/>
                <a:cs typeface="Arimo" pitchFamily="34" charset="-120"/>
              </a:rPr>
              <a:t> Repetitive movements, insistence on sameness, and intense interests.</a:t>
            </a:r>
            <a:endParaRPr lang="en-US" sz="1200" dirty="0"/>
          </a:p>
        </p:txBody>
      </p:sp>
      <p:sp>
        <p:nvSpPr>
          <p:cNvPr id="21" name="SK-22-text-20"/>
          <p:cNvSpPr/>
          <p:nvPr/>
        </p:nvSpPr>
        <p:spPr>
          <a:xfrm>
            <a:off x="704850" y="3450431"/>
            <a:ext cx="32068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4B5563"/>
                </a:solidFill>
                <a:latin typeface="Arimo" pitchFamily="34" charset="0"/>
                <a:ea typeface="Arimo" pitchFamily="34" charset="-122"/>
                <a:cs typeface="Arimo" pitchFamily="34" charset="-120"/>
              </a:rPr>
              <a:t>Sensory Processing:</a:t>
            </a:r>
            <a:r>
              <a:rPr lang="en-US" sz="1200" dirty="0">
                <a:solidFill>
                  <a:srgbClr val="4B5563"/>
                </a:solidFill>
                <a:latin typeface="Arimo" pitchFamily="34" charset="0"/>
                <a:ea typeface="Arimo" pitchFamily="34" charset="-122"/>
                <a:cs typeface="Arimo" pitchFamily="34" charset="-120"/>
              </a:rPr>
              <a:t> Hyper- or hypo-reactivity to sensory input (noise, light, textures).</a:t>
            </a:r>
            <a:endParaRPr lang="en-US" sz="1200" dirty="0"/>
          </a:p>
        </p:txBody>
      </p:sp>
      <p:sp>
        <p:nvSpPr>
          <p:cNvPr id="22" name="SK-22-text-21"/>
          <p:cNvSpPr/>
          <p:nvPr/>
        </p:nvSpPr>
        <p:spPr>
          <a:xfrm>
            <a:off x="704850" y="3953173"/>
            <a:ext cx="3206800"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Avoid "Asperger's" as current diagnosis; use </a:t>
            </a:r>
            <a:r>
              <a:rPr lang="en-US" sz="1200" b="1" dirty="0">
                <a:solidFill>
                  <a:srgbClr val="4B5563"/>
                </a:solidFill>
                <a:latin typeface="Arimo" pitchFamily="34" charset="0"/>
                <a:ea typeface="Arimo" pitchFamily="34" charset="-122"/>
                <a:cs typeface="Arimo" pitchFamily="34" charset="-120"/>
              </a:rPr>
              <a:t>Autistic Young Person</a:t>
            </a:r>
            <a:r>
              <a:rPr lang="en-US" sz="1200" dirty="0">
                <a:solidFill>
                  <a:srgbClr val="4B5563"/>
                </a:solidFill>
                <a:latin typeface="Arimo" pitchFamily="34" charset="0"/>
                <a:ea typeface="Arimo" pitchFamily="34" charset="-122"/>
                <a:cs typeface="Arimo" pitchFamily="34" charset="-120"/>
              </a:rPr>
              <a:t>.</a:t>
            </a:r>
            <a:endParaRPr lang="en-US" sz="1200" dirty="0"/>
          </a:p>
        </p:txBody>
      </p:sp>
      <p:sp>
        <p:nvSpPr>
          <p:cNvPr id="23" name="SK-22-text-22"/>
          <p:cNvSpPr/>
          <p:nvPr/>
        </p:nvSpPr>
        <p:spPr>
          <a:xfrm>
            <a:off x="647700" y="5481042"/>
            <a:ext cx="3225850" cy="171450"/>
          </a:xfrm>
          <a:prstGeom prst="rect">
            <a:avLst/>
          </a:prstGeom>
          <a:noFill/>
          <a:ln/>
        </p:spPr>
        <p:txBody>
          <a:bodyPr vert="horz" wrap="square" lIns="0" tIns="0" rIns="0" bIns="0" rtlCol="0" anchor="ctr"/>
          <a:lstStyle/>
          <a:p>
            <a:pPr marL="0" indent="0">
              <a:lnSpc>
                <a:spcPts val="1350"/>
              </a:lnSpc>
              <a:buNone/>
            </a:pPr>
            <a:r>
              <a:rPr lang="en-US" sz="900" b="1" kern="0" spc="30" dirty="0">
                <a:solidFill>
                  <a:srgbClr val="6B4C9A"/>
                </a:solidFill>
                <a:latin typeface="Arimo" pitchFamily="34" charset="0"/>
                <a:ea typeface="Arimo" pitchFamily="34" charset="-122"/>
                <a:cs typeface="Arimo" pitchFamily="34" charset="-120"/>
              </a:rPr>
              <a:t>AKT PEARL</a:t>
            </a:r>
            <a:endParaRPr lang="en-US" sz="900" dirty="0"/>
          </a:p>
        </p:txBody>
      </p:sp>
      <p:sp>
        <p:nvSpPr>
          <p:cNvPr id="24" name="SK-22-text-23"/>
          <p:cNvSpPr/>
          <p:nvPr/>
        </p:nvSpPr>
        <p:spPr>
          <a:xfrm>
            <a:off x="647700" y="5690592"/>
            <a:ext cx="3149650" cy="519708"/>
          </a:xfrm>
          <a:prstGeom prst="rect">
            <a:avLst/>
          </a:prstGeom>
          <a:noFill/>
          <a:ln/>
        </p:spPr>
        <p:txBody>
          <a:bodyPr vert="horz" wrap="square" lIns="0" tIns="0" rIns="0" bIns="0" rtlCol="0" anchor="ctr"/>
          <a:lstStyle/>
          <a:p>
            <a:pPr marL="0" indent="0">
              <a:lnSpc>
                <a:spcPts val="1365"/>
              </a:lnSpc>
              <a:buNone/>
            </a:pPr>
            <a:r>
              <a:rPr lang="en-US" sz="1050" b="1" dirty="0">
                <a:solidFill>
                  <a:srgbClr val="1A1A1A"/>
                </a:solidFill>
                <a:latin typeface="Arimo" pitchFamily="34" charset="0"/>
                <a:ea typeface="Arimo" pitchFamily="34" charset="-122"/>
                <a:cs typeface="Arimo" pitchFamily="34" charset="-120"/>
              </a:rPr>
              <a:t>CG128 covers recognition and referral from birth to 19. Diagnosis requires symptoms in multiple settings.</a:t>
            </a:r>
            <a:endParaRPr lang="en-US" sz="1050" dirty="0"/>
          </a:p>
        </p:txBody>
      </p:sp>
      <p:sp>
        <p:nvSpPr>
          <p:cNvPr id="25" name="SK-22-text-24"/>
          <p:cNvSpPr/>
          <p:nvPr/>
        </p:nvSpPr>
        <p:spPr>
          <a:xfrm>
            <a:off x="4740325" y="1455390"/>
            <a:ext cx="5029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005EB8"/>
                </a:solidFill>
                <a:latin typeface="Arimo" pitchFamily="34" charset="0"/>
                <a:ea typeface="Arimo" pitchFamily="34" charset="-122"/>
                <a:cs typeface="Arimo" pitchFamily="34" charset="-120"/>
              </a:rPr>
              <a:t>Masking &amp; Subtle Signs</a:t>
            </a:r>
            <a:endParaRPr lang="en-US" sz="1500" dirty="0"/>
          </a:p>
        </p:txBody>
      </p:sp>
      <p:sp>
        <p:nvSpPr>
          <p:cNvPr id="26" name="SK-22-text-25"/>
          <p:cNvSpPr/>
          <p:nvPr/>
        </p:nvSpPr>
        <p:spPr>
          <a:xfrm>
            <a:off x="4578400" y="1855440"/>
            <a:ext cx="32068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4B5563"/>
                </a:solidFill>
                <a:latin typeface="Arimo" pitchFamily="34" charset="0"/>
                <a:ea typeface="Arimo" pitchFamily="34" charset="-122"/>
                <a:cs typeface="Arimo" pitchFamily="34" charset="-120"/>
              </a:rPr>
              <a:t>Social Mimicry:</a:t>
            </a:r>
            <a:r>
              <a:rPr lang="en-US" sz="1200" dirty="0">
                <a:solidFill>
                  <a:srgbClr val="4B5563"/>
                </a:solidFill>
                <a:latin typeface="Arimo" pitchFamily="34" charset="0"/>
                <a:ea typeface="Arimo" pitchFamily="34" charset="-122"/>
                <a:cs typeface="Arimo" pitchFamily="34" charset="-120"/>
              </a:rPr>
              <a:t> Copying peers to "fit in" (highly prevalent in girls).</a:t>
            </a:r>
            <a:endParaRPr lang="en-US" sz="1200" dirty="0"/>
          </a:p>
        </p:txBody>
      </p:sp>
      <p:sp>
        <p:nvSpPr>
          <p:cNvPr id="27" name="SK-22-text-26"/>
          <p:cNvSpPr/>
          <p:nvPr/>
        </p:nvSpPr>
        <p:spPr>
          <a:xfrm>
            <a:off x="4578400" y="2358182"/>
            <a:ext cx="32068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4B5563"/>
                </a:solidFill>
                <a:latin typeface="Arimo" pitchFamily="34" charset="0"/>
                <a:ea typeface="Arimo" pitchFamily="34" charset="-122"/>
                <a:cs typeface="Arimo" pitchFamily="34" charset="-120"/>
              </a:rPr>
              <a:t>The 'Coke Bottle' Effect:</a:t>
            </a:r>
            <a:r>
              <a:rPr lang="en-US" sz="1200" dirty="0">
                <a:solidFill>
                  <a:srgbClr val="4B5563"/>
                </a:solidFill>
                <a:latin typeface="Arimo" pitchFamily="34" charset="0"/>
                <a:ea typeface="Arimo" pitchFamily="34" charset="-122"/>
                <a:cs typeface="Arimo" pitchFamily="34" charset="-120"/>
              </a:rPr>
              <a:t> Holding it together at school, followed by "meltdowns" at home.</a:t>
            </a:r>
            <a:endParaRPr lang="en-US" sz="1200" dirty="0"/>
          </a:p>
        </p:txBody>
      </p:sp>
      <p:sp>
        <p:nvSpPr>
          <p:cNvPr id="28" name="SK-22-text-27"/>
          <p:cNvSpPr/>
          <p:nvPr/>
        </p:nvSpPr>
        <p:spPr>
          <a:xfrm>
            <a:off x="4578400" y="2860923"/>
            <a:ext cx="32068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4B5563"/>
                </a:solidFill>
                <a:latin typeface="Arimo" pitchFamily="34" charset="0"/>
                <a:ea typeface="Arimo" pitchFamily="34" charset="-122"/>
                <a:cs typeface="Arimo" pitchFamily="34" charset="-120"/>
              </a:rPr>
              <a:t>Somatic Flags:</a:t>
            </a:r>
            <a:r>
              <a:rPr lang="en-US" sz="1200" dirty="0">
                <a:solidFill>
                  <a:srgbClr val="4B5563"/>
                </a:solidFill>
                <a:latin typeface="Arimo" pitchFamily="34" charset="0"/>
                <a:ea typeface="Arimo" pitchFamily="34" charset="-122"/>
                <a:cs typeface="Arimo" pitchFamily="34" charset="-120"/>
              </a:rPr>
              <a:t> School refusal, anxiety, eating/sleep disturbances.</a:t>
            </a:r>
            <a:endParaRPr lang="en-US" sz="1200" dirty="0"/>
          </a:p>
        </p:txBody>
      </p:sp>
      <p:sp>
        <p:nvSpPr>
          <p:cNvPr id="29" name="SK-22-text-28"/>
          <p:cNvSpPr/>
          <p:nvPr/>
        </p:nvSpPr>
        <p:spPr>
          <a:xfrm>
            <a:off x="4578400" y="3363664"/>
            <a:ext cx="3206800"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Girls may have socially "acceptable" intense interests (e.g., animals, literature).</a:t>
            </a:r>
            <a:endParaRPr lang="en-US" sz="1200" dirty="0"/>
          </a:p>
        </p:txBody>
      </p:sp>
      <p:sp>
        <p:nvSpPr>
          <p:cNvPr id="30" name="SK-22-text-29"/>
          <p:cNvSpPr/>
          <p:nvPr/>
        </p:nvSpPr>
        <p:spPr>
          <a:xfrm>
            <a:off x="4521250" y="5481042"/>
            <a:ext cx="3225850" cy="171450"/>
          </a:xfrm>
          <a:prstGeom prst="rect">
            <a:avLst/>
          </a:prstGeom>
          <a:noFill/>
          <a:ln/>
        </p:spPr>
        <p:txBody>
          <a:bodyPr vert="horz" wrap="square" lIns="0" tIns="0" rIns="0" bIns="0" rtlCol="0" anchor="ctr"/>
          <a:lstStyle/>
          <a:p>
            <a:pPr marL="0" indent="0">
              <a:lnSpc>
                <a:spcPts val="1350"/>
              </a:lnSpc>
              <a:buNone/>
            </a:pPr>
            <a:r>
              <a:rPr lang="en-US" sz="900" b="1" kern="0" spc="30" dirty="0">
                <a:solidFill>
                  <a:srgbClr val="008080"/>
                </a:solidFill>
                <a:latin typeface="Arimo" pitchFamily="34" charset="0"/>
                <a:ea typeface="Arimo" pitchFamily="34" charset="-122"/>
                <a:cs typeface="Arimo" pitchFamily="34" charset="-120"/>
              </a:rPr>
              <a:t>SCA TIP</a:t>
            </a:r>
            <a:endParaRPr lang="en-US" sz="900" dirty="0"/>
          </a:p>
        </p:txBody>
      </p:sp>
      <p:sp>
        <p:nvSpPr>
          <p:cNvPr id="31" name="SK-22-text-30"/>
          <p:cNvSpPr/>
          <p:nvPr/>
        </p:nvSpPr>
        <p:spPr>
          <a:xfrm>
            <a:off x="4521250" y="5690592"/>
            <a:ext cx="3149650" cy="519708"/>
          </a:xfrm>
          <a:prstGeom prst="rect">
            <a:avLst/>
          </a:prstGeom>
          <a:noFill/>
          <a:ln/>
        </p:spPr>
        <p:txBody>
          <a:bodyPr vert="horz" wrap="square" lIns="0" tIns="0" rIns="0" bIns="0" rtlCol="0" anchor="ctr"/>
          <a:lstStyle/>
          <a:p>
            <a:pPr marL="0" indent="0">
              <a:lnSpc>
                <a:spcPts val="1365"/>
              </a:lnSpc>
              <a:buNone/>
            </a:pPr>
            <a:r>
              <a:rPr lang="en-US" sz="1050" b="1" dirty="0">
                <a:solidFill>
                  <a:srgbClr val="1A1A1A"/>
                </a:solidFill>
                <a:latin typeface="Arimo" pitchFamily="34" charset="0"/>
                <a:ea typeface="Arimo" pitchFamily="34" charset="-122"/>
                <a:cs typeface="Arimo" pitchFamily="34" charset="-120"/>
              </a:rPr>
              <a:t>Validate parental concerns even if the child appears socially competent in clinic. Explore the "home vs. school" contrast.</a:t>
            </a:r>
            <a:endParaRPr lang="en-US" sz="1050" dirty="0"/>
          </a:p>
        </p:txBody>
      </p:sp>
      <p:sp>
        <p:nvSpPr>
          <p:cNvPr id="32" name="SK-22-text-31"/>
          <p:cNvSpPr/>
          <p:nvPr/>
        </p:nvSpPr>
        <p:spPr>
          <a:xfrm>
            <a:off x="8613874" y="1455390"/>
            <a:ext cx="3578126"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005EB8"/>
                </a:solidFill>
                <a:latin typeface="Arimo" pitchFamily="34" charset="0"/>
                <a:ea typeface="Arimo" pitchFamily="34" charset="-122"/>
                <a:cs typeface="Arimo" pitchFamily="34" charset="-120"/>
              </a:rPr>
              <a:t>Referral Pathway</a:t>
            </a:r>
            <a:endParaRPr lang="en-US" sz="1500" dirty="0"/>
          </a:p>
        </p:txBody>
      </p:sp>
      <p:sp>
        <p:nvSpPr>
          <p:cNvPr id="33" name="SK-22-text-32"/>
          <p:cNvSpPr/>
          <p:nvPr/>
        </p:nvSpPr>
        <p:spPr>
          <a:xfrm>
            <a:off x="8451949" y="1855440"/>
            <a:ext cx="32068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4B5563"/>
                </a:solidFill>
                <a:latin typeface="Arimo" pitchFamily="34" charset="0"/>
                <a:ea typeface="Arimo" pitchFamily="34" charset="-122"/>
                <a:cs typeface="Arimo" pitchFamily="34" charset="-120"/>
              </a:rPr>
              <a:t>MDT Assessment:</a:t>
            </a:r>
            <a:r>
              <a:rPr lang="en-US" sz="1200" dirty="0">
                <a:solidFill>
                  <a:srgbClr val="4B5563"/>
                </a:solidFill>
                <a:latin typeface="Arimo" pitchFamily="34" charset="0"/>
                <a:ea typeface="Arimo" pitchFamily="34" charset="-122"/>
                <a:cs typeface="Arimo" pitchFamily="34" charset="-120"/>
              </a:rPr>
              <a:t> Involves Paediatrics, SALT, Educational Psych, and CAMHS.</a:t>
            </a:r>
            <a:endParaRPr lang="en-US" sz="1200" dirty="0"/>
          </a:p>
        </p:txBody>
      </p:sp>
      <p:sp>
        <p:nvSpPr>
          <p:cNvPr id="34" name="SK-22-text-33"/>
          <p:cNvSpPr/>
          <p:nvPr/>
        </p:nvSpPr>
        <p:spPr>
          <a:xfrm>
            <a:off x="8451949" y="2358182"/>
            <a:ext cx="3206800" cy="639812"/>
          </a:xfrm>
          <a:prstGeom prst="rect">
            <a:avLst/>
          </a:prstGeom>
          <a:noFill/>
          <a:ln/>
        </p:spPr>
        <p:txBody>
          <a:bodyPr vert="horz" wrap="square" lIns="0" tIns="0" rIns="0" bIns="0" rtlCol="0" anchor="ctr"/>
          <a:lstStyle/>
          <a:p>
            <a:pPr marL="0" indent="0" algn="l">
              <a:lnSpc>
                <a:spcPts val="1680"/>
              </a:lnSpc>
              <a:buNone/>
            </a:pPr>
            <a:r>
              <a:rPr lang="en-US" sz="1200" b="1" dirty="0">
                <a:solidFill>
                  <a:srgbClr val="4B5563"/>
                </a:solidFill>
                <a:latin typeface="Arimo" pitchFamily="34" charset="0"/>
                <a:ea typeface="Arimo" pitchFamily="34" charset="-122"/>
                <a:cs typeface="Arimo" pitchFamily="34" charset="-120"/>
              </a:rPr>
              <a:t>Primary Care Role:</a:t>
            </a:r>
            <a:r>
              <a:rPr lang="en-US" sz="1200" dirty="0">
                <a:solidFill>
                  <a:srgbClr val="4B5563"/>
                </a:solidFill>
                <a:latin typeface="Arimo" pitchFamily="34" charset="0"/>
                <a:ea typeface="Arimo" pitchFamily="34" charset="-122"/>
                <a:cs typeface="Arimo" pitchFamily="34" charset="-120"/>
              </a:rPr>
              <a:t> Document functional impairment across home, school, and social life.</a:t>
            </a:r>
            <a:endParaRPr lang="en-US" sz="1200" dirty="0"/>
          </a:p>
        </p:txBody>
      </p:sp>
      <p:sp>
        <p:nvSpPr>
          <p:cNvPr id="35" name="SK-22-text-34"/>
          <p:cNvSpPr/>
          <p:nvPr/>
        </p:nvSpPr>
        <p:spPr>
          <a:xfrm>
            <a:off x="8451949" y="3074194"/>
            <a:ext cx="32068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4B5563"/>
                </a:solidFill>
                <a:latin typeface="Arimo" pitchFamily="34" charset="0"/>
                <a:ea typeface="Arimo" pitchFamily="34" charset="-122"/>
                <a:cs typeface="Arimo" pitchFamily="34" charset="-120"/>
              </a:rPr>
              <a:t>Needs-Led Support:</a:t>
            </a:r>
            <a:r>
              <a:rPr lang="en-US" sz="1200" dirty="0">
                <a:solidFill>
                  <a:srgbClr val="4B5563"/>
                </a:solidFill>
                <a:latin typeface="Arimo" pitchFamily="34" charset="0"/>
                <a:ea typeface="Arimo" pitchFamily="34" charset="-122"/>
                <a:cs typeface="Arimo" pitchFamily="34" charset="-120"/>
              </a:rPr>
              <a:t> Do not wait for a formal diagnosis to start school/social support.</a:t>
            </a:r>
            <a:endParaRPr lang="en-US" sz="1200" dirty="0"/>
          </a:p>
        </p:txBody>
      </p:sp>
      <p:sp>
        <p:nvSpPr>
          <p:cNvPr id="36" name="SK-22-text-35"/>
          <p:cNvSpPr/>
          <p:nvPr/>
        </p:nvSpPr>
        <p:spPr>
          <a:xfrm>
            <a:off x="8451949" y="3576935"/>
            <a:ext cx="3206800"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Check for co-morbidities: ADHD, Anxiety, Depression, and Learning Disability.</a:t>
            </a:r>
            <a:endParaRPr lang="en-US" sz="1200" dirty="0"/>
          </a:p>
        </p:txBody>
      </p:sp>
      <p:sp>
        <p:nvSpPr>
          <p:cNvPr id="37" name="SK-22-text-36"/>
          <p:cNvSpPr/>
          <p:nvPr/>
        </p:nvSpPr>
        <p:spPr>
          <a:xfrm>
            <a:off x="8280499" y="4155877"/>
            <a:ext cx="3911501" cy="185738"/>
          </a:xfrm>
          <a:prstGeom prst="rect">
            <a:avLst/>
          </a:prstGeom>
          <a:noFill/>
          <a:ln/>
        </p:spPr>
        <p:txBody>
          <a:bodyPr vert="horz" wrap="square" lIns="0" tIns="0" rIns="0" bIns="0" rtlCol="0" anchor="ctr"/>
          <a:lstStyle/>
          <a:p>
            <a:pPr marL="0" indent="0">
              <a:lnSpc>
                <a:spcPts val="1463"/>
              </a:lnSpc>
              <a:buNone/>
            </a:pPr>
            <a:r>
              <a:rPr lang="en-US" sz="975" i="1" dirty="0">
                <a:solidFill>
                  <a:srgbClr val="6B7280"/>
                </a:solidFill>
                <a:latin typeface="Arimo" pitchFamily="34" charset="0"/>
                <a:ea typeface="Arimo" pitchFamily="34" charset="-122"/>
                <a:cs typeface="Arimo" pitchFamily="34" charset="-120"/>
              </a:rPr>
              <a:t>Source: NICE CG128 (Last updated 2021)</a:t>
            </a:r>
            <a:endParaRPr lang="en-US" sz="975" dirty="0"/>
          </a:p>
        </p:txBody>
      </p:sp>
      <p:sp>
        <p:nvSpPr>
          <p:cNvPr id="38" name="SK-22-text-37"/>
          <p:cNvSpPr/>
          <p:nvPr/>
        </p:nvSpPr>
        <p:spPr>
          <a:xfrm>
            <a:off x="8394799" y="5481042"/>
            <a:ext cx="3225850" cy="171450"/>
          </a:xfrm>
          <a:prstGeom prst="rect">
            <a:avLst/>
          </a:prstGeom>
          <a:noFill/>
          <a:ln/>
        </p:spPr>
        <p:txBody>
          <a:bodyPr vert="horz" wrap="square" lIns="0" tIns="0" rIns="0" bIns="0" rtlCol="0" anchor="ctr"/>
          <a:lstStyle/>
          <a:p>
            <a:pPr marL="0" indent="0">
              <a:lnSpc>
                <a:spcPts val="1350"/>
              </a:lnSpc>
              <a:buNone/>
            </a:pPr>
            <a:r>
              <a:rPr lang="en-US" sz="900" b="1" kern="0" spc="30" dirty="0">
                <a:solidFill>
                  <a:srgbClr val="6B4C9A"/>
                </a:solidFill>
                <a:latin typeface="Arimo" pitchFamily="34" charset="0"/>
                <a:ea typeface="Arimo" pitchFamily="34" charset="-122"/>
                <a:cs typeface="Arimo" pitchFamily="34" charset="-120"/>
              </a:rPr>
              <a:t>AKT PEARL</a:t>
            </a:r>
            <a:endParaRPr lang="en-US" sz="900" dirty="0"/>
          </a:p>
        </p:txBody>
      </p:sp>
      <p:sp>
        <p:nvSpPr>
          <p:cNvPr id="39" name="SK-22-text-38"/>
          <p:cNvSpPr/>
          <p:nvPr/>
        </p:nvSpPr>
        <p:spPr>
          <a:xfrm>
            <a:off x="8394799" y="5690592"/>
            <a:ext cx="3149650" cy="519708"/>
          </a:xfrm>
          <a:prstGeom prst="rect">
            <a:avLst/>
          </a:prstGeom>
          <a:noFill/>
          <a:ln/>
        </p:spPr>
        <p:txBody>
          <a:bodyPr vert="horz" wrap="square" lIns="0" tIns="0" rIns="0" bIns="0" rtlCol="0" anchor="ctr"/>
          <a:lstStyle/>
          <a:p>
            <a:pPr marL="0" indent="0">
              <a:lnSpc>
                <a:spcPts val="1365"/>
              </a:lnSpc>
              <a:buNone/>
            </a:pPr>
            <a:r>
              <a:rPr lang="en-US" sz="1050" b="1" dirty="0">
                <a:solidFill>
                  <a:srgbClr val="1A1A1A"/>
                </a:solidFill>
                <a:latin typeface="Arimo" pitchFamily="34" charset="0"/>
                <a:ea typeface="Arimo" pitchFamily="34" charset="-122"/>
                <a:cs typeface="Arimo" pitchFamily="34" charset="-120"/>
              </a:rPr>
              <a:t>Methylphenidate is NOT first-line for Autism alone; pharmacological interventions focus on co-morbidities or severe distress.</a:t>
            </a:r>
            <a:endParaRPr lang="en-US" sz="10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3-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3-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3-img-3" descr="preencoded.png"/>
          <p:cNvPicPr>
            <a:picLocks noChangeAspect="1"/>
          </p:cNvPicPr>
          <p:nvPr/>
        </p:nvPicPr>
        <p:blipFill>
          <a:blip r:embed="rId5"/>
          <a:stretch>
            <a:fillRect/>
          </a:stretch>
        </p:blipFill>
        <p:spPr>
          <a:xfrm>
            <a:off x="381000" y="381000"/>
            <a:ext cx="11430000" cy="693390"/>
          </a:xfrm>
          <a:prstGeom prst="rect">
            <a:avLst/>
          </a:prstGeom>
        </p:spPr>
      </p:pic>
      <p:pic>
        <p:nvPicPr>
          <p:cNvPr id="5" name="SK-23-img-4" descr="preencoded.png"/>
          <p:cNvPicPr>
            <a:picLocks noChangeAspect="1"/>
          </p:cNvPicPr>
          <p:nvPr/>
        </p:nvPicPr>
        <p:blipFill>
          <a:blip r:embed="rId6"/>
          <a:stretch>
            <a:fillRect/>
          </a:stretch>
        </p:blipFill>
        <p:spPr>
          <a:xfrm>
            <a:off x="381000" y="1302990"/>
            <a:ext cx="6109841" cy="4983510"/>
          </a:xfrm>
          <a:prstGeom prst="rect">
            <a:avLst/>
          </a:prstGeom>
        </p:spPr>
      </p:pic>
      <p:pic>
        <p:nvPicPr>
          <p:cNvPr id="6" name="SK-23-img-5" descr="preencoded.png"/>
          <p:cNvPicPr>
            <a:picLocks noChangeAspect="1"/>
          </p:cNvPicPr>
          <p:nvPr/>
        </p:nvPicPr>
        <p:blipFill>
          <a:blip r:embed="rId7"/>
          <a:stretch>
            <a:fillRect/>
          </a:stretch>
        </p:blipFill>
        <p:spPr>
          <a:xfrm>
            <a:off x="571500" y="1555403"/>
            <a:ext cx="238125" cy="190500"/>
          </a:xfrm>
          <a:prstGeom prst="rect">
            <a:avLst/>
          </a:prstGeom>
        </p:spPr>
      </p:pic>
      <p:pic>
        <p:nvPicPr>
          <p:cNvPr id="7" name="SK-23-img-6" descr="preencoded.png"/>
          <p:cNvPicPr>
            <a:picLocks noChangeAspect="1"/>
          </p:cNvPicPr>
          <p:nvPr/>
        </p:nvPicPr>
        <p:blipFill>
          <a:blip r:embed="rId8"/>
          <a:stretch>
            <a:fillRect/>
          </a:stretch>
        </p:blipFill>
        <p:spPr>
          <a:xfrm>
            <a:off x="571500" y="1960215"/>
            <a:ext cx="2788146" cy="1448693"/>
          </a:xfrm>
          <a:prstGeom prst="rect">
            <a:avLst/>
          </a:prstGeom>
        </p:spPr>
      </p:pic>
      <p:pic>
        <p:nvPicPr>
          <p:cNvPr id="8" name="SK-23-img-7" descr="preencoded.png"/>
          <p:cNvPicPr>
            <a:picLocks noChangeAspect="1"/>
          </p:cNvPicPr>
          <p:nvPr/>
        </p:nvPicPr>
        <p:blipFill>
          <a:blip r:embed="rId9"/>
          <a:stretch>
            <a:fillRect/>
          </a:stretch>
        </p:blipFill>
        <p:spPr>
          <a:xfrm>
            <a:off x="685800" y="2105918"/>
            <a:ext cx="166688" cy="137220"/>
          </a:xfrm>
          <a:prstGeom prst="rect">
            <a:avLst/>
          </a:prstGeom>
        </p:spPr>
      </p:pic>
      <p:pic>
        <p:nvPicPr>
          <p:cNvPr id="9" name="SK-23-img-8" descr="preencoded.png"/>
          <p:cNvPicPr>
            <a:picLocks noChangeAspect="1"/>
          </p:cNvPicPr>
          <p:nvPr/>
        </p:nvPicPr>
        <p:blipFill>
          <a:blip r:embed="rId10"/>
          <a:stretch>
            <a:fillRect/>
          </a:stretch>
        </p:blipFill>
        <p:spPr>
          <a:xfrm>
            <a:off x="3512046" y="1960215"/>
            <a:ext cx="2788295" cy="1448693"/>
          </a:xfrm>
          <a:prstGeom prst="rect">
            <a:avLst/>
          </a:prstGeom>
        </p:spPr>
      </p:pic>
      <p:pic>
        <p:nvPicPr>
          <p:cNvPr id="10" name="SK-23-img-9" descr="preencoded.png"/>
          <p:cNvPicPr>
            <a:picLocks noChangeAspect="1"/>
          </p:cNvPicPr>
          <p:nvPr/>
        </p:nvPicPr>
        <p:blipFill>
          <a:blip r:embed="rId11"/>
          <a:stretch>
            <a:fillRect/>
          </a:stretch>
        </p:blipFill>
        <p:spPr>
          <a:xfrm>
            <a:off x="3626346" y="2105918"/>
            <a:ext cx="166688" cy="137220"/>
          </a:xfrm>
          <a:prstGeom prst="rect">
            <a:avLst/>
          </a:prstGeom>
        </p:spPr>
      </p:pic>
      <p:pic>
        <p:nvPicPr>
          <p:cNvPr id="11" name="SK-23-img-10" descr="preencoded.png"/>
          <p:cNvPicPr>
            <a:picLocks noChangeAspect="1"/>
          </p:cNvPicPr>
          <p:nvPr/>
        </p:nvPicPr>
        <p:blipFill>
          <a:blip r:embed="rId8"/>
          <a:stretch>
            <a:fillRect/>
          </a:stretch>
        </p:blipFill>
        <p:spPr>
          <a:xfrm>
            <a:off x="571500" y="3561308"/>
            <a:ext cx="2788146" cy="1448842"/>
          </a:xfrm>
          <a:prstGeom prst="rect">
            <a:avLst/>
          </a:prstGeom>
        </p:spPr>
      </p:pic>
      <p:pic>
        <p:nvPicPr>
          <p:cNvPr id="12" name="SK-23-img-11" descr="preencoded.png"/>
          <p:cNvPicPr>
            <a:picLocks noChangeAspect="1"/>
          </p:cNvPicPr>
          <p:nvPr/>
        </p:nvPicPr>
        <p:blipFill>
          <a:blip r:embed="rId12"/>
          <a:stretch>
            <a:fillRect/>
          </a:stretch>
        </p:blipFill>
        <p:spPr>
          <a:xfrm>
            <a:off x="685800" y="3707011"/>
            <a:ext cx="166688" cy="137220"/>
          </a:xfrm>
          <a:prstGeom prst="rect">
            <a:avLst/>
          </a:prstGeom>
        </p:spPr>
      </p:pic>
      <p:pic>
        <p:nvPicPr>
          <p:cNvPr id="13" name="SK-23-img-12" descr="preencoded.png"/>
          <p:cNvPicPr>
            <a:picLocks noChangeAspect="1"/>
          </p:cNvPicPr>
          <p:nvPr/>
        </p:nvPicPr>
        <p:blipFill>
          <a:blip r:embed="rId10"/>
          <a:stretch>
            <a:fillRect/>
          </a:stretch>
        </p:blipFill>
        <p:spPr>
          <a:xfrm>
            <a:off x="3512046" y="3561308"/>
            <a:ext cx="2788295" cy="1448842"/>
          </a:xfrm>
          <a:prstGeom prst="rect">
            <a:avLst/>
          </a:prstGeom>
        </p:spPr>
      </p:pic>
      <p:pic>
        <p:nvPicPr>
          <p:cNvPr id="14" name="SK-23-img-13" descr="preencoded.png"/>
          <p:cNvPicPr>
            <a:picLocks noChangeAspect="1"/>
          </p:cNvPicPr>
          <p:nvPr/>
        </p:nvPicPr>
        <p:blipFill>
          <a:blip r:embed="rId13"/>
          <a:stretch>
            <a:fillRect/>
          </a:stretch>
        </p:blipFill>
        <p:spPr>
          <a:xfrm>
            <a:off x="3626346" y="3707011"/>
            <a:ext cx="166688" cy="137220"/>
          </a:xfrm>
          <a:prstGeom prst="rect">
            <a:avLst/>
          </a:prstGeom>
        </p:spPr>
      </p:pic>
      <p:pic>
        <p:nvPicPr>
          <p:cNvPr id="15" name="SK-23-img-14" descr="preencoded.png"/>
          <p:cNvPicPr>
            <a:picLocks noChangeAspect="1"/>
          </p:cNvPicPr>
          <p:nvPr/>
        </p:nvPicPr>
        <p:blipFill>
          <a:blip r:embed="rId14"/>
          <a:stretch>
            <a:fillRect/>
          </a:stretch>
        </p:blipFill>
        <p:spPr>
          <a:xfrm>
            <a:off x="571500" y="5200650"/>
            <a:ext cx="5728841" cy="895350"/>
          </a:xfrm>
          <a:prstGeom prst="rect">
            <a:avLst/>
          </a:prstGeom>
        </p:spPr>
      </p:pic>
      <p:pic>
        <p:nvPicPr>
          <p:cNvPr id="16" name="SK-23-img-15" descr="preencoded.png"/>
          <p:cNvPicPr>
            <a:picLocks noChangeAspect="1"/>
          </p:cNvPicPr>
          <p:nvPr/>
        </p:nvPicPr>
        <p:blipFill>
          <a:blip r:embed="rId15"/>
          <a:stretch>
            <a:fillRect/>
          </a:stretch>
        </p:blipFill>
        <p:spPr>
          <a:xfrm>
            <a:off x="6719441" y="1302990"/>
            <a:ext cx="5091559" cy="2983260"/>
          </a:xfrm>
          <a:prstGeom prst="rect">
            <a:avLst/>
          </a:prstGeom>
        </p:spPr>
      </p:pic>
      <p:pic>
        <p:nvPicPr>
          <p:cNvPr id="17" name="SK-23-img-16" descr="preencoded.png"/>
          <p:cNvPicPr>
            <a:picLocks noChangeAspect="1"/>
          </p:cNvPicPr>
          <p:nvPr/>
        </p:nvPicPr>
        <p:blipFill>
          <a:blip r:embed="rId16"/>
          <a:stretch>
            <a:fillRect/>
          </a:stretch>
        </p:blipFill>
        <p:spPr>
          <a:xfrm>
            <a:off x="6909941" y="1541115"/>
            <a:ext cx="238125" cy="190500"/>
          </a:xfrm>
          <a:prstGeom prst="rect">
            <a:avLst/>
          </a:prstGeom>
        </p:spPr>
      </p:pic>
      <p:pic>
        <p:nvPicPr>
          <p:cNvPr id="18" name="SK-23-img-17" descr="preencoded.png"/>
          <p:cNvPicPr>
            <a:picLocks noChangeAspect="1"/>
          </p:cNvPicPr>
          <p:nvPr/>
        </p:nvPicPr>
        <p:blipFill>
          <a:blip r:embed="rId17"/>
          <a:stretch>
            <a:fillRect/>
          </a:stretch>
        </p:blipFill>
        <p:spPr>
          <a:xfrm>
            <a:off x="6719441" y="4438650"/>
            <a:ext cx="5091559" cy="1066800"/>
          </a:xfrm>
          <a:prstGeom prst="rect">
            <a:avLst/>
          </a:prstGeom>
        </p:spPr>
      </p:pic>
      <p:pic>
        <p:nvPicPr>
          <p:cNvPr id="19" name="SK-23-img-18" descr="preencoded.png"/>
          <p:cNvPicPr>
            <a:picLocks noChangeAspect="1"/>
          </p:cNvPicPr>
          <p:nvPr/>
        </p:nvPicPr>
        <p:blipFill>
          <a:blip r:embed="rId18"/>
          <a:stretch>
            <a:fillRect/>
          </a:stretch>
        </p:blipFill>
        <p:spPr>
          <a:xfrm>
            <a:off x="6871841" y="4631978"/>
            <a:ext cx="214313" cy="175320"/>
          </a:xfrm>
          <a:prstGeom prst="rect">
            <a:avLst/>
          </a:prstGeom>
        </p:spPr>
      </p:pic>
      <p:pic>
        <p:nvPicPr>
          <p:cNvPr id="20" name="SK-23-img-19" descr="preencoded.png"/>
          <p:cNvPicPr>
            <a:picLocks noChangeAspect="1"/>
          </p:cNvPicPr>
          <p:nvPr/>
        </p:nvPicPr>
        <p:blipFill>
          <a:blip r:embed="rId19"/>
          <a:stretch>
            <a:fillRect/>
          </a:stretch>
        </p:blipFill>
        <p:spPr>
          <a:xfrm>
            <a:off x="6719441" y="5657850"/>
            <a:ext cx="5091559" cy="628650"/>
          </a:xfrm>
          <a:prstGeom prst="rect">
            <a:avLst/>
          </a:prstGeom>
        </p:spPr>
      </p:pic>
      <p:pic>
        <p:nvPicPr>
          <p:cNvPr id="21" name="SK-23-img-20" descr="preencoded.png"/>
          <p:cNvPicPr>
            <a:picLocks noChangeAspect="1"/>
          </p:cNvPicPr>
          <p:nvPr/>
        </p:nvPicPr>
        <p:blipFill>
          <a:blip r:embed="rId20"/>
          <a:stretch>
            <a:fillRect/>
          </a:stretch>
        </p:blipFill>
        <p:spPr>
          <a:xfrm>
            <a:off x="6909941" y="5811143"/>
            <a:ext cx="166688" cy="137220"/>
          </a:xfrm>
          <a:prstGeom prst="rect">
            <a:avLst/>
          </a:prstGeom>
        </p:spPr>
      </p:pic>
      <p:sp>
        <p:nvSpPr>
          <p:cNvPr id="22" name="SK-23-text-21"/>
          <p:cNvSpPr/>
          <p:nvPr/>
        </p:nvSpPr>
        <p:spPr>
          <a:xfrm>
            <a:off x="571500" y="381000"/>
            <a:ext cx="116205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A"/>
                </a:solidFill>
                <a:latin typeface="Arimo" pitchFamily="34" charset="0"/>
                <a:ea typeface="Arimo" pitchFamily="34" charset="-122"/>
                <a:cs typeface="Arimo" pitchFamily="34" charset="-120"/>
              </a:rPr>
              <a:t>Psychosis and Severe Mental Illness</a:t>
            </a:r>
            <a:endParaRPr lang="en-US" sz="2550" dirty="0"/>
          </a:p>
        </p:txBody>
      </p:sp>
      <p:sp>
        <p:nvSpPr>
          <p:cNvPr id="23" name="SK-23-text-22"/>
          <p:cNvSpPr/>
          <p:nvPr/>
        </p:nvSpPr>
        <p:spPr>
          <a:xfrm>
            <a:off x="571500" y="845790"/>
            <a:ext cx="11315700" cy="228600"/>
          </a:xfrm>
          <a:prstGeom prst="rect">
            <a:avLst/>
          </a:prstGeom>
          <a:noFill/>
          <a:ln/>
        </p:spPr>
        <p:txBody>
          <a:bodyPr vert="horz" wrap="square" lIns="0" tIns="0" rIns="0" bIns="0" rtlCol="0" anchor="ctr"/>
          <a:lstStyle/>
          <a:p>
            <a:pPr marL="0" indent="0">
              <a:lnSpc>
                <a:spcPts val="1800"/>
              </a:lnSpc>
              <a:buNone/>
            </a:pPr>
            <a:r>
              <a:rPr lang="en-US" sz="1200" kern="0" spc="60" dirty="0">
                <a:solidFill>
                  <a:srgbClr val="6B7280"/>
                </a:solidFill>
                <a:latin typeface="Arimo" pitchFamily="34" charset="0"/>
                <a:ea typeface="Arimo" pitchFamily="34" charset="-122"/>
                <a:cs typeface="Arimo" pitchFamily="34" charset="-120"/>
              </a:rPr>
              <a:t>BRADFORD VTS TEACHING SERIES</a:t>
            </a:r>
            <a:endParaRPr lang="en-US" sz="1200" dirty="0"/>
          </a:p>
        </p:txBody>
      </p:sp>
      <p:sp>
        <p:nvSpPr>
          <p:cNvPr id="24" name="SK-23-text-23"/>
          <p:cNvSpPr/>
          <p:nvPr/>
        </p:nvSpPr>
        <p:spPr>
          <a:xfrm>
            <a:off x="923925" y="1493490"/>
            <a:ext cx="898969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005EB8"/>
                </a:solidFill>
                <a:latin typeface="Arimo" pitchFamily="34" charset="0"/>
                <a:ea typeface="Arimo" pitchFamily="34" charset="-122"/>
                <a:cs typeface="Arimo" pitchFamily="34" charset="-120"/>
              </a:rPr>
              <a:t>Clinical Snapshot: "Paul" (Age 17)</a:t>
            </a:r>
            <a:endParaRPr lang="en-US" sz="1650" dirty="0"/>
          </a:p>
        </p:txBody>
      </p:sp>
      <p:sp>
        <p:nvSpPr>
          <p:cNvPr id="25" name="SK-23-text-24"/>
          <p:cNvSpPr/>
          <p:nvPr/>
        </p:nvSpPr>
        <p:spPr>
          <a:xfrm>
            <a:off x="928688" y="2074515"/>
            <a:ext cx="2559546"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4B5563"/>
                </a:solidFill>
                <a:latin typeface="Arimo" pitchFamily="34" charset="0"/>
                <a:ea typeface="Arimo" pitchFamily="34" charset="-122"/>
                <a:cs typeface="Arimo" pitchFamily="34" charset="-120"/>
              </a:rPr>
              <a:t>DECLINE</a:t>
            </a:r>
            <a:endParaRPr lang="en-US" sz="1050" dirty="0"/>
          </a:p>
        </p:txBody>
      </p:sp>
      <p:sp>
        <p:nvSpPr>
          <p:cNvPr id="26" name="SK-23-text-25"/>
          <p:cNvSpPr/>
          <p:nvPr/>
        </p:nvSpPr>
        <p:spPr>
          <a:xfrm>
            <a:off x="685800" y="2312640"/>
            <a:ext cx="2559546" cy="426541"/>
          </a:xfrm>
          <a:prstGeom prst="rect">
            <a:avLst/>
          </a:prstGeom>
          <a:noFill/>
          <a:ln/>
        </p:spPr>
        <p:txBody>
          <a:bodyPr vert="horz" wrap="square" lIns="0" tIns="0" rIns="0" bIns="0" rtlCol="0" anchor="ctr"/>
          <a:lstStyle/>
          <a:p>
            <a:pPr marL="0" indent="0">
              <a:lnSpc>
                <a:spcPts val="1680"/>
              </a:lnSpc>
              <a:buNone/>
            </a:pPr>
            <a:r>
              <a:rPr lang="en-US" sz="1200" dirty="0">
                <a:solidFill>
                  <a:srgbClr val="1A1A1A"/>
                </a:solidFill>
                <a:latin typeface="Arimo" pitchFamily="34" charset="0"/>
                <a:ea typeface="Arimo" pitchFamily="34" charset="-122"/>
                <a:cs typeface="Arimo" pitchFamily="34" charset="-120"/>
              </a:rPr>
              <a:t>Rapid school decline and social withdrawal.</a:t>
            </a:r>
            <a:endParaRPr lang="en-US" sz="1200" dirty="0"/>
          </a:p>
        </p:txBody>
      </p:sp>
      <p:sp>
        <p:nvSpPr>
          <p:cNvPr id="27" name="SK-23-text-26"/>
          <p:cNvSpPr/>
          <p:nvPr/>
        </p:nvSpPr>
        <p:spPr>
          <a:xfrm>
            <a:off x="3869234" y="2074515"/>
            <a:ext cx="2559695"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4B5563"/>
                </a:solidFill>
                <a:latin typeface="Arimo" pitchFamily="34" charset="0"/>
                <a:ea typeface="Arimo" pitchFamily="34" charset="-122"/>
                <a:cs typeface="Arimo" pitchFamily="34" charset="-120"/>
              </a:rPr>
              <a:t>SLEEP</a:t>
            </a:r>
            <a:endParaRPr lang="en-US" sz="1050" dirty="0"/>
          </a:p>
        </p:txBody>
      </p:sp>
      <p:sp>
        <p:nvSpPr>
          <p:cNvPr id="28" name="SK-23-text-27"/>
          <p:cNvSpPr/>
          <p:nvPr/>
        </p:nvSpPr>
        <p:spPr>
          <a:xfrm>
            <a:off x="3626346" y="2312640"/>
            <a:ext cx="2559695" cy="426541"/>
          </a:xfrm>
          <a:prstGeom prst="rect">
            <a:avLst/>
          </a:prstGeom>
          <a:noFill/>
          <a:ln/>
        </p:spPr>
        <p:txBody>
          <a:bodyPr vert="horz" wrap="square" lIns="0" tIns="0" rIns="0" bIns="0" rtlCol="0" anchor="ctr"/>
          <a:lstStyle/>
          <a:p>
            <a:pPr marL="0" indent="0">
              <a:lnSpc>
                <a:spcPts val="1680"/>
              </a:lnSpc>
              <a:buNone/>
            </a:pPr>
            <a:r>
              <a:rPr lang="en-US" sz="1200" dirty="0">
                <a:solidFill>
                  <a:srgbClr val="1A1A1A"/>
                </a:solidFill>
                <a:latin typeface="Arimo" pitchFamily="34" charset="0"/>
                <a:ea typeface="Arimo" pitchFamily="34" charset="-122"/>
                <a:cs typeface="Arimo" pitchFamily="34" charset="-120"/>
              </a:rPr>
              <a:t>Complete sleep reversal; up all night, sleeping all day.</a:t>
            </a:r>
            <a:endParaRPr lang="en-US" sz="1200" dirty="0"/>
          </a:p>
        </p:txBody>
      </p:sp>
      <p:sp>
        <p:nvSpPr>
          <p:cNvPr id="29" name="SK-23-text-28"/>
          <p:cNvSpPr/>
          <p:nvPr/>
        </p:nvSpPr>
        <p:spPr>
          <a:xfrm>
            <a:off x="928688" y="3675608"/>
            <a:ext cx="2559546"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4B5563"/>
                </a:solidFill>
                <a:latin typeface="Arimo" pitchFamily="34" charset="0"/>
                <a:ea typeface="Arimo" pitchFamily="34" charset="-122"/>
                <a:cs typeface="Arimo" pitchFamily="34" charset="-120"/>
              </a:rPr>
              <a:t>BEHAVIOR</a:t>
            </a:r>
            <a:endParaRPr lang="en-US" sz="1050" dirty="0"/>
          </a:p>
        </p:txBody>
      </p:sp>
      <p:sp>
        <p:nvSpPr>
          <p:cNvPr id="30" name="SK-23-text-29"/>
          <p:cNvSpPr/>
          <p:nvPr/>
        </p:nvSpPr>
        <p:spPr>
          <a:xfrm>
            <a:off x="685800" y="3913733"/>
            <a:ext cx="2559546" cy="426541"/>
          </a:xfrm>
          <a:prstGeom prst="rect">
            <a:avLst/>
          </a:prstGeom>
          <a:noFill/>
          <a:ln/>
        </p:spPr>
        <p:txBody>
          <a:bodyPr vert="horz" wrap="square" lIns="0" tIns="0" rIns="0" bIns="0" rtlCol="0" anchor="ctr"/>
          <a:lstStyle/>
          <a:p>
            <a:pPr marL="0" indent="0">
              <a:lnSpc>
                <a:spcPts val="1680"/>
              </a:lnSpc>
              <a:buNone/>
            </a:pPr>
            <a:r>
              <a:rPr lang="en-US" sz="1200" dirty="0">
                <a:solidFill>
                  <a:srgbClr val="1A1A1A"/>
                </a:solidFill>
                <a:latin typeface="Arimo" pitchFamily="34" charset="0"/>
                <a:ea typeface="Arimo" pitchFamily="34" charset="-122"/>
                <a:cs typeface="Arimo" pitchFamily="34" charset="-120"/>
              </a:rPr>
              <a:t>Muttering to self; appearing distracted or agitated.</a:t>
            </a:r>
            <a:endParaRPr lang="en-US" sz="1200" dirty="0"/>
          </a:p>
        </p:txBody>
      </p:sp>
      <p:sp>
        <p:nvSpPr>
          <p:cNvPr id="31" name="SK-23-text-30"/>
          <p:cNvSpPr/>
          <p:nvPr/>
        </p:nvSpPr>
        <p:spPr>
          <a:xfrm>
            <a:off x="3869234" y="3675608"/>
            <a:ext cx="2559695"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4B5563"/>
                </a:solidFill>
                <a:latin typeface="Arimo" pitchFamily="34" charset="0"/>
                <a:ea typeface="Arimo" pitchFamily="34" charset="-122"/>
                <a:cs typeface="Arimo" pitchFamily="34" charset="-120"/>
              </a:rPr>
              <a:t>PARANOIA</a:t>
            </a:r>
            <a:endParaRPr lang="en-US" sz="1050" dirty="0"/>
          </a:p>
        </p:txBody>
      </p:sp>
      <p:sp>
        <p:nvSpPr>
          <p:cNvPr id="32" name="SK-23-text-31"/>
          <p:cNvSpPr/>
          <p:nvPr/>
        </p:nvSpPr>
        <p:spPr>
          <a:xfrm>
            <a:off x="3626346" y="3913733"/>
            <a:ext cx="2559695" cy="426541"/>
          </a:xfrm>
          <a:prstGeom prst="rect">
            <a:avLst/>
          </a:prstGeom>
          <a:noFill/>
          <a:ln/>
        </p:spPr>
        <p:txBody>
          <a:bodyPr vert="horz" wrap="square" lIns="0" tIns="0" rIns="0" bIns="0" rtlCol="0" anchor="ctr"/>
          <a:lstStyle/>
          <a:p>
            <a:pPr marL="0" indent="0">
              <a:lnSpc>
                <a:spcPts val="1680"/>
              </a:lnSpc>
              <a:buNone/>
            </a:pPr>
            <a:r>
              <a:rPr lang="en-US" sz="1200" dirty="0">
                <a:solidFill>
                  <a:srgbClr val="1A1A1A"/>
                </a:solidFill>
                <a:latin typeface="Arimo" pitchFamily="34" charset="0"/>
                <a:ea typeface="Arimo" pitchFamily="34" charset="-122"/>
                <a:cs typeface="Arimo" pitchFamily="34" charset="-120"/>
              </a:rPr>
              <a:t>Belief that TV/Radio are broadcasting personal messages.</a:t>
            </a:r>
            <a:endParaRPr lang="en-US" sz="1200" dirty="0"/>
          </a:p>
        </p:txBody>
      </p:sp>
      <p:sp>
        <p:nvSpPr>
          <p:cNvPr id="33" name="SK-23-text-32"/>
          <p:cNvSpPr/>
          <p:nvPr/>
        </p:nvSpPr>
        <p:spPr>
          <a:xfrm>
            <a:off x="723900" y="5314950"/>
            <a:ext cx="5500241"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008080"/>
                </a:solidFill>
                <a:latin typeface="Arimo" pitchFamily="34" charset="0"/>
                <a:ea typeface="Arimo" pitchFamily="34" charset="-122"/>
                <a:cs typeface="Arimo" pitchFamily="34" charset="-120"/>
              </a:rPr>
              <a:t>SCA CLINICAL APPROACH</a:t>
            </a:r>
            <a:endParaRPr lang="en-US" sz="1050" dirty="0"/>
          </a:p>
        </p:txBody>
      </p:sp>
      <p:sp>
        <p:nvSpPr>
          <p:cNvPr id="34" name="SK-23-text-33"/>
          <p:cNvSpPr/>
          <p:nvPr/>
        </p:nvSpPr>
        <p:spPr>
          <a:xfrm>
            <a:off x="723900" y="5553075"/>
            <a:ext cx="5424041" cy="428625"/>
          </a:xfrm>
          <a:prstGeom prst="rect">
            <a:avLst/>
          </a:prstGeom>
          <a:noFill/>
          <a:ln/>
        </p:spPr>
        <p:txBody>
          <a:bodyPr vert="horz" wrap="square" lIns="0" tIns="0" rIns="0" bIns="0" rtlCol="0" anchor="ctr"/>
          <a:lstStyle/>
          <a:p>
            <a:pPr marL="0" indent="0">
              <a:lnSpc>
                <a:spcPts val="1688"/>
              </a:lnSpc>
              <a:buNone/>
            </a:pPr>
            <a:r>
              <a:rPr lang="en-US" sz="1125" i="1" dirty="0">
                <a:solidFill>
                  <a:srgbClr val="4B5563"/>
                </a:solidFill>
                <a:latin typeface="Arimo" pitchFamily="34" charset="0"/>
                <a:ea typeface="Arimo" pitchFamily="34" charset="-122"/>
                <a:cs typeface="Arimo" pitchFamily="34" charset="-120"/>
              </a:rPr>
              <a:t>Use open questions to explore "unusual experiences" without validating or dismissing delusions: "Does it ever feel like the TV is talking specifically to you?"</a:t>
            </a:r>
            <a:endParaRPr lang="en-US" sz="1125" dirty="0"/>
          </a:p>
        </p:txBody>
      </p:sp>
      <p:sp>
        <p:nvSpPr>
          <p:cNvPr id="35" name="SK-23-text-34"/>
          <p:cNvSpPr/>
          <p:nvPr/>
        </p:nvSpPr>
        <p:spPr>
          <a:xfrm>
            <a:off x="7243316" y="1493490"/>
            <a:ext cx="4948684"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A1A1A"/>
                </a:solidFill>
                <a:latin typeface="Arimo" pitchFamily="34" charset="0"/>
                <a:ea typeface="Arimo" pitchFamily="34" charset="-122"/>
                <a:cs typeface="Arimo" pitchFamily="34" charset="-120"/>
              </a:rPr>
              <a:t>Urgent Referral Criteria</a:t>
            </a:r>
            <a:endParaRPr lang="en-US" sz="1500" dirty="0"/>
          </a:p>
        </p:txBody>
      </p:sp>
      <p:sp>
        <p:nvSpPr>
          <p:cNvPr id="36" name="SK-23-text-35"/>
          <p:cNvSpPr/>
          <p:nvPr/>
        </p:nvSpPr>
        <p:spPr>
          <a:xfrm>
            <a:off x="7138541" y="1893540"/>
            <a:ext cx="5053459"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Suspected first-episode psychosis or mania</a:t>
            </a:r>
            <a:endParaRPr lang="en-US" sz="1200" dirty="0"/>
          </a:p>
        </p:txBody>
      </p:sp>
      <p:sp>
        <p:nvSpPr>
          <p:cNvPr id="37" name="SK-23-text-36"/>
          <p:cNvSpPr/>
          <p:nvPr/>
        </p:nvSpPr>
        <p:spPr>
          <a:xfrm>
            <a:off x="7138541" y="2202061"/>
            <a:ext cx="5053459"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Severe depression with self-neglect</a:t>
            </a:r>
            <a:endParaRPr lang="en-US" sz="1200" dirty="0"/>
          </a:p>
        </p:txBody>
      </p:sp>
      <p:sp>
        <p:nvSpPr>
          <p:cNvPr id="38" name="SK-23-text-37"/>
          <p:cNvSpPr/>
          <p:nvPr/>
        </p:nvSpPr>
        <p:spPr>
          <a:xfrm>
            <a:off x="7138541" y="2510582"/>
            <a:ext cx="5053459"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Catatonia (stupor or excessive motor activity)</a:t>
            </a:r>
            <a:endParaRPr lang="en-US" sz="1200" dirty="0"/>
          </a:p>
        </p:txBody>
      </p:sp>
      <p:sp>
        <p:nvSpPr>
          <p:cNvPr id="39" name="SK-23-text-38"/>
          <p:cNvSpPr/>
          <p:nvPr/>
        </p:nvSpPr>
        <p:spPr>
          <a:xfrm>
            <a:off x="7138541" y="2819102"/>
            <a:ext cx="5053459"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Severe agitation or threat to others</a:t>
            </a:r>
            <a:endParaRPr lang="en-US" sz="1200" dirty="0"/>
          </a:p>
        </p:txBody>
      </p:sp>
      <p:sp>
        <p:nvSpPr>
          <p:cNvPr id="40" name="SK-23-text-39"/>
          <p:cNvSpPr/>
          <p:nvPr/>
        </p:nvSpPr>
        <p:spPr>
          <a:xfrm>
            <a:off x="7138541" y="3127623"/>
            <a:ext cx="5053459"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Significant risk of self-harm or suicide</a:t>
            </a:r>
            <a:endParaRPr lang="en-US" sz="1200" dirty="0"/>
          </a:p>
        </p:txBody>
      </p:sp>
      <p:sp>
        <p:nvSpPr>
          <p:cNvPr id="41" name="SK-23-text-40"/>
          <p:cNvSpPr/>
          <p:nvPr/>
        </p:nvSpPr>
        <p:spPr>
          <a:xfrm>
            <a:off x="7162354" y="4591050"/>
            <a:ext cx="4786759"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D32F2F"/>
                </a:solidFill>
                <a:latin typeface="Arimo" pitchFamily="34" charset="0"/>
                <a:ea typeface="Arimo" pitchFamily="34" charset="-122"/>
                <a:cs typeface="Arimo" pitchFamily="34" charset="-120"/>
              </a:rPr>
              <a:t>RED FLAG: ESCALATION</a:t>
            </a:r>
            <a:endParaRPr lang="en-US" sz="1350" dirty="0"/>
          </a:p>
        </p:txBody>
      </p:sp>
      <p:sp>
        <p:nvSpPr>
          <p:cNvPr id="42" name="SK-23-text-41"/>
          <p:cNvSpPr/>
          <p:nvPr/>
        </p:nvSpPr>
        <p:spPr>
          <a:xfrm>
            <a:off x="6871841" y="4924425"/>
            <a:ext cx="4786759" cy="428625"/>
          </a:xfrm>
          <a:prstGeom prst="rect">
            <a:avLst/>
          </a:prstGeom>
          <a:noFill/>
          <a:ln/>
        </p:spPr>
        <p:txBody>
          <a:bodyPr vert="horz" wrap="square" lIns="0" tIns="0" rIns="0" bIns="0" rtlCol="0" anchor="ctr"/>
          <a:lstStyle/>
          <a:p>
            <a:pPr marL="0" indent="0">
              <a:lnSpc>
                <a:spcPts val="1688"/>
              </a:lnSpc>
              <a:buNone/>
            </a:pPr>
            <a:r>
              <a:rPr lang="en-US" sz="1125" b="1" dirty="0">
                <a:solidFill>
                  <a:srgbClr val="1A1A1A"/>
                </a:solidFill>
                <a:latin typeface="Arimo" pitchFamily="34" charset="0"/>
                <a:ea typeface="Arimo" pitchFamily="34" charset="-122"/>
                <a:cs typeface="Arimo" pitchFamily="34" charset="-120"/>
              </a:rPr>
              <a:t>Refer urgently to Early Intervention in Psychosis (EIP) or CAMHS Crisis Team. Do not wait for symptoms to "settle" if functional decline is evident.</a:t>
            </a:r>
            <a:endParaRPr lang="en-US" sz="1125" dirty="0"/>
          </a:p>
        </p:txBody>
      </p:sp>
      <p:sp>
        <p:nvSpPr>
          <p:cNvPr id="43" name="SK-23-text-42"/>
          <p:cNvSpPr/>
          <p:nvPr/>
        </p:nvSpPr>
        <p:spPr>
          <a:xfrm>
            <a:off x="7076629" y="5772150"/>
            <a:ext cx="4710559" cy="400050"/>
          </a:xfrm>
          <a:prstGeom prst="rect">
            <a:avLst/>
          </a:prstGeom>
          <a:noFill/>
          <a:ln/>
        </p:spPr>
        <p:txBody>
          <a:bodyPr vert="horz" wrap="square" lIns="0" tIns="0" rIns="0" bIns="0" rtlCol="0" anchor="ctr"/>
          <a:lstStyle/>
          <a:p>
            <a:pPr marL="0" indent="0">
              <a:lnSpc>
                <a:spcPts val="1575"/>
              </a:lnSpc>
              <a:buNone/>
            </a:pPr>
            <a:r>
              <a:rPr lang="en-US" sz="1050" dirty="0">
                <a:solidFill>
                  <a:srgbClr val="6B7280"/>
                </a:solidFill>
                <a:latin typeface="Arimo" pitchFamily="34" charset="0"/>
                <a:ea typeface="Arimo" pitchFamily="34" charset="-122"/>
                <a:cs typeface="Arimo" pitchFamily="34" charset="-120"/>
              </a:rPr>
              <a:t> EIP services aim to provide intensive support within 2 weeks of referral to improve long-term outcomes.</a:t>
            </a:r>
            <a:endParaRPr lang="en-US" sz="10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4-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4-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4-img-3" descr="preencoded.png"/>
          <p:cNvPicPr>
            <a:picLocks noChangeAspect="1"/>
          </p:cNvPicPr>
          <p:nvPr/>
        </p:nvPicPr>
        <p:blipFill>
          <a:blip r:embed="rId5"/>
          <a:stretch>
            <a:fillRect/>
          </a:stretch>
        </p:blipFill>
        <p:spPr>
          <a:xfrm>
            <a:off x="381000" y="381000"/>
            <a:ext cx="11430000" cy="693390"/>
          </a:xfrm>
          <a:prstGeom prst="rect">
            <a:avLst/>
          </a:prstGeom>
        </p:spPr>
      </p:pic>
      <p:pic>
        <p:nvPicPr>
          <p:cNvPr id="5" name="SK-24-img-4" descr="preencoded.png"/>
          <p:cNvPicPr>
            <a:picLocks noChangeAspect="1"/>
          </p:cNvPicPr>
          <p:nvPr/>
        </p:nvPicPr>
        <p:blipFill>
          <a:blip r:embed="rId6"/>
          <a:stretch>
            <a:fillRect/>
          </a:stretch>
        </p:blipFill>
        <p:spPr>
          <a:xfrm>
            <a:off x="381000" y="1302990"/>
            <a:ext cx="3683050" cy="4002435"/>
          </a:xfrm>
          <a:prstGeom prst="rect">
            <a:avLst/>
          </a:prstGeom>
        </p:spPr>
      </p:pic>
      <p:pic>
        <p:nvPicPr>
          <p:cNvPr id="6" name="SK-24-img-5" descr="preencoded.png"/>
          <p:cNvPicPr>
            <a:picLocks noChangeAspect="1"/>
          </p:cNvPicPr>
          <p:nvPr/>
        </p:nvPicPr>
        <p:blipFill>
          <a:blip r:embed="rId7"/>
          <a:stretch>
            <a:fillRect/>
          </a:stretch>
        </p:blipFill>
        <p:spPr>
          <a:xfrm>
            <a:off x="533400" y="1522065"/>
            <a:ext cx="190500" cy="152400"/>
          </a:xfrm>
          <a:prstGeom prst="rect">
            <a:avLst/>
          </a:prstGeom>
        </p:spPr>
      </p:pic>
      <p:pic>
        <p:nvPicPr>
          <p:cNvPr id="7" name="SK-24-img-6" descr="preencoded.png"/>
          <p:cNvPicPr>
            <a:picLocks noChangeAspect="1"/>
          </p:cNvPicPr>
          <p:nvPr/>
        </p:nvPicPr>
        <p:blipFill>
          <a:blip r:embed="rId8"/>
          <a:stretch>
            <a:fillRect/>
          </a:stretch>
        </p:blipFill>
        <p:spPr>
          <a:xfrm>
            <a:off x="4254550" y="1302990"/>
            <a:ext cx="3683050" cy="4002435"/>
          </a:xfrm>
          <a:prstGeom prst="rect">
            <a:avLst/>
          </a:prstGeom>
        </p:spPr>
      </p:pic>
      <p:pic>
        <p:nvPicPr>
          <p:cNvPr id="8" name="SK-24-img-7" descr="preencoded.png"/>
          <p:cNvPicPr>
            <a:picLocks noChangeAspect="1"/>
          </p:cNvPicPr>
          <p:nvPr/>
        </p:nvPicPr>
        <p:blipFill>
          <a:blip r:embed="rId9"/>
          <a:stretch>
            <a:fillRect/>
          </a:stretch>
        </p:blipFill>
        <p:spPr>
          <a:xfrm>
            <a:off x="4406950" y="1522065"/>
            <a:ext cx="190500" cy="152400"/>
          </a:xfrm>
          <a:prstGeom prst="rect">
            <a:avLst/>
          </a:prstGeom>
        </p:spPr>
      </p:pic>
      <p:pic>
        <p:nvPicPr>
          <p:cNvPr id="9" name="SK-24-img-8" descr="preencoded.png"/>
          <p:cNvPicPr>
            <a:picLocks noChangeAspect="1"/>
          </p:cNvPicPr>
          <p:nvPr/>
        </p:nvPicPr>
        <p:blipFill>
          <a:blip r:embed="rId10"/>
          <a:stretch>
            <a:fillRect/>
          </a:stretch>
        </p:blipFill>
        <p:spPr>
          <a:xfrm>
            <a:off x="8128099" y="1302990"/>
            <a:ext cx="3683050" cy="4002435"/>
          </a:xfrm>
          <a:prstGeom prst="rect">
            <a:avLst/>
          </a:prstGeom>
        </p:spPr>
      </p:pic>
      <p:pic>
        <p:nvPicPr>
          <p:cNvPr id="10" name="SK-24-img-9" descr="preencoded.png"/>
          <p:cNvPicPr>
            <a:picLocks noChangeAspect="1"/>
          </p:cNvPicPr>
          <p:nvPr/>
        </p:nvPicPr>
        <p:blipFill>
          <a:blip r:embed="rId11"/>
          <a:stretch>
            <a:fillRect/>
          </a:stretch>
        </p:blipFill>
        <p:spPr>
          <a:xfrm>
            <a:off x="8280499" y="1522065"/>
            <a:ext cx="190500" cy="152400"/>
          </a:xfrm>
          <a:prstGeom prst="rect">
            <a:avLst/>
          </a:prstGeom>
        </p:spPr>
      </p:pic>
      <p:pic>
        <p:nvPicPr>
          <p:cNvPr id="11" name="SK-24-img-10" descr="preencoded.png"/>
          <p:cNvPicPr>
            <a:picLocks noChangeAspect="1"/>
          </p:cNvPicPr>
          <p:nvPr/>
        </p:nvPicPr>
        <p:blipFill>
          <a:blip r:embed="rId12"/>
          <a:stretch>
            <a:fillRect/>
          </a:stretch>
        </p:blipFill>
        <p:spPr>
          <a:xfrm>
            <a:off x="381000" y="5495925"/>
            <a:ext cx="11430000" cy="781050"/>
          </a:xfrm>
          <a:prstGeom prst="rect">
            <a:avLst/>
          </a:prstGeom>
        </p:spPr>
      </p:pic>
      <p:pic>
        <p:nvPicPr>
          <p:cNvPr id="12" name="SK-24-img-11" descr="preencoded.png"/>
          <p:cNvPicPr>
            <a:picLocks noChangeAspect="1"/>
          </p:cNvPicPr>
          <p:nvPr/>
        </p:nvPicPr>
        <p:blipFill>
          <a:blip r:embed="rId13"/>
          <a:stretch>
            <a:fillRect/>
          </a:stretch>
        </p:blipFill>
        <p:spPr>
          <a:xfrm>
            <a:off x="533400" y="5648325"/>
            <a:ext cx="653951" cy="476250"/>
          </a:xfrm>
          <a:prstGeom prst="rect">
            <a:avLst/>
          </a:prstGeom>
        </p:spPr>
      </p:pic>
      <p:sp>
        <p:nvSpPr>
          <p:cNvPr id="13" name="SK-24-text-12"/>
          <p:cNvSpPr/>
          <p:nvPr/>
        </p:nvSpPr>
        <p:spPr>
          <a:xfrm>
            <a:off x="571500" y="381000"/>
            <a:ext cx="1143190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A"/>
                </a:solidFill>
                <a:latin typeface="Arimo" pitchFamily="34" charset="0"/>
                <a:ea typeface="Arimo" pitchFamily="34" charset="-122"/>
                <a:cs typeface="Arimo" pitchFamily="34" charset="-120"/>
              </a:rPr>
              <a:t>Substance Use and Risk-Taking</a:t>
            </a:r>
            <a:endParaRPr lang="en-US" sz="2550" dirty="0"/>
          </a:p>
        </p:txBody>
      </p:sp>
      <p:sp>
        <p:nvSpPr>
          <p:cNvPr id="14" name="SK-24-text-13"/>
          <p:cNvSpPr/>
          <p:nvPr/>
        </p:nvSpPr>
        <p:spPr>
          <a:xfrm>
            <a:off x="571500" y="845790"/>
            <a:ext cx="11315700" cy="228600"/>
          </a:xfrm>
          <a:prstGeom prst="rect">
            <a:avLst/>
          </a:prstGeom>
          <a:noFill/>
          <a:ln/>
        </p:spPr>
        <p:txBody>
          <a:bodyPr vert="horz" wrap="square" lIns="0" tIns="0" rIns="0" bIns="0" rtlCol="0" anchor="ctr"/>
          <a:lstStyle/>
          <a:p>
            <a:pPr marL="0" indent="0">
              <a:lnSpc>
                <a:spcPts val="1800"/>
              </a:lnSpc>
              <a:buNone/>
            </a:pPr>
            <a:r>
              <a:rPr lang="en-US" sz="1200" kern="0" spc="60" dirty="0">
                <a:solidFill>
                  <a:srgbClr val="6B7280"/>
                </a:solidFill>
                <a:latin typeface="Arimo" pitchFamily="34" charset="0"/>
                <a:ea typeface="Arimo" pitchFamily="34" charset="-122"/>
                <a:cs typeface="Arimo" pitchFamily="34" charset="-120"/>
              </a:rPr>
              <a:t>BRADFORD VTS TEACHING SERIES</a:t>
            </a:r>
            <a:endParaRPr lang="en-US" sz="1200" dirty="0"/>
          </a:p>
        </p:txBody>
      </p:sp>
      <p:sp>
        <p:nvSpPr>
          <p:cNvPr id="15" name="SK-24-text-14"/>
          <p:cNvSpPr/>
          <p:nvPr/>
        </p:nvSpPr>
        <p:spPr>
          <a:xfrm>
            <a:off x="819150" y="1455390"/>
            <a:ext cx="44386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A1A1A"/>
                </a:solidFill>
                <a:latin typeface="Arimo" pitchFamily="34" charset="0"/>
                <a:ea typeface="Arimo" pitchFamily="34" charset="-122"/>
                <a:cs typeface="Arimo" pitchFamily="34" charset="-120"/>
              </a:rPr>
              <a:t>Substances &amp; Vaping</a:t>
            </a:r>
            <a:endParaRPr lang="en-US" sz="1500" dirty="0"/>
          </a:p>
        </p:txBody>
      </p:sp>
      <p:sp>
        <p:nvSpPr>
          <p:cNvPr id="16" name="SK-24-text-15"/>
          <p:cNvSpPr/>
          <p:nvPr/>
        </p:nvSpPr>
        <p:spPr>
          <a:xfrm>
            <a:off x="685800" y="1855440"/>
            <a:ext cx="33782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4B5563"/>
                </a:solidFill>
                <a:latin typeface="Arimo" pitchFamily="34" charset="0"/>
                <a:ea typeface="Arimo" pitchFamily="34" charset="-122"/>
                <a:cs typeface="Arimo" pitchFamily="34" charset="-120"/>
              </a:rPr>
              <a:t>Vaping:</a:t>
            </a:r>
            <a:r>
              <a:rPr lang="en-US" sz="1200" dirty="0">
                <a:solidFill>
                  <a:srgbClr val="4B5563"/>
                </a:solidFill>
                <a:latin typeface="Arimo" pitchFamily="34" charset="0"/>
                <a:ea typeface="Arimo" pitchFamily="34" charset="-122"/>
                <a:cs typeface="Arimo" pitchFamily="34" charset="-120"/>
              </a:rPr>
              <a:t>High prevalence; often perceived as "safe" but linked to nicotine addiction.</a:t>
            </a:r>
            <a:endParaRPr lang="en-US" sz="1200" dirty="0"/>
          </a:p>
        </p:txBody>
      </p:sp>
      <p:sp>
        <p:nvSpPr>
          <p:cNvPr id="17" name="SK-24-text-16"/>
          <p:cNvSpPr/>
          <p:nvPr/>
        </p:nvSpPr>
        <p:spPr>
          <a:xfrm>
            <a:off x="685800" y="2358182"/>
            <a:ext cx="33782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4B5563"/>
                </a:solidFill>
                <a:latin typeface="Arimo" pitchFamily="34" charset="0"/>
                <a:ea typeface="Arimo" pitchFamily="34" charset="-122"/>
                <a:cs typeface="Arimo" pitchFamily="34" charset="-120"/>
              </a:rPr>
              <a:t>Alcohol:</a:t>
            </a:r>
            <a:r>
              <a:rPr lang="en-US" sz="1200" dirty="0">
                <a:solidFill>
                  <a:srgbClr val="4B5563"/>
                </a:solidFill>
                <a:latin typeface="Arimo" pitchFamily="34" charset="0"/>
                <a:ea typeface="Arimo" pitchFamily="34" charset="-122"/>
                <a:cs typeface="Arimo" pitchFamily="34" charset="-120"/>
              </a:rPr>
              <a:t>Binge patterns; assess context (social vs. solitary/numbing).</a:t>
            </a:r>
            <a:endParaRPr lang="en-US" sz="1200" dirty="0"/>
          </a:p>
        </p:txBody>
      </p:sp>
      <p:sp>
        <p:nvSpPr>
          <p:cNvPr id="18" name="SK-24-text-17"/>
          <p:cNvSpPr/>
          <p:nvPr/>
        </p:nvSpPr>
        <p:spPr>
          <a:xfrm>
            <a:off x="685800" y="2860923"/>
            <a:ext cx="3378250" cy="639812"/>
          </a:xfrm>
          <a:prstGeom prst="rect">
            <a:avLst/>
          </a:prstGeom>
          <a:noFill/>
          <a:ln/>
        </p:spPr>
        <p:txBody>
          <a:bodyPr vert="horz" wrap="square" lIns="0" tIns="0" rIns="0" bIns="0" rtlCol="0" anchor="ctr"/>
          <a:lstStyle/>
          <a:p>
            <a:pPr marL="0" indent="0" algn="l">
              <a:lnSpc>
                <a:spcPts val="1680"/>
              </a:lnSpc>
              <a:buNone/>
            </a:pPr>
            <a:r>
              <a:rPr lang="en-US" sz="1200" b="1" dirty="0">
                <a:solidFill>
                  <a:srgbClr val="4B5563"/>
                </a:solidFill>
                <a:latin typeface="Arimo" pitchFamily="34" charset="0"/>
                <a:ea typeface="Arimo" pitchFamily="34" charset="-122"/>
                <a:cs typeface="Arimo" pitchFamily="34" charset="-120"/>
              </a:rPr>
              <a:t>Cannabis/Edibles:</a:t>
            </a:r>
            <a:r>
              <a:rPr lang="en-US" sz="1200" dirty="0">
                <a:solidFill>
                  <a:srgbClr val="4B5563"/>
                </a:solidFill>
                <a:latin typeface="Arimo" pitchFamily="34" charset="0"/>
                <a:ea typeface="Arimo" pitchFamily="34" charset="-122"/>
                <a:cs typeface="Arimo" pitchFamily="34" charset="-120"/>
              </a:rPr>
              <a:t>Link with anxiety, paranoia, and poor school performance.</a:t>
            </a:r>
            <a:endParaRPr lang="en-US" sz="1200" dirty="0"/>
          </a:p>
        </p:txBody>
      </p:sp>
      <p:sp>
        <p:nvSpPr>
          <p:cNvPr id="19" name="SK-24-text-18"/>
          <p:cNvSpPr/>
          <p:nvPr/>
        </p:nvSpPr>
        <p:spPr>
          <a:xfrm>
            <a:off x="685800" y="3576935"/>
            <a:ext cx="33782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4B5563"/>
                </a:solidFill>
                <a:latin typeface="Arimo" pitchFamily="34" charset="0"/>
                <a:ea typeface="Arimo" pitchFamily="34" charset="-122"/>
                <a:cs typeface="Arimo" pitchFamily="34" charset="-120"/>
              </a:rPr>
              <a:t>Nitrous Oxide:</a:t>
            </a:r>
            <a:r>
              <a:rPr lang="en-US" sz="1200" dirty="0">
                <a:solidFill>
                  <a:srgbClr val="4B5563"/>
                </a:solidFill>
                <a:latin typeface="Arimo" pitchFamily="34" charset="0"/>
                <a:ea typeface="Arimo" pitchFamily="34" charset="-122"/>
                <a:cs typeface="Arimo" pitchFamily="34" charset="-120"/>
              </a:rPr>
              <a:t>Assess for neurological symptoms (B12 deficiency).</a:t>
            </a:r>
            <a:endParaRPr lang="en-US" sz="1200" dirty="0"/>
          </a:p>
        </p:txBody>
      </p:sp>
      <p:sp>
        <p:nvSpPr>
          <p:cNvPr id="20" name="SK-24-text-19"/>
          <p:cNvSpPr/>
          <p:nvPr/>
        </p:nvSpPr>
        <p:spPr>
          <a:xfrm>
            <a:off x="4692700" y="1455390"/>
            <a:ext cx="48958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A1A1A"/>
                </a:solidFill>
                <a:latin typeface="Arimo" pitchFamily="34" charset="0"/>
                <a:ea typeface="Arimo" pitchFamily="34" charset="-122"/>
                <a:cs typeface="Arimo" pitchFamily="34" charset="-120"/>
              </a:rPr>
              <a:t>Exploitation &amp; Safety</a:t>
            </a:r>
            <a:endParaRPr lang="en-US" sz="1500" dirty="0"/>
          </a:p>
        </p:txBody>
      </p:sp>
      <p:sp>
        <p:nvSpPr>
          <p:cNvPr id="21" name="SK-24-text-20"/>
          <p:cNvSpPr/>
          <p:nvPr/>
        </p:nvSpPr>
        <p:spPr>
          <a:xfrm>
            <a:off x="4559350" y="1855440"/>
            <a:ext cx="3378250" cy="639812"/>
          </a:xfrm>
          <a:prstGeom prst="rect">
            <a:avLst/>
          </a:prstGeom>
          <a:noFill/>
          <a:ln/>
        </p:spPr>
        <p:txBody>
          <a:bodyPr vert="horz" wrap="square" lIns="0" tIns="0" rIns="0" bIns="0" rtlCol="0" anchor="ctr"/>
          <a:lstStyle/>
          <a:p>
            <a:pPr marL="0" indent="0" algn="l">
              <a:lnSpc>
                <a:spcPts val="1680"/>
              </a:lnSpc>
              <a:buNone/>
            </a:pPr>
            <a:r>
              <a:rPr lang="en-US" sz="1200" b="1" dirty="0">
                <a:solidFill>
                  <a:srgbClr val="4B5563"/>
                </a:solidFill>
                <a:latin typeface="Arimo" pitchFamily="34" charset="0"/>
                <a:ea typeface="Arimo" pitchFamily="34" charset="-122"/>
                <a:cs typeface="Arimo" pitchFamily="34" charset="-120"/>
              </a:rPr>
              <a:t>CCE / County Lines:</a:t>
            </a:r>
            <a:r>
              <a:rPr lang="en-US" sz="1200" dirty="0">
                <a:solidFill>
                  <a:srgbClr val="4B5563"/>
                </a:solidFill>
                <a:latin typeface="Arimo" pitchFamily="34" charset="0"/>
                <a:ea typeface="Arimo" pitchFamily="34" charset="-122"/>
                <a:cs typeface="Arimo" pitchFamily="34" charset="-120"/>
              </a:rPr>
              <a:t>Using substances as currency; debt bondage and "cuckooing."</a:t>
            </a:r>
            <a:endParaRPr lang="en-US" sz="1200" dirty="0"/>
          </a:p>
        </p:txBody>
      </p:sp>
      <p:sp>
        <p:nvSpPr>
          <p:cNvPr id="22" name="SK-24-text-21"/>
          <p:cNvSpPr/>
          <p:nvPr/>
        </p:nvSpPr>
        <p:spPr>
          <a:xfrm>
            <a:off x="4559350" y="2571452"/>
            <a:ext cx="33782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4B5563"/>
                </a:solidFill>
                <a:latin typeface="Arimo" pitchFamily="34" charset="0"/>
                <a:ea typeface="Arimo" pitchFamily="34" charset="-122"/>
                <a:cs typeface="Arimo" pitchFamily="34" charset="-120"/>
              </a:rPr>
              <a:t>CSE / Sexual Risk:</a:t>
            </a:r>
            <a:r>
              <a:rPr lang="en-US" sz="1200" dirty="0">
                <a:solidFill>
                  <a:srgbClr val="4B5563"/>
                </a:solidFill>
                <a:latin typeface="Arimo" pitchFamily="34" charset="0"/>
                <a:ea typeface="Arimo" pitchFamily="34" charset="-122"/>
                <a:cs typeface="Arimo" pitchFamily="34" charset="-120"/>
              </a:rPr>
              <a:t>Early sexual activity, multiple partners, or coercion.</a:t>
            </a:r>
            <a:endParaRPr lang="en-US" sz="1200" dirty="0"/>
          </a:p>
        </p:txBody>
      </p:sp>
      <p:sp>
        <p:nvSpPr>
          <p:cNvPr id="23" name="SK-24-text-22"/>
          <p:cNvSpPr/>
          <p:nvPr/>
        </p:nvSpPr>
        <p:spPr>
          <a:xfrm>
            <a:off x="4559350" y="3074194"/>
            <a:ext cx="33782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4B5563"/>
                </a:solidFill>
                <a:latin typeface="Arimo" pitchFamily="34" charset="0"/>
                <a:ea typeface="Arimo" pitchFamily="34" charset="-122"/>
                <a:cs typeface="Arimo" pitchFamily="34" charset="-120"/>
              </a:rPr>
              <a:t>Online Harm:</a:t>
            </a:r>
            <a:r>
              <a:rPr lang="en-US" sz="1200" dirty="0">
                <a:solidFill>
                  <a:srgbClr val="4B5563"/>
                </a:solidFill>
                <a:latin typeface="Arimo" pitchFamily="34" charset="0"/>
                <a:ea typeface="Arimo" pitchFamily="34" charset="-122"/>
                <a:cs typeface="Arimo" pitchFamily="34" charset="-120"/>
              </a:rPr>
              <a:t>Cyberbullying, grooming, and exposure to self-harm content.</a:t>
            </a:r>
            <a:endParaRPr lang="en-US" sz="1200" dirty="0"/>
          </a:p>
        </p:txBody>
      </p:sp>
      <p:sp>
        <p:nvSpPr>
          <p:cNvPr id="24" name="SK-24-text-23"/>
          <p:cNvSpPr/>
          <p:nvPr/>
        </p:nvSpPr>
        <p:spPr>
          <a:xfrm>
            <a:off x="4559350" y="3576935"/>
            <a:ext cx="33782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4B5563"/>
                </a:solidFill>
                <a:latin typeface="Arimo" pitchFamily="34" charset="0"/>
                <a:ea typeface="Arimo" pitchFamily="34" charset="-122"/>
                <a:cs typeface="Arimo" pitchFamily="34" charset="-120"/>
              </a:rPr>
              <a:t>Gangs:</a:t>
            </a:r>
            <a:r>
              <a:rPr lang="en-US" sz="1200" dirty="0">
                <a:solidFill>
                  <a:srgbClr val="4B5563"/>
                </a:solidFill>
                <a:latin typeface="Arimo" pitchFamily="34" charset="0"/>
                <a:ea typeface="Arimo" pitchFamily="34" charset="-122"/>
                <a:cs typeface="Arimo" pitchFamily="34" charset="-120"/>
              </a:rPr>
              <a:t>Risk of violence and carrying weapons; peer group pressure.</a:t>
            </a:r>
            <a:endParaRPr lang="en-US" sz="1200" dirty="0"/>
          </a:p>
        </p:txBody>
      </p:sp>
      <p:sp>
        <p:nvSpPr>
          <p:cNvPr id="25" name="SK-24-text-24"/>
          <p:cNvSpPr/>
          <p:nvPr/>
        </p:nvSpPr>
        <p:spPr>
          <a:xfrm>
            <a:off x="8566249" y="1455390"/>
            <a:ext cx="3625751"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A1A1A"/>
                </a:solidFill>
                <a:latin typeface="Arimo" pitchFamily="34" charset="0"/>
                <a:ea typeface="Arimo" pitchFamily="34" charset="-122"/>
                <a:cs typeface="Arimo" pitchFamily="34" charset="-120"/>
              </a:rPr>
              <a:t>The Mental Health Link</a:t>
            </a:r>
            <a:endParaRPr lang="en-US" sz="1500" dirty="0"/>
          </a:p>
        </p:txBody>
      </p:sp>
      <p:sp>
        <p:nvSpPr>
          <p:cNvPr id="26" name="SK-24-text-25"/>
          <p:cNvSpPr/>
          <p:nvPr/>
        </p:nvSpPr>
        <p:spPr>
          <a:xfrm>
            <a:off x="8432899" y="1855440"/>
            <a:ext cx="33782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E0651F"/>
                </a:solidFill>
                <a:latin typeface="Arimo" pitchFamily="34" charset="0"/>
                <a:ea typeface="Arimo" pitchFamily="34" charset="-122"/>
                <a:cs typeface="Arimo" pitchFamily="34" charset="-120"/>
              </a:rPr>
              <a:t>Coping Mechanism:</a:t>
            </a:r>
            <a:r>
              <a:rPr lang="en-US" sz="1200" dirty="0">
                <a:solidFill>
                  <a:srgbClr val="4B5563"/>
                </a:solidFill>
                <a:latin typeface="Arimo" pitchFamily="34" charset="0"/>
                <a:ea typeface="Arimo" pitchFamily="34" charset="-122"/>
                <a:cs typeface="Arimo" pitchFamily="34" charset="-120"/>
              </a:rPr>
              <a:t>Often a way to self-medicate for trauma, ADHD, or low mood.</a:t>
            </a:r>
            <a:endParaRPr lang="en-US" sz="1200" dirty="0"/>
          </a:p>
        </p:txBody>
      </p:sp>
      <p:sp>
        <p:nvSpPr>
          <p:cNvPr id="27" name="SK-24-text-26"/>
          <p:cNvSpPr/>
          <p:nvPr/>
        </p:nvSpPr>
        <p:spPr>
          <a:xfrm>
            <a:off x="8432899" y="2358182"/>
            <a:ext cx="3378250" cy="639812"/>
          </a:xfrm>
          <a:prstGeom prst="rect">
            <a:avLst/>
          </a:prstGeom>
          <a:noFill/>
          <a:ln/>
        </p:spPr>
        <p:txBody>
          <a:bodyPr vert="horz" wrap="square" lIns="0" tIns="0" rIns="0" bIns="0" rtlCol="0" anchor="ctr"/>
          <a:lstStyle/>
          <a:p>
            <a:pPr marL="0" indent="0" algn="l">
              <a:lnSpc>
                <a:spcPts val="1680"/>
              </a:lnSpc>
              <a:buNone/>
            </a:pPr>
            <a:r>
              <a:rPr lang="en-US" sz="1200" b="1" dirty="0">
                <a:solidFill>
                  <a:srgbClr val="E0651F"/>
                </a:solidFill>
                <a:latin typeface="Arimo" pitchFamily="34" charset="0"/>
                <a:ea typeface="Arimo" pitchFamily="34" charset="-122"/>
                <a:cs typeface="Arimo" pitchFamily="34" charset="-120"/>
              </a:rPr>
              <a:t>Safeguarding:</a:t>
            </a:r>
            <a:r>
              <a:rPr lang="en-US" sz="1200" dirty="0">
                <a:solidFill>
                  <a:srgbClr val="4B5563"/>
                </a:solidFill>
                <a:latin typeface="Arimo" pitchFamily="34" charset="0"/>
                <a:ea typeface="Arimo" pitchFamily="34" charset="-122"/>
                <a:cs typeface="Arimo" pitchFamily="34" charset="-120"/>
              </a:rPr>
              <a:t>Risk-taking is a signal of vulnerability, not just "bad behavior."</a:t>
            </a:r>
            <a:endParaRPr lang="en-US" sz="1200" dirty="0"/>
          </a:p>
        </p:txBody>
      </p:sp>
      <p:sp>
        <p:nvSpPr>
          <p:cNvPr id="28" name="SK-24-text-27"/>
          <p:cNvSpPr/>
          <p:nvPr/>
        </p:nvSpPr>
        <p:spPr>
          <a:xfrm>
            <a:off x="8432899" y="3074194"/>
            <a:ext cx="33782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E0651F"/>
                </a:solidFill>
                <a:latin typeface="Arimo" pitchFamily="34" charset="0"/>
                <a:ea typeface="Arimo" pitchFamily="34" charset="-122"/>
                <a:cs typeface="Arimo" pitchFamily="34" charset="-120"/>
              </a:rPr>
              <a:t>Functional Impact:</a:t>
            </a:r>
            <a:r>
              <a:rPr lang="en-US" sz="1200" dirty="0">
                <a:solidFill>
                  <a:srgbClr val="4B5563"/>
                </a:solidFill>
                <a:latin typeface="Arimo" pitchFamily="34" charset="0"/>
                <a:ea typeface="Arimo" pitchFamily="34" charset="-122"/>
                <a:cs typeface="Arimo" pitchFamily="34" charset="-120"/>
              </a:rPr>
              <a:t>Does it affect school attendance, sleep, or safety?</a:t>
            </a:r>
            <a:endParaRPr lang="en-US" sz="1200" dirty="0"/>
          </a:p>
        </p:txBody>
      </p:sp>
      <p:sp>
        <p:nvSpPr>
          <p:cNvPr id="29" name="SK-24-text-28"/>
          <p:cNvSpPr/>
          <p:nvPr/>
        </p:nvSpPr>
        <p:spPr>
          <a:xfrm>
            <a:off x="609600" y="5648325"/>
            <a:ext cx="501551" cy="476250"/>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latin typeface="Arimo" pitchFamily="34" charset="0"/>
                <a:ea typeface="Arimo" pitchFamily="34" charset="-122"/>
                <a:cs typeface="Arimo" pitchFamily="34" charset="-120"/>
              </a:rPr>
              <a:t>SCA PEARL</a:t>
            </a:r>
            <a:endParaRPr lang="en-US" sz="1050" dirty="0"/>
          </a:p>
        </p:txBody>
      </p:sp>
      <p:sp>
        <p:nvSpPr>
          <p:cNvPr id="30" name="SK-24-text-29"/>
          <p:cNvSpPr/>
          <p:nvPr/>
        </p:nvSpPr>
        <p:spPr>
          <a:xfrm>
            <a:off x="1330226" y="5673179"/>
            <a:ext cx="10328374" cy="426541"/>
          </a:xfrm>
          <a:prstGeom prst="rect">
            <a:avLst/>
          </a:prstGeom>
          <a:noFill/>
          <a:ln/>
        </p:spPr>
        <p:txBody>
          <a:bodyPr vert="horz" wrap="square" lIns="0" tIns="0" rIns="0" bIns="0" rtlCol="0" anchor="ctr"/>
          <a:lstStyle/>
          <a:p>
            <a:pPr marL="0" indent="0">
              <a:lnSpc>
                <a:spcPts val="1680"/>
              </a:lnSpc>
              <a:buNone/>
            </a:pPr>
            <a:r>
              <a:rPr lang="en-US" sz="1200" dirty="0">
                <a:solidFill>
                  <a:srgbClr val="1A1A1A"/>
                </a:solidFill>
                <a:latin typeface="Arimo" pitchFamily="34" charset="0"/>
                <a:ea typeface="Arimo" pitchFamily="34" charset="-122"/>
                <a:cs typeface="Arimo" pitchFamily="34" charset="-120"/>
              </a:rPr>
              <a:t>Use the </a:t>
            </a:r>
            <a:r>
              <a:rPr lang="en-US" sz="1200" b="1" dirty="0">
                <a:solidFill>
                  <a:srgbClr val="E0651F"/>
                </a:solidFill>
                <a:latin typeface="Arimo" pitchFamily="34" charset="0"/>
                <a:ea typeface="Arimo" pitchFamily="34" charset="-122"/>
                <a:cs typeface="Arimo" pitchFamily="34" charset="-120"/>
              </a:rPr>
              <a:t>"</a:t>
            </a:r>
            <a:r>
              <a:rPr lang="en-US" sz="1200" b="1" dirty="0" err="1">
                <a:solidFill>
                  <a:srgbClr val="E0651F"/>
                </a:solidFill>
                <a:latin typeface="Arimo" pitchFamily="34" charset="0"/>
                <a:ea typeface="Arimo" pitchFamily="34" charset="-122"/>
                <a:cs typeface="Arimo" pitchFamily="34" charset="-120"/>
              </a:rPr>
              <a:t>Normalisation</a:t>
            </a:r>
            <a:r>
              <a:rPr lang="en-US" sz="1200" b="1" dirty="0">
                <a:solidFill>
                  <a:srgbClr val="E0651F"/>
                </a:solidFill>
                <a:latin typeface="Arimo" pitchFamily="34" charset="0"/>
                <a:ea typeface="Arimo" pitchFamily="34" charset="-122"/>
                <a:cs typeface="Arimo" pitchFamily="34" charset="-120"/>
              </a:rPr>
              <a:t>" technique</a:t>
            </a:r>
            <a:r>
              <a:rPr lang="en-US" sz="1200" dirty="0">
                <a:solidFill>
                  <a:srgbClr val="1A1A1A"/>
                </a:solidFill>
                <a:latin typeface="Arimo" pitchFamily="34" charset="0"/>
                <a:ea typeface="Arimo" pitchFamily="34" charset="-122"/>
                <a:cs typeface="Arimo" pitchFamily="34" charset="-120"/>
              </a:rPr>
              <a:t>: "I ask everyone your age about substances and safety so we can keep you healthy. Is it okay if I ask you a few questions about vaping or alcohol?" This reduces stigma and builds rapport.</a:t>
            </a:r>
            <a:endParaRPr lang="en-US" sz="1200" dirty="0"/>
          </a:p>
        </p:txBody>
      </p:sp>
      <p:sp>
        <p:nvSpPr>
          <p:cNvPr id="31" name="SK-24-text-30"/>
          <p:cNvSpPr/>
          <p:nvPr/>
        </p:nvSpPr>
        <p:spPr>
          <a:xfrm>
            <a:off x="10448925" y="6467475"/>
            <a:ext cx="1743075" cy="200025"/>
          </a:xfrm>
          <a:prstGeom prst="rect">
            <a:avLst/>
          </a:prstGeom>
          <a:noFill/>
          <a:ln/>
        </p:spPr>
        <p:txBody>
          <a:bodyPr vert="horz" wrap="square" lIns="0" tIns="0" rIns="0" bIns="0" rtlCol="0" anchor="ctr"/>
          <a:lstStyle/>
          <a:p>
            <a:pPr marL="0" indent="0">
              <a:lnSpc>
                <a:spcPts val="1575"/>
              </a:lnSpc>
              <a:buNone/>
            </a:pPr>
            <a:r>
              <a:rPr lang="en-US" sz="1050" dirty="0">
                <a:solidFill>
                  <a:srgbClr val="6B7280"/>
                </a:solidFill>
                <a:latin typeface="Arimo" pitchFamily="34" charset="0"/>
                <a:ea typeface="Arimo" pitchFamily="34" charset="-122"/>
                <a:cs typeface="Arimo" pitchFamily="34" charset="-120"/>
              </a:rPr>
              <a:t>www.bradfordvts.co.uk</a:t>
            </a:r>
            <a:endParaRPr lang="en-US" sz="105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5-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5-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5-img-3" descr="preencoded.png"/>
          <p:cNvPicPr>
            <a:picLocks noChangeAspect="1"/>
          </p:cNvPicPr>
          <p:nvPr/>
        </p:nvPicPr>
        <p:blipFill>
          <a:blip r:embed="rId5"/>
          <a:stretch>
            <a:fillRect/>
          </a:stretch>
        </p:blipFill>
        <p:spPr>
          <a:xfrm>
            <a:off x="381000" y="381000"/>
            <a:ext cx="11430000" cy="693390"/>
          </a:xfrm>
          <a:prstGeom prst="rect">
            <a:avLst/>
          </a:prstGeom>
        </p:spPr>
      </p:pic>
      <p:pic>
        <p:nvPicPr>
          <p:cNvPr id="5" name="SK-25-img-4" descr="preencoded.png"/>
          <p:cNvPicPr>
            <a:picLocks noChangeAspect="1"/>
          </p:cNvPicPr>
          <p:nvPr/>
        </p:nvPicPr>
        <p:blipFill>
          <a:blip r:embed="rId6"/>
          <a:stretch>
            <a:fillRect/>
          </a:stretch>
        </p:blipFill>
        <p:spPr>
          <a:xfrm>
            <a:off x="381000" y="1302990"/>
            <a:ext cx="5600700" cy="514350"/>
          </a:xfrm>
          <a:prstGeom prst="rect">
            <a:avLst/>
          </a:prstGeom>
        </p:spPr>
      </p:pic>
      <p:pic>
        <p:nvPicPr>
          <p:cNvPr id="6" name="SK-25-img-5" descr="preencoded.png"/>
          <p:cNvPicPr>
            <a:picLocks noChangeAspect="1"/>
          </p:cNvPicPr>
          <p:nvPr/>
        </p:nvPicPr>
        <p:blipFill>
          <a:blip r:embed="rId7"/>
          <a:stretch>
            <a:fillRect/>
          </a:stretch>
        </p:blipFill>
        <p:spPr>
          <a:xfrm>
            <a:off x="495300" y="1464915"/>
            <a:ext cx="238125" cy="190500"/>
          </a:xfrm>
          <a:prstGeom prst="rect">
            <a:avLst/>
          </a:prstGeom>
        </p:spPr>
      </p:pic>
      <p:pic>
        <p:nvPicPr>
          <p:cNvPr id="7" name="SK-25-img-6" descr="preencoded.png"/>
          <p:cNvPicPr>
            <a:picLocks noChangeAspect="1"/>
          </p:cNvPicPr>
          <p:nvPr/>
        </p:nvPicPr>
        <p:blipFill>
          <a:blip r:embed="rId8"/>
          <a:stretch>
            <a:fillRect/>
          </a:stretch>
        </p:blipFill>
        <p:spPr>
          <a:xfrm>
            <a:off x="381000" y="1931640"/>
            <a:ext cx="5600700" cy="3564285"/>
          </a:xfrm>
          <a:prstGeom prst="rect">
            <a:avLst/>
          </a:prstGeom>
        </p:spPr>
      </p:pic>
      <p:pic>
        <p:nvPicPr>
          <p:cNvPr id="8" name="SK-25-img-7" descr="preencoded.png"/>
          <p:cNvPicPr>
            <a:picLocks noChangeAspect="1"/>
          </p:cNvPicPr>
          <p:nvPr/>
        </p:nvPicPr>
        <p:blipFill>
          <a:blip r:embed="rId9"/>
          <a:stretch>
            <a:fillRect/>
          </a:stretch>
        </p:blipFill>
        <p:spPr>
          <a:xfrm>
            <a:off x="533400" y="2084040"/>
            <a:ext cx="5295900" cy="238125"/>
          </a:xfrm>
          <a:prstGeom prst="rect">
            <a:avLst/>
          </a:prstGeom>
        </p:spPr>
      </p:pic>
      <p:pic>
        <p:nvPicPr>
          <p:cNvPr id="9" name="SK-25-img-8" descr="preencoded.png"/>
          <p:cNvPicPr>
            <a:picLocks noChangeAspect="1"/>
          </p:cNvPicPr>
          <p:nvPr/>
        </p:nvPicPr>
        <p:blipFill>
          <a:blip r:embed="rId10"/>
          <a:stretch>
            <a:fillRect/>
          </a:stretch>
        </p:blipFill>
        <p:spPr>
          <a:xfrm>
            <a:off x="533400" y="2398365"/>
            <a:ext cx="190500" cy="166688"/>
          </a:xfrm>
          <a:prstGeom prst="rect">
            <a:avLst/>
          </a:prstGeom>
        </p:spPr>
      </p:pic>
      <p:pic>
        <p:nvPicPr>
          <p:cNvPr id="10" name="SK-25-img-9" descr="preencoded.png"/>
          <p:cNvPicPr>
            <a:picLocks noChangeAspect="1"/>
          </p:cNvPicPr>
          <p:nvPr/>
        </p:nvPicPr>
        <p:blipFill>
          <a:blip r:embed="rId11"/>
          <a:stretch>
            <a:fillRect/>
          </a:stretch>
        </p:blipFill>
        <p:spPr>
          <a:xfrm>
            <a:off x="533400" y="2920157"/>
            <a:ext cx="190500" cy="156865"/>
          </a:xfrm>
          <a:prstGeom prst="rect">
            <a:avLst/>
          </a:prstGeom>
        </p:spPr>
      </p:pic>
      <p:pic>
        <p:nvPicPr>
          <p:cNvPr id="11" name="SK-25-img-10" descr="preencoded.png"/>
          <p:cNvPicPr>
            <a:picLocks noChangeAspect="1"/>
          </p:cNvPicPr>
          <p:nvPr/>
        </p:nvPicPr>
        <p:blipFill>
          <a:blip r:embed="rId12"/>
          <a:stretch>
            <a:fillRect/>
          </a:stretch>
        </p:blipFill>
        <p:spPr>
          <a:xfrm>
            <a:off x="533400" y="3228677"/>
            <a:ext cx="190500" cy="166688"/>
          </a:xfrm>
          <a:prstGeom prst="rect">
            <a:avLst/>
          </a:prstGeom>
        </p:spPr>
      </p:pic>
      <p:pic>
        <p:nvPicPr>
          <p:cNvPr id="12" name="SK-25-img-11" descr="preencoded.png"/>
          <p:cNvPicPr>
            <a:picLocks noChangeAspect="1"/>
          </p:cNvPicPr>
          <p:nvPr/>
        </p:nvPicPr>
        <p:blipFill>
          <a:blip r:embed="rId9"/>
          <a:stretch>
            <a:fillRect/>
          </a:stretch>
        </p:blipFill>
        <p:spPr>
          <a:xfrm>
            <a:off x="533400" y="3807619"/>
            <a:ext cx="5295900" cy="238125"/>
          </a:xfrm>
          <a:prstGeom prst="rect">
            <a:avLst/>
          </a:prstGeom>
        </p:spPr>
      </p:pic>
      <p:pic>
        <p:nvPicPr>
          <p:cNvPr id="13" name="SK-25-img-12" descr="preencoded.png"/>
          <p:cNvPicPr>
            <a:picLocks noChangeAspect="1"/>
          </p:cNvPicPr>
          <p:nvPr/>
        </p:nvPicPr>
        <p:blipFill>
          <a:blip r:embed="rId13"/>
          <a:stretch>
            <a:fillRect/>
          </a:stretch>
        </p:blipFill>
        <p:spPr>
          <a:xfrm>
            <a:off x="533400" y="4160044"/>
            <a:ext cx="2028825" cy="223838"/>
          </a:xfrm>
          <a:prstGeom prst="rect">
            <a:avLst/>
          </a:prstGeom>
        </p:spPr>
      </p:pic>
      <p:pic>
        <p:nvPicPr>
          <p:cNvPr id="14" name="SK-25-img-13" descr="preencoded.png"/>
          <p:cNvPicPr>
            <a:picLocks noChangeAspect="1"/>
          </p:cNvPicPr>
          <p:nvPr/>
        </p:nvPicPr>
        <p:blipFill>
          <a:blip r:embed="rId14"/>
          <a:stretch>
            <a:fillRect/>
          </a:stretch>
        </p:blipFill>
        <p:spPr>
          <a:xfrm>
            <a:off x="2676525" y="4160044"/>
            <a:ext cx="1857375" cy="223838"/>
          </a:xfrm>
          <a:prstGeom prst="rect">
            <a:avLst/>
          </a:prstGeom>
        </p:spPr>
      </p:pic>
      <p:pic>
        <p:nvPicPr>
          <p:cNvPr id="15" name="SK-25-img-14" descr="preencoded.png"/>
          <p:cNvPicPr>
            <a:picLocks noChangeAspect="1"/>
          </p:cNvPicPr>
          <p:nvPr/>
        </p:nvPicPr>
        <p:blipFill>
          <a:blip r:embed="rId15"/>
          <a:stretch>
            <a:fillRect/>
          </a:stretch>
        </p:blipFill>
        <p:spPr>
          <a:xfrm>
            <a:off x="6210300" y="1302990"/>
            <a:ext cx="5600700" cy="514350"/>
          </a:xfrm>
          <a:prstGeom prst="rect">
            <a:avLst/>
          </a:prstGeom>
        </p:spPr>
      </p:pic>
      <p:pic>
        <p:nvPicPr>
          <p:cNvPr id="16" name="SK-25-img-15" descr="preencoded.png"/>
          <p:cNvPicPr>
            <a:picLocks noChangeAspect="1"/>
          </p:cNvPicPr>
          <p:nvPr/>
        </p:nvPicPr>
        <p:blipFill>
          <a:blip r:embed="rId16"/>
          <a:stretch>
            <a:fillRect/>
          </a:stretch>
        </p:blipFill>
        <p:spPr>
          <a:xfrm>
            <a:off x="6324600" y="1464915"/>
            <a:ext cx="238125" cy="190500"/>
          </a:xfrm>
          <a:prstGeom prst="rect">
            <a:avLst/>
          </a:prstGeom>
        </p:spPr>
      </p:pic>
      <p:pic>
        <p:nvPicPr>
          <p:cNvPr id="17" name="SK-25-img-16" descr="preencoded.png"/>
          <p:cNvPicPr>
            <a:picLocks noChangeAspect="1"/>
          </p:cNvPicPr>
          <p:nvPr/>
        </p:nvPicPr>
        <p:blipFill>
          <a:blip r:embed="rId8"/>
          <a:stretch>
            <a:fillRect/>
          </a:stretch>
        </p:blipFill>
        <p:spPr>
          <a:xfrm>
            <a:off x="6210300" y="1931640"/>
            <a:ext cx="5600700" cy="3564285"/>
          </a:xfrm>
          <a:prstGeom prst="rect">
            <a:avLst/>
          </a:prstGeom>
        </p:spPr>
      </p:pic>
      <p:pic>
        <p:nvPicPr>
          <p:cNvPr id="18" name="SK-25-img-17" descr="preencoded.png"/>
          <p:cNvPicPr>
            <a:picLocks noChangeAspect="1"/>
          </p:cNvPicPr>
          <p:nvPr/>
        </p:nvPicPr>
        <p:blipFill>
          <a:blip r:embed="rId9"/>
          <a:stretch>
            <a:fillRect/>
          </a:stretch>
        </p:blipFill>
        <p:spPr>
          <a:xfrm>
            <a:off x="6362700" y="2084040"/>
            <a:ext cx="5295900" cy="238125"/>
          </a:xfrm>
          <a:prstGeom prst="rect">
            <a:avLst/>
          </a:prstGeom>
        </p:spPr>
      </p:pic>
      <p:pic>
        <p:nvPicPr>
          <p:cNvPr id="19" name="SK-25-img-18" descr="preencoded.png"/>
          <p:cNvPicPr>
            <a:picLocks noChangeAspect="1"/>
          </p:cNvPicPr>
          <p:nvPr/>
        </p:nvPicPr>
        <p:blipFill>
          <a:blip r:embed="rId17"/>
          <a:stretch>
            <a:fillRect/>
          </a:stretch>
        </p:blipFill>
        <p:spPr>
          <a:xfrm>
            <a:off x="6362700" y="2398365"/>
            <a:ext cx="190500" cy="156865"/>
          </a:xfrm>
          <a:prstGeom prst="rect">
            <a:avLst/>
          </a:prstGeom>
        </p:spPr>
      </p:pic>
      <p:pic>
        <p:nvPicPr>
          <p:cNvPr id="20" name="SK-25-img-19" descr="preencoded.png"/>
          <p:cNvPicPr>
            <a:picLocks noChangeAspect="1"/>
          </p:cNvPicPr>
          <p:nvPr/>
        </p:nvPicPr>
        <p:blipFill>
          <a:blip r:embed="rId18"/>
          <a:stretch>
            <a:fillRect/>
          </a:stretch>
        </p:blipFill>
        <p:spPr>
          <a:xfrm>
            <a:off x="6362700" y="2706886"/>
            <a:ext cx="190500" cy="156865"/>
          </a:xfrm>
          <a:prstGeom prst="rect">
            <a:avLst/>
          </a:prstGeom>
        </p:spPr>
      </p:pic>
      <p:pic>
        <p:nvPicPr>
          <p:cNvPr id="21" name="SK-25-img-20" descr="preencoded.png"/>
          <p:cNvPicPr>
            <a:picLocks noChangeAspect="1"/>
          </p:cNvPicPr>
          <p:nvPr/>
        </p:nvPicPr>
        <p:blipFill>
          <a:blip r:embed="rId19"/>
          <a:stretch>
            <a:fillRect/>
          </a:stretch>
        </p:blipFill>
        <p:spPr>
          <a:xfrm>
            <a:off x="6362700" y="3015407"/>
            <a:ext cx="190500" cy="156865"/>
          </a:xfrm>
          <a:prstGeom prst="rect">
            <a:avLst/>
          </a:prstGeom>
        </p:spPr>
      </p:pic>
      <p:pic>
        <p:nvPicPr>
          <p:cNvPr id="22" name="SK-25-img-21" descr="preencoded.png"/>
          <p:cNvPicPr>
            <a:picLocks noChangeAspect="1"/>
          </p:cNvPicPr>
          <p:nvPr/>
        </p:nvPicPr>
        <p:blipFill>
          <a:blip r:embed="rId9"/>
          <a:stretch>
            <a:fillRect/>
          </a:stretch>
        </p:blipFill>
        <p:spPr>
          <a:xfrm>
            <a:off x="6362700" y="3381077"/>
            <a:ext cx="5295900" cy="238125"/>
          </a:xfrm>
          <a:prstGeom prst="rect">
            <a:avLst/>
          </a:prstGeom>
        </p:spPr>
      </p:pic>
      <p:pic>
        <p:nvPicPr>
          <p:cNvPr id="23" name="SK-25-img-22" descr="preencoded.png"/>
          <p:cNvPicPr>
            <a:picLocks noChangeAspect="1"/>
          </p:cNvPicPr>
          <p:nvPr/>
        </p:nvPicPr>
        <p:blipFill>
          <a:blip r:embed="rId20"/>
          <a:stretch>
            <a:fillRect/>
          </a:stretch>
        </p:blipFill>
        <p:spPr>
          <a:xfrm>
            <a:off x="6362700" y="3695402"/>
            <a:ext cx="190500" cy="156865"/>
          </a:xfrm>
          <a:prstGeom prst="rect">
            <a:avLst/>
          </a:prstGeom>
        </p:spPr>
      </p:pic>
      <p:pic>
        <p:nvPicPr>
          <p:cNvPr id="24" name="SK-25-img-23" descr="preencoded.png"/>
          <p:cNvPicPr>
            <a:picLocks noChangeAspect="1"/>
          </p:cNvPicPr>
          <p:nvPr/>
        </p:nvPicPr>
        <p:blipFill>
          <a:blip r:embed="rId21"/>
          <a:stretch>
            <a:fillRect/>
          </a:stretch>
        </p:blipFill>
        <p:spPr>
          <a:xfrm>
            <a:off x="6362700" y="4003923"/>
            <a:ext cx="190500" cy="156865"/>
          </a:xfrm>
          <a:prstGeom prst="rect">
            <a:avLst/>
          </a:prstGeom>
        </p:spPr>
      </p:pic>
      <p:pic>
        <p:nvPicPr>
          <p:cNvPr id="25" name="SK-25-img-24" descr="preencoded.png"/>
          <p:cNvPicPr>
            <a:picLocks noChangeAspect="1"/>
          </p:cNvPicPr>
          <p:nvPr/>
        </p:nvPicPr>
        <p:blipFill>
          <a:blip r:embed="rId22"/>
          <a:stretch>
            <a:fillRect/>
          </a:stretch>
        </p:blipFill>
        <p:spPr>
          <a:xfrm>
            <a:off x="381000" y="5686425"/>
            <a:ext cx="11430000" cy="790575"/>
          </a:xfrm>
          <a:prstGeom prst="rect">
            <a:avLst/>
          </a:prstGeom>
        </p:spPr>
      </p:pic>
      <p:pic>
        <p:nvPicPr>
          <p:cNvPr id="26" name="SK-25-img-25" descr="preencoded.png"/>
          <p:cNvPicPr>
            <a:picLocks noChangeAspect="1"/>
          </p:cNvPicPr>
          <p:nvPr/>
        </p:nvPicPr>
        <p:blipFill>
          <a:blip r:embed="rId23"/>
          <a:stretch>
            <a:fillRect/>
          </a:stretch>
        </p:blipFill>
        <p:spPr>
          <a:xfrm>
            <a:off x="571500" y="5843588"/>
            <a:ext cx="763935" cy="476250"/>
          </a:xfrm>
          <a:prstGeom prst="rect">
            <a:avLst/>
          </a:prstGeom>
        </p:spPr>
      </p:pic>
      <p:sp>
        <p:nvSpPr>
          <p:cNvPr id="27" name="SK-25-text-26"/>
          <p:cNvSpPr/>
          <p:nvPr/>
        </p:nvSpPr>
        <p:spPr>
          <a:xfrm>
            <a:off x="571500" y="381000"/>
            <a:ext cx="116205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A"/>
                </a:solidFill>
                <a:latin typeface="Arimo" pitchFamily="34" charset="0"/>
                <a:ea typeface="Arimo" pitchFamily="34" charset="-122"/>
                <a:cs typeface="Arimo" pitchFamily="34" charset="-120"/>
              </a:rPr>
              <a:t>CAMHS Thresholds and Local Pathways</a:t>
            </a:r>
            <a:endParaRPr lang="en-US" sz="2550" dirty="0"/>
          </a:p>
        </p:txBody>
      </p:sp>
      <p:sp>
        <p:nvSpPr>
          <p:cNvPr id="28" name="SK-25-text-27"/>
          <p:cNvSpPr/>
          <p:nvPr/>
        </p:nvSpPr>
        <p:spPr>
          <a:xfrm>
            <a:off x="571500" y="845790"/>
            <a:ext cx="11315700" cy="228600"/>
          </a:xfrm>
          <a:prstGeom prst="rect">
            <a:avLst/>
          </a:prstGeom>
          <a:noFill/>
          <a:ln/>
        </p:spPr>
        <p:txBody>
          <a:bodyPr vert="horz" wrap="square" lIns="0" tIns="0" rIns="0" bIns="0" rtlCol="0" anchor="ctr"/>
          <a:lstStyle/>
          <a:p>
            <a:pPr marL="0" indent="0">
              <a:lnSpc>
                <a:spcPts val="1800"/>
              </a:lnSpc>
              <a:buNone/>
            </a:pPr>
            <a:r>
              <a:rPr lang="en-US" sz="1200" kern="0" spc="60" dirty="0">
                <a:solidFill>
                  <a:srgbClr val="6B7280"/>
                </a:solidFill>
                <a:latin typeface="Arimo" pitchFamily="34" charset="0"/>
                <a:ea typeface="Arimo" pitchFamily="34" charset="-122"/>
                <a:cs typeface="Arimo" pitchFamily="34" charset="-120"/>
              </a:rPr>
              <a:t>BRADFORD VTS TEACHING SERIES</a:t>
            </a:r>
            <a:endParaRPr lang="en-US" sz="1200" dirty="0"/>
          </a:p>
        </p:txBody>
      </p:sp>
      <p:sp>
        <p:nvSpPr>
          <p:cNvPr id="29" name="SK-25-text-28"/>
          <p:cNvSpPr/>
          <p:nvPr/>
        </p:nvSpPr>
        <p:spPr>
          <a:xfrm>
            <a:off x="847725" y="1417290"/>
            <a:ext cx="55816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FFFFF"/>
                </a:solidFill>
                <a:latin typeface="Arimo" pitchFamily="34" charset="0"/>
                <a:ea typeface="Arimo" pitchFamily="34" charset="-122"/>
                <a:cs typeface="Arimo" pitchFamily="34" charset="-120"/>
              </a:rPr>
              <a:t>Specialist Tiers (CAMHS)</a:t>
            </a:r>
            <a:endParaRPr lang="en-US" sz="1500" dirty="0"/>
          </a:p>
        </p:txBody>
      </p:sp>
      <p:sp>
        <p:nvSpPr>
          <p:cNvPr id="30" name="SK-25-text-29"/>
          <p:cNvSpPr/>
          <p:nvPr/>
        </p:nvSpPr>
        <p:spPr>
          <a:xfrm>
            <a:off x="533400" y="2084040"/>
            <a:ext cx="5372100" cy="2381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6B7280"/>
                </a:solidFill>
                <a:latin typeface="Arimo" pitchFamily="34" charset="0"/>
                <a:ea typeface="Arimo" pitchFamily="34" charset="-122"/>
                <a:cs typeface="Arimo" pitchFamily="34" charset="-120"/>
              </a:rPr>
              <a:t>REFERRAL THRESHOLDS</a:t>
            </a:r>
            <a:endParaRPr lang="en-US" sz="1050" dirty="0"/>
          </a:p>
        </p:txBody>
      </p:sp>
      <p:sp>
        <p:nvSpPr>
          <p:cNvPr id="31" name="SK-25-text-30"/>
          <p:cNvSpPr/>
          <p:nvPr/>
        </p:nvSpPr>
        <p:spPr>
          <a:xfrm>
            <a:off x="819150" y="2398365"/>
            <a:ext cx="50101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1A1A1A"/>
                </a:solidFill>
                <a:latin typeface="Arimo" pitchFamily="34" charset="0"/>
                <a:ea typeface="Arimo" pitchFamily="34" charset="-122"/>
                <a:cs typeface="Arimo" pitchFamily="34" charset="-120"/>
              </a:rPr>
              <a:t>Persistent &amp; Impairing:</a:t>
            </a:r>
            <a:r>
              <a:rPr lang="en-US" sz="1200" dirty="0">
                <a:solidFill>
                  <a:srgbClr val="1A1A1A"/>
                </a:solidFill>
                <a:latin typeface="Arimo" pitchFamily="34" charset="0"/>
                <a:ea typeface="Arimo" pitchFamily="34" charset="-122"/>
                <a:cs typeface="Arimo" pitchFamily="34" charset="-120"/>
              </a:rPr>
              <a:t> Symptoms significantly affecting daily functioning/school.</a:t>
            </a:r>
            <a:endParaRPr lang="en-US" sz="1200" dirty="0"/>
          </a:p>
        </p:txBody>
      </p:sp>
      <p:sp>
        <p:nvSpPr>
          <p:cNvPr id="32" name="SK-25-text-31"/>
          <p:cNvSpPr/>
          <p:nvPr/>
        </p:nvSpPr>
        <p:spPr>
          <a:xfrm>
            <a:off x="819150" y="2920157"/>
            <a:ext cx="1137285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1A1A1A"/>
                </a:solidFill>
                <a:latin typeface="Arimo" pitchFamily="34" charset="0"/>
                <a:ea typeface="Arimo" pitchFamily="34" charset="-122"/>
                <a:cs typeface="Arimo" pitchFamily="34" charset="-120"/>
              </a:rPr>
              <a:t>High Risk:</a:t>
            </a:r>
            <a:r>
              <a:rPr lang="en-US" sz="1200" dirty="0">
                <a:solidFill>
                  <a:srgbClr val="1A1A1A"/>
                </a:solidFill>
                <a:latin typeface="Arimo" pitchFamily="34" charset="0"/>
                <a:ea typeface="Arimo" pitchFamily="34" charset="-122"/>
                <a:cs typeface="Arimo" pitchFamily="34" charset="-120"/>
              </a:rPr>
              <a:t> Active suicidal intent, serious self-harm, or psychosis.</a:t>
            </a:r>
            <a:endParaRPr lang="en-US" sz="1200" dirty="0"/>
          </a:p>
        </p:txBody>
      </p:sp>
      <p:sp>
        <p:nvSpPr>
          <p:cNvPr id="33" name="SK-25-text-32"/>
          <p:cNvSpPr/>
          <p:nvPr/>
        </p:nvSpPr>
        <p:spPr>
          <a:xfrm>
            <a:off x="819150" y="3228677"/>
            <a:ext cx="50101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1A1A1A"/>
                </a:solidFill>
                <a:latin typeface="Arimo" pitchFamily="34" charset="0"/>
                <a:ea typeface="Arimo" pitchFamily="34" charset="-122"/>
                <a:cs typeface="Arimo" pitchFamily="34" charset="-120"/>
              </a:rPr>
              <a:t>Complex Needs:</a:t>
            </a:r>
            <a:r>
              <a:rPr lang="en-US" sz="1200" dirty="0">
                <a:solidFill>
                  <a:srgbClr val="1A1A1A"/>
                </a:solidFill>
                <a:latin typeface="Arimo" pitchFamily="34" charset="0"/>
                <a:ea typeface="Arimo" pitchFamily="34" charset="-122"/>
                <a:cs typeface="Arimo" pitchFamily="34" charset="-120"/>
              </a:rPr>
              <a:t> Multi-agency involvement or co-morbid neurodevelopmental issues.</a:t>
            </a:r>
            <a:endParaRPr lang="en-US" sz="1200" dirty="0"/>
          </a:p>
        </p:txBody>
      </p:sp>
      <p:sp>
        <p:nvSpPr>
          <p:cNvPr id="34" name="SK-25-text-33"/>
          <p:cNvSpPr/>
          <p:nvPr/>
        </p:nvSpPr>
        <p:spPr>
          <a:xfrm>
            <a:off x="533400" y="3807619"/>
            <a:ext cx="5372100" cy="2381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6B7280"/>
                </a:solidFill>
                <a:latin typeface="Arimo" pitchFamily="34" charset="0"/>
                <a:ea typeface="Arimo" pitchFamily="34" charset="-122"/>
                <a:cs typeface="Arimo" pitchFamily="34" charset="-120"/>
              </a:rPr>
              <a:t>DEDICATED PATHWAYS</a:t>
            </a:r>
            <a:endParaRPr lang="en-US" sz="1050" dirty="0"/>
          </a:p>
        </p:txBody>
      </p:sp>
      <p:sp>
        <p:nvSpPr>
          <p:cNvPr id="35" name="SK-25-text-34"/>
          <p:cNvSpPr/>
          <p:nvPr/>
        </p:nvSpPr>
        <p:spPr>
          <a:xfrm>
            <a:off x="609600" y="4160044"/>
            <a:ext cx="4061621" cy="223838"/>
          </a:xfrm>
          <a:prstGeom prst="rect">
            <a:avLst/>
          </a:prstGeom>
          <a:noFill/>
          <a:ln/>
        </p:spPr>
        <p:txBody>
          <a:bodyPr vert="horz" wrap="square" lIns="0" tIns="0" rIns="0" bIns="0" rtlCol="0" anchor="ctr"/>
          <a:lstStyle/>
          <a:p>
            <a:pPr marL="0" indent="0">
              <a:lnSpc>
                <a:spcPts val="1463"/>
              </a:lnSpc>
              <a:buNone/>
            </a:pPr>
            <a:r>
              <a:rPr lang="en-US" sz="975" b="1" dirty="0">
                <a:solidFill>
                  <a:srgbClr val="3730A3"/>
                </a:solidFill>
                <a:latin typeface="Arimo" pitchFamily="34" charset="0"/>
                <a:ea typeface="Arimo" pitchFamily="34" charset="-122"/>
                <a:cs typeface="Arimo" pitchFamily="34" charset="-120"/>
              </a:rPr>
              <a:t>Neurodevelopmental (ADHD/ASD)</a:t>
            </a:r>
            <a:endParaRPr lang="en-US" sz="975" dirty="0"/>
          </a:p>
        </p:txBody>
      </p:sp>
      <p:sp>
        <p:nvSpPr>
          <p:cNvPr id="36" name="SK-25-text-35"/>
          <p:cNvSpPr/>
          <p:nvPr/>
        </p:nvSpPr>
        <p:spPr>
          <a:xfrm>
            <a:off x="2752725" y="4160044"/>
            <a:ext cx="4168140" cy="223838"/>
          </a:xfrm>
          <a:prstGeom prst="rect">
            <a:avLst/>
          </a:prstGeom>
          <a:noFill/>
          <a:ln/>
        </p:spPr>
        <p:txBody>
          <a:bodyPr vert="horz" wrap="square" lIns="0" tIns="0" rIns="0" bIns="0" rtlCol="0" anchor="ctr"/>
          <a:lstStyle/>
          <a:p>
            <a:pPr marL="0" indent="0">
              <a:lnSpc>
                <a:spcPts val="1463"/>
              </a:lnSpc>
              <a:buNone/>
            </a:pPr>
            <a:r>
              <a:rPr lang="en-US" sz="975" b="1" dirty="0">
                <a:solidFill>
                  <a:srgbClr val="991B1B"/>
                </a:solidFill>
                <a:latin typeface="Arimo" pitchFamily="34" charset="0"/>
                <a:ea typeface="Arimo" pitchFamily="34" charset="-122"/>
                <a:cs typeface="Arimo" pitchFamily="34" charset="-120"/>
              </a:rPr>
              <a:t>Urgent Eating Disorder Service</a:t>
            </a:r>
            <a:endParaRPr lang="en-US" sz="975" dirty="0"/>
          </a:p>
        </p:txBody>
      </p:sp>
      <p:sp>
        <p:nvSpPr>
          <p:cNvPr id="37" name="SK-25-text-36"/>
          <p:cNvSpPr/>
          <p:nvPr/>
        </p:nvSpPr>
        <p:spPr>
          <a:xfrm>
            <a:off x="533400" y="4536281"/>
            <a:ext cx="11658600" cy="200025"/>
          </a:xfrm>
          <a:prstGeom prst="rect">
            <a:avLst/>
          </a:prstGeom>
          <a:noFill/>
          <a:ln/>
        </p:spPr>
        <p:txBody>
          <a:bodyPr vert="horz" wrap="square" lIns="0" tIns="0" rIns="0" bIns="0" rtlCol="0" anchor="ctr"/>
          <a:lstStyle/>
          <a:p>
            <a:pPr marL="0" indent="0">
              <a:lnSpc>
                <a:spcPts val="1575"/>
              </a:lnSpc>
              <a:buNone/>
            </a:pPr>
            <a:r>
              <a:rPr lang="en-US" sz="1050" dirty="0">
                <a:solidFill>
                  <a:srgbClr val="4B5563"/>
                </a:solidFill>
                <a:latin typeface="Arimo" pitchFamily="34" charset="0"/>
                <a:ea typeface="Arimo" pitchFamily="34" charset="-122"/>
                <a:cs typeface="Arimo" pitchFamily="34" charset="-120"/>
              </a:rPr>
              <a:t>Specialist initiation/monitoring for medication (e.g. Fluoxetine, Methylphenidate).</a:t>
            </a:r>
            <a:endParaRPr lang="en-US" sz="1050" dirty="0"/>
          </a:p>
        </p:txBody>
      </p:sp>
      <p:sp>
        <p:nvSpPr>
          <p:cNvPr id="38" name="SK-25-text-37"/>
          <p:cNvSpPr/>
          <p:nvPr/>
        </p:nvSpPr>
        <p:spPr>
          <a:xfrm>
            <a:off x="6677025" y="1417290"/>
            <a:ext cx="551497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FFFFF"/>
                </a:solidFill>
                <a:latin typeface="Arimo" pitchFamily="34" charset="0"/>
                <a:ea typeface="Arimo" pitchFamily="34" charset="-122"/>
                <a:cs typeface="Arimo" pitchFamily="34" charset="-120"/>
              </a:rPr>
              <a:t>Community &amp; Primary Care</a:t>
            </a:r>
            <a:endParaRPr lang="en-US" sz="1500" dirty="0"/>
          </a:p>
        </p:txBody>
      </p:sp>
      <p:sp>
        <p:nvSpPr>
          <p:cNvPr id="39" name="SK-25-text-38"/>
          <p:cNvSpPr/>
          <p:nvPr/>
        </p:nvSpPr>
        <p:spPr>
          <a:xfrm>
            <a:off x="6362700" y="2084040"/>
            <a:ext cx="5372100" cy="2381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6B7280"/>
                </a:solidFill>
                <a:latin typeface="Arimo" pitchFamily="34" charset="0"/>
                <a:ea typeface="Arimo" pitchFamily="34" charset="-122"/>
                <a:cs typeface="Arimo" pitchFamily="34" charset="-120"/>
              </a:rPr>
              <a:t>EARLY INTERVENTION SERVICES</a:t>
            </a:r>
            <a:endParaRPr lang="en-US" sz="1050" dirty="0"/>
          </a:p>
        </p:txBody>
      </p:sp>
      <p:sp>
        <p:nvSpPr>
          <p:cNvPr id="40" name="SK-25-text-39"/>
          <p:cNvSpPr/>
          <p:nvPr/>
        </p:nvSpPr>
        <p:spPr>
          <a:xfrm>
            <a:off x="6648450" y="2398365"/>
            <a:ext cx="554355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1A1A1A"/>
                </a:solidFill>
                <a:latin typeface="Arimo" pitchFamily="34" charset="0"/>
                <a:ea typeface="Arimo" pitchFamily="34" charset="-122"/>
                <a:cs typeface="Arimo" pitchFamily="34" charset="-120"/>
              </a:rPr>
              <a:t>MHST:</a:t>
            </a:r>
            <a:r>
              <a:rPr lang="en-US" sz="1200" dirty="0">
                <a:solidFill>
                  <a:srgbClr val="1A1A1A"/>
                </a:solidFill>
                <a:latin typeface="Arimo" pitchFamily="34" charset="0"/>
                <a:ea typeface="Arimo" pitchFamily="34" charset="-122"/>
                <a:cs typeface="Arimo" pitchFamily="34" charset="-120"/>
              </a:rPr>
              <a:t> Mental Health Support Teams embedded in schools.</a:t>
            </a:r>
            <a:endParaRPr lang="en-US" sz="1200" dirty="0"/>
          </a:p>
        </p:txBody>
      </p:sp>
      <p:sp>
        <p:nvSpPr>
          <p:cNvPr id="41" name="SK-25-text-40"/>
          <p:cNvSpPr/>
          <p:nvPr/>
        </p:nvSpPr>
        <p:spPr>
          <a:xfrm>
            <a:off x="6648450" y="2706886"/>
            <a:ext cx="554355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1A1A1A"/>
                </a:solidFill>
                <a:latin typeface="Arimo" pitchFamily="34" charset="0"/>
                <a:ea typeface="Arimo" pitchFamily="34" charset="-122"/>
                <a:cs typeface="Arimo" pitchFamily="34" charset="-120"/>
              </a:rPr>
              <a:t>CYP Talking Therapies:</a:t>
            </a:r>
            <a:r>
              <a:rPr lang="en-US" sz="1200" dirty="0">
                <a:solidFill>
                  <a:srgbClr val="1A1A1A"/>
                </a:solidFill>
                <a:latin typeface="Arimo" pitchFamily="34" charset="0"/>
                <a:ea typeface="Arimo" pitchFamily="34" charset="-122"/>
                <a:cs typeface="Arimo" pitchFamily="34" charset="-120"/>
              </a:rPr>
              <a:t> For mild-to-moderate anxiety and depression.</a:t>
            </a:r>
            <a:endParaRPr lang="en-US" sz="1200" dirty="0"/>
          </a:p>
        </p:txBody>
      </p:sp>
      <p:sp>
        <p:nvSpPr>
          <p:cNvPr id="42" name="SK-25-text-41"/>
          <p:cNvSpPr/>
          <p:nvPr/>
        </p:nvSpPr>
        <p:spPr>
          <a:xfrm>
            <a:off x="6648450" y="3015407"/>
            <a:ext cx="554355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1A1A1A"/>
                </a:solidFill>
                <a:latin typeface="Arimo" pitchFamily="34" charset="0"/>
                <a:ea typeface="Arimo" pitchFamily="34" charset="-122"/>
                <a:cs typeface="Arimo" pitchFamily="34" charset="-120"/>
              </a:rPr>
              <a:t>Digital Support:</a:t>
            </a:r>
            <a:r>
              <a:rPr lang="en-US" sz="1200" dirty="0">
                <a:solidFill>
                  <a:srgbClr val="1A1A1A"/>
                </a:solidFill>
                <a:latin typeface="Arimo" pitchFamily="34" charset="0"/>
                <a:ea typeface="Arimo" pitchFamily="34" charset="-122"/>
                <a:cs typeface="Arimo" pitchFamily="34" charset="-120"/>
              </a:rPr>
              <a:t> Local social prescribing, Kooth, or YoungMinds.</a:t>
            </a:r>
            <a:endParaRPr lang="en-US" sz="1200" dirty="0"/>
          </a:p>
        </p:txBody>
      </p:sp>
      <p:sp>
        <p:nvSpPr>
          <p:cNvPr id="43" name="SK-25-text-42"/>
          <p:cNvSpPr/>
          <p:nvPr/>
        </p:nvSpPr>
        <p:spPr>
          <a:xfrm>
            <a:off x="6362700" y="3381077"/>
            <a:ext cx="5372100" cy="2381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6B7280"/>
                </a:solidFill>
                <a:latin typeface="Arimo" pitchFamily="34" charset="0"/>
                <a:ea typeface="Arimo" pitchFamily="34" charset="-122"/>
                <a:cs typeface="Arimo" pitchFamily="34" charset="-120"/>
              </a:rPr>
              <a:t>GP ROLE &amp; MONITORING</a:t>
            </a:r>
            <a:endParaRPr lang="en-US" sz="1050" dirty="0"/>
          </a:p>
        </p:txBody>
      </p:sp>
      <p:sp>
        <p:nvSpPr>
          <p:cNvPr id="44" name="SK-25-text-43"/>
          <p:cNvSpPr/>
          <p:nvPr/>
        </p:nvSpPr>
        <p:spPr>
          <a:xfrm>
            <a:off x="6648450" y="3695402"/>
            <a:ext cx="554355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1A1A1A"/>
                </a:solidFill>
                <a:latin typeface="Arimo" pitchFamily="34" charset="0"/>
                <a:ea typeface="Arimo" pitchFamily="34" charset="-122"/>
                <a:cs typeface="Arimo" pitchFamily="34" charset="-120"/>
              </a:rPr>
              <a:t>Watchful waiting for mild cases (review in 2-4 weeks).</a:t>
            </a:r>
            <a:endParaRPr lang="en-US" sz="1200" dirty="0"/>
          </a:p>
        </p:txBody>
      </p:sp>
      <p:sp>
        <p:nvSpPr>
          <p:cNvPr id="45" name="SK-25-text-44"/>
          <p:cNvSpPr/>
          <p:nvPr/>
        </p:nvSpPr>
        <p:spPr>
          <a:xfrm>
            <a:off x="6648450" y="4003923"/>
            <a:ext cx="554355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1A1A1A"/>
                </a:solidFill>
                <a:latin typeface="Arimo" pitchFamily="34" charset="0"/>
                <a:ea typeface="Arimo" pitchFamily="34" charset="-122"/>
                <a:cs typeface="Arimo" pitchFamily="34" charset="-120"/>
              </a:rPr>
              <a:t>Liaison with School Nurse and Health Visitors.</a:t>
            </a:r>
            <a:endParaRPr lang="en-US" sz="1200" dirty="0"/>
          </a:p>
        </p:txBody>
      </p:sp>
      <p:sp>
        <p:nvSpPr>
          <p:cNvPr id="46" name="SK-25-text-45"/>
          <p:cNvSpPr/>
          <p:nvPr/>
        </p:nvSpPr>
        <p:spPr>
          <a:xfrm>
            <a:off x="685800" y="5843588"/>
            <a:ext cx="535335" cy="476250"/>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latin typeface="Arimo" pitchFamily="34" charset="0"/>
                <a:ea typeface="Arimo" pitchFamily="34" charset="-122"/>
                <a:cs typeface="Arimo" pitchFamily="34" charset="-120"/>
              </a:rPr>
              <a:t>SCA PEARL</a:t>
            </a:r>
            <a:endParaRPr lang="en-US" sz="1050" dirty="0"/>
          </a:p>
        </p:txBody>
      </p:sp>
      <p:sp>
        <p:nvSpPr>
          <p:cNvPr id="47" name="SK-25-text-46"/>
          <p:cNvSpPr/>
          <p:nvPr/>
        </p:nvSpPr>
        <p:spPr>
          <a:xfrm>
            <a:off x="1525935" y="5838825"/>
            <a:ext cx="10094565" cy="485775"/>
          </a:xfrm>
          <a:prstGeom prst="rect">
            <a:avLst/>
          </a:prstGeom>
          <a:noFill/>
          <a:ln/>
        </p:spPr>
        <p:txBody>
          <a:bodyPr vert="horz" wrap="square" lIns="0" tIns="0" rIns="0" bIns="0" rtlCol="0" anchor="ctr"/>
          <a:lstStyle/>
          <a:p>
            <a:pPr marL="0" indent="0">
              <a:lnSpc>
                <a:spcPts val="1913"/>
              </a:lnSpc>
              <a:buNone/>
            </a:pPr>
            <a:r>
              <a:rPr lang="en-US" sz="1275" dirty="0">
                <a:solidFill>
                  <a:srgbClr val="1A1A1A"/>
                </a:solidFill>
                <a:latin typeface="Arimo" pitchFamily="34" charset="0"/>
                <a:ea typeface="Arimo" pitchFamily="34" charset="-122"/>
                <a:cs typeface="Arimo" pitchFamily="34" charset="-120"/>
              </a:rPr>
              <a:t>Validate the family's frustration with wait times. If a patient is below CAMHS threshold, </a:t>
            </a:r>
            <a:r>
              <a:rPr lang="en-US" sz="1275" b="1" dirty="0">
                <a:solidFill>
                  <a:srgbClr val="1A1A1A"/>
                </a:solidFill>
                <a:latin typeface="Arimo" pitchFamily="34" charset="0"/>
                <a:ea typeface="Arimo" pitchFamily="34" charset="-122"/>
                <a:cs typeface="Arimo" pitchFamily="34" charset="-120"/>
              </a:rPr>
              <a:t>never just "reject"</a:t>
            </a:r>
            <a:r>
              <a:rPr lang="en-US" sz="1275" dirty="0">
                <a:solidFill>
                  <a:srgbClr val="1A1A1A"/>
                </a:solidFill>
                <a:latin typeface="Arimo" pitchFamily="34" charset="0"/>
                <a:ea typeface="Arimo" pitchFamily="34" charset="-122"/>
                <a:cs typeface="Arimo" pitchFamily="34" charset="-120"/>
              </a:rPr>
              <a:t>—actively signpost to MHST or school counselling and arrange a safety-netting review.</a:t>
            </a:r>
            <a:endParaRPr lang="en-US" sz="1275"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6-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6-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6-img-3" descr="preencoded.png"/>
          <p:cNvPicPr>
            <a:picLocks noChangeAspect="1"/>
          </p:cNvPicPr>
          <p:nvPr/>
        </p:nvPicPr>
        <p:blipFill>
          <a:blip r:embed="rId5"/>
          <a:stretch>
            <a:fillRect/>
          </a:stretch>
        </p:blipFill>
        <p:spPr>
          <a:xfrm>
            <a:off x="381000" y="381000"/>
            <a:ext cx="11430000" cy="693390"/>
          </a:xfrm>
          <a:prstGeom prst="rect">
            <a:avLst/>
          </a:prstGeom>
        </p:spPr>
      </p:pic>
      <p:pic>
        <p:nvPicPr>
          <p:cNvPr id="5" name="SK-26-img-4" descr="preencoded.png"/>
          <p:cNvPicPr>
            <a:picLocks noChangeAspect="1"/>
          </p:cNvPicPr>
          <p:nvPr/>
        </p:nvPicPr>
        <p:blipFill>
          <a:blip r:embed="rId6"/>
          <a:stretch>
            <a:fillRect/>
          </a:stretch>
        </p:blipFill>
        <p:spPr>
          <a:xfrm>
            <a:off x="381000" y="1302990"/>
            <a:ext cx="4216450" cy="4983510"/>
          </a:xfrm>
          <a:prstGeom prst="rect">
            <a:avLst/>
          </a:prstGeom>
        </p:spPr>
      </p:pic>
      <p:pic>
        <p:nvPicPr>
          <p:cNvPr id="6" name="SK-26-img-5" descr="preencoded.png"/>
          <p:cNvPicPr>
            <a:picLocks noChangeAspect="1"/>
          </p:cNvPicPr>
          <p:nvPr/>
        </p:nvPicPr>
        <p:blipFill>
          <a:blip r:embed="rId7"/>
          <a:stretch>
            <a:fillRect/>
          </a:stretch>
        </p:blipFill>
        <p:spPr>
          <a:xfrm>
            <a:off x="1774775" y="2604046"/>
            <a:ext cx="1428750" cy="1143000"/>
          </a:xfrm>
          <a:prstGeom prst="rect">
            <a:avLst/>
          </a:prstGeom>
        </p:spPr>
      </p:pic>
      <p:pic>
        <p:nvPicPr>
          <p:cNvPr id="7" name="SK-26-img-6" descr="preencoded.png"/>
          <p:cNvPicPr>
            <a:picLocks noChangeAspect="1"/>
          </p:cNvPicPr>
          <p:nvPr/>
        </p:nvPicPr>
        <p:blipFill>
          <a:blip r:embed="rId8"/>
          <a:stretch>
            <a:fillRect/>
          </a:stretch>
        </p:blipFill>
        <p:spPr>
          <a:xfrm>
            <a:off x="4902250" y="1565821"/>
            <a:ext cx="3378101" cy="1000125"/>
          </a:xfrm>
          <a:prstGeom prst="rect">
            <a:avLst/>
          </a:prstGeom>
        </p:spPr>
      </p:pic>
      <p:pic>
        <p:nvPicPr>
          <p:cNvPr id="8" name="SK-26-img-7" descr="preencoded.png"/>
          <p:cNvPicPr>
            <a:picLocks noChangeAspect="1"/>
          </p:cNvPicPr>
          <p:nvPr/>
        </p:nvPicPr>
        <p:blipFill>
          <a:blip r:embed="rId9"/>
          <a:stretch>
            <a:fillRect/>
          </a:stretch>
        </p:blipFill>
        <p:spPr>
          <a:xfrm>
            <a:off x="8432750" y="1565821"/>
            <a:ext cx="3378250" cy="1000125"/>
          </a:xfrm>
          <a:prstGeom prst="rect">
            <a:avLst/>
          </a:prstGeom>
        </p:spPr>
      </p:pic>
      <p:pic>
        <p:nvPicPr>
          <p:cNvPr id="9" name="SK-26-img-8" descr="preencoded.png"/>
          <p:cNvPicPr>
            <a:picLocks noChangeAspect="1"/>
          </p:cNvPicPr>
          <p:nvPr/>
        </p:nvPicPr>
        <p:blipFill>
          <a:blip r:embed="rId8"/>
          <a:stretch>
            <a:fillRect/>
          </a:stretch>
        </p:blipFill>
        <p:spPr>
          <a:xfrm>
            <a:off x="4902250" y="2718346"/>
            <a:ext cx="3378101" cy="1000125"/>
          </a:xfrm>
          <a:prstGeom prst="rect">
            <a:avLst/>
          </a:prstGeom>
        </p:spPr>
      </p:pic>
      <p:pic>
        <p:nvPicPr>
          <p:cNvPr id="10" name="SK-26-img-9" descr="preencoded.png"/>
          <p:cNvPicPr>
            <a:picLocks noChangeAspect="1"/>
          </p:cNvPicPr>
          <p:nvPr/>
        </p:nvPicPr>
        <p:blipFill>
          <a:blip r:embed="rId9"/>
          <a:stretch>
            <a:fillRect/>
          </a:stretch>
        </p:blipFill>
        <p:spPr>
          <a:xfrm>
            <a:off x="8432750" y="2718346"/>
            <a:ext cx="3378250" cy="1000125"/>
          </a:xfrm>
          <a:prstGeom prst="rect">
            <a:avLst/>
          </a:prstGeom>
        </p:spPr>
      </p:pic>
      <p:pic>
        <p:nvPicPr>
          <p:cNvPr id="11" name="SK-26-img-10" descr="preencoded.png"/>
          <p:cNvPicPr>
            <a:picLocks noChangeAspect="1"/>
          </p:cNvPicPr>
          <p:nvPr/>
        </p:nvPicPr>
        <p:blipFill>
          <a:blip r:embed="rId8"/>
          <a:stretch>
            <a:fillRect/>
          </a:stretch>
        </p:blipFill>
        <p:spPr>
          <a:xfrm>
            <a:off x="4902250" y="3870871"/>
            <a:ext cx="3378101" cy="1000125"/>
          </a:xfrm>
          <a:prstGeom prst="rect">
            <a:avLst/>
          </a:prstGeom>
        </p:spPr>
      </p:pic>
      <p:pic>
        <p:nvPicPr>
          <p:cNvPr id="12" name="SK-26-img-11" descr="preencoded.png"/>
          <p:cNvPicPr>
            <a:picLocks noChangeAspect="1"/>
          </p:cNvPicPr>
          <p:nvPr/>
        </p:nvPicPr>
        <p:blipFill>
          <a:blip r:embed="rId9"/>
          <a:stretch>
            <a:fillRect/>
          </a:stretch>
        </p:blipFill>
        <p:spPr>
          <a:xfrm>
            <a:off x="8432750" y="3870871"/>
            <a:ext cx="3378250" cy="1000125"/>
          </a:xfrm>
          <a:prstGeom prst="rect">
            <a:avLst/>
          </a:prstGeom>
        </p:spPr>
      </p:pic>
      <p:pic>
        <p:nvPicPr>
          <p:cNvPr id="13" name="SK-26-img-12" descr="preencoded.png"/>
          <p:cNvPicPr>
            <a:picLocks noChangeAspect="1"/>
          </p:cNvPicPr>
          <p:nvPr/>
        </p:nvPicPr>
        <p:blipFill>
          <a:blip r:embed="rId8"/>
          <a:stretch>
            <a:fillRect/>
          </a:stretch>
        </p:blipFill>
        <p:spPr>
          <a:xfrm>
            <a:off x="4902250" y="5023396"/>
            <a:ext cx="3378101" cy="1000125"/>
          </a:xfrm>
          <a:prstGeom prst="rect">
            <a:avLst/>
          </a:prstGeom>
        </p:spPr>
      </p:pic>
      <p:pic>
        <p:nvPicPr>
          <p:cNvPr id="14" name="SK-26-img-13" descr="preencoded.png"/>
          <p:cNvPicPr>
            <a:picLocks noChangeAspect="1"/>
          </p:cNvPicPr>
          <p:nvPr/>
        </p:nvPicPr>
        <p:blipFill>
          <a:blip r:embed="rId9"/>
          <a:stretch>
            <a:fillRect/>
          </a:stretch>
        </p:blipFill>
        <p:spPr>
          <a:xfrm>
            <a:off x="8432750" y="5023396"/>
            <a:ext cx="3378250" cy="1000125"/>
          </a:xfrm>
          <a:prstGeom prst="rect">
            <a:avLst/>
          </a:prstGeom>
        </p:spPr>
      </p:pic>
      <p:sp>
        <p:nvSpPr>
          <p:cNvPr id="15" name="SK-26-text-14"/>
          <p:cNvSpPr/>
          <p:nvPr/>
        </p:nvSpPr>
        <p:spPr>
          <a:xfrm>
            <a:off x="571500" y="381000"/>
            <a:ext cx="116205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A"/>
                </a:solidFill>
                <a:latin typeface="Arimo" pitchFamily="34" charset="0"/>
                <a:ea typeface="Arimo" pitchFamily="34" charset="-122"/>
                <a:cs typeface="Arimo" pitchFamily="34" charset="-120"/>
              </a:rPr>
              <a:t>Red Flags: Urgent Referrals and A&amp;E</a:t>
            </a:r>
            <a:endParaRPr lang="en-US" sz="2550" dirty="0"/>
          </a:p>
        </p:txBody>
      </p:sp>
      <p:sp>
        <p:nvSpPr>
          <p:cNvPr id="16" name="SK-26-text-15"/>
          <p:cNvSpPr/>
          <p:nvPr/>
        </p:nvSpPr>
        <p:spPr>
          <a:xfrm>
            <a:off x="571500" y="845790"/>
            <a:ext cx="11315700" cy="228600"/>
          </a:xfrm>
          <a:prstGeom prst="rect">
            <a:avLst/>
          </a:prstGeom>
          <a:noFill/>
          <a:ln/>
        </p:spPr>
        <p:txBody>
          <a:bodyPr vert="horz" wrap="square" lIns="0" tIns="0" rIns="0" bIns="0" rtlCol="0" anchor="ctr"/>
          <a:lstStyle/>
          <a:p>
            <a:pPr marL="0" indent="0">
              <a:lnSpc>
                <a:spcPts val="1800"/>
              </a:lnSpc>
              <a:buNone/>
            </a:pPr>
            <a:r>
              <a:rPr lang="en-US" sz="1200" kern="0" spc="60" dirty="0">
                <a:solidFill>
                  <a:srgbClr val="6B7280"/>
                </a:solidFill>
                <a:latin typeface="Arimo" pitchFamily="34" charset="0"/>
                <a:ea typeface="Arimo" pitchFamily="34" charset="-122"/>
                <a:cs typeface="Arimo" pitchFamily="34" charset="-120"/>
              </a:rPr>
              <a:t>BRADFORD VTS TEACHING SERIES</a:t>
            </a:r>
            <a:endParaRPr lang="en-US" sz="1200" dirty="0"/>
          </a:p>
        </p:txBody>
      </p:sp>
      <p:sp>
        <p:nvSpPr>
          <p:cNvPr id="17" name="SK-26-text-16"/>
          <p:cNvSpPr/>
          <p:nvPr/>
        </p:nvSpPr>
        <p:spPr>
          <a:xfrm>
            <a:off x="936575" y="3975646"/>
            <a:ext cx="3105150" cy="609600"/>
          </a:xfrm>
          <a:prstGeom prst="rect">
            <a:avLst/>
          </a:prstGeom>
          <a:noFill/>
          <a:ln/>
        </p:spPr>
        <p:txBody>
          <a:bodyPr vert="horz" wrap="square" lIns="0" tIns="0" rIns="0" bIns="0" rtlCol="0" anchor="ctr"/>
          <a:lstStyle/>
          <a:p>
            <a:pPr marL="0" indent="0" algn="ctr">
              <a:lnSpc>
                <a:spcPts val="4800"/>
              </a:lnSpc>
              <a:buNone/>
            </a:pPr>
            <a:r>
              <a:rPr lang="en-US" sz="4800" b="1" kern="0" spc="240" dirty="0">
                <a:solidFill>
                  <a:srgbClr val="FFFFFF"/>
                </a:solidFill>
                <a:latin typeface="Arimo" pitchFamily="34" charset="0"/>
                <a:ea typeface="Arimo" pitchFamily="34" charset="-122"/>
                <a:cs typeface="Arimo" pitchFamily="34" charset="-120"/>
              </a:rPr>
              <a:t>URGENT</a:t>
            </a:r>
            <a:endParaRPr lang="en-US" sz="4800" dirty="0"/>
          </a:p>
        </p:txBody>
      </p:sp>
      <p:sp>
        <p:nvSpPr>
          <p:cNvPr id="18" name="SK-26-text-17"/>
          <p:cNvSpPr/>
          <p:nvPr/>
        </p:nvSpPr>
        <p:spPr>
          <a:xfrm>
            <a:off x="1122313" y="4699546"/>
            <a:ext cx="2733675" cy="28575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FFFFFF">
                    <a:alpha val="90000"/>
                  </a:srgbClr>
                </a:solidFill>
                <a:latin typeface="Arimo" pitchFamily="34" charset="0"/>
                <a:ea typeface="Arimo" pitchFamily="34" charset="-122"/>
                <a:cs typeface="Arimo" pitchFamily="34" charset="-120"/>
              </a:rPr>
              <a:t>Immediate Escalation Required</a:t>
            </a:r>
            <a:endParaRPr lang="en-US" sz="1500" dirty="0"/>
          </a:p>
        </p:txBody>
      </p:sp>
      <p:sp>
        <p:nvSpPr>
          <p:cNvPr id="19" name="SK-26-text-18"/>
          <p:cNvSpPr/>
          <p:nvPr/>
        </p:nvSpPr>
        <p:spPr>
          <a:xfrm>
            <a:off x="5054650" y="1718221"/>
            <a:ext cx="3159026"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D32F2F"/>
                </a:solidFill>
                <a:latin typeface="Arimo" pitchFamily="34" charset="0"/>
                <a:ea typeface="Arimo" pitchFamily="34" charset="-122"/>
                <a:cs typeface="Arimo" pitchFamily="34" charset="-120"/>
              </a:rPr>
              <a:t>Suicidal Risk</a:t>
            </a:r>
            <a:endParaRPr lang="en-US" sz="1350" dirty="0"/>
          </a:p>
        </p:txBody>
      </p:sp>
      <p:sp>
        <p:nvSpPr>
          <p:cNvPr id="20" name="SK-26-text-19"/>
          <p:cNvSpPr/>
          <p:nvPr/>
        </p:nvSpPr>
        <p:spPr>
          <a:xfrm>
            <a:off x="5054650" y="2013496"/>
            <a:ext cx="3073301" cy="400050"/>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latin typeface="Arimo" pitchFamily="34" charset="0"/>
                <a:ea typeface="Arimo" pitchFamily="34" charset="-122"/>
                <a:cs typeface="Arimo" pitchFamily="34" charset="-120"/>
              </a:rPr>
              <a:t>Active intent, clear plan, or recent serious self-harm/overdose.</a:t>
            </a:r>
            <a:endParaRPr lang="en-US" sz="1125" dirty="0"/>
          </a:p>
        </p:txBody>
      </p:sp>
      <p:sp>
        <p:nvSpPr>
          <p:cNvPr id="21" name="SK-26-text-20"/>
          <p:cNvSpPr/>
          <p:nvPr/>
        </p:nvSpPr>
        <p:spPr>
          <a:xfrm>
            <a:off x="8585150" y="1718221"/>
            <a:ext cx="358330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D32F2F"/>
                </a:solidFill>
                <a:latin typeface="Arimo" pitchFamily="34" charset="0"/>
                <a:ea typeface="Arimo" pitchFamily="34" charset="-122"/>
                <a:cs typeface="Arimo" pitchFamily="34" charset="-120"/>
              </a:rPr>
              <a:t>Psychosis &amp; Mania</a:t>
            </a:r>
            <a:endParaRPr lang="en-US" sz="1350" dirty="0"/>
          </a:p>
        </p:txBody>
      </p:sp>
      <p:sp>
        <p:nvSpPr>
          <p:cNvPr id="22" name="SK-26-text-21"/>
          <p:cNvSpPr/>
          <p:nvPr/>
        </p:nvSpPr>
        <p:spPr>
          <a:xfrm>
            <a:off x="8585150" y="2013496"/>
            <a:ext cx="3073450" cy="400050"/>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latin typeface="Arimo" pitchFamily="34" charset="0"/>
                <a:ea typeface="Arimo" pitchFamily="34" charset="-122"/>
                <a:cs typeface="Arimo" pitchFamily="34" charset="-120"/>
              </a:rPr>
              <a:t>Hallucinations, paranoia, severe agitation, or manic symptoms.</a:t>
            </a:r>
            <a:endParaRPr lang="en-US" sz="1125" dirty="0"/>
          </a:p>
        </p:txBody>
      </p:sp>
      <p:sp>
        <p:nvSpPr>
          <p:cNvPr id="23" name="SK-26-text-22"/>
          <p:cNvSpPr/>
          <p:nvPr/>
        </p:nvSpPr>
        <p:spPr>
          <a:xfrm>
            <a:off x="5054650" y="2870746"/>
            <a:ext cx="337756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D32F2F"/>
                </a:solidFill>
                <a:latin typeface="Arimo" pitchFamily="34" charset="0"/>
                <a:ea typeface="Arimo" pitchFamily="34" charset="-122"/>
                <a:cs typeface="Arimo" pitchFamily="34" charset="-120"/>
              </a:rPr>
              <a:t>Eating Disorders</a:t>
            </a:r>
            <a:endParaRPr lang="en-US" sz="1350" dirty="0"/>
          </a:p>
        </p:txBody>
      </p:sp>
      <p:sp>
        <p:nvSpPr>
          <p:cNvPr id="24" name="SK-26-text-23"/>
          <p:cNvSpPr/>
          <p:nvPr/>
        </p:nvSpPr>
        <p:spPr>
          <a:xfrm>
            <a:off x="5054650" y="3166021"/>
            <a:ext cx="3073301" cy="400050"/>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latin typeface="Arimo" pitchFamily="34" charset="0"/>
                <a:ea typeface="Arimo" pitchFamily="34" charset="-122"/>
                <a:cs typeface="Arimo" pitchFamily="34" charset="-120"/>
              </a:rPr>
              <a:t>Rapid weight loss, bradycardia, hypotension, or syncope.</a:t>
            </a:r>
            <a:endParaRPr lang="en-US" sz="1125" dirty="0"/>
          </a:p>
        </p:txBody>
      </p:sp>
      <p:sp>
        <p:nvSpPr>
          <p:cNvPr id="25" name="SK-26-text-24"/>
          <p:cNvSpPr/>
          <p:nvPr/>
        </p:nvSpPr>
        <p:spPr>
          <a:xfrm>
            <a:off x="8585150" y="2870746"/>
            <a:ext cx="31591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D32F2F"/>
                </a:solidFill>
                <a:latin typeface="Arimo" pitchFamily="34" charset="0"/>
                <a:ea typeface="Arimo" pitchFamily="34" charset="-122"/>
                <a:cs typeface="Arimo" pitchFamily="34" charset="-120"/>
              </a:rPr>
              <a:t>Severe Neglect</a:t>
            </a:r>
            <a:endParaRPr lang="en-US" sz="1350" dirty="0"/>
          </a:p>
        </p:txBody>
      </p:sp>
      <p:sp>
        <p:nvSpPr>
          <p:cNvPr id="26" name="SK-26-text-25"/>
          <p:cNvSpPr/>
          <p:nvPr/>
        </p:nvSpPr>
        <p:spPr>
          <a:xfrm>
            <a:off x="8585150" y="3166021"/>
            <a:ext cx="3073450" cy="400050"/>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latin typeface="Arimo" pitchFamily="34" charset="0"/>
                <a:ea typeface="Arimo" pitchFamily="34" charset="-122"/>
                <a:cs typeface="Arimo" pitchFamily="34" charset="-120"/>
              </a:rPr>
              <a:t>Severe depression leading to inability to eat, drink, or self-care.</a:t>
            </a:r>
            <a:endParaRPr lang="en-US" sz="1125" dirty="0"/>
          </a:p>
        </p:txBody>
      </p:sp>
      <p:sp>
        <p:nvSpPr>
          <p:cNvPr id="27" name="SK-26-text-26"/>
          <p:cNvSpPr/>
          <p:nvPr/>
        </p:nvSpPr>
        <p:spPr>
          <a:xfrm>
            <a:off x="5054650" y="4023271"/>
            <a:ext cx="3159026"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D32F2F"/>
                </a:solidFill>
                <a:latin typeface="Arimo" pitchFamily="34" charset="0"/>
                <a:ea typeface="Arimo" pitchFamily="34" charset="-122"/>
                <a:cs typeface="Arimo" pitchFamily="34" charset="-120"/>
              </a:rPr>
              <a:t>Safeguarding</a:t>
            </a:r>
            <a:endParaRPr lang="en-US" sz="1350" dirty="0"/>
          </a:p>
        </p:txBody>
      </p:sp>
      <p:sp>
        <p:nvSpPr>
          <p:cNvPr id="28" name="SK-26-text-27"/>
          <p:cNvSpPr/>
          <p:nvPr/>
        </p:nvSpPr>
        <p:spPr>
          <a:xfrm>
            <a:off x="5054650" y="4318546"/>
            <a:ext cx="3073301" cy="400050"/>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latin typeface="Arimo" pitchFamily="34" charset="0"/>
                <a:ea typeface="Arimo" pitchFamily="34" charset="-122"/>
                <a:cs typeface="Arimo" pitchFamily="34" charset="-120"/>
              </a:rPr>
              <a:t>Acute disclosure of abuse, sexual exploitation, or serious neglect.</a:t>
            </a:r>
            <a:endParaRPr lang="en-US" sz="1125" dirty="0"/>
          </a:p>
        </p:txBody>
      </p:sp>
      <p:sp>
        <p:nvSpPr>
          <p:cNvPr id="29" name="SK-26-text-28"/>
          <p:cNvSpPr/>
          <p:nvPr/>
        </p:nvSpPr>
        <p:spPr>
          <a:xfrm>
            <a:off x="8585150" y="4023271"/>
            <a:ext cx="31591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D32F2F"/>
                </a:solidFill>
                <a:latin typeface="Arimo" pitchFamily="34" charset="0"/>
                <a:ea typeface="Arimo" pitchFamily="34" charset="-122"/>
                <a:cs typeface="Arimo" pitchFamily="34" charset="-120"/>
              </a:rPr>
              <a:t>Safety Failure</a:t>
            </a:r>
            <a:endParaRPr lang="en-US" sz="1350" dirty="0"/>
          </a:p>
        </p:txBody>
      </p:sp>
      <p:sp>
        <p:nvSpPr>
          <p:cNvPr id="30" name="SK-26-text-29"/>
          <p:cNvSpPr/>
          <p:nvPr/>
        </p:nvSpPr>
        <p:spPr>
          <a:xfrm>
            <a:off x="8585150" y="4318546"/>
            <a:ext cx="3073450" cy="400050"/>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latin typeface="Arimo" pitchFamily="34" charset="0"/>
                <a:ea typeface="Arimo" pitchFamily="34" charset="-122"/>
                <a:cs typeface="Arimo" pitchFamily="34" charset="-120"/>
              </a:rPr>
              <a:t>Carers unable to maintain safety at home or risk to others.</a:t>
            </a:r>
            <a:endParaRPr lang="en-US" sz="1125" dirty="0"/>
          </a:p>
        </p:txBody>
      </p:sp>
      <p:sp>
        <p:nvSpPr>
          <p:cNvPr id="31" name="SK-26-text-30"/>
          <p:cNvSpPr/>
          <p:nvPr/>
        </p:nvSpPr>
        <p:spPr>
          <a:xfrm>
            <a:off x="5054650" y="5175796"/>
            <a:ext cx="3159026"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D32F2F"/>
                </a:solidFill>
                <a:latin typeface="Arimo" pitchFamily="34" charset="0"/>
                <a:ea typeface="Arimo" pitchFamily="34" charset="-122"/>
                <a:cs typeface="Arimo" pitchFamily="34" charset="-120"/>
              </a:rPr>
              <a:t>Substances</a:t>
            </a:r>
            <a:endParaRPr lang="en-US" sz="1350" dirty="0"/>
          </a:p>
        </p:txBody>
      </p:sp>
      <p:sp>
        <p:nvSpPr>
          <p:cNvPr id="32" name="SK-26-text-31"/>
          <p:cNvSpPr/>
          <p:nvPr/>
        </p:nvSpPr>
        <p:spPr>
          <a:xfrm>
            <a:off x="5054650" y="5471071"/>
            <a:ext cx="3073301" cy="400050"/>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latin typeface="Arimo" pitchFamily="34" charset="0"/>
                <a:ea typeface="Arimo" pitchFamily="34" charset="-122"/>
                <a:cs typeface="Arimo" pitchFamily="34" charset="-120"/>
              </a:rPr>
              <a:t>Acute intoxication or withdrawal with medical/psychiatric risk.</a:t>
            </a:r>
            <a:endParaRPr lang="en-US" sz="1125" dirty="0"/>
          </a:p>
        </p:txBody>
      </p:sp>
      <p:sp>
        <p:nvSpPr>
          <p:cNvPr id="33" name="SK-26-text-32"/>
          <p:cNvSpPr/>
          <p:nvPr/>
        </p:nvSpPr>
        <p:spPr>
          <a:xfrm>
            <a:off x="8585150" y="5175796"/>
            <a:ext cx="31591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D32F2F"/>
                </a:solidFill>
                <a:latin typeface="Arimo" pitchFamily="34" charset="0"/>
                <a:ea typeface="Arimo" pitchFamily="34" charset="-122"/>
                <a:cs typeface="Arimo" pitchFamily="34" charset="-120"/>
              </a:rPr>
              <a:t>Crisis Access</a:t>
            </a:r>
            <a:endParaRPr lang="en-US" sz="1350" dirty="0"/>
          </a:p>
        </p:txBody>
      </p:sp>
      <p:sp>
        <p:nvSpPr>
          <p:cNvPr id="34" name="SK-26-text-33"/>
          <p:cNvSpPr/>
          <p:nvPr/>
        </p:nvSpPr>
        <p:spPr>
          <a:xfrm>
            <a:off x="8585150" y="5471071"/>
            <a:ext cx="3073450" cy="400050"/>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latin typeface="Arimo" pitchFamily="34" charset="0"/>
                <a:ea typeface="Arimo" pitchFamily="34" charset="-122"/>
                <a:cs typeface="Arimo" pitchFamily="34" charset="-120"/>
              </a:rPr>
              <a:t>Inability to engage with any community safety plan.</a:t>
            </a:r>
            <a:endParaRPr lang="en-US" sz="1125" dirty="0"/>
          </a:p>
        </p:txBody>
      </p:sp>
      <p:sp>
        <p:nvSpPr>
          <p:cNvPr id="35" name="SK-26-text-34"/>
          <p:cNvSpPr/>
          <p:nvPr/>
        </p:nvSpPr>
        <p:spPr>
          <a:xfrm>
            <a:off x="10448925" y="6467475"/>
            <a:ext cx="1743075" cy="200025"/>
          </a:xfrm>
          <a:prstGeom prst="rect">
            <a:avLst/>
          </a:prstGeom>
          <a:noFill/>
          <a:ln/>
        </p:spPr>
        <p:txBody>
          <a:bodyPr vert="horz" wrap="square" lIns="0" tIns="0" rIns="0" bIns="0" rtlCol="0" anchor="ctr"/>
          <a:lstStyle/>
          <a:p>
            <a:pPr marL="0" indent="0">
              <a:lnSpc>
                <a:spcPts val="1575"/>
              </a:lnSpc>
              <a:buNone/>
            </a:pPr>
            <a:r>
              <a:rPr lang="en-US" sz="1050" dirty="0">
                <a:solidFill>
                  <a:srgbClr val="6B7280"/>
                </a:solidFill>
                <a:latin typeface="Arimo" pitchFamily="34" charset="0"/>
                <a:ea typeface="Arimo" pitchFamily="34" charset="-122"/>
                <a:cs typeface="Arimo" pitchFamily="34" charset="-120"/>
              </a:rPr>
              <a:t>www.bradfordvts.co.uk</a:t>
            </a:r>
            <a:endParaRPr lang="en-US" sz="105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7-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7-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7-img-3" descr="preencoded.png"/>
          <p:cNvPicPr>
            <a:picLocks noChangeAspect="1"/>
          </p:cNvPicPr>
          <p:nvPr/>
        </p:nvPicPr>
        <p:blipFill>
          <a:blip r:embed="rId5"/>
          <a:stretch>
            <a:fillRect/>
          </a:stretch>
        </p:blipFill>
        <p:spPr>
          <a:xfrm>
            <a:off x="381000" y="381000"/>
            <a:ext cx="11430000" cy="693390"/>
          </a:xfrm>
          <a:prstGeom prst="rect">
            <a:avLst/>
          </a:prstGeom>
        </p:spPr>
      </p:pic>
      <p:pic>
        <p:nvPicPr>
          <p:cNvPr id="5" name="SK-27-img-4" descr="preencoded.png"/>
          <p:cNvPicPr>
            <a:picLocks noChangeAspect="1"/>
          </p:cNvPicPr>
          <p:nvPr/>
        </p:nvPicPr>
        <p:blipFill>
          <a:blip r:embed="rId6"/>
          <a:stretch>
            <a:fillRect/>
          </a:stretch>
        </p:blipFill>
        <p:spPr>
          <a:xfrm>
            <a:off x="381000" y="1899196"/>
            <a:ext cx="6720780" cy="1376363"/>
          </a:xfrm>
          <a:prstGeom prst="rect">
            <a:avLst/>
          </a:prstGeom>
        </p:spPr>
      </p:pic>
      <p:pic>
        <p:nvPicPr>
          <p:cNvPr id="6" name="SK-27-img-5" descr="preencoded.png"/>
          <p:cNvPicPr>
            <a:picLocks noChangeAspect="1"/>
          </p:cNvPicPr>
          <p:nvPr/>
        </p:nvPicPr>
        <p:blipFill>
          <a:blip r:embed="rId7"/>
          <a:stretch>
            <a:fillRect/>
          </a:stretch>
        </p:blipFill>
        <p:spPr>
          <a:xfrm>
            <a:off x="495300" y="2013496"/>
            <a:ext cx="6492180" cy="314325"/>
          </a:xfrm>
          <a:prstGeom prst="rect">
            <a:avLst/>
          </a:prstGeom>
        </p:spPr>
      </p:pic>
      <p:pic>
        <p:nvPicPr>
          <p:cNvPr id="7" name="SK-27-img-6" descr="preencoded.png"/>
          <p:cNvPicPr>
            <a:picLocks noChangeAspect="1"/>
          </p:cNvPicPr>
          <p:nvPr/>
        </p:nvPicPr>
        <p:blipFill>
          <a:blip r:embed="rId8"/>
          <a:stretch>
            <a:fillRect/>
          </a:stretch>
        </p:blipFill>
        <p:spPr>
          <a:xfrm>
            <a:off x="495300" y="2054423"/>
            <a:ext cx="214313" cy="175320"/>
          </a:xfrm>
          <a:prstGeom prst="rect">
            <a:avLst/>
          </a:prstGeom>
        </p:spPr>
      </p:pic>
      <p:pic>
        <p:nvPicPr>
          <p:cNvPr id="8" name="SK-27-img-7" descr="preencoded.png"/>
          <p:cNvPicPr>
            <a:picLocks noChangeAspect="1"/>
          </p:cNvPicPr>
          <p:nvPr/>
        </p:nvPicPr>
        <p:blipFill>
          <a:blip r:embed="rId6"/>
          <a:stretch>
            <a:fillRect/>
          </a:stretch>
        </p:blipFill>
        <p:spPr>
          <a:xfrm>
            <a:off x="381000" y="3427958"/>
            <a:ext cx="6720780" cy="1376363"/>
          </a:xfrm>
          <a:prstGeom prst="rect">
            <a:avLst/>
          </a:prstGeom>
        </p:spPr>
      </p:pic>
      <p:pic>
        <p:nvPicPr>
          <p:cNvPr id="9" name="SK-27-img-8" descr="preencoded.png"/>
          <p:cNvPicPr>
            <a:picLocks noChangeAspect="1"/>
          </p:cNvPicPr>
          <p:nvPr/>
        </p:nvPicPr>
        <p:blipFill>
          <a:blip r:embed="rId7"/>
          <a:stretch>
            <a:fillRect/>
          </a:stretch>
        </p:blipFill>
        <p:spPr>
          <a:xfrm>
            <a:off x="495300" y="3542258"/>
            <a:ext cx="6492180" cy="314325"/>
          </a:xfrm>
          <a:prstGeom prst="rect">
            <a:avLst/>
          </a:prstGeom>
        </p:spPr>
      </p:pic>
      <p:pic>
        <p:nvPicPr>
          <p:cNvPr id="10" name="SK-27-img-9" descr="preencoded.png"/>
          <p:cNvPicPr>
            <a:picLocks noChangeAspect="1"/>
          </p:cNvPicPr>
          <p:nvPr/>
        </p:nvPicPr>
        <p:blipFill>
          <a:blip r:embed="rId9"/>
          <a:stretch>
            <a:fillRect/>
          </a:stretch>
        </p:blipFill>
        <p:spPr>
          <a:xfrm>
            <a:off x="495300" y="3583186"/>
            <a:ext cx="214313" cy="175320"/>
          </a:xfrm>
          <a:prstGeom prst="rect">
            <a:avLst/>
          </a:prstGeom>
        </p:spPr>
      </p:pic>
      <p:pic>
        <p:nvPicPr>
          <p:cNvPr id="11" name="SK-27-img-10" descr="preencoded.png"/>
          <p:cNvPicPr>
            <a:picLocks noChangeAspect="1"/>
          </p:cNvPicPr>
          <p:nvPr/>
        </p:nvPicPr>
        <p:blipFill>
          <a:blip r:embed="rId10"/>
          <a:stretch>
            <a:fillRect/>
          </a:stretch>
        </p:blipFill>
        <p:spPr>
          <a:xfrm>
            <a:off x="7330380" y="1302990"/>
            <a:ext cx="4480620" cy="4097685"/>
          </a:xfrm>
          <a:prstGeom prst="rect">
            <a:avLst/>
          </a:prstGeom>
        </p:spPr>
      </p:pic>
      <p:pic>
        <p:nvPicPr>
          <p:cNvPr id="12" name="SK-27-img-11" descr="preencoded.png"/>
          <p:cNvPicPr>
            <a:picLocks noChangeAspect="1"/>
          </p:cNvPicPr>
          <p:nvPr/>
        </p:nvPicPr>
        <p:blipFill>
          <a:blip r:embed="rId11"/>
          <a:stretch>
            <a:fillRect/>
          </a:stretch>
        </p:blipFill>
        <p:spPr>
          <a:xfrm>
            <a:off x="7482780" y="3531840"/>
            <a:ext cx="4175820" cy="790575"/>
          </a:xfrm>
          <a:prstGeom prst="rect">
            <a:avLst/>
          </a:prstGeom>
        </p:spPr>
      </p:pic>
      <p:pic>
        <p:nvPicPr>
          <p:cNvPr id="13" name="SK-27-img-12" descr="preencoded.png"/>
          <p:cNvPicPr>
            <a:picLocks noChangeAspect="1"/>
          </p:cNvPicPr>
          <p:nvPr/>
        </p:nvPicPr>
        <p:blipFill>
          <a:blip r:embed="rId12"/>
          <a:stretch>
            <a:fillRect/>
          </a:stretch>
        </p:blipFill>
        <p:spPr>
          <a:xfrm>
            <a:off x="381000" y="5591175"/>
            <a:ext cx="11430000" cy="885825"/>
          </a:xfrm>
          <a:prstGeom prst="rect">
            <a:avLst/>
          </a:prstGeom>
        </p:spPr>
      </p:pic>
      <p:pic>
        <p:nvPicPr>
          <p:cNvPr id="14" name="SK-27-img-13" descr="preencoded.png"/>
          <p:cNvPicPr>
            <a:picLocks noChangeAspect="1"/>
          </p:cNvPicPr>
          <p:nvPr/>
        </p:nvPicPr>
        <p:blipFill>
          <a:blip r:embed="rId13"/>
          <a:stretch>
            <a:fillRect/>
          </a:stretch>
        </p:blipFill>
        <p:spPr>
          <a:xfrm>
            <a:off x="571500" y="5939730"/>
            <a:ext cx="275332" cy="220266"/>
          </a:xfrm>
          <a:prstGeom prst="rect">
            <a:avLst/>
          </a:prstGeom>
        </p:spPr>
      </p:pic>
      <p:sp>
        <p:nvSpPr>
          <p:cNvPr id="15" name="SK-27-text-14"/>
          <p:cNvSpPr/>
          <p:nvPr/>
        </p:nvSpPr>
        <p:spPr>
          <a:xfrm>
            <a:off x="571500" y="381000"/>
            <a:ext cx="116205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A"/>
                </a:solidFill>
                <a:latin typeface="Arimo" pitchFamily="34" charset="0"/>
                <a:ea typeface="Arimo" pitchFamily="34" charset="-122"/>
                <a:cs typeface="Arimo" pitchFamily="34" charset="-120"/>
              </a:rPr>
              <a:t>Safeguarding in the Consultation</a:t>
            </a:r>
            <a:endParaRPr lang="en-US" sz="2550" dirty="0"/>
          </a:p>
        </p:txBody>
      </p:sp>
      <p:sp>
        <p:nvSpPr>
          <p:cNvPr id="16" name="SK-27-text-15"/>
          <p:cNvSpPr/>
          <p:nvPr/>
        </p:nvSpPr>
        <p:spPr>
          <a:xfrm>
            <a:off x="571500" y="845790"/>
            <a:ext cx="11315700" cy="228600"/>
          </a:xfrm>
          <a:prstGeom prst="rect">
            <a:avLst/>
          </a:prstGeom>
          <a:noFill/>
          <a:ln/>
        </p:spPr>
        <p:txBody>
          <a:bodyPr vert="horz" wrap="square" lIns="0" tIns="0" rIns="0" bIns="0" rtlCol="0" anchor="ctr"/>
          <a:lstStyle/>
          <a:p>
            <a:pPr marL="0" indent="0">
              <a:lnSpc>
                <a:spcPts val="1800"/>
              </a:lnSpc>
              <a:buNone/>
            </a:pPr>
            <a:r>
              <a:rPr lang="en-US" sz="1200" kern="0" spc="60" dirty="0">
                <a:solidFill>
                  <a:srgbClr val="6B7280"/>
                </a:solidFill>
                <a:latin typeface="Arimo" pitchFamily="34" charset="0"/>
                <a:ea typeface="Arimo" pitchFamily="34" charset="-122"/>
                <a:cs typeface="Arimo" pitchFamily="34" charset="-120"/>
              </a:rPr>
              <a:t>BRADFORD VTS TEACHING SERIES</a:t>
            </a:r>
            <a:endParaRPr lang="en-US" sz="1200" dirty="0"/>
          </a:p>
        </p:txBody>
      </p:sp>
      <p:sp>
        <p:nvSpPr>
          <p:cNvPr id="17" name="SK-27-text-16"/>
          <p:cNvSpPr/>
          <p:nvPr/>
        </p:nvSpPr>
        <p:spPr>
          <a:xfrm>
            <a:off x="804863" y="2013496"/>
            <a:ext cx="7818120" cy="314325"/>
          </a:xfrm>
          <a:prstGeom prst="rect">
            <a:avLst/>
          </a:prstGeom>
          <a:noFill/>
          <a:ln/>
        </p:spPr>
        <p:txBody>
          <a:bodyPr vert="horz" wrap="square" lIns="0" tIns="0" rIns="0" bIns="0" rtlCol="0" anchor="ctr"/>
          <a:lstStyle/>
          <a:p>
            <a:pPr marL="0" indent="0">
              <a:lnSpc>
                <a:spcPts val="2025"/>
              </a:lnSpc>
              <a:buNone/>
            </a:pPr>
            <a:r>
              <a:rPr lang="en-US" sz="1350" b="1" dirty="0">
                <a:solidFill>
                  <a:srgbClr val="005EB8"/>
                </a:solidFill>
                <a:latin typeface="Arimo" pitchFamily="34" charset="0"/>
                <a:ea typeface="Arimo" pitchFamily="34" charset="-122"/>
                <a:cs typeface="Arimo" pitchFamily="34" charset="-120"/>
              </a:rPr>
              <a:t>"Always Think..." - Domains of Concern</a:t>
            </a:r>
            <a:endParaRPr lang="en-US" sz="1350" dirty="0"/>
          </a:p>
        </p:txBody>
      </p:sp>
      <p:sp>
        <p:nvSpPr>
          <p:cNvPr id="18" name="SK-27-text-17"/>
          <p:cNvSpPr/>
          <p:nvPr/>
        </p:nvSpPr>
        <p:spPr>
          <a:xfrm>
            <a:off x="606326" y="2404021"/>
            <a:ext cx="4533900"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4B5563"/>
                </a:solidFill>
                <a:latin typeface="Arimo" pitchFamily="34" charset="0"/>
                <a:ea typeface="Arimo" pitchFamily="34" charset="-122"/>
                <a:cs typeface="Arimo" pitchFamily="34" charset="-120"/>
              </a:rPr>
              <a:t>Emotional / Physical Abuse</a:t>
            </a:r>
            <a:endParaRPr lang="en-US" sz="1125" dirty="0"/>
          </a:p>
        </p:txBody>
      </p:sp>
      <p:sp>
        <p:nvSpPr>
          <p:cNvPr id="19" name="SK-27-text-18"/>
          <p:cNvSpPr/>
          <p:nvPr/>
        </p:nvSpPr>
        <p:spPr>
          <a:xfrm>
            <a:off x="3880991" y="2404021"/>
            <a:ext cx="4019550"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4B5563"/>
                </a:solidFill>
                <a:latin typeface="Arimo" pitchFamily="34" charset="0"/>
                <a:ea typeface="Arimo" pitchFamily="34" charset="-122"/>
                <a:cs typeface="Arimo" pitchFamily="34" charset="-120"/>
              </a:rPr>
              <a:t>Sexual Abuse / Coercion</a:t>
            </a:r>
            <a:endParaRPr lang="en-US" sz="1125" dirty="0"/>
          </a:p>
        </p:txBody>
      </p:sp>
      <p:sp>
        <p:nvSpPr>
          <p:cNvPr id="20" name="SK-27-text-19"/>
          <p:cNvSpPr/>
          <p:nvPr/>
        </p:nvSpPr>
        <p:spPr>
          <a:xfrm>
            <a:off x="606326" y="2675483"/>
            <a:ext cx="3848100"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4B5563"/>
                </a:solidFill>
                <a:latin typeface="Arimo" pitchFamily="34" charset="0"/>
                <a:ea typeface="Arimo" pitchFamily="34" charset="-122"/>
                <a:cs typeface="Arimo" pitchFamily="34" charset="-120"/>
              </a:rPr>
              <a:t>Neglect / Self-Neglect</a:t>
            </a:r>
            <a:endParaRPr lang="en-US" sz="1125" dirty="0"/>
          </a:p>
        </p:txBody>
      </p:sp>
      <p:sp>
        <p:nvSpPr>
          <p:cNvPr id="21" name="SK-27-text-20"/>
          <p:cNvSpPr/>
          <p:nvPr/>
        </p:nvSpPr>
        <p:spPr>
          <a:xfrm>
            <a:off x="3880991" y="2675483"/>
            <a:ext cx="3848100"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4B5563"/>
                </a:solidFill>
                <a:latin typeface="Arimo" pitchFamily="34" charset="0"/>
                <a:ea typeface="Arimo" pitchFamily="34" charset="-122"/>
                <a:cs typeface="Arimo" pitchFamily="34" charset="-120"/>
              </a:rPr>
              <a:t>Bullying / Online Harm</a:t>
            </a:r>
            <a:endParaRPr lang="en-US" sz="1125" dirty="0"/>
          </a:p>
        </p:txBody>
      </p:sp>
      <p:sp>
        <p:nvSpPr>
          <p:cNvPr id="22" name="SK-27-text-21"/>
          <p:cNvSpPr/>
          <p:nvPr/>
        </p:nvSpPr>
        <p:spPr>
          <a:xfrm>
            <a:off x="606326" y="2946946"/>
            <a:ext cx="5048250"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4B5563"/>
                </a:solidFill>
                <a:latin typeface="Arimo" pitchFamily="34" charset="0"/>
                <a:ea typeface="Arimo" pitchFamily="34" charset="-122"/>
                <a:cs typeface="Arimo" pitchFamily="34" charset="-120"/>
              </a:rPr>
              <a:t>Fabricated or Induced Illness</a:t>
            </a:r>
            <a:endParaRPr lang="en-US" sz="1125" dirty="0"/>
          </a:p>
        </p:txBody>
      </p:sp>
      <p:sp>
        <p:nvSpPr>
          <p:cNvPr id="23" name="SK-27-text-22"/>
          <p:cNvSpPr/>
          <p:nvPr/>
        </p:nvSpPr>
        <p:spPr>
          <a:xfrm>
            <a:off x="3880991" y="2946946"/>
            <a:ext cx="3676650"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4B5563"/>
                </a:solidFill>
                <a:latin typeface="Arimo" pitchFamily="34" charset="0"/>
                <a:ea typeface="Arimo" pitchFamily="34" charset="-122"/>
                <a:cs typeface="Arimo" pitchFamily="34" charset="-120"/>
              </a:rPr>
              <a:t>FGM / Forced Marriage</a:t>
            </a:r>
            <a:endParaRPr lang="en-US" sz="1125" dirty="0"/>
          </a:p>
        </p:txBody>
      </p:sp>
      <p:sp>
        <p:nvSpPr>
          <p:cNvPr id="24" name="SK-27-text-23"/>
          <p:cNvSpPr/>
          <p:nvPr/>
        </p:nvSpPr>
        <p:spPr>
          <a:xfrm>
            <a:off x="804863" y="3542258"/>
            <a:ext cx="6492180" cy="314325"/>
          </a:xfrm>
          <a:prstGeom prst="rect">
            <a:avLst/>
          </a:prstGeom>
          <a:noFill/>
          <a:ln/>
        </p:spPr>
        <p:txBody>
          <a:bodyPr vert="horz" wrap="square" lIns="0" tIns="0" rIns="0" bIns="0" rtlCol="0" anchor="ctr"/>
          <a:lstStyle/>
          <a:p>
            <a:pPr marL="0" indent="0">
              <a:lnSpc>
                <a:spcPts val="2025"/>
              </a:lnSpc>
              <a:buNone/>
            </a:pPr>
            <a:r>
              <a:rPr lang="en-US" sz="1350" b="1" dirty="0">
                <a:solidFill>
                  <a:srgbClr val="005EB8"/>
                </a:solidFill>
                <a:latin typeface="Arimo" pitchFamily="34" charset="0"/>
                <a:ea typeface="Arimo" pitchFamily="34" charset="-122"/>
                <a:cs typeface="Arimo" pitchFamily="34" charset="-120"/>
              </a:rPr>
              <a:t>Contextual &amp; Exploitation Risks</a:t>
            </a:r>
            <a:endParaRPr lang="en-US" sz="1350" dirty="0"/>
          </a:p>
        </p:txBody>
      </p:sp>
      <p:sp>
        <p:nvSpPr>
          <p:cNvPr id="25" name="SK-27-text-24"/>
          <p:cNvSpPr/>
          <p:nvPr/>
        </p:nvSpPr>
        <p:spPr>
          <a:xfrm>
            <a:off x="606326" y="3932783"/>
            <a:ext cx="5391150"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4B5563"/>
                </a:solidFill>
                <a:latin typeface="Arimo" pitchFamily="34" charset="0"/>
                <a:ea typeface="Arimo" pitchFamily="34" charset="-122"/>
                <a:cs typeface="Arimo" pitchFamily="34" charset="-120"/>
              </a:rPr>
              <a:t>Domestic Abuse (Witness/Victim)</a:t>
            </a:r>
            <a:endParaRPr lang="en-US" sz="1125" dirty="0"/>
          </a:p>
        </p:txBody>
      </p:sp>
      <p:sp>
        <p:nvSpPr>
          <p:cNvPr id="26" name="SK-27-text-25"/>
          <p:cNvSpPr/>
          <p:nvPr/>
        </p:nvSpPr>
        <p:spPr>
          <a:xfrm>
            <a:off x="3880991" y="3932783"/>
            <a:ext cx="5391150"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4B5563"/>
                </a:solidFill>
                <a:latin typeface="Arimo" pitchFamily="34" charset="0"/>
                <a:ea typeface="Arimo" pitchFamily="34" charset="-122"/>
                <a:cs typeface="Arimo" pitchFamily="34" charset="-120"/>
              </a:rPr>
              <a:t>County Lines / Gang Involvement</a:t>
            </a:r>
            <a:endParaRPr lang="en-US" sz="1125" dirty="0"/>
          </a:p>
        </p:txBody>
      </p:sp>
      <p:sp>
        <p:nvSpPr>
          <p:cNvPr id="27" name="SK-27-text-26"/>
          <p:cNvSpPr/>
          <p:nvPr/>
        </p:nvSpPr>
        <p:spPr>
          <a:xfrm>
            <a:off x="606326" y="4204246"/>
            <a:ext cx="5048250"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4B5563"/>
                </a:solidFill>
                <a:latin typeface="Arimo" pitchFamily="34" charset="0"/>
                <a:ea typeface="Arimo" pitchFamily="34" charset="-122"/>
                <a:cs typeface="Arimo" pitchFamily="34" charset="-120"/>
              </a:rPr>
              <a:t>Parental Mental Health Issues</a:t>
            </a:r>
            <a:endParaRPr lang="en-US" sz="1125" dirty="0"/>
          </a:p>
        </p:txBody>
      </p:sp>
      <p:sp>
        <p:nvSpPr>
          <p:cNvPr id="28" name="SK-27-text-27"/>
          <p:cNvSpPr/>
          <p:nvPr/>
        </p:nvSpPr>
        <p:spPr>
          <a:xfrm>
            <a:off x="3880991" y="4204246"/>
            <a:ext cx="4362450"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4B5563"/>
                </a:solidFill>
                <a:latin typeface="Arimo" pitchFamily="34" charset="0"/>
                <a:ea typeface="Arimo" pitchFamily="34" charset="-122"/>
                <a:cs typeface="Arimo" pitchFamily="34" charset="-120"/>
              </a:rPr>
              <a:t>Parental Substance Misuse</a:t>
            </a:r>
            <a:endParaRPr lang="en-US" sz="1125" dirty="0"/>
          </a:p>
        </p:txBody>
      </p:sp>
      <p:sp>
        <p:nvSpPr>
          <p:cNvPr id="29" name="SK-27-text-28"/>
          <p:cNvSpPr/>
          <p:nvPr/>
        </p:nvSpPr>
        <p:spPr>
          <a:xfrm>
            <a:off x="606326" y="4475708"/>
            <a:ext cx="5219700"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4B5563"/>
                </a:solidFill>
                <a:latin typeface="Arimo" pitchFamily="34" charset="0"/>
                <a:ea typeface="Arimo" pitchFamily="34" charset="-122"/>
                <a:cs typeface="Arimo" pitchFamily="34" charset="-120"/>
              </a:rPr>
              <a:t>Criminal / Sexual Exploitation</a:t>
            </a:r>
            <a:endParaRPr lang="en-US" sz="1125" dirty="0"/>
          </a:p>
        </p:txBody>
      </p:sp>
      <p:sp>
        <p:nvSpPr>
          <p:cNvPr id="30" name="SK-27-text-29"/>
          <p:cNvSpPr/>
          <p:nvPr/>
        </p:nvSpPr>
        <p:spPr>
          <a:xfrm>
            <a:off x="3880991" y="4475708"/>
            <a:ext cx="3848100"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4B5563"/>
                </a:solidFill>
                <a:latin typeface="Arimo" pitchFamily="34" charset="0"/>
                <a:ea typeface="Arimo" pitchFamily="34" charset="-122"/>
                <a:cs typeface="Arimo" pitchFamily="34" charset="-120"/>
              </a:rPr>
              <a:t>Unsafe Online Contacts</a:t>
            </a:r>
            <a:endParaRPr lang="en-US" sz="1125" dirty="0"/>
          </a:p>
        </p:txBody>
      </p:sp>
      <p:sp>
        <p:nvSpPr>
          <p:cNvPr id="31" name="SK-27-text-30"/>
          <p:cNvSpPr/>
          <p:nvPr/>
        </p:nvSpPr>
        <p:spPr>
          <a:xfrm>
            <a:off x="7482780" y="1455390"/>
            <a:ext cx="44386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A1A1A"/>
                </a:solidFill>
                <a:latin typeface="Arimo" pitchFamily="34" charset="0"/>
                <a:ea typeface="Arimo" pitchFamily="34" charset="-122"/>
                <a:cs typeface="Arimo" pitchFamily="34" charset="-120"/>
              </a:rPr>
              <a:t>GP Responsibilities</a:t>
            </a:r>
            <a:endParaRPr lang="en-US" sz="1500" dirty="0"/>
          </a:p>
        </p:txBody>
      </p:sp>
      <p:sp>
        <p:nvSpPr>
          <p:cNvPr id="32" name="SK-27-text-31"/>
          <p:cNvSpPr/>
          <p:nvPr/>
        </p:nvSpPr>
        <p:spPr>
          <a:xfrm>
            <a:off x="7482780" y="1855440"/>
            <a:ext cx="4175820" cy="685800"/>
          </a:xfrm>
          <a:prstGeom prst="rect">
            <a:avLst/>
          </a:prstGeom>
          <a:noFill/>
          <a:ln/>
        </p:spPr>
        <p:txBody>
          <a:bodyPr vert="horz" wrap="square" lIns="0" tIns="0" rIns="0" bIns="0" rtlCol="0" anchor="ctr"/>
          <a:lstStyle/>
          <a:p>
            <a:pPr marL="0" indent="0">
              <a:lnSpc>
                <a:spcPts val="1800"/>
              </a:lnSpc>
              <a:buNone/>
            </a:pPr>
            <a:r>
              <a:rPr lang="en-US" sz="1200" b="1" dirty="0">
                <a:solidFill>
                  <a:srgbClr val="4B5563"/>
                </a:solidFill>
                <a:latin typeface="Arimo" pitchFamily="34" charset="0"/>
                <a:ea typeface="Arimo" pitchFamily="34" charset="-122"/>
                <a:cs typeface="Arimo" pitchFamily="34" charset="-120"/>
              </a:rPr>
              <a:t>Information Sharing:</a:t>
            </a:r>
            <a:r>
              <a:rPr lang="en-US" sz="1200" dirty="0">
                <a:solidFill>
                  <a:srgbClr val="4B5563"/>
                </a:solidFill>
                <a:latin typeface="Arimo" pitchFamily="34" charset="0"/>
                <a:ea typeface="Arimo" pitchFamily="34" charset="-122"/>
                <a:cs typeface="Arimo" pitchFamily="34" charset="-120"/>
              </a:rPr>
              <a:t> You have a </a:t>
            </a:r>
            <a:r>
              <a:rPr lang="en-US" sz="1200" b="1" dirty="0">
                <a:solidFill>
                  <a:srgbClr val="005EB8"/>
                </a:solidFill>
                <a:latin typeface="Arimo" pitchFamily="34" charset="0"/>
                <a:ea typeface="Arimo" pitchFamily="34" charset="-122"/>
                <a:cs typeface="Arimo" pitchFamily="34" charset="-120"/>
              </a:rPr>
              <a:t>legal duty to share</a:t>
            </a:r>
            <a:r>
              <a:rPr lang="en-US" sz="1200" dirty="0">
                <a:solidFill>
                  <a:srgbClr val="4B5563"/>
                </a:solidFill>
                <a:latin typeface="Arimo" pitchFamily="34" charset="0"/>
                <a:ea typeface="Arimo" pitchFamily="34" charset="-122"/>
                <a:cs typeface="Arimo" pitchFamily="34" charset="-120"/>
              </a:rPr>
              <a:t> information where a child is at risk of serious harm. Safety overrides confidentiality.</a:t>
            </a:r>
            <a:endParaRPr lang="en-US" sz="1200" dirty="0"/>
          </a:p>
        </p:txBody>
      </p:sp>
      <p:sp>
        <p:nvSpPr>
          <p:cNvPr id="33" name="SK-27-text-32"/>
          <p:cNvSpPr/>
          <p:nvPr/>
        </p:nvSpPr>
        <p:spPr>
          <a:xfrm>
            <a:off x="7482780" y="2655540"/>
            <a:ext cx="4175820" cy="685800"/>
          </a:xfrm>
          <a:prstGeom prst="rect">
            <a:avLst/>
          </a:prstGeom>
          <a:noFill/>
          <a:ln/>
        </p:spPr>
        <p:txBody>
          <a:bodyPr vert="horz" wrap="square" lIns="0" tIns="0" rIns="0" bIns="0" rtlCol="0" anchor="ctr"/>
          <a:lstStyle/>
          <a:p>
            <a:pPr marL="0" indent="0">
              <a:lnSpc>
                <a:spcPts val="1800"/>
              </a:lnSpc>
              <a:buNone/>
            </a:pPr>
            <a:r>
              <a:rPr lang="en-US" sz="1200" b="1" dirty="0">
                <a:solidFill>
                  <a:srgbClr val="4B5563"/>
                </a:solidFill>
                <a:latin typeface="Arimo" pitchFamily="34" charset="0"/>
                <a:ea typeface="Arimo" pitchFamily="34" charset="-122"/>
                <a:cs typeface="Arimo" pitchFamily="34" charset="-120"/>
              </a:rPr>
              <a:t>Documentation:</a:t>
            </a:r>
            <a:r>
              <a:rPr lang="en-US" sz="1200" dirty="0">
                <a:solidFill>
                  <a:srgbClr val="4B5563"/>
                </a:solidFill>
                <a:latin typeface="Arimo" pitchFamily="34" charset="0"/>
                <a:ea typeface="Arimo" pitchFamily="34" charset="-122"/>
                <a:cs typeface="Arimo" pitchFamily="34" charset="-120"/>
              </a:rPr>
              <a:t> Record facts, observations, and the child's exact words. Clearly state your </a:t>
            </a:r>
            <a:r>
              <a:rPr lang="en-US" sz="1200" b="1" dirty="0">
                <a:solidFill>
                  <a:srgbClr val="005EB8"/>
                </a:solidFill>
                <a:latin typeface="Arimo" pitchFamily="34" charset="0"/>
                <a:ea typeface="Arimo" pitchFamily="34" charset="-122"/>
                <a:cs typeface="Arimo" pitchFamily="34" charset="-120"/>
              </a:rPr>
              <a:t>rationale</a:t>
            </a:r>
            <a:r>
              <a:rPr lang="en-US" sz="1200" dirty="0">
                <a:solidFill>
                  <a:srgbClr val="4B5563"/>
                </a:solidFill>
                <a:latin typeface="Arimo" pitchFamily="34" charset="0"/>
                <a:ea typeface="Arimo" pitchFamily="34" charset="-122"/>
                <a:cs typeface="Arimo" pitchFamily="34" charset="-120"/>
              </a:rPr>
              <a:t> for actions taken or omitted.</a:t>
            </a:r>
            <a:endParaRPr lang="en-US" sz="1200" dirty="0"/>
          </a:p>
        </p:txBody>
      </p:sp>
      <p:sp>
        <p:nvSpPr>
          <p:cNvPr id="34" name="SK-27-text-33"/>
          <p:cNvSpPr/>
          <p:nvPr/>
        </p:nvSpPr>
        <p:spPr>
          <a:xfrm>
            <a:off x="7578030" y="3531840"/>
            <a:ext cx="3985320" cy="790575"/>
          </a:xfrm>
          <a:prstGeom prst="rect">
            <a:avLst/>
          </a:prstGeom>
          <a:noFill/>
          <a:ln/>
        </p:spPr>
        <p:txBody>
          <a:bodyPr vert="horz" wrap="square" lIns="0" tIns="0" rIns="0" bIns="0" rtlCol="0" anchor="ctr"/>
          <a:lstStyle/>
          <a:p>
            <a:pPr marL="0" indent="0">
              <a:lnSpc>
                <a:spcPts val="1575"/>
              </a:lnSpc>
              <a:buNone/>
            </a:pPr>
            <a:r>
              <a:rPr lang="en-US" sz="1050" i="1" dirty="0">
                <a:solidFill>
                  <a:srgbClr val="6B7280"/>
                </a:solidFill>
                <a:latin typeface="Arimo" pitchFamily="34" charset="0"/>
                <a:ea typeface="Arimo" pitchFamily="34" charset="-122"/>
                <a:cs typeface="Arimo" pitchFamily="34" charset="-120"/>
              </a:rPr>
              <a:t>"Document why you decided to refer—or why you decided a referral wasn't needed at this stage. Logic is as important as the outcome."</a:t>
            </a:r>
            <a:endParaRPr lang="en-US" sz="1050" dirty="0"/>
          </a:p>
        </p:txBody>
      </p:sp>
      <p:sp>
        <p:nvSpPr>
          <p:cNvPr id="35" name="SK-27-text-34"/>
          <p:cNvSpPr/>
          <p:nvPr/>
        </p:nvSpPr>
        <p:spPr>
          <a:xfrm>
            <a:off x="7482780" y="4436715"/>
            <a:ext cx="4175820"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4B5563"/>
                </a:solidFill>
                <a:latin typeface="Arimo" pitchFamily="34" charset="0"/>
                <a:ea typeface="Arimo" pitchFamily="34" charset="-122"/>
                <a:cs typeface="Arimo" pitchFamily="34" charset="-120"/>
              </a:rPr>
              <a:t>Local Policy:</a:t>
            </a:r>
            <a:r>
              <a:rPr lang="en-US" sz="1200" dirty="0">
                <a:solidFill>
                  <a:srgbClr val="4B5563"/>
                </a:solidFill>
                <a:latin typeface="Arimo" pitchFamily="34" charset="0"/>
                <a:ea typeface="Arimo" pitchFamily="34" charset="-122"/>
                <a:cs typeface="Arimo" pitchFamily="34" charset="-120"/>
              </a:rPr>
              <a:t> Know your Safeguarding Lead and your local Multi-Agency Safeguarding Hub (MASH) pathways.</a:t>
            </a:r>
            <a:endParaRPr lang="en-US" sz="1200" dirty="0"/>
          </a:p>
        </p:txBody>
      </p:sp>
      <p:sp>
        <p:nvSpPr>
          <p:cNvPr id="36" name="SK-27-text-35"/>
          <p:cNvSpPr/>
          <p:nvPr/>
        </p:nvSpPr>
        <p:spPr>
          <a:xfrm>
            <a:off x="999232" y="5705475"/>
            <a:ext cx="10697468"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FFFFFF"/>
                </a:solidFill>
                <a:latin typeface="Arimo" pitchFamily="34" charset="0"/>
                <a:ea typeface="Arimo" pitchFamily="34" charset="-122"/>
                <a:cs typeface="Arimo" pitchFamily="34" charset="-120"/>
              </a:rPr>
              <a:t>RED FLAG ESCALATION</a:t>
            </a:r>
            <a:endParaRPr lang="en-US" sz="1050" dirty="0"/>
          </a:p>
        </p:txBody>
      </p:sp>
      <p:sp>
        <p:nvSpPr>
          <p:cNvPr id="37" name="SK-27-text-36"/>
          <p:cNvSpPr/>
          <p:nvPr/>
        </p:nvSpPr>
        <p:spPr>
          <a:xfrm>
            <a:off x="999232" y="5905500"/>
            <a:ext cx="10621268" cy="457200"/>
          </a:xfrm>
          <a:prstGeom prst="rect">
            <a:avLst/>
          </a:prstGeom>
          <a:noFill/>
          <a:ln/>
        </p:spPr>
        <p:txBody>
          <a:bodyPr vert="horz" wrap="square" lIns="0" tIns="0" rIns="0" bIns="0" rtlCol="0" anchor="ctr"/>
          <a:lstStyle/>
          <a:p>
            <a:pPr marL="0" indent="0">
              <a:lnSpc>
                <a:spcPts val="1800"/>
              </a:lnSpc>
              <a:buNone/>
            </a:pPr>
            <a:r>
              <a:rPr lang="en-US" sz="1200" dirty="0">
                <a:solidFill>
                  <a:srgbClr val="FFFFFF"/>
                </a:solidFill>
                <a:latin typeface="Arimo" pitchFamily="34" charset="0"/>
                <a:ea typeface="Arimo" pitchFamily="34" charset="-122"/>
                <a:cs typeface="Arimo" pitchFamily="34" charset="-120"/>
              </a:rPr>
              <a:t>Direct disclosure of abuse, immediate risk to life, signs of trafficking, or active sexual exploitation requires </a:t>
            </a:r>
            <a:r>
              <a:rPr lang="en-US" sz="1200" b="1" dirty="0">
                <a:solidFill>
                  <a:srgbClr val="FFFFFF"/>
                </a:solidFill>
                <a:latin typeface="Arimo" pitchFamily="34" charset="0"/>
                <a:ea typeface="Arimo" pitchFamily="34" charset="-122"/>
                <a:cs typeface="Arimo" pitchFamily="34" charset="-120"/>
              </a:rPr>
              <a:t>immediate</a:t>
            </a:r>
            <a:r>
              <a:rPr lang="en-US" sz="1200" dirty="0">
                <a:solidFill>
                  <a:srgbClr val="FFFFFF"/>
                </a:solidFill>
                <a:latin typeface="Arimo" pitchFamily="34" charset="0"/>
                <a:ea typeface="Arimo" pitchFamily="34" charset="-122"/>
                <a:cs typeface="Arimo" pitchFamily="34" charset="-120"/>
              </a:rPr>
              <a:t> same-day specialist referral/police involvement.</a:t>
            </a:r>
            <a:endParaRPr lang="en-US" sz="12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8-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8-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8-img-3" descr="preencoded.png"/>
          <p:cNvPicPr>
            <a:picLocks noChangeAspect="1"/>
          </p:cNvPicPr>
          <p:nvPr/>
        </p:nvPicPr>
        <p:blipFill>
          <a:blip r:embed="rId5"/>
          <a:stretch>
            <a:fillRect/>
          </a:stretch>
        </p:blipFill>
        <p:spPr>
          <a:xfrm>
            <a:off x="381000" y="304800"/>
            <a:ext cx="11430000" cy="693390"/>
          </a:xfrm>
          <a:prstGeom prst="rect">
            <a:avLst/>
          </a:prstGeom>
        </p:spPr>
      </p:pic>
      <p:pic>
        <p:nvPicPr>
          <p:cNvPr id="5" name="SK-28-img-4" descr="preencoded.png"/>
          <p:cNvPicPr>
            <a:picLocks noChangeAspect="1"/>
          </p:cNvPicPr>
          <p:nvPr/>
        </p:nvPicPr>
        <p:blipFill>
          <a:blip r:embed="rId6"/>
          <a:stretch>
            <a:fillRect/>
          </a:stretch>
        </p:blipFill>
        <p:spPr>
          <a:xfrm>
            <a:off x="381000" y="1179165"/>
            <a:ext cx="11430000" cy="447675"/>
          </a:xfrm>
          <a:prstGeom prst="rect">
            <a:avLst/>
          </a:prstGeom>
        </p:spPr>
      </p:pic>
      <p:pic>
        <p:nvPicPr>
          <p:cNvPr id="6" name="SK-28-img-5" descr="preencoded.png"/>
          <p:cNvPicPr>
            <a:picLocks noChangeAspect="1"/>
          </p:cNvPicPr>
          <p:nvPr/>
        </p:nvPicPr>
        <p:blipFill>
          <a:blip r:embed="rId7"/>
          <a:stretch>
            <a:fillRect/>
          </a:stretch>
        </p:blipFill>
        <p:spPr>
          <a:xfrm>
            <a:off x="381000" y="1779240"/>
            <a:ext cx="5619750" cy="2310705"/>
          </a:xfrm>
          <a:prstGeom prst="rect">
            <a:avLst/>
          </a:prstGeom>
        </p:spPr>
      </p:pic>
      <p:pic>
        <p:nvPicPr>
          <p:cNvPr id="7" name="SK-28-img-6" descr="preencoded.png"/>
          <p:cNvPicPr>
            <a:picLocks noChangeAspect="1"/>
          </p:cNvPicPr>
          <p:nvPr/>
        </p:nvPicPr>
        <p:blipFill>
          <a:blip r:embed="rId8"/>
          <a:stretch>
            <a:fillRect/>
          </a:stretch>
        </p:blipFill>
        <p:spPr>
          <a:xfrm>
            <a:off x="495300" y="1942356"/>
            <a:ext cx="228600" cy="182761"/>
          </a:xfrm>
          <a:prstGeom prst="rect">
            <a:avLst/>
          </a:prstGeom>
        </p:spPr>
      </p:pic>
      <p:pic>
        <p:nvPicPr>
          <p:cNvPr id="8" name="SK-28-img-7" descr="preencoded.png"/>
          <p:cNvPicPr>
            <a:picLocks noChangeAspect="1"/>
          </p:cNvPicPr>
          <p:nvPr/>
        </p:nvPicPr>
        <p:blipFill>
          <a:blip r:embed="rId9"/>
          <a:stretch>
            <a:fillRect/>
          </a:stretch>
        </p:blipFill>
        <p:spPr>
          <a:xfrm>
            <a:off x="495300" y="2255490"/>
            <a:ext cx="5391150" cy="986730"/>
          </a:xfrm>
          <a:prstGeom prst="rect">
            <a:avLst/>
          </a:prstGeom>
        </p:spPr>
      </p:pic>
      <p:pic>
        <p:nvPicPr>
          <p:cNvPr id="9" name="SK-28-img-8" descr="preencoded.png"/>
          <p:cNvPicPr>
            <a:picLocks noChangeAspect="1"/>
          </p:cNvPicPr>
          <p:nvPr/>
        </p:nvPicPr>
        <p:blipFill>
          <a:blip r:embed="rId10"/>
          <a:stretch>
            <a:fillRect/>
          </a:stretch>
        </p:blipFill>
        <p:spPr>
          <a:xfrm>
            <a:off x="495300" y="3337471"/>
            <a:ext cx="5391150" cy="257175"/>
          </a:xfrm>
          <a:prstGeom prst="rect">
            <a:avLst/>
          </a:prstGeom>
        </p:spPr>
      </p:pic>
      <p:pic>
        <p:nvPicPr>
          <p:cNvPr id="10" name="SK-28-img-9" descr="preencoded.png"/>
          <p:cNvPicPr>
            <a:picLocks noChangeAspect="1"/>
          </p:cNvPicPr>
          <p:nvPr/>
        </p:nvPicPr>
        <p:blipFill>
          <a:blip r:embed="rId11"/>
          <a:stretch>
            <a:fillRect/>
          </a:stretch>
        </p:blipFill>
        <p:spPr>
          <a:xfrm>
            <a:off x="4810125" y="3766096"/>
            <a:ext cx="1076325" cy="228600"/>
          </a:xfrm>
          <a:prstGeom prst="rect">
            <a:avLst/>
          </a:prstGeom>
        </p:spPr>
      </p:pic>
      <p:pic>
        <p:nvPicPr>
          <p:cNvPr id="11" name="SK-28-img-10" descr="preencoded.png"/>
          <p:cNvPicPr>
            <a:picLocks noChangeAspect="1"/>
          </p:cNvPicPr>
          <p:nvPr/>
        </p:nvPicPr>
        <p:blipFill>
          <a:blip r:embed="rId7"/>
          <a:stretch>
            <a:fillRect/>
          </a:stretch>
        </p:blipFill>
        <p:spPr>
          <a:xfrm>
            <a:off x="6191250" y="1779240"/>
            <a:ext cx="5619750" cy="2310705"/>
          </a:xfrm>
          <a:prstGeom prst="rect">
            <a:avLst/>
          </a:prstGeom>
        </p:spPr>
      </p:pic>
      <p:pic>
        <p:nvPicPr>
          <p:cNvPr id="12" name="SK-28-img-11" descr="preencoded.png"/>
          <p:cNvPicPr>
            <a:picLocks noChangeAspect="1"/>
          </p:cNvPicPr>
          <p:nvPr/>
        </p:nvPicPr>
        <p:blipFill>
          <a:blip r:embed="rId12"/>
          <a:stretch>
            <a:fillRect/>
          </a:stretch>
        </p:blipFill>
        <p:spPr>
          <a:xfrm>
            <a:off x="6305550" y="1942356"/>
            <a:ext cx="228600" cy="182761"/>
          </a:xfrm>
          <a:prstGeom prst="rect">
            <a:avLst/>
          </a:prstGeom>
        </p:spPr>
      </p:pic>
      <p:pic>
        <p:nvPicPr>
          <p:cNvPr id="13" name="SK-28-img-12" descr="preencoded.png"/>
          <p:cNvPicPr>
            <a:picLocks noChangeAspect="1"/>
          </p:cNvPicPr>
          <p:nvPr/>
        </p:nvPicPr>
        <p:blipFill>
          <a:blip r:embed="rId9"/>
          <a:stretch>
            <a:fillRect/>
          </a:stretch>
        </p:blipFill>
        <p:spPr>
          <a:xfrm>
            <a:off x="6305550" y="2255490"/>
            <a:ext cx="5391150" cy="986730"/>
          </a:xfrm>
          <a:prstGeom prst="rect">
            <a:avLst/>
          </a:prstGeom>
        </p:spPr>
      </p:pic>
      <p:pic>
        <p:nvPicPr>
          <p:cNvPr id="14" name="SK-28-img-13" descr="preencoded.png"/>
          <p:cNvPicPr>
            <a:picLocks noChangeAspect="1"/>
          </p:cNvPicPr>
          <p:nvPr/>
        </p:nvPicPr>
        <p:blipFill>
          <a:blip r:embed="rId10"/>
          <a:stretch>
            <a:fillRect/>
          </a:stretch>
        </p:blipFill>
        <p:spPr>
          <a:xfrm>
            <a:off x="6305550" y="3337471"/>
            <a:ext cx="5391150" cy="257175"/>
          </a:xfrm>
          <a:prstGeom prst="rect">
            <a:avLst/>
          </a:prstGeom>
        </p:spPr>
      </p:pic>
      <p:pic>
        <p:nvPicPr>
          <p:cNvPr id="15" name="SK-28-img-14" descr="preencoded.png"/>
          <p:cNvPicPr>
            <a:picLocks noChangeAspect="1"/>
          </p:cNvPicPr>
          <p:nvPr/>
        </p:nvPicPr>
        <p:blipFill>
          <a:blip r:embed="rId13"/>
          <a:stretch>
            <a:fillRect/>
          </a:stretch>
        </p:blipFill>
        <p:spPr>
          <a:xfrm>
            <a:off x="10229850" y="3766096"/>
            <a:ext cx="1466850" cy="228600"/>
          </a:xfrm>
          <a:prstGeom prst="rect">
            <a:avLst/>
          </a:prstGeom>
        </p:spPr>
      </p:pic>
      <p:pic>
        <p:nvPicPr>
          <p:cNvPr id="16" name="SK-28-img-15" descr="preencoded.png"/>
          <p:cNvPicPr>
            <a:picLocks noChangeAspect="1"/>
          </p:cNvPicPr>
          <p:nvPr/>
        </p:nvPicPr>
        <p:blipFill>
          <a:blip r:embed="rId14"/>
          <a:stretch>
            <a:fillRect/>
          </a:stretch>
        </p:blipFill>
        <p:spPr>
          <a:xfrm>
            <a:off x="381000" y="4242346"/>
            <a:ext cx="5619750" cy="2310854"/>
          </a:xfrm>
          <a:prstGeom prst="rect">
            <a:avLst/>
          </a:prstGeom>
        </p:spPr>
      </p:pic>
      <p:pic>
        <p:nvPicPr>
          <p:cNvPr id="17" name="SK-28-img-16" descr="preencoded.png"/>
          <p:cNvPicPr>
            <a:picLocks noChangeAspect="1"/>
          </p:cNvPicPr>
          <p:nvPr/>
        </p:nvPicPr>
        <p:blipFill>
          <a:blip r:embed="rId15"/>
          <a:stretch>
            <a:fillRect/>
          </a:stretch>
        </p:blipFill>
        <p:spPr>
          <a:xfrm>
            <a:off x="495300" y="4405461"/>
            <a:ext cx="228600" cy="182761"/>
          </a:xfrm>
          <a:prstGeom prst="rect">
            <a:avLst/>
          </a:prstGeom>
        </p:spPr>
      </p:pic>
      <p:pic>
        <p:nvPicPr>
          <p:cNvPr id="18" name="SK-28-img-17" descr="preencoded.png"/>
          <p:cNvPicPr>
            <a:picLocks noChangeAspect="1"/>
          </p:cNvPicPr>
          <p:nvPr/>
        </p:nvPicPr>
        <p:blipFill>
          <a:blip r:embed="rId16"/>
          <a:stretch>
            <a:fillRect/>
          </a:stretch>
        </p:blipFill>
        <p:spPr>
          <a:xfrm>
            <a:off x="495300" y="4718596"/>
            <a:ext cx="5391150" cy="986879"/>
          </a:xfrm>
          <a:prstGeom prst="rect">
            <a:avLst/>
          </a:prstGeom>
        </p:spPr>
      </p:pic>
      <p:pic>
        <p:nvPicPr>
          <p:cNvPr id="19" name="SK-28-img-18" descr="preencoded.png"/>
          <p:cNvPicPr>
            <a:picLocks noChangeAspect="1"/>
          </p:cNvPicPr>
          <p:nvPr/>
        </p:nvPicPr>
        <p:blipFill>
          <a:blip r:embed="rId17"/>
          <a:stretch>
            <a:fillRect/>
          </a:stretch>
        </p:blipFill>
        <p:spPr>
          <a:xfrm>
            <a:off x="495300" y="5800725"/>
            <a:ext cx="5391150" cy="257175"/>
          </a:xfrm>
          <a:prstGeom prst="rect">
            <a:avLst/>
          </a:prstGeom>
        </p:spPr>
      </p:pic>
      <p:pic>
        <p:nvPicPr>
          <p:cNvPr id="20" name="SK-28-img-19" descr="preencoded.png"/>
          <p:cNvPicPr>
            <a:picLocks noChangeAspect="1"/>
          </p:cNvPicPr>
          <p:nvPr/>
        </p:nvPicPr>
        <p:blipFill>
          <a:blip r:embed="rId18"/>
          <a:stretch>
            <a:fillRect/>
          </a:stretch>
        </p:blipFill>
        <p:spPr>
          <a:xfrm>
            <a:off x="4791075" y="6229350"/>
            <a:ext cx="1095375" cy="228600"/>
          </a:xfrm>
          <a:prstGeom prst="rect">
            <a:avLst/>
          </a:prstGeom>
        </p:spPr>
      </p:pic>
      <p:pic>
        <p:nvPicPr>
          <p:cNvPr id="21" name="SK-28-img-20" descr="preencoded.png"/>
          <p:cNvPicPr>
            <a:picLocks noChangeAspect="1"/>
          </p:cNvPicPr>
          <p:nvPr/>
        </p:nvPicPr>
        <p:blipFill>
          <a:blip r:embed="rId19"/>
          <a:stretch>
            <a:fillRect/>
          </a:stretch>
        </p:blipFill>
        <p:spPr>
          <a:xfrm>
            <a:off x="6191250" y="4242346"/>
            <a:ext cx="5619750" cy="2310854"/>
          </a:xfrm>
          <a:prstGeom prst="rect">
            <a:avLst/>
          </a:prstGeom>
        </p:spPr>
      </p:pic>
      <p:pic>
        <p:nvPicPr>
          <p:cNvPr id="22" name="SK-28-img-21" descr="preencoded.png"/>
          <p:cNvPicPr>
            <a:picLocks noChangeAspect="1"/>
          </p:cNvPicPr>
          <p:nvPr/>
        </p:nvPicPr>
        <p:blipFill>
          <a:blip r:embed="rId20"/>
          <a:stretch>
            <a:fillRect/>
          </a:stretch>
        </p:blipFill>
        <p:spPr>
          <a:xfrm>
            <a:off x="6305550" y="4405461"/>
            <a:ext cx="228600" cy="182761"/>
          </a:xfrm>
          <a:prstGeom prst="rect">
            <a:avLst/>
          </a:prstGeom>
        </p:spPr>
      </p:pic>
      <p:pic>
        <p:nvPicPr>
          <p:cNvPr id="23" name="SK-28-img-22" descr="preencoded.png"/>
          <p:cNvPicPr>
            <a:picLocks noChangeAspect="1"/>
          </p:cNvPicPr>
          <p:nvPr/>
        </p:nvPicPr>
        <p:blipFill>
          <a:blip r:embed="rId16"/>
          <a:stretch>
            <a:fillRect/>
          </a:stretch>
        </p:blipFill>
        <p:spPr>
          <a:xfrm>
            <a:off x="6305550" y="4718596"/>
            <a:ext cx="5391150" cy="986879"/>
          </a:xfrm>
          <a:prstGeom prst="rect">
            <a:avLst/>
          </a:prstGeom>
        </p:spPr>
      </p:pic>
      <p:pic>
        <p:nvPicPr>
          <p:cNvPr id="24" name="SK-28-img-23" descr="preencoded.png"/>
          <p:cNvPicPr>
            <a:picLocks noChangeAspect="1"/>
          </p:cNvPicPr>
          <p:nvPr/>
        </p:nvPicPr>
        <p:blipFill>
          <a:blip r:embed="rId17"/>
          <a:stretch>
            <a:fillRect/>
          </a:stretch>
        </p:blipFill>
        <p:spPr>
          <a:xfrm>
            <a:off x="6305550" y="5800725"/>
            <a:ext cx="5391150" cy="257175"/>
          </a:xfrm>
          <a:prstGeom prst="rect">
            <a:avLst/>
          </a:prstGeom>
        </p:spPr>
      </p:pic>
      <p:pic>
        <p:nvPicPr>
          <p:cNvPr id="25" name="SK-28-img-24" descr="preencoded.png"/>
          <p:cNvPicPr>
            <a:picLocks noChangeAspect="1"/>
          </p:cNvPicPr>
          <p:nvPr/>
        </p:nvPicPr>
        <p:blipFill>
          <a:blip r:embed="rId21"/>
          <a:stretch>
            <a:fillRect/>
          </a:stretch>
        </p:blipFill>
        <p:spPr>
          <a:xfrm>
            <a:off x="10391775" y="6229350"/>
            <a:ext cx="1304925" cy="228600"/>
          </a:xfrm>
          <a:prstGeom prst="rect">
            <a:avLst/>
          </a:prstGeom>
        </p:spPr>
      </p:pic>
      <p:sp>
        <p:nvSpPr>
          <p:cNvPr id="26" name="SK-28-text-25"/>
          <p:cNvSpPr/>
          <p:nvPr/>
        </p:nvSpPr>
        <p:spPr>
          <a:xfrm>
            <a:off x="571500" y="304800"/>
            <a:ext cx="116205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A"/>
                </a:solidFill>
                <a:latin typeface="Arimo" pitchFamily="34" charset="0"/>
                <a:ea typeface="Arimo" pitchFamily="34" charset="-122"/>
                <a:cs typeface="Arimo" pitchFamily="34" charset="-120"/>
              </a:rPr>
              <a:t>Safety-Netting Language for SCA</a:t>
            </a:r>
            <a:endParaRPr lang="en-US" sz="2550" dirty="0"/>
          </a:p>
        </p:txBody>
      </p:sp>
      <p:sp>
        <p:nvSpPr>
          <p:cNvPr id="27" name="SK-28-text-26"/>
          <p:cNvSpPr/>
          <p:nvPr/>
        </p:nvSpPr>
        <p:spPr>
          <a:xfrm>
            <a:off x="571500" y="769590"/>
            <a:ext cx="11315700" cy="228600"/>
          </a:xfrm>
          <a:prstGeom prst="rect">
            <a:avLst/>
          </a:prstGeom>
          <a:noFill/>
          <a:ln/>
        </p:spPr>
        <p:txBody>
          <a:bodyPr vert="horz" wrap="square" lIns="0" tIns="0" rIns="0" bIns="0" rtlCol="0" anchor="ctr"/>
          <a:lstStyle/>
          <a:p>
            <a:pPr marL="0" indent="0">
              <a:lnSpc>
                <a:spcPts val="1800"/>
              </a:lnSpc>
              <a:buNone/>
            </a:pPr>
            <a:r>
              <a:rPr lang="en-US" sz="1200" kern="0" spc="60" dirty="0">
                <a:solidFill>
                  <a:srgbClr val="6B7280"/>
                </a:solidFill>
                <a:latin typeface="Arimo" pitchFamily="34" charset="0"/>
                <a:ea typeface="Arimo" pitchFamily="34" charset="-122"/>
                <a:cs typeface="Arimo" pitchFamily="34" charset="-120"/>
              </a:rPr>
              <a:t>BRADFORD VTS TEACHING SERIES</a:t>
            </a:r>
            <a:endParaRPr lang="en-US" sz="1200" dirty="0"/>
          </a:p>
        </p:txBody>
      </p:sp>
      <p:sp>
        <p:nvSpPr>
          <p:cNvPr id="28" name="SK-28-text-27"/>
          <p:cNvSpPr/>
          <p:nvPr/>
        </p:nvSpPr>
        <p:spPr>
          <a:xfrm>
            <a:off x="571500" y="1274415"/>
            <a:ext cx="11620500" cy="257175"/>
          </a:xfrm>
          <a:prstGeom prst="rect">
            <a:avLst/>
          </a:prstGeom>
          <a:noFill/>
          <a:ln/>
        </p:spPr>
        <p:txBody>
          <a:bodyPr vert="horz" wrap="square" lIns="0" tIns="0" rIns="0" bIns="0" rtlCol="0" anchor="ctr"/>
          <a:lstStyle/>
          <a:p>
            <a:pPr marL="0" indent="0">
              <a:lnSpc>
                <a:spcPts val="2025"/>
              </a:lnSpc>
              <a:buNone/>
            </a:pPr>
            <a:r>
              <a:rPr lang="en-US" sz="1350" dirty="0">
                <a:solidFill>
                  <a:srgbClr val="4B5563"/>
                </a:solidFill>
                <a:latin typeface="Arimo" pitchFamily="34" charset="0"/>
                <a:ea typeface="Arimo" pitchFamily="34" charset="-122"/>
                <a:cs typeface="Arimo" pitchFamily="34" charset="-120"/>
              </a:rPr>
              <a:t>Effective safety-netting in the SCA requires specific, actionable instructions and a collaborative approach to risk management.</a:t>
            </a:r>
            <a:endParaRPr lang="en-US" sz="1350" dirty="0"/>
          </a:p>
        </p:txBody>
      </p:sp>
      <p:sp>
        <p:nvSpPr>
          <p:cNvPr id="29" name="SK-28-text-28"/>
          <p:cNvSpPr/>
          <p:nvPr/>
        </p:nvSpPr>
        <p:spPr>
          <a:xfrm>
            <a:off x="819150" y="1903065"/>
            <a:ext cx="2270760" cy="228600"/>
          </a:xfrm>
          <a:prstGeom prst="rect">
            <a:avLst/>
          </a:prstGeom>
          <a:noFill/>
          <a:ln/>
        </p:spPr>
        <p:txBody>
          <a:bodyPr vert="horz" wrap="square" lIns="0" tIns="0" rIns="0" bIns="0" rtlCol="0" anchor="ctr"/>
          <a:lstStyle/>
          <a:p>
            <a:pPr marL="0" indent="0">
              <a:lnSpc>
                <a:spcPts val="1800"/>
              </a:lnSpc>
              <a:buNone/>
            </a:pPr>
            <a:r>
              <a:rPr lang="en-US" sz="1200" b="1" kern="0" spc="30" dirty="0">
                <a:solidFill>
                  <a:srgbClr val="008080"/>
                </a:solidFill>
                <a:latin typeface="Arimo" pitchFamily="34" charset="0"/>
                <a:ea typeface="Arimo" pitchFamily="34" charset="-122"/>
                <a:cs typeface="Arimo" pitchFamily="34" charset="-120"/>
              </a:rPr>
              <a:t>ACUTE CRISIS</a:t>
            </a:r>
            <a:endParaRPr lang="en-US" sz="1200" dirty="0"/>
          </a:p>
        </p:txBody>
      </p:sp>
      <p:sp>
        <p:nvSpPr>
          <p:cNvPr id="30" name="SK-28-text-29"/>
          <p:cNvSpPr/>
          <p:nvPr/>
        </p:nvSpPr>
        <p:spPr>
          <a:xfrm>
            <a:off x="647700" y="2482155"/>
            <a:ext cx="5086350" cy="533400"/>
          </a:xfrm>
          <a:prstGeom prst="rect">
            <a:avLst/>
          </a:prstGeom>
          <a:noFill/>
          <a:ln/>
        </p:spPr>
        <p:txBody>
          <a:bodyPr vert="horz" wrap="square" lIns="0" tIns="0" rIns="0" bIns="0" rtlCol="0" anchor="ctr"/>
          <a:lstStyle/>
          <a:p>
            <a:pPr marL="0" indent="0">
              <a:lnSpc>
                <a:spcPts val="2100"/>
              </a:lnSpc>
              <a:buNone/>
            </a:pPr>
            <a:r>
              <a:rPr lang="en-US" sz="1500" b="1" i="1" dirty="0">
                <a:solidFill>
                  <a:srgbClr val="1A1A1A"/>
                </a:solidFill>
                <a:latin typeface="Arimo" pitchFamily="34" charset="0"/>
                <a:ea typeface="Arimo" pitchFamily="34" charset="-122"/>
                <a:cs typeface="Arimo" pitchFamily="34" charset="-120"/>
              </a:rPr>
              <a:t>"If you feel you might act on thoughts of harming yourself, call 999 or go to A&amp;E now."</a:t>
            </a:r>
            <a:endParaRPr lang="en-US" sz="1500" dirty="0"/>
          </a:p>
        </p:txBody>
      </p:sp>
      <p:sp>
        <p:nvSpPr>
          <p:cNvPr id="31" name="SK-28-text-30"/>
          <p:cNvSpPr/>
          <p:nvPr/>
        </p:nvSpPr>
        <p:spPr>
          <a:xfrm>
            <a:off x="495300" y="3337471"/>
            <a:ext cx="9997440" cy="257175"/>
          </a:xfrm>
          <a:prstGeom prst="rect">
            <a:avLst/>
          </a:prstGeom>
          <a:noFill/>
          <a:ln/>
        </p:spPr>
        <p:txBody>
          <a:bodyPr vert="horz" wrap="square" lIns="0" tIns="0" rIns="0" bIns="0" rtlCol="0" anchor="ctr"/>
          <a:lstStyle/>
          <a:p>
            <a:pPr marL="0" indent="0">
              <a:lnSpc>
                <a:spcPts val="1575"/>
              </a:lnSpc>
              <a:buNone/>
            </a:pPr>
            <a:r>
              <a:rPr lang="en-US" sz="1050" dirty="0">
                <a:solidFill>
                  <a:srgbClr val="6B7280"/>
                </a:solidFill>
                <a:latin typeface="Arimo" pitchFamily="34" charset="0"/>
                <a:ea typeface="Arimo" pitchFamily="34" charset="-122"/>
                <a:cs typeface="Arimo" pitchFamily="34" charset="-120"/>
              </a:rPr>
              <a:t>Clear, directive language for immediate life-threatening risk.</a:t>
            </a:r>
            <a:endParaRPr lang="en-US" sz="1050" dirty="0"/>
          </a:p>
        </p:txBody>
      </p:sp>
      <p:sp>
        <p:nvSpPr>
          <p:cNvPr id="32" name="SK-28-text-31"/>
          <p:cNvSpPr/>
          <p:nvPr/>
        </p:nvSpPr>
        <p:spPr>
          <a:xfrm>
            <a:off x="4905375" y="3766096"/>
            <a:ext cx="1543691" cy="22860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latin typeface="Arimo" pitchFamily="34" charset="0"/>
                <a:ea typeface="Arimo" pitchFamily="34" charset="-122"/>
                <a:cs typeface="Arimo" pitchFamily="34" charset="-120"/>
              </a:rPr>
              <a:t>SCA ESSENTIAL</a:t>
            </a:r>
            <a:endParaRPr lang="en-US" sz="900" dirty="0"/>
          </a:p>
        </p:txBody>
      </p:sp>
      <p:sp>
        <p:nvSpPr>
          <p:cNvPr id="33" name="SK-28-text-32"/>
          <p:cNvSpPr/>
          <p:nvPr/>
        </p:nvSpPr>
        <p:spPr>
          <a:xfrm>
            <a:off x="6629400" y="1903065"/>
            <a:ext cx="3185160" cy="228600"/>
          </a:xfrm>
          <a:prstGeom prst="rect">
            <a:avLst/>
          </a:prstGeom>
          <a:noFill/>
          <a:ln/>
        </p:spPr>
        <p:txBody>
          <a:bodyPr vert="horz" wrap="square" lIns="0" tIns="0" rIns="0" bIns="0" rtlCol="0" anchor="ctr"/>
          <a:lstStyle/>
          <a:p>
            <a:pPr marL="0" indent="0">
              <a:lnSpc>
                <a:spcPts val="1800"/>
              </a:lnSpc>
              <a:buNone/>
            </a:pPr>
            <a:r>
              <a:rPr lang="en-US" sz="1200" b="1" kern="0" spc="30" dirty="0">
                <a:solidFill>
                  <a:srgbClr val="008080"/>
                </a:solidFill>
                <a:latin typeface="Arimo" pitchFamily="34" charset="0"/>
                <a:ea typeface="Arimo" pitchFamily="34" charset="-122"/>
                <a:cs typeface="Arimo" pitchFamily="34" charset="-120"/>
              </a:rPr>
              <a:t>RELATIONAL SAFETY</a:t>
            </a:r>
            <a:endParaRPr lang="en-US" sz="1200" dirty="0"/>
          </a:p>
        </p:txBody>
      </p:sp>
      <p:sp>
        <p:nvSpPr>
          <p:cNvPr id="34" name="SK-28-text-33"/>
          <p:cNvSpPr/>
          <p:nvPr/>
        </p:nvSpPr>
        <p:spPr>
          <a:xfrm>
            <a:off x="6457950" y="2615505"/>
            <a:ext cx="5734050" cy="266700"/>
          </a:xfrm>
          <a:prstGeom prst="rect">
            <a:avLst/>
          </a:prstGeom>
          <a:noFill/>
          <a:ln/>
        </p:spPr>
        <p:txBody>
          <a:bodyPr vert="horz" wrap="square" lIns="0" tIns="0" rIns="0" bIns="0" rtlCol="0" anchor="ctr"/>
          <a:lstStyle/>
          <a:p>
            <a:pPr marL="0" indent="0">
              <a:lnSpc>
                <a:spcPts val="2100"/>
              </a:lnSpc>
              <a:buNone/>
            </a:pPr>
            <a:r>
              <a:rPr lang="en-US" sz="1500" b="1" i="1" dirty="0">
                <a:solidFill>
                  <a:srgbClr val="1A1A1A"/>
                </a:solidFill>
                <a:latin typeface="Arimo" pitchFamily="34" charset="0"/>
                <a:ea typeface="Arimo" pitchFamily="34" charset="-122"/>
                <a:cs typeface="Arimo" pitchFamily="34" charset="-120"/>
              </a:rPr>
              <a:t>"Can we agree who you will tell tonight if you feel unsafe?"</a:t>
            </a:r>
            <a:endParaRPr lang="en-US" sz="1500" dirty="0"/>
          </a:p>
        </p:txBody>
      </p:sp>
      <p:sp>
        <p:nvSpPr>
          <p:cNvPr id="35" name="SK-28-text-34"/>
          <p:cNvSpPr/>
          <p:nvPr/>
        </p:nvSpPr>
        <p:spPr>
          <a:xfrm>
            <a:off x="6305550" y="3337471"/>
            <a:ext cx="5886450" cy="257175"/>
          </a:xfrm>
          <a:prstGeom prst="rect">
            <a:avLst/>
          </a:prstGeom>
          <a:noFill/>
          <a:ln/>
        </p:spPr>
        <p:txBody>
          <a:bodyPr vert="horz" wrap="square" lIns="0" tIns="0" rIns="0" bIns="0" rtlCol="0" anchor="ctr"/>
          <a:lstStyle/>
          <a:p>
            <a:pPr marL="0" indent="0">
              <a:lnSpc>
                <a:spcPts val="1575"/>
              </a:lnSpc>
              <a:buNone/>
            </a:pPr>
            <a:r>
              <a:rPr lang="en-US" sz="1050" dirty="0">
                <a:solidFill>
                  <a:srgbClr val="6B7280"/>
                </a:solidFill>
                <a:latin typeface="Arimo" pitchFamily="34" charset="0"/>
                <a:ea typeface="Arimo" pitchFamily="34" charset="-122"/>
                <a:cs typeface="Arimo" pitchFamily="34" charset="-120"/>
              </a:rPr>
              <a:t>Assesses support network and creates a specific interpersonal plan.</a:t>
            </a:r>
            <a:endParaRPr lang="en-US" sz="1050" dirty="0"/>
          </a:p>
        </p:txBody>
      </p:sp>
      <p:sp>
        <p:nvSpPr>
          <p:cNvPr id="36" name="SK-28-text-35"/>
          <p:cNvSpPr/>
          <p:nvPr/>
        </p:nvSpPr>
        <p:spPr>
          <a:xfrm>
            <a:off x="10325100" y="3766096"/>
            <a:ext cx="1866900" cy="22860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latin typeface="Arimo" pitchFamily="34" charset="0"/>
                <a:ea typeface="Arimo" pitchFamily="34" charset="-122"/>
                <a:cs typeface="Arimo" pitchFamily="34" charset="-120"/>
              </a:rPr>
              <a:t>COLLABORATIVE PLAN</a:t>
            </a:r>
            <a:endParaRPr lang="en-US" sz="900" dirty="0"/>
          </a:p>
        </p:txBody>
      </p:sp>
      <p:sp>
        <p:nvSpPr>
          <p:cNvPr id="37" name="SK-28-text-36"/>
          <p:cNvSpPr/>
          <p:nvPr/>
        </p:nvSpPr>
        <p:spPr>
          <a:xfrm>
            <a:off x="819150" y="4366171"/>
            <a:ext cx="2453640" cy="228600"/>
          </a:xfrm>
          <a:prstGeom prst="rect">
            <a:avLst/>
          </a:prstGeom>
          <a:noFill/>
          <a:ln/>
        </p:spPr>
        <p:txBody>
          <a:bodyPr vert="horz" wrap="square" lIns="0" tIns="0" rIns="0" bIns="0" rtlCol="0" anchor="ctr"/>
          <a:lstStyle/>
          <a:p>
            <a:pPr marL="0" indent="0">
              <a:lnSpc>
                <a:spcPts val="1800"/>
              </a:lnSpc>
              <a:buNone/>
            </a:pPr>
            <a:r>
              <a:rPr lang="en-US" sz="1200" b="1" kern="0" spc="30" dirty="0">
                <a:solidFill>
                  <a:srgbClr val="008080"/>
                </a:solidFill>
                <a:latin typeface="Arimo" pitchFamily="34" charset="0"/>
                <a:ea typeface="Arimo" pitchFamily="34" charset="-122"/>
                <a:cs typeface="Arimo" pitchFamily="34" charset="-120"/>
              </a:rPr>
              <a:t>DETERIORATION</a:t>
            </a:r>
            <a:endParaRPr lang="en-US" sz="1200" dirty="0"/>
          </a:p>
        </p:txBody>
      </p:sp>
      <p:sp>
        <p:nvSpPr>
          <p:cNvPr id="38" name="SK-28-text-37"/>
          <p:cNvSpPr/>
          <p:nvPr/>
        </p:nvSpPr>
        <p:spPr>
          <a:xfrm>
            <a:off x="647700" y="4945261"/>
            <a:ext cx="5086350" cy="533400"/>
          </a:xfrm>
          <a:prstGeom prst="rect">
            <a:avLst/>
          </a:prstGeom>
          <a:noFill/>
          <a:ln/>
        </p:spPr>
        <p:txBody>
          <a:bodyPr vert="horz" wrap="square" lIns="0" tIns="0" rIns="0" bIns="0" rtlCol="0" anchor="ctr"/>
          <a:lstStyle/>
          <a:p>
            <a:pPr marL="0" indent="0">
              <a:lnSpc>
                <a:spcPts val="2100"/>
              </a:lnSpc>
              <a:buNone/>
            </a:pPr>
            <a:r>
              <a:rPr lang="en-US" sz="1500" b="1" i="1" dirty="0">
                <a:solidFill>
                  <a:srgbClr val="1A1A1A"/>
                </a:solidFill>
                <a:latin typeface="Arimo" pitchFamily="34" charset="0"/>
                <a:ea typeface="Arimo" pitchFamily="34" charset="-122"/>
                <a:cs typeface="Arimo" pitchFamily="34" charset="-120"/>
              </a:rPr>
              <a:t>"If things get worse before our review, contact the surgery same day."</a:t>
            </a:r>
            <a:endParaRPr lang="en-US" sz="1500" dirty="0"/>
          </a:p>
        </p:txBody>
      </p:sp>
      <p:sp>
        <p:nvSpPr>
          <p:cNvPr id="39" name="SK-28-text-38"/>
          <p:cNvSpPr/>
          <p:nvPr/>
        </p:nvSpPr>
        <p:spPr>
          <a:xfrm>
            <a:off x="495300" y="5800725"/>
            <a:ext cx="9677400" cy="257175"/>
          </a:xfrm>
          <a:prstGeom prst="rect">
            <a:avLst/>
          </a:prstGeom>
          <a:noFill/>
          <a:ln/>
        </p:spPr>
        <p:txBody>
          <a:bodyPr vert="horz" wrap="square" lIns="0" tIns="0" rIns="0" bIns="0" rtlCol="0" anchor="ctr"/>
          <a:lstStyle/>
          <a:p>
            <a:pPr marL="0" indent="0">
              <a:lnSpc>
                <a:spcPts val="1575"/>
              </a:lnSpc>
              <a:buNone/>
            </a:pPr>
            <a:r>
              <a:rPr lang="en-US" sz="1050" dirty="0">
                <a:solidFill>
                  <a:srgbClr val="6B7280"/>
                </a:solidFill>
                <a:latin typeface="Arimo" pitchFamily="34" charset="0"/>
                <a:ea typeface="Arimo" pitchFamily="34" charset="-122"/>
                <a:cs typeface="Arimo" pitchFamily="34" charset="-120"/>
              </a:rPr>
              <a:t>Ensures the patient knows how to access urgent primary care.</a:t>
            </a:r>
            <a:endParaRPr lang="en-US" sz="1050" dirty="0"/>
          </a:p>
        </p:txBody>
      </p:sp>
      <p:sp>
        <p:nvSpPr>
          <p:cNvPr id="40" name="SK-28-text-39"/>
          <p:cNvSpPr/>
          <p:nvPr/>
        </p:nvSpPr>
        <p:spPr>
          <a:xfrm>
            <a:off x="4886325" y="6229350"/>
            <a:ext cx="1435873" cy="22860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latin typeface="Arimo" pitchFamily="34" charset="0"/>
                <a:ea typeface="Arimo" pitchFamily="34" charset="-122"/>
                <a:cs typeface="Arimo" pitchFamily="34" charset="-120"/>
              </a:rPr>
              <a:t>ACCESS ROUTE</a:t>
            </a:r>
            <a:endParaRPr lang="en-US" sz="900" dirty="0"/>
          </a:p>
        </p:txBody>
      </p:sp>
      <p:sp>
        <p:nvSpPr>
          <p:cNvPr id="41" name="SK-28-text-40"/>
          <p:cNvSpPr/>
          <p:nvPr/>
        </p:nvSpPr>
        <p:spPr>
          <a:xfrm>
            <a:off x="6629400" y="4366171"/>
            <a:ext cx="4465320" cy="228600"/>
          </a:xfrm>
          <a:prstGeom prst="rect">
            <a:avLst/>
          </a:prstGeom>
          <a:noFill/>
          <a:ln/>
        </p:spPr>
        <p:txBody>
          <a:bodyPr vert="horz" wrap="square" lIns="0" tIns="0" rIns="0" bIns="0" rtlCol="0" anchor="ctr"/>
          <a:lstStyle/>
          <a:p>
            <a:pPr marL="0" indent="0">
              <a:lnSpc>
                <a:spcPts val="1800"/>
              </a:lnSpc>
              <a:buNone/>
            </a:pPr>
            <a:r>
              <a:rPr lang="en-US" sz="1200" b="1" kern="0" spc="30" dirty="0">
                <a:solidFill>
                  <a:srgbClr val="008080"/>
                </a:solidFill>
                <a:latin typeface="Arimo" pitchFamily="34" charset="0"/>
                <a:ea typeface="Arimo" pitchFamily="34" charset="-122"/>
                <a:cs typeface="Arimo" pitchFamily="34" charset="-120"/>
              </a:rPr>
              <a:t>BREAKING CONFIDENTIALITY</a:t>
            </a:r>
            <a:endParaRPr lang="en-US" sz="1200" dirty="0"/>
          </a:p>
        </p:txBody>
      </p:sp>
      <p:sp>
        <p:nvSpPr>
          <p:cNvPr id="42" name="SK-28-text-41"/>
          <p:cNvSpPr/>
          <p:nvPr/>
        </p:nvSpPr>
        <p:spPr>
          <a:xfrm>
            <a:off x="6457950" y="4945261"/>
            <a:ext cx="5086350" cy="533400"/>
          </a:xfrm>
          <a:prstGeom prst="rect">
            <a:avLst/>
          </a:prstGeom>
          <a:noFill/>
          <a:ln/>
        </p:spPr>
        <p:txBody>
          <a:bodyPr vert="horz" wrap="square" lIns="0" tIns="0" rIns="0" bIns="0" rtlCol="0" anchor="ctr"/>
          <a:lstStyle/>
          <a:p>
            <a:pPr marL="0" indent="0">
              <a:lnSpc>
                <a:spcPts val="2100"/>
              </a:lnSpc>
              <a:buNone/>
            </a:pPr>
            <a:r>
              <a:rPr lang="en-US" sz="1500" b="1" i="1" dirty="0">
                <a:solidFill>
                  <a:srgbClr val="1A1A1A"/>
                </a:solidFill>
                <a:latin typeface="Arimo" pitchFamily="34" charset="0"/>
                <a:ea typeface="Arimo" pitchFamily="34" charset="-122"/>
                <a:cs typeface="Arimo" pitchFamily="34" charset="-120"/>
              </a:rPr>
              <a:t>"I would like to involve your parent/carer because I am worried about safety."</a:t>
            </a:r>
            <a:endParaRPr lang="en-US" sz="1500" dirty="0"/>
          </a:p>
        </p:txBody>
      </p:sp>
      <p:sp>
        <p:nvSpPr>
          <p:cNvPr id="43" name="SK-28-text-42"/>
          <p:cNvSpPr/>
          <p:nvPr/>
        </p:nvSpPr>
        <p:spPr>
          <a:xfrm>
            <a:off x="6305550" y="5800725"/>
            <a:ext cx="5886450" cy="257175"/>
          </a:xfrm>
          <a:prstGeom prst="rect">
            <a:avLst/>
          </a:prstGeom>
          <a:noFill/>
          <a:ln/>
        </p:spPr>
        <p:txBody>
          <a:bodyPr vert="horz" wrap="square" lIns="0" tIns="0" rIns="0" bIns="0" rtlCol="0" anchor="ctr"/>
          <a:lstStyle/>
          <a:p>
            <a:pPr marL="0" indent="0">
              <a:lnSpc>
                <a:spcPts val="1575"/>
              </a:lnSpc>
              <a:buNone/>
            </a:pPr>
            <a:r>
              <a:rPr lang="en-US" sz="1050" dirty="0">
                <a:solidFill>
                  <a:srgbClr val="6B7280"/>
                </a:solidFill>
                <a:latin typeface="Arimo" pitchFamily="34" charset="0"/>
                <a:ea typeface="Arimo" pitchFamily="34" charset="-122"/>
                <a:cs typeface="Arimo" pitchFamily="34" charset="-120"/>
              </a:rPr>
              <a:t>Transparently explains the shift from autonomy to safety-first.</a:t>
            </a:r>
            <a:endParaRPr lang="en-US" sz="1050" dirty="0"/>
          </a:p>
        </p:txBody>
      </p:sp>
      <p:sp>
        <p:nvSpPr>
          <p:cNvPr id="44" name="SK-28-text-43"/>
          <p:cNvSpPr/>
          <p:nvPr/>
        </p:nvSpPr>
        <p:spPr>
          <a:xfrm>
            <a:off x="10487025" y="6229350"/>
            <a:ext cx="1704975" cy="22860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latin typeface="Arimo" pitchFamily="34" charset="0"/>
                <a:ea typeface="Arimo" pitchFamily="34" charset="-122"/>
                <a:cs typeface="Arimo" pitchFamily="34" charset="-120"/>
              </a:rPr>
              <a:t>RISK MANAGEMENT</a:t>
            </a:r>
            <a:endParaRPr lang="en-US" sz="9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9-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9-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29-img-3" descr="preencoded.png"/>
          <p:cNvPicPr>
            <a:picLocks noChangeAspect="1"/>
          </p:cNvPicPr>
          <p:nvPr/>
        </p:nvPicPr>
        <p:blipFill>
          <a:blip r:embed="rId5"/>
          <a:stretch>
            <a:fillRect/>
          </a:stretch>
        </p:blipFill>
        <p:spPr>
          <a:xfrm>
            <a:off x="381000" y="381000"/>
            <a:ext cx="11430000" cy="693390"/>
          </a:xfrm>
          <a:prstGeom prst="rect">
            <a:avLst/>
          </a:prstGeom>
        </p:spPr>
      </p:pic>
      <p:pic>
        <p:nvPicPr>
          <p:cNvPr id="5" name="SK-29-img-4" descr="preencoded.png"/>
          <p:cNvPicPr>
            <a:picLocks noChangeAspect="1"/>
          </p:cNvPicPr>
          <p:nvPr/>
        </p:nvPicPr>
        <p:blipFill>
          <a:blip r:embed="rId6"/>
          <a:stretch>
            <a:fillRect/>
          </a:stretch>
        </p:blipFill>
        <p:spPr>
          <a:xfrm>
            <a:off x="381000" y="1302990"/>
            <a:ext cx="3708350" cy="1556296"/>
          </a:xfrm>
          <a:prstGeom prst="rect">
            <a:avLst/>
          </a:prstGeom>
        </p:spPr>
      </p:pic>
      <p:pic>
        <p:nvPicPr>
          <p:cNvPr id="6" name="SK-29-img-5" descr="preencoded.png"/>
          <p:cNvPicPr>
            <a:picLocks noChangeAspect="1"/>
          </p:cNvPicPr>
          <p:nvPr/>
        </p:nvPicPr>
        <p:blipFill>
          <a:blip r:embed="rId7"/>
          <a:stretch>
            <a:fillRect/>
          </a:stretch>
        </p:blipFill>
        <p:spPr>
          <a:xfrm>
            <a:off x="495300" y="1441103"/>
            <a:ext cx="228600" cy="190500"/>
          </a:xfrm>
          <a:prstGeom prst="rect">
            <a:avLst/>
          </a:prstGeom>
        </p:spPr>
      </p:pic>
      <p:pic>
        <p:nvPicPr>
          <p:cNvPr id="7" name="SK-29-img-6" descr="preencoded.png"/>
          <p:cNvPicPr>
            <a:picLocks noChangeAspect="1"/>
          </p:cNvPicPr>
          <p:nvPr/>
        </p:nvPicPr>
        <p:blipFill>
          <a:blip r:embed="rId8"/>
          <a:stretch>
            <a:fillRect/>
          </a:stretch>
        </p:blipFill>
        <p:spPr>
          <a:xfrm>
            <a:off x="838200" y="1417290"/>
            <a:ext cx="381000" cy="238125"/>
          </a:xfrm>
          <a:prstGeom prst="rect">
            <a:avLst/>
          </a:prstGeom>
        </p:spPr>
      </p:pic>
      <p:pic>
        <p:nvPicPr>
          <p:cNvPr id="8" name="SK-29-img-7" descr="preencoded.png"/>
          <p:cNvPicPr>
            <a:picLocks noChangeAspect="1"/>
          </p:cNvPicPr>
          <p:nvPr/>
        </p:nvPicPr>
        <p:blipFill>
          <a:blip r:embed="rId9"/>
          <a:stretch>
            <a:fillRect/>
          </a:stretch>
        </p:blipFill>
        <p:spPr>
          <a:xfrm>
            <a:off x="4241750" y="1302990"/>
            <a:ext cx="3708350" cy="1556296"/>
          </a:xfrm>
          <a:prstGeom prst="rect">
            <a:avLst/>
          </a:prstGeom>
        </p:spPr>
      </p:pic>
      <p:pic>
        <p:nvPicPr>
          <p:cNvPr id="9" name="SK-29-img-8" descr="preencoded.png"/>
          <p:cNvPicPr>
            <a:picLocks noChangeAspect="1"/>
          </p:cNvPicPr>
          <p:nvPr/>
        </p:nvPicPr>
        <p:blipFill>
          <a:blip r:embed="rId10"/>
          <a:stretch>
            <a:fillRect/>
          </a:stretch>
        </p:blipFill>
        <p:spPr>
          <a:xfrm>
            <a:off x="4356050" y="1441103"/>
            <a:ext cx="228600" cy="190500"/>
          </a:xfrm>
          <a:prstGeom prst="rect">
            <a:avLst/>
          </a:prstGeom>
        </p:spPr>
      </p:pic>
      <p:pic>
        <p:nvPicPr>
          <p:cNvPr id="10" name="SK-29-img-9" descr="preencoded.png"/>
          <p:cNvPicPr>
            <a:picLocks noChangeAspect="1"/>
          </p:cNvPicPr>
          <p:nvPr/>
        </p:nvPicPr>
        <p:blipFill>
          <a:blip r:embed="rId11"/>
          <a:stretch>
            <a:fillRect/>
          </a:stretch>
        </p:blipFill>
        <p:spPr>
          <a:xfrm>
            <a:off x="4698950" y="1417290"/>
            <a:ext cx="371475" cy="238125"/>
          </a:xfrm>
          <a:prstGeom prst="rect">
            <a:avLst/>
          </a:prstGeom>
        </p:spPr>
      </p:pic>
      <p:pic>
        <p:nvPicPr>
          <p:cNvPr id="11" name="SK-29-img-10" descr="preencoded.png"/>
          <p:cNvPicPr>
            <a:picLocks noChangeAspect="1"/>
          </p:cNvPicPr>
          <p:nvPr/>
        </p:nvPicPr>
        <p:blipFill>
          <a:blip r:embed="rId12"/>
          <a:stretch>
            <a:fillRect/>
          </a:stretch>
        </p:blipFill>
        <p:spPr>
          <a:xfrm>
            <a:off x="8102501" y="1302990"/>
            <a:ext cx="3708499" cy="1556296"/>
          </a:xfrm>
          <a:prstGeom prst="rect">
            <a:avLst/>
          </a:prstGeom>
        </p:spPr>
      </p:pic>
      <p:pic>
        <p:nvPicPr>
          <p:cNvPr id="12" name="SK-29-img-11" descr="preencoded.png"/>
          <p:cNvPicPr>
            <a:picLocks noChangeAspect="1"/>
          </p:cNvPicPr>
          <p:nvPr/>
        </p:nvPicPr>
        <p:blipFill>
          <a:blip r:embed="rId13"/>
          <a:stretch>
            <a:fillRect/>
          </a:stretch>
        </p:blipFill>
        <p:spPr>
          <a:xfrm>
            <a:off x="8216801" y="1441103"/>
            <a:ext cx="228600" cy="190500"/>
          </a:xfrm>
          <a:prstGeom prst="rect">
            <a:avLst/>
          </a:prstGeom>
        </p:spPr>
      </p:pic>
      <p:pic>
        <p:nvPicPr>
          <p:cNvPr id="13" name="SK-29-img-12" descr="preencoded.png"/>
          <p:cNvPicPr>
            <a:picLocks noChangeAspect="1"/>
          </p:cNvPicPr>
          <p:nvPr/>
        </p:nvPicPr>
        <p:blipFill>
          <a:blip r:embed="rId14"/>
          <a:stretch>
            <a:fillRect/>
          </a:stretch>
        </p:blipFill>
        <p:spPr>
          <a:xfrm>
            <a:off x="8559701" y="1417290"/>
            <a:ext cx="381000" cy="238125"/>
          </a:xfrm>
          <a:prstGeom prst="rect">
            <a:avLst/>
          </a:prstGeom>
        </p:spPr>
      </p:pic>
      <p:pic>
        <p:nvPicPr>
          <p:cNvPr id="14" name="SK-29-img-13" descr="preencoded.png"/>
          <p:cNvPicPr>
            <a:picLocks noChangeAspect="1"/>
          </p:cNvPicPr>
          <p:nvPr/>
        </p:nvPicPr>
        <p:blipFill>
          <a:blip r:embed="rId15"/>
          <a:stretch>
            <a:fillRect/>
          </a:stretch>
        </p:blipFill>
        <p:spPr>
          <a:xfrm>
            <a:off x="381000" y="3011686"/>
            <a:ext cx="3708350" cy="1556445"/>
          </a:xfrm>
          <a:prstGeom prst="rect">
            <a:avLst/>
          </a:prstGeom>
        </p:spPr>
      </p:pic>
      <p:pic>
        <p:nvPicPr>
          <p:cNvPr id="15" name="SK-29-img-14" descr="preencoded.png"/>
          <p:cNvPicPr>
            <a:picLocks noChangeAspect="1"/>
          </p:cNvPicPr>
          <p:nvPr/>
        </p:nvPicPr>
        <p:blipFill>
          <a:blip r:embed="rId16"/>
          <a:stretch>
            <a:fillRect/>
          </a:stretch>
        </p:blipFill>
        <p:spPr>
          <a:xfrm>
            <a:off x="495300" y="3149798"/>
            <a:ext cx="228600" cy="190500"/>
          </a:xfrm>
          <a:prstGeom prst="rect">
            <a:avLst/>
          </a:prstGeom>
        </p:spPr>
      </p:pic>
      <p:pic>
        <p:nvPicPr>
          <p:cNvPr id="16" name="SK-29-img-15" descr="preencoded.png"/>
          <p:cNvPicPr>
            <a:picLocks noChangeAspect="1"/>
          </p:cNvPicPr>
          <p:nvPr/>
        </p:nvPicPr>
        <p:blipFill>
          <a:blip r:embed="rId17"/>
          <a:stretch>
            <a:fillRect/>
          </a:stretch>
        </p:blipFill>
        <p:spPr>
          <a:xfrm>
            <a:off x="838200" y="3125986"/>
            <a:ext cx="638175" cy="238125"/>
          </a:xfrm>
          <a:prstGeom prst="rect">
            <a:avLst/>
          </a:prstGeom>
        </p:spPr>
      </p:pic>
      <p:pic>
        <p:nvPicPr>
          <p:cNvPr id="17" name="SK-29-img-16" descr="preencoded.png"/>
          <p:cNvPicPr>
            <a:picLocks noChangeAspect="1"/>
          </p:cNvPicPr>
          <p:nvPr/>
        </p:nvPicPr>
        <p:blipFill>
          <a:blip r:embed="rId18"/>
          <a:stretch>
            <a:fillRect/>
          </a:stretch>
        </p:blipFill>
        <p:spPr>
          <a:xfrm>
            <a:off x="4241750" y="3011686"/>
            <a:ext cx="3708350" cy="1556445"/>
          </a:xfrm>
          <a:prstGeom prst="rect">
            <a:avLst/>
          </a:prstGeom>
        </p:spPr>
      </p:pic>
      <p:pic>
        <p:nvPicPr>
          <p:cNvPr id="18" name="SK-29-img-17" descr="preencoded.png"/>
          <p:cNvPicPr>
            <a:picLocks noChangeAspect="1"/>
          </p:cNvPicPr>
          <p:nvPr/>
        </p:nvPicPr>
        <p:blipFill>
          <a:blip r:embed="rId19"/>
          <a:stretch>
            <a:fillRect/>
          </a:stretch>
        </p:blipFill>
        <p:spPr>
          <a:xfrm>
            <a:off x="4356050" y="3149798"/>
            <a:ext cx="228600" cy="190500"/>
          </a:xfrm>
          <a:prstGeom prst="rect">
            <a:avLst/>
          </a:prstGeom>
        </p:spPr>
      </p:pic>
      <p:pic>
        <p:nvPicPr>
          <p:cNvPr id="19" name="SK-29-img-18" descr="preencoded.png"/>
          <p:cNvPicPr>
            <a:picLocks noChangeAspect="1"/>
          </p:cNvPicPr>
          <p:nvPr/>
        </p:nvPicPr>
        <p:blipFill>
          <a:blip r:embed="rId20"/>
          <a:stretch>
            <a:fillRect/>
          </a:stretch>
        </p:blipFill>
        <p:spPr>
          <a:xfrm>
            <a:off x="4698950" y="3125986"/>
            <a:ext cx="981075" cy="238125"/>
          </a:xfrm>
          <a:prstGeom prst="rect">
            <a:avLst/>
          </a:prstGeom>
        </p:spPr>
      </p:pic>
      <p:pic>
        <p:nvPicPr>
          <p:cNvPr id="20" name="SK-29-img-19" descr="preencoded.png"/>
          <p:cNvPicPr>
            <a:picLocks noChangeAspect="1"/>
          </p:cNvPicPr>
          <p:nvPr/>
        </p:nvPicPr>
        <p:blipFill>
          <a:blip r:embed="rId21"/>
          <a:stretch>
            <a:fillRect/>
          </a:stretch>
        </p:blipFill>
        <p:spPr>
          <a:xfrm>
            <a:off x="8102501" y="3011686"/>
            <a:ext cx="3708499" cy="1556445"/>
          </a:xfrm>
          <a:prstGeom prst="rect">
            <a:avLst/>
          </a:prstGeom>
        </p:spPr>
      </p:pic>
      <p:pic>
        <p:nvPicPr>
          <p:cNvPr id="21" name="SK-29-img-20" descr="preencoded.png"/>
          <p:cNvPicPr>
            <a:picLocks noChangeAspect="1"/>
          </p:cNvPicPr>
          <p:nvPr/>
        </p:nvPicPr>
        <p:blipFill>
          <a:blip r:embed="rId22"/>
          <a:stretch>
            <a:fillRect/>
          </a:stretch>
        </p:blipFill>
        <p:spPr>
          <a:xfrm>
            <a:off x="8216801" y="3149798"/>
            <a:ext cx="228600" cy="190500"/>
          </a:xfrm>
          <a:prstGeom prst="rect">
            <a:avLst/>
          </a:prstGeom>
        </p:spPr>
      </p:pic>
      <p:pic>
        <p:nvPicPr>
          <p:cNvPr id="22" name="SK-29-img-21" descr="preencoded.png"/>
          <p:cNvPicPr>
            <a:picLocks noChangeAspect="1"/>
          </p:cNvPicPr>
          <p:nvPr/>
        </p:nvPicPr>
        <p:blipFill>
          <a:blip r:embed="rId23"/>
          <a:stretch>
            <a:fillRect/>
          </a:stretch>
        </p:blipFill>
        <p:spPr>
          <a:xfrm>
            <a:off x="8559701" y="3125986"/>
            <a:ext cx="781050" cy="238125"/>
          </a:xfrm>
          <a:prstGeom prst="rect">
            <a:avLst/>
          </a:prstGeom>
        </p:spPr>
      </p:pic>
      <p:pic>
        <p:nvPicPr>
          <p:cNvPr id="23" name="SK-29-img-22" descr="preencoded.png"/>
          <p:cNvPicPr>
            <a:picLocks noChangeAspect="1"/>
          </p:cNvPicPr>
          <p:nvPr/>
        </p:nvPicPr>
        <p:blipFill>
          <a:blip r:embed="rId24"/>
          <a:stretch>
            <a:fillRect/>
          </a:stretch>
        </p:blipFill>
        <p:spPr>
          <a:xfrm>
            <a:off x="381000" y="4720530"/>
            <a:ext cx="3708350" cy="1556445"/>
          </a:xfrm>
          <a:prstGeom prst="rect">
            <a:avLst/>
          </a:prstGeom>
        </p:spPr>
      </p:pic>
      <p:pic>
        <p:nvPicPr>
          <p:cNvPr id="24" name="SK-29-img-23" descr="preencoded.png"/>
          <p:cNvPicPr>
            <a:picLocks noChangeAspect="1"/>
          </p:cNvPicPr>
          <p:nvPr/>
        </p:nvPicPr>
        <p:blipFill>
          <a:blip r:embed="rId25"/>
          <a:stretch>
            <a:fillRect/>
          </a:stretch>
        </p:blipFill>
        <p:spPr>
          <a:xfrm>
            <a:off x="495300" y="4834830"/>
            <a:ext cx="228600" cy="190500"/>
          </a:xfrm>
          <a:prstGeom prst="rect">
            <a:avLst/>
          </a:prstGeom>
        </p:spPr>
      </p:pic>
      <p:pic>
        <p:nvPicPr>
          <p:cNvPr id="25" name="SK-29-img-24" descr="preencoded.png"/>
          <p:cNvPicPr>
            <a:picLocks noChangeAspect="1"/>
          </p:cNvPicPr>
          <p:nvPr/>
        </p:nvPicPr>
        <p:blipFill>
          <a:blip r:embed="rId26"/>
          <a:stretch>
            <a:fillRect/>
          </a:stretch>
        </p:blipFill>
        <p:spPr>
          <a:xfrm>
            <a:off x="4241750" y="4720530"/>
            <a:ext cx="3708350" cy="1556445"/>
          </a:xfrm>
          <a:prstGeom prst="rect">
            <a:avLst/>
          </a:prstGeom>
        </p:spPr>
      </p:pic>
      <p:pic>
        <p:nvPicPr>
          <p:cNvPr id="26" name="SK-29-img-25" descr="preencoded.png"/>
          <p:cNvPicPr>
            <a:picLocks noChangeAspect="1"/>
          </p:cNvPicPr>
          <p:nvPr/>
        </p:nvPicPr>
        <p:blipFill>
          <a:blip r:embed="rId27"/>
          <a:stretch>
            <a:fillRect/>
          </a:stretch>
        </p:blipFill>
        <p:spPr>
          <a:xfrm>
            <a:off x="4356050" y="4858643"/>
            <a:ext cx="228600" cy="190500"/>
          </a:xfrm>
          <a:prstGeom prst="rect">
            <a:avLst/>
          </a:prstGeom>
        </p:spPr>
      </p:pic>
      <p:pic>
        <p:nvPicPr>
          <p:cNvPr id="27" name="SK-29-img-26" descr="preencoded.png"/>
          <p:cNvPicPr>
            <a:picLocks noChangeAspect="1"/>
          </p:cNvPicPr>
          <p:nvPr/>
        </p:nvPicPr>
        <p:blipFill>
          <a:blip r:embed="rId28"/>
          <a:stretch>
            <a:fillRect/>
          </a:stretch>
        </p:blipFill>
        <p:spPr>
          <a:xfrm>
            <a:off x="4698950" y="4834830"/>
            <a:ext cx="371475" cy="238125"/>
          </a:xfrm>
          <a:prstGeom prst="rect">
            <a:avLst/>
          </a:prstGeom>
        </p:spPr>
      </p:pic>
      <p:pic>
        <p:nvPicPr>
          <p:cNvPr id="28" name="SK-29-img-27" descr="preencoded.png"/>
          <p:cNvPicPr>
            <a:picLocks noChangeAspect="1"/>
          </p:cNvPicPr>
          <p:nvPr/>
        </p:nvPicPr>
        <p:blipFill>
          <a:blip r:embed="rId29"/>
          <a:stretch>
            <a:fillRect/>
          </a:stretch>
        </p:blipFill>
        <p:spPr>
          <a:xfrm>
            <a:off x="8102501" y="4720530"/>
            <a:ext cx="3708499" cy="1556445"/>
          </a:xfrm>
          <a:prstGeom prst="rect">
            <a:avLst/>
          </a:prstGeom>
        </p:spPr>
      </p:pic>
      <p:pic>
        <p:nvPicPr>
          <p:cNvPr id="29" name="SK-29-img-28" descr="preencoded.png"/>
          <p:cNvPicPr>
            <a:picLocks noChangeAspect="1"/>
          </p:cNvPicPr>
          <p:nvPr/>
        </p:nvPicPr>
        <p:blipFill>
          <a:blip r:embed="rId30"/>
          <a:stretch>
            <a:fillRect/>
          </a:stretch>
        </p:blipFill>
        <p:spPr>
          <a:xfrm>
            <a:off x="8216801" y="4858643"/>
            <a:ext cx="228600" cy="190500"/>
          </a:xfrm>
          <a:prstGeom prst="rect">
            <a:avLst/>
          </a:prstGeom>
        </p:spPr>
      </p:pic>
      <p:pic>
        <p:nvPicPr>
          <p:cNvPr id="30" name="SK-29-img-29" descr="preencoded.png"/>
          <p:cNvPicPr>
            <a:picLocks noChangeAspect="1"/>
          </p:cNvPicPr>
          <p:nvPr/>
        </p:nvPicPr>
        <p:blipFill>
          <a:blip r:embed="rId31"/>
          <a:stretch>
            <a:fillRect/>
          </a:stretch>
        </p:blipFill>
        <p:spPr>
          <a:xfrm>
            <a:off x="8559701" y="4834830"/>
            <a:ext cx="371475" cy="238125"/>
          </a:xfrm>
          <a:prstGeom prst="rect">
            <a:avLst/>
          </a:prstGeom>
        </p:spPr>
      </p:pic>
      <p:sp>
        <p:nvSpPr>
          <p:cNvPr id="31" name="SK-29-text-30"/>
          <p:cNvSpPr/>
          <p:nvPr/>
        </p:nvSpPr>
        <p:spPr>
          <a:xfrm>
            <a:off x="571500" y="381000"/>
            <a:ext cx="116205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A"/>
                </a:solidFill>
                <a:latin typeface="Arimo" pitchFamily="34" charset="0"/>
                <a:ea typeface="Arimo" pitchFamily="34" charset="-122"/>
                <a:cs typeface="Arimo" pitchFamily="34" charset="-120"/>
              </a:rPr>
              <a:t>Top Tips for Child Mental Health</a:t>
            </a:r>
            <a:endParaRPr lang="en-US" sz="2550" dirty="0"/>
          </a:p>
        </p:txBody>
      </p:sp>
      <p:sp>
        <p:nvSpPr>
          <p:cNvPr id="32" name="SK-29-text-31"/>
          <p:cNvSpPr/>
          <p:nvPr/>
        </p:nvSpPr>
        <p:spPr>
          <a:xfrm>
            <a:off x="571500" y="845790"/>
            <a:ext cx="11315700" cy="228600"/>
          </a:xfrm>
          <a:prstGeom prst="rect">
            <a:avLst/>
          </a:prstGeom>
          <a:noFill/>
          <a:ln/>
        </p:spPr>
        <p:txBody>
          <a:bodyPr vert="horz" wrap="square" lIns="0" tIns="0" rIns="0" bIns="0" rtlCol="0" anchor="ctr"/>
          <a:lstStyle/>
          <a:p>
            <a:pPr marL="0" indent="0">
              <a:lnSpc>
                <a:spcPts val="1800"/>
              </a:lnSpc>
              <a:buNone/>
            </a:pPr>
            <a:r>
              <a:rPr lang="en-US" sz="1200" kern="0" spc="60" dirty="0">
                <a:solidFill>
                  <a:srgbClr val="6B7280"/>
                </a:solidFill>
                <a:latin typeface="Arimo" pitchFamily="34" charset="0"/>
                <a:ea typeface="Arimo" pitchFamily="34" charset="-122"/>
                <a:cs typeface="Arimo" pitchFamily="34" charset="-120"/>
              </a:rPr>
              <a:t>BRADFORD VTS TEACHING SERIES</a:t>
            </a:r>
            <a:endParaRPr lang="en-US" sz="1200" dirty="0"/>
          </a:p>
        </p:txBody>
      </p:sp>
      <p:sp>
        <p:nvSpPr>
          <p:cNvPr id="33" name="SK-29-text-32"/>
          <p:cNvSpPr/>
          <p:nvPr/>
        </p:nvSpPr>
        <p:spPr>
          <a:xfrm>
            <a:off x="895350" y="1417290"/>
            <a:ext cx="412242" cy="2381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latin typeface="Arimo" pitchFamily="34" charset="0"/>
                <a:ea typeface="Arimo" pitchFamily="34" charset="-122"/>
                <a:cs typeface="Arimo" pitchFamily="34" charset="-120"/>
              </a:rPr>
              <a:t>SCA</a:t>
            </a:r>
            <a:endParaRPr lang="en-US" sz="1050" dirty="0"/>
          </a:p>
        </p:txBody>
      </p:sp>
      <p:sp>
        <p:nvSpPr>
          <p:cNvPr id="34" name="SK-29-text-33"/>
          <p:cNvSpPr/>
          <p:nvPr/>
        </p:nvSpPr>
        <p:spPr>
          <a:xfrm>
            <a:off x="495300" y="1731615"/>
            <a:ext cx="440626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A1A"/>
                </a:solidFill>
                <a:latin typeface="Arimo" pitchFamily="34" charset="0"/>
                <a:ea typeface="Arimo" pitchFamily="34" charset="-122"/>
                <a:cs typeface="Arimo" pitchFamily="34" charset="-120"/>
              </a:rPr>
              <a:t>See the Patient Alone</a:t>
            </a:r>
            <a:endParaRPr lang="en-US" sz="1350" dirty="0"/>
          </a:p>
        </p:txBody>
      </p:sp>
      <p:sp>
        <p:nvSpPr>
          <p:cNvPr id="35" name="SK-29-text-34"/>
          <p:cNvSpPr/>
          <p:nvPr/>
        </p:nvSpPr>
        <p:spPr>
          <a:xfrm>
            <a:off x="495300" y="2064990"/>
            <a:ext cx="3479750" cy="600075"/>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latin typeface="Arimo" pitchFamily="34" charset="0"/>
                <a:ea typeface="Arimo" pitchFamily="34" charset="-122"/>
                <a:cs typeface="Arimo" pitchFamily="34" charset="-120"/>
              </a:rPr>
              <a:t>Allocate time to speak with the young person without parents present to allow for disclosure of sensitive issues.</a:t>
            </a:r>
            <a:endParaRPr lang="en-US" sz="1125" dirty="0"/>
          </a:p>
        </p:txBody>
      </p:sp>
      <p:sp>
        <p:nvSpPr>
          <p:cNvPr id="36" name="SK-29-text-35"/>
          <p:cNvSpPr/>
          <p:nvPr/>
        </p:nvSpPr>
        <p:spPr>
          <a:xfrm>
            <a:off x="4756100" y="1417290"/>
            <a:ext cx="408549" cy="2381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latin typeface="Arimo" pitchFamily="34" charset="0"/>
                <a:ea typeface="Arimo" pitchFamily="34" charset="-122"/>
                <a:cs typeface="Arimo" pitchFamily="34" charset="-120"/>
              </a:rPr>
              <a:t>AKT</a:t>
            </a:r>
            <a:endParaRPr lang="en-US" sz="1050" dirty="0"/>
          </a:p>
        </p:txBody>
      </p:sp>
      <p:sp>
        <p:nvSpPr>
          <p:cNvPr id="37" name="SK-29-text-36"/>
          <p:cNvSpPr/>
          <p:nvPr/>
        </p:nvSpPr>
        <p:spPr>
          <a:xfrm>
            <a:off x="4356050" y="1731615"/>
            <a:ext cx="461200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A1A"/>
                </a:solidFill>
                <a:latin typeface="Arimo" pitchFamily="34" charset="0"/>
                <a:ea typeface="Arimo" pitchFamily="34" charset="-122"/>
                <a:cs typeface="Arimo" pitchFamily="34" charset="-120"/>
              </a:rPr>
              <a:t>Confidentiality Limits</a:t>
            </a:r>
            <a:endParaRPr lang="en-US" sz="1350" dirty="0"/>
          </a:p>
        </p:txBody>
      </p:sp>
      <p:sp>
        <p:nvSpPr>
          <p:cNvPr id="38" name="SK-29-text-37"/>
          <p:cNvSpPr/>
          <p:nvPr/>
        </p:nvSpPr>
        <p:spPr>
          <a:xfrm>
            <a:off x="4356050" y="2064990"/>
            <a:ext cx="3479750" cy="600075"/>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latin typeface="Arimo" pitchFamily="34" charset="0"/>
                <a:ea typeface="Arimo" pitchFamily="34" charset="-122"/>
                <a:cs typeface="Arimo" pitchFamily="34" charset="-120"/>
              </a:rPr>
              <a:t>Explain confidentiality early and clearly, including the specific limits regarding serious risk of harm or safeguarding.</a:t>
            </a:r>
            <a:endParaRPr lang="en-US" sz="1125" dirty="0"/>
          </a:p>
        </p:txBody>
      </p:sp>
      <p:sp>
        <p:nvSpPr>
          <p:cNvPr id="39" name="SK-29-text-38"/>
          <p:cNvSpPr/>
          <p:nvPr/>
        </p:nvSpPr>
        <p:spPr>
          <a:xfrm>
            <a:off x="8616851" y="1417290"/>
            <a:ext cx="412242" cy="2381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latin typeface="Arimo" pitchFamily="34" charset="0"/>
                <a:ea typeface="Arimo" pitchFamily="34" charset="-122"/>
                <a:cs typeface="Arimo" pitchFamily="34" charset="-120"/>
              </a:rPr>
              <a:t>SCA</a:t>
            </a:r>
            <a:endParaRPr lang="en-US" sz="1050" dirty="0"/>
          </a:p>
        </p:txBody>
      </p:sp>
      <p:sp>
        <p:nvSpPr>
          <p:cNvPr id="40" name="SK-29-text-39"/>
          <p:cNvSpPr/>
          <p:nvPr/>
        </p:nvSpPr>
        <p:spPr>
          <a:xfrm>
            <a:off x="8216801" y="1731615"/>
            <a:ext cx="378904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A1A"/>
                </a:solidFill>
                <a:latin typeface="Arimo" pitchFamily="34" charset="0"/>
                <a:ea typeface="Arimo" pitchFamily="34" charset="-122"/>
                <a:cs typeface="Arimo" pitchFamily="34" charset="-120"/>
              </a:rPr>
              <a:t>Use HEADSSS Screen</a:t>
            </a:r>
            <a:endParaRPr lang="en-US" sz="1350" dirty="0"/>
          </a:p>
        </p:txBody>
      </p:sp>
      <p:sp>
        <p:nvSpPr>
          <p:cNvPr id="41" name="SK-29-text-40"/>
          <p:cNvSpPr/>
          <p:nvPr/>
        </p:nvSpPr>
        <p:spPr>
          <a:xfrm>
            <a:off x="8216801" y="2064990"/>
            <a:ext cx="3479899" cy="600075"/>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latin typeface="Arimo" pitchFamily="34" charset="0"/>
                <a:ea typeface="Arimo" pitchFamily="34" charset="-122"/>
                <a:cs typeface="Arimo" pitchFamily="34" charset="-120"/>
              </a:rPr>
              <a:t>Systematically cover Home, Education, Activities, Drugs, Sexual health, Self-harm, and Safety in every assessment.</a:t>
            </a:r>
            <a:endParaRPr lang="en-US" sz="1125" dirty="0"/>
          </a:p>
        </p:txBody>
      </p:sp>
      <p:sp>
        <p:nvSpPr>
          <p:cNvPr id="42" name="SK-29-text-41"/>
          <p:cNvSpPr/>
          <p:nvPr/>
        </p:nvSpPr>
        <p:spPr>
          <a:xfrm>
            <a:off x="895350" y="3125986"/>
            <a:ext cx="995718" cy="2381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latin typeface="Arimo" pitchFamily="34" charset="0"/>
                <a:ea typeface="Arimo" pitchFamily="34" charset="-122"/>
                <a:cs typeface="Arimo" pitchFamily="34" charset="-120"/>
              </a:rPr>
              <a:t>PITFALL</a:t>
            </a:r>
            <a:endParaRPr lang="en-US" sz="1050" dirty="0"/>
          </a:p>
        </p:txBody>
      </p:sp>
      <p:sp>
        <p:nvSpPr>
          <p:cNvPr id="43" name="SK-29-text-42"/>
          <p:cNvSpPr/>
          <p:nvPr/>
        </p:nvSpPr>
        <p:spPr>
          <a:xfrm>
            <a:off x="495300" y="3440311"/>
            <a:ext cx="440626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A1A"/>
                </a:solidFill>
                <a:latin typeface="Arimo" pitchFamily="34" charset="0"/>
                <a:ea typeface="Arimo" pitchFamily="34" charset="-122"/>
                <a:cs typeface="Arimo" pitchFamily="34" charset="-120"/>
              </a:rPr>
              <a:t>Link Somatic Symptoms</a:t>
            </a:r>
            <a:endParaRPr lang="en-US" sz="1350" dirty="0"/>
          </a:p>
        </p:txBody>
      </p:sp>
      <p:sp>
        <p:nvSpPr>
          <p:cNvPr id="44" name="SK-29-text-43"/>
          <p:cNvSpPr/>
          <p:nvPr/>
        </p:nvSpPr>
        <p:spPr>
          <a:xfrm>
            <a:off x="495300" y="3773686"/>
            <a:ext cx="3479750" cy="600075"/>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latin typeface="Arimo" pitchFamily="34" charset="0"/>
                <a:ea typeface="Arimo" pitchFamily="34" charset="-122"/>
                <a:cs typeface="Arimo" pitchFamily="34" charset="-120"/>
              </a:rPr>
              <a:t>Carefully link physical symptoms (e.g., abdominal pain) with stress/mood to avoid unnecessary medical investigations.</a:t>
            </a:r>
            <a:endParaRPr lang="en-US" sz="1125" dirty="0"/>
          </a:p>
        </p:txBody>
      </p:sp>
      <p:sp>
        <p:nvSpPr>
          <p:cNvPr id="45" name="SK-29-text-44"/>
          <p:cNvSpPr/>
          <p:nvPr/>
        </p:nvSpPr>
        <p:spPr>
          <a:xfrm>
            <a:off x="4756100" y="3125986"/>
            <a:ext cx="1489969" cy="2381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latin typeface="Arimo" pitchFamily="34" charset="0"/>
                <a:ea typeface="Arimo" pitchFamily="34" charset="-122"/>
                <a:cs typeface="Arimo" pitchFamily="34" charset="-120"/>
              </a:rPr>
              <a:t>REASSURING</a:t>
            </a:r>
            <a:endParaRPr lang="en-US" sz="1050" dirty="0"/>
          </a:p>
        </p:txBody>
      </p:sp>
      <p:sp>
        <p:nvSpPr>
          <p:cNvPr id="46" name="SK-29-text-45"/>
          <p:cNvSpPr/>
          <p:nvPr/>
        </p:nvSpPr>
        <p:spPr>
          <a:xfrm>
            <a:off x="4356050" y="3440311"/>
            <a:ext cx="399478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A1A"/>
                </a:solidFill>
                <a:latin typeface="Arimo" pitchFamily="34" charset="0"/>
                <a:ea typeface="Arimo" pitchFamily="34" charset="-122"/>
                <a:cs typeface="Arimo" pitchFamily="34" charset="-120"/>
              </a:rPr>
              <a:t>Continuity &amp; Review</a:t>
            </a:r>
            <a:endParaRPr lang="en-US" sz="1350" dirty="0"/>
          </a:p>
        </p:txBody>
      </p:sp>
      <p:sp>
        <p:nvSpPr>
          <p:cNvPr id="47" name="SK-29-text-46"/>
          <p:cNvSpPr/>
          <p:nvPr/>
        </p:nvSpPr>
        <p:spPr>
          <a:xfrm>
            <a:off x="4356050" y="3773686"/>
            <a:ext cx="3479750" cy="600075"/>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latin typeface="Arimo" pitchFamily="34" charset="0"/>
                <a:ea typeface="Arimo" pitchFamily="34" charset="-122"/>
                <a:cs typeface="Arimo" pitchFamily="34" charset="-120"/>
              </a:rPr>
              <a:t>Use the GP's unique position for brief, repeated consultations over time to monitor progress and build rapport.</a:t>
            </a:r>
            <a:endParaRPr lang="en-US" sz="1125" dirty="0"/>
          </a:p>
        </p:txBody>
      </p:sp>
      <p:sp>
        <p:nvSpPr>
          <p:cNvPr id="48" name="SK-29-text-47"/>
          <p:cNvSpPr/>
          <p:nvPr/>
        </p:nvSpPr>
        <p:spPr>
          <a:xfrm>
            <a:off x="8616851" y="3125986"/>
            <a:ext cx="1169020" cy="2381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latin typeface="Arimo" pitchFamily="34" charset="0"/>
                <a:ea typeface="Arimo" pitchFamily="34" charset="-122"/>
                <a:cs typeface="Arimo" pitchFamily="34" charset="-120"/>
              </a:rPr>
              <a:t>RED FLAG</a:t>
            </a:r>
            <a:endParaRPr lang="en-US" sz="1050" dirty="0"/>
          </a:p>
        </p:txBody>
      </p:sp>
      <p:sp>
        <p:nvSpPr>
          <p:cNvPr id="49" name="SK-29-text-48"/>
          <p:cNvSpPr/>
          <p:nvPr/>
        </p:nvSpPr>
        <p:spPr>
          <a:xfrm>
            <a:off x="8216801" y="3440311"/>
            <a:ext cx="3975199"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A1A"/>
                </a:solidFill>
                <a:latin typeface="Arimo" pitchFamily="34" charset="0"/>
                <a:ea typeface="Arimo" pitchFamily="34" charset="-122"/>
                <a:cs typeface="Arimo" pitchFamily="34" charset="-120"/>
              </a:rPr>
              <a:t>Ask Directly About Risk</a:t>
            </a:r>
            <a:endParaRPr lang="en-US" sz="1350" dirty="0"/>
          </a:p>
        </p:txBody>
      </p:sp>
      <p:sp>
        <p:nvSpPr>
          <p:cNvPr id="50" name="SK-29-text-49"/>
          <p:cNvSpPr/>
          <p:nvPr/>
        </p:nvSpPr>
        <p:spPr>
          <a:xfrm>
            <a:off x="8216801" y="3773686"/>
            <a:ext cx="3479899" cy="600075"/>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latin typeface="Arimo" pitchFamily="34" charset="0"/>
                <a:ea typeface="Arimo" pitchFamily="34" charset="-122"/>
                <a:cs typeface="Arimo" pitchFamily="34" charset="-120"/>
              </a:rPr>
              <a:t>Always ask directly about self-harm and suicidal ideation; it is safe, compassionate, and essential for risk assessment.</a:t>
            </a:r>
            <a:endParaRPr lang="en-US" sz="1125" dirty="0"/>
          </a:p>
        </p:txBody>
      </p:sp>
      <p:sp>
        <p:nvSpPr>
          <p:cNvPr id="51" name="SK-29-text-50"/>
          <p:cNvSpPr/>
          <p:nvPr/>
        </p:nvSpPr>
        <p:spPr>
          <a:xfrm>
            <a:off x="495300" y="5101530"/>
            <a:ext cx="461200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A1A"/>
                </a:solidFill>
                <a:latin typeface="Arimo" pitchFamily="34" charset="0"/>
                <a:ea typeface="Arimo" pitchFamily="34" charset="-122"/>
                <a:cs typeface="Arimo" pitchFamily="34" charset="-120"/>
              </a:rPr>
              <a:t>Involve Parents Safely</a:t>
            </a:r>
            <a:endParaRPr lang="en-US" sz="1350" dirty="0"/>
          </a:p>
        </p:txBody>
      </p:sp>
      <p:sp>
        <p:nvSpPr>
          <p:cNvPr id="52" name="SK-29-text-51"/>
          <p:cNvSpPr/>
          <p:nvPr/>
        </p:nvSpPr>
        <p:spPr>
          <a:xfrm>
            <a:off x="495300" y="5434905"/>
            <a:ext cx="3479750" cy="600075"/>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latin typeface="Arimo" pitchFamily="34" charset="0"/>
                <a:ea typeface="Arimo" pitchFamily="34" charset="-122"/>
                <a:cs typeface="Arimo" pitchFamily="34" charset="-120"/>
              </a:rPr>
              <a:t>Parents are essential allies. Encourage the young person to involve a trusted adult unless it increases their risk.</a:t>
            </a:r>
            <a:endParaRPr lang="en-US" sz="1125" dirty="0"/>
          </a:p>
        </p:txBody>
      </p:sp>
      <p:sp>
        <p:nvSpPr>
          <p:cNvPr id="53" name="SK-29-text-52"/>
          <p:cNvSpPr/>
          <p:nvPr/>
        </p:nvSpPr>
        <p:spPr>
          <a:xfrm>
            <a:off x="4756100" y="4834830"/>
            <a:ext cx="408549" cy="2381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latin typeface="Arimo" pitchFamily="34" charset="0"/>
                <a:ea typeface="Arimo" pitchFamily="34" charset="-122"/>
                <a:cs typeface="Arimo" pitchFamily="34" charset="-120"/>
              </a:rPr>
              <a:t>AKT</a:t>
            </a:r>
            <a:endParaRPr lang="en-US" sz="1050" dirty="0"/>
          </a:p>
        </p:txBody>
      </p:sp>
      <p:sp>
        <p:nvSpPr>
          <p:cNvPr id="54" name="SK-29-text-53"/>
          <p:cNvSpPr/>
          <p:nvPr/>
        </p:nvSpPr>
        <p:spPr>
          <a:xfrm>
            <a:off x="4356050" y="5149155"/>
            <a:ext cx="399478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A1A"/>
                </a:solidFill>
                <a:latin typeface="Arimo" pitchFamily="34" charset="0"/>
                <a:ea typeface="Arimo" pitchFamily="34" charset="-122"/>
                <a:cs typeface="Arimo" pitchFamily="34" charset="-120"/>
              </a:rPr>
              <a:t>Know Local Pathways</a:t>
            </a:r>
            <a:endParaRPr lang="en-US" sz="1350" dirty="0"/>
          </a:p>
        </p:txBody>
      </p:sp>
      <p:sp>
        <p:nvSpPr>
          <p:cNvPr id="55" name="SK-29-text-54"/>
          <p:cNvSpPr/>
          <p:nvPr/>
        </p:nvSpPr>
        <p:spPr>
          <a:xfrm>
            <a:off x="4356050" y="5482530"/>
            <a:ext cx="3479750" cy="600075"/>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latin typeface="Arimo" pitchFamily="34" charset="0"/>
                <a:ea typeface="Arimo" pitchFamily="34" charset="-122"/>
                <a:cs typeface="Arimo" pitchFamily="34" charset="-120"/>
              </a:rPr>
              <a:t>Understand local thresholds for CAMHS, crisis teams, eating disorder services, and neurodevelopmental clinics.</a:t>
            </a:r>
            <a:endParaRPr lang="en-US" sz="1125" dirty="0"/>
          </a:p>
        </p:txBody>
      </p:sp>
      <p:sp>
        <p:nvSpPr>
          <p:cNvPr id="56" name="SK-29-text-55"/>
          <p:cNvSpPr/>
          <p:nvPr/>
        </p:nvSpPr>
        <p:spPr>
          <a:xfrm>
            <a:off x="8616851" y="4834830"/>
            <a:ext cx="408549" cy="2381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latin typeface="Arimo" pitchFamily="34" charset="0"/>
                <a:ea typeface="Arimo" pitchFamily="34" charset="-122"/>
                <a:cs typeface="Arimo" pitchFamily="34" charset="-120"/>
              </a:rPr>
              <a:t>AKT</a:t>
            </a:r>
            <a:endParaRPr lang="en-US" sz="1050" dirty="0"/>
          </a:p>
        </p:txBody>
      </p:sp>
      <p:sp>
        <p:nvSpPr>
          <p:cNvPr id="57" name="SK-29-text-56"/>
          <p:cNvSpPr/>
          <p:nvPr/>
        </p:nvSpPr>
        <p:spPr>
          <a:xfrm>
            <a:off x="8216801" y="5149155"/>
            <a:ext cx="3975199"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A1A"/>
                </a:solidFill>
                <a:latin typeface="Arimo" pitchFamily="34" charset="0"/>
                <a:ea typeface="Arimo" pitchFamily="34" charset="-122"/>
                <a:cs typeface="Arimo" pitchFamily="34" charset="-120"/>
              </a:rPr>
              <a:t>Robust Documentation</a:t>
            </a:r>
            <a:endParaRPr lang="en-US" sz="1350" dirty="0"/>
          </a:p>
        </p:txBody>
      </p:sp>
      <p:sp>
        <p:nvSpPr>
          <p:cNvPr id="58" name="SK-29-text-57"/>
          <p:cNvSpPr/>
          <p:nvPr/>
        </p:nvSpPr>
        <p:spPr>
          <a:xfrm>
            <a:off x="8216801" y="5482530"/>
            <a:ext cx="3479899" cy="600075"/>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latin typeface="Arimo" pitchFamily="34" charset="0"/>
                <a:ea typeface="Arimo" pitchFamily="34" charset="-122"/>
                <a:cs typeface="Arimo" pitchFamily="34" charset="-120"/>
              </a:rPr>
              <a:t>Clearly document Gillick competence, risk assessment, safeguarding rationale, and the specific safety-netting plan.</a:t>
            </a:r>
            <a:endParaRPr lang="en-US" sz="1125" dirty="0"/>
          </a:p>
        </p:txBody>
      </p:sp>
      <p:sp>
        <p:nvSpPr>
          <p:cNvPr id="59" name="SK-29-text-58"/>
          <p:cNvSpPr/>
          <p:nvPr/>
        </p:nvSpPr>
        <p:spPr>
          <a:xfrm>
            <a:off x="0" y="6467475"/>
            <a:ext cx="11811000" cy="200025"/>
          </a:xfrm>
          <a:prstGeom prst="rect">
            <a:avLst/>
          </a:prstGeom>
          <a:noFill/>
          <a:ln/>
        </p:spPr>
        <p:txBody>
          <a:bodyPr vert="horz" wrap="square" lIns="0" tIns="0" rIns="0" bIns="0" rtlCol="0" anchor="ctr"/>
          <a:lstStyle/>
          <a:p>
            <a:pPr marL="0" indent="0" algn="r">
              <a:lnSpc>
                <a:spcPts val="1575"/>
              </a:lnSpc>
              <a:buNone/>
            </a:pPr>
            <a:r>
              <a:rPr lang="en-US" sz="1050" dirty="0">
                <a:solidFill>
                  <a:srgbClr val="6B7280"/>
                </a:solidFill>
                <a:latin typeface="Arimo" pitchFamily="34" charset="0"/>
                <a:ea typeface="Arimo" pitchFamily="34" charset="-122"/>
                <a:cs typeface="Arimo" pitchFamily="34" charset="-120"/>
              </a:rPr>
              <a:t>www.bradfordvts.co.uk</a:t>
            </a:r>
            <a:endParaRPr lang="en-US" sz="105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3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0-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0-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30-img-3" descr="preencoded.png"/>
          <p:cNvPicPr>
            <a:picLocks noChangeAspect="1"/>
          </p:cNvPicPr>
          <p:nvPr/>
        </p:nvPicPr>
        <p:blipFill>
          <a:blip r:embed="rId5"/>
          <a:stretch>
            <a:fillRect/>
          </a:stretch>
        </p:blipFill>
        <p:spPr>
          <a:xfrm>
            <a:off x="381000" y="381000"/>
            <a:ext cx="11430000" cy="693390"/>
          </a:xfrm>
          <a:prstGeom prst="rect">
            <a:avLst/>
          </a:prstGeom>
        </p:spPr>
      </p:pic>
      <p:pic>
        <p:nvPicPr>
          <p:cNvPr id="5" name="SK-30-img-4" descr="preencoded.png"/>
          <p:cNvPicPr>
            <a:picLocks noChangeAspect="1"/>
          </p:cNvPicPr>
          <p:nvPr/>
        </p:nvPicPr>
        <p:blipFill>
          <a:blip r:embed="rId6"/>
          <a:stretch>
            <a:fillRect/>
          </a:stretch>
        </p:blipFill>
        <p:spPr>
          <a:xfrm>
            <a:off x="381000" y="1302990"/>
            <a:ext cx="5600700" cy="2296567"/>
          </a:xfrm>
          <a:prstGeom prst="rect">
            <a:avLst/>
          </a:prstGeom>
        </p:spPr>
      </p:pic>
      <p:pic>
        <p:nvPicPr>
          <p:cNvPr id="6" name="SK-30-img-5" descr="preencoded.png"/>
          <p:cNvPicPr>
            <a:picLocks noChangeAspect="1"/>
          </p:cNvPicPr>
          <p:nvPr/>
        </p:nvPicPr>
        <p:blipFill>
          <a:blip r:embed="rId7"/>
          <a:stretch>
            <a:fillRect/>
          </a:stretch>
        </p:blipFill>
        <p:spPr>
          <a:xfrm>
            <a:off x="533400" y="1483965"/>
            <a:ext cx="285750" cy="228600"/>
          </a:xfrm>
          <a:prstGeom prst="rect">
            <a:avLst/>
          </a:prstGeom>
        </p:spPr>
      </p:pic>
      <p:pic>
        <p:nvPicPr>
          <p:cNvPr id="7" name="SK-30-img-6" descr="preencoded.png"/>
          <p:cNvPicPr>
            <a:picLocks noChangeAspect="1"/>
          </p:cNvPicPr>
          <p:nvPr/>
        </p:nvPicPr>
        <p:blipFill>
          <a:blip r:embed="rId8"/>
          <a:stretch>
            <a:fillRect/>
          </a:stretch>
        </p:blipFill>
        <p:spPr>
          <a:xfrm>
            <a:off x="381000" y="3790057"/>
            <a:ext cx="5600700" cy="2296567"/>
          </a:xfrm>
          <a:prstGeom prst="rect">
            <a:avLst/>
          </a:prstGeom>
        </p:spPr>
      </p:pic>
      <p:pic>
        <p:nvPicPr>
          <p:cNvPr id="8" name="SK-30-img-7" descr="preencoded.png"/>
          <p:cNvPicPr>
            <a:picLocks noChangeAspect="1"/>
          </p:cNvPicPr>
          <p:nvPr/>
        </p:nvPicPr>
        <p:blipFill>
          <a:blip r:embed="rId9"/>
          <a:stretch>
            <a:fillRect/>
          </a:stretch>
        </p:blipFill>
        <p:spPr>
          <a:xfrm>
            <a:off x="533400" y="3971032"/>
            <a:ext cx="285750" cy="228600"/>
          </a:xfrm>
          <a:prstGeom prst="rect">
            <a:avLst/>
          </a:prstGeom>
        </p:spPr>
      </p:pic>
      <p:pic>
        <p:nvPicPr>
          <p:cNvPr id="9" name="SK-30-img-8" descr="preencoded.png"/>
          <p:cNvPicPr>
            <a:picLocks noChangeAspect="1"/>
          </p:cNvPicPr>
          <p:nvPr/>
        </p:nvPicPr>
        <p:blipFill>
          <a:blip r:embed="rId10"/>
          <a:stretch>
            <a:fillRect/>
          </a:stretch>
        </p:blipFill>
        <p:spPr>
          <a:xfrm>
            <a:off x="6210300" y="1302990"/>
            <a:ext cx="5600700" cy="2403574"/>
          </a:xfrm>
          <a:prstGeom prst="rect">
            <a:avLst/>
          </a:prstGeom>
        </p:spPr>
      </p:pic>
      <p:pic>
        <p:nvPicPr>
          <p:cNvPr id="10" name="SK-30-img-9" descr="preencoded.png"/>
          <p:cNvPicPr>
            <a:picLocks noChangeAspect="1"/>
          </p:cNvPicPr>
          <p:nvPr/>
        </p:nvPicPr>
        <p:blipFill>
          <a:blip r:embed="rId11"/>
          <a:stretch>
            <a:fillRect/>
          </a:stretch>
        </p:blipFill>
        <p:spPr>
          <a:xfrm>
            <a:off x="6362700" y="1483965"/>
            <a:ext cx="285750" cy="228600"/>
          </a:xfrm>
          <a:prstGeom prst="rect">
            <a:avLst/>
          </a:prstGeom>
        </p:spPr>
      </p:pic>
      <p:pic>
        <p:nvPicPr>
          <p:cNvPr id="11" name="SK-30-img-10" descr="preencoded.png"/>
          <p:cNvPicPr>
            <a:picLocks noChangeAspect="1"/>
          </p:cNvPicPr>
          <p:nvPr/>
        </p:nvPicPr>
        <p:blipFill>
          <a:blip r:embed="rId12"/>
          <a:stretch>
            <a:fillRect/>
          </a:stretch>
        </p:blipFill>
        <p:spPr>
          <a:xfrm>
            <a:off x="6362700" y="2240161"/>
            <a:ext cx="5295900" cy="1005483"/>
          </a:xfrm>
          <a:prstGeom prst="rect">
            <a:avLst/>
          </a:prstGeom>
        </p:spPr>
      </p:pic>
      <p:pic>
        <p:nvPicPr>
          <p:cNvPr id="12" name="SK-30-img-11" descr="preencoded.png"/>
          <p:cNvPicPr>
            <a:picLocks noChangeAspect="1"/>
          </p:cNvPicPr>
          <p:nvPr/>
        </p:nvPicPr>
        <p:blipFill>
          <a:blip r:embed="rId13"/>
          <a:stretch>
            <a:fillRect/>
          </a:stretch>
        </p:blipFill>
        <p:spPr>
          <a:xfrm>
            <a:off x="6210300" y="3897064"/>
            <a:ext cx="5600700" cy="2189411"/>
          </a:xfrm>
          <a:prstGeom prst="rect">
            <a:avLst/>
          </a:prstGeom>
        </p:spPr>
      </p:pic>
      <p:pic>
        <p:nvPicPr>
          <p:cNvPr id="13" name="SK-30-img-12" descr="preencoded.png"/>
          <p:cNvPicPr>
            <a:picLocks noChangeAspect="1"/>
          </p:cNvPicPr>
          <p:nvPr/>
        </p:nvPicPr>
        <p:blipFill>
          <a:blip r:embed="rId14"/>
          <a:stretch>
            <a:fillRect/>
          </a:stretch>
        </p:blipFill>
        <p:spPr>
          <a:xfrm>
            <a:off x="6362700" y="4078039"/>
            <a:ext cx="285750" cy="228600"/>
          </a:xfrm>
          <a:prstGeom prst="rect">
            <a:avLst/>
          </a:prstGeom>
        </p:spPr>
      </p:pic>
      <p:sp>
        <p:nvSpPr>
          <p:cNvPr id="14" name="SK-30-text-13"/>
          <p:cNvSpPr/>
          <p:nvPr/>
        </p:nvSpPr>
        <p:spPr>
          <a:xfrm>
            <a:off x="571500" y="381000"/>
            <a:ext cx="1140142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A"/>
                </a:solidFill>
                <a:latin typeface="Arimo" pitchFamily="34" charset="0"/>
                <a:ea typeface="Arimo" pitchFamily="34" charset="-122"/>
                <a:cs typeface="Arimo" pitchFamily="34" charset="-120"/>
              </a:rPr>
              <a:t>Exam Pearls – AKT</a:t>
            </a:r>
            <a:endParaRPr lang="en-US" sz="2550" dirty="0"/>
          </a:p>
        </p:txBody>
      </p:sp>
      <p:sp>
        <p:nvSpPr>
          <p:cNvPr id="15" name="SK-30-text-14"/>
          <p:cNvSpPr/>
          <p:nvPr/>
        </p:nvSpPr>
        <p:spPr>
          <a:xfrm>
            <a:off x="571500" y="845790"/>
            <a:ext cx="11315700" cy="228600"/>
          </a:xfrm>
          <a:prstGeom prst="rect">
            <a:avLst/>
          </a:prstGeom>
          <a:noFill/>
          <a:ln/>
        </p:spPr>
        <p:txBody>
          <a:bodyPr vert="horz" wrap="square" lIns="0" tIns="0" rIns="0" bIns="0" rtlCol="0" anchor="ctr"/>
          <a:lstStyle/>
          <a:p>
            <a:pPr marL="0" indent="0">
              <a:lnSpc>
                <a:spcPts val="1800"/>
              </a:lnSpc>
              <a:buNone/>
            </a:pPr>
            <a:r>
              <a:rPr lang="en-US" sz="1200" kern="0" spc="60" dirty="0">
                <a:solidFill>
                  <a:srgbClr val="6B7280"/>
                </a:solidFill>
                <a:latin typeface="Arimo" pitchFamily="34" charset="0"/>
                <a:ea typeface="Arimo" pitchFamily="34" charset="-122"/>
                <a:cs typeface="Arimo" pitchFamily="34" charset="-120"/>
              </a:rPr>
              <a:t>BRADFORD VTS TEACHING SERIES</a:t>
            </a:r>
            <a:endParaRPr lang="en-US" sz="1200" dirty="0"/>
          </a:p>
        </p:txBody>
      </p:sp>
      <p:sp>
        <p:nvSpPr>
          <p:cNvPr id="16" name="SK-30-text-15"/>
          <p:cNvSpPr/>
          <p:nvPr/>
        </p:nvSpPr>
        <p:spPr>
          <a:xfrm>
            <a:off x="933450" y="1455390"/>
            <a:ext cx="44386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6B4C9A"/>
                </a:solidFill>
                <a:latin typeface="Arimo" pitchFamily="34" charset="0"/>
                <a:ea typeface="Arimo" pitchFamily="34" charset="-122"/>
                <a:cs typeface="Arimo" pitchFamily="34" charset="-120"/>
              </a:rPr>
              <a:t>CORE NICE STANDARDS</a:t>
            </a:r>
            <a:endParaRPr lang="en-US" sz="1500" dirty="0"/>
          </a:p>
        </p:txBody>
      </p:sp>
      <p:sp>
        <p:nvSpPr>
          <p:cNvPr id="17" name="SK-30-text-16"/>
          <p:cNvSpPr/>
          <p:nvPr/>
        </p:nvSpPr>
        <p:spPr>
          <a:xfrm>
            <a:off x="533400" y="1855440"/>
            <a:ext cx="1165860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6B4C9A"/>
                </a:solidFill>
                <a:latin typeface="Arimo" pitchFamily="34" charset="0"/>
                <a:ea typeface="Arimo" pitchFamily="34" charset="-122"/>
                <a:cs typeface="Arimo" pitchFamily="34" charset="-120"/>
              </a:rPr>
              <a:t>ADHD:</a:t>
            </a:r>
            <a:r>
              <a:rPr lang="en-US" sz="1200" dirty="0">
                <a:solidFill>
                  <a:srgbClr val="1A1A1A"/>
                </a:solidFill>
                <a:latin typeface="Arimo" pitchFamily="34" charset="0"/>
                <a:ea typeface="Arimo" pitchFamily="34" charset="-122"/>
                <a:cs typeface="Arimo" pitchFamily="34" charset="-120"/>
              </a:rPr>
              <a:t> Use </a:t>
            </a:r>
            <a:r>
              <a:rPr lang="en-US" sz="1200" b="1" dirty="0">
                <a:solidFill>
                  <a:srgbClr val="1A1A1A"/>
                </a:solidFill>
                <a:latin typeface="Arimo" pitchFamily="34" charset="0"/>
                <a:ea typeface="Arimo" pitchFamily="34" charset="-122"/>
                <a:cs typeface="Arimo" pitchFamily="34" charset="-120"/>
              </a:rPr>
              <a:t>NG87</a:t>
            </a:r>
            <a:r>
              <a:rPr lang="en-US" sz="1200" dirty="0">
                <a:solidFill>
                  <a:srgbClr val="1A1A1A"/>
                </a:solidFill>
                <a:latin typeface="Arimo" pitchFamily="34" charset="0"/>
                <a:ea typeface="Arimo" pitchFamily="34" charset="-122"/>
                <a:cs typeface="Arimo" pitchFamily="34" charset="-120"/>
              </a:rPr>
              <a:t> (not NG134). Focus on multi-setting impairment.</a:t>
            </a:r>
            <a:endParaRPr lang="en-US" sz="1200" dirty="0"/>
          </a:p>
        </p:txBody>
      </p:sp>
      <p:sp>
        <p:nvSpPr>
          <p:cNvPr id="18" name="SK-30-text-17"/>
          <p:cNvSpPr/>
          <p:nvPr/>
        </p:nvSpPr>
        <p:spPr>
          <a:xfrm>
            <a:off x="533400" y="2163961"/>
            <a:ext cx="1048512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6B4C9A"/>
                </a:solidFill>
                <a:latin typeface="Arimo" pitchFamily="34" charset="0"/>
                <a:ea typeface="Arimo" pitchFamily="34" charset="-122"/>
                <a:cs typeface="Arimo" pitchFamily="34" charset="-120"/>
              </a:rPr>
              <a:t>Depression:</a:t>
            </a:r>
            <a:r>
              <a:rPr lang="en-US" sz="1200" dirty="0">
                <a:solidFill>
                  <a:srgbClr val="1A1A1A"/>
                </a:solidFill>
                <a:latin typeface="Arimo" pitchFamily="34" charset="0"/>
                <a:ea typeface="Arimo" pitchFamily="34" charset="-122"/>
                <a:cs typeface="Arimo" pitchFamily="34" charset="-120"/>
              </a:rPr>
              <a:t> </a:t>
            </a:r>
            <a:r>
              <a:rPr lang="en-US" sz="1200" b="1" dirty="0">
                <a:solidFill>
                  <a:srgbClr val="1A1A1A"/>
                </a:solidFill>
                <a:latin typeface="Arimo" pitchFamily="34" charset="0"/>
                <a:ea typeface="Arimo" pitchFamily="34" charset="-122"/>
                <a:cs typeface="Arimo" pitchFamily="34" charset="-120"/>
              </a:rPr>
              <a:t>NG134</a:t>
            </a:r>
            <a:r>
              <a:rPr lang="en-US" sz="1200" dirty="0">
                <a:solidFill>
                  <a:srgbClr val="1A1A1A"/>
                </a:solidFill>
                <a:latin typeface="Arimo" pitchFamily="34" charset="0"/>
                <a:ea typeface="Arimo" pitchFamily="34" charset="-122"/>
                <a:cs typeface="Arimo" pitchFamily="34" charset="-120"/>
              </a:rPr>
              <a:t> (replaces CG28). Stepped care model.</a:t>
            </a:r>
            <a:endParaRPr lang="en-US" sz="1200" dirty="0"/>
          </a:p>
        </p:txBody>
      </p:sp>
      <p:sp>
        <p:nvSpPr>
          <p:cNvPr id="19" name="SK-30-text-18"/>
          <p:cNvSpPr/>
          <p:nvPr/>
        </p:nvSpPr>
        <p:spPr>
          <a:xfrm>
            <a:off x="533400" y="2472482"/>
            <a:ext cx="1103376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6B4C9A"/>
                </a:solidFill>
                <a:latin typeface="Arimo" pitchFamily="34" charset="0"/>
                <a:ea typeface="Arimo" pitchFamily="34" charset="-122"/>
                <a:cs typeface="Arimo" pitchFamily="34" charset="-120"/>
              </a:rPr>
              <a:t>Self-Harm:</a:t>
            </a:r>
            <a:r>
              <a:rPr lang="en-US" sz="1200" dirty="0">
                <a:solidFill>
                  <a:srgbClr val="1A1A1A"/>
                </a:solidFill>
                <a:latin typeface="Arimo" pitchFamily="34" charset="0"/>
                <a:ea typeface="Arimo" pitchFamily="34" charset="-122"/>
                <a:cs typeface="Arimo" pitchFamily="34" charset="-120"/>
              </a:rPr>
              <a:t> </a:t>
            </a:r>
            <a:r>
              <a:rPr lang="en-US" sz="1200" b="1" dirty="0">
                <a:solidFill>
                  <a:srgbClr val="1A1A1A"/>
                </a:solidFill>
                <a:latin typeface="Arimo" pitchFamily="34" charset="0"/>
                <a:ea typeface="Arimo" pitchFamily="34" charset="-122"/>
                <a:cs typeface="Arimo" pitchFamily="34" charset="-120"/>
              </a:rPr>
              <a:t>NG225</a:t>
            </a:r>
            <a:r>
              <a:rPr lang="en-US" sz="1200" dirty="0">
                <a:solidFill>
                  <a:srgbClr val="1A1A1A"/>
                </a:solidFill>
                <a:latin typeface="Arimo" pitchFamily="34" charset="0"/>
                <a:ea typeface="Arimo" pitchFamily="34" charset="-122"/>
                <a:cs typeface="Arimo" pitchFamily="34" charset="-120"/>
              </a:rPr>
              <a:t> (replaces CG16/CG133). No risk scales.</a:t>
            </a:r>
            <a:endParaRPr lang="en-US" sz="1200" dirty="0"/>
          </a:p>
        </p:txBody>
      </p:sp>
      <p:sp>
        <p:nvSpPr>
          <p:cNvPr id="20" name="SK-30-text-19"/>
          <p:cNvSpPr/>
          <p:nvPr/>
        </p:nvSpPr>
        <p:spPr>
          <a:xfrm>
            <a:off x="933450" y="3942457"/>
            <a:ext cx="42100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6B4C9A"/>
                </a:solidFill>
                <a:latin typeface="Arimo" pitchFamily="34" charset="0"/>
                <a:ea typeface="Arimo" pitchFamily="34" charset="-122"/>
                <a:cs typeface="Arimo" pitchFamily="34" charset="-120"/>
              </a:rPr>
              <a:t>SPECIALIST DOMAINS</a:t>
            </a:r>
            <a:endParaRPr lang="en-US" sz="1500" dirty="0"/>
          </a:p>
        </p:txBody>
      </p:sp>
      <p:sp>
        <p:nvSpPr>
          <p:cNvPr id="21" name="SK-30-text-20"/>
          <p:cNvSpPr/>
          <p:nvPr/>
        </p:nvSpPr>
        <p:spPr>
          <a:xfrm>
            <a:off x="533400" y="4342507"/>
            <a:ext cx="1139952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6B4C9A"/>
                </a:solidFill>
                <a:latin typeface="Arimo" pitchFamily="34" charset="0"/>
                <a:ea typeface="Arimo" pitchFamily="34" charset="-122"/>
                <a:cs typeface="Arimo" pitchFamily="34" charset="-120"/>
              </a:rPr>
              <a:t>Autism:</a:t>
            </a:r>
            <a:r>
              <a:rPr lang="en-US" sz="1200" dirty="0">
                <a:solidFill>
                  <a:srgbClr val="1A1A1A"/>
                </a:solidFill>
                <a:latin typeface="Arimo" pitchFamily="34" charset="0"/>
                <a:ea typeface="Arimo" pitchFamily="34" charset="-122"/>
                <a:cs typeface="Arimo" pitchFamily="34" charset="-120"/>
              </a:rPr>
              <a:t> </a:t>
            </a:r>
            <a:r>
              <a:rPr lang="en-US" sz="1200" b="1" dirty="0">
                <a:solidFill>
                  <a:srgbClr val="1A1A1A"/>
                </a:solidFill>
                <a:latin typeface="Arimo" pitchFamily="34" charset="0"/>
                <a:ea typeface="Arimo" pitchFamily="34" charset="-122"/>
                <a:cs typeface="Arimo" pitchFamily="34" charset="-120"/>
              </a:rPr>
              <a:t>CG128</a:t>
            </a:r>
            <a:r>
              <a:rPr lang="en-US" sz="1200" dirty="0">
                <a:solidFill>
                  <a:srgbClr val="1A1A1A"/>
                </a:solidFill>
                <a:latin typeface="Arimo" pitchFamily="34" charset="0"/>
                <a:ea typeface="Arimo" pitchFamily="34" charset="-122"/>
                <a:cs typeface="Arimo" pitchFamily="34" charset="-120"/>
              </a:rPr>
              <a:t> (Under 19s). Focus on recognition &amp; referral.</a:t>
            </a:r>
            <a:endParaRPr lang="en-US" sz="1200" dirty="0"/>
          </a:p>
        </p:txBody>
      </p:sp>
      <p:sp>
        <p:nvSpPr>
          <p:cNvPr id="22" name="SK-30-text-21"/>
          <p:cNvSpPr/>
          <p:nvPr/>
        </p:nvSpPr>
        <p:spPr>
          <a:xfrm>
            <a:off x="533400" y="4651028"/>
            <a:ext cx="1165860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6B4C9A"/>
                </a:solidFill>
                <a:latin typeface="Arimo" pitchFamily="34" charset="0"/>
                <a:ea typeface="Arimo" pitchFamily="34" charset="-122"/>
                <a:cs typeface="Arimo" pitchFamily="34" charset="-120"/>
              </a:rPr>
              <a:t>Eating Disorders:</a:t>
            </a:r>
            <a:r>
              <a:rPr lang="en-US" sz="1200" dirty="0">
                <a:solidFill>
                  <a:srgbClr val="1A1A1A"/>
                </a:solidFill>
                <a:latin typeface="Arimo" pitchFamily="34" charset="0"/>
                <a:ea typeface="Arimo" pitchFamily="34" charset="-122"/>
                <a:cs typeface="Arimo" pitchFamily="34" charset="-120"/>
              </a:rPr>
              <a:t> </a:t>
            </a:r>
            <a:r>
              <a:rPr lang="en-US" sz="1200" b="1" dirty="0">
                <a:solidFill>
                  <a:srgbClr val="1A1A1A"/>
                </a:solidFill>
                <a:latin typeface="Arimo" pitchFamily="34" charset="0"/>
                <a:ea typeface="Arimo" pitchFamily="34" charset="-122"/>
                <a:cs typeface="Arimo" pitchFamily="34" charset="-120"/>
              </a:rPr>
              <a:t>NG69</a:t>
            </a:r>
            <a:r>
              <a:rPr lang="en-US" sz="1200" dirty="0">
                <a:solidFill>
                  <a:srgbClr val="1A1A1A"/>
                </a:solidFill>
                <a:latin typeface="Arimo" pitchFamily="34" charset="0"/>
                <a:ea typeface="Arimo" pitchFamily="34" charset="-122"/>
                <a:cs typeface="Arimo" pitchFamily="34" charset="-120"/>
              </a:rPr>
              <a:t>. Early referral; BMI is not the sole guide.</a:t>
            </a:r>
            <a:endParaRPr lang="en-US" sz="1200" dirty="0"/>
          </a:p>
        </p:txBody>
      </p:sp>
      <p:sp>
        <p:nvSpPr>
          <p:cNvPr id="23" name="SK-30-text-22"/>
          <p:cNvSpPr/>
          <p:nvPr/>
        </p:nvSpPr>
        <p:spPr>
          <a:xfrm>
            <a:off x="533400" y="4959548"/>
            <a:ext cx="993648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6B4C9A"/>
                </a:solidFill>
                <a:latin typeface="Arimo" pitchFamily="34" charset="0"/>
                <a:ea typeface="Arimo" pitchFamily="34" charset="-122"/>
                <a:cs typeface="Arimo" pitchFamily="34" charset="-120"/>
              </a:rPr>
              <a:t>OCD/BDD:</a:t>
            </a:r>
            <a:r>
              <a:rPr lang="en-US" sz="1200" dirty="0">
                <a:solidFill>
                  <a:srgbClr val="1A1A1A"/>
                </a:solidFill>
                <a:latin typeface="Arimo" pitchFamily="34" charset="0"/>
                <a:ea typeface="Arimo" pitchFamily="34" charset="-122"/>
                <a:cs typeface="Arimo" pitchFamily="34" charset="-120"/>
              </a:rPr>
              <a:t> </a:t>
            </a:r>
            <a:r>
              <a:rPr lang="en-US" sz="1200" b="1" dirty="0">
                <a:solidFill>
                  <a:srgbClr val="1A1A1A"/>
                </a:solidFill>
                <a:latin typeface="Arimo" pitchFamily="34" charset="0"/>
                <a:ea typeface="Arimo" pitchFamily="34" charset="-122"/>
                <a:cs typeface="Arimo" pitchFamily="34" charset="-120"/>
              </a:rPr>
              <a:t>CG31</a:t>
            </a:r>
            <a:r>
              <a:rPr lang="en-US" sz="1200" dirty="0">
                <a:solidFill>
                  <a:srgbClr val="1A1A1A"/>
                </a:solidFill>
                <a:latin typeface="Arimo" pitchFamily="34" charset="0"/>
                <a:ea typeface="Arimo" pitchFamily="34" charset="-122"/>
                <a:cs typeface="Arimo" pitchFamily="34" charset="-120"/>
              </a:rPr>
              <a:t>. First-line is CBT with exposure (ERP).</a:t>
            </a:r>
            <a:endParaRPr lang="en-US" sz="1200" dirty="0"/>
          </a:p>
        </p:txBody>
      </p:sp>
      <p:sp>
        <p:nvSpPr>
          <p:cNvPr id="24" name="SK-30-text-23"/>
          <p:cNvSpPr/>
          <p:nvPr/>
        </p:nvSpPr>
        <p:spPr>
          <a:xfrm>
            <a:off x="6762750" y="1455390"/>
            <a:ext cx="37528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6B4C9A"/>
                </a:solidFill>
                <a:latin typeface="Arimo" pitchFamily="34" charset="0"/>
                <a:ea typeface="Arimo" pitchFamily="34" charset="-122"/>
                <a:cs typeface="Arimo" pitchFamily="34" charset="-120"/>
              </a:rPr>
              <a:t>FLUOXETINE RULES</a:t>
            </a:r>
            <a:endParaRPr lang="en-US" sz="1500" dirty="0"/>
          </a:p>
        </p:txBody>
      </p:sp>
      <p:sp>
        <p:nvSpPr>
          <p:cNvPr id="25" name="SK-30-text-24"/>
          <p:cNvSpPr/>
          <p:nvPr/>
        </p:nvSpPr>
        <p:spPr>
          <a:xfrm>
            <a:off x="6362700" y="1855440"/>
            <a:ext cx="582930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1A1A1A"/>
                </a:solidFill>
                <a:latin typeface="Arimo" pitchFamily="34" charset="0"/>
                <a:ea typeface="Arimo" pitchFamily="34" charset="-122"/>
                <a:cs typeface="Arimo" pitchFamily="34" charset="-120"/>
              </a:rPr>
              <a:t>Only antidepressant for moderate/severe depression in CYP.</a:t>
            </a:r>
            <a:endParaRPr lang="en-US" sz="1200" dirty="0"/>
          </a:p>
        </p:txBody>
      </p:sp>
      <p:sp>
        <p:nvSpPr>
          <p:cNvPr id="26" name="SK-30-text-25"/>
          <p:cNvSpPr/>
          <p:nvPr/>
        </p:nvSpPr>
        <p:spPr>
          <a:xfrm>
            <a:off x="6477000" y="2240161"/>
            <a:ext cx="5067300" cy="1005483"/>
          </a:xfrm>
          <a:prstGeom prst="rect">
            <a:avLst/>
          </a:prstGeom>
          <a:noFill/>
          <a:ln/>
        </p:spPr>
        <p:txBody>
          <a:bodyPr vert="horz" wrap="square" lIns="0" tIns="0" rIns="0" bIns="0" rtlCol="0" anchor="ctr"/>
          <a:lstStyle/>
          <a:p>
            <a:pPr marL="0" indent="0" algn="l">
              <a:lnSpc>
                <a:spcPts val="1680"/>
              </a:lnSpc>
              <a:buNone/>
            </a:pPr>
            <a:r>
              <a:rPr lang="en-US" sz="1200" b="1" dirty="0">
                <a:solidFill>
                  <a:srgbClr val="1A1A1A"/>
                </a:solidFill>
                <a:latin typeface="Arimo" pitchFamily="34" charset="0"/>
                <a:ea typeface="Arimo" pitchFamily="34" charset="-122"/>
                <a:cs typeface="Arimo" pitchFamily="34" charset="-120"/>
              </a:rPr>
              <a:t>Dosing (NICE CKS):</a:t>
            </a:r>
            <a:endParaRPr lang="en-US" sz="1200" dirty="0"/>
          </a:p>
          <a:p>
            <a:pPr marL="0" indent="0" algn="l">
              <a:lnSpc>
                <a:spcPts val="1680"/>
              </a:lnSpc>
              <a:buNone/>
            </a:pPr>
            <a:r>
              <a:rPr lang="en-US" sz="1200" dirty="0">
                <a:solidFill>
                  <a:srgbClr val="1A1A1A"/>
                </a:solidFill>
                <a:latin typeface="Arimo" pitchFamily="34" charset="0"/>
                <a:ea typeface="Arimo" pitchFamily="34" charset="-122"/>
                <a:cs typeface="Arimo" pitchFamily="34" charset="-120"/>
              </a:rPr>
              <a:t>• Starting dose: </a:t>
            </a:r>
            <a:r>
              <a:rPr lang="en-US" sz="1200" b="1" dirty="0">
                <a:solidFill>
                  <a:srgbClr val="1A1A1A"/>
                </a:solidFill>
                <a:latin typeface="Arimo" pitchFamily="34" charset="0"/>
                <a:ea typeface="Arimo" pitchFamily="34" charset="-122"/>
                <a:cs typeface="Arimo" pitchFamily="34" charset="-120"/>
              </a:rPr>
              <a:t>10 mg daily</a:t>
            </a:r>
            <a:endParaRPr lang="en-US" sz="1200" dirty="0"/>
          </a:p>
          <a:p>
            <a:pPr marL="0" indent="0" algn="l">
              <a:lnSpc>
                <a:spcPts val="1680"/>
              </a:lnSpc>
              <a:buNone/>
            </a:pPr>
            <a:r>
              <a:rPr lang="en-US" sz="1200" dirty="0">
                <a:solidFill>
                  <a:srgbClr val="1A1A1A"/>
                </a:solidFill>
                <a:latin typeface="Arimo" pitchFamily="34" charset="0"/>
                <a:ea typeface="Arimo" pitchFamily="34" charset="-122"/>
                <a:cs typeface="Arimo" pitchFamily="34" charset="-120"/>
              </a:rPr>
              <a:t>• Maintenance: </a:t>
            </a:r>
            <a:r>
              <a:rPr lang="en-US" sz="1200" b="1" dirty="0">
                <a:solidFill>
                  <a:srgbClr val="1A1A1A"/>
                </a:solidFill>
                <a:latin typeface="Arimo" pitchFamily="34" charset="0"/>
                <a:ea typeface="Arimo" pitchFamily="34" charset="-122"/>
                <a:cs typeface="Arimo" pitchFamily="34" charset="-120"/>
              </a:rPr>
              <a:t>20 mg daily</a:t>
            </a:r>
            <a:endParaRPr lang="en-US" sz="1200" dirty="0"/>
          </a:p>
          <a:p>
            <a:pPr marL="0" indent="0" algn="l">
              <a:lnSpc>
                <a:spcPts val="1680"/>
              </a:lnSpc>
              <a:buNone/>
            </a:pPr>
            <a:r>
              <a:rPr lang="en-US" sz="1200" dirty="0">
                <a:solidFill>
                  <a:srgbClr val="1A1A1A"/>
                </a:solidFill>
                <a:latin typeface="Arimo" pitchFamily="34" charset="0"/>
                <a:ea typeface="Arimo" pitchFamily="34" charset="-122"/>
                <a:cs typeface="Arimo" pitchFamily="34" charset="-120"/>
              </a:rPr>
              <a:t>• Usual Max: </a:t>
            </a:r>
            <a:r>
              <a:rPr lang="en-US" sz="1200" b="1" dirty="0">
                <a:solidFill>
                  <a:srgbClr val="1A1A1A"/>
                </a:solidFill>
                <a:latin typeface="Arimo" pitchFamily="34" charset="0"/>
                <a:ea typeface="Arimo" pitchFamily="34" charset="-122"/>
                <a:cs typeface="Arimo" pitchFamily="34" charset="-120"/>
              </a:rPr>
              <a:t>40 mg daily</a:t>
            </a:r>
            <a:r>
              <a:rPr lang="en-US" sz="1200" dirty="0">
                <a:solidFill>
                  <a:srgbClr val="1A1A1A"/>
                </a:solidFill>
                <a:latin typeface="Arimo" pitchFamily="34" charset="0"/>
                <a:ea typeface="Arimo" pitchFamily="34" charset="-122"/>
                <a:cs typeface="Arimo" pitchFamily="34" charset="-120"/>
              </a:rPr>
              <a:t> (60mg specialist)</a:t>
            </a:r>
            <a:endParaRPr lang="en-US" sz="1200" dirty="0"/>
          </a:p>
        </p:txBody>
      </p:sp>
      <p:sp>
        <p:nvSpPr>
          <p:cNvPr id="27" name="SK-30-text-26"/>
          <p:cNvSpPr/>
          <p:nvPr/>
        </p:nvSpPr>
        <p:spPr>
          <a:xfrm>
            <a:off x="6438900" y="3340894"/>
            <a:ext cx="5295900" cy="213271"/>
          </a:xfrm>
          <a:prstGeom prst="rect">
            <a:avLst/>
          </a:prstGeom>
          <a:noFill/>
          <a:ln/>
        </p:spPr>
        <p:txBody>
          <a:bodyPr vert="horz" wrap="square" lIns="0" tIns="0" rIns="0" bIns="0" rtlCol="0" anchor="ctr"/>
          <a:lstStyle/>
          <a:p>
            <a:pPr marL="0" indent="0" algn="l">
              <a:lnSpc>
                <a:spcPts val="1260"/>
              </a:lnSpc>
              <a:buNone/>
            </a:pPr>
            <a:r>
              <a:rPr lang="en-US" sz="900" b="1" dirty="0">
                <a:solidFill>
                  <a:srgbClr val="FFFFFF"/>
                </a:solidFill>
                <a:latin typeface="Arimo" pitchFamily="34" charset="0"/>
                <a:ea typeface="Arimo" pitchFamily="34" charset="-122"/>
                <a:cs typeface="Arimo" pitchFamily="34" charset="-120"/>
              </a:rPr>
              <a:t>NOTE</a:t>
            </a:r>
            <a:r>
              <a:rPr lang="en-US" sz="1200" dirty="0">
                <a:solidFill>
                  <a:srgbClr val="1A1A1A"/>
                </a:solidFill>
                <a:latin typeface="Arimo" pitchFamily="34" charset="0"/>
                <a:ea typeface="Arimo" pitchFamily="34" charset="-122"/>
                <a:cs typeface="Arimo" pitchFamily="34" charset="-120"/>
              </a:rPr>
              <a:t> Must be specialist-led and combined with psychological therapy.</a:t>
            </a:r>
            <a:endParaRPr lang="en-US" sz="1200" dirty="0"/>
          </a:p>
        </p:txBody>
      </p:sp>
      <p:sp>
        <p:nvSpPr>
          <p:cNvPr id="28" name="SK-30-text-27"/>
          <p:cNvSpPr/>
          <p:nvPr/>
        </p:nvSpPr>
        <p:spPr>
          <a:xfrm>
            <a:off x="6762750" y="4049464"/>
            <a:ext cx="46672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6B4C9A"/>
                </a:solidFill>
                <a:latin typeface="Arimo" pitchFamily="34" charset="0"/>
                <a:ea typeface="Arimo" pitchFamily="34" charset="-122"/>
                <a:cs typeface="Arimo" pitchFamily="34" charset="-120"/>
              </a:rPr>
              <a:t>ADHD PHARMACOTHERAPY</a:t>
            </a:r>
            <a:endParaRPr lang="en-US" sz="1500" dirty="0"/>
          </a:p>
        </p:txBody>
      </p:sp>
      <p:sp>
        <p:nvSpPr>
          <p:cNvPr id="29" name="SK-30-text-28"/>
          <p:cNvSpPr/>
          <p:nvPr/>
        </p:nvSpPr>
        <p:spPr>
          <a:xfrm>
            <a:off x="6362700" y="4449514"/>
            <a:ext cx="582930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6B4C9A"/>
                </a:solidFill>
                <a:latin typeface="Arimo" pitchFamily="34" charset="0"/>
                <a:ea typeface="Arimo" pitchFamily="34" charset="-122"/>
                <a:cs typeface="Arimo" pitchFamily="34" charset="-120"/>
              </a:rPr>
              <a:t>First-line:</a:t>
            </a:r>
            <a:r>
              <a:rPr lang="en-US" sz="1200" dirty="0">
                <a:solidFill>
                  <a:srgbClr val="1A1A1A"/>
                </a:solidFill>
                <a:latin typeface="Arimo" pitchFamily="34" charset="0"/>
                <a:ea typeface="Arimo" pitchFamily="34" charset="-122"/>
                <a:cs typeface="Arimo" pitchFamily="34" charset="-120"/>
              </a:rPr>
              <a:t> </a:t>
            </a:r>
            <a:r>
              <a:rPr lang="en-US" sz="1200" b="1" dirty="0">
                <a:solidFill>
                  <a:srgbClr val="1A1A1A"/>
                </a:solidFill>
                <a:latin typeface="Arimo" pitchFamily="34" charset="0"/>
                <a:ea typeface="Arimo" pitchFamily="34" charset="-122"/>
                <a:cs typeface="Arimo" pitchFamily="34" charset="-120"/>
              </a:rPr>
              <a:t>Methylphenidate</a:t>
            </a:r>
            <a:r>
              <a:rPr lang="en-US" sz="1200" dirty="0">
                <a:solidFill>
                  <a:srgbClr val="1A1A1A"/>
                </a:solidFill>
                <a:latin typeface="Arimo" pitchFamily="34" charset="0"/>
                <a:ea typeface="Arimo" pitchFamily="34" charset="-122"/>
                <a:cs typeface="Arimo" pitchFamily="34" charset="-120"/>
              </a:rPr>
              <a:t> for children aged 5+.</a:t>
            </a:r>
            <a:endParaRPr lang="en-US" sz="1200" dirty="0"/>
          </a:p>
        </p:txBody>
      </p:sp>
      <p:sp>
        <p:nvSpPr>
          <p:cNvPr id="30" name="SK-30-text-29"/>
          <p:cNvSpPr/>
          <p:nvPr/>
        </p:nvSpPr>
        <p:spPr>
          <a:xfrm>
            <a:off x="6362700" y="4758035"/>
            <a:ext cx="582930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1A1A1A"/>
                </a:solidFill>
                <a:latin typeface="Arimo" pitchFamily="34" charset="0"/>
                <a:ea typeface="Arimo" pitchFamily="34" charset="-122"/>
                <a:cs typeface="Arimo" pitchFamily="34" charset="-120"/>
              </a:rPr>
              <a:t>Initiation and titration </a:t>
            </a:r>
            <a:r>
              <a:rPr lang="en-US" sz="1200" b="1" dirty="0">
                <a:solidFill>
                  <a:srgbClr val="1A1A1A"/>
                </a:solidFill>
                <a:latin typeface="Arimo" pitchFamily="34" charset="0"/>
                <a:ea typeface="Arimo" pitchFamily="34" charset="-122"/>
                <a:cs typeface="Arimo" pitchFamily="34" charset="-120"/>
              </a:rPr>
              <a:t>must be specialist-led</a:t>
            </a:r>
            <a:r>
              <a:rPr lang="en-US" sz="1200" dirty="0">
                <a:solidFill>
                  <a:srgbClr val="1A1A1A"/>
                </a:solidFill>
                <a:latin typeface="Arimo" pitchFamily="34" charset="0"/>
                <a:ea typeface="Arimo" pitchFamily="34" charset="-122"/>
                <a:cs typeface="Arimo" pitchFamily="34" charset="-120"/>
              </a:rPr>
              <a:t>.</a:t>
            </a:r>
            <a:endParaRPr lang="en-US" sz="1200" dirty="0"/>
          </a:p>
        </p:txBody>
      </p:sp>
      <p:sp>
        <p:nvSpPr>
          <p:cNvPr id="31" name="SK-30-text-30"/>
          <p:cNvSpPr/>
          <p:nvPr/>
        </p:nvSpPr>
        <p:spPr>
          <a:xfrm>
            <a:off x="6362700" y="5066556"/>
            <a:ext cx="582930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1A1A1A"/>
                </a:solidFill>
                <a:latin typeface="Arimo" pitchFamily="34" charset="0"/>
                <a:ea typeface="Arimo" pitchFamily="34" charset="-122"/>
                <a:cs typeface="Arimo" pitchFamily="34" charset="-120"/>
              </a:rPr>
              <a:t>GP role: Shared care for monitoring (growth, BP, HR) only once stable.</a:t>
            </a:r>
            <a:endParaRPr lang="en-US" sz="1200" dirty="0"/>
          </a:p>
        </p:txBody>
      </p:sp>
      <p:sp>
        <p:nvSpPr>
          <p:cNvPr id="32" name="SK-30-text-31"/>
          <p:cNvSpPr/>
          <p:nvPr/>
        </p:nvSpPr>
        <p:spPr>
          <a:xfrm>
            <a:off x="6438900" y="5375077"/>
            <a:ext cx="5295900" cy="213271"/>
          </a:xfrm>
          <a:prstGeom prst="rect">
            <a:avLst/>
          </a:prstGeom>
          <a:noFill/>
          <a:ln/>
        </p:spPr>
        <p:txBody>
          <a:bodyPr vert="horz" wrap="square" lIns="0" tIns="0" rIns="0" bIns="0" rtlCol="0" anchor="ctr"/>
          <a:lstStyle/>
          <a:p>
            <a:pPr marL="0" indent="0" algn="l">
              <a:lnSpc>
                <a:spcPts val="1260"/>
              </a:lnSpc>
              <a:buNone/>
            </a:pPr>
            <a:r>
              <a:rPr lang="en-US" sz="900" b="1" dirty="0">
                <a:solidFill>
                  <a:srgbClr val="FFFFFF"/>
                </a:solidFill>
                <a:latin typeface="Arimo" pitchFamily="34" charset="0"/>
                <a:ea typeface="Arimo" pitchFamily="34" charset="-122"/>
                <a:cs typeface="Arimo" pitchFamily="34" charset="-120"/>
              </a:rPr>
              <a:t>AKT TIP</a:t>
            </a:r>
            <a:r>
              <a:rPr lang="en-US" sz="1200" dirty="0">
                <a:solidFill>
                  <a:srgbClr val="1A1A1A"/>
                </a:solidFill>
                <a:latin typeface="Arimo" pitchFamily="34" charset="0"/>
                <a:ea typeface="Arimo" pitchFamily="34" charset="-122"/>
                <a:cs typeface="Arimo" pitchFamily="34" charset="-120"/>
              </a:rPr>
              <a:t> Dexamfetamine is second-line if methylphenidate is ineffective.</a:t>
            </a:r>
            <a:endParaRPr lang="en-US" sz="1200" dirty="0"/>
          </a:p>
        </p:txBody>
      </p:sp>
      <p:sp>
        <p:nvSpPr>
          <p:cNvPr id="33" name="SK-30-text-32"/>
          <p:cNvSpPr/>
          <p:nvPr/>
        </p:nvSpPr>
        <p:spPr>
          <a:xfrm>
            <a:off x="0" y="6467475"/>
            <a:ext cx="11811000" cy="390525"/>
          </a:xfrm>
          <a:prstGeom prst="rect">
            <a:avLst/>
          </a:prstGeom>
          <a:noFill/>
          <a:ln/>
        </p:spPr>
        <p:txBody>
          <a:bodyPr vert="horz" wrap="square" lIns="0" tIns="0" rIns="0" bIns="0" rtlCol="0" anchor="ctr"/>
          <a:lstStyle/>
          <a:p>
            <a:pPr marL="0" indent="0" algn="r">
              <a:lnSpc>
                <a:spcPts val="1575"/>
              </a:lnSpc>
              <a:buNone/>
            </a:pPr>
            <a:r>
              <a:rPr lang="en-US" sz="1050" dirty="0">
                <a:solidFill>
                  <a:srgbClr val="6B7280"/>
                </a:solidFill>
                <a:latin typeface="Arimo" pitchFamily="34" charset="0"/>
                <a:ea typeface="Arimo" pitchFamily="34" charset="-122"/>
                <a:cs typeface="Arimo" pitchFamily="34" charset="-120"/>
              </a:rPr>
              <a:t>www.bradfordvts.co.uk</a:t>
            </a:r>
            <a:endParaRPr lang="en-US" sz="10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4-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4-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4-img-3" descr="preencoded.png"/>
          <p:cNvPicPr>
            <a:picLocks noChangeAspect="1"/>
          </p:cNvPicPr>
          <p:nvPr/>
        </p:nvPicPr>
        <p:blipFill>
          <a:blip r:embed="rId5"/>
          <a:stretch>
            <a:fillRect/>
          </a:stretch>
        </p:blipFill>
        <p:spPr>
          <a:xfrm>
            <a:off x="381000" y="381000"/>
            <a:ext cx="11430000" cy="693390"/>
          </a:xfrm>
          <a:prstGeom prst="rect">
            <a:avLst/>
          </a:prstGeom>
        </p:spPr>
      </p:pic>
      <p:pic>
        <p:nvPicPr>
          <p:cNvPr id="5" name="SK-4-img-4" descr="preencoded.png"/>
          <p:cNvPicPr>
            <a:picLocks noChangeAspect="1"/>
          </p:cNvPicPr>
          <p:nvPr/>
        </p:nvPicPr>
        <p:blipFill>
          <a:blip r:embed="rId6"/>
          <a:stretch>
            <a:fillRect/>
          </a:stretch>
        </p:blipFill>
        <p:spPr>
          <a:xfrm>
            <a:off x="0" y="1302990"/>
            <a:ext cx="12192000" cy="38100"/>
          </a:xfrm>
          <a:prstGeom prst="rect">
            <a:avLst/>
          </a:prstGeom>
        </p:spPr>
      </p:pic>
      <p:pic>
        <p:nvPicPr>
          <p:cNvPr id="6" name="SK-4-img-5" descr="preencoded.png"/>
          <p:cNvPicPr>
            <a:picLocks noChangeAspect="1"/>
          </p:cNvPicPr>
          <p:nvPr/>
        </p:nvPicPr>
        <p:blipFill>
          <a:blip r:embed="rId7"/>
          <a:stretch>
            <a:fillRect/>
          </a:stretch>
        </p:blipFill>
        <p:spPr>
          <a:xfrm>
            <a:off x="381000" y="1531590"/>
            <a:ext cx="2714625" cy="4754910"/>
          </a:xfrm>
          <a:prstGeom prst="rect">
            <a:avLst/>
          </a:prstGeom>
        </p:spPr>
      </p:pic>
      <p:pic>
        <p:nvPicPr>
          <p:cNvPr id="7" name="SK-4-img-6" descr="preencoded.png"/>
          <p:cNvPicPr>
            <a:picLocks noChangeAspect="1"/>
          </p:cNvPicPr>
          <p:nvPr/>
        </p:nvPicPr>
        <p:blipFill>
          <a:blip r:embed="rId8"/>
          <a:stretch>
            <a:fillRect/>
          </a:stretch>
        </p:blipFill>
        <p:spPr>
          <a:xfrm>
            <a:off x="571500" y="1722090"/>
            <a:ext cx="2333625" cy="1047750"/>
          </a:xfrm>
          <a:prstGeom prst="rect">
            <a:avLst/>
          </a:prstGeom>
        </p:spPr>
      </p:pic>
      <p:pic>
        <p:nvPicPr>
          <p:cNvPr id="8" name="SK-4-img-7" descr="preencoded.png"/>
          <p:cNvPicPr>
            <a:picLocks noChangeAspect="1"/>
          </p:cNvPicPr>
          <p:nvPr/>
        </p:nvPicPr>
        <p:blipFill>
          <a:blip r:embed="rId9"/>
          <a:stretch>
            <a:fillRect/>
          </a:stretch>
        </p:blipFill>
        <p:spPr>
          <a:xfrm>
            <a:off x="1500188" y="1722090"/>
            <a:ext cx="476250" cy="476250"/>
          </a:xfrm>
          <a:prstGeom prst="rect">
            <a:avLst/>
          </a:prstGeom>
        </p:spPr>
      </p:pic>
      <p:pic>
        <p:nvPicPr>
          <p:cNvPr id="9" name="SK-4-img-8" descr="preencoded.png"/>
          <p:cNvPicPr>
            <a:picLocks noChangeAspect="1"/>
          </p:cNvPicPr>
          <p:nvPr/>
        </p:nvPicPr>
        <p:blipFill>
          <a:blip r:embed="rId10"/>
          <a:stretch>
            <a:fillRect/>
          </a:stretch>
        </p:blipFill>
        <p:spPr>
          <a:xfrm>
            <a:off x="1595438" y="1845915"/>
            <a:ext cx="285750" cy="228600"/>
          </a:xfrm>
          <a:prstGeom prst="rect">
            <a:avLst/>
          </a:prstGeom>
        </p:spPr>
      </p:pic>
      <p:pic>
        <p:nvPicPr>
          <p:cNvPr id="10" name="SK-4-img-9" descr="preencoded.png"/>
          <p:cNvPicPr>
            <a:picLocks noChangeAspect="1"/>
          </p:cNvPicPr>
          <p:nvPr/>
        </p:nvPicPr>
        <p:blipFill>
          <a:blip r:embed="rId11"/>
          <a:stretch>
            <a:fillRect/>
          </a:stretch>
        </p:blipFill>
        <p:spPr>
          <a:xfrm>
            <a:off x="1314450" y="5819775"/>
            <a:ext cx="847725" cy="276225"/>
          </a:xfrm>
          <a:prstGeom prst="rect">
            <a:avLst/>
          </a:prstGeom>
        </p:spPr>
      </p:pic>
      <p:pic>
        <p:nvPicPr>
          <p:cNvPr id="11" name="SK-4-img-10" descr="preencoded.png"/>
          <p:cNvPicPr>
            <a:picLocks noChangeAspect="1"/>
          </p:cNvPicPr>
          <p:nvPr/>
        </p:nvPicPr>
        <p:blipFill>
          <a:blip r:embed="rId12"/>
          <a:stretch>
            <a:fillRect/>
          </a:stretch>
        </p:blipFill>
        <p:spPr>
          <a:xfrm>
            <a:off x="3286125" y="1531590"/>
            <a:ext cx="2714625" cy="4754910"/>
          </a:xfrm>
          <a:prstGeom prst="rect">
            <a:avLst/>
          </a:prstGeom>
        </p:spPr>
      </p:pic>
      <p:pic>
        <p:nvPicPr>
          <p:cNvPr id="12" name="SK-4-img-11" descr="preencoded.png"/>
          <p:cNvPicPr>
            <a:picLocks noChangeAspect="1"/>
          </p:cNvPicPr>
          <p:nvPr/>
        </p:nvPicPr>
        <p:blipFill>
          <a:blip r:embed="rId13"/>
          <a:stretch>
            <a:fillRect/>
          </a:stretch>
        </p:blipFill>
        <p:spPr>
          <a:xfrm>
            <a:off x="3476625" y="1722090"/>
            <a:ext cx="2333625" cy="1047750"/>
          </a:xfrm>
          <a:prstGeom prst="rect">
            <a:avLst/>
          </a:prstGeom>
        </p:spPr>
      </p:pic>
      <p:pic>
        <p:nvPicPr>
          <p:cNvPr id="13" name="SK-4-img-12" descr="preencoded.png"/>
          <p:cNvPicPr>
            <a:picLocks noChangeAspect="1"/>
          </p:cNvPicPr>
          <p:nvPr/>
        </p:nvPicPr>
        <p:blipFill>
          <a:blip r:embed="rId14"/>
          <a:stretch>
            <a:fillRect/>
          </a:stretch>
        </p:blipFill>
        <p:spPr>
          <a:xfrm>
            <a:off x="4405313" y="1722090"/>
            <a:ext cx="476250" cy="476250"/>
          </a:xfrm>
          <a:prstGeom prst="rect">
            <a:avLst/>
          </a:prstGeom>
        </p:spPr>
      </p:pic>
      <p:pic>
        <p:nvPicPr>
          <p:cNvPr id="14" name="SK-4-img-13" descr="preencoded.png"/>
          <p:cNvPicPr>
            <a:picLocks noChangeAspect="1"/>
          </p:cNvPicPr>
          <p:nvPr/>
        </p:nvPicPr>
        <p:blipFill>
          <a:blip r:embed="rId15"/>
          <a:stretch>
            <a:fillRect/>
          </a:stretch>
        </p:blipFill>
        <p:spPr>
          <a:xfrm>
            <a:off x="4500563" y="1845915"/>
            <a:ext cx="285750" cy="228600"/>
          </a:xfrm>
          <a:prstGeom prst="rect">
            <a:avLst/>
          </a:prstGeom>
        </p:spPr>
      </p:pic>
      <p:pic>
        <p:nvPicPr>
          <p:cNvPr id="15" name="SK-4-img-14" descr="preencoded.png"/>
          <p:cNvPicPr>
            <a:picLocks noChangeAspect="1"/>
          </p:cNvPicPr>
          <p:nvPr/>
        </p:nvPicPr>
        <p:blipFill>
          <a:blip r:embed="rId16"/>
          <a:stretch>
            <a:fillRect/>
          </a:stretch>
        </p:blipFill>
        <p:spPr>
          <a:xfrm>
            <a:off x="4186238" y="5819775"/>
            <a:ext cx="914400" cy="276225"/>
          </a:xfrm>
          <a:prstGeom prst="rect">
            <a:avLst/>
          </a:prstGeom>
        </p:spPr>
      </p:pic>
      <p:pic>
        <p:nvPicPr>
          <p:cNvPr id="16" name="SK-4-img-15" descr="preencoded.png"/>
          <p:cNvPicPr>
            <a:picLocks noChangeAspect="1"/>
          </p:cNvPicPr>
          <p:nvPr/>
        </p:nvPicPr>
        <p:blipFill>
          <a:blip r:embed="rId17"/>
          <a:stretch>
            <a:fillRect/>
          </a:stretch>
        </p:blipFill>
        <p:spPr>
          <a:xfrm>
            <a:off x="6191250" y="1531590"/>
            <a:ext cx="2714625" cy="4754910"/>
          </a:xfrm>
          <a:prstGeom prst="rect">
            <a:avLst/>
          </a:prstGeom>
        </p:spPr>
      </p:pic>
      <p:pic>
        <p:nvPicPr>
          <p:cNvPr id="17" name="SK-4-img-16" descr="preencoded.png"/>
          <p:cNvPicPr>
            <a:picLocks noChangeAspect="1"/>
          </p:cNvPicPr>
          <p:nvPr/>
        </p:nvPicPr>
        <p:blipFill>
          <a:blip r:embed="rId13"/>
          <a:stretch>
            <a:fillRect/>
          </a:stretch>
        </p:blipFill>
        <p:spPr>
          <a:xfrm>
            <a:off x="6381750" y="1722090"/>
            <a:ext cx="2333625" cy="1047750"/>
          </a:xfrm>
          <a:prstGeom prst="rect">
            <a:avLst/>
          </a:prstGeom>
        </p:spPr>
      </p:pic>
      <p:pic>
        <p:nvPicPr>
          <p:cNvPr id="18" name="SK-4-img-17" descr="preencoded.png"/>
          <p:cNvPicPr>
            <a:picLocks noChangeAspect="1"/>
          </p:cNvPicPr>
          <p:nvPr/>
        </p:nvPicPr>
        <p:blipFill>
          <a:blip r:embed="rId18"/>
          <a:stretch>
            <a:fillRect/>
          </a:stretch>
        </p:blipFill>
        <p:spPr>
          <a:xfrm>
            <a:off x="7310438" y="1722090"/>
            <a:ext cx="476250" cy="476250"/>
          </a:xfrm>
          <a:prstGeom prst="rect">
            <a:avLst/>
          </a:prstGeom>
        </p:spPr>
      </p:pic>
      <p:pic>
        <p:nvPicPr>
          <p:cNvPr id="19" name="SK-4-img-18" descr="preencoded.png"/>
          <p:cNvPicPr>
            <a:picLocks noChangeAspect="1"/>
          </p:cNvPicPr>
          <p:nvPr/>
        </p:nvPicPr>
        <p:blipFill>
          <a:blip r:embed="rId19"/>
          <a:stretch>
            <a:fillRect/>
          </a:stretch>
        </p:blipFill>
        <p:spPr>
          <a:xfrm>
            <a:off x="7405688" y="1845915"/>
            <a:ext cx="285750" cy="228600"/>
          </a:xfrm>
          <a:prstGeom prst="rect">
            <a:avLst/>
          </a:prstGeom>
        </p:spPr>
      </p:pic>
      <p:pic>
        <p:nvPicPr>
          <p:cNvPr id="20" name="SK-4-img-19" descr="preencoded.png"/>
          <p:cNvPicPr>
            <a:picLocks noChangeAspect="1"/>
          </p:cNvPicPr>
          <p:nvPr/>
        </p:nvPicPr>
        <p:blipFill>
          <a:blip r:embed="rId20"/>
          <a:stretch>
            <a:fillRect/>
          </a:stretch>
        </p:blipFill>
        <p:spPr>
          <a:xfrm>
            <a:off x="7058025" y="5819775"/>
            <a:ext cx="981075" cy="276225"/>
          </a:xfrm>
          <a:prstGeom prst="rect">
            <a:avLst/>
          </a:prstGeom>
        </p:spPr>
      </p:pic>
      <p:pic>
        <p:nvPicPr>
          <p:cNvPr id="21" name="SK-4-img-20" descr="preencoded.png"/>
          <p:cNvPicPr>
            <a:picLocks noChangeAspect="1"/>
          </p:cNvPicPr>
          <p:nvPr/>
        </p:nvPicPr>
        <p:blipFill>
          <a:blip r:embed="rId21"/>
          <a:stretch>
            <a:fillRect/>
          </a:stretch>
        </p:blipFill>
        <p:spPr>
          <a:xfrm>
            <a:off x="9096375" y="1531590"/>
            <a:ext cx="2714625" cy="4754910"/>
          </a:xfrm>
          <a:prstGeom prst="rect">
            <a:avLst/>
          </a:prstGeom>
        </p:spPr>
      </p:pic>
      <p:pic>
        <p:nvPicPr>
          <p:cNvPr id="22" name="SK-4-img-21" descr="preencoded.png"/>
          <p:cNvPicPr>
            <a:picLocks noChangeAspect="1"/>
          </p:cNvPicPr>
          <p:nvPr/>
        </p:nvPicPr>
        <p:blipFill>
          <a:blip r:embed="rId22"/>
          <a:stretch>
            <a:fillRect/>
          </a:stretch>
        </p:blipFill>
        <p:spPr>
          <a:xfrm>
            <a:off x="9286875" y="1722090"/>
            <a:ext cx="2333625" cy="1047750"/>
          </a:xfrm>
          <a:prstGeom prst="rect">
            <a:avLst/>
          </a:prstGeom>
        </p:spPr>
      </p:pic>
      <p:pic>
        <p:nvPicPr>
          <p:cNvPr id="23" name="SK-4-img-22" descr="preencoded.png"/>
          <p:cNvPicPr>
            <a:picLocks noChangeAspect="1"/>
          </p:cNvPicPr>
          <p:nvPr/>
        </p:nvPicPr>
        <p:blipFill>
          <a:blip r:embed="rId23"/>
          <a:stretch>
            <a:fillRect/>
          </a:stretch>
        </p:blipFill>
        <p:spPr>
          <a:xfrm>
            <a:off x="10215563" y="1722090"/>
            <a:ext cx="476250" cy="476250"/>
          </a:xfrm>
          <a:prstGeom prst="rect">
            <a:avLst/>
          </a:prstGeom>
        </p:spPr>
      </p:pic>
      <p:pic>
        <p:nvPicPr>
          <p:cNvPr id="24" name="SK-4-img-23" descr="preencoded.png"/>
          <p:cNvPicPr>
            <a:picLocks noChangeAspect="1"/>
          </p:cNvPicPr>
          <p:nvPr/>
        </p:nvPicPr>
        <p:blipFill>
          <a:blip r:embed="rId24"/>
          <a:stretch>
            <a:fillRect/>
          </a:stretch>
        </p:blipFill>
        <p:spPr>
          <a:xfrm>
            <a:off x="10310813" y="1845915"/>
            <a:ext cx="285750" cy="228600"/>
          </a:xfrm>
          <a:prstGeom prst="rect">
            <a:avLst/>
          </a:prstGeom>
        </p:spPr>
      </p:pic>
      <p:pic>
        <p:nvPicPr>
          <p:cNvPr id="25" name="SK-4-img-24" descr="preencoded.png"/>
          <p:cNvPicPr>
            <a:picLocks noChangeAspect="1"/>
          </p:cNvPicPr>
          <p:nvPr/>
        </p:nvPicPr>
        <p:blipFill>
          <a:blip r:embed="rId25"/>
          <a:stretch>
            <a:fillRect/>
          </a:stretch>
        </p:blipFill>
        <p:spPr>
          <a:xfrm>
            <a:off x="9920288" y="5819775"/>
            <a:ext cx="1066800" cy="276225"/>
          </a:xfrm>
          <a:prstGeom prst="rect">
            <a:avLst/>
          </a:prstGeom>
        </p:spPr>
      </p:pic>
      <p:sp>
        <p:nvSpPr>
          <p:cNvPr id="26" name="SK-4-text-25"/>
          <p:cNvSpPr/>
          <p:nvPr/>
        </p:nvSpPr>
        <p:spPr>
          <a:xfrm>
            <a:off x="571500" y="381000"/>
            <a:ext cx="116205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A"/>
                </a:solidFill>
                <a:latin typeface="Arimo" pitchFamily="34" charset="0"/>
                <a:ea typeface="Arimo" pitchFamily="34" charset="-122"/>
                <a:cs typeface="Arimo" pitchFamily="34" charset="-120"/>
              </a:rPr>
              <a:t>A Developmental Lens on Presentations</a:t>
            </a:r>
            <a:endParaRPr lang="en-US" sz="2550" dirty="0"/>
          </a:p>
        </p:txBody>
      </p:sp>
      <p:sp>
        <p:nvSpPr>
          <p:cNvPr id="27" name="SK-4-text-26"/>
          <p:cNvSpPr/>
          <p:nvPr/>
        </p:nvSpPr>
        <p:spPr>
          <a:xfrm>
            <a:off x="571500" y="845790"/>
            <a:ext cx="11315700" cy="228600"/>
          </a:xfrm>
          <a:prstGeom prst="rect">
            <a:avLst/>
          </a:prstGeom>
          <a:noFill/>
          <a:ln/>
        </p:spPr>
        <p:txBody>
          <a:bodyPr vert="horz" wrap="square" lIns="0" tIns="0" rIns="0" bIns="0" rtlCol="0" anchor="ctr"/>
          <a:lstStyle/>
          <a:p>
            <a:pPr marL="0" indent="0">
              <a:lnSpc>
                <a:spcPts val="1800"/>
              </a:lnSpc>
              <a:buNone/>
            </a:pPr>
            <a:r>
              <a:rPr lang="en-US" sz="1200" kern="0" spc="60" dirty="0">
                <a:solidFill>
                  <a:srgbClr val="6B7280"/>
                </a:solidFill>
                <a:latin typeface="Arimo" pitchFamily="34" charset="0"/>
                <a:ea typeface="Arimo" pitchFamily="34" charset="-122"/>
                <a:cs typeface="Arimo" pitchFamily="34" charset="-120"/>
              </a:rPr>
              <a:t>BRADFORD VTS TEACHING SERIES</a:t>
            </a:r>
            <a:endParaRPr lang="en-US" sz="1200" dirty="0"/>
          </a:p>
        </p:txBody>
      </p:sp>
      <p:sp>
        <p:nvSpPr>
          <p:cNvPr id="28" name="SK-4-text-27"/>
          <p:cNvSpPr/>
          <p:nvPr/>
        </p:nvSpPr>
        <p:spPr>
          <a:xfrm>
            <a:off x="928688" y="2312640"/>
            <a:ext cx="1619250" cy="314325"/>
          </a:xfrm>
          <a:prstGeom prst="rect">
            <a:avLst/>
          </a:prstGeom>
          <a:noFill/>
          <a:ln/>
        </p:spPr>
        <p:txBody>
          <a:bodyPr vert="horz" wrap="square" lIns="0" tIns="0" rIns="0" bIns="0" rtlCol="0" anchor="ctr"/>
          <a:lstStyle/>
          <a:p>
            <a:pPr marL="0" indent="0" algn="ctr">
              <a:lnSpc>
                <a:spcPts val="2475"/>
              </a:lnSpc>
              <a:buNone/>
            </a:pPr>
            <a:r>
              <a:rPr lang="en-US" sz="1650" b="1" dirty="0">
                <a:solidFill>
                  <a:srgbClr val="1A1A1A"/>
                </a:solidFill>
                <a:latin typeface="Arimo" pitchFamily="34" charset="0"/>
                <a:ea typeface="Arimo" pitchFamily="34" charset="-122"/>
                <a:cs typeface="Arimo" pitchFamily="34" charset="-120"/>
              </a:rPr>
              <a:t>Babies &amp; Infants</a:t>
            </a:r>
            <a:endParaRPr lang="en-US" sz="1650" dirty="0"/>
          </a:p>
        </p:txBody>
      </p:sp>
      <p:sp>
        <p:nvSpPr>
          <p:cNvPr id="29" name="SK-4-text-28"/>
          <p:cNvSpPr/>
          <p:nvPr/>
        </p:nvSpPr>
        <p:spPr>
          <a:xfrm>
            <a:off x="800100" y="2960340"/>
            <a:ext cx="2105025" cy="453330"/>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Arimo" pitchFamily="34" charset="0"/>
                <a:ea typeface="Arimo" pitchFamily="34" charset="-122"/>
                <a:cs typeface="Arimo" pitchFamily="34" charset="-120"/>
              </a:rPr>
              <a:t>Persistent or excessive crying (Colic)</a:t>
            </a:r>
            <a:endParaRPr lang="en-US" sz="1275" dirty="0"/>
          </a:p>
        </p:txBody>
      </p:sp>
      <p:sp>
        <p:nvSpPr>
          <p:cNvPr id="30" name="SK-4-text-29"/>
          <p:cNvSpPr/>
          <p:nvPr/>
        </p:nvSpPr>
        <p:spPr>
          <a:xfrm>
            <a:off x="800100" y="3527971"/>
            <a:ext cx="5514505"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Arimo" pitchFamily="34" charset="0"/>
                <a:ea typeface="Arimo" pitchFamily="34" charset="-122"/>
                <a:cs typeface="Arimo" pitchFamily="34" charset="-120"/>
              </a:rPr>
              <a:t>Feeding difficulties or refusal</a:t>
            </a:r>
            <a:endParaRPr lang="en-US" sz="1275" dirty="0"/>
          </a:p>
        </p:txBody>
      </p:sp>
      <p:sp>
        <p:nvSpPr>
          <p:cNvPr id="31" name="SK-4-text-30"/>
          <p:cNvSpPr/>
          <p:nvPr/>
        </p:nvSpPr>
        <p:spPr>
          <a:xfrm>
            <a:off x="800100" y="3868936"/>
            <a:ext cx="2105025" cy="453330"/>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Arimo" pitchFamily="34" charset="0"/>
                <a:ea typeface="Arimo" pitchFamily="34" charset="-122"/>
                <a:cs typeface="Arimo" pitchFamily="34" charset="-120"/>
              </a:rPr>
              <a:t>Sleep-wake cycle disturbances</a:t>
            </a:r>
            <a:endParaRPr lang="en-US" sz="1275" dirty="0"/>
          </a:p>
        </p:txBody>
      </p:sp>
      <p:sp>
        <p:nvSpPr>
          <p:cNvPr id="32" name="SK-4-text-31"/>
          <p:cNvSpPr/>
          <p:nvPr/>
        </p:nvSpPr>
        <p:spPr>
          <a:xfrm>
            <a:off x="800100" y="4436566"/>
            <a:ext cx="3411198"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Arimo" pitchFamily="34" charset="0"/>
                <a:ea typeface="Arimo" pitchFamily="34" charset="-122"/>
                <a:cs typeface="Arimo" pitchFamily="34" charset="-120"/>
              </a:rPr>
              <a:t>Attachment concerns</a:t>
            </a:r>
            <a:endParaRPr lang="en-US" sz="1275" dirty="0"/>
          </a:p>
        </p:txBody>
      </p:sp>
      <p:sp>
        <p:nvSpPr>
          <p:cNvPr id="33" name="SK-4-text-32"/>
          <p:cNvSpPr/>
          <p:nvPr/>
        </p:nvSpPr>
        <p:spPr>
          <a:xfrm>
            <a:off x="1428750" y="5819775"/>
            <a:ext cx="1400710" cy="276225"/>
          </a:xfrm>
          <a:prstGeom prst="rect">
            <a:avLst/>
          </a:prstGeom>
          <a:noFill/>
          <a:ln/>
        </p:spPr>
        <p:txBody>
          <a:bodyPr vert="horz" wrap="square" lIns="0" tIns="0" rIns="0" bIns="0" rtlCol="0" anchor="ctr"/>
          <a:lstStyle/>
          <a:p>
            <a:pPr marL="0" indent="0">
              <a:lnSpc>
                <a:spcPts val="1575"/>
              </a:lnSpc>
              <a:buNone/>
            </a:pPr>
            <a:r>
              <a:rPr lang="en-US" sz="1050" b="1" dirty="0">
                <a:solidFill>
                  <a:srgbClr val="6B7280"/>
                </a:solidFill>
                <a:latin typeface="Arimo" pitchFamily="34" charset="0"/>
                <a:ea typeface="Arimo" pitchFamily="34" charset="-122"/>
                <a:cs typeface="Arimo" pitchFamily="34" charset="-120"/>
              </a:rPr>
              <a:t>0 – 1 Year</a:t>
            </a:r>
            <a:endParaRPr lang="en-US" sz="1050" dirty="0"/>
          </a:p>
        </p:txBody>
      </p:sp>
      <p:sp>
        <p:nvSpPr>
          <p:cNvPr id="34" name="SK-4-text-33"/>
          <p:cNvSpPr/>
          <p:nvPr/>
        </p:nvSpPr>
        <p:spPr>
          <a:xfrm>
            <a:off x="4129088" y="2312640"/>
            <a:ext cx="1028700" cy="314325"/>
          </a:xfrm>
          <a:prstGeom prst="rect">
            <a:avLst/>
          </a:prstGeom>
          <a:noFill/>
          <a:ln/>
        </p:spPr>
        <p:txBody>
          <a:bodyPr vert="horz" wrap="square" lIns="0" tIns="0" rIns="0" bIns="0" rtlCol="0" anchor="ctr"/>
          <a:lstStyle/>
          <a:p>
            <a:pPr marL="0" indent="0" algn="ctr">
              <a:lnSpc>
                <a:spcPts val="2475"/>
              </a:lnSpc>
              <a:buNone/>
            </a:pPr>
            <a:r>
              <a:rPr lang="en-US" sz="1650" b="1" dirty="0">
                <a:solidFill>
                  <a:srgbClr val="1A1A1A"/>
                </a:solidFill>
                <a:latin typeface="Arimo" pitchFamily="34" charset="0"/>
                <a:ea typeface="Arimo" pitchFamily="34" charset="-122"/>
                <a:cs typeface="Arimo" pitchFamily="34" charset="-120"/>
              </a:rPr>
              <a:t>Preschool</a:t>
            </a:r>
            <a:endParaRPr lang="en-US" sz="1650" dirty="0"/>
          </a:p>
        </p:txBody>
      </p:sp>
      <p:sp>
        <p:nvSpPr>
          <p:cNvPr id="35" name="SK-4-text-34"/>
          <p:cNvSpPr/>
          <p:nvPr/>
        </p:nvSpPr>
        <p:spPr>
          <a:xfrm>
            <a:off x="3705225" y="2960340"/>
            <a:ext cx="2105025" cy="453330"/>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Arimo" pitchFamily="34" charset="0"/>
                <a:ea typeface="Arimo" pitchFamily="34" charset="-122"/>
                <a:cs typeface="Arimo" pitchFamily="34" charset="-120"/>
              </a:rPr>
              <a:t>Severe tantrums / Breath holding</a:t>
            </a:r>
            <a:endParaRPr lang="en-US" sz="1275" dirty="0"/>
          </a:p>
        </p:txBody>
      </p:sp>
      <p:sp>
        <p:nvSpPr>
          <p:cNvPr id="36" name="SK-4-text-35"/>
          <p:cNvSpPr/>
          <p:nvPr/>
        </p:nvSpPr>
        <p:spPr>
          <a:xfrm>
            <a:off x="3705225" y="3527971"/>
            <a:ext cx="3761749"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Arimo" pitchFamily="34" charset="0"/>
                <a:ea typeface="Arimo" pitchFamily="34" charset="-122"/>
                <a:cs typeface="Arimo" pitchFamily="34" charset="-120"/>
              </a:rPr>
              <a:t>Enuresis (Bedwetting)</a:t>
            </a:r>
            <a:endParaRPr lang="en-US" sz="1275" dirty="0"/>
          </a:p>
        </p:txBody>
      </p:sp>
      <p:sp>
        <p:nvSpPr>
          <p:cNvPr id="37" name="SK-4-text-36"/>
          <p:cNvSpPr/>
          <p:nvPr/>
        </p:nvSpPr>
        <p:spPr>
          <a:xfrm>
            <a:off x="3705225" y="3868936"/>
            <a:ext cx="3586474"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Arimo" pitchFamily="34" charset="0"/>
                <a:ea typeface="Arimo" pitchFamily="34" charset="-122"/>
                <a:cs typeface="Arimo" pitchFamily="34" charset="-120"/>
              </a:rPr>
              <a:t>Encopresis (Soiling)</a:t>
            </a:r>
            <a:endParaRPr lang="en-US" sz="1275" dirty="0"/>
          </a:p>
        </p:txBody>
      </p:sp>
      <p:sp>
        <p:nvSpPr>
          <p:cNvPr id="38" name="SK-4-text-37"/>
          <p:cNvSpPr/>
          <p:nvPr/>
        </p:nvSpPr>
        <p:spPr>
          <a:xfrm>
            <a:off x="3705225" y="4209901"/>
            <a:ext cx="3235922"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Arimo" pitchFamily="34" charset="0"/>
                <a:ea typeface="Arimo" pitchFamily="34" charset="-122"/>
                <a:cs typeface="Arimo" pitchFamily="34" charset="-120"/>
              </a:rPr>
              <a:t>Separation anxiety</a:t>
            </a:r>
            <a:endParaRPr lang="en-US" sz="1275" dirty="0"/>
          </a:p>
        </p:txBody>
      </p:sp>
      <p:sp>
        <p:nvSpPr>
          <p:cNvPr id="39" name="SK-4-text-38"/>
          <p:cNvSpPr/>
          <p:nvPr/>
        </p:nvSpPr>
        <p:spPr>
          <a:xfrm>
            <a:off x="4300538" y="5819775"/>
            <a:ext cx="1556385" cy="276225"/>
          </a:xfrm>
          <a:prstGeom prst="rect">
            <a:avLst/>
          </a:prstGeom>
          <a:noFill/>
          <a:ln/>
        </p:spPr>
        <p:txBody>
          <a:bodyPr vert="horz" wrap="square" lIns="0" tIns="0" rIns="0" bIns="0" rtlCol="0" anchor="ctr"/>
          <a:lstStyle/>
          <a:p>
            <a:pPr marL="0" indent="0">
              <a:lnSpc>
                <a:spcPts val="1575"/>
              </a:lnSpc>
              <a:buNone/>
            </a:pPr>
            <a:r>
              <a:rPr lang="en-US" sz="1050" b="1" dirty="0">
                <a:solidFill>
                  <a:srgbClr val="6B7280"/>
                </a:solidFill>
                <a:latin typeface="Arimo" pitchFamily="34" charset="0"/>
                <a:ea typeface="Arimo" pitchFamily="34" charset="-122"/>
                <a:cs typeface="Arimo" pitchFamily="34" charset="-120"/>
              </a:rPr>
              <a:t>2 – 5 Years</a:t>
            </a:r>
            <a:endParaRPr lang="en-US" sz="1050" dirty="0"/>
          </a:p>
        </p:txBody>
      </p:sp>
      <p:sp>
        <p:nvSpPr>
          <p:cNvPr id="40" name="SK-4-text-39"/>
          <p:cNvSpPr/>
          <p:nvPr/>
        </p:nvSpPr>
        <p:spPr>
          <a:xfrm>
            <a:off x="6791325" y="2312640"/>
            <a:ext cx="1514475" cy="314325"/>
          </a:xfrm>
          <a:prstGeom prst="rect">
            <a:avLst/>
          </a:prstGeom>
          <a:noFill/>
          <a:ln/>
        </p:spPr>
        <p:txBody>
          <a:bodyPr vert="horz" wrap="square" lIns="0" tIns="0" rIns="0" bIns="0" rtlCol="0" anchor="ctr"/>
          <a:lstStyle/>
          <a:p>
            <a:pPr marL="0" indent="0" algn="ctr">
              <a:lnSpc>
                <a:spcPts val="2475"/>
              </a:lnSpc>
              <a:buNone/>
            </a:pPr>
            <a:r>
              <a:rPr lang="en-US" sz="1650" b="1" dirty="0">
                <a:solidFill>
                  <a:srgbClr val="1A1A1A"/>
                </a:solidFill>
                <a:latin typeface="Arimo" pitchFamily="34" charset="0"/>
                <a:ea typeface="Arimo" pitchFamily="34" charset="-122"/>
                <a:cs typeface="Arimo" pitchFamily="34" charset="-120"/>
              </a:rPr>
              <a:t>Primary School</a:t>
            </a:r>
            <a:endParaRPr lang="en-US" sz="1650" dirty="0"/>
          </a:p>
        </p:txBody>
      </p:sp>
      <p:sp>
        <p:nvSpPr>
          <p:cNvPr id="41" name="SK-4-text-40"/>
          <p:cNvSpPr/>
          <p:nvPr/>
        </p:nvSpPr>
        <p:spPr>
          <a:xfrm>
            <a:off x="6610350" y="2960340"/>
            <a:ext cx="4813402"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Arimo" pitchFamily="34" charset="0"/>
                <a:ea typeface="Arimo" pitchFamily="34" charset="-122"/>
                <a:cs typeface="Arimo" pitchFamily="34" charset="-120"/>
              </a:rPr>
              <a:t>Disruptive school behaviour</a:t>
            </a:r>
            <a:endParaRPr lang="en-US" sz="1275" dirty="0"/>
          </a:p>
        </p:txBody>
      </p:sp>
      <p:sp>
        <p:nvSpPr>
          <p:cNvPr id="42" name="SK-4-text-41"/>
          <p:cNvSpPr/>
          <p:nvPr/>
        </p:nvSpPr>
        <p:spPr>
          <a:xfrm>
            <a:off x="6610350" y="3301305"/>
            <a:ext cx="4988678"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Arimo" pitchFamily="34" charset="0"/>
                <a:ea typeface="Arimo" pitchFamily="34" charset="-122"/>
                <a:cs typeface="Arimo" pitchFamily="34" charset="-120"/>
              </a:rPr>
              <a:t>Initial school refusal signs</a:t>
            </a:r>
            <a:endParaRPr lang="en-US" sz="1275" dirty="0"/>
          </a:p>
        </p:txBody>
      </p:sp>
      <p:sp>
        <p:nvSpPr>
          <p:cNvPr id="43" name="SK-4-text-42"/>
          <p:cNvSpPr/>
          <p:nvPr/>
        </p:nvSpPr>
        <p:spPr>
          <a:xfrm>
            <a:off x="6610350" y="3642271"/>
            <a:ext cx="2105025" cy="453330"/>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Arimo" pitchFamily="34" charset="0"/>
                <a:ea typeface="Arimo" pitchFamily="34" charset="-122"/>
                <a:cs typeface="Arimo" pitchFamily="34" charset="-120"/>
              </a:rPr>
              <a:t>Somatic symptoms (Tummy aches)</a:t>
            </a:r>
            <a:endParaRPr lang="en-US" sz="1275" dirty="0"/>
          </a:p>
        </p:txBody>
      </p:sp>
      <p:sp>
        <p:nvSpPr>
          <p:cNvPr id="44" name="SK-4-text-43"/>
          <p:cNvSpPr/>
          <p:nvPr/>
        </p:nvSpPr>
        <p:spPr>
          <a:xfrm>
            <a:off x="6610350" y="4209901"/>
            <a:ext cx="5339229"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Arimo" pitchFamily="34" charset="0"/>
                <a:ea typeface="Arimo" pitchFamily="34" charset="-122"/>
                <a:cs typeface="Arimo" pitchFamily="34" charset="-120"/>
              </a:rPr>
              <a:t>Peer relationship difficulties</a:t>
            </a:r>
            <a:endParaRPr lang="en-US" sz="1275" dirty="0"/>
          </a:p>
        </p:txBody>
      </p:sp>
      <p:sp>
        <p:nvSpPr>
          <p:cNvPr id="45" name="SK-4-text-44"/>
          <p:cNvSpPr/>
          <p:nvPr/>
        </p:nvSpPr>
        <p:spPr>
          <a:xfrm>
            <a:off x="7172325" y="5819775"/>
            <a:ext cx="1794473" cy="276225"/>
          </a:xfrm>
          <a:prstGeom prst="rect">
            <a:avLst/>
          </a:prstGeom>
          <a:noFill/>
          <a:ln/>
        </p:spPr>
        <p:txBody>
          <a:bodyPr vert="horz" wrap="square" lIns="0" tIns="0" rIns="0" bIns="0" rtlCol="0" anchor="ctr"/>
          <a:lstStyle/>
          <a:p>
            <a:pPr marL="0" indent="0">
              <a:lnSpc>
                <a:spcPts val="1575"/>
              </a:lnSpc>
              <a:buNone/>
            </a:pPr>
            <a:r>
              <a:rPr lang="en-US" sz="1050" b="1" dirty="0">
                <a:solidFill>
                  <a:srgbClr val="6B7280"/>
                </a:solidFill>
                <a:latin typeface="Arimo" pitchFamily="34" charset="0"/>
                <a:ea typeface="Arimo" pitchFamily="34" charset="-122"/>
                <a:cs typeface="Arimo" pitchFamily="34" charset="-120"/>
              </a:rPr>
              <a:t>6 – 11 Years</a:t>
            </a:r>
            <a:endParaRPr lang="en-US" sz="1050" dirty="0"/>
          </a:p>
        </p:txBody>
      </p:sp>
      <p:sp>
        <p:nvSpPr>
          <p:cNvPr id="46" name="SK-4-text-45"/>
          <p:cNvSpPr/>
          <p:nvPr/>
        </p:nvSpPr>
        <p:spPr>
          <a:xfrm>
            <a:off x="9805988" y="2312640"/>
            <a:ext cx="1295400" cy="314325"/>
          </a:xfrm>
          <a:prstGeom prst="rect">
            <a:avLst/>
          </a:prstGeom>
          <a:noFill/>
          <a:ln/>
        </p:spPr>
        <p:txBody>
          <a:bodyPr vert="horz" wrap="square" lIns="0" tIns="0" rIns="0" bIns="0" rtlCol="0" anchor="ctr"/>
          <a:lstStyle/>
          <a:p>
            <a:pPr marL="0" indent="0" algn="ctr">
              <a:lnSpc>
                <a:spcPts val="2475"/>
              </a:lnSpc>
              <a:buNone/>
            </a:pPr>
            <a:r>
              <a:rPr lang="en-US" sz="1650" b="1" dirty="0">
                <a:solidFill>
                  <a:srgbClr val="1A1A1A"/>
                </a:solidFill>
                <a:latin typeface="Arimo" pitchFamily="34" charset="0"/>
                <a:ea typeface="Arimo" pitchFamily="34" charset="-122"/>
                <a:cs typeface="Arimo" pitchFamily="34" charset="-120"/>
              </a:rPr>
              <a:t>Adolescence</a:t>
            </a:r>
            <a:endParaRPr lang="en-US" sz="1650" dirty="0"/>
          </a:p>
        </p:txBody>
      </p:sp>
      <p:sp>
        <p:nvSpPr>
          <p:cNvPr id="47" name="SK-4-text-46"/>
          <p:cNvSpPr/>
          <p:nvPr/>
        </p:nvSpPr>
        <p:spPr>
          <a:xfrm>
            <a:off x="9515475" y="2960340"/>
            <a:ext cx="2105025" cy="453330"/>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Arimo" pitchFamily="34" charset="0"/>
                <a:ea typeface="Arimo" pitchFamily="34" charset="-122"/>
                <a:cs typeface="Arimo" pitchFamily="34" charset="-120"/>
              </a:rPr>
              <a:t>Eating disorders / Body image</a:t>
            </a:r>
            <a:endParaRPr lang="en-US" sz="1275" dirty="0"/>
          </a:p>
        </p:txBody>
      </p:sp>
      <p:sp>
        <p:nvSpPr>
          <p:cNvPr id="48" name="SK-4-text-47"/>
          <p:cNvSpPr/>
          <p:nvPr/>
        </p:nvSpPr>
        <p:spPr>
          <a:xfrm>
            <a:off x="9515475" y="3527971"/>
            <a:ext cx="2676525"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Arimo" pitchFamily="34" charset="0"/>
                <a:ea typeface="Arimo" pitchFamily="34" charset="-122"/>
                <a:cs typeface="Arimo" pitchFamily="34" charset="-120"/>
              </a:rPr>
              <a:t>Depression and Self-harm</a:t>
            </a:r>
            <a:endParaRPr lang="en-US" sz="1275" dirty="0"/>
          </a:p>
        </p:txBody>
      </p:sp>
      <p:sp>
        <p:nvSpPr>
          <p:cNvPr id="49" name="SK-4-text-48"/>
          <p:cNvSpPr/>
          <p:nvPr/>
        </p:nvSpPr>
        <p:spPr>
          <a:xfrm>
            <a:off x="9515475" y="3868936"/>
            <a:ext cx="2105025" cy="453330"/>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Arimo" pitchFamily="34" charset="0"/>
                <a:ea typeface="Arimo" pitchFamily="34" charset="-122"/>
                <a:cs typeface="Arimo" pitchFamily="34" charset="-120"/>
              </a:rPr>
              <a:t>Substance misuse (Vaping/Alcohol)</a:t>
            </a:r>
            <a:endParaRPr lang="en-US" sz="1275" dirty="0"/>
          </a:p>
        </p:txBody>
      </p:sp>
      <p:sp>
        <p:nvSpPr>
          <p:cNvPr id="50" name="SK-4-text-49"/>
          <p:cNvSpPr/>
          <p:nvPr/>
        </p:nvSpPr>
        <p:spPr>
          <a:xfrm>
            <a:off x="9515475" y="4436566"/>
            <a:ext cx="2676525"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Arimo" pitchFamily="34" charset="0"/>
                <a:ea typeface="Arimo" pitchFamily="34" charset="-122"/>
                <a:cs typeface="Arimo" pitchFamily="34" charset="-120"/>
              </a:rPr>
              <a:t>Sexual health and risk-taking</a:t>
            </a:r>
            <a:endParaRPr lang="en-US" sz="1275" dirty="0"/>
          </a:p>
        </p:txBody>
      </p:sp>
      <p:sp>
        <p:nvSpPr>
          <p:cNvPr id="51" name="SK-4-text-50"/>
          <p:cNvSpPr/>
          <p:nvPr/>
        </p:nvSpPr>
        <p:spPr>
          <a:xfrm>
            <a:off x="10034588" y="5819775"/>
            <a:ext cx="2045970" cy="276225"/>
          </a:xfrm>
          <a:prstGeom prst="rect">
            <a:avLst/>
          </a:prstGeom>
          <a:noFill/>
          <a:ln/>
        </p:spPr>
        <p:txBody>
          <a:bodyPr vert="horz" wrap="square" lIns="0" tIns="0" rIns="0" bIns="0" rtlCol="0" anchor="ctr"/>
          <a:lstStyle/>
          <a:p>
            <a:pPr marL="0" indent="0">
              <a:lnSpc>
                <a:spcPts val="1575"/>
              </a:lnSpc>
              <a:buNone/>
            </a:pPr>
            <a:r>
              <a:rPr lang="en-US" sz="1050" b="1" dirty="0">
                <a:solidFill>
                  <a:srgbClr val="6B7280"/>
                </a:solidFill>
                <a:latin typeface="Arimo" pitchFamily="34" charset="0"/>
                <a:ea typeface="Arimo" pitchFamily="34" charset="-122"/>
                <a:cs typeface="Arimo" pitchFamily="34" charset="-120"/>
              </a:rPr>
              <a:t>12 – 18 Years</a:t>
            </a:r>
            <a:endParaRPr lang="en-US" sz="105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1-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1-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31-img-3" descr="preencoded.png"/>
          <p:cNvPicPr>
            <a:picLocks noChangeAspect="1"/>
          </p:cNvPicPr>
          <p:nvPr/>
        </p:nvPicPr>
        <p:blipFill>
          <a:blip r:embed="rId5"/>
          <a:stretch>
            <a:fillRect/>
          </a:stretch>
        </p:blipFill>
        <p:spPr>
          <a:xfrm>
            <a:off x="381000" y="381000"/>
            <a:ext cx="11430000" cy="693390"/>
          </a:xfrm>
          <a:prstGeom prst="rect">
            <a:avLst/>
          </a:prstGeom>
        </p:spPr>
      </p:pic>
      <p:pic>
        <p:nvPicPr>
          <p:cNvPr id="5" name="SK-31-img-4" descr="preencoded.png"/>
          <p:cNvPicPr>
            <a:picLocks noChangeAspect="1"/>
          </p:cNvPicPr>
          <p:nvPr/>
        </p:nvPicPr>
        <p:blipFill>
          <a:blip r:embed="rId6"/>
          <a:stretch>
            <a:fillRect/>
          </a:stretch>
        </p:blipFill>
        <p:spPr>
          <a:xfrm>
            <a:off x="381000" y="1856333"/>
            <a:ext cx="11430000" cy="504825"/>
          </a:xfrm>
          <a:prstGeom prst="rect">
            <a:avLst/>
          </a:prstGeom>
        </p:spPr>
      </p:pic>
      <p:pic>
        <p:nvPicPr>
          <p:cNvPr id="6" name="SK-31-img-5" descr="preencoded.png"/>
          <p:cNvPicPr>
            <a:picLocks noChangeAspect="1"/>
          </p:cNvPicPr>
          <p:nvPr/>
        </p:nvPicPr>
        <p:blipFill>
          <a:blip r:embed="rId7"/>
          <a:stretch>
            <a:fillRect/>
          </a:stretch>
        </p:blipFill>
        <p:spPr>
          <a:xfrm>
            <a:off x="571500" y="1970633"/>
            <a:ext cx="1114425" cy="276225"/>
          </a:xfrm>
          <a:prstGeom prst="rect">
            <a:avLst/>
          </a:prstGeom>
        </p:spPr>
      </p:pic>
      <p:pic>
        <p:nvPicPr>
          <p:cNvPr id="7" name="SK-31-img-6" descr="preencoded.png"/>
          <p:cNvPicPr>
            <a:picLocks noChangeAspect="1"/>
          </p:cNvPicPr>
          <p:nvPr/>
        </p:nvPicPr>
        <p:blipFill>
          <a:blip r:embed="rId8"/>
          <a:stretch>
            <a:fillRect/>
          </a:stretch>
        </p:blipFill>
        <p:spPr>
          <a:xfrm>
            <a:off x="381000" y="2589758"/>
            <a:ext cx="2714625" cy="1476375"/>
          </a:xfrm>
          <a:prstGeom prst="rect">
            <a:avLst/>
          </a:prstGeom>
        </p:spPr>
      </p:pic>
      <p:pic>
        <p:nvPicPr>
          <p:cNvPr id="8" name="SK-31-img-7" descr="preencoded.png"/>
          <p:cNvPicPr>
            <a:picLocks noChangeAspect="1"/>
          </p:cNvPicPr>
          <p:nvPr/>
        </p:nvPicPr>
        <p:blipFill>
          <a:blip r:embed="rId9"/>
          <a:stretch>
            <a:fillRect/>
          </a:stretch>
        </p:blipFill>
        <p:spPr>
          <a:xfrm>
            <a:off x="533400" y="2775496"/>
            <a:ext cx="228600" cy="190500"/>
          </a:xfrm>
          <a:prstGeom prst="rect">
            <a:avLst/>
          </a:prstGeom>
        </p:spPr>
      </p:pic>
      <p:pic>
        <p:nvPicPr>
          <p:cNvPr id="9" name="SK-31-img-8" descr="preencoded.png"/>
          <p:cNvPicPr>
            <a:picLocks noChangeAspect="1"/>
          </p:cNvPicPr>
          <p:nvPr/>
        </p:nvPicPr>
        <p:blipFill>
          <a:blip r:embed="rId8"/>
          <a:stretch>
            <a:fillRect/>
          </a:stretch>
        </p:blipFill>
        <p:spPr>
          <a:xfrm>
            <a:off x="3286125" y="2589758"/>
            <a:ext cx="2714625" cy="1476375"/>
          </a:xfrm>
          <a:prstGeom prst="rect">
            <a:avLst/>
          </a:prstGeom>
        </p:spPr>
      </p:pic>
      <p:pic>
        <p:nvPicPr>
          <p:cNvPr id="10" name="SK-31-img-9" descr="preencoded.png"/>
          <p:cNvPicPr>
            <a:picLocks noChangeAspect="1"/>
          </p:cNvPicPr>
          <p:nvPr/>
        </p:nvPicPr>
        <p:blipFill>
          <a:blip r:embed="rId10"/>
          <a:stretch>
            <a:fillRect/>
          </a:stretch>
        </p:blipFill>
        <p:spPr>
          <a:xfrm>
            <a:off x="3438525" y="2775496"/>
            <a:ext cx="228600" cy="190500"/>
          </a:xfrm>
          <a:prstGeom prst="rect">
            <a:avLst/>
          </a:prstGeom>
        </p:spPr>
      </p:pic>
      <p:pic>
        <p:nvPicPr>
          <p:cNvPr id="11" name="SK-31-img-10" descr="preencoded.png"/>
          <p:cNvPicPr>
            <a:picLocks noChangeAspect="1"/>
          </p:cNvPicPr>
          <p:nvPr/>
        </p:nvPicPr>
        <p:blipFill>
          <a:blip r:embed="rId8"/>
          <a:stretch>
            <a:fillRect/>
          </a:stretch>
        </p:blipFill>
        <p:spPr>
          <a:xfrm>
            <a:off x="6191250" y="2589758"/>
            <a:ext cx="2714625" cy="1476375"/>
          </a:xfrm>
          <a:prstGeom prst="rect">
            <a:avLst/>
          </a:prstGeom>
        </p:spPr>
      </p:pic>
      <p:pic>
        <p:nvPicPr>
          <p:cNvPr id="12" name="SK-31-img-11" descr="preencoded.png"/>
          <p:cNvPicPr>
            <a:picLocks noChangeAspect="1"/>
          </p:cNvPicPr>
          <p:nvPr/>
        </p:nvPicPr>
        <p:blipFill>
          <a:blip r:embed="rId11"/>
          <a:stretch>
            <a:fillRect/>
          </a:stretch>
        </p:blipFill>
        <p:spPr>
          <a:xfrm>
            <a:off x="6343650" y="2775496"/>
            <a:ext cx="228600" cy="190500"/>
          </a:xfrm>
          <a:prstGeom prst="rect">
            <a:avLst/>
          </a:prstGeom>
        </p:spPr>
      </p:pic>
      <p:pic>
        <p:nvPicPr>
          <p:cNvPr id="13" name="SK-31-img-12" descr="preencoded.png"/>
          <p:cNvPicPr>
            <a:picLocks noChangeAspect="1"/>
          </p:cNvPicPr>
          <p:nvPr/>
        </p:nvPicPr>
        <p:blipFill>
          <a:blip r:embed="rId8"/>
          <a:stretch>
            <a:fillRect/>
          </a:stretch>
        </p:blipFill>
        <p:spPr>
          <a:xfrm>
            <a:off x="9096375" y="2589758"/>
            <a:ext cx="2714625" cy="1476375"/>
          </a:xfrm>
          <a:prstGeom prst="rect">
            <a:avLst/>
          </a:prstGeom>
        </p:spPr>
      </p:pic>
      <p:pic>
        <p:nvPicPr>
          <p:cNvPr id="14" name="SK-31-img-13" descr="preencoded.png"/>
          <p:cNvPicPr>
            <a:picLocks noChangeAspect="1"/>
          </p:cNvPicPr>
          <p:nvPr/>
        </p:nvPicPr>
        <p:blipFill>
          <a:blip r:embed="rId12"/>
          <a:stretch>
            <a:fillRect/>
          </a:stretch>
        </p:blipFill>
        <p:spPr>
          <a:xfrm>
            <a:off x="9248775" y="2775496"/>
            <a:ext cx="228600" cy="190500"/>
          </a:xfrm>
          <a:prstGeom prst="rect">
            <a:avLst/>
          </a:prstGeom>
        </p:spPr>
      </p:pic>
      <p:pic>
        <p:nvPicPr>
          <p:cNvPr id="15" name="SK-31-img-14" descr="preencoded.png"/>
          <p:cNvPicPr>
            <a:picLocks noChangeAspect="1"/>
          </p:cNvPicPr>
          <p:nvPr/>
        </p:nvPicPr>
        <p:blipFill>
          <a:blip r:embed="rId8"/>
          <a:stretch>
            <a:fillRect/>
          </a:stretch>
        </p:blipFill>
        <p:spPr>
          <a:xfrm>
            <a:off x="381000" y="4256633"/>
            <a:ext cx="2714625" cy="1476375"/>
          </a:xfrm>
          <a:prstGeom prst="rect">
            <a:avLst/>
          </a:prstGeom>
        </p:spPr>
      </p:pic>
      <p:pic>
        <p:nvPicPr>
          <p:cNvPr id="16" name="SK-31-img-15" descr="preencoded.png"/>
          <p:cNvPicPr>
            <a:picLocks noChangeAspect="1"/>
          </p:cNvPicPr>
          <p:nvPr/>
        </p:nvPicPr>
        <p:blipFill>
          <a:blip r:embed="rId13"/>
          <a:stretch>
            <a:fillRect/>
          </a:stretch>
        </p:blipFill>
        <p:spPr>
          <a:xfrm>
            <a:off x="533400" y="4442371"/>
            <a:ext cx="228600" cy="190500"/>
          </a:xfrm>
          <a:prstGeom prst="rect">
            <a:avLst/>
          </a:prstGeom>
        </p:spPr>
      </p:pic>
      <p:pic>
        <p:nvPicPr>
          <p:cNvPr id="17" name="SK-31-img-16" descr="preencoded.png"/>
          <p:cNvPicPr>
            <a:picLocks noChangeAspect="1"/>
          </p:cNvPicPr>
          <p:nvPr/>
        </p:nvPicPr>
        <p:blipFill>
          <a:blip r:embed="rId8"/>
          <a:stretch>
            <a:fillRect/>
          </a:stretch>
        </p:blipFill>
        <p:spPr>
          <a:xfrm>
            <a:off x="3286125" y="4256633"/>
            <a:ext cx="2714625" cy="1476375"/>
          </a:xfrm>
          <a:prstGeom prst="rect">
            <a:avLst/>
          </a:prstGeom>
        </p:spPr>
      </p:pic>
      <p:pic>
        <p:nvPicPr>
          <p:cNvPr id="18" name="SK-31-img-17" descr="preencoded.png"/>
          <p:cNvPicPr>
            <a:picLocks noChangeAspect="1"/>
          </p:cNvPicPr>
          <p:nvPr/>
        </p:nvPicPr>
        <p:blipFill>
          <a:blip r:embed="rId14"/>
          <a:stretch>
            <a:fillRect/>
          </a:stretch>
        </p:blipFill>
        <p:spPr>
          <a:xfrm>
            <a:off x="3438525" y="4442371"/>
            <a:ext cx="228600" cy="190500"/>
          </a:xfrm>
          <a:prstGeom prst="rect">
            <a:avLst/>
          </a:prstGeom>
        </p:spPr>
      </p:pic>
      <p:pic>
        <p:nvPicPr>
          <p:cNvPr id="19" name="SK-31-img-18" descr="preencoded.png"/>
          <p:cNvPicPr>
            <a:picLocks noChangeAspect="1"/>
          </p:cNvPicPr>
          <p:nvPr/>
        </p:nvPicPr>
        <p:blipFill>
          <a:blip r:embed="rId8"/>
          <a:stretch>
            <a:fillRect/>
          </a:stretch>
        </p:blipFill>
        <p:spPr>
          <a:xfrm>
            <a:off x="6191250" y="4256633"/>
            <a:ext cx="2714625" cy="1476375"/>
          </a:xfrm>
          <a:prstGeom prst="rect">
            <a:avLst/>
          </a:prstGeom>
        </p:spPr>
      </p:pic>
      <p:pic>
        <p:nvPicPr>
          <p:cNvPr id="20" name="SK-31-img-19" descr="preencoded.png"/>
          <p:cNvPicPr>
            <a:picLocks noChangeAspect="1"/>
          </p:cNvPicPr>
          <p:nvPr/>
        </p:nvPicPr>
        <p:blipFill>
          <a:blip r:embed="rId15"/>
          <a:stretch>
            <a:fillRect/>
          </a:stretch>
        </p:blipFill>
        <p:spPr>
          <a:xfrm>
            <a:off x="6343650" y="4442371"/>
            <a:ext cx="228600" cy="190500"/>
          </a:xfrm>
          <a:prstGeom prst="rect">
            <a:avLst/>
          </a:prstGeom>
        </p:spPr>
      </p:pic>
      <p:pic>
        <p:nvPicPr>
          <p:cNvPr id="21" name="SK-31-img-20" descr="preencoded.png"/>
          <p:cNvPicPr>
            <a:picLocks noChangeAspect="1"/>
          </p:cNvPicPr>
          <p:nvPr/>
        </p:nvPicPr>
        <p:blipFill>
          <a:blip r:embed="rId8"/>
          <a:stretch>
            <a:fillRect/>
          </a:stretch>
        </p:blipFill>
        <p:spPr>
          <a:xfrm>
            <a:off x="9096375" y="4256633"/>
            <a:ext cx="2714625" cy="1476375"/>
          </a:xfrm>
          <a:prstGeom prst="rect">
            <a:avLst/>
          </a:prstGeom>
        </p:spPr>
      </p:pic>
      <p:pic>
        <p:nvPicPr>
          <p:cNvPr id="22" name="SK-31-img-21" descr="preencoded.png"/>
          <p:cNvPicPr>
            <a:picLocks noChangeAspect="1"/>
          </p:cNvPicPr>
          <p:nvPr/>
        </p:nvPicPr>
        <p:blipFill>
          <a:blip r:embed="rId16"/>
          <a:stretch>
            <a:fillRect/>
          </a:stretch>
        </p:blipFill>
        <p:spPr>
          <a:xfrm>
            <a:off x="9248775" y="4442371"/>
            <a:ext cx="228600" cy="190500"/>
          </a:xfrm>
          <a:prstGeom prst="rect">
            <a:avLst/>
          </a:prstGeom>
        </p:spPr>
      </p:pic>
      <p:sp>
        <p:nvSpPr>
          <p:cNvPr id="23" name="SK-31-text-22"/>
          <p:cNvSpPr/>
          <p:nvPr/>
        </p:nvSpPr>
        <p:spPr>
          <a:xfrm>
            <a:off x="571500" y="381000"/>
            <a:ext cx="1140142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A"/>
                </a:solidFill>
                <a:latin typeface="Arimo" pitchFamily="34" charset="0"/>
                <a:ea typeface="Arimo" pitchFamily="34" charset="-122"/>
                <a:cs typeface="Arimo" pitchFamily="34" charset="-120"/>
              </a:rPr>
              <a:t>Exam Pearls – SCA</a:t>
            </a:r>
            <a:endParaRPr lang="en-US" sz="2550" dirty="0"/>
          </a:p>
        </p:txBody>
      </p:sp>
      <p:sp>
        <p:nvSpPr>
          <p:cNvPr id="24" name="SK-31-text-23"/>
          <p:cNvSpPr/>
          <p:nvPr/>
        </p:nvSpPr>
        <p:spPr>
          <a:xfrm>
            <a:off x="571500" y="845790"/>
            <a:ext cx="11315700" cy="228600"/>
          </a:xfrm>
          <a:prstGeom prst="rect">
            <a:avLst/>
          </a:prstGeom>
          <a:noFill/>
          <a:ln/>
        </p:spPr>
        <p:txBody>
          <a:bodyPr vert="horz" wrap="square" lIns="0" tIns="0" rIns="0" bIns="0" rtlCol="0" anchor="ctr"/>
          <a:lstStyle/>
          <a:p>
            <a:pPr marL="0" indent="0">
              <a:lnSpc>
                <a:spcPts val="1800"/>
              </a:lnSpc>
              <a:buNone/>
            </a:pPr>
            <a:r>
              <a:rPr lang="en-US" sz="1200" kern="0" spc="60" dirty="0">
                <a:solidFill>
                  <a:srgbClr val="6B7280"/>
                </a:solidFill>
                <a:latin typeface="Arimo" pitchFamily="34" charset="0"/>
                <a:ea typeface="Arimo" pitchFamily="34" charset="-122"/>
                <a:cs typeface="Arimo" pitchFamily="34" charset="-120"/>
              </a:rPr>
              <a:t>BRADFORD VTS TEACHING SERIES</a:t>
            </a:r>
            <a:endParaRPr lang="en-US" sz="1200" dirty="0"/>
          </a:p>
        </p:txBody>
      </p:sp>
      <p:sp>
        <p:nvSpPr>
          <p:cNvPr id="25" name="SK-31-text-24"/>
          <p:cNvSpPr/>
          <p:nvPr/>
        </p:nvSpPr>
        <p:spPr>
          <a:xfrm>
            <a:off x="666750" y="1970633"/>
            <a:ext cx="1535528" cy="2762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latin typeface="Arimo" pitchFamily="34" charset="0"/>
                <a:ea typeface="Arimo" pitchFamily="34" charset="-122"/>
                <a:cs typeface="Arimo" pitchFamily="34" charset="-120"/>
              </a:rPr>
              <a:t>SCA SUCCESS</a:t>
            </a:r>
            <a:endParaRPr lang="en-US" sz="1050" dirty="0"/>
          </a:p>
        </p:txBody>
      </p:sp>
      <p:sp>
        <p:nvSpPr>
          <p:cNvPr id="26" name="SK-31-text-25"/>
          <p:cNvSpPr/>
          <p:nvPr/>
        </p:nvSpPr>
        <p:spPr>
          <a:xfrm>
            <a:off x="1828800" y="1994446"/>
            <a:ext cx="10363200" cy="228600"/>
          </a:xfrm>
          <a:prstGeom prst="rect">
            <a:avLst/>
          </a:prstGeom>
          <a:noFill/>
          <a:ln/>
        </p:spPr>
        <p:txBody>
          <a:bodyPr vert="horz" wrap="square" lIns="0" tIns="0" rIns="0" bIns="0" rtlCol="0" anchor="ctr"/>
          <a:lstStyle/>
          <a:p>
            <a:pPr marL="0" indent="0">
              <a:lnSpc>
                <a:spcPts val="1800"/>
              </a:lnSpc>
              <a:buNone/>
            </a:pPr>
            <a:r>
              <a:rPr lang="en-US" sz="1200" dirty="0">
                <a:solidFill>
                  <a:srgbClr val="1A1A1A"/>
                </a:solidFill>
                <a:latin typeface="Arimo" pitchFamily="34" charset="0"/>
                <a:ea typeface="Arimo" pitchFamily="34" charset="-122"/>
                <a:cs typeface="Arimo" pitchFamily="34" charset="-120"/>
              </a:rPr>
              <a:t>Focus on the interpersonal dynamics and clinical safety of the consultation.</a:t>
            </a:r>
            <a:endParaRPr lang="en-US" sz="1200" dirty="0"/>
          </a:p>
        </p:txBody>
      </p:sp>
      <p:sp>
        <p:nvSpPr>
          <p:cNvPr id="27" name="SK-31-text-26"/>
          <p:cNvSpPr/>
          <p:nvPr/>
        </p:nvSpPr>
        <p:spPr>
          <a:xfrm>
            <a:off x="876300" y="2742158"/>
            <a:ext cx="276034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08080"/>
                </a:solidFill>
                <a:latin typeface="Arimo" pitchFamily="34" charset="0"/>
                <a:ea typeface="Arimo" pitchFamily="34" charset="-122"/>
                <a:cs typeface="Arimo" pitchFamily="34" charset="-120"/>
              </a:rPr>
              <a:t>Rapport First</a:t>
            </a:r>
            <a:endParaRPr lang="en-US" sz="1350" dirty="0"/>
          </a:p>
        </p:txBody>
      </p:sp>
      <p:sp>
        <p:nvSpPr>
          <p:cNvPr id="28" name="SK-31-text-27"/>
          <p:cNvSpPr/>
          <p:nvPr/>
        </p:nvSpPr>
        <p:spPr>
          <a:xfrm>
            <a:off x="533400" y="3113633"/>
            <a:ext cx="2409825" cy="800100"/>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latin typeface="Arimo" pitchFamily="34" charset="0"/>
                <a:ea typeface="Arimo" pitchFamily="34" charset="-122"/>
                <a:cs typeface="Arimo" pitchFamily="34" charset="-120"/>
              </a:rPr>
              <a:t>Build strong rapport before jumping into sensitive risk questions. Acknowledge the difficulty of the situation.</a:t>
            </a:r>
            <a:endParaRPr lang="en-US" sz="1125" dirty="0"/>
          </a:p>
        </p:txBody>
      </p:sp>
      <p:sp>
        <p:nvSpPr>
          <p:cNvPr id="29" name="SK-31-text-28"/>
          <p:cNvSpPr/>
          <p:nvPr/>
        </p:nvSpPr>
        <p:spPr>
          <a:xfrm>
            <a:off x="3781425" y="2742158"/>
            <a:ext cx="31718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08080"/>
                </a:solidFill>
                <a:latin typeface="Arimo" pitchFamily="34" charset="0"/>
                <a:ea typeface="Arimo" pitchFamily="34" charset="-122"/>
                <a:cs typeface="Arimo" pitchFamily="34" charset="-120"/>
              </a:rPr>
              <a:t>Confidentiality</a:t>
            </a:r>
            <a:endParaRPr lang="en-US" sz="1350" dirty="0"/>
          </a:p>
        </p:txBody>
      </p:sp>
      <p:sp>
        <p:nvSpPr>
          <p:cNvPr id="30" name="SK-31-text-29"/>
          <p:cNvSpPr/>
          <p:nvPr/>
        </p:nvSpPr>
        <p:spPr>
          <a:xfrm>
            <a:off x="3438525" y="3113633"/>
            <a:ext cx="2409825" cy="600075"/>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latin typeface="Arimo" pitchFamily="34" charset="0"/>
                <a:ea typeface="Arimo" pitchFamily="34" charset="-122"/>
                <a:cs typeface="Arimo" pitchFamily="34" charset="-120"/>
              </a:rPr>
              <a:t>Explain limits clearly and early. Ensure they understand that safety trumps secrecy without scaring them off.</a:t>
            </a:r>
            <a:endParaRPr lang="en-US" sz="1125" dirty="0"/>
          </a:p>
        </p:txBody>
      </p:sp>
      <p:sp>
        <p:nvSpPr>
          <p:cNvPr id="31" name="SK-31-text-30"/>
          <p:cNvSpPr/>
          <p:nvPr/>
        </p:nvSpPr>
        <p:spPr>
          <a:xfrm>
            <a:off x="6686550" y="2742158"/>
            <a:ext cx="21431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08080"/>
                </a:solidFill>
                <a:latin typeface="Arimo" pitchFamily="34" charset="0"/>
                <a:ea typeface="Arimo" pitchFamily="34" charset="-122"/>
                <a:cs typeface="Arimo" pitchFamily="34" charset="-120"/>
              </a:rPr>
              <a:t>Time Alone</a:t>
            </a:r>
            <a:endParaRPr lang="en-US" sz="1350" dirty="0"/>
          </a:p>
        </p:txBody>
      </p:sp>
      <p:sp>
        <p:nvSpPr>
          <p:cNvPr id="32" name="SK-31-text-31"/>
          <p:cNvSpPr/>
          <p:nvPr/>
        </p:nvSpPr>
        <p:spPr>
          <a:xfrm>
            <a:off x="6343650" y="3113633"/>
            <a:ext cx="2409825" cy="600075"/>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latin typeface="Arimo" pitchFamily="34" charset="0"/>
                <a:ea typeface="Arimo" pitchFamily="34" charset="-122"/>
                <a:cs typeface="Arimo" pitchFamily="34" charset="-120"/>
              </a:rPr>
              <a:t>Ask the parent to step out sensitively. "I usually spend a few minutes with the young person alone. Is that okay?"</a:t>
            </a:r>
            <a:endParaRPr lang="en-US" sz="1125" dirty="0"/>
          </a:p>
        </p:txBody>
      </p:sp>
      <p:sp>
        <p:nvSpPr>
          <p:cNvPr id="33" name="SK-31-text-32"/>
          <p:cNvSpPr/>
          <p:nvPr/>
        </p:nvSpPr>
        <p:spPr>
          <a:xfrm>
            <a:off x="9591675" y="2742158"/>
            <a:ext cx="234886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08080"/>
                </a:solidFill>
                <a:latin typeface="Arimo" pitchFamily="34" charset="0"/>
                <a:ea typeface="Arimo" pitchFamily="34" charset="-122"/>
                <a:cs typeface="Arimo" pitchFamily="34" charset="-120"/>
              </a:rPr>
              <a:t>Their Words</a:t>
            </a:r>
            <a:endParaRPr lang="en-US" sz="1350" dirty="0"/>
          </a:p>
        </p:txBody>
      </p:sp>
      <p:sp>
        <p:nvSpPr>
          <p:cNvPr id="34" name="SK-31-text-33"/>
          <p:cNvSpPr/>
          <p:nvPr/>
        </p:nvSpPr>
        <p:spPr>
          <a:xfrm>
            <a:off x="9248775" y="3113633"/>
            <a:ext cx="2409825" cy="800100"/>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latin typeface="Arimo" pitchFamily="34" charset="0"/>
                <a:ea typeface="Arimo" pitchFamily="34" charset="-122"/>
                <a:cs typeface="Arimo" pitchFamily="34" charset="-120"/>
              </a:rPr>
              <a:t>Use the young person's own vocabulary. Reflecting their language shows you are listening and builds trust.</a:t>
            </a:r>
            <a:endParaRPr lang="en-US" sz="1125" dirty="0"/>
          </a:p>
        </p:txBody>
      </p:sp>
      <p:sp>
        <p:nvSpPr>
          <p:cNvPr id="35" name="SK-31-text-34"/>
          <p:cNvSpPr/>
          <p:nvPr/>
        </p:nvSpPr>
        <p:spPr>
          <a:xfrm>
            <a:off x="876300" y="4409033"/>
            <a:ext cx="193738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08080"/>
                </a:solidFill>
                <a:latin typeface="Arimo" pitchFamily="34" charset="0"/>
                <a:ea typeface="Arimo" pitchFamily="34" charset="-122"/>
                <a:cs typeface="Arimo" pitchFamily="34" charset="-120"/>
              </a:rPr>
              <a:t>Summarise</a:t>
            </a:r>
            <a:endParaRPr lang="en-US" sz="1350" dirty="0"/>
          </a:p>
        </p:txBody>
      </p:sp>
      <p:sp>
        <p:nvSpPr>
          <p:cNvPr id="36" name="SK-31-text-35"/>
          <p:cNvSpPr/>
          <p:nvPr/>
        </p:nvSpPr>
        <p:spPr>
          <a:xfrm>
            <a:off x="533400" y="4780508"/>
            <a:ext cx="2409825" cy="800100"/>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latin typeface="Arimo" pitchFamily="34" charset="0"/>
                <a:ea typeface="Arimo" pitchFamily="34" charset="-122"/>
                <a:cs typeface="Arimo" pitchFamily="34" charset="-120"/>
              </a:rPr>
              <a:t>Validate distress and summarise frequently. "So, school feels overwhelming because of the exams and friendship issues?"</a:t>
            </a:r>
            <a:endParaRPr lang="en-US" sz="1125" dirty="0"/>
          </a:p>
        </p:txBody>
      </p:sp>
      <p:sp>
        <p:nvSpPr>
          <p:cNvPr id="37" name="SK-31-text-36"/>
          <p:cNvSpPr/>
          <p:nvPr/>
        </p:nvSpPr>
        <p:spPr>
          <a:xfrm>
            <a:off x="3781425" y="4409033"/>
            <a:ext cx="296608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08080"/>
                </a:solidFill>
                <a:latin typeface="Arimo" pitchFamily="34" charset="0"/>
                <a:ea typeface="Arimo" pitchFamily="34" charset="-122"/>
                <a:cs typeface="Arimo" pitchFamily="34" charset="-120"/>
              </a:rPr>
              <a:t>Practical Plan</a:t>
            </a:r>
            <a:endParaRPr lang="en-US" sz="1350" dirty="0"/>
          </a:p>
        </p:txBody>
      </p:sp>
      <p:sp>
        <p:nvSpPr>
          <p:cNvPr id="38" name="SK-31-text-37"/>
          <p:cNvSpPr/>
          <p:nvPr/>
        </p:nvSpPr>
        <p:spPr>
          <a:xfrm>
            <a:off x="3438525" y="4780508"/>
            <a:ext cx="2409825" cy="600075"/>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latin typeface="Arimo" pitchFamily="34" charset="0"/>
                <a:ea typeface="Arimo" pitchFamily="34" charset="-122"/>
                <a:cs typeface="Arimo" pitchFamily="34" charset="-120"/>
              </a:rPr>
              <a:t>Agree on one small practical plan. Avoid overly complex goals; focus on one achievable first step this week.</a:t>
            </a:r>
            <a:endParaRPr lang="en-US" sz="1125" dirty="0"/>
          </a:p>
        </p:txBody>
      </p:sp>
      <p:sp>
        <p:nvSpPr>
          <p:cNvPr id="39" name="SK-31-text-38"/>
          <p:cNvSpPr/>
          <p:nvPr/>
        </p:nvSpPr>
        <p:spPr>
          <a:xfrm>
            <a:off x="6686550" y="4409033"/>
            <a:ext cx="296608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08080"/>
                </a:solidFill>
                <a:latin typeface="Arimo" pitchFamily="34" charset="0"/>
                <a:ea typeface="Arimo" pitchFamily="34" charset="-122"/>
                <a:cs typeface="Arimo" pitchFamily="34" charset="-120"/>
              </a:rPr>
              <a:t>Safety-Netting</a:t>
            </a:r>
            <a:endParaRPr lang="en-US" sz="1350" dirty="0"/>
          </a:p>
        </p:txBody>
      </p:sp>
      <p:sp>
        <p:nvSpPr>
          <p:cNvPr id="40" name="SK-31-text-39"/>
          <p:cNvSpPr/>
          <p:nvPr/>
        </p:nvSpPr>
        <p:spPr>
          <a:xfrm>
            <a:off x="6343650" y="4780508"/>
            <a:ext cx="2409825" cy="600075"/>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latin typeface="Arimo" pitchFamily="34" charset="0"/>
                <a:ea typeface="Arimo" pitchFamily="34" charset="-122"/>
                <a:cs typeface="Arimo" pitchFamily="34" charset="-120"/>
              </a:rPr>
              <a:t>Provide clear, specific safety-netting. Arrange a follow-up date and ensure they know who to call in a crisis.</a:t>
            </a:r>
            <a:endParaRPr lang="en-US" sz="1125" dirty="0"/>
          </a:p>
        </p:txBody>
      </p:sp>
      <p:sp>
        <p:nvSpPr>
          <p:cNvPr id="41" name="SK-31-text-40"/>
          <p:cNvSpPr/>
          <p:nvPr/>
        </p:nvSpPr>
        <p:spPr>
          <a:xfrm>
            <a:off x="9591675" y="4409033"/>
            <a:ext cx="26003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08080"/>
                </a:solidFill>
                <a:latin typeface="Arimo" pitchFamily="34" charset="0"/>
                <a:ea typeface="Arimo" pitchFamily="34" charset="-122"/>
                <a:cs typeface="Arimo" pitchFamily="34" charset="-120"/>
              </a:rPr>
              <a:t>Significant Risk</a:t>
            </a:r>
            <a:endParaRPr lang="en-US" sz="1350" dirty="0"/>
          </a:p>
        </p:txBody>
      </p:sp>
      <p:sp>
        <p:nvSpPr>
          <p:cNvPr id="42" name="SK-31-text-41"/>
          <p:cNvSpPr/>
          <p:nvPr/>
        </p:nvSpPr>
        <p:spPr>
          <a:xfrm>
            <a:off x="9248775" y="4780508"/>
            <a:ext cx="2409825" cy="800100"/>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latin typeface="Arimo" pitchFamily="34" charset="0"/>
                <a:ea typeface="Arimo" pitchFamily="34" charset="-122"/>
                <a:cs typeface="Arimo" pitchFamily="34" charset="-120"/>
              </a:rPr>
              <a:t>Don't hesitate to involve safeguarding or CAMHS if risk is significant. Document your rationale and safety plan clearly.</a:t>
            </a:r>
            <a:endParaRPr lang="en-US" sz="1125"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2-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2-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32-img-3" descr="preencoded.png"/>
          <p:cNvPicPr>
            <a:picLocks noChangeAspect="1"/>
          </p:cNvPicPr>
          <p:nvPr/>
        </p:nvPicPr>
        <p:blipFill>
          <a:blip r:embed="rId5"/>
          <a:stretch>
            <a:fillRect/>
          </a:stretch>
        </p:blipFill>
        <p:spPr>
          <a:xfrm>
            <a:off x="381000" y="381000"/>
            <a:ext cx="11430000" cy="693390"/>
          </a:xfrm>
          <a:prstGeom prst="rect">
            <a:avLst/>
          </a:prstGeom>
        </p:spPr>
      </p:pic>
      <p:pic>
        <p:nvPicPr>
          <p:cNvPr id="5" name="SK-32-img-4" descr="preencoded.png"/>
          <p:cNvPicPr>
            <a:picLocks noChangeAspect="1"/>
          </p:cNvPicPr>
          <p:nvPr/>
        </p:nvPicPr>
        <p:blipFill>
          <a:blip r:embed="rId6"/>
          <a:stretch>
            <a:fillRect/>
          </a:stretch>
        </p:blipFill>
        <p:spPr>
          <a:xfrm>
            <a:off x="381000" y="1302990"/>
            <a:ext cx="8058150" cy="1534120"/>
          </a:xfrm>
          <a:prstGeom prst="rect">
            <a:avLst/>
          </a:prstGeom>
        </p:spPr>
      </p:pic>
      <p:pic>
        <p:nvPicPr>
          <p:cNvPr id="6" name="SK-32-img-5" descr="preencoded.png"/>
          <p:cNvPicPr>
            <a:picLocks noChangeAspect="1"/>
          </p:cNvPicPr>
          <p:nvPr/>
        </p:nvPicPr>
        <p:blipFill>
          <a:blip r:embed="rId7"/>
          <a:stretch>
            <a:fillRect/>
          </a:stretch>
        </p:blipFill>
        <p:spPr>
          <a:xfrm>
            <a:off x="504825" y="1488132"/>
            <a:ext cx="285750" cy="228600"/>
          </a:xfrm>
          <a:prstGeom prst="rect">
            <a:avLst/>
          </a:prstGeom>
        </p:spPr>
      </p:pic>
      <p:pic>
        <p:nvPicPr>
          <p:cNvPr id="7" name="SK-32-img-6" descr="preencoded.png"/>
          <p:cNvPicPr>
            <a:picLocks noChangeAspect="1"/>
          </p:cNvPicPr>
          <p:nvPr/>
        </p:nvPicPr>
        <p:blipFill>
          <a:blip r:embed="rId6"/>
          <a:stretch>
            <a:fillRect/>
          </a:stretch>
        </p:blipFill>
        <p:spPr>
          <a:xfrm>
            <a:off x="381000" y="3027611"/>
            <a:ext cx="8058150" cy="1534120"/>
          </a:xfrm>
          <a:prstGeom prst="rect">
            <a:avLst/>
          </a:prstGeom>
        </p:spPr>
      </p:pic>
      <p:pic>
        <p:nvPicPr>
          <p:cNvPr id="8" name="SK-32-img-7" descr="preencoded.png"/>
          <p:cNvPicPr>
            <a:picLocks noChangeAspect="1"/>
          </p:cNvPicPr>
          <p:nvPr/>
        </p:nvPicPr>
        <p:blipFill>
          <a:blip r:embed="rId8"/>
          <a:stretch>
            <a:fillRect/>
          </a:stretch>
        </p:blipFill>
        <p:spPr>
          <a:xfrm>
            <a:off x="504825" y="3212753"/>
            <a:ext cx="285750" cy="228600"/>
          </a:xfrm>
          <a:prstGeom prst="rect">
            <a:avLst/>
          </a:prstGeom>
        </p:spPr>
      </p:pic>
      <p:pic>
        <p:nvPicPr>
          <p:cNvPr id="9" name="SK-32-img-8" descr="preencoded.png"/>
          <p:cNvPicPr>
            <a:picLocks noChangeAspect="1"/>
          </p:cNvPicPr>
          <p:nvPr/>
        </p:nvPicPr>
        <p:blipFill>
          <a:blip r:embed="rId6"/>
          <a:stretch>
            <a:fillRect/>
          </a:stretch>
        </p:blipFill>
        <p:spPr>
          <a:xfrm>
            <a:off x="381000" y="4752231"/>
            <a:ext cx="8058150" cy="1534120"/>
          </a:xfrm>
          <a:prstGeom prst="rect">
            <a:avLst/>
          </a:prstGeom>
        </p:spPr>
      </p:pic>
      <p:pic>
        <p:nvPicPr>
          <p:cNvPr id="10" name="SK-32-img-9" descr="preencoded.png"/>
          <p:cNvPicPr>
            <a:picLocks noChangeAspect="1"/>
          </p:cNvPicPr>
          <p:nvPr/>
        </p:nvPicPr>
        <p:blipFill>
          <a:blip r:embed="rId9"/>
          <a:stretch>
            <a:fillRect/>
          </a:stretch>
        </p:blipFill>
        <p:spPr>
          <a:xfrm>
            <a:off x="504825" y="4937373"/>
            <a:ext cx="285750" cy="228600"/>
          </a:xfrm>
          <a:prstGeom prst="rect">
            <a:avLst/>
          </a:prstGeom>
        </p:spPr>
      </p:pic>
      <p:pic>
        <p:nvPicPr>
          <p:cNvPr id="11" name="SK-32-img-10" descr="preencoded.png"/>
          <p:cNvPicPr>
            <a:picLocks noChangeAspect="1"/>
          </p:cNvPicPr>
          <p:nvPr/>
        </p:nvPicPr>
        <p:blipFill>
          <a:blip r:embed="rId10"/>
          <a:stretch>
            <a:fillRect/>
          </a:stretch>
        </p:blipFill>
        <p:spPr>
          <a:xfrm>
            <a:off x="8743950" y="1302990"/>
            <a:ext cx="3067050" cy="4983510"/>
          </a:xfrm>
          <a:prstGeom prst="rect">
            <a:avLst/>
          </a:prstGeom>
        </p:spPr>
      </p:pic>
      <p:pic>
        <p:nvPicPr>
          <p:cNvPr id="12" name="SK-32-img-11" descr="preencoded.png"/>
          <p:cNvPicPr>
            <a:picLocks noChangeAspect="1"/>
          </p:cNvPicPr>
          <p:nvPr/>
        </p:nvPicPr>
        <p:blipFill>
          <a:blip r:embed="rId11"/>
          <a:stretch>
            <a:fillRect/>
          </a:stretch>
        </p:blipFill>
        <p:spPr>
          <a:xfrm>
            <a:off x="8934450" y="1531590"/>
            <a:ext cx="2686050" cy="457200"/>
          </a:xfrm>
          <a:prstGeom prst="rect">
            <a:avLst/>
          </a:prstGeom>
        </p:spPr>
      </p:pic>
      <p:pic>
        <p:nvPicPr>
          <p:cNvPr id="13" name="SK-32-img-12" descr="preencoded.png"/>
          <p:cNvPicPr>
            <a:picLocks noChangeAspect="1"/>
          </p:cNvPicPr>
          <p:nvPr/>
        </p:nvPicPr>
        <p:blipFill>
          <a:blip r:embed="rId12"/>
          <a:stretch>
            <a:fillRect/>
          </a:stretch>
        </p:blipFill>
        <p:spPr>
          <a:xfrm>
            <a:off x="8934450" y="2258318"/>
            <a:ext cx="214313" cy="175320"/>
          </a:xfrm>
          <a:prstGeom prst="rect">
            <a:avLst/>
          </a:prstGeom>
        </p:spPr>
      </p:pic>
      <p:pic>
        <p:nvPicPr>
          <p:cNvPr id="14" name="SK-32-img-13" descr="preencoded.png"/>
          <p:cNvPicPr>
            <a:picLocks noChangeAspect="1"/>
          </p:cNvPicPr>
          <p:nvPr/>
        </p:nvPicPr>
        <p:blipFill>
          <a:blip r:embed="rId13"/>
          <a:stretch>
            <a:fillRect/>
          </a:stretch>
        </p:blipFill>
        <p:spPr>
          <a:xfrm>
            <a:off x="8934450" y="3182243"/>
            <a:ext cx="214313" cy="175320"/>
          </a:xfrm>
          <a:prstGeom prst="rect">
            <a:avLst/>
          </a:prstGeom>
        </p:spPr>
      </p:pic>
      <p:pic>
        <p:nvPicPr>
          <p:cNvPr id="15" name="SK-32-img-14" descr="preencoded.png"/>
          <p:cNvPicPr>
            <a:picLocks noChangeAspect="1"/>
          </p:cNvPicPr>
          <p:nvPr/>
        </p:nvPicPr>
        <p:blipFill>
          <a:blip r:embed="rId14"/>
          <a:stretch>
            <a:fillRect/>
          </a:stretch>
        </p:blipFill>
        <p:spPr>
          <a:xfrm>
            <a:off x="8934450" y="4106168"/>
            <a:ext cx="214313" cy="175320"/>
          </a:xfrm>
          <a:prstGeom prst="rect">
            <a:avLst/>
          </a:prstGeom>
        </p:spPr>
      </p:pic>
      <p:pic>
        <p:nvPicPr>
          <p:cNvPr id="16" name="SK-32-img-15" descr="preencoded.png"/>
          <p:cNvPicPr>
            <a:picLocks noChangeAspect="1"/>
          </p:cNvPicPr>
          <p:nvPr/>
        </p:nvPicPr>
        <p:blipFill>
          <a:blip r:embed="rId15"/>
          <a:stretch>
            <a:fillRect/>
          </a:stretch>
        </p:blipFill>
        <p:spPr>
          <a:xfrm>
            <a:off x="8934450" y="5309592"/>
            <a:ext cx="2686050" cy="748308"/>
          </a:xfrm>
          <a:prstGeom prst="rect">
            <a:avLst/>
          </a:prstGeom>
        </p:spPr>
      </p:pic>
      <p:sp>
        <p:nvSpPr>
          <p:cNvPr id="17" name="SK-32-text-16"/>
          <p:cNvSpPr/>
          <p:nvPr/>
        </p:nvSpPr>
        <p:spPr>
          <a:xfrm>
            <a:off x="571500" y="381000"/>
            <a:ext cx="1140142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A"/>
                </a:solidFill>
                <a:latin typeface="Arimo" pitchFamily="34" charset="0"/>
                <a:ea typeface="Arimo" pitchFamily="34" charset="-122"/>
                <a:cs typeface="Arimo" pitchFamily="34" charset="-120"/>
              </a:rPr>
              <a:t>Red Flags Summary</a:t>
            </a:r>
            <a:endParaRPr lang="en-US" sz="2550" dirty="0"/>
          </a:p>
        </p:txBody>
      </p:sp>
      <p:sp>
        <p:nvSpPr>
          <p:cNvPr id="18" name="SK-32-text-17"/>
          <p:cNvSpPr/>
          <p:nvPr/>
        </p:nvSpPr>
        <p:spPr>
          <a:xfrm>
            <a:off x="571500" y="845790"/>
            <a:ext cx="11315700" cy="228600"/>
          </a:xfrm>
          <a:prstGeom prst="rect">
            <a:avLst/>
          </a:prstGeom>
          <a:noFill/>
          <a:ln/>
        </p:spPr>
        <p:txBody>
          <a:bodyPr vert="horz" wrap="square" lIns="0" tIns="0" rIns="0" bIns="0" rtlCol="0" anchor="ctr"/>
          <a:lstStyle/>
          <a:p>
            <a:pPr marL="0" indent="0">
              <a:lnSpc>
                <a:spcPts val="1800"/>
              </a:lnSpc>
              <a:buNone/>
            </a:pPr>
            <a:r>
              <a:rPr lang="en-US" sz="1200" kern="0" spc="60" dirty="0">
                <a:solidFill>
                  <a:srgbClr val="6B7280"/>
                </a:solidFill>
                <a:latin typeface="Arimo" pitchFamily="34" charset="0"/>
                <a:ea typeface="Arimo" pitchFamily="34" charset="-122"/>
                <a:cs typeface="Arimo" pitchFamily="34" charset="-120"/>
              </a:rPr>
              <a:t>BRADFORD VTS TEACHING SERIES</a:t>
            </a:r>
            <a:endParaRPr lang="en-US" sz="1200" dirty="0"/>
          </a:p>
        </p:txBody>
      </p:sp>
      <p:sp>
        <p:nvSpPr>
          <p:cNvPr id="19" name="SK-32-text-18"/>
          <p:cNvSpPr/>
          <p:nvPr/>
        </p:nvSpPr>
        <p:spPr>
          <a:xfrm>
            <a:off x="914400" y="1431578"/>
            <a:ext cx="488251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D32F2F"/>
                </a:solidFill>
                <a:latin typeface="Arimo" pitchFamily="34" charset="0"/>
                <a:ea typeface="Arimo" pitchFamily="34" charset="-122"/>
                <a:cs typeface="Arimo" pitchFamily="34" charset="-120"/>
              </a:rPr>
              <a:t>Suicide &amp; Self-Harm</a:t>
            </a:r>
            <a:endParaRPr lang="en-US" sz="1650" dirty="0"/>
          </a:p>
        </p:txBody>
      </p:sp>
      <p:sp>
        <p:nvSpPr>
          <p:cNvPr id="20" name="SK-32-text-19"/>
          <p:cNvSpPr/>
          <p:nvPr/>
        </p:nvSpPr>
        <p:spPr>
          <a:xfrm>
            <a:off x="914400" y="1836390"/>
            <a:ext cx="9407842"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1A1A1A"/>
                </a:solidFill>
                <a:latin typeface="Arimo" pitchFamily="34" charset="0"/>
                <a:ea typeface="Arimo" pitchFamily="34" charset="-122"/>
                <a:cs typeface="Arimo" pitchFamily="34" charset="-120"/>
              </a:rPr>
              <a:t>Active suicidal intent or specific plan for harm</a:t>
            </a:r>
            <a:endParaRPr lang="en-US" sz="1275" dirty="0"/>
          </a:p>
        </p:txBody>
      </p:sp>
      <p:sp>
        <p:nvSpPr>
          <p:cNvPr id="21" name="SK-32-text-20"/>
          <p:cNvSpPr/>
          <p:nvPr/>
        </p:nvSpPr>
        <p:spPr>
          <a:xfrm>
            <a:off x="914400" y="2101155"/>
            <a:ext cx="8630602"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1A1A1A"/>
                </a:solidFill>
                <a:latin typeface="Arimo" pitchFamily="34" charset="0"/>
                <a:ea typeface="Arimo" pitchFamily="34" charset="-122"/>
                <a:cs typeface="Arimo" pitchFamily="34" charset="-120"/>
              </a:rPr>
              <a:t>Recent serious self-harm episode or overdose</a:t>
            </a:r>
            <a:endParaRPr lang="en-US" sz="1275" dirty="0"/>
          </a:p>
        </p:txBody>
      </p:sp>
      <p:sp>
        <p:nvSpPr>
          <p:cNvPr id="22" name="SK-32-text-21"/>
          <p:cNvSpPr/>
          <p:nvPr/>
        </p:nvSpPr>
        <p:spPr>
          <a:xfrm>
            <a:off x="914400" y="2365921"/>
            <a:ext cx="10185082"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1A1A1A"/>
                </a:solidFill>
                <a:latin typeface="Arimo" pitchFamily="34" charset="0"/>
                <a:ea typeface="Arimo" pitchFamily="34" charset="-122"/>
                <a:cs typeface="Arimo" pitchFamily="34" charset="-120"/>
              </a:rPr>
              <a:t>Inability to engage with or agree to safety planning</a:t>
            </a:r>
            <a:endParaRPr lang="en-US" sz="1275" dirty="0"/>
          </a:p>
        </p:txBody>
      </p:sp>
      <p:sp>
        <p:nvSpPr>
          <p:cNvPr id="23" name="SK-32-text-22"/>
          <p:cNvSpPr/>
          <p:nvPr/>
        </p:nvSpPr>
        <p:spPr>
          <a:xfrm>
            <a:off x="914400" y="3156198"/>
            <a:ext cx="563689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D32F2F"/>
                </a:solidFill>
                <a:latin typeface="Arimo" pitchFamily="34" charset="0"/>
                <a:ea typeface="Arimo" pitchFamily="34" charset="-122"/>
                <a:cs typeface="Arimo" pitchFamily="34" charset="-120"/>
              </a:rPr>
              <a:t>Psychosis &amp; Severe SMI</a:t>
            </a:r>
            <a:endParaRPr lang="en-US" sz="1650" dirty="0"/>
          </a:p>
        </p:txBody>
      </p:sp>
      <p:sp>
        <p:nvSpPr>
          <p:cNvPr id="24" name="SK-32-text-23"/>
          <p:cNvSpPr/>
          <p:nvPr/>
        </p:nvSpPr>
        <p:spPr>
          <a:xfrm>
            <a:off x="914400" y="3561011"/>
            <a:ext cx="9796462"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1A1A1A"/>
                </a:solidFill>
                <a:latin typeface="Arimo" pitchFamily="34" charset="0"/>
                <a:ea typeface="Arimo" pitchFamily="34" charset="-122"/>
                <a:cs typeface="Arimo" pitchFamily="34" charset="-120"/>
              </a:rPr>
              <a:t>First presentation of suspected psychosis or mania</a:t>
            </a:r>
            <a:endParaRPr lang="en-US" sz="1275" dirty="0"/>
          </a:p>
        </p:txBody>
      </p:sp>
      <p:sp>
        <p:nvSpPr>
          <p:cNvPr id="25" name="SK-32-text-24"/>
          <p:cNvSpPr/>
          <p:nvPr/>
        </p:nvSpPr>
        <p:spPr>
          <a:xfrm>
            <a:off x="914400" y="3825776"/>
            <a:ext cx="8047672"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1A1A1A"/>
                </a:solidFill>
                <a:latin typeface="Arimo" pitchFamily="34" charset="0"/>
                <a:ea typeface="Arimo" pitchFamily="34" charset="-122"/>
                <a:cs typeface="Arimo" pitchFamily="34" charset="-120"/>
              </a:rPr>
              <a:t>Severe agitation, aggression, or paranoia</a:t>
            </a:r>
            <a:endParaRPr lang="en-US" sz="1275" dirty="0"/>
          </a:p>
        </p:txBody>
      </p:sp>
      <p:sp>
        <p:nvSpPr>
          <p:cNvPr id="26" name="SK-32-text-25"/>
          <p:cNvSpPr/>
          <p:nvPr/>
        </p:nvSpPr>
        <p:spPr>
          <a:xfrm>
            <a:off x="914400" y="4090541"/>
            <a:ext cx="9213532"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1A1A1A"/>
                </a:solidFill>
                <a:latin typeface="Arimo" pitchFamily="34" charset="0"/>
                <a:ea typeface="Arimo" pitchFamily="34" charset="-122"/>
                <a:cs typeface="Arimo" pitchFamily="34" charset="-120"/>
              </a:rPr>
              <a:t>Profound withdrawal and decline in self-neglect</a:t>
            </a:r>
            <a:endParaRPr lang="en-US" sz="1275" dirty="0"/>
          </a:p>
        </p:txBody>
      </p:sp>
      <p:sp>
        <p:nvSpPr>
          <p:cNvPr id="27" name="SK-32-text-26"/>
          <p:cNvSpPr/>
          <p:nvPr/>
        </p:nvSpPr>
        <p:spPr>
          <a:xfrm>
            <a:off x="914400" y="4880818"/>
            <a:ext cx="8151495"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D32F2F"/>
                </a:solidFill>
                <a:latin typeface="Arimo" pitchFamily="34" charset="0"/>
                <a:ea typeface="Arimo" pitchFamily="34" charset="-122"/>
                <a:cs typeface="Arimo" pitchFamily="34" charset="-120"/>
              </a:rPr>
              <a:t>Eating Disorders &amp; Physical Risk</a:t>
            </a:r>
            <a:endParaRPr lang="en-US" sz="1650" dirty="0"/>
          </a:p>
        </p:txBody>
      </p:sp>
      <p:sp>
        <p:nvSpPr>
          <p:cNvPr id="28" name="SK-32-text-27"/>
          <p:cNvSpPr/>
          <p:nvPr/>
        </p:nvSpPr>
        <p:spPr>
          <a:xfrm>
            <a:off x="914400" y="5285631"/>
            <a:ext cx="11277600"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1A1A1A"/>
                </a:solidFill>
                <a:latin typeface="Arimo" pitchFamily="34" charset="0"/>
                <a:ea typeface="Arimo" pitchFamily="34" charset="-122"/>
                <a:cs typeface="Arimo" pitchFamily="34" charset="-120"/>
              </a:rPr>
              <a:t>Rapid weight loss or very low BMI with medical instability</a:t>
            </a:r>
            <a:endParaRPr lang="en-US" sz="1275" dirty="0"/>
          </a:p>
        </p:txBody>
      </p:sp>
      <p:sp>
        <p:nvSpPr>
          <p:cNvPr id="29" name="SK-32-text-28"/>
          <p:cNvSpPr/>
          <p:nvPr/>
        </p:nvSpPr>
        <p:spPr>
          <a:xfrm>
            <a:off x="914400" y="5550396"/>
            <a:ext cx="9213532"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1A1A1A"/>
                </a:solidFill>
                <a:latin typeface="Arimo" pitchFamily="34" charset="0"/>
                <a:ea typeface="Arimo" pitchFamily="34" charset="-122"/>
                <a:cs typeface="Arimo" pitchFamily="34" charset="-120"/>
              </a:rPr>
              <a:t>Bradycardia, hypotension, or syncope (fainting)</a:t>
            </a:r>
            <a:endParaRPr lang="en-US" sz="1275" dirty="0"/>
          </a:p>
        </p:txBody>
      </p:sp>
      <p:sp>
        <p:nvSpPr>
          <p:cNvPr id="30" name="SK-32-text-29"/>
          <p:cNvSpPr/>
          <p:nvPr/>
        </p:nvSpPr>
        <p:spPr>
          <a:xfrm>
            <a:off x="914400" y="5815161"/>
            <a:ext cx="10768012"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1A1A1A"/>
                </a:solidFill>
                <a:latin typeface="Arimo" pitchFamily="34" charset="0"/>
                <a:ea typeface="Arimo" pitchFamily="34" charset="-122"/>
                <a:cs typeface="Arimo" pitchFamily="34" charset="-120"/>
              </a:rPr>
              <a:t>Abuse, exploitation, or no safe adult support available</a:t>
            </a:r>
            <a:endParaRPr lang="en-US" sz="1275" dirty="0"/>
          </a:p>
        </p:txBody>
      </p:sp>
      <p:sp>
        <p:nvSpPr>
          <p:cNvPr id="31" name="SK-32-text-30"/>
          <p:cNvSpPr/>
          <p:nvPr/>
        </p:nvSpPr>
        <p:spPr>
          <a:xfrm>
            <a:off x="8877300" y="1531590"/>
            <a:ext cx="2800350" cy="457200"/>
          </a:xfrm>
          <a:prstGeom prst="rect">
            <a:avLst/>
          </a:prstGeom>
          <a:noFill/>
          <a:ln/>
        </p:spPr>
        <p:txBody>
          <a:bodyPr vert="horz" wrap="square" lIns="0" tIns="0" rIns="0" bIns="0" rtlCol="0" anchor="ctr"/>
          <a:lstStyle/>
          <a:p>
            <a:pPr marL="0" indent="0" algn="ctr">
              <a:lnSpc>
                <a:spcPts val="2700"/>
              </a:lnSpc>
              <a:buNone/>
            </a:pPr>
            <a:r>
              <a:rPr lang="en-US" sz="1800" b="1" kern="0" spc="90" dirty="0">
                <a:solidFill>
                  <a:srgbClr val="FFFFFF"/>
                </a:solidFill>
                <a:latin typeface="Arimo" pitchFamily="34" charset="0"/>
                <a:ea typeface="Arimo" pitchFamily="34" charset="-122"/>
                <a:cs typeface="Arimo" pitchFamily="34" charset="-120"/>
              </a:rPr>
              <a:t>URGENT ACTION</a:t>
            </a:r>
            <a:endParaRPr lang="en-US" sz="1800" dirty="0"/>
          </a:p>
        </p:txBody>
      </p:sp>
      <p:sp>
        <p:nvSpPr>
          <p:cNvPr id="32" name="SK-32-text-31"/>
          <p:cNvSpPr/>
          <p:nvPr/>
        </p:nvSpPr>
        <p:spPr>
          <a:xfrm>
            <a:off x="9224963" y="2217390"/>
            <a:ext cx="26860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FFFFF"/>
                </a:solidFill>
                <a:latin typeface="Arimo" pitchFamily="34" charset="0"/>
                <a:ea typeface="Arimo" pitchFamily="34" charset="-122"/>
                <a:cs typeface="Arimo" pitchFamily="34" charset="-120"/>
              </a:rPr>
              <a:t>Immediate</a:t>
            </a:r>
            <a:endParaRPr lang="en-US" sz="1350" dirty="0"/>
          </a:p>
        </p:txBody>
      </p:sp>
      <p:sp>
        <p:nvSpPr>
          <p:cNvPr id="33" name="SK-32-text-32"/>
          <p:cNvSpPr/>
          <p:nvPr/>
        </p:nvSpPr>
        <p:spPr>
          <a:xfrm>
            <a:off x="8934450" y="2550765"/>
            <a:ext cx="2686050" cy="400050"/>
          </a:xfrm>
          <a:prstGeom prst="rect">
            <a:avLst/>
          </a:prstGeom>
          <a:noFill/>
          <a:ln/>
        </p:spPr>
        <p:txBody>
          <a:bodyPr vert="horz" wrap="square" lIns="0" tIns="0" rIns="0" bIns="0" rtlCol="0" anchor="ctr"/>
          <a:lstStyle/>
          <a:p>
            <a:pPr marL="0" indent="0">
              <a:lnSpc>
                <a:spcPts val="1575"/>
              </a:lnSpc>
              <a:buNone/>
            </a:pPr>
            <a:r>
              <a:rPr lang="en-US" sz="1125" dirty="0">
                <a:solidFill>
                  <a:srgbClr val="FFFFFF">
                    <a:alpha val="95000"/>
                  </a:srgbClr>
                </a:solidFill>
                <a:latin typeface="Arimo" pitchFamily="34" charset="0"/>
                <a:ea typeface="Arimo" pitchFamily="34" charset="-122"/>
                <a:cs typeface="Arimo" pitchFamily="34" charset="-120"/>
              </a:rPr>
              <a:t>Contact CAMHS Crisis Team or Duty Clinician for same-day assessment.</a:t>
            </a:r>
            <a:endParaRPr lang="en-US" sz="1125" dirty="0"/>
          </a:p>
        </p:txBody>
      </p:sp>
      <p:sp>
        <p:nvSpPr>
          <p:cNvPr id="34" name="SK-32-text-33"/>
          <p:cNvSpPr/>
          <p:nvPr/>
        </p:nvSpPr>
        <p:spPr>
          <a:xfrm>
            <a:off x="9224963" y="3141315"/>
            <a:ext cx="26860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FFFFF"/>
                </a:solidFill>
                <a:latin typeface="Arimo" pitchFamily="34" charset="0"/>
                <a:ea typeface="Arimo" pitchFamily="34" charset="-122"/>
                <a:cs typeface="Arimo" pitchFamily="34" charset="-120"/>
              </a:rPr>
              <a:t>Emergency</a:t>
            </a:r>
            <a:endParaRPr lang="en-US" sz="1350" dirty="0"/>
          </a:p>
        </p:txBody>
      </p:sp>
      <p:sp>
        <p:nvSpPr>
          <p:cNvPr id="35" name="SK-32-text-34"/>
          <p:cNvSpPr/>
          <p:nvPr/>
        </p:nvSpPr>
        <p:spPr>
          <a:xfrm>
            <a:off x="8934450" y="3474690"/>
            <a:ext cx="2686050" cy="400050"/>
          </a:xfrm>
          <a:prstGeom prst="rect">
            <a:avLst/>
          </a:prstGeom>
          <a:noFill/>
          <a:ln/>
        </p:spPr>
        <p:txBody>
          <a:bodyPr vert="horz" wrap="square" lIns="0" tIns="0" rIns="0" bIns="0" rtlCol="0" anchor="ctr"/>
          <a:lstStyle/>
          <a:p>
            <a:pPr marL="0" indent="0">
              <a:lnSpc>
                <a:spcPts val="1575"/>
              </a:lnSpc>
              <a:buNone/>
            </a:pPr>
            <a:r>
              <a:rPr lang="en-US" sz="1125" dirty="0">
                <a:solidFill>
                  <a:srgbClr val="FFFFFF">
                    <a:alpha val="95000"/>
                  </a:srgbClr>
                </a:solidFill>
                <a:latin typeface="Arimo" pitchFamily="34" charset="0"/>
                <a:ea typeface="Arimo" pitchFamily="34" charset="-122"/>
                <a:cs typeface="Arimo" pitchFamily="34" charset="-120"/>
              </a:rPr>
              <a:t>Direct to A&amp;E if there is immediate medical risk or serious overdose.</a:t>
            </a:r>
            <a:endParaRPr lang="en-US" sz="1125" dirty="0"/>
          </a:p>
        </p:txBody>
      </p:sp>
      <p:sp>
        <p:nvSpPr>
          <p:cNvPr id="36" name="SK-32-text-35"/>
          <p:cNvSpPr/>
          <p:nvPr/>
        </p:nvSpPr>
        <p:spPr>
          <a:xfrm>
            <a:off x="9224963" y="4065240"/>
            <a:ext cx="26860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FFFFF"/>
                </a:solidFill>
                <a:latin typeface="Arimo" pitchFamily="34" charset="0"/>
                <a:ea typeface="Arimo" pitchFamily="34" charset="-122"/>
                <a:cs typeface="Arimo" pitchFamily="34" charset="-120"/>
              </a:rPr>
              <a:t>Safeguarding</a:t>
            </a:r>
            <a:endParaRPr lang="en-US" sz="1350" dirty="0"/>
          </a:p>
        </p:txBody>
      </p:sp>
      <p:sp>
        <p:nvSpPr>
          <p:cNvPr id="37" name="SK-32-text-36"/>
          <p:cNvSpPr/>
          <p:nvPr/>
        </p:nvSpPr>
        <p:spPr>
          <a:xfrm>
            <a:off x="8934450" y="4398615"/>
            <a:ext cx="2686050" cy="400050"/>
          </a:xfrm>
          <a:prstGeom prst="rect">
            <a:avLst/>
          </a:prstGeom>
          <a:noFill/>
          <a:ln/>
        </p:spPr>
        <p:txBody>
          <a:bodyPr vert="horz" wrap="square" lIns="0" tIns="0" rIns="0" bIns="0" rtlCol="0" anchor="ctr"/>
          <a:lstStyle/>
          <a:p>
            <a:pPr marL="0" indent="0">
              <a:lnSpc>
                <a:spcPts val="1575"/>
              </a:lnSpc>
              <a:buNone/>
            </a:pPr>
            <a:r>
              <a:rPr lang="en-US" sz="1125" dirty="0">
                <a:solidFill>
                  <a:srgbClr val="FFFFFF">
                    <a:alpha val="95000"/>
                  </a:srgbClr>
                </a:solidFill>
                <a:latin typeface="Arimo" pitchFamily="34" charset="0"/>
                <a:ea typeface="Arimo" pitchFamily="34" charset="-122"/>
                <a:cs typeface="Arimo" pitchFamily="34" charset="-120"/>
              </a:rPr>
              <a:t>Escalate to Social Care if abuse, neglect, or exploitation is suspected.</a:t>
            </a:r>
            <a:endParaRPr lang="en-US" sz="1125" dirty="0"/>
          </a:p>
        </p:txBody>
      </p:sp>
      <p:sp>
        <p:nvSpPr>
          <p:cNvPr id="38" name="SK-32-text-37"/>
          <p:cNvSpPr/>
          <p:nvPr/>
        </p:nvSpPr>
        <p:spPr>
          <a:xfrm>
            <a:off x="9048750" y="5309592"/>
            <a:ext cx="2457450" cy="748308"/>
          </a:xfrm>
          <a:prstGeom prst="rect">
            <a:avLst/>
          </a:prstGeom>
          <a:noFill/>
          <a:ln/>
        </p:spPr>
        <p:txBody>
          <a:bodyPr vert="horz" wrap="square" lIns="0" tIns="0" rIns="0" bIns="0" rtlCol="0" anchor="ctr"/>
          <a:lstStyle/>
          <a:p>
            <a:pPr marL="0" indent="0">
              <a:lnSpc>
                <a:spcPts val="1365"/>
              </a:lnSpc>
              <a:buNone/>
            </a:pPr>
            <a:r>
              <a:rPr lang="en-US" sz="1050" i="1" dirty="0">
                <a:solidFill>
                  <a:srgbClr val="FFFFFF"/>
                </a:solidFill>
              </a:rPr>
              <a:t>"If you feel you might act on thoughts of harming yourself, call 999 or go to A&amp;E now."</a:t>
            </a:r>
            <a:endParaRPr lang="en-US" sz="105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3-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3-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33-img-3" descr="preencoded.png"/>
          <p:cNvPicPr>
            <a:picLocks noChangeAspect="1"/>
          </p:cNvPicPr>
          <p:nvPr/>
        </p:nvPicPr>
        <p:blipFill>
          <a:blip r:embed="rId5"/>
          <a:stretch>
            <a:fillRect/>
          </a:stretch>
        </p:blipFill>
        <p:spPr>
          <a:xfrm>
            <a:off x="381000" y="304800"/>
            <a:ext cx="11430000" cy="693390"/>
          </a:xfrm>
          <a:prstGeom prst="rect">
            <a:avLst/>
          </a:prstGeom>
        </p:spPr>
      </p:pic>
      <p:pic>
        <p:nvPicPr>
          <p:cNvPr id="5" name="SK-33-img-4" descr="preencoded.png"/>
          <p:cNvPicPr>
            <a:picLocks noChangeAspect="1"/>
          </p:cNvPicPr>
          <p:nvPr/>
        </p:nvPicPr>
        <p:blipFill>
          <a:blip r:embed="rId6"/>
          <a:stretch>
            <a:fillRect/>
          </a:stretch>
        </p:blipFill>
        <p:spPr>
          <a:xfrm>
            <a:off x="381000" y="1179165"/>
            <a:ext cx="3708350" cy="1657945"/>
          </a:xfrm>
          <a:prstGeom prst="rect">
            <a:avLst/>
          </a:prstGeom>
        </p:spPr>
      </p:pic>
      <p:pic>
        <p:nvPicPr>
          <p:cNvPr id="6" name="SK-33-img-5" descr="preencoded.png"/>
          <p:cNvPicPr>
            <a:picLocks noChangeAspect="1"/>
          </p:cNvPicPr>
          <p:nvPr/>
        </p:nvPicPr>
        <p:blipFill>
          <a:blip r:embed="rId7"/>
          <a:stretch>
            <a:fillRect/>
          </a:stretch>
        </p:blipFill>
        <p:spPr>
          <a:xfrm>
            <a:off x="533400" y="1370856"/>
            <a:ext cx="228600" cy="182761"/>
          </a:xfrm>
          <a:prstGeom prst="rect">
            <a:avLst/>
          </a:prstGeom>
        </p:spPr>
      </p:pic>
      <p:pic>
        <p:nvPicPr>
          <p:cNvPr id="7" name="SK-33-img-6" descr="preencoded.png"/>
          <p:cNvPicPr>
            <a:picLocks noChangeAspect="1"/>
          </p:cNvPicPr>
          <p:nvPr/>
        </p:nvPicPr>
        <p:blipFill>
          <a:blip r:embed="rId8"/>
          <a:stretch>
            <a:fillRect/>
          </a:stretch>
        </p:blipFill>
        <p:spPr>
          <a:xfrm>
            <a:off x="533400" y="2503736"/>
            <a:ext cx="1133475" cy="209550"/>
          </a:xfrm>
          <a:prstGeom prst="rect">
            <a:avLst/>
          </a:prstGeom>
        </p:spPr>
      </p:pic>
      <p:pic>
        <p:nvPicPr>
          <p:cNvPr id="8" name="SK-33-img-7" descr="preencoded.png"/>
          <p:cNvPicPr>
            <a:picLocks noChangeAspect="1"/>
          </p:cNvPicPr>
          <p:nvPr/>
        </p:nvPicPr>
        <p:blipFill>
          <a:blip r:embed="rId9"/>
          <a:stretch>
            <a:fillRect/>
          </a:stretch>
        </p:blipFill>
        <p:spPr>
          <a:xfrm>
            <a:off x="4241750" y="1179165"/>
            <a:ext cx="3708350" cy="1657945"/>
          </a:xfrm>
          <a:prstGeom prst="rect">
            <a:avLst/>
          </a:prstGeom>
        </p:spPr>
      </p:pic>
      <p:pic>
        <p:nvPicPr>
          <p:cNvPr id="9" name="SK-33-img-8" descr="preencoded.png"/>
          <p:cNvPicPr>
            <a:picLocks noChangeAspect="1"/>
          </p:cNvPicPr>
          <p:nvPr/>
        </p:nvPicPr>
        <p:blipFill>
          <a:blip r:embed="rId10"/>
          <a:stretch>
            <a:fillRect/>
          </a:stretch>
        </p:blipFill>
        <p:spPr>
          <a:xfrm>
            <a:off x="4394150" y="1370856"/>
            <a:ext cx="228600" cy="182761"/>
          </a:xfrm>
          <a:prstGeom prst="rect">
            <a:avLst/>
          </a:prstGeom>
        </p:spPr>
      </p:pic>
      <p:pic>
        <p:nvPicPr>
          <p:cNvPr id="10" name="SK-33-img-9" descr="preencoded.png"/>
          <p:cNvPicPr>
            <a:picLocks noChangeAspect="1"/>
          </p:cNvPicPr>
          <p:nvPr/>
        </p:nvPicPr>
        <p:blipFill>
          <a:blip r:embed="rId11"/>
          <a:stretch>
            <a:fillRect/>
          </a:stretch>
        </p:blipFill>
        <p:spPr>
          <a:xfrm>
            <a:off x="4394150" y="2503736"/>
            <a:ext cx="1276350" cy="209550"/>
          </a:xfrm>
          <a:prstGeom prst="rect">
            <a:avLst/>
          </a:prstGeom>
        </p:spPr>
      </p:pic>
      <p:pic>
        <p:nvPicPr>
          <p:cNvPr id="11" name="SK-33-img-10" descr="preencoded.png"/>
          <p:cNvPicPr>
            <a:picLocks noChangeAspect="1"/>
          </p:cNvPicPr>
          <p:nvPr/>
        </p:nvPicPr>
        <p:blipFill>
          <a:blip r:embed="rId12"/>
          <a:stretch>
            <a:fillRect/>
          </a:stretch>
        </p:blipFill>
        <p:spPr>
          <a:xfrm>
            <a:off x="8102501" y="1179165"/>
            <a:ext cx="3708499" cy="1657945"/>
          </a:xfrm>
          <a:prstGeom prst="rect">
            <a:avLst/>
          </a:prstGeom>
        </p:spPr>
      </p:pic>
      <p:pic>
        <p:nvPicPr>
          <p:cNvPr id="12" name="SK-33-img-11" descr="preencoded.png"/>
          <p:cNvPicPr>
            <a:picLocks noChangeAspect="1"/>
          </p:cNvPicPr>
          <p:nvPr/>
        </p:nvPicPr>
        <p:blipFill>
          <a:blip r:embed="rId13"/>
          <a:stretch>
            <a:fillRect/>
          </a:stretch>
        </p:blipFill>
        <p:spPr>
          <a:xfrm>
            <a:off x="8254901" y="1370856"/>
            <a:ext cx="228600" cy="182761"/>
          </a:xfrm>
          <a:prstGeom prst="rect">
            <a:avLst/>
          </a:prstGeom>
        </p:spPr>
      </p:pic>
      <p:pic>
        <p:nvPicPr>
          <p:cNvPr id="13" name="SK-33-img-12" descr="preencoded.png"/>
          <p:cNvPicPr>
            <a:picLocks noChangeAspect="1"/>
          </p:cNvPicPr>
          <p:nvPr/>
        </p:nvPicPr>
        <p:blipFill>
          <a:blip r:embed="rId14"/>
          <a:stretch>
            <a:fillRect/>
          </a:stretch>
        </p:blipFill>
        <p:spPr>
          <a:xfrm>
            <a:off x="8254901" y="2503736"/>
            <a:ext cx="1028700" cy="209550"/>
          </a:xfrm>
          <a:prstGeom prst="rect">
            <a:avLst/>
          </a:prstGeom>
        </p:spPr>
      </p:pic>
      <p:pic>
        <p:nvPicPr>
          <p:cNvPr id="14" name="SK-33-img-13" descr="preencoded.png"/>
          <p:cNvPicPr>
            <a:picLocks noChangeAspect="1"/>
          </p:cNvPicPr>
          <p:nvPr/>
        </p:nvPicPr>
        <p:blipFill>
          <a:blip r:embed="rId6"/>
          <a:stretch>
            <a:fillRect/>
          </a:stretch>
        </p:blipFill>
        <p:spPr>
          <a:xfrm>
            <a:off x="381000" y="2960936"/>
            <a:ext cx="3708350" cy="1657945"/>
          </a:xfrm>
          <a:prstGeom prst="rect">
            <a:avLst/>
          </a:prstGeom>
        </p:spPr>
      </p:pic>
      <p:pic>
        <p:nvPicPr>
          <p:cNvPr id="15" name="SK-33-img-14" descr="preencoded.png"/>
          <p:cNvPicPr>
            <a:picLocks noChangeAspect="1"/>
          </p:cNvPicPr>
          <p:nvPr/>
        </p:nvPicPr>
        <p:blipFill>
          <a:blip r:embed="rId15"/>
          <a:stretch>
            <a:fillRect/>
          </a:stretch>
        </p:blipFill>
        <p:spPr>
          <a:xfrm>
            <a:off x="533400" y="3152626"/>
            <a:ext cx="228600" cy="182761"/>
          </a:xfrm>
          <a:prstGeom prst="rect">
            <a:avLst/>
          </a:prstGeom>
        </p:spPr>
      </p:pic>
      <p:pic>
        <p:nvPicPr>
          <p:cNvPr id="16" name="SK-33-img-15" descr="preencoded.png"/>
          <p:cNvPicPr>
            <a:picLocks noChangeAspect="1"/>
          </p:cNvPicPr>
          <p:nvPr/>
        </p:nvPicPr>
        <p:blipFill>
          <a:blip r:embed="rId16"/>
          <a:stretch>
            <a:fillRect/>
          </a:stretch>
        </p:blipFill>
        <p:spPr>
          <a:xfrm>
            <a:off x="533400" y="4285506"/>
            <a:ext cx="1076325" cy="209550"/>
          </a:xfrm>
          <a:prstGeom prst="rect">
            <a:avLst/>
          </a:prstGeom>
        </p:spPr>
      </p:pic>
      <p:pic>
        <p:nvPicPr>
          <p:cNvPr id="17" name="SK-33-img-16" descr="preencoded.png"/>
          <p:cNvPicPr>
            <a:picLocks noChangeAspect="1"/>
          </p:cNvPicPr>
          <p:nvPr/>
        </p:nvPicPr>
        <p:blipFill>
          <a:blip r:embed="rId9"/>
          <a:stretch>
            <a:fillRect/>
          </a:stretch>
        </p:blipFill>
        <p:spPr>
          <a:xfrm>
            <a:off x="4241750" y="2960936"/>
            <a:ext cx="3708350" cy="1657945"/>
          </a:xfrm>
          <a:prstGeom prst="rect">
            <a:avLst/>
          </a:prstGeom>
        </p:spPr>
      </p:pic>
      <p:pic>
        <p:nvPicPr>
          <p:cNvPr id="18" name="SK-33-img-17" descr="preencoded.png"/>
          <p:cNvPicPr>
            <a:picLocks noChangeAspect="1"/>
          </p:cNvPicPr>
          <p:nvPr/>
        </p:nvPicPr>
        <p:blipFill>
          <a:blip r:embed="rId17"/>
          <a:stretch>
            <a:fillRect/>
          </a:stretch>
        </p:blipFill>
        <p:spPr>
          <a:xfrm>
            <a:off x="4394150" y="3152626"/>
            <a:ext cx="228600" cy="182761"/>
          </a:xfrm>
          <a:prstGeom prst="rect">
            <a:avLst/>
          </a:prstGeom>
        </p:spPr>
      </p:pic>
      <p:pic>
        <p:nvPicPr>
          <p:cNvPr id="19" name="SK-33-img-18" descr="preencoded.png"/>
          <p:cNvPicPr>
            <a:picLocks noChangeAspect="1"/>
          </p:cNvPicPr>
          <p:nvPr/>
        </p:nvPicPr>
        <p:blipFill>
          <a:blip r:embed="rId18"/>
          <a:stretch>
            <a:fillRect/>
          </a:stretch>
        </p:blipFill>
        <p:spPr>
          <a:xfrm>
            <a:off x="4394150" y="4285506"/>
            <a:ext cx="1343025" cy="209550"/>
          </a:xfrm>
          <a:prstGeom prst="rect">
            <a:avLst/>
          </a:prstGeom>
        </p:spPr>
      </p:pic>
      <p:pic>
        <p:nvPicPr>
          <p:cNvPr id="20" name="SK-33-img-19" descr="preencoded.png"/>
          <p:cNvPicPr>
            <a:picLocks noChangeAspect="1"/>
          </p:cNvPicPr>
          <p:nvPr/>
        </p:nvPicPr>
        <p:blipFill>
          <a:blip r:embed="rId12"/>
          <a:stretch>
            <a:fillRect/>
          </a:stretch>
        </p:blipFill>
        <p:spPr>
          <a:xfrm>
            <a:off x="8102501" y="2960936"/>
            <a:ext cx="3708499" cy="1657945"/>
          </a:xfrm>
          <a:prstGeom prst="rect">
            <a:avLst/>
          </a:prstGeom>
        </p:spPr>
      </p:pic>
      <p:pic>
        <p:nvPicPr>
          <p:cNvPr id="21" name="SK-33-img-20" descr="preencoded.png"/>
          <p:cNvPicPr>
            <a:picLocks noChangeAspect="1"/>
          </p:cNvPicPr>
          <p:nvPr/>
        </p:nvPicPr>
        <p:blipFill>
          <a:blip r:embed="rId19"/>
          <a:stretch>
            <a:fillRect/>
          </a:stretch>
        </p:blipFill>
        <p:spPr>
          <a:xfrm>
            <a:off x="8254901" y="3152626"/>
            <a:ext cx="228600" cy="182761"/>
          </a:xfrm>
          <a:prstGeom prst="rect">
            <a:avLst/>
          </a:prstGeom>
        </p:spPr>
      </p:pic>
      <p:pic>
        <p:nvPicPr>
          <p:cNvPr id="22" name="SK-33-img-21" descr="preencoded.png"/>
          <p:cNvPicPr>
            <a:picLocks noChangeAspect="1"/>
          </p:cNvPicPr>
          <p:nvPr/>
        </p:nvPicPr>
        <p:blipFill>
          <a:blip r:embed="rId20"/>
          <a:stretch>
            <a:fillRect/>
          </a:stretch>
        </p:blipFill>
        <p:spPr>
          <a:xfrm>
            <a:off x="8254901" y="4285506"/>
            <a:ext cx="1457325" cy="209550"/>
          </a:xfrm>
          <a:prstGeom prst="rect">
            <a:avLst/>
          </a:prstGeom>
        </p:spPr>
      </p:pic>
      <p:pic>
        <p:nvPicPr>
          <p:cNvPr id="23" name="SK-33-img-22" descr="preencoded.png"/>
          <p:cNvPicPr>
            <a:picLocks noChangeAspect="1"/>
          </p:cNvPicPr>
          <p:nvPr/>
        </p:nvPicPr>
        <p:blipFill>
          <a:blip r:embed="rId6"/>
          <a:stretch>
            <a:fillRect/>
          </a:stretch>
        </p:blipFill>
        <p:spPr>
          <a:xfrm>
            <a:off x="381000" y="4742706"/>
            <a:ext cx="3708350" cy="1657945"/>
          </a:xfrm>
          <a:prstGeom prst="rect">
            <a:avLst/>
          </a:prstGeom>
        </p:spPr>
      </p:pic>
      <p:pic>
        <p:nvPicPr>
          <p:cNvPr id="24" name="SK-33-img-23" descr="preencoded.png"/>
          <p:cNvPicPr>
            <a:picLocks noChangeAspect="1"/>
          </p:cNvPicPr>
          <p:nvPr/>
        </p:nvPicPr>
        <p:blipFill>
          <a:blip r:embed="rId21"/>
          <a:stretch>
            <a:fillRect/>
          </a:stretch>
        </p:blipFill>
        <p:spPr>
          <a:xfrm>
            <a:off x="533400" y="4934396"/>
            <a:ext cx="228600" cy="182761"/>
          </a:xfrm>
          <a:prstGeom prst="rect">
            <a:avLst/>
          </a:prstGeom>
        </p:spPr>
      </p:pic>
      <p:pic>
        <p:nvPicPr>
          <p:cNvPr id="25" name="SK-33-img-24" descr="preencoded.png"/>
          <p:cNvPicPr>
            <a:picLocks noChangeAspect="1"/>
          </p:cNvPicPr>
          <p:nvPr/>
        </p:nvPicPr>
        <p:blipFill>
          <a:blip r:embed="rId22"/>
          <a:stretch>
            <a:fillRect/>
          </a:stretch>
        </p:blipFill>
        <p:spPr>
          <a:xfrm>
            <a:off x="533400" y="6067276"/>
            <a:ext cx="1323975" cy="209550"/>
          </a:xfrm>
          <a:prstGeom prst="rect">
            <a:avLst/>
          </a:prstGeom>
        </p:spPr>
      </p:pic>
      <p:pic>
        <p:nvPicPr>
          <p:cNvPr id="26" name="SK-33-img-25" descr="preencoded.png"/>
          <p:cNvPicPr>
            <a:picLocks noChangeAspect="1"/>
          </p:cNvPicPr>
          <p:nvPr/>
        </p:nvPicPr>
        <p:blipFill>
          <a:blip r:embed="rId9"/>
          <a:stretch>
            <a:fillRect/>
          </a:stretch>
        </p:blipFill>
        <p:spPr>
          <a:xfrm>
            <a:off x="4241750" y="4742706"/>
            <a:ext cx="3708350" cy="1657945"/>
          </a:xfrm>
          <a:prstGeom prst="rect">
            <a:avLst/>
          </a:prstGeom>
        </p:spPr>
      </p:pic>
      <p:pic>
        <p:nvPicPr>
          <p:cNvPr id="27" name="SK-33-img-26" descr="preencoded.png"/>
          <p:cNvPicPr>
            <a:picLocks noChangeAspect="1"/>
          </p:cNvPicPr>
          <p:nvPr/>
        </p:nvPicPr>
        <p:blipFill>
          <a:blip r:embed="rId23"/>
          <a:stretch>
            <a:fillRect/>
          </a:stretch>
        </p:blipFill>
        <p:spPr>
          <a:xfrm>
            <a:off x="4394150" y="4934396"/>
            <a:ext cx="228600" cy="182761"/>
          </a:xfrm>
          <a:prstGeom prst="rect">
            <a:avLst/>
          </a:prstGeom>
        </p:spPr>
      </p:pic>
      <p:pic>
        <p:nvPicPr>
          <p:cNvPr id="28" name="SK-33-img-27" descr="preencoded.png"/>
          <p:cNvPicPr>
            <a:picLocks noChangeAspect="1"/>
          </p:cNvPicPr>
          <p:nvPr/>
        </p:nvPicPr>
        <p:blipFill>
          <a:blip r:embed="rId24"/>
          <a:stretch>
            <a:fillRect/>
          </a:stretch>
        </p:blipFill>
        <p:spPr>
          <a:xfrm>
            <a:off x="4394150" y="6067276"/>
            <a:ext cx="1314450" cy="209550"/>
          </a:xfrm>
          <a:prstGeom prst="rect">
            <a:avLst/>
          </a:prstGeom>
        </p:spPr>
      </p:pic>
      <p:pic>
        <p:nvPicPr>
          <p:cNvPr id="29" name="SK-33-img-28" descr="preencoded.png"/>
          <p:cNvPicPr>
            <a:picLocks noChangeAspect="1"/>
          </p:cNvPicPr>
          <p:nvPr/>
        </p:nvPicPr>
        <p:blipFill>
          <a:blip r:embed="rId12"/>
          <a:stretch>
            <a:fillRect/>
          </a:stretch>
        </p:blipFill>
        <p:spPr>
          <a:xfrm>
            <a:off x="8102501" y="4742706"/>
            <a:ext cx="3708499" cy="1657945"/>
          </a:xfrm>
          <a:prstGeom prst="rect">
            <a:avLst/>
          </a:prstGeom>
        </p:spPr>
      </p:pic>
      <p:pic>
        <p:nvPicPr>
          <p:cNvPr id="30" name="SK-33-img-29" descr="preencoded.png"/>
          <p:cNvPicPr>
            <a:picLocks noChangeAspect="1"/>
          </p:cNvPicPr>
          <p:nvPr/>
        </p:nvPicPr>
        <p:blipFill>
          <a:blip r:embed="rId25"/>
          <a:stretch>
            <a:fillRect/>
          </a:stretch>
        </p:blipFill>
        <p:spPr>
          <a:xfrm>
            <a:off x="8254901" y="4934396"/>
            <a:ext cx="228600" cy="182761"/>
          </a:xfrm>
          <a:prstGeom prst="rect">
            <a:avLst/>
          </a:prstGeom>
        </p:spPr>
      </p:pic>
      <p:pic>
        <p:nvPicPr>
          <p:cNvPr id="31" name="SK-33-img-30" descr="preencoded.png"/>
          <p:cNvPicPr>
            <a:picLocks noChangeAspect="1"/>
          </p:cNvPicPr>
          <p:nvPr/>
        </p:nvPicPr>
        <p:blipFill>
          <a:blip r:embed="rId26"/>
          <a:stretch>
            <a:fillRect/>
          </a:stretch>
        </p:blipFill>
        <p:spPr>
          <a:xfrm>
            <a:off x="8254901" y="6067276"/>
            <a:ext cx="1323975" cy="209550"/>
          </a:xfrm>
          <a:prstGeom prst="rect">
            <a:avLst/>
          </a:prstGeom>
        </p:spPr>
      </p:pic>
      <p:sp>
        <p:nvSpPr>
          <p:cNvPr id="32" name="SK-33-text-31"/>
          <p:cNvSpPr/>
          <p:nvPr/>
        </p:nvSpPr>
        <p:spPr>
          <a:xfrm>
            <a:off x="571500" y="304800"/>
            <a:ext cx="116205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A"/>
                </a:solidFill>
                <a:latin typeface="Arimo" pitchFamily="34" charset="0"/>
                <a:ea typeface="Arimo" pitchFamily="34" charset="-122"/>
                <a:cs typeface="Arimo" pitchFamily="34" charset="-120"/>
              </a:rPr>
              <a:t>Common Pitfalls in Primary Care</a:t>
            </a:r>
            <a:endParaRPr lang="en-US" sz="2550" dirty="0"/>
          </a:p>
        </p:txBody>
      </p:sp>
      <p:sp>
        <p:nvSpPr>
          <p:cNvPr id="33" name="SK-33-text-32"/>
          <p:cNvSpPr/>
          <p:nvPr/>
        </p:nvSpPr>
        <p:spPr>
          <a:xfrm>
            <a:off x="571500" y="769590"/>
            <a:ext cx="11315700" cy="228600"/>
          </a:xfrm>
          <a:prstGeom prst="rect">
            <a:avLst/>
          </a:prstGeom>
          <a:noFill/>
          <a:ln/>
        </p:spPr>
        <p:txBody>
          <a:bodyPr vert="horz" wrap="square" lIns="0" tIns="0" rIns="0" bIns="0" rtlCol="0" anchor="ctr"/>
          <a:lstStyle/>
          <a:p>
            <a:pPr marL="0" indent="0">
              <a:lnSpc>
                <a:spcPts val="1800"/>
              </a:lnSpc>
              <a:buNone/>
            </a:pPr>
            <a:r>
              <a:rPr lang="en-US" sz="1200" kern="0" spc="60" dirty="0">
                <a:solidFill>
                  <a:srgbClr val="6B7280"/>
                </a:solidFill>
                <a:latin typeface="Arimo" pitchFamily="34" charset="0"/>
                <a:ea typeface="Arimo" pitchFamily="34" charset="-122"/>
                <a:cs typeface="Arimo" pitchFamily="34" charset="-120"/>
              </a:rPr>
              <a:t>BRADFORD VTS TEACHING SERIES</a:t>
            </a:r>
            <a:endParaRPr lang="en-US" sz="1200" dirty="0"/>
          </a:p>
        </p:txBody>
      </p:sp>
      <p:sp>
        <p:nvSpPr>
          <p:cNvPr id="34" name="SK-33-text-33"/>
          <p:cNvSpPr/>
          <p:nvPr/>
        </p:nvSpPr>
        <p:spPr>
          <a:xfrm>
            <a:off x="857250" y="1334393"/>
            <a:ext cx="4612005" cy="222796"/>
          </a:xfrm>
          <a:prstGeom prst="rect">
            <a:avLst/>
          </a:prstGeom>
          <a:noFill/>
          <a:ln/>
        </p:spPr>
        <p:txBody>
          <a:bodyPr vert="horz" wrap="square" lIns="0" tIns="0" rIns="0" bIns="0" rtlCol="0" anchor="ctr"/>
          <a:lstStyle/>
          <a:p>
            <a:pPr marL="0" indent="0">
              <a:lnSpc>
                <a:spcPts val="1755"/>
              </a:lnSpc>
              <a:buNone/>
            </a:pPr>
            <a:r>
              <a:rPr lang="en-US" sz="1350" b="1" dirty="0">
                <a:solidFill>
                  <a:srgbClr val="1A1A1A"/>
                </a:solidFill>
                <a:latin typeface="Arimo" pitchFamily="34" charset="0"/>
                <a:ea typeface="Arimo" pitchFamily="34" charset="-122"/>
                <a:cs typeface="Arimo" pitchFamily="34" charset="-120"/>
              </a:rPr>
              <a:t>"Normalizing" Distress</a:t>
            </a:r>
            <a:endParaRPr lang="en-US" sz="1350" dirty="0"/>
          </a:p>
        </p:txBody>
      </p:sp>
      <p:sp>
        <p:nvSpPr>
          <p:cNvPr id="35" name="SK-33-text-34"/>
          <p:cNvSpPr/>
          <p:nvPr/>
        </p:nvSpPr>
        <p:spPr>
          <a:xfrm>
            <a:off x="533400" y="1645890"/>
            <a:ext cx="3403550" cy="400050"/>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latin typeface="Arimo" pitchFamily="34" charset="0"/>
                <a:ea typeface="Arimo" pitchFamily="34" charset="-122"/>
                <a:cs typeface="Arimo" pitchFamily="34" charset="-120"/>
              </a:rPr>
              <a:t>Dismissing serious clinical distress as just "typical teenage behavior" or "hormones."</a:t>
            </a:r>
            <a:endParaRPr lang="en-US" sz="1125" dirty="0"/>
          </a:p>
        </p:txBody>
      </p:sp>
      <p:sp>
        <p:nvSpPr>
          <p:cNvPr id="36" name="SK-33-text-35"/>
          <p:cNvSpPr/>
          <p:nvPr/>
        </p:nvSpPr>
        <p:spPr>
          <a:xfrm>
            <a:off x="609600" y="2503736"/>
            <a:ext cx="1856975" cy="209550"/>
          </a:xfrm>
          <a:prstGeom prst="rect">
            <a:avLst/>
          </a:prstGeom>
          <a:noFill/>
          <a:ln/>
        </p:spPr>
        <p:txBody>
          <a:bodyPr vert="horz" wrap="square" lIns="0" tIns="0" rIns="0" bIns="0" rtlCol="0" anchor="ctr"/>
          <a:lstStyle/>
          <a:p>
            <a:pPr marL="0" indent="0">
              <a:lnSpc>
                <a:spcPts val="1350"/>
              </a:lnSpc>
              <a:buNone/>
            </a:pPr>
            <a:r>
              <a:rPr lang="en-US" sz="900" b="1" dirty="0">
                <a:solidFill>
                  <a:srgbClr val="997300"/>
                </a:solidFill>
                <a:latin typeface="Arimo" pitchFamily="34" charset="0"/>
                <a:ea typeface="Arimo" pitchFamily="34" charset="-122"/>
                <a:cs typeface="Arimo" pitchFamily="34" charset="-120"/>
              </a:rPr>
              <a:t>AVOID DISMISSAL</a:t>
            </a:r>
            <a:endParaRPr lang="en-US" sz="900" dirty="0"/>
          </a:p>
        </p:txBody>
      </p:sp>
      <p:sp>
        <p:nvSpPr>
          <p:cNvPr id="37" name="SK-33-text-36"/>
          <p:cNvSpPr/>
          <p:nvPr/>
        </p:nvSpPr>
        <p:spPr>
          <a:xfrm>
            <a:off x="4718000" y="1334393"/>
            <a:ext cx="3789045" cy="222796"/>
          </a:xfrm>
          <a:prstGeom prst="rect">
            <a:avLst/>
          </a:prstGeom>
          <a:noFill/>
          <a:ln/>
        </p:spPr>
        <p:txBody>
          <a:bodyPr vert="horz" wrap="square" lIns="0" tIns="0" rIns="0" bIns="0" rtlCol="0" anchor="ctr"/>
          <a:lstStyle/>
          <a:p>
            <a:pPr marL="0" indent="0">
              <a:lnSpc>
                <a:spcPts val="1755"/>
              </a:lnSpc>
              <a:buNone/>
            </a:pPr>
            <a:r>
              <a:rPr lang="en-US" sz="1350" b="1" dirty="0">
                <a:solidFill>
                  <a:srgbClr val="1A1A1A"/>
                </a:solidFill>
                <a:latin typeface="Arimo" pitchFamily="34" charset="0"/>
                <a:ea typeface="Arimo" pitchFamily="34" charset="-122"/>
                <a:cs typeface="Arimo" pitchFamily="34" charset="-120"/>
              </a:rPr>
              <a:t>Parental Dominance</a:t>
            </a:r>
            <a:endParaRPr lang="en-US" sz="1350" dirty="0"/>
          </a:p>
        </p:txBody>
      </p:sp>
      <p:sp>
        <p:nvSpPr>
          <p:cNvPr id="38" name="SK-33-text-37"/>
          <p:cNvSpPr/>
          <p:nvPr/>
        </p:nvSpPr>
        <p:spPr>
          <a:xfrm>
            <a:off x="4394150" y="1645890"/>
            <a:ext cx="3403550" cy="400050"/>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latin typeface="Arimo" pitchFamily="34" charset="0"/>
                <a:ea typeface="Arimo" pitchFamily="34" charset="-122"/>
                <a:cs typeface="Arimo" pitchFamily="34" charset="-120"/>
              </a:rPr>
              <a:t>Talking only to the parent; failing to see the young person alone for any part of the consultation.</a:t>
            </a:r>
            <a:endParaRPr lang="en-US" sz="1125" dirty="0"/>
          </a:p>
        </p:txBody>
      </p:sp>
      <p:sp>
        <p:nvSpPr>
          <p:cNvPr id="39" name="SK-33-text-38"/>
          <p:cNvSpPr/>
          <p:nvPr/>
        </p:nvSpPr>
        <p:spPr>
          <a:xfrm>
            <a:off x="4470350" y="2503736"/>
            <a:ext cx="2129506" cy="209550"/>
          </a:xfrm>
          <a:prstGeom prst="rect">
            <a:avLst/>
          </a:prstGeom>
          <a:noFill/>
          <a:ln/>
        </p:spPr>
        <p:txBody>
          <a:bodyPr vert="horz" wrap="square" lIns="0" tIns="0" rIns="0" bIns="0" rtlCol="0" anchor="ctr"/>
          <a:lstStyle/>
          <a:p>
            <a:pPr marL="0" indent="0">
              <a:lnSpc>
                <a:spcPts val="1350"/>
              </a:lnSpc>
              <a:buNone/>
            </a:pPr>
            <a:r>
              <a:rPr lang="en-US" sz="900" b="1" dirty="0">
                <a:solidFill>
                  <a:srgbClr val="997300"/>
                </a:solidFill>
                <a:latin typeface="Arimo" pitchFamily="34" charset="0"/>
                <a:ea typeface="Arimo" pitchFamily="34" charset="-122"/>
                <a:cs typeface="Arimo" pitchFamily="34" charset="-120"/>
              </a:rPr>
              <a:t>SEE PATIENT ALONE</a:t>
            </a:r>
            <a:endParaRPr lang="en-US" sz="900" dirty="0"/>
          </a:p>
        </p:txBody>
      </p:sp>
      <p:sp>
        <p:nvSpPr>
          <p:cNvPr id="40" name="SK-33-text-39"/>
          <p:cNvSpPr/>
          <p:nvPr/>
        </p:nvSpPr>
        <p:spPr>
          <a:xfrm>
            <a:off x="8578751" y="1334393"/>
            <a:ext cx="3377565" cy="222796"/>
          </a:xfrm>
          <a:prstGeom prst="rect">
            <a:avLst/>
          </a:prstGeom>
          <a:noFill/>
          <a:ln/>
        </p:spPr>
        <p:txBody>
          <a:bodyPr vert="horz" wrap="square" lIns="0" tIns="0" rIns="0" bIns="0" rtlCol="0" anchor="ctr"/>
          <a:lstStyle/>
          <a:p>
            <a:pPr marL="0" indent="0">
              <a:lnSpc>
                <a:spcPts val="1755"/>
              </a:lnSpc>
              <a:buNone/>
            </a:pPr>
            <a:r>
              <a:rPr lang="en-US" sz="1350" b="1" dirty="0">
                <a:solidFill>
                  <a:srgbClr val="1A1A1A"/>
                </a:solidFill>
                <a:latin typeface="Arimo" pitchFamily="34" charset="0"/>
                <a:ea typeface="Arimo" pitchFamily="34" charset="-122"/>
                <a:cs typeface="Arimo" pitchFamily="34" charset="-120"/>
              </a:rPr>
              <a:t>Secrecy Promises</a:t>
            </a:r>
            <a:endParaRPr lang="en-US" sz="1350" dirty="0"/>
          </a:p>
        </p:txBody>
      </p:sp>
      <p:sp>
        <p:nvSpPr>
          <p:cNvPr id="41" name="SK-33-text-40"/>
          <p:cNvSpPr/>
          <p:nvPr/>
        </p:nvSpPr>
        <p:spPr>
          <a:xfrm>
            <a:off x="8254901" y="1645890"/>
            <a:ext cx="3403699" cy="400050"/>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latin typeface="Arimo" pitchFamily="34" charset="0"/>
                <a:ea typeface="Arimo" pitchFamily="34" charset="-122"/>
                <a:cs typeface="Arimo" pitchFamily="34" charset="-120"/>
              </a:rPr>
              <a:t>Promising absolute confidentiality. Always explain limits: risk of harm or safeguarding concerns.</a:t>
            </a:r>
            <a:endParaRPr lang="en-US" sz="1125" dirty="0"/>
          </a:p>
        </p:txBody>
      </p:sp>
      <p:sp>
        <p:nvSpPr>
          <p:cNvPr id="42" name="SK-33-text-41"/>
          <p:cNvSpPr/>
          <p:nvPr/>
        </p:nvSpPr>
        <p:spPr>
          <a:xfrm>
            <a:off x="8331101" y="2503736"/>
            <a:ext cx="1711960" cy="209550"/>
          </a:xfrm>
          <a:prstGeom prst="rect">
            <a:avLst/>
          </a:prstGeom>
          <a:noFill/>
          <a:ln/>
        </p:spPr>
        <p:txBody>
          <a:bodyPr vert="horz" wrap="square" lIns="0" tIns="0" rIns="0" bIns="0" rtlCol="0" anchor="ctr"/>
          <a:lstStyle/>
          <a:p>
            <a:pPr marL="0" indent="0">
              <a:lnSpc>
                <a:spcPts val="1350"/>
              </a:lnSpc>
              <a:buNone/>
            </a:pPr>
            <a:r>
              <a:rPr lang="en-US" sz="900" b="1" dirty="0">
                <a:solidFill>
                  <a:srgbClr val="997300"/>
                </a:solidFill>
                <a:latin typeface="Arimo" pitchFamily="34" charset="0"/>
                <a:ea typeface="Arimo" pitchFamily="34" charset="-122"/>
                <a:cs typeface="Arimo" pitchFamily="34" charset="-120"/>
              </a:rPr>
              <a:t>EXPLAIN LIMITS</a:t>
            </a:r>
            <a:endParaRPr lang="en-US" sz="900" dirty="0"/>
          </a:p>
        </p:txBody>
      </p:sp>
      <p:sp>
        <p:nvSpPr>
          <p:cNvPr id="43" name="SK-33-text-42"/>
          <p:cNvSpPr/>
          <p:nvPr/>
        </p:nvSpPr>
        <p:spPr>
          <a:xfrm>
            <a:off x="857250" y="3116163"/>
            <a:ext cx="4406265" cy="222796"/>
          </a:xfrm>
          <a:prstGeom prst="rect">
            <a:avLst/>
          </a:prstGeom>
          <a:noFill/>
          <a:ln/>
        </p:spPr>
        <p:txBody>
          <a:bodyPr vert="horz" wrap="square" lIns="0" tIns="0" rIns="0" bIns="0" rtlCol="0" anchor="ctr"/>
          <a:lstStyle/>
          <a:p>
            <a:pPr marL="0" indent="0">
              <a:lnSpc>
                <a:spcPts val="1755"/>
              </a:lnSpc>
              <a:buNone/>
            </a:pPr>
            <a:r>
              <a:rPr lang="en-US" sz="1350" b="1" dirty="0">
                <a:solidFill>
                  <a:srgbClr val="1A1A1A"/>
                </a:solidFill>
                <a:latin typeface="Arimo" pitchFamily="34" charset="0"/>
                <a:ea typeface="Arimo" pitchFamily="34" charset="-122"/>
                <a:cs typeface="Arimo" pitchFamily="34" charset="-120"/>
              </a:rPr>
              <a:t>Somatic Tunnel Vision</a:t>
            </a:r>
            <a:endParaRPr lang="en-US" sz="1350" dirty="0"/>
          </a:p>
        </p:txBody>
      </p:sp>
      <p:sp>
        <p:nvSpPr>
          <p:cNvPr id="44" name="SK-33-text-43"/>
          <p:cNvSpPr/>
          <p:nvPr/>
        </p:nvSpPr>
        <p:spPr>
          <a:xfrm>
            <a:off x="533400" y="3427661"/>
            <a:ext cx="3403550" cy="600075"/>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latin typeface="Arimo" pitchFamily="34" charset="0"/>
                <a:ea typeface="Arimo" pitchFamily="34" charset="-122"/>
                <a:cs typeface="Arimo" pitchFamily="34" charset="-120"/>
              </a:rPr>
              <a:t>Treating physical symptoms (e.g., sore throats) repeatedly without exploring underlying stress or mood.</a:t>
            </a:r>
            <a:endParaRPr lang="en-US" sz="1125" dirty="0"/>
          </a:p>
        </p:txBody>
      </p:sp>
      <p:sp>
        <p:nvSpPr>
          <p:cNvPr id="45" name="SK-33-text-44"/>
          <p:cNvSpPr/>
          <p:nvPr/>
        </p:nvSpPr>
        <p:spPr>
          <a:xfrm>
            <a:off x="609600" y="4285506"/>
            <a:ext cx="1489069" cy="209550"/>
          </a:xfrm>
          <a:prstGeom prst="rect">
            <a:avLst/>
          </a:prstGeom>
          <a:noFill/>
          <a:ln/>
        </p:spPr>
        <p:txBody>
          <a:bodyPr vert="horz" wrap="square" lIns="0" tIns="0" rIns="0" bIns="0" rtlCol="0" anchor="ctr"/>
          <a:lstStyle/>
          <a:p>
            <a:pPr marL="0" indent="0">
              <a:lnSpc>
                <a:spcPts val="1350"/>
              </a:lnSpc>
              <a:buNone/>
            </a:pPr>
            <a:r>
              <a:rPr lang="en-US" sz="900" b="1" dirty="0">
                <a:solidFill>
                  <a:srgbClr val="997300"/>
                </a:solidFill>
                <a:latin typeface="Arimo" pitchFamily="34" charset="0"/>
                <a:ea typeface="Arimo" pitchFamily="34" charset="-122"/>
                <a:cs typeface="Arimo" pitchFamily="34" charset="-120"/>
              </a:rPr>
              <a:t>EXPLORE MOOD</a:t>
            </a:r>
            <a:endParaRPr lang="en-US" sz="900" dirty="0"/>
          </a:p>
        </p:txBody>
      </p:sp>
      <p:sp>
        <p:nvSpPr>
          <p:cNvPr id="46" name="SK-33-text-45"/>
          <p:cNvSpPr/>
          <p:nvPr/>
        </p:nvSpPr>
        <p:spPr>
          <a:xfrm>
            <a:off x="4718000" y="3116163"/>
            <a:ext cx="2966085" cy="222796"/>
          </a:xfrm>
          <a:prstGeom prst="rect">
            <a:avLst/>
          </a:prstGeom>
          <a:noFill/>
          <a:ln/>
        </p:spPr>
        <p:txBody>
          <a:bodyPr vert="horz" wrap="square" lIns="0" tIns="0" rIns="0" bIns="0" rtlCol="0" anchor="ctr"/>
          <a:lstStyle/>
          <a:p>
            <a:pPr marL="0" indent="0">
              <a:lnSpc>
                <a:spcPts val="1755"/>
              </a:lnSpc>
              <a:buNone/>
            </a:pPr>
            <a:r>
              <a:rPr lang="en-US" sz="1350" b="1" dirty="0">
                <a:solidFill>
                  <a:srgbClr val="1A1A1A"/>
                </a:solidFill>
                <a:latin typeface="Arimo" pitchFamily="34" charset="0"/>
                <a:ea typeface="Arimo" pitchFamily="34" charset="-122"/>
                <a:cs typeface="Arimo" pitchFamily="34" charset="-120"/>
              </a:rPr>
              <a:t>BMI Dependency</a:t>
            </a:r>
            <a:endParaRPr lang="en-US" sz="1350" dirty="0"/>
          </a:p>
        </p:txBody>
      </p:sp>
      <p:sp>
        <p:nvSpPr>
          <p:cNvPr id="47" name="SK-33-text-46"/>
          <p:cNvSpPr/>
          <p:nvPr/>
        </p:nvSpPr>
        <p:spPr>
          <a:xfrm>
            <a:off x="4394150" y="3427661"/>
            <a:ext cx="3403550" cy="400050"/>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latin typeface="Arimo" pitchFamily="34" charset="0"/>
                <a:ea typeface="Arimo" pitchFamily="34" charset="-122"/>
                <a:cs typeface="Arimo" pitchFamily="34" charset="-120"/>
              </a:rPr>
              <a:t>Relying solely on BMI for eating disorders. NG69: Look at rate of loss and physical stability.</a:t>
            </a:r>
            <a:endParaRPr lang="en-US" sz="1125" dirty="0"/>
          </a:p>
        </p:txBody>
      </p:sp>
      <p:sp>
        <p:nvSpPr>
          <p:cNvPr id="48" name="SK-33-text-47"/>
          <p:cNvSpPr/>
          <p:nvPr/>
        </p:nvSpPr>
        <p:spPr>
          <a:xfrm>
            <a:off x="4470350" y="4285506"/>
            <a:ext cx="2305455" cy="209550"/>
          </a:xfrm>
          <a:prstGeom prst="rect">
            <a:avLst/>
          </a:prstGeom>
          <a:noFill/>
          <a:ln/>
        </p:spPr>
        <p:txBody>
          <a:bodyPr vert="horz" wrap="square" lIns="0" tIns="0" rIns="0" bIns="0" rtlCol="0" anchor="ctr"/>
          <a:lstStyle/>
          <a:p>
            <a:pPr marL="0" indent="0">
              <a:lnSpc>
                <a:spcPts val="1350"/>
              </a:lnSpc>
              <a:buNone/>
            </a:pPr>
            <a:r>
              <a:rPr lang="en-US" sz="900" b="1" dirty="0">
                <a:solidFill>
                  <a:srgbClr val="997300"/>
                </a:solidFill>
                <a:latin typeface="Arimo" pitchFamily="34" charset="0"/>
                <a:ea typeface="Arimo" pitchFamily="34" charset="-122"/>
                <a:cs typeface="Arimo" pitchFamily="34" charset="-120"/>
              </a:rPr>
              <a:t>NICE NG69 WARNING</a:t>
            </a:r>
            <a:endParaRPr lang="en-US" sz="900" dirty="0"/>
          </a:p>
        </p:txBody>
      </p:sp>
      <p:sp>
        <p:nvSpPr>
          <p:cNvPr id="49" name="SK-33-text-48"/>
          <p:cNvSpPr/>
          <p:nvPr/>
        </p:nvSpPr>
        <p:spPr>
          <a:xfrm>
            <a:off x="8578751" y="3116163"/>
            <a:ext cx="3613249" cy="222796"/>
          </a:xfrm>
          <a:prstGeom prst="rect">
            <a:avLst/>
          </a:prstGeom>
          <a:noFill/>
          <a:ln/>
        </p:spPr>
        <p:txBody>
          <a:bodyPr vert="horz" wrap="square" lIns="0" tIns="0" rIns="0" bIns="0" rtlCol="0" anchor="ctr"/>
          <a:lstStyle/>
          <a:p>
            <a:pPr marL="0" indent="0">
              <a:lnSpc>
                <a:spcPts val="1755"/>
              </a:lnSpc>
              <a:buNone/>
            </a:pPr>
            <a:r>
              <a:rPr lang="en-US" sz="1350" b="1" dirty="0">
                <a:solidFill>
                  <a:srgbClr val="1A1A1A"/>
                </a:solidFill>
                <a:latin typeface="Arimo" pitchFamily="34" charset="0"/>
                <a:ea typeface="Arimo" pitchFamily="34" charset="-122"/>
                <a:cs typeface="Arimo" pitchFamily="34" charset="-120"/>
              </a:rPr>
              <a:t>Premature Diagnosis</a:t>
            </a:r>
            <a:endParaRPr lang="en-US" sz="1350" dirty="0"/>
          </a:p>
        </p:txBody>
      </p:sp>
      <p:sp>
        <p:nvSpPr>
          <p:cNvPr id="50" name="SK-33-text-49"/>
          <p:cNvSpPr/>
          <p:nvPr/>
        </p:nvSpPr>
        <p:spPr>
          <a:xfrm>
            <a:off x="8254901" y="3427661"/>
            <a:ext cx="3403699" cy="400050"/>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latin typeface="Arimo" pitchFamily="34" charset="0"/>
                <a:ea typeface="Arimo" pitchFamily="34" charset="-122"/>
                <a:cs typeface="Arimo" pitchFamily="34" charset="-120"/>
              </a:rPr>
              <a:t>Diagnosing ADHD or Autism without multi-setting impairment or a specialist MDT pathway.</a:t>
            </a:r>
            <a:endParaRPr lang="en-US" sz="1125" dirty="0"/>
          </a:p>
        </p:txBody>
      </p:sp>
      <p:sp>
        <p:nvSpPr>
          <p:cNvPr id="51" name="SK-33-text-50"/>
          <p:cNvSpPr/>
          <p:nvPr/>
        </p:nvSpPr>
        <p:spPr>
          <a:xfrm>
            <a:off x="8331101" y="4285506"/>
            <a:ext cx="2409713" cy="209550"/>
          </a:xfrm>
          <a:prstGeom prst="rect">
            <a:avLst/>
          </a:prstGeom>
          <a:noFill/>
          <a:ln/>
        </p:spPr>
        <p:txBody>
          <a:bodyPr vert="horz" wrap="square" lIns="0" tIns="0" rIns="0" bIns="0" rtlCol="0" anchor="ctr"/>
          <a:lstStyle/>
          <a:p>
            <a:pPr marL="0" indent="0">
              <a:lnSpc>
                <a:spcPts val="1350"/>
              </a:lnSpc>
              <a:buNone/>
            </a:pPr>
            <a:r>
              <a:rPr lang="en-US" sz="900" b="1" dirty="0">
                <a:solidFill>
                  <a:srgbClr val="997300"/>
                </a:solidFill>
                <a:latin typeface="Arimo" pitchFamily="34" charset="0"/>
                <a:ea typeface="Arimo" pitchFamily="34" charset="-122"/>
                <a:cs typeface="Arimo" pitchFamily="34" charset="-120"/>
              </a:rPr>
              <a:t>SPECIALIST REFERRAL</a:t>
            </a:r>
            <a:endParaRPr lang="en-US" sz="900" dirty="0"/>
          </a:p>
        </p:txBody>
      </p:sp>
      <p:sp>
        <p:nvSpPr>
          <p:cNvPr id="52" name="SK-33-text-51"/>
          <p:cNvSpPr/>
          <p:nvPr/>
        </p:nvSpPr>
        <p:spPr>
          <a:xfrm>
            <a:off x="857250" y="4897934"/>
            <a:ext cx="3789045" cy="222796"/>
          </a:xfrm>
          <a:prstGeom prst="rect">
            <a:avLst/>
          </a:prstGeom>
          <a:noFill/>
          <a:ln/>
        </p:spPr>
        <p:txBody>
          <a:bodyPr vert="horz" wrap="square" lIns="0" tIns="0" rIns="0" bIns="0" rtlCol="0" anchor="ctr"/>
          <a:lstStyle/>
          <a:p>
            <a:pPr marL="0" indent="0">
              <a:lnSpc>
                <a:spcPts val="1755"/>
              </a:lnSpc>
              <a:buNone/>
            </a:pPr>
            <a:r>
              <a:rPr lang="en-US" sz="1350" b="1" dirty="0">
                <a:solidFill>
                  <a:srgbClr val="1A1A1A"/>
                </a:solidFill>
                <a:latin typeface="Arimo" pitchFamily="34" charset="0"/>
                <a:ea typeface="Arimo" pitchFamily="34" charset="-122"/>
                <a:cs typeface="Arimo" pitchFamily="34" charset="-120"/>
              </a:rPr>
              <a:t>Prescribing Errors</a:t>
            </a:r>
            <a:endParaRPr lang="en-US" sz="1350" dirty="0"/>
          </a:p>
        </p:txBody>
      </p:sp>
      <p:sp>
        <p:nvSpPr>
          <p:cNvPr id="53" name="SK-33-text-52"/>
          <p:cNvSpPr/>
          <p:nvPr/>
        </p:nvSpPr>
        <p:spPr>
          <a:xfrm>
            <a:off x="533400" y="5209431"/>
            <a:ext cx="3403550" cy="400050"/>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latin typeface="Arimo" pitchFamily="34" charset="0"/>
                <a:ea typeface="Arimo" pitchFamily="34" charset="-122"/>
                <a:cs typeface="Arimo" pitchFamily="34" charset="-120"/>
              </a:rPr>
              <a:t>Initiating antidepressants or stimulants in primary care. Must be specialist-led for children/young people.</a:t>
            </a:r>
            <a:endParaRPr lang="en-US" sz="1125" dirty="0"/>
          </a:p>
        </p:txBody>
      </p:sp>
      <p:sp>
        <p:nvSpPr>
          <p:cNvPr id="54" name="SK-33-text-53"/>
          <p:cNvSpPr/>
          <p:nvPr/>
        </p:nvSpPr>
        <p:spPr>
          <a:xfrm>
            <a:off x="609600" y="6067276"/>
            <a:ext cx="2018149" cy="209550"/>
          </a:xfrm>
          <a:prstGeom prst="rect">
            <a:avLst/>
          </a:prstGeom>
          <a:noFill/>
          <a:ln/>
        </p:spPr>
        <p:txBody>
          <a:bodyPr vert="horz" wrap="square" lIns="0" tIns="0" rIns="0" bIns="0" rtlCol="0" anchor="ctr"/>
          <a:lstStyle/>
          <a:p>
            <a:pPr marL="0" indent="0">
              <a:lnSpc>
                <a:spcPts val="1350"/>
              </a:lnSpc>
              <a:buNone/>
            </a:pPr>
            <a:r>
              <a:rPr lang="en-US" sz="900" b="1" dirty="0">
                <a:solidFill>
                  <a:srgbClr val="997300"/>
                </a:solidFill>
                <a:latin typeface="Arimo" pitchFamily="34" charset="0"/>
                <a:ea typeface="Arimo" pitchFamily="34" charset="-122"/>
                <a:cs typeface="Arimo" pitchFamily="34" charset="-120"/>
              </a:rPr>
              <a:t>SHARED CARE ONLY</a:t>
            </a:r>
            <a:endParaRPr lang="en-US" sz="900" dirty="0"/>
          </a:p>
        </p:txBody>
      </p:sp>
      <p:sp>
        <p:nvSpPr>
          <p:cNvPr id="55" name="SK-33-text-54"/>
          <p:cNvSpPr/>
          <p:nvPr/>
        </p:nvSpPr>
        <p:spPr>
          <a:xfrm>
            <a:off x="4718000" y="4897934"/>
            <a:ext cx="3994785" cy="222796"/>
          </a:xfrm>
          <a:prstGeom prst="rect">
            <a:avLst/>
          </a:prstGeom>
          <a:noFill/>
          <a:ln/>
        </p:spPr>
        <p:txBody>
          <a:bodyPr vert="horz" wrap="square" lIns="0" tIns="0" rIns="0" bIns="0" rtlCol="0" anchor="ctr"/>
          <a:lstStyle/>
          <a:p>
            <a:pPr marL="0" indent="0">
              <a:lnSpc>
                <a:spcPts val="1755"/>
              </a:lnSpc>
              <a:buNone/>
            </a:pPr>
            <a:r>
              <a:rPr lang="en-US" sz="1350" b="1" dirty="0">
                <a:solidFill>
                  <a:srgbClr val="1A1A1A"/>
                </a:solidFill>
                <a:latin typeface="Arimo" pitchFamily="34" charset="0"/>
                <a:ea typeface="Arimo" pitchFamily="34" charset="-122"/>
                <a:cs typeface="Arimo" pitchFamily="34" charset="-120"/>
              </a:rPr>
              <a:t>Risk Scale Reliance</a:t>
            </a:r>
            <a:endParaRPr lang="en-US" sz="1350" dirty="0"/>
          </a:p>
        </p:txBody>
      </p:sp>
      <p:sp>
        <p:nvSpPr>
          <p:cNvPr id="56" name="SK-33-text-55"/>
          <p:cNvSpPr/>
          <p:nvPr/>
        </p:nvSpPr>
        <p:spPr>
          <a:xfrm>
            <a:off x="4394150" y="5209431"/>
            <a:ext cx="3403550" cy="400050"/>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latin typeface="Arimo" pitchFamily="34" charset="0"/>
                <a:ea typeface="Arimo" pitchFamily="34" charset="-122"/>
                <a:cs typeface="Arimo" pitchFamily="34" charset="-120"/>
              </a:rPr>
              <a:t>Using risk scores to "predict" future suicide. NG225: Scales should not decide discharge or safety.</a:t>
            </a:r>
            <a:endParaRPr lang="en-US" sz="1125" dirty="0"/>
          </a:p>
        </p:txBody>
      </p:sp>
      <p:sp>
        <p:nvSpPr>
          <p:cNvPr id="57" name="SK-33-text-56"/>
          <p:cNvSpPr/>
          <p:nvPr/>
        </p:nvSpPr>
        <p:spPr>
          <a:xfrm>
            <a:off x="4470350" y="6067276"/>
            <a:ext cx="2258833" cy="209550"/>
          </a:xfrm>
          <a:prstGeom prst="rect">
            <a:avLst/>
          </a:prstGeom>
          <a:noFill/>
          <a:ln/>
        </p:spPr>
        <p:txBody>
          <a:bodyPr vert="horz" wrap="square" lIns="0" tIns="0" rIns="0" bIns="0" rtlCol="0" anchor="ctr"/>
          <a:lstStyle/>
          <a:p>
            <a:pPr marL="0" indent="0">
              <a:lnSpc>
                <a:spcPts val="1350"/>
              </a:lnSpc>
              <a:buNone/>
            </a:pPr>
            <a:r>
              <a:rPr lang="en-US" sz="900" b="1" dirty="0">
                <a:solidFill>
                  <a:srgbClr val="997300"/>
                </a:solidFill>
                <a:latin typeface="Arimo" pitchFamily="34" charset="0"/>
                <a:ea typeface="Arimo" pitchFamily="34" charset="-122"/>
                <a:cs typeface="Arimo" pitchFamily="34" charset="-120"/>
              </a:rPr>
              <a:t>NG225 COMPLIANCE</a:t>
            </a:r>
            <a:endParaRPr lang="en-US" sz="900" dirty="0"/>
          </a:p>
        </p:txBody>
      </p:sp>
      <p:sp>
        <p:nvSpPr>
          <p:cNvPr id="58" name="SK-33-text-57"/>
          <p:cNvSpPr/>
          <p:nvPr/>
        </p:nvSpPr>
        <p:spPr>
          <a:xfrm>
            <a:off x="8578751" y="4897934"/>
            <a:ext cx="3613249" cy="222796"/>
          </a:xfrm>
          <a:prstGeom prst="rect">
            <a:avLst/>
          </a:prstGeom>
          <a:noFill/>
          <a:ln/>
        </p:spPr>
        <p:txBody>
          <a:bodyPr vert="horz" wrap="square" lIns="0" tIns="0" rIns="0" bIns="0" rtlCol="0" anchor="ctr"/>
          <a:lstStyle/>
          <a:p>
            <a:pPr marL="0" indent="0">
              <a:lnSpc>
                <a:spcPts val="1755"/>
              </a:lnSpc>
              <a:buNone/>
            </a:pPr>
            <a:r>
              <a:rPr lang="en-US" sz="1350" b="1" dirty="0">
                <a:solidFill>
                  <a:srgbClr val="1A1A1A"/>
                </a:solidFill>
                <a:latin typeface="Arimo" pitchFamily="34" charset="0"/>
                <a:ea typeface="Arimo" pitchFamily="34" charset="-122"/>
                <a:cs typeface="Arimo" pitchFamily="34" charset="-120"/>
              </a:rPr>
              <a:t>Documentation Gaps</a:t>
            </a:r>
            <a:endParaRPr lang="en-US" sz="1350" dirty="0"/>
          </a:p>
        </p:txBody>
      </p:sp>
      <p:sp>
        <p:nvSpPr>
          <p:cNvPr id="59" name="SK-33-text-58"/>
          <p:cNvSpPr/>
          <p:nvPr/>
        </p:nvSpPr>
        <p:spPr>
          <a:xfrm>
            <a:off x="8254901" y="5209431"/>
            <a:ext cx="3403699" cy="400050"/>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latin typeface="Arimo" pitchFamily="34" charset="0"/>
                <a:ea typeface="Arimo" pitchFamily="34" charset="-122"/>
                <a:cs typeface="Arimo" pitchFamily="34" charset="-120"/>
              </a:rPr>
              <a:t>Failing to document capacity (Gillick), specific safety-netting, or safeguarding rationale.</a:t>
            </a:r>
            <a:endParaRPr lang="en-US" sz="1125" dirty="0"/>
          </a:p>
        </p:txBody>
      </p:sp>
      <p:sp>
        <p:nvSpPr>
          <p:cNvPr id="60" name="SK-33-text-59"/>
          <p:cNvSpPr/>
          <p:nvPr/>
        </p:nvSpPr>
        <p:spPr>
          <a:xfrm>
            <a:off x="8331101" y="6067276"/>
            <a:ext cx="2018149" cy="209550"/>
          </a:xfrm>
          <a:prstGeom prst="rect">
            <a:avLst/>
          </a:prstGeom>
          <a:noFill/>
          <a:ln/>
        </p:spPr>
        <p:txBody>
          <a:bodyPr vert="horz" wrap="square" lIns="0" tIns="0" rIns="0" bIns="0" rtlCol="0" anchor="ctr"/>
          <a:lstStyle/>
          <a:p>
            <a:pPr marL="0" indent="0">
              <a:lnSpc>
                <a:spcPts val="1350"/>
              </a:lnSpc>
              <a:buNone/>
            </a:pPr>
            <a:r>
              <a:rPr lang="en-US" sz="900" b="1" dirty="0">
                <a:solidFill>
                  <a:srgbClr val="997300"/>
                </a:solidFill>
                <a:latin typeface="Arimo" pitchFamily="34" charset="0"/>
                <a:ea typeface="Arimo" pitchFamily="34" charset="-122"/>
                <a:cs typeface="Arimo" pitchFamily="34" charset="-120"/>
              </a:rPr>
              <a:t>RECORD RATIONALE</a:t>
            </a:r>
            <a:endParaRPr lang="en-US" sz="9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4-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4-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34-img-3" descr="preencoded.png"/>
          <p:cNvPicPr>
            <a:picLocks noChangeAspect="1"/>
          </p:cNvPicPr>
          <p:nvPr/>
        </p:nvPicPr>
        <p:blipFill>
          <a:blip r:embed="rId5"/>
          <a:stretch>
            <a:fillRect/>
          </a:stretch>
        </p:blipFill>
        <p:spPr>
          <a:xfrm>
            <a:off x="381000" y="304800"/>
            <a:ext cx="11430000" cy="693390"/>
          </a:xfrm>
          <a:prstGeom prst="rect">
            <a:avLst/>
          </a:prstGeom>
        </p:spPr>
      </p:pic>
      <p:pic>
        <p:nvPicPr>
          <p:cNvPr id="5" name="SK-34-img-4" descr="preencoded.png"/>
          <p:cNvPicPr>
            <a:picLocks noChangeAspect="1"/>
          </p:cNvPicPr>
          <p:nvPr/>
        </p:nvPicPr>
        <p:blipFill>
          <a:blip r:embed="rId6"/>
          <a:stretch>
            <a:fillRect/>
          </a:stretch>
        </p:blipFill>
        <p:spPr>
          <a:xfrm>
            <a:off x="381000" y="1179165"/>
            <a:ext cx="11430000" cy="257175"/>
          </a:xfrm>
          <a:prstGeom prst="rect">
            <a:avLst/>
          </a:prstGeom>
        </p:spPr>
      </p:pic>
      <p:pic>
        <p:nvPicPr>
          <p:cNvPr id="6" name="SK-34-img-5" descr="preencoded.png"/>
          <p:cNvPicPr>
            <a:picLocks noChangeAspect="1"/>
          </p:cNvPicPr>
          <p:nvPr/>
        </p:nvPicPr>
        <p:blipFill>
          <a:blip r:embed="rId7"/>
          <a:stretch>
            <a:fillRect/>
          </a:stretch>
        </p:blipFill>
        <p:spPr>
          <a:xfrm>
            <a:off x="495300" y="1236018"/>
            <a:ext cx="166688" cy="137220"/>
          </a:xfrm>
          <a:prstGeom prst="rect">
            <a:avLst/>
          </a:prstGeom>
        </p:spPr>
      </p:pic>
      <p:pic>
        <p:nvPicPr>
          <p:cNvPr id="7" name="SK-34-img-6" descr="preencoded.png"/>
          <p:cNvPicPr>
            <a:picLocks noChangeAspect="1"/>
          </p:cNvPicPr>
          <p:nvPr/>
        </p:nvPicPr>
        <p:blipFill>
          <a:blip r:embed="rId8"/>
          <a:stretch>
            <a:fillRect/>
          </a:stretch>
        </p:blipFill>
        <p:spPr>
          <a:xfrm>
            <a:off x="381000" y="1712565"/>
            <a:ext cx="2743200" cy="1615380"/>
          </a:xfrm>
          <a:prstGeom prst="rect">
            <a:avLst/>
          </a:prstGeom>
        </p:spPr>
      </p:pic>
      <p:pic>
        <p:nvPicPr>
          <p:cNvPr id="8" name="SK-34-img-7" descr="preencoded.png"/>
          <p:cNvPicPr>
            <a:picLocks noChangeAspect="1"/>
          </p:cNvPicPr>
          <p:nvPr/>
        </p:nvPicPr>
        <p:blipFill>
          <a:blip r:embed="rId9"/>
          <a:stretch>
            <a:fillRect/>
          </a:stretch>
        </p:blipFill>
        <p:spPr>
          <a:xfrm>
            <a:off x="533400" y="1907232"/>
            <a:ext cx="285750" cy="228600"/>
          </a:xfrm>
          <a:prstGeom prst="rect">
            <a:avLst/>
          </a:prstGeom>
        </p:spPr>
      </p:pic>
      <p:pic>
        <p:nvPicPr>
          <p:cNvPr id="9" name="SK-34-img-8" descr="preencoded.png"/>
          <p:cNvPicPr>
            <a:picLocks noChangeAspect="1"/>
          </p:cNvPicPr>
          <p:nvPr/>
        </p:nvPicPr>
        <p:blipFill>
          <a:blip r:embed="rId8"/>
          <a:stretch>
            <a:fillRect/>
          </a:stretch>
        </p:blipFill>
        <p:spPr>
          <a:xfrm>
            <a:off x="3276600" y="1712565"/>
            <a:ext cx="2743200" cy="1615380"/>
          </a:xfrm>
          <a:prstGeom prst="rect">
            <a:avLst/>
          </a:prstGeom>
        </p:spPr>
      </p:pic>
      <p:pic>
        <p:nvPicPr>
          <p:cNvPr id="10" name="SK-34-img-9" descr="preencoded.png"/>
          <p:cNvPicPr>
            <a:picLocks noChangeAspect="1"/>
          </p:cNvPicPr>
          <p:nvPr/>
        </p:nvPicPr>
        <p:blipFill>
          <a:blip r:embed="rId10"/>
          <a:stretch>
            <a:fillRect/>
          </a:stretch>
        </p:blipFill>
        <p:spPr>
          <a:xfrm>
            <a:off x="3429000" y="1907232"/>
            <a:ext cx="285750" cy="228600"/>
          </a:xfrm>
          <a:prstGeom prst="rect">
            <a:avLst/>
          </a:prstGeom>
        </p:spPr>
      </p:pic>
      <p:pic>
        <p:nvPicPr>
          <p:cNvPr id="11" name="SK-34-img-10" descr="preencoded.png"/>
          <p:cNvPicPr>
            <a:picLocks noChangeAspect="1"/>
          </p:cNvPicPr>
          <p:nvPr/>
        </p:nvPicPr>
        <p:blipFill>
          <a:blip r:embed="rId8"/>
          <a:stretch>
            <a:fillRect/>
          </a:stretch>
        </p:blipFill>
        <p:spPr>
          <a:xfrm>
            <a:off x="6172200" y="1712565"/>
            <a:ext cx="2743200" cy="1615380"/>
          </a:xfrm>
          <a:prstGeom prst="rect">
            <a:avLst/>
          </a:prstGeom>
        </p:spPr>
      </p:pic>
      <p:pic>
        <p:nvPicPr>
          <p:cNvPr id="12" name="SK-34-img-11" descr="preencoded.png"/>
          <p:cNvPicPr>
            <a:picLocks noChangeAspect="1"/>
          </p:cNvPicPr>
          <p:nvPr/>
        </p:nvPicPr>
        <p:blipFill>
          <a:blip r:embed="rId11"/>
          <a:stretch>
            <a:fillRect/>
          </a:stretch>
        </p:blipFill>
        <p:spPr>
          <a:xfrm>
            <a:off x="6324600" y="1907232"/>
            <a:ext cx="285750" cy="228600"/>
          </a:xfrm>
          <a:prstGeom prst="rect">
            <a:avLst/>
          </a:prstGeom>
        </p:spPr>
      </p:pic>
      <p:pic>
        <p:nvPicPr>
          <p:cNvPr id="13" name="SK-34-img-12" descr="preencoded.png"/>
          <p:cNvPicPr>
            <a:picLocks noChangeAspect="1"/>
          </p:cNvPicPr>
          <p:nvPr/>
        </p:nvPicPr>
        <p:blipFill>
          <a:blip r:embed="rId8"/>
          <a:stretch>
            <a:fillRect/>
          </a:stretch>
        </p:blipFill>
        <p:spPr>
          <a:xfrm>
            <a:off x="9067800" y="1712565"/>
            <a:ext cx="2743200" cy="1615380"/>
          </a:xfrm>
          <a:prstGeom prst="rect">
            <a:avLst/>
          </a:prstGeom>
        </p:spPr>
      </p:pic>
      <p:pic>
        <p:nvPicPr>
          <p:cNvPr id="14" name="SK-34-img-13" descr="preencoded.png"/>
          <p:cNvPicPr>
            <a:picLocks noChangeAspect="1"/>
          </p:cNvPicPr>
          <p:nvPr/>
        </p:nvPicPr>
        <p:blipFill>
          <a:blip r:embed="rId12"/>
          <a:stretch>
            <a:fillRect/>
          </a:stretch>
        </p:blipFill>
        <p:spPr>
          <a:xfrm>
            <a:off x="9220200" y="1907232"/>
            <a:ext cx="285750" cy="228600"/>
          </a:xfrm>
          <a:prstGeom prst="rect">
            <a:avLst/>
          </a:prstGeom>
        </p:spPr>
      </p:pic>
      <p:pic>
        <p:nvPicPr>
          <p:cNvPr id="15" name="SK-34-img-14" descr="preencoded.png"/>
          <p:cNvPicPr>
            <a:picLocks noChangeAspect="1"/>
          </p:cNvPicPr>
          <p:nvPr/>
        </p:nvPicPr>
        <p:blipFill>
          <a:blip r:embed="rId13"/>
          <a:stretch>
            <a:fillRect/>
          </a:stretch>
        </p:blipFill>
        <p:spPr>
          <a:xfrm>
            <a:off x="381000" y="3451771"/>
            <a:ext cx="2743200" cy="1615380"/>
          </a:xfrm>
          <a:prstGeom prst="rect">
            <a:avLst/>
          </a:prstGeom>
        </p:spPr>
      </p:pic>
      <p:pic>
        <p:nvPicPr>
          <p:cNvPr id="16" name="SK-34-img-15" descr="preencoded.png"/>
          <p:cNvPicPr>
            <a:picLocks noChangeAspect="1"/>
          </p:cNvPicPr>
          <p:nvPr/>
        </p:nvPicPr>
        <p:blipFill>
          <a:blip r:embed="rId14"/>
          <a:stretch>
            <a:fillRect/>
          </a:stretch>
        </p:blipFill>
        <p:spPr>
          <a:xfrm>
            <a:off x="533400" y="3646438"/>
            <a:ext cx="285750" cy="228600"/>
          </a:xfrm>
          <a:prstGeom prst="rect">
            <a:avLst/>
          </a:prstGeom>
        </p:spPr>
      </p:pic>
      <p:pic>
        <p:nvPicPr>
          <p:cNvPr id="17" name="SK-34-img-16" descr="preencoded.png"/>
          <p:cNvPicPr>
            <a:picLocks noChangeAspect="1"/>
          </p:cNvPicPr>
          <p:nvPr/>
        </p:nvPicPr>
        <p:blipFill>
          <a:blip r:embed="rId13"/>
          <a:stretch>
            <a:fillRect/>
          </a:stretch>
        </p:blipFill>
        <p:spPr>
          <a:xfrm>
            <a:off x="3276600" y="3451771"/>
            <a:ext cx="2743200" cy="1615380"/>
          </a:xfrm>
          <a:prstGeom prst="rect">
            <a:avLst/>
          </a:prstGeom>
        </p:spPr>
      </p:pic>
      <p:pic>
        <p:nvPicPr>
          <p:cNvPr id="18" name="SK-34-img-17" descr="preencoded.png"/>
          <p:cNvPicPr>
            <a:picLocks noChangeAspect="1"/>
          </p:cNvPicPr>
          <p:nvPr/>
        </p:nvPicPr>
        <p:blipFill>
          <a:blip r:embed="rId15"/>
          <a:stretch>
            <a:fillRect/>
          </a:stretch>
        </p:blipFill>
        <p:spPr>
          <a:xfrm>
            <a:off x="3429000" y="3646438"/>
            <a:ext cx="285750" cy="228600"/>
          </a:xfrm>
          <a:prstGeom prst="rect">
            <a:avLst/>
          </a:prstGeom>
        </p:spPr>
      </p:pic>
      <p:pic>
        <p:nvPicPr>
          <p:cNvPr id="19" name="SK-34-img-18" descr="preencoded.png"/>
          <p:cNvPicPr>
            <a:picLocks noChangeAspect="1"/>
          </p:cNvPicPr>
          <p:nvPr/>
        </p:nvPicPr>
        <p:blipFill>
          <a:blip r:embed="rId13"/>
          <a:stretch>
            <a:fillRect/>
          </a:stretch>
        </p:blipFill>
        <p:spPr>
          <a:xfrm>
            <a:off x="6172200" y="3451771"/>
            <a:ext cx="2743200" cy="1615380"/>
          </a:xfrm>
          <a:prstGeom prst="rect">
            <a:avLst/>
          </a:prstGeom>
        </p:spPr>
      </p:pic>
      <p:pic>
        <p:nvPicPr>
          <p:cNvPr id="20" name="SK-34-img-19" descr="preencoded.png"/>
          <p:cNvPicPr>
            <a:picLocks noChangeAspect="1"/>
          </p:cNvPicPr>
          <p:nvPr/>
        </p:nvPicPr>
        <p:blipFill>
          <a:blip r:embed="rId16"/>
          <a:stretch>
            <a:fillRect/>
          </a:stretch>
        </p:blipFill>
        <p:spPr>
          <a:xfrm>
            <a:off x="6324600" y="3646438"/>
            <a:ext cx="285750" cy="228600"/>
          </a:xfrm>
          <a:prstGeom prst="rect">
            <a:avLst/>
          </a:prstGeom>
        </p:spPr>
      </p:pic>
      <p:pic>
        <p:nvPicPr>
          <p:cNvPr id="21" name="SK-34-img-20" descr="preencoded.png"/>
          <p:cNvPicPr>
            <a:picLocks noChangeAspect="1"/>
          </p:cNvPicPr>
          <p:nvPr/>
        </p:nvPicPr>
        <p:blipFill>
          <a:blip r:embed="rId13"/>
          <a:stretch>
            <a:fillRect/>
          </a:stretch>
        </p:blipFill>
        <p:spPr>
          <a:xfrm>
            <a:off x="9067800" y="3451771"/>
            <a:ext cx="2743200" cy="1615380"/>
          </a:xfrm>
          <a:prstGeom prst="rect">
            <a:avLst/>
          </a:prstGeom>
        </p:spPr>
      </p:pic>
      <p:pic>
        <p:nvPicPr>
          <p:cNvPr id="22" name="SK-34-img-21" descr="preencoded.png"/>
          <p:cNvPicPr>
            <a:picLocks noChangeAspect="1"/>
          </p:cNvPicPr>
          <p:nvPr/>
        </p:nvPicPr>
        <p:blipFill>
          <a:blip r:embed="rId17"/>
          <a:stretch>
            <a:fillRect/>
          </a:stretch>
        </p:blipFill>
        <p:spPr>
          <a:xfrm>
            <a:off x="9220200" y="3646438"/>
            <a:ext cx="285750" cy="228600"/>
          </a:xfrm>
          <a:prstGeom prst="rect">
            <a:avLst/>
          </a:prstGeom>
        </p:spPr>
      </p:pic>
      <p:pic>
        <p:nvPicPr>
          <p:cNvPr id="23" name="SK-34-img-22" descr="preencoded.png"/>
          <p:cNvPicPr>
            <a:picLocks noChangeAspect="1"/>
          </p:cNvPicPr>
          <p:nvPr/>
        </p:nvPicPr>
        <p:blipFill>
          <a:blip r:embed="rId18"/>
          <a:stretch>
            <a:fillRect/>
          </a:stretch>
        </p:blipFill>
        <p:spPr>
          <a:xfrm>
            <a:off x="381000" y="5248126"/>
            <a:ext cx="11430000" cy="919162"/>
          </a:xfrm>
          <a:prstGeom prst="rect">
            <a:avLst/>
          </a:prstGeom>
        </p:spPr>
      </p:pic>
      <p:pic>
        <p:nvPicPr>
          <p:cNvPr id="24" name="SK-34-img-23" descr="preencoded.png"/>
          <p:cNvPicPr>
            <a:picLocks noChangeAspect="1"/>
          </p:cNvPicPr>
          <p:nvPr/>
        </p:nvPicPr>
        <p:blipFill>
          <a:blip r:embed="rId19"/>
          <a:stretch>
            <a:fillRect/>
          </a:stretch>
        </p:blipFill>
        <p:spPr>
          <a:xfrm>
            <a:off x="571500" y="5411539"/>
            <a:ext cx="202406" cy="163711"/>
          </a:xfrm>
          <a:prstGeom prst="rect">
            <a:avLst/>
          </a:prstGeom>
        </p:spPr>
      </p:pic>
      <p:sp>
        <p:nvSpPr>
          <p:cNvPr id="25" name="SK-34-text-24"/>
          <p:cNvSpPr/>
          <p:nvPr/>
        </p:nvSpPr>
        <p:spPr>
          <a:xfrm>
            <a:off x="571500" y="304800"/>
            <a:ext cx="116205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A"/>
                </a:solidFill>
                <a:latin typeface="Arimo" pitchFamily="34" charset="0"/>
                <a:ea typeface="Arimo" pitchFamily="34" charset="-122"/>
                <a:cs typeface="Arimo" pitchFamily="34" charset="-120"/>
              </a:rPr>
              <a:t>What Can Safely Stay in Primary Care?</a:t>
            </a:r>
            <a:endParaRPr lang="en-US" sz="2550" dirty="0"/>
          </a:p>
        </p:txBody>
      </p:sp>
      <p:sp>
        <p:nvSpPr>
          <p:cNvPr id="26" name="SK-34-text-25"/>
          <p:cNvSpPr/>
          <p:nvPr/>
        </p:nvSpPr>
        <p:spPr>
          <a:xfrm>
            <a:off x="571500" y="769590"/>
            <a:ext cx="11315700" cy="228600"/>
          </a:xfrm>
          <a:prstGeom prst="rect">
            <a:avLst/>
          </a:prstGeom>
          <a:noFill/>
          <a:ln/>
        </p:spPr>
        <p:txBody>
          <a:bodyPr vert="horz" wrap="square" lIns="0" tIns="0" rIns="0" bIns="0" rtlCol="0" anchor="ctr"/>
          <a:lstStyle/>
          <a:p>
            <a:pPr marL="0" indent="0">
              <a:lnSpc>
                <a:spcPts val="1800"/>
              </a:lnSpc>
              <a:buNone/>
            </a:pPr>
            <a:r>
              <a:rPr lang="en-US" sz="1200" kern="0" spc="60" dirty="0">
                <a:solidFill>
                  <a:srgbClr val="6B7280"/>
                </a:solidFill>
                <a:latin typeface="Arimo" pitchFamily="34" charset="0"/>
                <a:ea typeface="Arimo" pitchFamily="34" charset="-122"/>
                <a:cs typeface="Arimo" pitchFamily="34" charset="-120"/>
              </a:rPr>
              <a:t>BRADFORD VTS TEACHING SERIES</a:t>
            </a:r>
            <a:endParaRPr lang="en-US" sz="1200" dirty="0"/>
          </a:p>
        </p:txBody>
      </p:sp>
      <p:sp>
        <p:nvSpPr>
          <p:cNvPr id="27" name="SK-34-text-26"/>
          <p:cNvSpPr/>
          <p:nvPr/>
        </p:nvSpPr>
        <p:spPr>
          <a:xfrm>
            <a:off x="661988" y="1179165"/>
            <a:ext cx="11201400" cy="25717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 GREEN: REASSURING CRITERIA</a:t>
            </a:r>
            <a:endParaRPr lang="en-US" sz="1050" dirty="0"/>
          </a:p>
        </p:txBody>
      </p:sp>
      <p:sp>
        <p:nvSpPr>
          <p:cNvPr id="28" name="SK-34-text-27"/>
          <p:cNvSpPr/>
          <p:nvPr/>
        </p:nvSpPr>
        <p:spPr>
          <a:xfrm>
            <a:off x="533400" y="2303115"/>
            <a:ext cx="2966085" cy="205680"/>
          </a:xfrm>
          <a:prstGeom prst="rect">
            <a:avLst/>
          </a:prstGeom>
          <a:noFill/>
          <a:ln/>
        </p:spPr>
        <p:txBody>
          <a:bodyPr vert="horz" wrap="square" lIns="0" tIns="0" rIns="0" bIns="0" rtlCol="0" anchor="ctr"/>
          <a:lstStyle/>
          <a:p>
            <a:pPr marL="0" indent="0">
              <a:lnSpc>
                <a:spcPts val="1620"/>
              </a:lnSpc>
              <a:buNone/>
            </a:pPr>
            <a:r>
              <a:rPr lang="en-US" sz="1350" b="1" dirty="0">
                <a:solidFill>
                  <a:srgbClr val="2E7D32"/>
                </a:solidFill>
                <a:latin typeface="Arimo" pitchFamily="34" charset="0"/>
                <a:ea typeface="Arimo" pitchFamily="34" charset="-122"/>
                <a:cs typeface="Arimo" pitchFamily="34" charset="-120"/>
              </a:rPr>
              <a:t>Symptom Nature</a:t>
            </a:r>
            <a:endParaRPr lang="en-US" sz="1350" dirty="0"/>
          </a:p>
        </p:txBody>
      </p:sp>
      <p:sp>
        <p:nvSpPr>
          <p:cNvPr id="29" name="SK-34-text-28"/>
          <p:cNvSpPr/>
          <p:nvPr/>
        </p:nvSpPr>
        <p:spPr>
          <a:xfrm>
            <a:off x="533400" y="2604046"/>
            <a:ext cx="2438400" cy="400050"/>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latin typeface="Arimo" pitchFamily="34" charset="0"/>
                <a:ea typeface="Arimo" pitchFamily="34" charset="-122"/>
                <a:cs typeface="Arimo" pitchFamily="34" charset="-120"/>
              </a:rPr>
              <a:t>Symptoms are mild, short-lived, or clearly linked to a transient life stressor.</a:t>
            </a:r>
            <a:endParaRPr lang="en-US" sz="1125" dirty="0"/>
          </a:p>
        </p:txBody>
      </p:sp>
      <p:sp>
        <p:nvSpPr>
          <p:cNvPr id="30" name="SK-34-text-29"/>
          <p:cNvSpPr/>
          <p:nvPr/>
        </p:nvSpPr>
        <p:spPr>
          <a:xfrm>
            <a:off x="3429000" y="2303115"/>
            <a:ext cx="2554605" cy="205680"/>
          </a:xfrm>
          <a:prstGeom prst="rect">
            <a:avLst/>
          </a:prstGeom>
          <a:noFill/>
          <a:ln/>
        </p:spPr>
        <p:txBody>
          <a:bodyPr vert="horz" wrap="square" lIns="0" tIns="0" rIns="0" bIns="0" rtlCol="0" anchor="ctr"/>
          <a:lstStyle/>
          <a:p>
            <a:pPr marL="0" indent="0">
              <a:lnSpc>
                <a:spcPts val="1620"/>
              </a:lnSpc>
              <a:buNone/>
            </a:pPr>
            <a:r>
              <a:rPr lang="en-US" sz="1350" b="1" dirty="0">
                <a:solidFill>
                  <a:srgbClr val="2E7D32"/>
                </a:solidFill>
                <a:latin typeface="Arimo" pitchFamily="34" charset="0"/>
                <a:ea typeface="Arimo" pitchFamily="34" charset="-122"/>
                <a:cs typeface="Arimo" pitchFamily="34" charset="-120"/>
              </a:rPr>
              <a:t>No Red Flags</a:t>
            </a:r>
            <a:endParaRPr lang="en-US" sz="1350" dirty="0"/>
          </a:p>
        </p:txBody>
      </p:sp>
      <p:sp>
        <p:nvSpPr>
          <p:cNvPr id="31" name="SK-34-text-30"/>
          <p:cNvSpPr/>
          <p:nvPr/>
        </p:nvSpPr>
        <p:spPr>
          <a:xfrm>
            <a:off x="3429000" y="2604046"/>
            <a:ext cx="2438400" cy="600075"/>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latin typeface="Arimo" pitchFamily="34" charset="0"/>
                <a:ea typeface="Arimo" pitchFamily="34" charset="-122"/>
                <a:cs typeface="Arimo" pitchFamily="34" charset="-120"/>
              </a:rPr>
              <a:t>Absence of suicidal intent, psychosis, mania, or severe self-neglect/weight loss.</a:t>
            </a:r>
            <a:endParaRPr lang="en-US" sz="1125" dirty="0"/>
          </a:p>
        </p:txBody>
      </p:sp>
      <p:sp>
        <p:nvSpPr>
          <p:cNvPr id="32" name="SK-34-text-31"/>
          <p:cNvSpPr/>
          <p:nvPr/>
        </p:nvSpPr>
        <p:spPr>
          <a:xfrm>
            <a:off x="6324600" y="2303115"/>
            <a:ext cx="3377565" cy="205680"/>
          </a:xfrm>
          <a:prstGeom prst="rect">
            <a:avLst/>
          </a:prstGeom>
          <a:noFill/>
          <a:ln/>
        </p:spPr>
        <p:txBody>
          <a:bodyPr vert="horz" wrap="square" lIns="0" tIns="0" rIns="0" bIns="0" rtlCol="0" anchor="ctr"/>
          <a:lstStyle/>
          <a:p>
            <a:pPr marL="0" indent="0">
              <a:lnSpc>
                <a:spcPts val="1620"/>
              </a:lnSpc>
              <a:buNone/>
            </a:pPr>
            <a:r>
              <a:rPr lang="en-US" sz="1350" b="1" dirty="0">
                <a:solidFill>
                  <a:srgbClr val="2E7D32"/>
                </a:solidFill>
                <a:latin typeface="Arimo" pitchFamily="34" charset="0"/>
                <a:ea typeface="Arimo" pitchFamily="34" charset="-122"/>
                <a:cs typeface="Arimo" pitchFamily="34" charset="-120"/>
              </a:rPr>
              <a:t>Supportive Adult</a:t>
            </a:r>
            <a:endParaRPr lang="en-US" sz="1350" dirty="0"/>
          </a:p>
        </p:txBody>
      </p:sp>
      <p:sp>
        <p:nvSpPr>
          <p:cNvPr id="33" name="SK-34-text-32"/>
          <p:cNvSpPr/>
          <p:nvPr/>
        </p:nvSpPr>
        <p:spPr>
          <a:xfrm>
            <a:off x="6324600" y="2604046"/>
            <a:ext cx="2438400" cy="600075"/>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latin typeface="Arimo" pitchFamily="34" charset="0"/>
                <a:ea typeface="Arimo" pitchFamily="34" charset="-122"/>
                <a:cs typeface="Arimo" pitchFamily="34" charset="-120"/>
              </a:rPr>
              <a:t>A safe, supportive, and engaged parent or carer is present and available at home.</a:t>
            </a:r>
            <a:endParaRPr lang="en-US" sz="1125" dirty="0"/>
          </a:p>
        </p:txBody>
      </p:sp>
      <p:sp>
        <p:nvSpPr>
          <p:cNvPr id="34" name="SK-34-text-33"/>
          <p:cNvSpPr/>
          <p:nvPr/>
        </p:nvSpPr>
        <p:spPr>
          <a:xfrm>
            <a:off x="9220200" y="2303115"/>
            <a:ext cx="2971800" cy="205680"/>
          </a:xfrm>
          <a:prstGeom prst="rect">
            <a:avLst/>
          </a:prstGeom>
          <a:noFill/>
          <a:ln/>
        </p:spPr>
        <p:txBody>
          <a:bodyPr vert="horz" wrap="square" lIns="0" tIns="0" rIns="0" bIns="0" rtlCol="0" anchor="ctr"/>
          <a:lstStyle/>
          <a:p>
            <a:pPr marL="0" indent="0">
              <a:lnSpc>
                <a:spcPts val="1620"/>
              </a:lnSpc>
              <a:buNone/>
            </a:pPr>
            <a:r>
              <a:rPr lang="en-US" sz="1350" b="1" dirty="0">
                <a:solidFill>
                  <a:srgbClr val="2E7D32"/>
                </a:solidFill>
                <a:latin typeface="Arimo" pitchFamily="34" charset="0"/>
                <a:ea typeface="Arimo" pitchFamily="34" charset="-122"/>
                <a:cs typeface="Arimo" pitchFamily="34" charset="-120"/>
              </a:rPr>
              <a:t>Physical Health</a:t>
            </a:r>
            <a:endParaRPr lang="en-US" sz="1350" dirty="0"/>
          </a:p>
        </p:txBody>
      </p:sp>
      <p:sp>
        <p:nvSpPr>
          <p:cNvPr id="35" name="SK-34-text-34"/>
          <p:cNvSpPr/>
          <p:nvPr/>
        </p:nvSpPr>
        <p:spPr>
          <a:xfrm>
            <a:off x="9220200" y="2604046"/>
            <a:ext cx="2438400" cy="600075"/>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latin typeface="Arimo" pitchFamily="34" charset="0"/>
                <a:ea typeface="Arimo" pitchFamily="34" charset="-122"/>
                <a:cs typeface="Arimo" pitchFamily="34" charset="-120"/>
              </a:rPr>
              <a:t>Normal physical observations and no immediate concerns regarding physical safety.</a:t>
            </a:r>
            <a:endParaRPr lang="en-US" sz="1125" dirty="0"/>
          </a:p>
        </p:txBody>
      </p:sp>
      <p:sp>
        <p:nvSpPr>
          <p:cNvPr id="36" name="SK-34-text-35"/>
          <p:cNvSpPr/>
          <p:nvPr/>
        </p:nvSpPr>
        <p:spPr>
          <a:xfrm>
            <a:off x="533400" y="4042321"/>
            <a:ext cx="2524125" cy="205680"/>
          </a:xfrm>
          <a:prstGeom prst="rect">
            <a:avLst/>
          </a:prstGeom>
          <a:noFill/>
          <a:ln/>
        </p:spPr>
        <p:txBody>
          <a:bodyPr vert="horz" wrap="square" lIns="0" tIns="0" rIns="0" bIns="0" rtlCol="0" anchor="ctr"/>
          <a:lstStyle/>
          <a:p>
            <a:pPr marL="0" indent="0">
              <a:lnSpc>
                <a:spcPts val="1620"/>
              </a:lnSpc>
              <a:buNone/>
            </a:pPr>
            <a:r>
              <a:rPr lang="en-US" sz="1350" b="1" dirty="0">
                <a:solidFill>
                  <a:srgbClr val="2E7D32"/>
                </a:solidFill>
                <a:latin typeface="Arimo" pitchFamily="34" charset="0"/>
                <a:ea typeface="Arimo" pitchFamily="34" charset="-122"/>
                <a:cs typeface="Arimo" pitchFamily="34" charset="-120"/>
              </a:rPr>
              <a:t>Functioning</a:t>
            </a:r>
            <a:endParaRPr lang="en-US" sz="1350" dirty="0"/>
          </a:p>
        </p:txBody>
      </p:sp>
      <p:sp>
        <p:nvSpPr>
          <p:cNvPr id="37" name="SK-34-text-36"/>
          <p:cNvSpPr/>
          <p:nvPr/>
        </p:nvSpPr>
        <p:spPr>
          <a:xfrm>
            <a:off x="533400" y="4343251"/>
            <a:ext cx="2438400" cy="600075"/>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latin typeface="Arimo" pitchFamily="34" charset="0"/>
                <a:ea typeface="Arimo" pitchFamily="34" charset="-122"/>
                <a:cs typeface="Arimo" pitchFamily="34" charset="-120"/>
              </a:rPr>
              <a:t>Young person is still attending school and maintaining some hobbies or social links.</a:t>
            </a:r>
            <a:endParaRPr lang="en-US" sz="1125" dirty="0"/>
          </a:p>
        </p:txBody>
      </p:sp>
      <p:sp>
        <p:nvSpPr>
          <p:cNvPr id="38" name="SK-34-text-37"/>
          <p:cNvSpPr/>
          <p:nvPr/>
        </p:nvSpPr>
        <p:spPr>
          <a:xfrm>
            <a:off x="3429000" y="4042321"/>
            <a:ext cx="2524125" cy="205680"/>
          </a:xfrm>
          <a:prstGeom prst="rect">
            <a:avLst/>
          </a:prstGeom>
          <a:noFill/>
          <a:ln/>
        </p:spPr>
        <p:txBody>
          <a:bodyPr vert="horz" wrap="square" lIns="0" tIns="0" rIns="0" bIns="0" rtlCol="0" anchor="ctr"/>
          <a:lstStyle/>
          <a:p>
            <a:pPr marL="0" indent="0">
              <a:lnSpc>
                <a:spcPts val="1620"/>
              </a:lnSpc>
              <a:buNone/>
            </a:pPr>
            <a:r>
              <a:rPr lang="en-US" sz="1350" b="1" dirty="0">
                <a:solidFill>
                  <a:srgbClr val="2E7D32"/>
                </a:solidFill>
                <a:latin typeface="Arimo" pitchFamily="34" charset="0"/>
                <a:ea typeface="Arimo" pitchFamily="34" charset="-122"/>
                <a:cs typeface="Arimo" pitchFamily="34" charset="-120"/>
              </a:rPr>
              <a:t>Engagement</a:t>
            </a:r>
            <a:endParaRPr lang="en-US" sz="1350" dirty="0"/>
          </a:p>
        </p:txBody>
      </p:sp>
      <p:sp>
        <p:nvSpPr>
          <p:cNvPr id="39" name="SK-34-text-38"/>
          <p:cNvSpPr/>
          <p:nvPr/>
        </p:nvSpPr>
        <p:spPr>
          <a:xfrm>
            <a:off x="3429000" y="4343251"/>
            <a:ext cx="2438400" cy="600075"/>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latin typeface="Arimo" pitchFamily="34" charset="0"/>
                <a:ea typeface="Arimo" pitchFamily="34" charset="-122"/>
                <a:cs typeface="Arimo" pitchFamily="34" charset="-120"/>
              </a:rPr>
              <a:t>The young person is able to engage in the consultation and agrees to a follow-up plan.</a:t>
            </a:r>
            <a:endParaRPr lang="en-US" sz="1125" dirty="0"/>
          </a:p>
        </p:txBody>
      </p:sp>
      <p:sp>
        <p:nvSpPr>
          <p:cNvPr id="40" name="SK-34-text-39"/>
          <p:cNvSpPr/>
          <p:nvPr/>
        </p:nvSpPr>
        <p:spPr>
          <a:xfrm>
            <a:off x="6324600" y="4042321"/>
            <a:ext cx="2524125" cy="205680"/>
          </a:xfrm>
          <a:prstGeom prst="rect">
            <a:avLst/>
          </a:prstGeom>
          <a:noFill/>
          <a:ln/>
        </p:spPr>
        <p:txBody>
          <a:bodyPr vert="horz" wrap="square" lIns="0" tIns="0" rIns="0" bIns="0" rtlCol="0" anchor="ctr"/>
          <a:lstStyle/>
          <a:p>
            <a:pPr marL="0" indent="0">
              <a:lnSpc>
                <a:spcPts val="1620"/>
              </a:lnSpc>
              <a:buNone/>
            </a:pPr>
            <a:r>
              <a:rPr lang="en-US" sz="1350" b="1" dirty="0">
                <a:solidFill>
                  <a:srgbClr val="2E7D32"/>
                </a:solidFill>
                <a:latin typeface="Arimo" pitchFamily="34" charset="0"/>
                <a:ea typeface="Arimo" pitchFamily="34" charset="-122"/>
                <a:cs typeface="Arimo" pitchFamily="34" charset="-120"/>
              </a:rPr>
              <a:t>Safety Plan</a:t>
            </a:r>
            <a:endParaRPr lang="en-US" sz="1350" dirty="0"/>
          </a:p>
        </p:txBody>
      </p:sp>
      <p:sp>
        <p:nvSpPr>
          <p:cNvPr id="41" name="SK-34-text-40"/>
          <p:cNvSpPr/>
          <p:nvPr/>
        </p:nvSpPr>
        <p:spPr>
          <a:xfrm>
            <a:off x="6324600" y="4343251"/>
            <a:ext cx="2438400" cy="400050"/>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latin typeface="Arimo" pitchFamily="34" charset="0"/>
                <a:ea typeface="Arimo" pitchFamily="34" charset="-122"/>
                <a:cs typeface="Arimo" pitchFamily="34" charset="-120"/>
              </a:rPr>
              <a:t>A clear, documented safety plan is in place with agreed emergency contacts.</a:t>
            </a:r>
            <a:endParaRPr lang="en-US" sz="1125" dirty="0"/>
          </a:p>
        </p:txBody>
      </p:sp>
      <p:sp>
        <p:nvSpPr>
          <p:cNvPr id="42" name="SK-34-text-41"/>
          <p:cNvSpPr/>
          <p:nvPr/>
        </p:nvSpPr>
        <p:spPr>
          <a:xfrm>
            <a:off x="9220200" y="4042321"/>
            <a:ext cx="2760345" cy="205680"/>
          </a:xfrm>
          <a:prstGeom prst="rect">
            <a:avLst/>
          </a:prstGeom>
          <a:noFill/>
          <a:ln/>
        </p:spPr>
        <p:txBody>
          <a:bodyPr vert="horz" wrap="square" lIns="0" tIns="0" rIns="0" bIns="0" rtlCol="0" anchor="ctr"/>
          <a:lstStyle/>
          <a:p>
            <a:pPr marL="0" indent="0">
              <a:lnSpc>
                <a:spcPts val="1620"/>
              </a:lnSpc>
              <a:buNone/>
            </a:pPr>
            <a:r>
              <a:rPr lang="en-US" sz="1350" b="1" dirty="0">
                <a:solidFill>
                  <a:srgbClr val="2E7D32"/>
                </a:solidFill>
                <a:latin typeface="Arimo" pitchFamily="34" charset="0"/>
                <a:ea typeface="Arimo" pitchFamily="34" charset="-122"/>
                <a:cs typeface="Arimo" pitchFamily="34" charset="-120"/>
              </a:rPr>
              <a:t>Local Support</a:t>
            </a:r>
            <a:endParaRPr lang="en-US" sz="1350" dirty="0"/>
          </a:p>
        </p:txBody>
      </p:sp>
      <p:sp>
        <p:nvSpPr>
          <p:cNvPr id="43" name="SK-34-text-42"/>
          <p:cNvSpPr/>
          <p:nvPr/>
        </p:nvSpPr>
        <p:spPr>
          <a:xfrm>
            <a:off x="9220200" y="4343251"/>
            <a:ext cx="2438400" cy="600075"/>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latin typeface="Arimo" pitchFamily="34" charset="0"/>
                <a:ea typeface="Arimo" pitchFamily="34" charset="-122"/>
                <a:cs typeface="Arimo" pitchFamily="34" charset="-120"/>
              </a:rPr>
              <a:t>Active school support, social prescribing, or voluntary sector engagement is available.</a:t>
            </a:r>
            <a:endParaRPr lang="en-US" sz="1125" dirty="0"/>
          </a:p>
        </p:txBody>
      </p:sp>
      <p:sp>
        <p:nvSpPr>
          <p:cNvPr id="44" name="SK-34-text-43"/>
          <p:cNvSpPr/>
          <p:nvPr/>
        </p:nvSpPr>
        <p:spPr>
          <a:xfrm>
            <a:off x="869156" y="5371951"/>
            <a:ext cx="11049000" cy="242888"/>
          </a:xfrm>
          <a:prstGeom prst="rect">
            <a:avLst/>
          </a:prstGeom>
          <a:noFill/>
          <a:ln/>
        </p:spPr>
        <p:txBody>
          <a:bodyPr vert="horz" wrap="square" lIns="0" tIns="0" rIns="0" bIns="0" rtlCol="0" anchor="ctr"/>
          <a:lstStyle/>
          <a:p>
            <a:pPr marL="0" indent="0">
              <a:lnSpc>
                <a:spcPts val="1913"/>
              </a:lnSpc>
              <a:buNone/>
            </a:pPr>
            <a:r>
              <a:rPr lang="en-US" sz="1275" b="1" dirty="0">
                <a:solidFill>
                  <a:srgbClr val="2E7D32"/>
                </a:solidFill>
                <a:latin typeface="Arimo" pitchFamily="34" charset="0"/>
                <a:ea typeface="Arimo" pitchFamily="34" charset="-122"/>
                <a:cs typeface="Arimo" pitchFamily="34" charset="-120"/>
              </a:rPr>
              <a:t>Risk is Dynamic</a:t>
            </a:r>
            <a:endParaRPr lang="en-US" sz="1275" dirty="0"/>
          </a:p>
        </p:txBody>
      </p:sp>
      <p:sp>
        <p:nvSpPr>
          <p:cNvPr id="45" name="SK-34-text-44"/>
          <p:cNvSpPr/>
          <p:nvPr/>
        </p:nvSpPr>
        <p:spPr>
          <a:xfrm>
            <a:off x="571500" y="5643414"/>
            <a:ext cx="11049000" cy="400050"/>
          </a:xfrm>
          <a:prstGeom prst="rect">
            <a:avLst/>
          </a:prstGeom>
          <a:noFill/>
          <a:ln/>
        </p:spPr>
        <p:txBody>
          <a:bodyPr vert="horz" wrap="square" lIns="0" tIns="0" rIns="0" bIns="0" rtlCol="0" anchor="ctr"/>
          <a:lstStyle/>
          <a:p>
            <a:pPr marL="0" indent="0">
              <a:lnSpc>
                <a:spcPts val="1575"/>
              </a:lnSpc>
              <a:buNone/>
            </a:pPr>
            <a:r>
              <a:rPr lang="en-US" sz="1125" dirty="0">
                <a:solidFill>
                  <a:srgbClr val="4B5563"/>
                </a:solidFill>
                <a:latin typeface="Arimo" pitchFamily="34" charset="0"/>
                <a:ea typeface="Arimo" pitchFamily="34" charset="-122"/>
                <a:cs typeface="Arimo" pitchFamily="34" charset="-120"/>
              </a:rPr>
              <a:t>Mental health status can change rapidly. Primary care management requires planned, periodic reviews. Always re-screen for red flags and re-assess risk/capacity at every single contact.</a:t>
            </a:r>
            <a:endParaRPr lang="en-US" sz="1125" dirty="0"/>
          </a:p>
        </p:txBody>
      </p:sp>
      <p:sp>
        <p:nvSpPr>
          <p:cNvPr id="46" name="SK-34-text-45"/>
          <p:cNvSpPr/>
          <p:nvPr/>
        </p:nvSpPr>
        <p:spPr>
          <a:xfrm>
            <a:off x="10448925" y="6505575"/>
            <a:ext cx="1743075" cy="200025"/>
          </a:xfrm>
          <a:prstGeom prst="rect">
            <a:avLst/>
          </a:prstGeom>
          <a:noFill/>
          <a:ln/>
        </p:spPr>
        <p:txBody>
          <a:bodyPr vert="horz" wrap="square" lIns="0" tIns="0" rIns="0" bIns="0" rtlCol="0" anchor="ctr"/>
          <a:lstStyle/>
          <a:p>
            <a:pPr marL="0" indent="0">
              <a:lnSpc>
                <a:spcPts val="1575"/>
              </a:lnSpc>
              <a:buNone/>
            </a:pPr>
            <a:r>
              <a:rPr lang="en-US" sz="1050" dirty="0">
                <a:solidFill>
                  <a:srgbClr val="6B7280"/>
                </a:solidFill>
                <a:latin typeface="Arimo" pitchFamily="34" charset="0"/>
                <a:ea typeface="Arimo" pitchFamily="34" charset="-122"/>
                <a:cs typeface="Arimo" pitchFamily="34" charset="-120"/>
              </a:rPr>
              <a:t>www.bradfordvts.co.uk</a:t>
            </a:r>
            <a:endParaRPr lang="en-US" sz="105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5-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5-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35-img-3" descr="preencoded.png"/>
          <p:cNvPicPr>
            <a:picLocks noChangeAspect="1"/>
          </p:cNvPicPr>
          <p:nvPr/>
        </p:nvPicPr>
        <p:blipFill>
          <a:blip r:embed="rId5"/>
          <a:stretch>
            <a:fillRect/>
          </a:stretch>
        </p:blipFill>
        <p:spPr>
          <a:xfrm>
            <a:off x="381000" y="381000"/>
            <a:ext cx="11430000" cy="693390"/>
          </a:xfrm>
          <a:prstGeom prst="rect">
            <a:avLst/>
          </a:prstGeom>
        </p:spPr>
      </p:pic>
      <p:pic>
        <p:nvPicPr>
          <p:cNvPr id="5" name="SK-35-img-4" descr="preencoded.png"/>
          <p:cNvPicPr>
            <a:picLocks noChangeAspect="1"/>
          </p:cNvPicPr>
          <p:nvPr/>
        </p:nvPicPr>
        <p:blipFill>
          <a:blip r:embed="rId6"/>
          <a:stretch>
            <a:fillRect/>
          </a:stretch>
        </p:blipFill>
        <p:spPr>
          <a:xfrm>
            <a:off x="381000" y="1302841"/>
            <a:ext cx="5486400" cy="703659"/>
          </a:xfrm>
          <a:prstGeom prst="rect">
            <a:avLst/>
          </a:prstGeom>
        </p:spPr>
      </p:pic>
      <p:pic>
        <p:nvPicPr>
          <p:cNvPr id="6" name="SK-35-img-5" descr="preencoded.png"/>
          <p:cNvPicPr>
            <a:picLocks noChangeAspect="1"/>
          </p:cNvPicPr>
          <p:nvPr/>
        </p:nvPicPr>
        <p:blipFill>
          <a:blip r:embed="rId7"/>
          <a:stretch>
            <a:fillRect/>
          </a:stretch>
        </p:blipFill>
        <p:spPr>
          <a:xfrm>
            <a:off x="381000" y="2158901"/>
            <a:ext cx="5486400" cy="703659"/>
          </a:xfrm>
          <a:prstGeom prst="rect">
            <a:avLst/>
          </a:prstGeom>
        </p:spPr>
      </p:pic>
      <p:pic>
        <p:nvPicPr>
          <p:cNvPr id="7" name="SK-35-img-6" descr="preencoded.png"/>
          <p:cNvPicPr>
            <a:picLocks noChangeAspect="1"/>
          </p:cNvPicPr>
          <p:nvPr/>
        </p:nvPicPr>
        <p:blipFill>
          <a:blip r:embed="rId8"/>
          <a:stretch>
            <a:fillRect/>
          </a:stretch>
        </p:blipFill>
        <p:spPr>
          <a:xfrm>
            <a:off x="381000" y="3014960"/>
            <a:ext cx="5486400" cy="703659"/>
          </a:xfrm>
          <a:prstGeom prst="rect">
            <a:avLst/>
          </a:prstGeom>
        </p:spPr>
      </p:pic>
      <p:pic>
        <p:nvPicPr>
          <p:cNvPr id="8" name="SK-35-img-7" descr="preencoded.png"/>
          <p:cNvPicPr>
            <a:picLocks noChangeAspect="1"/>
          </p:cNvPicPr>
          <p:nvPr/>
        </p:nvPicPr>
        <p:blipFill>
          <a:blip r:embed="rId9"/>
          <a:stretch>
            <a:fillRect/>
          </a:stretch>
        </p:blipFill>
        <p:spPr>
          <a:xfrm>
            <a:off x="381000" y="3871020"/>
            <a:ext cx="5486400" cy="703659"/>
          </a:xfrm>
          <a:prstGeom prst="rect">
            <a:avLst/>
          </a:prstGeom>
        </p:spPr>
      </p:pic>
      <p:pic>
        <p:nvPicPr>
          <p:cNvPr id="9" name="SK-35-img-8" descr="preencoded.png"/>
          <p:cNvPicPr>
            <a:picLocks noChangeAspect="1"/>
          </p:cNvPicPr>
          <p:nvPr/>
        </p:nvPicPr>
        <p:blipFill>
          <a:blip r:embed="rId9"/>
          <a:stretch>
            <a:fillRect/>
          </a:stretch>
        </p:blipFill>
        <p:spPr>
          <a:xfrm>
            <a:off x="381000" y="4727079"/>
            <a:ext cx="5486400" cy="703659"/>
          </a:xfrm>
          <a:prstGeom prst="rect">
            <a:avLst/>
          </a:prstGeom>
        </p:spPr>
      </p:pic>
      <p:pic>
        <p:nvPicPr>
          <p:cNvPr id="10" name="SK-35-img-9" descr="preencoded.png"/>
          <p:cNvPicPr>
            <a:picLocks noChangeAspect="1"/>
          </p:cNvPicPr>
          <p:nvPr/>
        </p:nvPicPr>
        <p:blipFill>
          <a:blip r:embed="rId6"/>
          <a:stretch>
            <a:fillRect/>
          </a:stretch>
        </p:blipFill>
        <p:spPr>
          <a:xfrm>
            <a:off x="381000" y="5583138"/>
            <a:ext cx="5486400" cy="703659"/>
          </a:xfrm>
          <a:prstGeom prst="rect">
            <a:avLst/>
          </a:prstGeom>
        </p:spPr>
      </p:pic>
      <p:pic>
        <p:nvPicPr>
          <p:cNvPr id="11" name="SK-35-img-10" descr="preencoded.png"/>
          <p:cNvPicPr>
            <a:picLocks noChangeAspect="1"/>
          </p:cNvPicPr>
          <p:nvPr/>
        </p:nvPicPr>
        <p:blipFill>
          <a:blip r:embed="rId10"/>
          <a:stretch>
            <a:fillRect/>
          </a:stretch>
        </p:blipFill>
        <p:spPr>
          <a:xfrm>
            <a:off x="6324600" y="1302841"/>
            <a:ext cx="5486400" cy="741759"/>
          </a:xfrm>
          <a:prstGeom prst="rect">
            <a:avLst/>
          </a:prstGeom>
        </p:spPr>
      </p:pic>
      <p:pic>
        <p:nvPicPr>
          <p:cNvPr id="12" name="SK-35-img-11" descr="preencoded.png"/>
          <p:cNvPicPr>
            <a:picLocks noChangeAspect="1"/>
          </p:cNvPicPr>
          <p:nvPr/>
        </p:nvPicPr>
        <p:blipFill>
          <a:blip r:embed="rId11"/>
          <a:stretch>
            <a:fillRect/>
          </a:stretch>
        </p:blipFill>
        <p:spPr>
          <a:xfrm>
            <a:off x="6324600" y="2197001"/>
            <a:ext cx="5486400" cy="741759"/>
          </a:xfrm>
          <a:prstGeom prst="rect">
            <a:avLst/>
          </a:prstGeom>
        </p:spPr>
      </p:pic>
      <p:pic>
        <p:nvPicPr>
          <p:cNvPr id="13" name="SK-35-img-12" descr="preencoded.png"/>
          <p:cNvPicPr>
            <a:picLocks noChangeAspect="1"/>
          </p:cNvPicPr>
          <p:nvPr/>
        </p:nvPicPr>
        <p:blipFill>
          <a:blip r:embed="rId12"/>
          <a:stretch>
            <a:fillRect/>
          </a:stretch>
        </p:blipFill>
        <p:spPr>
          <a:xfrm>
            <a:off x="6324600" y="3091160"/>
            <a:ext cx="5486400" cy="741759"/>
          </a:xfrm>
          <a:prstGeom prst="rect">
            <a:avLst/>
          </a:prstGeom>
        </p:spPr>
      </p:pic>
      <p:pic>
        <p:nvPicPr>
          <p:cNvPr id="14" name="SK-35-img-13" descr="preencoded.png"/>
          <p:cNvPicPr>
            <a:picLocks noChangeAspect="1"/>
          </p:cNvPicPr>
          <p:nvPr/>
        </p:nvPicPr>
        <p:blipFill>
          <a:blip r:embed="rId13"/>
          <a:stretch>
            <a:fillRect/>
          </a:stretch>
        </p:blipFill>
        <p:spPr>
          <a:xfrm>
            <a:off x="6324600" y="3985320"/>
            <a:ext cx="5486400" cy="741759"/>
          </a:xfrm>
          <a:prstGeom prst="rect">
            <a:avLst/>
          </a:prstGeom>
        </p:spPr>
      </p:pic>
      <p:pic>
        <p:nvPicPr>
          <p:cNvPr id="15" name="SK-35-img-14" descr="preencoded.png"/>
          <p:cNvPicPr>
            <a:picLocks noChangeAspect="1"/>
          </p:cNvPicPr>
          <p:nvPr/>
        </p:nvPicPr>
        <p:blipFill>
          <a:blip r:embed="rId13"/>
          <a:stretch>
            <a:fillRect/>
          </a:stretch>
        </p:blipFill>
        <p:spPr>
          <a:xfrm>
            <a:off x="6324600" y="4879479"/>
            <a:ext cx="5486400" cy="741759"/>
          </a:xfrm>
          <a:prstGeom prst="rect">
            <a:avLst/>
          </a:prstGeom>
        </p:spPr>
      </p:pic>
      <p:sp>
        <p:nvSpPr>
          <p:cNvPr id="16" name="SK-35-text-15"/>
          <p:cNvSpPr/>
          <p:nvPr/>
        </p:nvSpPr>
        <p:spPr>
          <a:xfrm>
            <a:off x="571500" y="381000"/>
            <a:ext cx="1140142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A"/>
                </a:solidFill>
                <a:latin typeface="Arimo" pitchFamily="34" charset="0"/>
                <a:ea typeface="Arimo" pitchFamily="34" charset="-122"/>
                <a:cs typeface="Arimo" pitchFamily="34" charset="-120"/>
              </a:rPr>
              <a:t>Quick Recall</a:t>
            </a:r>
            <a:endParaRPr lang="en-US" sz="2550" dirty="0"/>
          </a:p>
        </p:txBody>
      </p:sp>
      <p:sp>
        <p:nvSpPr>
          <p:cNvPr id="17" name="SK-35-text-16"/>
          <p:cNvSpPr/>
          <p:nvPr/>
        </p:nvSpPr>
        <p:spPr>
          <a:xfrm>
            <a:off x="571500" y="845790"/>
            <a:ext cx="11315700" cy="228600"/>
          </a:xfrm>
          <a:prstGeom prst="rect">
            <a:avLst/>
          </a:prstGeom>
          <a:noFill/>
          <a:ln/>
        </p:spPr>
        <p:txBody>
          <a:bodyPr vert="horz" wrap="square" lIns="0" tIns="0" rIns="0" bIns="0" rtlCol="0" anchor="ctr"/>
          <a:lstStyle/>
          <a:p>
            <a:pPr marL="0" indent="0">
              <a:lnSpc>
                <a:spcPts val="1800"/>
              </a:lnSpc>
              <a:buNone/>
            </a:pPr>
            <a:r>
              <a:rPr lang="en-US" sz="1200" kern="0" spc="60" dirty="0">
                <a:solidFill>
                  <a:srgbClr val="6B7280"/>
                </a:solidFill>
                <a:latin typeface="Arimo" pitchFamily="34" charset="0"/>
                <a:ea typeface="Arimo" pitchFamily="34" charset="-122"/>
                <a:cs typeface="Arimo" pitchFamily="34" charset="-120"/>
              </a:rPr>
              <a:t>BRADFORD VTS TEACHING SERIES</a:t>
            </a:r>
            <a:endParaRPr lang="en-US" sz="1200" dirty="0"/>
          </a:p>
        </p:txBody>
      </p:sp>
      <p:sp>
        <p:nvSpPr>
          <p:cNvPr id="18" name="SK-35-text-17"/>
          <p:cNvSpPr/>
          <p:nvPr/>
        </p:nvSpPr>
        <p:spPr>
          <a:xfrm>
            <a:off x="495300" y="1502271"/>
            <a:ext cx="1371600" cy="304800"/>
          </a:xfrm>
          <a:prstGeom prst="rect">
            <a:avLst/>
          </a:prstGeom>
          <a:noFill/>
          <a:ln/>
        </p:spPr>
        <p:txBody>
          <a:bodyPr vert="horz" wrap="square" lIns="0" tIns="0" rIns="0" bIns="0" rtlCol="0" anchor="ctr"/>
          <a:lstStyle/>
          <a:p>
            <a:pPr marL="0" indent="0">
              <a:lnSpc>
                <a:spcPts val="2400"/>
              </a:lnSpc>
              <a:buNone/>
            </a:pPr>
            <a:r>
              <a:rPr lang="en-US" sz="2400" b="1" dirty="0">
                <a:solidFill>
                  <a:srgbClr val="E0651F"/>
                </a:solidFill>
                <a:latin typeface="Arimo" pitchFamily="34" charset="0"/>
                <a:ea typeface="Arimo" pitchFamily="34" charset="-122"/>
                <a:cs typeface="Arimo" pitchFamily="34" charset="-120"/>
              </a:rPr>
              <a:t>01</a:t>
            </a:r>
            <a:endParaRPr lang="en-US" sz="2400" dirty="0"/>
          </a:p>
        </p:txBody>
      </p:sp>
      <p:sp>
        <p:nvSpPr>
          <p:cNvPr id="19" name="SK-35-text-18"/>
          <p:cNvSpPr/>
          <p:nvPr/>
        </p:nvSpPr>
        <p:spPr>
          <a:xfrm>
            <a:off x="1143000" y="1530846"/>
            <a:ext cx="6724650" cy="247650"/>
          </a:xfrm>
          <a:prstGeom prst="rect">
            <a:avLst/>
          </a:prstGeom>
          <a:noFill/>
          <a:ln/>
        </p:spPr>
        <p:txBody>
          <a:bodyPr vert="horz" wrap="square" lIns="0" tIns="0" rIns="0" bIns="0" rtlCol="0" anchor="ctr"/>
          <a:lstStyle/>
          <a:p>
            <a:pPr marL="0" indent="0">
              <a:lnSpc>
                <a:spcPts val="1950"/>
              </a:lnSpc>
              <a:buNone/>
            </a:pPr>
            <a:r>
              <a:rPr lang="en-US" sz="1500" b="1" dirty="0">
                <a:solidFill>
                  <a:srgbClr val="1A1A1A"/>
                </a:solidFill>
                <a:latin typeface="Arimo" pitchFamily="34" charset="0"/>
                <a:ea typeface="Arimo" pitchFamily="34" charset="-122"/>
                <a:cs typeface="Arimo" pitchFamily="34" charset="-120"/>
              </a:rPr>
              <a:t>Explain confidentiality early</a:t>
            </a:r>
            <a:endParaRPr lang="en-US" sz="1500" dirty="0"/>
          </a:p>
        </p:txBody>
      </p:sp>
      <p:sp>
        <p:nvSpPr>
          <p:cNvPr id="20" name="SK-35-text-19"/>
          <p:cNvSpPr/>
          <p:nvPr/>
        </p:nvSpPr>
        <p:spPr>
          <a:xfrm>
            <a:off x="495300" y="2358330"/>
            <a:ext cx="1371600" cy="304800"/>
          </a:xfrm>
          <a:prstGeom prst="rect">
            <a:avLst/>
          </a:prstGeom>
          <a:noFill/>
          <a:ln/>
        </p:spPr>
        <p:txBody>
          <a:bodyPr vert="horz" wrap="square" lIns="0" tIns="0" rIns="0" bIns="0" rtlCol="0" anchor="ctr"/>
          <a:lstStyle/>
          <a:p>
            <a:pPr marL="0" indent="0">
              <a:lnSpc>
                <a:spcPts val="2400"/>
              </a:lnSpc>
              <a:buNone/>
            </a:pPr>
            <a:r>
              <a:rPr lang="en-US" sz="2400" b="1" dirty="0">
                <a:solidFill>
                  <a:srgbClr val="E0651F"/>
                </a:solidFill>
                <a:latin typeface="Arimo" pitchFamily="34" charset="0"/>
                <a:ea typeface="Arimo" pitchFamily="34" charset="-122"/>
                <a:cs typeface="Arimo" pitchFamily="34" charset="-120"/>
              </a:rPr>
              <a:t>02</a:t>
            </a:r>
            <a:endParaRPr lang="en-US" sz="2400" dirty="0"/>
          </a:p>
        </p:txBody>
      </p:sp>
      <p:sp>
        <p:nvSpPr>
          <p:cNvPr id="21" name="SK-35-text-20"/>
          <p:cNvSpPr/>
          <p:nvPr/>
        </p:nvSpPr>
        <p:spPr>
          <a:xfrm>
            <a:off x="1143000" y="2386905"/>
            <a:ext cx="5124450" cy="247650"/>
          </a:xfrm>
          <a:prstGeom prst="rect">
            <a:avLst/>
          </a:prstGeom>
          <a:noFill/>
          <a:ln/>
        </p:spPr>
        <p:txBody>
          <a:bodyPr vert="horz" wrap="square" lIns="0" tIns="0" rIns="0" bIns="0" rtlCol="0" anchor="ctr"/>
          <a:lstStyle/>
          <a:p>
            <a:pPr marL="0" indent="0">
              <a:lnSpc>
                <a:spcPts val="1950"/>
              </a:lnSpc>
              <a:buNone/>
            </a:pPr>
            <a:r>
              <a:rPr lang="en-US" sz="1500" b="1" dirty="0">
                <a:solidFill>
                  <a:srgbClr val="1A1A1A"/>
                </a:solidFill>
                <a:latin typeface="Arimo" pitchFamily="34" charset="0"/>
                <a:ea typeface="Arimo" pitchFamily="34" charset="-122"/>
                <a:cs typeface="Arimo" pitchFamily="34" charset="-120"/>
              </a:rPr>
              <a:t>See young person alone</a:t>
            </a:r>
            <a:endParaRPr lang="en-US" sz="1500" dirty="0"/>
          </a:p>
        </p:txBody>
      </p:sp>
      <p:sp>
        <p:nvSpPr>
          <p:cNvPr id="22" name="SK-35-text-21"/>
          <p:cNvSpPr/>
          <p:nvPr/>
        </p:nvSpPr>
        <p:spPr>
          <a:xfrm>
            <a:off x="495300" y="3214390"/>
            <a:ext cx="1371600" cy="304800"/>
          </a:xfrm>
          <a:prstGeom prst="rect">
            <a:avLst/>
          </a:prstGeom>
          <a:noFill/>
          <a:ln/>
        </p:spPr>
        <p:txBody>
          <a:bodyPr vert="horz" wrap="square" lIns="0" tIns="0" rIns="0" bIns="0" rtlCol="0" anchor="ctr"/>
          <a:lstStyle/>
          <a:p>
            <a:pPr marL="0" indent="0">
              <a:lnSpc>
                <a:spcPts val="2400"/>
              </a:lnSpc>
              <a:buNone/>
            </a:pPr>
            <a:r>
              <a:rPr lang="en-US" sz="2400" b="1" dirty="0">
                <a:solidFill>
                  <a:srgbClr val="E0651F"/>
                </a:solidFill>
                <a:latin typeface="Arimo" pitchFamily="34" charset="0"/>
                <a:ea typeface="Arimo" pitchFamily="34" charset="-122"/>
                <a:cs typeface="Arimo" pitchFamily="34" charset="-120"/>
              </a:rPr>
              <a:t>03</a:t>
            </a:r>
            <a:endParaRPr lang="en-US" sz="2400" dirty="0"/>
          </a:p>
        </p:txBody>
      </p:sp>
      <p:sp>
        <p:nvSpPr>
          <p:cNvPr id="23" name="SK-35-text-22"/>
          <p:cNvSpPr/>
          <p:nvPr/>
        </p:nvSpPr>
        <p:spPr>
          <a:xfrm>
            <a:off x="1143000" y="3242965"/>
            <a:ext cx="5124450" cy="247650"/>
          </a:xfrm>
          <a:prstGeom prst="rect">
            <a:avLst/>
          </a:prstGeom>
          <a:noFill/>
          <a:ln/>
        </p:spPr>
        <p:txBody>
          <a:bodyPr vert="horz" wrap="square" lIns="0" tIns="0" rIns="0" bIns="0" rtlCol="0" anchor="ctr"/>
          <a:lstStyle/>
          <a:p>
            <a:pPr marL="0" indent="0">
              <a:lnSpc>
                <a:spcPts val="1950"/>
              </a:lnSpc>
              <a:buNone/>
            </a:pPr>
            <a:r>
              <a:rPr lang="en-US" sz="1500" b="1" dirty="0">
                <a:solidFill>
                  <a:srgbClr val="1A1A1A"/>
                </a:solidFill>
                <a:latin typeface="Arimo" pitchFamily="34" charset="0"/>
                <a:ea typeface="Arimo" pitchFamily="34" charset="-122"/>
                <a:cs typeface="Arimo" pitchFamily="34" charset="-120"/>
              </a:rPr>
              <a:t>Use HEADSSS every time</a:t>
            </a:r>
            <a:endParaRPr lang="en-US" sz="1500" dirty="0"/>
          </a:p>
        </p:txBody>
      </p:sp>
      <p:sp>
        <p:nvSpPr>
          <p:cNvPr id="24" name="SK-35-text-23"/>
          <p:cNvSpPr/>
          <p:nvPr/>
        </p:nvSpPr>
        <p:spPr>
          <a:xfrm>
            <a:off x="495300" y="4070449"/>
            <a:ext cx="1371600" cy="304800"/>
          </a:xfrm>
          <a:prstGeom prst="rect">
            <a:avLst/>
          </a:prstGeom>
          <a:noFill/>
          <a:ln/>
        </p:spPr>
        <p:txBody>
          <a:bodyPr vert="horz" wrap="square" lIns="0" tIns="0" rIns="0" bIns="0" rtlCol="0" anchor="ctr"/>
          <a:lstStyle/>
          <a:p>
            <a:pPr marL="0" indent="0">
              <a:lnSpc>
                <a:spcPts val="2400"/>
              </a:lnSpc>
              <a:buNone/>
            </a:pPr>
            <a:r>
              <a:rPr lang="en-US" sz="2400" b="1" dirty="0">
                <a:solidFill>
                  <a:srgbClr val="E0651F"/>
                </a:solidFill>
                <a:latin typeface="Arimo" pitchFamily="34" charset="0"/>
                <a:ea typeface="Arimo" pitchFamily="34" charset="-122"/>
                <a:cs typeface="Arimo" pitchFamily="34" charset="-120"/>
              </a:rPr>
              <a:t>04</a:t>
            </a:r>
            <a:endParaRPr lang="en-US" sz="2400" dirty="0"/>
          </a:p>
        </p:txBody>
      </p:sp>
      <p:sp>
        <p:nvSpPr>
          <p:cNvPr id="25" name="SK-35-text-24"/>
          <p:cNvSpPr/>
          <p:nvPr/>
        </p:nvSpPr>
        <p:spPr>
          <a:xfrm>
            <a:off x="1143000" y="4099024"/>
            <a:ext cx="5124450" cy="247650"/>
          </a:xfrm>
          <a:prstGeom prst="rect">
            <a:avLst/>
          </a:prstGeom>
          <a:noFill/>
          <a:ln/>
        </p:spPr>
        <p:txBody>
          <a:bodyPr vert="horz" wrap="square" lIns="0" tIns="0" rIns="0" bIns="0" rtlCol="0" anchor="ctr"/>
          <a:lstStyle/>
          <a:p>
            <a:pPr marL="0" indent="0">
              <a:lnSpc>
                <a:spcPts val="1950"/>
              </a:lnSpc>
              <a:buNone/>
            </a:pPr>
            <a:r>
              <a:rPr lang="en-US" sz="1500" b="1" dirty="0">
                <a:solidFill>
                  <a:srgbClr val="1A1A1A"/>
                </a:solidFill>
                <a:latin typeface="Arimo" pitchFamily="34" charset="0"/>
                <a:ea typeface="Arimo" pitchFamily="34" charset="-122"/>
                <a:cs typeface="Arimo" pitchFamily="34" charset="-120"/>
              </a:rPr>
              <a:t>Ask self-harm directly</a:t>
            </a:r>
            <a:endParaRPr lang="en-US" sz="1500" dirty="0"/>
          </a:p>
        </p:txBody>
      </p:sp>
      <p:sp>
        <p:nvSpPr>
          <p:cNvPr id="26" name="SK-35-text-25"/>
          <p:cNvSpPr/>
          <p:nvPr/>
        </p:nvSpPr>
        <p:spPr>
          <a:xfrm>
            <a:off x="495300" y="4926509"/>
            <a:ext cx="1371600" cy="304800"/>
          </a:xfrm>
          <a:prstGeom prst="rect">
            <a:avLst/>
          </a:prstGeom>
          <a:noFill/>
          <a:ln/>
        </p:spPr>
        <p:txBody>
          <a:bodyPr vert="horz" wrap="square" lIns="0" tIns="0" rIns="0" bIns="0" rtlCol="0" anchor="ctr"/>
          <a:lstStyle/>
          <a:p>
            <a:pPr marL="0" indent="0">
              <a:lnSpc>
                <a:spcPts val="2400"/>
              </a:lnSpc>
              <a:buNone/>
            </a:pPr>
            <a:r>
              <a:rPr lang="en-US" sz="2400" b="1" dirty="0">
                <a:solidFill>
                  <a:srgbClr val="E0651F"/>
                </a:solidFill>
                <a:latin typeface="Arimo" pitchFamily="34" charset="0"/>
                <a:ea typeface="Arimo" pitchFamily="34" charset="-122"/>
                <a:cs typeface="Arimo" pitchFamily="34" charset="-120"/>
              </a:rPr>
              <a:t>05</a:t>
            </a:r>
            <a:endParaRPr lang="en-US" sz="2400" dirty="0"/>
          </a:p>
        </p:txBody>
      </p:sp>
      <p:sp>
        <p:nvSpPr>
          <p:cNvPr id="27" name="SK-35-text-26"/>
          <p:cNvSpPr/>
          <p:nvPr/>
        </p:nvSpPr>
        <p:spPr>
          <a:xfrm>
            <a:off x="1143000" y="4955084"/>
            <a:ext cx="8096250" cy="247650"/>
          </a:xfrm>
          <a:prstGeom prst="rect">
            <a:avLst/>
          </a:prstGeom>
          <a:noFill/>
          <a:ln/>
        </p:spPr>
        <p:txBody>
          <a:bodyPr vert="horz" wrap="square" lIns="0" tIns="0" rIns="0" bIns="0" rtlCol="0" anchor="ctr"/>
          <a:lstStyle/>
          <a:p>
            <a:pPr marL="0" indent="0">
              <a:lnSpc>
                <a:spcPts val="1950"/>
              </a:lnSpc>
              <a:buNone/>
            </a:pPr>
            <a:r>
              <a:rPr lang="en-US" sz="1500" b="1" dirty="0">
                <a:solidFill>
                  <a:srgbClr val="1A1A1A"/>
                </a:solidFill>
                <a:latin typeface="Arimo" pitchFamily="34" charset="0"/>
                <a:ea typeface="Arimo" pitchFamily="34" charset="-122"/>
                <a:cs typeface="Arimo" pitchFamily="34" charset="-120"/>
              </a:rPr>
              <a:t>Physical symptoms may mask distress</a:t>
            </a:r>
            <a:endParaRPr lang="en-US" sz="1500" dirty="0"/>
          </a:p>
        </p:txBody>
      </p:sp>
      <p:sp>
        <p:nvSpPr>
          <p:cNvPr id="28" name="SK-35-text-27"/>
          <p:cNvSpPr/>
          <p:nvPr/>
        </p:nvSpPr>
        <p:spPr>
          <a:xfrm>
            <a:off x="495300" y="5782568"/>
            <a:ext cx="1371600" cy="304800"/>
          </a:xfrm>
          <a:prstGeom prst="rect">
            <a:avLst/>
          </a:prstGeom>
          <a:noFill/>
          <a:ln/>
        </p:spPr>
        <p:txBody>
          <a:bodyPr vert="horz" wrap="square" lIns="0" tIns="0" rIns="0" bIns="0" rtlCol="0" anchor="ctr"/>
          <a:lstStyle/>
          <a:p>
            <a:pPr marL="0" indent="0">
              <a:lnSpc>
                <a:spcPts val="2400"/>
              </a:lnSpc>
              <a:buNone/>
            </a:pPr>
            <a:r>
              <a:rPr lang="en-US" sz="2400" b="1" dirty="0">
                <a:solidFill>
                  <a:srgbClr val="E0651F"/>
                </a:solidFill>
                <a:latin typeface="Arimo" pitchFamily="34" charset="0"/>
                <a:ea typeface="Arimo" pitchFamily="34" charset="-122"/>
                <a:cs typeface="Arimo" pitchFamily="34" charset="-120"/>
              </a:rPr>
              <a:t>06</a:t>
            </a:r>
            <a:endParaRPr lang="en-US" sz="2400" dirty="0"/>
          </a:p>
        </p:txBody>
      </p:sp>
      <p:sp>
        <p:nvSpPr>
          <p:cNvPr id="29" name="SK-35-text-28"/>
          <p:cNvSpPr/>
          <p:nvPr/>
        </p:nvSpPr>
        <p:spPr>
          <a:xfrm>
            <a:off x="1143000" y="5811143"/>
            <a:ext cx="5429250" cy="247650"/>
          </a:xfrm>
          <a:prstGeom prst="rect">
            <a:avLst/>
          </a:prstGeom>
          <a:noFill/>
          <a:ln/>
        </p:spPr>
        <p:txBody>
          <a:bodyPr vert="horz" wrap="square" lIns="0" tIns="0" rIns="0" bIns="0" rtlCol="0" anchor="ctr"/>
          <a:lstStyle/>
          <a:p>
            <a:pPr marL="0" indent="0">
              <a:lnSpc>
                <a:spcPts val="1950"/>
              </a:lnSpc>
              <a:buNone/>
            </a:pPr>
            <a:r>
              <a:rPr lang="en-US" sz="1500" b="1" dirty="0">
                <a:solidFill>
                  <a:srgbClr val="1A1A1A"/>
                </a:solidFill>
                <a:latin typeface="Arimo" pitchFamily="34" charset="0"/>
                <a:ea typeface="Arimo" pitchFamily="34" charset="-122"/>
                <a:cs typeface="Arimo" pitchFamily="34" charset="-120"/>
              </a:rPr>
              <a:t>ADHD guideline is NG87</a:t>
            </a:r>
            <a:endParaRPr lang="en-US" sz="1500" dirty="0"/>
          </a:p>
        </p:txBody>
      </p:sp>
      <p:sp>
        <p:nvSpPr>
          <p:cNvPr id="30" name="SK-35-text-29"/>
          <p:cNvSpPr/>
          <p:nvPr/>
        </p:nvSpPr>
        <p:spPr>
          <a:xfrm>
            <a:off x="6438900" y="1521321"/>
            <a:ext cx="1371600" cy="304800"/>
          </a:xfrm>
          <a:prstGeom prst="rect">
            <a:avLst/>
          </a:prstGeom>
          <a:noFill/>
          <a:ln/>
        </p:spPr>
        <p:txBody>
          <a:bodyPr vert="horz" wrap="square" lIns="0" tIns="0" rIns="0" bIns="0" rtlCol="0" anchor="ctr"/>
          <a:lstStyle/>
          <a:p>
            <a:pPr marL="0" indent="0">
              <a:lnSpc>
                <a:spcPts val="2400"/>
              </a:lnSpc>
              <a:buNone/>
            </a:pPr>
            <a:r>
              <a:rPr lang="en-US" sz="2400" b="1" dirty="0">
                <a:solidFill>
                  <a:srgbClr val="E0651F"/>
                </a:solidFill>
                <a:latin typeface="Arimo" pitchFamily="34" charset="0"/>
                <a:ea typeface="Arimo" pitchFamily="34" charset="-122"/>
                <a:cs typeface="Arimo" pitchFamily="34" charset="-120"/>
              </a:rPr>
              <a:t>07</a:t>
            </a:r>
            <a:endParaRPr lang="en-US" sz="2400" dirty="0"/>
          </a:p>
        </p:txBody>
      </p:sp>
      <p:sp>
        <p:nvSpPr>
          <p:cNvPr id="31" name="SK-35-text-30"/>
          <p:cNvSpPr/>
          <p:nvPr/>
        </p:nvSpPr>
        <p:spPr>
          <a:xfrm>
            <a:off x="7086600" y="1549896"/>
            <a:ext cx="5105400" cy="247650"/>
          </a:xfrm>
          <a:prstGeom prst="rect">
            <a:avLst/>
          </a:prstGeom>
          <a:noFill/>
          <a:ln/>
        </p:spPr>
        <p:txBody>
          <a:bodyPr vert="horz" wrap="square" lIns="0" tIns="0" rIns="0" bIns="0" rtlCol="0" anchor="ctr"/>
          <a:lstStyle/>
          <a:p>
            <a:pPr marL="0" indent="0">
              <a:lnSpc>
                <a:spcPts val="1950"/>
              </a:lnSpc>
              <a:buNone/>
            </a:pPr>
            <a:r>
              <a:rPr lang="en-US" sz="1500" b="1" dirty="0">
                <a:solidFill>
                  <a:srgbClr val="1A1A1A"/>
                </a:solidFill>
                <a:latin typeface="Arimo" pitchFamily="34" charset="0"/>
                <a:ea typeface="Arimo" pitchFamily="34" charset="-122"/>
                <a:cs typeface="Arimo" pitchFamily="34" charset="-120"/>
              </a:rPr>
              <a:t>Depression guideline is NG134</a:t>
            </a:r>
            <a:endParaRPr lang="en-US" sz="1500" dirty="0"/>
          </a:p>
        </p:txBody>
      </p:sp>
      <p:sp>
        <p:nvSpPr>
          <p:cNvPr id="32" name="SK-35-text-31"/>
          <p:cNvSpPr/>
          <p:nvPr/>
        </p:nvSpPr>
        <p:spPr>
          <a:xfrm>
            <a:off x="6438900" y="2415480"/>
            <a:ext cx="1371600" cy="304800"/>
          </a:xfrm>
          <a:prstGeom prst="rect">
            <a:avLst/>
          </a:prstGeom>
          <a:noFill/>
          <a:ln/>
        </p:spPr>
        <p:txBody>
          <a:bodyPr vert="horz" wrap="square" lIns="0" tIns="0" rIns="0" bIns="0" rtlCol="0" anchor="ctr"/>
          <a:lstStyle/>
          <a:p>
            <a:pPr marL="0" indent="0">
              <a:lnSpc>
                <a:spcPts val="2400"/>
              </a:lnSpc>
              <a:buNone/>
            </a:pPr>
            <a:r>
              <a:rPr lang="en-US" sz="2400" b="1" dirty="0">
                <a:solidFill>
                  <a:srgbClr val="E0651F"/>
                </a:solidFill>
                <a:latin typeface="Arimo" pitchFamily="34" charset="0"/>
                <a:ea typeface="Arimo" pitchFamily="34" charset="-122"/>
                <a:cs typeface="Arimo" pitchFamily="34" charset="-120"/>
              </a:rPr>
              <a:t>08</a:t>
            </a:r>
            <a:endParaRPr lang="en-US" sz="2400" dirty="0"/>
          </a:p>
        </p:txBody>
      </p:sp>
      <p:sp>
        <p:nvSpPr>
          <p:cNvPr id="33" name="SK-35-text-32"/>
          <p:cNvSpPr/>
          <p:nvPr/>
        </p:nvSpPr>
        <p:spPr>
          <a:xfrm>
            <a:off x="7086600" y="2444055"/>
            <a:ext cx="5105400" cy="247650"/>
          </a:xfrm>
          <a:prstGeom prst="rect">
            <a:avLst/>
          </a:prstGeom>
          <a:noFill/>
          <a:ln/>
        </p:spPr>
        <p:txBody>
          <a:bodyPr vert="horz" wrap="square" lIns="0" tIns="0" rIns="0" bIns="0" rtlCol="0" anchor="ctr"/>
          <a:lstStyle/>
          <a:p>
            <a:pPr marL="0" indent="0">
              <a:lnSpc>
                <a:spcPts val="1950"/>
              </a:lnSpc>
              <a:buNone/>
            </a:pPr>
            <a:r>
              <a:rPr lang="en-US" sz="1500" b="1" dirty="0">
                <a:solidFill>
                  <a:srgbClr val="1A1A1A"/>
                </a:solidFill>
                <a:latin typeface="Arimo" pitchFamily="34" charset="0"/>
                <a:ea typeface="Arimo" pitchFamily="34" charset="-122"/>
                <a:cs typeface="Arimo" pitchFamily="34" charset="-120"/>
              </a:rPr>
              <a:t>Self-harm guideline: NG225</a:t>
            </a:r>
            <a:endParaRPr lang="en-US" sz="1500" dirty="0"/>
          </a:p>
        </p:txBody>
      </p:sp>
      <p:sp>
        <p:nvSpPr>
          <p:cNvPr id="34" name="SK-35-text-33"/>
          <p:cNvSpPr/>
          <p:nvPr/>
        </p:nvSpPr>
        <p:spPr>
          <a:xfrm>
            <a:off x="6438900" y="3309640"/>
            <a:ext cx="1371600" cy="304800"/>
          </a:xfrm>
          <a:prstGeom prst="rect">
            <a:avLst/>
          </a:prstGeom>
          <a:noFill/>
          <a:ln/>
        </p:spPr>
        <p:txBody>
          <a:bodyPr vert="horz" wrap="square" lIns="0" tIns="0" rIns="0" bIns="0" rtlCol="0" anchor="ctr"/>
          <a:lstStyle/>
          <a:p>
            <a:pPr marL="0" indent="0">
              <a:lnSpc>
                <a:spcPts val="2400"/>
              </a:lnSpc>
              <a:buNone/>
            </a:pPr>
            <a:r>
              <a:rPr lang="en-US" sz="2400" b="1" dirty="0">
                <a:solidFill>
                  <a:srgbClr val="E0651F"/>
                </a:solidFill>
                <a:latin typeface="Arimo" pitchFamily="34" charset="0"/>
                <a:ea typeface="Arimo" pitchFamily="34" charset="-122"/>
                <a:cs typeface="Arimo" pitchFamily="34" charset="-120"/>
              </a:rPr>
              <a:t>09</a:t>
            </a:r>
            <a:endParaRPr lang="en-US" sz="2400" dirty="0"/>
          </a:p>
        </p:txBody>
      </p:sp>
      <p:sp>
        <p:nvSpPr>
          <p:cNvPr id="35" name="SK-35-text-34"/>
          <p:cNvSpPr/>
          <p:nvPr/>
        </p:nvSpPr>
        <p:spPr>
          <a:xfrm>
            <a:off x="7086600" y="3338215"/>
            <a:ext cx="5105400" cy="247650"/>
          </a:xfrm>
          <a:prstGeom prst="rect">
            <a:avLst/>
          </a:prstGeom>
          <a:noFill/>
          <a:ln/>
        </p:spPr>
        <p:txBody>
          <a:bodyPr vert="horz" wrap="square" lIns="0" tIns="0" rIns="0" bIns="0" rtlCol="0" anchor="ctr"/>
          <a:lstStyle/>
          <a:p>
            <a:pPr marL="0" indent="0">
              <a:lnSpc>
                <a:spcPts val="1950"/>
              </a:lnSpc>
              <a:buNone/>
            </a:pPr>
            <a:r>
              <a:rPr lang="en-US" sz="1500" b="1" dirty="0">
                <a:solidFill>
                  <a:srgbClr val="1A1A1A"/>
                </a:solidFill>
                <a:latin typeface="Arimo" pitchFamily="34" charset="0"/>
                <a:ea typeface="Arimo" pitchFamily="34" charset="-122"/>
                <a:cs typeface="Arimo" pitchFamily="34" charset="-120"/>
              </a:rPr>
              <a:t>Eating disorders: refer early</a:t>
            </a:r>
            <a:endParaRPr lang="en-US" sz="1500" dirty="0"/>
          </a:p>
        </p:txBody>
      </p:sp>
      <p:sp>
        <p:nvSpPr>
          <p:cNvPr id="36" name="SK-35-text-35"/>
          <p:cNvSpPr/>
          <p:nvPr/>
        </p:nvSpPr>
        <p:spPr>
          <a:xfrm>
            <a:off x="6438900" y="4203799"/>
            <a:ext cx="1371600" cy="304800"/>
          </a:xfrm>
          <a:prstGeom prst="rect">
            <a:avLst/>
          </a:prstGeom>
          <a:noFill/>
          <a:ln/>
        </p:spPr>
        <p:txBody>
          <a:bodyPr vert="horz" wrap="square" lIns="0" tIns="0" rIns="0" bIns="0" rtlCol="0" anchor="ctr"/>
          <a:lstStyle/>
          <a:p>
            <a:pPr marL="0" indent="0">
              <a:lnSpc>
                <a:spcPts val="2400"/>
              </a:lnSpc>
              <a:buNone/>
            </a:pPr>
            <a:r>
              <a:rPr lang="en-US" sz="2400" b="1" dirty="0">
                <a:solidFill>
                  <a:srgbClr val="E0651F"/>
                </a:solidFill>
                <a:latin typeface="Arimo" pitchFamily="34" charset="0"/>
                <a:ea typeface="Arimo" pitchFamily="34" charset="-122"/>
                <a:cs typeface="Arimo" pitchFamily="34" charset="-120"/>
              </a:rPr>
              <a:t>10</a:t>
            </a:r>
            <a:endParaRPr lang="en-US" sz="2400" dirty="0"/>
          </a:p>
        </p:txBody>
      </p:sp>
      <p:sp>
        <p:nvSpPr>
          <p:cNvPr id="37" name="SK-35-text-36"/>
          <p:cNvSpPr/>
          <p:nvPr/>
        </p:nvSpPr>
        <p:spPr>
          <a:xfrm>
            <a:off x="7086600" y="4232374"/>
            <a:ext cx="5105400" cy="247650"/>
          </a:xfrm>
          <a:prstGeom prst="rect">
            <a:avLst/>
          </a:prstGeom>
          <a:noFill/>
          <a:ln/>
        </p:spPr>
        <p:txBody>
          <a:bodyPr vert="horz" wrap="square" lIns="0" tIns="0" rIns="0" bIns="0" rtlCol="0" anchor="ctr"/>
          <a:lstStyle/>
          <a:p>
            <a:pPr marL="0" indent="0">
              <a:lnSpc>
                <a:spcPts val="1950"/>
              </a:lnSpc>
              <a:buNone/>
            </a:pPr>
            <a:r>
              <a:rPr lang="en-US" sz="1500" b="1" dirty="0">
                <a:solidFill>
                  <a:srgbClr val="1A1A1A"/>
                </a:solidFill>
                <a:latin typeface="Arimo" pitchFamily="34" charset="0"/>
                <a:ea typeface="Arimo" pitchFamily="34" charset="-122"/>
                <a:cs typeface="Arimo" pitchFamily="34" charset="-120"/>
              </a:rPr>
              <a:t>Safety-net using exact words</a:t>
            </a:r>
            <a:endParaRPr lang="en-US" sz="1500" dirty="0"/>
          </a:p>
        </p:txBody>
      </p:sp>
      <p:sp>
        <p:nvSpPr>
          <p:cNvPr id="38" name="SK-35-text-37"/>
          <p:cNvSpPr/>
          <p:nvPr/>
        </p:nvSpPr>
        <p:spPr>
          <a:xfrm>
            <a:off x="6438900" y="5097959"/>
            <a:ext cx="1371600" cy="304800"/>
          </a:xfrm>
          <a:prstGeom prst="rect">
            <a:avLst/>
          </a:prstGeom>
          <a:noFill/>
          <a:ln/>
        </p:spPr>
        <p:txBody>
          <a:bodyPr vert="horz" wrap="square" lIns="0" tIns="0" rIns="0" bIns="0" rtlCol="0" anchor="ctr"/>
          <a:lstStyle/>
          <a:p>
            <a:pPr marL="0" indent="0">
              <a:lnSpc>
                <a:spcPts val="2400"/>
              </a:lnSpc>
              <a:buNone/>
            </a:pPr>
            <a:r>
              <a:rPr lang="en-US" sz="2400" b="1" dirty="0">
                <a:solidFill>
                  <a:srgbClr val="E0651F"/>
                </a:solidFill>
                <a:latin typeface="Arimo" pitchFamily="34" charset="0"/>
                <a:ea typeface="Arimo" pitchFamily="34" charset="-122"/>
                <a:cs typeface="Arimo" pitchFamily="34" charset="-120"/>
              </a:rPr>
              <a:t>11</a:t>
            </a:r>
            <a:endParaRPr lang="en-US" sz="2400" dirty="0"/>
          </a:p>
        </p:txBody>
      </p:sp>
      <p:sp>
        <p:nvSpPr>
          <p:cNvPr id="39" name="SK-35-text-38"/>
          <p:cNvSpPr/>
          <p:nvPr/>
        </p:nvSpPr>
        <p:spPr>
          <a:xfrm>
            <a:off x="7086600" y="5126534"/>
            <a:ext cx="5105400" cy="247650"/>
          </a:xfrm>
          <a:prstGeom prst="rect">
            <a:avLst/>
          </a:prstGeom>
          <a:noFill/>
          <a:ln/>
        </p:spPr>
        <p:txBody>
          <a:bodyPr vert="horz" wrap="square" lIns="0" tIns="0" rIns="0" bIns="0" rtlCol="0" anchor="ctr"/>
          <a:lstStyle/>
          <a:p>
            <a:pPr marL="0" indent="0">
              <a:lnSpc>
                <a:spcPts val="1950"/>
              </a:lnSpc>
              <a:buNone/>
            </a:pPr>
            <a:r>
              <a:rPr lang="en-US" sz="1500" b="1" dirty="0">
                <a:solidFill>
                  <a:srgbClr val="1A1A1A"/>
                </a:solidFill>
                <a:latin typeface="Arimo" pitchFamily="34" charset="0"/>
                <a:ea typeface="Arimo" pitchFamily="34" charset="-122"/>
                <a:cs typeface="Arimo" pitchFamily="34" charset="-120"/>
              </a:rPr>
              <a:t>Document capacity and risk</a:t>
            </a:r>
            <a:endParaRPr lang="en-US" sz="15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6-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6-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36-img-3" descr="preencoded.png"/>
          <p:cNvPicPr>
            <a:picLocks noChangeAspect="1"/>
          </p:cNvPicPr>
          <p:nvPr/>
        </p:nvPicPr>
        <p:blipFill>
          <a:blip r:embed="rId5"/>
          <a:stretch>
            <a:fillRect/>
          </a:stretch>
        </p:blipFill>
        <p:spPr>
          <a:xfrm>
            <a:off x="381000" y="381000"/>
            <a:ext cx="11430000" cy="693390"/>
          </a:xfrm>
          <a:prstGeom prst="rect">
            <a:avLst/>
          </a:prstGeom>
        </p:spPr>
      </p:pic>
      <p:pic>
        <p:nvPicPr>
          <p:cNvPr id="5" name="SK-36-img-4" descr="preencoded.png"/>
          <p:cNvPicPr>
            <a:picLocks noChangeAspect="1"/>
          </p:cNvPicPr>
          <p:nvPr/>
        </p:nvPicPr>
        <p:blipFill>
          <a:blip r:embed="rId6"/>
          <a:stretch>
            <a:fillRect/>
          </a:stretch>
        </p:blipFill>
        <p:spPr>
          <a:xfrm>
            <a:off x="1809750" y="1626840"/>
            <a:ext cx="8572500" cy="4326136"/>
          </a:xfrm>
          <a:prstGeom prst="rect">
            <a:avLst/>
          </a:prstGeom>
        </p:spPr>
      </p:pic>
      <p:pic>
        <p:nvPicPr>
          <p:cNvPr id="6" name="SK-36-img-5" descr="preencoded.png"/>
          <p:cNvPicPr>
            <a:picLocks noChangeAspect="1"/>
          </p:cNvPicPr>
          <p:nvPr/>
        </p:nvPicPr>
        <p:blipFill>
          <a:blip r:embed="rId7"/>
          <a:stretch>
            <a:fillRect/>
          </a:stretch>
        </p:blipFill>
        <p:spPr>
          <a:xfrm>
            <a:off x="5619750" y="2330351"/>
            <a:ext cx="952500" cy="762000"/>
          </a:xfrm>
          <a:prstGeom prst="rect">
            <a:avLst/>
          </a:prstGeom>
        </p:spPr>
      </p:pic>
      <p:sp>
        <p:nvSpPr>
          <p:cNvPr id="7" name="SK-36-text-6"/>
          <p:cNvSpPr/>
          <p:nvPr/>
        </p:nvSpPr>
        <p:spPr>
          <a:xfrm>
            <a:off x="571500" y="381000"/>
            <a:ext cx="1140142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A"/>
                </a:solidFill>
                <a:latin typeface="Arimo" pitchFamily="34" charset="0"/>
                <a:ea typeface="Arimo" pitchFamily="34" charset="-122"/>
                <a:cs typeface="Arimo" pitchFamily="34" charset="-120"/>
              </a:rPr>
              <a:t>Disclaimer</a:t>
            </a:r>
            <a:endParaRPr lang="en-US" sz="2550" dirty="0"/>
          </a:p>
        </p:txBody>
      </p:sp>
      <p:sp>
        <p:nvSpPr>
          <p:cNvPr id="8" name="SK-36-text-7"/>
          <p:cNvSpPr/>
          <p:nvPr/>
        </p:nvSpPr>
        <p:spPr>
          <a:xfrm>
            <a:off x="571500" y="845790"/>
            <a:ext cx="11315700" cy="228600"/>
          </a:xfrm>
          <a:prstGeom prst="rect">
            <a:avLst/>
          </a:prstGeom>
          <a:noFill/>
          <a:ln/>
        </p:spPr>
        <p:txBody>
          <a:bodyPr vert="horz" wrap="square" lIns="0" tIns="0" rIns="0" bIns="0" rtlCol="0" anchor="ctr"/>
          <a:lstStyle/>
          <a:p>
            <a:pPr marL="0" indent="0">
              <a:lnSpc>
                <a:spcPts val="1800"/>
              </a:lnSpc>
              <a:buNone/>
            </a:pPr>
            <a:r>
              <a:rPr lang="en-US" sz="1200" kern="0" spc="60" dirty="0">
                <a:solidFill>
                  <a:srgbClr val="6B7280"/>
                </a:solidFill>
                <a:latin typeface="Arimo" pitchFamily="34" charset="0"/>
                <a:ea typeface="Arimo" pitchFamily="34" charset="-122"/>
                <a:cs typeface="Arimo" pitchFamily="34" charset="-120"/>
              </a:rPr>
              <a:t>BRADFORD VTS TEACHING SERIES</a:t>
            </a:r>
            <a:endParaRPr lang="en-US" sz="1200" dirty="0"/>
          </a:p>
        </p:txBody>
      </p:sp>
      <p:sp>
        <p:nvSpPr>
          <p:cNvPr id="9" name="SK-36-text-8"/>
          <p:cNvSpPr/>
          <p:nvPr/>
        </p:nvSpPr>
        <p:spPr>
          <a:xfrm>
            <a:off x="2266950" y="3531840"/>
            <a:ext cx="7658100" cy="792361"/>
          </a:xfrm>
          <a:prstGeom prst="rect">
            <a:avLst/>
          </a:prstGeom>
          <a:noFill/>
          <a:ln/>
        </p:spPr>
        <p:txBody>
          <a:bodyPr vert="horz" wrap="square" lIns="0" tIns="0" rIns="0" bIns="0" rtlCol="0" anchor="ctr"/>
          <a:lstStyle/>
          <a:p>
            <a:pPr marL="0" indent="0" algn="ctr">
              <a:lnSpc>
                <a:spcPts val="3120"/>
              </a:lnSpc>
              <a:buNone/>
            </a:pPr>
            <a:r>
              <a:rPr lang="en-US" sz="2400" b="1" dirty="0">
                <a:solidFill>
                  <a:srgbClr val="1A1A1A"/>
                </a:solidFill>
                <a:latin typeface="Arimo" pitchFamily="34" charset="0"/>
                <a:ea typeface="Arimo" pitchFamily="34" charset="-122"/>
                <a:cs typeface="Arimo" pitchFamily="34" charset="-120"/>
              </a:rPr>
              <a:t>Always double check this advice and drug doses with the latest NICE/BNF guidance.</a:t>
            </a:r>
            <a:endParaRPr lang="en-US" sz="2400" dirty="0"/>
          </a:p>
        </p:txBody>
      </p:sp>
      <p:sp>
        <p:nvSpPr>
          <p:cNvPr id="10" name="SK-36-text-9"/>
          <p:cNvSpPr/>
          <p:nvPr/>
        </p:nvSpPr>
        <p:spPr>
          <a:xfrm>
            <a:off x="2266950" y="4552801"/>
            <a:ext cx="7658100" cy="942975"/>
          </a:xfrm>
          <a:prstGeom prst="rect">
            <a:avLst/>
          </a:prstGeom>
          <a:noFill/>
          <a:ln/>
        </p:spPr>
        <p:txBody>
          <a:bodyPr vert="horz" wrap="square" lIns="0" tIns="0" rIns="0" bIns="0" rtlCol="0" anchor="ctr"/>
          <a:lstStyle/>
          <a:p>
            <a:pPr marL="0" indent="0" algn="ctr">
              <a:lnSpc>
                <a:spcPts val="2475"/>
              </a:lnSpc>
              <a:buNone/>
            </a:pPr>
            <a:r>
              <a:rPr lang="en-US" sz="1650" dirty="0">
                <a:solidFill>
                  <a:srgbClr val="4B5563"/>
                </a:solidFill>
                <a:latin typeface="Arimo" pitchFamily="34" charset="0"/>
                <a:ea typeface="Arimo" pitchFamily="34" charset="-122"/>
                <a:cs typeface="Arimo" pitchFamily="34" charset="-120"/>
              </a:rPr>
              <a:t>This document is for educational purposes only and should be cross-referenced with current local CAMHS pathways and national standards at the time of clinical decision-making.</a:t>
            </a:r>
            <a:endParaRPr lang="en-US" sz="1650" dirty="0"/>
          </a:p>
        </p:txBody>
      </p:sp>
      <p:sp>
        <p:nvSpPr>
          <p:cNvPr id="11" name="SK-36-text-10"/>
          <p:cNvSpPr/>
          <p:nvPr/>
        </p:nvSpPr>
        <p:spPr>
          <a:xfrm>
            <a:off x="10448925" y="6467475"/>
            <a:ext cx="1743075" cy="200025"/>
          </a:xfrm>
          <a:prstGeom prst="rect">
            <a:avLst/>
          </a:prstGeom>
          <a:noFill/>
          <a:ln/>
        </p:spPr>
        <p:txBody>
          <a:bodyPr vert="horz" wrap="square" lIns="0" tIns="0" rIns="0" bIns="0" rtlCol="0" anchor="ctr"/>
          <a:lstStyle/>
          <a:p>
            <a:pPr marL="0" indent="0">
              <a:lnSpc>
                <a:spcPts val="1575"/>
              </a:lnSpc>
              <a:buNone/>
            </a:pPr>
            <a:r>
              <a:rPr lang="en-US" sz="1050" dirty="0">
                <a:solidFill>
                  <a:srgbClr val="6B7280"/>
                </a:solidFill>
                <a:latin typeface="Arimo" pitchFamily="34" charset="0"/>
                <a:ea typeface="Arimo" pitchFamily="34" charset="-122"/>
                <a:cs typeface="Arimo" pitchFamily="34" charset="-120"/>
              </a:rPr>
              <a:t>www.bradfordvts.co.uk</a:t>
            </a:r>
            <a:endParaRPr lang="en-US" sz="10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5-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5-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5-img-3" descr="preencoded.png"/>
          <p:cNvPicPr>
            <a:picLocks noChangeAspect="1"/>
          </p:cNvPicPr>
          <p:nvPr/>
        </p:nvPicPr>
        <p:blipFill>
          <a:blip r:embed="rId5"/>
          <a:stretch>
            <a:fillRect/>
          </a:stretch>
        </p:blipFill>
        <p:spPr>
          <a:xfrm>
            <a:off x="381000" y="381000"/>
            <a:ext cx="11430000" cy="693390"/>
          </a:xfrm>
          <a:prstGeom prst="rect">
            <a:avLst/>
          </a:prstGeom>
        </p:spPr>
      </p:pic>
      <p:pic>
        <p:nvPicPr>
          <p:cNvPr id="5" name="SK-5-img-4" descr="preencoded.png"/>
          <p:cNvPicPr>
            <a:picLocks noChangeAspect="1"/>
          </p:cNvPicPr>
          <p:nvPr/>
        </p:nvPicPr>
        <p:blipFill>
          <a:blip r:embed="rId6"/>
          <a:stretch>
            <a:fillRect/>
          </a:stretch>
        </p:blipFill>
        <p:spPr>
          <a:xfrm>
            <a:off x="381000" y="1360140"/>
            <a:ext cx="285750" cy="228600"/>
          </a:xfrm>
          <a:prstGeom prst="rect">
            <a:avLst/>
          </a:prstGeom>
        </p:spPr>
      </p:pic>
      <p:pic>
        <p:nvPicPr>
          <p:cNvPr id="6" name="SK-5-img-5" descr="preencoded.png"/>
          <p:cNvPicPr>
            <a:picLocks noChangeAspect="1"/>
          </p:cNvPicPr>
          <p:nvPr/>
        </p:nvPicPr>
        <p:blipFill>
          <a:blip r:embed="rId7"/>
          <a:stretch>
            <a:fillRect/>
          </a:stretch>
        </p:blipFill>
        <p:spPr>
          <a:xfrm>
            <a:off x="381000" y="1877318"/>
            <a:ext cx="214313" cy="175320"/>
          </a:xfrm>
          <a:prstGeom prst="rect">
            <a:avLst/>
          </a:prstGeom>
        </p:spPr>
      </p:pic>
      <p:pic>
        <p:nvPicPr>
          <p:cNvPr id="7" name="SK-5-img-6" descr="preencoded.png"/>
          <p:cNvPicPr>
            <a:picLocks noChangeAspect="1"/>
          </p:cNvPicPr>
          <p:nvPr/>
        </p:nvPicPr>
        <p:blipFill>
          <a:blip r:embed="rId8"/>
          <a:stretch>
            <a:fillRect/>
          </a:stretch>
        </p:blipFill>
        <p:spPr>
          <a:xfrm>
            <a:off x="381000" y="3174355"/>
            <a:ext cx="214313" cy="175320"/>
          </a:xfrm>
          <a:prstGeom prst="rect">
            <a:avLst/>
          </a:prstGeom>
        </p:spPr>
      </p:pic>
      <p:pic>
        <p:nvPicPr>
          <p:cNvPr id="8" name="SK-5-img-7" descr="preencoded.png"/>
          <p:cNvPicPr>
            <a:picLocks noChangeAspect="1"/>
          </p:cNvPicPr>
          <p:nvPr/>
        </p:nvPicPr>
        <p:blipFill>
          <a:blip r:embed="rId9"/>
          <a:stretch>
            <a:fillRect/>
          </a:stretch>
        </p:blipFill>
        <p:spPr>
          <a:xfrm>
            <a:off x="381000" y="4471392"/>
            <a:ext cx="214313" cy="175320"/>
          </a:xfrm>
          <a:prstGeom prst="rect">
            <a:avLst/>
          </a:prstGeom>
        </p:spPr>
      </p:pic>
      <p:pic>
        <p:nvPicPr>
          <p:cNvPr id="9" name="SK-5-img-8" descr="preencoded.png"/>
          <p:cNvPicPr>
            <a:picLocks noChangeAspect="1"/>
          </p:cNvPicPr>
          <p:nvPr/>
        </p:nvPicPr>
        <p:blipFill>
          <a:blip r:embed="rId10"/>
          <a:stretch>
            <a:fillRect/>
          </a:stretch>
        </p:blipFill>
        <p:spPr>
          <a:xfrm>
            <a:off x="6091238" y="1493490"/>
            <a:ext cx="9525" cy="4043511"/>
          </a:xfrm>
          <a:prstGeom prst="rect">
            <a:avLst/>
          </a:prstGeom>
        </p:spPr>
      </p:pic>
      <p:pic>
        <p:nvPicPr>
          <p:cNvPr id="10" name="SK-5-img-9" descr="preencoded.png"/>
          <p:cNvPicPr>
            <a:picLocks noChangeAspect="1"/>
          </p:cNvPicPr>
          <p:nvPr/>
        </p:nvPicPr>
        <p:blipFill>
          <a:blip r:embed="rId11"/>
          <a:stretch>
            <a:fillRect/>
          </a:stretch>
        </p:blipFill>
        <p:spPr>
          <a:xfrm>
            <a:off x="6405563" y="1360140"/>
            <a:ext cx="285750" cy="228600"/>
          </a:xfrm>
          <a:prstGeom prst="rect">
            <a:avLst/>
          </a:prstGeom>
        </p:spPr>
      </p:pic>
      <p:pic>
        <p:nvPicPr>
          <p:cNvPr id="11" name="SK-5-img-10" descr="preencoded.png"/>
          <p:cNvPicPr>
            <a:picLocks noChangeAspect="1"/>
          </p:cNvPicPr>
          <p:nvPr/>
        </p:nvPicPr>
        <p:blipFill>
          <a:blip r:embed="rId12"/>
          <a:stretch>
            <a:fillRect/>
          </a:stretch>
        </p:blipFill>
        <p:spPr>
          <a:xfrm>
            <a:off x="6405563" y="1877318"/>
            <a:ext cx="214313" cy="175320"/>
          </a:xfrm>
          <a:prstGeom prst="rect">
            <a:avLst/>
          </a:prstGeom>
        </p:spPr>
      </p:pic>
      <p:pic>
        <p:nvPicPr>
          <p:cNvPr id="12" name="SK-5-img-11" descr="preencoded.png"/>
          <p:cNvPicPr>
            <a:picLocks noChangeAspect="1"/>
          </p:cNvPicPr>
          <p:nvPr/>
        </p:nvPicPr>
        <p:blipFill>
          <a:blip r:embed="rId13"/>
          <a:stretch>
            <a:fillRect/>
          </a:stretch>
        </p:blipFill>
        <p:spPr>
          <a:xfrm>
            <a:off x="6405563" y="3174355"/>
            <a:ext cx="214313" cy="175320"/>
          </a:xfrm>
          <a:prstGeom prst="rect">
            <a:avLst/>
          </a:prstGeom>
        </p:spPr>
      </p:pic>
      <p:pic>
        <p:nvPicPr>
          <p:cNvPr id="13" name="SK-5-img-12" descr="preencoded.png"/>
          <p:cNvPicPr>
            <a:picLocks noChangeAspect="1"/>
          </p:cNvPicPr>
          <p:nvPr/>
        </p:nvPicPr>
        <p:blipFill>
          <a:blip r:embed="rId14"/>
          <a:stretch>
            <a:fillRect/>
          </a:stretch>
        </p:blipFill>
        <p:spPr>
          <a:xfrm>
            <a:off x="6405563" y="4471392"/>
            <a:ext cx="214313" cy="175320"/>
          </a:xfrm>
          <a:prstGeom prst="rect">
            <a:avLst/>
          </a:prstGeom>
        </p:spPr>
      </p:pic>
      <p:pic>
        <p:nvPicPr>
          <p:cNvPr id="14" name="SK-5-img-13" descr="preencoded.png"/>
          <p:cNvPicPr>
            <a:picLocks noChangeAspect="1"/>
          </p:cNvPicPr>
          <p:nvPr/>
        </p:nvPicPr>
        <p:blipFill>
          <a:blip r:embed="rId15"/>
          <a:stretch>
            <a:fillRect/>
          </a:stretch>
        </p:blipFill>
        <p:spPr>
          <a:xfrm>
            <a:off x="381000" y="5918002"/>
            <a:ext cx="11430000" cy="558998"/>
          </a:xfrm>
          <a:prstGeom prst="rect">
            <a:avLst/>
          </a:prstGeom>
        </p:spPr>
      </p:pic>
      <p:pic>
        <p:nvPicPr>
          <p:cNvPr id="15" name="SK-5-img-14" descr="preencoded.png"/>
          <p:cNvPicPr>
            <a:picLocks noChangeAspect="1"/>
          </p:cNvPicPr>
          <p:nvPr/>
        </p:nvPicPr>
        <p:blipFill>
          <a:blip r:embed="rId16"/>
          <a:stretch>
            <a:fillRect/>
          </a:stretch>
        </p:blipFill>
        <p:spPr>
          <a:xfrm>
            <a:off x="5864721" y="5918002"/>
            <a:ext cx="462558" cy="558998"/>
          </a:xfrm>
          <a:prstGeom prst="rect">
            <a:avLst/>
          </a:prstGeom>
        </p:spPr>
      </p:pic>
      <p:sp>
        <p:nvSpPr>
          <p:cNvPr id="16" name="SK-5-text-15"/>
          <p:cNvSpPr/>
          <p:nvPr/>
        </p:nvSpPr>
        <p:spPr>
          <a:xfrm>
            <a:off x="571500" y="381000"/>
            <a:ext cx="1140142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A"/>
                </a:solidFill>
                <a:latin typeface="Arimo" pitchFamily="34" charset="0"/>
                <a:ea typeface="Arimo" pitchFamily="34" charset="-122"/>
                <a:cs typeface="Arimo" pitchFamily="34" charset="-120"/>
              </a:rPr>
              <a:t>Risk and Protective Factors</a:t>
            </a:r>
            <a:endParaRPr lang="en-US" sz="2550" dirty="0"/>
          </a:p>
        </p:txBody>
      </p:sp>
      <p:sp>
        <p:nvSpPr>
          <p:cNvPr id="17" name="SK-5-text-16"/>
          <p:cNvSpPr/>
          <p:nvPr/>
        </p:nvSpPr>
        <p:spPr>
          <a:xfrm>
            <a:off x="571500" y="845790"/>
            <a:ext cx="11315700" cy="228600"/>
          </a:xfrm>
          <a:prstGeom prst="rect">
            <a:avLst/>
          </a:prstGeom>
          <a:noFill/>
          <a:ln/>
        </p:spPr>
        <p:txBody>
          <a:bodyPr vert="horz" wrap="square" lIns="0" tIns="0" rIns="0" bIns="0" rtlCol="0" anchor="ctr"/>
          <a:lstStyle/>
          <a:p>
            <a:pPr marL="0" indent="0">
              <a:lnSpc>
                <a:spcPts val="1800"/>
              </a:lnSpc>
              <a:buNone/>
            </a:pPr>
            <a:r>
              <a:rPr lang="en-US" sz="1200" kern="0" spc="60" dirty="0">
                <a:solidFill>
                  <a:srgbClr val="6B7280"/>
                </a:solidFill>
                <a:latin typeface="Arimo" pitchFamily="34" charset="0"/>
                <a:ea typeface="Arimo" pitchFamily="34" charset="-122"/>
                <a:cs typeface="Arimo" pitchFamily="34" charset="-120"/>
              </a:rPr>
              <a:t>BRADFORD VTS TEACHING SERIES</a:t>
            </a:r>
            <a:endParaRPr lang="en-US" sz="1200" dirty="0"/>
          </a:p>
        </p:txBody>
      </p:sp>
      <p:sp>
        <p:nvSpPr>
          <p:cNvPr id="18" name="SK-5-text-17"/>
          <p:cNvSpPr/>
          <p:nvPr/>
        </p:nvSpPr>
        <p:spPr>
          <a:xfrm>
            <a:off x="781050" y="1302990"/>
            <a:ext cx="340614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D32F2F"/>
                </a:solidFill>
                <a:latin typeface="Arimo" pitchFamily="34" charset="0"/>
                <a:ea typeface="Arimo" pitchFamily="34" charset="-122"/>
                <a:cs typeface="Arimo" pitchFamily="34" charset="-120"/>
              </a:rPr>
              <a:t>RISK FACTORS</a:t>
            </a:r>
            <a:endParaRPr lang="en-US" sz="1800" dirty="0"/>
          </a:p>
        </p:txBody>
      </p:sp>
      <p:sp>
        <p:nvSpPr>
          <p:cNvPr id="19" name="SK-5-text-18"/>
          <p:cNvSpPr/>
          <p:nvPr/>
        </p:nvSpPr>
        <p:spPr>
          <a:xfrm>
            <a:off x="671513" y="1836390"/>
            <a:ext cx="540543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A1A"/>
                </a:solidFill>
                <a:latin typeface="Arimo" pitchFamily="34" charset="0"/>
                <a:ea typeface="Arimo" pitchFamily="34" charset="-122"/>
                <a:cs typeface="Arimo" pitchFamily="34" charset="-120"/>
              </a:rPr>
              <a:t>Individual / Child</a:t>
            </a:r>
            <a:endParaRPr lang="en-US" sz="1350" dirty="0"/>
          </a:p>
        </p:txBody>
      </p:sp>
      <p:sp>
        <p:nvSpPr>
          <p:cNvPr id="20" name="SK-5-text-19"/>
          <p:cNvSpPr/>
          <p:nvPr/>
        </p:nvSpPr>
        <p:spPr>
          <a:xfrm>
            <a:off x="495300" y="2169765"/>
            <a:ext cx="7952769"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Developmental delay or learning difficulties</a:t>
            </a:r>
            <a:endParaRPr lang="en-US" sz="1200" dirty="0"/>
          </a:p>
        </p:txBody>
      </p:sp>
      <p:sp>
        <p:nvSpPr>
          <p:cNvPr id="21" name="SK-5-text-20"/>
          <p:cNvSpPr/>
          <p:nvPr/>
        </p:nvSpPr>
        <p:spPr>
          <a:xfrm>
            <a:off x="495300" y="2440186"/>
            <a:ext cx="6878691"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Chronic physical illness or disability</a:t>
            </a:r>
            <a:endParaRPr lang="en-US" sz="1200" dirty="0"/>
          </a:p>
        </p:txBody>
      </p:sp>
      <p:sp>
        <p:nvSpPr>
          <p:cNvPr id="22" name="SK-5-text-21"/>
          <p:cNvSpPr/>
          <p:nvPr/>
        </p:nvSpPr>
        <p:spPr>
          <a:xfrm>
            <a:off x="495300" y="2710607"/>
            <a:ext cx="7236717"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Difficult temperament or low self-esteem</a:t>
            </a:r>
            <a:endParaRPr lang="en-US" sz="1200" dirty="0"/>
          </a:p>
        </p:txBody>
      </p:sp>
      <p:sp>
        <p:nvSpPr>
          <p:cNvPr id="23" name="SK-5-text-22"/>
          <p:cNvSpPr/>
          <p:nvPr/>
        </p:nvSpPr>
        <p:spPr>
          <a:xfrm>
            <a:off x="671513" y="3133427"/>
            <a:ext cx="540543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A1A"/>
                </a:solidFill>
                <a:latin typeface="Arimo" pitchFamily="34" charset="0"/>
                <a:ea typeface="Arimo" pitchFamily="34" charset="-122"/>
                <a:cs typeface="Arimo" pitchFamily="34" charset="-120"/>
              </a:rPr>
              <a:t>Family / Home</a:t>
            </a:r>
            <a:endParaRPr lang="en-US" sz="1350" dirty="0"/>
          </a:p>
        </p:txBody>
      </p:sp>
      <p:sp>
        <p:nvSpPr>
          <p:cNvPr id="24" name="SK-5-text-23"/>
          <p:cNvSpPr/>
          <p:nvPr/>
        </p:nvSpPr>
        <p:spPr>
          <a:xfrm>
            <a:off x="495300" y="3466802"/>
            <a:ext cx="7773756"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Parental mental illness or substance misuse</a:t>
            </a:r>
            <a:endParaRPr lang="en-US" sz="1200" dirty="0"/>
          </a:p>
        </p:txBody>
      </p:sp>
      <p:sp>
        <p:nvSpPr>
          <p:cNvPr id="25" name="SK-5-text-24"/>
          <p:cNvSpPr/>
          <p:nvPr/>
        </p:nvSpPr>
        <p:spPr>
          <a:xfrm>
            <a:off x="495300" y="3737223"/>
            <a:ext cx="616264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Domestic abuse or family breakdown</a:t>
            </a:r>
            <a:endParaRPr lang="en-US" sz="1200" dirty="0"/>
          </a:p>
        </p:txBody>
      </p:sp>
      <p:sp>
        <p:nvSpPr>
          <p:cNvPr id="26" name="SK-5-text-25"/>
          <p:cNvSpPr/>
          <p:nvPr/>
        </p:nvSpPr>
        <p:spPr>
          <a:xfrm>
            <a:off x="495300" y="4007644"/>
            <a:ext cx="5367338"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Bereavement and loss</a:t>
            </a:r>
            <a:endParaRPr lang="en-US" sz="1200" dirty="0"/>
          </a:p>
        </p:txBody>
      </p:sp>
      <p:sp>
        <p:nvSpPr>
          <p:cNvPr id="27" name="SK-5-text-26"/>
          <p:cNvSpPr/>
          <p:nvPr/>
        </p:nvSpPr>
        <p:spPr>
          <a:xfrm>
            <a:off x="671513" y="4430464"/>
            <a:ext cx="540543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A1A"/>
                </a:solidFill>
                <a:latin typeface="Arimo" pitchFamily="34" charset="0"/>
                <a:ea typeface="Arimo" pitchFamily="34" charset="-122"/>
                <a:cs typeface="Arimo" pitchFamily="34" charset="-120"/>
              </a:rPr>
              <a:t>Environment / Social</a:t>
            </a:r>
            <a:endParaRPr lang="en-US" sz="1350" dirty="0"/>
          </a:p>
        </p:txBody>
      </p:sp>
      <p:sp>
        <p:nvSpPr>
          <p:cNvPr id="28" name="SK-5-text-27"/>
          <p:cNvSpPr/>
          <p:nvPr/>
        </p:nvSpPr>
        <p:spPr>
          <a:xfrm>
            <a:off x="495300" y="4763839"/>
            <a:ext cx="7773756"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Poverty, poor housing, and social adversity</a:t>
            </a:r>
            <a:endParaRPr lang="en-US" sz="1200" dirty="0"/>
          </a:p>
        </p:txBody>
      </p:sp>
      <p:sp>
        <p:nvSpPr>
          <p:cNvPr id="29" name="SK-5-text-28"/>
          <p:cNvSpPr/>
          <p:nvPr/>
        </p:nvSpPr>
        <p:spPr>
          <a:xfrm>
            <a:off x="495300" y="5034260"/>
            <a:ext cx="6341653"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Bullying, racism, or peer exclusion</a:t>
            </a:r>
            <a:endParaRPr lang="en-US" sz="1200" dirty="0"/>
          </a:p>
        </p:txBody>
      </p:sp>
      <p:sp>
        <p:nvSpPr>
          <p:cNvPr id="30" name="SK-5-text-29"/>
          <p:cNvSpPr/>
          <p:nvPr/>
        </p:nvSpPr>
        <p:spPr>
          <a:xfrm>
            <a:off x="495300" y="5304681"/>
            <a:ext cx="6699679"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Exposure to war or community violence</a:t>
            </a:r>
            <a:endParaRPr lang="en-US" sz="1200" dirty="0"/>
          </a:p>
        </p:txBody>
      </p:sp>
      <p:sp>
        <p:nvSpPr>
          <p:cNvPr id="31" name="SK-5-text-30"/>
          <p:cNvSpPr/>
          <p:nvPr/>
        </p:nvSpPr>
        <p:spPr>
          <a:xfrm>
            <a:off x="6805613" y="1302990"/>
            <a:ext cx="505206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2E7D32"/>
                </a:solidFill>
                <a:latin typeface="Arimo" pitchFamily="34" charset="0"/>
                <a:ea typeface="Arimo" pitchFamily="34" charset="-122"/>
                <a:cs typeface="Arimo" pitchFamily="34" charset="-120"/>
              </a:rPr>
              <a:t>PROTECTIVE FACTORS</a:t>
            </a:r>
            <a:endParaRPr lang="en-US" sz="1800" dirty="0"/>
          </a:p>
        </p:txBody>
      </p:sp>
      <p:sp>
        <p:nvSpPr>
          <p:cNvPr id="32" name="SK-5-text-31"/>
          <p:cNvSpPr/>
          <p:nvPr/>
        </p:nvSpPr>
        <p:spPr>
          <a:xfrm>
            <a:off x="6696075" y="1836390"/>
            <a:ext cx="540543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A1A"/>
                </a:solidFill>
                <a:latin typeface="Arimo" pitchFamily="34" charset="0"/>
                <a:ea typeface="Arimo" pitchFamily="34" charset="-122"/>
                <a:cs typeface="Arimo" pitchFamily="34" charset="-120"/>
              </a:rPr>
              <a:t>Relationships</a:t>
            </a:r>
            <a:endParaRPr lang="en-US" sz="1350" dirty="0"/>
          </a:p>
        </p:txBody>
      </p:sp>
      <p:sp>
        <p:nvSpPr>
          <p:cNvPr id="33" name="SK-5-text-32"/>
          <p:cNvSpPr/>
          <p:nvPr/>
        </p:nvSpPr>
        <p:spPr>
          <a:xfrm>
            <a:off x="6519863" y="2169765"/>
            <a:ext cx="5672138"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At least one supportive, reliable adult</a:t>
            </a:r>
            <a:endParaRPr lang="en-US" sz="1200" dirty="0"/>
          </a:p>
        </p:txBody>
      </p:sp>
      <p:sp>
        <p:nvSpPr>
          <p:cNvPr id="34" name="SK-5-text-33"/>
          <p:cNvSpPr/>
          <p:nvPr/>
        </p:nvSpPr>
        <p:spPr>
          <a:xfrm>
            <a:off x="6519863" y="2440186"/>
            <a:ext cx="5672138"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Strong, positive family/friend networks</a:t>
            </a:r>
            <a:endParaRPr lang="en-US" sz="1200" dirty="0"/>
          </a:p>
        </p:txBody>
      </p:sp>
      <p:sp>
        <p:nvSpPr>
          <p:cNvPr id="35" name="SK-5-text-34"/>
          <p:cNvSpPr/>
          <p:nvPr/>
        </p:nvSpPr>
        <p:spPr>
          <a:xfrm>
            <a:off x="6519863" y="2710607"/>
            <a:ext cx="5672138"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Consistent and warm parenting style</a:t>
            </a:r>
            <a:endParaRPr lang="en-US" sz="1200" dirty="0"/>
          </a:p>
        </p:txBody>
      </p:sp>
      <p:sp>
        <p:nvSpPr>
          <p:cNvPr id="36" name="SK-5-text-35"/>
          <p:cNvSpPr/>
          <p:nvPr/>
        </p:nvSpPr>
        <p:spPr>
          <a:xfrm>
            <a:off x="6696075" y="3133427"/>
            <a:ext cx="540543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A1A"/>
                </a:solidFill>
                <a:latin typeface="Arimo" pitchFamily="34" charset="0"/>
                <a:ea typeface="Arimo" pitchFamily="34" charset="-122"/>
                <a:cs typeface="Arimo" pitchFamily="34" charset="-120"/>
              </a:rPr>
              <a:t>School &amp; Community</a:t>
            </a:r>
            <a:endParaRPr lang="en-US" sz="1350" dirty="0"/>
          </a:p>
        </p:txBody>
      </p:sp>
      <p:sp>
        <p:nvSpPr>
          <p:cNvPr id="37" name="SK-5-text-36"/>
          <p:cNvSpPr/>
          <p:nvPr/>
        </p:nvSpPr>
        <p:spPr>
          <a:xfrm>
            <a:off x="6519863" y="3466802"/>
            <a:ext cx="5672138"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High engagement and sense of belonging</a:t>
            </a:r>
            <a:endParaRPr lang="en-US" sz="1200" dirty="0"/>
          </a:p>
        </p:txBody>
      </p:sp>
      <p:sp>
        <p:nvSpPr>
          <p:cNvPr id="38" name="SK-5-text-37"/>
          <p:cNvSpPr/>
          <p:nvPr/>
        </p:nvSpPr>
        <p:spPr>
          <a:xfrm>
            <a:off x="6519863" y="3737223"/>
            <a:ext cx="5672138"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Opportunities for extracurricular activities</a:t>
            </a:r>
            <a:endParaRPr lang="en-US" sz="1200" dirty="0"/>
          </a:p>
        </p:txBody>
      </p:sp>
      <p:sp>
        <p:nvSpPr>
          <p:cNvPr id="39" name="SK-5-text-38"/>
          <p:cNvSpPr/>
          <p:nvPr/>
        </p:nvSpPr>
        <p:spPr>
          <a:xfrm>
            <a:off x="6519863" y="4007644"/>
            <a:ext cx="5672138"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Positive teacher-student relationships</a:t>
            </a:r>
            <a:endParaRPr lang="en-US" sz="1200" dirty="0"/>
          </a:p>
        </p:txBody>
      </p:sp>
      <p:sp>
        <p:nvSpPr>
          <p:cNvPr id="40" name="SK-5-text-39"/>
          <p:cNvSpPr/>
          <p:nvPr/>
        </p:nvSpPr>
        <p:spPr>
          <a:xfrm>
            <a:off x="6696075" y="4430464"/>
            <a:ext cx="540543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A1A"/>
                </a:solidFill>
                <a:latin typeface="Arimo" pitchFamily="34" charset="0"/>
                <a:ea typeface="Arimo" pitchFamily="34" charset="-122"/>
                <a:cs typeface="Arimo" pitchFamily="34" charset="-120"/>
              </a:rPr>
              <a:t>Personal Resilience</a:t>
            </a:r>
            <a:endParaRPr lang="en-US" sz="1350" dirty="0"/>
          </a:p>
        </p:txBody>
      </p:sp>
      <p:sp>
        <p:nvSpPr>
          <p:cNvPr id="41" name="SK-5-text-40"/>
          <p:cNvSpPr/>
          <p:nvPr/>
        </p:nvSpPr>
        <p:spPr>
          <a:xfrm>
            <a:off x="6519863" y="4763839"/>
            <a:ext cx="5672138"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Good problem-solving and coping skills</a:t>
            </a:r>
            <a:endParaRPr lang="en-US" sz="1200" dirty="0"/>
          </a:p>
        </p:txBody>
      </p:sp>
      <p:sp>
        <p:nvSpPr>
          <p:cNvPr id="42" name="SK-5-text-41"/>
          <p:cNvSpPr/>
          <p:nvPr/>
        </p:nvSpPr>
        <p:spPr>
          <a:xfrm>
            <a:off x="6519863" y="5034260"/>
            <a:ext cx="5672138"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Positive self-esteem and identity</a:t>
            </a:r>
            <a:endParaRPr lang="en-US" sz="1200" dirty="0"/>
          </a:p>
        </p:txBody>
      </p:sp>
      <p:sp>
        <p:nvSpPr>
          <p:cNvPr id="43" name="SK-5-text-42"/>
          <p:cNvSpPr/>
          <p:nvPr/>
        </p:nvSpPr>
        <p:spPr>
          <a:xfrm>
            <a:off x="6519863" y="5304681"/>
            <a:ext cx="5367338"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B5563"/>
                </a:solidFill>
                <a:latin typeface="Arimo" pitchFamily="34" charset="0"/>
                <a:ea typeface="Arimo" pitchFamily="34" charset="-122"/>
                <a:cs typeface="Arimo" pitchFamily="34" charset="-120"/>
              </a:rPr>
              <a:t>Sense of agency and purpose</a:t>
            </a:r>
            <a:endParaRPr lang="en-US" sz="1200" dirty="0"/>
          </a:p>
        </p:txBody>
      </p:sp>
      <p:sp>
        <p:nvSpPr>
          <p:cNvPr id="44" name="SK-5-text-43"/>
          <p:cNvSpPr/>
          <p:nvPr/>
        </p:nvSpPr>
        <p:spPr>
          <a:xfrm>
            <a:off x="8886825" y="4338638"/>
            <a:ext cx="3305175" cy="185738"/>
          </a:xfrm>
          <a:prstGeom prst="rect">
            <a:avLst/>
          </a:prstGeom>
          <a:noFill/>
          <a:ln/>
        </p:spPr>
        <p:txBody>
          <a:bodyPr vert="horz" wrap="square" lIns="0" tIns="0" rIns="0" bIns="0" rtlCol="0" anchor="ctr"/>
          <a:lstStyle/>
          <a:p>
            <a:pPr marL="0" indent="0">
              <a:lnSpc>
                <a:spcPts val="1463"/>
              </a:lnSpc>
              <a:buNone/>
            </a:pPr>
            <a:r>
              <a:rPr lang="en-US" sz="975" i="1" dirty="0">
                <a:solidFill>
                  <a:srgbClr val="6B7280"/>
                </a:solidFill>
                <a:latin typeface="Arimo" pitchFamily="34" charset="0"/>
                <a:ea typeface="Arimo" pitchFamily="34" charset="-122"/>
                <a:cs typeface="Arimo" pitchFamily="34" charset="-120"/>
              </a:rPr>
              <a:t>Conceptual Framework: Vulnerability vs. Protection</a:t>
            </a:r>
            <a:endParaRPr lang="en-US" sz="975"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6-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6-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6-img-3" descr="preencoded.png"/>
          <p:cNvPicPr>
            <a:picLocks noChangeAspect="1"/>
          </p:cNvPicPr>
          <p:nvPr/>
        </p:nvPicPr>
        <p:blipFill>
          <a:blip r:embed="rId5"/>
          <a:stretch>
            <a:fillRect/>
          </a:stretch>
        </p:blipFill>
        <p:spPr>
          <a:xfrm>
            <a:off x="381000" y="304800"/>
            <a:ext cx="11430000" cy="693390"/>
          </a:xfrm>
          <a:prstGeom prst="rect">
            <a:avLst/>
          </a:prstGeom>
        </p:spPr>
      </p:pic>
      <p:pic>
        <p:nvPicPr>
          <p:cNvPr id="5" name="SK-6-img-4" descr="preencoded.png"/>
          <p:cNvPicPr>
            <a:picLocks noChangeAspect="1"/>
          </p:cNvPicPr>
          <p:nvPr/>
        </p:nvPicPr>
        <p:blipFill>
          <a:blip r:embed="rId6"/>
          <a:stretch>
            <a:fillRect/>
          </a:stretch>
        </p:blipFill>
        <p:spPr>
          <a:xfrm>
            <a:off x="381000" y="1179165"/>
            <a:ext cx="6675090" cy="3905548"/>
          </a:xfrm>
          <a:prstGeom prst="rect">
            <a:avLst/>
          </a:prstGeom>
        </p:spPr>
      </p:pic>
      <p:pic>
        <p:nvPicPr>
          <p:cNvPr id="6" name="SK-6-img-5" descr="preencoded.png"/>
          <p:cNvPicPr>
            <a:picLocks noChangeAspect="1"/>
          </p:cNvPicPr>
          <p:nvPr/>
        </p:nvPicPr>
        <p:blipFill>
          <a:blip r:embed="rId7"/>
          <a:stretch>
            <a:fillRect/>
          </a:stretch>
        </p:blipFill>
        <p:spPr>
          <a:xfrm>
            <a:off x="571500" y="1420118"/>
            <a:ext cx="261937" cy="213420"/>
          </a:xfrm>
          <a:prstGeom prst="rect">
            <a:avLst/>
          </a:prstGeom>
        </p:spPr>
      </p:pic>
      <p:pic>
        <p:nvPicPr>
          <p:cNvPr id="7" name="SK-6-img-6" descr="preencoded.png"/>
          <p:cNvPicPr>
            <a:picLocks noChangeAspect="1"/>
          </p:cNvPicPr>
          <p:nvPr/>
        </p:nvPicPr>
        <p:blipFill>
          <a:blip r:embed="rId8"/>
          <a:stretch>
            <a:fillRect/>
          </a:stretch>
        </p:blipFill>
        <p:spPr>
          <a:xfrm>
            <a:off x="571500" y="1912590"/>
            <a:ext cx="202406" cy="161925"/>
          </a:xfrm>
          <a:prstGeom prst="rect">
            <a:avLst/>
          </a:prstGeom>
        </p:spPr>
      </p:pic>
      <p:pic>
        <p:nvPicPr>
          <p:cNvPr id="8" name="SK-6-img-7" descr="preencoded.png"/>
          <p:cNvPicPr>
            <a:picLocks noChangeAspect="1"/>
          </p:cNvPicPr>
          <p:nvPr/>
        </p:nvPicPr>
        <p:blipFill>
          <a:blip r:embed="rId9"/>
          <a:stretch>
            <a:fillRect/>
          </a:stretch>
        </p:blipFill>
        <p:spPr>
          <a:xfrm>
            <a:off x="571500" y="2512665"/>
            <a:ext cx="202406" cy="202406"/>
          </a:xfrm>
          <a:prstGeom prst="rect">
            <a:avLst/>
          </a:prstGeom>
        </p:spPr>
      </p:pic>
      <p:pic>
        <p:nvPicPr>
          <p:cNvPr id="9" name="SK-6-img-8" descr="preencoded.png"/>
          <p:cNvPicPr>
            <a:picLocks noChangeAspect="1"/>
          </p:cNvPicPr>
          <p:nvPr/>
        </p:nvPicPr>
        <p:blipFill>
          <a:blip r:embed="rId10"/>
          <a:stretch>
            <a:fillRect/>
          </a:stretch>
        </p:blipFill>
        <p:spPr>
          <a:xfrm>
            <a:off x="571500" y="3112740"/>
            <a:ext cx="202406" cy="179784"/>
          </a:xfrm>
          <a:prstGeom prst="rect">
            <a:avLst/>
          </a:prstGeom>
        </p:spPr>
      </p:pic>
      <p:pic>
        <p:nvPicPr>
          <p:cNvPr id="10" name="SK-6-img-9" descr="preencoded.png"/>
          <p:cNvPicPr>
            <a:picLocks noChangeAspect="1"/>
          </p:cNvPicPr>
          <p:nvPr/>
        </p:nvPicPr>
        <p:blipFill>
          <a:blip r:embed="rId11"/>
          <a:stretch>
            <a:fillRect/>
          </a:stretch>
        </p:blipFill>
        <p:spPr>
          <a:xfrm>
            <a:off x="571500" y="3712815"/>
            <a:ext cx="202406" cy="170408"/>
          </a:xfrm>
          <a:prstGeom prst="rect">
            <a:avLst/>
          </a:prstGeom>
        </p:spPr>
      </p:pic>
      <p:pic>
        <p:nvPicPr>
          <p:cNvPr id="11" name="SK-6-img-10" descr="preencoded.png"/>
          <p:cNvPicPr>
            <a:picLocks noChangeAspect="1"/>
          </p:cNvPicPr>
          <p:nvPr/>
        </p:nvPicPr>
        <p:blipFill>
          <a:blip r:embed="rId12"/>
          <a:stretch>
            <a:fillRect/>
          </a:stretch>
        </p:blipFill>
        <p:spPr>
          <a:xfrm>
            <a:off x="571500" y="4389090"/>
            <a:ext cx="6294090" cy="328613"/>
          </a:xfrm>
          <a:prstGeom prst="rect">
            <a:avLst/>
          </a:prstGeom>
        </p:spPr>
      </p:pic>
      <p:pic>
        <p:nvPicPr>
          <p:cNvPr id="12" name="SK-6-img-11" descr="preencoded.png"/>
          <p:cNvPicPr>
            <a:picLocks noChangeAspect="1"/>
          </p:cNvPicPr>
          <p:nvPr/>
        </p:nvPicPr>
        <p:blipFill>
          <a:blip r:embed="rId13"/>
          <a:stretch>
            <a:fillRect/>
          </a:stretch>
        </p:blipFill>
        <p:spPr>
          <a:xfrm>
            <a:off x="381000" y="5275213"/>
            <a:ext cx="6675090" cy="1277987"/>
          </a:xfrm>
          <a:prstGeom prst="rect">
            <a:avLst/>
          </a:prstGeom>
        </p:spPr>
      </p:pic>
      <p:pic>
        <p:nvPicPr>
          <p:cNvPr id="13" name="SK-6-img-12" descr="preencoded.png"/>
          <p:cNvPicPr>
            <a:picLocks noChangeAspect="1"/>
          </p:cNvPicPr>
          <p:nvPr/>
        </p:nvPicPr>
        <p:blipFill>
          <a:blip r:embed="rId14"/>
          <a:stretch>
            <a:fillRect/>
          </a:stretch>
        </p:blipFill>
        <p:spPr>
          <a:xfrm>
            <a:off x="571500" y="5468541"/>
            <a:ext cx="214313" cy="175320"/>
          </a:xfrm>
          <a:prstGeom prst="rect">
            <a:avLst/>
          </a:prstGeom>
        </p:spPr>
      </p:pic>
      <p:pic>
        <p:nvPicPr>
          <p:cNvPr id="14" name="SK-6-img-13" descr="preencoded.png"/>
          <p:cNvPicPr>
            <a:picLocks noChangeAspect="1"/>
          </p:cNvPicPr>
          <p:nvPr/>
        </p:nvPicPr>
        <p:blipFill>
          <a:blip r:embed="rId15"/>
          <a:stretch>
            <a:fillRect/>
          </a:stretch>
        </p:blipFill>
        <p:spPr>
          <a:xfrm>
            <a:off x="7360890" y="1875383"/>
            <a:ext cx="4450110" cy="3981450"/>
          </a:xfrm>
          <a:prstGeom prst="rect">
            <a:avLst/>
          </a:prstGeom>
        </p:spPr>
      </p:pic>
      <p:pic>
        <p:nvPicPr>
          <p:cNvPr id="15" name="SK-6-img-14" descr="preencoded.png"/>
          <p:cNvPicPr>
            <a:picLocks noChangeAspect="1"/>
          </p:cNvPicPr>
          <p:nvPr/>
        </p:nvPicPr>
        <p:blipFill>
          <a:blip r:embed="rId16"/>
          <a:stretch>
            <a:fillRect/>
          </a:stretch>
        </p:blipFill>
        <p:spPr>
          <a:xfrm>
            <a:off x="7360890" y="5266283"/>
            <a:ext cx="4450110" cy="590550"/>
          </a:xfrm>
          <a:prstGeom prst="rect">
            <a:avLst/>
          </a:prstGeom>
        </p:spPr>
      </p:pic>
      <p:sp>
        <p:nvSpPr>
          <p:cNvPr id="16" name="SK-6-text-15"/>
          <p:cNvSpPr/>
          <p:nvPr/>
        </p:nvSpPr>
        <p:spPr>
          <a:xfrm>
            <a:off x="571500" y="304800"/>
            <a:ext cx="116205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A"/>
                </a:solidFill>
                <a:latin typeface="Arimo" pitchFamily="34" charset="0"/>
                <a:ea typeface="Arimo" pitchFamily="34" charset="-122"/>
                <a:cs typeface="Arimo" pitchFamily="34" charset="-120"/>
              </a:rPr>
              <a:t>Starting the Consultation: Building Rapport</a:t>
            </a:r>
            <a:endParaRPr lang="en-US" sz="2550" dirty="0"/>
          </a:p>
        </p:txBody>
      </p:sp>
      <p:sp>
        <p:nvSpPr>
          <p:cNvPr id="17" name="SK-6-text-16"/>
          <p:cNvSpPr/>
          <p:nvPr/>
        </p:nvSpPr>
        <p:spPr>
          <a:xfrm>
            <a:off x="571500" y="769590"/>
            <a:ext cx="11315700" cy="228600"/>
          </a:xfrm>
          <a:prstGeom prst="rect">
            <a:avLst/>
          </a:prstGeom>
          <a:noFill/>
          <a:ln/>
        </p:spPr>
        <p:txBody>
          <a:bodyPr vert="horz" wrap="square" lIns="0" tIns="0" rIns="0" bIns="0" rtlCol="0" anchor="ctr"/>
          <a:lstStyle/>
          <a:p>
            <a:pPr marL="0" indent="0">
              <a:lnSpc>
                <a:spcPts val="1800"/>
              </a:lnSpc>
              <a:buNone/>
            </a:pPr>
            <a:r>
              <a:rPr lang="en-US" sz="1200" kern="0" spc="60" dirty="0">
                <a:solidFill>
                  <a:srgbClr val="6B7280"/>
                </a:solidFill>
                <a:latin typeface="Arimo" pitchFamily="34" charset="0"/>
                <a:ea typeface="Arimo" pitchFamily="34" charset="-122"/>
                <a:cs typeface="Arimo" pitchFamily="34" charset="-120"/>
              </a:rPr>
              <a:t>BRADFORD VTS TEACHING SERIES</a:t>
            </a:r>
            <a:endParaRPr lang="en-US" sz="1200" dirty="0"/>
          </a:p>
        </p:txBody>
      </p:sp>
      <p:sp>
        <p:nvSpPr>
          <p:cNvPr id="18" name="SK-6-text-17"/>
          <p:cNvSpPr/>
          <p:nvPr/>
        </p:nvSpPr>
        <p:spPr>
          <a:xfrm>
            <a:off x="947737" y="1369665"/>
            <a:ext cx="6789420"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E0651F"/>
                </a:solidFill>
                <a:latin typeface="Arimo" pitchFamily="34" charset="0"/>
                <a:ea typeface="Arimo" pitchFamily="34" charset="-122"/>
                <a:cs typeface="Arimo" pitchFamily="34" charset="-120"/>
              </a:rPr>
              <a:t>Establishing the Connection</a:t>
            </a:r>
            <a:endParaRPr lang="en-US" sz="1650" dirty="0"/>
          </a:p>
        </p:txBody>
      </p:sp>
      <p:sp>
        <p:nvSpPr>
          <p:cNvPr id="19" name="SK-6-text-18"/>
          <p:cNvSpPr/>
          <p:nvPr/>
        </p:nvSpPr>
        <p:spPr>
          <a:xfrm>
            <a:off x="888206" y="1912590"/>
            <a:ext cx="5977384"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4B5563"/>
                </a:solidFill>
                <a:latin typeface="Arimo" pitchFamily="34" charset="0"/>
                <a:ea typeface="Arimo" pitchFamily="34" charset="-122"/>
                <a:cs typeface="Arimo" pitchFamily="34" charset="-120"/>
              </a:rPr>
              <a:t>Prioritize the young person:</a:t>
            </a:r>
            <a:r>
              <a:rPr lang="en-US" sz="1275" dirty="0">
                <a:solidFill>
                  <a:srgbClr val="4B5563"/>
                </a:solidFill>
                <a:latin typeface="Arimo" pitchFamily="34" charset="0"/>
                <a:ea typeface="Arimo" pitchFamily="34" charset="-122"/>
                <a:cs typeface="Arimo" pitchFamily="34" charset="-120"/>
              </a:rPr>
              <a:t> Greet them first and speak directly to them, not just the parent/carer.</a:t>
            </a:r>
            <a:endParaRPr lang="en-US" sz="1275" dirty="0"/>
          </a:p>
        </p:txBody>
      </p:sp>
      <p:sp>
        <p:nvSpPr>
          <p:cNvPr id="20" name="SK-6-text-19"/>
          <p:cNvSpPr/>
          <p:nvPr/>
        </p:nvSpPr>
        <p:spPr>
          <a:xfrm>
            <a:off x="888206" y="2512665"/>
            <a:ext cx="5977384"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4B5563"/>
                </a:solidFill>
                <a:latin typeface="Arimo" pitchFamily="34" charset="0"/>
                <a:ea typeface="Arimo" pitchFamily="34" charset="-122"/>
                <a:cs typeface="Arimo" pitchFamily="34" charset="-120"/>
              </a:rPr>
              <a:t>Rapport before risk:</a:t>
            </a:r>
            <a:r>
              <a:rPr lang="en-US" sz="1275" dirty="0">
                <a:solidFill>
                  <a:srgbClr val="4B5563"/>
                </a:solidFill>
                <a:latin typeface="Arimo" pitchFamily="34" charset="0"/>
                <a:ea typeface="Arimo" pitchFamily="34" charset="-122"/>
                <a:cs typeface="Arimo" pitchFamily="34" charset="-120"/>
              </a:rPr>
              <a:t> Invest time in low-stakes conversation about hobbies or school before diving into mood or safety.</a:t>
            </a:r>
            <a:endParaRPr lang="en-US" sz="1275" dirty="0"/>
          </a:p>
        </p:txBody>
      </p:sp>
      <p:sp>
        <p:nvSpPr>
          <p:cNvPr id="21" name="SK-6-text-20"/>
          <p:cNvSpPr/>
          <p:nvPr/>
        </p:nvSpPr>
        <p:spPr>
          <a:xfrm>
            <a:off x="888206" y="3112740"/>
            <a:ext cx="5977384"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4B5563"/>
                </a:solidFill>
                <a:latin typeface="Arimo" pitchFamily="34" charset="0"/>
                <a:ea typeface="Arimo" pitchFamily="34" charset="-122"/>
                <a:cs typeface="Arimo" pitchFamily="34" charset="-120"/>
              </a:rPr>
              <a:t>Ask permission:</a:t>
            </a:r>
            <a:r>
              <a:rPr lang="en-US" sz="1275" dirty="0">
                <a:solidFill>
                  <a:srgbClr val="4B5563"/>
                </a:solidFill>
                <a:latin typeface="Arimo" pitchFamily="34" charset="0"/>
                <a:ea typeface="Arimo" pitchFamily="34" charset="-122"/>
                <a:cs typeface="Arimo" pitchFamily="34" charset="-120"/>
              </a:rPr>
              <a:t> "Is it okay if I ask some questions about how things are going at home and school?"</a:t>
            </a:r>
            <a:endParaRPr lang="en-US" sz="1275" dirty="0"/>
          </a:p>
        </p:txBody>
      </p:sp>
      <p:sp>
        <p:nvSpPr>
          <p:cNvPr id="22" name="SK-6-text-21"/>
          <p:cNvSpPr/>
          <p:nvPr/>
        </p:nvSpPr>
        <p:spPr>
          <a:xfrm>
            <a:off x="888206" y="3712815"/>
            <a:ext cx="5977384"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4B5563"/>
                </a:solidFill>
                <a:latin typeface="Arimo" pitchFamily="34" charset="0"/>
                <a:ea typeface="Arimo" pitchFamily="34" charset="-122"/>
                <a:cs typeface="Arimo" pitchFamily="34" charset="-120"/>
              </a:rPr>
              <a:t>Normalize sensitive topics:</a:t>
            </a:r>
            <a:r>
              <a:rPr lang="en-US" sz="1275" dirty="0">
                <a:solidFill>
                  <a:srgbClr val="4B5563"/>
                </a:solidFill>
                <a:latin typeface="Arimo" pitchFamily="34" charset="0"/>
                <a:ea typeface="Arimo" pitchFamily="34" charset="-122"/>
                <a:cs typeface="Arimo" pitchFamily="34" charset="-120"/>
              </a:rPr>
              <a:t> Use the universal approach to reduce stigma and anxiety.</a:t>
            </a:r>
            <a:endParaRPr lang="en-US" sz="1275" dirty="0"/>
          </a:p>
        </p:txBody>
      </p:sp>
      <p:sp>
        <p:nvSpPr>
          <p:cNvPr id="23" name="SK-6-text-22"/>
          <p:cNvSpPr/>
          <p:nvPr/>
        </p:nvSpPr>
        <p:spPr>
          <a:xfrm>
            <a:off x="571500" y="4389090"/>
            <a:ext cx="11620500" cy="328613"/>
          </a:xfrm>
          <a:prstGeom prst="rect">
            <a:avLst/>
          </a:prstGeom>
          <a:noFill/>
          <a:ln/>
        </p:spPr>
        <p:txBody>
          <a:bodyPr vert="horz" wrap="square" lIns="0" tIns="0" rIns="0" bIns="0" rtlCol="0" anchor="ctr"/>
          <a:lstStyle/>
          <a:p>
            <a:pPr marL="0" indent="0">
              <a:lnSpc>
                <a:spcPts val="1688"/>
              </a:lnSpc>
              <a:buNone/>
            </a:pPr>
            <a:r>
              <a:rPr lang="en-US" sz="1125" i="1" dirty="0">
                <a:solidFill>
                  <a:srgbClr val="6B7280"/>
                </a:solidFill>
                <a:latin typeface="Arimo" pitchFamily="34" charset="0"/>
                <a:ea typeface="Arimo" pitchFamily="34" charset="-122"/>
                <a:cs typeface="Arimo" pitchFamily="34" charset="-120"/>
              </a:rPr>
              <a:t>"I ask everyone your age about mood, safety, home, and school—it’s a standard part of what I do."</a:t>
            </a:r>
            <a:endParaRPr lang="en-US" sz="1125" dirty="0"/>
          </a:p>
        </p:txBody>
      </p:sp>
      <p:sp>
        <p:nvSpPr>
          <p:cNvPr id="24" name="SK-6-text-23"/>
          <p:cNvSpPr/>
          <p:nvPr/>
        </p:nvSpPr>
        <p:spPr>
          <a:xfrm>
            <a:off x="862013" y="5427613"/>
            <a:ext cx="629409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08080"/>
                </a:solidFill>
                <a:latin typeface="Arimo" pitchFamily="34" charset="0"/>
                <a:ea typeface="Arimo" pitchFamily="34" charset="-122"/>
                <a:cs typeface="Arimo" pitchFamily="34" charset="-120"/>
              </a:rPr>
              <a:t>SCA Exam Pearl</a:t>
            </a:r>
            <a:endParaRPr lang="en-US" sz="1350" dirty="0"/>
          </a:p>
        </p:txBody>
      </p:sp>
      <p:sp>
        <p:nvSpPr>
          <p:cNvPr id="25" name="SK-6-text-24"/>
          <p:cNvSpPr/>
          <p:nvPr/>
        </p:nvSpPr>
        <p:spPr>
          <a:xfrm>
            <a:off x="571500" y="5760988"/>
            <a:ext cx="6294090" cy="639812"/>
          </a:xfrm>
          <a:prstGeom prst="rect">
            <a:avLst/>
          </a:prstGeom>
          <a:noFill/>
          <a:ln/>
        </p:spPr>
        <p:txBody>
          <a:bodyPr vert="horz" wrap="square" lIns="0" tIns="0" rIns="0" bIns="0" rtlCol="0" anchor="ctr"/>
          <a:lstStyle/>
          <a:p>
            <a:pPr marL="0" indent="0">
              <a:lnSpc>
                <a:spcPts val="1680"/>
              </a:lnSpc>
              <a:buNone/>
            </a:pPr>
            <a:r>
              <a:rPr lang="en-US" sz="1200" dirty="0">
                <a:solidFill>
                  <a:srgbClr val="4B5563"/>
                </a:solidFill>
                <a:latin typeface="Arimo" pitchFamily="34" charset="0"/>
                <a:ea typeface="Arimo" pitchFamily="34" charset="-122"/>
                <a:cs typeface="Arimo" pitchFamily="34" charset="-120"/>
              </a:rPr>
              <a:t>Building rapport is a marked competency. Acknowledge the patient's presence immediately and use non-judgmental body language. Summarize their initial concerns in their own words to show you are truly listening.</a:t>
            </a:r>
            <a:endParaRPr lang="en-US" sz="1200" dirty="0"/>
          </a:p>
        </p:txBody>
      </p:sp>
      <p:sp>
        <p:nvSpPr>
          <p:cNvPr id="26" name="SK-6-text-25"/>
          <p:cNvSpPr/>
          <p:nvPr/>
        </p:nvSpPr>
        <p:spPr>
          <a:xfrm>
            <a:off x="7360890" y="5266283"/>
            <a:ext cx="4221510" cy="590550"/>
          </a:xfrm>
          <a:prstGeom prst="rect">
            <a:avLst/>
          </a:prstGeom>
          <a:noFill/>
          <a:ln/>
        </p:spPr>
        <p:txBody>
          <a:bodyPr vert="horz" wrap="square" lIns="0" tIns="0" rIns="0" bIns="0" rtlCol="0" anchor="ctr"/>
          <a:lstStyle/>
          <a:p>
            <a:pPr marL="0" indent="0" algn="ctr">
              <a:lnSpc>
                <a:spcPts val="1575"/>
              </a:lnSpc>
              <a:buNone/>
            </a:pPr>
            <a:r>
              <a:rPr lang="en-US" sz="1050" dirty="0">
                <a:solidFill>
                  <a:srgbClr val="FFFFFF"/>
                </a:solidFill>
                <a:latin typeface="Arimo" pitchFamily="34" charset="0"/>
                <a:ea typeface="Arimo" pitchFamily="34" charset="-122"/>
                <a:cs typeface="Arimo" pitchFamily="34" charset="-120"/>
              </a:rPr>
              <a:t>A focused, empathetic interaction establishes a safe environment for disclosure.</a:t>
            </a:r>
            <a:endParaRPr lang="en-US" sz="10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7-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7-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7-img-3" descr="preencoded.png"/>
          <p:cNvPicPr>
            <a:picLocks noChangeAspect="1"/>
          </p:cNvPicPr>
          <p:nvPr/>
        </p:nvPicPr>
        <p:blipFill>
          <a:blip r:embed="rId5"/>
          <a:stretch>
            <a:fillRect/>
          </a:stretch>
        </p:blipFill>
        <p:spPr>
          <a:xfrm>
            <a:off x="381000" y="381000"/>
            <a:ext cx="11430000" cy="693390"/>
          </a:xfrm>
          <a:prstGeom prst="rect">
            <a:avLst/>
          </a:prstGeom>
        </p:spPr>
      </p:pic>
      <p:pic>
        <p:nvPicPr>
          <p:cNvPr id="5" name="SK-7-img-4" descr="preencoded.png"/>
          <p:cNvPicPr>
            <a:picLocks noChangeAspect="1"/>
          </p:cNvPicPr>
          <p:nvPr/>
        </p:nvPicPr>
        <p:blipFill>
          <a:blip r:embed="rId6"/>
          <a:stretch>
            <a:fillRect/>
          </a:stretch>
        </p:blipFill>
        <p:spPr>
          <a:xfrm>
            <a:off x="381000" y="1302990"/>
            <a:ext cx="6720780" cy="2747516"/>
          </a:xfrm>
          <a:prstGeom prst="rect">
            <a:avLst/>
          </a:prstGeom>
        </p:spPr>
      </p:pic>
      <p:pic>
        <p:nvPicPr>
          <p:cNvPr id="6" name="SK-7-img-5" descr="preencoded.png"/>
          <p:cNvPicPr>
            <a:picLocks noChangeAspect="1"/>
          </p:cNvPicPr>
          <p:nvPr/>
        </p:nvPicPr>
        <p:blipFill>
          <a:blip r:embed="rId7"/>
          <a:stretch>
            <a:fillRect/>
          </a:stretch>
        </p:blipFill>
        <p:spPr>
          <a:xfrm>
            <a:off x="533400" y="1503015"/>
            <a:ext cx="238125" cy="190500"/>
          </a:xfrm>
          <a:prstGeom prst="rect">
            <a:avLst/>
          </a:prstGeom>
        </p:spPr>
      </p:pic>
      <p:pic>
        <p:nvPicPr>
          <p:cNvPr id="7" name="SK-7-img-6" descr="preencoded.png"/>
          <p:cNvPicPr>
            <a:picLocks noChangeAspect="1"/>
          </p:cNvPicPr>
          <p:nvPr/>
        </p:nvPicPr>
        <p:blipFill>
          <a:blip r:embed="rId8"/>
          <a:stretch>
            <a:fillRect/>
          </a:stretch>
        </p:blipFill>
        <p:spPr>
          <a:xfrm>
            <a:off x="533400" y="1855440"/>
            <a:ext cx="190500" cy="544264"/>
          </a:xfrm>
          <a:prstGeom prst="rect">
            <a:avLst/>
          </a:prstGeom>
        </p:spPr>
      </p:pic>
      <p:pic>
        <p:nvPicPr>
          <p:cNvPr id="8" name="SK-7-img-7" descr="preencoded.png"/>
          <p:cNvPicPr>
            <a:picLocks noChangeAspect="1"/>
          </p:cNvPicPr>
          <p:nvPr/>
        </p:nvPicPr>
        <p:blipFill>
          <a:blip r:embed="rId9"/>
          <a:stretch>
            <a:fillRect/>
          </a:stretch>
        </p:blipFill>
        <p:spPr>
          <a:xfrm>
            <a:off x="533400" y="2514005"/>
            <a:ext cx="190500" cy="634901"/>
          </a:xfrm>
          <a:prstGeom prst="rect">
            <a:avLst/>
          </a:prstGeom>
        </p:spPr>
      </p:pic>
      <p:pic>
        <p:nvPicPr>
          <p:cNvPr id="9" name="SK-7-img-8" descr="preencoded.png"/>
          <p:cNvPicPr>
            <a:picLocks noChangeAspect="1"/>
          </p:cNvPicPr>
          <p:nvPr/>
        </p:nvPicPr>
        <p:blipFill>
          <a:blip r:embed="rId10"/>
          <a:stretch>
            <a:fillRect/>
          </a:stretch>
        </p:blipFill>
        <p:spPr>
          <a:xfrm>
            <a:off x="533400" y="3263205"/>
            <a:ext cx="190500" cy="634901"/>
          </a:xfrm>
          <a:prstGeom prst="rect">
            <a:avLst/>
          </a:prstGeom>
        </p:spPr>
      </p:pic>
      <p:pic>
        <p:nvPicPr>
          <p:cNvPr id="10" name="SK-7-img-9" descr="preencoded.png"/>
          <p:cNvPicPr>
            <a:picLocks noChangeAspect="1"/>
          </p:cNvPicPr>
          <p:nvPr/>
        </p:nvPicPr>
        <p:blipFill>
          <a:blip r:embed="rId11"/>
          <a:stretch>
            <a:fillRect/>
          </a:stretch>
        </p:blipFill>
        <p:spPr>
          <a:xfrm>
            <a:off x="381000" y="4241006"/>
            <a:ext cx="6720780" cy="2045494"/>
          </a:xfrm>
          <a:prstGeom prst="rect">
            <a:avLst/>
          </a:prstGeom>
        </p:spPr>
      </p:pic>
      <p:pic>
        <p:nvPicPr>
          <p:cNvPr id="11" name="SK-7-img-10" descr="preencoded.png"/>
          <p:cNvPicPr>
            <a:picLocks noChangeAspect="1"/>
          </p:cNvPicPr>
          <p:nvPr/>
        </p:nvPicPr>
        <p:blipFill>
          <a:blip r:embed="rId12"/>
          <a:stretch>
            <a:fillRect/>
          </a:stretch>
        </p:blipFill>
        <p:spPr>
          <a:xfrm>
            <a:off x="533400" y="4441031"/>
            <a:ext cx="238125" cy="190500"/>
          </a:xfrm>
          <a:prstGeom prst="rect">
            <a:avLst/>
          </a:prstGeom>
        </p:spPr>
      </p:pic>
      <p:pic>
        <p:nvPicPr>
          <p:cNvPr id="12" name="SK-7-img-11" descr="preencoded.png"/>
          <p:cNvPicPr>
            <a:picLocks noChangeAspect="1"/>
          </p:cNvPicPr>
          <p:nvPr/>
        </p:nvPicPr>
        <p:blipFill>
          <a:blip r:embed="rId13"/>
          <a:stretch>
            <a:fillRect/>
          </a:stretch>
        </p:blipFill>
        <p:spPr>
          <a:xfrm>
            <a:off x="533400" y="4793456"/>
            <a:ext cx="190500" cy="448121"/>
          </a:xfrm>
          <a:prstGeom prst="rect">
            <a:avLst/>
          </a:prstGeom>
        </p:spPr>
      </p:pic>
      <p:pic>
        <p:nvPicPr>
          <p:cNvPr id="13" name="SK-7-img-12" descr="preencoded.png"/>
          <p:cNvPicPr>
            <a:picLocks noChangeAspect="1"/>
          </p:cNvPicPr>
          <p:nvPr/>
        </p:nvPicPr>
        <p:blipFill>
          <a:blip r:embed="rId13"/>
          <a:stretch>
            <a:fillRect/>
          </a:stretch>
        </p:blipFill>
        <p:spPr>
          <a:xfrm>
            <a:off x="533400" y="5355878"/>
            <a:ext cx="190500" cy="448121"/>
          </a:xfrm>
          <a:prstGeom prst="rect">
            <a:avLst/>
          </a:prstGeom>
        </p:spPr>
      </p:pic>
      <p:pic>
        <p:nvPicPr>
          <p:cNvPr id="14" name="SK-7-img-13" descr="preencoded.png"/>
          <p:cNvPicPr>
            <a:picLocks noChangeAspect="1"/>
          </p:cNvPicPr>
          <p:nvPr/>
        </p:nvPicPr>
        <p:blipFill>
          <a:blip r:embed="rId14"/>
          <a:stretch>
            <a:fillRect/>
          </a:stretch>
        </p:blipFill>
        <p:spPr>
          <a:xfrm>
            <a:off x="7330380" y="1302990"/>
            <a:ext cx="4480620" cy="2396579"/>
          </a:xfrm>
          <a:prstGeom prst="rect">
            <a:avLst/>
          </a:prstGeom>
        </p:spPr>
      </p:pic>
      <p:pic>
        <p:nvPicPr>
          <p:cNvPr id="15" name="SK-7-img-14" descr="preencoded.png"/>
          <p:cNvPicPr>
            <a:picLocks noChangeAspect="1"/>
          </p:cNvPicPr>
          <p:nvPr/>
        </p:nvPicPr>
        <p:blipFill>
          <a:blip r:embed="rId15"/>
          <a:stretch>
            <a:fillRect/>
          </a:stretch>
        </p:blipFill>
        <p:spPr>
          <a:xfrm>
            <a:off x="7482780" y="1503462"/>
            <a:ext cx="214313" cy="175320"/>
          </a:xfrm>
          <a:prstGeom prst="rect">
            <a:avLst/>
          </a:prstGeom>
        </p:spPr>
      </p:pic>
      <p:pic>
        <p:nvPicPr>
          <p:cNvPr id="16" name="SK-7-img-15" descr="preencoded.png"/>
          <p:cNvPicPr>
            <a:picLocks noChangeAspect="1"/>
          </p:cNvPicPr>
          <p:nvPr/>
        </p:nvPicPr>
        <p:blipFill>
          <a:blip r:embed="rId16"/>
          <a:stretch>
            <a:fillRect/>
          </a:stretch>
        </p:blipFill>
        <p:spPr>
          <a:xfrm>
            <a:off x="7482780" y="2079278"/>
            <a:ext cx="4175820" cy="771525"/>
          </a:xfrm>
          <a:prstGeom prst="rect">
            <a:avLst/>
          </a:prstGeom>
        </p:spPr>
      </p:pic>
      <p:pic>
        <p:nvPicPr>
          <p:cNvPr id="17" name="SK-7-img-16" descr="preencoded.png"/>
          <p:cNvPicPr>
            <a:picLocks noChangeAspect="1"/>
          </p:cNvPicPr>
          <p:nvPr/>
        </p:nvPicPr>
        <p:blipFill>
          <a:blip r:embed="rId17"/>
          <a:stretch>
            <a:fillRect/>
          </a:stretch>
        </p:blipFill>
        <p:spPr>
          <a:xfrm>
            <a:off x="7330380" y="3890070"/>
            <a:ext cx="4480620" cy="2396579"/>
          </a:xfrm>
          <a:prstGeom prst="rect">
            <a:avLst/>
          </a:prstGeom>
        </p:spPr>
      </p:pic>
      <p:pic>
        <p:nvPicPr>
          <p:cNvPr id="18" name="SK-7-img-17" descr="preencoded.png"/>
          <p:cNvPicPr>
            <a:picLocks noChangeAspect="1"/>
          </p:cNvPicPr>
          <p:nvPr/>
        </p:nvPicPr>
        <p:blipFill>
          <a:blip r:embed="rId18"/>
          <a:stretch>
            <a:fillRect/>
          </a:stretch>
        </p:blipFill>
        <p:spPr>
          <a:xfrm>
            <a:off x="7482780" y="4083397"/>
            <a:ext cx="214313" cy="175320"/>
          </a:xfrm>
          <a:prstGeom prst="rect">
            <a:avLst/>
          </a:prstGeom>
        </p:spPr>
      </p:pic>
      <p:pic>
        <p:nvPicPr>
          <p:cNvPr id="19" name="SK-7-img-18" descr="preencoded.png"/>
          <p:cNvPicPr>
            <a:picLocks noChangeAspect="1"/>
          </p:cNvPicPr>
          <p:nvPr/>
        </p:nvPicPr>
        <p:blipFill>
          <a:blip r:embed="rId19"/>
          <a:stretch>
            <a:fillRect/>
          </a:stretch>
        </p:blipFill>
        <p:spPr>
          <a:xfrm>
            <a:off x="7482780" y="4937820"/>
            <a:ext cx="119063" cy="186630"/>
          </a:xfrm>
          <a:prstGeom prst="rect">
            <a:avLst/>
          </a:prstGeom>
        </p:spPr>
      </p:pic>
      <p:pic>
        <p:nvPicPr>
          <p:cNvPr id="20" name="SK-7-img-19" descr="preencoded.png"/>
          <p:cNvPicPr>
            <a:picLocks noChangeAspect="1"/>
          </p:cNvPicPr>
          <p:nvPr/>
        </p:nvPicPr>
        <p:blipFill>
          <a:blip r:embed="rId20"/>
          <a:stretch>
            <a:fillRect/>
          </a:stretch>
        </p:blipFill>
        <p:spPr>
          <a:xfrm>
            <a:off x="7482780" y="5200650"/>
            <a:ext cx="119063" cy="186630"/>
          </a:xfrm>
          <a:prstGeom prst="rect">
            <a:avLst/>
          </a:prstGeom>
        </p:spPr>
      </p:pic>
      <p:pic>
        <p:nvPicPr>
          <p:cNvPr id="21" name="SK-7-img-20" descr="preencoded.png"/>
          <p:cNvPicPr>
            <a:picLocks noChangeAspect="1"/>
          </p:cNvPicPr>
          <p:nvPr/>
        </p:nvPicPr>
        <p:blipFill>
          <a:blip r:embed="rId21"/>
          <a:stretch>
            <a:fillRect/>
          </a:stretch>
        </p:blipFill>
        <p:spPr>
          <a:xfrm>
            <a:off x="7482780" y="5463480"/>
            <a:ext cx="119063" cy="186630"/>
          </a:xfrm>
          <a:prstGeom prst="rect">
            <a:avLst/>
          </a:prstGeom>
        </p:spPr>
      </p:pic>
      <p:sp>
        <p:nvSpPr>
          <p:cNvPr id="22" name="SK-7-text-21"/>
          <p:cNvSpPr/>
          <p:nvPr/>
        </p:nvSpPr>
        <p:spPr>
          <a:xfrm>
            <a:off x="571500" y="381000"/>
            <a:ext cx="116205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A"/>
                </a:solidFill>
                <a:latin typeface="Arimo" pitchFamily="34" charset="0"/>
                <a:ea typeface="Arimo" pitchFamily="34" charset="-122"/>
                <a:cs typeface="Arimo" pitchFamily="34" charset="-120"/>
              </a:rPr>
              <a:t>Navigating the Parent and Carer Relationship</a:t>
            </a:r>
            <a:endParaRPr lang="en-US" sz="2550" dirty="0"/>
          </a:p>
        </p:txBody>
      </p:sp>
      <p:sp>
        <p:nvSpPr>
          <p:cNvPr id="23" name="SK-7-text-22"/>
          <p:cNvSpPr/>
          <p:nvPr/>
        </p:nvSpPr>
        <p:spPr>
          <a:xfrm>
            <a:off x="571500" y="845790"/>
            <a:ext cx="11315700" cy="228600"/>
          </a:xfrm>
          <a:prstGeom prst="rect">
            <a:avLst/>
          </a:prstGeom>
          <a:noFill/>
          <a:ln/>
        </p:spPr>
        <p:txBody>
          <a:bodyPr vert="horz" wrap="square" lIns="0" tIns="0" rIns="0" bIns="0" rtlCol="0" anchor="ctr"/>
          <a:lstStyle/>
          <a:p>
            <a:pPr marL="0" indent="0">
              <a:lnSpc>
                <a:spcPts val="1800"/>
              </a:lnSpc>
              <a:buNone/>
            </a:pPr>
            <a:r>
              <a:rPr lang="en-US" sz="1200" kern="0" spc="60" dirty="0">
                <a:solidFill>
                  <a:srgbClr val="6B7280"/>
                </a:solidFill>
                <a:latin typeface="Arimo" pitchFamily="34" charset="0"/>
                <a:ea typeface="Arimo" pitchFamily="34" charset="-122"/>
                <a:cs typeface="Arimo" pitchFamily="34" charset="-120"/>
              </a:rPr>
              <a:t>BRADFORD VTS TEACHING SERIES</a:t>
            </a:r>
            <a:endParaRPr lang="en-US" sz="1200" dirty="0"/>
          </a:p>
        </p:txBody>
      </p:sp>
      <p:sp>
        <p:nvSpPr>
          <p:cNvPr id="24" name="SK-7-text-23"/>
          <p:cNvSpPr/>
          <p:nvPr/>
        </p:nvSpPr>
        <p:spPr>
          <a:xfrm>
            <a:off x="866775" y="1455390"/>
            <a:ext cx="7543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A1A1A"/>
                </a:solidFill>
                <a:latin typeface="Arimo" pitchFamily="34" charset="0"/>
                <a:ea typeface="Arimo" pitchFamily="34" charset="-122"/>
                <a:cs typeface="Arimo" pitchFamily="34" charset="-120"/>
              </a:rPr>
              <a:t>Strategies for Dominating Parents</a:t>
            </a:r>
            <a:endParaRPr lang="en-US" sz="1500" dirty="0"/>
          </a:p>
        </p:txBody>
      </p:sp>
      <p:sp>
        <p:nvSpPr>
          <p:cNvPr id="25" name="SK-7-text-24"/>
          <p:cNvSpPr/>
          <p:nvPr/>
        </p:nvSpPr>
        <p:spPr>
          <a:xfrm>
            <a:off x="838200" y="1855440"/>
            <a:ext cx="6111180" cy="544264"/>
          </a:xfrm>
          <a:prstGeom prst="rect">
            <a:avLst/>
          </a:prstGeom>
          <a:noFill/>
          <a:ln/>
        </p:spPr>
        <p:txBody>
          <a:bodyPr vert="horz" wrap="square" lIns="0" tIns="0" rIns="0" bIns="0" rtlCol="0" anchor="ctr"/>
          <a:lstStyle/>
          <a:p>
            <a:pPr marL="0" indent="0" algn="l">
              <a:lnSpc>
                <a:spcPts val="1680"/>
              </a:lnSpc>
              <a:buNone/>
            </a:pPr>
            <a:r>
              <a:rPr lang="en-US" sz="1200" b="1" dirty="0">
                <a:solidFill>
                  <a:srgbClr val="E0651F"/>
                </a:solidFill>
                <a:latin typeface="Arimo" pitchFamily="34" charset="0"/>
                <a:ea typeface="Arimo" pitchFamily="34" charset="-122"/>
                <a:cs typeface="Arimo" pitchFamily="34" charset="-120"/>
              </a:rPr>
              <a:t>Rapport First:</a:t>
            </a:r>
            <a:r>
              <a:rPr lang="en-US" sz="1200" dirty="0">
                <a:solidFill>
                  <a:srgbClr val="4B5563"/>
                </a:solidFill>
                <a:latin typeface="Arimo" pitchFamily="34" charset="0"/>
                <a:ea typeface="Arimo" pitchFamily="34" charset="-122"/>
                <a:cs typeface="Arimo" pitchFamily="34" charset="-120"/>
              </a:rPr>
              <a:t> Greet the young person first. Maintain eye contact with them to signal they are the primary focus of the consultation.</a:t>
            </a:r>
            <a:endParaRPr lang="en-US" sz="1200" dirty="0"/>
          </a:p>
        </p:txBody>
      </p:sp>
      <p:sp>
        <p:nvSpPr>
          <p:cNvPr id="26" name="SK-7-text-25"/>
          <p:cNvSpPr/>
          <p:nvPr/>
        </p:nvSpPr>
        <p:spPr>
          <a:xfrm>
            <a:off x="838200" y="2514005"/>
            <a:ext cx="6111180" cy="634901"/>
          </a:xfrm>
          <a:prstGeom prst="rect">
            <a:avLst/>
          </a:prstGeom>
          <a:noFill/>
          <a:ln/>
        </p:spPr>
        <p:txBody>
          <a:bodyPr vert="horz" wrap="square" lIns="0" tIns="0" rIns="0" bIns="0" rtlCol="0" anchor="ctr"/>
          <a:lstStyle/>
          <a:p>
            <a:pPr marL="0" indent="0" algn="l">
              <a:lnSpc>
                <a:spcPts val="1680"/>
              </a:lnSpc>
              <a:buNone/>
            </a:pPr>
            <a:r>
              <a:rPr lang="en-US" sz="1200" b="1" dirty="0">
                <a:solidFill>
                  <a:srgbClr val="E0651F"/>
                </a:solidFill>
                <a:latin typeface="Arimo" pitchFamily="34" charset="0"/>
                <a:ea typeface="Arimo" pitchFamily="34" charset="-122"/>
                <a:cs typeface="Arimo" pitchFamily="34" charset="-120"/>
              </a:rPr>
              <a:t>Explicit Negotiation:</a:t>
            </a:r>
            <a:r>
              <a:rPr lang="en-US" sz="1200" dirty="0">
                <a:solidFill>
                  <a:srgbClr val="4B5563"/>
                </a:solidFill>
                <a:latin typeface="Arimo" pitchFamily="34" charset="0"/>
                <a:ea typeface="Arimo" pitchFamily="34" charset="-122"/>
                <a:cs typeface="Arimo" pitchFamily="34" charset="-120"/>
              </a:rPr>
              <a:t> "I want to hear from both of you today. I'll start with [Name]'s view, then I'll ask you for your perspective, Dad."</a:t>
            </a:r>
            <a:endParaRPr lang="en-US" sz="1200" dirty="0"/>
          </a:p>
        </p:txBody>
      </p:sp>
      <p:sp>
        <p:nvSpPr>
          <p:cNvPr id="27" name="SK-7-text-26"/>
          <p:cNvSpPr/>
          <p:nvPr/>
        </p:nvSpPr>
        <p:spPr>
          <a:xfrm>
            <a:off x="838200" y="3263205"/>
            <a:ext cx="6111180" cy="634901"/>
          </a:xfrm>
          <a:prstGeom prst="rect">
            <a:avLst/>
          </a:prstGeom>
          <a:noFill/>
          <a:ln/>
        </p:spPr>
        <p:txBody>
          <a:bodyPr vert="horz" wrap="square" lIns="0" tIns="0" rIns="0" bIns="0" rtlCol="0" anchor="ctr"/>
          <a:lstStyle/>
          <a:p>
            <a:pPr marL="0" indent="0" algn="l">
              <a:lnSpc>
                <a:spcPts val="1680"/>
              </a:lnSpc>
              <a:buNone/>
            </a:pPr>
            <a:r>
              <a:rPr lang="en-US" sz="1200" b="1" dirty="0">
                <a:solidFill>
                  <a:srgbClr val="E0651F"/>
                </a:solidFill>
                <a:latin typeface="Arimo" pitchFamily="34" charset="0"/>
                <a:ea typeface="Arimo" pitchFamily="34" charset="-122"/>
                <a:cs typeface="Arimo" pitchFamily="34" charset="-120"/>
              </a:rPr>
              <a:t>Separate Appointments:</a:t>
            </a:r>
            <a:r>
              <a:rPr lang="en-US" sz="1200" dirty="0">
                <a:solidFill>
                  <a:srgbClr val="4B5563"/>
                </a:solidFill>
                <a:latin typeface="Arimo" pitchFamily="34" charset="0"/>
                <a:ea typeface="Arimo" pitchFamily="34" charset="-122"/>
                <a:cs typeface="Arimo" pitchFamily="34" charset="-120"/>
              </a:rPr>
              <a:t> If conflict is high, offer the parent a dedicated follow-up slot to discuss their concerns without the child present.</a:t>
            </a:r>
            <a:endParaRPr lang="en-US" sz="1200" dirty="0"/>
          </a:p>
        </p:txBody>
      </p:sp>
      <p:sp>
        <p:nvSpPr>
          <p:cNvPr id="28" name="SK-7-text-27"/>
          <p:cNvSpPr/>
          <p:nvPr/>
        </p:nvSpPr>
        <p:spPr>
          <a:xfrm>
            <a:off x="866775" y="4393406"/>
            <a:ext cx="641598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A1A1A"/>
                </a:solidFill>
                <a:latin typeface="Arimo" pitchFamily="34" charset="0"/>
                <a:ea typeface="Arimo" pitchFamily="34" charset="-122"/>
                <a:cs typeface="Arimo" pitchFamily="34" charset="-120"/>
              </a:rPr>
              <a:t>Negotiating Time Alone</a:t>
            </a:r>
            <a:endParaRPr lang="en-US" sz="1500" dirty="0"/>
          </a:p>
        </p:txBody>
      </p:sp>
      <p:sp>
        <p:nvSpPr>
          <p:cNvPr id="29" name="SK-7-text-28"/>
          <p:cNvSpPr/>
          <p:nvPr/>
        </p:nvSpPr>
        <p:spPr>
          <a:xfrm>
            <a:off x="838200" y="4793456"/>
            <a:ext cx="6111180" cy="448121"/>
          </a:xfrm>
          <a:prstGeom prst="rect">
            <a:avLst/>
          </a:prstGeom>
          <a:noFill/>
          <a:ln/>
        </p:spPr>
        <p:txBody>
          <a:bodyPr vert="horz" wrap="square" lIns="0" tIns="0" rIns="0" bIns="0" rtlCol="0" anchor="ctr"/>
          <a:lstStyle/>
          <a:p>
            <a:pPr marL="0" indent="0" algn="l">
              <a:lnSpc>
                <a:spcPts val="1680"/>
              </a:lnSpc>
              <a:buNone/>
            </a:pPr>
            <a:r>
              <a:rPr lang="en-US" sz="1200" b="1" dirty="0">
                <a:solidFill>
                  <a:srgbClr val="E0651F"/>
                </a:solidFill>
                <a:latin typeface="Arimo" pitchFamily="34" charset="0"/>
                <a:ea typeface="Arimo" pitchFamily="34" charset="-122"/>
                <a:cs typeface="Arimo" pitchFamily="34" charset="-120"/>
              </a:rPr>
              <a:t>Routine Normalization:</a:t>
            </a:r>
            <a:r>
              <a:rPr lang="en-US" sz="1200" dirty="0">
                <a:solidFill>
                  <a:srgbClr val="4B5563"/>
                </a:solidFill>
                <a:latin typeface="Arimo" pitchFamily="34" charset="0"/>
                <a:ea typeface="Arimo" pitchFamily="34" charset="-122"/>
                <a:cs typeface="Arimo" pitchFamily="34" charset="-120"/>
              </a:rPr>
              <a:t> Frame it as standard practice for all teenagers rather than a suspicious request to the parents.</a:t>
            </a:r>
            <a:endParaRPr lang="en-US" sz="1200" dirty="0"/>
          </a:p>
        </p:txBody>
      </p:sp>
      <p:sp>
        <p:nvSpPr>
          <p:cNvPr id="30" name="SK-7-text-29"/>
          <p:cNvSpPr/>
          <p:nvPr/>
        </p:nvSpPr>
        <p:spPr>
          <a:xfrm>
            <a:off x="838200" y="5355878"/>
            <a:ext cx="6111180" cy="448121"/>
          </a:xfrm>
          <a:prstGeom prst="rect">
            <a:avLst/>
          </a:prstGeom>
          <a:noFill/>
          <a:ln/>
        </p:spPr>
        <p:txBody>
          <a:bodyPr vert="horz" wrap="square" lIns="0" tIns="0" rIns="0" bIns="0" rtlCol="0" anchor="ctr"/>
          <a:lstStyle/>
          <a:p>
            <a:pPr marL="0" indent="0" algn="l">
              <a:lnSpc>
                <a:spcPts val="1680"/>
              </a:lnSpc>
              <a:buNone/>
            </a:pPr>
            <a:r>
              <a:rPr lang="en-US" sz="1200" b="1" dirty="0">
                <a:solidFill>
                  <a:srgbClr val="E0651F"/>
                </a:solidFill>
                <a:latin typeface="Arimo" pitchFamily="34" charset="0"/>
                <a:ea typeface="Arimo" pitchFamily="34" charset="-122"/>
                <a:cs typeface="Arimo" pitchFamily="34" charset="-120"/>
              </a:rPr>
              <a:t>The "Part 2" Strategy:</a:t>
            </a:r>
            <a:r>
              <a:rPr lang="en-US" sz="1200" dirty="0">
                <a:solidFill>
                  <a:srgbClr val="4B5563"/>
                </a:solidFill>
                <a:latin typeface="Arimo" pitchFamily="34" charset="0"/>
                <a:ea typeface="Arimo" pitchFamily="34" charset="-122"/>
                <a:cs typeface="Arimo" pitchFamily="34" charset="-120"/>
              </a:rPr>
              <a:t> Use the first half for shared history and the second half for private psychosocial screening (HEADSSS).</a:t>
            </a:r>
            <a:endParaRPr lang="en-US" sz="1200" dirty="0"/>
          </a:p>
        </p:txBody>
      </p:sp>
      <p:sp>
        <p:nvSpPr>
          <p:cNvPr id="31" name="SK-7-text-30"/>
          <p:cNvSpPr/>
          <p:nvPr/>
        </p:nvSpPr>
        <p:spPr>
          <a:xfrm>
            <a:off x="7697093" y="1455390"/>
            <a:ext cx="41758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008080"/>
                </a:solidFill>
                <a:latin typeface="Arimo" pitchFamily="34" charset="0"/>
                <a:ea typeface="Arimo" pitchFamily="34" charset="-122"/>
                <a:cs typeface="Arimo" pitchFamily="34" charset="-120"/>
              </a:rPr>
              <a:t> SCA EXAM PEARL</a:t>
            </a:r>
            <a:endParaRPr lang="en-US" sz="1350" dirty="0"/>
          </a:p>
        </p:txBody>
      </p:sp>
      <p:sp>
        <p:nvSpPr>
          <p:cNvPr id="32" name="SK-7-text-31"/>
          <p:cNvSpPr/>
          <p:nvPr/>
        </p:nvSpPr>
        <p:spPr>
          <a:xfrm>
            <a:off x="7482780" y="1788765"/>
            <a:ext cx="425202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4B5563"/>
                </a:solidFill>
                <a:latin typeface="Arimo" pitchFamily="34" charset="0"/>
                <a:ea typeface="Arimo" pitchFamily="34" charset="-122"/>
                <a:cs typeface="Arimo" pitchFamily="34" charset="-120"/>
              </a:rPr>
              <a:t>Sensitive Transitioning:</a:t>
            </a:r>
            <a:endParaRPr lang="en-US" sz="1125" dirty="0"/>
          </a:p>
        </p:txBody>
      </p:sp>
      <p:sp>
        <p:nvSpPr>
          <p:cNvPr id="33" name="SK-7-text-32"/>
          <p:cNvSpPr/>
          <p:nvPr/>
        </p:nvSpPr>
        <p:spPr>
          <a:xfrm>
            <a:off x="7597080" y="2079278"/>
            <a:ext cx="4061520" cy="771525"/>
          </a:xfrm>
          <a:prstGeom prst="rect">
            <a:avLst/>
          </a:prstGeom>
          <a:noFill/>
          <a:ln/>
        </p:spPr>
        <p:txBody>
          <a:bodyPr vert="horz" wrap="square" lIns="0" tIns="0" rIns="0" bIns="0" rtlCol="0" anchor="ctr"/>
          <a:lstStyle/>
          <a:p>
            <a:pPr marL="0" indent="0">
              <a:lnSpc>
                <a:spcPts val="2025"/>
              </a:lnSpc>
              <a:buNone/>
            </a:pPr>
            <a:r>
              <a:rPr lang="en-US" sz="1350" i="1" dirty="0">
                <a:solidFill>
                  <a:srgbClr val="1A1A1A"/>
                </a:solidFill>
                <a:latin typeface="Arimo" pitchFamily="34" charset="0"/>
                <a:ea typeface="Arimo" pitchFamily="34" charset="-122"/>
                <a:cs typeface="Arimo" pitchFamily="34" charset="-120"/>
              </a:rPr>
              <a:t>"I'd like to spend a few minutes with [Name] alone now, as I do with all my young patients. Is that okay with you both?"</a:t>
            </a:r>
            <a:endParaRPr lang="en-US" sz="1350" dirty="0"/>
          </a:p>
        </p:txBody>
      </p:sp>
      <p:sp>
        <p:nvSpPr>
          <p:cNvPr id="34" name="SK-7-text-33"/>
          <p:cNvSpPr/>
          <p:nvPr/>
        </p:nvSpPr>
        <p:spPr>
          <a:xfrm>
            <a:off x="7482780" y="2965103"/>
            <a:ext cx="4175820" cy="400050"/>
          </a:xfrm>
          <a:prstGeom prst="rect">
            <a:avLst/>
          </a:prstGeom>
          <a:noFill/>
          <a:ln/>
        </p:spPr>
        <p:txBody>
          <a:bodyPr vert="horz" wrap="square" lIns="0" tIns="0" rIns="0" bIns="0" rtlCol="0" anchor="ctr"/>
          <a:lstStyle/>
          <a:p>
            <a:pPr marL="0" indent="0">
              <a:lnSpc>
                <a:spcPts val="1575"/>
              </a:lnSpc>
              <a:buNone/>
            </a:pPr>
            <a:r>
              <a:rPr lang="en-US" sz="1050" dirty="0">
                <a:solidFill>
                  <a:srgbClr val="4B5563"/>
                </a:solidFill>
                <a:latin typeface="Arimo" pitchFamily="34" charset="0"/>
                <a:ea typeface="Arimo" pitchFamily="34" charset="-122"/>
                <a:cs typeface="Arimo" pitchFamily="34" charset="-120"/>
              </a:rPr>
              <a:t>Summarize the shared part of the consult before the parent leaves to ensure alignment.</a:t>
            </a:r>
            <a:endParaRPr lang="en-US" sz="1050" dirty="0"/>
          </a:p>
        </p:txBody>
      </p:sp>
      <p:sp>
        <p:nvSpPr>
          <p:cNvPr id="35" name="SK-7-text-34"/>
          <p:cNvSpPr/>
          <p:nvPr/>
        </p:nvSpPr>
        <p:spPr>
          <a:xfrm>
            <a:off x="7792343" y="4042470"/>
            <a:ext cx="4399657"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A1A"/>
                </a:solidFill>
                <a:latin typeface="Arimo" pitchFamily="34" charset="0"/>
                <a:ea typeface="Arimo" pitchFamily="34" charset="-122"/>
                <a:cs typeface="Arimo" pitchFamily="34" charset="-120"/>
              </a:rPr>
              <a:t>The Family-Centered View</a:t>
            </a:r>
            <a:endParaRPr lang="en-US" sz="1350" dirty="0"/>
          </a:p>
        </p:txBody>
      </p:sp>
      <p:sp>
        <p:nvSpPr>
          <p:cNvPr id="36" name="SK-7-text-35"/>
          <p:cNvSpPr/>
          <p:nvPr/>
        </p:nvSpPr>
        <p:spPr>
          <a:xfrm>
            <a:off x="7482780" y="4413945"/>
            <a:ext cx="4175820" cy="428625"/>
          </a:xfrm>
          <a:prstGeom prst="rect">
            <a:avLst/>
          </a:prstGeom>
          <a:noFill/>
          <a:ln/>
        </p:spPr>
        <p:txBody>
          <a:bodyPr vert="horz" wrap="square" lIns="0" tIns="0" rIns="0" bIns="0" rtlCol="0" anchor="ctr"/>
          <a:lstStyle/>
          <a:p>
            <a:pPr marL="0" indent="0">
              <a:lnSpc>
                <a:spcPts val="1688"/>
              </a:lnSpc>
              <a:buNone/>
            </a:pPr>
            <a:r>
              <a:rPr lang="en-US" sz="1125" dirty="0">
                <a:solidFill>
                  <a:srgbClr val="4B5563"/>
                </a:solidFill>
                <a:latin typeface="Arimo" pitchFamily="34" charset="0"/>
                <a:ea typeface="Arimo" pitchFamily="34" charset="-122"/>
                <a:cs typeface="Arimo" pitchFamily="34" charset="-120"/>
              </a:rPr>
              <a:t>Remember the </a:t>
            </a:r>
            <a:r>
              <a:rPr lang="en-US" sz="1125" b="1" dirty="0">
                <a:solidFill>
                  <a:srgbClr val="E0651F"/>
                </a:solidFill>
                <a:latin typeface="Arimo" pitchFamily="34" charset="0"/>
                <a:ea typeface="Arimo" pitchFamily="34" charset="-122"/>
                <a:cs typeface="Arimo" pitchFamily="34" charset="-120"/>
              </a:rPr>
              <a:t>Systemic Lens:</a:t>
            </a:r>
            <a:r>
              <a:rPr lang="en-US" sz="1125" dirty="0">
                <a:solidFill>
                  <a:srgbClr val="4B5563"/>
                </a:solidFill>
                <a:latin typeface="Arimo" pitchFamily="34" charset="0"/>
                <a:ea typeface="Arimo" pitchFamily="34" charset="-122"/>
                <a:cs typeface="Arimo" pitchFamily="34" charset="-120"/>
              </a:rPr>
              <a:t> The young person exists within a family unit.</a:t>
            </a:r>
            <a:endParaRPr lang="en-US" sz="1125" dirty="0"/>
          </a:p>
        </p:txBody>
      </p:sp>
      <p:sp>
        <p:nvSpPr>
          <p:cNvPr id="37" name="SK-7-text-36"/>
          <p:cNvSpPr/>
          <p:nvPr/>
        </p:nvSpPr>
        <p:spPr>
          <a:xfrm>
            <a:off x="7716143" y="4937820"/>
            <a:ext cx="4475857"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4B5563"/>
                </a:solidFill>
                <a:latin typeface="Arimo" pitchFamily="34" charset="0"/>
                <a:ea typeface="Arimo" pitchFamily="34" charset="-122"/>
                <a:cs typeface="Arimo" pitchFamily="34" charset="-120"/>
              </a:rPr>
              <a:t>Who is the patient vs. who is the driver of change?</a:t>
            </a:r>
            <a:endParaRPr lang="en-US" sz="1050" dirty="0"/>
          </a:p>
        </p:txBody>
      </p:sp>
      <p:sp>
        <p:nvSpPr>
          <p:cNvPr id="38" name="SK-7-text-37"/>
          <p:cNvSpPr/>
          <p:nvPr/>
        </p:nvSpPr>
        <p:spPr>
          <a:xfrm>
            <a:off x="7716143" y="5200650"/>
            <a:ext cx="4475857"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4B5563"/>
                </a:solidFill>
                <a:latin typeface="Arimo" pitchFamily="34" charset="0"/>
                <a:ea typeface="Arimo" pitchFamily="34" charset="-122"/>
                <a:cs typeface="Arimo" pitchFamily="34" charset="-120"/>
              </a:rPr>
              <a:t>Identify the parent as an essential ally for safety and support.</a:t>
            </a:r>
            <a:endParaRPr lang="en-US" sz="1050" dirty="0"/>
          </a:p>
        </p:txBody>
      </p:sp>
      <p:sp>
        <p:nvSpPr>
          <p:cNvPr id="39" name="SK-7-text-38"/>
          <p:cNvSpPr/>
          <p:nvPr/>
        </p:nvSpPr>
        <p:spPr>
          <a:xfrm>
            <a:off x="7716143" y="5463480"/>
            <a:ext cx="4475857"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4B5563"/>
                </a:solidFill>
                <a:latin typeface="Arimo" pitchFamily="34" charset="0"/>
                <a:ea typeface="Arimo" pitchFamily="34" charset="-122"/>
                <a:cs typeface="Arimo" pitchFamily="34" charset="-120"/>
              </a:rPr>
              <a:t>Consider parental mental health and stress levels.</a:t>
            </a:r>
            <a:endParaRPr lang="en-US" sz="10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8-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8-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8-img-3" descr="preencoded.png"/>
          <p:cNvPicPr>
            <a:picLocks noChangeAspect="1"/>
          </p:cNvPicPr>
          <p:nvPr/>
        </p:nvPicPr>
        <p:blipFill>
          <a:blip r:embed="rId5"/>
          <a:stretch>
            <a:fillRect/>
          </a:stretch>
        </p:blipFill>
        <p:spPr>
          <a:xfrm>
            <a:off x="381000" y="381000"/>
            <a:ext cx="11430000" cy="693390"/>
          </a:xfrm>
          <a:prstGeom prst="rect">
            <a:avLst/>
          </a:prstGeom>
        </p:spPr>
      </p:pic>
      <p:pic>
        <p:nvPicPr>
          <p:cNvPr id="5" name="SK-8-img-4" descr="preencoded.png"/>
          <p:cNvPicPr>
            <a:picLocks noChangeAspect="1"/>
          </p:cNvPicPr>
          <p:nvPr/>
        </p:nvPicPr>
        <p:blipFill>
          <a:blip r:embed="rId6"/>
          <a:stretch>
            <a:fillRect/>
          </a:stretch>
        </p:blipFill>
        <p:spPr>
          <a:xfrm>
            <a:off x="381000" y="1302990"/>
            <a:ext cx="6109841" cy="3970437"/>
          </a:xfrm>
          <a:prstGeom prst="rect">
            <a:avLst/>
          </a:prstGeom>
        </p:spPr>
      </p:pic>
      <p:pic>
        <p:nvPicPr>
          <p:cNvPr id="6" name="SK-8-img-5" descr="preencoded.png"/>
          <p:cNvPicPr>
            <a:picLocks noChangeAspect="1"/>
          </p:cNvPicPr>
          <p:nvPr/>
        </p:nvPicPr>
        <p:blipFill>
          <a:blip r:embed="rId7"/>
          <a:stretch>
            <a:fillRect/>
          </a:stretch>
        </p:blipFill>
        <p:spPr>
          <a:xfrm>
            <a:off x="495300" y="1417290"/>
            <a:ext cx="5881241" cy="361950"/>
          </a:xfrm>
          <a:prstGeom prst="rect">
            <a:avLst/>
          </a:prstGeom>
        </p:spPr>
      </p:pic>
      <p:pic>
        <p:nvPicPr>
          <p:cNvPr id="7" name="SK-8-img-6" descr="preencoded.png"/>
          <p:cNvPicPr>
            <a:picLocks noChangeAspect="1"/>
          </p:cNvPicPr>
          <p:nvPr/>
        </p:nvPicPr>
        <p:blipFill>
          <a:blip r:embed="rId8"/>
          <a:stretch>
            <a:fillRect/>
          </a:stretch>
        </p:blipFill>
        <p:spPr>
          <a:xfrm>
            <a:off x="495300" y="1483965"/>
            <a:ext cx="190500" cy="152400"/>
          </a:xfrm>
          <a:prstGeom prst="rect">
            <a:avLst/>
          </a:prstGeom>
        </p:spPr>
      </p:pic>
      <p:pic>
        <p:nvPicPr>
          <p:cNvPr id="8" name="SK-8-img-7" descr="preencoded.png"/>
          <p:cNvPicPr>
            <a:picLocks noChangeAspect="1"/>
          </p:cNvPicPr>
          <p:nvPr/>
        </p:nvPicPr>
        <p:blipFill>
          <a:blip r:embed="rId9"/>
          <a:stretch>
            <a:fillRect/>
          </a:stretch>
        </p:blipFill>
        <p:spPr>
          <a:xfrm>
            <a:off x="495300" y="1893540"/>
            <a:ext cx="202406" cy="511969"/>
          </a:xfrm>
          <a:prstGeom prst="rect">
            <a:avLst/>
          </a:prstGeom>
        </p:spPr>
      </p:pic>
      <p:pic>
        <p:nvPicPr>
          <p:cNvPr id="9" name="SK-8-img-8" descr="preencoded.png"/>
          <p:cNvPicPr>
            <a:picLocks noChangeAspect="1"/>
          </p:cNvPicPr>
          <p:nvPr/>
        </p:nvPicPr>
        <p:blipFill>
          <a:blip r:embed="rId10"/>
          <a:stretch>
            <a:fillRect/>
          </a:stretch>
        </p:blipFill>
        <p:spPr>
          <a:xfrm>
            <a:off x="495300" y="2500759"/>
            <a:ext cx="202406" cy="226665"/>
          </a:xfrm>
          <a:prstGeom prst="rect">
            <a:avLst/>
          </a:prstGeom>
        </p:spPr>
      </p:pic>
      <p:pic>
        <p:nvPicPr>
          <p:cNvPr id="10" name="SK-8-img-9" descr="preencoded.png"/>
          <p:cNvPicPr>
            <a:picLocks noChangeAspect="1"/>
          </p:cNvPicPr>
          <p:nvPr/>
        </p:nvPicPr>
        <p:blipFill>
          <a:blip r:embed="rId11"/>
          <a:stretch>
            <a:fillRect/>
          </a:stretch>
        </p:blipFill>
        <p:spPr>
          <a:xfrm>
            <a:off x="495300" y="2822674"/>
            <a:ext cx="202406" cy="226665"/>
          </a:xfrm>
          <a:prstGeom prst="rect">
            <a:avLst/>
          </a:prstGeom>
        </p:spPr>
      </p:pic>
      <p:pic>
        <p:nvPicPr>
          <p:cNvPr id="11" name="SK-8-img-10" descr="preencoded.png"/>
          <p:cNvPicPr>
            <a:picLocks noChangeAspect="1"/>
          </p:cNvPicPr>
          <p:nvPr/>
        </p:nvPicPr>
        <p:blipFill>
          <a:blip r:embed="rId12"/>
          <a:stretch>
            <a:fillRect/>
          </a:stretch>
        </p:blipFill>
        <p:spPr>
          <a:xfrm>
            <a:off x="495300" y="3144589"/>
            <a:ext cx="202406" cy="543967"/>
          </a:xfrm>
          <a:prstGeom prst="rect">
            <a:avLst/>
          </a:prstGeom>
        </p:spPr>
      </p:pic>
      <p:pic>
        <p:nvPicPr>
          <p:cNvPr id="12" name="SK-8-img-11" descr="preencoded.png"/>
          <p:cNvPicPr>
            <a:picLocks noChangeAspect="1"/>
          </p:cNvPicPr>
          <p:nvPr/>
        </p:nvPicPr>
        <p:blipFill>
          <a:blip r:embed="rId13"/>
          <a:stretch>
            <a:fillRect/>
          </a:stretch>
        </p:blipFill>
        <p:spPr>
          <a:xfrm>
            <a:off x="381000" y="5463927"/>
            <a:ext cx="6109841" cy="1144637"/>
          </a:xfrm>
          <a:prstGeom prst="rect">
            <a:avLst/>
          </a:prstGeom>
        </p:spPr>
      </p:pic>
      <p:pic>
        <p:nvPicPr>
          <p:cNvPr id="13" name="SK-8-img-12" descr="preencoded.png"/>
          <p:cNvPicPr>
            <a:picLocks noChangeAspect="1"/>
          </p:cNvPicPr>
          <p:nvPr/>
        </p:nvPicPr>
        <p:blipFill>
          <a:blip r:embed="rId14"/>
          <a:stretch>
            <a:fillRect/>
          </a:stretch>
        </p:blipFill>
        <p:spPr>
          <a:xfrm>
            <a:off x="6719441" y="1302990"/>
            <a:ext cx="5091559" cy="1714500"/>
          </a:xfrm>
          <a:prstGeom prst="rect">
            <a:avLst/>
          </a:prstGeom>
        </p:spPr>
      </p:pic>
      <p:pic>
        <p:nvPicPr>
          <p:cNvPr id="14" name="SK-8-img-13" descr="preencoded.png"/>
          <p:cNvPicPr>
            <a:picLocks noChangeAspect="1"/>
          </p:cNvPicPr>
          <p:nvPr/>
        </p:nvPicPr>
        <p:blipFill>
          <a:blip r:embed="rId15"/>
          <a:stretch>
            <a:fillRect/>
          </a:stretch>
        </p:blipFill>
        <p:spPr>
          <a:xfrm>
            <a:off x="6719441" y="3207990"/>
            <a:ext cx="5091559" cy="3400574"/>
          </a:xfrm>
          <a:prstGeom prst="rect">
            <a:avLst/>
          </a:prstGeom>
        </p:spPr>
      </p:pic>
      <p:pic>
        <p:nvPicPr>
          <p:cNvPr id="15" name="SK-8-img-14" descr="preencoded.png"/>
          <p:cNvPicPr>
            <a:picLocks noChangeAspect="1"/>
          </p:cNvPicPr>
          <p:nvPr/>
        </p:nvPicPr>
        <p:blipFill>
          <a:blip r:embed="rId16"/>
          <a:stretch>
            <a:fillRect/>
          </a:stretch>
        </p:blipFill>
        <p:spPr>
          <a:xfrm>
            <a:off x="6833741" y="3322290"/>
            <a:ext cx="4862959" cy="361950"/>
          </a:xfrm>
          <a:prstGeom prst="rect">
            <a:avLst/>
          </a:prstGeom>
        </p:spPr>
      </p:pic>
      <p:pic>
        <p:nvPicPr>
          <p:cNvPr id="16" name="SK-8-img-15" descr="preencoded.png"/>
          <p:cNvPicPr>
            <a:picLocks noChangeAspect="1"/>
          </p:cNvPicPr>
          <p:nvPr/>
        </p:nvPicPr>
        <p:blipFill>
          <a:blip r:embed="rId17"/>
          <a:stretch>
            <a:fillRect/>
          </a:stretch>
        </p:blipFill>
        <p:spPr>
          <a:xfrm>
            <a:off x="6833741" y="3388965"/>
            <a:ext cx="190500" cy="152400"/>
          </a:xfrm>
          <a:prstGeom prst="rect">
            <a:avLst/>
          </a:prstGeom>
        </p:spPr>
      </p:pic>
      <p:pic>
        <p:nvPicPr>
          <p:cNvPr id="17" name="SK-8-img-16" descr="preencoded.png"/>
          <p:cNvPicPr>
            <a:picLocks noChangeAspect="1"/>
          </p:cNvPicPr>
          <p:nvPr/>
        </p:nvPicPr>
        <p:blipFill>
          <a:blip r:embed="rId18"/>
          <a:stretch>
            <a:fillRect/>
          </a:stretch>
        </p:blipFill>
        <p:spPr>
          <a:xfrm>
            <a:off x="6833741" y="4217640"/>
            <a:ext cx="2383780" cy="366713"/>
          </a:xfrm>
          <a:prstGeom prst="rect">
            <a:avLst/>
          </a:prstGeom>
        </p:spPr>
      </p:pic>
      <p:pic>
        <p:nvPicPr>
          <p:cNvPr id="18" name="SK-8-img-17" descr="preencoded.png"/>
          <p:cNvPicPr>
            <a:picLocks noChangeAspect="1"/>
          </p:cNvPicPr>
          <p:nvPr/>
        </p:nvPicPr>
        <p:blipFill>
          <a:blip r:embed="rId19"/>
          <a:stretch>
            <a:fillRect/>
          </a:stretch>
        </p:blipFill>
        <p:spPr>
          <a:xfrm>
            <a:off x="9312771" y="4217640"/>
            <a:ext cx="2383929" cy="366713"/>
          </a:xfrm>
          <a:prstGeom prst="rect">
            <a:avLst/>
          </a:prstGeom>
        </p:spPr>
      </p:pic>
      <p:pic>
        <p:nvPicPr>
          <p:cNvPr id="19" name="SK-8-img-18" descr="preencoded.png"/>
          <p:cNvPicPr>
            <a:picLocks noChangeAspect="1"/>
          </p:cNvPicPr>
          <p:nvPr/>
        </p:nvPicPr>
        <p:blipFill>
          <a:blip r:embed="rId20"/>
          <a:stretch>
            <a:fillRect/>
          </a:stretch>
        </p:blipFill>
        <p:spPr>
          <a:xfrm>
            <a:off x="6833741" y="4679603"/>
            <a:ext cx="2383780" cy="366713"/>
          </a:xfrm>
          <a:prstGeom prst="rect">
            <a:avLst/>
          </a:prstGeom>
        </p:spPr>
      </p:pic>
      <p:pic>
        <p:nvPicPr>
          <p:cNvPr id="20" name="SK-8-img-19" descr="preencoded.png"/>
          <p:cNvPicPr>
            <a:picLocks noChangeAspect="1"/>
          </p:cNvPicPr>
          <p:nvPr/>
        </p:nvPicPr>
        <p:blipFill>
          <a:blip r:embed="rId21"/>
          <a:stretch>
            <a:fillRect/>
          </a:stretch>
        </p:blipFill>
        <p:spPr>
          <a:xfrm>
            <a:off x="9312771" y="4679603"/>
            <a:ext cx="2383929" cy="366713"/>
          </a:xfrm>
          <a:prstGeom prst="rect">
            <a:avLst/>
          </a:prstGeom>
        </p:spPr>
      </p:pic>
      <p:pic>
        <p:nvPicPr>
          <p:cNvPr id="21" name="SK-8-img-20" descr="preencoded.png"/>
          <p:cNvPicPr>
            <a:picLocks noChangeAspect="1"/>
          </p:cNvPicPr>
          <p:nvPr/>
        </p:nvPicPr>
        <p:blipFill>
          <a:blip r:embed="rId22"/>
          <a:stretch>
            <a:fillRect/>
          </a:stretch>
        </p:blipFill>
        <p:spPr>
          <a:xfrm>
            <a:off x="6833741" y="5274915"/>
            <a:ext cx="202406" cy="580132"/>
          </a:xfrm>
          <a:prstGeom prst="rect">
            <a:avLst/>
          </a:prstGeom>
        </p:spPr>
      </p:pic>
      <p:pic>
        <p:nvPicPr>
          <p:cNvPr id="22" name="SK-8-img-21" descr="preencoded.png"/>
          <p:cNvPicPr>
            <a:picLocks noChangeAspect="1"/>
          </p:cNvPicPr>
          <p:nvPr/>
        </p:nvPicPr>
        <p:blipFill>
          <a:blip r:embed="rId23"/>
          <a:stretch>
            <a:fillRect/>
          </a:stretch>
        </p:blipFill>
        <p:spPr>
          <a:xfrm>
            <a:off x="6833741" y="5950297"/>
            <a:ext cx="202406" cy="543967"/>
          </a:xfrm>
          <a:prstGeom prst="rect">
            <a:avLst/>
          </a:prstGeom>
        </p:spPr>
      </p:pic>
      <p:sp>
        <p:nvSpPr>
          <p:cNvPr id="23" name="SK-8-text-22"/>
          <p:cNvSpPr/>
          <p:nvPr/>
        </p:nvSpPr>
        <p:spPr>
          <a:xfrm>
            <a:off x="571500" y="381000"/>
            <a:ext cx="116205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A"/>
                </a:solidFill>
                <a:latin typeface="Arimo" pitchFamily="34" charset="0"/>
                <a:ea typeface="Arimo" pitchFamily="34" charset="-122"/>
                <a:cs typeface="Arimo" pitchFamily="34" charset="-120"/>
              </a:rPr>
              <a:t>Confidentiality and Gillick Competence</a:t>
            </a:r>
            <a:endParaRPr lang="en-US" sz="2550" dirty="0"/>
          </a:p>
        </p:txBody>
      </p:sp>
      <p:sp>
        <p:nvSpPr>
          <p:cNvPr id="24" name="SK-8-text-23"/>
          <p:cNvSpPr/>
          <p:nvPr/>
        </p:nvSpPr>
        <p:spPr>
          <a:xfrm>
            <a:off x="571500" y="845790"/>
            <a:ext cx="11315700" cy="228600"/>
          </a:xfrm>
          <a:prstGeom prst="rect">
            <a:avLst/>
          </a:prstGeom>
          <a:noFill/>
          <a:ln/>
        </p:spPr>
        <p:txBody>
          <a:bodyPr vert="horz" wrap="square" lIns="0" tIns="0" rIns="0" bIns="0" rtlCol="0" anchor="ctr"/>
          <a:lstStyle/>
          <a:p>
            <a:pPr marL="0" indent="0">
              <a:lnSpc>
                <a:spcPts val="1800"/>
              </a:lnSpc>
              <a:buNone/>
            </a:pPr>
            <a:r>
              <a:rPr lang="en-US" sz="1200" kern="0" spc="60" dirty="0">
                <a:solidFill>
                  <a:srgbClr val="6B7280"/>
                </a:solidFill>
                <a:latin typeface="Arimo" pitchFamily="34" charset="0"/>
                <a:ea typeface="Arimo" pitchFamily="34" charset="-122"/>
                <a:cs typeface="Arimo" pitchFamily="34" charset="-120"/>
              </a:rPr>
              <a:t>BRADFORD VTS TEACHING SERIES</a:t>
            </a:r>
            <a:endParaRPr lang="en-US" sz="1200" dirty="0"/>
          </a:p>
        </p:txBody>
      </p:sp>
      <p:sp>
        <p:nvSpPr>
          <p:cNvPr id="25" name="SK-8-text-24"/>
          <p:cNvSpPr/>
          <p:nvPr/>
        </p:nvSpPr>
        <p:spPr>
          <a:xfrm>
            <a:off x="781050" y="1417290"/>
            <a:ext cx="74104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A1A1A"/>
                </a:solidFill>
                <a:latin typeface="Arimo" pitchFamily="34" charset="0"/>
                <a:ea typeface="Arimo" pitchFamily="34" charset="-122"/>
                <a:cs typeface="Arimo" pitchFamily="34" charset="-120"/>
              </a:rPr>
              <a:t>Explaining Confidentiality Early</a:t>
            </a:r>
            <a:endParaRPr lang="en-US" sz="1500" dirty="0"/>
          </a:p>
        </p:txBody>
      </p:sp>
      <p:sp>
        <p:nvSpPr>
          <p:cNvPr id="26" name="SK-8-text-25"/>
          <p:cNvSpPr/>
          <p:nvPr/>
        </p:nvSpPr>
        <p:spPr>
          <a:xfrm>
            <a:off x="812006" y="1893540"/>
            <a:ext cx="5564535" cy="511969"/>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Arimo" pitchFamily="34" charset="0"/>
                <a:ea typeface="Arimo" pitchFamily="34" charset="-122"/>
                <a:cs typeface="Arimo" pitchFamily="34" charset="-120"/>
              </a:rPr>
              <a:t>Define the "Promise": What is said here stays here, unless there is a safety risk.</a:t>
            </a:r>
            <a:endParaRPr lang="en-US" sz="1275" dirty="0"/>
          </a:p>
        </p:txBody>
      </p:sp>
      <p:sp>
        <p:nvSpPr>
          <p:cNvPr id="27" name="SK-8-text-26"/>
          <p:cNvSpPr/>
          <p:nvPr/>
        </p:nvSpPr>
        <p:spPr>
          <a:xfrm>
            <a:off x="812006" y="2500759"/>
            <a:ext cx="11379994" cy="226665"/>
          </a:xfrm>
          <a:prstGeom prst="rect">
            <a:avLst/>
          </a:prstGeom>
          <a:noFill/>
          <a:ln/>
        </p:spPr>
        <p:txBody>
          <a:bodyPr vert="horz" wrap="square" lIns="0" tIns="0" rIns="0" bIns="0" rtlCol="0" anchor="ctr"/>
          <a:lstStyle/>
          <a:p>
            <a:pPr marL="0" indent="0" algn="l">
              <a:lnSpc>
                <a:spcPts val="1785"/>
              </a:lnSpc>
              <a:buNone/>
            </a:pPr>
            <a:r>
              <a:rPr lang="en-US" sz="1275" b="1" dirty="0">
                <a:solidFill>
                  <a:srgbClr val="4B5563"/>
                </a:solidFill>
                <a:latin typeface="Arimo" pitchFamily="34" charset="0"/>
                <a:ea typeface="Arimo" pitchFamily="34" charset="-122"/>
                <a:cs typeface="Arimo" pitchFamily="34" charset="-120"/>
              </a:rPr>
              <a:t>Limits:</a:t>
            </a:r>
            <a:r>
              <a:rPr lang="en-US" sz="1275" dirty="0">
                <a:solidFill>
                  <a:srgbClr val="4B5563"/>
                </a:solidFill>
                <a:latin typeface="Arimo" pitchFamily="34" charset="0"/>
                <a:ea typeface="Arimo" pitchFamily="34" charset="-122"/>
                <a:cs typeface="Arimo" pitchFamily="34" charset="-120"/>
              </a:rPr>
              <a:t> Serious risk to self, risk to others, safeguarding/abuse, or coercion.</a:t>
            </a:r>
            <a:endParaRPr lang="en-US" sz="1275" dirty="0"/>
          </a:p>
        </p:txBody>
      </p:sp>
      <p:sp>
        <p:nvSpPr>
          <p:cNvPr id="28" name="SK-8-text-27"/>
          <p:cNvSpPr/>
          <p:nvPr/>
        </p:nvSpPr>
        <p:spPr>
          <a:xfrm>
            <a:off x="812006" y="2822674"/>
            <a:ext cx="11379994" cy="226665"/>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Arimo" pitchFamily="34" charset="0"/>
                <a:ea typeface="Arimo" pitchFamily="34" charset="-122"/>
                <a:cs typeface="Arimo" pitchFamily="34" charset="-120"/>
              </a:rPr>
              <a:t>Encourage involving a trusted adult to provide ongoing support and safety.</a:t>
            </a:r>
            <a:endParaRPr lang="en-US" sz="1275" dirty="0"/>
          </a:p>
        </p:txBody>
      </p:sp>
      <p:sp>
        <p:nvSpPr>
          <p:cNvPr id="29" name="SK-8-text-28"/>
          <p:cNvSpPr/>
          <p:nvPr/>
        </p:nvSpPr>
        <p:spPr>
          <a:xfrm>
            <a:off x="812006" y="3144589"/>
            <a:ext cx="5564535" cy="543967"/>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Arimo" pitchFamily="34" charset="0"/>
                <a:ea typeface="Arimo" pitchFamily="34" charset="-122"/>
                <a:cs typeface="Arimo" pitchFamily="34" charset="-120"/>
              </a:rPr>
              <a:t>Assure the patient that if confidentiality must be broken, they will be informed first.</a:t>
            </a:r>
            <a:endParaRPr lang="en-US" sz="1275" dirty="0"/>
          </a:p>
        </p:txBody>
      </p:sp>
      <p:sp>
        <p:nvSpPr>
          <p:cNvPr id="30" name="SK-8-text-29"/>
          <p:cNvSpPr/>
          <p:nvPr/>
        </p:nvSpPr>
        <p:spPr>
          <a:xfrm>
            <a:off x="495300" y="5578227"/>
            <a:ext cx="5957441"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008080"/>
                </a:solidFill>
                <a:latin typeface="Arimo" pitchFamily="34" charset="0"/>
                <a:ea typeface="Arimo" pitchFamily="34" charset="-122"/>
                <a:cs typeface="Arimo" pitchFamily="34" charset="-120"/>
              </a:rPr>
              <a:t>SCA SUCCESS TIP</a:t>
            </a:r>
            <a:endParaRPr lang="en-US" sz="1050" dirty="0"/>
          </a:p>
        </p:txBody>
      </p:sp>
      <p:sp>
        <p:nvSpPr>
          <p:cNvPr id="31" name="SK-8-text-30"/>
          <p:cNvSpPr/>
          <p:nvPr/>
        </p:nvSpPr>
        <p:spPr>
          <a:xfrm>
            <a:off x="495300" y="5854452"/>
            <a:ext cx="5881241" cy="639812"/>
          </a:xfrm>
          <a:prstGeom prst="rect">
            <a:avLst/>
          </a:prstGeom>
          <a:noFill/>
          <a:ln/>
        </p:spPr>
        <p:txBody>
          <a:bodyPr vert="horz" wrap="square" lIns="0" tIns="0" rIns="0" bIns="0" rtlCol="0" anchor="ctr"/>
          <a:lstStyle/>
          <a:p>
            <a:pPr marL="0" indent="0">
              <a:lnSpc>
                <a:spcPts val="1680"/>
              </a:lnSpc>
              <a:buNone/>
            </a:pPr>
            <a:r>
              <a:rPr lang="en-US" sz="1200" i="1" dirty="0">
                <a:solidFill>
                  <a:srgbClr val="1A1A1A"/>
                </a:solidFill>
                <a:latin typeface="Arimo" pitchFamily="34" charset="0"/>
                <a:ea typeface="Arimo" pitchFamily="34" charset="-122"/>
                <a:cs typeface="Arimo" pitchFamily="34" charset="-120"/>
              </a:rPr>
              <a:t>"Everything we talk about is private between us. The only time I’d have to share it is if I’m worried you or someone else is in serious danger. If that happens, I'll talk to you about it first."</a:t>
            </a:r>
            <a:endParaRPr lang="en-US" sz="1200" dirty="0"/>
          </a:p>
        </p:txBody>
      </p:sp>
      <p:sp>
        <p:nvSpPr>
          <p:cNvPr id="32" name="SK-8-text-31"/>
          <p:cNvSpPr/>
          <p:nvPr/>
        </p:nvSpPr>
        <p:spPr>
          <a:xfrm>
            <a:off x="7119491" y="3322290"/>
            <a:ext cx="5072509"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1A1A1A"/>
                </a:solidFill>
                <a:latin typeface="Arimo" pitchFamily="34" charset="0"/>
                <a:ea typeface="Arimo" pitchFamily="34" charset="-122"/>
                <a:cs typeface="Arimo" pitchFamily="34" charset="-120"/>
              </a:rPr>
              <a:t>Assessing Capacity (Gillick)</a:t>
            </a:r>
            <a:endParaRPr lang="en-US" sz="1500" dirty="0"/>
          </a:p>
        </p:txBody>
      </p:sp>
      <p:sp>
        <p:nvSpPr>
          <p:cNvPr id="33" name="SK-8-text-32"/>
          <p:cNvSpPr/>
          <p:nvPr/>
        </p:nvSpPr>
        <p:spPr>
          <a:xfrm>
            <a:off x="6833741" y="3798540"/>
            <a:ext cx="5358259" cy="228600"/>
          </a:xfrm>
          <a:prstGeom prst="rect">
            <a:avLst/>
          </a:prstGeom>
          <a:noFill/>
          <a:ln/>
        </p:spPr>
        <p:txBody>
          <a:bodyPr vert="horz" wrap="square" lIns="0" tIns="0" rIns="0" bIns="0" rtlCol="0" anchor="ctr"/>
          <a:lstStyle/>
          <a:p>
            <a:pPr marL="0" indent="0">
              <a:lnSpc>
                <a:spcPts val="1800"/>
              </a:lnSpc>
              <a:buNone/>
            </a:pPr>
            <a:r>
              <a:rPr lang="en-US" sz="1200" dirty="0">
                <a:solidFill>
                  <a:srgbClr val="4B5563"/>
                </a:solidFill>
                <a:latin typeface="Arimo" pitchFamily="34" charset="0"/>
                <a:ea typeface="Arimo" pitchFamily="34" charset="-122"/>
                <a:cs typeface="Arimo" pitchFamily="34" charset="-120"/>
              </a:rPr>
              <a:t>The young person must be able to:</a:t>
            </a:r>
            <a:endParaRPr lang="en-US" sz="1200" dirty="0"/>
          </a:p>
        </p:txBody>
      </p:sp>
      <p:sp>
        <p:nvSpPr>
          <p:cNvPr id="34" name="SK-8-text-33"/>
          <p:cNvSpPr/>
          <p:nvPr/>
        </p:nvSpPr>
        <p:spPr>
          <a:xfrm>
            <a:off x="6795641" y="4217640"/>
            <a:ext cx="2307580" cy="366713"/>
          </a:xfrm>
          <a:prstGeom prst="rect">
            <a:avLst/>
          </a:prstGeom>
          <a:noFill/>
          <a:ln/>
        </p:spPr>
        <p:txBody>
          <a:bodyPr vert="horz" wrap="square" lIns="0" tIns="0" rIns="0" bIns="0" rtlCol="0" anchor="ctr"/>
          <a:lstStyle/>
          <a:p>
            <a:pPr marL="0" indent="0" algn="ctr">
              <a:lnSpc>
                <a:spcPts val="1688"/>
              </a:lnSpc>
              <a:buNone/>
            </a:pPr>
            <a:r>
              <a:rPr lang="en-US" sz="1125" b="1" dirty="0">
                <a:solidFill>
                  <a:srgbClr val="005EB8"/>
                </a:solidFill>
                <a:latin typeface="Arimo" pitchFamily="34" charset="0"/>
                <a:ea typeface="Arimo" pitchFamily="34" charset="-122"/>
                <a:cs typeface="Arimo" pitchFamily="34" charset="-120"/>
              </a:rPr>
              <a:t>Understand</a:t>
            </a:r>
            <a:endParaRPr lang="en-US" sz="1125" dirty="0"/>
          </a:p>
        </p:txBody>
      </p:sp>
      <p:sp>
        <p:nvSpPr>
          <p:cNvPr id="35" name="SK-8-text-34"/>
          <p:cNvSpPr/>
          <p:nvPr/>
        </p:nvSpPr>
        <p:spPr>
          <a:xfrm>
            <a:off x="9274671" y="4217640"/>
            <a:ext cx="2307729" cy="366713"/>
          </a:xfrm>
          <a:prstGeom prst="rect">
            <a:avLst/>
          </a:prstGeom>
          <a:noFill/>
          <a:ln/>
        </p:spPr>
        <p:txBody>
          <a:bodyPr vert="horz" wrap="square" lIns="0" tIns="0" rIns="0" bIns="0" rtlCol="0" anchor="ctr"/>
          <a:lstStyle/>
          <a:p>
            <a:pPr marL="0" indent="0" algn="ctr">
              <a:lnSpc>
                <a:spcPts val="1688"/>
              </a:lnSpc>
              <a:buNone/>
            </a:pPr>
            <a:r>
              <a:rPr lang="en-US" sz="1125" b="1" dirty="0">
                <a:solidFill>
                  <a:srgbClr val="005EB8"/>
                </a:solidFill>
                <a:latin typeface="Arimo" pitchFamily="34" charset="0"/>
                <a:ea typeface="Arimo" pitchFamily="34" charset="-122"/>
                <a:cs typeface="Arimo" pitchFamily="34" charset="-120"/>
              </a:rPr>
              <a:t>Retain</a:t>
            </a:r>
            <a:endParaRPr lang="en-US" sz="1125" dirty="0"/>
          </a:p>
        </p:txBody>
      </p:sp>
      <p:sp>
        <p:nvSpPr>
          <p:cNvPr id="36" name="SK-8-text-35"/>
          <p:cNvSpPr/>
          <p:nvPr/>
        </p:nvSpPr>
        <p:spPr>
          <a:xfrm>
            <a:off x="6795641" y="4679603"/>
            <a:ext cx="2307580" cy="366713"/>
          </a:xfrm>
          <a:prstGeom prst="rect">
            <a:avLst/>
          </a:prstGeom>
          <a:noFill/>
          <a:ln/>
        </p:spPr>
        <p:txBody>
          <a:bodyPr vert="horz" wrap="square" lIns="0" tIns="0" rIns="0" bIns="0" rtlCol="0" anchor="ctr"/>
          <a:lstStyle/>
          <a:p>
            <a:pPr marL="0" indent="0" algn="ctr">
              <a:lnSpc>
                <a:spcPts val="1688"/>
              </a:lnSpc>
              <a:buNone/>
            </a:pPr>
            <a:r>
              <a:rPr lang="en-US" sz="1125" b="1" dirty="0">
                <a:solidFill>
                  <a:srgbClr val="005EB8"/>
                </a:solidFill>
                <a:latin typeface="Arimo" pitchFamily="34" charset="0"/>
                <a:ea typeface="Arimo" pitchFamily="34" charset="-122"/>
                <a:cs typeface="Arimo" pitchFamily="34" charset="-120"/>
              </a:rPr>
              <a:t>Weigh Up</a:t>
            </a:r>
            <a:endParaRPr lang="en-US" sz="1125" dirty="0"/>
          </a:p>
        </p:txBody>
      </p:sp>
      <p:sp>
        <p:nvSpPr>
          <p:cNvPr id="37" name="SK-8-text-36"/>
          <p:cNvSpPr/>
          <p:nvPr/>
        </p:nvSpPr>
        <p:spPr>
          <a:xfrm>
            <a:off x="9274671" y="4679603"/>
            <a:ext cx="2307729" cy="366713"/>
          </a:xfrm>
          <a:prstGeom prst="rect">
            <a:avLst/>
          </a:prstGeom>
          <a:noFill/>
          <a:ln/>
        </p:spPr>
        <p:txBody>
          <a:bodyPr vert="horz" wrap="square" lIns="0" tIns="0" rIns="0" bIns="0" rtlCol="0" anchor="ctr"/>
          <a:lstStyle/>
          <a:p>
            <a:pPr marL="0" indent="0" algn="ctr">
              <a:lnSpc>
                <a:spcPts val="1688"/>
              </a:lnSpc>
              <a:buNone/>
            </a:pPr>
            <a:r>
              <a:rPr lang="en-US" sz="1125" b="1" dirty="0">
                <a:solidFill>
                  <a:srgbClr val="005EB8"/>
                </a:solidFill>
                <a:latin typeface="Arimo" pitchFamily="34" charset="0"/>
                <a:ea typeface="Arimo" pitchFamily="34" charset="-122"/>
                <a:cs typeface="Arimo" pitchFamily="34" charset="-120"/>
              </a:rPr>
              <a:t>Communicate</a:t>
            </a:r>
            <a:endParaRPr lang="en-US" sz="1125" dirty="0"/>
          </a:p>
        </p:txBody>
      </p:sp>
      <p:sp>
        <p:nvSpPr>
          <p:cNvPr id="38" name="SK-8-text-37"/>
          <p:cNvSpPr/>
          <p:nvPr/>
        </p:nvSpPr>
        <p:spPr>
          <a:xfrm>
            <a:off x="7150447" y="5274915"/>
            <a:ext cx="4546253" cy="580132"/>
          </a:xfrm>
          <a:prstGeom prst="rect">
            <a:avLst/>
          </a:prstGeom>
          <a:noFill/>
          <a:ln/>
        </p:spPr>
        <p:txBody>
          <a:bodyPr vert="horz" wrap="square" lIns="0" tIns="0" rIns="0" bIns="0" rtlCol="0" anchor="ctr"/>
          <a:lstStyle/>
          <a:p>
            <a:pPr marL="0" indent="0" algn="l">
              <a:lnSpc>
                <a:spcPts val="1785"/>
              </a:lnSpc>
              <a:buNone/>
            </a:pPr>
            <a:r>
              <a:rPr lang="en-US" sz="1275" b="1" dirty="0">
                <a:solidFill>
                  <a:srgbClr val="4B5563"/>
                </a:solidFill>
                <a:latin typeface="Arimo" pitchFamily="34" charset="0"/>
                <a:ea typeface="Arimo" pitchFamily="34" charset="-122"/>
                <a:cs typeface="Arimo" pitchFamily="34" charset="-120"/>
              </a:rPr>
              <a:t>Document:</a:t>
            </a:r>
            <a:r>
              <a:rPr lang="en-US" sz="1275" dirty="0">
                <a:solidFill>
                  <a:srgbClr val="4B5563"/>
                </a:solidFill>
                <a:latin typeface="Arimo" pitchFamily="34" charset="0"/>
                <a:ea typeface="Arimo" pitchFamily="34" charset="-122"/>
                <a:cs typeface="Arimo" pitchFamily="34" charset="-120"/>
              </a:rPr>
              <a:t> Record the rationale for your competence assessment clearly.</a:t>
            </a:r>
            <a:endParaRPr lang="en-US" sz="1275" dirty="0"/>
          </a:p>
        </p:txBody>
      </p:sp>
      <p:sp>
        <p:nvSpPr>
          <p:cNvPr id="39" name="SK-8-text-38"/>
          <p:cNvSpPr/>
          <p:nvPr/>
        </p:nvSpPr>
        <p:spPr>
          <a:xfrm>
            <a:off x="7150447" y="5950297"/>
            <a:ext cx="4546253" cy="543967"/>
          </a:xfrm>
          <a:prstGeom prst="rect">
            <a:avLst/>
          </a:prstGeom>
          <a:noFill/>
          <a:ln/>
        </p:spPr>
        <p:txBody>
          <a:bodyPr vert="horz" wrap="square" lIns="0" tIns="0" rIns="0" bIns="0" rtlCol="0" anchor="ctr"/>
          <a:lstStyle/>
          <a:p>
            <a:pPr marL="0" indent="0" algn="l">
              <a:lnSpc>
                <a:spcPts val="1785"/>
              </a:lnSpc>
              <a:buNone/>
            </a:pPr>
            <a:r>
              <a:rPr lang="en-US" sz="1275" dirty="0">
                <a:solidFill>
                  <a:srgbClr val="4B5563"/>
                </a:solidFill>
                <a:latin typeface="Arimo" pitchFamily="34" charset="0"/>
                <a:ea typeface="Arimo" pitchFamily="34" charset="-122"/>
                <a:cs typeface="Arimo" pitchFamily="34" charset="-120"/>
              </a:rPr>
              <a:t>Assess decision-by-decision; capacity is dynamic and task-specific.</a:t>
            </a:r>
            <a:endParaRPr lang="en-US" sz="1275"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9-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9-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9-img-3" descr="preencoded.png"/>
          <p:cNvPicPr>
            <a:picLocks noChangeAspect="1"/>
          </p:cNvPicPr>
          <p:nvPr/>
        </p:nvPicPr>
        <p:blipFill>
          <a:blip r:embed="rId5"/>
          <a:stretch>
            <a:fillRect/>
          </a:stretch>
        </p:blipFill>
        <p:spPr>
          <a:xfrm>
            <a:off x="381000" y="247650"/>
            <a:ext cx="11430000" cy="693390"/>
          </a:xfrm>
          <a:prstGeom prst="rect">
            <a:avLst/>
          </a:prstGeom>
        </p:spPr>
      </p:pic>
      <p:pic>
        <p:nvPicPr>
          <p:cNvPr id="5" name="SK-9-img-4" descr="preencoded.png"/>
          <p:cNvPicPr>
            <a:picLocks noChangeAspect="1"/>
          </p:cNvPicPr>
          <p:nvPr/>
        </p:nvPicPr>
        <p:blipFill>
          <a:blip r:embed="rId6"/>
          <a:stretch>
            <a:fillRect/>
          </a:stretch>
        </p:blipFill>
        <p:spPr>
          <a:xfrm>
            <a:off x="381000" y="1255365"/>
            <a:ext cx="11430000" cy="619125"/>
          </a:xfrm>
          <a:prstGeom prst="rect">
            <a:avLst/>
          </a:prstGeom>
        </p:spPr>
      </p:pic>
      <p:pic>
        <p:nvPicPr>
          <p:cNvPr id="6" name="SK-9-img-5" descr="preencoded.png"/>
          <p:cNvPicPr>
            <a:picLocks noChangeAspect="1"/>
          </p:cNvPicPr>
          <p:nvPr/>
        </p:nvPicPr>
        <p:blipFill>
          <a:blip r:embed="rId7"/>
          <a:stretch>
            <a:fillRect/>
          </a:stretch>
        </p:blipFill>
        <p:spPr>
          <a:xfrm>
            <a:off x="571500" y="1336328"/>
            <a:ext cx="457200" cy="457200"/>
          </a:xfrm>
          <a:prstGeom prst="rect">
            <a:avLst/>
          </a:prstGeom>
        </p:spPr>
      </p:pic>
      <p:pic>
        <p:nvPicPr>
          <p:cNvPr id="7" name="SK-9-img-6" descr="preencoded.png"/>
          <p:cNvPicPr>
            <a:picLocks noChangeAspect="1"/>
          </p:cNvPicPr>
          <p:nvPr/>
        </p:nvPicPr>
        <p:blipFill>
          <a:blip r:embed="rId6"/>
          <a:stretch>
            <a:fillRect/>
          </a:stretch>
        </p:blipFill>
        <p:spPr>
          <a:xfrm>
            <a:off x="381000" y="1931640"/>
            <a:ext cx="11430000" cy="619125"/>
          </a:xfrm>
          <a:prstGeom prst="rect">
            <a:avLst/>
          </a:prstGeom>
        </p:spPr>
      </p:pic>
      <p:pic>
        <p:nvPicPr>
          <p:cNvPr id="8" name="SK-9-img-7" descr="preencoded.png"/>
          <p:cNvPicPr>
            <a:picLocks noChangeAspect="1"/>
          </p:cNvPicPr>
          <p:nvPr/>
        </p:nvPicPr>
        <p:blipFill>
          <a:blip r:embed="rId7"/>
          <a:stretch>
            <a:fillRect/>
          </a:stretch>
        </p:blipFill>
        <p:spPr>
          <a:xfrm>
            <a:off x="571500" y="2012603"/>
            <a:ext cx="457200" cy="457200"/>
          </a:xfrm>
          <a:prstGeom prst="rect">
            <a:avLst/>
          </a:prstGeom>
        </p:spPr>
      </p:pic>
      <p:pic>
        <p:nvPicPr>
          <p:cNvPr id="9" name="SK-9-img-8" descr="preencoded.png"/>
          <p:cNvPicPr>
            <a:picLocks noChangeAspect="1"/>
          </p:cNvPicPr>
          <p:nvPr/>
        </p:nvPicPr>
        <p:blipFill>
          <a:blip r:embed="rId6"/>
          <a:stretch>
            <a:fillRect/>
          </a:stretch>
        </p:blipFill>
        <p:spPr>
          <a:xfrm>
            <a:off x="381000" y="2607915"/>
            <a:ext cx="11430000" cy="619125"/>
          </a:xfrm>
          <a:prstGeom prst="rect">
            <a:avLst/>
          </a:prstGeom>
        </p:spPr>
      </p:pic>
      <p:pic>
        <p:nvPicPr>
          <p:cNvPr id="10" name="SK-9-img-9" descr="preencoded.png"/>
          <p:cNvPicPr>
            <a:picLocks noChangeAspect="1"/>
          </p:cNvPicPr>
          <p:nvPr/>
        </p:nvPicPr>
        <p:blipFill>
          <a:blip r:embed="rId7"/>
          <a:stretch>
            <a:fillRect/>
          </a:stretch>
        </p:blipFill>
        <p:spPr>
          <a:xfrm>
            <a:off x="571500" y="2688878"/>
            <a:ext cx="457200" cy="457200"/>
          </a:xfrm>
          <a:prstGeom prst="rect">
            <a:avLst/>
          </a:prstGeom>
        </p:spPr>
      </p:pic>
      <p:pic>
        <p:nvPicPr>
          <p:cNvPr id="11" name="SK-9-img-10" descr="preencoded.png"/>
          <p:cNvPicPr>
            <a:picLocks noChangeAspect="1"/>
          </p:cNvPicPr>
          <p:nvPr/>
        </p:nvPicPr>
        <p:blipFill>
          <a:blip r:embed="rId6"/>
          <a:stretch>
            <a:fillRect/>
          </a:stretch>
        </p:blipFill>
        <p:spPr>
          <a:xfrm>
            <a:off x="381000" y="3284190"/>
            <a:ext cx="11430000" cy="619125"/>
          </a:xfrm>
          <a:prstGeom prst="rect">
            <a:avLst/>
          </a:prstGeom>
        </p:spPr>
      </p:pic>
      <p:pic>
        <p:nvPicPr>
          <p:cNvPr id="12" name="SK-9-img-11" descr="preencoded.png"/>
          <p:cNvPicPr>
            <a:picLocks noChangeAspect="1"/>
          </p:cNvPicPr>
          <p:nvPr/>
        </p:nvPicPr>
        <p:blipFill>
          <a:blip r:embed="rId7"/>
          <a:stretch>
            <a:fillRect/>
          </a:stretch>
        </p:blipFill>
        <p:spPr>
          <a:xfrm>
            <a:off x="571500" y="3365153"/>
            <a:ext cx="457200" cy="457200"/>
          </a:xfrm>
          <a:prstGeom prst="rect">
            <a:avLst/>
          </a:prstGeom>
        </p:spPr>
      </p:pic>
      <p:pic>
        <p:nvPicPr>
          <p:cNvPr id="13" name="SK-9-img-12" descr="preencoded.png"/>
          <p:cNvPicPr>
            <a:picLocks noChangeAspect="1"/>
          </p:cNvPicPr>
          <p:nvPr/>
        </p:nvPicPr>
        <p:blipFill>
          <a:blip r:embed="rId6"/>
          <a:stretch>
            <a:fillRect/>
          </a:stretch>
        </p:blipFill>
        <p:spPr>
          <a:xfrm>
            <a:off x="381000" y="3960465"/>
            <a:ext cx="11430000" cy="619125"/>
          </a:xfrm>
          <a:prstGeom prst="rect">
            <a:avLst/>
          </a:prstGeom>
        </p:spPr>
      </p:pic>
      <p:pic>
        <p:nvPicPr>
          <p:cNvPr id="14" name="SK-9-img-13" descr="preencoded.png"/>
          <p:cNvPicPr>
            <a:picLocks noChangeAspect="1"/>
          </p:cNvPicPr>
          <p:nvPr/>
        </p:nvPicPr>
        <p:blipFill>
          <a:blip r:embed="rId7"/>
          <a:stretch>
            <a:fillRect/>
          </a:stretch>
        </p:blipFill>
        <p:spPr>
          <a:xfrm>
            <a:off x="571500" y="4041428"/>
            <a:ext cx="457200" cy="457200"/>
          </a:xfrm>
          <a:prstGeom prst="rect">
            <a:avLst/>
          </a:prstGeom>
        </p:spPr>
      </p:pic>
      <p:pic>
        <p:nvPicPr>
          <p:cNvPr id="15" name="SK-9-img-14" descr="preencoded.png"/>
          <p:cNvPicPr>
            <a:picLocks noChangeAspect="1"/>
          </p:cNvPicPr>
          <p:nvPr/>
        </p:nvPicPr>
        <p:blipFill>
          <a:blip r:embed="rId6"/>
          <a:stretch>
            <a:fillRect/>
          </a:stretch>
        </p:blipFill>
        <p:spPr>
          <a:xfrm>
            <a:off x="381000" y="4636740"/>
            <a:ext cx="11430000" cy="619125"/>
          </a:xfrm>
          <a:prstGeom prst="rect">
            <a:avLst/>
          </a:prstGeom>
        </p:spPr>
      </p:pic>
      <p:pic>
        <p:nvPicPr>
          <p:cNvPr id="16" name="SK-9-img-15" descr="preencoded.png"/>
          <p:cNvPicPr>
            <a:picLocks noChangeAspect="1"/>
          </p:cNvPicPr>
          <p:nvPr/>
        </p:nvPicPr>
        <p:blipFill>
          <a:blip r:embed="rId7"/>
          <a:stretch>
            <a:fillRect/>
          </a:stretch>
        </p:blipFill>
        <p:spPr>
          <a:xfrm>
            <a:off x="571500" y="4717703"/>
            <a:ext cx="457200" cy="457200"/>
          </a:xfrm>
          <a:prstGeom prst="rect">
            <a:avLst/>
          </a:prstGeom>
        </p:spPr>
      </p:pic>
      <p:pic>
        <p:nvPicPr>
          <p:cNvPr id="17" name="SK-9-img-16" descr="preencoded.png"/>
          <p:cNvPicPr>
            <a:picLocks noChangeAspect="1"/>
          </p:cNvPicPr>
          <p:nvPr/>
        </p:nvPicPr>
        <p:blipFill>
          <a:blip r:embed="rId6"/>
          <a:stretch>
            <a:fillRect/>
          </a:stretch>
        </p:blipFill>
        <p:spPr>
          <a:xfrm>
            <a:off x="381000" y="5313015"/>
            <a:ext cx="11430000" cy="619125"/>
          </a:xfrm>
          <a:prstGeom prst="rect">
            <a:avLst/>
          </a:prstGeom>
        </p:spPr>
      </p:pic>
      <p:pic>
        <p:nvPicPr>
          <p:cNvPr id="18" name="SK-9-img-17" descr="preencoded.png"/>
          <p:cNvPicPr>
            <a:picLocks noChangeAspect="1"/>
          </p:cNvPicPr>
          <p:nvPr/>
        </p:nvPicPr>
        <p:blipFill>
          <a:blip r:embed="rId7"/>
          <a:stretch>
            <a:fillRect/>
          </a:stretch>
        </p:blipFill>
        <p:spPr>
          <a:xfrm>
            <a:off x="571500" y="5393978"/>
            <a:ext cx="457200" cy="457200"/>
          </a:xfrm>
          <a:prstGeom prst="rect">
            <a:avLst/>
          </a:prstGeom>
        </p:spPr>
      </p:pic>
      <p:pic>
        <p:nvPicPr>
          <p:cNvPr id="19" name="SK-9-img-18" descr="preencoded.png"/>
          <p:cNvPicPr>
            <a:picLocks noChangeAspect="1"/>
          </p:cNvPicPr>
          <p:nvPr/>
        </p:nvPicPr>
        <p:blipFill>
          <a:blip r:embed="rId8"/>
          <a:stretch>
            <a:fillRect/>
          </a:stretch>
        </p:blipFill>
        <p:spPr>
          <a:xfrm>
            <a:off x="381000" y="6017865"/>
            <a:ext cx="11430000" cy="552450"/>
          </a:xfrm>
          <a:prstGeom prst="rect">
            <a:avLst/>
          </a:prstGeom>
        </p:spPr>
      </p:pic>
      <p:pic>
        <p:nvPicPr>
          <p:cNvPr id="20" name="SK-9-img-19" descr="preencoded.png"/>
          <p:cNvPicPr>
            <a:picLocks noChangeAspect="1"/>
          </p:cNvPicPr>
          <p:nvPr/>
        </p:nvPicPr>
        <p:blipFill>
          <a:blip r:embed="rId9"/>
          <a:stretch>
            <a:fillRect/>
          </a:stretch>
        </p:blipFill>
        <p:spPr>
          <a:xfrm>
            <a:off x="533400" y="6113115"/>
            <a:ext cx="352425" cy="209550"/>
          </a:xfrm>
          <a:prstGeom prst="rect">
            <a:avLst/>
          </a:prstGeom>
        </p:spPr>
      </p:pic>
      <p:sp>
        <p:nvSpPr>
          <p:cNvPr id="21" name="SK-9-text-20"/>
          <p:cNvSpPr/>
          <p:nvPr/>
        </p:nvSpPr>
        <p:spPr>
          <a:xfrm>
            <a:off x="571500" y="247650"/>
            <a:ext cx="11620500"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A"/>
                </a:solidFill>
                <a:latin typeface="Arimo" pitchFamily="34" charset="0"/>
                <a:ea typeface="Arimo" pitchFamily="34" charset="-122"/>
                <a:cs typeface="Arimo" pitchFamily="34" charset="-120"/>
              </a:rPr>
              <a:t>The HEADSSS Psychosocial Screen</a:t>
            </a:r>
            <a:endParaRPr lang="en-US" sz="2550" dirty="0"/>
          </a:p>
        </p:txBody>
      </p:sp>
      <p:sp>
        <p:nvSpPr>
          <p:cNvPr id="22" name="SK-9-text-21"/>
          <p:cNvSpPr/>
          <p:nvPr/>
        </p:nvSpPr>
        <p:spPr>
          <a:xfrm>
            <a:off x="571500" y="712440"/>
            <a:ext cx="11315700" cy="228600"/>
          </a:xfrm>
          <a:prstGeom prst="rect">
            <a:avLst/>
          </a:prstGeom>
          <a:noFill/>
          <a:ln/>
        </p:spPr>
        <p:txBody>
          <a:bodyPr vert="horz" wrap="square" lIns="0" tIns="0" rIns="0" bIns="0" rtlCol="0" anchor="ctr"/>
          <a:lstStyle/>
          <a:p>
            <a:pPr marL="0" indent="0">
              <a:lnSpc>
                <a:spcPts val="1800"/>
              </a:lnSpc>
              <a:buNone/>
            </a:pPr>
            <a:r>
              <a:rPr lang="en-US" sz="1200" kern="0" spc="60" dirty="0">
                <a:solidFill>
                  <a:srgbClr val="6B7280"/>
                </a:solidFill>
                <a:latin typeface="Arimo" pitchFamily="34" charset="0"/>
                <a:ea typeface="Arimo" pitchFamily="34" charset="-122"/>
                <a:cs typeface="Arimo" pitchFamily="34" charset="-120"/>
              </a:rPr>
              <a:t>BRADFORD VTS TEACHING SERIES</a:t>
            </a:r>
            <a:endParaRPr lang="en-US" sz="1200" dirty="0"/>
          </a:p>
        </p:txBody>
      </p:sp>
      <p:sp>
        <p:nvSpPr>
          <p:cNvPr id="23" name="SK-9-text-22"/>
          <p:cNvSpPr/>
          <p:nvPr/>
        </p:nvSpPr>
        <p:spPr>
          <a:xfrm>
            <a:off x="304800" y="969615"/>
            <a:ext cx="11506200" cy="200025"/>
          </a:xfrm>
          <a:prstGeom prst="rect">
            <a:avLst/>
          </a:prstGeom>
          <a:noFill/>
          <a:ln/>
        </p:spPr>
        <p:txBody>
          <a:bodyPr vert="horz" wrap="square" lIns="0" tIns="0" rIns="0" bIns="0" rtlCol="0" anchor="ctr"/>
          <a:lstStyle/>
          <a:p>
            <a:pPr marL="0" indent="0" algn="r">
              <a:lnSpc>
                <a:spcPts val="1575"/>
              </a:lnSpc>
              <a:buNone/>
            </a:pPr>
            <a:r>
              <a:rPr lang="en-US" sz="1050" i="1" dirty="0">
                <a:solidFill>
                  <a:srgbClr val="6B7280"/>
                </a:solidFill>
                <a:latin typeface="Arimo" pitchFamily="34" charset="0"/>
                <a:ea typeface="Arimo" pitchFamily="34" charset="-122"/>
                <a:cs typeface="Arimo" pitchFamily="34" charset="-120"/>
              </a:rPr>
              <a:t>"I ask everyone your age about mood, safety, home, school and substances..."</a:t>
            </a:r>
            <a:endParaRPr lang="en-US" sz="1050" dirty="0"/>
          </a:p>
        </p:txBody>
      </p:sp>
      <p:sp>
        <p:nvSpPr>
          <p:cNvPr id="24" name="SK-9-text-23"/>
          <p:cNvSpPr/>
          <p:nvPr/>
        </p:nvSpPr>
        <p:spPr>
          <a:xfrm>
            <a:off x="690563" y="1336328"/>
            <a:ext cx="609600" cy="457200"/>
          </a:xfrm>
          <a:prstGeom prst="rect">
            <a:avLst/>
          </a:prstGeom>
          <a:noFill/>
          <a:ln/>
        </p:spPr>
        <p:txBody>
          <a:bodyPr vert="horz" wrap="square" lIns="0" tIns="0" rIns="0" bIns="0" rtlCol="0" anchor="ctr"/>
          <a:lstStyle/>
          <a:p>
            <a:pPr marL="0" indent="0">
              <a:lnSpc>
                <a:spcPts val="3600"/>
              </a:lnSpc>
              <a:buNone/>
            </a:pPr>
            <a:r>
              <a:rPr lang="en-US" sz="2400" b="1" dirty="0">
                <a:solidFill>
                  <a:srgbClr val="FFFFFF"/>
                </a:solidFill>
                <a:latin typeface="Arimo" pitchFamily="34" charset="0"/>
                <a:ea typeface="Arimo" pitchFamily="34" charset="-122"/>
                <a:cs typeface="Arimo" pitchFamily="34" charset="-120"/>
              </a:rPr>
              <a:t>H</a:t>
            </a:r>
            <a:endParaRPr lang="en-US" sz="2400" dirty="0"/>
          </a:p>
        </p:txBody>
      </p:sp>
      <p:sp>
        <p:nvSpPr>
          <p:cNvPr id="25" name="SK-9-text-24"/>
          <p:cNvSpPr/>
          <p:nvPr/>
        </p:nvSpPr>
        <p:spPr>
          <a:xfrm>
            <a:off x="1257300" y="1312515"/>
            <a:ext cx="104489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A1A"/>
                </a:solidFill>
                <a:latin typeface="Arimo" pitchFamily="34" charset="0"/>
                <a:ea typeface="Arimo" pitchFamily="34" charset="-122"/>
                <a:cs typeface="Arimo" pitchFamily="34" charset="-120"/>
              </a:rPr>
              <a:t>Home</a:t>
            </a:r>
            <a:endParaRPr lang="en-US" sz="1350" dirty="0"/>
          </a:p>
        </p:txBody>
      </p:sp>
      <p:sp>
        <p:nvSpPr>
          <p:cNvPr id="26" name="SK-9-text-25"/>
          <p:cNvSpPr/>
          <p:nvPr/>
        </p:nvSpPr>
        <p:spPr>
          <a:xfrm>
            <a:off x="1257300" y="1588740"/>
            <a:ext cx="10934700" cy="228600"/>
          </a:xfrm>
          <a:prstGeom prst="rect">
            <a:avLst/>
          </a:prstGeom>
          <a:noFill/>
          <a:ln/>
        </p:spPr>
        <p:txBody>
          <a:bodyPr vert="horz" wrap="square" lIns="0" tIns="0" rIns="0" bIns="0" rtlCol="0" anchor="ctr"/>
          <a:lstStyle/>
          <a:p>
            <a:pPr marL="0" indent="0">
              <a:lnSpc>
                <a:spcPts val="1800"/>
              </a:lnSpc>
              <a:buNone/>
            </a:pPr>
            <a:r>
              <a:rPr lang="en-US" sz="1200" i="1" dirty="0">
                <a:solidFill>
                  <a:srgbClr val="4B5563"/>
                </a:solidFill>
                <a:latin typeface="Arimo" pitchFamily="34" charset="0"/>
                <a:ea typeface="Arimo" pitchFamily="34" charset="-122"/>
                <a:cs typeface="Arimo" pitchFamily="34" charset="-120"/>
              </a:rPr>
              <a:t>Who do you live with? Are there any recent changes or stresses at home?</a:t>
            </a:r>
            <a:endParaRPr lang="en-US" sz="1200" dirty="0"/>
          </a:p>
        </p:txBody>
      </p:sp>
      <p:sp>
        <p:nvSpPr>
          <p:cNvPr id="27" name="SK-9-text-26"/>
          <p:cNvSpPr/>
          <p:nvPr/>
        </p:nvSpPr>
        <p:spPr>
          <a:xfrm>
            <a:off x="700088" y="2012603"/>
            <a:ext cx="609600" cy="457200"/>
          </a:xfrm>
          <a:prstGeom prst="rect">
            <a:avLst/>
          </a:prstGeom>
          <a:noFill/>
          <a:ln/>
        </p:spPr>
        <p:txBody>
          <a:bodyPr vert="horz" wrap="square" lIns="0" tIns="0" rIns="0" bIns="0" rtlCol="0" anchor="ctr"/>
          <a:lstStyle/>
          <a:p>
            <a:pPr marL="0" indent="0">
              <a:lnSpc>
                <a:spcPts val="3600"/>
              </a:lnSpc>
              <a:buNone/>
            </a:pPr>
            <a:r>
              <a:rPr lang="en-US" sz="2400" b="1" dirty="0">
                <a:solidFill>
                  <a:srgbClr val="FFFFFF"/>
                </a:solidFill>
                <a:latin typeface="Arimo" pitchFamily="34" charset="0"/>
                <a:ea typeface="Arimo" pitchFamily="34" charset="-122"/>
                <a:cs typeface="Arimo" pitchFamily="34" charset="-120"/>
              </a:rPr>
              <a:t>E</a:t>
            </a:r>
            <a:endParaRPr lang="en-US" sz="2400" dirty="0"/>
          </a:p>
        </p:txBody>
      </p:sp>
      <p:sp>
        <p:nvSpPr>
          <p:cNvPr id="28" name="SK-9-text-27"/>
          <p:cNvSpPr/>
          <p:nvPr/>
        </p:nvSpPr>
        <p:spPr>
          <a:xfrm>
            <a:off x="1257300" y="1988790"/>
            <a:ext cx="104489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A1A"/>
                </a:solidFill>
                <a:latin typeface="Arimo" pitchFamily="34" charset="0"/>
                <a:ea typeface="Arimo" pitchFamily="34" charset="-122"/>
                <a:cs typeface="Arimo" pitchFamily="34" charset="-120"/>
              </a:rPr>
              <a:t>Education / Employment</a:t>
            </a:r>
            <a:endParaRPr lang="en-US" sz="1350" dirty="0"/>
          </a:p>
        </p:txBody>
      </p:sp>
      <p:sp>
        <p:nvSpPr>
          <p:cNvPr id="29" name="SK-9-text-28"/>
          <p:cNvSpPr/>
          <p:nvPr/>
        </p:nvSpPr>
        <p:spPr>
          <a:xfrm>
            <a:off x="1257300" y="2265015"/>
            <a:ext cx="10934700" cy="228600"/>
          </a:xfrm>
          <a:prstGeom prst="rect">
            <a:avLst/>
          </a:prstGeom>
          <a:noFill/>
          <a:ln/>
        </p:spPr>
        <p:txBody>
          <a:bodyPr vert="horz" wrap="square" lIns="0" tIns="0" rIns="0" bIns="0" rtlCol="0" anchor="ctr"/>
          <a:lstStyle/>
          <a:p>
            <a:pPr marL="0" indent="0">
              <a:lnSpc>
                <a:spcPts val="1800"/>
              </a:lnSpc>
              <a:buNone/>
            </a:pPr>
            <a:r>
              <a:rPr lang="en-US" sz="1200" i="1" dirty="0">
                <a:solidFill>
                  <a:srgbClr val="4B5563"/>
                </a:solidFill>
                <a:latin typeface="Arimo" pitchFamily="34" charset="0"/>
                <a:ea typeface="Arimo" pitchFamily="34" charset="-122"/>
                <a:cs typeface="Arimo" pitchFamily="34" charset="-120"/>
              </a:rPr>
              <a:t>How is school or college? Any problems with bullying or your grades?</a:t>
            </a:r>
            <a:endParaRPr lang="en-US" sz="1200" dirty="0"/>
          </a:p>
        </p:txBody>
      </p:sp>
      <p:sp>
        <p:nvSpPr>
          <p:cNvPr id="30" name="SK-9-text-29"/>
          <p:cNvSpPr/>
          <p:nvPr/>
        </p:nvSpPr>
        <p:spPr>
          <a:xfrm>
            <a:off x="700088" y="2688878"/>
            <a:ext cx="609600" cy="457200"/>
          </a:xfrm>
          <a:prstGeom prst="rect">
            <a:avLst/>
          </a:prstGeom>
          <a:noFill/>
          <a:ln/>
        </p:spPr>
        <p:txBody>
          <a:bodyPr vert="horz" wrap="square" lIns="0" tIns="0" rIns="0" bIns="0" rtlCol="0" anchor="ctr"/>
          <a:lstStyle/>
          <a:p>
            <a:pPr marL="0" indent="0">
              <a:lnSpc>
                <a:spcPts val="3600"/>
              </a:lnSpc>
              <a:buNone/>
            </a:pPr>
            <a:r>
              <a:rPr lang="en-US" sz="2400" b="1" dirty="0">
                <a:solidFill>
                  <a:srgbClr val="FFFFFF"/>
                </a:solidFill>
                <a:latin typeface="Arimo" pitchFamily="34" charset="0"/>
                <a:ea typeface="Arimo" pitchFamily="34" charset="-122"/>
                <a:cs typeface="Arimo" pitchFamily="34" charset="-120"/>
              </a:rPr>
              <a:t>A</a:t>
            </a:r>
            <a:endParaRPr lang="en-US" sz="2400" dirty="0"/>
          </a:p>
        </p:txBody>
      </p:sp>
      <p:sp>
        <p:nvSpPr>
          <p:cNvPr id="31" name="SK-9-text-30"/>
          <p:cNvSpPr/>
          <p:nvPr/>
        </p:nvSpPr>
        <p:spPr>
          <a:xfrm>
            <a:off x="1257300" y="2665065"/>
            <a:ext cx="104489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A1A"/>
                </a:solidFill>
                <a:latin typeface="Arimo" pitchFamily="34" charset="0"/>
                <a:ea typeface="Arimo" pitchFamily="34" charset="-122"/>
                <a:cs typeface="Arimo" pitchFamily="34" charset="-120"/>
              </a:rPr>
              <a:t>Activities</a:t>
            </a:r>
            <a:endParaRPr lang="en-US" sz="1350" dirty="0"/>
          </a:p>
        </p:txBody>
      </p:sp>
      <p:sp>
        <p:nvSpPr>
          <p:cNvPr id="32" name="SK-9-text-31"/>
          <p:cNvSpPr/>
          <p:nvPr/>
        </p:nvSpPr>
        <p:spPr>
          <a:xfrm>
            <a:off x="1257300" y="2941290"/>
            <a:ext cx="10934700" cy="228600"/>
          </a:xfrm>
          <a:prstGeom prst="rect">
            <a:avLst/>
          </a:prstGeom>
          <a:noFill/>
          <a:ln/>
        </p:spPr>
        <p:txBody>
          <a:bodyPr vert="horz" wrap="square" lIns="0" tIns="0" rIns="0" bIns="0" rtlCol="0" anchor="ctr"/>
          <a:lstStyle/>
          <a:p>
            <a:pPr marL="0" indent="0">
              <a:lnSpc>
                <a:spcPts val="1800"/>
              </a:lnSpc>
              <a:buNone/>
            </a:pPr>
            <a:r>
              <a:rPr lang="en-US" sz="1200" i="1" dirty="0">
                <a:solidFill>
                  <a:srgbClr val="4B5563"/>
                </a:solidFill>
                <a:latin typeface="Arimo" pitchFamily="34" charset="0"/>
                <a:ea typeface="Arimo" pitchFamily="34" charset="-122"/>
                <a:cs typeface="Arimo" pitchFamily="34" charset="-120"/>
              </a:rPr>
              <a:t>What do you do for fun? Who are your main friends? Do you get out much?</a:t>
            </a:r>
            <a:endParaRPr lang="en-US" sz="1200" dirty="0"/>
          </a:p>
        </p:txBody>
      </p:sp>
      <p:sp>
        <p:nvSpPr>
          <p:cNvPr id="33" name="SK-9-text-32"/>
          <p:cNvSpPr/>
          <p:nvPr/>
        </p:nvSpPr>
        <p:spPr>
          <a:xfrm>
            <a:off x="690563" y="3365153"/>
            <a:ext cx="609600" cy="457200"/>
          </a:xfrm>
          <a:prstGeom prst="rect">
            <a:avLst/>
          </a:prstGeom>
          <a:noFill/>
          <a:ln/>
        </p:spPr>
        <p:txBody>
          <a:bodyPr vert="horz" wrap="square" lIns="0" tIns="0" rIns="0" bIns="0" rtlCol="0" anchor="ctr"/>
          <a:lstStyle/>
          <a:p>
            <a:pPr marL="0" indent="0">
              <a:lnSpc>
                <a:spcPts val="3600"/>
              </a:lnSpc>
              <a:buNone/>
            </a:pPr>
            <a:r>
              <a:rPr lang="en-US" sz="2400" b="1" dirty="0">
                <a:solidFill>
                  <a:srgbClr val="FFFFFF"/>
                </a:solidFill>
                <a:latin typeface="Arimo" pitchFamily="34" charset="0"/>
                <a:ea typeface="Arimo" pitchFamily="34" charset="-122"/>
                <a:cs typeface="Arimo" pitchFamily="34" charset="-120"/>
              </a:rPr>
              <a:t>D</a:t>
            </a:r>
            <a:endParaRPr lang="en-US" sz="2400" dirty="0"/>
          </a:p>
        </p:txBody>
      </p:sp>
      <p:sp>
        <p:nvSpPr>
          <p:cNvPr id="34" name="SK-9-text-33"/>
          <p:cNvSpPr/>
          <p:nvPr/>
        </p:nvSpPr>
        <p:spPr>
          <a:xfrm>
            <a:off x="1257300" y="3341340"/>
            <a:ext cx="104489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A1A"/>
                </a:solidFill>
                <a:latin typeface="Arimo" pitchFamily="34" charset="0"/>
                <a:ea typeface="Arimo" pitchFamily="34" charset="-122"/>
                <a:cs typeface="Arimo" pitchFamily="34" charset="-120"/>
              </a:rPr>
              <a:t>Drugs / Alcohol</a:t>
            </a:r>
            <a:endParaRPr lang="en-US" sz="1350" dirty="0"/>
          </a:p>
        </p:txBody>
      </p:sp>
      <p:sp>
        <p:nvSpPr>
          <p:cNvPr id="35" name="SK-9-text-34"/>
          <p:cNvSpPr/>
          <p:nvPr/>
        </p:nvSpPr>
        <p:spPr>
          <a:xfrm>
            <a:off x="1257300" y="3617565"/>
            <a:ext cx="10934700" cy="228600"/>
          </a:xfrm>
          <a:prstGeom prst="rect">
            <a:avLst/>
          </a:prstGeom>
          <a:noFill/>
          <a:ln/>
        </p:spPr>
        <p:txBody>
          <a:bodyPr vert="horz" wrap="square" lIns="0" tIns="0" rIns="0" bIns="0" rtlCol="0" anchor="ctr"/>
          <a:lstStyle/>
          <a:p>
            <a:pPr marL="0" indent="0">
              <a:lnSpc>
                <a:spcPts val="1800"/>
              </a:lnSpc>
              <a:buNone/>
            </a:pPr>
            <a:r>
              <a:rPr lang="en-US" sz="1200" i="1" dirty="0">
                <a:solidFill>
                  <a:srgbClr val="4B5563"/>
                </a:solidFill>
                <a:latin typeface="Arimo" pitchFamily="34" charset="0"/>
                <a:ea typeface="Arimo" pitchFamily="34" charset="-122"/>
                <a:cs typeface="Arimo" pitchFamily="34" charset="-120"/>
              </a:rPr>
              <a:t>Do you use tobacco, alcohol, vaping, or other drugs? How often?</a:t>
            </a:r>
            <a:endParaRPr lang="en-US" sz="1200" dirty="0"/>
          </a:p>
        </p:txBody>
      </p:sp>
      <p:sp>
        <p:nvSpPr>
          <p:cNvPr id="36" name="SK-9-text-35"/>
          <p:cNvSpPr/>
          <p:nvPr/>
        </p:nvSpPr>
        <p:spPr>
          <a:xfrm>
            <a:off x="700088" y="4041428"/>
            <a:ext cx="609600" cy="457200"/>
          </a:xfrm>
          <a:prstGeom prst="rect">
            <a:avLst/>
          </a:prstGeom>
          <a:noFill/>
          <a:ln/>
        </p:spPr>
        <p:txBody>
          <a:bodyPr vert="horz" wrap="square" lIns="0" tIns="0" rIns="0" bIns="0" rtlCol="0" anchor="ctr"/>
          <a:lstStyle/>
          <a:p>
            <a:pPr marL="0" indent="0">
              <a:lnSpc>
                <a:spcPts val="3600"/>
              </a:lnSpc>
              <a:buNone/>
            </a:pPr>
            <a:r>
              <a:rPr lang="en-US" sz="2400" b="1" dirty="0">
                <a:solidFill>
                  <a:srgbClr val="FFFFFF"/>
                </a:solidFill>
                <a:latin typeface="Arimo" pitchFamily="34" charset="0"/>
                <a:ea typeface="Arimo" pitchFamily="34" charset="-122"/>
                <a:cs typeface="Arimo" pitchFamily="34" charset="-120"/>
              </a:rPr>
              <a:t>S</a:t>
            </a:r>
            <a:endParaRPr lang="en-US" sz="2400" dirty="0"/>
          </a:p>
        </p:txBody>
      </p:sp>
      <p:sp>
        <p:nvSpPr>
          <p:cNvPr id="37" name="SK-9-text-36"/>
          <p:cNvSpPr/>
          <p:nvPr/>
        </p:nvSpPr>
        <p:spPr>
          <a:xfrm>
            <a:off x="1257300" y="4017615"/>
            <a:ext cx="104489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A1A"/>
                </a:solidFill>
                <a:latin typeface="Arimo" pitchFamily="34" charset="0"/>
                <a:ea typeface="Arimo" pitchFamily="34" charset="-122"/>
                <a:cs typeface="Arimo" pitchFamily="34" charset="-120"/>
              </a:rPr>
              <a:t>Sexual Health / Relationships</a:t>
            </a:r>
            <a:endParaRPr lang="en-US" sz="1350" dirty="0"/>
          </a:p>
        </p:txBody>
      </p:sp>
      <p:sp>
        <p:nvSpPr>
          <p:cNvPr id="38" name="SK-9-text-37"/>
          <p:cNvSpPr/>
          <p:nvPr/>
        </p:nvSpPr>
        <p:spPr>
          <a:xfrm>
            <a:off x="1257300" y="4293840"/>
            <a:ext cx="10934700" cy="228600"/>
          </a:xfrm>
          <a:prstGeom prst="rect">
            <a:avLst/>
          </a:prstGeom>
          <a:noFill/>
          <a:ln/>
        </p:spPr>
        <p:txBody>
          <a:bodyPr vert="horz" wrap="square" lIns="0" tIns="0" rIns="0" bIns="0" rtlCol="0" anchor="ctr"/>
          <a:lstStyle/>
          <a:p>
            <a:pPr marL="0" indent="0">
              <a:lnSpc>
                <a:spcPts val="1800"/>
              </a:lnSpc>
              <a:buNone/>
            </a:pPr>
            <a:r>
              <a:rPr lang="en-US" sz="1200" i="1" dirty="0">
                <a:solidFill>
                  <a:srgbClr val="4B5563"/>
                </a:solidFill>
                <a:latin typeface="Arimo" pitchFamily="34" charset="0"/>
                <a:ea typeface="Arimo" pitchFamily="34" charset="-122"/>
                <a:cs typeface="Arimo" pitchFamily="34" charset="-120"/>
              </a:rPr>
              <a:t>Are you in a relationship? Any concerns about sex, identity, or your body?</a:t>
            </a:r>
            <a:endParaRPr lang="en-US" sz="1200" dirty="0"/>
          </a:p>
        </p:txBody>
      </p:sp>
      <p:sp>
        <p:nvSpPr>
          <p:cNvPr id="39" name="SK-9-text-38"/>
          <p:cNvSpPr/>
          <p:nvPr/>
        </p:nvSpPr>
        <p:spPr>
          <a:xfrm>
            <a:off x="700088" y="4717703"/>
            <a:ext cx="609600" cy="457200"/>
          </a:xfrm>
          <a:prstGeom prst="rect">
            <a:avLst/>
          </a:prstGeom>
          <a:noFill/>
          <a:ln/>
        </p:spPr>
        <p:txBody>
          <a:bodyPr vert="horz" wrap="square" lIns="0" tIns="0" rIns="0" bIns="0" rtlCol="0" anchor="ctr"/>
          <a:lstStyle/>
          <a:p>
            <a:pPr marL="0" indent="0">
              <a:lnSpc>
                <a:spcPts val="3600"/>
              </a:lnSpc>
              <a:buNone/>
            </a:pPr>
            <a:r>
              <a:rPr lang="en-US" sz="2400" b="1" dirty="0">
                <a:solidFill>
                  <a:srgbClr val="FFFFFF"/>
                </a:solidFill>
                <a:latin typeface="Arimo" pitchFamily="34" charset="0"/>
                <a:ea typeface="Arimo" pitchFamily="34" charset="-122"/>
                <a:cs typeface="Arimo" pitchFamily="34" charset="-120"/>
              </a:rPr>
              <a:t>S</a:t>
            </a:r>
            <a:endParaRPr lang="en-US" sz="2400" dirty="0"/>
          </a:p>
        </p:txBody>
      </p:sp>
      <p:sp>
        <p:nvSpPr>
          <p:cNvPr id="40" name="SK-9-text-39"/>
          <p:cNvSpPr/>
          <p:nvPr/>
        </p:nvSpPr>
        <p:spPr>
          <a:xfrm>
            <a:off x="1257300" y="4693890"/>
            <a:ext cx="104489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A1A"/>
                </a:solidFill>
                <a:latin typeface="Arimo" pitchFamily="34" charset="0"/>
                <a:ea typeface="Arimo" pitchFamily="34" charset="-122"/>
                <a:cs typeface="Arimo" pitchFamily="34" charset="-120"/>
              </a:rPr>
              <a:t>Self-harm / Suicide</a:t>
            </a:r>
            <a:endParaRPr lang="en-US" sz="1350" dirty="0"/>
          </a:p>
        </p:txBody>
      </p:sp>
      <p:sp>
        <p:nvSpPr>
          <p:cNvPr id="41" name="SK-9-text-40"/>
          <p:cNvSpPr/>
          <p:nvPr/>
        </p:nvSpPr>
        <p:spPr>
          <a:xfrm>
            <a:off x="1257300" y="4970115"/>
            <a:ext cx="10934700" cy="228600"/>
          </a:xfrm>
          <a:prstGeom prst="rect">
            <a:avLst/>
          </a:prstGeom>
          <a:noFill/>
          <a:ln/>
        </p:spPr>
        <p:txBody>
          <a:bodyPr vert="horz" wrap="square" lIns="0" tIns="0" rIns="0" bIns="0" rtlCol="0" anchor="ctr"/>
          <a:lstStyle/>
          <a:p>
            <a:pPr marL="0" indent="0">
              <a:lnSpc>
                <a:spcPts val="1800"/>
              </a:lnSpc>
              <a:buNone/>
            </a:pPr>
            <a:r>
              <a:rPr lang="en-US" sz="1200" i="1" dirty="0">
                <a:solidFill>
                  <a:srgbClr val="4B5563"/>
                </a:solidFill>
                <a:latin typeface="Arimo" pitchFamily="34" charset="0"/>
                <a:ea typeface="Arimo" pitchFamily="34" charset="-122"/>
                <a:cs typeface="Arimo" pitchFamily="34" charset="-120"/>
              </a:rPr>
              <a:t>Do you ever have thoughts of hurting yourself or ending your life?</a:t>
            </a:r>
            <a:endParaRPr lang="en-US" sz="1200" dirty="0"/>
          </a:p>
        </p:txBody>
      </p:sp>
      <p:sp>
        <p:nvSpPr>
          <p:cNvPr id="42" name="SK-9-text-41"/>
          <p:cNvSpPr/>
          <p:nvPr/>
        </p:nvSpPr>
        <p:spPr>
          <a:xfrm>
            <a:off x="700088" y="5393978"/>
            <a:ext cx="609600" cy="457200"/>
          </a:xfrm>
          <a:prstGeom prst="rect">
            <a:avLst/>
          </a:prstGeom>
          <a:noFill/>
          <a:ln/>
        </p:spPr>
        <p:txBody>
          <a:bodyPr vert="horz" wrap="square" lIns="0" tIns="0" rIns="0" bIns="0" rtlCol="0" anchor="ctr"/>
          <a:lstStyle/>
          <a:p>
            <a:pPr marL="0" indent="0">
              <a:lnSpc>
                <a:spcPts val="3600"/>
              </a:lnSpc>
              <a:buNone/>
            </a:pPr>
            <a:r>
              <a:rPr lang="en-US" sz="2400" b="1" dirty="0">
                <a:solidFill>
                  <a:srgbClr val="FFFFFF"/>
                </a:solidFill>
                <a:latin typeface="Arimo" pitchFamily="34" charset="0"/>
                <a:ea typeface="Arimo" pitchFamily="34" charset="-122"/>
                <a:cs typeface="Arimo" pitchFamily="34" charset="-120"/>
              </a:rPr>
              <a:t>S</a:t>
            </a:r>
            <a:endParaRPr lang="en-US" sz="2400" dirty="0"/>
          </a:p>
        </p:txBody>
      </p:sp>
      <p:sp>
        <p:nvSpPr>
          <p:cNvPr id="43" name="SK-9-text-42"/>
          <p:cNvSpPr/>
          <p:nvPr/>
        </p:nvSpPr>
        <p:spPr>
          <a:xfrm>
            <a:off x="1257300" y="5370165"/>
            <a:ext cx="104489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A1A1A"/>
                </a:solidFill>
                <a:latin typeface="Arimo" pitchFamily="34" charset="0"/>
                <a:ea typeface="Arimo" pitchFamily="34" charset="-122"/>
                <a:cs typeface="Arimo" pitchFamily="34" charset="-120"/>
              </a:rPr>
              <a:t>Safety / Safeguarding</a:t>
            </a:r>
            <a:endParaRPr lang="en-US" sz="1350" dirty="0"/>
          </a:p>
        </p:txBody>
      </p:sp>
      <p:sp>
        <p:nvSpPr>
          <p:cNvPr id="44" name="SK-9-text-43"/>
          <p:cNvSpPr/>
          <p:nvPr/>
        </p:nvSpPr>
        <p:spPr>
          <a:xfrm>
            <a:off x="1257300" y="5646390"/>
            <a:ext cx="10934700" cy="228600"/>
          </a:xfrm>
          <a:prstGeom prst="rect">
            <a:avLst/>
          </a:prstGeom>
          <a:noFill/>
          <a:ln/>
        </p:spPr>
        <p:txBody>
          <a:bodyPr vert="horz" wrap="square" lIns="0" tIns="0" rIns="0" bIns="0" rtlCol="0" anchor="ctr"/>
          <a:lstStyle/>
          <a:p>
            <a:pPr marL="0" indent="0">
              <a:lnSpc>
                <a:spcPts val="1800"/>
              </a:lnSpc>
              <a:buNone/>
            </a:pPr>
            <a:r>
              <a:rPr lang="en-US" sz="1200" i="1" dirty="0">
                <a:solidFill>
                  <a:srgbClr val="4B5563"/>
                </a:solidFill>
                <a:latin typeface="Arimo" pitchFamily="34" charset="0"/>
                <a:ea typeface="Arimo" pitchFamily="34" charset="-122"/>
                <a:cs typeface="Arimo" pitchFamily="34" charset="-120"/>
              </a:rPr>
              <a:t>Do you feel safe at home, school, or online? Is anyone hurting you?</a:t>
            </a:r>
            <a:endParaRPr lang="en-US" sz="1200" dirty="0"/>
          </a:p>
        </p:txBody>
      </p:sp>
      <p:sp>
        <p:nvSpPr>
          <p:cNvPr id="45" name="SK-9-text-44"/>
          <p:cNvSpPr/>
          <p:nvPr/>
        </p:nvSpPr>
        <p:spPr>
          <a:xfrm>
            <a:off x="590550" y="6113115"/>
            <a:ext cx="354227" cy="2095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latin typeface="Arimo" pitchFamily="34" charset="0"/>
                <a:ea typeface="Arimo" pitchFamily="34" charset="-122"/>
                <a:cs typeface="Arimo" pitchFamily="34" charset="-120"/>
              </a:rPr>
              <a:t>SCA</a:t>
            </a:r>
            <a:endParaRPr lang="en-US" sz="900" dirty="0"/>
          </a:p>
        </p:txBody>
      </p:sp>
      <p:sp>
        <p:nvSpPr>
          <p:cNvPr id="46" name="SK-9-text-45"/>
          <p:cNvSpPr/>
          <p:nvPr/>
        </p:nvSpPr>
        <p:spPr>
          <a:xfrm>
            <a:off x="1000125" y="6094065"/>
            <a:ext cx="10658475" cy="400050"/>
          </a:xfrm>
          <a:prstGeom prst="rect">
            <a:avLst/>
          </a:prstGeom>
          <a:noFill/>
          <a:ln/>
        </p:spPr>
        <p:txBody>
          <a:bodyPr vert="horz" wrap="square" lIns="0" tIns="0" rIns="0" bIns="0" rtlCol="0" anchor="ctr"/>
          <a:lstStyle/>
          <a:p>
            <a:pPr marL="0" indent="0">
              <a:lnSpc>
                <a:spcPts val="1575"/>
              </a:lnSpc>
              <a:buNone/>
            </a:pPr>
            <a:r>
              <a:rPr lang="en-US" sz="1125" b="1" dirty="0">
                <a:solidFill>
                  <a:srgbClr val="1A1A1A"/>
                </a:solidFill>
                <a:latin typeface="Arimo" pitchFamily="34" charset="0"/>
                <a:ea typeface="Arimo" pitchFamily="34" charset="-122"/>
                <a:cs typeface="Arimo" pitchFamily="34" charset="-120"/>
              </a:rPr>
              <a:t>Rapport First:</a:t>
            </a:r>
            <a:r>
              <a:rPr lang="en-US" sz="1125" dirty="0">
                <a:solidFill>
                  <a:srgbClr val="1A1A1A"/>
                </a:solidFill>
                <a:latin typeface="Arimo" pitchFamily="34" charset="0"/>
                <a:ea typeface="Arimo" pitchFamily="34" charset="-122"/>
                <a:cs typeface="Arimo" pitchFamily="34" charset="-120"/>
              </a:rPr>
              <a:t> Use the HEADSSS framework to transition from physical symptoms to psychosocial exploration. Start with less sensitive topics (Home, Education) before moving to high-risk areas like Drugs or Self-harm.</a:t>
            </a:r>
            <a:endParaRPr lang="en-US" sz="1125"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1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0-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0-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0-img-3" descr="preencoded.png"/>
          <p:cNvPicPr>
            <a:picLocks noChangeAspect="1"/>
          </p:cNvPicPr>
          <p:nvPr/>
        </p:nvPicPr>
        <p:blipFill>
          <a:blip r:embed="rId5"/>
          <a:stretch>
            <a:fillRect/>
          </a:stretch>
        </p:blipFill>
        <p:spPr>
          <a:xfrm>
            <a:off x="381000" y="381000"/>
            <a:ext cx="11430000" cy="693390"/>
          </a:xfrm>
          <a:prstGeom prst="rect">
            <a:avLst/>
          </a:prstGeom>
        </p:spPr>
      </p:pic>
      <p:pic>
        <p:nvPicPr>
          <p:cNvPr id="5" name="SK-10-img-4" descr="preencoded.png"/>
          <p:cNvPicPr>
            <a:picLocks noChangeAspect="1"/>
          </p:cNvPicPr>
          <p:nvPr/>
        </p:nvPicPr>
        <p:blipFill>
          <a:blip r:embed="rId6"/>
          <a:stretch>
            <a:fillRect/>
          </a:stretch>
        </p:blipFill>
        <p:spPr>
          <a:xfrm>
            <a:off x="381000" y="1302990"/>
            <a:ext cx="3657600" cy="3970288"/>
          </a:xfrm>
          <a:prstGeom prst="rect">
            <a:avLst/>
          </a:prstGeom>
        </p:spPr>
      </p:pic>
      <p:pic>
        <p:nvPicPr>
          <p:cNvPr id="6" name="SK-10-img-5" descr="preencoded.png"/>
          <p:cNvPicPr>
            <a:picLocks noChangeAspect="1"/>
          </p:cNvPicPr>
          <p:nvPr/>
        </p:nvPicPr>
        <p:blipFill>
          <a:blip r:embed="rId7"/>
          <a:stretch>
            <a:fillRect/>
          </a:stretch>
        </p:blipFill>
        <p:spPr>
          <a:xfrm>
            <a:off x="609600" y="1531590"/>
            <a:ext cx="457200" cy="457200"/>
          </a:xfrm>
          <a:prstGeom prst="rect">
            <a:avLst/>
          </a:prstGeom>
        </p:spPr>
      </p:pic>
      <p:pic>
        <p:nvPicPr>
          <p:cNvPr id="7" name="SK-10-img-6" descr="preencoded.png"/>
          <p:cNvPicPr>
            <a:picLocks noChangeAspect="1"/>
          </p:cNvPicPr>
          <p:nvPr/>
        </p:nvPicPr>
        <p:blipFill>
          <a:blip r:embed="rId8"/>
          <a:stretch>
            <a:fillRect/>
          </a:stretch>
        </p:blipFill>
        <p:spPr>
          <a:xfrm>
            <a:off x="695325" y="1645890"/>
            <a:ext cx="285750" cy="228600"/>
          </a:xfrm>
          <a:prstGeom prst="rect">
            <a:avLst/>
          </a:prstGeom>
        </p:spPr>
      </p:pic>
      <p:pic>
        <p:nvPicPr>
          <p:cNvPr id="8" name="SK-10-img-7" descr="preencoded.png"/>
          <p:cNvPicPr>
            <a:picLocks noChangeAspect="1"/>
          </p:cNvPicPr>
          <p:nvPr/>
        </p:nvPicPr>
        <p:blipFill>
          <a:blip r:embed="rId9"/>
          <a:stretch>
            <a:fillRect/>
          </a:stretch>
        </p:blipFill>
        <p:spPr>
          <a:xfrm>
            <a:off x="609600" y="2141190"/>
            <a:ext cx="3200400" cy="891480"/>
          </a:xfrm>
          <a:prstGeom prst="rect">
            <a:avLst/>
          </a:prstGeom>
        </p:spPr>
      </p:pic>
      <p:pic>
        <p:nvPicPr>
          <p:cNvPr id="9" name="SK-10-img-8" descr="preencoded.png"/>
          <p:cNvPicPr>
            <a:picLocks noChangeAspect="1"/>
          </p:cNvPicPr>
          <p:nvPr/>
        </p:nvPicPr>
        <p:blipFill>
          <a:blip r:embed="rId10"/>
          <a:stretch>
            <a:fillRect/>
          </a:stretch>
        </p:blipFill>
        <p:spPr>
          <a:xfrm>
            <a:off x="609600" y="3146971"/>
            <a:ext cx="3200400" cy="891480"/>
          </a:xfrm>
          <a:prstGeom prst="rect">
            <a:avLst/>
          </a:prstGeom>
        </p:spPr>
      </p:pic>
      <p:pic>
        <p:nvPicPr>
          <p:cNvPr id="10" name="SK-10-img-9" descr="preencoded.png"/>
          <p:cNvPicPr>
            <a:picLocks noChangeAspect="1"/>
          </p:cNvPicPr>
          <p:nvPr/>
        </p:nvPicPr>
        <p:blipFill>
          <a:blip r:embed="rId6"/>
          <a:stretch>
            <a:fillRect/>
          </a:stretch>
        </p:blipFill>
        <p:spPr>
          <a:xfrm>
            <a:off x="4267200" y="1302990"/>
            <a:ext cx="3657600" cy="3970288"/>
          </a:xfrm>
          <a:prstGeom prst="rect">
            <a:avLst/>
          </a:prstGeom>
        </p:spPr>
      </p:pic>
      <p:pic>
        <p:nvPicPr>
          <p:cNvPr id="11" name="SK-10-img-10" descr="preencoded.png"/>
          <p:cNvPicPr>
            <a:picLocks noChangeAspect="1"/>
          </p:cNvPicPr>
          <p:nvPr/>
        </p:nvPicPr>
        <p:blipFill>
          <a:blip r:embed="rId11"/>
          <a:stretch>
            <a:fillRect/>
          </a:stretch>
        </p:blipFill>
        <p:spPr>
          <a:xfrm>
            <a:off x="4495800" y="1531590"/>
            <a:ext cx="457200" cy="457200"/>
          </a:xfrm>
          <a:prstGeom prst="rect">
            <a:avLst/>
          </a:prstGeom>
        </p:spPr>
      </p:pic>
      <p:pic>
        <p:nvPicPr>
          <p:cNvPr id="12" name="SK-10-img-11" descr="preencoded.png"/>
          <p:cNvPicPr>
            <a:picLocks noChangeAspect="1"/>
          </p:cNvPicPr>
          <p:nvPr/>
        </p:nvPicPr>
        <p:blipFill>
          <a:blip r:embed="rId12"/>
          <a:stretch>
            <a:fillRect/>
          </a:stretch>
        </p:blipFill>
        <p:spPr>
          <a:xfrm>
            <a:off x="4581525" y="1645890"/>
            <a:ext cx="285750" cy="228600"/>
          </a:xfrm>
          <a:prstGeom prst="rect">
            <a:avLst/>
          </a:prstGeom>
        </p:spPr>
      </p:pic>
      <p:pic>
        <p:nvPicPr>
          <p:cNvPr id="13" name="SK-10-img-12" descr="preencoded.png"/>
          <p:cNvPicPr>
            <a:picLocks noChangeAspect="1"/>
          </p:cNvPicPr>
          <p:nvPr/>
        </p:nvPicPr>
        <p:blipFill>
          <a:blip r:embed="rId13"/>
          <a:stretch>
            <a:fillRect/>
          </a:stretch>
        </p:blipFill>
        <p:spPr>
          <a:xfrm>
            <a:off x="4495800" y="2141190"/>
            <a:ext cx="3200400" cy="1118146"/>
          </a:xfrm>
          <a:prstGeom prst="rect">
            <a:avLst/>
          </a:prstGeom>
        </p:spPr>
      </p:pic>
      <p:pic>
        <p:nvPicPr>
          <p:cNvPr id="14" name="SK-10-img-13" descr="preencoded.png"/>
          <p:cNvPicPr>
            <a:picLocks noChangeAspect="1"/>
          </p:cNvPicPr>
          <p:nvPr/>
        </p:nvPicPr>
        <p:blipFill>
          <a:blip r:embed="rId14"/>
          <a:stretch>
            <a:fillRect/>
          </a:stretch>
        </p:blipFill>
        <p:spPr>
          <a:xfrm>
            <a:off x="4495800" y="3373636"/>
            <a:ext cx="3200400" cy="891480"/>
          </a:xfrm>
          <a:prstGeom prst="rect">
            <a:avLst/>
          </a:prstGeom>
        </p:spPr>
      </p:pic>
      <p:pic>
        <p:nvPicPr>
          <p:cNvPr id="15" name="SK-10-img-14" descr="preencoded.png"/>
          <p:cNvPicPr>
            <a:picLocks noChangeAspect="1"/>
          </p:cNvPicPr>
          <p:nvPr/>
        </p:nvPicPr>
        <p:blipFill>
          <a:blip r:embed="rId6"/>
          <a:stretch>
            <a:fillRect/>
          </a:stretch>
        </p:blipFill>
        <p:spPr>
          <a:xfrm>
            <a:off x="8153400" y="1302990"/>
            <a:ext cx="3657600" cy="3970288"/>
          </a:xfrm>
          <a:prstGeom prst="rect">
            <a:avLst/>
          </a:prstGeom>
        </p:spPr>
      </p:pic>
      <p:pic>
        <p:nvPicPr>
          <p:cNvPr id="16" name="SK-10-img-15" descr="preencoded.png"/>
          <p:cNvPicPr>
            <a:picLocks noChangeAspect="1"/>
          </p:cNvPicPr>
          <p:nvPr/>
        </p:nvPicPr>
        <p:blipFill>
          <a:blip r:embed="rId11"/>
          <a:stretch>
            <a:fillRect/>
          </a:stretch>
        </p:blipFill>
        <p:spPr>
          <a:xfrm>
            <a:off x="8382000" y="1531590"/>
            <a:ext cx="457200" cy="457200"/>
          </a:xfrm>
          <a:prstGeom prst="rect">
            <a:avLst/>
          </a:prstGeom>
        </p:spPr>
      </p:pic>
      <p:pic>
        <p:nvPicPr>
          <p:cNvPr id="17" name="SK-10-img-16" descr="preencoded.png"/>
          <p:cNvPicPr>
            <a:picLocks noChangeAspect="1"/>
          </p:cNvPicPr>
          <p:nvPr/>
        </p:nvPicPr>
        <p:blipFill>
          <a:blip r:embed="rId15"/>
          <a:stretch>
            <a:fillRect/>
          </a:stretch>
        </p:blipFill>
        <p:spPr>
          <a:xfrm>
            <a:off x="8467725" y="1645890"/>
            <a:ext cx="285750" cy="228600"/>
          </a:xfrm>
          <a:prstGeom prst="rect">
            <a:avLst/>
          </a:prstGeom>
        </p:spPr>
      </p:pic>
      <p:pic>
        <p:nvPicPr>
          <p:cNvPr id="18" name="SK-10-img-17" descr="preencoded.png"/>
          <p:cNvPicPr>
            <a:picLocks noChangeAspect="1"/>
          </p:cNvPicPr>
          <p:nvPr/>
        </p:nvPicPr>
        <p:blipFill>
          <a:blip r:embed="rId13"/>
          <a:stretch>
            <a:fillRect/>
          </a:stretch>
        </p:blipFill>
        <p:spPr>
          <a:xfrm>
            <a:off x="8382000" y="2141190"/>
            <a:ext cx="3200400" cy="1118146"/>
          </a:xfrm>
          <a:prstGeom prst="rect">
            <a:avLst/>
          </a:prstGeom>
        </p:spPr>
      </p:pic>
      <p:pic>
        <p:nvPicPr>
          <p:cNvPr id="19" name="SK-10-img-18" descr="preencoded.png"/>
          <p:cNvPicPr>
            <a:picLocks noChangeAspect="1"/>
          </p:cNvPicPr>
          <p:nvPr/>
        </p:nvPicPr>
        <p:blipFill>
          <a:blip r:embed="rId14"/>
          <a:stretch>
            <a:fillRect/>
          </a:stretch>
        </p:blipFill>
        <p:spPr>
          <a:xfrm>
            <a:off x="8382000" y="3373636"/>
            <a:ext cx="3200400" cy="891480"/>
          </a:xfrm>
          <a:prstGeom prst="rect">
            <a:avLst/>
          </a:prstGeom>
        </p:spPr>
      </p:pic>
      <p:pic>
        <p:nvPicPr>
          <p:cNvPr id="20" name="SK-10-img-19" descr="preencoded.png"/>
          <p:cNvPicPr>
            <a:picLocks noChangeAspect="1"/>
          </p:cNvPicPr>
          <p:nvPr/>
        </p:nvPicPr>
        <p:blipFill>
          <a:blip r:embed="rId16"/>
          <a:stretch>
            <a:fillRect/>
          </a:stretch>
        </p:blipFill>
        <p:spPr>
          <a:xfrm>
            <a:off x="381000" y="5501878"/>
            <a:ext cx="11430000" cy="784622"/>
          </a:xfrm>
          <a:prstGeom prst="rect">
            <a:avLst/>
          </a:prstGeom>
        </p:spPr>
      </p:pic>
      <p:pic>
        <p:nvPicPr>
          <p:cNvPr id="21" name="SK-10-img-20" descr="preencoded.png"/>
          <p:cNvPicPr>
            <a:picLocks noChangeAspect="1"/>
          </p:cNvPicPr>
          <p:nvPr/>
        </p:nvPicPr>
        <p:blipFill>
          <a:blip r:embed="rId17"/>
          <a:stretch>
            <a:fillRect/>
          </a:stretch>
        </p:blipFill>
        <p:spPr>
          <a:xfrm>
            <a:off x="571500" y="5654278"/>
            <a:ext cx="457200" cy="276225"/>
          </a:xfrm>
          <a:prstGeom prst="rect">
            <a:avLst/>
          </a:prstGeom>
        </p:spPr>
      </p:pic>
      <p:sp>
        <p:nvSpPr>
          <p:cNvPr id="22" name="SK-10-text-21"/>
          <p:cNvSpPr/>
          <p:nvPr/>
        </p:nvSpPr>
        <p:spPr>
          <a:xfrm>
            <a:off x="571500" y="381000"/>
            <a:ext cx="11431905" cy="388590"/>
          </a:xfrm>
          <a:prstGeom prst="rect">
            <a:avLst/>
          </a:prstGeom>
          <a:noFill/>
          <a:ln/>
        </p:spPr>
        <p:txBody>
          <a:bodyPr vert="horz" wrap="square" lIns="0" tIns="0" rIns="0" bIns="0" rtlCol="0" anchor="ctr"/>
          <a:lstStyle/>
          <a:p>
            <a:pPr marL="0" indent="0">
              <a:lnSpc>
                <a:spcPts val="3060"/>
              </a:lnSpc>
              <a:buNone/>
            </a:pPr>
            <a:r>
              <a:rPr lang="en-US" sz="2550" b="1" dirty="0">
                <a:solidFill>
                  <a:srgbClr val="1A1A1A"/>
                </a:solidFill>
                <a:latin typeface="Arimo" pitchFamily="34" charset="0"/>
                <a:ea typeface="Arimo" pitchFamily="34" charset="-122"/>
                <a:cs typeface="Arimo" pitchFamily="34" charset="-120"/>
              </a:rPr>
              <a:t>Adapting ICE for Young People</a:t>
            </a:r>
            <a:endParaRPr lang="en-US" sz="2550" dirty="0"/>
          </a:p>
        </p:txBody>
      </p:sp>
      <p:sp>
        <p:nvSpPr>
          <p:cNvPr id="23" name="SK-10-text-22"/>
          <p:cNvSpPr/>
          <p:nvPr/>
        </p:nvSpPr>
        <p:spPr>
          <a:xfrm>
            <a:off x="571500" y="845790"/>
            <a:ext cx="11315700" cy="228600"/>
          </a:xfrm>
          <a:prstGeom prst="rect">
            <a:avLst/>
          </a:prstGeom>
          <a:noFill/>
          <a:ln/>
        </p:spPr>
        <p:txBody>
          <a:bodyPr vert="horz" wrap="square" lIns="0" tIns="0" rIns="0" bIns="0" rtlCol="0" anchor="ctr"/>
          <a:lstStyle/>
          <a:p>
            <a:pPr marL="0" indent="0">
              <a:lnSpc>
                <a:spcPts val="1800"/>
              </a:lnSpc>
              <a:buNone/>
            </a:pPr>
            <a:r>
              <a:rPr lang="en-US" sz="1200" kern="0" spc="60" dirty="0">
                <a:solidFill>
                  <a:srgbClr val="6B7280"/>
                </a:solidFill>
                <a:latin typeface="Arimo" pitchFamily="34" charset="0"/>
                <a:ea typeface="Arimo" pitchFamily="34" charset="-122"/>
                <a:cs typeface="Arimo" pitchFamily="34" charset="-120"/>
              </a:rPr>
              <a:t>BRADFORD VTS TEACHING SERIES</a:t>
            </a:r>
            <a:endParaRPr lang="en-US" sz="1200" dirty="0"/>
          </a:p>
        </p:txBody>
      </p:sp>
      <p:sp>
        <p:nvSpPr>
          <p:cNvPr id="24" name="SK-10-text-23"/>
          <p:cNvSpPr/>
          <p:nvPr/>
        </p:nvSpPr>
        <p:spPr>
          <a:xfrm>
            <a:off x="1181100" y="1588740"/>
            <a:ext cx="148590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1A1A1A"/>
                </a:solidFill>
                <a:latin typeface="Arimo" pitchFamily="34" charset="0"/>
                <a:ea typeface="Arimo" pitchFamily="34" charset="-122"/>
                <a:cs typeface="Arimo" pitchFamily="34" charset="-120"/>
              </a:rPr>
              <a:t>Ideas</a:t>
            </a:r>
            <a:endParaRPr lang="en-US" sz="1800" dirty="0"/>
          </a:p>
        </p:txBody>
      </p:sp>
      <p:sp>
        <p:nvSpPr>
          <p:cNvPr id="25" name="SK-10-text-24"/>
          <p:cNvSpPr/>
          <p:nvPr/>
        </p:nvSpPr>
        <p:spPr>
          <a:xfrm>
            <a:off x="723900" y="2255490"/>
            <a:ext cx="304800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005EB8"/>
                </a:solidFill>
                <a:latin typeface="Arimo" pitchFamily="34" charset="0"/>
                <a:ea typeface="Arimo" pitchFamily="34" charset="-122"/>
                <a:cs typeface="Arimo" pitchFamily="34" charset="-120"/>
              </a:rPr>
              <a:t>YOUNG PERSON</a:t>
            </a:r>
            <a:endParaRPr lang="en-US" sz="900" dirty="0"/>
          </a:p>
        </p:txBody>
      </p:sp>
      <p:sp>
        <p:nvSpPr>
          <p:cNvPr id="26" name="SK-10-text-25"/>
          <p:cNvSpPr/>
          <p:nvPr/>
        </p:nvSpPr>
        <p:spPr>
          <a:xfrm>
            <a:off x="723900" y="2465040"/>
            <a:ext cx="2971800" cy="453330"/>
          </a:xfrm>
          <a:prstGeom prst="rect">
            <a:avLst/>
          </a:prstGeom>
          <a:noFill/>
          <a:ln/>
        </p:spPr>
        <p:txBody>
          <a:bodyPr vert="horz" wrap="square" lIns="0" tIns="0" rIns="0" bIns="0" rtlCol="0" anchor="ctr"/>
          <a:lstStyle/>
          <a:p>
            <a:pPr marL="0" indent="0">
              <a:lnSpc>
                <a:spcPts val="1785"/>
              </a:lnSpc>
              <a:buNone/>
            </a:pPr>
            <a:r>
              <a:rPr lang="en-US" sz="1275" i="1" dirty="0">
                <a:solidFill>
                  <a:srgbClr val="1A1A1A"/>
                </a:solidFill>
                <a:latin typeface="Arimo" pitchFamily="34" charset="0"/>
                <a:ea typeface="Arimo" pitchFamily="34" charset="-122"/>
                <a:cs typeface="Arimo" pitchFamily="34" charset="-120"/>
              </a:rPr>
              <a:t>"What do you think is going on?" or "Any thoughts on why you're feeling this way?"</a:t>
            </a:r>
            <a:endParaRPr lang="en-US" sz="1275" dirty="0"/>
          </a:p>
        </p:txBody>
      </p:sp>
      <p:sp>
        <p:nvSpPr>
          <p:cNvPr id="27" name="SK-10-text-26"/>
          <p:cNvSpPr/>
          <p:nvPr/>
        </p:nvSpPr>
        <p:spPr>
          <a:xfrm>
            <a:off x="723900" y="3261271"/>
            <a:ext cx="304800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005EB8"/>
                </a:solidFill>
                <a:latin typeface="Arimo" pitchFamily="34" charset="0"/>
                <a:ea typeface="Arimo" pitchFamily="34" charset="-122"/>
                <a:cs typeface="Arimo" pitchFamily="34" charset="-120"/>
              </a:rPr>
              <a:t>PARENT/CARER</a:t>
            </a:r>
            <a:endParaRPr lang="en-US" sz="900" dirty="0"/>
          </a:p>
        </p:txBody>
      </p:sp>
      <p:sp>
        <p:nvSpPr>
          <p:cNvPr id="28" name="SK-10-text-27"/>
          <p:cNvSpPr/>
          <p:nvPr/>
        </p:nvSpPr>
        <p:spPr>
          <a:xfrm>
            <a:off x="723900" y="3470821"/>
            <a:ext cx="2971800" cy="453330"/>
          </a:xfrm>
          <a:prstGeom prst="rect">
            <a:avLst/>
          </a:prstGeom>
          <a:noFill/>
          <a:ln/>
        </p:spPr>
        <p:txBody>
          <a:bodyPr vert="horz" wrap="square" lIns="0" tIns="0" rIns="0" bIns="0" rtlCol="0" anchor="ctr"/>
          <a:lstStyle/>
          <a:p>
            <a:pPr marL="0" indent="0">
              <a:lnSpc>
                <a:spcPts val="1785"/>
              </a:lnSpc>
              <a:buNone/>
            </a:pPr>
            <a:r>
              <a:rPr lang="en-US" sz="1275" i="1" dirty="0">
                <a:solidFill>
                  <a:srgbClr val="1A1A1A"/>
                </a:solidFill>
                <a:latin typeface="Arimo" pitchFamily="34" charset="0"/>
                <a:ea typeface="Arimo" pitchFamily="34" charset="-122"/>
                <a:cs typeface="Arimo" pitchFamily="34" charset="-120"/>
              </a:rPr>
              <a:t>"What is your take on what's been happening with [Name] recently?"</a:t>
            </a:r>
            <a:endParaRPr lang="en-US" sz="1275" dirty="0"/>
          </a:p>
        </p:txBody>
      </p:sp>
      <p:sp>
        <p:nvSpPr>
          <p:cNvPr id="29" name="SK-10-text-28"/>
          <p:cNvSpPr/>
          <p:nvPr/>
        </p:nvSpPr>
        <p:spPr>
          <a:xfrm>
            <a:off x="5067300" y="1588740"/>
            <a:ext cx="230886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1A1A1A"/>
                </a:solidFill>
                <a:latin typeface="Arimo" pitchFamily="34" charset="0"/>
                <a:ea typeface="Arimo" pitchFamily="34" charset="-122"/>
                <a:cs typeface="Arimo" pitchFamily="34" charset="-120"/>
              </a:rPr>
              <a:t>Concerns</a:t>
            </a:r>
            <a:endParaRPr lang="en-US" sz="1800" dirty="0"/>
          </a:p>
        </p:txBody>
      </p:sp>
      <p:sp>
        <p:nvSpPr>
          <p:cNvPr id="30" name="SK-10-text-29"/>
          <p:cNvSpPr/>
          <p:nvPr/>
        </p:nvSpPr>
        <p:spPr>
          <a:xfrm>
            <a:off x="4610100" y="2255490"/>
            <a:ext cx="304800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005EB8"/>
                </a:solidFill>
                <a:latin typeface="Arimo" pitchFamily="34" charset="0"/>
                <a:ea typeface="Arimo" pitchFamily="34" charset="-122"/>
                <a:cs typeface="Arimo" pitchFamily="34" charset="-120"/>
              </a:rPr>
              <a:t>YOUNG PERSON</a:t>
            </a:r>
            <a:endParaRPr lang="en-US" sz="900" dirty="0"/>
          </a:p>
        </p:txBody>
      </p:sp>
      <p:sp>
        <p:nvSpPr>
          <p:cNvPr id="31" name="SK-10-text-30"/>
          <p:cNvSpPr/>
          <p:nvPr/>
        </p:nvSpPr>
        <p:spPr>
          <a:xfrm>
            <a:off x="4610100" y="2465040"/>
            <a:ext cx="2971800" cy="679996"/>
          </a:xfrm>
          <a:prstGeom prst="rect">
            <a:avLst/>
          </a:prstGeom>
          <a:noFill/>
          <a:ln/>
        </p:spPr>
        <p:txBody>
          <a:bodyPr vert="horz" wrap="square" lIns="0" tIns="0" rIns="0" bIns="0" rtlCol="0" anchor="ctr"/>
          <a:lstStyle/>
          <a:p>
            <a:pPr marL="0" indent="0">
              <a:lnSpc>
                <a:spcPts val="1785"/>
              </a:lnSpc>
              <a:buNone/>
            </a:pPr>
            <a:r>
              <a:rPr lang="en-US" sz="1275" i="1" dirty="0">
                <a:solidFill>
                  <a:srgbClr val="1A1A1A"/>
                </a:solidFill>
                <a:latin typeface="Arimo" pitchFamily="34" charset="0"/>
                <a:ea typeface="Arimo" pitchFamily="34" charset="-122"/>
                <a:cs typeface="Arimo" pitchFamily="34" charset="-120"/>
              </a:rPr>
              <a:t>"What worries you the most about this?" or "Is there anything you're scared might happen?"</a:t>
            </a:r>
            <a:endParaRPr lang="en-US" sz="1275" dirty="0"/>
          </a:p>
        </p:txBody>
      </p:sp>
      <p:sp>
        <p:nvSpPr>
          <p:cNvPr id="32" name="SK-10-text-31"/>
          <p:cNvSpPr/>
          <p:nvPr/>
        </p:nvSpPr>
        <p:spPr>
          <a:xfrm>
            <a:off x="4610100" y="3487936"/>
            <a:ext cx="304800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005EB8"/>
                </a:solidFill>
                <a:latin typeface="Arimo" pitchFamily="34" charset="0"/>
                <a:ea typeface="Arimo" pitchFamily="34" charset="-122"/>
                <a:cs typeface="Arimo" pitchFamily="34" charset="-120"/>
              </a:rPr>
              <a:t>PARENT/CARER</a:t>
            </a:r>
            <a:endParaRPr lang="en-US" sz="900" dirty="0"/>
          </a:p>
        </p:txBody>
      </p:sp>
      <p:sp>
        <p:nvSpPr>
          <p:cNvPr id="33" name="SK-10-text-32"/>
          <p:cNvSpPr/>
          <p:nvPr/>
        </p:nvSpPr>
        <p:spPr>
          <a:xfrm>
            <a:off x="4610100" y="3697486"/>
            <a:ext cx="2971800" cy="453330"/>
          </a:xfrm>
          <a:prstGeom prst="rect">
            <a:avLst/>
          </a:prstGeom>
          <a:noFill/>
          <a:ln/>
        </p:spPr>
        <p:txBody>
          <a:bodyPr vert="horz" wrap="square" lIns="0" tIns="0" rIns="0" bIns="0" rtlCol="0" anchor="ctr"/>
          <a:lstStyle/>
          <a:p>
            <a:pPr marL="0" indent="0">
              <a:lnSpc>
                <a:spcPts val="1785"/>
              </a:lnSpc>
              <a:buNone/>
            </a:pPr>
            <a:r>
              <a:rPr lang="en-US" sz="1275" i="1" dirty="0">
                <a:solidFill>
                  <a:srgbClr val="1A1A1A"/>
                </a:solidFill>
                <a:latin typeface="Arimo" pitchFamily="34" charset="0"/>
                <a:ea typeface="Arimo" pitchFamily="34" charset="-122"/>
                <a:cs typeface="Arimo" pitchFamily="34" charset="-120"/>
              </a:rPr>
              <a:t>"What is your biggest worry for [Name] right now?"</a:t>
            </a:r>
            <a:endParaRPr lang="en-US" sz="1275" dirty="0"/>
          </a:p>
        </p:txBody>
      </p:sp>
      <p:sp>
        <p:nvSpPr>
          <p:cNvPr id="34" name="SK-10-text-33"/>
          <p:cNvSpPr/>
          <p:nvPr/>
        </p:nvSpPr>
        <p:spPr>
          <a:xfrm>
            <a:off x="8953500" y="1588740"/>
            <a:ext cx="323850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1A1A1A"/>
                </a:solidFill>
                <a:latin typeface="Arimo" pitchFamily="34" charset="0"/>
                <a:ea typeface="Arimo" pitchFamily="34" charset="-122"/>
                <a:cs typeface="Arimo" pitchFamily="34" charset="-120"/>
              </a:rPr>
              <a:t>Expectations</a:t>
            </a:r>
            <a:endParaRPr lang="en-US" sz="1800" dirty="0"/>
          </a:p>
        </p:txBody>
      </p:sp>
      <p:sp>
        <p:nvSpPr>
          <p:cNvPr id="35" name="SK-10-text-34"/>
          <p:cNvSpPr/>
          <p:nvPr/>
        </p:nvSpPr>
        <p:spPr>
          <a:xfrm>
            <a:off x="8496300" y="2255490"/>
            <a:ext cx="304800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005EB8"/>
                </a:solidFill>
                <a:latin typeface="Arimo" pitchFamily="34" charset="0"/>
                <a:ea typeface="Arimo" pitchFamily="34" charset="-122"/>
                <a:cs typeface="Arimo" pitchFamily="34" charset="-120"/>
              </a:rPr>
              <a:t>YOUNG PERSON</a:t>
            </a:r>
            <a:endParaRPr lang="en-US" sz="900" dirty="0"/>
          </a:p>
        </p:txBody>
      </p:sp>
      <p:sp>
        <p:nvSpPr>
          <p:cNvPr id="36" name="SK-10-text-35"/>
          <p:cNvSpPr/>
          <p:nvPr/>
        </p:nvSpPr>
        <p:spPr>
          <a:xfrm>
            <a:off x="8496300" y="2465040"/>
            <a:ext cx="2971800" cy="679996"/>
          </a:xfrm>
          <a:prstGeom prst="rect">
            <a:avLst/>
          </a:prstGeom>
          <a:noFill/>
          <a:ln/>
        </p:spPr>
        <p:txBody>
          <a:bodyPr vert="horz" wrap="square" lIns="0" tIns="0" rIns="0" bIns="0" rtlCol="0" anchor="ctr"/>
          <a:lstStyle/>
          <a:p>
            <a:pPr marL="0" indent="0">
              <a:lnSpc>
                <a:spcPts val="1785"/>
              </a:lnSpc>
              <a:buNone/>
            </a:pPr>
            <a:r>
              <a:rPr lang="en-US" sz="1275" i="1" dirty="0">
                <a:solidFill>
                  <a:srgbClr val="1A1A1A"/>
                </a:solidFill>
                <a:latin typeface="Arimo" pitchFamily="34" charset="0"/>
                <a:ea typeface="Arimo" pitchFamily="34" charset="-122"/>
                <a:cs typeface="Arimo" pitchFamily="34" charset="-120"/>
              </a:rPr>
              <a:t>"What would you like to be different after today?" or "How can I help you most right now?"</a:t>
            </a:r>
            <a:endParaRPr lang="en-US" sz="1275" dirty="0"/>
          </a:p>
        </p:txBody>
      </p:sp>
      <p:sp>
        <p:nvSpPr>
          <p:cNvPr id="37" name="SK-10-text-36"/>
          <p:cNvSpPr/>
          <p:nvPr/>
        </p:nvSpPr>
        <p:spPr>
          <a:xfrm>
            <a:off x="8496300" y="3487936"/>
            <a:ext cx="304800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005EB8"/>
                </a:solidFill>
                <a:latin typeface="Arimo" pitchFamily="34" charset="0"/>
                <a:ea typeface="Arimo" pitchFamily="34" charset="-122"/>
                <a:cs typeface="Arimo" pitchFamily="34" charset="-120"/>
              </a:rPr>
              <a:t>PARENT/CARER</a:t>
            </a:r>
            <a:endParaRPr lang="en-US" sz="900" dirty="0"/>
          </a:p>
        </p:txBody>
      </p:sp>
      <p:sp>
        <p:nvSpPr>
          <p:cNvPr id="38" name="SK-10-text-37"/>
          <p:cNvSpPr/>
          <p:nvPr/>
        </p:nvSpPr>
        <p:spPr>
          <a:xfrm>
            <a:off x="8496300" y="3697486"/>
            <a:ext cx="2971800" cy="453330"/>
          </a:xfrm>
          <a:prstGeom prst="rect">
            <a:avLst/>
          </a:prstGeom>
          <a:noFill/>
          <a:ln/>
        </p:spPr>
        <p:txBody>
          <a:bodyPr vert="horz" wrap="square" lIns="0" tIns="0" rIns="0" bIns="0" rtlCol="0" anchor="ctr"/>
          <a:lstStyle/>
          <a:p>
            <a:pPr marL="0" indent="0">
              <a:lnSpc>
                <a:spcPts val="1785"/>
              </a:lnSpc>
              <a:buNone/>
            </a:pPr>
            <a:r>
              <a:rPr lang="en-US" sz="1275" i="1" dirty="0">
                <a:solidFill>
                  <a:srgbClr val="1A1A1A"/>
                </a:solidFill>
                <a:latin typeface="Arimo" pitchFamily="34" charset="0"/>
                <a:ea typeface="Arimo" pitchFamily="34" charset="-122"/>
                <a:cs typeface="Arimo" pitchFamily="34" charset="-120"/>
              </a:rPr>
              <a:t>"What are you hoping we can achieve together in this consultation?"</a:t>
            </a:r>
            <a:endParaRPr lang="en-US" sz="1275" dirty="0"/>
          </a:p>
        </p:txBody>
      </p:sp>
      <p:sp>
        <p:nvSpPr>
          <p:cNvPr id="39" name="SK-10-text-38"/>
          <p:cNvSpPr/>
          <p:nvPr/>
        </p:nvSpPr>
        <p:spPr>
          <a:xfrm>
            <a:off x="666750" y="5654278"/>
            <a:ext cx="356235" cy="2762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latin typeface="Arimo" pitchFamily="34" charset="0"/>
                <a:ea typeface="Arimo" pitchFamily="34" charset="-122"/>
                <a:cs typeface="Arimo" pitchFamily="34" charset="-120"/>
              </a:rPr>
              <a:t>SCA</a:t>
            </a:r>
            <a:endParaRPr lang="en-US" sz="1050" dirty="0"/>
          </a:p>
        </p:txBody>
      </p:sp>
      <p:sp>
        <p:nvSpPr>
          <p:cNvPr id="40" name="SK-10-text-39"/>
          <p:cNvSpPr/>
          <p:nvPr/>
        </p:nvSpPr>
        <p:spPr>
          <a:xfrm>
            <a:off x="1181100" y="5654278"/>
            <a:ext cx="10439400" cy="479822"/>
          </a:xfrm>
          <a:prstGeom prst="rect">
            <a:avLst/>
          </a:prstGeom>
          <a:noFill/>
          <a:ln/>
        </p:spPr>
        <p:txBody>
          <a:bodyPr vert="horz" wrap="square" lIns="0" tIns="0" rIns="0" bIns="0" rtlCol="0" anchor="ctr"/>
          <a:lstStyle/>
          <a:p>
            <a:pPr marL="0" indent="0">
              <a:lnSpc>
                <a:spcPts val="1890"/>
              </a:lnSpc>
              <a:buNone/>
            </a:pPr>
            <a:r>
              <a:rPr lang="en-US" sz="1350" b="1" dirty="0">
                <a:solidFill>
                  <a:srgbClr val="008080"/>
                </a:solidFill>
                <a:latin typeface="Arimo" pitchFamily="34" charset="0"/>
                <a:ea typeface="Arimo" pitchFamily="34" charset="-122"/>
                <a:cs typeface="Arimo" pitchFamily="34" charset="-120"/>
              </a:rPr>
              <a:t>Ask parent/carer ICE separately</a:t>
            </a:r>
            <a:r>
              <a:rPr lang="en-US" sz="1350" dirty="0">
                <a:solidFill>
                  <a:srgbClr val="1A1A1A"/>
                </a:solidFill>
                <a:latin typeface="Arimo" pitchFamily="34" charset="0"/>
                <a:ea typeface="Arimo" pitchFamily="34" charset="-122"/>
                <a:cs typeface="Arimo" pitchFamily="34" charset="-120"/>
              </a:rPr>
              <a:t> where appropriate. They often have different agendas (e.g., "getting back to school" vs the child's "feeling safe at home"). Uncovering these conflicting expectations early prevents consultation breakdown.</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6197</Words>
  <Application>Microsoft Office PowerPoint</Application>
  <PresentationFormat>Widescreen</PresentationFormat>
  <Paragraphs>768</Paragraphs>
  <Slides>35</Slides>
  <Notes>35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35</vt:i4>
      </vt:variant>
    </vt:vector>
  </HeadingPairs>
  <TitlesOfParts>
    <vt:vector size="38" baseType="lpstr">
      <vt:lpstr>Arial</vt:lpstr>
      <vt:lpstr>Arimo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Ramesh Mehay</cp:lastModifiedBy>
  <cp:revision>4</cp:revision>
  <dcterms:created xsi:type="dcterms:W3CDTF">2026-07-04T14:12:43Z</dcterms:created>
  <dcterms:modified xsi:type="dcterms:W3CDTF">2026-07-06T15:21:43Z</dcterms:modified>
</cp:coreProperties>
</file>