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notesMasterIdLst>
    <p:notesMasterId r:id="rId36"/>
  </p:notesMasterIdLst>
  <p:sldSz cx="12192000" cy="6858000"/>
  <p:notesSz cx="6858000" cy="12192000"/>
  <p:embeddedFontLst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2" Type="http://schemas.openxmlformats.org/officeDocument/2006/relationships/hyperlink" Target="https://www.bradfordvts.co.uk/" TargetMode="External"/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png"/><Relationship Id="rId21" Type="http://schemas.openxmlformats.org/officeDocument/2006/relationships/image" Target="../media/image-10-21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image" Target="../media/image-11-15.png"/><Relationship Id="rId16" Type="http://schemas.openxmlformats.org/officeDocument/2006/relationships/image" Target="../media/image-11-16.png"/><Relationship Id="rId17" Type="http://schemas.openxmlformats.org/officeDocument/2006/relationships/image" Target="../media/image-11-17.png"/><Relationship Id="rId18" Type="http://schemas.openxmlformats.org/officeDocument/2006/relationships/image" Target="../media/image-11-18.png"/><Relationship Id="rId19" Type="http://schemas.openxmlformats.org/officeDocument/2006/relationships/image" Target="../media/image-11-19.png"/><Relationship Id="rId20" Type="http://schemas.openxmlformats.org/officeDocument/2006/relationships/image" Target="../media/image-11-20.png"/><Relationship Id="rId21" Type="http://schemas.openxmlformats.org/officeDocument/2006/relationships/image" Target="../media/image-11-21.png"/><Relationship Id="rId22" Type="http://schemas.openxmlformats.org/officeDocument/2006/relationships/image" Target="../media/image-11-22.png"/><Relationship Id="rId23" Type="http://schemas.openxmlformats.org/officeDocument/2006/relationships/image" Target="../media/image-11-23.png"/><Relationship Id="rId24" Type="http://schemas.openxmlformats.org/officeDocument/2006/relationships/image" Target="../media/image-11-24.png"/><Relationship Id="rId25" Type="http://schemas.openxmlformats.org/officeDocument/2006/relationships/image" Target="../media/image-11-25.png"/><Relationship Id="rId26" Type="http://schemas.openxmlformats.org/officeDocument/2006/relationships/image" Target="../media/image-11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image" Target="../media/image-14-12.png"/><Relationship Id="rId13" Type="http://schemas.openxmlformats.org/officeDocument/2006/relationships/image" Target="../media/image-14-13.png"/><Relationship Id="rId14" Type="http://schemas.openxmlformats.org/officeDocument/2006/relationships/image" Target="../media/image-14-14.png"/><Relationship Id="rId15" Type="http://schemas.openxmlformats.org/officeDocument/2006/relationships/image" Target="../media/image-14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image" Target="../media/image-15-16.png"/><Relationship Id="rId17" Type="http://schemas.openxmlformats.org/officeDocument/2006/relationships/image" Target="../media/image-15-17.png"/><Relationship Id="rId18" Type="http://schemas.openxmlformats.org/officeDocument/2006/relationships/image" Target="../media/image-15-18.png"/><Relationship Id="rId19" Type="http://schemas.openxmlformats.org/officeDocument/2006/relationships/image" Target="../media/image-15-19.png"/><Relationship Id="rId20" Type="http://schemas.openxmlformats.org/officeDocument/2006/relationships/image" Target="../media/image-15-20.png"/><Relationship Id="rId21" Type="http://schemas.openxmlformats.org/officeDocument/2006/relationships/image" Target="../media/image-15-21.png"/><Relationship Id="rId22" Type="http://schemas.openxmlformats.org/officeDocument/2006/relationships/image" Target="../media/image-15-22.png"/><Relationship Id="rId23" Type="http://schemas.openxmlformats.org/officeDocument/2006/relationships/image" Target="../media/image-15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image" Target="../media/image-16-9.png"/><Relationship Id="rId10" Type="http://schemas.openxmlformats.org/officeDocument/2006/relationships/image" Target="../media/image-16-10.png"/><Relationship Id="rId11" Type="http://schemas.openxmlformats.org/officeDocument/2006/relationships/image" Target="../media/image-16-11.png"/><Relationship Id="rId12" Type="http://schemas.openxmlformats.org/officeDocument/2006/relationships/image" Target="../media/image-16-12.png"/><Relationship Id="rId13" Type="http://schemas.openxmlformats.org/officeDocument/2006/relationships/image" Target="../media/image-16-13.png"/><Relationship Id="rId14" Type="http://schemas.openxmlformats.org/officeDocument/2006/relationships/image" Target="../media/image-16-14.png"/><Relationship Id="rId15" Type="http://schemas.openxmlformats.org/officeDocument/2006/relationships/image" Target="../media/image-16-15.png"/><Relationship Id="rId16" Type="http://schemas.openxmlformats.org/officeDocument/2006/relationships/image" Target="../media/image-16-16.png"/><Relationship Id="rId17" Type="http://schemas.openxmlformats.org/officeDocument/2006/relationships/image" Target="../media/image-16-17.png"/><Relationship Id="rId18" Type="http://schemas.openxmlformats.org/officeDocument/2006/relationships/image" Target="../media/image-16-18.png"/><Relationship Id="rId19" Type="http://schemas.openxmlformats.org/officeDocument/2006/relationships/image" Target="../media/image-16-19.png"/><Relationship Id="rId20" Type="http://schemas.openxmlformats.org/officeDocument/2006/relationships/image" Target="../media/image-16-20.png"/><Relationship Id="rId21" Type="http://schemas.openxmlformats.org/officeDocument/2006/relationships/image" Target="../media/image-16-21.png"/><Relationship Id="rId22" Type="http://schemas.openxmlformats.org/officeDocument/2006/relationships/image" Target="../media/image-16-22.png"/><Relationship Id="rId23" Type="http://schemas.openxmlformats.org/officeDocument/2006/relationships/image" Target="../media/image-16-23.png"/><Relationship Id="rId24" Type="http://schemas.openxmlformats.org/officeDocument/2006/relationships/image" Target="../media/image-16-24.png"/><Relationship Id="rId25" Type="http://schemas.openxmlformats.org/officeDocument/2006/relationships/image" Target="../media/image-16-25.png"/><Relationship Id="rId26" Type="http://schemas.openxmlformats.org/officeDocument/2006/relationships/image" Target="../media/image-16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image" Target="../media/image-17-8.png"/><Relationship Id="rId9" Type="http://schemas.openxmlformats.org/officeDocument/2006/relationships/image" Target="../media/image-17-9.png"/><Relationship Id="rId10" Type="http://schemas.openxmlformats.org/officeDocument/2006/relationships/image" Target="../media/image-17-10.png"/><Relationship Id="rId11" Type="http://schemas.openxmlformats.org/officeDocument/2006/relationships/image" Target="../media/image-17-11.png"/><Relationship Id="rId12" Type="http://schemas.openxmlformats.org/officeDocument/2006/relationships/image" Target="../media/image-17-12.png"/><Relationship Id="rId13" Type="http://schemas.openxmlformats.org/officeDocument/2006/relationships/image" Target="../media/image-17-13.png"/><Relationship Id="rId14" Type="http://schemas.openxmlformats.org/officeDocument/2006/relationships/image" Target="../media/image-17-14.png"/><Relationship Id="rId15" Type="http://schemas.openxmlformats.org/officeDocument/2006/relationships/image" Target="../media/image-17-15.png"/><Relationship Id="rId16" Type="http://schemas.openxmlformats.org/officeDocument/2006/relationships/image" Target="../media/image-17-16.png"/><Relationship Id="rId17" Type="http://schemas.openxmlformats.org/officeDocument/2006/relationships/image" Target="../media/image-17-17.png"/><Relationship Id="rId18" Type="http://schemas.openxmlformats.org/officeDocument/2006/relationships/image" Target="../media/image-17-18.png"/><Relationship Id="rId19" Type="http://schemas.openxmlformats.org/officeDocument/2006/relationships/image" Target="../media/image-17-19.png"/><Relationship Id="rId20" Type="http://schemas.openxmlformats.org/officeDocument/2006/relationships/image" Target="../media/image-17-20.png"/><Relationship Id="rId21" Type="http://schemas.openxmlformats.org/officeDocument/2006/relationships/image" Target="../media/image-17-21.png"/><Relationship Id="rId22" Type="http://schemas.openxmlformats.org/officeDocument/2006/relationships/image" Target="../media/image-17-22.png"/><Relationship Id="rId23" Type="http://schemas.openxmlformats.org/officeDocument/2006/relationships/image" Target="../media/image-17-23.png"/><Relationship Id="rId24" Type="http://schemas.openxmlformats.org/officeDocument/2006/relationships/image" Target="../media/image-17-24.png"/><Relationship Id="rId25" Type="http://schemas.openxmlformats.org/officeDocument/2006/relationships/image" Target="../media/image-17-25.png"/><Relationship Id="rId26" Type="http://schemas.openxmlformats.org/officeDocument/2006/relationships/image" Target="../media/image-17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23" Type="http://schemas.openxmlformats.org/officeDocument/2006/relationships/hyperlink" Target="https://www.bradfordvts.co.uk/" TargetMode="External"/><Relationship Id="rId1" Type="http://schemas.openxmlformats.org/officeDocument/2006/relationships/image" Target="../media/Slide-18-image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image" Target="../media/image-18-7.png"/><Relationship Id="rId8" Type="http://schemas.openxmlformats.org/officeDocument/2006/relationships/image" Target="../media/image-18-8.png"/><Relationship Id="rId9" Type="http://schemas.openxmlformats.org/officeDocument/2006/relationships/image" Target="../media/image-18-9.png"/><Relationship Id="rId10" Type="http://schemas.openxmlformats.org/officeDocument/2006/relationships/image" Target="../media/image-18-10.png"/><Relationship Id="rId11" Type="http://schemas.openxmlformats.org/officeDocument/2006/relationships/image" Target="../media/image-18-11.png"/><Relationship Id="rId12" Type="http://schemas.openxmlformats.org/officeDocument/2006/relationships/image" Target="../media/image-18-12.png"/><Relationship Id="rId13" Type="http://schemas.openxmlformats.org/officeDocument/2006/relationships/image" Target="../media/image-18-13.png"/><Relationship Id="rId14" Type="http://schemas.openxmlformats.org/officeDocument/2006/relationships/image" Target="../media/image-18-14.png"/><Relationship Id="rId15" Type="http://schemas.openxmlformats.org/officeDocument/2006/relationships/image" Target="../media/image-18-15.png"/><Relationship Id="rId16" Type="http://schemas.openxmlformats.org/officeDocument/2006/relationships/image" Target="../media/image-18-16.png"/><Relationship Id="rId17" Type="http://schemas.openxmlformats.org/officeDocument/2006/relationships/image" Target="../media/image-18-17.png"/><Relationship Id="rId18" Type="http://schemas.openxmlformats.org/officeDocument/2006/relationships/image" Target="../media/image-18-18.png"/><Relationship Id="rId19" Type="http://schemas.openxmlformats.org/officeDocument/2006/relationships/image" Target="../media/image-18-19.png"/><Relationship Id="rId20" Type="http://schemas.openxmlformats.org/officeDocument/2006/relationships/image" Target="../media/image-18-20.png"/><Relationship Id="rId21" Type="http://schemas.openxmlformats.org/officeDocument/2006/relationships/image" Target="../media/image-18-21.png"/><Relationship Id="rId22" Type="http://schemas.openxmlformats.org/officeDocument/2006/relationships/image" Target="../media/image-18-22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8" Type="http://schemas.openxmlformats.org/officeDocument/2006/relationships/hyperlink" Target="https://www.bradfordvts.co.uk/" TargetMode="External"/><Relationship Id="rId1" Type="http://schemas.openxmlformats.org/officeDocument/2006/relationships/image" Target="../media/Slide-19-image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image" Target="../media/image-19-5.png"/><Relationship Id="rId6" Type="http://schemas.openxmlformats.org/officeDocument/2006/relationships/image" Target="../media/image-19-6.png"/><Relationship Id="rId7" Type="http://schemas.openxmlformats.org/officeDocument/2006/relationships/image" Target="../media/image-19-7.png"/><Relationship Id="rId8" Type="http://schemas.openxmlformats.org/officeDocument/2006/relationships/image" Target="../media/image-19-8.png"/><Relationship Id="rId9" Type="http://schemas.openxmlformats.org/officeDocument/2006/relationships/image" Target="../media/image-19-9.png"/><Relationship Id="rId10" Type="http://schemas.openxmlformats.org/officeDocument/2006/relationships/image" Target="../media/image-19-10.png"/><Relationship Id="rId11" Type="http://schemas.openxmlformats.org/officeDocument/2006/relationships/image" Target="../media/image-19-11.png"/><Relationship Id="rId12" Type="http://schemas.openxmlformats.org/officeDocument/2006/relationships/image" Target="../media/image-19-12.png"/><Relationship Id="rId13" Type="http://schemas.openxmlformats.org/officeDocument/2006/relationships/image" Target="../media/image-19-13.png"/><Relationship Id="rId14" Type="http://schemas.openxmlformats.org/officeDocument/2006/relationships/image" Target="../media/image-19-14.png"/><Relationship Id="rId15" Type="http://schemas.openxmlformats.org/officeDocument/2006/relationships/image" Target="../media/image-19-15.png"/><Relationship Id="rId16" Type="http://schemas.openxmlformats.org/officeDocument/2006/relationships/image" Target="../media/image-19-16.png"/><Relationship Id="rId17" Type="http://schemas.openxmlformats.org/officeDocument/2006/relationships/image" Target="../media/image-19-17.png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hyperlink" Target="https://www.bradfordvts.co.uk/" TargetMode="External"/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image" Target="../media/image-20-6.png"/><Relationship Id="rId7" Type="http://schemas.openxmlformats.org/officeDocument/2006/relationships/image" Target="../media/image-20-7.png"/><Relationship Id="rId8" Type="http://schemas.openxmlformats.org/officeDocument/2006/relationships/image" Target="../media/image-20-8.png"/><Relationship Id="rId9" Type="http://schemas.openxmlformats.org/officeDocument/2006/relationships/image" Target="../media/image-20-9.png"/><Relationship Id="rId10" Type="http://schemas.openxmlformats.org/officeDocument/2006/relationships/image" Target="../media/image-20-10.png"/><Relationship Id="rId11" Type="http://schemas.openxmlformats.org/officeDocument/2006/relationships/image" Target="../media/image-20-11.png"/><Relationship Id="rId12" Type="http://schemas.openxmlformats.org/officeDocument/2006/relationships/image" Target="../media/image-20-12.png"/><Relationship Id="rId13" Type="http://schemas.openxmlformats.org/officeDocument/2006/relationships/image" Target="../media/image-20-13.png"/><Relationship Id="rId14" Type="http://schemas.openxmlformats.org/officeDocument/2006/relationships/image" Target="../media/image-20-14.png"/><Relationship Id="rId15" Type="http://schemas.openxmlformats.org/officeDocument/2006/relationships/image" Target="../media/image-20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image" Target="../media/image-21-6.png"/><Relationship Id="rId7" Type="http://schemas.openxmlformats.org/officeDocument/2006/relationships/image" Target="../media/image-21-7.png"/><Relationship Id="rId8" Type="http://schemas.openxmlformats.org/officeDocument/2006/relationships/image" Target="../media/image-21-8.png"/><Relationship Id="rId9" Type="http://schemas.openxmlformats.org/officeDocument/2006/relationships/image" Target="../media/image-21-9.png"/><Relationship Id="rId10" Type="http://schemas.openxmlformats.org/officeDocument/2006/relationships/image" Target="../media/image-21-10.png"/><Relationship Id="rId11" Type="http://schemas.openxmlformats.org/officeDocument/2006/relationships/image" Target="../media/image-21-11.png"/><Relationship Id="rId12" Type="http://schemas.openxmlformats.org/officeDocument/2006/relationships/image" Target="../media/image-21-12.png"/><Relationship Id="rId13" Type="http://schemas.openxmlformats.org/officeDocument/2006/relationships/image" Target="../media/image-21-13.png"/><Relationship Id="rId14" Type="http://schemas.openxmlformats.org/officeDocument/2006/relationships/image" Target="../media/image-21-14.png"/><Relationship Id="rId15" Type="http://schemas.openxmlformats.org/officeDocument/2006/relationships/image" Target="../media/image-21-15.png"/><Relationship Id="rId16" Type="http://schemas.openxmlformats.org/officeDocument/2006/relationships/image" Target="../media/image-21-16.png"/><Relationship Id="rId17" Type="http://schemas.openxmlformats.org/officeDocument/2006/relationships/image" Target="../media/image-21-17.png"/><Relationship Id="rId18" Type="http://schemas.openxmlformats.org/officeDocument/2006/relationships/image" Target="../media/image-21-18.png"/><Relationship Id="rId19" Type="http://schemas.openxmlformats.org/officeDocument/2006/relationships/image" Target="../media/image-21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image" Target="../media/image-22-5.png"/><Relationship Id="rId6" Type="http://schemas.openxmlformats.org/officeDocument/2006/relationships/image" Target="../media/image-22-6.png"/><Relationship Id="rId7" Type="http://schemas.openxmlformats.org/officeDocument/2006/relationships/image" Target="../media/image-22-7.png"/><Relationship Id="rId8" Type="http://schemas.openxmlformats.org/officeDocument/2006/relationships/image" Target="../media/image-22-8.png"/><Relationship Id="rId9" Type="http://schemas.openxmlformats.org/officeDocument/2006/relationships/image" Target="../media/image-22-9.png"/><Relationship Id="rId10" Type="http://schemas.openxmlformats.org/officeDocument/2006/relationships/image" Target="../media/image-22-10.png"/><Relationship Id="rId11" Type="http://schemas.openxmlformats.org/officeDocument/2006/relationships/image" Target="../media/image-22-11.png"/><Relationship Id="rId12" Type="http://schemas.openxmlformats.org/officeDocument/2006/relationships/image" Target="../media/image-22-12.png"/><Relationship Id="rId13" Type="http://schemas.openxmlformats.org/officeDocument/2006/relationships/image" Target="../media/image-22-13.png"/><Relationship Id="rId14" Type="http://schemas.openxmlformats.org/officeDocument/2006/relationships/image" Target="../media/image-22-14.png"/><Relationship Id="rId15" Type="http://schemas.openxmlformats.org/officeDocument/2006/relationships/image" Target="../media/image-22-15.png"/><Relationship Id="rId16" Type="http://schemas.openxmlformats.org/officeDocument/2006/relationships/image" Target="../media/image-22-16.png"/><Relationship Id="rId17" Type="http://schemas.openxmlformats.org/officeDocument/2006/relationships/image" Target="../media/image-22-17.png"/><Relationship Id="rId18" Type="http://schemas.openxmlformats.org/officeDocument/2006/relationships/image" Target="../media/image-22-18.png"/><Relationship Id="rId19" Type="http://schemas.openxmlformats.org/officeDocument/2006/relationships/image" Target="../media/image-22-19.png"/><Relationship Id="rId20" Type="http://schemas.openxmlformats.org/officeDocument/2006/relationships/image" Target="../media/image-22-20.png"/><Relationship Id="rId21" Type="http://schemas.openxmlformats.org/officeDocument/2006/relationships/image" Target="../media/image-22-21.png"/><Relationship Id="rId22" Type="http://schemas.openxmlformats.org/officeDocument/2006/relationships/image" Target="../media/image-22-22.png"/><Relationship Id="rId23" Type="http://schemas.openxmlformats.org/officeDocument/2006/relationships/image" Target="../media/image-22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image" Target="../media/image-23-5.png"/><Relationship Id="rId6" Type="http://schemas.openxmlformats.org/officeDocument/2006/relationships/image" Target="../media/image-23-6.png"/><Relationship Id="rId7" Type="http://schemas.openxmlformats.org/officeDocument/2006/relationships/image" Target="../media/image-23-7.png"/><Relationship Id="rId8" Type="http://schemas.openxmlformats.org/officeDocument/2006/relationships/image" Target="../media/image-23-8.png"/><Relationship Id="rId9" Type="http://schemas.openxmlformats.org/officeDocument/2006/relationships/image" Target="../media/image-23-9.png"/><Relationship Id="rId10" Type="http://schemas.openxmlformats.org/officeDocument/2006/relationships/image" Target="../media/image-23-10.png"/><Relationship Id="rId11" Type="http://schemas.openxmlformats.org/officeDocument/2006/relationships/image" Target="../media/image-23-11.png"/><Relationship Id="rId12" Type="http://schemas.openxmlformats.org/officeDocument/2006/relationships/image" Target="../media/image-23-12.png"/><Relationship Id="rId13" Type="http://schemas.openxmlformats.org/officeDocument/2006/relationships/image" Target="../media/image-23-13.png"/><Relationship Id="rId14" Type="http://schemas.openxmlformats.org/officeDocument/2006/relationships/image" Target="../media/image-23-14.png"/><Relationship Id="rId15" Type="http://schemas.openxmlformats.org/officeDocument/2006/relationships/image" Target="../media/image-23-15.png"/><Relationship Id="rId16" Type="http://schemas.openxmlformats.org/officeDocument/2006/relationships/image" Target="../media/image-23-16.png"/><Relationship Id="rId17" Type="http://schemas.openxmlformats.org/officeDocument/2006/relationships/image" Target="../media/image-23-17.png"/><Relationship Id="rId18" Type="http://schemas.openxmlformats.org/officeDocument/2006/relationships/image" Target="../media/image-23-18.png"/><Relationship Id="rId19" Type="http://schemas.openxmlformats.org/officeDocument/2006/relationships/image" Target="../media/image-23-19.png"/><Relationship Id="rId20" Type="http://schemas.openxmlformats.org/officeDocument/2006/relationships/image" Target="../media/image-23-20.png"/><Relationship Id="rId21" Type="http://schemas.openxmlformats.org/officeDocument/2006/relationships/image" Target="../media/image-23-21.png"/><Relationship Id="rId22" Type="http://schemas.openxmlformats.org/officeDocument/2006/relationships/image" Target="../media/image-23-22.png"/><Relationship Id="rId23" Type="http://schemas.openxmlformats.org/officeDocument/2006/relationships/image" Target="../media/image-23-23.png"/><Relationship Id="rId24" Type="http://schemas.openxmlformats.org/officeDocument/2006/relationships/image" Target="../media/image-23-24.png"/><Relationship Id="rId25" Type="http://schemas.openxmlformats.org/officeDocument/2006/relationships/image" Target="../media/image-23-25.png"/><Relationship Id="rId26" Type="http://schemas.openxmlformats.org/officeDocument/2006/relationships/image" Target="../media/image-23-26.png"/><Relationship Id="rId27" Type="http://schemas.openxmlformats.org/officeDocument/2006/relationships/image" Target="../media/image-23-27.png"/><Relationship Id="rId28" Type="http://schemas.openxmlformats.org/officeDocument/2006/relationships/image" Target="../media/image-23-28.png"/><Relationship Id="rId29" Type="http://schemas.openxmlformats.org/officeDocument/2006/relationships/image" Target="../media/image-23-29.png"/><Relationship Id="rId30" Type="http://schemas.openxmlformats.org/officeDocument/2006/relationships/image" Target="../media/image-23-30.png"/><Relationship Id="rId31" Type="http://schemas.openxmlformats.org/officeDocument/2006/relationships/slideLayout" Target="../slideLayouts/slideLayout1.xml"/><Relationship Id="rId3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4-image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image" Target="../media/image-24-4.png"/><Relationship Id="rId5" Type="http://schemas.openxmlformats.org/officeDocument/2006/relationships/image" Target="../media/image-24-5.png"/><Relationship Id="rId6" Type="http://schemas.openxmlformats.org/officeDocument/2006/relationships/image" Target="../media/image-24-6.png"/><Relationship Id="rId7" Type="http://schemas.openxmlformats.org/officeDocument/2006/relationships/image" Target="../media/image-24-7.png"/><Relationship Id="rId8" Type="http://schemas.openxmlformats.org/officeDocument/2006/relationships/image" Target="../media/image-24-8.png"/><Relationship Id="rId9" Type="http://schemas.openxmlformats.org/officeDocument/2006/relationships/image" Target="../media/image-24-9.png"/><Relationship Id="rId10" Type="http://schemas.openxmlformats.org/officeDocument/2006/relationships/image" Target="../media/image-24-10.png"/><Relationship Id="rId11" Type="http://schemas.openxmlformats.org/officeDocument/2006/relationships/image" Target="../media/image-24-11.png"/><Relationship Id="rId12" Type="http://schemas.openxmlformats.org/officeDocument/2006/relationships/image" Target="../media/image-24-12.png"/><Relationship Id="rId13" Type="http://schemas.openxmlformats.org/officeDocument/2006/relationships/image" Target="../media/image-24-13.png"/><Relationship Id="rId14" Type="http://schemas.openxmlformats.org/officeDocument/2006/relationships/image" Target="../media/image-24-14.png"/><Relationship Id="rId15" Type="http://schemas.openxmlformats.org/officeDocument/2006/relationships/image" Target="../media/image-24-15.png"/><Relationship Id="rId16" Type="http://schemas.openxmlformats.org/officeDocument/2006/relationships/image" Target="../media/image-24-16.png"/><Relationship Id="rId17" Type="http://schemas.openxmlformats.org/officeDocument/2006/relationships/image" Target="../media/image-24-17.png"/><Relationship Id="rId18" Type="http://schemas.openxmlformats.org/officeDocument/2006/relationships/image" Target="../media/image-24-18.png"/><Relationship Id="rId19" Type="http://schemas.openxmlformats.org/officeDocument/2006/relationships/image" Target="../media/image-24-19.png"/><Relationship Id="rId20" Type="http://schemas.openxmlformats.org/officeDocument/2006/relationships/image" Target="../media/image-24-20.png"/><Relationship Id="rId21" Type="http://schemas.openxmlformats.org/officeDocument/2006/relationships/image" Target="../media/image-24-21.png"/><Relationship Id="rId22" Type="http://schemas.openxmlformats.org/officeDocument/2006/relationships/image" Target="../media/image-24-22.png"/><Relationship Id="rId23" Type="http://schemas.openxmlformats.org/officeDocument/2006/relationships/image" Target="../media/image-24-23.png"/><Relationship Id="rId24" Type="http://schemas.openxmlformats.org/officeDocument/2006/relationships/image" Target="../media/image-24-24.png"/><Relationship Id="rId25" Type="http://schemas.openxmlformats.org/officeDocument/2006/relationships/image" Target="../media/image-24-25.png"/><Relationship Id="rId26" Type="http://schemas.openxmlformats.org/officeDocument/2006/relationships/slideLayout" Target="../slideLayouts/slideLayout1.xml"/><Relationship Id="rId27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image" Target="../media/image-25-4.png"/><Relationship Id="rId5" Type="http://schemas.openxmlformats.org/officeDocument/2006/relationships/image" Target="../media/image-25-5.png"/><Relationship Id="rId6" Type="http://schemas.openxmlformats.org/officeDocument/2006/relationships/image" Target="../media/image-25-6.png"/><Relationship Id="rId7" Type="http://schemas.openxmlformats.org/officeDocument/2006/relationships/image" Target="../media/image-25-7.png"/><Relationship Id="rId8" Type="http://schemas.openxmlformats.org/officeDocument/2006/relationships/image" Target="../media/image-25-8.png"/><Relationship Id="rId9" Type="http://schemas.openxmlformats.org/officeDocument/2006/relationships/image" Target="../media/image-25-9.png"/><Relationship Id="rId10" Type="http://schemas.openxmlformats.org/officeDocument/2006/relationships/image" Target="../media/image-25-10.png"/><Relationship Id="rId11" Type="http://schemas.openxmlformats.org/officeDocument/2006/relationships/image" Target="../media/image-25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6-image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png"/><Relationship Id="rId4" Type="http://schemas.openxmlformats.org/officeDocument/2006/relationships/image" Target="../media/image-26-4.png"/><Relationship Id="rId5" Type="http://schemas.openxmlformats.org/officeDocument/2006/relationships/image" Target="../media/image-26-5.png"/><Relationship Id="rId6" Type="http://schemas.openxmlformats.org/officeDocument/2006/relationships/image" Target="../media/image-26-6.png"/><Relationship Id="rId7" Type="http://schemas.openxmlformats.org/officeDocument/2006/relationships/image" Target="../media/image-26-7.png"/><Relationship Id="rId8" Type="http://schemas.openxmlformats.org/officeDocument/2006/relationships/image" Target="../media/image-26-8.png"/><Relationship Id="rId9" Type="http://schemas.openxmlformats.org/officeDocument/2006/relationships/image" Target="../media/image-26-9.png"/><Relationship Id="rId10" Type="http://schemas.openxmlformats.org/officeDocument/2006/relationships/image" Target="../media/image-26-10.png"/><Relationship Id="rId11" Type="http://schemas.openxmlformats.org/officeDocument/2006/relationships/image" Target="../media/image-26-11.png"/><Relationship Id="rId12" Type="http://schemas.openxmlformats.org/officeDocument/2006/relationships/image" Target="../media/image-26-12.png"/><Relationship Id="rId13" Type="http://schemas.openxmlformats.org/officeDocument/2006/relationships/image" Target="../media/image-26-13.png"/><Relationship Id="rId14" Type="http://schemas.openxmlformats.org/officeDocument/2006/relationships/image" Target="../media/image-26-14.png"/><Relationship Id="rId15" Type="http://schemas.openxmlformats.org/officeDocument/2006/relationships/image" Target="../media/image-26-15.png"/><Relationship Id="rId16" Type="http://schemas.openxmlformats.org/officeDocument/2006/relationships/image" Target="../media/image-26-16.png"/><Relationship Id="rId17" Type="http://schemas.openxmlformats.org/officeDocument/2006/relationships/image" Target="../media/image-26-17.png"/><Relationship Id="rId18" Type="http://schemas.openxmlformats.org/officeDocument/2006/relationships/image" Target="../media/image-26-18.png"/><Relationship Id="rId19" Type="http://schemas.openxmlformats.org/officeDocument/2006/relationships/image" Target="../media/image-26-19.png"/><Relationship Id="rId20" Type="http://schemas.openxmlformats.org/officeDocument/2006/relationships/image" Target="../media/image-26-20.png"/><Relationship Id="rId21" Type="http://schemas.openxmlformats.org/officeDocument/2006/relationships/image" Target="../media/image-26-21.png"/><Relationship Id="rId22" Type="http://schemas.openxmlformats.org/officeDocument/2006/relationships/image" Target="../media/image-26-22.png"/><Relationship Id="rId23" Type="http://schemas.openxmlformats.org/officeDocument/2006/relationships/image" Target="../media/image-26-23.png"/><Relationship Id="rId24" Type="http://schemas.openxmlformats.org/officeDocument/2006/relationships/image" Target="../media/image-26-24.png"/><Relationship Id="rId25" Type="http://schemas.openxmlformats.org/officeDocument/2006/relationships/image" Target="../media/image-26-25.png"/><Relationship Id="rId26" Type="http://schemas.openxmlformats.org/officeDocument/2006/relationships/image" Target="../media/image-26-26.png"/><Relationship Id="rId27" Type="http://schemas.openxmlformats.org/officeDocument/2006/relationships/image" Target="../media/image-26-27.png"/><Relationship Id="rId28" Type="http://schemas.openxmlformats.org/officeDocument/2006/relationships/image" Target="../media/image-26-28.png"/><Relationship Id="rId29" Type="http://schemas.openxmlformats.org/officeDocument/2006/relationships/image" Target="../media/image-26-29.png"/><Relationship Id="rId30" Type="http://schemas.openxmlformats.org/officeDocument/2006/relationships/image" Target="../media/image-26-30.png"/><Relationship Id="rId31" Type="http://schemas.openxmlformats.org/officeDocument/2006/relationships/image" Target="../media/image-26-31.png"/><Relationship Id="rId32" Type="http://schemas.openxmlformats.org/officeDocument/2006/relationships/image" Target="../media/image-26-32.png"/><Relationship Id="rId33" Type="http://schemas.openxmlformats.org/officeDocument/2006/relationships/image" Target="../media/image-26-33.png"/><Relationship Id="rId34" Type="http://schemas.openxmlformats.org/officeDocument/2006/relationships/image" Target="../media/image-26-34.png"/><Relationship Id="rId35" Type="http://schemas.openxmlformats.org/officeDocument/2006/relationships/image" Target="../media/image-26-35.png"/><Relationship Id="rId36" Type="http://schemas.openxmlformats.org/officeDocument/2006/relationships/image" Target="../media/image-26-36.png"/><Relationship Id="rId37" Type="http://schemas.openxmlformats.org/officeDocument/2006/relationships/image" Target="../media/image-26-37.png"/><Relationship Id="rId38" Type="http://schemas.openxmlformats.org/officeDocument/2006/relationships/slideLayout" Target="../slideLayouts/slideLayout1.xml"/><Relationship Id="rId39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7-image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image" Target="../media/image-27-5.png"/><Relationship Id="rId6" Type="http://schemas.openxmlformats.org/officeDocument/2006/relationships/image" Target="../media/image-27-6.png"/><Relationship Id="rId7" Type="http://schemas.openxmlformats.org/officeDocument/2006/relationships/image" Target="../media/image-27-7.png"/><Relationship Id="rId8" Type="http://schemas.openxmlformats.org/officeDocument/2006/relationships/image" Target="../media/image-27-8.png"/><Relationship Id="rId9" Type="http://schemas.openxmlformats.org/officeDocument/2006/relationships/image" Target="../media/image-27-9.png"/><Relationship Id="rId10" Type="http://schemas.openxmlformats.org/officeDocument/2006/relationships/image" Target="../media/image-27-10.png"/><Relationship Id="rId11" Type="http://schemas.openxmlformats.org/officeDocument/2006/relationships/image" Target="../media/image-27-11.png"/><Relationship Id="rId12" Type="http://schemas.openxmlformats.org/officeDocument/2006/relationships/image" Target="../media/image-27-12.png"/><Relationship Id="rId13" Type="http://schemas.openxmlformats.org/officeDocument/2006/relationships/image" Target="../media/image-27-13.png"/><Relationship Id="rId14" Type="http://schemas.openxmlformats.org/officeDocument/2006/relationships/image" Target="../media/image-27-14.png"/><Relationship Id="rId15" Type="http://schemas.openxmlformats.org/officeDocument/2006/relationships/image" Target="../media/image-27-15.png"/><Relationship Id="rId16" Type="http://schemas.openxmlformats.org/officeDocument/2006/relationships/image" Target="../media/image-27-16.png"/><Relationship Id="rId17" Type="http://schemas.openxmlformats.org/officeDocument/2006/relationships/image" Target="../media/image-27-17.png"/><Relationship Id="rId18" Type="http://schemas.openxmlformats.org/officeDocument/2006/relationships/image" Target="../media/image-27-18.png"/><Relationship Id="rId19" Type="http://schemas.openxmlformats.org/officeDocument/2006/relationships/image" Target="../media/image-27-19.png"/><Relationship Id="rId20" Type="http://schemas.openxmlformats.org/officeDocument/2006/relationships/image" Target="../media/image-27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8-image-1.png"/><Relationship Id="rId2" Type="http://schemas.openxmlformats.org/officeDocument/2006/relationships/image" Target="../media/image-28-2.png"/><Relationship Id="rId3" Type="http://schemas.openxmlformats.org/officeDocument/2006/relationships/image" Target="../media/image-28-3.png"/><Relationship Id="rId4" Type="http://schemas.openxmlformats.org/officeDocument/2006/relationships/image" Target="../media/image-28-4.png"/><Relationship Id="rId5" Type="http://schemas.openxmlformats.org/officeDocument/2006/relationships/image" Target="../media/image-28-5.png"/><Relationship Id="rId6" Type="http://schemas.openxmlformats.org/officeDocument/2006/relationships/image" Target="../media/image-28-6.png"/><Relationship Id="rId7" Type="http://schemas.openxmlformats.org/officeDocument/2006/relationships/image" Target="../media/image-28-7.png"/><Relationship Id="rId8" Type="http://schemas.openxmlformats.org/officeDocument/2006/relationships/image" Target="../media/image-28-8.png"/><Relationship Id="rId9" Type="http://schemas.openxmlformats.org/officeDocument/2006/relationships/image" Target="../media/image-28-9.png"/><Relationship Id="rId10" Type="http://schemas.openxmlformats.org/officeDocument/2006/relationships/image" Target="../media/image-28-10.png"/><Relationship Id="rId11" Type="http://schemas.openxmlformats.org/officeDocument/2006/relationships/image" Target="../media/image-28-11.png"/><Relationship Id="rId12" Type="http://schemas.openxmlformats.org/officeDocument/2006/relationships/image" Target="../media/image-28-12.png"/><Relationship Id="rId13" Type="http://schemas.openxmlformats.org/officeDocument/2006/relationships/image" Target="../media/image-28-13.png"/><Relationship Id="rId14" Type="http://schemas.openxmlformats.org/officeDocument/2006/relationships/image" Target="../media/image-28-14.png"/><Relationship Id="rId15" Type="http://schemas.openxmlformats.org/officeDocument/2006/relationships/image" Target="../media/image-28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9-image-1.pn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image" Target="../media/image-29-4.png"/><Relationship Id="rId5" Type="http://schemas.openxmlformats.org/officeDocument/2006/relationships/image" Target="../media/image-29-5.png"/><Relationship Id="rId6" Type="http://schemas.openxmlformats.org/officeDocument/2006/relationships/image" Target="../media/image-29-6.png"/><Relationship Id="rId7" Type="http://schemas.openxmlformats.org/officeDocument/2006/relationships/image" Target="../media/image-29-7.png"/><Relationship Id="rId8" Type="http://schemas.openxmlformats.org/officeDocument/2006/relationships/image" Target="../media/image-29-8.png"/><Relationship Id="rId9" Type="http://schemas.openxmlformats.org/officeDocument/2006/relationships/image" Target="../media/image-29-9.png"/><Relationship Id="rId10" Type="http://schemas.openxmlformats.org/officeDocument/2006/relationships/image" Target="../media/image-29-10.png"/><Relationship Id="rId11" Type="http://schemas.openxmlformats.org/officeDocument/2006/relationships/image" Target="../media/image-29-11.png"/><Relationship Id="rId12" Type="http://schemas.openxmlformats.org/officeDocument/2006/relationships/image" Target="../media/image-29-12.png"/><Relationship Id="rId13" Type="http://schemas.openxmlformats.org/officeDocument/2006/relationships/image" Target="../media/image-29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png"/><Relationship Id="rId2" Type="http://schemas.openxmlformats.org/officeDocument/2006/relationships/image" Target="../media/image-30-2.png"/><Relationship Id="rId3" Type="http://schemas.openxmlformats.org/officeDocument/2006/relationships/image" Target="../media/image-30-3.png"/><Relationship Id="rId4" Type="http://schemas.openxmlformats.org/officeDocument/2006/relationships/image" Target="../media/image-30-4.png"/><Relationship Id="rId5" Type="http://schemas.openxmlformats.org/officeDocument/2006/relationships/image" Target="../media/image-30-5.png"/><Relationship Id="rId6" Type="http://schemas.openxmlformats.org/officeDocument/2006/relationships/image" Target="../media/image-30-6.png"/><Relationship Id="rId7" Type="http://schemas.openxmlformats.org/officeDocument/2006/relationships/image" Target="../media/image-30-7.png"/><Relationship Id="rId8" Type="http://schemas.openxmlformats.org/officeDocument/2006/relationships/image" Target="../media/image-30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1-image-1.png"/><Relationship Id="rId2" Type="http://schemas.openxmlformats.org/officeDocument/2006/relationships/image" Target="../media/image-31-2.png"/><Relationship Id="rId3" Type="http://schemas.openxmlformats.org/officeDocument/2006/relationships/image" Target="../media/image-31-3.png"/><Relationship Id="rId4" Type="http://schemas.openxmlformats.org/officeDocument/2006/relationships/image" Target="../media/image-31-4.png"/><Relationship Id="rId5" Type="http://schemas.openxmlformats.org/officeDocument/2006/relationships/image" Target="../media/image-31-5.png"/><Relationship Id="rId6" Type="http://schemas.openxmlformats.org/officeDocument/2006/relationships/image" Target="../media/image-31-6.png"/><Relationship Id="rId7" Type="http://schemas.openxmlformats.org/officeDocument/2006/relationships/image" Target="../media/image-31-7.png"/><Relationship Id="rId8" Type="http://schemas.openxmlformats.org/officeDocument/2006/relationships/image" Target="../media/image-31-8.png"/><Relationship Id="rId9" Type="http://schemas.openxmlformats.org/officeDocument/2006/relationships/image" Target="../media/image-31-9.png"/><Relationship Id="rId10" Type="http://schemas.openxmlformats.org/officeDocument/2006/relationships/image" Target="../media/image-31-10.png"/><Relationship Id="rId11" Type="http://schemas.openxmlformats.org/officeDocument/2006/relationships/image" Target="../media/image-31-11.png"/><Relationship Id="rId12" Type="http://schemas.openxmlformats.org/officeDocument/2006/relationships/image" Target="../media/image-31-12.png"/><Relationship Id="rId13" Type="http://schemas.openxmlformats.org/officeDocument/2006/relationships/image" Target="../media/image-31-13.png"/><Relationship Id="rId14" Type="http://schemas.openxmlformats.org/officeDocument/2006/relationships/image" Target="../media/image-31-14.png"/><Relationship Id="rId15" Type="http://schemas.openxmlformats.org/officeDocument/2006/relationships/image" Target="../media/image-31-15.png"/><Relationship Id="rId16" Type="http://schemas.openxmlformats.org/officeDocument/2006/relationships/image" Target="../media/image-31-16.png"/><Relationship Id="rId17" Type="http://schemas.openxmlformats.org/officeDocument/2006/relationships/image" Target="../media/image-31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2-image-1.png"/><Relationship Id="rId2" Type="http://schemas.openxmlformats.org/officeDocument/2006/relationships/image" Target="../media/image-32-2.png"/><Relationship Id="rId3" Type="http://schemas.openxmlformats.org/officeDocument/2006/relationships/image" Target="../media/image-32-3.png"/><Relationship Id="rId4" Type="http://schemas.openxmlformats.org/officeDocument/2006/relationships/image" Target="../media/image-32-4.png"/><Relationship Id="rId5" Type="http://schemas.openxmlformats.org/officeDocument/2006/relationships/image" Target="../media/image-32-5.png"/><Relationship Id="rId6" Type="http://schemas.openxmlformats.org/officeDocument/2006/relationships/image" Target="../media/image-32-6.png"/><Relationship Id="rId7" Type="http://schemas.openxmlformats.org/officeDocument/2006/relationships/image" Target="../media/image-32-7.png"/><Relationship Id="rId8" Type="http://schemas.openxmlformats.org/officeDocument/2006/relationships/image" Target="../media/image-32-8.png"/><Relationship Id="rId9" Type="http://schemas.openxmlformats.org/officeDocument/2006/relationships/image" Target="../media/image-32-9.png"/><Relationship Id="rId10" Type="http://schemas.openxmlformats.org/officeDocument/2006/relationships/image" Target="../media/image-32-10.png"/><Relationship Id="rId11" Type="http://schemas.openxmlformats.org/officeDocument/2006/relationships/image" Target="../media/image-32-11.png"/><Relationship Id="rId12" Type="http://schemas.openxmlformats.org/officeDocument/2006/relationships/image" Target="../media/image-32-12.png"/><Relationship Id="rId13" Type="http://schemas.openxmlformats.org/officeDocument/2006/relationships/image" Target="../media/image-32-13.png"/><Relationship Id="rId14" Type="http://schemas.openxmlformats.org/officeDocument/2006/relationships/image" Target="../media/image-32-14.png"/><Relationship Id="rId15" Type="http://schemas.openxmlformats.org/officeDocument/2006/relationships/image" Target="../media/image-32-15.png"/><Relationship Id="rId16" Type="http://schemas.openxmlformats.org/officeDocument/2006/relationships/image" Target="../media/image-32-16.png"/><Relationship Id="rId17" Type="http://schemas.openxmlformats.org/officeDocument/2006/relationships/image" Target="../media/image-32-17.png"/><Relationship Id="rId18" Type="http://schemas.openxmlformats.org/officeDocument/2006/relationships/image" Target="../media/image-32-18.png"/><Relationship Id="rId19" Type="http://schemas.openxmlformats.org/officeDocument/2006/relationships/image" Target="../media/image-32-19.png"/><Relationship Id="rId20" Type="http://schemas.openxmlformats.org/officeDocument/2006/relationships/image" Target="../media/image-32-20.png"/><Relationship Id="rId21" Type="http://schemas.openxmlformats.org/officeDocument/2006/relationships/image" Target="../media/image-32-21.png"/><Relationship Id="rId22" Type="http://schemas.openxmlformats.org/officeDocument/2006/relationships/image" Target="../media/image-32-22.png"/><Relationship Id="rId23" Type="http://schemas.openxmlformats.org/officeDocument/2006/relationships/image" Target="../media/image-32-23.png"/><Relationship Id="rId24" Type="http://schemas.openxmlformats.org/officeDocument/2006/relationships/image" Target="../media/image-32-24.png"/><Relationship Id="rId25" Type="http://schemas.openxmlformats.org/officeDocument/2006/relationships/image" Target="../media/image-32-25.png"/><Relationship Id="rId26" Type="http://schemas.openxmlformats.org/officeDocument/2006/relationships/image" Target="../media/image-32-26.png"/><Relationship Id="rId27" Type="http://schemas.openxmlformats.org/officeDocument/2006/relationships/image" Target="../media/image-32-27.png"/><Relationship Id="rId28" Type="http://schemas.openxmlformats.org/officeDocument/2006/relationships/image" Target="../media/image-32-28.png"/><Relationship Id="rId29" Type="http://schemas.openxmlformats.org/officeDocument/2006/relationships/image" Target="../media/image-32-29.png"/><Relationship Id="rId30" Type="http://schemas.openxmlformats.org/officeDocument/2006/relationships/slideLayout" Target="../slideLayouts/slideLayout1.xml"/><Relationship Id="rId31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3-image-1.png"/><Relationship Id="rId2" Type="http://schemas.openxmlformats.org/officeDocument/2006/relationships/image" Target="../media/image-33-2.png"/><Relationship Id="rId3" Type="http://schemas.openxmlformats.org/officeDocument/2006/relationships/image" Target="../media/image-33-3.png"/><Relationship Id="rId4" Type="http://schemas.openxmlformats.org/officeDocument/2006/relationships/image" Target="../media/image-33-4.png"/><Relationship Id="rId5" Type="http://schemas.openxmlformats.org/officeDocument/2006/relationships/image" Target="../media/image-33-5.png"/><Relationship Id="rId6" Type="http://schemas.openxmlformats.org/officeDocument/2006/relationships/image" Target="../media/image-33-6.png"/><Relationship Id="rId7" Type="http://schemas.openxmlformats.org/officeDocument/2006/relationships/image" Target="../media/image-33-7.png"/><Relationship Id="rId8" Type="http://schemas.openxmlformats.org/officeDocument/2006/relationships/image" Target="../media/image-33-8.png"/><Relationship Id="rId9" Type="http://schemas.openxmlformats.org/officeDocument/2006/relationships/image" Target="../media/image-33-9.png"/><Relationship Id="rId10" Type="http://schemas.openxmlformats.org/officeDocument/2006/relationships/image" Target="../media/image-33-10.png"/><Relationship Id="rId11" Type="http://schemas.openxmlformats.org/officeDocument/2006/relationships/image" Target="../media/image-33-11.png"/><Relationship Id="rId12" Type="http://schemas.openxmlformats.org/officeDocument/2006/relationships/image" Target="../media/image-33-12.png"/><Relationship Id="rId13" Type="http://schemas.openxmlformats.org/officeDocument/2006/relationships/image" Target="../media/image-33-13.png"/><Relationship Id="rId14" Type="http://schemas.openxmlformats.org/officeDocument/2006/relationships/image" Target="../media/image-33-14.png"/><Relationship Id="rId15" Type="http://schemas.openxmlformats.org/officeDocument/2006/relationships/image" Target="../media/image-33-15.png"/><Relationship Id="rId16" Type="http://schemas.openxmlformats.org/officeDocument/2006/relationships/image" Target="../media/image-33-16.png"/><Relationship Id="rId17" Type="http://schemas.openxmlformats.org/officeDocument/2006/relationships/image" Target="../media/image-33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4-image-1.png"/><Relationship Id="rId2" Type="http://schemas.openxmlformats.org/officeDocument/2006/relationships/image" Target="../media/image-34-2.png"/><Relationship Id="rId3" Type="http://schemas.openxmlformats.org/officeDocument/2006/relationships/image" Target="../media/image-34-3.png"/><Relationship Id="rId4" Type="http://schemas.openxmlformats.org/officeDocument/2006/relationships/image" Target="../media/image-34-4.png"/><Relationship Id="rId5" Type="http://schemas.openxmlformats.org/officeDocument/2006/relationships/image" Target="../media/image-34-5.png"/><Relationship Id="rId6" Type="http://schemas.openxmlformats.org/officeDocument/2006/relationships/image" Target="../media/image-34-6.png"/><Relationship Id="rId7" Type="http://schemas.openxmlformats.org/officeDocument/2006/relationships/image" Target="../media/image-34-7.png"/><Relationship Id="rId8" Type="http://schemas.openxmlformats.org/officeDocument/2006/relationships/image" Target="../media/image-34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slideLayout" Target="../slideLayouts/slideLayout1.xml"/><Relationship Id="rId2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image" Target="../media/image-7-24.png"/><Relationship Id="rId25" Type="http://schemas.openxmlformats.org/officeDocument/2006/relationships/image" Target="../media/image-7-25.png"/><Relationship Id="rId26" Type="http://schemas.openxmlformats.org/officeDocument/2006/relationships/image" Target="../media/image-7-26.png"/><Relationship Id="rId27" Type="http://schemas.openxmlformats.org/officeDocument/2006/relationships/image" Target="../media/image-7-27.png"/><Relationship Id="rId28" Type="http://schemas.openxmlformats.org/officeDocument/2006/relationships/image" Target="../media/image-7-28.png"/><Relationship Id="rId29" Type="http://schemas.openxmlformats.org/officeDocument/2006/relationships/image" Target="../media/image-7-29.png"/><Relationship Id="rId30" Type="http://schemas.openxmlformats.org/officeDocument/2006/relationships/image" Target="../media/image-7-30.png"/><Relationship Id="rId31" Type="http://schemas.openxmlformats.org/officeDocument/2006/relationships/image" Target="../media/image-7-31.png"/><Relationship Id="rId32" Type="http://schemas.openxmlformats.org/officeDocument/2006/relationships/image" Target="../media/image-7-32.png"/><Relationship Id="rId33" Type="http://schemas.openxmlformats.org/officeDocument/2006/relationships/image" Target="../media/image-7-33.png"/><Relationship Id="rId34" Type="http://schemas.openxmlformats.org/officeDocument/2006/relationships/image" Target="../media/image-7-34.png"/><Relationship Id="rId35" Type="http://schemas.openxmlformats.org/officeDocument/2006/relationships/image" Target="../media/image-7-35.png"/><Relationship Id="rId36" Type="http://schemas.openxmlformats.org/officeDocument/2006/relationships/slideLayout" Target="../slideLayouts/slideLayout1.xml"/><Relationship Id="rId3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0" Type="http://schemas.openxmlformats.org/officeDocument/2006/relationships/hyperlink" Target="https://www.bradfordvts.co.uk/" TargetMode="External"/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1" Type="http://schemas.openxmlformats.org/officeDocument/2006/relationships/slideLayout" Target="../slideLayouts/slideLayout1.xml"/><Relationship Id="rId2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slideLayout" Target="../slideLayouts/slideLayout1.xml"/><Relationship Id="rId2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1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585020"/>
            <a:ext cx="5381625" cy="1603921"/>
          </a:xfrm>
          <a:prstGeom prst="rect">
            <a:avLst/>
          </a:prstGeom>
        </p:spPr>
      </p:pic>
      <p:pic>
        <p:nvPicPr>
          <p:cNvPr id="6" name="SK-1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823145"/>
            <a:ext cx="238125" cy="190500"/>
          </a:xfrm>
          <a:prstGeom prst="rect">
            <a:avLst/>
          </a:prstGeom>
        </p:spPr>
      </p:pic>
      <p:pic>
        <p:nvPicPr>
          <p:cNvPr id="7" name="SK-1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379440"/>
            <a:ext cx="5381625" cy="2183011"/>
          </a:xfrm>
          <a:prstGeom prst="rect">
            <a:avLst/>
          </a:prstGeom>
        </p:spPr>
      </p:pic>
      <p:pic>
        <p:nvPicPr>
          <p:cNvPr id="8" name="SK-1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3617565"/>
            <a:ext cx="238125" cy="190500"/>
          </a:xfrm>
          <a:prstGeom prst="rect">
            <a:avLst/>
          </a:prstGeom>
        </p:spPr>
      </p:pic>
      <p:pic>
        <p:nvPicPr>
          <p:cNvPr id="9" name="SK-1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2530673"/>
            <a:ext cx="5381625" cy="366713"/>
          </a:xfrm>
          <a:prstGeom prst="rect">
            <a:avLst/>
          </a:prstGeom>
        </p:spPr>
      </p:pic>
      <p:pic>
        <p:nvPicPr>
          <p:cNvPr id="10" name="SK-1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3011686"/>
            <a:ext cx="5381625" cy="581025"/>
          </a:xfrm>
          <a:prstGeom prst="rect">
            <a:avLst/>
          </a:prstGeom>
        </p:spPr>
      </p:pic>
      <p:pic>
        <p:nvPicPr>
          <p:cNvPr id="11" name="SK-1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707011"/>
            <a:ext cx="5381625" cy="366713"/>
          </a:xfrm>
          <a:prstGeom prst="rect">
            <a:avLst/>
          </a:prstGeom>
        </p:spPr>
      </p:pic>
      <p:pic>
        <p:nvPicPr>
          <p:cNvPr id="12" name="SK-1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4188023"/>
            <a:ext cx="5381625" cy="366713"/>
          </a:xfrm>
          <a:prstGeom prst="rect">
            <a:avLst/>
          </a:prstGeom>
        </p:spPr>
      </p:pic>
      <p:pic>
        <p:nvPicPr>
          <p:cNvPr id="13" name="SK-1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4669036"/>
            <a:ext cx="5381625" cy="366713"/>
          </a:xfrm>
          <a:prstGeom prst="rect">
            <a:avLst/>
          </a:prstGeom>
        </p:spPr>
      </p:pic>
      <p:pic>
        <p:nvPicPr>
          <p:cNvPr id="14" name="SK-1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6286500"/>
            <a:ext cx="11049000" cy="381000"/>
          </a:xfrm>
          <a:prstGeom prst="rect">
            <a:avLst/>
          </a:prstGeom>
        </p:spPr>
      </p:pic>
      <p:sp>
        <p:nvSpPr>
          <p:cNvPr id="15" name="SK-1-text-14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Orientation and how to use this deck</a:t>
            </a:r>
            <a:endParaRPr lang="en-US" sz="2400" dirty="0"/>
          </a:p>
        </p:txBody>
      </p:sp>
      <p:sp>
        <p:nvSpPr>
          <p:cNvPr id="16" name="SK-1-text-15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7" name="SK-1-text-16"/>
          <p:cNvSpPr/>
          <p:nvPr/>
        </p:nvSpPr>
        <p:spPr>
          <a:xfrm>
            <a:off x="1095375" y="1775520"/>
            <a:ext cx="50006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Teaching Context</a:t>
            </a:r>
            <a:endParaRPr lang="en-US" sz="1500" dirty="0"/>
          </a:p>
        </p:txBody>
      </p:sp>
      <p:sp>
        <p:nvSpPr>
          <p:cNvPr id="18" name="SK-1-text-17"/>
          <p:cNvSpPr/>
          <p:nvPr/>
        </p:nvSpPr>
        <p:spPr>
          <a:xfrm>
            <a:off x="762000" y="2175570"/>
            <a:ext cx="5000625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This deck is a specialized clinical resource for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Bradford VTS GP trainees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and </a:t>
            </a:r>
            <a:pPr indent="0" marL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IMGs</a:t>
            </a:r>
            <a:pPr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. It focuses on the high-stakes recognition and management of psychiatric crises in general practice.</a:t>
            </a:r>
            <a:endParaRPr lang="en-US" sz="1350" dirty="0"/>
          </a:p>
        </p:txBody>
      </p:sp>
      <p:sp>
        <p:nvSpPr>
          <p:cNvPr id="19" name="SK-1-text-18"/>
          <p:cNvSpPr/>
          <p:nvPr/>
        </p:nvSpPr>
        <p:spPr>
          <a:xfrm>
            <a:off x="1095375" y="3569940"/>
            <a:ext cx="50006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Core Objectives</a:t>
            </a:r>
            <a:endParaRPr lang="en-US" sz="1500" dirty="0"/>
          </a:p>
        </p:txBody>
      </p:sp>
      <p:sp>
        <p:nvSpPr>
          <p:cNvPr id="20" name="SK-1-text-19"/>
          <p:cNvSpPr/>
          <p:nvPr/>
        </p:nvSpPr>
        <p:spPr>
          <a:xfrm>
            <a:off x="952500" y="3969990"/>
            <a:ext cx="10574546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Clinical recognition of life-threatening emergencies.</a:t>
            </a:r>
            <a:endParaRPr lang="en-US" sz="1350" dirty="0"/>
          </a:p>
        </p:txBody>
      </p:sp>
      <p:sp>
        <p:nvSpPr>
          <p:cNvPr id="21" name="SK-1-text-20"/>
          <p:cNvSpPr/>
          <p:nvPr/>
        </p:nvSpPr>
        <p:spPr>
          <a:xfrm>
            <a:off x="952500" y="4320480"/>
            <a:ext cx="9387132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Safe first response and containment strategies.</a:t>
            </a:r>
            <a:endParaRPr lang="en-US" sz="1350" dirty="0"/>
          </a:p>
        </p:txBody>
      </p:sp>
      <p:sp>
        <p:nvSpPr>
          <p:cNvPr id="22" name="SK-1-text-21"/>
          <p:cNvSpPr/>
          <p:nvPr/>
        </p:nvSpPr>
        <p:spPr>
          <a:xfrm>
            <a:off x="952500" y="4670971"/>
            <a:ext cx="11036318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UK legal frameworks (Mental Health Act 1983/2007).</a:t>
            </a:r>
            <a:endParaRPr lang="en-US" sz="1350" dirty="0"/>
          </a:p>
        </p:txBody>
      </p:sp>
      <p:sp>
        <p:nvSpPr>
          <p:cNvPr id="23" name="SK-1-text-22"/>
          <p:cNvSpPr/>
          <p:nvPr/>
        </p:nvSpPr>
        <p:spPr>
          <a:xfrm>
            <a:off x="952500" y="5021461"/>
            <a:ext cx="11036318" cy="2742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Evidence-based referral pathways (NICE 2025/2026).</a:t>
            </a:r>
            <a:endParaRPr lang="en-US" sz="1350" dirty="0"/>
          </a:p>
        </p:txBody>
      </p:sp>
      <p:sp>
        <p:nvSpPr>
          <p:cNvPr id="24" name="SK-1-text-23"/>
          <p:cNvSpPr/>
          <p:nvPr/>
        </p:nvSpPr>
        <p:spPr>
          <a:xfrm>
            <a:off x="6238875" y="2111573"/>
            <a:ext cx="546735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Visual Coding System</a:t>
            </a:r>
            <a:endParaRPr lang="en-US" sz="1350" dirty="0"/>
          </a:p>
        </p:txBody>
      </p:sp>
      <p:sp>
        <p:nvSpPr>
          <p:cNvPr id="25" name="SK-1-text-24"/>
          <p:cNvSpPr/>
          <p:nvPr/>
        </p:nvSpPr>
        <p:spPr>
          <a:xfrm>
            <a:off x="6353175" y="2606873"/>
            <a:ext cx="1619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A1B9A"/>
                </a:solidFill>
              </a:rPr>
              <a:t>AKT PEARL</a:t>
            </a:r>
            <a:endParaRPr lang="en-US" sz="1125" dirty="0"/>
          </a:p>
        </p:txBody>
      </p:sp>
      <p:sp>
        <p:nvSpPr>
          <p:cNvPr id="26" name="SK-1-text-25"/>
          <p:cNvSpPr/>
          <p:nvPr/>
        </p:nvSpPr>
        <p:spPr>
          <a:xfrm>
            <a:off x="7448550" y="2606873"/>
            <a:ext cx="47434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High-yield clinical facts for the applied knowledge test.</a:t>
            </a:r>
            <a:endParaRPr lang="en-US" sz="1125" dirty="0"/>
          </a:p>
        </p:txBody>
      </p:sp>
      <p:sp>
        <p:nvSpPr>
          <p:cNvPr id="27" name="SK-1-text-26"/>
          <p:cNvSpPr/>
          <p:nvPr/>
        </p:nvSpPr>
        <p:spPr>
          <a:xfrm>
            <a:off x="6353175" y="3195042"/>
            <a:ext cx="16192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695C"/>
                </a:solidFill>
              </a:rPr>
              <a:t>SCA PEARL</a:t>
            </a:r>
            <a:endParaRPr lang="en-US" sz="1125" dirty="0"/>
          </a:p>
        </p:txBody>
      </p:sp>
      <p:sp>
        <p:nvSpPr>
          <p:cNvPr id="28" name="SK-1-text-27"/>
          <p:cNvSpPr/>
          <p:nvPr/>
        </p:nvSpPr>
        <p:spPr>
          <a:xfrm>
            <a:off x="7430839" y="3087886"/>
            <a:ext cx="4075361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Communication strategies for Simulated Consultation Assessment.</a:t>
            </a:r>
            <a:endParaRPr lang="en-US" sz="1125" dirty="0"/>
          </a:p>
        </p:txBody>
      </p:sp>
      <p:sp>
        <p:nvSpPr>
          <p:cNvPr id="29" name="SK-1-text-28"/>
          <p:cNvSpPr/>
          <p:nvPr/>
        </p:nvSpPr>
        <p:spPr>
          <a:xfrm>
            <a:off x="6353175" y="3783211"/>
            <a:ext cx="14478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62828"/>
                </a:solidFill>
              </a:rPr>
              <a:t>RED FLAG</a:t>
            </a:r>
            <a:endParaRPr lang="en-US" sz="1125" dirty="0"/>
          </a:p>
        </p:txBody>
      </p:sp>
      <p:sp>
        <p:nvSpPr>
          <p:cNvPr id="30" name="SK-1-text-29"/>
          <p:cNvSpPr/>
          <p:nvPr/>
        </p:nvSpPr>
        <p:spPr>
          <a:xfrm>
            <a:off x="7448550" y="3783211"/>
            <a:ext cx="47434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Immediate clinical dangers requiring urgent escalation.</a:t>
            </a:r>
            <a:endParaRPr lang="en-US" sz="1125" dirty="0"/>
          </a:p>
        </p:txBody>
      </p:sp>
      <p:sp>
        <p:nvSpPr>
          <p:cNvPr id="31" name="SK-1-text-30"/>
          <p:cNvSpPr/>
          <p:nvPr/>
        </p:nvSpPr>
        <p:spPr>
          <a:xfrm>
            <a:off x="6353175" y="4264223"/>
            <a:ext cx="12763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8F00"/>
                </a:solidFill>
              </a:rPr>
              <a:t>PITFALL</a:t>
            </a:r>
            <a:endParaRPr lang="en-US" sz="1125" dirty="0"/>
          </a:p>
        </p:txBody>
      </p:sp>
      <p:sp>
        <p:nvSpPr>
          <p:cNvPr id="32" name="SK-1-text-31"/>
          <p:cNvSpPr/>
          <p:nvPr/>
        </p:nvSpPr>
        <p:spPr>
          <a:xfrm>
            <a:off x="7448550" y="4264223"/>
            <a:ext cx="47434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Common errors or misconceptions in practice.</a:t>
            </a:r>
            <a:endParaRPr lang="en-US" sz="1125" dirty="0"/>
          </a:p>
        </p:txBody>
      </p:sp>
      <p:sp>
        <p:nvSpPr>
          <p:cNvPr id="33" name="SK-1-text-32"/>
          <p:cNvSpPr/>
          <p:nvPr/>
        </p:nvSpPr>
        <p:spPr>
          <a:xfrm>
            <a:off x="6353175" y="4745236"/>
            <a:ext cx="17907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E7D32"/>
                </a:solidFill>
              </a:rPr>
              <a:t>REASSURING</a:t>
            </a:r>
            <a:endParaRPr lang="en-US" sz="1125" dirty="0"/>
          </a:p>
        </p:txBody>
      </p:sp>
      <p:sp>
        <p:nvSpPr>
          <p:cNvPr id="34" name="SK-1-text-33"/>
          <p:cNvSpPr/>
          <p:nvPr/>
        </p:nvSpPr>
        <p:spPr>
          <a:xfrm>
            <a:off x="7448550" y="4745236"/>
            <a:ext cx="47434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Findings that support a lower-risk management plan.</a:t>
            </a:r>
            <a:endParaRPr lang="en-US" sz="1125" dirty="0"/>
          </a:p>
        </p:txBody>
      </p:sp>
      <p:sp>
        <p:nvSpPr>
          <p:cNvPr id="35" name="SK-1-text-34"/>
          <p:cNvSpPr/>
          <p:nvPr/>
        </p:nvSpPr>
        <p:spPr>
          <a:xfrm>
            <a:off x="571500" y="6286500"/>
            <a:ext cx="111252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670471"/>
          </a:xfrm>
          <a:prstGeom prst="rect">
            <a:avLst/>
          </a:prstGeom>
        </p:spPr>
      </p:pic>
      <p:pic>
        <p:nvPicPr>
          <p:cNvPr id="5" name="SK-10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27671"/>
            <a:ext cx="5410200" cy="5073104"/>
          </a:xfrm>
          <a:prstGeom prst="rect">
            <a:avLst/>
          </a:prstGeom>
        </p:spPr>
      </p:pic>
      <p:pic>
        <p:nvPicPr>
          <p:cNvPr id="6" name="SK-10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222921"/>
            <a:ext cx="5181600" cy="342900"/>
          </a:xfrm>
          <a:prstGeom prst="rect">
            <a:avLst/>
          </a:prstGeom>
        </p:spPr>
      </p:pic>
      <p:pic>
        <p:nvPicPr>
          <p:cNvPr id="7" name="SK-10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289596"/>
            <a:ext cx="190500" cy="152400"/>
          </a:xfrm>
          <a:prstGeom prst="rect">
            <a:avLst/>
          </a:prstGeom>
        </p:spPr>
      </p:pic>
      <p:pic>
        <p:nvPicPr>
          <p:cNvPr id="8" name="SK-10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798243"/>
            <a:ext cx="5181600" cy="1801118"/>
          </a:xfrm>
          <a:prstGeom prst="rect">
            <a:avLst/>
          </a:prstGeom>
        </p:spPr>
      </p:pic>
      <p:pic>
        <p:nvPicPr>
          <p:cNvPr id="9" name="SK-10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4122093"/>
            <a:ext cx="2428875" cy="328613"/>
          </a:xfrm>
          <a:prstGeom prst="rect">
            <a:avLst/>
          </a:prstGeom>
        </p:spPr>
      </p:pic>
      <p:pic>
        <p:nvPicPr>
          <p:cNvPr id="10" name="SK-10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24225" y="4122093"/>
            <a:ext cx="2428875" cy="328613"/>
          </a:xfrm>
          <a:prstGeom prst="rect">
            <a:avLst/>
          </a:prstGeom>
        </p:spPr>
      </p:pic>
      <p:pic>
        <p:nvPicPr>
          <p:cNvPr id="11" name="SK-10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4526905"/>
            <a:ext cx="2428875" cy="328613"/>
          </a:xfrm>
          <a:prstGeom prst="rect">
            <a:avLst/>
          </a:prstGeom>
        </p:spPr>
      </p:pic>
      <p:pic>
        <p:nvPicPr>
          <p:cNvPr id="12" name="SK-10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4225" y="4526905"/>
            <a:ext cx="2428875" cy="328613"/>
          </a:xfrm>
          <a:prstGeom prst="rect">
            <a:avLst/>
          </a:prstGeom>
        </p:spPr>
      </p:pic>
      <p:pic>
        <p:nvPicPr>
          <p:cNvPr id="13" name="SK-10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4931718"/>
            <a:ext cx="2428875" cy="328613"/>
          </a:xfrm>
          <a:prstGeom prst="rect">
            <a:avLst/>
          </a:prstGeom>
        </p:spPr>
      </p:pic>
      <p:pic>
        <p:nvPicPr>
          <p:cNvPr id="14" name="SK-10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24225" y="4931718"/>
            <a:ext cx="2428875" cy="328613"/>
          </a:xfrm>
          <a:prstGeom prst="rect">
            <a:avLst/>
          </a:prstGeom>
        </p:spPr>
      </p:pic>
      <p:pic>
        <p:nvPicPr>
          <p:cNvPr id="15" name="SK-10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1127671"/>
            <a:ext cx="5410200" cy="5073104"/>
          </a:xfrm>
          <a:prstGeom prst="rect">
            <a:avLst/>
          </a:prstGeom>
        </p:spPr>
      </p:pic>
      <p:pic>
        <p:nvPicPr>
          <p:cNvPr id="16" name="SK-10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1222921"/>
            <a:ext cx="5181600" cy="342900"/>
          </a:xfrm>
          <a:prstGeom prst="rect">
            <a:avLst/>
          </a:prstGeom>
        </p:spPr>
      </p:pic>
      <p:pic>
        <p:nvPicPr>
          <p:cNvPr id="17" name="SK-10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1289596"/>
            <a:ext cx="190500" cy="152400"/>
          </a:xfrm>
          <a:prstGeom prst="rect">
            <a:avLst/>
          </a:prstGeom>
        </p:spPr>
      </p:pic>
      <p:pic>
        <p:nvPicPr>
          <p:cNvPr id="18" name="SK-10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1661071"/>
            <a:ext cx="2209800" cy="228600"/>
          </a:xfrm>
          <a:prstGeom prst="rect">
            <a:avLst/>
          </a:prstGeom>
        </p:spPr>
      </p:pic>
      <p:pic>
        <p:nvPicPr>
          <p:cNvPr id="19" name="SK-10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4047827"/>
            <a:ext cx="5181600" cy="845641"/>
          </a:xfrm>
          <a:prstGeom prst="rect">
            <a:avLst/>
          </a:prstGeom>
        </p:spPr>
      </p:pic>
      <p:pic>
        <p:nvPicPr>
          <p:cNvPr id="20" name="SK-10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4969669"/>
            <a:ext cx="5181600" cy="845641"/>
          </a:xfrm>
          <a:prstGeom prst="rect">
            <a:avLst/>
          </a:prstGeom>
        </p:spPr>
      </p:pic>
      <p:pic>
        <p:nvPicPr>
          <p:cNvPr id="21" name="SK-10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22" name="SK-10-text-21"/>
          <p:cNvSpPr/>
          <p:nvPr/>
        </p:nvSpPr>
        <p:spPr>
          <a:xfrm>
            <a:off x="762000" y="3048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Acute Psychosis in Primary Care</a:t>
            </a:r>
            <a:endParaRPr lang="en-US" sz="2400" dirty="0"/>
          </a:p>
        </p:txBody>
      </p:sp>
      <p:sp>
        <p:nvSpPr>
          <p:cNvPr id="23" name="SK-10-text-22"/>
          <p:cNvSpPr/>
          <p:nvPr/>
        </p:nvSpPr>
        <p:spPr>
          <a:xfrm>
            <a:off x="762000" y="7466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4" name="SK-10-text-23"/>
          <p:cNvSpPr/>
          <p:nvPr/>
        </p:nvSpPr>
        <p:spPr>
          <a:xfrm>
            <a:off x="971550" y="1222921"/>
            <a:ext cx="64960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Initial Assessment Framework</a:t>
            </a:r>
            <a:endParaRPr lang="en-US" sz="1500" dirty="0"/>
          </a:p>
        </p:txBody>
      </p:sp>
      <p:sp>
        <p:nvSpPr>
          <p:cNvPr id="25" name="SK-10-text-24"/>
          <p:cNvSpPr/>
          <p:nvPr/>
        </p:nvSpPr>
        <p:spPr>
          <a:xfrm>
            <a:off x="782985" y="1661071"/>
            <a:ext cx="51816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Status: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Suspected first-episode vs. acute relapse of known functional illness.</a:t>
            </a:r>
            <a:endParaRPr lang="en-US" sz="1275" dirty="0"/>
          </a:p>
        </p:txBody>
      </p:sp>
      <p:sp>
        <p:nvSpPr>
          <p:cNvPr id="26" name="SK-10-text-25"/>
          <p:cNvSpPr/>
          <p:nvPr/>
        </p:nvSpPr>
        <p:spPr>
          <a:xfrm>
            <a:off x="782985" y="2190601"/>
            <a:ext cx="51816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Symptoms: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Delusions (fixed false beliefs), hallucinations (perceptions without stimuli), thought disorder.</a:t>
            </a:r>
            <a:endParaRPr lang="en-US" sz="1275" dirty="0"/>
          </a:p>
        </p:txBody>
      </p:sp>
      <p:sp>
        <p:nvSpPr>
          <p:cNvPr id="27" name="SK-10-text-26"/>
          <p:cNvSpPr/>
          <p:nvPr/>
        </p:nvSpPr>
        <p:spPr>
          <a:xfrm>
            <a:off x="782985" y="2720132"/>
            <a:ext cx="51816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Risk Assessment: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Suicide, self-neglect, harm to others, vulnerability/exploitation.</a:t>
            </a:r>
            <a:endParaRPr lang="en-US" sz="1275" dirty="0"/>
          </a:p>
        </p:txBody>
      </p:sp>
      <p:sp>
        <p:nvSpPr>
          <p:cNvPr id="28" name="SK-10-text-27"/>
          <p:cNvSpPr/>
          <p:nvPr/>
        </p:nvSpPr>
        <p:spPr>
          <a:xfrm>
            <a:off x="782985" y="3249662"/>
            <a:ext cx="51816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Collateral: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Seek history from family/carers (with consent or if risk justifies).</a:t>
            </a:r>
            <a:endParaRPr lang="en-US" sz="1275" dirty="0"/>
          </a:p>
        </p:txBody>
      </p:sp>
      <p:sp>
        <p:nvSpPr>
          <p:cNvPr id="29" name="SK-10-text-28"/>
          <p:cNvSpPr/>
          <p:nvPr/>
        </p:nvSpPr>
        <p:spPr>
          <a:xfrm>
            <a:off x="800100" y="3893493"/>
            <a:ext cx="51968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62828"/>
                </a:solidFill>
              </a:rPr>
              <a:t>RED FLAG: EXCLUDE ORGANIC CAUSES</a:t>
            </a:r>
            <a:endParaRPr lang="en-US" sz="1050" dirty="0"/>
          </a:p>
        </p:txBody>
      </p:sp>
      <p:sp>
        <p:nvSpPr>
          <p:cNvPr id="30" name="SK-10-text-29"/>
          <p:cNvSpPr/>
          <p:nvPr/>
        </p:nvSpPr>
        <p:spPr>
          <a:xfrm>
            <a:off x="762000" y="4122093"/>
            <a:ext cx="2352675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</a:rPr>
              <a:t>Delirium / Sepsis</a:t>
            </a:r>
            <a:endParaRPr lang="en-US" sz="1125" dirty="0"/>
          </a:p>
        </p:txBody>
      </p:sp>
      <p:sp>
        <p:nvSpPr>
          <p:cNvPr id="31" name="SK-10-text-30"/>
          <p:cNvSpPr/>
          <p:nvPr/>
        </p:nvSpPr>
        <p:spPr>
          <a:xfrm>
            <a:off x="3286125" y="4122093"/>
            <a:ext cx="2352675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</a:rPr>
              <a:t>Drug Intoxication</a:t>
            </a:r>
            <a:endParaRPr lang="en-US" sz="1125" dirty="0"/>
          </a:p>
        </p:txBody>
      </p:sp>
      <p:sp>
        <p:nvSpPr>
          <p:cNvPr id="32" name="SK-10-text-31"/>
          <p:cNvSpPr/>
          <p:nvPr/>
        </p:nvSpPr>
        <p:spPr>
          <a:xfrm>
            <a:off x="762000" y="4526905"/>
            <a:ext cx="2352675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</a:rPr>
              <a:t>Alcohol Withdrawal</a:t>
            </a:r>
            <a:endParaRPr lang="en-US" sz="1125" dirty="0"/>
          </a:p>
        </p:txBody>
      </p:sp>
      <p:sp>
        <p:nvSpPr>
          <p:cNvPr id="33" name="SK-10-text-32"/>
          <p:cNvSpPr/>
          <p:nvPr/>
        </p:nvSpPr>
        <p:spPr>
          <a:xfrm>
            <a:off x="3286125" y="4526905"/>
            <a:ext cx="2352675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</a:rPr>
              <a:t>Steroid Psychosis</a:t>
            </a:r>
            <a:endParaRPr lang="en-US" sz="1125" dirty="0"/>
          </a:p>
        </p:txBody>
      </p:sp>
      <p:sp>
        <p:nvSpPr>
          <p:cNvPr id="34" name="SK-10-text-33"/>
          <p:cNvSpPr/>
          <p:nvPr/>
        </p:nvSpPr>
        <p:spPr>
          <a:xfrm>
            <a:off x="762000" y="4931718"/>
            <a:ext cx="2352675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</a:rPr>
              <a:t>Head Injury / SOL</a:t>
            </a:r>
            <a:endParaRPr lang="en-US" sz="1125" dirty="0"/>
          </a:p>
        </p:txBody>
      </p:sp>
      <p:sp>
        <p:nvSpPr>
          <p:cNvPr id="35" name="SK-10-text-34"/>
          <p:cNvSpPr/>
          <p:nvPr/>
        </p:nvSpPr>
        <p:spPr>
          <a:xfrm>
            <a:off x="3286125" y="4931718"/>
            <a:ext cx="2352675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</a:rPr>
              <a:t>Temporal Lobe Epilepsy</a:t>
            </a:r>
            <a:endParaRPr lang="en-US" sz="1125" dirty="0"/>
          </a:p>
        </p:txBody>
      </p:sp>
      <p:sp>
        <p:nvSpPr>
          <p:cNvPr id="36" name="SK-10-text-35"/>
          <p:cNvSpPr/>
          <p:nvPr/>
        </p:nvSpPr>
        <p:spPr>
          <a:xfrm>
            <a:off x="800100" y="5317480"/>
            <a:ext cx="11391900" cy="1866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1A1A1A"/>
                </a:solidFill>
              </a:rPr>
              <a:t>Sudden onset + confusion or physical illness = Delirium until proven otherwise.</a:t>
            </a:r>
            <a:endParaRPr lang="en-US" sz="1050" dirty="0"/>
          </a:p>
        </p:txBody>
      </p:sp>
      <p:sp>
        <p:nvSpPr>
          <p:cNvPr id="37" name="SK-10-text-36"/>
          <p:cNvSpPr/>
          <p:nvPr/>
        </p:nvSpPr>
        <p:spPr>
          <a:xfrm>
            <a:off x="6610350" y="1222921"/>
            <a:ext cx="55816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Urgent Same-Day Referral Criteria</a:t>
            </a:r>
            <a:endParaRPr lang="en-US" sz="1500" dirty="0"/>
          </a:p>
        </p:txBody>
      </p:sp>
      <p:sp>
        <p:nvSpPr>
          <p:cNvPr id="38" name="SK-10-text-37"/>
          <p:cNvSpPr/>
          <p:nvPr/>
        </p:nvSpPr>
        <p:spPr>
          <a:xfrm>
            <a:off x="6419850" y="1661071"/>
            <a:ext cx="39616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IMMEDIATE CRISIS / CMHT CONTACT</a:t>
            </a:r>
            <a:endParaRPr lang="en-US" sz="900" dirty="0"/>
          </a:p>
        </p:txBody>
      </p:sp>
      <p:sp>
        <p:nvSpPr>
          <p:cNvPr id="39" name="SK-10-text-38"/>
          <p:cNvSpPr/>
          <p:nvPr/>
        </p:nvSpPr>
        <p:spPr>
          <a:xfrm>
            <a:off x="6421785" y="1984921"/>
            <a:ext cx="5770215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Suspected First Episode: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All requires urgent specialist review.</a:t>
            </a:r>
            <a:endParaRPr lang="en-US" sz="1275" dirty="0"/>
          </a:p>
        </p:txBody>
      </p:sp>
      <p:sp>
        <p:nvSpPr>
          <p:cNvPr id="40" name="SK-10-text-39"/>
          <p:cNvSpPr/>
          <p:nvPr/>
        </p:nvSpPr>
        <p:spPr>
          <a:xfrm>
            <a:off x="6421785" y="2287786"/>
            <a:ext cx="5770215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High Risk: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Active suicidal intent or threats of violence to others.</a:t>
            </a:r>
            <a:endParaRPr lang="en-US" sz="1275" dirty="0"/>
          </a:p>
        </p:txBody>
      </p:sp>
      <p:sp>
        <p:nvSpPr>
          <p:cNvPr id="41" name="SK-10-text-40"/>
          <p:cNvSpPr/>
          <p:nvPr/>
        </p:nvSpPr>
        <p:spPr>
          <a:xfrm>
            <a:off x="6421785" y="2590651"/>
            <a:ext cx="5770215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Command Hallucinations: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Voices instructing the patient to cause harm.</a:t>
            </a:r>
            <a:endParaRPr lang="en-US" sz="1275" dirty="0"/>
          </a:p>
        </p:txBody>
      </p:sp>
      <p:sp>
        <p:nvSpPr>
          <p:cNvPr id="42" name="SK-10-text-41"/>
          <p:cNvSpPr/>
          <p:nvPr/>
        </p:nvSpPr>
        <p:spPr>
          <a:xfrm>
            <a:off x="6421785" y="2893516"/>
            <a:ext cx="51816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Severe Self-Neglect: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Inability to maintain basic hygiene, nutrition, or safety.</a:t>
            </a:r>
            <a:endParaRPr lang="en-US" sz="1275" dirty="0"/>
          </a:p>
        </p:txBody>
      </p:sp>
      <p:sp>
        <p:nvSpPr>
          <p:cNvPr id="43" name="SK-10-text-42"/>
          <p:cNvSpPr/>
          <p:nvPr/>
        </p:nvSpPr>
        <p:spPr>
          <a:xfrm>
            <a:off x="6421785" y="3423047"/>
            <a:ext cx="51816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Persecutory Delusions: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Especially if the patient is acting on them (e.g., weapons).</a:t>
            </a:r>
            <a:endParaRPr lang="en-US" sz="1275" dirty="0"/>
          </a:p>
        </p:txBody>
      </p:sp>
      <p:sp>
        <p:nvSpPr>
          <p:cNvPr id="44" name="SK-10-text-43"/>
          <p:cNvSpPr/>
          <p:nvPr/>
        </p:nvSpPr>
        <p:spPr>
          <a:xfrm>
            <a:off x="6438900" y="4143077"/>
            <a:ext cx="50292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A1B9A"/>
                </a:solidFill>
              </a:rPr>
              <a:t>AKT PEARL</a:t>
            </a:r>
            <a:endParaRPr lang="en-US" sz="1050" dirty="0"/>
          </a:p>
        </p:txBody>
      </p:sp>
      <p:sp>
        <p:nvSpPr>
          <p:cNvPr id="45" name="SK-10-text-44"/>
          <p:cNvSpPr/>
          <p:nvPr/>
        </p:nvSpPr>
        <p:spPr>
          <a:xfrm>
            <a:off x="6438900" y="4371677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NICE recommends that suspected first-episode psychosis must be assessed by a specialist mental health service within 24 hours.</a:t>
            </a:r>
            <a:endParaRPr lang="en-US" sz="1200" dirty="0"/>
          </a:p>
        </p:txBody>
      </p:sp>
      <p:sp>
        <p:nvSpPr>
          <p:cNvPr id="46" name="SK-10-text-45"/>
          <p:cNvSpPr/>
          <p:nvPr/>
        </p:nvSpPr>
        <p:spPr>
          <a:xfrm>
            <a:off x="6438900" y="5064919"/>
            <a:ext cx="50292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95C"/>
                </a:solidFill>
              </a:rPr>
              <a:t>SCA TIP</a:t>
            </a:r>
            <a:endParaRPr lang="en-US" sz="1050" dirty="0"/>
          </a:p>
        </p:txBody>
      </p:sp>
      <p:sp>
        <p:nvSpPr>
          <p:cNvPr id="47" name="SK-10-text-46"/>
          <p:cNvSpPr/>
          <p:nvPr/>
        </p:nvSpPr>
        <p:spPr>
          <a:xfrm>
            <a:off x="6438900" y="5293519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Use empathetic open questions: "I can see this is frightening; tell me more about what the voices are saying." Record verbatim examples.</a:t>
            </a:r>
            <a:endParaRPr lang="en-US" sz="1200" dirty="0"/>
          </a:p>
        </p:txBody>
      </p:sp>
      <p:sp>
        <p:nvSpPr>
          <p:cNvPr id="48" name="SK-10-text-47"/>
          <p:cNvSpPr/>
          <p:nvPr/>
        </p:nvSpPr>
        <p:spPr>
          <a:xfrm>
            <a:off x="10258425" y="6581775"/>
            <a:ext cx="19335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757575"/>
                </a:solidFill>
                <a:hlinkClick r:id="rId22" invalidUrl="" action="" tgtFrame="" tooltip="https://www.bradfordvts.co.uk/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49" name="SK-10-text-47-link-hitbox-1">
            <a:hlinkClick r:id="rId22" tooltip="https://www.bradfordvts.co.uk/"/>
          </p:cNvPr>
          <p:cNvSpPr/>
          <p:nvPr/>
        </p:nvSpPr>
        <p:spPr>
          <a:xfrm>
            <a:off x="10258425" y="6600825"/>
            <a:ext cx="1933575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11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10200" cy="3701504"/>
          </a:xfrm>
          <a:prstGeom prst="rect">
            <a:avLst/>
          </a:prstGeom>
        </p:spPr>
      </p:pic>
      <p:pic>
        <p:nvPicPr>
          <p:cNvPr id="6" name="SK-11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56271"/>
            <a:ext cx="5181600" cy="390525"/>
          </a:xfrm>
          <a:prstGeom prst="rect">
            <a:avLst/>
          </a:prstGeom>
        </p:spPr>
      </p:pic>
      <p:pic>
        <p:nvPicPr>
          <p:cNvPr id="7" name="SK-11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37233"/>
            <a:ext cx="190500" cy="152400"/>
          </a:xfrm>
          <a:prstGeom prst="rect">
            <a:avLst/>
          </a:prstGeom>
        </p:spPr>
      </p:pic>
      <p:pic>
        <p:nvPicPr>
          <p:cNvPr id="8" name="SK-11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861096"/>
            <a:ext cx="214313" cy="176361"/>
          </a:xfrm>
          <a:prstGeom prst="rect">
            <a:avLst/>
          </a:prstGeom>
        </p:spPr>
      </p:pic>
      <p:pic>
        <p:nvPicPr>
          <p:cNvPr id="9" name="SK-11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196257"/>
            <a:ext cx="214313" cy="176361"/>
          </a:xfrm>
          <a:prstGeom prst="rect">
            <a:avLst/>
          </a:prstGeom>
        </p:spPr>
      </p:pic>
      <p:pic>
        <p:nvPicPr>
          <p:cNvPr id="10" name="SK-11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531418"/>
            <a:ext cx="214313" cy="176361"/>
          </a:xfrm>
          <a:prstGeom prst="rect">
            <a:avLst/>
          </a:prstGeom>
        </p:spPr>
      </p:pic>
      <p:pic>
        <p:nvPicPr>
          <p:cNvPr id="11" name="SK-11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866579"/>
            <a:ext cx="214313" cy="176361"/>
          </a:xfrm>
          <a:prstGeom prst="rect">
            <a:avLst/>
          </a:prstGeom>
        </p:spPr>
      </p:pic>
      <p:pic>
        <p:nvPicPr>
          <p:cNvPr id="12" name="SK-11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201739"/>
            <a:ext cx="214313" cy="176361"/>
          </a:xfrm>
          <a:prstGeom prst="rect">
            <a:avLst/>
          </a:prstGeom>
        </p:spPr>
      </p:pic>
      <p:pic>
        <p:nvPicPr>
          <p:cNvPr id="13" name="SK-11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3536900"/>
            <a:ext cx="214313" cy="176361"/>
          </a:xfrm>
          <a:prstGeom prst="rect">
            <a:avLst/>
          </a:prstGeom>
        </p:spPr>
      </p:pic>
      <p:pic>
        <p:nvPicPr>
          <p:cNvPr id="14" name="SK-11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241971"/>
            <a:ext cx="5410200" cy="3701504"/>
          </a:xfrm>
          <a:prstGeom prst="rect">
            <a:avLst/>
          </a:prstGeom>
        </p:spPr>
      </p:pic>
      <p:pic>
        <p:nvPicPr>
          <p:cNvPr id="15" name="SK-11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1356271"/>
            <a:ext cx="5181600" cy="390525"/>
          </a:xfrm>
          <a:prstGeom prst="rect">
            <a:avLst/>
          </a:prstGeom>
        </p:spPr>
      </p:pic>
      <p:pic>
        <p:nvPicPr>
          <p:cNvPr id="16" name="SK-11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1437233"/>
            <a:ext cx="190500" cy="152400"/>
          </a:xfrm>
          <a:prstGeom prst="rect">
            <a:avLst/>
          </a:prstGeom>
        </p:spPr>
      </p:pic>
      <p:pic>
        <p:nvPicPr>
          <p:cNvPr id="17" name="SK-11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1861096"/>
            <a:ext cx="214313" cy="176361"/>
          </a:xfrm>
          <a:prstGeom prst="rect">
            <a:avLst/>
          </a:prstGeom>
        </p:spPr>
      </p:pic>
      <p:pic>
        <p:nvPicPr>
          <p:cNvPr id="18" name="SK-11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2196257"/>
            <a:ext cx="214313" cy="176361"/>
          </a:xfrm>
          <a:prstGeom prst="rect">
            <a:avLst/>
          </a:prstGeom>
        </p:spPr>
      </p:pic>
      <p:pic>
        <p:nvPicPr>
          <p:cNvPr id="19" name="SK-11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2531418"/>
            <a:ext cx="214313" cy="176361"/>
          </a:xfrm>
          <a:prstGeom prst="rect">
            <a:avLst/>
          </a:prstGeom>
        </p:spPr>
      </p:pic>
      <p:pic>
        <p:nvPicPr>
          <p:cNvPr id="20" name="SK-11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2866579"/>
            <a:ext cx="214313" cy="176361"/>
          </a:xfrm>
          <a:prstGeom prst="rect">
            <a:avLst/>
          </a:prstGeom>
        </p:spPr>
      </p:pic>
      <p:pic>
        <p:nvPicPr>
          <p:cNvPr id="21" name="SK-11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24600" y="3201739"/>
            <a:ext cx="214313" cy="176361"/>
          </a:xfrm>
          <a:prstGeom prst="rect">
            <a:avLst/>
          </a:prstGeom>
        </p:spPr>
      </p:pic>
      <p:pic>
        <p:nvPicPr>
          <p:cNvPr id="22" name="SK-11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24600" y="3776811"/>
            <a:ext cx="214313" cy="176361"/>
          </a:xfrm>
          <a:prstGeom prst="rect">
            <a:avLst/>
          </a:prstGeom>
        </p:spPr>
      </p:pic>
      <p:pic>
        <p:nvPicPr>
          <p:cNvPr id="23" name="SK-11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5133975"/>
            <a:ext cx="7162800" cy="1152525"/>
          </a:xfrm>
          <a:prstGeom prst="rect">
            <a:avLst/>
          </a:prstGeom>
        </p:spPr>
      </p:pic>
      <p:pic>
        <p:nvPicPr>
          <p:cNvPr id="24" name="SK-11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5800" y="5572125"/>
            <a:ext cx="952500" cy="276225"/>
          </a:xfrm>
          <a:prstGeom prst="rect">
            <a:avLst/>
          </a:prstGeom>
        </p:spPr>
      </p:pic>
      <p:pic>
        <p:nvPicPr>
          <p:cNvPr id="25" name="SK-11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924800" y="5133975"/>
            <a:ext cx="3695700" cy="1152525"/>
          </a:xfrm>
          <a:prstGeom prst="rect">
            <a:avLst/>
          </a:prstGeom>
        </p:spPr>
      </p:pic>
      <p:pic>
        <p:nvPicPr>
          <p:cNvPr id="26" name="SK-11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1500" y="6477000"/>
            <a:ext cx="11049000" cy="381000"/>
          </a:xfrm>
          <a:prstGeom prst="rect">
            <a:avLst/>
          </a:prstGeom>
        </p:spPr>
      </p:pic>
      <p:sp>
        <p:nvSpPr>
          <p:cNvPr id="27" name="SK-11-text-26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Managing an acutely psychotic consultation</a:t>
            </a:r>
            <a:endParaRPr lang="en-US" sz="2400" dirty="0"/>
          </a:p>
        </p:txBody>
      </p:sp>
      <p:sp>
        <p:nvSpPr>
          <p:cNvPr id="28" name="SK-11-text-27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9" name="SK-11-text-28"/>
          <p:cNvSpPr/>
          <p:nvPr/>
        </p:nvSpPr>
        <p:spPr>
          <a:xfrm>
            <a:off x="990600" y="1356271"/>
            <a:ext cx="437959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E7D32"/>
                </a:solidFill>
              </a:rPr>
              <a:t>CONSULTATION DO'S</a:t>
            </a:r>
            <a:endParaRPr lang="en-US" sz="1650" dirty="0"/>
          </a:p>
        </p:txBody>
      </p:sp>
      <p:sp>
        <p:nvSpPr>
          <p:cNvPr id="30" name="SK-11-text-29"/>
          <p:cNvSpPr/>
          <p:nvPr/>
        </p:nvSpPr>
        <p:spPr>
          <a:xfrm>
            <a:off x="995363" y="1861096"/>
            <a:ext cx="1049274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Use a </a:t>
            </a:r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calm, low-pitched voice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and slow speech pace.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995363" y="2196257"/>
            <a:ext cx="111966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Reduce stimulation: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Dim lights, turn off radios/printers.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995363" y="2531418"/>
            <a:ext cx="111966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Offer choices: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"Would you like to sit here or by the window?"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995363" y="2866579"/>
            <a:ext cx="111966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Maintain </a:t>
            </a:r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clear exit routes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for both you and the patient.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995363" y="3201739"/>
            <a:ext cx="1110996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Preserve </a:t>
            </a:r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dignity: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Acknowledge their distress as valid.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995363" y="3536900"/>
            <a:ext cx="111966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Ensure </a:t>
            </a:r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colleague awareness: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Use panic buttons/open doors.</a:t>
            </a:r>
            <a:endParaRPr lang="en-US" sz="1350" dirty="0"/>
          </a:p>
        </p:txBody>
      </p:sp>
      <p:sp>
        <p:nvSpPr>
          <p:cNvPr id="36" name="SK-11-text-35"/>
          <p:cNvSpPr/>
          <p:nvPr/>
        </p:nvSpPr>
        <p:spPr>
          <a:xfrm>
            <a:off x="6629400" y="1356271"/>
            <a:ext cx="488251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62828"/>
                </a:solidFill>
              </a:rPr>
              <a:t>CONSULTATION DON'TS</a:t>
            </a:r>
            <a:endParaRPr lang="en-US" sz="1650" dirty="0"/>
          </a:p>
        </p:txBody>
      </p:sp>
      <p:sp>
        <p:nvSpPr>
          <p:cNvPr id="37" name="SK-11-text-36"/>
          <p:cNvSpPr/>
          <p:nvPr/>
        </p:nvSpPr>
        <p:spPr>
          <a:xfrm>
            <a:off x="6634163" y="1861096"/>
            <a:ext cx="55578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Don't confront: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Do not argue with or "disprove" delusions.</a:t>
            </a:r>
            <a:endParaRPr lang="en-US" sz="1350" dirty="0"/>
          </a:p>
        </p:txBody>
      </p:sp>
      <p:sp>
        <p:nvSpPr>
          <p:cNvPr id="38" name="SK-11-text-37"/>
          <p:cNvSpPr/>
          <p:nvPr/>
        </p:nvSpPr>
        <p:spPr>
          <a:xfrm>
            <a:off x="6634163" y="2196257"/>
            <a:ext cx="55578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Avoid sudden movements: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No fast gestures or loud noises.</a:t>
            </a:r>
            <a:endParaRPr lang="en-US" sz="1350" dirty="0"/>
          </a:p>
        </p:txBody>
      </p:sp>
      <p:sp>
        <p:nvSpPr>
          <p:cNvPr id="39" name="SK-11-text-38"/>
          <p:cNvSpPr/>
          <p:nvPr/>
        </p:nvSpPr>
        <p:spPr>
          <a:xfrm>
            <a:off x="6634163" y="2531418"/>
            <a:ext cx="55578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Don't laugh or whisper: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Can be interpreted as persecutory.</a:t>
            </a:r>
            <a:endParaRPr lang="en-US" sz="1350" dirty="0"/>
          </a:p>
        </p:txBody>
      </p:sp>
      <p:sp>
        <p:nvSpPr>
          <p:cNvPr id="40" name="SK-11-text-39"/>
          <p:cNvSpPr/>
          <p:nvPr/>
        </p:nvSpPr>
        <p:spPr>
          <a:xfrm>
            <a:off x="6634163" y="2866579"/>
            <a:ext cx="55578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Don't block the exit: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Never make the patient feel trapped.</a:t>
            </a:r>
            <a:endParaRPr lang="en-US" sz="1350" dirty="0"/>
          </a:p>
        </p:txBody>
      </p:sp>
      <p:sp>
        <p:nvSpPr>
          <p:cNvPr id="41" name="SK-11-text-40"/>
          <p:cNvSpPr/>
          <p:nvPr/>
        </p:nvSpPr>
        <p:spPr>
          <a:xfrm>
            <a:off x="6634163" y="3201739"/>
            <a:ext cx="48720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No unconsented touch: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Avoid physical exams unless emergency.</a:t>
            </a:r>
            <a:endParaRPr lang="en-US" sz="1350" dirty="0"/>
          </a:p>
        </p:txBody>
      </p:sp>
      <p:sp>
        <p:nvSpPr>
          <p:cNvPr id="42" name="SK-11-text-41"/>
          <p:cNvSpPr/>
          <p:nvPr/>
        </p:nvSpPr>
        <p:spPr>
          <a:xfrm>
            <a:off x="6634163" y="3776811"/>
            <a:ext cx="55578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Don't see alone: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If risk is high, involve another staff member.</a:t>
            </a:r>
            <a:endParaRPr lang="en-US" sz="1350" dirty="0"/>
          </a:p>
        </p:txBody>
      </p:sp>
      <p:sp>
        <p:nvSpPr>
          <p:cNvPr id="43" name="SK-11-text-42"/>
          <p:cNvSpPr/>
          <p:nvPr/>
        </p:nvSpPr>
        <p:spPr>
          <a:xfrm>
            <a:off x="800100" y="5572125"/>
            <a:ext cx="1170737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SCA PEARL</a:t>
            </a:r>
            <a:endParaRPr lang="en-US" sz="1050" dirty="0"/>
          </a:p>
        </p:txBody>
      </p:sp>
      <p:sp>
        <p:nvSpPr>
          <p:cNvPr id="44" name="SK-11-text-43"/>
          <p:cNvSpPr/>
          <p:nvPr/>
        </p:nvSpPr>
        <p:spPr>
          <a:xfrm>
            <a:off x="1781175" y="5567363"/>
            <a:ext cx="104108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i="1" dirty="0">
                <a:solidFill>
                  <a:srgbClr val="00695C"/>
                </a:solidFill>
              </a:rPr>
              <a:t>"I can see this feels very real and frightening for you."</a:t>
            </a:r>
            <a:endParaRPr lang="en-US" sz="1500" dirty="0"/>
          </a:p>
        </p:txBody>
      </p:sp>
      <p:sp>
        <p:nvSpPr>
          <p:cNvPr id="45" name="SK-11-text-44"/>
          <p:cNvSpPr/>
          <p:nvPr/>
        </p:nvSpPr>
        <p:spPr>
          <a:xfrm>
            <a:off x="8039100" y="5248275"/>
            <a:ext cx="35966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757575"/>
                </a:solidFill>
              </a:rPr>
              <a:t>CLINICAL DOCUMENTATION</a:t>
            </a:r>
            <a:endParaRPr lang="en-US" sz="1050" dirty="0"/>
          </a:p>
        </p:txBody>
      </p:sp>
      <p:sp>
        <p:nvSpPr>
          <p:cNvPr id="46" name="SK-11-text-45"/>
          <p:cNvSpPr/>
          <p:nvPr/>
        </p:nvSpPr>
        <p:spPr>
          <a:xfrm>
            <a:off x="8039100" y="5486400"/>
            <a:ext cx="34671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Record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exact words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(verbatim) and specific observed behaviours (e.g., "responding to unseen stimuli").</a:t>
            </a:r>
            <a:endParaRPr lang="en-US" sz="1200" dirty="0"/>
          </a:p>
        </p:txBody>
      </p:sp>
      <p:sp>
        <p:nvSpPr>
          <p:cNvPr id="47" name="SK-11-text-46"/>
          <p:cNvSpPr/>
          <p:nvPr/>
        </p:nvSpPr>
        <p:spPr>
          <a:xfrm>
            <a:off x="10258425" y="6477000"/>
            <a:ext cx="1933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12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10200" cy="3808363"/>
          </a:xfrm>
          <a:prstGeom prst="rect">
            <a:avLst/>
          </a:prstGeom>
        </p:spPr>
      </p:pic>
      <p:pic>
        <p:nvPicPr>
          <p:cNvPr id="6" name="SK-12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403896"/>
            <a:ext cx="238125" cy="190500"/>
          </a:xfrm>
          <a:prstGeom prst="rect">
            <a:avLst/>
          </a:prstGeom>
        </p:spPr>
      </p:pic>
      <p:pic>
        <p:nvPicPr>
          <p:cNvPr id="7" name="SK-12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202734"/>
            <a:ext cx="5410200" cy="893266"/>
          </a:xfrm>
          <a:prstGeom prst="rect">
            <a:avLst/>
          </a:prstGeom>
        </p:spPr>
      </p:pic>
      <p:pic>
        <p:nvPicPr>
          <p:cNvPr id="8" name="SK-12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300" y="1241971"/>
            <a:ext cx="5410200" cy="3808363"/>
          </a:xfrm>
          <a:prstGeom prst="rect">
            <a:avLst/>
          </a:prstGeom>
        </p:spPr>
      </p:pic>
      <p:pic>
        <p:nvPicPr>
          <p:cNvPr id="9" name="SK-12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1403896"/>
            <a:ext cx="238125" cy="190500"/>
          </a:xfrm>
          <a:prstGeom prst="rect">
            <a:avLst/>
          </a:prstGeom>
        </p:spPr>
      </p:pic>
      <p:pic>
        <p:nvPicPr>
          <p:cNvPr id="10" name="SK-12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5202734"/>
            <a:ext cx="5410200" cy="893266"/>
          </a:xfrm>
          <a:prstGeom prst="rect">
            <a:avLst/>
          </a:prstGeom>
        </p:spPr>
      </p:pic>
      <p:pic>
        <p:nvPicPr>
          <p:cNvPr id="11" name="SK-12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12" name="SK-12-text-11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Violence and aggression: de-escalation first</a:t>
            </a:r>
            <a:endParaRPr lang="en-US" sz="2400" dirty="0"/>
          </a:p>
        </p:txBody>
      </p:sp>
      <p:sp>
        <p:nvSpPr>
          <p:cNvPr id="13" name="SK-12-text-12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4" name="SK-12-text-13"/>
          <p:cNvSpPr/>
          <p:nvPr/>
        </p:nvSpPr>
        <p:spPr>
          <a:xfrm>
            <a:off x="1019175" y="1356271"/>
            <a:ext cx="5181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NICE NG10 Principles</a:t>
            </a:r>
            <a:endParaRPr lang="en-US" sz="1500" dirty="0"/>
          </a:p>
        </p:txBody>
      </p:sp>
      <p:sp>
        <p:nvSpPr>
          <p:cNvPr id="15" name="SK-12-text-14"/>
          <p:cNvSpPr/>
          <p:nvPr/>
        </p:nvSpPr>
        <p:spPr>
          <a:xfrm>
            <a:off x="914400" y="1756321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Definition: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Verbal and non-verbal techniques used to defuse anger and reduce violence risk.</a:t>
            </a:r>
            <a:endParaRPr lang="en-US" sz="1275" dirty="0"/>
          </a:p>
        </p:txBody>
      </p:sp>
      <p:sp>
        <p:nvSpPr>
          <p:cNvPr id="16" name="SK-12-text-15"/>
          <p:cNvSpPr/>
          <p:nvPr/>
        </p:nvSpPr>
        <p:spPr>
          <a:xfrm>
            <a:off x="914400" y="2285851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Safety First: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Assess surroundings, exit routes, and potential weapons before engaging.</a:t>
            </a:r>
            <a:endParaRPr lang="en-US" sz="1275" dirty="0"/>
          </a:p>
        </p:txBody>
      </p:sp>
      <p:sp>
        <p:nvSpPr>
          <p:cNvPr id="17" name="SK-12-text-16"/>
          <p:cNvSpPr/>
          <p:nvPr/>
        </p:nvSpPr>
        <p:spPr>
          <a:xfrm>
            <a:off x="914400" y="2815382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One Leader Rule: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Only one staff member should speak/lead the de-escalation to avoid overstimulation.</a:t>
            </a:r>
            <a:endParaRPr lang="en-US" sz="1275" dirty="0"/>
          </a:p>
        </p:txBody>
      </p:sp>
      <p:sp>
        <p:nvSpPr>
          <p:cNvPr id="18" name="SK-12-text-17"/>
          <p:cNvSpPr/>
          <p:nvPr/>
        </p:nvSpPr>
        <p:spPr>
          <a:xfrm>
            <a:off x="914400" y="3344912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Medication Limit: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PRN medication is NOT de-escalation; it is a restrictive intervention.</a:t>
            </a:r>
            <a:endParaRPr lang="en-US" sz="1275" dirty="0"/>
          </a:p>
        </p:txBody>
      </p:sp>
      <p:sp>
        <p:nvSpPr>
          <p:cNvPr id="19" name="SK-12-text-18"/>
          <p:cNvSpPr/>
          <p:nvPr/>
        </p:nvSpPr>
        <p:spPr>
          <a:xfrm>
            <a:off x="914400" y="3874443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Continuous Process: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Use de-escalation before, during, and after any restrictive intervention.</a:t>
            </a:r>
            <a:endParaRPr lang="en-US" sz="1275" dirty="0"/>
          </a:p>
        </p:txBody>
      </p:sp>
      <p:sp>
        <p:nvSpPr>
          <p:cNvPr id="20" name="SK-12-text-19"/>
          <p:cNvSpPr/>
          <p:nvPr/>
        </p:nvSpPr>
        <p:spPr>
          <a:xfrm>
            <a:off x="685800" y="5317034"/>
            <a:ext cx="5257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FFFFFF">
                    <a:alpha val="90000"/>
                  </a:srgbClr>
                </a:solidFill>
              </a:rPr>
              <a:t>EXAM PEARL: AKT (NICE NG10)</a:t>
            </a:r>
            <a:endParaRPr lang="en-US" sz="1050" dirty="0"/>
          </a:p>
        </p:txBody>
      </p:sp>
      <p:sp>
        <p:nvSpPr>
          <p:cNvPr id="21" name="SK-12-text-20"/>
          <p:cNvSpPr/>
          <p:nvPr/>
        </p:nvSpPr>
        <p:spPr>
          <a:xfrm>
            <a:off x="685800" y="5555159"/>
            <a:ext cx="51816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Restrictive interventions (restraint/rapid tranquillisation) should only be used if de-escalation has failed and there is immediate risk of harm.</a:t>
            </a:r>
            <a:endParaRPr lang="en-US" sz="1200" dirty="0"/>
          </a:p>
        </p:txBody>
      </p:sp>
      <p:sp>
        <p:nvSpPr>
          <p:cNvPr id="22" name="SK-12-text-21"/>
          <p:cNvSpPr/>
          <p:nvPr/>
        </p:nvSpPr>
        <p:spPr>
          <a:xfrm>
            <a:off x="6657975" y="1356271"/>
            <a:ext cx="5486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De-escalation Techniques</a:t>
            </a:r>
            <a:endParaRPr lang="en-US" sz="1500" dirty="0"/>
          </a:p>
        </p:txBody>
      </p:sp>
      <p:sp>
        <p:nvSpPr>
          <p:cNvPr id="23" name="SK-12-text-22"/>
          <p:cNvSpPr/>
          <p:nvPr/>
        </p:nvSpPr>
        <p:spPr>
          <a:xfrm>
            <a:off x="6553200" y="1756321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Tone: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Calm, low, and steady voice; avoid sounding patronising or confrontational.</a:t>
            </a:r>
            <a:endParaRPr lang="en-US" sz="1275" dirty="0"/>
          </a:p>
        </p:txBody>
      </p:sp>
      <p:sp>
        <p:nvSpPr>
          <p:cNvPr id="24" name="SK-12-text-23"/>
          <p:cNvSpPr/>
          <p:nvPr/>
        </p:nvSpPr>
        <p:spPr>
          <a:xfrm>
            <a:off x="6553200" y="2285851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Non-Verbal: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Maintain arm’s length distance, open posture, avoid direct prolonged eye contact.</a:t>
            </a:r>
            <a:endParaRPr lang="en-US" sz="1275" dirty="0"/>
          </a:p>
        </p:txBody>
      </p:sp>
      <p:sp>
        <p:nvSpPr>
          <p:cNvPr id="25" name="SK-12-text-24"/>
          <p:cNvSpPr/>
          <p:nvPr/>
        </p:nvSpPr>
        <p:spPr>
          <a:xfrm>
            <a:off x="6553200" y="2815382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Negotiation: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Offer choices (e.g., "Would you like to sit down or stay standing?").</a:t>
            </a:r>
            <a:endParaRPr lang="en-US" sz="1275" dirty="0"/>
          </a:p>
        </p:txBody>
      </p:sp>
      <p:sp>
        <p:nvSpPr>
          <p:cNvPr id="26" name="SK-12-text-25"/>
          <p:cNvSpPr/>
          <p:nvPr/>
        </p:nvSpPr>
        <p:spPr>
          <a:xfrm>
            <a:off x="6553200" y="3344912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Environmental: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Suggest moving to a quiet area or "Time-out" to reduce stimulation.</a:t>
            </a:r>
            <a:endParaRPr lang="en-US" sz="1275" dirty="0"/>
          </a:p>
        </p:txBody>
      </p:sp>
      <p:sp>
        <p:nvSpPr>
          <p:cNvPr id="27" name="SK-12-text-26"/>
          <p:cNvSpPr/>
          <p:nvPr/>
        </p:nvSpPr>
        <p:spPr>
          <a:xfrm>
            <a:off x="6553200" y="3874443"/>
            <a:ext cx="4953000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Active Listening: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Validate the patient's feelings without necessarily agreeing with their delusions.</a:t>
            </a:r>
            <a:endParaRPr lang="en-US" sz="1275" dirty="0"/>
          </a:p>
        </p:txBody>
      </p:sp>
      <p:sp>
        <p:nvSpPr>
          <p:cNvPr id="28" name="SK-12-text-27"/>
          <p:cNvSpPr/>
          <p:nvPr/>
        </p:nvSpPr>
        <p:spPr>
          <a:xfrm>
            <a:off x="6324600" y="5317034"/>
            <a:ext cx="5257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FFFFFF">
                    <a:alpha val="90000"/>
                  </a:srgbClr>
                </a:solidFill>
              </a:rPr>
              <a:t>EXAM PEARL: SCA COMMUNICATION</a:t>
            </a:r>
            <a:endParaRPr lang="en-US" sz="1050" dirty="0"/>
          </a:p>
        </p:txBody>
      </p:sp>
      <p:sp>
        <p:nvSpPr>
          <p:cNvPr id="29" name="SK-12-text-28"/>
          <p:cNvSpPr/>
          <p:nvPr/>
        </p:nvSpPr>
        <p:spPr>
          <a:xfrm>
            <a:off x="6324600" y="5555159"/>
            <a:ext cx="51816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"I can see that you are very frustrated and angry right now. Help me understand what has happened so we can work this out together safely."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10258425" y="6477000"/>
            <a:ext cx="1933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670471"/>
          </a:xfrm>
          <a:prstGeom prst="rect">
            <a:avLst/>
          </a:prstGeom>
        </p:spPr>
      </p:pic>
      <p:pic>
        <p:nvPicPr>
          <p:cNvPr id="5" name="SK-13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27671"/>
            <a:ext cx="5381625" cy="4325392"/>
          </a:xfrm>
          <a:prstGeom prst="rect">
            <a:avLst/>
          </a:prstGeom>
        </p:spPr>
      </p:pic>
      <p:pic>
        <p:nvPicPr>
          <p:cNvPr id="6" name="SK-13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399133"/>
            <a:ext cx="285750" cy="228600"/>
          </a:xfrm>
          <a:prstGeom prst="rect">
            <a:avLst/>
          </a:prstGeom>
        </p:spPr>
      </p:pic>
      <p:pic>
        <p:nvPicPr>
          <p:cNvPr id="7" name="SK-13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127671"/>
            <a:ext cx="5381625" cy="4325392"/>
          </a:xfrm>
          <a:prstGeom prst="rect">
            <a:avLst/>
          </a:prstGeom>
        </p:spPr>
      </p:pic>
      <p:pic>
        <p:nvPicPr>
          <p:cNvPr id="8" name="SK-13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1399133"/>
            <a:ext cx="285750" cy="228600"/>
          </a:xfrm>
          <a:prstGeom prst="rect">
            <a:avLst/>
          </a:prstGeom>
        </p:spPr>
      </p:pic>
      <p:pic>
        <p:nvPicPr>
          <p:cNvPr id="9" name="SK-13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4547146"/>
            <a:ext cx="4924425" cy="257175"/>
          </a:xfrm>
          <a:prstGeom prst="rect">
            <a:avLst/>
          </a:prstGeom>
        </p:spPr>
      </p:pic>
      <p:pic>
        <p:nvPicPr>
          <p:cNvPr id="10" name="SK-13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605463"/>
            <a:ext cx="11049000" cy="762000"/>
          </a:xfrm>
          <a:prstGeom prst="rect">
            <a:avLst/>
          </a:prstGeom>
        </p:spPr>
      </p:pic>
      <p:pic>
        <p:nvPicPr>
          <p:cNvPr id="11" name="SK-13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5891213"/>
            <a:ext cx="238125" cy="190500"/>
          </a:xfrm>
          <a:prstGeom prst="rect">
            <a:avLst/>
          </a:prstGeom>
        </p:spPr>
      </p:pic>
      <p:pic>
        <p:nvPicPr>
          <p:cNvPr id="12" name="SK-13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6443663"/>
            <a:ext cx="11049000" cy="261937"/>
          </a:xfrm>
          <a:prstGeom prst="rect">
            <a:avLst/>
          </a:prstGeom>
        </p:spPr>
      </p:pic>
      <p:sp>
        <p:nvSpPr>
          <p:cNvPr id="13" name="SK-13-text-12"/>
          <p:cNvSpPr/>
          <p:nvPr/>
        </p:nvSpPr>
        <p:spPr>
          <a:xfrm>
            <a:off x="762000" y="3048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Violence: Safety Thresholds in General Practice</a:t>
            </a:r>
            <a:endParaRPr lang="en-US" sz="2400" dirty="0"/>
          </a:p>
        </p:txBody>
      </p:sp>
      <p:sp>
        <p:nvSpPr>
          <p:cNvPr id="14" name="SK-13-text-13"/>
          <p:cNvSpPr/>
          <p:nvPr/>
        </p:nvSpPr>
        <p:spPr>
          <a:xfrm>
            <a:off x="762000" y="7466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5" name="SK-13-text-14"/>
          <p:cNvSpPr/>
          <p:nvPr/>
        </p:nvSpPr>
        <p:spPr>
          <a:xfrm>
            <a:off x="1200150" y="1356271"/>
            <a:ext cx="714565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Low / Medium Risk Management</a:t>
            </a:r>
            <a:endParaRPr lang="en-US" sz="1650" dirty="0"/>
          </a:p>
        </p:txBody>
      </p:sp>
      <p:sp>
        <p:nvSpPr>
          <p:cNvPr id="16" name="SK-13-text-15"/>
          <p:cNvSpPr/>
          <p:nvPr/>
        </p:nvSpPr>
        <p:spPr>
          <a:xfrm>
            <a:off x="1066800" y="1822996"/>
            <a:ext cx="46577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Room Safety: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Maintain clear exit routes for both staff and patient; keep the door unlocked/ajar if appropriate.</a:t>
            </a:r>
            <a:endParaRPr lang="en-US" sz="1350" dirty="0"/>
          </a:p>
        </p:txBody>
      </p:sp>
      <p:sp>
        <p:nvSpPr>
          <p:cNvPr id="17" name="SK-13-text-16"/>
          <p:cNvSpPr/>
          <p:nvPr/>
        </p:nvSpPr>
        <p:spPr>
          <a:xfrm>
            <a:off x="1066800" y="2451646"/>
            <a:ext cx="46577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Staff Awareness: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Ensure colleagues are aware of the risk; use panic alarms or "buddy" systems.</a:t>
            </a:r>
            <a:endParaRPr lang="en-US" sz="1350" dirty="0"/>
          </a:p>
        </p:txBody>
      </p:sp>
      <p:sp>
        <p:nvSpPr>
          <p:cNvPr id="18" name="SK-13-text-17"/>
          <p:cNvSpPr/>
          <p:nvPr/>
        </p:nvSpPr>
        <p:spPr>
          <a:xfrm>
            <a:off x="1066800" y="3080296"/>
            <a:ext cx="46577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Proactive De-escalation: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Use verbal techniques to defuse anger; one person should lead the interaction.</a:t>
            </a:r>
            <a:endParaRPr lang="en-US" sz="1350" dirty="0"/>
          </a:p>
        </p:txBody>
      </p:sp>
      <p:sp>
        <p:nvSpPr>
          <p:cNvPr id="19" name="SK-13-text-18"/>
          <p:cNvSpPr/>
          <p:nvPr/>
        </p:nvSpPr>
        <p:spPr>
          <a:xfrm>
            <a:off x="1066800" y="3708946"/>
            <a:ext cx="46577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Clinical Support: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Seek urgent advice from the Mental Health Crisis Team or AMHP for containment planning.</a:t>
            </a:r>
            <a:endParaRPr lang="en-US" sz="1350" dirty="0"/>
          </a:p>
        </p:txBody>
      </p:sp>
      <p:sp>
        <p:nvSpPr>
          <p:cNvPr id="20" name="SK-13-text-19"/>
          <p:cNvSpPr/>
          <p:nvPr/>
        </p:nvSpPr>
        <p:spPr>
          <a:xfrm>
            <a:off x="6867525" y="1356271"/>
            <a:ext cx="53244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High / Immediate Risk (Emergency)</a:t>
            </a:r>
            <a:endParaRPr lang="en-US" sz="1650" dirty="0"/>
          </a:p>
        </p:txBody>
      </p:sp>
      <p:sp>
        <p:nvSpPr>
          <p:cNvPr id="21" name="SK-13-text-20"/>
          <p:cNvSpPr/>
          <p:nvPr/>
        </p:nvSpPr>
        <p:spPr>
          <a:xfrm>
            <a:off x="6734175" y="1822996"/>
            <a:ext cx="46577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Staff Withdrawal: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If immediate danger is perceived, staff must remove themselves from the room immediately.</a:t>
            </a:r>
            <a:endParaRPr lang="en-US" sz="1350" dirty="0"/>
          </a:p>
        </p:txBody>
      </p:sp>
      <p:sp>
        <p:nvSpPr>
          <p:cNvPr id="22" name="SK-13-text-21"/>
          <p:cNvSpPr/>
          <p:nvPr/>
        </p:nvSpPr>
        <p:spPr>
          <a:xfrm>
            <a:off x="6734175" y="2451646"/>
            <a:ext cx="46577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Police Involvement: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Call 999 if there is a weapon, physical assault, or direct threat to life.</a:t>
            </a:r>
            <a:endParaRPr lang="en-US" sz="1350" dirty="0"/>
          </a:p>
        </p:txBody>
      </p:sp>
      <p:sp>
        <p:nvSpPr>
          <p:cNvPr id="23" name="SK-13-text-22"/>
          <p:cNvSpPr/>
          <p:nvPr/>
        </p:nvSpPr>
        <p:spPr>
          <a:xfrm>
            <a:off x="6734175" y="3080296"/>
            <a:ext cx="46577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No Manual Restraint: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NICE NG10 advises community teams should not attempt manual restraint; call police instead.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6734175" y="3708946"/>
            <a:ext cx="465772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Secure Environment:</a:t>
            </a:r>
            <a:pPr algn="l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Alert the wider practice team to clear public areas and secure the building if necessary.</a:t>
            </a:r>
            <a:endParaRPr lang="en-US" sz="1350" dirty="0"/>
          </a:p>
        </p:txBody>
      </p:sp>
      <p:sp>
        <p:nvSpPr>
          <p:cNvPr id="25" name="SK-13-text-24"/>
          <p:cNvSpPr/>
          <p:nvPr/>
        </p:nvSpPr>
        <p:spPr>
          <a:xfrm>
            <a:off x="6562725" y="4547146"/>
            <a:ext cx="48101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NICE NG10 GUIDANCE</a:t>
            </a:r>
            <a:endParaRPr lang="en-US" sz="1050" dirty="0"/>
          </a:p>
        </p:txBody>
      </p:sp>
      <p:sp>
        <p:nvSpPr>
          <p:cNvPr id="26" name="SK-13-text-25"/>
          <p:cNvSpPr/>
          <p:nvPr/>
        </p:nvSpPr>
        <p:spPr>
          <a:xfrm>
            <a:off x="1114425" y="5843588"/>
            <a:ext cx="1828800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spc="60" kern="0" dirty="0">
                <a:solidFill>
                  <a:srgbClr val="FFFFFF"/>
                </a:solidFill>
              </a:rPr>
              <a:t>RED FLAG</a:t>
            </a:r>
            <a:endParaRPr lang="en-US" sz="1500" dirty="0"/>
          </a:p>
        </p:txBody>
      </p:sp>
      <p:sp>
        <p:nvSpPr>
          <p:cNvPr id="27" name="SK-13-text-26"/>
          <p:cNvSpPr/>
          <p:nvPr/>
        </p:nvSpPr>
        <p:spPr>
          <a:xfrm>
            <a:off x="2206079" y="5729288"/>
            <a:ext cx="9185821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FFFFFF"/>
                </a:solidFill>
              </a:rPr>
              <a:t>Weapon present, verbal threats of harm, severe intoxication, delirium, or command hallucinations =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Emergency Police/999 response.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10372725" y="6519863"/>
            <a:ext cx="18192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670471"/>
          </a:xfrm>
          <a:prstGeom prst="rect">
            <a:avLst/>
          </a:prstGeom>
        </p:spPr>
      </p:pic>
      <p:pic>
        <p:nvPicPr>
          <p:cNvPr id="5" name="SK-14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27671"/>
            <a:ext cx="5410200" cy="1868984"/>
          </a:xfrm>
          <a:prstGeom prst="rect">
            <a:avLst/>
          </a:prstGeom>
        </p:spPr>
      </p:pic>
      <p:pic>
        <p:nvPicPr>
          <p:cNvPr id="6" name="SK-14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270546"/>
            <a:ext cx="238125" cy="190500"/>
          </a:xfrm>
          <a:prstGeom prst="rect">
            <a:avLst/>
          </a:prstGeom>
        </p:spPr>
      </p:pic>
      <p:pic>
        <p:nvPicPr>
          <p:cNvPr id="7" name="SK-14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120479"/>
            <a:ext cx="5410200" cy="1868984"/>
          </a:xfrm>
          <a:prstGeom prst="rect">
            <a:avLst/>
          </a:prstGeom>
        </p:spPr>
      </p:pic>
      <p:pic>
        <p:nvPicPr>
          <p:cNvPr id="8" name="SK-14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263354"/>
            <a:ext cx="238125" cy="190500"/>
          </a:xfrm>
          <a:prstGeom prst="rect">
            <a:avLst/>
          </a:prstGeom>
        </p:spPr>
      </p:pic>
      <p:pic>
        <p:nvPicPr>
          <p:cNvPr id="9" name="SK-14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1127671"/>
            <a:ext cx="5410200" cy="1868984"/>
          </a:xfrm>
          <a:prstGeom prst="rect">
            <a:avLst/>
          </a:prstGeom>
        </p:spPr>
      </p:pic>
      <p:pic>
        <p:nvPicPr>
          <p:cNvPr id="10" name="SK-14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1270546"/>
            <a:ext cx="238125" cy="190500"/>
          </a:xfrm>
          <a:prstGeom prst="rect">
            <a:avLst/>
          </a:prstGeom>
        </p:spPr>
      </p:pic>
      <p:pic>
        <p:nvPicPr>
          <p:cNvPr id="11" name="SK-14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3120479"/>
            <a:ext cx="5410200" cy="1868984"/>
          </a:xfrm>
          <a:prstGeom prst="rect">
            <a:avLst/>
          </a:prstGeom>
        </p:spPr>
      </p:pic>
      <p:pic>
        <p:nvPicPr>
          <p:cNvPr id="12" name="SK-14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3263354"/>
            <a:ext cx="238125" cy="190500"/>
          </a:xfrm>
          <a:prstGeom prst="rect">
            <a:avLst/>
          </a:prstGeom>
        </p:spPr>
      </p:pic>
      <p:pic>
        <p:nvPicPr>
          <p:cNvPr id="13" name="SK-14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141863"/>
            <a:ext cx="3581400" cy="1058912"/>
          </a:xfrm>
          <a:prstGeom prst="rect">
            <a:avLst/>
          </a:prstGeom>
        </p:spPr>
      </p:pic>
      <p:pic>
        <p:nvPicPr>
          <p:cNvPr id="14" name="SK-14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05300" y="5141863"/>
            <a:ext cx="3581400" cy="1058912"/>
          </a:xfrm>
          <a:prstGeom prst="rect">
            <a:avLst/>
          </a:prstGeom>
        </p:spPr>
      </p:pic>
      <p:pic>
        <p:nvPicPr>
          <p:cNvPr id="15" name="SK-14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39100" y="5141863"/>
            <a:ext cx="3581400" cy="1058912"/>
          </a:xfrm>
          <a:prstGeom prst="rect">
            <a:avLst/>
          </a:prstGeom>
        </p:spPr>
      </p:pic>
      <p:sp>
        <p:nvSpPr>
          <p:cNvPr id="16" name="SK-14-text-15"/>
          <p:cNvSpPr/>
          <p:nvPr/>
        </p:nvSpPr>
        <p:spPr>
          <a:xfrm>
            <a:off x="762000" y="3048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Rapid tranquillisation: definition and scope</a:t>
            </a:r>
            <a:endParaRPr lang="en-US" sz="2400" dirty="0"/>
          </a:p>
        </p:txBody>
      </p:sp>
      <p:sp>
        <p:nvSpPr>
          <p:cNvPr id="17" name="SK-14-text-16"/>
          <p:cNvSpPr/>
          <p:nvPr/>
        </p:nvSpPr>
        <p:spPr>
          <a:xfrm>
            <a:off x="762000" y="7466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8" name="SK-14-text-17"/>
          <p:cNvSpPr/>
          <p:nvPr/>
        </p:nvSpPr>
        <p:spPr>
          <a:xfrm>
            <a:off x="1019175" y="1222921"/>
            <a:ext cx="73914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Clinical Definition (NICE NG10)</a:t>
            </a:r>
            <a:endParaRPr lang="en-US" sz="1500" dirty="0"/>
          </a:p>
        </p:txBody>
      </p:sp>
      <p:sp>
        <p:nvSpPr>
          <p:cNvPr id="19" name="SK-14-text-18"/>
          <p:cNvSpPr/>
          <p:nvPr/>
        </p:nvSpPr>
        <p:spPr>
          <a:xfrm>
            <a:off x="685800" y="1565821"/>
            <a:ext cx="51816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Use of parenteral medication (usually intramuscular) when oral medication is not possible or appropriate and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urgent sedation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is needed to manage a risk of harm.</a:t>
            </a:r>
            <a:endParaRPr lang="en-US" sz="1350" dirty="0"/>
          </a:p>
        </p:txBody>
      </p:sp>
      <p:sp>
        <p:nvSpPr>
          <p:cNvPr id="20" name="SK-14-text-19"/>
          <p:cNvSpPr/>
          <p:nvPr/>
        </p:nvSpPr>
        <p:spPr>
          <a:xfrm>
            <a:off x="1019175" y="3215729"/>
            <a:ext cx="5181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Therapeutic Aims</a:t>
            </a:r>
            <a:endParaRPr lang="en-US" sz="1500" dirty="0"/>
          </a:p>
        </p:txBody>
      </p:sp>
      <p:sp>
        <p:nvSpPr>
          <p:cNvPr id="21" name="SK-14-text-20"/>
          <p:cNvSpPr/>
          <p:nvPr/>
        </p:nvSpPr>
        <p:spPr>
          <a:xfrm>
            <a:off x="876300" y="3558629"/>
            <a:ext cx="8129111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To achieve a state of calm and reduce risk.</a:t>
            </a:r>
            <a:endParaRPr lang="en-US" sz="1275" dirty="0"/>
          </a:p>
        </p:txBody>
      </p:sp>
      <p:sp>
        <p:nvSpPr>
          <p:cNvPr id="22" name="SK-14-text-21"/>
          <p:cNvSpPr/>
          <p:nvPr/>
        </p:nvSpPr>
        <p:spPr>
          <a:xfrm>
            <a:off x="876300" y="3849142"/>
            <a:ext cx="7299484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Not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to induce sleep or unconsciousness.</a:t>
            </a:r>
            <a:endParaRPr lang="en-US" sz="1275" dirty="0"/>
          </a:p>
        </p:txBody>
      </p:sp>
      <p:sp>
        <p:nvSpPr>
          <p:cNvPr id="23" name="SK-14-text-22"/>
          <p:cNvSpPr/>
          <p:nvPr/>
        </p:nvSpPr>
        <p:spPr>
          <a:xfrm>
            <a:off x="876300" y="4139654"/>
            <a:ext cx="8048149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Not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for staff convenience or as punishment.</a:t>
            </a:r>
            <a:endParaRPr lang="en-US" sz="1275" dirty="0"/>
          </a:p>
        </p:txBody>
      </p:sp>
      <p:sp>
        <p:nvSpPr>
          <p:cNvPr id="24" name="SK-14-text-23"/>
          <p:cNvSpPr/>
          <p:nvPr/>
        </p:nvSpPr>
        <p:spPr>
          <a:xfrm>
            <a:off x="876300" y="4430167"/>
            <a:ext cx="869061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Maintain dignity and therapeutic relationship.</a:t>
            </a:r>
            <a:endParaRPr lang="en-US" sz="1275" dirty="0"/>
          </a:p>
        </p:txBody>
      </p:sp>
      <p:sp>
        <p:nvSpPr>
          <p:cNvPr id="25" name="SK-14-text-24"/>
          <p:cNvSpPr/>
          <p:nvPr/>
        </p:nvSpPr>
        <p:spPr>
          <a:xfrm>
            <a:off x="6657975" y="1222921"/>
            <a:ext cx="5181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Safety Requirements</a:t>
            </a:r>
            <a:endParaRPr lang="en-US" sz="1500" dirty="0"/>
          </a:p>
        </p:txBody>
      </p:sp>
      <p:sp>
        <p:nvSpPr>
          <p:cNvPr id="26" name="SK-14-text-25"/>
          <p:cNvSpPr/>
          <p:nvPr/>
        </p:nvSpPr>
        <p:spPr>
          <a:xfrm>
            <a:off x="6515100" y="1565821"/>
            <a:ext cx="56769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Trained staff (Advanced Life Support).</a:t>
            </a:r>
            <a:endParaRPr lang="en-US" sz="1275" dirty="0"/>
          </a:p>
        </p:txBody>
      </p:sp>
      <p:sp>
        <p:nvSpPr>
          <p:cNvPr id="27" name="SK-14-text-26"/>
          <p:cNvSpPr/>
          <p:nvPr/>
        </p:nvSpPr>
        <p:spPr>
          <a:xfrm>
            <a:off x="6515100" y="1856333"/>
            <a:ext cx="56769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Full resuscitation equipment (inc. Flumazenil).</a:t>
            </a:r>
            <a:endParaRPr lang="en-US" sz="1275" dirty="0"/>
          </a:p>
        </p:txBody>
      </p:sp>
      <p:sp>
        <p:nvSpPr>
          <p:cNvPr id="28" name="SK-14-text-27"/>
          <p:cNvSpPr/>
          <p:nvPr/>
        </p:nvSpPr>
        <p:spPr>
          <a:xfrm>
            <a:off x="6515100" y="2146846"/>
            <a:ext cx="56769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Mandatory post-dose physical monitoring.</a:t>
            </a:r>
            <a:endParaRPr lang="en-US" sz="1275" dirty="0"/>
          </a:p>
        </p:txBody>
      </p:sp>
      <p:sp>
        <p:nvSpPr>
          <p:cNvPr id="29" name="SK-14-text-28"/>
          <p:cNvSpPr/>
          <p:nvPr/>
        </p:nvSpPr>
        <p:spPr>
          <a:xfrm>
            <a:off x="6515100" y="2437358"/>
            <a:ext cx="56769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Clear local policy and incident review.</a:t>
            </a:r>
            <a:endParaRPr lang="en-US" sz="1275" dirty="0"/>
          </a:p>
        </p:txBody>
      </p:sp>
      <p:sp>
        <p:nvSpPr>
          <p:cNvPr id="30" name="SK-14-text-29"/>
          <p:cNvSpPr/>
          <p:nvPr/>
        </p:nvSpPr>
        <p:spPr>
          <a:xfrm>
            <a:off x="6657975" y="3215729"/>
            <a:ext cx="51816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Primary Care Reality</a:t>
            </a:r>
            <a:endParaRPr lang="en-US" sz="1500" dirty="0"/>
          </a:p>
        </p:txBody>
      </p:sp>
      <p:sp>
        <p:nvSpPr>
          <p:cNvPr id="31" name="SK-14-text-30"/>
          <p:cNvSpPr/>
          <p:nvPr/>
        </p:nvSpPr>
        <p:spPr>
          <a:xfrm>
            <a:off x="6324600" y="3558629"/>
            <a:ext cx="5181600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Most GP practices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do not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have the monitoring systems or staff ratios to safely conduct rapid tranquillisation.</a:t>
            </a:r>
            <a:endParaRPr lang="en-US" sz="1350" dirty="0"/>
          </a:p>
          <a:p>
            <a:pPr indent="0" marL="0">
              <a:lnSpc>
                <a:spcPts val="2025"/>
              </a:lnSpc>
              <a:buNone/>
            </a:pPr>
            <a:endParaRPr lang="en-US" sz="1350" dirty="0"/>
          </a:p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Standard Action: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Call 999 / Mental Health Crisis Team / Police for secure transfer to a place of safety or ED.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685800" y="5237113"/>
            <a:ext cx="3429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6A1B9A"/>
                </a:solidFill>
              </a:rPr>
              <a:t>AKT EXAM PEARL</a:t>
            </a:r>
            <a:endParaRPr lang="en-US" sz="1050" dirty="0"/>
          </a:p>
        </p:txBody>
      </p:sp>
      <p:sp>
        <p:nvSpPr>
          <p:cNvPr id="33" name="SK-14-text-32"/>
          <p:cNvSpPr/>
          <p:nvPr/>
        </p:nvSpPr>
        <p:spPr>
          <a:xfrm>
            <a:off x="685800" y="5465713"/>
            <a:ext cx="335280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RT refers specifically to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parenteral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administration. Oral "PRN" is part of de-escalation, not RT.</a:t>
            </a:r>
            <a:endParaRPr lang="en-US" sz="1200" dirty="0"/>
          </a:p>
        </p:txBody>
      </p:sp>
      <p:sp>
        <p:nvSpPr>
          <p:cNvPr id="34" name="SK-14-text-33"/>
          <p:cNvSpPr/>
          <p:nvPr/>
        </p:nvSpPr>
        <p:spPr>
          <a:xfrm>
            <a:off x="4419600" y="5237113"/>
            <a:ext cx="3429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FF8F00"/>
                </a:solidFill>
              </a:rPr>
              <a:t>COMMON PITFALL</a:t>
            </a:r>
            <a:endParaRPr lang="en-US" sz="1050" dirty="0"/>
          </a:p>
        </p:txBody>
      </p:sp>
      <p:sp>
        <p:nvSpPr>
          <p:cNvPr id="35" name="SK-14-text-34"/>
          <p:cNvSpPr/>
          <p:nvPr/>
        </p:nvSpPr>
        <p:spPr>
          <a:xfrm>
            <a:off x="4419600" y="5465713"/>
            <a:ext cx="335280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Attempting IM sedation in a solo GP surgery without crash-bags or monitoring is medically unsafe.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8153400" y="5237113"/>
            <a:ext cx="3429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C62828"/>
                </a:solidFill>
              </a:rPr>
              <a:t>RED FLAG</a:t>
            </a:r>
            <a:endParaRPr lang="en-US" sz="1050" dirty="0"/>
          </a:p>
        </p:txBody>
      </p:sp>
      <p:sp>
        <p:nvSpPr>
          <p:cNvPr id="37" name="SK-14-text-36"/>
          <p:cNvSpPr/>
          <p:nvPr/>
        </p:nvSpPr>
        <p:spPr>
          <a:xfrm>
            <a:off x="8153400" y="5465713"/>
            <a:ext cx="335280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Oversedation leading to airway obstruction or cardiac arrest. Monitoring vital signs is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mandatory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.</a:t>
            </a:r>
            <a:endParaRPr lang="en-US" sz="1200" dirty="0"/>
          </a:p>
        </p:txBody>
      </p:sp>
      <p:sp>
        <p:nvSpPr>
          <p:cNvPr id="38" name="SK-14-text-37"/>
          <p:cNvSpPr/>
          <p:nvPr/>
        </p:nvSpPr>
        <p:spPr>
          <a:xfrm>
            <a:off x="0" y="6505575"/>
            <a:ext cx="121920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15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10200" cy="3852118"/>
          </a:xfrm>
          <a:prstGeom prst="rect">
            <a:avLst/>
          </a:prstGeom>
        </p:spPr>
      </p:pic>
      <p:pic>
        <p:nvPicPr>
          <p:cNvPr id="6" name="SK-15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56271"/>
            <a:ext cx="5181600" cy="371475"/>
          </a:xfrm>
          <a:prstGeom prst="rect">
            <a:avLst/>
          </a:prstGeom>
        </p:spPr>
      </p:pic>
      <p:pic>
        <p:nvPicPr>
          <p:cNvPr id="7" name="SK-15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06723"/>
            <a:ext cx="261937" cy="213420"/>
          </a:xfrm>
          <a:prstGeom prst="rect">
            <a:avLst/>
          </a:prstGeom>
        </p:spPr>
      </p:pic>
      <p:pic>
        <p:nvPicPr>
          <p:cNvPr id="8" name="SK-15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822996"/>
            <a:ext cx="214313" cy="214313"/>
          </a:xfrm>
          <a:prstGeom prst="rect">
            <a:avLst/>
          </a:prstGeom>
        </p:spPr>
      </p:pic>
      <p:pic>
        <p:nvPicPr>
          <p:cNvPr id="9" name="SK-15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379018"/>
            <a:ext cx="214313" cy="176361"/>
          </a:xfrm>
          <a:prstGeom prst="rect">
            <a:avLst/>
          </a:prstGeom>
        </p:spPr>
      </p:pic>
      <p:pic>
        <p:nvPicPr>
          <p:cNvPr id="10" name="SK-15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695129"/>
            <a:ext cx="214313" cy="214313"/>
          </a:xfrm>
          <a:prstGeom prst="rect">
            <a:avLst/>
          </a:prstGeom>
        </p:spPr>
      </p:pic>
      <p:pic>
        <p:nvPicPr>
          <p:cNvPr id="11" name="SK-15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251150"/>
            <a:ext cx="214313" cy="214313"/>
          </a:xfrm>
          <a:prstGeom prst="rect">
            <a:avLst/>
          </a:prstGeom>
        </p:spPr>
      </p:pic>
      <p:pic>
        <p:nvPicPr>
          <p:cNvPr id="12" name="SK-15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246489"/>
            <a:ext cx="2647950" cy="1040011"/>
          </a:xfrm>
          <a:prstGeom prst="rect">
            <a:avLst/>
          </a:prstGeom>
        </p:spPr>
      </p:pic>
      <p:pic>
        <p:nvPicPr>
          <p:cNvPr id="13" name="SK-15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33750" y="5246489"/>
            <a:ext cx="2647950" cy="1040011"/>
          </a:xfrm>
          <a:prstGeom prst="rect">
            <a:avLst/>
          </a:prstGeom>
        </p:spPr>
      </p:pic>
      <p:pic>
        <p:nvPicPr>
          <p:cNvPr id="14" name="SK-15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241971"/>
            <a:ext cx="5410200" cy="3852118"/>
          </a:xfrm>
          <a:prstGeom prst="rect">
            <a:avLst/>
          </a:prstGeom>
        </p:spPr>
      </p:pic>
      <p:pic>
        <p:nvPicPr>
          <p:cNvPr id="15" name="SK-15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1356271"/>
            <a:ext cx="5181600" cy="371475"/>
          </a:xfrm>
          <a:prstGeom prst="rect">
            <a:avLst/>
          </a:prstGeom>
        </p:spPr>
      </p:pic>
      <p:pic>
        <p:nvPicPr>
          <p:cNvPr id="16" name="SK-15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1406723"/>
            <a:ext cx="261937" cy="213420"/>
          </a:xfrm>
          <a:prstGeom prst="rect">
            <a:avLst/>
          </a:prstGeom>
        </p:spPr>
      </p:pic>
      <p:pic>
        <p:nvPicPr>
          <p:cNvPr id="17" name="SK-15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1822996"/>
            <a:ext cx="214313" cy="187523"/>
          </a:xfrm>
          <a:prstGeom prst="rect">
            <a:avLst/>
          </a:prstGeom>
        </p:spPr>
      </p:pic>
      <p:pic>
        <p:nvPicPr>
          <p:cNvPr id="18" name="SK-15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2379018"/>
            <a:ext cx="209550" cy="266700"/>
          </a:xfrm>
          <a:prstGeom prst="rect">
            <a:avLst/>
          </a:prstGeom>
        </p:spPr>
      </p:pic>
      <p:pic>
        <p:nvPicPr>
          <p:cNvPr id="19" name="SK-15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2935039"/>
            <a:ext cx="214313" cy="187523"/>
          </a:xfrm>
          <a:prstGeom prst="rect">
            <a:avLst/>
          </a:prstGeom>
        </p:spPr>
      </p:pic>
      <p:pic>
        <p:nvPicPr>
          <p:cNvPr id="20" name="SK-15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3491061"/>
            <a:ext cx="214313" cy="214313"/>
          </a:xfrm>
          <a:prstGeom prst="rect">
            <a:avLst/>
          </a:prstGeom>
        </p:spPr>
      </p:pic>
      <p:pic>
        <p:nvPicPr>
          <p:cNvPr id="21" name="SK-15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10300" y="5246489"/>
            <a:ext cx="2647950" cy="1040011"/>
          </a:xfrm>
          <a:prstGeom prst="rect">
            <a:avLst/>
          </a:prstGeom>
        </p:spPr>
      </p:pic>
      <p:pic>
        <p:nvPicPr>
          <p:cNvPr id="22" name="SK-15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72550" y="5246489"/>
            <a:ext cx="2647950" cy="1040011"/>
          </a:xfrm>
          <a:prstGeom prst="rect">
            <a:avLst/>
          </a:prstGeom>
        </p:spPr>
      </p:pic>
      <p:pic>
        <p:nvPicPr>
          <p:cNvPr id="23" name="SK-15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4" name="SK-15-text-23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Rapid Tranquillisation Medicines: Current Teaching</a:t>
            </a:r>
            <a:endParaRPr lang="en-US" sz="2400" dirty="0"/>
          </a:p>
        </p:txBody>
      </p:sp>
      <p:sp>
        <p:nvSpPr>
          <p:cNvPr id="25" name="SK-15-text-24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6" name="SK-15-text-25"/>
          <p:cNvSpPr/>
          <p:nvPr/>
        </p:nvSpPr>
        <p:spPr>
          <a:xfrm>
            <a:off x="1042988" y="1356271"/>
            <a:ext cx="611886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976D2"/>
                </a:solidFill>
              </a:rPr>
              <a:t>NICE NG10 Adult Options</a:t>
            </a:r>
            <a:endParaRPr lang="en-US" sz="1650" dirty="0"/>
          </a:p>
        </p:txBody>
      </p:sp>
      <p:sp>
        <p:nvSpPr>
          <p:cNvPr id="27" name="SK-15-text-26"/>
          <p:cNvSpPr/>
          <p:nvPr/>
        </p:nvSpPr>
        <p:spPr>
          <a:xfrm>
            <a:off x="995363" y="1822996"/>
            <a:ext cx="48720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Option A: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IM Lorazepam alone (Often first-line if antipsychotic history is unknown).</a:t>
            </a:r>
            <a:endParaRPr lang="en-US" sz="1350" dirty="0"/>
          </a:p>
        </p:txBody>
      </p:sp>
      <p:sp>
        <p:nvSpPr>
          <p:cNvPr id="28" name="SK-15-text-27"/>
          <p:cNvSpPr/>
          <p:nvPr/>
        </p:nvSpPr>
        <p:spPr>
          <a:xfrm>
            <a:off x="995363" y="2379018"/>
            <a:ext cx="111966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Option B: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IM Haloperidol combined with IM Promethazine.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995363" y="2695129"/>
            <a:ext cx="48720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Choice depends on patient preference, advance statements, and clinical context.</a:t>
            </a:r>
            <a:endParaRPr lang="en-US" sz="1350" dirty="0"/>
          </a:p>
        </p:txBody>
      </p:sp>
      <p:sp>
        <p:nvSpPr>
          <p:cNvPr id="30" name="SK-15-text-29"/>
          <p:cNvSpPr/>
          <p:nvPr/>
        </p:nvSpPr>
        <p:spPr>
          <a:xfrm>
            <a:off x="995363" y="3251150"/>
            <a:ext cx="48720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Avoid Haloperidol/Promethazine if there is pre-existing cardiovascular disease or prolonged QT.</a:t>
            </a:r>
            <a:endParaRPr lang="en-US" sz="1350" dirty="0"/>
          </a:p>
        </p:txBody>
      </p:sp>
      <p:sp>
        <p:nvSpPr>
          <p:cNvPr id="31" name="SK-15-text-30"/>
          <p:cNvSpPr/>
          <p:nvPr/>
        </p:nvSpPr>
        <p:spPr>
          <a:xfrm>
            <a:off x="685800" y="5360789"/>
            <a:ext cx="249555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4A148C"/>
                </a:solidFill>
              </a:rPr>
              <a:t>AKT EXAM PEARL</a:t>
            </a:r>
            <a:endParaRPr lang="en-US" sz="975" dirty="0"/>
          </a:p>
        </p:txBody>
      </p:sp>
      <p:sp>
        <p:nvSpPr>
          <p:cNvPr id="32" name="SK-15-text-31"/>
          <p:cNvSpPr/>
          <p:nvPr/>
        </p:nvSpPr>
        <p:spPr>
          <a:xfrm>
            <a:off x="685800" y="5572125"/>
            <a:ext cx="24193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148C"/>
                </a:solidFill>
              </a:rPr>
              <a:t>IM Lorazepam is preferred if no prior antipsychotic exposure or insufficient information is available.</a:t>
            </a:r>
            <a:endParaRPr lang="en-US" sz="1125" dirty="0"/>
          </a:p>
        </p:txBody>
      </p:sp>
      <p:sp>
        <p:nvSpPr>
          <p:cNvPr id="33" name="SK-15-text-32"/>
          <p:cNvSpPr/>
          <p:nvPr/>
        </p:nvSpPr>
        <p:spPr>
          <a:xfrm>
            <a:off x="3448050" y="5360789"/>
            <a:ext cx="260223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004D40"/>
                </a:solidFill>
              </a:rPr>
              <a:t>SCA COMMUNICATION</a:t>
            </a:r>
            <a:endParaRPr lang="en-US" sz="975" dirty="0"/>
          </a:p>
        </p:txBody>
      </p:sp>
      <p:sp>
        <p:nvSpPr>
          <p:cNvPr id="34" name="SK-15-text-33"/>
          <p:cNvSpPr/>
          <p:nvPr/>
        </p:nvSpPr>
        <p:spPr>
          <a:xfrm>
            <a:off x="3448050" y="5572125"/>
            <a:ext cx="24193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004D40"/>
                </a:solidFill>
              </a:rPr>
              <a:t>Always check for Advance Statements or treatment preferences even in an emergency situation.</a:t>
            </a:r>
            <a:endParaRPr lang="en-US" sz="1125" dirty="0"/>
          </a:p>
        </p:txBody>
      </p:sp>
      <p:sp>
        <p:nvSpPr>
          <p:cNvPr id="35" name="SK-15-text-34"/>
          <p:cNvSpPr/>
          <p:nvPr/>
        </p:nvSpPr>
        <p:spPr>
          <a:xfrm>
            <a:off x="6681788" y="1356271"/>
            <a:ext cx="528066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976D2"/>
                </a:solidFill>
              </a:rPr>
              <a:t>Key Selection Factors</a:t>
            </a:r>
            <a:endParaRPr lang="en-US" sz="1650" dirty="0"/>
          </a:p>
        </p:txBody>
      </p:sp>
      <p:sp>
        <p:nvSpPr>
          <p:cNvPr id="36" name="SK-15-text-35"/>
          <p:cNvSpPr/>
          <p:nvPr/>
        </p:nvSpPr>
        <p:spPr>
          <a:xfrm>
            <a:off x="6634163" y="1822996"/>
            <a:ext cx="48720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Safety: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Do not use Haloperidol without an ECG unless benefits outweigh risks (specialist decision).</a:t>
            </a:r>
            <a:endParaRPr lang="en-US" sz="1350" dirty="0"/>
          </a:p>
        </p:txBody>
      </p:sp>
      <p:sp>
        <p:nvSpPr>
          <p:cNvPr id="37" name="SK-15-text-36"/>
          <p:cNvSpPr/>
          <p:nvPr/>
        </p:nvSpPr>
        <p:spPr>
          <a:xfrm>
            <a:off x="6629400" y="2379018"/>
            <a:ext cx="4876800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Intoxication: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Benzodiazepines can increase respiratory depression risk in acute alcohol intoxication.</a:t>
            </a:r>
            <a:endParaRPr lang="en-US" sz="1350" dirty="0"/>
          </a:p>
        </p:txBody>
      </p:sp>
      <p:sp>
        <p:nvSpPr>
          <p:cNvPr id="38" name="SK-15-text-37"/>
          <p:cNvSpPr/>
          <p:nvPr/>
        </p:nvSpPr>
        <p:spPr>
          <a:xfrm>
            <a:off x="6634163" y="2935039"/>
            <a:ext cx="48720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Response: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Review previous response to RT and total daily dose of existing medications.</a:t>
            </a:r>
            <a:endParaRPr lang="en-US" sz="1350" dirty="0"/>
          </a:p>
        </p:txBody>
      </p:sp>
      <p:sp>
        <p:nvSpPr>
          <p:cNvPr id="39" name="SK-15-text-38"/>
          <p:cNvSpPr/>
          <p:nvPr/>
        </p:nvSpPr>
        <p:spPr>
          <a:xfrm>
            <a:off x="6634163" y="3491061"/>
            <a:ext cx="48720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Dose: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Prescribe single doses; review the clinical effect before considering a repeat dose.</a:t>
            </a:r>
            <a:endParaRPr lang="en-US" sz="1350" dirty="0"/>
          </a:p>
        </p:txBody>
      </p:sp>
      <p:sp>
        <p:nvSpPr>
          <p:cNvPr id="40" name="SK-15-text-39"/>
          <p:cNvSpPr/>
          <p:nvPr/>
        </p:nvSpPr>
        <p:spPr>
          <a:xfrm>
            <a:off x="6324600" y="5360789"/>
            <a:ext cx="249555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1B5E20"/>
                </a:solidFill>
              </a:rPr>
              <a:t>REASSURING</a:t>
            </a:r>
            <a:endParaRPr lang="en-US" sz="975" dirty="0"/>
          </a:p>
        </p:txBody>
      </p:sp>
      <p:sp>
        <p:nvSpPr>
          <p:cNvPr id="41" name="SK-15-text-40"/>
          <p:cNvSpPr/>
          <p:nvPr/>
        </p:nvSpPr>
        <p:spPr>
          <a:xfrm>
            <a:off x="6324600" y="5572125"/>
            <a:ext cx="24193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B5E20"/>
                </a:solidFill>
              </a:rPr>
              <a:t>The aim of RT is to achieve a state of calm and reduce risk, not to induce sleep or unconsciousness.</a:t>
            </a:r>
            <a:endParaRPr lang="en-US" sz="1125" dirty="0"/>
          </a:p>
        </p:txBody>
      </p:sp>
      <p:sp>
        <p:nvSpPr>
          <p:cNvPr id="42" name="SK-15-text-41"/>
          <p:cNvSpPr/>
          <p:nvPr/>
        </p:nvSpPr>
        <p:spPr>
          <a:xfrm>
            <a:off x="9086850" y="5360789"/>
            <a:ext cx="249555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B71C1C"/>
                </a:solidFill>
              </a:rPr>
              <a:t>RED FLAG</a:t>
            </a:r>
            <a:endParaRPr lang="en-US" sz="975" dirty="0"/>
          </a:p>
        </p:txBody>
      </p:sp>
      <p:sp>
        <p:nvSpPr>
          <p:cNvPr id="43" name="SK-15-text-42"/>
          <p:cNvSpPr/>
          <p:nvPr/>
        </p:nvSpPr>
        <p:spPr>
          <a:xfrm>
            <a:off x="9086850" y="5572125"/>
            <a:ext cx="24193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B71C1C"/>
                </a:solidFill>
              </a:rPr>
              <a:t>IM Olanzapine must NOT be given close to IM Benzodiazepines (risk of cardiorespiratory depression).</a:t>
            </a:r>
            <a:endParaRPr lang="en-US" sz="1125" dirty="0"/>
          </a:p>
        </p:txBody>
      </p:sp>
      <p:sp>
        <p:nvSpPr>
          <p:cNvPr id="44" name="SK-15-text-43"/>
          <p:cNvSpPr/>
          <p:nvPr/>
        </p:nvSpPr>
        <p:spPr>
          <a:xfrm>
            <a:off x="571500" y="6574631"/>
            <a:ext cx="671322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Bradford VTS Deck 8: Psychiatric Emergencies</a:t>
            </a:r>
            <a:endParaRPr lang="en-US" sz="975" dirty="0"/>
          </a:p>
        </p:txBody>
      </p:sp>
      <p:sp>
        <p:nvSpPr>
          <p:cNvPr id="45" name="SK-15-text-44"/>
          <p:cNvSpPr/>
          <p:nvPr/>
        </p:nvSpPr>
        <p:spPr>
          <a:xfrm>
            <a:off x="10372725" y="6574631"/>
            <a:ext cx="18192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6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16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6457950" cy="442913"/>
          </a:xfrm>
          <a:prstGeom prst="rect">
            <a:avLst/>
          </a:prstGeom>
        </p:spPr>
      </p:pic>
      <p:pic>
        <p:nvPicPr>
          <p:cNvPr id="6" name="SK-16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96454"/>
            <a:ext cx="178594" cy="148828"/>
          </a:xfrm>
          <a:prstGeom prst="rect">
            <a:avLst/>
          </a:prstGeom>
        </p:spPr>
      </p:pic>
      <p:pic>
        <p:nvPicPr>
          <p:cNvPr id="7" name="SK-16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99183"/>
            <a:ext cx="6457950" cy="3305324"/>
          </a:xfrm>
          <a:prstGeom prst="rect">
            <a:avLst/>
          </a:prstGeom>
        </p:spPr>
      </p:pic>
      <p:pic>
        <p:nvPicPr>
          <p:cNvPr id="8" name="SK-16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99183"/>
            <a:ext cx="1614488" cy="485775"/>
          </a:xfrm>
          <a:prstGeom prst="rect">
            <a:avLst/>
          </a:prstGeom>
        </p:spPr>
      </p:pic>
      <p:pic>
        <p:nvPicPr>
          <p:cNvPr id="9" name="SK-16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5988" y="1799183"/>
            <a:ext cx="2260253" cy="485775"/>
          </a:xfrm>
          <a:prstGeom prst="rect">
            <a:avLst/>
          </a:prstGeom>
        </p:spPr>
      </p:pic>
      <p:pic>
        <p:nvPicPr>
          <p:cNvPr id="10" name="SK-16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6240" y="1799183"/>
            <a:ext cx="2583210" cy="485775"/>
          </a:xfrm>
          <a:prstGeom prst="rect">
            <a:avLst/>
          </a:prstGeom>
        </p:spPr>
      </p:pic>
      <p:pic>
        <p:nvPicPr>
          <p:cNvPr id="11" name="SK-16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284958"/>
            <a:ext cx="1614488" cy="939850"/>
          </a:xfrm>
          <a:prstGeom prst="rect">
            <a:avLst/>
          </a:prstGeom>
        </p:spPr>
      </p:pic>
      <p:pic>
        <p:nvPicPr>
          <p:cNvPr id="12" name="SK-16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85988" y="2284958"/>
            <a:ext cx="2260253" cy="939850"/>
          </a:xfrm>
          <a:prstGeom prst="rect">
            <a:avLst/>
          </a:prstGeom>
        </p:spPr>
      </p:pic>
      <p:pic>
        <p:nvPicPr>
          <p:cNvPr id="13" name="SK-16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46240" y="2284958"/>
            <a:ext cx="2583210" cy="939850"/>
          </a:xfrm>
          <a:prstGeom prst="rect">
            <a:avLst/>
          </a:prstGeom>
        </p:spPr>
      </p:pic>
      <p:pic>
        <p:nvPicPr>
          <p:cNvPr id="14" name="SK-16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3224808"/>
            <a:ext cx="1614488" cy="939850"/>
          </a:xfrm>
          <a:prstGeom prst="rect">
            <a:avLst/>
          </a:prstGeom>
        </p:spPr>
      </p:pic>
      <p:pic>
        <p:nvPicPr>
          <p:cNvPr id="15" name="SK-16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85988" y="3224808"/>
            <a:ext cx="2260253" cy="939850"/>
          </a:xfrm>
          <a:prstGeom prst="rect">
            <a:avLst/>
          </a:prstGeom>
        </p:spPr>
      </p:pic>
      <p:pic>
        <p:nvPicPr>
          <p:cNvPr id="16" name="SK-16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46240" y="3224808"/>
            <a:ext cx="2583210" cy="939850"/>
          </a:xfrm>
          <a:prstGeom prst="rect">
            <a:avLst/>
          </a:prstGeom>
        </p:spPr>
      </p:pic>
      <p:pic>
        <p:nvPicPr>
          <p:cNvPr id="17" name="SK-16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4164657"/>
            <a:ext cx="1614488" cy="939850"/>
          </a:xfrm>
          <a:prstGeom prst="rect">
            <a:avLst/>
          </a:prstGeom>
        </p:spPr>
      </p:pic>
      <p:pic>
        <p:nvPicPr>
          <p:cNvPr id="18" name="SK-16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85988" y="4164657"/>
            <a:ext cx="2260253" cy="939850"/>
          </a:xfrm>
          <a:prstGeom prst="rect">
            <a:avLst/>
          </a:prstGeom>
        </p:spPr>
      </p:pic>
      <p:pic>
        <p:nvPicPr>
          <p:cNvPr id="19" name="SK-16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46240" y="4164657"/>
            <a:ext cx="2583210" cy="939850"/>
          </a:xfrm>
          <a:prstGeom prst="rect">
            <a:avLst/>
          </a:prstGeom>
        </p:spPr>
      </p:pic>
      <p:pic>
        <p:nvPicPr>
          <p:cNvPr id="20" name="SK-16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5218807"/>
            <a:ext cx="6457950" cy="877193"/>
          </a:xfrm>
          <a:prstGeom prst="rect">
            <a:avLst/>
          </a:prstGeom>
        </p:spPr>
      </p:pic>
      <p:pic>
        <p:nvPicPr>
          <p:cNvPr id="21" name="SK-16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5800" y="5453211"/>
            <a:ext cx="145405" cy="116235"/>
          </a:xfrm>
          <a:prstGeom prst="rect">
            <a:avLst/>
          </a:prstGeom>
        </p:spPr>
      </p:pic>
      <p:pic>
        <p:nvPicPr>
          <p:cNvPr id="22" name="SK-16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15200" y="1241971"/>
            <a:ext cx="4305300" cy="3664446"/>
          </a:xfrm>
          <a:prstGeom prst="rect">
            <a:avLst/>
          </a:prstGeom>
        </p:spPr>
      </p:pic>
      <p:pic>
        <p:nvPicPr>
          <p:cNvPr id="23" name="SK-16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429500" y="1403896"/>
            <a:ext cx="238125" cy="190500"/>
          </a:xfrm>
          <a:prstGeom prst="rect">
            <a:avLst/>
          </a:prstGeom>
        </p:spPr>
      </p:pic>
      <p:pic>
        <p:nvPicPr>
          <p:cNvPr id="24" name="SK-16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315200" y="5020717"/>
            <a:ext cx="4305300" cy="1075283"/>
          </a:xfrm>
          <a:prstGeom prst="rect">
            <a:avLst/>
          </a:prstGeom>
        </p:spPr>
      </p:pic>
      <p:pic>
        <p:nvPicPr>
          <p:cNvPr id="25" name="SK-16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29500" y="5270302"/>
            <a:ext cx="107603" cy="86023"/>
          </a:xfrm>
          <a:prstGeom prst="rect">
            <a:avLst/>
          </a:prstGeom>
        </p:spPr>
      </p:pic>
      <p:pic>
        <p:nvPicPr>
          <p:cNvPr id="26" name="SK-16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71500" y="6286500"/>
            <a:ext cx="11049000" cy="381000"/>
          </a:xfrm>
          <a:prstGeom prst="rect">
            <a:avLst/>
          </a:prstGeom>
        </p:spPr>
      </p:pic>
      <p:sp>
        <p:nvSpPr>
          <p:cNvPr id="27" name="SK-16-text-26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Emergency Sedation Doses and Monitoring</a:t>
            </a:r>
            <a:endParaRPr lang="en-US" sz="2400" dirty="0"/>
          </a:p>
        </p:txBody>
      </p:sp>
      <p:sp>
        <p:nvSpPr>
          <p:cNvPr id="28" name="SK-16-text-27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9" name="SK-16-text-28"/>
          <p:cNvSpPr/>
          <p:nvPr/>
        </p:nvSpPr>
        <p:spPr>
          <a:xfrm>
            <a:off x="940594" y="1241971"/>
            <a:ext cx="1125140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24242"/>
                </a:solidFill>
              </a:rPr>
              <a:t> Always verify doses with the latest BNF and local Rapid Tranquillisation (RT) policy.</a:t>
            </a:r>
            <a:endParaRPr lang="en-US" sz="1125" dirty="0"/>
          </a:p>
        </p:txBody>
      </p:sp>
      <p:sp>
        <p:nvSpPr>
          <p:cNvPr id="30" name="SK-16-text-29"/>
          <p:cNvSpPr/>
          <p:nvPr/>
        </p:nvSpPr>
        <p:spPr>
          <a:xfrm>
            <a:off x="685800" y="1799183"/>
            <a:ext cx="1498594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Medicine</a:t>
            </a:r>
            <a:endParaRPr lang="en-US" sz="1350" dirty="0"/>
          </a:p>
        </p:txBody>
      </p:sp>
      <p:sp>
        <p:nvSpPr>
          <p:cNvPr id="31" name="SK-16-text-30"/>
          <p:cNvSpPr/>
          <p:nvPr/>
        </p:nvSpPr>
        <p:spPr>
          <a:xfrm>
            <a:off x="2300288" y="1799183"/>
            <a:ext cx="2489836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Adult IM Dose</a:t>
            </a:r>
            <a:endParaRPr lang="en-US" sz="1350" dirty="0"/>
          </a:p>
        </p:txBody>
      </p:sp>
      <p:sp>
        <p:nvSpPr>
          <p:cNvPr id="32" name="SK-16-text-31"/>
          <p:cNvSpPr/>
          <p:nvPr/>
        </p:nvSpPr>
        <p:spPr>
          <a:xfrm>
            <a:off x="4560540" y="1799183"/>
            <a:ext cx="3461321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Key Considerations</a:t>
            </a:r>
            <a:endParaRPr lang="en-US" sz="1350" dirty="0"/>
          </a:p>
        </p:txBody>
      </p:sp>
      <p:sp>
        <p:nvSpPr>
          <p:cNvPr id="33" name="SK-16-text-32"/>
          <p:cNvSpPr/>
          <p:nvPr/>
        </p:nvSpPr>
        <p:spPr>
          <a:xfrm>
            <a:off x="685800" y="2418308"/>
            <a:ext cx="208788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976D2"/>
                </a:solidFill>
              </a:rPr>
              <a:t>Haloperidol</a:t>
            </a:r>
            <a:endParaRPr lang="en-US" sz="1200" dirty="0"/>
          </a:p>
        </p:txBody>
      </p:sp>
      <p:sp>
        <p:nvSpPr>
          <p:cNvPr id="34" name="SK-16-text-33"/>
          <p:cNvSpPr/>
          <p:nvPr/>
        </p:nvSpPr>
        <p:spPr>
          <a:xfrm>
            <a:off x="2300288" y="2284958"/>
            <a:ext cx="2107853" cy="939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5–10 mg IM</a:t>
            </a:r>
            <a:endParaRPr lang="en-US" sz="1200" dirty="0"/>
          </a:p>
        </p:txBody>
      </p:sp>
      <p:sp>
        <p:nvSpPr>
          <p:cNvPr id="35" name="SK-16-text-34"/>
          <p:cNvSpPr/>
          <p:nvPr/>
        </p:nvSpPr>
        <p:spPr>
          <a:xfrm>
            <a:off x="4560540" y="2284958"/>
            <a:ext cx="2354610" cy="939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Repeat after 12h if needed. Avoid if prolonged QT or CVD. High risk of EPSE.</a:t>
            </a:r>
            <a:endParaRPr lang="en-US" sz="1200" dirty="0"/>
          </a:p>
        </p:txBody>
      </p:sp>
      <p:sp>
        <p:nvSpPr>
          <p:cNvPr id="36" name="SK-16-text-35"/>
          <p:cNvSpPr/>
          <p:nvPr/>
        </p:nvSpPr>
        <p:spPr>
          <a:xfrm>
            <a:off x="685800" y="3358158"/>
            <a:ext cx="172212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976D2"/>
                </a:solidFill>
              </a:rPr>
              <a:t>Lorazepam</a:t>
            </a:r>
            <a:endParaRPr lang="en-US" sz="1200" dirty="0"/>
          </a:p>
        </p:txBody>
      </p:sp>
      <p:sp>
        <p:nvSpPr>
          <p:cNvPr id="37" name="SK-16-text-36"/>
          <p:cNvSpPr/>
          <p:nvPr/>
        </p:nvSpPr>
        <p:spPr>
          <a:xfrm>
            <a:off x="2300288" y="3224808"/>
            <a:ext cx="2107853" cy="939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1–2 mg IM</a:t>
            </a:r>
            <a:endParaRPr lang="en-US" sz="1200" dirty="0"/>
          </a:p>
        </p:txBody>
      </p:sp>
      <p:sp>
        <p:nvSpPr>
          <p:cNvPr id="38" name="SK-16-text-37"/>
          <p:cNvSpPr/>
          <p:nvPr/>
        </p:nvSpPr>
        <p:spPr>
          <a:xfrm>
            <a:off x="4560540" y="3224808"/>
            <a:ext cx="2354610" cy="939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(0.025–0.03 mg/kg). Preferred if antipsychotic history unknown or QT risk.</a:t>
            </a:r>
            <a:endParaRPr lang="en-US" sz="1200" dirty="0"/>
          </a:p>
        </p:txBody>
      </p:sp>
      <p:sp>
        <p:nvSpPr>
          <p:cNvPr id="39" name="SK-16-text-38"/>
          <p:cNvSpPr/>
          <p:nvPr/>
        </p:nvSpPr>
        <p:spPr>
          <a:xfrm>
            <a:off x="685800" y="4298007"/>
            <a:ext cx="1905000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976D2"/>
                </a:solidFill>
              </a:rPr>
              <a:t>Olanzapine</a:t>
            </a:r>
            <a:endParaRPr lang="en-US" sz="1200" dirty="0"/>
          </a:p>
        </p:txBody>
      </p:sp>
      <p:sp>
        <p:nvSpPr>
          <p:cNvPr id="40" name="SK-16-text-39"/>
          <p:cNvSpPr/>
          <p:nvPr/>
        </p:nvSpPr>
        <p:spPr>
          <a:xfrm>
            <a:off x="2300288" y="4164657"/>
            <a:ext cx="2107853" cy="939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5–10 mg IM</a:t>
            </a:r>
            <a:endParaRPr lang="en-US" sz="1200" dirty="0"/>
          </a:p>
        </p:txBody>
      </p:sp>
      <p:sp>
        <p:nvSpPr>
          <p:cNvPr id="41" name="SK-16-text-40"/>
          <p:cNvSpPr/>
          <p:nvPr/>
        </p:nvSpPr>
        <p:spPr>
          <a:xfrm>
            <a:off x="4560540" y="4164657"/>
            <a:ext cx="2354610" cy="939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Initial dose for psychomotor agitation. Do not administer close to IM benzodiazepines.</a:t>
            </a:r>
            <a:endParaRPr lang="en-US" sz="1200" dirty="0"/>
          </a:p>
        </p:txBody>
      </p:sp>
      <p:sp>
        <p:nvSpPr>
          <p:cNvPr id="42" name="SK-16-text-41"/>
          <p:cNvSpPr/>
          <p:nvPr/>
        </p:nvSpPr>
        <p:spPr>
          <a:xfrm>
            <a:off x="945505" y="5333107"/>
            <a:ext cx="604584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62828"/>
                </a:solidFill>
              </a:rPr>
              <a:t>RED FLAG</a:t>
            </a:r>
            <a:endParaRPr lang="en-US" sz="1125" dirty="0"/>
          </a:p>
        </p:txBody>
      </p:sp>
      <p:sp>
        <p:nvSpPr>
          <p:cNvPr id="43" name="SK-16-text-42"/>
          <p:cNvSpPr/>
          <p:nvPr/>
        </p:nvSpPr>
        <p:spPr>
          <a:xfrm>
            <a:off x="945505" y="5585520"/>
            <a:ext cx="5969645" cy="3961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Primary Care Alert: Do not attempt IM sedation without resuscitation equipment and trained monitoring staff. Transfer to acute setting is mandatory.</a:t>
            </a:r>
            <a:endParaRPr lang="en-US" sz="1200" dirty="0"/>
          </a:p>
        </p:txBody>
      </p:sp>
      <p:sp>
        <p:nvSpPr>
          <p:cNvPr id="44" name="SK-16-text-43"/>
          <p:cNvSpPr/>
          <p:nvPr/>
        </p:nvSpPr>
        <p:spPr>
          <a:xfrm>
            <a:off x="7743825" y="1356271"/>
            <a:ext cx="4114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Post-RT Monitoring</a:t>
            </a:r>
            <a:endParaRPr lang="en-US" sz="1500" dirty="0"/>
          </a:p>
        </p:txBody>
      </p:sp>
      <p:sp>
        <p:nvSpPr>
          <p:cNvPr id="45" name="SK-16-text-44"/>
          <p:cNvSpPr/>
          <p:nvPr/>
        </p:nvSpPr>
        <p:spPr>
          <a:xfrm>
            <a:off x="7429500" y="1737271"/>
            <a:ext cx="42481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757575"/>
                </a:solidFill>
              </a:rPr>
              <a:t>NICE NG10 Requirements:</a:t>
            </a:r>
            <a:endParaRPr lang="en-US" sz="1125" dirty="0"/>
          </a:p>
        </p:txBody>
      </p:sp>
      <p:sp>
        <p:nvSpPr>
          <p:cNvPr id="46" name="SK-16-text-45"/>
          <p:cNvSpPr/>
          <p:nvPr/>
        </p:nvSpPr>
        <p:spPr>
          <a:xfrm>
            <a:off x="7620000" y="2094458"/>
            <a:ext cx="38862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Monitor respiratory rate (RR) and oxygen saturation (SpO2).</a:t>
            </a:r>
            <a:endParaRPr lang="en-US" sz="1275" dirty="0"/>
          </a:p>
        </p:txBody>
      </p:sp>
      <p:sp>
        <p:nvSpPr>
          <p:cNvPr id="47" name="SK-16-text-46"/>
          <p:cNvSpPr/>
          <p:nvPr/>
        </p:nvSpPr>
        <p:spPr>
          <a:xfrm>
            <a:off x="7620000" y="2656433"/>
            <a:ext cx="45720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Check blood pressure (BP) and pulse.</a:t>
            </a:r>
            <a:endParaRPr lang="en-US" sz="1275" dirty="0"/>
          </a:p>
        </p:txBody>
      </p:sp>
      <p:sp>
        <p:nvSpPr>
          <p:cNvPr id="48" name="SK-16-text-47"/>
          <p:cNvSpPr/>
          <p:nvPr/>
        </p:nvSpPr>
        <p:spPr>
          <a:xfrm>
            <a:off x="7620000" y="2975521"/>
            <a:ext cx="45720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Assess level of consciousness.</a:t>
            </a:r>
            <a:endParaRPr lang="en-US" sz="1275" dirty="0"/>
          </a:p>
        </p:txBody>
      </p:sp>
      <p:sp>
        <p:nvSpPr>
          <p:cNvPr id="49" name="SK-16-text-48"/>
          <p:cNvSpPr/>
          <p:nvPr/>
        </p:nvSpPr>
        <p:spPr>
          <a:xfrm>
            <a:off x="7620000" y="3294608"/>
            <a:ext cx="457200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Frequency: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At least hourly for all patients.</a:t>
            </a:r>
            <a:endParaRPr lang="en-US" sz="1275" dirty="0"/>
          </a:p>
        </p:txBody>
      </p:sp>
      <p:sp>
        <p:nvSpPr>
          <p:cNvPr id="50" name="SK-16-text-49"/>
          <p:cNvSpPr/>
          <p:nvPr/>
        </p:nvSpPr>
        <p:spPr>
          <a:xfrm>
            <a:off x="7620000" y="3613696"/>
            <a:ext cx="38862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High Risk: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Every 15 minutes if intoxicated, sedated/asleep, or pre-existing physical health issues.</a:t>
            </a:r>
            <a:endParaRPr lang="en-US" sz="1275" dirty="0"/>
          </a:p>
        </p:txBody>
      </p:sp>
      <p:sp>
        <p:nvSpPr>
          <p:cNvPr id="51" name="SK-16-text-50"/>
          <p:cNvSpPr/>
          <p:nvPr/>
        </p:nvSpPr>
        <p:spPr>
          <a:xfrm>
            <a:off x="7651403" y="5135017"/>
            <a:ext cx="3930997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A1B9A"/>
                </a:solidFill>
              </a:rPr>
              <a:t>AKT EXAM PEARL</a:t>
            </a:r>
            <a:endParaRPr lang="en-US" sz="1125" dirty="0"/>
          </a:p>
        </p:txBody>
      </p:sp>
      <p:sp>
        <p:nvSpPr>
          <p:cNvPr id="52" name="SK-16-text-51"/>
          <p:cNvSpPr/>
          <p:nvPr/>
        </p:nvSpPr>
        <p:spPr>
          <a:xfrm>
            <a:off x="7651403" y="5387429"/>
            <a:ext cx="3854797" cy="594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Rapid Tranquillisation (RT) should be a single dose. Always review clinical effect and vital signs before considering any repeat.</a:t>
            </a:r>
            <a:endParaRPr lang="en-US" sz="1200" dirty="0"/>
          </a:p>
        </p:txBody>
      </p:sp>
      <p:sp>
        <p:nvSpPr>
          <p:cNvPr id="53" name="SK-16-text-52"/>
          <p:cNvSpPr/>
          <p:nvPr/>
        </p:nvSpPr>
        <p:spPr>
          <a:xfrm>
            <a:off x="571500" y="6286500"/>
            <a:ext cx="111252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7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17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29250" cy="2866430"/>
          </a:xfrm>
          <a:prstGeom prst="rect">
            <a:avLst/>
          </a:prstGeom>
        </p:spPr>
      </p:pic>
      <p:pic>
        <p:nvPicPr>
          <p:cNvPr id="6" name="SK-17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56271"/>
            <a:ext cx="5200650" cy="342900"/>
          </a:xfrm>
          <a:prstGeom prst="rect">
            <a:avLst/>
          </a:prstGeom>
        </p:spPr>
      </p:pic>
      <p:pic>
        <p:nvPicPr>
          <p:cNvPr id="7" name="SK-17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03896"/>
            <a:ext cx="238125" cy="190500"/>
          </a:xfrm>
          <a:prstGeom prst="rect">
            <a:avLst/>
          </a:prstGeom>
        </p:spPr>
      </p:pic>
      <p:pic>
        <p:nvPicPr>
          <p:cNvPr id="8" name="SK-17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813471"/>
            <a:ext cx="214313" cy="176361"/>
          </a:xfrm>
          <a:prstGeom prst="rect">
            <a:avLst/>
          </a:prstGeom>
        </p:spPr>
      </p:pic>
      <p:pic>
        <p:nvPicPr>
          <p:cNvPr id="9" name="SK-17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148632"/>
            <a:ext cx="214313" cy="176361"/>
          </a:xfrm>
          <a:prstGeom prst="rect">
            <a:avLst/>
          </a:prstGeom>
        </p:spPr>
      </p:pic>
      <p:pic>
        <p:nvPicPr>
          <p:cNvPr id="10" name="SK-17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483793"/>
            <a:ext cx="214313" cy="176361"/>
          </a:xfrm>
          <a:prstGeom prst="rect">
            <a:avLst/>
          </a:prstGeom>
        </p:spPr>
      </p:pic>
      <p:pic>
        <p:nvPicPr>
          <p:cNvPr id="11" name="SK-17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058864"/>
            <a:ext cx="214313" cy="176361"/>
          </a:xfrm>
          <a:prstGeom prst="rect">
            <a:avLst/>
          </a:prstGeom>
        </p:spPr>
      </p:pic>
      <p:pic>
        <p:nvPicPr>
          <p:cNvPr id="12" name="SK-17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394025"/>
            <a:ext cx="214313" cy="176361"/>
          </a:xfrm>
          <a:prstGeom prst="rect">
            <a:avLst/>
          </a:prstGeom>
        </p:spPr>
      </p:pic>
      <p:pic>
        <p:nvPicPr>
          <p:cNvPr id="13" name="SK-17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1241971"/>
            <a:ext cx="5429250" cy="2866430"/>
          </a:xfrm>
          <a:prstGeom prst="rect">
            <a:avLst/>
          </a:prstGeom>
        </p:spPr>
      </p:pic>
      <p:pic>
        <p:nvPicPr>
          <p:cNvPr id="14" name="SK-17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5550" y="1356271"/>
            <a:ext cx="5200650" cy="342900"/>
          </a:xfrm>
          <a:prstGeom prst="rect">
            <a:avLst/>
          </a:prstGeom>
        </p:spPr>
      </p:pic>
      <p:pic>
        <p:nvPicPr>
          <p:cNvPr id="15" name="SK-17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5550" y="1403896"/>
            <a:ext cx="238125" cy="190500"/>
          </a:xfrm>
          <a:prstGeom prst="rect">
            <a:avLst/>
          </a:prstGeom>
        </p:spPr>
      </p:pic>
      <p:pic>
        <p:nvPicPr>
          <p:cNvPr id="16" name="SK-17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05550" y="1813471"/>
            <a:ext cx="214313" cy="176361"/>
          </a:xfrm>
          <a:prstGeom prst="rect">
            <a:avLst/>
          </a:prstGeom>
        </p:spPr>
      </p:pic>
      <p:pic>
        <p:nvPicPr>
          <p:cNvPr id="17" name="SK-17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05550" y="2148632"/>
            <a:ext cx="214313" cy="176361"/>
          </a:xfrm>
          <a:prstGeom prst="rect">
            <a:avLst/>
          </a:prstGeom>
        </p:spPr>
      </p:pic>
      <p:pic>
        <p:nvPicPr>
          <p:cNvPr id="18" name="SK-17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05550" y="2483793"/>
            <a:ext cx="214313" cy="176361"/>
          </a:xfrm>
          <a:prstGeom prst="rect">
            <a:avLst/>
          </a:prstGeom>
        </p:spPr>
      </p:pic>
      <p:pic>
        <p:nvPicPr>
          <p:cNvPr id="19" name="SK-17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05550" y="2818954"/>
            <a:ext cx="214313" cy="176361"/>
          </a:xfrm>
          <a:prstGeom prst="rect">
            <a:avLst/>
          </a:prstGeom>
        </p:spPr>
      </p:pic>
      <p:pic>
        <p:nvPicPr>
          <p:cNvPr id="20" name="SK-17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05550" y="3413075"/>
            <a:ext cx="5200650" cy="581025"/>
          </a:xfrm>
          <a:prstGeom prst="rect">
            <a:avLst/>
          </a:prstGeom>
        </p:spPr>
      </p:pic>
      <p:pic>
        <p:nvPicPr>
          <p:cNvPr id="21" name="SK-17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1750" y="3529459"/>
            <a:ext cx="178594" cy="148828"/>
          </a:xfrm>
          <a:prstGeom prst="rect">
            <a:avLst/>
          </a:prstGeom>
        </p:spPr>
      </p:pic>
      <p:pic>
        <p:nvPicPr>
          <p:cNvPr id="22" name="SK-17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1500" y="4298900"/>
            <a:ext cx="5429250" cy="933450"/>
          </a:xfrm>
          <a:prstGeom prst="rect">
            <a:avLst/>
          </a:prstGeom>
        </p:spPr>
      </p:pic>
      <p:pic>
        <p:nvPicPr>
          <p:cNvPr id="23" name="SK-17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5800" y="4667101"/>
            <a:ext cx="285750" cy="228600"/>
          </a:xfrm>
          <a:prstGeom prst="rect">
            <a:avLst/>
          </a:prstGeom>
        </p:spPr>
      </p:pic>
      <p:pic>
        <p:nvPicPr>
          <p:cNvPr id="24" name="SK-17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191250" y="4298900"/>
            <a:ext cx="5429250" cy="933450"/>
          </a:xfrm>
          <a:prstGeom prst="rect">
            <a:avLst/>
          </a:prstGeom>
        </p:spPr>
      </p:pic>
      <p:pic>
        <p:nvPicPr>
          <p:cNvPr id="25" name="SK-17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05550" y="4667101"/>
            <a:ext cx="285750" cy="228600"/>
          </a:xfrm>
          <a:prstGeom prst="rect">
            <a:avLst/>
          </a:prstGeom>
        </p:spPr>
      </p:pic>
      <p:pic>
        <p:nvPicPr>
          <p:cNvPr id="26" name="SK-17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7" name="SK-17-text-26"/>
          <p:cNvSpPr/>
          <p:nvPr/>
        </p:nvSpPr>
        <p:spPr>
          <a:xfrm>
            <a:off x="762000" y="3810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Acute Dystonic Reaction</a:t>
            </a:r>
            <a:endParaRPr lang="en-US" sz="2400" dirty="0"/>
          </a:p>
        </p:txBody>
      </p:sp>
      <p:sp>
        <p:nvSpPr>
          <p:cNvPr id="28" name="SK-17-text-27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9" name="SK-17-text-28"/>
          <p:cNvSpPr/>
          <p:nvPr/>
        </p:nvSpPr>
        <p:spPr>
          <a:xfrm>
            <a:off x="1019175" y="1356271"/>
            <a:ext cx="52006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Clinical Recognition</a:t>
            </a:r>
            <a:endParaRPr lang="en-US" sz="1500" dirty="0"/>
          </a:p>
        </p:txBody>
      </p:sp>
      <p:sp>
        <p:nvSpPr>
          <p:cNvPr id="30" name="SK-17-text-29"/>
          <p:cNvSpPr/>
          <p:nvPr/>
        </p:nvSpPr>
        <p:spPr>
          <a:xfrm>
            <a:off x="995363" y="1813471"/>
            <a:ext cx="111966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Oculogyric Crisis: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Spasmodic upward deviation of the eyes.</a:t>
            </a:r>
            <a:endParaRPr lang="en-US" sz="1350" dirty="0"/>
          </a:p>
        </p:txBody>
      </p:sp>
      <p:sp>
        <p:nvSpPr>
          <p:cNvPr id="31" name="SK-17-text-30"/>
          <p:cNvSpPr/>
          <p:nvPr/>
        </p:nvSpPr>
        <p:spPr>
          <a:xfrm>
            <a:off x="995363" y="2148632"/>
            <a:ext cx="1090422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Torticollis: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Severe twisting of the neck to one side.</a:t>
            </a:r>
            <a:endParaRPr lang="en-US" sz="1350" dirty="0"/>
          </a:p>
        </p:txBody>
      </p:sp>
      <p:sp>
        <p:nvSpPr>
          <p:cNvPr id="32" name="SK-17-text-31"/>
          <p:cNvSpPr/>
          <p:nvPr/>
        </p:nvSpPr>
        <p:spPr>
          <a:xfrm>
            <a:off x="995363" y="2483793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Trismus &amp; Grimacing: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Jaw spasm and facial muscle contractions.</a:t>
            </a:r>
            <a:endParaRPr lang="en-US" sz="1350" dirty="0"/>
          </a:p>
        </p:txBody>
      </p:sp>
      <p:sp>
        <p:nvSpPr>
          <p:cNvPr id="33" name="SK-17-text-32"/>
          <p:cNvSpPr/>
          <p:nvPr/>
        </p:nvSpPr>
        <p:spPr>
          <a:xfrm>
            <a:off x="995363" y="3058864"/>
            <a:ext cx="111966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Opisthotonos: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Backward arching of the head, neck, and spine.</a:t>
            </a:r>
            <a:endParaRPr lang="en-US" sz="1350" dirty="0"/>
          </a:p>
        </p:txBody>
      </p:sp>
      <p:sp>
        <p:nvSpPr>
          <p:cNvPr id="34" name="SK-17-text-33"/>
          <p:cNvSpPr/>
          <p:nvPr/>
        </p:nvSpPr>
        <p:spPr>
          <a:xfrm>
            <a:off x="995363" y="3394025"/>
            <a:ext cx="111966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Macroglossia: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Tongue protrusion or swelling (distressing).</a:t>
            </a:r>
            <a:endParaRPr lang="en-US" sz="1350" dirty="0"/>
          </a:p>
        </p:txBody>
      </p:sp>
      <p:sp>
        <p:nvSpPr>
          <p:cNvPr id="35" name="SK-17-text-34"/>
          <p:cNvSpPr/>
          <p:nvPr/>
        </p:nvSpPr>
        <p:spPr>
          <a:xfrm>
            <a:off x="6638925" y="1356271"/>
            <a:ext cx="52006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Acute Management</a:t>
            </a:r>
            <a:endParaRPr lang="en-US" sz="1500" dirty="0"/>
          </a:p>
        </p:txBody>
      </p:sp>
      <p:sp>
        <p:nvSpPr>
          <p:cNvPr id="36" name="SK-17-text-35"/>
          <p:cNvSpPr/>
          <p:nvPr/>
        </p:nvSpPr>
        <p:spPr>
          <a:xfrm>
            <a:off x="6615113" y="1813471"/>
            <a:ext cx="557688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First-line Treatment: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Procyclidine 5–10 mg IM injection.</a:t>
            </a:r>
            <a:endParaRPr lang="en-US" sz="1350" dirty="0"/>
          </a:p>
        </p:txBody>
      </p:sp>
      <p:sp>
        <p:nvSpPr>
          <p:cNvPr id="37" name="SK-17-text-36"/>
          <p:cNvSpPr/>
          <p:nvPr/>
        </p:nvSpPr>
        <p:spPr>
          <a:xfrm>
            <a:off x="6615113" y="2148632"/>
            <a:ext cx="557688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Response Time: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Usually effective within 5–10 minutes.</a:t>
            </a:r>
            <a:endParaRPr lang="en-US" sz="1350" dirty="0"/>
          </a:p>
        </p:txBody>
      </p:sp>
      <p:sp>
        <p:nvSpPr>
          <p:cNvPr id="38" name="SK-17-text-37"/>
          <p:cNvSpPr/>
          <p:nvPr/>
        </p:nvSpPr>
        <p:spPr>
          <a:xfrm>
            <a:off x="6615113" y="2483793"/>
            <a:ext cx="557688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Repeat Doses: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Occasionally &gt;10 mg is required. Check BNF.</a:t>
            </a:r>
            <a:endParaRPr lang="en-US" sz="1350" dirty="0"/>
          </a:p>
        </p:txBody>
      </p:sp>
      <p:sp>
        <p:nvSpPr>
          <p:cNvPr id="39" name="SK-17-text-38"/>
          <p:cNvSpPr/>
          <p:nvPr/>
        </p:nvSpPr>
        <p:spPr>
          <a:xfrm>
            <a:off x="6615113" y="2818954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Review Cause: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Stop/reduce antipsychotic or dopamine antagonist.</a:t>
            </a:r>
            <a:endParaRPr lang="en-US" sz="1350" dirty="0"/>
          </a:p>
        </p:txBody>
      </p:sp>
      <p:sp>
        <p:nvSpPr>
          <p:cNvPr id="40" name="SK-17-text-39"/>
          <p:cNvSpPr/>
          <p:nvPr/>
        </p:nvSpPr>
        <p:spPr>
          <a:xfrm>
            <a:off x="6560344" y="3413075"/>
            <a:ext cx="5048250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24242"/>
                </a:solidFill>
              </a:rPr>
              <a:t> Check local emergency stock and TOXBASE; supply issues for Procyclidine 10mg/2ml reported in 2025/2026.</a:t>
            </a:r>
            <a:endParaRPr lang="en-US" sz="1125" dirty="0"/>
          </a:p>
        </p:txBody>
      </p:sp>
      <p:sp>
        <p:nvSpPr>
          <p:cNvPr id="41" name="SK-17-text-40"/>
          <p:cNvSpPr/>
          <p:nvPr/>
        </p:nvSpPr>
        <p:spPr>
          <a:xfrm>
            <a:off x="1114425" y="4413200"/>
            <a:ext cx="48482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C62828"/>
                </a:solidFill>
              </a:rPr>
              <a:t>RED FLAG</a:t>
            </a:r>
            <a:endParaRPr lang="en-US" sz="1050" dirty="0"/>
          </a:p>
        </p:txBody>
      </p:sp>
      <p:sp>
        <p:nvSpPr>
          <p:cNvPr id="42" name="SK-17-text-41"/>
          <p:cNvSpPr/>
          <p:nvPr/>
        </p:nvSpPr>
        <p:spPr>
          <a:xfrm>
            <a:off x="1114425" y="4632275"/>
            <a:ext cx="477202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Laryngeal Dystonia: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 Suspect if stridor or breathing difficulty. This is a </a:t>
            </a:r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Life-Threatening Airway Emergency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. Call 999.</a:t>
            </a:r>
            <a:endParaRPr lang="en-US" sz="1275" dirty="0"/>
          </a:p>
        </p:txBody>
      </p:sp>
      <p:sp>
        <p:nvSpPr>
          <p:cNvPr id="43" name="SK-17-text-42"/>
          <p:cNvSpPr/>
          <p:nvPr/>
        </p:nvSpPr>
        <p:spPr>
          <a:xfrm>
            <a:off x="6734175" y="4413200"/>
            <a:ext cx="48482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6A1B9A"/>
                </a:solidFill>
              </a:rPr>
              <a:t>EXAM PEARL: AKT</a:t>
            </a:r>
            <a:endParaRPr lang="en-US" sz="1050" dirty="0"/>
          </a:p>
        </p:txBody>
      </p:sp>
      <p:sp>
        <p:nvSpPr>
          <p:cNvPr id="44" name="SK-17-text-43"/>
          <p:cNvSpPr/>
          <p:nvPr/>
        </p:nvSpPr>
        <p:spPr>
          <a:xfrm>
            <a:off x="6734175" y="4632275"/>
            <a:ext cx="477202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Dystonias often occur within 72 hours of starting antipsychotics. Do not mistake for a seizure or "anxiety".</a:t>
            </a:r>
            <a:endParaRPr lang="en-US" sz="1275" dirty="0"/>
          </a:p>
        </p:txBody>
      </p:sp>
      <p:sp>
        <p:nvSpPr>
          <p:cNvPr id="45" name="SK-17-text-44"/>
          <p:cNvSpPr/>
          <p:nvPr/>
        </p:nvSpPr>
        <p:spPr>
          <a:xfrm>
            <a:off x="10258425" y="6467475"/>
            <a:ext cx="1933575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8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18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10200" cy="4244429"/>
          </a:xfrm>
          <a:prstGeom prst="rect">
            <a:avLst/>
          </a:prstGeom>
        </p:spPr>
      </p:pic>
      <p:pic>
        <p:nvPicPr>
          <p:cNvPr id="6" name="SK-18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56271"/>
            <a:ext cx="5181600" cy="361950"/>
          </a:xfrm>
          <a:prstGeom prst="rect">
            <a:avLst/>
          </a:prstGeom>
        </p:spPr>
      </p:pic>
      <p:pic>
        <p:nvPicPr>
          <p:cNvPr id="7" name="SK-18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03896"/>
            <a:ext cx="238125" cy="190500"/>
          </a:xfrm>
          <a:prstGeom prst="rect">
            <a:avLst/>
          </a:prstGeom>
        </p:spPr>
      </p:pic>
      <p:pic>
        <p:nvPicPr>
          <p:cNvPr id="8" name="SK-18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870621"/>
            <a:ext cx="166688" cy="450949"/>
          </a:xfrm>
          <a:prstGeom prst="rect">
            <a:avLst/>
          </a:prstGeom>
        </p:spPr>
      </p:pic>
      <p:pic>
        <p:nvPicPr>
          <p:cNvPr id="9" name="SK-18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454920"/>
            <a:ext cx="166688" cy="450949"/>
          </a:xfrm>
          <a:prstGeom prst="rect">
            <a:avLst/>
          </a:prstGeom>
        </p:spPr>
      </p:pic>
      <p:pic>
        <p:nvPicPr>
          <p:cNvPr id="10" name="SK-18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039219"/>
            <a:ext cx="166688" cy="450949"/>
          </a:xfrm>
          <a:prstGeom prst="rect">
            <a:avLst/>
          </a:prstGeom>
        </p:spPr>
      </p:pic>
      <p:pic>
        <p:nvPicPr>
          <p:cNvPr id="11" name="SK-18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604468"/>
            <a:ext cx="3419475" cy="342900"/>
          </a:xfrm>
          <a:prstGeom prst="rect">
            <a:avLst/>
          </a:prstGeom>
        </p:spPr>
      </p:pic>
      <p:pic>
        <p:nvPicPr>
          <p:cNvPr id="12" name="SK-18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3699718"/>
            <a:ext cx="190500" cy="152400"/>
          </a:xfrm>
          <a:prstGeom prst="rect">
            <a:avLst/>
          </a:prstGeom>
        </p:spPr>
      </p:pic>
      <p:pic>
        <p:nvPicPr>
          <p:cNvPr id="13" name="SK-18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1241971"/>
            <a:ext cx="5410200" cy="4244429"/>
          </a:xfrm>
          <a:prstGeom prst="rect">
            <a:avLst/>
          </a:prstGeom>
        </p:spPr>
      </p:pic>
      <p:pic>
        <p:nvPicPr>
          <p:cNvPr id="14" name="SK-18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1356271"/>
            <a:ext cx="5181600" cy="361950"/>
          </a:xfrm>
          <a:prstGeom prst="rect">
            <a:avLst/>
          </a:prstGeom>
        </p:spPr>
      </p:pic>
      <p:pic>
        <p:nvPicPr>
          <p:cNvPr id="15" name="SK-18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1403896"/>
            <a:ext cx="238125" cy="190500"/>
          </a:xfrm>
          <a:prstGeom prst="rect">
            <a:avLst/>
          </a:prstGeom>
        </p:spPr>
      </p:pic>
      <p:pic>
        <p:nvPicPr>
          <p:cNvPr id="16" name="SK-18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1870621"/>
            <a:ext cx="166688" cy="450949"/>
          </a:xfrm>
          <a:prstGeom prst="rect">
            <a:avLst/>
          </a:prstGeom>
        </p:spPr>
      </p:pic>
      <p:pic>
        <p:nvPicPr>
          <p:cNvPr id="17" name="SK-18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2454920"/>
            <a:ext cx="166688" cy="450949"/>
          </a:xfrm>
          <a:prstGeom prst="rect">
            <a:avLst/>
          </a:prstGeom>
        </p:spPr>
      </p:pic>
      <p:pic>
        <p:nvPicPr>
          <p:cNvPr id="18" name="SK-18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24600" y="3039219"/>
            <a:ext cx="166688" cy="450949"/>
          </a:xfrm>
          <a:prstGeom prst="rect">
            <a:avLst/>
          </a:prstGeom>
        </p:spPr>
      </p:pic>
      <p:pic>
        <p:nvPicPr>
          <p:cNvPr id="19" name="SK-18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24600" y="3623518"/>
            <a:ext cx="166688" cy="450949"/>
          </a:xfrm>
          <a:prstGeom prst="rect">
            <a:avLst/>
          </a:prstGeom>
        </p:spPr>
      </p:pic>
      <p:pic>
        <p:nvPicPr>
          <p:cNvPr id="20" name="SK-18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5676900"/>
            <a:ext cx="11049000" cy="800100"/>
          </a:xfrm>
          <a:prstGeom prst="rect">
            <a:avLst/>
          </a:prstGeom>
        </p:spPr>
      </p:pic>
      <p:pic>
        <p:nvPicPr>
          <p:cNvPr id="21" name="SK-18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62000" y="5954464"/>
            <a:ext cx="285750" cy="244822"/>
          </a:xfrm>
          <a:prstGeom prst="rect">
            <a:avLst/>
          </a:prstGeom>
        </p:spPr>
      </p:pic>
      <p:pic>
        <p:nvPicPr>
          <p:cNvPr id="22" name="SK-18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3" name="SK-18-text-22"/>
          <p:cNvSpPr/>
          <p:nvPr/>
        </p:nvSpPr>
        <p:spPr>
          <a:xfrm>
            <a:off x="762000" y="3810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Akathisia</a:t>
            </a:r>
            <a:endParaRPr lang="en-US" sz="2400" dirty="0"/>
          </a:p>
        </p:txBody>
      </p:sp>
      <p:sp>
        <p:nvSpPr>
          <p:cNvPr id="24" name="SK-18-text-23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5" name="SK-18-text-24"/>
          <p:cNvSpPr/>
          <p:nvPr/>
        </p:nvSpPr>
        <p:spPr>
          <a:xfrm>
            <a:off x="1019175" y="1356271"/>
            <a:ext cx="51816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Clinical Presentation</a:t>
            </a:r>
            <a:endParaRPr lang="en-US" sz="1500" dirty="0"/>
          </a:p>
        </p:txBody>
      </p:sp>
      <p:sp>
        <p:nvSpPr>
          <p:cNvPr id="26" name="SK-18-text-25"/>
          <p:cNvSpPr/>
          <p:nvPr/>
        </p:nvSpPr>
        <p:spPr>
          <a:xfrm>
            <a:off x="966788" y="1832521"/>
            <a:ext cx="4900613" cy="48904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Definition: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Subjective distressing sense of inner restlessness and an objective drive to move.</a:t>
            </a:r>
            <a:endParaRPr lang="en-US" sz="1350" dirty="0"/>
          </a:p>
        </p:txBody>
      </p:sp>
      <p:sp>
        <p:nvSpPr>
          <p:cNvPr id="27" name="SK-18-text-26"/>
          <p:cNvSpPr/>
          <p:nvPr/>
        </p:nvSpPr>
        <p:spPr>
          <a:xfrm>
            <a:off x="966788" y="2416820"/>
            <a:ext cx="4900613" cy="48904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Physical Signs: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Pacing, shifting weight from foot to foot, or inability to sit/stand still.</a:t>
            </a:r>
            <a:endParaRPr lang="en-US" sz="1350" dirty="0"/>
          </a:p>
        </p:txBody>
      </p:sp>
      <p:sp>
        <p:nvSpPr>
          <p:cNvPr id="28" name="SK-18-text-27"/>
          <p:cNvSpPr/>
          <p:nvPr/>
        </p:nvSpPr>
        <p:spPr>
          <a:xfrm>
            <a:off x="966788" y="3001119"/>
            <a:ext cx="4900613" cy="48904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Timing: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Often occurs shortly after starting or increasing the dose of an antipsychotic.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1066800" y="3604468"/>
            <a:ext cx="716747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SCA Tip: Ask "Do you feel driven to move?"</a:t>
            </a:r>
            <a:endParaRPr lang="en-US" sz="1200" dirty="0"/>
          </a:p>
        </p:txBody>
      </p:sp>
      <p:sp>
        <p:nvSpPr>
          <p:cNvPr id="30" name="SK-18-text-29"/>
          <p:cNvSpPr/>
          <p:nvPr/>
        </p:nvSpPr>
        <p:spPr>
          <a:xfrm>
            <a:off x="6657975" y="1356271"/>
            <a:ext cx="52578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Assessment &amp; Management</a:t>
            </a:r>
            <a:endParaRPr lang="en-US" sz="1500" dirty="0"/>
          </a:p>
        </p:txBody>
      </p:sp>
      <p:sp>
        <p:nvSpPr>
          <p:cNvPr id="31" name="SK-18-text-30"/>
          <p:cNvSpPr/>
          <p:nvPr/>
        </p:nvSpPr>
        <p:spPr>
          <a:xfrm>
            <a:off x="6605588" y="1832521"/>
            <a:ext cx="4900613" cy="48904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Suicide Risk: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Extreme distress from akathisia is a known risk factor for suicidal ideation.</a:t>
            </a:r>
            <a:endParaRPr lang="en-US" sz="1350" dirty="0"/>
          </a:p>
        </p:txBody>
      </p:sp>
      <p:sp>
        <p:nvSpPr>
          <p:cNvPr id="32" name="SK-18-text-31"/>
          <p:cNvSpPr/>
          <p:nvPr/>
        </p:nvSpPr>
        <p:spPr>
          <a:xfrm>
            <a:off x="6605588" y="2416820"/>
            <a:ext cx="4900613" cy="48904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Medication Review: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Reduce dose or switch antipsychotic with specialist guidance.</a:t>
            </a:r>
            <a:endParaRPr lang="en-US" sz="1350" dirty="0"/>
          </a:p>
        </p:txBody>
      </p:sp>
      <p:sp>
        <p:nvSpPr>
          <p:cNvPr id="33" name="SK-18-text-32"/>
          <p:cNvSpPr/>
          <p:nvPr/>
        </p:nvSpPr>
        <p:spPr>
          <a:xfrm>
            <a:off x="6605588" y="3001119"/>
            <a:ext cx="4900613" cy="48904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Pharmacotherapy: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Propranolol is often first-line; consider short-term benzodiazepines.</a:t>
            </a:r>
            <a:endParaRPr lang="en-US" sz="1350" dirty="0"/>
          </a:p>
        </p:txBody>
      </p:sp>
      <p:sp>
        <p:nvSpPr>
          <p:cNvPr id="34" name="SK-18-text-33"/>
          <p:cNvSpPr/>
          <p:nvPr/>
        </p:nvSpPr>
        <p:spPr>
          <a:xfrm>
            <a:off x="6605588" y="3585418"/>
            <a:ext cx="4900613" cy="48904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Differential: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Rule out anxiety, agitated depression, or worsening psychotic symptoms.</a:t>
            </a:r>
            <a:endParaRPr lang="en-US" sz="1350" dirty="0"/>
          </a:p>
        </p:txBody>
      </p:sp>
      <p:sp>
        <p:nvSpPr>
          <p:cNvPr id="35" name="SK-18-text-34"/>
          <p:cNvSpPr/>
          <p:nvPr/>
        </p:nvSpPr>
        <p:spPr>
          <a:xfrm>
            <a:off x="1190625" y="5791200"/>
            <a:ext cx="1023937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Common Pitfall: Do not mistake akathisia for worsening psychosis; increasing the antipsychotic dose will exacerbate the condition.</a:t>
            </a:r>
            <a:endParaRPr lang="en-US" sz="1500" dirty="0"/>
          </a:p>
        </p:txBody>
      </p:sp>
      <p:sp>
        <p:nvSpPr>
          <p:cNvPr id="36" name="SK-18-text-35"/>
          <p:cNvSpPr/>
          <p:nvPr/>
        </p:nvSpPr>
        <p:spPr>
          <a:xfrm>
            <a:off x="10258425" y="6567488"/>
            <a:ext cx="19335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757575"/>
                </a:solidFill>
                <a:hlinkClick r:id="rId23" invalidUrl="" action="" tgtFrame="" tooltip="https://www.bradfordvts.co.uk/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37" name="SK-18-text-35-link-hitbox-1">
            <a:hlinkClick r:id="rId23" tooltip="https://www.bradfordvts.co.uk/"/>
          </p:cNvPr>
          <p:cNvSpPr/>
          <p:nvPr/>
        </p:nvSpPr>
        <p:spPr>
          <a:xfrm>
            <a:off x="10258425" y="6586538"/>
            <a:ext cx="1933575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19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827163"/>
            <a:ext cx="5381625" cy="1041797"/>
          </a:xfrm>
          <a:prstGeom prst="rect">
            <a:avLst/>
          </a:prstGeom>
        </p:spPr>
      </p:pic>
      <p:pic>
        <p:nvPicPr>
          <p:cNvPr id="6" name="SK-19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989088"/>
            <a:ext cx="238125" cy="190500"/>
          </a:xfrm>
          <a:prstGeom prst="rect">
            <a:avLst/>
          </a:prstGeom>
        </p:spPr>
      </p:pic>
      <p:pic>
        <p:nvPicPr>
          <p:cNvPr id="7" name="SK-19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011835"/>
            <a:ext cx="5381625" cy="1041797"/>
          </a:xfrm>
          <a:prstGeom prst="rect">
            <a:avLst/>
          </a:prstGeom>
        </p:spPr>
      </p:pic>
      <p:pic>
        <p:nvPicPr>
          <p:cNvPr id="8" name="SK-19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173760"/>
            <a:ext cx="238125" cy="190500"/>
          </a:xfrm>
          <a:prstGeom prst="rect">
            <a:avLst/>
          </a:prstGeom>
        </p:spPr>
      </p:pic>
      <p:pic>
        <p:nvPicPr>
          <p:cNvPr id="9" name="SK-19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196507"/>
            <a:ext cx="5381625" cy="1041797"/>
          </a:xfrm>
          <a:prstGeom prst="rect">
            <a:avLst/>
          </a:prstGeom>
        </p:spPr>
      </p:pic>
      <p:pic>
        <p:nvPicPr>
          <p:cNvPr id="10" name="SK-19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4358432"/>
            <a:ext cx="238125" cy="190500"/>
          </a:xfrm>
          <a:prstGeom prst="rect">
            <a:avLst/>
          </a:prstGeom>
        </p:spPr>
      </p:pic>
      <p:pic>
        <p:nvPicPr>
          <p:cNvPr id="11" name="SK-19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241971"/>
            <a:ext cx="5381625" cy="4076849"/>
          </a:xfrm>
          <a:prstGeom prst="rect">
            <a:avLst/>
          </a:prstGeom>
        </p:spPr>
      </p:pic>
      <p:pic>
        <p:nvPicPr>
          <p:cNvPr id="12" name="SK-19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1750" y="1384846"/>
            <a:ext cx="5095875" cy="361950"/>
          </a:xfrm>
          <a:prstGeom prst="rect">
            <a:avLst/>
          </a:prstGeom>
        </p:spPr>
      </p:pic>
      <p:pic>
        <p:nvPicPr>
          <p:cNvPr id="13" name="SK-19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509320"/>
            <a:ext cx="5429250" cy="624780"/>
          </a:xfrm>
          <a:prstGeom prst="rect">
            <a:avLst/>
          </a:prstGeom>
        </p:spPr>
      </p:pic>
      <p:pic>
        <p:nvPicPr>
          <p:cNvPr id="14" name="SK-19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5678835"/>
            <a:ext cx="285750" cy="285750"/>
          </a:xfrm>
          <a:prstGeom prst="rect">
            <a:avLst/>
          </a:prstGeom>
        </p:spPr>
      </p:pic>
      <p:pic>
        <p:nvPicPr>
          <p:cNvPr id="15" name="SK-19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91250" y="5509320"/>
            <a:ext cx="5429250" cy="624780"/>
          </a:xfrm>
          <a:prstGeom prst="rect">
            <a:avLst/>
          </a:prstGeom>
        </p:spPr>
      </p:pic>
      <p:pic>
        <p:nvPicPr>
          <p:cNvPr id="16" name="SK-19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05550" y="5694759"/>
            <a:ext cx="285750" cy="253901"/>
          </a:xfrm>
          <a:prstGeom prst="rect">
            <a:avLst/>
          </a:prstGeom>
        </p:spPr>
      </p:pic>
      <p:pic>
        <p:nvPicPr>
          <p:cNvPr id="17" name="SK-19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419850"/>
            <a:ext cx="11049000" cy="295275"/>
          </a:xfrm>
          <a:prstGeom prst="rect">
            <a:avLst/>
          </a:prstGeom>
        </p:spPr>
      </p:pic>
      <p:sp>
        <p:nvSpPr>
          <p:cNvPr id="18" name="SK-19-text-17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Neuroleptic Malignant Syndrome (NMS)</a:t>
            </a:r>
            <a:endParaRPr lang="en-US" sz="2400" dirty="0"/>
          </a:p>
        </p:txBody>
      </p:sp>
      <p:sp>
        <p:nvSpPr>
          <p:cNvPr id="19" name="SK-19-text-18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0" name="SK-19-text-19"/>
          <p:cNvSpPr/>
          <p:nvPr/>
        </p:nvSpPr>
        <p:spPr>
          <a:xfrm>
            <a:off x="571500" y="1322338"/>
            <a:ext cx="548640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The Clinical Triad</a:t>
            </a:r>
            <a:endParaRPr lang="en-US" sz="1650" dirty="0"/>
          </a:p>
        </p:txBody>
      </p:sp>
      <p:sp>
        <p:nvSpPr>
          <p:cNvPr id="21" name="SK-19-text-20"/>
          <p:cNvSpPr/>
          <p:nvPr/>
        </p:nvSpPr>
        <p:spPr>
          <a:xfrm>
            <a:off x="1019175" y="1941463"/>
            <a:ext cx="51530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Hyperpyrexia</a:t>
            </a:r>
            <a:endParaRPr lang="en-US" sz="1500" dirty="0"/>
          </a:p>
        </p:txBody>
      </p:sp>
      <p:sp>
        <p:nvSpPr>
          <p:cNvPr id="22" name="SK-19-text-21"/>
          <p:cNvSpPr/>
          <p:nvPr/>
        </p:nvSpPr>
        <p:spPr>
          <a:xfrm>
            <a:off x="685800" y="2274838"/>
            <a:ext cx="51530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High fever, often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&gt;38°C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. Autonomic instability can cause rapid fluctuations in temperature and vital signs.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1019175" y="3126135"/>
            <a:ext cx="51530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"Lead-pipe" Rigidity</a:t>
            </a:r>
            <a:endParaRPr lang="en-US" sz="1500" dirty="0"/>
          </a:p>
        </p:txBody>
      </p:sp>
      <p:sp>
        <p:nvSpPr>
          <p:cNvPr id="24" name="SK-19-text-23"/>
          <p:cNvSpPr/>
          <p:nvPr/>
        </p:nvSpPr>
        <p:spPr>
          <a:xfrm>
            <a:off x="685800" y="3459510"/>
            <a:ext cx="51530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Severe, generalized muscle stiffness. Distinct from the "cogwheel" rigidity of Parkinsonism. Can lead to rhabdomyolysis.</a:t>
            </a:r>
            <a:endParaRPr lang="en-US" sz="1350" dirty="0"/>
          </a:p>
        </p:txBody>
      </p:sp>
      <p:sp>
        <p:nvSpPr>
          <p:cNvPr id="25" name="SK-19-text-24"/>
          <p:cNvSpPr/>
          <p:nvPr/>
        </p:nvSpPr>
        <p:spPr>
          <a:xfrm>
            <a:off x="1019175" y="4310807"/>
            <a:ext cx="51530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Autonomic Instability</a:t>
            </a:r>
            <a:endParaRPr lang="en-US" sz="1500" dirty="0"/>
          </a:p>
        </p:txBody>
      </p:sp>
      <p:sp>
        <p:nvSpPr>
          <p:cNvPr id="26" name="SK-19-text-25"/>
          <p:cNvSpPr/>
          <p:nvPr/>
        </p:nvSpPr>
        <p:spPr>
          <a:xfrm>
            <a:off x="685800" y="4644182"/>
            <a:ext cx="51530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Tachycardia, labile blood pressure, profuse sweating (diaphoresis), and altered consciousness or confusion.</a:t>
            </a:r>
            <a:endParaRPr lang="en-US" sz="1350" dirty="0"/>
          </a:p>
        </p:txBody>
      </p:sp>
      <p:sp>
        <p:nvSpPr>
          <p:cNvPr id="27" name="SK-19-text-26"/>
          <p:cNvSpPr/>
          <p:nvPr/>
        </p:nvSpPr>
        <p:spPr>
          <a:xfrm>
            <a:off x="6381750" y="1384846"/>
            <a:ext cx="52006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Immediate Actions</a:t>
            </a:r>
            <a:endParaRPr lang="en-US" sz="1650" dirty="0"/>
          </a:p>
        </p:txBody>
      </p:sp>
      <p:sp>
        <p:nvSpPr>
          <p:cNvPr id="28" name="SK-19-text-27"/>
          <p:cNvSpPr/>
          <p:nvPr/>
        </p:nvSpPr>
        <p:spPr>
          <a:xfrm>
            <a:off x="6610350" y="1861096"/>
            <a:ext cx="486727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Stop offending agent: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 Discontinue all antipsychotics and dopamine antagonists immediately.</a:t>
            </a:r>
            <a:endParaRPr lang="en-US" sz="1275" dirty="0"/>
          </a:p>
        </p:txBody>
      </p:sp>
      <p:sp>
        <p:nvSpPr>
          <p:cNvPr id="29" name="SK-19-text-28"/>
          <p:cNvSpPr/>
          <p:nvPr/>
        </p:nvSpPr>
        <p:spPr>
          <a:xfrm>
            <a:off x="6610350" y="2442121"/>
            <a:ext cx="486727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Emergency Admission: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 Dial 999 for urgent medical/ICU-level supportive care.</a:t>
            </a:r>
            <a:endParaRPr lang="en-US" sz="1275" dirty="0"/>
          </a:p>
        </p:txBody>
      </p:sp>
      <p:sp>
        <p:nvSpPr>
          <p:cNvPr id="30" name="SK-19-text-29"/>
          <p:cNvSpPr/>
          <p:nvPr/>
        </p:nvSpPr>
        <p:spPr>
          <a:xfrm>
            <a:off x="6610350" y="3023146"/>
            <a:ext cx="486727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Supportive Care: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 IV fluids for hydration/renal protection and active cooling measures.</a:t>
            </a:r>
            <a:endParaRPr lang="en-US" sz="1275" dirty="0"/>
          </a:p>
        </p:txBody>
      </p:sp>
      <p:sp>
        <p:nvSpPr>
          <p:cNvPr id="31" name="SK-19-text-30"/>
          <p:cNvSpPr/>
          <p:nvPr/>
        </p:nvSpPr>
        <p:spPr>
          <a:xfrm>
            <a:off x="6610350" y="3604171"/>
            <a:ext cx="486727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Labs: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 Expect </a:t>
            </a:r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Raised Creatine Kinase (CK)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, leukocytosis, and potential acute renal injury.</a:t>
            </a:r>
            <a:endParaRPr lang="en-US" sz="1275" dirty="0"/>
          </a:p>
        </p:txBody>
      </p:sp>
      <p:sp>
        <p:nvSpPr>
          <p:cNvPr id="32" name="SK-19-text-31"/>
          <p:cNvSpPr/>
          <p:nvPr/>
        </p:nvSpPr>
        <p:spPr>
          <a:xfrm>
            <a:off x="6610350" y="4185196"/>
            <a:ext cx="486727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Restarting: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1A1A"/>
                </a:solidFill>
              </a:rPr>
              <a:t> Only after full recovery, minimum 2-week gap, and specialist psychiatric review.</a:t>
            </a:r>
            <a:endParaRPr lang="en-US" sz="1275" dirty="0"/>
          </a:p>
        </p:txBody>
      </p:sp>
      <p:sp>
        <p:nvSpPr>
          <p:cNvPr id="33" name="SK-19-text-32"/>
          <p:cNvSpPr/>
          <p:nvPr/>
        </p:nvSpPr>
        <p:spPr>
          <a:xfrm>
            <a:off x="1085850" y="5623620"/>
            <a:ext cx="4800600" cy="3961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RED FLAG: Fever + Rigidity + Antipsychotic exposure = Medical Emergency. Do not wait for lab results to refer.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6705600" y="5623620"/>
            <a:ext cx="4800600" cy="39618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6A1B9A"/>
                </a:solidFill>
              </a:rPr>
              <a:t>AKT PEARL: NMS can occur with ANY antipsychotic (typical or atypical). Mortality is high if untreated (up to 10-20%).</a:t>
            </a:r>
            <a:endParaRPr lang="en-US" sz="1200" dirty="0"/>
          </a:p>
        </p:txBody>
      </p:sp>
      <p:sp>
        <p:nvSpPr>
          <p:cNvPr id="35" name="SK-19-text-34"/>
          <p:cNvSpPr/>
          <p:nvPr/>
        </p:nvSpPr>
        <p:spPr>
          <a:xfrm>
            <a:off x="10258425" y="6515100"/>
            <a:ext cx="19335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757575"/>
                </a:solidFill>
                <a:hlinkClick r:id="rId18" invalidUrl="" action="" tgtFrame="" tooltip="https://www.bradfordvts.co.uk/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36" name="SK-19-text-34-link-hitbox-1">
            <a:hlinkClick r:id="rId18" tooltip="https://www.bradfordvts.co.uk/"/>
          </p:cNvPr>
          <p:cNvSpPr/>
          <p:nvPr/>
        </p:nvSpPr>
        <p:spPr>
          <a:xfrm>
            <a:off x="10258425" y="6534150"/>
            <a:ext cx="1933575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pic>
        <p:nvPicPr>
          <p:cNvPr id="5" name="SK-2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9750" y="3900488"/>
            <a:ext cx="8572500" cy="1304925"/>
          </a:xfrm>
          <a:prstGeom prst="rect">
            <a:avLst/>
          </a:prstGeom>
        </p:spPr>
      </p:pic>
      <p:sp>
        <p:nvSpPr>
          <p:cNvPr id="6" name="SK-2-text-5"/>
          <p:cNvSpPr/>
          <p:nvPr/>
        </p:nvSpPr>
        <p:spPr>
          <a:xfrm>
            <a:off x="2119313" y="323850"/>
            <a:ext cx="100726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5400"/>
              </a:lnSpc>
              <a:buNone/>
            </a:pPr>
            <a:r>
              <a:rPr lang="en-US" sz="3600" b="1" spc="120" kern="0" dirty="0">
                <a:solidFill>
                  <a:srgbClr val="FFFFFF"/>
                </a:solidFill>
              </a:rPr>
              <a:t>BRADFORD VTS TEACHING DECK</a:t>
            </a:r>
            <a:endParaRPr lang="en-US" sz="3600" dirty="0"/>
          </a:p>
        </p:txBody>
      </p:sp>
      <p:sp>
        <p:nvSpPr>
          <p:cNvPr id="7" name="SK-2-text-6"/>
          <p:cNvSpPr/>
          <p:nvPr/>
        </p:nvSpPr>
        <p:spPr>
          <a:xfrm>
            <a:off x="781050" y="2128838"/>
            <a:ext cx="10629900" cy="6286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1A1A1A"/>
                </a:solidFill>
              </a:rPr>
              <a:t>Psychiatric Emergencies in Primary Care</a:t>
            </a:r>
            <a:endParaRPr lang="en-US" sz="4500" dirty="0"/>
          </a:p>
        </p:txBody>
      </p:sp>
      <p:sp>
        <p:nvSpPr>
          <p:cNvPr id="8" name="SK-2-text-7"/>
          <p:cNvSpPr/>
          <p:nvPr/>
        </p:nvSpPr>
        <p:spPr>
          <a:xfrm>
            <a:off x="2695575" y="2986088"/>
            <a:ext cx="68008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800" dirty="0">
                <a:solidFill>
                  <a:srgbClr val="757575"/>
                </a:solidFill>
              </a:rPr>
              <a:t>Created July 2026 | Updated to current NICE 2025/2026 standards</a:t>
            </a:r>
            <a:endParaRPr lang="en-US" sz="1800" dirty="0"/>
          </a:p>
        </p:txBody>
      </p:sp>
      <p:sp>
        <p:nvSpPr>
          <p:cNvPr id="9" name="SK-2-text-8"/>
          <p:cNvSpPr/>
          <p:nvPr/>
        </p:nvSpPr>
        <p:spPr>
          <a:xfrm>
            <a:off x="2147888" y="4129088"/>
            <a:ext cx="78962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CLINICAL DISCLAIMER</a:t>
            </a:r>
            <a:endParaRPr lang="en-US" sz="1350" dirty="0"/>
          </a:p>
        </p:txBody>
      </p:sp>
      <p:sp>
        <p:nvSpPr>
          <p:cNvPr id="10" name="SK-2-text-9"/>
          <p:cNvSpPr/>
          <p:nvPr/>
        </p:nvSpPr>
        <p:spPr>
          <a:xfrm>
            <a:off x="2190750" y="4462463"/>
            <a:ext cx="78105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Always double check this advice and drug doses with the latest NICE/BNF guidance. This document is for educational purposes only.</a:t>
            </a:r>
            <a:endParaRPr lang="en-US" sz="1350" dirty="0"/>
          </a:p>
        </p:txBody>
      </p:sp>
      <p:sp>
        <p:nvSpPr>
          <p:cNvPr id="11" name="SK-2-text-10"/>
          <p:cNvSpPr/>
          <p:nvPr/>
        </p:nvSpPr>
        <p:spPr>
          <a:xfrm>
            <a:off x="5083969" y="6286500"/>
            <a:ext cx="48958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u="sng" spc="30" kern="0" dirty="0">
                <a:solidFill>
                  <a:srgbClr val="E0651F"/>
                </a:solidFill>
                <a:hlinkClick r:id="rId6" invalidUrl="" action="" tgtFrame="" tooltip="https://www.bradfordvts.co.uk/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500" dirty="0"/>
          </a:p>
        </p:txBody>
      </p:sp>
      <p:sp>
        <p:nvSpPr>
          <p:cNvPr id="12" name="SK-2-text-10-link-hitbox-1">
            <a:hlinkClick r:id="rId6" tooltip="https://www.bradfordvts.co.uk/"/>
          </p:cNvPr>
          <p:cNvSpPr/>
          <p:nvPr/>
        </p:nvSpPr>
        <p:spPr>
          <a:xfrm>
            <a:off x="5083969" y="6324600"/>
            <a:ext cx="4895850" cy="20955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0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0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381625" cy="3619649"/>
          </a:xfrm>
          <a:prstGeom prst="rect">
            <a:avLst/>
          </a:prstGeom>
        </p:spPr>
      </p:pic>
      <p:pic>
        <p:nvPicPr>
          <p:cNvPr id="6" name="SK-20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403896"/>
            <a:ext cx="238125" cy="190500"/>
          </a:xfrm>
          <a:prstGeom prst="rect">
            <a:avLst/>
          </a:prstGeom>
        </p:spPr>
      </p:pic>
      <p:pic>
        <p:nvPicPr>
          <p:cNvPr id="7" name="SK-20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052120"/>
            <a:ext cx="5381625" cy="948630"/>
          </a:xfrm>
          <a:prstGeom prst="rect">
            <a:avLst/>
          </a:prstGeom>
        </p:spPr>
      </p:pic>
      <p:pic>
        <p:nvPicPr>
          <p:cNvPr id="8" name="SK-20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5204520"/>
            <a:ext cx="190500" cy="152400"/>
          </a:xfrm>
          <a:prstGeom prst="rect">
            <a:avLst/>
          </a:prstGeom>
        </p:spPr>
      </p:pic>
      <p:pic>
        <p:nvPicPr>
          <p:cNvPr id="9" name="SK-20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1241971"/>
            <a:ext cx="5381625" cy="2480518"/>
          </a:xfrm>
          <a:prstGeom prst="rect">
            <a:avLst/>
          </a:prstGeom>
        </p:spPr>
      </p:pic>
      <p:pic>
        <p:nvPicPr>
          <p:cNvPr id="10" name="SK-20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3175" y="1403896"/>
            <a:ext cx="238125" cy="190500"/>
          </a:xfrm>
          <a:prstGeom prst="rect">
            <a:avLst/>
          </a:prstGeom>
        </p:spPr>
      </p:pic>
      <p:pic>
        <p:nvPicPr>
          <p:cNvPr id="11" name="SK-20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912989"/>
            <a:ext cx="5381625" cy="948630"/>
          </a:xfrm>
          <a:prstGeom prst="rect">
            <a:avLst/>
          </a:prstGeom>
        </p:spPr>
      </p:pic>
      <p:pic>
        <p:nvPicPr>
          <p:cNvPr id="12" name="SK-20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53175" y="4065389"/>
            <a:ext cx="190500" cy="152400"/>
          </a:xfrm>
          <a:prstGeom prst="rect">
            <a:avLst/>
          </a:prstGeom>
        </p:spPr>
      </p:pic>
      <p:pic>
        <p:nvPicPr>
          <p:cNvPr id="13" name="SK-20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5052120"/>
            <a:ext cx="5381625" cy="948630"/>
          </a:xfrm>
          <a:prstGeom prst="rect">
            <a:avLst/>
          </a:prstGeom>
        </p:spPr>
      </p:pic>
      <p:pic>
        <p:nvPicPr>
          <p:cNvPr id="14" name="SK-20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3175" y="5204520"/>
            <a:ext cx="190500" cy="152400"/>
          </a:xfrm>
          <a:prstGeom prst="rect">
            <a:avLst/>
          </a:prstGeom>
        </p:spPr>
      </p:pic>
      <p:pic>
        <p:nvPicPr>
          <p:cNvPr id="15" name="SK-20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6286500"/>
            <a:ext cx="11049000" cy="381000"/>
          </a:xfrm>
          <a:prstGeom prst="rect">
            <a:avLst/>
          </a:prstGeom>
        </p:spPr>
      </p:pic>
      <p:sp>
        <p:nvSpPr>
          <p:cNvPr id="16" name="SK-20-text-15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Alcohol and Substance Misuse Emergencies</a:t>
            </a:r>
            <a:endParaRPr lang="en-US" sz="2400" dirty="0"/>
          </a:p>
        </p:txBody>
      </p:sp>
      <p:sp>
        <p:nvSpPr>
          <p:cNvPr id="17" name="SK-20-text-16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8" name="SK-20-text-17"/>
          <p:cNvSpPr/>
          <p:nvPr/>
        </p:nvSpPr>
        <p:spPr>
          <a:xfrm>
            <a:off x="1019175" y="1356271"/>
            <a:ext cx="51530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The Diagnostic Mask</a:t>
            </a:r>
            <a:endParaRPr lang="en-US" sz="1500" dirty="0"/>
          </a:p>
        </p:txBody>
      </p:sp>
      <p:sp>
        <p:nvSpPr>
          <p:cNvPr id="19" name="SK-20-text-18"/>
          <p:cNvSpPr/>
          <p:nvPr/>
        </p:nvSpPr>
        <p:spPr>
          <a:xfrm>
            <a:off x="914400" y="1756321"/>
            <a:ext cx="49244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Intoxication masks serious illness: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Head injury, hypoglycemia, sepsis, or overdose.</a:t>
            </a:r>
            <a:endParaRPr lang="en-US" sz="1350" dirty="0"/>
          </a:p>
        </p:txBody>
      </p:sp>
      <p:sp>
        <p:nvSpPr>
          <p:cNvPr id="20" name="SK-20-text-19"/>
          <p:cNvSpPr/>
          <p:nvPr/>
        </p:nvSpPr>
        <p:spPr>
          <a:xfrm>
            <a:off x="914400" y="2331393"/>
            <a:ext cx="49244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Simple Drunkenness: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Not a psychiatric emergency; requires physical safety monitoring.</a:t>
            </a:r>
            <a:endParaRPr lang="en-US" sz="1350" dirty="0"/>
          </a:p>
        </p:txBody>
      </p:sp>
      <p:sp>
        <p:nvSpPr>
          <p:cNvPr id="21" name="SK-20-text-20"/>
          <p:cNvSpPr/>
          <p:nvPr/>
        </p:nvSpPr>
        <p:spPr>
          <a:xfrm>
            <a:off x="914400" y="2906464"/>
            <a:ext cx="49244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Mandatory Screen: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Polysubstance use, withdrawal risk, safeguarding, and suicide intent.</a:t>
            </a:r>
            <a:endParaRPr lang="en-US" sz="1350" dirty="0"/>
          </a:p>
        </p:txBody>
      </p:sp>
      <p:sp>
        <p:nvSpPr>
          <p:cNvPr id="22" name="SK-20-text-21"/>
          <p:cNvSpPr/>
          <p:nvPr/>
        </p:nvSpPr>
        <p:spPr>
          <a:xfrm>
            <a:off x="914400" y="3481536"/>
            <a:ext cx="49244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High Risk Groups: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Isolated older chronic alcohol users have a high suicide risk.</a:t>
            </a:r>
            <a:endParaRPr lang="en-US" sz="1350" dirty="0"/>
          </a:p>
        </p:txBody>
      </p:sp>
      <p:sp>
        <p:nvSpPr>
          <p:cNvPr id="23" name="SK-20-text-22"/>
          <p:cNvSpPr/>
          <p:nvPr/>
        </p:nvSpPr>
        <p:spPr>
          <a:xfrm>
            <a:off x="952500" y="5166420"/>
            <a:ext cx="5153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8F00"/>
                </a:solidFill>
              </a:rPr>
              <a:t>COMMON PITFALL</a:t>
            </a:r>
            <a:endParaRPr lang="en-US" sz="1200" dirty="0"/>
          </a:p>
        </p:txBody>
      </p:sp>
      <p:sp>
        <p:nvSpPr>
          <p:cNvPr id="24" name="SK-20-text-23"/>
          <p:cNvSpPr/>
          <p:nvPr/>
        </p:nvSpPr>
        <p:spPr>
          <a:xfrm>
            <a:off x="685800" y="5433120"/>
            <a:ext cx="51530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Do not assume risk disappears when sober. Intoxication impairs capacity but may temporarily mask chronic suicidal ideation.</a:t>
            </a:r>
            <a:endParaRPr lang="en-US" sz="1275" dirty="0"/>
          </a:p>
        </p:txBody>
      </p:sp>
      <p:sp>
        <p:nvSpPr>
          <p:cNvPr id="25" name="SK-20-text-24"/>
          <p:cNvSpPr/>
          <p:nvPr/>
        </p:nvSpPr>
        <p:spPr>
          <a:xfrm>
            <a:off x="6686550" y="1356271"/>
            <a:ext cx="55054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Admission Criteria (NICE CG100)</a:t>
            </a:r>
            <a:endParaRPr lang="en-US" sz="1500" dirty="0"/>
          </a:p>
        </p:txBody>
      </p:sp>
      <p:sp>
        <p:nvSpPr>
          <p:cNvPr id="26" name="SK-20-text-25"/>
          <p:cNvSpPr/>
          <p:nvPr/>
        </p:nvSpPr>
        <p:spPr>
          <a:xfrm>
            <a:off x="6581775" y="1756321"/>
            <a:ext cx="49244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Acute Withdrawal: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High risk of seizures or Delirium Tremens (DTs) requires hospital admission.</a:t>
            </a:r>
            <a:endParaRPr lang="en-US" sz="1350" dirty="0"/>
          </a:p>
        </p:txBody>
      </p:sp>
      <p:sp>
        <p:nvSpPr>
          <p:cNvPr id="27" name="SK-20-text-26"/>
          <p:cNvSpPr/>
          <p:nvPr/>
        </p:nvSpPr>
        <p:spPr>
          <a:xfrm>
            <a:off x="6581775" y="2331393"/>
            <a:ext cx="49244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Comorbidities: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Suspected Wernicke’s Encephalopathy or severe nutritional deficiency.</a:t>
            </a:r>
            <a:endParaRPr lang="en-US" sz="1350" dirty="0"/>
          </a:p>
        </p:txBody>
      </p:sp>
      <p:sp>
        <p:nvSpPr>
          <p:cNvPr id="28" name="SK-20-text-27"/>
          <p:cNvSpPr/>
          <p:nvPr/>
        </p:nvSpPr>
        <p:spPr>
          <a:xfrm>
            <a:off x="6581775" y="2906464"/>
            <a:ext cx="49244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Safety: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Inability to supervise safely at home or lack of supportive social environment.</a:t>
            </a:r>
            <a:endParaRPr lang="en-US" sz="1350" dirty="0"/>
          </a:p>
        </p:txBody>
      </p:sp>
      <p:sp>
        <p:nvSpPr>
          <p:cNvPr id="29" name="SK-20-text-28"/>
          <p:cNvSpPr/>
          <p:nvPr/>
        </p:nvSpPr>
        <p:spPr>
          <a:xfrm>
            <a:off x="6619875" y="4027289"/>
            <a:ext cx="5153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RED FLAG</a:t>
            </a:r>
            <a:endParaRPr lang="en-US" sz="1200" dirty="0"/>
          </a:p>
        </p:txBody>
      </p:sp>
      <p:sp>
        <p:nvSpPr>
          <p:cNvPr id="30" name="SK-20-text-29"/>
          <p:cNvSpPr/>
          <p:nvPr/>
        </p:nvSpPr>
        <p:spPr>
          <a:xfrm>
            <a:off x="6353175" y="4293989"/>
            <a:ext cx="51530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Drowsy/confused patient + alcohol = </a:t>
            </a:r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Emergency Medical Care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. Rule out intracranial hemorrhage and sepsis before psychiatry.</a:t>
            </a:r>
            <a:endParaRPr lang="en-US" sz="1275" dirty="0"/>
          </a:p>
        </p:txBody>
      </p:sp>
      <p:sp>
        <p:nvSpPr>
          <p:cNvPr id="31" name="SK-20-text-30"/>
          <p:cNvSpPr/>
          <p:nvPr/>
        </p:nvSpPr>
        <p:spPr>
          <a:xfrm>
            <a:off x="6619875" y="5166420"/>
            <a:ext cx="5153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E7D32"/>
                </a:solidFill>
              </a:rPr>
              <a:t>REASSURING</a:t>
            </a:r>
            <a:endParaRPr lang="en-US" sz="1200" dirty="0"/>
          </a:p>
        </p:txBody>
      </p:sp>
      <p:sp>
        <p:nvSpPr>
          <p:cNvPr id="32" name="SK-20-text-31"/>
          <p:cNvSpPr/>
          <p:nvPr/>
        </p:nvSpPr>
        <p:spPr>
          <a:xfrm>
            <a:off x="6353175" y="5433120"/>
            <a:ext cx="51530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Low-risk, medically stable intoxicated patients can be safety-netted with a structured </a:t>
            </a:r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sober review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arranged for the next day.</a:t>
            </a:r>
            <a:endParaRPr lang="en-US" sz="1275" dirty="0"/>
          </a:p>
        </p:txBody>
      </p:sp>
      <p:sp>
        <p:nvSpPr>
          <p:cNvPr id="33" name="SK-20-text-32"/>
          <p:cNvSpPr/>
          <p:nvPr/>
        </p:nvSpPr>
        <p:spPr>
          <a:xfrm>
            <a:off x="5414963" y="6376988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1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14300"/>
            <a:ext cx="11049000" cy="670471"/>
          </a:xfrm>
          <a:prstGeom prst="rect">
            <a:avLst/>
          </a:prstGeom>
        </p:spPr>
      </p:pic>
      <p:pic>
        <p:nvPicPr>
          <p:cNvPr id="5" name="SK-21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841921"/>
            <a:ext cx="5381625" cy="2472928"/>
          </a:xfrm>
          <a:prstGeom prst="rect">
            <a:avLst/>
          </a:prstGeom>
        </p:spPr>
      </p:pic>
      <p:pic>
        <p:nvPicPr>
          <p:cNvPr id="6" name="SK-21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" y="941338"/>
            <a:ext cx="226219" cy="186779"/>
          </a:xfrm>
          <a:prstGeom prst="rect">
            <a:avLst/>
          </a:prstGeom>
        </p:spPr>
      </p:pic>
      <p:pic>
        <p:nvPicPr>
          <p:cNvPr id="7" name="SK-21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371999"/>
            <a:ext cx="5381625" cy="2472928"/>
          </a:xfrm>
          <a:prstGeom prst="rect">
            <a:avLst/>
          </a:prstGeom>
        </p:spPr>
      </p:pic>
      <p:pic>
        <p:nvPicPr>
          <p:cNvPr id="8" name="SK-21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3471416"/>
            <a:ext cx="226219" cy="186779"/>
          </a:xfrm>
          <a:prstGeom prst="rect">
            <a:avLst/>
          </a:prstGeom>
        </p:spPr>
      </p:pic>
      <p:pic>
        <p:nvPicPr>
          <p:cNvPr id="9" name="SK-21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38875" y="841921"/>
            <a:ext cx="5381625" cy="2477691"/>
          </a:xfrm>
          <a:prstGeom prst="rect">
            <a:avLst/>
          </a:prstGeom>
        </p:spPr>
      </p:pic>
      <p:pic>
        <p:nvPicPr>
          <p:cNvPr id="10" name="SK-21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91275" y="941338"/>
            <a:ext cx="226219" cy="186779"/>
          </a:xfrm>
          <a:prstGeom prst="rect">
            <a:avLst/>
          </a:prstGeom>
        </p:spPr>
      </p:pic>
      <p:pic>
        <p:nvPicPr>
          <p:cNvPr id="11" name="SK-21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3367236"/>
            <a:ext cx="5381625" cy="2477691"/>
          </a:xfrm>
          <a:prstGeom prst="rect">
            <a:avLst/>
          </a:prstGeom>
        </p:spPr>
      </p:pic>
      <p:pic>
        <p:nvPicPr>
          <p:cNvPr id="12" name="SK-21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91275" y="3466654"/>
            <a:ext cx="226219" cy="186779"/>
          </a:xfrm>
          <a:prstGeom prst="rect">
            <a:avLst/>
          </a:prstGeom>
        </p:spPr>
      </p:pic>
      <p:pic>
        <p:nvPicPr>
          <p:cNvPr id="13" name="SK-21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901928"/>
            <a:ext cx="3555950" cy="613172"/>
          </a:xfrm>
          <a:prstGeom prst="rect">
            <a:avLst/>
          </a:prstGeom>
        </p:spPr>
      </p:pic>
      <p:pic>
        <p:nvPicPr>
          <p:cNvPr id="14" name="SK-21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5976491"/>
            <a:ext cx="142875" cy="114300"/>
          </a:xfrm>
          <a:prstGeom prst="rect">
            <a:avLst/>
          </a:prstGeom>
        </p:spPr>
      </p:pic>
      <p:pic>
        <p:nvPicPr>
          <p:cNvPr id="15" name="SK-21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17950" y="5901928"/>
            <a:ext cx="3555950" cy="613172"/>
          </a:xfrm>
          <a:prstGeom prst="rect">
            <a:avLst/>
          </a:prstGeom>
        </p:spPr>
      </p:pic>
      <p:pic>
        <p:nvPicPr>
          <p:cNvPr id="16" name="SK-21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32250" y="5976491"/>
            <a:ext cx="142875" cy="114300"/>
          </a:xfrm>
          <a:prstGeom prst="rect">
            <a:avLst/>
          </a:prstGeom>
        </p:spPr>
      </p:pic>
      <p:pic>
        <p:nvPicPr>
          <p:cNvPr id="17" name="SK-21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64401" y="5901928"/>
            <a:ext cx="3555950" cy="613172"/>
          </a:xfrm>
          <a:prstGeom prst="rect">
            <a:avLst/>
          </a:prstGeom>
        </p:spPr>
      </p:pic>
      <p:pic>
        <p:nvPicPr>
          <p:cNvPr id="18" name="SK-21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78701" y="5976491"/>
            <a:ext cx="142875" cy="114300"/>
          </a:xfrm>
          <a:prstGeom prst="rect">
            <a:avLst/>
          </a:prstGeom>
        </p:spPr>
      </p:pic>
      <p:pic>
        <p:nvPicPr>
          <p:cNvPr id="19" name="SK-21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6572250"/>
            <a:ext cx="11049000" cy="228600"/>
          </a:xfrm>
          <a:prstGeom prst="rect">
            <a:avLst/>
          </a:prstGeom>
        </p:spPr>
      </p:pic>
      <p:sp>
        <p:nvSpPr>
          <p:cNvPr id="20" name="SK-21-text-19"/>
          <p:cNvSpPr/>
          <p:nvPr/>
        </p:nvSpPr>
        <p:spPr>
          <a:xfrm>
            <a:off x="762000" y="1143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Delirium Tremens and CIWA-Ar</a:t>
            </a:r>
            <a:endParaRPr lang="en-US" sz="2400" dirty="0"/>
          </a:p>
        </p:txBody>
      </p:sp>
      <p:sp>
        <p:nvSpPr>
          <p:cNvPr id="21" name="SK-21-text-20"/>
          <p:cNvSpPr/>
          <p:nvPr/>
        </p:nvSpPr>
        <p:spPr>
          <a:xfrm>
            <a:off x="762000" y="5561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MANAGEMENT OF SEVERE ALCOHOL WITHDRAWAL (NICE CG100)</a:t>
            </a:r>
            <a:endParaRPr lang="en-US" sz="1200" dirty="0"/>
          </a:p>
        </p:txBody>
      </p:sp>
      <p:sp>
        <p:nvSpPr>
          <p:cNvPr id="22" name="SK-21-text-21"/>
          <p:cNvSpPr/>
          <p:nvPr/>
        </p:nvSpPr>
        <p:spPr>
          <a:xfrm>
            <a:off x="1045369" y="899071"/>
            <a:ext cx="5076825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976D2"/>
                </a:solidFill>
              </a:rPr>
              <a:t>Admission Criteria</a:t>
            </a:r>
            <a:endParaRPr lang="en-US" sz="1425" dirty="0"/>
          </a:p>
        </p:txBody>
      </p:sp>
      <p:sp>
        <p:nvSpPr>
          <p:cNvPr id="23" name="SK-21-text-22"/>
          <p:cNvSpPr/>
          <p:nvPr/>
        </p:nvSpPr>
        <p:spPr>
          <a:xfrm>
            <a:off x="914400" y="1218158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Mandatory Admission: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Acute alcohol withdrawal with or high risk of seizures or delirium tremens (DTs).</a:t>
            </a:r>
            <a:endParaRPr lang="en-US" sz="1200" dirty="0"/>
          </a:p>
        </p:txBody>
      </p:sp>
      <p:sp>
        <p:nvSpPr>
          <p:cNvPr id="24" name="SK-21-text-23"/>
          <p:cNvSpPr/>
          <p:nvPr/>
        </p:nvSpPr>
        <p:spPr>
          <a:xfrm>
            <a:off x="914400" y="1703933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Identify DTs: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Agitation, confusion, hallucinations, autonomic instability (tachycardia, sweating, fever).</a:t>
            </a:r>
            <a:endParaRPr lang="en-US" sz="1200" dirty="0"/>
          </a:p>
        </p:txBody>
      </p:sp>
      <p:sp>
        <p:nvSpPr>
          <p:cNvPr id="25" name="SK-21-text-24"/>
          <p:cNvSpPr/>
          <p:nvPr/>
        </p:nvSpPr>
        <p:spPr>
          <a:xfrm>
            <a:off x="914400" y="2189708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Comorbidities: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Suspected Wernicke’s, severe malnutrition, or significant physical illness (sepsis, GI bleed).</a:t>
            </a:r>
            <a:endParaRPr lang="en-US" sz="1200" dirty="0"/>
          </a:p>
        </p:txBody>
      </p:sp>
      <p:sp>
        <p:nvSpPr>
          <p:cNvPr id="26" name="SK-21-text-25"/>
          <p:cNvSpPr/>
          <p:nvPr/>
        </p:nvSpPr>
        <p:spPr>
          <a:xfrm>
            <a:off x="914400" y="2675483"/>
            <a:ext cx="1127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Social: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Inability to safely detox at home or lack of supervision.</a:t>
            </a:r>
            <a:endParaRPr lang="en-US" sz="1200" dirty="0"/>
          </a:p>
        </p:txBody>
      </p:sp>
      <p:sp>
        <p:nvSpPr>
          <p:cNvPr id="27" name="SK-21-text-26"/>
          <p:cNvSpPr/>
          <p:nvPr/>
        </p:nvSpPr>
        <p:spPr>
          <a:xfrm>
            <a:off x="1045369" y="3429149"/>
            <a:ext cx="5076825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976D2"/>
                </a:solidFill>
              </a:rPr>
              <a:t>CIWA-Ar Assessment</a:t>
            </a:r>
            <a:endParaRPr lang="en-US" sz="1425" dirty="0"/>
          </a:p>
        </p:txBody>
      </p:sp>
      <p:sp>
        <p:nvSpPr>
          <p:cNvPr id="28" name="SK-21-text-27"/>
          <p:cNvSpPr/>
          <p:nvPr/>
        </p:nvSpPr>
        <p:spPr>
          <a:xfrm>
            <a:off x="914400" y="3748236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Role: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Use CIWA-Ar as an </a:t>
            </a:r>
            <a:pPr algn="l"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24242"/>
                </a:solidFill>
              </a:rPr>
              <a:t>adjunct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to clinical judgement, not a replacement.</a:t>
            </a:r>
            <a:endParaRPr lang="en-US" sz="1200" dirty="0"/>
          </a:p>
        </p:txBody>
      </p:sp>
      <p:sp>
        <p:nvSpPr>
          <p:cNvPr id="29" name="SK-21-text-28"/>
          <p:cNvSpPr/>
          <p:nvPr/>
        </p:nvSpPr>
        <p:spPr>
          <a:xfrm>
            <a:off x="914400" y="4234011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Components: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10-item scale (Nausea, Tremor, Sweats, Anxiety, Agitation, Sensory disturbances, Headache, Orientation).</a:t>
            </a:r>
            <a:endParaRPr lang="en-US" sz="1200" dirty="0"/>
          </a:p>
        </p:txBody>
      </p:sp>
      <p:sp>
        <p:nvSpPr>
          <p:cNvPr id="30" name="SK-21-text-29"/>
          <p:cNvSpPr/>
          <p:nvPr/>
        </p:nvSpPr>
        <p:spPr>
          <a:xfrm>
            <a:off x="914400" y="4719786"/>
            <a:ext cx="105610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Scoring: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&lt;8 Mild; 8-15 Moderate; &gt;15 Severe (High risk).</a:t>
            </a:r>
            <a:endParaRPr lang="en-US" sz="1200" dirty="0"/>
          </a:p>
        </p:txBody>
      </p:sp>
      <p:sp>
        <p:nvSpPr>
          <p:cNvPr id="31" name="SK-21-text-30"/>
          <p:cNvSpPr/>
          <p:nvPr/>
        </p:nvSpPr>
        <p:spPr>
          <a:xfrm>
            <a:off x="914400" y="4976961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Limitation: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Can be unreliable in patients with other causes of agitation or cognitive impairment.</a:t>
            </a:r>
            <a:endParaRPr lang="en-US" sz="1200" dirty="0"/>
          </a:p>
        </p:txBody>
      </p:sp>
      <p:sp>
        <p:nvSpPr>
          <p:cNvPr id="32" name="SK-21-text-31"/>
          <p:cNvSpPr/>
          <p:nvPr/>
        </p:nvSpPr>
        <p:spPr>
          <a:xfrm>
            <a:off x="6712744" y="899071"/>
            <a:ext cx="5479256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976D2"/>
                </a:solidFill>
              </a:rPr>
              <a:t>Pharmacological Management</a:t>
            </a:r>
            <a:endParaRPr lang="en-US" sz="1425" dirty="0"/>
          </a:p>
        </p:txBody>
      </p:sp>
      <p:sp>
        <p:nvSpPr>
          <p:cNvPr id="33" name="SK-21-text-32"/>
          <p:cNvSpPr/>
          <p:nvPr/>
        </p:nvSpPr>
        <p:spPr>
          <a:xfrm>
            <a:off x="6581775" y="1218158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First-line for DTs: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Oral lorazepam is preferred for symptom-triggered or fixed-dose regimens.</a:t>
            </a:r>
            <a:endParaRPr lang="en-US" sz="1200" dirty="0"/>
          </a:p>
        </p:txBody>
      </p:sp>
      <p:sp>
        <p:nvSpPr>
          <p:cNvPr id="34" name="SK-21-text-33"/>
          <p:cNvSpPr/>
          <p:nvPr/>
        </p:nvSpPr>
        <p:spPr>
          <a:xfrm>
            <a:off x="6581775" y="1703933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Parenteral Options: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IM/IV lorazepam or haloperidol if symptoms persist or oral medication is declined.</a:t>
            </a:r>
            <a:endParaRPr lang="en-US" sz="1200" dirty="0"/>
          </a:p>
        </p:txBody>
      </p:sp>
      <p:sp>
        <p:nvSpPr>
          <p:cNvPr id="35" name="SK-21-text-34"/>
          <p:cNvSpPr/>
          <p:nvPr/>
        </p:nvSpPr>
        <p:spPr>
          <a:xfrm>
            <a:off x="6581775" y="2189708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Monitoring: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Frequent review of sedation levels and respiratory rate after benzodiazepine administration.</a:t>
            </a:r>
            <a:endParaRPr lang="en-US" sz="1200" dirty="0"/>
          </a:p>
        </p:txBody>
      </p:sp>
      <p:sp>
        <p:nvSpPr>
          <p:cNvPr id="36" name="SK-21-text-35"/>
          <p:cNvSpPr/>
          <p:nvPr/>
        </p:nvSpPr>
        <p:spPr>
          <a:xfrm>
            <a:off x="6581775" y="2675483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Alternative: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Chlordiazepoxide is common for community detox but lorazepam is often preferred in acute distress/liver failure.</a:t>
            </a:r>
            <a:endParaRPr lang="en-US" sz="1200" dirty="0"/>
          </a:p>
        </p:txBody>
      </p:sp>
      <p:sp>
        <p:nvSpPr>
          <p:cNvPr id="37" name="SK-21-text-36"/>
          <p:cNvSpPr/>
          <p:nvPr/>
        </p:nvSpPr>
        <p:spPr>
          <a:xfrm>
            <a:off x="6712744" y="3424386"/>
            <a:ext cx="5076825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976D2"/>
                </a:solidFill>
              </a:rPr>
              <a:t>Safety &amp; Stabilisation</a:t>
            </a:r>
            <a:endParaRPr lang="en-US" sz="1425" dirty="0"/>
          </a:p>
        </p:txBody>
      </p:sp>
      <p:sp>
        <p:nvSpPr>
          <p:cNvPr id="38" name="SK-21-text-37"/>
          <p:cNvSpPr/>
          <p:nvPr/>
        </p:nvSpPr>
        <p:spPr>
          <a:xfrm>
            <a:off x="6581775" y="3743474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Environment: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Low-stimulus, quiet, well-lit room to reduce hallucinations/paranoia.</a:t>
            </a:r>
            <a:endParaRPr lang="en-US" sz="1200" dirty="0"/>
          </a:p>
        </p:txBody>
      </p:sp>
      <p:sp>
        <p:nvSpPr>
          <p:cNvPr id="39" name="SK-21-text-38"/>
          <p:cNvSpPr/>
          <p:nvPr/>
        </p:nvSpPr>
        <p:spPr>
          <a:xfrm>
            <a:off x="6581775" y="4229249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Hydration: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Monitor fluid balance; patients are often severely dehydrated from sweating/poor intake.</a:t>
            </a:r>
            <a:endParaRPr lang="en-US" sz="1200" dirty="0"/>
          </a:p>
        </p:txBody>
      </p:sp>
      <p:sp>
        <p:nvSpPr>
          <p:cNvPr id="40" name="SK-21-text-39"/>
          <p:cNvSpPr/>
          <p:nvPr/>
        </p:nvSpPr>
        <p:spPr>
          <a:xfrm>
            <a:off x="6581775" y="4715024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Thiamine: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Always assume high risk of Wernicke’s in DTs; give parenteral thiamine immediately (Pabrinex).</a:t>
            </a:r>
            <a:endParaRPr lang="en-US" sz="1200" dirty="0"/>
          </a:p>
        </p:txBody>
      </p:sp>
      <p:sp>
        <p:nvSpPr>
          <p:cNvPr id="41" name="SK-21-text-40"/>
          <p:cNvSpPr/>
          <p:nvPr/>
        </p:nvSpPr>
        <p:spPr>
          <a:xfrm>
            <a:off x="6581775" y="5200799"/>
            <a:ext cx="48863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24242"/>
                </a:solidFill>
              </a:rPr>
              <a:t>Re-evaluation:</a:t>
            </a:r>
            <a:pPr algn="l"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Clinical status can change rapidly; hourly observations required in the acute phase.</a:t>
            </a:r>
            <a:endParaRPr lang="en-US" sz="1200" dirty="0"/>
          </a:p>
        </p:txBody>
      </p:sp>
      <p:sp>
        <p:nvSpPr>
          <p:cNvPr id="42" name="SK-21-text-41"/>
          <p:cNvSpPr/>
          <p:nvPr/>
        </p:nvSpPr>
        <p:spPr>
          <a:xfrm>
            <a:off x="828675" y="5940028"/>
            <a:ext cx="33273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30" kern="0" dirty="0">
                <a:solidFill>
                  <a:srgbClr val="7F1D1D"/>
                </a:solidFill>
              </a:rPr>
              <a:t> RED FLAG</a:t>
            </a:r>
            <a:endParaRPr lang="en-US" sz="900" dirty="0"/>
          </a:p>
        </p:txBody>
      </p:sp>
      <p:sp>
        <p:nvSpPr>
          <p:cNvPr id="43" name="SK-21-text-42"/>
          <p:cNvSpPr/>
          <p:nvPr/>
        </p:nvSpPr>
        <p:spPr>
          <a:xfrm>
            <a:off x="685800" y="6130528"/>
            <a:ext cx="33273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7F1D1D"/>
                </a:solidFill>
              </a:rPr>
              <a:t>DTs is a medical emergency with a high mortality rate if untreated. Do not attempt primary care management.</a:t>
            </a:r>
            <a:endParaRPr lang="en-US" sz="975" dirty="0"/>
          </a:p>
        </p:txBody>
      </p:sp>
      <p:sp>
        <p:nvSpPr>
          <p:cNvPr id="44" name="SK-21-text-43"/>
          <p:cNvSpPr/>
          <p:nvPr/>
        </p:nvSpPr>
        <p:spPr>
          <a:xfrm>
            <a:off x="4575125" y="5940028"/>
            <a:ext cx="33273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30" kern="0" dirty="0">
                <a:solidFill>
                  <a:srgbClr val="92400E"/>
                </a:solidFill>
              </a:rPr>
              <a:t> COMMON PITFALL</a:t>
            </a:r>
            <a:endParaRPr lang="en-US" sz="900" dirty="0"/>
          </a:p>
        </p:txBody>
      </p:sp>
      <p:sp>
        <p:nvSpPr>
          <p:cNvPr id="45" name="SK-21-text-44"/>
          <p:cNvSpPr/>
          <p:nvPr/>
        </p:nvSpPr>
        <p:spPr>
          <a:xfrm>
            <a:off x="4432250" y="6130528"/>
            <a:ext cx="33273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92400E"/>
                </a:solidFill>
              </a:rPr>
              <a:t>Do not offer phenytoin for alcohol withdrawal seizures; it is ineffective. Benzodiazepines are the treatment.</a:t>
            </a:r>
            <a:endParaRPr lang="en-US" sz="975" dirty="0"/>
          </a:p>
        </p:txBody>
      </p:sp>
      <p:sp>
        <p:nvSpPr>
          <p:cNvPr id="46" name="SK-21-text-45"/>
          <p:cNvSpPr/>
          <p:nvPr/>
        </p:nvSpPr>
        <p:spPr>
          <a:xfrm>
            <a:off x="8321576" y="5940028"/>
            <a:ext cx="33273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spc="30" kern="0" dirty="0">
                <a:solidFill>
                  <a:srgbClr val="581C87"/>
                </a:solidFill>
              </a:rPr>
              <a:t> AKT PEARL</a:t>
            </a:r>
            <a:endParaRPr lang="en-US" sz="900" dirty="0"/>
          </a:p>
        </p:txBody>
      </p:sp>
      <p:sp>
        <p:nvSpPr>
          <p:cNvPr id="47" name="SK-21-text-46"/>
          <p:cNvSpPr/>
          <p:nvPr/>
        </p:nvSpPr>
        <p:spPr>
          <a:xfrm>
            <a:off x="8178701" y="6130528"/>
            <a:ext cx="33273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dirty="0">
                <a:solidFill>
                  <a:srgbClr val="581C87"/>
                </a:solidFill>
              </a:rPr>
              <a:t>NICE CG100: Lorazepam is the first-line pharmacotherapy for the management of Delirium Tremens.</a:t>
            </a:r>
            <a:endParaRPr lang="en-US" sz="975" dirty="0"/>
          </a:p>
        </p:txBody>
      </p:sp>
      <p:sp>
        <p:nvSpPr>
          <p:cNvPr id="48" name="SK-21-text-47"/>
          <p:cNvSpPr/>
          <p:nvPr/>
        </p:nvSpPr>
        <p:spPr>
          <a:xfrm>
            <a:off x="571500" y="6600825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49" name="SK-21-text-48"/>
          <p:cNvSpPr/>
          <p:nvPr/>
        </p:nvSpPr>
        <p:spPr>
          <a:xfrm>
            <a:off x="9734550" y="6600825"/>
            <a:ext cx="24574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</a:rPr>
              <a:t>Bradford VTS Deck 8 • Slide 21</a:t>
            </a:r>
            <a:endParaRPr lang="en-US" sz="10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2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2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381625" cy="5044529"/>
          </a:xfrm>
          <a:prstGeom prst="rect">
            <a:avLst/>
          </a:prstGeom>
        </p:spPr>
      </p:pic>
      <p:pic>
        <p:nvPicPr>
          <p:cNvPr id="6" name="SK-22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56271"/>
            <a:ext cx="5153025" cy="361950"/>
          </a:xfrm>
          <a:prstGeom prst="rect">
            <a:avLst/>
          </a:prstGeom>
        </p:spPr>
      </p:pic>
      <p:pic>
        <p:nvPicPr>
          <p:cNvPr id="7" name="SK-22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03896"/>
            <a:ext cx="238125" cy="190500"/>
          </a:xfrm>
          <a:prstGeom prst="rect">
            <a:avLst/>
          </a:prstGeom>
        </p:spPr>
      </p:pic>
      <p:pic>
        <p:nvPicPr>
          <p:cNvPr id="8" name="SK-22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203996"/>
            <a:ext cx="214313" cy="176361"/>
          </a:xfrm>
          <a:prstGeom prst="rect">
            <a:avLst/>
          </a:prstGeom>
        </p:spPr>
      </p:pic>
      <p:pic>
        <p:nvPicPr>
          <p:cNvPr id="9" name="SK-22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539157"/>
            <a:ext cx="214313" cy="176361"/>
          </a:xfrm>
          <a:prstGeom prst="rect">
            <a:avLst/>
          </a:prstGeom>
        </p:spPr>
      </p:pic>
      <p:pic>
        <p:nvPicPr>
          <p:cNvPr id="10" name="SK-22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874318"/>
            <a:ext cx="214313" cy="176361"/>
          </a:xfrm>
          <a:prstGeom prst="rect">
            <a:avLst/>
          </a:prstGeom>
        </p:spPr>
      </p:pic>
      <p:pic>
        <p:nvPicPr>
          <p:cNvPr id="11" name="SK-22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209479"/>
            <a:ext cx="214313" cy="187523"/>
          </a:xfrm>
          <a:prstGeom prst="rect">
            <a:avLst/>
          </a:prstGeom>
        </p:spPr>
      </p:pic>
      <p:pic>
        <p:nvPicPr>
          <p:cNvPr id="12" name="SK-22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241971"/>
            <a:ext cx="5381625" cy="4387304"/>
          </a:xfrm>
          <a:prstGeom prst="rect">
            <a:avLst/>
          </a:prstGeom>
        </p:spPr>
      </p:pic>
      <p:pic>
        <p:nvPicPr>
          <p:cNvPr id="13" name="SK-22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3175" y="1356271"/>
            <a:ext cx="5153025" cy="361950"/>
          </a:xfrm>
          <a:prstGeom prst="rect">
            <a:avLst/>
          </a:prstGeom>
        </p:spPr>
      </p:pic>
      <p:pic>
        <p:nvPicPr>
          <p:cNvPr id="14" name="SK-22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3175" y="1403896"/>
            <a:ext cx="238125" cy="190500"/>
          </a:xfrm>
          <a:prstGeom prst="rect">
            <a:avLst/>
          </a:prstGeom>
        </p:spPr>
      </p:pic>
      <p:pic>
        <p:nvPicPr>
          <p:cNvPr id="15" name="SK-22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53175" y="1832521"/>
            <a:ext cx="214313" cy="214313"/>
          </a:xfrm>
          <a:prstGeom prst="rect">
            <a:avLst/>
          </a:prstGeom>
        </p:spPr>
      </p:pic>
      <p:pic>
        <p:nvPicPr>
          <p:cNvPr id="16" name="SK-22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3175" y="2407593"/>
            <a:ext cx="214313" cy="187523"/>
          </a:xfrm>
          <a:prstGeom prst="rect">
            <a:avLst/>
          </a:prstGeom>
        </p:spPr>
      </p:pic>
      <p:pic>
        <p:nvPicPr>
          <p:cNvPr id="17" name="SK-22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2982664"/>
            <a:ext cx="214313" cy="176361"/>
          </a:xfrm>
          <a:prstGeom prst="rect">
            <a:avLst/>
          </a:prstGeom>
        </p:spPr>
      </p:pic>
      <p:pic>
        <p:nvPicPr>
          <p:cNvPr id="18" name="SK-22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3175" y="3317825"/>
            <a:ext cx="214313" cy="200025"/>
          </a:xfrm>
          <a:prstGeom prst="rect">
            <a:avLst/>
          </a:prstGeom>
        </p:spPr>
      </p:pic>
      <p:pic>
        <p:nvPicPr>
          <p:cNvPr id="19" name="SK-22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53175" y="3988147"/>
            <a:ext cx="5153025" cy="581025"/>
          </a:xfrm>
          <a:prstGeom prst="rect">
            <a:avLst/>
          </a:prstGeom>
        </p:spPr>
      </p:pic>
      <p:pic>
        <p:nvPicPr>
          <p:cNvPr id="20" name="SK-22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4199930"/>
            <a:ext cx="178594" cy="157460"/>
          </a:xfrm>
          <a:prstGeom prst="rect">
            <a:avLst/>
          </a:prstGeom>
        </p:spPr>
      </p:pic>
      <p:pic>
        <p:nvPicPr>
          <p:cNvPr id="21" name="SK-22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5772150"/>
            <a:ext cx="5381625" cy="514350"/>
          </a:xfrm>
          <a:prstGeom prst="rect">
            <a:avLst/>
          </a:prstGeom>
        </p:spPr>
      </p:pic>
      <p:pic>
        <p:nvPicPr>
          <p:cNvPr id="22" name="SK-22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29375" y="5934075"/>
            <a:ext cx="238125" cy="190500"/>
          </a:xfrm>
          <a:prstGeom prst="rect">
            <a:avLst/>
          </a:prstGeom>
        </p:spPr>
      </p:pic>
      <p:pic>
        <p:nvPicPr>
          <p:cNvPr id="23" name="SK-22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4" name="SK-22-text-23"/>
          <p:cNvSpPr/>
          <p:nvPr/>
        </p:nvSpPr>
        <p:spPr>
          <a:xfrm>
            <a:off x="762000" y="3810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Wernicke’s Encephalopathy</a:t>
            </a:r>
            <a:endParaRPr lang="en-US" sz="2400" dirty="0"/>
          </a:p>
        </p:txBody>
      </p:sp>
      <p:sp>
        <p:nvSpPr>
          <p:cNvPr id="25" name="SK-22-text-24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6" name="SK-22-text-25"/>
          <p:cNvSpPr/>
          <p:nvPr/>
        </p:nvSpPr>
        <p:spPr>
          <a:xfrm>
            <a:off x="1019175" y="1356271"/>
            <a:ext cx="52578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High-Suspicion Criteria</a:t>
            </a:r>
            <a:endParaRPr lang="en-US" sz="1500" dirty="0"/>
          </a:p>
        </p:txBody>
      </p:sp>
      <p:sp>
        <p:nvSpPr>
          <p:cNvPr id="27" name="SK-22-text-26"/>
          <p:cNvSpPr/>
          <p:nvPr/>
        </p:nvSpPr>
        <p:spPr>
          <a:xfrm>
            <a:off x="685800" y="1832521"/>
            <a:ext cx="7940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Suspect in harmful/dependent drinkers with:</a:t>
            </a:r>
            <a:endParaRPr lang="en-US" sz="1200" dirty="0"/>
          </a:p>
        </p:txBody>
      </p:sp>
      <p:sp>
        <p:nvSpPr>
          <p:cNvPr id="28" name="SK-22-text-27"/>
          <p:cNvSpPr/>
          <p:nvPr/>
        </p:nvSpPr>
        <p:spPr>
          <a:xfrm>
            <a:off x="995363" y="2203996"/>
            <a:ext cx="1008126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Confusion: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Disorientation, memory loss, or apathy</a:t>
            </a:r>
            <a:endParaRPr lang="en-US" sz="1350" dirty="0"/>
          </a:p>
        </p:txBody>
      </p:sp>
      <p:sp>
        <p:nvSpPr>
          <p:cNvPr id="29" name="SK-22-text-28"/>
          <p:cNvSpPr/>
          <p:nvPr/>
        </p:nvSpPr>
        <p:spPr>
          <a:xfrm>
            <a:off x="995363" y="2539157"/>
            <a:ext cx="884682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Ataxia: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Unsteady gait, lack of coordination</a:t>
            </a:r>
            <a:endParaRPr lang="en-US" sz="1350" dirty="0"/>
          </a:p>
        </p:txBody>
      </p:sp>
      <p:sp>
        <p:nvSpPr>
          <p:cNvPr id="30" name="SK-22-text-29"/>
          <p:cNvSpPr/>
          <p:nvPr/>
        </p:nvSpPr>
        <p:spPr>
          <a:xfrm>
            <a:off x="995363" y="2874318"/>
            <a:ext cx="864108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Ocular Signs: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Ophthalmoplegia or nystagmus</a:t>
            </a:r>
            <a:endParaRPr lang="en-US" sz="1350" dirty="0"/>
          </a:p>
        </p:txBody>
      </p:sp>
      <p:sp>
        <p:nvSpPr>
          <p:cNvPr id="31" name="SK-22-text-30"/>
          <p:cNvSpPr/>
          <p:nvPr/>
        </p:nvSpPr>
        <p:spPr>
          <a:xfrm>
            <a:off x="995363" y="3209479"/>
            <a:ext cx="51530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Contributing Factors: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Malnutrition, persistent vomiting, or acute illness</a:t>
            </a:r>
            <a:endParaRPr lang="en-US" sz="1350" dirty="0"/>
          </a:p>
        </p:txBody>
      </p:sp>
      <p:sp>
        <p:nvSpPr>
          <p:cNvPr id="32" name="SK-22-text-31"/>
          <p:cNvSpPr/>
          <p:nvPr/>
        </p:nvSpPr>
        <p:spPr>
          <a:xfrm>
            <a:off x="685800" y="3879800"/>
            <a:ext cx="51530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757575"/>
                </a:solidFill>
              </a:rPr>
              <a:t>Note: The classic triad is only present in ~16% of cases. Maintain high suspicion especially if intoxicated.</a:t>
            </a:r>
            <a:endParaRPr lang="en-US" sz="1200" dirty="0"/>
          </a:p>
        </p:txBody>
      </p:sp>
      <p:sp>
        <p:nvSpPr>
          <p:cNvPr id="33" name="SK-22-text-32"/>
          <p:cNvSpPr/>
          <p:nvPr/>
        </p:nvSpPr>
        <p:spPr>
          <a:xfrm>
            <a:off x="6686550" y="1356271"/>
            <a:ext cx="55054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Urgent Management (NICE CG100)</a:t>
            </a:r>
            <a:endParaRPr lang="en-US" sz="1500" dirty="0"/>
          </a:p>
        </p:txBody>
      </p:sp>
      <p:sp>
        <p:nvSpPr>
          <p:cNvPr id="34" name="SK-22-text-33"/>
          <p:cNvSpPr/>
          <p:nvPr/>
        </p:nvSpPr>
        <p:spPr>
          <a:xfrm>
            <a:off x="6662738" y="1832521"/>
            <a:ext cx="51530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Emergency Admission: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High clinical suspicion warrants immediate hospital transfer.</a:t>
            </a:r>
            <a:endParaRPr lang="en-US" sz="1350" dirty="0"/>
          </a:p>
        </p:txBody>
      </p:sp>
      <p:sp>
        <p:nvSpPr>
          <p:cNvPr id="35" name="SK-22-text-34"/>
          <p:cNvSpPr/>
          <p:nvPr/>
        </p:nvSpPr>
        <p:spPr>
          <a:xfrm>
            <a:off x="6662738" y="2407593"/>
            <a:ext cx="51530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Parenteral Thiamine: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Offer parenteral treatment (e.g., Pabrinex) to all suspected cases.</a:t>
            </a:r>
            <a:endParaRPr lang="en-US" sz="1350" dirty="0"/>
          </a:p>
        </p:txBody>
      </p:sp>
      <p:sp>
        <p:nvSpPr>
          <p:cNvPr id="36" name="SK-22-text-35"/>
          <p:cNvSpPr/>
          <p:nvPr/>
        </p:nvSpPr>
        <p:spPr>
          <a:xfrm>
            <a:off x="6662738" y="2982664"/>
            <a:ext cx="5529263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Duration: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Minimum</a:t>
            </a:r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5 days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unless Wernicke’s is excluded.</a:t>
            </a:r>
            <a:endParaRPr lang="en-US" sz="1350" dirty="0"/>
          </a:p>
        </p:txBody>
      </p:sp>
      <p:sp>
        <p:nvSpPr>
          <p:cNvPr id="37" name="SK-22-text-36"/>
          <p:cNvSpPr/>
          <p:nvPr/>
        </p:nvSpPr>
        <p:spPr>
          <a:xfrm>
            <a:off x="6662738" y="3317825"/>
            <a:ext cx="51530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Follow-up:</a:t>
            </a:r>
            <a:pPr algn="l"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Oral thiamine only after the parenteral course is completed.</a:t>
            </a:r>
            <a:endParaRPr lang="en-US" sz="1350" dirty="0"/>
          </a:p>
        </p:txBody>
      </p:sp>
      <p:sp>
        <p:nvSpPr>
          <p:cNvPr id="38" name="SK-22-text-37"/>
          <p:cNvSpPr/>
          <p:nvPr/>
        </p:nvSpPr>
        <p:spPr>
          <a:xfrm>
            <a:off x="6722269" y="4064347"/>
            <a:ext cx="4669631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AKT Pearl: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 Treat </a:t>
            </a:r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FFFFFF"/>
                </a:solidFill>
              </a:rPr>
              <a:t>before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 glucose. Giving glucose to a thiamine-deficient patient can precipitate acute Wernicke's.</a:t>
            </a:r>
            <a:endParaRPr lang="en-US" sz="1125" dirty="0"/>
          </a:p>
        </p:txBody>
      </p:sp>
      <p:sp>
        <p:nvSpPr>
          <p:cNvPr id="39" name="SK-22-text-38"/>
          <p:cNvSpPr/>
          <p:nvPr/>
        </p:nvSpPr>
        <p:spPr>
          <a:xfrm>
            <a:off x="6810375" y="5886450"/>
            <a:ext cx="538162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RED FLAG: Confused drinker? Think Wernicke’s!</a:t>
            </a:r>
            <a:endParaRPr lang="en-US" sz="1500" dirty="0"/>
          </a:p>
        </p:txBody>
      </p:sp>
      <p:sp>
        <p:nvSpPr>
          <p:cNvPr id="40" name="SK-22-text-39"/>
          <p:cNvSpPr/>
          <p:nvPr/>
        </p:nvSpPr>
        <p:spPr>
          <a:xfrm>
            <a:off x="10258425" y="6477000"/>
            <a:ext cx="1933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3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3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4328220" cy="4187279"/>
          </a:xfrm>
          <a:prstGeom prst="rect">
            <a:avLst/>
          </a:prstGeom>
        </p:spPr>
      </p:pic>
      <p:pic>
        <p:nvPicPr>
          <p:cNvPr id="6" name="SK-23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99133"/>
            <a:ext cx="285750" cy="228600"/>
          </a:xfrm>
          <a:prstGeom prst="rect">
            <a:avLst/>
          </a:prstGeom>
        </p:spPr>
      </p:pic>
      <p:pic>
        <p:nvPicPr>
          <p:cNvPr id="7" name="SK-23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113508"/>
            <a:ext cx="1992660" cy="395288"/>
          </a:xfrm>
          <a:prstGeom prst="rect">
            <a:avLst/>
          </a:prstGeom>
        </p:spPr>
      </p:pic>
      <p:pic>
        <p:nvPicPr>
          <p:cNvPr id="8" name="SK-23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227808"/>
            <a:ext cx="202406" cy="166688"/>
          </a:xfrm>
          <a:prstGeom prst="rect">
            <a:avLst/>
          </a:prstGeom>
        </p:spPr>
      </p:pic>
      <p:pic>
        <p:nvPicPr>
          <p:cNvPr id="9" name="SK-23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2760" y="2113508"/>
            <a:ext cx="1992660" cy="395288"/>
          </a:xfrm>
          <a:prstGeom prst="rect">
            <a:avLst/>
          </a:prstGeom>
        </p:spPr>
      </p:pic>
      <p:pic>
        <p:nvPicPr>
          <p:cNvPr id="10" name="SK-23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2760" y="2227808"/>
            <a:ext cx="202406" cy="166688"/>
          </a:xfrm>
          <a:prstGeom prst="rect">
            <a:avLst/>
          </a:prstGeom>
        </p:spPr>
      </p:pic>
      <p:pic>
        <p:nvPicPr>
          <p:cNvPr id="11" name="SK-23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623096"/>
            <a:ext cx="1992660" cy="395288"/>
          </a:xfrm>
          <a:prstGeom prst="rect">
            <a:avLst/>
          </a:prstGeom>
        </p:spPr>
      </p:pic>
      <p:pic>
        <p:nvPicPr>
          <p:cNvPr id="12" name="SK-23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2737396"/>
            <a:ext cx="202406" cy="166688"/>
          </a:xfrm>
          <a:prstGeom prst="rect">
            <a:avLst/>
          </a:prstGeom>
        </p:spPr>
      </p:pic>
      <p:pic>
        <p:nvPicPr>
          <p:cNvPr id="13" name="SK-23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92760" y="2623096"/>
            <a:ext cx="1992660" cy="395288"/>
          </a:xfrm>
          <a:prstGeom prst="rect">
            <a:avLst/>
          </a:prstGeom>
        </p:spPr>
      </p:pic>
      <p:pic>
        <p:nvPicPr>
          <p:cNvPr id="14" name="SK-23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92760" y="2737396"/>
            <a:ext cx="202406" cy="166688"/>
          </a:xfrm>
          <a:prstGeom prst="rect">
            <a:avLst/>
          </a:prstGeom>
        </p:spPr>
      </p:pic>
      <p:pic>
        <p:nvPicPr>
          <p:cNvPr id="15" name="SK-23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3132683"/>
            <a:ext cx="1992660" cy="395288"/>
          </a:xfrm>
          <a:prstGeom prst="rect">
            <a:avLst/>
          </a:prstGeom>
        </p:spPr>
      </p:pic>
      <p:pic>
        <p:nvPicPr>
          <p:cNvPr id="16" name="SK-23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3246983"/>
            <a:ext cx="202406" cy="166688"/>
          </a:xfrm>
          <a:prstGeom prst="rect">
            <a:avLst/>
          </a:prstGeom>
        </p:spPr>
      </p:pic>
      <p:pic>
        <p:nvPicPr>
          <p:cNvPr id="17" name="SK-23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92760" y="3132683"/>
            <a:ext cx="1992660" cy="395288"/>
          </a:xfrm>
          <a:prstGeom prst="rect">
            <a:avLst/>
          </a:prstGeom>
        </p:spPr>
      </p:pic>
      <p:pic>
        <p:nvPicPr>
          <p:cNvPr id="18" name="SK-23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92760" y="3246983"/>
            <a:ext cx="202406" cy="166688"/>
          </a:xfrm>
          <a:prstGeom prst="rect">
            <a:avLst/>
          </a:prstGeom>
        </p:spPr>
      </p:pic>
      <p:pic>
        <p:nvPicPr>
          <p:cNvPr id="19" name="SK-23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800" y="3642271"/>
            <a:ext cx="1992660" cy="395288"/>
          </a:xfrm>
          <a:prstGeom prst="rect">
            <a:avLst/>
          </a:prstGeom>
        </p:spPr>
      </p:pic>
      <p:pic>
        <p:nvPicPr>
          <p:cNvPr id="20" name="SK-23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5800" y="3756571"/>
            <a:ext cx="202406" cy="166688"/>
          </a:xfrm>
          <a:prstGeom prst="rect">
            <a:avLst/>
          </a:prstGeom>
        </p:spPr>
      </p:pic>
      <p:pic>
        <p:nvPicPr>
          <p:cNvPr id="21" name="SK-23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792760" y="3642271"/>
            <a:ext cx="1992660" cy="395288"/>
          </a:xfrm>
          <a:prstGeom prst="rect">
            <a:avLst/>
          </a:prstGeom>
        </p:spPr>
      </p:pic>
      <p:pic>
        <p:nvPicPr>
          <p:cNvPr id="22" name="SK-23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792760" y="3756571"/>
            <a:ext cx="202406" cy="166688"/>
          </a:xfrm>
          <a:prstGeom prst="rect">
            <a:avLst/>
          </a:prstGeom>
        </p:spPr>
      </p:pic>
      <p:pic>
        <p:nvPicPr>
          <p:cNvPr id="23" name="SK-23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28320" y="1241971"/>
            <a:ext cx="6492180" cy="4187279"/>
          </a:xfrm>
          <a:prstGeom prst="rect">
            <a:avLst/>
          </a:prstGeom>
        </p:spPr>
      </p:pic>
      <p:pic>
        <p:nvPicPr>
          <p:cNvPr id="24" name="SK-23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42620" y="1784896"/>
            <a:ext cx="3055590" cy="266700"/>
          </a:xfrm>
          <a:prstGeom prst="rect">
            <a:avLst/>
          </a:prstGeom>
        </p:spPr>
      </p:pic>
      <p:pic>
        <p:nvPicPr>
          <p:cNvPr id="25" name="SK-23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450610" y="1784896"/>
            <a:ext cx="3055590" cy="266700"/>
          </a:xfrm>
          <a:prstGeom prst="rect">
            <a:avLst/>
          </a:prstGeom>
        </p:spPr>
      </p:pic>
      <p:pic>
        <p:nvPicPr>
          <p:cNvPr id="26" name="SK-23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42620" y="3626048"/>
            <a:ext cx="3055590" cy="266700"/>
          </a:xfrm>
          <a:prstGeom prst="rect">
            <a:avLst/>
          </a:prstGeom>
        </p:spPr>
      </p:pic>
      <p:pic>
        <p:nvPicPr>
          <p:cNvPr id="27" name="SK-23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50610" y="3626048"/>
            <a:ext cx="3055590" cy="266700"/>
          </a:xfrm>
          <a:prstGeom prst="rect">
            <a:avLst/>
          </a:prstGeom>
        </p:spPr>
      </p:pic>
      <p:pic>
        <p:nvPicPr>
          <p:cNvPr id="28" name="SK-23-img-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71500" y="5619750"/>
            <a:ext cx="11049000" cy="571500"/>
          </a:xfrm>
          <a:prstGeom prst="rect">
            <a:avLst/>
          </a:prstGeom>
        </p:spPr>
      </p:pic>
      <p:pic>
        <p:nvPicPr>
          <p:cNvPr id="29" name="SK-23-img-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2000" y="5806976"/>
            <a:ext cx="285750" cy="228600"/>
          </a:xfrm>
          <a:prstGeom prst="rect">
            <a:avLst/>
          </a:prstGeom>
        </p:spPr>
      </p:pic>
      <p:pic>
        <p:nvPicPr>
          <p:cNvPr id="30" name="SK-23-img-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31" name="SK-23-text-30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Acute Anxiety and Panic Presentations</a:t>
            </a:r>
            <a:endParaRPr lang="en-US" sz="2400" dirty="0"/>
          </a:p>
        </p:txBody>
      </p:sp>
      <p:sp>
        <p:nvSpPr>
          <p:cNvPr id="32" name="SK-23-text-31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33" name="SK-23-text-32"/>
          <p:cNvSpPr/>
          <p:nvPr/>
        </p:nvSpPr>
        <p:spPr>
          <a:xfrm>
            <a:off x="1066800" y="1356271"/>
            <a:ext cx="463105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62828"/>
                </a:solidFill>
              </a:rPr>
              <a:t>Physical Red Flags</a:t>
            </a:r>
            <a:endParaRPr lang="en-US" sz="1650" dirty="0"/>
          </a:p>
        </p:txBody>
      </p:sp>
      <p:sp>
        <p:nvSpPr>
          <p:cNvPr id="34" name="SK-23-text-33"/>
          <p:cNvSpPr/>
          <p:nvPr/>
        </p:nvSpPr>
        <p:spPr>
          <a:xfrm>
            <a:off x="685800" y="1784896"/>
            <a:ext cx="79629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757575"/>
                </a:solidFill>
              </a:rPr>
              <a:t>Exclude medical causes before diagnosing panic</a:t>
            </a:r>
            <a:endParaRPr lang="en-US" sz="1125" dirty="0"/>
          </a:p>
        </p:txBody>
      </p:sp>
      <p:sp>
        <p:nvSpPr>
          <p:cNvPr id="35" name="SK-23-text-34"/>
          <p:cNvSpPr/>
          <p:nvPr/>
        </p:nvSpPr>
        <p:spPr>
          <a:xfrm>
            <a:off x="964406" y="2113508"/>
            <a:ext cx="3108960" cy="3952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Chest Pain / ACS</a:t>
            </a:r>
            <a:endParaRPr lang="en-US" sz="1275" dirty="0"/>
          </a:p>
        </p:txBody>
      </p:sp>
      <p:sp>
        <p:nvSpPr>
          <p:cNvPr id="36" name="SK-23-text-35"/>
          <p:cNvSpPr/>
          <p:nvPr/>
        </p:nvSpPr>
        <p:spPr>
          <a:xfrm>
            <a:off x="3071366" y="2113508"/>
            <a:ext cx="3497580" cy="3952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Pulmonary Embolism</a:t>
            </a:r>
            <a:endParaRPr lang="en-US" sz="1275" dirty="0"/>
          </a:p>
        </p:txBody>
      </p:sp>
      <p:sp>
        <p:nvSpPr>
          <p:cNvPr id="37" name="SK-23-text-36"/>
          <p:cNvSpPr/>
          <p:nvPr/>
        </p:nvSpPr>
        <p:spPr>
          <a:xfrm>
            <a:off x="964406" y="2623096"/>
            <a:ext cx="1992660" cy="3952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Arrhythmia</a:t>
            </a:r>
            <a:endParaRPr lang="en-US" sz="1275" dirty="0"/>
          </a:p>
        </p:txBody>
      </p:sp>
      <p:sp>
        <p:nvSpPr>
          <p:cNvPr id="38" name="SK-23-text-37"/>
          <p:cNvSpPr/>
          <p:nvPr/>
        </p:nvSpPr>
        <p:spPr>
          <a:xfrm>
            <a:off x="3071366" y="2623096"/>
            <a:ext cx="3108960" cy="3952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Hypoxia / Asthma</a:t>
            </a:r>
            <a:endParaRPr lang="en-US" sz="1275" dirty="0"/>
          </a:p>
        </p:txBody>
      </p:sp>
      <p:sp>
        <p:nvSpPr>
          <p:cNvPr id="39" name="SK-23-text-38"/>
          <p:cNvSpPr/>
          <p:nvPr/>
        </p:nvSpPr>
        <p:spPr>
          <a:xfrm>
            <a:off x="964406" y="3132683"/>
            <a:ext cx="2720340" cy="3952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Thyrotoxicosis</a:t>
            </a:r>
            <a:endParaRPr lang="en-US" sz="1275" dirty="0"/>
          </a:p>
        </p:txBody>
      </p:sp>
      <p:sp>
        <p:nvSpPr>
          <p:cNvPr id="40" name="SK-23-text-39"/>
          <p:cNvSpPr/>
          <p:nvPr/>
        </p:nvSpPr>
        <p:spPr>
          <a:xfrm>
            <a:off x="3071366" y="3132683"/>
            <a:ext cx="2526030" cy="3952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Hypoglycaemia</a:t>
            </a:r>
            <a:endParaRPr lang="en-US" sz="1275" dirty="0"/>
          </a:p>
        </p:txBody>
      </p:sp>
      <p:sp>
        <p:nvSpPr>
          <p:cNvPr id="41" name="SK-23-text-40"/>
          <p:cNvSpPr/>
          <p:nvPr/>
        </p:nvSpPr>
        <p:spPr>
          <a:xfrm>
            <a:off x="964406" y="3642271"/>
            <a:ext cx="2720340" cy="3952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Sepsis / Fever</a:t>
            </a:r>
            <a:endParaRPr lang="en-US" sz="1275" dirty="0"/>
          </a:p>
        </p:txBody>
      </p:sp>
      <p:sp>
        <p:nvSpPr>
          <p:cNvPr id="42" name="SK-23-text-41"/>
          <p:cNvSpPr/>
          <p:nvPr/>
        </p:nvSpPr>
        <p:spPr>
          <a:xfrm>
            <a:off x="3071366" y="3642271"/>
            <a:ext cx="3886200" cy="3952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Substance Withdrawal</a:t>
            </a:r>
            <a:endParaRPr lang="en-US" sz="1275" dirty="0"/>
          </a:p>
        </p:txBody>
      </p:sp>
      <p:sp>
        <p:nvSpPr>
          <p:cNvPr id="43" name="SK-23-text-42"/>
          <p:cNvSpPr/>
          <p:nvPr/>
        </p:nvSpPr>
        <p:spPr>
          <a:xfrm>
            <a:off x="5242620" y="1356271"/>
            <a:ext cx="636835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976D2"/>
                </a:solidFill>
              </a:rPr>
              <a:t>Management Strategy</a:t>
            </a:r>
            <a:endParaRPr lang="en-US" sz="1650" dirty="0"/>
          </a:p>
        </p:txBody>
      </p:sp>
      <p:sp>
        <p:nvSpPr>
          <p:cNvPr id="44" name="SK-23-text-43"/>
          <p:cNvSpPr/>
          <p:nvPr/>
        </p:nvSpPr>
        <p:spPr>
          <a:xfrm>
            <a:off x="5242620" y="1784896"/>
            <a:ext cx="313179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1. VALIDATION</a:t>
            </a:r>
            <a:endParaRPr lang="en-US" sz="1200" dirty="0"/>
          </a:p>
        </p:txBody>
      </p:sp>
      <p:sp>
        <p:nvSpPr>
          <p:cNvPr id="45" name="SK-23-text-44"/>
          <p:cNvSpPr/>
          <p:nvPr/>
        </p:nvSpPr>
        <p:spPr>
          <a:xfrm>
            <a:off x="5242620" y="2146846"/>
            <a:ext cx="305559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Acknowledge that symptoms are terrifying but not life-threatening. "I can see you are very frightened."</a:t>
            </a:r>
            <a:endParaRPr lang="en-US" sz="1200" dirty="0"/>
          </a:p>
        </p:txBody>
      </p:sp>
      <p:sp>
        <p:nvSpPr>
          <p:cNvPr id="46" name="SK-23-text-45"/>
          <p:cNvSpPr/>
          <p:nvPr/>
        </p:nvSpPr>
        <p:spPr>
          <a:xfrm>
            <a:off x="8450610" y="1784896"/>
            <a:ext cx="313179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2. GROUNDING</a:t>
            </a:r>
            <a:endParaRPr lang="en-US" sz="1200" dirty="0"/>
          </a:p>
        </p:txBody>
      </p:sp>
      <p:sp>
        <p:nvSpPr>
          <p:cNvPr id="47" name="SK-23-text-46"/>
          <p:cNvSpPr/>
          <p:nvPr/>
        </p:nvSpPr>
        <p:spPr>
          <a:xfrm>
            <a:off x="8450610" y="2146846"/>
            <a:ext cx="305559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Use the 5-4-3-2-1 technique: Name 5 things you can see, 4 you can touch, 3 you can hear, etc.</a:t>
            </a:r>
            <a:endParaRPr lang="en-US" sz="1200" dirty="0"/>
          </a:p>
        </p:txBody>
      </p:sp>
      <p:sp>
        <p:nvSpPr>
          <p:cNvPr id="48" name="SK-23-text-47"/>
          <p:cNvSpPr/>
          <p:nvPr/>
        </p:nvSpPr>
        <p:spPr>
          <a:xfrm>
            <a:off x="5242620" y="3626048"/>
            <a:ext cx="313179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3. BREATHING</a:t>
            </a:r>
            <a:endParaRPr lang="en-US" sz="1200" dirty="0"/>
          </a:p>
        </p:txBody>
      </p:sp>
      <p:sp>
        <p:nvSpPr>
          <p:cNvPr id="49" name="SK-23-text-48"/>
          <p:cNvSpPr/>
          <p:nvPr/>
        </p:nvSpPr>
        <p:spPr>
          <a:xfrm>
            <a:off x="5242620" y="3987998"/>
            <a:ext cx="305559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Slow, rhythmic "square breathing" (4 in, 4 hold, 4 out, 4 hold) to counter hyperventilation.</a:t>
            </a:r>
            <a:endParaRPr lang="en-US" sz="1200" dirty="0"/>
          </a:p>
        </p:txBody>
      </p:sp>
      <p:sp>
        <p:nvSpPr>
          <p:cNvPr id="50" name="SK-23-text-49"/>
          <p:cNvSpPr/>
          <p:nvPr/>
        </p:nvSpPr>
        <p:spPr>
          <a:xfrm>
            <a:off x="8450610" y="3626048"/>
            <a:ext cx="313179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4. PRESCRIBING</a:t>
            </a:r>
            <a:endParaRPr lang="en-US" sz="1200" dirty="0"/>
          </a:p>
        </p:txBody>
      </p:sp>
      <p:sp>
        <p:nvSpPr>
          <p:cNvPr id="51" name="SK-23-text-50"/>
          <p:cNvSpPr/>
          <p:nvPr/>
        </p:nvSpPr>
        <p:spPr>
          <a:xfrm>
            <a:off x="8450610" y="3987998"/>
            <a:ext cx="305559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Avoid routine benzodiazepines. If used, specify very short-term only and check driving/alcohol risks.</a:t>
            </a:r>
            <a:endParaRPr lang="en-US" sz="1200" dirty="0"/>
          </a:p>
        </p:txBody>
      </p:sp>
      <p:sp>
        <p:nvSpPr>
          <p:cNvPr id="52" name="SK-23-text-51"/>
          <p:cNvSpPr/>
          <p:nvPr/>
        </p:nvSpPr>
        <p:spPr>
          <a:xfrm>
            <a:off x="1190625" y="5776913"/>
            <a:ext cx="110013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7D32"/>
                </a:solidFill>
              </a:rPr>
              <a:t>Reassuring: Normal observations + typical panic cycle + no medical red flags = Manage calmly in Primary Care.</a:t>
            </a:r>
            <a:endParaRPr lang="en-US" sz="1350" dirty="0"/>
          </a:p>
        </p:txBody>
      </p:sp>
      <p:sp>
        <p:nvSpPr>
          <p:cNvPr id="53" name="SK-23-text-52"/>
          <p:cNvSpPr/>
          <p:nvPr/>
        </p:nvSpPr>
        <p:spPr>
          <a:xfrm>
            <a:off x="10258425" y="6567488"/>
            <a:ext cx="19335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4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4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902077" cy="4997797"/>
          </a:xfrm>
          <a:prstGeom prst="rect">
            <a:avLst/>
          </a:prstGeom>
        </p:spPr>
      </p:pic>
      <p:pic>
        <p:nvPicPr>
          <p:cNvPr id="6" name="SK-24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" y="1394371"/>
            <a:ext cx="5597277" cy="361950"/>
          </a:xfrm>
          <a:prstGeom prst="rect">
            <a:avLst/>
          </a:prstGeom>
        </p:spPr>
      </p:pic>
      <p:pic>
        <p:nvPicPr>
          <p:cNvPr id="7" name="SK-24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441996"/>
            <a:ext cx="238125" cy="190500"/>
          </a:xfrm>
          <a:prstGeom prst="rect">
            <a:avLst/>
          </a:prstGeom>
        </p:spPr>
      </p:pic>
      <p:pic>
        <p:nvPicPr>
          <p:cNvPr id="8" name="SK-24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2261146"/>
            <a:ext cx="202406" cy="226665"/>
          </a:xfrm>
          <a:prstGeom prst="rect">
            <a:avLst/>
          </a:prstGeom>
        </p:spPr>
      </p:pic>
      <p:pic>
        <p:nvPicPr>
          <p:cNvPr id="9" name="SK-24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2544961"/>
            <a:ext cx="202406" cy="226665"/>
          </a:xfrm>
          <a:prstGeom prst="rect">
            <a:avLst/>
          </a:prstGeom>
        </p:spPr>
      </p:pic>
      <p:pic>
        <p:nvPicPr>
          <p:cNvPr id="10" name="SK-24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2828776"/>
            <a:ext cx="202406" cy="543967"/>
          </a:xfrm>
          <a:prstGeom prst="rect">
            <a:avLst/>
          </a:prstGeom>
        </p:spPr>
      </p:pic>
      <p:pic>
        <p:nvPicPr>
          <p:cNvPr id="11" name="SK-24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3429893"/>
            <a:ext cx="202406" cy="511969"/>
          </a:xfrm>
          <a:prstGeom prst="rect">
            <a:avLst/>
          </a:prstGeom>
        </p:spPr>
      </p:pic>
      <p:pic>
        <p:nvPicPr>
          <p:cNvPr id="12" name="SK-24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3999012"/>
            <a:ext cx="202406" cy="511969"/>
          </a:xfrm>
          <a:prstGeom prst="rect">
            <a:avLst/>
          </a:prstGeom>
        </p:spPr>
      </p:pic>
      <p:pic>
        <p:nvPicPr>
          <p:cNvPr id="13" name="SK-24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3900" y="4682430"/>
            <a:ext cx="5597277" cy="685800"/>
          </a:xfrm>
          <a:prstGeom prst="rect">
            <a:avLst/>
          </a:prstGeom>
        </p:spPr>
      </p:pic>
      <p:pic>
        <p:nvPicPr>
          <p:cNvPr id="14" name="SK-24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8200" y="4796730"/>
            <a:ext cx="190500" cy="152400"/>
          </a:xfrm>
          <a:prstGeom prst="rect">
            <a:avLst/>
          </a:prstGeom>
        </p:spPr>
      </p:pic>
      <p:pic>
        <p:nvPicPr>
          <p:cNvPr id="15" name="SK-24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2177" y="1241971"/>
            <a:ext cx="4918323" cy="2095500"/>
          </a:xfrm>
          <a:prstGeom prst="rect">
            <a:avLst/>
          </a:prstGeom>
        </p:spPr>
      </p:pic>
      <p:pic>
        <p:nvPicPr>
          <p:cNvPr id="16" name="SK-24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02177" y="1241971"/>
            <a:ext cx="4918323" cy="2095500"/>
          </a:xfrm>
          <a:prstGeom prst="rect">
            <a:avLst/>
          </a:prstGeom>
        </p:spPr>
      </p:pic>
      <p:pic>
        <p:nvPicPr>
          <p:cNvPr id="17" name="SK-24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02177" y="3489871"/>
            <a:ext cx="4918323" cy="2749897"/>
          </a:xfrm>
          <a:prstGeom prst="rect">
            <a:avLst/>
          </a:prstGeom>
        </p:spPr>
      </p:pic>
      <p:pic>
        <p:nvPicPr>
          <p:cNvPr id="18" name="SK-24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4577" y="3642271"/>
            <a:ext cx="4613523" cy="361950"/>
          </a:xfrm>
          <a:prstGeom prst="rect">
            <a:avLst/>
          </a:prstGeom>
        </p:spPr>
      </p:pic>
      <p:pic>
        <p:nvPicPr>
          <p:cNvPr id="19" name="SK-24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4577" y="3689896"/>
            <a:ext cx="238125" cy="190500"/>
          </a:xfrm>
          <a:prstGeom prst="rect">
            <a:avLst/>
          </a:prstGeom>
        </p:spPr>
      </p:pic>
      <p:pic>
        <p:nvPicPr>
          <p:cNvPr id="20" name="SK-24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54577" y="4118521"/>
            <a:ext cx="202406" cy="543967"/>
          </a:xfrm>
          <a:prstGeom prst="rect">
            <a:avLst/>
          </a:prstGeom>
        </p:spPr>
      </p:pic>
      <p:pic>
        <p:nvPicPr>
          <p:cNvPr id="21" name="SK-24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54577" y="4719638"/>
            <a:ext cx="202406" cy="226665"/>
          </a:xfrm>
          <a:prstGeom prst="rect">
            <a:avLst/>
          </a:prstGeom>
        </p:spPr>
      </p:pic>
      <p:pic>
        <p:nvPicPr>
          <p:cNvPr id="22" name="SK-24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54577" y="5003453"/>
            <a:ext cx="202406" cy="226665"/>
          </a:xfrm>
          <a:prstGeom prst="rect">
            <a:avLst/>
          </a:prstGeom>
        </p:spPr>
      </p:pic>
      <p:pic>
        <p:nvPicPr>
          <p:cNvPr id="23" name="SK-24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54577" y="5401568"/>
            <a:ext cx="4613523" cy="685800"/>
          </a:xfrm>
          <a:prstGeom prst="rect">
            <a:avLst/>
          </a:prstGeom>
        </p:spPr>
      </p:pic>
      <p:pic>
        <p:nvPicPr>
          <p:cNvPr id="24" name="SK-24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968877" y="5515868"/>
            <a:ext cx="190500" cy="190500"/>
          </a:xfrm>
          <a:prstGeom prst="rect">
            <a:avLst/>
          </a:prstGeom>
        </p:spPr>
      </p:pic>
      <p:pic>
        <p:nvPicPr>
          <p:cNvPr id="25" name="SK-24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500" y="6430268"/>
            <a:ext cx="11049000" cy="280988"/>
          </a:xfrm>
          <a:prstGeom prst="rect">
            <a:avLst/>
          </a:prstGeom>
        </p:spPr>
      </p:pic>
      <p:sp>
        <p:nvSpPr>
          <p:cNvPr id="26" name="SK-24-text-25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Psychiatric Emergencies in Older People</a:t>
            </a:r>
            <a:endParaRPr lang="en-US" sz="2400" dirty="0"/>
          </a:p>
        </p:txBody>
      </p:sp>
      <p:sp>
        <p:nvSpPr>
          <p:cNvPr id="27" name="SK-24-text-26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8" name="SK-24-text-27"/>
          <p:cNvSpPr/>
          <p:nvPr/>
        </p:nvSpPr>
        <p:spPr>
          <a:xfrm>
            <a:off x="1057275" y="1394371"/>
            <a:ext cx="64008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Delirium vs. Dementia Crisis</a:t>
            </a:r>
            <a:endParaRPr lang="en-US" sz="1500" dirty="0"/>
          </a:p>
        </p:txBody>
      </p:sp>
      <p:sp>
        <p:nvSpPr>
          <p:cNvPr id="29" name="SK-24-text-28"/>
          <p:cNvSpPr/>
          <p:nvPr/>
        </p:nvSpPr>
        <p:spPr>
          <a:xfrm>
            <a:off x="723900" y="1870621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Rule: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Acute confusion is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Delirium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until proven otherwise.</a:t>
            </a:r>
            <a:endParaRPr lang="en-US" sz="1200" dirty="0"/>
          </a:p>
        </p:txBody>
      </p:sp>
      <p:sp>
        <p:nvSpPr>
          <p:cNvPr id="30" name="SK-24-text-29"/>
          <p:cNvSpPr/>
          <p:nvPr/>
        </p:nvSpPr>
        <p:spPr>
          <a:xfrm>
            <a:off x="1021556" y="2261146"/>
            <a:ext cx="1117044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Acute Onset: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Rapid change (hours/days) vs. dementia's slow decline.</a:t>
            </a:r>
            <a:endParaRPr lang="en-US" sz="1275" dirty="0"/>
          </a:p>
        </p:txBody>
      </p:sp>
      <p:sp>
        <p:nvSpPr>
          <p:cNvPr id="31" name="SK-24-text-30"/>
          <p:cNvSpPr/>
          <p:nvPr/>
        </p:nvSpPr>
        <p:spPr>
          <a:xfrm>
            <a:off x="1021556" y="2544961"/>
            <a:ext cx="1117044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Fluctuating Course: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Symptoms vary significantly throughout the day.</a:t>
            </a:r>
            <a:endParaRPr lang="en-US" sz="1275" dirty="0"/>
          </a:p>
        </p:txBody>
      </p:sp>
      <p:sp>
        <p:nvSpPr>
          <p:cNvPr id="32" name="SK-24-text-31"/>
          <p:cNvSpPr/>
          <p:nvPr/>
        </p:nvSpPr>
        <p:spPr>
          <a:xfrm>
            <a:off x="1021556" y="2828776"/>
            <a:ext cx="5299621" cy="54396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Organic Screen: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Check for Infection (UTI/LRTI), Pain, Constipation, Dehydration.</a:t>
            </a:r>
            <a:endParaRPr lang="en-US" sz="1275" dirty="0"/>
          </a:p>
        </p:txBody>
      </p:sp>
      <p:sp>
        <p:nvSpPr>
          <p:cNvPr id="33" name="SK-24-text-32"/>
          <p:cNvSpPr/>
          <p:nvPr/>
        </p:nvSpPr>
        <p:spPr>
          <a:xfrm>
            <a:off x="1021556" y="3429893"/>
            <a:ext cx="5299621" cy="51196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Medication Check: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Anticholinergics, Benzos, Opiates, or recent dosage changes.</a:t>
            </a:r>
            <a:endParaRPr lang="en-US" sz="1275" dirty="0"/>
          </a:p>
        </p:txBody>
      </p:sp>
      <p:sp>
        <p:nvSpPr>
          <p:cNvPr id="34" name="SK-24-text-33"/>
          <p:cNvSpPr/>
          <p:nvPr/>
        </p:nvSpPr>
        <p:spPr>
          <a:xfrm>
            <a:off x="1021556" y="3999012"/>
            <a:ext cx="5299621" cy="511969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Dementia Crisis: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Assess carer burnout and safeguarding alongside physical health.</a:t>
            </a:r>
            <a:endParaRPr lang="en-US" sz="1275" dirty="0"/>
          </a:p>
        </p:txBody>
      </p:sp>
      <p:sp>
        <p:nvSpPr>
          <p:cNvPr id="35" name="SK-24-text-34"/>
          <p:cNvSpPr/>
          <p:nvPr/>
        </p:nvSpPr>
        <p:spPr>
          <a:xfrm>
            <a:off x="1123950" y="4796730"/>
            <a:ext cx="508292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RED FLAG: Delirium is a medical emergency requiring urgent evaluation and often hospital admission.</a:t>
            </a:r>
            <a:endParaRPr lang="en-US" sz="1200" dirty="0"/>
          </a:p>
        </p:txBody>
      </p:sp>
      <p:sp>
        <p:nvSpPr>
          <p:cNvPr id="36" name="SK-24-text-35"/>
          <p:cNvSpPr/>
          <p:nvPr/>
        </p:nvSpPr>
        <p:spPr>
          <a:xfrm>
            <a:off x="7187952" y="3642271"/>
            <a:ext cx="5004048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High Suicide Risk Factors</a:t>
            </a:r>
            <a:endParaRPr lang="en-US" sz="1500" dirty="0"/>
          </a:p>
        </p:txBody>
      </p:sp>
      <p:sp>
        <p:nvSpPr>
          <p:cNvPr id="37" name="SK-24-text-36"/>
          <p:cNvSpPr/>
          <p:nvPr/>
        </p:nvSpPr>
        <p:spPr>
          <a:xfrm>
            <a:off x="7152233" y="4118521"/>
            <a:ext cx="4315867" cy="54396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Demographics: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Older males, especially those living in isolation.</a:t>
            </a:r>
            <a:endParaRPr lang="en-US" sz="1275" dirty="0"/>
          </a:p>
        </p:txBody>
      </p:sp>
      <p:sp>
        <p:nvSpPr>
          <p:cNvPr id="38" name="SK-24-text-37"/>
          <p:cNvSpPr/>
          <p:nvPr/>
        </p:nvSpPr>
        <p:spPr>
          <a:xfrm>
            <a:off x="7152233" y="4719638"/>
            <a:ext cx="5039767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Life Events: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Recent bereavement or loss of independence.</a:t>
            </a:r>
            <a:endParaRPr lang="en-US" sz="1275" dirty="0"/>
          </a:p>
        </p:txBody>
      </p:sp>
      <p:sp>
        <p:nvSpPr>
          <p:cNvPr id="39" name="SK-24-text-38"/>
          <p:cNvSpPr/>
          <p:nvPr/>
        </p:nvSpPr>
        <p:spPr>
          <a:xfrm>
            <a:off x="7152233" y="5003453"/>
            <a:ext cx="5039767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Physical Health: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Chronic pain or terminal diagnosis.</a:t>
            </a:r>
            <a:endParaRPr lang="en-US" sz="1275" dirty="0"/>
          </a:p>
        </p:txBody>
      </p:sp>
      <p:sp>
        <p:nvSpPr>
          <p:cNvPr id="40" name="SK-24-text-39"/>
          <p:cNvSpPr/>
          <p:nvPr/>
        </p:nvSpPr>
        <p:spPr>
          <a:xfrm>
            <a:off x="7254627" y="5515868"/>
            <a:ext cx="409917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RED FLAG: Do not dismiss passive statements like "I'm ready to go" in isolated older adults.</a:t>
            </a:r>
            <a:endParaRPr lang="en-US" sz="1200" dirty="0"/>
          </a:p>
        </p:txBody>
      </p:sp>
      <p:sp>
        <p:nvSpPr>
          <p:cNvPr id="41" name="SK-24-text-40"/>
          <p:cNvSpPr/>
          <p:nvPr/>
        </p:nvSpPr>
        <p:spPr>
          <a:xfrm>
            <a:off x="10372725" y="6525518"/>
            <a:ext cx="18192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5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5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381625" cy="3855988"/>
          </a:xfrm>
          <a:prstGeom prst="rect">
            <a:avLst/>
          </a:prstGeom>
        </p:spPr>
      </p:pic>
      <p:pic>
        <p:nvPicPr>
          <p:cNvPr id="6" name="SK-25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403896"/>
            <a:ext cx="238125" cy="190500"/>
          </a:xfrm>
          <a:prstGeom prst="rect">
            <a:avLst/>
          </a:prstGeom>
        </p:spPr>
      </p:pic>
      <p:pic>
        <p:nvPicPr>
          <p:cNvPr id="7" name="SK-25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288459"/>
            <a:ext cx="5381625" cy="907554"/>
          </a:xfrm>
          <a:prstGeom prst="rect">
            <a:avLst/>
          </a:prstGeom>
        </p:spPr>
      </p:pic>
      <p:pic>
        <p:nvPicPr>
          <p:cNvPr id="8" name="SK-25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241971"/>
            <a:ext cx="5381625" cy="3855988"/>
          </a:xfrm>
          <a:prstGeom prst="rect">
            <a:avLst/>
          </a:prstGeom>
        </p:spPr>
      </p:pic>
      <p:pic>
        <p:nvPicPr>
          <p:cNvPr id="9" name="SK-25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3175" y="1403896"/>
            <a:ext cx="238125" cy="190500"/>
          </a:xfrm>
          <a:prstGeom prst="rect">
            <a:avLst/>
          </a:prstGeom>
        </p:spPr>
      </p:pic>
      <p:pic>
        <p:nvPicPr>
          <p:cNvPr id="10" name="SK-25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5288459"/>
            <a:ext cx="5381625" cy="907554"/>
          </a:xfrm>
          <a:prstGeom prst="rect">
            <a:avLst/>
          </a:prstGeom>
        </p:spPr>
      </p:pic>
      <p:pic>
        <p:nvPicPr>
          <p:cNvPr id="11" name="SK-25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6386513"/>
            <a:ext cx="11049000" cy="280988"/>
          </a:xfrm>
          <a:prstGeom prst="rect">
            <a:avLst/>
          </a:prstGeom>
        </p:spPr>
      </p:pic>
      <p:sp>
        <p:nvSpPr>
          <p:cNvPr id="12" name="SK-25-text-11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Mental Health Act 1983: Correct Framework</a:t>
            </a:r>
            <a:endParaRPr lang="en-US" sz="2400" dirty="0"/>
          </a:p>
        </p:txBody>
      </p:sp>
      <p:sp>
        <p:nvSpPr>
          <p:cNvPr id="13" name="SK-25-text-12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4" name="SK-25-text-13"/>
          <p:cNvSpPr/>
          <p:nvPr/>
        </p:nvSpPr>
        <p:spPr>
          <a:xfrm>
            <a:off x="1019175" y="1356271"/>
            <a:ext cx="5257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The Statutory Framework</a:t>
            </a:r>
            <a:endParaRPr lang="en-US" sz="1500" dirty="0"/>
          </a:p>
        </p:txBody>
      </p:sp>
      <p:sp>
        <p:nvSpPr>
          <p:cNvPr id="15" name="SK-25-text-14"/>
          <p:cNvSpPr/>
          <p:nvPr/>
        </p:nvSpPr>
        <p:spPr>
          <a:xfrm>
            <a:off x="914400" y="1756321"/>
            <a:ext cx="49244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Primary Legislation: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Mental Health Act 1983, significantly amended by the 2007 Act.</a:t>
            </a:r>
            <a:endParaRPr lang="en-US" sz="1275" dirty="0"/>
          </a:p>
        </p:txBody>
      </p:sp>
      <p:sp>
        <p:nvSpPr>
          <p:cNvPr id="16" name="SK-25-text-15"/>
          <p:cNvSpPr/>
          <p:nvPr/>
        </p:nvSpPr>
        <p:spPr>
          <a:xfrm>
            <a:off x="914400" y="2285851"/>
            <a:ext cx="49244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Scope: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Legal basis for compulsory detention and treatment in England and Wales.</a:t>
            </a:r>
            <a:endParaRPr lang="en-US" sz="1275" dirty="0"/>
          </a:p>
        </p:txBody>
      </p:sp>
      <p:sp>
        <p:nvSpPr>
          <p:cNvPr id="17" name="SK-25-text-16"/>
          <p:cNvSpPr/>
          <p:nvPr/>
        </p:nvSpPr>
        <p:spPr>
          <a:xfrm>
            <a:off x="914400" y="2815382"/>
            <a:ext cx="49244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Criteria: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Must have a "Mental Disorder" of a nature/degree that warrants detention for health, safety, or protection of others.</a:t>
            </a:r>
            <a:endParaRPr lang="en-US" sz="1275" dirty="0"/>
          </a:p>
        </p:txBody>
      </p:sp>
      <p:sp>
        <p:nvSpPr>
          <p:cNvPr id="18" name="SK-25-text-17"/>
          <p:cNvSpPr/>
          <p:nvPr/>
        </p:nvSpPr>
        <p:spPr>
          <a:xfrm>
            <a:off x="914400" y="3344912"/>
            <a:ext cx="49244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Policy Update: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2025 reforms are agreed but being staged; 1983 Act remains the current clinical standard for 2026 practice.</a:t>
            </a:r>
            <a:endParaRPr lang="en-US" sz="1275" dirty="0"/>
          </a:p>
        </p:txBody>
      </p:sp>
      <p:sp>
        <p:nvSpPr>
          <p:cNvPr id="19" name="SK-25-text-18"/>
          <p:cNvSpPr/>
          <p:nvPr/>
        </p:nvSpPr>
        <p:spPr>
          <a:xfrm>
            <a:off x="685800" y="5402759"/>
            <a:ext cx="52292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A1B9A"/>
                </a:solidFill>
              </a:rPr>
              <a:t>EXAM PEARL (AKT)</a:t>
            </a:r>
            <a:endParaRPr lang="en-US" sz="1125" dirty="0"/>
          </a:p>
        </p:txBody>
      </p:sp>
      <p:sp>
        <p:nvSpPr>
          <p:cNvPr id="20" name="SK-25-text-19"/>
          <p:cNvSpPr/>
          <p:nvPr/>
        </p:nvSpPr>
        <p:spPr>
          <a:xfrm>
            <a:off x="685800" y="5655171"/>
            <a:ext cx="5153025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For Section 2 or 3 applications,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two medical recommendations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are required. One doctor must be "Section 12 approved" (usually a psychiatrist).</a:t>
            </a:r>
            <a:endParaRPr lang="en-US" sz="1200" dirty="0"/>
          </a:p>
        </p:txBody>
      </p:sp>
      <p:sp>
        <p:nvSpPr>
          <p:cNvPr id="21" name="SK-25-text-20"/>
          <p:cNvSpPr/>
          <p:nvPr/>
        </p:nvSpPr>
        <p:spPr>
          <a:xfrm>
            <a:off x="6686550" y="1356271"/>
            <a:ext cx="5257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Key Roles in Assessment</a:t>
            </a:r>
            <a:endParaRPr lang="en-US" sz="1500" dirty="0"/>
          </a:p>
        </p:txBody>
      </p:sp>
      <p:sp>
        <p:nvSpPr>
          <p:cNvPr id="22" name="SK-25-text-21"/>
          <p:cNvSpPr/>
          <p:nvPr/>
        </p:nvSpPr>
        <p:spPr>
          <a:xfrm>
            <a:off x="6581775" y="1756321"/>
            <a:ext cx="49244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AMHP: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Approved Mental Health Professional (often a Social Worker). They lead the assessment and make the final application.</a:t>
            </a:r>
            <a:endParaRPr lang="en-US" sz="1275" dirty="0"/>
          </a:p>
        </p:txBody>
      </p:sp>
      <p:sp>
        <p:nvSpPr>
          <p:cNvPr id="23" name="SK-25-text-22"/>
          <p:cNvSpPr/>
          <p:nvPr/>
        </p:nvSpPr>
        <p:spPr>
          <a:xfrm>
            <a:off x="6581775" y="2285851"/>
            <a:ext cx="49244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Section 12 Doctor: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A doctor with specialist experience in mental health (usually Consultant level).</a:t>
            </a:r>
            <a:endParaRPr lang="en-US" sz="1275" dirty="0"/>
          </a:p>
        </p:txBody>
      </p:sp>
      <p:sp>
        <p:nvSpPr>
          <p:cNvPr id="24" name="SK-25-text-23"/>
          <p:cNvSpPr/>
          <p:nvPr/>
        </p:nvSpPr>
        <p:spPr>
          <a:xfrm>
            <a:off x="6581775" y="2815382"/>
            <a:ext cx="49244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The GP Role: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Often provides the 2nd medical recommendation as the doctor who "knows the patient best."</a:t>
            </a:r>
            <a:endParaRPr lang="en-US" sz="1275" dirty="0"/>
          </a:p>
        </p:txBody>
      </p:sp>
      <p:sp>
        <p:nvSpPr>
          <p:cNvPr id="25" name="SK-25-text-24"/>
          <p:cNvSpPr/>
          <p:nvPr/>
        </p:nvSpPr>
        <p:spPr>
          <a:xfrm>
            <a:off x="6581775" y="3344912"/>
            <a:ext cx="49244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Independence: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The two doctors must not be related or work in the same direct hierarchy if possible.</a:t>
            </a:r>
            <a:endParaRPr lang="en-US" sz="1275" dirty="0"/>
          </a:p>
        </p:txBody>
      </p:sp>
      <p:sp>
        <p:nvSpPr>
          <p:cNvPr id="26" name="SK-25-text-25"/>
          <p:cNvSpPr/>
          <p:nvPr/>
        </p:nvSpPr>
        <p:spPr>
          <a:xfrm>
            <a:off x="6353175" y="5402759"/>
            <a:ext cx="52292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8F00"/>
                </a:solidFill>
              </a:rPr>
              <a:t>COMMON PITFALL</a:t>
            </a:r>
            <a:endParaRPr lang="en-US" sz="1125" dirty="0"/>
          </a:p>
        </p:txBody>
      </p:sp>
      <p:sp>
        <p:nvSpPr>
          <p:cNvPr id="27" name="SK-25-text-26"/>
          <p:cNvSpPr/>
          <p:nvPr/>
        </p:nvSpPr>
        <p:spPr>
          <a:xfrm>
            <a:off x="6353175" y="5655171"/>
            <a:ext cx="5153025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Do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not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use "Mental Health Order 1986" in UK exams/practice. This is outdated terminology from Northern Ireland; use MHA 1983 as amended.</a:t>
            </a:r>
            <a:endParaRPr lang="en-US" sz="1200" dirty="0"/>
          </a:p>
        </p:txBody>
      </p:sp>
      <p:sp>
        <p:nvSpPr>
          <p:cNvPr id="28" name="SK-25-text-27"/>
          <p:cNvSpPr/>
          <p:nvPr/>
        </p:nvSpPr>
        <p:spPr>
          <a:xfrm>
            <a:off x="571500" y="6481763"/>
            <a:ext cx="319659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www.bradfordvts.co.uk</a:t>
            </a:r>
            <a:endParaRPr lang="en-US" sz="975" dirty="0"/>
          </a:p>
        </p:txBody>
      </p:sp>
      <p:sp>
        <p:nvSpPr>
          <p:cNvPr id="29" name="SK-25-text-28"/>
          <p:cNvSpPr/>
          <p:nvPr/>
        </p:nvSpPr>
        <p:spPr>
          <a:xfrm>
            <a:off x="8658225" y="6481763"/>
            <a:ext cx="35337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Mental Health Act 1983: England &amp; Wales Framework</a:t>
            </a:r>
            <a:endParaRPr lang="en-US" sz="97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6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6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48300" cy="2022277"/>
          </a:xfrm>
          <a:prstGeom prst="rect">
            <a:avLst/>
          </a:prstGeom>
        </p:spPr>
      </p:pic>
      <p:pic>
        <p:nvPicPr>
          <p:cNvPr id="6" name="SK-26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56271"/>
            <a:ext cx="5219700" cy="323850"/>
          </a:xfrm>
          <a:prstGeom prst="rect">
            <a:avLst/>
          </a:prstGeom>
        </p:spPr>
      </p:pic>
      <p:pic>
        <p:nvPicPr>
          <p:cNvPr id="7" name="SK-26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9700" y="1380083"/>
            <a:ext cx="685800" cy="238125"/>
          </a:xfrm>
          <a:prstGeom prst="rect">
            <a:avLst/>
          </a:prstGeom>
        </p:spPr>
      </p:pic>
      <p:pic>
        <p:nvPicPr>
          <p:cNvPr id="8" name="SK-26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756321"/>
            <a:ext cx="190500" cy="228600"/>
          </a:xfrm>
          <a:prstGeom prst="rect">
            <a:avLst/>
          </a:prstGeom>
        </p:spPr>
      </p:pic>
      <p:pic>
        <p:nvPicPr>
          <p:cNvPr id="9" name="SK-26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023021"/>
            <a:ext cx="190500" cy="228600"/>
          </a:xfrm>
          <a:prstGeom prst="rect">
            <a:avLst/>
          </a:prstGeom>
        </p:spPr>
      </p:pic>
      <p:pic>
        <p:nvPicPr>
          <p:cNvPr id="10" name="SK-26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289721"/>
            <a:ext cx="190500" cy="228600"/>
          </a:xfrm>
          <a:prstGeom prst="rect">
            <a:avLst/>
          </a:prstGeom>
        </p:spPr>
      </p:pic>
      <p:pic>
        <p:nvPicPr>
          <p:cNvPr id="11" name="SK-26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835622"/>
            <a:ext cx="5219700" cy="314325"/>
          </a:xfrm>
          <a:prstGeom prst="rect">
            <a:avLst/>
          </a:prstGeom>
        </p:spPr>
      </p:pic>
      <p:pic>
        <p:nvPicPr>
          <p:cNvPr id="12" name="SK-26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72200" y="1241971"/>
            <a:ext cx="5448300" cy="2022277"/>
          </a:xfrm>
          <a:prstGeom prst="rect">
            <a:avLst/>
          </a:prstGeom>
        </p:spPr>
      </p:pic>
      <p:pic>
        <p:nvPicPr>
          <p:cNvPr id="13" name="SK-26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1356271"/>
            <a:ext cx="5219700" cy="323850"/>
          </a:xfrm>
          <a:prstGeom prst="rect">
            <a:avLst/>
          </a:prstGeom>
        </p:spPr>
      </p:pic>
      <p:pic>
        <p:nvPicPr>
          <p:cNvPr id="14" name="SK-26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58475" y="1380083"/>
            <a:ext cx="847725" cy="238125"/>
          </a:xfrm>
          <a:prstGeom prst="rect">
            <a:avLst/>
          </a:prstGeom>
        </p:spPr>
      </p:pic>
      <p:pic>
        <p:nvPicPr>
          <p:cNvPr id="15" name="SK-26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0" y="1756321"/>
            <a:ext cx="190500" cy="228600"/>
          </a:xfrm>
          <a:prstGeom prst="rect">
            <a:avLst/>
          </a:prstGeom>
        </p:spPr>
      </p:pic>
      <p:pic>
        <p:nvPicPr>
          <p:cNvPr id="16" name="SK-26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86500" y="2023021"/>
            <a:ext cx="190500" cy="228600"/>
          </a:xfrm>
          <a:prstGeom prst="rect">
            <a:avLst/>
          </a:prstGeom>
        </p:spPr>
      </p:pic>
      <p:pic>
        <p:nvPicPr>
          <p:cNvPr id="17" name="SK-26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86500" y="2289721"/>
            <a:ext cx="190500" cy="228600"/>
          </a:xfrm>
          <a:prstGeom prst="rect">
            <a:avLst/>
          </a:prstGeom>
        </p:spPr>
      </p:pic>
      <p:pic>
        <p:nvPicPr>
          <p:cNvPr id="18" name="SK-26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86500" y="2835622"/>
            <a:ext cx="5219700" cy="314325"/>
          </a:xfrm>
          <a:prstGeom prst="rect">
            <a:avLst/>
          </a:prstGeom>
        </p:spPr>
      </p:pic>
      <p:pic>
        <p:nvPicPr>
          <p:cNvPr id="19" name="SK-26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3416647"/>
            <a:ext cx="5448300" cy="2022277"/>
          </a:xfrm>
          <a:prstGeom prst="rect">
            <a:avLst/>
          </a:prstGeom>
        </p:spPr>
      </p:pic>
      <p:pic>
        <p:nvPicPr>
          <p:cNvPr id="20" name="SK-26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5800" y="3530947"/>
            <a:ext cx="5219700" cy="323850"/>
          </a:xfrm>
          <a:prstGeom prst="rect">
            <a:avLst/>
          </a:prstGeom>
        </p:spPr>
      </p:pic>
      <p:pic>
        <p:nvPicPr>
          <p:cNvPr id="21" name="SK-26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086350" y="3554760"/>
            <a:ext cx="819150" cy="238125"/>
          </a:xfrm>
          <a:prstGeom prst="rect">
            <a:avLst/>
          </a:prstGeom>
        </p:spPr>
      </p:pic>
      <p:pic>
        <p:nvPicPr>
          <p:cNvPr id="22" name="SK-26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5800" y="3930997"/>
            <a:ext cx="190500" cy="228600"/>
          </a:xfrm>
          <a:prstGeom prst="rect">
            <a:avLst/>
          </a:prstGeom>
        </p:spPr>
      </p:pic>
      <p:pic>
        <p:nvPicPr>
          <p:cNvPr id="23" name="SK-26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5800" y="4197697"/>
            <a:ext cx="190500" cy="228600"/>
          </a:xfrm>
          <a:prstGeom prst="rect">
            <a:avLst/>
          </a:prstGeom>
        </p:spPr>
      </p:pic>
      <p:pic>
        <p:nvPicPr>
          <p:cNvPr id="24" name="SK-26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5800" y="4464397"/>
            <a:ext cx="190500" cy="228600"/>
          </a:xfrm>
          <a:prstGeom prst="rect">
            <a:avLst/>
          </a:prstGeom>
        </p:spPr>
      </p:pic>
      <p:pic>
        <p:nvPicPr>
          <p:cNvPr id="25" name="SK-26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85800" y="5010299"/>
            <a:ext cx="5219700" cy="314325"/>
          </a:xfrm>
          <a:prstGeom prst="rect">
            <a:avLst/>
          </a:prstGeom>
        </p:spPr>
      </p:pic>
      <p:pic>
        <p:nvPicPr>
          <p:cNvPr id="26" name="SK-26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172200" y="3416647"/>
            <a:ext cx="5448300" cy="2022277"/>
          </a:xfrm>
          <a:prstGeom prst="rect">
            <a:avLst/>
          </a:prstGeom>
        </p:spPr>
      </p:pic>
      <p:pic>
        <p:nvPicPr>
          <p:cNvPr id="27" name="SK-26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86500" y="3530947"/>
            <a:ext cx="5219700" cy="323850"/>
          </a:xfrm>
          <a:prstGeom prst="rect">
            <a:avLst/>
          </a:prstGeom>
        </p:spPr>
      </p:pic>
      <p:pic>
        <p:nvPicPr>
          <p:cNvPr id="28" name="SK-26-img-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687050" y="3554760"/>
            <a:ext cx="819150" cy="238125"/>
          </a:xfrm>
          <a:prstGeom prst="rect">
            <a:avLst/>
          </a:prstGeom>
        </p:spPr>
      </p:pic>
      <p:pic>
        <p:nvPicPr>
          <p:cNvPr id="29" name="SK-26-img-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286500" y="3930997"/>
            <a:ext cx="190500" cy="228600"/>
          </a:xfrm>
          <a:prstGeom prst="rect">
            <a:avLst/>
          </a:prstGeom>
        </p:spPr>
      </p:pic>
      <p:pic>
        <p:nvPicPr>
          <p:cNvPr id="30" name="SK-26-img-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286500" y="4197697"/>
            <a:ext cx="190500" cy="228600"/>
          </a:xfrm>
          <a:prstGeom prst="rect">
            <a:avLst/>
          </a:prstGeom>
        </p:spPr>
      </p:pic>
      <p:pic>
        <p:nvPicPr>
          <p:cNvPr id="31" name="SK-26-img-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286500" y="4464397"/>
            <a:ext cx="190500" cy="228600"/>
          </a:xfrm>
          <a:prstGeom prst="rect">
            <a:avLst/>
          </a:prstGeom>
        </p:spPr>
      </p:pic>
      <p:pic>
        <p:nvPicPr>
          <p:cNvPr id="32" name="SK-26-img-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286500" y="5010299"/>
            <a:ext cx="5219700" cy="314325"/>
          </a:xfrm>
          <a:prstGeom prst="rect">
            <a:avLst/>
          </a:prstGeom>
        </p:spPr>
      </p:pic>
      <p:pic>
        <p:nvPicPr>
          <p:cNvPr id="33" name="SK-26-img-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571500" y="5667524"/>
            <a:ext cx="5448300" cy="619125"/>
          </a:xfrm>
          <a:prstGeom prst="rect">
            <a:avLst/>
          </a:prstGeom>
        </p:spPr>
      </p:pic>
      <p:pic>
        <p:nvPicPr>
          <p:cNvPr id="34" name="SK-26-img-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85800" y="5791349"/>
            <a:ext cx="651123" cy="371475"/>
          </a:xfrm>
          <a:prstGeom prst="rect">
            <a:avLst/>
          </a:prstGeom>
        </p:spPr>
      </p:pic>
      <p:pic>
        <p:nvPicPr>
          <p:cNvPr id="35" name="SK-26-img-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172200" y="5667524"/>
            <a:ext cx="5448300" cy="619125"/>
          </a:xfrm>
          <a:prstGeom prst="rect">
            <a:avLst/>
          </a:prstGeom>
        </p:spPr>
      </p:pic>
      <p:pic>
        <p:nvPicPr>
          <p:cNvPr id="36" name="SK-26-img-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286500" y="5791349"/>
            <a:ext cx="480120" cy="371475"/>
          </a:xfrm>
          <a:prstGeom prst="rect">
            <a:avLst/>
          </a:prstGeom>
        </p:spPr>
      </p:pic>
      <p:pic>
        <p:nvPicPr>
          <p:cNvPr id="37" name="SK-26-img-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38" name="SK-26-text-37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Sections 2, 3, 4 and 136 in GP Language</a:t>
            </a:r>
            <a:endParaRPr lang="en-US" sz="2400" dirty="0"/>
          </a:p>
        </p:txBody>
      </p:sp>
      <p:sp>
        <p:nvSpPr>
          <p:cNvPr id="39" name="SK-26-text-38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40" name="SK-26-text-39"/>
          <p:cNvSpPr/>
          <p:nvPr/>
        </p:nvSpPr>
        <p:spPr>
          <a:xfrm>
            <a:off x="685800" y="1356271"/>
            <a:ext cx="50482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Section 2: Assessment</a:t>
            </a:r>
            <a:endParaRPr lang="en-US" sz="1500" dirty="0"/>
          </a:p>
        </p:txBody>
      </p:sp>
      <p:sp>
        <p:nvSpPr>
          <p:cNvPr id="41" name="SK-26-text-40"/>
          <p:cNvSpPr/>
          <p:nvPr/>
        </p:nvSpPr>
        <p:spPr>
          <a:xfrm>
            <a:off x="5295900" y="1380083"/>
            <a:ext cx="1113367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28 DAYS</a:t>
            </a:r>
            <a:endParaRPr lang="en-US" sz="1050" dirty="0"/>
          </a:p>
        </p:txBody>
      </p:sp>
      <p:sp>
        <p:nvSpPr>
          <p:cNvPr id="42" name="SK-26-text-41"/>
          <p:cNvSpPr/>
          <p:nvPr/>
        </p:nvSpPr>
        <p:spPr>
          <a:xfrm>
            <a:off x="952500" y="1756321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Purpose: For assessment (and treatment if needed).</a:t>
            </a:r>
            <a:endParaRPr lang="en-US" sz="1200" dirty="0"/>
          </a:p>
        </p:txBody>
      </p:sp>
      <p:sp>
        <p:nvSpPr>
          <p:cNvPr id="43" name="SK-26-text-42"/>
          <p:cNvSpPr/>
          <p:nvPr/>
        </p:nvSpPr>
        <p:spPr>
          <a:xfrm>
            <a:off x="952500" y="2023021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Criteria: Mental disorder + risk to self/others.</a:t>
            </a:r>
            <a:endParaRPr lang="en-US" sz="1200" dirty="0"/>
          </a:p>
        </p:txBody>
      </p:sp>
      <p:sp>
        <p:nvSpPr>
          <p:cNvPr id="44" name="SK-26-text-43"/>
          <p:cNvSpPr/>
          <p:nvPr/>
        </p:nvSpPr>
        <p:spPr>
          <a:xfrm>
            <a:off x="952500" y="2289721"/>
            <a:ext cx="7802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Personnel: 2 Doctors (one S12) + 1 AMHP.</a:t>
            </a:r>
            <a:endParaRPr lang="en-US" sz="1200" dirty="0"/>
          </a:p>
        </p:txBody>
      </p:sp>
      <p:sp>
        <p:nvSpPr>
          <p:cNvPr id="45" name="SK-26-text-44"/>
          <p:cNvSpPr/>
          <p:nvPr/>
        </p:nvSpPr>
        <p:spPr>
          <a:xfrm>
            <a:off x="781050" y="2835622"/>
            <a:ext cx="9172811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GP Role: Usually provides the first medical recommendation.</a:t>
            </a:r>
            <a:endParaRPr lang="en-US" sz="1050" dirty="0"/>
          </a:p>
        </p:txBody>
      </p:sp>
      <p:sp>
        <p:nvSpPr>
          <p:cNvPr id="46" name="SK-26-text-45"/>
          <p:cNvSpPr/>
          <p:nvPr/>
        </p:nvSpPr>
        <p:spPr>
          <a:xfrm>
            <a:off x="6286500" y="1356271"/>
            <a:ext cx="48196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Section 3: Treatment</a:t>
            </a:r>
            <a:endParaRPr lang="en-US" sz="1500" dirty="0"/>
          </a:p>
        </p:txBody>
      </p:sp>
      <p:sp>
        <p:nvSpPr>
          <p:cNvPr id="47" name="SK-26-text-46"/>
          <p:cNvSpPr/>
          <p:nvPr/>
        </p:nvSpPr>
        <p:spPr>
          <a:xfrm>
            <a:off x="10734675" y="1380083"/>
            <a:ext cx="1213720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6 MONTHS</a:t>
            </a:r>
            <a:endParaRPr lang="en-US" sz="1050" dirty="0"/>
          </a:p>
        </p:txBody>
      </p:sp>
      <p:sp>
        <p:nvSpPr>
          <p:cNvPr id="48" name="SK-26-text-47"/>
          <p:cNvSpPr/>
          <p:nvPr/>
        </p:nvSpPr>
        <p:spPr>
          <a:xfrm>
            <a:off x="6553200" y="1756321"/>
            <a:ext cx="563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Purpose: For treatment when diagnosis is known.</a:t>
            </a:r>
            <a:endParaRPr lang="en-US" sz="1200" dirty="0"/>
          </a:p>
        </p:txBody>
      </p:sp>
      <p:sp>
        <p:nvSpPr>
          <p:cNvPr id="49" name="SK-26-text-48"/>
          <p:cNvSpPr/>
          <p:nvPr/>
        </p:nvSpPr>
        <p:spPr>
          <a:xfrm>
            <a:off x="6553200" y="2023021"/>
            <a:ext cx="563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Criteria: Appropriate treatment must be available.</a:t>
            </a:r>
            <a:endParaRPr lang="en-US" sz="1200" dirty="0"/>
          </a:p>
        </p:txBody>
      </p:sp>
      <p:sp>
        <p:nvSpPr>
          <p:cNvPr id="50" name="SK-26-text-49"/>
          <p:cNvSpPr/>
          <p:nvPr/>
        </p:nvSpPr>
        <p:spPr>
          <a:xfrm>
            <a:off x="6553200" y="2289721"/>
            <a:ext cx="563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Personnel: 2 Doctors (one S12) + 1 AMHP.</a:t>
            </a:r>
            <a:endParaRPr lang="en-US" sz="1200" dirty="0"/>
          </a:p>
        </p:txBody>
      </p:sp>
      <p:sp>
        <p:nvSpPr>
          <p:cNvPr id="51" name="SK-26-text-50"/>
          <p:cNvSpPr/>
          <p:nvPr/>
        </p:nvSpPr>
        <p:spPr>
          <a:xfrm>
            <a:off x="6381750" y="2835622"/>
            <a:ext cx="581025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GP Role: Renewals/CTO management in the community later.</a:t>
            </a:r>
            <a:endParaRPr lang="en-US" sz="1050" dirty="0"/>
          </a:p>
        </p:txBody>
      </p:sp>
      <p:sp>
        <p:nvSpPr>
          <p:cNvPr id="52" name="SK-26-text-51"/>
          <p:cNvSpPr/>
          <p:nvPr/>
        </p:nvSpPr>
        <p:spPr>
          <a:xfrm>
            <a:off x="685800" y="3530947"/>
            <a:ext cx="48196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Section 4: Emergency</a:t>
            </a:r>
            <a:endParaRPr lang="en-US" sz="1500" dirty="0"/>
          </a:p>
        </p:txBody>
      </p:sp>
      <p:sp>
        <p:nvSpPr>
          <p:cNvPr id="53" name="SK-26-text-52"/>
          <p:cNvSpPr/>
          <p:nvPr/>
        </p:nvSpPr>
        <p:spPr>
          <a:xfrm>
            <a:off x="5162550" y="3554760"/>
            <a:ext cx="1291856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72 HOURS</a:t>
            </a:r>
            <a:endParaRPr lang="en-US" sz="1050" dirty="0"/>
          </a:p>
        </p:txBody>
      </p:sp>
      <p:sp>
        <p:nvSpPr>
          <p:cNvPr id="54" name="SK-26-text-53"/>
          <p:cNvSpPr/>
          <p:nvPr/>
        </p:nvSpPr>
        <p:spPr>
          <a:xfrm>
            <a:off x="952500" y="3930997"/>
            <a:ext cx="926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Purpose: Emergency assessment when S2 is too slow.</a:t>
            </a:r>
            <a:endParaRPr lang="en-US" sz="1200" dirty="0"/>
          </a:p>
        </p:txBody>
      </p:sp>
      <p:sp>
        <p:nvSpPr>
          <p:cNvPr id="55" name="SK-26-text-54"/>
          <p:cNvSpPr/>
          <p:nvPr/>
        </p:nvSpPr>
        <p:spPr>
          <a:xfrm>
            <a:off x="952500" y="4197697"/>
            <a:ext cx="98755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Criteria: Urgent admission needed; delay is dangerous.</a:t>
            </a:r>
            <a:endParaRPr lang="en-US" sz="1200" dirty="0"/>
          </a:p>
        </p:txBody>
      </p:sp>
      <p:sp>
        <p:nvSpPr>
          <p:cNvPr id="56" name="SK-26-text-55"/>
          <p:cNvSpPr/>
          <p:nvPr/>
        </p:nvSpPr>
        <p:spPr>
          <a:xfrm>
            <a:off x="952500" y="4464397"/>
            <a:ext cx="554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Personnel: 1 Doctor + 1 AMHP.</a:t>
            </a:r>
            <a:endParaRPr lang="en-US" sz="1200" dirty="0"/>
          </a:p>
        </p:txBody>
      </p:sp>
      <p:sp>
        <p:nvSpPr>
          <p:cNvPr id="57" name="SK-26-text-56"/>
          <p:cNvSpPr/>
          <p:nvPr/>
        </p:nvSpPr>
        <p:spPr>
          <a:xfrm>
            <a:off x="781050" y="5010299"/>
            <a:ext cx="9326991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GP Role: Often the sole doctor involved in a surgery crisis.</a:t>
            </a:r>
            <a:endParaRPr lang="en-US" sz="1050" dirty="0"/>
          </a:p>
        </p:txBody>
      </p:sp>
      <p:sp>
        <p:nvSpPr>
          <p:cNvPr id="58" name="SK-26-text-57"/>
          <p:cNvSpPr/>
          <p:nvPr/>
        </p:nvSpPr>
        <p:spPr>
          <a:xfrm>
            <a:off x="6286500" y="3530947"/>
            <a:ext cx="59055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Section 136: Police Power</a:t>
            </a:r>
            <a:endParaRPr lang="en-US" sz="1500" dirty="0"/>
          </a:p>
        </p:txBody>
      </p:sp>
      <p:sp>
        <p:nvSpPr>
          <p:cNvPr id="59" name="SK-26-text-58"/>
          <p:cNvSpPr/>
          <p:nvPr/>
        </p:nvSpPr>
        <p:spPr>
          <a:xfrm>
            <a:off x="10763250" y="3554760"/>
            <a:ext cx="1291856" cy="23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24 HOURS</a:t>
            </a:r>
            <a:endParaRPr lang="en-US" sz="1050" dirty="0"/>
          </a:p>
        </p:txBody>
      </p:sp>
      <p:sp>
        <p:nvSpPr>
          <p:cNvPr id="60" name="SK-26-text-59"/>
          <p:cNvSpPr/>
          <p:nvPr/>
        </p:nvSpPr>
        <p:spPr>
          <a:xfrm>
            <a:off x="6553200" y="3930997"/>
            <a:ext cx="563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Purpose: Police power to remove to Place of Safety.</a:t>
            </a:r>
            <a:endParaRPr lang="en-US" sz="1200" dirty="0"/>
          </a:p>
        </p:txBody>
      </p:sp>
      <p:sp>
        <p:nvSpPr>
          <p:cNvPr id="61" name="SK-26-text-60"/>
          <p:cNvSpPr/>
          <p:nvPr/>
        </p:nvSpPr>
        <p:spPr>
          <a:xfrm>
            <a:off x="6553200" y="4197697"/>
            <a:ext cx="563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Criteria: Public place; person in immediate need of care.</a:t>
            </a:r>
            <a:endParaRPr lang="en-US" sz="1200" dirty="0"/>
          </a:p>
        </p:txBody>
      </p:sp>
      <p:sp>
        <p:nvSpPr>
          <p:cNvPr id="62" name="SK-26-text-61"/>
          <p:cNvSpPr/>
          <p:nvPr/>
        </p:nvSpPr>
        <p:spPr>
          <a:xfrm>
            <a:off x="6553200" y="4464397"/>
            <a:ext cx="563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Personnel: Police only (assessment follows later).</a:t>
            </a:r>
            <a:endParaRPr lang="en-US" sz="1200" dirty="0"/>
          </a:p>
        </p:txBody>
      </p:sp>
      <p:sp>
        <p:nvSpPr>
          <p:cNvPr id="63" name="SK-26-text-62"/>
          <p:cNvSpPr/>
          <p:nvPr/>
        </p:nvSpPr>
        <p:spPr>
          <a:xfrm>
            <a:off x="6381750" y="5010299"/>
            <a:ext cx="581025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GP Role: Advise police; assess physical health if requested.</a:t>
            </a:r>
            <a:endParaRPr lang="en-US" sz="1050" dirty="0"/>
          </a:p>
        </p:txBody>
      </p:sp>
      <p:sp>
        <p:nvSpPr>
          <p:cNvPr id="64" name="SK-26-text-63"/>
          <p:cNvSpPr/>
          <p:nvPr/>
        </p:nvSpPr>
        <p:spPr>
          <a:xfrm>
            <a:off x="685800" y="5791349"/>
            <a:ext cx="555873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AKT PEARL</a:t>
            </a:r>
            <a:endParaRPr lang="en-US" sz="975" dirty="0"/>
          </a:p>
        </p:txBody>
      </p:sp>
      <p:sp>
        <p:nvSpPr>
          <p:cNvPr id="65" name="SK-26-text-64"/>
          <p:cNvSpPr/>
          <p:nvPr/>
        </p:nvSpPr>
        <p:spPr>
          <a:xfrm>
            <a:off x="1451223" y="5762774"/>
            <a:ext cx="4454277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S4 should be converted to S2 as soon as a second doctor arrives. S4 lasts max 72 hours.</a:t>
            </a:r>
            <a:endParaRPr lang="en-US" sz="1125" dirty="0"/>
          </a:p>
        </p:txBody>
      </p:sp>
      <p:sp>
        <p:nvSpPr>
          <p:cNvPr id="66" name="SK-26-text-65"/>
          <p:cNvSpPr/>
          <p:nvPr/>
        </p:nvSpPr>
        <p:spPr>
          <a:xfrm>
            <a:off x="6286500" y="5791349"/>
            <a:ext cx="38487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SCA TIP</a:t>
            </a:r>
            <a:endParaRPr lang="en-US" sz="975" dirty="0"/>
          </a:p>
        </p:txBody>
      </p:sp>
      <p:sp>
        <p:nvSpPr>
          <p:cNvPr id="67" name="SK-26-text-66"/>
          <p:cNvSpPr/>
          <p:nvPr/>
        </p:nvSpPr>
        <p:spPr>
          <a:xfrm>
            <a:off x="6880920" y="5762774"/>
            <a:ext cx="462528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Explain to families that the AMHP (Social Worker) makes the final legal application, not the GP.</a:t>
            </a:r>
            <a:endParaRPr lang="en-US" sz="1125" dirty="0"/>
          </a:p>
        </p:txBody>
      </p:sp>
      <p:sp>
        <p:nvSpPr>
          <p:cNvPr id="68" name="SK-26-text-67"/>
          <p:cNvSpPr/>
          <p:nvPr/>
        </p:nvSpPr>
        <p:spPr>
          <a:xfrm>
            <a:off x="10258425" y="6477000"/>
            <a:ext cx="1933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7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7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10200" cy="4969371"/>
          </a:xfrm>
          <a:prstGeom prst="rect">
            <a:avLst/>
          </a:prstGeom>
        </p:spPr>
      </p:pic>
      <p:pic>
        <p:nvPicPr>
          <p:cNvPr id="6" name="SK-27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" y="1394371"/>
            <a:ext cx="5105400" cy="361950"/>
          </a:xfrm>
          <a:prstGeom prst="rect">
            <a:avLst/>
          </a:prstGeom>
        </p:spPr>
      </p:pic>
      <p:pic>
        <p:nvPicPr>
          <p:cNvPr id="7" name="SK-27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441996"/>
            <a:ext cx="238125" cy="190500"/>
          </a:xfrm>
          <a:prstGeom prst="rect">
            <a:avLst/>
          </a:prstGeom>
        </p:spPr>
      </p:pic>
      <p:pic>
        <p:nvPicPr>
          <p:cNvPr id="8" name="SK-27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870621"/>
            <a:ext cx="202406" cy="968573"/>
          </a:xfrm>
          <a:prstGeom prst="rect">
            <a:avLst/>
          </a:prstGeom>
        </p:spPr>
      </p:pic>
      <p:pic>
        <p:nvPicPr>
          <p:cNvPr id="9" name="SK-27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2915394"/>
            <a:ext cx="202406" cy="1130052"/>
          </a:xfrm>
          <a:prstGeom prst="rect">
            <a:avLst/>
          </a:prstGeom>
        </p:spPr>
      </p:pic>
      <p:pic>
        <p:nvPicPr>
          <p:cNvPr id="10" name="SK-27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4121646"/>
            <a:ext cx="202406" cy="543967"/>
          </a:xfrm>
          <a:prstGeom prst="rect">
            <a:avLst/>
          </a:prstGeom>
        </p:spPr>
      </p:pic>
      <p:pic>
        <p:nvPicPr>
          <p:cNvPr id="11" name="SK-27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4779913"/>
            <a:ext cx="5105400" cy="909638"/>
          </a:xfrm>
          <a:prstGeom prst="rect">
            <a:avLst/>
          </a:prstGeom>
        </p:spPr>
      </p:pic>
      <p:pic>
        <p:nvPicPr>
          <p:cNvPr id="12" name="SK-27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241971"/>
            <a:ext cx="5410200" cy="4969371"/>
          </a:xfrm>
          <a:prstGeom prst="rect">
            <a:avLst/>
          </a:prstGeom>
        </p:spPr>
      </p:pic>
      <p:pic>
        <p:nvPicPr>
          <p:cNvPr id="13" name="SK-27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62700" y="1394371"/>
            <a:ext cx="5105400" cy="361950"/>
          </a:xfrm>
          <a:prstGeom prst="rect">
            <a:avLst/>
          </a:prstGeom>
        </p:spPr>
      </p:pic>
      <p:pic>
        <p:nvPicPr>
          <p:cNvPr id="14" name="SK-27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2700" y="1441996"/>
            <a:ext cx="238125" cy="190500"/>
          </a:xfrm>
          <a:prstGeom prst="rect">
            <a:avLst/>
          </a:prstGeom>
        </p:spPr>
      </p:pic>
      <p:pic>
        <p:nvPicPr>
          <p:cNvPr id="15" name="SK-27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2700" y="1870621"/>
            <a:ext cx="202406" cy="621655"/>
          </a:xfrm>
          <a:prstGeom prst="rect">
            <a:avLst/>
          </a:prstGeom>
        </p:spPr>
      </p:pic>
      <p:pic>
        <p:nvPicPr>
          <p:cNvPr id="16" name="SK-27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2568476"/>
            <a:ext cx="202406" cy="968573"/>
          </a:xfrm>
          <a:prstGeom prst="rect">
            <a:avLst/>
          </a:prstGeom>
        </p:spPr>
      </p:pic>
      <p:pic>
        <p:nvPicPr>
          <p:cNvPr id="17" name="SK-27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62700" y="3613249"/>
            <a:ext cx="202406" cy="621655"/>
          </a:xfrm>
          <a:prstGeom prst="rect">
            <a:avLst/>
          </a:prstGeom>
        </p:spPr>
      </p:pic>
      <p:pic>
        <p:nvPicPr>
          <p:cNvPr id="18" name="SK-27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62700" y="4349204"/>
            <a:ext cx="5105400" cy="1138238"/>
          </a:xfrm>
          <a:prstGeom prst="rect">
            <a:avLst/>
          </a:prstGeom>
        </p:spPr>
      </p:pic>
      <p:pic>
        <p:nvPicPr>
          <p:cNvPr id="19" name="SK-27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2700" y="5735092"/>
            <a:ext cx="190500" cy="190500"/>
          </a:xfrm>
          <a:prstGeom prst="rect">
            <a:avLst/>
          </a:prstGeom>
        </p:spPr>
      </p:pic>
      <p:pic>
        <p:nvPicPr>
          <p:cNvPr id="20" name="SK-27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92342"/>
            <a:ext cx="12192000" cy="265658"/>
          </a:xfrm>
          <a:prstGeom prst="rect">
            <a:avLst/>
          </a:prstGeom>
        </p:spPr>
      </p:pic>
      <p:sp>
        <p:nvSpPr>
          <p:cNvPr id="21" name="SK-27-text-20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Capacity, Consent and Confidentiality in Crisis</a:t>
            </a:r>
            <a:endParaRPr lang="en-US" sz="2400" dirty="0"/>
          </a:p>
        </p:txBody>
      </p:sp>
      <p:sp>
        <p:nvSpPr>
          <p:cNvPr id="22" name="SK-27-text-21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3" name="SK-27-text-22"/>
          <p:cNvSpPr/>
          <p:nvPr/>
        </p:nvSpPr>
        <p:spPr>
          <a:xfrm>
            <a:off x="1057275" y="1394371"/>
            <a:ext cx="74676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Mental Capacity Act (MCA) 2005</a:t>
            </a:r>
            <a:endParaRPr lang="en-US" sz="1500" dirty="0"/>
          </a:p>
        </p:txBody>
      </p:sp>
      <p:sp>
        <p:nvSpPr>
          <p:cNvPr id="24" name="SK-27-text-23"/>
          <p:cNvSpPr/>
          <p:nvPr/>
        </p:nvSpPr>
        <p:spPr>
          <a:xfrm>
            <a:off x="1021556" y="1870621"/>
            <a:ext cx="4807744" cy="96857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Decision-Specific: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Capacity is not "all-or-nothing". A patient may have capacity to refuse a blood test but not to refuse a life-saving admission.</a:t>
            </a:r>
            <a:endParaRPr lang="en-US" sz="1275" dirty="0"/>
          </a:p>
        </p:txBody>
      </p:sp>
      <p:sp>
        <p:nvSpPr>
          <p:cNvPr id="25" name="SK-27-text-24"/>
          <p:cNvSpPr/>
          <p:nvPr/>
        </p:nvSpPr>
        <p:spPr>
          <a:xfrm>
            <a:off x="1021556" y="2915394"/>
            <a:ext cx="4807744" cy="113005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The 5 Principles: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Presumption of capacity; Support to make decisions; Right to make unwise decisions; Best Interests; Least Restrictive.</a:t>
            </a:r>
            <a:endParaRPr lang="en-US" sz="1275" dirty="0"/>
          </a:p>
        </p:txBody>
      </p:sp>
      <p:sp>
        <p:nvSpPr>
          <p:cNvPr id="26" name="SK-27-text-25"/>
          <p:cNvSpPr/>
          <p:nvPr/>
        </p:nvSpPr>
        <p:spPr>
          <a:xfrm>
            <a:off x="1021556" y="4121646"/>
            <a:ext cx="4807744" cy="54396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Best Interests: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If capacity is lacking in a crisis, act in their best interests to prevent deterioration or harm.</a:t>
            </a:r>
            <a:endParaRPr lang="en-US" sz="1275" dirty="0"/>
          </a:p>
        </p:txBody>
      </p:sp>
      <p:sp>
        <p:nvSpPr>
          <p:cNvPr id="27" name="SK-27-text-26"/>
          <p:cNvSpPr/>
          <p:nvPr/>
        </p:nvSpPr>
        <p:spPr>
          <a:xfrm>
            <a:off x="838200" y="4779913"/>
            <a:ext cx="4876800" cy="9096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A1B9A"/>
                </a:solidFill>
              </a:rPr>
              <a:t>AKT EXAM PEARL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A1B9A"/>
                </a:solidFill>
              </a:rPr>
              <a:t>Capacity is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A1B9A"/>
                </a:solidFill>
              </a:rPr>
              <a:t>time-specific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A1B9A"/>
                </a:solidFill>
              </a:rPr>
              <a:t> and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6A1B9A"/>
                </a:solidFill>
              </a:rPr>
              <a:t>decision-specific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6A1B9A"/>
                </a:solidFill>
              </a:rPr>
              <a:t>. Never document "lacks capacity" without specifying the decision being assessed.</a:t>
            </a:r>
            <a:endParaRPr lang="en-US" sz="1200" dirty="0"/>
          </a:p>
        </p:txBody>
      </p:sp>
      <p:sp>
        <p:nvSpPr>
          <p:cNvPr id="28" name="SK-27-text-27"/>
          <p:cNvSpPr/>
          <p:nvPr/>
        </p:nvSpPr>
        <p:spPr>
          <a:xfrm>
            <a:off x="6696075" y="1394371"/>
            <a:ext cx="5495925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0651F"/>
                </a:solidFill>
              </a:rPr>
              <a:t>Information Sharing &amp; Confidentiality</a:t>
            </a:r>
            <a:endParaRPr lang="en-US" sz="1500" dirty="0"/>
          </a:p>
        </p:txBody>
      </p:sp>
      <p:sp>
        <p:nvSpPr>
          <p:cNvPr id="29" name="SK-27-text-28"/>
          <p:cNvSpPr/>
          <p:nvPr/>
        </p:nvSpPr>
        <p:spPr>
          <a:xfrm>
            <a:off x="6660356" y="1870621"/>
            <a:ext cx="4807744" cy="62165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Duty of Care: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The common law duty of confidentiality is not absolute. It can be overridden in the </a:t>
            </a:r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Public Interest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.</a:t>
            </a:r>
            <a:endParaRPr lang="en-US" sz="1275" dirty="0"/>
          </a:p>
        </p:txBody>
      </p:sp>
      <p:sp>
        <p:nvSpPr>
          <p:cNvPr id="30" name="SK-27-text-29"/>
          <p:cNvSpPr/>
          <p:nvPr/>
        </p:nvSpPr>
        <p:spPr>
          <a:xfrm>
            <a:off x="6660356" y="2568476"/>
            <a:ext cx="4807744" cy="96857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Threshold for Breach: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When necessary to prevent </a:t>
            </a:r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serious harm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to the patient or others (e.g., notifying police of a weapon or the crisis team of high suicide intent).</a:t>
            </a:r>
            <a:endParaRPr lang="en-US" sz="1275" dirty="0"/>
          </a:p>
        </p:txBody>
      </p:sp>
      <p:sp>
        <p:nvSpPr>
          <p:cNvPr id="31" name="SK-27-text-30"/>
          <p:cNvSpPr/>
          <p:nvPr/>
        </p:nvSpPr>
        <p:spPr>
          <a:xfrm>
            <a:off x="6660356" y="3613249"/>
            <a:ext cx="4807744" cy="62165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Proportionality: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 Share only the minimum necessary information required to manage the immediate risk.</a:t>
            </a:r>
            <a:endParaRPr lang="en-US" sz="1275" dirty="0"/>
          </a:p>
        </p:txBody>
      </p:sp>
      <p:sp>
        <p:nvSpPr>
          <p:cNvPr id="32" name="SK-27-text-31"/>
          <p:cNvSpPr/>
          <p:nvPr/>
        </p:nvSpPr>
        <p:spPr>
          <a:xfrm>
            <a:off x="6477000" y="4349204"/>
            <a:ext cx="4876800" cy="11382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695C"/>
                </a:solidFill>
              </a:rPr>
              <a:t>SCA COMMUNICATION TIP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695C"/>
                </a:solidFill>
              </a:rPr>
              <a:t>"I have a duty to keep you safe. Because I'm worried about your immediate safety, I need to share this information with the mental health team, even though you'd prefer I didn't."</a:t>
            </a:r>
            <a:endParaRPr lang="en-US" sz="1200" dirty="0"/>
          </a:p>
        </p:txBody>
      </p:sp>
      <p:sp>
        <p:nvSpPr>
          <p:cNvPr id="33" name="SK-27-text-32"/>
          <p:cNvSpPr/>
          <p:nvPr/>
        </p:nvSpPr>
        <p:spPr>
          <a:xfrm>
            <a:off x="6629400" y="5601742"/>
            <a:ext cx="5105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Document clearly: Why was capacity questioned? Who was consulted? Why was information shared?</a:t>
            </a:r>
            <a:endParaRPr lang="en-US" sz="1200" dirty="0"/>
          </a:p>
        </p:txBody>
      </p:sp>
      <p:sp>
        <p:nvSpPr>
          <p:cNvPr id="34" name="SK-27-text-33"/>
          <p:cNvSpPr/>
          <p:nvPr/>
        </p:nvSpPr>
        <p:spPr>
          <a:xfrm>
            <a:off x="10258425" y="6592342"/>
            <a:ext cx="1933575" cy="26565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8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8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381625" cy="4168229"/>
          </a:xfrm>
          <a:prstGeom prst="rect">
            <a:avLst/>
          </a:prstGeom>
        </p:spPr>
      </p:pic>
      <p:pic>
        <p:nvPicPr>
          <p:cNvPr id="6" name="SK-28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432471"/>
            <a:ext cx="5000625" cy="409575"/>
          </a:xfrm>
          <a:prstGeom prst="rect">
            <a:avLst/>
          </a:prstGeom>
        </p:spPr>
      </p:pic>
      <p:pic>
        <p:nvPicPr>
          <p:cNvPr id="7" name="SK-28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513433"/>
            <a:ext cx="190500" cy="152400"/>
          </a:xfrm>
          <a:prstGeom prst="rect">
            <a:avLst/>
          </a:prstGeom>
        </p:spPr>
      </p:pic>
      <p:pic>
        <p:nvPicPr>
          <p:cNvPr id="8" name="SK-28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1241971"/>
            <a:ext cx="5381625" cy="4168229"/>
          </a:xfrm>
          <a:prstGeom prst="rect">
            <a:avLst/>
          </a:prstGeom>
        </p:spPr>
      </p:pic>
      <p:pic>
        <p:nvPicPr>
          <p:cNvPr id="9" name="SK-28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9375" y="1432471"/>
            <a:ext cx="5000625" cy="409575"/>
          </a:xfrm>
          <a:prstGeom prst="rect">
            <a:avLst/>
          </a:prstGeom>
        </p:spPr>
      </p:pic>
      <p:pic>
        <p:nvPicPr>
          <p:cNvPr id="10" name="SK-28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9375" y="1513433"/>
            <a:ext cx="190500" cy="152400"/>
          </a:xfrm>
          <a:prstGeom prst="rect">
            <a:avLst/>
          </a:prstGeom>
        </p:spPr>
      </p:pic>
      <p:pic>
        <p:nvPicPr>
          <p:cNvPr id="11" name="SK-28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600700"/>
            <a:ext cx="5429250" cy="685800"/>
          </a:xfrm>
          <a:prstGeom prst="rect">
            <a:avLst/>
          </a:prstGeom>
        </p:spPr>
      </p:pic>
      <p:pic>
        <p:nvPicPr>
          <p:cNvPr id="12" name="SK-28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5848350"/>
            <a:ext cx="238125" cy="190500"/>
          </a:xfrm>
          <a:prstGeom prst="rect">
            <a:avLst/>
          </a:prstGeom>
        </p:spPr>
      </p:pic>
      <p:pic>
        <p:nvPicPr>
          <p:cNvPr id="13" name="SK-28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5600700"/>
            <a:ext cx="5429250" cy="685800"/>
          </a:xfrm>
          <a:prstGeom prst="rect">
            <a:avLst/>
          </a:prstGeom>
        </p:spPr>
      </p:pic>
      <p:pic>
        <p:nvPicPr>
          <p:cNvPr id="14" name="SK-28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43650" y="5848350"/>
            <a:ext cx="238125" cy="190500"/>
          </a:xfrm>
          <a:prstGeom prst="rect">
            <a:avLst/>
          </a:prstGeom>
        </p:spPr>
      </p:pic>
      <p:pic>
        <p:nvPicPr>
          <p:cNvPr id="15" name="SK-28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16" name="SK-28-text-15"/>
          <p:cNvSpPr/>
          <p:nvPr/>
        </p:nvSpPr>
        <p:spPr>
          <a:xfrm>
            <a:off x="762000" y="3810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When and How to Refer</a:t>
            </a:r>
            <a:endParaRPr lang="en-US" sz="2400" dirty="0"/>
          </a:p>
        </p:txBody>
      </p:sp>
      <p:sp>
        <p:nvSpPr>
          <p:cNvPr id="17" name="SK-28-text-16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8" name="SK-28-text-17"/>
          <p:cNvSpPr/>
          <p:nvPr/>
        </p:nvSpPr>
        <p:spPr>
          <a:xfrm>
            <a:off x="1066800" y="1432471"/>
            <a:ext cx="588835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C62828"/>
                </a:solidFill>
              </a:rPr>
              <a:t>EMERGENCY (999 / A&amp;E)</a:t>
            </a:r>
            <a:endParaRPr lang="en-US" sz="1650" dirty="0"/>
          </a:p>
        </p:txBody>
      </p:sp>
      <p:sp>
        <p:nvSpPr>
          <p:cNvPr id="19" name="SK-28-text-18"/>
          <p:cNvSpPr/>
          <p:nvPr/>
        </p:nvSpPr>
        <p:spPr>
          <a:xfrm>
            <a:off x="899071" y="1956346"/>
            <a:ext cx="50006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Medical Instability: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Unconscious, respiratory distress, or severe toxicity post-overdose.</a:t>
            </a:r>
            <a:endParaRPr lang="en-US" sz="1275" dirty="0"/>
          </a:p>
        </p:txBody>
      </p:sp>
      <p:sp>
        <p:nvSpPr>
          <p:cNvPr id="20" name="SK-28-text-19"/>
          <p:cNvSpPr/>
          <p:nvPr/>
        </p:nvSpPr>
        <p:spPr>
          <a:xfrm>
            <a:off x="899071" y="2504926"/>
            <a:ext cx="50006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Acute Delirium: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Sudden confusion suggesting organic cause (sepsis, head injury, stroke).</a:t>
            </a:r>
            <a:endParaRPr lang="en-US" sz="1275" dirty="0"/>
          </a:p>
        </p:txBody>
      </p:sp>
      <p:sp>
        <p:nvSpPr>
          <p:cNvPr id="21" name="SK-28-text-20"/>
          <p:cNvSpPr/>
          <p:nvPr/>
        </p:nvSpPr>
        <p:spPr>
          <a:xfrm>
            <a:off x="899071" y="3053507"/>
            <a:ext cx="50006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Active Violence: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Weapon involvement or immediate risk of physical harm to staff/public.</a:t>
            </a:r>
            <a:endParaRPr lang="en-US" sz="1275" dirty="0"/>
          </a:p>
        </p:txBody>
      </p:sp>
      <p:sp>
        <p:nvSpPr>
          <p:cNvPr id="22" name="SK-28-text-21"/>
          <p:cNvSpPr/>
          <p:nvPr/>
        </p:nvSpPr>
        <p:spPr>
          <a:xfrm>
            <a:off x="899071" y="3602087"/>
            <a:ext cx="50006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Self-Harm: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Significant injury or ingestion requiring immediate gastric/surgical intervention.</a:t>
            </a:r>
            <a:endParaRPr lang="en-US" sz="1275" dirty="0"/>
          </a:p>
        </p:txBody>
      </p:sp>
      <p:sp>
        <p:nvSpPr>
          <p:cNvPr id="23" name="SK-28-text-22"/>
          <p:cNvSpPr/>
          <p:nvPr/>
        </p:nvSpPr>
        <p:spPr>
          <a:xfrm>
            <a:off x="6734175" y="1432471"/>
            <a:ext cx="545782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976D2"/>
                </a:solidFill>
              </a:rPr>
              <a:t>URGENT (CRISIS TEAM / AMHP)</a:t>
            </a:r>
            <a:endParaRPr lang="en-US" sz="1650" dirty="0"/>
          </a:p>
        </p:txBody>
      </p:sp>
      <p:sp>
        <p:nvSpPr>
          <p:cNvPr id="24" name="SK-28-text-23"/>
          <p:cNvSpPr/>
          <p:nvPr/>
        </p:nvSpPr>
        <p:spPr>
          <a:xfrm>
            <a:off x="6566446" y="1956346"/>
            <a:ext cx="50006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Suicidal Intent: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High intent or planning without immediate medical life-risk.</a:t>
            </a:r>
            <a:endParaRPr lang="en-US" sz="1275" dirty="0"/>
          </a:p>
        </p:txBody>
      </p:sp>
      <p:sp>
        <p:nvSpPr>
          <p:cNvPr id="25" name="SK-28-text-24"/>
          <p:cNvSpPr/>
          <p:nvPr/>
        </p:nvSpPr>
        <p:spPr>
          <a:xfrm>
            <a:off x="6566446" y="2504926"/>
            <a:ext cx="50006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First-Episode Psychosis: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New onset delusions/hallucinations needing same-day review.</a:t>
            </a:r>
            <a:endParaRPr lang="en-US" sz="1275" dirty="0"/>
          </a:p>
        </p:txBody>
      </p:sp>
      <p:sp>
        <p:nvSpPr>
          <p:cNvPr id="26" name="SK-28-text-25"/>
          <p:cNvSpPr/>
          <p:nvPr/>
        </p:nvSpPr>
        <p:spPr>
          <a:xfrm>
            <a:off x="6566446" y="3053507"/>
            <a:ext cx="50006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Acute Relapse: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Sudden deterioration in known mental illness with escalating risk.</a:t>
            </a:r>
            <a:endParaRPr lang="en-US" sz="1275" dirty="0"/>
          </a:p>
        </p:txBody>
      </p:sp>
      <p:sp>
        <p:nvSpPr>
          <p:cNvPr id="27" name="SK-28-text-26"/>
          <p:cNvSpPr/>
          <p:nvPr/>
        </p:nvSpPr>
        <p:spPr>
          <a:xfrm>
            <a:off x="6566446" y="3602087"/>
            <a:ext cx="5000625" cy="45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24242"/>
                </a:solidFill>
              </a:rPr>
              <a:t>Social Crisis:</a:t>
            </a:r>
            <a:pPr algn="l"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Severe self-neglect or caregiver breakdown leading to immediate safety concerns.</a:t>
            </a:r>
            <a:endParaRPr lang="en-US" sz="1275" dirty="0"/>
          </a:p>
        </p:txBody>
      </p:sp>
      <p:sp>
        <p:nvSpPr>
          <p:cNvPr id="28" name="SK-28-text-27"/>
          <p:cNvSpPr/>
          <p:nvPr/>
        </p:nvSpPr>
        <p:spPr>
          <a:xfrm>
            <a:off x="1076325" y="5715000"/>
            <a:ext cx="47720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RED FLAG: Psychiatric units cannot manage medical instability. If ABCDE is compromised, refer to A&amp;E first.</a:t>
            </a:r>
            <a:endParaRPr lang="en-US" sz="1200" dirty="0"/>
          </a:p>
        </p:txBody>
      </p:sp>
      <p:sp>
        <p:nvSpPr>
          <p:cNvPr id="29" name="SK-28-text-28"/>
          <p:cNvSpPr/>
          <p:nvPr/>
        </p:nvSpPr>
        <p:spPr>
          <a:xfrm>
            <a:off x="6696075" y="5715000"/>
            <a:ext cx="47720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695C"/>
                </a:solidFill>
              </a:rPr>
              <a:t>SCA TIP: Use SBAR format. Handover must include risk formulation, capacity status, and current safety location.</a:t>
            </a:r>
            <a:endParaRPr lang="en-US" sz="1200" dirty="0"/>
          </a:p>
        </p:txBody>
      </p:sp>
      <p:sp>
        <p:nvSpPr>
          <p:cNvPr id="30" name="SK-28-text-29"/>
          <p:cNvSpPr/>
          <p:nvPr/>
        </p:nvSpPr>
        <p:spPr>
          <a:xfrm>
            <a:off x="571500" y="6567488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9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29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2647950" cy="2407295"/>
          </a:xfrm>
          <a:prstGeom prst="rect">
            <a:avLst/>
          </a:prstGeom>
        </p:spPr>
      </p:pic>
      <p:pic>
        <p:nvPicPr>
          <p:cNvPr id="6" name="SK-29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1850" y="1241971"/>
            <a:ext cx="2647950" cy="2407295"/>
          </a:xfrm>
          <a:prstGeom prst="rect">
            <a:avLst/>
          </a:prstGeom>
        </p:spPr>
      </p:pic>
      <p:pic>
        <p:nvPicPr>
          <p:cNvPr id="7" name="SK-29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1241971"/>
            <a:ext cx="2647950" cy="2407295"/>
          </a:xfrm>
          <a:prstGeom prst="rect">
            <a:avLst/>
          </a:prstGeom>
        </p:spPr>
      </p:pic>
      <p:pic>
        <p:nvPicPr>
          <p:cNvPr id="8" name="SK-29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2550" y="1241971"/>
            <a:ext cx="2647950" cy="2407295"/>
          </a:xfrm>
          <a:prstGeom prst="rect">
            <a:avLst/>
          </a:prstGeom>
        </p:spPr>
      </p:pic>
      <p:pic>
        <p:nvPicPr>
          <p:cNvPr id="9" name="SK-29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839766"/>
            <a:ext cx="5448300" cy="1100733"/>
          </a:xfrm>
          <a:prstGeom prst="rect">
            <a:avLst/>
          </a:prstGeom>
        </p:spPr>
      </p:pic>
      <p:pic>
        <p:nvPicPr>
          <p:cNvPr id="10" name="SK-29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3973116"/>
            <a:ext cx="214313" cy="192881"/>
          </a:xfrm>
          <a:prstGeom prst="rect">
            <a:avLst/>
          </a:prstGeom>
        </p:spPr>
      </p:pic>
      <p:pic>
        <p:nvPicPr>
          <p:cNvPr id="11" name="SK-29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2200" y="3839766"/>
            <a:ext cx="5448300" cy="1100733"/>
          </a:xfrm>
          <a:prstGeom prst="rect">
            <a:avLst/>
          </a:prstGeom>
        </p:spPr>
      </p:pic>
      <p:pic>
        <p:nvPicPr>
          <p:cNvPr id="12" name="SK-29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3973116"/>
            <a:ext cx="214313" cy="214313"/>
          </a:xfrm>
          <a:prstGeom prst="rect">
            <a:avLst/>
          </a:prstGeom>
        </p:spPr>
      </p:pic>
      <p:pic>
        <p:nvPicPr>
          <p:cNvPr id="13" name="SK-29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6381750"/>
            <a:ext cx="11049000" cy="381000"/>
          </a:xfrm>
          <a:prstGeom prst="rect">
            <a:avLst/>
          </a:prstGeom>
        </p:spPr>
      </p:pic>
      <p:sp>
        <p:nvSpPr>
          <p:cNvPr id="14" name="SK-29-text-13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Documentation and Handover Template</a:t>
            </a:r>
            <a:endParaRPr lang="en-US" sz="2400" dirty="0"/>
          </a:p>
        </p:txBody>
      </p:sp>
      <p:sp>
        <p:nvSpPr>
          <p:cNvPr id="15" name="SK-29-text-14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6" name="SK-29-text-15"/>
          <p:cNvSpPr/>
          <p:nvPr/>
        </p:nvSpPr>
        <p:spPr>
          <a:xfrm>
            <a:off x="723900" y="1394371"/>
            <a:ext cx="58293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1976D2"/>
                </a:solidFill>
              </a:rPr>
              <a:t>S</a:t>
            </a:r>
            <a:endParaRPr lang="en-US" sz="2700" dirty="0"/>
          </a:p>
        </p:txBody>
      </p:sp>
      <p:sp>
        <p:nvSpPr>
          <p:cNvPr id="17" name="SK-29-text-16"/>
          <p:cNvSpPr/>
          <p:nvPr/>
        </p:nvSpPr>
        <p:spPr>
          <a:xfrm>
            <a:off x="1028700" y="1422946"/>
            <a:ext cx="21526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Situation</a:t>
            </a:r>
            <a:endParaRPr lang="en-US" sz="1500" dirty="0"/>
          </a:p>
        </p:txBody>
      </p:sp>
      <p:sp>
        <p:nvSpPr>
          <p:cNvPr id="18" name="SK-29-text-17"/>
          <p:cNvSpPr/>
          <p:nvPr/>
        </p:nvSpPr>
        <p:spPr>
          <a:xfrm>
            <a:off x="895350" y="1851571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Patient ID: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Name, DOB, current location.</a:t>
            </a:r>
            <a:endParaRPr lang="en-US" sz="1200" dirty="0"/>
          </a:p>
        </p:txBody>
      </p:sp>
      <p:sp>
        <p:nvSpPr>
          <p:cNvPr id="19" name="SK-29-text-18"/>
          <p:cNvSpPr/>
          <p:nvPr/>
        </p:nvSpPr>
        <p:spPr>
          <a:xfrm>
            <a:off x="895350" y="2354312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The "Why":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Reason for call (e.g., active suicidal intent).</a:t>
            </a:r>
            <a:endParaRPr lang="en-US" sz="1200" dirty="0"/>
          </a:p>
        </p:txBody>
      </p:sp>
      <p:sp>
        <p:nvSpPr>
          <p:cNvPr id="20" name="SK-29-text-19"/>
          <p:cNvSpPr/>
          <p:nvPr/>
        </p:nvSpPr>
        <p:spPr>
          <a:xfrm>
            <a:off x="895350" y="2857054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Urgency: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Immediate life risk vs. urgent same-day.</a:t>
            </a:r>
            <a:endParaRPr lang="en-US" sz="1200" dirty="0"/>
          </a:p>
        </p:txBody>
      </p:sp>
      <p:sp>
        <p:nvSpPr>
          <p:cNvPr id="21" name="SK-29-text-20"/>
          <p:cNvSpPr/>
          <p:nvPr/>
        </p:nvSpPr>
        <p:spPr>
          <a:xfrm>
            <a:off x="3524250" y="1394371"/>
            <a:ext cx="58293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1976D2"/>
                </a:solidFill>
              </a:rPr>
              <a:t>B</a:t>
            </a:r>
            <a:endParaRPr lang="en-US" sz="2700" dirty="0"/>
          </a:p>
        </p:txBody>
      </p:sp>
      <p:sp>
        <p:nvSpPr>
          <p:cNvPr id="22" name="SK-29-text-21"/>
          <p:cNvSpPr/>
          <p:nvPr/>
        </p:nvSpPr>
        <p:spPr>
          <a:xfrm>
            <a:off x="3829050" y="1422946"/>
            <a:ext cx="23812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Background</a:t>
            </a:r>
            <a:endParaRPr lang="en-US" sz="1500" dirty="0"/>
          </a:p>
        </p:txBody>
      </p:sp>
      <p:sp>
        <p:nvSpPr>
          <p:cNvPr id="23" name="SK-29-text-22"/>
          <p:cNvSpPr/>
          <p:nvPr/>
        </p:nvSpPr>
        <p:spPr>
          <a:xfrm>
            <a:off x="3695700" y="1851571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MH History: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Diagnosis, recent discharges, CPA status.</a:t>
            </a:r>
            <a:endParaRPr lang="en-US" sz="1200" dirty="0"/>
          </a:p>
        </p:txBody>
      </p:sp>
      <p:sp>
        <p:nvSpPr>
          <p:cNvPr id="24" name="SK-29-text-23"/>
          <p:cNvSpPr/>
          <p:nvPr/>
        </p:nvSpPr>
        <p:spPr>
          <a:xfrm>
            <a:off x="3695700" y="2354312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Medications: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Antipsychotics, dose changes, compliance.</a:t>
            </a:r>
            <a:endParaRPr lang="en-US" sz="1200" dirty="0"/>
          </a:p>
        </p:txBody>
      </p:sp>
      <p:sp>
        <p:nvSpPr>
          <p:cNvPr id="25" name="SK-29-text-24"/>
          <p:cNvSpPr/>
          <p:nvPr/>
        </p:nvSpPr>
        <p:spPr>
          <a:xfrm>
            <a:off x="3695700" y="2857054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Context: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Triggers, social stressors, safeguarding.</a:t>
            </a:r>
            <a:endParaRPr lang="en-US" sz="1200" dirty="0"/>
          </a:p>
        </p:txBody>
      </p:sp>
      <p:sp>
        <p:nvSpPr>
          <p:cNvPr id="26" name="SK-29-text-25"/>
          <p:cNvSpPr/>
          <p:nvPr/>
        </p:nvSpPr>
        <p:spPr>
          <a:xfrm>
            <a:off x="6324600" y="1394371"/>
            <a:ext cx="58293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1976D2"/>
                </a:solidFill>
              </a:rPr>
              <a:t>A</a:t>
            </a:r>
            <a:endParaRPr lang="en-US" sz="2700" dirty="0"/>
          </a:p>
        </p:txBody>
      </p:sp>
      <p:sp>
        <p:nvSpPr>
          <p:cNvPr id="27" name="SK-29-text-26"/>
          <p:cNvSpPr/>
          <p:nvPr/>
        </p:nvSpPr>
        <p:spPr>
          <a:xfrm>
            <a:off x="6629400" y="1422946"/>
            <a:ext cx="23812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Assessment</a:t>
            </a:r>
            <a:endParaRPr lang="en-US" sz="1500" dirty="0"/>
          </a:p>
        </p:txBody>
      </p:sp>
      <p:sp>
        <p:nvSpPr>
          <p:cNvPr id="28" name="SK-29-text-27"/>
          <p:cNvSpPr/>
          <p:nvPr/>
        </p:nvSpPr>
        <p:spPr>
          <a:xfrm>
            <a:off x="6496050" y="1851571"/>
            <a:ext cx="217170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MSE: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Observed mood, behavior, delusions, hallucinations.</a:t>
            </a:r>
            <a:endParaRPr lang="en-US" sz="1200" dirty="0"/>
          </a:p>
        </p:txBody>
      </p:sp>
      <p:sp>
        <p:nvSpPr>
          <p:cNvPr id="29" name="SK-29-text-28"/>
          <p:cNvSpPr/>
          <p:nvPr/>
        </p:nvSpPr>
        <p:spPr>
          <a:xfrm>
            <a:off x="6496050" y="2567583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Risk Formulation: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Level of intent, plan, and means.</a:t>
            </a:r>
            <a:endParaRPr lang="en-US" sz="1200" dirty="0"/>
          </a:p>
        </p:txBody>
      </p:sp>
      <p:sp>
        <p:nvSpPr>
          <p:cNvPr id="30" name="SK-29-text-29"/>
          <p:cNvSpPr/>
          <p:nvPr/>
        </p:nvSpPr>
        <p:spPr>
          <a:xfrm>
            <a:off x="6496050" y="3070324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Capacity: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Decision-specific capacity status.</a:t>
            </a:r>
            <a:endParaRPr lang="en-US" sz="1200" dirty="0"/>
          </a:p>
        </p:txBody>
      </p:sp>
      <p:sp>
        <p:nvSpPr>
          <p:cNvPr id="31" name="SK-29-text-30"/>
          <p:cNvSpPr/>
          <p:nvPr/>
        </p:nvSpPr>
        <p:spPr>
          <a:xfrm>
            <a:off x="9124950" y="1394371"/>
            <a:ext cx="58293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1976D2"/>
                </a:solidFill>
              </a:rPr>
              <a:t>R</a:t>
            </a:r>
            <a:endParaRPr lang="en-US" sz="2700" dirty="0"/>
          </a:p>
        </p:txBody>
      </p:sp>
      <p:sp>
        <p:nvSpPr>
          <p:cNvPr id="32" name="SK-29-text-31"/>
          <p:cNvSpPr/>
          <p:nvPr/>
        </p:nvSpPr>
        <p:spPr>
          <a:xfrm>
            <a:off x="9448800" y="1422946"/>
            <a:ext cx="27432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Recommendation</a:t>
            </a:r>
            <a:endParaRPr lang="en-US" sz="1500" dirty="0"/>
          </a:p>
        </p:txBody>
      </p:sp>
      <p:sp>
        <p:nvSpPr>
          <p:cNvPr id="33" name="SK-29-text-32"/>
          <p:cNvSpPr/>
          <p:nvPr/>
        </p:nvSpPr>
        <p:spPr>
          <a:xfrm>
            <a:off x="9296400" y="1851571"/>
            <a:ext cx="217170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The "Ask":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Emergency admission, MHA assessment, Crisis visit.</a:t>
            </a:r>
            <a:endParaRPr lang="en-US" sz="1200" dirty="0"/>
          </a:p>
        </p:txBody>
      </p:sp>
      <p:sp>
        <p:nvSpPr>
          <p:cNvPr id="34" name="SK-29-text-33"/>
          <p:cNvSpPr/>
          <p:nvPr/>
        </p:nvSpPr>
        <p:spPr>
          <a:xfrm>
            <a:off x="9296400" y="2567583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Timeframe: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Required response time (e.g., 4 hours).</a:t>
            </a:r>
            <a:endParaRPr lang="en-US" sz="1200" dirty="0"/>
          </a:p>
        </p:txBody>
      </p:sp>
      <p:sp>
        <p:nvSpPr>
          <p:cNvPr id="35" name="SK-29-text-34"/>
          <p:cNvSpPr/>
          <p:nvPr/>
        </p:nvSpPr>
        <p:spPr>
          <a:xfrm>
            <a:off x="9296400" y="3070324"/>
            <a:ext cx="2171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Safety Plan: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 Interim containment/supervision.</a:t>
            </a:r>
            <a:endParaRPr lang="en-US" sz="1200" dirty="0"/>
          </a:p>
        </p:txBody>
      </p:sp>
      <p:sp>
        <p:nvSpPr>
          <p:cNvPr id="36" name="SK-29-text-35"/>
          <p:cNvSpPr/>
          <p:nvPr/>
        </p:nvSpPr>
        <p:spPr>
          <a:xfrm>
            <a:off x="1052513" y="3954066"/>
            <a:ext cx="4814888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00695C"/>
                </a:solidFill>
              </a:rPr>
              <a:t>SCA Tip: Structured Handover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Use phrases like: "I am calling about [Name] who is currently at the surgery. I am concerned they are at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high immediate risk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of suicide. I am requesting a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same-day Crisis Team assessment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."</a:t>
            </a:r>
            <a:endParaRPr lang="en-US" sz="1200" dirty="0"/>
          </a:p>
        </p:txBody>
      </p:sp>
      <p:sp>
        <p:nvSpPr>
          <p:cNvPr id="37" name="SK-29-text-36"/>
          <p:cNvSpPr/>
          <p:nvPr/>
        </p:nvSpPr>
        <p:spPr>
          <a:xfrm>
            <a:off x="6653213" y="3954066"/>
            <a:ext cx="4814888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6A1B9A"/>
                </a:solidFill>
              </a:rPr>
              <a:t>AKT Pearl: Documentation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GMC guidance emphasizes documenting the </a:t>
            </a:r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rationale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 for your plan. Always record: 1) Capacity assessment, 2) Risk formulation (not just a score), and 3) Names of teams/clinicians contacted.</a:t>
            </a:r>
            <a:endParaRPr lang="en-US" sz="1200" dirty="0"/>
          </a:p>
        </p:txBody>
      </p:sp>
      <p:sp>
        <p:nvSpPr>
          <p:cNvPr id="38" name="SK-29-text-37"/>
          <p:cNvSpPr/>
          <p:nvPr/>
        </p:nvSpPr>
        <p:spPr>
          <a:xfrm>
            <a:off x="5414963" y="6472238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3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3555950" cy="1936403"/>
          </a:xfrm>
          <a:prstGeom prst="rect">
            <a:avLst/>
          </a:prstGeom>
        </p:spPr>
      </p:pic>
      <p:pic>
        <p:nvPicPr>
          <p:cNvPr id="6" name="SK-3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461046"/>
            <a:ext cx="304800" cy="228600"/>
          </a:xfrm>
          <a:prstGeom prst="rect">
            <a:avLst/>
          </a:prstGeom>
        </p:spPr>
      </p:pic>
      <p:pic>
        <p:nvPicPr>
          <p:cNvPr id="7" name="SK-3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7950" y="1241971"/>
            <a:ext cx="3555950" cy="1936403"/>
          </a:xfrm>
          <a:prstGeom prst="rect">
            <a:avLst/>
          </a:prstGeom>
        </p:spPr>
      </p:pic>
      <p:pic>
        <p:nvPicPr>
          <p:cNvPr id="8" name="SK-3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8450" y="1461046"/>
            <a:ext cx="304800" cy="228600"/>
          </a:xfrm>
          <a:prstGeom prst="rect">
            <a:avLst/>
          </a:prstGeom>
        </p:spPr>
      </p:pic>
      <p:pic>
        <p:nvPicPr>
          <p:cNvPr id="9" name="SK-3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64401" y="1241971"/>
            <a:ext cx="3556099" cy="1936403"/>
          </a:xfrm>
          <a:prstGeom prst="rect">
            <a:avLst/>
          </a:prstGeom>
        </p:spPr>
      </p:pic>
      <p:pic>
        <p:nvPicPr>
          <p:cNvPr id="10" name="SK-3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4901" y="1461046"/>
            <a:ext cx="304800" cy="228600"/>
          </a:xfrm>
          <a:prstGeom prst="rect">
            <a:avLst/>
          </a:prstGeom>
        </p:spPr>
      </p:pic>
      <p:pic>
        <p:nvPicPr>
          <p:cNvPr id="11" name="SK-3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368873"/>
            <a:ext cx="3555950" cy="1936552"/>
          </a:xfrm>
          <a:prstGeom prst="rect">
            <a:avLst/>
          </a:prstGeom>
        </p:spPr>
      </p:pic>
      <p:pic>
        <p:nvPicPr>
          <p:cNvPr id="12" name="SK-3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3587948"/>
            <a:ext cx="304800" cy="228600"/>
          </a:xfrm>
          <a:prstGeom prst="rect">
            <a:avLst/>
          </a:prstGeom>
        </p:spPr>
      </p:pic>
      <p:pic>
        <p:nvPicPr>
          <p:cNvPr id="13" name="SK-3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17950" y="3368873"/>
            <a:ext cx="3555950" cy="1936552"/>
          </a:xfrm>
          <a:prstGeom prst="rect">
            <a:avLst/>
          </a:prstGeom>
        </p:spPr>
      </p:pic>
      <p:pic>
        <p:nvPicPr>
          <p:cNvPr id="14" name="SK-3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08450" y="3587948"/>
            <a:ext cx="304800" cy="228600"/>
          </a:xfrm>
          <a:prstGeom prst="rect">
            <a:avLst/>
          </a:prstGeom>
        </p:spPr>
      </p:pic>
      <p:pic>
        <p:nvPicPr>
          <p:cNvPr id="15" name="SK-3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64401" y="3368873"/>
            <a:ext cx="3556099" cy="1936552"/>
          </a:xfrm>
          <a:prstGeom prst="rect">
            <a:avLst/>
          </a:prstGeom>
        </p:spPr>
      </p:pic>
      <p:pic>
        <p:nvPicPr>
          <p:cNvPr id="16" name="SK-3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54901" y="3587948"/>
            <a:ext cx="304800" cy="228600"/>
          </a:xfrm>
          <a:prstGeom prst="rect">
            <a:avLst/>
          </a:prstGeom>
        </p:spPr>
      </p:pic>
      <p:pic>
        <p:nvPicPr>
          <p:cNvPr id="17" name="SK-3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534025"/>
            <a:ext cx="11049000" cy="657225"/>
          </a:xfrm>
          <a:prstGeom prst="rect">
            <a:avLst/>
          </a:prstGeom>
        </p:spPr>
      </p:pic>
      <p:pic>
        <p:nvPicPr>
          <p:cNvPr id="18" name="SK-3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000" y="5801618"/>
            <a:ext cx="166688" cy="137220"/>
          </a:xfrm>
          <a:prstGeom prst="rect">
            <a:avLst/>
          </a:prstGeom>
        </p:spPr>
      </p:pic>
      <p:pic>
        <p:nvPicPr>
          <p:cNvPr id="19" name="SK-3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20" name="SK-3-text-19"/>
          <p:cNvSpPr/>
          <p:nvPr/>
        </p:nvSpPr>
        <p:spPr>
          <a:xfrm>
            <a:off x="762000" y="3810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Learning Outcomes</a:t>
            </a:r>
            <a:endParaRPr lang="en-US" sz="2400" dirty="0"/>
          </a:p>
        </p:txBody>
      </p:sp>
      <p:sp>
        <p:nvSpPr>
          <p:cNvPr id="21" name="SK-3-text-20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2" name="SK-3-text-21"/>
          <p:cNvSpPr/>
          <p:nvPr/>
        </p:nvSpPr>
        <p:spPr>
          <a:xfrm>
            <a:off x="1181100" y="1432471"/>
            <a:ext cx="44386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Suicide &amp; Self-Harm</a:t>
            </a:r>
            <a:endParaRPr lang="en-US" sz="1500" dirty="0"/>
          </a:p>
        </p:txBody>
      </p:sp>
      <p:sp>
        <p:nvSpPr>
          <p:cNvPr id="23" name="SK-3-text-22"/>
          <p:cNvSpPr/>
          <p:nvPr/>
        </p:nvSpPr>
        <p:spPr>
          <a:xfrm>
            <a:off x="762000" y="1832521"/>
            <a:ext cx="3174950" cy="8530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Recognise risk clinical frameworks without over-relying on scoring tools. Provide compassionate assessment for all self-harm incidents per NICE NG225.</a:t>
            </a:r>
            <a:endParaRPr lang="en-US" sz="1200" dirty="0"/>
          </a:p>
        </p:txBody>
      </p:sp>
      <p:sp>
        <p:nvSpPr>
          <p:cNvPr id="24" name="SK-3-text-23"/>
          <p:cNvSpPr/>
          <p:nvPr/>
        </p:nvSpPr>
        <p:spPr>
          <a:xfrm>
            <a:off x="4927550" y="1432471"/>
            <a:ext cx="35242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Acute Psychosis</a:t>
            </a:r>
            <a:endParaRPr lang="en-US" sz="1500" dirty="0"/>
          </a:p>
        </p:txBody>
      </p:sp>
      <p:sp>
        <p:nvSpPr>
          <p:cNvPr id="25" name="SK-3-text-24"/>
          <p:cNvSpPr/>
          <p:nvPr/>
        </p:nvSpPr>
        <p:spPr>
          <a:xfrm>
            <a:off x="4508450" y="1832521"/>
            <a:ext cx="3174950" cy="8530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Identify first-episode and relapsed psychosis. Conduct safe consultations, exclude organic causes, and arrange urgent same-day mental health review.</a:t>
            </a:r>
            <a:endParaRPr lang="en-US" sz="1200" dirty="0"/>
          </a:p>
        </p:txBody>
      </p:sp>
      <p:sp>
        <p:nvSpPr>
          <p:cNvPr id="26" name="SK-3-text-25"/>
          <p:cNvSpPr/>
          <p:nvPr/>
        </p:nvSpPr>
        <p:spPr>
          <a:xfrm>
            <a:off x="8674001" y="1432471"/>
            <a:ext cx="351799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Rapid Tranquillisation</a:t>
            </a:r>
            <a:endParaRPr lang="en-US" sz="1500" dirty="0"/>
          </a:p>
        </p:txBody>
      </p:sp>
      <p:sp>
        <p:nvSpPr>
          <p:cNvPr id="27" name="SK-3-text-26"/>
          <p:cNvSpPr/>
          <p:nvPr/>
        </p:nvSpPr>
        <p:spPr>
          <a:xfrm>
            <a:off x="8254901" y="1832521"/>
            <a:ext cx="3175099" cy="8530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Understand RT as a parenteral specialist intervention. Know the required monitoring, medication choices (NICE NG10), and the GP's role in escalation.</a:t>
            </a:r>
            <a:endParaRPr lang="en-US" sz="1200" dirty="0"/>
          </a:p>
        </p:txBody>
      </p:sp>
      <p:sp>
        <p:nvSpPr>
          <p:cNvPr id="28" name="SK-3-text-27"/>
          <p:cNvSpPr/>
          <p:nvPr/>
        </p:nvSpPr>
        <p:spPr>
          <a:xfrm>
            <a:off x="1181100" y="3559373"/>
            <a:ext cx="60388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Antipsychotic Side Effects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762000" y="3959423"/>
            <a:ext cx="317495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Diagnose and manage life-threatening reactions: Acute Dystonia, Akathisia, and Neuroleptic Malignant Syndrome (NMS).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4927550" y="3559373"/>
            <a:ext cx="44386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Alcohol Emergencies</a:t>
            </a:r>
            <a:endParaRPr lang="en-US" sz="1500" dirty="0"/>
          </a:p>
        </p:txBody>
      </p:sp>
      <p:sp>
        <p:nvSpPr>
          <p:cNvPr id="31" name="SK-3-text-30"/>
          <p:cNvSpPr/>
          <p:nvPr/>
        </p:nvSpPr>
        <p:spPr>
          <a:xfrm>
            <a:off x="4508450" y="3959423"/>
            <a:ext cx="3174950" cy="8530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Screen for high-risk withdrawal, Delirium Tremens, and Wernicke’s Encephalopathy. Manage urgent parenteral thiamine and hospital admission needs.</a:t>
            </a:r>
            <a:endParaRPr lang="en-US" sz="1200" dirty="0"/>
          </a:p>
        </p:txBody>
      </p:sp>
      <p:sp>
        <p:nvSpPr>
          <p:cNvPr id="32" name="SK-3-text-31"/>
          <p:cNvSpPr/>
          <p:nvPr/>
        </p:nvSpPr>
        <p:spPr>
          <a:xfrm>
            <a:off x="8674001" y="3559373"/>
            <a:ext cx="351799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Legal &amp; Referrals</a:t>
            </a:r>
            <a:endParaRPr lang="en-US" sz="1500" dirty="0"/>
          </a:p>
        </p:txBody>
      </p:sp>
      <p:sp>
        <p:nvSpPr>
          <p:cNvPr id="33" name="SK-3-text-32"/>
          <p:cNvSpPr/>
          <p:nvPr/>
        </p:nvSpPr>
        <p:spPr>
          <a:xfrm>
            <a:off x="8254901" y="3959423"/>
            <a:ext cx="3175099" cy="85308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Apply the Mental Health Act 1983 (amended 2007) correctly. Use appropriate sections (S2, S3, S4, S136) and choose safe referral pathways.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928688" y="5762625"/>
            <a:ext cx="256032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6A1B9A"/>
                </a:solidFill>
              </a:rPr>
              <a:t> AKT / SCA PEARL</a:t>
            </a:r>
            <a:endParaRPr lang="en-US" sz="1050" dirty="0"/>
          </a:p>
        </p:txBody>
      </p:sp>
      <p:sp>
        <p:nvSpPr>
          <p:cNvPr id="35" name="SK-3-text-34"/>
          <p:cNvSpPr/>
          <p:nvPr/>
        </p:nvSpPr>
        <p:spPr>
          <a:xfrm>
            <a:off x="2213521" y="5648325"/>
            <a:ext cx="9216479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Focus on NICE-compliant risk assessment, rapid management of physical mental health complications (NMS/Wernicke's), and correct use of UK legal frameworks.</a:t>
            </a:r>
            <a:endParaRPr lang="en-US" sz="1125" dirty="0"/>
          </a:p>
        </p:txBody>
      </p:sp>
      <p:sp>
        <p:nvSpPr>
          <p:cNvPr id="36" name="SK-3-text-35"/>
          <p:cNvSpPr/>
          <p:nvPr/>
        </p:nvSpPr>
        <p:spPr>
          <a:xfrm>
            <a:off x="571500" y="6567488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0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670471"/>
          </a:xfrm>
          <a:prstGeom prst="rect">
            <a:avLst/>
          </a:prstGeom>
        </p:spPr>
      </p:pic>
      <p:pic>
        <p:nvPicPr>
          <p:cNvPr id="5" name="SK-30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80071"/>
            <a:ext cx="5524500" cy="4838700"/>
          </a:xfrm>
          <a:prstGeom prst="rect">
            <a:avLst/>
          </a:prstGeom>
        </p:spPr>
      </p:pic>
      <p:pic>
        <p:nvPicPr>
          <p:cNvPr id="6" name="SK-30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32458"/>
            <a:ext cx="333375" cy="266700"/>
          </a:xfrm>
          <a:prstGeom prst="rect">
            <a:avLst/>
          </a:prstGeom>
        </p:spPr>
      </p:pic>
      <p:pic>
        <p:nvPicPr>
          <p:cNvPr id="7" name="SK-30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0" y="1332458"/>
            <a:ext cx="333375" cy="266700"/>
          </a:xfrm>
          <a:prstGeom prst="rect">
            <a:avLst/>
          </a:prstGeom>
        </p:spPr>
      </p:pic>
      <p:pic>
        <p:nvPicPr>
          <p:cNvPr id="8" name="SK-30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6423571"/>
            <a:ext cx="11049000" cy="282029"/>
          </a:xfrm>
          <a:prstGeom prst="rect">
            <a:avLst/>
          </a:prstGeom>
        </p:spPr>
      </p:pic>
      <p:sp>
        <p:nvSpPr>
          <p:cNvPr id="9" name="SK-30-text-8"/>
          <p:cNvSpPr/>
          <p:nvPr/>
        </p:nvSpPr>
        <p:spPr>
          <a:xfrm>
            <a:off x="762000" y="3048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Exam Pearls: AKT and SCA</a:t>
            </a:r>
            <a:endParaRPr lang="en-US" sz="2400" dirty="0"/>
          </a:p>
        </p:txBody>
      </p:sp>
      <p:sp>
        <p:nvSpPr>
          <p:cNvPr id="10" name="SK-30-text-9"/>
          <p:cNvSpPr/>
          <p:nvPr/>
        </p:nvSpPr>
        <p:spPr>
          <a:xfrm>
            <a:off x="762000" y="7466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1" name="SK-30-text-10"/>
          <p:cNvSpPr/>
          <p:nvPr/>
        </p:nvSpPr>
        <p:spPr>
          <a:xfrm>
            <a:off x="1019175" y="1280071"/>
            <a:ext cx="398716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6A1B9A"/>
                </a:solidFill>
              </a:rPr>
              <a:t>AKT KNOWLEDGE</a:t>
            </a:r>
            <a:endParaRPr lang="en-US" sz="1950" dirty="0"/>
          </a:p>
        </p:txBody>
      </p:sp>
      <p:sp>
        <p:nvSpPr>
          <p:cNvPr id="12" name="SK-30-text-11"/>
          <p:cNvSpPr/>
          <p:nvPr/>
        </p:nvSpPr>
        <p:spPr>
          <a:xfrm>
            <a:off x="876300" y="1832521"/>
            <a:ext cx="7691437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Suicide Risk Scoring (NICE NG225)</a:t>
            </a:r>
            <a:endParaRPr lang="en-US" sz="1425" dirty="0"/>
          </a:p>
        </p:txBody>
      </p:sp>
      <p:sp>
        <p:nvSpPr>
          <p:cNvPr id="13" name="SK-30-text-12"/>
          <p:cNvSpPr/>
          <p:nvPr/>
        </p:nvSpPr>
        <p:spPr>
          <a:xfrm>
            <a:off x="876300" y="2132558"/>
            <a:ext cx="48387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Do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NOT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use risk assessment tools or scales (e.g., SADPERSONS) to predict future suicide or determine access to care.</a:t>
            </a:r>
            <a:endParaRPr lang="en-US" sz="1350" dirty="0"/>
          </a:p>
        </p:txBody>
      </p:sp>
      <p:sp>
        <p:nvSpPr>
          <p:cNvPr id="14" name="SK-30-textBg-13"/>
          <p:cNvSpPr/>
          <p:nvPr/>
        </p:nvSpPr>
        <p:spPr>
          <a:xfrm>
            <a:off x="876300" y="2961233"/>
            <a:ext cx="942975" cy="257175"/>
          </a:xfrm>
          <a:prstGeom prst="roundRect">
            <a:avLst>
              <a:gd name="adj" fmla="val 14815"/>
            </a:avLst>
          </a:prstGeom>
          <a:solidFill>
            <a:srgbClr val="6A1B9A">
              <a:alpha val="1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SK-30-text-14"/>
          <p:cNvSpPr/>
          <p:nvPr/>
        </p:nvSpPr>
        <p:spPr>
          <a:xfrm>
            <a:off x="971550" y="2961233"/>
            <a:ext cx="1276927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6A1B9A"/>
                </a:solidFill>
              </a:rPr>
              <a:t>HIGH YIELD</a:t>
            </a:r>
            <a:endParaRPr lang="en-US" sz="1050" dirty="0"/>
          </a:p>
        </p:txBody>
      </p:sp>
      <p:sp>
        <p:nvSpPr>
          <p:cNvPr id="16" name="SK-30-text-15"/>
          <p:cNvSpPr/>
          <p:nvPr/>
        </p:nvSpPr>
        <p:spPr>
          <a:xfrm>
            <a:off x="876300" y="3370808"/>
            <a:ext cx="7763827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Rapid Tranquillisation (NICE NG10)</a:t>
            </a:r>
            <a:endParaRPr lang="en-US" sz="1425" dirty="0"/>
          </a:p>
        </p:txBody>
      </p:sp>
      <p:sp>
        <p:nvSpPr>
          <p:cNvPr id="17" name="SK-30-text-16"/>
          <p:cNvSpPr/>
          <p:nvPr/>
        </p:nvSpPr>
        <p:spPr>
          <a:xfrm>
            <a:off x="876300" y="3670846"/>
            <a:ext cx="4838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First-line: IM Lorazepam alone. Alternative: IM Haloperidol combined with IM Promethazine. Monitor vitals hourly.</a:t>
            </a:r>
            <a:endParaRPr lang="en-US" sz="1350" dirty="0"/>
          </a:p>
        </p:txBody>
      </p:sp>
      <p:sp>
        <p:nvSpPr>
          <p:cNvPr id="18" name="SK-30-text-17"/>
          <p:cNvSpPr/>
          <p:nvPr/>
        </p:nvSpPr>
        <p:spPr>
          <a:xfrm>
            <a:off x="876300" y="4337596"/>
            <a:ext cx="7908607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Wernicke’s Management (NICE CG100)</a:t>
            </a:r>
            <a:endParaRPr lang="en-US" sz="1425" dirty="0"/>
          </a:p>
        </p:txBody>
      </p:sp>
      <p:sp>
        <p:nvSpPr>
          <p:cNvPr id="19" name="SK-30-text-18"/>
          <p:cNvSpPr/>
          <p:nvPr/>
        </p:nvSpPr>
        <p:spPr>
          <a:xfrm>
            <a:off x="876300" y="4637633"/>
            <a:ext cx="4838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Suspected cases require parenteral thiamine for a minimum of </a:t>
            </a:r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5 days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unless Wernicke's is excluded.</a:t>
            </a:r>
            <a:endParaRPr lang="en-US" sz="1350" dirty="0"/>
          </a:p>
        </p:txBody>
      </p:sp>
      <p:sp>
        <p:nvSpPr>
          <p:cNvPr id="20" name="SK-30-text-19"/>
          <p:cNvSpPr/>
          <p:nvPr/>
        </p:nvSpPr>
        <p:spPr>
          <a:xfrm>
            <a:off x="876300" y="5304383"/>
            <a:ext cx="6605587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Neuroleptic Malignant Syndrome</a:t>
            </a:r>
            <a:endParaRPr lang="en-US" sz="1425" dirty="0"/>
          </a:p>
        </p:txBody>
      </p:sp>
      <p:sp>
        <p:nvSpPr>
          <p:cNvPr id="21" name="SK-30-text-20"/>
          <p:cNvSpPr/>
          <p:nvPr/>
        </p:nvSpPr>
        <p:spPr>
          <a:xfrm>
            <a:off x="876300" y="5604421"/>
            <a:ext cx="4838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Recognise the triad: Fever, Lead-pipe Rigidity, Autonomic Instability. Immediate 999 referral and stop antipsychotics.</a:t>
            </a:r>
            <a:endParaRPr lang="en-US" sz="1350" dirty="0"/>
          </a:p>
        </p:txBody>
      </p:sp>
      <p:sp>
        <p:nvSpPr>
          <p:cNvPr id="22" name="SK-30-text-21"/>
          <p:cNvSpPr/>
          <p:nvPr/>
        </p:nvSpPr>
        <p:spPr>
          <a:xfrm>
            <a:off x="6924675" y="1280071"/>
            <a:ext cx="517588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00695C"/>
                </a:solidFill>
              </a:rPr>
              <a:t>SCA COMMUNICATION</a:t>
            </a:r>
            <a:endParaRPr lang="en-US" sz="1950" dirty="0"/>
          </a:p>
        </p:txBody>
      </p:sp>
      <p:sp>
        <p:nvSpPr>
          <p:cNvPr id="23" name="SK-30-text-22"/>
          <p:cNvSpPr/>
          <p:nvPr/>
        </p:nvSpPr>
        <p:spPr>
          <a:xfrm>
            <a:off x="6781800" y="1832521"/>
            <a:ext cx="5085398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Direct Risk Questioning</a:t>
            </a:r>
            <a:endParaRPr lang="en-US" sz="1425" dirty="0"/>
          </a:p>
        </p:txBody>
      </p:sp>
      <p:sp>
        <p:nvSpPr>
          <p:cNvPr id="24" name="SK-30-text-23"/>
          <p:cNvSpPr/>
          <p:nvPr/>
        </p:nvSpPr>
        <p:spPr>
          <a:xfrm>
            <a:off x="6781800" y="2132558"/>
            <a:ext cx="4838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Use clear, unambiguous language: "Are you thinking about ending your life?" or "Have you made a specific plan?"</a:t>
            </a:r>
            <a:endParaRPr lang="en-US" sz="1350" dirty="0"/>
          </a:p>
        </p:txBody>
      </p:sp>
      <p:sp>
        <p:nvSpPr>
          <p:cNvPr id="25" name="SK-30-textBg-24"/>
          <p:cNvSpPr/>
          <p:nvPr/>
        </p:nvSpPr>
        <p:spPr>
          <a:xfrm>
            <a:off x="6781800" y="2704058"/>
            <a:ext cx="1133475" cy="257175"/>
          </a:xfrm>
          <a:prstGeom prst="roundRect">
            <a:avLst>
              <a:gd name="adj" fmla="val 14815"/>
            </a:avLst>
          </a:prstGeom>
          <a:solidFill>
            <a:srgbClr val="00695C">
              <a:alpha val="1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" name="SK-30-text-25"/>
          <p:cNvSpPr/>
          <p:nvPr/>
        </p:nvSpPr>
        <p:spPr>
          <a:xfrm>
            <a:off x="6877050" y="2704058"/>
            <a:ext cx="15975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695C"/>
                </a:solidFill>
              </a:rPr>
              <a:t>SAFETY FIRST</a:t>
            </a:r>
            <a:endParaRPr lang="en-US" sz="1050" dirty="0"/>
          </a:p>
        </p:txBody>
      </p:sp>
      <p:sp>
        <p:nvSpPr>
          <p:cNvPr id="27" name="SK-30-text-26"/>
          <p:cNvSpPr/>
          <p:nvPr/>
        </p:nvSpPr>
        <p:spPr>
          <a:xfrm>
            <a:off x="6781800" y="3113633"/>
            <a:ext cx="4929188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Validation and Empathy</a:t>
            </a:r>
            <a:endParaRPr lang="en-US" sz="1425" dirty="0"/>
          </a:p>
        </p:txBody>
      </p:sp>
      <p:sp>
        <p:nvSpPr>
          <p:cNvPr id="28" name="SK-30-text-27"/>
          <p:cNvSpPr/>
          <p:nvPr/>
        </p:nvSpPr>
        <p:spPr>
          <a:xfrm>
            <a:off x="6781800" y="3413671"/>
            <a:ext cx="4838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Acknowledge distress in acute psychosis or panic: "I can see this feels very real and frightening for you right now."</a:t>
            </a:r>
            <a:endParaRPr lang="en-US" sz="1350" dirty="0"/>
          </a:p>
        </p:txBody>
      </p:sp>
      <p:sp>
        <p:nvSpPr>
          <p:cNvPr id="29" name="SK-30-text-28"/>
          <p:cNvSpPr/>
          <p:nvPr/>
        </p:nvSpPr>
        <p:spPr>
          <a:xfrm>
            <a:off x="6781800" y="4080421"/>
            <a:ext cx="5302568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De-escalation Leadership</a:t>
            </a:r>
            <a:endParaRPr lang="en-US" sz="1425" dirty="0"/>
          </a:p>
        </p:txBody>
      </p:sp>
      <p:sp>
        <p:nvSpPr>
          <p:cNvPr id="30" name="SK-30-text-29"/>
          <p:cNvSpPr/>
          <p:nvPr/>
        </p:nvSpPr>
        <p:spPr>
          <a:xfrm>
            <a:off x="6781800" y="4380458"/>
            <a:ext cx="4838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One person must lead the interaction. Use low-pitch, calm tone. Always maintain a clear exit route for yourself.</a:t>
            </a:r>
            <a:endParaRPr lang="en-US" sz="1350" dirty="0"/>
          </a:p>
        </p:txBody>
      </p:sp>
      <p:sp>
        <p:nvSpPr>
          <p:cNvPr id="31" name="SK-30-text-30"/>
          <p:cNvSpPr/>
          <p:nvPr/>
        </p:nvSpPr>
        <p:spPr>
          <a:xfrm>
            <a:off x="6781800" y="5047208"/>
            <a:ext cx="5410200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Compassionate Self-Harm Care</a:t>
            </a:r>
            <a:endParaRPr lang="en-US" sz="1425" dirty="0"/>
          </a:p>
        </p:txBody>
      </p:sp>
      <p:sp>
        <p:nvSpPr>
          <p:cNvPr id="32" name="SK-30-text-31"/>
          <p:cNvSpPr/>
          <p:nvPr/>
        </p:nvSpPr>
        <p:spPr>
          <a:xfrm>
            <a:off x="6781800" y="5347246"/>
            <a:ext cx="4838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Assess all self-harm with compassion, regardless of intent. Avoid dismissive language about "low-intent" episodes.</a:t>
            </a:r>
            <a:endParaRPr lang="en-US" sz="1350" dirty="0"/>
          </a:p>
        </p:txBody>
      </p:sp>
      <p:sp>
        <p:nvSpPr>
          <p:cNvPr id="33" name="SK-30-text-32"/>
          <p:cNvSpPr/>
          <p:nvPr/>
        </p:nvSpPr>
        <p:spPr>
          <a:xfrm>
            <a:off x="571500" y="6464498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1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670471"/>
          </a:xfrm>
          <a:prstGeom prst="rect">
            <a:avLst/>
          </a:prstGeom>
        </p:spPr>
      </p:pic>
      <p:pic>
        <p:nvPicPr>
          <p:cNvPr id="5" name="SK-31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27671"/>
            <a:ext cx="11049000" cy="704850"/>
          </a:xfrm>
          <a:prstGeom prst="rect">
            <a:avLst/>
          </a:prstGeom>
        </p:spPr>
      </p:pic>
      <p:pic>
        <p:nvPicPr>
          <p:cNvPr id="6" name="SK-31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263848"/>
            <a:ext cx="214313" cy="175320"/>
          </a:xfrm>
          <a:prstGeom prst="rect">
            <a:avLst/>
          </a:prstGeom>
        </p:spPr>
      </p:pic>
      <p:pic>
        <p:nvPicPr>
          <p:cNvPr id="7" name="SK-31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27771"/>
            <a:ext cx="11049000" cy="704850"/>
          </a:xfrm>
          <a:prstGeom prst="rect">
            <a:avLst/>
          </a:prstGeom>
        </p:spPr>
      </p:pic>
      <p:pic>
        <p:nvPicPr>
          <p:cNvPr id="8" name="SK-31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063948"/>
            <a:ext cx="214313" cy="175320"/>
          </a:xfrm>
          <a:prstGeom prst="rect">
            <a:avLst/>
          </a:prstGeom>
        </p:spPr>
      </p:pic>
      <p:pic>
        <p:nvPicPr>
          <p:cNvPr id="9" name="SK-31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727871"/>
            <a:ext cx="11049000" cy="704850"/>
          </a:xfrm>
          <a:prstGeom prst="rect">
            <a:avLst/>
          </a:prstGeom>
        </p:spPr>
      </p:pic>
      <p:pic>
        <p:nvPicPr>
          <p:cNvPr id="10" name="SK-31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864048"/>
            <a:ext cx="214313" cy="175320"/>
          </a:xfrm>
          <a:prstGeom prst="rect">
            <a:avLst/>
          </a:prstGeom>
        </p:spPr>
      </p:pic>
      <p:pic>
        <p:nvPicPr>
          <p:cNvPr id="11" name="SK-31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527971"/>
            <a:ext cx="11049000" cy="704850"/>
          </a:xfrm>
          <a:prstGeom prst="rect">
            <a:avLst/>
          </a:prstGeom>
        </p:spPr>
      </p:pic>
      <p:pic>
        <p:nvPicPr>
          <p:cNvPr id="12" name="SK-31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788569"/>
            <a:ext cx="214313" cy="183654"/>
          </a:xfrm>
          <a:prstGeom prst="rect">
            <a:avLst/>
          </a:prstGeom>
        </p:spPr>
      </p:pic>
      <p:pic>
        <p:nvPicPr>
          <p:cNvPr id="13" name="SK-31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328071"/>
            <a:ext cx="11049000" cy="704850"/>
          </a:xfrm>
          <a:prstGeom prst="rect">
            <a:avLst/>
          </a:prstGeom>
        </p:spPr>
      </p:pic>
      <p:pic>
        <p:nvPicPr>
          <p:cNvPr id="14" name="SK-31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4588669"/>
            <a:ext cx="214313" cy="183654"/>
          </a:xfrm>
          <a:prstGeom prst="rect">
            <a:avLst/>
          </a:prstGeom>
        </p:spPr>
      </p:pic>
      <p:pic>
        <p:nvPicPr>
          <p:cNvPr id="15" name="SK-31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128171"/>
            <a:ext cx="11049000" cy="704850"/>
          </a:xfrm>
          <a:prstGeom prst="rect">
            <a:avLst/>
          </a:prstGeom>
        </p:spPr>
      </p:pic>
      <p:pic>
        <p:nvPicPr>
          <p:cNvPr id="16" name="SK-31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5264348"/>
            <a:ext cx="214313" cy="175320"/>
          </a:xfrm>
          <a:prstGeom prst="rect">
            <a:avLst/>
          </a:prstGeom>
        </p:spPr>
      </p:pic>
      <p:pic>
        <p:nvPicPr>
          <p:cNvPr id="17" name="SK-31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443663"/>
            <a:ext cx="11049000" cy="261937"/>
          </a:xfrm>
          <a:prstGeom prst="rect">
            <a:avLst/>
          </a:prstGeom>
        </p:spPr>
      </p:pic>
      <p:sp>
        <p:nvSpPr>
          <p:cNvPr id="18" name="SK-31-text-17"/>
          <p:cNvSpPr/>
          <p:nvPr/>
        </p:nvSpPr>
        <p:spPr>
          <a:xfrm>
            <a:off x="762000" y="3048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Red Flags: Immediate Escalation Triggers</a:t>
            </a:r>
            <a:endParaRPr lang="en-US" sz="2400" dirty="0"/>
          </a:p>
        </p:txBody>
      </p:sp>
      <p:sp>
        <p:nvSpPr>
          <p:cNvPr id="19" name="SK-31-text-18"/>
          <p:cNvSpPr/>
          <p:nvPr/>
        </p:nvSpPr>
        <p:spPr>
          <a:xfrm>
            <a:off x="762000" y="7466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0" name="SK-31-text-19"/>
          <p:cNvSpPr/>
          <p:nvPr/>
        </p:nvSpPr>
        <p:spPr>
          <a:xfrm>
            <a:off x="995363" y="1222921"/>
            <a:ext cx="255460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SUICIDE RISK</a:t>
            </a:r>
            <a:endParaRPr lang="en-US" sz="1350" dirty="0"/>
          </a:p>
        </p:txBody>
      </p:sp>
      <p:sp>
        <p:nvSpPr>
          <p:cNvPr id="21" name="SK-31-text-20"/>
          <p:cNvSpPr/>
          <p:nvPr/>
        </p:nvSpPr>
        <p:spPr>
          <a:xfrm>
            <a:off x="2628900" y="1222921"/>
            <a:ext cx="88773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Active intent, specific plan, and immediate means.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Profound hopelessness or "final arrangements" made. Do not use scoring tools to downgrade this clinical assessment.</a:t>
            </a:r>
            <a:endParaRPr lang="en-US" sz="1350" dirty="0"/>
          </a:p>
        </p:txBody>
      </p:sp>
      <p:sp>
        <p:nvSpPr>
          <p:cNvPr id="22" name="SK-31-text-21"/>
          <p:cNvSpPr/>
          <p:nvPr/>
        </p:nvSpPr>
        <p:spPr>
          <a:xfrm>
            <a:off x="995363" y="2023021"/>
            <a:ext cx="173164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OVERDOSE</a:t>
            </a:r>
            <a:endParaRPr lang="en-US" sz="1350" dirty="0"/>
          </a:p>
        </p:txBody>
      </p:sp>
      <p:sp>
        <p:nvSpPr>
          <p:cNvPr id="23" name="SK-31-text-22"/>
          <p:cNvSpPr/>
          <p:nvPr/>
        </p:nvSpPr>
        <p:spPr>
          <a:xfrm>
            <a:off x="2628900" y="2023021"/>
            <a:ext cx="88773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Medical instability following self-poisoning.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Drowsiness, confusion, respiratory depression, or abnormal vital signs. Requires immediate 999/A&amp;E transfer.</a:t>
            </a:r>
            <a:endParaRPr lang="en-US" sz="1350" dirty="0"/>
          </a:p>
        </p:txBody>
      </p:sp>
      <p:sp>
        <p:nvSpPr>
          <p:cNvPr id="24" name="SK-31-text-23"/>
          <p:cNvSpPr/>
          <p:nvPr/>
        </p:nvSpPr>
        <p:spPr>
          <a:xfrm>
            <a:off x="995363" y="2823121"/>
            <a:ext cx="173164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VIOLENCE</a:t>
            </a:r>
            <a:endParaRPr lang="en-US" sz="1350" dirty="0"/>
          </a:p>
        </p:txBody>
      </p:sp>
      <p:sp>
        <p:nvSpPr>
          <p:cNvPr id="25" name="SK-31-text-24"/>
          <p:cNvSpPr/>
          <p:nvPr/>
        </p:nvSpPr>
        <p:spPr>
          <a:xfrm>
            <a:off x="2628900" y="2823121"/>
            <a:ext cx="88773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Weapon presence or direct threats of harm.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Command hallucinations or persecutory delusions involving specific targets. Staff must withdraw if immediate danger is present.</a:t>
            </a:r>
            <a:endParaRPr lang="en-US" sz="1350" dirty="0"/>
          </a:p>
        </p:txBody>
      </p:sp>
      <p:sp>
        <p:nvSpPr>
          <p:cNvPr id="26" name="SK-31-text-25"/>
          <p:cNvSpPr/>
          <p:nvPr/>
        </p:nvSpPr>
        <p:spPr>
          <a:xfrm>
            <a:off x="995363" y="3623221"/>
            <a:ext cx="140493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ACUTE DELIRIUM</a:t>
            </a:r>
            <a:endParaRPr lang="en-US" sz="1350" dirty="0"/>
          </a:p>
        </p:txBody>
      </p:sp>
      <p:sp>
        <p:nvSpPr>
          <p:cNvPr id="27" name="SK-31-text-26"/>
          <p:cNvSpPr/>
          <p:nvPr/>
        </p:nvSpPr>
        <p:spPr>
          <a:xfrm>
            <a:off x="2628900" y="3623221"/>
            <a:ext cx="88773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Acute confusion or fluctuating consciousness.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Assume organic cause (Sepsis, Hypoxia, Intoxication, or ICH) until proven otherwise. This is a medical emergency.</a:t>
            </a:r>
            <a:endParaRPr lang="en-US" sz="1350" dirty="0"/>
          </a:p>
        </p:txBody>
      </p:sp>
      <p:sp>
        <p:nvSpPr>
          <p:cNvPr id="28" name="SK-31-text-27"/>
          <p:cNvSpPr/>
          <p:nvPr/>
        </p:nvSpPr>
        <p:spPr>
          <a:xfrm>
            <a:off x="995363" y="4423321"/>
            <a:ext cx="1404938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NMS &amp; DYSTONIA</a:t>
            </a:r>
            <a:endParaRPr lang="en-US" sz="1350" dirty="0"/>
          </a:p>
        </p:txBody>
      </p:sp>
      <p:sp>
        <p:nvSpPr>
          <p:cNvPr id="29" name="SK-31-text-28"/>
          <p:cNvSpPr/>
          <p:nvPr/>
        </p:nvSpPr>
        <p:spPr>
          <a:xfrm>
            <a:off x="2628900" y="4423321"/>
            <a:ext cx="88773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Fever + Rigidity + Antipsychotic exposure.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Suspect Neuroleptic Malignant Syndrome. Also monitor for Laryngeal Dystonia (Stridor) which is an airway emergency.</a:t>
            </a:r>
            <a:endParaRPr lang="en-US" sz="1350" dirty="0"/>
          </a:p>
        </p:txBody>
      </p:sp>
      <p:sp>
        <p:nvSpPr>
          <p:cNvPr id="30" name="SK-31-text-29"/>
          <p:cNvSpPr/>
          <p:nvPr/>
        </p:nvSpPr>
        <p:spPr>
          <a:xfrm>
            <a:off x="995363" y="5223421"/>
            <a:ext cx="255460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SELF-NEGLECT</a:t>
            </a:r>
            <a:endParaRPr lang="en-US" sz="1350" dirty="0"/>
          </a:p>
        </p:txBody>
      </p:sp>
      <p:sp>
        <p:nvSpPr>
          <p:cNvPr id="31" name="SK-31-text-30"/>
          <p:cNvSpPr/>
          <p:nvPr/>
        </p:nvSpPr>
        <p:spPr>
          <a:xfrm>
            <a:off x="2628900" y="5223421"/>
            <a:ext cx="88773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62828"/>
                </a:solidFill>
              </a:rPr>
              <a:t>Inability to maintain basic safety or nutrition.</a:t>
            </a:r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Severe self-neglect due to psychosis or depression where the patient is at risk of significant physical harm.</a:t>
            </a:r>
            <a:endParaRPr lang="en-US" sz="1350" dirty="0"/>
          </a:p>
        </p:txBody>
      </p:sp>
      <p:sp>
        <p:nvSpPr>
          <p:cNvPr id="32" name="SK-31-text-31"/>
          <p:cNvSpPr/>
          <p:nvPr/>
        </p:nvSpPr>
        <p:spPr>
          <a:xfrm>
            <a:off x="571500" y="6519863"/>
            <a:ext cx="319659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www.bradfordvts.co.uk</a:t>
            </a:r>
            <a:endParaRPr lang="en-US" sz="975" dirty="0"/>
          </a:p>
        </p:txBody>
      </p:sp>
      <p:sp>
        <p:nvSpPr>
          <p:cNvPr id="33" name="SK-31-text-32"/>
          <p:cNvSpPr/>
          <p:nvPr/>
        </p:nvSpPr>
        <p:spPr>
          <a:xfrm>
            <a:off x="8343900" y="6519863"/>
            <a:ext cx="38481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62828"/>
                </a:solidFill>
              </a:rPr>
              <a:t>CALL 999 OR CRISIS TEAM FOR IMMEDIATE LIFE RISK</a:t>
            </a:r>
            <a:endParaRPr lang="en-US" sz="97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2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32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48300" cy="1579811"/>
          </a:xfrm>
          <a:prstGeom prst="rect">
            <a:avLst/>
          </a:prstGeom>
        </p:spPr>
      </p:pic>
      <p:pic>
        <p:nvPicPr>
          <p:cNvPr id="6" name="SK-32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97198"/>
            <a:ext cx="214313" cy="175320"/>
          </a:xfrm>
          <a:prstGeom prst="rect">
            <a:avLst/>
          </a:prstGeom>
        </p:spPr>
      </p:pic>
      <p:pic>
        <p:nvPicPr>
          <p:cNvPr id="7" name="SK-32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192387"/>
            <a:ext cx="5219700" cy="498872"/>
          </a:xfrm>
          <a:prstGeom prst="rect">
            <a:avLst/>
          </a:prstGeom>
        </p:spPr>
      </p:pic>
      <p:pic>
        <p:nvPicPr>
          <p:cNvPr id="8" name="SK-32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287637"/>
            <a:ext cx="166688" cy="145852"/>
          </a:xfrm>
          <a:prstGeom prst="rect">
            <a:avLst/>
          </a:prstGeom>
        </p:spPr>
      </p:pic>
      <p:pic>
        <p:nvPicPr>
          <p:cNvPr id="9" name="SK-32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72200" y="1241971"/>
            <a:ext cx="5448300" cy="1579811"/>
          </a:xfrm>
          <a:prstGeom prst="rect">
            <a:avLst/>
          </a:prstGeom>
        </p:spPr>
      </p:pic>
      <p:pic>
        <p:nvPicPr>
          <p:cNvPr id="10" name="SK-32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0" y="1397198"/>
            <a:ext cx="214313" cy="175320"/>
          </a:xfrm>
          <a:prstGeom prst="rect">
            <a:avLst/>
          </a:prstGeom>
        </p:spPr>
      </p:pic>
      <p:pic>
        <p:nvPicPr>
          <p:cNvPr id="11" name="SK-32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0" y="2192387"/>
            <a:ext cx="5219700" cy="498872"/>
          </a:xfrm>
          <a:prstGeom prst="rect">
            <a:avLst/>
          </a:prstGeom>
        </p:spPr>
      </p:pic>
      <p:pic>
        <p:nvPicPr>
          <p:cNvPr id="12" name="SK-32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2287637"/>
            <a:ext cx="166688" cy="155525"/>
          </a:xfrm>
          <a:prstGeom prst="rect">
            <a:avLst/>
          </a:prstGeom>
        </p:spPr>
      </p:pic>
      <p:pic>
        <p:nvPicPr>
          <p:cNvPr id="13" name="SK-32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2974181"/>
            <a:ext cx="5448300" cy="1579959"/>
          </a:xfrm>
          <a:prstGeom prst="rect">
            <a:avLst/>
          </a:prstGeom>
        </p:spPr>
      </p:pic>
      <p:pic>
        <p:nvPicPr>
          <p:cNvPr id="14" name="SK-32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3129409"/>
            <a:ext cx="214313" cy="175320"/>
          </a:xfrm>
          <a:prstGeom prst="rect">
            <a:avLst/>
          </a:prstGeom>
        </p:spPr>
      </p:pic>
      <p:pic>
        <p:nvPicPr>
          <p:cNvPr id="15" name="SK-32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3711327"/>
            <a:ext cx="5219700" cy="498872"/>
          </a:xfrm>
          <a:prstGeom prst="rect">
            <a:avLst/>
          </a:prstGeom>
        </p:spPr>
      </p:pic>
      <p:pic>
        <p:nvPicPr>
          <p:cNvPr id="16" name="SK-32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0100" y="3806577"/>
            <a:ext cx="166688" cy="145852"/>
          </a:xfrm>
          <a:prstGeom prst="rect">
            <a:avLst/>
          </a:prstGeom>
        </p:spPr>
      </p:pic>
      <p:pic>
        <p:nvPicPr>
          <p:cNvPr id="17" name="SK-32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72200" y="2974181"/>
            <a:ext cx="5448300" cy="1579959"/>
          </a:xfrm>
          <a:prstGeom prst="rect">
            <a:avLst/>
          </a:prstGeom>
        </p:spPr>
      </p:pic>
      <p:pic>
        <p:nvPicPr>
          <p:cNvPr id="18" name="SK-32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86500" y="3129409"/>
            <a:ext cx="214313" cy="175320"/>
          </a:xfrm>
          <a:prstGeom prst="rect">
            <a:avLst/>
          </a:prstGeom>
        </p:spPr>
      </p:pic>
      <p:pic>
        <p:nvPicPr>
          <p:cNvPr id="19" name="SK-32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86500" y="3924598"/>
            <a:ext cx="5219700" cy="498872"/>
          </a:xfrm>
          <a:prstGeom prst="rect">
            <a:avLst/>
          </a:prstGeom>
        </p:spPr>
      </p:pic>
      <p:pic>
        <p:nvPicPr>
          <p:cNvPr id="20" name="SK-32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4019848"/>
            <a:ext cx="166688" cy="145852"/>
          </a:xfrm>
          <a:prstGeom prst="rect">
            <a:avLst/>
          </a:prstGeom>
        </p:spPr>
      </p:pic>
      <p:pic>
        <p:nvPicPr>
          <p:cNvPr id="21" name="SK-32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4706541"/>
            <a:ext cx="5448300" cy="1579959"/>
          </a:xfrm>
          <a:prstGeom prst="rect">
            <a:avLst/>
          </a:prstGeom>
        </p:spPr>
      </p:pic>
      <p:pic>
        <p:nvPicPr>
          <p:cNvPr id="22" name="SK-32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5800" y="4861768"/>
            <a:ext cx="214313" cy="175320"/>
          </a:xfrm>
          <a:prstGeom prst="rect">
            <a:avLst/>
          </a:prstGeom>
        </p:spPr>
      </p:pic>
      <p:pic>
        <p:nvPicPr>
          <p:cNvPr id="23" name="SK-32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5800" y="5656957"/>
            <a:ext cx="5219700" cy="325636"/>
          </a:xfrm>
          <a:prstGeom prst="rect">
            <a:avLst/>
          </a:prstGeom>
        </p:spPr>
      </p:pic>
      <p:pic>
        <p:nvPicPr>
          <p:cNvPr id="24" name="SK-32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0100" y="5752207"/>
            <a:ext cx="166688" cy="137220"/>
          </a:xfrm>
          <a:prstGeom prst="rect">
            <a:avLst/>
          </a:prstGeom>
        </p:spPr>
      </p:pic>
      <p:pic>
        <p:nvPicPr>
          <p:cNvPr id="25" name="SK-32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172200" y="4706541"/>
            <a:ext cx="5448300" cy="1579959"/>
          </a:xfrm>
          <a:prstGeom prst="rect">
            <a:avLst/>
          </a:prstGeom>
        </p:spPr>
      </p:pic>
      <p:pic>
        <p:nvPicPr>
          <p:cNvPr id="26" name="SK-32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86500" y="4861768"/>
            <a:ext cx="214313" cy="175320"/>
          </a:xfrm>
          <a:prstGeom prst="rect">
            <a:avLst/>
          </a:prstGeom>
        </p:spPr>
      </p:pic>
      <p:pic>
        <p:nvPicPr>
          <p:cNvPr id="27" name="SK-32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86500" y="5656957"/>
            <a:ext cx="5219700" cy="498872"/>
          </a:xfrm>
          <a:prstGeom prst="rect">
            <a:avLst/>
          </a:prstGeom>
        </p:spPr>
      </p:pic>
      <p:pic>
        <p:nvPicPr>
          <p:cNvPr id="28" name="SK-32-img-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00800" y="5752207"/>
            <a:ext cx="166688" cy="145852"/>
          </a:xfrm>
          <a:prstGeom prst="rect">
            <a:avLst/>
          </a:prstGeom>
        </p:spPr>
      </p:pic>
      <p:pic>
        <p:nvPicPr>
          <p:cNvPr id="29" name="SK-32-img-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30" name="SK-32-text-29"/>
          <p:cNvSpPr/>
          <p:nvPr/>
        </p:nvSpPr>
        <p:spPr>
          <a:xfrm>
            <a:off x="762000" y="3810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Common Pitfalls</a:t>
            </a:r>
            <a:endParaRPr lang="en-US" sz="2400" dirty="0"/>
          </a:p>
        </p:txBody>
      </p:sp>
      <p:sp>
        <p:nvSpPr>
          <p:cNvPr id="31" name="SK-32-text-30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32" name="SK-32-text-31"/>
          <p:cNvSpPr/>
          <p:nvPr/>
        </p:nvSpPr>
        <p:spPr>
          <a:xfrm>
            <a:off x="995363" y="1356271"/>
            <a:ext cx="584644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Over-reliance on Risk Scores</a:t>
            </a:r>
            <a:endParaRPr lang="en-US" sz="1350" dirty="0"/>
          </a:p>
        </p:txBody>
      </p:sp>
      <p:sp>
        <p:nvSpPr>
          <p:cNvPr id="33" name="SK-32-text-32"/>
          <p:cNvSpPr/>
          <p:nvPr/>
        </p:nvSpPr>
        <p:spPr>
          <a:xfrm>
            <a:off x="685800" y="1670596"/>
            <a:ext cx="5219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Using tools like SADPERSONS or Columbia scales to predict suicide or justify discharge.</a:t>
            </a:r>
            <a:endParaRPr lang="en-US" sz="1200" dirty="0"/>
          </a:p>
        </p:txBody>
      </p:sp>
      <p:sp>
        <p:nvSpPr>
          <p:cNvPr id="34" name="SK-32-text-33"/>
          <p:cNvSpPr/>
          <p:nvPr/>
        </p:nvSpPr>
        <p:spPr>
          <a:xfrm>
            <a:off x="1062038" y="2268587"/>
            <a:ext cx="4729163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6A1B9A"/>
                </a:solidFill>
              </a:rPr>
              <a:t>AKT: NICE NG225 states scores MUST NOT be used to predict suicide or decide access to care.</a:t>
            </a:r>
            <a:endParaRPr lang="en-US" sz="1050" dirty="0"/>
          </a:p>
        </p:txBody>
      </p:sp>
      <p:sp>
        <p:nvSpPr>
          <p:cNvPr id="35" name="SK-32-text-34"/>
          <p:cNvSpPr/>
          <p:nvPr/>
        </p:nvSpPr>
        <p:spPr>
          <a:xfrm>
            <a:off x="6596063" y="1356271"/>
            <a:ext cx="358330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Missing Akathisia</a:t>
            </a:r>
            <a:endParaRPr lang="en-US" sz="1350" dirty="0"/>
          </a:p>
        </p:txBody>
      </p:sp>
      <p:sp>
        <p:nvSpPr>
          <p:cNvPr id="36" name="SK-32-text-35"/>
          <p:cNvSpPr/>
          <p:nvPr/>
        </p:nvSpPr>
        <p:spPr>
          <a:xfrm>
            <a:off x="6286500" y="1670596"/>
            <a:ext cx="5219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Mistaking antipsychotic-induced motor restlessness for worsening psychosis or anxiety.</a:t>
            </a:r>
            <a:endParaRPr lang="en-US" sz="1200" dirty="0"/>
          </a:p>
        </p:txBody>
      </p:sp>
      <p:sp>
        <p:nvSpPr>
          <p:cNvPr id="37" name="SK-32-text-36"/>
          <p:cNvSpPr/>
          <p:nvPr/>
        </p:nvSpPr>
        <p:spPr>
          <a:xfrm>
            <a:off x="6662738" y="2268587"/>
            <a:ext cx="4729163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C62828"/>
                </a:solidFill>
              </a:rPr>
              <a:t>RED FLAG: Increasing dose for "agitation" that is actually akathisia increases suicide risk.</a:t>
            </a:r>
            <a:endParaRPr lang="en-US" sz="1050" dirty="0"/>
          </a:p>
        </p:txBody>
      </p:sp>
      <p:sp>
        <p:nvSpPr>
          <p:cNvPr id="38" name="SK-32-text-37"/>
          <p:cNvSpPr/>
          <p:nvPr/>
        </p:nvSpPr>
        <p:spPr>
          <a:xfrm>
            <a:off x="995363" y="3088481"/>
            <a:ext cx="543496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Outdated Legal Terminology</a:t>
            </a:r>
            <a:endParaRPr lang="en-US" sz="1350" dirty="0"/>
          </a:p>
        </p:txBody>
      </p:sp>
      <p:sp>
        <p:nvSpPr>
          <p:cNvPr id="39" name="SK-32-text-38"/>
          <p:cNvSpPr/>
          <p:nvPr/>
        </p:nvSpPr>
        <p:spPr>
          <a:xfrm>
            <a:off x="685800" y="3402806"/>
            <a:ext cx="115062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Referencing the "Mental Health Order 1986" or outdated section criteria.</a:t>
            </a:r>
            <a:endParaRPr lang="en-US" sz="1200" dirty="0"/>
          </a:p>
        </p:txBody>
      </p:sp>
      <p:sp>
        <p:nvSpPr>
          <p:cNvPr id="40" name="SK-32-text-39"/>
          <p:cNvSpPr/>
          <p:nvPr/>
        </p:nvSpPr>
        <p:spPr>
          <a:xfrm>
            <a:off x="1062038" y="3787527"/>
            <a:ext cx="4729163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00695C"/>
                </a:solidFill>
              </a:rPr>
              <a:t>SCA: Use "Mental Health Act 1983 as amended" and correct section numbers (S2, S3, S136).</a:t>
            </a:r>
            <a:endParaRPr lang="en-US" sz="1050" dirty="0"/>
          </a:p>
        </p:txBody>
      </p:sp>
      <p:sp>
        <p:nvSpPr>
          <p:cNvPr id="41" name="SK-32-text-40"/>
          <p:cNvSpPr/>
          <p:nvPr/>
        </p:nvSpPr>
        <p:spPr>
          <a:xfrm>
            <a:off x="6596063" y="3088481"/>
            <a:ext cx="55959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Dismissing the Intoxicated Patient</a:t>
            </a:r>
            <a:endParaRPr lang="en-US" sz="1350" dirty="0"/>
          </a:p>
        </p:txBody>
      </p:sp>
      <p:sp>
        <p:nvSpPr>
          <p:cNvPr id="42" name="SK-32-text-41"/>
          <p:cNvSpPr/>
          <p:nvPr/>
        </p:nvSpPr>
        <p:spPr>
          <a:xfrm>
            <a:off x="6286500" y="3402806"/>
            <a:ext cx="5219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Assuming risk disappears when sober or that intoxication negates the need for safety supervision.</a:t>
            </a:r>
            <a:endParaRPr lang="en-US" sz="1200" dirty="0"/>
          </a:p>
        </p:txBody>
      </p:sp>
      <p:sp>
        <p:nvSpPr>
          <p:cNvPr id="43" name="SK-32-text-42"/>
          <p:cNvSpPr/>
          <p:nvPr/>
        </p:nvSpPr>
        <p:spPr>
          <a:xfrm>
            <a:off x="6662738" y="4000798"/>
            <a:ext cx="4729163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C62828"/>
                </a:solidFill>
              </a:rPr>
              <a:t>RED FLAG: Intoxication masks head injuries, hypoglycemia, and acute suicidal intent.</a:t>
            </a:r>
            <a:endParaRPr lang="en-US" sz="1050" dirty="0"/>
          </a:p>
        </p:txBody>
      </p:sp>
      <p:sp>
        <p:nvSpPr>
          <p:cNvPr id="44" name="SK-32-text-43"/>
          <p:cNvSpPr/>
          <p:nvPr/>
        </p:nvSpPr>
        <p:spPr>
          <a:xfrm>
            <a:off x="995363" y="4820841"/>
            <a:ext cx="749236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Community "Heroics" with IM Sedation</a:t>
            </a:r>
            <a:endParaRPr lang="en-US" sz="1350" dirty="0"/>
          </a:p>
        </p:txBody>
      </p:sp>
      <p:sp>
        <p:nvSpPr>
          <p:cNvPr id="45" name="SK-32-text-44"/>
          <p:cNvSpPr/>
          <p:nvPr/>
        </p:nvSpPr>
        <p:spPr>
          <a:xfrm>
            <a:off x="685800" y="5135166"/>
            <a:ext cx="5219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Attempting IM rapid tranquillisation in a GP surgery without resuscitation equipment or monitoring.</a:t>
            </a:r>
            <a:endParaRPr lang="en-US" sz="1200" dirty="0"/>
          </a:p>
        </p:txBody>
      </p:sp>
      <p:sp>
        <p:nvSpPr>
          <p:cNvPr id="46" name="SK-32-text-45"/>
          <p:cNvSpPr/>
          <p:nvPr/>
        </p:nvSpPr>
        <p:spPr>
          <a:xfrm>
            <a:off x="1062038" y="5733157"/>
            <a:ext cx="11129963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6A1B9A"/>
                </a:solidFill>
              </a:rPr>
              <a:t>AKT: NICE NG10 requires hourly monitoring and trained staff; call 999 instead.</a:t>
            </a:r>
            <a:endParaRPr lang="en-US" sz="1050" dirty="0"/>
          </a:p>
        </p:txBody>
      </p:sp>
      <p:sp>
        <p:nvSpPr>
          <p:cNvPr id="47" name="SK-32-text-46"/>
          <p:cNvSpPr/>
          <p:nvPr/>
        </p:nvSpPr>
        <p:spPr>
          <a:xfrm>
            <a:off x="6596063" y="4820841"/>
            <a:ext cx="559593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The "Psychiatric" Label Bias</a:t>
            </a:r>
            <a:endParaRPr lang="en-US" sz="1350" dirty="0"/>
          </a:p>
        </p:txBody>
      </p:sp>
      <p:sp>
        <p:nvSpPr>
          <p:cNvPr id="48" name="SK-32-text-47"/>
          <p:cNvSpPr/>
          <p:nvPr/>
        </p:nvSpPr>
        <p:spPr>
          <a:xfrm>
            <a:off x="6286500" y="5135166"/>
            <a:ext cx="52197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24242"/>
                </a:solidFill>
              </a:rPr>
              <a:t>Attributing new confusion or behavioral change solely to mental illness in patients with known dementia or history.</a:t>
            </a:r>
            <a:endParaRPr lang="en-US" sz="1200" dirty="0"/>
          </a:p>
        </p:txBody>
      </p:sp>
      <p:sp>
        <p:nvSpPr>
          <p:cNvPr id="49" name="SK-32-text-48"/>
          <p:cNvSpPr/>
          <p:nvPr/>
        </p:nvSpPr>
        <p:spPr>
          <a:xfrm>
            <a:off x="6662738" y="5733157"/>
            <a:ext cx="4729163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b="1" dirty="0">
                <a:solidFill>
                  <a:srgbClr val="00695C"/>
                </a:solidFill>
              </a:rPr>
              <a:t>SCA: Document ABCDE assessment and the exclusion of delirium/organic causes.</a:t>
            </a:r>
            <a:endParaRPr lang="en-US" sz="1050" dirty="0"/>
          </a:p>
        </p:txBody>
      </p:sp>
      <p:sp>
        <p:nvSpPr>
          <p:cNvPr id="50" name="SK-32-text-49"/>
          <p:cNvSpPr/>
          <p:nvPr/>
        </p:nvSpPr>
        <p:spPr>
          <a:xfrm>
            <a:off x="571500" y="6567488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51" name="SK-32-text-50"/>
          <p:cNvSpPr/>
          <p:nvPr/>
        </p:nvSpPr>
        <p:spPr>
          <a:xfrm>
            <a:off x="9648825" y="6567488"/>
            <a:ext cx="25431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Deck 8: Psychiatric Emergencies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3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33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530078"/>
            <a:ext cx="214313" cy="175320"/>
          </a:xfrm>
          <a:prstGeom prst="rect">
            <a:avLst/>
          </a:prstGeom>
        </p:spPr>
      </p:pic>
      <p:pic>
        <p:nvPicPr>
          <p:cNvPr id="6" name="SK-33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55739"/>
            <a:ext cx="214313" cy="175320"/>
          </a:xfrm>
          <a:prstGeom prst="rect">
            <a:avLst/>
          </a:prstGeom>
        </p:spPr>
      </p:pic>
      <p:pic>
        <p:nvPicPr>
          <p:cNvPr id="7" name="SK-33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581400"/>
            <a:ext cx="214313" cy="175320"/>
          </a:xfrm>
          <a:prstGeom prst="rect">
            <a:avLst/>
          </a:prstGeom>
        </p:spPr>
      </p:pic>
      <p:pic>
        <p:nvPicPr>
          <p:cNvPr id="8" name="SK-33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107061"/>
            <a:ext cx="214313" cy="175320"/>
          </a:xfrm>
          <a:prstGeom prst="rect">
            <a:avLst/>
          </a:prstGeom>
        </p:spPr>
      </p:pic>
      <p:pic>
        <p:nvPicPr>
          <p:cNvPr id="9" name="SK-33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632722"/>
            <a:ext cx="214313" cy="175320"/>
          </a:xfrm>
          <a:prstGeom prst="rect">
            <a:avLst/>
          </a:prstGeom>
        </p:spPr>
      </p:pic>
      <p:pic>
        <p:nvPicPr>
          <p:cNvPr id="10" name="SK-33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158383"/>
            <a:ext cx="214313" cy="175320"/>
          </a:xfrm>
          <a:prstGeom prst="rect">
            <a:avLst/>
          </a:prstGeom>
        </p:spPr>
      </p:pic>
      <p:pic>
        <p:nvPicPr>
          <p:cNvPr id="11" name="SK-33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1238" y="1936849"/>
            <a:ext cx="9525" cy="4035623"/>
          </a:xfrm>
          <a:prstGeom prst="rect">
            <a:avLst/>
          </a:prstGeom>
        </p:spPr>
      </p:pic>
      <p:pic>
        <p:nvPicPr>
          <p:cNvPr id="12" name="SK-33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1763" y="2530078"/>
            <a:ext cx="214313" cy="175320"/>
          </a:xfrm>
          <a:prstGeom prst="rect">
            <a:avLst/>
          </a:prstGeom>
        </p:spPr>
      </p:pic>
      <p:pic>
        <p:nvPicPr>
          <p:cNvPr id="13" name="SK-33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1763" y="3055739"/>
            <a:ext cx="214313" cy="175320"/>
          </a:xfrm>
          <a:prstGeom prst="rect">
            <a:avLst/>
          </a:prstGeom>
        </p:spPr>
      </p:pic>
      <p:pic>
        <p:nvPicPr>
          <p:cNvPr id="14" name="SK-33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1763" y="3581400"/>
            <a:ext cx="214313" cy="175320"/>
          </a:xfrm>
          <a:prstGeom prst="rect">
            <a:avLst/>
          </a:prstGeom>
        </p:spPr>
      </p:pic>
      <p:pic>
        <p:nvPicPr>
          <p:cNvPr id="15" name="SK-33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1763" y="4107061"/>
            <a:ext cx="214313" cy="175320"/>
          </a:xfrm>
          <a:prstGeom prst="rect">
            <a:avLst/>
          </a:prstGeom>
        </p:spPr>
      </p:pic>
      <p:pic>
        <p:nvPicPr>
          <p:cNvPr id="16" name="SK-33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1763" y="4632722"/>
            <a:ext cx="214313" cy="175320"/>
          </a:xfrm>
          <a:prstGeom prst="rect">
            <a:avLst/>
          </a:prstGeom>
        </p:spPr>
      </p:pic>
      <p:pic>
        <p:nvPicPr>
          <p:cNvPr id="17" name="SK-33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81763" y="5158383"/>
            <a:ext cx="214313" cy="175320"/>
          </a:xfrm>
          <a:prstGeom prst="rect">
            <a:avLst/>
          </a:prstGeom>
        </p:spPr>
      </p:pic>
      <p:sp>
        <p:nvSpPr>
          <p:cNvPr id="18" name="SK-33-text-17"/>
          <p:cNvSpPr/>
          <p:nvPr/>
        </p:nvSpPr>
        <p:spPr>
          <a:xfrm>
            <a:off x="762000" y="3810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Quick Recall</a:t>
            </a:r>
            <a:endParaRPr lang="en-US" sz="2400" dirty="0"/>
          </a:p>
        </p:txBody>
      </p:sp>
      <p:sp>
        <p:nvSpPr>
          <p:cNvPr id="19" name="SK-33-text-18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0" name="SK-33-text-19"/>
          <p:cNvSpPr/>
          <p:nvPr/>
        </p:nvSpPr>
        <p:spPr>
          <a:xfrm>
            <a:off x="938213" y="2491978"/>
            <a:ext cx="9715500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Safety: patient, staff, and public.</a:t>
            </a:r>
            <a:endParaRPr lang="en-US" sz="1800" dirty="0"/>
          </a:p>
        </p:txBody>
      </p:sp>
      <p:sp>
        <p:nvSpPr>
          <p:cNvPr id="21" name="SK-33-text-20"/>
          <p:cNvSpPr/>
          <p:nvPr/>
        </p:nvSpPr>
        <p:spPr>
          <a:xfrm>
            <a:off x="938213" y="3017639"/>
            <a:ext cx="9989820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Exclude physical causes of distress.</a:t>
            </a:r>
            <a:endParaRPr lang="en-US" sz="1800" dirty="0"/>
          </a:p>
        </p:txBody>
      </p:sp>
      <p:sp>
        <p:nvSpPr>
          <p:cNvPr id="22" name="SK-33-text-21"/>
          <p:cNvSpPr/>
          <p:nvPr/>
        </p:nvSpPr>
        <p:spPr>
          <a:xfrm>
            <a:off x="938213" y="3543300"/>
            <a:ext cx="6697980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NICE: do not use scores.</a:t>
            </a:r>
            <a:endParaRPr lang="en-US" sz="1800" dirty="0"/>
          </a:p>
        </p:txBody>
      </p:sp>
      <p:sp>
        <p:nvSpPr>
          <p:cNvPr id="23" name="SK-33-text-22"/>
          <p:cNvSpPr/>
          <p:nvPr/>
        </p:nvSpPr>
        <p:spPr>
          <a:xfrm>
            <a:off x="938213" y="4068961"/>
            <a:ext cx="9166860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NMS: fever, rigidity, call 999.</a:t>
            </a:r>
            <a:endParaRPr lang="en-US" sz="1800" dirty="0"/>
          </a:p>
        </p:txBody>
      </p:sp>
      <p:sp>
        <p:nvSpPr>
          <p:cNvPr id="24" name="SK-33-text-23"/>
          <p:cNvSpPr/>
          <p:nvPr/>
        </p:nvSpPr>
        <p:spPr>
          <a:xfrm>
            <a:off x="938213" y="4594622"/>
            <a:ext cx="10264140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Dystonia: treat with IM procyclidine.</a:t>
            </a:r>
            <a:endParaRPr lang="en-US" sz="1800" dirty="0"/>
          </a:p>
        </p:txBody>
      </p:sp>
      <p:sp>
        <p:nvSpPr>
          <p:cNvPr id="25" name="SK-33-text-24"/>
          <p:cNvSpPr/>
          <p:nvPr/>
        </p:nvSpPr>
        <p:spPr>
          <a:xfrm>
            <a:off x="938213" y="5120283"/>
            <a:ext cx="11253788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Wernicke's: urgent parenteral thiamine needed.</a:t>
            </a:r>
            <a:endParaRPr lang="en-US" sz="1800" dirty="0"/>
          </a:p>
        </p:txBody>
      </p:sp>
      <p:sp>
        <p:nvSpPr>
          <p:cNvPr id="26" name="SK-33-text-25"/>
          <p:cNvSpPr/>
          <p:nvPr/>
        </p:nvSpPr>
        <p:spPr>
          <a:xfrm>
            <a:off x="6848475" y="2491978"/>
            <a:ext cx="5343525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S2: 28 days for assessment.</a:t>
            </a:r>
            <a:endParaRPr lang="en-US" sz="1800" dirty="0"/>
          </a:p>
        </p:txBody>
      </p:sp>
      <p:sp>
        <p:nvSpPr>
          <p:cNvPr id="27" name="SK-33-text-26"/>
          <p:cNvSpPr/>
          <p:nvPr/>
        </p:nvSpPr>
        <p:spPr>
          <a:xfrm>
            <a:off x="6848475" y="3017639"/>
            <a:ext cx="5343525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S3: 6 months for treatment.</a:t>
            </a:r>
            <a:endParaRPr lang="en-US" sz="1800" dirty="0"/>
          </a:p>
        </p:txBody>
      </p:sp>
      <p:sp>
        <p:nvSpPr>
          <p:cNvPr id="28" name="SK-33-text-27"/>
          <p:cNvSpPr/>
          <p:nvPr/>
        </p:nvSpPr>
        <p:spPr>
          <a:xfrm>
            <a:off x="6848475" y="3543300"/>
            <a:ext cx="5343525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De-escalate before using any medication.</a:t>
            </a:r>
            <a:endParaRPr lang="en-US" sz="1800" dirty="0"/>
          </a:p>
        </p:txBody>
      </p:sp>
      <p:sp>
        <p:nvSpPr>
          <p:cNvPr id="29" name="SK-33-text-28"/>
          <p:cNvSpPr/>
          <p:nvPr/>
        </p:nvSpPr>
        <p:spPr>
          <a:xfrm>
            <a:off x="6848475" y="4068961"/>
            <a:ext cx="5343525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Akathisia is restlessness, not psychosis.</a:t>
            </a:r>
            <a:endParaRPr lang="en-US" sz="1800" dirty="0"/>
          </a:p>
        </p:txBody>
      </p:sp>
      <p:sp>
        <p:nvSpPr>
          <p:cNvPr id="30" name="SK-33-text-29"/>
          <p:cNvSpPr/>
          <p:nvPr/>
        </p:nvSpPr>
        <p:spPr>
          <a:xfrm>
            <a:off x="6848475" y="4594622"/>
            <a:ext cx="5343525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S136: police power, public place.</a:t>
            </a:r>
            <a:endParaRPr lang="en-US" sz="1800" dirty="0"/>
          </a:p>
        </p:txBody>
      </p:sp>
      <p:sp>
        <p:nvSpPr>
          <p:cNvPr id="31" name="SK-33-text-30"/>
          <p:cNvSpPr/>
          <p:nvPr/>
        </p:nvSpPr>
        <p:spPr>
          <a:xfrm>
            <a:off x="6848475" y="5120283"/>
            <a:ext cx="5343525" cy="2970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1A1A1A"/>
                </a:solidFill>
              </a:rPr>
              <a:t>Document capacity and risk formulation.</a:t>
            </a:r>
            <a:endParaRPr lang="en-US" sz="1800" dirty="0"/>
          </a:p>
        </p:txBody>
      </p:sp>
      <p:sp>
        <p:nvSpPr>
          <p:cNvPr id="32" name="SK-33-text-31"/>
          <p:cNvSpPr/>
          <p:nvPr/>
        </p:nvSpPr>
        <p:spPr>
          <a:xfrm>
            <a:off x="5414963" y="6467475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4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34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519238"/>
            <a:ext cx="11049000" cy="4270772"/>
          </a:xfrm>
          <a:prstGeom prst="rect">
            <a:avLst/>
          </a:prstGeom>
        </p:spPr>
      </p:pic>
      <p:pic>
        <p:nvPicPr>
          <p:cNvPr id="6" name="SK-34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9750" y="2090738"/>
            <a:ext cx="952500" cy="762000"/>
          </a:xfrm>
          <a:prstGeom prst="rect">
            <a:avLst/>
          </a:prstGeom>
        </p:spPr>
      </p:pic>
      <p:pic>
        <p:nvPicPr>
          <p:cNvPr id="7" name="SK-34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2250" y="4170759"/>
            <a:ext cx="6667500" cy="1047750"/>
          </a:xfrm>
          <a:prstGeom prst="rect">
            <a:avLst/>
          </a:prstGeom>
        </p:spPr>
      </p:pic>
      <p:pic>
        <p:nvPicPr>
          <p:cNvPr id="8" name="SK-34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6257925"/>
            <a:ext cx="11049000" cy="314325"/>
          </a:xfrm>
          <a:prstGeom prst="rect">
            <a:avLst/>
          </a:prstGeom>
        </p:spPr>
      </p:pic>
      <p:sp>
        <p:nvSpPr>
          <p:cNvPr id="9" name="SK-34-text-8"/>
          <p:cNvSpPr/>
          <p:nvPr/>
        </p:nvSpPr>
        <p:spPr>
          <a:xfrm>
            <a:off x="762000" y="38100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Final Disclaimer</a:t>
            </a:r>
            <a:endParaRPr lang="en-US" sz="2400" dirty="0"/>
          </a:p>
        </p:txBody>
      </p:sp>
      <p:sp>
        <p:nvSpPr>
          <p:cNvPr id="10" name="SK-34-text-9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11" name="SK-34-text-10"/>
          <p:cNvSpPr/>
          <p:nvPr/>
        </p:nvSpPr>
        <p:spPr>
          <a:xfrm>
            <a:off x="1809750" y="3138488"/>
            <a:ext cx="8572500" cy="7465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940"/>
              </a:lnSpc>
              <a:buNone/>
            </a:pPr>
            <a:r>
              <a:rPr lang="en-US" sz="2100" b="1" dirty="0">
                <a:solidFill>
                  <a:srgbClr val="1A1A1A"/>
                </a:solidFill>
              </a:rPr>
              <a:t>Always double check this advice and drug doses with the latest NICE/BNF guidance.</a:t>
            </a:r>
            <a:endParaRPr lang="en-US" sz="2100" dirty="0"/>
          </a:p>
        </p:txBody>
      </p:sp>
      <p:sp>
        <p:nvSpPr>
          <p:cNvPr id="12" name="SK-34-text-11"/>
          <p:cNvSpPr/>
          <p:nvPr/>
        </p:nvSpPr>
        <p:spPr>
          <a:xfrm>
            <a:off x="2762250" y="4170759"/>
            <a:ext cx="66675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424242"/>
                </a:solidFill>
              </a:rPr>
              <a:t>This document is for educational purposes only and serves as a teaching aid for GP trainees. Clinical responsibility remains with the prescribing clinician at the point of care.</a:t>
            </a:r>
            <a:endParaRPr lang="en-US" sz="1500" dirty="0"/>
          </a:p>
        </p:txBody>
      </p:sp>
      <p:sp>
        <p:nvSpPr>
          <p:cNvPr id="13" name="SK-34-text-12"/>
          <p:cNvSpPr/>
          <p:nvPr/>
        </p:nvSpPr>
        <p:spPr>
          <a:xfrm>
            <a:off x="571500" y="6372225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  <p:sp>
        <p:nvSpPr>
          <p:cNvPr id="14" name="SK-34-text-13"/>
          <p:cNvSpPr/>
          <p:nvPr/>
        </p:nvSpPr>
        <p:spPr>
          <a:xfrm>
            <a:off x="9458325" y="6372225"/>
            <a:ext cx="27336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E0651F"/>
                </a:solidFill>
              </a:rPr>
              <a:t>BRADFORD VTS TEACHING DECK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47650"/>
            <a:ext cx="11049000" cy="670471"/>
          </a:xfrm>
          <a:prstGeom prst="rect">
            <a:avLst/>
          </a:prstGeom>
        </p:spPr>
      </p:pic>
      <p:pic>
        <p:nvPicPr>
          <p:cNvPr id="5" name="SK-4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041946"/>
            <a:ext cx="762000" cy="5281613"/>
          </a:xfrm>
          <a:prstGeom prst="rect">
            <a:avLst/>
          </a:prstGeom>
        </p:spPr>
      </p:pic>
      <p:pic>
        <p:nvPicPr>
          <p:cNvPr id="6" name="SK-4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500" y="1041946"/>
            <a:ext cx="9906000" cy="782836"/>
          </a:xfrm>
          <a:prstGeom prst="rect">
            <a:avLst/>
          </a:prstGeom>
        </p:spPr>
      </p:pic>
      <p:pic>
        <p:nvPicPr>
          <p:cNvPr id="7" name="SK-4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4500" y="1208633"/>
            <a:ext cx="228600" cy="190500"/>
          </a:xfrm>
          <a:prstGeom prst="rect">
            <a:avLst/>
          </a:prstGeom>
        </p:spPr>
      </p:pic>
      <p:pic>
        <p:nvPicPr>
          <p:cNvPr id="8" name="SK-4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4500" y="1824782"/>
            <a:ext cx="9906000" cy="1022747"/>
          </a:xfrm>
          <a:prstGeom prst="rect">
            <a:avLst/>
          </a:prstGeom>
        </p:spPr>
      </p:pic>
      <p:pic>
        <p:nvPicPr>
          <p:cNvPr id="9" name="SK-4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4500" y="1991469"/>
            <a:ext cx="228600" cy="190500"/>
          </a:xfrm>
          <a:prstGeom prst="rect">
            <a:avLst/>
          </a:prstGeom>
        </p:spPr>
      </p:pic>
      <p:pic>
        <p:nvPicPr>
          <p:cNvPr id="10" name="SK-4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4500" y="2847529"/>
            <a:ext cx="9906000" cy="1022747"/>
          </a:xfrm>
          <a:prstGeom prst="rect">
            <a:avLst/>
          </a:prstGeom>
        </p:spPr>
      </p:pic>
      <p:pic>
        <p:nvPicPr>
          <p:cNvPr id="11" name="SK-4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4500" y="3014216"/>
            <a:ext cx="228600" cy="190500"/>
          </a:xfrm>
          <a:prstGeom prst="rect">
            <a:avLst/>
          </a:prstGeom>
        </p:spPr>
      </p:pic>
      <p:pic>
        <p:nvPicPr>
          <p:cNvPr id="12" name="SK-4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4500" y="3870275"/>
            <a:ext cx="9906000" cy="782836"/>
          </a:xfrm>
          <a:prstGeom prst="rect">
            <a:avLst/>
          </a:prstGeom>
        </p:spPr>
      </p:pic>
      <p:pic>
        <p:nvPicPr>
          <p:cNvPr id="13" name="SK-4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14500" y="4036963"/>
            <a:ext cx="228600" cy="190500"/>
          </a:xfrm>
          <a:prstGeom prst="rect">
            <a:avLst/>
          </a:prstGeom>
        </p:spPr>
      </p:pic>
      <p:pic>
        <p:nvPicPr>
          <p:cNvPr id="14" name="SK-4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14500" y="4653111"/>
            <a:ext cx="9906000" cy="1022747"/>
          </a:xfrm>
          <a:prstGeom prst="rect">
            <a:avLst/>
          </a:prstGeom>
        </p:spPr>
      </p:pic>
      <p:pic>
        <p:nvPicPr>
          <p:cNvPr id="15" name="SK-4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14500" y="4819799"/>
            <a:ext cx="228600" cy="190500"/>
          </a:xfrm>
          <a:prstGeom prst="rect">
            <a:avLst/>
          </a:prstGeom>
        </p:spPr>
      </p:pic>
      <p:pic>
        <p:nvPicPr>
          <p:cNvPr id="16" name="SK-4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57400" y="5799683"/>
            <a:ext cx="4686300" cy="523875"/>
          </a:xfrm>
          <a:prstGeom prst="rect">
            <a:avLst/>
          </a:prstGeom>
        </p:spPr>
      </p:pic>
      <p:pic>
        <p:nvPicPr>
          <p:cNvPr id="17" name="SK-4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71700" y="5894933"/>
            <a:ext cx="190500" cy="190500"/>
          </a:xfrm>
          <a:prstGeom prst="rect">
            <a:avLst/>
          </a:prstGeom>
        </p:spPr>
      </p:pic>
      <p:pic>
        <p:nvPicPr>
          <p:cNvPr id="18" name="SK-4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34200" y="5799683"/>
            <a:ext cx="4686300" cy="523875"/>
          </a:xfrm>
          <a:prstGeom prst="rect">
            <a:avLst/>
          </a:prstGeom>
        </p:spPr>
      </p:pic>
      <p:pic>
        <p:nvPicPr>
          <p:cNvPr id="19" name="SK-4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48500" y="5894933"/>
            <a:ext cx="190500" cy="190500"/>
          </a:xfrm>
          <a:prstGeom prst="rect">
            <a:avLst/>
          </a:prstGeom>
        </p:spPr>
      </p:pic>
      <p:pic>
        <p:nvPicPr>
          <p:cNvPr id="20" name="SK-4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571208"/>
            <a:ext cx="11049000" cy="229642"/>
          </a:xfrm>
          <a:prstGeom prst="rect">
            <a:avLst/>
          </a:prstGeom>
        </p:spPr>
      </p:pic>
      <p:sp>
        <p:nvSpPr>
          <p:cNvPr id="21" name="SK-4-text-20"/>
          <p:cNvSpPr/>
          <p:nvPr/>
        </p:nvSpPr>
        <p:spPr>
          <a:xfrm>
            <a:off x="762000" y="247650"/>
            <a:ext cx="110109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Top Tips</a:t>
            </a:r>
            <a:endParaRPr lang="en-US" sz="2400" dirty="0"/>
          </a:p>
        </p:txBody>
      </p:sp>
      <p:sp>
        <p:nvSpPr>
          <p:cNvPr id="22" name="SK-4-text-21"/>
          <p:cNvSpPr/>
          <p:nvPr/>
        </p:nvSpPr>
        <p:spPr>
          <a:xfrm>
            <a:off x="762000" y="68952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3" name="SK-4-text-22"/>
          <p:cNvSpPr/>
          <p:nvPr/>
        </p:nvSpPr>
        <p:spPr>
          <a:xfrm rot="10800000">
            <a:off x="695325" y="2511177"/>
            <a:ext cx="685800" cy="23431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vert"/>
          <a:lstStyle/>
          <a:p>
            <a:pPr indent="0" marL="0">
              <a:lnSpc>
                <a:spcPts val="5400"/>
              </a:lnSpc>
              <a:buNone/>
            </a:pPr>
            <a:r>
              <a:rPr lang="en-US" sz="3600" b="1" spc="240" kern="0" dirty="0">
                <a:solidFill>
                  <a:srgbClr val="FFFFFF"/>
                </a:solidFill>
              </a:rPr>
              <a:t>TOP TIPS</a:t>
            </a:r>
            <a:endParaRPr lang="en-US" sz="3600" dirty="0"/>
          </a:p>
        </p:txBody>
      </p:sp>
      <p:sp>
        <p:nvSpPr>
          <p:cNvPr id="24" name="SK-4-text-23"/>
          <p:cNvSpPr/>
          <p:nvPr/>
        </p:nvSpPr>
        <p:spPr>
          <a:xfrm>
            <a:off x="2057400" y="1146721"/>
            <a:ext cx="613981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Safety is the First Rule</a:t>
            </a:r>
            <a:endParaRPr lang="en-US" sz="1650" dirty="0"/>
          </a:p>
        </p:txBody>
      </p:sp>
      <p:sp>
        <p:nvSpPr>
          <p:cNvPr id="25" name="SK-4-text-24"/>
          <p:cNvSpPr/>
          <p:nvPr/>
        </p:nvSpPr>
        <p:spPr>
          <a:xfrm>
            <a:off x="2057400" y="1480096"/>
            <a:ext cx="101346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Prioritize the physical safety of the patient, practice staff, and the public. Never compromise safety for assessment speed.</a:t>
            </a:r>
            <a:endParaRPr lang="en-US" sz="1350" dirty="0"/>
          </a:p>
        </p:txBody>
      </p:sp>
      <p:sp>
        <p:nvSpPr>
          <p:cNvPr id="26" name="SK-4-text-25"/>
          <p:cNvSpPr/>
          <p:nvPr/>
        </p:nvSpPr>
        <p:spPr>
          <a:xfrm>
            <a:off x="2057400" y="1929557"/>
            <a:ext cx="865441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Exclude Reversible Physical Causes</a:t>
            </a:r>
            <a:endParaRPr lang="en-US" sz="1650" dirty="0"/>
          </a:p>
        </p:txBody>
      </p:sp>
      <p:sp>
        <p:nvSpPr>
          <p:cNvPr id="27" name="SK-4-text-26"/>
          <p:cNvSpPr/>
          <p:nvPr/>
        </p:nvSpPr>
        <p:spPr>
          <a:xfrm>
            <a:off x="2057400" y="2262932"/>
            <a:ext cx="9563100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Always check for delirium, intoxication, hypoxia, hypoglycemia, head injury, sepsis, or medication toxicity before assuming a primary psychiatric cause.</a:t>
            </a:r>
            <a:endParaRPr lang="en-US" sz="1350" dirty="0"/>
          </a:p>
        </p:txBody>
      </p:sp>
      <p:sp>
        <p:nvSpPr>
          <p:cNvPr id="28" name="SK-4-text-27"/>
          <p:cNvSpPr/>
          <p:nvPr/>
        </p:nvSpPr>
        <p:spPr>
          <a:xfrm>
            <a:off x="2057400" y="2952304"/>
            <a:ext cx="613981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Compassionate Assessment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2057400" y="3285679"/>
            <a:ext cx="9563100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NICE guidance: Do not use scoring tools to predict future suicide or to deny access to care. Focus on clinical judgment and psychosocial needs.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2057400" y="3975050"/>
            <a:ext cx="488251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De-escalation First</a:t>
            </a:r>
            <a:endParaRPr lang="en-US" sz="1650" dirty="0"/>
          </a:p>
        </p:txBody>
      </p:sp>
      <p:sp>
        <p:nvSpPr>
          <p:cNvPr id="31" name="SK-4-text-30"/>
          <p:cNvSpPr/>
          <p:nvPr/>
        </p:nvSpPr>
        <p:spPr>
          <a:xfrm>
            <a:off x="2057400" y="4308425"/>
            <a:ext cx="10134600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Verbal and non-verbal techniques are primary. Medication is a supplement to de-escalation, not a replacement for it.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2057400" y="4757886"/>
            <a:ext cx="689419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Recognition and Containment</a:t>
            </a:r>
            <a:endParaRPr lang="en-US" sz="1650" dirty="0"/>
          </a:p>
        </p:txBody>
      </p:sp>
      <p:sp>
        <p:nvSpPr>
          <p:cNvPr id="33" name="SK-4-text-32"/>
          <p:cNvSpPr/>
          <p:nvPr/>
        </p:nvSpPr>
        <p:spPr>
          <a:xfrm>
            <a:off x="2057400" y="5091261"/>
            <a:ext cx="9563100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The GP role is to recognize risk, contain the situation safely, and escalate. Document exact words, capacity, and safeguarding actions.</a:t>
            </a:r>
            <a:endParaRPr lang="en-US" sz="1350" dirty="0"/>
          </a:p>
        </p:txBody>
      </p:sp>
      <p:sp>
        <p:nvSpPr>
          <p:cNvPr id="34" name="SK-4-text-33"/>
          <p:cNvSpPr/>
          <p:nvPr/>
        </p:nvSpPr>
        <p:spPr>
          <a:xfrm>
            <a:off x="2457450" y="5875883"/>
            <a:ext cx="41719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C62828"/>
                </a:solidFill>
              </a:rPr>
              <a:t>RED FLAG: If immediate life risk or weapon present, leave the room safely and call 999/Police.</a:t>
            </a:r>
            <a:endParaRPr lang="en-US" sz="1125" dirty="0"/>
          </a:p>
        </p:txBody>
      </p:sp>
      <p:sp>
        <p:nvSpPr>
          <p:cNvPr id="35" name="SK-4-text-34"/>
          <p:cNvSpPr/>
          <p:nvPr/>
        </p:nvSpPr>
        <p:spPr>
          <a:xfrm>
            <a:off x="7334250" y="5875883"/>
            <a:ext cx="41719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00695C"/>
                </a:solidFill>
              </a:rPr>
              <a:t>SCA TIP: Use direct, clear questions: "Are you thinking about ending your life?" or "Have you made a plan?"</a:t>
            </a:r>
            <a:endParaRPr lang="en-US" sz="1125" dirty="0"/>
          </a:p>
        </p:txBody>
      </p:sp>
      <p:sp>
        <p:nvSpPr>
          <p:cNvPr id="36" name="SK-4-text-35"/>
          <p:cNvSpPr/>
          <p:nvPr/>
        </p:nvSpPr>
        <p:spPr>
          <a:xfrm>
            <a:off x="10258425" y="6585942"/>
            <a:ext cx="19335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5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2087910" cy="2581275"/>
          </a:xfrm>
          <a:prstGeom prst="rect">
            <a:avLst/>
          </a:prstGeom>
        </p:spPr>
      </p:pic>
      <p:pic>
        <p:nvPicPr>
          <p:cNvPr id="6" name="SK-5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0" y="1394371"/>
            <a:ext cx="419100" cy="419100"/>
          </a:xfrm>
          <a:prstGeom prst="rect">
            <a:avLst/>
          </a:prstGeom>
        </p:spPr>
      </p:pic>
      <p:pic>
        <p:nvPicPr>
          <p:cNvPr id="7" name="SK-5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388" y="1508671"/>
            <a:ext cx="238125" cy="190500"/>
          </a:xfrm>
          <a:prstGeom prst="rect">
            <a:avLst/>
          </a:prstGeom>
        </p:spPr>
      </p:pic>
      <p:pic>
        <p:nvPicPr>
          <p:cNvPr id="8" name="SK-5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927771"/>
            <a:ext cx="1783110" cy="323850"/>
          </a:xfrm>
          <a:prstGeom prst="rect">
            <a:avLst/>
          </a:prstGeom>
        </p:spPr>
      </p:pic>
      <p:pic>
        <p:nvPicPr>
          <p:cNvPr id="9" name="SK-5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1810" y="1241971"/>
            <a:ext cx="2087910" cy="2581275"/>
          </a:xfrm>
          <a:prstGeom prst="rect">
            <a:avLst/>
          </a:prstGeom>
        </p:spPr>
      </p:pic>
      <p:pic>
        <p:nvPicPr>
          <p:cNvPr id="10" name="SK-5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64210" y="1394371"/>
            <a:ext cx="419100" cy="419100"/>
          </a:xfrm>
          <a:prstGeom prst="rect">
            <a:avLst/>
          </a:prstGeom>
        </p:spPr>
      </p:pic>
      <p:pic>
        <p:nvPicPr>
          <p:cNvPr id="11" name="SK-5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54697" y="1508671"/>
            <a:ext cx="238125" cy="190500"/>
          </a:xfrm>
          <a:prstGeom prst="rect">
            <a:avLst/>
          </a:prstGeom>
        </p:spPr>
      </p:pic>
      <p:pic>
        <p:nvPicPr>
          <p:cNvPr id="12" name="SK-5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4210" y="1927771"/>
            <a:ext cx="1783110" cy="323850"/>
          </a:xfrm>
          <a:prstGeom prst="rect">
            <a:avLst/>
          </a:prstGeom>
        </p:spPr>
      </p:pic>
      <p:pic>
        <p:nvPicPr>
          <p:cNvPr id="13" name="SK-5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52120" y="1241971"/>
            <a:ext cx="2087910" cy="2581275"/>
          </a:xfrm>
          <a:prstGeom prst="rect">
            <a:avLst/>
          </a:prstGeom>
        </p:spPr>
      </p:pic>
      <p:pic>
        <p:nvPicPr>
          <p:cNvPr id="14" name="SK-5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04520" y="1394371"/>
            <a:ext cx="419100" cy="419100"/>
          </a:xfrm>
          <a:prstGeom prst="rect">
            <a:avLst/>
          </a:prstGeom>
        </p:spPr>
      </p:pic>
      <p:pic>
        <p:nvPicPr>
          <p:cNvPr id="15" name="SK-5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95007" y="1508671"/>
            <a:ext cx="238125" cy="190500"/>
          </a:xfrm>
          <a:prstGeom prst="rect">
            <a:avLst/>
          </a:prstGeom>
        </p:spPr>
      </p:pic>
      <p:pic>
        <p:nvPicPr>
          <p:cNvPr id="16" name="SK-5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04520" y="1927771"/>
            <a:ext cx="1783110" cy="323850"/>
          </a:xfrm>
          <a:prstGeom prst="rect">
            <a:avLst/>
          </a:prstGeom>
        </p:spPr>
      </p:pic>
      <p:pic>
        <p:nvPicPr>
          <p:cNvPr id="17" name="SK-5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92429" y="1241971"/>
            <a:ext cx="2087910" cy="2581275"/>
          </a:xfrm>
          <a:prstGeom prst="rect">
            <a:avLst/>
          </a:prstGeom>
        </p:spPr>
      </p:pic>
      <p:pic>
        <p:nvPicPr>
          <p:cNvPr id="18" name="SK-5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4829" y="1394371"/>
            <a:ext cx="419100" cy="419100"/>
          </a:xfrm>
          <a:prstGeom prst="rect">
            <a:avLst/>
          </a:prstGeom>
        </p:spPr>
      </p:pic>
      <p:pic>
        <p:nvPicPr>
          <p:cNvPr id="19" name="SK-5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35317" y="1508671"/>
            <a:ext cx="238125" cy="190500"/>
          </a:xfrm>
          <a:prstGeom prst="rect">
            <a:avLst/>
          </a:prstGeom>
        </p:spPr>
      </p:pic>
      <p:pic>
        <p:nvPicPr>
          <p:cNvPr id="20" name="SK-5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44829" y="1927771"/>
            <a:ext cx="1783110" cy="323850"/>
          </a:xfrm>
          <a:prstGeom prst="rect">
            <a:avLst/>
          </a:prstGeom>
        </p:spPr>
      </p:pic>
      <p:pic>
        <p:nvPicPr>
          <p:cNvPr id="21" name="SK-5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32739" y="1241971"/>
            <a:ext cx="2087910" cy="2581275"/>
          </a:xfrm>
          <a:prstGeom prst="rect">
            <a:avLst/>
          </a:prstGeom>
        </p:spPr>
      </p:pic>
      <p:pic>
        <p:nvPicPr>
          <p:cNvPr id="22" name="SK-5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685139" y="1394371"/>
            <a:ext cx="419100" cy="419100"/>
          </a:xfrm>
          <a:prstGeom prst="rect">
            <a:avLst/>
          </a:prstGeom>
        </p:spPr>
      </p:pic>
      <p:pic>
        <p:nvPicPr>
          <p:cNvPr id="23" name="SK-5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75627" y="1508671"/>
            <a:ext cx="238125" cy="190500"/>
          </a:xfrm>
          <a:prstGeom prst="rect">
            <a:avLst/>
          </a:prstGeom>
        </p:spPr>
      </p:pic>
      <p:pic>
        <p:nvPicPr>
          <p:cNvPr id="24" name="SK-5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685139" y="1927771"/>
            <a:ext cx="1783110" cy="323850"/>
          </a:xfrm>
          <a:prstGeom prst="rect">
            <a:avLst/>
          </a:prstGeom>
        </p:spPr>
      </p:pic>
      <p:pic>
        <p:nvPicPr>
          <p:cNvPr id="25" name="SK-5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500" y="4051846"/>
            <a:ext cx="11049000" cy="975122"/>
          </a:xfrm>
          <a:prstGeom prst="rect">
            <a:avLst/>
          </a:prstGeom>
        </p:spPr>
      </p:pic>
      <p:pic>
        <p:nvPicPr>
          <p:cNvPr id="26" name="SK-5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62000" y="4204246"/>
            <a:ext cx="285750" cy="263723"/>
          </a:xfrm>
          <a:prstGeom prst="rect">
            <a:avLst/>
          </a:prstGeom>
        </p:spPr>
      </p:pic>
      <p:pic>
        <p:nvPicPr>
          <p:cNvPr id="27" name="SK-5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1500" y="6276975"/>
            <a:ext cx="11049000" cy="295275"/>
          </a:xfrm>
          <a:prstGeom prst="rect">
            <a:avLst/>
          </a:prstGeom>
        </p:spPr>
      </p:pic>
      <p:sp>
        <p:nvSpPr>
          <p:cNvPr id="28" name="SK-5-text-27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The Primary Care Emergency Frame</a:t>
            </a:r>
            <a:endParaRPr lang="en-US" sz="2400" dirty="0"/>
          </a:p>
        </p:txBody>
      </p:sp>
      <p:sp>
        <p:nvSpPr>
          <p:cNvPr id="29" name="SK-5-text-28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723900" y="1927771"/>
            <a:ext cx="3905250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1. Ensure Safety</a:t>
            </a:r>
            <a:endParaRPr lang="en-US" sz="1500" dirty="0"/>
          </a:p>
        </p:txBody>
      </p:sp>
      <p:sp>
        <p:nvSpPr>
          <p:cNvPr id="31" name="SK-5-text-30"/>
          <p:cNvSpPr/>
          <p:nvPr/>
        </p:nvSpPr>
        <p:spPr>
          <a:xfrm>
            <a:off x="895350" y="2365921"/>
            <a:ext cx="161166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Establish safe environment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895350" y="2842171"/>
            <a:ext cx="4105282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Identify clear exit routes</a:t>
            </a:r>
            <a:endParaRPr lang="en-US" sz="1125" dirty="0"/>
          </a:p>
        </p:txBody>
      </p:sp>
      <p:sp>
        <p:nvSpPr>
          <p:cNvPr id="33" name="SK-5-text-32"/>
          <p:cNvSpPr/>
          <p:nvPr/>
        </p:nvSpPr>
        <p:spPr>
          <a:xfrm>
            <a:off x="895350" y="3118396"/>
            <a:ext cx="348542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Ensure access to alarm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895350" y="3394621"/>
            <a:ext cx="3330459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Review staff presence</a:t>
            </a:r>
            <a:endParaRPr lang="en-US" sz="1125" dirty="0"/>
          </a:p>
        </p:txBody>
      </p:sp>
      <p:sp>
        <p:nvSpPr>
          <p:cNvPr id="35" name="SK-5-text-34"/>
          <p:cNvSpPr/>
          <p:nvPr/>
        </p:nvSpPr>
        <p:spPr>
          <a:xfrm>
            <a:off x="2964210" y="1927771"/>
            <a:ext cx="4362450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2. Physical Health</a:t>
            </a:r>
            <a:endParaRPr lang="en-US" sz="1500" dirty="0"/>
          </a:p>
        </p:txBody>
      </p:sp>
      <p:sp>
        <p:nvSpPr>
          <p:cNvPr id="36" name="SK-5-text-35"/>
          <p:cNvSpPr/>
          <p:nvPr/>
        </p:nvSpPr>
        <p:spPr>
          <a:xfrm>
            <a:off x="3135660" y="2365921"/>
            <a:ext cx="255563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ABCDE assessment</a:t>
            </a:r>
            <a:endParaRPr lang="en-US" sz="1125" dirty="0"/>
          </a:p>
        </p:txBody>
      </p:sp>
      <p:sp>
        <p:nvSpPr>
          <p:cNvPr id="37" name="SK-5-text-36"/>
          <p:cNvSpPr/>
          <p:nvPr/>
        </p:nvSpPr>
        <p:spPr>
          <a:xfrm>
            <a:off x="3135660" y="2642146"/>
            <a:ext cx="364038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Exclude delirium/sepsis</a:t>
            </a:r>
            <a:endParaRPr lang="en-US" sz="1125" dirty="0"/>
          </a:p>
        </p:txBody>
      </p:sp>
      <p:sp>
        <p:nvSpPr>
          <p:cNvPr id="38" name="SK-5-text-37"/>
          <p:cNvSpPr/>
          <p:nvPr/>
        </p:nvSpPr>
        <p:spPr>
          <a:xfrm>
            <a:off x="3135660" y="2918371"/>
            <a:ext cx="348542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Check for intoxication</a:t>
            </a:r>
            <a:endParaRPr lang="en-US" sz="1125" dirty="0"/>
          </a:p>
        </p:txBody>
      </p:sp>
      <p:sp>
        <p:nvSpPr>
          <p:cNvPr id="39" name="SK-5-text-38"/>
          <p:cNvSpPr/>
          <p:nvPr/>
        </p:nvSpPr>
        <p:spPr>
          <a:xfrm>
            <a:off x="3135660" y="3194596"/>
            <a:ext cx="348542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Assess for head injury</a:t>
            </a:r>
            <a:endParaRPr lang="en-US" sz="1125" dirty="0"/>
          </a:p>
        </p:txBody>
      </p:sp>
      <p:sp>
        <p:nvSpPr>
          <p:cNvPr id="40" name="SK-5-text-39"/>
          <p:cNvSpPr/>
          <p:nvPr/>
        </p:nvSpPr>
        <p:spPr>
          <a:xfrm>
            <a:off x="5204520" y="1927771"/>
            <a:ext cx="3676650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3. Mental State</a:t>
            </a:r>
            <a:endParaRPr lang="en-US" sz="1500" dirty="0"/>
          </a:p>
        </p:txBody>
      </p:sp>
      <p:sp>
        <p:nvSpPr>
          <p:cNvPr id="41" name="SK-5-text-40"/>
          <p:cNvSpPr/>
          <p:nvPr/>
        </p:nvSpPr>
        <p:spPr>
          <a:xfrm>
            <a:off x="5375970" y="2365921"/>
            <a:ext cx="3330459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Assess immediate risk</a:t>
            </a:r>
            <a:endParaRPr lang="en-US" sz="1125" dirty="0"/>
          </a:p>
        </p:txBody>
      </p:sp>
      <p:sp>
        <p:nvSpPr>
          <p:cNvPr id="42" name="SK-5-text-41"/>
          <p:cNvSpPr/>
          <p:nvPr/>
        </p:nvSpPr>
        <p:spPr>
          <a:xfrm>
            <a:off x="5375970" y="2642146"/>
            <a:ext cx="2710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Evaluate capacity</a:t>
            </a:r>
            <a:endParaRPr lang="en-US" sz="1125" dirty="0"/>
          </a:p>
        </p:txBody>
      </p:sp>
      <p:sp>
        <p:nvSpPr>
          <p:cNvPr id="43" name="SK-5-text-42"/>
          <p:cNvSpPr/>
          <p:nvPr/>
        </p:nvSpPr>
        <p:spPr>
          <a:xfrm>
            <a:off x="5375970" y="2918371"/>
            <a:ext cx="348542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Structured risk review</a:t>
            </a:r>
            <a:endParaRPr lang="en-US" sz="1125" dirty="0"/>
          </a:p>
        </p:txBody>
      </p:sp>
      <p:sp>
        <p:nvSpPr>
          <p:cNvPr id="44" name="SK-5-text-43"/>
          <p:cNvSpPr/>
          <p:nvPr/>
        </p:nvSpPr>
        <p:spPr>
          <a:xfrm>
            <a:off x="5375970" y="3194596"/>
            <a:ext cx="27106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Identify triggers</a:t>
            </a:r>
            <a:endParaRPr lang="en-US" sz="1125" dirty="0"/>
          </a:p>
        </p:txBody>
      </p:sp>
      <p:sp>
        <p:nvSpPr>
          <p:cNvPr id="45" name="SK-5-text-44"/>
          <p:cNvSpPr/>
          <p:nvPr/>
        </p:nvSpPr>
        <p:spPr>
          <a:xfrm>
            <a:off x="7444829" y="1927771"/>
            <a:ext cx="2762250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4. Escalate</a:t>
            </a:r>
            <a:endParaRPr lang="en-US" sz="1500" dirty="0"/>
          </a:p>
        </p:txBody>
      </p:sp>
      <p:sp>
        <p:nvSpPr>
          <p:cNvPr id="46" name="SK-5-text-45"/>
          <p:cNvSpPr/>
          <p:nvPr/>
        </p:nvSpPr>
        <p:spPr>
          <a:xfrm>
            <a:off x="7616279" y="2365921"/>
            <a:ext cx="3020529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Involve Crisis Team</a:t>
            </a:r>
            <a:endParaRPr lang="en-US" sz="1125" dirty="0"/>
          </a:p>
        </p:txBody>
      </p:sp>
      <p:sp>
        <p:nvSpPr>
          <p:cNvPr id="47" name="SK-5-text-46"/>
          <p:cNvSpPr/>
          <p:nvPr/>
        </p:nvSpPr>
        <p:spPr>
          <a:xfrm>
            <a:off x="7616279" y="2642146"/>
            <a:ext cx="379535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999/ED if medical risk</a:t>
            </a:r>
            <a:endParaRPr lang="en-US" sz="1125" dirty="0"/>
          </a:p>
        </p:txBody>
      </p:sp>
      <p:sp>
        <p:nvSpPr>
          <p:cNvPr id="48" name="SK-5-text-47"/>
          <p:cNvSpPr/>
          <p:nvPr/>
        </p:nvSpPr>
        <p:spPr>
          <a:xfrm>
            <a:off x="7616279" y="2918371"/>
            <a:ext cx="3020529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Contact Police/AMHP</a:t>
            </a:r>
            <a:endParaRPr lang="en-US" sz="1125" dirty="0"/>
          </a:p>
        </p:txBody>
      </p:sp>
      <p:sp>
        <p:nvSpPr>
          <p:cNvPr id="49" name="SK-5-text-48"/>
          <p:cNvSpPr/>
          <p:nvPr/>
        </p:nvSpPr>
        <p:spPr>
          <a:xfrm>
            <a:off x="7616279" y="3194596"/>
            <a:ext cx="317549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Mobilize social care</a:t>
            </a:r>
            <a:endParaRPr lang="en-US" sz="1125" dirty="0"/>
          </a:p>
        </p:txBody>
      </p:sp>
      <p:sp>
        <p:nvSpPr>
          <p:cNvPr id="50" name="SK-5-text-49"/>
          <p:cNvSpPr/>
          <p:nvPr/>
        </p:nvSpPr>
        <p:spPr>
          <a:xfrm>
            <a:off x="9685139" y="1927771"/>
            <a:ext cx="2506861" cy="3238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5. Document</a:t>
            </a:r>
            <a:endParaRPr lang="en-US" sz="1500" dirty="0"/>
          </a:p>
        </p:txBody>
      </p:sp>
      <p:sp>
        <p:nvSpPr>
          <p:cNvPr id="51" name="SK-5-text-50"/>
          <p:cNvSpPr/>
          <p:nvPr/>
        </p:nvSpPr>
        <p:spPr>
          <a:xfrm>
            <a:off x="9856589" y="2365921"/>
            <a:ext cx="233541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Record verbatim quotes</a:t>
            </a:r>
            <a:endParaRPr lang="en-US" sz="1125" dirty="0"/>
          </a:p>
        </p:txBody>
      </p:sp>
      <p:sp>
        <p:nvSpPr>
          <p:cNvPr id="52" name="SK-5-text-51"/>
          <p:cNvSpPr/>
          <p:nvPr/>
        </p:nvSpPr>
        <p:spPr>
          <a:xfrm>
            <a:off x="9856589" y="2642146"/>
            <a:ext cx="233541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SBAR handover format</a:t>
            </a:r>
            <a:endParaRPr lang="en-US" sz="1125" dirty="0"/>
          </a:p>
        </p:txBody>
      </p:sp>
      <p:sp>
        <p:nvSpPr>
          <p:cNvPr id="53" name="SK-5-text-52"/>
          <p:cNvSpPr/>
          <p:nvPr/>
        </p:nvSpPr>
        <p:spPr>
          <a:xfrm>
            <a:off x="9856589" y="2918371"/>
            <a:ext cx="233541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Clear safety-net plan</a:t>
            </a:r>
            <a:endParaRPr lang="en-US" sz="1125" dirty="0"/>
          </a:p>
        </p:txBody>
      </p:sp>
      <p:sp>
        <p:nvSpPr>
          <p:cNvPr id="54" name="SK-5-text-53"/>
          <p:cNvSpPr/>
          <p:nvPr/>
        </p:nvSpPr>
        <p:spPr>
          <a:xfrm>
            <a:off x="9856589" y="3194596"/>
            <a:ext cx="233541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24242"/>
                </a:solidFill>
              </a:rPr>
              <a:t>Handover to colleagues</a:t>
            </a:r>
            <a:endParaRPr lang="en-US" sz="1125" dirty="0"/>
          </a:p>
        </p:txBody>
      </p:sp>
      <p:sp>
        <p:nvSpPr>
          <p:cNvPr id="55" name="SK-5-text-54"/>
          <p:cNvSpPr/>
          <p:nvPr/>
        </p:nvSpPr>
        <p:spPr>
          <a:xfrm>
            <a:off x="1200150" y="4166146"/>
            <a:ext cx="103060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62828"/>
                </a:solidFill>
              </a:rPr>
              <a:t>RED FLAG: SOLO ASSESSMENT</a:t>
            </a:r>
            <a:endParaRPr lang="en-US" sz="1200" dirty="0"/>
          </a:p>
        </p:txBody>
      </p:sp>
      <p:sp>
        <p:nvSpPr>
          <p:cNvPr id="56" name="SK-5-text-55"/>
          <p:cNvSpPr/>
          <p:nvPr/>
        </p:nvSpPr>
        <p:spPr>
          <a:xfrm>
            <a:off x="1200150" y="4432846"/>
            <a:ext cx="10229850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Never assess a high-risk patient alone. If immediate danger is present, withdraw to a safe location and call the police or emergency services immediately.</a:t>
            </a:r>
            <a:endParaRPr lang="en-US" sz="1350" dirty="0"/>
          </a:p>
        </p:txBody>
      </p:sp>
      <p:sp>
        <p:nvSpPr>
          <p:cNvPr id="57" name="SK-5-text-56"/>
          <p:cNvSpPr/>
          <p:nvPr/>
        </p:nvSpPr>
        <p:spPr>
          <a:xfrm>
            <a:off x="495300" y="6372225"/>
            <a:ext cx="111252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r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6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29250" cy="3428405"/>
          </a:xfrm>
          <a:prstGeom prst="rect">
            <a:avLst/>
          </a:prstGeom>
        </p:spPr>
      </p:pic>
      <p:pic>
        <p:nvPicPr>
          <p:cNvPr id="6" name="SK-6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" y="1521023"/>
            <a:ext cx="261937" cy="213420"/>
          </a:xfrm>
          <a:prstGeom prst="rect">
            <a:avLst/>
          </a:prstGeom>
        </p:spPr>
      </p:pic>
      <p:pic>
        <p:nvPicPr>
          <p:cNvPr id="7" name="SK-6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785021"/>
            <a:ext cx="214313" cy="214313"/>
          </a:xfrm>
          <a:prstGeom prst="rect">
            <a:avLst/>
          </a:prstGeom>
        </p:spPr>
      </p:pic>
      <p:pic>
        <p:nvPicPr>
          <p:cNvPr id="8" name="SK-6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379143"/>
            <a:ext cx="214313" cy="214313"/>
          </a:xfrm>
          <a:prstGeom prst="rect">
            <a:avLst/>
          </a:prstGeom>
        </p:spPr>
      </p:pic>
      <p:pic>
        <p:nvPicPr>
          <p:cNvPr id="9" name="SK-6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0" y="1241971"/>
            <a:ext cx="5429250" cy="3428405"/>
          </a:xfrm>
          <a:prstGeom prst="rect">
            <a:avLst/>
          </a:prstGeom>
        </p:spPr>
      </p:pic>
      <p:pic>
        <p:nvPicPr>
          <p:cNvPr id="10" name="SK-6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9850" y="1521023"/>
            <a:ext cx="261937" cy="213420"/>
          </a:xfrm>
          <a:prstGeom prst="rect">
            <a:avLst/>
          </a:prstGeom>
        </p:spPr>
      </p:pic>
      <p:pic>
        <p:nvPicPr>
          <p:cNvPr id="11" name="SK-6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9850" y="2527846"/>
            <a:ext cx="214313" cy="171450"/>
          </a:xfrm>
          <a:prstGeom prst="rect">
            <a:avLst/>
          </a:prstGeom>
        </p:spPr>
      </p:pic>
      <p:pic>
        <p:nvPicPr>
          <p:cNvPr id="12" name="SK-6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9850" y="2882057"/>
            <a:ext cx="214313" cy="171450"/>
          </a:xfrm>
          <a:prstGeom prst="rect">
            <a:avLst/>
          </a:prstGeom>
        </p:spPr>
      </p:pic>
      <p:pic>
        <p:nvPicPr>
          <p:cNvPr id="13" name="SK-6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9850" y="3236268"/>
            <a:ext cx="214313" cy="171450"/>
          </a:xfrm>
          <a:prstGeom prst="rect">
            <a:avLst/>
          </a:prstGeom>
        </p:spPr>
      </p:pic>
      <p:pic>
        <p:nvPicPr>
          <p:cNvPr id="14" name="SK-6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9850" y="3590479"/>
            <a:ext cx="214313" cy="171450"/>
          </a:xfrm>
          <a:prstGeom prst="rect">
            <a:avLst/>
          </a:prstGeom>
        </p:spPr>
      </p:pic>
      <p:pic>
        <p:nvPicPr>
          <p:cNvPr id="15" name="SK-6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4860875"/>
            <a:ext cx="5429250" cy="1235125"/>
          </a:xfrm>
          <a:prstGeom prst="rect">
            <a:avLst/>
          </a:prstGeom>
        </p:spPr>
      </p:pic>
      <p:pic>
        <p:nvPicPr>
          <p:cNvPr id="16" name="SK-6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1250" y="4860875"/>
            <a:ext cx="5429250" cy="1235125"/>
          </a:xfrm>
          <a:prstGeom prst="rect">
            <a:avLst/>
          </a:prstGeom>
        </p:spPr>
      </p:pic>
      <p:pic>
        <p:nvPicPr>
          <p:cNvPr id="17" name="SK-6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477000"/>
            <a:ext cx="11049000" cy="381000"/>
          </a:xfrm>
          <a:prstGeom prst="rect">
            <a:avLst/>
          </a:prstGeom>
        </p:spPr>
      </p:pic>
      <p:sp>
        <p:nvSpPr>
          <p:cNvPr id="18" name="SK-6-text-17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Suicide and self-harm: modern perspectives</a:t>
            </a:r>
            <a:endParaRPr lang="en-US" sz="2400" dirty="0"/>
          </a:p>
        </p:txBody>
      </p:sp>
      <p:sp>
        <p:nvSpPr>
          <p:cNvPr id="19" name="SK-6-text-18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0" name="SK-6-text-19"/>
          <p:cNvSpPr/>
          <p:nvPr/>
        </p:nvSpPr>
        <p:spPr>
          <a:xfrm>
            <a:off x="1176338" y="1470571"/>
            <a:ext cx="829818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976D2"/>
                </a:solidFill>
              </a:rPr>
              <a:t>The Paradigm Shift (NICE NG225)</a:t>
            </a:r>
            <a:endParaRPr lang="en-US" sz="1650" dirty="0"/>
          </a:p>
        </p:txBody>
      </p:sp>
      <p:sp>
        <p:nvSpPr>
          <p:cNvPr id="21" name="SK-6-text-20"/>
          <p:cNvSpPr/>
          <p:nvPr/>
        </p:nvSpPr>
        <p:spPr>
          <a:xfrm>
            <a:off x="800100" y="1899196"/>
            <a:ext cx="497205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Older teaching often distinguished between "active suicidal intent" and "emotional release." Current guidance moves away from this binary.</a:t>
            </a:r>
            <a:endParaRPr lang="en-US" sz="1350" dirty="0"/>
          </a:p>
        </p:txBody>
      </p:sp>
      <p:sp>
        <p:nvSpPr>
          <p:cNvPr id="22" name="SK-6-text-21"/>
          <p:cNvSpPr/>
          <p:nvPr/>
        </p:nvSpPr>
        <p:spPr>
          <a:xfrm>
            <a:off x="1128713" y="2785021"/>
            <a:ext cx="46434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Unified Definition: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Self-harm is intentional self-poisoning or injury </a:t>
            </a:r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irrespective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of the apparent purpose.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1128713" y="3379143"/>
            <a:ext cx="464343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Do not dismiss: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"Low intent" or "superficial" injuries must not be minimized; they often signal severe underlying distress.</a:t>
            </a:r>
            <a:endParaRPr lang="en-US" sz="1350" dirty="0"/>
          </a:p>
        </p:txBody>
      </p:sp>
      <p:sp>
        <p:nvSpPr>
          <p:cNvPr id="24" name="SK-6-text-23"/>
          <p:cNvSpPr/>
          <p:nvPr/>
        </p:nvSpPr>
        <p:spPr>
          <a:xfrm>
            <a:off x="6796088" y="1470571"/>
            <a:ext cx="5395913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976D2"/>
                </a:solidFill>
              </a:rPr>
              <a:t>Post-Incident Requirements</a:t>
            </a:r>
            <a:endParaRPr lang="en-US" sz="1650" dirty="0"/>
          </a:p>
        </p:txBody>
      </p:sp>
      <p:sp>
        <p:nvSpPr>
          <p:cNvPr id="25" name="SK-6-text-24"/>
          <p:cNvSpPr/>
          <p:nvPr/>
        </p:nvSpPr>
        <p:spPr>
          <a:xfrm>
            <a:off x="6419850" y="1899196"/>
            <a:ext cx="497205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Anyone presenting after self-harm requires a comprehensive, compassionate response including: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6748463" y="2527846"/>
            <a:ext cx="54435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Immediate physical care and ABCDE evaluation.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6748463" y="2882057"/>
            <a:ext cx="54435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Compassionate psychosocial needs assessment.</a:t>
            </a:r>
            <a:endParaRPr lang="en-US" sz="1350" dirty="0"/>
          </a:p>
        </p:txBody>
      </p:sp>
      <p:sp>
        <p:nvSpPr>
          <p:cNvPr id="28" name="SK-6-text-27"/>
          <p:cNvSpPr/>
          <p:nvPr/>
        </p:nvSpPr>
        <p:spPr>
          <a:xfrm>
            <a:off x="6748463" y="3236268"/>
            <a:ext cx="54435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Safeguarding review (children and vulnerable adults).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6748463" y="3590479"/>
            <a:ext cx="5443538" cy="23991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Agreed recurrence prevention and safety plan.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723900" y="5013275"/>
            <a:ext cx="52006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spc="30" kern="0" dirty="0">
                <a:solidFill>
                  <a:srgbClr val="6A1B9A"/>
                </a:solidFill>
              </a:rPr>
              <a:t>AKT PEARL</a:t>
            </a:r>
            <a:endParaRPr lang="en-US" sz="1125" dirty="0"/>
          </a:p>
        </p:txBody>
      </p:sp>
      <p:sp>
        <p:nvSpPr>
          <p:cNvPr id="31" name="SK-6-text-30"/>
          <p:cNvSpPr/>
          <p:nvPr/>
        </p:nvSpPr>
        <p:spPr>
          <a:xfrm>
            <a:off x="723900" y="5303788"/>
            <a:ext cx="512445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NICE NG225 explicitly includes all acts of self-poisoning or self-injury in its scope, regardless of the suicidal intent. Never use intent as a reason to deny access to care.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6343650" y="5013275"/>
            <a:ext cx="520065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spc="30" kern="0" dirty="0">
                <a:solidFill>
                  <a:srgbClr val="00695C"/>
                </a:solidFill>
              </a:rPr>
              <a:t>SCA TIP</a:t>
            </a:r>
            <a:endParaRPr lang="en-US" sz="1125" dirty="0"/>
          </a:p>
        </p:txBody>
      </p:sp>
      <p:sp>
        <p:nvSpPr>
          <p:cNvPr id="33" name="SK-6-text-32"/>
          <p:cNvSpPr/>
          <p:nvPr/>
        </p:nvSpPr>
        <p:spPr>
          <a:xfrm>
            <a:off x="6343650" y="5303788"/>
            <a:ext cx="512445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Demonstrate compassion by validating the patient's distress. Use open questions: "I can see how much pain you are in. Can you help me understand what led to this?"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10372725" y="6477000"/>
            <a:ext cx="18192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670471"/>
          </a:xfrm>
          <a:prstGeom prst="rect">
            <a:avLst/>
          </a:prstGeom>
        </p:spPr>
      </p:pic>
      <p:pic>
        <p:nvPicPr>
          <p:cNvPr id="5" name="SK-7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127671"/>
            <a:ext cx="3207990" cy="812899"/>
          </a:xfrm>
          <a:prstGeom prst="rect">
            <a:avLst/>
          </a:prstGeom>
        </p:spPr>
      </p:pic>
      <p:pic>
        <p:nvPicPr>
          <p:cNvPr id="6" name="SK-7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256109"/>
            <a:ext cx="190500" cy="190500"/>
          </a:xfrm>
          <a:prstGeom prst="rect">
            <a:avLst/>
          </a:prstGeom>
        </p:spPr>
      </p:pic>
      <p:pic>
        <p:nvPicPr>
          <p:cNvPr id="7" name="SK-7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5690" y="1127671"/>
            <a:ext cx="3207990" cy="812899"/>
          </a:xfrm>
          <a:prstGeom prst="rect">
            <a:avLst/>
          </a:prstGeom>
        </p:spPr>
      </p:pic>
      <p:pic>
        <p:nvPicPr>
          <p:cNvPr id="8" name="SK-7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9990" y="1256109"/>
            <a:ext cx="190500" cy="190500"/>
          </a:xfrm>
          <a:prstGeom prst="rect">
            <a:avLst/>
          </a:prstGeom>
        </p:spPr>
      </p:pic>
      <p:pic>
        <p:nvPicPr>
          <p:cNvPr id="9" name="SK-7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997720"/>
            <a:ext cx="3207990" cy="812899"/>
          </a:xfrm>
          <a:prstGeom prst="rect">
            <a:avLst/>
          </a:prstGeom>
        </p:spPr>
      </p:pic>
      <p:pic>
        <p:nvPicPr>
          <p:cNvPr id="10" name="SK-7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126159"/>
            <a:ext cx="190500" cy="190500"/>
          </a:xfrm>
          <a:prstGeom prst="rect">
            <a:avLst/>
          </a:prstGeom>
        </p:spPr>
      </p:pic>
      <p:pic>
        <p:nvPicPr>
          <p:cNvPr id="11" name="SK-7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55690" y="1997720"/>
            <a:ext cx="3207990" cy="812899"/>
          </a:xfrm>
          <a:prstGeom prst="rect">
            <a:avLst/>
          </a:prstGeom>
        </p:spPr>
      </p:pic>
      <p:pic>
        <p:nvPicPr>
          <p:cNvPr id="12" name="SK-7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69990" y="2126159"/>
            <a:ext cx="190500" cy="190500"/>
          </a:xfrm>
          <a:prstGeom prst="rect">
            <a:avLst/>
          </a:prstGeom>
        </p:spPr>
      </p:pic>
      <p:pic>
        <p:nvPicPr>
          <p:cNvPr id="13" name="SK-7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2867769"/>
            <a:ext cx="3207990" cy="812899"/>
          </a:xfrm>
          <a:prstGeom prst="rect">
            <a:avLst/>
          </a:prstGeom>
        </p:spPr>
      </p:pic>
      <p:pic>
        <p:nvPicPr>
          <p:cNvPr id="14" name="SK-7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2996208"/>
            <a:ext cx="190500" cy="190500"/>
          </a:xfrm>
          <a:prstGeom prst="rect">
            <a:avLst/>
          </a:prstGeom>
        </p:spPr>
      </p:pic>
      <p:pic>
        <p:nvPicPr>
          <p:cNvPr id="15" name="SK-7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55690" y="2867769"/>
            <a:ext cx="3207990" cy="812899"/>
          </a:xfrm>
          <a:prstGeom prst="rect">
            <a:avLst/>
          </a:prstGeom>
        </p:spPr>
      </p:pic>
      <p:pic>
        <p:nvPicPr>
          <p:cNvPr id="16" name="SK-7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69990" y="2996208"/>
            <a:ext cx="190500" cy="190500"/>
          </a:xfrm>
          <a:prstGeom prst="rect">
            <a:avLst/>
          </a:prstGeom>
        </p:spPr>
      </p:pic>
      <p:pic>
        <p:nvPicPr>
          <p:cNvPr id="17" name="SK-7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3737818"/>
            <a:ext cx="3207990" cy="813048"/>
          </a:xfrm>
          <a:prstGeom prst="rect">
            <a:avLst/>
          </a:prstGeom>
        </p:spPr>
      </p:pic>
      <p:pic>
        <p:nvPicPr>
          <p:cNvPr id="18" name="SK-7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800" y="3952875"/>
            <a:ext cx="190500" cy="190500"/>
          </a:xfrm>
          <a:prstGeom prst="rect">
            <a:avLst/>
          </a:prstGeom>
        </p:spPr>
      </p:pic>
      <p:pic>
        <p:nvPicPr>
          <p:cNvPr id="19" name="SK-7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55690" y="3737818"/>
            <a:ext cx="3207990" cy="813048"/>
          </a:xfrm>
          <a:prstGeom prst="rect">
            <a:avLst/>
          </a:prstGeom>
        </p:spPr>
      </p:pic>
      <p:pic>
        <p:nvPicPr>
          <p:cNvPr id="20" name="SK-7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69990" y="3866257"/>
            <a:ext cx="190500" cy="190500"/>
          </a:xfrm>
          <a:prstGeom prst="rect">
            <a:avLst/>
          </a:prstGeom>
        </p:spPr>
      </p:pic>
      <p:pic>
        <p:nvPicPr>
          <p:cNvPr id="21" name="SK-7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4608016"/>
            <a:ext cx="3207990" cy="813048"/>
          </a:xfrm>
          <a:prstGeom prst="rect">
            <a:avLst/>
          </a:prstGeom>
        </p:spPr>
      </p:pic>
      <p:pic>
        <p:nvPicPr>
          <p:cNvPr id="22" name="SK-7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5800" y="4736455"/>
            <a:ext cx="190500" cy="190500"/>
          </a:xfrm>
          <a:prstGeom prst="rect">
            <a:avLst/>
          </a:prstGeom>
        </p:spPr>
      </p:pic>
      <p:pic>
        <p:nvPicPr>
          <p:cNvPr id="23" name="SK-7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55690" y="4608016"/>
            <a:ext cx="3207990" cy="813048"/>
          </a:xfrm>
          <a:prstGeom prst="rect">
            <a:avLst/>
          </a:prstGeom>
        </p:spPr>
      </p:pic>
      <p:pic>
        <p:nvPicPr>
          <p:cNvPr id="24" name="SK-7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969990" y="4736455"/>
            <a:ext cx="190500" cy="190500"/>
          </a:xfrm>
          <a:prstGeom prst="rect">
            <a:avLst/>
          </a:prstGeom>
        </p:spPr>
      </p:pic>
      <p:pic>
        <p:nvPicPr>
          <p:cNvPr id="25" name="SK-7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1500" y="5478214"/>
            <a:ext cx="3207990" cy="813048"/>
          </a:xfrm>
          <a:prstGeom prst="rect">
            <a:avLst/>
          </a:prstGeom>
        </p:spPr>
      </p:pic>
      <p:pic>
        <p:nvPicPr>
          <p:cNvPr id="26" name="SK-7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5800" y="5606653"/>
            <a:ext cx="190500" cy="190500"/>
          </a:xfrm>
          <a:prstGeom prst="rect">
            <a:avLst/>
          </a:prstGeom>
        </p:spPr>
      </p:pic>
      <p:pic>
        <p:nvPicPr>
          <p:cNvPr id="27" name="SK-7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855690" y="5478214"/>
            <a:ext cx="3207990" cy="813048"/>
          </a:xfrm>
          <a:prstGeom prst="rect">
            <a:avLst/>
          </a:prstGeom>
        </p:spPr>
      </p:pic>
      <p:pic>
        <p:nvPicPr>
          <p:cNvPr id="28" name="SK-7-img-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969990" y="5693271"/>
            <a:ext cx="190500" cy="190500"/>
          </a:xfrm>
          <a:prstGeom prst="rect">
            <a:avLst/>
          </a:prstGeom>
        </p:spPr>
      </p:pic>
      <p:pic>
        <p:nvPicPr>
          <p:cNvPr id="29" name="SK-7-img-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292280" y="1127671"/>
            <a:ext cx="4328220" cy="1095375"/>
          </a:xfrm>
          <a:prstGeom prst="rect">
            <a:avLst/>
          </a:prstGeom>
        </p:spPr>
      </p:pic>
      <p:pic>
        <p:nvPicPr>
          <p:cNvPr id="30" name="SK-7-img-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292280" y="2413546"/>
            <a:ext cx="4328220" cy="1881783"/>
          </a:xfrm>
          <a:prstGeom prst="rect">
            <a:avLst/>
          </a:prstGeom>
        </p:spPr>
      </p:pic>
      <p:pic>
        <p:nvPicPr>
          <p:cNvPr id="31" name="SK-7-img-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292280" y="4409629"/>
            <a:ext cx="4328220" cy="1881783"/>
          </a:xfrm>
          <a:prstGeom prst="rect">
            <a:avLst/>
          </a:prstGeom>
        </p:spPr>
      </p:pic>
      <p:pic>
        <p:nvPicPr>
          <p:cNvPr id="32" name="SK-7-img-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406580" y="5103912"/>
            <a:ext cx="4099620" cy="228600"/>
          </a:xfrm>
          <a:prstGeom prst="rect">
            <a:avLst/>
          </a:prstGeom>
        </p:spPr>
      </p:pic>
      <p:pic>
        <p:nvPicPr>
          <p:cNvPr id="33" name="SK-7-img-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406580" y="5370612"/>
            <a:ext cx="4099620" cy="228600"/>
          </a:xfrm>
          <a:prstGeom prst="rect">
            <a:avLst/>
          </a:prstGeom>
        </p:spPr>
      </p:pic>
      <p:pic>
        <p:nvPicPr>
          <p:cNvPr id="34" name="SK-7-img-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406580" y="5637312"/>
            <a:ext cx="4099620" cy="228600"/>
          </a:xfrm>
          <a:prstGeom prst="rect">
            <a:avLst/>
          </a:prstGeom>
        </p:spPr>
      </p:pic>
      <p:pic>
        <p:nvPicPr>
          <p:cNvPr id="35" name="SK-7-img-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71500" y="6443663"/>
            <a:ext cx="11049000" cy="261937"/>
          </a:xfrm>
          <a:prstGeom prst="rect">
            <a:avLst/>
          </a:prstGeom>
        </p:spPr>
      </p:pic>
      <p:sp>
        <p:nvSpPr>
          <p:cNvPr id="36" name="SK-7-text-35"/>
          <p:cNvSpPr/>
          <p:nvPr/>
        </p:nvSpPr>
        <p:spPr>
          <a:xfrm>
            <a:off x="762000" y="3048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Suicide and Self-Harm Assessment Framework</a:t>
            </a:r>
            <a:endParaRPr lang="en-US" sz="2400" dirty="0"/>
          </a:p>
        </p:txBody>
      </p:sp>
      <p:sp>
        <p:nvSpPr>
          <p:cNvPr id="37" name="SK-7-text-36"/>
          <p:cNvSpPr/>
          <p:nvPr/>
        </p:nvSpPr>
        <p:spPr>
          <a:xfrm>
            <a:off x="762000" y="7466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952500" y="1237059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Immediate Safety</a:t>
            </a:r>
            <a:endParaRPr lang="en-US" sz="1200" dirty="0"/>
          </a:p>
        </p:txBody>
      </p:sp>
      <p:sp>
        <p:nvSpPr>
          <p:cNvPr id="39" name="SK-7-text-38"/>
          <p:cNvSpPr/>
          <p:nvPr/>
        </p:nvSpPr>
        <p:spPr>
          <a:xfrm>
            <a:off x="685800" y="1484709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Secure environment, remove means, ongoing supervision.</a:t>
            </a:r>
            <a:endParaRPr lang="en-US" sz="1050" dirty="0"/>
          </a:p>
        </p:txBody>
      </p:sp>
      <p:sp>
        <p:nvSpPr>
          <p:cNvPr id="40" name="SK-7-text-39"/>
          <p:cNvSpPr/>
          <p:nvPr/>
        </p:nvSpPr>
        <p:spPr>
          <a:xfrm>
            <a:off x="4236690" y="1237059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Method &amp; Risk</a:t>
            </a:r>
            <a:endParaRPr lang="en-US" sz="1200" dirty="0"/>
          </a:p>
        </p:txBody>
      </p:sp>
      <p:sp>
        <p:nvSpPr>
          <p:cNvPr id="41" name="SK-7-text-40"/>
          <p:cNvSpPr/>
          <p:nvPr/>
        </p:nvSpPr>
        <p:spPr>
          <a:xfrm>
            <a:off x="3969990" y="1484709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Lethality, medical toxicity, accessibility of chosen method.</a:t>
            </a:r>
            <a:endParaRPr lang="en-US" sz="1050" dirty="0"/>
          </a:p>
        </p:txBody>
      </p:sp>
      <p:sp>
        <p:nvSpPr>
          <p:cNvPr id="42" name="SK-7-text-41"/>
          <p:cNvSpPr/>
          <p:nvPr/>
        </p:nvSpPr>
        <p:spPr>
          <a:xfrm>
            <a:off x="952500" y="2107109"/>
            <a:ext cx="3108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Intent &amp; Planning</a:t>
            </a:r>
            <a:endParaRPr lang="en-US" sz="1200" dirty="0"/>
          </a:p>
        </p:txBody>
      </p:sp>
      <p:sp>
        <p:nvSpPr>
          <p:cNvPr id="43" name="SK-7-text-42"/>
          <p:cNvSpPr/>
          <p:nvPr/>
        </p:nvSpPr>
        <p:spPr>
          <a:xfrm>
            <a:off x="685800" y="2354759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Final acts (wills, letters), duration of planning, rehearsal.</a:t>
            </a:r>
            <a:endParaRPr lang="en-US" sz="1050" dirty="0"/>
          </a:p>
        </p:txBody>
      </p:sp>
      <p:sp>
        <p:nvSpPr>
          <p:cNvPr id="44" name="SK-7-text-43"/>
          <p:cNvSpPr/>
          <p:nvPr/>
        </p:nvSpPr>
        <p:spPr>
          <a:xfrm>
            <a:off x="4236690" y="2107109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Current Thoughts</a:t>
            </a:r>
            <a:endParaRPr lang="en-US" sz="1200" dirty="0"/>
          </a:p>
        </p:txBody>
      </p:sp>
      <p:sp>
        <p:nvSpPr>
          <p:cNvPr id="45" name="SK-7-text-44"/>
          <p:cNvSpPr/>
          <p:nvPr/>
        </p:nvSpPr>
        <p:spPr>
          <a:xfrm>
            <a:off x="3969990" y="2354759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Frequency, intensity, and ability to resist suicidal ideation.</a:t>
            </a:r>
            <a:endParaRPr lang="en-US" sz="1050" dirty="0"/>
          </a:p>
        </p:txBody>
      </p:sp>
      <p:sp>
        <p:nvSpPr>
          <p:cNvPr id="46" name="SK-7-text-45"/>
          <p:cNvSpPr/>
          <p:nvPr/>
        </p:nvSpPr>
        <p:spPr>
          <a:xfrm>
            <a:off x="952500" y="2977158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Hopelessness</a:t>
            </a:r>
            <a:endParaRPr lang="en-US" sz="1200" dirty="0"/>
          </a:p>
        </p:txBody>
      </p:sp>
      <p:sp>
        <p:nvSpPr>
          <p:cNvPr id="47" name="SK-7-text-46"/>
          <p:cNvSpPr/>
          <p:nvPr/>
        </p:nvSpPr>
        <p:spPr>
          <a:xfrm>
            <a:off x="685800" y="3224808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Sense of no future, "nothing will change," unbearable pain.</a:t>
            </a:r>
            <a:endParaRPr lang="en-US" sz="1050" dirty="0"/>
          </a:p>
        </p:txBody>
      </p:sp>
      <p:sp>
        <p:nvSpPr>
          <p:cNvPr id="48" name="SK-7-text-47"/>
          <p:cNvSpPr/>
          <p:nvPr/>
        </p:nvSpPr>
        <p:spPr>
          <a:xfrm>
            <a:off x="4236690" y="297715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Psychiatric History</a:t>
            </a:r>
            <a:endParaRPr lang="en-US" sz="1200" dirty="0"/>
          </a:p>
        </p:txBody>
      </p:sp>
      <p:sp>
        <p:nvSpPr>
          <p:cNvPr id="49" name="SK-7-text-48"/>
          <p:cNvSpPr/>
          <p:nvPr/>
        </p:nvSpPr>
        <p:spPr>
          <a:xfrm>
            <a:off x="3969990" y="3224808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Current symptoms, command hallucinations, past self-harm.</a:t>
            </a:r>
            <a:endParaRPr lang="en-US" sz="1050" dirty="0"/>
          </a:p>
        </p:txBody>
      </p:sp>
      <p:sp>
        <p:nvSpPr>
          <p:cNvPr id="50" name="SK-7-text-49"/>
          <p:cNvSpPr/>
          <p:nvPr/>
        </p:nvSpPr>
        <p:spPr>
          <a:xfrm>
            <a:off x="952500" y="3933825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Intoxication</a:t>
            </a:r>
            <a:endParaRPr lang="en-US" sz="1200" dirty="0"/>
          </a:p>
        </p:txBody>
      </p:sp>
      <p:sp>
        <p:nvSpPr>
          <p:cNvPr id="51" name="SK-7-text-50"/>
          <p:cNvSpPr/>
          <p:nvPr/>
        </p:nvSpPr>
        <p:spPr>
          <a:xfrm>
            <a:off x="685800" y="4181475"/>
            <a:ext cx="807720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Current use, impulsive history, withdrawal states.</a:t>
            </a:r>
            <a:endParaRPr lang="en-US" sz="1050" dirty="0"/>
          </a:p>
        </p:txBody>
      </p:sp>
      <p:sp>
        <p:nvSpPr>
          <p:cNvPr id="52" name="SK-7-text-51"/>
          <p:cNvSpPr/>
          <p:nvPr/>
        </p:nvSpPr>
        <p:spPr>
          <a:xfrm>
            <a:off x="4236690" y="3847207"/>
            <a:ext cx="3291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Protective Factors</a:t>
            </a:r>
            <a:endParaRPr lang="en-US" sz="1200" dirty="0"/>
          </a:p>
        </p:txBody>
      </p:sp>
      <p:sp>
        <p:nvSpPr>
          <p:cNvPr id="53" name="SK-7-text-52"/>
          <p:cNvSpPr/>
          <p:nvPr/>
        </p:nvSpPr>
        <p:spPr>
          <a:xfrm>
            <a:off x="3969990" y="4094857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Children, pets, faith, supportive network, future goals.</a:t>
            </a:r>
            <a:endParaRPr lang="en-US" sz="1050" dirty="0"/>
          </a:p>
        </p:txBody>
      </p:sp>
      <p:sp>
        <p:nvSpPr>
          <p:cNvPr id="54" name="SK-7-text-53"/>
          <p:cNvSpPr/>
          <p:nvPr/>
        </p:nvSpPr>
        <p:spPr>
          <a:xfrm>
            <a:off x="952500" y="4717405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Social Context</a:t>
            </a:r>
            <a:endParaRPr lang="en-US" sz="1200" dirty="0"/>
          </a:p>
        </p:txBody>
      </p:sp>
      <p:sp>
        <p:nvSpPr>
          <p:cNvPr id="55" name="SK-7-text-54"/>
          <p:cNvSpPr/>
          <p:nvPr/>
        </p:nvSpPr>
        <p:spPr>
          <a:xfrm>
            <a:off x="685800" y="4965055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Isolation, relationship breakdown, bereavement, job loss.</a:t>
            </a:r>
            <a:endParaRPr lang="en-US" sz="1050" dirty="0"/>
          </a:p>
        </p:txBody>
      </p:sp>
      <p:sp>
        <p:nvSpPr>
          <p:cNvPr id="56" name="SK-7-text-55"/>
          <p:cNvSpPr/>
          <p:nvPr/>
        </p:nvSpPr>
        <p:spPr>
          <a:xfrm>
            <a:off x="4236690" y="4717405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Safeguarding</a:t>
            </a:r>
            <a:endParaRPr lang="en-US" sz="1200" dirty="0"/>
          </a:p>
        </p:txBody>
      </p:sp>
      <p:sp>
        <p:nvSpPr>
          <p:cNvPr id="57" name="SK-7-text-56"/>
          <p:cNvSpPr/>
          <p:nvPr/>
        </p:nvSpPr>
        <p:spPr>
          <a:xfrm>
            <a:off x="3969990" y="4965055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Risk to others/dependents, domestic abuse history.</a:t>
            </a:r>
            <a:endParaRPr lang="en-US" sz="1050" dirty="0"/>
          </a:p>
        </p:txBody>
      </p:sp>
      <p:sp>
        <p:nvSpPr>
          <p:cNvPr id="58" name="SK-7-text-57"/>
          <p:cNvSpPr/>
          <p:nvPr/>
        </p:nvSpPr>
        <p:spPr>
          <a:xfrm>
            <a:off x="952500" y="5587603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Capacity</a:t>
            </a:r>
            <a:endParaRPr lang="en-US" sz="1200" dirty="0"/>
          </a:p>
        </p:txBody>
      </p:sp>
      <p:sp>
        <p:nvSpPr>
          <p:cNvPr id="59" name="SK-7-text-58"/>
          <p:cNvSpPr/>
          <p:nvPr/>
        </p:nvSpPr>
        <p:spPr>
          <a:xfrm>
            <a:off x="685800" y="5835253"/>
            <a:ext cx="297939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Understanding, retaining, and weighing risk information.</a:t>
            </a:r>
            <a:endParaRPr lang="en-US" sz="1050" dirty="0"/>
          </a:p>
        </p:txBody>
      </p:sp>
      <p:sp>
        <p:nvSpPr>
          <p:cNvPr id="60" name="SK-7-text-59"/>
          <p:cNvSpPr/>
          <p:nvPr/>
        </p:nvSpPr>
        <p:spPr>
          <a:xfrm>
            <a:off x="4236690" y="5674221"/>
            <a:ext cx="297939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Follow-up</a:t>
            </a:r>
            <a:endParaRPr lang="en-US" sz="1200" dirty="0"/>
          </a:p>
        </p:txBody>
      </p:sp>
      <p:sp>
        <p:nvSpPr>
          <p:cNvPr id="61" name="SK-7-text-60"/>
          <p:cNvSpPr/>
          <p:nvPr/>
        </p:nvSpPr>
        <p:spPr>
          <a:xfrm>
            <a:off x="3969990" y="5921871"/>
            <a:ext cx="7917180" cy="173236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1050" dirty="0">
                <a:solidFill>
                  <a:srgbClr val="424242"/>
                </a:solidFill>
              </a:rPr>
              <a:t>Crisis numbers, safety plan, agreed next contact.</a:t>
            </a:r>
            <a:endParaRPr lang="en-US" sz="1050" dirty="0"/>
          </a:p>
        </p:txBody>
      </p:sp>
      <p:sp>
        <p:nvSpPr>
          <p:cNvPr id="62" name="SK-7-text-61"/>
          <p:cNvSpPr/>
          <p:nvPr/>
        </p:nvSpPr>
        <p:spPr>
          <a:xfrm>
            <a:off x="7406580" y="1241971"/>
            <a:ext cx="41758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F360C"/>
                </a:solidFill>
              </a:rPr>
              <a:t>NICE NG225 Guidance</a:t>
            </a:r>
            <a:endParaRPr lang="en-US" sz="1200" dirty="0"/>
          </a:p>
        </p:txBody>
      </p:sp>
      <p:sp>
        <p:nvSpPr>
          <p:cNvPr id="63" name="SK-7-text-62"/>
          <p:cNvSpPr/>
          <p:nvPr/>
        </p:nvSpPr>
        <p:spPr>
          <a:xfrm>
            <a:off x="7406580" y="1508671"/>
            <a:ext cx="409962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NICE advises </a:t>
            </a:r>
            <a:pPr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1A1A"/>
                </a:solidFill>
              </a:rPr>
              <a:t>against</a:t>
            </a:r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 using risk assessment tools or scales (e.g., Columbia, SADPERSONS) to predict suicide, repetition, or to decide access to care. Use clinical judgement.</a:t>
            </a:r>
            <a:endParaRPr lang="en-US" sz="1125" dirty="0"/>
          </a:p>
        </p:txBody>
      </p:sp>
      <p:sp>
        <p:nvSpPr>
          <p:cNvPr id="64" name="SK-7-text-63"/>
          <p:cNvSpPr/>
          <p:nvPr/>
        </p:nvSpPr>
        <p:spPr>
          <a:xfrm>
            <a:off x="7406580" y="2527846"/>
            <a:ext cx="417582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spc="30" kern="0" dirty="0">
                <a:solidFill>
                  <a:srgbClr val="6A1B9A"/>
                </a:solidFill>
              </a:rPr>
              <a:t>AKT EXAM PEARL</a:t>
            </a:r>
            <a:endParaRPr lang="en-US" sz="1125" dirty="0"/>
          </a:p>
        </p:txBody>
      </p:sp>
      <p:sp>
        <p:nvSpPr>
          <p:cNvPr id="65" name="SK-7-text-64"/>
          <p:cNvSpPr/>
          <p:nvPr/>
        </p:nvSpPr>
        <p:spPr>
          <a:xfrm>
            <a:off x="7406580" y="2818358"/>
            <a:ext cx="4099620" cy="63981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Do not use a risk score to determine discharge or referral decisions. A "low score" does not justify withholding psychiatric assessment if clinical concern exists.</a:t>
            </a:r>
            <a:endParaRPr lang="en-US" sz="1200" dirty="0"/>
          </a:p>
        </p:txBody>
      </p:sp>
      <p:sp>
        <p:nvSpPr>
          <p:cNvPr id="66" name="SK-7-text-65"/>
          <p:cNvSpPr/>
          <p:nvPr/>
        </p:nvSpPr>
        <p:spPr>
          <a:xfrm>
            <a:off x="7406580" y="4523929"/>
            <a:ext cx="417582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spc="30" kern="0" dirty="0">
                <a:solidFill>
                  <a:srgbClr val="00695C"/>
                </a:solidFill>
              </a:rPr>
              <a:t>SCA COMMUNICATION</a:t>
            </a:r>
            <a:endParaRPr lang="en-US" sz="1125" dirty="0"/>
          </a:p>
        </p:txBody>
      </p:sp>
      <p:sp>
        <p:nvSpPr>
          <p:cNvPr id="67" name="SK-7-text-66"/>
          <p:cNvSpPr/>
          <p:nvPr/>
        </p:nvSpPr>
        <p:spPr>
          <a:xfrm>
            <a:off x="7406580" y="4814441"/>
            <a:ext cx="478542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Use direct, non-judgmental questioning to explore risk:</a:t>
            </a:r>
            <a:endParaRPr lang="en-US" sz="1200" dirty="0"/>
          </a:p>
        </p:txBody>
      </p:sp>
      <p:sp>
        <p:nvSpPr>
          <p:cNvPr id="68" name="SK-7-text-67"/>
          <p:cNvSpPr/>
          <p:nvPr/>
        </p:nvSpPr>
        <p:spPr>
          <a:xfrm>
            <a:off x="7520880" y="5103912"/>
            <a:ext cx="4671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1A1A1A"/>
                </a:solidFill>
              </a:rPr>
              <a:t>"Are you thinking about ending your life?"</a:t>
            </a:r>
            <a:endParaRPr lang="en-US" sz="1200" dirty="0"/>
          </a:p>
        </p:txBody>
      </p:sp>
      <p:sp>
        <p:nvSpPr>
          <p:cNvPr id="69" name="SK-7-text-68"/>
          <p:cNvSpPr/>
          <p:nvPr/>
        </p:nvSpPr>
        <p:spPr>
          <a:xfrm>
            <a:off x="7520880" y="5370612"/>
            <a:ext cx="4671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1A1A1A"/>
                </a:solidFill>
              </a:rPr>
              <a:t>"Have you made a plan to do this?"</a:t>
            </a:r>
            <a:endParaRPr lang="en-US" sz="1200" dirty="0"/>
          </a:p>
        </p:txBody>
      </p:sp>
      <p:sp>
        <p:nvSpPr>
          <p:cNvPr id="70" name="SK-7-text-69"/>
          <p:cNvSpPr/>
          <p:nvPr/>
        </p:nvSpPr>
        <p:spPr>
          <a:xfrm>
            <a:off x="7520880" y="5637312"/>
            <a:ext cx="4671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1A1A1A"/>
                </a:solidFill>
              </a:rPr>
              <a:t>"What has stopped you from acting so far?"</a:t>
            </a:r>
            <a:endParaRPr lang="en-US" sz="1200" dirty="0"/>
          </a:p>
        </p:txBody>
      </p:sp>
      <p:sp>
        <p:nvSpPr>
          <p:cNvPr id="71" name="SK-7-text-70"/>
          <p:cNvSpPr/>
          <p:nvPr/>
        </p:nvSpPr>
        <p:spPr>
          <a:xfrm>
            <a:off x="571500" y="6519863"/>
            <a:ext cx="319659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www.bradfordvts.co.uk</a:t>
            </a:r>
            <a:endParaRPr lang="en-US" sz="975" dirty="0"/>
          </a:p>
        </p:txBody>
      </p:sp>
      <p:sp>
        <p:nvSpPr>
          <p:cNvPr id="72" name="SK-7-text-71"/>
          <p:cNvSpPr/>
          <p:nvPr/>
        </p:nvSpPr>
        <p:spPr>
          <a:xfrm>
            <a:off x="10925175" y="6519863"/>
            <a:ext cx="12668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Slide 7 of 34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8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29250" cy="2300288"/>
          </a:xfrm>
          <a:prstGeom prst="rect">
            <a:avLst/>
          </a:prstGeom>
        </p:spPr>
      </p:pic>
      <p:pic>
        <p:nvPicPr>
          <p:cNvPr id="6" name="SK-8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480096"/>
            <a:ext cx="238125" cy="190500"/>
          </a:xfrm>
          <a:prstGeom prst="rect">
            <a:avLst/>
          </a:prstGeom>
        </p:spPr>
      </p:pic>
      <p:pic>
        <p:nvPicPr>
          <p:cNvPr id="7" name="SK-8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832521"/>
            <a:ext cx="202406" cy="166688"/>
          </a:xfrm>
          <a:prstGeom prst="rect">
            <a:avLst/>
          </a:prstGeom>
        </p:spPr>
      </p:pic>
      <p:pic>
        <p:nvPicPr>
          <p:cNvPr id="8" name="SK-8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151608"/>
            <a:ext cx="202406" cy="166688"/>
          </a:xfrm>
          <a:prstGeom prst="rect">
            <a:avLst/>
          </a:prstGeom>
        </p:spPr>
      </p:pic>
      <p:pic>
        <p:nvPicPr>
          <p:cNvPr id="9" name="SK-8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470696"/>
            <a:ext cx="202406" cy="177105"/>
          </a:xfrm>
          <a:prstGeom prst="rect">
            <a:avLst/>
          </a:prstGeom>
        </p:spPr>
      </p:pic>
      <p:pic>
        <p:nvPicPr>
          <p:cNvPr id="10" name="SK-8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032671"/>
            <a:ext cx="202406" cy="166688"/>
          </a:xfrm>
          <a:prstGeom prst="rect">
            <a:avLst/>
          </a:prstGeom>
        </p:spPr>
      </p:pic>
      <p:pic>
        <p:nvPicPr>
          <p:cNvPr id="11" name="SK-8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0" y="1241971"/>
            <a:ext cx="5429250" cy="2300288"/>
          </a:xfrm>
          <a:prstGeom prst="rect">
            <a:avLst/>
          </a:prstGeom>
        </p:spPr>
      </p:pic>
      <p:pic>
        <p:nvPicPr>
          <p:cNvPr id="12" name="SK-8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81750" y="1480096"/>
            <a:ext cx="238125" cy="190500"/>
          </a:xfrm>
          <a:prstGeom prst="rect">
            <a:avLst/>
          </a:prstGeom>
        </p:spPr>
      </p:pic>
      <p:pic>
        <p:nvPicPr>
          <p:cNvPr id="13" name="SK-8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1750" y="1832521"/>
            <a:ext cx="202406" cy="166688"/>
          </a:xfrm>
          <a:prstGeom prst="rect">
            <a:avLst/>
          </a:prstGeom>
        </p:spPr>
      </p:pic>
      <p:pic>
        <p:nvPicPr>
          <p:cNvPr id="14" name="SK-8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750" y="2151608"/>
            <a:ext cx="202406" cy="166688"/>
          </a:xfrm>
          <a:prstGeom prst="rect">
            <a:avLst/>
          </a:prstGeom>
        </p:spPr>
      </p:pic>
      <p:pic>
        <p:nvPicPr>
          <p:cNvPr id="15" name="SK-8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1750" y="2470696"/>
            <a:ext cx="202406" cy="166688"/>
          </a:xfrm>
          <a:prstGeom prst="rect">
            <a:avLst/>
          </a:prstGeom>
        </p:spPr>
      </p:pic>
      <p:pic>
        <p:nvPicPr>
          <p:cNvPr id="16" name="SK-8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1750" y="2789783"/>
            <a:ext cx="202406" cy="166688"/>
          </a:xfrm>
          <a:prstGeom prst="rect">
            <a:avLst/>
          </a:prstGeom>
        </p:spPr>
      </p:pic>
      <p:pic>
        <p:nvPicPr>
          <p:cNvPr id="17" name="SK-8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3732758"/>
            <a:ext cx="6438900" cy="1209675"/>
          </a:xfrm>
          <a:prstGeom prst="rect">
            <a:avLst/>
          </a:prstGeom>
        </p:spPr>
      </p:pic>
      <p:pic>
        <p:nvPicPr>
          <p:cNvPr id="18" name="SK-8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00900" y="3732758"/>
            <a:ext cx="4419600" cy="1209675"/>
          </a:xfrm>
          <a:prstGeom prst="rect">
            <a:avLst/>
          </a:prstGeom>
        </p:spPr>
      </p:pic>
      <p:pic>
        <p:nvPicPr>
          <p:cNvPr id="19" name="SK-8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0" name="SK-8-text-19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Management After Overdose or Self-Poisoning</a:t>
            </a:r>
            <a:endParaRPr lang="en-US" sz="2400" dirty="0"/>
          </a:p>
        </p:txBody>
      </p:sp>
      <p:sp>
        <p:nvSpPr>
          <p:cNvPr id="21" name="SK-8-text-20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2" name="SK-8-text-21"/>
          <p:cNvSpPr/>
          <p:nvPr/>
        </p:nvSpPr>
        <p:spPr>
          <a:xfrm>
            <a:off x="1095375" y="1432471"/>
            <a:ext cx="640080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Immediate Medical Evaluation</a:t>
            </a:r>
            <a:endParaRPr lang="en-US" sz="1500" dirty="0"/>
          </a:p>
        </p:txBody>
      </p:sp>
      <p:sp>
        <p:nvSpPr>
          <p:cNvPr id="23" name="SK-8-text-22"/>
          <p:cNvSpPr/>
          <p:nvPr/>
        </p:nvSpPr>
        <p:spPr>
          <a:xfrm>
            <a:off x="1059656" y="1832521"/>
            <a:ext cx="1010412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Assess ABCDE stability and immediate toxicity risks.</a:t>
            </a:r>
            <a:endParaRPr lang="en-US" sz="1275" dirty="0"/>
          </a:p>
        </p:txBody>
      </p:sp>
      <p:sp>
        <p:nvSpPr>
          <p:cNvPr id="24" name="SK-8-text-23"/>
          <p:cNvSpPr/>
          <p:nvPr/>
        </p:nvSpPr>
        <p:spPr>
          <a:xfrm>
            <a:off x="1059656" y="2151608"/>
            <a:ext cx="9909810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Identify substance(s), dose, and time of ingestion.</a:t>
            </a:r>
            <a:endParaRPr lang="en-US" sz="1275" dirty="0"/>
          </a:p>
        </p:txBody>
      </p:sp>
      <p:sp>
        <p:nvSpPr>
          <p:cNvPr id="25" name="SK-8-text-24"/>
          <p:cNvSpPr/>
          <p:nvPr/>
        </p:nvSpPr>
        <p:spPr>
          <a:xfrm>
            <a:off x="1059656" y="2470696"/>
            <a:ext cx="504825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Physical health takes priority: do not send medically unstable patients away.</a:t>
            </a:r>
            <a:endParaRPr lang="en-US" sz="1275" dirty="0"/>
          </a:p>
        </p:txBody>
      </p:sp>
      <p:sp>
        <p:nvSpPr>
          <p:cNvPr id="26" name="SK-8-text-25"/>
          <p:cNvSpPr/>
          <p:nvPr/>
        </p:nvSpPr>
        <p:spPr>
          <a:xfrm>
            <a:off x="1059656" y="3032671"/>
            <a:ext cx="11132344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Psychiatric assessment must wait until medically fit and sober.</a:t>
            </a:r>
            <a:endParaRPr lang="en-US" sz="1275" dirty="0"/>
          </a:p>
        </p:txBody>
      </p:sp>
      <p:sp>
        <p:nvSpPr>
          <p:cNvPr id="27" name="SK-8-text-26"/>
          <p:cNvSpPr/>
          <p:nvPr/>
        </p:nvSpPr>
        <p:spPr>
          <a:xfrm>
            <a:off x="6715125" y="1432471"/>
            <a:ext cx="54768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999 / ED Referral Criteria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6679406" y="1832521"/>
            <a:ext cx="5512594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Significant overdose or uncertain substance/quantity.</a:t>
            </a:r>
            <a:endParaRPr lang="en-US" sz="1275" dirty="0"/>
          </a:p>
        </p:txBody>
      </p:sp>
      <p:sp>
        <p:nvSpPr>
          <p:cNvPr id="29" name="SK-8-text-28"/>
          <p:cNvSpPr/>
          <p:nvPr/>
        </p:nvSpPr>
        <p:spPr>
          <a:xfrm>
            <a:off x="6679406" y="2151608"/>
            <a:ext cx="5512594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Substances with delayed toxicity (e.g., Paracetamol, TCAs).</a:t>
            </a:r>
            <a:endParaRPr lang="en-US" sz="1275" dirty="0"/>
          </a:p>
        </p:txBody>
      </p:sp>
      <p:sp>
        <p:nvSpPr>
          <p:cNvPr id="30" name="SK-8-text-29"/>
          <p:cNvSpPr/>
          <p:nvPr/>
        </p:nvSpPr>
        <p:spPr>
          <a:xfrm>
            <a:off x="6679406" y="2470696"/>
            <a:ext cx="5512594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Impaired consciousness or abnormal vital signs.</a:t>
            </a:r>
            <a:endParaRPr lang="en-US" sz="1275" dirty="0"/>
          </a:p>
        </p:txBody>
      </p:sp>
      <p:sp>
        <p:nvSpPr>
          <p:cNvPr id="31" name="SK-8-text-30"/>
          <p:cNvSpPr/>
          <p:nvPr/>
        </p:nvSpPr>
        <p:spPr>
          <a:xfrm>
            <a:off x="6679406" y="2789783"/>
            <a:ext cx="5512594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24242"/>
                </a:solidFill>
              </a:rPr>
              <a:t>Ongoing active suicidal intent or high risk of flight.</a:t>
            </a:r>
            <a:endParaRPr lang="en-US" sz="1275" dirty="0"/>
          </a:p>
        </p:txBody>
      </p:sp>
      <p:sp>
        <p:nvSpPr>
          <p:cNvPr id="32" name="SK-8-text-31"/>
          <p:cNvSpPr/>
          <p:nvPr/>
        </p:nvSpPr>
        <p:spPr>
          <a:xfrm>
            <a:off x="762000" y="3875633"/>
            <a:ext cx="61341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E7D32"/>
                </a:solidFill>
              </a:rPr>
              <a:t>SUPERVISION &amp; SAFETY</a:t>
            </a:r>
            <a:endParaRPr lang="en-US" sz="1050" dirty="0"/>
          </a:p>
        </p:txBody>
      </p:sp>
      <p:sp>
        <p:nvSpPr>
          <p:cNvPr id="33" name="SK-8-text-32"/>
          <p:cNvSpPr/>
          <p:nvPr/>
        </p:nvSpPr>
        <p:spPr>
          <a:xfrm>
            <a:off x="762000" y="4113758"/>
            <a:ext cx="6057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Patients must be under constant 1-to-1 supervision by staff or family (if safe) while awaiting transfer. Maintain a safe environment by removing potential means of further harm. Ensure clear clinical handover to ambulance/ED staff.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7391400" y="3961358"/>
            <a:ext cx="41148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62828"/>
                </a:solidFill>
              </a:rPr>
              <a:t>RED FLAG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7391400" y="4199483"/>
            <a:ext cx="40386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Self-poisoning + Drowsy or Confused = Emergency Medical Care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571500" y="6562725"/>
            <a:ext cx="34366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757575"/>
                </a:solidFill>
                <a:hlinkClick r:id="rId20" invalidUrl="" action="" tgtFrame="" tooltip="https://www.bradfordvts.co.uk/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37" name="SK-8-text-35-link-hitbox-1">
            <a:hlinkClick r:id="rId20" tooltip="https://www.bradfordvts.co.uk/"/>
          </p:cNvPr>
          <p:cNvSpPr/>
          <p:nvPr/>
        </p:nvSpPr>
        <p:spPr>
          <a:xfrm>
            <a:off x="571500" y="6581775"/>
            <a:ext cx="3436620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8" name="SK-8-text-36"/>
          <p:cNvSpPr/>
          <p:nvPr/>
        </p:nvSpPr>
        <p:spPr>
          <a:xfrm>
            <a:off x="10868025" y="6562725"/>
            <a:ext cx="13239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757575"/>
                </a:solidFill>
              </a:rPr>
              <a:t>Slide 8 of 34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70471"/>
          </a:xfrm>
          <a:prstGeom prst="rect">
            <a:avLst/>
          </a:prstGeom>
        </p:spPr>
      </p:pic>
      <p:pic>
        <p:nvPicPr>
          <p:cNvPr id="5" name="SK-9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41971"/>
            <a:ext cx="5429250" cy="2909888"/>
          </a:xfrm>
          <a:prstGeom prst="rect">
            <a:avLst/>
          </a:prstGeom>
        </p:spPr>
      </p:pic>
      <p:pic>
        <p:nvPicPr>
          <p:cNvPr id="6" name="SK-9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56271"/>
            <a:ext cx="5200650" cy="361950"/>
          </a:xfrm>
          <a:prstGeom prst="rect">
            <a:avLst/>
          </a:prstGeom>
        </p:spPr>
      </p:pic>
      <p:pic>
        <p:nvPicPr>
          <p:cNvPr id="7" name="SK-9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03896"/>
            <a:ext cx="238125" cy="190500"/>
          </a:xfrm>
          <a:prstGeom prst="rect">
            <a:avLst/>
          </a:prstGeom>
        </p:spPr>
      </p:pic>
      <p:pic>
        <p:nvPicPr>
          <p:cNvPr id="8" name="SK-9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832521"/>
            <a:ext cx="214313" cy="214313"/>
          </a:xfrm>
          <a:prstGeom prst="rect">
            <a:avLst/>
          </a:prstGeom>
        </p:spPr>
      </p:pic>
      <p:pic>
        <p:nvPicPr>
          <p:cNvPr id="9" name="SK-9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407593"/>
            <a:ext cx="214313" cy="214313"/>
          </a:xfrm>
          <a:prstGeom prst="rect">
            <a:avLst/>
          </a:prstGeom>
        </p:spPr>
      </p:pic>
      <p:pic>
        <p:nvPicPr>
          <p:cNvPr id="10" name="SK-9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982664"/>
            <a:ext cx="214313" cy="214313"/>
          </a:xfrm>
          <a:prstGeom prst="rect">
            <a:avLst/>
          </a:prstGeom>
        </p:spPr>
      </p:pic>
      <p:pic>
        <p:nvPicPr>
          <p:cNvPr id="11" name="SK-9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557736"/>
            <a:ext cx="214313" cy="214313"/>
          </a:xfrm>
          <a:prstGeom prst="rect">
            <a:avLst/>
          </a:prstGeom>
        </p:spPr>
      </p:pic>
      <p:pic>
        <p:nvPicPr>
          <p:cNvPr id="12" name="SK-9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0" y="1241971"/>
            <a:ext cx="5429250" cy="2909888"/>
          </a:xfrm>
          <a:prstGeom prst="rect">
            <a:avLst/>
          </a:prstGeom>
        </p:spPr>
      </p:pic>
      <p:pic>
        <p:nvPicPr>
          <p:cNvPr id="13" name="SK-9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5550" y="1356271"/>
            <a:ext cx="5200650" cy="361950"/>
          </a:xfrm>
          <a:prstGeom prst="rect">
            <a:avLst/>
          </a:prstGeom>
        </p:spPr>
      </p:pic>
      <p:pic>
        <p:nvPicPr>
          <p:cNvPr id="14" name="SK-9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5550" y="1403896"/>
            <a:ext cx="238125" cy="190500"/>
          </a:xfrm>
          <a:prstGeom prst="rect">
            <a:avLst/>
          </a:prstGeom>
        </p:spPr>
      </p:pic>
      <p:pic>
        <p:nvPicPr>
          <p:cNvPr id="15" name="SK-9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5550" y="1832521"/>
            <a:ext cx="214313" cy="187523"/>
          </a:xfrm>
          <a:prstGeom prst="rect">
            <a:avLst/>
          </a:prstGeom>
        </p:spPr>
      </p:pic>
      <p:pic>
        <p:nvPicPr>
          <p:cNvPr id="16" name="SK-9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05550" y="2407593"/>
            <a:ext cx="214313" cy="187523"/>
          </a:xfrm>
          <a:prstGeom prst="rect">
            <a:avLst/>
          </a:prstGeom>
        </p:spPr>
      </p:pic>
      <p:pic>
        <p:nvPicPr>
          <p:cNvPr id="17" name="SK-9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05550" y="2982664"/>
            <a:ext cx="214313" cy="214313"/>
          </a:xfrm>
          <a:prstGeom prst="rect">
            <a:avLst/>
          </a:prstGeom>
        </p:spPr>
      </p:pic>
      <p:pic>
        <p:nvPicPr>
          <p:cNvPr id="18" name="SK-9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05550" y="3557736"/>
            <a:ext cx="214313" cy="187523"/>
          </a:xfrm>
          <a:prstGeom prst="rect">
            <a:avLst/>
          </a:prstGeom>
        </p:spPr>
      </p:pic>
      <p:pic>
        <p:nvPicPr>
          <p:cNvPr id="19" name="SK-9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4389983"/>
            <a:ext cx="11049000" cy="504825"/>
          </a:xfrm>
          <a:prstGeom prst="rect">
            <a:avLst/>
          </a:prstGeom>
        </p:spPr>
      </p:pic>
      <p:pic>
        <p:nvPicPr>
          <p:cNvPr id="20" name="SK-9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5800" y="4504283"/>
            <a:ext cx="714375" cy="276225"/>
          </a:xfrm>
          <a:prstGeom prst="rect">
            <a:avLst/>
          </a:prstGeom>
        </p:spPr>
      </p:pic>
      <p:pic>
        <p:nvPicPr>
          <p:cNvPr id="21" name="SK-9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81763"/>
            <a:ext cx="12192000" cy="376238"/>
          </a:xfrm>
          <a:prstGeom prst="rect">
            <a:avLst/>
          </a:prstGeom>
        </p:spPr>
      </p:pic>
      <p:sp>
        <p:nvSpPr>
          <p:cNvPr id="22" name="SK-9-text-21"/>
          <p:cNvSpPr/>
          <p:nvPr/>
        </p:nvSpPr>
        <p:spPr>
          <a:xfrm>
            <a:off x="762000" y="381000"/>
            <a:ext cx="114300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Assessing the Intoxicated Patient</a:t>
            </a:r>
            <a:endParaRPr lang="en-US" sz="2400" dirty="0"/>
          </a:p>
        </p:txBody>
      </p:sp>
      <p:sp>
        <p:nvSpPr>
          <p:cNvPr id="23" name="SK-9-text-22"/>
          <p:cNvSpPr/>
          <p:nvPr/>
        </p:nvSpPr>
        <p:spPr>
          <a:xfrm>
            <a:off x="762000" y="822871"/>
            <a:ext cx="10934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E0651F"/>
                </a:solidFill>
              </a:rPr>
              <a:t>PSYCHIATRIC EMERGENCIES IN PRIMARY CARE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1019175" y="1356271"/>
            <a:ext cx="52006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Clinical Challenges</a:t>
            </a:r>
            <a:endParaRPr lang="en-US" sz="1500" dirty="0"/>
          </a:p>
        </p:txBody>
      </p:sp>
      <p:sp>
        <p:nvSpPr>
          <p:cNvPr id="25" name="SK-9-text-24"/>
          <p:cNvSpPr/>
          <p:nvPr/>
        </p:nvSpPr>
        <p:spPr>
          <a:xfrm>
            <a:off x="995363" y="1832521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Reliability: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History and intent are often inconsistent or unreliable during acute intoxication.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995363" y="2407593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Masking: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Alcohol/drugs can mask head injuries, hypoglycaemia, sepsis, or overdose toxicity.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995363" y="2982664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Capacity: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Intoxication frequently impairs decision-making capacity for discharge or treatment refusal.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995363" y="3557736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Physical Risk: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Increased risk of respiratory depression, aspiration, and falls in the primary care setting.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6638925" y="1356271"/>
            <a:ext cx="520065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976D2"/>
                </a:solidFill>
              </a:rPr>
              <a:t>Management Framework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6615113" y="1832521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Emergency Pathway: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Refer if suicidal, violent, confused, head-injured, or medically unstable.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6615113" y="2407593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Sober Review: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If low immediate risk and safe supports exist, defer full assessment until patient is sober.</a:t>
            </a:r>
            <a:endParaRPr lang="en-US" sz="1350" dirty="0"/>
          </a:p>
        </p:txBody>
      </p:sp>
      <p:sp>
        <p:nvSpPr>
          <p:cNvPr id="32" name="SK-9-text-31"/>
          <p:cNvSpPr/>
          <p:nvPr/>
        </p:nvSpPr>
        <p:spPr>
          <a:xfrm>
            <a:off x="6615113" y="2982664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Holistic Screening: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Always screen for alcohol/drug withdrawal risk, safeguarding issues, and domestic abuse.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6615113" y="3557736"/>
            <a:ext cx="4891088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424242"/>
                </a:solidFill>
              </a:rPr>
              <a:t>Supervision:</a:t>
            </a:r>
            <a:pPr indent="0" marL="0">
              <a:lnSpc>
                <a:spcPts val="1890"/>
              </a:lnSpc>
              <a:buNone/>
            </a:pPr>
            <a:r>
              <a:rPr lang="en-US" sz="1350" dirty="0">
                <a:solidFill>
                  <a:srgbClr val="424242"/>
                </a:solidFill>
              </a:rPr>
              <a:t> Ensure continuous safety supervision is maintained while waiting for assessment or transfer.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781050" y="4504283"/>
            <a:ext cx="897636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PITFALL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1543050" y="4506664"/>
            <a:ext cx="10648950" cy="2714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1A1A1A"/>
                </a:solidFill>
              </a:rPr>
              <a:t>Do not assume risk disappears when sober. Persistent underlying distress must be evaluated.</a:t>
            </a:r>
            <a:endParaRPr lang="en-US" sz="1425" dirty="0"/>
          </a:p>
        </p:txBody>
      </p:sp>
      <p:sp>
        <p:nvSpPr>
          <p:cNvPr id="36" name="SK-9-text-35"/>
          <p:cNvSpPr/>
          <p:nvPr/>
        </p:nvSpPr>
        <p:spPr>
          <a:xfrm>
            <a:off x="571500" y="6577013"/>
            <a:ext cx="319659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www.bradfordvts.co.uk</a:t>
            </a:r>
            <a:endParaRPr lang="en-US" sz="975" dirty="0"/>
          </a:p>
        </p:txBody>
      </p:sp>
      <p:sp>
        <p:nvSpPr>
          <p:cNvPr id="37" name="SK-9-text-36"/>
          <p:cNvSpPr/>
          <p:nvPr/>
        </p:nvSpPr>
        <p:spPr>
          <a:xfrm>
            <a:off x="8982075" y="6577013"/>
            <a:ext cx="32099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dirty="0">
                <a:solidFill>
                  <a:srgbClr val="757575"/>
                </a:solidFill>
              </a:rPr>
              <a:t>Bradford VTS Deck 8: Psychiatric Emergencies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2026-07-04T14:13:46Z</dcterms:created>
  <dcterms:modified xsi:type="dcterms:W3CDTF">2026-07-04T14:13:46Z</dcterms:modified>
</cp:coreProperties>
</file>