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02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8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9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1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openxmlformats.org/officeDocument/2006/relationships/image" Target="../media/image47.png"/><Relationship Id="rId4" Type="http://schemas.openxmlformats.org/officeDocument/2006/relationships/image" Target="../media/image2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8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9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2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9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openxmlformats.org/officeDocument/2006/relationships/image" Target="../media/image80.png"/><Relationship Id="rId4" Type="http://schemas.openxmlformats.org/officeDocument/2006/relationships/image" Target="../media/image2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63.png"/><Relationship Id="rId21" Type="http://schemas.openxmlformats.org/officeDocument/2006/relationships/image" Target="../media/image100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9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2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openxmlformats.org/officeDocument/2006/relationships/image" Target="../media/image105.png"/><Relationship Id="rId4" Type="http://schemas.openxmlformats.org/officeDocument/2006/relationships/image" Target="../media/image2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2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5" Type="http://schemas.openxmlformats.org/officeDocument/2006/relationships/image" Target="../media/image120.png"/><Relationship Id="rId10" Type="http://schemas.openxmlformats.org/officeDocument/2006/relationships/image" Target="../media/image115.png"/><Relationship Id="rId4" Type="http://schemas.openxmlformats.org/officeDocument/2006/relationships/image" Target="../media/image9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2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9.png"/><Relationship Id="rId9" Type="http://schemas.openxmlformats.org/officeDocument/2006/relationships/image" Target="../media/image125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image" Target="../media/image8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openxmlformats.org/officeDocument/2006/relationships/image" Target="../media/image134.png"/><Relationship Id="rId4" Type="http://schemas.openxmlformats.org/officeDocument/2006/relationships/image" Target="../media/image2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3" Type="http://schemas.openxmlformats.org/officeDocument/2006/relationships/image" Target="../media/image8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9.pn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4" Type="http://schemas.openxmlformats.org/officeDocument/2006/relationships/image" Target="../media/image2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openxmlformats.org/officeDocument/2006/relationships/image" Target="../media/image153.png"/><Relationship Id="rId4" Type="http://schemas.openxmlformats.org/officeDocument/2006/relationships/image" Target="../media/image2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" Type="http://schemas.openxmlformats.org/officeDocument/2006/relationships/image" Target="../media/image8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9.png"/><Relationship Id="rId15" Type="http://schemas.openxmlformats.org/officeDocument/2006/relationships/image" Target="../media/image167.png"/><Relationship Id="rId10" Type="http://schemas.openxmlformats.org/officeDocument/2006/relationships/image" Target="../media/image162.png"/><Relationship Id="rId19" Type="http://schemas.openxmlformats.org/officeDocument/2006/relationships/image" Target="../media/image171.png"/><Relationship Id="rId4" Type="http://schemas.openxmlformats.org/officeDocument/2006/relationships/image" Target="../media/image2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3" Type="http://schemas.openxmlformats.org/officeDocument/2006/relationships/image" Target="../media/image179.png"/><Relationship Id="rId1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173.png"/><Relationship Id="rId12" Type="http://schemas.openxmlformats.org/officeDocument/2006/relationships/image" Target="../media/image178.png"/><Relationship Id="rId17" Type="http://schemas.openxmlformats.org/officeDocument/2006/relationships/image" Target="../media/image183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png"/><Relationship Id="rId11" Type="http://schemas.openxmlformats.org/officeDocument/2006/relationships/image" Target="../media/image177.png"/><Relationship Id="rId5" Type="http://schemas.openxmlformats.org/officeDocument/2006/relationships/image" Target="../media/image9.png"/><Relationship Id="rId15" Type="http://schemas.openxmlformats.org/officeDocument/2006/relationships/image" Target="../media/image181.png"/><Relationship Id="rId10" Type="http://schemas.openxmlformats.org/officeDocument/2006/relationships/image" Target="../media/image176.png"/><Relationship Id="rId4" Type="http://schemas.openxmlformats.org/officeDocument/2006/relationships/image" Target="../media/image2.png"/><Relationship Id="rId9" Type="http://schemas.openxmlformats.org/officeDocument/2006/relationships/image" Target="../media/image175.png"/><Relationship Id="rId14" Type="http://schemas.openxmlformats.org/officeDocument/2006/relationships/image" Target="../media/image1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192.png"/><Relationship Id="rId3" Type="http://schemas.openxmlformats.org/officeDocument/2006/relationships/image" Target="../media/image2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10" Type="http://schemas.openxmlformats.org/officeDocument/2006/relationships/image" Target="../media/image189.png"/><Relationship Id="rId4" Type="http://schemas.openxmlformats.org/officeDocument/2006/relationships/image" Target="../media/image9.png"/><Relationship Id="rId9" Type="http://schemas.openxmlformats.org/officeDocument/2006/relationships/image" Target="../media/image188.png"/><Relationship Id="rId14" Type="http://schemas.openxmlformats.org/officeDocument/2006/relationships/image" Target="../media/image19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63.png"/><Relationship Id="rId21" Type="http://schemas.openxmlformats.org/officeDocument/2006/relationships/image" Target="../media/image33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9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2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8.png"/><Relationship Id="rId7" Type="http://schemas.openxmlformats.org/officeDocument/2006/relationships/image" Target="../media/image211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0.png"/><Relationship Id="rId11" Type="http://schemas.openxmlformats.org/officeDocument/2006/relationships/image" Target="../media/image215.png"/><Relationship Id="rId5" Type="http://schemas.openxmlformats.org/officeDocument/2006/relationships/image" Target="../media/image9.png"/><Relationship Id="rId10" Type="http://schemas.openxmlformats.org/officeDocument/2006/relationships/image" Target="../media/image214.png"/><Relationship Id="rId4" Type="http://schemas.openxmlformats.org/officeDocument/2006/relationships/image" Target="../media/image2.png"/><Relationship Id="rId9" Type="http://schemas.openxmlformats.org/officeDocument/2006/relationships/image" Target="../media/image2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png"/><Relationship Id="rId3" Type="http://schemas.openxmlformats.org/officeDocument/2006/relationships/image" Target="../media/image75.png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5" Type="http://schemas.openxmlformats.org/officeDocument/2006/relationships/image" Target="../media/image9.png"/><Relationship Id="rId10" Type="http://schemas.openxmlformats.org/officeDocument/2006/relationships/image" Target="../media/image220.png"/><Relationship Id="rId4" Type="http://schemas.openxmlformats.org/officeDocument/2006/relationships/image" Target="../media/image2.png"/><Relationship Id="rId9" Type="http://schemas.openxmlformats.org/officeDocument/2006/relationships/image" Target="../media/image219.png"/><Relationship Id="rId1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18" Type="http://schemas.openxmlformats.org/officeDocument/2006/relationships/image" Target="../media/image236.png"/><Relationship Id="rId3" Type="http://schemas.openxmlformats.org/officeDocument/2006/relationships/image" Target="../media/image8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17" Type="http://schemas.openxmlformats.org/officeDocument/2006/relationships/image" Target="../media/image235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34.png"/><Relationship Id="rId20" Type="http://schemas.openxmlformats.org/officeDocument/2006/relationships/image" Target="../media/image2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9.png"/><Relationship Id="rId15" Type="http://schemas.openxmlformats.org/officeDocument/2006/relationships/image" Target="../media/image233.png"/><Relationship Id="rId10" Type="http://schemas.openxmlformats.org/officeDocument/2006/relationships/image" Target="../media/image228.png"/><Relationship Id="rId19" Type="http://schemas.openxmlformats.org/officeDocument/2006/relationships/image" Target="../media/image237.png"/><Relationship Id="rId4" Type="http://schemas.openxmlformats.org/officeDocument/2006/relationships/image" Target="../media/image2.png"/><Relationship Id="rId9" Type="http://schemas.openxmlformats.org/officeDocument/2006/relationships/image" Target="../media/image227.png"/><Relationship Id="rId14" Type="http://schemas.openxmlformats.org/officeDocument/2006/relationships/image" Target="../media/image2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3" Type="http://schemas.openxmlformats.org/officeDocument/2006/relationships/image" Target="../media/image8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2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9.png"/><Relationship Id="rId11" Type="http://schemas.openxmlformats.org/officeDocument/2006/relationships/image" Target="../media/image244.png"/><Relationship Id="rId5" Type="http://schemas.openxmlformats.org/officeDocument/2006/relationships/image" Target="../media/image9.png"/><Relationship Id="rId15" Type="http://schemas.openxmlformats.org/officeDocument/2006/relationships/image" Target="../media/image248.png"/><Relationship Id="rId10" Type="http://schemas.openxmlformats.org/officeDocument/2006/relationships/image" Target="../media/image243.png"/><Relationship Id="rId4" Type="http://schemas.openxmlformats.org/officeDocument/2006/relationships/image" Target="../media/image2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13" Type="http://schemas.openxmlformats.org/officeDocument/2006/relationships/image" Target="../media/image257.png"/><Relationship Id="rId3" Type="http://schemas.openxmlformats.org/officeDocument/2006/relationships/image" Target="../media/image8.png"/><Relationship Id="rId7" Type="http://schemas.openxmlformats.org/officeDocument/2006/relationships/image" Target="../media/image251.png"/><Relationship Id="rId12" Type="http://schemas.openxmlformats.org/officeDocument/2006/relationships/image" Target="../media/image2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0.png"/><Relationship Id="rId11" Type="http://schemas.openxmlformats.org/officeDocument/2006/relationships/image" Target="../media/image255.png"/><Relationship Id="rId5" Type="http://schemas.openxmlformats.org/officeDocument/2006/relationships/image" Target="../media/image9.png"/><Relationship Id="rId15" Type="http://schemas.openxmlformats.org/officeDocument/2006/relationships/image" Target="../media/image259.png"/><Relationship Id="rId10" Type="http://schemas.openxmlformats.org/officeDocument/2006/relationships/image" Target="../media/image254.png"/><Relationship Id="rId4" Type="http://schemas.openxmlformats.org/officeDocument/2006/relationships/image" Target="../media/image2.png"/><Relationship Id="rId9" Type="http://schemas.openxmlformats.org/officeDocument/2006/relationships/image" Target="../media/image253.png"/><Relationship Id="rId14" Type="http://schemas.openxmlformats.org/officeDocument/2006/relationships/image" Target="../media/image2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18" Type="http://schemas.openxmlformats.org/officeDocument/2006/relationships/image" Target="../media/image272.png"/><Relationship Id="rId3" Type="http://schemas.openxmlformats.org/officeDocument/2006/relationships/image" Target="../media/image63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17" Type="http://schemas.openxmlformats.org/officeDocument/2006/relationships/image" Target="../media/image27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70.png"/><Relationship Id="rId20" Type="http://schemas.openxmlformats.org/officeDocument/2006/relationships/image" Target="../media/image2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9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19" Type="http://schemas.openxmlformats.org/officeDocument/2006/relationships/image" Target="../media/image273.png"/><Relationship Id="rId4" Type="http://schemas.openxmlformats.org/officeDocument/2006/relationships/image" Target="../media/image2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13" Type="http://schemas.openxmlformats.org/officeDocument/2006/relationships/image" Target="../media/image281.png"/><Relationship Id="rId3" Type="http://schemas.openxmlformats.org/officeDocument/2006/relationships/image" Target="../media/image8.png"/><Relationship Id="rId7" Type="http://schemas.openxmlformats.org/officeDocument/2006/relationships/image" Target="../media/image276.png"/><Relationship Id="rId12" Type="http://schemas.openxmlformats.org/officeDocument/2006/relationships/image" Target="../media/image28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5.png"/><Relationship Id="rId11" Type="http://schemas.openxmlformats.org/officeDocument/2006/relationships/image" Target="../media/image279.png"/><Relationship Id="rId5" Type="http://schemas.openxmlformats.org/officeDocument/2006/relationships/image" Target="../media/image9.png"/><Relationship Id="rId10" Type="http://schemas.openxmlformats.org/officeDocument/2006/relationships/image" Target="../media/image278.png"/><Relationship Id="rId4" Type="http://schemas.openxmlformats.org/officeDocument/2006/relationships/image" Target="../media/image2.png"/><Relationship Id="rId9" Type="http://schemas.openxmlformats.org/officeDocument/2006/relationships/image" Target="../media/image253.png"/><Relationship Id="rId1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13" Type="http://schemas.openxmlformats.org/officeDocument/2006/relationships/image" Target="../media/image289.png"/><Relationship Id="rId3" Type="http://schemas.openxmlformats.org/officeDocument/2006/relationships/image" Target="../media/image8.png"/><Relationship Id="rId7" Type="http://schemas.openxmlformats.org/officeDocument/2006/relationships/image" Target="../media/image283.png"/><Relationship Id="rId12" Type="http://schemas.openxmlformats.org/officeDocument/2006/relationships/image" Target="../media/image28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2.png"/><Relationship Id="rId11" Type="http://schemas.openxmlformats.org/officeDocument/2006/relationships/image" Target="../media/image287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openxmlformats.org/officeDocument/2006/relationships/image" Target="../media/image286.png"/><Relationship Id="rId4" Type="http://schemas.openxmlformats.org/officeDocument/2006/relationships/image" Target="../media/image2.png"/><Relationship Id="rId9" Type="http://schemas.openxmlformats.org/officeDocument/2006/relationships/image" Target="../media/image285.png"/><Relationship Id="rId14" Type="http://schemas.openxmlformats.org/officeDocument/2006/relationships/image" Target="../media/image29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13" Type="http://schemas.openxmlformats.org/officeDocument/2006/relationships/image" Target="../media/image298.png"/><Relationship Id="rId3" Type="http://schemas.openxmlformats.org/officeDocument/2006/relationships/image" Target="../media/image63.png"/><Relationship Id="rId7" Type="http://schemas.openxmlformats.org/officeDocument/2006/relationships/image" Target="../media/image292.png"/><Relationship Id="rId12" Type="http://schemas.openxmlformats.org/officeDocument/2006/relationships/image" Target="../media/image29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1.png"/><Relationship Id="rId11" Type="http://schemas.openxmlformats.org/officeDocument/2006/relationships/image" Target="../media/image296.png"/><Relationship Id="rId5" Type="http://schemas.openxmlformats.org/officeDocument/2006/relationships/image" Target="../media/image9.png"/><Relationship Id="rId10" Type="http://schemas.openxmlformats.org/officeDocument/2006/relationships/image" Target="../media/image295.png"/><Relationship Id="rId4" Type="http://schemas.openxmlformats.org/officeDocument/2006/relationships/image" Target="../media/image2.png"/><Relationship Id="rId9" Type="http://schemas.openxmlformats.org/officeDocument/2006/relationships/image" Target="../media/image294.png"/><Relationship Id="rId14" Type="http://schemas.openxmlformats.org/officeDocument/2006/relationships/image" Target="../media/image29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13" Type="http://schemas.openxmlformats.org/officeDocument/2006/relationships/image" Target="../media/image307.png"/><Relationship Id="rId18" Type="http://schemas.openxmlformats.org/officeDocument/2006/relationships/image" Target="../media/image312.png"/><Relationship Id="rId3" Type="http://schemas.openxmlformats.org/officeDocument/2006/relationships/image" Target="../media/image63.png"/><Relationship Id="rId21" Type="http://schemas.openxmlformats.org/officeDocument/2006/relationships/image" Target="../media/image299.png"/><Relationship Id="rId7" Type="http://schemas.openxmlformats.org/officeDocument/2006/relationships/image" Target="../media/image301.png"/><Relationship Id="rId12" Type="http://schemas.openxmlformats.org/officeDocument/2006/relationships/image" Target="../media/image306.png"/><Relationship Id="rId17" Type="http://schemas.openxmlformats.org/officeDocument/2006/relationships/image" Target="../media/image311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10.png"/><Relationship Id="rId20" Type="http://schemas.openxmlformats.org/officeDocument/2006/relationships/image" Target="../media/image3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11" Type="http://schemas.openxmlformats.org/officeDocument/2006/relationships/image" Target="../media/image305.png"/><Relationship Id="rId5" Type="http://schemas.openxmlformats.org/officeDocument/2006/relationships/image" Target="../media/image9.png"/><Relationship Id="rId15" Type="http://schemas.openxmlformats.org/officeDocument/2006/relationships/image" Target="../media/image309.png"/><Relationship Id="rId10" Type="http://schemas.openxmlformats.org/officeDocument/2006/relationships/image" Target="../media/image304.png"/><Relationship Id="rId19" Type="http://schemas.openxmlformats.org/officeDocument/2006/relationships/image" Target="../media/image313.png"/><Relationship Id="rId4" Type="http://schemas.openxmlformats.org/officeDocument/2006/relationships/image" Target="../media/image2.png"/><Relationship Id="rId9" Type="http://schemas.openxmlformats.org/officeDocument/2006/relationships/image" Target="../media/image303.png"/><Relationship Id="rId14" Type="http://schemas.openxmlformats.org/officeDocument/2006/relationships/image" Target="../media/image30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13" Type="http://schemas.openxmlformats.org/officeDocument/2006/relationships/image" Target="../media/image322.png"/><Relationship Id="rId18" Type="http://schemas.openxmlformats.org/officeDocument/2006/relationships/image" Target="../media/image327.png"/><Relationship Id="rId26" Type="http://schemas.openxmlformats.org/officeDocument/2006/relationships/image" Target="../media/image33.png"/><Relationship Id="rId3" Type="http://schemas.openxmlformats.org/officeDocument/2006/relationships/image" Target="../media/image8.png"/><Relationship Id="rId21" Type="http://schemas.openxmlformats.org/officeDocument/2006/relationships/image" Target="../media/image330.png"/><Relationship Id="rId7" Type="http://schemas.openxmlformats.org/officeDocument/2006/relationships/image" Target="../media/image316.png"/><Relationship Id="rId12" Type="http://schemas.openxmlformats.org/officeDocument/2006/relationships/image" Target="../media/image321.png"/><Relationship Id="rId17" Type="http://schemas.openxmlformats.org/officeDocument/2006/relationships/image" Target="../media/image326.png"/><Relationship Id="rId25" Type="http://schemas.openxmlformats.org/officeDocument/2006/relationships/image" Target="../media/image334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325.png"/><Relationship Id="rId20" Type="http://schemas.openxmlformats.org/officeDocument/2006/relationships/image" Target="../media/image3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5.png"/><Relationship Id="rId11" Type="http://schemas.openxmlformats.org/officeDocument/2006/relationships/image" Target="../media/image320.png"/><Relationship Id="rId24" Type="http://schemas.openxmlformats.org/officeDocument/2006/relationships/image" Target="../media/image333.png"/><Relationship Id="rId5" Type="http://schemas.openxmlformats.org/officeDocument/2006/relationships/image" Target="../media/image9.png"/><Relationship Id="rId15" Type="http://schemas.openxmlformats.org/officeDocument/2006/relationships/image" Target="../media/image324.png"/><Relationship Id="rId23" Type="http://schemas.openxmlformats.org/officeDocument/2006/relationships/image" Target="../media/image332.png"/><Relationship Id="rId10" Type="http://schemas.openxmlformats.org/officeDocument/2006/relationships/image" Target="../media/image319.png"/><Relationship Id="rId19" Type="http://schemas.openxmlformats.org/officeDocument/2006/relationships/image" Target="../media/image328.png"/><Relationship Id="rId4" Type="http://schemas.openxmlformats.org/officeDocument/2006/relationships/image" Target="../media/image2.png"/><Relationship Id="rId9" Type="http://schemas.openxmlformats.org/officeDocument/2006/relationships/image" Target="../media/image318.png"/><Relationship Id="rId14" Type="http://schemas.openxmlformats.org/officeDocument/2006/relationships/image" Target="../media/image323.png"/><Relationship Id="rId22" Type="http://schemas.openxmlformats.org/officeDocument/2006/relationships/image" Target="../media/image33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2.png"/><Relationship Id="rId3" Type="http://schemas.openxmlformats.org/officeDocument/2006/relationships/image" Target="../media/image8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3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9.png"/><Relationship Id="rId15" Type="http://schemas.openxmlformats.org/officeDocument/2006/relationships/image" Target="../media/image344.png"/><Relationship Id="rId10" Type="http://schemas.openxmlformats.org/officeDocument/2006/relationships/image" Target="../media/image339.png"/><Relationship Id="rId4" Type="http://schemas.openxmlformats.org/officeDocument/2006/relationships/image" Target="../media/image2.png"/><Relationship Id="rId9" Type="http://schemas.openxmlformats.org/officeDocument/2006/relationships/image" Target="../media/image338.png"/><Relationship Id="rId14" Type="http://schemas.openxmlformats.org/officeDocument/2006/relationships/image" Target="../media/image3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8.png"/><Relationship Id="rId13" Type="http://schemas.openxmlformats.org/officeDocument/2006/relationships/image" Target="../media/image353.png"/><Relationship Id="rId18" Type="http://schemas.openxmlformats.org/officeDocument/2006/relationships/image" Target="../media/image357.png"/><Relationship Id="rId3" Type="http://schemas.openxmlformats.org/officeDocument/2006/relationships/image" Target="../media/image75.png"/><Relationship Id="rId7" Type="http://schemas.openxmlformats.org/officeDocument/2006/relationships/image" Target="../media/image347.png"/><Relationship Id="rId12" Type="http://schemas.openxmlformats.org/officeDocument/2006/relationships/image" Target="../media/image352.png"/><Relationship Id="rId17" Type="http://schemas.openxmlformats.org/officeDocument/2006/relationships/image" Target="../media/image356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3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6.png"/><Relationship Id="rId11" Type="http://schemas.openxmlformats.org/officeDocument/2006/relationships/image" Target="../media/image351.png"/><Relationship Id="rId5" Type="http://schemas.openxmlformats.org/officeDocument/2006/relationships/image" Target="../media/image9.png"/><Relationship Id="rId15" Type="http://schemas.openxmlformats.org/officeDocument/2006/relationships/image" Target="../media/image354.png"/><Relationship Id="rId10" Type="http://schemas.openxmlformats.org/officeDocument/2006/relationships/image" Target="../media/image350.png"/><Relationship Id="rId19" Type="http://schemas.openxmlformats.org/officeDocument/2006/relationships/image" Target="../media/image249.png"/><Relationship Id="rId4" Type="http://schemas.openxmlformats.org/officeDocument/2006/relationships/image" Target="../media/image2.png"/><Relationship Id="rId9" Type="http://schemas.openxmlformats.org/officeDocument/2006/relationships/image" Target="../media/image349.png"/><Relationship Id="rId14" Type="http://schemas.openxmlformats.org/officeDocument/2006/relationships/image" Target="../media/image3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13" Type="http://schemas.openxmlformats.org/officeDocument/2006/relationships/image" Target="../media/image364.png"/><Relationship Id="rId3" Type="http://schemas.openxmlformats.org/officeDocument/2006/relationships/image" Target="../media/image63.png"/><Relationship Id="rId7" Type="http://schemas.openxmlformats.org/officeDocument/2006/relationships/image" Target="../media/image122.png"/><Relationship Id="rId12" Type="http://schemas.openxmlformats.org/officeDocument/2006/relationships/image" Target="../media/image363.png"/><Relationship Id="rId17" Type="http://schemas.openxmlformats.org/officeDocument/2006/relationships/image" Target="../media/image368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3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8.png"/><Relationship Id="rId11" Type="http://schemas.openxmlformats.org/officeDocument/2006/relationships/image" Target="../media/image362.png"/><Relationship Id="rId5" Type="http://schemas.openxmlformats.org/officeDocument/2006/relationships/image" Target="../media/image9.png"/><Relationship Id="rId15" Type="http://schemas.openxmlformats.org/officeDocument/2006/relationships/image" Target="../media/image366.png"/><Relationship Id="rId10" Type="http://schemas.openxmlformats.org/officeDocument/2006/relationships/image" Target="../media/image361.png"/><Relationship Id="rId4" Type="http://schemas.openxmlformats.org/officeDocument/2006/relationships/image" Target="../media/image2.png"/><Relationship Id="rId9" Type="http://schemas.openxmlformats.org/officeDocument/2006/relationships/image" Target="../media/image360.png"/><Relationship Id="rId14" Type="http://schemas.openxmlformats.org/officeDocument/2006/relationships/image" Target="../media/image36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2.png"/><Relationship Id="rId13" Type="http://schemas.openxmlformats.org/officeDocument/2006/relationships/image" Target="../media/image377.png"/><Relationship Id="rId18" Type="http://schemas.openxmlformats.org/officeDocument/2006/relationships/image" Target="../media/image382.png"/><Relationship Id="rId3" Type="http://schemas.openxmlformats.org/officeDocument/2006/relationships/image" Target="../media/image63.png"/><Relationship Id="rId7" Type="http://schemas.openxmlformats.org/officeDocument/2006/relationships/image" Target="../media/image371.png"/><Relationship Id="rId12" Type="http://schemas.openxmlformats.org/officeDocument/2006/relationships/image" Target="../media/image376.png"/><Relationship Id="rId17" Type="http://schemas.openxmlformats.org/officeDocument/2006/relationships/image" Target="../media/image381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3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0.png"/><Relationship Id="rId11" Type="http://schemas.openxmlformats.org/officeDocument/2006/relationships/image" Target="../media/image375.png"/><Relationship Id="rId5" Type="http://schemas.openxmlformats.org/officeDocument/2006/relationships/image" Target="../media/image369.png"/><Relationship Id="rId15" Type="http://schemas.openxmlformats.org/officeDocument/2006/relationships/image" Target="../media/image379.png"/><Relationship Id="rId10" Type="http://schemas.openxmlformats.org/officeDocument/2006/relationships/image" Target="../media/image374.png"/><Relationship Id="rId19" Type="http://schemas.openxmlformats.org/officeDocument/2006/relationships/image" Target="../media/image33.png"/><Relationship Id="rId4" Type="http://schemas.openxmlformats.org/officeDocument/2006/relationships/image" Target="../media/image2.png"/><Relationship Id="rId9" Type="http://schemas.openxmlformats.org/officeDocument/2006/relationships/image" Target="../media/image373.png"/><Relationship Id="rId14" Type="http://schemas.openxmlformats.org/officeDocument/2006/relationships/image" Target="../media/image37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13" Type="http://schemas.openxmlformats.org/officeDocument/2006/relationships/image" Target="../media/image390.png"/><Relationship Id="rId3" Type="http://schemas.openxmlformats.org/officeDocument/2006/relationships/image" Target="../media/image8.png"/><Relationship Id="rId7" Type="http://schemas.openxmlformats.org/officeDocument/2006/relationships/image" Target="../media/image384.png"/><Relationship Id="rId12" Type="http://schemas.openxmlformats.org/officeDocument/2006/relationships/image" Target="../media/image38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3.png"/><Relationship Id="rId11" Type="http://schemas.openxmlformats.org/officeDocument/2006/relationships/image" Target="../media/image388.png"/><Relationship Id="rId5" Type="http://schemas.openxmlformats.org/officeDocument/2006/relationships/image" Target="../media/image9.png"/><Relationship Id="rId10" Type="http://schemas.openxmlformats.org/officeDocument/2006/relationships/image" Target="../media/image387.png"/><Relationship Id="rId4" Type="http://schemas.openxmlformats.org/officeDocument/2006/relationships/image" Target="../media/image2.png"/><Relationship Id="rId9" Type="http://schemas.openxmlformats.org/officeDocument/2006/relationships/image" Target="../media/image386.png"/><Relationship Id="rId14" Type="http://schemas.openxmlformats.org/officeDocument/2006/relationships/image" Target="../media/image29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3.png"/><Relationship Id="rId3" Type="http://schemas.openxmlformats.org/officeDocument/2006/relationships/image" Target="../media/image8.png"/><Relationship Id="rId7" Type="http://schemas.openxmlformats.org/officeDocument/2006/relationships/image" Target="../media/image392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1.png"/><Relationship Id="rId11" Type="http://schemas.openxmlformats.org/officeDocument/2006/relationships/image" Target="../media/image396.png"/><Relationship Id="rId5" Type="http://schemas.openxmlformats.org/officeDocument/2006/relationships/image" Target="../media/image9.png"/><Relationship Id="rId10" Type="http://schemas.openxmlformats.org/officeDocument/2006/relationships/image" Target="../media/image395.png"/><Relationship Id="rId4" Type="http://schemas.openxmlformats.org/officeDocument/2006/relationships/image" Target="../media/image2.png"/><Relationship Id="rId9" Type="http://schemas.openxmlformats.org/officeDocument/2006/relationships/image" Target="../media/image3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62000"/>
            <a:ext cx="12192000" cy="60960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62000"/>
            <a:ext cx="12192000" cy="609600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4838700"/>
            <a:ext cx="3619500" cy="1257300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9" name="SK-1-text-8"/>
          <p:cNvSpPr/>
          <p:nvPr/>
        </p:nvSpPr>
        <p:spPr>
          <a:xfrm>
            <a:off x="3325267" y="152400"/>
            <a:ext cx="886673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400" b="1" kern="0" spc="120" dirty="0">
                <a:solidFill>
                  <a:srgbClr val="FFFFFF"/>
                </a:solidFill>
              </a:rPr>
              <a:t>BRADFORD VTS TEACHING DECK</a:t>
            </a:r>
            <a:endParaRPr lang="en-US" sz="2400" dirty="0"/>
          </a:p>
        </p:txBody>
      </p:sp>
      <p:sp>
        <p:nvSpPr>
          <p:cNvPr id="10" name="SK-1-text-9"/>
          <p:cNvSpPr/>
          <p:nvPr/>
        </p:nvSpPr>
        <p:spPr>
          <a:xfrm>
            <a:off x="762000" y="2066925"/>
            <a:ext cx="6096000" cy="2514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950"/>
              </a:lnSpc>
              <a:buNone/>
            </a:pPr>
            <a:r>
              <a:rPr lang="en-US" sz="4500" b="1" dirty="0">
                <a:solidFill>
                  <a:srgbClr val="212529"/>
                </a:solidFill>
              </a:rPr>
              <a:t>Somatisation and medically unexplained symptoms</a:t>
            </a:r>
            <a:endParaRPr lang="en-US" sz="4500" dirty="0"/>
          </a:p>
        </p:txBody>
      </p:sp>
      <p:sp>
        <p:nvSpPr>
          <p:cNvPr id="11" name="SK-1-text-10"/>
          <p:cNvSpPr/>
          <p:nvPr/>
        </p:nvSpPr>
        <p:spPr>
          <a:xfrm>
            <a:off x="762000" y="4810125"/>
            <a:ext cx="62103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dirty="0">
                <a:solidFill>
                  <a:srgbClr val="E0651F"/>
                </a:solidFill>
              </a:rPr>
              <a:t>www.bradfordvts.co.uk</a:t>
            </a:r>
            <a:endParaRPr lang="en-US" sz="1800" dirty="0"/>
          </a:p>
        </p:txBody>
      </p:sp>
      <p:sp>
        <p:nvSpPr>
          <p:cNvPr id="12" name="SK-1-text-11"/>
          <p:cNvSpPr/>
          <p:nvPr/>
        </p:nvSpPr>
        <p:spPr>
          <a:xfrm>
            <a:off x="762000" y="5324475"/>
            <a:ext cx="11430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Created July 2026, updated to current NICE/ICD-11 2025 standards</a:t>
            </a:r>
            <a:endParaRPr lang="en-US" sz="1200" dirty="0"/>
          </a:p>
        </p:txBody>
      </p:sp>
      <p:sp>
        <p:nvSpPr>
          <p:cNvPr id="13" name="SK-1-text-12"/>
          <p:cNvSpPr/>
          <p:nvPr/>
        </p:nvSpPr>
        <p:spPr>
          <a:xfrm>
            <a:off x="8191500" y="5029200"/>
            <a:ext cx="3314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12529"/>
                </a:solidFill>
              </a:rPr>
              <a:t>DISCLAIMER</a:t>
            </a:r>
            <a:endParaRPr lang="en-US" sz="1050" dirty="0"/>
          </a:p>
        </p:txBody>
      </p:sp>
      <p:sp>
        <p:nvSpPr>
          <p:cNvPr id="14" name="SK-1-text-13"/>
          <p:cNvSpPr/>
          <p:nvPr/>
        </p:nvSpPr>
        <p:spPr>
          <a:xfrm>
            <a:off x="8191500" y="5305425"/>
            <a:ext cx="323850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Always double check this advice and drug doses with the latest NICE/BNF guidance. This document is for educational purposes only.</a:t>
            </a:r>
            <a:endParaRPr lang="en-US" sz="1125" dirty="0"/>
          </a:p>
        </p:txBody>
      </p:sp>
      <p:sp>
        <p:nvSpPr>
          <p:cNvPr id="15" name="SK-1-text-14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913483"/>
            <a:ext cx="5334000" cy="192405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103983"/>
            <a:ext cx="381000" cy="3048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428083"/>
            <a:ext cx="166688" cy="13722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799558"/>
            <a:ext cx="166688" cy="13722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5171033"/>
            <a:ext cx="166688" cy="13722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2640360"/>
            <a:ext cx="166688" cy="13722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3011835"/>
            <a:ext cx="166688" cy="13722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3383310"/>
            <a:ext cx="166688" cy="13722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3897660"/>
            <a:ext cx="5334000" cy="1270546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4059585"/>
            <a:ext cx="238125" cy="19050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6372225"/>
            <a:ext cx="11049000" cy="295275"/>
          </a:xfrm>
          <a:prstGeom prst="rect">
            <a:avLst/>
          </a:prstGeom>
        </p:spPr>
      </p:pic>
      <p:sp>
        <p:nvSpPr>
          <p:cNvPr id="16" name="SK-3-text-15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Why This Matters in UK General Practice</a:t>
            </a:r>
            <a:endParaRPr lang="en-US" sz="2550" dirty="0"/>
          </a:p>
        </p:txBody>
      </p:sp>
      <p:sp>
        <p:nvSpPr>
          <p:cNvPr id="17" name="SK-3-text-16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8" name="SK-3-text-17"/>
          <p:cNvSpPr/>
          <p:nvPr/>
        </p:nvSpPr>
        <p:spPr>
          <a:xfrm>
            <a:off x="1209675" y="2027783"/>
            <a:ext cx="425196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12529"/>
                </a:solidFill>
              </a:rPr>
              <a:t>1 in 4</a:t>
            </a:r>
            <a:endParaRPr lang="en-US" sz="3600" dirty="0"/>
          </a:p>
        </p:txBody>
      </p:sp>
      <p:sp>
        <p:nvSpPr>
          <p:cNvPr id="19" name="SK-3-text-18"/>
          <p:cNvSpPr/>
          <p:nvPr/>
        </p:nvSpPr>
        <p:spPr>
          <a:xfrm>
            <a:off x="685800" y="2561183"/>
            <a:ext cx="52101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495057"/>
                </a:solidFill>
              </a:rPr>
              <a:t>GP Patients</a:t>
            </a:r>
            <a:endParaRPr lang="en-US" sz="1650" dirty="0"/>
          </a:p>
        </p:txBody>
      </p:sp>
      <p:sp>
        <p:nvSpPr>
          <p:cNvPr id="20" name="SK-3-text-19"/>
          <p:cNvSpPr/>
          <p:nvPr/>
        </p:nvSpPr>
        <p:spPr>
          <a:xfrm>
            <a:off x="685800" y="2951708"/>
            <a:ext cx="510540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Approximately 25% of patients in primary care present with physical symptoms that cannot be explained by a clear organic disease process.</a:t>
            </a:r>
            <a:endParaRPr lang="en-US" sz="1350" dirty="0"/>
          </a:p>
        </p:txBody>
      </p:sp>
      <p:sp>
        <p:nvSpPr>
          <p:cNvPr id="21" name="SK-3-text-20"/>
          <p:cNvSpPr/>
          <p:nvPr/>
        </p:nvSpPr>
        <p:spPr>
          <a:xfrm>
            <a:off x="571500" y="4056608"/>
            <a:ext cx="461200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Impact on the Patient:</a:t>
            </a:r>
            <a:endParaRPr lang="en-US" sz="1350" dirty="0"/>
          </a:p>
        </p:txBody>
      </p:sp>
      <p:sp>
        <p:nvSpPr>
          <p:cNvPr id="22" name="SK-3-text-21"/>
          <p:cNvSpPr/>
          <p:nvPr/>
        </p:nvSpPr>
        <p:spPr>
          <a:xfrm>
            <a:off x="833438" y="4380458"/>
            <a:ext cx="113585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Significant psychological distress and functional disability.</a:t>
            </a:r>
            <a:endParaRPr lang="en-US" sz="1350" dirty="0"/>
          </a:p>
        </p:txBody>
      </p:sp>
      <p:sp>
        <p:nvSpPr>
          <p:cNvPr id="23" name="SK-3-text-22"/>
          <p:cNvSpPr/>
          <p:nvPr/>
        </p:nvSpPr>
        <p:spPr>
          <a:xfrm>
            <a:off x="833438" y="4751933"/>
            <a:ext cx="107842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Increased risk of social isolation and unemployment.</a:t>
            </a:r>
            <a:endParaRPr lang="en-US" sz="1350" dirty="0"/>
          </a:p>
        </p:txBody>
      </p:sp>
      <p:sp>
        <p:nvSpPr>
          <p:cNvPr id="24" name="SK-3-text-23"/>
          <p:cNvSpPr/>
          <p:nvPr/>
        </p:nvSpPr>
        <p:spPr>
          <a:xfrm>
            <a:off x="833438" y="5123408"/>
            <a:ext cx="113585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Stigmatization via pejorative labels like "difficult patient."</a:t>
            </a:r>
            <a:endParaRPr lang="en-US" sz="1350" dirty="0"/>
          </a:p>
        </p:txBody>
      </p:sp>
      <p:sp>
        <p:nvSpPr>
          <p:cNvPr id="25" name="SK-3-text-24"/>
          <p:cNvSpPr/>
          <p:nvPr/>
        </p:nvSpPr>
        <p:spPr>
          <a:xfrm>
            <a:off x="6286500" y="2268885"/>
            <a:ext cx="543496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Clinical and System Risks:</a:t>
            </a:r>
            <a:endParaRPr lang="en-US" sz="1350" dirty="0"/>
          </a:p>
        </p:txBody>
      </p:sp>
      <p:sp>
        <p:nvSpPr>
          <p:cNvPr id="26" name="SK-3-text-25"/>
          <p:cNvSpPr/>
          <p:nvPr/>
        </p:nvSpPr>
        <p:spPr>
          <a:xfrm>
            <a:off x="6548438" y="2592735"/>
            <a:ext cx="56435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Unnecessary hospitalisations and invasive procedures.</a:t>
            </a:r>
            <a:endParaRPr lang="en-US" sz="1350" dirty="0"/>
          </a:p>
        </p:txBody>
      </p:sp>
      <p:sp>
        <p:nvSpPr>
          <p:cNvPr id="27" name="SK-3-text-26"/>
          <p:cNvSpPr/>
          <p:nvPr/>
        </p:nvSpPr>
        <p:spPr>
          <a:xfrm>
            <a:off x="6548438" y="2964210"/>
            <a:ext cx="56435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High healthcare utilization and "doctor-shopping."</a:t>
            </a:r>
            <a:endParaRPr lang="en-US" sz="1350" dirty="0"/>
          </a:p>
        </p:txBody>
      </p:sp>
      <p:sp>
        <p:nvSpPr>
          <p:cNvPr id="28" name="SK-3-text-27"/>
          <p:cNvSpPr/>
          <p:nvPr/>
        </p:nvSpPr>
        <p:spPr>
          <a:xfrm>
            <a:off x="6548438" y="3335685"/>
            <a:ext cx="56435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Misdiagnosis of medical disease as somatisation.</a:t>
            </a:r>
            <a:endParaRPr lang="en-US" sz="1350" dirty="0"/>
          </a:p>
        </p:txBody>
      </p:sp>
      <p:sp>
        <p:nvSpPr>
          <p:cNvPr id="29" name="SK-3-text-28"/>
          <p:cNvSpPr/>
          <p:nvPr/>
        </p:nvSpPr>
        <p:spPr>
          <a:xfrm>
            <a:off x="6734175" y="4011960"/>
            <a:ext cx="54578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D35400"/>
                </a:solidFill>
              </a:rPr>
              <a:t>COMMON PITFALL: IATROGENIC HARM</a:t>
            </a:r>
            <a:endParaRPr lang="en-US" sz="1500" dirty="0"/>
          </a:p>
        </p:txBody>
      </p:sp>
      <p:sp>
        <p:nvSpPr>
          <p:cNvPr id="30" name="SK-3-text-29"/>
          <p:cNvSpPr/>
          <p:nvPr/>
        </p:nvSpPr>
        <p:spPr>
          <a:xfrm>
            <a:off x="6400800" y="4373910"/>
            <a:ext cx="5105400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Over-investigation reinforces the patient's belief that a dangerous disease is being missed. Repeated tests lead to incidental findings ("incidentalomas"), triggering further anxiety and harmful interventions.</a:t>
            </a:r>
            <a:endParaRPr lang="en-US" sz="1275" dirty="0"/>
          </a:p>
        </p:txBody>
      </p:sp>
      <p:sp>
        <p:nvSpPr>
          <p:cNvPr id="31" name="SK-3-text-30"/>
          <p:cNvSpPr/>
          <p:nvPr/>
        </p:nvSpPr>
        <p:spPr>
          <a:xfrm>
            <a:off x="533400" y="6467475"/>
            <a:ext cx="11125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10200" cy="364242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83953"/>
            <a:ext cx="285750" cy="2286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1848296"/>
            <a:ext cx="214313" cy="171450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2202507"/>
            <a:ext cx="214313" cy="17145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2556718"/>
            <a:ext cx="214313" cy="17145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500" y="2910929"/>
            <a:ext cx="214313" cy="17145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500" y="3265140"/>
            <a:ext cx="214313" cy="17145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300" y="1226790"/>
            <a:ext cx="5410200" cy="364242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600" y="1383953"/>
            <a:ext cx="285750" cy="22860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1300" y="1848296"/>
            <a:ext cx="214313" cy="171450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1300" y="2202507"/>
            <a:ext cx="214313" cy="17145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1300" y="2556718"/>
            <a:ext cx="214313" cy="171450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91300" y="2910929"/>
            <a:ext cx="214313" cy="17145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91300" y="3265140"/>
            <a:ext cx="214313" cy="17145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5059710"/>
            <a:ext cx="3555950" cy="1226790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5800" y="5311378"/>
            <a:ext cx="78581" cy="62805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17950" y="5059710"/>
            <a:ext cx="3555950" cy="1226790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32250" y="5305574"/>
            <a:ext cx="92869" cy="74265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64401" y="5059710"/>
            <a:ext cx="3555950" cy="1226790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178701" y="5305871"/>
            <a:ext cx="92422" cy="73819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26" name="SK-4-text-25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Terminology Update: MUS and PPS</a:t>
            </a:r>
            <a:endParaRPr lang="en-US" sz="2550" dirty="0"/>
          </a:p>
        </p:txBody>
      </p:sp>
      <p:sp>
        <p:nvSpPr>
          <p:cNvPr id="27" name="SK-4-text-26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8" name="SK-4-text-27"/>
          <p:cNvSpPr/>
          <p:nvPr/>
        </p:nvSpPr>
        <p:spPr>
          <a:xfrm>
            <a:off x="1085850" y="1341090"/>
            <a:ext cx="36252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Move Away From</a:t>
            </a:r>
            <a:endParaRPr lang="en-US" sz="1650" dirty="0"/>
          </a:p>
        </p:txBody>
      </p:sp>
      <p:sp>
        <p:nvSpPr>
          <p:cNvPr id="29" name="SK-4-text-28"/>
          <p:cNvSpPr/>
          <p:nvPr/>
        </p:nvSpPr>
        <p:spPr>
          <a:xfrm>
            <a:off x="1214586" y="1807815"/>
            <a:ext cx="878177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Somatization Disorder</a:t>
            </a:r>
            <a:r>
              <a:rPr lang="en-US" sz="1350" dirty="0">
                <a:solidFill>
                  <a:srgbClr val="495057"/>
                </a:solidFill>
              </a:rPr>
              <a:t> (Outdated DSM-IV term)</a:t>
            </a:r>
            <a:endParaRPr lang="en-US" sz="1350" dirty="0"/>
          </a:p>
        </p:txBody>
      </p:sp>
      <p:sp>
        <p:nvSpPr>
          <p:cNvPr id="30" name="SK-4-text-29"/>
          <p:cNvSpPr/>
          <p:nvPr/>
        </p:nvSpPr>
        <p:spPr>
          <a:xfrm>
            <a:off x="1214586" y="2162026"/>
            <a:ext cx="878177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Hypochondriasis</a:t>
            </a:r>
            <a:r>
              <a:rPr lang="en-US" sz="1350" dirty="0">
                <a:solidFill>
                  <a:srgbClr val="495057"/>
                </a:solidFill>
              </a:rPr>
              <a:t> (Stigmatizing illness worry)</a:t>
            </a:r>
            <a:endParaRPr lang="en-US" sz="1350" dirty="0"/>
          </a:p>
        </p:txBody>
      </p:sp>
      <p:sp>
        <p:nvSpPr>
          <p:cNvPr id="31" name="SK-4-text-30"/>
          <p:cNvSpPr/>
          <p:nvPr/>
        </p:nvSpPr>
        <p:spPr>
          <a:xfrm>
            <a:off x="1214586" y="2516237"/>
            <a:ext cx="819631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Psychosomatic</a:t>
            </a:r>
            <a:r>
              <a:rPr lang="en-US" sz="1350" dirty="0">
                <a:solidFill>
                  <a:srgbClr val="495057"/>
                </a:solidFill>
              </a:rPr>
              <a:t> (Implies "all in the head")</a:t>
            </a:r>
            <a:endParaRPr lang="en-US" sz="1350" dirty="0"/>
          </a:p>
        </p:txBody>
      </p:sp>
      <p:sp>
        <p:nvSpPr>
          <p:cNvPr id="32" name="SK-4-text-31"/>
          <p:cNvSpPr/>
          <p:nvPr/>
        </p:nvSpPr>
        <p:spPr>
          <a:xfrm>
            <a:off x="1214586" y="2870448"/>
            <a:ext cx="897692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"Heartsink" / "Difficult"</a:t>
            </a:r>
            <a:r>
              <a:rPr lang="en-US" sz="1350" dirty="0">
                <a:solidFill>
                  <a:srgbClr val="495057"/>
                </a:solidFill>
              </a:rPr>
              <a:t> (Pejorative labels)</a:t>
            </a:r>
            <a:endParaRPr lang="en-US" sz="1350" dirty="0"/>
          </a:p>
        </p:txBody>
      </p:sp>
      <p:sp>
        <p:nvSpPr>
          <p:cNvPr id="33" name="SK-4-text-32"/>
          <p:cNvSpPr/>
          <p:nvPr/>
        </p:nvSpPr>
        <p:spPr>
          <a:xfrm>
            <a:off x="1214586" y="3224659"/>
            <a:ext cx="819631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Non-organic symptoms</a:t>
            </a:r>
            <a:r>
              <a:rPr lang="en-US" sz="1350" dirty="0">
                <a:solidFill>
                  <a:srgbClr val="495057"/>
                </a:solidFill>
              </a:rPr>
              <a:t> (Dismissive framing)</a:t>
            </a:r>
            <a:endParaRPr lang="en-US" sz="1350" dirty="0"/>
          </a:p>
        </p:txBody>
      </p:sp>
      <p:sp>
        <p:nvSpPr>
          <p:cNvPr id="34" name="SK-4-text-33"/>
          <p:cNvSpPr/>
          <p:nvPr/>
        </p:nvSpPr>
        <p:spPr>
          <a:xfrm>
            <a:off x="6724650" y="1341090"/>
            <a:ext cx="48825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Modern GP Standards</a:t>
            </a:r>
            <a:endParaRPr lang="en-US" sz="1650" dirty="0"/>
          </a:p>
        </p:txBody>
      </p:sp>
      <p:sp>
        <p:nvSpPr>
          <p:cNvPr id="35" name="SK-4-text-34"/>
          <p:cNvSpPr/>
          <p:nvPr/>
        </p:nvSpPr>
        <p:spPr>
          <a:xfrm>
            <a:off x="6853386" y="1826865"/>
            <a:ext cx="5338614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Medically Unexplained Symptoms (MUS)</a:t>
            </a:r>
            <a:endParaRPr lang="en-US" sz="1350" dirty="0"/>
          </a:p>
        </p:txBody>
      </p:sp>
      <p:sp>
        <p:nvSpPr>
          <p:cNvPr id="36" name="SK-4-text-35"/>
          <p:cNvSpPr/>
          <p:nvPr/>
        </p:nvSpPr>
        <p:spPr>
          <a:xfrm>
            <a:off x="6853386" y="2181076"/>
            <a:ext cx="5338614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Persistent Physical Symptoms (PPS)</a:t>
            </a:r>
            <a:endParaRPr lang="en-US" sz="1350" dirty="0"/>
          </a:p>
        </p:txBody>
      </p:sp>
      <p:sp>
        <p:nvSpPr>
          <p:cNvPr id="37" name="SK-4-text-36"/>
          <p:cNvSpPr/>
          <p:nvPr/>
        </p:nvSpPr>
        <p:spPr>
          <a:xfrm>
            <a:off x="6853386" y="2516237"/>
            <a:ext cx="533861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Functional Symptoms / FND</a:t>
            </a:r>
            <a:r>
              <a:rPr lang="en-US" sz="1350" dirty="0">
                <a:solidFill>
                  <a:srgbClr val="495057"/>
                </a:solidFill>
              </a:rPr>
              <a:t> (NICE term)</a:t>
            </a:r>
            <a:endParaRPr lang="en-US" sz="1350" dirty="0"/>
          </a:p>
        </p:txBody>
      </p:sp>
      <p:sp>
        <p:nvSpPr>
          <p:cNvPr id="38" name="SK-4-text-37"/>
          <p:cNvSpPr/>
          <p:nvPr/>
        </p:nvSpPr>
        <p:spPr>
          <a:xfrm>
            <a:off x="6853386" y="2870448"/>
            <a:ext cx="533861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Bodily Distress Disorder</a:t>
            </a:r>
            <a:r>
              <a:rPr lang="en-US" sz="1350" dirty="0">
                <a:solidFill>
                  <a:srgbClr val="495057"/>
                </a:solidFill>
              </a:rPr>
              <a:t> (ICD-11 standard)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6853386" y="3224659"/>
            <a:ext cx="533861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 </a:t>
            </a:r>
            <a:r>
              <a:rPr lang="en-US" sz="1350" b="1" dirty="0">
                <a:solidFill>
                  <a:srgbClr val="495057"/>
                </a:solidFill>
              </a:rPr>
              <a:t>Somatic Symptom Disorder</a:t>
            </a:r>
            <a:r>
              <a:rPr lang="en-US" sz="1350" dirty="0">
                <a:solidFill>
                  <a:srgbClr val="495057"/>
                </a:solidFill>
              </a:rPr>
              <a:t> (DSM-5 standard)</a:t>
            </a:r>
            <a:endParaRPr lang="en-US" sz="1350" dirty="0"/>
          </a:p>
        </p:txBody>
      </p:sp>
      <p:sp>
        <p:nvSpPr>
          <p:cNvPr id="40" name="SK-4-text-39"/>
          <p:cNvSpPr/>
          <p:nvPr/>
        </p:nvSpPr>
        <p:spPr>
          <a:xfrm>
            <a:off x="878681" y="5174010"/>
            <a:ext cx="3134469" cy="9981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8E44AD"/>
                </a:solidFill>
              </a:rPr>
              <a:t>AKT PEARL</a:t>
            </a:r>
            <a:r>
              <a:rPr lang="en-US" sz="1125" dirty="0">
                <a:solidFill>
                  <a:srgbClr val="212529"/>
                </a:solidFill>
              </a:rPr>
              <a:t>Modern coding focuses on the </a:t>
            </a:r>
            <a:r>
              <a:rPr lang="en-US" sz="1125" b="1" dirty="0">
                <a:solidFill>
                  <a:srgbClr val="212529"/>
                </a:solidFill>
              </a:rPr>
              <a:t>impact</a:t>
            </a:r>
            <a:r>
              <a:rPr lang="en-US" sz="1125" dirty="0">
                <a:solidFill>
                  <a:srgbClr val="212529"/>
                </a:solidFill>
              </a:rPr>
              <a:t> of symptoms and the </a:t>
            </a:r>
            <a:r>
              <a:rPr lang="en-US" sz="1125" b="1" dirty="0">
                <a:solidFill>
                  <a:srgbClr val="212529"/>
                </a:solidFill>
              </a:rPr>
              <a:t>excessive response</a:t>
            </a:r>
            <a:r>
              <a:rPr lang="en-US" sz="1125" dirty="0">
                <a:solidFill>
                  <a:srgbClr val="212529"/>
                </a:solidFill>
              </a:rPr>
              <a:t> (thoughts/feelings) rather than just the absence of a physical cause.</a:t>
            </a:r>
            <a:endParaRPr lang="en-US" sz="1125" dirty="0"/>
          </a:p>
        </p:txBody>
      </p:sp>
      <p:sp>
        <p:nvSpPr>
          <p:cNvPr id="41" name="SK-4-text-40"/>
          <p:cNvSpPr/>
          <p:nvPr/>
        </p:nvSpPr>
        <p:spPr>
          <a:xfrm>
            <a:off x="4639419" y="5174010"/>
            <a:ext cx="3120182" cy="9981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D35400"/>
                </a:solidFill>
              </a:rPr>
              <a:t>COMMON PITFALL</a:t>
            </a:r>
            <a:r>
              <a:rPr lang="en-US" sz="1125" dirty="0">
                <a:solidFill>
                  <a:srgbClr val="212529"/>
                </a:solidFill>
              </a:rPr>
              <a:t>Using pejorative labels like "heartsink" creates clinician bias and risks missing real organic disease during future presentations.</a:t>
            </a:r>
            <a:endParaRPr lang="en-US" sz="1125" dirty="0"/>
          </a:p>
        </p:txBody>
      </p:sp>
      <p:sp>
        <p:nvSpPr>
          <p:cNvPr id="42" name="SK-4-text-41"/>
          <p:cNvSpPr/>
          <p:nvPr/>
        </p:nvSpPr>
        <p:spPr>
          <a:xfrm>
            <a:off x="8385423" y="5174010"/>
            <a:ext cx="3120628" cy="9981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16A085"/>
                </a:solidFill>
              </a:rPr>
              <a:t>SCA TIP</a:t>
            </a:r>
            <a:r>
              <a:rPr lang="en-US" sz="1125" dirty="0">
                <a:solidFill>
                  <a:srgbClr val="212529"/>
                </a:solidFill>
              </a:rPr>
              <a:t>Validation is key: "These symptoms are real and distressing." Avoid saying "There is nothing wrong with you" after normal tests.</a:t>
            </a:r>
            <a:endParaRPr lang="en-US" sz="1125" dirty="0"/>
          </a:p>
        </p:txBody>
      </p:sp>
      <p:sp>
        <p:nvSpPr>
          <p:cNvPr id="43" name="SK-4-text-42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10200" cy="4000798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1379190"/>
            <a:ext cx="5105400" cy="390525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1460153"/>
            <a:ext cx="190500" cy="1524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300" y="1226790"/>
            <a:ext cx="5410200" cy="4000798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700" y="1379190"/>
            <a:ext cx="5105400" cy="390525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2700" y="1460153"/>
            <a:ext cx="190500" cy="1524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418088"/>
            <a:ext cx="5429250" cy="868412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3900" y="5551438"/>
            <a:ext cx="238125" cy="20702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0" y="5418088"/>
            <a:ext cx="5429250" cy="868412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43650" y="5551438"/>
            <a:ext cx="238125" cy="20702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6" name="SK-5-text-15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Modern Classifications: DSM-5 and ICD-11</a:t>
            </a:r>
            <a:endParaRPr lang="en-US" sz="2550" dirty="0"/>
          </a:p>
        </p:txBody>
      </p:sp>
      <p:sp>
        <p:nvSpPr>
          <p:cNvPr id="17" name="SK-5-text-16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8" name="SK-5-text-17"/>
          <p:cNvSpPr/>
          <p:nvPr/>
        </p:nvSpPr>
        <p:spPr>
          <a:xfrm>
            <a:off x="1009650" y="1379190"/>
            <a:ext cx="44634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DSM-5 / DSM-5-TR</a:t>
            </a:r>
            <a:endParaRPr lang="en-US" sz="1650" dirty="0"/>
          </a:p>
        </p:txBody>
      </p:sp>
      <p:sp>
        <p:nvSpPr>
          <p:cNvPr id="19" name="SK-5-text-18"/>
          <p:cNvSpPr/>
          <p:nvPr/>
        </p:nvSpPr>
        <p:spPr>
          <a:xfrm>
            <a:off x="723900" y="1884015"/>
            <a:ext cx="5105400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Somatic Symptom Disorder (SSD):</a:t>
            </a:r>
            <a:r>
              <a:rPr lang="en-US" sz="1275" dirty="0">
                <a:solidFill>
                  <a:srgbClr val="495057"/>
                </a:solidFill>
              </a:rPr>
              <a:t> Replaces somatization disorder. Requires 1+ physical symptoms causing distress + excessive thoughts, feelings, or behaviours.</a:t>
            </a:r>
            <a:endParaRPr lang="en-US" sz="1275" dirty="0"/>
          </a:p>
        </p:txBody>
      </p:sp>
      <p:sp>
        <p:nvSpPr>
          <p:cNvPr id="20" name="SK-5-text-19"/>
          <p:cNvSpPr/>
          <p:nvPr/>
        </p:nvSpPr>
        <p:spPr>
          <a:xfrm>
            <a:off x="723900" y="2640211"/>
            <a:ext cx="51054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Illness Anxiety Disorder:</a:t>
            </a:r>
            <a:r>
              <a:rPr lang="en-US" sz="1275" dirty="0">
                <a:solidFill>
                  <a:srgbClr val="495057"/>
                </a:solidFill>
              </a:rPr>
              <a:t> Replaces 'hypochondriasis' when illness worry is central but physical symptoms are minimal or absent.</a:t>
            </a:r>
            <a:endParaRPr lang="en-US" sz="1275" dirty="0"/>
          </a:p>
        </p:txBody>
      </p:sp>
      <p:sp>
        <p:nvSpPr>
          <p:cNvPr id="21" name="SK-5-text-20"/>
          <p:cNvSpPr/>
          <p:nvPr/>
        </p:nvSpPr>
        <p:spPr>
          <a:xfrm>
            <a:off x="723900" y="3169741"/>
            <a:ext cx="51054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FND:</a:t>
            </a:r>
            <a:r>
              <a:rPr lang="en-US" sz="1275" dirty="0">
                <a:solidFill>
                  <a:srgbClr val="495057"/>
                </a:solidFill>
              </a:rPr>
              <a:t> Functional Neurological Symptom Disorder (Conversion Disorder) for neurological symptoms without structural cause.</a:t>
            </a:r>
            <a:endParaRPr lang="en-US" sz="1275" dirty="0"/>
          </a:p>
        </p:txBody>
      </p:sp>
      <p:sp>
        <p:nvSpPr>
          <p:cNvPr id="22" name="SK-5-text-21"/>
          <p:cNvSpPr/>
          <p:nvPr/>
        </p:nvSpPr>
        <p:spPr>
          <a:xfrm>
            <a:off x="723900" y="3699272"/>
            <a:ext cx="51054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Key Shift:</a:t>
            </a:r>
            <a:r>
              <a:rPr lang="en-US" sz="1275" dirty="0">
                <a:solidFill>
                  <a:srgbClr val="495057"/>
                </a:solidFill>
              </a:rPr>
              <a:t> Emphasis is on the </a:t>
            </a:r>
            <a:r>
              <a:rPr lang="en-US" sz="1275" b="1" dirty="0">
                <a:solidFill>
                  <a:srgbClr val="E0651F"/>
                </a:solidFill>
              </a:rPr>
              <a:t>excessive response</a:t>
            </a:r>
            <a:r>
              <a:rPr lang="en-US" sz="1275" dirty="0">
                <a:solidFill>
                  <a:srgbClr val="495057"/>
                </a:solidFill>
              </a:rPr>
              <a:t> to symptoms, not just the lack of a medical explanation.</a:t>
            </a:r>
            <a:endParaRPr lang="en-US" sz="1275" dirty="0"/>
          </a:p>
        </p:txBody>
      </p:sp>
      <p:sp>
        <p:nvSpPr>
          <p:cNvPr id="23" name="SK-5-text-22"/>
          <p:cNvSpPr/>
          <p:nvPr/>
        </p:nvSpPr>
        <p:spPr>
          <a:xfrm>
            <a:off x="6648450" y="1379190"/>
            <a:ext cx="53854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ICD-11 (WHO 2022)</a:t>
            </a:r>
            <a:endParaRPr lang="en-US" sz="1650" dirty="0"/>
          </a:p>
        </p:txBody>
      </p:sp>
      <p:sp>
        <p:nvSpPr>
          <p:cNvPr id="24" name="SK-5-text-23"/>
          <p:cNvSpPr/>
          <p:nvPr/>
        </p:nvSpPr>
        <p:spPr>
          <a:xfrm>
            <a:off x="6362700" y="1884015"/>
            <a:ext cx="51054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Bodily Distress Disorder (BDD):</a:t>
            </a:r>
            <a:r>
              <a:rPr lang="en-US" sz="1275" dirty="0">
                <a:solidFill>
                  <a:srgbClr val="495057"/>
                </a:solidFill>
              </a:rPr>
              <a:t> The new primary classification for persistent, distressing bodily symptoms.</a:t>
            </a:r>
            <a:endParaRPr lang="en-US" sz="1275" dirty="0"/>
          </a:p>
        </p:txBody>
      </p:sp>
      <p:sp>
        <p:nvSpPr>
          <p:cNvPr id="25" name="SK-5-text-24"/>
          <p:cNvSpPr/>
          <p:nvPr/>
        </p:nvSpPr>
        <p:spPr>
          <a:xfrm>
            <a:off x="6362700" y="2413546"/>
            <a:ext cx="58293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Core Criteria:</a:t>
            </a:r>
            <a:r>
              <a:rPr lang="en-US" sz="1275" dirty="0">
                <a:solidFill>
                  <a:srgbClr val="495057"/>
                </a:solidFill>
              </a:rPr>
              <a:t> Symptoms present on most days for at least </a:t>
            </a:r>
            <a:r>
              <a:rPr lang="en-US" sz="1275" b="1" dirty="0">
                <a:solidFill>
                  <a:srgbClr val="8E44AD"/>
                </a:solidFill>
              </a:rPr>
              <a:t>3 months</a:t>
            </a:r>
            <a:r>
              <a:rPr lang="en-US" sz="1275" dirty="0">
                <a:solidFill>
                  <a:srgbClr val="495057"/>
                </a:solidFill>
              </a:rPr>
              <a:t>.</a:t>
            </a:r>
            <a:endParaRPr lang="en-US" sz="1275" dirty="0"/>
          </a:p>
        </p:txBody>
      </p:sp>
      <p:sp>
        <p:nvSpPr>
          <p:cNvPr id="26" name="SK-5-text-25"/>
          <p:cNvSpPr/>
          <p:nvPr/>
        </p:nvSpPr>
        <p:spPr>
          <a:xfrm>
            <a:off x="6362700" y="2716411"/>
            <a:ext cx="51054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Defining Feature:</a:t>
            </a:r>
            <a:r>
              <a:rPr lang="en-US" sz="1275" dirty="0">
                <a:solidFill>
                  <a:srgbClr val="495057"/>
                </a:solidFill>
              </a:rPr>
              <a:t> Excessive attention directed toward symptoms and associated persistent distress.</a:t>
            </a:r>
            <a:endParaRPr lang="en-US" sz="1275" dirty="0"/>
          </a:p>
        </p:txBody>
      </p:sp>
      <p:sp>
        <p:nvSpPr>
          <p:cNvPr id="27" name="SK-5-text-26"/>
          <p:cNvSpPr/>
          <p:nvPr/>
        </p:nvSpPr>
        <p:spPr>
          <a:xfrm>
            <a:off x="6362700" y="3245941"/>
            <a:ext cx="5105400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Abolition of 'Somatoform':</a:t>
            </a:r>
            <a:r>
              <a:rPr lang="en-US" sz="1275" dirty="0">
                <a:solidFill>
                  <a:srgbClr val="495057"/>
                </a:solidFill>
              </a:rPr>
              <a:t> ICD-11 moves away from the 'somatoform' grouping to focus on the psychological impact of physical distress.</a:t>
            </a:r>
            <a:endParaRPr lang="en-US" sz="1275" dirty="0"/>
          </a:p>
        </p:txBody>
      </p:sp>
      <p:sp>
        <p:nvSpPr>
          <p:cNvPr id="28" name="SK-5-text-27"/>
          <p:cNvSpPr/>
          <p:nvPr/>
        </p:nvSpPr>
        <p:spPr>
          <a:xfrm>
            <a:off x="1076325" y="5532388"/>
            <a:ext cx="4772025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AKT: DSM-5 SSD is not diagnosed simply because no cause is found; it requires an excessive illness-related response (cognition/behaviour).</a:t>
            </a:r>
            <a:endParaRPr lang="en-US" sz="1200" dirty="0"/>
          </a:p>
        </p:txBody>
      </p:sp>
      <p:sp>
        <p:nvSpPr>
          <p:cNvPr id="29" name="SK-5-text-28"/>
          <p:cNvSpPr/>
          <p:nvPr/>
        </p:nvSpPr>
        <p:spPr>
          <a:xfrm>
            <a:off x="6696075" y="5532388"/>
            <a:ext cx="4772025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SCA: Use modern, non-pejorative terms. Avoid outdated labels like 'hypochondriasis' or 'somatization disorder' in your consultation.</a:t>
            </a:r>
            <a:endParaRPr lang="en-US" sz="1200" dirty="0"/>
          </a:p>
        </p:txBody>
      </p:sp>
      <p:sp>
        <p:nvSpPr>
          <p:cNvPr id="30" name="SK-5-text-29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4724400" cy="486921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900" y="1226790"/>
            <a:ext cx="5943600" cy="1077367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1200" y="1546324"/>
            <a:ext cx="285750" cy="253901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900" y="2494657"/>
            <a:ext cx="5943600" cy="1077367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1200" y="2814191"/>
            <a:ext cx="285750" cy="28575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6900" y="3762524"/>
            <a:ext cx="5943600" cy="1019175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7400" y="3944392"/>
            <a:ext cx="166688" cy="13722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900" y="4972199"/>
            <a:ext cx="5943600" cy="112395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7400" y="5153174"/>
            <a:ext cx="190500" cy="15240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5" name="SK-6-text-14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Epidemiology and Primary Care Prevalence</a:t>
            </a:r>
            <a:endParaRPr lang="en-US" sz="2550" dirty="0"/>
          </a:p>
        </p:txBody>
      </p:sp>
      <p:sp>
        <p:nvSpPr>
          <p:cNvPr id="16" name="SK-6-text-15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7" name="SK-6-text-16"/>
          <p:cNvSpPr/>
          <p:nvPr/>
        </p:nvSpPr>
        <p:spPr>
          <a:xfrm>
            <a:off x="985540" y="2194471"/>
            <a:ext cx="11206460" cy="1524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000"/>
              </a:lnSpc>
              <a:buNone/>
            </a:pPr>
            <a:r>
              <a:rPr lang="en-US" sz="12000" b="1" dirty="0">
                <a:solidFill>
                  <a:srgbClr val="E0651F"/>
                </a:solidFill>
              </a:rPr>
              <a:t>1 in 4</a:t>
            </a:r>
            <a:endParaRPr lang="en-US" sz="12000" dirty="0"/>
          </a:p>
        </p:txBody>
      </p:sp>
      <p:sp>
        <p:nvSpPr>
          <p:cNvPr id="18" name="SK-6-text-17"/>
          <p:cNvSpPr/>
          <p:nvPr/>
        </p:nvSpPr>
        <p:spPr>
          <a:xfrm>
            <a:off x="2120950" y="3813721"/>
            <a:ext cx="162550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495057"/>
                </a:solidFill>
              </a:rPr>
              <a:t>GP Patients</a:t>
            </a:r>
            <a:endParaRPr lang="en-US" sz="2100" dirty="0"/>
          </a:p>
        </p:txBody>
      </p:sp>
      <p:sp>
        <p:nvSpPr>
          <p:cNvPr id="19" name="SK-6-text-18"/>
          <p:cNvSpPr/>
          <p:nvPr/>
        </p:nvSpPr>
        <p:spPr>
          <a:xfrm>
            <a:off x="1504950" y="4356646"/>
            <a:ext cx="285750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868E96"/>
                </a:solidFill>
              </a:rPr>
              <a:t>Present with physical symptoms that cannot be explained by a clear disease process.</a:t>
            </a:r>
            <a:endParaRPr lang="en-US" sz="1350" dirty="0"/>
          </a:p>
        </p:txBody>
      </p:sp>
      <p:sp>
        <p:nvSpPr>
          <p:cNvPr id="20" name="SK-6-text-19"/>
          <p:cNvSpPr/>
          <p:nvPr/>
        </p:nvSpPr>
        <p:spPr>
          <a:xfrm>
            <a:off x="6219825" y="1508224"/>
            <a:ext cx="528637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Primary Care Impact:</a:t>
            </a:r>
            <a:r>
              <a:rPr lang="en-US" sz="1350" dirty="0">
                <a:solidFill>
                  <a:srgbClr val="212529"/>
                </a:solidFill>
              </a:rPr>
              <a:t> A major study of 1,456 patients found </a:t>
            </a:r>
            <a:r>
              <a:rPr lang="en-US" sz="1350" b="1" dirty="0">
                <a:solidFill>
                  <a:srgbClr val="212529"/>
                </a:solidFill>
              </a:rPr>
              <a:t>22%</a:t>
            </a:r>
            <a:r>
              <a:rPr lang="en-US" sz="1350" dirty="0">
                <a:solidFill>
                  <a:srgbClr val="212529"/>
                </a:solidFill>
              </a:rPr>
              <a:t> had several persistent, impairing, medically unexplained symptoms.</a:t>
            </a:r>
            <a:endParaRPr lang="en-US" sz="1350" dirty="0"/>
          </a:p>
        </p:txBody>
      </p:sp>
      <p:sp>
        <p:nvSpPr>
          <p:cNvPr id="21" name="SK-6-text-20"/>
          <p:cNvSpPr/>
          <p:nvPr/>
        </p:nvSpPr>
        <p:spPr>
          <a:xfrm>
            <a:off x="6219825" y="2776091"/>
            <a:ext cx="528637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Neurology Outpatients:</a:t>
            </a:r>
            <a:r>
              <a:rPr lang="en-US" sz="1350" dirty="0">
                <a:solidFill>
                  <a:srgbClr val="212529"/>
                </a:solidFill>
              </a:rPr>
              <a:t> Prevalence rises in specialist settings, affecting roughly </a:t>
            </a:r>
            <a:r>
              <a:rPr lang="en-US" sz="1350" b="1" dirty="0">
                <a:solidFill>
                  <a:srgbClr val="212529"/>
                </a:solidFill>
              </a:rPr>
              <a:t>1 in 3</a:t>
            </a:r>
            <a:r>
              <a:rPr lang="en-US" sz="1350" dirty="0">
                <a:solidFill>
                  <a:srgbClr val="212529"/>
                </a:solidFill>
              </a:rPr>
              <a:t> patients.</a:t>
            </a:r>
            <a:endParaRPr lang="en-US" sz="1350" dirty="0"/>
          </a:p>
        </p:txBody>
      </p:sp>
      <p:sp>
        <p:nvSpPr>
          <p:cNvPr id="22" name="SK-6-text-21"/>
          <p:cNvSpPr/>
          <p:nvPr/>
        </p:nvSpPr>
        <p:spPr>
          <a:xfrm>
            <a:off x="6034088" y="3905399"/>
            <a:ext cx="5562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E44AD"/>
                </a:solidFill>
              </a:rPr>
              <a:t> AKT EXAM PEARL</a:t>
            </a:r>
            <a:endParaRPr lang="en-US" sz="1050" dirty="0"/>
          </a:p>
        </p:txBody>
      </p:sp>
      <p:sp>
        <p:nvSpPr>
          <p:cNvPr id="23" name="SK-6-text-22"/>
          <p:cNvSpPr/>
          <p:nvPr/>
        </p:nvSpPr>
        <p:spPr>
          <a:xfrm>
            <a:off x="5867400" y="4153049"/>
            <a:ext cx="5562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MUS/PPS are common in primary care: roughly one in four GP patients present with symptoms not explained by a clear disease process.</a:t>
            </a:r>
            <a:endParaRPr lang="en-US" sz="1275" dirty="0"/>
          </a:p>
        </p:txBody>
      </p:sp>
      <p:sp>
        <p:nvSpPr>
          <p:cNvPr id="24" name="SK-6-text-23"/>
          <p:cNvSpPr/>
          <p:nvPr/>
        </p:nvSpPr>
        <p:spPr>
          <a:xfrm>
            <a:off x="6134100" y="5115074"/>
            <a:ext cx="6057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95057"/>
                </a:solidFill>
              </a:rPr>
              <a:t>Teaching Principle: Symptom Load &amp; Mood</a:t>
            </a:r>
            <a:endParaRPr lang="en-US" sz="1200" dirty="0"/>
          </a:p>
        </p:txBody>
      </p:sp>
      <p:sp>
        <p:nvSpPr>
          <p:cNvPr id="25" name="SK-6-text-24"/>
          <p:cNvSpPr/>
          <p:nvPr/>
        </p:nvSpPr>
        <p:spPr>
          <a:xfrm>
            <a:off x="5867400" y="5438924"/>
            <a:ext cx="27908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2%</a:t>
            </a:r>
            <a:endParaRPr lang="en-US" sz="1650" dirty="0"/>
          </a:p>
        </p:txBody>
      </p:sp>
      <p:sp>
        <p:nvSpPr>
          <p:cNvPr id="26" name="SK-6-text-25"/>
          <p:cNvSpPr/>
          <p:nvPr/>
        </p:nvSpPr>
        <p:spPr>
          <a:xfrm>
            <a:off x="5867400" y="5753249"/>
            <a:ext cx="56235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Mood disorder risk with 0 symptoms</a:t>
            </a:r>
            <a:endParaRPr lang="en-US" sz="1050" dirty="0"/>
          </a:p>
        </p:txBody>
      </p:sp>
      <p:sp>
        <p:nvSpPr>
          <p:cNvPr id="27" name="SK-6-text-26"/>
          <p:cNvSpPr/>
          <p:nvPr/>
        </p:nvSpPr>
        <p:spPr>
          <a:xfrm>
            <a:off x="8743950" y="5438924"/>
            <a:ext cx="27908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60%</a:t>
            </a:r>
            <a:endParaRPr lang="en-US" sz="1650" dirty="0"/>
          </a:p>
        </p:txBody>
      </p:sp>
      <p:sp>
        <p:nvSpPr>
          <p:cNvPr id="28" name="SK-6-text-27"/>
          <p:cNvSpPr/>
          <p:nvPr/>
        </p:nvSpPr>
        <p:spPr>
          <a:xfrm>
            <a:off x="8743950" y="5753249"/>
            <a:ext cx="34480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Mood disorder risk with 9+ symptoms</a:t>
            </a:r>
            <a:endParaRPr lang="en-US" sz="1050" dirty="0"/>
          </a:p>
        </p:txBody>
      </p:sp>
      <p:sp>
        <p:nvSpPr>
          <p:cNvPr id="29" name="SK-6-text-28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6457950" cy="132591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460153"/>
            <a:ext cx="304800" cy="22860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705100"/>
            <a:ext cx="6457950" cy="132591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938463"/>
            <a:ext cx="304800" cy="2286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183410"/>
            <a:ext cx="6457950" cy="132591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4416772"/>
            <a:ext cx="304800" cy="22860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661720"/>
            <a:ext cx="6457950" cy="62478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5855047"/>
            <a:ext cx="238125" cy="238125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5200" y="1226790"/>
            <a:ext cx="4305300" cy="4084439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39943" y="3315742"/>
            <a:ext cx="1731615" cy="34290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63993" y="3115717"/>
            <a:ext cx="1731615" cy="34290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5200" y="5463629"/>
            <a:ext cx="4305300" cy="822871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29500" y="5771555"/>
            <a:ext cx="238125" cy="20702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9" name="SK-7-text-18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Common Symptom Patterns</a:t>
            </a:r>
            <a:endParaRPr lang="en-US" sz="2550" dirty="0"/>
          </a:p>
        </p:txBody>
      </p:sp>
      <p:sp>
        <p:nvSpPr>
          <p:cNvPr id="20" name="SK-7-text-19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1" name="SK-7-text-20"/>
          <p:cNvSpPr/>
          <p:nvPr/>
        </p:nvSpPr>
        <p:spPr>
          <a:xfrm>
            <a:off x="1181100" y="1417290"/>
            <a:ext cx="63912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Multiple Somatic Symptoms</a:t>
            </a:r>
            <a:endParaRPr lang="en-US" sz="1650" dirty="0"/>
          </a:p>
        </p:txBody>
      </p:sp>
      <p:sp>
        <p:nvSpPr>
          <p:cNvPr id="22" name="SK-7-text-21"/>
          <p:cNvSpPr/>
          <p:nvPr/>
        </p:nvSpPr>
        <p:spPr>
          <a:xfrm>
            <a:off x="762000" y="1807815"/>
            <a:ext cx="60769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Persistent, impairing, and medically unexplained physical symptoms across multiple systems (e.g., pain, fatigue, GI).</a:t>
            </a:r>
            <a:endParaRPr lang="en-US" sz="1350" dirty="0"/>
          </a:p>
        </p:txBody>
      </p:sp>
      <p:sp>
        <p:nvSpPr>
          <p:cNvPr id="23" name="SK-7-text-22"/>
          <p:cNvSpPr/>
          <p:nvPr/>
        </p:nvSpPr>
        <p:spPr>
          <a:xfrm>
            <a:off x="1181100" y="2895600"/>
            <a:ext cx="33737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Illness Worry</a:t>
            </a:r>
            <a:endParaRPr lang="en-US" sz="1650" dirty="0"/>
          </a:p>
        </p:txBody>
      </p:sp>
      <p:sp>
        <p:nvSpPr>
          <p:cNvPr id="24" name="SK-7-text-23"/>
          <p:cNvSpPr/>
          <p:nvPr/>
        </p:nvSpPr>
        <p:spPr>
          <a:xfrm>
            <a:off x="762000" y="3286125"/>
            <a:ext cx="60769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Central focus on health anxiety or hypochondriacal beliefs; physical symptoms may be mild or absent.</a:t>
            </a:r>
            <a:endParaRPr lang="en-US" sz="1350" dirty="0"/>
          </a:p>
        </p:txBody>
      </p:sp>
      <p:sp>
        <p:nvSpPr>
          <p:cNvPr id="25" name="SK-7-text-24"/>
          <p:cNvSpPr/>
          <p:nvPr/>
        </p:nvSpPr>
        <p:spPr>
          <a:xfrm>
            <a:off x="1181100" y="4373910"/>
            <a:ext cx="73971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Somatic Presentations of Mood</a:t>
            </a:r>
            <a:endParaRPr lang="en-US" sz="1650" dirty="0"/>
          </a:p>
        </p:txBody>
      </p:sp>
      <p:sp>
        <p:nvSpPr>
          <p:cNvPr id="26" name="SK-7-text-25"/>
          <p:cNvSpPr/>
          <p:nvPr/>
        </p:nvSpPr>
        <p:spPr>
          <a:xfrm>
            <a:off x="762000" y="4764435"/>
            <a:ext cx="607695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Physical symptoms (headache, chest pain, lethargy) as the primary communication of underlying depression or anxiety.</a:t>
            </a:r>
            <a:endParaRPr lang="en-US" sz="1350" dirty="0"/>
          </a:p>
        </p:txBody>
      </p:sp>
      <p:sp>
        <p:nvSpPr>
          <p:cNvPr id="27" name="SK-7-text-26"/>
          <p:cNvSpPr/>
          <p:nvPr/>
        </p:nvSpPr>
        <p:spPr>
          <a:xfrm>
            <a:off x="1038225" y="5776020"/>
            <a:ext cx="5876925" cy="3961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27AE60"/>
                </a:solidFill>
              </a:rPr>
              <a:t>REASSURING:</a:t>
            </a:r>
            <a:r>
              <a:rPr lang="en-US" sz="1200" dirty="0">
                <a:solidFill>
                  <a:srgbClr val="000000"/>
                </a:solidFill>
              </a:rPr>
              <a:t> Symptoms are </a:t>
            </a:r>
            <a:r>
              <a:rPr lang="en-US" sz="1200" b="1" dirty="0">
                <a:solidFill>
                  <a:srgbClr val="000000"/>
                </a:solidFill>
              </a:rPr>
              <a:t>real and distressing</a:t>
            </a:r>
            <a:r>
              <a:rPr lang="en-US" sz="1200" dirty="0">
                <a:solidFill>
                  <a:srgbClr val="000000"/>
                </a:solidFill>
              </a:rPr>
              <a:t>. They are not faked, imaginary, or "all in the patient's head."</a:t>
            </a:r>
            <a:endParaRPr lang="en-US" sz="1200" dirty="0"/>
          </a:p>
        </p:txBody>
      </p:sp>
      <p:sp>
        <p:nvSpPr>
          <p:cNvPr id="28" name="SK-7-text-27"/>
          <p:cNvSpPr/>
          <p:nvPr/>
        </p:nvSpPr>
        <p:spPr>
          <a:xfrm>
            <a:off x="7543800" y="1455390"/>
            <a:ext cx="3848100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The Symptom-Mood Correlation</a:t>
            </a:r>
            <a:endParaRPr lang="en-US" sz="150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68E96"/>
                </a:solidFill>
              </a:rPr>
              <a:t>(A teaching principle for Primary Care)</a:t>
            </a:r>
            <a:endParaRPr lang="en-US" sz="1500" dirty="0"/>
          </a:p>
        </p:txBody>
      </p:sp>
      <p:sp>
        <p:nvSpPr>
          <p:cNvPr id="29" name="SK-7-text-28"/>
          <p:cNvSpPr/>
          <p:nvPr/>
        </p:nvSpPr>
        <p:spPr>
          <a:xfrm>
            <a:off x="8311604" y="3315742"/>
            <a:ext cx="184591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FFFF"/>
                </a:solidFill>
              </a:rPr>
              <a:t>2%</a:t>
            </a:r>
            <a:endParaRPr lang="en-US" sz="1800" dirty="0"/>
          </a:p>
        </p:txBody>
      </p:sp>
      <p:sp>
        <p:nvSpPr>
          <p:cNvPr id="30" name="SK-7-text-29"/>
          <p:cNvSpPr/>
          <p:nvPr/>
        </p:nvSpPr>
        <p:spPr>
          <a:xfrm>
            <a:off x="7639943" y="3753892"/>
            <a:ext cx="173161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95057"/>
                </a:solidFill>
              </a:rPr>
              <a:t>Likelihood of Mood Disorder with 0 Symptoms</a:t>
            </a:r>
            <a:endParaRPr lang="en-US" sz="1050" dirty="0"/>
          </a:p>
        </p:txBody>
      </p:sp>
      <p:sp>
        <p:nvSpPr>
          <p:cNvPr id="31" name="SK-7-text-30"/>
          <p:cNvSpPr/>
          <p:nvPr/>
        </p:nvSpPr>
        <p:spPr>
          <a:xfrm>
            <a:off x="10156180" y="3115717"/>
            <a:ext cx="184591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FFFF"/>
                </a:solidFill>
              </a:rPr>
              <a:t>60%</a:t>
            </a:r>
            <a:endParaRPr lang="en-US" sz="1800" dirty="0"/>
          </a:p>
        </p:txBody>
      </p:sp>
      <p:sp>
        <p:nvSpPr>
          <p:cNvPr id="32" name="SK-7-text-31"/>
          <p:cNvSpPr/>
          <p:nvPr/>
        </p:nvSpPr>
        <p:spPr>
          <a:xfrm>
            <a:off x="9563993" y="3553867"/>
            <a:ext cx="1731615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95057"/>
                </a:solidFill>
              </a:rPr>
              <a:t>Likelihood of Mood Disorder with 9+ Symptoms</a:t>
            </a:r>
            <a:endParaRPr lang="en-US" sz="1050" dirty="0"/>
          </a:p>
        </p:txBody>
      </p:sp>
      <p:sp>
        <p:nvSpPr>
          <p:cNvPr id="33" name="SK-7-text-32"/>
          <p:cNvSpPr/>
          <p:nvPr/>
        </p:nvSpPr>
        <p:spPr>
          <a:xfrm>
            <a:off x="7543800" y="4439692"/>
            <a:ext cx="38481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495057"/>
                </a:solidFill>
              </a:rPr>
              <a:t>"As the number of physical symptoms increases, the likelihood of comorbid mood and anxiety disorders rises significantly."</a:t>
            </a:r>
            <a:endParaRPr lang="en-US" sz="1125" dirty="0"/>
          </a:p>
        </p:txBody>
      </p:sp>
      <p:sp>
        <p:nvSpPr>
          <p:cNvPr id="34" name="SK-7-text-33"/>
          <p:cNvSpPr/>
          <p:nvPr/>
        </p:nvSpPr>
        <p:spPr>
          <a:xfrm>
            <a:off x="7781925" y="5577929"/>
            <a:ext cx="3724275" cy="594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8E44AD"/>
                </a:solidFill>
              </a:rPr>
              <a:t>AKT PEARL:</a:t>
            </a:r>
            <a:r>
              <a:rPr lang="en-US" sz="1200" dirty="0">
                <a:solidFill>
                  <a:srgbClr val="000000"/>
                </a:solidFill>
              </a:rPr>
              <a:t> While higher symptom counts increase the probability of mental health comorbidity, they </a:t>
            </a:r>
            <a:r>
              <a:rPr lang="en-US" sz="1200" b="1" dirty="0">
                <a:solidFill>
                  <a:srgbClr val="000000"/>
                </a:solidFill>
              </a:rPr>
              <a:t>never</a:t>
            </a:r>
            <a:r>
              <a:rPr lang="en-US" sz="1200" dirty="0">
                <a:solidFill>
                  <a:srgbClr val="000000"/>
                </a:solidFill>
              </a:rPr>
              <a:t> exclude concurrent organic physical disease.</a:t>
            </a:r>
            <a:endParaRPr lang="en-US" sz="1200" dirty="0"/>
          </a:p>
        </p:txBody>
      </p:sp>
      <p:sp>
        <p:nvSpPr>
          <p:cNvPr id="35" name="SK-7-text-34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10200" cy="152147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404640"/>
            <a:ext cx="190500" cy="158651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900660"/>
            <a:ext cx="5410200" cy="152147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3078510"/>
            <a:ext cx="190500" cy="158651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574530"/>
            <a:ext cx="5410200" cy="1521470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4752380"/>
            <a:ext cx="190500" cy="158651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1226790"/>
            <a:ext cx="5410200" cy="152147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1404640"/>
            <a:ext cx="190500" cy="158651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300" y="2900660"/>
            <a:ext cx="5410200" cy="152147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600" y="3078510"/>
            <a:ext cx="190500" cy="158651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300" y="4574530"/>
            <a:ext cx="5410200" cy="152147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4600" y="4726930"/>
            <a:ext cx="190500" cy="15240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8" name="SK-8-text-17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Overlapping Syndromes and Subtypes</a:t>
            </a:r>
            <a:endParaRPr lang="en-US" sz="2550" dirty="0"/>
          </a:p>
        </p:txBody>
      </p:sp>
      <p:sp>
        <p:nvSpPr>
          <p:cNvPr id="19" name="SK-8-text-18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0" name="SK-8-text-19"/>
          <p:cNvSpPr/>
          <p:nvPr/>
        </p:nvSpPr>
        <p:spPr>
          <a:xfrm>
            <a:off x="990600" y="1341090"/>
            <a:ext cx="1466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ME/CFS</a:t>
            </a:r>
            <a:endParaRPr lang="en-US" sz="1500" dirty="0"/>
          </a:p>
        </p:txBody>
      </p:sp>
      <p:sp>
        <p:nvSpPr>
          <p:cNvPr id="21" name="SK-8-text-20"/>
          <p:cNvSpPr/>
          <p:nvPr/>
        </p:nvSpPr>
        <p:spPr>
          <a:xfrm>
            <a:off x="857250" y="1703040"/>
            <a:ext cx="7444068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Persistent disabling fatigue (&gt;4 months).</a:t>
            </a:r>
            <a:endParaRPr lang="en-US" sz="1200" dirty="0"/>
          </a:p>
        </p:txBody>
      </p:sp>
      <p:sp>
        <p:nvSpPr>
          <p:cNvPr id="22" name="SK-8-text-21"/>
          <p:cNvSpPr/>
          <p:nvPr/>
        </p:nvSpPr>
        <p:spPr>
          <a:xfrm>
            <a:off x="857250" y="1954411"/>
            <a:ext cx="7856668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Post-exertional malaise (PEM) is a hallmark.</a:t>
            </a:r>
            <a:endParaRPr lang="en-US" sz="1200" dirty="0"/>
          </a:p>
        </p:txBody>
      </p:sp>
      <p:sp>
        <p:nvSpPr>
          <p:cNvPr id="23" name="SK-8-text-22"/>
          <p:cNvSpPr/>
          <p:nvPr/>
        </p:nvSpPr>
        <p:spPr>
          <a:xfrm>
            <a:off x="857250" y="2205782"/>
            <a:ext cx="8033497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Unrefreshing sleep and cognitive dysfunction.</a:t>
            </a:r>
            <a:endParaRPr lang="en-US" sz="1200" dirty="0"/>
          </a:p>
        </p:txBody>
      </p:sp>
      <p:sp>
        <p:nvSpPr>
          <p:cNvPr id="24" name="SK-8-text-23"/>
          <p:cNvSpPr/>
          <p:nvPr/>
        </p:nvSpPr>
        <p:spPr>
          <a:xfrm>
            <a:off x="990600" y="3014960"/>
            <a:ext cx="2838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Fibromyalgia</a:t>
            </a:r>
            <a:endParaRPr lang="en-US" sz="1500" dirty="0"/>
          </a:p>
        </p:txBody>
      </p:sp>
      <p:sp>
        <p:nvSpPr>
          <p:cNvPr id="25" name="SK-8-text-24"/>
          <p:cNvSpPr/>
          <p:nvPr/>
        </p:nvSpPr>
        <p:spPr>
          <a:xfrm>
            <a:off x="857250" y="3376910"/>
            <a:ext cx="6972524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Widespread chronic pain and tenderness.</a:t>
            </a:r>
            <a:endParaRPr lang="en-US" sz="1200" dirty="0"/>
          </a:p>
        </p:txBody>
      </p:sp>
      <p:sp>
        <p:nvSpPr>
          <p:cNvPr id="26" name="SK-8-text-25"/>
          <p:cNvSpPr/>
          <p:nvPr/>
        </p:nvSpPr>
        <p:spPr>
          <a:xfrm>
            <a:off x="857250" y="3628281"/>
            <a:ext cx="838715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Overlaps heavily with fatigue and sleep issues.</a:t>
            </a:r>
            <a:endParaRPr lang="en-US" sz="1200" dirty="0"/>
          </a:p>
        </p:txBody>
      </p:sp>
      <p:sp>
        <p:nvSpPr>
          <p:cNvPr id="27" name="SK-8-text-26"/>
          <p:cNvSpPr/>
          <p:nvPr/>
        </p:nvSpPr>
        <p:spPr>
          <a:xfrm>
            <a:off x="857250" y="3879652"/>
            <a:ext cx="7679839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Focus on pacing and functional restoration.</a:t>
            </a:r>
            <a:endParaRPr lang="en-US" sz="1200" dirty="0"/>
          </a:p>
        </p:txBody>
      </p:sp>
      <p:sp>
        <p:nvSpPr>
          <p:cNvPr id="28" name="SK-8-text-27"/>
          <p:cNvSpPr/>
          <p:nvPr/>
        </p:nvSpPr>
        <p:spPr>
          <a:xfrm>
            <a:off x="990600" y="4688830"/>
            <a:ext cx="5581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Irritable Bowel Syndrome</a:t>
            </a:r>
            <a:endParaRPr lang="en-US" sz="1500" dirty="0"/>
          </a:p>
        </p:txBody>
      </p:sp>
      <p:sp>
        <p:nvSpPr>
          <p:cNvPr id="29" name="SK-8-text-28"/>
          <p:cNvSpPr/>
          <p:nvPr/>
        </p:nvSpPr>
        <p:spPr>
          <a:xfrm>
            <a:off x="857250" y="5050780"/>
            <a:ext cx="7149353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Abdominal pain with altered bowel habit.</a:t>
            </a:r>
            <a:endParaRPr lang="en-US" sz="1200" dirty="0"/>
          </a:p>
        </p:txBody>
      </p:sp>
      <p:sp>
        <p:nvSpPr>
          <p:cNvPr id="30" name="SK-8-text-29"/>
          <p:cNvSpPr/>
          <p:nvPr/>
        </p:nvSpPr>
        <p:spPr>
          <a:xfrm>
            <a:off x="857250" y="5302151"/>
            <a:ext cx="7149353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Use positive diagnostic criteria (NICE).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857250" y="5553521"/>
            <a:ext cx="7326182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Screen for red flags (e.g., GI bleeding).</a:t>
            </a:r>
            <a:endParaRPr lang="en-US" sz="1200" dirty="0"/>
          </a:p>
        </p:txBody>
      </p:sp>
      <p:sp>
        <p:nvSpPr>
          <p:cNvPr id="32" name="SK-8-text-31"/>
          <p:cNvSpPr/>
          <p:nvPr/>
        </p:nvSpPr>
        <p:spPr>
          <a:xfrm>
            <a:off x="6629400" y="1341090"/>
            <a:ext cx="5562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Functional Cardiac/GI Symptoms</a:t>
            </a:r>
            <a:endParaRPr lang="en-US" sz="1500" dirty="0"/>
          </a:p>
        </p:txBody>
      </p:sp>
      <p:sp>
        <p:nvSpPr>
          <p:cNvPr id="33" name="SK-8-text-32"/>
          <p:cNvSpPr/>
          <p:nvPr/>
        </p:nvSpPr>
        <p:spPr>
          <a:xfrm>
            <a:off x="6496050" y="1703040"/>
            <a:ext cx="56959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Non-cardiac chest pain and palpitations.</a:t>
            </a:r>
            <a:endParaRPr lang="en-US" sz="1200" dirty="0"/>
          </a:p>
        </p:txBody>
      </p:sp>
      <p:sp>
        <p:nvSpPr>
          <p:cNvPr id="34" name="SK-8-text-33"/>
          <p:cNvSpPr/>
          <p:nvPr/>
        </p:nvSpPr>
        <p:spPr>
          <a:xfrm>
            <a:off x="6496050" y="1954411"/>
            <a:ext cx="56959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Functional dyspepsia and reflux.</a:t>
            </a:r>
            <a:endParaRPr lang="en-US" sz="1200" dirty="0"/>
          </a:p>
        </p:txBody>
      </p:sp>
      <p:sp>
        <p:nvSpPr>
          <p:cNvPr id="35" name="SK-8-text-34"/>
          <p:cNvSpPr/>
          <p:nvPr/>
        </p:nvSpPr>
        <p:spPr>
          <a:xfrm>
            <a:off x="6496050" y="2205782"/>
            <a:ext cx="56959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Exclude acute pathology, then address anxiety.</a:t>
            </a:r>
            <a:endParaRPr lang="en-US" sz="1200" dirty="0"/>
          </a:p>
        </p:txBody>
      </p:sp>
      <p:sp>
        <p:nvSpPr>
          <p:cNvPr id="36" name="SK-8-text-35"/>
          <p:cNvSpPr/>
          <p:nvPr/>
        </p:nvSpPr>
        <p:spPr>
          <a:xfrm>
            <a:off x="6629400" y="3014960"/>
            <a:ext cx="5562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Functional Neurological Disorder</a:t>
            </a:r>
            <a:endParaRPr lang="en-US" sz="1500" dirty="0"/>
          </a:p>
        </p:txBody>
      </p:sp>
      <p:sp>
        <p:nvSpPr>
          <p:cNvPr id="37" name="SK-8-text-36"/>
          <p:cNvSpPr/>
          <p:nvPr/>
        </p:nvSpPr>
        <p:spPr>
          <a:xfrm>
            <a:off x="6496050" y="3376910"/>
            <a:ext cx="56959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Weakness, sensory loss, or gait issues.</a:t>
            </a:r>
            <a:endParaRPr lang="en-US" sz="1200" dirty="0"/>
          </a:p>
        </p:txBody>
      </p:sp>
      <p:sp>
        <p:nvSpPr>
          <p:cNvPr id="38" name="SK-8-text-37"/>
          <p:cNvSpPr/>
          <p:nvPr/>
        </p:nvSpPr>
        <p:spPr>
          <a:xfrm>
            <a:off x="6496050" y="3628281"/>
            <a:ext cx="56959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Non-epileptic attacks (dissociative seizures).</a:t>
            </a:r>
            <a:endParaRPr lang="en-US" sz="1200" dirty="0"/>
          </a:p>
        </p:txBody>
      </p:sp>
      <p:sp>
        <p:nvSpPr>
          <p:cNvPr id="39" name="SK-8-text-38"/>
          <p:cNvSpPr/>
          <p:nvPr/>
        </p:nvSpPr>
        <p:spPr>
          <a:xfrm>
            <a:off x="6496050" y="3879652"/>
            <a:ext cx="56959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Symptoms not explained by structural disease.</a:t>
            </a:r>
            <a:endParaRPr lang="en-US" sz="1200" dirty="0"/>
          </a:p>
        </p:txBody>
      </p:sp>
      <p:sp>
        <p:nvSpPr>
          <p:cNvPr id="40" name="SK-8-text-39"/>
          <p:cNvSpPr/>
          <p:nvPr/>
        </p:nvSpPr>
        <p:spPr>
          <a:xfrm>
            <a:off x="6591300" y="4688830"/>
            <a:ext cx="2636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8E44AD"/>
                </a:solidFill>
              </a:rPr>
              <a:t>AKT EXAM PEARL</a:t>
            </a:r>
            <a:endParaRPr lang="en-US" sz="1200" dirty="0"/>
          </a:p>
        </p:txBody>
      </p:sp>
      <p:sp>
        <p:nvSpPr>
          <p:cNvPr id="41" name="SK-8-text-40"/>
          <p:cNvSpPr/>
          <p:nvPr/>
        </p:nvSpPr>
        <p:spPr>
          <a:xfrm>
            <a:off x="6324600" y="4974580"/>
            <a:ext cx="518160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NICE QS198:</a:t>
            </a:r>
            <a:r>
              <a:rPr lang="en-US" sz="1200" dirty="0">
                <a:solidFill>
                  <a:srgbClr val="212529"/>
                </a:solidFill>
              </a:rPr>
              <a:t> Adults diagnosed with FND should be supported to manage symptoms in non-specialist care, but </a:t>
            </a:r>
            <a:r>
              <a:rPr lang="en-US" sz="1200" b="1" dirty="0">
                <a:solidFill>
                  <a:srgbClr val="212529"/>
                </a:solidFill>
              </a:rPr>
              <a:t>must</a:t>
            </a:r>
            <a:r>
              <a:rPr lang="en-US" sz="1200" dirty="0">
                <a:solidFill>
                  <a:srgbClr val="212529"/>
                </a:solidFill>
              </a:rPr>
              <a:t> be referred promptly for neurological assessment if new/different symptoms appear.</a:t>
            </a:r>
            <a:endParaRPr lang="en-US" sz="1200" dirty="0"/>
          </a:p>
        </p:txBody>
      </p:sp>
      <p:sp>
        <p:nvSpPr>
          <p:cNvPr id="42" name="SK-8-text-41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143125"/>
            <a:ext cx="3492550" cy="3036391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512766"/>
            <a:ext cx="3111550" cy="66675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4637038"/>
            <a:ext cx="214313" cy="17532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5550" y="1226790"/>
            <a:ext cx="2328267" cy="486921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6050" y="1417290"/>
            <a:ext cx="381000" cy="30480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3817" y="1226790"/>
            <a:ext cx="2328267" cy="4869210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4317" y="1417290"/>
            <a:ext cx="381000" cy="304800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2084" y="1226790"/>
            <a:ext cx="2328267" cy="486921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82584" y="1417290"/>
            <a:ext cx="381000" cy="30480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5" name="SK-9-text-14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The Biopsychosocial Model</a:t>
            </a:r>
            <a:endParaRPr lang="en-US" sz="2550" dirty="0"/>
          </a:p>
        </p:txBody>
      </p:sp>
      <p:sp>
        <p:nvSpPr>
          <p:cNvPr id="16" name="SK-9-text-15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7" name="SK-9-text-16"/>
          <p:cNvSpPr/>
          <p:nvPr/>
        </p:nvSpPr>
        <p:spPr>
          <a:xfrm>
            <a:off x="571500" y="2143125"/>
            <a:ext cx="3111550" cy="6932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212529"/>
                </a:solidFill>
              </a:rPr>
              <a:t>Beyond "All in the Head"</a:t>
            </a:r>
            <a:endParaRPr lang="en-US" sz="2100" dirty="0"/>
          </a:p>
        </p:txBody>
      </p:sp>
      <p:sp>
        <p:nvSpPr>
          <p:cNvPr id="18" name="SK-9-text-17"/>
          <p:cNvSpPr/>
          <p:nvPr/>
        </p:nvSpPr>
        <p:spPr>
          <a:xfrm>
            <a:off x="571500" y="3026866"/>
            <a:ext cx="3111550" cy="1257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dirty="0">
                <a:solidFill>
                  <a:srgbClr val="495057"/>
                </a:solidFill>
              </a:rPr>
              <a:t>A holistic framework to explain real symptoms without blame. It is the interaction between body, mind, and context.</a:t>
            </a:r>
            <a:endParaRPr lang="en-US" sz="1650" dirty="0"/>
          </a:p>
        </p:txBody>
      </p:sp>
      <p:sp>
        <p:nvSpPr>
          <p:cNvPr id="19" name="SK-9-text-18"/>
          <p:cNvSpPr/>
          <p:nvPr/>
        </p:nvSpPr>
        <p:spPr>
          <a:xfrm>
            <a:off x="938213" y="4512766"/>
            <a:ext cx="2806750" cy="666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7AE60"/>
                </a:solidFill>
              </a:rPr>
              <a:t> Symptoms are real and distressing</a:t>
            </a:r>
            <a:endParaRPr lang="en-US" sz="1350" dirty="0"/>
          </a:p>
        </p:txBody>
      </p:sp>
      <p:sp>
        <p:nvSpPr>
          <p:cNvPr id="20" name="SK-9-text-19"/>
          <p:cNvSpPr/>
          <p:nvPr/>
        </p:nvSpPr>
        <p:spPr>
          <a:xfrm>
            <a:off x="4826050" y="1836390"/>
            <a:ext cx="26193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30" dirty="0">
                <a:solidFill>
                  <a:srgbClr val="212529"/>
                </a:solidFill>
              </a:rPr>
              <a:t>BIOLOGICAL</a:t>
            </a:r>
            <a:endParaRPr lang="en-US" sz="1650" dirty="0"/>
          </a:p>
        </p:txBody>
      </p:sp>
      <p:sp>
        <p:nvSpPr>
          <p:cNvPr id="21" name="SK-9-text-20"/>
          <p:cNvSpPr/>
          <p:nvPr/>
        </p:nvSpPr>
        <p:spPr>
          <a:xfrm>
            <a:off x="4826050" y="2379315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Physiological Arousal</a:t>
            </a:r>
            <a:r>
              <a:rPr lang="en-US" sz="1350" dirty="0">
                <a:solidFill>
                  <a:srgbClr val="495057"/>
                </a:solidFill>
              </a:rPr>
              <a:t>Autonomic nervous system activation and fight-or-flight response.</a:t>
            </a:r>
            <a:endParaRPr lang="en-US" sz="1350" dirty="0"/>
          </a:p>
        </p:txBody>
      </p:sp>
      <p:sp>
        <p:nvSpPr>
          <p:cNvPr id="22" name="SK-9-text-21"/>
          <p:cNvSpPr/>
          <p:nvPr/>
        </p:nvSpPr>
        <p:spPr>
          <a:xfrm>
            <a:off x="4826050" y="3529459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Sensitisation</a:t>
            </a:r>
            <a:r>
              <a:rPr lang="en-US" sz="1350" dirty="0">
                <a:solidFill>
                  <a:srgbClr val="495057"/>
                </a:solidFill>
              </a:rPr>
              <a:t>Lowered pain thresholds and central nervous system sensitivity.</a:t>
            </a:r>
            <a:endParaRPr lang="en-US" sz="1350" dirty="0"/>
          </a:p>
        </p:txBody>
      </p:sp>
      <p:sp>
        <p:nvSpPr>
          <p:cNvPr id="23" name="SK-9-text-22"/>
          <p:cNvSpPr/>
          <p:nvPr/>
        </p:nvSpPr>
        <p:spPr>
          <a:xfrm>
            <a:off x="4826050" y="4679603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Physical State</a:t>
            </a:r>
            <a:r>
              <a:rPr lang="en-US" sz="1350" dirty="0">
                <a:solidFill>
                  <a:srgbClr val="495057"/>
                </a:solidFill>
              </a:rPr>
              <a:t>Sleep disturbance, deconditioning, and medication side effects.</a:t>
            </a:r>
            <a:endParaRPr lang="en-US" sz="1350" dirty="0"/>
          </a:p>
        </p:txBody>
      </p:sp>
      <p:sp>
        <p:nvSpPr>
          <p:cNvPr id="24" name="SK-9-text-23"/>
          <p:cNvSpPr/>
          <p:nvPr/>
        </p:nvSpPr>
        <p:spPr>
          <a:xfrm>
            <a:off x="7154317" y="1836390"/>
            <a:ext cx="33737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30" dirty="0">
                <a:solidFill>
                  <a:srgbClr val="212529"/>
                </a:solidFill>
              </a:rPr>
              <a:t>PSYCHOLOGICAL</a:t>
            </a:r>
            <a:endParaRPr lang="en-US" sz="1650" dirty="0"/>
          </a:p>
        </p:txBody>
      </p:sp>
      <p:sp>
        <p:nvSpPr>
          <p:cNvPr id="25" name="SK-9-text-24"/>
          <p:cNvSpPr/>
          <p:nvPr/>
        </p:nvSpPr>
        <p:spPr>
          <a:xfrm>
            <a:off x="7154317" y="2379315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Cognitions</a:t>
            </a:r>
            <a:r>
              <a:rPr lang="en-US" sz="1350" dirty="0">
                <a:solidFill>
                  <a:srgbClr val="495057"/>
                </a:solidFill>
              </a:rPr>
              <a:t>Illness beliefs, catastrophising, and symptom monitoring.</a:t>
            </a:r>
            <a:endParaRPr lang="en-US" sz="1350" dirty="0"/>
          </a:p>
        </p:txBody>
      </p:sp>
      <p:sp>
        <p:nvSpPr>
          <p:cNvPr id="26" name="SK-9-text-25"/>
          <p:cNvSpPr/>
          <p:nvPr/>
        </p:nvSpPr>
        <p:spPr>
          <a:xfrm>
            <a:off x="7154317" y="3529459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Emotional State</a:t>
            </a:r>
            <a:r>
              <a:rPr lang="en-US" sz="1350" dirty="0">
                <a:solidFill>
                  <a:srgbClr val="495057"/>
                </a:solidFill>
              </a:rPr>
              <a:t>Comorbid anxiety, depression, or history of trauma.</a:t>
            </a:r>
            <a:endParaRPr lang="en-US" sz="1350" dirty="0"/>
          </a:p>
        </p:txBody>
      </p:sp>
      <p:sp>
        <p:nvSpPr>
          <p:cNvPr id="27" name="SK-9-text-26"/>
          <p:cNvSpPr/>
          <p:nvPr/>
        </p:nvSpPr>
        <p:spPr>
          <a:xfrm>
            <a:off x="7154317" y="4679603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Behaviours</a:t>
            </a:r>
            <a:r>
              <a:rPr lang="en-US" sz="1350" dirty="0">
                <a:solidFill>
                  <a:srgbClr val="495057"/>
                </a:solidFill>
              </a:rPr>
              <a:t>Fear-avoidance of activity and repeated safety-seeking.</a:t>
            </a:r>
            <a:endParaRPr lang="en-US" sz="1350" dirty="0"/>
          </a:p>
        </p:txBody>
      </p:sp>
      <p:sp>
        <p:nvSpPr>
          <p:cNvPr id="28" name="SK-9-text-27"/>
          <p:cNvSpPr/>
          <p:nvPr/>
        </p:nvSpPr>
        <p:spPr>
          <a:xfrm>
            <a:off x="9482584" y="1836390"/>
            <a:ext cx="16135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30" dirty="0">
                <a:solidFill>
                  <a:srgbClr val="212529"/>
                </a:solidFill>
              </a:rPr>
              <a:t>SOCIAL</a:t>
            </a:r>
            <a:endParaRPr lang="en-US" sz="1650" dirty="0"/>
          </a:p>
        </p:txBody>
      </p:sp>
      <p:sp>
        <p:nvSpPr>
          <p:cNvPr id="29" name="SK-9-text-28"/>
          <p:cNvSpPr/>
          <p:nvPr/>
        </p:nvSpPr>
        <p:spPr>
          <a:xfrm>
            <a:off x="9482584" y="2379315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Life Stressors</a:t>
            </a:r>
            <a:r>
              <a:rPr lang="en-US" sz="1350" dirty="0">
                <a:solidFill>
                  <a:srgbClr val="495057"/>
                </a:solidFill>
              </a:rPr>
              <a:t>Bereavement, employment issues, or financial pressures.</a:t>
            </a:r>
            <a:endParaRPr lang="en-US" sz="1350" dirty="0"/>
          </a:p>
        </p:txBody>
      </p:sp>
      <p:sp>
        <p:nvSpPr>
          <p:cNvPr id="30" name="SK-9-text-29"/>
          <p:cNvSpPr/>
          <p:nvPr/>
        </p:nvSpPr>
        <p:spPr>
          <a:xfrm>
            <a:off x="9482584" y="3529459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Relationships</a:t>
            </a:r>
            <a:r>
              <a:rPr lang="en-US" sz="1350" dirty="0">
                <a:solidFill>
                  <a:srgbClr val="495057"/>
                </a:solidFill>
              </a:rPr>
              <a:t>Social isolation, caring roles, or family illness beliefs.</a:t>
            </a:r>
            <a:endParaRPr lang="en-US" sz="1350" dirty="0"/>
          </a:p>
        </p:txBody>
      </p:sp>
      <p:sp>
        <p:nvSpPr>
          <p:cNvPr id="31" name="SK-9-text-30"/>
          <p:cNvSpPr/>
          <p:nvPr/>
        </p:nvSpPr>
        <p:spPr>
          <a:xfrm>
            <a:off x="9482584" y="4679603"/>
            <a:ext cx="1947267" cy="9977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Environment</a:t>
            </a:r>
            <a:r>
              <a:rPr lang="en-US" sz="1350" dirty="0">
                <a:solidFill>
                  <a:srgbClr val="495057"/>
                </a:solidFill>
              </a:rPr>
              <a:t>Immigration stress, housing, and healthcare navigation.</a:t>
            </a:r>
            <a:endParaRPr lang="en-US" sz="1350" dirty="0"/>
          </a:p>
        </p:txBody>
      </p:sp>
      <p:sp>
        <p:nvSpPr>
          <p:cNvPr id="32" name="SK-9-text-31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47650"/>
            <a:ext cx="11049000" cy="65529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026765"/>
            <a:ext cx="4305300" cy="5469285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236315"/>
            <a:ext cx="285750" cy="22860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1674465"/>
            <a:ext cx="3924300" cy="87630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0806" y="2655243"/>
            <a:ext cx="166688" cy="13722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903190"/>
            <a:ext cx="3924300" cy="87630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0806" y="3883968"/>
            <a:ext cx="166688" cy="13722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4131915"/>
            <a:ext cx="3924300" cy="87630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0806" y="5112693"/>
            <a:ext cx="166688" cy="13722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5360640"/>
            <a:ext cx="3924300" cy="87630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2550" y="1026765"/>
            <a:ext cx="6457950" cy="1499295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6850" y="1122015"/>
            <a:ext cx="381000" cy="381000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0194" y="1224855"/>
            <a:ext cx="214313" cy="17532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62550" y="2640360"/>
            <a:ext cx="6457950" cy="1499295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76850" y="2735610"/>
            <a:ext cx="381000" cy="381000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60194" y="2838450"/>
            <a:ext cx="214313" cy="175320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62550" y="4253954"/>
            <a:ext cx="6457950" cy="1499295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76850" y="4349204"/>
            <a:ext cx="381000" cy="381000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60194" y="4452045"/>
            <a:ext cx="214313" cy="175320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62550" y="5819775"/>
            <a:ext cx="6457950" cy="590550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76850" y="6000899"/>
            <a:ext cx="445591" cy="228600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410325"/>
            <a:ext cx="12192000" cy="257175"/>
          </a:xfrm>
          <a:prstGeom prst="rect">
            <a:avLst/>
          </a:prstGeom>
        </p:spPr>
      </p:pic>
      <p:sp>
        <p:nvSpPr>
          <p:cNvPr id="26" name="SK-10-text-25"/>
          <p:cNvSpPr/>
          <p:nvPr/>
        </p:nvSpPr>
        <p:spPr>
          <a:xfrm>
            <a:off x="762000" y="24765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What Maintains Symptoms</a:t>
            </a:r>
            <a:endParaRPr lang="en-US" sz="2550" dirty="0"/>
          </a:p>
        </p:txBody>
      </p:sp>
      <p:sp>
        <p:nvSpPr>
          <p:cNvPr id="27" name="SK-10-text-26"/>
          <p:cNvSpPr/>
          <p:nvPr/>
        </p:nvSpPr>
        <p:spPr>
          <a:xfrm>
            <a:off x="762000" y="67434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8" name="SK-10-text-27"/>
          <p:cNvSpPr/>
          <p:nvPr/>
        </p:nvSpPr>
        <p:spPr>
          <a:xfrm>
            <a:off x="1143000" y="1179165"/>
            <a:ext cx="65836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The Vicious Cycle of PPS</a:t>
            </a:r>
            <a:endParaRPr lang="en-US" sz="1800" dirty="0"/>
          </a:p>
        </p:txBody>
      </p:sp>
      <p:sp>
        <p:nvSpPr>
          <p:cNvPr id="29" name="SK-10-text-28"/>
          <p:cNvSpPr/>
          <p:nvPr/>
        </p:nvSpPr>
        <p:spPr>
          <a:xfrm>
            <a:off x="904875" y="1769715"/>
            <a:ext cx="41319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1. Physical Trigger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904875" y="2055465"/>
            <a:ext cx="36385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Normal bodily sensation, stress response, or minor injury occurs.</a:t>
            </a:r>
            <a:endParaRPr lang="en-US" sz="1125" dirty="0"/>
          </a:p>
        </p:txBody>
      </p:sp>
      <p:sp>
        <p:nvSpPr>
          <p:cNvPr id="31" name="SK-10-text-30"/>
          <p:cNvSpPr/>
          <p:nvPr/>
        </p:nvSpPr>
        <p:spPr>
          <a:xfrm>
            <a:off x="904875" y="2998440"/>
            <a:ext cx="41319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2. Threat Appraisal</a:t>
            </a:r>
            <a:endParaRPr lang="en-US" sz="1350" dirty="0"/>
          </a:p>
        </p:txBody>
      </p:sp>
      <p:sp>
        <p:nvSpPr>
          <p:cNvPr id="32" name="SK-10-text-31"/>
          <p:cNvSpPr/>
          <p:nvPr/>
        </p:nvSpPr>
        <p:spPr>
          <a:xfrm>
            <a:off x="904875" y="3284190"/>
            <a:ext cx="36385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The sensation is interpreted as a sign of serious disease or damage.</a:t>
            </a:r>
            <a:endParaRPr lang="en-US" sz="1125" dirty="0"/>
          </a:p>
        </p:txBody>
      </p:sp>
      <p:sp>
        <p:nvSpPr>
          <p:cNvPr id="33" name="SK-10-text-32"/>
          <p:cNvSpPr/>
          <p:nvPr/>
        </p:nvSpPr>
        <p:spPr>
          <a:xfrm>
            <a:off x="904875" y="4227165"/>
            <a:ext cx="39262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3. Hyper-vigilance</a:t>
            </a:r>
            <a:endParaRPr lang="en-US" sz="1350" dirty="0"/>
          </a:p>
        </p:txBody>
      </p:sp>
      <p:sp>
        <p:nvSpPr>
          <p:cNvPr id="34" name="SK-10-text-33"/>
          <p:cNvSpPr/>
          <p:nvPr/>
        </p:nvSpPr>
        <p:spPr>
          <a:xfrm>
            <a:off x="904875" y="4512915"/>
            <a:ext cx="36385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Selective attention to the body, increasing perceived symptom intensity.</a:t>
            </a:r>
            <a:endParaRPr lang="en-US" sz="1125" dirty="0"/>
          </a:p>
        </p:txBody>
      </p:sp>
      <p:sp>
        <p:nvSpPr>
          <p:cNvPr id="35" name="SK-10-text-34"/>
          <p:cNvSpPr/>
          <p:nvPr/>
        </p:nvSpPr>
        <p:spPr>
          <a:xfrm>
            <a:off x="904875" y="5455890"/>
            <a:ext cx="43376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4. Functional Impact</a:t>
            </a:r>
            <a:endParaRPr lang="en-US" sz="1350" dirty="0"/>
          </a:p>
        </p:txBody>
      </p:sp>
      <p:sp>
        <p:nvSpPr>
          <p:cNvPr id="36" name="SK-10-text-35"/>
          <p:cNvSpPr/>
          <p:nvPr/>
        </p:nvSpPr>
        <p:spPr>
          <a:xfrm>
            <a:off x="904875" y="5741640"/>
            <a:ext cx="36385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Avoidance of activity leading to deconditioning and social isolation.</a:t>
            </a:r>
            <a:endParaRPr lang="en-US" sz="1125" dirty="0"/>
          </a:p>
        </p:txBody>
      </p:sp>
      <p:sp>
        <p:nvSpPr>
          <p:cNvPr id="37" name="SK-10-text-36"/>
          <p:cNvSpPr/>
          <p:nvPr/>
        </p:nvSpPr>
        <p:spPr>
          <a:xfrm>
            <a:off x="5772150" y="1155353"/>
            <a:ext cx="46310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Symptom Monitoring</a:t>
            </a:r>
            <a:endParaRPr lang="en-US" sz="1650" dirty="0"/>
          </a:p>
        </p:txBody>
      </p:sp>
      <p:sp>
        <p:nvSpPr>
          <p:cNvPr id="38" name="SK-10-text-37"/>
          <p:cNvSpPr/>
          <p:nvPr/>
        </p:nvSpPr>
        <p:spPr>
          <a:xfrm>
            <a:off x="5276850" y="1560165"/>
            <a:ext cx="62293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Constant "scanning" for symptoms. This lowers the sensory threshold, making normal physiological signals (e.g., heart thuds) feel pathological.</a:t>
            </a:r>
            <a:endParaRPr lang="en-US" sz="1200" dirty="0"/>
          </a:p>
        </p:txBody>
      </p:sp>
      <p:sp>
        <p:nvSpPr>
          <p:cNvPr id="39" name="SK-10-text-38"/>
          <p:cNvSpPr/>
          <p:nvPr/>
        </p:nvSpPr>
        <p:spPr>
          <a:xfrm>
            <a:off x="5772150" y="2768947"/>
            <a:ext cx="38766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Catastrophising</a:t>
            </a:r>
            <a:endParaRPr lang="en-US" sz="1650" dirty="0"/>
          </a:p>
        </p:txBody>
      </p:sp>
      <p:sp>
        <p:nvSpPr>
          <p:cNvPr id="40" name="SK-10-text-39"/>
          <p:cNvSpPr/>
          <p:nvPr/>
        </p:nvSpPr>
        <p:spPr>
          <a:xfrm>
            <a:off x="5276850" y="3173760"/>
            <a:ext cx="62293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Predicting the worst possible outcome. "This headache means I have a brain tumour." This triggers autonomic arousal, which worsens the physical symptoms.</a:t>
            </a:r>
            <a:endParaRPr lang="en-US" sz="1200" dirty="0"/>
          </a:p>
        </p:txBody>
      </p:sp>
      <p:sp>
        <p:nvSpPr>
          <p:cNvPr id="41" name="SK-10-text-40"/>
          <p:cNvSpPr/>
          <p:nvPr/>
        </p:nvSpPr>
        <p:spPr>
          <a:xfrm>
            <a:off x="5772150" y="4382542"/>
            <a:ext cx="36252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Fear-Avoidance</a:t>
            </a:r>
            <a:endParaRPr lang="en-US" sz="1650" dirty="0"/>
          </a:p>
        </p:txBody>
      </p:sp>
      <p:sp>
        <p:nvSpPr>
          <p:cNvPr id="42" name="SK-10-text-41"/>
          <p:cNvSpPr/>
          <p:nvPr/>
        </p:nvSpPr>
        <p:spPr>
          <a:xfrm>
            <a:off x="5276850" y="4787354"/>
            <a:ext cx="62293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Avoiding physical or social activities due to fear of pain or harm. Leads to muscle atrophy, stiffness, and increased fatigue when movement is attempted.</a:t>
            </a:r>
            <a:endParaRPr lang="en-US" sz="1200" dirty="0"/>
          </a:p>
        </p:txBody>
      </p:sp>
      <p:sp>
        <p:nvSpPr>
          <p:cNvPr id="43" name="SK-10-text-42"/>
          <p:cNvSpPr/>
          <p:nvPr/>
        </p:nvSpPr>
        <p:spPr>
          <a:xfrm>
            <a:off x="5372100" y="6000899"/>
            <a:ext cx="33129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AKT</a:t>
            </a:r>
            <a:endParaRPr lang="en-US" sz="900" dirty="0"/>
          </a:p>
        </p:txBody>
      </p:sp>
      <p:sp>
        <p:nvSpPr>
          <p:cNvPr id="44" name="SK-10-text-43"/>
          <p:cNvSpPr/>
          <p:nvPr/>
        </p:nvSpPr>
        <p:spPr>
          <a:xfrm>
            <a:off x="5836741" y="5915025"/>
            <a:ext cx="5669459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212529"/>
                </a:solidFill>
              </a:rPr>
              <a:t>Recognising maintenance factors is essential for AKT. </a:t>
            </a:r>
            <a:r>
              <a:rPr lang="en-US" sz="1125" b="1" dirty="0">
                <a:solidFill>
                  <a:srgbClr val="212529"/>
                </a:solidFill>
              </a:rPr>
              <a:t>Fear-avoidance</a:t>
            </a:r>
            <a:r>
              <a:rPr lang="en-US" sz="1125" dirty="0">
                <a:solidFill>
                  <a:srgbClr val="212529"/>
                </a:solidFill>
              </a:rPr>
              <a:t> and </a:t>
            </a:r>
            <a:r>
              <a:rPr lang="en-US" sz="1125" b="1" dirty="0">
                <a:solidFill>
                  <a:srgbClr val="212529"/>
                </a:solidFill>
              </a:rPr>
              <a:t>catastrophising</a:t>
            </a:r>
            <a:r>
              <a:rPr lang="en-US" sz="1125" dirty="0">
                <a:solidFill>
                  <a:srgbClr val="212529"/>
                </a:solidFill>
              </a:rPr>
              <a:t> are strong predictors of long-term disability in MUS/PPS.</a:t>
            </a:r>
            <a:endParaRPr lang="en-US" sz="1125" dirty="0"/>
          </a:p>
        </p:txBody>
      </p:sp>
      <p:sp>
        <p:nvSpPr>
          <p:cNvPr id="45" name="SK-10-text-44"/>
          <p:cNvSpPr/>
          <p:nvPr/>
        </p:nvSpPr>
        <p:spPr>
          <a:xfrm>
            <a:off x="0" y="6410325"/>
            <a:ext cx="1219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10200" cy="375285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460153"/>
            <a:ext cx="285750" cy="22860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1941165"/>
            <a:ext cx="119063" cy="119063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535287"/>
            <a:ext cx="119063" cy="119063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3129409"/>
            <a:ext cx="119063" cy="119063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723531"/>
            <a:ext cx="119063" cy="119063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300" y="1226790"/>
            <a:ext cx="5410200" cy="375285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1460153"/>
            <a:ext cx="285750" cy="22860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1884015"/>
            <a:ext cx="5029200" cy="2905125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170140"/>
            <a:ext cx="11049000" cy="771525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000" y="5417790"/>
            <a:ext cx="956221" cy="276225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44250" y="5441603"/>
            <a:ext cx="285750" cy="228600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513165"/>
            <a:ext cx="12192000" cy="295275"/>
          </a:xfrm>
          <a:prstGeom prst="rect">
            <a:avLst/>
          </a:prstGeom>
        </p:spPr>
      </p:pic>
      <p:sp>
        <p:nvSpPr>
          <p:cNvPr id="18" name="SK-11-text-17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The First Consultation: History and ICE</a:t>
            </a:r>
            <a:endParaRPr lang="en-US" sz="2550" dirty="0"/>
          </a:p>
        </p:txBody>
      </p:sp>
      <p:sp>
        <p:nvSpPr>
          <p:cNvPr id="19" name="SK-11-text-18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0" name="SK-11-text-19"/>
          <p:cNvSpPr/>
          <p:nvPr/>
        </p:nvSpPr>
        <p:spPr>
          <a:xfrm>
            <a:off x="1162050" y="1417290"/>
            <a:ext cx="58883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The Patient's Narrative</a:t>
            </a:r>
            <a:endParaRPr lang="en-US" sz="1650" dirty="0"/>
          </a:p>
        </p:txBody>
      </p:sp>
      <p:sp>
        <p:nvSpPr>
          <p:cNvPr id="21" name="SK-11-text-20"/>
          <p:cNvSpPr/>
          <p:nvPr/>
        </p:nvSpPr>
        <p:spPr>
          <a:xfrm>
            <a:off x="976312" y="1884015"/>
            <a:ext cx="48148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Open-ended start:</a:t>
            </a:r>
            <a:r>
              <a:rPr lang="en-US" sz="1350" dirty="0">
                <a:solidFill>
                  <a:srgbClr val="212529"/>
                </a:solidFill>
              </a:rPr>
              <a:t> "Tell me more about how this began..." Allow the patient to tell their story without interruption.</a:t>
            </a:r>
            <a:endParaRPr lang="en-US" sz="1350" dirty="0"/>
          </a:p>
        </p:txBody>
      </p:sp>
      <p:sp>
        <p:nvSpPr>
          <p:cNvPr id="22" name="SK-11-text-21"/>
          <p:cNvSpPr/>
          <p:nvPr/>
        </p:nvSpPr>
        <p:spPr>
          <a:xfrm>
            <a:off x="976312" y="2478137"/>
            <a:ext cx="48148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Timeline &amp; Triggers:</a:t>
            </a:r>
            <a:r>
              <a:rPr lang="en-US" sz="1350" dirty="0">
                <a:solidFill>
                  <a:srgbClr val="212529"/>
                </a:solidFill>
              </a:rPr>
              <a:t> Map symptoms against life events, stressors, or changes in medication.</a:t>
            </a:r>
            <a:endParaRPr lang="en-US" sz="1350" dirty="0"/>
          </a:p>
        </p:txBody>
      </p:sp>
      <p:sp>
        <p:nvSpPr>
          <p:cNvPr id="23" name="SK-11-text-22"/>
          <p:cNvSpPr/>
          <p:nvPr/>
        </p:nvSpPr>
        <p:spPr>
          <a:xfrm>
            <a:off x="976312" y="3072259"/>
            <a:ext cx="48148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Impact on Function:</a:t>
            </a:r>
            <a:r>
              <a:rPr lang="en-US" sz="1350" dirty="0">
                <a:solidFill>
                  <a:srgbClr val="212529"/>
                </a:solidFill>
              </a:rPr>
              <a:t> Focus on what the patient </a:t>
            </a:r>
            <a:r>
              <a:rPr lang="en-US" sz="1350" i="1" dirty="0">
                <a:solidFill>
                  <a:srgbClr val="212529"/>
                </a:solidFill>
              </a:rPr>
              <a:t>can't</a:t>
            </a:r>
            <a:r>
              <a:rPr lang="en-US" sz="1350" dirty="0">
                <a:solidFill>
                  <a:srgbClr val="212529"/>
                </a:solidFill>
              </a:rPr>
              <a:t> do (work, sleep, hobbies, relationships).</a:t>
            </a:r>
            <a:endParaRPr lang="en-US" sz="1350" dirty="0"/>
          </a:p>
        </p:txBody>
      </p:sp>
      <p:sp>
        <p:nvSpPr>
          <p:cNvPr id="24" name="SK-11-text-23"/>
          <p:cNvSpPr/>
          <p:nvPr/>
        </p:nvSpPr>
        <p:spPr>
          <a:xfrm>
            <a:off x="976312" y="3666381"/>
            <a:ext cx="48148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Previous Experiences:</a:t>
            </a:r>
            <a:r>
              <a:rPr lang="en-US" sz="1350" dirty="0">
                <a:solidFill>
                  <a:srgbClr val="212529"/>
                </a:solidFill>
              </a:rPr>
              <a:t> Ask about previous tests, specialists, and what they were told.</a:t>
            </a:r>
            <a:endParaRPr lang="en-US" sz="1350" dirty="0"/>
          </a:p>
        </p:txBody>
      </p:sp>
      <p:sp>
        <p:nvSpPr>
          <p:cNvPr id="25" name="SK-11-text-24"/>
          <p:cNvSpPr/>
          <p:nvPr/>
        </p:nvSpPr>
        <p:spPr>
          <a:xfrm>
            <a:off x="6800850" y="1417290"/>
            <a:ext cx="48825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Exploring ICE Early</a:t>
            </a:r>
            <a:endParaRPr lang="en-US" sz="1650" dirty="0"/>
          </a:p>
        </p:txBody>
      </p:sp>
      <p:sp>
        <p:nvSpPr>
          <p:cNvPr id="26" name="SK-11-text-25"/>
          <p:cNvSpPr/>
          <p:nvPr/>
        </p:nvSpPr>
        <p:spPr>
          <a:xfrm>
            <a:off x="6553200" y="2036415"/>
            <a:ext cx="4800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IDEAS</a:t>
            </a:r>
            <a:endParaRPr lang="en-US" sz="1200" dirty="0"/>
          </a:p>
        </p:txBody>
      </p:sp>
      <p:sp>
        <p:nvSpPr>
          <p:cNvPr id="27" name="SK-11-text-26"/>
          <p:cNvSpPr/>
          <p:nvPr/>
        </p:nvSpPr>
        <p:spPr>
          <a:xfrm>
            <a:off x="6553200" y="2303115"/>
            <a:ext cx="47244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"What is your own explanation for these symptoms?" (Helps identify their internal health model)</a:t>
            </a:r>
            <a:endParaRPr lang="en-US" sz="1275" dirty="0"/>
          </a:p>
        </p:txBody>
      </p:sp>
      <p:sp>
        <p:nvSpPr>
          <p:cNvPr id="28" name="SK-11-text-27"/>
          <p:cNvSpPr/>
          <p:nvPr/>
        </p:nvSpPr>
        <p:spPr>
          <a:xfrm>
            <a:off x="6553200" y="2903190"/>
            <a:ext cx="4800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CONCERNS</a:t>
            </a:r>
            <a:endParaRPr lang="en-US" sz="1200" dirty="0"/>
          </a:p>
        </p:txBody>
      </p:sp>
      <p:sp>
        <p:nvSpPr>
          <p:cNvPr id="29" name="SK-11-text-28"/>
          <p:cNvSpPr/>
          <p:nvPr/>
        </p:nvSpPr>
        <p:spPr>
          <a:xfrm>
            <a:off x="6553200" y="3169890"/>
            <a:ext cx="47244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"What are you most worried this might be?" (Specifically screen for fears of cancer, MS, or stroke)</a:t>
            </a:r>
            <a:endParaRPr lang="en-US" sz="1275" dirty="0"/>
          </a:p>
        </p:txBody>
      </p:sp>
      <p:sp>
        <p:nvSpPr>
          <p:cNvPr id="30" name="SK-11-text-29"/>
          <p:cNvSpPr/>
          <p:nvPr/>
        </p:nvSpPr>
        <p:spPr>
          <a:xfrm>
            <a:off x="6553200" y="3769965"/>
            <a:ext cx="4800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EXPECTATIONS</a:t>
            </a:r>
            <a:endParaRPr lang="en-US" sz="1200" dirty="0"/>
          </a:p>
        </p:txBody>
      </p:sp>
      <p:sp>
        <p:nvSpPr>
          <p:cNvPr id="31" name="SK-11-text-30"/>
          <p:cNvSpPr/>
          <p:nvPr/>
        </p:nvSpPr>
        <p:spPr>
          <a:xfrm>
            <a:off x="6553200" y="4036665"/>
            <a:ext cx="47244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"What were you hoping for from our meeting today?" (Tests, referral, or symptom relief?)</a:t>
            </a:r>
            <a:endParaRPr lang="en-US" sz="1275" dirty="0"/>
          </a:p>
        </p:txBody>
      </p:sp>
      <p:sp>
        <p:nvSpPr>
          <p:cNvPr id="32" name="SK-11-text-31"/>
          <p:cNvSpPr/>
          <p:nvPr/>
        </p:nvSpPr>
        <p:spPr>
          <a:xfrm>
            <a:off x="857250" y="5417790"/>
            <a:ext cx="1229465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SCA PEARL</a:t>
            </a:r>
            <a:endParaRPr lang="en-US" sz="1050" dirty="0"/>
          </a:p>
        </p:txBody>
      </p:sp>
      <p:sp>
        <p:nvSpPr>
          <p:cNvPr id="33" name="SK-11-text-32"/>
          <p:cNvSpPr/>
          <p:nvPr/>
        </p:nvSpPr>
        <p:spPr>
          <a:xfrm>
            <a:off x="1861096" y="5313015"/>
            <a:ext cx="914027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FFFFFF"/>
                </a:solidFill>
              </a:rPr>
              <a:t>Explore ICE in the first 3-4 minutes. Knowing the patient's specific fears allows you to tailor your explanation of normal results later in the consultation.</a:t>
            </a:r>
            <a:endParaRPr lang="en-US" sz="1275" dirty="0"/>
          </a:p>
        </p:txBody>
      </p:sp>
      <p:sp>
        <p:nvSpPr>
          <p:cNvPr id="34" name="SK-11-text-33"/>
          <p:cNvSpPr/>
          <p:nvPr/>
        </p:nvSpPr>
        <p:spPr>
          <a:xfrm>
            <a:off x="0" y="651316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26790"/>
            <a:ext cx="5410200" cy="1936552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341090"/>
            <a:ext cx="5181600" cy="32385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86483"/>
            <a:ext cx="238125" cy="194816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315742"/>
            <a:ext cx="5410200" cy="1936552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430042"/>
            <a:ext cx="5181600" cy="323850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3475434"/>
            <a:ext cx="238125" cy="194816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1226790"/>
            <a:ext cx="5410200" cy="1936552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1341090"/>
            <a:ext cx="5181600" cy="323850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1386483"/>
            <a:ext cx="238125" cy="194816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300" y="3315742"/>
            <a:ext cx="5410200" cy="1936552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3430042"/>
            <a:ext cx="5181600" cy="323850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600" y="3475434"/>
            <a:ext cx="238125" cy="194816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442645"/>
            <a:ext cx="5429250" cy="843855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" y="5691485"/>
            <a:ext cx="155525" cy="124420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250" y="5442645"/>
            <a:ext cx="5429250" cy="843855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05550" y="5692527"/>
            <a:ext cx="152846" cy="122188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21" name="SK-12-text-20"/>
          <p:cNvSpPr/>
          <p:nvPr/>
        </p:nvSpPr>
        <p:spPr>
          <a:xfrm>
            <a:off x="762000" y="381000"/>
            <a:ext cx="1104328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Holistic Assessment Approach</a:t>
            </a:r>
            <a:endParaRPr lang="en-US" sz="2550" dirty="0"/>
          </a:p>
        </p:txBody>
      </p:sp>
      <p:sp>
        <p:nvSpPr>
          <p:cNvPr id="22" name="SK-12-text-21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3" name="SK-12-text-22"/>
          <p:cNvSpPr/>
          <p:nvPr/>
        </p:nvSpPr>
        <p:spPr>
          <a:xfrm>
            <a:off x="1019175" y="1341090"/>
            <a:ext cx="51816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Physical &amp; Diagnostic</a:t>
            </a:r>
            <a:endParaRPr lang="en-US" sz="1500" dirty="0"/>
          </a:p>
        </p:txBody>
      </p:sp>
      <p:sp>
        <p:nvSpPr>
          <p:cNvPr id="24" name="SK-12-text-23"/>
          <p:cNvSpPr/>
          <p:nvPr/>
        </p:nvSpPr>
        <p:spPr>
          <a:xfrm>
            <a:off x="876300" y="1779240"/>
            <a:ext cx="9252109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Targeted physical examination guided by symptoms.</a:t>
            </a:r>
            <a:endParaRPr lang="en-US" sz="1275" dirty="0"/>
          </a:p>
        </p:txBody>
      </p:sp>
      <p:sp>
        <p:nvSpPr>
          <p:cNvPr id="25" name="SK-12-text-24"/>
          <p:cNvSpPr/>
          <p:nvPr/>
        </p:nvSpPr>
        <p:spPr>
          <a:xfrm>
            <a:off x="876300" y="2063055"/>
            <a:ext cx="10000774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Judicious use of tests to exclude specific red flags.</a:t>
            </a:r>
            <a:endParaRPr lang="en-US" sz="1275" dirty="0"/>
          </a:p>
        </p:txBody>
      </p:sp>
      <p:sp>
        <p:nvSpPr>
          <p:cNvPr id="26" name="SK-12-text-25"/>
          <p:cNvSpPr/>
          <p:nvPr/>
        </p:nvSpPr>
        <p:spPr>
          <a:xfrm>
            <a:off x="876300" y="2346871"/>
            <a:ext cx="10000774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Timeline: Map symptoms against life events/stressors.</a:t>
            </a:r>
            <a:endParaRPr lang="en-US" sz="1275" dirty="0"/>
          </a:p>
        </p:txBody>
      </p:sp>
      <p:sp>
        <p:nvSpPr>
          <p:cNvPr id="27" name="SK-12-text-26"/>
          <p:cNvSpPr/>
          <p:nvPr/>
        </p:nvSpPr>
        <p:spPr>
          <a:xfrm>
            <a:off x="876300" y="2630686"/>
            <a:ext cx="10749439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Medication review (side effects vs. therapeutic benefit).</a:t>
            </a:r>
            <a:endParaRPr lang="en-US" sz="1275" dirty="0"/>
          </a:p>
        </p:txBody>
      </p:sp>
      <p:sp>
        <p:nvSpPr>
          <p:cNvPr id="28" name="SK-12-text-27"/>
          <p:cNvSpPr/>
          <p:nvPr/>
        </p:nvSpPr>
        <p:spPr>
          <a:xfrm>
            <a:off x="1019175" y="3430042"/>
            <a:ext cx="57150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Patient Perspective (ICE)</a:t>
            </a:r>
            <a:endParaRPr lang="en-US" sz="1500" dirty="0"/>
          </a:p>
        </p:txBody>
      </p:sp>
      <p:sp>
        <p:nvSpPr>
          <p:cNvPr id="29" name="SK-12-text-28"/>
          <p:cNvSpPr/>
          <p:nvPr/>
        </p:nvSpPr>
        <p:spPr>
          <a:xfrm>
            <a:off x="876300" y="3868192"/>
            <a:ext cx="898398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495057"/>
                </a:solidFill>
              </a:rPr>
              <a:t>Ideas:</a:t>
            </a:r>
            <a:r>
              <a:rPr lang="en-US" sz="1275" dirty="0">
                <a:solidFill>
                  <a:srgbClr val="495057"/>
                </a:solidFill>
              </a:rPr>
              <a:t> What does the patient think is happening?</a:t>
            </a:r>
            <a:endParaRPr lang="en-US" sz="1275" dirty="0"/>
          </a:p>
        </p:txBody>
      </p:sp>
      <p:sp>
        <p:nvSpPr>
          <p:cNvPr id="30" name="SK-12-text-29"/>
          <p:cNvSpPr/>
          <p:nvPr/>
        </p:nvSpPr>
        <p:spPr>
          <a:xfrm>
            <a:off x="876300" y="4152007"/>
            <a:ext cx="898398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495057"/>
                </a:solidFill>
              </a:rPr>
              <a:t>Concerns:</a:t>
            </a:r>
            <a:r>
              <a:rPr lang="en-US" sz="1275" dirty="0">
                <a:solidFill>
                  <a:srgbClr val="495057"/>
                </a:solidFill>
              </a:rPr>
              <a:t> Specifically, what are they afraid of?</a:t>
            </a:r>
            <a:endParaRPr lang="en-US" sz="1275" dirty="0"/>
          </a:p>
        </p:txBody>
      </p:sp>
      <p:sp>
        <p:nvSpPr>
          <p:cNvPr id="31" name="SK-12-text-30"/>
          <p:cNvSpPr/>
          <p:nvPr/>
        </p:nvSpPr>
        <p:spPr>
          <a:xfrm>
            <a:off x="876300" y="4435822"/>
            <a:ext cx="898398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495057"/>
                </a:solidFill>
              </a:rPr>
              <a:t>Expectations:</a:t>
            </a:r>
            <a:r>
              <a:rPr lang="en-US" sz="1275" dirty="0">
                <a:solidFill>
                  <a:srgbClr val="495057"/>
                </a:solidFill>
              </a:rPr>
              <a:t> What do they hope tests will show?</a:t>
            </a:r>
            <a:endParaRPr lang="en-US" sz="1275" dirty="0"/>
          </a:p>
        </p:txBody>
      </p:sp>
      <p:sp>
        <p:nvSpPr>
          <p:cNvPr id="32" name="SK-12-text-31"/>
          <p:cNvSpPr/>
          <p:nvPr/>
        </p:nvSpPr>
        <p:spPr>
          <a:xfrm>
            <a:off x="876300" y="4719638"/>
            <a:ext cx="9252109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Explore impact on work, sleep, and relationships.</a:t>
            </a:r>
            <a:endParaRPr lang="en-US" sz="1275" dirty="0"/>
          </a:p>
        </p:txBody>
      </p:sp>
      <p:sp>
        <p:nvSpPr>
          <p:cNvPr id="33" name="SK-12-text-32"/>
          <p:cNvSpPr/>
          <p:nvPr/>
        </p:nvSpPr>
        <p:spPr>
          <a:xfrm>
            <a:off x="6657975" y="1341090"/>
            <a:ext cx="52578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Mental Health Screening</a:t>
            </a:r>
            <a:endParaRPr lang="en-US" sz="1500" dirty="0"/>
          </a:p>
        </p:txBody>
      </p:sp>
      <p:sp>
        <p:nvSpPr>
          <p:cNvPr id="34" name="SK-12-text-33"/>
          <p:cNvSpPr/>
          <p:nvPr/>
        </p:nvSpPr>
        <p:spPr>
          <a:xfrm>
            <a:off x="6515100" y="1779240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Screen for Depression (PHQ-9) and Anxiety (GAD-7).</a:t>
            </a:r>
            <a:endParaRPr lang="en-US" sz="1275" dirty="0"/>
          </a:p>
        </p:txBody>
      </p:sp>
      <p:sp>
        <p:nvSpPr>
          <p:cNvPr id="35" name="SK-12-text-34"/>
          <p:cNvSpPr/>
          <p:nvPr/>
        </p:nvSpPr>
        <p:spPr>
          <a:xfrm>
            <a:off x="6515100" y="2063055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Identify Health Anxiety (illness worry patterns).</a:t>
            </a:r>
            <a:endParaRPr lang="en-US" sz="1275" dirty="0"/>
          </a:p>
        </p:txBody>
      </p:sp>
      <p:sp>
        <p:nvSpPr>
          <p:cNvPr id="36" name="SK-12-text-35"/>
          <p:cNvSpPr/>
          <p:nvPr/>
        </p:nvSpPr>
        <p:spPr>
          <a:xfrm>
            <a:off x="6515100" y="2346871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Assessment of suicide and self-harm risk.</a:t>
            </a:r>
            <a:endParaRPr lang="en-US" sz="1275" dirty="0"/>
          </a:p>
        </p:txBody>
      </p:sp>
      <p:sp>
        <p:nvSpPr>
          <p:cNvPr id="37" name="SK-12-text-36"/>
          <p:cNvSpPr/>
          <p:nvPr/>
        </p:nvSpPr>
        <p:spPr>
          <a:xfrm>
            <a:off x="6515100" y="2630686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Screen for PTSD, substance misuse, or psychosis.</a:t>
            </a:r>
            <a:endParaRPr lang="en-US" sz="1275" dirty="0"/>
          </a:p>
        </p:txBody>
      </p:sp>
      <p:sp>
        <p:nvSpPr>
          <p:cNvPr id="38" name="SK-12-text-37"/>
          <p:cNvSpPr/>
          <p:nvPr/>
        </p:nvSpPr>
        <p:spPr>
          <a:xfrm>
            <a:off x="6657975" y="3430042"/>
            <a:ext cx="51816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Social &amp; Safety</a:t>
            </a:r>
            <a:endParaRPr lang="en-US" sz="1500" dirty="0"/>
          </a:p>
        </p:txBody>
      </p:sp>
      <p:sp>
        <p:nvSpPr>
          <p:cNvPr id="39" name="SK-12-text-38"/>
          <p:cNvSpPr/>
          <p:nvPr/>
        </p:nvSpPr>
        <p:spPr>
          <a:xfrm>
            <a:off x="6515100" y="3868192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Screen for history of trauma or domestic abuse.</a:t>
            </a:r>
            <a:endParaRPr lang="en-US" sz="1275" dirty="0"/>
          </a:p>
        </p:txBody>
      </p:sp>
      <p:sp>
        <p:nvSpPr>
          <p:cNvPr id="40" name="SK-12-text-39"/>
          <p:cNvSpPr/>
          <p:nvPr/>
        </p:nvSpPr>
        <p:spPr>
          <a:xfrm>
            <a:off x="6515100" y="4152007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Assess current social support and isolation.</a:t>
            </a:r>
            <a:endParaRPr lang="en-US" sz="1275" dirty="0"/>
          </a:p>
        </p:txBody>
      </p:sp>
      <p:sp>
        <p:nvSpPr>
          <p:cNvPr id="41" name="SK-12-text-40"/>
          <p:cNvSpPr/>
          <p:nvPr/>
        </p:nvSpPr>
        <p:spPr>
          <a:xfrm>
            <a:off x="6515100" y="4435822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Identify occupational stress or caring role burdens.</a:t>
            </a:r>
            <a:endParaRPr lang="en-US" sz="1275" dirty="0"/>
          </a:p>
        </p:txBody>
      </p:sp>
      <p:sp>
        <p:nvSpPr>
          <p:cNvPr id="42" name="SK-12-text-41"/>
          <p:cNvSpPr/>
          <p:nvPr/>
        </p:nvSpPr>
        <p:spPr>
          <a:xfrm>
            <a:off x="6515100" y="4719638"/>
            <a:ext cx="56769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Safeguarding: Impact on children/vulnerable adults.</a:t>
            </a:r>
            <a:endParaRPr lang="en-US" sz="1275" dirty="0"/>
          </a:p>
        </p:txBody>
      </p:sp>
      <p:sp>
        <p:nvSpPr>
          <p:cNvPr id="43" name="SK-12-text-42"/>
          <p:cNvSpPr/>
          <p:nvPr/>
        </p:nvSpPr>
        <p:spPr>
          <a:xfrm>
            <a:off x="955625" y="5556945"/>
            <a:ext cx="50070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E44AD"/>
                </a:solidFill>
              </a:rPr>
              <a:t>AKT PEARL</a:t>
            </a:r>
            <a:endParaRPr lang="en-US" sz="1050" dirty="0"/>
          </a:p>
        </p:txBody>
      </p:sp>
      <p:sp>
        <p:nvSpPr>
          <p:cNvPr id="44" name="SK-12-text-43"/>
          <p:cNvSpPr/>
          <p:nvPr/>
        </p:nvSpPr>
        <p:spPr>
          <a:xfrm>
            <a:off x="955625" y="5776020"/>
            <a:ext cx="4930825" cy="3961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Mood disorders are highly prevalent in MUS; likelihood of depression rises significantly as the number of somatic symptoms increases.</a:t>
            </a:r>
            <a:endParaRPr lang="en-US" sz="1200" dirty="0"/>
          </a:p>
        </p:txBody>
      </p:sp>
      <p:sp>
        <p:nvSpPr>
          <p:cNvPr id="45" name="SK-12-text-44"/>
          <p:cNvSpPr/>
          <p:nvPr/>
        </p:nvSpPr>
        <p:spPr>
          <a:xfrm>
            <a:off x="6572696" y="5556945"/>
            <a:ext cx="5009704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6A085"/>
                </a:solidFill>
              </a:rPr>
              <a:t>SCA PEARL</a:t>
            </a:r>
            <a:endParaRPr lang="en-US" sz="1050" dirty="0"/>
          </a:p>
        </p:txBody>
      </p:sp>
      <p:sp>
        <p:nvSpPr>
          <p:cNvPr id="46" name="SK-12-text-45"/>
          <p:cNvSpPr/>
          <p:nvPr/>
        </p:nvSpPr>
        <p:spPr>
          <a:xfrm>
            <a:off x="6572696" y="5776020"/>
            <a:ext cx="4933504" cy="3961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Always explore psychosocial stressors early. Don't wait until all tests are back; screen for mood and trauma during the initial assessment.</a:t>
            </a:r>
            <a:endParaRPr lang="en-US" sz="1200" dirty="0"/>
          </a:p>
        </p:txBody>
      </p:sp>
      <p:sp>
        <p:nvSpPr>
          <p:cNvPr id="47" name="SK-12-text-46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38696"/>
            <a:ext cx="7658100" cy="428625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384399"/>
            <a:ext cx="166688" cy="137220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938784"/>
            <a:ext cx="190500" cy="15240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171081"/>
            <a:ext cx="190500" cy="15240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403378"/>
            <a:ext cx="190500" cy="152400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5635675"/>
            <a:ext cx="190500" cy="152400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0600" y="1226790"/>
            <a:ext cx="3009900" cy="5572125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39200" y="1503015"/>
            <a:ext cx="238125" cy="190500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9200" y="5351115"/>
            <a:ext cx="2552700" cy="1028700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4" name="SK-13-text-13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Medical Red Flags</a:t>
            </a:r>
            <a:endParaRPr lang="en-US" sz="2550" dirty="0"/>
          </a:p>
        </p:txBody>
      </p:sp>
      <p:sp>
        <p:nvSpPr>
          <p:cNvPr id="15" name="SK-13-text-14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6" name="SK-13-text-15"/>
          <p:cNvSpPr/>
          <p:nvPr/>
        </p:nvSpPr>
        <p:spPr>
          <a:xfrm>
            <a:off x="1023938" y="1238696"/>
            <a:ext cx="72771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RED FLAGS OVERRIDE A FUNCTIONAL LABEL</a:t>
            </a:r>
            <a:endParaRPr lang="en-US" sz="1050" dirty="0"/>
          </a:p>
        </p:txBody>
      </p:sp>
      <p:sp>
        <p:nvSpPr>
          <p:cNvPr id="17" name="SK-13-text-16"/>
          <p:cNvSpPr/>
          <p:nvPr/>
        </p:nvSpPr>
        <p:spPr>
          <a:xfrm>
            <a:off x="876300" y="1857821"/>
            <a:ext cx="46310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30" dirty="0">
                <a:solidFill>
                  <a:srgbClr val="C0392B"/>
                </a:solidFill>
              </a:rPr>
              <a:t>GENERAL &amp; SYSTEMIC</a:t>
            </a:r>
            <a:endParaRPr lang="en-US" sz="1650" dirty="0"/>
          </a:p>
        </p:txBody>
      </p:sp>
      <p:sp>
        <p:nvSpPr>
          <p:cNvPr id="18" name="SK-13-text-17"/>
          <p:cNvSpPr/>
          <p:nvPr/>
        </p:nvSpPr>
        <p:spPr>
          <a:xfrm>
            <a:off x="762000" y="2286446"/>
            <a:ext cx="4487471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Unexplained </a:t>
            </a:r>
            <a:r>
              <a:rPr lang="en-US" sz="1350" b="1" dirty="0">
                <a:solidFill>
                  <a:srgbClr val="212529"/>
                </a:solidFill>
              </a:rPr>
              <a:t>weight loss</a:t>
            </a:r>
            <a:endParaRPr lang="en-US" sz="1350" dirty="0"/>
          </a:p>
        </p:txBody>
      </p:sp>
      <p:sp>
        <p:nvSpPr>
          <p:cNvPr id="19" name="SK-13-text-18"/>
          <p:cNvSpPr/>
          <p:nvPr/>
        </p:nvSpPr>
        <p:spPr>
          <a:xfrm>
            <a:off x="4733925" y="2286446"/>
            <a:ext cx="6243438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Persistent </a:t>
            </a:r>
            <a:r>
              <a:rPr lang="en-US" sz="1350" b="1" dirty="0">
                <a:solidFill>
                  <a:srgbClr val="212529"/>
                </a:solidFill>
              </a:rPr>
              <a:t>fever</a:t>
            </a:r>
            <a:r>
              <a:rPr lang="en-US" sz="1350" dirty="0">
                <a:solidFill>
                  <a:srgbClr val="212529"/>
                </a:solidFill>
              </a:rPr>
              <a:t> or night sweats</a:t>
            </a:r>
            <a:endParaRPr lang="en-US" sz="1350" dirty="0"/>
          </a:p>
        </p:txBody>
      </p:sp>
      <p:sp>
        <p:nvSpPr>
          <p:cNvPr id="20" name="SK-13-text-19"/>
          <p:cNvSpPr/>
          <p:nvPr/>
        </p:nvSpPr>
        <p:spPr>
          <a:xfrm>
            <a:off x="762000" y="2621607"/>
            <a:ext cx="3707041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Persistent </a:t>
            </a:r>
            <a:r>
              <a:rPr lang="en-US" sz="1350" b="1" dirty="0">
                <a:solidFill>
                  <a:srgbClr val="212529"/>
                </a:solidFill>
              </a:rPr>
              <a:t>vomiting</a:t>
            </a:r>
            <a:endParaRPr lang="en-US" sz="1350" dirty="0"/>
          </a:p>
        </p:txBody>
      </p:sp>
      <p:sp>
        <p:nvSpPr>
          <p:cNvPr id="21" name="SK-13-text-20"/>
          <p:cNvSpPr/>
          <p:nvPr/>
        </p:nvSpPr>
        <p:spPr>
          <a:xfrm>
            <a:off x="4733925" y="2621607"/>
            <a:ext cx="4097256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History of </a:t>
            </a:r>
            <a:r>
              <a:rPr lang="en-US" sz="1350" b="1" dirty="0">
                <a:solidFill>
                  <a:srgbClr val="212529"/>
                </a:solidFill>
              </a:rPr>
              <a:t>malignancy</a:t>
            </a:r>
            <a:endParaRPr lang="en-US" sz="1350" dirty="0"/>
          </a:p>
        </p:txBody>
      </p:sp>
      <p:sp>
        <p:nvSpPr>
          <p:cNvPr id="22" name="SK-13-text-21"/>
          <p:cNvSpPr/>
          <p:nvPr/>
        </p:nvSpPr>
        <p:spPr>
          <a:xfrm>
            <a:off x="876300" y="3090118"/>
            <a:ext cx="41281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30" dirty="0">
                <a:solidFill>
                  <a:srgbClr val="C0392B"/>
                </a:solidFill>
              </a:rPr>
              <a:t>GASTROINTESTINAL</a:t>
            </a:r>
            <a:endParaRPr lang="en-US" sz="1650" dirty="0"/>
          </a:p>
        </p:txBody>
      </p:sp>
      <p:sp>
        <p:nvSpPr>
          <p:cNvPr id="23" name="SK-13-text-22"/>
          <p:cNvSpPr/>
          <p:nvPr/>
        </p:nvSpPr>
        <p:spPr>
          <a:xfrm>
            <a:off x="762000" y="3518743"/>
            <a:ext cx="6633653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GI bleeding</a:t>
            </a:r>
            <a:r>
              <a:rPr lang="en-US" sz="1350" dirty="0">
                <a:solidFill>
                  <a:srgbClr val="212529"/>
                </a:solidFill>
              </a:rPr>
              <a:t> (melaena/haematemesis)</a:t>
            </a:r>
            <a:endParaRPr lang="en-US" sz="1350" dirty="0"/>
          </a:p>
        </p:txBody>
      </p:sp>
      <p:sp>
        <p:nvSpPr>
          <p:cNvPr id="24" name="SK-13-text-23"/>
          <p:cNvSpPr/>
          <p:nvPr/>
        </p:nvSpPr>
        <p:spPr>
          <a:xfrm>
            <a:off x="4733925" y="3518743"/>
            <a:ext cx="4487471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Iron deficiency </a:t>
            </a:r>
            <a:r>
              <a:rPr lang="en-US" sz="1350" b="1" dirty="0">
                <a:solidFill>
                  <a:srgbClr val="212529"/>
                </a:solidFill>
              </a:rPr>
              <a:t>anaemia</a:t>
            </a:r>
            <a:endParaRPr lang="en-US" sz="1350" dirty="0"/>
          </a:p>
        </p:txBody>
      </p:sp>
      <p:sp>
        <p:nvSpPr>
          <p:cNvPr id="25" name="SK-13-text-24"/>
          <p:cNvSpPr/>
          <p:nvPr/>
        </p:nvSpPr>
        <p:spPr>
          <a:xfrm>
            <a:off x="762000" y="3853904"/>
            <a:ext cx="4097256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Progressive </a:t>
            </a:r>
            <a:r>
              <a:rPr lang="en-US" sz="1350" b="1" dirty="0">
                <a:solidFill>
                  <a:srgbClr val="212529"/>
                </a:solidFill>
              </a:rPr>
              <a:t>dysphagia</a:t>
            </a:r>
            <a:endParaRPr lang="en-US" sz="1350" dirty="0"/>
          </a:p>
        </p:txBody>
      </p:sp>
      <p:sp>
        <p:nvSpPr>
          <p:cNvPr id="26" name="SK-13-text-25"/>
          <p:cNvSpPr/>
          <p:nvPr/>
        </p:nvSpPr>
        <p:spPr>
          <a:xfrm>
            <a:off x="4733925" y="3853904"/>
            <a:ext cx="4877686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New change in </a:t>
            </a:r>
            <a:r>
              <a:rPr lang="en-US" sz="1350" b="1" dirty="0">
                <a:solidFill>
                  <a:srgbClr val="212529"/>
                </a:solidFill>
              </a:rPr>
              <a:t>bowel habit</a:t>
            </a:r>
            <a:endParaRPr lang="en-US" sz="1350" dirty="0"/>
          </a:p>
        </p:txBody>
      </p:sp>
      <p:sp>
        <p:nvSpPr>
          <p:cNvPr id="27" name="SK-13-text-26"/>
          <p:cNvSpPr/>
          <p:nvPr/>
        </p:nvSpPr>
        <p:spPr>
          <a:xfrm>
            <a:off x="876300" y="4322415"/>
            <a:ext cx="31222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30" dirty="0">
                <a:solidFill>
                  <a:srgbClr val="C0392B"/>
                </a:solidFill>
              </a:rPr>
              <a:t>NEUROLOGICAL</a:t>
            </a:r>
            <a:endParaRPr lang="en-US" sz="1650" dirty="0"/>
          </a:p>
        </p:txBody>
      </p:sp>
      <p:sp>
        <p:nvSpPr>
          <p:cNvPr id="28" name="SK-13-text-27"/>
          <p:cNvSpPr/>
          <p:nvPr/>
        </p:nvSpPr>
        <p:spPr>
          <a:xfrm>
            <a:off x="762000" y="4751040"/>
            <a:ext cx="429236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New </a:t>
            </a:r>
            <a:r>
              <a:rPr lang="en-US" sz="1350" b="1" dirty="0">
                <a:solidFill>
                  <a:srgbClr val="212529"/>
                </a:solidFill>
              </a:rPr>
              <a:t>objective weakness</a:t>
            </a:r>
            <a:endParaRPr lang="en-US" sz="1350" dirty="0"/>
          </a:p>
        </p:txBody>
      </p:sp>
      <p:sp>
        <p:nvSpPr>
          <p:cNvPr id="29" name="SK-13-text-28"/>
          <p:cNvSpPr/>
          <p:nvPr/>
        </p:nvSpPr>
        <p:spPr>
          <a:xfrm>
            <a:off x="4733925" y="4751040"/>
            <a:ext cx="6243438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Progressive </a:t>
            </a:r>
            <a:r>
              <a:rPr lang="en-US" sz="1350" b="1" dirty="0">
                <a:solidFill>
                  <a:srgbClr val="212529"/>
                </a:solidFill>
              </a:rPr>
              <a:t>neurological deficit</a:t>
            </a:r>
            <a:endParaRPr lang="en-US" sz="1350" dirty="0"/>
          </a:p>
        </p:txBody>
      </p:sp>
      <p:sp>
        <p:nvSpPr>
          <p:cNvPr id="30" name="SK-13-text-29"/>
          <p:cNvSpPr/>
          <p:nvPr/>
        </p:nvSpPr>
        <p:spPr>
          <a:xfrm>
            <a:off x="762000" y="5086201"/>
            <a:ext cx="6048331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Papilloedema</a:t>
            </a:r>
            <a:r>
              <a:rPr lang="en-US" sz="1350" dirty="0">
                <a:solidFill>
                  <a:srgbClr val="212529"/>
                </a:solidFill>
              </a:rPr>
              <a:t> or sudden headache</a:t>
            </a:r>
            <a:endParaRPr lang="en-US" sz="1350" dirty="0"/>
          </a:p>
        </p:txBody>
      </p:sp>
      <p:sp>
        <p:nvSpPr>
          <p:cNvPr id="31" name="SK-13-text-30"/>
          <p:cNvSpPr/>
          <p:nvPr/>
        </p:nvSpPr>
        <p:spPr>
          <a:xfrm>
            <a:off x="4733925" y="5086201"/>
            <a:ext cx="4097256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Cauda equina</a:t>
            </a:r>
            <a:r>
              <a:rPr lang="en-US" sz="1350" dirty="0">
                <a:solidFill>
                  <a:srgbClr val="212529"/>
                </a:solidFill>
              </a:rPr>
              <a:t> symptoms</a:t>
            </a:r>
            <a:endParaRPr lang="en-US" sz="1350" dirty="0"/>
          </a:p>
        </p:txBody>
      </p:sp>
      <p:sp>
        <p:nvSpPr>
          <p:cNvPr id="32" name="SK-13-text-31"/>
          <p:cNvSpPr/>
          <p:nvPr/>
        </p:nvSpPr>
        <p:spPr>
          <a:xfrm>
            <a:off x="876300" y="5554712"/>
            <a:ext cx="43795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kern="0" spc="30" dirty="0">
                <a:solidFill>
                  <a:srgbClr val="C0392B"/>
                </a:solidFill>
              </a:rPr>
              <a:t>CARDIORESPIRATORY</a:t>
            </a:r>
            <a:endParaRPr lang="en-US" sz="1650" dirty="0"/>
          </a:p>
        </p:txBody>
      </p:sp>
      <p:sp>
        <p:nvSpPr>
          <p:cNvPr id="33" name="SK-13-text-32"/>
          <p:cNvSpPr/>
          <p:nvPr/>
        </p:nvSpPr>
        <p:spPr>
          <a:xfrm>
            <a:off x="762000" y="5983337"/>
            <a:ext cx="4097256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Exertional</a:t>
            </a:r>
            <a:r>
              <a:rPr lang="en-US" sz="1350" dirty="0">
                <a:solidFill>
                  <a:srgbClr val="212529"/>
                </a:solidFill>
              </a:rPr>
              <a:t> chest pain</a:t>
            </a:r>
            <a:endParaRPr lang="en-US" sz="1350" dirty="0"/>
          </a:p>
        </p:txBody>
      </p:sp>
      <p:sp>
        <p:nvSpPr>
          <p:cNvPr id="34" name="SK-13-text-33"/>
          <p:cNvSpPr/>
          <p:nvPr/>
        </p:nvSpPr>
        <p:spPr>
          <a:xfrm>
            <a:off x="4733925" y="5983337"/>
            <a:ext cx="3707041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Unexplained </a:t>
            </a:r>
            <a:r>
              <a:rPr lang="en-US" sz="1350" b="1" dirty="0">
                <a:solidFill>
                  <a:srgbClr val="212529"/>
                </a:solidFill>
              </a:rPr>
              <a:t>syncope</a:t>
            </a:r>
            <a:endParaRPr lang="en-US" sz="1350" dirty="0"/>
          </a:p>
        </p:txBody>
      </p:sp>
      <p:sp>
        <p:nvSpPr>
          <p:cNvPr id="35" name="SK-13-text-34"/>
          <p:cNvSpPr/>
          <p:nvPr/>
        </p:nvSpPr>
        <p:spPr>
          <a:xfrm>
            <a:off x="762000" y="6318498"/>
            <a:ext cx="4097256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Abnormal ECG</a:t>
            </a:r>
            <a:r>
              <a:rPr lang="en-US" sz="1350" dirty="0">
                <a:solidFill>
                  <a:srgbClr val="212529"/>
                </a:solidFill>
              </a:rPr>
              <a:t> findings</a:t>
            </a:r>
            <a:endParaRPr lang="en-US" sz="1350" dirty="0"/>
          </a:p>
        </p:txBody>
      </p:sp>
      <p:sp>
        <p:nvSpPr>
          <p:cNvPr id="36" name="SK-13-text-35"/>
          <p:cNvSpPr/>
          <p:nvPr/>
        </p:nvSpPr>
        <p:spPr>
          <a:xfrm>
            <a:off x="4733925" y="6318498"/>
            <a:ext cx="390214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Acute </a:t>
            </a:r>
            <a:r>
              <a:rPr lang="en-US" sz="1350" b="1" dirty="0">
                <a:solidFill>
                  <a:srgbClr val="212529"/>
                </a:solidFill>
              </a:rPr>
              <a:t>breathlessness</a:t>
            </a:r>
            <a:endParaRPr lang="en-US" sz="1350" dirty="0"/>
          </a:p>
        </p:txBody>
      </p:sp>
      <p:sp>
        <p:nvSpPr>
          <p:cNvPr id="37" name="SK-13-text-36"/>
          <p:cNvSpPr/>
          <p:nvPr/>
        </p:nvSpPr>
        <p:spPr>
          <a:xfrm>
            <a:off x="9172575" y="1455390"/>
            <a:ext cx="30194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C0392B"/>
                </a:solidFill>
              </a:rPr>
              <a:t>Immediate Actions</a:t>
            </a:r>
            <a:endParaRPr lang="en-US" sz="1500" dirty="0"/>
          </a:p>
        </p:txBody>
      </p:sp>
      <p:sp>
        <p:nvSpPr>
          <p:cNvPr id="38" name="SK-13-text-37"/>
          <p:cNvSpPr/>
          <p:nvPr/>
        </p:nvSpPr>
        <p:spPr>
          <a:xfrm>
            <a:off x="8839200" y="1931640"/>
            <a:ext cx="3352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Suspected Cancer (2WW)</a:t>
            </a:r>
            <a:endParaRPr lang="en-US" sz="1200" dirty="0"/>
          </a:p>
        </p:txBody>
      </p:sp>
      <p:sp>
        <p:nvSpPr>
          <p:cNvPr id="39" name="SK-13-text-38"/>
          <p:cNvSpPr/>
          <p:nvPr/>
        </p:nvSpPr>
        <p:spPr>
          <a:xfrm>
            <a:off x="8839200" y="2217390"/>
            <a:ext cx="255270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Refer via urgent cancer pathway for weight loss, anaemia, or persistent GI symptoms per local protocols.</a:t>
            </a:r>
            <a:endParaRPr lang="en-US" sz="1125" dirty="0"/>
          </a:p>
        </p:txBody>
      </p:sp>
      <p:sp>
        <p:nvSpPr>
          <p:cNvPr id="40" name="SK-13-text-39"/>
          <p:cNvSpPr/>
          <p:nvPr/>
        </p:nvSpPr>
        <p:spPr>
          <a:xfrm>
            <a:off x="8839200" y="3007965"/>
            <a:ext cx="3352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Urgent Specialty Review</a:t>
            </a:r>
            <a:endParaRPr lang="en-US" sz="1200" dirty="0"/>
          </a:p>
        </p:txBody>
      </p:sp>
      <p:sp>
        <p:nvSpPr>
          <p:cNvPr id="41" name="SK-13-text-40"/>
          <p:cNvSpPr/>
          <p:nvPr/>
        </p:nvSpPr>
        <p:spPr>
          <a:xfrm>
            <a:off x="8839200" y="3293715"/>
            <a:ext cx="255270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Neurology review for new objective deficits; Cardiology for exertional symptoms or syncope.</a:t>
            </a:r>
            <a:endParaRPr lang="en-US" sz="1125" dirty="0"/>
          </a:p>
        </p:txBody>
      </p:sp>
      <p:sp>
        <p:nvSpPr>
          <p:cNvPr id="42" name="SK-13-text-41"/>
          <p:cNvSpPr/>
          <p:nvPr/>
        </p:nvSpPr>
        <p:spPr>
          <a:xfrm>
            <a:off x="8839200" y="4084290"/>
            <a:ext cx="3352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Emergency Admission</a:t>
            </a:r>
            <a:endParaRPr lang="en-US" sz="1200" dirty="0"/>
          </a:p>
        </p:txBody>
      </p:sp>
      <p:sp>
        <p:nvSpPr>
          <p:cNvPr id="43" name="SK-13-text-42"/>
          <p:cNvSpPr/>
          <p:nvPr/>
        </p:nvSpPr>
        <p:spPr>
          <a:xfrm>
            <a:off x="8839200" y="4370040"/>
            <a:ext cx="255270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Indicated for haemodynamic instability, suspected cauda equina, or severe acute neurological deficit.</a:t>
            </a:r>
            <a:endParaRPr lang="en-US" sz="1125" dirty="0"/>
          </a:p>
        </p:txBody>
      </p:sp>
      <p:sp>
        <p:nvSpPr>
          <p:cNvPr id="44" name="SK-13-text-43"/>
          <p:cNvSpPr/>
          <p:nvPr/>
        </p:nvSpPr>
        <p:spPr>
          <a:xfrm>
            <a:off x="8839200" y="5493990"/>
            <a:ext cx="2636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C0392B"/>
                </a:solidFill>
              </a:rPr>
              <a:t>Safety-Netting</a:t>
            </a:r>
            <a:endParaRPr lang="en-US" sz="1200" dirty="0"/>
          </a:p>
        </p:txBody>
      </p:sp>
      <p:sp>
        <p:nvSpPr>
          <p:cNvPr id="45" name="SK-13-text-44"/>
          <p:cNvSpPr/>
          <p:nvPr/>
        </p:nvSpPr>
        <p:spPr>
          <a:xfrm>
            <a:off x="8839200" y="5779740"/>
            <a:ext cx="255270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Always provide written instructions on specific red flags to return for, even if a functional diagnosis is suspected.</a:t>
            </a:r>
            <a:endParaRPr lang="en-US" sz="1125" dirty="0"/>
          </a:p>
        </p:txBody>
      </p:sp>
      <p:sp>
        <p:nvSpPr>
          <p:cNvPr id="46" name="SK-13-text-45"/>
          <p:cNvSpPr/>
          <p:nvPr/>
        </p:nvSpPr>
        <p:spPr>
          <a:xfrm>
            <a:off x="3401786" y="6514058"/>
            <a:ext cx="8790214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381625" cy="3508772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498253"/>
            <a:ext cx="190500" cy="152400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1874490"/>
            <a:ext cx="5000625" cy="27429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244030"/>
            <a:ext cx="5000625" cy="274290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2613571"/>
            <a:ext cx="5000625" cy="548580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257401"/>
            <a:ext cx="5000625" cy="27429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626941"/>
            <a:ext cx="5000625" cy="27429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75" y="1226790"/>
            <a:ext cx="5381625" cy="3508772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498253"/>
            <a:ext cx="190500" cy="15240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9375" y="1874490"/>
            <a:ext cx="5000625" cy="548580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75" y="2518321"/>
            <a:ext cx="5000625" cy="274290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75" y="2887861"/>
            <a:ext cx="5000625" cy="274290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9375" y="3257401"/>
            <a:ext cx="5000625" cy="548580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3901232"/>
            <a:ext cx="5000625" cy="548580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059412"/>
            <a:ext cx="11049000" cy="828675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0" y="5387727"/>
            <a:ext cx="190500" cy="172045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22" name="SK-14-text-21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Mental Health and Safeguarding Red Flags</a:t>
            </a:r>
            <a:endParaRPr lang="en-US" sz="2550" dirty="0"/>
          </a:p>
        </p:txBody>
      </p:sp>
      <p:sp>
        <p:nvSpPr>
          <p:cNvPr id="23" name="SK-14-text-22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4" name="SK-14-text-23"/>
          <p:cNvSpPr/>
          <p:nvPr/>
        </p:nvSpPr>
        <p:spPr>
          <a:xfrm>
            <a:off x="1066800" y="1417290"/>
            <a:ext cx="73971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Adult Mental Health Red Flags</a:t>
            </a:r>
            <a:endParaRPr lang="en-US" sz="1650" dirty="0"/>
          </a:p>
        </p:txBody>
      </p:sp>
      <p:sp>
        <p:nvSpPr>
          <p:cNvPr id="25" name="SK-14-text-24"/>
          <p:cNvSpPr/>
          <p:nvPr/>
        </p:nvSpPr>
        <p:spPr>
          <a:xfrm>
            <a:off x="857250" y="1874490"/>
            <a:ext cx="1133475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Suicide Risk:</a:t>
            </a:r>
            <a:r>
              <a:rPr lang="en-US" sz="1350" dirty="0">
                <a:solidFill>
                  <a:srgbClr val="495057"/>
                </a:solidFill>
              </a:rPr>
              <a:t> Active suicidal ideation, intent, or plans.</a:t>
            </a:r>
            <a:endParaRPr lang="en-US" sz="1350" dirty="0"/>
          </a:p>
        </p:txBody>
      </p:sp>
      <p:sp>
        <p:nvSpPr>
          <p:cNvPr id="26" name="SK-14-text-25"/>
          <p:cNvSpPr/>
          <p:nvPr/>
        </p:nvSpPr>
        <p:spPr>
          <a:xfrm>
            <a:off x="857250" y="2244030"/>
            <a:ext cx="1133475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Psychosis:</a:t>
            </a:r>
            <a:r>
              <a:rPr lang="en-US" sz="1350" dirty="0">
                <a:solidFill>
                  <a:srgbClr val="495057"/>
                </a:solidFill>
              </a:rPr>
              <a:t> New delusions, hallucinations, or thought disorder.</a:t>
            </a:r>
            <a:endParaRPr lang="en-US" sz="1350" dirty="0"/>
          </a:p>
        </p:txBody>
      </p:sp>
      <p:sp>
        <p:nvSpPr>
          <p:cNvPr id="27" name="SK-14-text-26"/>
          <p:cNvSpPr/>
          <p:nvPr/>
        </p:nvSpPr>
        <p:spPr>
          <a:xfrm>
            <a:off x="857250" y="2613571"/>
            <a:ext cx="490537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Severe Depression:</a:t>
            </a:r>
            <a:r>
              <a:rPr lang="en-US" sz="1350" dirty="0">
                <a:solidFill>
                  <a:srgbClr val="495057"/>
                </a:solidFill>
              </a:rPr>
              <a:t> Self-neglect, catatonia, or psychomotor retardation.</a:t>
            </a:r>
            <a:endParaRPr lang="en-US" sz="1350" dirty="0"/>
          </a:p>
        </p:txBody>
      </p:sp>
      <p:sp>
        <p:nvSpPr>
          <p:cNvPr id="28" name="SK-14-text-27"/>
          <p:cNvSpPr/>
          <p:nvPr/>
        </p:nvSpPr>
        <p:spPr>
          <a:xfrm>
            <a:off x="857250" y="3257401"/>
            <a:ext cx="1133475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Substance Misuse:</a:t>
            </a:r>
            <a:r>
              <a:rPr lang="en-US" sz="1350" dirty="0">
                <a:solidFill>
                  <a:srgbClr val="495057"/>
                </a:solidFill>
              </a:rPr>
              <a:t> Severe dependence or intoxication risks.</a:t>
            </a:r>
            <a:endParaRPr lang="en-US" sz="1350" dirty="0"/>
          </a:p>
        </p:txBody>
      </p:sp>
      <p:sp>
        <p:nvSpPr>
          <p:cNvPr id="29" name="SK-14-text-28"/>
          <p:cNvSpPr/>
          <p:nvPr/>
        </p:nvSpPr>
        <p:spPr>
          <a:xfrm>
            <a:off x="857250" y="3626941"/>
            <a:ext cx="1133475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Domestic Abuse:</a:t>
            </a:r>
            <a:r>
              <a:rPr lang="en-US" sz="1350" dirty="0">
                <a:solidFill>
                  <a:srgbClr val="495057"/>
                </a:solidFill>
              </a:rPr>
              <a:t> Coercive control or physical safety concerns.</a:t>
            </a:r>
            <a:endParaRPr lang="en-US" sz="1350" dirty="0"/>
          </a:p>
        </p:txBody>
      </p:sp>
      <p:sp>
        <p:nvSpPr>
          <p:cNvPr id="30" name="SK-14-text-29"/>
          <p:cNvSpPr/>
          <p:nvPr/>
        </p:nvSpPr>
        <p:spPr>
          <a:xfrm>
            <a:off x="6734175" y="1417290"/>
            <a:ext cx="54578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Safeguarding &amp; Young People</a:t>
            </a:r>
            <a:endParaRPr lang="en-US" sz="1650" dirty="0"/>
          </a:p>
        </p:txBody>
      </p:sp>
      <p:sp>
        <p:nvSpPr>
          <p:cNvPr id="31" name="SK-14-text-30"/>
          <p:cNvSpPr/>
          <p:nvPr/>
        </p:nvSpPr>
        <p:spPr>
          <a:xfrm>
            <a:off x="6524625" y="1874490"/>
            <a:ext cx="490537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Safeguarding:</a:t>
            </a:r>
            <a:r>
              <a:rPr lang="en-US" sz="1350" dirty="0">
                <a:solidFill>
                  <a:srgbClr val="495057"/>
                </a:solidFill>
              </a:rPr>
              <a:t> Unexplained bruising or neglect in children/vulnerable adults.</a:t>
            </a:r>
            <a:endParaRPr lang="en-US" sz="1350" dirty="0"/>
          </a:p>
        </p:txBody>
      </p:sp>
      <p:sp>
        <p:nvSpPr>
          <p:cNvPr id="32" name="SK-14-text-31"/>
          <p:cNvSpPr/>
          <p:nvPr/>
        </p:nvSpPr>
        <p:spPr>
          <a:xfrm>
            <a:off x="6524625" y="2518321"/>
            <a:ext cx="5667375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Eating Disorders:</a:t>
            </a:r>
            <a:r>
              <a:rPr lang="en-US" sz="1350" dirty="0">
                <a:solidFill>
                  <a:srgbClr val="495057"/>
                </a:solidFill>
              </a:rPr>
              <a:t> Rapid weight loss or physiological instability.</a:t>
            </a:r>
            <a:endParaRPr lang="en-US" sz="1350" dirty="0"/>
          </a:p>
        </p:txBody>
      </p:sp>
      <p:sp>
        <p:nvSpPr>
          <p:cNvPr id="33" name="SK-14-text-32"/>
          <p:cNvSpPr/>
          <p:nvPr/>
        </p:nvSpPr>
        <p:spPr>
          <a:xfrm>
            <a:off x="6524625" y="2887861"/>
            <a:ext cx="5667375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School Refusal:</a:t>
            </a:r>
            <a:r>
              <a:rPr lang="en-US" sz="1350" dirty="0">
                <a:solidFill>
                  <a:srgbClr val="495057"/>
                </a:solidFill>
              </a:rPr>
              <a:t> Significant risk to education and development.</a:t>
            </a:r>
            <a:endParaRPr lang="en-US" sz="1350" dirty="0"/>
          </a:p>
        </p:txBody>
      </p:sp>
      <p:sp>
        <p:nvSpPr>
          <p:cNvPr id="34" name="SK-14-text-33"/>
          <p:cNvSpPr/>
          <p:nvPr/>
        </p:nvSpPr>
        <p:spPr>
          <a:xfrm>
            <a:off x="6524625" y="3257401"/>
            <a:ext cx="490537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FII Concerns:</a:t>
            </a:r>
            <a:r>
              <a:rPr lang="en-US" sz="1350" dirty="0">
                <a:solidFill>
                  <a:srgbClr val="495057"/>
                </a:solidFill>
              </a:rPr>
              <a:t> Parental concern significantly out of proportion to findings.</a:t>
            </a:r>
            <a:endParaRPr lang="en-US" sz="1350" dirty="0"/>
          </a:p>
        </p:txBody>
      </p:sp>
      <p:sp>
        <p:nvSpPr>
          <p:cNvPr id="35" name="SK-14-text-34"/>
          <p:cNvSpPr/>
          <p:nvPr/>
        </p:nvSpPr>
        <p:spPr>
          <a:xfrm>
            <a:off x="6524625" y="3901232"/>
            <a:ext cx="490537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Social Isolation:</a:t>
            </a:r>
            <a:r>
              <a:rPr lang="en-US" sz="1350" dirty="0">
                <a:solidFill>
                  <a:srgbClr val="495057"/>
                </a:solidFill>
              </a:rPr>
              <a:t> Lack of support network and severe vulnerability.</a:t>
            </a:r>
            <a:endParaRPr lang="en-US" sz="1350" dirty="0"/>
          </a:p>
        </p:txBody>
      </p:sp>
      <p:sp>
        <p:nvSpPr>
          <p:cNvPr id="36" name="SK-14-text-35"/>
          <p:cNvSpPr/>
          <p:nvPr/>
        </p:nvSpPr>
        <p:spPr>
          <a:xfrm>
            <a:off x="1143000" y="5202287"/>
            <a:ext cx="4766518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C0392B"/>
                </a:solidFill>
              </a:rPr>
              <a:t>CRITICAL: Red flags always override a functional diagnosis.</a:t>
            </a:r>
            <a:endParaRPr lang="en-US" sz="1425" dirty="0"/>
          </a:p>
        </p:txBody>
      </p:sp>
      <p:sp>
        <p:nvSpPr>
          <p:cNvPr id="37" name="SK-14-text-36"/>
          <p:cNvSpPr/>
          <p:nvPr/>
        </p:nvSpPr>
        <p:spPr>
          <a:xfrm>
            <a:off x="6100018" y="5245150"/>
            <a:ext cx="5329982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If new signs appear, reassess immediately and refer to specialist services as required.</a:t>
            </a:r>
            <a:endParaRPr lang="en-US" sz="1200" dirty="0"/>
          </a:p>
        </p:txBody>
      </p:sp>
      <p:sp>
        <p:nvSpPr>
          <p:cNvPr id="38" name="SK-14-text-37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47650"/>
            <a:ext cx="11049000" cy="655290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026765"/>
            <a:ext cx="6457950" cy="2814638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221432"/>
            <a:ext cx="285750" cy="228600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965228"/>
            <a:ext cx="6457950" cy="2387947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4159895"/>
            <a:ext cx="285750" cy="228600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5200" y="1026765"/>
            <a:ext cx="4305300" cy="1680270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8075" y="1210568"/>
            <a:ext cx="214313" cy="175320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5200" y="2849910"/>
            <a:ext cx="4305300" cy="1680270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8075" y="3033713"/>
            <a:ext cx="214313" cy="175320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5200" y="4673054"/>
            <a:ext cx="4305300" cy="1680270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58075" y="4856857"/>
            <a:ext cx="214313" cy="175320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77000"/>
            <a:ext cx="12192000" cy="257175"/>
          </a:xfrm>
          <a:prstGeom prst="rect">
            <a:avLst/>
          </a:prstGeom>
        </p:spPr>
      </p:pic>
      <p:sp>
        <p:nvSpPr>
          <p:cNvPr id="16" name="SK-15-text-15"/>
          <p:cNvSpPr/>
          <p:nvPr/>
        </p:nvSpPr>
        <p:spPr>
          <a:xfrm>
            <a:off x="762000" y="24765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Avoiding Premature Functional Diagnosis</a:t>
            </a:r>
            <a:endParaRPr lang="en-US" sz="2550" dirty="0"/>
          </a:p>
        </p:txBody>
      </p:sp>
      <p:sp>
        <p:nvSpPr>
          <p:cNvPr id="17" name="SK-15-text-16"/>
          <p:cNvSpPr/>
          <p:nvPr/>
        </p:nvSpPr>
        <p:spPr>
          <a:xfrm>
            <a:off x="762000" y="67434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8" name="SK-15-text-17"/>
          <p:cNvSpPr/>
          <p:nvPr/>
        </p:nvSpPr>
        <p:spPr>
          <a:xfrm>
            <a:off x="1162050" y="1164878"/>
            <a:ext cx="66427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The Clinical Balancing Act</a:t>
            </a:r>
            <a:endParaRPr lang="en-US" sz="1650" dirty="0"/>
          </a:p>
        </p:txBody>
      </p:sp>
      <p:sp>
        <p:nvSpPr>
          <p:cNvPr id="19" name="SK-15-text-18"/>
          <p:cNvSpPr/>
          <p:nvPr/>
        </p:nvSpPr>
        <p:spPr>
          <a:xfrm>
            <a:off x="1000125" y="1569690"/>
            <a:ext cx="58388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Targeted Investigation:</a:t>
            </a:r>
            <a:r>
              <a:rPr lang="en-US" sz="1350" dirty="0">
                <a:solidFill>
                  <a:srgbClr val="495057"/>
                </a:solidFill>
              </a:rPr>
              <a:t> Order tests based on clinical suspicion and red flags, not on general patient anxiety.</a:t>
            </a:r>
            <a:endParaRPr lang="en-US" sz="1350" dirty="0"/>
          </a:p>
        </p:txBody>
      </p:sp>
      <p:sp>
        <p:nvSpPr>
          <p:cNvPr id="20" name="SK-15-text-19"/>
          <p:cNvSpPr/>
          <p:nvPr/>
        </p:nvSpPr>
        <p:spPr>
          <a:xfrm>
            <a:off x="1000125" y="2106662"/>
            <a:ext cx="58388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ICE &amp; Expectations:</a:t>
            </a:r>
            <a:r>
              <a:rPr lang="en-US" sz="1350" dirty="0">
                <a:solidFill>
                  <a:srgbClr val="495057"/>
                </a:solidFill>
              </a:rPr>
              <a:t> Explore what the patient thinks tests will show before ordering them.</a:t>
            </a:r>
            <a:endParaRPr lang="en-US" sz="1350" dirty="0"/>
          </a:p>
        </p:txBody>
      </p:sp>
      <p:sp>
        <p:nvSpPr>
          <p:cNvPr id="21" name="SK-15-text-20"/>
          <p:cNvSpPr/>
          <p:nvPr/>
        </p:nvSpPr>
        <p:spPr>
          <a:xfrm>
            <a:off x="1000125" y="2643634"/>
            <a:ext cx="58388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Active Monitoring:</a:t>
            </a:r>
            <a:r>
              <a:rPr lang="en-US" sz="1350" dirty="0">
                <a:solidFill>
                  <a:srgbClr val="495057"/>
                </a:solidFill>
              </a:rPr>
              <a:t> Use "watchful waiting" as a positive clinical strategy with scheduled reviews.</a:t>
            </a:r>
            <a:endParaRPr lang="en-US" sz="1350" dirty="0"/>
          </a:p>
        </p:txBody>
      </p:sp>
      <p:sp>
        <p:nvSpPr>
          <p:cNvPr id="22" name="SK-15-text-21"/>
          <p:cNvSpPr/>
          <p:nvPr/>
        </p:nvSpPr>
        <p:spPr>
          <a:xfrm>
            <a:off x="1000125" y="3180606"/>
            <a:ext cx="58388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Containment:</a:t>
            </a:r>
            <a:r>
              <a:rPr lang="en-US" sz="1350" dirty="0">
                <a:solidFill>
                  <a:srgbClr val="495057"/>
                </a:solidFill>
              </a:rPr>
              <a:t> One named clinician provides consistent messages to prevent "doctor-shopping."</a:t>
            </a:r>
            <a:endParaRPr lang="en-US" sz="1350" dirty="0"/>
          </a:p>
        </p:txBody>
      </p:sp>
      <p:sp>
        <p:nvSpPr>
          <p:cNvPr id="23" name="SK-15-text-22"/>
          <p:cNvSpPr/>
          <p:nvPr/>
        </p:nvSpPr>
        <p:spPr>
          <a:xfrm>
            <a:off x="1162050" y="4103340"/>
            <a:ext cx="61398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Safe Practice Principles</a:t>
            </a:r>
            <a:endParaRPr lang="en-US" sz="1650" dirty="0"/>
          </a:p>
        </p:txBody>
      </p:sp>
      <p:sp>
        <p:nvSpPr>
          <p:cNvPr id="24" name="SK-15-text-23"/>
          <p:cNvSpPr/>
          <p:nvPr/>
        </p:nvSpPr>
        <p:spPr>
          <a:xfrm>
            <a:off x="1000125" y="4508153"/>
            <a:ext cx="58388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Avoid labeling as "functional" during the very first visit unless criteria for specific syndromes (like FND) are definitively met.</a:t>
            </a:r>
            <a:endParaRPr lang="en-US" sz="1350" dirty="0"/>
          </a:p>
        </p:txBody>
      </p:sp>
      <p:sp>
        <p:nvSpPr>
          <p:cNvPr id="25" name="SK-15-text-24"/>
          <p:cNvSpPr/>
          <p:nvPr/>
        </p:nvSpPr>
        <p:spPr>
          <a:xfrm>
            <a:off x="1000125" y="5045125"/>
            <a:ext cx="58388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Maintain a high index of suspicion for new symptoms, even in patients with established persistent physical symptoms (PPS).</a:t>
            </a:r>
            <a:endParaRPr lang="en-US" sz="1350" dirty="0"/>
          </a:p>
        </p:txBody>
      </p:sp>
      <p:sp>
        <p:nvSpPr>
          <p:cNvPr id="26" name="SK-15-text-25"/>
          <p:cNvSpPr/>
          <p:nvPr/>
        </p:nvSpPr>
        <p:spPr>
          <a:xfrm>
            <a:off x="1000125" y="5582096"/>
            <a:ext cx="583882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Communicate uncertainty honestly: "Tests so far are reassuring, but we will continue to monitor your symptoms closely."</a:t>
            </a:r>
            <a:endParaRPr lang="en-US" sz="1350" dirty="0"/>
          </a:p>
        </p:txBody>
      </p:sp>
      <p:sp>
        <p:nvSpPr>
          <p:cNvPr id="27" name="SK-15-text-26"/>
          <p:cNvSpPr/>
          <p:nvPr/>
        </p:nvSpPr>
        <p:spPr>
          <a:xfrm>
            <a:off x="7767637" y="1169640"/>
            <a:ext cx="44243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Red Flags Override Labels</a:t>
            </a:r>
            <a:endParaRPr lang="en-US" sz="1350" dirty="0"/>
          </a:p>
        </p:txBody>
      </p:sp>
      <p:sp>
        <p:nvSpPr>
          <p:cNvPr id="28" name="SK-15-text-27"/>
          <p:cNvSpPr/>
          <p:nvPr/>
        </p:nvSpPr>
        <p:spPr>
          <a:xfrm>
            <a:off x="7458075" y="1503015"/>
            <a:ext cx="40195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A "functional" or "MUS" label must never delay the investigation of objective red flags (e.g., weight loss, nocturnal pain, or focal neurological deficits).</a:t>
            </a:r>
            <a:endParaRPr lang="en-US" sz="1200" dirty="0"/>
          </a:p>
        </p:txBody>
      </p:sp>
      <p:sp>
        <p:nvSpPr>
          <p:cNvPr id="29" name="SK-15-text-28"/>
          <p:cNvSpPr/>
          <p:nvPr/>
        </p:nvSpPr>
        <p:spPr>
          <a:xfrm>
            <a:off x="7767637" y="299278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Diagnostic Shadowing</a:t>
            </a:r>
            <a:endParaRPr lang="en-US" sz="1350" dirty="0"/>
          </a:p>
        </p:txBody>
      </p:sp>
      <p:sp>
        <p:nvSpPr>
          <p:cNvPr id="30" name="SK-15-text-29"/>
          <p:cNvSpPr/>
          <p:nvPr/>
        </p:nvSpPr>
        <p:spPr>
          <a:xfrm>
            <a:off x="7458075" y="3326160"/>
            <a:ext cx="40195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Pitfall:</a:t>
            </a:r>
            <a:r>
              <a:rPr lang="en-US" sz="1200" dirty="0">
                <a:solidFill>
                  <a:srgbClr val="212529"/>
                </a:solidFill>
              </a:rPr>
              <a:t> Under-investigating new or changing symptoms simply because the patient has a pre-existing functional diagnosis.</a:t>
            </a:r>
            <a:endParaRPr lang="en-US" sz="1200" dirty="0"/>
          </a:p>
        </p:txBody>
      </p:sp>
      <p:sp>
        <p:nvSpPr>
          <p:cNvPr id="31" name="SK-15-text-30"/>
          <p:cNvSpPr/>
          <p:nvPr/>
        </p:nvSpPr>
        <p:spPr>
          <a:xfrm>
            <a:off x="7767637" y="4815929"/>
            <a:ext cx="4019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7AE60"/>
                </a:solidFill>
              </a:rPr>
              <a:t>Validating Safety</a:t>
            </a:r>
            <a:endParaRPr lang="en-US" sz="1350" dirty="0"/>
          </a:p>
        </p:txBody>
      </p:sp>
      <p:sp>
        <p:nvSpPr>
          <p:cNvPr id="32" name="SK-15-text-31"/>
          <p:cNvSpPr/>
          <p:nvPr/>
        </p:nvSpPr>
        <p:spPr>
          <a:xfrm>
            <a:off x="7458075" y="5149304"/>
            <a:ext cx="4019550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Frame normal results as good news: "These tests confirm that the dangerous conditions we were ruling out are not present. Your symptoms are real, and now we can focus on management."</a:t>
            </a:r>
            <a:endParaRPr lang="en-US" sz="1200" dirty="0"/>
          </a:p>
        </p:txBody>
      </p:sp>
      <p:sp>
        <p:nvSpPr>
          <p:cNvPr id="33" name="SK-15-text-32"/>
          <p:cNvSpPr/>
          <p:nvPr/>
        </p:nvSpPr>
        <p:spPr>
          <a:xfrm>
            <a:off x="0" y="6477000"/>
            <a:ext cx="1219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930747"/>
            <a:ext cx="5381625" cy="2362200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092672"/>
            <a:ext cx="238125" cy="190500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483447"/>
            <a:ext cx="5381625" cy="908596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4751487"/>
            <a:ext cx="107603" cy="86023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818233"/>
            <a:ext cx="5381625" cy="2447925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3175" y="1932533"/>
            <a:ext cx="2935188" cy="276225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3175" y="2323058"/>
            <a:ext cx="5153025" cy="514350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3175" y="2980283"/>
            <a:ext cx="5153025" cy="514350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3175" y="3637508"/>
            <a:ext cx="5153025" cy="514350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4456658"/>
            <a:ext cx="5381625" cy="1047750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3175" y="4618583"/>
            <a:ext cx="238125" cy="190500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7" name="SK-16-text-16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Explaining Normal Investigations</a:t>
            </a:r>
            <a:endParaRPr lang="en-US" sz="2550" dirty="0"/>
          </a:p>
        </p:txBody>
      </p:sp>
      <p:sp>
        <p:nvSpPr>
          <p:cNvPr id="18" name="SK-16-text-17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9" name="SK-16-text-18"/>
          <p:cNvSpPr/>
          <p:nvPr/>
        </p:nvSpPr>
        <p:spPr>
          <a:xfrm>
            <a:off x="1019175" y="2045047"/>
            <a:ext cx="51530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The Mindset Shift</a:t>
            </a:r>
            <a:endParaRPr lang="en-US" sz="1500" dirty="0"/>
          </a:p>
        </p:txBody>
      </p:sp>
      <p:sp>
        <p:nvSpPr>
          <p:cNvPr id="20" name="SK-16-text-19"/>
          <p:cNvSpPr/>
          <p:nvPr/>
        </p:nvSpPr>
        <p:spPr>
          <a:xfrm>
            <a:off x="876300" y="2406997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Rule Out vs. Dismissal:</a:t>
            </a:r>
            <a:r>
              <a:rPr lang="en-US" sz="1350" dirty="0">
                <a:solidFill>
                  <a:srgbClr val="212529"/>
                </a:solidFill>
              </a:rPr>
              <a:t> Frame tests as tools to exclude life-threatening illness, not to prove "nothing is wrong."</a:t>
            </a:r>
            <a:endParaRPr lang="en-US" sz="1350" dirty="0"/>
          </a:p>
        </p:txBody>
      </p:sp>
      <p:sp>
        <p:nvSpPr>
          <p:cNvPr id="21" name="SK-16-text-20"/>
          <p:cNvSpPr/>
          <p:nvPr/>
        </p:nvSpPr>
        <p:spPr>
          <a:xfrm>
            <a:off x="876300" y="2997547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Positive Explanation:</a:t>
            </a:r>
            <a:r>
              <a:rPr lang="en-US" sz="1350" dirty="0">
                <a:solidFill>
                  <a:srgbClr val="212529"/>
                </a:solidFill>
              </a:rPr>
              <a:t> Use results as a platform to explain functional mechanisms (e.g., "The hardware is intact").</a:t>
            </a:r>
            <a:endParaRPr lang="en-US" sz="1350" dirty="0"/>
          </a:p>
        </p:txBody>
      </p:sp>
      <p:sp>
        <p:nvSpPr>
          <p:cNvPr id="22" name="SK-16-text-21"/>
          <p:cNvSpPr/>
          <p:nvPr/>
        </p:nvSpPr>
        <p:spPr>
          <a:xfrm>
            <a:off x="876300" y="3588097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Validation:</a:t>
            </a:r>
            <a:r>
              <a:rPr lang="en-US" sz="1350" dirty="0">
                <a:solidFill>
                  <a:srgbClr val="212529"/>
                </a:solidFill>
              </a:rPr>
              <a:t> Explicitly state that normal results do not mean the symptoms are imaginary or "all in the head."</a:t>
            </a:r>
            <a:endParaRPr lang="en-US" sz="1350" dirty="0"/>
          </a:p>
        </p:txBody>
      </p:sp>
      <p:sp>
        <p:nvSpPr>
          <p:cNvPr id="23" name="SK-16-text-22"/>
          <p:cNvSpPr/>
          <p:nvPr/>
        </p:nvSpPr>
        <p:spPr>
          <a:xfrm>
            <a:off x="907703" y="4597747"/>
            <a:ext cx="4931122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7AE60"/>
                </a:solidFill>
              </a:rPr>
              <a:t>Key Concept:</a:t>
            </a:r>
            <a:r>
              <a:rPr lang="en-US" sz="1275" dirty="0">
                <a:solidFill>
                  <a:srgbClr val="212529"/>
                </a:solidFill>
              </a:rPr>
              <a:t> Normal investigations are </a:t>
            </a:r>
            <a:r>
              <a:rPr lang="en-US" sz="1275" b="1" dirty="0">
                <a:solidFill>
                  <a:srgbClr val="27AE60"/>
                </a:solidFill>
              </a:rPr>
              <a:t>good news</a:t>
            </a:r>
            <a:r>
              <a:rPr lang="en-US" sz="1275" dirty="0">
                <a:solidFill>
                  <a:srgbClr val="212529"/>
                </a:solidFill>
              </a:rPr>
              <a:t> because they confirm the absence of progressive structural disease, allowing us to focus on symptom management and function.</a:t>
            </a:r>
            <a:endParaRPr lang="en-US" sz="1275" dirty="0"/>
          </a:p>
        </p:txBody>
      </p:sp>
      <p:sp>
        <p:nvSpPr>
          <p:cNvPr id="24" name="SK-16-text-23"/>
          <p:cNvSpPr/>
          <p:nvPr/>
        </p:nvSpPr>
        <p:spPr>
          <a:xfrm>
            <a:off x="6467475" y="1932533"/>
            <a:ext cx="4945589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SCA PEARLS: CONSULTATION PHRASING</a:t>
            </a:r>
            <a:endParaRPr lang="en-US" sz="1050" dirty="0"/>
          </a:p>
        </p:txBody>
      </p:sp>
      <p:sp>
        <p:nvSpPr>
          <p:cNvPr id="25" name="SK-16-text-24"/>
          <p:cNvSpPr/>
          <p:nvPr/>
        </p:nvSpPr>
        <p:spPr>
          <a:xfrm>
            <a:off x="6496050" y="2323058"/>
            <a:ext cx="50101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212529"/>
                </a:solidFill>
              </a:rPr>
              <a:t>"The tests are reassuring because they have not shown signs of the dangerous conditions we were worried about."</a:t>
            </a:r>
            <a:endParaRPr lang="en-US" sz="1350" dirty="0"/>
          </a:p>
        </p:txBody>
      </p:sp>
      <p:sp>
        <p:nvSpPr>
          <p:cNvPr id="26" name="SK-16-text-25"/>
          <p:cNvSpPr/>
          <p:nvPr/>
        </p:nvSpPr>
        <p:spPr>
          <a:xfrm>
            <a:off x="6496050" y="2980283"/>
            <a:ext cx="50101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212529"/>
                </a:solidFill>
              </a:rPr>
              <a:t>"Normal tests do not mean you are imagining these symptoms; I can see they are having a real impact on your life."</a:t>
            </a:r>
            <a:endParaRPr lang="en-US" sz="1350" dirty="0"/>
          </a:p>
        </p:txBody>
      </p:sp>
      <p:sp>
        <p:nvSpPr>
          <p:cNvPr id="27" name="SK-16-text-26"/>
          <p:cNvSpPr/>
          <p:nvPr/>
        </p:nvSpPr>
        <p:spPr>
          <a:xfrm>
            <a:off x="6496050" y="3637508"/>
            <a:ext cx="50101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212529"/>
                </a:solidFill>
              </a:rPr>
              <a:t>"We have ruled out structural damage to your heart, which is excellent news. Now we can look at why it is beating so fast."</a:t>
            </a:r>
            <a:endParaRPr lang="en-US" sz="1350" dirty="0"/>
          </a:p>
        </p:txBody>
      </p:sp>
      <p:sp>
        <p:nvSpPr>
          <p:cNvPr id="28" name="SK-16-text-27"/>
          <p:cNvSpPr/>
          <p:nvPr/>
        </p:nvSpPr>
        <p:spPr>
          <a:xfrm>
            <a:off x="6686550" y="4570958"/>
            <a:ext cx="51530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0651F"/>
                </a:solidFill>
              </a:rPr>
              <a:t>Safety-Netting</a:t>
            </a:r>
            <a:endParaRPr lang="en-US" sz="1500" dirty="0"/>
          </a:p>
        </p:txBody>
      </p:sp>
      <p:sp>
        <p:nvSpPr>
          <p:cNvPr id="29" name="SK-16-text-28"/>
          <p:cNvSpPr/>
          <p:nvPr/>
        </p:nvSpPr>
        <p:spPr>
          <a:xfrm>
            <a:off x="6353175" y="4932908"/>
            <a:ext cx="51530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Normal tests are a "snapshot." Advise the patient: "If you develop new signs like </a:t>
            </a:r>
            <a:r>
              <a:rPr lang="en-US" sz="1200" b="1" dirty="0">
                <a:solidFill>
                  <a:srgbClr val="212529"/>
                </a:solidFill>
              </a:rPr>
              <a:t>weight loss</a:t>
            </a:r>
            <a:r>
              <a:rPr lang="en-US" sz="1200" dirty="0">
                <a:solidFill>
                  <a:srgbClr val="212529"/>
                </a:solidFill>
              </a:rPr>
              <a:t> or </a:t>
            </a:r>
            <a:r>
              <a:rPr lang="en-US" sz="1200" b="1" dirty="0">
                <a:solidFill>
                  <a:srgbClr val="212529"/>
                </a:solidFill>
              </a:rPr>
              <a:t>night sweats</a:t>
            </a:r>
            <a:r>
              <a:rPr lang="en-US" sz="1200" dirty="0">
                <a:solidFill>
                  <a:srgbClr val="212529"/>
                </a:solidFill>
              </a:rPr>
              <a:t>, we must reassess immediately."</a:t>
            </a:r>
            <a:endParaRPr lang="en-US" sz="1200" dirty="0"/>
          </a:p>
        </p:txBody>
      </p:sp>
      <p:sp>
        <p:nvSpPr>
          <p:cNvPr id="30" name="SK-16-text-29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11049000" cy="655290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62943"/>
            <a:ext cx="261937" cy="213420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83990"/>
            <a:ext cx="5381625" cy="1114425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912715"/>
            <a:ext cx="5381625" cy="847725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874740"/>
            <a:ext cx="5381625" cy="1114425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5103465"/>
            <a:ext cx="5381625" cy="1114425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112490"/>
            <a:ext cx="5381625" cy="3406229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315343"/>
            <a:ext cx="261937" cy="213420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1750665"/>
            <a:ext cx="214313" cy="214313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2360265"/>
            <a:ext cx="214313" cy="192881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2969865"/>
            <a:ext cx="214313" cy="192881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3579465"/>
            <a:ext cx="214313" cy="214313"/>
          </a:xfrm>
          <a:prstGeom prst="rect">
            <a:avLst/>
          </a:prstGeom>
        </p:spPr>
      </p:pic>
      <p:pic>
        <p:nvPicPr>
          <p:cNvPr id="16" name="SK-17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4671120"/>
            <a:ext cx="5381625" cy="1546771"/>
          </a:xfrm>
          <a:prstGeom prst="rect">
            <a:avLst/>
          </a:prstGeom>
        </p:spPr>
      </p:pic>
      <p:pic>
        <p:nvPicPr>
          <p:cNvPr id="17" name="SK-17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91275" y="4833045"/>
            <a:ext cx="190500" cy="152400"/>
          </a:xfrm>
          <a:prstGeom prst="rect">
            <a:avLst/>
          </a:prstGeom>
        </p:spPr>
      </p:pic>
      <p:pic>
        <p:nvPicPr>
          <p:cNvPr id="18" name="SK-17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91275" y="5836890"/>
            <a:ext cx="1127820" cy="257175"/>
          </a:xfrm>
          <a:prstGeom prst="rect">
            <a:avLst/>
          </a:prstGeom>
        </p:spPr>
      </p:pic>
      <p:pic>
        <p:nvPicPr>
          <p:cNvPr id="19" name="SK-17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370290"/>
            <a:ext cx="12192000" cy="335310"/>
          </a:xfrm>
          <a:prstGeom prst="rect">
            <a:avLst/>
          </a:prstGeom>
        </p:spPr>
      </p:pic>
      <p:sp>
        <p:nvSpPr>
          <p:cNvPr id="20" name="SK-17-text-19"/>
          <p:cNvSpPr/>
          <p:nvPr/>
        </p:nvSpPr>
        <p:spPr>
          <a:xfrm>
            <a:off x="762000" y="3048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Language that Validates</a:t>
            </a:r>
            <a:endParaRPr lang="en-US" sz="2550" dirty="0"/>
          </a:p>
        </p:txBody>
      </p:sp>
      <p:sp>
        <p:nvSpPr>
          <p:cNvPr id="21" name="SK-17-text-20"/>
          <p:cNvSpPr/>
          <p:nvPr/>
        </p:nvSpPr>
        <p:spPr>
          <a:xfrm>
            <a:off x="762000" y="7314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2" name="SK-17-text-21"/>
          <p:cNvSpPr/>
          <p:nvPr/>
        </p:nvSpPr>
        <p:spPr>
          <a:xfrm>
            <a:off x="928688" y="1112490"/>
            <a:ext cx="704088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Phrases for the Consultation</a:t>
            </a:r>
            <a:endParaRPr lang="en-US" sz="1650" dirty="0"/>
          </a:p>
        </p:txBody>
      </p:sp>
      <p:sp>
        <p:nvSpPr>
          <p:cNvPr id="23" name="SK-17-text-22"/>
          <p:cNvSpPr/>
          <p:nvPr/>
        </p:nvSpPr>
        <p:spPr>
          <a:xfrm>
            <a:off x="723900" y="1836390"/>
            <a:ext cx="5076825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i="1" dirty="0">
                <a:solidFill>
                  <a:srgbClr val="212529"/>
                </a:solidFill>
              </a:rPr>
              <a:t>"I can see these symptoms are real and have had a big effect on your life."</a:t>
            </a:r>
            <a:endParaRPr lang="en-US" sz="1500" dirty="0"/>
          </a:p>
        </p:txBody>
      </p:sp>
      <p:sp>
        <p:nvSpPr>
          <p:cNvPr id="24" name="SK-17-text-23"/>
          <p:cNvSpPr/>
          <p:nvPr/>
        </p:nvSpPr>
        <p:spPr>
          <a:xfrm>
            <a:off x="723900" y="2445990"/>
            <a:ext cx="79171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Core validation of the patient's lived experience</a:t>
            </a:r>
            <a:endParaRPr lang="en-US" sz="1050" dirty="0"/>
          </a:p>
        </p:txBody>
      </p:sp>
      <p:sp>
        <p:nvSpPr>
          <p:cNvPr id="25" name="SK-17-text-24"/>
          <p:cNvSpPr/>
          <p:nvPr/>
        </p:nvSpPr>
        <p:spPr>
          <a:xfrm>
            <a:off x="723900" y="3065115"/>
            <a:ext cx="110680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i="1" dirty="0">
                <a:solidFill>
                  <a:srgbClr val="212529"/>
                </a:solidFill>
              </a:rPr>
              <a:t>"Normal tests do not mean you are imagining it."</a:t>
            </a:r>
            <a:endParaRPr lang="en-US" sz="1500" dirty="0"/>
          </a:p>
        </p:txBody>
      </p:sp>
      <p:sp>
        <p:nvSpPr>
          <p:cNvPr id="26" name="SK-17-text-25"/>
          <p:cNvSpPr/>
          <p:nvPr/>
        </p:nvSpPr>
        <p:spPr>
          <a:xfrm>
            <a:off x="723900" y="3408015"/>
            <a:ext cx="101574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Addressing the fear that 'nothing found' equals 'nothing wrong'</a:t>
            </a:r>
            <a:endParaRPr lang="en-US" sz="1050" dirty="0"/>
          </a:p>
        </p:txBody>
      </p:sp>
      <p:sp>
        <p:nvSpPr>
          <p:cNvPr id="27" name="SK-17-text-26"/>
          <p:cNvSpPr/>
          <p:nvPr/>
        </p:nvSpPr>
        <p:spPr>
          <a:xfrm>
            <a:off x="723900" y="4027140"/>
            <a:ext cx="5076825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i="1" dirty="0">
                <a:solidFill>
                  <a:srgbClr val="212529"/>
                </a:solidFill>
              </a:rPr>
              <a:t>"The tests are reassuring because they haven't shown the dangerous signs we feared."</a:t>
            </a:r>
            <a:endParaRPr lang="en-US" sz="1500" dirty="0"/>
          </a:p>
        </p:txBody>
      </p:sp>
      <p:sp>
        <p:nvSpPr>
          <p:cNvPr id="28" name="SK-17-text-27"/>
          <p:cNvSpPr/>
          <p:nvPr/>
        </p:nvSpPr>
        <p:spPr>
          <a:xfrm>
            <a:off x="723900" y="4636740"/>
            <a:ext cx="82372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Reframing results as positive news, not a dismissal</a:t>
            </a:r>
            <a:endParaRPr lang="en-US" sz="1050" dirty="0"/>
          </a:p>
        </p:txBody>
      </p:sp>
      <p:sp>
        <p:nvSpPr>
          <p:cNvPr id="29" name="SK-17-text-28"/>
          <p:cNvSpPr/>
          <p:nvPr/>
        </p:nvSpPr>
        <p:spPr>
          <a:xfrm>
            <a:off x="723900" y="5255865"/>
            <a:ext cx="5076825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i="1" dirty="0">
                <a:solidFill>
                  <a:srgbClr val="212529"/>
                </a:solidFill>
              </a:rPr>
              <a:t>"So far, the tests do not show a dangerous disease, and your symptoms are real."</a:t>
            </a:r>
            <a:endParaRPr lang="en-US" sz="1500" dirty="0"/>
          </a:p>
        </p:txBody>
      </p:sp>
      <p:sp>
        <p:nvSpPr>
          <p:cNvPr id="30" name="SK-17-text-29"/>
          <p:cNvSpPr/>
          <p:nvPr/>
        </p:nvSpPr>
        <p:spPr>
          <a:xfrm>
            <a:off x="723900" y="5865465"/>
            <a:ext cx="75971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Acknowledging symptoms while maintaining safety</a:t>
            </a:r>
            <a:endParaRPr lang="en-US" sz="1050" dirty="0"/>
          </a:p>
        </p:txBody>
      </p:sp>
      <p:sp>
        <p:nvSpPr>
          <p:cNvPr id="31" name="SK-17-text-30"/>
          <p:cNvSpPr/>
          <p:nvPr/>
        </p:nvSpPr>
        <p:spPr>
          <a:xfrm>
            <a:off x="6786563" y="1264890"/>
            <a:ext cx="5405438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Principles of Validation</a:t>
            </a:r>
            <a:endParaRPr lang="en-US" sz="1650" dirty="0"/>
          </a:p>
        </p:txBody>
      </p:sp>
      <p:sp>
        <p:nvSpPr>
          <p:cNvPr id="32" name="SK-17-text-31"/>
          <p:cNvSpPr/>
          <p:nvPr/>
        </p:nvSpPr>
        <p:spPr>
          <a:xfrm>
            <a:off x="6757988" y="1722090"/>
            <a:ext cx="4672013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Believe the symptom:</a:t>
            </a:r>
            <a:r>
              <a:rPr lang="en-US" sz="1350" dirty="0">
                <a:solidFill>
                  <a:srgbClr val="495057"/>
                </a:solidFill>
              </a:rPr>
              <a:t> Acknowledge that the patient feels pain or fatigue regardless of test results.</a:t>
            </a:r>
            <a:endParaRPr lang="en-US" sz="1350" dirty="0"/>
          </a:p>
        </p:txBody>
      </p:sp>
      <p:sp>
        <p:nvSpPr>
          <p:cNvPr id="33" name="SK-17-text-32"/>
          <p:cNvSpPr/>
          <p:nvPr/>
        </p:nvSpPr>
        <p:spPr>
          <a:xfrm>
            <a:off x="6757988" y="2331690"/>
            <a:ext cx="4672013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Avoid "All in your head":</a:t>
            </a:r>
            <a:r>
              <a:rPr lang="en-US" sz="1350" dirty="0">
                <a:solidFill>
                  <a:srgbClr val="495057"/>
                </a:solidFill>
              </a:rPr>
              <a:t> Never imply the symptoms are imaginary or purely psychological.</a:t>
            </a:r>
            <a:endParaRPr lang="en-US" sz="1350" dirty="0"/>
          </a:p>
        </p:txBody>
      </p:sp>
      <p:sp>
        <p:nvSpPr>
          <p:cNvPr id="34" name="SK-17-text-33"/>
          <p:cNvSpPr/>
          <p:nvPr/>
        </p:nvSpPr>
        <p:spPr>
          <a:xfrm>
            <a:off x="6757988" y="2941290"/>
            <a:ext cx="4672013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Alliance first:</a:t>
            </a:r>
            <a:r>
              <a:rPr lang="en-US" sz="1350" dirty="0">
                <a:solidFill>
                  <a:srgbClr val="495057"/>
                </a:solidFill>
              </a:rPr>
              <a:t> Build trust before moving to a functional explanation or biopsychosocial model.</a:t>
            </a:r>
            <a:endParaRPr lang="en-US" sz="1350" dirty="0"/>
          </a:p>
        </p:txBody>
      </p:sp>
      <p:sp>
        <p:nvSpPr>
          <p:cNvPr id="35" name="SK-17-text-34"/>
          <p:cNvSpPr/>
          <p:nvPr/>
        </p:nvSpPr>
        <p:spPr>
          <a:xfrm>
            <a:off x="6757988" y="3550890"/>
            <a:ext cx="4672013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Focus on function:</a:t>
            </a:r>
            <a:r>
              <a:rPr lang="en-US" sz="1350" dirty="0">
                <a:solidFill>
                  <a:srgbClr val="495057"/>
                </a:solidFill>
              </a:rPr>
              <a:t> Validate the distress and disability caused by the symptoms.</a:t>
            </a:r>
            <a:endParaRPr lang="en-US" sz="1350" dirty="0"/>
          </a:p>
        </p:txBody>
      </p:sp>
      <p:sp>
        <p:nvSpPr>
          <p:cNvPr id="36" name="SK-17-text-35"/>
          <p:cNvSpPr/>
          <p:nvPr/>
        </p:nvSpPr>
        <p:spPr>
          <a:xfrm>
            <a:off x="6657975" y="4794945"/>
            <a:ext cx="50768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</a:rPr>
              <a:t>SCA EXAM PEARL</a:t>
            </a:r>
            <a:endParaRPr lang="en-US" sz="1200" dirty="0"/>
          </a:p>
        </p:txBody>
      </p:sp>
      <p:sp>
        <p:nvSpPr>
          <p:cNvPr id="37" name="SK-17-text-36"/>
          <p:cNvSpPr/>
          <p:nvPr/>
        </p:nvSpPr>
        <p:spPr>
          <a:xfrm>
            <a:off x="6391275" y="5080695"/>
            <a:ext cx="5076825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Use ICE early:</a:t>
            </a:r>
            <a:r>
              <a:rPr lang="en-US" sz="1275" dirty="0">
                <a:solidFill>
                  <a:srgbClr val="212529"/>
                </a:solidFill>
              </a:rPr>
              <a:t> Identify the patient's specific fears about their symptoms. Break normal results as </a:t>
            </a:r>
            <a:r>
              <a:rPr lang="en-US" sz="1275" b="1" dirty="0">
                <a:solidFill>
                  <a:srgbClr val="212529"/>
                </a:solidFill>
              </a:rPr>
              <a:t>good news plus a plan</a:t>
            </a:r>
            <a:r>
              <a:rPr lang="en-US" sz="1275" dirty="0">
                <a:solidFill>
                  <a:srgbClr val="212529"/>
                </a:solidFill>
              </a:rPr>
              <a:t>, rather than "there is nothing wrong."</a:t>
            </a:r>
            <a:endParaRPr lang="en-US" sz="1275" dirty="0"/>
          </a:p>
        </p:txBody>
      </p:sp>
      <p:sp>
        <p:nvSpPr>
          <p:cNvPr id="38" name="SK-17-text-37"/>
          <p:cNvSpPr/>
          <p:nvPr/>
        </p:nvSpPr>
        <p:spPr>
          <a:xfrm>
            <a:off x="6505575" y="5836890"/>
            <a:ext cx="173480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SCA Essential</a:t>
            </a:r>
            <a:endParaRPr lang="en-US" sz="1050" dirty="0"/>
          </a:p>
        </p:txBody>
      </p:sp>
      <p:sp>
        <p:nvSpPr>
          <p:cNvPr id="39" name="SK-17-text-38"/>
          <p:cNvSpPr/>
          <p:nvPr/>
        </p:nvSpPr>
        <p:spPr>
          <a:xfrm>
            <a:off x="5425232" y="6370290"/>
            <a:ext cx="6766768" cy="3353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11049000" cy="742950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198340"/>
            <a:ext cx="3555950" cy="2631877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312640"/>
            <a:ext cx="381000" cy="381000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238" y="2407890"/>
            <a:ext cx="238125" cy="190500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7950" y="2198340"/>
            <a:ext cx="3555950" cy="2631877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2250" y="2312640"/>
            <a:ext cx="381000" cy="381000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3688" y="2407890"/>
            <a:ext cx="238125" cy="190500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4401" y="2198340"/>
            <a:ext cx="3555950" cy="2631877"/>
          </a:xfrm>
          <a:prstGeom prst="rect">
            <a:avLst/>
          </a:prstGeom>
        </p:spPr>
      </p:pic>
      <p:pic>
        <p:nvPicPr>
          <p:cNvPr id="13" name="SK-1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78701" y="2312640"/>
            <a:ext cx="381000" cy="381000"/>
          </a:xfrm>
          <a:prstGeom prst="rect">
            <a:avLst/>
          </a:prstGeom>
        </p:spPr>
      </p:pic>
      <p:pic>
        <p:nvPicPr>
          <p:cNvPr id="14" name="SK-1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50138" y="2407890"/>
            <a:ext cx="238125" cy="190500"/>
          </a:xfrm>
          <a:prstGeom prst="rect">
            <a:avLst/>
          </a:prstGeom>
        </p:spPr>
      </p:pic>
      <p:pic>
        <p:nvPicPr>
          <p:cNvPr id="15" name="SK-1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4988421"/>
            <a:ext cx="11049000" cy="1657350"/>
          </a:xfrm>
          <a:prstGeom prst="rect">
            <a:avLst/>
          </a:prstGeom>
        </p:spPr>
      </p:pic>
      <p:pic>
        <p:nvPicPr>
          <p:cNvPr id="16" name="SK-1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5800" y="5196929"/>
            <a:ext cx="433983" cy="238125"/>
          </a:xfrm>
          <a:prstGeom prst="rect">
            <a:avLst/>
          </a:prstGeom>
        </p:spPr>
      </p:pic>
      <p:pic>
        <p:nvPicPr>
          <p:cNvPr id="17" name="SK-1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625" y="6398121"/>
            <a:ext cx="12192000" cy="295275"/>
          </a:xfrm>
          <a:prstGeom prst="rect">
            <a:avLst/>
          </a:prstGeom>
        </p:spPr>
      </p:pic>
      <p:sp>
        <p:nvSpPr>
          <p:cNvPr id="18" name="SK-18-text-17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Reframing Without Blaming</a:t>
            </a:r>
            <a:endParaRPr lang="en-US" sz="2550" dirty="0"/>
          </a:p>
        </p:txBody>
      </p:sp>
      <p:sp>
        <p:nvSpPr>
          <p:cNvPr id="19" name="SK-18-text-18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0" name="SK-18-text-19"/>
          <p:cNvSpPr/>
          <p:nvPr/>
        </p:nvSpPr>
        <p:spPr>
          <a:xfrm>
            <a:off x="685800" y="1341090"/>
            <a:ext cx="108204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The Golden Rule:</a:t>
            </a:r>
            <a:r>
              <a:rPr lang="en-US" sz="1350" dirty="0">
                <a:solidFill>
                  <a:srgbClr val="212529"/>
                </a:solidFill>
              </a:rPr>
              <a:t> Always </a:t>
            </a:r>
            <a:r>
              <a:rPr lang="en-US" sz="1350" b="1" dirty="0">
                <a:solidFill>
                  <a:srgbClr val="212529"/>
                </a:solidFill>
              </a:rPr>
              <a:t>validate</a:t>
            </a:r>
            <a:r>
              <a:rPr lang="en-US" sz="1350" dirty="0">
                <a:solidFill>
                  <a:srgbClr val="212529"/>
                </a:solidFill>
              </a:rPr>
              <a:t> before you </a:t>
            </a:r>
            <a:r>
              <a:rPr lang="en-US" sz="1350" b="1" dirty="0">
                <a:solidFill>
                  <a:srgbClr val="212529"/>
                </a:solidFill>
              </a:rPr>
              <a:t>explain</a:t>
            </a:r>
            <a:r>
              <a:rPr lang="en-US" sz="1350" dirty="0">
                <a:solidFill>
                  <a:srgbClr val="212529"/>
                </a:solidFill>
              </a:rPr>
              <a:t>. Analogies should explain </a:t>
            </a:r>
            <a:r>
              <a:rPr lang="en-US" sz="1350" i="1" dirty="0">
                <a:solidFill>
                  <a:srgbClr val="212529"/>
                </a:solidFill>
              </a:rPr>
              <a:t>why</a:t>
            </a:r>
            <a:r>
              <a:rPr lang="en-US" sz="1350" dirty="0">
                <a:solidFill>
                  <a:srgbClr val="212529"/>
                </a:solidFill>
              </a:rPr>
              <a:t> the symptoms feel so real, rather than suggesting they are "all in the head."</a:t>
            </a:r>
            <a:endParaRPr lang="en-US" sz="1350" dirty="0"/>
          </a:p>
        </p:txBody>
      </p:sp>
      <p:sp>
        <p:nvSpPr>
          <p:cNvPr id="21" name="SK-18-text-20"/>
          <p:cNvSpPr/>
          <p:nvPr/>
        </p:nvSpPr>
        <p:spPr>
          <a:xfrm>
            <a:off x="1181100" y="2345978"/>
            <a:ext cx="5133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Software vs Hardware</a:t>
            </a:r>
            <a:endParaRPr lang="en-US" sz="1650" dirty="0"/>
          </a:p>
        </p:txBody>
      </p:sp>
      <p:sp>
        <p:nvSpPr>
          <p:cNvPr id="22" name="SK-18-text-21"/>
          <p:cNvSpPr/>
          <p:nvPr/>
        </p:nvSpPr>
        <p:spPr>
          <a:xfrm>
            <a:off x="828675" y="2807940"/>
            <a:ext cx="31844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Hardware:</a:t>
            </a:r>
            <a:r>
              <a:rPr lang="en-US" sz="1350" dirty="0">
                <a:solidFill>
                  <a:srgbClr val="495057"/>
                </a:solidFill>
              </a:rPr>
              <a:t> Your bones, nerves, and organs (The structure is normal).</a:t>
            </a:r>
            <a:endParaRPr lang="en-US" sz="1350" dirty="0"/>
          </a:p>
        </p:txBody>
      </p:sp>
      <p:sp>
        <p:nvSpPr>
          <p:cNvPr id="23" name="SK-18-text-22"/>
          <p:cNvSpPr/>
          <p:nvPr/>
        </p:nvSpPr>
        <p:spPr>
          <a:xfrm>
            <a:off x="828675" y="3363962"/>
            <a:ext cx="31844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Software:</a:t>
            </a:r>
            <a:r>
              <a:rPr lang="en-US" sz="1350" dirty="0">
                <a:solidFill>
                  <a:srgbClr val="495057"/>
                </a:solidFill>
              </a:rPr>
              <a:t> The signals and processing (The function is abnormal).</a:t>
            </a:r>
            <a:endParaRPr lang="en-US" sz="1350" dirty="0"/>
          </a:p>
        </p:txBody>
      </p:sp>
      <p:sp>
        <p:nvSpPr>
          <p:cNvPr id="24" name="SK-18-text-23"/>
          <p:cNvSpPr/>
          <p:nvPr/>
        </p:nvSpPr>
        <p:spPr>
          <a:xfrm>
            <a:off x="828675" y="3919984"/>
            <a:ext cx="31844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Tests check the hardware; symptoms come from "glitches" in the software.</a:t>
            </a:r>
            <a:endParaRPr lang="en-US" sz="1350" dirty="0"/>
          </a:p>
        </p:txBody>
      </p:sp>
      <p:sp>
        <p:nvSpPr>
          <p:cNvPr id="25" name="SK-18-text-24"/>
          <p:cNvSpPr/>
          <p:nvPr/>
        </p:nvSpPr>
        <p:spPr>
          <a:xfrm>
            <a:off x="4927550" y="2345978"/>
            <a:ext cx="38766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Sensitive Alarm</a:t>
            </a:r>
            <a:endParaRPr lang="en-US" sz="1650" dirty="0"/>
          </a:p>
        </p:txBody>
      </p:sp>
      <p:sp>
        <p:nvSpPr>
          <p:cNvPr id="26" name="SK-18-text-25"/>
          <p:cNvSpPr/>
          <p:nvPr/>
        </p:nvSpPr>
        <p:spPr>
          <a:xfrm>
            <a:off x="4575125" y="2807940"/>
            <a:ext cx="31844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The nervous system is like a home security alarm.</a:t>
            </a:r>
            <a:endParaRPr lang="en-US" sz="1350" dirty="0"/>
          </a:p>
        </p:txBody>
      </p:sp>
      <p:sp>
        <p:nvSpPr>
          <p:cNvPr id="27" name="SK-18-text-26"/>
          <p:cNvSpPr/>
          <p:nvPr/>
        </p:nvSpPr>
        <p:spPr>
          <a:xfrm>
            <a:off x="4575125" y="3363962"/>
            <a:ext cx="31844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It's meant to protect you from "burglars" (disease/injury).</a:t>
            </a:r>
            <a:endParaRPr lang="en-US" sz="1350" dirty="0"/>
          </a:p>
        </p:txBody>
      </p:sp>
      <p:sp>
        <p:nvSpPr>
          <p:cNvPr id="28" name="SK-18-text-27"/>
          <p:cNvSpPr/>
          <p:nvPr/>
        </p:nvSpPr>
        <p:spPr>
          <a:xfrm>
            <a:off x="4575125" y="3919984"/>
            <a:ext cx="3184475" cy="7197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Sometimes the alarm gets stuck "on" or becomes so sensitive it goes off even when no one is there.</a:t>
            </a:r>
            <a:endParaRPr lang="en-US" sz="1350" dirty="0"/>
          </a:p>
        </p:txBody>
      </p:sp>
      <p:sp>
        <p:nvSpPr>
          <p:cNvPr id="29" name="SK-18-text-28"/>
          <p:cNvSpPr/>
          <p:nvPr/>
        </p:nvSpPr>
        <p:spPr>
          <a:xfrm>
            <a:off x="8674001" y="2345978"/>
            <a:ext cx="28708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Out of Tune</a:t>
            </a:r>
            <a:endParaRPr lang="en-US" sz="1650" dirty="0"/>
          </a:p>
        </p:txBody>
      </p:sp>
      <p:sp>
        <p:nvSpPr>
          <p:cNvPr id="30" name="SK-18-text-29"/>
          <p:cNvSpPr/>
          <p:nvPr/>
        </p:nvSpPr>
        <p:spPr>
          <a:xfrm>
            <a:off x="8321576" y="2807940"/>
            <a:ext cx="31844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Your body is like a finely tuned instrument or a radio.</a:t>
            </a:r>
            <a:endParaRPr lang="en-US" sz="1350" dirty="0"/>
          </a:p>
        </p:txBody>
      </p:sp>
      <p:sp>
        <p:nvSpPr>
          <p:cNvPr id="31" name="SK-18-text-30"/>
          <p:cNvSpPr/>
          <p:nvPr/>
        </p:nvSpPr>
        <p:spPr>
          <a:xfrm>
            <a:off x="8321576" y="3363962"/>
            <a:ext cx="31844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All the parts are present and healthy, but they aren't working in harmony.</a:t>
            </a:r>
            <a:endParaRPr lang="en-US" sz="1350" dirty="0"/>
          </a:p>
        </p:txBody>
      </p:sp>
      <p:sp>
        <p:nvSpPr>
          <p:cNvPr id="32" name="SK-18-text-31"/>
          <p:cNvSpPr/>
          <p:nvPr/>
        </p:nvSpPr>
        <p:spPr>
          <a:xfrm>
            <a:off x="8321576" y="3919984"/>
            <a:ext cx="3184475" cy="7197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Functional symptoms are like "static" or being "out of tune"—real noise, but no broken parts.</a:t>
            </a:r>
            <a:endParaRPr lang="en-US" sz="1350" dirty="0"/>
          </a:p>
        </p:txBody>
      </p:sp>
      <p:sp>
        <p:nvSpPr>
          <p:cNvPr id="33" name="SK-18-text-32"/>
          <p:cNvSpPr/>
          <p:nvPr/>
        </p:nvSpPr>
        <p:spPr>
          <a:xfrm>
            <a:off x="762000" y="5196929"/>
            <a:ext cx="387679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SCA</a:t>
            </a:r>
            <a:endParaRPr lang="en-US" sz="1050" dirty="0"/>
          </a:p>
        </p:txBody>
      </p:sp>
      <p:sp>
        <p:nvSpPr>
          <p:cNvPr id="34" name="SK-18-text-33"/>
          <p:cNvSpPr/>
          <p:nvPr/>
        </p:nvSpPr>
        <p:spPr>
          <a:xfrm>
            <a:off x="1215033" y="5173117"/>
            <a:ext cx="6953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6A085"/>
                </a:solidFill>
              </a:rPr>
              <a:t>Effective Consultation Phrases</a:t>
            </a:r>
            <a:endParaRPr lang="en-US" sz="1500" dirty="0"/>
          </a:p>
        </p:txBody>
      </p:sp>
      <p:sp>
        <p:nvSpPr>
          <p:cNvPr id="35" name="SK-18-text-34"/>
          <p:cNvSpPr/>
          <p:nvPr/>
        </p:nvSpPr>
        <p:spPr>
          <a:xfrm>
            <a:off x="685800" y="5535067"/>
            <a:ext cx="53625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i="1" dirty="0">
                <a:solidFill>
                  <a:srgbClr val="212529"/>
                </a:solidFill>
              </a:rPr>
              <a:t>"It's like a computer where the parts are fine, but the software is running a bit slow."</a:t>
            </a:r>
            <a:endParaRPr lang="en-US" sz="1275" dirty="0"/>
          </a:p>
        </p:txBody>
      </p:sp>
      <p:sp>
        <p:nvSpPr>
          <p:cNvPr id="36" name="SK-18-text-35"/>
          <p:cNvSpPr/>
          <p:nvPr/>
        </p:nvSpPr>
        <p:spPr>
          <a:xfrm>
            <a:off x="6143625" y="5535067"/>
            <a:ext cx="53625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i="1" dirty="0">
                <a:solidFill>
                  <a:srgbClr val="212529"/>
                </a:solidFill>
              </a:rPr>
              <a:t>"Your nervous system has become hyper-sensitive, like an alarm that's too easily triggered."</a:t>
            </a:r>
            <a:endParaRPr lang="en-US" sz="1275" dirty="0"/>
          </a:p>
        </p:txBody>
      </p:sp>
      <p:sp>
        <p:nvSpPr>
          <p:cNvPr id="37" name="SK-18-text-36"/>
          <p:cNvSpPr/>
          <p:nvPr/>
        </p:nvSpPr>
        <p:spPr>
          <a:xfrm>
            <a:off x="685800" y="6116092"/>
            <a:ext cx="53625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i="1" dirty="0">
                <a:solidFill>
                  <a:srgbClr val="212529"/>
                </a:solidFill>
              </a:rPr>
              <a:t>"The 'wiring' is intact, but the signals are being amplified by the brain's volume control."</a:t>
            </a:r>
            <a:endParaRPr lang="en-US" sz="1275" dirty="0"/>
          </a:p>
        </p:txBody>
      </p:sp>
      <p:sp>
        <p:nvSpPr>
          <p:cNvPr id="38" name="SK-18-text-37"/>
          <p:cNvSpPr/>
          <p:nvPr/>
        </p:nvSpPr>
        <p:spPr>
          <a:xfrm>
            <a:off x="6143625" y="6116092"/>
            <a:ext cx="53625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i="1" dirty="0">
                <a:solidFill>
                  <a:srgbClr val="212529"/>
                </a:solidFill>
              </a:rPr>
              <a:t>"Your body is real, and the pain is real, but it's a problem with function, not damage."</a:t>
            </a:r>
            <a:endParaRPr lang="en-US" sz="12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26790"/>
            <a:ext cx="2647950" cy="2811066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" y="1379190"/>
            <a:ext cx="2343150" cy="381000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1379190"/>
            <a:ext cx="304800" cy="304800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455390"/>
            <a:ext cx="190500" cy="152400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850" y="1226790"/>
            <a:ext cx="2647950" cy="2811066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4250" y="1379190"/>
            <a:ext cx="2343150" cy="381000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4250" y="1379190"/>
            <a:ext cx="304800" cy="304800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1400" y="1455390"/>
            <a:ext cx="190500" cy="152400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226790"/>
            <a:ext cx="2647950" cy="2811066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1379190"/>
            <a:ext cx="2343150" cy="381000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1379190"/>
            <a:ext cx="304800" cy="304800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1750" y="1455390"/>
            <a:ext cx="190500" cy="152400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2550" y="1226790"/>
            <a:ext cx="2647950" cy="2811066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1379190"/>
            <a:ext cx="2343150" cy="381000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4950" y="1379190"/>
            <a:ext cx="304800" cy="304800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82100" y="1455390"/>
            <a:ext cx="190500" cy="152400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266456"/>
            <a:ext cx="11049000" cy="1114425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" y="4705648"/>
            <a:ext cx="333375" cy="266700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72225"/>
            <a:ext cx="12192000" cy="485775"/>
          </a:xfrm>
          <a:prstGeom prst="rect">
            <a:avLst/>
          </a:prstGeom>
        </p:spPr>
      </p:pic>
      <p:sp>
        <p:nvSpPr>
          <p:cNvPr id="23" name="SK-19-text-22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Management Overview: Stepped Care</a:t>
            </a:r>
            <a:endParaRPr lang="en-US" sz="2550" dirty="0"/>
          </a:p>
        </p:txBody>
      </p:sp>
      <p:sp>
        <p:nvSpPr>
          <p:cNvPr id="24" name="SK-19-text-23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5" name="SK-19-text-24"/>
          <p:cNvSpPr/>
          <p:nvPr/>
        </p:nvSpPr>
        <p:spPr>
          <a:xfrm>
            <a:off x="1143000" y="1403003"/>
            <a:ext cx="31032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STEP 1: SAFETY</a:t>
            </a:r>
            <a:endParaRPr lang="en-US" sz="1350" dirty="0"/>
          </a:p>
        </p:txBody>
      </p:sp>
      <p:sp>
        <p:nvSpPr>
          <p:cNvPr id="26" name="SK-19-text-25"/>
          <p:cNvSpPr/>
          <p:nvPr/>
        </p:nvSpPr>
        <p:spPr>
          <a:xfrm>
            <a:off x="914400" y="1874490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Exclude dangerous disease (Red Flags)</a:t>
            </a:r>
            <a:endParaRPr lang="en-US" sz="1200" dirty="0"/>
          </a:p>
        </p:txBody>
      </p:sp>
      <p:sp>
        <p:nvSpPr>
          <p:cNvPr id="27" name="SK-19-text-26"/>
          <p:cNvSpPr/>
          <p:nvPr/>
        </p:nvSpPr>
        <p:spPr>
          <a:xfrm>
            <a:off x="914400" y="2377232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Targeted, symptom-led investigations</a:t>
            </a:r>
            <a:endParaRPr lang="en-US" sz="1200" dirty="0"/>
          </a:p>
        </p:txBody>
      </p:sp>
      <p:sp>
        <p:nvSpPr>
          <p:cNvPr id="28" name="SK-19-text-27"/>
          <p:cNvSpPr/>
          <p:nvPr/>
        </p:nvSpPr>
        <p:spPr>
          <a:xfrm>
            <a:off x="914400" y="2879973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Screen for mood, anxiety, and trauma</a:t>
            </a:r>
            <a:endParaRPr lang="en-US" sz="1200" dirty="0"/>
          </a:p>
        </p:txBody>
      </p:sp>
      <p:sp>
        <p:nvSpPr>
          <p:cNvPr id="29" name="SK-19-text-28"/>
          <p:cNvSpPr/>
          <p:nvPr/>
        </p:nvSpPr>
        <p:spPr>
          <a:xfrm>
            <a:off x="914400" y="3382714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Acknowledge diagnostic uncertainty</a:t>
            </a:r>
            <a:endParaRPr lang="en-US" sz="1200" dirty="0"/>
          </a:p>
        </p:txBody>
      </p:sp>
      <p:sp>
        <p:nvSpPr>
          <p:cNvPr id="30" name="SK-19-text-29"/>
          <p:cNvSpPr/>
          <p:nvPr/>
        </p:nvSpPr>
        <p:spPr>
          <a:xfrm>
            <a:off x="3943350" y="1403003"/>
            <a:ext cx="35147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STEP 2: VALIDATE</a:t>
            </a:r>
            <a:endParaRPr lang="en-US" sz="1350" dirty="0"/>
          </a:p>
        </p:txBody>
      </p:sp>
      <p:sp>
        <p:nvSpPr>
          <p:cNvPr id="31" name="SK-19-text-30"/>
          <p:cNvSpPr/>
          <p:nvPr/>
        </p:nvSpPr>
        <p:spPr>
          <a:xfrm>
            <a:off x="3714750" y="1874490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Validate: Symptoms are real and distressing</a:t>
            </a:r>
            <a:endParaRPr lang="en-US" sz="1200" dirty="0"/>
          </a:p>
        </p:txBody>
      </p:sp>
      <p:sp>
        <p:nvSpPr>
          <p:cNvPr id="32" name="SK-19-text-31"/>
          <p:cNvSpPr/>
          <p:nvPr/>
        </p:nvSpPr>
        <p:spPr>
          <a:xfrm>
            <a:off x="3714750" y="2377232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Positive framing of normal test results</a:t>
            </a:r>
            <a:endParaRPr lang="en-US" sz="1200" dirty="0"/>
          </a:p>
        </p:txBody>
      </p:sp>
      <p:sp>
        <p:nvSpPr>
          <p:cNvPr id="33" name="SK-19-text-32"/>
          <p:cNvSpPr/>
          <p:nvPr/>
        </p:nvSpPr>
        <p:spPr>
          <a:xfrm>
            <a:off x="3714750" y="2879973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Explain "Software vs Hardware" problems</a:t>
            </a:r>
            <a:endParaRPr lang="en-US" sz="1200" dirty="0"/>
          </a:p>
        </p:txBody>
      </p:sp>
      <p:sp>
        <p:nvSpPr>
          <p:cNvPr id="34" name="SK-19-text-33"/>
          <p:cNvSpPr/>
          <p:nvPr/>
        </p:nvSpPr>
        <p:spPr>
          <a:xfrm>
            <a:off x="3714750" y="3382714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Shift focus from "Cure" to "Control"</a:t>
            </a:r>
            <a:endParaRPr lang="en-US" sz="1200" dirty="0"/>
          </a:p>
        </p:txBody>
      </p:sp>
      <p:sp>
        <p:nvSpPr>
          <p:cNvPr id="35" name="SK-19-text-34"/>
          <p:cNvSpPr/>
          <p:nvPr/>
        </p:nvSpPr>
        <p:spPr>
          <a:xfrm>
            <a:off x="6743700" y="1403003"/>
            <a:ext cx="31032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STEP 3: MANAGE</a:t>
            </a:r>
            <a:endParaRPr lang="en-US" sz="1350" dirty="0"/>
          </a:p>
        </p:txBody>
      </p:sp>
      <p:sp>
        <p:nvSpPr>
          <p:cNvPr id="36" name="SK-19-text-35"/>
          <p:cNvSpPr/>
          <p:nvPr/>
        </p:nvSpPr>
        <p:spPr>
          <a:xfrm>
            <a:off x="6515100" y="1874490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One named GP for consistent messaging</a:t>
            </a:r>
            <a:endParaRPr lang="en-US" sz="1200" dirty="0"/>
          </a:p>
        </p:txBody>
      </p:sp>
      <p:sp>
        <p:nvSpPr>
          <p:cNvPr id="37" name="SK-19-text-36"/>
          <p:cNvSpPr/>
          <p:nvPr/>
        </p:nvSpPr>
        <p:spPr>
          <a:xfrm>
            <a:off x="6515100" y="2377232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Scheduled reviews (every 4–6 weeks)</a:t>
            </a:r>
            <a:endParaRPr lang="en-US" sz="1200" dirty="0"/>
          </a:p>
        </p:txBody>
      </p:sp>
      <p:sp>
        <p:nvSpPr>
          <p:cNvPr id="38" name="SK-19-text-37"/>
          <p:cNvSpPr/>
          <p:nvPr/>
        </p:nvSpPr>
        <p:spPr>
          <a:xfrm>
            <a:off x="6515100" y="2879973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Agree functional goals (Pacing/Sleep)</a:t>
            </a:r>
            <a:endParaRPr lang="en-US" sz="1200" dirty="0"/>
          </a:p>
        </p:txBody>
      </p:sp>
      <p:sp>
        <p:nvSpPr>
          <p:cNvPr id="39" name="SK-19-text-38"/>
          <p:cNvSpPr/>
          <p:nvPr/>
        </p:nvSpPr>
        <p:spPr>
          <a:xfrm>
            <a:off x="6515100" y="3382714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Treat comorbid depression or anxiety</a:t>
            </a:r>
            <a:endParaRPr lang="en-US" sz="1200" dirty="0"/>
          </a:p>
        </p:txBody>
      </p:sp>
      <p:sp>
        <p:nvSpPr>
          <p:cNvPr id="40" name="SK-19-text-39"/>
          <p:cNvSpPr/>
          <p:nvPr/>
        </p:nvSpPr>
        <p:spPr>
          <a:xfrm>
            <a:off x="9544050" y="1403003"/>
            <a:ext cx="26479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0651F"/>
                </a:solidFill>
              </a:rPr>
              <a:t>STEP 4: ESCALATE</a:t>
            </a:r>
            <a:endParaRPr lang="en-US" sz="1350" dirty="0"/>
          </a:p>
        </p:txBody>
      </p:sp>
      <p:sp>
        <p:nvSpPr>
          <p:cNvPr id="41" name="SK-19-text-40"/>
          <p:cNvSpPr/>
          <p:nvPr/>
        </p:nvSpPr>
        <p:spPr>
          <a:xfrm>
            <a:off x="9315450" y="1874490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Refer for Talking Therapies (CBT)</a:t>
            </a:r>
            <a:endParaRPr lang="en-US" sz="1200" dirty="0"/>
          </a:p>
        </p:txBody>
      </p:sp>
      <p:sp>
        <p:nvSpPr>
          <p:cNvPr id="42" name="SK-19-text-41"/>
          <p:cNvSpPr/>
          <p:nvPr/>
        </p:nvSpPr>
        <p:spPr>
          <a:xfrm>
            <a:off x="9315450" y="2377232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Physio/OT for function and pacing</a:t>
            </a:r>
            <a:endParaRPr lang="en-US" sz="1200" dirty="0"/>
          </a:p>
        </p:txBody>
      </p:sp>
      <p:sp>
        <p:nvSpPr>
          <p:cNvPr id="43" name="SK-19-text-42"/>
          <p:cNvSpPr/>
          <p:nvPr/>
        </p:nvSpPr>
        <p:spPr>
          <a:xfrm>
            <a:off x="9315450" y="2879973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Liaison Psychiatry for complex cases</a:t>
            </a:r>
            <a:endParaRPr lang="en-US" sz="1200" dirty="0"/>
          </a:p>
        </p:txBody>
      </p:sp>
      <p:sp>
        <p:nvSpPr>
          <p:cNvPr id="44" name="SK-19-text-43"/>
          <p:cNvSpPr/>
          <p:nvPr/>
        </p:nvSpPr>
        <p:spPr>
          <a:xfrm>
            <a:off x="9315450" y="3382714"/>
            <a:ext cx="2152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Specialist Pain or Neurology clinics</a:t>
            </a:r>
            <a:endParaRPr lang="en-US" sz="1200" dirty="0"/>
          </a:p>
        </p:txBody>
      </p:sp>
      <p:sp>
        <p:nvSpPr>
          <p:cNvPr id="45" name="SK-19-text-44"/>
          <p:cNvSpPr/>
          <p:nvPr/>
        </p:nvSpPr>
        <p:spPr>
          <a:xfrm>
            <a:off x="1323975" y="4418856"/>
            <a:ext cx="101441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>
                    <a:alpha val="90000"/>
                  </a:srgbClr>
                </a:solidFill>
              </a:rPr>
              <a:t>SCA: CORE CONSULTATION PHRASE</a:t>
            </a:r>
            <a:endParaRPr lang="en-US" sz="1050" dirty="0"/>
          </a:p>
        </p:txBody>
      </p:sp>
      <p:sp>
        <p:nvSpPr>
          <p:cNvPr id="46" name="SK-19-text-45"/>
          <p:cNvSpPr/>
          <p:nvPr/>
        </p:nvSpPr>
        <p:spPr>
          <a:xfrm>
            <a:off x="1323975" y="4656981"/>
            <a:ext cx="10067925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i="1" dirty="0">
                <a:solidFill>
                  <a:srgbClr val="FFFFFF"/>
                </a:solidFill>
              </a:rPr>
              <a:t>"I can see these symptoms are real and have had a big effect on your life. Normal tests do not mean you are imagining it."</a:t>
            </a:r>
            <a:endParaRPr lang="en-US" sz="1500" dirty="0"/>
          </a:p>
        </p:txBody>
      </p:sp>
      <p:sp>
        <p:nvSpPr>
          <p:cNvPr id="47" name="SK-19-text-46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4892427" cy="2181225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467743"/>
            <a:ext cx="261937" cy="213420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1874490"/>
            <a:ext cx="4511427" cy="333375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322165"/>
            <a:ext cx="4511427" cy="333375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769840"/>
            <a:ext cx="4511427" cy="333375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027140"/>
            <a:ext cx="202406" cy="163711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346228"/>
            <a:ext cx="202406" cy="163711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665315"/>
            <a:ext cx="202406" cy="163711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4984403"/>
            <a:ext cx="202406" cy="163711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49677" y="1226790"/>
            <a:ext cx="5870823" cy="950416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3977" y="1373237"/>
            <a:ext cx="214313" cy="192881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49677" y="2291507"/>
            <a:ext cx="5870823" cy="950416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63977" y="2437954"/>
            <a:ext cx="214313" cy="192881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49677" y="3356223"/>
            <a:ext cx="5870823" cy="950416"/>
          </a:xfrm>
          <a:prstGeom prst="rect">
            <a:avLst/>
          </a:prstGeom>
        </p:spPr>
      </p:pic>
      <p:pic>
        <p:nvPicPr>
          <p:cNvPr id="19" name="SK-2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63977" y="3502670"/>
            <a:ext cx="214313" cy="192881"/>
          </a:xfrm>
          <a:prstGeom prst="rect">
            <a:avLst/>
          </a:prstGeom>
        </p:spPr>
      </p:pic>
      <p:pic>
        <p:nvPicPr>
          <p:cNvPr id="20" name="SK-2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49677" y="4516189"/>
            <a:ext cx="5870823" cy="1404938"/>
          </a:xfrm>
          <a:prstGeom prst="rect">
            <a:avLst/>
          </a:prstGeom>
        </p:spPr>
      </p:pic>
      <p:pic>
        <p:nvPicPr>
          <p:cNvPr id="21" name="SK-20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92552" y="4659064"/>
            <a:ext cx="1021854" cy="238125"/>
          </a:xfrm>
          <a:prstGeom prst="rect">
            <a:avLst/>
          </a:prstGeom>
        </p:spPr>
      </p:pic>
      <p:pic>
        <p:nvPicPr>
          <p:cNvPr id="22" name="SK-20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23" name="SK-20-text-22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Self-Management and Functional Goals</a:t>
            </a:r>
            <a:endParaRPr lang="en-US" sz="2550" dirty="0"/>
          </a:p>
        </p:txBody>
      </p:sp>
      <p:sp>
        <p:nvSpPr>
          <p:cNvPr id="24" name="SK-20-text-23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5" name="SK-20-text-24"/>
          <p:cNvSpPr/>
          <p:nvPr/>
        </p:nvSpPr>
        <p:spPr>
          <a:xfrm>
            <a:off x="1119188" y="1417290"/>
            <a:ext cx="678942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The "Cure to Control" Shift</a:t>
            </a:r>
            <a:endParaRPr lang="en-US" sz="1650" dirty="0"/>
          </a:p>
        </p:txBody>
      </p:sp>
      <p:sp>
        <p:nvSpPr>
          <p:cNvPr id="26" name="SK-20-text-25"/>
          <p:cNvSpPr/>
          <p:nvPr/>
        </p:nvSpPr>
        <p:spPr>
          <a:xfrm>
            <a:off x="762000" y="1874490"/>
            <a:ext cx="3733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strike="sngStrike" dirty="0">
                <a:solidFill>
                  <a:srgbClr val="868E96"/>
                </a:solidFill>
              </a:rPr>
              <a:t>Eliminating symptoms</a:t>
            </a:r>
            <a:endParaRPr lang="en-US" sz="1200" dirty="0"/>
          </a:p>
        </p:txBody>
      </p:sp>
      <p:sp>
        <p:nvSpPr>
          <p:cNvPr id="27" name="SK-20-text-26"/>
          <p:cNvSpPr/>
          <p:nvPr/>
        </p:nvSpPr>
        <p:spPr>
          <a:xfrm>
            <a:off x="3873103" y="1874490"/>
            <a:ext cx="3171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Managing impact</a:t>
            </a:r>
            <a:endParaRPr lang="en-US" sz="1350" dirty="0"/>
          </a:p>
        </p:txBody>
      </p:sp>
      <p:sp>
        <p:nvSpPr>
          <p:cNvPr id="28" name="SK-20-text-27"/>
          <p:cNvSpPr/>
          <p:nvPr/>
        </p:nvSpPr>
        <p:spPr>
          <a:xfrm>
            <a:off x="762000" y="2322165"/>
            <a:ext cx="31851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strike="sngStrike" dirty="0">
                <a:solidFill>
                  <a:srgbClr val="868E96"/>
                </a:solidFill>
              </a:rPr>
              <a:t>Passive treatment</a:t>
            </a:r>
            <a:endParaRPr lang="en-US" sz="1200" dirty="0"/>
          </a:p>
        </p:txBody>
      </p:sp>
      <p:sp>
        <p:nvSpPr>
          <p:cNvPr id="29" name="SK-20-text-28"/>
          <p:cNvSpPr/>
          <p:nvPr/>
        </p:nvSpPr>
        <p:spPr>
          <a:xfrm>
            <a:off x="4005858" y="2322165"/>
            <a:ext cx="33775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Active self-care</a:t>
            </a:r>
            <a:endParaRPr lang="en-US" sz="1350" dirty="0"/>
          </a:p>
        </p:txBody>
      </p:sp>
      <p:sp>
        <p:nvSpPr>
          <p:cNvPr id="30" name="SK-20-text-29"/>
          <p:cNvSpPr/>
          <p:nvPr/>
        </p:nvSpPr>
        <p:spPr>
          <a:xfrm>
            <a:off x="762000" y="2769840"/>
            <a:ext cx="3733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strike="sngStrike" dirty="0">
                <a:solidFill>
                  <a:srgbClr val="868E96"/>
                </a:solidFill>
              </a:rPr>
              <a:t>Waiting for recovery</a:t>
            </a:r>
            <a:endParaRPr lang="en-US" sz="1200" dirty="0"/>
          </a:p>
        </p:txBody>
      </p:sp>
      <p:sp>
        <p:nvSpPr>
          <p:cNvPr id="31" name="SK-20-text-30"/>
          <p:cNvSpPr/>
          <p:nvPr/>
        </p:nvSpPr>
        <p:spPr>
          <a:xfrm>
            <a:off x="3711327" y="2769840"/>
            <a:ext cx="39947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Pacing for function</a:t>
            </a:r>
            <a:endParaRPr lang="en-US" sz="1350" dirty="0"/>
          </a:p>
        </p:txBody>
      </p:sp>
      <p:sp>
        <p:nvSpPr>
          <p:cNvPr id="32" name="SK-20-text-31"/>
          <p:cNvSpPr/>
          <p:nvPr/>
        </p:nvSpPr>
        <p:spPr>
          <a:xfrm>
            <a:off x="571500" y="3646140"/>
            <a:ext cx="7181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12529"/>
                </a:solidFill>
              </a:rPr>
              <a:t>Setting SMART Functional Goals:</a:t>
            </a:r>
            <a:endParaRPr lang="en-US" sz="1500" dirty="0"/>
          </a:p>
        </p:txBody>
      </p:sp>
      <p:sp>
        <p:nvSpPr>
          <p:cNvPr id="33" name="SK-20-text-32"/>
          <p:cNvSpPr/>
          <p:nvPr/>
        </p:nvSpPr>
        <p:spPr>
          <a:xfrm>
            <a:off x="869156" y="4027140"/>
            <a:ext cx="1029843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Focus on "What can you do?" rather than "What hurts?"</a:t>
            </a:r>
            <a:endParaRPr lang="en-US" sz="1275" dirty="0"/>
          </a:p>
        </p:txBody>
      </p:sp>
      <p:sp>
        <p:nvSpPr>
          <p:cNvPr id="34" name="SK-20-text-33"/>
          <p:cNvSpPr/>
          <p:nvPr/>
        </p:nvSpPr>
        <p:spPr>
          <a:xfrm>
            <a:off x="869156" y="4346228"/>
            <a:ext cx="1088136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Return to valued activities (e.g., walking to the shop).</a:t>
            </a:r>
            <a:endParaRPr lang="en-US" sz="1275" dirty="0"/>
          </a:p>
        </p:txBody>
      </p:sp>
      <p:sp>
        <p:nvSpPr>
          <p:cNvPr id="35" name="SK-20-text-34"/>
          <p:cNvSpPr/>
          <p:nvPr/>
        </p:nvSpPr>
        <p:spPr>
          <a:xfrm>
            <a:off x="869156" y="4665315"/>
            <a:ext cx="893826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Gradual increase in social/occupational roles.</a:t>
            </a:r>
            <a:endParaRPr lang="en-US" sz="1275" dirty="0"/>
          </a:p>
        </p:txBody>
      </p:sp>
      <p:sp>
        <p:nvSpPr>
          <p:cNvPr id="36" name="SK-20-text-35"/>
          <p:cNvSpPr/>
          <p:nvPr/>
        </p:nvSpPr>
        <p:spPr>
          <a:xfrm>
            <a:off x="869156" y="4984403"/>
            <a:ext cx="854964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Reduce symptom-checking and hyper-vigilance.</a:t>
            </a:r>
            <a:endParaRPr lang="en-US" sz="1275" dirty="0"/>
          </a:p>
        </p:txBody>
      </p:sp>
      <p:sp>
        <p:nvSpPr>
          <p:cNvPr id="37" name="SK-20-text-36"/>
          <p:cNvSpPr/>
          <p:nvPr/>
        </p:nvSpPr>
        <p:spPr>
          <a:xfrm>
            <a:off x="6154489" y="1341090"/>
            <a:ext cx="564222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Activity Pacing</a:t>
            </a:r>
            <a:endParaRPr lang="en-US" sz="1350" dirty="0"/>
          </a:p>
        </p:txBody>
      </p:sp>
      <p:sp>
        <p:nvSpPr>
          <p:cNvPr id="38" name="SK-20-text-37"/>
          <p:cNvSpPr/>
          <p:nvPr/>
        </p:nvSpPr>
        <p:spPr>
          <a:xfrm>
            <a:off x="6130677" y="1636365"/>
            <a:ext cx="5375523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Avoid the "boom-and-bust" cycle. Break tasks into chunks and rest before exhaustion hits.</a:t>
            </a:r>
            <a:endParaRPr lang="en-US" sz="1200" dirty="0"/>
          </a:p>
        </p:txBody>
      </p:sp>
      <p:sp>
        <p:nvSpPr>
          <p:cNvPr id="39" name="SK-20-text-38"/>
          <p:cNvSpPr/>
          <p:nvPr/>
        </p:nvSpPr>
        <p:spPr>
          <a:xfrm>
            <a:off x="6154489" y="2405807"/>
            <a:ext cx="564222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Sleep Hygiene</a:t>
            </a:r>
            <a:endParaRPr lang="en-US" sz="1350" dirty="0"/>
          </a:p>
        </p:txBody>
      </p:sp>
      <p:sp>
        <p:nvSpPr>
          <p:cNvPr id="40" name="SK-20-text-39"/>
          <p:cNvSpPr/>
          <p:nvPr/>
        </p:nvSpPr>
        <p:spPr>
          <a:xfrm>
            <a:off x="6130677" y="2701082"/>
            <a:ext cx="5375523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Consistent wake times, limiting caffeine, and managing "wind-down" routines to regulate the nervous system.</a:t>
            </a:r>
            <a:endParaRPr lang="en-US" sz="1200" dirty="0"/>
          </a:p>
        </p:txBody>
      </p:sp>
      <p:sp>
        <p:nvSpPr>
          <p:cNvPr id="41" name="SK-20-text-40"/>
          <p:cNvSpPr/>
          <p:nvPr/>
        </p:nvSpPr>
        <p:spPr>
          <a:xfrm>
            <a:off x="6154489" y="3470523"/>
            <a:ext cx="564222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Stress Management</a:t>
            </a:r>
            <a:endParaRPr lang="en-US" sz="1350" dirty="0"/>
          </a:p>
        </p:txBody>
      </p:sp>
      <p:sp>
        <p:nvSpPr>
          <p:cNvPr id="42" name="SK-20-text-41"/>
          <p:cNvSpPr/>
          <p:nvPr/>
        </p:nvSpPr>
        <p:spPr>
          <a:xfrm>
            <a:off x="6130677" y="3765798"/>
            <a:ext cx="5375523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Identify triggers and use grounding techniques to down-regulate autonomic arousal.</a:t>
            </a:r>
            <a:endParaRPr lang="en-US" sz="1200" dirty="0"/>
          </a:p>
        </p:txBody>
      </p:sp>
      <p:sp>
        <p:nvSpPr>
          <p:cNvPr id="43" name="SK-20-text-42"/>
          <p:cNvSpPr/>
          <p:nvPr/>
        </p:nvSpPr>
        <p:spPr>
          <a:xfrm>
            <a:off x="5968752" y="4659064"/>
            <a:ext cx="1437745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SCA PHRASE</a:t>
            </a:r>
            <a:endParaRPr lang="en-US" sz="1050" dirty="0"/>
          </a:p>
        </p:txBody>
      </p:sp>
      <p:sp>
        <p:nvSpPr>
          <p:cNvPr id="44" name="SK-20-text-43"/>
          <p:cNvSpPr/>
          <p:nvPr/>
        </p:nvSpPr>
        <p:spPr>
          <a:xfrm>
            <a:off x="5892552" y="4973389"/>
            <a:ext cx="5585073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i="1" dirty="0">
                <a:solidFill>
                  <a:srgbClr val="212529"/>
                </a:solidFill>
              </a:rPr>
              <a:t>"Can we make a plan to improve function while we keep an eye out for any new signs?"</a:t>
            </a:r>
            <a:endParaRPr lang="en-US" sz="1350" dirty="0"/>
          </a:p>
        </p:txBody>
      </p:sp>
      <p:sp>
        <p:nvSpPr>
          <p:cNvPr id="45" name="SK-20-text-44"/>
          <p:cNvSpPr/>
          <p:nvPr/>
        </p:nvSpPr>
        <p:spPr>
          <a:xfrm>
            <a:off x="5892552" y="5563939"/>
            <a:ext cx="629944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Validates that symptoms are real while shifting the agenda toward active management.</a:t>
            </a:r>
            <a:endParaRPr lang="en-US" sz="1125" dirty="0"/>
          </a:p>
        </p:txBody>
      </p:sp>
      <p:sp>
        <p:nvSpPr>
          <p:cNvPr id="46" name="SK-20-text-45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10200" cy="2957513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83953"/>
            <a:ext cx="285750" cy="228600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300" y="1226790"/>
            <a:ext cx="5410200" cy="2957513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1383953"/>
            <a:ext cx="285750" cy="228600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412903"/>
            <a:ext cx="11049000" cy="1428452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00" y="4603403"/>
            <a:ext cx="190500" cy="152400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900" y="5426125"/>
            <a:ext cx="5309295" cy="262830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3" name="SK-21-text-12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CBT and Talking Therapies</a:t>
            </a:r>
            <a:endParaRPr lang="en-US" sz="2550" dirty="0"/>
          </a:p>
        </p:txBody>
      </p:sp>
      <p:sp>
        <p:nvSpPr>
          <p:cNvPr id="14" name="SK-21-text-13"/>
          <p:cNvSpPr/>
          <p:nvPr/>
        </p:nvSpPr>
        <p:spPr>
          <a:xfrm>
            <a:off x="762000" y="807690"/>
            <a:ext cx="11430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HELPING PATIENTS MANAGE THE LINK BETWEEN THOUGHTS AND PHYSICAL SYMPTOMS</a:t>
            </a:r>
            <a:endParaRPr lang="en-US" sz="1200" dirty="0"/>
          </a:p>
        </p:txBody>
      </p:sp>
      <p:sp>
        <p:nvSpPr>
          <p:cNvPr id="15" name="SK-21-text-14"/>
          <p:cNvSpPr/>
          <p:nvPr/>
        </p:nvSpPr>
        <p:spPr>
          <a:xfrm>
            <a:off x="1085850" y="1341090"/>
            <a:ext cx="58883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Understanding the Cycle</a:t>
            </a:r>
            <a:endParaRPr lang="en-US" sz="1650" dirty="0"/>
          </a:p>
        </p:txBody>
      </p:sp>
      <p:sp>
        <p:nvSpPr>
          <p:cNvPr id="16" name="SK-21-text-15"/>
          <p:cNvSpPr/>
          <p:nvPr/>
        </p:nvSpPr>
        <p:spPr>
          <a:xfrm>
            <a:off x="848916" y="1769715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Symptoms &amp; Feelings:</a:t>
            </a:r>
            <a:r>
              <a:rPr lang="en-US" sz="1350" dirty="0">
                <a:solidFill>
                  <a:srgbClr val="495057"/>
                </a:solidFill>
              </a:rPr>
              <a:t>How pain or fatigue triggers anxiety, frustration, or hopelessness.</a:t>
            </a:r>
            <a:endParaRPr lang="en-US" sz="1350" dirty="0"/>
          </a:p>
        </p:txBody>
      </p:sp>
      <p:sp>
        <p:nvSpPr>
          <p:cNvPr id="17" name="SK-21-text-16"/>
          <p:cNvSpPr/>
          <p:nvPr/>
        </p:nvSpPr>
        <p:spPr>
          <a:xfrm>
            <a:off x="848916" y="2344787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Worries:</a:t>
            </a:r>
            <a:r>
              <a:rPr lang="en-US" sz="1350" dirty="0">
                <a:solidFill>
                  <a:srgbClr val="495057"/>
                </a:solidFill>
              </a:rPr>
              <a:t>Addressing "catastrophising" thoughts (e.g., "This is a brain tumor" or "I'll never work again").</a:t>
            </a:r>
            <a:endParaRPr lang="en-US" sz="1350" dirty="0"/>
          </a:p>
        </p:txBody>
      </p:sp>
      <p:sp>
        <p:nvSpPr>
          <p:cNvPr id="18" name="SK-21-text-17"/>
          <p:cNvSpPr/>
          <p:nvPr/>
        </p:nvSpPr>
        <p:spPr>
          <a:xfrm>
            <a:off x="848916" y="2919859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Symptom Monitoring:</a:t>
            </a:r>
            <a:r>
              <a:rPr lang="en-US" sz="1350" dirty="0">
                <a:solidFill>
                  <a:srgbClr val="495057"/>
                </a:solidFill>
              </a:rPr>
              <a:t>Breaking the habit of hyper-vigilance and constant body-checking.</a:t>
            </a:r>
            <a:endParaRPr lang="en-US" sz="1350" dirty="0"/>
          </a:p>
        </p:txBody>
      </p:sp>
      <p:sp>
        <p:nvSpPr>
          <p:cNvPr id="19" name="SK-21-text-18"/>
          <p:cNvSpPr/>
          <p:nvPr/>
        </p:nvSpPr>
        <p:spPr>
          <a:xfrm>
            <a:off x="848916" y="3494931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Safety Behaviours:</a:t>
            </a:r>
            <a:r>
              <a:rPr lang="en-US" sz="1350" dirty="0">
                <a:solidFill>
                  <a:srgbClr val="495057"/>
                </a:solidFill>
              </a:rPr>
              <a:t>Reducing avoidance of physical activity and social withdrawal.</a:t>
            </a:r>
            <a:endParaRPr lang="en-US" sz="1350" dirty="0"/>
          </a:p>
        </p:txBody>
      </p:sp>
      <p:sp>
        <p:nvSpPr>
          <p:cNvPr id="20" name="SK-21-text-19"/>
          <p:cNvSpPr/>
          <p:nvPr/>
        </p:nvSpPr>
        <p:spPr>
          <a:xfrm>
            <a:off x="6724650" y="1341090"/>
            <a:ext cx="53854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NHS Talking Therapies</a:t>
            </a:r>
            <a:endParaRPr lang="en-US" sz="1650" dirty="0"/>
          </a:p>
        </p:txBody>
      </p:sp>
      <p:sp>
        <p:nvSpPr>
          <p:cNvPr id="21" name="SK-21-text-20"/>
          <p:cNvSpPr/>
          <p:nvPr/>
        </p:nvSpPr>
        <p:spPr>
          <a:xfrm>
            <a:off x="6487716" y="1769715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Purpose:</a:t>
            </a:r>
            <a:r>
              <a:rPr lang="en-US" sz="1350" dirty="0">
                <a:solidFill>
                  <a:srgbClr val="495057"/>
                </a:solidFill>
              </a:rPr>
              <a:t>Formerly IAPT; provides evidence-based support for health anxiety and depression.</a:t>
            </a:r>
            <a:endParaRPr lang="en-US" sz="1350" dirty="0"/>
          </a:p>
        </p:txBody>
      </p:sp>
      <p:sp>
        <p:nvSpPr>
          <p:cNvPr id="22" name="SK-21-text-21"/>
          <p:cNvSpPr/>
          <p:nvPr/>
        </p:nvSpPr>
        <p:spPr>
          <a:xfrm>
            <a:off x="6487716" y="2344787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Core Approach:</a:t>
            </a:r>
            <a:r>
              <a:rPr lang="en-US" sz="1350" dirty="0">
                <a:solidFill>
                  <a:srgbClr val="495057"/>
                </a:solidFill>
              </a:rPr>
              <a:t>Focuses on the link between thoughts, feelings, and coping mechanisms.</a:t>
            </a:r>
            <a:endParaRPr lang="en-US" sz="1350" dirty="0"/>
          </a:p>
        </p:txBody>
      </p:sp>
      <p:sp>
        <p:nvSpPr>
          <p:cNvPr id="23" name="SK-21-text-22"/>
          <p:cNvSpPr/>
          <p:nvPr/>
        </p:nvSpPr>
        <p:spPr>
          <a:xfrm>
            <a:off x="6487716" y="2919859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Indications:</a:t>
            </a:r>
            <a:r>
              <a:rPr lang="en-US" sz="1350" dirty="0">
                <a:solidFill>
                  <a:srgbClr val="495057"/>
                </a:solidFill>
              </a:rPr>
              <a:t>Refer when symptoms are persistent, disabling, or causing significant distress.</a:t>
            </a:r>
            <a:endParaRPr lang="en-US" sz="1350" dirty="0"/>
          </a:p>
        </p:txBody>
      </p:sp>
      <p:sp>
        <p:nvSpPr>
          <p:cNvPr id="24" name="SK-21-text-23"/>
          <p:cNvSpPr/>
          <p:nvPr/>
        </p:nvSpPr>
        <p:spPr>
          <a:xfrm>
            <a:off x="6487716" y="3494931"/>
            <a:ext cx="51816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Access:</a:t>
            </a:r>
            <a:r>
              <a:rPr lang="en-US" sz="1350" dirty="0">
                <a:solidFill>
                  <a:srgbClr val="495057"/>
                </a:solidFill>
              </a:rPr>
              <a:t>Patients can self-refer or be referred by their GP for structured therapy.</a:t>
            </a:r>
            <a:endParaRPr lang="en-US" sz="1350" dirty="0"/>
          </a:p>
        </p:txBody>
      </p:sp>
      <p:sp>
        <p:nvSpPr>
          <p:cNvPr id="25" name="SK-21-text-24"/>
          <p:cNvSpPr/>
          <p:nvPr/>
        </p:nvSpPr>
        <p:spPr>
          <a:xfrm>
            <a:off x="990600" y="4565303"/>
            <a:ext cx="10744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</a:rPr>
              <a:t>SCA COMMUNICATION PEARL</a:t>
            </a:r>
            <a:endParaRPr lang="en-US" sz="1200" dirty="0"/>
          </a:p>
        </p:txBody>
      </p:sp>
      <p:sp>
        <p:nvSpPr>
          <p:cNvPr id="26" name="SK-21-text-25"/>
          <p:cNvSpPr/>
          <p:nvPr/>
        </p:nvSpPr>
        <p:spPr>
          <a:xfrm>
            <a:off x="723900" y="4870103"/>
            <a:ext cx="10744200" cy="8188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Explain CBT as "re-training" the nervous system rather than "treating a mental illness." Validate the symptoms first before suggesting that the brain's "alarm system" has become over-sensitive.</a:t>
            </a:r>
            <a:endParaRPr lang="en-US" sz="1350" dirty="0"/>
          </a:p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        Analogy: The hardware (body) is fine, but the software (signals) needs an update.</a:t>
            </a:r>
            <a:endParaRPr lang="en-US" sz="1350" dirty="0"/>
          </a:p>
        </p:txBody>
      </p:sp>
      <p:sp>
        <p:nvSpPr>
          <p:cNvPr id="27" name="SK-21-text-26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381625" cy="4869210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98240"/>
            <a:ext cx="285750" cy="228600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4652814"/>
            <a:ext cx="5153025" cy="276225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4719191"/>
            <a:ext cx="166688" cy="137220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226790"/>
            <a:ext cx="5381625" cy="3335089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3175" y="1391543"/>
            <a:ext cx="261937" cy="213420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4752380"/>
            <a:ext cx="2595563" cy="1343620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4938" y="4752380"/>
            <a:ext cx="2595563" cy="1343620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4" name="SK-22-text-13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Pharmacology: Cautious Principles</a:t>
            </a:r>
            <a:endParaRPr lang="en-US" sz="2550" dirty="0"/>
          </a:p>
        </p:txBody>
      </p:sp>
      <p:sp>
        <p:nvSpPr>
          <p:cNvPr id="15" name="SK-22-text-14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6" name="SK-22-text-15"/>
          <p:cNvSpPr/>
          <p:nvPr/>
        </p:nvSpPr>
        <p:spPr>
          <a:xfrm>
            <a:off x="1066800" y="1341090"/>
            <a:ext cx="68580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Core Prescribing Strategy</a:t>
            </a:r>
            <a:endParaRPr lang="en-US" sz="1800" dirty="0"/>
          </a:p>
        </p:txBody>
      </p:sp>
      <p:sp>
        <p:nvSpPr>
          <p:cNvPr id="17" name="SK-22-text-16"/>
          <p:cNvSpPr/>
          <p:nvPr/>
        </p:nvSpPr>
        <p:spPr>
          <a:xfrm>
            <a:off x="923925" y="1826865"/>
            <a:ext cx="49149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Prescribe with </a:t>
            </a:r>
            <a:r>
              <a:rPr lang="en-US" sz="1350" b="1" dirty="0">
                <a:solidFill>
                  <a:srgbClr val="495057"/>
                </a:solidFill>
              </a:rPr>
              <a:t>caution</a:t>
            </a:r>
            <a:r>
              <a:rPr lang="en-US" sz="1350" dirty="0">
                <a:solidFill>
                  <a:srgbClr val="495057"/>
                </a:solidFill>
              </a:rPr>
              <a:t>; medicines are not first-line for MUS/PPS itself.</a:t>
            </a:r>
            <a:endParaRPr lang="en-US" sz="1350" dirty="0"/>
          </a:p>
        </p:txBody>
      </p:sp>
      <p:sp>
        <p:nvSpPr>
          <p:cNvPr id="18" name="SK-22-text-17"/>
          <p:cNvSpPr/>
          <p:nvPr/>
        </p:nvSpPr>
        <p:spPr>
          <a:xfrm>
            <a:off x="923925" y="2420987"/>
            <a:ext cx="49149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Focus on treating </a:t>
            </a:r>
            <a:r>
              <a:rPr lang="en-US" sz="1350" b="1" dirty="0">
                <a:solidFill>
                  <a:srgbClr val="495057"/>
                </a:solidFill>
              </a:rPr>
              <a:t>confirmed comorbidities</a:t>
            </a:r>
            <a:r>
              <a:rPr lang="en-US" sz="1350" dirty="0">
                <a:solidFill>
                  <a:srgbClr val="495057"/>
                </a:solidFill>
              </a:rPr>
              <a:t> (Depression, GAD, Panic, PTSD, OCD).</a:t>
            </a:r>
            <a:endParaRPr lang="en-US" sz="1350" dirty="0"/>
          </a:p>
        </p:txBody>
      </p:sp>
      <p:sp>
        <p:nvSpPr>
          <p:cNvPr id="19" name="SK-22-text-18"/>
          <p:cNvSpPr/>
          <p:nvPr/>
        </p:nvSpPr>
        <p:spPr>
          <a:xfrm>
            <a:off x="923925" y="3015109"/>
            <a:ext cx="49149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Avoid polypharmacy; review current medication burden and side effects.</a:t>
            </a:r>
            <a:endParaRPr lang="en-US" sz="1350" dirty="0"/>
          </a:p>
        </p:txBody>
      </p:sp>
      <p:sp>
        <p:nvSpPr>
          <p:cNvPr id="20" name="SK-22-text-19"/>
          <p:cNvSpPr/>
          <p:nvPr/>
        </p:nvSpPr>
        <p:spPr>
          <a:xfrm>
            <a:off x="923925" y="3609231"/>
            <a:ext cx="49149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Consider if long-term analgesics are worsening symptoms (e.g. medication-overuse headache).</a:t>
            </a:r>
            <a:endParaRPr lang="en-US" sz="1350" dirty="0"/>
          </a:p>
        </p:txBody>
      </p:sp>
      <p:sp>
        <p:nvSpPr>
          <p:cNvPr id="21" name="SK-22-text-20"/>
          <p:cNvSpPr/>
          <p:nvPr/>
        </p:nvSpPr>
        <p:spPr>
          <a:xfrm>
            <a:off x="923925" y="4203353"/>
            <a:ext cx="1126807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Move from a "cure" mindset to managing function and distress.</a:t>
            </a:r>
            <a:endParaRPr lang="en-US" sz="1350" dirty="0"/>
          </a:p>
        </p:txBody>
      </p:sp>
      <p:sp>
        <p:nvSpPr>
          <p:cNvPr id="22" name="SK-22-text-21"/>
          <p:cNvSpPr/>
          <p:nvPr/>
        </p:nvSpPr>
        <p:spPr>
          <a:xfrm>
            <a:off x="966788" y="4652814"/>
            <a:ext cx="5658082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Always check latest BNF/NICE locally</a:t>
            </a:r>
            <a:endParaRPr lang="en-US" sz="1050" dirty="0"/>
          </a:p>
        </p:txBody>
      </p:sp>
      <p:sp>
        <p:nvSpPr>
          <p:cNvPr id="23" name="SK-22-text-22"/>
          <p:cNvSpPr/>
          <p:nvPr/>
        </p:nvSpPr>
        <p:spPr>
          <a:xfrm>
            <a:off x="6710363" y="1341090"/>
            <a:ext cx="51530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C0392B"/>
                </a:solidFill>
              </a:rPr>
              <a:t>Strict Avoidance</a:t>
            </a:r>
            <a:endParaRPr lang="en-US" sz="1650" dirty="0"/>
          </a:p>
        </p:txBody>
      </p:sp>
      <p:sp>
        <p:nvSpPr>
          <p:cNvPr id="24" name="SK-22-text-23"/>
          <p:cNvSpPr/>
          <p:nvPr/>
        </p:nvSpPr>
        <p:spPr>
          <a:xfrm>
            <a:off x="6591300" y="1750665"/>
            <a:ext cx="49149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Opioids:</a:t>
            </a:r>
            <a:r>
              <a:rPr lang="en-US" sz="1350" dirty="0">
                <a:solidFill>
                  <a:srgbClr val="495057"/>
                </a:solidFill>
              </a:rPr>
              <a:t> High risk of dependence and minimal benefit for functional pain.</a:t>
            </a:r>
            <a:endParaRPr lang="en-US" sz="1350" dirty="0"/>
          </a:p>
        </p:txBody>
      </p:sp>
      <p:sp>
        <p:nvSpPr>
          <p:cNvPr id="25" name="SK-22-text-24"/>
          <p:cNvSpPr/>
          <p:nvPr/>
        </p:nvSpPr>
        <p:spPr>
          <a:xfrm>
            <a:off x="6591300" y="2344787"/>
            <a:ext cx="49149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Benzodiazepines:</a:t>
            </a:r>
            <a:r>
              <a:rPr lang="en-US" sz="1350" dirty="0">
                <a:solidFill>
                  <a:srgbClr val="495057"/>
                </a:solidFill>
              </a:rPr>
              <a:t> Avoid long-term use; risk of harm and dependency.</a:t>
            </a:r>
            <a:endParaRPr lang="en-US" sz="1350" dirty="0"/>
          </a:p>
        </p:txBody>
      </p:sp>
      <p:sp>
        <p:nvSpPr>
          <p:cNvPr id="26" name="SK-22-text-25"/>
          <p:cNvSpPr/>
          <p:nvPr/>
        </p:nvSpPr>
        <p:spPr>
          <a:xfrm>
            <a:off x="6591300" y="2938909"/>
            <a:ext cx="49149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Sedatives:</a:t>
            </a:r>
            <a:r>
              <a:rPr lang="en-US" sz="1350" dirty="0">
                <a:solidFill>
                  <a:srgbClr val="495057"/>
                </a:solidFill>
              </a:rPr>
              <a:t> Use with extreme caution; may hinder functional rehabilitation.</a:t>
            </a:r>
            <a:endParaRPr lang="en-US" sz="1350" dirty="0"/>
          </a:p>
        </p:txBody>
      </p:sp>
      <p:sp>
        <p:nvSpPr>
          <p:cNvPr id="27" name="SK-22-text-26"/>
          <p:cNvSpPr/>
          <p:nvPr/>
        </p:nvSpPr>
        <p:spPr>
          <a:xfrm>
            <a:off x="6353175" y="4866680"/>
            <a:ext cx="2443163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8E44AD"/>
                </a:solidFill>
              </a:rPr>
              <a:t>AKT PEARL</a:t>
            </a:r>
            <a:endParaRPr lang="en-US" sz="1125" dirty="0"/>
          </a:p>
        </p:txBody>
      </p:sp>
      <p:sp>
        <p:nvSpPr>
          <p:cNvPr id="28" name="SK-22-text-27"/>
          <p:cNvSpPr/>
          <p:nvPr/>
        </p:nvSpPr>
        <p:spPr>
          <a:xfrm>
            <a:off x="6353175" y="5128617"/>
            <a:ext cx="2366963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SSRIs are for comorbid mood/anxiety disorders. Review within </a:t>
            </a:r>
            <a:r>
              <a:rPr lang="en-US" sz="1200" b="1" dirty="0">
                <a:solidFill>
                  <a:srgbClr val="212529"/>
                </a:solidFill>
              </a:rPr>
              <a:t>2 weeks</a:t>
            </a:r>
            <a:r>
              <a:rPr lang="en-US" sz="1200" dirty="0">
                <a:solidFill>
                  <a:srgbClr val="212529"/>
                </a:solidFill>
              </a:rPr>
              <a:t> (or </a:t>
            </a:r>
            <a:r>
              <a:rPr lang="en-US" sz="1200" b="1" dirty="0">
                <a:solidFill>
                  <a:srgbClr val="212529"/>
                </a:solidFill>
              </a:rPr>
              <a:t>1 week</a:t>
            </a:r>
            <a:r>
              <a:rPr lang="en-US" sz="1200" dirty="0">
                <a:solidFill>
                  <a:srgbClr val="212529"/>
                </a:solidFill>
              </a:rPr>
              <a:t> if aged 18–25 or suicide risk concern).</a:t>
            </a:r>
            <a:endParaRPr lang="en-US" sz="1200" dirty="0"/>
          </a:p>
        </p:txBody>
      </p:sp>
      <p:sp>
        <p:nvSpPr>
          <p:cNvPr id="29" name="SK-22-text-28"/>
          <p:cNvSpPr/>
          <p:nvPr/>
        </p:nvSpPr>
        <p:spPr>
          <a:xfrm>
            <a:off x="9139238" y="4866680"/>
            <a:ext cx="2476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D35400"/>
                </a:solidFill>
              </a:rPr>
              <a:t>COMMON PITFALL</a:t>
            </a:r>
            <a:endParaRPr lang="en-US" sz="1125" dirty="0"/>
          </a:p>
        </p:txBody>
      </p:sp>
      <p:sp>
        <p:nvSpPr>
          <p:cNvPr id="30" name="SK-22-text-29"/>
          <p:cNvSpPr/>
          <p:nvPr/>
        </p:nvSpPr>
        <p:spPr>
          <a:xfrm>
            <a:off x="9139238" y="5128617"/>
            <a:ext cx="2366963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Prescribing "to do something" for unexplained symptoms often leads to iatrogenic harm and reinforces medicalisation.</a:t>
            </a:r>
            <a:endParaRPr lang="en-US" sz="1200" dirty="0"/>
          </a:p>
        </p:txBody>
      </p:sp>
      <p:sp>
        <p:nvSpPr>
          <p:cNvPr id="31" name="SK-22-text-30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10200" cy="4924425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91543"/>
            <a:ext cx="261937" cy="213420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769715"/>
            <a:ext cx="1462236" cy="381000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8036" y="1769715"/>
            <a:ext cx="3719364" cy="381000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2150715"/>
            <a:ext cx="1462236" cy="381000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48036" y="2150715"/>
            <a:ext cx="3719364" cy="381000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2531715"/>
            <a:ext cx="1462236" cy="381000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8036" y="2531715"/>
            <a:ext cx="3719364" cy="381000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" y="2912715"/>
            <a:ext cx="1462236" cy="381000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8036" y="2912715"/>
            <a:ext cx="3719364" cy="381000"/>
          </a:xfrm>
          <a:prstGeom prst="rect">
            <a:avLst/>
          </a:prstGeom>
        </p:spPr>
      </p:pic>
      <p:pic>
        <p:nvPicPr>
          <p:cNvPr id="15" name="SK-2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800" y="5112990"/>
            <a:ext cx="5181600" cy="923925"/>
          </a:xfrm>
          <a:prstGeom prst="rect">
            <a:avLst/>
          </a:prstGeom>
        </p:spPr>
      </p:pic>
      <p:pic>
        <p:nvPicPr>
          <p:cNvPr id="16" name="SK-2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0300" y="1226790"/>
            <a:ext cx="5410200" cy="4924425"/>
          </a:xfrm>
          <a:prstGeom prst="rect">
            <a:avLst/>
          </a:prstGeom>
        </p:spPr>
      </p:pic>
      <p:pic>
        <p:nvPicPr>
          <p:cNvPr id="17" name="SK-2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4600" y="1391543"/>
            <a:ext cx="261937" cy="213420"/>
          </a:xfrm>
          <a:prstGeom prst="rect">
            <a:avLst/>
          </a:prstGeom>
        </p:spPr>
      </p:pic>
      <p:pic>
        <p:nvPicPr>
          <p:cNvPr id="18" name="SK-2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24600" y="3474690"/>
            <a:ext cx="5181600" cy="1152525"/>
          </a:xfrm>
          <a:prstGeom prst="rect">
            <a:avLst/>
          </a:prstGeom>
        </p:spPr>
      </p:pic>
      <p:pic>
        <p:nvPicPr>
          <p:cNvPr id="19" name="SK-2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24600" y="4722465"/>
            <a:ext cx="5181600" cy="923925"/>
          </a:xfrm>
          <a:prstGeom prst="rect">
            <a:avLst/>
          </a:prstGeom>
        </p:spPr>
      </p:pic>
      <p:pic>
        <p:nvPicPr>
          <p:cNvPr id="20" name="SK-2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6151215"/>
            <a:ext cx="11049000" cy="516285"/>
          </a:xfrm>
          <a:prstGeom prst="rect">
            <a:avLst/>
          </a:prstGeom>
        </p:spPr>
      </p:pic>
      <p:sp>
        <p:nvSpPr>
          <p:cNvPr id="21" name="SK-23-text-20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Amitriptyline for Chronic Pain</a:t>
            </a:r>
            <a:endParaRPr lang="en-US" sz="2550" dirty="0"/>
          </a:p>
        </p:txBody>
      </p:sp>
      <p:sp>
        <p:nvSpPr>
          <p:cNvPr id="22" name="SK-23-text-21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3" name="SK-23-text-22"/>
          <p:cNvSpPr/>
          <p:nvPr/>
        </p:nvSpPr>
        <p:spPr>
          <a:xfrm>
            <a:off x="1023938" y="1341090"/>
            <a:ext cx="51816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Dosing Principles</a:t>
            </a:r>
            <a:endParaRPr lang="en-US" sz="1650" dirty="0"/>
          </a:p>
        </p:txBody>
      </p:sp>
      <p:sp>
        <p:nvSpPr>
          <p:cNvPr id="24" name="SK-23-text-23"/>
          <p:cNvSpPr/>
          <p:nvPr/>
        </p:nvSpPr>
        <p:spPr>
          <a:xfrm>
            <a:off x="762000" y="1769715"/>
            <a:ext cx="138603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0000"/>
                </a:solidFill>
              </a:rPr>
              <a:t>Phase</a:t>
            </a:r>
            <a:endParaRPr lang="en-US" sz="1200" dirty="0"/>
          </a:p>
        </p:txBody>
      </p:sp>
      <p:sp>
        <p:nvSpPr>
          <p:cNvPr id="25" name="SK-23-text-24"/>
          <p:cNvSpPr/>
          <p:nvPr/>
        </p:nvSpPr>
        <p:spPr>
          <a:xfrm>
            <a:off x="2224236" y="1769715"/>
            <a:ext cx="3643164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0000"/>
                </a:solidFill>
              </a:rPr>
              <a:t>Dose Guideline</a:t>
            </a:r>
            <a:endParaRPr lang="en-US" sz="1200" dirty="0"/>
          </a:p>
        </p:txBody>
      </p:sp>
      <p:sp>
        <p:nvSpPr>
          <p:cNvPr id="26" name="SK-23-text-25"/>
          <p:cNvSpPr/>
          <p:nvPr/>
        </p:nvSpPr>
        <p:spPr>
          <a:xfrm>
            <a:off x="762000" y="2150715"/>
            <a:ext cx="2205854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</a:rPr>
              <a:t>Initial Start</a:t>
            </a:r>
            <a:endParaRPr lang="en-US" sz="1200" dirty="0"/>
          </a:p>
        </p:txBody>
      </p:sp>
      <p:sp>
        <p:nvSpPr>
          <p:cNvPr id="27" name="SK-23-text-26"/>
          <p:cNvSpPr/>
          <p:nvPr/>
        </p:nvSpPr>
        <p:spPr>
          <a:xfrm>
            <a:off x="2224236" y="2150715"/>
            <a:ext cx="451932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</a:rPr>
              <a:t>10 mg daily (usually ON)</a:t>
            </a:r>
            <a:endParaRPr lang="en-US" sz="1200" dirty="0"/>
          </a:p>
        </p:txBody>
      </p:sp>
      <p:sp>
        <p:nvSpPr>
          <p:cNvPr id="28" name="SK-23-text-27"/>
          <p:cNvSpPr/>
          <p:nvPr/>
        </p:nvSpPr>
        <p:spPr>
          <a:xfrm>
            <a:off x="762000" y="2531715"/>
            <a:ext cx="171439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</a:rPr>
              <a:t>Max (Pain)</a:t>
            </a:r>
            <a:endParaRPr lang="en-US" sz="1200" dirty="0"/>
          </a:p>
        </p:txBody>
      </p:sp>
      <p:sp>
        <p:nvSpPr>
          <p:cNvPr id="29" name="SK-23-text-28"/>
          <p:cNvSpPr/>
          <p:nvPr/>
        </p:nvSpPr>
        <p:spPr>
          <a:xfrm>
            <a:off x="2224236" y="2531715"/>
            <a:ext cx="3643164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</a:rPr>
              <a:t>75 mg daily</a:t>
            </a:r>
            <a:endParaRPr lang="en-US" sz="1200" dirty="0"/>
          </a:p>
        </p:txBody>
      </p:sp>
      <p:sp>
        <p:nvSpPr>
          <p:cNvPr id="30" name="SK-23-text-29"/>
          <p:cNvSpPr/>
          <p:nvPr/>
        </p:nvSpPr>
        <p:spPr>
          <a:xfrm>
            <a:off x="762000" y="2912715"/>
            <a:ext cx="138603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</a:rPr>
              <a:t>Tablets</a:t>
            </a:r>
            <a:endParaRPr lang="en-US" sz="1200" dirty="0"/>
          </a:p>
        </p:txBody>
      </p:sp>
      <p:sp>
        <p:nvSpPr>
          <p:cNvPr id="31" name="SK-23-text-30"/>
          <p:cNvSpPr/>
          <p:nvPr/>
        </p:nvSpPr>
        <p:spPr>
          <a:xfrm>
            <a:off x="2224236" y="2912715"/>
            <a:ext cx="586395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</a:rPr>
              <a:t>10 mg, 25 mg, 50 mg strengths</a:t>
            </a:r>
            <a:endParaRPr lang="en-US" sz="1200" dirty="0"/>
          </a:p>
        </p:txBody>
      </p:sp>
      <p:sp>
        <p:nvSpPr>
          <p:cNvPr id="32" name="SK-23-text-31"/>
          <p:cNvSpPr/>
          <p:nvPr/>
        </p:nvSpPr>
        <p:spPr>
          <a:xfrm>
            <a:off x="876300" y="340801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Indicated for chronic pain, migraine-type symptoms, and sleep disturbance.</a:t>
            </a:r>
            <a:endParaRPr lang="en-US" sz="1275" dirty="0"/>
          </a:p>
        </p:txBody>
      </p:sp>
      <p:sp>
        <p:nvSpPr>
          <p:cNvPr id="33" name="SK-23-text-32"/>
          <p:cNvSpPr/>
          <p:nvPr/>
        </p:nvSpPr>
        <p:spPr>
          <a:xfrm>
            <a:off x="876300" y="3969990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Take at night (ON) to utilise sedative effects and reduce daytime grogginess.</a:t>
            </a:r>
            <a:endParaRPr lang="en-US" sz="1275" dirty="0"/>
          </a:p>
        </p:txBody>
      </p:sp>
      <p:sp>
        <p:nvSpPr>
          <p:cNvPr id="34" name="SK-23-text-33"/>
          <p:cNvSpPr/>
          <p:nvPr/>
        </p:nvSpPr>
        <p:spPr>
          <a:xfrm>
            <a:off x="876300" y="453196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95057"/>
                </a:solidFill>
              </a:rPr>
              <a:t>Slow titration: Increase dose gradually every 1–2 weeks based on response.</a:t>
            </a:r>
            <a:endParaRPr lang="en-US" sz="1275" dirty="0"/>
          </a:p>
        </p:txBody>
      </p:sp>
      <p:sp>
        <p:nvSpPr>
          <p:cNvPr id="35" name="SK-23-text-34"/>
          <p:cNvSpPr/>
          <p:nvPr/>
        </p:nvSpPr>
        <p:spPr>
          <a:xfrm>
            <a:off x="800100" y="5227290"/>
            <a:ext cx="5029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8E44AD"/>
                </a:solidFill>
              </a:rPr>
              <a:t>AKT PEARL</a:t>
            </a:r>
            <a:endParaRPr lang="en-US" sz="1050" dirty="0"/>
          </a:p>
        </p:txBody>
      </p:sp>
      <p:sp>
        <p:nvSpPr>
          <p:cNvPr id="36" name="SK-23-text-35"/>
          <p:cNvSpPr/>
          <p:nvPr/>
        </p:nvSpPr>
        <p:spPr>
          <a:xfrm>
            <a:off x="800100" y="5465415"/>
            <a:ext cx="4953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Standard starting dose for pain is </a:t>
            </a:r>
            <a:r>
              <a:rPr lang="en-US" sz="1200" b="1" dirty="0">
                <a:solidFill>
                  <a:srgbClr val="212529"/>
                </a:solidFill>
              </a:rPr>
              <a:t>10mg ON</a:t>
            </a:r>
            <a:r>
              <a:rPr lang="en-US" sz="1200" dirty="0">
                <a:solidFill>
                  <a:srgbClr val="212529"/>
                </a:solidFill>
              </a:rPr>
              <a:t>. Maximum dose for pain management is </a:t>
            </a:r>
            <a:r>
              <a:rPr lang="en-US" sz="1200" b="1" dirty="0">
                <a:solidFill>
                  <a:srgbClr val="212529"/>
                </a:solidFill>
              </a:rPr>
              <a:t>75mg daily</a:t>
            </a:r>
            <a:r>
              <a:rPr lang="en-US" sz="1200" dirty="0">
                <a:solidFill>
                  <a:srgbClr val="212529"/>
                </a:solidFill>
              </a:rPr>
              <a:t>. Check local BNF for specific titration.</a:t>
            </a:r>
            <a:endParaRPr lang="en-US" sz="1200" dirty="0"/>
          </a:p>
        </p:txBody>
      </p:sp>
      <p:sp>
        <p:nvSpPr>
          <p:cNvPr id="37" name="SK-23-text-36"/>
          <p:cNvSpPr/>
          <p:nvPr/>
        </p:nvSpPr>
        <p:spPr>
          <a:xfrm>
            <a:off x="6662738" y="1341090"/>
            <a:ext cx="52806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Safety &amp; Side Effects</a:t>
            </a:r>
            <a:endParaRPr lang="en-US" sz="1650" dirty="0"/>
          </a:p>
        </p:txBody>
      </p:sp>
      <p:sp>
        <p:nvSpPr>
          <p:cNvPr id="38" name="SK-23-text-37"/>
          <p:cNvSpPr/>
          <p:nvPr/>
        </p:nvSpPr>
        <p:spPr>
          <a:xfrm>
            <a:off x="6515100" y="176971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95057"/>
                </a:solidFill>
              </a:rPr>
              <a:t>Anticholinergic effects:</a:t>
            </a:r>
            <a:r>
              <a:rPr lang="en-US" sz="1275" dirty="0">
                <a:solidFill>
                  <a:srgbClr val="495057"/>
                </a:solidFill>
              </a:rPr>
              <a:t> Dry mouth, blurred vision, constipation, urinary retention.</a:t>
            </a:r>
            <a:endParaRPr lang="en-US" sz="1275" dirty="0"/>
          </a:p>
        </p:txBody>
      </p:sp>
      <p:sp>
        <p:nvSpPr>
          <p:cNvPr id="39" name="SK-23-text-38"/>
          <p:cNvSpPr/>
          <p:nvPr/>
        </p:nvSpPr>
        <p:spPr>
          <a:xfrm>
            <a:off x="6515100" y="2331690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95057"/>
                </a:solidFill>
              </a:rPr>
              <a:t>Cardiac Risks:</a:t>
            </a:r>
            <a:r>
              <a:rPr lang="en-US" sz="1275" dirty="0">
                <a:solidFill>
                  <a:srgbClr val="495057"/>
                </a:solidFill>
              </a:rPr>
              <a:t> Risk of arrhythmia; consider ECG in patients with pre-existing heart disease or risk factors.</a:t>
            </a:r>
            <a:endParaRPr lang="en-US" sz="1275" dirty="0"/>
          </a:p>
        </p:txBody>
      </p:sp>
      <p:sp>
        <p:nvSpPr>
          <p:cNvPr id="40" name="SK-23-text-39"/>
          <p:cNvSpPr/>
          <p:nvPr/>
        </p:nvSpPr>
        <p:spPr>
          <a:xfrm>
            <a:off x="6515100" y="289366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95057"/>
                </a:solidFill>
              </a:rPr>
              <a:t>Sedation:</a:t>
            </a:r>
            <a:r>
              <a:rPr lang="en-US" sz="1275" dirty="0">
                <a:solidFill>
                  <a:srgbClr val="495057"/>
                </a:solidFill>
              </a:rPr>
              <a:t> Can impair driving or machinery use; warn about alcohol interaction.</a:t>
            </a:r>
            <a:endParaRPr lang="en-US" sz="1275" dirty="0"/>
          </a:p>
        </p:txBody>
      </p:sp>
      <p:sp>
        <p:nvSpPr>
          <p:cNvPr id="41" name="SK-23-text-40"/>
          <p:cNvSpPr/>
          <p:nvPr/>
        </p:nvSpPr>
        <p:spPr>
          <a:xfrm>
            <a:off x="6438900" y="3588990"/>
            <a:ext cx="5029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35400"/>
                </a:solidFill>
              </a:rPr>
              <a:t>COMMON PITFALL</a:t>
            </a:r>
            <a:endParaRPr lang="en-US" sz="1050" dirty="0"/>
          </a:p>
        </p:txBody>
      </p:sp>
      <p:sp>
        <p:nvSpPr>
          <p:cNvPr id="42" name="SK-23-text-41"/>
          <p:cNvSpPr/>
          <p:nvPr/>
        </p:nvSpPr>
        <p:spPr>
          <a:xfrm>
            <a:off x="6438900" y="3827115"/>
            <a:ext cx="49530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Toxicity in Overdose:</a:t>
            </a:r>
            <a:r>
              <a:rPr lang="en-US" sz="1200" dirty="0">
                <a:solidFill>
                  <a:srgbClr val="212529"/>
                </a:solidFill>
              </a:rPr>
              <a:t> Amitriptyline is highly toxic in even small overdoses. Avoid prescribing if there is a significant suicide or self-harm risk.</a:t>
            </a:r>
            <a:endParaRPr lang="en-US" sz="1200" dirty="0"/>
          </a:p>
        </p:txBody>
      </p:sp>
      <p:sp>
        <p:nvSpPr>
          <p:cNvPr id="43" name="SK-23-text-42"/>
          <p:cNvSpPr/>
          <p:nvPr/>
        </p:nvSpPr>
        <p:spPr>
          <a:xfrm>
            <a:off x="6438900" y="4836765"/>
            <a:ext cx="5029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C0392B"/>
                </a:solidFill>
              </a:rPr>
              <a:t>RED FLAG SAFETY</a:t>
            </a:r>
            <a:endParaRPr lang="en-US" sz="1050" dirty="0"/>
          </a:p>
        </p:txBody>
      </p:sp>
      <p:sp>
        <p:nvSpPr>
          <p:cNvPr id="44" name="SK-23-text-43"/>
          <p:cNvSpPr/>
          <p:nvPr/>
        </p:nvSpPr>
        <p:spPr>
          <a:xfrm>
            <a:off x="6438900" y="5074890"/>
            <a:ext cx="4953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Always screen for high-risk cardiac conditions and clarify that this is for </a:t>
            </a:r>
            <a:r>
              <a:rPr lang="en-US" sz="1200" b="1" dirty="0">
                <a:solidFill>
                  <a:srgbClr val="212529"/>
                </a:solidFill>
              </a:rPr>
              <a:t>pain modulation</a:t>
            </a:r>
            <a:r>
              <a:rPr lang="en-US" sz="1200" dirty="0">
                <a:solidFill>
                  <a:srgbClr val="212529"/>
                </a:solidFill>
              </a:rPr>
              <a:t>, not primarily as an antidepressant in this context.</a:t>
            </a:r>
            <a:endParaRPr lang="en-US" sz="1200" dirty="0"/>
          </a:p>
        </p:txBody>
      </p:sp>
      <p:sp>
        <p:nvSpPr>
          <p:cNvPr id="45" name="SK-23-text-44"/>
          <p:cNvSpPr/>
          <p:nvPr/>
        </p:nvSpPr>
        <p:spPr>
          <a:xfrm>
            <a:off x="5425232" y="6151215"/>
            <a:ext cx="6766768" cy="51628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29250" cy="1581150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91543"/>
            <a:ext cx="261937" cy="213420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1226790"/>
            <a:ext cx="5429250" cy="1581150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5550" y="1391543"/>
            <a:ext cx="261937" cy="213420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998440"/>
            <a:ext cx="3555950" cy="1268462"/>
          </a:xfrm>
          <a:prstGeom prst="rect">
            <a:avLst/>
          </a:prstGeom>
        </p:spPr>
      </p:pic>
      <p:pic>
        <p:nvPicPr>
          <p:cNvPr id="10" name="SK-2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112740"/>
            <a:ext cx="3327350" cy="323850"/>
          </a:xfrm>
          <a:prstGeom prst="rect">
            <a:avLst/>
          </a:prstGeom>
        </p:spPr>
      </p:pic>
      <p:pic>
        <p:nvPicPr>
          <p:cNvPr id="11" name="SK-2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7950" y="2998440"/>
            <a:ext cx="3555950" cy="1268462"/>
          </a:xfrm>
          <a:prstGeom prst="rect">
            <a:avLst/>
          </a:prstGeom>
        </p:spPr>
      </p:pic>
      <p:pic>
        <p:nvPicPr>
          <p:cNvPr id="12" name="SK-24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2250" y="3112740"/>
            <a:ext cx="3327350" cy="323850"/>
          </a:xfrm>
          <a:prstGeom prst="rect">
            <a:avLst/>
          </a:prstGeom>
        </p:spPr>
      </p:pic>
      <p:pic>
        <p:nvPicPr>
          <p:cNvPr id="13" name="SK-2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64401" y="2998440"/>
            <a:ext cx="3556099" cy="1268462"/>
          </a:xfrm>
          <a:prstGeom prst="rect">
            <a:avLst/>
          </a:prstGeom>
        </p:spPr>
      </p:pic>
      <p:pic>
        <p:nvPicPr>
          <p:cNvPr id="14" name="SK-2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78701" y="3112740"/>
            <a:ext cx="3327499" cy="323850"/>
          </a:xfrm>
          <a:prstGeom prst="rect">
            <a:avLst/>
          </a:prstGeom>
        </p:spPr>
      </p:pic>
      <p:pic>
        <p:nvPicPr>
          <p:cNvPr id="15" name="SK-2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552652"/>
            <a:ext cx="11049000" cy="902791"/>
          </a:xfrm>
          <a:prstGeom prst="rect">
            <a:avLst/>
          </a:prstGeom>
        </p:spPr>
      </p:pic>
      <p:pic>
        <p:nvPicPr>
          <p:cNvPr id="16" name="SK-2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5730032"/>
            <a:ext cx="142875" cy="114300"/>
          </a:xfrm>
          <a:prstGeom prst="rect">
            <a:avLst/>
          </a:prstGeom>
        </p:spPr>
      </p:pic>
      <p:pic>
        <p:nvPicPr>
          <p:cNvPr id="17" name="SK-24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6286500"/>
            <a:ext cx="11049000" cy="571500"/>
          </a:xfrm>
          <a:prstGeom prst="rect">
            <a:avLst/>
          </a:prstGeom>
        </p:spPr>
      </p:pic>
      <p:sp>
        <p:nvSpPr>
          <p:cNvPr id="18" name="SK-24-text-17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SSRIs for Comorbid Mood Disorders</a:t>
            </a:r>
            <a:endParaRPr lang="en-US" sz="2550" dirty="0"/>
          </a:p>
        </p:txBody>
      </p:sp>
      <p:sp>
        <p:nvSpPr>
          <p:cNvPr id="19" name="SK-24-text-18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0" name="SK-24-text-19"/>
          <p:cNvSpPr/>
          <p:nvPr/>
        </p:nvSpPr>
        <p:spPr>
          <a:xfrm>
            <a:off x="1042988" y="1341090"/>
            <a:ext cx="52006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When to Prescribe</a:t>
            </a:r>
            <a:endParaRPr lang="en-US" sz="1650" dirty="0"/>
          </a:p>
        </p:txBody>
      </p:sp>
      <p:sp>
        <p:nvSpPr>
          <p:cNvPr id="21" name="SK-24-text-20"/>
          <p:cNvSpPr/>
          <p:nvPr/>
        </p:nvSpPr>
        <p:spPr>
          <a:xfrm>
            <a:off x="876300" y="1750665"/>
            <a:ext cx="940130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Treat confirmed comorbid depression or anxiety.</a:t>
            </a:r>
            <a:endParaRPr lang="en-US" sz="1350" dirty="0"/>
          </a:p>
        </p:txBody>
      </p:sp>
      <p:sp>
        <p:nvSpPr>
          <p:cNvPr id="22" name="SK-24-text-21"/>
          <p:cNvSpPr/>
          <p:nvPr/>
        </p:nvSpPr>
        <p:spPr>
          <a:xfrm>
            <a:off x="876300" y="2064990"/>
            <a:ext cx="920309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Target specific clusters: OCD, PTSD, or Panic.</a:t>
            </a:r>
            <a:endParaRPr lang="en-US" sz="1350" dirty="0"/>
          </a:p>
        </p:txBody>
      </p:sp>
      <p:sp>
        <p:nvSpPr>
          <p:cNvPr id="23" name="SK-24-text-22"/>
          <p:cNvSpPr/>
          <p:nvPr/>
        </p:nvSpPr>
        <p:spPr>
          <a:xfrm>
            <a:off x="876300" y="2379315"/>
            <a:ext cx="979770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Do not present as a "cure" for physical symptoms.</a:t>
            </a:r>
            <a:endParaRPr lang="en-US" sz="1350" dirty="0"/>
          </a:p>
        </p:txBody>
      </p:sp>
      <p:sp>
        <p:nvSpPr>
          <p:cNvPr id="24" name="SK-24-text-23"/>
          <p:cNvSpPr/>
          <p:nvPr/>
        </p:nvSpPr>
        <p:spPr>
          <a:xfrm>
            <a:off x="6662738" y="1341090"/>
            <a:ext cx="552926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Clinical Monitoring (NICE)</a:t>
            </a:r>
            <a:endParaRPr lang="en-US" sz="1650" dirty="0"/>
          </a:p>
        </p:txBody>
      </p:sp>
      <p:sp>
        <p:nvSpPr>
          <p:cNvPr id="25" name="SK-24-text-24"/>
          <p:cNvSpPr/>
          <p:nvPr/>
        </p:nvSpPr>
        <p:spPr>
          <a:xfrm>
            <a:off x="6496050" y="1750665"/>
            <a:ext cx="56959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Routine review: Usually within 2 weeks of start.</a:t>
            </a:r>
            <a:endParaRPr lang="en-US" sz="1350" dirty="0"/>
          </a:p>
        </p:txBody>
      </p:sp>
      <p:sp>
        <p:nvSpPr>
          <p:cNvPr id="26" name="SK-24-text-25"/>
          <p:cNvSpPr/>
          <p:nvPr/>
        </p:nvSpPr>
        <p:spPr>
          <a:xfrm>
            <a:off x="6496050" y="2064990"/>
            <a:ext cx="56959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High risk: Review in 1 week if 18–25 years old.</a:t>
            </a:r>
            <a:endParaRPr lang="en-US" sz="1350" dirty="0"/>
          </a:p>
        </p:txBody>
      </p:sp>
      <p:sp>
        <p:nvSpPr>
          <p:cNvPr id="27" name="SK-24-text-26"/>
          <p:cNvSpPr/>
          <p:nvPr/>
        </p:nvSpPr>
        <p:spPr>
          <a:xfrm>
            <a:off x="6496050" y="2379315"/>
            <a:ext cx="56959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Suicide risk: Immediate monitoring if concerns exist.</a:t>
            </a:r>
            <a:endParaRPr lang="en-US" sz="1350" dirty="0"/>
          </a:p>
        </p:txBody>
      </p:sp>
      <p:sp>
        <p:nvSpPr>
          <p:cNvPr id="28" name="SK-24-text-27"/>
          <p:cNvSpPr/>
          <p:nvPr/>
        </p:nvSpPr>
        <p:spPr>
          <a:xfrm>
            <a:off x="685800" y="3112740"/>
            <a:ext cx="34226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Sertraline</a:t>
            </a:r>
            <a:endParaRPr lang="en-US" sz="1500" dirty="0"/>
          </a:p>
        </p:txBody>
      </p:sp>
      <p:sp>
        <p:nvSpPr>
          <p:cNvPr id="29" name="SK-24-text-28"/>
          <p:cNvSpPr/>
          <p:nvPr/>
        </p:nvSpPr>
        <p:spPr>
          <a:xfrm>
            <a:off x="685800" y="3512790"/>
            <a:ext cx="33273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First-line for depression, OCD, panic disorder, and PTSD. Start low and increase gradually. Avoid abrupt cessation.</a:t>
            </a:r>
            <a:endParaRPr lang="en-US" sz="1200" dirty="0"/>
          </a:p>
        </p:txBody>
      </p:sp>
      <p:sp>
        <p:nvSpPr>
          <p:cNvPr id="30" name="SK-24-text-29"/>
          <p:cNvSpPr/>
          <p:nvPr/>
        </p:nvSpPr>
        <p:spPr>
          <a:xfrm>
            <a:off x="4432250" y="3112740"/>
            <a:ext cx="34226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Citalopram</a:t>
            </a:r>
            <a:endParaRPr lang="en-US" sz="1500" dirty="0"/>
          </a:p>
        </p:txBody>
      </p:sp>
      <p:sp>
        <p:nvSpPr>
          <p:cNvPr id="31" name="SK-24-text-30"/>
          <p:cNvSpPr/>
          <p:nvPr/>
        </p:nvSpPr>
        <p:spPr>
          <a:xfrm>
            <a:off x="4432250" y="3512790"/>
            <a:ext cx="33273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Used for depression and panic. Caution in heart rhythm issues (QT prolongation). Check ECG if high risk.</a:t>
            </a:r>
            <a:endParaRPr lang="en-US" sz="1200" dirty="0"/>
          </a:p>
        </p:txBody>
      </p:sp>
      <p:sp>
        <p:nvSpPr>
          <p:cNvPr id="32" name="SK-24-text-31"/>
          <p:cNvSpPr/>
          <p:nvPr/>
        </p:nvSpPr>
        <p:spPr>
          <a:xfrm>
            <a:off x="8178701" y="3112740"/>
            <a:ext cx="3422749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05EB8"/>
                </a:solidFill>
              </a:rPr>
              <a:t>Fluoxetine</a:t>
            </a:r>
            <a:endParaRPr lang="en-US" sz="1500" dirty="0"/>
          </a:p>
        </p:txBody>
      </p:sp>
      <p:sp>
        <p:nvSpPr>
          <p:cNvPr id="33" name="SK-24-text-32"/>
          <p:cNvSpPr/>
          <p:nvPr/>
        </p:nvSpPr>
        <p:spPr>
          <a:xfrm>
            <a:off x="8178701" y="3512790"/>
            <a:ext cx="3327499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Commonly used for depression, OCD, and bulimia. Longer half-life helps if doses are occasionally missed.</a:t>
            </a:r>
            <a:endParaRPr lang="en-US" sz="1200" dirty="0"/>
          </a:p>
        </p:txBody>
      </p:sp>
      <p:sp>
        <p:nvSpPr>
          <p:cNvPr id="34" name="SK-24-text-33"/>
          <p:cNvSpPr/>
          <p:nvPr/>
        </p:nvSpPr>
        <p:spPr>
          <a:xfrm>
            <a:off x="685800" y="4666952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>
                    <a:alpha val="90000"/>
                  </a:srgbClr>
                </a:solidFill>
              </a:rPr>
              <a:t>AKT PEARL - EXAM FOCUS</a:t>
            </a:r>
            <a:endParaRPr lang="en-US" sz="1050" dirty="0"/>
          </a:p>
        </p:txBody>
      </p:sp>
      <p:sp>
        <p:nvSpPr>
          <p:cNvPr id="35" name="SK-24-text-34"/>
          <p:cNvSpPr/>
          <p:nvPr/>
        </p:nvSpPr>
        <p:spPr>
          <a:xfrm>
            <a:off x="685800" y="4914602"/>
            <a:ext cx="108204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SSRIs are indicated for </a:t>
            </a:r>
            <a:r>
              <a:rPr lang="en-US" sz="1200" b="1" dirty="0">
                <a:solidFill>
                  <a:srgbClr val="FFFFFF"/>
                </a:solidFill>
              </a:rPr>
              <a:t>comorbid disorders</a:t>
            </a:r>
            <a:r>
              <a:rPr lang="en-US" sz="1200" dirty="0">
                <a:solidFill>
                  <a:srgbClr val="FFFFFF"/>
                </a:solidFill>
              </a:rPr>
              <a:t>, not MUS itself. Remember NICE NG222 review timelines: </a:t>
            </a:r>
            <a:r>
              <a:rPr lang="en-US" sz="1200" b="1" dirty="0">
                <a:solidFill>
                  <a:srgbClr val="FFFFFF"/>
                </a:solidFill>
              </a:rPr>
              <a:t>2 weeks</a:t>
            </a:r>
            <a:r>
              <a:rPr lang="en-US" sz="1200" dirty="0">
                <a:solidFill>
                  <a:srgbClr val="FFFFFF"/>
                </a:solidFill>
              </a:rPr>
              <a:t> for adults, </a:t>
            </a:r>
            <a:r>
              <a:rPr lang="en-US" sz="1200" b="1" dirty="0">
                <a:solidFill>
                  <a:srgbClr val="FFFFFF"/>
                </a:solidFill>
              </a:rPr>
              <a:t>1 week</a:t>
            </a:r>
            <a:r>
              <a:rPr lang="en-US" sz="1200" dirty="0">
                <a:solidFill>
                  <a:srgbClr val="FFFFFF"/>
                </a:solidFill>
              </a:rPr>
              <a:t> if aged 18–25 or at increased suicide risk. Always check the local BNF/formulary for exact dosing before prescribing.</a:t>
            </a:r>
            <a:endParaRPr lang="en-US" sz="1200" dirty="0"/>
          </a:p>
        </p:txBody>
      </p:sp>
      <p:sp>
        <p:nvSpPr>
          <p:cNvPr id="36" name="SK-24-text-35"/>
          <p:cNvSpPr/>
          <p:nvPr/>
        </p:nvSpPr>
        <p:spPr>
          <a:xfrm>
            <a:off x="714375" y="5693569"/>
            <a:ext cx="114776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0392B"/>
                </a:solidFill>
              </a:rPr>
              <a:t> Caution: Avoid polypharmacy. Long-term use requires regular review and planned tapering to prevent withdrawal.</a:t>
            </a:r>
            <a:endParaRPr lang="en-US" sz="900" dirty="0"/>
          </a:p>
        </p:txBody>
      </p:sp>
      <p:sp>
        <p:nvSpPr>
          <p:cNvPr id="37" name="SK-24-text-36"/>
          <p:cNvSpPr/>
          <p:nvPr/>
        </p:nvSpPr>
        <p:spPr>
          <a:xfrm>
            <a:off x="5425232" y="6472238"/>
            <a:ext cx="3436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11049000" cy="655290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12490"/>
            <a:ext cx="5410200" cy="3907185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277243"/>
            <a:ext cx="261937" cy="213420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300" y="1112490"/>
            <a:ext cx="5410200" cy="1952625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258193"/>
            <a:ext cx="261937" cy="21342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300" y="3188940"/>
            <a:ext cx="5410200" cy="1830735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600" y="3334643"/>
            <a:ext cx="261937" cy="213420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248275"/>
            <a:ext cx="3581400" cy="1104900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5300" y="5248275"/>
            <a:ext cx="3581400" cy="1104900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39100" y="5248275"/>
            <a:ext cx="3581400" cy="1104900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6429375"/>
            <a:ext cx="11049000" cy="428625"/>
          </a:xfrm>
          <a:prstGeom prst="rect">
            <a:avLst/>
          </a:prstGeom>
        </p:spPr>
      </p:pic>
      <p:sp>
        <p:nvSpPr>
          <p:cNvPr id="15" name="SK-25-text-14"/>
          <p:cNvSpPr/>
          <p:nvPr/>
        </p:nvSpPr>
        <p:spPr>
          <a:xfrm>
            <a:off x="762000" y="304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Functional Neurological Disorder</a:t>
            </a:r>
            <a:endParaRPr lang="en-US" sz="2550" dirty="0"/>
          </a:p>
        </p:txBody>
      </p:sp>
      <p:sp>
        <p:nvSpPr>
          <p:cNvPr id="16" name="SK-25-text-15"/>
          <p:cNvSpPr/>
          <p:nvPr/>
        </p:nvSpPr>
        <p:spPr>
          <a:xfrm>
            <a:off x="762000" y="7314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7" name="SK-25-text-16"/>
          <p:cNvSpPr/>
          <p:nvPr/>
        </p:nvSpPr>
        <p:spPr>
          <a:xfrm>
            <a:off x="1042988" y="1226790"/>
            <a:ext cx="52806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Clinical Presentation</a:t>
            </a:r>
            <a:endParaRPr lang="en-US" sz="1650" dirty="0"/>
          </a:p>
        </p:txBody>
      </p:sp>
      <p:sp>
        <p:nvSpPr>
          <p:cNvPr id="18" name="SK-25-text-17"/>
          <p:cNvSpPr/>
          <p:nvPr/>
        </p:nvSpPr>
        <p:spPr>
          <a:xfrm>
            <a:off x="914400" y="1655415"/>
            <a:ext cx="6378949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Functional weakness or paralysis</a:t>
            </a:r>
            <a:endParaRPr lang="en-US" sz="1350" dirty="0"/>
          </a:p>
        </p:txBody>
      </p:sp>
      <p:sp>
        <p:nvSpPr>
          <p:cNvPr id="19" name="SK-25-text-18"/>
          <p:cNvSpPr/>
          <p:nvPr/>
        </p:nvSpPr>
        <p:spPr>
          <a:xfrm>
            <a:off x="914400" y="1988790"/>
            <a:ext cx="73622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Sensory symptoms (numbness, tingling)</a:t>
            </a:r>
            <a:endParaRPr lang="en-US" sz="1350" dirty="0"/>
          </a:p>
        </p:txBody>
      </p:sp>
      <p:sp>
        <p:nvSpPr>
          <p:cNvPr id="20" name="SK-25-text-19"/>
          <p:cNvSpPr/>
          <p:nvPr/>
        </p:nvSpPr>
        <p:spPr>
          <a:xfrm>
            <a:off x="914400" y="2322165"/>
            <a:ext cx="755892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Gait disturbance or movement disorders</a:t>
            </a:r>
            <a:endParaRPr lang="en-US" sz="1350" dirty="0"/>
          </a:p>
        </p:txBody>
      </p:sp>
      <p:sp>
        <p:nvSpPr>
          <p:cNvPr id="21" name="SK-25-text-20"/>
          <p:cNvSpPr/>
          <p:nvPr/>
        </p:nvSpPr>
        <p:spPr>
          <a:xfrm>
            <a:off x="914400" y="2655540"/>
            <a:ext cx="893557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Non-epileptic attacks (dissociative seizures)</a:t>
            </a:r>
            <a:endParaRPr lang="en-US" sz="1350" dirty="0"/>
          </a:p>
        </p:txBody>
      </p:sp>
      <p:sp>
        <p:nvSpPr>
          <p:cNvPr id="22" name="SK-25-text-21"/>
          <p:cNvSpPr/>
          <p:nvPr/>
        </p:nvSpPr>
        <p:spPr>
          <a:xfrm>
            <a:off x="914400" y="2988915"/>
            <a:ext cx="873890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Symptoms not explained by structural disease</a:t>
            </a:r>
            <a:endParaRPr lang="en-US" sz="1350" dirty="0"/>
          </a:p>
        </p:txBody>
      </p:sp>
      <p:sp>
        <p:nvSpPr>
          <p:cNvPr id="23" name="SK-25-text-22"/>
          <p:cNvSpPr/>
          <p:nvPr/>
        </p:nvSpPr>
        <p:spPr>
          <a:xfrm>
            <a:off x="685800" y="4476750"/>
            <a:ext cx="51816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868E96"/>
                </a:solidFill>
              </a:rPr>
              <a:t>Symptoms are real and disabling, representing a problem in how the brain sends/receives signals.</a:t>
            </a:r>
            <a:endParaRPr lang="en-US" sz="1125" dirty="0"/>
          </a:p>
        </p:txBody>
      </p:sp>
      <p:sp>
        <p:nvSpPr>
          <p:cNvPr id="24" name="SK-25-text-23"/>
          <p:cNvSpPr/>
          <p:nvPr/>
        </p:nvSpPr>
        <p:spPr>
          <a:xfrm>
            <a:off x="6681788" y="1207740"/>
            <a:ext cx="52806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Management Principles</a:t>
            </a:r>
            <a:endParaRPr lang="en-US" sz="1650" dirty="0"/>
          </a:p>
        </p:txBody>
      </p:sp>
      <p:sp>
        <p:nvSpPr>
          <p:cNvPr id="25" name="SK-25-text-24"/>
          <p:cNvSpPr/>
          <p:nvPr/>
        </p:nvSpPr>
        <p:spPr>
          <a:xfrm>
            <a:off x="6553200" y="1636365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Positive diagnosis based on physical signs</a:t>
            </a:r>
            <a:endParaRPr lang="en-US" sz="1350" dirty="0"/>
          </a:p>
        </p:txBody>
      </p:sp>
      <p:sp>
        <p:nvSpPr>
          <p:cNvPr id="26" name="SK-25-text-25"/>
          <p:cNvSpPr/>
          <p:nvPr/>
        </p:nvSpPr>
        <p:spPr>
          <a:xfrm>
            <a:off x="6553200" y="1969740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Validate the distress and reality of symptoms</a:t>
            </a:r>
            <a:endParaRPr lang="en-US" sz="1350" dirty="0"/>
          </a:p>
        </p:txBody>
      </p:sp>
      <p:sp>
        <p:nvSpPr>
          <p:cNvPr id="27" name="SK-25-text-26"/>
          <p:cNvSpPr/>
          <p:nvPr/>
        </p:nvSpPr>
        <p:spPr>
          <a:xfrm>
            <a:off x="6553200" y="2303115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NICE QS198: Support in non-specialist care</a:t>
            </a:r>
            <a:endParaRPr lang="en-US" sz="1350" dirty="0"/>
          </a:p>
        </p:txBody>
      </p:sp>
      <p:sp>
        <p:nvSpPr>
          <p:cNvPr id="28" name="SK-25-text-27"/>
          <p:cNvSpPr/>
          <p:nvPr/>
        </p:nvSpPr>
        <p:spPr>
          <a:xfrm>
            <a:off x="6553200" y="2636490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Focus on function and rehabilitation</a:t>
            </a:r>
            <a:endParaRPr lang="en-US" sz="1350" dirty="0"/>
          </a:p>
        </p:txBody>
      </p:sp>
      <p:sp>
        <p:nvSpPr>
          <p:cNvPr id="29" name="SK-25-text-28"/>
          <p:cNvSpPr/>
          <p:nvPr/>
        </p:nvSpPr>
        <p:spPr>
          <a:xfrm>
            <a:off x="6681788" y="3284190"/>
            <a:ext cx="551021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When to Refer (Neurology)</a:t>
            </a:r>
            <a:endParaRPr lang="en-US" sz="1650" dirty="0"/>
          </a:p>
        </p:txBody>
      </p:sp>
      <p:sp>
        <p:nvSpPr>
          <p:cNvPr id="30" name="SK-25-text-29"/>
          <p:cNvSpPr/>
          <p:nvPr/>
        </p:nvSpPr>
        <p:spPr>
          <a:xfrm>
            <a:off x="6553200" y="3712815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Initial diagnostic uncertainty</a:t>
            </a:r>
            <a:endParaRPr lang="en-US" sz="1350" dirty="0"/>
          </a:p>
        </p:txBody>
      </p:sp>
      <p:sp>
        <p:nvSpPr>
          <p:cNvPr id="31" name="SK-25-text-30"/>
          <p:cNvSpPr/>
          <p:nvPr/>
        </p:nvSpPr>
        <p:spPr>
          <a:xfrm>
            <a:off x="6553200" y="4046190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Atypical or progressive clinical signs</a:t>
            </a:r>
            <a:endParaRPr lang="en-US" sz="1350" dirty="0"/>
          </a:p>
        </p:txBody>
      </p:sp>
      <p:sp>
        <p:nvSpPr>
          <p:cNvPr id="32" name="SK-25-text-31"/>
          <p:cNvSpPr/>
          <p:nvPr/>
        </p:nvSpPr>
        <p:spPr>
          <a:xfrm>
            <a:off x="6553200" y="4379565"/>
            <a:ext cx="5638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New symptoms in a patient with known FND</a:t>
            </a:r>
            <a:endParaRPr lang="en-US" sz="1350" dirty="0"/>
          </a:p>
        </p:txBody>
      </p:sp>
      <p:sp>
        <p:nvSpPr>
          <p:cNvPr id="33" name="SK-25-text-32"/>
          <p:cNvSpPr/>
          <p:nvPr/>
        </p:nvSpPr>
        <p:spPr>
          <a:xfrm>
            <a:off x="685800" y="5343525"/>
            <a:ext cx="342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FFFFFF"/>
                </a:solidFill>
              </a:rPr>
              <a:t>AKT PEARL</a:t>
            </a:r>
            <a:endParaRPr lang="en-US" sz="1050" dirty="0"/>
          </a:p>
        </p:txBody>
      </p:sp>
      <p:sp>
        <p:nvSpPr>
          <p:cNvPr id="34" name="SK-25-text-33"/>
          <p:cNvSpPr/>
          <p:nvPr/>
        </p:nvSpPr>
        <p:spPr>
          <a:xfrm>
            <a:off x="685800" y="5572125"/>
            <a:ext cx="33528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NICE QS198: Adults with FND can be managed in non-specialist care; refer promptly if new symptoms appear.</a:t>
            </a:r>
            <a:endParaRPr lang="en-US" sz="1200" dirty="0"/>
          </a:p>
        </p:txBody>
      </p:sp>
      <p:sp>
        <p:nvSpPr>
          <p:cNvPr id="35" name="SK-25-text-34"/>
          <p:cNvSpPr/>
          <p:nvPr/>
        </p:nvSpPr>
        <p:spPr>
          <a:xfrm>
            <a:off x="4419600" y="5343525"/>
            <a:ext cx="342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FFFFFF"/>
                </a:solidFill>
              </a:rPr>
              <a:t>SCA TIP</a:t>
            </a:r>
            <a:endParaRPr lang="en-US" sz="1050" dirty="0"/>
          </a:p>
        </p:txBody>
      </p:sp>
      <p:sp>
        <p:nvSpPr>
          <p:cNvPr id="36" name="SK-25-text-35"/>
          <p:cNvSpPr/>
          <p:nvPr/>
        </p:nvSpPr>
        <p:spPr>
          <a:xfrm>
            <a:off x="4419600" y="5572125"/>
            <a:ext cx="3352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Use analogies: "The hardware (brain structure) is normal, but the software (function) has a glitch."</a:t>
            </a:r>
            <a:endParaRPr lang="en-US" sz="1200" dirty="0"/>
          </a:p>
        </p:txBody>
      </p:sp>
      <p:sp>
        <p:nvSpPr>
          <p:cNvPr id="37" name="SK-25-text-36"/>
          <p:cNvSpPr/>
          <p:nvPr/>
        </p:nvSpPr>
        <p:spPr>
          <a:xfrm>
            <a:off x="8153400" y="5343525"/>
            <a:ext cx="342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FFFFFF"/>
                </a:solidFill>
              </a:rPr>
              <a:t>RED FLAG</a:t>
            </a:r>
            <a:endParaRPr lang="en-US" sz="1050" dirty="0"/>
          </a:p>
        </p:txBody>
      </p:sp>
      <p:sp>
        <p:nvSpPr>
          <p:cNvPr id="38" name="SK-25-text-37"/>
          <p:cNvSpPr/>
          <p:nvPr/>
        </p:nvSpPr>
        <p:spPr>
          <a:xfrm>
            <a:off x="8153400" y="5572125"/>
            <a:ext cx="33528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New objective weakness, progressive deficit, or symptoms differing from the patient's usual FND pattern.</a:t>
            </a:r>
            <a:endParaRPr lang="en-US" sz="1200" dirty="0"/>
          </a:p>
        </p:txBody>
      </p:sp>
      <p:sp>
        <p:nvSpPr>
          <p:cNvPr id="39" name="SK-25-text-38"/>
          <p:cNvSpPr/>
          <p:nvPr/>
        </p:nvSpPr>
        <p:spPr>
          <a:xfrm>
            <a:off x="533400" y="6429375"/>
            <a:ext cx="111252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3555950" cy="1807071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82018"/>
            <a:ext cx="228600" cy="190500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176736"/>
            <a:ext cx="3555950" cy="1807071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3331964"/>
            <a:ext cx="228600" cy="190500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7950" y="1226790"/>
            <a:ext cx="3555950" cy="1807071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2250" y="1382018"/>
            <a:ext cx="228600" cy="190500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17950" y="3176736"/>
            <a:ext cx="3555950" cy="1807071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2250" y="3331964"/>
            <a:ext cx="228600" cy="190500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64401" y="1226790"/>
            <a:ext cx="3555950" cy="1807071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78701" y="1382018"/>
            <a:ext cx="228600" cy="190500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64401" y="3176736"/>
            <a:ext cx="3555950" cy="1807071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78701" y="3331964"/>
            <a:ext cx="228600" cy="190500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1500" y="5174159"/>
            <a:ext cx="5429250" cy="921841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91250" y="5174159"/>
            <a:ext cx="5429250" cy="921841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6286500"/>
            <a:ext cx="11049000" cy="476250"/>
          </a:xfrm>
          <a:prstGeom prst="rect">
            <a:avLst/>
          </a:prstGeom>
        </p:spPr>
      </p:pic>
      <p:sp>
        <p:nvSpPr>
          <p:cNvPr id="20" name="SK-26-text-19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Referral Pathways</a:t>
            </a:r>
            <a:endParaRPr lang="en-US" sz="2550" dirty="0"/>
          </a:p>
        </p:txBody>
      </p:sp>
      <p:sp>
        <p:nvSpPr>
          <p:cNvPr id="21" name="SK-26-text-20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2" name="SK-26-text-21"/>
          <p:cNvSpPr/>
          <p:nvPr/>
        </p:nvSpPr>
        <p:spPr>
          <a:xfrm>
            <a:off x="1009650" y="1341090"/>
            <a:ext cx="538543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NHS Talking Therapies</a:t>
            </a:r>
            <a:endParaRPr lang="en-US" sz="1650" dirty="0"/>
          </a:p>
        </p:txBody>
      </p:sp>
      <p:sp>
        <p:nvSpPr>
          <p:cNvPr id="23" name="SK-26-text-22"/>
          <p:cNvSpPr/>
          <p:nvPr/>
        </p:nvSpPr>
        <p:spPr>
          <a:xfrm>
            <a:off x="828675" y="1689646"/>
            <a:ext cx="618979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CBT for health anxiety and PTSD</a:t>
            </a:r>
            <a:endParaRPr lang="en-US" sz="1350" dirty="0"/>
          </a:p>
        </p:txBody>
      </p:sp>
      <p:sp>
        <p:nvSpPr>
          <p:cNvPr id="24" name="SK-26-text-23"/>
          <p:cNvSpPr/>
          <p:nvPr/>
        </p:nvSpPr>
        <p:spPr>
          <a:xfrm>
            <a:off x="828675" y="1967657"/>
            <a:ext cx="618979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Links between symptoms &amp; coping</a:t>
            </a:r>
            <a:endParaRPr lang="en-US" sz="1350" dirty="0"/>
          </a:p>
        </p:txBody>
      </p:sp>
      <p:sp>
        <p:nvSpPr>
          <p:cNvPr id="25" name="SK-26-text-24"/>
          <p:cNvSpPr/>
          <p:nvPr/>
        </p:nvSpPr>
        <p:spPr>
          <a:xfrm>
            <a:off x="828675" y="2245668"/>
            <a:ext cx="618979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Self-referral options available</a:t>
            </a:r>
            <a:endParaRPr lang="en-US" sz="1350" dirty="0"/>
          </a:p>
        </p:txBody>
      </p:sp>
      <p:sp>
        <p:nvSpPr>
          <p:cNvPr id="26" name="SK-26-text-25"/>
          <p:cNvSpPr/>
          <p:nvPr/>
        </p:nvSpPr>
        <p:spPr>
          <a:xfrm>
            <a:off x="1009650" y="3291036"/>
            <a:ext cx="463105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Physiotherapy &amp; OT</a:t>
            </a:r>
            <a:endParaRPr lang="en-US" sz="1650" dirty="0"/>
          </a:p>
        </p:txBody>
      </p:sp>
      <p:sp>
        <p:nvSpPr>
          <p:cNvPr id="27" name="SK-26-text-26"/>
          <p:cNvSpPr/>
          <p:nvPr/>
        </p:nvSpPr>
        <p:spPr>
          <a:xfrm>
            <a:off x="828675" y="3639592"/>
            <a:ext cx="5599082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Functional restoration focus</a:t>
            </a:r>
            <a:endParaRPr lang="en-US" sz="1350" dirty="0"/>
          </a:p>
        </p:txBody>
      </p:sp>
      <p:sp>
        <p:nvSpPr>
          <p:cNvPr id="28" name="SK-26-text-27"/>
          <p:cNvSpPr/>
          <p:nvPr/>
        </p:nvSpPr>
        <p:spPr>
          <a:xfrm>
            <a:off x="828675" y="3917603"/>
            <a:ext cx="638670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Activity pacing and fatigue mgmt</a:t>
            </a:r>
            <a:endParaRPr lang="en-US" sz="1350" dirty="0"/>
          </a:p>
        </p:txBody>
      </p:sp>
      <p:sp>
        <p:nvSpPr>
          <p:cNvPr id="29" name="SK-26-text-28"/>
          <p:cNvSpPr/>
          <p:nvPr/>
        </p:nvSpPr>
        <p:spPr>
          <a:xfrm>
            <a:off x="828675" y="4195614"/>
            <a:ext cx="618979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Rehabilitation for FND symptoms</a:t>
            </a:r>
            <a:endParaRPr lang="en-US" sz="1350" dirty="0"/>
          </a:p>
        </p:txBody>
      </p:sp>
      <p:sp>
        <p:nvSpPr>
          <p:cNvPr id="30" name="SK-26-text-29"/>
          <p:cNvSpPr/>
          <p:nvPr/>
        </p:nvSpPr>
        <p:spPr>
          <a:xfrm>
            <a:off x="4756100" y="1341090"/>
            <a:ext cx="463105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Liaison Psychiatry</a:t>
            </a:r>
            <a:endParaRPr lang="en-US" sz="1650" dirty="0"/>
          </a:p>
        </p:txBody>
      </p:sp>
      <p:sp>
        <p:nvSpPr>
          <p:cNvPr id="31" name="SK-26-text-30"/>
          <p:cNvSpPr/>
          <p:nvPr/>
        </p:nvSpPr>
        <p:spPr>
          <a:xfrm>
            <a:off x="4575125" y="1689646"/>
            <a:ext cx="638670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High healthcare use / complexity</a:t>
            </a:r>
            <a:endParaRPr lang="en-US" sz="1350" dirty="0"/>
          </a:p>
        </p:txBody>
      </p:sp>
      <p:sp>
        <p:nvSpPr>
          <p:cNvPr id="32" name="SK-26-text-31"/>
          <p:cNvSpPr/>
          <p:nvPr/>
        </p:nvSpPr>
        <p:spPr>
          <a:xfrm>
            <a:off x="4575125" y="1967657"/>
            <a:ext cx="5992893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Diagnostic uncertainty support</a:t>
            </a:r>
            <a:endParaRPr lang="en-US" sz="1350" dirty="0"/>
          </a:p>
        </p:txBody>
      </p:sp>
      <p:sp>
        <p:nvSpPr>
          <p:cNvPr id="33" name="SK-26-text-32"/>
          <p:cNvSpPr/>
          <p:nvPr/>
        </p:nvSpPr>
        <p:spPr>
          <a:xfrm>
            <a:off x="4575125" y="2245668"/>
            <a:ext cx="658361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Coordinating physical/mental care</a:t>
            </a:r>
            <a:endParaRPr lang="en-US" sz="1350" dirty="0"/>
          </a:p>
        </p:txBody>
      </p:sp>
      <p:sp>
        <p:nvSpPr>
          <p:cNvPr id="34" name="SK-26-text-33"/>
          <p:cNvSpPr/>
          <p:nvPr/>
        </p:nvSpPr>
        <p:spPr>
          <a:xfrm>
            <a:off x="4756100" y="3291036"/>
            <a:ext cx="412813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MDT Pain Clinics</a:t>
            </a:r>
            <a:endParaRPr lang="en-US" sz="1650" dirty="0"/>
          </a:p>
        </p:txBody>
      </p:sp>
      <p:sp>
        <p:nvSpPr>
          <p:cNvPr id="35" name="SK-26-text-34"/>
          <p:cNvSpPr/>
          <p:nvPr/>
        </p:nvSpPr>
        <p:spPr>
          <a:xfrm>
            <a:off x="4575125" y="3639592"/>
            <a:ext cx="500836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Persistent disabling pain</a:t>
            </a:r>
            <a:endParaRPr lang="en-US" sz="1350" dirty="0"/>
          </a:p>
        </p:txBody>
      </p:sp>
      <p:sp>
        <p:nvSpPr>
          <p:cNvPr id="36" name="SK-26-text-35"/>
          <p:cNvSpPr/>
          <p:nvPr/>
        </p:nvSpPr>
        <p:spPr>
          <a:xfrm>
            <a:off x="4575125" y="3917603"/>
            <a:ext cx="481146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Complex analgesic review</a:t>
            </a:r>
            <a:endParaRPr lang="en-US" sz="1350" dirty="0"/>
          </a:p>
        </p:txBody>
      </p:sp>
      <p:sp>
        <p:nvSpPr>
          <p:cNvPr id="37" name="SK-26-text-36"/>
          <p:cNvSpPr/>
          <p:nvPr/>
        </p:nvSpPr>
        <p:spPr>
          <a:xfrm>
            <a:off x="4575125" y="4195614"/>
            <a:ext cx="6189799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Biopsychosocial pain management</a:t>
            </a:r>
            <a:endParaRPr lang="en-US" sz="1350" dirty="0"/>
          </a:p>
        </p:txBody>
      </p:sp>
      <p:sp>
        <p:nvSpPr>
          <p:cNvPr id="38" name="SK-26-text-37"/>
          <p:cNvSpPr/>
          <p:nvPr/>
        </p:nvSpPr>
        <p:spPr>
          <a:xfrm>
            <a:off x="8502551" y="1341090"/>
            <a:ext cx="3689449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Neurology (FND)</a:t>
            </a:r>
            <a:endParaRPr lang="en-US" sz="1650" dirty="0"/>
          </a:p>
        </p:txBody>
      </p:sp>
      <p:sp>
        <p:nvSpPr>
          <p:cNvPr id="39" name="SK-26-text-38"/>
          <p:cNvSpPr/>
          <p:nvPr/>
        </p:nvSpPr>
        <p:spPr>
          <a:xfrm>
            <a:off x="8321576" y="1689646"/>
            <a:ext cx="387042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Suspected FND for diagnosis</a:t>
            </a:r>
            <a:endParaRPr lang="en-US" sz="1350" dirty="0"/>
          </a:p>
        </p:txBody>
      </p:sp>
      <p:sp>
        <p:nvSpPr>
          <p:cNvPr id="40" name="SK-26-text-39"/>
          <p:cNvSpPr/>
          <p:nvPr/>
        </p:nvSpPr>
        <p:spPr>
          <a:xfrm>
            <a:off x="8321576" y="1967657"/>
            <a:ext cx="387042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Atypical or progressive signs</a:t>
            </a:r>
            <a:endParaRPr lang="en-US" sz="1350" dirty="0"/>
          </a:p>
        </p:txBody>
      </p:sp>
      <p:sp>
        <p:nvSpPr>
          <p:cNvPr id="41" name="SK-26-text-40"/>
          <p:cNvSpPr/>
          <p:nvPr/>
        </p:nvSpPr>
        <p:spPr>
          <a:xfrm>
            <a:off x="8321576" y="2245668"/>
            <a:ext cx="387042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Prompt review if new symptoms</a:t>
            </a:r>
            <a:endParaRPr lang="en-US" sz="1350" dirty="0"/>
          </a:p>
        </p:txBody>
      </p:sp>
      <p:sp>
        <p:nvSpPr>
          <p:cNvPr id="42" name="SK-26-text-41"/>
          <p:cNvSpPr/>
          <p:nvPr/>
        </p:nvSpPr>
        <p:spPr>
          <a:xfrm>
            <a:off x="8502551" y="3291036"/>
            <a:ext cx="3689449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Specialist Pathways</a:t>
            </a:r>
            <a:endParaRPr lang="en-US" sz="1650" dirty="0"/>
          </a:p>
        </p:txBody>
      </p:sp>
      <p:sp>
        <p:nvSpPr>
          <p:cNvPr id="43" name="SK-26-text-42"/>
          <p:cNvSpPr/>
          <p:nvPr/>
        </p:nvSpPr>
        <p:spPr>
          <a:xfrm>
            <a:off x="8321576" y="3639592"/>
            <a:ext cx="387042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ME/CFS specialist services</a:t>
            </a:r>
            <a:endParaRPr lang="en-US" sz="1350" dirty="0"/>
          </a:p>
        </p:txBody>
      </p:sp>
      <p:sp>
        <p:nvSpPr>
          <p:cNvPr id="44" name="SK-26-text-43"/>
          <p:cNvSpPr/>
          <p:nvPr/>
        </p:nvSpPr>
        <p:spPr>
          <a:xfrm>
            <a:off x="8321576" y="3917603"/>
            <a:ext cx="387042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Gastroenterology (Refractory IBS)</a:t>
            </a:r>
            <a:endParaRPr lang="en-US" sz="1350" dirty="0"/>
          </a:p>
        </p:txBody>
      </p:sp>
      <p:sp>
        <p:nvSpPr>
          <p:cNvPr id="45" name="SK-26-text-44"/>
          <p:cNvSpPr/>
          <p:nvPr/>
        </p:nvSpPr>
        <p:spPr>
          <a:xfrm>
            <a:off x="8321576" y="4195614"/>
            <a:ext cx="3870424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Cardiology for functional pacing</a:t>
            </a:r>
            <a:endParaRPr lang="en-US" sz="1350" dirty="0"/>
          </a:p>
        </p:txBody>
      </p:sp>
      <p:sp>
        <p:nvSpPr>
          <p:cNvPr id="46" name="SK-26-text-45"/>
          <p:cNvSpPr/>
          <p:nvPr/>
        </p:nvSpPr>
        <p:spPr>
          <a:xfrm>
            <a:off x="685800" y="5288459"/>
            <a:ext cx="5276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8E44AD"/>
                </a:solidFill>
              </a:rPr>
              <a:t>AKT EXAM PEARL</a:t>
            </a:r>
            <a:endParaRPr lang="en-US" sz="1200" dirty="0"/>
          </a:p>
        </p:txBody>
      </p:sp>
      <p:sp>
        <p:nvSpPr>
          <p:cNvPr id="47" name="SK-26-text-46"/>
          <p:cNvSpPr/>
          <p:nvPr/>
        </p:nvSpPr>
        <p:spPr>
          <a:xfrm>
            <a:off x="685800" y="5555159"/>
            <a:ext cx="5200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NICE QS198:</a:t>
            </a:r>
            <a:r>
              <a:rPr lang="en-US" sz="1200" dirty="0">
                <a:solidFill>
                  <a:srgbClr val="212529"/>
                </a:solidFill>
              </a:rPr>
              <a:t> Adults with FND can be managed in non-specialist care, but refer </a:t>
            </a:r>
            <a:r>
              <a:rPr lang="en-US" sz="1200" i="1" dirty="0">
                <a:solidFill>
                  <a:srgbClr val="212529"/>
                </a:solidFill>
              </a:rPr>
              <a:t>promptly</a:t>
            </a:r>
            <a:r>
              <a:rPr lang="en-US" sz="1200" dirty="0">
                <a:solidFill>
                  <a:srgbClr val="212529"/>
                </a:solidFill>
              </a:rPr>
              <a:t> if new neurological symptoms develop.</a:t>
            </a:r>
            <a:endParaRPr lang="en-US" sz="1200" dirty="0"/>
          </a:p>
        </p:txBody>
      </p:sp>
      <p:sp>
        <p:nvSpPr>
          <p:cNvPr id="48" name="SK-26-text-47"/>
          <p:cNvSpPr/>
          <p:nvPr/>
        </p:nvSpPr>
        <p:spPr>
          <a:xfrm>
            <a:off x="6305550" y="5288459"/>
            <a:ext cx="5276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6A085"/>
                </a:solidFill>
              </a:rPr>
              <a:t>SCA COMMUNICATION TIP</a:t>
            </a:r>
            <a:endParaRPr lang="en-US" sz="1200" dirty="0"/>
          </a:p>
        </p:txBody>
      </p:sp>
      <p:sp>
        <p:nvSpPr>
          <p:cNvPr id="49" name="SK-26-text-48"/>
          <p:cNvSpPr/>
          <p:nvPr/>
        </p:nvSpPr>
        <p:spPr>
          <a:xfrm>
            <a:off x="6305550" y="5555159"/>
            <a:ext cx="52006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Avoid "dumping" the patient. Frame referral as </a:t>
            </a:r>
            <a:r>
              <a:rPr lang="en-US" sz="1200" b="1" dirty="0">
                <a:solidFill>
                  <a:srgbClr val="212529"/>
                </a:solidFill>
              </a:rPr>
              <a:t>adding specialist expertise</a:t>
            </a:r>
            <a:r>
              <a:rPr lang="en-US" sz="1200" dirty="0">
                <a:solidFill>
                  <a:srgbClr val="212529"/>
                </a:solidFill>
              </a:rPr>
              <a:t> to help manage symptoms, rather than a rejection or handover.</a:t>
            </a:r>
            <a:endParaRPr lang="en-US" sz="1200" dirty="0"/>
          </a:p>
        </p:txBody>
      </p:sp>
      <p:sp>
        <p:nvSpPr>
          <p:cNvPr id="50" name="SK-26-text-49"/>
          <p:cNvSpPr/>
          <p:nvPr/>
        </p:nvSpPr>
        <p:spPr>
          <a:xfrm>
            <a:off x="5425232" y="6424613"/>
            <a:ext cx="3436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29250" cy="3095625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91543"/>
            <a:ext cx="261937" cy="213420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0" y="1226790"/>
            <a:ext cx="5429250" cy="3095625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5550" y="1391543"/>
            <a:ext cx="261937" cy="213420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512915"/>
            <a:ext cx="5429250" cy="952500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4666208"/>
            <a:ext cx="166688" cy="137220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0" y="4512915"/>
            <a:ext cx="5429250" cy="952500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5550" y="4666208"/>
            <a:ext cx="166688" cy="137220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4" name="SK-27-text-13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Avoiding Over-Investigation &amp; Medicalisation</a:t>
            </a:r>
            <a:endParaRPr lang="en-US" sz="2550" dirty="0"/>
          </a:p>
        </p:txBody>
      </p:sp>
      <p:sp>
        <p:nvSpPr>
          <p:cNvPr id="15" name="SK-27-text-14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6" name="SK-27-text-15"/>
          <p:cNvSpPr/>
          <p:nvPr/>
        </p:nvSpPr>
        <p:spPr>
          <a:xfrm>
            <a:off x="1042988" y="1341090"/>
            <a:ext cx="62865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Risks of Repeated Testing</a:t>
            </a:r>
            <a:endParaRPr lang="en-US" sz="1650" dirty="0"/>
          </a:p>
        </p:txBody>
      </p:sp>
      <p:sp>
        <p:nvSpPr>
          <p:cNvPr id="17" name="SK-27-text-16"/>
          <p:cNvSpPr/>
          <p:nvPr/>
        </p:nvSpPr>
        <p:spPr>
          <a:xfrm>
            <a:off x="923925" y="17697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Iatrogenic Harm:</a:t>
            </a:r>
            <a:r>
              <a:rPr lang="en-US" sz="1350" dirty="0">
                <a:solidFill>
                  <a:srgbClr val="212529"/>
                </a:solidFill>
              </a:rPr>
              <a:t> Risk of complications from invasive procedures or biopsies.</a:t>
            </a:r>
            <a:endParaRPr lang="en-US" sz="1350" dirty="0"/>
          </a:p>
        </p:txBody>
      </p:sp>
      <p:sp>
        <p:nvSpPr>
          <p:cNvPr id="18" name="SK-27-text-17"/>
          <p:cNvSpPr/>
          <p:nvPr/>
        </p:nvSpPr>
        <p:spPr>
          <a:xfrm>
            <a:off x="923925" y="23793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The "Incidentaloma":</a:t>
            </a:r>
            <a:r>
              <a:rPr lang="en-US" sz="1350" dirty="0">
                <a:solidFill>
                  <a:srgbClr val="212529"/>
                </a:solidFill>
              </a:rPr>
              <a:t> Finding minor abnormalities that are unrelated to symptoms but trigger more tests.</a:t>
            </a:r>
            <a:endParaRPr lang="en-US" sz="1350" dirty="0"/>
          </a:p>
        </p:txBody>
      </p:sp>
      <p:sp>
        <p:nvSpPr>
          <p:cNvPr id="19" name="SK-27-text-18"/>
          <p:cNvSpPr/>
          <p:nvPr/>
        </p:nvSpPr>
        <p:spPr>
          <a:xfrm>
            <a:off x="923925" y="29889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Reinforcement:</a:t>
            </a:r>
            <a:r>
              <a:rPr lang="en-US" sz="1350" dirty="0">
                <a:solidFill>
                  <a:srgbClr val="212529"/>
                </a:solidFill>
              </a:rPr>
              <a:t> Validates the patient's fear that a "dangerous disease" is being missed.</a:t>
            </a:r>
            <a:endParaRPr lang="en-US" sz="1350" dirty="0"/>
          </a:p>
        </p:txBody>
      </p:sp>
      <p:sp>
        <p:nvSpPr>
          <p:cNvPr id="20" name="SK-27-text-19"/>
          <p:cNvSpPr/>
          <p:nvPr/>
        </p:nvSpPr>
        <p:spPr>
          <a:xfrm>
            <a:off x="923925" y="35985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Anxiety Loop:</a:t>
            </a:r>
            <a:r>
              <a:rPr lang="en-US" sz="1350" dirty="0">
                <a:solidFill>
                  <a:srgbClr val="212529"/>
                </a:solidFill>
              </a:rPr>
              <a:t> Every "normal" test results in a brief relief followed by a surge in health anxiety.</a:t>
            </a:r>
            <a:endParaRPr lang="en-US" sz="1350" dirty="0"/>
          </a:p>
        </p:txBody>
      </p:sp>
      <p:sp>
        <p:nvSpPr>
          <p:cNvPr id="21" name="SK-27-text-20"/>
          <p:cNvSpPr/>
          <p:nvPr/>
        </p:nvSpPr>
        <p:spPr>
          <a:xfrm>
            <a:off x="6662738" y="1341090"/>
            <a:ext cx="552926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5EB8"/>
                </a:solidFill>
              </a:rPr>
              <a:t>The Role of Containment</a:t>
            </a:r>
            <a:endParaRPr lang="en-US" sz="1650" dirty="0"/>
          </a:p>
        </p:txBody>
      </p:sp>
      <p:sp>
        <p:nvSpPr>
          <p:cNvPr id="22" name="SK-27-text-21"/>
          <p:cNvSpPr/>
          <p:nvPr/>
        </p:nvSpPr>
        <p:spPr>
          <a:xfrm>
            <a:off x="6543675" y="17697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One Named Clinician:</a:t>
            </a:r>
            <a:r>
              <a:rPr lang="en-US" sz="1350" dirty="0">
                <a:solidFill>
                  <a:srgbClr val="212529"/>
                </a:solidFill>
              </a:rPr>
              <a:t> Prevents "doctor-shopping" and conflicting management plans.</a:t>
            </a:r>
            <a:endParaRPr lang="en-US" sz="1350" dirty="0"/>
          </a:p>
        </p:txBody>
      </p:sp>
      <p:sp>
        <p:nvSpPr>
          <p:cNvPr id="23" name="SK-27-text-22"/>
          <p:cNvSpPr/>
          <p:nvPr/>
        </p:nvSpPr>
        <p:spPr>
          <a:xfrm>
            <a:off x="6543675" y="23793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Scheduled Reviews:</a:t>
            </a:r>
            <a:r>
              <a:rPr lang="en-US" sz="1350" dirty="0">
                <a:solidFill>
                  <a:srgbClr val="212529"/>
                </a:solidFill>
              </a:rPr>
              <a:t> Shift from </a:t>
            </a:r>
            <a:r>
              <a:rPr lang="en-US" sz="1350" b="1" dirty="0">
                <a:solidFill>
                  <a:srgbClr val="E0651F"/>
                </a:solidFill>
              </a:rPr>
              <a:t>symptom-driven</a:t>
            </a:r>
            <a:r>
              <a:rPr lang="en-US" sz="1350" dirty="0">
                <a:solidFill>
                  <a:srgbClr val="212529"/>
                </a:solidFill>
              </a:rPr>
              <a:t> to </a:t>
            </a:r>
            <a:r>
              <a:rPr lang="en-US" sz="1350" b="1" dirty="0">
                <a:solidFill>
                  <a:srgbClr val="E0651F"/>
                </a:solidFill>
              </a:rPr>
              <a:t>time-driven</a:t>
            </a:r>
            <a:r>
              <a:rPr lang="en-US" sz="1350" dirty="0">
                <a:solidFill>
                  <a:srgbClr val="212529"/>
                </a:solidFill>
              </a:rPr>
              <a:t> appointments.</a:t>
            </a:r>
            <a:endParaRPr lang="en-US" sz="1350" dirty="0"/>
          </a:p>
        </p:txBody>
      </p:sp>
      <p:sp>
        <p:nvSpPr>
          <p:cNvPr id="24" name="SK-27-text-23"/>
          <p:cNvSpPr/>
          <p:nvPr/>
        </p:nvSpPr>
        <p:spPr>
          <a:xfrm>
            <a:off x="6543675" y="29889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Targeted Testing:</a:t>
            </a:r>
            <a:r>
              <a:rPr lang="en-US" sz="1350" dirty="0">
                <a:solidFill>
                  <a:srgbClr val="212529"/>
                </a:solidFill>
              </a:rPr>
              <a:t> Investigate ONLY when new objective findings or red flags appear.</a:t>
            </a:r>
            <a:endParaRPr lang="en-US" sz="1350" dirty="0"/>
          </a:p>
        </p:txBody>
      </p:sp>
      <p:sp>
        <p:nvSpPr>
          <p:cNvPr id="25" name="SK-27-text-24"/>
          <p:cNvSpPr/>
          <p:nvPr/>
        </p:nvSpPr>
        <p:spPr>
          <a:xfrm>
            <a:off x="6543675" y="3598515"/>
            <a:ext cx="4962525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Consistent Messaging:</a:t>
            </a:r>
            <a:r>
              <a:rPr lang="en-US" sz="1350" dirty="0">
                <a:solidFill>
                  <a:srgbClr val="212529"/>
                </a:solidFill>
              </a:rPr>
              <a:t> Ensure all members of the primary care team use the same language.</a:t>
            </a:r>
            <a:endParaRPr lang="en-US" sz="1350" dirty="0"/>
          </a:p>
        </p:txBody>
      </p:sp>
      <p:sp>
        <p:nvSpPr>
          <p:cNvPr id="26" name="SK-27-text-25"/>
          <p:cNvSpPr/>
          <p:nvPr/>
        </p:nvSpPr>
        <p:spPr>
          <a:xfrm>
            <a:off x="852488" y="4627215"/>
            <a:ext cx="5200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D35400"/>
                </a:solidFill>
              </a:rPr>
              <a:t> COMMON PITFALL</a:t>
            </a:r>
            <a:endParaRPr lang="en-US" sz="1050" dirty="0"/>
          </a:p>
        </p:txBody>
      </p:sp>
      <p:sp>
        <p:nvSpPr>
          <p:cNvPr id="27" name="SK-27-text-26"/>
          <p:cNvSpPr/>
          <p:nvPr/>
        </p:nvSpPr>
        <p:spPr>
          <a:xfrm>
            <a:off x="685800" y="4865340"/>
            <a:ext cx="52006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Ordering "just one more test" to soothe clinician discomfort rather than clinical necessity.</a:t>
            </a:r>
            <a:endParaRPr lang="en-US" sz="1275" dirty="0"/>
          </a:p>
        </p:txBody>
      </p:sp>
      <p:sp>
        <p:nvSpPr>
          <p:cNvPr id="28" name="SK-27-text-27"/>
          <p:cNvSpPr/>
          <p:nvPr/>
        </p:nvSpPr>
        <p:spPr>
          <a:xfrm>
            <a:off x="6472238" y="4627215"/>
            <a:ext cx="52006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27AE60"/>
                </a:solidFill>
              </a:rPr>
              <a:t> REASSURING POINT</a:t>
            </a:r>
            <a:endParaRPr lang="en-US" sz="1050" dirty="0"/>
          </a:p>
        </p:txBody>
      </p:sp>
      <p:sp>
        <p:nvSpPr>
          <p:cNvPr id="29" name="SK-27-text-28"/>
          <p:cNvSpPr/>
          <p:nvPr/>
        </p:nvSpPr>
        <p:spPr>
          <a:xfrm>
            <a:off x="6305550" y="4865340"/>
            <a:ext cx="520065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Containment is a positive clinical action. It provides safety without feeding the cycle of health anxiety.</a:t>
            </a:r>
            <a:endParaRPr lang="en-US" sz="1275" dirty="0"/>
          </a:p>
        </p:txBody>
      </p:sp>
      <p:sp>
        <p:nvSpPr>
          <p:cNvPr id="30" name="SK-27-text-29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29250" cy="3798689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460153"/>
            <a:ext cx="285750" cy="228600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1874490"/>
            <a:ext cx="214313" cy="214313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468612"/>
            <a:ext cx="214313" cy="214313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3062734"/>
            <a:ext cx="214313" cy="214313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656856"/>
            <a:ext cx="214313" cy="214313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1226790"/>
            <a:ext cx="5429250" cy="3798689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1750" y="1460153"/>
            <a:ext cx="285750" cy="228600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1874490"/>
            <a:ext cx="214313" cy="214313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2468612"/>
            <a:ext cx="214313" cy="214313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3062734"/>
            <a:ext cx="214313" cy="214313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3656856"/>
            <a:ext cx="214313" cy="214313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215979"/>
            <a:ext cx="5429250" cy="880021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75" y="5517803"/>
            <a:ext cx="571500" cy="276225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0" y="5215979"/>
            <a:ext cx="5429250" cy="880021"/>
          </a:xfrm>
          <a:prstGeom prst="rect">
            <a:avLst/>
          </a:prstGeom>
        </p:spPr>
      </p:pic>
      <p:pic>
        <p:nvPicPr>
          <p:cNvPr id="20" name="SK-28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34125" y="5517803"/>
            <a:ext cx="571500" cy="276225"/>
          </a:xfrm>
          <a:prstGeom prst="rect">
            <a:avLst/>
          </a:prstGeom>
        </p:spPr>
      </p:pic>
      <p:pic>
        <p:nvPicPr>
          <p:cNvPr id="21" name="SK-28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22" name="SK-28-text-21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Working with Frequent Attenders</a:t>
            </a:r>
            <a:endParaRPr lang="en-US" sz="2550" dirty="0"/>
          </a:p>
        </p:txBody>
      </p:sp>
      <p:sp>
        <p:nvSpPr>
          <p:cNvPr id="23" name="SK-28-text-22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4" name="SK-28-text-23"/>
          <p:cNvSpPr/>
          <p:nvPr/>
        </p:nvSpPr>
        <p:spPr>
          <a:xfrm>
            <a:off x="1162050" y="1417290"/>
            <a:ext cx="66427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The Scheduled Review Model</a:t>
            </a:r>
            <a:endParaRPr lang="en-US" sz="1650" dirty="0"/>
          </a:p>
        </p:txBody>
      </p:sp>
      <p:sp>
        <p:nvSpPr>
          <p:cNvPr id="25" name="SK-28-text-24"/>
          <p:cNvSpPr/>
          <p:nvPr/>
        </p:nvSpPr>
        <p:spPr>
          <a:xfrm>
            <a:off x="1071563" y="1874490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Time-Contingent Care:</a:t>
            </a:r>
            <a:r>
              <a:rPr lang="en-US" sz="1350" dirty="0">
                <a:solidFill>
                  <a:srgbClr val="495057"/>
                </a:solidFill>
              </a:rPr>
              <a:t> Shift from symptom-driven to scheduled time-driven appointments.</a:t>
            </a:r>
            <a:endParaRPr lang="en-US" sz="1350" dirty="0"/>
          </a:p>
        </p:txBody>
      </p:sp>
      <p:sp>
        <p:nvSpPr>
          <p:cNvPr id="26" name="SK-28-text-25"/>
          <p:cNvSpPr/>
          <p:nvPr/>
        </p:nvSpPr>
        <p:spPr>
          <a:xfrm>
            <a:off x="1071563" y="2468612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Regular Intervals:</a:t>
            </a:r>
            <a:r>
              <a:rPr lang="en-US" sz="1350" dirty="0">
                <a:solidFill>
                  <a:srgbClr val="495057"/>
                </a:solidFill>
              </a:rPr>
              <a:t> Pre-book 10-15 minute slots every 4–6 weeks to prevent "crisis" booking.</a:t>
            </a:r>
            <a:endParaRPr lang="en-US" sz="1350" dirty="0"/>
          </a:p>
        </p:txBody>
      </p:sp>
      <p:sp>
        <p:nvSpPr>
          <p:cNvPr id="27" name="SK-28-text-26"/>
          <p:cNvSpPr/>
          <p:nvPr/>
        </p:nvSpPr>
        <p:spPr>
          <a:xfrm>
            <a:off x="1071563" y="3062734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Named Clinician:</a:t>
            </a:r>
            <a:r>
              <a:rPr lang="en-US" sz="1350" dirty="0">
                <a:solidFill>
                  <a:srgbClr val="495057"/>
                </a:solidFill>
              </a:rPr>
              <a:t> Absolute priority for continuity; seeing the same GP reduces diagnostic drift.</a:t>
            </a:r>
            <a:endParaRPr lang="en-US" sz="1350" dirty="0"/>
          </a:p>
        </p:txBody>
      </p:sp>
      <p:sp>
        <p:nvSpPr>
          <p:cNvPr id="28" name="SK-28-text-27"/>
          <p:cNvSpPr/>
          <p:nvPr/>
        </p:nvSpPr>
        <p:spPr>
          <a:xfrm>
            <a:off x="1071563" y="3656856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Goal-Oriented:</a:t>
            </a:r>
            <a:r>
              <a:rPr lang="en-US" sz="1350" dirty="0">
                <a:solidFill>
                  <a:srgbClr val="495057"/>
                </a:solidFill>
              </a:rPr>
              <a:t> Use these slots to review function and wellbeing, not just new symptoms.</a:t>
            </a:r>
            <a:endParaRPr lang="en-US" sz="1350" dirty="0"/>
          </a:p>
        </p:txBody>
      </p:sp>
      <p:sp>
        <p:nvSpPr>
          <p:cNvPr id="29" name="SK-28-text-28"/>
          <p:cNvSpPr/>
          <p:nvPr/>
        </p:nvSpPr>
        <p:spPr>
          <a:xfrm>
            <a:off x="6781800" y="1417290"/>
            <a:ext cx="54102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Containment &amp; Practice Boundaries</a:t>
            </a:r>
            <a:endParaRPr lang="en-US" sz="1650" dirty="0"/>
          </a:p>
        </p:txBody>
      </p:sp>
      <p:sp>
        <p:nvSpPr>
          <p:cNvPr id="30" name="SK-28-text-29"/>
          <p:cNvSpPr/>
          <p:nvPr/>
        </p:nvSpPr>
        <p:spPr>
          <a:xfrm>
            <a:off x="6691313" y="1874490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One Problem Rule:</a:t>
            </a:r>
            <a:r>
              <a:rPr lang="en-US" sz="1350" dirty="0">
                <a:solidFill>
                  <a:srgbClr val="495057"/>
                </a:solidFill>
              </a:rPr>
              <a:t> Limit the agenda to 1-2 items per visit to prevent clinician overwhelm.</a:t>
            </a:r>
            <a:endParaRPr lang="en-US" sz="1350" dirty="0"/>
          </a:p>
        </p:txBody>
      </p:sp>
      <p:sp>
        <p:nvSpPr>
          <p:cNvPr id="31" name="SK-28-text-30"/>
          <p:cNvSpPr/>
          <p:nvPr/>
        </p:nvSpPr>
        <p:spPr>
          <a:xfrm>
            <a:off x="6691313" y="2468612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Investigation Threshold:</a:t>
            </a:r>
            <a:r>
              <a:rPr lang="en-US" sz="1350" dirty="0">
                <a:solidFill>
                  <a:srgbClr val="495057"/>
                </a:solidFill>
              </a:rPr>
              <a:t> Only order tests for new objective clinical findings or red flags.</a:t>
            </a:r>
            <a:endParaRPr lang="en-US" sz="1350" dirty="0"/>
          </a:p>
        </p:txBody>
      </p:sp>
      <p:sp>
        <p:nvSpPr>
          <p:cNvPr id="32" name="SK-28-text-31"/>
          <p:cNvSpPr/>
          <p:nvPr/>
        </p:nvSpPr>
        <p:spPr>
          <a:xfrm>
            <a:off x="6691313" y="3062734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Team Consistency:</a:t>
            </a:r>
            <a:r>
              <a:rPr lang="en-US" sz="1350" dirty="0">
                <a:solidFill>
                  <a:srgbClr val="495057"/>
                </a:solidFill>
              </a:rPr>
              <a:t> Ensure reception and other GPs use the same "scheduled review" messaging.</a:t>
            </a:r>
            <a:endParaRPr lang="en-US" sz="1350" dirty="0"/>
          </a:p>
        </p:txBody>
      </p:sp>
      <p:sp>
        <p:nvSpPr>
          <p:cNvPr id="33" name="SK-28-text-32"/>
          <p:cNvSpPr/>
          <p:nvPr/>
        </p:nvSpPr>
        <p:spPr>
          <a:xfrm>
            <a:off x="6691313" y="3656856"/>
            <a:ext cx="473868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Contain Anxiety:</a:t>
            </a:r>
            <a:r>
              <a:rPr lang="en-US" sz="1350" dirty="0">
                <a:solidFill>
                  <a:srgbClr val="495057"/>
                </a:solidFill>
              </a:rPr>
              <a:t> Validating the distress while holding a firm boundary on unnecessary tests.</a:t>
            </a:r>
            <a:endParaRPr lang="en-US" sz="1350" dirty="0"/>
          </a:p>
        </p:txBody>
      </p:sp>
      <p:sp>
        <p:nvSpPr>
          <p:cNvPr id="34" name="SK-28-text-33"/>
          <p:cNvSpPr/>
          <p:nvPr/>
        </p:nvSpPr>
        <p:spPr>
          <a:xfrm>
            <a:off x="676275" y="5517803"/>
            <a:ext cx="4953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SCA</a:t>
            </a:r>
            <a:endParaRPr lang="en-US" sz="1050" dirty="0"/>
          </a:p>
        </p:txBody>
      </p:sp>
      <p:sp>
        <p:nvSpPr>
          <p:cNvPr id="35" name="SK-28-text-34"/>
          <p:cNvSpPr/>
          <p:nvPr/>
        </p:nvSpPr>
        <p:spPr>
          <a:xfrm>
            <a:off x="1428750" y="5358854"/>
            <a:ext cx="4429125" cy="594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"I know you have several concerns. Let's focus on your energy levels today, and we can discuss the others in our planned review next month."</a:t>
            </a:r>
            <a:endParaRPr lang="en-US" sz="1200" dirty="0"/>
          </a:p>
        </p:txBody>
      </p:sp>
      <p:sp>
        <p:nvSpPr>
          <p:cNvPr id="36" name="SK-28-text-35"/>
          <p:cNvSpPr/>
          <p:nvPr/>
        </p:nvSpPr>
        <p:spPr>
          <a:xfrm>
            <a:off x="6376988" y="5493056"/>
            <a:ext cx="4953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PITFALL</a:t>
            </a:r>
            <a:endParaRPr lang="en-US" sz="1050" dirty="0"/>
          </a:p>
        </p:txBody>
      </p:sp>
      <p:sp>
        <p:nvSpPr>
          <p:cNvPr id="37" name="SK-28-text-36"/>
          <p:cNvSpPr/>
          <p:nvPr/>
        </p:nvSpPr>
        <p:spPr>
          <a:xfrm>
            <a:off x="7048500" y="5358854"/>
            <a:ext cx="4429125" cy="594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212529"/>
                </a:solidFill>
              </a:rPr>
              <a:t>Avoid 'ad-hoc' emergency booking for chronic symptoms; it reinforces the belief that every sensation requires urgent medical intervention.</a:t>
            </a:r>
            <a:endParaRPr lang="en-US" sz="1200" dirty="0"/>
          </a:p>
        </p:txBody>
      </p:sp>
      <p:sp>
        <p:nvSpPr>
          <p:cNvPr id="38" name="SK-28-text-37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11049000" cy="655290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12490"/>
            <a:ext cx="5381625" cy="2472779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1353443"/>
            <a:ext cx="261937" cy="213420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775770"/>
            <a:ext cx="5381625" cy="2472779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4016722"/>
            <a:ext cx="261937" cy="213420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112490"/>
            <a:ext cx="5381625" cy="5135910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264890"/>
            <a:ext cx="5000625" cy="257175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1648718"/>
            <a:ext cx="261937" cy="213420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4442222"/>
            <a:ext cx="5000625" cy="876300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391275"/>
            <a:ext cx="12192000" cy="276225"/>
          </a:xfrm>
          <a:prstGeom prst="rect">
            <a:avLst/>
          </a:prstGeom>
        </p:spPr>
      </p:pic>
      <p:sp>
        <p:nvSpPr>
          <p:cNvPr id="14" name="SK-29-text-13"/>
          <p:cNvSpPr/>
          <p:nvPr/>
        </p:nvSpPr>
        <p:spPr>
          <a:xfrm>
            <a:off x="762000" y="304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SCA Scenario: Investigations are Normal</a:t>
            </a:r>
            <a:endParaRPr lang="en-US" sz="2550" dirty="0"/>
          </a:p>
        </p:txBody>
      </p:sp>
      <p:sp>
        <p:nvSpPr>
          <p:cNvPr id="15" name="SK-29-text-14"/>
          <p:cNvSpPr/>
          <p:nvPr/>
        </p:nvSpPr>
        <p:spPr>
          <a:xfrm>
            <a:off x="762000" y="7314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6" name="SK-29-text-15"/>
          <p:cNvSpPr/>
          <p:nvPr/>
        </p:nvSpPr>
        <p:spPr>
          <a:xfrm>
            <a:off x="1119188" y="1302990"/>
            <a:ext cx="50006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Patient Profile</a:t>
            </a:r>
            <a:endParaRPr lang="en-US" sz="1650" dirty="0"/>
          </a:p>
        </p:txBody>
      </p:sp>
      <p:sp>
        <p:nvSpPr>
          <p:cNvPr id="17" name="SK-29-text-16"/>
          <p:cNvSpPr/>
          <p:nvPr/>
        </p:nvSpPr>
        <p:spPr>
          <a:xfrm>
            <a:off x="990600" y="1731615"/>
            <a:ext cx="732983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Patient:</a:t>
            </a:r>
            <a:r>
              <a:rPr lang="en-US" sz="1350" dirty="0">
                <a:solidFill>
                  <a:srgbClr val="495057"/>
                </a:solidFill>
              </a:rPr>
              <a:t> Sarah, 34-year-old teacher.</a:t>
            </a:r>
            <a:endParaRPr lang="en-US" sz="1350" dirty="0"/>
          </a:p>
        </p:txBody>
      </p:sp>
      <p:sp>
        <p:nvSpPr>
          <p:cNvPr id="18" name="SK-29-text-17"/>
          <p:cNvSpPr/>
          <p:nvPr/>
        </p:nvSpPr>
        <p:spPr>
          <a:xfrm>
            <a:off x="990600" y="2101155"/>
            <a:ext cx="477202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Presentation:</a:t>
            </a:r>
            <a:r>
              <a:rPr lang="en-US" sz="1350" dirty="0">
                <a:solidFill>
                  <a:srgbClr val="495057"/>
                </a:solidFill>
              </a:rPr>
              <a:t> Intermittent sharp abdominal pains and bloating for 8 months.</a:t>
            </a:r>
            <a:endParaRPr lang="en-US" sz="1350" dirty="0"/>
          </a:p>
        </p:txBody>
      </p:sp>
      <p:sp>
        <p:nvSpPr>
          <p:cNvPr id="19" name="SK-29-text-18"/>
          <p:cNvSpPr/>
          <p:nvPr/>
        </p:nvSpPr>
        <p:spPr>
          <a:xfrm>
            <a:off x="990600" y="2744986"/>
            <a:ext cx="477202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Impact:</a:t>
            </a:r>
            <a:r>
              <a:rPr lang="en-US" sz="1350" dirty="0">
                <a:solidFill>
                  <a:srgbClr val="495057"/>
                </a:solidFill>
              </a:rPr>
              <a:t> Taking frequent sick days; worried about ovarian or bowel cancer.</a:t>
            </a:r>
            <a:endParaRPr lang="en-US" sz="1350" dirty="0"/>
          </a:p>
        </p:txBody>
      </p:sp>
      <p:sp>
        <p:nvSpPr>
          <p:cNvPr id="20" name="SK-29-text-19"/>
          <p:cNvSpPr/>
          <p:nvPr/>
        </p:nvSpPr>
        <p:spPr>
          <a:xfrm>
            <a:off x="1119188" y="3966270"/>
            <a:ext cx="52806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Investigation Results</a:t>
            </a:r>
            <a:endParaRPr lang="en-US" sz="1650" dirty="0"/>
          </a:p>
        </p:txBody>
      </p:sp>
      <p:sp>
        <p:nvSpPr>
          <p:cNvPr id="21" name="SK-29-text-20"/>
          <p:cNvSpPr/>
          <p:nvPr/>
        </p:nvSpPr>
        <p:spPr>
          <a:xfrm>
            <a:off x="990600" y="4394895"/>
            <a:ext cx="6479047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FBC, CRP, Coeliac screen: </a:t>
            </a:r>
            <a:r>
              <a:rPr lang="en-US" sz="1350" b="1" dirty="0">
                <a:solidFill>
                  <a:srgbClr val="495057"/>
                </a:solidFill>
              </a:rPr>
              <a:t>Normal</a:t>
            </a:r>
            <a:r>
              <a:rPr lang="en-US" sz="1350" dirty="0">
                <a:solidFill>
                  <a:srgbClr val="495057"/>
                </a:solidFill>
              </a:rPr>
              <a:t>.</a:t>
            </a:r>
            <a:endParaRPr lang="en-US" sz="1350" dirty="0"/>
          </a:p>
        </p:txBody>
      </p:sp>
      <p:sp>
        <p:nvSpPr>
          <p:cNvPr id="22" name="SK-29-text-21"/>
          <p:cNvSpPr/>
          <p:nvPr/>
        </p:nvSpPr>
        <p:spPr>
          <a:xfrm>
            <a:off x="990600" y="4764435"/>
            <a:ext cx="7068051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FIT test (if appropriate): </a:t>
            </a:r>
            <a:r>
              <a:rPr lang="en-US" sz="1350" b="1" dirty="0">
                <a:solidFill>
                  <a:srgbClr val="495057"/>
                </a:solidFill>
              </a:rPr>
              <a:t>Negative</a:t>
            </a:r>
            <a:r>
              <a:rPr lang="en-US" sz="1350" dirty="0">
                <a:solidFill>
                  <a:srgbClr val="495057"/>
                </a:solidFill>
              </a:rPr>
              <a:t>.</a:t>
            </a:r>
            <a:endParaRPr lang="en-US" sz="1350" dirty="0"/>
          </a:p>
        </p:txBody>
      </p:sp>
      <p:sp>
        <p:nvSpPr>
          <p:cNvPr id="23" name="SK-29-text-22"/>
          <p:cNvSpPr/>
          <p:nvPr/>
        </p:nvSpPr>
        <p:spPr>
          <a:xfrm>
            <a:off x="990600" y="5133975"/>
            <a:ext cx="7068051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Pelvic Ultrasound: </a:t>
            </a:r>
            <a:r>
              <a:rPr lang="en-US" sz="1350" b="1" dirty="0">
                <a:solidFill>
                  <a:srgbClr val="495057"/>
                </a:solidFill>
              </a:rPr>
              <a:t>No abnormalities</a:t>
            </a:r>
            <a:r>
              <a:rPr lang="en-US" sz="1350" dirty="0">
                <a:solidFill>
                  <a:srgbClr val="495057"/>
                </a:solidFill>
              </a:rPr>
              <a:t>.</a:t>
            </a:r>
            <a:endParaRPr lang="en-US" sz="1350" dirty="0"/>
          </a:p>
        </p:txBody>
      </p:sp>
      <p:sp>
        <p:nvSpPr>
          <p:cNvPr id="24" name="SK-29-text-23"/>
          <p:cNvSpPr/>
          <p:nvPr/>
        </p:nvSpPr>
        <p:spPr>
          <a:xfrm>
            <a:off x="990600" y="5503515"/>
            <a:ext cx="7546445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Physical Exam: No masses or red flags.</a:t>
            </a:r>
            <a:endParaRPr lang="en-US" sz="1350" dirty="0"/>
          </a:p>
        </p:txBody>
      </p:sp>
      <p:sp>
        <p:nvSpPr>
          <p:cNvPr id="25" name="SK-29-text-24"/>
          <p:cNvSpPr/>
          <p:nvPr/>
        </p:nvSpPr>
        <p:spPr>
          <a:xfrm>
            <a:off x="6543675" y="1264890"/>
            <a:ext cx="48482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SCA EXAM FOCUS</a:t>
            </a:r>
            <a:endParaRPr lang="en-US" sz="1050" dirty="0"/>
          </a:p>
        </p:txBody>
      </p:sp>
      <p:sp>
        <p:nvSpPr>
          <p:cNvPr id="26" name="SK-29-text-25"/>
          <p:cNvSpPr/>
          <p:nvPr/>
        </p:nvSpPr>
        <p:spPr>
          <a:xfrm>
            <a:off x="6786563" y="1598265"/>
            <a:ext cx="5405438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6A085"/>
                </a:solidFill>
              </a:rPr>
              <a:t>Key Communication Tasks</a:t>
            </a:r>
            <a:endParaRPr lang="en-US" sz="1650" dirty="0"/>
          </a:p>
        </p:txBody>
      </p:sp>
      <p:sp>
        <p:nvSpPr>
          <p:cNvPr id="27" name="SK-29-text-26"/>
          <p:cNvSpPr/>
          <p:nvPr/>
        </p:nvSpPr>
        <p:spPr>
          <a:xfrm>
            <a:off x="6657975" y="2026890"/>
            <a:ext cx="5534025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Validate:</a:t>
            </a:r>
            <a:r>
              <a:rPr lang="en-US" sz="1350" dirty="0">
                <a:solidFill>
                  <a:srgbClr val="495057"/>
                </a:solidFill>
              </a:rPr>
              <a:t> Acknowledge the pain is real despite normal tests.</a:t>
            </a:r>
            <a:endParaRPr lang="en-US" sz="1350" dirty="0"/>
          </a:p>
        </p:txBody>
      </p:sp>
      <p:sp>
        <p:nvSpPr>
          <p:cNvPr id="28" name="SK-29-text-27"/>
          <p:cNvSpPr/>
          <p:nvPr/>
        </p:nvSpPr>
        <p:spPr>
          <a:xfrm>
            <a:off x="6657975" y="2396430"/>
            <a:ext cx="477202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Explore ICE:</a:t>
            </a:r>
            <a:r>
              <a:rPr lang="en-US" sz="1350" dirty="0">
                <a:solidFill>
                  <a:srgbClr val="495057"/>
                </a:solidFill>
              </a:rPr>
              <a:t> "How do you feel about these results being normal?"</a:t>
            </a:r>
            <a:endParaRPr lang="en-US" sz="1350" dirty="0"/>
          </a:p>
        </p:txBody>
      </p:sp>
      <p:sp>
        <p:nvSpPr>
          <p:cNvPr id="29" name="SK-29-text-28"/>
          <p:cNvSpPr/>
          <p:nvPr/>
        </p:nvSpPr>
        <p:spPr>
          <a:xfrm>
            <a:off x="6657975" y="3040261"/>
            <a:ext cx="477202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Reframing:</a:t>
            </a:r>
            <a:r>
              <a:rPr lang="en-US" sz="1350" dirty="0">
                <a:solidFill>
                  <a:srgbClr val="495057"/>
                </a:solidFill>
              </a:rPr>
              <a:t> Use the "software problem" analogy to explain function.</a:t>
            </a:r>
            <a:endParaRPr lang="en-US" sz="1350" dirty="0"/>
          </a:p>
        </p:txBody>
      </p:sp>
      <p:sp>
        <p:nvSpPr>
          <p:cNvPr id="30" name="SK-29-text-29"/>
          <p:cNvSpPr/>
          <p:nvPr/>
        </p:nvSpPr>
        <p:spPr>
          <a:xfrm>
            <a:off x="6657975" y="3684091"/>
            <a:ext cx="4772025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495057"/>
                </a:solidFill>
              </a:rPr>
              <a:t>Shared Decision:</a:t>
            </a:r>
            <a:r>
              <a:rPr lang="en-US" sz="1350" dirty="0">
                <a:solidFill>
                  <a:srgbClr val="495057"/>
                </a:solidFill>
              </a:rPr>
              <a:t> Agree on a functional goal (e.g., return to work).</a:t>
            </a:r>
            <a:endParaRPr lang="en-US" sz="1350" dirty="0"/>
          </a:p>
        </p:txBody>
      </p:sp>
      <p:sp>
        <p:nvSpPr>
          <p:cNvPr id="31" name="SK-29-text-30"/>
          <p:cNvSpPr/>
          <p:nvPr/>
        </p:nvSpPr>
        <p:spPr>
          <a:xfrm>
            <a:off x="6543675" y="4442222"/>
            <a:ext cx="4772025" cy="8763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495057"/>
                </a:solidFill>
              </a:rPr>
              <a:t>"The good news is we haven't found a dangerous physical disease. However, I can see the pain is very real and is affecting your life."</a:t>
            </a:r>
            <a:endParaRPr lang="en-US" sz="1200" dirty="0"/>
          </a:p>
        </p:txBody>
      </p:sp>
      <p:sp>
        <p:nvSpPr>
          <p:cNvPr id="32" name="SK-29-text-31"/>
          <p:cNvSpPr/>
          <p:nvPr/>
        </p:nvSpPr>
        <p:spPr>
          <a:xfrm>
            <a:off x="0" y="6391275"/>
            <a:ext cx="121920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11049000" cy="655290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12490"/>
            <a:ext cx="5870823" cy="1235273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1255365"/>
            <a:ext cx="142875" cy="114300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490639"/>
            <a:ext cx="5870823" cy="1235273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00" y="2633514"/>
            <a:ext cx="142875" cy="114300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868787"/>
            <a:ext cx="5870823" cy="1235273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4011662"/>
            <a:ext cx="142875" cy="114300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5246936"/>
            <a:ext cx="5870823" cy="1235273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5389811"/>
            <a:ext cx="142875" cy="114300"/>
          </a:xfrm>
          <a:prstGeom prst="rect">
            <a:avLst/>
          </a:prstGeom>
        </p:spPr>
      </p:pic>
      <p:pic>
        <p:nvPicPr>
          <p:cNvPr id="13" name="SK-30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8073" y="1112490"/>
            <a:ext cx="4892427" cy="2756743"/>
          </a:xfrm>
          <a:prstGeom prst="rect">
            <a:avLst/>
          </a:prstGeom>
        </p:spPr>
      </p:pic>
      <p:pic>
        <p:nvPicPr>
          <p:cNvPr id="14" name="SK-30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18573" y="1353443"/>
            <a:ext cx="261937" cy="213420"/>
          </a:xfrm>
          <a:prstGeom prst="rect">
            <a:avLst/>
          </a:prstGeom>
        </p:spPr>
      </p:pic>
      <p:pic>
        <p:nvPicPr>
          <p:cNvPr id="15" name="SK-30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8573" y="1693515"/>
            <a:ext cx="202406" cy="202406"/>
          </a:xfrm>
          <a:prstGeom prst="rect">
            <a:avLst/>
          </a:prstGeom>
        </p:spPr>
      </p:pic>
      <p:pic>
        <p:nvPicPr>
          <p:cNvPr id="16" name="SK-30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18573" y="2203996"/>
            <a:ext cx="202406" cy="236041"/>
          </a:xfrm>
          <a:prstGeom prst="rect">
            <a:avLst/>
          </a:prstGeom>
        </p:spPr>
      </p:pic>
      <p:pic>
        <p:nvPicPr>
          <p:cNvPr id="17" name="SK-30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18573" y="2714476"/>
            <a:ext cx="202406" cy="177105"/>
          </a:xfrm>
          <a:prstGeom prst="rect">
            <a:avLst/>
          </a:prstGeom>
        </p:spPr>
      </p:pic>
      <p:pic>
        <p:nvPicPr>
          <p:cNvPr id="18" name="SK-30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28073" y="4021634"/>
            <a:ext cx="4892427" cy="2531566"/>
          </a:xfrm>
          <a:prstGeom prst="rect">
            <a:avLst/>
          </a:prstGeom>
        </p:spPr>
      </p:pic>
      <p:pic>
        <p:nvPicPr>
          <p:cNvPr id="19" name="SK-30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18573" y="4262586"/>
            <a:ext cx="261937" cy="213420"/>
          </a:xfrm>
          <a:prstGeom prst="rect">
            <a:avLst/>
          </a:prstGeom>
        </p:spPr>
      </p:pic>
      <p:pic>
        <p:nvPicPr>
          <p:cNvPr id="20" name="SK-30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18573" y="4678859"/>
            <a:ext cx="202406" cy="202406"/>
          </a:xfrm>
          <a:prstGeom prst="rect">
            <a:avLst/>
          </a:prstGeom>
        </p:spPr>
      </p:pic>
      <p:pic>
        <p:nvPicPr>
          <p:cNvPr id="21" name="SK-30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18573" y="5265539"/>
            <a:ext cx="202406" cy="202406"/>
          </a:xfrm>
          <a:prstGeom prst="rect">
            <a:avLst/>
          </a:prstGeom>
        </p:spPr>
      </p:pic>
      <p:pic>
        <p:nvPicPr>
          <p:cNvPr id="22" name="SK-30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18573" y="5852220"/>
            <a:ext cx="202406" cy="202406"/>
          </a:xfrm>
          <a:prstGeom prst="rect">
            <a:avLst/>
          </a:prstGeom>
        </p:spPr>
      </p:pic>
      <p:pic>
        <p:nvPicPr>
          <p:cNvPr id="23" name="SK-30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391275"/>
            <a:ext cx="12192000" cy="276225"/>
          </a:xfrm>
          <a:prstGeom prst="rect">
            <a:avLst/>
          </a:prstGeom>
        </p:spPr>
      </p:pic>
      <p:sp>
        <p:nvSpPr>
          <p:cNvPr id="24" name="SK-30-text-23"/>
          <p:cNvSpPr/>
          <p:nvPr/>
        </p:nvSpPr>
        <p:spPr>
          <a:xfrm>
            <a:off x="762000" y="304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SCA Phrases and Safety-Netting</a:t>
            </a:r>
            <a:endParaRPr lang="en-US" sz="2550" dirty="0"/>
          </a:p>
        </p:txBody>
      </p:sp>
      <p:sp>
        <p:nvSpPr>
          <p:cNvPr id="25" name="SK-30-text-24"/>
          <p:cNvSpPr/>
          <p:nvPr/>
        </p:nvSpPr>
        <p:spPr>
          <a:xfrm>
            <a:off x="762000" y="7314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6" name="SK-30-text-25"/>
          <p:cNvSpPr/>
          <p:nvPr/>
        </p:nvSpPr>
        <p:spPr>
          <a:xfrm>
            <a:off x="923925" y="1226790"/>
            <a:ext cx="5566023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6A085"/>
                </a:solidFill>
              </a:rPr>
              <a:t>SCA PHRASE: VALIDATION</a:t>
            </a:r>
            <a:endParaRPr lang="en-US" sz="900" dirty="0"/>
          </a:p>
        </p:txBody>
      </p:sp>
      <p:sp>
        <p:nvSpPr>
          <p:cNvPr id="27" name="SK-30-text-26"/>
          <p:cNvSpPr/>
          <p:nvPr/>
        </p:nvSpPr>
        <p:spPr>
          <a:xfrm>
            <a:off x="723900" y="1436340"/>
            <a:ext cx="5566023" cy="5066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425" b="1" i="1" dirty="0">
                <a:solidFill>
                  <a:srgbClr val="212529"/>
                </a:solidFill>
              </a:rPr>
              <a:t>"I can see these symptoms are real and have had a big effect on your life."</a:t>
            </a:r>
            <a:endParaRPr lang="en-US" sz="1425" dirty="0"/>
          </a:p>
        </p:txBody>
      </p:sp>
      <p:sp>
        <p:nvSpPr>
          <p:cNvPr id="28" name="SK-30-text-27"/>
          <p:cNvSpPr/>
          <p:nvPr/>
        </p:nvSpPr>
        <p:spPr>
          <a:xfrm>
            <a:off x="723900" y="2019151"/>
            <a:ext cx="84772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Acknowledge distress before moving to management.</a:t>
            </a:r>
            <a:endParaRPr lang="en-US" sz="1125" dirty="0"/>
          </a:p>
        </p:txBody>
      </p:sp>
      <p:sp>
        <p:nvSpPr>
          <p:cNvPr id="29" name="SK-30-text-28"/>
          <p:cNvSpPr/>
          <p:nvPr/>
        </p:nvSpPr>
        <p:spPr>
          <a:xfrm>
            <a:off x="923925" y="2604939"/>
            <a:ext cx="5566023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6A085"/>
                </a:solidFill>
              </a:rPr>
              <a:t>SCA PHRASE: EXPLAINING NORMALCY</a:t>
            </a:r>
            <a:endParaRPr lang="en-US" sz="900" dirty="0"/>
          </a:p>
        </p:txBody>
      </p:sp>
      <p:sp>
        <p:nvSpPr>
          <p:cNvPr id="30" name="SK-30-text-29"/>
          <p:cNvSpPr/>
          <p:nvPr/>
        </p:nvSpPr>
        <p:spPr>
          <a:xfrm>
            <a:off x="723900" y="2814489"/>
            <a:ext cx="5566023" cy="5066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425" b="1" i="1" dirty="0">
                <a:solidFill>
                  <a:srgbClr val="212529"/>
                </a:solidFill>
              </a:rPr>
              <a:t>"The tests are reassuring because they have not shown signs of the dangerous conditions we were worried about."</a:t>
            </a:r>
            <a:endParaRPr lang="en-US" sz="1425" dirty="0"/>
          </a:p>
        </p:txBody>
      </p:sp>
      <p:sp>
        <p:nvSpPr>
          <p:cNvPr id="31" name="SK-30-text-30"/>
          <p:cNvSpPr/>
          <p:nvPr/>
        </p:nvSpPr>
        <p:spPr>
          <a:xfrm>
            <a:off x="723900" y="3397300"/>
            <a:ext cx="91630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Frame normal results as positive news, not dismissal.</a:t>
            </a:r>
            <a:endParaRPr lang="en-US" sz="1125" dirty="0"/>
          </a:p>
        </p:txBody>
      </p:sp>
      <p:sp>
        <p:nvSpPr>
          <p:cNvPr id="32" name="SK-30-text-31"/>
          <p:cNvSpPr/>
          <p:nvPr/>
        </p:nvSpPr>
        <p:spPr>
          <a:xfrm>
            <a:off x="923925" y="3983087"/>
            <a:ext cx="5566023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6A085"/>
                </a:solidFill>
              </a:rPr>
              <a:t>SCA PHRASE: ADDRESSING FEARS</a:t>
            </a:r>
            <a:endParaRPr lang="en-US" sz="900" dirty="0"/>
          </a:p>
        </p:txBody>
      </p:sp>
      <p:sp>
        <p:nvSpPr>
          <p:cNvPr id="33" name="SK-30-text-32"/>
          <p:cNvSpPr/>
          <p:nvPr/>
        </p:nvSpPr>
        <p:spPr>
          <a:xfrm>
            <a:off x="723900" y="4192637"/>
            <a:ext cx="5566023" cy="5066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425" b="1" i="1" dirty="0">
                <a:solidFill>
                  <a:srgbClr val="212529"/>
                </a:solidFill>
              </a:rPr>
              <a:t>"Normal tests do not mean you are imagining it; they mean the structure of your body is healthy."</a:t>
            </a:r>
            <a:endParaRPr lang="en-US" sz="1425" dirty="0"/>
          </a:p>
        </p:txBody>
      </p:sp>
      <p:sp>
        <p:nvSpPr>
          <p:cNvPr id="34" name="SK-30-text-33"/>
          <p:cNvSpPr/>
          <p:nvPr/>
        </p:nvSpPr>
        <p:spPr>
          <a:xfrm>
            <a:off x="723900" y="4775448"/>
            <a:ext cx="96774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Explicitly state that the patient is not "making it up."</a:t>
            </a:r>
            <a:endParaRPr lang="en-US" sz="1125" dirty="0"/>
          </a:p>
        </p:txBody>
      </p:sp>
      <p:sp>
        <p:nvSpPr>
          <p:cNvPr id="35" name="SK-30-text-34"/>
          <p:cNvSpPr/>
          <p:nvPr/>
        </p:nvSpPr>
        <p:spPr>
          <a:xfrm>
            <a:off x="923925" y="5361236"/>
            <a:ext cx="5566023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6A085"/>
                </a:solidFill>
              </a:rPr>
              <a:t>SCA PHRASE: SHARED DECISION</a:t>
            </a:r>
            <a:endParaRPr lang="en-US" sz="900" dirty="0"/>
          </a:p>
        </p:txBody>
      </p:sp>
      <p:sp>
        <p:nvSpPr>
          <p:cNvPr id="36" name="SK-30-text-35"/>
          <p:cNvSpPr/>
          <p:nvPr/>
        </p:nvSpPr>
        <p:spPr>
          <a:xfrm>
            <a:off x="723900" y="5570786"/>
            <a:ext cx="5566023" cy="5066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95"/>
              </a:lnSpc>
              <a:buNone/>
            </a:pPr>
            <a:r>
              <a:rPr lang="en-US" sz="1425" b="1" i="1" dirty="0">
                <a:solidFill>
                  <a:srgbClr val="212529"/>
                </a:solidFill>
              </a:rPr>
              <a:t>"Can we make a plan to improve function while we keep an eye out for any new signs?"</a:t>
            </a:r>
            <a:endParaRPr lang="en-US" sz="1425" dirty="0"/>
          </a:p>
        </p:txBody>
      </p:sp>
      <p:sp>
        <p:nvSpPr>
          <p:cNvPr id="37" name="SK-30-text-36"/>
          <p:cNvSpPr/>
          <p:nvPr/>
        </p:nvSpPr>
        <p:spPr>
          <a:xfrm>
            <a:off x="723900" y="6153596"/>
            <a:ext cx="103632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95057"/>
                </a:solidFill>
              </a:rPr>
              <a:t>Transition from "searching for cure" to "managing function."</a:t>
            </a:r>
            <a:endParaRPr lang="en-US" sz="1125" dirty="0"/>
          </a:p>
        </p:txBody>
      </p:sp>
      <p:sp>
        <p:nvSpPr>
          <p:cNvPr id="38" name="SK-30-text-37"/>
          <p:cNvSpPr/>
          <p:nvPr/>
        </p:nvSpPr>
        <p:spPr>
          <a:xfrm>
            <a:off x="7275761" y="1302990"/>
            <a:ext cx="452628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6A085"/>
                </a:solidFill>
              </a:rPr>
              <a:t>Positive Reframing</a:t>
            </a:r>
            <a:endParaRPr lang="en-US" sz="1650" dirty="0"/>
          </a:p>
        </p:txBody>
      </p:sp>
      <p:sp>
        <p:nvSpPr>
          <p:cNvPr id="39" name="SK-30-text-38"/>
          <p:cNvSpPr/>
          <p:nvPr/>
        </p:nvSpPr>
        <p:spPr>
          <a:xfrm>
            <a:off x="7216229" y="1693515"/>
            <a:ext cx="4213771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Nervous System:</a:t>
            </a:r>
            <a:r>
              <a:rPr lang="en-US" sz="1275" dirty="0">
                <a:solidFill>
                  <a:srgbClr val="212529"/>
                </a:solidFill>
              </a:rPr>
              <a:t> "Sometimes the system becomes over-sensitive or stuck in alarm mode."</a:t>
            </a:r>
            <a:endParaRPr lang="en-US" sz="1275" dirty="0"/>
          </a:p>
        </p:txBody>
      </p:sp>
      <p:sp>
        <p:nvSpPr>
          <p:cNvPr id="40" name="SK-30-text-39"/>
          <p:cNvSpPr/>
          <p:nvPr/>
        </p:nvSpPr>
        <p:spPr>
          <a:xfrm>
            <a:off x="7216229" y="2203996"/>
            <a:ext cx="4213771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Software vs Hardware:</a:t>
            </a:r>
            <a:r>
              <a:rPr lang="en-US" sz="1275" dirty="0">
                <a:solidFill>
                  <a:srgbClr val="212529"/>
                </a:solidFill>
              </a:rPr>
              <a:t> "The 'parts' are okay, but the 'signals' aren't working smoothly."</a:t>
            </a:r>
            <a:endParaRPr lang="en-US" sz="1275" dirty="0"/>
          </a:p>
        </p:txBody>
      </p:sp>
      <p:sp>
        <p:nvSpPr>
          <p:cNvPr id="41" name="SK-30-text-40"/>
          <p:cNvSpPr/>
          <p:nvPr/>
        </p:nvSpPr>
        <p:spPr>
          <a:xfrm>
            <a:off x="7216229" y="2714476"/>
            <a:ext cx="4213771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Stress Response:</a:t>
            </a:r>
            <a:r>
              <a:rPr lang="en-US" sz="1275" dirty="0">
                <a:solidFill>
                  <a:srgbClr val="212529"/>
                </a:solidFill>
              </a:rPr>
              <a:t> Link biological arousal (palpitations, gut issues) to the body's alarm system.</a:t>
            </a:r>
            <a:endParaRPr lang="en-US" sz="1275" dirty="0"/>
          </a:p>
        </p:txBody>
      </p:sp>
      <p:sp>
        <p:nvSpPr>
          <p:cNvPr id="42" name="SK-30-text-41"/>
          <p:cNvSpPr/>
          <p:nvPr/>
        </p:nvSpPr>
        <p:spPr>
          <a:xfrm>
            <a:off x="7275761" y="4212134"/>
            <a:ext cx="4916239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C0392B"/>
                </a:solidFill>
              </a:rPr>
              <a:t>Clear Safety-Netting</a:t>
            </a:r>
            <a:endParaRPr lang="en-US" sz="1650" dirty="0"/>
          </a:p>
        </p:txBody>
      </p:sp>
      <p:sp>
        <p:nvSpPr>
          <p:cNvPr id="43" name="SK-30-text-42"/>
          <p:cNvSpPr/>
          <p:nvPr/>
        </p:nvSpPr>
        <p:spPr>
          <a:xfrm>
            <a:off x="7216229" y="4678859"/>
            <a:ext cx="4213771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dirty="0">
                <a:solidFill>
                  <a:srgbClr val="212529"/>
                </a:solidFill>
              </a:rPr>
              <a:t>"If you develop </a:t>
            </a:r>
            <a:r>
              <a:rPr lang="en-US" sz="1275" b="1" dirty="0">
                <a:solidFill>
                  <a:srgbClr val="212529"/>
                </a:solidFill>
              </a:rPr>
              <a:t>[specific red flags]</a:t>
            </a:r>
            <a:r>
              <a:rPr lang="en-US" sz="1275" dirty="0">
                <a:solidFill>
                  <a:srgbClr val="212529"/>
                </a:solidFill>
              </a:rPr>
              <a:t> such as unexplained weight loss or night sweats, please seek urgent help."</a:t>
            </a:r>
            <a:endParaRPr lang="en-US" sz="1275" dirty="0"/>
          </a:p>
        </p:txBody>
      </p:sp>
      <p:sp>
        <p:nvSpPr>
          <p:cNvPr id="44" name="SK-30-text-43"/>
          <p:cNvSpPr/>
          <p:nvPr/>
        </p:nvSpPr>
        <p:spPr>
          <a:xfrm>
            <a:off x="7216229" y="5265539"/>
            <a:ext cx="4213771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Define Timeframe:</a:t>
            </a:r>
            <a:r>
              <a:rPr lang="en-US" sz="1275" dirty="0">
                <a:solidFill>
                  <a:srgbClr val="212529"/>
                </a:solidFill>
              </a:rPr>
              <a:t> "If these symptoms change pattern or worsen significantly over the next 2 weeks..."</a:t>
            </a:r>
            <a:endParaRPr lang="en-US" sz="1275" dirty="0"/>
          </a:p>
        </p:txBody>
      </p:sp>
      <p:sp>
        <p:nvSpPr>
          <p:cNvPr id="45" name="SK-30-text-44"/>
          <p:cNvSpPr/>
          <p:nvPr/>
        </p:nvSpPr>
        <p:spPr>
          <a:xfrm>
            <a:off x="7216229" y="5852220"/>
            <a:ext cx="4213771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Action Plan:</a:t>
            </a:r>
            <a:r>
              <a:rPr lang="en-US" sz="1275" dirty="0">
                <a:solidFill>
                  <a:srgbClr val="212529"/>
                </a:solidFill>
              </a:rPr>
              <a:t> Provide clear instructions on how to access review (e.g., booked follow-up vs. A&amp;E).</a:t>
            </a:r>
            <a:endParaRPr lang="en-US" sz="1275" dirty="0"/>
          </a:p>
        </p:txBody>
      </p:sp>
      <p:sp>
        <p:nvSpPr>
          <p:cNvPr id="46" name="SK-30-text-45"/>
          <p:cNvSpPr/>
          <p:nvPr/>
        </p:nvSpPr>
        <p:spPr>
          <a:xfrm>
            <a:off x="0" y="6391275"/>
            <a:ext cx="121920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3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29250" cy="920502"/>
          </a:xfrm>
          <a:prstGeom prst="rect">
            <a:avLst/>
          </a:prstGeom>
        </p:spPr>
      </p:pic>
      <p:pic>
        <p:nvPicPr>
          <p:cNvPr id="6" name="SK-3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458367"/>
            <a:ext cx="457200" cy="457200"/>
          </a:xfrm>
          <a:prstGeom prst="rect">
            <a:avLst/>
          </a:prstGeom>
        </p:spPr>
      </p:pic>
      <p:pic>
        <p:nvPicPr>
          <p:cNvPr id="7" name="SK-3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338" y="1591717"/>
            <a:ext cx="238125" cy="190500"/>
          </a:xfrm>
          <a:prstGeom prst="rect">
            <a:avLst/>
          </a:prstGeom>
        </p:spPr>
      </p:pic>
      <p:pic>
        <p:nvPicPr>
          <p:cNvPr id="8" name="SK-3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261592"/>
            <a:ext cx="5429250" cy="920502"/>
          </a:xfrm>
          <a:prstGeom prst="rect">
            <a:avLst/>
          </a:prstGeom>
        </p:spPr>
      </p:pic>
      <p:pic>
        <p:nvPicPr>
          <p:cNvPr id="9" name="SK-3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2493169"/>
            <a:ext cx="457200" cy="457200"/>
          </a:xfrm>
          <a:prstGeom prst="rect">
            <a:avLst/>
          </a:prstGeom>
        </p:spPr>
      </p:pic>
      <p:pic>
        <p:nvPicPr>
          <p:cNvPr id="10" name="SK-3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338" y="2626519"/>
            <a:ext cx="238125" cy="190500"/>
          </a:xfrm>
          <a:prstGeom prst="rect">
            <a:avLst/>
          </a:prstGeom>
        </p:spPr>
      </p:pic>
      <p:pic>
        <p:nvPicPr>
          <p:cNvPr id="11" name="SK-3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3296394"/>
            <a:ext cx="5429250" cy="920502"/>
          </a:xfrm>
          <a:prstGeom prst="rect">
            <a:avLst/>
          </a:prstGeom>
        </p:spPr>
      </p:pic>
      <p:pic>
        <p:nvPicPr>
          <p:cNvPr id="12" name="SK-31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3527971"/>
            <a:ext cx="457200" cy="457200"/>
          </a:xfrm>
          <a:prstGeom prst="rect">
            <a:avLst/>
          </a:prstGeom>
        </p:spPr>
      </p:pic>
      <p:pic>
        <p:nvPicPr>
          <p:cNvPr id="13" name="SK-3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5338" y="3661321"/>
            <a:ext cx="238125" cy="190500"/>
          </a:xfrm>
          <a:prstGeom prst="rect">
            <a:avLst/>
          </a:prstGeom>
        </p:spPr>
      </p:pic>
      <p:pic>
        <p:nvPicPr>
          <p:cNvPr id="14" name="SK-3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4331196"/>
            <a:ext cx="5429250" cy="920502"/>
          </a:xfrm>
          <a:prstGeom prst="rect">
            <a:avLst/>
          </a:prstGeom>
        </p:spPr>
      </p:pic>
      <p:pic>
        <p:nvPicPr>
          <p:cNvPr id="15" name="SK-31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800" y="4562773"/>
            <a:ext cx="457200" cy="457200"/>
          </a:xfrm>
          <a:prstGeom prst="rect">
            <a:avLst/>
          </a:prstGeom>
        </p:spPr>
      </p:pic>
      <p:pic>
        <p:nvPicPr>
          <p:cNvPr id="16" name="SK-31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5338" y="4696123"/>
            <a:ext cx="238125" cy="190500"/>
          </a:xfrm>
          <a:prstGeom prst="rect">
            <a:avLst/>
          </a:prstGeom>
        </p:spPr>
      </p:pic>
      <p:pic>
        <p:nvPicPr>
          <p:cNvPr id="17" name="SK-31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500" y="5365998"/>
            <a:ext cx="5429250" cy="920502"/>
          </a:xfrm>
          <a:prstGeom prst="rect">
            <a:avLst/>
          </a:prstGeom>
        </p:spPr>
      </p:pic>
      <p:pic>
        <p:nvPicPr>
          <p:cNvPr id="18" name="SK-31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800" y="5597575"/>
            <a:ext cx="457200" cy="457200"/>
          </a:xfrm>
          <a:prstGeom prst="rect">
            <a:avLst/>
          </a:prstGeom>
        </p:spPr>
      </p:pic>
      <p:pic>
        <p:nvPicPr>
          <p:cNvPr id="19" name="SK-31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5338" y="5730925"/>
            <a:ext cx="238125" cy="190500"/>
          </a:xfrm>
          <a:prstGeom prst="rect">
            <a:avLst/>
          </a:prstGeom>
        </p:spPr>
      </p:pic>
      <p:pic>
        <p:nvPicPr>
          <p:cNvPr id="20" name="SK-31-img-1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1226790"/>
            <a:ext cx="5429250" cy="920502"/>
          </a:xfrm>
          <a:prstGeom prst="rect">
            <a:avLst/>
          </a:prstGeom>
        </p:spPr>
      </p:pic>
      <p:pic>
        <p:nvPicPr>
          <p:cNvPr id="21" name="SK-31-img-2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5550" y="1458367"/>
            <a:ext cx="457200" cy="457200"/>
          </a:xfrm>
          <a:prstGeom prst="rect">
            <a:avLst/>
          </a:prstGeom>
        </p:spPr>
      </p:pic>
      <p:pic>
        <p:nvPicPr>
          <p:cNvPr id="22" name="SK-31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15088" y="1591717"/>
            <a:ext cx="238125" cy="190500"/>
          </a:xfrm>
          <a:prstGeom prst="rect">
            <a:avLst/>
          </a:prstGeom>
        </p:spPr>
      </p:pic>
      <p:pic>
        <p:nvPicPr>
          <p:cNvPr id="23" name="SK-31-img-2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0" y="2261592"/>
            <a:ext cx="5429250" cy="920502"/>
          </a:xfrm>
          <a:prstGeom prst="rect">
            <a:avLst/>
          </a:prstGeom>
        </p:spPr>
      </p:pic>
      <p:pic>
        <p:nvPicPr>
          <p:cNvPr id="24" name="SK-31-img-2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5550" y="2493169"/>
            <a:ext cx="457200" cy="457200"/>
          </a:xfrm>
          <a:prstGeom prst="rect">
            <a:avLst/>
          </a:prstGeom>
        </p:spPr>
      </p:pic>
      <p:pic>
        <p:nvPicPr>
          <p:cNvPr id="25" name="SK-31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15088" y="2626519"/>
            <a:ext cx="238125" cy="190500"/>
          </a:xfrm>
          <a:prstGeom prst="rect">
            <a:avLst/>
          </a:prstGeom>
        </p:spPr>
      </p:pic>
      <p:pic>
        <p:nvPicPr>
          <p:cNvPr id="26" name="SK-31-img-25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91250" y="3296394"/>
            <a:ext cx="5429250" cy="920502"/>
          </a:xfrm>
          <a:prstGeom prst="rect">
            <a:avLst/>
          </a:prstGeom>
        </p:spPr>
      </p:pic>
      <p:pic>
        <p:nvPicPr>
          <p:cNvPr id="27" name="SK-31-img-2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5550" y="3527971"/>
            <a:ext cx="457200" cy="457200"/>
          </a:xfrm>
          <a:prstGeom prst="rect">
            <a:avLst/>
          </a:prstGeom>
        </p:spPr>
      </p:pic>
      <p:pic>
        <p:nvPicPr>
          <p:cNvPr id="28" name="SK-31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15088" y="3661321"/>
            <a:ext cx="238125" cy="190500"/>
          </a:xfrm>
          <a:prstGeom prst="rect">
            <a:avLst/>
          </a:prstGeom>
        </p:spPr>
      </p:pic>
      <p:pic>
        <p:nvPicPr>
          <p:cNvPr id="29" name="SK-31-img-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91250" y="4331196"/>
            <a:ext cx="5429250" cy="920502"/>
          </a:xfrm>
          <a:prstGeom prst="rect">
            <a:avLst/>
          </a:prstGeom>
        </p:spPr>
      </p:pic>
      <p:pic>
        <p:nvPicPr>
          <p:cNvPr id="30" name="SK-31-img-2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05550" y="4562773"/>
            <a:ext cx="457200" cy="457200"/>
          </a:xfrm>
          <a:prstGeom prst="rect">
            <a:avLst/>
          </a:prstGeom>
        </p:spPr>
      </p:pic>
      <p:pic>
        <p:nvPicPr>
          <p:cNvPr id="31" name="SK-31-img-30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15088" y="4696123"/>
            <a:ext cx="238125" cy="190500"/>
          </a:xfrm>
          <a:prstGeom prst="rect">
            <a:avLst/>
          </a:prstGeom>
        </p:spPr>
      </p:pic>
      <p:pic>
        <p:nvPicPr>
          <p:cNvPr id="32" name="SK-31-img-3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250" y="5365998"/>
            <a:ext cx="5429250" cy="920502"/>
          </a:xfrm>
          <a:prstGeom prst="rect">
            <a:avLst/>
          </a:prstGeom>
        </p:spPr>
      </p:pic>
      <p:pic>
        <p:nvPicPr>
          <p:cNvPr id="33" name="SK-31-img-3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05550" y="5597575"/>
            <a:ext cx="457200" cy="457200"/>
          </a:xfrm>
          <a:prstGeom prst="rect">
            <a:avLst/>
          </a:prstGeom>
        </p:spPr>
      </p:pic>
      <p:pic>
        <p:nvPicPr>
          <p:cNvPr id="34" name="SK-31-img-3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15088" y="5730925"/>
            <a:ext cx="238125" cy="190500"/>
          </a:xfrm>
          <a:prstGeom prst="rect">
            <a:avLst/>
          </a:prstGeom>
        </p:spPr>
      </p:pic>
      <p:pic>
        <p:nvPicPr>
          <p:cNvPr id="35" name="SK-31-img-3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36" name="SK-31-text-35"/>
          <p:cNvSpPr/>
          <p:nvPr/>
        </p:nvSpPr>
        <p:spPr>
          <a:xfrm>
            <a:off x="762000" y="3810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Top Tips: Managing Persistent Symptoms</a:t>
            </a:r>
            <a:endParaRPr lang="en-US" sz="2550" dirty="0"/>
          </a:p>
        </p:txBody>
      </p:sp>
      <p:sp>
        <p:nvSpPr>
          <p:cNvPr id="37" name="SK-31-text-36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38" name="SK-31-text-37"/>
          <p:cNvSpPr/>
          <p:nvPr/>
        </p:nvSpPr>
        <p:spPr>
          <a:xfrm>
            <a:off x="1295400" y="1575643"/>
            <a:ext cx="399478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Believe the symptom</a:t>
            </a:r>
            <a:endParaRPr lang="en-US" sz="1350" dirty="0"/>
          </a:p>
        </p:txBody>
      </p:sp>
      <p:sp>
        <p:nvSpPr>
          <p:cNvPr id="39" name="SK-31-text-38"/>
          <p:cNvSpPr/>
          <p:nvPr/>
        </p:nvSpPr>
        <p:spPr>
          <a:xfrm>
            <a:off x="1295400" y="2610445"/>
            <a:ext cx="646366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Validate the patient's distress</a:t>
            </a:r>
            <a:endParaRPr lang="en-US" sz="1350" dirty="0"/>
          </a:p>
        </p:txBody>
      </p:sp>
      <p:sp>
        <p:nvSpPr>
          <p:cNvPr id="40" name="SK-31-text-39"/>
          <p:cNvSpPr/>
          <p:nvPr/>
        </p:nvSpPr>
        <p:spPr>
          <a:xfrm>
            <a:off x="1295400" y="3645247"/>
            <a:ext cx="646366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Explain normal tests positively</a:t>
            </a:r>
            <a:endParaRPr lang="en-US" sz="1350" dirty="0"/>
          </a:p>
        </p:txBody>
      </p:sp>
      <p:sp>
        <p:nvSpPr>
          <p:cNvPr id="41" name="SK-31-text-40"/>
          <p:cNvSpPr/>
          <p:nvPr/>
        </p:nvSpPr>
        <p:spPr>
          <a:xfrm>
            <a:off x="1295400" y="4680049"/>
            <a:ext cx="708088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Always look for clinical Red Flags</a:t>
            </a:r>
            <a:endParaRPr lang="en-US" sz="1350" dirty="0"/>
          </a:p>
        </p:txBody>
      </p:sp>
      <p:sp>
        <p:nvSpPr>
          <p:cNvPr id="42" name="SK-31-text-41"/>
          <p:cNvSpPr/>
          <p:nvPr/>
        </p:nvSpPr>
        <p:spPr>
          <a:xfrm>
            <a:off x="1295400" y="5714851"/>
            <a:ext cx="5640705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Screen for mood and anxiety</a:t>
            </a:r>
            <a:endParaRPr lang="en-US" sz="1350" dirty="0"/>
          </a:p>
        </p:txBody>
      </p:sp>
      <p:sp>
        <p:nvSpPr>
          <p:cNvPr id="43" name="SK-31-text-42"/>
          <p:cNvSpPr/>
          <p:nvPr/>
        </p:nvSpPr>
        <p:spPr>
          <a:xfrm>
            <a:off x="6915150" y="1575643"/>
            <a:ext cx="52768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Agree shared functional goals</a:t>
            </a:r>
            <a:endParaRPr lang="en-US" sz="1350" dirty="0"/>
          </a:p>
        </p:txBody>
      </p:sp>
      <p:sp>
        <p:nvSpPr>
          <p:cNvPr id="44" name="SK-31-text-43"/>
          <p:cNvSpPr/>
          <p:nvPr/>
        </p:nvSpPr>
        <p:spPr>
          <a:xfrm>
            <a:off x="6915150" y="2610445"/>
            <a:ext cx="52768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Plan regular, scheduled reviews</a:t>
            </a:r>
            <a:endParaRPr lang="en-US" sz="1350" dirty="0"/>
          </a:p>
        </p:txBody>
      </p:sp>
      <p:sp>
        <p:nvSpPr>
          <p:cNvPr id="45" name="SK-31-text-44"/>
          <p:cNvSpPr/>
          <p:nvPr/>
        </p:nvSpPr>
        <p:spPr>
          <a:xfrm>
            <a:off x="6915150" y="3645247"/>
            <a:ext cx="52768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Avoid unnecessary investigations</a:t>
            </a:r>
            <a:endParaRPr lang="en-US" sz="1350" dirty="0"/>
          </a:p>
        </p:txBody>
      </p:sp>
      <p:sp>
        <p:nvSpPr>
          <p:cNvPr id="46" name="SK-31-text-45"/>
          <p:cNvSpPr/>
          <p:nvPr/>
        </p:nvSpPr>
        <p:spPr>
          <a:xfrm>
            <a:off x="6915150" y="4680049"/>
            <a:ext cx="52768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Use one consistent lead clinician</a:t>
            </a:r>
            <a:endParaRPr lang="en-US" sz="1350" dirty="0"/>
          </a:p>
        </p:txBody>
      </p:sp>
      <p:sp>
        <p:nvSpPr>
          <p:cNvPr id="47" name="SK-31-text-46"/>
          <p:cNvSpPr/>
          <p:nvPr/>
        </p:nvSpPr>
        <p:spPr>
          <a:xfrm>
            <a:off x="6915150" y="5714851"/>
            <a:ext cx="527685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Refer when function is poor</a:t>
            </a:r>
            <a:endParaRPr lang="en-US" sz="1350" dirty="0"/>
          </a:p>
        </p:txBody>
      </p:sp>
      <p:sp>
        <p:nvSpPr>
          <p:cNvPr id="48" name="SK-31-text-47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11049000" cy="655290"/>
          </a:xfrm>
          <a:prstGeom prst="rect">
            <a:avLst/>
          </a:prstGeom>
        </p:spPr>
      </p:pic>
      <p:pic>
        <p:nvPicPr>
          <p:cNvPr id="5" name="SK-3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50590"/>
            <a:ext cx="333375" cy="266700"/>
          </a:xfrm>
          <a:prstGeom prst="rect">
            <a:avLst/>
          </a:prstGeom>
        </p:spPr>
      </p:pic>
      <p:pic>
        <p:nvPicPr>
          <p:cNvPr id="6" name="SK-3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83990"/>
            <a:ext cx="5138738" cy="950416"/>
          </a:xfrm>
          <a:prstGeom prst="rect">
            <a:avLst/>
          </a:prstGeom>
        </p:spPr>
      </p:pic>
      <p:pic>
        <p:nvPicPr>
          <p:cNvPr id="7" name="SK-3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786807"/>
            <a:ext cx="5138738" cy="950416"/>
          </a:xfrm>
          <a:prstGeom prst="rect">
            <a:avLst/>
          </a:prstGeom>
        </p:spPr>
      </p:pic>
      <p:pic>
        <p:nvPicPr>
          <p:cNvPr id="8" name="SK-3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889623"/>
            <a:ext cx="5138738" cy="950416"/>
          </a:xfrm>
          <a:prstGeom prst="rect">
            <a:avLst/>
          </a:prstGeom>
        </p:spPr>
      </p:pic>
      <p:pic>
        <p:nvPicPr>
          <p:cNvPr id="9" name="SK-3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992439"/>
            <a:ext cx="5138738" cy="950416"/>
          </a:xfrm>
          <a:prstGeom prst="rect">
            <a:avLst/>
          </a:prstGeom>
        </p:spPr>
      </p:pic>
      <p:pic>
        <p:nvPicPr>
          <p:cNvPr id="10" name="SK-3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1238" y="1264890"/>
            <a:ext cx="9525" cy="4707285"/>
          </a:xfrm>
          <a:prstGeom prst="rect">
            <a:avLst/>
          </a:prstGeom>
        </p:spPr>
      </p:pic>
      <p:pic>
        <p:nvPicPr>
          <p:cNvPr id="11" name="SK-3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81763" y="1150590"/>
            <a:ext cx="333375" cy="266700"/>
          </a:xfrm>
          <a:prstGeom prst="rect">
            <a:avLst/>
          </a:prstGeom>
        </p:spPr>
      </p:pic>
      <p:pic>
        <p:nvPicPr>
          <p:cNvPr id="12" name="SK-3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1763" y="1683990"/>
            <a:ext cx="5138738" cy="950416"/>
          </a:xfrm>
          <a:prstGeom prst="rect">
            <a:avLst/>
          </a:prstGeom>
        </p:spPr>
      </p:pic>
      <p:pic>
        <p:nvPicPr>
          <p:cNvPr id="13" name="SK-3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1763" y="2786807"/>
            <a:ext cx="5138738" cy="950416"/>
          </a:xfrm>
          <a:prstGeom prst="rect">
            <a:avLst/>
          </a:prstGeom>
        </p:spPr>
      </p:pic>
      <p:pic>
        <p:nvPicPr>
          <p:cNvPr id="14" name="SK-3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81763" y="3889623"/>
            <a:ext cx="5138738" cy="950416"/>
          </a:xfrm>
          <a:prstGeom prst="rect">
            <a:avLst/>
          </a:prstGeom>
        </p:spPr>
      </p:pic>
      <p:pic>
        <p:nvPicPr>
          <p:cNvPr id="15" name="SK-3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1763" y="4992439"/>
            <a:ext cx="5138738" cy="950416"/>
          </a:xfrm>
          <a:prstGeom prst="rect">
            <a:avLst/>
          </a:prstGeom>
        </p:spPr>
      </p:pic>
      <p:pic>
        <p:nvPicPr>
          <p:cNvPr id="16" name="SK-32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29375"/>
            <a:ext cx="12192000" cy="428625"/>
          </a:xfrm>
          <a:prstGeom prst="rect">
            <a:avLst/>
          </a:prstGeom>
        </p:spPr>
      </p:pic>
      <p:sp>
        <p:nvSpPr>
          <p:cNvPr id="17" name="SK-32-text-16"/>
          <p:cNvSpPr/>
          <p:nvPr/>
        </p:nvSpPr>
        <p:spPr>
          <a:xfrm>
            <a:off x="762000" y="3048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Exam Pearls: AKT &amp; SCA</a:t>
            </a:r>
            <a:endParaRPr lang="en-US" sz="2550" dirty="0"/>
          </a:p>
        </p:txBody>
      </p:sp>
      <p:sp>
        <p:nvSpPr>
          <p:cNvPr id="18" name="SK-32-text-17"/>
          <p:cNvSpPr/>
          <p:nvPr/>
        </p:nvSpPr>
        <p:spPr>
          <a:xfrm>
            <a:off x="762000" y="7314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9" name="SK-32-text-18"/>
          <p:cNvSpPr/>
          <p:nvPr/>
        </p:nvSpPr>
        <p:spPr>
          <a:xfrm>
            <a:off x="1019175" y="1112490"/>
            <a:ext cx="587502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8E44AD"/>
                </a:solidFill>
              </a:rPr>
              <a:t>AKT: HIGH-YIELD FACTS</a:t>
            </a:r>
            <a:endParaRPr lang="en-US" sz="1800" dirty="0"/>
          </a:p>
        </p:txBody>
      </p:sp>
      <p:sp>
        <p:nvSpPr>
          <p:cNvPr id="20" name="SK-32-text-19"/>
          <p:cNvSpPr/>
          <p:nvPr/>
        </p:nvSpPr>
        <p:spPr>
          <a:xfrm>
            <a:off x="685800" y="1798290"/>
            <a:ext cx="50234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Prevalence &amp; Terminology</a:t>
            </a:r>
            <a:endParaRPr lang="en-US" sz="1350" dirty="0"/>
          </a:p>
        </p:txBody>
      </p:sp>
      <p:sp>
        <p:nvSpPr>
          <p:cNvPr id="21" name="SK-32-text-20"/>
          <p:cNvSpPr/>
          <p:nvPr/>
        </p:nvSpPr>
        <p:spPr>
          <a:xfrm>
            <a:off x="685800" y="2093565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~1 in 4 GP patients have MUS. Shift from DSM-IV 'Somatoform' to DSM-5 'Somatic Symptom Disorder' (requires distress + excessive response).</a:t>
            </a:r>
            <a:endParaRPr lang="en-US" sz="1200" dirty="0"/>
          </a:p>
        </p:txBody>
      </p:sp>
      <p:sp>
        <p:nvSpPr>
          <p:cNvPr id="22" name="SK-32-text-21"/>
          <p:cNvSpPr/>
          <p:nvPr/>
        </p:nvSpPr>
        <p:spPr>
          <a:xfrm>
            <a:off x="685800" y="2901107"/>
            <a:ext cx="60521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FND Management (NICE QS198)</a:t>
            </a:r>
            <a:endParaRPr lang="en-US" sz="1350" dirty="0"/>
          </a:p>
        </p:txBody>
      </p:sp>
      <p:sp>
        <p:nvSpPr>
          <p:cNvPr id="23" name="SK-32-text-22"/>
          <p:cNvSpPr/>
          <p:nvPr/>
        </p:nvSpPr>
        <p:spPr>
          <a:xfrm>
            <a:off x="685800" y="3196382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Support diagnosed FND in non-specialist care; however, </a:t>
            </a:r>
            <a:r>
              <a:rPr lang="en-US" sz="1200" b="1" dirty="0">
                <a:solidFill>
                  <a:srgbClr val="495057"/>
                </a:solidFill>
              </a:rPr>
              <a:t>new</a:t>
            </a:r>
            <a:r>
              <a:rPr lang="en-US" sz="1200" dirty="0">
                <a:solidFill>
                  <a:srgbClr val="495057"/>
                </a:solidFill>
              </a:rPr>
              <a:t> symptoms require prompt neurological assessment.</a:t>
            </a:r>
            <a:endParaRPr lang="en-US" sz="1200" dirty="0"/>
          </a:p>
        </p:txBody>
      </p:sp>
      <p:sp>
        <p:nvSpPr>
          <p:cNvPr id="24" name="SK-32-text-23"/>
          <p:cNvSpPr/>
          <p:nvPr/>
        </p:nvSpPr>
        <p:spPr>
          <a:xfrm>
            <a:off x="685800" y="4003923"/>
            <a:ext cx="56407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Pharmacology: Amitriptyline</a:t>
            </a:r>
            <a:endParaRPr lang="en-US" sz="1350" dirty="0"/>
          </a:p>
        </p:txBody>
      </p:sp>
      <p:sp>
        <p:nvSpPr>
          <p:cNvPr id="25" name="SK-32-text-24"/>
          <p:cNvSpPr/>
          <p:nvPr/>
        </p:nvSpPr>
        <p:spPr>
          <a:xfrm>
            <a:off x="685800" y="4299198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Starting dose 10mg nocte for pain; max 75mg. Warn about sedation, anticholinergic effects, and arrhythmia risk.</a:t>
            </a:r>
            <a:endParaRPr lang="en-US" sz="1200" dirty="0"/>
          </a:p>
        </p:txBody>
      </p:sp>
      <p:sp>
        <p:nvSpPr>
          <p:cNvPr id="26" name="SK-32-text-25"/>
          <p:cNvSpPr/>
          <p:nvPr/>
        </p:nvSpPr>
        <p:spPr>
          <a:xfrm>
            <a:off x="685800" y="5106739"/>
            <a:ext cx="60521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8E44AD"/>
                </a:solidFill>
              </a:rPr>
              <a:t>SSRIs &amp; Review (NICE NG222)</a:t>
            </a:r>
            <a:endParaRPr lang="en-US" sz="1350" dirty="0"/>
          </a:p>
        </p:txBody>
      </p:sp>
      <p:sp>
        <p:nvSpPr>
          <p:cNvPr id="27" name="SK-32-text-26"/>
          <p:cNvSpPr/>
          <p:nvPr/>
        </p:nvSpPr>
        <p:spPr>
          <a:xfrm>
            <a:off x="685800" y="5402014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For comorbid mood/anxiety only. Review in 1 week if aged 18–25 or suicide risk; otherwise review within 2 weeks.</a:t>
            </a:r>
            <a:endParaRPr lang="en-US" sz="1200" dirty="0"/>
          </a:p>
        </p:txBody>
      </p:sp>
      <p:sp>
        <p:nvSpPr>
          <p:cNvPr id="28" name="SK-32-text-27"/>
          <p:cNvSpPr/>
          <p:nvPr/>
        </p:nvSpPr>
        <p:spPr>
          <a:xfrm>
            <a:off x="6929438" y="1112490"/>
            <a:ext cx="5262563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6A085"/>
                </a:solidFill>
              </a:rPr>
              <a:t>SCA: CLINICAL SKILLS</a:t>
            </a:r>
            <a:endParaRPr lang="en-US" sz="1800" dirty="0"/>
          </a:p>
        </p:txBody>
      </p:sp>
      <p:sp>
        <p:nvSpPr>
          <p:cNvPr id="29" name="SK-32-text-28"/>
          <p:cNvSpPr/>
          <p:nvPr/>
        </p:nvSpPr>
        <p:spPr>
          <a:xfrm>
            <a:off x="6596063" y="1798290"/>
            <a:ext cx="4995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</a:rPr>
              <a:t>Validation First</a:t>
            </a:r>
            <a:endParaRPr lang="en-US" sz="1350" dirty="0"/>
          </a:p>
        </p:txBody>
      </p:sp>
      <p:sp>
        <p:nvSpPr>
          <p:cNvPr id="30" name="SK-32-text-29"/>
          <p:cNvSpPr/>
          <p:nvPr/>
        </p:nvSpPr>
        <p:spPr>
          <a:xfrm>
            <a:off x="6596063" y="2093565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Use early ICE. Avoid "Nothing is wrong." Validate distress: "I can see these symptoms are real and have a big effect on your life."</a:t>
            </a:r>
            <a:endParaRPr lang="en-US" sz="1200" dirty="0"/>
          </a:p>
        </p:txBody>
      </p:sp>
      <p:sp>
        <p:nvSpPr>
          <p:cNvPr id="31" name="SK-32-text-30"/>
          <p:cNvSpPr/>
          <p:nvPr/>
        </p:nvSpPr>
        <p:spPr>
          <a:xfrm>
            <a:off x="6596063" y="2901107"/>
            <a:ext cx="4995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</a:rPr>
              <a:t>Reframing the Narrative</a:t>
            </a:r>
            <a:endParaRPr lang="en-US" sz="1350" dirty="0"/>
          </a:p>
        </p:txBody>
      </p:sp>
      <p:sp>
        <p:nvSpPr>
          <p:cNvPr id="32" name="SK-32-text-31"/>
          <p:cNvSpPr/>
          <p:nvPr/>
        </p:nvSpPr>
        <p:spPr>
          <a:xfrm>
            <a:off x="6596063" y="3196382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Use analogies like "Software vs Hardware" or "Sensitive Alarm System." Explain function vs damage to facilitate acceptance.</a:t>
            </a:r>
            <a:endParaRPr lang="en-US" sz="1200" dirty="0"/>
          </a:p>
        </p:txBody>
      </p:sp>
      <p:sp>
        <p:nvSpPr>
          <p:cNvPr id="33" name="SK-32-text-32"/>
          <p:cNvSpPr/>
          <p:nvPr/>
        </p:nvSpPr>
        <p:spPr>
          <a:xfrm>
            <a:off x="6596063" y="4003923"/>
            <a:ext cx="4995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</a:rPr>
              <a:t>Breaking Normal Results</a:t>
            </a:r>
            <a:endParaRPr lang="en-US" sz="1350" dirty="0"/>
          </a:p>
        </p:txBody>
      </p:sp>
      <p:sp>
        <p:nvSpPr>
          <p:cNvPr id="34" name="SK-32-text-33"/>
          <p:cNvSpPr/>
          <p:nvPr/>
        </p:nvSpPr>
        <p:spPr>
          <a:xfrm>
            <a:off x="6596063" y="4299198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Frame as "good news" that dangerous disease is excluded, then immediately pivot to a positive management plan.</a:t>
            </a:r>
            <a:endParaRPr lang="en-US" sz="1200" dirty="0"/>
          </a:p>
        </p:txBody>
      </p:sp>
      <p:sp>
        <p:nvSpPr>
          <p:cNvPr id="35" name="SK-32-text-34"/>
          <p:cNvSpPr/>
          <p:nvPr/>
        </p:nvSpPr>
        <p:spPr>
          <a:xfrm>
            <a:off x="6596063" y="5106739"/>
            <a:ext cx="4995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6A085"/>
                </a:solidFill>
              </a:rPr>
              <a:t>Safety-Netting &amp; Goals</a:t>
            </a:r>
            <a:endParaRPr lang="en-US" sz="1350" dirty="0"/>
          </a:p>
        </p:txBody>
      </p:sp>
      <p:sp>
        <p:nvSpPr>
          <p:cNvPr id="36" name="SK-32-text-35"/>
          <p:cNvSpPr/>
          <p:nvPr/>
        </p:nvSpPr>
        <p:spPr>
          <a:xfrm>
            <a:off x="6596063" y="5402014"/>
            <a:ext cx="49101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Provide specific red flags and timeframes. Agree 1–2 functional goals (e.g., walking to the park) rather than just "cure."</a:t>
            </a:r>
            <a:endParaRPr lang="en-US" sz="1200" dirty="0"/>
          </a:p>
        </p:txBody>
      </p:sp>
      <p:sp>
        <p:nvSpPr>
          <p:cNvPr id="37" name="SK-32-text-36"/>
          <p:cNvSpPr/>
          <p:nvPr/>
        </p:nvSpPr>
        <p:spPr>
          <a:xfrm>
            <a:off x="0" y="6429375"/>
            <a:ext cx="121920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3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61629"/>
            <a:ext cx="5138738" cy="276225"/>
          </a:xfrm>
          <a:prstGeom prst="rect">
            <a:avLst/>
          </a:prstGeom>
        </p:spPr>
      </p:pic>
      <p:pic>
        <p:nvPicPr>
          <p:cNvPr id="6" name="SK-3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790254"/>
            <a:ext cx="333375" cy="266700"/>
          </a:xfrm>
          <a:prstGeom prst="rect">
            <a:avLst/>
          </a:prstGeom>
        </p:spPr>
      </p:pic>
      <p:pic>
        <p:nvPicPr>
          <p:cNvPr id="7" name="SK-3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380804"/>
            <a:ext cx="76200" cy="76200"/>
          </a:xfrm>
          <a:prstGeom prst="rect">
            <a:avLst/>
          </a:prstGeom>
        </p:spPr>
      </p:pic>
      <p:pic>
        <p:nvPicPr>
          <p:cNvPr id="8" name="SK-3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032075"/>
            <a:ext cx="76200" cy="76200"/>
          </a:xfrm>
          <a:prstGeom prst="rect">
            <a:avLst/>
          </a:prstGeom>
        </p:spPr>
      </p:pic>
      <p:pic>
        <p:nvPicPr>
          <p:cNvPr id="9" name="SK-3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683347"/>
            <a:ext cx="76200" cy="76200"/>
          </a:xfrm>
          <a:prstGeom prst="rect">
            <a:avLst/>
          </a:prstGeom>
        </p:spPr>
      </p:pic>
      <p:pic>
        <p:nvPicPr>
          <p:cNvPr id="10" name="SK-3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334619"/>
            <a:ext cx="76200" cy="76200"/>
          </a:xfrm>
          <a:prstGeom prst="rect">
            <a:avLst/>
          </a:prstGeom>
        </p:spPr>
      </p:pic>
      <p:pic>
        <p:nvPicPr>
          <p:cNvPr id="11" name="SK-33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985891"/>
            <a:ext cx="76200" cy="76200"/>
          </a:xfrm>
          <a:prstGeom prst="rect">
            <a:avLst/>
          </a:prstGeom>
        </p:spPr>
      </p:pic>
      <p:pic>
        <p:nvPicPr>
          <p:cNvPr id="12" name="SK-3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1238" y="1675656"/>
            <a:ext cx="9525" cy="3590479"/>
          </a:xfrm>
          <a:prstGeom prst="rect">
            <a:avLst/>
          </a:prstGeom>
        </p:spPr>
      </p:pic>
      <p:pic>
        <p:nvPicPr>
          <p:cNvPr id="13" name="SK-3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1763" y="1361629"/>
            <a:ext cx="5138738" cy="276225"/>
          </a:xfrm>
          <a:prstGeom prst="rect">
            <a:avLst/>
          </a:prstGeom>
        </p:spPr>
      </p:pic>
      <p:pic>
        <p:nvPicPr>
          <p:cNvPr id="14" name="SK-3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1763" y="1790254"/>
            <a:ext cx="333375" cy="266700"/>
          </a:xfrm>
          <a:prstGeom prst="rect">
            <a:avLst/>
          </a:prstGeom>
        </p:spPr>
      </p:pic>
      <p:pic>
        <p:nvPicPr>
          <p:cNvPr id="15" name="SK-3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81763" y="2380804"/>
            <a:ext cx="76200" cy="76200"/>
          </a:xfrm>
          <a:prstGeom prst="rect">
            <a:avLst/>
          </a:prstGeom>
        </p:spPr>
      </p:pic>
      <p:pic>
        <p:nvPicPr>
          <p:cNvPr id="16" name="SK-3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81763" y="3032075"/>
            <a:ext cx="76200" cy="76200"/>
          </a:xfrm>
          <a:prstGeom prst="rect">
            <a:avLst/>
          </a:prstGeom>
        </p:spPr>
      </p:pic>
      <p:pic>
        <p:nvPicPr>
          <p:cNvPr id="17" name="SK-3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81763" y="3683347"/>
            <a:ext cx="76200" cy="76200"/>
          </a:xfrm>
          <a:prstGeom prst="rect">
            <a:avLst/>
          </a:prstGeom>
        </p:spPr>
      </p:pic>
      <p:pic>
        <p:nvPicPr>
          <p:cNvPr id="18" name="SK-3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81763" y="4334619"/>
            <a:ext cx="76200" cy="76200"/>
          </a:xfrm>
          <a:prstGeom prst="rect">
            <a:avLst/>
          </a:prstGeom>
        </p:spPr>
      </p:pic>
      <p:pic>
        <p:nvPicPr>
          <p:cNvPr id="19" name="SK-33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81763" y="4985891"/>
            <a:ext cx="76200" cy="76200"/>
          </a:xfrm>
          <a:prstGeom prst="rect">
            <a:avLst/>
          </a:prstGeom>
        </p:spPr>
      </p:pic>
      <p:pic>
        <p:nvPicPr>
          <p:cNvPr id="20" name="SK-33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6096000"/>
            <a:ext cx="11049000" cy="571500"/>
          </a:xfrm>
          <a:prstGeom prst="rect">
            <a:avLst/>
          </a:prstGeom>
        </p:spPr>
      </p:pic>
      <p:sp>
        <p:nvSpPr>
          <p:cNvPr id="21" name="SK-33-text-20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Exam Pearls: AKT &amp; SCA</a:t>
            </a:r>
            <a:endParaRPr lang="en-US" sz="2550" dirty="0"/>
          </a:p>
        </p:txBody>
      </p:sp>
      <p:sp>
        <p:nvSpPr>
          <p:cNvPr id="22" name="SK-33-text-21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3" name="SK-33-text-22"/>
          <p:cNvSpPr/>
          <p:nvPr/>
        </p:nvSpPr>
        <p:spPr>
          <a:xfrm>
            <a:off x="666750" y="1361629"/>
            <a:ext cx="5024438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KNOWLEDGE &amp; DATA</a:t>
            </a:r>
            <a:endParaRPr lang="en-US" sz="1050" dirty="0"/>
          </a:p>
        </p:txBody>
      </p:sp>
      <p:sp>
        <p:nvSpPr>
          <p:cNvPr id="24" name="SK-33-text-23"/>
          <p:cNvSpPr/>
          <p:nvPr/>
        </p:nvSpPr>
        <p:spPr>
          <a:xfrm>
            <a:off x="1019175" y="1752154"/>
            <a:ext cx="25831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8E44AD"/>
                </a:solidFill>
              </a:rPr>
              <a:t>AKT FOCUS</a:t>
            </a:r>
            <a:endParaRPr lang="en-US" sz="1800" dirty="0"/>
          </a:p>
        </p:txBody>
      </p:sp>
      <p:sp>
        <p:nvSpPr>
          <p:cNvPr id="25" name="SK-33-text-24"/>
          <p:cNvSpPr/>
          <p:nvPr/>
        </p:nvSpPr>
        <p:spPr>
          <a:xfrm>
            <a:off x="762000" y="2323654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Epidemiology:</a:t>
            </a:r>
            <a:r>
              <a:rPr lang="en-US" sz="1350" dirty="0">
                <a:solidFill>
                  <a:srgbClr val="212529"/>
                </a:solidFill>
              </a:rPr>
              <a:t> Approx. 1 in 4 GP patients present with unexplained physical symptoms.</a:t>
            </a:r>
            <a:endParaRPr lang="en-US" sz="1350" dirty="0"/>
          </a:p>
        </p:txBody>
      </p:sp>
      <p:sp>
        <p:nvSpPr>
          <p:cNvPr id="26" name="SK-33-text-25"/>
          <p:cNvSpPr/>
          <p:nvPr/>
        </p:nvSpPr>
        <p:spPr>
          <a:xfrm>
            <a:off x="762000" y="2974925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Terminology:</a:t>
            </a:r>
            <a:r>
              <a:rPr lang="en-US" sz="1350" dirty="0">
                <a:solidFill>
                  <a:srgbClr val="212529"/>
                </a:solidFill>
              </a:rPr>
              <a:t> DSM-5 SSD requires physical symptoms + excessive health-related thoughts/behaviors.</a:t>
            </a:r>
            <a:endParaRPr lang="en-US" sz="1350" dirty="0"/>
          </a:p>
        </p:txBody>
      </p:sp>
      <p:sp>
        <p:nvSpPr>
          <p:cNvPr id="27" name="SK-33-text-26"/>
          <p:cNvSpPr/>
          <p:nvPr/>
        </p:nvSpPr>
        <p:spPr>
          <a:xfrm>
            <a:off x="762000" y="3626197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ICD-11:</a:t>
            </a:r>
            <a:r>
              <a:rPr lang="en-US" sz="1350" dirty="0">
                <a:solidFill>
                  <a:srgbClr val="212529"/>
                </a:solidFill>
              </a:rPr>
              <a:t> Bodily Distress Disorder is the current standard for persistent, distressing somatic symptoms.</a:t>
            </a:r>
            <a:endParaRPr lang="en-US" sz="1350" dirty="0"/>
          </a:p>
        </p:txBody>
      </p:sp>
      <p:sp>
        <p:nvSpPr>
          <p:cNvPr id="28" name="SK-33-text-27"/>
          <p:cNvSpPr/>
          <p:nvPr/>
        </p:nvSpPr>
        <p:spPr>
          <a:xfrm>
            <a:off x="762000" y="4277469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Prescribing:</a:t>
            </a:r>
            <a:r>
              <a:rPr lang="en-US" sz="1350" dirty="0">
                <a:solidFill>
                  <a:srgbClr val="212529"/>
                </a:solidFill>
              </a:rPr>
              <a:t> Low-dose Amitriptyline (10-75mg) for pain; SSRIs for comorbid anxiety/depression.</a:t>
            </a:r>
            <a:endParaRPr lang="en-US" sz="1350" dirty="0"/>
          </a:p>
        </p:txBody>
      </p:sp>
      <p:sp>
        <p:nvSpPr>
          <p:cNvPr id="29" name="SK-33-text-28"/>
          <p:cNvSpPr/>
          <p:nvPr/>
        </p:nvSpPr>
        <p:spPr>
          <a:xfrm>
            <a:off x="762000" y="4928741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FND:</a:t>
            </a:r>
            <a:r>
              <a:rPr lang="en-US" sz="1350" dirty="0">
                <a:solidFill>
                  <a:srgbClr val="212529"/>
                </a:solidFill>
              </a:rPr>
              <a:t> Manage in primary care if stable; refer promptly if new neurological signs appear (NICE QS198).</a:t>
            </a:r>
            <a:endParaRPr lang="en-US" sz="1350" dirty="0"/>
          </a:p>
        </p:txBody>
      </p:sp>
      <p:sp>
        <p:nvSpPr>
          <p:cNvPr id="30" name="SK-33-text-29"/>
          <p:cNvSpPr/>
          <p:nvPr/>
        </p:nvSpPr>
        <p:spPr>
          <a:xfrm>
            <a:off x="6577013" y="1361629"/>
            <a:ext cx="5024438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CONSULTATION SKILLS</a:t>
            </a:r>
            <a:endParaRPr lang="en-US" sz="1050" dirty="0"/>
          </a:p>
        </p:txBody>
      </p:sp>
      <p:sp>
        <p:nvSpPr>
          <p:cNvPr id="31" name="SK-33-text-30"/>
          <p:cNvSpPr/>
          <p:nvPr/>
        </p:nvSpPr>
        <p:spPr>
          <a:xfrm>
            <a:off x="6929438" y="1752154"/>
            <a:ext cx="25831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30" dirty="0">
                <a:solidFill>
                  <a:srgbClr val="16A085"/>
                </a:solidFill>
              </a:rPr>
              <a:t>SCA FOCUS</a:t>
            </a:r>
            <a:endParaRPr lang="en-US" sz="1800" dirty="0"/>
          </a:p>
        </p:txBody>
      </p:sp>
      <p:sp>
        <p:nvSpPr>
          <p:cNvPr id="32" name="SK-33-text-31"/>
          <p:cNvSpPr/>
          <p:nvPr/>
        </p:nvSpPr>
        <p:spPr>
          <a:xfrm>
            <a:off x="6672263" y="2323654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Validation:</a:t>
            </a:r>
            <a:r>
              <a:rPr lang="en-US" sz="1350" dirty="0">
                <a:solidFill>
                  <a:srgbClr val="212529"/>
                </a:solidFill>
              </a:rPr>
              <a:t> Explicitly acknowledge symptoms are real and distressing before moving to explanation.</a:t>
            </a:r>
            <a:endParaRPr lang="en-US" sz="1350" dirty="0"/>
          </a:p>
        </p:txBody>
      </p:sp>
      <p:sp>
        <p:nvSpPr>
          <p:cNvPr id="33" name="SK-33-text-32"/>
          <p:cNvSpPr/>
          <p:nvPr/>
        </p:nvSpPr>
        <p:spPr>
          <a:xfrm>
            <a:off x="6672263" y="2974925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ICE:</a:t>
            </a:r>
            <a:r>
              <a:rPr lang="en-US" sz="1350" dirty="0">
                <a:solidFill>
                  <a:srgbClr val="212529"/>
                </a:solidFill>
              </a:rPr>
              <a:t> Explore Ideas, Concerns, and Expectations early to address specific health anxieties.</a:t>
            </a:r>
            <a:endParaRPr lang="en-US" sz="1350" dirty="0"/>
          </a:p>
        </p:txBody>
      </p:sp>
      <p:sp>
        <p:nvSpPr>
          <p:cNvPr id="34" name="SK-33-text-33"/>
          <p:cNvSpPr/>
          <p:nvPr/>
        </p:nvSpPr>
        <p:spPr>
          <a:xfrm>
            <a:off x="6672263" y="3626197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Reframing:</a:t>
            </a:r>
            <a:r>
              <a:rPr lang="en-US" sz="1350" dirty="0">
                <a:solidFill>
                  <a:srgbClr val="212529"/>
                </a:solidFill>
              </a:rPr>
              <a:t> Use analogies like "software vs hardware" or "over-sensitive nervous system."</a:t>
            </a:r>
            <a:endParaRPr lang="en-US" sz="1350" dirty="0"/>
          </a:p>
        </p:txBody>
      </p:sp>
      <p:sp>
        <p:nvSpPr>
          <p:cNvPr id="35" name="SK-33-text-34"/>
          <p:cNvSpPr/>
          <p:nvPr/>
        </p:nvSpPr>
        <p:spPr>
          <a:xfrm>
            <a:off x="6672263" y="4277469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Normal Tests:</a:t>
            </a:r>
            <a:r>
              <a:rPr lang="en-US" sz="1350" dirty="0">
                <a:solidFill>
                  <a:srgbClr val="212529"/>
                </a:solidFill>
              </a:rPr>
              <a:t> Frame as "good news" that dangerous disease is ruled out, not as "nothing is wrong."</a:t>
            </a:r>
            <a:endParaRPr lang="en-US" sz="1350" dirty="0"/>
          </a:p>
        </p:txBody>
      </p:sp>
      <p:sp>
        <p:nvSpPr>
          <p:cNvPr id="36" name="SK-33-text-35"/>
          <p:cNvSpPr/>
          <p:nvPr/>
        </p:nvSpPr>
        <p:spPr>
          <a:xfrm>
            <a:off x="6672263" y="4928741"/>
            <a:ext cx="494823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529"/>
                </a:solidFill>
              </a:rPr>
              <a:t>Shared Goals:</a:t>
            </a:r>
            <a:r>
              <a:rPr lang="en-US" sz="1350" dirty="0">
                <a:solidFill>
                  <a:srgbClr val="212529"/>
                </a:solidFill>
              </a:rPr>
              <a:t> Agree on functional goals (e.g., return to work) rather than purely symptom cure.</a:t>
            </a:r>
            <a:endParaRPr lang="en-US" sz="1350" dirty="0"/>
          </a:p>
        </p:txBody>
      </p:sp>
      <p:sp>
        <p:nvSpPr>
          <p:cNvPr id="37" name="SK-33-text-36"/>
          <p:cNvSpPr/>
          <p:nvPr/>
        </p:nvSpPr>
        <p:spPr>
          <a:xfrm>
            <a:off x="5425232" y="6281738"/>
            <a:ext cx="3436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3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7772400" cy="276225"/>
          </a:xfrm>
          <a:prstGeom prst="rect">
            <a:avLst/>
          </a:prstGeom>
        </p:spPr>
      </p:pic>
      <p:pic>
        <p:nvPicPr>
          <p:cNvPr id="6" name="SK-3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03883"/>
            <a:ext cx="166688" cy="137220"/>
          </a:xfrm>
          <a:prstGeom prst="rect">
            <a:avLst/>
          </a:prstGeom>
        </p:spPr>
      </p:pic>
      <p:pic>
        <p:nvPicPr>
          <p:cNvPr id="7" name="SK-3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645890"/>
            <a:ext cx="3790950" cy="295275"/>
          </a:xfrm>
          <a:prstGeom prst="rect">
            <a:avLst/>
          </a:prstGeom>
        </p:spPr>
      </p:pic>
      <p:pic>
        <p:nvPicPr>
          <p:cNvPr id="8" name="SK-3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2950" y="1645890"/>
            <a:ext cx="3790950" cy="295275"/>
          </a:xfrm>
          <a:prstGeom prst="rect">
            <a:avLst/>
          </a:prstGeom>
        </p:spPr>
      </p:pic>
      <p:pic>
        <p:nvPicPr>
          <p:cNvPr id="9" name="SK-3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759970"/>
            <a:ext cx="3790950" cy="295275"/>
          </a:xfrm>
          <a:prstGeom prst="rect">
            <a:avLst/>
          </a:prstGeom>
        </p:spPr>
      </p:pic>
      <p:pic>
        <p:nvPicPr>
          <p:cNvPr id="10" name="SK-34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2950" y="4759970"/>
            <a:ext cx="3790950" cy="295275"/>
          </a:xfrm>
          <a:prstGeom prst="rect">
            <a:avLst/>
          </a:prstGeom>
        </p:spPr>
      </p:pic>
      <p:pic>
        <p:nvPicPr>
          <p:cNvPr id="11" name="SK-3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2500" y="1226791"/>
            <a:ext cx="3048000" cy="5338761"/>
          </a:xfrm>
          <a:prstGeom prst="rect">
            <a:avLst/>
          </a:prstGeom>
        </p:spPr>
      </p:pic>
      <p:pic>
        <p:nvPicPr>
          <p:cNvPr id="12" name="SK-3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01100" y="1455390"/>
            <a:ext cx="2590800" cy="409575"/>
          </a:xfrm>
          <a:prstGeom prst="rect">
            <a:avLst/>
          </a:prstGeom>
        </p:spPr>
      </p:pic>
      <p:pic>
        <p:nvPicPr>
          <p:cNvPr id="13" name="SK-34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01100" y="1505843"/>
            <a:ext cx="261937" cy="213420"/>
          </a:xfrm>
          <a:prstGeom prst="rect">
            <a:avLst/>
          </a:prstGeom>
        </p:spPr>
      </p:pic>
      <p:pic>
        <p:nvPicPr>
          <p:cNvPr id="14" name="SK-34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01100" y="2074515"/>
            <a:ext cx="214313" cy="1059656"/>
          </a:xfrm>
          <a:prstGeom prst="rect">
            <a:avLst/>
          </a:prstGeom>
        </p:spPr>
      </p:pic>
      <p:pic>
        <p:nvPicPr>
          <p:cNvPr id="15" name="SK-34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01100" y="3305621"/>
            <a:ext cx="214313" cy="1059656"/>
          </a:xfrm>
          <a:prstGeom prst="rect">
            <a:avLst/>
          </a:prstGeom>
        </p:spPr>
      </p:pic>
      <p:pic>
        <p:nvPicPr>
          <p:cNvPr id="16" name="SK-3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01100" y="4536728"/>
            <a:ext cx="214313" cy="797719"/>
          </a:xfrm>
          <a:prstGeom prst="rect">
            <a:avLst/>
          </a:prstGeom>
        </p:spPr>
      </p:pic>
      <p:pic>
        <p:nvPicPr>
          <p:cNvPr id="17" name="SK-34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01100" y="5505896"/>
            <a:ext cx="214313" cy="1059656"/>
          </a:xfrm>
          <a:prstGeom prst="rect">
            <a:avLst/>
          </a:prstGeom>
        </p:spPr>
      </p:pic>
      <p:pic>
        <p:nvPicPr>
          <p:cNvPr id="18" name="SK-34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7327553"/>
            <a:ext cx="12192000" cy="485775"/>
          </a:xfrm>
          <a:prstGeom prst="rect">
            <a:avLst/>
          </a:prstGeom>
        </p:spPr>
      </p:pic>
      <p:sp>
        <p:nvSpPr>
          <p:cNvPr id="19" name="SK-34-text-18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Red Flags: Safety First</a:t>
            </a:r>
            <a:endParaRPr lang="en-US" sz="2550" dirty="0"/>
          </a:p>
        </p:txBody>
      </p:sp>
      <p:sp>
        <p:nvSpPr>
          <p:cNvPr id="20" name="SK-34-text-19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21" name="SK-34-text-20"/>
          <p:cNvSpPr/>
          <p:nvPr/>
        </p:nvSpPr>
        <p:spPr>
          <a:xfrm>
            <a:off x="852488" y="1226790"/>
            <a:ext cx="75438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 RED FLAGS OVERRIDE A FUNCTIONAL LABEL</a:t>
            </a:r>
            <a:endParaRPr lang="en-US" sz="1050" dirty="0"/>
          </a:p>
        </p:txBody>
      </p:sp>
      <p:sp>
        <p:nvSpPr>
          <p:cNvPr id="22" name="SK-34-text-21"/>
          <p:cNvSpPr/>
          <p:nvPr/>
        </p:nvSpPr>
        <p:spPr>
          <a:xfrm>
            <a:off x="571500" y="1645890"/>
            <a:ext cx="4817745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PHYSICAL: SYSTEMIC &amp; GI</a:t>
            </a:r>
            <a:endParaRPr lang="en-US" sz="1350" dirty="0"/>
          </a:p>
        </p:txBody>
      </p:sp>
      <p:sp>
        <p:nvSpPr>
          <p:cNvPr id="23" name="SK-34-text-22"/>
          <p:cNvSpPr/>
          <p:nvPr/>
        </p:nvSpPr>
        <p:spPr>
          <a:xfrm>
            <a:off x="685800" y="2017365"/>
            <a:ext cx="8857216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Unexplained weight loss</a:t>
            </a:r>
            <a:r>
              <a:rPr lang="en-US" sz="1275" dirty="0">
                <a:solidFill>
                  <a:srgbClr val="495057"/>
                </a:solidFill>
              </a:rPr>
              <a:t>, fever, or night sweats</a:t>
            </a:r>
            <a:endParaRPr lang="en-US" sz="1275" dirty="0"/>
          </a:p>
        </p:txBody>
      </p:sp>
      <p:sp>
        <p:nvSpPr>
          <p:cNvPr id="24" name="SK-34-text-23"/>
          <p:cNvSpPr/>
          <p:nvPr/>
        </p:nvSpPr>
        <p:spPr>
          <a:xfrm>
            <a:off x="685800" y="2301180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GI:</a:t>
            </a:r>
            <a:r>
              <a:rPr lang="en-US" sz="1275" dirty="0">
                <a:solidFill>
                  <a:srgbClr val="495057"/>
                </a:solidFill>
              </a:rPr>
              <a:t> Persistent vomiting, GI bleed, iron deficiency anaemia</a:t>
            </a:r>
            <a:endParaRPr lang="en-US" sz="1275" dirty="0"/>
          </a:p>
        </p:txBody>
      </p:sp>
      <p:sp>
        <p:nvSpPr>
          <p:cNvPr id="25" name="SK-34-text-24"/>
          <p:cNvSpPr/>
          <p:nvPr/>
        </p:nvSpPr>
        <p:spPr>
          <a:xfrm>
            <a:off x="685800" y="2811661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Dysphagia</a:t>
            </a:r>
            <a:r>
              <a:rPr lang="en-US" sz="1275" dirty="0">
                <a:solidFill>
                  <a:srgbClr val="495057"/>
                </a:solidFill>
              </a:rPr>
              <a:t> or new persistent change in bowel habit</a:t>
            </a:r>
            <a:endParaRPr lang="en-US" sz="1275" dirty="0"/>
          </a:p>
        </p:txBody>
      </p:sp>
      <p:sp>
        <p:nvSpPr>
          <p:cNvPr id="26" name="SK-34-text-25"/>
          <p:cNvSpPr/>
          <p:nvPr/>
        </p:nvSpPr>
        <p:spPr>
          <a:xfrm>
            <a:off x="685800" y="3322141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Cardiac:</a:t>
            </a:r>
            <a:r>
              <a:rPr lang="en-US" sz="1275" dirty="0">
                <a:solidFill>
                  <a:srgbClr val="495057"/>
                </a:solidFill>
              </a:rPr>
              <a:t> Exertional pain, syncope, or abnormal ECG</a:t>
            </a:r>
            <a:endParaRPr lang="en-US" sz="1275" dirty="0"/>
          </a:p>
        </p:txBody>
      </p:sp>
      <p:sp>
        <p:nvSpPr>
          <p:cNvPr id="27" name="SK-34-text-26"/>
          <p:cNvSpPr/>
          <p:nvPr/>
        </p:nvSpPr>
        <p:spPr>
          <a:xfrm>
            <a:off x="4552950" y="1645890"/>
            <a:ext cx="4612005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PHYSICAL: NEURO &amp; PAIN</a:t>
            </a:r>
            <a:endParaRPr lang="en-US" sz="1350" dirty="0"/>
          </a:p>
        </p:txBody>
      </p:sp>
      <p:sp>
        <p:nvSpPr>
          <p:cNvPr id="28" name="SK-34-text-27"/>
          <p:cNvSpPr/>
          <p:nvPr/>
        </p:nvSpPr>
        <p:spPr>
          <a:xfrm>
            <a:off x="4667250" y="2017365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Neurological:</a:t>
            </a:r>
            <a:r>
              <a:rPr lang="en-US" sz="1275" dirty="0">
                <a:solidFill>
                  <a:srgbClr val="495057"/>
                </a:solidFill>
              </a:rPr>
              <a:t> New objective weakness or progressive deficit</a:t>
            </a:r>
            <a:endParaRPr lang="en-US" sz="1275" dirty="0"/>
          </a:p>
        </p:txBody>
      </p:sp>
      <p:sp>
        <p:nvSpPr>
          <p:cNvPr id="29" name="SK-34-text-28"/>
          <p:cNvSpPr/>
          <p:nvPr/>
        </p:nvSpPr>
        <p:spPr>
          <a:xfrm>
            <a:off x="4667250" y="2527846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Cauda Equina:</a:t>
            </a:r>
            <a:r>
              <a:rPr lang="en-US" sz="1275" dirty="0">
                <a:solidFill>
                  <a:srgbClr val="495057"/>
                </a:solidFill>
              </a:rPr>
              <a:t> Saddle anaesthesia, bladder/bowel dysfunction</a:t>
            </a:r>
            <a:endParaRPr lang="en-US" sz="1275" dirty="0"/>
          </a:p>
        </p:txBody>
      </p:sp>
      <p:sp>
        <p:nvSpPr>
          <p:cNvPr id="30" name="SK-34-text-29"/>
          <p:cNvSpPr/>
          <p:nvPr/>
        </p:nvSpPr>
        <p:spPr>
          <a:xfrm>
            <a:off x="4667250" y="3038326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Severe Headache:</a:t>
            </a:r>
            <a:r>
              <a:rPr lang="en-US" sz="1275" dirty="0">
                <a:solidFill>
                  <a:srgbClr val="495057"/>
                </a:solidFill>
              </a:rPr>
              <a:t> Sudden onset, morning vomiting, papilloedema</a:t>
            </a:r>
            <a:endParaRPr lang="en-US" sz="1275" dirty="0"/>
          </a:p>
        </p:txBody>
      </p:sp>
      <p:sp>
        <p:nvSpPr>
          <p:cNvPr id="31" name="SK-34-text-30"/>
          <p:cNvSpPr/>
          <p:nvPr/>
        </p:nvSpPr>
        <p:spPr>
          <a:xfrm>
            <a:off x="4667250" y="3548807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Pain:</a:t>
            </a:r>
            <a:r>
              <a:rPr lang="en-US" sz="1275" dirty="0">
                <a:solidFill>
                  <a:srgbClr val="495057"/>
                </a:solidFill>
              </a:rPr>
              <a:t> Cancer history, immunosuppression, or night pain</a:t>
            </a:r>
            <a:endParaRPr lang="en-US" sz="1275" dirty="0"/>
          </a:p>
        </p:txBody>
      </p:sp>
      <p:sp>
        <p:nvSpPr>
          <p:cNvPr id="32" name="SK-34-text-31"/>
          <p:cNvSpPr/>
          <p:nvPr/>
        </p:nvSpPr>
        <p:spPr>
          <a:xfrm>
            <a:off x="571500" y="4759970"/>
            <a:ext cx="5846445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MENTAL HEALTH &amp; SAFEGUARDING</a:t>
            </a:r>
            <a:endParaRPr lang="en-US" sz="1350" dirty="0"/>
          </a:p>
        </p:txBody>
      </p:sp>
      <p:sp>
        <p:nvSpPr>
          <p:cNvPr id="33" name="SK-34-text-32"/>
          <p:cNvSpPr/>
          <p:nvPr/>
        </p:nvSpPr>
        <p:spPr>
          <a:xfrm>
            <a:off x="685800" y="5131445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Suicidal ideation</a:t>
            </a:r>
            <a:r>
              <a:rPr lang="en-US" sz="1275" dirty="0">
                <a:solidFill>
                  <a:srgbClr val="495057"/>
                </a:solidFill>
              </a:rPr>
              <a:t> with plans or intent, severe self-neglect</a:t>
            </a:r>
            <a:endParaRPr lang="en-US" sz="1275" dirty="0"/>
          </a:p>
        </p:txBody>
      </p:sp>
      <p:sp>
        <p:nvSpPr>
          <p:cNvPr id="34" name="SK-34-text-33"/>
          <p:cNvSpPr/>
          <p:nvPr/>
        </p:nvSpPr>
        <p:spPr>
          <a:xfrm>
            <a:off x="685800" y="5641925"/>
            <a:ext cx="8668765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Psychosis:</a:t>
            </a:r>
            <a:r>
              <a:rPr lang="en-US" sz="1275" dirty="0">
                <a:solidFill>
                  <a:srgbClr val="495057"/>
                </a:solidFill>
              </a:rPr>
              <a:t> Hallucinations, delusions, or mania</a:t>
            </a:r>
            <a:endParaRPr lang="en-US" sz="1275" dirty="0"/>
          </a:p>
        </p:txBody>
      </p:sp>
      <p:sp>
        <p:nvSpPr>
          <p:cNvPr id="35" name="SK-34-text-34"/>
          <p:cNvSpPr/>
          <p:nvPr/>
        </p:nvSpPr>
        <p:spPr>
          <a:xfrm>
            <a:off x="685800" y="5925741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Safeguarding:</a:t>
            </a:r>
            <a:r>
              <a:rPr lang="en-US" sz="1275" dirty="0">
                <a:solidFill>
                  <a:srgbClr val="495057"/>
                </a:solidFill>
              </a:rPr>
              <a:t> Domestic abuse or child protection concerns</a:t>
            </a:r>
            <a:endParaRPr lang="en-US" sz="1275" dirty="0"/>
          </a:p>
        </p:txBody>
      </p:sp>
      <p:sp>
        <p:nvSpPr>
          <p:cNvPr id="36" name="SK-34-text-35"/>
          <p:cNvSpPr/>
          <p:nvPr/>
        </p:nvSpPr>
        <p:spPr>
          <a:xfrm>
            <a:off x="4552950" y="4759970"/>
            <a:ext cx="4817745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C0392B"/>
                </a:solidFill>
              </a:rPr>
              <a:t>CHILDREN &amp; YOUNG PEOPLE</a:t>
            </a:r>
            <a:endParaRPr lang="en-US" sz="1350" dirty="0"/>
          </a:p>
        </p:txBody>
      </p:sp>
      <p:sp>
        <p:nvSpPr>
          <p:cNvPr id="37" name="SK-34-text-36"/>
          <p:cNvSpPr/>
          <p:nvPr/>
        </p:nvSpPr>
        <p:spPr>
          <a:xfrm>
            <a:off x="4667250" y="5131445"/>
            <a:ext cx="752475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Unexplained bruising</a:t>
            </a:r>
            <a:r>
              <a:rPr lang="en-US" sz="1275" dirty="0">
                <a:solidFill>
                  <a:srgbClr val="495057"/>
                </a:solidFill>
              </a:rPr>
              <a:t> or significant weight loss</a:t>
            </a:r>
            <a:endParaRPr lang="en-US" sz="1275" dirty="0"/>
          </a:p>
        </p:txBody>
      </p:sp>
      <p:sp>
        <p:nvSpPr>
          <p:cNvPr id="38" name="SK-34-text-37"/>
          <p:cNvSpPr/>
          <p:nvPr/>
        </p:nvSpPr>
        <p:spPr>
          <a:xfrm>
            <a:off x="4667250" y="5415260"/>
            <a:ext cx="36766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Eating disorder</a:t>
            </a:r>
            <a:r>
              <a:rPr lang="en-US" sz="1275" dirty="0">
                <a:solidFill>
                  <a:srgbClr val="495057"/>
                </a:solidFill>
              </a:rPr>
              <a:t> signs or school refusal with high risk</a:t>
            </a:r>
            <a:endParaRPr lang="en-US" sz="1275" dirty="0"/>
          </a:p>
        </p:txBody>
      </p:sp>
      <p:sp>
        <p:nvSpPr>
          <p:cNvPr id="39" name="SK-34-text-38"/>
          <p:cNvSpPr/>
          <p:nvPr/>
        </p:nvSpPr>
        <p:spPr>
          <a:xfrm>
            <a:off x="4667250" y="5925741"/>
            <a:ext cx="752475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12529"/>
                </a:solidFill>
              </a:rPr>
              <a:t>Fabricated/Induced illness</a:t>
            </a:r>
            <a:r>
              <a:rPr lang="en-US" sz="1275" dirty="0">
                <a:solidFill>
                  <a:srgbClr val="495057"/>
                </a:solidFill>
              </a:rPr>
              <a:t> (FII) concerns</a:t>
            </a:r>
            <a:endParaRPr lang="en-US" sz="1275" dirty="0"/>
          </a:p>
        </p:txBody>
      </p:sp>
      <p:sp>
        <p:nvSpPr>
          <p:cNvPr id="40" name="SK-34-text-39"/>
          <p:cNvSpPr/>
          <p:nvPr/>
        </p:nvSpPr>
        <p:spPr>
          <a:xfrm>
            <a:off x="9158288" y="1455390"/>
            <a:ext cx="3033713" cy="409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</a:rPr>
              <a:t>Urgent Actions</a:t>
            </a:r>
            <a:endParaRPr lang="en-US" sz="1650" dirty="0"/>
          </a:p>
        </p:txBody>
      </p:sp>
      <p:sp>
        <p:nvSpPr>
          <p:cNvPr id="41" name="SK-34-text-40"/>
          <p:cNvSpPr/>
          <p:nvPr/>
        </p:nvSpPr>
        <p:spPr>
          <a:xfrm>
            <a:off x="9129713" y="2055465"/>
            <a:ext cx="2262188" cy="1078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Emergency Admission (A&amp;E)</a:t>
            </a:r>
            <a:r>
              <a:rPr lang="en-US" sz="1200" dirty="0">
                <a:solidFill>
                  <a:srgbClr val="FFFFFF"/>
                </a:solidFill>
              </a:rPr>
              <a:t>Suspected Cauda Equina, MI, acute psychosis, or high suicide risk.</a:t>
            </a:r>
            <a:endParaRPr lang="en-US" sz="1200" dirty="0"/>
          </a:p>
        </p:txBody>
      </p:sp>
      <p:sp>
        <p:nvSpPr>
          <p:cNvPr id="42" name="SK-34-text-41"/>
          <p:cNvSpPr/>
          <p:nvPr/>
        </p:nvSpPr>
        <p:spPr>
          <a:xfrm>
            <a:off x="9129713" y="3286571"/>
            <a:ext cx="2262188" cy="1078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2-Week Wait (2WW)</a:t>
            </a:r>
            <a:r>
              <a:rPr lang="en-US" sz="1200" dirty="0">
                <a:solidFill>
                  <a:srgbClr val="FFFFFF"/>
                </a:solidFill>
              </a:rPr>
              <a:t>Urgent cancer referrals for GI symptoms, breast lumps, or weight loss.</a:t>
            </a:r>
            <a:endParaRPr lang="en-US" sz="1200" dirty="0"/>
          </a:p>
        </p:txBody>
      </p:sp>
      <p:sp>
        <p:nvSpPr>
          <p:cNvPr id="43" name="SK-34-text-42"/>
          <p:cNvSpPr/>
          <p:nvPr/>
        </p:nvSpPr>
        <p:spPr>
          <a:xfrm>
            <a:off x="9129713" y="4517678"/>
            <a:ext cx="2262188" cy="8167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Urgent Neurology</a:t>
            </a:r>
            <a:r>
              <a:rPr lang="en-US" sz="1200" dirty="0">
                <a:solidFill>
                  <a:srgbClr val="FFFFFF"/>
                </a:solidFill>
              </a:rPr>
              <a:t>New symptoms in known FND that differ from the usual pattern.</a:t>
            </a:r>
            <a:endParaRPr lang="en-US" sz="1200" dirty="0"/>
          </a:p>
        </p:txBody>
      </p:sp>
      <p:sp>
        <p:nvSpPr>
          <p:cNvPr id="44" name="SK-34-text-43"/>
          <p:cNvSpPr/>
          <p:nvPr/>
        </p:nvSpPr>
        <p:spPr>
          <a:xfrm>
            <a:off x="9129713" y="5486846"/>
            <a:ext cx="2262188" cy="1078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Safeguarding</a:t>
            </a:r>
            <a:r>
              <a:rPr lang="en-US" sz="1200" dirty="0">
                <a:solidFill>
                  <a:srgbClr val="FFFFFF"/>
                </a:solidFill>
              </a:rPr>
              <a:t>Immediate referral to Social Services if risk to child or vulnerable adult.</a:t>
            </a:r>
            <a:endParaRPr lang="en-US" sz="1200" dirty="0"/>
          </a:p>
        </p:txBody>
      </p:sp>
      <p:sp>
        <p:nvSpPr>
          <p:cNvPr id="45" name="SK-34-text-44"/>
          <p:cNvSpPr/>
          <p:nvPr/>
        </p:nvSpPr>
        <p:spPr>
          <a:xfrm>
            <a:off x="0" y="7327553"/>
            <a:ext cx="121920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3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26790"/>
            <a:ext cx="5467350" cy="1179165"/>
          </a:xfrm>
          <a:prstGeom prst="rect">
            <a:avLst/>
          </a:prstGeom>
        </p:spPr>
      </p:pic>
      <p:pic>
        <p:nvPicPr>
          <p:cNvPr id="6" name="SK-3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41090"/>
            <a:ext cx="419100" cy="419100"/>
          </a:xfrm>
          <a:prstGeom prst="rect">
            <a:avLst/>
          </a:prstGeom>
        </p:spPr>
      </p:pic>
      <p:pic>
        <p:nvPicPr>
          <p:cNvPr id="7" name="SK-3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474440"/>
            <a:ext cx="190500" cy="152400"/>
          </a:xfrm>
          <a:prstGeom prst="rect">
            <a:avLst/>
          </a:prstGeom>
        </p:spPr>
      </p:pic>
      <p:pic>
        <p:nvPicPr>
          <p:cNvPr id="8" name="SK-35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1226790"/>
            <a:ext cx="5467350" cy="1179165"/>
          </a:xfrm>
          <a:prstGeom prst="rect">
            <a:avLst/>
          </a:prstGeom>
        </p:spPr>
      </p:pic>
      <p:pic>
        <p:nvPicPr>
          <p:cNvPr id="9" name="SK-35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7450" y="1341090"/>
            <a:ext cx="419100" cy="419100"/>
          </a:xfrm>
          <a:prstGeom prst="rect">
            <a:avLst/>
          </a:prstGeom>
        </p:spPr>
      </p:pic>
      <p:pic>
        <p:nvPicPr>
          <p:cNvPr id="10" name="SK-3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0" y="1474440"/>
            <a:ext cx="190500" cy="152400"/>
          </a:xfrm>
          <a:prstGeom prst="rect">
            <a:avLst/>
          </a:prstGeom>
        </p:spPr>
      </p:pic>
      <p:pic>
        <p:nvPicPr>
          <p:cNvPr id="11" name="SK-3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520255"/>
            <a:ext cx="5467350" cy="1179165"/>
          </a:xfrm>
          <a:prstGeom prst="rect">
            <a:avLst/>
          </a:prstGeom>
        </p:spPr>
      </p:pic>
      <p:pic>
        <p:nvPicPr>
          <p:cNvPr id="12" name="SK-3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2634555"/>
            <a:ext cx="419100" cy="419100"/>
          </a:xfrm>
          <a:prstGeom prst="rect">
            <a:avLst/>
          </a:prstGeom>
        </p:spPr>
      </p:pic>
      <p:pic>
        <p:nvPicPr>
          <p:cNvPr id="13" name="SK-3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" y="2767905"/>
            <a:ext cx="190500" cy="152400"/>
          </a:xfrm>
          <a:prstGeom prst="rect">
            <a:avLst/>
          </a:prstGeom>
        </p:spPr>
      </p:pic>
      <p:pic>
        <p:nvPicPr>
          <p:cNvPr id="14" name="SK-35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3150" y="2520255"/>
            <a:ext cx="5467350" cy="1179165"/>
          </a:xfrm>
          <a:prstGeom prst="rect">
            <a:avLst/>
          </a:prstGeom>
        </p:spPr>
      </p:pic>
      <p:pic>
        <p:nvPicPr>
          <p:cNvPr id="15" name="SK-35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7450" y="2634555"/>
            <a:ext cx="419100" cy="419100"/>
          </a:xfrm>
          <a:prstGeom prst="rect">
            <a:avLst/>
          </a:prstGeom>
        </p:spPr>
      </p:pic>
      <p:pic>
        <p:nvPicPr>
          <p:cNvPr id="16" name="SK-35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2767905"/>
            <a:ext cx="190500" cy="152400"/>
          </a:xfrm>
          <a:prstGeom prst="rect">
            <a:avLst/>
          </a:prstGeom>
        </p:spPr>
      </p:pic>
      <p:pic>
        <p:nvPicPr>
          <p:cNvPr id="17" name="SK-35-img-1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813721"/>
            <a:ext cx="5467350" cy="1179165"/>
          </a:xfrm>
          <a:prstGeom prst="rect">
            <a:avLst/>
          </a:prstGeom>
        </p:spPr>
      </p:pic>
      <p:pic>
        <p:nvPicPr>
          <p:cNvPr id="18" name="SK-35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" y="3928021"/>
            <a:ext cx="419100" cy="419100"/>
          </a:xfrm>
          <a:prstGeom prst="rect">
            <a:avLst/>
          </a:prstGeom>
        </p:spPr>
      </p:pic>
      <p:pic>
        <p:nvPicPr>
          <p:cNvPr id="19" name="SK-35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0100" y="4061371"/>
            <a:ext cx="190500" cy="152400"/>
          </a:xfrm>
          <a:prstGeom prst="rect">
            <a:avLst/>
          </a:prstGeom>
        </p:spPr>
      </p:pic>
      <p:pic>
        <p:nvPicPr>
          <p:cNvPr id="20" name="SK-35-img-1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3813721"/>
            <a:ext cx="5467350" cy="1179165"/>
          </a:xfrm>
          <a:prstGeom prst="rect">
            <a:avLst/>
          </a:prstGeom>
        </p:spPr>
      </p:pic>
      <p:pic>
        <p:nvPicPr>
          <p:cNvPr id="21" name="SK-35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67450" y="3928021"/>
            <a:ext cx="419100" cy="419100"/>
          </a:xfrm>
          <a:prstGeom prst="rect">
            <a:avLst/>
          </a:prstGeom>
        </p:spPr>
      </p:pic>
      <p:pic>
        <p:nvPicPr>
          <p:cNvPr id="22" name="SK-35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750" y="4061371"/>
            <a:ext cx="190500" cy="152400"/>
          </a:xfrm>
          <a:prstGeom prst="rect">
            <a:avLst/>
          </a:prstGeom>
        </p:spPr>
      </p:pic>
      <p:pic>
        <p:nvPicPr>
          <p:cNvPr id="23" name="SK-35-img-2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107186"/>
            <a:ext cx="5467350" cy="1179314"/>
          </a:xfrm>
          <a:prstGeom prst="rect">
            <a:avLst/>
          </a:prstGeom>
        </p:spPr>
      </p:pic>
      <p:pic>
        <p:nvPicPr>
          <p:cNvPr id="24" name="SK-35-img-2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5221486"/>
            <a:ext cx="419100" cy="419100"/>
          </a:xfrm>
          <a:prstGeom prst="rect">
            <a:avLst/>
          </a:prstGeom>
        </p:spPr>
      </p:pic>
      <p:pic>
        <p:nvPicPr>
          <p:cNvPr id="25" name="SK-35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0100" y="5354836"/>
            <a:ext cx="190500" cy="152400"/>
          </a:xfrm>
          <a:prstGeom prst="rect">
            <a:avLst/>
          </a:prstGeom>
        </p:spPr>
      </p:pic>
      <p:pic>
        <p:nvPicPr>
          <p:cNvPr id="26" name="SK-35-img-2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5107186"/>
            <a:ext cx="5467350" cy="1179314"/>
          </a:xfrm>
          <a:prstGeom prst="rect">
            <a:avLst/>
          </a:prstGeom>
        </p:spPr>
      </p:pic>
      <p:pic>
        <p:nvPicPr>
          <p:cNvPr id="27" name="SK-35-img-2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7450" y="5221486"/>
            <a:ext cx="419100" cy="419100"/>
          </a:xfrm>
          <a:prstGeom prst="rect">
            <a:avLst/>
          </a:prstGeom>
        </p:spPr>
      </p:pic>
      <p:pic>
        <p:nvPicPr>
          <p:cNvPr id="28" name="SK-35-img-2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81750" y="5354836"/>
            <a:ext cx="190500" cy="152400"/>
          </a:xfrm>
          <a:prstGeom prst="rect">
            <a:avLst/>
          </a:prstGeom>
        </p:spPr>
      </p:pic>
      <p:pic>
        <p:nvPicPr>
          <p:cNvPr id="29" name="SK-35-img-2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30" name="SK-35-text-29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Common Pitfalls</a:t>
            </a:r>
            <a:endParaRPr lang="en-US" sz="2550" dirty="0"/>
          </a:p>
        </p:txBody>
      </p:sp>
      <p:sp>
        <p:nvSpPr>
          <p:cNvPr id="31" name="SK-35-text-30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D35400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32" name="SK-35-text-31"/>
          <p:cNvSpPr/>
          <p:nvPr/>
        </p:nvSpPr>
        <p:spPr>
          <a:xfrm>
            <a:off x="1257300" y="1341090"/>
            <a:ext cx="47529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Outdated Terminology</a:t>
            </a:r>
            <a:endParaRPr lang="en-US" sz="1350" dirty="0"/>
          </a:p>
        </p:txBody>
      </p:sp>
      <p:sp>
        <p:nvSpPr>
          <p:cNvPr id="33" name="SK-35-text-32"/>
          <p:cNvSpPr/>
          <p:nvPr/>
        </p:nvSpPr>
        <p:spPr>
          <a:xfrm>
            <a:off x="1257300" y="1636365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Using terms like </a:t>
            </a:r>
            <a:r>
              <a:rPr lang="en-US" sz="1200" b="1" dirty="0">
                <a:solidFill>
                  <a:srgbClr val="212529"/>
                </a:solidFill>
              </a:rPr>
              <a:t>"Somatization Disorder"</a:t>
            </a:r>
            <a:r>
              <a:rPr lang="en-US" sz="1200" dirty="0">
                <a:solidFill>
                  <a:srgbClr val="495057"/>
                </a:solidFill>
              </a:rPr>
              <a:t> or "Hypochondriasis" as current primary diagnoses instead of DSM-5/ICD-11 updates.</a:t>
            </a:r>
            <a:endParaRPr lang="en-US" sz="1200" dirty="0"/>
          </a:p>
        </p:txBody>
      </p:sp>
      <p:sp>
        <p:nvSpPr>
          <p:cNvPr id="34" name="SK-35-text-33"/>
          <p:cNvSpPr/>
          <p:nvPr/>
        </p:nvSpPr>
        <p:spPr>
          <a:xfrm>
            <a:off x="6838950" y="1341090"/>
            <a:ext cx="47529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Invalidating Language</a:t>
            </a:r>
            <a:endParaRPr lang="en-US" sz="1350" dirty="0"/>
          </a:p>
        </p:txBody>
      </p:sp>
      <p:sp>
        <p:nvSpPr>
          <p:cNvPr id="35" name="SK-35-text-34"/>
          <p:cNvSpPr/>
          <p:nvPr/>
        </p:nvSpPr>
        <p:spPr>
          <a:xfrm>
            <a:off x="6838950" y="1636365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Telling the patient </a:t>
            </a:r>
            <a:r>
              <a:rPr lang="en-US" sz="1200" b="1" dirty="0">
                <a:solidFill>
                  <a:srgbClr val="212529"/>
                </a:solidFill>
              </a:rPr>
              <a:t>"Nothing is wrong"</a:t>
            </a:r>
            <a:r>
              <a:rPr lang="en-US" sz="1200" dirty="0">
                <a:solidFill>
                  <a:srgbClr val="495057"/>
                </a:solidFill>
              </a:rPr>
              <a:t> or implying symptoms are "all in the head" or imaginary.</a:t>
            </a:r>
            <a:endParaRPr lang="en-US" sz="1200" dirty="0"/>
          </a:p>
        </p:txBody>
      </p:sp>
      <p:sp>
        <p:nvSpPr>
          <p:cNvPr id="36" name="SK-35-text-35"/>
          <p:cNvSpPr/>
          <p:nvPr/>
        </p:nvSpPr>
        <p:spPr>
          <a:xfrm>
            <a:off x="1257300" y="2634555"/>
            <a:ext cx="47529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Clinical Bias</a:t>
            </a:r>
            <a:endParaRPr lang="en-US" sz="1350" dirty="0"/>
          </a:p>
        </p:txBody>
      </p:sp>
      <p:sp>
        <p:nvSpPr>
          <p:cNvPr id="37" name="SK-35-text-36"/>
          <p:cNvSpPr/>
          <p:nvPr/>
        </p:nvSpPr>
        <p:spPr>
          <a:xfrm>
            <a:off x="1257300" y="2929830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Assuming symptoms are </a:t>
            </a:r>
            <a:r>
              <a:rPr lang="en-US" sz="1200" b="1" dirty="0">
                <a:solidFill>
                  <a:srgbClr val="212529"/>
                </a:solidFill>
              </a:rPr>
              <a:t>deliberate, malingering, or attention-seeking</a:t>
            </a:r>
            <a:r>
              <a:rPr lang="en-US" sz="1200" dirty="0">
                <a:solidFill>
                  <a:srgbClr val="495057"/>
                </a:solidFill>
              </a:rPr>
              <a:t> rather than real physiological distress.</a:t>
            </a:r>
            <a:endParaRPr lang="en-US" sz="1200" dirty="0"/>
          </a:p>
        </p:txBody>
      </p:sp>
      <p:sp>
        <p:nvSpPr>
          <p:cNvPr id="38" name="SK-35-text-37"/>
          <p:cNvSpPr/>
          <p:nvPr/>
        </p:nvSpPr>
        <p:spPr>
          <a:xfrm>
            <a:off x="6838950" y="2634555"/>
            <a:ext cx="47529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Missed Comorbidities</a:t>
            </a:r>
            <a:endParaRPr lang="en-US" sz="1350" dirty="0"/>
          </a:p>
        </p:txBody>
      </p:sp>
      <p:sp>
        <p:nvSpPr>
          <p:cNvPr id="39" name="SK-35-text-38"/>
          <p:cNvSpPr/>
          <p:nvPr/>
        </p:nvSpPr>
        <p:spPr>
          <a:xfrm>
            <a:off x="6838950" y="2929830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Failing to screen for </a:t>
            </a:r>
            <a:r>
              <a:rPr lang="en-US" sz="1200" b="1" dirty="0">
                <a:solidFill>
                  <a:srgbClr val="212529"/>
                </a:solidFill>
              </a:rPr>
              <a:t>depression, anxiety, PTSD, or safeguarding concerns</a:t>
            </a:r>
            <a:r>
              <a:rPr lang="en-US" sz="1200" dirty="0">
                <a:solidFill>
                  <a:srgbClr val="495057"/>
                </a:solidFill>
              </a:rPr>
              <a:t> (e.g., domestic abuse or trauma).</a:t>
            </a:r>
            <a:endParaRPr lang="en-US" sz="1200" dirty="0"/>
          </a:p>
        </p:txBody>
      </p:sp>
      <p:sp>
        <p:nvSpPr>
          <p:cNvPr id="40" name="SK-35-text-39"/>
          <p:cNvSpPr/>
          <p:nvPr/>
        </p:nvSpPr>
        <p:spPr>
          <a:xfrm>
            <a:off x="1257300" y="3928021"/>
            <a:ext cx="47529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Over-Investigation</a:t>
            </a:r>
            <a:endParaRPr lang="en-US" sz="1350" dirty="0"/>
          </a:p>
        </p:txBody>
      </p:sp>
      <p:sp>
        <p:nvSpPr>
          <p:cNvPr id="41" name="SK-35-text-40"/>
          <p:cNvSpPr/>
          <p:nvPr/>
        </p:nvSpPr>
        <p:spPr>
          <a:xfrm>
            <a:off x="1257300" y="4223296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Ordering repeated tests due to </a:t>
            </a:r>
            <a:r>
              <a:rPr lang="en-US" sz="1200" b="1" dirty="0">
                <a:solidFill>
                  <a:srgbClr val="212529"/>
                </a:solidFill>
              </a:rPr>
              <a:t>clinician discomfort</a:t>
            </a:r>
            <a:r>
              <a:rPr lang="en-US" sz="1200" dirty="0">
                <a:solidFill>
                  <a:srgbClr val="495057"/>
                </a:solidFill>
              </a:rPr>
              <a:t> or patient pressure, which risks iatrogenic harm and incidentalomas.</a:t>
            </a:r>
            <a:endParaRPr lang="en-US" sz="1200" dirty="0"/>
          </a:p>
        </p:txBody>
      </p:sp>
      <p:sp>
        <p:nvSpPr>
          <p:cNvPr id="42" name="SK-35-text-41"/>
          <p:cNvSpPr/>
          <p:nvPr/>
        </p:nvSpPr>
        <p:spPr>
          <a:xfrm>
            <a:off x="6838950" y="3928021"/>
            <a:ext cx="50234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Diagnostic Overshadowing</a:t>
            </a:r>
            <a:endParaRPr lang="en-US" sz="1350" dirty="0"/>
          </a:p>
        </p:txBody>
      </p:sp>
      <p:sp>
        <p:nvSpPr>
          <p:cNvPr id="43" name="SK-35-text-42"/>
          <p:cNvSpPr/>
          <p:nvPr/>
        </p:nvSpPr>
        <p:spPr>
          <a:xfrm>
            <a:off x="6838950" y="4223296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Under-investigating </a:t>
            </a:r>
            <a:r>
              <a:rPr lang="en-US" sz="1200" b="1" dirty="0">
                <a:solidFill>
                  <a:srgbClr val="212529"/>
                </a:solidFill>
              </a:rPr>
              <a:t>new red flags</a:t>
            </a:r>
            <a:r>
              <a:rPr lang="en-US" sz="1200" dirty="0">
                <a:solidFill>
                  <a:srgbClr val="495057"/>
                </a:solidFill>
              </a:rPr>
              <a:t> because the patient already has a known functional or somatic symptom diagnosis.</a:t>
            </a:r>
            <a:endParaRPr lang="en-US" sz="1200" dirty="0"/>
          </a:p>
        </p:txBody>
      </p:sp>
      <p:sp>
        <p:nvSpPr>
          <p:cNvPr id="44" name="SK-35-text-43"/>
          <p:cNvSpPr/>
          <p:nvPr/>
        </p:nvSpPr>
        <p:spPr>
          <a:xfrm>
            <a:off x="1257300" y="5221486"/>
            <a:ext cx="47529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Prescribing Traps</a:t>
            </a:r>
            <a:endParaRPr lang="en-US" sz="1350" dirty="0"/>
          </a:p>
        </p:txBody>
      </p:sp>
      <p:sp>
        <p:nvSpPr>
          <p:cNvPr id="45" name="SK-35-text-44"/>
          <p:cNvSpPr/>
          <p:nvPr/>
        </p:nvSpPr>
        <p:spPr>
          <a:xfrm>
            <a:off x="1257300" y="5516761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Prescribing </a:t>
            </a:r>
            <a:r>
              <a:rPr lang="en-US" sz="1200" b="1" dirty="0">
                <a:solidFill>
                  <a:srgbClr val="212529"/>
                </a:solidFill>
              </a:rPr>
              <a:t>opioids or benzodiazepines</a:t>
            </a:r>
            <a:r>
              <a:rPr lang="en-US" sz="1200" dirty="0">
                <a:solidFill>
                  <a:srgbClr val="495057"/>
                </a:solidFill>
              </a:rPr>
              <a:t> for chronic functional pain, leading to dependence and worsening symptoms.</a:t>
            </a:r>
            <a:endParaRPr lang="en-US" sz="1200" dirty="0"/>
          </a:p>
        </p:txBody>
      </p:sp>
      <p:sp>
        <p:nvSpPr>
          <p:cNvPr id="46" name="SK-35-text-45"/>
          <p:cNvSpPr/>
          <p:nvPr/>
        </p:nvSpPr>
        <p:spPr>
          <a:xfrm>
            <a:off x="6838950" y="5221486"/>
            <a:ext cx="50234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35400"/>
                </a:solidFill>
              </a:rPr>
              <a:t>Rejection-Style Referral</a:t>
            </a:r>
            <a:endParaRPr lang="en-US" sz="1350" dirty="0"/>
          </a:p>
        </p:txBody>
      </p:sp>
      <p:sp>
        <p:nvSpPr>
          <p:cNvPr id="47" name="SK-35-text-46"/>
          <p:cNvSpPr/>
          <p:nvPr/>
        </p:nvSpPr>
        <p:spPr>
          <a:xfrm>
            <a:off x="6838950" y="5516761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95057"/>
                </a:solidFill>
              </a:rPr>
              <a:t>Referring to psychiatry in a way that sounds like </a:t>
            </a:r>
            <a:r>
              <a:rPr lang="en-US" sz="1200" b="1" dirty="0">
                <a:solidFill>
                  <a:srgbClr val="212529"/>
                </a:solidFill>
              </a:rPr>
              <a:t>rejection</a:t>
            </a:r>
            <a:r>
              <a:rPr lang="en-US" sz="1200" dirty="0">
                <a:solidFill>
                  <a:srgbClr val="495057"/>
                </a:solidFill>
              </a:rPr>
              <a:t> ("this is not my problem") rather than integrated support.</a:t>
            </a:r>
            <a:endParaRPr lang="en-US" sz="1200" dirty="0"/>
          </a:p>
        </p:txBody>
      </p:sp>
      <p:sp>
        <p:nvSpPr>
          <p:cNvPr id="48" name="SK-35-text-47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"/>
            <a:ext cx="11049000" cy="655290"/>
          </a:xfrm>
          <a:prstGeom prst="rect">
            <a:avLst/>
          </a:prstGeom>
        </p:spPr>
      </p:pic>
      <p:pic>
        <p:nvPicPr>
          <p:cNvPr id="5" name="SK-3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112490"/>
            <a:ext cx="5902077" cy="4280446"/>
          </a:xfrm>
          <a:prstGeom prst="rect">
            <a:avLst/>
          </a:prstGeom>
        </p:spPr>
      </p:pic>
      <p:pic>
        <p:nvPicPr>
          <p:cNvPr id="6" name="SK-3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258193"/>
            <a:ext cx="261937" cy="213420"/>
          </a:xfrm>
          <a:prstGeom prst="rect">
            <a:avLst/>
          </a:prstGeom>
        </p:spPr>
      </p:pic>
      <p:pic>
        <p:nvPicPr>
          <p:cNvPr id="7" name="SK-3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3668911"/>
            <a:ext cx="5673477" cy="1628775"/>
          </a:xfrm>
          <a:prstGeom prst="rect">
            <a:avLst/>
          </a:prstGeom>
        </p:spPr>
      </p:pic>
      <p:pic>
        <p:nvPicPr>
          <p:cNvPr id="8" name="SK-3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4077" y="1112490"/>
            <a:ext cx="4956423" cy="4280446"/>
          </a:xfrm>
          <a:prstGeom prst="rect">
            <a:avLst/>
          </a:prstGeom>
        </p:spPr>
      </p:pic>
      <p:pic>
        <p:nvPicPr>
          <p:cNvPr id="9" name="SK-3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8377" y="1258193"/>
            <a:ext cx="261937" cy="213420"/>
          </a:xfrm>
          <a:prstGeom prst="rect">
            <a:avLst/>
          </a:prstGeom>
        </p:spPr>
      </p:pic>
      <p:pic>
        <p:nvPicPr>
          <p:cNvPr id="10" name="SK-3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8377" y="4449961"/>
            <a:ext cx="4727823" cy="847725"/>
          </a:xfrm>
          <a:prstGeom prst="rect">
            <a:avLst/>
          </a:prstGeom>
        </p:spPr>
      </p:pic>
      <p:pic>
        <p:nvPicPr>
          <p:cNvPr id="11" name="SK-3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545336"/>
            <a:ext cx="11049000" cy="889397"/>
          </a:xfrm>
          <a:prstGeom prst="rect">
            <a:avLst/>
          </a:prstGeom>
        </p:spPr>
      </p:pic>
      <p:pic>
        <p:nvPicPr>
          <p:cNvPr id="12" name="SK-3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000" y="5857577"/>
            <a:ext cx="357188" cy="289471"/>
          </a:xfrm>
          <a:prstGeom prst="rect">
            <a:avLst/>
          </a:prstGeom>
        </p:spPr>
      </p:pic>
      <p:pic>
        <p:nvPicPr>
          <p:cNvPr id="13" name="SK-3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391275"/>
            <a:ext cx="12192000" cy="276225"/>
          </a:xfrm>
          <a:prstGeom prst="rect">
            <a:avLst/>
          </a:prstGeom>
        </p:spPr>
      </p:pic>
      <p:sp>
        <p:nvSpPr>
          <p:cNvPr id="14" name="SK-36-text-13"/>
          <p:cNvSpPr/>
          <p:nvPr/>
        </p:nvSpPr>
        <p:spPr>
          <a:xfrm>
            <a:off x="762000" y="304800"/>
            <a:ext cx="114300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Case Discussion: Applying the Model</a:t>
            </a:r>
            <a:endParaRPr lang="en-US" sz="2550" dirty="0"/>
          </a:p>
        </p:txBody>
      </p:sp>
      <p:sp>
        <p:nvSpPr>
          <p:cNvPr id="15" name="SK-36-text-14"/>
          <p:cNvSpPr/>
          <p:nvPr/>
        </p:nvSpPr>
        <p:spPr>
          <a:xfrm>
            <a:off x="762000" y="7314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6" name="SK-36-text-15"/>
          <p:cNvSpPr/>
          <p:nvPr/>
        </p:nvSpPr>
        <p:spPr>
          <a:xfrm>
            <a:off x="1042988" y="1207740"/>
            <a:ext cx="637032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The Scenario: Sarah (34)</a:t>
            </a:r>
            <a:endParaRPr lang="en-US" sz="1650" dirty="0"/>
          </a:p>
        </p:txBody>
      </p:sp>
      <p:sp>
        <p:nvSpPr>
          <p:cNvPr id="17" name="SK-36-text-16"/>
          <p:cNvSpPr/>
          <p:nvPr/>
        </p:nvSpPr>
        <p:spPr>
          <a:xfrm>
            <a:off x="685800" y="1617315"/>
            <a:ext cx="5673477" cy="1028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12529"/>
                </a:solidFill>
              </a:rPr>
              <a:t>Sarah presents with 6 months of persistent bloating and pelvic pain. She has had a normal pelvic ultrasound, CA-125, and basic bloods. She is highly anxious about "missing cancer" because her grandmother died of ovarian cancer.</a:t>
            </a:r>
            <a:endParaRPr lang="en-US" sz="1350" dirty="0"/>
          </a:p>
        </p:txBody>
      </p:sp>
      <p:sp>
        <p:nvSpPr>
          <p:cNvPr id="18" name="SK-36-text-17"/>
          <p:cNvSpPr/>
          <p:nvPr/>
        </p:nvSpPr>
        <p:spPr>
          <a:xfrm>
            <a:off x="923925" y="2722215"/>
            <a:ext cx="9680034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0000"/>
                </a:solidFill>
              </a:rPr>
              <a:t>Impact:</a:t>
            </a:r>
            <a:r>
              <a:rPr lang="en-US" sz="1275" dirty="0">
                <a:solidFill>
                  <a:srgbClr val="000000"/>
                </a:solidFill>
              </a:rPr>
              <a:t> Taking frequent sick leave; intimacy issues.</a:t>
            </a:r>
            <a:endParaRPr lang="en-US" sz="1275" dirty="0"/>
          </a:p>
        </p:txBody>
      </p:sp>
      <p:sp>
        <p:nvSpPr>
          <p:cNvPr id="19" name="SK-36-text-18"/>
          <p:cNvSpPr/>
          <p:nvPr/>
        </p:nvSpPr>
        <p:spPr>
          <a:xfrm>
            <a:off x="923925" y="3006030"/>
            <a:ext cx="9866188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0000"/>
                </a:solidFill>
              </a:rPr>
              <a:t>ICE:</a:t>
            </a:r>
            <a:r>
              <a:rPr lang="en-US" sz="1275" dirty="0">
                <a:solidFill>
                  <a:srgbClr val="000000"/>
                </a:solidFill>
              </a:rPr>
              <a:t> Believes there is a "hidden tumor" scans missed.</a:t>
            </a:r>
            <a:endParaRPr lang="en-US" sz="1275" dirty="0"/>
          </a:p>
        </p:txBody>
      </p:sp>
      <p:sp>
        <p:nvSpPr>
          <p:cNvPr id="20" name="SK-36-text-19"/>
          <p:cNvSpPr/>
          <p:nvPr/>
        </p:nvSpPr>
        <p:spPr>
          <a:xfrm>
            <a:off x="923925" y="3289846"/>
            <a:ext cx="10424652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0000"/>
                </a:solidFill>
              </a:rPr>
              <a:t>Social:</a:t>
            </a:r>
            <a:r>
              <a:rPr lang="en-US" sz="1275" dirty="0">
                <a:solidFill>
                  <a:srgbClr val="000000"/>
                </a:solidFill>
              </a:rPr>
              <a:t> High pressure at work; caring for a young child.</a:t>
            </a:r>
            <a:endParaRPr lang="en-US" sz="1275" dirty="0"/>
          </a:p>
        </p:txBody>
      </p:sp>
      <p:sp>
        <p:nvSpPr>
          <p:cNvPr id="21" name="SK-36-text-20"/>
          <p:cNvSpPr/>
          <p:nvPr/>
        </p:nvSpPr>
        <p:spPr>
          <a:xfrm>
            <a:off x="7135564" y="1207740"/>
            <a:ext cx="472782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Role Play Tasks</a:t>
            </a:r>
            <a:endParaRPr lang="en-US" sz="1650" dirty="0"/>
          </a:p>
        </p:txBody>
      </p:sp>
      <p:sp>
        <p:nvSpPr>
          <p:cNvPr id="22" name="SK-36-text-21"/>
          <p:cNvSpPr/>
          <p:nvPr/>
        </p:nvSpPr>
        <p:spPr>
          <a:xfrm>
            <a:off x="7016502" y="1693515"/>
            <a:ext cx="4489698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0000"/>
                </a:solidFill>
              </a:rPr>
              <a:t>Validate:</a:t>
            </a:r>
            <a:r>
              <a:rPr lang="en-US" sz="1275" dirty="0">
                <a:solidFill>
                  <a:srgbClr val="000000"/>
                </a:solidFill>
              </a:rPr>
              <a:t> Acknowledge her pain is real without promising a "cure."</a:t>
            </a:r>
            <a:endParaRPr lang="en-US" sz="1275" dirty="0"/>
          </a:p>
        </p:txBody>
      </p:sp>
      <p:sp>
        <p:nvSpPr>
          <p:cNvPr id="23" name="SK-36-text-22"/>
          <p:cNvSpPr/>
          <p:nvPr/>
        </p:nvSpPr>
        <p:spPr>
          <a:xfrm>
            <a:off x="7016502" y="2203996"/>
            <a:ext cx="4489698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0000"/>
                </a:solidFill>
              </a:rPr>
              <a:t>Map the Model:</a:t>
            </a:r>
            <a:r>
              <a:rPr lang="en-US" sz="1275" dirty="0">
                <a:solidFill>
                  <a:srgbClr val="000000"/>
                </a:solidFill>
              </a:rPr>
              <a:t> Connect her family history (trauma/fear) to current symptom monitoring.</a:t>
            </a:r>
            <a:endParaRPr lang="en-US" sz="1275" dirty="0"/>
          </a:p>
        </p:txBody>
      </p:sp>
      <p:sp>
        <p:nvSpPr>
          <p:cNvPr id="24" name="SK-36-text-23"/>
          <p:cNvSpPr/>
          <p:nvPr/>
        </p:nvSpPr>
        <p:spPr>
          <a:xfrm>
            <a:off x="7016502" y="2714476"/>
            <a:ext cx="4489698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0000"/>
                </a:solidFill>
              </a:rPr>
              <a:t>Re-frame:</a:t>
            </a:r>
            <a:r>
              <a:rPr lang="en-US" sz="1275" dirty="0">
                <a:solidFill>
                  <a:srgbClr val="000000"/>
                </a:solidFill>
              </a:rPr>
              <a:t> Use the "Software vs Hardware" analogy to explain normal scans.</a:t>
            </a:r>
            <a:endParaRPr lang="en-US" sz="1275" dirty="0"/>
          </a:p>
        </p:txBody>
      </p:sp>
      <p:sp>
        <p:nvSpPr>
          <p:cNvPr id="25" name="SK-36-text-24"/>
          <p:cNvSpPr/>
          <p:nvPr/>
        </p:nvSpPr>
        <p:spPr>
          <a:xfrm>
            <a:off x="7016502" y="3224957"/>
            <a:ext cx="4489698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000000"/>
                </a:solidFill>
              </a:rPr>
              <a:t>Goal Setting:</a:t>
            </a:r>
            <a:r>
              <a:rPr lang="en-US" sz="1275" dirty="0">
                <a:solidFill>
                  <a:srgbClr val="000000"/>
                </a:solidFill>
              </a:rPr>
              <a:t> Move from "more tests" to "improving daily function."</a:t>
            </a:r>
            <a:endParaRPr lang="en-US" sz="1275" dirty="0"/>
          </a:p>
        </p:txBody>
      </p:sp>
      <p:sp>
        <p:nvSpPr>
          <p:cNvPr id="26" name="SK-36-text-25"/>
          <p:cNvSpPr/>
          <p:nvPr/>
        </p:nvSpPr>
        <p:spPr>
          <a:xfrm>
            <a:off x="6873627" y="4526161"/>
            <a:ext cx="461352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0651F"/>
                </a:solidFill>
              </a:rPr>
              <a:t>DISCUSSION PROMPT</a:t>
            </a:r>
            <a:endParaRPr lang="en-US" sz="1050" dirty="0"/>
          </a:p>
        </p:txBody>
      </p:sp>
      <p:sp>
        <p:nvSpPr>
          <p:cNvPr id="27" name="SK-36-text-26"/>
          <p:cNvSpPr/>
          <p:nvPr/>
        </p:nvSpPr>
        <p:spPr>
          <a:xfrm>
            <a:off x="6873627" y="4764286"/>
            <a:ext cx="453732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12529"/>
                </a:solidFill>
              </a:rPr>
              <a:t>How do you explain the "normal" ultrasound without making her feel dismissed?</a:t>
            </a:r>
            <a:endParaRPr lang="en-US" sz="1200" dirty="0"/>
          </a:p>
        </p:txBody>
      </p:sp>
      <p:sp>
        <p:nvSpPr>
          <p:cNvPr id="28" name="SK-36-text-27"/>
          <p:cNvSpPr/>
          <p:nvPr/>
        </p:nvSpPr>
        <p:spPr>
          <a:xfrm>
            <a:off x="1309688" y="5640586"/>
            <a:ext cx="1019651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>
                    <a:alpha val="90000"/>
                  </a:srgbClr>
                </a:solidFill>
              </a:rPr>
              <a:t>SCA COMMUNICATION PEARL</a:t>
            </a:r>
            <a:endParaRPr lang="en-US" sz="1050" dirty="0"/>
          </a:p>
        </p:txBody>
      </p:sp>
      <p:sp>
        <p:nvSpPr>
          <p:cNvPr id="29" name="SK-36-text-28"/>
          <p:cNvSpPr/>
          <p:nvPr/>
        </p:nvSpPr>
        <p:spPr>
          <a:xfrm>
            <a:off x="1309688" y="5869186"/>
            <a:ext cx="10120313" cy="47029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FFFFFF"/>
                </a:solidFill>
              </a:rPr>
              <a:t>Avoid "The tests are normal, nothing is wrong." Try: "The scans show your organs are healthy (hardware), but they are currently working in an over-sensitive way (software)."</a:t>
            </a:r>
            <a:endParaRPr lang="en-US" sz="1425" dirty="0"/>
          </a:p>
        </p:txBody>
      </p:sp>
      <p:sp>
        <p:nvSpPr>
          <p:cNvPr id="30" name="SK-36-text-29"/>
          <p:cNvSpPr/>
          <p:nvPr/>
        </p:nvSpPr>
        <p:spPr>
          <a:xfrm>
            <a:off x="0" y="6391275"/>
            <a:ext cx="121920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4" name="SK-3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5" name="SK-37-text-4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Quick Recall</a:t>
            </a:r>
            <a:endParaRPr lang="en-US" sz="2550" dirty="0"/>
          </a:p>
        </p:txBody>
      </p:sp>
      <p:sp>
        <p:nvSpPr>
          <p:cNvPr id="6" name="SK-37-text-5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7" name="SK-37-text-6"/>
          <p:cNvSpPr/>
          <p:nvPr/>
        </p:nvSpPr>
        <p:spPr>
          <a:xfrm>
            <a:off x="571500" y="2261146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01</a:t>
            </a:r>
            <a:endParaRPr lang="en-US" sz="1650" dirty="0"/>
          </a:p>
        </p:txBody>
      </p:sp>
      <p:sp>
        <p:nvSpPr>
          <p:cNvPr id="8" name="SK-37-text-7"/>
          <p:cNvSpPr/>
          <p:nvPr/>
        </p:nvSpPr>
        <p:spPr>
          <a:xfrm>
            <a:off x="914400" y="2280196"/>
            <a:ext cx="865441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Symptoms are real and distressing.</a:t>
            </a:r>
            <a:endParaRPr lang="en-US" sz="1650" dirty="0"/>
          </a:p>
        </p:txBody>
      </p:sp>
      <p:sp>
        <p:nvSpPr>
          <p:cNvPr id="9" name="SK-37-text-8"/>
          <p:cNvSpPr/>
          <p:nvPr/>
        </p:nvSpPr>
        <p:spPr>
          <a:xfrm>
            <a:off x="571500" y="2785021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02</a:t>
            </a:r>
            <a:endParaRPr lang="en-US" sz="1650" dirty="0"/>
          </a:p>
        </p:txBody>
      </p:sp>
      <p:sp>
        <p:nvSpPr>
          <p:cNvPr id="10" name="SK-37-text-9"/>
          <p:cNvSpPr/>
          <p:nvPr/>
        </p:nvSpPr>
        <p:spPr>
          <a:xfrm>
            <a:off x="914400" y="2804071"/>
            <a:ext cx="924115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Use modern ICD-11 diagnostic terms.</a:t>
            </a:r>
            <a:endParaRPr lang="en-US" sz="1650" dirty="0"/>
          </a:p>
        </p:txBody>
      </p:sp>
      <p:sp>
        <p:nvSpPr>
          <p:cNvPr id="11" name="SK-37-text-10"/>
          <p:cNvSpPr/>
          <p:nvPr/>
        </p:nvSpPr>
        <p:spPr>
          <a:xfrm>
            <a:off x="571500" y="3308896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03</a:t>
            </a:r>
            <a:endParaRPr lang="en-US" sz="1650" dirty="0"/>
          </a:p>
        </p:txBody>
      </p:sp>
      <p:sp>
        <p:nvSpPr>
          <p:cNvPr id="12" name="SK-37-text-11"/>
          <p:cNvSpPr/>
          <p:nvPr/>
        </p:nvSpPr>
        <p:spPr>
          <a:xfrm>
            <a:off x="914400" y="3327946"/>
            <a:ext cx="521779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MUS affects 1 in 4.</a:t>
            </a:r>
            <a:endParaRPr lang="en-US" sz="1650" dirty="0"/>
          </a:p>
        </p:txBody>
      </p:sp>
      <p:sp>
        <p:nvSpPr>
          <p:cNvPr id="13" name="SK-37-text-12"/>
          <p:cNvSpPr/>
          <p:nvPr/>
        </p:nvSpPr>
        <p:spPr>
          <a:xfrm>
            <a:off x="571500" y="3832771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04</a:t>
            </a:r>
            <a:endParaRPr lang="en-US" sz="1650" dirty="0"/>
          </a:p>
        </p:txBody>
      </p:sp>
      <p:sp>
        <p:nvSpPr>
          <p:cNvPr id="14" name="SK-37-text-13"/>
          <p:cNvSpPr/>
          <p:nvPr/>
        </p:nvSpPr>
        <p:spPr>
          <a:xfrm>
            <a:off x="914400" y="3851821"/>
            <a:ext cx="865441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Screen for anxiety and depression.</a:t>
            </a:r>
            <a:endParaRPr lang="en-US" sz="1650" dirty="0"/>
          </a:p>
        </p:txBody>
      </p:sp>
      <p:sp>
        <p:nvSpPr>
          <p:cNvPr id="15" name="SK-37-text-14"/>
          <p:cNvSpPr/>
          <p:nvPr/>
        </p:nvSpPr>
        <p:spPr>
          <a:xfrm>
            <a:off x="571500" y="4356646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05</a:t>
            </a:r>
            <a:endParaRPr lang="en-US" sz="1650" dirty="0"/>
          </a:p>
        </p:txBody>
      </p:sp>
      <p:sp>
        <p:nvSpPr>
          <p:cNvPr id="16" name="SK-37-text-15"/>
          <p:cNvSpPr/>
          <p:nvPr/>
        </p:nvSpPr>
        <p:spPr>
          <a:xfrm>
            <a:off x="914400" y="4375696"/>
            <a:ext cx="739711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Exclude red flags every time.</a:t>
            </a:r>
            <a:endParaRPr lang="en-US" sz="1650" dirty="0"/>
          </a:p>
        </p:txBody>
      </p:sp>
      <p:sp>
        <p:nvSpPr>
          <p:cNvPr id="17" name="SK-37-text-16"/>
          <p:cNvSpPr/>
          <p:nvPr/>
        </p:nvSpPr>
        <p:spPr>
          <a:xfrm>
            <a:off x="571500" y="4880521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06</a:t>
            </a:r>
            <a:endParaRPr lang="en-US" sz="1650" dirty="0"/>
          </a:p>
        </p:txBody>
      </p:sp>
      <p:sp>
        <p:nvSpPr>
          <p:cNvPr id="18" name="SK-37-text-17"/>
          <p:cNvSpPr/>
          <p:nvPr/>
        </p:nvSpPr>
        <p:spPr>
          <a:xfrm>
            <a:off x="914400" y="4899571"/>
            <a:ext cx="7900035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Frame normal tests as positive.</a:t>
            </a:r>
            <a:endParaRPr lang="en-US" sz="1650" dirty="0"/>
          </a:p>
        </p:txBody>
      </p:sp>
      <p:sp>
        <p:nvSpPr>
          <p:cNvPr id="19" name="SK-37-text-18"/>
          <p:cNvSpPr/>
          <p:nvPr/>
        </p:nvSpPr>
        <p:spPr>
          <a:xfrm>
            <a:off x="6286500" y="2261146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07</a:t>
            </a:r>
            <a:endParaRPr lang="en-US" sz="1650" dirty="0"/>
          </a:p>
        </p:txBody>
      </p:sp>
      <p:sp>
        <p:nvSpPr>
          <p:cNvPr id="20" name="SK-37-text-19"/>
          <p:cNvSpPr/>
          <p:nvPr/>
        </p:nvSpPr>
        <p:spPr>
          <a:xfrm>
            <a:off x="6629400" y="2280196"/>
            <a:ext cx="5562600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Focus on function and goals.</a:t>
            </a:r>
            <a:endParaRPr lang="en-US" sz="1650" dirty="0"/>
          </a:p>
        </p:txBody>
      </p:sp>
      <p:sp>
        <p:nvSpPr>
          <p:cNvPr id="21" name="SK-37-text-20"/>
          <p:cNvSpPr/>
          <p:nvPr/>
        </p:nvSpPr>
        <p:spPr>
          <a:xfrm>
            <a:off x="6286500" y="2785021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08</a:t>
            </a:r>
            <a:endParaRPr lang="en-US" sz="1650" dirty="0"/>
          </a:p>
        </p:txBody>
      </p:sp>
      <p:sp>
        <p:nvSpPr>
          <p:cNvPr id="22" name="SK-37-text-21"/>
          <p:cNvSpPr/>
          <p:nvPr/>
        </p:nvSpPr>
        <p:spPr>
          <a:xfrm>
            <a:off x="6629400" y="2804071"/>
            <a:ext cx="5562600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Avoid harmful and unnecessary tests.</a:t>
            </a:r>
            <a:endParaRPr lang="en-US" sz="1650" dirty="0"/>
          </a:p>
        </p:txBody>
      </p:sp>
      <p:sp>
        <p:nvSpPr>
          <p:cNvPr id="23" name="SK-37-text-22"/>
          <p:cNvSpPr/>
          <p:nvPr/>
        </p:nvSpPr>
        <p:spPr>
          <a:xfrm>
            <a:off x="6286500" y="3308896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09</a:t>
            </a:r>
            <a:endParaRPr lang="en-US" sz="1650" dirty="0"/>
          </a:p>
        </p:txBody>
      </p:sp>
      <p:sp>
        <p:nvSpPr>
          <p:cNvPr id="24" name="SK-37-text-23"/>
          <p:cNvSpPr/>
          <p:nvPr/>
        </p:nvSpPr>
        <p:spPr>
          <a:xfrm>
            <a:off x="6629400" y="3327946"/>
            <a:ext cx="5562600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Schedule regular planned follow-up.</a:t>
            </a:r>
            <a:endParaRPr lang="en-US" sz="1650" dirty="0"/>
          </a:p>
        </p:txBody>
      </p:sp>
      <p:sp>
        <p:nvSpPr>
          <p:cNvPr id="25" name="SK-37-text-24"/>
          <p:cNvSpPr/>
          <p:nvPr/>
        </p:nvSpPr>
        <p:spPr>
          <a:xfrm>
            <a:off x="6286500" y="3832771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10</a:t>
            </a:r>
            <a:endParaRPr lang="en-US" sz="1650" dirty="0"/>
          </a:p>
        </p:txBody>
      </p:sp>
      <p:sp>
        <p:nvSpPr>
          <p:cNvPr id="26" name="SK-37-text-25"/>
          <p:cNvSpPr/>
          <p:nvPr/>
        </p:nvSpPr>
        <p:spPr>
          <a:xfrm>
            <a:off x="6629400" y="3851821"/>
            <a:ext cx="5562600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Use the biopsychosocial model.</a:t>
            </a:r>
            <a:endParaRPr lang="en-US" sz="1650" dirty="0"/>
          </a:p>
        </p:txBody>
      </p:sp>
      <p:sp>
        <p:nvSpPr>
          <p:cNvPr id="27" name="SK-37-text-26"/>
          <p:cNvSpPr/>
          <p:nvPr/>
        </p:nvSpPr>
        <p:spPr>
          <a:xfrm>
            <a:off x="6286500" y="4356646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11</a:t>
            </a:r>
            <a:endParaRPr lang="en-US" sz="1650" dirty="0"/>
          </a:p>
        </p:txBody>
      </p:sp>
      <p:sp>
        <p:nvSpPr>
          <p:cNvPr id="28" name="SK-37-text-27"/>
          <p:cNvSpPr/>
          <p:nvPr/>
        </p:nvSpPr>
        <p:spPr>
          <a:xfrm>
            <a:off x="6629400" y="4375696"/>
            <a:ext cx="5562600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Maintain one consistent GP lead.</a:t>
            </a:r>
            <a:endParaRPr lang="en-US" sz="1650" dirty="0"/>
          </a:p>
        </p:txBody>
      </p:sp>
      <p:sp>
        <p:nvSpPr>
          <p:cNvPr id="29" name="SK-37-text-28"/>
          <p:cNvSpPr/>
          <p:nvPr/>
        </p:nvSpPr>
        <p:spPr>
          <a:xfrm>
            <a:off x="6286500" y="4880521"/>
            <a:ext cx="942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0651F"/>
                </a:solidFill>
              </a:rPr>
              <a:t>12</a:t>
            </a:r>
            <a:endParaRPr lang="en-US" sz="1650" dirty="0"/>
          </a:p>
        </p:txBody>
      </p:sp>
      <p:sp>
        <p:nvSpPr>
          <p:cNvPr id="30" name="SK-37-text-29"/>
          <p:cNvSpPr/>
          <p:nvPr/>
        </p:nvSpPr>
        <p:spPr>
          <a:xfrm>
            <a:off x="6629400" y="4899571"/>
            <a:ext cx="5562600" cy="2723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212529"/>
                </a:solidFill>
              </a:rPr>
              <a:t>Provide clear, specific safety-netting.</a:t>
            </a:r>
            <a:endParaRPr lang="en-US" sz="1650" dirty="0"/>
          </a:p>
        </p:txBody>
      </p:sp>
      <p:sp>
        <p:nvSpPr>
          <p:cNvPr id="31" name="SK-37-text-30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655290"/>
          </a:xfrm>
          <a:prstGeom prst="rect">
            <a:avLst/>
          </a:prstGeom>
        </p:spPr>
      </p:pic>
      <p:pic>
        <p:nvPicPr>
          <p:cNvPr id="5" name="SK-3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750" y="2006054"/>
            <a:ext cx="8572500" cy="3120182"/>
          </a:xfrm>
          <a:prstGeom prst="rect">
            <a:avLst/>
          </a:prstGeom>
        </p:spPr>
      </p:pic>
      <p:pic>
        <p:nvPicPr>
          <p:cNvPr id="6" name="SK-3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750" y="2697807"/>
            <a:ext cx="254347" cy="203448"/>
          </a:xfrm>
          <a:prstGeom prst="rect">
            <a:avLst/>
          </a:prstGeom>
        </p:spPr>
      </p:pic>
      <p:pic>
        <p:nvPicPr>
          <p:cNvPr id="7" name="SK-3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0847" y="4326136"/>
            <a:ext cx="7270403" cy="419100"/>
          </a:xfrm>
          <a:prstGeom prst="rect">
            <a:avLst/>
          </a:prstGeom>
        </p:spPr>
      </p:pic>
      <p:pic>
        <p:nvPicPr>
          <p:cNvPr id="8" name="SK-3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0847" y="4554736"/>
            <a:ext cx="190500" cy="152400"/>
          </a:xfrm>
          <a:prstGeom prst="rect">
            <a:avLst/>
          </a:prstGeom>
        </p:spPr>
      </p:pic>
      <p:pic>
        <p:nvPicPr>
          <p:cNvPr id="9" name="SK-3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3229" y="4554736"/>
            <a:ext cx="190500" cy="152400"/>
          </a:xfrm>
          <a:prstGeom prst="rect">
            <a:avLst/>
          </a:prstGeom>
        </p:spPr>
      </p:pic>
      <p:pic>
        <p:nvPicPr>
          <p:cNvPr id="10" name="SK-3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5561" y="4554736"/>
            <a:ext cx="190500" cy="152400"/>
          </a:xfrm>
          <a:prstGeom prst="rect">
            <a:avLst/>
          </a:prstGeom>
        </p:spPr>
      </p:pic>
      <p:pic>
        <p:nvPicPr>
          <p:cNvPr id="11" name="SK-3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372225"/>
            <a:ext cx="12192000" cy="295275"/>
          </a:xfrm>
          <a:prstGeom prst="rect">
            <a:avLst/>
          </a:prstGeom>
        </p:spPr>
      </p:pic>
      <p:sp>
        <p:nvSpPr>
          <p:cNvPr id="12" name="SK-38-text-11"/>
          <p:cNvSpPr/>
          <p:nvPr/>
        </p:nvSpPr>
        <p:spPr>
          <a:xfrm>
            <a:off x="762000" y="381000"/>
            <a:ext cx="11020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212529"/>
                </a:solidFill>
              </a:rPr>
              <a:t>Mandatory Disclaimer</a:t>
            </a:r>
            <a:endParaRPr lang="en-US" sz="2550" dirty="0"/>
          </a:p>
        </p:txBody>
      </p:sp>
      <p:sp>
        <p:nvSpPr>
          <p:cNvPr id="13" name="SK-38-text-12"/>
          <p:cNvSpPr/>
          <p:nvPr/>
        </p:nvSpPr>
        <p:spPr>
          <a:xfrm>
            <a:off x="762000" y="807690"/>
            <a:ext cx="10934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60" dirty="0">
                <a:solidFill>
                  <a:srgbClr val="E0651F"/>
                </a:solidFill>
              </a:rPr>
              <a:t>BRADFORD VTS CLINICAL MODULE</a:t>
            </a:r>
            <a:endParaRPr lang="en-US" sz="1200" dirty="0"/>
          </a:p>
        </p:txBody>
      </p:sp>
      <p:sp>
        <p:nvSpPr>
          <p:cNvPr id="14" name="SK-38-text-13"/>
          <p:cNvSpPr/>
          <p:nvPr/>
        </p:nvSpPr>
        <p:spPr>
          <a:xfrm>
            <a:off x="2730847" y="2387054"/>
            <a:ext cx="7270403" cy="6399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12529"/>
                </a:solidFill>
              </a:rPr>
              <a:t>Always double check this advice and drug doses with the latest NICE/BNF guidance.</a:t>
            </a:r>
            <a:endParaRPr lang="en-US" sz="1800" dirty="0"/>
          </a:p>
        </p:txBody>
      </p:sp>
      <p:sp>
        <p:nvSpPr>
          <p:cNvPr id="15" name="SK-38-text-14"/>
          <p:cNvSpPr/>
          <p:nvPr/>
        </p:nvSpPr>
        <p:spPr>
          <a:xfrm>
            <a:off x="2730847" y="3217515"/>
            <a:ext cx="7270403" cy="8228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95057"/>
                </a:solidFill>
              </a:rPr>
              <a:t>This document is for educational purposes only and is intended for GP trainees and educators as part of the Bradford VTS curriculum. Clinical guidelines evolve; ensure you are using current versions in your practice.</a:t>
            </a:r>
            <a:endParaRPr lang="en-US" sz="1350" dirty="0"/>
          </a:p>
        </p:txBody>
      </p:sp>
      <p:sp>
        <p:nvSpPr>
          <p:cNvPr id="16" name="SK-38-text-15"/>
          <p:cNvSpPr/>
          <p:nvPr/>
        </p:nvSpPr>
        <p:spPr>
          <a:xfrm>
            <a:off x="3016597" y="4516636"/>
            <a:ext cx="24536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NICE Guidance</a:t>
            </a:r>
            <a:endParaRPr lang="en-US" sz="1200" dirty="0"/>
          </a:p>
        </p:txBody>
      </p:sp>
      <p:sp>
        <p:nvSpPr>
          <p:cNvPr id="17" name="SK-38-text-16"/>
          <p:cNvSpPr/>
          <p:nvPr/>
        </p:nvSpPr>
        <p:spPr>
          <a:xfrm>
            <a:off x="4688979" y="4516636"/>
            <a:ext cx="59283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British National Formulary (BNF)</a:t>
            </a:r>
            <a:endParaRPr lang="en-US" sz="1200" dirty="0"/>
          </a:p>
        </p:txBody>
      </p:sp>
      <p:sp>
        <p:nvSpPr>
          <p:cNvPr id="18" name="SK-38-text-17"/>
          <p:cNvSpPr/>
          <p:nvPr/>
        </p:nvSpPr>
        <p:spPr>
          <a:xfrm>
            <a:off x="7631311" y="4516636"/>
            <a:ext cx="2819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5EB8"/>
                </a:solidFill>
              </a:rPr>
              <a:t>Local Formulary</a:t>
            </a:r>
            <a:endParaRPr lang="en-US" sz="1200" dirty="0"/>
          </a:p>
        </p:txBody>
      </p:sp>
      <p:sp>
        <p:nvSpPr>
          <p:cNvPr id="19" name="SK-38-text-18"/>
          <p:cNvSpPr/>
          <p:nvPr/>
        </p:nvSpPr>
        <p:spPr>
          <a:xfrm>
            <a:off x="0" y="6372225"/>
            <a:ext cx="121920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868E96"/>
                </a:solidFill>
              </a:rPr>
              <a:t>www.bradfordvts.co.uk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6769</Words>
  <Application>Microsoft Office PowerPoint</Application>
  <PresentationFormat>Widescreen</PresentationFormat>
  <Paragraphs>765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2026-07-04T14:13:40Z</dcterms:created>
  <dcterms:modified xsi:type="dcterms:W3CDTF">2026-07-04T14:52:24Z</dcterms:modified>
</cp:coreProperties>
</file>