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Montserrat" panose="00000500000000000000" pitchFamily="2" charset="0"/>
      <p:regular r:id="rId13"/>
      <p:bold r:id="rId14"/>
      <p:italic r:id="rId15"/>
      <p:boldItalic r:id="rId16"/>
    </p:embeddedFont>
    <p:embeddedFont>
      <p:font typeface="Roboto" panose="02000000000000000000" pitchFamily="2" charset="0"/>
      <p:regular r:id="rId17"/>
      <p:bold r:id="rId18"/>
      <p:italic r:id="rId19"/>
      <p:boldItalic r:id="rId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731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.png"/><Relationship Id="rId7" Type="http://schemas.openxmlformats.org/officeDocument/2006/relationships/image" Target="../media/image1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10" Type="http://schemas.openxmlformats.org/officeDocument/2006/relationships/image" Target="../media/image146.png"/><Relationship Id="rId4" Type="http://schemas.openxmlformats.org/officeDocument/2006/relationships/image" Target="../media/image140.png"/><Relationship Id="rId9" Type="http://schemas.openxmlformats.org/officeDocument/2006/relationships/image" Target="../media/image1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3" Type="http://schemas.openxmlformats.org/officeDocument/2006/relationships/image" Target="../media/image1.png"/><Relationship Id="rId21" Type="http://schemas.openxmlformats.org/officeDocument/2006/relationships/image" Target="../media/image61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6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19" Type="http://schemas.openxmlformats.org/officeDocument/2006/relationships/image" Target="../media/image59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image" Target="../media/image91.png"/><Relationship Id="rId21" Type="http://schemas.openxmlformats.org/officeDocument/2006/relationships/image" Target="../media/image109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5" Type="http://schemas.openxmlformats.org/officeDocument/2006/relationships/image" Target="../media/image11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4.pn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24" Type="http://schemas.openxmlformats.org/officeDocument/2006/relationships/image" Target="../media/image112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23" Type="http://schemas.openxmlformats.org/officeDocument/2006/relationships/image" Target="../media/image111.png"/><Relationship Id="rId10" Type="http://schemas.openxmlformats.org/officeDocument/2006/relationships/image" Target="../media/image98.png"/><Relationship Id="rId19" Type="http://schemas.openxmlformats.org/officeDocument/2006/relationships/image" Target="../media/image107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Relationship Id="rId22" Type="http://schemas.openxmlformats.org/officeDocument/2006/relationships/image" Target="../media/image1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3" Type="http://schemas.openxmlformats.org/officeDocument/2006/relationships/image" Target="../media/image9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5" Type="http://schemas.openxmlformats.org/officeDocument/2006/relationships/image" Target="../media/image12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36.png"/><Relationship Id="rId3" Type="http://schemas.openxmlformats.org/officeDocument/2006/relationships/image" Target="../media/image1.png"/><Relationship Id="rId7" Type="http://schemas.openxmlformats.org/officeDocument/2006/relationships/image" Target="../media/image130.png"/><Relationship Id="rId12" Type="http://schemas.openxmlformats.org/officeDocument/2006/relationships/image" Target="../media/image13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9.png"/><Relationship Id="rId11" Type="http://schemas.openxmlformats.org/officeDocument/2006/relationships/image" Target="../media/image134.png"/><Relationship Id="rId5" Type="http://schemas.openxmlformats.org/officeDocument/2006/relationships/image" Target="../media/image128.png"/><Relationship Id="rId15" Type="http://schemas.openxmlformats.org/officeDocument/2006/relationships/image" Target="../media/image138.png"/><Relationship Id="rId10" Type="http://schemas.openxmlformats.org/officeDocument/2006/relationships/image" Target="../media/image133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Relationship Id="rId14" Type="http://schemas.openxmlformats.org/officeDocument/2006/relationships/image" Target="../media/image1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49"/>
            <a:ext cx="4181773" cy="666451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6452"/>
            <a:ext cx="4181773" cy="6191399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1373" y="3378250"/>
            <a:ext cx="6900565" cy="1905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1373" y="4800600"/>
            <a:ext cx="2438400" cy="418207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0479" y="4800600"/>
            <a:ext cx="3694063" cy="418207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81773" y="6254353"/>
            <a:ext cx="8010079" cy="548580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263" y="1755577"/>
            <a:ext cx="3462486" cy="3250555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353467" y="253603"/>
            <a:ext cx="694467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725" dirty="0"/>
          </a:p>
        </p:txBody>
      </p:sp>
      <p:sp>
        <p:nvSpPr>
          <p:cNvPr id="11" name="SK-1-text-10"/>
          <p:cNvSpPr/>
          <p:nvPr/>
        </p:nvSpPr>
        <p:spPr>
          <a:xfrm>
            <a:off x="865584" y="6322963"/>
            <a:ext cx="53854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12" name="SK-1-text-11"/>
          <p:cNvSpPr/>
          <p:nvPr/>
        </p:nvSpPr>
        <p:spPr>
          <a:xfrm>
            <a:off x="4766965" y="308521"/>
            <a:ext cx="66817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EDUCATION SERIES</a:t>
            </a:r>
            <a:endParaRPr lang="en-US" sz="1725" dirty="0"/>
          </a:p>
        </p:txBody>
      </p:sp>
      <p:sp>
        <p:nvSpPr>
          <p:cNvPr id="13" name="SK-1-text-12"/>
          <p:cNvSpPr/>
          <p:nvPr/>
        </p:nvSpPr>
        <p:spPr>
          <a:xfrm>
            <a:off x="4791373" y="932557"/>
            <a:ext cx="6425059" cy="16115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6270"/>
              </a:lnSpc>
              <a:buNone/>
            </a:pPr>
            <a:r>
              <a:rPr lang="en-US" sz="57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Capacity</a:t>
            </a:r>
            <a:endParaRPr lang="en-US" sz="5700" dirty="0"/>
          </a:p>
          <a:p>
            <a:pPr marL="0" indent="0" algn="l">
              <a:lnSpc>
                <a:spcPts val="6270"/>
              </a:lnSpc>
              <a:buNone/>
            </a:pPr>
            <a:r>
              <a:rPr lang="en-US" sz="57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 2005</a:t>
            </a:r>
            <a:endParaRPr lang="en-US" sz="5700" dirty="0"/>
          </a:p>
        </p:txBody>
      </p:sp>
      <p:sp>
        <p:nvSpPr>
          <p:cNvPr id="14" name="SK-1-text-13"/>
          <p:cNvSpPr/>
          <p:nvPr/>
        </p:nvSpPr>
        <p:spPr>
          <a:xfrm>
            <a:off x="4779169" y="2701975"/>
            <a:ext cx="741283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3300" dirty="0"/>
          </a:p>
        </p:txBody>
      </p:sp>
      <p:sp>
        <p:nvSpPr>
          <p:cNvPr id="15" name="SK-1-text-14"/>
          <p:cNvSpPr/>
          <p:nvPr/>
        </p:nvSpPr>
        <p:spPr>
          <a:xfrm>
            <a:off x="4754761" y="3627834"/>
            <a:ext cx="6449467" cy="9463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18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comprehensive clinical guide for GPs &amp; Trainees </a:t>
            </a:r>
          </a:p>
          <a:p>
            <a:pPr marL="0" indent="0" algn="l">
              <a:lnSpc>
                <a:spcPts val="2520"/>
              </a:lnSpc>
              <a:buNone/>
            </a:pPr>
            <a:r>
              <a:rPr lang="en-US" sz="18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covering the MCA legal framework, capacity assessment,</a:t>
            </a:r>
            <a:endParaRPr lang="en-US" sz="18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18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best interests, LPA, DoLS, and GP practice applications.</a:t>
            </a:r>
            <a:endParaRPr lang="en-US" sz="1800" dirty="0"/>
          </a:p>
        </p:txBody>
      </p:sp>
      <p:sp>
        <p:nvSpPr>
          <p:cNvPr id="16" name="SK-1-text-15"/>
          <p:cNvSpPr/>
          <p:nvPr/>
        </p:nvSpPr>
        <p:spPr>
          <a:xfrm>
            <a:off x="5016996" y="4889748"/>
            <a:ext cx="198700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July 2026</a:t>
            </a:r>
            <a:endParaRPr lang="en-US" sz="1725" dirty="0"/>
          </a:p>
        </p:txBody>
      </p:sp>
      <p:sp>
        <p:nvSpPr>
          <p:cNvPr id="17" name="SK-1-text-16"/>
          <p:cNvSpPr/>
          <p:nvPr/>
        </p:nvSpPr>
        <p:spPr>
          <a:xfrm>
            <a:off x="7589490" y="4889748"/>
            <a:ext cx="334029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Updated to BMA 2025 Standards</a:t>
            </a:r>
            <a:endParaRPr lang="en-US" sz="1725" dirty="0"/>
          </a:p>
        </p:txBody>
      </p:sp>
      <p:sp>
        <p:nvSpPr>
          <p:cNvPr id="18" name="SK-1-text-17"/>
          <p:cNvSpPr/>
          <p:nvPr/>
        </p:nvSpPr>
        <p:spPr>
          <a:xfrm>
            <a:off x="4754761" y="5554861"/>
            <a:ext cx="6461671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currency: BMA Ethics Toolkit Feb 2025 · MCA 2005 (as amended) ·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SCIE IMCA Guidance 2025 · LPS Update Oct 2025</a:t>
            </a:r>
            <a:endParaRPr lang="en-US" sz="1500" dirty="0"/>
          </a:p>
        </p:txBody>
      </p:sp>
      <p:sp>
        <p:nvSpPr>
          <p:cNvPr id="19" name="SK-1-text-18"/>
          <p:cNvSpPr/>
          <p:nvPr/>
        </p:nvSpPr>
        <p:spPr>
          <a:xfrm>
            <a:off x="4645075" y="6425803"/>
            <a:ext cx="44062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0" name="SK-1-text-19"/>
          <p:cNvSpPr/>
          <p:nvPr/>
        </p:nvSpPr>
        <p:spPr>
          <a:xfrm>
            <a:off x="8314432" y="6425803"/>
            <a:ext cx="334089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Capacity Act 2005 | Bradford VTS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97669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773" y="1357759"/>
            <a:ext cx="11448157" cy="13692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773" y="1604665"/>
            <a:ext cx="11448157" cy="2784277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773" y="1604665"/>
            <a:ext cx="79177" cy="2791123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773" y="4587329"/>
            <a:ext cx="11448157" cy="164723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1773" y="4587329"/>
            <a:ext cx="79177" cy="1666429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476702"/>
            <a:ext cx="12192000" cy="381149"/>
          </a:xfrm>
          <a:prstGeom prst="rect">
            <a:avLst/>
          </a:prstGeom>
        </p:spPr>
      </p:pic>
      <p:sp>
        <p:nvSpPr>
          <p:cNvPr id="10" name="SK-10-text-9"/>
          <p:cNvSpPr/>
          <p:nvPr/>
        </p:nvSpPr>
        <p:spPr>
          <a:xfrm>
            <a:off x="365671" y="116532"/>
            <a:ext cx="48310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11" name="SK-10-text-10"/>
          <p:cNvSpPr/>
          <p:nvPr/>
        </p:nvSpPr>
        <p:spPr>
          <a:xfrm>
            <a:off x="9972973" y="116532"/>
            <a:ext cx="221902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Capacity Act 2005</a:t>
            </a:r>
            <a:endParaRPr lang="en-US" sz="1200" dirty="0"/>
          </a:p>
        </p:txBody>
      </p:sp>
      <p:sp>
        <p:nvSpPr>
          <p:cNvPr id="12" name="SK-10-text-11"/>
          <p:cNvSpPr/>
          <p:nvPr/>
        </p:nvSpPr>
        <p:spPr>
          <a:xfrm>
            <a:off x="365671" y="767953"/>
            <a:ext cx="1182632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 | &amp; Disclaimer</a:t>
            </a:r>
            <a:endParaRPr lang="en-US" sz="3000" dirty="0"/>
          </a:p>
        </p:txBody>
      </p:sp>
      <p:sp>
        <p:nvSpPr>
          <p:cNvPr id="13" name="SK-10-text-12"/>
          <p:cNvSpPr/>
          <p:nvPr/>
        </p:nvSpPr>
        <p:spPr>
          <a:xfrm>
            <a:off x="646063" y="1762423"/>
            <a:ext cx="50853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4395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QUICK RECALL</a:t>
            </a:r>
            <a:endParaRPr lang="en-US" sz="1425" dirty="0"/>
          </a:p>
        </p:txBody>
      </p:sp>
      <p:sp>
        <p:nvSpPr>
          <p:cNvPr id="14" name="SK-10-text-13"/>
          <p:cNvSpPr/>
          <p:nvPr/>
        </p:nvSpPr>
        <p:spPr>
          <a:xfrm>
            <a:off x="694879" y="2084784"/>
            <a:ext cx="564070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❶ Presume capacity — always</a:t>
            </a:r>
            <a:endParaRPr lang="en-US" sz="1350" dirty="0"/>
          </a:p>
        </p:txBody>
      </p:sp>
      <p:sp>
        <p:nvSpPr>
          <p:cNvPr id="15" name="SK-10-text-14"/>
          <p:cNvSpPr/>
          <p:nvPr/>
        </p:nvSpPr>
        <p:spPr>
          <a:xfrm>
            <a:off x="694879" y="2461915"/>
            <a:ext cx="1149712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❷ 2-stage test: functional → diagnostic → causative nexus</a:t>
            </a:r>
            <a:endParaRPr lang="en-US" sz="1350" dirty="0"/>
          </a:p>
        </p:txBody>
      </p:sp>
      <p:sp>
        <p:nvSpPr>
          <p:cNvPr id="16" name="SK-10-text-15"/>
          <p:cNvSpPr/>
          <p:nvPr/>
        </p:nvSpPr>
        <p:spPr>
          <a:xfrm>
            <a:off x="694879" y="2839194"/>
            <a:ext cx="1149712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❸ 4 elements: understand, retain, use/weigh, communicate</a:t>
            </a:r>
            <a:endParaRPr lang="en-US" sz="1350" dirty="0"/>
          </a:p>
        </p:txBody>
      </p:sp>
      <p:sp>
        <p:nvSpPr>
          <p:cNvPr id="17" name="SK-10-text-16"/>
          <p:cNvSpPr/>
          <p:nvPr/>
        </p:nvSpPr>
        <p:spPr>
          <a:xfrm>
            <a:off x="694879" y="3216325"/>
            <a:ext cx="1149712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❹ Best interests: consult, consider wishes, least restrictive</a:t>
            </a:r>
            <a:endParaRPr lang="en-US" sz="1350" dirty="0"/>
          </a:p>
        </p:txBody>
      </p:sp>
      <p:sp>
        <p:nvSpPr>
          <p:cNvPr id="18" name="SK-10-text-17"/>
          <p:cNvSpPr/>
          <p:nvPr/>
        </p:nvSpPr>
        <p:spPr>
          <a:xfrm>
            <a:off x="694879" y="3586609"/>
            <a:ext cx="1149712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❺ LPA Health &amp; Welfare — only usable when capacity is lacking</a:t>
            </a:r>
            <a:endParaRPr lang="en-US" sz="1350" dirty="0"/>
          </a:p>
        </p:txBody>
      </p:sp>
      <p:sp>
        <p:nvSpPr>
          <p:cNvPr id="19" name="SK-10-text-18"/>
          <p:cNvSpPr/>
          <p:nvPr/>
        </p:nvSpPr>
        <p:spPr>
          <a:xfrm>
            <a:off x="694879" y="3970734"/>
            <a:ext cx="1149712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❻ ADRT: written, signed, witnessed for life-sustaining refusals</a:t>
            </a:r>
            <a:endParaRPr lang="en-US" sz="1350" dirty="0"/>
          </a:p>
        </p:txBody>
      </p:sp>
      <p:sp>
        <p:nvSpPr>
          <p:cNvPr id="20" name="SK-10-text-19"/>
          <p:cNvSpPr/>
          <p:nvPr/>
        </p:nvSpPr>
        <p:spPr>
          <a:xfrm>
            <a:off x="6290965" y="2084784"/>
            <a:ext cx="59010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❼ IMCA: mandatory for serious treatment + no appropriate consultee</a:t>
            </a:r>
            <a:endParaRPr lang="en-US" sz="1350" dirty="0"/>
          </a:p>
        </p:txBody>
      </p:sp>
      <p:sp>
        <p:nvSpPr>
          <p:cNvPr id="21" name="SK-10-text-20"/>
          <p:cNvSpPr/>
          <p:nvPr/>
        </p:nvSpPr>
        <p:spPr>
          <a:xfrm>
            <a:off x="6290965" y="2461915"/>
            <a:ext cx="59010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❽ DoLS acid test: continuous supervision + not free to leave</a:t>
            </a:r>
            <a:endParaRPr lang="en-US" sz="1350" dirty="0"/>
          </a:p>
        </p:txBody>
      </p:sp>
      <p:sp>
        <p:nvSpPr>
          <p:cNvPr id="22" name="SK-10-text-21"/>
          <p:cNvSpPr/>
          <p:nvPr/>
        </p:nvSpPr>
        <p:spPr>
          <a:xfrm>
            <a:off x="6303169" y="2839194"/>
            <a:ext cx="588883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❾ LPS delayed — DoLS still in force as of July 2026</a:t>
            </a:r>
            <a:endParaRPr lang="en-US" sz="1350" dirty="0"/>
          </a:p>
        </p:txBody>
      </p:sp>
      <p:sp>
        <p:nvSpPr>
          <p:cNvPr id="23" name="SK-10-text-22"/>
          <p:cNvSpPr/>
          <p:nvPr/>
        </p:nvSpPr>
        <p:spPr>
          <a:xfrm>
            <a:off x="6303169" y="3216325"/>
            <a:ext cx="588883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❿ Family ≠ legal decision-maker without a registered LPA</a:t>
            </a:r>
            <a:endParaRPr lang="en-US" sz="1350" dirty="0"/>
          </a:p>
        </p:txBody>
      </p:sp>
      <p:sp>
        <p:nvSpPr>
          <p:cNvPr id="24" name="SK-10-text-23"/>
          <p:cNvSpPr/>
          <p:nvPr/>
        </p:nvSpPr>
        <p:spPr>
          <a:xfrm>
            <a:off x="6303169" y="3586609"/>
            <a:ext cx="588883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⓫ Unwise decision ≠ lacking capacity</a:t>
            </a:r>
            <a:endParaRPr lang="en-US" sz="1350" dirty="0"/>
          </a:p>
        </p:txBody>
      </p:sp>
      <p:sp>
        <p:nvSpPr>
          <p:cNvPr id="25" name="SK-10-text-24"/>
          <p:cNvSpPr/>
          <p:nvPr/>
        </p:nvSpPr>
        <p:spPr>
          <a:xfrm>
            <a:off x="6303169" y="3970734"/>
            <a:ext cx="588883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⓬ Document the process, not just the outcome</a:t>
            </a:r>
            <a:endParaRPr lang="en-US" sz="1350" dirty="0"/>
          </a:p>
        </p:txBody>
      </p:sp>
      <p:sp>
        <p:nvSpPr>
          <p:cNvPr id="26" name="SK-10-text-25"/>
          <p:cNvSpPr/>
          <p:nvPr/>
        </p:nvSpPr>
        <p:spPr>
          <a:xfrm>
            <a:off x="609600" y="4663380"/>
            <a:ext cx="877728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DISCLAIMER &amp; PROFESSIONAL RESPONSIBILITY</a:t>
            </a:r>
            <a:endParaRPr lang="en-US" sz="1425" dirty="0"/>
          </a:p>
        </p:txBody>
      </p:sp>
      <p:sp>
        <p:nvSpPr>
          <p:cNvPr id="27" name="SK-10-text-26"/>
          <p:cNvSpPr/>
          <p:nvPr/>
        </p:nvSpPr>
        <p:spPr>
          <a:xfrm>
            <a:off x="585192" y="4958209"/>
            <a:ext cx="979006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teaching material is intended for educational purposes for GP trainees and IMGs. It does not constitute legal advice. Clinical decisions must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be made in accordance with current legislation, local policy, and individual clinical judgement.</a:t>
            </a:r>
            <a:endParaRPr lang="en-US" sz="1200" dirty="0"/>
          </a:p>
        </p:txBody>
      </p:sp>
      <p:sp>
        <p:nvSpPr>
          <p:cNvPr id="28" name="SK-10-text-27"/>
          <p:cNvSpPr/>
          <p:nvPr/>
        </p:nvSpPr>
        <p:spPr>
          <a:xfrm>
            <a:off x="585192" y="5472559"/>
            <a:ext cx="927809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Content is current as of July 2026. Users are responsible for verifying any updates to the Mental Capacity Act 2005, BMA guidance,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DoLS/LPS implementation status. Bradford VTS accepts no liability for clinical decisions made in reliance on this material.</a:t>
            </a:r>
            <a:endParaRPr lang="en-US" sz="1200" dirty="0"/>
          </a:p>
        </p:txBody>
      </p:sp>
      <p:sp>
        <p:nvSpPr>
          <p:cNvPr id="29" name="SK-10-text-28"/>
          <p:cNvSpPr/>
          <p:nvPr/>
        </p:nvSpPr>
        <p:spPr>
          <a:xfrm>
            <a:off x="597396" y="5966371"/>
            <a:ext cx="115946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MCA 2005 (as amended) · BMA Ethics Toolkit Feb 2025 · SCIE IMCA Guidance 2025 · LPS Update Oct 2025</a:t>
            </a:r>
            <a:endParaRPr lang="en-US" sz="1200" dirty="0"/>
          </a:p>
        </p:txBody>
      </p:sp>
      <p:sp>
        <p:nvSpPr>
          <p:cNvPr id="30" name="SK-10-text-29"/>
          <p:cNvSpPr/>
          <p:nvPr/>
        </p:nvSpPr>
        <p:spPr>
          <a:xfrm>
            <a:off x="353467" y="6576715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1" name="SK-10-text-30"/>
          <p:cNvSpPr/>
          <p:nvPr/>
        </p:nvSpPr>
        <p:spPr>
          <a:xfrm>
            <a:off x="8034486" y="6563023"/>
            <a:ext cx="415751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July 2026 | Updated to BMA 2025 Standards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665113"/>
            <a:ext cx="121890" cy="67880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700659"/>
            <a:ext cx="11167765" cy="822871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2592288"/>
            <a:ext cx="11167765" cy="822871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3483769"/>
            <a:ext cx="11167765" cy="822871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4375398"/>
            <a:ext cx="11167765" cy="822871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5266879"/>
            <a:ext cx="11167765" cy="822871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324302"/>
            <a:ext cx="12192000" cy="533549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2675" y="1748730"/>
            <a:ext cx="11058145" cy="4149205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2675" y="1837769"/>
            <a:ext cx="11058145" cy="71231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5075" y="1980231"/>
            <a:ext cx="457203" cy="427386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50252" y="1971327"/>
            <a:ext cx="428627" cy="400674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2675" y="2639118"/>
            <a:ext cx="11058145" cy="71231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5075" y="2781580"/>
            <a:ext cx="457203" cy="427386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050252" y="2772676"/>
            <a:ext cx="428627" cy="400674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2675" y="3440466"/>
            <a:ext cx="11058145" cy="765733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5075" y="3609640"/>
            <a:ext cx="457203" cy="427386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050252" y="3600736"/>
            <a:ext cx="428627" cy="400674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2675" y="4295238"/>
            <a:ext cx="11058145" cy="712309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5075" y="4437700"/>
            <a:ext cx="457203" cy="427386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050252" y="4428797"/>
            <a:ext cx="428627" cy="400674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82675" y="5096587"/>
            <a:ext cx="11058145" cy="712310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5075" y="5239049"/>
            <a:ext cx="457203" cy="427386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050252" y="5230145"/>
            <a:ext cx="428627" cy="400674"/>
          </a:xfrm>
          <a:prstGeom prst="rect">
            <a:avLst/>
          </a:prstGeom>
        </p:spPr>
      </p:pic>
      <p:sp>
        <p:nvSpPr>
          <p:cNvPr id="27" name="SK-2-text-26"/>
          <p:cNvSpPr/>
          <p:nvPr/>
        </p:nvSpPr>
        <p:spPr>
          <a:xfrm>
            <a:off x="768400" y="1980231"/>
            <a:ext cx="590553" cy="427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</a:rPr>
              <a:t>1</a:t>
            </a:r>
            <a:endParaRPr lang="en-US" sz="2100" dirty="0"/>
          </a:p>
        </p:txBody>
      </p:sp>
      <p:sp>
        <p:nvSpPr>
          <p:cNvPr id="28" name="SK-2-text-27"/>
          <p:cNvSpPr/>
          <p:nvPr/>
        </p:nvSpPr>
        <p:spPr>
          <a:xfrm>
            <a:off x="1539930" y="1837769"/>
            <a:ext cx="6238092" cy="7123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D72"/>
                </a:solidFill>
              </a:rPr>
              <a:t>Presumption of Capacity</a:t>
            </a:r>
            <a:endParaRPr lang="en-US" sz="1800" dirty="0"/>
          </a:p>
        </p:txBody>
      </p:sp>
      <p:sp>
        <p:nvSpPr>
          <p:cNvPr id="29" name="SK-2-text-28"/>
          <p:cNvSpPr/>
          <p:nvPr/>
        </p:nvSpPr>
        <p:spPr>
          <a:xfrm>
            <a:off x="4683198" y="1837769"/>
            <a:ext cx="5914615" cy="7123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555555"/>
                </a:solidFill>
              </a:rPr>
              <a:t>Every adult (16+) must be assumed to have capacity unless established otherwise.</a:t>
            </a:r>
            <a:endParaRPr lang="en-US" sz="1350" dirty="0"/>
          </a:p>
        </p:txBody>
      </p:sp>
      <p:sp>
        <p:nvSpPr>
          <p:cNvPr id="30" name="SK-2-text-29"/>
          <p:cNvSpPr/>
          <p:nvPr/>
        </p:nvSpPr>
        <p:spPr>
          <a:xfrm>
            <a:off x="768400" y="2781580"/>
            <a:ext cx="590553" cy="427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</a:rPr>
              <a:t>2</a:t>
            </a:r>
            <a:endParaRPr lang="en-US" sz="2100" dirty="0"/>
          </a:p>
        </p:txBody>
      </p:sp>
      <p:sp>
        <p:nvSpPr>
          <p:cNvPr id="31" name="SK-2-text-30"/>
          <p:cNvSpPr/>
          <p:nvPr/>
        </p:nvSpPr>
        <p:spPr>
          <a:xfrm>
            <a:off x="1539930" y="2639118"/>
            <a:ext cx="6770595" cy="7123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D72"/>
                </a:solidFill>
              </a:rPr>
              <a:t>Supported Decision-Making</a:t>
            </a:r>
            <a:endParaRPr lang="en-US" sz="1800" dirty="0"/>
          </a:p>
        </p:txBody>
      </p:sp>
      <p:sp>
        <p:nvSpPr>
          <p:cNvPr id="32" name="SK-2-text-31"/>
          <p:cNvSpPr/>
          <p:nvPr/>
        </p:nvSpPr>
        <p:spPr>
          <a:xfrm>
            <a:off x="4683198" y="2639118"/>
            <a:ext cx="5914615" cy="7123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555555"/>
                </a:solidFill>
              </a:rPr>
              <a:t>All practicable help must be given before treating someone as lacking capacity.</a:t>
            </a:r>
            <a:endParaRPr lang="en-US" sz="1350" dirty="0"/>
          </a:p>
        </p:txBody>
      </p:sp>
      <p:sp>
        <p:nvSpPr>
          <p:cNvPr id="33" name="SK-2-text-32"/>
          <p:cNvSpPr/>
          <p:nvPr/>
        </p:nvSpPr>
        <p:spPr>
          <a:xfrm>
            <a:off x="768400" y="3609640"/>
            <a:ext cx="590553" cy="427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</a:rPr>
              <a:t>3</a:t>
            </a:r>
            <a:endParaRPr lang="en-US" sz="2100" dirty="0"/>
          </a:p>
        </p:txBody>
      </p:sp>
      <p:sp>
        <p:nvSpPr>
          <p:cNvPr id="34" name="SK-2-text-33"/>
          <p:cNvSpPr/>
          <p:nvPr/>
        </p:nvSpPr>
        <p:spPr>
          <a:xfrm>
            <a:off x="1539930" y="3440466"/>
            <a:ext cx="3143269" cy="7657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D72"/>
                </a:solidFill>
              </a:rPr>
              <a:t>Right to Make Unwise Decisions</a:t>
            </a:r>
            <a:endParaRPr lang="en-US" sz="1800" dirty="0"/>
          </a:p>
        </p:txBody>
      </p:sp>
      <p:sp>
        <p:nvSpPr>
          <p:cNvPr id="35" name="SK-2-text-34"/>
          <p:cNvSpPr/>
          <p:nvPr/>
        </p:nvSpPr>
        <p:spPr>
          <a:xfrm>
            <a:off x="4683198" y="3440466"/>
            <a:ext cx="5914615" cy="7657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555555"/>
                </a:solidFill>
              </a:rPr>
              <a:t>An unwise or eccentric decision alone does not mean a person lacks capacity.</a:t>
            </a:r>
            <a:endParaRPr lang="en-US" sz="1350" dirty="0"/>
          </a:p>
        </p:txBody>
      </p:sp>
      <p:sp>
        <p:nvSpPr>
          <p:cNvPr id="36" name="SK-2-text-35"/>
          <p:cNvSpPr/>
          <p:nvPr/>
        </p:nvSpPr>
        <p:spPr>
          <a:xfrm>
            <a:off x="768400" y="4437700"/>
            <a:ext cx="590553" cy="427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</a:rPr>
              <a:t>4</a:t>
            </a:r>
            <a:endParaRPr lang="en-US" sz="2100" dirty="0"/>
          </a:p>
        </p:txBody>
      </p:sp>
      <p:sp>
        <p:nvSpPr>
          <p:cNvPr id="37" name="SK-2-text-36"/>
          <p:cNvSpPr/>
          <p:nvPr/>
        </p:nvSpPr>
        <p:spPr>
          <a:xfrm>
            <a:off x="1539930" y="4295238"/>
            <a:ext cx="3841825" cy="7123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D72"/>
                </a:solidFill>
              </a:rPr>
              <a:t>Best Interests</a:t>
            </a:r>
            <a:endParaRPr lang="en-US" sz="1800" dirty="0"/>
          </a:p>
        </p:txBody>
      </p:sp>
      <p:sp>
        <p:nvSpPr>
          <p:cNvPr id="38" name="SK-2-text-37"/>
          <p:cNvSpPr/>
          <p:nvPr/>
        </p:nvSpPr>
        <p:spPr>
          <a:xfrm>
            <a:off x="4683198" y="4295238"/>
            <a:ext cx="5914615" cy="7123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555555"/>
                </a:solidFill>
              </a:rPr>
              <a:t>Any act or decision made for someone who lacks capacity must be in their best interests.</a:t>
            </a:r>
            <a:endParaRPr lang="en-US" sz="1350" dirty="0"/>
          </a:p>
        </p:txBody>
      </p:sp>
      <p:sp>
        <p:nvSpPr>
          <p:cNvPr id="39" name="SK-2-text-38"/>
          <p:cNvSpPr/>
          <p:nvPr/>
        </p:nvSpPr>
        <p:spPr>
          <a:xfrm>
            <a:off x="768400" y="5239049"/>
            <a:ext cx="590553" cy="4273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</a:rPr>
              <a:t>5</a:t>
            </a:r>
            <a:endParaRPr lang="en-US" sz="2100" dirty="0"/>
          </a:p>
        </p:txBody>
      </p:sp>
      <p:sp>
        <p:nvSpPr>
          <p:cNvPr id="40" name="SK-2-text-39"/>
          <p:cNvSpPr/>
          <p:nvPr/>
        </p:nvSpPr>
        <p:spPr>
          <a:xfrm>
            <a:off x="1539930" y="5096587"/>
            <a:ext cx="6504344" cy="7123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D72"/>
                </a:solidFill>
              </a:rPr>
              <a:t>Least Restrictive Option</a:t>
            </a:r>
            <a:endParaRPr lang="en-US" sz="1800" dirty="0"/>
          </a:p>
        </p:txBody>
      </p:sp>
      <p:sp>
        <p:nvSpPr>
          <p:cNvPr id="41" name="SK-2-text-40"/>
          <p:cNvSpPr/>
          <p:nvPr/>
        </p:nvSpPr>
        <p:spPr>
          <a:xfrm>
            <a:off x="4683198" y="5096587"/>
            <a:ext cx="5914615" cy="7123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555555"/>
                </a:solidFill>
              </a:rPr>
              <a:t>Always consider whether a less restrictive option can achieve the same purpose.</a:t>
            </a:r>
            <a:endParaRPr lang="en-US" sz="1350" dirty="0"/>
          </a:p>
        </p:txBody>
      </p:sp>
      <p:sp>
        <p:nvSpPr>
          <p:cNvPr id="42" name="SK-2-text-41"/>
          <p:cNvSpPr/>
          <p:nvPr/>
        </p:nvSpPr>
        <p:spPr>
          <a:xfrm>
            <a:off x="231577" y="109686"/>
            <a:ext cx="48310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43" name="SK-2-text-42"/>
          <p:cNvSpPr/>
          <p:nvPr/>
        </p:nvSpPr>
        <p:spPr>
          <a:xfrm>
            <a:off x="609600" y="596503"/>
            <a:ext cx="1158240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5 Key Principles of the MCA</a:t>
            </a:r>
            <a:endParaRPr lang="en-US" sz="2850" dirty="0"/>
          </a:p>
        </p:txBody>
      </p:sp>
      <p:sp>
        <p:nvSpPr>
          <p:cNvPr id="44" name="SK-2-text-43"/>
          <p:cNvSpPr/>
          <p:nvPr/>
        </p:nvSpPr>
        <p:spPr>
          <a:xfrm>
            <a:off x="621655" y="1110853"/>
            <a:ext cx="974407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A99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1, Mental Capacity Act 2005</a:t>
            </a:r>
            <a:endParaRPr lang="en-US" sz="1650" dirty="0"/>
          </a:p>
        </p:txBody>
      </p:sp>
      <p:sp>
        <p:nvSpPr>
          <p:cNvPr id="45" name="SK-2-text-44"/>
          <p:cNvSpPr/>
          <p:nvPr/>
        </p:nvSpPr>
        <p:spPr>
          <a:xfrm>
            <a:off x="353467" y="6494413"/>
            <a:ext cx="3916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6" name="SK-2-text-45"/>
          <p:cNvSpPr/>
          <p:nvPr/>
        </p:nvSpPr>
        <p:spPr>
          <a:xfrm>
            <a:off x="8482459" y="6494413"/>
            <a:ext cx="320947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Mental Capacity Act 2005 | Bradford VTS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720030"/>
            <a:ext cx="134094" cy="925711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5373" y="1275457"/>
            <a:ext cx="2426196" cy="370284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580" y="4889748"/>
            <a:ext cx="4876800" cy="1446907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5373" y="4915049"/>
            <a:ext cx="5315694" cy="1428452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46490"/>
            <a:ext cx="12192000" cy="411361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2777" y="6583561"/>
            <a:ext cx="146298" cy="143917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7263" y="5246340"/>
            <a:ext cx="804565" cy="555427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4879" y="5198269"/>
            <a:ext cx="828973" cy="699492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4173" y="1844725"/>
            <a:ext cx="11143357" cy="2935188"/>
          </a:xfrm>
          <a:prstGeom prst="rect">
            <a:avLst/>
          </a:prstGeom>
        </p:spPr>
      </p:pic>
      <p:sp>
        <p:nvSpPr>
          <p:cNvPr id="13" name="SK-3-text-12"/>
          <p:cNvSpPr/>
          <p:nvPr/>
        </p:nvSpPr>
        <p:spPr>
          <a:xfrm>
            <a:off x="304800" y="130225"/>
            <a:ext cx="513302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75" dirty="0"/>
          </a:p>
        </p:txBody>
      </p:sp>
      <p:sp>
        <p:nvSpPr>
          <p:cNvPr id="14" name="SK-3-text-13"/>
          <p:cNvSpPr/>
          <p:nvPr/>
        </p:nvSpPr>
        <p:spPr>
          <a:xfrm>
            <a:off x="9997380" y="130225"/>
            <a:ext cx="21946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Capacity Act 2005</a:t>
            </a:r>
            <a:endParaRPr lang="en-US" sz="1200" dirty="0"/>
          </a:p>
        </p:txBody>
      </p:sp>
      <p:sp>
        <p:nvSpPr>
          <p:cNvPr id="15" name="SK-3-text-14"/>
          <p:cNvSpPr/>
          <p:nvPr/>
        </p:nvSpPr>
        <p:spPr>
          <a:xfrm>
            <a:off x="572988" y="740569"/>
            <a:ext cx="1161901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A2B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Updated 2-Stage Capacity Test</a:t>
            </a:r>
            <a:endParaRPr lang="en-US" sz="3300" dirty="0"/>
          </a:p>
        </p:txBody>
      </p:sp>
      <p:sp>
        <p:nvSpPr>
          <p:cNvPr id="16" name="SK-3-text-15"/>
          <p:cNvSpPr/>
          <p:nvPr/>
        </p:nvSpPr>
        <p:spPr>
          <a:xfrm>
            <a:off x="572988" y="1289298"/>
            <a:ext cx="116190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3E9C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Supreme Court Clarification — BMA Feb 2025</a:t>
            </a:r>
            <a:endParaRPr lang="en-US" sz="1875" dirty="0"/>
          </a:p>
        </p:txBody>
      </p:sp>
      <p:sp>
        <p:nvSpPr>
          <p:cNvPr id="17" name="SK-3-text-16"/>
          <p:cNvSpPr/>
          <p:nvPr/>
        </p:nvSpPr>
        <p:spPr>
          <a:xfrm>
            <a:off x="6461671" y="1371600"/>
            <a:ext cx="461486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ORDER UPDATED 2025</a:t>
            </a:r>
            <a:endParaRPr lang="en-US" sz="1275" dirty="0"/>
          </a:p>
        </p:txBody>
      </p:sp>
      <p:sp>
        <p:nvSpPr>
          <p:cNvPr id="18" name="SK-3-text-17"/>
          <p:cNvSpPr/>
          <p:nvPr/>
        </p:nvSpPr>
        <p:spPr>
          <a:xfrm>
            <a:off x="1670298" y="5088582"/>
            <a:ext cx="916686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2B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Decision-Specific &amp; Time-Specific</a:t>
            </a:r>
            <a:endParaRPr lang="en-US" sz="1800" dirty="0"/>
          </a:p>
        </p:txBody>
      </p:sp>
      <p:sp>
        <p:nvSpPr>
          <p:cNvPr id="19" name="SK-3-text-18"/>
          <p:cNvSpPr/>
          <p:nvPr/>
        </p:nvSpPr>
        <p:spPr>
          <a:xfrm>
            <a:off x="1658094" y="5404098"/>
            <a:ext cx="3523357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 capacity for each individual decision.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Fluctuating capacity? Assess when capacity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most likely to be present.</a:t>
            </a:r>
            <a:endParaRPr lang="en-US" sz="1350" dirty="0"/>
          </a:p>
        </p:txBody>
      </p:sp>
      <p:sp>
        <p:nvSpPr>
          <p:cNvPr id="20" name="SK-3-text-19"/>
          <p:cNvSpPr/>
          <p:nvPr/>
        </p:nvSpPr>
        <p:spPr>
          <a:xfrm>
            <a:off x="7363867" y="4978896"/>
            <a:ext cx="33147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🎓 AKT PEARL</a:t>
            </a:r>
            <a:endParaRPr lang="en-US" sz="1800" dirty="0"/>
          </a:p>
        </p:txBody>
      </p:sp>
      <p:sp>
        <p:nvSpPr>
          <p:cNvPr id="21" name="SK-3-text-20"/>
          <p:cNvSpPr/>
          <p:nvPr/>
        </p:nvSpPr>
        <p:spPr>
          <a:xfrm>
            <a:off x="7363867" y="5321796"/>
            <a:ext cx="3897404" cy="9532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correct order is now: </a:t>
            </a:r>
          </a:p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      Functional →</a:t>
            </a:r>
            <a:r>
              <a:rPr lang="en-US" sz="1200" b="1" dirty="0"/>
              <a:t> </a:t>
            </a: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→ Causative Nexus.</a:t>
            </a:r>
            <a:endParaRPr lang="en-US" sz="1200" b="1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reverses older teaching.</a:t>
            </a: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Commonly tested in AKT.</a:t>
            </a:r>
            <a:endParaRPr lang="en-US" sz="1200" dirty="0"/>
          </a:p>
        </p:txBody>
      </p:sp>
      <p:sp>
        <p:nvSpPr>
          <p:cNvPr id="22" name="SK-3-text-21"/>
          <p:cNvSpPr/>
          <p:nvPr/>
        </p:nvSpPr>
        <p:spPr>
          <a:xfrm>
            <a:off x="487561" y="6563023"/>
            <a:ext cx="44062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3" name="SK-3-text-22"/>
          <p:cNvSpPr/>
          <p:nvPr/>
        </p:nvSpPr>
        <p:spPr>
          <a:xfrm>
            <a:off x="7424886" y="6542484"/>
            <a:ext cx="476711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Capacity Act 2005 | Bradford VTS Teaching Deck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29059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528042"/>
            <a:ext cx="85279" cy="425053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078706"/>
            <a:ext cx="11448157" cy="9525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282" y="1265188"/>
            <a:ext cx="1633686" cy="315367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1268611"/>
            <a:ext cx="1524000" cy="301675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2084040"/>
            <a:ext cx="5730180" cy="762446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2084040"/>
            <a:ext cx="121890" cy="733723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0" y="2934444"/>
            <a:ext cx="5730180" cy="75560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2927598"/>
            <a:ext cx="121890" cy="740569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0" y="3784848"/>
            <a:ext cx="5730180" cy="570458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0" y="3784848"/>
            <a:ext cx="121890" cy="589657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0" y="4491930"/>
            <a:ext cx="5730180" cy="1124694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0" y="4477494"/>
            <a:ext cx="121890" cy="113154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7875" y="4622155"/>
            <a:ext cx="5352157" cy="905173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7875" y="4622155"/>
            <a:ext cx="121890" cy="932557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7875" y="5812036"/>
            <a:ext cx="4998690" cy="404515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522863" y="5808613"/>
            <a:ext cx="6303169" cy="404515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59475" y="5870377"/>
            <a:ext cx="219373" cy="281136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38894" y="5836146"/>
            <a:ext cx="365671" cy="356592"/>
          </a:xfrm>
          <a:prstGeom prst="rect">
            <a:avLst/>
          </a:prstGeom>
        </p:spPr>
      </p:pic>
      <p:sp>
        <p:nvSpPr>
          <p:cNvPr id="22" name="SK-4-text-21"/>
          <p:cNvSpPr/>
          <p:nvPr/>
        </p:nvSpPr>
        <p:spPr>
          <a:xfrm>
            <a:off x="134094" y="68461"/>
            <a:ext cx="57369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425" dirty="0"/>
          </a:p>
        </p:txBody>
      </p:sp>
      <p:sp>
        <p:nvSpPr>
          <p:cNvPr id="23" name="SK-4-text-22"/>
          <p:cNvSpPr/>
          <p:nvPr/>
        </p:nvSpPr>
        <p:spPr>
          <a:xfrm>
            <a:off x="548580" y="541734"/>
            <a:ext cx="1164342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Best Interests &amp; IMCA Involvement</a:t>
            </a:r>
            <a:endParaRPr lang="en-US" sz="2700" dirty="0"/>
          </a:p>
        </p:txBody>
      </p:sp>
      <p:sp>
        <p:nvSpPr>
          <p:cNvPr id="24" name="SK-4-text-23"/>
          <p:cNvSpPr/>
          <p:nvPr/>
        </p:nvSpPr>
        <p:spPr>
          <a:xfrm>
            <a:off x="499765" y="1344067"/>
            <a:ext cx="37338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 MCA 2005</a:t>
            </a:r>
            <a:endParaRPr lang="en-US" sz="1125" dirty="0"/>
          </a:p>
        </p:txBody>
      </p:sp>
      <p:sp>
        <p:nvSpPr>
          <p:cNvPr id="25" name="SK-4-text-24"/>
          <p:cNvSpPr/>
          <p:nvPr/>
        </p:nvSpPr>
        <p:spPr>
          <a:xfrm>
            <a:off x="414486" y="1686967"/>
            <a:ext cx="641889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Best Interests Checklist</a:t>
            </a:r>
            <a:endParaRPr lang="en-US" sz="1725" dirty="0"/>
          </a:p>
        </p:txBody>
      </p:sp>
      <p:sp>
        <p:nvSpPr>
          <p:cNvPr id="26" name="SK-4-text-25"/>
          <p:cNvSpPr/>
          <p:nvPr/>
        </p:nvSpPr>
        <p:spPr>
          <a:xfrm>
            <a:off x="414486" y="2105323"/>
            <a:ext cx="1177751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assume based on age, appearance, or diagnosis</a:t>
            </a:r>
            <a:endParaRPr lang="en-US" sz="1500" dirty="0"/>
          </a:p>
        </p:txBody>
      </p:sp>
      <p:sp>
        <p:nvSpPr>
          <p:cNvPr id="27" name="SK-4-text-26"/>
          <p:cNvSpPr/>
          <p:nvPr/>
        </p:nvSpPr>
        <p:spPr>
          <a:xfrm>
            <a:off x="426690" y="2461915"/>
            <a:ext cx="1176531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whether capacity may return — delay if possible</a:t>
            </a:r>
            <a:endParaRPr lang="en-US" sz="1500" dirty="0"/>
          </a:p>
        </p:txBody>
      </p:sp>
      <p:sp>
        <p:nvSpPr>
          <p:cNvPr id="28" name="SK-4-text-27"/>
          <p:cNvSpPr/>
          <p:nvPr/>
        </p:nvSpPr>
        <p:spPr>
          <a:xfrm>
            <a:off x="426690" y="2832348"/>
            <a:ext cx="108394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Encourage and permit the person's participation</a:t>
            </a:r>
            <a:endParaRPr lang="en-US" sz="1500" dirty="0"/>
          </a:p>
        </p:txBody>
      </p:sp>
      <p:sp>
        <p:nvSpPr>
          <p:cNvPr id="29" name="SK-4-text-28"/>
          <p:cNvSpPr/>
          <p:nvPr/>
        </p:nvSpPr>
        <p:spPr>
          <a:xfrm>
            <a:off x="426690" y="3195786"/>
            <a:ext cx="1176531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past and present wishes, feelings and values</a:t>
            </a:r>
            <a:endParaRPr lang="en-US" sz="1500" dirty="0"/>
          </a:p>
        </p:txBody>
      </p:sp>
      <p:sp>
        <p:nvSpPr>
          <p:cNvPr id="30" name="SK-4-text-29"/>
          <p:cNvSpPr/>
          <p:nvPr/>
        </p:nvSpPr>
        <p:spPr>
          <a:xfrm>
            <a:off x="426690" y="3572917"/>
            <a:ext cx="101536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Consult family, carers, LPA holders, or IMCA</a:t>
            </a:r>
            <a:endParaRPr lang="en-US" sz="1500" dirty="0"/>
          </a:p>
        </p:txBody>
      </p:sp>
      <p:sp>
        <p:nvSpPr>
          <p:cNvPr id="31" name="SK-4-text-30"/>
          <p:cNvSpPr/>
          <p:nvPr/>
        </p:nvSpPr>
        <p:spPr>
          <a:xfrm>
            <a:off x="426690" y="3936355"/>
            <a:ext cx="4474369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Life-sustaining treatment: must not be motivated by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desire to bring about death</a:t>
            </a:r>
            <a:endParaRPr lang="en-US" sz="1500" dirty="0"/>
          </a:p>
        </p:txBody>
      </p:sp>
      <p:sp>
        <p:nvSpPr>
          <p:cNvPr id="32" name="SK-4-text-31"/>
          <p:cNvSpPr/>
          <p:nvPr/>
        </p:nvSpPr>
        <p:spPr>
          <a:xfrm>
            <a:off x="621655" y="4711303"/>
            <a:ext cx="29136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E7D3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REASSURANCE</a:t>
            </a:r>
            <a:endParaRPr lang="en-US" sz="1425" dirty="0"/>
          </a:p>
        </p:txBody>
      </p:sp>
      <p:sp>
        <p:nvSpPr>
          <p:cNvPr id="33" name="SK-4-text-32"/>
          <p:cNvSpPr/>
          <p:nvPr/>
        </p:nvSpPr>
        <p:spPr>
          <a:xfrm>
            <a:off x="609600" y="4999434"/>
            <a:ext cx="491326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Best interests is a holistic process — not just a medical decision.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person's voice must remain central even when they lack capacity.</a:t>
            </a:r>
            <a:endParaRPr lang="en-US" sz="1275" dirty="0"/>
          </a:p>
        </p:txBody>
      </p:sp>
      <p:sp>
        <p:nvSpPr>
          <p:cNvPr id="34" name="SK-4-text-33"/>
          <p:cNvSpPr/>
          <p:nvPr/>
        </p:nvSpPr>
        <p:spPr>
          <a:xfrm>
            <a:off x="6217890" y="1344067"/>
            <a:ext cx="24765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STATUTORY DUTY</a:t>
            </a:r>
            <a:endParaRPr lang="en-US" sz="1125" dirty="0"/>
          </a:p>
        </p:txBody>
      </p:sp>
      <p:sp>
        <p:nvSpPr>
          <p:cNvPr id="35" name="SK-4-text-34"/>
          <p:cNvSpPr/>
          <p:nvPr/>
        </p:nvSpPr>
        <p:spPr>
          <a:xfrm>
            <a:off x="6047184" y="1686967"/>
            <a:ext cx="614481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an IMCA Must Be Instructed</a:t>
            </a:r>
            <a:endParaRPr lang="en-US" sz="1725" dirty="0"/>
          </a:p>
        </p:txBody>
      </p:sp>
      <p:sp>
        <p:nvSpPr>
          <p:cNvPr id="36" name="SK-4-text-35"/>
          <p:cNvSpPr/>
          <p:nvPr/>
        </p:nvSpPr>
        <p:spPr>
          <a:xfrm>
            <a:off x="6412855" y="2311003"/>
            <a:ext cx="88106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7B1FA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2775" dirty="0"/>
          </a:p>
        </p:txBody>
      </p:sp>
      <p:sp>
        <p:nvSpPr>
          <p:cNvPr id="37" name="SK-4-text-36"/>
          <p:cNvSpPr/>
          <p:nvPr/>
        </p:nvSpPr>
        <p:spPr>
          <a:xfrm>
            <a:off x="6949380" y="2160240"/>
            <a:ext cx="52426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Serious Medical Treatment</a:t>
            </a:r>
            <a:endParaRPr lang="en-US" sz="1425" dirty="0"/>
          </a:p>
        </p:txBody>
      </p:sp>
      <p:sp>
        <p:nvSpPr>
          <p:cNvPr id="38" name="SK-4-text-37"/>
          <p:cNvSpPr/>
          <p:nvPr/>
        </p:nvSpPr>
        <p:spPr>
          <a:xfrm>
            <a:off x="6949380" y="2386459"/>
            <a:ext cx="3962400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NHS proposes serious treatment for someone who lacks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capacity and has no appropriate person to consult</a:t>
            </a:r>
            <a:endParaRPr lang="en-US" sz="1200" dirty="0"/>
          </a:p>
        </p:txBody>
      </p:sp>
      <p:sp>
        <p:nvSpPr>
          <p:cNvPr id="39" name="SK-4-text-38"/>
          <p:cNvSpPr/>
          <p:nvPr/>
        </p:nvSpPr>
        <p:spPr>
          <a:xfrm>
            <a:off x="6400800" y="3161407"/>
            <a:ext cx="88106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7B1FA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2775" dirty="0"/>
          </a:p>
        </p:txBody>
      </p:sp>
      <p:sp>
        <p:nvSpPr>
          <p:cNvPr id="40" name="SK-4-text-39"/>
          <p:cNvSpPr/>
          <p:nvPr/>
        </p:nvSpPr>
        <p:spPr>
          <a:xfrm>
            <a:off x="6949380" y="3010644"/>
            <a:ext cx="50853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Long-Term Accommodation</a:t>
            </a:r>
            <a:endParaRPr lang="en-US" sz="1425" dirty="0"/>
          </a:p>
        </p:txBody>
      </p:sp>
      <p:sp>
        <p:nvSpPr>
          <p:cNvPr id="41" name="SK-4-text-40"/>
          <p:cNvSpPr/>
          <p:nvPr/>
        </p:nvSpPr>
        <p:spPr>
          <a:xfrm>
            <a:off x="6949380" y="3243709"/>
            <a:ext cx="453538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NHS or Local Authority proposes placement &gt;28 days in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hospital or &gt;8 weeks in a care home — no appropriate consultee</a:t>
            </a:r>
            <a:endParaRPr lang="en-US" sz="1200" dirty="0"/>
          </a:p>
        </p:txBody>
      </p:sp>
      <p:sp>
        <p:nvSpPr>
          <p:cNvPr id="42" name="SK-4-text-41"/>
          <p:cNvSpPr/>
          <p:nvPr/>
        </p:nvSpPr>
        <p:spPr>
          <a:xfrm>
            <a:off x="6400800" y="3915817"/>
            <a:ext cx="88106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7B1FA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2775" dirty="0"/>
          </a:p>
        </p:txBody>
      </p:sp>
      <p:sp>
        <p:nvSpPr>
          <p:cNvPr id="43" name="SK-4-text-42"/>
          <p:cNvSpPr/>
          <p:nvPr/>
        </p:nvSpPr>
        <p:spPr>
          <a:xfrm>
            <a:off x="6949380" y="3861048"/>
            <a:ext cx="399954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Adult Safeguarding</a:t>
            </a:r>
            <a:endParaRPr lang="en-US" sz="1425" dirty="0"/>
          </a:p>
        </p:txBody>
      </p:sp>
      <p:sp>
        <p:nvSpPr>
          <p:cNvPr id="44" name="SK-4-text-43"/>
          <p:cNvSpPr/>
          <p:nvPr/>
        </p:nvSpPr>
        <p:spPr>
          <a:xfrm>
            <a:off x="6949380" y="4094113"/>
            <a:ext cx="52426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Regardless of whether family are involved</a:t>
            </a:r>
            <a:endParaRPr lang="en-US" sz="1350" dirty="0"/>
          </a:p>
        </p:txBody>
      </p:sp>
      <p:sp>
        <p:nvSpPr>
          <p:cNvPr id="45" name="SK-4-text-44"/>
          <p:cNvSpPr/>
          <p:nvPr/>
        </p:nvSpPr>
        <p:spPr>
          <a:xfrm>
            <a:off x="6339780" y="4581079"/>
            <a:ext cx="370998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COMMON PITFALL</a:t>
            </a:r>
            <a:endParaRPr lang="en-US" sz="1425" dirty="0"/>
          </a:p>
        </p:txBody>
      </p:sp>
      <p:sp>
        <p:nvSpPr>
          <p:cNvPr id="46" name="SK-4-text-45"/>
          <p:cNvSpPr/>
          <p:nvPr/>
        </p:nvSpPr>
        <p:spPr>
          <a:xfrm>
            <a:off x="6315373" y="4875907"/>
            <a:ext cx="4742557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 IMCA is still required even if family are present in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safeguarding cases. Family presence does NOT remove the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statutory duty.</a:t>
            </a:r>
            <a:endParaRPr lang="en-US" sz="1275" dirty="0"/>
          </a:p>
        </p:txBody>
      </p:sp>
      <p:sp>
        <p:nvSpPr>
          <p:cNvPr id="47" name="SK-4-text-46"/>
          <p:cNvSpPr/>
          <p:nvPr/>
        </p:nvSpPr>
        <p:spPr>
          <a:xfrm>
            <a:off x="828973" y="5925294"/>
            <a:ext cx="104775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 — IMCAs represent wishes: they do NOT make the decision</a:t>
            </a:r>
            <a:endParaRPr lang="en-US" sz="1050" dirty="0"/>
          </a:p>
        </p:txBody>
      </p:sp>
      <p:sp>
        <p:nvSpPr>
          <p:cNvPr id="48" name="SK-4-text-47"/>
          <p:cNvSpPr/>
          <p:nvPr/>
        </p:nvSpPr>
        <p:spPr>
          <a:xfrm>
            <a:off x="5827663" y="5932140"/>
            <a:ext cx="636433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TIP — Explain IMCA role to family: 'They are here to make sure your relative's voice is heard'</a:t>
            </a:r>
            <a:endParaRPr lang="en-US" sz="1050" dirty="0"/>
          </a:p>
        </p:txBody>
      </p:sp>
      <p:sp>
        <p:nvSpPr>
          <p:cNvPr id="49" name="SK-4-text-48"/>
          <p:cNvSpPr/>
          <p:nvPr/>
        </p:nvSpPr>
        <p:spPr>
          <a:xfrm>
            <a:off x="134094" y="6563023"/>
            <a:ext cx="44062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50" name="SK-4-text-49"/>
          <p:cNvSpPr/>
          <p:nvPr/>
        </p:nvSpPr>
        <p:spPr>
          <a:xfrm>
            <a:off x="7900392" y="6542484"/>
            <a:ext cx="42916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Capacity Act 2005 | Bradford VTS | July 2026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6592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925711"/>
            <a:ext cx="97482" cy="294829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371600"/>
            <a:ext cx="5474196" cy="3511153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565" y="4086671"/>
            <a:ext cx="4876800" cy="75560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56871" y="1392138"/>
            <a:ext cx="5486400" cy="3490615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1671" y="4258121"/>
            <a:ext cx="4937671" cy="604838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5019973"/>
            <a:ext cx="11143357" cy="1323529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1271" y="5102275"/>
            <a:ext cx="4413498" cy="1186309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80721"/>
            <a:ext cx="12192000" cy="37713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29773" y="5253186"/>
            <a:ext cx="670471" cy="438894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3561" y="4334173"/>
            <a:ext cx="438894" cy="438894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5059" y="1488132"/>
            <a:ext cx="828973" cy="534888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8973" y="4162723"/>
            <a:ext cx="646063" cy="603498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3067" y="1488132"/>
            <a:ext cx="950863" cy="555427"/>
          </a:xfrm>
          <a:prstGeom prst="rect">
            <a:avLst/>
          </a:prstGeom>
        </p:spPr>
      </p:pic>
      <p:sp>
        <p:nvSpPr>
          <p:cNvPr id="17" name="SK-5-text-16"/>
          <p:cNvSpPr/>
          <p:nvPr/>
        </p:nvSpPr>
        <p:spPr>
          <a:xfrm>
            <a:off x="292596" y="89148"/>
            <a:ext cx="54349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8" name="SK-5-text-17"/>
          <p:cNvSpPr/>
          <p:nvPr/>
        </p:nvSpPr>
        <p:spPr>
          <a:xfrm>
            <a:off x="9863286" y="102840"/>
            <a:ext cx="232871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Capacity Act 2005</a:t>
            </a:r>
            <a:endParaRPr lang="en-US" sz="1350" dirty="0"/>
          </a:p>
        </p:txBody>
      </p:sp>
      <p:sp>
        <p:nvSpPr>
          <p:cNvPr id="19" name="SK-5-text-18"/>
          <p:cNvSpPr/>
          <p:nvPr/>
        </p:nvSpPr>
        <p:spPr>
          <a:xfrm>
            <a:off x="292596" y="507355"/>
            <a:ext cx="11899404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Lasting Power of Attorney &amp; Court of Protection</a:t>
            </a:r>
            <a:endParaRPr lang="en-US" sz="2550" dirty="0"/>
          </a:p>
        </p:txBody>
      </p:sp>
      <p:sp>
        <p:nvSpPr>
          <p:cNvPr id="20" name="SK-5-text-19"/>
          <p:cNvSpPr/>
          <p:nvPr/>
        </p:nvSpPr>
        <p:spPr>
          <a:xfrm>
            <a:off x="451098" y="939403"/>
            <a:ext cx="1174090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LPA types, registration, and dispute resolution</a:t>
            </a:r>
            <a:endParaRPr lang="en-US" sz="1800" dirty="0"/>
          </a:p>
        </p:txBody>
      </p:sp>
      <p:sp>
        <p:nvSpPr>
          <p:cNvPr id="21" name="SK-5-text-20"/>
          <p:cNvSpPr/>
          <p:nvPr/>
        </p:nvSpPr>
        <p:spPr>
          <a:xfrm>
            <a:off x="2170063" y="1639044"/>
            <a:ext cx="812006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Property &amp; Financial Affairs</a:t>
            </a:r>
            <a:endParaRPr lang="en-US" sz="1875" dirty="0"/>
          </a:p>
        </p:txBody>
      </p:sp>
      <p:sp>
        <p:nvSpPr>
          <p:cNvPr id="22" name="SK-5-text-21"/>
          <p:cNvSpPr/>
          <p:nvPr/>
        </p:nvSpPr>
        <p:spPr>
          <a:xfrm>
            <a:off x="1316534" y="2151223"/>
            <a:ext cx="384036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Can be used while the donor still has capacity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(if specified in the LPA)</a:t>
            </a:r>
            <a:endParaRPr lang="en-US" sz="1350" dirty="0"/>
          </a:p>
        </p:txBody>
      </p:sp>
      <p:sp>
        <p:nvSpPr>
          <p:cNvPr id="23" name="SK-5-text-22"/>
          <p:cNvSpPr/>
          <p:nvPr/>
        </p:nvSpPr>
        <p:spPr>
          <a:xfrm>
            <a:off x="1316534" y="2638040"/>
            <a:ext cx="425499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OR only when the donor lacks capacity — depends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the donor's instruction</a:t>
            </a:r>
            <a:endParaRPr lang="en-US" sz="1350" dirty="0"/>
          </a:p>
        </p:txBody>
      </p:sp>
      <p:sp>
        <p:nvSpPr>
          <p:cNvPr id="24" name="SK-5-text-23"/>
          <p:cNvSpPr/>
          <p:nvPr/>
        </p:nvSpPr>
        <p:spPr>
          <a:xfrm>
            <a:off x="1316534" y="3138698"/>
            <a:ext cx="1137523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Covers: bank accounts, property, investments, bills</a:t>
            </a:r>
            <a:endParaRPr lang="en-US" sz="1500" dirty="0"/>
          </a:p>
        </p:txBody>
      </p:sp>
      <p:sp>
        <p:nvSpPr>
          <p:cNvPr id="25" name="SK-5-text-24"/>
          <p:cNvSpPr/>
          <p:nvPr/>
        </p:nvSpPr>
        <p:spPr>
          <a:xfrm>
            <a:off x="1316534" y="3399296"/>
            <a:ext cx="403547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Must be registered with the Office of the Public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Guardian (OPG) to be valid</a:t>
            </a:r>
            <a:endParaRPr lang="en-US" sz="1350" dirty="0"/>
          </a:p>
        </p:txBody>
      </p:sp>
      <p:sp>
        <p:nvSpPr>
          <p:cNvPr id="26" name="SK-5-text-25"/>
          <p:cNvSpPr/>
          <p:nvPr/>
        </p:nvSpPr>
        <p:spPr>
          <a:xfrm>
            <a:off x="1596926" y="4221998"/>
            <a:ext cx="360878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 unregistered LPA has NO legal force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verify OPG registration</a:t>
            </a:r>
            <a:endParaRPr lang="en-US" sz="1500" dirty="0"/>
          </a:p>
        </p:txBody>
      </p:sp>
      <p:sp>
        <p:nvSpPr>
          <p:cNvPr id="27" name="SK-5-text-26"/>
          <p:cNvSpPr/>
          <p:nvPr/>
        </p:nvSpPr>
        <p:spPr>
          <a:xfrm>
            <a:off x="7461498" y="1639044"/>
            <a:ext cx="469106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&amp; Welfare</a:t>
            </a:r>
            <a:endParaRPr lang="en-US" sz="1875" dirty="0"/>
          </a:p>
        </p:txBody>
      </p:sp>
      <p:sp>
        <p:nvSpPr>
          <p:cNvPr id="28" name="SK-5-text-27"/>
          <p:cNvSpPr/>
          <p:nvPr/>
        </p:nvSpPr>
        <p:spPr>
          <a:xfrm>
            <a:off x="7095679" y="2059633"/>
            <a:ext cx="413295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Can ONLY be used when the donor lacks capacity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the specific decision</a:t>
            </a:r>
            <a:endParaRPr lang="en-US" sz="1350" dirty="0"/>
          </a:p>
        </p:txBody>
      </p:sp>
      <p:sp>
        <p:nvSpPr>
          <p:cNvPr id="29" name="SK-5-text-28"/>
          <p:cNvSpPr/>
          <p:nvPr/>
        </p:nvSpPr>
        <p:spPr>
          <a:xfrm>
            <a:off x="7095679" y="2477989"/>
            <a:ext cx="397445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Covers: medical treatment, care arrangements,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daily routine</a:t>
            </a:r>
            <a:endParaRPr lang="en-US" sz="1350" dirty="0"/>
          </a:p>
        </p:txBody>
      </p:sp>
      <p:sp>
        <p:nvSpPr>
          <p:cNvPr id="30" name="SK-5-text-29"/>
          <p:cNvSpPr/>
          <p:nvPr/>
        </p:nvSpPr>
        <p:spPr>
          <a:xfrm>
            <a:off x="7095679" y="2896344"/>
            <a:ext cx="413295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May include life-sustaining treatment decisions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 if explicitly stated</a:t>
            </a:r>
            <a:endParaRPr lang="en-US" sz="1350" dirty="0"/>
          </a:p>
        </p:txBody>
      </p:sp>
      <p:sp>
        <p:nvSpPr>
          <p:cNvPr id="31" name="SK-5-text-30"/>
          <p:cNvSpPr/>
          <p:nvPr/>
        </p:nvSpPr>
        <p:spPr>
          <a:xfrm>
            <a:off x="7095679" y="3307854"/>
            <a:ext cx="39624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Overrides family members' views (unless Court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Protection is involved)</a:t>
            </a:r>
            <a:endParaRPr lang="en-US" sz="1350" dirty="0"/>
          </a:p>
        </p:txBody>
      </p:sp>
      <p:sp>
        <p:nvSpPr>
          <p:cNvPr id="32" name="SK-5-text-31"/>
          <p:cNvSpPr/>
          <p:nvPr/>
        </p:nvSpPr>
        <p:spPr>
          <a:xfrm>
            <a:off x="7095679" y="3726210"/>
            <a:ext cx="421838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 attorney CANNOT consent to treatment refused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a valid ADRT</a:t>
            </a:r>
            <a:endParaRPr lang="en-US" sz="1350" dirty="0"/>
          </a:p>
        </p:txBody>
      </p:sp>
      <p:sp>
        <p:nvSpPr>
          <p:cNvPr id="33" name="SK-5-text-32"/>
          <p:cNvSpPr/>
          <p:nvPr/>
        </p:nvSpPr>
        <p:spPr>
          <a:xfrm>
            <a:off x="7095679" y="4341019"/>
            <a:ext cx="3755082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GPs should ask about LPA early — especially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dementia diagnosis or frailty assessment</a:t>
            </a:r>
            <a:endParaRPr lang="en-US" sz="1500" dirty="0"/>
          </a:p>
        </p:txBody>
      </p:sp>
      <p:sp>
        <p:nvSpPr>
          <p:cNvPr id="34" name="SK-5-text-33"/>
          <p:cNvSpPr/>
          <p:nvPr/>
        </p:nvSpPr>
        <p:spPr>
          <a:xfrm>
            <a:off x="707082" y="5122813"/>
            <a:ext cx="39947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COURT OF PROTECTION</a:t>
            </a:r>
            <a:endParaRPr lang="en-US" sz="1350" dirty="0"/>
          </a:p>
        </p:txBody>
      </p:sp>
      <p:sp>
        <p:nvSpPr>
          <p:cNvPr id="35" name="SK-5-text-34"/>
          <p:cNvSpPr/>
          <p:nvPr/>
        </p:nvSpPr>
        <p:spPr>
          <a:xfrm>
            <a:off x="682675" y="5424636"/>
            <a:ext cx="6071592" cy="816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Makes decisions about capacity and best interests for adults · Can issue single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orders or appoint a deputy (ongoing decision-maker) · Deputies more common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financial than health/welfare matters · GPs may be asked to provide reports ·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Seek legal advice if dispute arises between family, attorneys, and clinicians</a:t>
            </a:r>
            <a:endParaRPr lang="en-US" sz="1275" dirty="0"/>
          </a:p>
        </p:txBody>
      </p:sp>
      <p:sp>
        <p:nvSpPr>
          <p:cNvPr id="36" name="SK-5-text-35"/>
          <p:cNvSpPr/>
          <p:nvPr/>
        </p:nvSpPr>
        <p:spPr>
          <a:xfrm>
            <a:off x="8034486" y="5232648"/>
            <a:ext cx="19373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6A0D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</a:t>
            </a:r>
            <a:endParaRPr lang="en-US" sz="1350" dirty="0"/>
          </a:p>
        </p:txBody>
      </p:sp>
      <p:sp>
        <p:nvSpPr>
          <p:cNvPr id="37" name="SK-5-text-36"/>
          <p:cNvSpPr/>
          <p:nvPr/>
        </p:nvSpPr>
        <p:spPr>
          <a:xfrm>
            <a:off x="8010079" y="5513784"/>
            <a:ext cx="3230761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&amp; Welfare LPA: only activates when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capacity is absent. Property &amp; Financial LPA: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be used earlier if donor permits.</a:t>
            </a:r>
            <a:endParaRPr lang="en-US" sz="1275" dirty="0"/>
          </a:p>
        </p:txBody>
      </p:sp>
      <p:sp>
        <p:nvSpPr>
          <p:cNvPr id="38" name="SK-5-text-37"/>
          <p:cNvSpPr/>
          <p:nvPr/>
        </p:nvSpPr>
        <p:spPr>
          <a:xfrm>
            <a:off x="316855" y="6576715"/>
            <a:ext cx="416147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39" name="SK-5-text-38"/>
          <p:cNvSpPr/>
          <p:nvPr/>
        </p:nvSpPr>
        <p:spPr>
          <a:xfrm>
            <a:off x="8424565" y="6576715"/>
            <a:ext cx="376743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July 2026 · Updated to BMA 2025 Standards</a:t>
            </a:r>
            <a:endParaRPr lang="en-US" sz="12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6592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818" y="1179463"/>
            <a:ext cx="38100" cy="27429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94" y="1755577"/>
            <a:ext cx="3486894" cy="3552379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0588" y="1762423"/>
            <a:ext cx="3669655" cy="3778746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33267" y="1810494"/>
            <a:ext cx="19050" cy="3675757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22282" y="1790551"/>
            <a:ext cx="3730675" cy="3734098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66063" y="3120330"/>
            <a:ext cx="1853059" cy="27429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8894" y="5623471"/>
            <a:ext cx="11314063" cy="781794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69198" y="5746998"/>
            <a:ext cx="9525" cy="521196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73418" y="5746998"/>
            <a:ext cx="9525" cy="521196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4879" y="5719465"/>
            <a:ext cx="646063" cy="589657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29600" y="1940719"/>
            <a:ext cx="926455" cy="651421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23184" y="1913334"/>
            <a:ext cx="646063" cy="699492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4565" y="1927027"/>
            <a:ext cx="707082" cy="692646"/>
          </a:xfrm>
          <a:prstGeom prst="rect">
            <a:avLst/>
          </a:prstGeom>
        </p:spPr>
      </p:pic>
      <p:sp>
        <p:nvSpPr>
          <p:cNvPr id="17" name="SK-6-text-16"/>
          <p:cNvSpPr/>
          <p:nvPr/>
        </p:nvSpPr>
        <p:spPr>
          <a:xfrm>
            <a:off x="280392" y="109686"/>
            <a:ext cx="66427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18" name="SK-6-text-17"/>
          <p:cNvSpPr/>
          <p:nvPr/>
        </p:nvSpPr>
        <p:spPr>
          <a:xfrm>
            <a:off x="9911953" y="137071"/>
            <a:ext cx="228004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Mental Capacity Act 2005</a:t>
            </a:r>
            <a:endParaRPr lang="en-US" sz="1200" dirty="0"/>
          </a:p>
        </p:txBody>
      </p:sp>
      <p:sp>
        <p:nvSpPr>
          <p:cNvPr id="19" name="SK-6-text-18"/>
          <p:cNvSpPr/>
          <p:nvPr/>
        </p:nvSpPr>
        <p:spPr>
          <a:xfrm>
            <a:off x="402282" y="671959"/>
            <a:ext cx="1178971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Advance Decisions to Refuse Treatment</a:t>
            </a:r>
            <a:endParaRPr lang="en-US" sz="3075" dirty="0"/>
          </a:p>
        </p:txBody>
      </p:sp>
      <p:sp>
        <p:nvSpPr>
          <p:cNvPr id="20" name="SK-6-text-19"/>
          <p:cNvSpPr/>
          <p:nvPr/>
        </p:nvSpPr>
        <p:spPr>
          <a:xfrm>
            <a:off x="572988" y="1200150"/>
            <a:ext cx="1161901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Sections 24–26 MCA 2005 • Legally binding if valid and applicable</a:t>
            </a:r>
            <a:endParaRPr lang="en-US" sz="1500" dirty="0"/>
          </a:p>
        </p:txBody>
      </p:sp>
      <p:sp>
        <p:nvSpPr>
          <p:cNvPr id="21" name="SK-6-text-20"/>
          <p:cNvSpPr/>
          <p:nvPr/>
        </p:nvSpPr>
        <p:spPr>
          <a:xfrm>
            <a:off x="682675" y="2756892"/>
            <a:ext cx="41281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an ADRT?</a:t>
            </a:r>
            <a:endParaRPr lang="en-US" sz="1650" dirty="0"/>
          </a:p>
        </p:txBody>
      </p:sp>
      <p:sp>
        <p:nvSpPr>
          <p:cNvPr id="22" name="SK-6-text-21"/>
          <p:cNvSpPr/>
          <p:nvPr/>
        </p:nvSpPr>
        <p:spPr>
          <a:xfrm>
            <a:off x="621655" y="3188940"/>
            <a:ext cx="287729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Allows a person with capacity (18+) to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refuse specific treatment in advance</a:t>
            </a:r>
            <a:endParaRPr lang="en-US" sz="1200" dirty="0"/>
          </a:p>
        </p:txBody>
      </p:sp>
      <p:sp>
        <p:nvSpPr>
          <p:cNvPr id="23" name="SK-6-text-22"/>
          <p:cNvSpPr/>
          <p:nvPr/>
        </p:nvSpPr>
        <p:spPr>
          <a:xfrm>
            <a:off x="621655" y="3703290"/>
            <a:ext cx="286509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Applies when they later lack capacity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decide</a:t>
            </a:r>
            <a:endParaRPr lang="en-US" sz="1200" dirty="0"/>
          </a:p>
        </p:txBody>
      </p:sp>
      <p:sp>
        <p:nvSpPr>
          <p:cNvPr id="24" name="SK-6-text-23"/>
          <p:cNvSpPr/>
          <p:nvPr/>
        </p:nvSpPr>
        <p:spPr>
          <a:xfrm>
            <a:off x="621655" y="4224486"/>
            <a:ext cx="2584698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Legally binding — clinicians must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follow a valid, applicable ADRT</a:t>
            </a:r>
            <a:endParaRPr lang="en-US" sz="1200" dirty="0"/>
          </a:p>
        </p:txBody>
      </p:sp>
      <p:sp>
        <p:nvSpPr>
          <p:cNvPr id="25" name="SK-6-text-24"/>
          <p:cNvSpPr/>
          <p:nvPr/>
        </p:nvSpPr>
        <p:spPr>
          <a:xfrm>
            <a:off x="621655" y="4731990"/>
            <a:ext cx="2840682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Does NOT allow a person to demand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treatment</a:t>
            </a:r>
            <a:endParaRPr lang="en-US" sz="1200" dirty="0"/>
          </a:p>
        </p:txBody>
      </p:sp>
      <p:sp>
        <p:nvSpPr>
          <p:cNvPr id="26" name="SK-6-text-25"/>
          <p:cNvSpPr/>
          <p:nvPr/>
        </p:nvSpPr>
        <p:spPr>
          <a:xfrm>
            <a:off x="4449961" y="2756892"/>
            <a:ext cx="53854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Validity Requirements</a:t>
            </a:r>
            <a:endParaRPr lang="en-US" sz="1650" dirty="0"/>
          </a:p>
        </p:txBody>
      </p:sp>
      <p:sp>
        <p:nvSpPr>
          <p:cNvPr id="27" name="SK-6-text-26"/>
          <p:cNvSpPr/>
          <p:nvPr/>
        </p:nvSpPr>
        <p:spPr>
          <a:xfrm>
            <a:off x="4449961" y="3134023"/>
            <a:ext cx="260895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Made by a person aged 18+ with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capacity at the time</a:t>
            </a:r>
            <a:endParaRPr lang="en-US" sz="1200" dirty="0"/>
          </a:p>
        </p:txBody>
      </p:sp>
      <p:sp>
        <p:nvSpPr>
          <p:cNvPr id="28" name="SK-6-text-27"/>
          <p:cNvSpPr/>
          <p:nvPr/>
        </p:nvSpPr>
        <p:spPr>
          <a:xfrm>
            <a:off x="4449961" y="3655219"/>
            <a:ext cx="72085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Specifies the treatment to be refused</a:t>
            </a:r>
            <a:endParaRPr lang="en-US" sz="1200" dirty="0"/>
          </a:p>
        </p:txBody>
      </p:sp>
      <p:sp>
        <p:nvSpPr>
          <p:cNvPr id="29" name="SK-6-text-28"/>
          <p:cNvSpPr/>
          <p:nvPr/>
        </p:nvSpPr>
        <p:spPr>
          <a:xfrm>
            <a:off x="4449961" y="3957042"/>
            <a:ext cx="282847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Specifies the circumstances in which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refusal applies</a:t>
            </a:r>
            <a:endParaRPr lang="en-US" sz="1200" dirty="0"/>
          </a:p>
        </p:txBody>
      </p:sp>
      <p:sp>
        <p:nvSpPr>
          <p:cNvPr id="30" name="SK-6-text-29"/>
          <p:cNvSpPr/>
          <p:nvPr/>
        </p:nvSpPr>
        <p:spPr>
          <a:xfrm>
            <a:off x="4449961" y="4464546"/>
            <a:ext cx="252367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Not withdrawn while the person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had capacity</a:t>
            </a:r>
            <a:endParaRPr lang="en-US" sz="1200" dirty="0"/>
          </a:p>
        </p:txBody>
      </p:sp>
      <p:sp>
        <p:nvSpPr>
          <p:cNvPr id="31" name="SK-6-text-30"/>
          <p:cNvSpPr/>
          <p:nvPr/>
        </p:nvSpPr>
        <p:spPr>
          <a:xfrm>
            <a:off x="4449961" y="4985742"/>
            <a:ext cx="256029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No subsequent LPA covering the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 decision has been granted</a:t>
            </a:r>
            <a:endParaRPr lang="en-US" sz="1200" dirty="0"/>
          </a:p>
        </p:txBody>
      </p:sp>
      <p:sp>
        <p:nvSpPr>
          <p:cNvPr id="32" name="SK-6-text-31"/>
          <p:cNvSpPr/>
          <p:nvPr/>
        </p:nvSpPr>
        <p:spPr>
          <a:xfrm>
            <a:off x="8241655" y="2756892"/>
            <a:ext cx="395034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Life-Sustaining Treatment</a:t>
            </a:r>
            <a:endParaRPr lang="en-US" sz="1650" dirty="0"/>
          </a:p>
        </p:txBody>
      </p:sp>
      <p:sp>
        <p:nvSpPr>
          <p:cNvPr id="33" name="SK-6-text-32"/>
          <p:cNvSpPr/>
          <p:nvPr/>
        </p:nvSpPr>
        <p:spPr>
          <a:xfrm>
            <a:off x="8327082" y="3175248"/>
            <a:ext cx="37566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Additional Requirements</a:t>
            </a:r>
            <a:endParaRPr lang="en-US" sz="1050" dirty="0"/>
          </a:p>
        </p:txBody>
      </p:sp>
      <p:sp>
        <p:nvSpPr>
          <p:cNvPr id="34" name="SK-6-text-33"/>
          <p:cNvSpPr/>
          <p:nvPr/>
        </p:nvSpPr>
        <p:spPr>
          <a:xfrm>
            <a:off x="8229600" y="3566071"/>
            <a:ext cx="37338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Must be in writing</a:t>
            </a:r>
            <a:endParaRPr lang="en-US" sz="1200" dirty="0"/>
          </a:p>
        </p:txBody>
      </p:sp>
      <p:sp>
        <p:nvSpPr>
          <p:cNvPr id="35" name="SK-6-text-34"/>
          <p:cNvSpPr/>
          <p:nvPr/>
        </p:nvSpPr>
        <p:spPr>
          <a:xfrm>
            <a:off x="8229600" y="3895279"/>
            <a:ext cx="39624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Must be signed by the person</a:t>
            </a:r>
            <a:endParaRPr lang="en-US" sz="1200" dirty="0"/>
          </a:p>
        </p:txBody>
      </p:sp>
      <p:sp>
        <p:nvSpPr>
          <p:cNvPr id="36" name="SK-6-text-35"/>
          <p:cNvSpPr/>
          <p:nvPr/>
        </p:nvSpPr>
        <p:spPr>
          <a:xfrm>
            <a:off x="8229600" y="4210794"/>
            <a:ext cx="39624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Must be witnessed and countersigned</a:t>
            </a:r>
            <a:endParaRPr lang="en-US" sz="1200" dirty="0"/>
          </a:p>
        </p:txBody>
      </p:sp>
      <p:sp>
        <p:nvSpPr>
          <p:cNvPr id="37" name="SK-6-text-36"/>
          <p:cNvSpPr/>
          <p:nvPr/>
        </p:nvSpPr>
        <p:spPr>
          <a:xfrm>
            <a:off x="8229600" y="4526161"/>
            <a:ext cx="313327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Must include the explicit statement: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"This is to apply even if my life is at risk"</a:t>
            </a:r>
            <a:endParaRPr lang="en-US" sz="1200" dirty="0"/>
          </a:p>
        </p:txBody>
      </p:sp>
      <p:sp>
        <p:nvSpPr>
          <p:cNvPr id="38" name="SK-6-text-37"/>
          <p:cNvSpPr/>
          <p:nvPr/>
        </p:nvSpPr>
        <p:spPr>
          <a:xfrm>
            <a:off x="1499592" y="5774382"/>
            <a:ext cx="1231255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Practice</a:t>
            </a:r>
            <a:endParaRPr lang="en-US" sz="1650" dirty="0"/>
          </a:p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Points</a:t>
            </a:r>
            <a:endParaRPr lang="en-US" sz="1650" dirty="0"/>
          </a:p>
        </p:txBody>
      </p:sp>
      <p:sp>
        <p:nvSpPr>
          <p:cNvPr id="39" name="SK-6-text-38"/>
          <p:cNvSpPr/>
          <p:nvPr/>
        </p:nvSpPr>
        <p:spPr>
          <a:xfrm>
            <a:off x="2913757" y="5733157"/>
            <a:ext cx="2584698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Record on patient's medical record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alert out-of-hours/emergency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services</a:t>
            </a:r>
            <a:endParaRPr lang="en-US" sz="1200" dirty="0"/>
          </a:p>
        </p:txBody>
      </p:sp>
      <p:sp>
        <p:nvSpPr>
          <p:cNvPr id="40" name="SK-6-text-39"/>
          <p:cNvSpPr/>
          <p:nvPr/>
        </p:nvSpPr>
        <p:spPr>
          <a:xfrm>
            <a:off x="5998369" y="5733157"/>
            <a:ext cx="2316361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DNAR ≠ ADRT — both may be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needed; do not conflate them</a:t>
            </a:r>
            <a:endParaRPr lang="en-US" sz="1200" dirty="0"/>
          </a:p>
        </p:txBody>
      </p:sp>
      <p:sp>
        <p:nvSpPr>
          <p:cNvPr id="41" name="SK-6-text-40"/>
          <p:cNvSpPr/>
          <p:nvPr/>
        </p:nvSpPr>
        <p:spPr>
          <a:xfrm>
            <a:off x="8814792" y="5733157"/>
            <a:ext cx="2352973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Proactively prompt ADRT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conversations for patients with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terminal or progressive illness</a:t>
            </a:r>
            <a:endParaRPr lang="en-US" sz="1200" dirty="0"/>
          </a:p>
        </p:txBody>
      </p:sp>
      <p:sp>
        <p:nvSpPr>
          <p:cNvPr id="42" name="SK-6-text-41"/>
          <p:cNvSpPr/>
          <p:nvPr/>
        </p:nvSpPr>
        <p:spPr>
          <a:xfrm>
            <a:off x="426690" y="6597253"/>
            <a:ext cx="36766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43" name="SK-6-text-42"/>
          <p:cNvSpPr/>
          <p:nvPr/>
        </p:nvSpPr>
        <p:spPr>
          <a:xfrm>
            <a:off x="8083153" y="6597253"/>
            <a:ext cx="410884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Created July 2026 • Updated to BMA 2025 Standards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28042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35638"/>
            <a:ext cx="12192000" cy="322213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624036"/>
            <a:ext cx="134094" cy="1138386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46369" y="1556742"/>
            <a:ext cx="2584698" cy="233065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357" y="2071092"/>
            <a:ext cx="3572173" cy="4265563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4978152"/>
            <a:ext cx="3303984" cy="625376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79255" y="2071092"/>
            <a:ext cx="3572173" cy="4265563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5388" y="2475012"/>
            <a:ext cx="3072259" cy="817364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35388" y="3558629"/>
            <a:ext cx="3072259" cy="783134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0" y="3853308"/>
            <a:ext cx="2999184" cy="488305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35388" y="4648944"/>
            <a:ext cx="3072259" cy="37847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35388" y="5149602"/>
            <a:ext cx="3072259" cy="590996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62067" y="3236863"/>
            <a:ext cx="19050" cy="308521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17711" y="3453402"/>
            <a:ext cx="107763" cy="107763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62067" y="4313634"/>
            <a:ext cx="19050" cy="301675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17711" y="4523327"/>
            <a:ext cx="107763" cy="107763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62067" y="5006280"/>
            <a:ext cx="19050" cy="164455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17711" y="5078754"/>
            <a:ext cx="107763" cy="107763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95357" y="2023021"/>
            <a:ext cx="3572173" cy="4306788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241655" y="2968823"/>
            <a:ext cx="3279577" cy="590996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41655" y="5478810"/>
            <a:ext cx="3279577" cy="783134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826996" y="3044875"/>
            <a:ext cx="243780" cy="226219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901059" y="5225653"/>
            <a:ext cx="194965" cy="212527"/>
          </a:xfrm>
          <a:prstGeom prst="rect">
            <a:avLst/>
          </a:prstGeom>
        </p:spPr>
      </p:pic>
      <p:sp>
        <p:nvSpPr>
          <p:cNvPr id="26" name="SK-7-text-25"/>
          <p:cNvSpPr/>
          <p:nvPr/>
        </p:nvSpPr>
        <p:spPr>
          <a:xfrm>
            <a:off x="4657279" y="61615"/>
            <a:ext cx="66427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27" name="SK-7-text-26"/>
          <p:cNvSpPr/>
          <p:nvPr/>
        </p:nvSpPr>
        <p:spPr>
          <a:xfrm>
            <a:off x="792361" y="630882"/>
            <a:ext cx="6364188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723"/>
              </a:lnSpc>
              <a:buNone/>
            </a:pPr>
            <a:r>
              <a:rPr lang="en-US" sz="247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Deprivation of Liberty</a:t>
            </a:r>
            <a:endParaRPr lang="en-US" sz="2475" dirty="0"/>
          </a:p>
          <a:p>
            <a:pPr marL="0" indent="0" algn="l">
              <a:lnSpc>
                <a:spcPts val="2723"/>
              </a:lnSpc>
              <a:buNone/>
            </a:pPr>
            <a:r>
              <a:rPr lang="en-US" sz="247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DoLS &amp; LPS Status</a:t>
            </a:r>
            <a:endParaRPr lang="en-US" sz="2475" dirty="0"/>
          </a:p>
        </p:txBody>
      </p:sp>
      <p:sp>
        <p:nvSpPr>
          <p:cNvPr id="28" name="SK-7-text-27"/>
          <p:cNvSpPr/>
          <p:nvPr/>
        </p:nvSpPr>
        <p:spPr>
          <a:xfrm>
            <a:off x="9119592" y="1563588"/>
            <a:ext cx="307240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Legal status confirmed: July 2026</a:t>
            </a:r>
            <a:endParaRPr lang="en-US" sz="1200" dirty="0"/>
          </a:p>
        </p:txBody>
      </p:sp>
      <p:sp>
        <p:nvSpPr>
          <p:cNvPr id="29" name="SK-7-text-28"/>
          <p:cNvSpPr/>
          <p:nvPr/>
        </p:nvSpPr>
        <p:spPr>
          <a:xfrm>
            <a:off x="1450777" y="2167086"/>
            <a:ext cx="48196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A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CHESHIRE WEST 2014</a:t>
            </a:r>
            <a:endParaRPr lang="en-US" sz="1500" dirty="0"/>
          </a:p>
        </p:txBody>
      </p:sp>
      <p:sp>
        <p:nvSpPr>
          <p:cNvPr id="30" name="SK-7-text-29"/>
          <p:cNvSpPr/>
          <p:nvPr/>
        </p:nvSpPr>
        <p:spPr>
          <a:xfrm>
            <a:off x="1158180" y="2482453"/>
            <a:ext cx="490728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5A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Acid Test</a:t>
            </a:r>
            <a:endParaRPr lang="en-US" sz="2400" dirty="0"/>
          </a:p>
        </p:txBody>
      </p:sp>
      <p:sp>
        <p:nvSpPr>
          <p:cNvPr id="31" name="SK-7-text-30"/>
          <p:cNvSpPr/>
          <p:nvPr/>
        </p:nvSpPr>
        <p:spPr>
          <a:xfrm>
            <a:off x="694879" y="3044875"/>
            <a:ext cx="2865090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Is the person under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continuous supervision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control?</a:t>
            </a:r>
            <a:endParaRPr lang="en-US" sz="1800" dirty="0"/>
          </a:p>
        </p:txBody>
      </p:sp>
      <p:sp>
        <p:nvSpPr>
          <p:cNvPr id="32" name="SK-7-text-31"/>
          <p:cNvSpPr/>
          <p:nvPr/>
        </p:nvSpPr>
        <p:spPr>
          <a:xfrm>
            <a:off x="2023765" y="4039344"/>
            <a:ext cx="8591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</a:t>
            </a:r>
            <a:endParaRPr lang="en-US" sz="1650" dirty="0"/>
          </a:p>
        </p:txBody>
      </p:sp>
      <p:sp>
        <p:nvSpPr>
          <p:cNvPr id="33" name="SK-7-text-32"/>
          <p:cNvSpPr/>
          <p:nvPr/>
        </p:nvSpPr>
        <p:spPr>
          <a:xfrm>
            <a:off x="694879" y="4464546"/>
            <a:ext cx="75533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Are they free to leave?</a:t>
            </a:r>
            <a:endParaRPr lang="en-US" sz="1950" dirty="0"/>
          </a:p>
        </p:txBody>
      </p:sp>
      <p:sp>
        <p:nvSpPr>
          <p:cNvPr id="34" name="SK-7-text-33"/>
          <p:cNvSpPr/>
          <p:nvPr/>
        </p:nvSpPr>
        <p:spPr>
          <a:xfrm>
            <a:off x="707082" y="5054203"/>
            <a:ext cx="3182094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YES to both → Deprivation of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Liberty exists → Authorisation required</a:t>
            </a:r>
            <a:endParaRPr lang="en-US" sz="1425" dirty="0"/>
          </a:p>
        </p:txBody>
      </p:sp>
      <p:sp>
        <p:nvSpPr>
          <p:cNvPr id="35" name="SK-7-text-34"/>
          <p:cNvSpPr/>
          <p:nvPr/>
        </p:nvSpPr>
        <p:spPr>
          <a:xfrm>
            <a:off x="792361" y="5842992"/>
            <a:ext cx="298698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Applies regardless of whether the person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appears content or unaware</a:t>
            </a:r>
            <a:endParaRPr lang="en-US" sz="1350" dirty="0"/>
          </a:p>
        </p:txBody>
      </p:sp>
      <p:sp>
        <p:nvSpPr>
          <p:cNvPr id="36" name="SK-7-text-35"/>
          <p:cNvSpPr/>
          <p:nvPr/>
        </p:nvSpPr>
        <p:spPr>
          <a:xfrm>
            <a:off x="4437757" y="2167086"/>
            <a:ext cx="70808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DOLS — CURRENT OPERATIVE FRAMEWORK</a:t>
            </a:r>
            <a:endParaRPr lang="en-US" sz="1350" dirty="0"/>
          </a:p>
        </p:txBody>
      </p:sp>
      <p:sp>
        <p:nvSpPr>
          <p:cNvPr id="37" name="SK-7-text-36"/>
          <p:cNvSpPr/>
          <p:nvPr/>
        </p:nvSpPr>
        <p:spPr>
          <a:xfrm>
            <a:off x="4974282" y="2551063"/>
            <a:ext cx="2291953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1: Managing Authority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requests authorisation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(hospital or care home)</a:t>
            </a:r>
            <a:endParaRPr lang="en-US" sz="1350" dirty="0"/>
          </a:p>
        </p:txBody>
      </p:sp>
      <p:sp>
        <p:nvSpPr>
          <p:cNvPr id="38" name="SK-7-text-37"/>
          <p:cNvSpPr/>
          <p:nvPr/>
        </p:nvSpPr>
        <p:spPr>
          <a:xfrm>
            <a:off x="4572000" y="3596724"/>
            <a:ext cx="3140529" cy="187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2: Supervisory Body assesses</a:t>
            </a:r>
            <a:endParaRPr lang="en-US" sz="1500" dirty="0"/>
          </a:p>
        </p:txBody>
      </p:sp>
      <p:sp>
        <p:nvSpPr>
          <p:cNvPr id="39" name="SK-7-text-38"/>
          <p:cNvSpPr/>
          <p:nvPr/>
        </p:nvSpPr>
        <p:spPr>
          <a:xfrm>
            <a:off x="4657279" y="3915519"/>
            <a:ext cx="2852886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1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(local authority or NHS — best</a:t>
            </a:r>
          </a:p>
          <a:p>
            <a:pPr marL="0" indent="0" algn="ctr">
              <a:lnSpc>
                <a:spcPts val="1485"/>
              </a:lnSpc>
              <a:buNone/>
            </a:pPr>
            <a:r>
              <a:rPr lang="en-US" sz="11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interests + mental health assessors)</a:t>
            </a:r>
            <a:endParaRPr lang="en-US" sz="1100" dirty="0"/>
          </a:p>
        </p:txBody>
      </p:sp>
      <p:sp>
        <p:nvSpPr>
          <p:cNvPr id="40" name="SK-7-text-39"/>
          <p:cNvSpPr/>
          <p:nvPr/>
        </p:nvSpPr>
        <p:spPr>
          <a:xfrm>
            <a:off x="4852392" y="4725144"/>
            <a:ext cx="68770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3: Authorisation granted</a:t>
            </a:r>
            <a:endParaRPr lang="en-US" sz="1500" dirty="0"/>
          </a:p>
        </p:txBody>
      </p:sp>
      <p:sp>
        <p:nvSpPr>
          <p:cNvPr id="41" name="SK-7-text-40"/>
          <p:cNvSpPr/>
          <p:nvPr/>
        </p:nvSpPr>
        <p:spPr>
          <a:xfrm>
            <a:off x="5108377" y="5239494"/>
            <a:ext cx="218226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authorisation: valid 7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days, extendable to 21 days</a:t>
            </a:r>
            <a:endParaRPr lang="en-US" sz="1275" dirty="0"/>
          </a:p>
        </p:txBody>
      </p:sp>
      <p:sp>
        <p:nvSpPr>
          <p:cNvPr id="42" name="SK-7-text-41"/>
          <p:cNvSpPr/>
          <p:nvPr/>
        </p:nvSpPr>
        <p:spPr>
          <a:xfrm>
            <a:off x="4572000" y="5842992"/>
            <a:ext cx="30480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GPs may be asked to complete the mental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assessment component</a:t>
            </a:r>
            <a:endParaRPr lang="en-US" sz="1350" dirty="0"/>
          </a:p>
        </p:txBody>
      </p:sp>
      <p:sp>
        <p:nvSpPr>
          <p:cNvPr id="43" name="SK-7-text-42"/>
          <p:cNvSpPr/>
          <p:nvPr/>
        </p:nvSpPr>
        <p:spPr>
          <a:xfrm>
            <a:off x="8631882" y="2167086"/>
            <a:ext cx="356011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LPS — IMPLEMENTATION STATUS</a:t>
            </a:r>
            <a:endParaRPr lang="en-US" sz="1350" dirty="0"/>
          </a:p>
        </p:txBody>
      </p:sp>
      <p:sp>
        <p:nvSpPr>
          <p:cNvPr id="44" name="SK-7-text-43"/>
          <p:cNvSpPr/>
          <p:nvPr/>
        </p:nvSpPr>
        <p:spPr>
          <a:xfrm>
            <a:off x="8595271" y="2482453"/>
            <a:ext cx="3596729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Yet in Force</a:t>
            </a:r>
            <a:endParaRPr lang="en-US" sz="2400" dirty="0"/>
          </a:p>
        </p:txBody>
      </p:sp>
      <p:sp>
        <p:nvSpPr>
          <p:cNvPr id="45" name="SK-7-text-44"/>
          <p:cNvSpPr/>
          <p:nvPr/>
        </p:nvSpPr>
        <p:spPr>
          <a:xfrm>
            <a:off x="9095184" y="3058567"/>
            <a:ext cx="186526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 err="1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DoLS</a:t>
            </a:r>
            <a:r>
              <a:rPr lang="en-US" sz="1350" b="1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remains the law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 of July 2026</a:t>
            </a:r>
            <a:endParaRPr lang="en-US" sz="1350" dirty="0"/>
          </a:p>
        </p:txBody>
      </p:sp>
      <p:sp>
        <p:nvSpPr>
          <p:cNvPr id="46" name="SK-7-text-45"/>
          <p:cNvSpPr/>
          <p:nvPr/>
        </p:nvSpPr>
        <p:spPr>
          <a:xfrm>
            <a:off x="8302675" y="3648373"/>
            <a:ext cx="307225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Mental Capacity (Amendment) Act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2019 created LPS to replace DoLS</a:t>
            </a:r>
            <a:endParaRPr lang="en-US" sz="1425" dirty="0"/>
          </a:p>
        </p:txBody>
      </p:sp>
      <p:sp>
        <p:nvSpPr>
          <p:cNvPr id="47" name="SK-7-text-46"/>
          <p:cNvSpPr/>
          <p:nvPr/>
        </p:nvSpPr>
        <p:spPr>
          <a:xfrm>
            <a:off x="8302675" y="4155877"/>
            <a:ext cx="38893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Implementation repeatedly delayed</a:t>
            </a:r>
            <a:endParaRPr lang="en-US" sz="1425" dirty="0"/>
          </a:p>
        </p:txBody>
      </p:sp>
      <p:sp>
        <p:nvSpPr>
          <p:cNvPr id="48" name="SK-7-text-47"/>
          <p:cNvSpPr/>
          <p:nvPr/>
        </p:nvSpPr>
        <p:spPr>
          <a:xfrm>
            <a:off x="8302675" y="4430167"/>
            <a:ext cx="313327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Fresh consultation announced: first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half of 2026</a:t>
            </a:r>
            <a:endParaRPr lang="en-US" sz="1425" dirty="0"/>
          </a:p>
        </p:txBody>
      </p:sp>
      <p:sp>
        <p:nvSpPr>
          <p:cNvPr id="49" name="SK-7-text-48"/>
          <p:cNvSpPr/>
          <p:nvPr/>
        </p:nvSpPr>
        <p:spPr>
          <a:xfrm>
            <a:off x="8302675" y="4917132"/>
            <a:ext cx="280407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Significant DoLS backlogs exist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nationally</a:t>
            </a:r>
            <a:endParaRPr lang="en-US" sz="1425" dirty="0"/>
          </a:p>
        </p:txBody>
      </p:sp>
      <p:sp>
        <p:nvSpPr>
          <p:cNvPr id="50" name="SK-7-text-49"/>
          <p:cNvSpPr/>
          <p:nvPr/>
        </p:nvSpPr>
        <p:spPr>
          <a:xfrm>
            <a:off x="8387953" y="5554861"/>
            <a:ext cx="380404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 LPS is NOT in force — DoLS</a:t>
            </a:r>
            <a:endParaRPr lang="en-US" sz="1350" dirty="0">
              <a:solidFill>
                <a:srgbClr val="FF0000"/>
              </a:solidFill>
            </a:endParaRPr>
          </a:p>
        </p:txBody>
      </p:sp>
      <p:sp>
        <p:nvSpPr>
          <p:cNvPr id="51" name="SK-7-text-50"/>
          <p:cNvSpPr/>
          <p:nvPr/>
        </p:nvSpPr>
        <p:spPr>
          <a:xfrm>
            <a:off x="8375898" y="5774382"/>
            <a:ext cx="296257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still the operative framework. This is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high-yield exam point.</a:t>
            </a:r>
            <a:endParaRPr lang="en-US" sz="1275" dirty="0"/>
          </a:p>
        </p:txBody>
      </p:sp>
      <p:sp>
        <p:nvSpPr>
          <p:cNvPr id="52" name="SK-7-text-51"/>
          <p:cNvSpPr/>
          <p:nvPr/>
        </p:nvSpPr>
        <p:spPr>
          <a:xfrm>
            <a:off x="463153" y="6617940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3" name="SK-7-text-52"/>
          <p:cNvSpPr/>
          <p:nvPr/>
        </p:nvSpPr>
        <p:spPr>
          <a:xfrm>
            <a:off x="4145161" y="6604248"/>
            <a:ext cx="80468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Capacity Act 2005 | Bradford VTS Teaching Deck</a:t>
            </a:r>
            <a:endParaRPr lang="en-US" sz="1200" dirty="0"/>
          </a:p>
        </p:txBody>
      </p:sp>
      <p:sp>
        <p:nvSpPr>
          <p:cNvPr id="54" name="SK-7-text-53"/>
          <p:cNvSpPr/>
          <p:nvPr/>
        </p:nvSpPr>
        <p:spPr>
          <a:xfrm>
            <a:off x="11009263" y="6617940"/>
            <a:ext cx="11827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July 2026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7713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630882"/>
            <a:ext cx="134094" cy="829717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988790"/>
            <a:ext cx="2048173" cy="287982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2386459"/>
            <a:ext cx="5522863" cy="1220688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2338536"/>
            <a:ext cx="85279" cy="1268611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65" y="3710136"/>
            <a:ext cx="5522863" cy="120015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3710136"/>
            <a:ext cx="85279" cy="1268611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5081736"/>
            <a:ext cx="5522863" cy="1145232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5081736"/>
            <a:ext cx="85279" cy="1268611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7577" y="1995636"/>
            <a:ext cx="1743373" cy="287982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7577" y="2386459"/>
            <a:ext cx="5461992" cy="274320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7577" y="5335488"/>
            <a:ext cx="5461992" cy="912019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6079" y="5424636"/>
            <a:ext cx="316855" cy="260598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34894" y="2029867"/>
            <a:ext cx="255984" cy="219373"/>
          </a:xfrm>
          <a:prstGeom prst="rect">
            <a:avLst/>
          </a:prstGeom>
        </p:spPr>
      </p:pic>
      <p:sp>
        <p:nvSpPr>
          <p:cNvPr id="18" name="SK-8-text-17"/>
          <p:cNvSpPr/>
          <p:nvPr/>
        </p:nvSpPr>
        <p:spPr>
          <a:xfrm>
            <a:off x="414486" y="89148"/>
            <a:ext cx="54349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9" name="SK-8-text-18"/>
          <p:cNvSpPr/>
          <p:nvPr/>
        </p:nvSpPr>
        <p:spPr>
          <a:xfrm>
            <a:off x="9782324" y="102840"/>
            <a:ext cx="199504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Capacity Act 2005</a:t>
            </a:r>
            <a:endParaRPr lang="en-US" sz="1275" dirty="0"/>
          </a:p>
        </p:txBody>
      </p:sp>
      <p:sp>
        <p:nvSpPr>
          <p:cNvPr id="20" name="SK-8-text-19"/>
          <p:cNvSpPr/>
          <p:nvPr/>
        </p:nvSpPr>
        <p:spPr>
          <a:xfrm>
            <a:off x="658267" y="582811"/>
            <a:ext cx="4913263" cy="9669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795"/>
              </a:lnSpc>
              <a:buNone/>
            </a:pPr>
            <a:r>
              <a:rPr lang="en-US" sz="34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Practice Scenarios</a:t>
            </a:r>
            <a:endParaRPr lang="en-US" sz="3450" dirty="0"/>
          </a:p>
          <a:p>
            <a:pPr marL="0" indent="0" algn="l">
              <a:lnSpc>
                <a:spcPts val="3795"/>
              </a:lnSpc>
              <a:buNone/>
            </a:pPr>
            <a:r>
              <a:rPr lang="en-US" sz="34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&amp; Red Flags</a:t>
            </a:r>
            <a:endParaRPr lang="en-US" sz="3450" dirty="0"/>
          </a:p>
        </p:txBody>
      </p:sp>
      <p:sp>
        <p:nvSpPr>
          <p:cNvPr id="21" name="SK-8-text-20"/>
          <p:cNvSpPr/>
          <p:nvPr/>
        </p:nvSpPr>
        <p:spPr>
          <a:xfrm>
            <a:off x="402282" y="1611511"/>
            <a:ext cx="1178971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46E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application and critical warning points for GP practice</a:t>
            </a:r>
            <a:endParaRPr lang="en-US" sz="1500" dirty="0"/>
          </a:p>
        </p:txBody>
      </p:sp>
      <p:sp>
        <p:nvSpPr>
          <p:cNvPr id="22" name="SK-8-text-21"/>
          <p:cNvSpPr/>
          <p:nvPr/>
        </p:nvSpPr>
        <p:spPr>
          <a:xfrm>
            <a:off x="548580" y="2036713"/>
            <a:ext cx="37890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SCENARIOS</a:t>
            </a:r>
            <a:endParaRPr lang="en-US" sz="1350" dirty="0"/>
          </a:p>
        </p:txBody>
      </p:sp>
      <p:sp>
        <p:nvSpPr>
          <p:cNvPr id="23" name="SK-8-text-22"/>
          <p:cNvSpPr/>
          <p:nvPr/>
        </p:nvSpPr>
        <p:spPr>
          <a:xfrm>
            <a:off x="646063" y="2530525"/>
            <a:ext cx="63950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79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SCENARIO 1 · Treatment Refusal</a:t>
            </a:r>
            <a:endParaRPr lang="en-US" sz="1350" dirty="0"/>
          </a:p>
        </p:txBody>
      </p:sp>
      <p:sp>
        <p:nvSpPr>
          <p:cNvPr id="24" name="SK-8-text-23"/>
          <p:cNvSpPr/>
          <p:nvPr/>
        </p:nvSpPr>
        <p:spPr>
          <a:xfrm>
            <a:off x="621655" y="2825353"/>
            <a:ext cx="4815780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78-year-old with moderate dementia refuses hospital admission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severe UTI → Assess capacity using 2-stage test → If lacking: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determine best interests, consult family/carers, document fully.</a:t>
            </a:r>
            <a:endParaRPr lang="en-US" sz="1275" dirty="0"/>
          </a:p>
        </p:txBody>
      </p:sp>
      <p:sp>
        <p:nvSpPr>
          <p:cNvPr id="25" name="SK-8-text-24"/>
          <p:cNvSpPr/>
          <p:nvPr/>
        </p:nvSpPr>
        <p:spPr>
          <a:xfrm>
            <a:off x="646063" y="3826669"/>
            <a:ext cx="84524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79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SCENARIO 2 · Family Requesting Treatment</a:t>
            </a:r>
            <a:endParaRPr lang="en-US" sz="1350" dirty="0"/>
          </a:p>
        </p:txBody>
      </p:sp>
      <p:sp>
        <p:nvSpPr>
          <p:cNvPr id="26" name="SK-8-text-25"/>
          <p:cNvSpPr/>
          <p:nvPr/>
        </p:nvSpPr>
        <p:spPr>
          <a:xfrm>
            <a:off x="621655" y="4128492"/>
            <a:ext cx="5059561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Son insists father (dementia) should have chemotherapy → Check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registered LPA → No LPA: son cannot legally consent → Clinician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makes best interests decision in consultation with family.</a:t>
            </a:r>
            <a:endParaRPr lang="en-US" sz="1275" dirty="0"/>
          </a:p>
        </p:txBody>
      </p:sp>
      <p:sp>
        <p:nvSpPr>
          <p:cNvPr id="27" name="SK-8-text-26"/>
          <p:cNvSpPr/>
          <p:nvPr/>
        </p:nvSpPr>
        <p:spPr>
          <a:xfrm>
            <a:off x="646063" y="5191423"/>
            <a:ext cx="70123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79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SCENARIO 3 · Safeguarding Concern</a:t>
            </a:r>
            <a:endParaRPr lang="en-US" sz="1350" dirty="0"/>
          </a:p>
        </p:txBody>
      </p:sp>
      <p:sp>
        <p:nvSpPr>
          <p:cNvPr id="28" name="SK-8-text-27"/>
          <p:cNvSpPr/>
          <p:nvPr/>
        </p:nvSpPr>
        <p:spPr>
          <a:xfrm>
            <a:off x="621655" y="5486400"/>
            <a:ext cx="4742557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Carer appears to be making decisions not in patient's best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interests → Consider IMCA involvement → Refer to adult social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 → MCA safeguarding pathway.</a:t>
            </a:r>
            <a:endParaRPr lang="en-US" sz="1275" dirty="0"/>
          </a:p>
        </p:txBody>
      </p:sp>
      <p:sp>
        <p:nvSpPr>
          <p:cNvPr id="29" name="SK-8-text-28"/>
          <p:cNvSpPr/>
          <p:nvPr/>
        </p:nvSpPr>
        <p:spPr>
          <a:xfrm>
            <a:off x="6876157" y="2036713"/>
            <a:ext cx="19373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</a:t>
            </a:r>
            <a:endParaRPr lang="en-US" sz="1350" dirty="0"/>
          </a:p>
        </p:txBody>
      </p:sp>
      <p:sp>
        <p:nvSpPr>
          <p:cNvPr id="30" name="SK-8-text-29"/>
          <p:cNvSpPr/>
          <p:nvPr/>
        </p:nvSpPr>
        <p:spPr>
          <a:xfrm>
            <a:off x="6486079" y="2551063"/>
            <a:ext cx="57059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Acting without a valid capacity assessment</a:t>
            </a:r>
            <a:endParaRPr lang="en-US" sz="1350" dirty="0"/>
          </a:p>
        </p:txBody>
      </p:sp>
      <p:sp>
        <p:nvSpPr>
          <p:cNvPr id="31" name="SK-8-text-30"/>
          <p:cNvSpPr/>
          <p:nvPr/>
        </p:nvSpPr>
        <p:spPr>
          <a:xfrm>
            <a:off x="6486079" y="2921496"/>
            <a:ext cx="57059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Relying on family consent — no LPA = no legal authority</a:t>
            </a:r>
            <a:endParaRPr lang="en-US" sz="1350" dirty="0"/>
          </a:p>
        </p:txBody>
      </p:sp>
      <p:sp>
        <p:nvSpPr>
          <p:cNvPr id="32" name="SK-8-text-31"/>
          <p:cNvSpPr/>
          <p:nvPr/>
        </p:nvSpPr>
        <p:spPr>
          <a:xfrm>
            <a:off x="6486079" y="3291780"/>
            <a:ext cx="57059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Treating a patient with a valid, applicable ADRT refusing treatment</a:t>
            </a:r>
            <a:endParaRPr lang="en-US" sz="1350" dirty="0"/>
          </a:p>
        </p:txBody>
      </p:sp>
      <p:sp>
        <p:nvSpPr>
          <p:cNvPr id="33" name="SK-8-text-32"/>
          <p:cNvSpPr/>
          <p:nvPr/>
        </p:nvSpPr>
        <p:spPr>
          <a:xfrm>
            <a:off x="6486079" y="3662065"/>
            <a:ext cx="57059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Failing to instruct an IMCA when legally required</a:t>
            </a:r>
            <a:endParaRPr lang="en-US" sz="1350" dirty="0"/>
          </a:p>
        </p:txBody>
      </p:sp>
      <p:sp>
        <p:nvSpPr>
          <p:cNvPr id="34" name="SK-8-text-33"/>
          <p:cNvSpPr/>
          <p:nvPr/>
        </p:nvSpPr>
        <p:spPr>
          <a:xfrm>
            <a:off x="6486079" y="4032498"/>
            <a:ext cx="570592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Equating a diagnosis (e.g. dementia) with lacking capacity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6486079" y="4402782"/>
            <a:ext cx="570592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Depriving liberty without DoLS authorisation</a:t>
            </a:r>
            <a:endParaRPr lang="en-US" sz="1350" dirty="0"/>
          </a:p>
        </p:txBody>
      </p:sp>
      <p:sp>
        <p:nvSpPr>
          <p:cNvPr id="36" name="SK-8-text-35"/>
          <p:cNvSpPr/>
          <p:nvPr/>
        </p:nvSpPr>
        <p:spPr>
          <a:xfrm>
            <a:off x="6486079" y="4766221"/>
            <a:ext cx="570592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Overriding expressed wishes without a best interests process</a:t>
            </a:r>
            <a:endParaRPr lang="en-US" sz="1350" dirty="0"/>
          </a:p>
        </p:txBody>
      </p:sp>
      <p:sp>
        <p:nvSpPr>
          <p:cNvPr id="37" name="SK-8-text-36"/>
          <p:cNvSpPr/>
          <p:nvPr/>
        </p:nvSpPr>
        <p:spPr>
          <a:xfrm>
            <a:off x="6876157" y="5465713"/>
            <a:ext cx="29660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BF360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</a:t>
            </a:r>
            <a:endParaRPr lang="en-US" sz="1350" dirty="0"/>
          </a:p>
        </p:txBody>
      </p:sp>
      <p:sp>
        <p:nvSpPr>
          <p:cNvPr id="38" name="SK-8-text-37"/>
          <p:cNvSpPr/>
          <p:nvPr/>
        </p:nvSpPr>
        <p:spPr>
          <a:xfrm>
            <a:off x="6461671" y="5753844"/>
            <a:ext cx="429145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Family ≠ legal decision-maker without a registered LPA.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 unregistered LPA has no legal force.</a:t>
            </a:r>
            <a:endParaRPr lang="en-US" sz="1275" dirty="0"/>
          </a:p>
        </p:txBody>
      </p:sp>
      <p:sp>
        <p:nvSpPr>
          <p:cNvPr id="39" name="SK-8-text-38"/>
          <p:cNvSpPr/>
          <p:nvPr/>
        </p:nvSpPr>
        <p:spPr>
          <a:xfrm>
            <a:off x="414486" y="6604248"/>
            <a:ext cx="461200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www.bradfordsvts.co.uk</a:t>
            </a:r>
            <a:endParaRPr lang="en-US" sz="1350" dirty="0"/>
          </a:p>
        </p:txBody>
      </p:sp>
      <p:sp>
        <p:nvSpPr>
          <p:cNvPr id="40" name="SK-8-text-39"/>
          <p:cNvSpPr/>
          <p:nvPr/>
        </p:nvSpPr>
        <p:spPr>
          <a:xfrm>
            <a:off x="8604498" y="6590407"/>
            <a:ext cx="317286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46E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July 2026 · Updated to BMA 2025 Standards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699492"/>
            <a:ext cx="97482" cy="89148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789807"/>
            <a:ext cx="3694063" cy="4382244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1789807"/>
            <a:ext cx="3694063" cy="500509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2792" y="1789807"/>
            <a:ext cx="3694063" cy="4306788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2792" y="1789807"/>
            <a:ext cx="3694063" cy="521196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07561" y="1789807"/>
            <a:ext cx="3694063" cy="4375398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07561" y="1789807"/>
            <a:ext cx="3694063" cy="521196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75" y="6268194"/>
            <a:ext cx="11423898" cy="281136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83561"/>
            <a:ext cx="12192000" cy="274290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46455" y="1906488"/>
            <a:ext cx="304800" cy="287982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83969" y="1892796"/>
            <a:ext cx="390079" cy="315367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31255" y="1899642"/>
            <a:ext cx="402282" cy="281136"/>
          </a:xfrm>
          <a:prstGeom prst="rect">
            <a:avLst/>
          </a:prstGeom>
        </p:spPr>
      </p:pic>
      <p:sp>
        <p:nvSpPr>
          <p:cNvPr id="16" name="SK-9-text-15"/>
          <p:cNvSpPr/>
          <p:nvPr/>
        </p:nvSpPr>
        <p:spPr>
          <a:xfrm>
            <a:off x="365671" y="102840"/>
            <a:ext cx="1182632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Mental Capacity Act 2005</a:t>
            </a:r>
            <a:endParaRPr lang="en-US" sz="1650" dirty="0"/>
          </a:p>
        </p:txBody>
      </p:sp>
      <p:sp>
        <p:nvSpPr>
          <p:cNvPr id="17" name="SK-9-text-16"/>
          <p:cNvSpPr/>
          <p:nvPr/>
        </p:nvSpPr>
        <p:spPr>
          <a:xfrm>
            <a:off x="621655" y="733723"/>
            <a:ext cx="1157034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 &amp; Common Pitfalls</a:t>
            </a:r>
            <a:endParaRPr lang="en-US" sz="3150" dirty="0"/>
          </a:p>
        </p:txBody>
      </p:sp>
      <p:sp>
        <p:nvSpPr>
          <p:cNvPr id="18" name="SK-9-text-17"/>
          <p:cNvSpPr/>
          <p:nvPr/>
        </p:nvSpPr>
        <p:spPr>
          <a:xfrm>
            <a:off x="621655" y="1248073"/>
            <a:ext cx="1157034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revision for AKT and SCA — know these cold</a:t>
            </a:r>
            <a:endParaRPr lang="en-US" sz="2400" dirty="0"/>
          </a:p>
        </p:txBody>
      </p:sp>
      <p:sp>
        <p:nvSpPr>
          <p:cNvPr id="19" name="SK-9-text-18"/>
          <p:cNvSpPr/>
          <p:nvPr/>
        </p:nvSpPr>
        <p:spPr>
          <a:xfrm>
            <a:off x="1658094" y="1913334"/>
            <a:ext cx="30956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PEARLS</a:t>
            </a:r>
            <a:endParaRPr lang="en-US" sz="1950" dirty="0"/>
          </a:p>
        </p:txBody>
      </p:sp>
      <p:sp>
        <p:nvSpPr>
          <p:cNvPr id="20" name="SK-9-text-19"/>
          <p:cNvSpPr/>
          <p:nvPr/>
        </p:nvSpPr>
        <p:spPr>
          <a:xfrm>
            <a:off x="524173" y="2393305"/>
            <a:ext cx="3316188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2-stage test order (BMA 2025):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Functional inability FIRST → Diagnostic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Causative nexus</a:t>
            </a:r>
            <a:endParaRPr lang="en-US" sz="1500" dirty="0"/>
          </a:p>
        </p:txBody>
      </p:sp>
      <p:sp>
        <p:nvSpPr>
          <p:cNvPr id="21" name="SK-9-text-20"/>
          <p:cNvSpPr/>
          <p:nvPr/>
        </p:nvSpPr>
        <p:spPr>
          <a:xfrm>
            <a:off x="524173" y="3113484"/>
            <a:ext cx="3023592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All 5 MCA principles — Principle 3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(unwise decisions) is most tested</a:t>
            </a:r>
            <a:endParaRPr lang="en-US" sz="1500" dirty="0"/>
          </a:p>
        </p:txBody>
      </p:sp>
      <p:sp>
        <p:nvSpPr>
          <p:cNvPr id="22" name="SK-9-text-21"/>
          <p:cNvSpPr/>
          <p:nvPr/>
        </p:nvSpPr>
        <p:spPr>
          <a:xfrm>
            <a:off x="524173" y="3607296"/>
            <a:ext cx="345028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Health &amp; Welfare LPA: only usable when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person lacks capacity</a:t>
            </a:r>
            <a:endParaRPr lang="en-US" sz="1500" dirty="0"/>
          </a:p>
        </p:txBody>
      </p:sp>
      <p:sp>
        <p:nvSpPr>
          <p:cNvPr id="23" name="SK-9-text-22"/>
          <p:cNvSpPr/>
          <p:nvPr/>
        </p:nvSpPr>
        <p:spPr>
          <a:xfrm>
            <a:off x="524173" y="4121646"/>
            <a:ext cx="347469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ADRT for life-sustaining tx: must be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written, signed, witnessed + state ‘even if’</a:t>
            </a:r>
            <a:endParaRPr lang="en-US" sz="1500" dirty="0"/>
          </a:p>
        </p:txBody>
      </p:sp>
      <p:sp>
        <p:nvSpPr>
          <p:cNvPr id="24" name="SK-9-text-23"/>
          <p:cNvSpPr/>
          <p:nvPr/>
        </p:nvSpPr>
        <p:spPr>
          <a:xfrm>
            <a:off x="524173" y="4615309"/>
            <a:ext cx="313327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IMCA mandatory: serious medical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+ no appropriate consultee</a:t>
            </a:r>
            <a:endParaRPr lang="en-US" sz="1500" dirty="0"/>
          </a:p>
        </p:txBody>
      </p:sp>
      <p:sp>
        <p:nvSpPr>
          <p:cNvPr id="25" name="SK-9-text-24"/>
          <p:cNvSpPr/>
          <p:nvPr/>
        </p:nvSpPr>
        <p:spPr>
          <a:xfrm>
            <a:off x="524173" y="5115967"/>
            <a:ext cx="347469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DoLS acid test (Cheshire West 2014):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continuous supervision + not free to leave</a:t>
            </a:r>
            <a:endParaRPr lang="en-US" sz="1500" dirty="0"/>
          </a:p>
        </p:txBody>
      </p:sp>
      <p:sp>
        <p:nvSpPr>
          <p:cNvPr id="26" name="SK-9-text-25"/>
          <p:cNvSpPr/>
          <p:nvPr/>
        </p:nvSpPr>
        <p:spPr>
          <a:xfrm>
            <a:off x="524173" y="5623471"/>
            <a:ext cx="326737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LPS NOT yet in force — DoLS remains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operative law (July 2026)</a:t>
            </a:r>
            <a:endParaRPr lang="en-US" sz="1500" dirty="0"/>
          </a:p>
        </p:txBody>
      </p:sp>
      <p:sp>
        <p:nvSpPr>
          <p:cNvPr id="27" name="SK-9-text-26"/>
          <p:cNvSpPr/>
          <p:nvPr/>
        </p:nvSpPr>
        <p:spPr>
          <a:xfrm>
            <a:off x="5498455" y="1913334"/>
            <a:ext cx="30956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PEARLS</a:t>
            </a:r>
            <a:endParaRPr lang="en-US" sz="1950" dirty="0"/>
          </a:p>
        </p:txBody>
      </p:sp>
      <p:sp>
        <p:nvSpPr>
          <p:cNvPr id="28" name="SK-9-text-27"/>
          <p:cNvSpPr/>
          <p:nvPr/>
        </p:nvSpPr>
        <p:spPr>
          <a:xfrm>
            <a:off x="4376886" y="2393305"/>
            <a:ext cx="3267373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Open ICE: ‘What do you understand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about this situation, and what concerns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most?’</a:t>
            </a:r>
            <a:endParaRPr lang="en-US" sz="1500" dirty="0"/>
          </a:p>
        </p:txBody>
      </p:sp>
      <p:sp>
        <p:nvSpPr>
          <p:cNvPr id="29" name="SK-9-text-28"/>
          <p:cNvSpPr/>
          <p:nvPr/>
        </p:nvSpPr>
        <p:spPr>
          <a:xfrm>
            <a:off x="4376886" y="3099792"/>
            <a:ext cx="3279577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Assessing capacity: be transparent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‘I want to support you in the best way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possible’</a:t>
            </a:r>
            <a:endParaRPr lang="en-US" sz="1500" dirty="0"/>
          </a:p>
        </p:txBody>
      </p:sp>
      <p:sp>
        <p:nvSpPr>
          <p:cNvPr id="30" name="SK-9-text-29"/>
          <p:cNvSpPr/>
          <p:nvPr/>
        </p:nvSpPr>
        <p:spPr>
          <a:xfrm>
            <a:off x="4376886" y="3799284"/>
            <a:ext cx="3450282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Safety-netting: ‘If they seem more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confused or distressed, please bring them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back’</a:t>
            </a:r>
            <a:endParaRPr lang="en-US" sz="1500" dirty="0"/>
          </a:p>
        </p:txBody>
      </p:sp>
      <p:sp>
        <p:nvSpPr>
          <p:cNvPr id="31" name="SK-9-text-30"/>
          <p:cNvSpPr/>
          <p:nvPr/>
        </p:nvSpPr>
        <p:spPr>
          <a:xfrm>
            <a:off x="4376886" y="4512469"/>
            <a:ext cx="347469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Fluctuating capacity: ‘When you’re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feeling clearer, we can revisit this together’</a:t>
            </a:r>
            <a:endParaRPr lang="en-US" sz="1500" dirty="0"/>
          </a:p>
        </p:txBody>
      </p:sp>
      <p:sp>
        <p:nvSpPr>
          <p:cNvPr id="32" name="SK-9-text-31"/>
          <p:cNvSpPr/>
          <p:nvPr/>
        </p:nvSpPr>
        <p:spPr>
          <a:xfrm>
            <a:off x="4376886" y="5033665"/>
            <a:ext cx="343807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Break capacity news gently — preserve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dignity, avoid labelling</a:t>
            </a:r>
            <a:endParaRPr lang="en-US" sz="1500" dirty="0"/>
          </a:p>
        </p:txBody>
      </p:sp>
      <p:sp>
        <p:nvSpPr>
          <p:cNvPr id="33" name="SK-9-text-32"/>
          <p:cNvSpPr/>
          <p:nvPr/>
        </p:nvSpPr>
        <p:spPr>
          <a:xfrm>
            <a:off x="4376886" y="5527477"/>
            <a:ext cx="341367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Pitfall: failing to involve carer AND failing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protect patient privacy — balance both</a:t>
            </a:r>
            <a:endParaRPr lang="en-US" sz="1500" dirty="0"/>
          </a:p>
        </p:txBody>
      </p:sp>
      <p:sp>
        <p:nvSpPr>
          <p:cNvPr id="34" name="SK-9-text-33"/>
          <p:cNvSpPr/>
          <p:nvPr/>
        </p:nvSpPr>
        <p:spPr>
          <a:xfrm>
            <a:off x="8887867" y="1913334"/>
            <a:ext cx="330413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</a:t>
            </a:r>
            <a:endParaRPr lang="en-US" sz="1950" dirty="0"/>
          </a:p>
        </p:txBody>
      </p:sp>
      <p:sp>
        <p:nvSpPr>
          <p:cNvPr id="35" name="SK-9-text-34"/>
          <p:cNvSpPr/>
          <p:nvPr/>
        </p:nvSpPr>
        <p:spPr>
          <a:xfrm>
            <a:off x="8229600" y="2441377"/>
            <a:ext cx="320635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MCA ≠ Mental Health Act — different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legal frameworks entirely</a:t>
            </a:r>
            <a:endParaRPr lang="en-US" sz="1500" dirty="0"/>
          </a:p>
        </p:txBody>
      </p:sp>
      <p:sp>
        <p:nvSpPr>
          <p:cNvPr id="36" name="SK-9-text-35"/>
          <p:cNvSpPr/>
          <p:nvPr/>
        </p:nvSpPr>
        <p:spPr>
          <a:xfrm>
            <a:off x="8229600" y="2983111"/>
            <a:ext cx="341367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Family member ≠ legal decision-maker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without a registered LPA</a:t>
            </a:r>
            <a:endParaRPr lang="en-US" sz="1500" dirty="0"/>
          </a:p>
        </p:txBody>
      </p:sp>
      <p:sp>
        <p:nvSpPr>
          <p:cNvPr id="37" name="SK-9-text-36"/>
          <p:cNvSpPr/>
          <p:nvPr/>
        </p:nvSpPr>
        <p:spPr>
          <a:xfrm>
            <a:off x="8229600" y="3518148"/>
            <a:ext cx="342587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Unregistered LPA has no legal force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verify registration</a:t>
            </a:r>
            <a:endParaRPr lang="en-US" sz="1500" dirty="0"/>
          </a:p>
        </p:txBody>
      </p:sp>
      <p:sp>
        <p:nvSpPr>
          <p:cNvPr id="38" name="SK-9-text-37"/>
          <p:cNvSpPr/>
          <p:nvPr/>
        </p:nvSpPr>
        <p:spPr>
          <a:xfrm>
            <a:off x="8229600" y="4046190"/>
            <a:ext cx="3133279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DNAR order ≠ ADRT — both may be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needed simultaneously</a:t>
            </a:r>
            <a:endParaRPr lang="en-US" sz="1500" dirty="0"/>
          </a:p>
        </p:txBody>
      </p:sp>
      <p:sp>
        <p:nvSpPr>
          <p:cNvPr id="39" name="SK-9-text-38"/>
          <p:cNvSpPr/>
          <p:nvPr/>
        </p:nvSpPr>
        <p:spPr>
          <a:xfrm>
            <a:off x="8229600" y="4567386"/>
            <a:ext cx="312107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Dementia diagnosis ≠ automatically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lacking capacity</a:t>
            </a:r>
            <a:endParaRPr lang="en-US" sz="1500" dirty="0"/>
          </a:p>
        </p:txBody>
      </p:sp>
      <p:sp>
        <p:nvSpPr>
          <p:cNvPr id="40" name="SK-9-text-39"/>
          <p:cNvSpPr/>
          <p:nvPr/>
        </p:nvSpPr>
        <p:spPr>
          <a:xfrm>
            <a:off x="8229600" y="5095429"/>
            <a:ext cx="337705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Document the assessment process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just the outcome</a:t>
            </a:r>
            <a:endParaRPr lang="en-US" sz="1500" dirty="0"/>
          </a:p>
        </p:txBody>
      </p:sp>
      <p:sp>
        <p:nvSpPr>
          <p:cNvPr id="41" name="SK-9-text-40"/>
          <p:cNvSpPr/>
          <p:nvPr/>
        </p:nvSpPr>
        <p:spPr>
          <a:xfrm>
            <a:off x="8229600" y="5596086"/>
            <a:ext cx="3279577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‘Family is involved’ does NOT remove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duty to instruct an IMCA</a:t>
            </a:r>
            <a:endParaRPr lang="en-US" sz="1500" dirty="0"/>
          </a:p>
        </p:txBody>
      </p:sp>
      <p:sp>
        <p:nvSpPr>
          <p:cNvPr id="42" name="SK-9-text-41"/>
          <p:cNvSpPr/>
          <p:nvPr/>
        </p:nvSpPr>
        <p:spPr>
          <a:xfrm>
            <a:off x="2024955" y="6281886"/>
            <a:ext cx="811753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Remember: Presume capacity always — the burden of proof lies with those asserting incapacity</a:t>
            </a:r>
            <a:endParaRPr lang="en-US" sz="1500" dirty="0"/>
          </a:p>
        </p:txBody>
      </p:sp>
      <p:sp>
        <p:nvSpPr>
          <p:cNvPr id="43" name="SK-9-text-42"/>
          <p:cNvSpPr/>
          <p:nvPr/>
        </p:nvSpPr>
        <p:spPr>
          <a:xfrm>
            <a:off x="341263" y="6645325"/>
            <a:ext cx="34366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44" name="SK-9-text-43"/>
          <p:cNvSpPr/>
          <p:nvPr/>
        </p:nvSpPr>
        <p:spPr>
          <a:xfrm>
            <a:off x="8482459" y="6638479"/>
            <a:ext cx="335577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Capacity Act 2005 | Bradford VTS | July 2026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2123</Words>
  <Application>Microsoft Office PowerPoint</Application>
  <PresentationFormat>Widescreen</PresentationFormat>
  <Paragraphs>328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Roboto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2026-07-04T14:07:42Z</dcterms:created>
  <dcterms:modified xsi:type="dcterms:W3CDTF">2026-07-04T14:28:36Z</dcterms:modified>
</cp:coreProperties>
</file>