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08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3" Type="http://schemas.openxmlformats.org/officeDocument/2006/relationships/image" Target="../media/image1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1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26" Type="http://schemas.openxmlformats.org/officeDocument/2006/relationships/image" Target="../media/image118.png"/><Relationship Id="rId3" Type="http://schemas.openxmlformats.org/officeDocument/2006/relationships/image" Target="../media/image1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5" Type="http://schemas.openxmlformats.org/officeDocument/2006/relationships/image" Target="../media/image11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24" Type="http://schemas.openxmlformats.org/officeDocument/2006/relationships/image" Target="../media/image116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23" Type="http://schemas.openxmlformats.org/officeDocument/2006/relationships/image" Target="../media/image115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133.png"/><Relationship Id="rId3" Type="http://schemas.openxmlformats.org/officeDocument/2006/relationships/image" Target="../media/image1.png"/><Relationship Id="rId21" Type="http://schemas.openxmlformats.org/officeDocument/2006/relationships/image" Target="../media/image136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1.png"/><Relationship Id="rId20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19" Type="http://schemas.openxmlformats.org/officeDocument/2006/relationships/image" Target="../media/image134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3" Type="http://schemas.openxmlformats.org/officeDocument/2006/relationships/image" Target="../media/image1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26877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22963"/>
            <a:ext cx="12192000" cy="534888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282303"/>
            <a:ext cx="3413671" cy="33590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62" y="3556546"/>
            <a:ext cx="4754797" cy="33158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4989165"/>
            <a:ext cx="792361" cy="363438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9757" y="4989165"/>
            <a:ext cx="792361" cy="363438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2973" y="4992588"/>
            <a:ext cx="1706761" cy="363438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0886" y="1844725"/>
            <a:ext cx="5888682" cy="3881586"/>
          </a:xfrm>
          <a:prstGeom prst="rect">
            <a:avLst/>
          </a:prstGeom>
        </p:spPr>
      </p:pic>
      <p:sp>
        <p:nvSpPr>
          <p:cNvPr id="11" name="SK-1-text-10"/>
          <p:cNvSpPr/>
          <p:nvPr/>
        </p:nvSpPr>
        <p:spPr>
          <a:xfrm>
            <a:off x="280392" y="233065"/>
            <a:ext cx="7548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12" name="SK-1-text-11"/>
          <p:cNvSpPr/>
          <p:nvPr/>
        </p:nvSpPr>
        <p:spPr>
          <a:xfrm>
            <a:off x="572988" y="1350913"/>
            <a:ext cx="870489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 Act 2025 • NICE NG225</a:t>
            </a:r>
            <a:endParaRPr lang="en-US" sz="1425" dirty="0"/>
          </a:p>
        </p:txBody>
      </p:sp>
      <p:sp>
        <p:nvSpPr>
          <p:cNvPr id="13" name="SK-1-text-12"/>
          <p:cNvSpPr/>
          <p:nvPr/>
        </p:nvSpPr>
        <p:spPr>
          <a:xfrm>
            <a:off x="402282" y="1988790"/>
            <a:ext cx="5157192" cy="13098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115"/>
              </a:lnSpc>
              <a:buNone/>
            </a:pPr>
            <a:r>
              <a:rPr lang="en-US" sz="4650" b="1" dirty="0">
                <a:solidFill>
                  <a:srgbClr val="0D2B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 Act</a:t>
            </a:r>
            <a:endParaRPr lang="en-US" sz="4650" dirty="0"/>
          </a:p>
          <a:p>
            <a:pPr marL="0" indent="0" algn="l">
              <a:lnSpc>
                <a:spcPts val="5115"/>
              </a:lnSpc>
              <a:buNone/>
            </a:pPr>
            <a:r>
              <a:rPr lang="en-US" sz="4650" b="1" dirty="0">
                <a:solidFill>
                  <a:srgbClr val="0D2B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Suicide Risk</a:t>
            </a:r>
            <a:endParaRPr lang="en-US" sz="4650" dirty="0"/>
          </a:p>
        </p:txBody>
      </p:sp>
      <p:sp>
        <p:nvSpPr>
          <p:cNvPr id="14" name="SK-1-text-13"/>
          <p:cNvSpPr/>
          <p:nvPr/>
        </p:nvSpPr>
        <p:spPr>
          <a:xfrm>
            <a:off x="377875" y="3895279"/>
            <a:ext cx="4754761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comprehensive guide for GPs &amp;  trainees on the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 Act 2025 reforms and NICE NG225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suicide risk assessment standards.</a:t>
            </a:r>
            <a:endParaRPr lang="en-US" sz="1650" dirty="0"/>
          </a:p>
        </p:txBody>
      </p:sp>
      <p:sp>
        <p:nvSpPr>
          <p:cNvPr id="15" name="SK-1-text-14"/>
          <p:cNvSpPr/>
          <p:nvPr/>
        </p:nvSpPr>
        <p:spPr>
          <a:xfrm>
            <a:off x="609600" y="5081736"/>
            <a:ext cx="702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</a:t>
            </a: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1572667" y="5081736"/>
            <a:ext cx="702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</a:t>
            </a:r>
            <a:endParaRPr lang="en-US" sz="1350" dirty="0"/>
          </a:p>
        </p:txBody>
      </p:sp>
      <p:sp>
        <p:nvSpPr>
          <p:cNvPr id="17" name="SK-1-text-16"/>
          <p:cNvSpPr/>
          <p:nvPr/>
        </p:nvSpPr>
        <p:spPr>
          <a:xfrm>
            <a:off x="2523679" y="5081736"/>
            <a:ext cx="3583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Practice</a:t>
            </a:r>
            <a:endParaRPr lang="en-US" sz="1350" dirty="0"/>
          </a:p>
        </p:txBody>
      </p:sp>
      <p:sp>
        <p:nvSpPr>
          <p:cNvPr id="18" name="SK-1-text-17"/>
          <p:cNvSpPr/>
          <p:nvPr/>
        </p:nvSpPr>
        <p:spPr>
          <a:xfrm>
            <a:off x="390079" y="5692080"/>
            <a:ext cx="11801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July 2026 · Updated to MHA 2025 &amp; NICE NG225 2023/2024</a:t>
            </a:r>
            <a:endParaRPr lang="en-US" sz="1200" dirty="0"/>
          </a:p>
        </p:txBody>
      </p:sp>
      <p:sp>
        <p:nvSpPr>
          <p:cNvPr id="19" name="SK-1-text-18"/>
          <p:cNvSpPr/>
          <p:nvPr/>
        </p:nvSpPr>
        <p:spPr>
          <a:xfrm>
            <a:off x="390079" y="6487567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0" name="SK-1-text-19"/>
          <p:cNvSpPr/>
          <p:nvPr/>
        </p:nvSpPr>
        <p:spPr>
          <a:xfrm>
            <a:off x="7949059" y="6480721"/>
            <a:ext cx="42429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Teaching Resource · For Educational Use Only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713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196876"/>
            <a:ext cx="5925294" cy="4762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16596"/>
            <a:ext cx="5388769" cy="570458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279" y="1816596"/>
            <a:ext cx="5400973" cy="570458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85864"/>
            <a:ext cx="5388769" cy="570458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1279" y="2385864"/>
            <a:ext cx="5400973" cy="570458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941290"/>
            <a:ext cx="5388769" cy="590996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1279" y="2941290"/>
            <a:ext cx="5400973" cy="570458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517404"/>
            <a:ext cx="5388769" cy="59099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1279" y="3531096"/>
            <a:ext cx="5400973" cy="577304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107210"/>
            <a:ext cx="5388769" cy="57045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1279" y="4107210"/>
            <a:ext cx="5400973" cy="570458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676477"/>
            <a:ext cx="5388769" cy="597843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81279" y="4690170"/>
            <a:ext cx="5400973" cy="556766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373886"/>
            <a:ext cx="12192000" cy="1905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5397103"/>
            <a:ext cx="12192000" cy="1083469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7561" y="5574804"/>
            <a:ext cx="1828800" cy="392162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67624"/>
            <a:ext cx="12192000" cy="361355"/>
          </a:xfrm>
          <a:prstGeom prst="rect">
            <a:avLst/>
          </a:prstGeom>
        </p:spPr>
      </p:pic>
      <p:sp>
        <p:nvSpPr>
          <p:cNvPr id="21" name="SK-10-text-20"/>
          <p:cNvSpPr/>
          <p:nvPr/>
        </p:nvSpPr>
        <p:spPr>
          <a:xfrm>
            <a:off x="365671" y="75307"/>
            <a:ext cx="6038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390079" y="644575"/>
            <a:ext cx="1180192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&amp; Clinical Disclaimer</a:t>
            </a:r>
            <a:endParaRPr lang="en-US" sz="2925" dirty="0"/>
          </a:p>
        </p:txBody>
      </p:sp>
      <p:sp>
        <p:nvSpPr>
          <p:cNvPr id="23" name="SK-10-text-22"/>
          <p:cNvSpPr/>
          <p:nvPr/>
        </p:nvSpPr>
        <p:spPr>
          <a:xfrm>
            <a:off x="377875" y="1412677"/>
            <a:ext cx="118141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707B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Twelve high-yield points for rapid review — and a note on clinical currency</a:t>
            </a:r>
            <a:endParaRPr lang="en-US" sz="1725" dirty="0"/>
          </a:p>
        </p:txBody>
      </p:sp>
      <p:sp>
        <p:nvSpPr>
          <p:cNvPr id="24" name="SK-10-text-23"/>
          <p:cNvSpPr/>
          <p:nvPr/>
        </p:nvSpPr>
        <p:spPr>
          <a:xfrm>
            <a:off x="926455" y="1892796"/>
            <a:ext cx="30357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≠ MCA — completely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 legal frameworks</a:t>
            </a:r>
            <a:endParaRPr lang="en-US" sz="1425" dirty="0"/>
          </a:p>
        </p:txBody>
      </p:sp>
      <p:sp>
        <p:nvSpPr>
          <p:cNvPr id="25" name="SK-10-text-24"/>
          <p:cNvSpPr/>
          <p:nvPr/>
        </p:nvSpPr>
        <p:spPr>
          <a:xfrm>
            <a:off x="950863" y="2461915"/>
            <a:ext cx="29747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S2 = 28 days assessment;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S3 = 6 months treatment</a:t>
            </a:r>
            <a:endParaRPr lang="en-US" sz="1425" dirty="0"/>
          </a:p>
        </p:txBody>
      </p:sp>
      <p:sp>
        <p:nvSpPr>
          <p:cNvPr id="26" name="SK-10-text-25"/>
          <p:cNvSpPr/>
          <p:nvPr/>
        </p:nvSpPr>
        <p:spPr>
          <a:xfrm>
            <a:off x="950863" y="3017490"/>
            <a:ext cx="352335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S4 = 72 hours emergency;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doctor recommendation only</a:t>
            </a:r>
            <a:endParaRPr lang="en-US" sz="1425" dirty="0"/>
          </a:p>
        </p:txBody>
      </p:sp>
      <p:sp>
        <p:nvSpPr>
          <p:cNvPr id="27" name="SK-10-text-26"/>
          <p:cNvSpPr/>
          <p:nvPr/>
        </p:nvSpPr>
        <p:spPr>
          <a:xfrm>
            <a:off x="950863" y="3593455"/>
            <a:ext cx="358437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2025: Nominated Person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chosen by the patient</a:t>
            </a:r>
            <a:endParaRPr lang="en-US" sz="1425" dirty="0"/>
          </a:p>
        </p:txBody>
      </p:sp>
      <p:sp>
        <p:nvSpPr>
          <p:cNvPr id="28" name="SK-10-text-27"/>
          <p:cNvSpPr/>
          <p:nvPr/>
        </p:nvSpPr>
        <p:spPr>
          <a:xfrm>
            <a:off x="950863" y="4183261"/>
            <a:ext cx="37550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2025: LD and autism alone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cannot use S3</a:t>
            </a:r>
            <a:endParaRPr lang="en-US" sz="1425" dirty="0"/>
          </a:p>
        </p:txBody>
      </p:sp>
      <p:sp>
        <p:nvSpPr>
          <p:cNvPr id="29" name="SK-10-text-28"/>
          <p:cNvSpPr/>
          <p:nvPr/>
        </p:nvSpPr>
        <p:spPr>
          <a:xfrm>
            <a:off x="950863" y="4752529"/>
            <a:ext cx="349909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2025: police cells banned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Place of Safety</a:t>
            </a:r>
            <a:endParaRPr lang="en-US" sz="1425" dirty="0"/>
          </a:p>
        </p:txBody>
      </p:sp>
      <p:sp>
        <p:nvSpPr>
          <p:cNvPr id="30" name="SK-10-text-29"/>
          <p:cNvSpPr/>
          <p:nvPr/>
        </p:nvSpPr>
        <p:spPr>
          <a:xfrm>
            <a:off x="6303169" y="1892796"/>
            <a:ext cx="36696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role: second medical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recommendation, not the applicant</a:t>
            </a:r>
            <a:endParaRPr lang="en-US" sz="1425" dirty="0"/>
          </a:p>
        </p:txBody>
      </p:sp>
      <p:sp>
        <p:nvSpPr>
          <p:cNvPr id="31" name="SK-10-text-30"/>
          <p:cNvSpPr/>
          <p:nvPr/>
        </p:nvSpPr>
        <p:spPr>
          <a:xfrm>
            <a:off x="6303169" y="2461915"/>
            <a:ext cx="346248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NG225: no risk scores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person-centred assessment</a:t>
            </a:r>
            <a:endParaRPr lang="en-US" sz="1425" dirty="0"/>
          </a:p>
        </p:txBody>
      </p:sp>
      <p:sp>
        <p:nvSpPr>
          <p:cNvPr id="32" name="SK-10-text-31"/>
          <p:cNvSpPr/>
          <p:nvPr/>
        </p:nvSpPr>
        <p:spPr>
          <a:xfrm>
            <a:off x="6303169" y="3017490"/>
            <a:ext cx="290155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planning preferred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 no-harm contracts</a:t>
            </a:r>
            <a:endParaRPr lang="en-US" sz="1425" dirty="0"/>
          </a:p>
        </p:txBody>
      </p:sp>
      <p:sp>
        <p:nvSpPr>
          <p:cNvPr id="33" name="SK-10-text-32"/>
          <p:cNvSpPr/>
          <p:nvPr/>
        </p:nvSpPr>
        <p:spPr>
          <a:xfrm>
            <a:off x="6315373" y="3607296"/>
            <a:ext cx="29015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S117 aftercare: free after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S3 / S37 / S47 discharge</a:t>
            </a:r>
            <a:endParaRPr lang="en-US" sz="1425" dirty="0"/>
          </a:p>
        </p:txBody>
      </p:sp>
      <p:sp>
        <p:nvSpPr>
          <p:cNvPr id="34" name="SK-10-text-33"/>
          <p:cNvSpPr/>
          <p:nvPr/>
        </p:nvSpPr>
        <p:spPr>
          <a:xfrm>
            <a:off x="6315373" y="4183261"/>
            <a:ext cx="28772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ask: plan, intent,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access to means</a:t>
            </a:r>
            <a:endParaRPr lang="en-US" sz="1425" dirty="0"/>
          </a:p>
        </p:txBody>
      </p:sp>
      <p:sp>
        <p:nvSpPr>
          <p:cNvPr id="35" name="SK-10-text-34"/>
          <p:cNvSpPr/>
          <p:nvPr/>
        </p:nvSpPr>
        <p:spPr>
          <a:xfrm>
            <a:off x="6315373" y="4766221"/>
            <a:ext cx="271879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every step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the risk assessment</a:t>
            </a:r>
            <a:endParaRPr lang="en-US" sz="1425" dirty="0"/>
          </a:p>
        </p:txBody>
      </p:sp>
      <p:sp>
        <p:nvSpPr>
          <p:cNvPr id="36" name="SK-10-text-35"/>
          <p:cNvSpPr/>
          <p:nvPr/>
        </p:nvSpPr>
        <p:spPr>
          <a:xfrm>
            <a:off x="609600" y="5650855"/>
            <a:ext cx="34394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DISCLAIMER</a:t>
            </a:r>
            <a:endParaRPr lang="en-US" sz="1725" dirty="0"/>
          </a:p>
        </p:txBody>
      </p:sp>
      <p:sp>
        <p:nvSpPr>
          <p:cNvPr id="37" name="SK-10-text-36"/>
          <p:cNvSpPr/>
          <p:nvPr/>
        </p:nvSpPr>
        <p:spPr>
          <a:xfrm>
            <a:off x="2487067" y="5493246"/>
            <a:ext cx="8948886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707B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resource reflects the Mental Health Act 2025 (Royal Assent 18 December 2025) and NICE NG225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707B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(November 2023, updated 2024). Clinical practice must always be guided by current local protocols, trust policies,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707B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up-to-date national guidance. This material is for educational purposes only and does not constitute legal or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707B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advice.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353467" y="6563023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39" name="SK-10-text-38"/>
          <p:cNvSpPr/>
          <p:nvPr/>
        </p:nvSpPr>
        <p:spPr>
          <a:xfrm>
            <a:off x="6992987" y="6542484"/>
            <a:ext cx="48330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July 2026 · Mental Health Act 2025 · NICE NG225</a:t>
            </a:r>
            <a:endParaRPr lang="en-US" sz="14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63438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67029"/>
            <a:ext cx="12192000" cy="390823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151483"/>
            <a:ext cx="1341090" cy="285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9671" y="2400300"/>
            <a:ext cx="2682180" cy="4066729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51571"/>
            <a:ext cx="5364361" cy="2125861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5263" y="2431852"/>
            <a:ext cx="731490" cy="1905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380" y="3579763"/>
            <a:ext cx="2072580" cy="3429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1899642"/>
            <a:ext cx="5364361" cy="218077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3553" y="2431852"/>
            <a:ext cx="731490" cy="1905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1671" y="3696444"/>
            <a:ext cx="2133600" cy="3429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217640"/>
            <a:ext cx="5364361" cy="2084784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65263" y="4791075"/>
            <a:ext cx="731490" cy="1905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1956" y="5906765"/>
            <a:ext cx="1645890" cy="3429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7890" y="4217640"/>
            <a:ext cx="5364361" cy="2059484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73553" y="4791075"/>
            <a:ext cx="731490" cy="1905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2386" y="5829450"/>
            <a:ext cx="1889671" cy="34290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78761" y="4382244"/>
            <a:ext cx="792361" cy="809179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15373" y="2002482"/>
            <a:ext cx="828973" cy="754261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4565" y="4402782"/>
            <a:ext cx="731490" cy="706338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4565" y="1975098"/>
            <a:ext cx="731490" cy="630882"/>
          </a:xfrm>
          <a:prstGeom prst="rect">
            <a:avLst/>
          </a:prstGeom>
        </p:spPr>
      </p:pic>
      <p:sp>
        <p:nvSpPr>
          <p:cNvPr id="23" name="SK-2-text-22"/>
          <p:cNvSpPr/>
          <p:nvPr/>
        </p:nvSpPr>
        <p:spPr>
          <a:xfrm>
            <a:off x="304800" y="89148"/>
            <a:ext cx="4236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24" name="SK-2-text-23"/>
          <p:cNvSpPr/>
          <p:nvPr/>
        </p:nvSpPr>
        <p:spPr>
          <a:xfrm>
            <a:off x="390079" y="610344"/>
            <a:ext cx="1180192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Major Reforms in the Mental Health Act 2025</a:t>
            </a:r>
            <a:endParaRPr lang="en-US" sz="3000" dirty="0"/>
          </a:p>
        </p:txBody>
      </p:sp>
      <p:sp>
        <p:nvSpPr>
          <p:cNvPr id="25" name="SK-2-text-24"/>
          <p:cNvSpPr/>
          <p:nvPr/>
        </p:nvSpPr>
        <p:spPr>
          <a:xfrm>
            <a:off x="414486" y="1357759"/>
            <a:ext cx="117775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Royal Assent 18 December 2025 — most significant changes since the original 1983 Act</a:t>
            </a:r>
            <a:endParaRPr lang="en-US" sz="1500" dirty="0"/>
          </a:p>
        </p:txBody>
      </p:sp>
      <p:sp>
        <p:nvSpPr>
          <p:cNvPr id="26" name="SK-2-text-25"/>
          <p:cNvSpPr/>
          <p:nvPr/>
        </p:nvSpPr>
        <p:spPr>
          <a:xfrm>
            <a:off x="1865263" y="2002482"/>
            <a:ext cx="41281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Nominated Person</a:t>
            </a:r>
            <a:endParaRPr lang="en-US" sz="1650" dirty="0"/>
          </a:p>
        </p:txBody>
      </p:sp>
      <p:sp>
        <p:nvSpPr>
          <p:cNvPr id="27" name="SK-2-text-26"/>
          <p:cNvSpPr/>
          <p:nvPr/>
        </p:nvSpPr>
        <p:spPr>
          <a:xfrm>
            <a:off x="1853059" y="2599134"/>
            <a:ext cx="3718471" cy="905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Replaces the old Nearest Relative hierarchy.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Patients with capacity now choose their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own trusted person. The Nominated Person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 object to detention and apply for discharge.</a:t>
            </a:r>
            <a:endParaRPr lang="en-US" sz="1200" dirty="0"/>
          </a:p>
        </p:txBody>
      </p:sp>
      <p:sp>
        <p:nvSpPr>
          <p:cNvPr id="28" name="SK-2-text-27"/>
          <p:cNvSpPr/>
          <p:nvPr/>
        </p:nvSpPr>
        <p:spPr>
          <a:xfrm>
            <a:off x="937171" y="3648373"/>
            <a:ext cx="19050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Rights Reform</a:t>
            </a:r>
            <a:endParaRPr lang="en-US" sz="1200" dirty="0"/>
          </a:p>
        </p:txBody>
      </p:sp>
      <p:sp>
        <p:nvSpPr>
          <p:cNvPr id="29" name="SK-2-text-28"/>
          <p:cNvSpPr/>
          <p:nvPr/>
        </p:nvSpPr>
        <p:spPr>
          <a:xfrm>
            <a:off x="1865263" y="4368403"/>
            <a:ext cx="664273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Tighter Detention Criteria</a:t>
            </a:r>
            <a:endParaRPr lang="en-US" sz="1650" dirty="0"/>
          </a:p>
        </p:txBody>
      </p:sp>
      <p:sp>
        <p:nvSpPr>
          <p:cNvPr id="30" name="SK-2-text-29"/>
          <p:cNvSpPr/>
          <p:nvPr/>
        </p:nvSpPr>
        <p:spPr>
          <a:xfrm>
            <a:off x="1853059" y="4882753"/>
            <a:ext cx="3584377" cy="1062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Now requires evidence of a 'likelihood of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serious harm' — not merely 'necessary in the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interests of health or safety'. Raises the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threshold for compulsory admission and aims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reduce unnecessary detentions.</a:t>
            </a:r>
            <a:endParaRPr lang="en-US" sz="1200" dirty="0"/>
          </a:p>
        </p:txBody>
      </p:sp>
      <p:sp>
        <p:nvSpPr>
          <p:cNvPr id="31" name="SK-2-text-30"/>
          <p:cNvSpPr/>
          <p:nvPr/>
        </p:nvSpPr>
        <p:spPr>
          <a:xfrm>
            <a:off x="924967" y="5945832"/>
            <a:ext cx="147816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Higher Threshold</a:t>
            </a:r>
            <a:endParaRPr lang="en-US" sz="1200" dirty="0"/>
          </a:p>
        </p:txBody>
      </p:sp>
      <p:sp>
        <p:nvSpPr>
          <p:cNvPr id="32" name="SK-2-text-31"/>
          <p:cNvSpPr/>
          <p:nvPr/>
        </p:nvSpPr>
        <p:spPr>
          <a:xfrm>
            <a:off x="7388275" y="2002482"/>
            <a:ext cx="48037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Autism &amp; LD: Section 3 Exclusion</a:t>
            </a:r>
            <a:endParaRPr lang="en-US" sz="1650" dirty="0"/>
          </a:p>
        </p:txBody>
      </p:sp>
      <p:sp>
        <p:nvSpPr>
          <p:cNvPr id="33" name="SK-2-text-32"/>
          <p:cNvSpPr/>
          <p:nvPr/>
        </p:nvSpPr>
        <p:spPr>
          <a:xfrm>
            <a:off x="7376071" y="2605980"/>
            <a:ext cx="3633192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Autism spectrum conditions and learning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disabilities alone no longer justify Section 3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detention for treatment. Section 2 assessment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remains available. A co-occurring psychiatric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disorder is required for S3.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6472386" y="3758059"/>
            <a:ext cx="200248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MHA 2025 Key Change</a:t>
            </a:r>
            <a:endParaRPr lang="en-US" sz="1200" dirty="0"/>
          </a:p>
        </p:txBody>
      </p:sp>
      <p:sp>
        <p:nvSpPr>
          <p:cNvPr id="35" name="SK-2-text-34"/>
          <p:cNvSpPr/>
          <p:nvPr/>
        </p:nvSpPr>
        <p:spPr>
          <a:xfrm>
            <a:off x="7376071" y="4375398"/>
            <a:ext cx="48159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Faster Tribunal Access</a:t>
            </a:r>
            <a:endParaRPr lang="en-US" sz="1650" dirty="0"/>
          </a:p>
        </p:txBody>
      </p:sp>
      <p:sp>
        <p:nvSpPr>
          <p:cNvPr id="36" name="SK-2-text-35"/>
          <p:cNvSpPr/>
          <p:nvPr/>
        </p:nvSpPr>
        <p:spPr>
          <a:xfrm>
            <a:off x="7363867" y="4896594"/>
            <a:ext cx="3389263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2: patient can apply within 14 days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(was 28). Section 3: patient can apply within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 days (was 6 months). Dramatically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improves access to independent review.</a:t>
            </a:r>
            <a:endParaRPr lang="en-US" sz="1200" dirty="0"/>
          </a:p>
        </p:txBody>
      </p:sp>
      <p:sp>
        <p:nvSpPr>
          <p:cNvPr id="37" name="SK-2-text-36"/>
          <p:cNvSpPr/>
          <p:nvPr/>
        </p:nvSpPr>
        <p:spPr>
          <a:xfrm>
            <a:off x="6574481" y="5886301"/>
            <a:ext cx="168547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Improved Oversight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377875" y="6563023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7458373" y="6542484"/>
            <a:ext cx="433119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Health Act 2025 · Bradford VTS Teaching Resource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160413"/>
            <a:ext cx="6973788" cy="381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920180"/>
            <a:ext cx="3608784" cy="425187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1906488"/>
            <a:ext cx="3608784" cy="137071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271" y="3821906"/>
            <a:ext cx="2462659" cy="952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5616625"/>
            <a:ext cx="3145482" cy="349746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2038052"/>
            <a:ext cx="3608784" cy="4400699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9255" y="1906488"/>
            <a:ext cx="3608784" cy="137071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2392" y="3821906"/>
            <a:ext cx="2462659" cy="952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0980" y="5613202"/>
            <a:ext cx="3145482" cy="349746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6377" y="1920180"/>
            <a:ext cx="3608784" cy="4251871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6377" y="1906488"/>
            <a:ext cx="3608784" cy="137071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9365" y="3821906"/>
            <a:ext cx="2462659" cy="9525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85584" y="5423892"/>
            <a:ext cx="2950369" cy="543074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sp>
        <p:nvSpPr>
          <p:cNvPr id="18" name="SK-3-text-17"/>
          <p:cNvSpPr/>
          <p:nvPr/>
        </p:nvSpPr>
        <p:spPr>
          <a:xfrm>
            <a:off x="268188" y="102840"/>
            <a:ext cx="54349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9" name="SK-3-text-18"/>
          <p:cNvSpPr/>
          <p:nvPr/>
        </p:nvSpPr>
        <p:spPr>
          <a:xfrm>
            <a:off x="316855" y="644575"/>
            <a:ext cx="1187514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MHA Sections for General Practice</a:t>
            </a:r>
            <a:endParaRPr lang="en-US" sz="2400" dirty="0"/>
          </a:p>
        </p:txBody>
      </p:sp>
      <p:sp>
        <p:nvSpPr>
          <p:cNvPr id="20" name="SK-3-text-19"/>
          <p:cNvSpPr/>
          <p:nvPr/>
        </p:nvSpPr>
        <p:spPr>
          <a:xfrm>
            <a:off x="304800" y="1350913"/>
            <a:ext cx="118872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· Section 3 · Section 4 — Assessment, Treatment and Emergency Admissions</a:t>
            </a:r>
            <a:endParaRPr lang="en-US" sz="1350" dirty="0"/>
          </a:p>
        </p:txBody>
      </p:sp>
      <p:sp>
        <p:nvSpPr>
          <p:cNvPr id="21" name="SK-3-text-20"/>
          <p:cNvSpPr/>
          <p:nvPr/>
        </p:nvSpPr>
        <p:spPr>
          <a:xfrm>
            <a:off x="1633686" y="2201317"/>
            <a:ext cx="2881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</a:t>
            </a:r>
            <a:endParaRPr lang="en-US" sz="1875" dirty="0"/>
          </a:p>
        </p:txBody>
      </p:sp>
      <p:sp>
        <p:nvSpPr>
          <p:cNvPr id="22" name="SK-3-text-21"/>
          <p:cNvSpPr/>
          <p:nvPr/>
        </p:nvSpPr>
        <p:spPr>
          <a:xfrm>
            <a:off x="1133773" y="2564755"/>
            <a:ext cx="50234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Admission for Assessment</a:t>
            </a:r>
            <a:endParaRPr lang="en-US" sz="1350" dirty="0"/>
          </a:p>
        </p:txBody>
      </p:sp>
      <p:sp>
        <p:nvSpPr>
          <p:cNvPr id="23" name="SK-3-text-22"/>
          <p:cNvSpPr/>
          <p:nvPr/>
        </p:nvSpPr>
        <p:spPr>
          <a:xfrm>
            <a:off x="1377553" y="2942034"/>
            <a:ext cx="360045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69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Days</a:t>
            </a:r>
            <a:endParaRPr lang="en-US" sz="2700" dirty="0"/>
          </a:p>
        </p:txBody>
      </p:sp>
      <p:sp>
        <p:nvSpPr>
          <p:cNvPr id="24" name="SK-3-text-23"/>
          <p:cNvSpPr/>
          <p:nvPr/>
        </p:nvSpPr>
        <p:spPr>
          <a:xfrm>
            <a:off x="841177" y="3470077"/>
            <a:ext cx="6659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duration · Cannot be renewed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682675" y="3991273"/>
            <a:ext cx="26089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Application by AMHP + 2 medical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recommendations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682675" y="4526161"/>
            <a:ext cx="23895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One recommendation must be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12 approved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682675" y="5054203"/>
            <a:ext cx="25602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Second recommendation: usually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patient's own GP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743694" y="5692080"/>
            <a:ext cx="8305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Tribunal access within 14 days (MHA 2025)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5486400" y="2194471"/>
            <a:ext cx="28813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</a:t>
            </a:r>
            <a:endParaRPr lang="en-US" sz="1875" dirty="0"/>
          </a:p>
        </p:txBody>
      </p:sp>
      <p:sp>
        <p:nvSpPr>
          <p:cNvPr id="30" name="SK-3-text-29"/>
          <p:cNvSpPr/>
          <p:nvPr/>
        </p:nvSpPr>
        <p:spPr>
          <a:xfrm>
            <a:off x="5023098" y="2564755"/>
            <a:ext cx="48177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Admission for Treatment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5120580" y="2942034"/>
            <a:ext cx="373761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</a:t>
            </a:r>
            <a:endParaRPr lang="en-US" sz="2700" dirty="0"/>
          </a:p>
        </p:txBody>
      </p:sp>
      <p:sp>
        <p:nvSpPr>
          <p:cNvPr id="32" name="SK-3-text-31"/>
          <p:cNvSpPr/>
          <p:nvPr/>
        </p:nvSpPr>
        <p:spPr>
          <a:xfrm>
            <a:off x="4547592" y="3470077"/>
            <a:ext cx="76444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Renewable · For treatment of mental disorder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4510980" y="3991273"/>
            <a:ext cx="263336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Application by AMHP + 2 medical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recommendations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4510980" y="4512469"/>
            <a:ext cx="286509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MHA 2025: Autism / learning disability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alone no longer sufficient grounds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4510980" y="5054203"/>
            <a:ext cx="25602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Co-occurring psychiatric disorder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 if LD/autism present</a:t>
            </a:r>
            <a:endParaRPr lang="en-US" sz="1350" dirty="0"/>
          </a:p>
        </p:txBody>
      </p:sp>
      <p:sp>
        <p:nvSpPr>
          <p:cNvPr id="36" name="SK-3-text-35"/>
          <p:cNvSpPr/>
          <p:nvPr/>
        </p:nvSpPr>
        <p:spPr>
          <a:xfrm>
            <a:off x="4632871" y="5692080"/>
            <a:ext cx="75591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Tribunal access within 21 days (MHA 2025)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9351169" y="2201317"/>
            <a:ext cx="28408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</a:t>
            </a:r>
            <a:endParaRPr lang="en-US" sz="1875" dirty="0"/>
          </a:p>
        </p:txBody>
      </p:sp>
      <p:sp>
        <p:nvSpPr>
          <p:cNvPr id="38" name="SK-3-text-37"/>
          <p:cNvSpPr/>
          <p:nvPr/>
        </p:nvSpPr>
        <p:spPr>
          <a:xfrm>
            <a:off x="8400157" y="2564755"/>
            <a:ext cx="37918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A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Admission for Assessment</a:t>
            </a:r>
            <a:endParaRPr lang="en-US" sz="1350" dirty="0"/>
          </a:p>
        </p:txBody>
      </p:sp>
      <p:sp>
        <p:nvSpPr>
          <p:cNvPr id="39" name="SK-3-text-38"/>
          <p:cNvSpPr/>
          <p:nvPr/>
        </p:nvSpPr>
        <p:spPr>
          <a:xfrm>
            <a:off x="9034165" y="2942034"/>
            <a:ext cx="315783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D32F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72 Hours</a:t>
            </a:r>
            <a:endParaRPr lang="en-US" sz="2700" dirty="0"/>
          </a:p>
        </p:txBody>
      </p:sp>
      <p:sp>
        <p:nvSpPr>
          <p:cNvPr id="40" name="SK-3-text-39"/>
          <p:cNvSpPr/>
          <p:nvPr/>
        </p:nvSpPr>
        <p:spPr>
          <a:xfrm>
            <a:off x="8290471" y="3470077"/>
            <a:ext cx="39015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only · Convert to S2 as soon as possible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8387953" y="3991273"/>
            <a:ext cx="246265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Only 1 medical recommendation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 — usually the GP</a:t>
            </a:r>
            <a:endParaRPr lang="en-US" sz="1350" dirty="0"/>
          </a:p>
        </p:txBody>
      </p:sp>
      <p:sp>
        <p:nvSpPr>
          <p:cNvPr id="42" name="SK-3-text-41"/>
          <p:cNvSpPr/>
          <p:nvPr/>
        </p:nvSpPr>
        <p:spPr>
          <a:xfrm>
            <a:off x="8387953" y="4519315"/>
            <a:ext cx="38040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AMHP application still required</a:t>
            </a:r>
            <a:endParaRPr lang="en-US" sz="1350" dirty="0"/>
          </a:p>
        </p:txBody>
      </p:sp>
      <p:sp>
        <p:nvSpPr>
          <p:cNvPr id="43" name="SK-3-text-42"/>
          <p:cNvSpPr/>
          <p:nvPr/>
        </p:nvSpPr>
        <p:spPr>
          <a:xfrm>
            <a:off x="8387953" y="4875907"/>
            <a:ext cx="297477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Used when waiting for 2 doctors would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 undesirable delay</a:t>
            </a:r>
            <a:endParaRPr lang="en-US" sz="1350" dirty="0"/>
          </a:p>
        </p:txBody>
      </p:sp>
      <p:sp>
        <p:nvSpPr>
          <p:cNvPr id="44" name="SK-3-text-43"/>
          <p:cNvSpPr/>
          <p:nvPr/>
        </p:nvSpPr>
        <p:spPr>
          <a:xfrm>
            <a:off x="8631882" y="5500092"/>
            <a:ext cx="260895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most likely sole doctor — use only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genuine emergency</a:t>
            </a:r>
            <a:endParaRPr lang="en-US" sz="1200" dirty="0"/>
          </a:p>
        </p:txBody>
      </p:sp>
      <p:sp>
        <p:nvSpPr>
          <p:cNvPr id="45" name="SK-3-text-44"/>
          <p:cNvSpPr/>
          <p:nvPr/>
        </p:nvSpPr>
        <p:spPr>
          <a:xfrm>
            <a:off x="268188" y="6563023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6" name="SK-3-text-45"/>
          <p:cNvSpPr/>
          <p:nvPr/>
        </p:nvSpPr>
        <p:spPr>
          <a:xfrm>
            <a:off x="8387953" y="6542484"/>
            <a:ext cx="38040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 Act · For Educational Use Only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180" y="0"/>
            <a:ext cx="1889671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500509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320254"/>
            <a:ext cx="7802761" cy="4762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2023021"/>
            <a:ext cx="5169396" cy="199563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2023021"/>
            <a:ext cx="121890" cy="2043559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2143125"/>
            <a:ext cx="1011882" cy="253603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694" y="3655219"/>
            <a:ext cx="2182267" cy="27429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2071" y="2009329"/>
            <a:ext cx="5169396" cy="2009329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2071" y="2009329"/>
            <a:ext cx="121890" cy="2043559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41396" y="2143125"/>
            <a:ext cx="1024086" cy="253603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7890" y="3648373"/>
            <a:ext cx="1840855" cy="27429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4271814"/>
            <a:ext cx="5169396" cy="1996976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7875" y="4271814"/>
            <a:ext cx="121890" cy="205040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79255" y="4337596"/>
            <a:ext cx="1011882" cy="253603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9286" y="5966519"/>
            <a:ext cx="1901875" cy="267444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2071" y="4271814"/>
            <a:ext cx="5169396" cy="1996976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52071" y="4271814"/>
            <a:ext cx="121890" cy="2050405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41396" y="4347865"/>
            <a:ext cx="1024086" cy="253603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7890" y="5959525"/>
            <a:ext cx="3681859" cy="267444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93482" y="5986909"/>
            <a:ext cx="170557" cy="198834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69075" y="3689598"/>
            <a:ext cx="194965" cy="191988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89992" y="3689598"/>
            <a:ext cx="207169" cy="191988"/>
          </a:xfrm>
          <a:prstGeom prst="rect">
            <a:avLst/>
          </a:prstGeom>
        </p:spPr>
      </p:pic>
      <p:sp>
        <p:nvSpPr>
          <p:cNvPr id="26" name="SK-4-text-25"/>
          <p:cNvSpPr/>
          <p:nvPr/>
        </p:nvSpPr>
        <p:spPr>
          <a:xfrm>
            <a:off x="365671" y="109686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27" name="SK-4-text-26"/>
          <p:cNvSpPr/>
          <p:nvPr/>
        </p:nvSpPr>
        <p:spPr>
          <a:xfrm>
            <a:off x="390079" y="713184"/>
            <a:ext cx="1180192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Holding Powers and Community Provisions</a:t>
            </a:r>
            <a:endParaRPr lang="en-US" sz="3750" dirty="0"/>
          </a:p>
        </p:txBody>
      </p:sp>
      <p:sp>
        <p:nvSpPr>
          <p:cNvPr id="28" name="SK-4-text-27"/>
          <p:cNvSpPr/>
          <p:nvPr/>
        </p:nvSpPr>
        <p:spPr>
          <a:xfrm>
            <a:off x="377875" y="1556742"/>
            <a:ext cx="118141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Sections 5(2), 5(4), 136, and 117 — what GPs need to know</a:t>
            </a:r>
            <a:endParaRPr lang="en-US" sz="1950" dirty="0"/>
          </a:p>
        </p:txBody>
      </p:sp>
      <p:sp>
        <p:nvSpPr>
          <p:cNvPr id="29" name="SK-4-text-28"/>
          <p:cNvSpPr/>
          <p:nvPr/>
        </p:nvSpPr>
        <p:spPr>
          <a:xfrm>
            <a:off x="719286" y="2146548"/>
            <a:ext cx="40862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5(2)</a:t>
            </a:r>
            <a:endParaRPr lang="en-US" sz="1950" dirty="0"/>
          </a:p>
        </p:txBody>
      </p:sp>
      <p:sp>
        <p:nvSpPr>
          <p:cNvPr id="30" name="SK-4-text-29"/>
          <p:cNvSpPr/>
          <p:nvPr/>
        </p:nvSpPr>
        <p:spPr>
          <a:xfrm>
            <a:off x="4413498" y="2180779"/>
            <a:ext cx="18945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72 hours</a:t>
            </a:r>
            <a:endParaRPr lang="en-US" sz="1275" dirty="0"/>
          </a:p>
        </p:txBody>
      </p:sp>
      <p:sp>
        <p:nvSpPr>
          <p:cNvPr id="31" name="SK-4-text-30"/>
          <p:cNvSpPr/>
          <p:nvPr/>
        </p:nvSpPr>
        <p:spPr>
          <a:xfrm>
            <a:off x="743694" y="2489448"/>
            <a:ext cx="5124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Doctor's Holding Power</a:t>
            </a:r>
            <a:endParaRPr lang="en-US" sz="1500" dirty="0"/>
          </a:p>
        </p:txBody>
      </p:sp>
      <p:sp>
        <p:nvSpPr>
          <p:cNvPr id="32" name="SK-4-text-31"/>
          <p:cNvSpPr/>
          <p:nvPr/>
        </p:nvSpPr>
        <p:spPr>
          <a:xfrm>
            <a:off x="780157" y="2852886"/>
            <a:ext cx="114014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Applies to already-admitted inpatients only — not A&amp;E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780157" y="3092946"/>
            <a:ext cx="111956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Applied by responsible clinician or nominated deputy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780157" y="3346698"/>
            <a:ext cx="103727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Not a GP power — inpatient hospital setting only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1133773" y="3689598"/>
            <a:ext cx="416147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applicable in A&amp;E</a:t>
            </a:r>
            <a:endParaRPr lang="en-US" sz="1275" dirty="0"/>
          </a:p>
        </p:txBody>
      </p:sp>
      <p:sp>
        <p:nvSpPr>
          <p:cNvPr id="36" name="SK-4-text-35"/>
          <p:cNvSpPr/>
          <p:nvPr/>
        </p:nvSpPr>
        <p:spPr>
          <a:xfrm>
            <a:off x="719286" y="4347865"/>
            <a:ext cx="398716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136</a:t>
            </a:r>
            <a:endParaRPr lang="en-US" sz="1950" dirty="0"/>
          </a:p>
        </p:txBody>
      </p:sp>
      <p:sp>
        <p:nvSpPr>
          <p:cNvPr id="37" name="SK-4-text-36"/>
          <p:cNvSpPr/>
          <p:nvPr/>
        </p:nvSpPr>
        <p:spPr>
          <a:xfrm>
            <a:off x="4376886" y="4375398"/>
            <a:ext cx="234791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24h + 12h</a:t>
            </a:r>
            <a:endParaRPr lang="en-US" sz="1275" dirty="0"/>
          </a:p>
        </p:txBody>
      </p:sp>
      <p:sp>
        <p:nvSpPr>
          <p:cNvPr id="38" name="SK-4-text-37"/>
          <p:cNvSpPr/>
          <p:nvPr/>
        </p:nvSpPr>
        <p:spPr>
          <a:xfrm>
            <a:off x="743694" y="4670227"/>
            <a:ext cx="6953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Police Powers in Public Places</a:t>
            </a:r>
            <a:endParaRPr lang="en-US" sz="1500" dirty="0"/>
          </a:p>
        </p:txBody>
      </p:sp>
      <p:sp>
        <p:nvSpPr>
          <p:cNvPr id="39" name="SK-4-text-38"/>
          <p:cNvSpPr/>
          <p:nvPr/>
        </p:nvSpPr>
        <p:spPr>
          <a:xfrm>
            <a:off x="780157" y="5013127"/>
            <a:ext cx="114014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Removes person from public place to a Place of Safety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780157" y="5260032"/>
            <a:ext cx="85210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Assessment only — not a treatment power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780157" y="5486400"/>
            <a:ext cx="109213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MHA 2025: police cells banned as Place of Safety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889992" y="6007596"/>
            <a:ext cx="35137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2025 CHANGE</a:t>
            </a:r>
            <a:endParaRPr lang="en-US" sz="1275" dirty="0"/>
          </a:p>
        </p:txBody>
      </p:sp>
      <p:sp>
        <p:nvSpPr>
          <p:cNvPr id="43" name="SK-4-text-42"/>
          <p:cNvSpPr/>
          <p:nvPr/>
        </p:nvSpPr>
        <p:spPr>
          <a:xfrm>
            <a:off x="2608957" y="6007596"/>
            <a:ext cx="56407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police cells now unlawful</a:t>
            </a:r>
            <a:endParaRPr lang="en-US" sz="1350" dirty="0"/>
          </a:p>
        </p:txBody>
      </p:sp>
      <p:sp>
        <p:nvSpPr>
          <p:cNvPr id="44" name="SK-4-text-43"/>
          <p:cNvSpPr/>
          <p:nvPr/>
        </p:nvSpPr>
        <p:spPr>
          <a:xfrm>
            <a:off x="6010573" y="2146548"/>
            <a:ext cx="40862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5(4)</a:t>
            </a:r>
            <a:endParaRPr lang="en-US" sz="1950" dirty="0"/>
          </a:p>
        </p:txBody>
      </p:sp>
      <p:sp>
        <p:nvSpPr>
          <p:cNvPr id="45" name="SK-4-text-44"/>
          <p:cNvSpPr/>
          <p:nvPr/>
        </p:nvSpPr>
        <p:spPr>
          <a:xfrm>
            <a:off x="6034980" y="2489448"/>
            <a:ext cx="4895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Nurse's Holding Power</a:t>
            </a:r>
            <a:endParaRPr lang="en-US" sz="1500" dirty="0"/>
          </a:p>
        </p:txBody>
      </p:sp>
      <p:sp>
        <p:nvSpPr>
          <p:cNvPr id="46" name="SK-4-text-45"/>
          <p:cNvSpPr/>
          <p:nvPr/>
        </p:nvSpPr>
        <p:spPr>
          <a:xfrm>
            <a:off x="6071592" y="2852886"/>
            <a:ext cx="61204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Applied by a suitably trained registered nurse</a:t>
            </a:r>
            <a:endParaRPr lang="en-US" sz="1350" dirty="0"/>
          </a:p>
        </p:txBody>
      </p:sp>
      <p:sp>
        <p:nvSpPr>
          <p:cNvPr id="47" name="SK-4-text-46"/>
          <p:cNvSpPr/>
          <p:nvPr/>
        </p:nvSpPr>
        <p:spPr>
          <a:xfrm>
            <a:off x="6071592" y="3092946"/>
            <a:ext cx="61204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Applies to voluntary inpatients on mental health wards</a:t>
            </a:r>
            <a:endParaRPr lang="en-US" sz="1350" dirty="0"/>
          </a:p>
        </p:txBody>
      </p:sp>
      <p:sp>
        <p:nvSpPr>
          <p:cNvPr id="48" name="SK-4-text-47"/>
          <p:cNvSpPr/>
          <p:nvPr/>
        </p:nvSpPr>
        <p:spPr>
          <a:xfrm>
            <a:off x="6071592" y="3332857"/>
            <a:ext cx="61204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Bridges the gap until a doctor arrives to apply S5(2)</a:t>
            </a:r>
            <a:endParaRPr lang="en-US" sz="1350" dirty="0"/>
          </a:p>
        </p:txBody>
      </p:sp>
      <p:sp>
        <p:nvSpPr>
          <p:cNvPr id="49" name="SK-4-text-48"/>
          <p:cNvSpPr/>
          <p:nvPr/>
        </p:nvSpPr>
        <p:spPr>
          <a:xfrm>
            <a:off x="6425059" y="3703290"/>
            <a:ext cx="383762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Precursor to S5(2)</a:t>
            </a:r>
            <a:endParaRPr lang="en-US" sz="1275" dirty="0"/>
          </a:p>
        </p:txBody>
      </p:sp>
      <p:sp>
        <p:nvSpPr>
          <p:cNvPr id="50" name="SK-4-text-49"/>
          <p:cNvSpPr/>
          <p:nvPr/>
        </p:nvSpPr>
        <p:spPr>
          <a:xfrm>
            <a:off x="6010573" y="4347865"/>
            <a:ext cx="398716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117</a:t>
            </a:r>
            <a:endParaRPr lang="en-US" sz="1950" dirty="0"/>
          </a:p>
        </p:txBody>
      </p:sp>
      <p:sp>
        <p:nvSpPr>
          <p:cNvPr id="51" name="SK-4-text-50"/>
          <p:cNvSpPr/>
          <p:nvPr/>
        </p:nvSpPr>
        <p:spPr>
          <a:xfrm>
            <a:off x="6022777" y="4670227"/>
            <a:ext cx="5581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Statutory Free Aftercare</a:t>
            </a:r>
            <a:endParaRPr lang="en-US" sz="1500" dirty="0"/>
          </a:p>
        </p:txBody>
      </p:sp>
      <p:sp>
        <p:nvSpPr>
          <p:cNvPr id="52" name="SK-4-text-51"/>
          <p:cNvSpPr/>
          <p:nvPr/>
        </p:nvSpPr>
        <p:spPr>
          <a:xfrm>
            <a:off x="6071592" y="5006280"/>
            <a:ext cx="61204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Free aftercare after S3, 37, 45A, 47, or 48 discharge</a:t>
            </a:r>
            <a:endParaRPr lang="en-US" sz="1350" dirty="0"/>
          </a:p>
        </p:txBody>
      </p:sp>
      <p:sp>
        <p:nvSpPr>
          <p:cNvPr id="53" name="SK-4-text-52"/>
          <p:cNvSpPr/>
          <p:nvPr/>
        </p:nvSpPr>
        <p:spPr>
          <a:xfrm>
            <a:off x="6071592" y="5239494"/>
            <a:ext cx="61204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Joint NHS and Local Authority responsibility</a:t>
            </a:r>
            <a:endParaRPr lang="en-US" sz="1350" dirty="0"/>
          </a:p>
        </p:txBody>
      </p:sp>
      <p:sp>
        <p:nvSpPr>
          <p:cNvPr id="54" name="SK-4-text-53"/>
          <p:cNvSpPr/>
          <p:nvPr/>
        </p:nvSpPr>
        <p:spPr>
          <a:xfrm>
            <a:off x="6071592" y="5479405"/>
            <a:ext cx="38525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MHA 2025: placing authority remains responsible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patient moves area</a:t>
            </a:r>
            <a:endParaRPr lang="en-US" sz="1275" dirty="0"/>
          </a:p>
        </p:txBody>
      </p:sp>
      <p:sp>
        <p:nvSpPr>
          <p:cNvPr id="55" name="SK-4-text-54"/>
          <p:cNvSpPr/>
          <p:nvPr/>
        </p:nvSpPr>
        <p:spPr>
          <a:xfrm>
            <a:off x="6425059" y="6000750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E44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Cannot be charged for — remind patients</a:t>
            </a:r>
            <a:endParaRPr lang="en-US" sz="1275" dirty="0"/>
          </a:p>
        </p:txBody>
      </p:sp>
      <p:sp>
        <p:nvSpPr>
          <p:cNvPr id="56" name="SK-4-text-55"/>
          <p:cNvSpPr/>
          <p:nvPr/>
        </p:nvSpPr>
        <p:spPr>
          <a:xfrm>
            <a:off x="9957955" y="2180852"/>
            <a:ext cx="157067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hours</a:t>
            </a:r>
            <a:endParaRPr lang="en-US" sz="1275" dirty="0"/>
          </a:p>
        </p:txBody>
      </p:sp>
      <p:sp>
        <p:nvSpPr>
          <p:cNvPr id="57" name="SK-4-text-56"/>
          <p:cNvSpPr/>
          <p:nvPr/>
        </p:nvSpPr>
        <p:spPr>
          <a:xfrm>
            <a:off x="9924157" y="4371826"/>
            <a:ext cx="14411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Ongoing</a:t>
            </a:r>
            <a:endParaRPr lang="en-US" sz="1275" dirty="0"/>
          </a:p>
        </p:txBody>
      </p:sp>
      <p:sp>
        <p:nvSpPr>
          <p:cNvPr id="58" name="SK-4-text-57"/>
          <p:cNvSpPr/>
          <p:nvPr/>
        </p:nvSpPr>
        <p:spPr>
          <a:xfrm>
            <a:off x="377875" y="6576715"/>
            <a:ext cx="416147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59" name="SK-4-text-58"/>
          <p:cNvSpPr/>
          <p:nvPr/>
        </p:nvSpPr>
        <p:spPr>
          <a:xfrm>
            <a:off x="7802761" y="6563023"/>
            <a:ext cx="43892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2025 • Teaching Resource • Educational Use Only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333946"/>
            <a:ext cx="9144000" cy="476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871514"/>
            <a:ext cx="3535561" cy="3375422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553" y="2928342"/>
            <a:ext cx="2035969" cy="287982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867" y="1871514"/>
            <a:ext cx="3547765" cy="3375422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9082" y="2928342"/>
            <a:ext cx="1621482" cy="287982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2282" y="1871514"/>
            <a:ext cx="3535561" cy="336173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6055" y="2942034"/>
            <a:ext cx="1292275" cy="287982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5437584"/>
            <a:ext cx="10936188" cy="693986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655" y="5437584"/>
            <a:ext cx="134094" cy="699492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11867" y="4704457"/>
            <a:ext cx="1779984" cy="1728192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3380" y="5561707"/>
            <a:ext cx="451098" cy="411361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73059" y="1947565"/>
            <a:ext cx="646063" cy="624036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42384" y="1947565"/>
            <a:ext cx="694879" cy="610344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60377" y="1947565"/>
            <a:ext cx="621655" cy="624036"/>
          </a:xfrm>
          <a:prstGeom prst="rect">
            <a:avLst/>
          </a:prstGeom>
        </p:spPr>
      </p:pic>
      <p:sp>
        <p:nvSpPr>
          <p:cNvPr id="19" name="SK-5-text-18"/>
          <p:cNvSpPr/>
          <p:nvPr/>
        </p:nvSpPr>
        <p:spPr>
          <a:xfrm>
            <a:off x="597396" y="75307"/>
            <a:ext cx="78505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0" name="SK-5-text-19"/>
          <p:cNvSpPr/>
          <p:nvPr/>
        </p:nvSpPr>
        <p:spPr>
          <a:xfrm>
            <a:off x="572988" y="767953"/>
            <a:ext cx="1161901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GP Role in Mental Health Assessments</a:t>
            </a:r>
            <a:endParaRPr lang="en-US" sz="3450" dirty="0"/>
          </a:p>
        </p:txBody>
      </p:sp>
      <p:sp>
        <p:nvSpPr>
          <p:cNvPr id="21" name="SK-5-text-20"/>
          <p:cNvSpPr/>
          <p:nvPr/>
        </p:nvSpPr>
        <p:spPr>
          <a:xfrm>
            <a:off x="572988" y="1453753"/>
            <a:ext cx="1161901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3808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recommendations · AMHP collaboration · Collateral history</a:t>
            </a:r>
            <a:endParaRPr lang="en-US" sz="2250" dirty="0"/>
          </a:p>
        </p:txBody>
      </p:sp>
      <p:sp>
        <p:nvSpPr>
          <p:cNvPr id="22" name="SK-5-text-21"/>
          <p:cNvSpPr/>
          <p:nvPr/>
        </p:nvSpPr>
        <p:spPr>
          <a:xfrm>
            <a:off x="938659" y="2612827"/>
            <a:ext cx="66617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Recommendation</a:t>
            </a:r>
            <a:endParaRPr lang="en-US" sz="1950" dirty="0"/>
          </a:p>
        </p:txBody>
      </p:sp>
      <p:sp>
        <p:nvSpPr>
          <p:cNvPr id="23" name="SK-5-text-22"/>
          <p:cNvSpPr/>
          <p:nvPr/>
        </p:nvSpPr>
        <p:spPr>
          <a:xfrm>
            <a:off x="1475184" y="2969419"/>
            <a:ext cx="39947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GP Role</a:t>
            </a:r>
            <a:endParaRPr lang="en-US" sz="1350" dirty="0"/>
          </a:p>
        </p:txBody>
      </p:sp>
      <p:sp>
        <p:nvSpPr>
          <p:cNvPr id="24" name="SK-5-text-23"/>
          <p:cNvSpPr/>
          <p:nvPr/>
        </p:nvSpPr>
        <p:spPr>
          <a:xfrm>
            <a:off x="743694" y="3298627"/>
            <a:ext cx="324296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Second recommendation for S2 or S3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alongside a Section 12-approved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doctor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743694" y="3881586"/>
            <a:ext cx="25846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Sole recommendation for S4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(one doctor only)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743694" y="4306788"/>
            <a:ext cx="321855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Must know the patient and provide a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clinical history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743694" y="4752529"/>
            <a:ext cx="291375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Must be satisfied the grounds for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detention are met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5132784" y="2612827"/>
            <a:ext cx="547306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Collateral History</a:t>
            </a:r>
            <a:endParaRPr lang="en-US" sz="1950" dirty="0"/>
          </a:p>
        </p:txBody>
      </p:sp>
      <p:sp>
        <p:nvSpPr>
          <p:cNvPr id="29" name="SK-5-text-28"/>
          <p:cNvSpPr/>
          <p:nvPr/>
        </p:nvSpPr>
        <p:spPr>
          <a:xfrm>
            <a:off x="5364361" y="2962573"/>
            <a:ext cx="35833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Uniquely Valuable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4449961" y="3298627"/>
            <a:ext cx="31698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GP knows the patient’s baseline and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background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4449961" y="3771900"/>
            <a:ext cx="306005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Previous mental health history and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episodes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4449961" y="4224486"/>
            <a:ext cx="77420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Social circumstances, family context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4449961" y="4478238"/>
            <a:ext cx="774203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Medication history and adherence</a:t>
            </a:r>
            <a:endParaRPr lang="en-US" sz="1500" dirty="0"/>
          </a:p>
        </p:txBody>
      </p:sp>
      <p:sp>
        <p:nvSpPr>
          <p:cNvPr id="34" name="SK-5-text-33"/>
          <p:cNvSpPr/>
          <p:nvPr/>
        </p:nvSpPr>
        <p:spPr>
          <a:xfrm>
            <a:off x="4449961" y="4718298"/>
            <a:ext cx="30722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Can provide context the AMHP and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S12 doctor may not have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8948886" y="2612827"/>
            <a:ext cx="324311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Discharge</a:t>
            </a:r>
            <a:endParaRPr lang="en-US" sz="1950" dirty="0"/>
          </a:p>
        </p:txBody>
      </p:sp>
      <p:sp>
        <p:nvSpPr>
          <p:cNvPr id="36" name="SK-5-text-35"/>
          <p:cNvSpPr/>
          <p:nvPr/>
        </p:nvSpPr>
        <p:spPr>
          <a:xfrm>
            <a:off x="9241482" y="2976265"/>
            <a:ext cx="25546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Ongoing Duty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8156377" y="3298627"/>
            <a:ext cx="31576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Ensure Section 117 aftercare plan is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place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8156377" y="3771900"/>
            <a:ext cx="28772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Confirm named care coordinator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assigned</a:t>
            </a:r>
            <a:endParaRPr lang="en-US" sz="1500" dirty="0"/>
          </a:p>
        </p:txBody>
      </p:sp>
      <p:sp>
        <p:nvSpPr>
          <p:cNvPr id="39" name="SK-5-text-38"/>
          <p:cNvSpPr/>
          <p:nvPr/>
        </p:nvSpPr>
        <p:spPr>
          <a:xfrm>
            <a:off x="8156377" y="4224486"/>
            <a:ext cx="40356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Medication monitoring and shared care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8156377" y="4464546"/>
            <a:ext cx="40356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Liaison with CMHT</a:t>
            </a:r>
            <a:endParaRPr lang="en-US" sz="1500" dirty="0"/>
          </a:p>
        </p:txBody>
      </p:sp>
      <p:sp>
        <p:nvSpPr>
          <p:cNvPr id="41" name="SK-5-text-40"/>
          <p:cNvSpPr/>
          <p:nvPr/>
        </p:nvSpPr>
        <p:spPr>
          <a:xfrm>
            <a:off x="8156377" y="4704457"/>
            <a:ext cx="298698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Section 136: may be contacted for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follow-up</a:t>
            </a:r>
            <a:endParaRPr lang="en-US" sz="1500" dirty="0"/>
          </a:p>
        </p:txBody>
      </p:sp>
      <p:sp>
        <p:nvSpPr>
          <p:cNvPr id="42" name="SK-5-text-41"/>
          <p:cNvSpPr/>
          <p:nvPr/>
        </p:nvSpPr>
        <p:spPr>
          <a:xfrm>
            <a:off x="1389757" y="5513784"/>
            <a:ext cx="930235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Distinction: The GP provides a medical recommendation — the AMHP makes the formal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application and coordinates the assessment. The GP does NOT ‘section’ the patient.</a:t>
            </a:r>
            <a:endParaRPr lang="en-US" sz="1650" dirty="0"/>
          </a:p>
        </p:txBody>
      </p:sp>
      <p:sp>
        <p:nvSpPr>
          <p:cNvPr id="43" name="SK-5-text-42"/>
          <p:cNvSpPr/>
          <p:nvPr/>
        </p:nvSpPr>
        <p:spPr>
          <a:xfrm>
            <a:off x="4852392" y="6172200"/>
            <a:ext cx="73396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3808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AMHP = Approved Mental Health Professional (usually a social worker; can also be nurse, OT, or psychologist)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597396" y="657671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8509992" y="6563023"/>
            <a:ext cx="36820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Teaching Resource · For Educational Use Only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7669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112490"/>
            <a:ext cx="8668494" cy="381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734294"/>
            <a:ext cx="11362879" cy="769293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9663" y="1734294"/>
            <a:ext cx="1377553" cy="357932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2791123"/>
            <a:ext cx="5498455" cy="353184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2791123"/>
            <a:ext cx="121890" cy="359345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5945832"/>
            <a:ext cx="1853059" cy="246757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761" y="2756892"/>
            <a:ext cx="5498455" cy="1858417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2756892"/>
            <a:ext cx="121890" cy="188595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4779913"/>
            <a:ext cx="5498455" cy="154305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4779913"/>
            <a:ext cx="121890" cy="1556742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sp>
        <p:nvSpPr>
          <p:cNvPr id="15" name="SK-6-text-14"/>
          <p:cNvSpPr/>
          <p:nvPr/>
        </p:nvSpPr>
        <p:spPr>
          <a:xfrm>
            <a:off x="426690" y="68461"/>
            <a:ext cx="69446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16" name="SK-6-text-15"/>
          <p:cNvSpPr/>
          <p:nvPr/>
        </p:nvSpPr>
        <p:spPr>
          <a:xfrm>
            <a:off x="9631561" y="75307"/>
            <a:ext cx="25604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7" name="SK-6-text-16"/>
          <p:cNvSpPr/>
          <p:nvPr/>
        </p:nvSpPr>
        <p:spPr>
          <a:xfrm>
            <a:off x="414486" y="617190"/>
            <a:ext cx="1177751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Suicide Risk Assessment and NICE NG225</a:t>
            </a:r>
            <a:endParaRPr lang="en-US" sz="3300" dirty="0"/>
          </a:p>
        </p:txBody>
      </p:sp>
      <p:sp>
        <p:nvSpPr>
          <p:cNvPr id="18" name="SK-6-text-17"/>
          <p:cNvSpPr/>
          <p:nvPr/>
        </p:nvSpPr>
        <p:spPr>
          <a:xfrm>
            <a:off x="402282" y="1261765"/>
            <a:ext cx="1178971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Person-centred biopsychosocial assessment · Updated November 2023/2024</a:t>
            </a:r>
            <a:endParaRPr lang="en-US" sz="1950" dirty="0"/>
          </a:p>
        </p:txBody>
      </p:sp>
      <p:sp>
        <p:nvSpPr>
          <p:cNvPr id="19" name="SK-6-text-18"/>
          <p:cNvSpPr/>
          <p:nvPr/>
        </p:nvSpPr>
        <p:spPr>
          <a:xfrm>
            <a:off x="572988" y="1865263"/>
            <a:ext cx="969768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NICE NG225 CRITICAL UPDATE: Do NOT use risk assessment tools or scales (e.g. Columbia,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Beck, Manchester) to predict suicide risk or triage patients. These are no longer recommended.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10521553" y="1810494"/>
            <a:ext cx="167044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NG225 · 2023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682675" y="2942034"/>
            <a:ext cx="54730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Do Instead</a:t>
            </a:r>
            <a:endParaRPr lang="en-US" sz="1950" dirty="0"/>
          </a:p>
        </p:txBody>
      </p:sp>
      <p:sp>
        <p:nvSpPr>
          <p:cNvPr id="22" name="SK-6-text-21"/>
          <p:cNvSpPr/>
          <p:nvPr/>
        </p:nvSpPr>
        <p:spPr>
          <a:xfrm>
            <a:off x="682675" y="3415159"/>
            <a:ext cx="72628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Person-Centred Assessment</a:t>
            </a:r>
            <a:endParaRPr lang="en-US" sz="1875" dirty="0"/>
          </a:p>
        </p:txBody>
      </p:sp>
      <p:sp>
        <p:nvSpPr>
          <p:cNvPr id="23" name="SK-6-text-22"/>
          <p:cNvSpPr/>
          <p:nvPr/>
        </p:nvSpPr>
        <p:spPr>
          <a:xfrm>
            <a:off x="682675" y="3778746"/>
            <a:ext cx="468168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Biopsychosocial assessment of individual needs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 circumstances</a:t>
            </a:r>
            <a:endParaRPr lang="en-US" sz="1500" dirty="0"/>
          </a:p>
        </p:txBody>
      </p:sp>
      <p:sp>
        <p:nvSpPr>
          <p:cNvPr id="24" name="SK-6-text-23"/>
          <p:cNvSpPr/>
          <p:nvPr/>
        </p:nvSpPr>
        <p:spPr>
          <a:xfrm>
            <a:off x="682675" y="4368403"/>
            <a:ext cx="464507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Direct, compassionate questioning: "Are you having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thoughts of ending your life?"</a:t>
            </a:r>
            <a:endParaRPr lang="en-US" sz="1500" dirty="0"/>
          </a:p>
        </p:txBody>
      </p:sp>
      <p:sp>
        <p:nvSpPr>
          <p:cNvPr id="25" name="SK-6-text-24"/>
          <p:cNvSpPr/>
          <p:nvPr/>
        </p:nvSpPr>
        <p:spPr>
          <a:xfrm>
            <a:off x="682675" y="4965055"/>
            <a:ext cx="486459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Assess plan, intent, and access to means — document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everything</a:t>
            </a:r>
            <a:endParaRPr lang="en-US" sz="1500" dirty="0"/>
          </a:p>
        </p:txBody>
      </p:sp>
      <p:sp>
        <p:nvSpPr>
          <p:cNvPr id="26" name="SK-6-text-25"/>
          <p:cNvSpPr/>
          <p:nvPr/>
        </p:nvSpPr>
        <p:spPr>
          <a:xfrm>
            <a:off x="682675" y="5554861"/>
            <a:ext cx="115093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Collaborative safety planning — not 'no-harm contracts'</a:t>
            </a:r>
            <a:endParaRPr lang="en-US" sz="1500" dirty="0"/>
          </a:p>
        </p:txBody>
      </p:sp>
      <p:sp>
        <p:nvSpPr>
          <p:cNvPr id="27" name="SK-6-text-26"/>
          <p:cNvSpPr/>
          <p:nvPr/>
        </p:nvSpPr>
        <p:spPr>
          <a:xfrm>
            <a:off x="767953" y="5966371"/>
            <a:ext cx="37338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Approach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6534894" y="2935188"/>
            <a:ext cx="56571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8D2B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Risk Factors to Assess</a:t>
            </a:r>
            <a:endParaRPr lang="en-US" sz="1875" dirty="0"/>
          </a:p>
        </p:txBody>
      </p:sp>
      <p:sp>
        <p:nvSpPr>
          <p:cNvPr id="29" name="SK-6-text-28"/>
          <p:cNvSpPr/>
          <p:nvPr/>
        </p:nvSpPr>
        <p:spPr>
          <a:xfrm>
            <a:off x="6522690" y="3278088"/>
            <a:ext cx="56693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Previous self-harm or attempts (strongest predictor)</a:t>
            </a:r>
            <a:endParaRPr lang="en-US" sz="1500" dirty="0"/>
          </a:p>
        </p:txBody>
      </p:sp>
      <p:sp>
        <p:nvSpPr>
          <p:cNvPr id="30" name="SK-6-text-29"/>
          <p:cNvSpPr/>
          <p:nvPr/>
        </p:nvSpPr>
        <p:spPr>
          <a:xfrm>
            <a:off x="6534894" y="3586609"/>
            <a:ext cx="56571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Current ideation: frequency, plan, intent, means access</a:t>
            </a:r>
            <a:endParaRPr lang="en-US" sz="1500" dirty="0"/>
          </a:p>
        </p:txBody>
      </p:sp>
      <p:sp>
        <p:nvSpPr>
          <p:cNvPr id="31" name="SK-6-text-30"/>
          <p:cNvSpPr/>
          <p:nvPr/>
        </p:nvSpPr>
        <p:spPr>
          <a:xfrm>
            <a:off x="6534894" y="3895279"/>
            <a:ext cx="565710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Mental illness, substance misuse, recent adverse life events</a:t>
            </a:r>
            <a:endParaRPr lang="en-US" sz="1500" dirty="0"/>
          </a:p>
        </p:txBody>
      </p:sp>
      <p:sp>
        <p:nvSpPr>
          <p:cNvPr id="32" name="SK-6-text-31"/>
          <p:cNvSpPr/>
          <p:nvPr/>
        </p:nvSpPr>
        <p:spPr>
          <a:xfrm>
            <a:off x="6534894" y="4190107"/>
            <a:ext cx="565710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Social isolation · chronic pain · male sex</a:t>
            </a:r>
            <a:endParaRPr lang="en-US" sz="1500" dirty="0"/>
          </a:p>
        </p:txBody>
      </p:sp>
      <p:sp>
        <p:nvSpPr>
          <p:cNvPr id="33" name="SK-6-text-32"/>
          <p:cNvSpPr/>
          <p:nvPr/>
        </p:nvSpPr>
        <p:spPr>
          <a:xfrm>
            <a:off x="6534894" y="4944517"/>
            <a:ext cx="5262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Protective Factors</a:t>
            </a:r>
            <a:endParaRPr lang="en-US" sz="1875" dirty="0"/>
          </a:p>
        </p:txBody>
      </p:sp>
      <p:sp>
        <p:nvSpPr>
          <p:cNvPr id="34" name="SK-6-text-33"/>
          <p:cNvSpPr/>
          <p:nvPr/>
        </p:nvSpPr>
        <p:spPr>
          <a:xfrm>
            <a:off x="6522690" y="5280571"/>
            <a:ext cx="566931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Reasons for living · future plans · dependent children</a:t>
            </a:r>
            <a:endParaRPr lang="en-US" sz="1500" dirty="0"/>
          </a:p>
        </p:txBody>
      </p:sp>
      <p:sp>
        <p:nvSpPr>
          <p:cNvPr id="35" name="SK-6-text-34"/>
          <p:cNvSpPr/>
          <p:nvPr/>
        </p:nvSpPr>
        <p:spPr>
          <a:xfrm>
            <a:off x="6534894" y="5589240"/>
            <a:ext cx="56571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Strong social support · engagement with services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6547098" y="5884069"/>
            <a:ext cx="56449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Cultural or religious beliefs against suicide</a:t>
            </a:r>
            <a:endParaRPr lang="en-US" sz="1500" dirty="0"/>
          </a:p>
        </p:txBody>
      </p:sp>
      <p:sp>
        <p:nvSpPr>
          <p:cNvPr id="37" name="SK-6-text-36"/>
          <p:cNvSpPr/>
          <p:nvPr/>
        </p:nvSpPr>
        <p:spPr>
          <a:xfrm>
            <a:off x="414486" y="662478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7997875" y="6617940"/>
            <a:ext cx="41941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Teaching Resource · For Educational Use Only · July 2026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137791"/>
            <a:ext cx="5864275" cy="2857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446907"/>
            <a:ext cx="11435953" cy="486817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431852"/>
            <a:ext cx="4230588" cy="1905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5780484"/>
            <a:ext cx="4998690" cy="495002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2529929"/>
            <a:ext cx="5559475" cy="577304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2543621"/>
            <a:ext cx="146298" cy="500509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0" y="3133427"/>
            <a:ext cx="5559475" cy="61168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3188196"/>
            <a:ext cx="146298" cy="500509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0" y="3778002"/>
            <a:ext cx="5559475" cy="54992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3819227"/>
            <a:ext cx="146298" cy="500509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0" y="4395192"/>
            <a:ext cx="5559475" cy="604838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4436418"/>
            <a:ext cx="146298" cy="500509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0" y="5039916"/>
            <a:ext cx="5559475" cy="590996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5080992"/>
            <a:ext cx="146298" cy="500509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0" y="5663952"/>
            <a:ext cx="5559475" cy="604838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5712023"/>
            <a:ext cx="146298" cy="500509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24479" y="3716982"/>
            <a:ext cx="3267373" cy="2756892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76392" y="5740003"/>
            <a:ext cx="402282" cy="452586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8596" y="5115967"/>
            <a:ext cx="390079" cy="438894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39780" y="4471392"/>
            <a:ext cx="475357" cy="452586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15373" y="3854053"/>
            <a:ext cx="536377" cy="383977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64188" y="3209479"/>
            <a:ext cx="414486" cy="459432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39780" y="2605980"/>
            <a:ext cx="475357" cy="425053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1655" y="5856684"/>
            <a:ext cx="353467" cy="322213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70471" y="1529209"/>
            <a:ext cx="365671" cy="322213"/>
          </a:xfrm>
          <a:prstGeom prst="rect">
            <a:avLst/>
          </a:prstGeom>
        </p:spPr>
      </p:pic>
      <p:sp>
        <p:nvSpPr>
          <p:cNvPr id="30" name="SK-7-text-29"/>
          <p:cNvSpPr/>
          <p:nvPr/>
        </p:nvSpPr>
        <p:spPr>
          <a:xfrm>
            <a:off x="280392" y="102840"/>
            <a:ext cx="57369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31" name="SK-7-text-30"/>
          <p:cNvSpPr/>
          <p:nvPr/>
        </p:nvSpPr>
        <p:spPr>
          <a:xfrm>
            <a:off x="341263" y="630882"/>
            <a:ext cx="1185073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Collaborative Safety Planning and Management</a:t>
            </a:r>
            <a:endParaRPr lang="en-US" sz="2700" dirty="0"/>
          </a:p>
        </p:txBody>
      </p:sp>
      <p:sp>
        <p:nvSpPr>
          <p:cNvPr id="32" name="SK-7-text-31"/>
          <p:cNvSpPr/>
          <p:nvPr/>
        </p:nvSpPr>
        <p:spPr>
          <a:xfrm>
            <a:off x="1182588" y="1590973"/>
            <a:ext cx="110094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A7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Δ NICE NG25: Safety Planning is preferred over 'no-harm contracts' — collaborative, written, and patient-held</a:t>
            </a:r>
            <a:endParaRPr lang="en-US" sz="1650" dirty="0"/>
          </a:p>
        </p:txBody>
      </p:sp>
      <p:sp>
        <p:nvSpPr>
          <p:cNvPr id="33" name="SK-7-text-32"/>
          <p:cNvSpPr/>
          <p:nvPr/>
        </p:nvSpPr>
        <p:spPr>
          <a:xfrm>
            <a:off x="560784" y="2153394"/>
            <a:ext cx="5834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37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Management</a:t>
            </a:r>
            <a:endParaRPr lang="en-US" sz="1875" dirty="0"/>
          </a:p>
        </p:txBody>
      </p:sp>
      <p:sp>
        <p:nvSpPr>
          <p:cNvPr id="34" name="SK-7-text-33"/>
          <p:cNvSpPr/>
          <p:nvPr/>
        </p:nvSpPr>
        <p:spPr>
          <a:xfrm>
            <a:off x="621655" y="2585442"/>
            <a:ext cx="404767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Create a safe, private space — take the patient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seriously; no interruptions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609600" y="3127177"/>
            <a:ext cx="353556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Ask directly — "Are you having thoughts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ending your life?"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609600" y="3682603"/>
            <a:ext cx="335280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Assess immediate risk — plan, intent,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 to means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609600" y="4217640"/>
            <a:ext cx="41451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Means restriction — discuss removing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securing access to tablets, sharps, other means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609600" y="4738836"/>
            <a:ext cx="442555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Refer immediately — crisis team or A&amp;E if high risk;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S4 if refusing help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609600" y="5280571"/>
            <a:ext cx="407208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Document everything — clinical reasoning, risk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factors, decisions made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1109365" y="5870377"/>
            <a:ext cx="402327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Never use a risk score to decide whether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refer — this is not NICE-compliant</a:t>
            </a:r>
            <a:endParaRPr lang="en-US" sz="1200" dirty="0"/>
          </a:p>
        </p:txBody>
      </p:sp>
      <p:sp>
        <p:nvSpPr>
          <p:cNvPr id="41" name="SK-7-text-40"/>
          <p:cNvSpPr/>
          <p:nvPr/>
        </p:nvSpPr>
        <p:spPr>
          <a:xfrm>
            <a:off x="6083796" y="2153394"/>
            <a:ext cx="610820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3A7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Plan — Six Elements</a:t>
            </a:r>
            <a:endParaRPr lang="en-US" sz="1875" dirty="0"/>
          </a:p>
        </p:txBody>
      </p:sp>
      <p:sp>
        <p:nvSpPr>
          <p:cNvPr id="42" name="SK-7-text-41"/>
          <p:cNvSpPr/>
          <p:nvPr/>
        </p:nvSpPr>
        <p:spPr>
          <a:xfrm>
            <a:off x="6973788" y="2633365"/>
            <a:ext cx="338926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Warning signs — Collaboratively identify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 early warning signs</a:t>
            </a:r>
            <a:endParaRPr lang="en-US" sz="1350" dirty="0"/>
          </a:p>
        </p:txBody>
      </p:sp>
      <p:sp>
        <p:nvSpPr>
          <p:cNvPr id="43" name="SK-7-text-42"/>
          <p:cNvSpPr/>
          <p:nvPr/>
        </p:nvSpPr>
        <p:spPr>
          <a:xfrm>
            <a:off x="6973788" y="3250555"/>
            <a:ext cx="374287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Coping strategies — Things the patient can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alone before reaching out</a:t>
            </a:r>
            <a:endParaRPr lang="en-US" sz="1350" dirty="0"/>
          </a:p>
        </p:txBody>
      </p:sp>
      <p:sp>
        <p:nvSpPr>
          <p:cNvPr id="44" name="SK-7-text-43"/>
          <p:cNvSpPr/>
          <p:nvPr/>
        </p:nvSpPr>
        <p:spPr>
          <a:xfrm>
            <a:off x="6973788" y="3867894"/>
            <a:ext cx="36331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Support people — Names and numbers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trusted individuals to contact</a:t>
            </a:r>
            <a:endParaRPr lang="en-US" sz="1350" dirty="0"/>
          </a:p>
        </p:txBody>
      </p:sp>
      <p:sp>
        <p:nvSpPr>
          <p:cNvPr id="45" name="SK-7-text-44"/>
          <p:cNvSpPr/>
          <p:nvPr/>
        </p:nvSpPr>
        <p:spPr>
          <a:xfrm>
            <a:off x="6973788" y="4498777"/>
            <a:ext cx="340146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Crisis services — Samaritans 116 123 ·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 crisis team number</a:t>
            </a:r>
            <a:endParaRPr lang="en-US" sz="1350" dirty="0"/>
          </a:p>
        </p:txBody>
      </p:sp>
      <p:sp>
        <p:nvSpPr>
          <p:cNvPr id="46" name="SK-7-text-45"/>
          <p:cNvSpPr/>
          <p:nvPr/>
        </p:nvSpPr>
        <p:spPr>
          <a:xfrm>
            <a:off x="6973788" y="5136505"/>
            <a:ext cx="33283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Means safety — Steps agreed to make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environment safer</a:t>
            </a:r>
            <a:endParaRPr lang="en-US" sz="1350" dirty="0"/>
          </a:p>
        </p:txBody>
      </p:sp>
      <p:sp>
        <p:nvSpPr>
          <p:cNvPr id="47" name="SK-7-text-46"/>
          <p:cNvSpPr/>
          <p:nvPr/>
        </p:nvSpPr>
        <p:spPr>
          <a:xfrm>
            <a:off x="6973788" y="5767536"/>
            <a:ext cx="35477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Written copy — Plan agreed, printed,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given to the patient to keep</a:t>
            </a:r>
            <a:endParaRPr lang="en-US" sz="1350" dirty="0"/>
          </a:p>
        </p:txBody>
      </p:sp>
      <p:sp>
        <p:nvSpPr>
          <p:cNvPr id="48" name="SK-7-text-47"/>
          <p:cNvSpPr/>
          <p:nvPr/>
        </p:nvSpPr>
        <p:spPr>
          <a:xfrm>
            <a:off x="280392" y="6583561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9" name="SK-7-text-48"/>
          <p:cNvSpPr/>
          <p:nvPr/>
        </p:nvSpPr>
        <p:spPr>
          <a:xfrm>
            <a:off x="8278267" y="6563023"/>
            <a:ext cx="39137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Teaching Resource · For Educational Use Only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043880"/>
            <a:ext cx="4035475" cy="381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21467" y="4347865"/>
            <a:ext cx="1170384" cy="20574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1755577"/>
            <a:ext cx="5266879" cy="211216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1755577"/>
            <a:ext cx="109686" cy="2125861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769" y="1878955"/>
            <a:ext cx="938659" cy="246757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788" y="2820591"/>
            <a:ext cx="4584055" cy="952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4667" y="1741884"/>
            <a:ext cx="5266879" cy="2002482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4667" y="1741884"/>
            <a:ext cx="109686" cy="2125861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5059" y="1878955"/>
            <a:ext cx="938659" cy="246757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6079" y="2820591"/>
            <a:ext cx="4584055" cy="952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6377" y="3895874"/>
            <a:ext cx="5266879" cy="249495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6377" y="3895874"/>
            <a:ext cx="109686" cy="2125861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6769" y="4128492"/>
            <a:ext cx="938659" cy="246757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7788" y="5083820"/>
            <a:ext cx="4584055" cy="9525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44667" y="3895874"/>
            <a:ext cx="5266879" cy="2180779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44667" y="3895874"/>
            <a:ext cx="109686" cy="2125861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5059" y="4128492"/>
            <a:ext cx="938659" cy="246757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86079" y="5083820"/>
            <a:ext cx="4584055" cy="9525"/>
          </a:xfrm>
          <a:prstGeom prst="rect">
            <a:avLst/>
          </a:prstGeom>
        </p:spPr>
      </p:pic>
      <p:sp>
        <p:nvSpPr>
          <p:cNvPr id="23" name="SK-8-text-22"/>
          <p:cNvSpPr/>
          <p:nvPr/>
        </p:nvSpPr>
        <p:spPr>
          <a:xfrm>
            <a:off x="280392" y="109686"/>
            <a:ext cx="6038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353467" y="630882"/>
            <a:ext cx="1183853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Scenarios for Clinical Application</a:t>
            </a:r>
            <a:endParaRPr lang="en-US" sz="2850" dirty="0"/>
          </a:p>
        </p:txBody>
      </p:sp>
      <p:sp>
        <p:nvSpPr>
          <p:cNvPr id="25" name="SK-8-text-24"/>
          <p:cNvSpPr/>
          <p:nvPr/>
        </p:nvSpPr>
        <p:spPr>
          <a:xfrm>
            <a:off x="341263" y="1371600"/>
            <a:ext cx="11850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 MHA 2025 and NICE NG225 standards to real-world clinical situations</a:t>
            </a:r>
            <a:endParaRPr lang="en-US" sz="1200" dirty="0"/>
          </a:p>
        </p:txBody>
      </p:sp>
      <p:sp>
        <p:nvSpPr>
          <p:cNvPr id="26" name="SK-8-text-25"/>
          <p:cNvSpPr/>
          <p:nvPr/>
        </p:nvSpPr>
        <p:spPr>
          <a:xfrm>
            <a:off x="950863" y="1913334"/>
            <a:ext cx="1600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01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804565" y="2242542"/>
            <a:ext cx="8553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Bipolar Disorder — Refusing Admission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804565" y="2530525"/>
            <a:ext cx="102260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32-year-old woman · lithium stopped · 4 days no sleep · elated, spending</a:t>
            </a:r>
            <a:endParaRPr lang="en-US" sz="900" dirty="0"/>
          </a:p>
        </p:txBody>
      </p:sp>
      <p:sp>
        <p:nvSpPr>
          <p:cNvPr id="29" name="SK-8-text-28"/>
          <p:cNvSpPr/>
          <p:nvPr/>
        </p:nvSpPr>
        <p:spPr>
          <a:xfrm>
            <a:off x="804565" y="2955727"/>
            <a:ext cx="17221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Consider: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804565" y="3147715"/>
            <a:ext cx="4169569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3 assessment for known psychiatric disorder · AMHP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involvement · GP as second medical recommendation ·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and public safety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950863" y="4169569"/>
            <a:ext cx="1600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03</a:t>
            </a:r>
            <a:endParaRPr lang="en-US" sz="1200" dirty="0"/>
          </a:p>
        </p:txBody>
      </p:sp>
      <p:sp>
        <p:nvSpPr>
          <p:cNvPr id="32" name="SK-8-text-31"/>
          <p:cNvSpPr/>
          <p:nvPr/>
        </p:nvSpPr>
        <p:spPr>
          <a:xfrm>
            <a:off x="804565" y="4491930"/>
            <a:ext cx="8782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Suicide Risk — Stockpiling Paracetamol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804565" y="4773067"/>
            <a:ext cx="3791694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45-year-old man · plan to act this weekend · depression ·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recent relationship loss</a:t>
            </a:r>
            <a:endParaRPr lang="en-US" sz="1050" dirty="0"/>
          </a:p>
        </p:txBody>
      </p:sp>
      <p:sp>
        <p:nvSpPr>
          <p:cNvPr id="34" name="SK-8-text-33"/>
          <p:cNvSpPr/>
          <p:nvPr/>
        </p:nvSpPr>
        <p:spPr>
          <a:xfrm>
            <a:off x="804565" y="5369719"/>
            <a:ext cx="1722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Consider: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804565" y="5596086"/>
            <a:ext cx="446216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NG225 approach · immediate means restriction · crisis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referral · if refusing all help consider S4 · safety plan + document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6534894" y="1920180"/>
            <a:ext cx="1600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02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6376392" y="2242542"/>
            <a:ext cx="5353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First-Episode Psychosis</a:t>
            </a:r>
            <a:endParaRPr lang="en-US" sz="1500" dirty="0"/>
          </a:p>
        </p:txBody>
      </p:sp>
      <p:sp>
        <p:nvSpPr>
          <p:cNvPr id="38" name="SK-8-text-37"/>
          <p:cNvSpPr/>
          <p:nvPr/>
        </p:nvSpPr>
        <p:spPr>
          <a:xfrm>
            <a:off x="6376392" y="2530525"/>
            <a:ext cx="58156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19-year-old man · 6 weeks hearing voices · responding to unseen stimuli</a:t>
            </a:r>
            <a:endParaRPr lang="en-US" sz="900" dirty="0"/>
          </a:p>
        </p:txBody>
      </p:sp>
      <p:sp>
        <p:nvSpPr>
          <p:cNvPr id="39" name="SK-8-text-38"/>
          <p:cNvSpPr/>
          <p:nvPr/>
        </p:nvSpPr>
        <p:spPr>
          <a:xfrm>
            <a:off x="6376392" y="2955727"/>
            <a:ext cx="17221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Consider: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6376392" y="3175248"/>
            <a:ext cx="399886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2 for assessment of nature/degree · AMHP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coordination · S12-approved doctor + GP recommendation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6534894" y="4169569"/>
            <a:ext cx="1600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04</a:t>
            </a:r>
            <a:endParaRPr lang="en-US" sz="1200" dirty="0"/>
          </a:p>
        </p:txBody>
      </p:sp>
      <p:sp>
        <p:nvSpPr>
          <p:cNvPr id="42" name="SK-8-text-41"/>
          <p:cNvSpPr/>
          <p:nvPr/>
        </p:nvSpPr>
        <p:spPr>
          <a:xfrm>
            <a:off x="6376392" y="4491930"/>
            <a:ext cx="5815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Disability — Unlawful S3 Detention</a:t>
            </a:r>
            <a:endParaRPr lang="en-US" sz="1500" dirty="0"/>
          </a:p>
        </p:txBody>
      </p:sp>
      <p:sp>
        <p:nvSpPr>
          <p:cNvPr id="43" name="SK-8-text-42"/>
          <p:cNvSpPr/>
          <p:nvPr/>
        </p:nvSpPr>
        <p:spPr>
          <a:xfrm>
            <a:off x="6376392" y="4773067"/>
            <a:ext cx="405988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28-year-old woman · learning disability · no psychiatric diagnosis ·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detained under S3</a:t>
            </a:r>
            <a:endParaRPr lang="en-US" sz="1050" dirty="0"/>
          </a:p>
        </p:txBody>
      </p:sp>
      <p:sp>
        <p:nvSpPr>
          <p:cNvPr id="44" name="SK-8-text-43"/>
          <p:cNvSpPr/>
          <p:nvPr/>
        </p:nvSpPr>
        <p:spPr>
          <a:xfrm>
            <a:off x="6376392" y="5369719"/>
            <a:ext cx="17221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Consider:</a:t>
            </a:r>
            <a:endParaRPr lang="en-US" sz="1200" dirty="0"/>
          </a:p>
        </p:txBody>
      </p:sp>
      <p:sp>
        <p:nvSpPr>
          <p:cNvPr id="45" name="SK-8-text-44"/>
          <p:cNvSpPr/>
          <p:nvPr/>
        </p:nvSpPr>
        <p:spPr>
          <a:xfrm>
            <a:off x="6376392" y="5596086"/>
            <a:ext cx="460846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MHA 2025 — LD alone does NOT justify S3 · detention now unlawful ·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co-occurring psychiatric disorder required for S3</a:t>
            </a:r>
            <a:endParaRPr lang="en-US" sz="1050" dirty="0"/>
          </a:p>
        </p:txBody>
      </p:sp>
      <p:sp>
        <p:nvSpPr>
          <p:cNvPr id="46" name="SK-8-text-45"/>
          <p:cNvSpPr/>
          <p:nvPr/>
        </p:nvSpPr>
        <p:spPr>
          <a:xfrm>
            <a:off x="255984" y="6542484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7" name="SK-8-text-46"/>
          <p:cNvSpPr/>
          <p:nvPr/>
        </p:nvSpPr>
        <p:spPr>
          <a:xfrm>
            <a:off x="8156377" y="6542484"/>
            <a:ext cx="40356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Teaching Resource · For Educational Use Only</a:t>
            </a:r>
            <a:endParaRPr lang="en-US" sz="1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9432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92" y="1069181"/>
            <a:ext cx="7302996" cy="2857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844129"/>
            <a:ext cx="3718471" cy="4548188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837879"/>
            <a:ext cx="3718471" cy="40451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3365" y="1940719"/>
            <a:ext cx="572988" cy="20568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2965" y="1940719"/>
            <a:ext cx="572988" cy="20568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2792" y="1802904"/>
            <a:ext cx="3718471" cy="4349204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2792" y="1802904"/>
            <a:ext cx="3718471" cy="48131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4173" y="1802904"/>
            <a:ext cx="3718471" cy="420528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4173" y="1802904"/>
            <a:ext cx="3718471" cy="48131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34299"/>
            <a:ext cx="12192000" cy="294829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4879" y="1878955"/>
            <a:ext cx="365671" cy="329059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37757" y="1878955"/>
            <a:ext cx="365671" cy="329059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5357" y="5726311"/>
            <a:ext cx="377875" cy="198834"/>
          </a:xfrm>
          <a:prstGeom prst="rect">
            <a:avLst/>
          </a:prstGeom>
        </p:spPr>
      </p:pic>
      <p:sp>
        <p:nvSpPr>
          <p:cNvPr id="17" name="SK-9-text-16"/>
          <p:cNvSpPr/>
          <p:nvPr/>
        </p:nvSpPr>
        <p:spPr>
          <a:xfrm>
            <a:off x="280392" y="102840"/>
            <a:ext cx="57369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18" name="SK-9-text-17"/>
          <p:cNvSpPr/>
          <p:nvPr/>
        </p:nvSpPr>
        <p:spPr>
          <a:xfrm>
            <a:off x="280392" y="582811"/>
            <a:ext cx="1191160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Pearls, Red Flags &amp; Common Pitfalls</a:t>
            </a:r>
            <a:endParaRPr lang="en-US" sz="3150" dirty="0"/>
          </a:p>
        </p:txBody>
      </p:sp>
      <p:sp>
        <p:nvSpPr>
          <p:cNvPr id="19" name="SK-9-text-18"/>
          <p:cNvSpPr/>
          <p:nvPr/>
        </p:nvSpPr>
        <p:spPr>
          <a:xfrm>
            <a:off x="268188" y="1234380"/>
            <a:ext cx="119238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revision and clinical awareness — AKT · SCA · Practice</a:t>
            </a:r>
            <a:endParaRPr lang="en-US" sz="1650" dirty="0"/>
          </a:p>
        </p:txBody>
      </p:sp>
      <p:sp>
        <p:nvSpPr>
          <p:cNvPr id="20" name="SK-9-text-19"/>
          <p:cNvSpPr/>
          <p:nvPr/>
        </p:nvSpPr>
        <p:spPr>
          <a:xfrm>
            <a:off x="499765" y="1920180"/>
            <a:ext cx="30013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</a:t>
            </a:r>
            <a:endParaRPr lang="en-US" sz="1725" dirty="0"/>
          </a:p>
        </p:txBody>
      </p:sp>
      <p:sp>
        <p:nvSpPr>
          <p:cNvPr id="21" name="SK-9-text-20"/>
          <p:cNvSpPr/>
          <p:nvPr/>
        </p:nvSpPr>
        <p:spPr>
          <a:xfrm>
            <a:off x="2718792" y="1947565"/>
            <a:ext cx="7419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</a:t>
            </a:r>
            <a:endParaRPr lang="en-US" sz="1425" dirty="0"/>
          </a:p>
        </p:txBody>
      </p:sp>
      <p:sp>
        <p:nvSpPr>
          <p:cNvPr id="22" name="SK-9-text-21"/>
          <p:cNvSpPr/>
          <p:nvPr/>
        </p:nvSpPr>
        <p:spPr>
          <a:xfrm>
            <a:off x="3328392" y="1947565"/>
            <a:ext cx="7419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</a:t>
            </a:r>
            <a:endParaRPr lang="en-US" sz="1425" dirty="0"/>
          </a:p>
        </p:txBody>
      </p:sp>
      <p:sp>
        <p:nvSpPr>
          <p:cNvPr id="23" name="SK-9-text-22"/>
          <p:cNvSpPr/>
          <p:nvPr/>
        </p:nvSpPr>
        <p:spPr>
          <a:xfrm>
            <a:off x="511969" y="2523679"/>
            <a:ext cx="32429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S2 = 28 days assessment · S3 = 6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treatment · S4 = 72h emergency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511969" y="3106638"/>
            <a:ext cx="23407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S4 needs only 1 medical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 — not two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511969" y="3696444"/>
            <a:ext cx="2925961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2025: Nominated Person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replaces Nearest Relative — patient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chooses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511969" y="4450705"/>
            <a:ext cx="258469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MHA 2025: LD/autism alone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cannot use S3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511969" y="5013127"/>
            <a:ext cx="3035796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NG225: No risk scoring tools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person-centred biopsychosocial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902196" y="5733157"/>
            <a:ext cx="279186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opener: "Can I ask you directly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you having thoughts of ending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life?"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4901059" y="1927027"/>
            <a:ext cx="247554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1725" dirty="0"/>
          </a:p>
        </p:txBody>
      </p:sp>
      <p:sp>
        <p:nvSpPr>
          <p:cNvPr id="30" name="SK-9-text-29"/>
          <p:cNvSpPr/>
          <p:nvPr/>
        </p:nvSpPr>
        <p:spPr>
          <a:xfrm>
            <a:off x="4449961" y="2482453"/>
            <a:ext cx="284068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Using a suicide risk score to decide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 — not NICE-compliant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4449961" y="3072259"/>
            <a:ext cx="302359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Confusing MHA with MCA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completely different legal frameworks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4449961" y="3662065"/>
            <a:ext cx="32307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Detaining under S3 for LD/autism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alone — now unlawful under MHA 2025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4449961" y="4279255"/>
            <a:ext cx="301138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Failing to identify active suicidal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ideation with plan, intent, and means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4449961" y="4862215"/>
            <a:ext cx="259675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in a police cell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 unlawful under MHA 2025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4449961" y="5445175"/>
            <a:ext cx="2584698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Failing to mention Section 117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aftercare to qualifying patients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discharge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8790384" y="1920180"/>
            <a:ext cx="34016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1725" dirty="0"/>
          </a:p>
        </p:txBody>
      </p:sp>
      <p:sp>
        <p:nvSpPr>
          <p:cNvPr id="37" name="SK-9-text-36"/>
          <p:cNvSpPr/>
          <p:nvPr/>
        </p:nvSpPr>
        <p:spPr>
          <a:xfrm>
            <a:off x="8327082" y="2523679"/>
            <a:ext cx="3023592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Thinking the GP sections the patient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gives medical recommendation;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AMHP makes the application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8327082" y="3236863"/>
            <a:ext cx="325516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Assuming old Nearest Relative hierarchy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still applies — it doesn't under MHA 2025</a:t>
            </a:r>
            <a:endParaRPr lang="en-US" sz="1350" dirty="0"/>
          </a:p>
        </p:txBody>
      </p:sp>
      <p:sp>
        <p:nvSpPr>
          <p:cNvPr id="39" name="SK-9-text-38"/>
          <p:cNvSpPr/>
          <p:nvPr/>
        </p:nvSpPr>
        <p:spPr>
          <a:xfrm>
            <a:off x="8327082" y="3792438"/>
            <a:ext cx="308446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Forgetting S5(2) and S5(4) only apply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already-admitted inpatients, not A&amp;E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8327082" y="4375398"/>
            <a:ext cx="2877294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documenting clinical reasoning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behind the medical recommendation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8327082" y="4958209"/>
            <a:ext cx="321855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Failing to provide written crisis resources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a suicide risk consultation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8327082" y="5534323"/>
            <a:ext cx="33528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Mixing up section numbers: S2 ≠ S3 ≠ S4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each duration and purpose</a:t>
            </a:r>
            <a:endParaRPr lang="en-US" sz="1350" dirty="0"/>
          </a:p>
        </p:txBody>
      </p:sp>
      <p:sp>
        <p:nvSpPr>
          <p:cNvPr id="43" name="SK-9-text-42"/>
          <p:cNvSpPr/>
          <p:nvPr/>
        </p:nvSpPr>
        <p:spPr>
          <a:xfrm>
            <a:off x="280392" y="6604248"/>
            <a:ext cx="416147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4" name="SK-9-text-43"/>
          <p:cNvSpPr/>
          <p:nvPr/>
        </p:nvSpPr>
        <p:spPr>
          <a:xfrm>
            <a:off x="8509992" y="6604248"/>
            <a:ext cx="36820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Teaching Resource · For Educational Use Only</a:t>
            </a:r>
            <a:endParaRPr lang="en-US" sz="12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2036</Words>
  <Application>Microsoft Office PowerPoint</Application>
  <PresentationFormat>Widescreen</PresentationFormat>
  <Paragraphs>344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Roboto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2026-07-04T14:07:51Z</dcterms:created>
  <dcterms:modified xsi:type="dcterms:W3CDTF">2026-07-04T14:23:01Z</dcterms:modified>
</cp:coreProperties>
</file>