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12192000"/>
  <p:embeddedFontLst>
    <p:embeddedFont>
      <p:font typeface="Arimo" panose="020B0604020202020204" charset="0"/>
      <p:regular r:id="rId30"/>
      <p:bold r:id="rId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5843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18" Type="http://schemas.openxmlformats.org/officeDocument/2006/relationships/image" Target="../media/image129.png"/><Relationship Id="rId3" Type="http://schemas.openxmlformats.org/officeDocument/2006/relationships/image" Target="../media/image7.png"/><Relationship Id="rId21" Type="http://schemas.openxmlformats.org/officeDocument/2006/relationships/image" Target="../media/image58.png"/><Relationship Id="rId7" Type="http://schemas.openxmlformats.org/officeDocument/2006/relationships/image" Target="../media/image118.png"/><Relationship Id="rId12" Type="http://schemas.openxmlformats.org/officeDocument/2006/relationships/image" Target="../media/image123.png"/><Relationship Id="rId17" Type="http://schemas.openxmlformats.org/officeDocument/2006/relationships/image" Target="../media/image128.png"/><Relationship Id="rId2" Type="http://schemas.openxmlformats.org/officeDocument/2006/relationships/notesSlide" Target="../notesSlides/notesSlide10.xml"/><Relationship Id="rId16" Type="http://schemas.openxmlformats.org/officeDocument/2006/relationships/image" Target="../media/image127.png"/><Relationship Id="rId20" Type="http://schemas.openxmlformats.org/officeDocument/2006/relationships/image" Target="../media/image131.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22.png"/><Relationship Id="rId5" Type="http://schemas.openxmlformats.org/officeDocument/2006/relationships/image" Target="../media/image8.png"/><Relationship Id="rId15" Type="http://schemas.openxmlformats.org/officeDocument/2006/relationships/image" Target="../media/image126.png"/><Relationship Id="rId10" Type="http://schemas.openxmlformats.org/officeDocument/2006/relationships/image" Target="../media/image121.png"/><Relationship Id="rId19" Type="http://schemas.openxmlformats.org/officeDocument/2006/relationships/image" Target="../media/image130.png"/><Relationship Id="rId4" Type="http://schemas.openxmlformats.org/officeDocument/2006/relationships/image" Target="../media/image2.png"/><Relationship Id="rId9" Type="http://schemas.openxmlformats.org/officeDocument/2006/relationships/image" Target="../media/image120.png"/><Relationship Id="rId14" Type="http://schemas.openxmlformats.org/officeDocument/2006/relationships/image" Target="../media/image125.png"/></Relationships>
</file>

<file path=ppt/slides/_rels/slide11.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3" Type="http://schemas.openxmlformats.org/officeDocument/2006/relationships/image" Target="../media/image7.png"/><Relationship Id="rId7" Type="http://schemas.openxmlformats.org/officeDocument/2006/relationships/image" Target="../media/image132.png"/><Relationship Id="rId12" Type="http://schemas.openxmlformats.org/officeDocument/2006/relationships/image" Target="../media/image13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6.png"/><Relationship Id="rId5" Type="http://schemas.openxmlformats.org/officeDocument/2006/relationships/image" Target="../media/image8.png"/><Relationship Id="rId10" Type="http://schemas.openxmlformats.org/officeDocument/2006/relationships/image" Target="../media/image135.png"/><Relationship Id="rId4" Type="http://schemas.openxmlformats.org/officeDocument/2006/relationships/image" Target="../media/image2.png"/><Relationship Id="rId9" Type="http://schemas.openxmlformats.org/officeDocument/2006/relationships/image" Target="../media/image134.png"/></Relationships>
</file>

<file path=ppt/slides/_rels/slide12.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45.png"/><Relationship Id="rId3" Type="http://schemas.openxmlformats.org/officeDocument/2006/relationships/image" Target="../media/image7.png"/><Relationship Id="rId7" Type="http://schemas.openxmlformats.org/officeDocument/2006/relationships/image" Target="../media/image139.png"/><Relationship Id="rId12" Type="http://schemas.openxmlformats.org/officeDocument/2006/relationships/image" Target="../media/image144.png"/><Relationship Id="rId17" Type="http://schemas.openxmlformats.org/officeDocument/2006/relationships/image" Target="../media/image79.png"/><Relationship Id="rId2" Type="http://schemas.openxmlformats.org/officeDocument/2006/relationships/notesSlide" Target="../notesSlides/notesSlide12.xml"/><Relationship Id="rId16" Type="http://schemas.openxmlformats.org/officeDocument/2006/relationships/image" Target="../media/image148.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3.png"/><Relationship Id="rId5" Type="http://schemas.openxmlformats.org/officeDocument/2006/relationships/image" Target="../media/image8.png"/><Relationship Id="rId15" Type="http://schemas.openxmlformats.org/officeDocument/2006/relationships/image" Target="../media/image147.png"/><Relationship Id="rId10" Type="http://schemas.openxmlformats.org/officeDocument/2006/relationships/image" Target="../media/image142.png"/><Relationship Id="rId4" Type="http://schemas.openxmlformats.org/officeDocument/2006/relationships/image" Target="../media/image2.png"/><Relationship Id="rId9" Type="http://schemas.openxmlformats.org/officeDocument/2006/relationships/image" Target="../media/image141.png"/><Relationship Id="rId14" Type="http://schemas.openxmlformats.org/officeDocument/2006/relationships/image" Target="../media/image146.png"/></Relationships>
</file>

<file path=ppt/slides/_rels/slide13.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3" Type="http://schemas.openxmlformats.org/officeDocument/2006/relationships/image" Target="../media/image1.png"/><Relationship Id="rId7" Type="http://schemas.openxmlformats.org/officeDocument/2006/relationships/image" Target="../media/image149.png"/><Relationship Id="rId12" Type="http://schemas.openxmlformats.org/officeDocument/2006/relationships/image" Target="../media/image154.png"/><Relationship Id="rId2" Type="http://schemas.openxmlformats.org/officeDocument/2006/relationships/notesSlide" Target="../notesSlides/notesSlide13.xml"/><Relationship Id="rId16" Type="http://schemas.openxmlformats.org/officeDocument/2006/relationships/hyperlink" Target="https://www.bradfordvts.co.uk/" TargetMode="Externa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53.png"/><Relationship Id="rId5" Type="http://schemas.openxmlformats.org/officeDocument/2006/relationships/image" Target="../media/image8.png"/><Relationship Id="rId15" Type="http://schemas.openxmlformats.org/officeDocument/2006/relationships/image" Target="../media/image96.png"/><Relationship Id="rId10" Type="http://schemas.openxmlformats.org/officeDocument/2006/relationships/image" Target="../media/image152.png"/><Relationship Id="rId4" Type="http://schemas.openxmlformats.org/officeDocument/2006/relationships/image" Target="../media/image2.png"/><Relationship Id="rId9" Type="http://schemas.openxmlformats.org/officeDocument/2006/relationships/image" Target="../media/image151.png"/><Relationship Id="rId14" Type="http://schemas.openxmlformats.org/officeDocument/2006/relationships/image" Target="../media/image156.png"/></Relationships>
</file>

<file path=ppt/slides/_rels/slide14.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63.png"/><Relationship Id="rId18" Type="http://schemas.openxmlformats.org/officeDocument/2006/relationships/image" Target="../media/image32.png"/><Relationship Id="rId3" Type="http://schemas.openxmlformats.org/officeDocument/2006/relationships/image" Target="../media/image7.png"/><Relationship Id="rId7" Type="http://schemas.openxmlformats.org/officeDocument/2006/relationships/image" Target="../media/image157.png"/><Relationship Id="rId12" Type="http://schemas.openxmlformats.org/officeDocument/2006/relationships/image" Target="../media/image162.png"/><Relationship Id="rId17" Type="http://schemas.openxmlformats.org/officeDocument/2006/relationships/image" Target="../media/image167.png"/><Relationship Id="rId2" Type="http://schemas.openxmlformats.org/officeDocument/2006/relationships/notesSlide" Target="../notesSlides/notesSlide14.xml"/><Relationship Id="rId16" Type="http://schemas.openxmlformats.org/officeDocument/2006/relationships/image" Target="../media/image166.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61.png"/><Relationship Id="rId5" Type="http://schemas.openxmlformats.org/officeDocument/2006/relationships/image" Target="../media/image8.png"/><Relationship Id="rId15" Type="http://schemas.openxmlformats.org/officeDocument/2006/relationships/image" Target="../media/image165.png"/><Relationship Id="rId10" Type="http://schemas.openxmlformats.org/officeDocument/2006/relationships/image" Target="../media/image160.png"/><Relationship Id="rId4" Type="http://schemas.openxmlformats.org/officeDocument/2006/relationships/image" Target="../media/image2.png"/><Relationship Id="rId9" Type="http://schemas.openxmlformats.org/officeDocument/2006/relationships/image" Target="../media/image159.png"/><Relationship Id="rId14" Type="http://schemas.openxmlformats.org/officeDocument/2006/relationships/image" Target="../media/image164.png"/></Relationships>
</file>

<file path=ppt/slides/_rels/slide15.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png"/><Relationship Id="rId3" Type="http://schemas.openxmlformats.org/officeDocument/2006/relationships/image" Target="../media/image2.png"/><Relationship Id="rId7" Type="http://schemas.openxmlformats.org/officeDocument/2006/relationships/image" Target="../media/image169.png"/><Relationship Id="rId12" Type="http://schemas.openxmlformats.org/officeDocument/2006/relationships/image" Target="../media/image17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9.png"/><Relationship Id="rId10" Type="http://schemas.openxmlformats.org/officeDocument/2006/relationships/image" Target="../media/image172.png"/><Relationship Id="rId4" Type="http://schemas.openxmlformats.org/officeDocument/2006/relationships/image" Target="../media/image8.png"/><Relationship Id="rId9" Type="http://schemas.openxmlformats.org/officeDocument/2006/relationships/image" Target="../media/image171.png"/></Relationships>
</file>

<file path=ppt/slides/_rels/slide16.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png"/><Relationship Id="rId3" Type="http://schemas.openxmlformats.org/officeDocument/2006/relationships/image" Target="../media/image7.png"/><Relationship Id="rId7" Type="http://schemas.openxmlformats.org/officeDocument/2006/relationships/image" Target="../media/image176.png"/><Relationship Id="rId12" Type="http://schemas.openxmlformats.org/officeDocument/2006/relationships/image" Target="../media/image181.png"/><Relationship Id="rId17" Type="http://schemas.openxmlformats.org/officeDocument/2006/relationships/hyperlink" Target="https://www.bradfordvts.co.uk/" TargetMode="External"/><Relationship Id="rId2" Type="http://schemas.openxmlformats.org/officeDocument/2006/relationships/notesSlide" Target="../notesSlides/notesSlide16.xml"/><Relationship Id="rId16" Type="http://schemas.openxmlformats.org/officeDocument/2006/relationships/image" Target="../media/image185.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80.png"/><Relationship Id="rId5" Type="http://schemas.openxmlformats.org/officeDocument/2006/relationships/image" Target="../media/image8.png"/><Relationship Id="rId15" Type="http://schemas.openxmlformats.org/officeDocument/2006/relationships/image" Target="../media/image184.png"/><Relationship Id="rId10" Type="http://schemas.openxmlformats.org/officeDocument/2006/relationships/image" Target="../media/image179.png"/><Relationship Id="rId4" Type="http://schemas.openxmlformats.org/officeDocument/2006/relationships/image" Target="../media/image2.png"/><Relationship Id="rId9" Type="http://schemas.openxmlformats.org/officeDocument/2006/relationships/image" Target="../media/image178.png"/><Relationship Id="rId14" Type="http://schemas.openxmlformats.org/officeDocument/2006/relationships/image" Target="../media/image183.png"/></Relationships>
</file>

<file path=ppt/slides/_rels/slide17.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png"/><Relationship Id="rId18" Type="http://schemas.openxmlformats.org/officeDocument/2006/relationships/image" Target="../media/image197.png"/><Relationship Id="rId3" Type="http://schemas.openxmlformats.org/officeDocument/2006/relationships/image" Target="../media/image1.png"/><Relationship Id="rId7" Type="http://schemas.openxmlformats.org/officeDocument/2006/relationships/image" Target="../media/image186.png"/><Relationship Id="rId12" Type="http://schemas.openxmlformats.org/officeDocument/2006/relationships/image" Target="../media/image191.png"/><Relationship Id="rId17" Type="http://schemas.openxmlformats.org/officeDocument/2006/relationships/image" Target="../media/image196.png"/><Relationship Id="rId2" Type="http://schemas.openxmlformats.org/officeDocument/2006/relationships/notesSlide" Target="../notesSlides/notesSlide17.xml"/><Relationship Id="rId16" Type="http://schemas.openxmlformats.org/officeDocument/2006/relationships/image" Target="../media/image195.png"/><Relationship Id="rId20"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90.png"/><Relationship Id="rId5" Type="http://schemas.openxmlformats.org/officeDocument/2006/relationships/image" Target="../media/image8.png"/><Relationship Id="rId15" Type="http://schemas.openxmlformats.org/officeDocument/2006/relationships/image" Target="../media/image194.png"/><Relationship Id="rId10" Type="http://schemas.openxmlformats.org/officeDocument/2006/relationships/image" Target="../media/image189.png"/><Relationship Id="rId19" Type="http://schemas.openxmlformats.org/officeDocument/2006/relationships/image" Target="../media/image198.png"/><Relationship Id="rId4" Type="http://schemas.openxmlformats.org/officeDocument/2006/relationships/image" Target="../media/image2.png"/><Relationship Id="rId9" Type="http://schemas.openxmlformats.org/officeDocument/2006/relationships/image" Target="../media/image188.png"/><Relationship Id="rId14" Type="http://schemas.openxmlformats.org/officeDocument/2006/relationships/image" Target="../media/image193.png"/></Relationships>
</file>

<file path=ppt/slides/_rels/slide18.xml.rels><?xml version="1.0" encoding="UTF-8" standalone="yes"?>
<Relationships xmlns="http://schemas.openxmlformats.org/package/2006/relationships"><Relationship Id="rId8" Type="http://schemas.openxmlformats.org/officeDocument/2006/relationships/image" Target="../media/image200.png"/><Relationship Id="rId13" Type="http://schemas.openxmlformats.org/officeDocument/2006/relationships/image" Target="../media/image188.png"/><Relationship Id="rId18" Type="http://schemas.openxmlformats.org/officeDocument/2006/relationships/image" Target="../media/image174.png"/><Relationship Id="rId3" Type="http://schemas.openxmlformats.org/officeDocument/2006/relationships/image" Target="../media/image1.png"/><Relationship Id="rId21" Type="http://schemas.openxmlformats.org/officeDocument/2006/relationships/image" Target="../media/image185.png"/><Relationship Id="rId7" Type="http://schemas.openxmlformats.org/officeDocument/2006/relationships/image" Target="../media/image199.png"/><Relationship Id="rId12" Type="http://schemas.openxmlformats.org/officeDocument/2006/relationships/image" Target="../media/image204.png"/><Relationship Id="rId17" Type="http://schemas.openxmlformats.org/officeDocument/2006/relationships/image" Target="../media/image208.png"/><Relationship Id="rId2" Type="http://schemas.openxmlformats.org/officeDocument/2006/relationships/notesSlide" Target="../notesSlides/notesSlide18.xml"/><Relationship Id="rId16" Type="http://schemas.openxmlformats.org/officeDocument/2006/relationships/image" Target="../media/image207.png"/><Relationship Id="rId20" Type="http://schemas.openxmlformats.org/officeDocument/2006/relationships/image" Target="../media/image210.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03.png"/><Relationship Id="rId5" Type="http://schemas.openxmlformats.org/officeDocument/2006/relationships/image" Target="../media/image8.png"/><Relationship Id="rId15" Type="http://schemas.openxmlformats.org/officeDocument/2006/relationships/image" Target="../media/image206.png"/><Relationship Id="rId10" Type="http://schemas.openxmlformats.org/officeDocument/2006/relationships/image" Target="../media/image202.png"/><Relationship Id="rId19" Type="http://schemas.openxmlformats.org/officeDocument/2006/relationships/image" Target="../media/image209.png"/><Relationship Id="rId4" Type="http://schemas.openxmlformats.org/officeDocument/2006/relationships/image" Target="../media/image2.png"/><Relationship Id="rId9" Type="http://schemas.openxmlformats.org/officeDocument/2006/relationships/image" Target="../media/image201.png"/><Relationship Id="rId14" Type="http://schemas.openxmlformats.org/officeDocument/2006/relationships/image" Target="../media/image205.png"/></Relationships>
</file>

<file path=ppt/slides/_rels/slide19.xml.rels><?xml version="1.0" encoding="UTF-8" standalone="yes"?>
<Relationships xmlns="http://schemas.openxmlformats.org/package/2006/relationships"><Relationship Id="rId8" Type="http://schemas.openxmlformats.org/officeDocument/2006/relationships/image" Target="../media/image213.png"/><Relationship Id="rId13" Type="http://schemas.openxmlformats.org/officeDocument/2006/relationships/image" Target="../media/image218.png"/><Relationship Id="rId3" Type="http://schemas.openxmlformats.org/officeDocument/2006/relationships/image" Target="../media/image2.png"/><Relationship Id="rId7" Type="http://schemas.openxmlformats.org/officeDocument/2006/relationships/image" Target="../media/image212.png"/><Relationship Id="rId12" Type="http://schemas.openxmlformats.org/officeDocument/2006/relationships/image" Target="../media/image217.png"/><Relationship Id="rId17" Type="http://schemas.openxmlformats.org/officeDocument/2006/relationships/image" Target="../media/image39.png"/><Relationship Id="rId2" Type="http://schemas.openxmlformats.org/officeDocument/2006/relationships/notesSlide" Target="../notesSlides/notesSlide19.xml"/><Relationship Id="rId16" Type="http://schemas.openxmlformats.org/officeDocument/2006/relationships/image" Target="../media/image221.png"/><Relationship Id="rId1" Type="http://schemas.openxmlformats.org/officeDocument/2006/relationships/slideLayout" Target="../slideLayouts/slideLayout1.xml"/><Relationship Id="rId6" Type="http://schemas.openxmlformats.org/officeDocument/2006/relationships/image" Target="../media/image211.png"/><Relationship Id="rId11" Type="http://schemas.openxmlformats.org/officeDocument/2006/relationships/image" Target="../media/image216.png"/><Relationship Id="rId5" Type="http://schemas.openxmlformats.org/officeDocument/2006/relationships/image" Target="../media/image9.png"/><Relationship Id="rId15" Type="http://schemas.openxmlformats.org/officeDocument/2006/relationships/image" Target="../media/image220.png"/><Relationship Id="rId10" Type="http://schemas.openxmlformats.org/officeDocument/2006/relationships/image" Target="../media/image215.png"/><Relationship Id="rId4" Type="http://schemas.openxmlformats.org/officeDocument/2006/relationships/image" Target="../media/image8.png"/><Relationship Id="rId9" Type="http://schemas.openxmlformats.org/officeDocument/2006/relationships/image" Target="../media/image214.png"/><Relationship Id="rId14" Type="http://schemas.openxmlformats.org/officeDocument/2006/relationships/image" Target="../media/image219.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12.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image" Target="../media/image228.png"/><Relationship Id="rId18" Type="http://schemas.openxmlformats.org/officeDocument/2006/relationships/image" Target="../media/image233.png"/><Relationship Id="rId26" Type="http://schemas.openxmlformats.org/officeDocument/2006/relationships/image" Target="../media/image241.png"/><Relationship Id="rId3" Type="http://schemas.openxmlformats.org/officeDocument/2006/relationships/image" Target="../media/image33.png"/><Relationship Id="rId21" Type="http://schemas.openxmlformats.org/officeDocument/2006/relationships/image" Target="../media/image236.png"/><Relationship Id="rId7" Type="http://schemas.openxmlformats.org/officeDocument/2006/relationships/image" Target="../media/image222.png"/><Relationship Id="rId12" Type="http://schemas.openxmlformats.org/officeDocument/2006/relationships/image" Target="../media/image227.png"/><Relationship Id="rId17" Type="http://schemas.openxmlformats.org/officeDocument/2006/relationships/image" Target="../media/image232.png"/><Relationship Id="rId25" Type="http://schemas.openxmlformats.org/officeDocument/2006/relationships/image" Target="../media/image240.png"/><Relationship Id="rId2" Type="http://schemas.openxmlformats.org/officeDocument/2006/relationships/notesSlide" Target="../notesSlides/notesSlide20.xml"/><Relationship Id="rId16" Type="http://schemas.openxmlformats.org/officeDocument/2006/relationships/image" Target="../media/image231.png"/><Relationship Id="rId20" Type="http://schemas.openxmlformats.org/officeDocument/2006/relationships/image" Target="../media/image235.png"/><Relationship Id="rId29" Type="http://schemas.openxmlformats.org/officeDocument/2006/relationships/image" Target="../media/image244.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26.png"/><Relationship Id="rId24" Type="http://schemas.openxmlformats.org/officeDocument/2006/relationships/image" Target="../media/image239.png"/><Relationship Id="rId5" Type="http://schemas.openxmlformats.org/officeDocument/2006/relationships/image" Target="../media/image8.png"/><Relationship Id="rId15" Type="http://schemas.openxmlformats.org/officeDocument/2006/relationships/image" Target="../media/image230.png"/><Relationship Id="rId23" Type="http://schemas.openxmlformats.org/officeDocument/2006/relationships/image" Target="../media/image238.png"/><Relationship Id="rId28" Type="http://schemas.openxmlformats.org/officeDocument/2006/relationships/image" Target="../media/image243.png"/><Relationship Id="rId10" Type="http://schemas.openxmlformats.org/officeDocument/2006/relationships/image" Target="../media/image225.png"/><Relationship Id="rId19" Type="http://schemas.openxmlformats.org/officeDocument/2006/relationships/image" Target="../media/image234.png"/><Relationship Id="rId31" Type="http://schemas.openxmlformats.org/officeDocument/2006/relationships/image" Target="../media/image32.png"/><Relationship Id="rId4" Type="http://schemas.openxmlformats.org/officeDocument/2006/relationships/image" Target="../media/image2.png"/><Relationship Id="rId9" Type="http://schemas.openxmlformats.org/officeDocument/2006/relationships/image" Target="../media/image224.png"/><Relationship Id="rId14" Type="http://schemas.openxmlformats.org/officeDocument/2006/relationships/image" Target="../media/image229.png"/><Relationship Id="rId22" Type="http://schemas.openxmlformats.org/officeDocument/2006/relationships/image" Target="../media/image237.png"/><Relationship Id="rId27" Type="http://schemas.openxmlformats.org/officeDocument/2006/relationships/image" Target="../media/image242.png"/><Relationship Id="rId30" Type="http://schemas.openxmlformats.org/officeDocument/2006/relationships/image" Target="../media/image245.png"/></Relationships>
</file>

<file path=ppt/slides/_rels/slide21.xml.rels><?xml version="1.0" encoding="UTF-8" standalone="yes"?>
<Relationships xmlns="http://schemas.openxmlformats.org/package/2006/relationships"><Relationship Id="rId8" Type="http://schemas.openxmlformats.org/officeDocument/2006/relationships/image" Target="../media/image248.png"/><Relationship Id="rId13" Type="http://schemas.openxmlformats.org/officeDocument/2006/relationships/image" Target="../media/image253.png"/><Relationship Id="rId3" Type="http://schemas.openxmlformats.org/officeDocument/2006/relationships/image" Target="../media/image2.png"/><Relationship Id="rId7" Type="http://schemas.openxmlformats.org/officeDocument/2006/relationships/image" Target="../media/image247.png"/><Relationship Id="rId12" Type="http://schemas.openxmlformats.org/officeDocument/2006/relationships/image" Target="../media/image25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46.png"/><Relationship Id="rId11" Type="http://schemas.openxmlformats.org/officeDocument/2006/relationships/image" Target="../media/image251.png"/><Relationship Id="rId5" Type="http://schemas.openxmlformats.org/officeDocument/2006/relationships/image" Target="../media/image9.png"/><Relationship Id="rId10" Type="http://schemas.openxmlformats.org/officeDocument/2006/relationships/image" Target="../media/image250.png"/><Relationship Id="rId4" Type="http://schemas.openxmlformats.org/officeDocument/2006/relationships/image" Target="../media/image8.png"/><Relationship Id="rId9" Type="http://schemas.openxmlformats.org/officeDocument/2006/relationships/image" Target="../media/image249.png"/><Relationship Id="rId14" Type="http://schemas.openxmlformats.org/officeDocument/2006/relationships/image" Target="../media/image254.png"/></Relationships>
</file>

<file path=ppt/slides/_rels/slide22.xml.rels><?xml version="1.0" encoding="UTF-8" standalone="yes"?>
<Relationships xmlns="http://schemas.openxmlformats.org/package/2006/relationships"><Relationship Id="rId8" Type="http://schemas.openxmlformats.org/officeDocument/2006/relationships/image" Target="../media/image256.png"/><Relationship Id="rId13" Type="http://schemas.openxmlformats.org/officeDocument/2006/relationships/image" Target="../media/image261.png"/><Relationship Id="rId18" Type="http://schemas.openxmlformats.org/officeDocument/2006/relationships/image" Target="../media/image266.png"/><Relationship Id="rId3" Type="http://schemas.openxmlformats.org/officeDocument/2006/relationships/image" Target="../media/image1.png"/><Relationship Id="rId21" Type="http://schemas.openxmlformats.org/officeDocument/2006/relationships/image" Target="../media/image269.png"/><Relationship Id="rId7" Type="http://schemas.openxmlformats.org/officeDocument/2006/relationships/image" Target="../media/image255.png"/><Relationship Id="rId12" Type="http://schemas.openxmlformats.org/officeDocument/2006/relationships/image" Target="../media/image260.png"/><Relationship Id="rId17" Type="http://schemas.openxmlformats.org/officeDocument/2006/relationships/image" Target="../media/image265.png"/><Relationship Id="rId2" Type="http://schemas.openxmlformats.org/officeDocument/2006/relationships/notesSlide" Target="../notesSlides/notesSlide22.xml"/><Relationship Id="rId16" Type="http://schemas.openxmlformats.org/officeDocument/2006/relationships/image" Target="../media/image264.png"/><Relationship Id="rId20" Type="http://schemas.openxmlformats.org/officeDocument/2006/relationships/image" Target="../media/image268.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59.png"/><Relationship Id="rId5" Type="http://schemas.openxmlformats.org/officeDocument/2006/relationships/image" Target="../media/image8.png"/><Relationship Id="rId15" Type="http://schemas.openxmlformats.org/officeDocument/2006/relationships/image" Target="../media/image263.png"/><Relationship Id="rId23" Type="http://schemas.openxmlformats.org/officeDocument/2006/relationships/image" Target="../media/image271.png"/><Relationship Id="rId10" Type="http://schemas.openxmlformats.org/officeDocument/2006/relationships/image" Target="../media/image258.png"/><Relationship Id="rId19" Type="http://schemas.openxmlformats.org/officeDocument/2006/relationships/image" Target="../media/image267.png"/><Relationship Id="rId4" Type="http://schemas.openxmlformats.org/officeDocument/2006/relationships/image" Target="../media/image2.png"/><Relationship Id="rId9" Type="http://schemas.openxmlformats.org/officeDocument/2006/relationships/image" Target="../media/image257.png"/><Relationship Id="rId14" Type="http://schemas.openxmlformats.org/officeDocument/2006/relationships/image" Target="../media/image262.png"/><Relationship Id="rId22" Type="http://schemas.openxmlformats.org/officeDocument/2006/relationships/image" Target="../media/image270.png"/></Relationships>
</file>

<file path=ppt/slides/_rels/slide23.xml.rels><?xml version="1.0" encoding="UTF-8" standalone="yes"?>
<Relationships xmlns="http://schemas.openxmlformats.org/package/2006/relationships"><Relationship Id="rId8" Type="http://schemas.openxmlformats.org/officeDocument/2006/relationships/image" Target="../media/image273.png"/><Relationship Id="rId13" Type="http://schemas.openxmlformats.org/officeDocument/2006/relationships/image" Target="../media/image102.png"/><Relationship Id="rId18" Type="http://schemas.openxmlformats.org/officeDocument/2006/relationships/image" Target="../media/image281.png"/><Relationship Id="rId3" Type="http://schemas.openxmlformats.org/officeDocument/2006/relationships/image" Target="../media/image7.png"/><Relationship Id="rId7" Type="http://schemas.openxmlformats.org/officeDocument/2006/relationships/image" Target="../media/image272.png"/><Relationship Id="rId12" Type="http://schemas.openxmlformats.org/officeDocument/2006/relationships/image" Target="../media/image276.png"/><Relationship Id="rId17" Type="http://schemas.openxmlformats.org/officeDocument/2006/relationships/image" Target="../media/image280.png"/><Relationship Id="rId2" Type="http://schemas.openxmlformats.org/officeDocument/2006/relationships/notesSlide" Target="../notesSlides/notesSlide23.xml"/><Relationship Id="rId16" Type="http://schemas.openxmlformats.org/officeDocument/2006/relationships/image" Target="../media/image27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75.png"/><Relationship Id="rId5" Type="http://schemas.openxmlformats.org/officeDocument/2006/relationships/image" Target="../media/image8.png"/><Relationship Id="rId15" Type="http://schemas.openxmlformats.org/officeDocument/2006/relationships/image" Target="../media/image278.png"/><Relationship Id="rId10" Type="http://schemas.openxmlformats.org/officeDocument/2006/relationships/image" Target="../media/image274.png"/><Relationship Id="rId19" Type="http://schemas.openxmlformats.org/officeDocument/2006/relationships/image" Target="../media/image282.png"/><Relationship Id="rId4" Type="http://schemas.openxmlformats.org/officeDocument/2006/relationships/image" Target="../media/image2.png"/><Relationship Id="rId9" Type="http://schemas.openxmlformats.org/officeDocument/2006/relationships/image" Target="../media/image103.png"/><Relationship Id="rId14" Type="http://schemas.openxmlformats.org/officeDocument/2006/relationships/image" Target="../media/image277.png"/></Relationships>
</file>

<file path=ppt/slides/_rels/slide24.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7.png"/><Relationship Id="rId3" Type="http://schemas.openxmlformats.org/officeDocument/2006/relationships/image" Target="../media/image1.png"/><Relationship Id="rId7" Type="http://schemas.openxmlformats.org/officeDocument/2006/relationships/image" Target="../media/image283.png"/><Relationship Id="rId12" Type="http://schemas.openxmlformats.org/officeDocument/2006/relationships/image" Target="../media/image17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86.png"/><Relationship Id="rId5" Type="http://schemas.openxmlformats.org/officeDocument/2006/relationships/image" Target="../media/image8.png"/><Relationship Id="rId15" Type="http://schemas.openxmlformats.org/officeDocument/2006/relationships/image" Target="../media/image32.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285.png"/><Relationship Id="rId14" Type="http://schemas.openxmlformats.org/officeDocument/2006/relationships/image" Target="../media/image288.png"/></Relationships>
</file>

<file path=ppt/slides/_rels/slide25.xml.rels><?xml version="1.0" encoding="UTF-8" standalone="yes"?>
<Relationships xmlns="http://schemas.openxmlformats.org/package/2006/relationships"><Relationship Id="rId8" Type="http://schemas.openxmlformats.org/officeDocument/2006/relationships/image" Target="../media/image290.png"/><Relationship Id="rId13" Type="http://schemas.openxmlformats.org/officeDocument/2006/relationships/image" Target="../media/image295.png"/><Relationship Id="rId18" Type="http://schemas.openxmlformats.org/officeDocument/2006/relationships/image" Target="../media/image299.png"/><Relationship Id="rId3" Type="http://schemas.openxmlformats.org/officeDocument/2006/relationships/image" Target="../media/image1.png"/><Relationship Id="rId21" Type="http://schemas.openxmlformats.org/officeDocument/2006/relationships/image" Target="../media/image302.png"/><Relationship Id="rId7" Type="http://schemas.openxmlformats.org/officeDocument/2006/relationships/image" Target="../media/image289.png"/><Relationship Id="rId12" Type="http://schemas.openxmlformats.org/officeDocument/2006/relationships/image" Target="../media/image294.png"/><Relationship Id="rId17" Type="http://schemas.openxmlformats.org/officeDocument/2006/relationships/image" Target="../media/image298.png"/><Relationship Id="rId2" Type="http://schemas.openxmlformats.org/officeDocument/2006/relationships/notesSlide" Target="../notesSlides/notesSlide25.xml"/><Relationship Id="rId16" Type="http://schemas.openxmlformats.org/officeDocument/2006/relationships/image" Target="../media/image284.png"/><Relationship Id="rId20" Type="http://schemas.openxmlformats.org/officeDocument/2006/relationships/image" Target="../media/image301.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93.png"/><Relationship Id="rId5" Type="http://schemas.openxmlformats.org/officeDocument/2006/relationships/image" Target="../media/image8.png"/><Relationship Id="rId15" Type="http://schemas.openxmlformats.org/officeDocument/2006/relationships/image" Target="../media/image297.png"/><Relationship Id="rId10" Type="http://schemas.openxmlformats.org/officeDocument/2006/relationships/image" Target="../media/image292.png"/><Relationship Id="rId19" Type="http://schemas.openxmlformats.org/officeDocument/2006/relationships/image" Target="../media/image300.png"/><Relationship Id="rId4" Type="http://schemas.openxmlformats.org/officeDocument/2006/relationships/image" Target="../media/image2.png"/><Relationship Id="rId9" Type="http://schemas.openxmlformats.org/officeDocument/2006/relationships/image" Target="../media/image291.png"/><Relationship Id="rId14" Type="http://schemas.openxmlformats.org/officeDocument/2006/relationships/image" Target="../media/image296.png"/><Relationship Id="rId22" Type="http://schemas.openxmlformats.org/officeDocument/2006/relationships/hyperlink" Target="https://www.bradfordvts.co.uk/"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304.png"/><Relationship Id="rId13" Type="http://schemas.openxmlformats.org/officeDocument/2006/relationships/image" Target="../media/image309.png"/><Relationship Id="rId18" Type="http://schemas.openxmlformats.org/officeDocument/2006/relationships/image" Target="../media/image314.png"/><Relationship Id="rId3" Type="http://schemas.openxmlformats.org/officeDocument/2006/relationships/image" Target="../media/image1.png"/><Relationship Id="rId7" Type="http://schemas.openxmlformats.org/officeDocument/2006/relationships/image" Target="../media/image303.png"/><Relationship Id="rId12" Type="http://schemas.openxmlformats.org/officeDocument/2006/relationships/image" Target="../media/image308.png"/><Relationship Id="rId17" Type="http://schemas.openxmlformats.org/officeDocument/2006/relationships/image" Target="../media/image313.png"/><Relationship Id="rId2" Type="http://schemas.openxmlformats.org/officeDocument/2006/relationships/notesSlide" Target="../notesSlides/notesSlide26.xml"/><Relationship Id="rId16" Type="http://schemas.openxmlformats.org/officeDocument/2006/relationships/image" Target="../media/image312.png"/><Relationship Id="rId20" Type="http://schemas.openxmlformats.org/officeDocument/2006/relationships/image" Target="../media/image316.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07.png"/><Relationship Id="rId5" Type="http://schemas.openxmlformats.org/officeDocument/2006/relationships/image" Target="../media/image8.png"/><Relationship Id="rId15" Type="http://schemas.openxmlformats.org/officeDocument/2006/relationships/image" Target="../media/image311.png"/><Relationship Id="rId10" Type="http://schemas.openxmlformats.org/officeDocument/2006/relationships/image" Target="../media/image306.png"/><Relationship Id="rId19" Type="http://schemas.openxmlformats.org/officeDocument/2006/relationships/image" Target="../media/image315.png"/><Relationship Id="rId4" Type="http://schemas.openxmlformats.org/officeDocument/2006/relationships/image" Target="../media/image2.png"/><Relationship Id="rId9" Type="http://schemas.openxmlformats.org/officeDocument/2006/relationships/image" Target="../media/image305.png"/><Relationship Id="rId14" Type="http://schemas.openxmlformats.org/officeDocument/2006/relationships/image" Target="../media/image310.png"/></Relationships>
</file>

<file path=ppt/slides/_rels/slide27.xml.rels><?xml version="1.0" encoding="UTF-8" standalone="yes"?>
<Relationships xmlns="http://schemas.openxmlformats.org/package/2006/relationships"><Relationship Id="rId8" Type="http://schemas.openxmlformats.org/officeDocument/2006/relationships/image" Target="../media/image318.png"/><Relationship Id="rId3" Type="http://schemas.openxmlformats.org/officeDocument/2006/relationships/image" Target="../media/image7.png"/><Relationship Id="rId7" Type="http://schemas.openxmlformats.org/officeDocument/2006/relationships/image" Target="../media/image317.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319.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9.png"/><Relationship Id="rId10" Type="http://schemas.openxmlformats.org/officeDocument/2006/relationships/image" Target="../media/image28.png"/><Relationship Id="rId4" Type="http://schemas.openxmlformats.org/officeDocument/2006/relationships/image" Target="../media/image8.png"/><Relationship Id="rId9" Type="http://schemas.openxmlformats.org/officeDocument/2006/relationships/image" Target="../media/image27.png"/><Relationship Id="rId1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3.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8.png"/><Relationship Id="rId5" Type="http://schemas.openxmlformats.org/officeDocument/2006/relationships/image" Target="../media/image8.png"/><Relationship Id="rId10" Type="http://schemas.openxmlformats.org/officeDocument/2006/relationships/image" Target="../media/image37.png"/><Relationship Id="rId4" Type="http://schemas.openxmlformats.org/officeDocument/2006/relationships/image" Target="../media/image2.png"/><Relationship Id="rId9"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1.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5.xml"/><Relationship Id="rId16" Type="http://schemas.openxmlformats.org/officeDocument/2006/relationships/hyperlink" Target="https://www.bradfordvts.co.uk/" TargetMode="Externa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4.png"/><Relationship Id="rId5" Type="http://schemas.openxmlformats.org/officeDocument/2006/relationships/image" Target="../media/image8.png"/><Relationship Id="rId15" Type="http://schemas.openxmlformats.org/officeDocument/2006/relationships/image" Target="../media/image32.png"/><Relationship Id="rId10" Type="http://schemas.openxmlformats.org/officeDocument/2006/relationships/image" Target="../media/image43.png"/><Relationship Id="rId4" Type="http://schemas.openxmlformats.org/officeDocument/2006/relationships/image" Target="../media/image2.png"/><Relationship Id="rId9" Type="http://schemas.openxmlformats.org/officeDocument/2006/relationships/image" Target="../media/image42.png"/><Relationship Id="rId14"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hyperlink" Target="https://www.bradfordvts.co.uk/" TargetMode="External"/><Relationship Id="rId3" Type="http://schemas.openxmlformats.org/officeDocument/2006/relationships/image" Target="../media/image7.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6.xml"/><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52.png"/><Relationship Id="rId5" Type="http://schemas.openxmlformats.org/officeDocument/2006/relationships/image" Target="../media/image8.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2.png"/><Relationship Id="rId9" Type="http://schemas.openxmlformats.org/officeDocument/2006/relationships/image" Target="../media/image50.png"/><Relationship Id="rId14" Type="http://schemas.openxmlformats.org/officeDocument/2006/relationships/image" Target="../media/image55.png"/></Relationships>
</file>

<file path=ppt/slides/_rels/slide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26" Type="http://schemas.openxmlformats.org/officeDocument/2006/relationships/image" Target="../media/image78.png"/><Relationship Id="rId3" Type="http://schemas.openxmlformats.org/officeDocument/2006/relationships/image" Target="../media/image1.png"/><Relationship Id="rId21" Type="http://schemas.openxmlformats.org/officeDocument/2006/relationships/image" Target="../media/image73.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5" Type="http://schemas.openxmlformats.org/officeDocument/2006/relationships/image" Target="../media/image77.png"/><Relationship Id="rId2" Type="http://schemas.openxmlformats.org/officeDocument/2006/relationships/notesSlide" Target="../notesSlides/notesSlide7.xml"/><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63.png"/><Relationship Id="rId24" Type="http://schemas.openxmlformats.org/officeDocument/2006/relationships/image" Target="../media/image76.png"/><Relationship Id="rId5" Type="http://schemas.openxmlformats.org/officeDocument/2006/relationships/image" Target="../media/image8.png"/><Relationship Id="rId15" Type="http://schemas.openxmlformats.org/officeDocument/2006/relationships/image" Target="../media/image67.png"/><Relationship Id="rId23" Type="http://schemas.openxmlformats.org/officeDocument/2006/relationships/image" Target="../media/image75.png"/><Relationship Id="rId10" Type="http://schemas.openxmlformats.org/officeDocument/2006/relationships/image" Target="../media/image62.png"/><Relationship Id="rId19" Type="http://schemas.openxmlformats.org/officeDocument/2006/relationships/image" Target="../media/image71.png"/><Relationship Id="rId4" Type="http://schemas.openxmlformats.org/officeDocument/2006/relationships/image" Target="../media/image2.png"/><Relationship Id="rId9" Type="http://schemas.openxmlformats.org/officeDocument/2006/relationships/image" Target="../media/image61.png"/><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79.png"/></Relationships>
</file>

<file path=ppt/slides/_rels/slide8.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18" Type="http://schemas.openxmlformats.org/officeDocument/2006/relationships/image" Target="../media/image91.png"/><Relationship Id="rId3" Type="http://schemas.openxmlformats.org/officeDocument/2006/relationships/image" Target="../media/image1.png"/><Relationship Id="rId21" Type="http://schemas.openxmlformats.org/officeDocument/2006/relationships/image" Target="../media/image94.png"/><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90.png"/><Relationship Id="rId2" Type="http://schemas.openxmlformats.org/officeDocument/2006/relationships/notesSlide" Target="../notesSlides/notesSlide8.xml"/><Relationship Id="rId16" Type="http://schemas.openxmlformats.org/officeDocument/2006/relationships/image" Target="../media/image89.png"/><Relationship Id="rId20" Type="http://schemas.openxmlformats.org/officeDocument/2006/relationships/image" Target="../media/image9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84.png"/><Relationship Id="rId5" Type="http://schemas.openxmlformats.org/officeDocument/2006/relationships/image" Target="../media/image8.png"/><Relationship Id="rId15" Type="http://schemas.openxmlformats.org/officeDocument/2006/relationships/image" Target="../media/image88.png"/><Relationship Id="rId23" Type="http://schemas.openxmlformats.org/officeDocument/2006/relationships/image" Target="../media/image96.png"/><Relationship Id="rId10" Type="http://schemas.openxmlformats.org/officeDocument/2006/relationships/image" Target="../media/image83.png"/><Relationship Id="rId19" Type="http://schemas.openxmlformats.org/officeDocument/2006/relationships/image" Target="../media/image92.png"/><Relationship Id="rId4" Type="http://schemas.openxmlformats.org/officeDocument/2006/relationships/image" Target="../media/image2.png"/><Relationship Id="rId9" Type="http://schemas.openxmlformats.org/officeDocument/2006/relationships/image" Target="../media/image82.png"/><Relationship Id="rId14" Type="http://schemas.openxmlformats.org/officeDocument/2006/relationships/image" Target="../media/image87.png"/><Relationship Id="rId22" Type="http://schemas.openxmlformats.org/officeDocument/2006/relationships/image" Target="../media/image95.png"/></Relationships>
</file>

<file path=ppt/slides/_rels/slide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18" Type="http://schemas.openxmlformats.org/officeDocument/2006/relationships/image" Target="../media/image108.png"/><Relationship Id="rId26" Type="http://schemas.openxmlformats.org/officeDocument/2006/relationships/image" Target="../media/image116.png"/><Relationship Id="rId3" Type="http://schemas.openxmlformats.org/officeDocument/2006/relationships/image" Target="../media/image33.png"/><Relationship Id="rId21" Type="http://schemas.openxmlformats.org/officeDocument/2006/relationships/image" Target="../media/image111.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5" Type="http://schemas.openxmlformats.org/officeDocument/2006/relationships/image" Target="../media/image115.png"/><Relationship Id="rId2" Type="http://schemas.openxmlformats.org/officeDocument/2006/relationships/notesSlide" Target="../notesSlides/notesSlide9.xml"/><Relationship Id="rId16" Type="http://schemas.openxmlformats.org/officeDocument/2006/relationships/image" Target="../media/image106.png"/><Relationship Id="rId20" Type="http://schemas.openxmlformats.org/officeDocument/2006/relationships/image" Target="../media/image110.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01.png"/><Relationship Id="rId24" Type="http://schemas.openxmlformats.org/officeDocument/2006/relationships/image" Target="../media/image114.png"/><Relationship Id="rId5" Type="http://schemas.openxmlformats.org/officeDocument/2006/relationships/image" Target="../media/image8.png"/><Relationship Id="rId15" Type="http://schemas.openxmlformats.org/officeDocument/2006/relationships/image" Target="../media/image105.png"/><Relationship Id="rId23" Type="http://schemas.openxmlformats.org/officeDocument/2006/relationships/image" Target="../media/image113.png"/><Relationship Id="rId28" Type="http://schemas.openxmlformats.org/officeDocument/2006/relationships/image" Target="../media/image32.png"/><Relationship Id="rId10" Type="http://schemas.openxmlformats.org/officeDocument/2006/relationships/image" Target="../media/image100.png"/><Relationship Id="rId19" Type="http://schemas.openxmlformats.org/officeDocument/2006/relationships/image" Target="../media/image109.png"/><Relationship Id="rId4" Type="http://schemas.openxmlformats.org/officeDocument/2006/relationships/image" Target="../media/image2.png"/><Relationship Id="rId9" Type="http://schemas.openxmlformats.org/officeDocument/2006/relationships/image" Target="../media/image99.png"/><Relationship Id="rId14" Type="http://schemas.openxmlformats.org/officeDocument/2006/relationships/image" Target="../media/image104.png"/><Relationship Id="rId22" Type="http://schemas.openxmlformats.org/officeDocument/2006/relationships/image" Target="../media/image112.png"/><Relationship Id="rId27" Type="http://schemas.openxmlformats.org/officeDocument/2006/relationships/image" Target="../media/image117.png"/></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0" y="0"/>
            <a:ext cx="12192000" cy="857250"/>
          </a:xfrm>
          <a:prstGeom prst="rect">
            <a:avLst/>
          </a:prstGeom>
        </p:spPr>
      </p:pic>
      <p:pic>
        <p:nvPicPr>
          <p:cNvPr id="5" name="SK-2-img-4" descr="preencoded.png"/>
          <p:cNvPicPr>
            <a:picLocks noChangeAspect="1"/>
          </p:cNvPicPr>
          <p:nvPr/>
        </p:nvPicPr>
        <p:blipFill>
          <a:blip r:embed="rId6"/>
          <a:stretch>
            <a:fillRect/>
          </a:stretch>
        </p:blipFill>
        <p:spPr>
          <a:xfrm>
            <a:off x="1809750" y="4201864"/>
            <a:ext cx="8572500" cy="895350"/>
          </a:xfrm>
          <a:prstGeom prst="rect">
            <a:avLst/>
          </a:prstGeom>
        </p:spPr>
      </p:pic>
      <p:pic>
        <p:nvPicPr>
          <p:cNvPr id="6" name="SK-2-img-5" descr="preencoded.png"/>
          <p:cNvPicPr>
            <a:picLocks noChangeAspect="1"/>
          </p:cNvPicPr>
          <p:nvPr/>
        </p:nvPicPr>
        <p:blipFill>
          <a:blip r:embed="rId7"/>
          <a:stretch>
            <a:fillRect/>
          </a:stretch>
        </p:blipFill>
        <p:spPr>
          <a:xfrm>
            <a:off x="2095500" y="4509343"/>
            <a:ext cx="409575" cy="327571"/>
          </a:xfrm>
          <a:prstGeom prst="rect">
            <a:avLst/>
          </a:prstGeom>
        </p:spPr>
      </p:pic>
      <p:pic>
        <p:nvPicPr>
          <p:cNvPr id="7" name="SK-2-img-6" descr="preencoded.png"/>
          <p:cNvPicPr>
            <a:picLocks noChangeAspect="1"/>
          </p:cNvPicPr>
          <p:nvPr/>
        </p:nvPicPr>
        <p:blipFill>
          <a:blip r:embed="rId8"/>
          <a:stretch>
            <a:fillRect/>
          </a:stretch>
        </p:blipFill>
        <p:spPr>
          <a:xfrm>
            <a:off x="0" y="6357938"/>
            <a:ext cx="12192000" cy="500063"/>
          </a:xfrm>
          <a:prstGeom prst="rect">
            <a:avLst/>
          </a:prstGeom>
        </p:spPr>
      </p:pic>
      <p:sp>
        <p:nvSpPr>
          <p:cNvPr id="8" name="SK-2-text-7"/>
          <p:cNvSpPr/>
          <p:nvPr/>
        </p:nvSpPr>
        <p:spPr>
          <a:xfrm>
            <a:off x="3371850" y="200025"/>
            <a:ext cx="8820150" cy="457200"/>
          </a:xfrm>
          <a:prstGeom prst="rect">
            <a:avLst/>
          </a:prstGeom>
          <a:noFill/>
          <a:ln/>
        </p:spPr>
        <p:txBody>
          <a:bodyPr vert="horz" wrap="square" lIns="0" tIns="0" rIns="0" bIns="0" rtlCol="0" anchor="ctr"/>
          <a:lstStyle/>
          <a:p>
            <a:pPr marL="0" indent="0">
              <a:lnSpc>
                <a:spcPts val="3600"/>
              </a:lnSpc>
              <a:buNone/>
            </a:pPr>
            <a:r>
              <a:rPr lang="en-US" sz="2400" b="1" kern="0" spc="120" dirty="0">
                <a:solidFill>
                  <a:srgbClr val="FFFFFF"/>
                </a:solidFill>
                <a:latin typeface="Arimo" pitchFamily="34" charset="0"/>
                <a:ea typeface="Arimo" pitchFamily="34" charset="-122"/>
                <a:cs typeface="Arimo" pitchFamily="34" charset="-120"/>
              </a:rPr>
              <a:t>BRADFORD VTS TEACHING DECK</a:t>
            </a:r>
            <a:endParaRPr lang="en-US" sz="2400" dirty="0"/>
          </a:p>
        </p:txBody>
      </p:sp>
      <p:sp>
        <p:nvSpPr>
          <p:cNvPr id="9" name="SK-2-text-8"/>
          <p:cNvSpPr/>
          <p:nvPr/>
        </p:nvSpPr>
        <p:spPr>
          <a:xfrm>
            <a:off x="2828925" y="2117824"/>
            <a:ext cx="6534150" cy="712440"/>
          </a:xfrm>
          <a:prstGeom prst="rect">
            <a:avLst/>
          </a:prstGeom>
          <a:noFill/>
          <a:ln/>
        </p:spPr>
        <p:txBody>
          <a:bodyPr vert="horz" wrap="square" lIns="0" tIns="0" rIns="0" bIns="0" rtlCol="0" anchor="ctr"/>
          <a:lstStyle/>
          <a:p>
            <a:pPr marL="0" indent="0" algn="ctr">
              <a:lnSpc>
                <a:spcPts val="5610"/>
              </a:lnSpc>
              <a:buNone/>
            </a:pPr>
            <a:r>
              <a:rPr lang="en-US" sz="5100" b="1" dirty="0">
                <a:solidFill>
                  <a:srgbClr val="1F2937"/>
                </a:solidFill>
                <a:latin typeface="Arimo" pitchFamily="34" charset="0"/>
                <a:ea typeface="Arimo" pitchFamily="34" charset="-122"/>
                <a:cs typeface="Arimo" pitchFamily="34" charset="-120"/>
              </a:rPr>
              <a:t>PTSD in primary care</a:t>
            </a:r>
            <a:endParaRPr lang="en-US" sz="5100" dirty="0"/>
          </a:p>
        </p:txBody>
      </p:sp>
      <p:sp>
        <p:nvSpPr>
          <p:cNvPr id="10" name="SK-2-text-9"/>
          <p:cNvSpPr/>
          <p:nvPr/>
        </p:nvSpPr>
        <p:spPr>
          <a:xfrm>
            <a:off x="2924175" y="3020764"/>
            <a:ext cx="6343650" cy="342900"/>
          </a:xfrm>
          <a:prstGeom prst="rect">
            <a:avLst/>
          </a:prstGeom>
          <a:noFill/>
          <a:ln/>
        </p:spPr>
        <p:txBody>
          <a:bodyPr vert="horz" wrap="square" lIns="0" tIns="0" rIns="0" bIns="0" rtlCol="0" anchor="ctr"/>
          <a:lstStyle/>
          <a:p>
            <a:pPr marL="0" indent="0" algn="ctr">
              <a:lnSpc>
                <a:spcPts val="2700"/>
              </a:lnSpc>
              <a:buNone/>
            </a:pPr>
            <a:r>
              <a:rPr lang="en-US" sz="1800" dirty="0">
                <a:solidFill>
                  <a:srgbClr val="4B5563"/>
                </a:solidFill>
                <a:latin typeface="Arimo" pitchFamily="34" charset="0"/>
                <a:ea typeface="Arimo" pitchFamily="34" charset="-122"/>
                <a:cs typeface="Arimo" pitchFamily="34" charset="-120"/>
              </a:rPr>
              <a:t>Created July 2026, updated to current NICE NG116 standards</a:t>
            </a:r>
            <a:endParaRPr lang="en-US" sz="1800" dirty="0"/>
          </a:p>
        </p:txBody>
      </p:sp>
      <p:sp>
        <p:nvSpPr>
          <p:cNvPr id="11" name="SK-2-text-10"/>
          <p:cNvSpPr/>
          <p:nvPr/>
        </p:nvSpPr>
        <p:spPr>
          <a:xfrm>
            <a:off x="5086350" y="3439864"/>
            <a:ext cx="201930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E0651F"/>
                </a:solidFill>
                <a:latin typeface="Arimo" pitchFamily="34" charset="0"/>
                <a:ea typeface="Arimo" pitchFamily="34" charset="-122"/>
                <a:cs typeface="Arimo" pitchFamily="34" charset="-120"/>
              </a:rPr>
              <a:t>www.bradfordvts.co.uk</a:t>
            </a:r>
            <a:endParaRPr lang="en-US" sz="1500" dirty="0"/>
          </a:p>
        </p:txBody>
      </p:sp>
      <p:sp>
        <p:nvSpPr>
          <p:cNvPr id="12" name="SK-2-text-11"/>
          <p:cNvSpPr/>
          <p:nvPr/>
        </p:nvSpPr>
        <p:spPr>
          <a:xfrm>
            <a:off x="2695575" y="4409629"/>
            <a:ext cx="740092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1F2937"/>
                </a:solidFill>
                <a:latin typeface="Arimo" pitchFamily="34" charset="0"/>
                <a:ea typeface="Arimo" pitchFamily="34" charset="-122"/>
                <a:cs typeface="Arimo" pitchFamily="34" charset="-120"/>
              </a:rPr>
              <a:t>Educational resource only. Always check current NICE and BNF before applying advice or prescribing.</a:t>
            </a:r>
            <a:endParaRPr lang="en-US" sz="1350" dirty="0"/>
          </a:p>
        </p:txBody>
      </p:sp>
      <p:sp>
        <p:nvSpPr>
          <p:cNvPr id="13" name="SK-2-text-12"/>
          <p:cNvSpPr/>
          <p:nvPr/>
        </p:nvSpPr>
        <p:spPr>
          <a:xfrm>
            <a:off x="476250" y="6500813"/>
            <a:ext cx="3676650" cy="214313"/>
          </a:xfrm>
          <a:prstGeom prst="rect">
            <a:avLst/>
          </a:prstGeom>
          <a:noFill/>
          <a:ln/>
        </p:spPr>
        <p:txBody>
          <a:bodyPr vert="horz" wrap="square" lIns="0" tIns="0" rIns="0" bIns="0" rtlCol="0" anchor="ctr"/>
          <a:lstStyle/>
          <a:p>
            <a:pPr marL="0" indent="0">
              <a:lnSpc>
                <a:spcPts val="1688"/>
              </a:lnSpc>
              <a:buNone/>
            </a:pPr>
            <a:r>
              <a:rPr lang="en-US" sz="1125" dirty="0">
                <a:solidFill>
                  <a:srgbClr val="6B7280"/>
                </a:solidFill>
                <a:latin typeface="Arimo" pitchFamily="34" charset="0"/>
                <a:ea typeface="Arimo" pitchFamily="34" charset="-122"/>
                <a:cs typeface="Arimo" pitchFamily="34" charset="-120"/>
              </a:rPr>
              <a:t>www.bradfordvts.co.uk</a:t>
            </a:r>
            <a:endParaRPr lang="en-US" sz="1125" dirty="0"/>
          </a:p>
        </p:txBody>
      </p:sp>
      <p:sp>
        <p:nvSpPr>
          <p:cNvPr id="14" name="SK-2-text-13"/>
          <p:cNvSpPr/>
          <p:nvPr/>
        </p:nvSpPr>
        <p:spPr>
          <a:xfrm>
            <a:off x="11029950" y="6500813"/>
            <a:ext cx="1162050" cy="214313"/>
          </a:xfrm>
          <a:prstGeom prst="rect">
            <a:avLst/>
          </a:prstGeom>
          <a:noFill/>
          <a:ln/>
        </p:spPr>
        <p:txBody>
          <a:bodyPr vert="horz" wrap="square" lIns="0" tIns="0" rIns="0" bIns="0" rtlCol="0" anchor="ctr"/>
          <a:lstStyle/>
          <a:p>
            <a:pPr marL="0" indent="0">
              <a:lnSpc>
                <a:spcPts val="1688"/>
              </a:lnSpc>
              <a:buNone/>
            </a:pPr>
            <a:r>
              <a:rPr lang="en-US" sz="1125" dirty="0">
                <a:solidFill>
                  <a:srgbClr val="6B7280"/>
                </a:solidFill>
                <a:latin typeface="Arimo" pitchFamily="34" charset="0"/>
                <a:ea typeface="Arimo" pitchFamily="34" charset="-122"/>
                <a:cs typeface="Arimo" pitchFamily="34" charset="-120"/>
              </a:rPr>
              <a:t>Slide 2 / 28</a:t>
            </a:r>
            <a:endParaRPr lang="en-US" sz="11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1-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1-img-5" descr="preencoded.png"/>
          <p:cNvPicPr>
            <a:picLocks noChangeAspect="1"/>
          </p:cNvPicPr>
          <p:nvPr/>
        </p:nvPicPr>
        <p:blipFill>
          <a:blip r:embed="rId7"/>
          <a:stretch>
            <a:fillRect/>
          </a:stretch>
        </p:blipFill>
        <p:spPr>
          <a:xfrm>
            <a:off x="476250" y="1047750"/>
            <a:ext cx="2724150" cy="514350"/>
          </a:xfrm>
          <a:prstGeom prst="rect">
            <a:avLst/>
          </a:prstGeom>
        </p:spPr>
      </p:pic>
      <p:pic>
        <p:nvPicPr>
          <p:cNvPr id="7" name="SK-11-img-6" descr="preencoded.png"/>
          <p:cNvPicPr>
            <a:picLocks noChangeAspect="1"/>
          </p:cNvPicPr>
          <p:nvPr/>
        </p:nvPicPr>
        <p:blipFill>
          <a:blip r:embed="rId8"/>
          <a:stretch>
            <a:fillRect/>
          </a:stretch>
        </p:blipFill>
        <p:spPr>
          <a:xfrm>
            <a:off x="590550" y="1226046"/>
            <a:ext cx="238125" cy="190500"/>
          </a:xfrm>
          <a:prstGeom prst="rect">
            <a:avLst/>
          </a:prstGeom>
        </p:spPr>
      </p:pic>
      <p:pic>
        <p:nvPicPr>
          <p:cNvPr id="8" name="SK-11-img-7" descr="preencoded.png"/>
          <p:cNvPicPr>
            <a:picLocks noChangeAspect="1"/>
          </p:cNvPicPr>
          <p:nvPr/>
        </p:nvPicPr>
        <p:blipFill>
          <a:blip r:embed="rId9"/>
          <a:stretch>
            <a:fillRect/>
          </a:stretch>
        </p:blipFill>
        <p:spPr>
          <a:xfrm>
            <a:off x="3314700" y="1047750"/>
            <a:ext cx="2724150" cy="514350"/>
          </a:xfrm>
          <a:prstGeom prst="rect">
            <a:avLst/>
          </a:prstGeom>
        </p:spPr>
      </p:pic>
      <p:pic>
        <p:nvPicPr>
          <p:cNvPr id="9" name="SK-11-img-8" descr="preencoded.png"/>
          <p:cNvPicPr>
            <a:picLocks noChangeAspect="1"/>
          </p:cNvPicPr>
          <p:nvPr/>
        </p:nvPicPr>
        <p:blipFill>
          <a:blip r:embed="rId10"/>
          <a:stretch>
            <a:fillRect/>
          </a:stretch>
        </p:blipFill>
        <p:spPr>
          <a:xfrm>
            <a:off x="3429000" y="1226046"/>
            <a:ext cx="238125" cy="190500"/>
          </a:xfrm>
          <a:prstGeom prst="rect">
            <a:avLst/>
          </a:prstGeom>
        </p:spPr>
      </p:pic>
      <p:pic>
        <p:nvPicPr>
          <p:cNvPr id="10" name="SK-11-img-9" descr="preencoded.png"/>
          <p:cNvPicPr>
            <a:picLocks noChangeAspect="1"/>
          </p:cNvPicPr>
          <p:nvPr/>
        </p:nvPicPr>
        <p:blipFill>
          <a:blip r:embed="rId11"/>
          <a:stretch>
            <a:fillRect/>
          </a:stretch>
        </p:blipFill>
        <p:spPr>
          <a:xfrm>
            <a:off x="6153150" y="1047750"/>
            <a:ext cx="2724150" cy="514350"/>
          </a:xfrm>
          <a:prstGeom prst="rect">
            <a:avLst/>
          </a:prstGeom>
        </p:spPr>
      </p:pic>
      <p:pic>
        <p:nvPicPr>
          <p:cNvPr id="11" name="SK-11-img-10" descr="preencoded.png"/>
          <p:cNvPicPr>
            <a:picLocks noChangeAspect="1"/>
          </p:cNvPicPr>
          <p:nvPr/>
        </p:nvPicPr>
        <p:blipFill>
          <a:blip r:embed="rId12"/>
          <a:stretch>
            <a:fillRect/>
          </a:stretch>
        </p:blipFill>
        <p:spPr>
          <a:xfrm>
            <a:off x="6267450" y="1226046"/>
            <a:ext cx="238125" cy="190500"/>
          </a:xfrm>
          <a:prstGeom prst="rect">
            <a:avLst/>
          </a:prstGeom>
        </p:spPr>
      </p:pic>
      <p:pic>
        <p:nvPicPr>
          <p:cNvPr id="12" name="SK-11-img-11" descr="preencoded.png"/>
          <p:cNvPicPr>
            <a:picLocks noChangeAspect="1"/>
          </p:cNvPicPr>
          <p:nvPr/>
        </p:nvPicPr>
        <p:blipFill>
          <a:blip r:embed="rId13"/>
          <a:stretch>
            <a:fillRect/>
          </a:stretch>
        </p:blipFill>
        <p:spPr>
          <a:xfrm>
            <a:off x="8991600" y="1047750"/>
            <a:ext cx="2724150" cy="514350"/>
          </a:xfrm>
          <a:prstGeom prst="rect">
            <a:avLst/>
          </a:prstGeom>
        </p:spPr>
      </p:pic>
      <p:pic>
        <p:nvPicPr>
          <p:cNvPr id="13" name="SK-11-img-12" descr="preencoded.png"/>
          <p:cNvPicPr>
            <a:picLocks noChangeAspect="1"/>
          </p:cNvPicPr>
          <p:nvPr/>
        </p:nvPicPr>
        <p:blipFill>
          <a:blip r:embed="rId14"/>
          <a:stretch>
            <a:fillRect/>
          </a:stretch>
        </p:blipFill>
        <p:spPr>
          <a:xfrm>
            <a:off x="9105900" y="1226046"/>
            <a:ext cx="238125" cy="190500"/>
          </a:xfrm>
          <a:prstGeom prst="rect">
            <a:avLst/>
          </a:prstGeom>
        </p:spPr>
      </p:pic>
      <p:pic>
        <p:nvPicPr>
          <p:cNvPr id="14" name="SK-11-img-13" descr="preencoded.png"/>
          <p:cNvPicPr>
            <a:picLocks noChangeAspect="1"/>
          </p:cNvPicPr>
          <p:nvPr/>
        </p:nvPicPr>
        <p:blipFill>
          <a:blip r:embed="rId15"/>
          <a:stretch>
            <a:fillRect/>
          </a:stretch>
        </p:blipFill>
        <p:spPr>
          <a:xfrm>
            <a:off x="476250" y="1704975"/>
            <a:ext cx="5524500" cy="4586288"/>
          </a:xfrm>
          <a:prstGeom prst="rect">
            <a:avLst/>
          </a:prstGeom>
        </p:spPr>
      </p:pic>
      <p:pic>
        <p:nvPicPr>
          <p:cNvPr id="15" name="SK-11-img-14" descr="preencoded.png"/>
          <p:cNvPicPr>
            <a:picLocks noChangeAspect="1"/>
          </p:cNvPicPr>
          <p:nvPr/>
        </p:nvPicPr>
        <p:blipFill>
          <a:blip r:embed="rId16"/>
          <a:stretch>
            <a:fillRect/>
          </a:stretch>
        </p:blipFill>
        <p:spPr>
          <a:xfrm>
            <a:off x="619125" y="1898303"/>
            <a:ext cx="261937" cy="213420"/>
          </a:xfrm>
          <a:prstGeom prst="rect">
            <a:avLst/>
          </a:prstGeom>
        </p:spPr>
      </p:pic>
      <p:pic>
        <p:nvPicPr>
          <p:cNvPr id="16" name="SK-11-img-15" descr="preencoded.png"/>
          <p:cNvPicPr>
            <a:picLocks noChangeAspect="1"/>
          </p:cNvPicPr>
          <p:nvPr/>
        </p:nvPicPr>
        <p:blipFill>
          <a:blip r:embed="rId17"/>
          <a:stretch>
            <a:fillRect/>
          </a:stretch>
        </p:blipFill>
        <p:spPr>
          <a:xfrm>
            <a:off x="6191250" y="1704975"/>
            <a:ext cx="5524500" cy="4586288"/>
          </a:xfrm>
          <a:prstGeom prst="rect">
            <a:avLst/>
          </a:prstGeom>
        </p:spPr>
      </p:pic>
      <p:pic>
        <p:nvPicPr>
          <p:cNvPr id="17" name="SK-11-img-16" descr="preencoded.png"/>
          <p:cNvPicPr>
            <a:picLocks noChangeAspect="1"/>
          </p:cNvPicPr>
          <p:nvPr/>
        </p:nvPicPr>
        <p:blipFill>
          <a:blip r:embed="rId18"/>
          <a:stretch>
            <a:fillRect/>
          </a:stretch>
        </p:blipFill>
        <p:spPr>
          <a:xfrm>
            <a:off x="6334125" y="1847850"/>
            <a:ext cx="1047750" cy="238125"/>
          </a:xfrm>
          <a:prstGeom prst="rect">
            <a:avLst/>
          </a:prstGeom>
        </p:spPr>
      </p:pic>
      <p:pic>
        <p:nvPicPr>
          <p:cNvPr id="18" name="SK-11-img-17" descr="preencoded.png"/>
          <p:cNvPicPr>
            <a:picLocks noChangeAspect="1"/>
          </p:cNvPicPr>
          <p:nvPr/>
        </p:nvPicPr>
        <p:blipFill>
          <a:blip r:embed="rId19"/>
          <a:stretch>
            <a:fillRect/>
          </a:stretch>
        </p:blipFill>
        <p:spPr>
          <a:xfrm>
            <a:off x="6334125" y="2638425"/>
            <a:ext cx="228600" cy="228600"/>
          </a:xfrm>
          <a:prstGeom prst="rect">
            <a:avLst/>
          </a:prstGeom>
        </p:spPr>
      </p:pic>
      <p:pic>
        <p:nvPicPr>
          <p:cNvPr id="19" name="SK-11-img-18" descr="preencoded.png"/>
          <p:cNvPicPr>
            <a:picLocks noChangeAspect="1"/>
          </p:cNvPicPr>
          <p:nvPr/>
        </p:nvPicPr>
        <p:blipFill>
          <a:blip r:embed="rId19"/>
          <a:stretch>
            <a:fillRect/>
          </a:stretch>
        </p:blipFill>
        <p:spPr>
          <a:xfrm>
            <a:off x="6334125" y="2943225"/>
            <a:ext cx="228600" cy="228600"/>
          </a:xfrm>
          <a:prstGeom prst="rect">
            <a:avLst/>
          </a:prstGeom>
        </p:spPr>
      </p:pic>
      <p:pic>
        <p:nvPicPr>
          <p:cNvPr id="20" name="SK-11-img-19" descr="preencoded.png"/>
          <p:cNvPicPr>
            <a:picLocks noChangeAspect="1"/>
          </p:cNvPicPr>
          <p:nvPr/>
        </p:nvPicPr>
        <p:blipFill>
          <a:blip r:embed="rId19"/>
          <a:stretch>
            <a:fillRect/>
          </a:stretch>
        </p:blipFill>
        <p:spPr>
          <a:xfrm>
            <a:off x="6334125" y="3248025"/>
            <a:ext cx="228600" cy="228600"/>
          </a:xfrm>
          <a:prstGeom prst="rect">
            <a:avLst/>
          </a:prstGeom>
        </p:spPr>
      </p:pic>
      <p:pic>
        <p:nvPicPr>
          <p:cNvPr id="21" name="SK-11-img-20" descr="preencoded.png"/>
          <p:cNvPicPr>
            <a:picLocks noChangeAspect="1"/>
          </p:cNvPicPr>
          <p:nvPr/>
        </p:nvPicPr>
        <p:blipFill>
          <a:blip r:embed="rId20"/>
          <a:stretch>
            <a:fillRect/>
          </a:stretch>
        </p:blipFill>
        <p:spPr>
          <a:xfrm>
            <a:off x="6334125" y="3571875"/>
            <a:ext cx="5238750" cy="752475"/>
          </a:xfrm>
          <a:prstGeom prst="rect">
            <a:avLst/>
          </a:prstGeom>
        </p:spPr>
      </p:pic>
      <p:pic>
        <p:nvPicPr>
          <p:cNvPr id="22" name="SK-11-img-21" descr="preencoded.png"/>
          <p:cNvPicPr>
            <a:picLocks noChangeAspect="1"/>
          </p:cNvPicPr>
          <p:nvPr/>
        </p:nvPicPr>
        <p:blipFill>
          <a:blip r:embed="rId21"/>
          <a:stretch>
            <a:fillRect/>
          </a:stretch>
        </p:blipFill>
        <p:spPr>
          <a:xfrm>
            <a:off x="0" y="6481763"/>
            <a:ext cx="12192000" cy="376238"/>
          </a:xfrm>
          <a:prstGeom prst="rect">
            <a:avLst/>
          </a:prstGeom>
        </p:spPr>
      </p:pic>
      <p:sp>
        <p:nvSpPr>
          <p:cNvPr id="23" name="SK-11-text-22"/>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Assessment in the GP Consultation</a:t>
            </a:r>
            <a:endParaRPr lang="en-US" sz="2550" dirty="0"/>
          </a:p>
        </p:txBody>
      </p:sp>
      <p:sp>
        <p:nvSpPr>
          <p:cNvPr id="24" name="SK-11-text-23"/>
          <p:cNvSpPr/>
          <p:nvPr/>
        </p:nvSpPr>
        <p:spPr>
          <a:xfrm>
            <a:off x="923925" y="1190625"/>
            <a:ext cx="31851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Arimo" pitchFamily="34" charset="0"/>
                <a:ea typeface="Arimo" pitchFamily="34" charset="-122"/>
                <a:cs typeface="Arimo" pitchFamily="34" charset="-120"/>
              </a:rPr>
              <a:t>Privacy &amp; Consent</a:t>
            </a:r>
            <a:endParaRPr lang="en-US" sz="1200" dirty="0"/>
          </a:p>
        </p:txBody>
      </p:sp>
      <p:sp>
        <p:nvSpPr>
          <p:cNvPr id="25" name="SK-11-text-24"/>
          <p:cNvSpPr/>
          <p:nvPr/>
        </p:nvSpPr>
        <p:spPr>
          <a:xfrm>
            <a:off x="3762375" y="1190625"/>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Arimo" pitchFamily="34" charset="0"/>
                <a:ea typeface="Arimo" pitchFamily="34" charset="-122"/>
                <a:cs typeface="Arimo" pitchFamily="34" charset="-120"/>
              </a:rPr>
              <a:t>Patient Control</a:t>
            </a:r>
            <a:endParaRPr lang="en-US" sz="1200" dirty="0"/>
          </a:p>
        </p:txBody>
      </p:sp>
      <p:sp>
        <p:nvSpPr>
          <p:cNvPr id="26" name="SK-11-text-25"/>
          <p:cNvSpPr/>
          <p:nvPr/>
        </p:nvSpPr>
        <p:spPr>
          <a:xfrm>
            <a:off x="6600825" y="1190625"/>
            <a:ext cx="40995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Arimo" pitchFamily="34" charset="0"/>
                <a:ea typeface="Arimo" pitchFamily="34" charset="-122"/>
                <a:cs typeface="Arimo" pitchFamily="34" charset="-120"/>
              </a:rPr>
              <a:t>Avoid Pressing Details</a:t>
            </a:r>
            <a:endParaRPr lang="en-US" sz="1200" dirty="0"/>
          </a:p>
        </p:txBody>
      </p:sp>
      <p:sp>
        <p:nvSpPr>
          <p:cNvPr id="27" name="SK-11-text-26"/>
          <p:cNvSpPr/>
          <p:nvPr/>
        </p:nvSpPr>
        <p:spPr>
          <a:xfrm>
            <a:off x="9439275" y="1190625"/>
            <a:ext cx="27527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Arimo" pitchFamily="34" charset="0"/>
                <a:ea typeface="Arimo" pitchFamily="34" charset="-122"/>
                <a:cs typeface="Arimo" pitchFamily="34" charset="-120"/>
              </a:rPr>
              <a:t>Validate Distress</a:t>
            </a:r>
            <a:endParaRPr lang="en-US" sz="1200" dirty="0"/>
          </a:p>
        </p:txBody>
      </p:sp>
      <p:sp>
        <p:nvSpPr>
          <p:cNvPr id="28" name="SK-11-text-27"/>
          <p:cNvSpPr/>
          <p:nvPr/>
        </p:nvSpPr>
        <p:spPr>
          <a:xfrm>
            <a:off x="976312" y="1847850"/>
            <a:ext cx="52387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Clinical Assessment</a:t>
            </a:r>
            <a:endParaRPr lang="en-US" sz="1650" dirty="0"/>
          </a:p>
        </p:txBody>
      </p:sp>
      <p:sp>
        <p:nvSpPr>
          <p:cNvPr id="29" name="SK-11-text-28"/>
          <p:cNvSpPr/>
          <p:nvPr/>
        </p:nvSpPr>
        <p:spPr>
          <a:xfrm>
            <a:off x="809625" y="2276475"/>
            <a:ext cx="1138237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Arimo" pitchFamily="34" charset="0"/>
                <a:ea typeface="Arimo" pitchFamily="34" charset="-122"/>
                <a:cs typeface="Arimo" pitchFamily="34" charset="-120"/>
              </a:rPr>
              <a:t>Risk Assessment:</a:t>
            </a:r>
            <a:r>
              <a:rPr lang="en-US" sz="1275" dirty="0">
                <a:solidFill>
                  <a:srgbClr val="1F2937"/>
                </a:solidFill>
                <a:latin typeface="Arimo" pitchFamily="34" charset="0"/>
                <a:ea typeface="Arimo" pitchFamily="34" charset="-122"/>
                <a:cs typeface="Arimo" pitchFamily="34" charset="-120"/>
              </a:rPr>
              <a:t> Suicidal ideation, self-harm, and risk to others.</a:t>
            </a:r>
            <a:endParaRPr lang="en-US" sz="1275" dirty="0"/>
          </a:p>
        </p:txBody>
      </p:sp>
      <p:sp>
        <p:nvSpPr>
          <p:cNvPr id="30" name="SK-11-text-29"/>
          <p:cNvSpPr/>
          <p:nvPr/>
        </p:nvSpPr>
        <p:spPr>
          <a:xfrm>
            <a:off x="809625" y="2598390"/>
            <a:ext cx="1138237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Arimo" pitchFamily="34" charset="0"/>
                <a:ea typeface="Arimo" pitchFamily="34" charset="-122"/>
                <a:cs typeface="Arimo" pitchFamily="34" charset="-120"/>
              </a:rPr>
              <a:t>Comorbidities:</a:t>
            </a:r>
            <a:r>
              <a:rPr lang="en-US" sz="1275" dirty="0">
                <a:solidFill>
                  <a:srgbClr val="1F2937"/>
                </a:solidFill>
                <a:latin typeface="Arimo" pitchFamily="34" charset="0"/>
                <a:ea typeface="Arimo" pitchFamily="34" charset="-122"/>
                <a:cs typeface="Arimo" pitchFamily="34" charset="-120"/>
              </a:rPr>
              <a:t> Screen for Depression, GAD, and Panic Disorder.</a:t>
            </a:r>
            <a:endParaRPr lang="en-US" sz="1275" dirty="0"/>
          </a:p>
        </p:txBody>
      </p:sp>
      <p:sp>
        <p:nvSpPr>
          <p:cNvPr id="31" name="SK-11-text-30"/>
          <p:cNvSpPr/>
          <p:nvPr/>
        </p:nvSpPr>
        <p:spPr>
          <a:xfrm>
            <a:off x="809625" y="2920305"/>
            <a:ext cx="1138237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Arimo" pitchFamily="34" charset="0"/>
                <a:ea typeface="Arimo" pitchFamily="34" charset="-122"/>
                <a:cs typeface="Arimo" pitchFamily="34" charset="-120"/>
              </a:rPr>
              <a:t>Substance Use:</a:t>
            </a:r>
            <a:r>
              <a:rPr lang="en-US" sz="1275" dirty="0">
                <a:solidFill>
                  <a:srgbClr val="1F2937"/>
                </a:solidFill>
                <a:latin typeface="Arimo" pitchFamily="34" charset="0"/>
                <a:ea typeface="Arimo" pitchFamily="34" charset="-122"/>
                <a:cs typeface="Arimo" pitchFamily="34" charset="-120"/>
              </a:rPr>
              <a:t> Alcohol/drugs as maladaptive coping mechanisms.</a:t>
            </a:r>
            <a:endParaRPr lang="en-US" sz="1275" dirty="0"/>
          </a:p>
        </p:txBody>
      </p:sp>
      <p:sp>
        <p:nvSpPr>
          <p:cNvPr id="32" name="SK-11-text-31"/>
          <p:cNvSpPr/>
          <p:nvPr/>
        </p:nvSpPr>
        <p:spPr>
          <a:xfrm>
            <a:off x="809625" y="3242221"/>
            <a:ext cx="50482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Arimo" pitchFamily="34" charset="0"/>
                <a:ea typeface="Arimo" pitchFamily="34" charset="-122"/>
                <a:cs typeface="Arimo" pitchFamily="34" charset="-120"/>
              </a:rPr>
              <a:t>Safety Checks:</a:t>
            </a:r>
            <a:r>
              <a:rPr lang="en-US" sz="1275" dirty="0">
                <a:solidFill>
                  <a:srgbClr val="1F2937"/>
                </a:solidFill>
                <a:latin typeface="Arimo" pitchFamily="34" charset="0"/>
                <a:ea typeface="Arimo" pitchFamily="34" charset="-122"/>
                <a:cs typeface="Arimo" pitchFamily="34" charset="-120"/>
              </a:rPr>
              <a:t> Domestic abuse screening and safeguarding (children in home).</a:t>
            </a:r>
            <a:endParaRPr lang="en-US" sz="1275" dirty="0"/>
          </a:p>
        </p:txBody>
      </p:sp>
      <p:sp>
        <p:nvSpPr>
          <p:cNvPr id="33" name="SK-11-text-32"/>
          <p:cNvSpPr/>
          <p:nvPr/>
        </p:nvSpPr>
        <p:spPr>
          <a:xfrm>
            <a:off x="809625" y="3790801"/>
            <a:ext cx="50482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Arimo" pitchFamily="34" charset="0"/>
                <a:ea typeface="Arimo" pitchFamily="34" charset="-122"/>
                <a:cs typeface="Arimo" pitchFamily="34" charset="-120"/>
              </a:rPr>
              <a:t>Social Impact:</a:t>
            </a:r>
            <a:r>
              <a:rPr lang="en-US" sz="1275" dirty="0">
                <a:solidFill>
                  <a:srgbClr val="1F2937"/>
                </a:solidFill>
                <a:latin typeface="Arimo" pitchFamily="34" charset="0"/>
                <a:ea typeface="Arimo" pitchFamily="34" charset="-122"/>
                <a:cs typeface="Arimo" pitchFamily="34" charset="-120"/>
              </a:rPr>
              <a:t> Impact on work, relationships, and current social support.</a:t>
            </a:r>
            <a:endParaRPr lang="en-US" sz="1275" dirty="0"/>
          </a:p>
        </p:txBody>
      </p:sp>
      <p:sp>
        <p:nvSpPr>
          <p:cNvPr id="34" name="SK-11-text-33"/>
          <p:cNvSpPr/>
          <p:nvPr/>
        </p:nvSpPr>
        <p:spPr>
          <a:xfrm>
            <a:off x="809625" y="4339382"/>
            <a:ext cx="1138237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Arimo" pitchFamily="34" charset="0"/>
                <a:ea typeface="Arimo" pitchFamily="34" charset="-122"/>
                <a:cs typeface="Arimo" pitchFamily="34" charset="-120"/>
              </a:rPr>
              <a:t>Physical Health:</a:t>
            </a:r>
            <a:r>
              <a:rPr lang="en-US" sz="1275" dirty="0">
                <a:solidFill>
                  <a:srgbClr val="1F2937"/>
                </a:solidFill>
                <a:latin typeface="Arimo" pitchFamily="34" charset="0"/>
                <a:ea typeface="Arimo" pitchFamily="34" charset="-122"/>
                <a:cs typeface="Arimo" pitchFamily="34" charset="-120"/>
              </a:rPr>
              <a:t> Sleep patterns, chronic pain, and somatic symptoms.</a:t>
            </a:r>
            <a:endParaRPr lang="en-US" sz="1275" dirty="0"/>
          </a:p>
        </p:txBody>
      </p:sp>
      <p:sp>
        <p:nvSpPr>
          <p:cNvPr id="35" name="SK-11-text-34"/>
          <p:cNvSpPr/>
          <p:nvPr/>
        </p:nvSpPr>
        <p:spPr>
          <a:xfrm>
            <a:off x="6410325" y="1847850"/>
            <a:ext cx="1717132"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 CASE TIP</a:t>
            </a:r>
            <a:endParaRPr lang="en-US" sz="1050" dirty="0"/>
          </a:p>
        </p:txBody>
      </p:sp>
      <p:sp>
        <p:nvSpPr>
          <p:cNvPr id="36" name="SK-11-text-35"/>
          <p:cNvSpPr/>
          <p:nvPr/>
        </p:nvSpPr>
        <p:spPr>
          <a:xfrm>
            <a:off x="6334125" y="2181225"/>
            <a:ext cx="58578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897B"/>
                </a:solidFill>
                <a:latin typeface="Arimo" pitchFamily="34" charset="0"/>
                <a:ea typeface="Arimo" pitchFamily="34" charset="-122"/>
                <a:cs typeface="Arimo" pitchFamily="34" charset="-120"/>
              </a:rPr>
              <a:t>Trauma-Informed Enquiry</a:t>
            </a:r>
            <a:endParaRPr lang="en-US" sz="1650" dirty="0"/>
          </a:p>
        </p:txBody>
      </p:sp>
      <p:sp>
        <p:nvSpPr>
          <p:cNvPr id="37" name="SK-11-text-36"/>
          <p:cNvSpPr/>
          <p:nvPr/>
        </p:nvSpPr>
        <p:spPr>
          <a:xfrm>
            <a:off x="6429375" y="2638425"/>
            <a:ext cx="30480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I</a:t>
            </a:r>
            <a:endParaRPr lang="en-US" sz="1050" dirty="0"/>
          </a:p>
        </p:txBody>
      </p:sp>
      <p:sp>
        <p:nvSpPr>
          <p:cNvPr id="38" name="SK-11-text-37"/>
          <p:cNvSpPr/>
          <p:nvPr/>
        </p:nvSpPr>
        <p:spPr>
          <a:xfrm>
            <a:off x="6657975" y="2638425"/>
            <a:ext cx="5534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97B"/>
                </a:solidFill>
                <a:latin typeface="Arimo" pitchFamily="34" charset="0"/>
                <a:ea typeface="Arimo" pitchFamily="34" charset="-122"/>
                <a:cs typeface="Arimo" pitchFamily="34" charset="-120"/>
              </a:rPr>
              <a:t>Ideas:</a:t>
            </a:r>
            <a:r>
              <a:rPr lang="en-US" sz="1200" dirty="0">
                <a:solidFill>
                  <a:srgbClr val="1F2937"/>
                </a:solidFill>
                <a:latin typeface="Arimo" pitchFamily="34" charset="0"/>
                <a:ea typeface="Arimo" pitchFamily="34" charset="-122"/>
                <a:cs typeface="Arimo" pitchFamily="34" charset="-120"/>
              </a:rPr>
              <a:t> "Do you feel these symptoms are linked to what happened?"</a:t>
            </a:r>
            <a:endParaRPr lang="en-US" sz="1200" dirty="0"/>
          </a:p>
        </p:txBody>
      </p:sp>
      <p:sp>
        <p:nvSpPr>
          <p:cNvPr id="39" name="SK-11-text-38"/>
          <p:cNvSpPr/>
          <p:nvPr/>
        </p:nvSpPr>
        <p:spPr>
          <a:xfrm>
            <a:off x="6400800" y="2943225"/>
            <a:ext cx="30480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C</a:t>
            </a:r>
            <a:endParaRPr lang="en-US" sz="1050" dirty="0"/>
          </a:p>
        </p:txBody>
      </p:sp>
      <p:sp>
        <p:nvSpPr>
          <p:cNvPr id="40" name="SK-11-text-39"/>
          <p:cNvSpPr/>
          <p:nvPr/>
        </p:nvSpPr>
        <p:spPr>
          <a:xfrm>
            <a:off x="6657975" y="2943225"/>
            <a:ext cx="5534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97B"/>
                </a:solidFill>
                <a:latin typeface="Arimo" pitchFamily="34" charset="0"/>
                <a:ea typeface="Arimo" pitchFamily="34" charset="-122"/>
                <a:cs typeface="Arimo" pitchFamily="34" charset="-120"/>
              </a:rPr>
              <a:t>Concerns:</a:t>
            </a:r>
            <a:r>
              <a:rPr lang="en-US" sz="1200" dirty="0">
                <a:solidFill>
                  <a:srgbClr val="1F2937"/>
                </a:solidFill>
                <a:latin typeface="Arimo" pitchFamily="34" charset="0"/>
                <a:ea typeface="Arimo" pitchFamily="34" charset="-122"/>
                <a:cs typeface="Arimo" pitchFamily="34" charset="-120"/>
              </a:rPr>
              <a:t> "What is the most distressing part for you right now?"</a:t>
            </a:r>
            <a:endParaRPr lang="en-US" sz="1200" dirty="0"/>
          </a:p>
        </p:txBody>
      </p:sp>
      <p:sp>
        <p:nvSpPr>
          <p:cNvPr id="41" name="SK-11-text-40"/>
          <p:cNvSpPr/>
          <p:nvPr/>
        </p:nvSpPr>
        <p:spPr>
          <a:xfrm>
            <a:off x="6405563" y="3248025"/>
            <a:ext cx="30480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E</a:t>
            </a:r>
            <a:endParaRPr lang="en-US" sz="1050" dirty="0"/>
          </a:p>
        </p:txBody>
      </p:sp>
      <p:sp>
        <p:nvSpPr>
          <p:cNvPr id="42" name="SK-11-text-41"/>
          <p:cNvSpPr/>
          <p:nvPr/>
        </p:nvSpPr>
        <p:spPr>
          <a:xfrm>
            <a:off x="6657975" y="3248025"/>
            <a:ext cx="55340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97B"/>
                </a:solidFill>
                <a:latin typeface="Arimo" pitchFamily="34" charset="0"/>
                <a:ea typeface="Arimo" pitchFamily="34" charset="-122"/>
                <a:cs typeface="Arimo" pitchFamily="34" charset="-120"/>
              </a:rPr>
              <a:t>Expectations:</a:t>
            </a:r>
            <a:r>
              <a:rPr lang="en-US" sz="1200" dirty="0">
                <a:solidFill>
                  <a:srgbClr val="1F2937"/>
                </a:solidFill>
                <a:latin typeface="Arimo" pitchFamily="34" charset="0"/>
                <a:ea typeface="Arimo" pitchFamily="34" charset="-122"/>
                <a:cs typeface="Arimo" pitchFamily="34" charset="-120"/>
              </a:rPr>
              <a:t> "What kind of support were you hoping for today?"</a:t>
            </a:r>
            <a:endParaRPr lang="en-US" sz="1200" dirty="0"/>
          </a:p>
        </p:txBody>
      </p:sp>
      <p:sp>
        <p:nvSpPr>
          <p:cNvPr id="43" name="SK-11-text-42"/>
          <p:cNvSpPr/>
          <p:nvPr/>
        </p:nvSpPr>
        <p:spPr>
          <a:xfrm>
            <a:off x="6448425" y="3571875"/>
            <a:ext cx="5010150" cy="75247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IMG Note:</a:t>
            </a:r>
            <a:r>
              <a:rPr lang="en-US" sz="1050" dirty="0">
                <a:solidFill>
                  <a:srgbClr val="4B5563"/>
                </a:solidFill>
                <a:latin typeface="Arimo" pitchFamily="34" charset="0"/>
                <a:ea typeface="Arimo" pitchFamily="34" charset="-122"/>
                <a:cs typeface="Arimo" pitchFamily="34" charset="-120"/>
              </a:rPr>
              <a:t> In the UK, the GP is the first point of contact. Your role is to build trust through </a:t>
            </a:r>
            <a:r>
              <a:rPr lang="en-US" sz="1050" b="1" dirty="0">
                <a:solidFill>
                  <a:srgbClr val="4B5563"/>
                </a:solidFill>
                <a:latin typeface="Arimo" pitchFamily="34" charset="0"/>
                <a:ea typeface="Arimo" pitchFamily="34" charset="-122"/>
                <a:cs typeface="Arimo" pitchFamily="34" charset="-120"/>
              </a:rPr>
              <a:t>continuity</a:t>
            </a:r>
            <a:r>
              <a:rPr lang="en-US" sz="1050" dirty="0">
                <a:solidFill>
                  <a:srgbClr val="4B5563"/>
                </a:solidFill>
                <a:latin typeface="Arimo" pitchFamily="34" charset="0"/>
                <a:ea typeface="Arimo" pitchFamily="34" charset="-122"/>
                <a:cs typeface="Arimo" pitchFamily="34" charset="-120"/>
              </a:rPr>
              <a:t>, manage risk, and coordinate </a:t>
            </a:r>
            <a:r>
              <a:rPr lang="en-US" sz="1050" b="1" dirty="0">
                <a:solidFill>
                  <a:srgbClr val="4B5563"/>
                </a:solidFill>
                <a:latin typeface="Arimo" pitchFamily="34" charset="0"/>
                <a:ea typeface="Arimo" pitchFamily="34" charset="-122"/>
                <a:cs typeface="Arimo" pitchFamily="34" charset="-120"/>
              </a:rPr>
              <a:t>safety-netting</a:t>
            </a:r>
            <a:r>
              <a:rPr lang="en-US" sz="1050" dirty="0">
                <a:solidFill>
                  <a:srgbClr val="4B5563"/>
                </a:solidFill>
                <a:latin typeface="Arimo" pitchFamily="34" charset="0"/>
                <a:ea typeface="Arimo" pitchFamily="34" charset="-122"/>
                <a:cs typeface="Arimo" pitchFamily="34" charset="-120"/>
              </a:rPr>
              <a:t> while awaiting specialist input.</a:t>
            </a:r>
            <a:endParaRPr lang="en-US" sz="1050" dirty="0"/>
          </a:p>
        </p:txBody>
      </p:sp>
      <p:sp>
        <p:nvSpPr>
          <p:cNvPr id="44" name="SK-11-text-43"/>
          <p:cNvSpPr/>
          <p:nvPr/>
        </p:nvSpPr>
        <p:spPr>
          <a:xfrm>
            <a:off x="10467975" y="6577013"/>
            <a:ext cx="1724025"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www.bradfordvts.co.uk</a:t>
            </a:r>
            <a:endParaRPr lang="en-US" sz="97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2-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2-img-5" descr="preencoded.png"/>
          <p:cNvPicPr>
            <a:picLocks noChangeAspect="1"/>
          </p:cNvPicPr>
          <p:nvPr/>
        </p:nvPicPr>
        <p:blipFill>
          <a:blip r:embed="rId7"/>
          <a:stretch>
            <a:fillRect/>
          </a:stretch>
        </p:blipFill>
        <p:spPr>
          <a:xfrm>
            <a:off x="476250" y="1143000"/>
            <a:ext cx="5505450" cy="2405658"/>
          </a:xfrm>
          <a:prstGeom prst="rect">
            <a:avLst/>
          </a:prstGeom>
        </p:spPr>
      </p:pic>
      <p:pic>
        <p:nvPicPr>
          <p:cNvPr id="7" name="SK-12-img-6" descr="preencoded.png"/>
          <p:cNvPicPr>
            <a:picLocks noChangeAspect="1"/>
          </p:cNvPicPr>
          <p:nvPr/>
        </p:nvPicPr>
        <p:blipFill>
          <a:blip r:embed="rId8"/>
          <a:stretch>
            <a:fillRect/>
          </a:stretch>
        </p:blipFill>
        <p:spPr>
          <a:xfrm>
            <a:off x="590550" y="1352550"/>
            <a:ext cx="190500" cy="152400"/>
          </a:xfrm>
          <a:prstGeom prst="rect">
            <a:avLst/>
          </a:prstGeom>
        </p:spPr>
      </p:pic>
      <p:pic>
        <p:nvPicPr>
          <p:cNvPr id="8" name="SK-12-img-7" descr="preencoded.png"/>
          <p:cNvPicPr>
            <a:picLocks noChangeAspect="1"/>
          </p:cNvPicPr>
          <p:nvPr/>
        </p:nvPicPr>
        <p:blipFill>
          <a:blip r:embed="rId7"/>
          <a:stretch>
            <a:fillRect/>
          </a:stretch>
        </p:blipFill>
        <p:spPr>
          <a:xfrm>
            <a:off x="6210300" y="1143000"/>
            <a:ext cx="5505450" cy="2405658"/>
          </a:xfrm>
          <a:prstGeom prst="rect">
            <a:avLst/>
          </a:prstGeom>
        </p:spPr>
      </p:pic>
      <p:pic>
        <p:nvPicPr>
          <p:cNvPr id="9" name="SK-12-img-8" descr="preencoded.png"/>
          <p:cNvPicPr>
            <a:picLocks noChangeAspect="1"/>
          </p:cNvPicPr>
          <p:nvPr/>
        </p:nvPicPr>
        <p:blipFill>
          <a:blip r:embed="rId9"/>
          <a:stretch>
            <a:fillRect/>
          </a:stretch>
        </p:blipFill>
        <p:spPr>
          <a:xfrm>
            <a:off x="6324600" y="1352550"/>
            <a:ext cx="190500" cy="152400"/>
          </a:xfrm>
          <a:prstGeom prst="rect">
            <a:avLst/>
          </a:prstGeom>
        </p:spPr>
      </p:pic>
      <p:pic>
        <p:nvPicPr>
          <p:cNvPr id="10" name="SK-12-img-9" descr="preencoded.png"/>
          <p:cNvPicPr>
            <a:picLocks noChangeAspect="1"/>
          </p:cNvPicPr>
          <p:nvPr/>
        </p:nvPicPr>
        <p:blipFill>
          <a:blip r:embed="rId10"/>
          <a:stretch>
            <a:fillRect/>
          </a:stretch>
        </p:blipFill>
        <p:spPr>
          <a:xfrm>
            <a:off x="476250" y="3739158"/>
            <a:ext cx="11239500" cy="723900"/>
          </a:xfrm>
          <a:prstGeom prst="rect">
            <a:avLst/>
          </a:prstGeom>
        </p:spPr>
      </p:pic>
      <p:pic>
        <p:nvPicPr>
          <p:cNvPr id="11" name="SK-12-img-10" descr="preencoded.png"/>
          <p:cNvPicPr>
            <a:picLocks noChangeAspect="1"/>
          </p:cNvPicPr>
          <p:nvPr/>
        </p:nvPicPr>
        <p:blipFill>
          <a:blip r:embed="rId11"/>
          <a:stretch>
            <a:fillRect/>
          </a:stretch>
        </p:blipFill>
        <p:spPr>
          <a:xfrm>
            <a:off x="666750" y="3983087"/>
            <a:ext cx="333375" cy="266700"/>
          </a:xfrm>
          <a:prstGeom prst="rect">
            <a:avLst/>
          </a:prstGeom>
        </p:spPr>
      </p:pic>
      <p:pic>
        <p:nvPicPr>
          <p:cNvPr id="12" name="SK-12-img-11" descr="preencoded.png"/>
          <p:cNvPicPr>
            <a:picLocks noChangeAspect="1"/>
          </p:cNvPicPr>
          <p:nvPr/>
        </p:nvPicPr>
        <p:blipFill>
          <a:blip r:embed="rId12"/>
          <a:stretch>
            <a:fillRect/>
          </a:stretch>
        </p:blipFill>
        <p:spPr>
          <a:xfrm>
            <a:off x="476250" y="4653558"/>
            <a:ext cx="11239500" cy="457200"/>
          </a:xfrm>
          <a:prstGeom prst="rect">
            <a:avLst/>
          </a:prstGeom>
        </p:spPr>
      </p:pic>
      <p:pic>
        <p:nvPicPr>
          <p:cNvPr id="13" name="SK-12-img-12" descr="preencoded.png"/>
          <p:cNvPicPr>
            <a:picLocks noChangeAspect="1"/>
          </p:cNvPicPr>
          <p:nvPr/>
        </p:nvPicPr>
        <p:blipFill>
          <a:blip r:embed="rId13"/>
          <a:stretch>
            <a:fillRect/>
          </a:stretch>
        </p:blipFill>
        <p:spPr>
          <a:xfrm>
            <a:off x="0" y="6481763"/>
            <a:ext cx="12192000" cy="376238"/>
          </a:xfrm>
          <a:prstGeom prst="rect">
            <a:avLst/>
          </a:prstGeom>
        </p:spPr>
      </p:pic>
      <p:sp>
        <p:nvSpPr>
          <p:cNvPr id="14" name="SK-12-text-13"/>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Screening and Assessment Tools</a:t>
            </a:r>
            <a:endParaRPr lang="en-US" sz="2550" dirty="0"/>
          </a:p>
        </p:txBody>
      </p:sp>
      <p:sp>
        <p:nvSpPr>
          <p:cNvPr id="15" name="SK-12-text-14"/>
          <p:cNvSpPr/>
          <p:nvPr/>
        </p:nvSpPr>
        <p:spPr>
          <a:xfrm>
            <a:off x="876300" y="1257300"/>
            <a:ext cx="16687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latin typeface="Arimo" pitchFamily="34" charset="0"/>
                <a:ea typeface="Arimo" pitchFamily="34" charset="-122"/>
                <a:cs typeface="Arimo" pitchFamily="34" charset="-120"/>
              </a:rPr>
              <a:t>PCL-5</a:t>
            </a:r>
            <a:endParaRPr lang="en-US" sz="1800" dirty="0"/>
          </a:p>
        </p:txBody>
      </p:sp>
      <p:sp>
        <p:nvSpPr>
          <p:cNvPr id="16" name="SK-12-text-15"/>
          <p:cNvSpPr/>
          <p:nvPr/>
        </p:nvSpPr>
        <p:spPr>
          <a:xfrm>
            <a:off x="590550" y="1695450"/>
            <a:ext cx="52768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Arimo" pitchFamily="34" charset="0"/>
                <a:ea typeface="Arimo" pitchFamily="34" charset="-122"/>
                <a:cs typeface="Arimo" pitchFamily="34" charset="-120"/>
              </a:rPr>
              <a:t>The PTSD Checklist for DSM-5 is a comprehensive 20-item self-report questionnaire.</a:t>
            </a:r>
            <a:endParaRPr lang="en-US" sz="1275" dirty="0"/>
          </a:p>
        </p:txBody>
      </p:sp>
      <p:sp>
        <p:nvSpPr>
          <p:cNvPr id="17" name="SK-12-text-16"/>
          <p:cNvSpPr/>
          <p:nvPr/>
        </p:nvSpPr>
        <p:spPr>
          <a:xfrm>
            <a:off x="708571" y="2276475"/>
            <a:ext cx="95859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Directly aligned to the 20 DSM-5 symptoms of PTSD.</a:t>
            </a:r>
            <a:endParaRPr lang="en-US" sz="1200" dirty="0"/>
          </a:p>
        </p:txBody>
      </p:sp>
      <p:sp>
        <p:nvSpPr>
          <p:cNvPr id="18" name="SK-12-text-17"/>
          <p:cNvSpPr/>
          <p:nvPr/>
        </p:nvSpPr>
        <p:spPr>
          <a:xfrm>
            <a:off x="708571" y="2565946"/>
            <a:ext cx="114147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Used for monitoring symptom change during and after treatment.</a:t>
            </a:r>
            <a:endParaRPr lang="en-US" sz="1200" dirty="0"/>
          </a:p>
        </p:txBody>
      </p:sp>
      <p:sp>
        <p:nvSpPr>
          <p:cNvPr id="19" name="SK-12-text-18"/>
          <p:cNvSpPr/>
          <p:nvPr/>
        </p:nvSpPr>
        <p:spPr>
          <a:xfrm>
            <a:off x="708571" y="2855416"/>
            <a:ext cx="95859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Provides a quantitative measure of symptom severity.</a:t>
            </a:r>
            <a:endParaRPr lang="en-US" sz="1200" dirty="0"/>
          </a:p>
        </p:txBody>
      </p:sp>
      <p:sp>
        <p:nvSpPr>
          <p:cNvPr id="20" name="SK-12-text-19"/>
          <p:cNvSpPr/>
          <p:nvPr/>
        </p:nvSpPr>
        <p:spPr>
          <a:xfrm>
            <a:off x="708571" y="3144887"/>
            <a:ext cx="1148342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Useful for tracking treatment response over several consultations.</a:t>
            </a:r>
            <a:endParaRPr lang="en-US" sz="1200" dirty="0"/>
          </a:p>
        </p:txBody>
      </p:sp>
      <p:sp>
        <p:nvSpPr>
          <p:cNvPr id="21" name="SK-12-text-20"/>
          <p:cNvSpPr/>
          <p:nvPr/>
        </p:nvSpPr>
        <p:spPr>
          <a:xfrm>
            <a:off x="6610350" y="1257300"/>
            <a:ext cx="27660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latin typeface="Arimo" pitchFamily="34" charset="0"/>
                <a:ea typeface="Arimo" pitchFamily="34" charset="-122"/>
                <a:cs typeface="Arimo" pitchFamily="34" charset="-120"/>
              </a:rPr>
              <a:t>PC-PTSD-5</a:t>
            </a:r>
            <a:endParaRPr lang="en-US" sz="1800" dirty="0"/>
          </a:p>
        </p:txBody>
      </p:sp>
      <p:sp>
        <p:nvSpPr>
          <p:cNvPr id="22" name="SK-12-text-21"/>
          <p:cNvSpPr/>
          <p:nvPr/>
        </p:nvSpPr>
        <p:spPr>
          <a:xfrm>
            <a:off x="6324600" y="1695450"/>
            <a:ext cx="527685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Arimo" pitchFamily="34" charset="0"/>
                <a:ea typeface="Arimo" pitchFamily="34" charset="-122"/>
                <a:cs typeface="Arimo" pitchFamily="34" charset="-120"/>
              </a:rPr>
              <a:t>The Primary Care PTSD Screen is a rapid 5-item screen designed specifically for the GP setting.</a:t>
            </a:r>
            <a:endParaRPr lang="en-US" sz="1275" dirty="0"/>
          </a:p>
        </p:txBody>
      </p:sp>
      <p:sp>
        <p:nvSpPr>
          <p:cNvPr id="23" name="SK-12-text-22"/>
          <p:cNvSpPr/>
          <p:nvPr/>
        </p:nvSpPr>
        <p:spPr>
          <a:xfrm>
            <a:off x="6442621" y="2276475"/>
            <a:ext cx="574937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Brief "Yes/No" questions focused on the past month.</a:t>
            </a:r>
            <a:endParaRPr lang="en-US" sz="1200" dirty="0"/>
          </a:p>
        </p:txBody>
      </p:sp>
      <p:sp>
        <p:nvSpPr>
          <p:cNvPr id="24" name="SK-12-text-23"/>
          <p:cNvSpPr/>
          <p:nvPr/>
        </p:nvSpPr>
        <p:spPr>
          <a:xfrm>
            <a:off x="6442621" y="2565946"/>
            <a:ext cx="574937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Highly efficient for initial identification in busy clinics.</a:t>
            </a:r>
            <a:endParaRPr lang="en-US" sz="1200" dirty="0"/>
          </a:p>
        </p:txBody>
      </p:sp>
      <p:sp>
        <p:nvSpPr>
          <p:cNvPr id="25" name="SK-12-text-24"/>
          <p:cNvSpPr/>
          <p:nvPr/>
        </p:nvSpPr>
        <p:spPr>
          <a:xfrm>
            <a:off x="6442621" y="2855416"/>
            <a:ext cx="574937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Assists in deciding who requires a more detailed clinical assessment.</a:t>
            </a:r>
            <a:endParaRPr lang="en-US" sz="1200" dirty="0"/>
          </a:p>
        </p:txBody>
      </p:sp>
      <p:sp>
        <p:nvSpPr>
          <p:cNvPr id="26" name="SK-12-text-25"/>
          <p:cNvSpPr/>
          <p:nvPr/>
        </p:nvSpPr>
        <p:spPr>
          <a:xfrm>
            <a:off x="6442621" y="3144887"/>
            <a:ext cx="574937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Validated for use in primary care and veteran populations.</a:t>
            </a:r>
            <a:endParaRPr lang="en-US" sz="1200" dirty="0"/>
          </a:p>
        </p:txBody>
      </p:sp>
      <p:sp>
        <p:nvSpPr>
          <p:cNvPr id="27" name="SK-12-text-26"/>
          <p:cNvSpPr/>
          <p:nvPr/>
        </p:nvSpPr>
        <p:spPr>
          <a:xfrm>
            <a:off x="1143000" y="3853458"/>
            <a:ext cx="89725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E57C2"/>
                </a:solidFill>
                <a:latin typeface="Arimo" pitchFamily="34" charset="0"/>
                <a:ea typeface="Arimo" pitchFamily="34" charset="-122"/>
                <a:cs typeface="Arimo" pitchFamily="34" charset="-120"/>
              </a:rPr>
              <a:t>AKT EXAM PEARL</a:t>
            </a:r>
            <a:endParaRPr lang="en-US" sz="1050" dirty="0"/>
          </a:p>
        </p:txBody>
      </p:sp>
      <p:sp>
        <p:nvSpPr>
          <p:cNvPr id="28" name="SK-12-text-27"/>
          <p:cNvSpPr/>
          <p:nvPr/>
        </p:nvSpPr>
        <p:spPr>
          <a:xfrm>
            <a:off x="1143000" y="4091583"/>
            <a:ext cx="1104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Arimo" pitchFamily="34" charset="0"/>
                <a:ea typeface="Arimo" pitchFamily="34" charset="-122"/>
                <a:cs typeface="Arimo" pitchFamily="34" charset="-120"/>
              </a:rPr>
              <a:t>Screening tools support the diagnostic process; they do not replace formal clinical diagnostic criteria (ICD-11/DSM-5).</a:t>
            </a:r>
            <a:endParaRPr lang="en-US" sz="1350" dirty="0"/>
          </a:p>
        </p:txBody>
      </p:sp>
      <p:sp>
        <p:nvSpPr>
          <p:cNvPr id="29" name="SK-12-text-28"/>
          <p:cNvSpPr/>
          <p:nvPr/>
        </p:nvSpPr>
        <p:spPr>
          <a:xfrm>
            <a:off x="438150" y="4653558"/>
            <a:ext cx="11087100" cy="457200"/>
          </a:xfrm>
          <a:prstGeom prst="rect">
            <a:avLst/>
          </a:prstGeom>
          <a:noFill/>
          <a:ln/>
        </p:spPr>
        <p:txBody>
          <a:bodyPr vert="horz" wrap="square" lIns="0" tIns="0" rIns="0" bIns="0" rtlCol="0" anchor="ctr"/>
          <a:lstStyle/>
          <a:p>
            <a:pPr marL="0" indent="0" algn="ctr">
              <a:lnSpc>
                <a:spcPts val="1800"/>
              </a:lnSpc>
              <a:buNone/>
            </a:pPr>
            <a:r>
              <a:rPr lang="en-US" sz="1200" i="1" dirty="0">
                <a:solidFill>
                  <a:srgbClr val="4B5563"/>
                </a:solidFill>
                <a:latin typeface="Arimo" pitchFamily="34" charset="0"/>
                <a:ea typeface="Arimo" pitchFamily="34" charset="-122"/>
                <a:cs typeface="Arimo" pitchFamily="34" charset="-120"/>
              </a:rPr>
              <a:t>Clinical Note: Always integrate tool scores with thorough risk assessment, clinical judgement, and the patient's functional impairment.</a:t>
            </a:r>
            <a:endParaRPr lang="en-US" sz="1200" dirty="0"/>
          </a:p>
        </p:txBody>
      </p:sp>
      <p:sp>
        <p:nvSpPr>
          <p:cNvPr id="30" name="SK-12-text-29"/>
          <p:cNvSpPr/>
          <p:nvPr/>
        </p:nvSpPr>
        <p:spPr>
          <a:xfrm>
            <a:off x="10467975" y="6577013"/>
            <a:ext cx="1724025"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www.bradfordvts.co.uk</a:t>
            </a:r>
            <a:endParaRPr lang="en-US" sz="97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3-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3-img-5" descr="preencoded.png"/>
          <p:cNvPicPr>
            <a:picLocks noChangeAspect="1"/>
          </p:cNvPicPr>
          <p:nvPr/>
        </p:nvPicPr>
        <p:blipFill>
          <a:blip r:embed="rId7"/>
          <a:stretch>
            <a:fillRect/>
          </a:stretch>
        </p:blipFill>
        <p:spPr>
          <a:xfrm>
            <a:off x="476250" y="1143000"/>
            <a:ext cx="1143000" cy="4953000"/>
          </a:xfrm>
          <a:prstGeom prst="rect">
            <a:avLst/>
          </a:prstGeom>
        </p:spPr>
      </p:pic>
      <p:pic>
        <p:nvPicPr>
          <p:cNvPr id="7" name="SK-13-img-6" descr="preencoded.png"/>
          <p:cNvPicPr>
            <a:picLocks noChangeAspect="1"/>
          </p:cNvPicPr>
          <p:nvPr/>
        </p:nvPicPr>
        <p:blipFill>
          <a:blip r:embed="rId8"/>
          <a:stretch>
            <a:fillRect/>
          </a:stretch>
        </p:blipFill>
        <p:spPr>
          <a:xfrm>
            <a:off x="1905000" y="1529804"/>
            <a:ext cx="4810125" cy="333375"/>
          </a:xfrm>
          <a:prstGeom prst="rect">
            <a:avLst/>
          </a:prstGeom>
        </p:spPr>
      </p:pic>
      <p:pic>
        <p:nvPicPr>
          <p:cNvPr id="8" name="SK-13-img-7" descr="preencoded.png"/>
          <p:cNvPicPr>
            <a:picLocks noChangeAspect="1"/>
          </p:cNvPicPr>
          <p:nvPr/>
        </p:nvPicPr>
        <p:blipFill>
          <a:blip r:embed="rId9"/>
          <a:stretch>
            <a:fillRect/>
          </a:stretch>
        </p:blipFill>
        <p:spPr>
          <a:xfrm>
            <a:off x="1905000" y="1575197"/>
            <a:ext cx="238125" cy="194816"/>
          </a:xfrm>
          <a:prstGeom prst="rect">
            <a:avLst/>
          </a:prstGeom>
        </p:spPr>
      </p:pic>
      <p:pic>
        <p:nvPicPr>
          <p:cNvPr id="9" name="SK-13-img-8" descr="preencoded.png"/>
          <p:cNvPicPr>
            <a:picLocks noChangeAspect="1"/>
          </p:cNvPicPr>
          <p:nvPr/>
        </p:nvPicPr>
        <p:blipFill>
          <a:blip r:embed="rId10"/>
          <a:stretch>
            <a:fillRect/>
          </a:stretch>
        </p:blipFill>
        <p:spPr>
          <a:xfrm>
            <a:off x="1905000" y="1977479"/>
            <a:ext cx="202406" cy="166688"/>
          </a:xfrm>
          <a:prstGeom prst="rect">
            <a:avLst/>
          </a:prstGeom>
        </p:spPr>
      </p:pic>
      <p:pic>
        <p:nvPicPr>
          <p:cNvPr id="10" name="SK-13-img-9" descr="preencoded.png"/>
          <p:cNvPicPr>
            <a:picLocks noChangeAspect="1"/>
          </p:cNvPicPr>
          <p:nvPr/>
        </p:nvPicPr>
        <p:blipFill>
          <a:blip r:embed="rId11"/>
          <a:stretch>
            <a:fillRect/>
          </a:stretch>
        </p:blipFill>
        <p:spPr>
          <a:xfrm>
            <a:off x="1905000" y="2299395"/>
            <a:ext cx="202406" cy="166688"/>
          </a:xfrm>
          <a:prstGeom prst="rect">
            <a:avLst/>
          </a:prstGeom>
        </p:spPr>
      </p:pic>
      <p:pic>
        <p:nvPicPr>
          <p:cNvPr id="11" name="SK-13-img-10" descr="preencoded.png"/>
          <p:cNvPicPr>
            <a:picLocks noChangeAspect="1"/>
          </p:cNvPicPr>
          <p:nvPr/>
        </p:nvPicPr>
        <p:blipFill>
          <a:blip r:embed="rId12"/>
          <a:stretch>
            <a:fillRect/>
          </a:stretch>
        </p:blipFill>
        <p:spPr>
          <a:xfrm>
            <a:off x="1905000" y="2621310"/>
            <a:ext cx="202406" cy="166688"/>
          </a:xfrm>
          <a:prstGeom prst="rect">
            <a:avLst/>
          </a:prstGeom>
        </p:spPr>
      </p:pic>
      <p:pic>
        <p:nvPicPr>
          <p:cNvPr id="12" name="SK-13-img-11" descr="preencoded.png"/>
          <p:cNvPicPr>
            <a:picLocks noChangeAspect="1"/>
          </p:cNvPicPr>
          <p:nvPr/>
        </p:nvPicPr>
        <p:blipFill>
          <a:blip r:embed="rId8"/>
          <a:stretch>
            <a:fillRect/>
          </a:stretch>
        </p:blipFill>
        <p:spPr>
          <a:xfrm>
            <a:off x="6905625" y="1529804"/>
            <a:ext cx="4810125" cy="333375"/>
          </a:xfrm>
          <a:prstGeom prst="rect">
            <a:avLst/>
          </a:prstGeom>
        </p:spPr>
      </p:pic>
      <p:pic>
        <p:nvPicPr>
          <p:cNvPr id="13" name="SK-13-img-12" descr="preencoded.png"/>
          <p:cNvPicPr>
            <a:picLocks noChangeAspect="1"/>
          </p:cNvPicPr>
          <p:nvPr/>
        </p:nvPicPr>
        <p:blipFill>
          <a:blip r:embed="rId13"/>
          <a:stretch>
            <a:fillRect/>
          </a:stretch>
        </p:blipFill>
        <p:spPr>
          <a:xfrm>
            <a:off x="6905625" y="1575197"/>
            <a:ext cx="238125" cy="194816"/>
          </a:xfrm>
          <a:prstGeom prst="rect">
            <a:avLst/>
          </a:prstGeom>
        </p:spPr>
      </p:pic>
      <p:pic>
        <p:nvPicPr>
          <p:cNvPr id="14" name="SK-13-img-13" descr="preencoded.png"/>
          <p:cNvPicPr>
            <a:picLocks noChangeAspect="1"/>
          </p:cNvPicPr>
          <p:nvPr/>
        </p:nvPicPr>
        <p:blipFill>
          <a:blip r:embed="rId12"/>
          <a:stretch>
            <a:fillRect/>
          </a:stretch>
        </p:blipFill>
        <p:spPr>
          <a:xfrm>
            <a:off x="6905625" y="1977479"/>
            <a:ext cx="202406" cy="166688"/>
          </a:xfrm>
          <a:prstGeom prst="rect">
            <a:avLst/>
          </a:prstGeom>
        </p:spPr>
      </p:pic>
      <p:pic>
        <p:nvPicPr>
          <p:cNvPr id="15" name="SK-13-img-14" descr="preencoded.png"/>
          <p:cNvPicPr>
            <a:picLocks noChangeAspect="1"/>
          </p:cNvPicPr>
          <p:nvPr/>
        </p:nvPicPr>
        <p:blipFill>
          <a:blip r:embed="rId12"/>
          <a:stretch>
            <a:fillRect/>
          </a:stretch>
        </p:blipFill>
        <p:spPr>
          <a:xfrm>
            <a:off x="6905625" y="2299395"/>
            <a:ext cx="202406" cy="166688"/>
          </a:xfrm>
          <a:prstGeom prst="rect">
            <a:avLst/>
          </a:prstGeom>
        </p:spPr>
      </p:pic>
      <p:pic>
        <p:nvPicPr>
          <p:cNvPr id="16" name="SK-13-img-15" descr="preencoded.png"/>
          <p:cNvPicPr>
            <a:picLocks noChangeAspect="1"/>
          </p:cNvPicPr>
          <p:nvPr/>
        </p:nvPicPr>
        <p:blipFill>
          <a:blip r:embed="rId10"/>
          <a:stretch>
            <a:fillRect/>
          </a:stretch>
        </p:blipFill>
        <p:spPr>
          <a:xfrm>
            <a:off x="6905625" y="2621310"/>
            <a:ext cx="202406" cy="166688"/>
          </a:xfrm>
          <a:prstGeom prst="rect">
            <a:avLst/>
          </a:prstGeom>
        </p:spPr>
      </p:pic>
      <p:pic>
        <p:nvPicPr>
          <p:cNvPr id="17" name="SK-13-img-16" descr="preencoded.png"/>
          <p:cNvPicPr>
            <a:picLocks noChangeAspect="1"/>
          </p:cNvPicPr>
          <p:nvPr/>
        </p:nvPicPr>
        <p:blipFill>
          <a:blip r:embed="rId8"/>
          <a:stretch>
            <a:fillRect/>
          </a:stretch>
        </p:blipFill>
        <p:spPr>
          <a:xfrm>
            <a:off x="1905000" y="3038475"/>
            <a:ext cx="4810125" cy="333375"/>
          </a:xfrm>
          <a:prstGeom prst="rect">
            <a:avLst/>
          </a:prstGeom>
        </p:spPr>
      </p:pic>
      <p:pic>
        <p:nvPicPr>
          <p:cNvPr id="18" name="SK-13-img-17" descr="preencoded.png"/>
          <p:cNvPicPr>
            <a:picLocks noChangeAspect="1"/>
          </p:cNvPicPr>
          <p:nvPr/>
        </p:nvPicPr>
        <p:blipFill>
          <a:blip r:embed="rId14"/>
          <a:stretch>
            <a:fillRect/>
          </a:stretch>
        </p:blipFill>
        <p:spPr>
          <a:xfrm>
            <a:off x="1905000" y="3083868"/>
            <a:ext cx="238125" cy="194816"/>
          </a:xfrm>
          <a:prstGeom prst="rect">
            <a:avLst/>
          </a:prstGeom>
        </p:spPr>
      </p:pic>
      <p:pic>
        <p:nvPicPr>
          <p:cNvPr id="19" name="SK-13-img-18" descr="preencoded.png"/>
          <p:cNvPicPr>
            <a:picLocks noChangeAspect="1"/>
          </p:cNvPicPr>
          <p:nvPr/>
        </p:nvPicPr>
        <p:blipFill>
          <a:blip r:embed="rId10"/>
          <a:stretch>
            <a:fillRect/>
          </a:stretch>
        </p:blipFill>
        <p:spPr>
          <a:xfrm>
            <a:off x="1905000" y="3486150"/>
            <a:ext cx="202406" cy="166688"/>
          </a:xfrm>
          <a:prstGeom prst="rect">
            <a:avLst/>
          </a:prstGeom>
        </p:spPr>
      </p:pic>
      <p:pic>
        <p:nvPicPr>
          <p:cNvPr id="20" name="SK-13-img-19" descr="preencoded.png"/>
          <p:cNvPicPr>
            <a:picLocks noChangeAspect="1"/>
          </p:cNvPicPr>
          <p:nvPr/>
        </p:nvPicPr>
        <p:blipFill>
          <a:blip r:embed="rId11"/>
          <a:stretch>
            <a:fillRect/>
          </a:stretch>
        </p:blipFill>
        <p:spPr>
          <a:xfrm>
            <a:off x="1905000" y="3808065"/>
            <a:ext cx="202406" cy="166688"/>
          </a:xfrm>
          <a:prstGeom prst="rect">
            <a:avLst/>
          </a:prstGeom>
        </p:spPr>
      </p:pic>
      <p:pic>
        <p:nvPicPr>
          <p:cNvPr id="21" name="SK-13-img-20" descr="preencoded.png"/>
          <p:cNvPicPr>
            <a:picLocks noChangeAspect="1"/>
          </p:cNvPicPr>
          <p:nvPr/>
        </p:nvPicPr>
        <p:blipFill>
          <a:blip r:embed="rId12"/>
          <a:stretch>
            <a:fillRect/>
          </a:stretch>
        </p:blipFill>
        <p:spPr>
          <a:xfrm>
            <a:off x="1905000" y="4129980"/>
            <a:ext cx="202406" cy="166688"/>
          </a:xfrm>
          <a:prstGeom prst="rect">
            <a:avLst/>
          </a:prstGeom>
        </p:spPr>
      </p:pic>
      <p:pic>
        <p:nvPicPr>
          <p:cNvPr id="22" name="SK-13-img-21" descr="preencoded.png"/>
          <p:cNvPicPr>
            <a:picLocks noChangeAspect="1"/>
          </p:cNvPicPr>
          <p:nvPr/>
        </p:nvPicPr>
        <p:blipFill>
          <a:blip r:embed="rId8"/>
          <a:stretch>
            <a:fillRect/>
          </a:stretch>
        </p:blipFill>
        <p:spPr>
          <a:xfrm>
            <a:off x="6905625" y="3038475"/>
            <a:ext cx="4810125" cy="333375"/>
          </a:xfrm>
          <a:prstGeom prst="rect">
            <a:avLst/>
          </a:prstGeom>
        </p:spPr>
      </p:pic>
      <p:pic>
        <p:nvPicPr>
          <p:cNvPr id="23" name="SK-13-img-22" descr="preencoded.png"/>
          <p:cNvPicPr>
            <a:picLocks noChangeAspect="1"/>
          </p:cNvPicPr>
          <p:nvPr/>
        </p:nvPicPr>
        <p:blipFill>
          <a:blip r:embed="rId15"/>
          <a:stretch>
            <a:fillRect/>
          </a:stretch>
        </p:blipFill>
        <p:spPr>
          <a:xfrm>
            <a:off x="6905625" y="3083868"/>
            <a:ext cx="238125" cy="194816"/>
          </a:xfrm>
          <a:prstGeom prst="rect">
            <a:avLst/>
          </a:prstGeom>
        </p:spPr>
      </p:pic>
      <p:pic>
        <p:nvPicPr>
          <p:cNvPr id="24" name="SK-13-img-23" descr="preencoded.png"/>
          <p:cNvPicPr>
            <a:picLocks noChangeAspect="1"/>
          </p:cNvPicPr>
          <p:nvPr/>
        </p:nvPicPr>
        <p:blipFill>
          <a:blip r:embed="rId12"/>
          <a:stretch>
            <a:fillRect/>
          </a:stretch>
        </p:blipFill>
        <p:spPr>
          <a:xfrm>
            <a:off x="6905625" y="3486150"/>
            <a:ext cx="202406" cy="166688"/>
          </a:xfrm>
          <a:prstGeom prst="rect">
            <a:avLst/>
          </a:prstGeom>
        </p:spPr>
      </p:pic>
      <p:pic>
        <p:nvPicPr>
          <p:cNvPr id="25" name="SK-13-img-24" descr="preencoded.png"/>
          <p:cNvPicPr>
            <a:picLocks noChangeAspect="1"/>
          </p:cNvPicPr>
          <p:nvPr/>
        </p:nvPicPr>
        <p:blipFill>
          <a:blip r:embed="rId12"/>
          <a:stretch>
            <a:fillRect/>
          </a:stretch>
        </p:blipFill>
        <p:spPr>
          <a:xfrm>
            <a:off x="6905625" y="3808065"/>
            <a:ext cx="202406" cy="166688"/>
          </a:xfrm>
          <a:prstGeom prst="rect">
            <a:avLst/>
          </a:prstGeom>
        </p:spPr>
      </p:pic>
      <p:pic>
        <p:nvPicPr>
          <p:cNvPr id="26" name="SK-13-img-25" descr="preencoded.png"/>
          <p:cNvPicPr>
            <a:picLocks noChangeAspect="1"/>
          </p:cNvPicPr>
          <p:nvPr/>
        </p:nvPicPr>
        <p:blipFill>
          <a:blip r:embed="rId10"/>
          <a:stretch>
            <a:fillRect/>
          </a:stretch>
        </p:blipFill>
        <p:spPr>
          <a:xfrm>
            <a:off x="6905625" y="4129980"/>
            <a:ext cx="202406" cy="166688"/>
          </a:xfrm>
          <a:prstGeom prst="rect">
            <a:avLst/>
          </a:prstGeom>
        </p:spPr>
      </p:pic>
      <p:pic>
        <p:nvPicPr>
          <p:cNvPr id="27" name="SK-13-img-26" descr="preencoded.png"/>
          <p:cNvPicPr>
            <a:picLocks noChangeAspect="1"/>
          </p:cNvPicPr>
          <p:nvPr/>
        </p:nvPicPr>
        <p:blipFill>
          <a:blip r:embed="rId16"/>
          <a:stretch>
            <a:fillRect/>
          </a:stretch>
        </p:blipFill>
        <p:spPr>
          <a:xfrm>
            <a:off x="1905000" y="4642396"/>
            <a:ext cx="9810750" cy="1066800"/>
          </a:xfrm>
          <a:prstGeom prst="rect">
            <a:avLst/>
          </a:prstGeom>
        </p:spPr>
      </p:pic>
      <p:pic>
        <p:nvPicPr>
          <p:cNvPr id="28" name="SK-13-img-27" descr="preencoded.png"/>
          <p:cNvPicPr>
            <a:picLocks noChangeAspect="1"/>
          </p:cNvPicPr>
          <p:nvPr/>
        </p:nvPicPr>
        <p:blipFill>
          <a:blip r:embed="rId17"/>
          <a:stretch>
            <a:fillRect/>
          </a:stretch>
        </p:blipFill>
        <p:spPr>
          <a:xfrm>
            <a:off x="0" y="6477000"/>
            <a:ext cx="12192000" cy="381000"/>
          </a:xfrm>
          <a:prstGeom prst="rect">
            <a:avLst/>
          </a:prstGeom>
        </p:spPr>
      </p:pic>
      <p:sp>
        <p:nvSpPr>
          <p:cNvPr id="29" name="SK-13-text-28"/>
          <p:cNvSpPr/>
          <p:nvPr/>
        </p:nvSpPr>
        <p:spPr>
          <a:xfrm>
            <a:off x="628650" y="285750"/>
            <a:ext cx="365950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Red Flags</a:t>
            </a:r>
            <a:endParaRPr lang="en-US" sz="2550" dirty="0"/>
          </a:p>
        </p:txBody>
      </p:sp>
      <p:sp>
        <p:nvSpPr>
          <p:cNvPr id="30" name="SK-13-text-29"/>
          <p:cNvSpPr/>
          <p:nvPr/>
        </p:nvSpPr>
        <p:spPr>
          <a:xfrm rot="10800000">
            <a:off x="666750" y="1504950"/>
            <a:ext cx="1028700" cy="4229100"/>
          </a:xfrm>
          <a:prstGeom prst="rect">
            <a:avLst/>
          </a:prstGeom>
          <a:noFill/>
          <a:ln/>
        </p:spPr>
        <p:txBody>
          <a:bodyPr vert="vert" wrap="square" lIns="0" tIns="0" rIns="0" bIns="0" rtlCol="0" anchor="ctr"/>
          <a:lstStyle/>
          <a:p>
            <a:pPr marL="0" indent="0">
              <a:lnSpc>
                <a:spcPts val="8100"/>
              </a:lnSpc>
              <a:buNone/>
            </a:pPr>
            <a:r>
              <a:rPr lang="en-US" sz="5400" b="1" kern="0" spc="240" dirty="0">
                <a:solidFill>
                  <a:srgbClr val="D32F2F">
                    <a:alpha val="90000"/>
                  </a:srgbClr>
                </a:solidFill>
                <a:latin typeface="Arimo" pitchFamily="34" charset="0"/>
                <a:ea typeface="Arimo" pitchFamily="34" charset="-122"/>
                <a:cs typeface="Arimo" pitchFamily="34" charset="-120"/>
              </a:rPr>
              <a:t>RED FLAGS</a:t>
            </a:r>
            <a:endParaRPr lang="en-US" sz="5400" dirty="0"/>
          </a:p>
        </p:txBody>
      </p:sp>
      <p:sp>
        <p:nvSpPr>
          <p:cNvPr id="31" name="SK-13-text-30"/>
          <p:cNvSpPr/>
          <p:nvPr/>
        </p:nvSpPr>
        <p:spPr>
          <a:xfrm>
            <a:off x="2238375" y="1529804"/>
            <a:ext cx="4810125" cy="333375"/>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Self &amp; Others</a:t>
            </a:r>
            <a:endParaRPr lang="en-US" sz="1500" dirty="0"/>
          </a:p>
        </p:txBody>
      </p:sp>
      <p:sp>
        <p:nvSpPr>
          <p:cNvPr id="32" name="SK-13-text-31"/>
          <p:cNvSpPr/>
          <p:nvPr/>
        </p:nvSpPr>
        <p:spPr>
          <a:xfrm>
            <a:off x="2221706" y="1977479"/>
            <a:ext cx="746474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Suicidal ideation, planning, or intent</a:t>
            </a:r>
            <a:endParaRPr lang="en-US" sz="1275" dirty="0"/>
          </a:p>
        </p:txBody>
      </p:sp>
      <p:sp>
        <p:nvSpPr>
          <p:cNvPr id="33" name="SK-13-text-32"/>
          <p:cNvSpPr/>
          <p:nvPr/>
        </p:nvSpPr>
        <p:spPr>
          <a:xfrm>
            <a:off x="2221706" y="2299395"/>
            <a:ext cx="921353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Recent self-harm or unexplained physical injury</a:t>
            </a:r>
            <a:endParaRPr lang="en-US" sz="1275" dirty="0"/>
          </a:p>
        </p:txBody>
      </p:sp>
      <p:sp>
        <p:nvSpPr>
          <p:cNvPr id="34" name="SK-13-text-33"/>
          <p:cNvSpPr/>
          <p:nvPr/>
        </p:nvSpPr>
        <p:spPr>
          <a:xfrm>
            <a:off x="2221706" y="2621310"/>
            <a:ext cx="882491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Risk to others, escalating anger, or violence</a:t>
            </a:r>
            <a:endParaRPr lang="en-US" sz="1275" dirty="0"/>
          </a:p>
        </p:txBody>
      </p:sp>
      <p:sp>
        <p:nvSpPr>
          <p:cNvPr id="35" name="SK-13-text-34"/>
          <p:cNvSpPr/>
          <p:nvPr/>
        </p:nvSpPr>
        <p:spPr>
          <a:xfrm>
            <a:off x="7239000" y="1529804"/>
            <a:ext cx="4810125" cy="333375"/>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Safety &amp; Environment</a:t>
            </a:r>
            <a:endParaRPr lang="en-US" sz="1500" dirty="0"/>
          </a:p>
        </p:txBody>
      </p:sp>
      <p:sp>
        <p:nvSpPr>
          <p:cNvPr id="36" name="SK-13-text-35"/>
          <p:cNvSpPr/>
          <p:nvPr/>
        </p:nvSpPr>
        <p:spPr>
          <a:xfrm>
            <a:off x="7222331" y="1977479"/>
            <a:ext cx="496966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Domestic abuse or coercive control</a:t>
            </a:r>
            <a:endParaRPr lang="en-US" sz="1275" dirty="0"/>
          </a:p>
        </p:txBody>
      </p:sp>
      <p:sp>
        <p:nvSpPr>
          <p:cNvPr id="37" name="SK-13-text-36"/>
          <p:cNvSpPr/>
          <p:nvPr/>
        </p:nvSpPr>
        <p:spPr>
          <a:xfrm>
            <a:off x="7222331" y="2299395"/>
            <a:ext cx="496966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Safeguarding risks (children or vulnerable adults)</a:t>
            </a:r>
            <a:endParaRPr lang="en-US" sz="1275" dirty="0"/>
          </a:p>
        </p:txBody>
      </p:sp>
      <p:sp>
        <p:nvSpPr>
          <p:cNvPr id="38" name="SK-13-text-37"/>
          <p:cNvSpPr/>
          <p:nvPr/>
        </p:nvSpPr>
        <p:spPr>
          <a:xfrm>
            <a:off x="7222331" y="2621310"/>
            <a:ext cx="496966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Homelessness or unsafe living environment</a:t>
            </a:r>
            <a:endParaRPr lang="en-US" sz="1275" dirty="0"/>
          </a:p>
        </p:txBody>
      </p:sp>
      <p:sp>
        <p:nvSpPr>
          <p:cNvPr id="39" name="SK-13-text-38"/>
          <p:cNvSpPr/>
          <p:nvPr/>
        </p:nvSpPr>
        <p:spPr>
          <a:xfrm>
            <a:off x="2238375" y="3038475"/>
            <a:ext cx="5715000" cy="333375"/>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Mental State &amp; Complexity</a:t>
            </a:r>
            <a:endParaRPr lang="en-US" sz="1500" dirty="0"/>
          </a:p>
        </p:txBody>
      </p:sp>
      <p:sp>
        <p:nvSpPr>
          <p:cNvPr id="40" name="SK-13-text-39"/>
          <p:cNvSpPr/>
          <p:nvPr/>
        </p:nvSpPr>
        <p:spPr>
          <a:xfrm>
            <a:off x="2221706" y="3486150"/>
            <a:ext cx="66875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Active psychosis or manic symptoms</a:t>
            </a:r>
            <a:endParaRPr lang="en-US" sz="1275" dirty="0"/>
          </a:p>
        </p:txBody>
      </p:sp>
      <p:sp>
        <p:nvSpPr>
          <p:cNvPr id="41" name="SK-13-text-40"/>
          <p:cNvSpPr/>
          <p:nvPr/>
        </p:nvSpPr>
        <p:spPr>
          <a:xfrm>
            <a:off x="2221706" y="3808065"/>
            <a:ext cx="746474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Severe dissociation or loss of reality</a:t>
            </a:r>
            <a:endParaRPr lang="en-US" sz="1275" dirty="0"/>
          </a:p>
        </p:txBody>
      </p:sp>
      <p:sp>
        <p:nvSpPr>
          <p:cNvPr id="42" name="SK-13-text-41"/>
          <p:cNvSpPr/>
          <p:nvPr/>
        </p:nvSpPr>
        <p:spPr>
          <a:xfrm>
            <a:off x="2221706" y="4129980"/>
            <a:ext cx="824198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Severe substance misuse or withdrawal risk</a:t>
            </a:r>
            <a:endParaRPr lang="en-US" sz="1275" dirty="0"/>
          </a:p>
        </p:txBody>
      </p:sp>
      <p:sp>
        <p:nvSpPr>
          <p:cNvPr id="43" name="SK-13-text-42"/>
          <p:cNvSpPr/>
          <p:nvPr/>
        </p:nvSpPr>
        <p:spPr>
          <a:xfrm>
            <a:off x="7239000" y="3038475"/>
            <a:ext cx="4953000" cy="333375"/>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High-Stakes Occupational Risk</a:t>
            </a:r>
            <a:endParaRPr lang="en-US" sz="1500" dirty="0"/>
          </a:p>
        </p:txBody>
      </p:sp>
      <p:sp>
        <p:nvSpPr>
          <p:cNvPr id="44" name="SK-13-text-43"/>
          <p:cNvSpPr/>
          <p:nvPr/>
        </p:nvSpPr>
        <p:spPr>
          <a:xfrm>
            <a:off x="7222331" y="3486150"/>
            <a:ext cx="496966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Roles involving access to weapons (police, military)</a:t>
            </a:r>
            <a:endParaRPr lang="en-US" sz="1275" dirty="0"/>
          </a:p>
        </p:txBody>
      </p:sp>
      <p:sp>
        <p:nvSpPr>
          <p:cNvPr id="45" name="SK-13-text-44"/>
          <p:cNvSpPr/>
          <p:nvPr/>
        </p:nvSpPr>
        <p:spPr>
          <a:xfrm>
            <a:off x="7222331" y="3808065"/>
            <a:ext cx="496966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Public safety roles (HGV/bus drivers, pilots)</a:t>
            </a:r>
            <a:endParaRPr lang="en-US" sz="1275" dirty="0"/>
          </a:p>
        </p:txBody>
      </p:sp>
      <p:sp>
        <p:nvSpPr>
          <p:cNvPr id="46" name="SK-13-text-45"/>
          <p:cNvSpPr/>
          <p:nvPr/>
        </p:nvSpPr>
        <p:spPr>
          <a:xfrm>
            <a:off x="7222331" y="4129980"/>
            <a:ext cx="496966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Severe functional impairment in critical services</a:t>
            </a:r>
            <a:endParaRPr lang="en-US" sz="1275" dirty="0"/>
          </a:p>
        </p:txBody>
      </p:sp>
      <p:sp>
        <p:nvSpPr>
          <p:cNvPr id="47" name="SK-13-text-46"/>
          <p:cNvSpPr/>
          <p:nvPr/>
        </p:nvSpPr>
        <p:spPr>
          <a:xfrm>
            <a:off x="2095500" y="4785271"/>
            <a:ext cx="952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32F2F"/>
                </a:solidFill>
                <a:latin typeface="Arimo" pitchFamily="34" charset="0"/>
                <a:ea typeface="Arimo" pitchFamily="34" charset="-122"/>
                <a:cs typeface="Arimo" pitchFamily="34" charset="-120"/>
              </a:rPr>
              <a:t>URGENT SAME-DAY ACTION REQUIRED</a:t>
            </a:r>
            <a:endParaRPr lang="en-US" sz="1500" dirty="0"/>
          </a:p>
        </p:txBody>
      </p:sp>
      <p:sp>
        <p:nvSpPr>
          <p:cNvPr id="48" name="SK-13-text-47"/>
          <p:cNvSpPr/>
          <p:nvPr/>
        </p:nvSpPr>
        <p:spPr>
          <a:xfrm>
            <a:off x="2095500" y="5109121"/>
            <a:ext cx="942975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Immediate mental health assessment, crisis team referral, or safeguarding escalation may be needed. Do not manage in isolation if risk is acute.</a:t>
            </a:r>
            <a:endParaRPr lang="en-US" sz="1200" dirty="0"/>
          </a:p>
        </p:txBody>
      </p:sp>
      <p:sp>
        <p:nvSpPr>
          <p:cNvPr id="49" name="SK-13-text-48"/>
          <p:cNvSpPr/>
          <p:nvPr/>
        </p:nvSpPr>
        <p:spPr>
          <a:xfrm>
            <a:off x="476250" y="6567488"/>
            <a:ext cx="519684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Bradford VTS Teaching Deck: PTSD</a:t>
            </a:r>
            <a:endParaRPr lang="en-US" sz="1050" dirty="0"/>
          </a:p>
        </p:txBody>
      </p:sp>
      <p:sp>
        <p:nvSpPr>
          <p:cNvPr id="50" name="SK-13-text-49"/>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4-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4-img-5" descr="preencoded.png"/>
          <p:cNvPicPr>
            <a:picLocks noChangeAspect="1"/>
          </p:cNvPicPr>
          <p:nvPr/>
        </p:nvPicPr>
        <p:blipFill>
          <a:blip r:embed="rId7"/>
          <a:stretch>
            <a:fillRect/>
          </a:stretch>
        </p:blipFill>
        <p:spPr>
          <a:xfrm>
            <a:off x="476250" y="1885950"/>
            <a:ext cx="6572250" cy="3362325"/>
          </a:xfrm>
          <a:prstGeom prst="rect">
            <a:avLst/>
          </a:prstGeom>
        </p:spPr>
      </p:pic>
      <p:pic>
        <p:nvPicPr>
          <p:cNvPr id="7" name="SK-14-img-6" descr="preencoded.png"/>
          <p:cNvPicPr>
            <a:picLocks noChangeAspect="1"/>
          </p:cNvPicPr>
          <p:nvPr/>
        </p:nvPicPr>
        <p:blipFill>
          <a:blip r:embed="rId8"/>
          <a:stretch>
            <a:fillRect/>
          </a:stretch>
        </p:blipFill>
        <p:spPr>
          <a:xfrm>
            <a:off x="590550" y="2000250"/>
            <a:ext cx="6343650" cy="390525"/>
          </a:xfrm>
          <a:prstGeom prst="rect">
            <a:avLst/>
          </a:prstGeom>
        </p:spPr>
      </p:pic>
      <p:pic>
        <p:nvPicPr>
          <p:cNvPr id="8" name="SK-14-img-7" descr="preencoded.png"/>
          <p:cNvPicPr>
            <a:picLocks noChangeAspect="1"/>
          </p:cNvPicPr>
          <p:nvPr/>
        </p:nvPicPr>
        <p:blipFill>
          <a:blip r:embed="rId9"/>
          <a:stretch>
            <a:fillRect/>
          </a:stretch>
        </p:blipFill>
        <p:spPr>
          <a:xfrm>
            <a:off x="590550" y="2062163"/>
            <a:ext cx="238125" cy="190500"/>
          </a:xfrm>
          <a:prstGeom prst="rect">
            <a:avLst/>
          </a:prstGeom>
        </p:spPr>
      </p:pic>
      <p:pic>
        <p:nvPicPr>
          <p:cNvPr id="9" name="SK-14-img-8" descr="preencoded.png"/>
          <p:cNvPicPr>
            <a:picLocks noChangeAspect="1"/>
          </p:cNvPicPr>
          <p:nvPr/>
        </p:nvPicPr>
        <p:blipFill>
          <a:blip r:embed="rId10"/>
          <a:stretch>
            <a:fillRect/>
          </a:stretch>
        </p:blipFill>
        <p:spPr>
          <a:xfrm>
            <a:off x="7334250" y="2173635"/>
            <a:ext cx="4381500" cy="1222921"/>
          </a:xfrm>
          <a:prstGeom prst="rect">
            <a:avLst/>
          </a:prstGeom>
        </p:spPr>
      </p:pic>
      <p:pic>
        <p:nvPicPr>
          <p:cNvPr id="10" name="SK-14-img-9" descr="preencoded.png"/>
          <p:cNvPicPr>
            <a:picLocks noChangeAspect="1"/>
          </p:cNvPicPr>
          <p:nvPr/>
        </p:nvPicPr>
        <p:blipFill>
          <a:blip r:embed="rId11"/>
          <a:stretch>
            <a:fillRect/>
          </a:stretch>
        </p:blipFill>
        <p:spPr>
          <a:xfrm>
            <a:off x="7448550" y="2328863"/>
            <a:ext cx="214313" cy="175320"/>
          </a:xfrm>
          <a:prstGeom prst="rect">
            <a:avLst/>
          </a:prstGeom>
        </p:spPr>
      </p:pic>
      <p:pic>
        <p:nvPicPr>
          <p:cNvPr id="11" name="SK-14-img-10" descr="preencoded.png"/>
          <p:cNvPicPr>
            <a:picLocks noChangeAspect="1"/>
          </p:cNvPicPr>
          <p:nvPr/>
        </p:nvPicPr>
        <p:blipFill>
          <a:blip r:embed="rId12"/>
          <a:stretch>
            <a:fillRect/>
          </a:stretch>
        </p:blipFill>
        <p:spPr>
          <a:xfrm>
            <a:off x="7334250" y="3587055"/>
            <a:ext cx="4381500" cy="1373386"/>
          </a:xfrm>
          <a:prstGeom prst="rect">
            <a:avLst/>
          </a:prstGeom>
        </p:spPr>
      </p:pic>
      <p:pic>
        <p:nvPicPr>
          <p:cNvPr id="12" name="SK-14-img-11" descr="preencoded.png"/>
          <p:cNvPicPr>
            <a:picLocks noChangeAspect="1"/>
          </p:cNvPicPr>
          <p:nvPr/>
        </p:nvPicPr>
        <p:blipFill>
          <a:blip r:embed="rId13"/>
          <a:stretch>
            <a:fillRect/>
          </a:stretch>
        </p:blipFill>
        <p:spPr>
          <a:xfrm>
            <a:off x="7448550" y="3701355"/>
            <a:ext cx="381000" cy="381000"/>
          </a:xfrm>
          <a:prstGeom prst="rect">
            <a:avLst/>
          </a:prstGeom>
        </p:spPr>
      </p:pic>
      <p:pic>
        <p:nvPicPr>
          <p:cNvPr id="13" name="SK-14-img-12" descr="preencoded.png"/>
          <p:cNvPicPr>
            <a:picLocks noChangeAspect="1"/>
          </p:cNvPicPr>
          <p:nvPr/>
        </p:nvPicPr>
        <p:blipFill>
          <a:blip r:embed="rId14"/>
          <a:stretch>
            <a:fillRect/>
          </a:stretch>
        </p:blipFill>
        <p:spPr>
          <a:xfrm>
            <a:off x="7531894" y="3804196"/>
            <a:ext cx="214313" cy="175320"/>
          </a:xfrm>
          <a:prstGeom prst="rect">
            <a:avLst/>
          </a:prstGeom>
        </p:spPr>
      </p:pic>
      <p:pic>
        <p:nvPicPr>
          <p:cNvPr id="14" name="SK-14-img-13" descr="preencoded.png"/>
          <p:cNvPicPr>
            <a:picLocks noChangeAspect="1"/>
          </p:cNvPicPr>
          <p:nvPr/>
        </p:nvPicPr>
        <p:blipFill>
          <a:blip r:embed="rId15"/>
          <a:stretch>
            <a:fillRect/>
          </a:stretch>
        </p:blipFill>
        <p:spPr>
          <a:xfrm>
            <a:off x="0" y="6467475"/>
            <a:ext cx="12192000" cy="390525"/>
          </a:xfrm>
          <a:prstGeom prst="rect">
            <a:avLst/>
          </a:prstGeom>
        </p:spPr>
      </p:pic>
      <p:sp>
        <p:nvSpPr>
          <p:cNvPr id="15" name="SK-14-text-14"/>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Watchful Waiting &amp; Active Monitoring</a:t>
            </a:r>
            <a:endParaRPr lang="en-US" sz="2550" dirty="0"/>
          </a:p>
        </p:txBody>
      </p:sp>
      <p:sp>
        <p:nvSpPr>
          <p:cNvPr id="16" name="SK-14-text-15"/>
          <p:cNvSpPr/>
          <p:nvPr/>
        </p:nvSpPr>
        <p:spPr>
          <a:xfrm>
            <a:off x="923925" y="2000250"/>
            <a:ext cx="68941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Management: The First Month</a:t>
            </a:r>
            <a:endParaRPr lang="en-US" sz="1650" dirty="0"/>
          </a:p>
        </p:txBody>
      </p:sp>
      <p:sp>
        <p:nvSpPr>
          <p:cNvPr id="17" name="SK-14-text-16"/>
          <p:cNvSpPr/>
          <p:nvPr/>
        </p:nvSpPr>
        <p:spPr>
          <a:xfrm>
            <a:off x="819150" y="2505075"/>
            <a:ext cx="11372850" cy="25717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Arimo" pitchFamily="34" charset="0"/>
                <a:ea typeface="Arimo" pitchFamily="34" charset="-122"/>
                <a:cs typeface="Arimo" pitchFamily="34" charset="-120"/>
              </a:rPr>
              <a:t>Indicated for subthreshold or mild symptoms within 4 weeks of trauma.</a:t>
            </a:r>
            <a:endParaRPr lang="en-US" sz="1350" dirty="0"/>
          </a:p>
        </p:txBody>
      </p:sp>
      <p:sp>
        <p:nvSpPr>
          <p:cNvPr id="18" name="SK-14-text-17"/>
          <p:cNvSpPr/>
          <p:nvPr/>
        </p:nvSpPr>
        <p:spPr>
          <a:xfrm>
            <a:off x="819150" y="2857500"/>
            <a:ext cx="611505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4B5563"/>
                </a:solidFill>
                <a:latin typeface="Arimo" pitchFamily="34" charset="0"/>
                <a:ea typeface="Arimo" pitchFamily="34" charset="-122"/>
                <a:cs typeface="Arimo" pitchFamily="34" charset="-120"/>
              </a:rPr>
              <a:t>Active Monitoring:</a:t>
            </a:r>
            <a:r>
              <a:rPr lang="en-US" sz="1350" dirty="0">
                <a:solidFill>
                  <a:srgbClr val="4B5563"/>
                </a:solidFill>
                <a:latin typeface="Arimo" pitchFamily="34" charset="0"/>
                <a:ea typeface="Arimo" pitchFamily="34" charset="-122"/>
                <a:cs typeface="Arimo" pitchFamily="34" charset="-120"/>
              </a:rPr>
              <a:t> Arrange a formal follow-up appointment (usually within 1 month).</a:t>
            </a:r>
            <a:endParaRPr lang="en-US" sz="1350" dirty="0"/>
          </a:p>
        </p:txBody>
      </p:sp>
      <p:sp>
        <p:nvSpPr>
          <p:cNvPr id="19" name="SK-14-text-18"/>
          <p:cNvSpPr/>
          <p:nvPr/>
        </p:nvSpPr>
        <p:spPr>
          <a:xfrm>
            <a:off x="819150" y="3467100"/>
            <a:ext cx="611505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4B5563"/>
                </a:solidFill>
                <a:latin typeface="Arimo" pitchFamily="34" charset="0"/>
                <a:ea typeface="Arimo" pitchFamily="34" charset="-122"/>
                <a:cs typeface="Arimo" pitchFamily="34" charset="-120"/>
              </a:rPr>
              <a:t>Psychoeducation:</a:t>
            </a:r>
            <a:r>
              <a:rPr lang="en-US" sz="1350" dirty="0">
                <a:solidFill>
                  <a:srgbClr val="4B5563"/>
                </a:solidFill>
                <a:latin typeface="Arimo" pitchFamily="34" charset="0"/>
                <a:ea typeface="Arimo" pitchFamily="34" charset="-122"/>
                <a:cs typeface="Arimo" pitchFamily="34" charset="-120"/>
              </a:rPr>
              <a:t> Explain that early distress is a normal response to abnormal events.</a:t>
            </a:r>
            <a:endParaRPr lang="en-US" sz="1350" dirty="0"/>
          </a:p>
        </p:txBody>
      </p:sp>
      <p:sp>
        <p:nvSpPr>
          <p:cNvPr id="20" name="SK-14-text-19"/>
          <p:cNvSpPr/>
          <p:nvPr/>
        </p:nvSpPr>
        <p:spPr>
          <a:xfrm>
            <a:off x="819150" y="4076700"/>
            <a:ext cx="113728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4B5563"/>
                </a:solidFill>
                <a:latin typeface="Arimo" pitchFamily="34" charset="0"/>
                <a:ea typeface="Arimo" pitchFamily="34" charset="-122"/>
                <a:cs typeface="Arimo" pitchFamily="34" charset="-120"/>
              </a:rPr>
              <a:t>Practical Support:</a:t>
            </a:r>
            <a:r>
              <a:rPr lang="en-US" sz="1350" dirty="0">
                <a:solidFill>
                  <a:srgbClr val="4B5563"/>
                </a:solidFill>
                <a:latin typeface="Arimo" pitchFamily="34" charset="0"/>
                <a:ea typeface="Arimo" pitchFamily="34" charset="-122"/>
                <a:cs typeface="Arimo" pitchFamily="34" charset="-120"/>
              </a:rPr>
              <a:t> Address immediate social, safety, or housing needs.</a:t>
            </a:r>
            <a:endParaRPr lang="en-US" sz="1350" dirty="0"/>
          </a:p>
        </p:txBody>
      </p:sp>
      <p:sp>
        <p:nvSpPr>
          <p:cNvPr id="21" name="SK-14-text-20"/>
          <p:cNvSpPr/>
          <p:nvPr/>
        </p:nvSpPr>
        <p:spPr>
          <a:xfrm>
            <a:off x="819150" y="4429125"/>
            <a:ext cx="113728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4B5563"/>
                </a:solidFill>
                <a:latin typeface="Arimo" pitchFamily="34" charset="0"/>
                <a:ea typeface="Arimo" pitchFamily="34" charset="-122"/>
                <a:cs typeface="Arimo" pitchFamily="34" charset="-120"/>
              </a:rPr>
              <a:t>Sleep Hygiene:</a:t>
            </a:r>
            <a:r>
              <a:rPr lang="en-US" sz="1350" dirty="0">
                <a:solidFill>
                  <a:srgbClr val="4B5563"/>
                </a:solidFill>
                <a:latin typeface="Arimo" pitchFamily="34" charset="0"/>
                <a:ea typeface="Arimo" pitchFamily="34" charset="-122"/>
                <a:cs typeface="Arimo" pitchFamily="34" charset="-120"/>
              </a:rPr>
              <a:t> Provide basic advice for initial insomnia/nightmares.</a:t>
            </a:r>
            <a:endParaRPr lang="en-US" sz="1350" dirty="0"/>
          </a:p>
        </p:txBody>
      </p:sp>
      <p:sp>
        <p:nvSpPr>
          <p:cNvPr id="22" name="SK-14-text-21"/>
          <p:cNvSpPr/>
          <p:nvPr/>
        </p:nvSpPr>
        <p:spPr>
          <a:xfrm>
            <a:off x="819150" y="4781550"/>
            <a:ext cx="113728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4B5563"/>
                </a:solidFill>
                <a:latin typeface="Arimo" pitchFamily="34" charset="0"/>
                <a:ea typeface="Arimo" pitchFamily="34" charset="-122"/>
                <a:cs typeface="Arimo" pitchFamily="34" charset="-120"/>
              </a:rPr>
              <a:t>Safety-Netting:</a:t>
            </a:r>
            <a:r>
              <a:rPr lang="en-US" sz="1350" dirty="0">
                <a:solidFill>
                  <a:srgbClr val="4B5563"/>
                </a:solidFill>
                <a:latin typeface="Arimo" pitchFamily="34" charset="0"/>
                <a:ea typeface="Arimo" pitchFamily="34" charset="-122"/>
                <a:cs typeface="Arimo" pitchFamily="34" charset="-120"/>
              </a:rPr>
              <a:t> Clear instructions on how to access help if symptoms escalate.</a:t>
            </a:r>
            <a:endParaRPr lang="en-US" sz="1350" dirty="0"/>
          </a:p>
        </p:txBody>
      </p:sp>
      <p:sp>
        <p:nvSpPr>
          <p:cNvPr id="23" name="SK-14-text-22"/>
          <p:cNvSpPr/>
          <p:nvPr/>
        </p:nvSpPr>
        <p:spPr>
          <a:xfrm>
            <a:off x="7739062" y="2287935"/>
            <a:ext cx="4452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NICE NG116 Clinical Mandate</a:t>
            </a:r>
            <a:endParaRPr lang="en-US" sz="1350" dirty="0"/>
          </a:p>
        </p:txBody>
      </p:sp>
      <p:sp>
        <p:nvSpPr>
          <p:cNvPr id="24" name="SK-14-text-23"/>
          <p:cNvSpPr/>
          <p:nvPr/>
        </p:nvSpPr>
        <p:spPr>
          <a:xfrm>
            <a:off x="7448550" y="2602260"/>
            <a:ext cx="4152900" cy="679996"/>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Arimo" pitchFamily="34" charset="0"/>
                <a:ea typeface="Arimo" pitchFamily="34" charset="-122"/>
                <a:cs typeface="Arimo" pitchFamily="34" charset="-120"/>
              </a:rPr>
              <a:t>Do </a:t>
            </a:r>
            <a:r>
              <a:rPr lang="en-US" sz="1275" b="1" dirty="0">
                <a:solidFill>
                  <a:srgbClr val="1F2937"/>
                </a:solidFill>
                <a:latin typeface="Arimo" pitchFamily="34" charset="0"/>
                <a:ea typeface="Arimo" pitchFamily="34" charset="-122"/>
                <a:cs typeface="Arimo" pitchFamily="34" charset="-120"/>
              </a:rPr>
              <a:t>NOT</a:t>
            </a:r>
            <a:r>
              <a:rPr lang="en-US" sz="1275" dirty="0">
                <a:solidFill>
                  <a:srgbClr val="1F2937"/>
                </a:solidFill>
                <a:latin typeface="Arimo" pitchFamily="34" charset="0"/>
                <a:ea typeface="Arimo" pitchFamily="34" charset="-122"/>
                <a:cs typeface="Arimo" pitchFamily="34" charset="-120"/>
              </a:rPr>
              <a:t> offer routine single-session psychological debriefing. Evidence suggests it may be ineffective or potentially harmful for some survivors.</a:t>
            </a:r>
            <a:endParaRPr lang="en-US" sz="1275" dirty="0"/>
          </a:p>
        </p:txBody>
      </p:sp>
      <p:sp>
        <p:nvSpPr>
          <p:cNvPr id="25" name="SK-14-text-24"/>
          <p:cNvSpPr/>
          <p:nvPr/>
        </p:nvSpPr>
        <p:spPr>
          <a:xfrm>
            <a:off x="7972425" y="3701355"/>
            <a:ext cx="3705225"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43A047"/>
                </a:solidFill>
                <a:latin typeface="Arimo" pitchFamily="34" charset="0"/>
                <a:ea typeface="Arimo" pitchFamily="34" charset="-122"/>
                <a:cs typeface="Arimo" pitchFamily="34" charset="-120"/>
              </a:rPr>
              <a:t>REASSURING</a:t>
            </a:r>
            <a:endParaRPr lang="en-US" sz="1050" dirty="0"/>
          </a:p>
        </p:txBody>
      </p:sp>
      <p:sp>
        <p:nvSpPr>
          <p:cNvPr id="26" name="SK-14-text-25"/>
          <p:cNvSpPr/>
          <p:nvPr/>
        </p:nvSpPr>
        <p:spPr>
          <a:xfrm>
            <a:off x="7972425" y="3939480"/>
            <a:ext cx="3629025" cy="906661"/>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Arimo" pitchFamily="34" charset="0"/>
                <a:ea typeface="Arimo" pitchFamily="34" charset="-122"/>
                <a:cs typeface="Arimo" pitchFamily="34" charset="-120"/>
              </a:rPr>
              <a:t>Many people experience acute distress immediately after trauma; these symptoms often settle naturally with safety, social support, and active monitoring.</a:t>
            </a:r>
            <a:endParaRPr lang="en-US" sz="1275" dirty="0"/>
          </a:p>
        </p:txBody>
      </p:sp>
      <p:sp>
        <p:nvSpPr>
          <p:cNvPr id="27" name="SK-14-text-26"/>
          <p:cNvSpPr/>
          <p:nvPr/>
        </p:nvSpPr>
        <p:spPr>
          <a:xfrm>
            <a:off x="10353675" y="6562725"/>
            <a:ext cx="1838325"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6B7280"/>
                </a:solidFill>
                <a:latin typeface="Arimo" pitchFamily="34" charset="0"/>
                <a:ea typeface="Arimo" pitchFamily="34" charset="-122"/>
                <a:cs typeface="Arimo" pitchFamily="34" charset="-120"/>
                <a:hlinkClick r:id="rId16"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28" name="SK-14-text-26-link-hitbox-1">
            <a:hlinkClick r:id="rId16" tooltip="https://www.bradfordvts.co.uk/"/>
          </p:cNvPr>
          <p:cNvSpPr/>
          <p:nvPr/>
        </p:nvSpPr>
        <p:spPr>
          <a:xfrm>
            <a:off x="10353675" y="6581775"/>
            <a:ext cx="1838325"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5-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5-img-5" descr="preencoded.png"/>
          <p:cNvPicPr>
            <a:picLocks noChangeAspect="1"/>
          </p:cNvPicPr>
          <p:nvPr/>
        </p:nvPicPr>
        <p:blipFill>
          <a:blip r:embed="rId7"/>
          <a:stretch>
            <a:fillRect/>
          </a:stretch>
        </p:blipFill>
        <p:spPr>
          <a:xfrm>
            <a:off x="476250" y="1047750"/>
            <a:ext cx="4419600" cy="2775496"/>
          </a:xfrm>
          <a:prstGeom prst="rect">
            <a:avLst/>
          </a:prstGeom>
        </p:spPr>
      </p:pic>
      <p:pic>
        <p:nvPicPr>
          <p:cNvPr id="7" name="SK-15-img-6" descr="preencoded.png"/>
          <p:cNvPicPr>
            <a:picLocks noChangeAspect="1"/>
          </p:cNvPicPr>
          <p:nvPr/>
        </p:nvPicPr>
        <p:blipFill>
          <a:blip r:embed="rId8"/>
          <a:stretch>
            <a:fillRect/>
          </a:stretch>
        </p:blipFill>
        <p:spPr>
          <a:xfrm>
            <a:off x="628650" y="1250603"/>
            <a:ext cx="261937" cy="213420"/>
          </a:xfrm>
          <a:prstGeom prst="rect">
            <a:avLst/>
          </a:prstGeom>
        </p:spPr>
      </p:pic>
      <p:pic>
        <p:nvPicPr>
          <p:cNvPr id="8" name="SK-15-img-7" descr="preencoded.png"/>
          <p:cNvPicPr>
            <a:picLocks noChangeAspect="1"/>
          </p:cNvPicPr>
          <p:nvPr/>
        </p:nvPicPr>
        <p:blipFill>
          <a:blip r:embed="rId9"/>
          <a:stretch>
            <a:fillRect/>
          </a:stretch>
        </p:blipFill>
        <p:spPr>
          <a:xfrm>
            <a:off x="628650" y="2524125"/>
            <a:ext cx="4114800" cy="1146721"/>
          </a:xfrm>
          <a:prstGeom prst="rect">
            <a:avLst/>
          </a:prstGeom>
        </p:spPr>
      </p:pic>
      <p:pic>
        <p:nvPicPr>
          <p:cNvPr id="9" name="SK-15-img-8" descr="preencoded.png"/>
          <p:cNvPicPr>
            <a:picLocks noChangeAspect="1"/>
          </p:cNvPicPr>
          <p:nvPr/>
        </p:nvPicPr>
        <p:blipFill>
          <a:blip r:embed="rId10"/>
          <a:stretch>
            <a:fillRect/>
          </a:stretch>
        </p:blipFill>
        <p:spPr>
          <a:xfrm>
            <a:off x="476250" y="3966121"/>
            <a:ext cx="4419600" cy="685800"/>
          </a:xfrm>
          <a:prstGeom prst="rect">
            <a:avLst/>
          </a:prstGeom>
        </p:spPr>
      </p:pic>
      <p:pic>
        <p:nvPicPr>
          <p:cNvPr id="10" name="SK-15-img-9" descr="preencoded.png"/>
          <p:cNvPicPr>
            <a:picLocks noChangeAspect="1"/>
          </p:cNvPicPr>
          <p:nvPr/>
        </p:nvPicPr>
        <p:blipFill>
          <a:blip r:embed="rId11"/>
          <a:stretch>
            <a:fillRect/>
          </a:stretch>
        </p:blipFill>
        <p:spPr>
          <a:xfrm>
            <a:off x="590550" y="4166146"/>
            <a:ext cx="285750" cy="285750"/>
          </a:xfrm>
          <a:prstGeom prst="rect">
            <a:avLst/>
          </a:prstGeom>
        </p:spPr>
      </p:pic>
      <p:pic>
        <p:nvPicPr>
          <p:cNvPr id="11" name="SK-15-img-10" descr="preencoded.png"/>
          <p:cNvPicPr>
            <a:picLocks noChangeAspect="1"/>
          </p:cNvPicPr>
          <p:nvPr/>
        </p:nvPicPr>
        <p:blipFill>
          <a:blip r:embed="rId12"/>
          <a:stretch>
            <a:fillRect/>
          </a:stretch>
        </p:blipFill>
        <p:spPr>
          <a:xfrm>
            <a:off x="5086350" y="1047750"/>
            <a:ext cx="6629400" cy="3604171"/>
          </a:xfrm>
          <a:prstGeom prst="rect">
            <a:avLst/>
          </a:prstGeom>
        </p:spPr>
      </p:pic>
      <p:pic>
        <p:nvPicPr>
          <p:cNvPr id="12" name="SK-15-img-11" descr="preencoded.png"/>
          <p:cNvPicPr>
            <a:picLocks noChangeAspect="1"/>
          </p:cNvPicPr>
          <p:nvPr/>
        </p:nvPicPr>
        <p:blipFill>
          <a:blip r:embed="rId13"/>
          <a:stretch>
            <a:fillRect/>
          </a:stretch>
        </p:blipFill>
        <p:spPr>
          <a:xfrm>
            <a:off x="5238750" y="1250603"/>
            <a:ext cx="261937" cy="213420"/>
          </a:xfrm>
          <a:prstGeom prst="rect">
            <a:avLst/>
          </a:prstGeom>
        </p:spPr>
      </p:pic>
      <p:pic>
        <p:nvPicPr>
          <p:cNvPr id="13" name="SK-15-img-12" descr="preencoded.png"/>
          <p:cNvPicPr>
            <a:picLocks noChangeAspect="1"/>
          </p:cNvPicPr>
          <p:nvPr/>
        </p:nvPicPr>
        <p:blipFill>
          <a:blip r:embed="rId14"/>
          <a:stretch>
            <a:fillRect/>
          </a:stretch>
        </p:blipFill>
        <p:spPr>
          <a:xfrm>
            <a:off x="5238750" y="1695450"/>
            <a:ext cx="166688" cy="137220"/>
          </a:xfrm>
          <a:prstGeom prst="rect">
            <a:avLst/>
          </a:prstGeom>
        </p:spPr>
      </p:pic>
      <p:pic>
        <p:nvPicPr>
          <p:cNvPr id="14" name="SK-15-img-13" descr="preencoded.png"/>
          <p:cNvPicPr>
            <a:picLocks noChangeAspect="1"/>
          </p:cNvPicPr>
          <p:nvPr/>
        </p:nvPicPr>
        <p:blipFill>
          <a:blip r:embed="rId15"/>
          <a:stretch>
            <a:fillRect/>
          </a:stretch>
        </p:blipFill>
        <p:spPr>
          <a:xfrm>
            <a:off x="5238750" y="2014538"/>
            <a:ext cx="166688" cy="137220"/>
          </a:xfrm>
          <a:prstGeom prst="rect">
            <a:avLst/>
          </a:prstGeom>
        </p:spPr>
      </p:pic>
      <p:pic>
        <p:nvPicPr>
          <p:cNvPr id="15" name="SK-15-img-14" descr="preencoded.png"/>
          <p:cNvPicPr>
            <a:picLocks noChangeAspect="1"/>
          </p:cNvPicPr>
          <p:nvPr/>
        </p:nvPicPr>
        <p:blipFill>
          <a:blip r:embed="rId14"/>
          <a:stretch>
            <a:fillRect/>
          </a:stretch>
        </p:blipFill>
        <p:spPr>
          <a:xfrm>
            <a:off x="5238750" y="2333625"/>
            <a:ext cx="166688" cy="137220"/>
          </a:xfrm>
          <a:prstGeom prst="rect">
            <a:avLst/>
          </a:prstGeom>
        </p:spPr>
      </p:pic>
      <p:pic>
        <p:nvPicPr>
          <p:cNvPr id="16" name="SK-15-img-15" descr="preencoded.png"/>
          <p:cNvPicPr>
            <a:picLocks noChangeAspect="1"/>
          </p:cNvPicPr>
          <p:nvPr/>
        </p:nvPicPr>
        <p:blipFill>
          <a:blip r:embed="rId16"/>
          <a:stretch>
            <a:fillRect/>
          </a:stretch>
        </p:blipFill>
        <p:spPr>
          <a:xfrm>
            <a:off x="5238750" y="2652713"/>
            <a:ext cx="166688" cy="137220"/>
          </a:xfrm>
          <a:prstGeom prst="rect">
            <a:avLst/>
          </a:prstGeom>
        </p:spPr>
      </p:pic>
      <p:pic>
        <p:nvPicPr>
          <p:cNvPr id="17" name="SK-15-img-16" descr="preencoded.png"/>
          <p:cNvPicPr>
            <a:picLocks noChangeAspect="1"/>
          </p:cNvPicPr>
          <p:nvPr/>
        </p:nvPicPr>
        <p:blipFill>
          <a:blip r:embed="rId15"/>
          <a:stretch>
            <a:fillRect/>
          </a:stretch>
        </p:blipFill>
        <p:spPr>
          <a:xfrm>
            <a:off x="5238750" y="3214688"/>
            <a:ext cx="166688" cy="137220"/>
          </a:xfrm>
          <a:prstGeom prst="rect">
            <a:avLst/>
          </a:prstGeom>
        </p:spPr>
      </p:pic>
      <p:pic>
        <p:nvPicPr>
          <p:cNvPr id="18" name="SK-15-img-17" descr="preencoded.png"/>
          <p:cNvPicPr>
            <a:picLocks noChangeAspect="1"/>
          </p:cNvPicPr>
          <p:nvPr/>
        </p:nvPicPr>
        <p:blipFill>
          <a:blip r:embed="rId17"/>
          <a:stretch>
            <a:fillRect/>
          </a:stretch>
        </p:blipFill>
        <p:spPr>
          <a:xfrm>
            <a:off x="476250" y="4937671"/>
            <a:ext cx="11239500" cy="973336"/>
          </a:xfrm>
          <a:prstGeom prst="rect">
            <a:avLst/>
          </a:prstGeom>
        </p:spPr>
      </p:pic>
      <p:pic>
        <p:nvPicPr>
          <p:cNvPr id="19" name="SK-15-img-18" descr="preencoded.png"/>
          <p:cNvPicPr>
            <a:picLocks noChangeAspect="1"/>
          </p:cNvPicPr>
          <p:nvPr/>
        </p:nvPicPr>
        <p:blipFill>
          <a:blip r:embed="rId18"/>
          <a:stretch>
            <a:fillRect/>
          </a:stretch>
        </p:blipFill>
        <p:spPr>
          <a:xfrm>
            <a:off x="0" y="6477000"/>
            <a:ext cx="12192000" cy="381000"/>
          </a:xfrm>
          <a:prstGeom prst="rect">
            <a:avLst/>
          </a:prstGeom>
        </p:spPr>
      </p:pic>
      <p:sp>
        <p:nvSpPr>
          <p:cNvPr id="20" name="SK-15-text-19"/>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Psychological treatment — trauma-focused CBT</a:t>
            </a:r>
            <a:endParaRPr lang="en-US" sz="2550" dirty="0"/>
          </a:p>
        </p:txBody>
      </p:sp>
      <p:sp>
        <p:nvSpPr>
          <p:cNvPr id="21" name="SK-15-text-20"/>
          <p:cNvSpPr/>
          <p:nvPr/>
        </p:nvSpPr>
        <p:spPr>
          <a:xfrm>
            <a:off x="985838" y="1200150"/>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NICE NG116 First-Line</a:t>
            </a:r>
            <a:endParaRPr lang="en-US" sz="1650" dirty="0"/>
          </a:p>
        </p:txBody>
      </p:sp>
      <p:sp>
        <p:nvSpPr>
          <p:cNvPr id="22" name="SK-15-text-21"/>
          <p:cNvSpPr/>
          <p:nvPr/>
        </p:nvSpPr>
        <p:spPr>
          <a:xfrm>
            <a:off x="628650" y="1657350"/>
            <a:ext cx="4114800" cy="771525"/>
          </a:xfrm>
          <a:prstGeom prst="rect">
            <a:avLst/>
          </a:prstGeom>
          <a:noFill/>
          <a:ln/>
        </p:spPr>
        <p:txBody>
          <a:bodyPr vert="horz" wrap="square" lIns="0" tIns="0" rIns="0" bIns="0" rtlCol="0" anchor="ctr"/>
          <a:lstStyle/>
          <a:p>
            <a:pPr marL="0" indent="0">
              <a:lnSpc>
                <a:spcPts val="2025"/>
              </a:lnSpc>
              <a:buNone/>
            </a:pPr>
            <a:r>
              <a:rPr lang="en-US" sz="1350" dirty="0">
                <a:solidFill>
                  <a:srgbClr val="1F2937"/>
                </a:solidFill>
                <a:latin typeface="Arimo" pitchFamily="34" charset="0"/>
                <a:ea typeface="Arimo" pitchFamily="34" charset="-122"/>
                <a:cs typeface="Arimo" pitchFamily="34" charset="-120"/>
              </a:rPr>
              <a:t>Trauma-focused CBT (TF-CBT) is the gold standard psychological treatment recommended for adults with PTSD.</a:t>
            </a:r>
            <a:endParaRPr lang="en-US" sz="1350" dirty="0"/>
          </a:p>
        </p:txBody>
      </p:sp>
      <p:sp>
        <p:nvSpPr>
          <p:cNvPr id="23" name="SK-15-text-22"/>
          <p:cNvSpPr/>
          <p:nvPr/>
        </p:nvSpPr>
        <p:spPr>
          <a:xfrm>
            <a:off x="742950" y="2638425"/>
            <a:ext cx="3962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E57C2"/>
                </a:solidFill>
                <a:latin typeface="Arimo" pitchFamily="34" charset="0"/>
                <a:ea typeface="Arimo" pitchFamily="34" charset="-122"/>
                <a:cs typeface="Arimo" pitchFamily="34" charset="-120"/>
              </a:rPr>
              <a:t>AKT INSIGHT</a:t>
            </a:r>
            <a:endParaRPr lang="en-US" sz="1050" dirty="0"/>
          </a:p>
        </p:txBody>
      </p:sp>
      <p:sp>
        <p:nvSpPr>
          <p:cNvPr id="24" name="SK-15-text-23"/>
          <p:cNvSpPr/>
          <p:nvPr/>
        </p:nvSpPr>
        <p:spPr>
          <a:xfrm>
            <a:off x="742950" y="2876550"/>
            <a:ext cx="3886200" cy="679996"/>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Arimo" pitchFamily="34" charset="0"/>
                <a:ea typeface="Arimo" pitchFamily="34" charset="-122"/>
                <a:cs typeface="Arimo" pitchFamily="34" charset="-120"/>
              </a:rPr>
              <a:t>NICE recommends TF-CBT as a core intervention. Offer as early as 1 month post-trauma if symptoms are severe.</a:t>
            </a:r>
            <a:endParaRPr lang="en-US" sz="1275" dirty="0"/>
          </a:p>
        </p:txBody>
      </p:sp>
      <p:sp>
        <p:nvSpPr>
          <p:cNvPr id="25" name="SK-15-text-24"/>
          <p:cNvSpPr/>
          <p:nvPr/>
        </p:nvSpPr>
        <p:spPr>
          <a:xfrm>
            <a:off x="990600" y="4080421"/>
            <a:ext cx="379095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Arimo" pitchFamily="34" charset="0"/>
                <a:ea typeface="Arimo" pitchFamily="34" charset="-122"/>
                <a:cs typeface="Arimo" pitchFamily="34" charset="-120"/>
              </a:rPr>
              <a:t>Crucial: TF-CBT is structured and active. It is NOT generic supportive "chatting" or counseling.</a:t>
            </a:r>
            <a:endParaRPr lang="en-US" sz="1200" dirty="0"/>
          </a:p>
        </p:txBody>
      </p:sp>
      <p:sp>
        <p:nvSpPr>
          <p:cNvPr id="26" name="SK-15-text-25"/>
          <p:cNvSpPr/>
          <p:nvPr/>
        </p:nvSpPr>
        <p:spPr>
          <a:xfrm>
            <a:off x="5595938" y="1200150"/>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The TF-CBT Framework</a:t>
            </a:r>
            <a:endParaRPr lang="en-US" sz="1650" dirty="0"/>
          </a:p>
        </p:txBody>
      </p:sp>
      <p:sp>
        <p:nvSpPr>
          <p:cNvPr id="27" name="SK-15-text-26"/>
          <p:cNvSpPr/>
          <p:nvPr/>
        </p:nvSpPr>
        <p:spPr>
          <a:xfrm>
            <a:off x="5500688" y="1657350"/>
            <a:ext cx="669131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Arimo" pitchFamily="34" charset="0"/>
                <a:ea typeface="Arimo" pitchFamily="34" charset="-122"/>
                <a:cs typeface="Arimo" pitchFamily="34" charset="-120"/>
              </a:rPr>
              <a:t>Psychoeducation:</a:t>
            </a:r>
            <a:r>
              <a:rPr lang="en-US" sz="1275" dirty="0">
                <a:solidFill>
                  <a:srgbClr val="1F2937"/>
                </a:solidFill>
                <a:latin typeface="Arimo" pitchFamily="34" charset="0"/>
                <a:ea typeface="Arimo" pitchFamily="34" charset="-122"/>
                <a:cs typeface="Arimo" pitchFamily="34" charset="-120"/>
              </a:rPr>
              <a:t> Normalising symptoms and explaining the "fight-flight" response.</a:t>
            </a:r>
            <a:endParaRPr lang="en-US" sz="1275" dirty="0"/>
          </a:p>
        </p:txBody>
      </p:sp>
      <p:sp>
        <p:nvSpPr>
          <p:cNvPr id="28" name="SK-15-text-27"/>
          <p:cNvSpPr/>
          <p:nvPr/>
        </p:nvSpPr>
        <p:spPr>
          <a:xfrm>
            <a:off x="5500688" y="1976438"/>
            <a:ext cx="669131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Arimo" pitchFamily="34" charset="0"/>
                <a:ea typeface="Arimo" pitchFamily="34" charset="-122"/>
                <a:cs typeface="Arimo" pitchFamily="34" charset="-120"/>
              </a:rPr>
              <a:t>Anxiety Management:</a:t>
            </a:r>
            <a:r>
              <a:rPr lang="en-US" sz="1275" dirty="0">
                <a:solidFill>
                  <a:srgbClr val="1F2937"/>
                </a:solidFill>
                <a:latin typeface="Arimo" pitchFamily="34" charset="0"/>
                <a:ea typeface="Arimo" pitchFamily="34" charset="-122"/>
                <a:cs typeface="Arimo" pitchFamily="34" charset="-120"/>
              </a:rPr>
              <a:t> Breathing, grounding, and stabilization techniques.</a:t>
            </a:r>
            <a:endParaRPr lang="en-US" sz="1275" dirty="0"/>
          </a:p>
        </p:txBody>
      </p:sp>
      <p:sp>
        <p:nvSpPr>
          <p:cNvPr id="29" name="SK-15-text-28"/>
          <p:cNvSpPr/>
          <p:nvPr/>
        </p:nvSpPr>
        <p:spPr>
          <a:xfrm>
            <a:off x="5500688" y="2295525"/>
            <a:ext cx="669131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Arimo" pitchFamily="34" charset="0"/>
                <a:ea typeface="Arimo" pitchFamily="34" charset="-122"/>
                <a:cs typeface="Arimo" pitchFamily="34" charset="-120"/>
              </a:rPr>
              <a:t>Memory Processing:</a:t>
            </a:r>
            <a:r>
              <a:rPr lang="en-US" sz="1275" dirty="0">
                <a:solidFill>
                  <a:srgbClr val="1F2937"/>
                </a:solidFill>
                <a:latin typeface="Arimo" pitchFamily="34" charset="0"/>
                <a:ea typeface="Arimo" pitchFamily="34" charset="-122"/>
                <a:cs typeface="Arimo" pitchFamily="34" charset="-120"/>
              </a:rPr>
              <a:t> Narrative work or imaginal exposure to the trauma memory.</a:t>
            </a:r>
            <a:endParaRPr lang="en-US" sz="1275" dirty="0"/>
          </a:p>
        </p:txBody>
      </p:sp>
      <p:sp>
        <p:nvSpPr>
          <p:cNvPr id="30" name="SK-15-text-29"/>
          <p:cNvSpPr/>
          <p:nvPr/>
        </p:nvSpPr>
        <p:spPr>
          <a:xfrm>
            <a:off x="5500688" y="2614613"/>
            <a:ext cx="60626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Arimo" pitchFamily="34" charset="0"/>
                <a:ea typeface="Arimo" pitchFamily="34" charset="-122"/>
                <a:cs typeface="Arimo" pitchFamily="34" charset="-120"/>
              </a:rPr>
              <a:t>Cognitive Restructuring:</a:t>
            </a:r>
            <a:r>
              <a:rPr lang="en-US" sz="1275" dirty="0">
                <a:solidFill>
                  <a:srgbClr val="1F2937"/>
                </a:solidFill>
                <a:latin typeface="Arimo" pitchFamily="34" charset="0"/>
                <a:ea typeface="Arimo" pitchFamily="34" charset="-122"/>
                <a:cs typeface="Arimo" pitchFamily="34" charset="-120"/>
              </a:rPr>
              <a:t> Addressing guilt, shame, and "the world is dangerous" beliefs.</a:t>
            </a:r>
            <a:endParaRPr lang="en-US" sz="1275" dirty="0"/>
          </a:p>
        </p:txBody>
      </p:sp>
      <p:sp>
        <p:nvSpPr>
          <p:cNvPr id="31" name="SK-15-text-30"/>
          <p:cNvSpPr/>
          <p:nvPr/>
        </p:nvSpPr>
        <p:spPr>
          <a:xfrm>
            <a:off x="5500688" y="3176588"/>
            <a:ext cx="6691313"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F2937"/>
                </a:solidFill>
                <a:latin typeface="Arimo" pitchFamily="34" charset="0"/>
                <a:ea typeface="Arimo" pitchFamily="34" charset="-122"/>
                <a:cs typeface="Arimo" pitchFamily="34" charset="-120"/>
              </a:rPr>
              <a:t>Relapse Prevention:</a:t>
            </a:r>
            <a:r>
              <a:rPr lang="en-US" sz="1275" dirty="0">
                <a:solidFill>
                  <a:srgbClr val="1F2937"/>
                </a:solidFill>
                <a:latin typeface="Arimo" pitchFamily="34" charset="0"/>
                <a:ea typeface="Arimo" pitchFamily="34" charset="-122"/>
                <a:cs typeface="Arimo" pitchFamily="34" charset="-120"/>
              </a:rPr>
              <a:t> Managing future triggers and maintenance of gains.</a:t>
            </a:r>
            <a:endParaRPr lang="en-US" sz="1275" dirty="0"/>
          </a:p>
        </p:txBody>
      </p:sp>
      <p:sp>
        <p:nvSpPr>
          <p:cNvPr id="32" name="SK-15-text-31"/>
          <p:cNvSpPr/>
          <p:nvPr/>
        </p:nvSpPr>
        <p:spPr>
          <a:xfrm>
            <a:off x="590550" y="5051971"/>
            <a:ext cx="110871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97B"/>
                </a:solidFill>
                <a:latin typeface="Arimo" pitchFamily="34" charset="0"/>
                <a:ea typeface="Arimo" pitchFamily="34" charset="-122"/>
                <a:cs typeface="Arimo" pitchFamily="34" charset="-120"/>
              </a:rPr>
              <a:t>SCA: EXPLAINING TO A PATIENT</a:t>
            </a:r>
            <a:endParaRPr lang="en-US" sz="1050" dirty="0"/>
          </a:p>
        </p:txBody>
      </p:sp>
      <p:sp>
        <p:nvSpPr>
          <p:cNvPr id="33" name="SK-15-text-32"/>
          <p:cNvSpPr/>
          <p:nvPr/>
        </p:nvSpPr>
        <p:spPr>
          <a:xfrm>
            <a:off x="590550" y="5290096"/>
            <a:ext cx="11010900" cy="506611"/>
          </a:xfrm>
          <a:prstGeom prst="rect">
            <a:avLst/>
          </a:prstGeom>
          <a:noFill/>
          <a:ln/>
        </p:spPr>
        <p:txBody>
          <a:bodyPr vert="horz" wrap="square" lIns="0" tIns="0" rIns="0" bIns="0" rtlCol="0" anchor="ctr"/>
          <a:lstStyle/>
          <a:p>
            <a:pPr marL="0" indent="0">
              <a:lnSpc>
                <a:spcPts val="1995"/>
              </a:lnSpc>
              <a:buNone/>
            </a:pPr>
            <a:r>
              <a:rPr lang="en-US" sz="1425" i="1" dirty="0">
                <a:solidFill>
                  <a:srgbClr val="1F2937"/>
                </a:solidFill>
                <a:latin typeface="Arimo" pitchFamily="34" charset="0"/>
                <a:ea typeface="Arimo" pitchFamily="34" charset="-122"/>
                <a:cs typeface="Arimo" pitchFamily="34" charset="-120"/>
              </a:rPr>
              <a:t>"This therapy is a structured way to help your brain process what happened. At the moment, the memory feels like it's happening right now. We work on techniques to ground you first, then slowly help the brain file that memory away into the past where it belongs."</a:t>
            </a:r>
            <a:endParaRPr lang="en-US" sz="1425" dirty="0"/>
          </a:p>
        </p:txBody>
      </p:sp>
      <p:sp>
        <p:nvSpPr>
          <p:cNvPr id="34" name="SK-15-text-33"/>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476250" y="366713"/>
            <a:ext cx="38100" cy="323850"/>
          </a:xfrm>
          <a:prstGeom prst="rect">
            <a:avLst/>
          </a:prstGeom>
        </p:spPr>
      </p:pic>
      <p:pic>
        <p:nvPicPr>
          <p:cNvPr id="4" name="SK-16-img-3" descr="preencoded.png"/>
          <p:cNvPicPr>
            <a:picLocks noChangeAspect="1"/>
          </p:cNvPicPr>
          <p:nvPr/>
        </p:nvPicPr>
        <p:blipFill>
          <a:blip r:embed="rId5"/>
          <a:stretch>
            <a:fillRect/>
          </a:stretch>
        </p:blipFill>
        <p:spPr>
          <a:xfrm>
            <a:off x="476250" y="895350"/>
            <a:ext cx="11239500" cy="9525"/>
          </a:xfrm>
          <a:prstGeom prst="rect">
            <a:avLst/>
          </a:prstGeom>
        </p:spPr>
      </p:pic>
      <p:pic>
        <p:nvPicPr>
          <p:cNvPr id="5" name="SK-16-img-4" descr="preencoded.png"/>
          <p:cNvPicPr>
            <a:picLocks noChangeAspect="1"/>
          </p:cNvPicPr>
          <p:nvPr/>
        </p:nvPicPr>
        <p:blipFill>
          <a:blip r:embed="rId6"/>
          <a:stretch>
            <a:fillRect/>
          </a:stretch>
        </p:blipFill>
        <p:spPr>
          <a:xfrm>
            <a:off x="476250" y="1047750"/>
            <a:ext cx="5505450" cy="3849142"/>
          </a:xfrm>
          <a:prstGeom prst="rect">
            <a:avLst/>
          </a:prstGeom>
        </p:spPr>
      </p:pic>
      <p:pic>
        <p:nvPicPr>
          <p:cNvPr id="6" name="SK-16-img-5" descr="preencoded.png"/>
          <p:cNvPicPr>
            <a:picLocks noChangeAspect="1"/>
          </p:cNvPicPr>
          <p:nvPr/>
        </p:nvPicPr>
        <p:blipFill>
          <a:blip r:embed="rId7"/>
          <a:stretch>
            <a:fillRect/>
          </a:stretch>
        </p:blipFill>
        <p:spPr>
          <a:xfrm>
            <a:off x="590550" y="1204913"/>
            <a:ext cx="285750" cy="228600"/>
          </a:xfrm>
          <a:prstGeom prst="rect">
            <a:avLst/>
          </a:prstGeom>
        </p:spPr>
      </p:pic>
      <p:pic>
        <p:nvPicPr>
          <p:cNvPr id="7" name="SK-16-img-6" descr="preencoded.png"/>
          <p:cNvPicPr>
            <a:picLocks noChangeAspect="1"/>
          </p:cNvPicPr>
          <p:nvPr/>
        </p:nvPicPr>
        <p:blipFill>
          <a:blip r:embed="rId6"/>
          <a:stretch>
            <a:fillRect/>
          </a:stretch>
        </p:blipFill>
        <p:spPr>
          <a:xfrm>
            <a:off x="6210300" y="1047750"/>
            <a:ext cx="5505450" cy="3849142"/>
          </a:xfrm>
          <a:prstGeom prst="rect">
            <a:avLst/>
          </a:prstGeom>
        </p:spPr>
      </p:pic>
      <p:pic>
        <p:nvPicPr>
          <p:cNvPr id="8" name="SK-16-img-7" descr="preencoded.png"/>
          <p:cNvPicPr>
            <a:picLocks noChangeAspect="1"/>
          </p:cNvPicPr>
          <p:nvPr/>
        </p:nvPicPr>
        <p:blipFill>
          <a:blip r:embed="rId8"/>
          <a:stretch>
            <a:fillRect/>
          </a:stretch>
        </p:blipFill>
        <p:spPr>
          <a:xfrm>
            <a:off x="6324600" y="1204913"/>
            <a:ext cx="285750" cy="228600"/>
          </a:xfrm>
          <a:prstGeom prst="rect">
            <a:avLst/>
          </a:prstGeom>
        </p:spPr>
      </p:pic>
      <p:pic>
        <p:nvPicPr>
          <p:cNvPr id="9" name="SK-16-img-8" descr="preencoded.png"/>
          <p:cNvPicPr>
            <a:picLocks noChangeAspect="1"/>
          </p:cNvPicPr>
          <p:nvPr/>
        </p:nvPicPr>
        <p:blipFill>
          <a:blip r:embed="rId9"/>
          <a:stretch>
            <a:fillRect/>
          </a:stretch>
        </p:blipFill>
        <p:spPr>
          <a:xfrm>
            <a:off x="476250" y="5087392"/>
            <a:ext cx="5524500" cy="1175296"/>
          </a:xfrm>
          <a:prstGeom prst="rect">
            <a:avLst/>
          </a:prstGeom>
        </p:spPr>
      </p:pic>
      <p:pic>
        <p:nvPicPr>
          <p:cNvPr id="10" name="SK-16-img-9" descr="preencoded.png"/>
          <p:cNvPicPr>
            <a:picLocks noChangeAspect="1"/>
          </p:cNvPicPr>
          <p:nvPr/>
        </p:nvPicPr>
        <p:blipFill>
          <a:blip r:embed="rId10"/>
          <a:stretch>
            <a:fillRect/>
          </a:stretch>
        </p:blipFill>
        <p:spPr>
          <a:xfrm>
            <a:off x="590550" y="5247084"/>
            <a:ext cx="190500" cy="152400"/>
          </a:xfrm>
          <a:prstGeom prst="rect">
            <a:avLst/>
          </a:prstGeom>
        </p:spPr>
      </p:pic>
      <p:pic>
        <p:nvPicPr>
          <p:cNvPr id="11" name="SK-16-img-10" descr="preencoded.png"/>
          <p:cNvPicPr>
            <a:picLocks noChangeAspect="1"/>
          </p:cNvPicPr>
          <p:nvPr/>
        </p:nvPicPr>
        <p:blipFill>
          <a:blip r:embed="rId11"/>
          <a:stretch>
            <a:fillRect/>
          </a:stretch>
        </p:blipFill>
        <p:spPr>
          <a:xfrm>
            <a:off x="6191250" y="5087392"/>
            <a:ext cx="5524500" cy="1175296"/>
          </a:xfrm>
          <a:prstGeom prst="rect">
            <a:avLst/>
          </a:prstGeom>
        </p:spPr>
      </p:pic>
      <p:pic>
        <p:nvPicPr>
          <p:cNvPr id="12" name="SK-16-img-11" descr="preencoded.png"/>
          <p:cNvPicPr>
            <a:picLocks noChangeAspect="1"/>
          </p:cNvPicPr>
          <p:nvPr/>
        </p:nvPicPr>
        <p:blipFill>
          <a:blip r:embed="rId12"/>
          <a:stretch>
            <a:fillRect/>
          </a:stretch>
        </p:blipFill>
        <p:spPr>
          <a:xfrm>
            <a:off x="6305550" y="5247084"/>
            <a:ext cx="190500" cy="152400"/>
          </a:xfrm>
          <a:prstGeom prst="rect">
            <a:avLst/>
          </a:prstGeom>
        </p:spPr>
      </p:pic>
      <p:pic>
        <p:nvPicPr>
          <p:cNvPr id="13" name="SK-16-img-12" descr="preencoded.png"/>
          <p:cNvPicPr>
            <a:picLocks noChangeAspect="1"/>
          </p:cNvPicPr>
          <p:nvPr/>
        </p:nvPicPr>
        <p:blipFill>
          <a:blip r:embed="rId13"/>
          <a:stretch>
            <a:fillRect/>
          </a:stretch>
        </p:blipFill>
        <p:spPr>
          <a:xfrm>
            <a:off x="0" y="6453188"/>
            <a:ext cx="12192000" cy="404813"/>
          </a:xfrm>
          <a:prstGeom prst="rect">
            <a:avLst/>
          </a:prstGeom>
        </p:spPr>
      </p:pic>
      <p:sp>
        <p:nvSpPr>
          <p:cNvPr id="14" name="SK-16-text-13"/>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Psychological treatment — EMDR</a:t>
            </a:r>
            <a:endParaRPr lang="en-US" sz="2550" dirty="0"/>
          </a:p>
        </p:txBody>
      </p:sp>
      <p:sp>
        <p:nvSpPr>
          <p:cNvPr id="15" name="SK-16-text-14"/>
          <p:cNvSpPr/>
          <p:nvPr/>
        </p:nvSpPr>
        <p:spPr>
          <a:xfrm>
            <a:off x="971550" y="1162050"/>
            <a:ext cx="33737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What is EMDR?</a:t>
            </a:r>
            <a:endParaRPr lang="en-US" sz="1650" dirty="0"/>
          </a:p>
        </p:txBody>
      </p:sp>
      <p:sp>
        <p:nvSpPr>
          <p:cNvPr id="16" name="SK-16-text-15"/>
          <p:cNvSpPr/>
          <p:nvPr/>
        </p:nvSpPr>
        <p:spPr>
          <a:xfrm>
            <a:off x="819150" y="159067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Eye Movement Desensitization and Reprocessing:</a:t>
            </a:r>
            <a:r>
              <a:rPr lang="en-US" sz="1350" dirty="0">
                <a:solidFill>
                  <a:srgbClr val="4B5563"/>
                </a:solidFill>
                <a:latin typeface="Arimo" pitchFamily="34" charset="0"/>
                <a:ea typeface="Arimo" pitchFamily="34" charset="-122"/>
                <a:cs typeface="Arimo" pitchFamily="34" charset="-120"/>
              </a:rPr>
              <a:t> A structured, trauma-focused therapy.</a:t>
            </a:r>
            <a:endParaRPr lang="en-US" sz="1350" dirty="0"/>
          </a:p>
        </p:txBody>
      </p:sp>
      <p:sp>
        <p:nvSpPr>
          <p:cNvPr id="17" name="SK-16-text-16"/>
          <p:cNvSpPr/>
          <p:nvPr/>
        </p:nvSpPr>
        <p:spPr>
          <a:xfrm>
            <a:off x="819150" y="218122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NICE NG116:</a:t>
            </a:r>
            <a:r>
              <a:rPr lang="en-US" sz="1350" dirty="0">
                <a:solidFill>
                  <a:srgbClr val="4B5563"/>
                </a:solidFill>
                <a:latin typeface="Arimo" pitchFamily="34" charset="0"/>
                <a:ea typeface="Arimo" pitchFamily="34" charset="-122"/>
                <a:cs typeface="Arimo" pitchFamily="34" charset="-120"/>
              </a:rPr>
              <a:t> Formally recognized as an effective treatment option for adults with PTSD.</a:t>
            </a:r>
            <a:endParaRPr lang="en-US" sz="1350" dirty="0"/>
          </a:p>
        </p:txBody>
      </p:sp>
      <p:sp>
        <p:nvSpPr>
          <p:cNvPr id="18" name="SK-16-text-17"/>
          <p:cNvSpPr/>
          <p:nvPr/>
        </p:nvSpPr>
        <p:spPr>
          <a:xfrm>
            <a:off x="819150" y="277177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Clinical Aim:</a:t>
            </a:r>
            <a:r>
              <a:rPr lang="en-US" sz="1350" dirty="0">
                <a:solidFill>
                  <a:srgbClr val="4B5563"/>
                </a:solidFill>
                <a:latin typeface="Arimo" pitchFamily="34" charset="0"/>
                <a:ea typeface="Arimo" pitchFamily="34" charset="-122"/>
                <a:cs typeface="Arimo" pitchFamily="34" charset="-120"/>
              </a:rPr>
              <a:t> To reduce the vividness and distress associated with traumatic memories.</a:t>
            </a:r>
            <a:endParaRPr lang="en-US" sz="1350" dirty="0"/>
          </a:p>
        </p:txBody>
      </p:sp>
      <p:sp>
        <p:nvSpPr>
          <p:cNvPr id="19" name="SK-16-text-18"/>
          <p:cNvSpPr/>
          <p:nvPr/>
        </p:nvSpPr>
        <p:spPr>
          <a:xfrm>
            <a:off x="819150" y="336232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Target:</a:t>
            </a:r>
            <a:r>
              <a:rPr lang="en-US" sz="1350" dirty="0">
                <a:solidFill>
                  <a:srgbClr val="4B5563"/>
                </a:solidFill>
                <a:latin typeface="Arimo" pitchFamily="34" charset="0"/>
                <a:ea typeface="Arimo" pitchFamily="34" charset="-122"/>
                <a:cs typeface="Arimo" pitchFamily="34" charset="-120"/>
              </a:rPr>
              <a:t> Especially useful when patients have a preference for non-verbal processing or specific traumatic flashbacks.</a:t>
            </a:r>
            <a:endParaRPr lang="en-US" sz="1350" dirty="0"/>
          </a:p>
        </p:txBody>
      </p:sp>
      <p:sp>
        <p:nvSpPr>
          <p:cNvPr id="20" name="SK-16-text-19"/>
          <p:cNvSpPr/>
          <p:nvPr/>
        </p:nvSpPr>
        <p:spPr>
          <a:xfrm>
            <a:off x="6705600" y="1162050"/>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Mechanism &amp; Delivery</a:t>
            </a:r>
            <a:endParaRPr lang="en-US" sz="1650" dirty="0"/>
          </a:p>
        </p:txBody>
      </p:sp>
      <p:sp>
        <p:nvSpPr>
          <p:cNvPr id="21" name="SK-16-text-20"/>
          <p:cNvSpPr/>
          <p:nvPr/>
        </p:nvSpPr>
        <p:spPr>
          <a:xfrm>
            <a:off x="6553200" y="159067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Bilateral Stimulation:</a:t>
            </a:r>
            <a:r>
              <a:rPr lang="en-US" sz="1350" dirty="0">
                <a:solidFill>
                  <a:srgbClr val="4B5563"/>
                </a:solidFill>
                <a:latin typeface="Arimo" pitchFamily="34" charset="0"/>
                <a:ea typeface="Arimo" pitchFamily="34" charset="-122"/>
                <a:cs typeface="Arimo" pitchFamily="34" charset="-120"/>
              </a:rPr>
              <a:t> Recalling traumatic memories while following side-to-side eye movements (or taps/tones).</a:t>
            </a:r>
            <a:endParaRPr lang="en-US" sz="1350" dirty="0"/>
          </a:p>
        </p:txBody>
      </p:sp>
      <p:sp>
        <p:nvSpPr>
          <p:cNvPr id="22" name="SK-16-text-21"/>
          <p:cNvSpPr/>
          <p:nvPr/>
        </p:nvSpPr>
        <p:spPr>
          <a:xfrm>
            <a:off x="6553200" y="218122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Specialist Only:</a:t>
            </a:r>
            <a:r>
              <a:rPr lang="en-US" sz="1350" dirty="0">
                <a:solidFill>
                  <a:srgbClr val="4B5563"/>
                </a:solidFill>
                <a:latin typeface="Arimo" pitchFamily="34" charset="0"/>
                <a:ea typeface="Arimo" pitchFamily="34" charset="-122"/>
                <a:cs typeface="Arimo" pitchFamily="34" charset="-120"/>
              </a:rPr>
              <a:t> Must be delivered by a trained professional in a safe, clinical environment.</a:t>
            </a:r>
            <a:endParaRPr lang="en-US" sz="1350" dirty="0"/>
          </a:p>
        </p:txBody>
      </p:sp>
      <p:sp>
        <p:nvSpPr>
          <p:cNvPr id="23" name="SK-16-text-22"/>
          <p:cNvSpPr/>
          <p:nvPr/>
        </p:nvSpPr>
        <p:spPr>
          <a:xfrm>
            <a:off x="6553200" y="277177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Not Hypnosis:</a:t>
            </a:r>
            <a:r>
              <a:rPr lang="en-US" sz="1350" dirty="0">
                <a:solidFill>
                  <a:srgbClr val="4B5563"/>
                </a:solidFill>
                <a:latin typeface="Arimo" pitchFamily="34" charset="0"/>
                <a:ea typeface="Arimo" pitchFamily="34" charset="-122"/>
                <a:cs typeface="Arimo" pitchFamily="34" charset="-120"/>
              </a:rPr>
              <a:t> The patient remains fully awake and in control throughout the session.</a:t>
            </a:r>
            <a:endParaRPr lang="en-US" sz="1350" dirty="0"/>
          </a:p>
        </p:txBody>
      </p:sp>
      <p:sp>
        <p:nvSpPr>
          <p:cNvPr id="24" name="SK-16-text-23"/>
          <p:cNvSpPr/>
          <p:nvPr/>
        </p:nvSpPr>
        <p:spPr>
          <a:xfrm>
            <a:off x="6553200" y="3362325"/>
            <a:ext cx="50482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B5563"/>
                </a:solidFill>
                <a:latin typeface="Arimo" pitchFamily="34" charset="0"/>
                <a:ea typeface="Arimo" pitchFamily="34" charset="-122"/>
                <a:cs typeface="Arimo" pitchFamily="34" charset="-120"/>
              </a:rPr>
              <a:t>Availability:</a:t>
            </a:r>
            <a:r>
              <a:rPr lang="en-US" sz="1350" dirty="0">
                <a:solidFill>
                  <a:srgbClr val="4B5563"/>
                </a:solidFill>
                <a:latin typeface="Arimo" pitchFamily="34" charset="0"/>
                <a:ea typeface="Arimo" pitchFamily="34" charset="-122"/>
                <a:cs typeface="Arimo" pitchFamily="34" charset="-120"/>
              </a:rPr>
              <a:t> Dependent on local NHS Talking Therapies or specialist trauma secondary care services.</a:t>
            </a:r>
            <a:endParaRPr lang="en-US" sz="1350" dirty="0"/>
          </a:p>
        </p:txBody>
      </p:sp>
      <p:sp>
        <p:nvSpPr>
          <p:cNvPr id="25" name="SK-16-text-24"/>
          <p:cNvSpPr/>
          <p:nvPr/>
        </p:nvSpPr>
        <p:spPr>
          <a:xfrm>
            <a:off x="781050" y="5201692"/>
            <a:ext cx="53035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97B"/>
                </a:solidFill>
                <a:latin typeface="Arimo" pitchFamily="34" charset="0"/>
                <a:ea typeface="Arimo" pitchFamily="34" charset="-122"/>
                <a:cs typeface="Arimo" pitchFamily="34" charset="-120"/>
              </a:rPr>
              <a:t> SCA: EXPLAINING TO A PATIENT</a:t>
            </a:r>
            <a:endParaRPr lang="en-US" sz="1200" dirty="0"/>
          </a:p>
        </p:txBody>
      </p:sp>
      <p:sp>
        <p:nvSpPr>
          <p:cNvPr id="26" name="SK-16-text-25"/>
          <p:cNvSpPr/>
          <p:nvPr/>
        </p:nvSpPr>
        <p:spPr>
          <a:xfrm>
            <a:off x="590550" y="5468392"/>
            <a:ext cx="5295900" cy="679996"/>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Arimo" pitchFamily="34" charset="0"/>
                <a:ea typeface="Arimo" pitchFamily="34" charset="-122"/>
                <a:cs typeface="Arimo" pitchFamily="34" charset="-120"/>
              </a:rPr>
              <a:t>"EMDR helps the brain process 'stuck' memories. By using side-to-side eye movements, we help the brain file those memories away so they feel like the past, rather than happening right now."</a:t>
            </a:r>
            <a:endParaRPr lang="en-US" sz="1275" dirty="0"/>
          </a:p>
        </p:txBody>
      </p:sp>
      <p:sp>
        <p:nvSpPr>
          <p:cNvPr id="27" name="SK-16-text-26"/>
          <p:cNvSpPr/>
          <p:nvPr/>
        </p:nvSpPr>
        <p:spPr>
          <a:xfrm>
            <a:off x="6496050" y="5201692"/>
            <a:ext cx="52959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B300"/>
                </a:solidFill>
                <a:latin typeface="Arimo" pitchFamily="34" charset="0"/>
                <a:ea typeface="Arimo" pitchFamily="34" charset="-122"/>
                <a:cs typeface="Arimo" pitchFamily="34" charset="-120"/>
              </a:rPr>
              <a:t> PITFALL: INFORMAL PRACTICE</a:t>
            </a:r>
            <a:endParaRPr lang="en-US" sz="1200" dirty="0"/>
          </a:p>
        </p:txBody>
      </p:sp>
      <p:sp>
        <p:nvSpPr>
          <p:cNvPr id="28" name="SK-16-text-27"/>
          <p:cNvSpPr/>
          <p:nvPr/>
        </p:nvSpPr>
        <p:spPr>
          <a:xfrm>
            <a:off x="6305550" y="5468392"/>
            <a:ext cx="5295900" cy="679996"/>
          </a:xfrm>
          <a:prstGeom prst="rect">
            <a:avLst/>
          </a:prstGeom>
          <a:noFill/>
          <a:ln/>
        </p:spPr>
        <p:txBody>
          <a:bodyPr vert="horz" wrap="square" lIns="0" tIns="0" rIns="0" bIns="0" rtlCol="0" anchor="ctr"/>
          <a:lstStyle/>
          <a:p>
            <a:pPr marL="0" indent="0">
              <a:lnSpc>
                <a:spcPts val="1785"/>
              </a:lnSpc>
              <a:buNone/>
            </a:pPr>
            <a:r>
              <a:rPr lang="en-US" sz="1275" dirty="0">
                <a:solidFill>
                  <a:srgbClr val="1F2937"/>
                </a:solidFill>
                <a:latin typeface="Arimo" pitchFamily="34" charset="0"/>
                <a:ea typeface="Arimo" pitchFamily="34" charset="-122"/>
                <a:cs typeface="Arimo" pitchFamily="34" charset="-120"/>
              </a:rPr>
              <a:t>Never attempt to perform bilateral stimulation or "informal eye movements" in a standard GP consultation. It can trigger severe dissociation or distress without proper specialist containment.</a:t>
            </a:r>
            <a:endParaRPr lang="en-US" sz="1275" dirty="0"/>
          </a:p>
        </p:txBody>
      </p:sp>
      <p:sp>
        <p:nvSpPr>
          <p:cNvPr id="29" name="SK-16-text-28"/>
          <p:cNvSpPr/>
          <p:nvPr/>
        </p:nvSpPr>
        <p:spPr>
          <a:xfrm>
            <a:off x="476250" y="6548438"/>
            <a:ext cx="3676650" cy="214313"/>
          </a:xfrm>
          <a:prstGeom prst="rect">
            <a:avLst/>
          </a:prstGeom>
          <a:noFill/>
          <a:ln/>
        </p:spPr>
        <p:txBody>
          <a:bodyPr vert="horz" wrap="square" lIns="0" tIns="0" rIns="0" bIns="0" rtlCol="0" anchor="ctr"/>
          <a:lstStyle/>
          <a:p>
            <a:pPr marL="0" indent="0">
              <a:lnSpc>
                <a:spcPts val="1688"/>
              </a:lnSpc>
              <a:buNone/>
            </a:pPr>
            <a:r>
              <a:rPr lang="en-US" sz="1125" dirty="0">
                <a:solidFill>
                  <a:srgbClr val="6B7280"/>
                </a:solidFill>
                <a:latin typeface="Arimo" pitchFamily="34" charset="0"/>
                <a:ea typeface="Arimo" pitchFamily="34" charset="-122"/>
                <a:cs typeface="Arimo" pitchFamily="34" charset="-120"/>
              </a:rPr>
              <a:t>www.bradfordvts.co.uk</a:t>
            </a:r>
            <a:endParaRPr lang="en-US" sz="1125" dirty="0"/>
          </a:p>
        </p:txBody>
      </p:sp>
      <p:sp>
        <p:nvSpPr>
          <p:cNvPr id="30" name="SK-16-text-29"/>
          <p:cNvSpPr/>
          <p:nvPr/>
        </p:nvSpPr>
        <p:spPr>
          <a:xfrm>
            <a:off x="9105900" y="6562725"/>
            <a:ext cx="3086100"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Bradford VTS Deck 6 — PTSD in Primary Care</a:t>
            </a:r>
            <a:endParaRPr lang="en-US" sz="97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7-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7-img-5" descr="preencoded.png"/>
          <p:cNvPicPr>
            <a:picLocks noChangeAspect="1"/>
          </p:cNvPicPr>
          <p:nvPr/>
        </p:nvPicPr>
        <p:blipFill>
          <a:blip r:embed="rId7"/>
          <a:stretch>
            <a:fillRect/>
          </a:stretch>
        </p:blipFill>
        <p:spPr>
          <a:xfrm>
            <a:off x="476250" y="1047750"/>
            <a:ext cx="5524500" cy="2137916"/>
          </a:xfrm>
          <a:prstGeom prst="rect">
            <a:avLst/>
          </a:prstGeom>
        </p:spPr>
      </p:pic>
      <p:pic>
        <p:nvPicPr>
          <p:cNvPr id="7" name="SK-17-img-6" descr="preencoded.png"/>
          <p:cNvPicPr>
            <a:picLocks noChangeAspect="1"/>
          </p:cNvPicPr>
          <p:nvPr/>
        </p:nvPicPr>
        <p:blipFill>
          <a:blip r:embed="rId8"/>
          <a:stretch>
            <a:fillRect/>
          </a:stretch>
        </p:blipFill>
        <p:spPr>
          <a:xfrm>
            <a:off x="590550" y="1209675"/>
            <a:ext cx="228600" cy="190500"/>
          </a:xfrm>
          <a:prstGeom prst="rect">
            <a:avLst/>
          </a:prstGeom>
        </p:spPr>
      </p:pic>
      <p:pic>
        <p:nvPicPr>
          <p:cNvPr id="8" name="SK-17-img-7" descr="preencoded.png"/>
          <p:cNvPicPr>
            <a:picLocks noChangeAspect="1"/>
          </p:cNvPicPr>
          <p:nvPr/>
        </p:nvPicPr>
        <p:blipFill>
          <a:blip r:embed="rId9"/>
          <a:stretch>
            <a:fillRect/>
          </a:stretch>
        </p:blipFill>
        <p:spPr>
          <a:xfrm>
            <a:off x="476250" y="3328541"/>
            <a:ext cx="5524500" cy="2137916"/>
          </a:xfrm>
          <a:prstGeom prst="rect">
            <a:avLst/>
          </a:prstGeom>
        </p:spPr>
      </p:pic>
      <p:pic>
        <p:nvPicPr>
          <p:cNvPr id="9" name="SK-17-img-8" descr="preencoded.png"/>
          <p:cNvPicPr>
            <a:picLocks noChangeAspect="1"/>
          </p:cNvPicPr>
          <p:nvPr/>
        </p:nvPicPr>
        <p:blipFill>
          <a:blip r:embed="rId10"/>
          <a:stretch>
            <a:fillRect/>
          </a:stretch>
        </p:blipFill>
        <p:spPr>
          <a:xfrm>
            <a:off x="590550" y="3490466"/>
            <a:ext cx="228600" cy="190500"/>
          </a:xfrm>
          <a:prstGeom prst="rect">
            <a:avLst/>
          </a:prstGeom>
        </p:spPr>
      </p:pic>
      <p:pic>
        <p:nvPicPr>
          <p:cNvPr id="10" name="SK-17-img-9" descr="preencoded.png"/>
          <p:cNvPicPr>
            <a:picLocks noChangeAspect="1"/>
          </p:cNvPicPr>
          <p:nvPr/>
        </p:nvPicPr>
        <p:blipFill>
          <a:blip r:embed="rId7"/>
          <a:stretch>
            <a:fillRect/>
          </a:stretch>
        </p:blipFill>
        <p:spPr>
          <a:xfrm>
            <a:off x="6191250" y="1047750"/>
            <a:ext cx="5524500" cy="2137916"/>
          </a:xfrm>
          <a:prstGeom prst="rect">
            <a:avLst/>
          </a:prstGeom>
        </p:spPr>
      </p:pic>
      <p:pic>
        <p:nvPicPr>
          <p:cNvPr id="11" name="SK-17-img-10" descr="preencoded.png"/>
          <p:cNvPicPr>
            <a:picLocks noChangeAspect="1"/>
          </p:cNvPicPr>
          <p:nvPr/>
        </p:nvPicPr>
        <p:blipFill>
          <a:blip r:embed="rId11"/>
          <a:stretch>
            <a:fillRect/>
          </a:stretch>
        </p:blipFill>
        <p:spPr>
          <a:xfrm>
            <a:off x="6305550" y="1209675"/>
            <a:ext cx="228600" cy="190500"/>
          </a:xfrm>
          <a:prstGeom prst="rect">
            <a:avLst/>
          </a:prstGeom>
        </p:spPr>
      </p:pic>
      <p:pic>
        <p:nvPicPr>
          <p:cNvPr id="12" name="SK-17-img-11" descr="preencoded.png"/>
          <p:cNvPicPr>
            <a:picLocks noChangeAspect="1"/>
          </p:cNvPicPr>
          <p:nvPr/>
        </p:nvPicPr>
        <p:blipFill>
          <a:blip r:embed="rId12"/>
          <a:stretch>
            <a:fillRect/>
          </a:stretch>
        </p:blipFill>
        <p:spPr>
          <a:xfrm>
            <a:off x="6191250" y="3328541"/>
            <a:ext cx="5524500" cy="2137916"/>
          </a:xfrm>
          <a:prstGeom prst="rect">
            <a:avLst/>
          </a:prstGeom>
        </p:spPr>
      </p:pic>
      <p:pic>
        <p:nvPicPr>
          <p:cNvPr id="13" name="SK-17-img-12" descr="preencoded.png"/>
          <p:cNvPicPr>
            <a:picLocks noChangeAspect="1"/>
          </p:cNvPicPr>
          <p:nvPr/>
        </p:nvPicPr>
        <p:blipFill>
          <a:blip r:embed="rId13"/>
          <a:stretch>
            <a:fillRect/>
          </a:stretch>
        </p:blipFill>
        <p:spPr>
          <a:xfrm>
            <a:off x="6305550" y="3490466"/>
            <a:ext cx="228600" cy="190500"/>
          </a:xfrm>
          <a:prstGeom prst="rect">
            <a:avLst/>
          </a:prstGeom>
        </p:spPr>
      </p:pic>
      <p:pic>
        <p:nvPicPr>
          <p:cNvPr id="14" name="SK-17-img-13" descr="preencoded.png"/>
          <p:cNvPicPr>
            <a:picLocks noChangeAspect="1"/>
          </p:cNvPicPr>
          <p:nvPr/>
        </p:nvPicPr>
        <p:blipFill>
          <a:blip r:embed="rId14"/>
          <a:stretch>
            <a:fillRect/>
          </a:stretch>
        </p:blipFill>
        <p:spPr>
          <a:xfrm>
            <a:off x="476250" y="5609332"/>
            <a:ext cx="11239500" cy="681930"/>
          </a:xfrm>
          <a:prstGeom prst="rect">
            <a:avLst/>
          </a:prstGeom>
        </p:spPr>
      </p:pic>
      <p:pic>
        <p:nvPicPr>
          <p:cNvPr id="15" name="SK-17-img-14" descr="preencoded.png"/>
          <p:cNvPicPr>
            <a:picLocks noChangeAspect="1"/>
          </p:cNvPicPr>
          <p:nvPr/>
        </p:nvPicPr>
        <p:blipFill>
          <a:blip r:embed="rId15"/>
          <a:stretch>
            <a:fillRect/>
          </a:stretch>
        </p:blipFill>
        <p:spPr>
          <a:xfrm>
            <a:off x="590550" y="5812185"/>
            <a:ext cx="457200" cy="276225"/>
          </a:xfrm>
          <a:prstGeom prst="rect">
            <a:avLst/>
          </a:prstGeom>
        </p:spPr>
      </p:pic>
      <p:pic>
        <p:nvPicPr>
          <p:cNvPr id="16" name="SK-17-img-15" descr="preencoded.png"/>
          <p:cNvPicPr>
            <a:picLocks noChangeAspect="1"/>
          </p:cNvPicPr>
          <p:nvPr/>
        </p:nvPicPr>
        <p:blipFill>
          <a:blip r:embed="rId16"/>
          <a:stretch>
            <a:fillRect/>
          </a:stretch>
        </p:blipFill>
        <p:spPr>
          <a:xfrm>
            <a:off x="0" y="6481763"/>
            <a:ext cx="12192000" cy="376238"/>
          </a:xfrm>
          <a:prstGeom prst="rect">
            <a:avLst/>
          </a:prstGeom>
        </p:spPr>
      </p:pic>
      <p:sp>
        <p:nvSpPr>
          <p:cNvPr id="17" name="SK-17-text-16"/>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Referral pathways in UK primary care</a:t>
            </a:r>
            <a:endParaRPr lang="en-US" sz="2550" dirty="0"/>
          </a:p>
        </p:txBody>
      </p:sp>
      <p:sp>
        <p:nvSpPr>
          <p:cNvPr id="18" name="SK-17-text-17"/>
          <p:cNvSpPr/>
          <p:nvPr/>
        </p:nvSpPr>
        <p:spPr>
          <a:xfrm>
            <a:off x="914400" y="1162050"/>
            <a:ext cx="6953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NHS Talking Therapies (Adults)</a:t>
            </a:r>
            <a:endParaRPr lang="en-US" sz="1500" dirty="0"/>
          </a:p>
        </p:txBody>
      </p:sp>
      <p:sp>
        <p:nvSpPr>
          <p:cNvPr id="19" name="SK-17-text-18"/>
          <p:cNvSpPr/>
          <p:nvPr/>
        </p:nvSpPr>
        <p:spPr>
          <a:xfrm>
            <a:off x="723900" y="1524000"/>
            <a:ext cx="53721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Formerly known as IAPT.</a:t>
            </a:r>
            <a:endParaRPr lang="en-US" sz="1200" dirty="0"/>
          </a:p>
        </p:txBody>
      </p:sp>
      <p:sp>
        <p:nvSpPr>
          <p:cNvPr id="20" name="SK-17-text-19"/>
          <p:cNvSpPr/>
          <p:nvPr/>
        </p:nvSpPr>
        <p:spPr>
          <a:xfrm>
            <a:off x="723900" y="1794421"/>
            <a:ext cx="88544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Suitable for mild-to-moderate, non-complex PTSD.</a:t>
            </a:r>
            <a:endParaRPr lang="en-US" sz="1200" dirty="0"/>
          </a:p>
        </p:txBody>
      </p:sp>
      <p:sp>
        <p:nvSpPr>
          <p:cNvPr id="21" name="SK-17-text-20"/>
          <p:cNvSpPr/>
          <p:nvPr/>
        </p:nvSpPr>
        <p:spPr>
          <a:xfrm>
            <a:off x="723900" y="2064841"/>
            <a:ext cx="70256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Offers evidence-based TF-CBT and EMDR.</a:t>
            </a:r>
            <a:endParaRPr lang="en-US" sz="1200" dirty="0"/>
          </a:p>
        </p:txBody>
      </p:sp>
      <p:sp>
        <p:nvSpPr>
          <p:cNvPr id="22" name="SK-17-text-21"/>
          <p:cNvSpPr/>
          <p:nvPr/>
        </p:nvSpPr>
        <p:spPr>
          <a:xfrm>
            <a:off x="723900" y="2335262"/>
            <a:ext cx="76809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Self-referral:</a:t>
            </a:r>
            <a:r>
              <a:rPr lang="en-US" sz="1200" dirty="0">
                <a:solidFill>
                  <a:srgbClr val="4B5563"/>
                </a:solidFill>
                <a:latin typeface="Arimo" pitchFamily="34" charset="0"/>
                <a:ea typeface="Arimo" pitchFamily="34" charset="-122"/>
                <a:cs typeface="Arimo" pitchFamily="34" charset="-120"/>
              </a:rPr>
              <a:t>Available in many UK areas.</a:t>
            </a:r>
            <a:endParaRPr lang="en-US" sz="1200" dirty="0"/>
          </a:p>
        </p:txBody>
      </p:sp>
      <p:sp>
        <p:nvSpPr>
          <p:cNvPr id="23" name="SK-17-text-22"/>
          <p:cNvSpPr/>
          <p:nvPr/>
        </p:nvSpPr>
        <p:spPr>
          <a:xfrm>
            <a:off x="914400" y="3442841"/>
            <a:ext cx="6038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Specialist Trauma Services</a:t>
            </a:r>
            <a:endParaRPr lang="en-US" sz="1500" dirty="0"/>
          </a:p>
        </p:txBody>
      </p:sp>
      <p:sp>
        <p:nvSpPr>
          <p:cNvPr id="24" name="SK-17-text-23"/>
          <p:cNvSpPr/>
          <p:nvPr/>
        </p:nvSpPr>
        <p:spPr>
          <a:xfrm>
            <a:off x="723900" y="3804791"/>
            <a:ext cx="83058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Secondary care/community mental health teams.</a:t>
            </a:r>
            <a:endParaRPr lang="en-US" sz="1200" dirty="0"/>
          </a:p>
        </p:txBody>
      </p:sp>
      <p:sp>
        <p:nvSpPr>
          <p:cNvPr id="25" name="SK-17-text-24"/>
          <p:cNvSpPr/>
          <p:nvPr/>
        </p:nvSpPr>
        <p:spPr>
          <a:xfrm>
            <a:off x="723900" y="4075212"/>
            <a:ext cx="80467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For</a:t>
            </a:r>
            <a:r>
              <a:rPr lang="en-US" sz="1200" b="1" dirty="0">
                <a:solidFill>
                  <a:srgbClr val="4B5563"/>
                </a:solidFill>
                <a:latin typeface="Arimo" pitchFamily="34" charset="0"/>
                <a:ea typeface="Arimo" pitchFamily="34" charset="-122"/>
                <a:cs typeface="Arimo" pitchFamily="34" charset="-120"/>
              </a:rPr>
              <a:t>Complex PTSD (cPTSD)</a:t>
            </a:r>
            <a:r>
              <a:rPr lang="en-US" sz="1200" dirty="0">
                <a:solidFill>
                  <a:srgbClr val="4B5563"/>
                </a:solidFill>
                <a:latin typeface="Arimo" pitchFamily="34" charset="0"/>
                <a:ea typeface="Arimo" pitchFamily="34" charset="-122"/>
                <a:cs typeface="Arimo" pitchFamily="34" charset="-120"/>
              </a:rPr>
              <a:t>or severe symptoms.</a:t>
            </a:r>
            <a:endParaRPr lang="en-US" sz="1200" dirty="0"/>
          </a:p>
        </p:txBody>
      </p:sp>
      <p:sp>
        <p:nvSpPr>
          <p:cNvPr id="26" name="SK-17-text-25"/>
          <p:cNvSpPr/>
          <p:nvPr/>
        </p:nvSpPr>
        <p:spPr>
          <a:xfrm>
            <a:off x="723900" y="4345632"/>
            <a:ext cx="110490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Required for patients with significant risk or dissociation.</a:t>
            </a:r>
            <a:endParaRPr lang="en-US" sz="1200" dirty="0"/>
          </a:p>
        </p:txBody>
      </p:sp>
      <p:sp>
        <p:nvSpPr>
          <p:cNvPr id="27" name="SK-17-text-26"/>
          <p:cNvSpPr/>
          <p:nvPr/>
        </p:nvSpPr>
        <p:spPr>
          <a:xfrm>
            <a:off x="723900" y="4616053"/>
            <a:ext cx="81229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Usually requires a GP-led clinical referral.</a:t>
            </a:r>
            <a:endParaRPr lang="en-US" sz="1200" dirty="0"/>
          </a:p>
        </p:txBody>
      </p:sp>
      <p:sp>
        <p:nvSpPr>
          <p:cNvPr id="28" name="SK-17-text-27"/>
          <p:cNvSpPr/>
          <p:nvPr/>
        </p:nvSpPr>
        <p:spPr>
          <a:xfrm>
            <a:off x="6629400" y="1162050"/>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Specialist Populations</a:t>
            </a:r>
            <a:endParaRPr lang="en-US" sz="1500" dirty="0"/>
          </a:p>
        </p:txBody>
      </p:sp>
      <p:sp>
        <p:nvSpPr>
          <p:cNvPr id="29" name="SK-17-text-28"/>
          <p:cNvSpPr/>
          <p:nvPr/>
        </p:nvSpPr>
        <p:spPr>
          <a:xfrm>
            <a:off x="6438900" y="1524000"/>
            <a:ext cx="57531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Veterans:</a:t>
            </a:r>
            <a:r>
              <a:rPr lang="en-US" sz="1200" dirty="0">
                <a:solidFill>
                  <a:srgbClr val="4B5563"/>
                </a:solidFill>
                <a:latin typeface="Arimo" pitchFamily="34" charset="0"/>
                <a:ea typeface="Arimo" pitchFamily="34" charset="-122"/>
                <a:cs typeface="Arimo" pitchFamily="34" charset="-120"/>
              </a:rPr>
              <a:t>Op COURAGE (NHS specialist service).</a:t>
            </a:r>
            <a:endParaRPr lang="en-US" sz="1200" dirty="0"/>
          </a:p>
        </p:txBody>
      </p:sp>
      <p:sp>
        <p:nvSpPr>
          <p:cNvPr id="30" name="SK-17-text-29"/>
          <p:cNvSpPr/>
          <p:nvPr/>
        </p:nvSpPr>
        <p:spPr>
          <a:xfrm>
            <a:off x="6438900" y="1794421"/>
            <a:ext cx="57531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CAMHS:</a:t>
            </a:r>
            <a:r>
              <a:rPr lang="en-US" sz="1200" dirty="0">
                <a:solidFill>
                  <a:srgbClr val="4B5563"/>
                </a:solidFill>
                <a:latin typeface="Arimo" pitchFamily="34" charset="0"/>
                <a:ea typeface="Arimo" pitchFamily="34" charset="-122"/>
                <a:cs typeface="Arimo" pitchFamily="34" charset="-120"/>
              </a:rPr>
              <a:t>For children and young people.</a:t>
            </a:r>
            <a:endParaRPr lang="en-US" sz="1200" dirty="0"/>
          </a:p>
        </p:txBody>
      </p:sp>
      <p:sp>
        <p:nvSpPr>
          <p:cNvPr id="31" name="SK-17-text-30"/>
          <p:cNvSpPr/>
          <p:nvPr/>
        </p:nvSpPr>
        <p:spPr>
          <a:xfrm>
            <a:off x="6438900" y="2064841"/>
            <a:ext cx="57531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Perinatal:</a:t>
            </a:r>
            <a:r>
              <a:rPr lang="en-US" sz="1200" dirty="0">
                <a:solidFill>
                  <a:srgbClr val="4B5563"/>
                </a:solidFill>
                <a:latin typeface="Arimo" pitchFamily="34" charset="0"/>
                <a:ea typeface="Arimo" pitchFamily="34" charset="-122"/>
                <a:cs typeface="Arimo" pitchFamily="34" charset="-120"/>
              </a:rPr>
              <a:t>If trauma is childbirth-related.</a:t>
            </a:r>
            <a:endParaRPr lang="en-US" sz="1200" dirty="0"/>
          </a:p>
        </p:txBody>
      </p:sp>
      <p:sp>
        <p:nvSpPr>
          <p:cNvPr id="32" name="SK-17-text-31"/>
          <p:cNvSpPr/>
          <p:nvPr/>
        </p:nvSpPr>
        <p:spPr>
          <a:xfrm>
            <a:off x="6438900" y="2335262"/>
            <a:ext cx="57531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Refugee Services:</a:t>
            </a:r>
            <a:r>
              <a:rPr lang="en-US" sz="1200" dirty="0">
                <a:solidFill>
                  <a:srgbClr val="4B5563"/>
                </a:solidFill>
                <a:latin typeface="Arimo" pitchFamily="34" charset="0"/>
                <a:ea typeface="Arimo" pitchFamily="34" charset="-122"/>
                <a:cs typeface="Arimo" pitchFamily="34" charset="-120"/>
              </a:rPr>
              <a:t>For asylum seekers/torture survivors.</a:t>
            </a:r>
            <a:endParaRPr lang="en-US" sz="1200" dirty="0"/>
          </a:p>
        </p:txBody>
      </p:sp>
      <p:sp>
        <p:nvSpPr>
          <p:cNvPr id="33" name="SK-17-text-32"/>
          <p:cNvSpPr/>
          <p:nvPr/>
        </p:nvSpPr>
        <p:spPr>
          <a:xfrm>
            <a:off x="6629400" y="3442841"/>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Crisis &amp; Urgent Care</a:t>
            </a:r>
            <a:endParaRPr lang="en-US" sz="1500" dirty="0"/>
          </a:p>
        </p:txBody>
      </p:sp>
      <p:sp>
        <p:nvSpPr>
          <p:cNvPr id="34" name="SK-17-text-33"/>
          <p:cNvSpPr/>
          <p:nvPr/>
        </p:nvSpPr>
        <p:spPr>
          <a:xfrm>
            <a:off x="6438900" y="3804791"/>
            <a:ext cx="57531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Crisis Resolution Home Treatment (CRHT).</a:t>
            </a:r>
            <a:endParaRPr lang="en-US" sz="1200" dirty="0"/>
          </a:p>
        </p:txBody>
      </p:sp>
      <p:sp>
        <p:nvSpPr>
          <p:cNvPr id="35" name="SK-17-text-34"/>
          <p:cNvSpPr/>
          <p:nvPr/>
        </p:nvSpPr>
        <p:spPr>
          <a:xfrm>
            <a:off x="6438900" y="4075212"/>
            <a:ext cx="57531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Emergency Department (A&amp;E) for immediate risk.</a:t>
            </a:r>
            <a:endParaRPr lang="en-US" sz="1200" dirty="0"/>
          </a:p>
        </p:txBody>
      </p:sp>
      <p:sp>
        <p:nvSpPr>
          <p:cNvPr id="36" name="SK-17-text-35"/>
          <p:cNvSpPr/>
          <p:nvPr/>
        </p:nvSpPr>
        <p:spPr>
          <a:xfrm>
            <a:off x="6438900" y="4345632"/>
            <a:ext cx="57531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Mental health crisis lines (often 24/7 local access).</a:t>
            </a:r>
            <a:endParaRPr lang="en-US" sz="1200" dirty="0"/>
          </a:p>
        </p:txBody>
      </p:sp>
      <p:sp>
        <p:nvSpPr>
          <p:cNvPr id="37" name="SK-17-text-36"/>
          <p:cNvSpPr/>
          <p:nvPr/>
        </p:nvSpPr>
        <p:spPr>
          <a:xfrm>
            <a:off x="6438900" y="4616053"/>
            <a:ext cx="57531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Safeguarding teams for domestic abuse/child risk.</a:t>
            </a:r>
            <a:endParaRPr lang="en-US" sz="1200" dirty="0"/>
          </a:p>
        </p:txBody>
      </p:sp>
      <p:sp>
        <p:nvSpPr>
          <p:cNvPr id="38" name="SK-17-text-37"/>
          <p:cNvSpPr/>
          <p:nvPr/>
        </p:nvSpPr>
        <p:spPr>
          <a:xfrm>
            <a:off x="685800" y="5812185"/>
            <a:ext cx="356235" cy="276225"/>
          </a:xfrm>
          <a:prstGeom prst="rect">
            <a:avLst/>
          </a:prstGeom>
          <a:noFill/>
          <a:ln/>
        </p:spPr>
        <p:txBody>
          <a:bodyPr vert="horz" wrap="non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a:t>
            </a:r>
            <a:endParaRPr lang="en-US" sz="1050" dirty="0"/>
          </a:p>
        </p:txBody>
      </p:sp>
      <p:sp>
        <p:nvSpPr>
          <p:cNvPr id="39" name="SK-17-text-38"/>
          <p:cNvSpPr/>
          <p:nvPr/>
        </p:nvSpPr>
        <p:spPr>
          <a:xfrm>
            <a:off x="1190625" y="5723632"/>
            <a:ext cx="10410825" cy="453330"/>
          </a:xfrm>
          <a:prstGeom prst="rect">
            <a:avLst/>
          </a:prstGeom>
          <a:noFill/>
          <a:ln/>
        </p:spPr>
        <p:txBody>
          <a:bodyPr vert="horz" wrap="square" lIns="0" tIns="0" rIns="0" bIns="0" rtlCol="0" anchor="ctr"/>
          <a:lstStyle/>
          <a:p>
            <a:pPr marL="0" indent="0">
              <a:lnSpc>
                <a:spcPts val="1785"/>
              </a:lnSpc>
              <a:buNone/>
            </a:pPr>
            <a:r>
              <a:rPr lang="en-US" sz="1275" i="1" dirty="0">
                <a:solidFill>
                  <a:srgbClr val="1F2937"/>
                </a:solidFill>
                <a:latin typeface="Arimo" pitchFamily="34" charset="0"/>
                <a:ea typeface="Arimo" pitchFamily="34" charset="-122"/>
                <a:cs typeface="Arimo" pitchFamily="34" charset="-120"/>
              </a:rPr>
              <a:t>"I’d like to refer you to a specialist service that focuses on traumatic memories. They use specific therapies like TF-CBT or EMDR, which are more structured than standard counselling. How does that sound to you?"</a:t>
            </a:r>
            <a:endParaRPr lang="en-US" sz="1275" dirty="0"/>
          </a:p>
        </p:txBody>
      </p:sp>
      <p:sp>
        <p:nvSpPr>
          <p:cNvPr id="40" name="SK-17-text-39"/>
          <p:cNvSpPr/>
          <p:nvPr/>
        </p:nvSpPr>
        <p:spPr>
          <a:xfrm>
            <a:off x="476250" y="6577013"/>
            <a:ext cx="4484370"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Deck 6 — PTSD in primary care</a:t>
            </a:r>
            <a:endParaRPr lang="en-US" sz="975" dirty="0"/>
          </a:p>
        </p:txBody>
      </p:sp>
      <p:sp>
        <p:nvSpPr>
          <p:cNvPr id="41" name="SK-17-text-40"/>
          <p:cNvSpPr/>
          <p:nvPr/>
        </p:nvSpPr>
        <p:spPr>
          <a:xfrm>
            <a:off x="10467975" y="6596063"/>
            <a:ext cx="1724025" cy="142875"/>
          </a:xfrm>
          <a:prstGeom prst="rect">
            <a:avLst/>
          </a:prstGeom>
          <a:noFill/>
          <a:ln/>
        </p:spPr>
        <p:txBody>
          <a:bodyPr vert="horz" wrap="square" lIns="0" tIns="0" rIns="0" bIns="0" rtlCol="0" anchor="ctr"/>
          <a:lstStyle/>
          <a:p>
            <a:pPr marL="0" indent="0">
              <a:lnSpc>
                <a:spcPts val="1463"/>
              </a:lnSpc>
              <a:buNone/>
            </a:pPr>
            <a:r>
              <a:rPr lang="en-US" sz="975" b="1" u="sng" dirty="0">
                <a:solidFill>
                  <a:srgbClr val="E0651F"/>
                </a:solidFill>
                <a:latin typeface="Arimo" pitchFamily="34" charset="0"/>
                <a:ea typeface="Arimo" pitchFamily="34" charset="-122"/>
                <a:cs typeface="Arimo" pitchFamily="34" charset="-120"/>
                <a:hlinkClick r:id="rId17" tooltip="https://www.bradfordvts.co.uk/">
                  <a:extLst>
                    <a:ext uri="{A12FA001-AC4F-418D-AE19-62706E023703}">
                      <ahyp:hlinkClr xmlns:ahyp="http://schemas.microsoft.com/office/drawing/2018/hyperlinkcolor" val="tx"/>
                    </a:ext>
                  </a:extLst>
                </a:hlinkClick>
              </a:rPr>
              <a:t>www.bradfordvts.co.uk</a:t>
            </a:r>
            <a:endParaRPr lang="en-US" sz="975" dirty="0"/>
          </a:p>
        </p:txBody>
      </p:sp>
      <p:sp>
        <p:nvSpPr>
          <p:cNvPr id="42" name="SK-17-text-40-link-hitbox-1">
            <a:hlinkClick r:id="rId17" tooltip="https://www.bradfordvts.co.uk/"/>
          </p:cNvPr>
          <p:cNvSpPr/>
          <p:nvPr/>
        </p:nvSpPr>
        <p:spPr>
          <a:xfrm>
            <a:off x="10467975" y="6596063"/>
            <a:ext cx="1724025" cy="142875"/>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8-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8-img-5" descr="preencoded.png"/>
          <p:cNvPicPr>
            <a:picLocks noChangeAspect="1"/>
          </p:cNvPicPr>
          <p:nvPr/>
        </p:nvPicPr>
        <p:blipFill>
          <a:blip r:embed="rId7"/>
          <a:stretch>
            <a:fillRect/>
          </a:stretch>
        </p:blipFill>
        <p:spPr>
          <a:xfrm>
            <a:off x="476250" y="1123950"/>
            <a:ext cx="5505450" cy="2517279"/>
          </a:xfrm>
          <a:prstGeom prst="rect">
            <a:avLst/>
          </a:prstGeom>
        </p:spPr>
      </p:pic>
      <p:pic>
        <p:nvPicPr>
          <p:cNvPr id="7" name="SK-18-img-6" descr="preencoded.png"/>
          <p:cNvPicPr>
            <a:picLocks noChangeAspect="1"/>
          </p:cNvPicPr>
          <p:nvPr/>
        </p:nvPicPr>
        <p:blipFill>
          <a:blip r:embed="rId8"/>
          <a:stretch>
            <a:fillRect/>
          </a:stretch>
        </p:blipFill>
        <p:spPr>
          <a:xfrm>
            <a:off x="590550" y="1219200"/>
            <a:ext cx="5276850" cy="371475"/>
          </a:xfrm>
          <a:prstGeom prst="rect">
            <a:avLst/>
          </a:prstGeom>
        </p:spPr>
      </p:pic>
      <p:pic>
        <p:nvPicPr>
          <p:cNvPr id="8" name="SK-18-img-7" descr="preencoded.png"/>
          <p:cNvPicPr>
            <a:picLocks noChangeAspect="1"/>
          </p:cNvPicPr>
          <p:nvPr/>
        </p:nvPicPr>
        <p:blipFill>
          <a:blip r:embed="rId9"/>
          <a:stretch>
            <a:fillRect/>
          </a:stretch>
        </p:blipFill>
        <p:spPr>
          <a:xfrm>
            <a:off x="590550" y="1300163"/>
            <a:ext cx="190500" cy="152400"/>
          </a:xfrm>
          <a:prstGeom prst="rect">
            <a:avLst/>
          </a:prstGeom>
        </p:spPr>
      </p:pic>
      <p:pic>
        <p:nvPicPr>
          <p:cNvPr id="9" name="SK-18-img-8" descr="preencoded.png"/>
          <p:cNvPicPr>
            <a:picLocks noChangeAspect="1"/>
          </p:cNvPicPr>
          <p:nvPr/>
        </p:nvPicPr>
        <p:blipFill>
          <a:blip r:embed="rId10"/>
          <a:stretch>
            <a:fillRect/>
          </a:stretch>
        </p:blipFill>
        <p:spPr>
          <a:xfrm>
            <a:off x="476250" y="3765054"/>
            <a:ext cx="5505450" cy="2483346"/>
          </a:xfrm>
          <a:prstGeom prst="rect">
            <a:avLst/>
          </a:prstGeom>
        </p:spPr>
      </p:pic>
      <p:pic>
        <p:nvPicPr>
          <p:cNvPr id="10" name="SK-18-img-9" descr="preencoded.png"/>
          <p:cNvPicPr>
            <a:picLocks noChangeAspect="1"/>
          </p:cNvPicPr>
          <p:nvPr/>
        </p:nvPicPr>
        <p:blipFill>
          <a:blip r:embed="rId11"/>
          <a:stretch>
            <a:fillRect/>
          </a:stretch>
        </p:blipFill>
        <p:spPr>
          <a:xfrm>
            <a:off x="590550" y="3860304"/>
            <a:ext cx="5276850" cy="371475"/>
          </a:xfrm>
          <a:prstGeom prst="rect">
            <a:avLst/>
          </a:prstGeom>
        </p:spPr>
      </p:pic>
      <p:pic>
        <p:nvPicPr>
          <p:cNvPr id="11" name="SK-18-img-10" descr="preencoded.png"/>
          <p:cNvPicPr>
            <a:picLocks noChangeAspect="1"/>
          </p:cNvPicPr>
          <p:nvPr/>
        </p:nvPicPr>
        <p:blipFill>
          <a:blip r:embed="rId12"/>
          <a:stretch>
            <a:fillRect/>
          </a:stretch>
        </p:blipFill>
        <p:spPr>
          <a:xfrm>
            <a:off x="590550" y="3941266"/>
            <a:ext cx="190500" cy="152400"/>
          </a:xfrm>
          <a:prstGeom prst="rect">
            <a:avLst/>
          </a:prstGeom>
        </p:spPr>
      </p:pic>
      <p:pic>
        <p:nvPicPr>
          <p:cNvPr id="12" name="SK-18-img-11" descr="preencoded.png"/>
          <p:cNvPicPr>
            <a:picLocks noChangeAspect="1"/>
          </p:cNvPicPr>
          <p:nvPr/>
        </p:nvPicPr>
        <p:blipFill>
          <a:blip r:embed="rId13"/>
          <a:stretch>
            <a:fillRect/>
          </a:stretch>
        </p:blipFill>
        <p:spPr>
          <a:xfrm>
            <a:off x="590550" y="4631829"/>
            <a:ext cx="2600325" cy="257175"/>
          </a:xfrm>
          <a:prstGeom prst="rect">
            <a:avLst/>
          </a:prstGeom>
        </p:spPr>
      </p:pic>
      <p:pic>
        <p:nvPicPr>
          <p:cNvPr id="13" name="SK-18-img-12" descr="preencoded.png"/>
          <p:cNvPicPr>
            <a:picLocks noChangeAspect="1"/>
          </p:cNvPicPr>
          <p:nvPr/>
        </p:nvPicPr>
        <p:blipFill>
          <a:blip r:embed="rId13"/>
          <a:stretch>
            <a:fillRect/>
          </a:stretch>
        </p:blipFill>
        <p:spPr>
          <a:xfrm>
            <a:off x="3267075" y="4631829"/>
            <a:ext cx="2600325" cy="257175"/>
          </a:xfrm>
          <a:prstGeom prst="rect">
            <a:avLst/>
          </a:prstGeom>
        </p:spPr>
      </p:pic>
      <p:pic>
        <p:nvPicPr>
          <p:cNvPr id="14" name="SK-18-img-13" descr="preencoded.png"/>
          <p:cNvPicPr>
            <a:picLocks noChangeAspect="1"/>
          </p:cNvPicPr>
          <p:nvPr/>
        </p:nvPicPr>
        <p:blipFill>
          <a:blip r:embed="rId13"/>
          <a:stretch>
            <a:fillRect/>
          </a:stretch>
        </p:blipFill>
        <p:spPr>
          <a:xfrm>
            <a:off x="590550" y="4946154"/>
            <a:ext cx="2600325" cy="257175"/>
          </a:xfrm>
          <a:prstGeom prst="rect">
            <a:avLst/>
          </a:prstGeom>
        </p:spPr>
      </p:pic>
      <p:pic>
        <p:nvPicPr>
          <p:cNvPr id="15" name="SK-18-img-14" descr="preencoded.png"/>
          <p:cNvPicPr>
            <a:picLocks noChangeAspect="1"/>
          </p:cNvPicPr>
          <p:nvPr/>
        </p:nvPicPr>
        <p:blipFill>
          <a:blip r:embed="rId13"/>
          <a:stretch>
            <a:fillRect/>
          </a:stretch>
        </p:blipFill>
        <p:spPr>
          <a:xfrm>
            <a:off x="3267075" y="4946154"/>
            <a:ext cx="2600325" cy="257175"/>
          </a:xfrm>
          <a:prstGeom prst="rect">
            <a:avLst/>
          </a:prstGeom>
        </p:spPr>
      </p:pic>
      <p:pic>
        <p:nvPicPr>
          <p:cNvPr id="16" name="SK-18-img-15" descr="preencoded.png"/>
          <p:cNvPicPr>
            <a:picLocks noChangeAspect="1"/>
          </p:cNvPicPr>
          <p:nvPr/>
        </p:nvPicPr>
        <p:blipFill>
          <a:blip r:embed="rId13"/>
          <a:stretch>
            <a:fillRect/>
          </a:stretch>
        </p:blipFill>
        <p:spPr>
          <a:xfrm>
            <a:off x="590550" y="5260479"/>
            <a:ext cx="2600325" cy="257175"/>
          </a:xfrm>
          <a:prstGeom prst="rect">
            <a:avLst/>
          </a:prstGeom>
        </p:spPr>
      </p:pic>
      <p:pic>
        <p:nvPicPr>
          <p:cNvPr id="17" name="SK-18-img-16" descr="preencoded.png"/>
          <p:cNvPicPr>
            <a:picLocks noChangeAspect="1"/>
          </p:cNvPicPr>
          <p:nvPr/>
        </p:nvPicPr>
        <p:blipFill>
          <a:blip r:embed="rId13"/>
          <a:stretch>
            <a:fillRect/>
          </a:stretch>
        </p:blipFill>
        <p:spPr>
          <a:xfrm>
            <a:off x="3267075" y="5260479"/>
            <a:ext cx="2600325" cy="257175"/>
          </a:xfrm>
          <a:prstGeom prst="rect">
            <a:avLst/>
          </a:prstGeom>
        </p:spPr>
      </p:pic>
      <p:pic>
        <p:nvPicPr>
          <p:cNvPr id="18" name="SK-18-img-17" descr="preencoded.png"/>
          <p:cNvPicPr>
            <a:picLocks noChangeAspect="1"/>
          </p:cNvPicPr>
          <p:nvPr/>
        </p:nvPicPr>
        <p:blipFill>
          <a:blip r:embed="rId14"/>
          <a:stretch>
            <a:fillRect/>
          </a:stretch>
        </p:blipFill>
        <p:spPr>
          <a:xfrm>
            <a:off x="6210300" y="1123950"/>
            <a:ext cx="5505450" cy="2472482"/>
          </a:xfrm>
          <a:prstGeom prst="rect">
            <a:avLst/>
          </a:prstGeom>
        </p:spPr>
      </p:pic>
      <p:pic>
        <p:nvPicPr>
          <p:cNvPr id="19" name="SK-18-img-18" descr="preencoded.png"/>
          <p:cNvPicPr>
            <a:picLocks noChangeAspect="1"/>
          </p:cNvPicPr>
          <p:nvPr/>
        </p:nvPicPr>
        <p:blipFill>
          <a:blip r:embed="rId8"/>
          <a:stretch>
            <a:fillRect/>
          </a:stretch>
        </p:blipFill>
        <p:spPr>
          <a:xfrm>
            <a:off x="6324600" y="1219200"/>
            <a:ext cx="5276850" cy="371475"/>
          </a:xfrm>
          <a:prstGeom prst="rect">
            <a:avLst/>
          </a:prstGeom>
        </p:spPr>
      </p:pic>
      <p:pic>
        <p:nvPicPr>
          <p:cNvPr id="20" name="SK-18-img-19" descr="preencoded.png"/>
          <p:cNvPicPr>
            <a:picLocks noChangeAspect="1"/>
          </p:cNvPicPr>
          <p:nvPr/>
        </p:nvPicPr>
        <p:blipFill>
          <a:blip r:embed="rId15"/>
          <a:stretch>
            <a:fillRect/>
          </a:stretch>
        </p:blipFill>
        <p:spPr>
          <a:xfrm>
            <a:off x="6324600" y="1300163"/>
            <a:ext cx="190500" cy="152400"/>
          </a:xfrm>
          <a:prstGeom prst="rect">
            <a:avLst/>
          </a:prstGeom>
        </p:spPr>
      </p:pic>
      <p:pic>
        <p:nvPicPr>
          <p:cNvPr id="21" name="SK-18-img-20" descr="preencoded.png"/>
          <p:cNvPicPr>
            <a:picLocks noChangeAspect="1"/>
          </p:cNvPicPr>
          <p:nvPr/>
        </p:nvPicPr>
        <p:blipFill>
          <a:blip r:embed="rId16"/>
          <a:stretch>
            <a:fillRect/>
          </a:stretch>
        </p:blipFill>
        <p:spPr>
          <a:xfrm>
            <a:off x="6210300" y="3720257"/>
            <a:ext cx="5505450" cy="1167408"/>
          </a:xfrm>
          <a:prstGeom prst="rect">
            <a:avLst/>
          </a:prstGeom>
        </p:spPr>
      </p:pic>
      <p:pic>
        <p:nvPicPr>
          <p:cNvPr id="22" name="SK-18-img-21" descr="preencoded.png"/>
          <p:cNvPicPr>
            <a:picLocks noChangeAspect="1"/>
          </p:cNvPicPr>
          <p:nvPr/>
        </p:nvPicPr>
        <p:blipFill>
          <a:blip r:embed="rId17"/>
          <a:stretch>
            <a:fillRect/>
          </a:stretch>
        </p:blipFill>
        <p:spPr>
          <a:xfrm>
            <a:off x="6324600" y="3815507"/>
            <a:ext cx="190500" cy="190500"/>
          </a:xfrm>
          <a:prstGeom prst="rect">
            <a:avLst/>
          </a:prstGeom>
        </p:spPr>
      </p:pic>
      <p:pic>
        <p:nvPicPr>
          <p:cNvPr id="23" name="SK-18-img-22" descr="preencoded.png"/>
          <p:cNvPicPr>
            <a:picLocks noChangeAspect="1"/>
          </p:cNvPicPr>
          <p:nvPr/>
        </p:nvPicPr>
        <p:blipFill>
          <a:blip r:embed="rId18"/>
          <a:stretch>
            <a:fillRect/>
          </a:stretch>
        </p:blipFill>
        <p:spPr>
          <a:xfrm>
            <a:off x="6210300" y="5011489"/>
            <a:ext cx="5505450" cy="1236911"/>
          </a:xfrm>
          <a:prstGeom prst="rect">
            <a:avLst/>
          </a:prstGeom>
        </p:spPr>
      </p:pic>
      <p:pic>
        <p:nvPicPr>
          <p:cNvPr id="24" name="SK-18-img-23" descr="preencoded.png"/>
          <p:cNvPicPr>
            <a:picLocks noChangeAspect="1"/>
          </p:cNvPicPr>
          <p:nvPr/>
        </p:nvPicPr>
        <p:blipFill>
          <a:blip r:embed="rId19"/>
          <a:stretch>
            <a:fillRect/>
          </a:stretch>
        </p:blipFill>
        <p:spPr>
          <a:xfrm>
            <a:off x="6324600" y="5152132"/>
            <a:ext cx="190500" cy="152400"/>
          </a:xfrm>
          <a:prstGeom prst="rect">
            <a:avLst/>
          </a:prstGeom>
        </p:spPr>
      </p:pic>
      <p:pic>
        <p:nvPicPr>
          <p:cNvPr id="25" name="SK-18-img-24" descr="preencoded.png"/>
          <p:cNvPicPr>
            <a:picLocks noChangeAspect="1"/>
          </p:cNvPicPr>
          <p:nvPr/>
        </p:nvPicPr>
        <p:blipFill>
          <a:blip r:embed="rId20"/>
          <a:stretch>
            <a:fillRect/>
          </a:stretch>
        </p:blipFill>
        <p:spPr>
          <a:xfrm>
            <a:off x="0" y="6477000"/>
            <a:ext cx="12192000" cy="381000"/>
          </a:xfrm>
          <a:prstGeom prst="rect">
            <a:avLst/>
          </a:prstGeom>
        </p:spPr>
      </p:pic>
      <p:sp>
        <p:nvSpPr>
          <p:cNvPr id="26" name="SK-18-text-25"/>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Pharmacotherapy — When Medication May Help</a:t>
            </a:r>
            <a:endParaRPr lang="en-US" sz="2550" dirty="0"/>
          </a:p>
        </p:txBody>
      </p:sp>
      <p:sp>
        <p:nvSpPr>
          <p:cNvPr id="27" name="SK-18-text-26"/>
          <p:cNvSpPr/>
          <p:nvPr/>
        </p:nvSpPr>
        <p:spPr>
          <a:xfrm>
            <a:off x="876300" y="1219200"/>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Role and Indications</a:t>
            </a:r>
            <a:endParaRPr lang="en-US" sz="1650" dirty="0"/>
          </a:p>
        </p:txBody>
      </p:sp>
      <p:sp>
        <p:nvSpPr>
          <p:cNvPr id="28" name="SK-18-text-27"/>
          <p:cNvSpPr/>
          <p:nvPr/>
        </p:nvSpPr>
        <p:spPr>
          <a:xfrm>
            <a:off x="781050" y="1685925"/>
            <a:ext cx="50863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F2937"/>
                </a:solidFill>
                <a:latin typeface="Arimo" pitchFamily="34" charset="0"/>
                <a:ea typeface="Arimo" pitchFamily="34" charset="-122"/>
                <a:cs typeface="Arimo" pitchFamily="34" charset="-120"/>
              </a:rPr>
              <a:t>Not first-line</a:t>
            </a:r>
            <a:r>
              <a:rPr lang="en-US" sz="1275" dirty="0">
                <a:solidFill>
                  <a:srgbClr val="4B5563"/>
                </a:solidFill>
                <a:latin typeface="Arimo" pitchFamily="34" charset="0"/>
                <a:ea typeface="Arimo" pitchFamily="34" charset="-122"/>
                <a:cs typeface="Arimo" pitchFamily="34" charset="-120"/>
              </a:rPr>
              <a:t> ahead of trauma-focused psychological treatment (NICE NG116).</a:t>
            </a:r>
            <a:endParaRPr lang="en-US" sz="1275" dirty="0"/>
          </a:p>
        </p:txBody>
      </p:sp>
      <p:sp>
        <p:nvSpPr>
          <p:cNvPr id="29" name="SK-18-text-28"/>
          <p:cNvSpPr/>
          <p:nvPr/>
        </p:nvSpPr>
        <p:spPr>
          <a:xfrm>
            <a:off x="781050" y="2196405"/>
            <a:ext cx="1141095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Consider if trauma-focused therapy is </a:t>
            </a:r>
            <a:r>
              <a:rPr lang="en-US" sz="1275" b="1" dirty="0">
                <a:solidFill>
                  <a:srgbClr val="1F2937"/>
                </a:solidFill>
                <a:latin typeface="Arimo" pitchFamily="34" charset="0"/>
                <a:ea typeface="Arimo" pitchFamily="34" charset="-122"/>
                <a:cs typeface="Arimo" pitchFamily="34" charset="-120"/>
              </a:rPr>
              <a:t>declined or unavailable</a:t>
            </a:r>
            <a:r>
              <a:rPr lang="en-US" sz="1275" dirty="0">
                <a:solidFill>
                  <a:srgbClr val="4B5563"/>
                </a:solidFill>
                <a:latin typeface="Arimo" pitchFamily="34" charset="0"/>
                <a:ea typeface="Arimo" pitchFamily="34" charset="-122"/>
                <a:cs typeface="Arimo" pitchFamily="34" charset="-120"/>
              </a:rPr>
              <a:t>.</a:t>
            </a:r>
            <a:endParaRPr lang="en-US" sz="1275" dirty="0"/>
          </a:p>
        </p:txBody>
      </p:sp>
      <p:sp>
        <p:nvSpPr>
          <p:cNvPr id="30" name="SK-18-text-29"/>
          <p:cNvSpPr/>
          <p:nvPr/>
        </p:nvSpPr>
        <p:spPr>
          <a:xfrm>
            <a:off x="781050" y="2480221"/>
            <a:ext cx="9926646"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Useful for </a:t>
            </a:r>
            <a:r>
              <a:rPr lang="en-US" sz="1275" b="1" dirty="0">
                <a:solidFill>
                  <a:srgbClr val="1F2937"/>
                </a:solidFill>
                <a:latin typeface="Arimo" pitchFamily="34" charset="0"/>
                <a:ea typeface="Arimo" pitchFamily="34" charset="-122"/>
                <a:cs typeface="Arimo" pitchFamily="34" charset="-120"/>
              </a:rPr>
              <a:t>severe symptoms</a:t>
            </a:r>
            <a:r>
              <a:rPr lang="en-US" sz="1275" dirty="0">
                <a:solidFill>
                  <a:srgbClr val="4B5563"/>
                </a:solidFill>
                <a:latin typeface="Arimo" pitchFamily="34" charset="0"/>
                <a:ea typeface="Arimo" pitchFamily="34" charset="-122"/>
                <a:cs typeface="Arimo" pitchFamily="34" charset="-120"/>
              </a:rPr>
              <a:t> while waiting for therapy.</a:t>
            </a:r>
            <a:endParaRPr lang="en-US" sz="1275" dirty="0"/>
          </a:p>
        </p:txBody>
      </p:sp>
      <p:sp>
        <p:nvSpPr>
          <p:cNvPr id="31" name="SK-18-text-30"/>
          <p:cNvSpPr/>
          <p:nvPr/>
        </p:nvSpPr>
        <p:spPr>
          <a:xfrm>
            <a:off x="781050" y="2764036"/>
            <a:ext cx="1141095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Consider when there is </a:t>
            </a:r>
            <a:r>
              <a:rPr lang="en-US" sz="1275" b="1" dirty="0">
                <a:solidFill>
                  <a:srgbClr val="1F2937"/>
                </a:solidFill>
                <a:latin typeface="Arimo" pitchFamily="34" charset="0"/>
                <a:ea typeface="Arimo" pitchFamily="34" charset="-122"/>
                <a:cs typeface="Arimo" pitchFamily="34" charset="-120"/>
              </a:rPr>
              <a:t>significant comorbid</a:t>
            </a:r>
            <a:r>
              <a:rPr lang="en-US" sz="1275" dirty="0">
                <a:solidFill>
                  <a:srgbClr val="4B5563"/>
                </a:solidFill>
                <a:latin typeface="Arimo" pitchFamily="34" charset="0"/>
                <a:ea typeface="Arimo" pitchFamily="34" charset="-122"/>
                <a:cs typeface="Arimo" pitchFamily="34" charset="-120"/>
              </a:rPr>
              <a:t> depression or anxiety.</a:t>
            </a:r>
            <a:endParaRPr lang="en-US" sz="1275" dirty="0"/>
          </a:p>
        </p:txBody>
      </p:sp>
      <p:sp>
        <p:nvSpPr>
          <p:cNvPr id="32" name="SK-18-text-31"/>
          <p:cNvSpPr/>
          <p:nvPr/>
        </p:nvSpPr>
        <p:spPr>
          <a:xfrm>
            <a:off x="781050" y="3047851"/>
            <a:ext cx="1075678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Patient preference after informed shared decision-making.</a:t>
            </a:r>
            <a:endParaRPr lang="en-US" sz="1275" dirty="0"/>
          </a:p>
        </p:txBody>
      </p:sp>
      <p:sp>
        <p:nvSpPr>
          <p:cNvPr id="33" name="SK-18-text-32"/>
          <p:cNvSpPr/>
          <p:nvPr/>
        </p:nvSpPr>
        <p:spPr>
          <a:xfrm>
            <a:off x="590550" y="3331666"/>
            <a:ext cx="6591300" cy="214313"/>
          </a:xfrm>
          <a:prstGeom prst="rect">
            <a:avLst/>
          </a:prstGeom>
          <a:noFill/>
          <a:ln/>
        </p:spPr>
        <p:txBody>
          <a:bodyPr vert="horz" wrap="square" lIns="0" tIns="0" rIns="0" bIns="0" rtlCol="0" anchor="ctr"/>
          <a:lstStyle/>
          <a:p>
            <a:pPr marL="0" indent="0">
              <a:lnSpc>
                <a:spcPts val="1688"/>
              </a:lnSpc>
              <a:buNone/>
            </a:pPr>
            <a:r>
              <a:rPr lang="en-US" sz="1125" i="1" dirty="0">
                <a:solidFill>
                  <a:srgbClr val="6B7280"/>
                </a:solidFill>
                <a:latin typeface="Arimo" pitchFamily="34" charset="0"/>
                <a:ea typeface="Arimo" pitchFamily="34" charset="-122"/>
                <a:cs typeface="Arimo" pitchFamily="34" charset="-120"/>
              </a:rPr>
              <a:t>Source: NICE NG116 Clinical Guidance</a:t>
            </a:r>
            <a:endParaRPr lang="en-US" sz="1125" dirty="0"/>
          </a:p>
        </p:txBody>
      </p:sp>
      <p:sp>
        <p:nvSpPr>
          <p:cNvPr id="34" name="SK-18-text-33"/>
          <p:cNvSpPr/>
          <p:nvPr/>
        </p:nvSpPr>
        <p:spPr>
          <a:xfrm>
            <a:off x="876300" y="3860304"/>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Adverse Effects &amp; Risks</a:t>
            </a:r>
            <a:endParaRPr lang="en-US" sz="1650" dirty="0"/>
          </a:p>
        </p:txBody>
      </p:sp>
      <p:sp>
        <p:nvSpPr>
          <p:cNvPr id="35" name="SK-18-text-34"/>
          <p:cNvSpPr/>
          <p:nvPr/>
        </p:nvSpPr>
        <p:spPr>
          <a:xfrm>
            <a:off x="590550" y="4327029"/>
            <a:ext cx="720852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Key considerations for SSRI initiation:</a:t>
            </a:r>
            <a:endParaRPr lang="en-US" sz="1200" dirty="0"/>
          </a:p>
        </p:txBody>
      </p:sp>
      <p:sp>
        <p:nvSpPr>
          <p:cNvPr id="36" name="SK-18-text-35"/>
          <p:cNvSpPr/>
          <p:nvPr/>
        </p:nvSpPr>
        <p:spPr>
          <a:xfrm>
            <a:off x="666750" y="4631829"/>
            <a:ext cx="2787748" cy="25717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Sexual dysfunction</a:t>
            </a:r>
            <a:endParaRPr lang="en-US" sz="1050" dirty="0"/>
          </a:p>
        </p:txBody>
      </p:sp>
      <p:sp>
        <p:nvSpPr>
          <p:cNvPr id="37" name="SK-18-text-36"/>
          <p:cNvSpPr/>
          <p:nvPr/>
        </p:nvSpPr>
        <p:spPr>
          <a:xfrm>
            <a:off x="3343275" y="4631829"/>
            <a:ext cx="3390314" cy="25717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Gastrointestinal upset</a:t>
            </a:r>
            <a:endParaRPr lang="en-US" sz="1050" dirty="0"/>
          </a:p>
        </p:txBody>
      </p:sp>
      <p:sp>
        <p:nvSpPr>
          <p:cNvPr id="38" name="SK-18-text-37"/>
          <p:cNvSpPr/>
          <p:nvPr/>
        </p:nvSpPr>
        <p:spPr>
          <a:xfrm>
            <a:off x="666750" y="4946154"/>
            <a:ext cx="3691597" cy="25717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Early activation/anxiety</a:t>
            </a:r>
            <a:endParaRPr lang="en-US" sz="1050" dirty="0"/>
          </a:p>
        </p:txBody>
      </p:sp>
      <p:sp>
        <p:nvSpPr>
          <p:cNvPr id="39" name="SK-18-text-38"/>
          <p:cNvSpPr/>
          <p:nvPr/>
        </p:nvSpPr>
        <p:spPr>
          <a:xfrm>
            <a:off x="3343275" y="4946154"/>
            <a:ext cx="2938389" cy="25717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Withdrawal symptoms</a:t>
            </a:r>
            <a:endParaRPr lang="en-US" sz="1050" dirty="0"/>
          </a:p>
        </p:txBody>
      </p:sp>
      <p:sp>
        <p:nvSpPr>
          <p:cNvPr id="40" name="SK-18-text-39"/>
          <p:cNvSpPr/>
          <p:nvPr/>
        </p:nvSpPr>
        <p:spPr>
          <a:xfrm>
            <a:off x="666750" y="5260479"/>
            <a:ext cx="2938389" cy="25717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Overdose risk (low)</a:t>
            </a:r>
            <a:endParaRPr lang="en-US" sz="1050" dirty="0"/>
          </a:p>
        </p:txBody>
      </p:sp>
      <p:sp>
        <p:nvSpPr>
          <p:cNvPr id="41" name="SK-18-text-40"/>
          <p:cNvSpPr/>
          <p:nvPr/>
        </p:nvSpPr>
        <p:spPr>
          <a:xfrm>
            <a:off x="3343275" y="5260479"/>
            <a:ext cx="2637106" cy="25717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Drug interactions</a:t>
            </a:r>
            <a:endParaRPr lang="en-US" sz="1050" dirty="0"/>
          </a:p>
        </p:txBody>
      </p:sp>
      <p:sp>
        <p:nvSpPr>
          <p:cNvPr id="42" name="SK-18-text-41"/>
          <p:cNvSpPr/>
          <p:nvPr/>
        </p:nvSpPr>
        <p:spPr>
          <a:xfrm>
            <a:off x="590550" y="5612904"/>
            <a:ext cx="527685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Arimo" pitchFamily="34" charset="0"/>
                <a:ea typeface="Arimo" pitchFamily="34" charset="-122"/>
                <a:cs typeface="Arimo" pitchFamily="34" charset="-120"/>
              </a:rPr>
              <a:t>Always counsel on the </a:t>
            </a:r>
            <a:r>
              <a:rPr lang="en-US" sz="1125" b="1" dirty="0">
                <a:solidFill>
                  <a:srgbClr val="1F2937"/>
                </a:solidFill>
                <a:latin typeface="Arimo" pitchFamily="34" charset="0"/>
                <a:ea typeface="Arimo" pitchFamily="34" charset="-122"/>
                <a:cs typeface="Arimo" pitchFamily="34" charset="-120"/>
              </a:rPr>
              <a:t>initial 1-2 week activation</a:t>
            </a:r>
            <a:r>
              <a:rPr lang="en-US" sz="1125" dirty="0">
                <a:solidFill>
                  <a:srgbClr val="4B5563"/>
                </a:solidFill>
                <a:latin typeface="Arimo" pitchFamily="34" charset="0"/>
                <a:ea typeface="Arimo" pitchFamily="34" charset="-122"/>
                <a:cs typeface="Arimo" pitchFamily="34" charset="-120"/>
              </a:rPr>
              <a:t> period where anxiety may temporarily increase.</a:t>
            </a:r>
            <a:endParaRPr lang="en-US" sz="1125" dirty="0"/>
          </a:p>
        </p:txBody>
      </p:sp>
      <p:sp>
        <p:nvSpPr>
          <p:cNvPr id="43" name="SK-18-text-42"/>
          <p:cNvSpPr/>
          <p:nvPr/>
        </p:nvSpPr>
        <p:spPr>
          <a:xfrm>
            <a:off x="6610350" y="1219200"/>
            <a:ext cx="55816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Shared Decision-Making</a:t>
            </a:r>
            <a:endParaRPr lang="en-US" sz="1650" dirty="0"/>
          </a:p>
        </p:txBody>
      </p:sp>
      <p:sp>
        <p:nvSpPr>
          <p:cNvPr id="44" name="SK-18-text-43"/>
          <p:cNvSpPr/>
          <p:nvPr/>
        </p:nvSpPr>
        <p:spPr>
          <a:xfrm>
            <a:off x="6515100" y="1685925"/>
            <a:ext cx="508635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Explain the </a:t>
            </a:r>
            <a:r>
              <a:rPr lang="en-US" sz="1275" b="1" dirty="0">
                <a:solidFill>
                  <a:srgbClr val="1F2937"/>
                </a:solidFill>
                <a:latin typeface="Arimo" pitchFamily="34" charset="0"/>
                <a:ea typeface="Arimo" pitchFamily="34" charset="-122"/>
                <a:cs typeface="Arimo" pitchFamily="34" charset="-120"/>
              </a:rPr>
              <a:t>benefits and harms</a:t>
            </a:r>
            <a:r>
              <a:rPr lang="en-US" sz="1275" dirty="0">
                <a:solidFill>
                  <a:srgbClr val="4B5563"/>
                </a:solidFill>
                <a:latin typeface="Arimo" pitchFamily="34" charset="0"/>
                <a:ea typeface="Arimo" pitchFamily="34" charset="-122"/>
                <a:cs typeface="Arimo" pitchFamily="34" charset="-120"/>
              </a:rPr>
              <a:t> of medication vs. therapy vs. monitoring.</a:t>
            </a:r>
            <a:endParaRPr lang="en-US" sz="1275" dirty="0"/>
          </a:p>
        </p:txBody>
      </p:sp>
      <p:sp>
        <p:nvSpPr>
          <p:cNvPr id="45" name="SK-18-text-44"/>
          <p:cNvSpPr/>
          <p:nvPr/>
        </p:nvSpPr>
        <p:spPr>
          <a:xfrm>
            <a:off x="6515100" y="2196405"/>
            <a:ext cx="508635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Review pregnancy and breastfeeding status (specialist input may be required).</a:t>
            </a:r>
            <a:endParaRPr lang="en-US" sz="1275" dirty="0"/>
          </a:p>
        </p:txBody>
      </p:sp>
      <p:sp>
        <p:nvSpPr>
          <p:cNvPr id="46" name="SK-18-text-45"/>
          <p:cNvSpPr/>
          <p:nvPr/>
        </p:nvSpPr>
        <p:spPr>
          <a:xfrm>
            <a:off x="6515100" y="2706886"/>
            <a:ext cx="56769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Discuss the </a:t>
            </a:r>
            <a:r>
              <a:rPr lang="en-US" sz="1275" b="1" dirty="0">
                <a:solidFill>
                  <a:srgbClr val="1F2937"/>
                </a:solidFill>
                <a:latin typeface="Arimo" pitchFamily="34" charset="0"/>
                <a:ea typeface="Arimo" pitchFamily="34" charset="-122"/>
                <a:cs typeface="Arimo" pitchFamily="34" charset="-120"/>
              </a:rPr>
              <a:t>long-term nature</a:t>
            </a:r>
            <a:r>
              <a:rPr lang="en-US" sz="1275" dirty="0">
                <a:solidFill>
                  <a:srgbClr val="4B5563"/>
                </a:solidFill>
                <a:latin typeface="Arimo" pitchFamily="34" charset="0"/>
                <a:ea typeface="Arimo" pitchFamily="34" charset="-122"/>
                <a:cs typeface="Arimo" pitchFamily="34" charset="-120"/>
              </a:rPr>
              <a:t> of treatment (continue after response).</a:t>
            </a:r>
            <a:endParaRPr lang="en-US" sz="1275" dirty="0"/>
          </a:p>
        </p:txBody>
      </p:sp>
      <p:sp>
        <p:nvSpPr>
          <p:cNvPr id="47" name="SK-18-text-46"/>
          <p:cNvSpPr/>
          <p:nvPr/>
        </p:nvSpPr>
        <p:spPr>
          <a:xfrm>
            <a:off x="6515100" y="2990701"/>
            <a:ext cx="508635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Establish a clear </a:t>
            </a:r>
            <a:r>
              <a:rPr lang="en-US" sz="1275" b="1" dirty="0">
                <a:solidFill>
                  <a:srgbClr val="1F2937"/>
                </a:solidFill>
                <a:latin typeface="Arimo" pitchFamily="34" charset="0"/>
                <a:ea typeface="Arimo" pitchFamily="34" charset="-122"/>
                <a:cs typeface="Arimo" pitchFamily="34" charset="-120"/>
              </a:rPr>
              <a:t>review plan</a:t>
            </a:r>
            <a:r>
              <a:rPr lang="en-US" sz="1275" dirty="0">
                <a:solidFill>
                  <a:srgbClr val="4B5563"/>
                </a:solidFill>
                <a:latin typeface="Arimo" pitchFamily="34" charset="0"/>
                <a:ea typeface="Arimo" pitchFamily="34" charset="-122"/>
                <a:cs typeface="Arimo" pitchFamily="34" charset="-120"/>
              </a:rPr>
              <a:t>: do not issue as an indefinite repeat without monitoring.</a:t>
            </a:r>
            <a:endParaRPr lang="en-US" sz="1275" dirty="0"/>
          </a:p>
        </p:txBody>
      </p:sp>
      <p:sp>
        <p:nvSpPr>
          <p:cNvPr id="48" name="SK-18-text-47"/>
          <p:cNvSpPr/>
          <p:nvPr/>
        </p:nvSpPr>
        <p:spPr>
          <a:xfrm>
            <a:off x="6629400" y="3815507"/>
            <a:ext cx="504825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56404"/>
                </a:solidFill>
                <a:latin typeface="Arimo" pitchFamily="34" charset="0"/>
                <a:ea typeface="Arimo" pitchFamily="34" charset="-122"/>
                <a:cs typeface="Arimo" pitchFamily="34" charset="-120"/>
              </a:rPr>
              <a:t>PITFALL</a:t>
            </a:r>
            <a:endParaRPr lang="en-US" sz="1200" dirty="0"/>
          </a:p>
        </p:txBody>
      </p:sp>
      <p:sp>
        <p:nvSpPr>
          <p:cNvPr id="49" name="SK-18-text-48"/>
          <p:cNvSpPr/>
          <p:nvPr/>
        </p:nvSpPr>
        <p:spPr>
          <a:xfrm>
            <a:off x="6629400" y="4072682"/>
            <a:ext cx="4972050" cy="719733"/>
          </a:xfrm>
          <a:prstGeom prst="rect">
            <a:avLst/>
          </a:prstGeom>
          <a:noFill/>
          <a:ln/>
        </p:spPr>
        <p:txBody>
          <a:bodyPr vert="horz" wrap="square" lIns="0" tIns="0" rIns="0" bIns="0" rtlCol="0" anchor="ctr"/>
          <a:lstStyle/>
          <a:p>
            <a:pPr marL="0" indent="0">
              <a:lnSpc>
                <a:spcPts val="1890"/>
              </a:lnSpc>
              <a:buNone/>
            </a:pPr>
            <a:r>
              <a:rPr lang="en-US" sz="1350" dirty="0">
                <a:solidFill>
                  <a:srgbClr val="1F2937"/>
                </a:solidFill>
                <a:latin typeface="Arimo" pitchFamily="34" charset="0"/>
                <a:ea typeface="Arimo" pitchFamily="34" charset="-122"/>
                <a:cs typeface="Arimo" pitchFamily="34" charset="-120"/>
              </a:rPr>
              <a:t>Do not </a:t>
            </a:r>
            <a:r>
              <a:rPr lang="en-US" sz="1350" b="1" dirty="0">
                <a:solidFill>
                  <a:srgbClr val="1F2937"/>
                </a:solidFill>
                <a:latin typeface="Arimo" pitchFamily="34" charset="0"/>
                <a:ea typeface="Arimo" pitchFamily="34" charset="-122"/>
                <a:cs typeface="Arimo" pitchFamily="34" charset="-120"/>
              </a:rPr>
              <a:t>"prescribe and forget"</a:t>
            </a:r>
            <a:r>
              <a:rPr lang="en-US" sz="1350" dirty="0">
                <a:solidFill>
                  <a:srgbClr val="1F2937"/>
                </a:solidFill>
                <a:latin typeface="Arimo" pitchFamily="34" charset="0"/>
                <a:ea typeface="Arimo" pitchFamily="34" charset="-122"/>
                <a:cs typeface="Arimo" pitchFamily="34" charset="-120"/>
              </a:rPr>
              <a:t>. Medication in PTSD should ideally be combined with active review and a referral for trauma-focused psychological therapy.</a:t>
            </a:r>
            <a:endParaRPr lang="en-US" sz="1350" dirty="0"/>
          </a:p>
        </p:txBody>
      </p:sp>
      <p:sp>
        <p:nvSpPr>
          <p:cNvPr id="50" name="SK-18-text-49"/>
          <p:cNvSpPr/>
          <p:nvPr/>
        </p:nvSpPr>
        <p:spPr>
          <a:xfrm>
            <a:off x="6629400" y="5106739"/>
            <a:ext cx="527685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 </a:t>
            </a:r>
            <a:r>
              <a:rPr lang="en-US" sz="1200" b="1" dirty="0">
                <a:solidFill>
                  <a:srgbClr val="4B5563"/>
                </a:solidFill>
                <a:latin typeface="Arimo" pitchFamily="34" charset="0"/>
                <a:ea typeface="Arimo" pitchFamily="34" charset="-122"/>
                <a:cs typeface="Arimo" pitchFamily="34" charset="-120"/>
              </a:rPr>
              <a:t>SCA Tip:</a:t>
            </a:r>
            <a:r>
              <a:rPr lang="en-US" sz="1200" dirty="0">
                <a:solidFill>
                  <a:srgbClr val="4B5563"/>
                </a:solidFill>
                <a:latin typeface="Arimo" pitchFamily="34" charset="0"/>
                <a:ea typeface="Arimo" pitchFamily="34" charset="-122"/>
                <a:cs typeface="Arimo" pitchFamily="34" charset="-120"/>
              </a:rPr>
              <a:t> In the exam, show you are exploring patient values and preferences when discussing medication options.</a:t>
            </a:r>
            <a:endParaRPr lang="en-US" sz="1200" dirty="0"/>
          </a:p>
        </p:txBody>
      </p:sp>
      <p:sp>
        <p:nvSpPr>
          <p:cNvPr id="51" name="SK-18-text-50"/>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9-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9-img-5" descr="preencoded.png"/>
          <p:cNvPicPr>
            <a:picLocks noChangeAspect="1"/>
          </p:cNvPicPr>
          <p:nvPr/>
        </p:nvPicPr>
        <p:blipFill>
          <a:blip r:embed="rId7"/>
          <a:stretch>
            <a:fillRect/>
          </a:stretch>
        </p:blipFill>
        <p:spPr>
          <a:xfrm>
            <a:off x="476250" y="1047750"/>
            <a:ext cx="5524500" cy="2409676"/>
          </a:xfrm>
          <a:prstGeom prst="rect">
            <a:avLst/>
          </a:prstGeom>
        </p:spPr>
      </p:pic>
      <p:pic>
        <p:nvPicPr>
          <p:cNvPr id="7" name="SK-19-img-6" descr="preencoded.png"/>
          <p:cNvPicPr>
            <a:picLocks noChangeAspect="1"/>
          </p:cNvPicPr>
          <p:nvPr/>
        </p:nvPicPr>
        <p:blipFill>
          <a:blip r:embed="rId8"/>
          <a:stretch>
            <a:fillRect/>
          </a:stretch>
        </p:blipFill>
        <p:spPr>
          <a:xfrm>
            <a:off x="590550" y="1162050"/>
            <a:ext cx="5295900" cy="390525"/>
          </a:xfrm>
          <a:prstGeom prst="rect">
            <a:avLst/>
          </a:prstGeom>
        </p:spPr>
      </p:pic>
      <p:pic>
        <p:nvPicPr>
          <p:cNvPr id="8" name="SK-19-img-7" descr="preencoded.png"/>
          <p:cNvPicPr>
            <a:picLocks noChangeAspect="1"/>
          </p:cNvPicPr>
          <p:nvPr/>
        </p:nvPicPr>
        <p:blipFill>
          <a:blip r:embed="rId9"/>
          <a:stretch>
            <a:fillRect/>
          </a:stretch>
        </p:blipFill>
        <p:spPr>
          <a:xfrm>
            <a:off x="590550" y="1223963"/>
            <a:ext cx="238125" cy="190500"/>
          </a:xfrm>
          <a:prstGeom prst="rect">
            <a:avLst/>
          </a:prstGeom>
        </p:spPr>
      </p:pic>
      <p:pic>
        <p:nvPicPr>
          <p:cNvPr id="9" name="SK-19-img-8" descr="preencoded.png"/>
          <p:cNvPicPr>
            <a:picLocks noChangeAspect="1"/>
          </p:cNvPicPr>
          <p:nvPr/>
        </p:nvPicPr>
        <p:blipFill>
          <a:blip r:embed="rId10"/>
          <a:stretch>
            <a:fillRect/>
          </a:stretch>
        </p:blipFill>
        <p:spPr>
          <a:xfrm>
            <a:off x="590550" y="3105001"/>
            <a:ext cx="1095375" cy="238125"/>
          </a:xfrm>
          <a:prstGeom prst="rect">
            <a:avLst/>
          </a:prstGeom>
        </p:spPr>
      </p:pic>
      <p:pic>
        <p:nvPicPr>
          <p:cNvPr id="10" name="SK-19-img-9" descr="preencoded.png"/>
          <p:cNvPicPr>
            <a:picLocks noChangeAspect="1"/>
          </p:cNvPicPr>
          <p:nvPr/>
        </p:nvPicPr>
        <p:blipFill>
          <a:blip r:embed="rId11"/>
          <a:stretch>
            <a:fillRect/>
          </a:stretch>
        </p:blipFill>
        <p:spPr>
          <a:xfrm>
            <a:off x="6191250" y="1047750"/>
            <a:ext cx="5524500" cy="2409676"/>
          </a:xfrm>
          <a:prstGeom prst="rect">
            <a:avLst/>
          </a:prstGeom>
        </p:spPr>
      </p:pic>
      <p:pic>
        <p:nvPicPr>
          <p:cNvPr id="11" name="SK-19-img-10" descr="preencoded.png"/>
          <p:cNvPicPr>
            <a:picLocks noChangeAspect="1"/>
          </p:cNvPicPr>
          <p:nvPr/>
        </p:nvPicPr>
        <p:blipFill>
          <a:blip r:embed="rId12"/>
          <a:stretch>
            <a:fillRect/>
          </a:stretch>
        </p:blipFill>
        <p:spPr>
          <a:xfrm>
            <a:off x="6305550" y="1162050"/>
            <a:ext cx="5295900" cy="390525"/>
          </a:xfrm>
          <a:prstGeom prst="rect">
            <a:avLst/>
          </a:prstGeom>
        </p:spPr>
      </p:pic>
      <p:pic>
        <p:nvPicPr>
          <p:cNvPr id="12" name="SK-19-img-11" descr="preencoded.png"/>
          <p:cNvPicPr>
            <a:picLocks noChangeAspect="1"/>
          </p:cNvPicPr>
          <p:nvPr/>
        </p:nvPicPr>
        <p:blipFill>
          <a:blip r:embed="rId13"/>
          <a:stretch>
            <a:fillRect/>
          </a:stretch>
        </p:blipFill>
        <p:spPr>
          <a:xfrm>
            <a:off x="6305550" y="1223963"/>
            <a:ext cx="238125" cy="190500"/>
          </a:xfrm>
          <a:prstGeom prst="rect">
            <a:avLst/>
          </a:prstGeom>
        </p:spPr>
      </p:pic>
      <p:pic>
        <p:nvPicPr>
          <p:cNvPr id="13" name="SK-19-img-12" descr="preencoded.png"/>
          <p:cNvPicPr>
            <a:picLocks noChangeAspect="1"/>
          </p:cNvPicPr>
          <p:nvPr/>
        </p:nvPicPr>
        <p:blipFill>
          <a:blip r:embed="rId14"/>
          <a:stretch>
            <a:fillRect/>
          </a:stretch>
        </p:blipFill>
        <p:spPr>
          <a:xfrm>
            <a:off x="6305550" y="3105001"/>
            <a:ext cx="1647825" cy="238125"/>
          </a:xfrm>
          <a:prstGeom prst="rect">
            <a:avLst/>
          </a:prstGeom>
        </p:spPr>
      </p:pic>
      <p:pic>
        <p:nvPicPr>
          <p:cNvPr id="14" name="SK-19-img-13" descr="preencoded.png"/>
          <p:cNvPicPr>
            <a:picLocks noChangeAspect="1"/>
          </p:cNvPicPr>
          <p:nvPr/>
        </p:nvPicPr>
        <p:blipFill>
          <a:blip r:embed="rId15"/>
          <a:stretch>
            <a:fillRect/>
          </a:stretch>
        </p:blipFill>
        <p:spPr>
          <a:xfrm>
            <a:off x="476250" y="3647926"/>
            <a:ext cx="5524500" cy="1304925"/>
          </a:xfrm>
          <a:prstGeom prst="rect">
            <a:avLst/>
          </a:prstGeom>
        </p:spPr>
      </p:pic>
      <p:pic>
        <p:nvPicPr>
          <p:cNvPr id="15" name="SK-19-img-14" descr="preencoded.png"/>
          <p:cNvPicPr>
            <a:picLocks noChangeAspect="1"/>
          </p:cNvPicPr>
          <p:nvPr/>
        </p:nvPicPr>
        <p:blipFill>
          <a:blip r:embed="rId16"/>
          <a:stretch>
            <a:fillRect/>
          </a:stretch>
        </p:blipFill>
        <p:spPr>
          <a:xfrm>
            <a:off x="590550" y="3800326"/>
            <a:ext cx="190500" cy="152400"/>
          </a:xfrm>
          <a:prstGeom prst="rect">
            <a:avLst/>
          </a:prstGeom>
        </p:spPr>
      </p:pic>
      <p:pic>
        <p:nvPicPr>
          <p:cNvPr id="16" name="SK-19-img-15" descr="preencoded.png"/>
          <p:cNvPicPr>
            <a:picLocks noChangeAspect="1"/>
          </p:cNvPicPr>
          <p:nvPr/>
        </p:nvPicPr>
        <p:blipFill>
          <a:blip r:embed="rId17"/>
          <a:stretch>
            <a:fillRect/>
          </a:stretch>
        </p:blipFill>
        <p:spPr>
          <a:xfrm>
            <a:off x="6191250" y="3647926"/>
            <a:ext cx="5524500" cy="1304925"/>
          </a:xfrm>
          <a:prstGeom prst="rect">
            <a:avLst/>
          </a:prstGeom>
        </p:spPr>
      </p:pic>
      <p:pic>
        <p:nvPicPr>
          <p:cNvPr id="17" name="SK-19-img-16" descr="preencoded.png"/>
          <p:cNvPicPr>
            <a:picLocks noChangeAspect="1"/>
          </p:cNvPicPr>
          <p:nvPr/>
        </p:nvPicPr>
        <p:blipFill>
          <a:blip r:embed="rId18"/>
          <a:stretch>
            <a:fillRect/>
          </a:stretch>
        </p:blipFill>
        <p:spPr>
          <a:xfrm>
            <a:off x="6305550" y="3800326"/>
            <a:ext cx="190500" cy="152400"/>
          </a:xfrm>
          <a:prstGeom prst="rect">
            <a:avLst/>
          </a:prstGeom>
        </p:spPr>
      </p:pic>
      <p:pic>
        <p:nvPicPr>
          <p:cNvPr id="18" name="SK-19-img-17" descr="preencoded.png"/>
          <p:cNvPicPr>
            <a:picLocks noChangeAspect="1"/>
          </p:cNvPicPr>
          <p:nvPr/>
        </p:nvPicPr>
        <p:blipFill>
          <a:blip r:embed="rId19"/>
          <a:stretch>
            <a:fillRect/>
          </a:stretch>
        </p:blipFill>
        <p:spPr>
          <a:xfrm>
            <a:off x="476250" y="5190976"/>
            <a:ext cx="11239500" cy="404813"/>
          </a:xfrm>
          <a:prstGeom prst="rect">
            <a:avLst/>
          </a:prstGeom>
        </p:spPr>
      </p:pic>
      <p:pic>
        <p:nvPicPr>
          <p:cNvPr id="19" name="SK-19-img-18" descr="preencoded.png"/>
          <p:cNvPicPr>
            <a:picLocks noChangeAspect="1"/>
          </p:cNvPicPr>
          <p:nvPr/>
        </p:nvPicPr>
        <p:blipFill>
          <a:blip r:embed="rId20"/>
          <a:stretch>
            <a:fillRect/>
          </a:stretch>
        </p:blipFill>
        <p:spPr>
          <a:xfrm>
            <a:off x="571500" y="5326410"/>
            <a:ext cx="178594" cy="148828"/>
          </a:xfrm>
          <a:prstGeom prst="rect">
            <a:avLst/>
          </a:prstGeom>
        </p:spPr>
      </p:pic>
      <p:pic>
        <p:nvPicPr>
          <p:cNvPr id="20" name="SK-19-img-19" descr="preencoded.png"/>
          <p:cNvPicPr>
            <a:picLocks noChangeAspect="1"/>
          </p:cNvPicPr>
          <p:nvPr/>
        </p:nvPicPr>
        <p:blipFill>
          <a:blip r:embed="rId21"/>
          <a:stretch>
            <a:fillRect/>
          </a:stretch>
        </p:blipFill>
        <p:spPr>
          <a:xfrm>
            <a:off x="0" y="6481763"/>
            <a:ext cx="12192000" cy="376238"/>
          </a:xfrm>
          <a:prstGeom prst="rect">
            <a:avLst/>
          </a:prstGeom>
        </p:spPr>
      </p:pic>
      <p:sp>
        <p:nvSpPr>
          <p:cNvPr id="21" name="SK-19-text-20"/>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Pharmacotherapy — BNF-verified doses</a:t>
            </a:r>
            <a:endParaRPr lang="en-US" sz="2550" dirty="0"/>
          </a:p>
        </p:txBody>
      </p:sp>
      <p:sp>
        <p:nvSpPr>
          <p:cNvPr id="22" name="SK-19-text-21"/>
          <p:cNvSpPr/>
          <p:nvPr/>
        </p:nvSpPr>
        <p:spPr>
          <a:xfrm>
            <a:off x="923925" y="1162050"/>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Sertraline (SSRI)</a:t>
            </a:r>
            <a:endParaRPr lang="en-US" sz="1650" dirty="0"/>
          </a:p>
        </p:txBody>
      </p:sp>
      <p:sp>
        <p:nvSpPr>
          <p:cNvPr id="23" name="SK-19-text-22"/>
          <p:cNvSpPr/>
          <p:nvPr/>
        </p:nvSpPr>
        <p:spPr>
          <a:xfrm>
            <a:off x="590550" y="1647825"/>
            <a:ext cx="608838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Initial Dose:</a:t>
            </a:r>
            <a:r>
              <a:rPr lang="en-US" sz="1275" dirty="0">
                <a:solidFill>
                  <a:srgbClr val="4B5563"/>
                </a:solidFill>
                <a:latin typeface="Arimo" pitchFamily="34" charset="0"/>
                <a:ea typeface="Arimo" pitchFamily="34" charset="-122"/>
                <a:cs typeface="Arimo" pitchFamily="34" charset="-120"/>
              </a:rPr>
              <a:t> 50 mg once daily</a:t>
            </a:r>
            <a:endParaRPr lang="en-US" sz="1275" dirty="0"/>
          </a:p>
        </p:txBody>
      </p:sp>
      <p:sp>
        <p:nvSpPr>
          <p:cNvPr id="24" name="SK-19-text-23"/>
          <p:cNvSpPr/>
          <p:nvPr/>
        </p:nvSpPr>
        <p:spPr>
          <a:xfrm>
            <a:off x="590550" y="1931640"/>
            <a:ext cx="686562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Titration:</a:t>
            </a:r>
            <a:r>
              <a:rPr lang="en-US" sz="1275" dirty="0">
                <a:solidFill>
                  <a:srgbClr val="4B5563"/>
                </a:solidFill>
                <a:latin typeface="Arimo" pitchFamily="34" charset="0"/>
                <a:ea typeface="Arimo" pitchFamily="34" charset="-122"/>
                <a:cs typeface="Arimo" pitchFamily="34" charset="-120"/>
              </a:rPr>
              <a:t> Increase by 50 mg steps</a:t>
            </a:r>
            <a:endParaRPr lang="en-US" sz="1275" dirty="0"/>
          </a:p>
        </p:txBody>
      </p:sp>
      <p:sp>
        <p:nvSpPr>
          <p:cNvPr id="25" name="SK-19-text-24"/>
          <p:cNvSpPr/>
          <p:nvPr/>
        </p:nvSpPr>
        <p:spPr>
          <a:xfrm>
            <a:off x="590550" y="2215455"/>
            <a:ext cx="848487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Interval:</a:t>
            </a:r>
            <a:r>
              <a:rPr lang="en-US" sz="1275" dirty="0">
                <a:solidFill>
                  <a:srgbClr val="4B5563"/>
                </a:solidFill>
                <a:latin typeface="Arimo" pitchFamily="34" charset="0"/>
                <a:ea typeface="Arimo" pitchFamily="34" charset="-122"/>
                <a:cs typeface="Arimo" pitchFamily="34" charset="-120"/>
              </a:rPr>
              <a:t> At least 1 week between increases</a:t>
            </a:r>
            <a:endParaRPr lang="en-US" sz="1275" dirty="0"/>
          </a:p>
        </p:txBody>
      </p:sp>
      <p:sp>
        <p:nvSpPr>
          <p:cNvPr id="26" name="SK-19-text-25"/>
          <p:cNvSpPr/>
          <p:nvPr/>
        </p:nvSpPr>
        <p:spPr>
          <a:xfrm>
            <a:off x="590550" y="2499271"/>
            <a:ext cx="529590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Maximum:</a:t>
            </a:r>
            <a:r>
              <a:rPr lang="en-US" sz="1275" dirty="0">
                <a:solidFill>
                  <a:srgbClr val="4B5563"/>
                </a:solidFill>
                <a:latin typeface="Arimo" pitchFamily="34" charset="0"/>
                <a:ea typeface="Arimo" pitchFamily="34" charset="-122"/>
                <a:cs typeface="Arimo" pitchFamily="34" charset="-120"/>
              </a:rPr>
              <a:t> 200 mg/day</a:t>
            </a:r>
            <a:endParaRPr lang="en-US" sz="1275" dirty="0"/>
          </a:p>
        </p:txBody>
      </p:sp>
      <p:sp>
        <p:nvSpPr>
          <p:cNvPr id="27" name="SK-19-text-26"/>
          <p:cNvSpPr/>
          <p:nvPr/>
        </p:nvSpPr>
        <p:spPr>
          <a:xfrm>
            <a:off x="590550" y="2783086"/>
            <a:ext cx="1160145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Notes:</a:t>
            </a:r>
            <a:r>
              <a:rPr lang="en-US" sz="1275" dirty="0">
                <a:solidFill>
                  <a:srgbClr val="4B5563"/>
                </a:solidFill>
                <a:latin typeface="Arimo" pitchFamily="34" charset="0"/>
                <a:ea typeface="Arimo" pitchFamily="34" charset="-122"/>
                <a:cs typeface="Arimo" pitchFamily="34" charset="-120"/>
              </a:rPr>
              <a:t> Consider 25 mg start if patient is sensitive/anxious</a:t>
            </a:r>
            <a:endParaRPr lang="en-US" sz="1275" dirty="0"/>
          </a:p>
        </p:txBody>
      </p:sp>
      <p:sp>
        <p:nvSpPr>
          <p:cNvPr id="28" name="SK-19-text-27"/>
          <p:cNvSpPr/>
          <p:nvPr/>
        </p:nvSpPr>
        <p:spPr>
          <a:xfrm>
            <a:off x="647700" y="3105001"/>
            <a:ext cx="2512678"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latin typeface="Arimo" pitchFamily="34" charset="0"/>
                <a:ea typeface="Arimo" pitchFamily="34" charset="-122"/>
                <a:cs typeface="Arimo" pitchFamily="34" charset="-120"/>
              </a:rPr>
              <a:t>First-line Choice</a:t>
            </a:r>
            <a:endParaRPr lang="en-US" sz="1050" dirty="0"/>
          </a:p>
        </p:txBody>
      </p:sp>
      <p:sp>
        <p:nvSpPr>
          <p:cNvPr id="29" name="SK-19-text-28"/>
          <p:cNvSpPr/>
          <p:nvPr/>
        </p:nvSpPr>
        <p:spPr>
          <a:xfrm>
            <a:off x="6638925" y="1162050"/>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Paroxetine (SSRI)</a:t>
            </a:r>
            <a:endParaRPr lang="en-US" sz="1650" dirty="0"/>
          </a:p>
        </p:txBody>
      </p:sp>
      <p:sp>
        <p:nvSpPr>
          <p:cNvPr id="30" name="SK-19-text-29"/>
          <p:cNvSpPr/>
          <p:nvPr/>
        </p:nvSpPr>
        <p:spPr>
          <a:xfrm>
            <a:off x="6305550" y="1647825"/>
            <a:ext cx="588645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Initial Dose:</a:t>
            </a:r>
            <a:r>
              <a:rPr lang="en-US" sz="1275" dirty="0">
                <a:solidFill>
                  <a:srgbClr val="4B5563"/>
                </a:solidFill>
                <a:latin typeface="Arimo" pitchFamily="34" charset="0"/>
                <a:ea typeface="Arimo" pitchFamily="34" charset="-122"/>
                <a:cs typeface="Arimo" pitchFamily="34" charset="-120"/>
              </a:rPr>
              <a:t> 20 mg each morning</a:t>
            </a:r>
            <a:endParaRPr lang="en-US" sz="1275" dirty="0"/>
          </a:p>
        </p:txBody>
      </p:sp>
      <p:sp>
        <p:nvSpPr>
          <p:cNvPr id="31" name="SK-19-text-30"/>
          <p:cNvSpPr/>
          <p:nvPr/>
        </p:nvSpPr>
        <p:spPr>
          <a:xfrm>
            <a:off x="6305550" y="1931640"/>
            <a:ext cx="588645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Adult Max:</a:t>
            </a:r>
            <a:r>
              <a:rPr lang="en-US" sz="1275" dirty="0">
                <a:solidFill>
                  <a:srgbClr val="4B5563"/>
                </a:solidFill>
                <a:latin typeface="Arimo" pitchFamily="34" charset="0"/>
                <a:ea typeface="Arimo" pitchFamily="34" charset="-122"/>
                <a:cs typeface="Arimo" pitchFamily="34" charset="-120"/>
              </a:rPr>
              <a:t> 50 mg/day (licensed)</a:t>
            </a:r>
            <a:endParaRPr lang="en-US" sz="1275" dirty="0"/>
          </a:p>
        </p:txBody>
      </p:sp>
      <p:sp>
        <p:nvSpPr>
          <p:cNvPr id="32" name="SK-19-text-31"/>
          <p:cNvSpPr/>
          <p:nvPr/>
        </p:nvSpPr>
        <p:spPr>
          <a:xfrm>
            <a:off x="6305550" y="2215455"/>
            <a:ext cx="588645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Elderly Max:</a:t>
            </a:r>
            <a:r>
              <a:rPr lang="en-US" sz="1275" dirty="0">
                <a:solidFill>
                  <a:srgbClr val="4B5563"/>
                </a:solidFill>
                <a:latin typeface="Arimo" pitchFamily="34" charset="0"/>
                <a:ea typeface="Arimo" pitchFamily="34" charset="-122"/>
                <a:cs typeface="Arimo" pitchFamily="34" charset="-120"/>
              </a:rPr>
              <a:t> 40 mg/day (recommended)</a:t>
            </a:r>
            <a:endParaRPr lang="en-US" sz="1275" dirty="0"/>
          </a:p>
        </p:txBody>
      </p:sp>
      <p:sp>
        <p:nvSpPr>
          <p:cNvPr id="33" name="SK-19-text-32"/>
          <p:cNvSpPr/>
          <p:nvPr/>
        </p:nvSpPr>
        <p:spPr>
          <a:xfrm>
            <a:off x="6305550" y="2499271"/>
            <a:ext cx="588645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Withdrawal:</a:t>
            </a:r>
            <a:r>
              <a:rPr lang="en-US" sz="1275" dirty="0">
                <a:solidFill>
                  <a:srgbClr val="4B5563"/>
                </a:solidFill>
                <a:latin typeface="Arimo" pitchFamily="34" charset="0"/>
                <a:ea typeface="Arimo" pitchFamily="34" charset="-122"/>
                <a:cs typeface="Arimo" pitchFamily="34" charset="-120"/>
              </a:rPr>
              <a:t> Higher risk due to short half-life</a:t>
            </a:r>
            <a:endParaRPr lang="en-US" sz="1275" dirty="0"/>
          </a:p>
        </p:txBody>
      </p:sp>
      <p:sp>
        <p:nvSpPr>
          <p:cNvPr id="34" name="SK-19-text-33"/>
          <p:cNvSpPr/>
          <p:nvPr/>
        </p:nvSpPr>
        <p:spPr>
          <a:xfrm>
            <a:off x="6305550" y="2783086"/>
            <a:ext cx="588645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Interactions:</a:t>
            </a:r>
            <a:r>
              <a:rPr lang="en-US" sz="1275" dirty="0">
                <a:solidFill>
                  <a:srgbClr val="4B5563"/>
                </a:solidFill>
                <a:latin typeface="Arimo" pitchFamily="34" charset="0"/>
                <a:ea typeface="Arimo" pitchFamily="34" charset="-122"/>
                <a:cs typeface="Arimo" pitchFamily="34" charset="-120"/>
              </a:rPr>
              <a:t> Significant CYP2D6 inhibition</a:t>
            </a:r>
            <a:endParaRPr lang="en-US" sz="1275" dirty="0"/>
          </a:p>
        </p:txBody>
      </p:sp>
      <p:sp>
        <p:nvSpPr>
          <p:cNvPr id="35" name="SK-19-text-34"/>
          <p:cNvSpPr/>
          <p:nvPr/>
        </p:nvSpPr>
        <p:spPr>
          <a:xfrm>
            <a:off x="6362700" y="3105001"/>
            <a:ext cx="3799209"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latin typeface="Arimo" pitchFamily="34" charset="0"/>
                <a:ea typeface="Arimo" pitchFamily="34" charset="-122"/>
                <a:cs typeface="Arimo" pitchFamily="34" charset="-120"/>
              </a:rPr>
              <a:t>High Discontinuation Risk</a:t>
            </a:r>
            <a:endParaRPr lang="en-US" sz="1050" dirty="0"/>
          </a:p>
        </p:txBody>
      </p:sp>
      <p:sp>
        <p:nvSpPr>
          <p:cNvPr id="36" name="SK-19-text-35"/>
          <p:cNvSpPr/>
          <p:nvPr/>
        </p:nvSpPr>
        <p:spPr>
          <a:xfrm>
            <a:off x="857250" y="3762226"/>
            <a:ext cx="52959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7E57C2"/>
                </a:solidFill>
                <a:latin typeface="Arimo" pitchFamily="34" charset="0"/>
                <a:ea typeface="Arimo" pitchFamily="34" charset="-122"/>
                <a:cs typeface="Arimo" pitchFamily="34" charset="-120"/>
              </a:rPr>
              <a:t>AKT PRESCRIBING PEARLS</a:t>
            </a:r>
            <a:endParaRPr lang="en-US" sz="1200" dirty="0"/>
          </a:p>
        </p:txBody>
      </p:sp>
      <p:sp>
        <p:nvSpPr>
          <p:cNvPr id="37" name="SK-19-text-36"/>
          <p:cNvSpPr/>
          <p:nvPr/>
        </p:nvSpPr>
        <p:spPr>
          <a:xfrm>
            <a:off x="590550" y="4038451"/>
            <a:ext cx="5295900" cy="80010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NICE NG116: Drugs are </a:t>
            </a:r>
            <a:r>
              <a:rPr lang="en-US" sz="1125" b="1" dirty="0">
                <a:solidFill>
                  <a:srgbClr val="4B5563"/>
                </a:solidFill>
                <a:latin typeface="Arimo" pitchFamily="34" charset="0"/>
                <a:ea typeface="Arimo" pitchFamily="34" charset="-122"/>
                <a:cs typeface="Arimo" pitchFamily="34" charset="-120"/>
              </a:rPr>
              <a:t>not</a:t>
            </a:r>
            <a:r>
              <a:rPr lang="en-US" sz="1125" dirty="0">
                <a:solidFill>
                  <a:srgbClr val="4B5563"/>
                </a:solidFill>
                <a:latin typeface="Arimo" pitchFamily="34" charset="0"/>
                <a:ea typeface="Arimo" pitchFamily="34" charset="-122"/>
                <a:cs typeface="Arimo" pitchFamily="34" charset="-120"/>
              </a:rPr>
              <a:t> routine first-line. Offer if therapy is declined/unavailable, or for comorbid depression. Doses must be checked in the BNF at time of prescribing. SSRIs require monitoring for "activation" syndrome (increased anxiety) in the first 2 weeks.</a:t>
            </a:r>
            <a:endParaRPr lang="en-US" sz="1125" dirty="0"/>
          </a:p>
        </p:txBody>
      </p:sp>
      <p:sp>
        <p:nvSpPr>
          <p:cNvPr id="38" name="SK-19-text-37"/>
          <p:cNvSpPr/>
          <p:nvPr/>
        </p:nvSpPr>
        <p:spPr>
          <a:xfrm>
            <a:off x="6572250" y="3762226"/>
            <a:ext cx="52959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FB300"/>
                </a:solidFill>
                <a:latin typeface="Arimo" pitchFamily="34" charset="0"/>
                <a:ea typeface="Arimo" pitchFamily="34" charset="-122"/>
                <a:cs typeface="Arimo" pitchFamily="34" charset="-120"/>
              </a:rPr>
              <a:t>PRESCRIBING PITFALLS</a:t>
            </a:r>
            <a:endParaRPr lang="en-US" sz="1200" dirty="0"/>
          </a:p>
        </p:txBody>
      </p:sp>
      <p:sp>
        <p:nvSpPr>
          <p:cNvPr id="39" name="SK-19-text-38"/>
          <p:cNvSpPr/>
          <p:nvPr/>
        </p:nvSpPr>
        <p:spPr>
          <a:xfrm>
            <a:off x="6305550" y="4038451"/>
            <a:ext cx="5295900"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4B5563"/>
                </a:solidFill>
                <a:latin typeface="Arimo" pitchFamily="34" charset="0"/>
                <a:ea typeface="Arimo" pitchFamily="34" charset="-122"/>
                <a:cs typeface="Arimo" pitchFamily="34" charset="-120"/>
              </a:rPr>
              <a:t>Do not</a:t>
            </a:r>
            <a:r>
              <a:rPr lang="en-US" sz="1125" dirty="0">
                <a:solidFill>
                  <a:srgbClr val="4B5563"/>
                </a:solidFill>
                <a:latin typeface="Arimo" pitchFamily="34" charset="0"/>
                <a:ea typeface="Arimo" pitchFamily="34" charset="-122"/>
                <a:cs typeface="Arimo" pitchFamily="34" charset="-120"/>
              </a:rPr>
              <a:t> offer Amitriptyline as a routine first-line PTSD treatment. Avoid "prescribe and forget"—always combine with a review plan and trauma-focused referral. Mirtazapine is a </a:t>
            </a:r>
            <a:r>
              <a:rPr lang="en-US" sz="1125" b="1" dirty="0">
                <a:solidFill>
                  <a:srgbClr val="4B5563"/>
                </a:solidFill>
                <a:latin typeface="Arimo" pitchFamily="34" charset="0"/>
                <a:ea typeface="Arimo" pitchFamily="34" charset="-122"/>
                <a:cs typeface="Arimo" pitchFamily="34" charset="-120"/>
              </a:rPr>
              <a:t>specialist</a:t>
            </a:r>
            <a:r>
              <a:rPr lang="en-US" sz="1125" dirty="0">
                <a:solidFill>
                  <a:srgbClr val="4B5563"/>
                </a:solidFill>
                <a:latin typeface="Arimo" pitchFamily="34" charset="0"/>
                <a:ea typeface="Arimo" pitchFamily="34" charset="-122"/>
                <a:cs typeface="Arimo" pitchFamily="34" charset="-120"/>
              </a:rPr>
              <a:t> or individualised option, not standard primary care first-line.</a:t>
            </a:r>
            <a:endParaRPr lang="en-US" sz="1125" dirty="0"/>
          </a:p>
        </p:txBody>
      </p:sp>
      <p:sp>
        <p:nvSpPr>
          <p:cNvPr id="40" name="SK-19-text-39"/>
          <p:cNvSpPr/>
          <p:nvPr/>
        </p:nvSpPr>
        <p:spPr>
          <a:xfrm>
            <a:off x="797719" y="5286226"/>
            <a:ext cx="11394281" cy="214313"/>
          </a:xfrm>
          <a:prstGeom prst="rect">
            <a:avLst/>
          </a:prstGeom>
          <a:noFill/>
          <a:ln/>
        </p:spPr>
        <p:txBody>
          <a:bodyPr vert="horz" wrap="square" lIns="0" tIns="0" rIns="0" bIns="0" rtlCol="0" anchor="ctr"/>
          <a:lstStyle/>
          <a:p>
            <a:pPr marL="0" indent="0">
              <a:lnSpc>
                <a:spcPts val="1688"/>
              </a:lnSpc>
              <a:buNone/>
            </a:pPr>
            <a:r>
              <a:rPr lang="en-US" sz="1125" i="1" dirty="0">
                <a:solidFill>
                  <a:srgbClr val="4B5563"/>
                </a:solidFill>
                <a:latin typeface="Arimo" pitchFamily="34" charset="0"/>
                <a:ea typeface="Arimo" pitchFamily="34" charset="-122"/>
                <a:cs typeface="Arimo" pitchFamily="34" charset="-120"/>
              </a:rPr>
              <a:t> Source: BNF/NICE CKS 2026. Continue medication for at least 12 months after response to prevent relapse.</a:t>
            </a:r>
            <a:endParaRPr lang="en-US" sz="1125" dirty="0"/>
          </a:p>
        </p:txBody>
      </p:sp>
      <p:sp>
        <p:nvSpPr>
          <p:cNvPr id="41" name="SK-19-text-40"/>
          <p:cNvSpPr/>
          <p:nvPr/>
        </p:nvSpPr>
        <p:spPr>
          <a:xfrm>
            <a:off x="10467975" y="6577013"/>
            <a:ext cx="1724025"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www.bradfordvts.co.uk</a:t>
            </a:r>
            <a:endParaRPr lang="en-US" sz="97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476250" y="366713"/>
            <a:ext cx="38100" cy="323850"/>
          </a:xfrm>
          <a:prstGeom prst="rect">
            <a:avLst/>
          </a:prstGeom>
        </p:spPr>
      </p:pic>
      <p:pic>
        <p:nvPicPr>
          <p:cNvPr id="4" name="SK-20-img-3" descr="preencoded.png"/>
          <p:cNvPicPr>
            <a:picLocks noChangeAspect="1"/>
          </p:cNvPicPr>
          <p:nvPr/>
        </p:nvPicPr>
        <p:blipFill>
          <a:blip r:embed="rId5"/>
          <a:stretch>
            <a:fillRect/>
          </a:stretch>
        </p:blipFill>
        <p:spPr>
          <a:xfrm>
            <a:off x="476250" y="895350"/>
            <a:ext cx="11239500" cy="9525"/>
          </a:xfrm>
          <a:prstGeom prst="rect">
            <a:avLst/>
          </a:prstGeom>
        </p:spPr>
      </p:pic>
      <p:pic>
        <p:nvPicPr>
          <p:cNvPr id="5" name="SK-20-img-4" descr="preencoded.png"/>
          <p:cNvPicPr>
            <a:picLocks noChangeAspect="1"/>
          </p:cNvPicPr>
          <p:nvPr/>
        </p:nvPicPr>
        <p:blipFill>
          <a:blip r:embed="rId6"/>
          <a:stretch>
            <a:fillRect/>
          </a:stretch>
        </p:blipFill>
        <p:spPr>
          <a:xfrm>
            <a:off x="476250" y="1143000"/>
            <a:ext cx="3619500" cy="3819525"/>
          </a:xfrm>
          <a:prstGeom prst="rect">
            <a:avLst/>
          </a:prstGeom>
        </p:spPr>
      </p:pic>
      <p:pic>
        <p:nvPicPr>
          <p:cNvPr id="6" name="SK-20-img-5" descr="preencoded.png"/>
          <p:cNvPicPr>
            <a:picLocks noChangeAspect="1"/>
          </p:cNvPicPr>
          <p:nvPr/>
        </p:nvPicPr>
        <p:blipFill>
          <a:blip r:embed="rId7"/>
          <a:stretch>
            <a:fillRect/>
          </a:stretch>
        </p:blipFill>
        <p:spPr>
          <a:xfrm>
            <a:off x="628650" y="1338263"/>
            <a:ext cx="304800" cy="228600"/>
          </a:xfrm>
          <a:prstGeom prst="rect">
            <a:avLst/>
          </a:prstGeom>
        </p:spPr>
      </p:pic>
      <p:pic>
        <p:nvPicPr>
          <p:cNvPr id="7" name="SK-20-img-6" descr="preencoded.png"/>
          <p:cNvPicPr>
            <a:picLocks noChangeAspect="1"/>
          </p:cNvPicPr>
          <p:nvPr/>
        </p:nvPicPr>
        <p:blipFill>
          <a:blip r:embed="rId8"/>
          <a:stretch>
            <a:fillRect/>
          </a:stretch>
        </p:blipFill>
        <p:spPr>
          <a:xfrm>
            <a:off x="628650" y="3327499"/>
            <a:ext cx="3314700" cy="581025"/>
          </a:xfrm>
          <a:prstGeom prst="rect">
            <a:avLst/>
          </a:prstGeom>
        </p:spPr>
      </p:pic>
      <p:pic>
        <p:nvPicPr>
          <p:cNvPr id="8" name="SK-20-img-7" descr="preencoded.png"/>
          <p:cNvPicPr>
            <a:picLocks noChangeAspect="1"/>
          </p:cNvPicPr>
          <p:nvPr/>
        </p:nvPicPr>
        <p:blipFill>
          <a:blip r:embed="rId9"/>
          <a:stretch>
            <a:fillRect/>
          </a:stretch>
        </p:blipFill>
        <p:spPr>
          <a:xfrm>
            <a:off x="4286250" y="1143000"/>
            <a:ext cx="3619500" cy="3819525"/>
          </a:xfrm>
          <a:prstGeom prst="rect">
            <a:avLst/>
          </a:prstGeom>
        </p:spPr>
      </p:pic>
      <p:pic>
        <p:nvPicPr>
          <p:cNvPr id="9" name="SK-20-img-8" descr="preencoded.png"/>
          <p:cNvPicPr>
            <a:picLocks noChangeAspect="1"/>
          </p:cNvPicPr>
          <p:nvPr/>
        </p:nvPicPr>
        <p:blipFill>
          <a:blip r:embed="rId10"/>
          <a:stretch>
            <a:fillRect/>
          </a:stretch>
        </p:blipFill>
        <p:spPr>
          <a:xfrm>
            <a:off x="4438650" y="1338263"/>
            <a:ext cx="304800" cy="228600"/>
          </a:xfrm>
          <a:prstGeom prst="rect">
            <a:avLst/>
          </a:prstGeom>
        </p:spPr>
      </p:pic>
      <p:pic>
        <p:nvPicPr>
          <p:cNvPr id="10" name="SK-20-img-9" descr="preencoded.png"/>
          <p:cNvPicPr>
            <a:picLocks noChangeAspect="1"/>
          </p:cNvPicPr>
          <p:nvPr/>
        </p:nvPicPr>
        <p:blipFill>
          <a:blip r:embed="rId11"/>
          <a:stretch>
            <a:fillRect/>
          </a:stretch>
        </p:blipFill>
        <p:spPr>
          <a:xfrm>
            <a:off x="4438650" y="3327499"/>
            <a:ext cx="3314700" cy="581025"/>
          </a:xfrm>
          <a:prstGeom prst="rect">
            <a:avLst/>
          </a:prstGeom>
        </p:spPr>
      </p:pic>
      <p:pic>
        <p:nvPicPr>
          <p:cNvPr id="11" name="SK-20-img-10" descr="preencoded.png"/>
          <p:cNvPicPr>
            <a:picLocks noChangeAspect="1"/>
          </p:cNvPicPr>
          <p:nvPr/>
        </p:nvPicPr>
        <p:blipFill>
          <a:blip r:embed="rId12"/>
          <a:stretch>
            <a:fillRect/>
          </a:stretch>
        </p:blipFill>
        <p:spPr>
          <a:xfrm>
            <a:off x="8096250" y="1143000"/>
            <a:ext cx="3619500" cy="3819525"/>
          </a:xfrm>
          <a:prstGeom prst="rect">
            <a:avLst/>
          </a:prstGeom>
        </p:spPr>
      </p:pic>
      <p:pic>
        <p:nvPicPr>
          <p:cNvPr id="12" name="SK-20-img-11" descr="preencoded.png"/>
          <p:cNvPicPr>
            <a:picLocks noChangeAspect="1"/>
          </p:cNvPicPr>
          <p:nvPr/>
        </p:nvPicPr>
        <p:blipFill>
          <a:blip r:embed="rId13"/>
          <a:stretch>
            <a:fillRect/>
          </a:stretch>
        </p:blipFill>
        <p:spPr>
          <a:xfrm>
            <a:off x="8248650" y="1338263"/>
            <a:ext cx="304800" cy="228600"/>
          </a:xfrm>
          <a:prstGeom prst="rect">
            <a:avLst/>
          </a:prstGeom>
        </p:spPr>
      </p:pic>
      <p:pic>
        <p:nvPicPr>
          <p:cNvPr id="13" name="SK-20-img-12" descr="preencoded.png"/>
          <p:cNvPicPr>
            <a:picLocks noChangeAspect="1"/>
          </p:cNvPicPr>
          <p:nvPr/>
        </p:nvPicPr>
        <p:blipFill>
          <a:blip r:embed="rId14"/>
          <a:stretch>
            <a:fillRect/>
          </a:stretch>
        </p:blipFill>
        <p:spPr>
          <a:xfrm>
            <a:off x="8248650" y="3540770"/>
            <a:ext cx="3314700" cy="581025"/>
          </a:xfrm>
          <a:prstGeom prst="rect">
            <a:avLst/>
          </a:prstGeom>
        </p:spPr>
      </p:pic>
      <p:pic>
        <p:nvPicPr>
          <p:cNvPr id="14" name="SK-20-img-13" descr="preencoded.png"/>
          <p:cNvPicPr>
            <a:picLocks noChangeAspect="1"/>
          </p:cNvPicPr>
          <p:nvPr/>
        </p:nvPicPr>
        <p:blipFill>
          <a:blip r:embed="rId15"/>
          <a:stretch>
            <a:fillRect/>
          </a:stretch>
        </p:blipFill>
        <p:spPr>
          <a:xfrm>
            <a:off x="476250" y="5153025"/>
            <a:ext cx="11239500" cy="1133475"/>
          </a:xfrm>
          <a:prstGeom prst="rect">
            <a:avLst/>
          </a:prstGeom>
        </p:spPr>
      </p:pic>
      <p:pic>
        <p:nvPicPr>
          <p:cNvPr id="15" name="SK-20-img-14" descr="preencoded.png"/>
          <p:cNvPicPr>
            <a:picLocks noChangeAspect="1"/>
          </p:cNvPicPr>
          <p:nvPr/>
        </p:nvPicPr>
        <p:blipFill>
          <a:blip r:embed="rId16"/>
          <a:stretch>
            <a:fillRect/>
          </a:stretch>
        </p:blipFill>
        <p:spPr>
          <a:xfrm>
            <a:off x="666750" y="5362575"/>
            <a:ext cx="190500" cy="152400"/>
          </a:xfrm>
          <a:prstGeom prst="rect">
            <a:avLst/>
          </a:prstGeom>
        </p:spPr>
      </p:pic>
      <p:pic>
        <p:nvPicPr>
          <p:cNvPr id="16" name="SK-20-img-15" descr="preencoded.png"/>
          <p:cNvPicPr>
            <a:picLocks noChangeAspect="1"/>
          </p:cNvPicPr>
          <p:nvPr/>
        </p:nvPicPr>
        <p:blipFill>
          <a:blip r:embed="rId17"/>
          <a:stretch>
            <a:fillRect/>
          </a:stretch>
        </p:blipFill>
        <p:spPr>
          <a:xfrm>
            <a:off x="0" y="6477000"/>
            <a:ext cx="12192000" cy="381000"/>
          </a:xfrm>
          <a:prstGeom prst="rect">
            <a:avLst/>
          </a:prstGeom>
        </p:spPr>
      </p:pic>
      <p:sp>
        <p:nvSpPr>
          <p:cNvPr id="17" name="SK-20-text-16"/>
          <p:cNvSpPr/>
          <p:nvPr/>
        </p:nvSpPr>
        <p:spPr>
          <a:xfrm>
            <a:off x="628650" y="285750"/>
            <a:ext cx="1065466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Safeguarding Considerations</a:t>
            </a:r>
            <a:endParaRPr lang="en-US" sz="2550" dirty="0"/>
          </a:p>
        </p:txBody>
      </p:sp>
      <p:sp>
        <p:nvSpPr>
          <p:cNvPr id="18" name="SK-20-text-17"/>
          <p:cNvSpPr/>
          <p:nvPr/>
        </p:nvSpPr>
        <p:spPr>
          <a:xfrm>
            <a:off x="1028700" y="1295400"/>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Children &amp; Youth</a:t>
            </a:r>
            <a:endParaRPr lang="en-US" sz="1650" dirty="0"/>
          </a:p>
        </p:txBody>
      </p:sp>
      <p:sp>
        <p:nvSpPr>
          <p:cNvPr id="19" name="SK-20-text-18"/>
          <p:cNvSpPr/>
          <p:nvPr/>
        </p:nvSpPr>
        <p:spPr>
          <a:xfrm>
            <a:off x="628650" y="1724025"/>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Triggers:</a:t>
            </a:r>
            <a:r>
              <a:rPr lang="en-US" sz="1200" dirty="0">
                <a:solidFill>
                  <a:srgbClr val="4B5563"/>
                </a:solidFill>
                <a:latin typeface="Arimo" pitchFamily="34" charset="0"/>
                <a:ea typeface="Arimo" pitchFamily="34" charset="-122"/>
                <a:cs typeface="Arimo" pitchFamily="34" charset="-120"/>
              </a:rPr>
              <a:t> PTSD can follow abuse, online exploitation, bullying, or traumatic bereavement.</a:t>
            </a:r>
            <a:endParaRPr lang="en-US" sz="1200" dirty="0"/>
          </a:p>
        </p:txBody>
      </p:sp>
      <p:sp>
        <p:nvSpPr>
          <p:cNvPr id="20" name="SK-20-text-19"/>
          <p:cNvSpPr/>
          <p:nvPr/>
        </p:nvSpPr>
        <p:spPr>
          <a:xfrm>
            <a:off x="628650" y="2264866"/>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Assessment:</a:t>
            </a:r>
            <a:r>
              <a:rPr lang="en-US" sz="1200" dirty="0">
                <a:solidFill>
                  <a:srgbClr val="4B5563"/>
                </a:solidFill>
                <a:latin typeface="Arimo" pitchFamily="34" charset="0"/>
                <a:ea typeface="Arimo" pitchFamily="34" charset="-122"/>
                <a:cs typeface="Arimo" pitchFamily="34" charset="-120"/>
              </a:rPr>
              <a:t> Always consider current safety and potential for ongoing harm in the home.</a:t>
            </a:r>
            <a:endParaRPr lang="en-US" sz="1200" dirty="0"/>
          </a:p>
        </p:txBody>
      </p:sp>
      <p:sp>
        <p:nvSpPr>
          <p:cNvPr id="21" name="SK-20-text-20"/>
          <p:cNvSpPr/>
          <p:nvPr/>
        </p:nvSpPr>
        <p:spPr>
          <a:xfrm>
            <a:off x="628650" y="2805708"/>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Action:</a:t>
            </a:r>
            <a:r>
              <a:rPr lang="en-US" sz="1200" dirty="0">
                <a:solidFill>
                  <a:srgbClr val="4B5563"/>
                </a:solidFill>
                <a:latin typeface="Arimo" pitchFamily="34" charset="0"/>
                <a:ea typeface="Arimo" pitchFamily="34" charset="-122"/>
                <a:cs typeface="Arimo" pitchFamily="34" charset="-120"/>
              </a:rPr>
              <a:t> Use CAMHS pathways; check safety of other children in the household.</a:t>
            </a:r>
            <a:endParaRPr lang="en-US" sz="1200" dirty="0"/>
          </a:p>
        </p:txBody>
      </p:sp>
      <p:sp>
        <p:nvSpPr>
          <p:cNvPr id="22" name="SK-20-text-21"/>
          <p:cNvSpPr/>
          <p:nvPr/>
        </p:nvSpPr>
        <p:spPr>
          <a:xfrm>
            <a:off x="742950" y="3327499"/>
            <a:ext cx="3086100" cy="581025"/>
          </a:xfrm>
          <a:prstGeom prst="rect">
            <a:avLst/>
          </a:prstGeom>
          <a:noFill/>
          <a:ln/>
        </p:spPr>
        <p:txBody>
          <a:bodyPr vert="horz" wrap="square" lIns="0" tIns="0" rIns="0" bIns="0" rtlCol="0" anchor="ctr"/>
          <a:lstStyle/>
          <a:p>
            <a:pPr marL="0" indent="0">
              <a:lnSpc>
                <a:spcPts val="1688"/>
              </a:lnSpc>
              <a:buNone/>
            </a:pPr>
            <a:r>
              <a:rPr lang="en-US" sz="1125" i="1" dirty="0">
                <a:solidFill>
                  <a:srgbClr val="4B5563"/>
                </a:solidFill>
                <a:latin typeface="Arimo" pitchFamily="34" charset="0"/>
                <a:ea typeface="Arimo" pitchFamily="34" charset="-122"/>
                <a:cs typeface="Arimo" pitchFamily="34" charset="-120"/>
              </a:rPr>
              <a:t>Look for behavioral changes or regression as trauma indicators in younger children.</a:t>
            </a:r>
            <a:endParaRPr lang="en-US" sz="1125" dirty="0"/>
          </a:p>
        </p:txBody>
      </p:sp>
      <p:sp>
        <p:nvSpPr>
          <p:cNvPr id="23" name="SK-20-text-22"/>
          <p:cNvSpPr/>
          <p:nvPr/>
        </p:nvSpPr>
        <p:spPr>
          <a:xfrm>
            <a:off x="4838700" y="1295400"/>
            <a:ext cx="36252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Domestic Abuse</a:t>
            </a:r>
            <a:endParaRPr lang="en-US" sz="1650" dirty="0"/>
          </a:p>
        </p:txBody>
      </p:sp>
      <p:sp>
        <p:nvSpPr>
          <p:cNvPr id="24" name="SK-20-text-23"/>
          <p:cNvSpPr/>
          <p:nvPr/>
        </p:nvSpPr>
        <p:spPr>
          <a:xfrm>
            <a:off x="4438650" y="1724025"/>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Safe Enquiry:</a:t>
            </a:r>
            <a:r>
              <a:rPr lang="en-US" sz="1200" dirty="0">
                <a:solidFill>
                  <a:srgbClr val="4B5563"/>
                </a:solidFill>
                <a:latin typeface="Arimo" pitchFamily="34" charset="0"/>
                <a:ea typeface="Arimo" pitchFamily="34" charset="-122"/>
                <a:cs typeface="Arimo" pitchFamily="34" charset="-120"/>
              </a:rPr>
              <a:t> Ask privately; </a:t>
            </a:r>
            <a:r>
              <a:rPr lang="en-US" sz="1200" b="1" dirty="0">
                <a:solidFill>
                  <a:srgbClr val="1F2937"/>
                </a:solidFill>
                <a:latin typeface="Arimo" pitchFamily="34" charset="0"/>
                <a:ea typeface="Arimo" pitchFamily="34" charset="-122"/>
                <a:cs typeface="Arimo" pitchFamily="34" charset="-120"/>
              </a:rPr>
              <a:t>never</a:t>
            </a:r>
            <a:r>
              <a:rPr lang="en-US" sz="1200" dirty="0">
                <a:solidFill>
                  <a:srgbClr val="4B5563"/>
                </a:solidFill>
                <a:latin typeface="Arimo" pitchFamily="34" charset="0"/>
                <a:ea typeface="Arimo" pitchFamily="34" charset="-122"/>
                <a:cs typeface="Arimo" pitchFamily="34" charset="-120"/>
              </a:rPr>
              <a:t> ask in front of a partner, family member, or friend.</a:t>
            </a:r>
            <a:endParaRPr lang="en-US" sz="1200" dirty="0"/>
          </a:p>
        </p:txBody>
      </p:sp>
      <p:sp>
        <p:nvSpPr>
          <p:cNvPr id="25" name="SK-20-text-24"/>
          <p:cNvSpPr/>
          <p:nvPr/>
        </p:nvSpPr>
        <p:spPr>
          <a:xfrm>
            <a:off x="4438650" y="2264866"/>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Coercive Control:</a:t>
            </a:r>
            <a:r>
              <a:rPr lang="en-US" sz="1200" dirty="0">
                <a:solidFill>
                  <a:srgbClr val="4B5563"/>
                </a:solidFill>
                <a:latin typeface="Arimo" pitchFamily="34" charset="0"/>
                <a:ea typeface="Arimo" pitchFamily="34" charset="-122"/>
                <a:cs typeface="Arimo" pitchFamily="34" charset="-120"/>
              </a:rPr>
              <a:t> Recognize that psychological trauma is often linked to ongoing control.</a:t>
            </a:r>
            <a:endParaRPr lang="en-US" sz="1200" dirty="0"/>
          </a:p>
        </p:txBody>
      </p:sp>
      <p:sp>
        <p:nvSpPr>
          <p:cNvPr id="26" name="SK-20-text-25"/>
          <p:cNvSpPr/>
          <p:nvPr/>
        </p:nvSpPr>
        <p:spPr>
          <a:xfrm>
            <a:off x="4438650" y="2805708"/>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Support:</a:t>
            </a:r>
            <a:r>
              <a:rPr lang="en-US" sz="1200" dirty="0">
                <a:solidFill>
                  <a:srgbClr val="4B5563"/>
                </a:solidFill>
                <a:latin typeface="Arimo" pitchFamily="34" charset="0"/>
                <a:ea typeface="Arimo" pitchFamily="34" charset="-122"/>
                <a:cs typeface="Arimo" pitchFamily="34" charset="-120"/>
              </a:rPr>
              <a:t> Offer specialist domestic abuse services alongside clinical care.</a:t>
            </a:r>
            <a:endParaRPr lang="en-US" sz="1200" dirty="0"/>
          </a:p>
        </p:txBody>
      </p:sp>
      <p:sp>
        <p:nvSpPr>
          <p:cNvPr id="27" name="SK-20-text-26"/>
          <p:cNvSpPr/>
          <p:nvPr/>
        </p:nvSpPr>
        <p:spPr>
          <a:xfrm>
            <a:off x="4552950" y="3327499"/>
            <a:ext cx="3086100" cy="581025"/>
          </a:xfrm>
          <a:prstGeom prst="rect">
            <a:avLst/>
          </a:prstGeom>
          <a:noFill/>
          <a:ln/>
        </p:spPr>
        <p:txBody>
          <a:bodyPr vert="horz" wrap="square" lIns="0" tIns="0" rIns="0" bIns="0" rtlCol="0" anchor="ctr"/>
          <a:lstStyle/>
          <a:p>
            <a:pPr marL="0" indent="0">
              <a:lnSpc>
                <a:spcPts val="1688"/>
              </a:lnSpc>
              <a:buNone/>
            </a:pPr>
            <a:r>
              <a:rPr lang="en-US" sz="1125" i="1" dirty="0">
                <a:solidFill>
                  <a:srgbClr val="4B5563"/>
                </a:solidFill>
                <a:latin typeface="Arimo" pitchFamily="34" charset="0"/>
                <a:ea typeface="Arimo" pitchFamily="34" charset="-122"/>
                <a:cs typeface="Arimo" pitchFamily="34" charset="-120"/>
              </a:rPr>
              <a:t>Document carefully using safe terminology (e.g., avoid "patient reports" if it implies doubt).</a:t>
            </a:r>
            <a:endParaRPr lang="en-US" sz="1125" dirty="0"/>
          </a:p>
        </p:txBody>
      </p:sp>
      <p:sp>
        <p:nvSpPr>
          <p:cNvPr id="28" name="SK-20-text-27"/>
          <p:cNvSpPr/>
          <p:nvPr/>
        </p:nvSpPr>
        <p:spPr>
          <a:xfrm>
            <a:off x="8648700" y="1295400"/>
            <a:ext cx="35433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Adults at Risk</a:t>
            </a:r>
            <a:endParaRPr lang="en-US" sz="1650" dirty="0"/>
          </a:p>
        </p:txBody>
      </p:sp>
      <p:sp>
        <p:nvSpPr>
          <p:cNvPr id="29" name="SK-20-text-28"/>
          <p:cNvSpPr/>
          <p:nvPr/>
        </p:nvSpPr>
        <p:spPr>
          <a:xfrm>
            <a:off x="8248650" y="1724025"/>
            <a:ext cx="331470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Care Needs:</a:t>
            </a:r>
            <a:r>
              <a:rPr lang="en-US" sz="1200" dirty="0">
                <a:solidFill>
                  <a:srgbClr val="4B5563"/>
                </a:solidFill>
                <a:latin typeface="Arimo" pitchFamily="34" charset="0"/>
                <a:ea typeface="Arimo" pitchFamily="34" charset="-122"/>
                <a:cs typeface="Arimo" pitchFamily="34" charset="-120"/>
              </a:rPr>
              <a:t> Consider those with physical/mental disabilities or care and support needs.</a:t>
            </a:r>
            <a:endParaRPr lang="en-US" sz="1200" dirty="0"/>
          </a:p>
        </p:txBody>
      </p:sp>
      <p:sp>
        <p:nvSpPr>
          <p:cNvPr id="30" name="SK-20-text-29"/>
          <p:cNvSpPr/>
          <p:nvPr/>
        </p:nvSpPr>
        <p:spPr>
          <a:xfrm>
            <a:off x="8248650" y="2478137"/>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Captivity/Trafficking:</a:t>
            </a:r>
            <a:r>
              <a:rPr lang="en-US" sz="1200" dirty="0">
                <a:solidFill>
                  <a:srgbClr val="4B5563"/>
                </a:solidFill>
                <a:latin typeface="Arimo" pitchFamily="34" charset="0"/>
                <a:ea typeface="Arimo" pitchFamily="34" charset="-122"/>
                <a:cs typeface="Arimo" pitchFamily="34" charset="-120"/>
              </a:rPr>
              <a:t> Prolonged trauma often requires an "Adult Safeguarding" referral.</a:t>
            </a:r>
            <a:endParaRPr lang="en-US" sz="1200" dirty="0"/>
          </a:p>
        </p:txBody>
      </p:sp>
      <p:sp>
        <p:nvSpPr>
          <p:cNvPr id="31" name="SK-20-text-30"/>
          <p:cNvSpPr/>
          <p:nvPr/>
        </p:nvSpPr>
        <p:spPr>
          <a:xfrm>
            <a:off x="8248650" y="3018979"/>
            <a:ext cx="3314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F2937"/>
                </a:solidFill>
                <a:latin typeface="Arimo" pitchFamily="34" charset="0"/>
                <a:ea typeface="Arimo" pitchFamily="34" charset="-122"/>
                <a:cs typeface="Arimo" pitchFamily="34" charset="-120"/>
              </a:rPr>
              <a:t>Mental Capacity:</a:t>
            </a:r>
            <a:r>
              <a:rPr lang="en-US" sz="1200" dirty="0">
                <a:solidFill>
                  <a:srgbClr val="4B5563"/>
                </a:solidFill>
                <a:latin typeface="Arimo" pitchFamily="34" charset="0"/>
                <a:ea typeface="Arimo" pitchFamily="34" charset="-122"/>
                <a:cs typeface="Arimo" pitchFamily="34" charset="-120"/>
              </a:rPr>
              <a:t> Assess if the patient can make decisions about their own safety.</a:t>
            </a:r>
            <a:endParaRPr lang="en-US" sz="1200" dirty="0"/>
          </a:p>
        </p:txBody>
      </p:sp>
      <p:sp>
        <p:nvSpPr>
          <p:cNvPr id="32" name="SK-20-text-31"/>
          <p:cNvSpPr/>
          <p:nvPr/>
        </p:nvSpPr>
        <p:spPr>
          <a:xfrm>
            <a:off x="8362950" y="3540770"/>
            <a:ext cx="3086100" cy="581025"/>
          </a:xfrm>
          <a:prstGeom prst="rect">
            <a:avLst/>
          </a:prstGeom>
          <a:noFill/>
          <a:ln/>
        </p:spPr>
        <p:txBody>
          <a:bodyPr vert="horz" wrap="square" lIns="0" tIns="0" rIns="0" bIns="0" rtlCol="0" anchor="ctr"/>
          <a:lstStyle/>
          <a:p>
            <a:pPr marL="0" indent="0">
              <a:lnSpc>
                <a:spcPts val="1688"/>
              </a:lnSpc>
              <a:buNone/>
            </a:pPr>
            <a:r>
              <a:rPr lang="en-US" sz="1125" i="1" dirty="0">
                <a:solidFill>
                  <a:srgbClr val="4B5563"/>
                </a:solidFill>
                <a:latin typeface="Arimo" pitchFamily="34" charset="0"/>
                <a:ea typeface="Arimo" pitchFamily="34" charset="-122"/>
                <a:cs typeface="Arimo" pitchFamily="34" charset="-120"/>
              </a:rPr>
              <a:t>GPs have a statutory duty to refer if an adult at risk is being abused or neglected.</a:t>
            </a:r>
            <a:endParaRPr lang="en-US" sz="1125" dirty="0"/>
          </a:p>
        </p:txBody>
      </p:sp>
      <p:sp>
        <p:nvSpPr>
          <p:cNvPr id="33" name="SK-20-text-32"/>
          <p:cNvSpPr/>
          <p:nvPr/>
        </p:nvSpPr>
        <p:spPr>
          <a:xfrm>
            <a:off x="952500" y="5295900"/>
            <a:ext cx="5581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32F2F"/>
                </a:solidFill>
                <a:latin typeface="Arimo" pitchFamily="34" charset="0"/>
                <a:ea typeface="Arimo" pitchFamily="34" charset="-122"/>
                <a:cs typeface="Arimo" pitchFamily="34" charset="-120"/>
              </a:rPr>
              <a:t>RED FLAG: ONGOING TRAUMA</a:t>
            </a:r>
            <a:endParaRPr lang="en-US" sz="1500" dirty="0"/>
          </a:p>
        </p:txBody>
      </p:sp>
      <p:sp>
        <p:nvSpPr>
          <p:cNvPr id="34" name="SK-20-text-33"/>
          <p:cNvSpPr/>
          <p:nvPr/>
        </p:nvSpPr>
        <p:spPr>
          <a:xfrm>
            <a:off x="666750" y="5629275"/>
            <a:ext cx="10858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1F2937"/>
                </a:solidFill>
                <a:latin typeface="Arimo" pitchFamily="34" charset="0"/>
                <a:ea typeface="Arimo" pitchFamily="34" charset="-122"/>
                <a:cs typeface="Arimo" pitchFamily="34" charset="-120"/>
              </a:rPr>
              <a:t>Ongoing abuse or coercive control means PTSD treatment alone is </a:t>
            </a:r>
            <a:r>
              <a:rPr lang="en-US" sz="1350" b="1" dirty="0">
                <a:solidFill>
                  <a:srgbClr val="1F2937"/>
                </a:solidFill>
                <a:latin typeface="Arimo" pitchFamily="34" charset="0"/>
                <a:ea typeface="Arimo" pitchFamily="34" charset="-122"/>
                <a:cs typeface="Arimo" pitchFamily="34" charset="-120"/>
              </a:rPr>
              <a:t>not enough</a:t>
            </a:r>
            <a:r>
              <a:rPr lang="en-US" sz="1350" dirty="0">
                <a:solidFill>
                  <a:srgbClr val="1F2937"/>
                </a:solidFill>
                <a:latin typeface="Arimo" pitchFamily="34" charset="0"/>
                <a:ea typeface="Arimo" pitchFamily="34" charset="-122"/>
                <a:cs typeface="Arimo" pitchFamily="34" charset="-120"/>
              </a:rPr>
              <a:t>. Psychological processing (TF-CBT/EMDR) is generally </a:t>
            </a:r>
            <a:r>
              <a:rPr lang="en-US" sz="1350" b="1" dirty="0">
                <a:solidFill>
                  <a:srgbClr val="1F2937"/>
                </a:solidFill>
                <a:latin typeface="Arimo" pitchFamily="34" charset="0"/>
                <a:ea typeface="Arimo" pitchFamily="34" charset="-122"/>
                <a:cs typeface="Arimo" pitchFamily="34" charset="-120"/>
              </a:rPr>
              <a:t>contraindicated</a:t>
            </a:r>
            <a:r>
              <a:rPr lang="en-US" sz="1350" dirty="0">
                <a:solidFill>
                  <a:srgbClr val="1F2937"/>
                </a:solidFill>
                <a:latin typeface="Arimo" pitchFamily="34" charset="0"/>
                <a:ea typeface="Arimo" pitchFamily="34" charset="-122"/>
                <a:cs typeface="Arimo" pitchFamily="34" charset="-120"/>
              </a:rPr>
              <a:t> until the patient is in a safe environment.</a:t>
            </a:r>
            <a:endParaRPr lang="en-US" sz="1350" dirty="0"/>
          </a:p>
        </p:txBody>
      </p:sp>
      <p:sp>
        <p:nvSpPr>
          <p:cNvPr id="35" name="SK-20-text-34"/>
          <p:cNvSpPr/>
          <p:nvPr/>
        </p:nvSpPr>
        <p:spPr>
          <a:xfrm>
            <a:off x="476250" y="6567488"/>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3-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3-img-5" descr="preencoded.png"/>
          <p:cNvPicPr>
            <a:picLocks noChangeAspect="1"/>
          </p:cNvPicPr>
          <p:nvPr/>
        </p:nvPicPr>
        <p:blipFill>
          <a:blip r:embed="rId7"/>
          <a:stretch>
            <a:fillRect/>
          </a:stretch>
        </p:blipFill>
        <p:spPr>
          <a:xfrm>
            <a:off x="476250" y="1143000"/>
            <a:ext cx="5476875" cy="1428750"/>
          </a:xfrm>
          <a:prstGeom prst="rect">
            <a:avLst/>
          </a:prstGeom>
        </p:spPr>
      </p:pic>
      <p:pic>
        <p:nvPicPr>
          <p:cNvPr id="7" name="SK-3-img-6" descr="preencoded.png"/>
          <p:cNvPicPr>
            <a:picLocks noChangeAspect="1"/>
          </p:cNvPicPr>
          <p:nvPr/>
        </p:nvPicPr>
        <p:blipFill>
          <a:blip r:embed="rId8"/>
          <a:stretch>
            <a:fillRect/>
          </a:stretch>
        </p:blipFill>
        <p:spPr>
          <a:xfrm>
            <a:off x="590550" y="1338263"/>
            <a:ext cx="190500" cy="152400"/>
          </a:xfrm>
          <a:prstGeom prst="rect">
            <a:avLst/>
          </a:prstGeom>
        </p:spPr>
      </p:pic>
      <p:pic>
        <p:nvPicPr>
          <p:cNvPr id="8" name="SK-3-img-7" descr="preencoded.png"/>
          <p:cNvPicPr>
            <a:picLocks noChangeAspect="1"/>
          </p:cNvPicPr>
          <p:nvPr/>
        </p:nvPicPr>
        <p:blipFill>
          <a:blip r:embed="rId9"/>
          <a:stretch>
            <a:fillRect/>
          </a:stretch>
        </p:blipFill>
        <p:spPr>
          <a:xfrm>
            <a:off x="476250" y="2762250"/>
            <a:ext cx="5476875" cy="3433763"/>
          </a:xfrm>
          <a:prstGeom prst="rect">
            <a:avLst/>
          </a:prstGeom>
        </p:spPr>
      </p:pic>
      <p:pic>
        <p:nvPicPr>
          <p:cNvPr id="9" name="SK-3-img-8" descr="preencoded.png"/>
          <p:cNvPicPr>
            <a:picLocks noChangeAspect="1"/>
          </p:cNvPicPr>
          <p:nvPr/>
        </p:nvPicPr>
        <p:blipFill>
          <a:blip r:embed="rId10"/>
          <a:stretch>
            <a:fillRect/>
          </a:stretch>
        </p:blipFill>
        <p:spPr>
          <a:xfrm>
            <a:off x="590550" y="2957513"/>
            <a:ext cx="190500" cy="152400"/>
          </a:xfrm>
          <a:prstGeom prst="rect">
            <a:avLst/>
          </a:prstGeom>
        </p:spPr>
      </p:pic>
      <p:pic>
        <p:nvPicPr>
          <p:cNvPr id="10" name="SK-3-img-9" descr="preencoded.png"/>
          <p:cNvPicPr>
            <a:picLocks noChangeAspect="1"/>
          </p:cNvPicPr>
          <p:nvPr/>
        </p:nvPicPr>
        <p:blipFill>
          <a:blip r:embed="rId11"/>
          <a:stretch>
            <a:fillRect/>
          </a:stretch>
        </p:blipFill>
        <p:spPr>
          <a:xfrm>
            <a:off x="590550" y="3381375"/>
            <a:ext cx="214313" cy="176361"/>
          </a:xfrm>
          <a:prstGeom prst="rect">
            <a:avLst/>
          </a:prstGeom>
        </p:spPr>
      </p:pic>
      <p:pic>
        <p:nvPicPr>
          <p:cNvPr id="11" name="SK-3-img-10" descr="preencoded.png"/>
          <p:cNvPicPr>
            <a:picLocks noChangeAspect="1"/>
          </p:cNvPicPr>
          <p:nvPr/>
        </p:nvPicPr>
        <p:blipFill>
          <a:blip r:embed="rId11"/>
          <a:stretch>
            <a:fillRect/>
          </a:stretch>
        </p:blipFill>
        <p:spPr>
          <a:xfrm>
            <a:off x="590550" y="3714750"/>
            <a:ext cx="214313" cy="176361"/>
          </a:xfrm>
          <a:prstGeom prst="rect">
            <a:avLst/>
          </a:prstGeom>
        </p:spPr>
      </p:pic>
      <p:pic>
        <p:nvPicPr>
          <p:cNvPr id="12" name="SK-3-img-11" descr="preencoded.png"/>
          <p:cNvPicPr>
            <a:picLocks noChangeAspect="1"/>
          </p:cNvPicPr>
          <p:nvPr/>
        </p:nvPicPr>
        <p:blipFill>
          <a:blip r:embed="rId11"/>
          <a:stretch>
            <a:fillRect/>
          </a:stretch>
        </p:blipFill>
        <p:spPr>
          <a:xfrm>
            <a:off x="590550" y="4048125"/>
            <a:ext cx="214313" cy="176361"/>
          </a:xfrm>
          <a:prstGeom prst="rect">
            <a:avLst/>
          </a:prstGeom>
        </p:spPr>
      </p:pic>
      <p:pic>
        <p:nvPicPr>
          <p:cNvPr id="13" name="SK-3-img-12" descr="preencoded.png"/>
          <p:cNvPicPr>
            <a:picLocks noChangeAspect="1"/>
          </p:cNvPicPr>
          <p:nvPr/>
        </p:nvPicPr>
        <p:blipFill>
          <a:blip r:embed="rId11"/>
          <a:stretch>
            <a:fillRect/>
          </a:stretch>
        </p:blipFill>
        <p:spPr>
          <a:xfrm>
            <a:off x="590550" y="4381500"/>
            <a:ext cx="214313" cy="176361"/>
          </a:xfrm>
          <a:prstGeom prst="rect">
            <a:avLst/>
          </a:prstGeom>
        </p:spPr>
      </p:pic>
      <p:pic>
        <p:nvPicPr>
          <p:cNvPr id="14" name="SK-3-img-13" descr="preencoded.png"/>
          <p:cNvPicPr>
            <a:picLocks noChangeAspect="1"/>
          </p:cNvPicPr>
          <p:nvPr/>
        </p:nvPicPr>
        <p:blipFill>
          <a:blip r:embed="rId11"/>
          <a:stretch>
            <a:fillRect/>
          </a:stretch>
        </p:blipFill>
        <p:spPr>
          <a:xfrm>
            <a:off x="590550" y="4714875"/>
            <a:ext cx="214313" cy="176361"/>
          </a:xfrm>
          <a:prstGeom prst="rect">
            <a:avLst/>
          </a:prstGeom>
        </p:spPr>
      </p:pic>
      <p:pic>
        <p:nvPicPr>
          <p:cNvPr id="15" name="SK-3-img-14" descr="preencoded.png"/>
          <p:cNvPicPr>
            <a:picLocks noChangeAspect="1"/>
          </p:cNvPicPr>
          <p:nvPr/>
        </p:nvPicPr>
        <p:blipFill>
          <a:blip r:embed="rId12"/>
          <a:stretch>
            <a:fillRect/>
          </a:stretch>
        </p:blipFill>
        <p:spPr>
          <a:xfrm>
            <a:off x="6238875" y="1143000"/>
            <a:ext cx="5476875" cy="3914180"/>
          </a:xfrm>
          <a:prstGeom prst="rect">
            <a:avLst/>
          </a:prstGeom>
        </p:spPr>
      </p:pic>
      <p:pic>
        <p:nvPicPr>
          <p:cNvPr id="16" name="SK-3-img-15" descr="preencoded.png"/>
          <p:cNvPicPr>
            <a:picLocks noChangeAspect="1"/>
          </p:cNvPicPr>
          <p:nvPr/>
        </p:nvPicPr>
        <p:blipFill>
          <a:blip r:embed="rId13"/>
          <a:stretch>
            <a:fillRect/>
          </a:stretch>
        </p:blipFill>
        <p:spPr>
          <a:xfrm>
            <a:off x="6353175" y="1338263"/>
            <a:ext cx="190500" cy="152400"/>
          </a:xfrm>
          <a:prstGeom prst="rect">
            <a:avLst/>
          </a:prstGeom>
        </p:spPr>
      </p:pic>
      <p:pic>
        <p:nvPicPr>
          <p:cNvPr id="17" name="SK-3-img-16" descr="preencoded.png"/>
          <p:cNvPicPr>
            <a:picLocks noChangeAspect="1"/>
          </p:cNvPicPr>
          <p:nvPr/>
        </p:nvPicPr>
        <p:blipFill>
          <a:blip r:embed="rId14"/>
          <a:stretch>
            <a:fillRect/>
          </a:stretch>
        </p:blipFill>
        <p:spPr>
          <a:xfrm>
            <a:off x="6353175" y="1762125"/>
            <a:ext cx="214313" cy="176361"/>
          </a:xfrm>
          <a:prstGeom prst="rect">
            <a:avLst/>
          </a:prstGeom>
        </p:spPr>
      </p:pic>
      <p:pic>
        <p:nvPicPr>
          <p:cNvPr id="18" name="SK-3-img-17" descr="preencoded.png"/>
          <p:cNvPicPr>
            <a:picLocks noChangeAspect="1"/>
          </p:cNvPicPr>
          <p:nvPr/>
        </p:nvPicPr>
        <p:blipFill>
          <a:blip r:embed="rId15"/>
          <a:stretch>
            <a:fillRect/>
          </a:stretch>
        </p:blipFill>
        <p:spPr>
          <a:xfrm>
            <a:off x="6353175" y="2095500"/>
            <a:ext cx="214313" cy="176361"/>
          </a:xfrm>
          <a:prstGeom prst="rect">
            <a:avLst/>
          </a:prstGeom>
        </p:spPr>
      </p:pic>
      <p:pic>
        <p:nvPicPr>
          <p:cNvPr id="19" name="SK-3-img-18" descr="preencoded.png"/>
          <p:cNvPicPr>
            <a:picLocks noChangeAspect="1"/>
          </p:cNvPicPr>
          <p:nvPr/>
        </p:nvPicPr>
        <p:blipFill>
          <a:blip r:embed="rId16"/>
          <a:stretch>
            <a:fillRect/>
          </a:stretch>
        </p:blipFill>
        <p:spPr>
          <a:xfrm>
            <a:off x="6353175" y="2428875"/>
            <a:ext cx="214313" cy="176361"/>
          </a:xfrm>
          <a:prstGeom prst="rect">
            <a:avLst/>
          </a:prstGeom>
        </p:spPr>
      </p:pic>
      <p:pic>
        <p:nvPicPr>
          <p:cNvPr id="20" name="SK-3-img-19" descr="preencoded.png"/>
          <p:cNvPicPr>
            <a:picLocks noChangeAspect="1"/>
          </p:cNvPicPr>
          <p:nvPr/>
        </p:nvPicPr>
        <p:blipFill>
          <a:blip r:embed="rId17"/>
          <a:stretch>
            <a:fillRect/>
          </a:stretch>
        </p:blipFill>
        <p:spPr>
          <a:xfrm>
            <a:off x="6353175" y="2762250"/>
            <a:ext cx="214313" cy="176361"/>
          </a:xfrm>
          <a:prstGeom prst="rect">
            <a:avLst/>
          </a:prstGeom>
        </p:spPr>
      </p:pic>
      <p:pic>
        <p:nvPicPr>
          <p:cNvPr id="21" name="SK-3-img-20" descr="preencoded.png"/>
          <p:cNvPicPr>
            <a:picLocks noChangeAspect="1"/>
          </p:cNvPicPr>
          <p:nvPr/>
        </p:nvPicPr>
        <p:blipFill>
          <a:blip r:embed="rId18"/>
          <a:stretch>
            <a:fillRect/>
          </a:stretch>
        </p:blipFill>
        <p:spPr>
          <a:xfrm>
            <a:off x="6353175" y="3095625"/>
            <a:ext cx="214313" cy="176361"/>
          </a:xfrm>
          <a:prstGeom prst="rect">
            <a:avLst/>
          </a:prstGeom>
        </p:spPr>
      </p:pic>
      <p:pic>
        <p:nvPicPr>
          <p:cNvPr id="22" name="SK-3-img-21" descr="preencoded.png"/>
          <p:cNvPicPr>
            <a:picLocks noChangeAspect="1"/>
          </p:cNvPicPr>
          <p:nvPr/>
        </p:nvPicPr>
        <p:blipFill>
          <a:blip r:embed="rId19"/>
          <a:stretch>
            <a:fillRect/>
          </a:stretch>
        </p:blipFill>
        <p:spPr>
          <a:xfrm>
            <a:off x="6238875" y="5247680"/>
            <a:ext cx="5476875" cy="948333"/>
          </a:xfrm>
          <a:prstGeom prst="rect">
            <a:avLst/>
          </a:prstGeom>
        </p:spPr>
      </p:pic>
      <p:pic>
        <p:nvPicPr>
          <p:cNvPr id="23" name="SK-3-img-22" descr="preencoded.png"/>
          <p:cNvPicPr>
            <a:picLocks noChangeAspect="1"/>
          </p:cNvPicPr>
          <p:nvPr/>
        </p:nvPicPr>
        <p:blipFill>
          <a:blip r:embed="rId20"/>
          <a:stretch>
            <a:fillRect/>
          </a:stretch>
        </p:blipFill>
        <p:spPr>
          <a:xfrm>
            <a:off x="6353175" y="5626596"/>
            <a:ext cx="190500" cy="190500"/>
          </a:xfrm>
          <a:prstGeom prst="rect">
            <a:avLst/>
          </a:prstGeom>
        </p:spPr>
      </p:pic>
      <p:sp>
        <p:nvSpPr>
          <p:cNvPr id="24" name="SK-3-text-23"/>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Why this matters in general practice</a:t>
            </a:r>
            <a:endParaRPr lang="en-US" sz="2550" dirty="0"/>
          </a:p>
        </p:txBody>
      </p:sp>
      <p:sp>
        <p:nvSpPr>
          <p:cNvPr id="25" name="SK-3-text-24"/>
          <p:cNvSpPr/>
          <p:nvPr/>
        </p:nvSpPr>
        <p:spPr>
          <a:xfrm>
            <a:off x="876300" y="1257300"/>
            <a:ext cx="81514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The Challenge: Under-recognition</a:t>
            </a:r>
            <a:endParaRPr lang="en-US" sz="1650" dirty="0"/>
          </a:p>
        </p:txBody>
      </p:sp>
      <p:sp>
        <p:nvSpPr>
          <p:cNvPr id="26" name="SK-3-text-25"/>
          <p:cNvSpPr/>
          <p:nvPr/>
        </p:nvSpPr>
        <p:spPr>
          <a:xfrm>
            <a:off x="590550" y="1685925"/>
            <a:ext cx="5248275" cy="77152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Arimo" pitchFamily="34" charset="0"/>
                <a:ea typeface="Arimo" pitchFamily="34" charset="-122"/>
                <a:cs typeface="Arimo" pitchFamily="34" charset="-120"/>
              </a:rPr>
              <a:t>PTSD is frequently </a:t>
            </a:r>
            <a:r>
              <a:rPr lang="en-US" sz="1350" b="1" dirty="0">
                <a:solidFill>
                  <a:srgbClr val="E0651F"/>
                </a:solidFill>
                <a:latin typeface="Arimo" pitchFamily="34" charset="0"/>
                <a:ea typeface="Arimo" pitchFamily="34" charset="-122"/>
                <a:cs typeface="Arimo" pitchFamily="34" charset="-120"/>
              </a:rPr>
              <a:t>missed or hidden</a:t>
            </a:r>
            <a:r>
              <a:rPr lang="en-US" sz="1350" dirty="0">
                <a:solidFill>
                  <a:srgbClr val="4B5563"/>
                </a:solidFill>
                <a:latin typeface="Arimo" pitchFamily="34" charset="0"/>
                <a:ea typeface="Arimo" pitchFamily="34" charset="-122"/>
                <a:cs typeface="Arimo" pitchFamily="34" charset="-120"/>
              </a:rPr>
              <a:t> in primary care. Patients rarely present stating they have PTSD; instead, they present with fragmented symptoms.</a:t>
            </a:r>
            <a:endParaRPr lang="en-US" sz="1350" dirty="0"/>
          </a:p>
        </p:txBody>
      </p:sp>
      <p:sp>
        <p:nvSpPr>
          <p:cNvPr id="27" name="SK-3-text-26"/>
          <p:cNvSpPr/>
          <p:nvPr/>
        </p:nvSpPr>
        <p:spPr>
          <a:xfrm>
            <a:off x="876300" y="2876550"/>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Common Presentations</a:t>
            </a:r>
            <a:endParaRPr lang="en-US" sz="1650" dirty="0"/>
          </a:p>
        </p:txBody>
      </p:sp>
      <p:sp>
        <p:nvSpPr>
          <p:cNvPr id="28" name="SK-3-text-27"/>
          <p:cNvSpPr/>
          <p:nvPr/>
        </p:nvSpPr>
        <p:spPr>
          <a:xfrm>
            <a:off x="900113" y="3381375"/>
            <a:ext cx="1008126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E0651F"/>
                </a:solidFill>
                <a:latin typeface="Arimo" pitchFamily="34" charset="0"/>
                <a:ea typeface="Arimo" pitchFamily="34" charset="-122"/>
                <a:cs typeface="Arimo" pitchFamily="34" charset="-120"/>
              </a:rPr>
              <a:t>Insomnia</a:t>
            </a:r>
            <a:r>
              <a:rPr lang="en-US" sz="1350" dirty="0">
                <a:solidFill>
                  <a:srgbClr val="4B5563"/>
                </a:solidFill>
                <a:latin typeface="Arimo" pitchFamily="34" charset="0"/>
                <a:ea typeface="Arimo" pitchFamily="34" charset="-122"/>
                <a:cs typeface="Arimo" pitchFamily="34" charset="-120"/>
              </a:rPr>
              <a:t>, nightmares, and persistent irritability</a:t>
            </a:r>
            <a:endParaRPr lang="en-US" sz="1350" dirty="0"/>
          </a:p>
        </p:txBody>
      </p:sp>
      <p:sp>
        <p:nvSpPr>
          <p:cNvPr id="29" name="SK-3-text-28"/>
          <p:cNvSpPr/>
          <p:nvPr/>
        </p:nvSpPr>
        <p:spPr>
          <a:xfrm>
            <a:off x="900113" y="3714750"/>
            <a:ext cx="966978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E0651F"/>
                </a:solidFill>
                <a:latin typeface="Arimo" pitchFamily="34" charset="0"/>
                <a:ea typeface="Arimo" pitchFamily="34" charset="-122"/>
                <a:cs typeface="Arimo" pitchFamily="34" charset="-120"/>
              </a:rPr>
              <a:t>Medically unexplained symptoms</a:t>
            </a:r>
            <a:r>
              <a:rPr lang="en-US" sz="1350" dirty="0">
                <a:solidFill>
                  <a:srgbClr val="4B5563"/>
                </a:solidFill>
                <a:latin typeface="Arimo" pitchFamily="34" charset="0"/>
                <a:ea typeface="Arimo" pitchFamily="34" charset="-122"/>
                <a:cs typeface="Arimo" pitchFamily="34" charset="-120"/>
              </a:rPr>
              <a:t> and chronic pain</a:t>
            </a:r>
            <a:endParaRPr lang="en-US" sz="1350" dirty="0"/>
          </a:p>
        </p:txBody>
      </p:sp>
      <p:sp>
        <p:nvSpPr>
          <p:cNvPr id="30" name="SK-3-text-29"/>
          <p:cNvSpPr/>
          <p:nvPr/>
        </p:nvSpPr>
        <p:spPr>
          <a:xfrm>
            <a:off x="900113" y="4048125"/>
            <a:ext cx="749236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Low mood, anxiety, and panic attacks</a:t>
            </a:r>
            <a:endParaRPr lang="en-US" sz="1350" dirty="0"/>
          </a:p>
        </p:txBody>
      </p:sp>
      <p:sp>
        <p:nvSpPr>
          <p:cNvPr id="31" name="SK-3-text-30"/>
          <p:cNvSpPr/>
          <p:nvPr/>
        </p:nvSpPr>
        <p:spPr>
          <a:xfrm>
            <a:off x="900113" y="4381500"/>
            <a:ext cx="893254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Alcohol or drug misuse as "self-medication"</a:t>
            </a:r>
            <a:endParaRPr lang="en-US" sz="1350" dirty="0"/>
          </a:p>
        </p:txBody>
      </p:sp>
      <p:sp>
        <p:nvSpPr>
          <p:cNvPr id="32" name="SK-3-text-31"/>
          <p:cNvSpPr/>
          <p:nvPr/>
        </p:nvSpPr>
        <p:spPr>
          <a:xfrm>
            <a:off x="900113" y="4714875"/>
            <a:ext cx="1016698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Frequent GP attendances and relationship conflict</a:t>
            </a:r>
            <a:endParaRPr lang="en-US" sz="1350" dirty="0"/>
          </a:p>
        </p:txBody>
      </p:sp>
      <p:sp>
        <p:nvSpPr>
          <p:cNvPr id="33" name="SK-3-text-32"/>
          <p:cNvSpPr/>
          <p:nvPr/>
        </p:nvSpPr>
        <p:spPr>
          <a:xfrm>
            <a:off x="6638925" y="1257300"/>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F2937"/>
                </a:solidFill>
                <a:latin typeface="Arimo" pitchFamily="34" charset="0"/>
                <a:ea typeface="Arimo" pitchFamily="34" charset="-122"/>
                <a:cs typeface="Arimo" pitchFamily="34" charset="-120"/>
              </a:rPr>
              <a:t>High-Risk Populations</a:t>
            </a:r>
            <a:endParaRPr lang="en-US" sz="1650" dirty="0"/>
          </a:p>
        </p:txBody>
      </p:sp>
      <p:sp>
        <p:nvSpPr>
          <p:cNvPr id="34" name="SK-3-text-33"/>
          <p:cNvSpPr/>
          <p:nvPr/>
        </p:nvSpPr>
        <p:spPr>
          <a:xfrm>
            <a:off x="6662738" y="1762125"/>
            <a:ext cx="552926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E0651F"/>
                </a:solidFill>
                <a:latin typeface="Arimo" pitchFamily="34" charset="0"/>
                <a:ea typeface="Arimo" pitchFamily="34" charset="-122"/>
                <a:cs typeface="Arimo" pitchFamily="34" charset="-120"/>
              </a:rPr>
              <a:t>Military Veterans</a:t>
            </a:r>
            <a:r>
              <a:rPr lang="en-US" sz="1350" dirty="0">
                <a:solidFill>
                  <a:srgbClr val="4B5563"/>
                </a:solidFill>
                <a:latin typeface="Arimo" pitchFamily="34" charset="0"/>
                <a:ea typeface="Arimo" pitchFamily="34" charset="-122"/>
                <a:cs typeface="Arimo" pitchFamily="34" charset="-120"/>
              </a:rPr>
              <a:t> and former armed forces</a:t>
            </a:r>
            <a:endParaRPr lang="en-US" sz="1350" dirty="0"/>
          </a:p>
        </p:txBody>
      </p:sp>
      <p:sp>
        <p:nvSpPr>
          <p:cNvPr id="35" name="SK-3-text-34"/>
          <p:cNvSpPr/>
          <p:nvPr/>
        </p:nvSpPr>
        <p:spPr>
          <a:xfrm>
            <a:off x="6662738" y="2095500"/>
            <a:ext cx="552926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E0651F"/>
                </a:solidFill>
                <a:latin typeface="Arimo" pitchFamily="34" charset="0"/>
                <a:ea typeface="Arimo" pitchFamily="34" charset="-122"/>
                <a:cs typeface="Arimo" pitchFamily="34" charset="-120"/>
              </a:rPr>
              <a:t>Refugees &amp; Asylum Seekers</a:t>
            </a:r>
            <a:r>
              <a:rPr lang="en-US" sz="1350" dirty="0">
                <a:solidFill>
                  <a:srgbClr val="4B5563"/>
                </a:solidFill>
                <a:latin typeface="Arimo" pitchFamily="34" charset="0"/>
                <a:ea typeface="Arimo" pitchFamily="34" charset="-122"/>
                <a:cs typeface="Arimo" pitchFamily="34" charset="-120"/>
              </a:rPr>
              <a:t> (war, torture trauma)</a:t>
            </a:r>
            <a:endParaRPr lang="en-US" sz="1350" dirty="0"/>
          </a:p>
        </p:txBody>
      </p:sp>
      <p:sp>
        <p:nvSpPr>
          <p:cNvPr id="36" name="SK-3-text-35"/>
          <p:cNvSpPr/>
          <p:nvPr/>
        </p:nvSpPr>
        <p:spPr>
          <a:xfrm>
            <a:off x="6662738" y="2428875"/>
            <a:ext cx="5529263"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Domestic abuse and sexual violence survivors</a:t>
            </a:r>
            <a:endParaRPr lang="en-US" sz="1350" dirty="0"/>
          </a:p>
        </p:txBody>
      </p:sp>
      <p:sp>
        <p:nvSpPr>
          <p:cNvPr id="37" name="SK-3-text-36"/>
          <p:cNvSpPr/>
          <p:nvPr/>
        </p:nvSpPr>
        <p:spPr>
          <a:xfrm>
            <a:off x="6662738" y="2762250"/>
            <a:ext cx="552926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E0651F"/>
                </a:solidFill>
                <a:latin typeface="Arimo" pitchFamily="34" charset="0"/>
                <a:ea typeface="Arimo" pitchFamily="34" charset="-122"/>
                <a:cs typeface="Arimo" pitchFamily="34" charset="-120"/>
              </a:rPr>
              <a:t>Emergency Workers</a:t>
            </a:r>
            <a:r>
              <a:rPr lang="en-US" sz="1350" dirty="0">
                <a:solidFill>
                  <a:srgbClr val="4B5563"/>
                </a:solidFill>
                <a:latin typeface="Arimo" pitchFamily="34" charset="0"/>
                <a:ea typeface="Arimo" pitchFamily="34" charset="-122"/>
                <a:cs typeface="Arimo" pitchFamily="34" charset="-120"/>
              </a:rPr>
              <a:t> (Police, Fire, Ambulance, NHS)</a:t>
            </a:r>
            <a:endParaRPr lang="en-US" sz="1350" dirty="0"/>
          </a:p>
        </p:txBody>
      </p:sp>
      <p:sp>
        <p:nvSpPr>
          <p:cNvPr id="38" name="SK-3-text-37"/>
          <p:cNvSpPr/>
          <p:nvPr/>
        </p:nvSpPr>
        <p:spPr>
          <a:xfrm>
            <a:off x="6662738" y="3095625"/>
            <a:ext cx="5529263"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Survivors of major accidents or sudden bereavement</a:t>
            </a:r>
            <a:endParaRPr lang="en-US" sz="1350" dirty="0"/>
          </a:p>
        </p:txBody>
      </p:sp>
      <p:sp>
        <p:nvSpPr>
          <p:cNvPr id="39" name="SK-3-text-38"/>
          <p:cNvSpPr/>
          <p:nvPr/>
        </p:nvSpPr>
        <p:spPr>
          <a:xfrm>
            <a:off x="6686550" y="5361980"/>
            <a:ext cx="4914900" cy="719733"/>
          </a:xfrm>
          <a:prstGeom prst="rect">
            <a:avLst/>
          </a:prstGeom>
          <a:noFill/>
          <a:ln/>
        </p:spPr>
        <p:txBody>
          <a:bodyPr vert="horz" wrap="square" lIns="0" tIns="0" rIns="0" bIns="0" rtlCol="0" anchor="ctr"/>
          <a:lstStyle/>
          <a:p>
            <a:pPr marL="0" indent="0">
              <a:lnSpc>
                <a:spcPts val="1890"/>
              </a:lnSpc>
              <a:buNone/>
            </a:pPr>
            <a:r>
              <a:rPr lang="en-US" sz="1350" b="1" dirty="0">
                <a:solidFill>
                  <a:srgbClr val="1F2937"/>
                </a:solidFill>
                <a:latin typeface="Arimo" pitchFamily="34" charset="0"/>
                <a:ea typeface="Arimo" pitchFamily="34" charset="-122"/>
                <a:cs typeface="Arimo" pitchFamily="34" charset="-120"/>
              </a:rPr>
              <a:t>Many patients can be safely supported in primary care while referral or therapy is arranged, provided the immediate risk is low.</a:t>
            </a:r>
            <a:endParaRPr lang="en-US" sz="1350" dirty="0"/>
          </a:p>
        </p:txBody>
      </p:sp>
      <p:sp>
        <p:nvSpPr>
          <p:cNvPr id="40" name="SK-3-text-39"/>
          <p:cNvSpPr/>
          <p:nvPr/>
        </p:nvSpPr>
        <p:spPr>
          <a:xfrm>
            <a:off x="476250" y="6481763"/>
            <a:ext cx="4979670"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Bradford VTS Teaching Deck — PTSD</a:t>
            </a:r>
            <a:endParaRPr lang="en-US" sz="975" dirty="0"/>
          </a:p>
        </p:txBody>
      </p:sp>
      <p:sp>
        <p:nvSpPr>
          <p:cNvPr id="41" name="SK-3-text-40"/>
          <p:cNvSpPr/>
          <p:nvPr/>
        </p:nvSpPr>
        <p:spPr>
          <a:xfrm>
            <a:off x="10467975" y="6481763"/>
            <a:ext cx="1724025"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www.bradfordvts.co.uk</a:t>
            </a:r>
            <a:endParaRPr lang="en-US" sz="975"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21-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21-img-5" descr="preencoded.png"/>
          <p:cNvPicPr>
            <a:picLocks noChangeAspect="1"/>
          </p:cNvPicPr>
          <p:nvPr/>
        </p:nvPicPr>
        <p:blipFill>
          <a:blip r:embed="rId7"/>
          <a:stretch>
            <a:fillRect/>
          </a:stretch>
        </p:blipFill>
        <p:spPr>
          <a:xfrm>
            <a:off x="476250" y="1143000"/>
            <a:ext cx="5548313" cy="1178719"/>
          </a:xfrm>
          <a:prstGeom prst="rect">
            <a:avLst/>
          </a:prstGeom>
        </p:spPr>
      </p:pic>
      <p:pic>
        <p:nvPicPr>
          <p:cNvPr id="7" name="SK-21-img-6" descr="preencoded.png"/>
          <p:cNvPicPr>
            <a:picLocks noChangeAspect="1"/>
          </p:cNvPicPr>
          <p:nvPr/>
        </p:nvPicPr>
        <p:blipFill>
          <a:blip r:embed="rId8"/>
          <a:stretch>
            <a:fillRect/>
          </a:stretch>
        </p:blipFill>
        <p:spPr>
          <a:xfrm>
            <a:off x="590550" y="1314450"/>
            <a:ext cx="228600" cy="171450"/>
          </a:xfrm>
          <a:prstGeom prst="rect">
            <a:avLst/>
          </a:prstGeom>
        </p:spPr>
      </p:pic>
      <p:pic>
        <p:nvPicPr>
          <p:cNvPr id="8" name="SK-21-img-7" descr="preencoded.png"/>
          <p:cNvPicPr>
            <a:picLocks noChangeAspect="1"/>
          </p:cNvPicPr>
          <p:nvPr/>
        </p:nvPicPr>
        <p:blipFill>
          <a:blip r:embed="rId9"/>
          <a:stretch>
            <a:fillRect/>
          </a:stretch>
        </p:blipFill>
        <p:spPr>
          <a:xfrm>
            <a:off x="5557838" y="1295400"/>
            <a:ext cx="352425" cy="209550"/>
          </a:xfrm>
          <a:prstGeom prst="rect">
            <a:avLst/>
          </a:prstGeom>
        </p:spPr>
      </p:pic>
      <p:pic>
        <p:nvPicPr>
          <p:cNvPr id="9" name="SK-21-img-8" descr="preencoded.png"/>
          <p:cNvPicPr>
            <a:picLocks noChangeAspect="1"/>
          </p:cNvPicPr>
          <p:nvPr/>
        </p:nvPicPr>
        <p:blipFill>
          <a:blip r:embed="rId10"/>
          <a:stretch>
            <a:fillRect/>
          </a:stretch>
        </p:blipFill>
        <p:spPr>
          <a:xfrm>
            <a:off x="6167438" y="1143000"/>
            <a:ext cx="5548313" cy="1178719"/>
          </a:xfrm>
          <a:prstGeom prst="rect">
            <a:avLst/>
          </a:prstGeom>
        </p:spPr>
      </p:pic>
      <p:pic>
        <p:nvPicPr>
          <p:cNvPr id="10" name="SK-21-img-9" descr="preencoded.png"/>
          <p:cNvPicPr>
            <a:picLocks noChangeAspect="1"/>
          </p:cNvPicPr>
          <p:nvPr/>
        </p:nvPicPr>
        <p:blipFill>
          <a:blip r:embed="rId11"/>
          <a:stretch>
            <a:fillRect/>
          </a:stretch>
        </p:blipFill>
        <p:spPr>
          <a:xfrm>
            <a:off x="6281738" y="1314450"/>
            <a:ext cx="228600" cy="171450"/>
          </a:xfrm>
          <a:prstGeom prst="rect">
            <a:avLst/>
          </a:prstGeom>
        </p:spPr>
      </p:pic>
      <p:pic>
        <p:nvPicPr>
          <p:cNvPr id="11" name="SK-21-img-10" descr="preencoded.png"/>
          <p:cNvPicPr>
            <a:picLocks noChangeAspect="1"/>
          </p:cNvPicPr>
          <p:nvPr/>
        </p:nvPicPr>
        <p:blipFill>
          <a:blip r:embed="rId12"/>
          <a:stretch>
            <a:fillRect/>
          </a:stretch>
        </p:blipFill>
        <p:spPr>
          <a:xfrm>
            <a:off x="10915650" y="1295400"/>
            <a:ext cx="685800" cy="209550"/>
          </a:xfrm>
          <a:prstGeom prst="rect">
            <a:avLst/>
          </a:prstGeom>
        </p:spPr>
      </p:pic>
      <p:pic>
        <p:nvPicPr>
          <p:cNvPr id="12" name="SK-21-img-11" descr="preencoded.png"/>
          <p:cNvPicPr>
            <a:picLocks noChangeAspect="1"/>
          </p:cNvPicPr>
          <p:nvPr/>
        </p:nvPicPr>
        <p:blipFill>
          <a:blip r:embed="rId13"/>
          <a:stretch>
            <a:fillRect/>
          </a:stretch>
        </p:blipFill>
        <p:spPr>
          <a:xfrm>
            <a:off x="476250" y="2464594"/>
            <a:ext cx="5548313" cy="1178719"/>
          </a:xfrm>
          <a:prstGeom prst="rect">
            <a:avLst/>
          </a:prstGeom>
        </p:spPr>
      </p:pic>
      <p:pic>
        <p:nvPicPr>
          <p:cNvPr id="13" name="SK-21-img-12" descr="preencoded.png"/>
          <p:cNvPicPr>
            <a:picLocks noChangeAspect="1"/>
          </p:cNvPicPr>
          <p:nvPr/>
        </p:nvPicPr>
        <p:blipFill>
          <a:blip r:embed="rId14"/>
          <a:stretch>
            <a:fillRect/>
          </a:stretch>
        </p:blipFill>
        <p:spPr>
          <a:xfrm>
            <a:off x="590550" y="2636044"/>
            <a:ext cx="228600" cy="171450"/>
          </a:xfrm>
          <a:prstGeom prst="rect">
            <a:avLst/>
          </a:prstGeom>
        </p:spPr>
      </p:pic>
      <p:pic>
        <p:nvPicPr>
          <p:cNvPr id="14" name="SK-21-img-13" descr="preencoded.png"/>
          <p:cNvPicPr>
            <a:picLocks noChangeAspect="1"/>
          </p:cNvPicPr>
          <p:nvPr/>
        </p:nvPicPr>
        <p:blipFill>
          <a:blip r:embed="rId15"/>
          <a:stretch>
            <a:fillRect/>
          </a:stretch>
        </p:blipFill>
        <p:spPr>
          <a:xfrm>
            <a:off x="5033963" y="2616994"/>
            <a:ext cx="876300" cy="209550"/>
          </a:xfrm>
          <a:prstGeom prst="rect">
            <a:avLst/>
          </a:prstGeom>
        </p:spPr>
      </p:pic>
      <p:pic>
        <p:nvPicPr>
          <p:cNvPr id="15" name="SK-21-img-14" descr="preencoded.png"/>
          <p:cNvPicPr>
            <a:picLocks noChangeAspect="1"/>
          </p:cNvPicPr>
          <p:nvPr/>
        </p:nvPicPr>
        <p:blipFill>
          <a:blip r:embed="rId16"/>
          <a:stretch>
            <a:fillRect/>
          </a:stretch>
        </p:blipFill>
        <p:spPr>
          <a:xfrm>
            <a:off x="6167438" y="2464594"/>
            <a:ext cx="5548313" cy="1178719"/>
          </a:xfrm>
          <a:prstGeom prst="rect">
            <a:avLst/>
          </a:prstGeom>
        </p:spPr>
      </p:pic>
      <p:pic>
        <p:nvPicPr>
          <p:cNvPr id="16" name="SK-21-img-15" descr="preencoded.png"/>
          <p:cNvPicPr>
            <a:picLocks noChangeAspect="1"/>
          </p:cNvPicPr>
          <p:nvPr/>
        </p:nvPicPr>
        <p:blipFill>
          <a:blip r:embed="rId17"/>
          <a:stretch>
            <a:fillRect/>
          </a:stretch>
        </p:blipFill>
        <p:spPr>
          <a:xfrm>
            <a:off x="6281738" y="2636044"/>
            <a:ext cx="228600" cy="171450"/>
          </a:xfrm>
          <a:prstGeom prst="rect">
            <a:avLst/>
          </a:prstGeom>
        </p:spPr>
      </p:pic>
      <p:pic>
        <p:nvPicPr>
          <p:cNvPr id="17" name="SK-21-img-16" descr="preencoded.png"/>
          <p:cNvPicPr>
            <a:picLocks noChangeAspect="1"/>
          </p:cNvPicPr>
          <p:nvPr/>
        </p:nvPicPr>
        <p:blipFill>
          <a:blip r:embed="rId18"/>
          <a:stretch>
            <a:fillRect/>
          </a:stretch>
        </p:blipFill>
        <p:spPr>
          <a:xfrm>
            <a:off x="11049000" y="2616994"/>
            <a:ext cx="552450" cy="209550"/>
          </a:xfrm>
          <a:prstGeom prst="rect">
            <a:avLst/>
          </a:prstGeom>
        </p:spPr>
      </p:pic>
      <p:pic>
        <p:nvPicPr>
          <p:cNvPr id="18" name="SK-21-img-17" descr="preencoded.png"/>
          <p:cNvPicPr>
            <a:picLocks noChangeAspect="1"/>
          </p:cNvPicPr>
          <p:nvPr/>
        </p:nvPicPr>
        <p:blipFill>
          <a:blip r:embed="rId19"/>
          <a:stretch>
            <a:fillRect/>
          </a:stretch>
        </p:blipFill>
        <p:spPr>
          <a:xfrm>
            <a:off x="476250" y="3786188"/>
            <a:ext cx="5548313" cy="1178719"/>
          </a:xfrm>
          <a:prstGeom prst="rect">
            <a:avLst/>
          </a:prstGeom>
        </p:spPr>
      </p:pic>
      <p:pic>
        <p:nvPicPr>
          <p:cNvPr id="19" name="SK-21-img-18" descr="preencoded.png"/>
          <p:cNvPicPr>
            <a:picLocks noChangeAspect="1"/>
          </p:cNvPicPr>
          <p:nvPr/>
        </p:nvPicPr>
        <p:blipFill>
          <a:blip r:embed="rId20"/>
          <a:stretch>
            <a:fillRect/>
          </a:stretch>
        </p:blipFill>
        <p:spPr>
          <a:xfrm>
            <a:off x="590550" y="3957638"/>
            <a:ext cx="228600" cy="171450"/>
          </a:xfrm>
          <a:prstGeom prst="rect">
            <a:avLst/>
          </a:prstGeom>
        </p:spPr>
      </p:pic>
      <p:pic>
        <p:nvPicPr>
          <p:cNvPr id="20" name="SK-21-img-19" descr="preencoded.png"/>
          <p:cNvPicPr>
            <a:picLocks noChangeAspect="1"/>
          </p:cNvPicPr>
          <p:nvPr/>
        </p:nvPicPr>
        <p:blipFill>
          <a:blip r:embed="rId21"/>
          <a:stretch>
            <a:fillRect/>
          </a:stretch>
        </p:blipFill>
        <p:spPr>
          <a:xfrm>
            <a:off x="5576888" y="3938588"/>
            <a:ext cx="333375" cy="209550"/>
          </a:xfrm>
          <a:prstGeom prst="rect">
            <a:avLst/>
          </a:prstGeom>
        </p:spPr>
      </p:pic>
      <p:pic>
        <p:nvPicPr>
          <p:cNvPr id="21" name="SK-21-img-20" descr="preencoded.png"/>
          <p:cNvPicPr>
            <a:picLocks noChangeAspect="1"/>
          </p:cNvPicPr>
          <p:nvPr/>
        </p:nvPicPr>
        <p:blipFill>
          <a:blip r:embed="rId22"/>
          <a:stretch>
            <a:fillRect/>
          </a:stretch>
        </p:blipFill>
        <p:spPr>
          <a:xfrm>
            <a:off x="6167438" y="3786188"/>
            <a:ext cx="5548313" cy="1178719"/>
          </a:xfrm>
          <a:prstGeom prst="rect">
            <a:avLst/>
          </a:prstGeom>
        </p:spPr>
      </p:pic>
      <p:pic>
        <p:nvPicPr>
          <p:cNvPr id="22" name="SK-21-img-21" descr="preencoded.png"/>
          <p:cNvPicPr>
            <a:picLocks noChangeAspect="1"/>
          </p:cNvPicPr>
          <p:nvPr/>
        </p:nvPicPr>
        <p:blipFill>
          <a:blip r:embed="rId23"/>
          <a:stretch>
            <a:fillRect/>
          </a:stretch>
        </p:blipFill>
        <p:spPr>
          <a:xfrm>
            <a:off x="6281738" y="3957638"/>
            <a:ext cx="228600" cy="171450"/>
          </a:xfrm>
          <a:prstGeom prst="rect">
            <a:avLst/>
          </a:prstGeom>
        </p:spPr>
      </p:pic>
      <p:pic>
        <p:nvPicPr>
          <p:cNvPr id="23" name="SK-21-img-22" descr="preencoded.png"/>
          <p:cNvPicPr>
            <a:picLocks noChangeAspect="1"/>
          </p:cNvPicPr>
          <p:nvPr/>
        </p:nvPicPr>
        <p:blipFill>
          <a:blip r:embed="rId24"/>
          <a:stretch>
            <a:fillRect/>
          </a:stretch>
        </p:blipFill>
        <p:spPr>
          <a:xfrm>
            <a:off x="10915650" y="3938588"/>
            <a:ext cx="685800" cy="209550"/>
          </a:xfrm>
          <a:prstGeom prst="rect">
            <a:avLst/>
          </a:prstGeom>
        </p:spPr>
      </p:pic>
      <p:pic>
        <p:nvPicPr>
          <p:cNvPr id="24" name="SK-21-img-23" descr="preencoded.png"/>
          <p:cNvPicPr>
            <a:picLocks noChangeAspect="1"/>
          </p:cNvPicPr>
          <p:nvPr/>
        </p:nvPicPr>
        <p:blipFill>
          <a:blip r:embed="rId25"/>
          <a:stretch>
            <a:fillRect/>
          </a:stretch>
        </p:blipFill>
        <p:spPr>
          <a:xfrm>
            <a:off x="476250" y="5107781"/>
            <a:ext cx="5548313" cy="1178719"/>
          </a:xfrm>
          <a:prstGeom prst="rect">
            <a:avLst/>
          </a:prstGeom>
        </p:spPr>
      </p:pic>
      <p:pic>
        <p:nvPicPr>
          <p:cNvPr id="25" name="SK-21-img-24" descr="preencoded.png"/>
          <p:cNvPicPr>
            <a:picLocks noChangeAspect="1"/>
          </p:cNvPicPr>
          <p:nvPr/>
        </p:nvPicPr>
        <p:blipFill>
          <a:blip r:embed="rId26"/>
          <a:stretch>
            <a:fillRect/>
          </a:stretch>
        </p:blipFill>
        <p:spPr>
          <a:xfrm>
            <a:off x="590550" y="5279231"/>
            <a:ext cx="228600" cy="171450"/>
          </a:xfrm>
          <a:prstGeom prst="rect">
            <a:avLst/>
          </a:prstGeom>
        </p:spPr>
      </p:pic>
      <p:pic>
        <p:nvPicPr>
          <p:cNvPr id="26" name="SK-21-img-25" descr="preencoded.png"/>
          <p:cNvPicPr>
            <a:picLocks noChangeAspect="1"/>
          </p:cNvPicPr>
          <p:nvPr/>
        </p:nvPicPr>
        <p:blipFill>
          <a:blip r:embed="rId27"/>
          <a:stretch>
            <a:fillRect/>
          </a:stretch>
        </p:blipFill>
        <p:spPr>
          <a:xfrm>
            <a:off x="5576888" y="5260181"/>
            <a:ext cx="333375" cy="209550"/>
          </a:xfrm>
          <a:prstGeom prst="rect">
            <a:avLst/>
          </a:prstGeom>
        </p:spPr>
      </p:pic>
      <p:pic>
        <p:nvPicPr>
          <p:cNvPr id="27" name="SK-21-img-26" descr="preencoded.png"/>
          <p:cNvPicPr>
            <a:picLocks noChangeAspect="1"/>
          </p:cNvPicPr>
          <p:nvPr/>
        </p:nvPicPr>
        <p:blipFill>
          <a:blip r:embed="rId28"/>
          <a:stretch>
            <a:fillRect/>
          </a:stretch>
        </p:blipFill>
        <p:spPr>
          <a:xfrm>
            <a:off x="6167438" y="5107781"/>
            <a:ext cx="5548313" cy="1178719"/>
          </a:xfrm>
          <a:prstGeom prst="rect">
            <a:avLst/>
          </a:prstGeom>
        </p:spPr>
      </p:pic>
      <p:pic>
        <p:nvPicPr>
          <p:cNvPr id="28" name="SK-21-img-27" descr="preencoded.png"/>
          <p:cNvPicPr>
            <a:picLocks noChangeAspect="1"/>
          </p:cNvPicPr>
          <p:nvPr/>
        </p:nvPicPr>
        <p:blipFill>
          <a:blip r:embed="rId29"/>
          <a:stretch>
            <a:fillRect/>
          </a:stretch>
        </p:blipFill>
        <p:spPr>
          <a:xfrm>
            <a:off x="6281738" y="5279231"/>
            <a:ext cx="228600" cy="171450"/>
          </a:xfrm>
          <a:prstGeom prst="rect">
            <a:avLst/>
          </a:prstGeom>
        </p:spPr>
      </p:pic>
      <p:pic>
        <p:nvPicPr>
          <p:cNvPr id="29" name="SK-21-img-28" descr="preencoded.png"/>
          <p:cNvPicPr>
            <a:picLocks noChangeAspect="1"/>
          </p:cNvPicPr>
          <p:nvPr/>
        </p:nvPicPr>
        <p:blipFill>
          <a:blip r:embed="rId30"/>
          <a:stretch>
            <a:fillRect/>
          </a:stretch>
        </p:blipFill>
        <p:spPr>
          <a:xfrm>
            <a:off x="11249025" y="5260181"/>
            <a:ext cx="352425" cy="209550"/>
          </a:xfrm>
          <a:prstGeom prst="rect">
            <a:avLst/>
          </a:prstGeom>
        </p:spPr>
      </p:pic>
      <p:pic>
        <p:nvPicPr>
          <p:cNvPr id="30" name="SK-21-img-29" descr="preencoded.png"/>
          <p:cNvPicPr>
            <a:picLocks noChangeAspect="1"/>
          </p:cNvPicPr>
          <p:nvPr/>
        </p:nvPicPr>
        <p:blipFill>
          <a:blip r:embed="rId31"/>
          <a:stretch>
            <a:fillRect/>
          </a:stretch>
        </p:blipFill>
        <p:spPr>
          <a:xfrm>
            <a:off x="0" y="6477000"/>
            <a:ext cx="12192000" cy="381000"/>
          </a:xfrm>
          <a:prstGeom prst="rect">
            <a:avLst/>
          </a:prstGeom>
        </p:spPr>
      </p:pic>
      <p:sp>
        <p:nvSpPr>
          <p:cNvPr id="31" name="SK-21-text-30"/>
          <p:cNvSpPr/>
          <p:nvPr/>
        </p:nvSpPr>
        <p:spPr>
          <a:xfrm>
            <a:off x="628650" y="285750"/>
            <a:ext cx="1104328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Top Tips for PTSD Management</a:t>
            </a:r>
            <a:endParaRPr lang="en-US" sz="2550" dirty="0"/>
          </a:p>
        </p:txBody>
      </p:sp>
      <p:sp>
        <p:nvSpPr>
          <p:cNvPr id="32" name="SK-21-text-31"/>
          <p:cNvSpPr/>
          <p:nvPr/>
        </p:nvSpPr>
        <p:spPr>
          <a:xfrm>
            <a:off x="914400" y="1257300"/>
            <a:ext cx="2381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Ask Gently</a:t>
            </a:r>
            <a:endParaRPr lang="en-US" sz="1500" dirty="0"/>
          </a:p>
        </p:txBody>
      </p:sp>
      <p:sp>
        <p:nvSpPr>
          <p:cNvPr id="33" name="SK-21-text-32"/>
          <p:cNvSpPr/>
          <p:nvPr/>
        </p:nvSpPr>
        <p:spPr>
          <a:xfrm>
            <a:off x="5614988" y="1295400"/>
            <a:ext cx="35422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SCA</a:t>
            </a:r>
            <a:endParaRPr lang="en-US" sz="900" dirty="0"/>
          </a:p>
        </p:txBody>
      </p:sp>
      <p:sp>
        <p:nvSpPr>
          <p:cNvPr id="34" name="SK-21-text-33"/>
          <p:cNvSpPr/>
          <p:nvPr/>
        </p:nvSpPr>
        <p:spPr>
          <a:xfrm>
            <a:off x="590550" y="1581150"/>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Use a trauma-informed approach. Ask permission before exploring traumatic events to give the patient control.</a:t>
            </a:r>
            <a:endParaRPr lang="en-US" sz="1275" dirty="0"/>
          </a:p>
        </p:txBody>
      </p:sp>
      <p:sp>
        <p:nvSpPr>
          <p:cNvPr id="35" name="SK-21-text-34"/>
          <p:cNvSpPr/>
          <p:nvPr/>
        </p:nvSpPr>
        <p:spPr>
          <a:xfrm>
            <a:off x="6605588" y="1257300"/>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Risk Before Details</a:t>
            </a:r>
            <a:endParaRPr lang="en-US" sz="1500" dirty="0"/>
          </a:p>
        </p:txBody>
      </p:sp>
      <p:sp>
        <p:nvSpPr>
          <p:cNvPr id="36" name="SK-21-text-35"/>
          <p:cNvSpPr/>
          <p:nvPr/>
        </p:nvSpPr>
        <p:spPr>
          <a:xfrm>
            <a:off x="10972800" y="1295400"/>
            <a:ext cx="99060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RED FLAG</a:t>
            </a:r>
            <a:endParaRPr lang="en-US" sz="900" dirty="0"/>
          </a:p>
        </p:txBody>
      </p:sp>
      <p:sp>
        <p:nvSpPr>
          <p:cNvPr id="37" name="SK-21-text-36"/>
          <p:cNvSpPr/>
          <p:nvPr/>
        </p:nvSpPr>
        <p:spPr>
          <a:xfrm>
            <a:off x="6281738" y="1581150"/>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Prioritize assessment of suicide, self-harm, and risks to others before diving into the trauma narrative.</a:t>
            </a:r>
            <a:endParaRPr lang="en-US" sz="1275" dirty="0"/>
          </a:p>
        </p:txBody>
      </p:sp>
      <p:sp>
        <p:nvSpPr>
          <p:cNvPr id="38" name="SK-21-text-37"/>
          <p:cNvSpPr/>
          <p:nvPr/>
        </p:nvSpPr>
        <p:spPr>
          <a:xfrm>
            <a:off x="914400" y="2578894"/>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Normalise Symptoms</a:t>
            </a:r>
            <a:endParaRPr lang="en-US" sz="1500" dirty="0"/>
          </a:p>
        </p:txBody>
      </p:sp>
      <p:sp>
        <p:nvSpPr>
          <p:cNvPr id="39" name="SK-21-text-38"/>
          <p:cNvSpPr/>
          <p:nvPr/>
        </p:nvSpPr>
        <p:spPr>
          <a:xfrm>
            <a:off x="5091113" y="2616994"/>
            <a:ext cx="1268896"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REASSURING</a:t>
            </a:r>
            <a:endParaRPr lang="en-US" sz="900" dirty="0"/>
          </a:p>
        </p:txBody>
      </p:sp>
      <p:sp>
        <p:nvSpPr>
          <p:cNvPr id="40" name="SK-21-text-39"/>
          <p:cNvSpPr/>
          <p:nvPr/>
        </p:nvSpPr>
        <p:spPr>
          <a:xfrm>
            <a:off x="590550" y="2902744"/>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Validate that their symptoms are a normal response to an abnormal event, without minimizing their distress.</a:t>
            </a:r>
            <a:endParaRPr lang="en-US" sz="1275" dirty="0"/>
          </a:p>
        </p:txBody>
      </p:sp>
      <p:sp>
        <p:nvSpPr>
          <p:cNvPr id="41" name="SK-21-text-40"/>
          <p:cNvSpPr/>
          <p:nvPr/>
        </p:nvSpPr>
        <p:spPr>
          <a:xfrm>
            <a:off x="6605588" y="2578894"/>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No Forced Disclosure</a:t>
            </a:r>
            <a:endParaRPr lang="en-US" sz="1500" dirty="0"/>
          </a:p>
        </p:txBody>
      </p:sp>
      <p:sp>
        <p:nvSpPr>
          <p:cNvPr id="42" name="SK-21-text-41"/>
          <p:cNvSpPr/>
          <p:nvPr/>
        </p:nvSpPr>
        <p:spPr>
          <a:xfrm>
            <a:off x="11106150" y="2616994"/>
            <a:ext cx="837674"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PITFALL</a:t>
            </a:r>
            <a:endParaRPr lang="en-US" sz="900" dirty="0"/>
          </a:p>
        </p:txBody>
      </p:sp>
      <p:sp>
        <p:nvSpPr>
          <p:cNvPr id="43" name="SK-21-text-42"/>
          <p:cNvSpPr/>
          <p:nvPr/>
        </p:nvSpPr>
        <p:spPr>
          <a:xfrm>
            <a:off x="6281738" y="2902744"/>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Do not press for graphic details. This can cause re-traumatisation or dissociation during the consultation.</a:t>
            </a:r>
            <a:endParaRPr lang="en-US" sz="1275" dirty="0"/>
          </a:p>
        </p:txBody>
      </p:sp>
      <p:sp>
        <p:nvSpPr>
          <p:cNvPr id="44" name="SK-21-text-43"/>
          <p:cNvSpPr/>
          <p:nvPr/>
        </p:nvSpPr>
        <p:spPr>
          <a:xfrm>
            <a:off x="914400" y="3900488"/>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Check Alcohol/Drugs</a:t>
            </a:r>
            <a:endParaRPr lang="en-US" sz="1500" dirty="0"/>
          </a:p>
        </p:txBody>
      </p:sp>
      <p:sp>
        <p:nvSpPr>
          <p:cNvPr id="45" name="SK-21-text-44"/>
          <p:cNvSpPr/>
          <p:nvPr/>
        </p:nvSpPr>
        <p:spPr>
          <a:xfrm>
            <a:off x="5634038" y="3938588"/>
            <a:ext cx="346601"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AKT</a:t>
            </a:r>
            <a:endParaRPr lang="en-US" sz="900" dirty="0"/>
          </a:p>
        </p:txBody>
      </p:sp>
      <p:sp>
        <p:nvSpPr>
          <p:cNvPr id="46" name="SK-21-text-45"/>
          <p:cNvSpPr/>
          <p:nvPr/>
        </p:nvSpPr>
        <p:spPr>
          <a:xfrm>
            <a:off x="590550" y="4224338"/>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Patients often self-medicate. Screen for substance misuse as it significantly impacts treatment and risk.</a:t>
            </a:r>
            <a:endParaRPr lang="en-US" sz="1275" dirty="0"/>
          </a:p>
        </p:txBody>
      </p:sp>
      <p:sp>
        <p:nvSpPr>
          <p:cNvPr id="47" name="SK-21-text-46"/>
          <p:cNvSpPr/>
          <p:nvPr/>
        </p:nvSpPr>
        <p:spPr>
          <a:xfrm>
            <a:off x="6605588" y="3900488"/>
            <a:ext cx="558641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Screen for Domestic Abuse</a:t>
            </a:r>
            <a:endParaRPr lang="en-US" sz="1500" dirty="0"/>
          </a:p>
        </p:txBody>
      </p:sp>
      <p:sp>
        <p:nvSpPr>
          <p:cNvPr id="48" name="SK-21-text-47"/>
          <p:cNvSpPr/>
          <p:nvPr/>
        </p:nvSpPr>
        <p:spPr>
          <a:xfrm>
            <a:off x="10972800" y="3938588"/>
            <a:ext cx="99060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RED FLAG</a:t>
            </a:r>
            <a:endParaRPr lang="en-US" sz="900" dirty="0"/>
          </a:p>
        </p:txBody>
      </p:sp>
      <p:sp>
        <p:nvSpPr>
          <p:cNvPr id="49" name="SK-21-text-48"/>
          <p:cNvSpPr/>
          <p:nvPr/>
        </p:nvSpPr>
        <p:spPr>
          <a:xfrm>
            <a:off x="6281738" y="4224338"/>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Always ask about safety at home privately. PTSD symptoms can mask ongoing coercive control or violence.</a:t>
            </a:r>
            <a:endParaRPr lang="en-US" sz="1275" dirty="0"/>
          </a:p>
        </p:txBody>
      </p:sp>
      <p:sp>
        <p:nvSpPr>
          <p:cNvPr id="50" name="SK-21-text-49"/>
          <p:cNvSpPr/>
          <p:nvPr/>
        </p:nvSpPr>
        <p:spPr>
          <a:xfrm>
            <a:off x="914400" y="5222081"/>
            <a:ext cx="4362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Monitor with PCL-5</a:t>
            </a:r>
            <a:endParaRPr lang="en-US" sz="1500" dirty="0"/>
          </a:p>
        </p:txBody>
      </p:sp>
      <p:sp>
        <p:nvSpPr>
          <p:cNvPr id="51" name="SK-21-text-50"/>
          <p:cNvSpPr/>
          <p:nvPr/>
        </p:nvSpPr>
        <p:spPr>
          <a:xfrm>
            <a:off x="5634038" y="5260181"/>
            <a:ext cx="346601"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AKT</a:t>
            </a:r>
            <a:endParaRPr lang="en-US" sz="900" dirty="0"/>
          </a:p>
        </p:txBody>
      </p:sp>
      <p:sp>
        <p:nvSpPr>
          <p:cNvPr id="52" name="SK-21-text-51"/>
          <p:cNvSpPr/>
          <p:nvPr/>
        </p:nvSpPr>
        <p:spPr>
          <a:xfrm>
            <a:off x="590550" y="5545931"/>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Use validated tools like PCL-5 to monitor symptom severity and response to therapy or medication.</a:t>
            </a:r>
            <a:endParaRPr lang="en-US" sz="1275" dirty="0"/>
          </a:p>
        </p:txBody>
      </p:sp>
      <p:sp>
        <p:nvSpPr>
          <p:cNvPr id="53" name="SK-21-text-52"/>
          <p:cNvSpPr/>
          <p:nvPr/>
        </p:nvSpPr>
        <p:spPr>
          <a:xfrm>
            <a:off x="6605588" y="5222081"/>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Safety-net &amp; Follow-up</a:t>
            </a:r>
            <a:endParaRPr lang="en-US" sz="1500" dirty="0"/>
          </a:p>
        </p:txBody>
      </p:sp>
      <p:sp>
        <p:nvSpPr>
          <p:cNvPr id="54" name="SK-21-text-53"/>
          <p:cNvSpPr/>
          <p:nvPr/>
        </p:nvSpPr>
        <p:spPr>
          <a:xfrm>
            <a:off x="11306175" y="5260181"/>
            <a:ext cx="35422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SCA</a:t>
            </a:r>
            <a:endParaRPr lang="en-US" sz="900" dirty="0"/>
          </a:p>
        </p:txBody>
      </p:sp>
      <p:sp>
        <p:nvSpPr>
          <p:cNvPr id="55" name="SK-21-text-54"/>
          <p:cNvSpPr/>
          <p:nvPr/>
        </p:nvSpPr>
        <p:spPr>
          <a:xfrm>
            <a:off x="6281738" y="5545931"/>
            <a:ext cx="5319713" cy="453330"/>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Arrange active follow-up. Ensure the patient knows who to contact in a crisis before they leave the room.</a:t>
            </a:r>
            <a:endParaRPr lang="en-US" sz="1275" dirty="0"/>
          </a:p>
        </p:txBody>
      </p:sp>
      <p:sp>
        <p:nvSpPr>
          <p:cNvPr id="56" name="SK-21-text-55"/>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476250" y="366713"/>
            <a:ext cx="38100" cy="323850"/>
          </a:xfrm>
          <a:prstGeom prst="rect">
            <a:avLst/>
          </a:prstGeom>
        </p:spPr>
      </p:pic>
      <p:pic>
        <p:nvPicPr>
          <p:cNvPr id="4" name="SK-22-img-3" descr="preencoded.png"/>
          <p:cNvPicPr>
            <a:picLocks noChangeAspect="1"/>
          </p:cNvPicPr>
          <p:nvPr/>
        </p:nvPicPr>
        <p:blipFill>
          <a:blip r:embed="rId5"/>
          <a:stretch>
            <a:fillRect/>
          </a:stretch>
        </p:blipFill>
        <p:spPr>
          <a:xfrm>
            <a:off x="476250" y="895350"/>
            <a:ext cx="11239500" cy="9525"/>
          </a:xfrm>
          <a:prstGeom prst="rect">
            <a:avLst/>
          </a:prstGeom>
        </p:spPr>
      </p:pic>
      <p:pic>
        <p:nvPicPr>
          <p:cNvPr id="5" name="SK-22-img-4" descr="preencoded.png"/>
          <p:cNvPicPr>
            <a:picLocks noChangeAspect="1"/>
          </p:cNvPicPr>
          <p:nvPr/>
        </p:nvPicPr>
        <p:blipFill>
          <a:blip r:embed="rId6"/>
          <a:stretch>
            <a:fillRect/>
          </a:stretch>
        </p:blipFill>
        <p:spPr>
          <a:xfrm>
            <a:off x="476250" y="1047750"/>
            <a:ext cx="5429250" cy="5243513"/>
          </a:xfrm>
          <a:prstGeom prst="rect">
            <a:avLst/>
          </a:prstGeom>
        </p:spPr>
      </p:pic>
      <p:pic>
        <p:nvPicPr>
          <p:cNvPr id="6" name="SK-22-img-5" descr="preencoded.png"/>
          <p:cNvPicPr>
            <a:picLocks noChangeAspect="1"/>
          </p:cNvPicPr>
          <p:nvPr/>
        </p:nvPicPr>
        <p:blipFill>
          <a:blip r:embed="rId7"/>
          <a:stretch>
            <a:fillRect/>
          </a:stretch>
        </p:blipFill>
        <p:spPr>
          <a:xfrm>
            <a:off x="666750" y="1238250"/>
            <a:ext cx="457200" cy="457200"/>
          </a:xfrm>
          <a:prstGeom prst="rect">
            <a:avLst/>
          </a:prstGeom>
        </p:spPr>
      </p:pic>
      <p:pic>
        <p:nvPicPr>
          <p:cNvPr id="7" name="SK-22-img-6" descr="preencoded.png"/>
          <p:cNvPicPr>
            <a:picLocks noChangeAspect="1"/>
          </p:cNvPicPr>
          <p:nvPr/>
        </p:nvPicPr>
        <p:blipFill>
          <a:blip r:embed="rId8"/>
          <a:stretch>
            <a:fillRect/>
          </a:stretch>
        </p:blipFill>
        <p:spPr>
          <a:xfrm>
            <a:off x="752475" y="1352550"/>
            <a:ext cx="285750" cy="228600"/>
          </a:xfrm>
          <a:prstGeom prst="rect">
            <a:avLst/>
          </a:prstGeom>
        </p:spPr>
      </p:pic>
      <p:pic>
        <p:nvPicPr>
          <p:cNvPr id="8" name="SK-22-img-7" descr="preencoded.png"/>
          <p:cNvPicPr>
            <a:picLocks noChangeAspect="1"/>
          </p:cNvPicPr>
          <p:nvPr/>
        </p:nvPicPr>
        <p:blipFill>
          <a:blip r:embed="rId9"/>
          <a:stretch>
            <a:fillRect/>
          </a:stretch>
        </p:blipFill>
        <p:spPr>
          <a:xfrm>
            <a:off x="666750" y="1943100"/>
            <a:ext cx="76200" cy="76200"/>
          </a:xfrm>
          <a:prstGeom prst="rect">
            <a:avLst/>
          </a:prstGeom>
        </p:spPr>
      </p:pic>
      <p:pic>
        <p:nvPicPr>
          <p:cNvPr id="9" name="SK-22-img-8" descr="preencoded.png"/>
          <p:cNvPicPr>
            <a:picLocks noChangeAspect="1"/>
          </p:cNvPicPr>
          <p:nvPr/>
        </p:nvPicPr>
        <p:blipFill>
          <a:blip r:embed="rId9"/>
          <a:stretch>
            <a:fillRect/>
          </a:stretch>
        </p:blipFill>
        <p:spPr>
          <a:xfrm>
            <a:off x="666750" y="2609850"/>
            <a:ext cx="76200" cy="76200"/>
          </a:xfrm>
          <a:prstGeom prst="rect">
            <a:avLst/>
          </a:prstGeom>
        </p:spPr>
      </p:pic>
      <p:pic>
        <p:nvPicPr>
          <p:cNvPr id="10" name="SK-22-img-9" descr="preencoded.png"/>
          <p:cNvPicPr>
            <a:picLocks noChangeAspect="1"/>
          </p:cNvPicPr>
          <p:nvPr/>
        </p:nvPicPr>
        <p:blipFill>
          <a:blip r:embed="rId9"/>
          <a:stretch>
            <a:fillRect/>
          </a:stretch>
        </p:blipFill>
        <p:spPr>
          <a:xfrm>
            <a:off x="666750" y="3276600"/>
            <a:ext cx="76200" cy="76200"/>
          </a:xfrm>
          <a:prstGeom prst="rect">
            <a:avLst/>
          </a:prstGeom>
        </p:spPr>
      </p:pic>
      <p:pic>
        <p:nvPicPr>
          <p:cNvPr id="11" name="SK-22-img-10" descr="preencoded.png"/>
          <p:cNvPicPr>
            <a:picLocks noChangeAspect="1"/>
          </p:cNvPicPr>
          <p:nvPr/>
        </p:nvPicPr>
        <p:blipFill>
          <a:blip r:embed="rId9"/>
          <a:stretch>
            <a:fillRect/>
          </a:stretch>
        </p:blipFill>
        <p:spPr>
          <a:xfrm>
            <a:off x="666750" y="3943350"/>
            <a:ext cx="76200" cy="76200"/>
          </a:xfrm>
          <a:prstGeom prst="rect">
            <a:avLst/>
          </a:prstGeom>
        </p:spPr>
      </p:pic>
      <p:pic>
        <p:nvPicPr>
          <p:cNvPr id="12" name="SK-22-img-11" descr="preencoded.png"/>
          <p:cNvPicPr>
            <a:picLocks noChangeAspect="1"/>
          </p:cNvPicPr>
          <p:nvPr/>
        </p:nvPicPr>
        <p:blipFill>
          <a:blip r:embed="rId9"/>
          <a:stretch>
            <a:fillRect/>
          </a:stretch>
        </p:blipFill>
        <p:spPr>
          <a:xfrm>
            <a:off x="666750" y="4610100"/>
            <a:ext cx="76200" cy="76200"/>
          </a:xfrm>
          <a:prstGeom prst="rect">
            <a:avLst/>
          </a:prstGeom>
        </p:spPr>
      </p:pic>
      <p:pic>
        <p:nvPicPr>
          <p:cNvPr id="13" name="SK-22-img-12" descr="preencoded.png"/>
          <p:cNvPicPr>
            <a:picLocks noChangeAspect="1"/>
          </p:cNvPicPr>
          <p:nvPr/>
        </p:nvPicPr>
        <p:blipFill>
          <a:blip r:embed="rId10"/>
          <a:stretch>
            <a:fillRect/>
          </a:stretch>
        </p:blipFill>
        <p:spPr>
          <a:xfrm>
            <a:off x="6286500" y="1047750"/>
            <a:ext cx="5429250" cy="5243513"/>
          </a:xfrm>
          <a:prstGeom prst="rect">
            <a:avLst/>
          </a:prstGeom>
        </p:spPr>
      </p:pic>
      <p:pic>
        <p:nvPicPr>
          <p:cNvPr id="14" name="SK-22-img-13" descr="preencoded.png"/>
          <p:cNvPicPr>
            <a:picLocks noChangeAspect="1"/>
          </p:cNvPicPr>
          <p:nvPr/>
        </p:nvPicPr>
        <p:blipFill>
          <a:blip r:embed="rId11"/>
          <a:stretch>
            <a:fillRect/>
          </a:stretch>
        </p:blipFill>
        <p:spPr>
          <a:xfrm>
            <a:off x="6477000" y="1238250"/>
            <a:ext cx="457200" cy="457200"/>
          </a:xfrm>
          <a:prstGeom prst="rect">
            <a:avLst/>
          </a:prstGeom>
        </p:spPr>
      </p:pic>
      <p:pic>
        <p:nvPicPr>
          <p:cNvPr id="15" name="SK-22-img-14" descr="preencoded.png"/>
          <p:cNvPicPr>
            <a:picLocks noChangeAspect="1"/>
          </p:cNvPicPr>
          <p:nvPr/>
        </p:nvPicPr>
        <p:blipFill>
          <a:blip r:embed="rId12"/>
          <a:stretch>
            <a:fillRect/>
          </a:stretch>
        </p:blipFill>
        <p:spPr>
          <a:xfrm>
            <a:off x="6562725" y="1352550"/>
            <a:ext cx="285750" cy="228600"/>
          </a:xfrm>
          <a:prstGeom prst="rect">
            <a:avLst/>
          </a:prstGeom>
        </p:spPr>
      </p:pic>
      <p:pic>
        <p:nvPicPr>
          <p:cNvPr id="16" name="SK-22-img-15" descr="preencoded.png"/>
          <p:cNvPicPr>
            <a:picLocks noChangeAspect="1"/>
          </p:cNvPicPr>
          <p:nvPr/>
        </p:nvPicPr>
        <p:blipFill>
          <a:blip r:embed="rId13"/>
          <a:stretch>
            <a:fillRect/>
          </a:stretch>
        </p:blipFill>
        <p:spPr>
          <a:xfrm>
            <a:off x="6477000" y="1943100"/>
            <a:ext cx="76200" cy="76200"/>
          </a:xfrm>
          <a:prstGeom prst="rect">
            <a:avLst/>
          </a:prstGeom>
        </p:spPr>
      </p:pic>
      <p:pic>
        <p:nvPicPr>
          <p:cNvPr id="17" name="SK-22-img-16" descr="preencoded.png"/>
          <p:cNvPicPr>
            <a:picLocks noChangeAspect="1"/>
          </p:cNvPicPr>
          <p:nvPr/>
        </p:nvPicPr>
        <p:blipFill>
          <a:blip r:embed="rId13"/>
          <a:stretch>
            <a:fillRect/>
          </a:stretch>
        </p:blipFill>
        <p:spPr>
          <a:xfrm>
            <a:off x="6477000" y="2609850"/>
            <a:ext cx="76200" cy="76200"/>
          </a:xfrm>
          <a:prstGeom prst="rect">
            <a:avLst/>
          </a:prstGeom>
        </p:spPr>
      </p:pic>
      <p:pic>
        <p:nvPicPr>
          <p:cNvPr id="18" name="SK-22-img-17" descr="preencoded.png"/>
          <p:cNvPicPr>
            <a:picLocks noChangeAspect="1"/>
          </p:cNvPicPr>
          <p:nvPr/>
        </p:nvPicPr>
        <p:blipFill>
          <a:blip r:embed="rId13"/>
          <a:stretch>
            <a:fillRect/>
          </a:stretch>
        </p:blipFill>
        <p:spPr>
          <a:xfrm>
            <a:off x="6477000" y="3276600"/>
            <a:ext cx="76200" cy="76200"/>
          </a:xfrm>
          <a:prstGeom prst="rect">
            <a:avLst/>
          </a:prstGeom>
        </p:spPr>
      </p:pic>
      <p:pic>
        <p:nvPicPr>
          <p:cNvPr id="19" name="SK-22-img-18" descr="preencoded.png"/>
          <p:cNvPicPr>
            <a:picLocks noChangeAspect="1"/>
          </p:cNvPicPr>
          <p:nvPr/>
        </p:nvPicPr>
        <p:blipFill>
          <a:blip r:embed="rId13"/>
          <a:stretch>
            <a:fillRect/>
          </a:stretch>
        </p:blipFill>
        <p:spPr>
          <a:xfrm>
            <a:off x="6477000" y="3943350"/>
            <a:ext cx="76200" cy="76200"/>
          </a:xfrm>
          <a:prstGeom prst="rect">
            <a:avLst/>
          </a:prstGeom>
        </p:spPr>
      </p:pic>
      <p:pic>
        <p:nvPicPr>
          <p:cNvPr id="20" name="SK-22-img-19" descr="preencoded.png"/>
          <p:cNvPicPr>
            <a:picLocks noChangeAspect="1"/>
          </p:cNvPicPr>
          <p:nvPr/>
        </p:nvPicPr>
        <p:blipFill>
          <a:blip r:embed="rId13"/>
          <a:stretch>
            <a:fillRect/>
          </a:stretch>
        </p:blipFill>
        <p:spPr>
          <a:xfrm>
            <a:off x="6477000" y="4610100"/>
            <a:ext cx="76200" cy="76200"/>
          </a:xfrm>
          <a:prstGeom prst="rect">
            <a:avLst/>
          </a:prstGeom>
        </p:spPr>
      </p:pic>
      <p:pic>
        <p:nvPicPr>
          <p:cNvPr id="21" name="SK-22-img-20" descr="preencoded.png"/>
          <p:cNvPicPr>
            <a:picLocks noChangeAspect="1"/>
          </p:cNvPicPr>
          <p:nvPr/>
        </p:nvPicPr>
        <p:blipFill>
          <a:blip r:embed="rId14"/>
          <a:stretch>
            <a:fillRect/>
          </a:stretch>
        </p:blipFill>
        <p:spPr>
          <a:xfrm>
            <a:off x="0" y="6481763"/>
            <a:ext cx="12192000" cy="376238"/>
          </a:xfrm>
          <a:prstGeom prst="rect">
            <a:avLst/>
          </a:prstGeom>
        </p:spPr>
      </p:pic>
      <p:sp>
        <p:nvSpPr>
          <p:cNvPr id="22" name="SK-22-text-21"/>
          <p:cNvSpPr/>
          <p:nvPr/>
        </p:nvSpPr>
        <p:spPr>
          <a:xfrm>
            <a:off x="628650" y="285750"/>
            <a:ext cx="910018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Exam Pearls — AKT + SCA</a:t>
            </a:r>
            <a:endParaRPr lang="en-US" sz="2550" dirty="0"/>
          </a:p>
        </p:txBody>
      </p:sp>
      <p:sp>
        <p:nvSpPr>
          <p:cNvPr id="23" name="SK-22-text-22"/>
          <p:cNvSpPr/>
          <p:nvPr/>
        </p:nvSpPr>
        <p:spPr>
          <a:xfrm>
            <a:off x="1238250" y="1266825"/>
            <a:ext cx="653415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7E57C2"/>
                </a:solidFill>
                <a:latin typeface="Arimo" pitchFamily="34" charset="0"/>
                <a:ea typeface="Arimo" pitchFamily="34" charset="-122"/>
                <a:cs typeface="Arimo" pitchFamily="34" charset="-120"/>
              </a:rPr>
              <a:t>AKT High-Yield Facts</a:t>
            </a:r>
            <a:endParaRPr lang="en-US" sz="2100" dirty="0"/>
          </a:p>
        </p:txBody>
      </p:sp>
      <p:sp>
        <p:nvSpPr>
          <p:cNvPr id="24" name="SK-22-text-23"/>
          <p:cNvSpPr/>
          <p:nvPr/>
        </p:nvSpPr>
        <p:spPr>
          <a:xfrm>
            <a:off x="857250" y="188595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NICE NG116 Standard:</a:t>
            </a:r>
            <a:r>
              <a:rPr lang="en-US" sz="1350" dirty="0">
                <a:solidFill>
                  <a:srgbClr val="1F2937"/>
                </a:solidFill>
                <a:latin typeface="Arimo" pitchFamily="34" charset="0"/>
                <a:ea typeface="Arimo" pitchFamily="34" charset="-122"/>
                <a:cs typeface="Arimo" pitchFamily="34" charset="-120"/>
              </a:rPr>
              <a:t> Current guidance (last reviewed April 2025) replaces the old CG26.</a:t>
            </a:r>
            <a:endParaRPr lang="en-US" sz="1350" dirty="0"/>
          </a:p>
        </p:txBody>
      </p:sp>
      <p:sp>
        <p:nvSpPr>
          <p:cNvPr id="25" name="SK-22-text-24"/>
          <p:cNvSpPr/>
          <p:nvPr/>
        </p:nvSpPr>
        <p:spPr>
          <a:xfrm>
            <a:off x="857250" y="255270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Diagnostic Triad (ICD-11):</a:t>
            </a:r>
            <a:r>
              <a:rPr lang="en-US" sz="1350" dirty="0">
                <a:solidFill>
                  <a:srgbClr val="1F2937"/>
                </a:solidFill>
                <a:latin typeface="Arimo" pitchFamily="34" charset="0"/>
                <a:ea typeface="Arimo" pitchFamily="34" charset="-122"/>
                <a:cs typeface="Arimo" pitchFamily="34" charset="-120"/>
              </a:rPr>
              <a:t> Re-experiencing, Avoidance, and Persistent sense of threat.</a:t>
            </a:r>
            <a:endParaRPr lang="en-US" sz="1350" dirty="0"/>
          </a:p>
        </p:txBody>
      </p:sp>
      <p:sp>
        <p:nvSpPr>
          <p:cNvPr id="26" name="SK-22-text-25"/>
          <p:cNvSpPr/>
          <p:nvPr/>
        </p:nvSpPr>
        <p:spPr>
          <a:xfrm>
            <a:off x="857250" y="321945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DSM-5 Distinction:</a:t>
            </a:r>
            <a:r>
              <a:rPr lang="en-US" sz="1350" dirty="0">
                <a:solidFill>
                  <a:srgbClr val="1F2937"/>
                </a:solidFill>
                <a:latin typeface="Arimo" pitchFamily="34" charset="0"/>
                <a:ea typeface="Arimo" pitchFamily="34" charset="-122"/>
                <a:cs typeface="Arimo" pitchFamily="34" charset="-120"/>
              </a:rPr>
              <a:t> Adds a 4th cluster for negative alterations in cognition and mood.</a:t>
            </a:r>
            <a:endParaRPr lang="en-US" sz="1350" dirty="0"/>
          </a:p>
        </p:txBody>
      </p:sp>
      <p:sp>
        <p:nvSpPr>
          <p:cNvPr id="27" name="SK-22-text-26"/>
          <p:cNvSpPr/>
          <p:nvPr/>
        </p:nvSpPr>
        <p:spPr>
          <a:xfrm>
            <a:off x="857250" y="388620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Core Management:</a:t>
            </a:r>
            <a:r>
              <a:rPr lang="en-US" sz="1350" dirty="0">
                <a:solidFill>
                  <a:srgbClr val="1F2937"/>
                </a:solidFill>
                <a:latin typeface="Arimo" pitchFamily="34" charset="0"/>
                <a:ea typeface="Arimo" pitchFamily="34" charset="-122"/>
                <a:cs typeface="Arimo" pitchFamily="34" charset="-120"/>
              </a:rPr>
              <a:t> Do NOT offer routine single-session debriefing. TF-CBT or EMDR are first-line.</a:t>
            </a:r>
            <a:endParaRPr lang="en-US" sz="1350" dirty="0"/>
          </a:p>
        </p:txBody>
      </p:sp>
      <p:sp>
        <p:nvSpPr>
          <p:cNvPr id="28" name="SK-22-text-27"/>
          <p:cNvSpPr/>
          <p:nvPr/>
        </p:nvSpPr>
        <p:spPr>
          <a:xfrm>
            <a:off x="857250" y="455295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Pharmacotherapy:</a:t>
            </a:r>
            <a:r>
              <a:rPr lang="en-US" sz="1350" dirty="0">
                <a:solidFill>
                  <a:srgbClr val="1F2937"/>
                </a:solidFill>
                <a:latin typeface="Arimo" pitchFamily="34" charset="0"/>
                <a:ea typeface="Arimo" pitchFamily="34" charset="-122"/>
                <a:cs typeface="Arimo" pitchFamily="34" charset="-120"/>
              </a:rPr>
              <a:t> Sertraline (50-200mg) or Paroxetine (20-50mg) only if therapy is declined/unavailable.</a:t>
            </a:r>
            <a:endParaRPr lang="en-US" sz="1350" dirty="0"/>
          </a:p>
        </p:txBody>
      </p:sp>
      <p:sp>
        <p:nvSpPr>
          <p:cNvPr id="29" name="SK-22-text-28"/>
          <p:cNvSpPr/>
          <p:nvPr/>
        </p:nvSpPr>
        <p:spPr>
          <a:xfrm>
            <a:off x="7048500" y="1266825"/>
            <a:ext cx="51435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00897B"/>
                </a:solidFill>
                <a:latin typeface="Arimo" pitchFamily="34" charset="0"/>
                <a:ea typeface="Arimo" pitchFamily="34" charset="-122"/>
                <a:cs typeface="Arimo" pitchFamily="34" charset="-120"/>
              </a:rPr>
              <a:t>SCA Consultation Skills</a:t>
            </a:r>
            <a:endParaRPr lang="en-US" sz="2100" dirty="0"/>
          </a:p>
        </p:txBody>
      </p:sp>
      <p:sp>
        <p:nvSpPr>
          <p:cNvPr id="30" name="SK-22-text-29"/>
          <p:cNvSpPr/>
          <p:nvPr/>
        </p:nvSpPr>
        <p:spPr>
          <a:xfrm>
            <a:off x="6667500" y="188595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Consent-Based Enquiry:</a:t>
            </a:r>
            <a:r>
              <a:rPr lang="en-US" sz="1350" dirty="0">
                <a:solidFill>
                  <a:srgbClr val="1F2937"/>
                </a:solidFill>
                <a:latin typeface="Arimo" pitchFamily="34" charset="0"/>
                <a:ea typeface="Arimo" pitchFamily="34" charset="-122"/>
                <a:cs typeface="Arimo" pitchFamily="34" charset="-120"/>
              </a:rPr>
              <a:t> "Is it okay if I ask whether anything traumatic has happened?"</a:t>
            </a:r>
            <a:endParaRPr lang="en-US" sz="1350" dirty="0"/>
          </a:p>
        </p:txBody>
      </p:sp>
      <p:sp>
        <p:nvSpPr>
          <p:cNvPr id="31" name="SK-22-text-30"/>
          <p:cNvSpPr/>
          <p:nvPr/>
        </p:nvSpPr>
        <p:spPr>
          <a:xfrm>
            <a:off x="6667500" y="255270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Trauma-Informed Focus:</a:t>
            </a:r>
            <a:r>
              <a:rPr lang="en-US" sz="1350" dirty="0">
                <a:solidFill>
                  <a:srgbClr val="1F2937"/>
                </a:solidFill>
                <a:latin typeface="Arimo" pitchFamily="34" charset="0"/>
                <a:ea typeface="Arimo" pitchFamily="34" charset="-122"/>
                <a:cs typeface="Arimo" pitchFamily="34" charset="-120"/>
              </a:rPr>
              <a:t> Acknowledge and validate distress without pressing for graphic narrative.</a:t>
            </a:r>
            <a:endParaRPr lang="en-US" sz="1350" dirty="0"/>
          </a:p>
        </p:txBody>
      </p:sp>
      <p:sp>
        <p:nvSpPr>
          <p:cNvPr id="32" name="SK-22-text-31"/>
          <p:cNvSpPr/>
          <p:nvPr/>
        </p:nvSpPr>
        <p:spPr>
          <a:xfrm>
            <a:off x="6667500" y="321945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Shared Decisions:</a:t>
            </a:r>
            <a:r>
              <a:rPr lang="en-US" sz="1350" dirty="0">
                <a:solidFill>
                  <a:srgbClr val="1F2937"/>
                </a:solidFill>
                <a:latin typeface="Arimo" pitchFamily="34" charset="0"/>
                <a:ea typeface="Arimo" pitchFamily="34" charset="-122"/>
                <a:cs typeface="Arimo" pitchFamily="34" charset="-120"/>
              </a:rPr>
              <a:t> Explain why structured therapy (TF-CBT) differs from generic counselling.</a:t>
            </a:r>
            <a:endParaRPr lang="en-US" sz="1350" dirty="0"/>
          </a:p>
        </p:txBody>
      </p:sp>
      <p:sp>
        <p:nvSpPr>
          <p:cNvPr id="33" name="SK-22-text-32"/>
          <p:cNvSpPr/>
          <p:nvPr/>
        </p:nvSpPr>
        <p:spPr>
          <a:xfrm>
            <a:off x="6667500" y="388620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Holistic Screening:</a:t>
            </a:r>
            <a:r>
              <a:rPr lang="en-US" sz="1350" dirty="0">
                <a:solidFill>
                  <a:srgbClr val="1F2937"/>
                </a:solidFill>
                <a:latin typeface="Arimo" pitchFamily="34" charset="0"/>
                <a:ea typeface="Arimo" pitchFamily="34" charset="-122"/>
                <a:cs typeface="Arimo" pitchFamily="34" charset="-120"/>
              </a:rPr>
              <a:t> Explicitly ask about alcohol use, domestic safety, and child safeguarding.</a:t>
            </a:r>
            <a:endParaRPr lang="en-US" sz="1350" dirty="0"/>
          </a:p>
        </p:txBody>
      </p:sp>
      <p:sp>
        <p:nvSpPr>
          <p:cNvPr id="34" name="SK-22-text-33"/>
          <p:cNvSpPr/>
          <p:nvPr/>
        </p:nvSpPr>
        <p:spPr>
          <a:xfrm>
            <a:off x="6667500" y="4552950"/>
            <a:ext cx="4857750"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Safety-Netting:</a:t>
            </a:r>
            <a:r>
              <a:rPr lang="en-US" sz="1350" dirty="0">
                <a:solidFill>
                  <a:srgbClr val="1F2937"/>
                </a:solidFill>
                <a:latin typeface="Arimo" pitchFamily="34" charset="0"/>
                <a:ea typeface="Arimo" pitchFamily="34" charset="-122"/>
                <a:cs typeface="Arimo" pitchFamily="34" charset="-120"/>
              </a:rPr>
              <a:t> Provide clear crisis contacts and a collaborative follow-up plan.</a:t>
            </a:r>
            <a:endParaRPr lang="en-US" sz="1350" dirty="0"/>
          </a:p>
        </p:txBody>
      </p:sp>
      <p:sp>
        <p:nvSpPr>
          <p:cNvPr id="35" name="SK-22-text-34"/>
          <p:cNvSpPr/>
          <p:nvPr/>
        </p:nvSpPr>
        <p:spPr>
          <a:xfrm>
            <a:off x="476250" y="6481763"/>
            <a:ext cx="11315700" cy="3762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www.bradfordvts.co.uk</a:t>
            </a:r>
            <a:endParaRPr lang="en-US" sz="97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23-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23-img-5" descr="preencoded.png"/>
          <p:cNvPicPr>
            <a:picLocks noChangeAspect="1"/>
          </p:cNvPicPr>
          <p:nvPr/>
        </p:nvPicPr>
        <p:blipFill>
          <a:blip r:embed="rId7"/>
          <a:stretch>
            <a:fillRect/>
          </a:stretch>
        </p:blipFill>
        <p:spPr>
          <a:xfrm>
            <a:off x="476250" y="2419350"/>
            <a:ext cx="2695575" cy="1209675"/>
          </a:xfrm>
          <a:prstGeom prst="rect">
            <a:avLst/>
          </a:prstGeom>
        </p:spPr>
      </p:pic>
      <p:pic>
        <p:nvPicPr>
          <p:cNvPr id="7" name="SK-23-img-6" descr="preencoded.png"/>
          <p:cNvPicPr>
            <a:picLocks noChangeAspect="1"/>
          </p:cNvPicPr>
          <p:nvPr/>
        </p:nvPicPr>
        <p:blipFill>
          <a:blip r:embed="rId8"/>
          <a:stretch>
            <a:fillRect/>
          </a:stretch>
        </p:blipFill>
        <p:spPr>
          <a:xfrm>
            <a:off x="590550" y="2533650"/>
            <a:ext cx="304800" cy="304800"/>
          </a:xfrm>
          <a:prstGeom prst="rect">
            <a:avLst/>
          </a:prstGeom>
        </p:spPr>
      </p:pic>
      <p:pic>
        <p:nvPicPr>
          <p:cNvPr id="8" name="SK-23-img-7" descr="preencoded.png"/>
          <p:cNvPicPr>
            <a:picLocks noChangeAspect="1"/>
          </p:cNvPicPr>
          <p:nvPr/>
        </p:nvPicPr>
        <p:blipFill>
          <a:blip r:embed="rId9"/>
          <a:stretch>
            <a:fillRect/>
          </a:stretch>
        </p:blipFill>
        <p:spPr>
          <a:xfrm>
            <a:off x="647700" y="2609850"/>
            <a:ext cx="190500" cy="152400"/>
          </a:xfrm>
          <a:prstGeom prst="rect">
            <a:avLst/>
          </a:prstGeom>
        </p:spPr>
      </p:pic>
      <p:pic>
        <p:nvPicPr>
          <p:cNvPr id="9" name="SK-23-img-8" descr="preencoded.png"/>
          <p:cNvPicPr>
            <a:picLocks noChangeAspect="1"/>
          </p:cNvPicPr>
          <p:nvPr/>
        </p:nvPicPr>
        <p:blipFill>
          <a:blip r:embed="rId7"/>
          <a:stretch>
            <a:fillRect/>
          </a:stretch>
        </p:blipFill>
        <p:spPr>
          <a:xfrm>
            <a:off x="3324225" y="2419350"/>
            <a:ext cx="2695575" cy="1209675"/>
          </a:xfrm>
          <a:prstGeom prst="rect">
            <a:avLst/>
          </a:prstGeom>
        </p:spPr>
      </p:pic>
      <p:pic>
        <p:nvPicPr>
          <p:cNvPr id="10" name="SK-23-img-9" descr="preencoded.png"/>
          <p:cNvPicPr>
            <a:picLocks noChangeAspect="1"/>
          </p:cNvPicPr>
          <p:nvPr/>
        </p:nvPicPr>
        <p:blipFill>
          <a:blip r:embed="rId10"/>
          <a:stretch>
            <a:fillRect/>
          </a:stretch>
        </p:blipFill>
        <p:spPr>
          <a:xfrm>
            <a:off x="3438525" y="2533650"/>
            <a:ext cx="304800" cy="304800"/>
          </a:xfrm>
          <a:prstGeom prst="rect">
            <a:avLst/>
          </a:prstGeom>
        </p:spPr>
      </p:pic>
      <p:pic>
        <p:nvPicPr>
          <p:cNvPr id="11" name="SK-23-img-10" descr="preencoded.png"/>
          <p:cNvPicPr>
            <a:picLocks noChangeAspect="1"/>
          </p:cNvPicPr>
          <p:nvPr/>
        </p:nvPicPr>
        <p:blipFill>
          <a:blip r:embed="rId11"/>
          <a:stretch>
            <a:fillRect/>
          </a:stretch>
        </p:blipFill>
        <p:spPr>
          <a:xfrm>
            <a:off x="3495675" y="2609850"/>
            <a:ext cx="190500" cy="152400"/>
          </a:xfrm>
          <a:prstGeom prst="rect">
            <a:avLst/>
          </a:prstGeom>
        </p:spPr>
      </p:pic>
      <p:pic>
        <p:nvPicPr>
          <p:cNvPr id="12" name="SK-23-img-11" descr="preencoded.png"/>
          <p:cNvPicPr>
            <a:picLocks noChangeAspect="1"/>
          </p:cNvPicPr>
          <p:nvPr/>
        </p:nvPicPr>
        <p:blipFill>
          <a:blip r:embed="rId7"/>
          <a:stretch>
            <a:fillRect/>
          </a:stretch>
        </p:blipFill>
        <p:spPr>
          <a:xfrm>
            <a:off x="6172200" y="2419350"/>
            <a:ext cx="2695575" cy="1209675"/>
          </a:xfrm>
          <a:prstGeom prst="rect">
            <a:avLst/>
          </a:prstGeom>
        </p:spPr>
      </p:pic>
      <p:pic>
        <p:nvPicPr>
          <p:cNvPr id="13" name="SK-23-img-12" descr="preencoded.png"/>
          <p:cNvPicPr>
            <a:picLocks noChangeAspect="1"/>
          </p:cNvPicPr>
          <p:nvPr/>
        </p:nvPicPr>
        <p:blipFill>
          <a:blip r:embed="rId12"/>
          <a:stretch>
            <a:fillRect/>
          </a:stretch>
        </p:blipFill>
        <p:spPr>
          <a:xfrm>
            <a:off x="6286500" y="2533650"/>
            <a:ext cx="304800" cy="304800"/>
          </a:xfrm>
          <a:prstGeom prst="rect">
            <a:avLst/>
          </a:prstGeom>
        </p:spPr>
      </p:pic>
      <p:pic>
        <p:nvPicPr>
          <p:cNvPr id="14" name="SK-23-img-13" descr="preencoded.png"/>
          <p:cNvPicPr>
            <a:picLocks noChangeAspect="1"/>
          </p:cNvPicPr>
          <p:nvPr/>
        </p:nvPicPr>
        <p:blipFill>
          <a:blip r:embed="rId13"/>
          <a:stretch>
            <a:fillRect/>
          </a:stretch>
        </p:blipFill>
        <p:spPr>
          <a:xfrm>
            <a:off x="6343650" y="2609850"/>
            <a:ext cx="190500" cy="152400"/>
          </a:xfrm>
          <a:prstGeom prst="rect">
            <a:avLst/>
          </a:prstGeom>
        </p:spPr>
      </p:pic>
      <p:pic>
        <p:nvPicPr>
          <p:cNvPr id="15" name="SK-23-img-14" descr="preencoded.png"/>
          <p:cNvPicPr>
            <a:picLocks noChangeAspect="1"/>
          </p:cNvPicPr>
          <p:nvPr/>
        </p:nvPicPr>
        <p:blipFill>
          <a:blip r:embed="rId14"/>
          <a:stretch>
            <a:fillRect/>
          </a:stretch>
        </p:blipFill>
        <p:spPr>
          <a:xfrm>
            <a:off x="9020175" y="2419350"/>
            <a:ext cx="2695575" cy="1209675"/>
          </a:xfrm>
          <a:prstGeom prst="rect">
            <a:avLst/>
          </a:prstGeom>
        </p:spPr>
      </p:pic>
      <p:pic>
        <p:nvPicPr>
          <p:cNvPr id="16" name="SK-23-img-15" descr="preencoded.png"/>
          <p:cNvPicPr>
            <a:picLocks noChangeAspect="1"/>
          </p:cNvPicPr>
          <p:nvPr/>
        </p:nvPicPr>
        <p:blipFill>
          <a:blip r:embed="rId12"/>
          <a:stretch>
            <a:fillRect/>
          </a:stretch>
        </p:blipFill>
        <p:spPr>
          <a:xfrm>
            <a:off x="9134475" y="2533650"/>
            <a:ext cx="304800" cy="304800"/>
          </a:xfrm>
          <a:prstGeom prst="rect">
            <a:avLst/>
          </a:prstGeom>
        </p:spPr>
      </p:pic>
      <p:pic>
        <p:nvPicPr>
          <p:cNvPr id="17" name="SK-23-img-16" descr="preencoded.png"/>
          <p:cNvPicPr>
            <a:picLocks noChangeAspect="1"/>
          </p:cNvPicPr>
          <p:nvPr/>
        </p:nvPicPr>
        <p:blipFill>
          <a:blip r:embed="rId15"/>
          <a:stretch>
            <a:fillRect/>
          </a:stretch>
        </p:blipFill>
        <p:spPr>
          <a:xfrm>
            <a:off x="9191625" y="2609850"/>
            <a:ext cx="190500" cy="152400"/>
          </a:xfrm>
          <a:prstGeom prst="rect">
            <a:avLst/>
          </a:prstGeom>
        </p:spPr>
      </p:pic>
      <p:pic>
        <p:nvPicPr>
          <p:cNvPr id="18" name="SK-23-img-17" descr="preencoded.png"/>
          <p:cNvPicPr>
            <a:picLocks noChangeAspect="1"/>
          </p:cNvPicPr>
          <p:nvPr/>
        </p:nvPicPr>
        <p:blipFill>
          <a:blip r:embed="rId16"/>
          <a:stretch>
            <a:fillRect/>
          </a:stretch>
        </p:blipFill>
        <p:spPr>
          <a:xfrm>
            <a:off x="476250" y="3781425"/>
            <a:ext cx="2695575" cy="1209675"/>
          </a:xfrm>
          <a:prstGeom prst="rect">
            <a:avLst/>
          </a:prstGeom>
        </p:spPr>
      </p:pic>
      <p:pic>
        <p:nvPicPr>
          <p:cNvPr id="19" name="SK-23-img-18" descr="preencoded.png"/>
          <p:cNvPicPr>
            <a:picLocks noChangeAspect="1"/>
          </p:cNvPicPr>
          <p:nvPr/>
        </p:nvPicPr>
        <p:blipFill>
          <a:blip r:embed="rId12"/>
          <a:stretch>
            <a:fillRect/>
          </a:stretch>
        </p:blipFill>
        <p:spPr>
          <a:xfrm>
            <a:off x="590550" y="3895725"/>
            <a:ext cx="304800" cy="304800"/>
          </a:xfrm>
          <a:prstGeom prst="rect">
            <a:avLst/>
          </a:prstGeom>
        </p:spPr>
      </p:pic>
      <p:pic>
        <p:nvPicPr>
          <p:cNvPr id="20" name="SK-23-img-19" descr="preencoded.png"/>
          <p:cNvPicPr>
            <a:picLocks noChangeAspect="1"/>
          </p:cNvPicPr>
          <p:nvPr/>
        </p:nvPicPr>
        <p:blipFill>
          <a:blip r:embed="rId17"/>
          <a:stretch>
            <a:fillRect/>
          </a:stretch>
        </p:blipFill>
        <p:spPr>
          <a:xfrm>
            <a:off x="647700" y="3971925"/>
            <a:ext cx="190500" cy="152400"/>
          </a:xfrm>
          <a:prstGeom prst="rect">
            <a:avLst/>
          </a:prstGeom>
        </p:spPr>
      </p:pic>
      <p:pic>
        <p:nvPicPr>
          <p:cNvPr id="21" name="SK-23-img-20" descr="preencoded.png"/>
          <p:cNvPicPr>
            <a:picLocks noChangeAspect="1"/>
          </p:cNvPicPr>
          <p:nvPr/>
        </p:nvPicPr>
        <p:blipFill>
          <a:blip r:embed="rId16"/>
          <a:stretch>
            <a:fillRect/>
          </a:stretch>
        </p:blipFill>
        <p:spPr>
          <a:xfrm>
            <a:off x="3324225" y="3781425"/>
            <a:ext cx="2695575" cy="1209675"/>
          </a:xfrm>
          <a:prstGeom prst="rect">
            <a:avLst/>
          </a:prstGeom>
        </p:spPr>
      </p:pic>
      <p:pic>
        <p:nvPicPr>
          <p:cNvPr id="22" name="SK-23-img-21" descr="preencoded.png"/>
          <p:cNvPicPr>
            <a:picLocks noChangeAspect="1"/>
          </p:cNvPicPr>
          <p:nvPr/>
        </p:nvPicPr>
        <p:blipFill>
          <a:blip r:embed="rId18"/>
          <a:stretch>
            <a:fillRect/>
          </a:stretch>
        </p:blipFill>
        <p:spPr>
          <a:xfrm>
            <a:off x="3438525" y="3895725"/>
            <a:ext cx="304800" cy="304800"/>
          </a:xfrm>
          <a:prstGeom prst="rect">
            <a:avLst/>
          </a:prstGeom>
        </p:spPr>
      </p:pic>
      <p:pic>
        <p:nvPicPr>
          <p:cNvPr id="23" name="SK-23-img-22" descr="preencoded.png"/>
          <p:cNvPicPr>
            <a:picLocks noChangeAspect="1"/>
          </p:cNvPicPr>
          <p:nvPr/>
        </p:nvPicPr>
        <p:blipFill>
          <a:blip r:embed="rId19"/>
          <a:stretch>
            <a:fillRect/>
          </a:stretch>
        </p:blipFill>
        <p:spPr>
          <a:xfrm>
            <a:off x="3495675" y="3971925"/>
            <a:ext cx="190500" cy="152400"/>
          </a:xfrm>
          <a:prstGeom prst="rect">
            <a:avLst/>
          </a:prstGeom>
        </p:spPr>
      </p:pic>
      <p:pic>
        <p:nvPicPr>
          <p:cNvPr id="24" name="SK-23-img-23" descr="preencoded.png"/>
          <p:cNvPicPr>
            <a:picLocks noChangeAspect="1"/>
          </p:cNvPicPr>
          <p:nvPr/>
        </p:nvPicPr>
        <p:blipFill>
          <a:blip r:embed="rId16"/>
          <a:stretch>
            <a:fillRect/>
          </a:stretch>
        </p:blipFill>
        <p:spPr>
          <a:xfrm>
            <a:off x="6172200" y="3781425"/>
            <a:ext cx="2695575" cy="1209675"/>
          </a:xfrm>
          <a:prstGeom prst="rect">
            <a:avLst/>
          </a:prstGeom>
        </p:spPr>
      </p:pic>
      <p:pic>
        <p:nvPicPr>
          <p:cNvPr id="25" name="SK-23-img-24" descr="preencoded.png"/>
          <p:cNvPicPr>
            <a:picLocks noChangeAspect="1"/>
          </p:cNvPicPr>
          <p:nvPr/>
        </p:nvPicPr>
        <p:blipFill>
          <a:blip r:embed="rId12"/>
          <a:stretch>
            <a:fillRect/>
          </a:stretch>
        </p:blipFill>
        <p:spPr>
          <a:xfrm>
            <a:off x="6286500" y="3895725"/>
            <a:ext cx="304800" cy="304800"/>
          </a:xfrm>
          <a:prstGeom prst="rect">
            <a:avLst/>
          </a:prstGeom>
        </p:spPr>
      </p:pic>
      <p:pic>
        <p:nvPicPr>
          <p:cNvPr id="26" name="SK-23-img-25" descr="preencoded.png"/>
          <p:cNvPicPr>
            <a:picLocks noChangeAspect="1"/>
          </p:cNvPicPr>
          <p:nvPr/>
        </p:nvPicPr>
        <p:blipFill>
          <a:blip r:embed="rId20"/>
          <a:stretch>
            <a:fillRect/>
          </a:stretch>
        </p:blipFill>
        <p:spPr>
          <a:xfrm>
            <a:off x="6343650" y="3971925"/>
            <a:ext cx="190500" cy="152400"/>
          </a:xfrm>
          <a:prstGeom prst="rect">
            <a:avLst/>
          </a:prstGeom>
        </p:spPr>
      </p:pic>
      <p:pic>
        <p:nvPicPr>
          <p:cNvPr id="27" name="SK-23-img-26" descr="preencoded.png"/>
          <p:cNvPicPr>
            <a:picLocks noChangeAspect="1"/>
          </p:cNvPicPr>
          <p:nvPr/>
        </p:nvPicPr>
        <p:blipFill>
          <a:blip r:embed="rId16"/>
          <a:stretch>
            <a:fillRect/>
          </a:stretch>
        </p:blipFill>
        <p:spPr>
          <a:xfrm>
            <a:off x="9020175" y="3781425"/>
            <a:ext cx="2695575" cy="1209675"/>
          </a:xfrm>
          <a:prstGeom prst="rect">
            <a:avLst/>
          </a:prstGeom>
        </p:spPr>
      </p:pic>
      <p:pic>
        <p:nvPicPr>
          <p:cNvPr id="28" name="SK-23-img-27" descr="preencoded.png"/>
          <p:cNvPicPr>
            <a:picLocks noChangeAspect="1"/>
          </p:cNvPicPr>
          <p:nvPr/>
        </p:nvPicPr>
        <p:blipFill>
          <a:blip r:embed="rId12"/>
          <a:stretch>
            <a:fillRect/>
          </a:stretch>
        </p:blipFill>
        <p:spPr>
          <a:xfrm>
            <a:off x="9134475" y="3895725"/>
            <a:ext cx="304800" cy="304800"/>
          </a:xfrm>
          <a:prstGeom prst="rect">
            <a:avLst/>
          </a:prstGeom>
        </p:spPr>
      </p:pic>
      <p:pic>
        <p:nvPicPr>
          <p:cNvPr id="29" name="SK-23-img-28" descr="preencoded.png"/>
          <p:cNvPicPr>
            <a:picLocks noChangeAspect="1"/>
          </p:cNvPicPr>
          <p:nvPr/>
        </p:nvPicPr>
        <p:blipFill>
          <a:blip r:embed="rId21"/>
          <a:stretch>
            <a:fillRect/>
          </a:stretch>
        </p:blipFill>
        <p:spPr>
          <a:xfrm>
            <a:off x="9191625" y="3971925"/>
            <a:ext cx="190500" cy="152400"/>
          </a:xfrm>
          <a:prstGeom prst="rect">
            <a:avLst/>
          </a:prstGeom>
        </p:spPr>
      </p:pic>
      <p:pic>
        <p:nvPicPr>
          <p:cNvPr id="30" name="SK-23-img-29" descr="preencoded.png"/>
          <p:cNvPicPr>
            <a:picLocks noChangeAspect="1"/>
          </p:cNvPicPr>
          <p:nvPr/>
        </p:nvPicPr>
        <p:blipFill>
          <a:blip r:embed="rId22"/>
          <a:stretch>
            <a:fillRect/>
          </a:stretch>
        </p:blipFill>
        <p:spPr>
          <a:xfrm>
            <a:off x="0" y="6457950"/>
            <a:ext cx="12192000" cy="400050"/>
          </a:xfrm>
          <a:prstGeom prst="rect">
            <a:avLst/>
          </a:prstGeom>
        </p:spPr>
      </p:pic>
      <p:pic>
        <p:nvPicPr>
          <p:cNvPr id="31" name="SK-23-img-30" descr="preencoded.png"/>
          <p:cNvPicPr>
            <a:picLocks noChangeAspect="1"/>
          </p:cNvPicPr>
          <p:nvPr/>
        </p:nvPicPr>
        <p:blipFill>
          <a:blip r:embed="rId23"/>
          <a:stretch>
            <a:fillRect/>
          </a:stretch>
        </p:blipFill>
        <p:spPr>
          <a:xfrm>
            <a:off x="5776913" y="6553200"/>
            <a:ext cx="1123950" cy="209550"/>
          </a:xfrm>
          <a:prstGeom prst="rect">
            <a:avLst/>
          </a:prstGeom>
        </p:spPr>
      </p:pic>
      <p:sp>
        <p:nvSpPr>
          <p:cNvPr id="32" name="SK-23-text-31"/>
          <p:cNvSpPr/>
          <p:nvPr/>
        </p:nvSpPr>
        <p:spPr>
          <a:xfrm>
            <a:off x="628650" y="285750"/>
            <a:ext cx="599122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Common Pitfalls</a:t>
            </a:r>
            <a:endParaRPr lang="en-US" sz="2550" dirty="0"/>
          </a:p>
        </p:txBody>
      </p:sp>
      <p:sp>
        <p:nvSpPr>
          <p:cNvPr id="33" name="SK-23-text-32"/>
          <p:cNvSpPr/>
          <p:nvPr/>
        </p:nvSpPr>
        <p:spPr>
          <a:xfrm>
            <a:off x="990600" y="2594670"/>
            <a:ext cx="245364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Military Bias</a:t>
            </a:r>
            <a:endParaRPr lang="en-US" sz="1200" dirty="0"/>
          </a:p>
        </p:txBody>
      </p:sp>
      <p:sp>
        <p:nvSpPr>
          <p:cNvPr id="34" name="SK-23-text-33"/>
          <p:cNvSpPr/>
          <p:nvPr/>
        </p:nvSpPr>
        <p:spPr>
          <a:xfrm>
            <a:off x="590550" y="2914650"/>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Assuming PTSD only affects veterans. Forgetting refugees, abuse survivors, or victims of medical trauma.</a:t>
            </a:r>
            <a:endParaRPr lang="en-US" sz="1125" dirty="0"/>
          </a:p>
        </p:txBody>
      </p:sp>
      <p:sp>
        <p:nvSpPr>
          <p:cNvPr id="35" name="SK-23-text-34"/>
          <p:cNvSpPr/>
          <p:nvPr/>
        </p:nvSpPr>
        <p:spPr>
          <a:xfrm>
            <a:off x="3838575" y="2594670"/>
            <a:ext cx="336804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Routine Debriefing</a:t>
            </a:r>
            <a:endParaRPr lang="en-US" sz="1200" dirty="0"/>
          </a:p>
        </p:txBody>
      </p:sp>
      <p:sp>
        <p:nvSpPr>
          <p:cNvPr id="36" name="SK-23-text-35"/>
          <p:cNvSpPr/>
          <p:nvPr/>
        </p:nvSpPr>
        <p:spPr>
          <a:xfrm>
            <a:off x="3438525" y="2914650"/>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Offering single-session "psychological debriefing" after trauma. NICE NG116 explicitly advises against this.</a:t>
            </a:r>
            <a:endParaRPr lang="en-US" sz="1125" dirty="0"/>
          </a:p>
        </p:txBody>
      </p:sp>
      <p:sp>
        <p:nvSpPr>
          <p:cNvPr id="37" name="SK-23-text-36"/>
          <p:cNvSpPr/>
          <p:nvPr/>
        </p:nvSpPr>
        <p:spPr>
          <a:xfrm>
            <a:off x="6686550" y="2594670"/>
            <a:ext cx="263652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Domestic Abuse</a:t>
            </a:r>
            <a:endParaRPr lang="en-US" sz="1200" dirty="0"/>
          </a:p>
        </p:txBody>
      </p:sp>
      <p:sp>
        <p:nvSpPr>
          <p:cNvPr id="38" name="SK-23-text-37"/>
          <p:cNvSpPr/>
          <p:nvPr/>
        </p:nvSpPr>
        <p:spPr>
          <a:xfrm>
            <a:off x="6286500" y="2914650"/>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Failing to screen for coercive control or ongoing domestic violence in patients presenting with trauma symptoms.</a:t>
            </a:r>
            <a:endParaRPr lang="en-US" sz="1125" dirty="0"/>
          </a:p>
        </p:txBody>
      </p:sp>
      <p:sp>
        <p:nvSpPr>
          <p:cNvPr id="39" name="SK-23-text-38"/>
          <p:cNvSpPr/>
          <p:nvPr/>
        </p:nvSpPr>
        <p:spPr>
          <a:xfrm>
            <a:off x="9534525" y="2594670"/>
            <a:ext cx="2657475"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Symptom Masking</a:t>
            </a:r>
            <a:endParaRPr lang="en-US" sz="1200" dirty="0"/>
          </a:p>
        </p:txBody>
      </p:sp>
      <p:sp>
        <p:nvSpPr>
          <p:cNvPr id="40" name="SK-23-text-39"/>
          <p:cNvSpPr/>
          <p:nvPr/>
        </p:nvSpPr>
        <p:spPr>
          <a:xfrm>
            <a:off x="9134475" y="2914650"/>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Treating alcohol misuse or depression in isolation without exploring the underlying traumatic trigger.</a:t>
            </a:r>
            <a:endParaRPr lang="en-US" sz="1125" dirty="0"/>
          </a:p>
        </p:txBody>
      </p:sp>
      <p:sp>
        <p:nvSpPr>
          <p:cNvPr id="41" name="SK-23-text-40"/>
          <p:cNvSpPr/>
          <p:nvPr/>
        </p:nvSpPr>
        <p:spPr>
          <a:xfrm>
            <a:off x="990600" y="3956745"/>
            <a:ext cx="318516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Outdated Criteria</a:t>
            </a:r>
            <a:endParaRPr lang="en-US" sz="1200" dirty="0"/>
          </a:p>
        </p:txBody>
      </p:sp>
      <p:sp>
        <p:nvSpPr>
          <p:cNvPr id="42" name="SK-23-text-41"/>
          <p:cNvSpPr/>
          <p:nvPr/>
        </p:nvSpPr>
        <p:spPr>
          <a:xfrm>
            <a:off x="590550" y="4276725"/>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Relying on NICE 2005 or DSM-IV clusters. </a:t>
            </a:r>
            <a:r>
              <a:rPr lang="en-US" sz="1125" b="1" dirty="0">
                <a:solidFill>
                  <a:srgbClr val="4B5563"/>
                </a:solidFill>
                <a:latin typeface="Arimo" pitchFamily="34" charset="0"/>
                <a:ea typeface="Arimo" pitchFamily="34" charset="-122"/>
                <a:cs typeface="Arimo" pitchFamily="34" charset="-120"/>
              </a:rPr>
              <a:t>AKT Risk:</a:t>
            </a:r>
            <a:r>
              <a:rPr lang="en-US" sz="1125" dirty="0">
                <a:solidFill>
                  <a:srgbClr val="4B5563"/>
                </a:solidFill>
                <a:latin typeface="Arimo" pitchFamily="34" charset="0"/>
                <a:ea typeface="Arimo" pitchFamily="34" charset="-122"/>
                <a:cs typeface="Arimo" pitchFamily="34" charset="-120"/>
              </a:rPr>
              <a:t> Ensure you use DSM-5 and ICD-11 standards.</a:t>
            </a:r>
            <a:endParaRPr lang="en-US" sz="1125" dirty="0"/>
          </a:p>
        </p:txBody>
      </p:sp>
      <p:sp>
        <p:nvSpPr>
          <p:cNvPr id="43" name="SK-23-text-42"/>
          <p:cNvSpPr/>
          <p:nvPr/>
        </p:nvSpPr>
        <p:spPr>
          <a:xfrm>
            <a:off x="3838575" y="3956745"/>
            <a:ext cx="300228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Forced Narrative</a:t>
            </a:r>
            <a:endParaRPr lang="en-US" sz="1200" dirty="0"/>
          </a:p>
        </p:txBody>
      </p:sp>
      <p:sp>
        <p:nvSpPr>
          <p:cNvPr id="44" name="SK-23-text-43"/>
          <p:cNvSpPr/>
          <p:nvPr/>
        </p:nvSpPr>
        <p:spPr>
          <a:xfrm>
            <a:off x="3438525" y="4276725"/>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Pressing for graphic details too early. This can lead to dissociation or secondary traumatization.</a:t>
            </a:r>
            <a:endParaRPr lang="en-US" sz="1125" dirty="0"/>
          </a:p>
        </p:txBody>
      </p:sp>
      <p:sp>
        <p:nvSpPr>
          <p:cNvPr id="45" name="SK-23-text-44"/>
          <p:cNvSpPr/>
          <p:nvPr/>
        </p:nvSpPr>
        <p:spPr>
          <a:xfrm>
            <a:off x="6686550" y="3956745"/>
            <a:ext cx="3368040"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Passive Management</a:t>
            </a:r>
            <a:endParaRPr lang="en-US" sz="1200" dirty="0"/>
          </a:p>
        </p:txBody>
      </p:sp>
      <p:sp>
        <p:nvSpPr>
          <p:cNvPr id="46" name="SK-23-text-45"/>
          <p:cNvSpPr/>
          <p:nvPr/>
        </p:nvSpPr>
        <p:spPr>
          <a:xfrm>
            <a:off x="6286500" y="4276725"/>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Starting an SSRI without a referral for trauma-focused CBT/EMDR or arranging an active clinical review.</a:t>
            </a:r>
            <a:endParaRPr lang="en-US" sz="1125" dirty="0"/>
          </a:p>
        </p:txBody>
      </p:sp>
      <p:sp>
        <p:nvSpPr>
          <p:cNvPr id="47" name="SK-23-text-46"/>
          <p:cNvSpPr/>
          <p:nvPr/>
        </p:nvSpPr>
        <p:spPr>
          <a:xfrm>
            <a:off x="9534525" y="3956745"/>
            <a:ext cx="2657475" cy="182761"/>
          </a:xfrm>
          <a:prstGeom prst="rect">
            <a:avLst/>
          </a:prstGeom>
          <a:noFill/>
          <a:ln/>
        </p:spPr>
        <p:txBody>
          <a:bodyPr vert="horz" wrap="square" lIns="0" tIns="0" rIns="0" bIns="0" rtlCol="0" anchor="ctr"/>
          <a:lstStyle/>
          <a:p>
            <a:pPr marL="0" indent="0">
              <a:lnSpc>
                <a:spcPts val="1440"/>
              </a:lnSpc>
              <a:buNone/>
            </a:pPr>
            <a:r>
              <a:rPr lang="en-US" sz="1200" b="1" dirty="0">
                <a:solidFill>
                  <a:srgbClr val="1F2937"/>
                </a:solidFill>
                <a:latin typeface="Arimo" pitchFamily="34" charset="0"/>
                <a:ea typeface="Arimo" pitchFamily="34" charset="-122"/>
                <a:cs typeface="Arimo" pitchFamily="34" charset="-120"/>
              </a:rPr>
              <a:t>Child Safeguarding</a:t>
            </a:r>
            <a:endParaRPr lang="en-US" sz="1200" dirty="0"/>
          </a:p>
        </p:txBody>
      </p:sp>
      <p:sp>
        <p:nvSpPr>
          <p:cNvPr id="48" name="SK-23-text-47"/>
          <p:cNvSpPr/>
          <p:nvPr/>
        </p:nvSpPr>
        <p:spPr>
          <a:xfrm>
            <a:off x="9134475" y="4276725"/>
            <a:ext cx="24669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Focusing solely on the adult patient and overlooking the safety and wellbeing of children in the household.</a:t>
            </a:r>
            <a:endParaRPr lang="en-US" sz="1125" dirty="0"/>
          </a:p>
        </p:txBody>
      </p:sp>
      <p:sp>
        <p:nvSpPr>
          <p:cNvPr id="49" name="SK-23-text-48"/>
          <p:cNvSpPr/>
          <p:nvPr/>
        </p:nvSpPr>
        <p:spPr>
          <a:xfrm>
            <a:off x="476250" y="6565106"/>
            <a:ext cx="3196590"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www.bradfordvts.co.uk</a:t>
            </a:r>
            <a:endParaRPr lang="en-US" sz="975" dirty="0"/>
          </a:p>
        </p:txBody>
      </p:sp>
      <p:sp>
        <p:nvSpPr>
          <p:cNvPr id="50" name="SK-23-text-49"/>
          <p:cNvSpPr/>
          <p:nvPr/>
        </p:nvSpPr>
        <p:spPr>
          <a:xfrm>
            <a:off x="5853113" y="6553200"/>
            <a:ext cx="1736068" cy="2095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000000"/>
                </a:solidFill>
                <a:latin typeface="Arimo" pitchFamily="34" charset="0"/>
                <a:ea typeface="Arimo" pitchFamily="34" charset="-122"/>
                <a:cs typeface="Arimo" pitchFamily="34" charset="-120"/>
              </a:rPr>
              <a:t>AMBER: PITFALL</a:t>
            </a:r>
            <a:endParaRPr lang="en-US" sz="900" dirty="0"/>
          </a:p>
        </p:txBody>
      </p:sp>
      <p:sp>
        <p:nvSpPr>
          <p:cNvPr id="51" name="SK-23-text-50"/>
          <p:cNvSpPr/>
          <p:nvPr/>
        </p:nvSpPr>
        <p:spPr>
          <a:xfrm>
            <a:off x="10953750" y="6565106"/>
            <a:ext cx="1238250"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Slide 23 of 28</a:t>
            </a:r>
            <a:endParaRPr lang="en-US" sz="97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24-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24-img-5" descr="preencoded.png"/>
          <p:cNvPicPr>
            <a:picLocks noChangeAspect="1"/>
          </p:cNvPicPr>
          <p:nvPr/>
        </p:nvPicPr>
        <p:blipFill>
          <a:blip r:embed="rId7"/>
          <a:stretch>
            <a:fillRect/>
          </a:stretch>
        </p:blipFill>
        <p:spPr>
          <a:xfrm>
            <a:off x="476250" y="1047750"/>
            <a:ext cx="5505450" cy="2295525"/>
          </a:xfrm>
          <a:prstGeom prst="rect">
            <a:avLst/>
          </a:prstGeom>
        </p:spPr>
      </p:pic>
      <p:pic>
        <p:nvPicPr>
          <p:cNvPr id="7" name="SK-24-img-6" descr="preencoded.png"/>
          <p:cNvPicPr>
            <a:picLocks noChangeAspect="1"/>
          </p:cNvPicPr>
          <p:nvPr/>
        </p:nvPicPr>
        <p:blipFill>
          <a:blip r:embed="rId8"/>
          <a:stretch>
            <a:fillRect/>
          </a:stretch>
        </p:blipFill>
        <p:spPr>
          <a:xfrm>
            <a:off x="590550" y="1209675"/>
            <a:ext cx="238125" cy="190500"/>
          </a:xfrm>
          <a:prstGeom prst="rect">
            <a:avLst/>
          </a:prstGeom>
        </p:spPr>
      </p:pic>
      <p:pic>
        <p:nvPicPr>
          <p:cNvPr id="8" name="SK-24-img-7" descr="preencoded.png"/>
          <p:cNvPicPr>
            <a:picLocks noChangeAspect="1"/>
          </p:cNvPicPr>
          <p:nvPr/>
        </p:nvPicPr>
        <p:blipFill>
          <a:blip r:embed="rId9"/>
          <a:stretch>
            <a:fillRect/>
          </a:stretch>
        </p:blipFill>
        <p:spPr>
          <a:xfrm>
            <a:off x="590550" y="1562100"/>
            <a:ext cx="214313" cy="176361"/>
          </a:xfrm>
          <a:prstGeom prst="rect">
            <a:avLst/>
          </a:prstGeom>
        </p:spPr>
      </p:pic>
      <p:pic>
        <p:nvPicPr>
          <p:cNvPr id="9" name="SK-24-img-8" descr="preencoded.png"/>
          <p:cNvPicPr>
            <a:picLocks noChangeAspect="1"/>
          </p:cNvPicPr>
          <p:nvPr/>
        </p:nvPicPr>
        <p:blipFill>
          <a:blip r:embed="rId9"/>
          <a:stretch>
            <a:fillRect/>
          </a:stretch>
        </p:blipFill>
        <p:spPr>
          <a:xfrm>
            <a:off x="590550" y="1895475"/>
            <a:ext cx="214313" cy="176361"/>
          </a:xfrm>
          <a:prstGeom prst="rect">
            <a:avLst/>
          </a:prstGeom>
        </p:spPr>
      </p:pic>
      <p:pic>
        <p:nvPicPr>
          <p:cNvPr id="10" name="SK-24-img-9" descr="preencoded.png"/>
          <p:cNvPicPr>
            <a:picLocks noChangeAspect="1"/>
          </p:cNvPicPr>
          <p:nvPr/>
        </p:nvPicPr>
        <p:blipFill>
          <a:blip r:embed="rId9"/>
          <a:stretch>
            <a:fillRect/>
          </a:stretch>
        </p:blipFill>
        <p:spPr>
          <a:xfrm>
            <a:off x="590550" y="2228850"/>
            <a:ext cx="214313" cy="176361"/>
          </a:xfrm>
          <a:prstGeom prst="rect">
            <a:avLst/>
          </a:prstGeom>
        </p:spPr>
      </p:pic>
      <p:pic>
        <p:nvPicPr>
          <p:cNvPr id="11" name="SK-24-img-10" descr="preencoded.png"/>
          <p:cNvPicPr>
            <a:picLocks noChangeAspect="1"/>
          </p:cNvPicPr>
          <p:nvPr/>
        </p:nvPicPr>
        <p:blipFill>
          <a:blip r:embed="rId9"/>
          <a:stretch>
            <a:fillRect/>
          </a:stretch>
        </p:blipFill>
        <p:spPr>
          <a:xfrm>
            <a:off x="590550" y="2562225"/>
            <a:ext cx="214313" cy="176361"/>
          </a:xfrm>
          <a:prstGeom prst="rect">
            <a:avLst/>
          </a:prstGeom>
        </p:spPr>
      </p:pic>
      <p:pic>
        <p:nvPicPr>
          <p:cNvPr id="12" name="SK-24-img-11" descr="preencoded.png"/>
          <p:cNvPicPr>
            <a:picLocks noChangeAspect="1"/>
          </p:cNvPicPr>
          <p:nvPr/>
        </p:nvPicPr>
        <p:blipFill>
          <a:blip r:embed="rId9"/>
          <a:stretch>
            <a:fillRect/>
          </a:stretch>
        </p:blipFill>
        <p:spPr>
          <a:xfrm>
            <a:off x="590550" y="2895600"/>
            <a:ext cx="214313" cy="176361"/>
          </a:xfrm>
          <a:prstGeom prst="rect">
            <a:avLst/>
          </a:prstGeom>
        </p:spPr>
      </p:pic>
      <p:pic>
        <p:nvPicPr>
          <p:cNvPr id="13" name="SK-24-img-12" descr="preencoded.png"/>
          <p:cNvPicPr>
            <a:picLocks noChangeAspect="1"/>
          </p:cNvPicPr>
          <p:nvPr/>
        </p:nvPicPr>
        <p:blipFill>
          <a:blip r:embed="rId10"/>
          <a:stretch>
            <a:fillRect/>
          </a:stretch>
        </p:blipFill>
        <p:spPr>
          <a:xfrm>
            <a:off x="476250" y="3495675"/>
            <a:ext cx="5505450" cy="2009775"/>
          </a:xfrm>
          <a:prstGeom prst="rect">
            <a:avLst/>
          </a:prstGeom>
        </p:spPr>
      </p:pic>
      <p:pic>
        <p:nvPicPr>
          <p:cNvPr id="14" name="SK-24-img-13" descr="preencoded.png"/>
          <p:cNvPicPr>
            <a:picLocks noChangeAspect="1"/>
          </p:cNvPicPr>
          <p:nvPr/>
        </p:nvPicPr>
        <p:blipFill>
          <a:blip r:embed="rId11"/>
          <a:stretch>
            <a:fillRect/>
          </a:stretch>
        </p:blipFill>
        <p:spPr>
          <a:xfrm>
            <a:off x="590550" y="3657600"/>
            <a:ext cx="238125" cy="190500"/>
          </a:xfrm>
          <a:prstGeom prst="rect">
            <a:avLst/>
          </a:prstGeom>
        </p:spPr>
      </p:pic>
      <p:pic>
        <p:nvPicPr>
          <p:cNvPr id="15" name="SK-24-img-14" descr="preencoded.png"/>
          <p:cNvPicPr>
            <a:picLocks noChangeAspect="1"/>
          </p:cNvPicPr>
          <p:nvPr/>
        </p:nvPicPr>
        <p:blipFill>
          <a:blip r:embed="rId9"/>
          <a:stretch>
            <a:fillRect/>
          </a:stretch>
        </p:blipFill>
        <p:spPr>
          <a:xfrm>
            <a:off x="590550" y="4010025"/>
            <a:ext cx="214313" cy="176361"/>
          </a:xfrm>
          <a:prstGeom prst="rect">
            <a:avLst/>
          </a:prstGeom>
        </p:spPr>
      </p:pic>
      <p:pic>
        <p:nvPicPr>
          <p:cNvPr id="16" name="SK-24-img-15" descr="preencoded.png"/>
          <p:cNvPicPr>
            <a:picLocks noChangeAspect="1"/>
          </p:cNvPicPr>
          <p:nvPr/>
        </p:nvPicPr>
        <p:blipFill>
          <a:blip r:embed="rId9"/>
          <a:stretch>
            <a:fillRect/>
          </a:stretch>
        </p:blipFill>
        <p:spPr>
          <a:xfrm>
            <a:off x="590550" y="4343400"/>
            <a:ext cx="214313" cy="176361"/>
          </a:xfrm>
          <a:prstGeom prst="rect">
            <a:avLst/>
          </a:prstGeom>
        </p:spPr>
      </p:pic>
      <p:pic>
        <p:nvPicPr>
          <p:cNvPr id="17" name="SK-24-img-16" descr="preencoded.png"/>
          <p:cNvPicPr>
            <a:picLocks noChangeAspect="1"/>
          </p:cNvPicPr>
          <p:nvPr/>
        </p:nvPicPr>
        <p:blipFill>
          <a:blip r:embed="rId9"/>
          <a:stretch>
            <a:fillRect/>
          </a:stretch>
        </p:blipFill>
        <p:spPr>
          <a:xfrm>
            <a:off x="590550" y="4676775"/>
            <a:ext cx="214313" cy="176361"/>
          </a:xfrm>
          <a:prstGeom prst="rect">
            <a:avLst/>
          </a:prstGeom>
        </p:spPr>
      </p:pic>
      <p:pic>
        <p:nvPicPr>
          <p:cNvPr id="18" name="SK-24-img-17" descr="preencoded.png"/>
          <p:cNvPicPr>
            <a:picLocks noChangeAspect="1"/>
          </p:cNvPicPr>
          <p:nvPr/>
        </p:nvPicPr>
        <p:blipFill>
          <a:blip r:embed="rId9"/>
          <a:stretch>
            <a:fillRect/>
          </a:stretch>
        </p:blipFill>
        <p:spPr>
          <a:xfrm>
            <a:off x="590550" y="5010150"/>
            <a:ext cx="214313" cy="176361"/>
          </a:xfrm>
          <a:prstGeom prst="rect">
            <a:avLst/>
          </a:prstGeom>
        </p:spPr>
      </p:pic>
      <p:pic>
        <p:nvPicPr>
          <p:cNvPr id="19" name="SK-24-img-18" descr="preencoded.png"/>
          <p:cNvPicPr>
            <a:picLocks noChangeAspect="1"/>
          </p:cNvPicPr>
          <p:nvPr/>
        </p:nvPicPr>
        <p:blipFill>
          <a:blip r:embed="rId12"/>
          <a:stretch>
            <a:fillRect/>
          </a:stretch>
        </p:blipFill>
        <p:spPr>
          <a:xfrm>
            <a:off x="6210300" y="1047750"/>
            <a:ext cx="5505450" cy="1143000"/>
          </a:xfrm>
          <a:prstGeom prst="rect">
            <a:avLst/>
          </a:prstGeom>
        </p:spPr>
      </p:pic>
      <p:pic>
        <p:nvPicPr>
          <p:cNvPr id="20" name="SK-24-img-19" descr="preencoded.png"/>
          <p:cNvPicPr>
            <a:picLocks noChangeAspect="1"/>
          </p:cNvPicPr>
          <p:nvPr/>
        </p:nvPicPr>
        <p:blipFill>
          <a:blip r:embed="rId13"/>
          <a:stretch>
            <a:fillRect/>
          </a:stretch>
        </p:blipFill>
        <p:spPr>
          <a:xfrm>
            <a:off x="6324600" y="1209675"/>
            <a:ext cx="238125" cy="190500"/>
          </a:xfrm>
          <a:prstGeom prst="rect">
            <a:avLst/>
          </a:prstGeom>
        </p:spPr>
      </p:pic>
      <p:pic>
        <p:nvPicPr>
          <p:cNvPr id="21" name="SK-24-img-20" descr="preencoded.png"/>
          <p:cNvPicPr>
            <a:picLocks noChangeAspect="1"/>
          </p:cNvPicPr>
          <p:nvPr/>
        </p:nvPicPr>
        <p:blipFill>
          <a:blip r:embed="rId14"/>
          <a:stretch>
            <a:fillRect/>
          </a:stretch>
        </p:blipFill>
        <p:spPr>
          <a:xfrm>
            <a:off x="6210300" y="2314575"/>
            <a:ext cx="5505450" cy="1241971"/>
          </a:xfrm>
          <a:prstGeom prst="rect">
            <a:avLst/>
          </a:prstGeom>
        </p:spPr>
      </p:pic>
      <p:pic>
        <p:nvPicPr>
          <p:cNvPr id="22" name="SK-24-img-21" descr="preencoded.png"/>
          <p:cNvPicPr>
            <a:picLocks noChangeAspect="1"/>
          </p:cNvPicPr>
          <p:nvPr/>
        </p:nvPicPr>
        <p:blipFill>
          <a:blip r:embed="rId15"/>
          <a:stretch>
            <a:fillRect/>
          </a:stretch>
        </p:blipFill>
        <p:spPr>
          <a:xfrm>
            <a:off x="6324600" y="2450753"/>
            <a:ext cx="214313" cy="175320"/>
          </a:xfrm>
          <a:prstGeom prst="rect">
            <a:avLst/>
          </a:prstGeom>
        </p:spPr>
      </p:pic>
      <p:pic>
        <p:nvPicPr>
          <p:cNvPr id="23" name="SK-24-img-22" descr="preencoded.png"/>
          <p:cNvPicPr>
            <a:picLocks noChangeAspect="1"/>
          </p:cNvPicPr>
          <p:nvPr/>
        </p:nvPicPr>
        <p:blipFill>
          <a:blip r:embed="rId16"/>
          <a:stretch>
            <a:fillRect/>
          </a:stretch>
        </p:blipFill>
        <p:spPr>
          <a:xfrm>
            <a:off x="6210300" y="3680371"/>
            <a:ext cx="5505450" cy="1825079"/>
          </a:xfrm>
          <a:prstGeom prst="rect">
            <a:avLst/>
          </a:prstGeom>
        </p:spPr>
      </p:pic>
      <p:pic>
        <p:nvPicPr>
          <p:cNvPr id="24" name="SK-24-img-23" descr="preencoded.png"/>
          <p:cNvPicPr>
            <a:picLocks noChangeAspect="1"/>
          </p:cNvPicPr>
          <p:nvPr/>
        </p:nvPicPr>
        <p:blipFill>
          <a:blip r:embed="rId17"/>
          <a:stretch>
            <a:fillRect/>
          </a:stretch>
        </p:blipFill>
        <p:spPr>
          <a:xfrm>
            <a:off x="6324600" y="3842296"/>
            <a:ext cx="238125" cy="190500"/>
          </a:xfrm>
          <a:prstGeom prst="rect">
            <a:avLst/>
          </a:prstGeom>
        </p:spPr>
      </p:pic>
      <p:pic>
        <p:nvPicPr>
          <p:cNvPr id="25" name="SK-24-img-24" descr="preencoded.png"/>
          <p:cNvPicPr>
            <a:picLocks noChangeAspect="1"/>
          </p:cNvPicPr>
          <p:nvPr/>
        </p:nvPicPr>
        <p:blipFill>
          <a:blip r:embed="rId18"/>
          <a:stretch>
            <a:fillRect/>
          </a:stretch>
        </p:blipFill>
        <p:spPr>
          <a:xfrm>
            <a:off x="476250" y="5657850"/>
            <a:ext cx="11239500" cy="542925"/>
          </a:xfrm>
          <a:prstGeom prst="rect">
            <a:avLst/>
          </a:prstGeom>
        </p:spPr>
      </p:pic>
      <p:pic>
        <p:nvPicPr>
          <p:cNvPr id="26" name="SK-24-img-25" descr="preencoded.png"/>
          <p:cNvPicPr>
            <a:picLocks noChangeAspect="1"/>
          </p:cNvPicPr>
          <p:nvPr/>
        </p:nvPicPr>
        <p:blipFill>
          <a:blip r:embed="rId19"/>
          <a:stretch>
            <a:fillRect/>
          </a:stretch>
        </p:blipFill>
        <p:spPr>
          <a:xfrm>
            <a:off x="0" y="6505575"/>
            <a:ext cx="12192000" cy="352425"/>
          </a:xfrm>
          <a:prstGeom prst="rect">
            <a:avLst/>
          </a:prstGeom>
        </p:spPr>
      </p:pic>
      <p:sp>
        <p:nvSpPr>
          <p:cNvPr id="27" name="SK-24-text-26"/>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Case discussion — opening frame</a:t>
            </a:r>
            <a:endParaRPr lang="en-US" sz="2550" dirty="0"/>
          </a:p>
        </p:txBody>
      </p:sp>
      <p:sp>
        <p:nvSpPr>
          <p:cNvPr id="28" name="SK-24-text-27"/>
          <p:cNvSpPr/>
          <p:nvPr/>
        </p:nvSpPr>
        <p:spPr>
          <a:xfrm>
            <a:off x="904875" y="1162050"/>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Patient Profile</a:t>
            </a:r>
            <a:endParaRPr lang="en-US" sz="1500" dirty="0"/>
          </a:p>
        </p:txBody>
      </p:sp>
      <p:sp>
        <p:nvSpPr>
          <p:cNvPr id="29" name="SK-24-text-28"/>
          <p:cNvSpPr/>
          <p:nvPr/>
        </p:nvSpPr>
        <p:spPr>
          <a:xfrm>
            <a:off x="900113" y="1562100"/>
            <a:ext cx="78867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30-year-old male, Army veteran (Iraq)</a:t>
            </a:r>
            <a:endParaRPr lang="en-US" sz="1350" dirty="0"/>
          </a:p>
        </p:txBody>
      </p:sp>
      <p:sp>
        <p:nvSpPr>
          <p:cNvPr id="30" name="SK-24-text-29"/>
          <p:cNvSpPr/>
          <p:nvPr/>
        </p:nvSpPr>
        <p:spPr>
          <a:xfrm>
            <a:off x="900113" y="1895475"/>
            <a:ext cx="761238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Transitioning out of military service</a:t>
            </a:r>
            <a:endParaRPr lang="en-US" sz="1350" dirty="0"/>
          </a:p>
        </p:txBody>
      </p:sp>
      <p:sp>
        <p:nvSpPr>
          <p:cNvPr id="31" name="SK-24-text-30"/>
          <p:cNvSpPr/>
          <p:nvPr/>
        </p:nvSpPr>
        <p:spPr>
          <a:xfrm>
            <a:off x="900113" y="2228850"/>
            <a:ext cx="802386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Relationship conflict and family stress</a:t>
            </a:r>
            <a:endParaRPr lang="en-US" sz="1350" dirty="0"/>
          </a:p>
        </p:txBody>
      </p:sp>
      <p:sp>
        <p:nvSpPr>
          <p:cNvPr id="32" name="SK-24-text-31"/>
          <p:cNvSpPr/>
          <p:nvPr/>
        </p:nvSpPr>
        <p:spPr>
          <a:xfrm>
            <a:off x="900113" y="2562225"/>
            <a:ext cx="624078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Smoking 20 cigarettes per day</a:t>
            </a:r>
            <a:endParaRPr lang="en-US" sz="1350" dirty="0"/>
          </a:p>
        </p:txBody>
      </p:sp>
      <p:sp>
        <p:nvSpPr>
          <p:cNvPr id="33" name="SK-24-text-32"/>
          <p:cNvSpPr/>
          <p:nvPr/>
        </p:nvSpPr>
        <p:spPr>
          <a:xfrm>
            <a:off x="900113" y="2895600"/>
            <a:ext cx="788670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Alcohol: 80 units/week (Heavy misuse)</a:t>
            </a:r>
            <a:endParaRPr lang="en-US" sz="1350" dirty="0"/>
          </a:p>
        </p:txBody>
      </p:sp>
      <p:sp>
        <p:nvSpPr>
          <p:cNvPr id="34" name="SK-24-text-33"/>
          <p:cNvSpPr/>
          <p:nvPr/>
        </p:nvSpPr>
        <p:spPr>
          <a:xfrm>
            <a:off x="904875" y="3609975"/>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Recent Background</a:t>
            </a:r>
            <a:endParaRPr lang="en-US" sz="1500" dirty="0"/>
          </a:p>
        </p:txBody>
      </p:sp>
      <p:sp>
        <p:nvSpPr>
          <p:cNvPr id="35" name="SK-24-text-34"/>
          <p:cNvSpPr/>
          <p:nvPr/>
        </p:nvSpPr>
        <p:spPr>
          <a:xfrm>
            <a:off x="900113" y="4010025"/>
            <a:ext cx="637794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Recent explosion injury in Iraq</a:t>
            </a:r>
            <a:endParaRPr lang="en-US" sz="1350" dirty="0"/>
          </a:p>
        </p:txBody>
      </p:sp>
      <p:sp>
        <p:nvSpPr>
          <p:cNvPr id="36" name="SK-24-text-35"/>
          <p:cNvSpPr/>
          <p:nvPr/>
        </p:nvSpPr>
        <p:spPr>
          <a:xfrm>
            <a:off x="900113" y="4343400"/>
            <a:ext cx="658368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Sleep disturbance and nightmares</a:t>
            </a:r>
            <a:endParaRPr lang="en-US" sz="1350" dirty="0"/>
          </a:p>
        </p:txBody>
      </p:sp>
      <p:sp>
        <p:nvSpPr>
          <p:cNvPr id="37" name="SK-24-text-36"/>
          <p:cNvSpPr/>
          <p:nvPr/>
        </p:nvSpPr>
        <p:spPr>
          <a:xfrm>
            <a:off x="900113" y="4676775"/>
            <a:ext cx="740664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Persistent low mood and irritability</a:t>
            </a:r>
            <a:endParaRPr lang="en-US" sz="1350" dirty="0"/>
          </a:p>
        </p:txBody>
      </p:sp>
      <p:sp>
        <p:nvSpPr>
          <p:cNvPr id="38" name="SK-24-text-37"/>
          <p:cNvSpPr/>
          <p:nvPr/>
        </p:nvSpPr>
        <p:spPr>
          <a:xfrm>
            <a:off x="900113" y="5010150"/>
            <a:ext cx="699516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B5563"/>
                </a:solidFill>
                <a:latin typeface="Arimo" pitchFamily="34" charset="0"/>
                <a:ea typeface="Arimo" pitchFamily="34" charset="-122"/>
                <a:cs typeface="Arimo" pitchFamily="34" charset="-120"/>
              </a:rPr>
              <a:t>SSRI medication recently initiated</a:t>
            </a:r>
            <a:endParaRPr lang="en-US" sz="1350" dirty="0"/>
          </a:p>
        </p:txBody>
      </p:sp>
      <p:sp>
        <p:nvSpPr>
          <p:cNvPr id="39" name="SK-24-text-38"/>
          <p:cNvSpPr/>
          <p:nvPr/>
        </p:nvSpPr>
        <p:spPr>
          <a:xfrm>
            <a:off x="6638925" y="1162050"/>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Today's Presentation</a:t>
            </a:r>
            <a:endParaRPr lang="en-US" sz="1500" dirty="0"/>
          </a:p>
        </p:txBody>
      </p:sp>
      <p:sp>
        <p:nvSpPr>
          <p:cNvPr id="40" name="SK-24-text-39"/>
          <p:cNvSpPr/>
          <p:nvPr/>
        </p:nvSpPr>
        <p:spPr>
          <a:xfrm>
            <a:off x="6324600" y="1562100"/>
            <a:ext cx="5276850" cy="514350"/>
          </a:xfrm>
          <a:prstGeom prst="rect">
            <a:avLst/>
          </a:prstGeom>
          <a:noFill/>
          <a:ln/>
        </p:spPr>
        <p:txBody>
          <a:bodyPr vert="horz" wrap="square" lIns="0" tIns="0" rIns="0" bIns="0" rtlCol="0" anchor="ctr"/>
          <a:lstStyle/>
          <a:p>
            <a:pPr marL="0" indent="0">
              <a:lnSpc>
                <a:spcPts val="2025"/>
              </a:lnSpc>
              <a:buNone/>
            </a:pPr>
            <a:r>
              <a:rPr lang="en-US" sz="1350" dirty="0">
                <a:solidFill>
                  <a:srgbClr val="1F2937"/>
                </a:solidFill>
                <a:latin typeface="Arimo" pitchFamily="34" charset="0"/>
                <a:ea typeface="Arimo" pitchFamily="34" charset="-122"/>
                <a:cs typeface="Arimo" pitchFamily="34" charset="-120"/>
              </a:rPr>
              <a:t>Attending the surgery for a review of his low mood and requesting "more tablets." He was recently discharged from hospital.</a:t>
            </a:r>
            <a:endParaRPr lang="en-US" sz="1350" dirty="0"/>
          </a:p>
        </p:txBody>
      </p:sp>
      <p:sp>
        <p:nvSpPr>
          <p:cNvPr id="41" name="SK-24-text-40"/>
          <p:cNvSpPr/>
          <p:nvPr/>
        </p:nvSpPr>
        <p:spPr>
          <a:xfrm>
            <a:off x="6615113" y="2409825"/>
            <a:ext cx="52768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RED FLAG: Recent Incident</a:t>
            </a:r>
            <a:endParaRPr lang="en-US" sz="1350" dirty="0"/>
          </a:p>
        </p:txBody>
      </p:sp>
      <p:sp>
        <p:nvSpPr>
          <p:cNvPr id="42" name="SK-24-text-41"/>
          <p:cNvSpPr/>
          <p:nvPr/>
        </p:nvSpPr>
        <p:spPr>
          <a:xfrm>
            <a:off x="6324600" y="2724150"/>
            <a:ext cx="5867400" cy="226665"/>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Hospital Discharge:</a:t>
            </a:r>
            <a:r>
              <a:rPr lang="en-US" sz="1275" dirty="0">
                <a:solidFill>
                  <a:srgbClr val="1F2937"/>
                </a:solidFill>
                <a:latin typeface="Arimo" pitchFamily="34" charset="0"/>
                <a:ea typeface="Arimo" pitchFamily="34" charset="-122"/>
                <a:cs typeface="Arimo" pitchFamily="34" charset="-120"/>
              </a:rPr>
              <a:t> Admitted via A&amp;E with an </a:t>
            </a:r>
            <a:r>
              <a:rPr lang="en-US" sz="1275" b="1" dirty="0">
                <a:solidFill>
                  <a:srgbClr val="1F2937"/>
                </a:solidFill>
                <a:latin typeface="Arimo" pitchFamily="34" charset="0"/>
                <a:ea typeface="Arimo" pitchFamily="34" charset="-122"/>
                <a:cs typeface="Arimo" pitchFamily="34" charset="-120"/>
              </a:rPr>
              <a:t>arm stab wound</a:t>
            </a:r>
            <a:r>
              <a:rPr lang="en-US" sz="1275" dirty="0">
                <a:solidFill>
                  <a:srgbClr val="1F2937"/>
                </a:solidFill>
                <a:latin typeface="Arimo" pitchFamily="34" charset="0"/>
                <a:ea typeface="Arimo" pitchFamily="34" charset="-122"/>
                <a:cs typeface="Arimo" pitchFamily="34" charset="-120"/>
              </a:rPr>
              <a:t>.</a:t>
            </a:r>
            <a:endParaRPr lang="en-US" sz="1275" dirty="0"/>
          </a:p>
        </p:txBody>
      </p:sp>
      <p:sp>
        <p:nvSpPr>
          <p:cNvPr id="43" name="SK-24-text-42"/>
          <p:cNvSpPr/>
          <p:nvPr/>
        </p:nvSpPr>
        <p:spPr>
          <a:xfrm>
            <a:off x="6324600" y="3007965"/>
            <a:ext cx="52768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1F2937"/>
                </a:solidFill>
                <a:latin typeface="Arimo" pitchFamily="34" charset="0"/>
                <a:ea typeface="Arimo" pitchFamily="34" charset="-122"/>
                <a:cs typeface="Arimo" pitchFamily="34" charset="-120"/>
              </a:rPr>
              <a:t>DSH Concern:</a:t>
            </a:r>
            <a:r>
              <a:rPr lang="en-US" sz="1275" dirty="0">
                <a:solidFill>
                  <a:srgbClr val="1F2937"/>
                </a:solidFill>
                <a:latin typeface="Arimo" pitchFamily="34" charset="0"/>
                <a:ea typeface="Arimo" pitchFamily="34" charset="-122"/>
                <a:cs typeface="Arimo" pitchFamily="34" charset="-120"/>
              </a:rPr>
              <a:t> Circumstances of the injury are unclear; possible </a:t>
            </a:r>
            <a:r>
              <a:rPr lang="en-US" sz="1275" b="1" dirty="0">
                <a:solidFill>
                  <a:srgbClr val="1F2937"/>
                </a:solidFill>
                <a:latin typeface="Arimo" pitchFamily="34" charset="0"/>
                <a:ea typeface="Arimo" pitchFamily="34" charset="-122"/>
                <a:cs typeface="Arimo" pitchFamily="34" charset="-120"/>
              </a:rPr>
              <a:t>deliberate self-harm</a:t>
            </a:r>
            <a:r>
              <a:rPr lang="en-US" sz="1275" dirty="0">
                <a:solidFill>
                  <a:srgbClr val="1F2937"/>
                </a:solidFill>
                <a:latin typeface="Arimo" pitchFamily="34" charset="0"/>
                <a:ea typeface="Arimo" pitchFamily="34" charset="-122"/>
                <a:cs typeface="Arimo" pitchFamily="34" charset="-120"/>
              </a:rPr>
              <a:t> (DSH).</a:t>
            </a:r>
            <a:endParaRPr lang="en-US" sz="1275" dirty="0"/>
          </a:p>
        </p:txBody>
      </p:sp>
      <p:sp>
        <p:nvSpPr>
          <p:cNvPr id="44" name="SK-24-text-43"/>
          <p:cNvSpPr/>
          <p:nvPr/>
        </p:nvSpPr>
        <p:spPr>
          <a:xfrm>
            <a:off x="6638925" y="3794671"/>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897B"/>
                </a:solidFill>
                <a:latin typeface="Arimo" pitchFamily="34" charset="0"/>
                <a:ea typeface="Arimo" pitchFamily="34" charset="-122"/>
                <a:cs typeface="Arimo" pitchFamily="34" charset="-120"/>
              </a:rPr>
              <a:t>SCA Insight</a:t>
            </a:r>
            <a:endParaRPr lang="en-US" sz="1500" dirty="0"/>
          </a:p>
        </p:txBody>
      </p:sp>
      <p:sp>
        <p:nvSpPr>
          <p:cNvPr id="45" name="SK-24-text-44"/>
          <p:cNvSpPr/>
          <p:nvPr/>
        </p:nvSpPr>
        <p:spPr>
          <a:xfrm>
            <a:off x="6324600" y="4194721"/>
            <a:ext cx="5276850" cy="728663"/>
          </a:xfrm>
          <a:prstGeom prst="rect">
            <a:avLst/>
          </a:prstGeom>
          <a:noFill/>
          <a:ln/>
        </p:spPr>
        <p:txBody>
          <a:bodyPr vert="horz" wrap="square" lIns="0" tIns="0" rIns="0" bIns="0" rtlCol="0" anchor="ctr"/>
          <a:lstStyle/>
          <a:p>
            <a:pPr marL="0" indent="0">
              <a:lnSpc>
                <a:spcPts val="1913"/>
              </a:lnSpc>
              <a:buNone/>
            </a:pPr>
            <a:r>
              <a:rPr lang="en-US" sz="1275" dirty="0">
                <a:solidFill>
                  <a:srgbClr val="1F2937"/>
                </a:solidFill>
                <a:latin typeface="Arimo" pitchFamily="34" charset="0"/>
                <a:ea typeface="Arimo" pitchFamily="34" charset="-122"/>
                <a:cs typeface="Arimo" pitchFamily="34" charset="-120"/>
              </a:rPr>
              <a:t>Veterans often present with "physical" issues or masking behaviors (alcohol) rather than trauma symptoms. High-risk presentations require immediate safety assessment.</a:t>
            </a:r>
            <a:endParaRPr lang="en-US" sz="1275" dirty="0"/>
          </a:p>
        </p:txBody>
      </p:sp>
      <p:sp>
        <p:nvSpPr>
          <p:cNvPr id="46" name="SK-24-text-45"/>
          <p:cNvSpPr/>
          <p:nvPr/>
        </p:nvSpPr>
        <p:spPr>
          <a:xfrm>
            <a:off x="666750" y="5772150"/>
            <a:ext cx="11525250" cy="314325"/>
          </a:xfrm>
          <a:prstGeom prst="rect">
            <a:avLst/>
          </a:prstGeom>
          <a:noFill/>
          <a:ln/>
        </p:spPr>
        <p:txBody>
          <a:bodyPr vert="horz" wrap="square" lIns="0" tIns="0" rIns="0" bIns="0" rtlCol="0" anchor="ctr"/>
          <a:lstStyle/>
          <a:p>
            <a:pPr marL="0" indent="0">
              <a:lnSpc>
                <a:spcPts val="2475"/>
              </a:lnSpc>
              <a:buNone/>
            </a:pPr>
            <a:r>
              <a:rPr lang="en-US" sz="1650" b="1" i="1" dirty="0">
                <a:solidFill>
                  <a:srgbClr val="00897B"/>
                </a:solidFill>
                <a:latin typeface="Arimo" pitchFamily="34" charset="0"/>
                <a:ea typeface="Arimo" pitchFamily="34" charset="-122"/>
                <a:cs typeface="Arimo" pitchFamily="34" charset="-120"/>
              </a:rPr>
              <a:t>Task for Learners: What are your immediate clinical thoughts and priorities before calling him into the room?</a:t>
            </a:r>
            <a:endParaRPr lang="en-US" sz="1650" dirty="0"/>
          </a:p>
        </p:txBody>
      </p:sp>
      <p:sp>
        <p:nvSpPr>
          <p:cNvPr id="47" name="SK-24-text-46"/>
          <p:cNvSpPr/>
          <p:nvPr/>
        </p:nvSpPr>
        <p:spPr>
          <a:xfrm>
            <a:off x="476250" y="6581775"/>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
        <p:nvSpPr>
          <p:cNvPr id="48" name="SK-24-text-47"/>
          <p:cNvSpPr/>
          <p:nvPr/>
        </p:nvSpPr>
        <p:spPr>
          <a:xfrm>
            <a:off x="9239250" y="6581775"/>
            <a:ext cx="295275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Bradford VTS PTSD Teaching Deck 2026</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25-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25-img-5" descr="preencoded.png"/>
          <p:cNvPicPr>
            <a:picLocks noChangeAspect="1"/>
          </p:cNvPicPr>
          <p:nvPr/>
        </p:nvPicPr>
        <p:blipFill>
          <a:blip r:embed="rId7"/>
          <a:stretch>
            <a:fillRect/>
          </a:stretch>
        </p:blipFill>
        <p:spPr>
          <a:xfrm>
            <a:off x="476250" y="1143000"/>
            <a:ext cx="5476875" cy="2405063"/>
          </a:xfrm>
          <a:prstGeom prst="rect">
            <a:avLst/>
          </a:prstGeom>
        </p:spPr>
      </p:pic>
      <p:pic>
        <p:nvPicPr>
          <p:cNvPr id="7" name="SK-25-img-6" descr="preencoded.png"/>
          <p:cNvPicPr>
            <a:picLocks noChangeAspect="1"/>
          </p:cNvPicPr>
          <p:nvPr/>
        </p:nvPicPr>
        <p:blipFill>
          <a:blip r:embed="rId8"/>
          <a:stretch>
            <a:fillRect/>
          </a:stretch>
        </p:blipFill>
        <p:spPr>
          <a:xfrm>
            <a:off x="590550" y="1304925"/>
            <a:ext cx="238125" cy="190500"/>
          </a:xfrm>
          <a:prstGeom prst="rect">
            <a:avLst/>
          </a:prstGeom>
        </p:spPr>
      </p:pic>
      <p:pic>
        <p:nvPicPr>
          <p:cNvPr id="8" name="SK-25-img-7" descr="preencoded.png"/>
          <p:cNvPicPr>
            <a:picLocks noChangeAspect="1"/>
          </p:cNvPicPr>
          <p:nvPr/>
        </p:nvPicPr>
        <p:blipFill>
          <a:blip r:embed="rId9"/>
          <a:stretch>
            <a:fillRect/>
          </a:stretch>
        </p:blipFill>
        <p:spPr>
          <a:xfrm>
            <a:off x="476250" y="3690937"/>
            <a:ext cx="5476875" cy="2405063"/>
          </a:xfrm>
          <a:prstGeom prst="rect">
            <a:avLst/>
          </a:prstGeom>
        </p:spPr>
      </p:pic>
      <p:pic>
        <p:nvPicPr>
          <p:cNvPr id="9" name="SK-25-img-8" descr="preencoded.png"/>
          <p:cNvPicPr>
            <a:picLocks noChangeAspect="1"/>
          </p:cNvPicPr>
          <p:nvPr/>
        </p:nvPicPr>
        <p:blipFill>
          <a:blip r:embed="rId10"/>
          <a:stretch>
            <a:fillRect/>
          </a:stretch>
        </p:blipFill>
        <p:spPr>
          <a:xfrm>
            <a:off x="590550" y="3852863"/>
            <a:ext cx="238125" cy="190500"/>
          </a:xfrm>
          <a:prstGeom prst="rect">
            <a:avLst/>
          </a:prstGeom>
        </p:spPr>
      </p:pic>
      <p:pic>
        <p:nvPicPr>
          <p:cNvPr id="10" name="SK-25-img-9" descr="preencoded.png"/>
          <p:cNvPicPr>
            <a:picLocks noChangeAspect="1"/>
          </p:cNvPicPr>
          <p:nvPr/>
        </p:nvPicPr>
        <p:blipFill>
          <a:blip r:embed="rId11"/>
          <a:stretch>
            <a:fillRect/>
          </a:stretch>
        </p:blipFill>
        <p:spPr>
          <a:xfrm>
            <a:off x="6238875" y="1143000"/>
            <a:ext cx="5476875" cy="3884563"/>
          </a:xfrm>
          <a:prstGeom prst="rect">
            <a:avLst/>
          </a:prstGeom>
        </p:spPr>
      </p:pic>
      <p:pic>
        <p:nvPicPr>
          <p:cNvPr id="11" name="SK-25-img-10" descr="preencoded.png"/>
          <p:cNvPicPr>
            <a:picLocks noChangeAspect="1"/>
          </p:cNvPicPr>
          <p:nvPr/>
        </p:nvPicPr>
        <p:blipFill>
          <a:blip r:embed="rId12"/>
          <a:stretch>
            <a:fillRect/>
          </a:stretch>
        </p:blipFill>
        <p:spPr>
          <a:xfrm>
            <a:off x="6429375" y="2074664"/>
            <a:ext cx="190500" cy="152400"/>
          </a:xfrm>
          <a:prstGeom prst="rect">
            <a:avLst/>
          </a:prstGeom>
        </p:spPr>
      </p:pic>
      <p:pic>
        <p:nvPicPr>
          <p:cNvPr id="12" name="SK-25-img-11" descr="preencoded.png"/>
          <p:cNvPicPr>
            <a:picLocks noChangeAspect="1"/>
          </p:cNvPicPr>
          <p:nvPr/>
        </p:nvPicPr>
        <p:blipFill>
          <a:blip r:embed="rId13"/>
          <a:stretch>
            <a:fillRect/>
          </a:stretch>
        </p:blipFill>
        <p:spPr>
          <a:xfrm>
            <a:off x="6238875" y="5170438"/>
            <a:ext cx="5476875" cy="925562"/>
          </a:xfrm>
          <a:prstGeom prst="rect">
            <a:avLst/>
          </a:prstGeom>
        </p:spPr>
      </p:pic>
      <p:pic>
        <p:nvPicPr>
          <p:cNvPr id="13" name="SK-25-img-12" descr="preencoded.png"/>
          <p:cNvPicPr>
            <a:picLocks noChangeAspect="1"/>
          </p:cNvPicPr>
          <p:nvPr/>
        </p:nvPicPr>
        <p:blipFill>
          <a:blip r:embed="rId14"/>
          <a:stretch>
            <a:fillRect/>
          </a:stretch>
        </p:blipFill>
        <p:spPr>
          <a:xfrm>
            <a:off x="6381750" y="5351413"/>
            <a:ext cx="285750" cy="285750"/>
          </a:xfrm>
          <a:prstGeom prst="rect">
            <a:avLst/>
          </a:prstGeom>
        </p:spPr>
      </p:pic>
      <p:pic>
        <p:nvPicPr>
          <p:cNvPr id="14" name="SK-25-img-13" descr="preencoded.png"/>
          <p:cNvPicPr>
            <a:picLocks noChangeAspect="1"/>
          </p:cNvPicPr>
          <p:nvPr/>
        </p:nvPicPr>
        <p:blipFill>
          <a:blip r:embed="rId15"/>
          <a:stretch>
            <a:fillRect/>
          </a:stretch>
        </p:blipFill>
        <p:spPr>
          <a:xfrm>
            <a:off x="0" y="6477000"/>
            <a:ext cx="12192000" cy="381000"/>
          </a:xfrm>
          <a:prstGeom prst="rect">
            <a:avLst/>
          </a:prstGeom>
        </p:spPr>
      </p:pic>
      <p:sp>
        <p:nvSpPr>
          <p:cNvPr id="15" name="SK-25-text-14"/>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Case discussion — consultation agenda</a:t>
            </a:r>
            <a:endParaRPr lang="en-US" sz="2550" dirty="0"/>
          </a:p>
        </p:txBody>
      </p:sp>
      <p:sp>
        <p:nvSpPr>
          <p:cNvPr id="16" name="SK-25-text-15"/>
          <p:cNvSpPr/>
          <p:nvPr/>
        </p:nvSpPr>
        <p:spPr>
          <a:xfrm>
            <a:off x="923925" y="1257300"/>
            <a:ext cx="5810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Priority Assessment Areas</a:t>
            </a:r>
            <a:endParaRPr lang="en-US" sz="1500" dirty="0"/>
          </a:p>
        </p:txBody>
      </p:sp>
      <p:sp>
        <p:nvSpPr>
          <p:cNvPr id="17" name="SK-25-text-16"/>
          <p:cNvSpPr/>
          <p:nvPr/>
        </p:nvSpPr>
        <p:spPr>
          <a:xfrm>
            <a:off x="1009650" y="1619250"/>
            <a:ext cx="49625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Immediate Safety: Context of recent hospital admission (stab wound)</a:t>
            </a:r>
            <a:endParaRPr lang="en-US" sz="1275" dirty="0"/>
          </a:p>
        </p:txBody>
      </p:sp>
      <p:sp>
        <p:nvSpPr>
          <p:cNvPr id="18" name="SK-25-text-17"/>
          <p:cNvSpPr/>
          <p:nvPr/>
        </p:nvSpPr>
        <p:spPr>
          <a:xfrm>
            <a:off x="1009650" y="2110680"/>
            <a:ext cx="105737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Suicide/Self-Harm: Risk assessment following discharge</a:t>
            </a:r>
            <a:endParaRPr lang="en-US" sz="1275" dirty="0"/>
          </a:p>
        </p:txBody>
      </p:sp>
      <p:sp>
        <p:nvSpPr>
          <p:cNvPr id="19" name="SK-25-text-18"/>
          <p:cNvSpPr/>
          <p:nvPr/>
        </p:nvSpPr>
        <p:spPr>
          <a:xfrm>
            <a:off x="1009650" y="2375446"/>
            <a:ext cx="999077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PTSD Symptoms: Nightmares, flashbacks, hyperarousal</a:t>
            </a:r>
            <a:endParaRPr lang="en-US" sz="1275" dirty="0"/>
          </a:p>
        </p:txBody>
      </p:sp>
      <p:sp>
        <p:nvSpPr>
          <p:cNvPr id="20" name="SK-25-text-19"/>
          <p:cNvSpPr/>
          <p:nvPr/>
        </p:nvSpPr>
        <p:spPr>
          <a:xfrm>
            <a:off x="1009650" y="2640211"/>
            <a:ext cx="86306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Comorbidities: Mood (depression) and Anxiety</a:t>
            </a:r>
            <a:endParaRPr lang="en-US" sz="1275" dirty="0"/>
          </a:p>
        </p:txBody>
      </p:sp>
      <p:sp>
        <p:nvSpPr>
          <p:cNvPr id="21" name="SK-25-text-20"/>
          <p:cNvSpPr/>
          <p:nvPr/>
        </p:nvSpPr>
        <p:spPr>
          <a:xfrm>
            <a:off x="1009650" y="2904976"/>
            <a:ext cx="1118235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Substance Use: Current alcohol consumption (80 units/week)</a:t>
            </a:r>
            <a:endParaRPr lang="en-US" sz="1275" dirty="0"/>
          </a:p>
        </p:txBody>
      </p:sp>
      <p:sp>
        <p:nvSpPr>
          <p:cNvPr id="22" name="SK-25-text-21"/>
          <p:cNvSpPr/>
          <p:nvPr/>
        </p:nvSpPr>
        <p:spPr>
          <a:xfrm>
            <a:off x="923925" y="3805237"/>
            <a:ext cx="5581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Social &amp; Support Context</a:t>
            </a:r>
            <a:endParaRPr lang="en-US" sz="1500" dirty="0"/>
          </a:p>
        </p:txBody>
      </p:sp>
      <p:sp>
        <p:nvSpPr>
          <p:cNvPr id="23" name="SK-25-text-22"/>
          <p:cNvSpPr/>
          <p:nvPr/>
        </p:nvSpPr>
        <p:spPr>
          <a:xfrm>
            <a:off x="1009650" y="4167188"/>
            <a:ext cx="1118235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Safeguarding: Relationship conflict and children in the home</a:t>
            </a:r>
            <a:endParaRPr lang="en-US" sz="1275" dirty="0"/>
          </a:p>
        </p:txBody>
      </p:sp>
      <p:sp>
        <p:nvSpPr>
          <p:cNvPr id="24" name="SK-25-text-23"/>
          <p:cNvSpPr/>
          <p:nvPr/>
        </p:nvSpPr>
        <p:spPr>
          <a:xfrm>
            <a:off x="1009650" y="4431953"/>
            <a:ext cx="1118235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Domestic Abuse: Risk to/from partner given history of trauma</a:t>
            </a:r>
            <a:endParaRPr lang="en-US" sz="1275" dirty="0"/>
          </a:p>
        </p:txBody>
      </p:sp>
      <p:sp>
        <p:nvSpPr>
          <p:cNvPr id="25" name="SK-25-text-24"/>
          <p:cNvSpPr/>
          <p:nvPr/>
        </p:nvSpPr>
        <p:spPr>
          <a:xfrm>
            <a:off x="1009650" y="4696718"/>
            <a:ext cx="1118235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Veteran Support: Military history and transitional stressors</a:t>
            </a:r>
            <a:endParaRPr lang="en-US" sz="1275" dirty="0"/>
          </a:p>
        </p:txBody>
      </p:sp>
      <p:sp>
        <p:nvSpPr>
          <p:cNvPr id="26" name="SK-25-text-25"/>
          <p:cNvSpPr/>
          <p:nvPr/>
        </p:nvSpPr>
        <p:spPr>
          <a:xfrm>
            <a:off x="1009650" y="4961483"/>
            <a:ext cx="105737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Medication: SSRI adherence, effects, and patient's ICE</a:t>
            </a:r>
            <a:endParaRPr lang="en-US" sz="1275" dirty="0"/>
          </a:p>
        </p:txBody>
      </p:sp>
      <p:sp>
        <p:nvSpPr>
          <p:cNvPr id="27" name="SK-25-text-26"/>
          <p:cNvSpPr/>
          <p:nvPr/>
        </p:nvSpPr>
        <p:spPr>
          <a:xfrm>
            <a:off x="6696075" y="2036564"/>
            <a:ext cx="5095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97B"/>
                </a:solidFill>
                <a:latin typeface="Arimo" pitchFamily="34" charset="0"/>
                <a:ea typeface="Arimo" pitchFamily="34" charset="-122"/>
                <a:cs typeface="Arimo" pitchFamily="34" charset="-120"/>
              </a:rPr>
              <a:t>SCA COMMUNICATION STRATEGY</a:t>
            </a:r>
            <a:endParaRPr lang="en-US" sz="1200" dirty="0"/>
          </a:p>
        </p:txBody>
      </p:sp>
      <p:sp>
        <p:nvSpPr>
          <p:cNvPr id="28" name="SK-25-text-27"/>
          <p:cNvSpPr/>
          <p:nvPr/>
        </p:nvSpPr>
        <p:spPr>
          <a:xfrm>
            <a:off x="6429375" y="2360414"/>
            <a:ext cx="5095875" cy="1173361"/>
          </a:xfrm>
          <a:prstGeom prst="rect">
            <a:avLst/>
          </a:prstGeom>
          <a:noFill/>
          <a:ln/>
        </p:spPr>
        <p:txBody>
          <a:bodyPr vert="horz" wrap="square" lIns="0" tIns="0" rIns="0" bIns="0" rtlCol="0" anchor="ctr"/>
          <a:lstStyle/>
          <a:p>
            <a:pPr marL="0" indent="0">
              <a:lnSpc>
                <a:spcPts val="2310"/>
              </a:lnSpc>
              <a:buNone/>
            </a:pPr>
            <a:r>
              <a:rPr lang="en-US" sz="1650" i="1" dirty="0">
                <a:solidFill>
                  <a:srgbClr val="1F2937"/>
                </a:solidFill>
                <a:latin typeface="Arimo" pitchFamily="34" charset="0"/>
                <a:ea typeface="Arimo" pitchFamily="34" charset="-122"/>
                <a:cs typeface="Arimo" pitchFamily="34" charset="-120"/>
              </a:rPr>
              <a:t>"The hospital letter mentions the circumstances of your injury were a bit unclear. I ask everyone in this situation about their safety and self-harm—is it okay if we talk about that for a moment?"</a:t>
            </a:r>
            <a:endParaRPr lang="en-US" sz="1650" dirty="0"/>
          </a:p>
        </p:txBody>
      </p:sp>
      <p:sp>
        <p:nvSpPr>
          <p:cNvPr id="29" name="SK-25-text-28"/>
          <p:cNvSpPr/>
          <p:nvPr/>
        </p:nvSpPr>
        <p:spPr>
          <a:xfrm>
            <a:off x="6429375" y="3676650"/>
            <a:ext cx="5095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00897B"/>
                </a:solidFill>
                <a:latin typeface="Arimo" pitchFamily="34" charset="0"/>
                <a:ea typeface="Arimo" pitchFamily="34" charset="-122"/>
                <a:cs typeface="Arimo" pitchFamily="34" charset="-120"/>
              </a:rPr>
              <a:t>Focus: </a:t>
            </a:r>
            <a:r>
              <a:rPr lang="en-US" sz="1200" dirty="0" err="1">
                <a:solidFill>
                  <a:srgbClr val="00897B"/>
                </a:solidFill>
                <a:latin typeface="Arimo" pitchFamily="34" charset="0"/>
                <a:ea typeface="Arimo" pitchFamily="34" charset="-122"/>
                <a:cs typeface="Arimo" pitchFamily="34" charset="-120"/>
              </a:rPr>
              <a:t>Normalise</a:t>
            </a:r>
            <a:r>
              <a:rPr lang="en-US" sz="1200" dirty="0">
                <a:solidFill>
                  <a:srgbClr val="00897B"/>
                </a:solidFill>
                <a:latin typeface="Arimo" pitchFamily="34" charset="0"/>
                <a:ea typeface="Arimo" pitchFamily="34" charset="-122"/>
                <a:cs typeface="Arimo" pitchFamily="34" charset="-120"/>
              </a:rPr>
              <a:t> the enquiry, seek permission, and maintain a trauma-informed stance.</a:t>
            </a:r>
            <a:endParaRPr lang="en-US" sz="1200" dirty="0"/>
          </a:p>
        </p:txBody>
      </p:sp>
      <p:sp>
        <p:nvSpPr>
          <p:cNvPr id="30" name="SK-25-text-29"/>
          <p:cNvSpPr/>
          <p:nvPr/>
        </p:nvSpPr>
        <p:spPr>
          <a:xfrm>
            <a:off x="6781800" y="5313313"/>
            <a:ext cx="4791075" cy="639812"/>
          </a:xfrm>
          <a:prstGeom prst="rect">
            <a:avLst/>
          </a:prstGeom>
          <a:noFill/>
          <a:ln/>
        </p:spPr>
        <p:txBody>
          <a:bodyPr vert="horz" wrap="square" lIns="0" tIns="0" rIns="0" bIns="0" rtlCol="0" anchor="ctr"/>
          <a:lstStyle/>
          <a:p>
            <a:pPr marL="0" indent="0">
              <a:lnSpc>
                <a:spcPts val="1680"/>
              </a:lnSpc>
              <a:buNone/>
            </a:pPr>
            <a:r>
              <a:rPr lang="en-US" sz="1200" b="1" dirty="0">
                <a:solidFill>
                  <a:srgbClr val="D32F2F"/>
                </a:solidFill>
                <a:latin typeface="Arimo" pitchFamily="34" charset="0"/>
                <a:ea typeface="Arimo" pitchFamily="34" charset="-122"/>
                <a:cs typeface="Arimo" pitchFamily="34" charset="-120"/>
              </a:rPr>
              <a:t>CRITICAL RISK:</a:t>
            </a:r>
            <a:r>
              <a:rPr lang="en-US" sz="1200" dirty="0">
                <a:solidFill>
                  <a:srgbClr val="1F2937"/>
                </a:solidFill>
                <a:latin typeface="Arimo" pitchFamily="34" charset="0"/>
                <a:ea typeface="Arimo" pitchFamily="34" charset="-122"/>
                <a:cs typeface="Arimo" pitchFamily="34" charset="-120"/>
              </a:rPr>
              <a:t> 80 units of alcohol/week combined with a recent hospital discharge for a stab wound significantly elevates the immediate risk of further self-harm or violence.</a:t>
            </a:r>
            <a:endParaRPr lang="en-US" sz="1200" dirty="0"/>
          </a:p>
        </p:txBody>
      </p:sp>
      <p:sp>
        <p:nvSpPr>
          <p:cNvPr id="31" name="SK-25-text-30"/>
          <p:cNvSpPr/>
          <p:nvPr/>
        </p:nvSpPr>
        <p:spPr>
          <a:xfrm>
            <a:off x="476250" y="6567488"/>
            <a:ext cx="551688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Bradford VTS: PTSD in Primary Care</a:t>
            </a:r>
            <a:endParaRPr lang="en-US" sz="1050" dirty="0"/>
          </a:p>
        </p:txBody>
      </p:sp>
      <p:sp>
        <p:nvSpPr>
          <p:cNvPr id="32" name="SK-25-text-31"/>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26-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26-img-5" descr="preencoded.png"/>
          <p:cNvPicPr>
            <a:picLocks noChangeAspect="1"/>
          </p:cNvPicPr>
          <p:nvPr/>
        </p:nvPicPr>
        <p:blipFill>
          <a:blip r:embed="rId7"/>
          <a:stretch>
            <a:fillRect/>
          </a:stretch>
        </p:blipFill>
        <p:spPr>
          <a:xfrm>
            <a:off x="476250" y="1047750"/>
            <a:ext cx="5524500" cy="1973163"/>
          </a:xfrm>
          <a:prstGeom prst="rect">
            <a:avLst/>
          </a:prstGeom>
        </p:spPr>
      </p:pic>
      <p:pic>
        <p:nvPicPr>
          <p:cNvPr id="7" name="SK-26-img-6" descr="preencoded.png"/>
          <p:cNvPicPr>
            <a:picLocks noChangeAspect="1"/>
          </p:cNvPicPr>
          <p:nvPr/>
        </p:nvPicPr>
        <p:blipFill>
          <a:blip r:embed="rId8"/>
          <a:stretch>
            <a:fillRect/>
          </a:stretch>
        </p:blipFill>
        <p:spPr>
          <a:xfrm>
            <a:off x="590550" y="1162050"/>
            <a:ext cx="5295900" cy="333375"/>
          </a:xfrm>
          <a:prstGeom prst="rect">
            <a:avLst/>
          </a:prstGeom>
        </p:spPr>
      </p:pic>
      <p:pic>
        <p:nvPicPr>
          <p:cNvPr id="8" name="SK-26-img-7" descr="preencoded.png"/>
          <p:cNvPicPr>
            <a:picLocks noChangeAspect="1"/>
          </p:cNvPicPr>
          <p:nvPr/>
        </p:nvPicPr>
        <p:blipFill>
          <a:blip r:embed="rId9"/>
          <a:stretch>
            <a:fillRect/>
          </a:stretch>
        </p:blipFill>
        <p:spPr>
          <a:xfrm>
            <a:off x="590550" y="1209675"/>
            <a:ext cx="238125" cy="190500"/>
          </a:xfrm>
          <a:prstGeom prst="rect">
            <a:avLst/>
          </a:prstGeom>
        </p:spPr>
      </p:pic>
      <p:pic>
        <p:nvPicPr>
          <p:cNvPr id="9" name="SK-26-img-8" descr="preencoded.png"/>
          <p:cNvPicPr>
            <a:picLocks noChangeAspect="1"/>
          </p:cNvPicPr>
          <p:nvPr/>
        </p:nvPicPr>
        <p:blipFill>
          <a:blip r:embed="rId10"/>
          <a:stretch>
            <a:fillRect/>
          </a:stretch>
        </p:blipFill>
        <p:spPr>
          <a:xfrm>
            <a:off x="476250" y="3135213"/>
            <a:ext cx="5524500" cy="1973163"/>
          </a:xfrm>
          <a:prstGeom prst="rect">
            <a:avLst/>
          </a:prstGeom>
        </p:spPr>
      </p:pic>
      <p:pic>
        <p:nvPicPr>
          <p:cNvPr id="10" name="SK-26-img-9" descr="preencoded.png"/>
          <p:cNvPicPr>
            <a:picLocks noChangeAspect="1"/>
          </p:cNvPicPr>
          <p:nvPr/>
        </p:nvPicPr>
        <p:blipFill>
          <a:blip r:embed="rId8"/>
          <a:stretch>
            <a:fillRect/>
          </a:stretch>
        </p:blipFill>
        <p:spPr>
          <a:xfrm>
            <a:off x="590550" y="3249513"/>
            <a:ext cx="5295900" cy="333375"/>
          </a:xfrm>
          <a:prstGeom prst="rect">
            <a:avLst/>
          </a:prstGeom>
        </p:spPr>
      </p:pic>
      <p:pic>
        <p:nvPicPr>
          <p:cNvPr id="11" name="SK-26-img-10" descr="preencoded.png"/>
          <p:cNvPicPr>
            <a:picLocks noChangeAspect="1"/>
          </p:cNvPicPr>
          <p:nvPr/>
        </p:nvPicPr>
        <p:blipFill>
          <a:blip r:embed="rId11"/>
          <a:stretch>
            <a:fillRect/>
          </a:stretch>
        </p:blipFill>
        <p:spPr>
          <a:xfrm>
            <a:off x="590550" y="3297138"/>
            <a:ext cx="238125" cy="190500"/>
          </a:xfrm>
          <a:prstGeom prst="rect">
            <a:avLst/>
          </a:prstGeom>
        </p:spPr>
      </p:pic>
      <p:pic>
        <p:nvPicPr>
          <p:cNvPr id="12" name="SK-26-img-11" descr="preencoded.png"/>
          <p:cNvPicPr>
            <a:picLocks noChangeAspect="1"/>
          </p:cNvPicPr>
          <p:nvPr/>
        </p:nvPicPr>
        <p:blipFill>
          <a:blip r:embed="rId12"/>
          <a:stretch>
            <a:fillRect/>
          </a:stretch>
        </p:blipFill>
        <p:spPr>
          <a:xfrm>
            <a:off x="6191250" y="1047750"/>
            <a:ext cx="5524500" cy="1875979"/>
          </a:xfrm>
          <a:prstGeom prst="rect">
            <a:avLst/>
          </a:prstGeom>
        </p:spPr>
      </p:pic>
      <p:pic>
        <p:nvPicPr>
          <p:cNvPr id="13" name="SK-26-img-12" descr="preencoded.png"/>
          <p:cNvPicPr>
            <a:picLocks noChangeAspect="1"/>
          </p:cNvPicPr>
          <p:nvPr/>
        </p:nvPicPr>
        <p:blipFill>
          <a:blip r:embed="rId8"/>
          <a:stretch>
            <a:fillRect/>
          </a:stretch>
        </p:blipFill>
        <p:spPr>
          <a:xfrm>
            <a:off x="6305550" y="1162050"/>
            <a:ext cx="5295900" cy="333375"/>
          </a:xfrm>
          <a:prstGeom prst="rect">
            <a:avLst/>
          </a:prstGeom>
        </p:spPr>
      </p:pic>
      <p:pic>
        <p:nvPicPr>
          <p:cNvPr id="14" name="SK-26-img-13" descr="preencoded.png"/>
          <p:cNvPicPr>
            <a:picLocks noChangeAspect="1"/>
          </p:cNvPicPr>
          <p:nvPr/>
        </p:nvPicPr>
        <p:blipFill>
          <a:blip r:embed="rId13"/>
          <a:stretch>
            <a:fillRect/>
          </a:stretch>
        </p:blipFill>
        <p:spPr>
          <a:xfrm>
            <a:off x="6305550" y="1209675"/>
            <a:ext cx="238125" cy="190500"/>
          </a:xfrm>
          <a:prstGeom prst="rect">
            <a:avLst/>
          </a:prstGeom>
        </p:spPr>
      </p:pic>
      <p:pic>
        <p:nvPicPr>
          <p:cNvPr id="15" name="SK-26-img-14" descr="preencoded.png"/>
          <p:cNvPicPr>
            <a:picLocks noChangeAspect="1"/>
          </p:cNvPicPr>
          <p:nvPr/>
        </p:nvPicPr>
        <p:blipFill>
          <a:blip r:embed="rId14"/>
          <a:stretch>
            <a:fillRect/>
          </a:stretch>
        </p:blipFill>
        <p:spPr>
          <a:xfrm>
            <a:off x="6191250" y="3018979"/>
            <a:ext cx="5524500" cy="2089249"/>
          </a:xfrm>
          <a:prstGeom prst="rect">
            <a:avLst/>
          </a:prstGeom>
        </p:spPr>
      </p:pic>
      <p:pic>
        <p:nvPicPr>
          <p:cNvPr id="16" name="SK-26-img-15" descr="preencoded.png"/>
          <p:cNvPicPr>
            <a:picLocks noChangeAspect="1"/>
          </p:cNvPicPr>
          <p:nvPr/>
        </p:nvPicPr>
        <p:blipFill>
          <a:blip r:embed="rId15"/>
          <a:stretch>
            <a:fillRect/>
          </a:stretch>
        </p:blipFill>
        <p:spPr>
          <a:xfrm>
            <a:off x="6305550" y="3133279"/>
            <a:ext cx="5295900" cy="333375"/>
          </a:xfrm>
          <a:prstGeom prst="rect">
            <a:avLst/>
          </a:prstGeom>
        </p:spPr>
      </p:pic>
      <p:pic>
        <p:nvPicPr>
          <p:cNvPr id="17" name="SK-26-img-16" descr="preencoded.png"/>
          <p:cNvPicPr>
            <a:picLocks noChangeAspect="1"/>
          </p:cNvPicPr>
          <p:nvPr/>
        </p:nvPicPr>
        <p:blipFill>
          <a:blip r:embed="rId16"/>
          <a:stretch>
            <a:fillRect/>
          </a:stretch>
        </p:blipFill>
        <p:spPr>
          <a:xfrm>
            <a:off x="6305550" y="3180904"/>
            <a:ext cx="238125" cy="190500"/>
          </a:xfrm>
          <a:prstGeom prst="rect">
            <a:avLst/>
          </a:prstGeom>
        </p:spPr>
      </p:pic>
      <p:pic>
        <p:nvPicPr>
          <p:cNvPr id="18" name="SK-26-img-17" descr="preencoded.png"/>
          <p:cNvPicPr>
            <a:picLocks noChangeAspect="1"/>
          </p:cNvPicPr>
          <p:nvPr/>
        </p:nvPicPr>
        <p:blipFill>
          <a:blip r:embed="rId17"/>
          <a:stretch>
            <a:fillRect/>
          </a:stretch>
        </p:blipFill>
        <p:spPr>
          <a:xfrm>
            <a:off x="476250" y="5260628"/>
            <a:ext cx="5524500" cy="1312218"/>
          </a:xfrm>
          <a:prstGeom prst="rect">
            <a:avLst/>
          </a:prstGeom>
        </p:spPr>
      </p:pic>
      <p:pic>
        <p:nvPicPr>
          <p:cNvPr id="19" name="SK-26-img-18" descr="preencoded.png"/>
          <p:cNvPicPr>
            <a:picLocks noChangeAspect="1"/>
          </p:cNvPicPr>
          <p:nvPr/>
        </p:nvPicPr>
        <p:blipFill>
          <a:blip r:embed="rId18"/>
          <a:stretch>
            <a:fillRect/>
          </a:stretch>
        </p:blipFill>
        <p:spPr>
          <a:xfrm>
            <a:off x="590550" y="5355878"/>
            <a:ext cx="285750" cy="1121718"/>
          </a:xfrm>
          <a:prstGeom prst="rect">
            <a:avLst/>
          </a:prstGeom>
        </p:spPr>
      </p:pic>
      <p:pic>
        <p:nvPicPr>
          <p:cNvPr id="20" name="SK-26-img-19" descr="preencoded.png"/>
          <p:cNvPicPr>
            <a:picLocks noChangeAspect="1"/>
          </p:cNvPicPr>
          <p:nvPr/>
        </p:nvPicPr>
        <p:blipFill>
          <a:blip r:embed="rId19"/>
          <a:stretch>
            <a:fillRect/>
          </a:stretch>
        </p:blipFill>
        <p:spPr>
          <a:xfrm>
            <a:off x="6191250" y="5260628"/>
            <a:ext cx="5524500" cy="1312218"/>
          </a:xfrm>
          <a:prstGeom prst="rect">
            <a:avLst/>
          </a:prstGeom>
        </p:spPr>
      </p:pic>
      <p:pic>
        <p:nvPicPr>
          <p:cNvPr id="21" name="SK-26-img-20" descr="preencoded.png"/>
          <p:cNvPicPr>
            <a:picLocks noChangeAspect="1"/>
          </p:cNvPicPr>
          <p:nvPr/>
        </p:nvPicPr>
        <p:blipFill>
          <a:blip r:embed="rId20"/>
          <a:stretch>
            <a:fillRect/>
          </a:stretch>
        </p:blipFill>
        <p:spPr>
          <a:xfrm>
            <a:off x="6305550" y="5355878"/>
            <a:ext cx="285750" cy="1121718"/>
          </a:xfrm>
          <a:prstGeom prst="rect">
            <a:avLst/>
          </a:prstGeom>
        </p:spPr>
      </p:pic>
      <p:pic>
        <p:nvPicPr>
          <p:cNvPr id="22" name="SK-26-img-21" descr="preencoded.png"/>
          <p:cNvPicPr>
            <a:picLocks noChangeAspect="1"/>
          </p:cNvPicPr>
          <p:nvPr/>
        </p:nvPicPr>
        <p:blipFill>
          <a:blip r:embed="rId21"/>
          <a:stretch>
            <a:fillRect/>
          </a:stretch>
        </p:blipFill>
        <p:spPr>
          <a:xfrm>
            <a:off x="0" y="6725245"/>
            <a:ext cx="12192000" cy="338138"/>
          </a:xfrm>
          <a:prstGeom prst="rect">
            <a:avLst/>
          </a:prstGeom>
        </p:spPr>
      </p:pic>
      <p:sp>
        <p:nvSpPr>
          <p:cNvPr id="23" name="SK-26-text-22"/>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Case discussion — management plan</a:t>
            </a:r>
            <a:endParaRPr lang="en-US" sz="2550" dirty="0"/>
          </a:p>
        </p:txBody>
      </p:sp>
      <p:sp>
        <p:nvSpPr>
          <p:cNvPr id="24" name="SK-26-text-23"/>
          <p:cNvSpPr/>
          <p:nvPr/>
        </p:nvSpPr>
        <p:spPr>
          <a:xfrm>
            <a:off x="923925" y="1162050"/>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Immediate Risk &amp; Safety</a:t>
            </a:r>
            <a:endParaRPr lang="en-US" sz="1500" dirty="0"/>
          </a:p>
        </p:txBody>
      </p:sp>
      <p:sp>
        <p:nvSpPr>
          <p:cNvPr id="25" name="SK-26-text-24"/>
          <p:cNvSpPr/>
          <p:nvPr/>
        </p:nvSpPr>
        <p:spPr>
          <a:xfrm>
            <a:off x="762000" y="1571625"/>
            <a:ext cx="973276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Same-day assessment:</a:t>
            </a:r>
            <a:r>
              <a:rPr lang="en-US" sz="1200" dirty="0">
                <a:solidFill>
                  <a:srgbClr val="4B5563"/>
                </a:solidFill>
                <a:latin typeface="Arimo" pitchFamily="34" charset="0"/>
                <a:ea typeface="Arimo" pitchFamily="34" charset="-122"/>
                <a:cs typeface="Arimo" pitchFamily="34" charset="-120"/>
              </a:rPr>
              <a:t> Do not simply issue a repeat SSRI.</a:t>
            </a:r>
            <a:endParaRPr lang="en-US" sz="1200" dirty="0"/>
          </a:p>
        </p:txBody>
      </p:sp>
      <p:sp>
        <p:nvSpPr>
          <p:cNvPr id="26" name="SK-26-text-25"/>
          <p:cNvSpPr/>
          <p:nvPr/>
        </p:nvSpPr>
        <p:spPr>
          <a:xfrm>
            <a:off x="762000" y="1842046"/>
            <a:ext cx="114300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Crisis Pathway:</a:t>
            </a:r>
            <a:r>
              <a:rPr lang="en-US" sz="1200" dirty="0">
                <a:solidFill>
                  <a:srgbClr val="4B5563"/>
                </a:solidFill>
                <a:latin typeface="Arimo" pitchFamily="34" charset="0"/>
                <a:ea typeface="Arimo" pitchFamily="34" charset="-122"/>
                <a:cs typeface="Arimo" pitchFamily="34" charset="-120"/>
              </a:rPr>
              <a:t> Urgent referral if suicidal intent or escalating violence.</a:t>
            </a:r>
            <a:endParaRPr lang="en-US" sz="1200" dirty="0"/>
          </a:p>
        </p:txBody>
      </p:sp>
      <p:sp>
        <p:nvSpPr>
          <p:cNvPr id="27" name="SK-26-text-26"/>
          <p:cNvSpPr/>
          <p:nvPr/>
        </p:nvSpPr>
        <p:spPr>
          <a:xfrm>
            <a:off x="762000" y="2112466"/>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Alcohol Support:</a:t>
            </a:r>
            <a:r>
              <a:rPr lang="en-US" sz="1200" dirty="0">
                <a:solidFill>
                  <a:srgbClr val="4B5563"/>
                </a:solidFill>
                <a:latin typeface="Arimo" pitchFamily="34" charset="0"/>
                <a:ea typeface="Arimo" pitchFamily="34" charset="-122"/>
                <a:cs typeface="Arimo" pitchFamily="34" charset="-120"/>
              </a:rPr>
              <a:t> 80 units/week requires detoxification assessment; avoid sudden cessation if high risk of seizures.</a:t>
            </a:r>
            <a:endParaRPr lang="en-US" sz="1200" dirty="0"/>
          </a:p>
        </p:txBody>
      </p:sp>
      <p:sp>
        <p:nvSpPr>
          <p:cNvPr id="28" name="SK-26-text-27"/>
          <p:cNvSpPr/>
          <p:nvPr/>
        </p:nvSpPr>
        <p:spPr>
          <a:xfrm>
            <a:off x="923925" y="3249513"/>
            <a:ext cx="6038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Referral &amp; Specialist Care</a:t>
            </a:r>
            <a:endParaRPr lang="en-US" sz="1500" dirty="0"/>
          </a:p>
        </p:txBody>
      </p:sp>
      <p:sp>
        <p:nvSpPr>
          <p:cNvPr id="29" name="SK-26-text-28"/>
          <p:cNvSpPr/>
          <p:nvPr/>
        </p:nvSpPr>
        <p:spPr>
          <a:xfrm>
            <a:off x="762000" y="3659088"/>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Op COURAGE:</a:t>
            </a:r>
            <a:r>
              <a:rPr lang="en-US" sz="1200" dirty="0">
                <a:solidFill>
                  <a:srgbClr val="4B5563"/>
                </a:solidFill>
                <a:latin typeface="Arimo" pitchFamily="34" charset="0"/>
                <a:ea typeface="Arimo" pitchFamily="34" charset="-122"/>
                <a:cs typeface="Arimo" pitchFamily="34" charset="-120"/>
              </a:rPr>
              <a:t> NHS Veterans Mental Health and Wellbeing Service (UK specific).</a:t>
            </a:r>
            <a:endParaRPr lang="en-US" sz="1200" dirty="0"/>
          </a:p>
        </p:txBody>
      </p:sp>
      <p:sp>
        <p:nvSpPr>
          <p:cNvPr id="30" name="SK-26-text-29"/>
          <p:cNvSpPr/>
          <p:nvPr/>
        </p:nvSpPr>
        <p:spPr>
          <a:xfrm>
            <a:off x="762000" y="4142780"/>
            <a:ext cx="114300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TF-CBT / EMDR:</a:t>
            </a:r>
            <a:r>
              <a:rPr lang="en-US" sz="1200" dirty="0">
                <a:solidFill>
                  <a:srgbClr val="4B5563"/>
                </a:solidFill>
                <a:latin typeface="Arimo" pitchFamily="34" charset="0"/>
                <a:ea typeface="Arimo" pitchFamily="34" charset="-122"/>
                <a:cs typeface="Arimo" pitchFamily="34" charset="-120"/>
              </a:rPr>
              <a:t> Prioritise trauma-focused therapy over medication alone.</a:t>
            </a:r>
            <a:endParaRPr lang="en-US" sz="1200" dirty="0"/>
          </a:p>
        </p:txBody>
      </p:sp>
      <p:sp>
        <p:nvSpPr>
          <p:cNvPr id="31" name="SK-26-text-30"/>
          <p:cNvSpPr/>
          <p:nvPr/>
        </p:nvSpPr>
        <p:spPr>
          <a:xfrm>
            <a:off x="762000" y="4413200"/>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Social/Veteran Support:</a:t>
            </a:r>
            <a:r>
              <a:rPr lang="en-US" sz="1200" dirty="0">
                <a:solidFill>
                  <a:srgbClr val="4B5563"/>
                </a:solidFill>
                <a:latin typeface="Arimo" pitchFamily="34" charset="0"/>
                <a:ea typeface="Arimo" pitchFamily="34" charset="-122"/>
                <a:cs typeface="Arimo" pitchFamily="34" charset="-120"/>
              </a:rPr>
              <a:t> Combat Stress or Royal British Legion for occupational/social reintegration.</a:t>
            </a:r>
            <a:endParaRPr lang="en-US" sz="1200" dirty="0"/>
          </a:p>
        </p:txBody>
      </p:sp>
      <p:sp>
        <p:nvSpPr>
          <p:cNvPr id="32" name="SK-26-text-31"/>
          <p:cNvSpPr/>
          <p:nvPr/>
        </p:nvSpPr>
        <p:spPr>
          <a:xfrm>
            <a:off x="6638925" y="1162050"/>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Medication &amp; Follow-up</a:t>
            </a:r>
            <a:endParaRPr lang="en-US" sz="1500" dirty="0"/>
          </a:p>
        </p:txBody>
      </p:sp>
      <p:sp>
        <p:nvSpPr>
          <p:cNvPr id="33" name="SK-26-text-32"/>
          <p:cNvSpPr/>
          <p:nvPr/>
        </p:nvSpPr>
        <p:spPr>
          <a:xfrm>
            <a:off x="6477000" y="1571625"/>
            <a:ext cx="57150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BNF Review:</a:t>
            </a:r>
            <a:r>
              <a:rPr lang="en-US" sz="1200" dirty="0">
                <a:solidFill>
                  <a:srgbClr val="4B5563"/>
                </a:solidFill>
                <a:latin typeface="Arimo" pitchFamily="34" charset="0"/>
                <a:ea typeface="Arimo" pitchFamily="34" charset="-122"/>
                <a:cs typeface="Arimo" pitchFamily="34" charset="-120"/>
              </a:rPr>
              <a:t> Check dose (Sertraline max 200mg/day).</a:t>
            </a:r>
            <a:endParaRPr lang="en-US" sz="1200" dirty="0"/>
          </a:p>
        </p:txBody>
      </p:sp>
      <p:sp>
        <p:nvSpPr>
          <p:cNvPr id="34" name="SK-26-text-33"/>
          <p:cNvSpPr/>
          <p:nvPr/>
        </p:nvSpPr>
        <p:spPr>
          <a:xfrm>
            <a:off x="6477000" y="1842046"/>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Side Effect Counseling:</a:t>
            </a:r>
            <a:r>
              <a:rPr lang="en-US" sz="1200" dirty="0">
                <a:solidFill>
                  <a:srgbClr val="4B5563"/>
                </a:solidFill>
                <a:latin typeface="Arimo" pitchFamily="34" charset="0"/>
                <a:ea typeface="Arimo" pitchFamily="34" charset="-122"/>
                <a:cs typeface="Arimo" pitchFamily="34" charset="-120"/>
              </a:rPr>
              <a:t> Discuss "activation" (increased anxiety) and GI upset.</a:t>
            </a:r>
            <a:endParaRPr lang="en-US" sz="1200" dirty="0"/>
          </a:p>
        </p:txBody>
      </p:sp>
      <p:sp>
        <p:nvSpPr>
          <p:cNvPr id="35" name="SK-26-text-34"/>
          <p:cNvSpPr/>
          <p:nvPr/>
        </p:nvSpPr>
        <p:spPr>
          <a:xfrm>
            <a:off x="6477000" y="2325737"/>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Adherence:</a:t>
            </a:r>
            <a:r>
              <a:rPr lang="en-US" sz="1200" dirty="0">
                <a:solidFill>
                  <a:srgbClr val="4B5563"/>
                </a:solidFill>
                <a:latin typeface="Arimo" pitchFamily="34" charset="0"/>
                <a:ea typeface="Arimo" pitchFamily="34" charset="-122"/>
                <a:cs typeface="Arimo" pitchFamily="34" charset="-120"/>
              </a:rPr>
              <a:t> Explore barriers; alcohol significantly interacts with SSRI effects.</a:t>
            </a:r>
            <a:endParaRPr lang="en-US" sz="1200" dirty="0"/>
          </a:p>
        </p:txBody>
      </p:sp>
      <p:sp>
        <p:nvSpPr>
          <p:cNvPr id="36" name="SK-26-text-35"/>
          <p:cNvSpPr/>
          <p:nvPr/>
        </p:nvSpPr>
        <p:spPr>
          <a:xfrm>
            <a:off x="6638925" y="3133279"/>
            <a:ext cx="55530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Safety Planning &amp; Documentation</a:t>
            </a:r>
            <a:endParaRPr lang="en-US" sz="1500" dirty="0"/>
          </a:p>
        </p:txBody>
      </p:sp>
      <p:sp>
        <p:nvSpPr>
          <p:cNvPr id="37" name="SK-26-text-36"/>
          <p:cNvSpPr/>
          <p:nvPr/>
        </p:nvSpPr>
        <p:spPr>
          <a:xfrm>
            <a:off x="6477000" y="3542854"/>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Collaborative Safety Plan:</a:t>
            </a:r>
            <a:r>
              <a:rPr lang="en-US" sz="1200" dirty="0">
                <a:solidFill>
                  <a:srgbClr val="4B5563"/>
                </a:solidFill>
                <a:latin typeface="Arimo" pitchFamily="34" charset="0"/>
                <a:ea typeface="Arimo" pitchFamily="34" charset="-122"/>
                <a:cs typeface="Arimo" pitchFamily="34" charset="-120"/>
              </a:rPr>
              <a:t> Identify triggers, warning signs, and crisis contacts.</a:t>
            </a:r>
            <a:endParaRPr lang="en-US" sz="1200" dirty="0"/>
          </a:p>
        </p:txBody>
      </p:sp>
      <p:sp>
        <p:nvSpPr>
          <p:cNvPr id="38" name="SK-26-text-37"/>
          <p:cNvSpPr/>
          <p:nvPr/>
        </p:nvSpPr>
        <p:spPr>
          <a:xfrm>
            <a:off x="6477000" y="4026545"/>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Involve Family:</a:t>
            </a:r>
            <a:r>
              <a:rPr lang="en-US" sz="1200" dirty="0">
                <a:solidFill>
                  <a:srgbClr val="4B5563"/>
                </a:solidFill>
                <a:latin typeface="Arimo" pitchFamily="34" charset="0"/>
                <a:ea typeface="Arimo" pitchFamily="34" charset="-122"/>
                <a:cs typeface="Arimo" pitchFamily="34" charset="-120"/>
              </a:rPr>
              <a:t> With consent, engage partner to monitor safety and alcohol use.</a:t>
            </a:r>
            <a:endParaRPr lang="en-US" sz="1200" dirty="0"/>
          </a:p>
        </p:txBody>
      </p:sp>
      <p:sp>
        <p:nvSpPr>
          <p:cNvPr id="39" name="SK-26-text-38"/>
          <p:cNvSpPr/>
          <p:nvPr/>
        </p:nvSpPr>
        <p:spPr>
          <a:xfrm>
            <a:off x="6477000" y="4510236"/>
            <a:ext cx="51244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Documentation:</a:t>
            </a:r>
            <a:r>
              <a:rPr lang="en-US" sz="1200" dirty="0">
                <a:solidFill>
                  <a:srgbClr val="4B5563"/>
                </a:solidFill>
                <a:latin typeface="Arimo" pitchFamily="34" charset="0"/>
                <a:ea typeface="Arimo" pitchFamily="34" charset="-122"/>
                <a:cs typeface="Arimo" pitchFamily="34" charset="-120"/>
              </a:rPr>
              <a:t> Clear coding of PTSD, Risk, and Safeguarding (children in home?).</a:t>
            </a:r>
            <a:endParaRPr lang="en-US" sz="1200" dirty="0"/>
          </a:p>
        </p:txBody>
      </p:sp>
      <p:sp>
        <p:nvSpPr>
          <p:cNvPr id="40" name="SK-26-text-39"/>
          <p:cNvSpPr/>
          <p:nvPr/>
        </p:nvSpPr>
        <p:spPr>
          <a:xfrm>
            <a:off x="990600" y="5355878"/>
            <a:ext cx="4972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latin typeface="Arimo" pitchFamily="34" charset="0"/>
                <a:ea typeface="Arimo" pitchFamily="34" charset="-122"/>
                <a:cs typeface="Arimo" pitchFamily="34" charset="-120"/>
              </a:rPr>
              <a:t>RED FLAG</a:t>
            </a:r>
            <a:endParaRPr lang="en-US" sz="1200" dirty="0"/>
          </a:p>
        </p:txBody>
      </p:sp>
      <p:sp>
        <p:nvSpPr>
          <p:cNvPr id="41" name="SK-26-text-40"/>
          <p:cNvSpPr/>
          <p:nvPr/>
        </p:nvSpPr>
        <p:spPr>
          <a:xfrm>
            <a:off x="990600" y="5613053"/>
            <a:ext cx="4895850" cy="557213"/>
          </a:xfrm>
          <a:prstGeom prst="rect">
            <a:avLst/>
          </a:prstGeom>
          <a:noFill/>
          <a:ln/>
        </p:spPr>
        <p:txBody>
          <a:bodyPr vert="horz" wrap="square" lIns="0" tIns="0" rIns="0" bIns="0" rtlCol="0" anchor="ctr"/>
          <a:lstStyle/>
          <a:p>
            <a:pPr marL="0" indent="0">
              <a:lnSpc>
                <a:spcPts val="1463"/>
              </a:lnSpc>
              <a:buNone/>
            </a:pPr>
            <a:r>
              <a:rPr lang="en-US" sz="1125" dirty="0">
                <a:solidFill>
                  <a:srgbClr val="1F2937"/>
                </a:solidFill>
                <a:latin typeface="Arimo" pitchFamily="34" charset="0"/>
                <a:ea typeface="Arimo" pitchFamily="34" charset="-122"/>
                <a:cs typeface="Arimo" pitchFamily="34" charset="-120"/>
              </a:rPr>
              <a:t>The combination of 80 units/week alcohol misuse and a recent unexplained injury (stab wound) indicates a critical escalation in risk level. Urgent specialist input is mandatory.</a:t>
            </a:r>
            <a:endParaRPr lang="en-US" sz="1125" dirty="0"/>
          </a:p>
        </p:txBody>
      </p:sp>
      <p:sp>
        <p:nvSpPr>
          <p:cNvPr id="42" name="SK-26-text-41"/>
          <p:cNvSpPr/>
          <p:nvPr/>
        </p:nvSpPr>
        <p:spPr>
          <a:xfrm>
            <a:off x="6705600" y="5355878"/>
            <a:ext cx="4972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897B"/>
                </a:solidFill>
                <a:latin typeface="Arimo" pitchFamily="34" charset="0"/>
                <a:ea typeface="Arimo" pitchFamily="34" charset="-122"/>
                <a:cs typeface="Arimo" pitchFamily="34" charset="-120"/>
              </a:rPr>
              <a:t>SCA PEARL</a:t>
            </a:r>
            <a:endParaRPr lang="en-US" sz="1200" dirty="0"/>
          </a:p>
        </p:txBody>
      </p:sp>
      <p:sp>
        <p:nvSpPr>
          <p:cNvPr id="43" name="SK-26-text-42"/>
          <p:cNvSpPr/>
          <p:nvPr/>
        </p:nvSpPr>
        <p:spPr>
          <a:xfrm>
            <a:off x="6705600" y="5613053"/>
            <a:ext cx="4895850" cy="557213"/>
          </a:xfrm>
          <a:prstGeom prst="rect">
            <a:avLst/>
          </a:prstGeom>
          <a:noFill/>
          <a:ln/>
        </p:spPr>
        <p:txBody>
          <a:bodyPr vert="horz" wrap="square" lIns="0" tIns="0" rIns="0" bIns="0" rtlCol="0" anchor="ctr"/>
          <a:lstStyle/>
          <a:p>
            <a:pPr marL="0" indent="0">
              <a:lnSpc>
                <a:spcPts val="1463"/>
              </a:lnSpc>
              <a:buNone/>
            </a:pPr>
            <a:r>
              <a:rPr lang="en-US" sz="1125" dirty="0">
                <a:solidFill>
                  <a:srgbClr val="1F2937"/>
                </a:solidFill>
                <a:latin typeface="Arimo" pitchFamily="34" charset="0"/>
                <a:ea typeface="Arimo" pitchFamily="34" charset="-122"/>
                <a:cs typeface="Arimo" pitchFamily="34" charset="-120"/>
              </a:rPr>
              <a:t>"I’m very concerned about the injury described in the hospital letter. I ask all my patients about safety when things feel this difficult—have you had thoughts of hurting yourself recently?"</a:t>
            </a:r>
            <a:endParaRPr lang="en-US" sz="1125" dirty="0"/>
          </a:p>
        </p:txBody>
      </p:sp>
      <p:sp>
        <p:nvSpPr>
          <p:cNvPr id="44" name="SK-26-text-43"/>
          <p:cNvSpPr/>
          <p:nvPr/>
        </p:nvSpPr>
        <p:spPr>
          <a:xfrm>
            <a:off x="476250" y="6801445"/>
            <a:ext cx="4335780"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Deck 6: PTSD in Primary Care</a:t>
            </a:r>
            <a:endParaRPr lang="en-US" sz="975" dirty="0"/>
          </a:p>
        </p:txBody>
      </p:sp>
      <p:sp>
        <p:nvSpPr>
          <p:cNvPr id="45" name="SK-26-text-44"/>
          <p:cNvSpPr/>
          <p:nvPr/>
        </p:nvSpPr>
        <p:spPr>
          <a:xfrm>
            <a:off x="10467975" y="6801445"/>
            <a:ext cx="1724025" cy="185738"/>
          </a:xfrm>
          <a:prstGeom prst="rect">
            <a:avLst/>
          </a:prstGeom>
          <a:noFill/>
          <a:ln/>
        </p:spPr>
        <p:txBody>
          <a:bodyPr vert="horz" wrap="square" lIns="0" tIns="0" rIns="0" bIns="0" rtlCol="0" anchor="ctr"/>
          <a:lstStyle/>
          <a:p>
            <a:pPr marL="0" indent="0">
              <a:lnSpc>
                <a:spcPts val="1463"/>
              </a:lnSpc>
              <a:buNone/>
            </a:pPr>
            <a:r>
              <a:rPr lang="en-US" sz="975" u="sng" dirty="0">
                <a:solidFill>
                  <a:srgbClr val="6B7280"/>
                </a:solidFill>
                <a:latin typeface="Arimo" pitchFamily="34" charset="0"/>
                <a:ea typeface="Arimo" pitchFamily="34" charset="-122"/>
                <a:cs typeface="Arimo" pitchFamily="34" charset="-120"/>
                <a:hlinkClick r:id="rId22" tooltip="https://www.bradfordvts.co.uk/">
                  <a:extLst>
                    <a:ext uri="{A12FA001-AC4F-418D-AE19-62706E023703}">
                      <ahyp:hlinkClr xmlns:ahyp="http://schemas.microsoft.com/office/drawing/2018/hyperlinkcolor" val="tx"/>
                    </a:ext>
                  </a:extLst>
                </a:hlinkClick>
              </a:rPr>
              <a:t>www.bradfordvts.co.uk</a:t>
            </a:r>
            <a:endParaRPr lang="en-US" sz="975" dirty="0"/>
          </a:p>
        </p:txBody>
      </p:sp>
      <p:sp>
        <p:nvSpPr>
          <p:cNvPr id="46" name="SK-26-text-44-link-hitbox-1">
            <a:hlinkClick r:id="rId22" tooltip="https://www.bradfordvts.co.uk/"/>
          </p:cNvPr>
          <p:cNvSpPr/>
          <p:nvPr/>
        </p:nvSpPr>
        <p:spPr>
          <a:xfrm>
            <a:off x="10467975" y="6820495"/>
            <a:ext cx="1724025" cy="142875"/>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27-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27-img-5" descr="preencoded.png"/>
          <p:cNvPicPr>
            <a:picLocks noChangeAspect="1"/>
          </p:cNvPicPr>
          <p:nvPr/>
        </p:nvPicPr>
        <p:blipFill>
          <a:blip r:embed="rId7"/>
          <a:stretch>
            <a:fillRect/>
          </a:stretch>
        </p:blipFill>
        <p:spPr>
          <a:xfrm>
            <a:off x="762000" y="2267099"/>
            <a:ext cx="228600" cy="190500"/>
          </a:xfrm>
          <a:prstGeom prst="rect">
            <a:avLst/>
          </a:prstGeom>
        </p:spPr>
      </p:pic>
      <p:pic>
        <p:nvPicPr>
          <p:cNvPr id="7" name="SK-27-img-6" descr="preencoded.png"/>
          <p:cNvPicPr>
            <a:picLocks noChangeAspect="1"/>
          </p:cNvPicPr>
          <p:nvPr/>
        </p:nvPicPr>
        <p:blipFill>
          <a:blip r:embed="rId8"/>
          <a:stretch>
            <a:fillRect/>
          </a:stretch>
        </p:blipFill>
        <p:spPr>
          <a:xfrm>
            <a:off x="762000" y="2768054"/>
            <a:ext cx="228600" cy="190500"/>
          </a:xfrm>
          <a:prstGeom prst="rect">
            <a:avLst/>
          </a:prstGeom>
        </p:spPr>
      </p:pic>
      <p:pic>
        <p:nvPicPr>
          <p:cNvPr id="8" name="SK-27-img-7" descr="preencoded.png"/>
          <p:cNvPicPr>
            <a:picLocks noChangeAspect="1"/>
          </p:cNvPicPr>
          <p:nvPr/>
        </p:nvPicPr>
        <p:blipFill>
          <a:blip r:embed="rId9"/>
          <a:stretch>
            <a:fillRect/>
          </a:stretch>
        </p:blipFill>
        <p:spPr>
          <a:xfrm>
            <a:off x="762000" y="3269010"/>
            <a:ext cx="228600" cy="190500"/>
          </a:xfrm>
          <a:prstGeom prst="rect">
            <a:avLst/>
          </a:prstGeom>
        </p:spPr>
      </p:pic>
      <p:pic>
        <p:nvPicPr>
          <p:cNvPr id="9" name="SK-27-img-8" descr="preencoded.png"/>
          <p:cNvPicPr>
            <a:picLocks noChangeAspect="1"/>
          </p:cNvPicPr>
          <p:nvPr/>
        </p:nvPicPr>
        <p:blipFill>
          <a:blip r:embed="rId10"/>
          <a:stretch>
            <a:fillRect/>
          </a:stretch>
        </p:blipFill>
        <p:spPr>
          <a:xfrm>
            <a:off x="762000" y="3769965"/>
            <a:ext cx="228600" cy="190500"/>
          </a:xfrm>
          <a:prstGeom prst="rect">
            <a:avLst/>
          </a:prstGeom>
        </p:spPr>
      </p:pic>
      <p:pic>
        <p:nvPicPr>
          <p:cNvPr id="10" name="SK-27-img-9" descr="preencoded.png"/>
          <p:cNvPicPr>
            <a:picLocks noChangeAspect="1"/>
          </p:cNvPicPr>
          <p:nvPr/>
        </p:nvPicPr>
        <p:blipFill>
          <a:blip r:embed="rId11"/>
          <a:stretch>
            <a:fillRect/>
          </a:stretch>
        </p:blipFill>
        <p:spPr>
          <a:xfrm>
            <a:off x="762000" y="4270921"/>
            <a:ext cx="228600" cy="190500"/>
          </a:xfrm>
          <a:prstGeom prst="rect">
            <a:avLst/>
          </a:prstGeom>
        </p:spPr>
      </p:pic>
      <p:pic>
        <p:nvPicPr>
          <p:cNvPr id="11" name="SK-27-img-10" descr="preencoded.png"/>
          <p:cNvPicPr>
            <a:picLocks noChangeAspect="1"/>
          </p:cNvPicPr>
          <p:nvPr/>
        </p:nvPicPr>
        <p:blipFill>
          <a:blip r:embed="rId12"/>
          <a:stretch>
            <a:fillRect/>
          </a:stretch>
        </p:blipFill>
        <p:spPr>
          <a:xfrm>
            <a:off x="762000" y="4771876"/>
            <a:ext cx="228600" cy="190500"/>
          </a:xfrm>
          <a:prstGeom prst="rect">
            <a:avLst/>
          </a:prstGeom>
        </p:spPr>
      </p:pic>
      <p:pic>
        <p:nvPicPr>
          <p:cNvPr id="12" name="SK-27-img-11" descr="preencoded.png"/>
          <p:cNvPicPr>
            <a:picLocks noChangeAspect="1"/>
          </p:cNvPicPr>
          <p:nvPr/>
        </p:nvPicPr>
        <p:blipFill>
          <a:blip r:embed="rId13"/>
          <a:stretch>
            <a:fillRect/>
          </a:stretch>
        </p:blipFill>
        <p:spPr>
          <a:xfrm>
            <a:off x="6091238" y="1428750"/>
            <a:ext cx="9525" cy="4371975"/>
          </a:xfrm>
          <a:prstGeom prst="rect">
            <a:avLst/>
          </a:prstGeom>
        </p:spPr>
      </p:pic>
      <p:pic>
        <p:nvPicPr>
          <p:cNvPr id="13" name="SK-27-img-12" descr="preencoded.png"/>
          <p:cNvPicPr>
            <a:picLocks noChangeAspect="1"/>
          </p:cNvPicPr>
          <p:nvPr/>
        </p:nvPicPr>
        <p:blipFill>
          <a:blip r:embed="rId14"/>
          <a:stretch>
            <a:fillRect/>
          </a:stretch>
        </p:blipFill>
        <p:spPr>
          <a:xfrm>
            <a:off x="6481763" y="2267099"/>
            <a:ext cx="228600" cy="190500"/>
          </a:xfrm>
          <a:prstGeom prst="rect">
            <a:avLst/>
          </a:prstGeom>
        </p:spPr>
      </p:pic>
      <p:pic>
        <p:nvPicPr>
          <p:cNvPr id="14" name="SK-27-img-13" descr="preencoded.png"/>
          <p:cNvPicPr>
            <a:picLocks noChangeAspect="1"/>
          </p:cNvPicPr>
          <p:nvPr/>
        </p:nvPicPr>
        <p:blipFill>
          <a:blip r:embed="rId15"/>
          <a:stretch>
            <a:fillRect/>
          </a:stretch>
        </p:blipFill>
        <p:spPr>
          <a:xfrm>
            <a:off x="6481763" y="2768054"/>
            <a:ext cx="228600" cy="190500"/>
          </a:xfrm>
          <a:prstGeom prst="rect">
            <a:avLst/>
          </a:prstGeom>
        </p:spPr>
      </p:pic>
      <p:pic>
        <p:nvPicPr>
          <p:cNvPr id="15" name="SK-27-img-14" descr="preencoded.png"/>
          <p:cNvPicPr>
            <a:picLocks noChangeAspect="1"/>
          </p:cNvPicPr>
          <p:nvPr/>
        </p:nvPicPr>
        <p:blipFill>
          <a:blip r:embed="rId16"/>
          <a:stretch>
            <a:fillRect/>
          </a:stretch>
        </p:blipFill>
        <p:spPr>
          <a:xfrm>
            <a:off x="6481763" y="3269010"/>
            <a:ext cx="228600" cy="190500"/>
          </a:xfrm>
          <a:prstGeom prst="rect">
            <a:avLst/>
          </a:prstGeom>
        </p:spPr>
      </p:pic>
      <p:pic>
        <p:nvPicPr>
          <p:cNvPr id="16" name="SK-27-img-15" descr="preencoded.png"/>
          <p:cNvPicPr>
            <a:picLocks noChangeAspect="1"/>
          </p:cNvPicPr>
          <p:nvPr/>
        </p:nvPicPr>
        <p:blipFill>
          <a:blip r:embed="rId17"/>
          <a:stretch>
            <a:fillRect/>
          </a:stretch>
        </p:blipFill>
        <p:spPr>
          <a:xfrm>
            <a:off x="6481763" y="3769965"/>
            <a:ext cx="228600" cy="190500"/>
          </a:xfrm>
          <a:prstGeom prst="rect">
            <a:avLst/>
          </a:prstGeom>
        </p:spPr>
      </p:pic>
      <p:pic>
        <p:nvPicPr>
          <p:cNvPr id="17" name="SK-27-img-16" descr="preencoded.png"/>
          <p:cNvPicPr>
            <a:picLocks noChangeAspect="1"/>
          </p:cNvPicPr>
          <p:nvPr/>
        </p:nvPicPr>
        <p:blipFill>
          <a:blip r:embed="rId18"/>
          <a:stretch>
            <a:fillRect/>
          </a:stretch>
        </p:blipFill>
        <p:spPr>
          <a:xfrm>
            <a:off x="6481763" y="4270921"/>
            <a:ext cx="228600" cy="190500"/>
          </a:xfrm>
          <a:prstGeom prst="rect">
            <a:avLst/>
          </a:prstGeom>
        </p:spPr>
      </p:pic>
      <p:pic>
        <p:nvPicPr>
          <p:cNvPr id="18" name="SK-27-img-17" descr="preencoded.png"/>
          <p:cNvPicPr>
            <a:picLocks noChangeAspect="1"/>
          </p:cNvPicPr>
          <p:nvPr/>
        </p:nvPicPr>
        <p:blipFill>
          <a:blip r:embed="rId19"/>
          <a:stretch>
            <a:fillRect/>
          </a:stretch>
        </p:blipFill>
        <p:spPr>
          <a:xfrm>
            <a:off x="6481763" y="4771876"/>
            <a:ext cx="228600" cy="190500"/>
          </a:xfrm>
          <a:prstGeom prst="rect">
            <a:avLst/>
          </a:prstGeom>
        </p:spPr>
      </p:pic>
      <p:pic>
        <p:nvPicPr>
          <p:cNvPr id="19" name="SK-27-img-18" descr="preencoded.png"/>
          <p:cNvPicPr>
            <a:picLocks noChangeAspect="1"/>
          </p:cNvPicPr>
          <p:nvPr/>
        </p:nvPicPr>
        <p:blipFill>
          <a:blip r:embed="rId20"/>
          <a:stretch>
            <a:fillRect/>
          </a:stretch>
        </p:blipFill>
        <p:spPr>
          <a:xfrm>
            <a:off x="0" y="6372225"/>
            <a:ext cx="12192000" cy="485775"/>
          </a:xfrm>
          <a:prstGeom prst="rect">
            <a:avLst/>
          </a:prstGeom>
        </p:spPr>
      </p:pic>
      <p:sp>
        <p:nvSpPr>
          <p:cNvPr id="20" name="SK-27-text-19"/>
          <p:cNvSpPr/>
          <p:nvPr/>
        </p:nvSpPr>
        <p:spPr>
          <a:xfrm>
            <a:off x="628650" y="285750"/>
            <a:ext cx="482536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Quick Recall</a:t>
            </a:r>
            <a:endParaRPr lang="en-US" sz="2550" dirty="0"/>
          </a:p>
        </p:txBody>
      </p:sp>
      <p:sp>
        <p:nvSpPr>
          <p:cNvPr id="21" name="SK-27-text-20"/>
          <p:cNvSpPr/>
          <p:nvPr/>
        </p:nvSpPr>
        <p:spPr>
          <a:xfrm>
            <a:off x="1133475" y="2226171"/>
            <a:ext cx="5888355"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Ask gently about trauma</a:t>
            </a:r>
            <a:endParaRPr lang="en-US" sz="1650" dirty="0"/>
          </a:p>
        </p:txBody>
      </p:sp>
      <p:sp>
        <p:nvSpPr>
          <p:cNvPr id="22" name="SK-27-text-21"/>
          <p:cNvSpPr/>
          <p:nvPr/>
        </p:nvSpPr>
        <p:spPr>
          <a:xfrm>
            <a:off x="1133475" y="2727127"/>
            <a:ext cx="6642735"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Assess risk before details</a:t>
            </a:r>
            <a:endParaRPr lang="en-US" sz="1650" dirty="0"/>
          </a:p>
        </p:txBody>
      </p:sp>
      <p:sp>
        <p:nvSpPr>
          <p:cNvPr id="23" name="SK-27-text-22"/>
          <p:cNvSpPr/>
          <p:nvPr/>
        </p:nvSpPr>
        <p:spPr>
          <a:xfrm>
            <a:off x="1133475" y="3228082"/>
            <a:ext cx="5133975"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PTSD is often hidden</a:t>
            </a:r>
            <a:endParaRPr lang="en-US" sz="1650" dirty="0"/>
          </a:p>
        </p:txBody>
      </p:sp>
      <p:sp>
        <p:nvSpPr>
          <p:cNvPr id="24" name="SK-27-text-23"/>
          <p:cNvSpPr/>
          <p:nvPr/>
        </p:nvSpPr>
        <p:spPr>
          <a:xfrm>
            <a:off x="1133475" y="3729038"/>
            <a:ext cx="7229475"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ICD-11: Three core clusters</a:t>
            </a:r>
            <a:endParaRPr lang="en-US" sz="1650" dirty="0"/>
          </a:p>
        </p:txBody>
      </p:sp>
      <p:sp>
        <p:nvSpPr>
          <p:cNvPr id="25" name="SK-27-text-24"/>
          <p:cNvSpPr/>
          <p:nvPr/>
        </p:nvSpPr>
        <p:spPr>
          <a:xfrm>
            <a:off x="1133475" y="4229993"/>
            <a:ext cx="6558915"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DSM-5: Four core clusters</a:t>
            </a:r>
            <a:endParaRPr lang="en-US" sz="1650" dirty="0"/>
          </a:p>
        </p:txBody>
      </p:sp>
      <p:sp>
        <p:nvSpPr>
          <p:cNvPr id="26" name="SK-27-text-25"/>
          <p:cNvSpPr/>
          <p:nvPr/>
        </p:nvSpPr>
        <p:spPr>
          <a:xfrm>
            <a:off x="1133475" y="4730948"/>
            <a:ext cx="9660255"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Avoid routine psychological debriefing</a:t>
            </a:r>
            <a:endParaRPr lang="en-US" sz="1650" dirty="0"/>
          </a:p>
        </p:txBody>
      </p:sp>
      <p:sp>
        <p:nvSpPr>
          <p:cNvPr id="27" name="SK-27-text-26"/>
          <p:cNvSpPr/>
          <p:nvPr/>
        </p:nvSpPr>
        <p:spPr>
          <a:xfrm>
            <a:off x="6853238" y="2226171"/>
            <a:ext cx="5338763"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Use PCL-5 for monitoring</a:t>
            </a:r>
            <a:endParaRPr lang="en-US" sz="1650" dirty="0"/>
          </a:p>
        </p:txBody>
      </p:sp>
      <p:sp>
        <p:nvSpPr>
          <p:cNvPr id="28" name="SK-27-text-27"/>
          <p:cNvSpPr/>
          <p:nvPr/>
        </p:nvSpPr>
        <p:spPr>
          <a:xfrm>
            <a:off x="6853238" y="2727127"/>
            <a:ext cx="5338763"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TF-CBT and EMDR first-line</a:t>
            </a:r>
            <a:endParaRPr lang="en-US" sz="1650" dirty="0"/>
          </a:p>
        </p:txBody>
      </p:sp>
      <p:sp>
        <p:nvSpPr>
          <p:cNvPr id="29" name="SK-27-text-28"/>
          <p:cNvSpPr/>
          <p:nvPr/>
        </p:nvSpPr>
        <p:spPr>
          <a:xfrm>
            <a:off x="6853238" y="3228082"/>
            <a:ext cx="5338763"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SSRIs not routine first-line</a:t>
            </a:r>
            <a:endParaRPr lang="en-US" sz="1650" dirty="0"/>
          </a:p>
        </p:txBody>
      </p:sp>
      <p:sp>
        <p:nvSpPr>
          <p:cNvPr id="30" name="SK-27-text-29"/>
          <p:cNvSpPr/>
          <p:nvPr/>
        </p:nvSpPr>
        <p:spPr>
          <a:xfrm>
            <a:off x="6853238" y="3729038"/>
            <a:ext cx="5338763"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Safeguard all children and adults</a:t>
            </a:r>
            <a:endParaRPr lang="en-US" sz="1650" dirty="0"/>
          </a:p>
        </p:txBody>
      </p:sp>
      <p:sp>
        <p:nvSpPr>
          <p:cNvPr id="31" name="SK-27-text-30"/>
          <p:cNvSpPr/>
          <p:nvPr/>
        </p:nvSpPr>
        <p:spPr>
          <a:xfrm>
            <a:off x="6853238" y="4229993"/>
            <a:ext cx="5338763"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Plan active, regular follow-up</a:t>
            </a:r>
            <a:endParaRPr lang="en-US" sz="1650" dirty="0"/>
          </a:p>
        </p:txBody>
      </p:sp>
      <p:sp>
        <p:nvSpPr>
          <p:cNvPr id="32" name="SK-27-text-31"/>
          <p:cNvSpPr/>
          <p:nvPr/>
        </p:nvSpPr>
        <p:spPr>
          <a:xfrm>
            <a:off x="6853238" y="4730948"/>
            <a:ext cx="5338763" cy="272355"/>
          </a:xfrm>
          <a:prstGeom prst="rect">
            <a:avLst/>
          </a:prstGeom>
          <a:noFill/>
          <a:ln/>
        </p:spPr>
        <p:txBody>
          <a:bodyPr vert="horz" wrap="square" lIns="0" tIns="0" rIns="0" bIns="0" rtlCol="0" anchor="ctr"/>
          <a:lstStyle/>
          <a:p>
            <a:pPr marL="0" indent="0">
              <a:lnSpc>
                <a:spcPts val="2145"/>
              </a:lnSpc>
              <a:buNone/>
            </a:pPr>
            <a:r>
              <a:rPr lang="en-US" sz="1650" dirty="0">
                <a:solidFill>
                  <a:srgbClr val="1F2937"/>
                </a:solidFill>
                <a:latin typeface="Arimo" pitchFamily="34" charset="0"/>
                <a:ea typeface="Arimo" pitchFamily="34" charset="-122"/>
                <a:cs typeface="Arimo" pitchFamily="34" charset="-120"/>
              </a:rPr>
              <a:t>Check current NICE and BNF</a:t>
            </a:r>
            <a:endParaRPr lang="en-US" sz="1650" dirty="0"/>
          </a:p>
        </p:txBody>
      </p:sp>
      <p:sp>
        <p:nvSpPr>
          <p:cNvPr id="33" name="SK-27-text-32"/>
          <p:cNvSpPr/>
          <p:nvPr/>
        </p:nvSpPr>
        <p:spPr>
          <a:xfrm>
            <a:off x="476250" y="6515100"/>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
        <p:nvSpPr>
          <p:cNvPr id="34" name="SK-27-text-33"/>
          <p:cNvSpPr/>
          <p:nvPr/>
        </p:nvSpPr>
        <p:spPr>
          <a:xfrm>
            <a:off x="9886950" y="6515100"/>
            <a:ext cx="230505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Deck 6: PTSD in Primary Care</a:t>
            </a:r>
            <a:endParaRPr lang="en-US" sz="10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28-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28-img-5" descr="preencoded.png"/>
          <p:cNvPicPr>
            <a:picLocks noChangeAspect="1"/>
          </p:cNvPicPr>
          <p:nvPr/>
        </p:nvPicPr>
        <p:blipFill>
          <a:blip r:embed="rId7"/>
          <a:stretch>
            <a:fillRect/>
          </a:stretch>
        </p:blipFill>
        <p:spPr>
          <a:xfrm>
            <a:off x="952500" y="1437829"/>
            <a:ext cx="10287000" cy="4434780"/>
          </a:xfrm>
          <a:prstGeom prst="rect">
            <a:avLst/>
          </a:prstGeom>
        </p:spPr>
      </p:pic>
      <p:pic>
        <p:nvPicPr>
          <p:cNvPr id="7" name="SK-28-img-6" descr="preencoded.png"/>
          <p:cNvPicPr>
            <a:picLocks noChangeAspect="1"/>
          </p:cNvPicPr>
          <p:nvPr/>
        </p:nvPicPr>
        <p:blipFill>
          <a:blip r:embed="rId8"/>
          <a:stretch>
            <a:fillRect/>
          </a:stretch>
        </p:blipFill>
        <p:spPr>
          <a:xfrm>
            <a:off x="5619750" y="2255639"/>
            <a:ext cx="952500" cy="762000"/>
          </a:xfrm>
          <a:prstGeom prst="rect">
            <a:avLst/>
          </a:prstGeom>
        </p:spPr>
      </p:pic>
      <p:pic>
        <p:nvPicPr>
          <p:cNvPr id="8" name="SK-28-img-7" descr="preencoded.png"/>
          <p:cNvPicPr>
            <a:picLocks noChangeAspect="1"/>
          </p:cNvPicPr>
          <p:nvPr/>
        </p:nvPicPr>
        <p:blipFill>
          <a:blip r:embed="rId9"/>
          <a:stretch>
            <a:fillRect/>
          </a:stretch>
        </p:blipFill>
        <p:spPr>
          <a:xfrm>
            <a:off x="0" y="6262688"/>
            <a:ext cx="12192000" cy="595313"/>
          </a:xfrm>
          <a:prstGeom prst="rect">
            <a:avLst/>
          </a:prstGeom>
        </p:spPr>
      </p:pic>
      <p:sp>
        <p:nvSpPr>
          <p:cNvPr id="9" name="SK-28-text-8"/>
          <p:cNvSpPr/>
          <p:nvPr/>
        </p:nvSpPr>
        <p:spPr>
          <a:xfrm>
            <a:off x="628650" y="285750"/>
            <a:ext cx="637984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Final Disclaimer</a:t>
            </a:r>
            <a:endParaRPr lang="en-US" sz="2550" dirty="0"/>
          </a:p>
        </p:txBody>
      </p:sp>
      <p:sp>
        <p:nvSpPr>
          <p:cNvPr id="10" name="SK-28-text-9"/>
          <p:cNvSpPr/>
          <p:nvPr/>
        </p:nvSpPr>
        <p:spPr>
          <a:xfrm>
            <a:off x="1809750" y="3438079"/>
            <a:ext cx="8572500" cy="853380"/>
          </a:xfrm>
          <a:prstGeom prst="rect">
            <a:avLst/>
          </a:prstGeom>
          <a:noFill/>
          <a:ln/>
        </p:spPr>
        <p:txBody>
          <a:bodyPr vert="horz" wrap="square" lIns="0" tIns="0" rIns="0" bIns="0" rtlCol="0" anchor="ctr"/>
          <a:lstStyle/>
          <a:p>
            <a:pPr marL="0" indent="0" algn="ctr">
              <a:lnSpc>
                <a:spcPts val="3360"/>
              </a:lnSpc>
              <a:buNone/>
            </a:pPr>
            <a:r>
              <a:rPr lang="en-US" sz="2400" b="1" dirty="0">
                <a:solidFill>
                  <a:srgbClr val="1F2937"/>
                </a:solidFill>
                <a:latin typeface="Arimo" pitchFamily="34" charset="0"/>
                <a:ea typeface="Arimo" pitchFamily="34" charset="-122"/>
                <a:cs typeface="Arimo" pitchFamily="34" charset="-120"/>
              </a:rPr>
              <a:t>Always double check this advice and drug doses with the latest NICE/BNF guidance.</a:t>
            </a:r>
            <a:endParaRPr lang="en-US" sz="2400" dirty="0"/>
          </a:p>
        </p:txBody>
      </p:sp>
      <p:sp>
        <p:nvSpPr>
          <p:cNvPr id="11" name="SK-28-text-10"/>
          <p:cNvSpPr/>
          <p:nvPr/>
        </p:nvSpPr>
        <p:spPr>
          <a:xfrm>
            <a:off x="1524000" y="4672459"/>
            <a:ext cx="9144000" cy="628650"/>
          </a:xfrm>
          <a:prstGeom prst="rect">
            <a:avLst/>
          </a:prstGeom>
          <a:noFill/>
          <a:ln/>
        </p:spPr>
        <p:txBody>
          <a:bodyPr vert="horz" wrap="square" lIns="0" tIns="0" rIns="0" bIns="0" rtlCol="0" anchor="ctr"/>
          <a:lstStyle/>
          <a:p>
            <a:pPr marL="0" indent="0" algn="ctr">
              <a:lnSpc>
                <a:spcPts val="2475"/>
              </a:lnSpc>
              <a:buNone/>
            </a:pPr>
            <a:r>
              <a:rPr lang="en-US" sz="1650" dirty="0">
                <a:solidFill>
                  <a:srgbClr val="4B5563"/>
                </a:solidFill>
                <a:latin typeface="Arimo" pitchFamily="34" charset="0"/>
                <a:ea typeface="Arimo" pitchFamily="34" charset="-122"/>
                <a:cs typeface="Arimo" pitchFamily="34" charset="-120"/>
              </a:rPr>
              <a:t>This document is for educational purposes only and is intended for GP trainees and clinical staff as a summary of current standards.</a:t>
            </a:r>
            <a:endParaRPr lang="en-US" sz="1650" dirty="0"/>
          </a:p>
        </p:txBody>
      </p:sp>
      <p:sp>
        <p:nvSpPr>
          <p:cNvPr id="12" name="SK-28-text-11"/>
          <p:cNvSpPr/>
          <p:nvPr/>
        </p:nvSpPr>
        <p:spPr>
          <a:xfrm>
            <a:off x="476250" y="6453188"/>
            <a:ext cx="3676650" cy="214313"/>
          </a:xfrm>
          <a:prstGeom prst="rect">
            <a:avLst/>
          </a:prstGeom>
          <a:noFill/>
          <a:ln/>
        </p:spPr>
        <p:txBody>
          <a:bodyPr vert="horz" wrap="square" lIns="0" tIns="0" rIns="0" bIns="0" rtlCol="0" anchor="ctr"/>
          <a:lstStyle/>
          <a:p>
            <a:pPr marL="0" indent="0">
              <a:lnSpc>
                <a:spcPts val="1688"/>
              </a:lnSpc>
              <a:buNone/>
            </a:pPr>
            <a:r>
              <a:rPr lang="en-US" sz="1125" kern="0" spc="30" dirty="0">
                <a:solidFill>
                  <a:srgbClr val="6B7280"/>
                </a:solidFill>
                <a:latin typeface="Arimo" pitchFamily="34" charset="0"/>
                <a:ea typeface="Arimo" pitchFamily="34" charset="-122"/>
                <a:cs typeface="Arimo" pitchFamily="34" charset="-120"/>
              </a:rPr>
              <a:t>www.bradfordvts.co.uk</a:t>
            </a:r>
            <a:endParaRPr lang="en-US" sz="1125" dirty="0"/>
          </a:p>
        </p:txBody>
      </p:sp>
      <p:sp>
        <p:nvSpPr>
          <p:cNvPr id="13" name="SK-28-text-12"/>
          <p:cNvSpPr/>
          <p:nvPr/>
        </p:nvSpPr>
        <p:spPr>
          <a:xfrm>
            <a:off x="9372600" y="6453188"/>
            <a:ext cx="28194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E0651F"/>
                </a:solidFill>
                <a:latin typeface="Arimo" pitchFamily="34" charset="0"/>
                <a:ea typeface="Arimo" pitchFamily="34" charset="-122"/>
                <a:cs typeface="Arimo" pitchFamily="34" charset="-120"/>
              </a:rPr>
              <a:t>BRADFORD VTS TEACHING DECK</a:t>
            </a:r>
            <a:endParaRPr lang="en-US" sz="11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476250" y="366713"/>
            <a:ext cx="38100" cy="323850"/>
          </a:xfrm>
          <a:prstGeom prst="rect">
            <a:avLst/>
          </a:prstGeom>
        </p:spPr>
      </p:pic>
      <p:pic>
        <p:nvPicPr>
          <p:cNvPr id="4" name="SK-4-img-3" descr="preencoded.png"/>
          <p:cNvPicPr>
            <a:picLocks noChangeAspect="1"/>
          </p:cNvPicPr>
          <p:nvPr/>
        </p:nvPicPr>
        <p:blipFill>
          <a:blip r:embed="rId5"/>
          <a:stretch>
            <a:fillRect/>
          </a:stretch>
        </p:blipFill>
        <p:spPr>
          <a:xfrm>
            <a:off x="476250" y="895350"/>
            <a:ext cx="11239500" cy="9525"/>
          </a:xfrm>
          <a:prstGeom prst="rect">
            <a:avLst/>
          </a:prstGeom>
        </p:spPr>
      </p:pic>
      <p:pic>
        <p:nvPicPr>
          <p:cNvPr id="5" name="SK-4-img-4" descr="preencoded.png"/>
          <p:cNvPicPr>
            <a:picLocks noChangeAspect="1"/>
          </p:cNvPicPr>
          <p:nvPr/>
        </p:nvPicPr>
        <p:blipFill>
          <a:blip r:embed="rId6"/>
          <a:stretch>
            <a:fillRect/>
          </a:stretch>
        </p:blipFill>
        <p:spPr>
          <a:xfrm>
            <a:off x="476250" y="1992809"/>
            <a:ext cx="4381500" cy="2133600"/>
          </a:xfrm>
          <a:prstGeom prst="rect">
            <a:avLst/>
          </a:prstGeom>
        </p:spPr>
      </p:pic>
      <p:pic>
        <p:nvPicPr>
          <p:cNvPr id="6" name="SK-4-img-5" descr="preencoded.png"/>
          <p:cNvPicPr>
            <a:picLocks noChangeAspect="1"/>
          </p:cNvPicPr>
          <p:nvPr/>
        </p:nvPicPr>
        <p:blipFill>
          <a:blip r:embed="rId7"/>
          <a:stretch>
            <a:fillRect/>
          </a:stretch>
        </p:blipFill>
        <p:spPr>
          <a:xfrm>
            <a:off x="476250" y="4316909"/>
            <a:ext cx="4381500" cy="1024533"/>
          </a:xfrm>
          <a:prstGeom prst="rect">
            <a:avLst/>
          </a:prstGeom>
        </p:spPr>
      </p:pic>
      <p:pic>
        <p:nvPicPr>
          <p:cNvPr id="7" name="SK-4-img-6" descr="preencoded.png"/>
          <p:cNvPicPr>
            <a:picLocks noChangeAspect="1"/>
          </p:cNvPicPr>
          <p:nvPr/>
        </p:nvPicPr>
        <p:blipFill>
          <a:blip r:embed="rId8"/>
          <a:stretch>
            <a:fillRect/>
          </a:stretch>
        </p:blipFill>
        <p:spPr>
          <a:xfrm>
            <a:off x="628650" y="4507409"/>
            <a:ext cx="238125" cy="207020"/>
          </a:xfrm>
          <a:prstGeom prst="rect">
            <a:avLst/>
          </a:prstGeom>
        </p:spPr>
      </p:pic>
      <p:pic>
        <p:nvPicPr>
          <p:cNvPr id="8" name="SK-4-img-7" descr="preencoded.png"/>
          <p:cNvPicPr>
            <a:picLocks noChangeAspect="1"/>
          </p:cNvPicPr>
          <p:nvPr/>
        </p:nvPicPr>
        <p:blipFill>
          <a:blip r:embed="rId9"/>
          <a:stretch>
            <a:fillRect/>
          </a:stretch>
        </p:blipFill>
        <p:spPr>
          <a:xfrm>
            <a:off x="5143500" y="1047750"/>
            <a:ext cx="3209925" cy="2543175"/>
          </a:xfrm>
          <a:prstGeom prst="rect">
            <a:avLst/>
          </a:prstGeom>
        </p:spPr>
      </p:pic>
      <p:pic>
        <p:nvPicPr>
          <p:cNvPr id="9" name="SK-4-img-8" descr="preencoded.png"/>
          <p:cNvPicPr>
            <a:picLocks noChangeAspect="1"/>
          </p:cNvPicPr>
          <p:nvPr/>
        </p:nvPicPr>
        <p:blipFill>
          <a:blip r:embed="rId10"/>
          <a:stretch>
            <a:fillRect/>
          </a:stretch>
        </p:blipFill>
        <p:spPr>
          <a:xfrm>
            <a:off x="5334000" y="1266825"/>
            <a:ext cx="285750" cy="228600"/>
          </a:xfrm>
          <a:prstGeom prst="rect">
            <a:avLst/>
          </a:prstGeom>
        </p:spPr>
      </p:pic>
      <p:pic>
        <p:nvPicPr>
          <p:cNvPr id="10" name="SK-4-img-9" descr="preencoded.png"/>
          <p:cNvPicPr>
            <a:picLocks noChangeAspect="1"/>
          </p:cNvPicPr>
          <p:nvPr/>
        </p:nvPicPr>
        <p:blipFill>
          <a:blip r:embed="rId9"/>
          <a:stretch>
            <a:fillRect/>
          </a:stretch>
        </p:blipFill>
        <p:spPr>
          <a:xfrm>
            <a:off x="8505825" y="1047750"/>
            <a:ext cx="3209925" cy="2543175"/>
          </a:xfrm>
          <a:prstGeom prst="rect">
            <a:avLst/>
          </a:prstGeom>
        </p:spPr>
      </p:pic>
      <p:pic>
        <p:nvPicPr>
          <p:cNvPr id="11" name="SK-4-img-10" descr="preencoded.png"/>
          <p:cNvPicPr>
            <a:picLocks noChangeAspect="1"/>
          </p:cNvPicPr>
          <p:nvPr/>
        </p:nvPicPr>
        <p:blipFill>
          <a:blip r:embed="rId11"/>
          <a:stretch>
            <a:fillRect/>
          </a:stretch>
        </p:blipFill>
        <p:spPr>
          <a:xfrm>
            <a:off x="8696325" y="1266825"/>
            <a:ext cx="285750" cy="228600"/>
          </a:xfrm>
          <a:prstGeom prst="rect">
            <a:avLst/>
          </a:prstGeom>
        </p:spPr>
      </p:pic>
      <p:pic>
        <p:nvPicPr>
          <p:cNvPr id="12" name="SK-4-img-11" descr="preencoded.png"/>
          <p:cNvPicPr>
            <a:picLocks noChangeAspect="1"/>
          </p:cNvPicPr>
          <p:nvPr/>
        </p:nvPicPr>
        <p:blipFill>
          <a:blip r:embed="rId9"/>
          <a:stretch>
            <a:fillRect/>
          </a:stretch>
        </p:blipFill>
        <p:spPr>
          <a:xfrm>
            <a:off x="5143500" y="3743325"/>
            <a:ext cx="3209925" cy="2543175"/>
          </a:xfrm>
          <a:prstGeom prst="rect">
            <a:avLst/>
          </a:prstGeom>
        </p:spPr>
      </p:pic>
      <p:pic>
        <p:nvPicPr>
          <p:cNvPr id="13" name="SK-4-img-12" descr="preencoded.png"/>
          <p:cNvPicPr>
            <a:picLocks noChangeAspect="1"/>
          </p:cNvPicPr>
          <p:nvPr/>
        </p:nvPicPr>
        <p:blipFill>
          <a:blip r:embed="rId12"/>
          <a:stretch>
            <a:fillRect/>
          </a:stretch>
        </p:blipFill>
        <p:spPr>
          <a:xfrm>
            <a:off x="5334000" y="3962400"/>
            <a:ext cx="285750" cy="228600"/>
          </a:xfrm>
          <a:prstGeom prst="rect">
            <a:avLst/>
          </a:prstGeom>
        </p:spPr>
      </p:pic>
      <p:pic>
        <p:nvPicPr>
          <p:cNvPr id="14" name="SK-4-img-13" descr="preencoded.png"/>
          <p:cNvPicPr>
            <a:picLocks noChangeAspect="1"/>
          </p:cNvPicPr>
          <p:nvPr/>
        </p:nvPicPr>
        <p:blipFill>
          <a:blip r:embed="rId9"/>
          <a:stretch>
            <a:fillRect/>
          </a:stretch>
        </p:blipFill>
        <p:spPr>
          <a:xfrm>
            <a:off x="8505825" y="3743325"/>
            <a:ext cx="3209925" cy="2543175"/>
          </a:xfrm>
          <a:prstGeom prst="rect">
            <a:avLst/>
          </a:prstGeom>
        </p:spPr>
      </p:pic>
      <p:pic>
        <p:nvPicPr>
          <p:cNvPr id="15" name="SK-4-img-14" descr="preencoded.png"/>
          <p:cNvPicPr>
            <a:picLocks noChangeAspect="1"/>
          </p:cNvPicPr>
          <p:nvPr/>
        </p:nvPicPr>
        <p:blipFill>
          <a:blip r:embed="rId13"/>
          <a:stretch>
            <a:fillRect/>
          </a:stretch>
        </p:blipFill>
        <p:spPr>
          <a:xfrm>
            <a:off x="8696325" y="3962400"/>
            <a:ext cx="285750" cy="228600"/>
          </a:xfrm>
          <a:prstGeom prst="rect">
            <a:avLst/>
          </a:prstGeom>
        </p:spPr>
      </p:pic>
      <p:pic>
        <p:nvPicPr>
          <p:cNvPr id="16" name="SK-4-img-15" descr="preencoded.png"/>
          <p:cNvPicPr>
            <a:picLocks noChangeAspect="1"/>
          </p:cNvPicPr>
          <p:nvPr/>
        </p:nvPicPr>
        <p:blipFill>
          <a:blip r:embed="rId14"/>
          <a:stretch>
            <a:fillRect/>
          </a:stretch>
        </p:blipFill>
        <p:spPr>
          <a:xfrm>
            <a:off x="0" y="6477000"/>
            <a:ext cx="12192000" cy="381000"/>
          </a:xfrm>
          <a:prstGeom prst="rect">
            <a:avLst/>
          </a:prstGeom>
        </p:spPr>
      </p:pic>
      <p:sp>
        <p:nvSpPr>
          <p:cNvPr id="17" name="SK-4-text-16"/>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Definition and Trauma Exposure</a:t>
            </a:r>
            <a:endParaRPr lang="en-US" sz="2550" dirty="0"/>
          </a:p>
        </p:txBody>
      </p:sp>
      <p:sp>
        <p:nvSpPr>
          <p:cNvPr id="18" name="SK-4-text-17"/>
          <p:cNvSpPr/>
          <p:nvPr/>
        </p:nvSpPr>
        <p:spPr>
          <a:xfrm>
            <a:off x="704850" y="2221409"/>
            <a:ext cx="42291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E0651F"/>
                </a:solidFill>
                <a:latin typeface="Arimo" pitchFamily="34" charset="0"/>
                <a:ea typeface="Arimo" pitchFamily="34" charset="-122"/>
                <a:cs typeface="Arimo" pitchFamily="34" charset="-120"/>
              </a:rPr>
              <a:t>Core Definition</a:t>
            </a:r>
            <a:endParaRPr lang="en-US" sz="1800" dirty="0"/>
          </a:p>
        </p:txBody>
      </p:sp>
      <p:sp>
        <p:nvSpPr>
          <p:cNvPr id="19" name="SK-4-text-18"/>
          <p:cNvSpPr/>
          <p:nvPr/>
        </p:nvSpPr>
        <p:spPr>
          <a:xfrm>
            <a:off x="704850" y="2678609"/>
            <a:ext cx="3924300" cy="1219200"/>
          </a:xfrm>
          <a:prstGeom prst="rect">
            <a:avLst/>
          </a:prstGeom>
          <a:noFill/>
          <a:ln/>
        </p:spPr>
        <p:txBody>
          <a:bodyPr vert="horz" wrap="square" lIns="0" tIns="0" rIns="0" bIns="0" rtlCol="0" anchor="ctr"/>
          <a:lstStyle/>
          <a:p>
            <a:pPr marL="0" indent="0">
              <a:lnSpc>
                <a:spcPts val="2400"/>
              </a:lnSpc>
              <a:buNone/>
            </a:pPr>
            <a:r>
              <a:rPr lang="en-US" sz="1500" dirty="0">
                <a:solidFill>
                  <a:srgbClr val="1F2937"/>
                </a:solidFill>
                <a:latin typeface="Arimo" pitchFamily="34" charset="0"/>
                <a:ea typeface="Arimo" pitchFamily="34" charset="-122"/>
                <a:cs typeface="Arimo" pitchFamily="34" charset="-120"/>
              </a:rPr>
              <a:t>PTSD is a persistent psychological response that occurs after exposure to an event (or series of events) of an </a:t>
            </a:r>
            <a:r>
              <a:rPr lang="en-US" sz="1500" b="1" dirty="0">
                <a:solidFill>
                  <a:srgbClr val="1F2937"/>
                </a:solidFill>
                <a:latin typeface="Arimo" pitchFamily="34" charset="0"/>
                <a:ea typeface="Arimo" pitchFamily="34" charset="-122"/>
                <a:cs typeface="Arimo" pitchFamily="34" charset="-120"/>
              </a:rPr>
              <a:t>exceptionally threatening or catastrophic nature</a:t>
            </a:r>
            <a:r>
              <a:rPr lang="en-US" sz="1500" dirty="0">
                <a:solidFill>
                  <a:srgbClr val="1F2937"/>
                </a:solidFill>
                <a:latin typeface="Arimo" pitchFamily="34" charset="0"/>
                <a:ea typeface="Arimo" pitchFamily="34" charset="-122"/>
                <a:cs typeface="Arimo" pitchFamily="34" charset="-120"/>
              </a:rPr>
              <a:t>.</a:t>
            </a:r>
            <a:endParaRPr lang="en-US" sz="1500" dirty="0"/>
          </a:p>
        </p:txBody>
      </p:sp>
      <p:sp>
        <p:nvSpPr>
          <p:cNvPr id="20" name="SK-4-text-19"/>
          <p:cNvSpPr/>
          <p:nvPr/>
        </p:nvSpPr>
        <p:spPr>
          <a:xfrm>
            <a:off x="981075" y="4469309"/>
            <a:ext cx="3724275" cy="719733"/>
          </a:xfrm>
          <a:prstGeom prst="rect">
            <a:avLst/>
          </a:prstGeom>
          <a:noFill/>
          <a:ln/>
        </p:spPr>
        <p:txBody>
          <a:bodyPr vert="horz" wrap="square" lIns="0" tIns="0" rIns="0" bIns="0" rtlCol="0" anchor="ctr"/>
          <a:lstStyle/>
          <a:p>
            <a:pPr marL="0" indent="0">
              <a:lnSpc>
                <a:spcPts val="1890"/>
              </a:lnSpc>
              <a:buNone/>
            </a:pPr>
            <a:r>
              <a:rPr lang="en-US" sz="1350" b="1" dirty="0">
                <a:solidFill>
                  <a:srgbClr val="00897B"/>
                </a:solidFill>
                <a:latin typeface="Arimo" pitchFamily="34" charset="0"/>
                <a:ea typeface="Arimo" pitchFamily="34" charset="-122"/>
                <a:cs typeface="Arimo" pitchFamily="34" charset="-120"/>
              </a:rPr>
              <a:t>SCA Tip:</a:t>
            </a:r>
            <a:r>
              <a:rPr lang="en-US" sz="1350" dirty="0">
                <a:solidFill>
                  <a:srgbClr val="00897B"/>
                </a:solidFill>
                <a:latin typeface="Arimo" pitchFamily="34" charset="0"/>
                <a:ea typeface="Arimo" pitchFamily="34" charset="-122"/>
                <a:cs typeface="Arimo" pitchFamily="34" charset="-120"/>
              </a:rPr>
              <a:t> Trauma is not just combat. Ask gently: "Have you experienced any events that felt life-threatening or very frightening?"</a:t>
            </a:r>
            <a:endParaRPr lang="en-US" sz="1350" dirty="0"/>
          </a:p>
        </p:txBody>
      </p:sp>
      <p:sp>
        <p:nvSpPr>
          <p:cNvPr id="21" name="SK-4-text-20"/>
          <p:cNvSpPr/>
          <p:nvPr/>
        </p:nvSpPr>
        <p:spPr>
          <a:xfrm>
            <a:off x="5734050" y="1238250"/>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Mass Conflict</a:t>
            </a:r>
            <a:endParaRPr lang="en-US" sz="1500" dirty="0"/>
          </a:p>
        </p:txBody>
      </p:sp>
      <p:sp>
        <p:nvSpPr>
          <p:cNvPr id="22" name="SK-4-text-21"/>
          <p:cNvSpPr/>
          <p:nvPr/>
        </p:nvSpPr>
        <p:spPr>
          <a:xfrm>
            <a:off x="5334000" y="1619250"/>
            <a:ext cx="48310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Military combat exposure</a:t>
            </a:r>
            <a:endParaRPr lang="en-US" sz="1200" dirty="0"/>
          </a:p>
        </p:txBody>
      </p:sp>
      <p:sp>
        <p:nvSpPr>
          <p:cNvPr id="23" name="SK-4-text-22"/>
          <p:cNvSpPr/>
          <p:nvPr/>
        </p:nvSpPr>
        <p:spPr>
          <a:xfrm>
            <a:off x="5334000" y="1889671"/>
            <a:ext cx="48310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Terrorism &amp; civil unrest</a:t>
            </a:r>
            <a:endParaRPr lang="en-US" sz="1200" dirty="0"/>
          </a:p>
        </p:txBody>
      </p:sp>
      <p:sp>
        <p:nvSpPr>
          <p:cNvPr id="24" name="SK-4-text-23"/>
          <p:cNvSpPr/>
          <p:nvPr/>
        </p:nvSpPr>
        <p:spPr>
          <a:xfrm>
            <a:off x="5334000" y="2160091"/>
            <a:ext cx="46482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Refugee &amp; asylum trauma</a:t>
            </a:r>
            <a:endParaRPr lang="en-US" sz="1200" dirty="0"/>
          </a:p>
        </p:txBody>
      </p:sp>
      <p:sp>
        <p:nvSpPr>
          <p:cNvPr id="25" name="SK-4-text-24"/>
          <p:cNvSpPr/>
          <p:nvPr/>
        </p:nvSpPr>
        <p:spPr>
          <a:xfrm>
            <a:off x="9096375" y="1238250"/>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Interpersonal</a:t>
            </a:r>
            <a:endParaRPr lang="en-US" sz="1500" dirty="0"/>
          </a:p>
        </p:txBody>
      </p:sp>
      <p:sp>
        <p:nvSpPr>
          <p:cNvPr id="26" name="SK-4-text-25"/>
          <p:cNvSpPr/>
          <p:nvPr/>
        </p:nvSpPr>
        <p:spPr>
          <a:xfrm>
            <a:off x="8696325" y="1619250"/>
            <a:ext cx="34956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Physical or sexual abuse</a:t>
            </a:r>
            <a:endParaRPr lang="en-US" sz="1200" dirty="0"/>
          </a:p>
        </p:txBody>
      </p:sp>
      <p:sp>
        <p:nvSpPr>
          <p:cNvPr id="27" name="SK-4-text-26"/>
          <p:cNvSpPr/>
          <p:nvPr/>
        </p:nvSpPr>
        <p:spPr>
          <a:xfrm>
            <a:off x="8696325" y="1889671"/>
            <a:ext cx="34956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Domestic violence</a:t>
            </a:r>
            <a:endParaRPr lang="en-US" sz="1200" dirty="0"/>
          </a:p>
        </p:txBody>
      </p:sp>
      <p:sp>
        <p:nvSpPr>
          <p:cNvPr id="28" name="SK-4-text-27"/>
          <p:cNvSpPr/>
          <p:nvPr/>
        </p:nvSpPr>
        <p:spPr>
          <a:xfrm>
            <a:off x="8696325" y="2160091"/>
            <a:ext cx="34956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Severe bullying or stalking</a:t>
            </a:r>
            <a:endParaRPr lang="en-US" sz="1200" dirty="0"/>
          </a:p>
        </p:txBody>
      </p:sp>
      <p:sp>
        <p:nvSpPr>
          <p:cNvPr id="29" name="SK-4-text-28"/>
          <p:cNvSpPr/>
          <p:nvPr/>
        </p:nvSpPr>
        <p:spPr>
          <a:xfrm>
            <a:off x="5734050" y="3933825"/>
            <a:ext cx="2381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Accidental</a:t>
            </a:r>
            <a:endParaRPr lang="en-US" sz="1500" dirty="0"/>
          </a:p>
        </p:txBody>
      </p:sp>
      <p:sp>
        <p:nvSpPr>
          <p:cNvPr id="30" name="SK-4-text-29"/>
          <p:cNvSpPr/>
          <p:nvPr/>
        </p:nvSpPr>
        <p:spPr>
          <a:xfrm>
            <a:off x="5334000" y="4314825"/>
            <a:ext cx="44653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Serious road accidents</a:t>
            </a:r>
            <a:endParaRPr lang="en-US" sz="1200" dirty="0"/>
          </a:p>
        </p:txBody>
      </p:sp>
      <p:sp>
        <p:nvSpPr>
          <p:cNvPr id="31" name="SK-4-text-30"/>
          <p:cNvSpPr/>
          <p:nvPr/>
        </p:nvSpPr>
        <p:spPr>
          <a:xfrm>
            <a:off x="5334000" y="4585246"/>
            <a:ext cx="40995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Fires and explosions</a:t>
            </a:r>
            <a:endParaRPr lang="en-US" sz="1200" dirty="0"/>
          </a:p>
        </p:txBody>
      </p:sp>
      <p:sp>
        <p:nvSpPr>
          <p:cNvPr id="32" name="SK-4-text-31"/>
          <p:cNvSpPr/>
          <p:nvPr/>
        </p:nvSpPr>
        <p:spPr>
          <a:xfrm>
            <a:off x="5334000" y="4855666"/>
            <a:ext cx="35509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Natural disasters</a:t>
            </a:r>
            <a:endParaRPr lang="en-US" sz="1200" dirty="0"/>
          </a:p>
        </p:txBody>
      </p:sp>
      <p:sp>
        <p:nvSpPr>
          <p:cNvPr id="33" name="SK-4-text-32"/>
          <p:cNvSpPr/>
          <p:nvPr/>
        </p:nvSpPr>
        <p:spPr>
          <a:xfrm>
            <a:off x="9096375" y="3933825"/>
            <a:ext cx="3095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Other Triggers</a:t>
            </a:r>
            <a:endParaRPr lang="en-US" sz="1500" dirty="0"/>
          </a:p>
        </p:txBody>
      </p:sp>
      <p:sp>
        <p:nvSpPr>
          <p:cNvPr id="34" name="SK-4-text-33"/>
          <p:cNvSpPr/>
          <p:nvPr/>
        </p:nvSpPr>
        <p:spPr>
          <a:xfrm>
            <a:off x="8696325" y="4314825"/>
            <a:ext cx="34956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Sudden traumatic bereavement</a:t>
            </a:r>
            <a:endParaRPr lang="en-US" sz="1200" dirty="0"/>
          </a:p>
        </p:txBody>
      </p:sp>
      <p:sp>
        <p:nvSpPr>
          <p:cNvPr id="35" name="SK-4-text-34"/>
          <p:cNvSpPr/>
          <p:nvPr/>
        </p:nvSpPr>
        <p:spPr>
          <a:xfrm>
            <a:off x="8696325" y="4585246"/>
            <a:ext cx="34956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Occupational (Emergency staff)</a:t>
            </a:r>
            <a:endParaRPr lang="en-US" sz="1200" dirty="0"/>
          </a:p>
        </p:txBody>
      </p:sp>
      <p:sp>
        <p:nvSpPr>
          <p:cNvPr id="36" name="SK-4-text-35"/>
          <p:cNvSpPr/>
          <p:nvPr/>
        </p:nvSpPr>
        <p:spPr>
          <a:xfrm>
            <a:off x="8696325" y="4855666"/>
            <a:ext cx="34956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 Witnessing violent death</a:t>
            </a:r>
            <a:endParaRPr lang="en-US" sz="1200" dirty="0"/>
          </a:p>
        </p:txBody>
      </p:sp>
      <p:sp>
        <p:nvSpPr>
          <p:cNvPr id="37" name="SK-4-text-36"/>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5-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5-img-5" descr="preencoded.png"/>
          <p:cNvPicPr>
            <a:picLocks noChangeAspect="1"/>
          </p:cNvPicPr>
          <p:nvPr/>
        </p:nvPicPr>
        <p:blipFill>
          <a:blip r:embed="rId7"/>
          <a:stretch>
            <a:fillRect/>
          </a:stretch>
        </p:blipFill>
        <p:spPr>
          <a:xfrm>
            <a:off x="523875" y="1562100"/>
            <a:ext cx="571500" cy="571500"/>
          </a:xfrm>
          <a:prstGeom prst="rect">
            <a:avLst/>
          </a:prstGeom>
        </p:spPr>
      </p:pic>
      <p:pic>
        <p:nvPicPr>
          <p:cNvPr id="7" name="SK-5-img-6" descr="preencoded.png"/>
          <p:cNvPicPr>
            <a:picLocks noChangeAspect="1"/>
          </p:cNvPicPr>
          <p:nvPr/>
        </p:nvPicPr>
        <p:blipFill>
          <a:blip r:embed="rId8"/>
          <a:stretch>
            <a:fillRect/>
          </a:stretch>
        </p:blipFill>
        <p:spPr>
          <a:xfrm>
            <a:off x="1371600" y="1562100"/>
            <a:ext cx="10344150" cy="1089422"/>
          </a:xfrm>
          <a:prstGeom prst="rect">
            <a:avLst/>
          </a:prstGeom>
        </p:spPr>
      </p:pic>
      <p:pic>
        <p:nvPicPr>
          <p:cNvPr id="8" name="SK-5-img-7" descr="preencoded.png"/>
          <p:cNvPicPr>
            <a:picLocks noChangeAspect="1"/>
          </p:cNvPicPr>
          <p:nvPr/>
        </p:nvPicPr>
        <p:blipFill>
          <a:blip r:embed="rId9"/>
          <a:stretch>
            <a:fillRect/>
          </a:stretch>
        </p:blipFill>
        <p:spPr>
          <a:xfrm>
            <a:off x="523875" y="2803922"/>
            <a:ext cx="571500" cy="571500"/>
          </a:xfrm>
          <a:prstGeom prst="rect">
            <a:avLst/>
          </a:prstGeom>
        </p:spPr>
      </p:pic>
      <p:pic>
        <p:nvPicPr>
          <p:cNvPr id="9" name="SK-5-img-8" descr="preencoded.png"/>
          <p:cNvPicPr>
            <a:picLocks noChangeAspect="1"/>
          </p:cNvPicPr>
          <p:nvPr/>
        </p:nvPicPr>
        <p:blipFill>
          <a:blip r:embed="rId8"/>
          <a:stretch>
            <a:fillRect/>
          </a:stretch>
        </p:blipFill>
        <p:spPr>
          <a:xfrm>
            <a:off x="1371600" y="2803922"/>
            <a:ext cx="10344150" cy="1089422"/>
          </a:xfrm>
          <a:prstGeom prst="rect">
            <a:avLst/>
          </a:prstGeom>
        </p:spPr>
      </p:pic>
      <p:pic>
        <p:nvPicPr>
          <p:cNvPr id="10" name="SK-5-img-9" descr="preencoded.png"/>
          <p:cNvPicPr>
            <a:picLocks noChangeAspect="1"/>
          </p:cNvPicPr>
          <p:nvPr/>
        </p:nvPicPr>
        <p:blipFill>
          <a:blip r:embed="rId7"/>
          <a:stretch>
            <a:fillRect/>
          </a:stretch>
        </p:blipFill>
        <p:spPr>
          <a:xfrm>
            <a:off x="523875" y="4045744"/>
            <a:ext cx="571500" cy="571500"/>
          </a:xfrm>
          <a:prstGeom prst="rect">
            <a:avLst/>
          </a:prstGeom>
        </p:spPr>
      </p:pic>
      <p:pic>
        <p:nvPicPr>
          <p:cNvPr id="11" name="SK-5-img-10" descr="preencoded.png"/>
          <p:cNvPicPr>
            <a:picLocks noChangeAspect="1"/>
          </p:cNvPicPr>
          <p:nvPr/>
        </p:nvPicPr>
        <p:blipFill>
          <a:blip r:embed="rId8"/>
          <a:stretch>
            <a:fillRect/>
          </a:stretch>
        </p:blipFill>
        <p:spPr>
          <a:xfrm>
            <a:off x="1371600" y="4045744"/>
            <a:ext cx="10344150" cy="1089422"/>
          </a:xfrm>
          <a:prstGeom prst="rect">
            <a:avLst/>
          </a:prstGeom>
        </p:spPr>
      </p:pic>
      <p:pic>
        <p:nvPicPr>
          <p:cNvPr id="12" name="SK-5-img-11" descr="preencoded.png"/>
          <p:cNvPicPr>
            <a:picLocks noChangeAspect="1"/>
          </p:cNvPicPr>
          <p:nvPr/>
        </p:nvPicPr>
        <p:blipFill>
          <a:blip r:embed="rId10"/>
          <a:stretch>
            <a:fillRect/>
          </a:stretch>
        </p:blipFill>
        <p:spPr>
          <a:xfrm>
            <a:off x="476250" y="5420916"/>
            <a:ext cx="11239500" cy="962025"/>
          </a:xfrm>
          <a:prstGeom prst="rect">
            <a:avLst/>
          </a:prstGeom>
        </p:spPr>
      </p:pic>
      <p:pic>
        <p:nvPicPr>
          <p:cNvPr id="13" name="SK-5-img-12" descr="preencoded.png"/>
          <p:cNvPicPr>
            <a:picLocks noChangeAspect="1"/>
          </p:cNvPicPr>
          <p:nvPr/>
        </p:nvPicPr>
        <p:blipFill>
          <a:blip r:embed="rId11"/>
          <a:stretch>
            <a:fillRect/>
          </a:stretch>
        </p:blipFill>
        <p:spPr>
          <a:xfrm>
            <a:off x="666750" y="5807571"/>
            <a:ext cx="274290" cy="219373"/>
          </a:xfrm>
          <a:prstGeom prst="rect">
            <a:avLst/>
          </a:prstGeom>
        </p:spPr>
      </p:pic>
      <p:pic>
        <p:nvPicPr>
          <p:cNvPr id="14" name="SK-5-img-13" descr="preencoded.png"/>
          <p:cNvPicPr>
            <a:picLocks noChangeAspect="1"/>
          </p:cNvPicPr>
          <p:nvPr/>
        </p:nvPicPr>
        <p:blipFill>
          <a:blip r:embed="rId12"/>
          <a:stretch>
            <a:fillRect/>
          </a:stretch>
        </p:blipFill>
        <p:spPr>
          <a:xfrm>
            <a:off x="0" y="6477000"/>
            <a:ext cx="12192000" cy="381000"/>
          </a:xfrm>
          <a:prstGeom prst="rect">
            <a:avLst/>
          </a:prstGeom>
        </p:spPr>
      </p:pic>
      <p:sp>
        <p:nvSpPr>
          <p:cNvPr id="15" name="SK-5-text-14"/>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Diagnostic framework — ICD-11 PTSD</a:t>
            </a:r>
            <a:endParaRPr lang="en-US" sz="2550" dirty="0"/>
          </a:p>
        </p:txBody>
      </p:sp>
      <p:sp>
        <p:nvSpPr>
          <p:cNvPr id="16" name="SK-5-text-15"/>
          <p:cNvSpPr/>
          <p:nvPr/>
        </p:nvSpPr>
        <p:spPr>
          <a:xfrm>
            <a:off x="476250" y="1047750"/>
            <a:ext cx="11715750" cy="32385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Diagnosis requires all three core clusters to be present for several weeks, causing functional impairment.</a:t>
            </a:r>
            <a:endParaRPr lang="en-US" sz="1200" dirty="0"/>
          </a:p>
        </p:txBody>
      </p:sp>
      <p:sp>
        <p:nvSpPr>
          <p:cNvPr id="17" name="SK-5-text-16"/>
          <p:cNvSpPr/>
          <p:nvPr/>
        </p:nvSpPr>
        <p:spPr>
          <a:xfrm>
            <a:off x="723900" y="1562100"/>
            <a:ext cx="762000" cy="5715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1</a:t>
            </a:r>
            <a:endParaRPr lang="en-US" sz="2400" dirty="0"/>
          </a:p>
        </p:txBody>
      </p:sp>
      <p:sp>
        <p:nvSpPr>
          <p:cNvPr id="18" name="SK-5-text-17"/>
          <p:cNvSpPr/>
          <p:nvPr/>
        </p:nvSpPr>
        <p:spPr>
          <a:xfrm>
            <a:off x="1600200" y="1676400"/>
            <a:ext cx="10001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7E57C2"/>
                </a:solidFill>
                <a:latin typeface="Arimo" pitchFamily="34" charset="0"/>
                <a:ea typeface="Arimo" pitchFamily="34" charset="-122"/>
                <a:cs typeface="Arimo" pitchFamily="34" charset="-120"/>
              </a:rPr>
              <a:t>Re-experiencing</a:t>
            </a:r>
            <a:endParaRPr lang="en-US" sz="1800" dirty="0"/>
          </a:p>
        </p:txBody>
      </p:sp>
      <p:sp>
        <p:nvSpPr>
          <p:cNvPr id="19" name="SK-5-text-18"/>
          <p:cNvSpPr/>
          <p:nvPr/>
        </p:nvSpPr>
        <p:spPr>
          <a:xfrm>
            <a:off x="1600200" y="2057400"/>
            <a:ext cx="9886950" cy="479822"/>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latin typeface="Arimo" pitchFamily="34" charset="0"/>
                <a:ea typeface="Arimo" pitchFamily="34" charset="-122"/>
                <a:cs typeface="Arimo" pitchFamily="34" charset="-120"/>
              </a:rPr>
              <a:t>Re-experiencing the traumatic event in the present. This includes vivid intrusive memories, flashbacks, or nightmares often accompanied by strong emotions and physical sensations.</a:t>
            </a:r>
            <a:endParaRPr lang="en-US" sz="1350" dirty="0"/>
          </a:p>
        </p:txBody>
      </p:sp>
      <p:sp>
        <p:nvSpPr>
          <p:cNvPr id="20" name="SK-5-text-19"/>
          <p:cNvSpPr/>
          <p:nvPr/>
        </p:nvSpPr>
        <p:spPr>
          <a:xfrm>
            <a:off x="723900" y="2803922"/>
            <a:ext cx="762000" cy="5715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2</a:t>
            </a:r>
            <a:endParaRPr lang="en-US" sz="2400" dirty="0"/>
          </a:p>
        </p:txBody>
      </p:sp>
      <p:sp>
        <p:nvSpPr>
          <p:cNvPr id="21" name="SK-5-text-20"/>
          <p:cNvSpPr/>
          <p:nvPr/>
        </p:nvSpPr>
        <p:spPr>
          <a:xfrm>
            <a:off x="1600200" y="2918222"/>
            <a:ext cx="10001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7E57C2"/>
                </a:solidFill>
                <a:latin typeface="Arimo" pitchFamily="34" charset="0"/>
                <a:ea typeface="Arimo" pitchFamily="34" charset="-122"/>
                <a:cs typeface="Arimo" pitchFamily="34" charset="-120"/>
              </a:rPr>
              <a:t>Avoidance</a:t>
            </a:r>
            <a:endParaRPr lang="en-US" sz="1800" dirty="0"/>
          </a:p>
        </p:txBody>
      </p:sp>
      <p:sp>
        <p:nvSpPr>
          <p:cNvPr id="22" name="SK-5-text-21"/>
          <p:cNvSpPr/>
          <p:nvPr/>
        </p:nvSpPr>
        <p:spPr>
          <a:xfrm>
            <a:off x="1600200" y="3299222"/>
            <a:ext cx="9886950" cy="479822"/>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latin typeface="Arimo" pitchFamily="34" charset="0"/>
                <a:ea typeface="Arimo" pitchFamily="34" charset="-122"/>
                <a:cs typeface="Arimo" pitchFamily="34" charset="-120"/>
              </a:rPr>
              <a:t>Deliberate avoidance of traumatic reminders. This can be internal (avoiding thoughts or memories) or external (avoiding people, places, conversations, or activities).</a:t>
            </a:r>
            <a:endParaRPr lang="en-US" sz="1350" dirty="0"/>
          </a:p>
        </p:txBody>
      </p:sp>
      <p:sp>
        <p:nvSpPr>
          <p:cNvPr id="23" name="SK-5-text-22"/>
          <p:cNvSpPr/>
          <p:nvPr/>
        </p:nvSpPr>
        <p:spPr>
          <a:xfrm>
            <a:off x="723900" y="4045744"/>
            <a:ext cx="762000" cy="5715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3</a:t>
            </a:r>
            <a:endParaRPr lang="en-US" sz="2400" dirty="0"/>
          </a:p>
        </p:txBody>
      </p:sp>
      <p:sp>
        <p:nvSpPr>
          <p:cNvPr id="24" name="SK-5-text-23"/>
          <p:cNvSpPr/>
          <p:nvPr/>
        </p:nvSpPr>
        <p:spPr>
          <a:xfrm>
            <a:off x="1600200" y="4160044"/>
            <a:ext cx="10001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7E57C2"/>
                </a:solidFill>
                <a:latin typeface="Arimo" pitchFamily="34" charset="0"/>
                <a:ea typeface="Arimo" pitchFamily="34" charset="-122"/>
                <a:cs typeface="Arimo" pitchFamily="34" charset="-120"/>
              </a:rPr>
              <a:t>Persistent Sense of Threat</a:t>
            </a:r>
            <a:endParaRPr lang="en-US" sz="1800" dirty="0"/>
          </a:p>
        </p:txBody>
      </p:sp>
      <p:sp>
        <p:nvSpPr>
          <p:cNvPr id="25" name="SK-5-text-24"/>
          <p:cNvSpPr/>
          <p:nvPr/>
        </p:nvSpPr>
        <p:spPr>
          <a:xfrm>
            <a:off x="1600200" y="4541044"/>
            <a:ext cx="9886950" cy="479822"/>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latin typeface="Arimo" pitchFamily="34" charset="0"/>
                <a:ea typeface="Arimo" pitchFamily="34" charset="-122"/>
                <a:cs typeface="Arimo" pitchFamily="34" charset="-120"/>
              </a:rPr>
              <a:t>A persistent sense of current threat, typically manifested by hypervigilance or an exaggerated startle response to stimuli such as loud noises or unexpected movements.</a:t>
            </a:r>
            <a:endParaRPr lang="en-US" sz="1350" dirty="0"/>
          </a:p>
        </p:txBody>
      </p:sp>
      <p:sp>
        <p:nvSpPr>
          <p:cNvPr id="26" name="SK-5-text-25"/>
          <p:cNvSpPr/>
          <p:nvPr/>
        </p:nvSpPr>
        <p:spPr>
          <a:xfrm>
            <a:off x="1083915" y="5535216"/>
            <a:ext cx="10517535"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latin typeface="Arimo" pitchFamily="34" charset="0"/>
                <a:ea typeface="Arimo" pitchFamily="34" charset="-122"/>
                <a:cs typeface="Arimo" pitchFamily="34" charset="-120"/>
              </a:rPr>
              <a:t>AKT HIGH YIELD</a:t>
            </a:r>
            <a:endParaRPr lang="en-US" sz="1050" dirty="0"/>
          </a:p>
        </p:txBody>
      </p:sp>
      <p:sp>
        <p:nvSpPr>
          <p:cNvPr id="27" name="SK-5-text-26"/>
          <p:cNvSpPr/>
          <p:nvPr/>
        </p:nvSpPr>
        <p:spPr>
          <a:xfrm>
            <a:off x="1083915" y="5754291"/>
            <a:ext cx="10441335" cy="51435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latin typeface="Arimo" pitchFamily="34" charset="0"/>
                <a:ea typeface="Arimo" pitchFamily="34" charset="-122"/>
                <a:cs typeface="Arimo" pitchFamily="34" charset="-120"/>
              </a:rPr>
              <a:t>ICD-11 uses a simplified </a:t>
            </a:r>
            <a:r>
              <a:rPr lang="en-US" sz="1350" b="1" dirty="0">
                <a:solidFill>
                  <a:srgbClr val="FFFFFF"/>
                </a:solidFill>
                <a:latin typeface="Arimo" pitchFamily="34" charset="0"/>
                <a:ea typeface="Arimo" pitchFamily="34" charset="-122"/>
                <a:cs typeface="Arimo" pitchFamily="34" charset="-120"/>
              </a:rPr>
              <a:t>triad of core symptom clusters</a:t>
            </a:r>
            <a:r>
              <a:rPr lang="en-US" sz="1350" dirty="0">
                <a:solidFill>
                  <a:srgbClr val="FFFFFF"/>
                </a:solidFill>
                <a:latin typeface="Arimo" pitchFamily="34" charset="0"/>
                <a:ea typeface="Arimo" pitchFamily="34" charset="-122"/>
                <a:cs typeface="Arimo" pitchFamily="34" charset="-120"/>
              </a:rPr>
              <a:t>. This distinguishes it from DSM-5, which includes a fourth cluster for negative alterations in mood and cognition.</a:t>
            </a:r>
            <a:endParaRPr lang="en-US" sz="1350" dirty="0"/>
          </a:p>
        </p:txBody>
      </p:sp>
      <p:sp>
        <p:nvSpPr>
          <p:cNvPr id="28" name="SK-5-text-27"/>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6-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6-img-5" descr="preencoded.png"/>
          <p:cNvPicPr>
            <a:picLocks noChangeAspect="1"/>
          </p:cNvPicPr>
          <p:nvPr/>
        </p:nvPicPr>
        <p:blipFill>
          <a:blip r:embed="rId7"/>
          <a:stretch>
            <a:fillRect/>
          </a:stretch>
        </p:blipFill>
        <p:spPr>
          <a:xfrm>
            <a:off x="762000" y="1535906"/>
            <a:ext cx="571500" cy="571500"/>
          </a:xfrm>
          <a:prstGeom prst="rect">
            <a:avLst/>
          </a:prstGeom>
        </p:spPr>
      </p:pic>
      <p:pic>
        <p:nvPicPr>
          <p:cNvPr id="7" name="SK-6-img-6" descr="preencoded.png"/>
          <p:cNvPicPr>
            <a:picLocks noChangeAspect="1"/>
          </p:cNvPicPr>
          <p:nvPr/>
        </p:nvPicPr>
        <p:blipFill>
          <a:blip r:embed="rId8"/>
          <a:stretch>
            <a:fillRect/>
          </a:stretch>
        </p:blipFill>
        <p:spPr>
          <a:xfrm>
            <a:off x="762000" y="2702719"/>
            <a:ext cx="571500" cy="571500"/>
          </a:xfrm>
          <a:prstGeom prst="rect">
            <a:avLst/>
          </a:prstGeom>
        </p:spPr>
      </p:pic>
      <p:pic>
        <p:nvPicPr>
          <p:cNvPr id="8" name="SK-6-img-7" descr="preencoded.png"/>
          <p:cNvPicPr>
            <a:picLocks noChangeAspect="1"/>
          </p:cNvPicPr>
          <p:nvPr/>
        </p:nvPicPr>
        <p:blipFill>
          <a:blip r:embed="rId7"/>
          <a:stretch>
            <a:fillRect/>
          </a:stretch>
        </p:blipFill>
        <p:spPr>
          <a:xfrm>
            <a:off x="762000" y="3869531"/>
            <a:ext cx="571500" cy="571500"/>
          </a:xfrm>
          <a:prstGeom prst="rect">
            <a:avLst/>
          </a:prstGeom>
        </p:spPr>
      </p:pic>
      <p:pic>
        <p:nvPicPr>
          <p:cNvPr id="9" name="SK-6-img-8" descr="preencoded.png"/>
          <p:cNvPicPr>
            <a:picLocks noChangeAspect="1"/>
          </p:cNvPicPr>
          <p:nvPr/>
        </p:nvPicPr>
        <p:blipFill>
          <a:blip r:embed="rId8"/>
          <a:stretch>
            <a:fillRect/>
          </a:stretch>
        </p:blipFill>
        <p:spPr>
          <a:xfrm>
            <a:off x="762000" y="5036344"/>
            <a:ext cx="571500" cy="571500"/>
          </a:xfrm>
          <a:prstGeom prst="rect">
            <a:avLst/>
          </a:prstGeom>
        </p:spPr>
      </p:pic>
      <p:pic>
        <p:nvPicPr>
          <p:cNvPr id="10" name="SK-6-img-9" descr="preencoded.png"/>
          <p:cNvPicPr>
            <a:picLocks noChangeAspect="1"/>
          </p:cNvPicPr>
          <p:nvPr/>
        </p:nvPicPr>
        <p:blipFill>
          <a:blip r:embed="rId9"/>
          <a:stretch>
            <a:fillRect/>
          </a:stretch>
        </p:blipFill>
        <p:spPr>
          <a:xfrm>
            <a:off x="8667750" y="1143000"/>
            <a:ext cx="3048000" cy="1866900"/>
          </a:xfrm>
          <a:prstGeom prst="rect">
            <a:avLst/>
          </a:prstGeom>
        </p:spPr>
      </p:pic>
      <p:pic>
        <p:nvPicPr>
          <p:cNvPr id="11" name="SK-6-img-10" descr="preencoded.png"/>
          <p:cNvPicPr>
            <a:picLocks noChangeAspect="1"/>
          </p:cNvPicPr>
          <p:nvPr/>
        </p:nvPicPr>
        <p:blipFill>
          <a:blip r:embed="rId10"/>
          <a:stretch>
            <a:fillRect/>
          </a:stretch>
        </p:blipFill>
        <p:spPr>
          <a:xfrm>
            <a:off x="8858250" y="1371600"/>
            <a:ext cx="190500" cy="152400"/>
          </a:xfrm>
          <a:prstGeom prst="rect">
            <a:avLst/>
          </a:prstGeom>
        </p:spPr>
      </p:pic>
      <p:pic>
        <p:nvPicPr>
          <p:cNvPr id="12" name="SK-6-img-11" descr="preencoded.png"/>
          <p:cNvPicPr>
            <a:picLocks noChangeAspect="1"/>
          </p:cNvPicPr>
          <p:nvPr/>
        </p:nvPicPr>
        <p:blipFill>
          <a:blip r:embed="rId11"/>
          <a:stretch>
            <a:fillRect/>
          </a:stretch>
        </p:blipFill>
        <p:spPr>
          <a:xfrm>
            <a:off x="8667750" y="3200400"/>
            <a:ext cx="3048000" cy="1371600"/>
          </a:xfrm>
          <a:prstGeom prst="rect">
            <a:avLst/>
          </a:prstGeom>
        </p:spPr>
      </p:pic>
      <p:pic>
        <p:nvPicPr>
          <p:cNvPr id="13" name="SK-6-img-12" descr="preencoded.png"/>
          <p:cNvPicPr>
            <a:picLocks noChangeAspect="1"/>
          </p:cNvPicPr>
          <p:nvPr/>
        </p:nvPicPr>
        <p:blipFill>
          <a:blip r:embed="rId12"/>
          <a:stretch>
            <a:fillRect/>
          </a:stretch>
        </p:blipFill>
        <p:spPr>
          <a:xfrm>
            <a:off x="8810625" y="3343275"/>
            <a:ext cx="178594" cy="148828"/>
          </a:xfrm>
          <a:prstGeom prst="rect">
            <a:avLst/>
          </a:prstGeom>
        </p:spPr>
      </p:pic>
      <p:pic>
        <p:nvPicPr>
          <p:cNvPr id="14" name="SK-6-img-13" descr="preencoded.png"/>
          <p:cNvPicPr>
            <a:picLocks noChangeAspect="1"/>
          </p:cNvPicPr>
          <p:nvPr/>
        </p:nvPicPr>
        <p:blipFill>
          <a:blip r:embed="rId13"/>
          <a:stretch>
            <a:fillRect/>
          </a:stretch>
        </p:blipFill>
        <p:spPr>
          <a:xfrm>
            <a:off x="8810625" y="3633788"/>
            <a:ext cx="178594" cy="148828"/>
          </a:xfrm>
          <a:prstGeom prst="rect">
            <a:avLst/>
          </a:prstGeom>
        </p:spPr>
      </p:pic>
      <p:pic>
        <p:nvPicPr>
          <p:cNvPr id="15" name="SK-6-img-14" descr="preencoded.png"/>
          <p:cNvPicPr>
            <a:picLocks noChangeAspect="1"/>
          </p:cNvPicPr>
          <p:nvPr/>
        </p:nvPicPr>
        <p:blipFill>
          <a:blip r:embed="rId14"/>
          <a:stretch>
            <a:fillRect/>
          </a:stretch>
        </p:blipFill>
        <p:spPr>
          <a:xfrm>
            <a:off x="8810625" y="3924300"/>
            <a:ext cx="178594" cy="148828"/>
          </a:xfrm>
          <a:prstGeom prst="rect">
            <a:avLst/>
          </a:prstGeom>
        </p:spPr>
      </p:pic>
      <p:pic>
        <p:nvPicPr>
          <p:cNvPr id="16" name="SK-6-img-15" descr="preencoded.png"/>
          <p:cNvPicPr>
            <a:picLocks noChangeAspect="1"/>
          </p:cNvPicPr>
          <p:nvPr/>
        </p:nvPicPr>
        <p:blipFill>
          <a:blip r:embed="rId15"/>
          <a:stretch>
            <a:fillRect/>
          </a:stretch>
        </p:blipFill>
        <p:spPr>
          <a:xfrm>
            <a:off x="0" y="6477000"/>
            <a:ext cx="12192000" cy="381000"/>
          </a:xfrm>
          <a:prstGeom prst="rect">
            <a:avLst/>
          </a:prstGeom>
        </p:spPr>
      </p:pic>
      <p:sp>
        <p:nvSpPr>
          <p:cNvPr id="17" name="SK-6-text-16"/>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Diagnostic framework — DSM-5 PTSD</a:t>
            </a:r>
            <a:endParaRPr lang="en-US" sz="2550" dirty="0"/>
          </a:p>
        </p:txBody>
      </p:sp>
      <p:sp>
        <p:nvSpPr>
          <p:cNvPr id="18" name="SK-6-text-17"/>
          <p:cNvSpPr/>
          <p:nvPr/>
        </p:nvSpPr>
        <p:spPr>
          <a:xfrm>
            <a:off x="962025" y="1535906"/>
            <a:ext cx="762000" cy="5715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1</a:t>
            </a:r>
            <a:endParaRPr lang="en-US" sz="2400" dirty="0"/>
          </a:p>
        </p:txBody>
      </p:sp>
      <p:sp>
        <p:nvSpPr>
          <p:cNvPr id="19" name="SK-6-text-18"/>
          <p:cNvSpPr/>
          <p:nvPr/>
        </p:nvSpPr>
        <p:spPr>
          <a:xfrm>
            <a:off x="962025" y="2702719"/>
            <a:ext cx="762000" cy="5715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2</a:t>
            </a:r>
            <a:endParaRPr lang="en-US" sz="2400" dirty="0"/>
          </a:p>
        </p:txBody>
      </p:sp>
      <p:sp>
        <p:nvSpPr>
          <p:cNvPr id="20" name="SK-6-text-19"/>
          <p:cNvSpPr/>
          <p:nvPr/>
        </p:nvSpPr>
        <p:spPr>
          <a:xfrm>
            <a:off x="962025" y="3869531"/>
            <a:ext cx="762000" cy="5715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3</a:t>
            </a:r>
            <a:endParaRPr lang="en-US" sz="2400" dirty="0"/>
          </a:p>
        </p:txBody>
      </p:sp>
      <p:sp>
        <p:nvSpPr>
          <p:cNvPr id="21" name="SK-6-text-20"/>
          <p:cNvSpPr/>
          <p:nvPr/>
        </p:nvSpPr>
        <p:spPr>
          <a:xfrm>
            <a:off x="962025" y="5036344"/>
            <a:ext cx="762000" cy="5715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4</a:t>
            </a:r>
            <a:endParaRPr lang="en-US" sz="2400" dirty="0"/>
          </a:p>
        </p:txBody>
      </p:sp>
      <p:sp>
        <p:nvSpPr>
          <p:cNvPr id="22" name="SK-6-text-21"/>
          <p:cNvSpPr/>
          <p:nvPr/>
        </p:nvSpPr>
        <p:spPr>
          <a:xfrm>
            <a:off x="2000250" y="1319808"/>
            <a:ext cx="64008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7E57C2"/>
                </a:solidFill>
                <a:latin typeface="Arimo" pitchFamily="34" charset="0"/>
                <a:ea typeface="Arimo" pitchFamily="34" charset="-122"/>
                <a:cs typeface="Arimo" pitchFamily="34" charset="-120"/>
              </a:rPr>
              <a:t>INTRUSION</a:t>
            </a:r>
            <a:endParaRPr lang="en-US" sz="1800" dirty="0"/>
          </a:p>
        </p:txBody>
      </p:sp>
      <p:sp>
        <p:nvSpPr>
          <p:cNvPr id="23" name="SK-6-text-22"/>
          <p:cNvSpPr/>
          <p:nvPr/>
        </p:nvSpPr>
        <p:spPr>
          <a:xfrm>
            <a:off x="2000250" y="1700808"/>
            <a:ext cx="6286500" cy="479822"/>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latin typeface="Arimo" pitchFamily="34" charset="0"/>
                <a:ea typeface="Arimo" pitchFamily="34" charset="-122"/>
                <a:cs typeface="Arimo" pitchFamily="34" charset="-120"/>
              </a:rPr>
              <a:t>Involuntary distressing memories, recurrent nightmares, flashbacks (dissociative reactions), or intense psychological distress to cues.</a:t>
            </a:r>
            <a:endParaRPr lang="en-US" sz="1350" dirty="0"/>
          </a:p>
        </p:txBody>
      </p:sp>
      <p:sp>
        <p:nvSpPr>
          <p:cNvPr id="24" name="SK-6-text-23"/>
          <p:cNvSpPr/>
          <p:nvPr/>
        </p:nvSpPr>
        <p:spPr>
          <a:xfrm>
            <a:off x="2000250" y="2534245"/>
            <a:ext cx="64008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7E57C2"/>
                </a:solidFill>
                <a:latin typeface="Arimo" pitchFamily="34" charset="0"/>
                <a:ea typeface="Arimo" pitchFamily="34" charset="-122"/>
                <a:cs typeface="Arimo" pitchFamily="34" charset="-120"/>
              </a:rPr>
              <a:t>AVOIDANCE</a:t>
            </a:r>
            <a:endParaRPr lang="en-US" sz="1800" dirty="0"/>
          </a:p>
        </p:txBody>
      </p:sp>
      <p:sp>
        <p:nvSpPr>
          <p:cNvPr id="25" name="SK-6-text-24"/>
          <p:cNvSpPr/>
          <p:nvPr/>
        </p:nvSpPr>
        <p:spPr>
          <a:xfrm>
            <a:off x="2000250" y="2915245"/>
            <a:ext cx="6286500" cy="479822"/>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latin typeface="Arimo" pitchFamily="34" charset="0"/>
                <a:ea typeface="Arimo" pitchFamily="34" charset="-122"/>
                <a:cs typeface="Arimo" pitchFamily="34" charset="-120"/>
              </a:rPr>
              <a:t>Persistent avoidance of distressing memories, thoughts, or feelings, and/or external reminders (people, places, conversations, objects).</a:t>
            </a:r>
            <a:endParaRPr lang="en-US" sz="1350" dirty="0"/>
          </a:p>
        </p:txBody>
      </p:sp>
      <p:sp>
        <p:nvSpPr>
          <p:cNvPr id="26" name="SK-6-text-25"/>
          <p:cNvSpPr/>
          <p:nvPr/>
        </p:nvSpPr>
        <p:spPr>
          <a:xfrm>
            <a:off x="2000250" y="3748683"/>
            <a:ext cx="64008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7E57C2"/>
                </a:solidFill>
                <a:latin typeface="Arimo" pitchFamily="34" charset="0"/>
                <a:ea typeface="Arimo" pitchFamily="34" charset="-122"/>
                <a:cs typeface="Arimo" pitchFamily="34" charset="-120"/>
              </a:rPr>
              <a:t>NEGATIVE ALTERATIONS</a:t>
            </a:r>
            <a:endParaRPr lang="en-US" sz="1800" dirty="0"/>
          </a:p>
        </p:txBody>
      </p:sp>
      <p:sp>
        <p:nvSpPr>
          <p:cNvPr id="27" name="SK-6-text-26"/>
          <p:cNvSpPr/>
          <p:nvPr/>
        </p:nvSpPr>
        <p:spPr>
          <a:xfrm>
            <a:off x="2000250" y="4129683"/>
            <a:ext cx="628650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4B5563"/>
                </a:solidFill>
                <a:latin typeface="Arimo" pitchFamily="34" charset="0"/>
                <a:ea typeface="Arimo" pitchFamily="34" charset="-122"/>
                <a:cs typeface="Arimo" pitchFamily="34" charset="-120"/>
              </a:rPr>
              <a:t>Cognition &amp; Mood:</a:t>
            </a:r>
            <a:r>
              <a:rPr lang="en-US" sz="1350" dirty="0">
                <a:solidFill>
                  <a:srgbClr val="4B5563"/>
                </a:solidFill>
                <a:latin typeface="Arimo" pitchFamily="34" charset="0"/>
                <a:ea typeface="Arimo" pitchFamily="34" charset="-122"/>
                <a:cs typeface="Arimo" pitchFamily="34" charset="-120"/>
              </a:rPr>
              <a:t> Inability to remember key aspects, persistent negative beliefs about self/world, distorted blame, or inability to feel positive emotions.</a:t>
            </a:r>
            <a:endParaRPr lang="en-US" sz="1350" dirty="0"/>
          </a:p>
        </p:txBody>
      </p:sp>
      <p:sp>
        <p:nvSpPr>
          <p:cNvPr id="28" name="SK-6-text-27"/>
          <p:cNvSpPr/>
          <p:nvPr/>
        </p:nvSpPr>
        <p:spPr>
          <a:xfrm>
            <a:off x="2000250" y="4963120"/>
            <a:ext cx="64008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7E57C2"/>
                </a:solidFill>
                <a:latin typeface="Arimo" pitchFamily="34" charset="0"/>
                <a:ea typeface="Arimo" pitchFamily="34" charset="-122"/>
                <a:cs typeface="Arimo" pitchFamily="34" charset="-120"/>
              </a:rPr>
              <a:t>HYPERAROUSAL</a:t>
            </a:r>
            <a:endParaRPr lang="en-US" sz="1800" dirty="0"/>
          </a:p>
        </p:txBody>
      </p:sp>
      <p:sp>
        <p:nvSpPr>
          <p:cNvPr id="29" name="SK-6-text-28"/>
          <p:cNvSpPr/>
          <p:nvPr/>
        </p:nvSpPr>
        <p:spPr>
          <a:xfrm>
            <a:off x="2000250" y="5344120"/>
            <a:ext cx="628650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4B5563"/>
                </a:solidFill>
                <a:latin typeface="Arimo" pitchFamily="34" charset="0"/>
                <a:ea typeface="Arimo" pitchFamily="34" charset="-122"/>
                <a:cs typeface="Arimo" pitchFamily="34" charset="-120"/>
              </a:rPr>
              <a:t>Reactivity:</a:t>
            </a:r>
            <a:r>
              <a:rPr lang="en-US" sz="1350" dirty="0">
                <a:solidFill>
                  <a:srgbClr val="4B5563"/>
                </a:solidFill>
                <a:latin typeface="Arimo" pitchFamily="34" charset="0"/>
                <a:ea typeface="Arimo" pitchFamily="34" charset="-122"/>
                <a:cs typeface="Arimo" pitchFamily="34" charset="-120"/>
              </a:rPr>
              <a:t> Irritable behavior, angry outbursts, hypervigilance, exaggerated startle response, concentration problems, or sleep disturbance.</a:t>
            </a:r>
            <a:endParaRPr lang="en-US" sz="1350" dirty="0"/>
          </a:p>
        </p:txBody>
      </p:sp>
      <p:sp>
        <p:nvSpPr>
          <p:cNvPr id="30" name="SK-6-text-29"/>
          <p:cNvSpPr/>
          <p:nvPr/>
        </p:nvSpPr>
        <p:spPr>
          <a:xfrm>
            <a:off x="9144000" y="1333500"/>
            <a:ext cx="1539240" cy="228600"/>
          </a:xfrm>
          <a:prstGeom prst="rect">
            <a:avLst/>
          </a:prstGeom>
          <a:noFill/>
          <a:ln/>
        </p:spPr>
        <p:txBody>
          <a:bodyPr vert="horz" wrap="square" lIns="0" tIns="0" rIns="0" bIns="0" rtlCol="0" anchor="ctr"/>
          <a:lstStyle/>
          <a:p>
            <a:pPr marL="0" indent="0">
              <a:lnSpc>
                <a:spcPts val="1800"/>
              </a:lnSpc>
              <a:buNone/>
            </a:pPr>
            <a:r>
              <a:rPr lang="en-US" sz="1200" b="1" kern="0" spc="60" dirty="0">
                <a:solidFill>
                  <a:srgbClr val="7E57C2"/>
                </a:solidFill>
                <a:latin typeface="Arimo" pitchFamily="34" charset="0"/>
                <a:ea typeface="Arimo" pitchFamily="34" charset="-122"/>
                <a:cs typeface="Arimo" pitchFamily="34" charset="-120"/>
              </a:rPr>
              <a:t>AKT PREP</a:t>
            </a:r>
            <a:endParaRPr lang="en-US" sz="1200" dirty="0"/>
          </a:p>
        </p:txBody>
      </p:sp>
      <p:sp>
        <p:nvSpPr>
          <p:cNvPr id="31" name="SK-6-text-30"/>
          <p:cNvSpPr/>
          <p:nvPr/>
        </p:nvSpPr>
        <p:spPr>
          <a:xfrm>
            <a:off x="8858250" y="1676400"/>
            <a:ext cx="2667000" cy="1143000"/>
          </a:xfrm>
          <a:prstGeom prst="rect">
            <a:avLst/>
          </a:prstGeom>
          <a:noFill/>
          <a:ln/>
        </p:spPr>
        <p:txBody>
          <a:bodyPr vert="horz" wrap="square" lIns="0" tIns="0" rIns="0" bIns="0" rtlCol="0" anchor="ctr"/>
          <a:lstStyle/>
          <a:p>
            <a:pPr marL="0" indent="0">
              <a:lnSpc>
                <a:spcPts val="1800"/>
              </a:lnSpc>
              <a:buNone/>
            </a:pPr>
            <a:r>
              <a:rPr lang="en-US" sz="1200" dirty="0">
                <a:solidFill>
                  <a:srgbClr val="1F2937"/>
                </a:solidFill>
                <a:latin typeface="Arimo" pitchFamily="34" charset="0"/>
                <a:ea typeface="Arimo" pitchFamily="34" charset="-122"/>
                <a:cs typeface="Arimo" pitchFamily="34" charset="-120"/>
              </a:rPr>
              <a:t>DSM-5 expanded the criteria from 3 clusters (DSM-IV) to </a:t>
            </a:r>
            <a:r>
              <a:rPr lang="en-US" sz="1200" b="1" dirty="0">
                <a:solidFill>
                  <a:srgbClr val="1F2937"/>
                </a:solidFill>
                <a:latin typeface="Arimo" pitchFamily="34" charset="0"/>
                <a:ea typeface="Arimo" pitchFamily="34" charset="-122"/>
                <a:cs typeface="Arimo" pitchFamily="34" charset="-120"/>
              </a:rPr>
              <a:t>4 clusters</a:t>
            </a:r>
            <a:r>
              <a:rPr lang="en-US" sz="1200" dirty="0">
                <a:solidFill>
                  <a:srgbClr val="1F2937"/>
                </a:solidFill>
                <a:latin typeface="Arimo" pitchFamily="34" charset="0"/>
                <a:ea typeface="Arimo" pitchFamily="34" charset="-122"/>
                <a:cs typeface="Arimo" pitchFamily="34" charset="-120"/>
              </a:rPr>
              <a:t>. The key change is the creation of Cluster 3: </a:t>
            </a:r>
            <a:r>
              <a:rPr lang="en-US" sz="1200" i="1" dirty="0">
                <a:solidFill>
                  <a:srgbClr val="1F2937"/>
                </a:solidFill>
                <a:latin typeface="Arimo" pitchFamily="34" charset="0"/>
                <a:ea typeface="Arimo" pitchFamily="34" charset="-122"/>
                <a:cs typeface="Arimo" pitchFamily="34" charset="-120"/>
              </a:rPr>
              <a:t>Negative alterations in cognition and mood</a:t>
            </a:r>
            <a:r>
              <a:rPr lang="en-US" sz="1200" dirty="0">
                <a:solidFill>
                  <a:srgbClr val="1F2937"/>
                </a:solidFill>
                <a:latin typeface="Arimo" pitchFamily="34" charset="0"/>
                <a:ea typeface="Arimo" pitchFamily="34" charset="-122"/>
                <a:cs typeface="Arimo" pitchFamily="34" charset="-120"/>
              </a:rPr>
              <a:t>.</a:t>
            </a:r>
            <a:endParaRPr lang="en-US" sz="1200" dirty="0"/>
          </a:p>
        </p:txBody>
      </p:sp>
      <p:sp>
        <p:nvSpPr>
          <p:cNvPr id="32" name="SK-6-text-31"/>
          <p:cNvSpPr/>
          <p:nvPr/>
        </p:nvSpPr>
        <p:spPr>
          <a:xfrm>
            <a:off x="9065419" y="3343275"/>
            <a:ext cx="3126581"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Arimo" pitchFamily="34" charset="0"/>
                <a:ea typeface="Arimo" pitchFamily="34" charset="-122"/>
                <a:cs typeface="Arimo" pitchFamily="34" charset="-120"/>
              </a:rPr>
              <a:t>Duration must be &gt;1 month</a:t>
            </a:r>
            <a:endParaRPr lang="en-US" sz="1125" dirty="0"/>
          </a:p>
        </p:txBody>
      </p:sp>
      <p:sp>
        <p:nvSpPr>
          <p:cNvPr id="33" name="SK-6-text-32"/>
          <p:cNvSpPr/>
          <p:nvPr/>
        </p:nvSpPr>
        <p:spPr>
          <a:xfrm>
            <a:off x="9065419" y="3633788"/>
            <a:ext cx="3126581"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Arimo" pitchFamily="34" charset="0"/>
                <a:ea typeface="Arimo" pitchFamily="34" charset="-122"/>
                <a:cs typeface="Arimo" pitchFamily="34" charset="-120"/>
              </a:rPr>
              <a:t>Causes significant functional impairment</a:t>
            </a:r>
            <a:endParaRPr lang="en-US" sz="1125" dirty="0"/>
          </a:p>
        </p:txBody>
      </p:sp>
      <p:sp>
        <p:nvSpPr>
          <p:cNvPr id="34" name="SK-6-text-33"/>
          <p:cNvSpPr/>
          <p:nvPr/>
        </p:nvSpPr>
        <p:spPr>
          <a:xfrm>
            <a:off x="9065419" y="3924300"/>
            <a:ext cx="2507456"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Arimo" pitchFamily="34" charset="0"/>
                <a:ea typeface="Arimo" pitchFamily="34" charset="-122"/>
                <a:cs typeface="Arimo" pitchFamily="34" charset="-120"/>
              </a:rPr>
              <a:t>Not due to substances or medical illness</a:t>
            </a:r>
            <a:endParaRPr lang="en-US" sz="1125" dirty="0"/>
          </a:p>
        </p:txBody>
      </p:sp>
      <p:sp>
        <p:nvSpPr>
          <p:cNvPr id="35" name="SK-6-text-34"/>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6B7280"/>
                </a:solidFill>
                <a:latin typeface="Arimo" pitchFamily="34" charset="0"/>
                <a:ea typeface="Arimo" pitchFamily="34" charset="-122"/>
                <a:cs typeface="Arimo" pitchFamily="34" charset="-120"/>
                <a:hlinkClick r:id="rId16"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36" name="SK-6-text-34-link-hitbox-1">
            <a:hlinkClick r:id="rId16" tooltip="https://www.bradfordvts.co.uk/"/>
          </p:cNvPr>
          <p:cNvSpPr/>
          <p:nvPr/>
        </p:nvSpPr>
        <p:spPr>
          <a:xfrm>
            <a:off x="10353675" y="6586538"/>
            <a:ext cx="1838325"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7-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7-img-5" descr="preencoded.png"/>
          <p:cNvPicPr>
            <a:picLocks noChangeAspect="1"/>
          </p:cNvPicPr>
          <p:nvPr/>
        </p:nvPicPr>
        <p:blipFill>
          <a:blip r:embed="rId7"/>
          <a:stretch>
            <a:fillRect/>
          </a:stretch>
        </p:blipFill>
        <p:spPr>
          <a:xfrm>
            <a:off x="476250" y="1047750"/>
            <a:ext cx="6606480" cy="5148263"/>
          </a:xfrm>
          <a:prstGeom prst="rect">
            <a:avLst/>
          </a:prstGeom>
        </p:spPr>
      </p:pic>
      <p:pic>
        <p:nvPicPr>
          <p:cNvPr id="7" name="SK-7-img-6" descr="preencoded.png"/>
          <p:cNvPicPr>
            <a:picLocks noChangeAspect="1"/>
          </p:cNvPicPr>
          <p:nvPr/>
        </p:nvPicPr>
        <p:blipFill>
          <a:blip r:embed="rId8"/>
          <a:stretch>
            <a:fillRect/>
          </a:stretch>
        </p:blipFill>
        <p:spPr>
          <a:xfrm>
            <a:off x="590550" y="1219200"/>
            <a:ext cx="285750" cy="228600"/>
          </a:xfrm>
          <a:prstGeom prst="rect">
            <a:avLst/>
          </a:prstGeom>
        </p:spPr>
      </p:pic>
      <p:pic>
        <p:nvPicPr>
          <p:cNvPr id="8" name="SK-7-img-7" descr="preencoded.png"/>
          <p:cNvPicPr>
            <a:picLocks noChangeAspect="1"/>
          </p:cNvPicPr>
          <p:nvPr/>
        </p:nvPicPr>
        <p:blipFill>
          <a:blip r:embed="rId9"/>
          <a:stretch>
            <a:fillRect/>
          </a:stretch>
        </p:blipFill>
        <p:spPr>
          <a:xfrm>
            <a:off x="590550" y="2257425"/>
            <a:ext cx="6377880" cy="660946"/>
          </a:xfrm>
          <a:prstGeom prst="rect">
            <a:avLst/>
          </a:prstGeom>
        </p:spPr>
      </p:pic>
      <p:pic>
        <p:nvPicPr>
          <p:cNvPr id="9" name="SK-7-img-8" descr="preencoded.png"/>
          <p:cNvPicPr>
            <a:picLocks noChangeAspect="1"/>
          </p:cNvPicPr>
          <p:nvPr/>
        </p:nvPicPr>
        <p:blipFill>
          <a:blip r:embed="rId10"/>
          <a:stretch>
            <a:fillRect/>
          </a:stretch>
        </p:blipFill>
        <p:spPr>
          <a:xfrm>
            <a:off x="590550" y="3032671"/>
            <a:ext cx="6377880" cy="874216"/>
          </a:xfrm>
          <a:prstGeom prst="rect">
            <a:avLst/>
          </a:prstGeom>
        </p:spPr>
      </p:pic>
      <p:pic>
        <p:nvPicPr>
          <p:cNvPr id="10" name="SK-7-img-9" descr="preencoded.png"/>
          <p:cNvPicPr>
            <a:picLocks noChangeAspect="1"/>
          </p:cNvPicPr>
          <p:nvPr/>
        </p:nvPicPr>
        <p:blipFill>
          <a:blip r:embed="rId11"/>
          <a:stretch>
            <a:fillRect/>
          </a:stretch>
        </p:blipFill>
        <p:spPr>
          <a:xfrm>
            <a:off x="590550" y="4021187"/>
            <a:ext cx="6377880" cy="660946"/>
          </a:xfrm>
          <a:prstGeom prst="rect">
            <a:avLst/>
          </a:prstGeom>
        </p:spPr>
      </p:pic>
      <p:pic>
        <p:nvPicPr>
          <p:cNvPr id="11" name="SK-7-img-10" descr="preencoded.png"/>
          <p:cNvPicPr>
            <a:picLocks noChangeAspect="1"/>
          </p:cNvPicPr>
          <p:nvPr/>
        </p:nvPicPr>
        <p:blipFill>
          <a:blip r:embed="rId12"/>
          <a:stretch>
            <a:fillRect/>
          </a:stretch>
        </p:blipFill>
        <p:spPr>
          <a:xfrm>
            <a:off x="7311330" y="1047750"/>
            <a:ext cx="4404420" cy="3599855"/>
          </a:xfrm>
          <a:prstGeom prst="rect">
            <a:avLst/>
          </a:prstGeom>
        </p:spPr>
      </p:pic>
      <p:pic>
        <p:nvPicPr>
          <p:cNvPr id="12" name="SK-7-img-11" descr="preencoded.png"/>
          <p:cNvPicPr>
            <a:picLocks noChangeAspect="1"/>
          </p:cNvPicPr>
          <p:nvPr/>
        </p:nvPicPr>
        <p:blipFill>
          <a:blip r:embed="rId13"/>
          <a:stretch>
            <a:fillRect/>
          </a:stretch>
        </p:blipFill>
        <p:spPr>
          <a:xfrm>
            <a:off x="7425630" y="1162050"/>
            <a:ext cx="4175820" cy="323850"/>
          </a:xfrm>
          <a:prstGeom prst="rect">
            <a:avLst/>
          </a:prstGeom>
        </p:spPr>
      </p:pic>
      <p:pic>
        <p:nvPicPr>
          <p:cNvPr id="13" name="SK-7-img-12" descr="preencoded.png"/>
          <p:cNvPicPr>
            <a:picLocks noChangeAspect="1"/>
          </p:cNvPicPr>
          <p:nvPr/>
        </p:nvPicPr>
        <p:blipFill>
          <a:blip r:embed="rId14"/>
          <a:stretch>
            <a:fillRect/>
          </a:stretch>
        </p:blipFill>
        <p:spPr>
          <a:xfrm>
            <a:off x="7425630" y="1636068"/>
            <a:ext cx="190500" cy="156865"/>
          </a:xfrm>
          <a:prstGeom prst="rect">
            <a:avLst/>
          </a:prstGeom>
        </p:spPr>
      </p:pic>
      <p:pic>
        <p:nvPicPr>
          <p:cNvPr id="14" name="SK-7-img-13" descr="preencoded.png"/>
          <p:cNvPicPr>
            <a:picLocks noChangeAspect="1"/>
          </p:cNvPicPr>
          <p:nvPr/>
        </p:nvPicPr>
        <p:blipFill>
          <a:blip r:embed="rId14"/>
          <a:stretch>
            <a:fillRect/>
          </a:stretch>
        </p:blipFill>
        <p:spPr>
          <a:xfrm>
            <a:off x="7425630" y="1940868"/>
            <a:ext cx="190500" cy="156865"/>
          </a:xfrm>
          <a:prstGeom prst="rect">
            <a:avLst/>
          </a:prstGeom>
        </p:spPr>
      </p:pic>
      <p:pic>
        <p:nvPicPr>
          <p:cNvPr id="15" name="SK-7-img-14" descr="preencoded.png"/>
          <p:cNvPicPr>
            <a:picLocks noChangeAspect="1"/>
          </p:cNvPicPr>
          <p:nvPr/>
        </p:nvPicPr>
        <p:blipFill>
          <a:blip r:embed="rId14"/>
          <a:stretch>
            <a:fillRect/>
          </a:stretch>
        </p:blipFill>
        <p:spPr>
          <a:xfrm>
            <a:off x="7425630" y="2245668"/>
            <a:ext cx="190500" cy="156865"/>
          </a:xfrm>
          <a:prstGeom prst="rect">
            <a:avLst/>
          </a:prstGeom>
        </p:spPr>
      </p:pic>
      <p:pic>
        <p:nvPicPr>
          <p:cNvPr id="16" name="SK-7-img-15" descr="preencoded.png"/>
          <p:cNvPicPr>
            <a:picLocks noChangeAspect="1"/>
          </p:cNvPicPr>
          <p:nvPr/>
        </p:nvPicPr>
        <p:blipFill>
          <a:blip r:embed="rId14"/>
          <a:stretch>
            <a:fillRect/>
          </a:stretch>
        </p:blipFill>
        <p:spPr>
          <a:xfrm>
            <a:off x="7425630" y="2550468"/>
            <a:ext cx="190500" cy="156865"/>
          </a:xfrm>
          <a:prstGeom prst="rect">
            <a:avLst/>
          </a:prstGeom>
        </p:spPr>
      </p:pic>
      <p:pic>
        <p:nvPicPr>
          <p:cNvPr id="17" name="SK-7-img-16" descr="preencoded.png"/>
          <p:cNvPicPr>
            <a:picLocks noChangeAspect="1"/>
          </p:cNvPicPr>
          <p:nvPr/>
        </p:nvPicPr>
        <p:blipFill>
          <a:blip r:embed="rId14"/>
          <a:stretch>
            <a:fillRect/>
          </a:stretch>
        </p:blipFill>
        <p:spPr>
          <a:xfrm>
            <a:off x="7425630" y="2855268"/>
            <a:ext cx="190500" cy="156865"/>
          </a:xfrm>
          <a:prstGeom prst="rect">
            <a:avLst/>
          </a:prstGeom>
        </p:spPr>
      </p:pic>
      <p:pic>
        <p:nvPicPr>
          <p:cNvPr id="18" name="SK-7-img-17" descr="preencoded.png"/>
          <p:cNvPicPr>
            <a:picLocks noChangeAspect="1"/>
          </p:cNvPicPr>
          <p:nvPr/>
        </p:nvPicPr>
        <p:blipFill>
          <a:blip r:embed="rId14"/>
          <a:stretch>
            <a:fillRect/>
          </a:stretch>
        </p:blipFill>
        <p:spPr>
          <a:xfrm>
            <a:off x="7425630" y="3160068"/>
            <a:ext cx="190500" cy="156865"/>
          </a:xfrm>
          <a:prstGeom prst="rect">
            <a:avLst/>
          </a:prstGeom>
        </p:spPr>
      </p:pic>
      <p:pic>
        <p:nvPicPr>
          <p:cNvPr id="19" name="SK-7-img-18" descr="preencoded.png"/>
          <p:cNvPicPr>
            <a:picLocks noChangeAspect="1"/>
          </p:cNvPicPr>
          <p:nvPr/>
        </p:nvPicPr>
        <p:blipFill>
          <a:blip r:embed="rId15"/>
          <a:stretch>
            <a:fillRect/>
          </a:stretch>
        </p:blipFill>
        <p:spPr>
          <a:xfrm>
            <a:off x="7311330" y="4800005"/>
            <a:ext cx="4404420" cy="1396008"/>
          </a:xfrm>
          <a:prstGeom prst="rect">
            <a:avLst/>
          </a:prstGeom>
        </p:spPr>
      </p:pic>
      <p:pic>
        <p:nvPicPr>
          <p:cNvPr id="20" name="SK-7-img-19" descr="preencoded.png"/>
          <p:cNvPicPr>
            <a:picLocks noChangeAspect="1"/>
          </p:cNvPicPr>
          <p:nvPr/>
        </p:nvPicPr>
        <p:blipFill>
          <a:blip r:embed="rId16"/>
          <a:stretch>
            <a:fillRect/>
          </a:stretch>
        </p:blipFill>
        <p:spPr>
          <a:xfrm>
            <a:off x="7425630" y="4955232"/>
            <a:ext cx="214313" cy="175320"/>
          </a:xfrm>
          <a:prstGeom prst="rect">
            <a:avLst/>
          </a:prstGeom>
        </p:spPr>
      </p:pic>
      <p:pic>
        <p:nvPicPr>
          <p:cNvPr id="21" name="SK-7-img-20" descr="preencoded.png"/>
          <p:cNvPicPr>
            <a:picLocks noChangeAspect="1"/>
          </p:cNvPicPr>
          <p:nvPr/>
        </p:nvPicPr>
        <p:blipFill>
          <a:blip r:embed="rId17"/>
          <a:stretch>
            <a:fillRect/>
          </a:stretch>
        </p:blipFill>
        <p:spPr>
          <a:xfrm>
            <a:off x="0" y="6481763"/>
            <a:ext cx="12192000" cy="376238"/>
          </a:xfrm>
          <a:prstGeom prst="rect">
            <a:avLst/>
          </a:prstGeom>
        </p:spPr>
      </p:pic>
      <p:sp>
        <p:nvSpPr>
          <p:cNvPr id="22" name="SK-7-text-21"/>
          <p:cNvSpPr/>
          <p:nvPr/>
        </p:nvSpPr>
        <p:spPr>
          <a:xfrm>
            <a:off x="628650" y="285750"/>
            <a:ext cx="1117282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Complex PTSD (ICD-11 cPTSD)</a:t>
            </a:r>
            <a:endParaRPr lang="en-US" sz="2550" dirty="0"/>
          </a:p>
        </p:txBody>
      </p:sp>
      <p:sp>
        <p:nvSpPr>
          <p:cNvPr id="23" name="SK-7-text-22"/>
          <p:cNvSpPr/>
          <p:nvPr/>
        </p:nvSpPr>
        <p:spPr>
          <a:xfrm>
            <a:off x="971550" y="1162050"/>
            <a:ext cx="74980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E0651F"/>
                </a:solidFill>
                <a:latin typeface="Arimo" pitchFamily="34" charset="0"/>
                <a:ea typeface="Arimo" pitchFamily="34" charset="-122"/>
                <a:cs typeface="Arimo" pitchFamily="34" charset="-120"/>
              </a:rPr>
              <a:t>ICD-11 Formula: PTSD + DSO</a:t>
            </a:r>
            <a:endParaRPr lang="en-US" sz="1800" dirty="0"/>
          </a:p>
        </p:txBody>
      </p:sp>
      <p:sp>
        <p:nvSpPr>
          <p:cNvPr id="24" name="SK-7-text-23"/>
          <p:cNvSpPr/>
          <p:nvPr/>
        </p:nvSpPr>
        <p:spPr>
          <a:xfrm>
            <a:off x="590550" y="1619250"/>
            <a:ext cx="637788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Arimo" pitchFamily="34" charset="0"/>
                <a:ea typeface="Arimo" pitchFamily="34" charset="-122"/>
                <a:cs typeface="Arimo" pitchFamily="34" charset="-120"/>
              </a:rPr>
              <a:t>Complex PTSD includes all core PTSD symptoms (re-experiencing, avoidance, threat sense) </a:t>
            </a:r>
            <a:r>
              <a:rPr lang="en-US" sz="1275" b="1" dirty="0">
                <a:solidFill>
                  <a:srgbClr val="4B5563"/>
                </a:solidFill>
                <a:latin typeface="Arimo" pitchFamily="34" charset="0"/>
                <a:ea typeface="Arimo" pitchFamily="34" charset="-122"/>
                <a:cs typeface="Arimo" pitchFamily="34" charset="-120"/>
              </a:rPr>
              <a:t>plus</a:t>
            </a:r>
            <a:r>
              <a:rPr lang="en-US" sz="1275" dirty="0">
                <a:solidFill>
                  <a:srgbClr val="4B5563"/>
                </a:solidFill>
                <a:latin typeface="Arimo" pitchFamily="34" charset="0"/>
                <a:ea typeface="Arimo" pitchFamily="34" charset="-122"/>
                <a:cs typeface="Arimo" pitchFamily="34" charset="-120"/>
              </a:rPr>
              <a:t> three clusters of </a:t>
            </a:r>
            <a:r>
              <a:rPr lang="en-US" sz="1275" b="1" dirty="0">
                <a:solidFill>
                  <a:srgbClr val="4B5563"/>
                </a:solidFill>
                <a:latin typeface="Arimo" pitchFamily="34" charset="0"/>
                <a:ea typeface="Arimo" pitchFamily="34" charset="-122"/>
                <a:cs typeface="Arimo" pitchFamily="34" charset="-120"/>
              </a:rPr>
              <a:t>Disturbances in Self-Organization (DSO)</a:t>
            </a:r>
            <a:r>
              <a:rPr lang="en-US" sz="1275" dirty="0">
                <a:solidFill>
                  <a:srgbClr val="4B5563"/>
                </a:solidFill>
                <a:latin typeface="Arimo" pitchFamily="34" charset="0"/>
                <a:ea typeface="Arimo" pitchFamily="34" charset="-122"/>
                <a:cs typeface="Arimo" pitchFamily="34" charset="-120"/>
              </a:rPr>
              <a:t>:</a:t>
            </a:r>
            <a:endParaRPr lang="en-US" sz="1275" dirty="0"/>
          </a:p>
        </p:txBody>
      </p:sp>
      <p:sp>
        <p:nvSpPr>
          <p:cNvPr id="25" name="SK-7-text-24"/>
          <p:cNvSpPr/>
          <p:nvPr/>
        </p:nvSpPr>
        <p:spPr>
          <a:xfrm>
            <a:off x="704850" y="2333625"/>
            <a:ext cx="6235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Arimo" pitchFamily="34" charset="0"/>
                <a:ea typeface="Arimo" pitchFamily="34" charset="-122"/>
                <a:cs typeface="Arimo" pitchFamily="34" charset="-120"/>
              </a:rPr>
              <a:t>1. Affect Dysregulation</a:t>
            </a:r>
            <a:endParaRPr lang="en-US" sz="1350" dirty="0"/>
          </a:p>
        </p:txBody>
      </p:sp>
      <p:sp>
        <p:nvSpPr>
          <p:cNvPr id="26" name="SK-7-text-25"/>
          <p:cNvSpPr/>
          <p:nvPr/>
        </p:nvSpPr>
        <p:spPr>
          <a:xfrm>
            <a:off x="704850" y="2628900"/>
            <a:ext cx="1148715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Heightened emotional reactivity, violent outbursts, or emotional numbing/dissociation.</a:t>
            </a:r>
            <a:endParaRPr lang="en-US" sz="1200" dirty="0"/>
          </a:p>
        </p:txBody>
      </p:sp>
      <p:sp>
        <p:nvSpPr>
          <p:cNvPr id="27" name="SK-7-text-26"/>
          <p:cNvSpPr/>
          <p:nvPr/>
        </p:nvSpPr>
        <p:spPr>
          <a:xfrm>
            <a:off x="704850" y="3108871"/>
            <a:ext cx="6235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Arimo" pitchFamily="34" charset="0"/>
                <a:ea typeface="Arimo" pitchFamily="34" charset="-122"/>
                <a:cs typeface="Arimo" pitchFamily="34" charset="-120"/>
              </a:rPr>
              <a:t>2. Negative Self-Concept</a:t>
            </a:r>
            <a:endParaRPr lang="en-US" sz="1350" dirty="0"/>
          </a:p>
        </p:txBody>
      </p:sp>
      <p:sp>
        <p:nvSpPr>
          <p:cNvPr id="28" name="SK-7-text-27"/>
          <p:cNvSpPr/>
          <p:nvPr/>
        </p:nvSpPr>
        <p:spPr>
          <a:xfrm>
            <a:off x="704850" y="3404146"/>
            <a:ext cx="614928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Persistent beliefs about being diminished, defeated, or worthless; accompanied by deep shame or guilt.</a:t>
            </a:r>
            <a:endParaRPr lang="en-US" sz="1200" dirty="0"/>
          </a:p>
        </p:txBody>
      </p:sp>
      <p:sp>
        <p:nvSpPr>
          <p:cNvPr id="29" name="SK-7-text-28"/>
          <p:cNvSpPr/>
          <p:nvPr/>
        </p:nvSpPr>
        <p:spPr>
          <a:xfrm>
            <a:off x="704850" y="4097387"/>
            <a:ext cx="6235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Arimo" pitchFamily="34" charset="0"/>
                <a:ea typeface="Arimo" pitchFamily="34" charset="-122"/>
                <a:cs typeface="Arimo" pitchFamily="34" charset="-120"/>
              </a:rPr>
              <a:t>3. Relational Difficulties</a:t>
            </a:r>
            <a:endParaRPr lang="en-US" sz="1350" dirty="0"/>
          </a:p>
        </p:txBody>
      </p:sp>
      <p:sp>
        <p:nvSpPr>
          <p:cNvPr id="30" name="SK-7-text-29"/>
          <p:cNvSpPr/>
          <p:nvPr/>
        </p:nvSpPr>
        <p:spPr>
          <a:xfrm>
            <a:off x="704850" y="4392662"/>
            <a:ext cx="1148715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Persistent difficulties in sustaining relationships or feeling close to others.</a:t>
            </a:r>
            <a:endParaRPr lang="en-US" sz="1200" dirty="0"/>
          </a:p>
        </p:txBody>
      </p:sp>
      <p:sp>
        <p:nvSpPr>
          <p:cNvPr id="31" name="SK-7-text-30"/>
          <p:cNvSpPr/>
          <p:nvPr/>
        </p:nvSpPr>
        <p:spPr>
          <a:xfrm>
            <a:off x="7425630" y="1162050"/>
            <a:ext cx="4766370" cy="3238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Prolonged/Repeated Trauma</a:t>
            </a:r>
            <a:endParaRPr lang="en-US" sz="1500" dirty="0"/>
          </a:p>
        </p:txBody>
      </p:sp>
      <p:sp>
        <p:nvSpPr>
          <p:cNvPr id="32" name="SK-7-text-31"/>
          <p:cNvSpPr/>
          <p:nvPr/>
        </p:nvSpPr>
        <p:spPr>
          <a:xfrm>
            <a:off x="7692330" y="1600200"/>
            <a:ext cx="449967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Arimo" pitchFamily="34" charset="0"/>
                <a:ea typeface="Arimo" pitchFamily="34" charset="-122"/>
                <a:cs typeface="Arimo" pitchFamily="34" charset="-120"/>
              </a:rPr>
              <a:t>Childhood abuse or neglect</a:t>
            </a:r>
            <a:endParaRPr lang="en-US" sz="1200" dirty="0"/>
          </a:p>
        </p:txBody>
      </p:sp>
      <p:sp>
        <p:nvSpPr>
          <p:cNvPr id="33" name="SK-7-text-32"/>
          <p:cNvSpPr/>
          <p:nvPr/>
        </p:nvSpPr>
        <p:spPr>
          <a:xfrm>
            <a:off x="7692330" y="1905000"/>
            <a:ext cx="449967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Arimo" pitchFamily="34" charset="0"/>
                <a:ea typeface="Arimo" pitchFamily="34" charset="-122"/>
                <a:cs typeface="Arimo" pitchFamily="34" charset="-120"/>
              </a:rPr>
              <a:t>Domestic abuse / coercive control</a:t>
            </a:r>
            <a:endParaRPr lang="en-US" sz="1200" dirty="0"/>
          </a:p>
        </p:txBody>
      </p:sp>
      <p:sp>
        <p:nvSpPr>
          <p:cNvPr id="34" name="SK-7-text-33"/>
          <p:cNvSpPr/>
          <p:nvPr/>
        </p:nvSpPr>
        <p:spPr>
          <a:xfrm>
            <a:off x="7692330" y="2209800"/>
            <a:ext cx="41758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Arimo" pitchFamily="34" charset="0"/>
                <a:ea typeface="Arimo" pitchFamily="34" charset="-122"/>
                <a:cs typeface="Arimo" pitchFamily="34" charset="-120"/>
              </a:rPr>
              <a:t>Torture or captivity</a:t>
            </a:r>
            <a:endParaRPr lang="en-US" sz="1200" dirty="0"/>
          </a:p>
        </p:txBody>
      </p:sp>
      <p:sp>
        <p:nvSpPr>
          <p:cNvPr id="35" name="SK-7-text-34"/>
          <p:cNvSpPr/>
          <p:nvPr/>
        </p:nvSpPr>
        <p:spPr>
          <a:xfrm>
            <a:off x="7692330" y="2514600"/>
            <a:ext cx="449967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Arimo" pitchFamily="34" charset="0"/>
                <a:ea typeface="Arimo" pitchFamily="34" charset="-122"/>
                <a:cs typeface="Arimo" pitchFamily="34" charset="-120"/>
              </a:rPr>
              <a:t>Human trafficking / exploitation</a:t>
            </a:r>
            <a:endParaRPr lang="en-US" sz="1200" dirty="0"/>
          </a:p>
        </p:txBody>
      </p:sp>
      <p:sp>
        <p:nvSpPr>
          <p:cNvPr id="36" name="SK-7-text-35"/>
          <p:cNvSpPr/>
          <p:nvPr/>
        </p:nvSpPr>
        <p:spPr>
          <a:xfrm>
            <a:off x="7692330" y="2819400"/>
            <a:ext cx="449967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Arimo" pitchFamily="34" charset="0"/>
                <a:ea typeface="Arimo" pitchFamily="34" charset="-122"/>
                <a:cs typeface="Arimo" pitchFamily="34" charset="-120"/>
              </a:rPr>
              <a:t>Repeated occupational trauma</a:t>
            </a:r>
            <a:endParaRPr lang="en-US" sz="1200" dirty="0"/>
          </a:p>
        </p:txBody>
      </p:sp>
      <p:sp>
        <p:nvSpPr>
          <p:cNvPr id="37" name="SK-7-text-36"/>
          <p:cNvSpPr/>
          <p:nvPr/>
        </p:nvSpPr>
        <p:spPr>
          <a:xfrm>
            <a:off x="7692330" y="3124200"/>
            <a:ext cx="41758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latin typeface="Arimo" pitchFamily="34" charset="0"/>
                <a:ea typeface="Arimo" pitchFamily="34" charset="-122"/>
                <a:cs typeface="Arimo" pitchFamily="34" charset="-120"/>
              </a:rPr>
              <a:t>Genocide survivors</a:t>
            </a:r>
            <a:endParaRPr lang="en-US" sz="1200" dirty="0"/>
          </a:p>
        </p:txBody>
      </p:sp>
      <p:sp>
        <p:nvSpPr>
          <p:cNvPr id="38" name="SK-7-text-37"/>
          <p:cNvSpPr/>
          <p:nvPr/>
        </p:nvSpPr>
        <p:spPr>
          <a:xfrm>
            <a:off x="7716143" y="4914305"/>
            <a:ext cx="4475857"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795548"/>
                </a:solidFill>
                <a:latin typeface="Arimo" pitchFamily="34" charset="0"/>
                <a:ea typeface="Arimo" pitchFamily="34" charset="-122"/>
                <a:cs typeface="Arimo" pitchFamily="34" charset="-120"/>
              </a:rPr>
              <a:t>Pitfall: Diagnostic Overlap</a:t>
            </a:r>
            <a:endParaRPr lang="en-US" sz="1350" dirty="0"/>
          </a:p>
        </p:txBody>
      </p:sp>
      <p:sp>
        <p:nvSpPr>
          <p:cNvPr id="39" name="SK-7-text-38"/>
          <p:cNvSpPr/>
          <p:nvPr/>
        </p:nvSpPr>
        <p:spPr>
          <a:xfrm>
            <a:off x="7425630" y="5228630"/>
            <a:ext cx="4175820" cy="853083"/>
          </a:xfrm>
          <a:prstGeom prst="rect">
            <a:avLst/>
          </a:prstGeom>
          <a:noFill/>
          <a:ln/>
        </p:spPr>
        <p:txBody>
          <a:bodyPr vert="horz" wrap="square" lIns="0" tIns="0" rIns="0" bIns="0" rtlCol="0" anchor="ctr"/>
          <a:lstStyle/>
          <a:p>
            <a:pPr marL="0" indent="0">
              <a:lnSpc>
                <a:spcPts val="1680"/>
              </a:lnSpc>
              <a:buNone/>
            </a:pPr>
            <a:r>
              <a:rPr lang="en-US" sz="1200" dirty="0">
                <a:solidFill>
                  <a:srgbClr val="1F2937"/>
                </a:solidFill>
                <a:latin typeface="Arimo" pitchFamily="34" charset="0"/>
                <a:ea typeface="Arimo" pitchFamily="34" charset="-122"/>
                <a:cs typeface="Arimo" pitchFamily="34" charset="-120"/>
              </a:rPr>
              <a:t>Do not label as </a:t>
            </a:r>
            <a:r>
              <a:rPr lang="en-US" sz="1200" b="1" dirty="0">
                <a:solidFill>
                  <a:srgbClr val="1F2937"/>
                </a:solidFill>
                <a:latin typeface="Arimo" pitchFamily="34" charset="0"/>
                <a:ea typeface="Arimo" pitchFamily="34" charset="-122"/>
                <a:cs typeface="Arimo" pitchFamily="34" charset="-120"/>
              </a:rPr>
              <a:t>Personality Disorder</a:t>
            </a:r>
            <a:r>
              <a:rPr lang="en-US" sz="1200" dirty="0">
                <a:solidFill>
                  <a:srgbClr val="1F2937"/>
                </a:solidFill>
                <a:latin typeface="Arimo" pitchFamily="34" charset="0"/>
                <a:ea typeface="Arimo" pitchFamily="34" charset="-122"/>
                <a:cs typeface="Arimo" pitchFamily="34" charset="-120"/>
              </a:rPr>
              <a:t> (e.g., EUPD/BPD) without first considering a history of prolonged trauma. cPTSD symptoms are often a survival response to inescapable threat rather than a primary personality trait.</a:t>
            </a:r>
            <a:endParaRPr lang="en-US" sz="1200" dirty="0"/>
          </a:p>
        </p:txBody>
      </p:sp>
      <p:sp>
        <p:nvSpPr>
          <p:cNvPr id="40" name="SK-7-text-39"/>
          <p:cNvSpPr/>
          <p:nvPr/>
        </p:nvSpPr>
        <p:spPr>
          <a:xfrm>
            <a:off x="476250" y="6577013"/>
            <a:ext cx="7208520" cy="185738"/>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latin typeface="Arimo" pitchFamily="34" charset="0"/>
                <a:ea typeface="Arimo" pitchFamily="34" charset="-122"/>
                <a:cs typeface="Arimo" pitchFamily="34" charset="-120"/>
              </a:rPr>
              <a:t>Bradford VTS Teaching Deck: PTSD in Primary Care</a:t>
            </a:r>
            <a:endParaRPr lang="en-US" sz="975" dirty="0"/>
          </a:p>
        </p:txBody>
      </p:sp>
      <p:sp>
        <p:nvSpPr>
          <p:cNvPr id="41" name="SK-7-text-40"/>
          <p:cNvSpPr/>
          <p:nvPr/>
        </p:nvSpPr>
        <p:spPr>
          <a:xfrm>
            <a:off x="10467975" y="6577013"/>
            <a:ext cx="1724025" cy="185738"/>
          </a:xfrm>
          <a:prstGeom prst="rect">
            <a:avLst/>
          </a:prstGeom>
          <a:noFill/>
          <a:ln/>
        </p:spPr>
        <p:txBody>
          <a:bodyPr vert="horz" wrap="square" lIns="0" tIns="0" rIns="0" bIns="0" rtlCol="0" anchor="ctr"/>
          <a:lstStyle/>
          <a:p>
            <a:pPr marL="0" indent="0">
              <a:lnSpc>
                <a:spcPts val="1463"/>
              </a:lnSpc>
              <a:buNone/>
            </a:pPr>
            <a:r>
              <a:rPr lang="en-US" sz="975" u="sng" dirty="0">
                <a:solidFill>
                  <a:srgbClr val="6B7280"/>
                </a:solidFill>
                <a:latin typeface="Arimo" pitchFamily="34" charset="0"/>
                <a:ea typeface="Arimo" pitchFamily="34" charset="-122"/>
                <a:cs typeface="Arimo" pitchFamily="34" charset="-120"/>
                <a:hlinkClick r:id="rId18" tooltip="https://www.bradfordvts.co.uk/">
                  <a:extLst>
                    <a:ext uri="{A12FA001-AC4F-418D-AE19-62706E023703}">
                      <ahyp:hlinkClr xmlns:ahyp="http://schemas.microsoft.com/office/drawing/2018/hyperlinkcolor" val="tx"/>
                    </a:ext>
                  </a:extLst>
                </a:hlinkClick>
              </a:rPr>
              <a:t>www.bradfordvts.co.uk</a:t>
            </a:r>
            <a:endParaRPr lang="en-US" sz="975" dirty="0"/>
          </a:p>
        </p:txBody>
      </p:sp>
      <p:sp>
        <p:nvSpPr>
          <p:cNvPr id="42" name="SK-7-text-40-link-hitbox-1">
            <a:hlinkClick r:id="rId18" tooltip="https://www.bradfordvts.co.uk/"/>
          </p:cNvPr>
          <p:cNvSpPr/>
          <p:nvPr/>
        </p:nvSpPr>
        <p:spPr>
          <a:xfrm>
            <a:off x="10467975" y="6596063"/>
            <a:ext cx="1724025" cy="142875"/>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8-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8-img-5" descr="preencoded.png"/>
          <p:cNvPicPr>
            <a:picLocks noChangeAspect="1"/>
          </p:cNvPicPr>
          <p:nvPr/>
        </p:nvPicPr>
        <p:blipFill>
          <a:blip r:embed="rId7"/>
          <a:stretch>
            <a:fillRect/>
          </a:stretch>
        </p:blipFill>
        <p:spPr>
          <a:xfrm>
            <a:off x="476250" y="1143000"/>
            <a:ext cx="6292007" cy="2076450"/>
          </a:xfrm>
          <a:prstGeom prst="rect">
            <a:avLst/>
          </a:prstGeom>
        </p:spPr>
      </p:pic>
      <p:pic>
        <p:nvPicPr>
          <p:cNvPr id="7" name="SK-8-img-6" descr="preencoded.png"/>
          <p:cNvPicPr>
            <a:picLocks noChangeAspect="1"/>
          </p:cNvPicPr>
          <p:nvPr/>
        </p:nvPicPr>
        <p:blipFill>
          <a:blip r:embed="rId8"/>
          <a:stretch>
            <a:fillRect/>
          </a:stretch>
        </p:blipFill>
        <p:spPr>
          <a:xfrm>
            <a:off x="590550" y="1338263"/>
            <a:ext cx="190500" cy="152400"/>
          </a:xfrm>
          <a:prstGeom prst="rect">
            <a:avLst/>
          </a:prstGeom>
        </p:spPr>
      </p:pic>
      <p:pic>
        <p:nvPicPr>
          <p:cNvPr id="8" name="SK-8-img-7" descr="preencoded.png"/>
          <p:cNvPicPr>
            <a:picLocks noChangeAspect="1"/>
          </p:cNvPicPr>
          <p:nvPr/>
        </p:nvPicPr>
        <p:blipFill>
          <a:blip r:embed="rId9"/>
          <a:stretch>
            <a:fillRect/>
          </a:stretch>
        </p:blipFill>
        <p:spPr>
          <a:xfrm>
            <a:off x="476250" y="3371850"/>
            <a:ext cx="6292007" cy="2076450"/>
          </a:xfrm>
          <a:prstGeom prst="rect">
            <a:avLst/>
          </a:prstGeom>
        </p:spPr>
      </p:pic>
      <p:pic>
        <p:nvPicPr>
          <p:cNvPr id="9" name="SK-8-img-8" descr="preencoded.png"/>
          <p:cNvPicPr>
            <a:picLocks noChangeAspect="1"/>
          </p:cNvPicPr>
          <p:nvPr/>
        </p:nvPicPr>
        <p:blipFill>
          <a:blip r:embed="rId10"/>
          <a:stretch>
            <a:fillRect/>
          </a:stretch>
        </p:blipFill>
        <p:spPr>
          <a:xfrm>
            <a:off x="590550" y="3567113"/>
            <a:ext cx="190500" cy="152400"/>
          </a:xfrm>
          <a:prstGeom prst="rect">
            <a:avLst/>
          </a:prstGeom>
        </p:spPr>
      </p:pic>
      <p:pic>
        <p:nvPicPr>
          <p:cNvPr id="10" name="SK-8-img-9" descr="preencoded.png"/>
          <p:cNvPicPr>
            <a:picLocks noChangeAspect="1"/>
          </p:cNvPicPr>
          <p:nvPr/>
        </p:nvPicPr>
        <p:blipFill>
          <a:blip r:embed="rId11"/>
          <a:stretch>
            <a:fillRect/>
          </a:stretch>
        </p:blipFill>
        <p:spPr>
          <a:xfrm>
            <a:off x="476250" y="5600700"/>
            <a:ext cx="6292007" cy="685800"/>
          </a:xfrm>
          <a:prstGeom prst="rect">
            <a:avLst/>
          </a:prstGeom>
        </p:spPr>
      </p:pic>
      <p:pic>
        <p:nvPicPr>
          <p:cNvPr id="11" name="SK-8-img-10" descr="preencoded.png"/>
          <p:cNvPicPr>
            <a:picLocks noChangeAspect="1"/>
          </p:cNvPicPr>
          <p:nvPr/>
        </p:nvPicPr>
        <p:blipFill>
          <a:blip r:embed="rId12"/>
          <a:stretch>
            <a:fillRect/>
          </a:stretch>
        </p:blipFill>
        <p:spPr>
          <a:xfrm>
            <a:off x="6996857" y="1143000"/>
            <a:ext cx="4718893" cy="5143500"/>
          </a:xfrm>
          <a:prstGeom prst="rect">
            <a:avLst/>
          </a:prstGeom>
        </p:spPr>
      </p:pic>
      <p:pic>
        <p:nvPicPr>
          <p:cNvPr id="12" name="SK-8-img-11" descr="preencoded.png"/>
          <p:cNvPicPr>
            <a:picLocks noChangeAspect="1"/>
          </p:cNvPicPr>
          <p:nvPr/>
        </p:nvPicPr>
        <p:blipFill>
          <a:blip r:embed="rId13"/>
          <a:stretch>
            <a:fillRect/>
          </a:stretch>
        </p:blipFill>
        <p:spPr>
          <a:xfrm>
            <a:off x="7111157" y="1338263"/>
            <a:ext cx="190500" cy="152400"/>
          </a:xfrm>
          <a:prstGeom prst="rect">
            <a:avLst/>
          </a:prstGeom>
        </p:spPr>
      </p:pic>
      <p:pic>
        <p:nvPicPr>
          <p:cNvPr id="13" name="SK-8-img-12" descr="preencoded.png"/>
          <p:cNvPicPr>
            <a:picLocks noChangeAspect="1"/>
          </p:cNvPicPr>
          <p:nvPr/>
        </p:nvPicPr>
        <p:blipFill>
          <a:blip r:embed="rId14"/>
          <a:stretch>
            <a:fillRect/>
          </a:stretch>
        </p:blipFill>
        <p:spPr>
          <a:xfrm>
            <a:off x="7111157" y="2028825"/>
            <a:ext cx="2206972" cy="328613"/>
          </a:xfrm>
          <a:prstGeom prst="rect">
            <a:avLst/>
          </a:prstGeom>
        </p:spPr>
      </p:pic>
      <p:pic>
        <p:nvPicPr>
          <p:cNvPr id="14" name="SK-8-img-13" descr="preencoded.png"/>
          <p:cNvPicPr>
            <a:picLocks noChangeAspect="1"/>
          </p:cNvPicPr>
          <p:nvPr/>
        </p:nvPicPr>
        <p:blipFill>
          <a:blip r:embed="rId15"/>
          <a:stretch>
            <a:fillRect/>
          </a:stretch>
        </p:blipFill>
        <p:spPr>
          <a:xfrm>
            <a:off x="7206407" y="2121694"/>
            <a:ext cx="178594" cy="142875"/>
          </a:xfrm>
          <a:prstGeom prst="rect">
            <a:avLst/>
          </a:prstGeom>
        </p:spPr>
      </p:pic>
      <p:pic>
        <p:nvPicPr>
          <p:cNvPr id="15" name="SK-8-img-14" descr="preencoded.png"/>
          <p:cNvPicPr>
            <a:picLocks noChangeAspect="1"/>
          </p:cNvPicPr>
          <p:nvPr/>
        </p:nvPicPr>
        <p:blipFill>
          <a:blip r:embed="rId16"/>
          <a:stretch>
            <a:fillRect/>
          </a:stretch>
        </p:blipFill>
        <p:spPr>
          <a:xfrm>
            <a:off x="9394329" y="2028825"/>
            <a:ext cx="2207121" cy="328613"/>
          </a:xfrm>
          <a:prstGeom prst="rect">
            <a:avLst/>
          </a:prstGeom>
        </p:spPr>
      </p:pic>
      <p:pic>
        <p:nvPicPr>
          <p:cNvPr id="16" name="SK-8-img-15" descr="preencoded.png"/>
          <p:cNvPicPr>
            <a:picLocks noChangeAspect="1"/>
          </p:cNvPicPr>
          <p:nvPr/>
        </p:nvPicPr>
        <p:blipFill>
          <a:blip r:embed="rId17"/>
          <a:stretch>
            <a:fillRect/>
          </a:stretch>
        </p:blipFill>
        <p:spPr>
          <a:xfrm>
            <a:off x="9489579" y="2121694"/>
            <a:ext cx="178594" cy="142875"/>
          </a:xfrm>
          <a:prstGeom prst="rect">
            <a:avLst/>
          </a:prstGeom>
        </p:spPr>
      </p:pic>
      <p:pic>
        <p:nvPicPr>
          <p:cNvPr id="17" name="SK-8-img-16" descr="preencoded.png"/>
          <p:cNvPicPr>
            <a:picLocks noChangeAspect="1"/>
          </p:cNvPicPr>
          <p:nvPr/>
        </p:nvPicPr>
        <p:blipFill>
          <a:blip r:embed="rId18"/>
          <a:stretch>
            <a:fillRect/>
          </a:stretch>
        </p:blipFill>
        <p:spPr>
          <a:xfrm>
            <a:off x="7111157" y="2433638"/>
            <a:ext cx="2206972" cy="328613"/>
          </a:xfrm>
          <a:prstGeom prst="rect">
            <a:avLst/>
          </a:prstGeom>
        </p:spPr>
      </p:pic>
      <p:pic>
        <p:nvPicPr>
          <p:cNvPr id="18" name="SK-8-img-17" descr="preencoded.png"/>
          <p:cNvPicPr>
            <a:picLocks noChangeAspect="1"/>
          </p:cNvPicPr>
          <p:nvPr/>
        </p:nvPicPr>
        <p:blipFill>
          <a:blip r:embed="rId19"/>
          <a:stretch>
            <a:fillRect/>
          </a:stretch>
        </p:blipFill>
        <p:spPr>
          <a:xfrm>
            <a:off x="7206407" y="2526506"/>
            <a:ext cx="178594" cy="142875"/>
          </a:xfrm>
          <a:prstGeom prst="rect">
            <a:avLst/>
          </a:prstGeom>
        </p:spPr>
      </p:pic>
      <p:pic>
        <p:nvPicPr>
          <p:cNvPr id="19" name="SK-8-img-18" descr="preencoded.png"/>
          <p:cNvPicPr>
            <a:picLocks noChangeAspect="1"/>
          </p:cNvPicPr>
          <p:nvPr/>
        </p:nvPicPr>
        <p:blipFill>
          <a:blip r:embed="rId20"/>
          <a:stretch>
            <a:fillRect/>
          </a:stretch>
        </p:blipFill>
        <p:spPr>
          <a:xfrm>
            <a:off x="9394329" y="2433638"/>
            <a:ext cx="2207121" cy="328613"/>
          </a:xfrm>
          <a:prstGeom prst="rect">
            <a:avLst/>
          </a:prstGeom>
        </p:spPr>
      </p:pic>
      <p:pic>
        <p:nvPicPr>
          <p:cNvPr id="20" name="SK-8-img-19" descr="preencoded.png"/>
          <p:cNvPicPr>
            <a:picLocks noChangeAspect="1"/>
          </p:cNvPicPr>
          <p:nvPr/>
        </p:nvPicPr>
        <p:blipFill>
          <a:blip r:embed="rId21"/>
          <a:stretch>
            <a:fillRect/>
          </a:stretch>
        </p:blipFill>
        <p:spPr>
          <a:xfrm>
            <a:off x="9489579" y="2526506"/>
            <a:ext cx="178594" cy="142875"/>
          </a:xfrm>
          <a:prstGeom prst="rect">
            <a:avLst/>
          </a:prstGeom>
        </p:spPr>
      </p:pic>
      <p:pic>
        <p:nvPicPr>
          <p:cNvPr id="21" name="SK-8-img-20" descr="preencoded.png"/>
          <p:cNvPicPr>
            <a:picLocks noChangeAspect="1"/>
          </p:cNvPicPr>
          <p:nvPr/>
        </p:nvPicPr>
        <p:blipFill>
          <a:blip r:embed="rId14"/>
          <a:stretch>
            <a:fillRect/>
          </a:stretch>
        </p:blipFill>
        <p:spPr>
          <a:xfrm>
            <a:off x="7111157" y="2838450"/>
            <a:ext cx="2206972" cy="328613"/>
          </a:xfrm>
          <a:prstGeom prst="rect">
            <a:avLst/>
          </a:prstGeom>
        </p:spPr>
      </p:pic>
      <p:pic>
        <p:nvPicPr>
          <p:cNvPr id="22" name="SK-8-img-21" descr="preencoded.png"/>
          <p:cNvPicPr>
            <a:picLocks noChangeAspect="1"/>
          </p:cNvPicPr>
          <p:nvPr/>
        </p:nvPicPr>
        <p:blipFill>
          <a:blip r:embed="rId22"/>
          <a:stretch>
            <a:fillRect/>
          </a:stretch>
        </p:blipFill>
        <p:spPr>
          <a:xfrm>
            <a:off x="7206407" y="2931319"/>
            <a:ext cx="178594" cy="142875"/>
          </a:xfrm>
          <a:prstGeom prst="rect">
            <a:avLst/>
          </a:prstGeom>
        </p:spPr>
      </p:pic>
      <p:pic>
        <p:nvPicPr>
          <p:cNvPr id="23" name="SK-8-img-22" descr="preencoded.png"/>
          <p:cNvPicPr>
            <a:picLocks noChangeAspect="1"/>
          </p:cNvPicPr>
          <p:nvPr/>
        </p:nvPicPr>
        <p:blipFill>
          <a:blip r:embed="rId16"/>
          <a:stretch>
            <a:fillRect/>
          </a:stretch>
        </p:blipFill>
        <p:spPr>
          <a:xfrm>
            <a:off x="9394329" y="2838450"/>
            <a:ext cx="2207121" cy="328613"/>
          </a:xfrm>
          <a:prstGeom prst="rect">
            <a:avLst/>
          </a:prstGeom>
        </p:spPr>
      </p:pic>
      <p:pic>
        <p:nvPicPr>
          <p:cNvPr id="24" name="SK-8-img-23" descr="preencoded.png"/>
          <p:cNvPicPr>
            <a:picLocks noChangeAspect="1"/>
          </p:cNvPicPr>
          <p:nvPr/>
        </p:nvPicPr>
        <p:blipFill>
          <a:blip r:embed="rId23"/>
          <a:stretch>
            <a:fillRect/>
          </a:stretch>
        </p:blipFill>
        <p:spPr>
          <a:xfrm>
            <a:off x="9489579" y="2931319"/>
            <a:ext cx="178594" cy="142875"/>
          </a:xfrm>
          <a:prstGeom prst="rect">
            <a:avLst/>
          </a:prstGeom>
        </p:spPr>
      </p:pic>
      <p:pic>
        <p:nvPicPr>
          <p:cNvPr id="25" name="SK-8-img-24" descr="preencoded.png"/>
          <p:cNvPicPr>
            <a:picLocks noChangeAspect="1"/>
          </p:cNvPicPr>
          <p:nvPr/>
        </p:nvPicPr>
        <p:blipFill>
          <a:blip r:embed="rId18"/>
          <a:stretch>
            <a:fillRect/>
          </a:stretch>
        </p:blipFill>
        <p:spPr>
          <a:xfrm>
            <a:off x="7111157" y="3243263"/>
            <a:ext cx="2206972" cy="328613"/>
          </a:xfrm>
          <a:prstGeom prst="rect">
            <a:avLst/>
          </a:prstGeom>
        </p:spPr>
      </p:pic>
      <p:pic>
        <p:nvPicPr>
          <p:cNvPr id="26" name="SK-8-img-25" descr="preencoded.png"/>
          <p:cNvPicPr>
            <a:picLocks noChangeAspect="1"/>
          </p:cNvPicPr>
          <p:nvPr/>
        </p:nvPicPr>
        <p:blipFill>
          <a:blip r:embed="rId24"/>
          <a:stretch>
            <a:fillRect/>
          </a:stretch>
        </p:blipFill>
        <p:spPr>
          <a:xfrm>
            <a:off x="7206407" y="3336131"/>
            <a:ext cx="178594" cy="142875"/>
          </a:xfrm>
          <a:prstGeom prst="rect">
            <a:avLst/>
          </a:prstGeom>
        </p:spPr>
      </p:pic>
      <p:pic>
        <p:nvPicPr>
          <p:cNvPr id="27" name="SK-8-img-26" descr="preencoded.png"/>
          <p:cNvPicPr>
            <a:picLocks noChangeAspect="1"/>
          </p:cNvPicPr>
          <p:nvPr/>
        </p:nvPicPr>
        <p:blipFill>
          <a:blip r:embed="rId20"/>
          <a:stretch>
            <a:fillRect/>
          </a:stretch>
        </p:blipFill>
        <p:spPr>
          <a:xfrm>
            <a:off x="9394329" y="3243263"/>
            <a:ext cx="2207121" cy="328613"/>
          </a:xfrm>
          <a:prstGeom prst="rect">
            <a:avLst/>
          </a:prstGeom>
        </p:spPr>
      </p:pic>
      <p:pic>
        <p:nvPicPr>
          <p:cNvPr id="28" name="SK-8-img-27" descr="preencoded.png"/>
          <p:cNvPicPr>
            <a:picLocks noChangeAspect="1"/>
          </p:cNvPicPr>
          <p:nvPr/>
        </p:nvPicPr>
        <p:blipFill>
          <a:blip r:embed="rId25"/>
          <a:stretch>
            <a:fillRect/>
          </a:stretch>
        </p:blipFill>
        <p:spPr>
          <a:xfrm>
            <a:off x="9489579" y="3336131"/>
            <a:ext cx="178594" cy="142875"/>
          </a:xfrm>
          <a:prstGeom prst="rect">
            <a:avLst/>
          </a:prstGeom>
        </p:spPr>
      </p:pic>
      <p:pic>
        <p:nvPicPr>
          <p:cNvPr id="29" name="SK-8-img-28" descr="preencoded.png"/>
          <p:cNvPicPr>
            <a:picLocks noChangeAspect="1"/>
          </p:cNvPicPr>
          <p:nvPr/>
        </p:nvPicPr>
        <p:blipFill>
          <a:blip r:embed="rId26"/>
          <a:stretch>
            <a:fillRect/>
          </a:stretch>
        </p:blipFill>
        <p:spPr>
          <a:xfrm>
            <a:off x="7111157" y="5419725"/>
            <a:ext cx="4490293" cy="752475"/>
          </a:xfrm>
          <a:prstGeom prst="rect">
            <a:avLst/>
          </a:prstGeom>
        </p:spPr>
      </p:pic>
      <p:pic>
        <p:nvPicPr>
          <p:cNvPr id="30" name="SK-8-img-29" descr="preencoded.png"/>
          <p:cNvPicPr>
            <a:picLocks noChangeAspect="1"/>
          </p:cNvPicPr>
          <p:nvPr/>
        </p:nvPicPr>
        <p:blipFill>
          <a:blip r:embed="rId27"/>
          <a:stretch>
            <a:fillRect/>
          </a:stretch>
        </p:blipFill>
        <p:spPr>
          <a:xfrm>
            <a:off x="0" y="6477000"/>
            <a:ext cx="12192000" cy="381000"/>
          </a:xfrm>
          <a:prstGeom prst="rect">
            <a:avLst/>
          </a:prstGeom>
        </p:spPr>
      </p:pic>
      <p:sp>
        <p:nvSpPr>
          <p:cNvPr id="31" name="SK-8-text-30"/>
          <p:cNvSpPr/>
          <p:nvPr/>
        </p:nvSpPr>
        <p:spPr>
          <a:xfrm>
            <a:off x="628650" y="285750"/>
            <a:ext cx="10654665"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Epidemiology &amp; Risk Factors</a:t>
            </a:r>
            <a:endParaRPr lang="en-US" sz="2550" dirty="0"/>
          </a:p>
        </p:txBody>
      </p:sp>
      <p:sp>
        <p:nvSpPr>
          <p:cNvPr id="32" name="SK-8-text-31"/>
          <p:cNvSpPr/>
          <p:nvPr/>
        </p:nvSpPr>
        <p:spPr>
          <a:xfrm>
            <a:off x="876300" y="1257300"/>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Nature of the Trauma</a:t>
            </a:r>
            <a:endParaRPr lang="en-US" sz="1650" dirty="0"/>
          </a:p>
        </p:txBody>
      </p:sp>
      <p:sp>
        <p:nvSpPr>
          <p:cNvPr id="33" name="SK-8-text-32"/>
          <p:cNvSpPr/>
          <p:nvPr/>
        </p:nvSpPr>
        <p:spPr>
          <a:xfrm>
            <a:off x="781050" y="1647825"/>
            <a:ext cx="5872907" cy="5295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Interpersonal trauma:</a:t>
            </a:r>
            <a:r>
              <a:rPr lang="en-US" sz="1275" dirty="0">
                <a:solidFill>
                  <a:srgbClr val="4B5563"/>
                </a:solidFill>
                <a:latin typeface="Arimo" pitchFamily="34" charset="0"/>
                <a:ea typeface="Arimo" pitchFamily="34" charset="-122"/>
                <a:cs typeface="Arimo" pitchFamily="34" charset="-120"/>
              </a:rPr>
              <a:t> Assault, sexual violence, domestic abuse (higher risk than non-personal events).</a:t>
            </a:r>
            <a:endParaRPr lang="en-US" sz="1275" dirty="0"/>
          </a:p>
        </p:txBody>
      </p:sp>
      <p:sp>
        <p:nvSpPr>
          <p:cNvPr id="34" name="SK-8-text-33"/>
          <p:cNvSpPr/>
          <p:nvPr/>
        </p:nvSpPr>
        <p:spPr>
          <a:xfrm>
            <a:off x="781050" y="2177355"/>
            <a:ext cx="11410950" cy="3028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Repeated or prolonged:</a:t>
            </a:r>
            <a:r>
              <a:rPr lang="en-US" sz="1275" dirty="0">
                <a:solidFill>
                  <a:srgbClr val="4B5563"/>
                </a:solidFill>
                <a:latin typeface="Arimo" pitchFamily="34" charset="0"/>
                <a:ea typeface="Arimo" pitchFamily="34" charset="-122"/>
                <a:cs typeface="Arimo" pitchFamily="34" charset="-120"/>
              </a:rPr>
              <a:t> Chronic childhood adversity, captivity, or trafficking.</a:t>
            </a:r>
            <a:endParaRPr lang="en-US" sz="1275" dirty="0"/>
          </a:p>
        </p:txBody>
      </p:sp>
      <p:sp>
        <p:nvSpPr>
          <p:cNvPr id="35" name="SK-8-text-34"/>
          <p:cNvSpPr/>
          <p:nvPr/>
        </p:nvSpPr>
        <p:spPr>
          <a:xfrm>
            <a:off x="781050" y="2480221"/>
            <a:ext cx="11410950" cy="3028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Severity:</a:t>
            </a:r>
            <a:r>
              <a:rPr lang="en-US" sz="1275" dirty="0">
                <a:solidFill>
                  <a:srgbClr val="4B5563"/>
                </a:solidFill>
                <a:latin typeface="Arimo" pitchFamily="34" charset="0"/>
                <a:ea typeface="Arimo" pitchFamily="34" charset="-122"/>
                <a:cs typeface="Arimo" pitchFamily="34" charset="-120"/>
              </a:rPr>
              <a:t> Physical injury, life-threat, or traumatic bereavement.</a:t>
            </a:r>
            <a:endParaRPr lang="en-US" sz="1275" dirty="0"/>
          </a:p>
        </p:txBody>
      </p:sp>
      <p:sp>
        <p:nvSpPr>
          <p:cNvPr id="36" name="SK-8-text-35"/>
          <p:cNvSpPr/>
          <p:nvPr/>
        </p:nvSpPr>
        <p:spPr>
          <a:xfrm>
            <a:off x="876300" y="3486150"/>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Vulnerability &amp; Context</a:t>
            </a:r>
            <a:endParaRPr lang="en-US" sz="1650" dirty="0"/>
          </a:p>
        </p:txBody>
      </p:sp>
      <p:sp>
        <p:nvSpPr>
          <p:cNvPr id="37" name="SK-8-text-36"/>
          <p:cNvSpPr/>
          <p:nvPr/>
        </p:nvSpPr>
        <p:spPr>
          <a:xfrm>
            <a:off x="781050" y="3876675"/>
            <a:ext cx="11410950" cy="3028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Individual:</a:t>
            </a:r>
            <a:r>
              <a:rPr lang="en-US" sz="1275" dirty="0">
                <a:solidFill>
                  <a:srgbClr val="4B5563"/>
                </a:solidFill>
                <a:latin typeface="Arimo" pitchFamily="34" charset="0"/>
                <a:ea typeface="Arimo" pitchFamily="34" charset="-122"/>
                <a:cs typeface="Arimo" pitchFamily="34" charset="-120"/>
              </a:rPr>
              <a:t> Previous mental health history or childhood trauma.</a:t>
            </a:r>
            <a:endParaRPr lang="en-US" sz="1275" dirty="0"/>
          </a:p>
        </p:txBody>
      </p:sp>
      <p:sp>
        <p:nvSpPr>
          <p:cNvPr id="38" name="SK-8-text-37"/>
          <p:cNvSpPr/>
          <p:nvPr/>
        </p:nvSpPr>
        <p:spPr>
          <a:xfrm>
            <a:off x="781050" y="4179540"/>
            <a:ext cx="11292310" cy="3028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Social:</a:t>
            </a:r>
            <a:r>
              <a:rPr lang="en-US" sz="1275" dirty="0">
                <a:solidFill>
                  <a:srgbClr val="4B5563"/>
                </a:solidFill>
                <a:latin typeface="Arimo" pitchFamily="34" charset="0"/>
                <a:ea typeface="Arimo" pitchFamily="34" charset="-122"/>
                <a:cs typeface="Arimo" pitchFamily="34" charset="-120"/>
              </a:rPr>
              <a:t> Lack of social support or ongoing threat/insecurity.</a:t>
            </a:r>
            <a:endParaRPr lang="en-US" sz="1275" dirty="0"/>
          </a:p>
        </p:txBody>
      </p:sp>
      <p:sp>
        <p:nvSpPr>
          <p:cNvPr id="39" name="SK-8-text-38"/>
          <p:cNvSpPr/>
          <p:nvPr/>
        </p:nvSpPr>
        <p:spPr>
          <a:xfrm>
            <a:off x="781050" y="4482405"/>
            <a:ext cx="11410950" cy="3028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Post-event:</a:t>
            </a:r>
            <a:r>
              <a:rPr lang="en-US" sz="1275" dirty="0">
                <a:solidFill>
                  <a:srgbClr val="4B5563"/>
                </a:solidFill>
                <a:latin typeface="Arimo" pitchFamily="34" charset="0"/>
                <a:ea typeface="Arimo" pitchFamily="34" charset="-122"/>
                <a:cs typeface="Arimo" pitchFamily="34" charset="-120"/>
              </a:rPr>
              <a:t> Secondary stressors (e.g., asylum process, legal battles).</a:t>
            </a:r>
            <a:endParaRPr lang="en-US" sz="1275" dirty="0"/>
          </a:p>
        </p:txBody>
      </p:sp>
      <p:sp>
        <p:nvSpPr>
          <p:cNvPr id="40" name="SK-8-text-39"/>
          <p:cNvSpPr/>
          <p:nvPr/>
        </p:nvSpPr>
        <p:spPr>
          <a:xfrm>
            <a:off x="590550" y="5600700"/>
            <a:ext cx="6063407" cy="6858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Note: Risk is qualitative. Focus on the </a:t>
            </a:r>
            <a:r>
              <a:rPr lang="en-US" sz="1200" b="1" i="1" dirty="0">
                <a:solidFill>
                  <a:srgbClr val="4B5563"/>
                </a:solidFill>
                <a:latin typeface="Arimo" pitchFamily="34" charset="0"/>
                <a:ea typeface="Arimo" pitchFamily="34" charset="-122"/>
                <a:cs typeface="Arimo" pitchFamily="34" charset="-120"/>
              </a:rPr>
              <a:t>severity</a:t>
            </a:r>
            <a:r>
              <a:rPr lang="en-US" sz="1200" i="1" dirty="0">
                <a:solidFill>
                  <a:srgbClr val="4B5563"/>
                </a:solidFill>
                <a:latin typeface="Arimo" pitchFamily="34" charset="0"/>
                <a:ea typeface="Arimo" pitchFamily="34" charset="-122"/>
                <a:cs typeface="Arimo" pitchFamily="34" charset="-120"/>
              </a:rPr>
              <a:t> and </a:t>
            </a:r>
            <a:r>
              <a:rPr lang="en-US" sz="1200" b="1" i="1" dirty="0">
                <a:solidFill>
                  <a:srgbClr val="4B5563"/>
                </a:solidFill>
                <a:latin typeface="Arimo" pitchFamily="34" charset="0"/>
                <a:ea typeface="Arimo" pitchFamily="34" charset="-122"/>
                <a:cs typeface="Arimo" pitchFamily="34" charset="-120"/>
              </a:rPr>
              <a:t>type</a:t>
            </a:r>
            <a:r>
              <a:rPr lang="en-US" sz="1200" i="1" dirty="0">
                <a:solidFill>
                  <a:srgbClr val="4B5563"/>
                </a:solidFill>
                <a:latin typeface="Arimo" pitchFamily="34" charset="0"/>
                <a:ea typeface="Arimo" pitchFamily="34" charset="-122"/>
                <a:cs typeface="Arimo" pitchFamily="34" charset="-120"/>
              </a:rPr>
              <a:t> of trauma rather than memorising exact population percentages for exams.</a:t>
            </a:r>
            <a:endParaRPr lang="en-US" sz="1200" dirty="0"/>
          </a:p>
        </p:txBody>
      </p:sp>
      <p:sp>
        <p:nvSpPr>
          <p:cNvPr id="41" name="SK-8-text-40"/>
          <p:cNvSpPr/>
          <p:nvPr/>
        </p:nvSpPr>
        <p:spPr>
          <a:xfrm>
            <a:off x="7396907" y="1257300"/>
            <a:ext cx="479509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Occupational Exposure</a:t>
            </a:r>
            <a:endParaRPr lang="en-US" sz="1650" dirty="0"/>
          </a:p>
        </p:txBody>
      </p:sp>
      <p:sp>
        <p:nvSpPr>
          <p:cNvPr id="42" name="SK-8-text-41"/>
          <p:cNvSpPr/>
          <p:nvPr/>
        </p:nvSpPr>
        <p:spPr>
          <a:xfrm>
            <a:off x="7111157" y="1647825"/>
            <a:ext cx="5080843"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High-risk professions frequently seen in primary care:</a:t>
            </a:r>
            <a:endParaRPr lang="en-US" sz="1200" dirty="0"/>
          </a:p>
        </p:txBody>
      </p:sp>
      <p:sp>
        <p:nvSpPr>
          <p:cNvPr id="43" name="SK-8-text-42"/>
          <p:cNvSpPr/>
          <p:nvPr/>
        </p:nvSpPr>
        <p:spPr>
          <a:xfrm>
            <a:off x="7442150" y="2028825"/>
            <a:ext cx="2016472"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Armed Forces</a:t>
            </a:r>
            <a:endParaRPr lang="en-US" sz="1125" dirty="0"/>
          </a:p>
        </p:txBody>
      </p:sp>
      <p:sp>
        <p:nvSpPr>
          <p:cNvPr id="44" name="SK-8-text-43"/>
          <p:cNvSpPr/>
          <p:nvPr/>
        </p:nvSpPr>
        <p:spPr>
          <a:xfrm>
            <a:off x="9725323" y="2028825"/>
            <a:ext cx="2016621"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Police</a:t>
            </a:r>
            <a:endParaRPr lang="en-US" sz="1125" dirty="0"/>
          </a:p>
        </p:txBody>
      </p:sp>
      <p:sp>
        <p:nvSpPr>
          <p:cNvPr id="45" name="SK-8-text-44"/>
          <p:cNvSpPr/>
          <p:nvPr/>
        </p:nvSpPr>
        <p:spPr>
          <a:xfrm>
            <a:off x="7442150" y="2433638"/>
            <a:ext cx="2016472"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Firefighters</a:t>
            </a:r>
            <a:endParaRPr lang="en-US" sz="1125" dirty="0"/>
          </a:p>
        </p:txBody>
      </p:sp>
      <p:sp>
        <p:nvSpPr>
          <p:cNvPr id="46" name="SK-8-text-45"/>
          <p:cNvSpPr/>
          <p:nvPr/>
        </p:nvSpPr>
        <p:spPr>
          <a:xfrm>
            <a:off x="9725323" y="2433638"/>
            <a:ext cx="2016621"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Ambulance</a:t>
            </a:r>
            <a:endParaRPr lang="en-US" sz="1125" dirty="0"/>
          </a:p>
        </p:txBody>
      </p:sp>
      <p:sp>
        <p:nvSpPr>
          <p:cNvPr id="47" name="SK-8-text-46"/>
          <p:cNvSpPr/>
          <p:nvPr/>
        </p:nvSpPr>
        <p:spPr>
          <a:xfrm>
            <a:off x="7442150" y="2838450"/>
            <a:ext cx="2016472"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ED Staff</a:t>
            </a:r>
            <a:endParaRPr lang="en-US" sz="1125" dirty="0"/>
          </a:p>
        </p:txBody>
      </p:sp>
      <p:sp>
        <p:nvSpPr>
          <p:cNvPr id="48" name="SK-8-text-47"/>
          <p:cNvSpPr/>
          <p:nvPr/>
        </p:nvSpPr>
        <p:spPr>
          <a:xfrm>
            <a:off x="9725323" y="2838450"/>
            <a:ext cx="2016621"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Prison Staff</a:t>
            </a:r>
            <a:endParaRPr lang="en-US" sz="1125" dirty="0"/>
          </a:p>
        </p:txBody>
      </p:sp>
      <p:sp>
        <p:nvSpPr>
          <p:cNvPr id="49" name="SK-8-text-48"/>
          <p:cNvSpPr/>
          <p:nvPr/>
        </p:nvSpPr>
        <p:spPr>
          <a:xfrm>
            <a:off x="7442150" y="3243263"/>
            <a:ext cx="2016472"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Social Care</a:t>
            </a:r>
            <a:endParaRPr lang="en-US" sz="1125" dirty="0"/>
          </a:p>
        </p:txBody>
      </p:sp>
      <p:sp>
        <p:nvSpPr>
          <p:cNvPr id="50" name="SK-8-text-49"/>
          <p:cNvSpPr/>
          <p:nvPr/>
        </p:nvSpPr>
        <p:spPr>
          <a:xfrm>
            <a:off x="9725323" y="3243263"/>
            <a:ext cx="2016621" cy="328613"/>
          </a:xfrm>
          <a:prstGeom prst="rect">
            <a:avLst/>
          </a:prstGeom>
          <a:noFill/>
          <a:ln/>
        </p:spPr>
        <p:txBody>
          <a:bodyPr vert="horz" wrap="square" lIns="0" tIns="0" rIns="0" bIns="0" rtlCol="0" anchor="ctr"/>
          <a:lstStyle/>
          <a:p>
            <a:pPr marL="0" indent="0">
              <a:lnSpc>
                <a:spcPts val="1688"/>
              </a:lnSpc>
              <a:buNone/>
            </a:pPr>
            <a:r>
              <a:rPr lang="en-US" sz="1125" dirty="0">
                <a:solidFill>
                  <a:srgbClr val="1F2937"/>
                </a:solidFill>
                <a:latin typeface="Arimo" pitchFamily="34" charset="0"/>
                <a:ea typeface="Arimo" pitchFamily="34" charset="-122"/>
                <a:cs typeface="Arimo" pitchFamily="34" charset="-120"/>
              </a:rPr>
              <a:t>Journalists</a:t>
            </a:r>
            <a:endParaRPr lang="en-US" sz="1125" dirty="0"/>
          </a:p>
        </p:txBody>
      </p:sp>
      <p:sp>
        <p:nvSpPr>
          <p:cNvPr id="51" name="SK-8-text-50"/>
          <p:cNvSpPr/>
          <p:nvPr/>
        </p:nvSpPr>
        <p:spPr>
          <a:xfrm>
            <a:off x="7111157" y="3762375"/>
            <a:ext cx="4490293" cy="371475"/>
          </a:xfrm>
          <a:prstGeom prst="rect">
            <a:avLst/>
          </a:prstGeom>
          <a:noFill/>
          <a:ln/>
        </p:spPr>
        <p:txBody>
          <a:bodyPr vert="horz" wrap="square" lIns="0" tIns="0" rIns="0" bIns="0" rtlCol="0" anchor="ctr"/>
          <a:lstStyle/>
          <a:p>
            <a:pPr marL="0" indent="0">
              <a:lnSpc>
                <a:spcPts val="1463"/>
              </a:lnSpc>
              <a:buNone/>
            </a:pPr>
            <a:r>
              <a:rPr lang="en-US" sz="1125" i="1" dirty="0">
                <a:solidFill>
                  <a:srgbClr val="6B7280"/>
                </a:solidFill>
                <a:latin typeface="Arimo" pitchFamily="34" charset="0"/>
                <a:ea typeface="Arimo" pitchFamily="34" charset="-122"/>
                <a:cs typeface="Arimo" pitchFamily="34" charset="-120"/>
              </a:rPr>
              <a:t>Journalists:</a:t>
            </a:r>
            <a:r>
              <a:rPr lang="en-US" sz="1125" dirty="0">
                <a:solidFill>
                  <a:srgbClr val="6B7280"/>
                </a:solidFill>
                <a:latin typeface="Arimo" pitchFamily="34" charset="0"/>
                <a:ea typeface="Arimo" pitchFamily="34" charset="-122"/>
                <a:cs typeface="Arimo" pitchFamily="34" charset="-120"/>
              </a:rPr>
              <a:t> Specifically those exposed to graphic digital material/war zones.</a:t>
            </a:r>
            <a:endParaRPr lang="en-US" sz="1125" dirty="0"/>
          </a:p>
        </p:txBody>
      </p:sp>
      <p:sp>
        <p:nvSpPr>
          <p:cNvPr id="52" name="SK-8-text-51"/>
          <p:cNvSpPr/>
          <p:nvPr/>
        </p:nvSpPr>
        <p:spPr>
          <a:xfrm>
            <a:off x="7111157" y="5514975"/>
            <a:ext cx="456649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F2937"/>
                </a:solidFill>
                <a:latin typeface="Arimo" pitchFamily="34" charset="0"/>
                <a:ea typeface="Arimo" pitchFamily="34" charset="-122"/>
                <a:cs typeface="Arimo" pitchFamily="34" charset="-120"/>
              </a:rPr>
              <a:t>GP Tip:</a:t>
            </a:r>
            <a:endParaRPr lang="en-US" sz="1200" dirty="0"/>
          </a:p>
        </p:txBody>
      </p:sp>
      <p:sp>
        <p:nvSpPr>
          <p:cNvPr id="53" name="SK-8-text-52"/>
          <p:cNvSpPr/>
          <p:nvPr/>
        </p:nvSpPr>
        <p:spPr>
          <a:xfrm>
            <a:off x="7111157" y="5743575"/>
            <a:ext cx="4490293"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Arimo" pitchFamily="34" charset="0"/>
                <a:ea typeface="Arimo" pitchFamily="34" charset="-122"/>
                <a:cs typeface="Arimo" pitchFamily="34" charset="-120"/>
              </a:rPr>
              <a:t>Always ask about occupation when patients present with non-specific distress or sleep issues.</a:t>
            </a:r>
            <a:endParaRPr lang="en-US" sz="1125" dirty="0"/>
          </a:p>
        </p:txBody>
      </p:sp>
      <p:sp>
        <p:nvSpPr>
          <p:cNvPr id="54" name="SK-8-text-53"/>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9-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9-img-5" descr="preencoded.png"/>
          <p:cNvPicPr>
            <a:picLocks noChangeAspect="1"/>
          </p:cNvPicPr>
          <p:nvPr/>
        </p:nvPicPr>
        <p:blipFill>
          <a:blip r:embed="rId7"/>
          <a:stretch>
            <a:fillRect/>
          </a:stretch>
        </p:blipFill>
        <p:spPr>
          <a:xfrm>
            <a:off x="476250" y="1047750"/>
            <a:ext cx="5505450" cy="2538413"/>
          </a:xfrm>
          <a:prstGeom prst="rect">
            <a:avLst/>
          </a:prstGeom>
        </p:spPr>
      </p:pic>
      <p:pic>
        <p:nvPicPr>
          <p:cNvPr id="7" name="SK-9-img-6" descr="preencoded.png"/>
          <p:cNvPicPr>
            <a:picLocks noChangeAspect="1"/>
          </p:cNvPicPr>
          <p:nvPr/>
        </p:nvPicPr>
        <p:blipFill>
          <a:blip r:embed="rId8"/>
          <a:stretch>
            <a:fillRect/>
          </a:stretch>
        </p:blipFill>
        <p:spPr>
          <a:xfrm>
            <a:off x="590550" y="1162050"/>
            <a:ext cx="5276850" cy="361950"/>
          </a:xfrm>
          <a:prstGeom prst="rect">
            <a:avLst/>
          </a:prstGeom>
        </p:spPr>
      </p:pic>
      <p:pic>
        <p:nvPicPr>
          <p:cNvPr id="8" name="SK-9-img-7" descr="preencoded.png"/>
          <p:cNvPicPr>
            <a:picLocks noChangeAspect="1"/>
          </p:cNvPicPr>
          <p:nvPr/>
        </p:nvPicPr>
        <p:blipFill>
          <a:blip r:embed="rId9"/>
          <a:stretch>
            <a:fillRect/>
          </a:stretch>
        </p:blipFill>
        <p:spPr>
          <a:xfrm>
            <a:off x="590550" y="1228725"/>
            <a:ext cx="190500" cy="152400"/>
          </a:xfrm>
          <a:prstGeom prst="rect">
            <a:avLst/>
          </a:prstGeom>
        </p:spPr>
      </p:pic>
      <p:pic>
        <p:nvPicPr>
          <p:cNvPr id="9" name="SK-9-img-8" descr="preencoded.png"/>
          <p:cNvPicPr>
            <a:picLocks noChangeAspect="1"/>
          </p:cNvPicPr>
          <p:nvPr/>
        </p:nvPicPr>
        <p:blipFill>
          <a:blip r:embed="rId10"/>
          <a:stretch>
            <a:fillRect/>
          </a:stretch>
        </p:blipFill>
        <p:spPr>
          <a:xfrm>
            <a:off x="590550" y="1649611"/>
            <a:ext cx="190500" cy="152400"/>
          </a:xfrm>
          <a:prstGeom prst="rect">
            <a:avLst/>
          </a:prstGeom>
        </p:spPr>
      </p:pic>
      <p:pic>
        <p:nvPicPr>
          <p:cNvPr id="10" name="SK-9-img-9" descr="preencoded.png"/>
          <p:cNvPicPr>
            <a:picLocks noChangeAspect="1"/>
          </p:cNvPicPr>
          <p:nvPr/>
        </p:nvPicPr>
        <p:blipFill>
          <a:blip r:embed="rId10"/>
          <a:stretch>
            <a:fillRect/>
          </a:stretch>
        </p:blipFill>
        <p:spPr>
          <a:xfrm>
            <a:off x="3267075" y="1649611"/>
            <a:ext cx="190500" cy="152400"/>
          </a:xfrm>
          <a:prstGeom prst="rect">
            <a:avLst/>
          </a:prstGeom>
        </p:spPr>
      </p:pic>
      <p:pic>
        <p:nvPicPr>
          <p:cNvPr id="11" name="SK-9-img-10" descr="preencoded.png"/>
          <p:cNvPicPr>
            <a:picLocks noChangeAspect="1"/>
          </p:cNvPicPr>
          <p:nvPr/>
        </p:nvPicPr>
        <p:blipFill>
          <a:blip r:embed="rId11"/>
          <a:stretch>
            <a:fillRect/>
          </a:stretch>
        </p:blipFill>
        <p:spPr>
          <a:xfrm>
            <a:off x="590550" y="1939082"/>
            <a:ext cx="190500" cy="152400"/>
          </a:xfrm>
          <a:prstGeom prst="rect">
            <a:avLst/>
          </a:prstGeom>
        </p:spPr>
      </p:pic>
      <p:pic>
        <p:nvPicPr>
          <p:cNvPr id="12" name="SK-9-img-11" descr="preencoded.png"/>
          <p:cNvPicPr>
            <a:picLocks noChangeAspect="1"/>
          </p:cNvPicPr>
          <p:nvPr/>
        </p:nvPicPr>
        <p:blipFill>
          <a:blip r:embed="rId11"/>
          <a:stretch>
            <a:fillRect/>
          </a:stretch>
        </p:blipFill>
        <p:spPr>
          <a:xfrm>
            <a:off x="3267075" y="1939082"/>
            <a:ext cx="190500" cy="152400"/>
          </a:xfrm>
          <a:prstGeom prst="rect">
            <a:avLst/>
          </a:prstGeom>
        </p:spPr>
      </p:pic>
      <p:pic>
        <p:nvPicPr>
          <p:cNvPr id="13" name="SK-9-img-12" descr="preencoded.png"/>
          <p:cNvPicPr>
            <a:picLocks noChangeAspect="1"/>
          </p:cNvPicPr>
          <p:nvPr/>
        </p:nvPicPr>
        <p:blipFill>
          <a:blip r:embed="rId10"/>
          <a:stretch>
            <a:fillRect/>
          </a:stretch>
        </p:blipFill>
        <p:spPr>
          <a:xfrm>
            <a:off x="590550" y="2228552"/>
            <a:ext cx="190500" cy="152400"/>
          </a:xfrm>
          <a:prstGeom prst="rect">
            <a:avLst/>
          </a:prstGeom>
        </p:spPr>
      </p:pic>
      <p:pic>
        <p:nvPicPr>
          <p:cNvPr id="14" name="SK-9-img-13" descr="preencoded.png"/>
          <p:cNvPicPr>
            <a:picLocks noChangeAspect="1"/>
          </p:cNvPicPr>
          <p:nvPr/>
        </p:nvPicPr>
        <p:blipFill>
          <a:blip r:embed="rId10"/>
          <a:stretch>
            <a:fillRect/>
          </a:stretch>
        </p:blipFill>
        <p:spPr>
          <a:xfrm>
            <a:off x="3267075" y="2228552"/>
            <a:ext cx="190500" cy="152400"/>
          </a:xfrm>
          <a:prstGeom prst="rect">
            <a:avLst/>
          </a:prstGeom>
        </p:spPr>
      </p:pic>
      <p:pic>
        <p:nvPicPr>
          <p:cNvPr id="15" name="SK-9-img-14" descr="preencoded.png"/>
          <p:cNvPicPr>
            <a:picLocks noChangeAspect="1"/>
          </p:cNvPicPr>
          <p:nvPr/>
        </p:nvPicPr>
        <p:blipFill>
          <a:blip r:embed="rId12"/>
          <a:stretch>
            <a:fillRect/>
          </a:stretch>
        </p:blipFill>
        <p:spPr>
          <a:xfrm>
            <a:off x="476250" y="3738563"/>
            <a:ext cx="5505450" cy="2538413"/>
          </a:xfrm>
          <a:prstGeom prst="rect">
            <a:avLst/>
          </a:prstGeom>
        </p:spPr>
      </p:pic>
      <p:pic>
        <p:nvPicPr>
          <p:cNvPr id="16" name="SK-9-img-15" descr="preencoded.png"/>
          <p:cNvPicPr>
            <a:picLocks noChangeAspect="1"/>
          </p:cNvPicPr>
          <p:nvPr/>
        </p:nvPicPr>
        <p:blipFill>
          <a:blip r:embed="rId8"/>
          <a:stretch>
            <a:fillRect/>
          </a:stretch>
        </p:blipFill>
        <p:spPr>
          <a:xfrm>
            <a:off x="590550" y="3852863"/>
            <a:ext cx="5276850" cy="361950"/>
          </a:xfrm>
          <a:prstGeom prst="rect">
            <a:avLst/>
          </a:prstGeom>
        </p:spPr>
      </p:pic>
      <p:pic>
        <p:nvPicPr>
          <p:cNvPr id="17" name="SK-9-img-16" descr="preencoded.png"/>
          <p:cNvPicPr>
            <a:picLocks noChangeAspect="1"/>
          </p:cNvPicPr>
          <p:nvPr/>
        </p:nvPicPr>
        <p:blipFill>
          <a:blip r:embed="rId13"/>
          <a:stretch>
            <a:fillRect/>
          </a:stretch>
        </p:blipFill>
        <p:spPr>
          <a:xfrm>
            <a:off x="590550" y="3919537"/>
            <a:ext cx="190500" cy="152400"/>
          </a:xfrm>
          <a:prstGeom prst="rect">
            <a:avLst/>
          </a:prstGeom>
        </p:spPr>
      </p:pic>
      <p:pic>
        <p:nvPicPr>
          <p:cNvPr id="18" name="SK-9-img-17" descr="preencoded.png"/>
          <p:cNvPicPr>
            <a:picLocks noChangeAspect="1"/>
          </p:cNvPicPr>
          <p:nvPr/>
        </p:nvPicPr>
        <p:blipFill>
          <a:blip r:embed="rId10"/>
          <a:stretch>
            <a:fillRect/>
          </a:stretch>
        </p:blipFill>
        <p:spPr>
          <a:xfrm>
            <a:off x="590550" y="4340423"/>
            <a:ext cx="190500" cy="152400"/>
          </a:xfrm>
          <a:prstGeom prst="rect">
            <a:avLst/>
          </a:prstGeom>
        </p:spPr>
      </p:pic>
      <p:pic>
        <p:nvPicPr>
          <p:cNvPr id="19" name="SK-9-img-18" descr="preencoded.png"/>
          <p:cNvPicPr>
            <a:picLocks noChangeAspect="1"/>
          </p:cNvPicPr>
          <p:nvPr/>
        </p:nvPicPr>
        <p:blipFill>
          <a:blip r:embed="rId10"/>
          <a:stretch>
            <a:fillRect/>
          </a:stretch>
        </p:blipFill>
        <p:spPr>
          <a:xfrm>
            <a:off x="3267075" y="4340423"/>
            <a:ext cx="190500" cy="152400"/>
          </a:xfrm>
          <a:prstGeom prst="rect">
            <a:avLst/>
          </a:prstGeom>
        </p:spPr>
      </p:pic>
      <p:pic>
        <p:nvPicPr>
          <p:cNvPr id="20" name="SK-9-img-19" descr="preencoded.png"/>
          <p:cNvPicPr>
            <a:picLocks noChangeAspect="1"/>
          </p:cNvPicPr>
          <p:nvPr/>
        </p:nvPicPr>
        <p:blipFill>
          <a:blip r:embed="rId11"/>
          <a:stretch>
            <a:fillRect/>
          </a:stretch>
        </p:blipFill>
        <p:spPr>
          <a:xfrm>
            <a:off x="590550" y="4629894"/>
            <a:ext cx="190500" cy="152400"/>
          </a:xfrm>
          <a:prstGeom prst="rect">
            <a:avLst/>
          </a:prstGeom>
        </p:spPr>
      </p:pic>
      <p:pic>
        <p:nvPicPr>
          <p:cNvPr id="21" name="SK-9-img-20" descr="preencoded.png"/>
          <p:cNvPicPr>
            <a:picLocks noChangeAspect="1"/>
          </p:cNvPicPr>
          <p:nvPr/>
        </p:nvPicPr>
        <p:blipFill>
          <a:blip r:embed="rId11"/>
          <a:stretch>
            <a:fillRect/>
          </a:stretch>
        </p:blipFill>
        <p:spPr>
          <a:xfrm>
            <a:off x="3267075" y="4629894"/>
            <a:ext cx="190500" cy="152400"/>
          </a:xfrm>
          <a:prstGeom prst="rect">
            <a:avLst/>
          </a:prstGeom>
        </p:spPr>
      </p:pic>
      <p:pic>
        <p:nvPicPr>
          <p:cNvPr id="22" name="SK-9-img-21" descr="preencoded.png"/>
          <p:cNvPicPr>
            <a:picLocks noChangeAspect="1"/>
          </p:cNvPicPr>
          <p:nvPr/>
        </p:nvPicPr>
        <p:blipFill>
          <a:blip r:embed="rId10"/>
          <a:stretch>
            <a:fillRect/>
          </a:stretch>
        </p:blipFill>
        <p:spPr>
          <a:xfrm>
            <a:off x="590550" y="4919365"/>
            <a:ext cx="190500" cy="152400"/>
          </a:xfrm>
          <a:prstGeom prst="rect">
            <a:avLst/>
          </a:prstGeom>
        </p:spPr>
      </p:pic>
      <p:pic>
        <p:nvPicPr>
          <p:cNvPr id="23" name="SK-9-img-22" descr="preencoded.png"/>
          <p:cNvPicPr>
            <a:picLocks noChangeAspect="1"/>
          </p:cNvPicPr>
          <p:nvPr/>
        </p:nvPicPr>
        <p:blipFill>
          <a:blip r:embed="rId10"/>
          <a:stretch>
            <a:fillRect/>
          </a:stretch>
        </p:blipFill>
        <p:spPr>
          <a:xfrm>
            <a:off x="3267075" y="4919365"/>
            <a:ext cx="190500" cy="152400"/>
          </a:xfrm>
          <a:prstGeom prst="rect">
            <a:avLst/>
          </a:prstGeom>
        </p:spPr>
      </p:pic>
      <p:pic>
        <p:nvPicPr>
          <p:cNvPr id="24" name="SK-9-img-23" descr="preencoded.png"/>
          <p:cNvPicPr>
            <a:picLocks noChangeAspect="1"/>
          </p:cNvPicPr>
          <p:nvPr/>
        </p:nvPicPr>
        <p:blipFill>
          <a:blip r:embed="rId14"/>
          <a:stretch>
            <a:fillRect/>
          </a:stretch>
        </p:blipFill>
        <p:spPr>
          <a:xfrm>
            <a:off x="6210300" y="1047750"/>
            <a:ext cx="5505450" cy="1340048"/>
          </a:xfrm>
          <a:prstGeom prst="rect">
            <a:avLst/>
          </a:prstGeom>
        </p:spPr>
      </p:pic>
      <p:pic>
        <p:nvPicPr>
          <p:cNvPr id="25" name="SK-9-img-24" descr="preencoded.png"/>
          <p:cNvPicPr>
            <a:picLocks noChangeAspect="1"/>
          </p:cNvPicPr>
          <p:nvPr/>
        </p:nvPicPr>
        <p:blipFill>
          <a:blip r:embed="rId15"/>
          <a:stretch>
            <a:fillRect/>
          </a:stretch>
        </p:blipFill>
        <p:spPr>
          <a:xfrm>
            <a:off x="6324600" y="1194792"/>
            <a:ext cx="178594" cy="148828"/>
          </a:xfrm>
          <a:prstGeom prst="rect">
            <a:avLst/>
          </a:prstGeom>
        </p:spPr>
      </p:pic>
      <p:pic>
        <p:nvPicPr>
          <p:cNvPr id="26" name="SK-9-img-25" descr="preencoded.png"/>
          <p:cNvPicPr>
            <a:picLocks noChangeAspect="1"/>
          </p:cNvPicPr>
          <p:nvPr/>
        </p:nvPicPr>
        <p:blipFill>
          <a:blip r:embed="rId16"/>
          <a:stretch>
            <a:fillRect/>
          </a:stretch>
        </p:blipFill>
        <p:spPr>
          <a:xfrm>
            <a:off x="6324600" y="2112466"/>
            <a:ext cx="166688" cy="137220"/>
          </a:xfrm>
          <a:prstGeom prst="rect">
            <a:avLst/>
          </a:prstGeom>
        </p:spPr>
      </p:pic>
      <p:pic>
        <p:nvPicPr>
          <p:cNvPr id="27" name="SK-9-img-26" descr="preencoded.png"/>
          <p:cNvPicPr>
            <a:picLocks noChangeAspect="1"/>
          </p:cNvPicPr>
          <p:nvPr/>
        </p:nvPicPr>
        <p:blipFill>
          <a:blip r:embed="rId17"/>
          <a:stretch>
            <a:fillRect/>
          </a:stretch>
        </p:blipFill>
        <p:spPr>
          <a:xfrm>
            <a:off x="6210300" y="2540198"/>
            <a:ext cx="5505450" cy="3736777"/>
          </a:xfrm>
          <a:prstGeom prst="rect">
            <a:avLst/>
          </a:prstGeom>
        </p:spPr>
      </p:pic>
      <p:pic>
        <p:nvPicPr>
          <p:cNvPr id="28" name="SK-9-img-27" descr="preencoded.png"/>
          <p:cNvPicPr>
            <a:picLocks noChangeAspect="1"/>
          </p:cNvPicPr>
          <p:nvPr/>
        </p:nvPicPr>
        <p:blipFill>
          <a:blip r:embed="rId18"/>
          <a:stretch>
            <a:fillRect/>
          </a:stretch>
        </p:blipFill>
        <p:spPr>
          <a:xfrm>
            <a:off x="6324600" y="2702570"/>
            <a:ext cx="214313" cy="175320"/>
          </a:xfrm>
          <a:prstGeom prst="rect">
            <a:avLst/>
          </a:prstGeom>
        </p:spPr>
      </p:pic>
      <p:pic>
        <p:nvPicPr>
          <p:cNvPr id="29" name="SK-9-img-28" descr="preencoded.png"/>
          <p:cNvPicPr>
            <a:picLocks noChangeAspect="1"/>
          </p:cNvPicPr>
          <p:nvPr/>
        </p:nvPicPr>
        <p:blipFill>
          <a:blip r:embed="rId19"/>
          <a:stretch>
            <a:fillRect/>
          </a:stretch>
        </p:blipFill>
        <p:spPr>
          <a:xfrm>
            <a:off x="6324600" y="3006923"/>
            <a:ext cx="190500" cy="190500"/>
          </a:xfrm>
          <a:prstGeom prst="rect">
            <a:avLst/>
          </a:prstGeom>
        </p:spPr>
      </p:pic>
      <p:pic>
        <p:nvPicPr>
          <p:cNvPr id="30" name="SK-9-img-29" descr="preencoded.png"/>
          <p:cNvPicPr>
            <a:picLocks noChangeAspect="1"/>
          </p:cNvPicPr>
          <p:nvPr/>
        </p:nvPicPr>
        <p:blipFill>
          <a:blip r:embed="rId20"/>
          <a:stretch>
            <a:fillRect/>
          </a:stretch>
        </p:blipFill>
        <p:spPr>
          <a:xfrm>
            <a:off x="6324600" y="3521273"/>
            <a:ext cx="190500" cy="177701"/>
          </a:xfrm>
          <a:prstGeom prst="rect">
            <a:avLst/>
          </a:prstGeom>
        </p:spPr>
      </p:pic>
      <p:pic>
        <p:nvPicPr>
          <p:cNvPr id="31" name="SK-9-img-30" descr="preencoded.png"/>
          <p:cNvPicPr>
            <a:picLocks noChangeAspect="1"/>
          </p:cNvPicPr>
          <p:nvPr/>
        </p:nvPicPr>
        <p:blipFill>
          <a:blip r:embed="rId21"/>
          <a:stretch>
            <a:fillRect/>
          </a:stretch>
        </p:blipFill>
        <p:spPr>
          <a:xfrm>
            <a:off x="6324600" y="4035623"/>
            <a:ext cx="190500" cy="156865"/>
          </a:xfrm>
          <a:prstGeom prst="rect">
            <a:avLst/>
          </a:prstGeom>
        </p:spPr>
      </p:pic>
      <p:pic>
        <p:nvPicPr>
          <p:cNvPr id="32" name="SK-9-img-31" descr="preencoded.png"/>
          <p:cNvPicPr>
            <a:picLocks noChangeAspect="1"/>
          </p:cNvPicPr>
          <p:nvPr/>
        </p:nvPicPr>
        <p:blipFill>
          <a:blip r:embed="rId22"/>
          <a:stretch>
            <a:fillRect/>
          </a:stretch>
        </p:blipFill>
        <p:spPr>
          <a:xfrm>
            <a:off x="6324600" y="4549973"/>
            <a:ext cx="190500" cy="166688"/>
          </a:xfrm>
          <a:prstGeom prst="rect">
            <a:avLst/>
          </a:prstGeom>
        </p:spPr>
      </p:pic>
      <p:pic>
        <p:nvPicPr>
          <p:cNvPr id="33" name="SK-9-img-32" descr="preencoded.png"/>
          <p:cNvPicPr>
            <a:picLocks noChangeAspect="1"/>
          </p:cNvPicPr>
          <p:nvPr/>
        </p:nvPicPr>
        <p:blipFill>
          <a:blip r:embed="rId23"/>
          <a:stretch>
            <a:fillRect/>
          </a:stretch>
        </p:blipFill>
        <p:spPr>
          <a:xfrm>
            <a:off x="0" y="6467475"/>
            <a:ext cx="12192000" cy="390525"/>
          </a:xfrm>
          <a:prstGeom prst="rect">
            <a:avLst/>
          </a:prstGeom>
        </p:spPr>
      </p:pic>
      <p:sp>
        <p:nvSpPr>
          <p:cNvPr id="34" name="SK-9-text-33"/>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Primary Care Recognition — Presentations</a:t>
            </a:r>
            <a:endParaRPr lang="en-US" sz="2550" dirty="0"/>
          </a:p>
        </p:txBody>
      </p:sp>
      <p:sp>
        <p:nvSpPr>
          <p:cNvPr id="35" name="SK-9-text-34"/>
          <p:cNvSpPr/>
          <p:nvPr/>
        </p:nvSpPr>
        <p:spPr>
          <a:xfrm>
            <a:off x="876300" y="1162050"/>
            <a:ext cx="5810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Psychological &amp; Emotional</a:t>
            </a:r>
            <a:endParaRPr lang="en-US" sz="1500" dirty="0"/>
          </a:p>
        </p:txBody>
      </p:sp>
      <p:sp>
        <p:nvSpPr>
          <p:cNvPr id="36" name="SK-9-text-35"/>
          <p:cNvSpPr/>
          <p:nvPr/>
        </p:nvSpPr>
        <p:spPr>
          <a:xfrm>
            <a:off x="857250" y="1619250"/>
            <a:ext cx="384048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Flashbacks/Nightmares</a:t>
            </a:r>
            <a:endParaRPr lang="en-US" sz="1200" dirty="0"/>
          </a:p>
        </p:txBody>
      </p:sp>
      <p:sp>
        <p:nvSpPr>
          <p:cNvPr id="37" name="SK-9-text-36"/>
          <p:cNvSpPr/>
          <p:nvPr/>
        </p:nvSpPr>
        <p:spPr>
          <a:xfrm>
            <a:off x="3533775" y="1619250"/>
            <a:ext cx="329184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Low Mood &amp; Anxiety</a:t>
            </a:r>
            <a:endParaRPr lang="en-US" sz="1200" dirty="0"/>
          </a:p>
        </p:txBody>
      </p:sp>
      <p:sp>
        <p:nvSpPr>
          <p:cNvPr id="38" name="SK-9-text-37"/>
          <p:cNvSpPr/>
          <p:nvPr/>
        </p:nvSpPr>
        <p:spPr>
          <a:xfrm>
            <a:off x="857250" y="1908721"/>
            <a:ext cx="36576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Irritability &amp; Anger</a:t>
            </a:r>
            <a:endParaRPr lang="en-US" sz="1200" dirty="0"/>
          </a:p>
        </p:txBody>
      </p:sp>
      <p:sp>
        <p:nvSpPr>
          <p:cNvPr id="39" name="SK-9-text-38"/>
          <p:cNvSpPr/>
          <p:nvPr/>
        </p:nvSpPr>
        <p:spPr>
          <a:xfrm>
            <a:off x="3533775" y="1908721"/>
            <a:ext cx="329184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Poor Concentration</a:t>
            </a:r>
            <a:endParaRPr lang="en-US" sz="1200" dirty="0"/>
          </a:p>
        </p:txBody>
      </p:sp>
      <p:sp>
        <p:nvSpPr>
          <p:cNvPr id="40" name="SK-9-text-39"/>
          <p:cNvSpPr/>
          <p:nvPr/>
        </p:nvSpPr>
        <p:spPr>
          <a:xfrm>
            <a:off x="857250" y="2198191"/>
            <a:ext cx="2600325"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Hypervigilance</a:t>
            </a:r>
            <a:endParaRPr lang="en-US" sz="1200" dirty="0"/>
          </a:p>
        </p:txBody>
      </p:sp>
      <p:sp>
        <p:nvSpPr>
          <p:cNvPr id="41" name="SK-9-text-40"/>
          <p:cNvSpPr/>
          <p:nvPr/>
        </p:nvSpPr>
        <p:spPr>
          <a:xfrm>
            <a:off x="3533775" y="2198191"/>
            <a:ext cx="347472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Avoidance Behaviors</a:t>
            </a:r>
            <a:endParaRPr lang="en-US" sz="1200" dirty="0"/>
          </a:p>
        </p:txBody>
      </p:sp>
      <p:sp>
        <p:nvSpPr>
          <p:cNvPr id="42" name="SK-9-text-41"/>
          <p:cNvSpPr/>
          <p:nvPr/>
        </p:nvSpPr>
        <p:spPr>
          <a:xfrm>
            <a:off x="876300" y="3852863"/>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latin typeface="Arimo" pitchFamily="34" charset="0"/>
                <a:ea typeface="Arimo" pitchFamily="34" charset="-122"/>
                <a:cs typeface="Arimo" pitchFamily="34" charset="-120"/>
              </a:rPr>
              <a:t>Physical &amp; Behavioral</a:t>
            </a:r>
            <a:endParaRPr lang="en-US" sz="1500" dirty="0"/>
          </a:p>
        </p:txBody>
      </p:sp>
      <p:sp>
        <p:nvSpPr>
          <p:cNvPr id="43" name="SK-9-text-42"/>
          <p:cNvSpPr/>
          <p:nvPr/>
        </p:nvSpPr>
        <p:spPr>
          <a:xfrm>
            <a:off x="857250" y="4310063"/>
            <a:ext cx="310896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Sleep Disturbance</a:t>
            </a:r>
            <a:endParaRPr lang="en-US" sz="1200" dirty="0"/>
          </a:p>
        </p:txBody>
      </p:sp>
      <p:sp>
        <p:nvSpPr>
          <p:cNvPr id="44" name="SK-9-text-43"/>
          <p:cNvSpPr/>
          <p:nvPr/>
        </p:nvSpPr>
        <p:spPr>
          <a:xfrm>
            <a:off x="3533775" y="4310063"/>
            <a:ext cx="2600325"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Chronic Pain</a:t>
            </a:r>
            <a:endParaRPr lang="en-US" sz="1200" dirty="0"/>
          </a:p>
        </p:txBody>
      </p:sp>
      <p:sp>
        <p:nvSpPr>
          <p:cNvPr id="45" name="SK-9-text-44"/>
          <p:cNvSpPr/>
          <p:nvPr/>
        </p:nvSpPr>
        <p:spPr>
          <a:xfrm>
            <a:off x="857250" y="4599533"/>
            <a:ext cx="438912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Alcohol/Substance Misuse</a:t>
            </a:r>
            <a:endParaRPr lang="en-US" sz="1200" dirty="0"/>
          </a:p>
        </p:txBody>
      </p:sp>
      <p:sp>
        <p:nvSpPr>
          <p:cNvPr id="46" name="SK-9-text-45"/>
          <p:cNvSpPr/>
          <p:nvPr/>
        </p:nvSpPr>
        <p:spPr>
          <a:xfrm>
            <a:off x="3533775" y="4599533"/>
            <a:ext cx="27432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Self-harm Risks</a:t>
            </a:r>
            <a:endParaRPr lang="en-US" sz="1200" dirty="0"/>
          </a:p>
        </p:txBody>
      </p:sp>
      <p:sp>
        <p:nvSpPr>
          <p:cNvPr id="47" name="SK-9-text-46"/>
          <p:cNvSpPr/>
          <p:nvPr/>
        </p:nvSpPr>
        <p:spPr>
          <a:xfrm>
            <a:off x="857250" y="4889004"/>
            <a:ext cx="384048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Relationship Conflict</a:t>
            </a:r>
            <a:endParaRPr lang="en-US" sz="1200" dirty="0"/>
          </a:p>
        </p:txBody>
      </p:sp>
      <p:sp>
        <p:nvSpPr>
          <p:cNvPr id="48" name="SK-9-text-47"/>
          <p:cNvSpPr/>
          <p:nvPr/>
        </p:nvSpPr>
        <p:spPr>
          <a:xfrm>
            <a:off x="3533775" y="4889004"/>
            <a:ext cx="3657600"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Occupational Absence</a:t>
            </a:r>
            <a:endParaRPr lang="en-US" sz="1200" dirty="0"/>
          </a:p>
        </p:txBody>
      </p:sp>
      <p:sp>
        <p:nvSpPr>
          <p:cNvPr id="49" name="SK-9-text-48"/>
          <p:cNvSpPr/>
          <p:nvPr/>
        </p:nvSpPr>
        <p:spPr>
          <a:xfrm>
            <a:off x="6560344" y="1162050"/>
            <a:ext cx="52768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897B"/>
                </a:solidFill>
                <a:latin typeface="Arimo" pitchFamily="34" charset="0"/>
                <a:ea typeface="Arimo" pitchFamily="34" charset="-122"/>
                <a:cs typeface="Arimo" pitchFamily="34" charset="-120"/>
              </a:rPr>
              <a:t>SCA COMMUNICATION PEARL</a:t>
            </a:r>
            <a:endParaRPr lang="en-US" sz="1125" dirty="0"/>
          </a:p>
        </p:txBody>
      </p:sp>
      <p:sp>
        <p:nvSpPr>
          <p:cNvPr id="50" name="SK-9-text-49"/>
          <p:cNvSpPr/>
          <p:nvPr/>
        </p:nvSpPr>
        <p:spPr>
          <a:xfrm>
            <a:off x="6324600" y="1452563"/>
            <a:ext cx="5276850" cy="544711"/>
          </a:xfrm>
          <a:prstGeom prst="rect">
            <a:avLst/>
          </a:prstGeom>
          <a:noFill/>
          <a:ln/>
        </p:spPr>
        <p:txBody>
          <a:bodyPr vert="horz" wrap="square" lIns="0" tIns="0" rIns="0" bIns="0" rtlCol="0" anchor="ctr"/>
          <a:lstStyle/>
          <a:p>
            <a:pPr marL="0" indent="0">
              <a:lnSpc>
                <a:spcPts val="2145"/>
              </a:lnSpc>
              <a:buNone/>
            </a:pPr>
            <a:r>
              <a:rPr lang="en-US" sz="1650" b="1" i="1" dirty="0">
                <a:solidFill>
                  <a:srgbClr val="1F2937"/>
                </a:solidFill>
                <a:latin typeface="Arimo" pitchFamily="34" charset="0"/>
                <a:ea typeface="Arimo" pitchFamily="34" charset="-122"/>
                <a:cs typeface="Arimo" pitchFamily="34" charset="-120"/>
              </a:rPr>
              <a:t>"Would it be okay if I asked whether anything frightening or traumatic has happened?"</a:t>
            </a:r>
            <a:endParaRPr lang="en-US" sz="1650" dirty="0"/>
          </a:p>
        </p:txBody>
      </p:sp>
      <p:sp>
        <p:nvSpPr>
          <p:cNvPr id="51" name="SK-9-text-50"/>
          <p:cNvSpPr/>
          <p:nvPr/>
        </p:nvSpPr>
        <p:spPr>
          <a:xfrm>
            <a:off x="6491288" y="2073473"/>
            <a:ext cx="5700713"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 Always ask permission before exploring trauma history.</a:t>
            </a:r>
            <a:endParaRPr lang="en-US" sz="1050" dirty="0"/>
          </a:p>
        </p:txBody>
      </p:sp>
      <p:sp>
        <p:nvSpPr>
          <p:cNvPr id="52" name="SK-9-text-51"/>
          <p:cNvSpPr/>
          <p:nvPr/>
        </p:nvSpPr>
        <p:spPr>
          <a:xfrm>
            <a:off x="6538913" y="2654498"/>
            <a:ext cx="56530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latin typeface="Arimo" pitchFamily="34" charset="0"/>
                <a:ea typeface="Arimo" pitchFamily="34" charset="-122"/>
                <a:cs typeface="Arimo" pitchFamily="34" charset="-120"/>
              </a:rPr>
              <a:t> Common "Masqueraders" in General Practice</a:t>
            </a:r>
            <a:endParaRPr lang="en-US" sz="1350" dirty="0"/>
          </a:p>
        </p:txBody>
      </p:sp>
      <p:sp>
        <p:nvSpPr>
          <p:cNvPr id="53" name="SK-9-text-52"/>
          <p:cNvSpPr/>
          <p:nvPr/>
        </p:nvSpPr>
        <p:spPr>
          <a:xfrm>
            <a:off x="6591300" y="3006923"/>
            <a:ext cx="527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Medically Unexplained Symptoms (MUS):</a:t>
            </a:r>
            <a:r>
              <a:rPr lang="en-US" sz="1200" dirty="0">
                <a:solidFill>
                  <a:srgbClr val="4B5563"/>
                </a:solidFill>
                <a:latin typeface="Arimo" pitchFamily="34" charset="0"/>
                <a:ea typeface="Arimo" pitchFamily="34" charset="-122"/>
                <a:cs typeface="Arimo" pitchFamily="34" charset="-120"/>
              </a:rPr>
              <a:t>Persistent physical complaints without a clear organic cause.</a:t>
            </a:r>
            <a:endParaRPr lang="en-US" sz="1200" dirty="0"/>
          </a:p>
        </p:txBody>
      </p:sp>
      <p:sp>
        <p:nvSpPr>
          <p:cNvPr id="54" name="SK-9-text-53"/>
          <p:cNvSpPr/>
          <p:nvPr/>
        </p:nvSpPr>
        <p:spPr>
          <a:xfrm>
            <a:off x="6591300" y="3521273"/>
            <a:ext cx="527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Frequent Attendance:</a:t>
            </a:r>
            <a:r>
              <a:rPr lang="en-US" sz="1200" dirty="0">
                <a:solidFill>
                  <a:srgbClr val="4B5563"/>
                </a:solidFill>
                <a:latin typeface="Arimo" pitchFamily="34" charset="0"/>
                <a:ea typeface="Arimo" pitchFamily="34" charset="-122"/>
                <a:cs typeface="Arimo" pitchFamily="34" charset="-120"/>
              </a:rPr>
              <a:t>Patients returning often with minor or non-specific concerns.</a:t>
            </a:r>
            <a:endParaRPr lang="en-US" sz="1200" dirty="0"/>
          </a:p>
        </p:txBody>
      </p:sp>
      <p:sp>
        <p:nvSpPr>
          <p:cNvPr id="55" name="SK-9-text-54"/>
          <p:cNvSpPr/>
          <p:nvPr/>
        </p:nvSpPr>
        <p:spPr>
          <a:xfrm>
            <a:off x="6591300" y="4035623"/>
            <a:ext cx="527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Social/Family Turmoil:</a:t>
            </a:r>
            <a:r>
              <a:rPr lang="en-US" sz="1200" dirty="0">
                <a:solidFill>
                  <a:srgbClr val="4B5563"/>
                </a:solidFill>
                <a:latin typeface="Arimo" pitchFamily="34" charset="0"/>
                <a:ea typeface="Arimo" pitchFamily="34" charset="-122"/>
                <a:cs typeface="Arimo" pitchFamily="34" charset="-120"/>
              </a:rPr>
              <a:t>Presenting with marital problems or "stress" at home.</a:t>
            </a:r>
            <a:endParaRPr lang="en-US" sz="1200" dirty="0"/>
          </a:p>
        </p:txBody>
      </p:sp>
      <p:sp>
        <p:nvSpPr>
          <p:cNvPr id="56" name="SK-9-text-55"/>
          <p:cNvSpPr/>
          <p:nvPr/>
        </p:nvSpPr>
        <p:spPr>
          <a:xfrm>
            <a:off x="6591300" y="4549973"/>
            <a:ext cx="52768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Somatic Anxiety:</a:t>
            </a:r>
            <a:r>
              <a:rPr lang="en-US" sz="1200" dirty="0">
                <a:solidFill>
                  <a:srgbClr val="4B5563"/>
                </a:solidFill>
                <a:latin typeface="Arimo" pitchFamily="34" charset="0"/>
                <a:ea typeface="Arimo" pitchFamily="34" charset="-122"/>
                <a:cs typeface="Arimo" pitchFamily="34" charset="-120"/>
              </a:rPr>
              <a:t>Palpitations, GI upset, or tension headaches that don't resolve.</a:t>
            </a:r>
            <a:endParaRPr lang="en-US" sz="1200" dirty="0"/>
          </a:p>
        </p:txBody>
      </p:sp>
      <p:sp>
        <p:nvSpPr>
          <p:cNvPr id="57" name="SK-9-text-56"/>
          <p:cNvSpPr/>
          <p:nvPr/>
        </p:nvSpPr>
        <p:spPr>
          <a:xfrm>
            <a:off x="10353675" y="6562725"/>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476250" y="366713"/>
            <a:ext cx="38100" cy="323850"/>
          </a:xfrm>
          <a:prstGeom prst="rect">
            <a:avLst/>
          </a:prstGeom>
        </p:spPr>
      </p:pic>
      <p:pic>
        <p:nvPicPr>
          <p:cNvPr id="5" name="SK-10-img-4" descr="preencoded.png"/>
          <p:cNvPicPr>
            <a:picLocks noChangeAspect="1"/>
          </p:cNvPicPr>
          <p:nvPr/>
        </p:nvPicPr>
        <p:blipFill>
          <a:blip r:embed="rId6"/>
          <a:stretch>
            <a:fillRect/>
          </a:stretch>
        </p:blipFill>
        <p:spPr>
          <a:xfrm>
            <a:off x="476250" y="895350"/>
            <a:ext cx="11239500" cy="9525"/>
          </a:xfrm>
          <a:prstGeom prst="rect">
            <a:avLst/>
          </a:prstGeom>
        </p:spPr>
      </p:pic>
      <p:pic>
        <p:nvPicPr>
          <p:cNvPr id="6" name="SK-10-img-5" descr="preencoded.png"/>
          <p:cNvPicPr>
            <a:picLocks noChangeAspect="1"/>
          </p:cNvPicPr>
          <p:nvPr/>
        </p:nvPicPr>
        <p:blipFill>
          <a:blip r:embed="rId7"/>
          <a:stretch>
            <a:fillRect/>
          </a:stretch>
        </p:blipFill>
        <p:spPr>
          <a:xfrm>
            <a:off x="476250" y="1502122"/>
            <a:ext cx="6572250" cy="1499146"/>
          </a:xfrm>
          <a:prstGeom prst="rect">
            <a:avLst/>
          </a:prstGeom>
        </p:spPr>
      </p:pic>
      <p:pic>
        <p:nvPicPr>
          <p:cNvPr id="7" name="SK-10-img-6" descr="preencoded.png"/>
          <p:cNvPicPr>
            <a:picLocks noChangeAspect="1"/>
          </p:cNvPicPr>
          <p:nvPr/>
        </p:nvPicPr>
        <p:blipFill>
          <a:blip r:embed="rId8"/>
          <a:stretch>
            <a:fillRect/>
          </a:stretch>
        </p:blipFill>
        <p:spPr>
          <a:xfrm>
            <a:off x="590550" y="1664047"/>
            <a:ext cx="238125" cy="190500"/>
          </a:xfrm>
          <a:prstGeom prst="rect">
            <a:avLst/>
          </a:prstGeom>
        </p:spPr>
      </p:pic>
      <p:pic>
        <p:nvPicPr>
          <p:cNvPr id="8" name="SK-10-img-7" descr="preencoded.png"/>
          <p:cNvPicPr>
            <a:picLocks noChangeAspect="1"/>
          </p:cNvPicPr>
          <p:nvPr/>
        </p:nvPicPr>
        <p:blipFill>
          <a:blip r:embed="rId9"/>
          <a:stretch>
            <a:fillRect/>
          </a:stretch>
        </p:blipFill>
        <p:spPr>
          <a:xfrm>
            <a:off x="590550" y="2054572"/>
            <a:ext cx="166688" cy="137220"/>
          </a:xfrm>
          <a:prstGeom prst="rect">
            <a:avLst/>
          </a:prstGeom>
        </p:spPr>
      </p:pic>
      <p:pic>
        <p:nvPicPr>
          <p:cNvPr id="9" name="SK-10-img-8" descr="preencoded.png"/>
          <p:cNvPicPr>
            <a:picLocks noChangeAspect="1"/>
          </p:cNvPicPr>
          <p:nvPr/>
        </p:nvPicPr>
        <p:blipFill>
          <a:blip r:embed="rId9"/>
          <a:stretch>
            <a:fillRect/>
          </a:stretch>
        </p:blipFill>
        <p:spPr>
          <a:xfrm>
            <a:off x="3810000" y="2054572"/>
            <a:ext cx="166688" cy="137220"/>
          </a:xfrm>
          <a:prstGeom prst="rect">
            <a:avLst/>
          </a:prstGeom>
        </p:spPr>
      </p:pic>
      <p:pic>
        <p:nvPicPr>
          <p:cNvPr id="10" name="SK-10-img-9" descr="preencoded.png"/>
          <p:cNvPicPr>
            <a:picLocks noChangeAspect="1"/>
          </p:cNvPicPr>
          <p:nvPr/>
        </p:nvPicPr>
        <p:blipFill>
          <a:blip r:embed="rId9"/>
          <a:stretch>
            <a:fillRect/>
          </a:stretch>
        </p:blipFill>
        <p:spPr>
          <a:xfrm>
            <a:off x="590550" y="2376488"/>
            <a:ext cx="166688" cy="137220"/>
          </a:xfrm>
          <a:prstGeom prst="rect">
            <a:avLst/>
          </a:prstGeom>
        </p:spPr>
      </p:pic>
      <p:pic>
        <p:nvPicPr>
          <p:cNvPr id="11" name="SK-10-img-10" descr="preencoded.png"/>
          <p:cNvPicPr>
            <a:picLocks noChangeAspect="1"/>
          </p:cNvPicPr>
          <p:nvPr/>
        </p:nvPicPr>
        <p:blipFill>
          <a:blip r:embed="rId9"/>
          <a:stretch>
            <a:fillRect/>
          </a:stretch>
        </p:blipFill>
        <p:spPr>
          <a:xfrm>
            <a:off x="3810000" y="2376488"/>
            <a:ext cx="166688" cy="137220"/>
          </a:xfrm>
          <a:prstGeom prst="rect">
            <a:avLst/>
          </a:prstGeom>
        </p:spPr>
      </p:pic>
      <p:pic>
        <p:nvPicPr>
          <p:cNvPr id="12" name="SK-10-img-11" descr="preencoded.png"/>
          <p:cNvPicPr>
            <a:picLocks noChangeAspect="1"/>
          </p:cNvPicPr>
          <p:nvPr/>
        </p:nvPicPr>
        <p:blipFill>
          <a:blip r:embed="rId10"/>
          <a:stretch>
            <a:fillRect/>
          </a:stretch>
        </p:blipFill>
        <p:spPr>
          <a:xfrm>
            <a:off x="590550" y="2698403"/>
            <a:ext cx="166688" cy="137220"/>
          </a:xfrm>
          <a:prstGeom prst="rect">
            <a:avLst/>
          </a:prstGeom>
        </p:spPr>
      </p:pic>
      <p:pic>
        <p:nvPicPr>
          <p:cNvPr id="13" name="SK-10-img-12" descr="preencoded.png"/>
          <p:cNvPicPr>
            <a:picLocks noChangeAspect="1"/>
          </p:cNvPicPr>
          <p:nvPr/>
        </p:nvPicPr>
        <p:blipFill>
          <a:blip r:embed="rId10"/>
          <a:stretch>
            <a:fillRect/>
          </a:stretch>
        </p:blipFill>
        <p:spPr>
          <a:xfrm>
            <a:off x="3810000" y="2698403"/>
            <a:ext cx="166688" cy="137220"/>
          </a:xfrm>
          <a:prstGeom prst="rect">
            <a:avLst/>
          </a:prstGeom>
        </p:spPr>
      </p:pic>
      <p:pic>
        <p:nvPicPr>
          <p:cNvPr id="14" name="SK-10-img-13" descr="preencoded.png"/>
          <p:cNvPicPr>
            <a:picLocks noChangeAspect="1"/>
          </p:cNvPicPr>
          <p:nvPr/>
        </p:nvPicPr>
        <p:blipFill>
          <a:blip r:embed="rId11"/>
          <a:stretch>
            <a:fillRect/>
          </a:stretch>
        </p:blipFill>
        <p:spPr>
          <a:xfrm>
            <a:off x="476250" y="3144143"/>
            <a:ext cx="6572250" cy="1177230"/>
          </a:xfrm>
          <a:prstGeom prst="rect">
            <a:avLst/>
          </a:prstGeom>
        </p:spPr>
      </p:pic>
      <p:pic>
        <p:nvPicPr>
          <p:cNvPr id="15" name="SK-10-img-14" descr="preencoded.png"/>
          <p:cNvPicPr>
            <a:picLocks noChangeAspect="1"/>
          </p:cNvPicPr>
          <p:nvPr/>
        </p:nvPicPr>
        <p:blipFill>
          <a:blip r:embed="rId12"/>
          <a:stretch>
            <a:fillRect/>
          </a:stretch>
        </p:blipFill>
        <p:spPr>
          <a:xfrm>
            <a:off x="590550" y="3306068"/>
            <a:ext cx="238125" cy="190500"/>
          </a:xfrm>
          <a:prstGeom prst="rect">
            <a:avLst/>
          </a:prstGeom>
        </p:spPr>
      </p:pic>
      <p:pic>
        <p:nvPicPr>
          <p:cNvPr id="16" name="SK-10-img-15" descr="preencoded.png"/>
          <p:cNvPicPr>
            <a:picLocks noChangeAspect="1"/>
          </p:cNvPicPr>
          <p:nvPr/>
        </p:nvPicPr>
        <p:blipFill>
          <a:blip r:embed="rId13"/>
          <a:stretch>
            <a:fillRect/>
          </a:stretch>
        </p:blipFill>
        <p:spPr>
          <a:xfrm>
            <a:off x="590550" y="3696593"/>
            <a:ext cx="166688" cy="137220"/>
          </a:xfrm>
          <a:prstGeom prst="rect">
            <a:avLst/>
          </a:prstGeom>
        </p:spPr>
      </p:pic>
      <p:pic>
        <p:nvPicPr>
          <p:cNvPr id="17" name="SK-10-img-16" descr="preencoded.png"/>
          <p:cNvPicPr>
            <a:picLocks noChangeAspect="1"/>
          </p:cNvPicPr>
          <p:nvPr/>
        </p:nvPicPr>
        <p:blipFill>
          <a:blip r:embed="rId13"/>
          <a:stretch>
            <a:fillRect/>
          </a:stretch>
        </p:blipFill>
        <p:spPr>
          <a:xfrm>
            <a:off x="3810000" y="3696593"/>
            <a:ext cx="166688" cy="137220"/>
          </a:xfrm>
          <a:prstGeom prst="rect">
            <a:avLst/>
          </a:prstGeom>
        </p:spPr>
      </p:pic>
      <p:pic>
        <p:nvPicPr>
          <p:cNvPr id="18" name="SK-10-img-17" descr="preencoded.png"/>
          <p:cNvPicPr>
            <a:picLocks noChangeAspect="1"/>
          </p:cNvPicPr>
          <p:nvPr/>
        </p:nvPicPr>
        <p:blipFill>
          <a:blip r:embed="rId13"/>
          <a:stretch>
            <a:fillRect/>
          </a:stretch>
        </p:blipFill>
        <p:spPr>
          <a:xfrm>
            <a:off x="590550" y="4018508"/>
            <a:ext cx="166688" cy="137220"/>
          </a:xfrm>
          <a:prstGeom prst="rect">
            <a:avLst/>
          </a:prstGeom>
        </p:spPr>
      </p:pic>
      <p:pic>
        <p:nvPicPr>
          <p:cNvPr id="19" name="SK-10-img-18" descr="preencoded.png"/>
          <p:cNvPicPr>
            <a:picLocks noChangeAspect="1"/>
          </p:cNvPicPr>
          <p:nvPr/>
        </p:nvPicPr>
        <p:blipFill>
          <a:blip r:embed="rId13"/>
          <a:stretch>
            <a:fillRect/>
          </a:stretch>
        </p:blipFill>
        <p:spPr>
          <a:xfrm>
            <a:off x="3810000" y="4018508"/>
            <a:ext cx="166688" cy="137220"/>
          </a:xfrm>
          <a:prstGeom prst="rect">
            <a:avLst/>
          </a:prstGeom>
        </p:spPr>
      </p:pic>
      <p:pic>
        <p:nvPicPr>
          <p:cNvPr id="20" name="SK-10-img-19" descr="preencoded.png"/>
          <p:cNvPicPr>
            <a:picLocks noChangeAspect="1"/>
          </p:cNvPicPr>
          <p:nvPr/>
        </p:nvPicPr>
        <p:blipFill>
          <a:blip r:embed="rId14"/>
          <a:stretch>
            <a:fillRect/>
          </a:stretch>
        </p:blipFill>
        <p:spPr>
          <a:xfrm>
            <a:off x="476250" y="4464248"/>
            <a:ext cx="6572250" cy="1177230"/>
          </a:xfrm>
          <a:prstGeom prst="rect">
            <a:avLst/>
          </a:prstGeom>
        </p:spPr>
      </p:pic>
      <p:pic>
        <p:nvPicPr>
          <p:cNvPr id="21" name="SK-10-img-20" descr="preencoded.png"/>
          <p:cNvPicPr>
            <a:picLocks noChangeAspect="1"/>
          </p:cNvPicPr>
          <p:nvPr/>
        </p:nvPicPr>
        <p:blipFill>
          <a:blip r:embed="rId15"/>
          <a:stretch>
            <a:fillRect/>
          </a:stretch>
        </p:blipFill>
        <p:spPr>
          <a:xfrm>
            <a:off x="590550" y="4626173"/>
            <a:ext cx="238125" cy="190500"/>
          </a:xfrm>
          <a:prstGeom prst="rect">
            <a:avLst/>
          </a:prstGeom>
        </p:spPr>
      </p:pic>
      <p:pic>
        <p:nvPicPr>
          <p:cNvPr id="22" name="SK-10-img-21" descr="preencoded.png"/>
          <p:cNvPicPr>
            <a:picLocks noChangeAspect="1"/>
          </p:cNvPicPr>
          <p:nvPr/>
        </p:nvPicPr>
        <p:blipFill>
          <a:blip r:embed="rId16"/>
          <a:stretch>
            <a:fillRect/>
          </a:stretch>
        </p:blipFill>
        <p:spPr>
          <a:xfrm>
            <a:off x="590550" y="5016698"/>
            <a:ext cx="166688" cy="137220"/>
          </a:xfrm>
          <a:prstGeom prst="rect">
            <a:avLst/>
          </a:prstGeom>
        </p:spPr>
      </p:pic>
      <p:pic>
        <p:nvPicPr>
          <p:cNvPr id="23" name="SK-10-img-22" descr="preencoded.png"/>
          <p:cNvPicPr>
            <a:picLocks noChangeAspect="1"/>
          </p:cNvPicPr>
          <p:nvPr/>
        </p:nvPicPr>
        <p:blipFill>
          <a:blip r:embed="rId17"/>
          <a:stretch>
            <a:fillRect/>
          </a:stretch>
        </p:blipFill>
        <p:spPr>
          <a:xfrm>
            <a:off x="590550" y="5338614"/>
            <a:ext cx="166688" cy="137220"/>
          </a:xfrm>
          <a:prstGeom prst="rect">
            <a:avLst/>
          </a:prstGeom>
        </p:spPr>
      </p:pic>
      <p:pic>
        <p:nvPicPr>
          <p:cNvPr id="24" name="SK-10-img-23" descr="preencoded.png"/>
          <p:cNvPicPr>
            <a:picLocks noChangeAspect="1"/>
          </p:cNvPicPr>
          <p:nvPr/>
        </p:nvPicPr>
        <p:blipFill>
          <a:blip r:embed="rId18"/>
          <a:stretch>
            <a:fillRect/>
          </a:stretch>
        </p:blipFill>
        <p:spPr>
          <a:xfrm>
            <a:off x="7334250" y="1047750"/>
            <a:ext cx="4381500" cy="5048250"/>
          </a:xfrm>
          <a:prstGeom prst="rect">
            <a:avLst/>
          </a:prstGeom>
        </p:spPr>
      </p:pic>
      <p:pic>
        <p:nvPicPr>
          <p:cNvPr id="25" name="SK-10-img-24" descr="preencoded.png"/>
          <p:cNvPicPr>
            <a:picLocks noChangeAspect="1"/>
          </p:cNvPicPr>
          <p:nvPr/>
        </p:nvPicPr>
        <p:blipFill>
          <a:blip r:embed="rId19"/>
          <a:stretch>
            <a:fillRect/>
          </a:stretch>
        </p:blipFill>
        <p:spPr>
          <a:xfrm>
            <a:off x="7524750" y="1295400"/>
            <a:ext cx="285750" cy="228600"/>
          </a:xfrm>
          <a:prstGeom prst="rect">
            <a:avLst/>
          </a:prstGeom>
        </p:spPr>
      </p:pic>
      <p:pic>
        <p:nvPicPr>
          <p:cNvPr id="26" name="SK-10-img-25" descr="preencoded.png"/>
          <p:cNvPicPr>
            <a:picLocks noChangeAspect="1"/>
          </p:cNvPicPr>
          <p:nvPr/>
        </p:nvPicPr>
        <p:blipFill>
          <a:blip r:embed="rId20"/>
          <a:stretch>
            <a:fillRect/>
          </a:stretch>
        </p:blipFill>
        <p:spPr>
          <a:xfrm>
            <a:off x="7524750" y="1724025"/>
            <a:ext cx="4000500" cy="409575"/>
          </a:xfrm>
          <a:prstGeom prst="rect">
            <a:avLst/>
          </a:prstGeom>
        </p:spPr>
      </p:pic>
      <p:pic>
        <p:nvPicPr>
          <p:cNvPr id="27" name="SK-10-img-26" descr="preencoded.png"/>
          <p:cNvPicPr>
            <a:picLocks noChangeAspect="1"/>
          </p:cNvPicPr>
          <p:nvPr/>
        </p:nvPicPr>
        <p:blipFill>
          <a:blip r:embed="rId21"/>
          <a:stretch>
            <a:fillRect/>
          </a:stretch>
        </p:blipFill>
        <p:spPr>
          <a:xfrm>
            <a:off x="7600950" y="1852612"/>
            <a:ext cx="190500" cy="152400"/>
          </a:xfrm>
          <a:prstGeom prst="rect">
            <a:avLst/>
          </a:prstGeom>
        </p:spPr>
      </p:pic>
      <p:pic>
        <p:nvPicPr>
          <p:cNvPr id="28" name="SK-10-img-27" descr="preencoded.png"/>
          <p:cNvPicPr>
            <a:picLocks noChangeAspect="1"/>
          </p:cNvPicPr>
          <p:nvPr/>
        </p:nvPicPr>
        <p:blipFill>
          <a:blip r:embed="rId20"/>
          <a:stretch>
            <a:fillRect/>
          </a:stretch>
        </p:blipFill>
        <p:spPr>
          <a:xfrm>
            <a:off x="7524750" y="2247900"/>
            <a:ext cx="4000500" cy="409575"/>
          </a:xfrm>
          <a:prstGeom prst="rect">
            <a:avLst/>
          </a:prstGeom>
        </p:spPr>
      </p:pic>
      <p:pic>
        <p:nvPicPr>
          <p:cNvPr id="29" name="SK-10-img-28" descr="preencoded.png"/>
          <p:cNvPicPr>
            <a:picLocks noChangeAspect="1"/>
          </p:cNvPicPr>
          <p:nvPr/>
        </p:nvPicPr>
        <p:blipFill>
          <a:blip r:embed="rId22"/>
          <a:stretch>
            <a:fillRect/>
          </a:stretch>
        </p:blipFill>
        <p:spPr>
          <a:xfrm>
            <a:off x="7600950" y="2376488"/>
            <a:ext cx="190500" cy="152400"/>
          </a:xfrm>
          <a:prstGeom prst="rect">
            <a:avLst/>
          </a:prstGeom>
        </p:spPr>
      </p:pic>
      <p:pic>
        <p:nvPicPr>
          <p:cNvPr id="30" name="SK-10-img-29" descr="preencoded.png"/>
          <p:cNvPicPr>
            <a:picLocks noChangeAspect="1"/>
          </p:cNvPicPr>
          <p:nvPr/>
        </p:nvPicPr>
        <p:blipFill>
          <a:blip r:embed="rId20"/>
          <a:stretch>
            <a:fillRect/>
          </a:stretch>
        </p:blipFill>
        <p:spPr>
          <a:xfrm>
            <a:off x="7524750" y="2771775"/>
            <a:ext cx="4000500" cy="409575"/>
          </a:xfrm>
          <a:prstGeom prst="rect">
            <a:avLst/>
          </a:prstGeom>
        </p:spPr>
      </p:pic>
      <p:pic>
        <p:nvPicPr>
          <p:cNvPr id="31" name="SK-10-img-30" descr="preencoded.png"/>
          <p:cNvPicPr>
            <a:picLocks noChangeAspect="1"/>
          </p:cNvPicPr>
          <p:nvPr/>
        </p:nvPicPr>
        <p:blipFill>
          <a:blip r:embed="rId23"/>
          <a:stretch>
            <a:fillRect/>
          </a:stretch>
        </p:blipFill>
        <p:spPr>
          <a:xfrm>
            <a:off x="7600950" y="2900363"/>
            <a:ext cx="190500" cy="152400"/>
          </a:xfrm>
          <a:prstGeom prst="rect">
            <a:avLst/>
          </a:prstGeom>
        </p:spPr>
      </p:pic>
      <p:pic>
        <p:nvPicPr>
          <p:cNvPr id="32" name="SK-10-img-31" descr="preencoded.png"/>
          <p:cNvPicPr>
            <a:picLocks noChangeAspect="1"/>
          </p:cNvPicPr>
          <p:nvPr/>
        </p:nvPicPr>
        <p:blipFill>
          <a:blip r:embed="rId20"/>
          <a:stretch>
            <a:fillRect/>
          </a:stretch>
        </p:blipFill>
        <p:spPr>
          <a:xfrm>
            <a:off x="7524750" y="3295650"/>
            <a:ext cx="4000500" cy="409575"/>
          </a:xfrm>
          <a:prstGeom prst="rect">
            <a:avLst/>
          </a:prstGeom>
        </p:spPr>
      </p:pic>
      <p:pic>
        <p:nvPicPr>
          <p:cNvPr id="33" name="SK-10-img-32" descr="preencoded.png"/>
          <p:cNvPicPr>
            <a:picLocks noChangeAspect="1"/>
          </p:cNvPicPr>
          <p:nvPr/>
        </p:nvPicPr>
        <p:blipFill>
          <a:blip r:embed="rId24"/>
          <a:stretch>
            <a:fillRect/>
          </a:stretch>
        </p:blipFill>
        <p:spPr>
          <a:xfrm>
            <a:off x="7600950" y="3424238"/>
            <a:ext cx="190500" cy="152400"/>
          </a:xfrm>
          <a:prstGeom prst="rect">
            <a:avLst/>
          </a:prstGeom>
        </p:spPr>
      </p:pic>
      <p:pic>
        <p:nvPicPr>
          <p:cNvPr id="34" name="SK-10-img-33" descr="preencoded.png"/>
          <p:cNvPicPr>
            <a:picLocks noChangeAspect="1"/>
          </p:cNvPicPr>
          <p:nvPr/>
        </p:nvPicPr>
        <p:blipFill>
          <a:blip r:embed="rId20"/>
          <a:stretch>
            <a:fillRect/>
          </a:stretch>
        </p:blipFill>
        <p:spPr>
          <a:xfrm>
            <a:off x="7524750" y="3819525"/>
            <a:ext cx="4000500" cy="409575"/>
          </a:xfrm>
          <a:prstGeom prst="rect">
            <a:avLst/>
          </a:prstGeom>
        </p:spPr>
      </p:pic>
      <p:pic>
        <p:nvPicPr>
          <p:cNvPr id="35" name="SK-10-img-34" descr="preencoded.png"/>
          <p:cNvPicPr>
            <a:picLocks noChangeAspect="1"/>
          </p:cNvPicPr>
          <p:nvPr/>
        </p:nvPicPr>
        <p:blipFill>
          <a:blip r:embed="rId25"/>
          <a:stretch>
            <a:fillRect/>
          </a:stretch>
        </p:blipFill>
        <p:spPr>
          <a:xfrm>
            <a:off x="7600950" y="3948112"/>
            <a:ext cx="190500" cy="152400"/>
          </a:xfrm>
          <a:prstGeom prst="rect">
            <a:avLst/>
          </a:prstGeom>
        </p:spPr>
      </p:pic>
      <p:pic>
        <p:nvPicPr>
          <p:cNvPr id="36" name="SK-10-img-35" descr="preencoded.png"/>
          <p:cNvPicPr>
            <a:picLocks noChangeAspect="1"/>
          </p:cNvPicPr>
          <p:nvPr/>
        </p:nvPicPr>
        <p:blipFill>
          <a:blip r:embed="rId20"/>
          <a:stretch>
            <a:fillRect/>
          </a:stretch>
        </p:blipFill>
        <p:spPr>
          <a:xfrm>
            <a:off x="7524750" y="4343400"/>
            <a:ext cx="4000500" cy="409575"/>
          </a:xfrm>
          <a:prstGeom prst="rect">
            <a:avLst/>
          </a:prstGeom>
        </p:spPr>
      </p:pic>
      <p:pic>
        <p:nvPicPr>
          <p:cNvPr id="37" name="SK-10-img-36" descr="preencoded.png"/>
          <p:cNvPicPr>
            <a:picLocks noChangeAspect="1"/>
          </p:cNvPicPr>
          <p:nvPr/>
        </p:nvPicPr>
        <p:blipFill>
          <a:blip r:embed="rId26"/>
          <a:stretch>
            <a:fillRect/>
          </a:stretch>
        </p:blipFill>
        <p:spPr>
          <a:xfrm>
            <a:off x="7600950" y="4471988"/>
            <a:ext cx="190500" cy="152400"/>
          </a:xfrm>
          <a:prstGeom prst="rect">
            <a:avLst/>
          </a:prstGeom>
        </p:spPr>
      </p:pic>
      <p:pic>
        <p:nvPicPr>
          <p:cNvPr id="38" name="SK-10-img-37" descr="preencoded.png"/>
          <p:cNvPicPr>
            <a:picLocks noChangeAspect="1"/>
          </p:cNvPicPr>
          <p:nvPr/>
        </p:nvPicPr>
        <p:blipFill>
          <a:blip r:embed="rId27"/>
          <a:stretch>
            <a:fillRect/>
          </a:stretch>
        </p:blipFill>
        <p:spPr>
          <a:xfrm>
            <a:off x="7524750" y="5334000"/>
            <a:ext cx="4000500" cy="571500"/>
          </a:xfrm>
          <a:prstGeom prst="rect">
            <a:avLst/>
          </a:prstGeom>
        </p:spPr>
      </p:pic>
      <p:pic>
        <p:nvPicPr>
          <p:cNvPr id="39" name="SK-10-img-38" descr="preencoded.png"/>
          <p:cNvPicPr>
            <a:picLocks noChangeAspect="1"/>
          </p:cNvPicPr>
          <p:nvPr/>
        </p:nvPicPr>
        <p:blipFill>
          <a:blip r:embed="rId28"/>
          <a:stretch>
            <a:fillRect/>
          </a:stretch>
        </p:blipFill>
        <p:spPr>
          <a:xfrm>
            <a:off x="0" y="6477000"/>
            <a:ext cx="12192000" cy="381000"/>
          </a:xfrm>
          <a:prstGeom prst="rect">
            <a:avLst/>
          </a:prstGeom>
        </p:spPr>
      </p:pic>
      <p:sp>
        <p:nvSpPr>
          <p:cNvPr id="40" name="SK-10-text-39"/>
          <p:cNvSpPr/>
          <p:nvPr/>
        </p:nvSpPr>
        <p:spPr>
          <a:xfrm>
            <a:off x="628650" y="285750"/>
            <a:ext cx="11563350" cy="485775"/>
          </a:xfrm>
          <a:prstGeom prst="rect">
            <a:avLst/>
          </a:prstGeom>
          <a:noFill/>
          <a:ln/>
        </p:spPr>
        <p:txBody>
          <a:bodyPr vert="horz" wrap="square" lIns="0" tIns="0" rIns="0" bIns="0" rtlCol="0" anchor="ctr"/>
          <a:lstStyle/>
          <a:p>
            <a:pPr marL="0" indent="0">
              <a:lnSpc>
                <a:spcPts val="3825"/>
              </a:lnSpc>
              <a:buNone/>
            </a:pPr>
            <a:r>
              <a:rPr lang="en-US" sz="2550" b="1" dirty="0">
                <a:solidFill>
                  <a:srgbClr val="1F2937"/>
                </a:solidFill>
                <a:latin typeface="Arimo" pitchFamily="34" charset="0"/>
                <a:ea typeface="Arimo" pitchFamily="34" charset="-122"/>
                <a:cs typeface="Arimo" pitchFamily="34" charset="-120"/>
              </a:rPr>
              <a:t>Masqueraders and Differentials</a:t>
            </a:r>
            <a:endParaRPr lang="en-US" sz="2550" dirty="0"/>
          </a:p>
        </p:txBody>
      </p:sp>
      <p:sp>
        <p:nvSpPr>
          <p:cNvPr id="41" name="SK-10-text-40"/>
          <p:cNvSpPr/>
          <p:nvPr/>
        </p:nvSpPr>
        <p:spPr>
          <a:xfrm>
            <a:off x="923925" y="1616422"/>
            <a:ext cx="7315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latin typeface="Arimo" pitchFamily="34" charset="0"/>
                <a:ea typeface="Arimo" pitchFamily="34" charset="-122"/>
                <a:cs typeface="Arimo" pitchFamily="34" charset="-120"/>
              </a:rPr>
              <a:t>The "Masqueraders" (Psychiatric)</a:t>
            </a:r>
            <a:endParaRPr lang="en-US" sz="1500" dirty="0"/>
          </a:p>
        </p:txBody>
      </p:sp>
      <p:sp>
        <p:nvSpPr>
          <p:cNvPr id="42" name="SK-10-text-41"/>
          <p:cNvSpPr/>
          <p:nvPr/>
        </p:nvSpPr>
        <p:spPr>
          <a:xfrm>
            <a:off x="833438" y="2016472"/>
            <a:ext cx="408051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Depression &amp; Low Mood</a:t>
            </a:r>
            <a:endParaRPr lang="en-US" sz="1275" dirty="0"/>
          </a:p>
        </p:txBody>
      </p:sp>
      <p:sp>
        <p:nvSpPr>
          <p:cNvPr id="43" name="SK-10-text-42"/>
          <p:cNvSpPr/>
          <p:nvPr/>
        </p:nvSpPr>
        <p:spPr>
          <a:xfrm>
            <a:off x="4052888" y="2016472"/>
            <a:ext cx="38862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GAD &amp; Panic Disorder</a:t>
            </a:r>
            <a:endParaRPr lang="en-US" sz="1275" dirty="0"/>
          </a:p>
        </p:txBody>
      </p:sp>
      <p:sp>
        <p:nvSpPr>
          <p:cNvPr id="44" name="SK-10-text-43"/>
          <p:cNvSpPr/>
          <p:nvPr/>
        </p:nvSpPr>
        <p:spPr>
          <a:xfrm>
            <a:off x="833438" y="2338388"/>
            <a:ext cx="660654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Substance Misuse (Self-medicating)</a:t>
            </a:r>
            <a:endParaRPr lang="en-US" sz="1275" dirty="0"/>
          </a:p>
        </p:txBody>
      </p:sp>
      <p:sp>
        <p:nvSpPr>
          <p:cNvPr id="45" name="SK-10-text-44"/>
          <p:cNvSpPr/>
          <p:nvPr/>
        </p:nvSpPr>
        <p:spPr>
          <a:xfrm>
            <a:off x="4052888" y="2338388"/>
            <a:ext cx="466344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OCD (Intrusive thoughts)</a:t>
            </a:r>
            <a:endParaRPr lang="en-US" sz="1275" dirty="0"/>
          </a:p>
        </p:txBody>
      </p:sp>
      <p:sp>
        <p:nvSpPr>
          <p:cNvPr id="46" name="SK-10-text-45"/>
          <p:cNvSpPr/>
          <p:nvPr/>
        </p:nvSpPr>
        <p:spPr>
          <a:xfrm>
            <a:off x="833438" y="2660303"/>
            <a:ext cx="524637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Adjustment Disorder / Grief</a:t>
            </a:r>
            <a:endParaRPr lang="en-US" sz="1275" dirty="0"/>
          </a:p>
        </p:txBody>
      </p:sp>
      <p:sp>
        <p:nvSpPr>
          <p:cNvPr id="47" name="SK-10-text-46"/>
          <p:cNvSpPr/>
          <p:nvPr/>
        </p:nvSpPr>
        <p:spPr>
          <a:xfrm>
            <a:off x="4052888" y="2660303"/>
            <a:ext cx="446913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Emotional Dysregulation</a:t>
            </a:r>
            <a:endParaRPr lang="en-US" sz="1275" dirty="0"/>
          </a:p>
        </p:txBody>
      </p:sp>
      <p:sp>
        <p:nvSpPr>
          <p:cNvPr id="48" name="SK-10-text-47"/>
          <p:cNvSpPr/>
          <p:nvPr/>
        </p:nvSpPr>
        <p:spPr>
          <a:xfrm>
            <a:off x="923925" y="3258443"/>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latin typeface="Arimo" pitchFamily="34" charset="0"/>
                <a:ea typeface="Arimo" pitchFamily="34" charset="-122"/>
                <a:cs typeface="Arimo" pitchFamily="34" charset="-120"/>
              </a:rPr>
              <a:t>Physical &amp; Neurodevelopmental</a:t>
            </a:r>
            <a:endParaRPr lang="en-US" sz="1500" dirty="0"/>
          </a:p>
        </p:txBody>
      </p:sp>
      <p:sp>
        <p:nvSpPr>
          <p:cNvPr id="49" name="SK-10-text-48"/>
          <p:cNvSpPr/>
          <p:nvPr/>
        </p:nvSpPr>
        <p:spPr>
          <a:xfrm>
            <a:off x="833438" y="3658493"/>
            <a:ext cx="544068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Traumatic Brain Injury (TBI)</a:t>
            </a:r>
            <a:endParaRPr lang="en-US" sz="1275" dirty="0"/>
          </a:p>
        </p:txBody>
      </p:sp>
      <p:sp>
        <p:nvSpPr>
          <p:cNvPr id="50" name="SK-10-text-49"/>
          <p:cNvSpPr/>
          <p:nvPr/>
        </p:nvSpPr>
        <p:spPr>
          <a:xfrm>
            <a:off x="4052888" y="3658493"/>
            <a:ext cx="349758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Chronic Pain &amp; MUS</a:t>
            </a:r>
            <a:endParaRPr lang="en-US" sz="1275" dirty="0"/>
          </a:p>
        </p:txBody>
      </p:sp>
      <p:sp>
        <p:nvSpPr>
          <p:cNvPr id="51" name="SK-10-text-50"/>
          <p:cNvSpPr/>
          <p:nvPr/>
        </p:nvSpPr>
        <p:spPr>
          <a:xfrm>
            <a:off x="833438" y="3980408"/>
            <a:ext cx="466344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Sleep Disorders (Apnoea)</a:t>
            </a:r>
            <a:endParaRPr lang="en-US" sz="1275" dirty="0"/>
          </a:p>
        </p:txBody>
      </p:sp>
      <p:sp>
        <p:nvSpPr>
          <p:cNvPr id="52" name="SK-10-text-51"/>
          <p:cNvSpPr/>
          <p:nvPr/>
        </p:nvSpPr>
        <p:spPr>
          <a:xfrm>
            <a:off x="4052888" y="3980408"/>
            <a:ext cx="427482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ADHD / Autism Distress</a:t>
            </a:r>
            <a:endParaRPr lang="en-US" sz="1275" dirty="0"/>
          </a:p>
        </p:txBody>
      </p:sp>
      <p:sp>
        <p:nvSpPr>
          <p:cNvPr id="53" name="SK-10-text-52"/>
          <p:cNvSpPr/>
          <p:nvPr/>
        </p:nvSpPr>
        <p:spPr>
          <a:xfrm>
            <a:off x="923925" y="4578548"/>
            <a:ext cx="6343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897B"/>
                </a:solidFill>
                <a:latin typeface="Arimo" pitchFamily="34" charset="0"/>
                <a:ea typeface="Arimo" pitchFamily="34" charset="-122"/>
                <a:cs typeface="Arimo" pitchFamily="34" charset="-120"/>
              </a:rPr>
              <a:t>Social &amp; Safeguarding</a:t>
            </a:r>
            <a:endParaRPr lang="en-US" sz="1500" dirty="0"/>
          </a:p>
        </p:txBody>
      </p:sp>
      <p:sp>
        <p:nvSpPr>
          <p:cNvPr id="54" name="SK-10-text-53"/>
          <p:cNvSpPr/>
          <p:nvPr/>
        </p:nvSpPr>
        <p:spPr>
          <a:xfrm>
            <a:off x="833438" y="4978598"/>
            <a:ext cx="816102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Domestic Abuse or Ongoing Coercive Control</a:t>
            </a:r>
            <a:endParaRPr lang="en-US" sz="1275" dirty="0"/>
          </a:p>
        </p:txBody>
      </p:sp>
      <p:sp>
        <p:nvSpPr>
          <p:cNvPr id="55" name="SK-10-text-54"/>
          <p:cNvSpPr/>
          <p:nvPr/>
        </p:nvSpPr>
        <p:spPr>
          <a:xfrm>
            <a:off x="833438" y="5300514"/>
            <a:ext cx="11075670" cy="226665"/>
          </a:xfrm>
          <a:prstGeom prst="rect">
            <a:avLst/>
          </a:prstGeom>
          <a:noFill/>
          <a:ln/>
        </p:spPr>
        <p:txBody>
          <a:bodyPr vert="horz" wrap="square" lIns="0" tIns="0" rIns="0" bIns="0" rtlCol="0" anchor="ctr"/>
          <a:lstStyle/>
          <a:p>
            <a:pPr marL="0" indent="0">
              <a:lnSpc>
                <a:spcPts val="1785"/>
              </a:lnSpc>
              <a:buNone/>
            </a:pPr>
            <a:r>
              <a:rPr lang="en-US" sz="1275" dirty="0">
                <a:solidFill>
                  <a:srgbClr val="4B5563"/>
                </a:solidFill>
                <a:latin typeface="Arimo" pitchFamily="34" charset="0"/>
                <a:ea typeface="Arimo" pitchFamily="34" charset="-122"/>
                <a:cs typeface="Arimo" pitchFamily="34" charset="-120"/>
              </a:rPr>
              <a:t>Active Safeguarding Concerns (Children/Vulnerable Adults)</a:t>
            </a:r>
            <a:endParaRPr lang="en-US" sz="1275" dirty="0"/>
          </a:p>
        </p:txBody>
      </p:sp>
      <p:sp>
        <p:nvSpPr>
          <p:cNvPr id="56" name="SK-10-text-55"/>
          <p:cNvSpPr/>
          <p:nvPr/>
        </p:nvSpPr>
        <p:spPr>
          <a:xfrm>
            <a:off x="7905750" y="1238250"/>
            <a:ext cx="400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D32F2F"/>
                </a:solidFill>
                <a:latin typeface="Arimo" pitchFamily="34" charset="0"/>
                <a:ea typeface="Arimo" pitchFamily="34" charset="-122"/>
                <a:cs typeface="Arimo" pitchFamily="34" charset="-120"/>
              </a:rPr>
              <a:t>RED FLAGS</a:t>
            </a:r>
            <a:endParaRPr lang="en-US" sz="1800" dirty="0"/>
          </a:p>
        </p:txBody>
      </p:sp>
      <p:sp>
        <p:nvSpPr>
          <p:cNvPr id="57" name="SK-10-text-56"/>
          <p:cNvSpPr/>
          <p:nvPr/>
        </p:nvSpPr>
        <p:spPr>
          <a:xfrm>
            <a:off x="7905750" y="1724025"/>
            <a:ext cx="4286250" cy="409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High Suicide Risk / Intent</a:t>
            </a:r>
            <a:endParaRPr lang="en-US" sz="1350" dirty="0"/>
          </a:p>
        </p:txBody>
      </p:sp>
      <p:sp>
        <p:nvSpPr>
          <p:cNvPr id="58" name="SK-10-text-57"/>
          <p:cNvSpPr/>
          <p:nvPr/>
        </p:nvSpPr>
        <p:spPr>
          <a:xfrm>
            <a:off x="7905750" y="2247900"/>
            <a:ext cx="3848100" cy="409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Psychosis or Mania</a:t>
            </a:r>
            <a:endParaRPr lang="en-US" sz="1350" dirty="0"/>
          </a:p>
        </p:txBody>
      </p:sp>
      <p:sp>
        <p:nvSpPr>
          <p:cNvPr id="59" name="SK-10-text-58"/>
          <p:cNvSpPr/>
          <p:nvPr/>
        </p:nvSpPr>
        <p:spPr>
          <a:xfrm>
            <a:off x="7905750" y="2771775"/>
            <a:ext cx="3848100" cy="409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Severe Self-Neglect</a:t>
            </a:r>
            <a:endParaRPr lang="en-US" sz="1350" dirty="0"/>
          </a:p>
        </p:txBody>
      </p:sp>
      <p:sp>
        <p:nvSpPr>
          <p:cNvPr id="60" name="SK-10-text-59"/>
          <p:cNvSpPr/>
          <p:nvPr/>
        </p:nvSpPr>
        <p:spPr>
          <a:xfrm>
            <a:off x="7905750" y="3295650"/>
            <a:ext cx="4286250" cy="409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Escalating Violence / Risk to Others</a:t>
            </a:r>
            <a:endParaRPr lang="en-US" sz="1350" dirty="0"/>
          </a:p>
        </p:txBody>
      </p:sp>
      <p:sp>
        <p:nvSpPr>
          <p:cNvPr id="61" name="SK-10-text-60"/>
          <p:cNvSpPr/>
          <p:nvPr/>
        </p:nvSpPr>
        <p:spPr>
          <a:xfrm>
            <a:off x="7905750" y="3819525"/>
            <a:ext cx="4286250" cy="409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Severe Substance Withdrawal</a:t>
            </a:r>
            <a:endParaRPr lang="en-US" sz="1350" dirty="0"/>
          </a:p>
        </p:txBody>
      </p:sp>
      <p:sp>
        <p:nvSpPr>
          <p:cNvPr id="62" name="SK-10-text-61"/>
          <p:cNvSpPr/>
          <p:nvPr/>
        </p:nvSpPr>
        <p:spPr>
          <a:xfrm>
            <a:off x="7905750" y="4343400"/>
            <a:ext cx="4286250" cy="4095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latin typeface="Arimo" pitchFamily="34" charset="0"/>
                <a:ea typeface="Arimo" pitchFamily="34" charset="-122"/>
                <a:cs typeface="Arimo" pitchFamily="34" charset="-120"/>
              </a:rPr>
              <a:t>Homelessness / Unsafe Housing</a:t>
            </a:r>
            <a:endParaRPr lang="en-US" sz="1350" dirty="0"/>
          </a:p>
        </p:txBody>
      </p:sp>
      <p:sp>
        <p:nvSpPr>
          <p:cNvPr id="63" name="SK-10-text-62"/>
          <p:cNvSpPr/>
          <p:nvPr/>
        </p:nvSpPr>
        <p:spPr>
          <a:xfrm>
            <a:off x="7524750" y="5334000"/>
            <a:ext cx="4000500" cy="571500"/>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32F2F"/>
                </a:solidFill>
                <a:latin typeface="Arimo" pitchFamily="34" charset="0"/>
                <a:ea typeface="Arimo" pitchFamily="34" charset="-122"/>
                <a:cs typeface="Arimo" pitchFamily="34" charset="-120"/>
              </a:rPr>
              <a:t>URGENT SAME-DAY CRISIS / MENTAL HEALTH ACTION REQUIRED</a:t>
            </a:r>
            <a:endParaRPr lang="en-US" sz="1125" dirty="0"/>
          </a:p>
        </p:txBody>
      </p:sp>
      <p:sp>
        <p:nvSpPr>
          <p:cNvPr id="64" name="SK-10-text-63"/>
          <p:cNvSpPr/>
          <p:nvPr/>
        </p:nvSpPr>
        <p:spPr>
          <a:xfrm>
            <a:off x="10353675" y="6567488"/>
            <a:ext cx="183832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4526</Words>
  <Application>Microsoft Office PowerPoint</Application>
  <PresentationFormat>Widescreen</PresentationFormat>
  <Paragraphs>539</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2026-07-04T14:12:49Z</dcterms:created>
  <dcterms:modified xsi:type="dcterms:W3CDTF">2026-07-04T14:54:53Z</dcterms:modified>
</cp:coreProperties>
</file>