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425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3" Type="http://schemas.openxmlformats.org/officeDocument/2006/relationships/image" Target="../media/image66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17" Type="http://schemas.openxmlformats.org/officeDocument/2006/relationships/image" Target="../media/image13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7.png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4" Type="http://schemas.openxmlformats.org/officeDocument/2006/relationships/image" Target="../media/image2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18" Type="http://schemas.openxmlformats.org/officeDocument/2006/relationships/image" Target="../media/image145.png"/><Relationship Id="rId3" Type="http://schemas.openxmlformats.org/officeDocument/2006/relationships/image" Target="../media/image19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17" Type="http://schemas.openxmlformats.org/officeDocument/2006/relationships/image" Target="../media/image14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7.png"/><Relationship Id="rId15" Type="http://schemas.openxmlformats.org/officeDocument/2006/relationships/image" Target="../media/image142.png"/><Relationship Id="rId10" Type="http://schemas.openxmlformats.org/officeDocument/2006/relationships/image" Target="../media/image137.png"/><Relationship Id="rId19" Type="http://schemas.openxmlformats.org/officeDocument/2006/relationships/image" Target="../media/image146.png"/><Relationship Id="rId4" Type="http://schemas.openxmlformats.org/officeDocument/2006/relationships/image" Target="../media/image2.png"/><Relationship Id="rId9" Type="http://schemas.openxmlformats.org/officeDocument/2006/relationships/image" Target="../media/image136.png"/><Relationship Id="rId14" Type="http://schemas.openxmlformats.org/officeDocument/2006/relationships/image" Target="../media/image1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1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7.png"/><Relationship Id="rId15" Type="http://schemas.openxmlformats.org/officeDocument/2006/relationships/hyperlink" Target="https://www.bradfordvts.co.uk/" TargetMode="External"/><Relationship Id="rId10" Type="http://schemas.openxmlformats.org/officeDocument/2006/relationships/image" Target="../media/image151.png"/><Relationship Id="rId4" Type="http://schemas.openxmlformats.org/officeDocument/2006/relationships/image" Target="../media/image2.png"/><Relationship Id="rId9" Type="http://schemas.openxmlformats.org/officeDocument/2006/relationships/image" Target="../media/image150.png"/><Relationship Id="rId1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png"/><Relationship Id="rId18" Type="http://schemas.openxmlformats.org/officeDocument/2006/relationships/image" Target="../media/image80.png"/><Relationship Id="rId3" Type="http://schemas.openxmlformats.org/officeDocument/2006/relationships/image" Target="../media/image1.png"/><Relationship Id="rId7" Type="http://schemas.openxmlformats.org/officeDocument/2006/relationships/image" Target="../media/image156.png"/><Relationship Id="rId12" Type="http://schemas.openxmlformats.org/officeDocument/2006/relationships/image" Target="../media/image161.png"/><Relationship Id="rId17" Type="http://schemas.openxmlformats.org/officeDocument/2006/relationships/image" Target="../media/image166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11" Type="http://schemas.openxmlformats.org/officeDocument/2006/relationships/image" Target="../media/image160.png"/><Relationship Id="rId5" Type="http://schemas.openxmlformats.org/officeDocument/2006/relationships/image" Target="../media/image7.png"/><Relationship Id="rId15" Type="http://schemas.openxmlformats.org/officeDocument/2006/relationships/image" Target="../media/image164.png"/><Relationship Id="rId10" Type="http://schemas.openxmlformats.org/officeDocument/2006/relationships/image" Target="../media/image159.png"/><Relationship Id="rId4" Type="http://schemas.openxmlformats.org/officeDocument/2006/relationships/image" Target="../media/image2.png"/><Relationship Id="rId9" Type="http://schemas.openxmlformats.org/officeDocument/2006/relationships/image" Target="../media/image158.png"/><Relationship Id="rId14" Type="http://schemas.openxmlformats.org/officeDocument/2006/relationships/image" Target="../media/image16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18" Type="http://schemas.openxmlformats.org/officeDocument/2006/relationships/image" Target="../media/image179.png"/><Relationship Id="rId3" Type="http://schemas.openxmlformats.org/officeDocument/2006/relationships/image" Target="../media/image1.png"/><Relationship Id="rId21" Type="http://schemas.openxmlformats.org/officeDocument/2006/relationships/image" Target="../media/image65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7.png"/><Relationship Id="rId20" Type="http://schemas.openxmlformats.org/officeDocument/2006/relationships/image" Target="../media/image1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7.png"/><Relationship Id="rId11" Type="http://schemas.openxmlformats.org/officeDocument/2006/relationships/image" Target="../media/image172.png"/><Relationship Id="rId5" Type="http://schemas.openxmlformats.org/officeDocument/2006/relationships/image" Target="../media/image7.png"/><Relationship Id="rId15" Type="http://schemas.openxmlformats.org/officeDocument/2006/relationships/image" Target="../media/image176.png"/><Relationship Id="rId10" Type="http://schemas.openxmlformats.org/officeDocument/2006/relationships/image" Target="../media/image171.png"/><Relationship Id="rId19" Type="http://schemas.openxmlformats.org/officeDocument/2006/relationships/image" Target="../media/image180.png"/><Relationship Id="rId4" Type="http://schemas.openxmlformats.org/officeDocument/2006/relationships/image" Target="../media/image2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18" Type="http://schemas.openxmlformats.org/officeDocument/2006/relationships/image" Target="../media/image194.png"/><Relationship Id="rId3" Type="http://schemas.openxmlformats.org/officeDocument/2006/relationships/image" Target="../media/image1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17" Type="http://schemas.openxmlformats.org/officeDocument/2006/relationships/image" Target="../media/image19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7.png"/><Relationship Id="rId15" Type="http://schemas.openxmlformats.org/officeDocument/2006/relationships/image" Target="../media/image191.png"/><Relationship Id="rId10" Type="http://schemas.openxmlformats.org/officeDocument/2006/relationships/image" Target="../media/image186.png"/><Relationship Id="rId19" Type="http://schemas.openxmlformats.org/officeDocument/2006/relationships/image" Target="../media/image132.png"/><Relationship Id="rId4" Type="http://schemas.openxmlformats.org/officeDocument/2006/relationships/image" Target="../media/image2.png"/><Relationship Id="rId9" Type="http://schemas.openxmlformats.org/officeDocument/2006/relationships/image" Target="../media/image185.png"/><Relationship Id="rId14" Type="http://schemas.openxmlformats.org/officeDocument/2006/relationships/image" Target="../media/image19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2.png"/><Relationship Id="rId18" Type="http://schemas.openxmlformats.org/officeDocument/2006/relationships/image" Target="../media/image207.png"/><Relationship Id="rId3" Type="http://schemas.openxmlformats.org/officeDocument/2006/relationships/image" Target="../media/image1.png"/><Relationship Id="rId7" Type="http://schemas.openxmlformats.org/officeDocument/2006/relationships/image" Target="../media/image196.png"/><Relationship Id="rId12" Type="http://schemas.openxmlformats.org/officeDocument/2006/relationships/image" Target="../media/image201.png"/><Relationship Id="rId17" Type="http://schemas.openxmlformats.org/officeDocument/2006/relationships/image" Target="../media/image20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05.png"/><Relationship Id="rId20" Type="http://schemas.openxmlformats.org/officeDocument/2006/relationships/image" Target="../media/image2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7.png"/><Relationship Id="rId15" Type="http://schemas.openxmlformats.org/officeDocument/2006/relationships/image" Target="../media/image204.png"/><Relationship Id="rId10" Type="http://schemas.openxmlformats.org/officeDocument/2006/relationships/image" Target="../media/image199.png"/><Relationship Id="rId19" Type="http://schemas.openxmlformats.org/officeDocument/2006/relationships/image" Target="../media/image208.png"/><Relationship Id="rId4" Type="http://schemas.openxmlformats.org/officeDocument/2006/relationships/image" Target="../media/image2.png"/><Relationship Id="rId9" Type="http://schemas.openxmlformats.org/officeDocument/2006/relationships/image" Target="../media/image198.png"/><Relationship Id="rId14" Type="http://schemas.openxmlformats.org/officeDocument/2006/relationships/image" Target="../media/image20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18" Type="http://schemas.openxmlformats.org/officeDocument/2006/relationships/image" Target="../media/image106.png"/><Relationship Id="rId3" Type="http://schemas.openxmlformats.org/officeDocument/2006/relationships/image" Target="../media/image1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17" Type="http://schemas.openxmlformats.org/officeDocument/2006/relationships/image" Target="../media/image221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5" Type="http://schemas.openxmlformats.org/officeDocument/2006/relationships/image" Target="../media/image7.png"/><Relationship Id="rId15" Type="http://schemas.openxmlformats.org/officeDocument/2006/relationships/image" Target="../media/image219.png"/><Relationship Id="rId10" Type="http://schemas.openxmlformats.org/officeDocument/2006/relationships/image" Target="../media/image214.png"/><Relationship Id="rId19" Type="http://schemas.openxmlformats.org/officeDocument/2006/relationships/image" Target="../media/image222.png"/><Relationship Id="rId4" Type="http://schemas.openxmlformats.org/officeDocument/2006/relationships/image" Target="../media/image2.png"/><Relationship Id="rId9" Type="http://schemas.openxmlformats.org/officeDocument/2006/relationships/image" Target="../media/image213.png"/><Relationship Id="rId14" Type="http://schemas.openxmlformats.org/officeDocument/2006/relationships/image" Target="../media/image21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231.png"/><Relationship Id="rId18" Type="http://schemas.openxmlformats.org/officeDocument/2006/relationships/image" Target="../media/image236.png"/><Relationship Id="rId3" Type="http://schemas.openxmlformats.org/officeDocument/2006/relationships/image" Target="../media/image223.png"/><Relationship Id="rId7" Type="http://schemas.openxmlformats.org/officeDocument/2006/relationships/image" Target="../media/image225.png"/><Relationship Id="rId12" Type="http://schemas.openxmlformats.org/officeDocument/2006/relationships/image" Target="../media/image230.png"/><Relationship Id="rId17" Type="http://schemas.openxmlformats.org/officeDocument/2006/relationships/image" Target="../media/image235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4.png"/><Relationship Id="rId11" Type="http://schemas.openxmlformats.org/officeDocument/2006/relationships/image" Target="../media/image229.png"/><Relationship Id="rId5" Type="http://schemas.openxmlformats.org/officeDocument/2006/relationships/image" Target="../media/image7.png"/><Relationship Id="rId15" Type="http://schemas.openxmlformats.org/officeDocument/2006/relationships/image" Target="../media/image233.png"/><Relationship Id="rId10" Type="http://schemas.openxmlformats.org/officeDocument/2006/relationships/image" Target="../media/image228.png"/><Relationship Id="rId4" Type="http://schemas.openxmlformats.org/officeDocument/2006/relationships/image" Target="../media/image2.png"/><Relationship Id="rId9" Type="http://schemas.openxmlformats.org/officeDocument/2006/relationships/image" Target="../media/image227.png"/><Relationship Id="rId14" Type="http://schemas.openxmlformats.org/officeDocument/2006/relationships/image" Target="../media/image2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png"/><Relationship Id="rId13" Type="http://schemas.openxmlformats.org/officeDocument/2006/relationships/image" Target="../media/image244.png"/><Relationship Id="rId3" Type="http://schemas.openxmlformats.org/officeDocument/2006/relationships/image" Target="../media/image66.png"/><Relationship Id="rId7" Type="http://schemas.openxmlformats.org/officeDocument/2006/relationships/image" Target="../media/image238.png"/><Relationship Id="rId12" Type="http://schemas.openxmlformats.org/officeDocument/2006/relationships/image" Target="../media/image243.png"/><Relationship Id="rId17" Type="http://schemas.openxmlformats.org/officeDocument/2006/relationships/image" Target="../media/image24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7.png"/><Relationship Id="rId11" Type="http://schemas.openxmlformats.org/officeDocument/2006/relationships/image" Target="../media/image242.png"/><Relationship Id="rId5" Type="http://schemas.openxmlformats.org/officeDocument/2006/relationships/image" Target="../media/image7.png"/><Relationship Id="rId15" Type="http://schemas.openxmlformats.org/officeDocument/2006/relationships/image" Target="../media/image246.png"/><Relationship Id="rId10" Type="http://schemas.openxmlformats.org/officeDocument/2006/relationships/image" Target="../media/image241.png"/><Relationship Id="rId4" Type="http://schemas.openxmlformats.org/officeDocument/2006/relationships/image" Target="../media/image2.png"/><Relationship Id="rId9" Type="http://schemas.openxmlformats.org/officeDocument/2006/relationships/image" Target="../media/image240.png"/><Relationship Id="rId14" Type="http://schemas.openxmlformats.org/officeDocument/2006/relationships/image" Target="../media/image2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5.png"/><Relationship Id="rId18" Type="http://schemas.openxmlformats.org/officeDocument/2006/relationships/image" Target="../media/image259.png"/><Relationship Id="rId26" Type="http://schemas.openxmlformats.org/officeDocument/2006/relationships/image" Target="../media/image267.png"/><Relationship Id="rId3" Type="http://schemas.openxmlformats.org/officeDocument/2006/relationships/image" Target="../media/image1.png"/><Relationship Id="rId21" Type="http://schemas.openxmlformats.org/officeDocument/2006/relationships/image" Target="../media/image262.png"/><Relationship Id="rId7" Type="http://schemas.openxmlformats.org/officeDocument/2006/relationships/image" Target="../media/image250.png"/><Relationship Id="rId12" Type="http://schemas.openxmlformats.org/officeDocument/2006/relationships/image" Target="../media/image254.png"/><Relationship Id="rId17" Type="http://schemas.openxmlformats.org/officeDocument/2006/relationships/image" Target="../media/image258.png"/><Relationship Id="rId25" Type="http://schemas.openxmlformats.org/officeDocument/2006/relationships/image" Target="../media/image26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57.png"/><Relationship Id="rId20" Type="http://schemas.openxmlformats.org/officeDocument/2006/relationships/image" Target="../media/image2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9.png"/><Relationship Id="rId11" Type="http://schemas.openxmlformats.org/officeDocument/2006/relationships/image" Target="../media/image189.png"/><Relationship Id="rId24" Type="http://schemas.openxmlformats.org/officeDocument/2006/relationships/image" Target="../media/image265.png"/><Relationship Id="rId5" Type="http://schemas.openxmlformats.org/officeDocument/2006/relationships/image" Target="../media/image7.png"/><Relationship Id="rId15" Type="http://schemas.openxmlformats.org/officeDocument/2006/relationships/image" Target="../media/image256.png"/><Relationship Id="rId23" Type="http://schemas.openxmlformats.org/officeDocument/2006/relationships/image" Target="../media/image264.png"/><Relationship Id="rId10" Type="http://schemas.openxmlformats.org/officeDocument/2006/relationships/image" Target="../media/image253.png"/><Relationship Id="rId19" Type="http://schemas.openxmlformats.org/officeDocument/2006/relationships/image" Target="../media/image260.png"/><Relationship Id="rId4" Type="http://schemas.openxmlformats.org/officeDocument/2006/relationships/image" Target="../media/image2.png"/><Relationship Id="rId9" Type="http://schemas.openxmlformats.org/officeDocument/2006/relationships/image" Target="../media/image252.png"/><Relationship Id="rId14" Type="http://schemas.openxmlformats.org/officeDocument/2006/relationships/image" Target="../media/image191.png"/><Relationship Id="rId22" Type="http://schemas.openxmlformats.org/officeDocument/2006/relationships/image" Target="../media/image263.png"/><Relationship Id="rId27" Type="http://schemas.openxmlformats.org/officeDocument/2006/relationships/image" Target="../media/image26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13" Type="http://schemas.openxmlformats.org/officeDocument/2006/relationships/image" Target="../media/image276.png"/><Relationship Id="rId18" Type="http://schemas.openxmlformats.org/officeDocument/2006/relationships/image" Target="../media/image281.png"/><Relationship Id="rId3" Type="http://schemas.openxmlformats.org/officeDocument/2006/relationships/image" Target="../media/image1.png"/><Relationship Id="rId21" Type="http://schemas.openxmlformats.org/officeDocument/2006/relationships/image" Target="../media/image51.png"/><Relationship Id="rId7" Type="http://schemas.openxmlformats.org/officeDocument/2006/relationships/image" Target="../media/image270.png"/><Relationship Id="rId12" Type="http://schemas.openxmlformats.org/officeDocument/2006/relationships/image" Target="../media/image275.png"/><Relationship Id="rId17" Type="http://schemas.openxmlformats.org/officeDocument/2006/relationships/image" Target="../media/image28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79.png"/><Relationship Id="rId20" Type="http://schemas.openxmlformats.org/officeDocument/2006/relationships/image" Target="../media/image2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9.png"/><Relationship Id="rId11" Type="http://schemas.openxmlformats.org/officeDocument/2006/relationships/image" Target="../media/image274.png"/><Relationship Id="rId5" Type="http://schemas.openxmlformats.org/officeDocument/2006/relationships/image" Target="../media/image7.png"/><Relationship Id="rId15" Type="http://schemas.openxmlformats.org/officeDocument/2006/relationships/image" Target="../media/image278.png"/><Relationship Id="rId10" Type="http://schemas.openxmlformats.org/officeDocument/2006/relationships/image" Target="../media/image273.png"/><Relationship Id="rId19" Type="http://schemas.openxmlformats.org/officeDocument/2006/relationships/image" Target="../media/image282.png"/><Relationship Id="rId4" Type="http://schemas.openxmlformats.org/officeDocument/2006/relationships/image" Target="../media/image2.png"/><Relationship Id="rId9" Type="http://schemas.openxmlformats.org/officeDocument/2006/relationships/image" Target="../media/image272.png"/><Relationship Id="rId14" Type="http://schemas.openxmlformats.org/officeDocument/2006/relationships/image" Target="../media/image277.png"/><Relationship Id="rId22" Type="http://schemas.openxmlformats.org/officeDocument/2006/relationships/hyperlink" Target="https://www.bradfordvts.co.uk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13" Type="http://schemas.openxmlformats.org/officeDocument/2006/relationships/image" Target="../media/image291.png"/><Relationship Id="rId18" Type="http://schemas.openxmlformats.org/officeDocument/2006/relationships/image" Target="../media/image296.png"/><Relationship Id="rId26" Type="http://schemas.openxmlformats.org/officeDocument/2006/relationships/image" Target="../media/image304.png"/><Relationship Id="rId3" Type="http://schemas.openxmlformats.org/officeDocument/2006/relationships/image" Target="../media/image1.png"/><Relationship Id="rId21" Type="http://schemas.openxmlformats.org/officeDocument/2006/relationships/image" Target="../media/image299.png"/><Relationship Id="rId7" Type="http://schemas.openxmlformats.org/officeDocument/2006/relationships/image" Target="../media/image285.png"/><Relationship Id="rId12" Type="http://schemas.openxmlformats.org/officeDocument/2006/relationships/image" Target="../media/image290.png"/><Relationship Id="rId17" Type="http://schemas.openxmlformats.org/officeDocument/2006/relationships/image" Target="../media/image295.png"/><Relationship Id="rId25" Type="http://schemas.openxmlformats.org/officeDocument/2006/relationships/image" Target="../media/image303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94.png"/><Relationship Id="rId20" Type="http://schemas.openxmlformats.org/officeDocument/2006/relationships/image" Target="../media/image298.png"/><Relationship Id="rId29" Type="http://schemas.openxmlformats.org/officeDocument/2006/relationships/image" Target="../media/image3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4.png"/><Relationship Id="rId11" Type="http://schemas.openxmlformats.org/officeDocument/2006/relationships/image" Target="../media/image289.png"/><Relationship Id="rId24" Type="http://schemas.openxmlformats.org/officeDocument/2006/relationships/image" Target="../media/image302.png"/><Relationship Id="rId32" Type="http://schemas.openxmlformats.org/officeDocument/2006/relationships/image" Target="../media/image310.png"/><Relationship Id="rId5" Type="http://schemas.openxmlformats.org/officeDocument/2006/relationships/image" Target="../media/image7.png"/><Relationship Id="rId15" Type="http://schemas.openxmlformats.org/officeDocument/2006/relationships/image" Target="../media/image293.png"/><Relationship Id="rId23" Type="http://schemas.openxmlformats.org/officeDocument/2006/relationships/image" Target="../media/image301.png"/><Relationship Id="rId28" Type="http://schemas.openxmlformats.org/officeDocument/2006/relationships/image" Target="../media/image306.png"/><Relationship Id="rId10" Type="http://schemas.openxmlformats.org/officeDocument/2006/relationships/image" Target="../media/image288.png"/><Relationship Id="rId19" Type="http://schemas.openxmlformats.org/officeDocument/2006/relationships/image" Target="../media/image297.png"/><Relationship Id="rId31" Type="http://schemas.openxmlformats.org/officeDocument/2006/relationships/image" Target="../media/image309.png"/><Relationship Id="rId4" Type="http://schemas.openxmlformats.org/officeDocument/2006/relationships/image" Target="../media/image2.png"/><Relationship Id="rId9" Type="http://schemas.openxmlformats.org/officeDocument/2006/relationships/image" Target="../media/image287.png"/><Relationship Id="rId14" Type="http://schemas.openxmlformats.org/officeDocument/2006/relationships/image" Target="../media/image292.png"/><Relationship Id="rId22" Type="http://schemas.openxmlformats.org/officeDocument/2006/relationships/image" Target="../media/image300.png"/><Relationship Id="rId27" Type="http://schemas.openxmlformats.org/officeDocument/2006/relationships/image" Target="../media/image305.png"/><Relationship Id="rId30" Type="http://schemas.openxmlformats.org/officeDocument/2006/relationships/image" Target="../media/image30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3.png"/><Relationship Id="rId3" Type="http://schemas.openxmlformats.org/officeDocument/2006/relationships/image" Target="../media/image1.png"/><Relationship Id="rId7" Type="http://schemas.openxmlformats.org/officeDocument/2006/relationships/image" Target="../media/image3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1.png"/><Relationship Id="rId11" Type="http://schemas.openxmlformats.org/officeDocument/2006/relationships/hyperlink" Target="https://www.bradfordvts.co.uk/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315.png"/><Relationship Id="rId4" Type="http://schemas.openxmlformats.org/officeDocument/2006/relationships/image" Target="../media/image2.png"/><Relationship Id="rId9" Type="http://schemas.openxmlformats.org/officeDocument/2006/relationships/image" Target="../media/image3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8.png"/><Relationship Id="rId13" Type="http://schemas.openxmlformats.org/officeDocument/2006/relationships/image" Target="../media/image323.png"/><Relationship Id="rId3" Type="http://schemas.openxmlformats.org/officeDocument/2006/relationships/image" Target="../media/image1.png"/><Relationship Id="rId7" Type="http://schemas.openxmlformats.org/officeDocument/2006/relationships/image" Target="../media/image317.png"/><Relationship Id="rId12" Type="http://schemas.openxmlformats.org/officeDocument/2006/relationships/image" Target="../media/image3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6.png"/><Relationship Id="rId11" Type="http://schemas.openxmlformats.org/officeDocument/2006/relationships/image" Target="../media/image321.png"/><Relationship Id="rId5" Type="http://schemas.openxmlformats.org/officeDocument/2006/relationships/image" Target="../media/image7.png"/><Relationship Id="rId10" Type="http://schemas.openxmlformats.org/officeDocument/2006/relationships/image" Target="../media/image320.png"/><Relationship Id="rId4" Type="http://schemas.openxmlformats.org/officeDocument/2006/relationships/image" Target="../media/image2.png"/><Relationship Id="rId9" Type="http://schemas.openxmlformats.org/officeDocument/2006/relationships/image" Target="../media/image31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6.png"/><Relationship Id="rId13" Type="http://schemas.openxmlformats.org/officeDocument/2006/relationships/image" Target="../media/image331.png"/><Relationship Id="rId18" Type="http://schemas.openxmlformats.org/officeDocument/2006/relationships/image" Target="../media/image336.png"/><Relationship Id="rId3" Type="http://schemas.openxmlformats.org/officeDocument/2006/relationships/image" Target="../media/image223.png"/><Relationship Id="rId21" Type="http://schemas.openxmlformats.org/officeDocument/2006/relationships/image" Target="../media/image339.png"/><Relationship Id="rId7" Type="http://schemas.openxmlformats.org/officeDocument/2006/relationships/image" Target="../media/image325.png"/><Relationship Id="rId12" Type="http://schemas.openxmlformats.org/officeDocument/2006/relationships/image" Target="../media/image330.png"/><Relationship Id="rId17" Type="http://schemas.openxmlformats.org/officeDocument/2006/relationships/image" Target="../media/image335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34.png"/><Relationship Id="rId20" Type="http://schemas.openxmlformats.org/officeDocument/2006/relationships/image" Target="../media/image3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4.png"/><Relationship Id="rId11" Type="http://schemas.openxmlformats.org/officeDocument/2006/relationships/image" Target="../media/image329.png"/><Relationship Id="rId24" Type="http://schemas.openxmlformats.org/officeDocument/2006/relationships/hyperlink" Target="https://www.bradfordvts.co.uk/" TargetMode="External"/><Relationship Id="rId5" Type="http://schemas.openxmlformats.org/officeDocument/2006/relationships/image" Target="../media/image7.png"/><Relationship Id="rId15" Type="http://schemas.openxmlformats.org/officeDocument/2006/relationships/image" Target="../media/image333.png"/><Relationship Id="rId23" Type="http://schemas.openxmlformats.org/officeDocument/2006/relationships/image" Target="../media/image341.png"/><Relationship Id="rId10" Type="http://schemas.openxmlformats.org/officeDocument/2006/relationships/image" Target="../media/image328.png"/><Relationship Id="rId19" Type="http://schemas.openxmlformats.org/officeDocument/2006/relationships/image" Target="../media/image337.png"/><Relationship Id="rId4" Type="http://schemas.openxmlformats.org/officeDocument/2006/relationships/image" Target="../media/image2.png"/><Relationship Id="rId9" Type="http://schemas.openxmlformats.org/officeDocument/2006/relationships/image" Target="../media/image327.png"/><Relationship Id="rId14" Type="http://schemas.openxmlformats.org/officeDocument/2006/relationships/image" Target="../media/image332.png"/><Relationship Id="rId22" Type="http://schemas.openxmlformats.org/officeDocument/2006/relationships/image" Target="../media/image3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png"/><Relationship Id="rId13" Type="http://schemas.openxmlformats.org/officeDocument/2006/relationships/image" Target="../media/image349.png"/><Relationship Id="rId18" Type="http://schemas.openxmlformats.org/officeDocument/2006/relationships/image" Target="../media/image354.png"/><Relationship Id="rId3" Type="http://schemas.openxmlformats.org/officeDocument/2006/relationships/image" Target="../media/image66.png"/><Relationship Id="rId7" Type="http://schemas.openxmlformats.org/officeDocument/2006/relationships/image" Target="../media/image343.png"/><Relationship Id="rId12" Type="http://schemas.openxmlformats.org/officeDocument/2006/relationships/image" Target="../media/image348.png"/><Relationship Id="rId17" Type="http://schemas.openxmlformats.org/officeDocument/2006/relationships/image" Target="../media/image353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352.png"/><Relationship Id="rId20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2.png"/><Relationship Id="rId11" Type="http://schemas.openxmlformats.org/officeDocument/2006/relationships/image" Target="../media/image347.png"/><Relationship Id="rId5" Type="http://schemas.openxmlformats.org/officeDocument/2006/relationships/image" Target="../media/image7.png"/><Relationship Id="rId15" Type="http://schemas.openxmlformats.org/officeDocument/2006/relationships/image" Target="../media/image351.png"/><Relationship Id="rId10" Type="http://schemas.openxmlformats.org/officeDocument/2006/relationships/image" Target="../media/image346.png"/><Relationship Id="rId19" Type="http://schemas.openxmlformats.org/officeDocument/2006/relationships/image" Target="../media/image355.png"/><Relationship Id="rId4" Type="http://schemas.openxmlformats.org/officeDocument/2006/relationships/image" Target="../media/image2.png"/><Relationship Id="rId9" Type="http://schemas.openxmlformats.org/officeDocument/2006/relationships/image" Target="../media/image345.png"/><Relationship Id="rId14" Type="http://schemas.openxmlformats.org/officeDocument/2006/relationships/image" Target="../media/image35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8.png"/><Relationship Id="rId13" Type="http://schemas.openxmlformats.org/officeDocument/2006/relationships/image" Target="../media/image362.png"/><Relationship Id="rId3" Type="http://schemas.openxmlformats.org/officeDocument/2006/relationships/image" Target="../media/image1.png"/><Relationship Id="rId7" Type="http://schemas.openxmlformats.org/officeDocument/2006/relationships/image" Target="../media/image357.png"/><Relationship Id="rId12" Type="http://schemas.openxmlformats.org/officeDocument/2006/relationships/image" Target="../media/image304.png"/><Relationship Id="rId17" Type="http://schemas.openxmlformats.org/officeDocument/2006/relationships/image" Target="../media/image132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3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6.png"/><Relationship Id="rId11" Type="http://schemas.openxmlformats.org/officeDocument/2006/relationships/image" Target="../media/image361.png"/><Relationship Id="rId5" Type="http://schemas.openxmlformats.org/officeDocument/2006/relationships/image" Target="../media/image7.png"/><Relationship Id="rId15" Type="http://schemas.openxmlformats.org/officeDocument/2006/relationships/image" Target="../media/image364.png"/><Relationship Id="rId10" Type="http://schemas.openxmlformats.org/officeDocument/2006/relationships/image" Target="../media/image360.png"/><Relationship Id="rId4" Type="http://schemas.openxmlformats.org/officeDocument/2006/relationships/image" Target="../media/image2.png"/><Relationship Id="rId9" Type="http://schemas.openxmlformats.org/officeDocument/2006/relationships/image" Target="../media/image359.png"/><Relationship Id="rId14" Type="http://schemas.openxmlformats.org/officeDocument/2006/relationships/image" Target="../media/image36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8.png"/><Relationship Id="rId13" Type="http://schemas.openxmlformats.org/officeDocument/2006/relationships/image" Target="../media/image373.png"/><Relationship Id="rId18" Type="http://schemas.openxmlformats.org/officeDocument/2006/relationships/image" Target="../media/image378.png"/><Relationship Id="rId3" Type="http://schemas.openxmlformats.org/officeDocument/2006/relationships/image" Target="../media/image223.png"/><Relationship Id="rId21" Type="http://schemas.openxmlformats.org/officeDocument/2006/relationships/image" Target="../media/image381.png"/><Relationship Id="rId7" Type="http://schemas.openxmlformats.org/officeDocument/2006/relationships/image" Target="../media/image367.png"/><Relationship Id="rId12" Type="http://schemas.openxmlformats.org/officeDocument/2006/relationships/image" Target="../media/image372.png"/><Relationship Id="rId17" Type="http://schemas.openxmlformats.org/officeDocument/2006/relationships/image" Target="../media/image377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376.png"/><Relationship Id="rId20" Type="http://schemas.openxmlformats.org/officeDocument/2006/relationships/image" Target="../media/image3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6.png"/><Relationship Id="rId11" Type="http://schemas.openxmlformats.org/officeDocument/2006/relationships/image" Target="../media/image371.png"/><Relationship Id="rId5" Type="http://schemas.openxmlformats.org/officeDocument/2006/relationships/image" Target="../media/image7.png"/><Relationship Id="rId15" Type="http://schemas.openxmlformats.org/officeDocument/2006/relationships/image" Target="../media/image375.png"/><Relationship Id="rId23" Type="http://schemas.openxmlformats.org/officeDocument/2006/relationships/image" Target="../media/image383.png"/><Relationship Id="rId10" Type="http://schemas.openxmlformats.org/officeDocument/2006/relationships/image" Target="../media/image370.png"/><Relationship Id="rId19" Type="http://schemas.openxmlformats.org/officeDocument/2006/relationships/image" Target="../media/image379.png"/><Relationship Id="rId4" Type="http://schemas.openxmlformats.org/officeDocument/2006/relationships/image" Target="../media/image2.png"/><Relationship Id="rId9" Type="http://schemas.openxmlformats.org/officeDocument/2006/relationships/image" Target="../media/image369.png"/><Relationship Id="rId14" Type="http://schemas.openxmlformats.org/officeDocument/2006/relationships/image" Target="../media/image374.png"/><Relationship Id="rId22" Type="http://schemas.openxmlformats.org/officeDocument/2006/relationships/image" Target="../media/image38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6.png"/><Relationship Id="rId13" Type="http://schemas.openxmlformats.org/officeDocument/2006/relationships/image" Target="../media/image391.png"/><Relationship Id="rId18" Type="http://schemas.openxmlformats.org/officeDocument/2006/relationships/image" Target="../media/image396.png"/><Relationship Id="rId3" Type="http://schemas.openxmlformats.org/officeDocument/2006/relationships/image" Target="../media/image66.png"/><Relationship Id="rId21" Type="http://schemas.openxmlformats.org/officeDocument/2006/relationships/image" Target="../media/image399.png"/><Relationship Id="rId7" Type="http://schemas.openxmlformats.org/officeDocument/2006/relationships/image" Target="../media/image385.png"/><Relationship Id="rId12" Type="http://schemas.openxmlformats.org/officeDocument/2006/relationships/image" Target="../media/image390.png"/><Relationship Id="rId17" Type="http://schemas.openxmlformats.org/officeDocument/2006/relationships/image" Target="../media/image395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94.png"/><Relationship Id="rId20" Type="http://schemas.openxmlformats.org/officeDocument/2006/relationships/image" Target="../media/image3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4.png"/><Relationship Id="rId11" Type="http://schemas.openxmlformats.org/officeDocument/2006/relationships/image" Target="../media/image389.png"/><Relationship Id="rId24" Type="http://schemas.openxmlformats.org/officeDocument/2006/relationships/image" Target="../media/image402.png"/><Relationship Id="rId5" Type="http://schemas.openxmlformats.org/officeDocument/2006/relationships/image" Target="../media/image7.png"/><Relationship Id="rId15" Type="http://schemas.openxmlformats.org/officeDocument/2006/relationships/image" Target="../media/image393.png"/><Relationship Id="rId23" Type="http://schemas.openxmlformats.org/officeDocument/2006/relationships/image" Target="../media/image401.png"/><Relationship Id="rId10" Type="http://schemas.openxmlformats.org/officeDocument/2006/relationships/image" Target="../media/image388.png"/><Relationship Id="rId19" Type="http://schemas.openxmlformats.org/officeDocument/2006/relationships/image" Target="../media/image397.png"/><Relationship Id="rId4" Type="http://schemas.openxmlformats.org/officeDocument/2006/relationships/image" Target="../media/image2.png"/><Relationship Id="rId9" Type="http://schemas.openxmlformats.org/officeDocument/2006/relationships/image" Target="../media/image387.png"/><Relationship Id="rId14" Type="http://schemas.openxmlformats.org/officeDocument/2006/relationships/image" Target="../media/image392.png"/><Relationship Id="rId22" Type="http://schemas.openxmlformats.org/officeDocument/2006/relationships/image" Target="../media/image40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19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7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2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5.png"/><Relationship Id="rId3" Type="http://schemas.openxmlformats.org/officeDocument/2006/relationships/image" Target="../media/image1.png"/><Relationship Id="rId7" Type="http://schemas.openxmlformats.org/officeDocument/2006/relationships/image" Target="../media/image40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3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1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7.png"/><Relationship Id="rId10" Type="http://schemas.openxmlformats.org/officeDocument/2006/relationships/image" Target="../media/image47.png"/><Relationship Id="rId4" Type="http://schemas.openxmlformats.org/officeDocument/2006/relationships/image" Target="../media/image2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7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2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7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2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18" Type="http://schemas.openxmlformats.org/officeDocument/2006/relationships/image" Target="../media/image93.png"/><Relationship Id="rId3" Type="http://schemas.openxmlformats.org/officeDocument/2006/relationships/image" Target="../media/image1.png"/><Relationship Id="rId21" Type="http://schemas.openxmlformats.org/officeDocument/2006/relationships/image" Target="../media/image96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17" Type="http://schemas.openxmlformats.org/officeDocument/2006/relationships/image" Target="../media/image9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1.png"/><Relationship Id="rId20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7.png"/><Relationship Id="rId15" Type="http://schemas.openxmlformats.org/officeDocument/2006/relationships/image" Target="../media/image90.png"/><Relationship Id="rId10" Type="http://schemas.openxmlformats.org/officeDocument/2006/relationships/image" Target="../media/image85.png"/><Relationship Id="rId19" Type="http://schemas.openxmlformats.org/officeDocument/2006/relationships/image" Target="../media/image94.png"/><Relationship Id="rId4" Type="http://schemas.openxmlformats.org/officeDocument/2006/relationships/image" Target="../media/image2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Relationship Id="rId22" Type="http://schemas.openxmlformats.org/officeDocument/2006/relationships/image" Target="../media/image9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2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7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1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19" Type="http://schemas.openxmlformats.org/officeDocument/2006/relationships/image" Target="../media/image65.png"/><Relationship Id="rId4" Type="http://schemas.openxmlformats.org/officeDocument/2006/relationships/image" Target="../media/image2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7620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0" y="4195614"/>
            <a:ext cx="7620000" cy="9144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0813" y="4469606"/>
            <a:ext cx="190500" cy="1524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76975"/>
            <a:ext cx="12192000" cy="581025"/>
          </a:xfrm>
          <a:prstGeom prst="rect">
            <a:avLst/>
          </a:prstGeom>
        </p:spPr>
      </p:pic>
      <p:sp>
        <p:nvSpPr>
          <p:cNvPr id="8" name="SK-2-text-7"/>
          <p:cNvSpPr/>
          <p:nvPr/>
        </p:nvSpPr>
        <p:spPr>
          <a:xfrm>
            <a:off x="3371850" y="152400"/>
            <a:ext cx="8820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120" dirty="0">
                <a:solidFill>
                  <a:srgbClr val="FFFFFF"/>
                </a:solidFill>
              </a:rPr>
              <a:t>BRADFORD VTS TEACHING DECK</a:t>
            </a:r>
            <a:endParaRPr lang="en-US" sz="2400" dirty="0"/>
          </a:p>
        </p:txBody>
      </p:sp>
      <p:sp>
        <p:nvSpPr>
          <p:cNvPr id="9" name="SK-2-text-8"/>
          <p:cNvSpPr/>
          <p:nvPr/>
        </p:nvSpPr>
        <p:spPr>
          <a:xfrm>
            <a:off x="1262063" y="1928813"/>
            <a:ext cx="9667875" cy="7124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610"/>
              </a:lnSpc>
              <a:buNone/>
            </a:pPr>
            <a:r>
              <a:rPr lang="en-US" sz="4000" b="1" dirty="0">
                <a:solidFill>
                  <a:srgbClr val="1A1A1A"/>
                </a:solidFill>
              </a:rPr>
              <a:t>Psychological Approaches in Mental Health</a:t>
            </a:r>
          </a:p>
          <a:p>
            <a:pPr marL="0" indent="0" algn="ctr">
              <a:lnSpc>
                <a:spcPts val="5610"/>
              </a:lnSpc>
              <a:buNone/>
            </a:pPr>
            <a:r>
              <a:rPr lang="en-US" sz="3200" b="1" i="1" dirty="0">
                <a:solidFill>
                  <a:srgbClr val="1A1A1A"/>
                </a:solidFill>
              </a:rPr>
              <a:t>An overview</a:t>
            </a:r>
            <a:endParaRPr lang="en-US" sz="3200" i="1" dirty="0"/>
          </a:p>
        </p:txBody>
      </p:sp>
      <p:sp>
        <p:nvSpPr>
          <p:cNvPr id="10" name="SK-2-text-9"/>
          <p:cNvSpPr/>
          <p:nvPr/>
        </p:nvSpPr>
        <p:spPr>
          <a:xfrm>
            <a:off x="4676775" y="2946053"/>
            <a:ext cx="28384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dirty="0">
                <a:solidFill>
                  <a:srgbClr val="E0651F"/>
                </a:solidFill>
              </a:rPr>
              <a:t>www.bradfordvts.co.uk</a:t>
            </a:r>
            <a:endParaRPr lang="en-US" sz="2100" dirty="0"/>
          </a:p>
        </p:txBody>
      </p:sp>
      <p:sp>
        <p:nvSpPr>
          <p:cNvPr id="11" name="SK-2-text-10"/>
          <p:cNvSpPr/>
          <p:nvPr/>
        </p:nvSpPr>
        <p:spPr>
          <a:xfrm>
            <a:off x="3557588" y="3460403"/>
            <a:ext cx="5076825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Created July 2026, updated to current NICE 2025/2026 standards</a:t>
            </a:r>
            <a:endParaRPr lang="en-US" sz="1350" dirty="0"/>
          </a:p>
        </p:txBody>
      </p:sp>
      <p:sp>
        <p:nvSpPr>
          <p:cNvPr id="12" name="SK-2-text-11"/>
          <p:cNvSpPr/>
          <p:nvPr/>
        </p:nvSpPr>
        <p:spPr>
          <a:xfrm>
            <a:off x="2919413" y="4424214"/>
            <a:ext cx="6605588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B5563"/>
                </a:solidFill>
              </a:rPr>
              <a:t> </a:t>
            </a:r>
            <a:r>
              <a:rPr lang="en-US" sz="1200" b="1" i="1" dirty="0">
                <a:solidFill>
                  <a:srgbClr val="4B5563"/>
                </a:solidFill>
              </a:rPr>
              <a:t>Disclaimer:</a:t>
            </a:r>
            <a:r>
              <a:rPr lang="en-US" sz="1200" i="1" dirty="0">
                <a:solidFill>
                  <a:srgbClr val="4B5563"/>
                </a:solidFill>
              </a:rPr>
              <a:t> Always double check this advice and drug doses with the latest NICE/BNF guidance. This document is for educational purposes only.</a:t>
            </a:r>
            <a:endParaRPr lang="en-US" sz="1200" dirty="0"/>
          </a:p>
        </p:txBody>
      </p:sp>
      <p:sp>
        <p:nvSpPr>
          <p:cNvPr id="13" name="SK-2-text-12"/>
          <p:cNvSpPr/>
          <p:nvPr/>
        </p:nvSpPr>
        <p:spPr>
          <a:xfrm>
            <a:off x="10258425" y="6467475"/>
            <a:ext cx="1933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322040"/>
            <a:ext cx="285750" cy="22860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950690"/>
            <a:ext cx="2590800" cy="1598712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188815"/>
            <a:ext cx="228600" cy="1905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4700" y="1950690"/>
            <a:ext cx="2590800" cy="1598712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5200" y="2188815"/>
            <a:ext cx="228600" cy="19050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701802"/>
            <a:ext cx="2590800" cy="1598861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939927"/>
            <a:ext cx="228600" cy="19050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14700" y="3701802"/>
            <a:ext cx="2590800" cy="1598861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05200" y="3939927"/>
            <a:ext cx="228600" cy="1905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86500" y="1471613"/>
            <a:ext cx="5334000" cy="2524125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6500" y="4176712"/>
            <a:ext cx="5334000" cy="917079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5453063"/>
            <a:ext cx="11049000" cy="76200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0100" y="5605463"/>
            <a:ext cx="1031974" cy="4572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19863"/>
            <a:ext cx="12192000" cy="338138"/>
          </a:xfrm>
          <a:prstGeom prst="rect">
            <a:avLst/>
          </a:prstGeom>
        </p:spPr>
      </p:pic>
      <p:sp>
        <p:nvSpPr>
          <p:cNvPr id="19" name="SK-11-text-18"/>
          <p:cNvSpPr/>
          <p:nvPr/>
        </p:nvSpPr>
        <p:spPr>
          <a:xfrm>
            <a:off x="762000" y="381000"/>
            <a:ext cx="87115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CBT Principles for GPs</a:t>
            </a:r>
            <a:endParaRPr lang="en-US" sz="2550" dirty="0"/>
          </a:p>
        </p:txBody>
      </p:sp>
      <p:sp>
        <p:nvSpPr>
          <p:cNvPr id="20" name="SK-11-text-19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1" name="SK-11-text-20"/>
          <p:cNvSpPr/>
          <p:nvPr/>
        </p:nvSpPr>
        <p:spPr>
          <a:xfrm>
            <a:off x="952500" y="1264890"/>
            <a:ext cx="57607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The Maintenance Cycle</a:t>
            </a:r>
            <a:endParaRPr lang="en-US" sz="1800" dirty="0"/>
          </a:p>
        </p:txBody>
      </p:sp>
      <p:sp>
        <p:nvSpPr>
          <p:cNvPr id="22" name="SK-11-text-21"/>
          <p:cNvSpPr/>
          <p:nvPr/>
        </p:nvSpPr>
        <p:spPr>
          <a:xfrm>
            <a:off x="1104900" y="2141190"/>
            <a:ext cx="2381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Cognitions</a:t>
            </a:r>
            <a:endParaRPr lang="en-US" sz="1500" dirty="0"/>
          </a:p>
        </p:txBody>
      </p:sp>
      <p:sp>
        <p:nvSpPr>
          <p:cNvPr id="23" name="SK-11-text-22"/>
          <p:cNvSpPr/>
          <p:nvPr/>
        </p:nvSpPr>
        <p:spPr>
          <a:xfrm>
            <a:off x="762000" y="2503140"/>
            <a:ext cx="22098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Thoughts, beliefs, attitudes, and "thinking errors" (e.g., catastrophising).</a:t>
            </a:r>
            <a:endParaRPr lang="en-US" sz="1200" dirty="0"/>
          </a:p>
        </p:txBody>
      </p:sp>
      <p:sp>
        <p:nvSpPr>
          <p:cNvPr id="24" name="SK-11-text-23"/>
          <p:cNvSpPr/>
          <p:nvPr/>
        </p:nvSpPr>
        <p:spPr>
          <a:xfrm>
            <a:off x="3848100" y="2141190"/>
            <a:ext cx="1924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Emotions</a:t>
            </a:r>
            <a:endParaRPr lang="en-US" sz="1500" dirty="0"/>
          </a:p>
        </p:txBody>
      </p:sp>
      <p:sp>
        <p:nvSpPr>
          <p:cNvPr id="25" name="SK-11-text-24"/>
          <p:cNvSpPr/>
          <p:nvPr/>
        </p:nvSpPr>
        <p:spPr>
          <a:xfrm>
            <a:off x="3505200" y="2503140"/>
            <a:ext cx="22098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Subjective feelings like sadness, anger, shame, or intense anxiety.</a:t>
            </a:r>
            <a:endParaRPr lang="en-US" sz="1200" dirty="0"/>
          </a:p>
        </p:txBody>
      </p:sp>
      <p:sp>
        <p:nvSpPr>
          <p:cNvPr id="26" name="SK-11-text-25"/>
          <p:cNvSpPr/>
          <p:nvPr/>
        </p:nvSpPr>
        <p:spPr>
          <a:xfrm>
            <a:off x="1104900" y="3892302"/>
            <a:ext cx="2381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Behaviours</a:t>
            </a:r>
            <a:endParaRPr lang="en-US" sz="1500" dirty="0"/>
          </a:p>
        </p:txBody>
      </p:sp>
      <p:sp>
        <p:nvSpPr>
          <p:cNvPr id="27" name="SK-11-text-26"/>
          <p:cNvSpPr/>
          <p:nvPr/>
        </p:nvSpPr>
        <p:spPr>
          <a:xfrm>
            <a:off x="762000" y="4254252"/>
            <a:ext cx="22098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What the patient does: avoidance, safety behaviours, or withdrawal.</a:t>
            </a:r>
            <a:endParaRPr lang="en-US" sz="1200" dirty="0"/>
          </a:p>
        </p:txBody>
      </p:sp>
      <p:sp>
        <p:nvSpPr>
          <p:cNvPr id="28" name="SK-11-text-27"/>
          <p:cNvSpPr/>
          <p:nvPr/>
        </p:nvSpPr>
        <p:spPr>
          <a:xfrm>
            <a:off x="3848100" y="3892302"/>
            <a:ext cx="2381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Physiology</a:t>
            </a:r>
            <a:endParaRPr lang="en-US" sz="1500" dirty="0"/>
          </a:p>
        </p:txBody>
      </p:sp>
      <p:sp>
        <p:nvSpPr>
          <p:cNvPr id="29" name="SK-11-text-28"/>
          <p:cNvSpPr/>
          <p:nvPr/>
        </p:nvSpPr>
        <p:spPr>
          <a:xfrm>
            <a:off x="3505200" y="4254252"/>
            <a:ext cx="22098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Physical sensations: palpitations, poor sleep, muscle tension, or pain.</a:t>
            </a:r>
            <a:endParaRPr lang="en-US" sz="1200" dirty="0"/>
          </a:p>
        </p:txBody>
      </p:sp>
      <p:sp>
        <p:nvSpPr>
          <p:cNvPr id="30" name="SK-11-text-29"/>
          <p:cNvSpPr/>
          <p:nvPr/>
        </p:nvSpPr>
        <p:spPr>
          <a:xfrm>
            <a:off x="6515100" y="1652588"/>
            <a:ext cx="53263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Key Characteristics</a:t>
            </a:r>
            <a:endParaRPr lang="en-US" sz="1800" dirty="0"/>
          </a:p>
        </p:txBody>
      </p:sp>
      <p:sp>
        <p:nvSpPr>
          <p:cNvPr id="31" name="SK-11-text-30"/>
          <p:cNvSpPr/>
          <p:nvPr/>
        </p:nvSpPr>
        <p:spPr>
          <a:xfrm>
            <a:off x="6743700" y="2147888"/>
            <a:ext cx="5448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B5563"/>
                </a:solidFill>
              </a:rPr>
              <a:t>Structured:</a:t>
            </a:r>
            <a:r>
              <a:rPr lang="en-US" sz="1350" dirty="0">
                <a:solidFill>
                  <a:srgbClr val="4B5563"/>
                </a:solidFill>
              </a:rPr>
              <a:t> Follows a clear agenda in every session.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6743700" y="2500313"/>
            <a:ext cx="4648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B5563"/>
                </a:solidFill>
              </a:rPr>
              <a:t>Goal-Oriented:</a:t>
            </a:r>
            <a:r>
              <a:rPr lang="en-US" sz="1350" dirty="0">
                <a:solidFill>
                  <a:srgbClr val="4B5563"/>
                </a:solidFill>
              </a:rPr>
              <a:t> Focuses on specific patient-defined outcomes.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6743700" y="3109913"/>
            <a:ext cx="5448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B5563"/>
                </a:solidFill>
              </a:rPr>
              <a:t>Present-Focused:</a:t>
            </a:r>
            <a:r>
              <a:rPr lang="en-US" sz="1350" dirty="0">
                <a:solidFill>
                  <a:srgbClr val="4B5563"/>
                </a:solidFill>
              </a:rPr>
              <a:t> Deals with current maintaining factors.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6743700" y="3462338"/>
            <a:ext cx="5448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B5563"/>
                </a:solidFill>
              </a:rPr>
              <a:t>Active:</a:t>
            </a:r>
            <a:r>
              <a:rPr lang="en-US" sz="1350" dirty="0">
                <a:solidFill>
                  <a:srgbClr val="4B5563"/>
                </a:solidFill>
              </a:rPr>
              <a:t> Uses homework and practice between consultations.</a:t>
            </a:r>
            <a:endParaRPr lang="en-US" sz="1350" dirty="0"/>
          </a:p>
        </p:txBody>
      </p:sp>
      <p:sp>
        <p:nvSpPr>
          <p:cNvPr id="35" name="SK-11-text-34"/>
          <p:cNvSpPr/>
          <p:nvPr/>
        </p:nvSpPr>
        <p:spPr>
          <a:xfrm>
            <a:off x="6477000" y="4300538"/>
            <a:ext cx="5029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B4E71"/>
                </a:solidFill>
              </a:rPr>
              <a:t>NICE NG222 GUIDANCE</a:t>
            </a:r>
            <a:endParaRPr lang="en-US" sz="1125" dirty="0"/>
          </a:p>
        </p:txBody>
      </p:sp>
      <p:sp>
        <p:nvSpPr>
          <p:cNvPr id="36" name="SK-11-text-35"/>
          <p:cNvSpPr/>
          <p:nvPr/>
        </p:nvSpPr>
        <p:spPr>
          <a:xfrm>
            <a:off x="6477000" y="4543425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4B5563"/>
                </a:solidFill>
              </a:rPr>
              <a:t>"CBT focuses on how thoughts, beliefs, attitudes, feelings and behaviour interact and teaching coping skills to manage current problems."</a:t>
            </a:r>
            <a:endParaRPr lang="en-US" sz="1200" dirty="0"/>
          </a:p>
        </p:txBody>
      </p:sp>
      <p:sp>
        <p:nvSpPr>
          <p:cNvPr id="37" name="SK-11-text-36"/>
          <p:cNvSpPr/>
          <p:nvPr/>
        </p:nvSpPr>
        <p:spPr>
          <a:xfrm>
            <a:off x="914400" y="5605463"/>
            <a:ext cx="803374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PURPLE AKT</a:t>
            </a:r>
            <a:endParaRPr lang="en-US" sz="1050" dirty="0"/>
          </a:p>
        </p:txBody>
      </p:sp>
      <p:sp>
        <p:nvSpPr>
          <p:cNvPr id="38" name="SK-11-text-37"/>
          <p:cNvSpPr/>
          <p:nvPr/>
        </p:nvSpPr>
        <p:spPr>
          <a:xfrm>
            <a:off x="2022574" y="5576888"/>
            <a:ext cx="9369326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FFFFFF"/>
                </a:solidFill>
              </a:rPr>
              <a:t>CBT, Behavioural Activation, and Guided Self-Help are core NICE-recognised options for managing depression and anxiety in primary care.</a:t>
            </a:r>
            <a:endParaRPr lang="en-US" sz="1350" dirty="0"/>
          </a:p>
        </p:txBody>
      </p:sp>
      <p:sp>
        <p:nvSpPr>
          <p:cNvPr id="39" name="SK-11-text-38"/>
          <p:cNvSpPr/>
          <p:nvPr/>
        </p:nvSpPr>
        <p:spPr>
          <a:xfrm>
            <a:off x="10372725" y="6519863"/>
            <a:ext cx="1819275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8000" y="437108"/>
            <a:ext cx="952500" cy="27622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264890"/>
            <a:ext cx="5372100" cy="411673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455390"/>
            <a:ext cx="4991100" cy="39052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1533674"/>
            <a:ext cx="238125" cy="1905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055465"/>
            <a:ext cx="95250" cy="9525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668637"/>
            <a:ext cx="95250" cy="9525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281809"/>
            <a:ext cx="95250" cy="952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894981"/>
            <a:ext cx="95250" cy="9525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1264890"/>
            <a:ext cx="5372100" cy="411673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38900" y="1455390"/>
            <a:ext cx="4991100" cy="390525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1533674"/>
            <a:ext cx="238125" cy="19050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1998315"/>
            <a:ext cx="4991100" cy="4572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2093565"/>
            <a:ext cx="266700" cy="2667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2607915"/>
            <a:ext cx="4991100" cy="45720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2703165"/>
            <a:ext cx="266700" cy="26670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3217515"/>
            <a:ext cx="4991100" cy="676275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53200" y="3422303"/>
            <a:ext cx="266700" cy="26670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4046190"/>
            <a:ext cx="4991100" cy="45720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141440"/>
            <a:ext cx="266700" cy="26670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562600"/>
            <a:ext cx="11049000" cy="790575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0100" y="5863233"/>
            <a:ext cx="276076" cy="220861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27" name="SK-12-text-26"/>
          <p:cNvSpPr/>
          <p:nvPr/>
        </p:nvSpPr>
        <p:spPr>
          <a:xfrm>
            <a:off x="762000" y="381000"/>
            <a:ext cx="87115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Behavioural activation</a:t>
            </a:r>
            <a:endParaRPr lang="en-US" sz="2550" dirty="0"/>
          </a:p>
        </p:txBody>
      </p:sp>
      <p:sp>
        <p:nvSpPr>
          <p:cNvPr id="28" name="SK-12-text-27"/>
          <p:cNvSpPr/>
          <p:nvPr/>
        </p:nvSpPr>
        <p:spPr>
          <a:xfrm>
            <a:off x="10763250" y="437108"/>
            <a:ext cx="122834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FOCUS</a:t>
            </a:r>
            <a:endParaRPr lang="en-US" sz="1050" dirty="0"/>
          </a:p>
        </p:txBody>
      </p:sp>
      <p:sp>
        <p:nvSpPr>
          <p:cNvPr id="29" name="SK-12-text-28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30" name="SK-12-text-29"/>
          <p:cNvSpPr/>
          <p:nvPr/>
        </p:nvSpPr>
        <p:spPr>
          <a:xfrm>
            <a:off x="1114425" y="1455390"/>
            <a:ext cx="3876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Core Principles</a:t>
            </a:r>
            <a:endParaRPr lang="en-US" sz="1650" dirty="0"/>
          </a:p>
        </p:txBody>
      </p:sp>
      <p:sp>
        <p:nvSpPr>
          <p:cNvPr id="31" name="SK-12-text-30"/>
          <p:cNvSpPr/>
          <p:nvPr/>
        </p:nvSpPr>
        <p:spPr>
          <a:xfrm>
            <a:off x="971550" y="1998315"/>
            <a:ext cx="47815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Identify the Loop:</a:t>
            </a:r>
            <a:r>
              <a:rPr lang="en-US" sz="1350" dirty="0">
                <a:solidFill>
                  <a:srgbClr val="1A1A1A"/>
                </a:solidFill>
              </a:rPr>
              <a:t> Explore how low mood leads to reduced activity, which further worsens mood.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971550" y="2611487"/>
            <a:ext cx="47815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Reduce Avoidance:</a:t>
            </a:r>
            <a:r>
              <a:rPr lang="en-US" sz="1350" dirty="0">
                <a:solidFill>
                  <a:srgbClr val="1A1A1A"/>
                </a:solidFill>
              </a:rPr>
              <a:t> Gently challenge the urge to withdraw from social or physical tasks.</a:t>
            </a:r>
            <a:endParaRPr lang="en-US" sz="1350" dirty="0"/>
          </a:p>
        </p:txBody>
      </p:sp>
      <p:sp>
        <p:nvSpPr>
          <p:cNvPr id="33" name="SK-12-text-32"/>
          <p:cNvSpPr/>
          <p:nvPr/>
        </p:nvSpPr>
        <p:spPr>
          <a:xfrm>
            <a:off x="971550" y="3224659"/>
            <a:ext cx="47815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Value-Based Scheduling:</a:t>
            </a:r>
            <a:r>
              <a:rPr lang="en-US" sz="1350" dirty="0">
                <a:solidFill>
                  <a:srgbClr val="1A1A1A"/>
                </a:solidFill>
              </a:rPr>
              <a:t> Focus on activities that provide pleasure or a sense of achievement/mastery.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971550" y="3837831"/>
            <a:ext cx="478155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NICE Context:</a:t>
            </a:r>
            <a:r>
              <a:rPr lang="en-US" sz="1350" dirty="0">
                <a:solidFill>
                  <a:srgbClr val="1A1A1A"/>
                </a:solidFill>
              </a:rPr>
              <a:t> BA is a core component of NICE-recommended therapies for depression (NG222).</a:t>
            </a:r>
            <a:endParaRPr lang="en-US" sz="1350" dirty="0"/>
          </a:p>
        </p:txBody>
      </p:sp>
      <p:sp>
        <p:nvSpPr>
          <p:cNvPr id="35" name="SK-12-text-34"/>
          <p:cNvSpPr/>
          <p:nvPr/>
        </p:nvSpPr>
        <p:spPr>
          <a:xfrm>
            <a:off x="6791325" y="1455390"/>
            <a:ext cx="5400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The 10-Minute Protocol</a:t>
            </a:r>
            <a:endParaRPr lang="en-US" sz="1650" dirty="0"/>
          </a:p>
        </p:txBody>
      </p:sp>
      <p:sp>
        <p:nvSpPr>
          <p:cNvPr id="36" name="SK-12-text-35"/>
          <p:cNvSpPr/>
          <p:nvPr/>
        </p:nvSpPr>
        <p:spPr>
          <a:xfrm>
            <a:off x="6648450" y="2093565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37" name="SK-12-text-36"/>
          <p:cNvSpPr/>
          <p:nvPr/>
        </p:nvSpPr>
        <p:spPr>
          <a:xfrm>
            <a:off x="6972300" y="2105471"/>
            <a:ext cx="5219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Choose:</a:t>
            </a:r>
            <a:r>
              <a:rPr lang="en-US" sz="1275" dirty="0">
                <a:solidFill>
                  <a:srgbClr val="1A1A1A"/>
                </a:solidFill>
              </a:rPr>
              <a:t> One small, achievable activity (e.g., a 10-min walk).</a:t>
            </a:r>
            <a:endParaRPr lang="en-US" sz="1275" dirty="0"/>
          </a:p>
        </p:txBody>
      </p:sp>
      <p:sp>
        <p:nvSpPr>
          <p:cNvPr id="38" name="SK-12-text-37"/>
          <p:cNvSpPr/>
          <p:nvPr/>
        </p:nvSpPr>
        <p:spPr>
          <a:xfrm>
            <a:off x="6648450" y="2703165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39" name="SK-12-text-38"/>
          <p:cNvSpPr/>
          <p:nvPr/>
        </p:nvSpPr>
        <p:spPr>
          <a:xfrm>
            <a:off x="6972300" y="2715071"/>
            <a:ext cx="5219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Schedule:</a:t>
            </a:r>
            <a:r>
              <a:rPr lang="en-US" sz="1275" dirty="0">
                <a:solidFill>
                  <a:srgbClr val="1A1A1A"/>
                </a:solidFill>
              </a:rPr>
              <a:t> Decide exactly when and where this will happen.</a:t>
            </a:r>
            <a:endParaRPr lang="en-US" sz="1275" dirty="0"/>
          </a:p>
        </p:txBody>
      </p:sp>
      <p:sp>
        <p:nvSpPr>
          <p:cNvPr id="40" name="SK-12-text-39"/>
          <p:cNvSpPr/>
          <p:nvPr/>
        </p:nvSpPr>
        <p:spPr>
          <a:xfrm>
            <a:off x="6648450" y="3422303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41" name="SK-12-text-40"/>
          <p:cNvSpPr/>
          <p:nvPr/>
        </p:nvSpPr>
        <p:spPr>
          <a:xfrm>
            <a:off x="6972300" y="3312765"/>
            <a:ext cx="43434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Predict:</a:t>
            </a:r>
            <a:r>
              <a:rPr lang="en-US" sz="1275" dirty="0">
                <a:solidFill>
                  <a:srgbClr val="1A1A1A"/>
                </a:solidFill>
              </a:rPr>
              <a:t> Ask "How do you think your mood will be before/after?"</a:t>
            </a:r>
            <a:endParaRPr lang="en-US" sz="1275" dirty="0"/>
          </a:p>
        </p:txBody>
      </p:sp>
      <p:sp>
        <p:nvSpPr>
          <p:cNvPr id="42" name="SK-12-text-41"/>
          <p:cNvSpPr/>
          <p:nvPr/>
        </p:nvSpPr>
        <p:spPr>
          <a:xfrm>
            <a:off x="6648450" y="4141440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4</a:t>
            </a:r>
            <a:endParaRPr lang="en-US" sz="1050" dirty="0"/>
          </a:p>
        </p:txBody>
      </p:sp>
      <p:sp>
        <p:nvSpPr>
          <p:cNvPr id="43" name="SK-12-text-42"/>
          <p:cNvSpPr/>
          <p:nvPr/>
        </p:nvSpPr>
        <p:spPr>
          <a:xfrm>
            <a:off x="6972300" y="4153346"/>
            <a:ext cx="52197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Review:</a:t>
            </a:r>
            <a:r>
              <a:rPr lang="en-US" sz="1275" dirty="0">
                <a:solidFill>
                  <a:srgbClr val="1A1A1A"/>
                </a:solidFill>
              </a:rPr>
              <a:t> Schedule a follow-up to discuss the outcome.</a:t>
            </a:r>
            <a:endParaRPr lang="en-US" sz="1275" dirty="0"/>
          </a:p>
        </p:txBody>
      </p:sp>
      <p:sp>
        <p:nvSpPr>
          <p:cNvPr id="44" name="SK-12-text-43"/>
          <p:cNvSpPr/>
          <p:nvPr/>
        </p:nvSpPr>
        <p:spPr>
          <a:xfrm>
            <a:off x="1266676" y="5686425"/>
            <a:ext cx="10125224" cy="542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E7D32"/>
                </a:solidFill>
              </a:rPr>
              <a:t>Key Clinical Pearl: Behavioural activation is especially powerful when low mood has led to social withdrawal or physical inactivity.</a:t>
            </a:r>
            <a:endParaRPr lang="en-US" sz="1425" dirty="0"/>
          </a:p>
        </p:txBody>
      </p:sp>
      <p:sp>
        <p:nvSpPr>
          <p:cNvPr id="45" name="SK-12-text-44"/>
          <p:cNvSpPr/>
          <p:nvPr/>
        </p:nvSpPr>
        <p:spPr>
          <a:xfrm>
            <a:off x="10258425" y="6581775"/>
            <a:ext cx="1933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43348"/>
            <a:ext cx="4267200" cy="2986683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3143548"/>
            <a:ext cx="190500" cy="1524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3452068"/>
            <a:ext cx="190500" cy="1524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760589"/>
            <a:ext cx="190500" cy="1524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4069110"/>
            <a:ext cx="190500" cy="1524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720530"/>
            <a:ext cx="4267200" cy="1277987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4913858"/>
            <a:ext cx="214313" cy="17532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9700" y="1484858"/>
            <a:ext cx="6400800" cy="45720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0" y="1599158"/>
            <a:ext cx="6172200" cy="434340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15" name="SK-13-text-14"/>
          <p:cNvSpPr/>
          <p:nvPr/>
        </p:nvSpPr>
        <p:spPr>
          <a:xfrm>
            <a:off x="762000" y="381000"/>
            <a:ext cx="75457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Cognitive Continuum</a:t>
            </a:r>
            <a:endParaRPr lang="en-US" sz="2550" dirty="0"/>
          </a:p>
        </p:txBody>
      </p:sp>
      <p:sp>
        <p:nvSpPr>
          <p:cNvPr id="16" name="SK-13-text-15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17" name="SK-13-text-16"/>
          <p:cNvSpPr/>
          <p:nvPr/>
        </p:nvSpPr>
        <p:spPr>
          <a:xfrm>
            <a:off x="762000" y="1733848"/>
            <a:ext cx="4000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The Technique</a:t>
            </a:r>
            <a:endParaRPr lang="en-US" sz="1800" dirty="0"/>
          </a:p>
        </p:txBody>
      </p:sp>
      <p:sp>
        <p:nvSpPr>
          <p:cNvPr id="18" name="SK-13-text-17"/>
          <p:cNvSpPr/>
          <p:nvPr/>
        </p:nvSpPr>
        <p:spPr>
          <a:xfrm>
            <a:off x="762000" y="2191048"/>
            <a:ext cx="388620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Move patients from global, all-or-nothing shame to specific, balanced, and changeable parts of their lives.</a:t>
            </a:r>
            <a:endParaRPr lang="en-US" sz="1350" dirty="0"/>
          </a:p>
        </p:txBody>
      </p:sp>
      <p:sp>
        <p:nvSpPr>
          <p:cNvPr id="19" name="SK-13-text-18"/>
          <p:cNvSpPr/>
          <p:nvPr/>
        </p:nvSpPr>
        <p:spPr>
          <a:xfrm>
            <a:off x="1066800" y="3105448"/>
            <a:ext cx="103174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Identify a global belief (e.g., "I'm a 100% bad mum").</a:t>
            </a:r>
            <a:endParaRPr lang="en-US" sz="1200" dirty="0"/>
          </a:p>
        </p:txBody>
      </p:sp>
      <p:sp>
        <p:nvSpPr>
          <p:cNvPr id="20" name="SK-13-text-19"/>
          <p:cNvSpPr/>
          <p:nvPr/>
        </p:nvSpPr>
        <p:spPr>
          <a:xfrm>
            <a:off x="1066800" y="3413968"/>
            <a:ext cx="9037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Break the role into specific performance domains.</a:t>
            </a:r>
            <a:endParaRPr lang="en-US" sz="1200" dirty="0"/>
          </a:p>
        </p:txBody>
      </p:sp>
      <p:sp>
        <p:nvSpPr>
          <p:cNvPr id="21" name="SK-13-text-20"/>
          <p:cNvSpPr/>
          <p:nvPr/>
        </p:nvSpPr>
        <p:spPr>
          <a:xfrm>
            <a:off x="1066800" y="3722489"/>
            <a:ext cx="8244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Score each domain individually from 0–100.</a:t>
            </a:r>
            <a:endParaRPr lang="en-US" sz="1200" dirty="0"/>
          </a:p>
        </p:txBody>
      </p:sp>
      <p:sp>
        <p:nvSpPr>
          <p:cNvPr id="22" name="SK-13-text-21"/>
          <p:cNvSpPr/>
          <p:nvPr/>
        </p:nvSpPr>
        <p:spPr>
          <a:xfrm>
            <a:off x="1066800" y="4031010"/>
            <a:ext cx="88544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Rescore the global belief based on the evidence.</a:t>
            </a:r>
            <a:endParaRPr lang="en-US" sz="1200" dirty="0"/>
          </a:p>
        </p:txBody>
      </p:sp>
      <p:sp>
        <p:nvSpPr>
          <p:cNvPr id="23" name="SK-13-text-22"/>
          <p:cNvSpPr/>
          <p:nvPr/>
        </p:nvSpPr>
        <p:spPr>
          <a:xfrm>
            <a:off x="1033462" y="4872930"/>
            <a:ext cx="3962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728F"/>
                </a:solidFill>
              </a:rPr>
              <a:t>SCA Teaching Point</a:t>
            </a:r>
            <a:endParaRPr lang="en-US" sz="1350" dirty="0"/>
          </a:p>
        </p:txBody>
      </p:sp>
      <p:sp>
        <p:nvSpPr>
          <p:cNvPr id="24" name="SK-13-text-23"/>
          <p:cNvSpPr/>
          <p:nvPr/>
        </p:nvSpPr>
        <p:spPr>
          <a:xfrm>
            <a:off x="723900" y="5206305"/>
            <a:ext cx="39624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This tool helps externalize shame. Instead of "I am bad," the patient sees "I am struggling with quality time, but doing well in feeding and warmth."</a:t>
            </a:r>
            <a:endParaRPr lang="en-US" sz="1200" dirty="0"/>
          </a:p>
        </p:txBody>
      </p:sp>
      <p:sp>
        <p:nvSpPr>
          <p:cNvPr id="25" name="SK-13-text-24"/>
          <p:cNvSpPr/>
          <p:nvPr/>
        </p:nvSpPr>
        <p:spPr>
          <a:xfrm>
            <a:off x="571500" y="6562725"/>
            <a:ext cx="487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Psychological Approaches in GP</a:t>
            </a:r>
            <a:endParaRPr lang="en-US" sz="1050" dirty="0"/>
          </a:p>
        </p:txBody>
      </p:sp>
      <p:sp>
        <p:nvSpPr>
          <p:cNvPr id="26" name="SK-13-text-25"/>
          <p:cNvSpPr/>
          <p:nvPr/>
        </p:nvSpPr>
        <p:spPr>
          <a:xfrm>
            <a:off x="10258425" y="6562725"/>
            <a:ext cx="1933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9CA3AF"/>
                </a:solidFill>
                <a:hlinkClick r:id="rId15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27" name="SK-13-text-25-link-hitbox-1">
            <a:hlinkClick r:id="rId15" tooltip="https://www.bradfordvts.co.uk/"/>
          </p:cNvPr>
          <p:cNvSpPr/>
          <p:nvPr/>
        </p:nvSpPr>
        <p:spPr>
          <a:xfrm>
            <a:off x="10258425" y="6581775"/>
            <a:ext cx="1933575" cy="152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69640"/>
            <a:ext cx="11049000" cy="584746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5900" y="1257598"/>
            <a:ext cx="214313" cy="176361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11536"/>
            <a:ext cx="11049000" cy="584746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5900" y="1899493"/>
            <a:ext cx="214313" cy="176361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453432"/>
            <a:ext cx="11049000" cy="584746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85900" y="2541389"/>
            <a:ext cx="214313" cy="176361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95327"/>
            <a:ext cx="11049000" cy="584746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85900" y="3183285"/>
            <a:ext cx="214313" cy="176361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3737223"/>
            <a:ext cx="11049000" cy="584746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85900" y="3825180"/>
            <a:ext cx="214313" cy="176361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379119"/>
            <a:ext cx="11049000" cy="584746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85900" y="4467076"/>
            <a:ext cx="214313" cy="176361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021014"/>
            <a:ext cx="11049000" cy="584746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85900" y="5108972"/>
            <a:ext cx="214313" cy="176361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5662910"/>
            <a:ext cx="11049000" cy="584746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85900" y="5750868"/>
            <a:ext cx="214313" cy="176361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95306"/>
            <a:ext cx="12192000" cy="362694"/>
          </a:xfrm>
          <a:prstGeom prst="rect">
            <a:avLst/>
          </a:prstGeom>
        </p:spPr>
      </p:pic>
      <p:sp>
        <p:nvSpPr>
          <p:cNvPr id="22" name="SK-14-text-21"/>
          <p:cNvSpPr/>
          <p:nvPr/>
        </p:nvSpPr>
        <p:spPr>
          <a:xfrm>
            <a:off x="762000" y="381000"/>
            <a:ext cx="87115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Common Thinking Errors</a:t>
            </a:r>
            <a:endParaRPr lang="en-US" sz="2550" dirty="0"/>
          </a:p>
        </p:txBody>
      </p:sp>
      <p:sp>
        <p:nvSpPr>
          <p:cNvPr id="23" name="SK-14-text-22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4" name="SK-14-text-23"/>
          <p:cNvSpPr/>
          <p:nvPr/>
        </p:nvSpPr>
        <p:spPr>
          <a:xfrm>
            <a:off x="571500" y="1233339"/>
            <a:ext cx="80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0651F">
                    <a:alpha val="15000"/>
                  </a:srgbClr>
                </a:solidFill>
              </a:rPr>
              <a:t>01</a:t>
            </a:r>
            <a:endParaRPr lang="en-US" sz="3600" dirty="0"/>
          </a:p>
        </p:txBody>
      </p:sp>
      <p:sp>
        <p:nvSpPr>
          <p:cNvPr id="25" name="SK-14-text-24"/>
          <p:cNvSpPr/>
          <p:nvPr/>
        </p:nvSpPr>
        <p:spPr>
          <a:xfrm>
            <a:off x="1776413" y="1217265"/>
            <a:ext cx="10020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All-or-nothing thinking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1485900" y="1493490"/>
            <a:ext cx="10706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Viewing things in black or white; anything less than perfect is a total failure. </a:t>
            </a:r>
            <a:r>
              <a:rPr lang="en-US" sz="1200" b="1" dirty="0">
                <a:solidFill>
                  <a:srgbClr val="E0651F"/>
                </a:solidFill>
              </a:rPr>
              <a:t>Example:</a:t>
            </a:r>
            <a:r>
              <a:rPr lang="en-US" sz="1200" dirty="0">
                <a:solidFill>
                  <a:srgbClr val="4B5563"/>
                </a:solidFill>
              </a:rPr>
              <a:t> "If I don't get an A, I've failed completely."</a:t>
            </a:r>
            <a:endParaRPr lang="en-US" sz="1200" dirty="0"/>
          </a:p>
        </p:txBody>
      </p:sp>
      <p:sp>
        <p:nvSpPr>
          <p:cNvPr id="27" name="SK-14-text-26"/>
          <p:cNvSpPr/>
          <p:nvPr/>
        </p:nvSpPr>
        <p:spPr>
          <a:xfrm>
            <a:off x="571500" y="1875234"/>
            <a:ext cx="80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0651F">
                    <a:alpha val="15000"/>
                  </a:srgbClr>
                </a:solidFill>
              </a:rPr>
              <a:t>02</a:t>
            </a:r>
            <a:endParaRPr lang="en-US" sz="3600" dirty="0"/>
          </a:p>
        </p:txBody>
      </p:sp>
      <p:sp>
        <p:nvSpPr>
          <p:cNvPr id="28" name="SK-14-text-27"/>
          <p:cNvSpPr/>
          <p:nvPr/>
        </p:nvSpPr>
        <p:spPr>
          <a:xfrm>
            <a:off x="1776413" y="1859161"/>
            <a:ext cx="10020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Overgeneralising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1485900" y="2135386"/>
            <a:ext cx="10706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Seeing a single negative event as a never-ending pattern of defeat. </a:t>
            </a:r>
            <a:r>
              <a:rPr lang="en-US" sz="1200" b="1" dirty="0">
                <a:solidFill>
                  <a:srgbClr val="E0651F"/>
                </a:solidFill>
              </a:rPr>
              <a:t>Example:</a:t>
            </a:r>
            <a:r>
              <a:rPr lang="en-US" sz="1200" dirty="0">
                <a:solidFill>
                  <a:srgbClr val="4B5563"/>
                </a:solidFill>
              </a:rPr>
              <a:t> "I messed up that consultation; I'm always a terrible doctor."</a:t>
            </a:r>
            <a:endParaRPr lang="en-US" sz="1200" dirty="0"/>
          </a:p>
        </p:txBody>
      </p:sp>
      <p:sp>
        <p:nvSpPr>
          <p:cNvPr id="30" name="SK-14-text-29"/>
          <p:cNvSpPr/>
          <p:nvPr/>
        </p:nvSpPr>
        <p:spPr>
          <a:xfrm>
            <a:off x="571500" y="2517130"/>
            <a:ext cx="80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0651F">
                    <a:alpha val="15000"/>
                  </a:srgbClr>
                </a:solidFill>
              </a:rPr>
              <a:t>03</a:t>
            </a:r>
            <a:endParaRPr lang="en-US" sz="3600" dirty="0"/>
          </a:p>
        </p:txBody>
      </p:sp>
      <p:sp>
        <p:nvSpPr>
          <p:cNvPr id="31" name="SK-14-text-30"/>
          <p:cNvSpPr/>
          <p:nvPr/>
        </p:nvSpPr>
        <p:spPr>
          <a:xfrm>
            <a:off x="1776413" y="2501057"/>
            <a:ext cx="10020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Catastrophising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1485900" y="2777282"/>
            <a:ext cx="10706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Expecting the absolute worst-case scenario to happen, regardless of evidence. </a:t>
            </a:r>
            <a:r>
              <a:rPr lang="en-US" sz="1200" b="1" dirty="0">
                <a:solidFill>
                  <a:srgbClr val="E0651F"/>
                </a:solidFill>
              </a:rPr>
              <a:t>Example:</a:t>
            </a:r>
            <a:r>
              <a:rPr lang="en-US" sz="1200" dirty="0">
                <a:solidFill>
                  <a:srgbClr val="4B5563"/>
                </a:solidFill>
              </a:rPr>
              <a:t> "This minor headache must be a brain tumour."</a:t>
            </a:r>
            <a:endParaRPr lang="en-US" sz="1200" dirty="0"/>
          </a:p>
        </p:txBody>
      </p:sp>
      <p:sp>
        <p:nvSpPr>
          <p:cNvPr id="33" name="SK-14-text-32"/>
          <p:cNvSpPr/>
          <p:nvPr/>
        </p:nvSpPr>
        <p:spPr>
          <a:xfrm>
            <a:off x="571500" y="3159026"/>
            <a:ext cx="80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0651F">
                    <a:alpha val="15000"/>
                  </a:srgbClr>
                </a:solidFill>
              </a:rPr>
              <a:t>04</a:t>
            </a:r>
            <a:endParaRPr lang="en-US" sz="3600" dirty="0"/>
          </a:p>
        </p:txBody>
      </p:sp>
      <p:sp>
        <p:nvSpPr>
          <p:cNvPr id="34" name="SK-14-text-33"/>
          <p:cNvSpPr/>
          <p:nvPr/>
        </p:nvSpPr>
        <p:spPr>
          <a:xfrm>
            <a:off x="1776413" y="3142952"/>
            <a:ext cx="10020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Mind-reading</a:t>
            </a:r>
            <a:endParaRPr lang="en-US" sz="1350" dirty="0"/>
          </a:p>
        </p:txBody>
      </p:sp>
      <p:sp>
        <p:nvSpPr>
          <p:cNvPr id="35" name="SK-14-text-34"/>
          <p:cNvSpPr/>
          <p:nvPr/>
        </p:nvSpPr>
        <p:spPr>
          <a:xfrm>
            <a:off x="1485900" y="3419177"/>
            <a:ext cx="10706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Assuming you know what others are thinking, usually something negative about you. </a:t>
            </a:r>
            <a:r>
              <a:rPr lang="en-US" sz="1200" b="1" dirty="0">
                <a:solidFill>
                  <a:srgbClr val="E0651F"/>
                </a:solidFill>
              </a:rPr>
              <a:t>Example:</a:t>
            </a:r>
            <a:r>
              <a:rPr lang="en-US" sz="1200" dirty="0">
                <a:solidFill>
                  <a:srgbClr val="4B5563"/>
                </a:solidFill>
              </a:rPr>
              <a:t> "I can tell the trainer thinks I'm incompetent."</a:t>
            </a:r>
            <a:endParaRPr lang="en-US" sz="1200" dirty="0"/>
          </a:p>
        </p:txBody>
      </p:sp>
      <p:sp>
        <p:nvSpPr>
          <p:cNvPr id="36" name="SK-14-text-35"/>
          <p:cNvSpPr/>
          <p:nvPr/>
        </p:nvSpPr>
        <p:spPr>
          <a:xfrm>
            <a:off x="571500" y="3800921"/>
            <a:ext cx="80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0651F">
                    <a:alpha val="15000"/>
                  </a:srgbClr>
                </a:solidFill>
              </a:rPr>
              <a:t>05</a:t>
            </a:r>
            <a:endParaRPr lang="en-US" sz="3600" dirty="0"/>
          </a:p>
        </p:txBody>
      </p:sp>
      <p:sp>
        <p:nvSpPr>
          <p:cNvPr id="37" name="SK-14-text-36"/>
          <p:cNvSpPr/>
          <p:nvPr/>
        </p:nvSpPr>
        <p:spPr>
          <a:xfrm>
            <a:off x="1776413" y="3784848"/>
            <a:ext cx="10020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Fortune-telling</a:t>
            </a:r>
            <a:endParaRPr lang="en-US" sz="1350" dirty="0"/>
          </a:p>
        </p:txBody>
      </p:sp>
      <p:sp>
        <p:nvSpPr>
          <p:cNvPr id="38" name="SK-14-text-37"/>
          <p:cNvSpPr/>
          <p:nvPr/>
        </p:nvSpPr>
        <p:spPr>
          <a:xfrm>
            <a:off x="1485900" y="4061073"/>
            <a:ext cx="10706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Predicting that things will turn out badly before they have even happened. </a:t>
            </a:r>
            <a:r>
              <a:rPr lang="en-US" sz="1200" b="1" dirty="0">
                <a:solidFill>
                  <a:srgbClr val="E0651F"/>
                </a:solidFill>
              </a:rPr>
              <a:t>Example:</a:t>
            </a:r>
            <a:r>
              <a:rPr lang="en-US" sz="1200" dirty="0">
                <a:solidFill>
                  <a:srgbClr val="4B5563"/>
                </a:solidFill>
              </a:rPr>
              <a:t> "I know the medication won't work for me, so why bother?"</a:t>
            </a:r>
            <a:endParaRPr lang="en-US" sz="1200" dirty="0"/>
          </a:p>
        </p:txBody>
      </p:sp>
      <p:sp>
        <p:nvSpPr>
          <p:cNvPr id="39" name="SK-14-text-38"/>
          <p:cNvSpPr/>
          <p:nvPr/>
        </p:nvSpPr>
        <p:spPr>
          <a:xfrm>
            <a:off x="571500" y="4442817"/>
            <a:ext cx="80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0651F">
                    <a:alpha val="15000"/>
                  </a:srgbClr>
                </a:solidFill>
              </a:rPr>
              <a:t>06</a:t>
            </a:r>
            <a:endParaRPr lang="en-US" sz="3600" dirty="0"/>
          </a:p>
        </p:txBody>
      </p:sp>
      <p:sp>
        <p:nvSpPr>
          <p:cNvPr id="40" name="SK-14-text-39"/>
          <p:cNvSpPr/>
          <p:nvPr/>
        </p:nvSpPr>
        <p:spPr>
          <a:xfrm>
            <a:off x="1776413" y="4426744"/>
            <a:ext cx="10020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Emotional reasoning</a:t>
            </a:r>
            <a:endParaRPr lang="en-US" sz="1350" dirty="0"/>
          </a:p>
        </p:txBody>
      </p:sp>
      <p:sp>
        <p:nvSpPr>
          <p:cNvPr id="41" name="SK-14-text-40"/>
          <p:cNvSpPr/>
          <p:nvPr/>
        </p:nvSpPr>
        <p:spPr>
          <a:xfrm>
            <a:off x="1485900" y="4702969"/>
            <a:ext cx="10706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Assuming that because you feel a certain way, it must be the objective truth. </a:t>
            </a:r>
            <a:r>
              <a:rPr lang="en-US" sz="1200" b="1" dirty="0">
                <a:solidFill>
                  <a:srgbClr val="E0651F"/>
                </a:solidFill>
              </a:rPr>
              <a:t>Example:</a:t>
            </a:r>
            <a:r>
              <a:rPr lang="en-US" sz="1200" dirty="0">
                <a:solidFill>
                  <a:srgbClr val="4B5563"/>
                </a:solidFill>
              </a:rPr>
              <a:t> "I feel guilty, so I must have done something wrong."</a:t>
            </a:r>
            <a:endParaRPr lang="en-US" sz="1200" dirty="0"/>
          </a:p>
        </p:txBody>
      </p:sp>
      <p:sp>
        <p:nvSpPr>
          <p:cNvPr id="42" name="SK-14-text-41"/>
          <p:cNvSpPr/>
          <p:nvPr/>
        </p:nvSpPr>
        <p:spPr>
          <a:xfrm>
            <a:off x="571500" y="5084713"/>
            <a:ext cx="80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0651F">
                    <a:alpha val="15000"/>
                  </a:srgbClr>
                </a:solidFill>
              </a:rPr>
              <a:t>07</a:t>
            </a:r>
            <a:endParaRPr lang="en-US" sz="3600" dirty="0"/>
          </a:p>
        </p:txBody>
      </p:sp>
      <p:sp>
        <p:nvSpPr>
          <p:cNvPr id="43" name="SK-14-text-42"/>
          <p:cNvSpPr/>
          <p:nvPr/>
        </p:nvSpPr>
        <p:spPr>
          <a:xfrm>
            <a:off x="1776413" y="5068639"/>
            <a:ext cx="10020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'Should' / 'Must' statements</a:t>
            </a:r>
            <a:endParaRPr lang="en-US" sz="1350" dirty="0"/>
          </a:p>
        </p:txBody>
      </p:sp>
      <p:sp>
        <p:nvSpPr>
          <p:cNvPr id="44" name="SK-14-text-43"/>
          <p:cNvSpPr/>
          <p:nvPr/>
        </p:nvSpPr>
        <p:spPr>
          <a:xfrm>
            <a:off x="1485900" y="5344864"/>
            <a:ext cx="10706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Using rigid rules for yourself and others, leading to guilt or frustration. </a:t>
            </a:r>
            <a:r>
              <a:rPr lang="en-US" sz="1200" b="1" dirty="0">
                <a:solidFill>
                  <a:srgbClr val="E0651F"/>
                </a:solidFill>
              </a:rPr>
              <a:t>Example:</a:t>
            </a:r>
            <a:r>
              <a:rPr lang="en-US" sz="1200" dirty="0">
                <a:solidFill>
                  <a:srgbClr val="4B5563"/>
                </a:solidFill>
              </a:rPr>
              <a:t> "I should be able to handle this stress without help."</a:t>
            </a:r>
            <a:endParaRPr lang="en-US" sz="1200" dirty="0"/>
          </a:p>
        </p:txBody>
      </p:sp>
      <p:sp>
        <p:nvSpPr>
          <p:cNvPr id="45" name="SK-14-text-44"/>
          <p:cNvSpPr/>
          <p:nvPr/>
        </p:nvSpPr>
        <p:spPr>
          <a:xfrm>
            <a:off x="571500" y="5726609"/>
            <a:ext cx="8001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600"/>
              </a:lnSpc>
              <a:buNone/>
            </a:pPr>
            <a:r>
              <a:rPr lang="en-US" sz="3600" b="1" dirty="0">
                <a:solidFill>
                  <a:srgbClr val="E0651F">
                    <a:alpha val="15000"/>
                  </a:srgbClr>
                </a:solidFill>
              </a:rPr>
              <a:t>08</a:t>
            </a:r>
            <a:endParaRPr lang="en-US" sz="3600" dirty="0"/>
          </a:p>
        </p:txBody>
      </p:sp>
      <p:sp>
        <p:nvSpPr>
          <p:cNvPr id="46" name="SK-14-text-45"/>
          <p:cNvSpPr/>
          <p:nvPr/>
        </p:nvSpPr>
        <p:spPr>
          <a:xfrm>
            <a:off x="1776413" y="5710535"/>
            <a:ext cx="10020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Labelling</a:t>
            </a:r>
            <a:endParaRPr lang="en-US" sz="1350" dirty="0"/>
          </a:p>
        </p:txBody>
      </p:sp>
      <p:sp>
        <p:nvSpPr>
          <p:cNvPr id="47" name="SK-14-text-46"/>
          <p:cNvSpPr/>
          <p:nvPr/>
        </p:nvSpPr>
        <p:spPr>
          <a:xfrm>
            <a:off x="1485900" y="5986760"/>
            <a:ext cx="107061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Assigning global negative traits to yourself or others based on one mistake. </a:t>
            </a:r>
            <a:r>
              <a:rPr lang="en-US" sz="1200" b="1" dirty="0">
                <a:solidFill>
                  <a:srgbClr val="E0651F"/>
                </a:solidFill>
              </a:rPr>
              <a:t>Example:</a:t>
            </a:r>
            <a:r>
              <a:rPr lang="en-US" sz="1200" dirty="0">
                <a:solidFill>
                  <a:srgbClr val="4B5563"/>
                </a:solidFill>
              </a:rPr>
              <a:t> "I'm a failure" instead of "I made a mistake."</a:t>
            </a:r>
            <a:endParaRPr lang="en-US" sz="1200" dirty="0"/>
          </a:p>
        </p:txBody>
      </p:sp>
      <p:sp>
        <p:nvSpPr>
          <p:cNvPr id="48" name="SK-14-text-47"/>
          <p:cNvSpPr/>
          <p:nvPr/>
        </p:nvSpPr>
        <p:spPr>
          <a:xfrm>
            <a:off x="571500" y="6576566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5410200" cy="501208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512540"/>
            <a:ext cx="285750" cy="2286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2026890"/>
            <a:ext cx="228600" cy="20568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640062"/>
            <a:ext cx="228600" cy="20568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3253234"/>
            <a:ext cx="228600" cy="195858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866406"/>
            <a:ext cx="228600" cy="20568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4479578"/>
            <a:ext cx="228600" cy="20568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5092750"/>
            <a:ext cx="228600" cy="2286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264890"/>
            <a:ext cx="5410200" cy="5012085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1512540"/>
            <a:ext cx="285750" cy="22860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1988790"/>
            <a:ext cx="342900" cy="3429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2610743"/>
            <a:ext cx="342900" cy="34290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3232696"/>
            <a:ext cx="342900" cy="34290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3854648"/>
            <a:ext cx="342900" cy="34290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4476601"/>
            <a:ext cx="342900" cy="34290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5098554"/>
            <a:ext cx="5029200" cy="685800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15100" y="5262563"/>
            <a:ext cx="178594" cy="148828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3" name="SK-15-text-22"/>
          <p:cNvSpPr/>
          <p:nvPr/>
        </p:nvSpPr>
        <p:spPr>
          <a:xfrm>
            <a:off x="762000" y="381000"/>
            <a:ext cx="87115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Problem and Goal Lists</a:t>
            </a:r>
            <a:endParaRPr lang="en-US" sz="2550" dirty="0"/>
          </a:p>
        </p:txBody>
      </p:sp>
      <p:sp>
        <p:nvSpPr>
          <p:cNvPr id="24" name="SK-15-text-23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1162050" y="1455390"/>
            <a:ext cx="68580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Benefits of Problem Lists</a:t>
            </a:r>
            <a:endParaRPr lang="en-US" sz="1800" dirty="0"/>
          </a:p>
        </p:txBody>
      </p:sp>
      <p:sp>
        <p:nvSpPr>
          <p:cNvPr id="26" name="SK-15-text-25"/>
          <p:cNvSpPr/>
          <p:nvPr/>
        </p:nvSpPr>
        <p:spPr>
          <a:xfrm>
            <a:off x="1104900" y="1988790"/>
            <a:ext cx="46863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Focus &amp; Clarity:</a:t>
            </a:r>
            <a:r>
              <a:rPr lang="en-US" sz="1350" dirty="0">
                <a:solidFill>
                  <a:srgbClr val="1A1A1A"/>
                </a:solidFill>
              </a:rPr>
              <a:t> Provides structure to complex, multi-issue presentations.</a:t>
            </a:r>
            <a:endParaRPr lang="en-US" sz="1350" dirty="0"/>
          </a:p>
        </p:txBody>
      </p:sp>
      <p:sp>
        <p:nvSpPr>
          <p:cNvPr id="27" name="SK-15-text-26"/>
          <p:cNvSpPr/>
          <p:nvPr/>
        </p:nvSpPr>
        <p:spPr>
          <a:xfrm>
            <a:off x="1104900" y="2601962"/>
            <a:ext cx="46863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Granularity:</a:t>
            </a:r>
            <a:r>
              <a:rPr lang="en-US" sz="1350" dirty="0">
                <a:solidFill>
                  <a:srgbClr val="1A1A1A"/>
                </a:solidFill>
              </a:rPr>
              <a:t> Breaks overwhelming distress into manageable, specific parts.</a:t>
            </a:r>
            <a:endParaRPr lang="en-US" sz="1350" dirty="0"/>
          </a:p>
        </p:txBody>
      </p:sp>
      <p:sp>
        <p:nvSpPr>
          <p:cNvPr id="28" name="SK-15-text-27"/>
          <p:cNvSpPr/>
          <p:nvPr/>
        </p:nvSpPr>
        <p:spPr>
          <a:xfrm>
            <a:off x="1104900" y="3215134"/>
            <a:ext cx="46863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Patient Language:</a:t>
            </a:r>
            <a:r>
              <a:rPr lang="en-US" sz="1350" dirty="0">
                <a:solidFill>
                  <a:srgbClr val="1A1A1A"/>
                </a:solidFill>
              </a:rPr>
              <a:t> Uses the patient’s own definition of their difficulties.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1104900" y="3828306"/>
            <a:ext cx="46863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Collaboration:</a:t>
            </a:r>
            <a:r>
              <a:rPr lang="en-US" sz="1350" dirty="0">
                <a:solidFill>
                  <a:srgbClr val="1A1A1A"/>
                </a:solidFill>
              </a:rPr>
              <a:t> Validates that the GP and patient are working on the same priorities.</a:t>
            </a:r>
            <a:endParaRPr lang="en-US" sz="1350" dirty="0"/>
          </a:p>
        </p:txBody>
      </p:sp>
      <p:sp>
        <p:nvSpPr>
          <p:cNvPr id="30" name="SK-15-text-29"/>
          <p:cNvSpPr/>
          <p:nvPr/>
        </p:nvSpPr>
        <p:spPr>
          <a:xfrm>
            <a:off x="1104900" y="4441478"/>
            <a:ext cx="46863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Directional:</a:t>
            </a:r>
            <a:r>
              <a:rPr lang="en-US" sz="1350" dirty="0">
                <a:solidFill>
                  <a:srgbClr val="1A1A1A"/>
                </a:solidFill>
              </a:rPr>
              <a:t> Shifts the focus from past history to current actionable items.</a:t>
            </a:r>
            <a:endParaRPr lang="en-US" sz="1350" dirty="0"/>
          </a:p>
        </p:txBody>
      </p:sp>
      <p:sp>
        <p:nvSpPr>
          <p:cNvPr id="31" name="SK-15-text-30"/>
          <p:cNvSpPr/>
          <p:nvPr/>
        </p:nvSpPr>
        <p:spPr>
          <a:xfrm>
            <a:off x="1104900" y="5054650"/>
            <a:ext cx="46863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Visible Progress:</a:t>
            </a:r>
            <a:r>
              <a:rPr lang="en-US" sz="1350" dirty="0">
                <a:solidFill>
                  <a:srgbClr val="1A1A1A"/>
                </a:solidFill>
              </a:rPr>
              <a:t> Allows items to be "ticked off" or revised as symptoms improve.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6800850" y="1455390"/>
            <a:ext cx="5029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SMART Goal Setting</a:t>
            </a:r>
            <a:endParaRPr lang="en-US" sz="1800" dirty="0"/>
          </a:p>
        </p:txBody>
      </p:sp>
      <p:sp>
        <p:nvSpPr>
          <p:cNvPr id="33" name="SK-15-text-32"/>
          <p:cNvSpPr/>
          <p:nvPr/>
        </p:nvSpPr>
        <p:spPr>
          <a:xfrm>
            <a:off x="6510338" y="1988790"/>
            <a:ext cx="4381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S</a:t>
            </a:r>
            <a:endParaRPr lang="en-US" sz="1500" dirty="0"/>
          </a:p>
        </p:txBody>
      </p:sp>
      <p:sp>
        <p:nvSpPr>
          <p:cNvPr id="34" name="SK-15-text-33"/>
          <p:cNvSpPr/>
          <p:nvPr/>
        </p:nvSpPr>
        <p:spPr>
          <a:xfrm>
            <a:off x="6896100" y="1988790"/>
            <a:ext cx="3586163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728F"/>
                </a:solidFill>
              </a:rPr>
              <a:t>Specific</a:t>
            </a:r>
            <a:endParaRPr lang="en-US" sz="1425" dirty="0"/>
          </a:p>
        </p:txBody>
      </p:sp>
      <p:sp>
        <p:nvSpPr>
          <p:cNvPr id="35" name="SK-15-text-34"/>
          <p:cNvSpPr/>
          <p:nvPr/>
        </p:nvSpPr>
        <p:spPr>
          <a:xfrm>
            <a:off x="6896100" y="2260253"/>
            <a:ext cx="52959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What exactly will be done? (e.g., "Walk to the shop")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6491288" y="2610743"/>
            <a:ext cx="4381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M</a:t>
            </a:r>
            <a:endParaRPr lang="en-US" sz="1500" dirty="0"/>
          </a:p>
        </p:txBody>
      </p:sp>
      <p:sp>
        <p:nvSpPr>
          <p:cNvPr id="37" name="SK-15-text-36"/>
          <p:cNvSpPr/>
          <p:nvPr/>
        </p:nvSpPr>
        <p:spPr>
          <a:xfrm>
            <a:off x="6896100" y="2610743"/>
            <a:ext cx="388143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728F"/>
                </a:solidFill>
              </a:rPr>
              <a:t>Measurable</a:t>
            </a:r>
            <a:endParaRPr lang="en-US" sz="1425" dirty="0"/>
          </a:p>
        </p:txBody>
      </p:sp>
      <p:sp>
        <p:nvSpPr>
          <p:cNvPr id="38" name="SK-15-text-37"/>
          <p:cNvSpPr/>
          <p:nvPr/>
        </p:nvSpPr>
        <p:spPr>
          <a:xfrm>
            <a:off x="6896100" y="2882205"/>
            <a:ext cx="52959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How will we know it’s done? (e.g., "10 minutes, 3 times")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6510338" y="3232696"/>
            <a:ext cx="4381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A</a:t>
            </a:r>
            <a:endParaRPr lang="en-US" sz="1500" dirty="0"/>
          </a:p>
        </p:txBody>
      </p:sp>
      <p:sp>
        <p:nvSpPr>
          <p:cNvPr id="40" name="SK-15-text-39"/>
          <p:cNvSpPr/>
          <p:nvPr/>
        </p:nvSpPr>
        <p:spPr>
          <a:xfrm>
            <a:off x="6896100" y="3232696"/>
            <a:ext cx="2786063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728F"/>
                </a:solidFill>
              </a:rPr>
              <a:t>Achievable</a:t>
            </a:r>
            <a:endParaRPr lang="en-US" sz="1425" dirty="0"/>
          </a:p>
        </p:txBody>
      </p:sp>
      <p:sp>
        <p:nvSpPr>
          <p:cNvPr id="41" name="SK-15-text-40"/>
          <p:cNvSpPr/>
          <p:nvPr/>
        </p:nvSpPr>
        <p:spPr>
          <a:xfrm>
            <a:off x="6896100" y="3504158"/>
            <a:ext cx="52959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Is this possible for the patient right now?</a:t>
            </a:r>
            <a:endParaRPr lang="en-US" sz="1200" dirty="0"/>
          </a:p>
        </p:txBody>
      </p:sp>
      <p:sp>
        <p:nvSpPr>
          <p:cNvPr id="42" name="SK-15-text-41"/>
          <p:cNvSpPr/>
          <p:nvPr/>
        </p:nvSpPr>
        <p:spPr>
          <a:xfrm>
            <a:off x="6505575" y="3854648"/>
            <a:ext cx="4381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R</a:t>
            </a:r>
            <a:endParaRPr lang="en-US" sz="1500" dirty="0"/>
          </a:p>
        </p:txBody>
      </p:sp>
      <p:sp>
        <p:nvSpPr>
          <p:cNvPr id="43" name="SK-15-text-42"/>
          <p:cNvSpPr/>
          <p:nvPr/>
        </p:nvSpPr>
        <p:spPr>
          <a:xfrm>
            <a:off x="6896100" y="3854648"/>
            <a:ext cx="443388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728F"/>
                </a:solidFill>
              </a:rPr>
              <a:t>Realistic / Relevant</a:t>
            </a:r>
            <a:endParaRPr lang="en-US" sz="1425" dirty="0"/>
          </a:p>
        </p:txBody>
      </p:sp>
      <p:sp>
        <p:nvSpPr>
          <p:cNvPr id="44" name="SK-15-text-43"/>
          <p:cNvSpPr/>
          <p:nvPr/>
        </p:nvSpPr>
        <p:spPr>
          <a:xfrm>
            <a:off x="6896100" y="4126111"/>
            <a:ext cx="52959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Does it matter to the patient’s life and values?</a:t>
            </a:r>
            <a:endParaRPr lang="en-US" sz="1200" dirty="0"/>
          </a:p>
        </p:txBody>
      </p:sp>
      <p:sp>
        <p:nvSpPr>
          <p:cNvPr id="45" name="SK-15-text-44"/>
          <p:cNvSpPr/>
          <p:nvPr/>
        </p:nvSpPr>
        <p:spPr>
          <a:xfrm>
            <a:off x="6515100" y="4476601"/>
            <a:ext cx="4381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T</a:t>
            </a:r>
            <a:endParaRPr lang="en-US" sz="1500" dirty="0"/>
          </a:p>
        </p:txBody>
      </p:sp>
      <p:sp>
        <p:nvSpPr>
          <p:cNvPr id="46" name="SK-15-text-45"/>
          <p:cNvSpPr/>
          <p:nvPr/>
        </p:nvSpPr>
        <p:spPr>
          <a:xfrm>
            <a:off x="6896100" y="4476601"/>
            <a:ext cx="334803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2D728F"/>
                </a:solidFill>
              </a:rPr>
              <a:t>Time-limited</a:t>
            </a:r>
            <a:endParaRPr lang="en-US" sz="1425" dirty="0"/>
          </a:p>
        </p:txBody>
      </p:sp>
      <p:sp>
        <p:nvSpPr>
          <p:cNvPr id="47" name="SK-15-text-46"/>
          <p:cNvSpPr/>
          <p:nvPr/>
        </p:nvSpPr>
        <p:spPr>
          <a:xfrm>
            <a:off x="6896100" y="4748064"/>
            <a:ext cx="5295900" cy="198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When will we review this? (e.g., "Next Tuesday")</a:t>
            </a:r>
            <a:endParaRPr lang="en-US" sz="1200" dirty="0"/>
          </a:p>
        </p:txBody>
      </p:sp>
      <p:sp>
        <p:nvSpPr>
          <p:cNvPr id="48" name="SK-15-text-47"/>
          <p:cNvSpPr/>
          <p:nvPr/>
        </p:nvSpPr>
        <p:spPr>
          <a:xfrm>
            <a:off x="6693694" y="5241429"/>
            <a:ext cx="4550569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D728F"/>
                </a:solidFill>
              </a:rPr>
              <a:t> SCA Tip: Negotiate goals collaboratively. Vague plans like "try to relax" lose marks.</a:t>
            </a:r>
            <a:endParaRPr lang="en-US" sz="1125" dirty="0"/>
          </a:p>
        </p:txBody>
      </p:sp>
      <p:sp>
        <p:nvSpPr>
          <p:cNvPr id="49" name="SK-15-text-48"/>
          <p:cNvSpPr/>
          <p:nvPr/>
        </p:nvSpPr>
        <p:spPr>
          <a:xfrm>
            <a:off x="571500" y="6467475"/>
            <a:ext cx="1112520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5902077" cy="4502497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455390"/>
            <a:ext cx="5521077" cy="45720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528316"/>
            <a:ext cx="285750" cy="228600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2177" y="1264890"/>
            <a:ext cx="4918323" cy="4502497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92677" y="1455390"/>
            <a:ext cx="4537323" cy="45720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92677" y="1528316"/>
            <a:ext cx="285750" cy="22860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92677" y="2122140"/>
            <a:ext cx="214313" cy="183654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92677" y="2720132"/>
            <a:ext cx="214313" cy="175320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92677" y="3095327"/>
            <a:ext cx="214313" cy="17532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92677" y="3470523"/>
            <a:ext cx="214313" cy="175320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92677" y="3902869"/>
            <a:ext cx="4537323" cy="876300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919788"/>
            <a:ext cx="11049000" cy="447675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2000" y="6015038"/>
            <a:ext cx="457200" cy="257175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19863"/>
            <a:ext cx="12192000" cy="338138"/>
          </a:xfrm>
          <a:prstGeom prst="rect">
            <a:avLst/>
          </a:prstGeom>
        </p:spPr>
      </p:pic>
      <p:sp>
        <p:nvSpPr>
          <p:cNvPr id="19" name="SK-16-text-18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Motivational Interviewing in GP</a:t>
            </a:r>
            <a:endParaRPr lang="en-US" sz="2550" dirty="0"/>
          </a:p>
        </p:txBody>
      </p:sp>
      <p:sp>
        <p:nvSpPr>
          <p:cNvPr id="20" name="SK-16-text-19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1" name="SK-16-text-20"/>
          <p:cNvSpPr/>
          <p:nvPr/>
        </p:nvSpPr>
        <p:spPr>
          <a:xfrm>
            <a:off x="1162050" y="1455390"/>
            <a:ext cx="53263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The OARS Techniques</a:t>
            </a:r>
            <a:endParaRPr lang="en-US" sz="1800" dirty="0"/>
          </a:p>
        </p:txBody>
      </p:sp>
      <p:sp>
        <p:nvSpPr>
          <p:cNvPr id="22" name="SK-16-text-21"/>
          <p:cNvSpPr/>
          <p:nvPr/>
        </p:nvSpPr>
        <p:spPr>
          <a:xfrm>
            <a:off x="762000" y="2103090"/>
            <a:ext cx="5606802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B4E71"/>
                </a:solidFill>
              </a:rPr>
              <a:t>Open Questions</a:t>
            </a:r>
            <a:endParaRPr lang="en-US" sz="1350" dirty="0"/>
          </a:p>
        </p:txBody>
      </p:sp>
      <p:sp>
        <p:nvSpPr>
          <p:cNvPr id="23" name="SK-16-text-22"/>
          <p:cNvSpPr/>
          <p:nvPr/>
        </p:nvSpPr>
        <p:spPr>
          <a:xfrm>
            <a:off x="762000" y="2398365"/>
            <a:ext cx="11049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Invite the patient to tell their story and explore thoughts.</a:t>
            </a:r>
            <a:endParaRPr lang="en-US" sz="1200" dirty="0"/>
          </a:p>
        </p:txBody>
      </p:sp>
      <p:sp>
        <p:nvSpPr>
          <p:cNvPr id="24" name="SK-16-text-23"/>
          <p:cNvSpPr/>
          <p:nvPr/>
        </p:nvSpPr>
        <p:spPr>
          <a:xfrm>
            <a:off x="762000" y="2630686"/>
            <a:ext cx="7105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9CA3AF"/>
                </a:solidFill>
              </a:rPr>
              <a:t>"What makes you want to change this now?"</a:t>
            </a:r>
            <a:endParaRPr lang="en-US" sz="1125" dirty="0"/>
          </a:p>
        </p:txBody>
      </p:sp>
      <p:sp>
        <p:nvSpPr>
          <p:cNvPr id="25" name="SK-16-text-24"/>
          <p:cNvSpPr/>
          <p:nvPr/>
        </p:nvSpPr>
        <p:spPr>
          <a:xfrm>
            <a:off x="762000" y="2997398"/>
            <a:ext cx="5606802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B4E71"/>
                </a:solidFill>
              </a:rPr>
              <a:t>Affirmations</a:t>
            </a:r>
            <a:endParaRPr lang="en-US" sz="1350" dirty="0"/>
          </a:p>
        </p:txBody>
      </p:sp>
      <p:sp>
        <p:nvSpPr>
          <p:cNvPr id="26" name="SK-16-text-25"/>
          <p:cNvSpPr/>
          <p:nvPr/>
        </p:nvSpPr>
        <p:spPr>
          <a:xfrm>
            <a:off x="762000" y="3292673"/>
            <a:ext cx="7574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Recognize strengths and positive actions.</a:t>
            </a:r>
            <a:endParaRPr lang="en-US" sz="1200" dirty="0"/>
          </a:p>
        </p:txBody>
      </p:sp>
      <p:sp>
        <p:nvSpPr>
          <p:cNvPr id="27" name="SK-16-text-26"/>
          <p:cNvSpPr/>
          <p:nvPr/>
        </p:nvSpPr>
        <p:spPr>
          <a:xfrm>
            <a:off x="762000" y="3524994"/>
            <a:ext cx="11391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9CA3AF"/>
                </a:solidFill>
              </a:rPr>
              <a:t>"It takes real courage to admit that alcohol has become an issue."</a:t>
            </a:r>
            <a:endParaRPr lang="en-US" sz="1125" dirty="0"/>
          </a:p>
        </p:txBody>
      </p:sp>
      <p:sp>
        <p:nvSpPr>
          <p:cNvPr id="28" name="SK-16-text-27"/>
          <p:cNvSpPr/>
          <p:nvPr/>
        </p:nvSpPr>
        <p:spPr>
          <a:xfrm>
            <a:off x="762000" y="3891707"/>
            <a:ext cx="5606802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B4E71"/>
                </a:solidFill>
              </a:rPr>
              <a:t>Reflections</a:t>
            </a:r>
            <a:endParaRPr lang="en-US" sz="1350" dirty="0"/>
          </a:p>
        </p:txBody>
      </p:sp>
      <p:sp>
        <p:nvSpPr>
          <p:cNvPr id="29" name="SK-16-text-28"/>
          <p:cNvSpPr/>
          <p:nvPr/>
        </p:nvSpPr>
        <p:spPr>
          <a:xfrm>
            <a:off x="762000" y="4186982"/>
            <a:ext cx="94030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Mirror the emotional content to show understanding.</a:t>
            </a:r>
            <a:endParaRPr lang="en-US" sz="1200" dirty="0"/>
          </a:p>
        </p:txBody>
      </p:sp>
      <p:sp>
        <p:nvSpPr>
          <p:cNvPr id="30" name="SK-16-text-29"/>
          <p:cNvSpPr/>
          <p:nvPr/>
        </p:nvSpPr>
        <p:spPr>
          <a:xfrm>
            <a:off x="762000" y="4419302"/>
            <a:ext cx="10877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9CA3AF"/>
                </a:solidFill>
              </a:rPr>
              <a:t>"So you feel trapped between needing to work and needing rest."</a:t>
            </a:r>
            <a:endParaRPr lang="en-US" sz="1125" dirty="0"/>
          </a:p>
        </p:txBody>
      </p:sp>
      <p:sp>
        <p:nvSpPr>
          <p:cNvPr id="31" name="SK-16-text-30"/>
          <p:cNvSpPr/>
          <p:nvPr/>
        </p:nvSpPr>
        <p:spPr>
          <a:xfrm>
            <a:off x="762000" y="4786015"/>
            <a:ext cx="5606802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B4E71"/>
                </a:solidFill>
              </a:rPr>
              <a:t>Summaries</a:t>
            </a:r>
            <a:endParaRPr lang="en-US" sz="1350" dirty="0"/>
          </a:p>
        </p:txBody>
      </p:sp>
      <p:sp>
        <p:nvSpPr>
          <p:cNvPr id="32" name="SK-16-text-31"/>
          <p:cNvSpPr/>
          <p:nvPr/>
        </p:nvSpPr>
        <p:spPr>
          <a:xfrm>
            <a:off x="762000" y="5081290"/>
            <a:ext cx="9585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Pull together the discussion and transition forward.</a:t>
            </a:r>
            <a:endParaRPr lang="en-US" sz="1200" dirty="0"/>
          </a:p>
        </p:txBody>
      </p:sp>
      <p:sp>
        <p:nvSpPr>
          <p:cNvPr id="33" name="SK-16-text-32"/>
          <p:cNvSpPr/>
          <p:nvPr/>
        </p:nvSpPr>
        <p:spPr>
          <a:xfrm>
            <a:off x="762000" y="5313611"/>
            <a:ext cx="101917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9CA3AF"/>
                </a:solidFill>
              </a:rPr>
              <a:t>"To recap, you've tried X, and now you're considering Y..."</a:t>
            </a:r>
            <a:endParaRPr lang="en-US" sz="1125" dirty="0"/>
          </a:p>
        </p:txBody>
      </p:sp>
      <p:sp>
        <p:nvSpPr>
          <p:cNvPr id="34" name="SK-16-text-33"/>
          <p:cNvSpPr/>
          <p:nvPr/>
        </p:nvSpPr>
        <p:spPr>
          <a:xfrm>
            <a:off x="7292727" y="1455390"/>
            <a:ext cx="36804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The MI Stance</a:t>
            </a:r>
            <a:endParaRPr lang="en-US" sz="1800" dirty="0"/>
          </a:p>
        </p:txBody>
      </p:sp>
      <p:sp>
        <p:nvSpPr>
          <p:cNvPr id="35" name="SK-16-text-34"/>
          <p:cNvSpPr/>
          <p:nvPr/>
        </p:nvSpPr>
        <p:spPr>
          <a:xfrm>
            <a:off x="7221289" y="2103090"/>
            <a:ext cx="4208711" cy="4455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Resist the righting reflex (avoid the urge to "fix" or lecture).</a:t>
            </a:r>
            <a:endParaRPr lang="en-US" sz="1350" dirty="0"/>
          </a:p>
        </p:txBody>
      </p:sp>
      <p:sp>
        <p:nvSpPr>
          <p:cNvPr id="36" name="SK-16-text-35"/>
          <p:cNvSpPr/>
          <p:nvPr/>
        </p:nvSpPr>
        <p:spPr>
          <a:xfrm>
            <a:off x="7221289" y="2701082"/>
            <a:ext cx="4970711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Understand the patient's own motivations and values.</a:t>
            </a:r>
            <a:endParaRPr lang="en-US" sz="1350" dirty="0"/>
          </a:p>
        </p:txBody>
      </p:sp>
      <p:sp>
        <p:nvSpPr>
          <p:cNvPr id="37" name="SK-16-text-36"/>
          <p:cNvSpPr/>
          <p:nvPr/>
        </p:nvSpPr>
        <p:spPr>
          <a:xfrm>
            <a:off x="7221289" y="3076277"/>
            <a:ext cx="4970711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Listen with empathy to build a collaborative alliance.</a:t>
            </a:r>
            <a:endParaRPr lang="en-US" sz="1350" dirty="0"/>
          </a:p>
        </p:txBody>
      </p:sp>
      <p:sp>
        <p:nvSpPr>
          <p:cNvPr id="38" name="SK-16-text-37"/>
          <p:cNvSpPr/>
          <p:nvPr/>
        </p:nvSpPr>
        <p:spPr>
          <a:xfrm>
            <a:off x="7221289" y="3451473"/>
            <a:ext cx="4970711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Empower the patient as the expert on their own life.</a:t>
            </a:r>
            <a:endParaRPr lang="en-US" sz="1350" dirty="0"/>
          </a:p>
        </p:txBody>
      </p:sp>
      <p:sp>
        <p:nvSpPr>
          <p:cNvPr id="39" name="SK-16-text-38"/>
          <p:cNvSpPr/>
          <p:nvPr/>
        </p:nvSpPr>
        <p:spPr>
          <a:xfrm>
            <a:off x="7006977" y="3998119"/>
            <a:ext cx="438492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Common Use Cases:</a:t>
            </a:r>
            <a:endParaRPr lang="en-US" sz="1050" dirty="0"/>
          </a:p>
        </p:txBody>
      </p:sp>
      <p:sp>
        <p:nvSpPr>
          <p:cNvPr id="40" name="SK-16-text-39"/>
          <p:cNvSpPr/>
          <p:nvPr/>
        </p:nvSpPr>
        <p:spPr>
          <a:xfrm>
            <a:off x="7006977" y="4264819"/>
            <a:ext cx="379095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Ambivalence about medication, alcohol, activity, work, sleep, or referrals.</a:t>
            </a:r>
            <a:endParaRPr lang="en-US" sz="1050" dirty="0"/>
          </a:p>
        </p:txBody>
      </p:sp>
      <p:sp>
        <p:nvSpPr>
          <p:cNvPr id="41" name="SK-16-text-40"/>
          <p:cNvSpPr/>
          <p:nvPr/>
        </p:nvSpPr>
        <p:spPr>
          <a:xfrm>
            <a:off x="857250" y="6015038"/>
            <a:ext cx="35623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SCA</a:t>
            </a:r>
            <a:endParaRPr lang="en-US" sz="1050" dirty="0"/>
          </a:p>
        </p:txBody>
      </p:sp>
      <p:sp>
        <p:nvSpPr>
          <p:cNvPr id="42" name="SK-16-text-41"/>
          <p:cNvSpPr/>
          <p:nvPr/>
        </p:nvSpPr>
        <p:spPr>
          <a:xfrm>
            <a:off x="1371600" y="6029325"/>
            <a:ext cx="10820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MI is a core skill for managing ambivalence. Focus on </a:t>
            </a:r>
            <a:r>
              <a:rPr lang="en-US" sz="1200" b="1" dirty="0">
                <a:solidFill>
                  <a:srgbClr val="4B5563"/>
                </a:solidFill>
              </a:rPr>
              <a:t>reflecting</a:t>
            </a:r>
            <a:r>
              <a:rPr lang="en-US" sz="1200" dirty="0">
                <a:solidFill>
                  <a:srgbClr val="4B5563"/>
                </a:solidFill>
              </a:rPr>
              <a:t> the patient's conflict rather than providing solutions too early.</a:t>
            </a:r>
            <a:endParaRPr lang="en-US" sz="1200" dirty="0"/>
          </a:p>
        </p:txBody>
      </p:sp>
      <p:sp>
        <p:nvSpPr>
          <p:cNvPr id="43" name="SK-16-text-42"/>
          <p:cNvSpPr/>
          <p:nvPr/>
        </p:nvSpPr>
        <p:spPr>
          <a:xfrm>
            <a:off x="571500" y="6596063"/>
            <a:ext cx="869442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Psychological Approaches in GP | Motivational Interviewing</a:t>
            </a:r>
            <a:endParaRPr lang="en-US" sz="975" dirty="0"/>
          </a:p>
        </p:txBody>
      </p:sp>
      <p:sp>
        <p:nvSpPr>
          <p:cNvPr id="44" name="SK-16-text-43"/>
          <p:cNvSpPr/>
          <p:nvPr/>
        </p:nvSpPr>
        <p:spPr>
          <a:xfrm>
            <a:off x="10372725" y="6596063"/>
            <a:ext cx="18192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2118420" cy="2676525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455390"/>
            <a:ext cx="381000" cy="381000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244" y="1558230"/>
            <a:ext cx="214313" cy="17532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4220" y="1264890"/>
            <a:ext cx="2118420" cy="2676525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56620" y="1455390"/>
            <a:ext cx="381000" cy="38100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39963" y="1558230"/>
            <a:ext cx="214313" cy="175320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6939" y="1264890"/>
            <a:ext cx="2118420" cy="2676525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9339" y="1455390"/>
            <a:ext cx="381000" cy="38100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72683" y="1558230"/>
            <a:ext cx="214313" cy="175320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69659" y="1264890"/>
            <a:ext cx="2118420" cy="2676525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2059" y="1455390"/>
            <a:ext cx="381000" cy="381000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05402" y="1558230"/>
            <a:ext cx="214313" cy="175320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02378" y="1264890"/>
            <a:ext cx="2118420" cy="2676525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54778" y="1455390"/>
            <a:ext cx="381000" cy="381000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38122" y="1558230"/>
            <a:ext cx="214313" cy="175320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4170015"/>
            <a:ext cx="11049000" cy="1371600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2000" y="4389090"/>
            <a:ext cx="190500" cy="152400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6386513"/>
            <a:ext cx="11049000" cy="280988"/>
          </a:xfrm>
          <a:prstGeom prst="rect">
            <a:avLst/>
          </a:prstGeom>
        </p:spPr>
      </p:pic>
      <p:sp>
        <p:nvSpPr>
          <p:cNvPr id="23" name="SK-17-text-22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The 5 As for Brief Behaviour Change</a:t>
            </a:r>
            <a:endParaRPr lang="en-US" sz="2550" dirty="0"/>
          </a:p>
        </p:txBody>
      </p:sp>
      <p:sp>
        <p:nvSpPr>
          <p:cNvPr id="24" name="SK-17-text-23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5" name="SK-17-text-24"/>
          <p:cNvSpPr/>
          <p:nvPr/>
        </p:nvSpPr>
        <p:spPr>
          <a:xfrm>
            <a:off x="1200150" y="1474440"/>
            <a:ext cx="9372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Ask</a:t>
            </a:r>
            <a:endParaRPr lang="en-US" sz="1800" dirty="0"/>
          </a:p>
        </p:txBody>
      </p:sp>
      <p:sp>
        <p:nvSpPr>
          <p:cNvPr id="26" name="SK-17-text-25"/>
          <p:cNvSpPr/>
          <p:nvPr/>
        </p:nvSpPr>
        <p:spPr>
          <a:xfrm>
            <a:off x="723900" y="1988790"/>
            <a:ext cx="3171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Seek Permission</a:t>
            </a:r>
            <a:endParaRPr lang="en-US" sz="1350" dirty="0"/>
          </a:p>
        </p:txBody>
      </p:sp>
      <p:sp>
        <p:nvSpPr>
          <p:cNvPr id="27" name="SK-17-text-26"/>
          <p:cNvSpPr/>
          <p:nvPr/>
        </p:nvSpPr>
        <p:spPr>
          <a:xfrm>
            <a:off x="723900" y="2360265"/>
            <a:ext cx="1813620" cy="1390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Identify and document behavior.</a:t>
            </a:r>
            <a:endParaRPr lang="en-US" sz="1125" dirty="0"/>
          </a:p>
        </p:txBody>
      </p:sp>
      <p:sp>
        <p:nvSpPr>
          <p:cNvPr id="28" name="SK-17-text-27"/>
          <p:cNvSpPr/>
          <p:nvPr/>
        </p:nvSpPr>
        <p:spPr>
          <a:xfrm>
            <a:off x="3432870" y="1474440"/>
            <a:ext cx="17602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Advise</a:t>
            </a:r>
            <a:endParaRPr lang="en-US" sz="1800" dirty="0"/>
          </a:p>
        </p:txBody>
      </p:sp>
      <p:sp>
        <p:nvSpPr>
          <p:cNvPr id="29" name="SK-17-text-28"/>
          <p:cNvSpPr/>
          <p:nvPr/>
        </p:nvSpPr>
        <p:spPr>
          <a:xfrm>
            <a:off x="2956620" y="1988790"/>
            <a:ext cx="29660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Clear Guidance</a:t>
            </a:r>
            <a:endParaRPr lang="en-US" sz="1350" dirty="0"/>
          </a:p>
        </p:txBody>
      </p:sp>
      <p:sp>
        <p:nvSpPr>
          <p:cNvPr id="30" name="SK-17-text-29"/>
          <p:cNvSpPr/>
          <p:nvPr/>
        </p:nvSpPr>
        <p:spPr>
          <a:xfrm>
            <a:off x="2956620" y="2360265"/>
            <a:ext cx="1813620" cy="1390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Strong, clear, personalized advice.</a:t>
            </a:r>
            <a:endParaRPr lang="en-US" sz="1125" dirty="0"/>
          </a:p>
        </p:txBody>
      </p:sp>
      <p:sp>
        <p:nvSpPr>
          <p:cNvPr id="31" name="SK-17-text-30"/>
          <p:cNvSpPr/>
          <p:nvPr/>
        </p:nvSpPr>
        <p:spPr>
          <a:xfrm>
            <a:off x="5665589" y="1474440"/>
            <a:ext cx="17602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Assess</a:t>
            </a:r>
            <a:endParaRPr lang="en-US" sz="1800" dirty="0"/>
          </a:p>
        </p:txBody>
      </p:sp>
      <p:sp>
        <p:nvSpPr>
          <p:cNvPr id="32" name="SK-17-text-31"/>
          <p:cNvSpPr/>
          <p:nvPr/>
        </p:nvSpPr>
        <p:spPr>
          <a:xfrm>
            <a:off x="5189339" y="1988790"/>
            <a:ext cx="3171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Check Readiness</a:t>
            </a:r>
            <a:endParaRPr lang="en-US" sz="1350" dirty="0"/>
          </a:p>
        </p:txBody>
      </p:sp>
      <p:sp>
        <p:nvSpPr>
          <p:cNvPr id="33" name="SK-17-text-32"/>
          <p:cNvSpPr/>
          <p:nvPr/>
        </p:nvSpPr>
        <p:spPr>
          <a:xfrm>
            <a:off x="5189339" y="2360265"/>
            <a:ext cx="1813620" cy="1190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Determine willingness to change.</a:t>
            </a:r>
            <a:endParaRPr lang="en-US" sz="1125" dirty="0"/>
          </a:p>
        </p:txBody>
      </p:sp>
      <p:sp>
        <p:nvSpPr>
          <p:cNvPr id="34" name="SK-17-text-33"/>
          <p:cNvSpPr/>
          <p:nvPr/>
        </p:nvSpPr>
        <p:spPr>
          <a:xfrm>
            <a:off x="7898309" y="1474440"/>
            <a:ext cx="17602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Assist</a:t>
            </a:r>
            <a:endParaRPr lang="en-US" sz="1800" dirty="0"/>
          </a:p>
        </p:txBody>
      </p:sp>
      <p:sp>
        <p:nvSpPr>
          <p:cNvPr id="35" name="SK-17-text-34"/>
          <p:cNvSpPr/>
          <p:nvPr/>
        </p:nvSpPr>
        <p:spPr>
          <a:xfrm>
            <a:off x="7422059" y="1988790"/>
            <a:ext cx="27603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Create a Plan</a:t>
            </a:r>
            <a:endParaRPr lang="en-US" sz="1350" dirty="0"/>
          </a:p>
        </p:txBody>
      </p:sp>
      <p:sp>
        <p:nvSpPr>
          <p:cNvPr id="36" name="SK-17-text-35"/>
          <p:cNvSpPr/>
          <p:nvPr/>
        </p:nvSpPr>
        <p:spPr>
          <a:xfrm>
            <a:off x="7422059" y="2360265"/>
            <a:ext cx="1813620" cy="1390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Collaborate on one small step.</a:t>
            </a:r>
            <a:endParaRPr lang="en-US" sz="1125" dirty="0"/>
          </a:p>
        </p:txBody>
      </p:sp>
      <p:sp>
        <p:nvSpPr>
          <p:cNvPr id="37" name="SK-17-text-36"/>
          <p:cNvSpPr/>
          <p:nvPr/>
        </p:nvSpPr>
        <p:spPr>
          <a:xfrm>
            <a:off x="10131028" y="1474440"/>
            <a:ext cx="203454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Arrange</a:t>
            </a:r>
            <a:endParaRPr lang="en-US" sz="1800" dirty="0"/>
          </a:p>
        </p:txBody>
      </p:sp>
      <p:sp>
        <p:nvSpPr>
          <p:cNvPr id="38" name="SK-17-text-37"/>
          <p:cNvSpPr/>
          <p:nvPr/>
        </p:nvSpPr>
        <p:spPr>
          <a:xfrm>
            <a:off x="9654778" y="1988790"/>
            <a:ext cx="19373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Follow-up</a:t>
            </a:r>
            <a:endParaRPr lang="en-US" sz="1350" dirty="0"/>
          </a:p>
        </p:txBody>
      </p:sp>
      <p:sp>
        <p:nvSpPr>
          <p:cNvPr id="39" name="SK-17-text-38"/>
          <p:cNvSpPr/>
          <p:nvPr/>
        </p:nvSpPr>
        <p:spPr>
          <a:xfrm>
            <a:off x="9654778" y="2360265"/>
            <a:ext cx="181362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Schedule review or signpost.</a:t>
            </a:r>
            <a:endParaRPr lang="en-US" sz="1125" dirty="0"/>
          </a:p>
        </p:txBody>
      </p:sp>
      <p:sp>
        <p:nvSpPr>
          <p:cNvPr id="40" name="SK-17-text-39"/>
          <p:cNvSpPr/>
          <p:nvPr/>
        </p:nvSpPr>
        <p:spPr>
          <a:xfrm>
            <a:off x="1066800" y="4322415"/>
            <a:ext cx="5810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E7D32"/>
                </a:solidFill>
              </a:rPr>
              <a:t>GP-Practical Applications</a:t>
            </a:r>
            <a:endParaRPr lang="en-US" sz="1500" dirty="0"/>
          </a:p>
        </p:txBody>
      </p:sp>
      <p:sp>
        <p:nvSpPr>
          <p:cNvPr id="41" name="SK-17-text-40"/>
          <p:cNvSpPr/>
          <p:nvPr/>
        </p:nvSpPr>
        <p:spPr>
          <a:xfrm>
            <a:off x="762000" y="4722465"/>
            <a:ext cx="52673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Stress-Related Insomnia</a:t>
            </a:r>
            <a:endParaRPr lang="en-US" sz="1200" dirty="0"/>
          </a:p>
        </p:txBody>
      </p:sp>
      <p:sp>
        <p:nvSpPr>
          <p:cNvPr id="42" name="SK-17-text-41"/>
          <p:cNvSpPr/>
          <p:nvPr/>
        </p:nvSpPr>
        <p:spPr>
          <a:xfrm>
            <a:off x="762000" y="4989165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B5563"/>
                </a:solidFill>
              </a:rPr>
              <a:t>Assist:</a:t>
            </a:r>
            <a:r>
              <a:rPr lang="en-US" sz="1125" dirty="0">
                <a:solidFill>
                  <a:srgbClr val="4B5563"/>
                </a:solidFill>
              </a:rPr>
              <a:t> Agree to keep a sleep diary for 1 week. </a:t>
            </a:r>
            <a:r>
              <a:rPr lang="en-US" sz="1125" b="1" dirty="0">
                <a:solidFill>
                  <a:srgbClr val="4B5563"/>
                </a:solidFill>
              </a:rPr>
              <a:t>Arrange:</a:t>
            </a:r>
            <a:r>
              <a:rPr lang="en-US" sz="1125" dirty="0">
                <a:solidFill>
                  <a:srgbClr val="4B5563"/>
                </a:solidFill>
              </a:rPr>
              <a:t> 10-minute review to discuss sleep hygiene patterns.</a:t>
            </a:r>
            <a:endParaRPr lang="en-US" sz="1125" dirty="0"/>
          </a:p>
        </p:txBody>
      </p:sp>
      <p:sp>
        <p:nvSpPr>
          <p:cNvPr id="43" name="SK-17-text-42"/>
          <p:cNvSpPr/>
          <p:nvPr/>
        </p:nvSpPr>
        <p:spPr>
          <a:xfrm>
            <a:off x="6238875" y="4722465"/>
            <a:ext cx="52673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Inactivity &amp; Low Mood</a:t>
            </a:r>
            <a:endParaRPr lang="en-US" sz="1200" dirty="0"/>
          </a:p>
        </p:txBody>
      </p:sp>
      <p:sp>
        <p:nvSpPr>
          <p:cNvPr id="44" name="SK-17-text-43"/>
          <p:cNvSpPr/>
          <p:nvPr/>
        </p:nvSpPr>
        <p:spPr>
          <a:xfrm>
            <a:off x="6238875" y="4989165"/>
            <a:ext cx="51911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B5563"/>
                </a:solidFill>
              </a:rPr>
              <a:t>Advise:</a:t>
            </a:r>
            <a:r>
              <a:rPr lang="en-US" sz="1125" dirty="0">
                <a:solidFill>
                  <a:srgbClr val="4B5563"/>
                </a:solidFill>
              </a:rPr>
              <a:t> "Exercise releases natural chemicals that boost mood." </a:t>
            </a:r>
            <a:r>
              <a:rPr lang="en-US" sz="1125" b="1" dirty="0">
                <a:solidFill>
                  <a:srgbClr val="4B5563"/>
                </a:solidFill>
              </a:rPr>
              <a:t>Assist:</a:t>
            </a:r>
            <a:r>
              <a:rPr lang="en-US" sz="1125" dirty="0">
                <a:solidFill>
                  <a:srgbClr val="4B5563"/>
                </a:solidFill>
              </a:rPr>
              <a:t> Plan one 10-minute walk on Tuesday and Thursday.</a:t>
            </a:r>
            <a:endParaRPr lang="en-US" sz="1125" dirty="0"/>
          </a:p>
        </p:txBody>
      </p:sp>
      <p:sp>
        <p:nvSpPr>
          <p:cNvPr id="45" name="SK-17-text-44"/>
          <p:cNvSpPr/>
          <p:nvPr/>
        </p:nvSpPr>
        <p:spPr>
          <a:xfrm>
            <a:off x="571500" y="6481763"/>
            <a:ext cx="31965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  <p:sp>
        <p:nvSpPr>
          <p:cNvPr id="46" name="SK-17-text-45"/>
          <p:cNvSpPr/>
          <p:nvPr/>
        </p:nvSpPr>
        <p:spPr>
          <a:xfrm>
            <a:off x="11163300" y="6481763"/>
            <a:ext cx="10287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Page 17</a:t>
            </a:r>
            <a:endParaRPr lang="en-US" sz="9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874490"/>
            <a:ext cx="5448300" cy="1822549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973907"/>
            <a:ext cx="226219" cy="186779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173164"/>
            <a:ext cx="5219700" cy="466725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1874490"/>
            <a:ext cx="5448300" cy="1822549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1973907"/>
            <a:ext cx="226219" cy="186779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3173164"/>
            <a:ext cx="5219700" cy="466725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773239"/>
            <a:ext cx="5448300" cy="1822698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3872657"/>
            <a:ext cx="226219" cy="186779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625727"/>
            <a:ext cx="209550" cy="209550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12565" y="4625727"/>
            <a:ext cx="209550" cy="209550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39330" y="4625727"/>
            <a:ext cx="209550" cy="209550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66096" y="4616202"/>
            <a:ext cx="85725" cy="228600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69036" y="4625727"/>
            <a:ext cx="209550" cy="209550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95801" y="4625727"/>
            <a:ext cx="209550" cy="209550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5257800"/>
            <a:ext cx="5219700" cy="280988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2200" y="3773239"/>
            <a:ext cx="5448300" cy="1822698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86500" y="3872657"/>
            <a:ext cx="226219" cy="186779"/>
          </a:xfrm>
          <a:prstGeom prst="rect">
            <a:avLst/>
          </a:prstGeom>
        </p:spPr>
      </p:pic>
      <p:pic>
        <p:nvPicPr>
          <p:cNvPr id="22" name="SK-18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5072063"/>
            <a:ext cx="5219700" cy="466725"/>
          </a:xfrm>
          <a:prstGeom prst="rect">
            <a:avLst/>
          </a:prstGeom>
        </p:spPr>
      </p:pic>
      <p:pic>
        <p:nvPicPr>
          <p:cNvPr id="23" name="SK-18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691188"/>
            <a:ext cx="11049000" cy="790575"/>
          </a:xfrm>
          <a:prstGeom prst="rect">
            <a:avLst/>
          </a:prstGeom>
        </p:spPr>
      </p:pic>
      <p:pic>
        <p:nvPicPr>
          <p:cNvPr id="24" name="SK-18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800" y="5850285"/>
            <a:ext cx="260747" cy="208508"/>
          </a:xfrm>
          <a:prstGeom prst="rect">
            <a:avLst/>
          </a:prstGeom>
        </p:spPr>
      </p:pic>
      <p:pic>
        <p:nvPicPr>
          <p:cNvPr id="25" name="SK-18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77013"/>
            <a:ext cx="12192000" cy="280988"/>
          </a:xfrm>
          <a:prstGeom prst="rect">
            <a:avLst/>
          </a:prstGeom>
        </p:spPr>
      </p:pic>
      <p:sp>
        <p:nvSpPr>
          <p:cNvPr id="26" name="SK-18-text-25"/>
          <p:cNvSpPr/>
          <p:nvPr/>
        </p:nvSpPr>
        <p:spPr>
          <a:xfrm>
            <a:off x="762000" y="381000"/>
            <a:ext cx="1026604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Solution-Focused Questions</a:t>
            </a:r>
            <a:endParaRPr lang="en-US" sz="2550" dirty="0"/>
          </a:p>
        </p:txBody>
      </p:sp>
      <p:sp>
        <p:nvSpPr>
          <p:cNvPr id="27" name="SK-18-text-26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8" name="SK-18-text-27"/>
          <p:cNvSpPr/>
          <p:nvPr/>
        </p:nvSpPr>
        <p:spPr>
          <a:xfrm>
            <a:off x="571500" y="1264890"/>
            <a:ext cx="11049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Solution-Focused Brief Therapy (SFBT) techniques shift the consultation from "problem-talk" to "solution-talk," helping patients identify internal resources and manageable goals.</a:t>
            </a:r>
            <a:endParaRPr lang="en-US" sz="1350" dirty="0"/>
          </a:p>
        </p:txBody>
      </p:sp>
      <p:sp>
        <p:nvSpPr>
          <p:cNvPr id="29" name="SK-18-text-28"/>
          <p:cNvSpPr/>
          <p:nvPr/>
        </p:nvSpPr>
        <p:spPr>
          <a:xfrm>
            <a:off x="1007269" y="1931640"/>
            <a:ext cx="356520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E0651F"/>
                </a:solidFill>
              </a:rPr>
              <a:t>Preferred Future</a:t>
            </a:r>
            <a:endParaRPr lang="en-US" sz="1425" dirty="0"/>
          </a:p>
        </p:txBody>
      </p:sp>
      <p:sp>
        <p:nvSpPr>
          <p:cNvPr id="30" name="SK-18-text-29"/>
          <p:cNvSpPr/>
          <p:nvPr/>
        </p:nvSpPr>
        <p:spPr>
          <a:xfrm>
            <a:off x="685800" y="2241203"/>
            <a:ext cx="521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Helps patients visualize a life where the problem is less dominant. In a 10-minute GP slot, use the "10% better" version of the miracle question.</a:t>
            </a:r>
            <a:endParaRPr lang="en-US" sz="1125" dirty="0"/>
          </a:p>
        </p:txBody>
      </p:sp>
      <p:sp>
        <p:nvSpPr>
          <p:cNvPr id="31" name="SK-18-text-30"/>
          <p:cNvSpPr/>
          <p:nvPr/>
        </p:nvSpPr>
        <p:spPr>
          <a:xfrm>
            <a:off x="781050" y="3220789"/>
            <a:ext cx="50292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1A1A1A"/>
                </a:solidFill>
              </a:rPr>
              <a:t>"If you woke up tomorrow and things were just 10% better, what would be the first thing you'd notice?"</a:t>
            </a:r>
            <a:endParaRPr lang="en-US" sz="1125" dirty="0"/>
          </a:p>
        </p:txBody>
      </p:sp>
      <p:sp>
        <p:nvSpPr>
          <p:cNvPr id="32" name="SK-18-text-31"/>
          <p:cNvSpPr/>
          <p:nvPr/>
        </p:nvSpPr>
        <p:spPr>
          <a:xfrm>
            <a:off x="6607969" y="1931640"/>
            <a:ext cx="399954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E0651F"/>
                </a:solidFill>
              </a:rPr>
              <a:t>Finding Exceptions</a:t>
            </a:r>
            <a:endParaRPr lang="en-US" sz="1425" dirty="0"/>
          </a:p>
        </p:txBody>
      </p:sp>
      <p:sp>
        <p:nvSpPr>
          <p:cNvPr id="33" name="SK-18-text-32"/>
          <p:cNvSpPr/>
          <p:nvPr/>
        </p:nvSpPr>
        <p:spPr>
          <a:xfrm>
            <a:off x="6286500" y="2241203"/>
            <a:ext cx="521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Identifies times when the problem is absent, less intense, or managed differently. This highlights existing strengths and coping mechanisms.</a:t>
            </a:r>
            <a:endParaRPr lang="en-US" sz="1125" dirty="0"/>
          </a:p>
        </p:txBody>
      </p:sp>
      <p:sp>
        <p:nvSpPr>
          <p:cNvPr id="34" name="SK-18-text-33"/>
          <p:cNvSpPr/>
          <p:nvPr/>
        </p:nvSpPr>
        <p:spPr>
          <a:xfrm>
            <a:off x="6381750" y="3220789"/>
            <a:ext cx="50292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1A1A1A"/>
                </a:solidFill>
              </a:rPr>
              <a:t>"When is the problem even a little bit less bad? What are you doing differently during those times?"</a:t>
            </a:r>
            <a:endParaRPr lang="en-US" sz="1125" dirty="0"/>
          </a:p>
        </p:txBody>
      </p:sp>
      <p:sp>
        <p:nvSpPr>
          <p:cNvPr id="35" name="SK-18-text-34"/>
          <p:cNvSpPr/>
          <p:nvPr/>
        </p:nvSpPr>
        <p:spPr>
          <a:xfrm>
            <a:off x="1007269" y="3830389"/>
            <a:ext cx="356520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E0651F"/>
                </a:solidFill>
              </a:rPr>
              <a:t>Scaling (0–10)</a:t>
            </a:r>
            <a:endParaRPr lang="en-US" sz="1425" dirty="0"/>
          </a:p>
        </p:txBody>
      </p:sp>
      <p:sp>
        <p:nvSpPr>
          <p:cNvPr id="36" name="SK-18-text-35"/>
          <p:cNvSpPr/>
          <p:nvPr/>
        </p:nvSpPr>
        <p:spPr>
          <a:xfrm>
            <a:off x="685800" y="4139952"/>
            <a:ext cx="521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Quantifies subjective experiences like mood, anxiety, or confidence. Useful for tracking progress over time and assessing safety.</a:t>
            </a:r>
            <a:endParaRPr lang="en-US" sz="1125" dirty="0"/>
          </a:p>
        </p:txBody>
      </p:sp>
      <p:sp>
        <p:nvSpPr>
          <p:cNvPr id="37" name="SK-18-text-36"/>
          <p:cNvSpPr/>
          <p:nvPr/>
        </p:nvSpPr>
        <p:spPr>
          <a:xfrm>
            <a:off x="766763" y="4625727"/>
            <a:ext cx="28575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3"/>
              </a:lnSpc>
              <a:buNone/>
            </a:pPr>
            <a:r>
              <a:rPr lang="en-US" sz="675" dirty="0">
                <a:solidFill>
                  <a:srgbClr val="4B5563"/>
                </a:solidFill>
              </a:rPr>
              <a:t>0</a:t>
            </a:r>
            <a:endParaRPr lang="en-US" sz="675" dirty="0"/>
          </a:p>
        </p:txBody>
      </p:sp>
      <p:sp>
        <p:nvSpPr>
          <p:cNvPr id="38" name="SK-18-text-37"/>
          <p:cNvSpPr/>
          <p:nvPr/>
        </p:nvSpPr>
        <p:spPr>
          <a:xfrm>
            <a:off x="1793528" y="4625727"/>
            <a:ext cx="28575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3"/>
              </a:lnSpc>
              <a:buNone/>
            </a:pPr>
            <a:r>
              <a:rPr lang="en-US" sz="675" dirty="0">
                <a:solidFill>
                  <a:srgbClr val="4B5563"/>
                </a:solidFill>
              </a:rPr>
              <a:t>2</a:t>
            </a:r>
            <a:endParaRPr lang="en-US" sz="675" dirty="0"/>
          </a:p>
        </p:txBody>
      </p:sp>
      <p:sp>
        <p:nvSpPr>
          <p:cNvPr id="39" name="SK-18-text-38"/>
          <p:cNvSpPr/>
          <p:nvPr/>
        </p:nvSpPr>
        <p:spPr>
          <a:xfrm>
            <a:off x="2820293" y="4625727"/>
            <a:ext cx="28575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3"/>
              </a:lnSpc>
              <a:buNone/>
            </a:pPr>
            <a:r>
              <a:rPr lang="en-US" sz="675" dirty="0">
                <a:solidFill>
                  <a:srgbClr val="4B5563"/>
                </a:solidFill>
              </a:rPr>
              <a:t>4</a:t>
            </a:r>
            <a:endParaRPr lang="en-US" sz="675" dirty="0"/>
          </a:p>
        </p:txBody>
      </p:sp>
      <p:sp>
        <p:nvSpPr>
          <p:cNvPr id="40" name="SK-18-text-39"/>
          <p:cNvSpPr/>
          <p:nvPr/>
        </p:nvSpPr>
        <p:spPr>
          <a:xfrm>
            <a:off x="3766096" y="4616202"/>
            <a:ext cx="381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6</a:t>
            </a:r>
            <a:endParaRPr lang="en-US" sz="1200" dirty="0"/>
          </a:p>
        </p:txBody>
      </p:sp>
      <p:sp>
        <p:nvSpPr>
          <p:cNvPr id="41" name="SK-18-text-40"/>
          <p:cNvSpPr/>
          <p:nvPr/>
        </p:nvSpPr>
        <p:spPr>
          <a:xfrm>
            <a:off x="4749998" y="4625727"/>
            <a:ext cx="28575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3"/>
              </a:lnSpc>
              <a:buNone/>
            </a:pPr>
            <a:r>
              <a:rPr lang="en-US" sz="675" dirty="0">
                <a:solidFill>
                  <a:srgbClr val="4B5563"/>
                </a:solidFill>
              </a:rPr>
              <a:t>8</a:t>
            </a:r>
            <a:endParaRPr lang="en-US" sz="675" dirty="0"/>
          </a:p>
        </p:txBody>
      </p:sp>
      <p:sp>
        <p:nvSpPr>
          <p:cNvPr id="42" name="SK-18-text-41"/>
          <p:cNvSpPr/>
          <p:nvPr/>
        </p:nvSpPr>
        <p:spPr>
          <a:xfrm>
            <a:off x="5752951" y="4625727"/>
            <a:ext cx="4191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013"/>
              </a:lnSpc>
              <a:buNone/>
            </a:pPr>
            <a:r>
              <a:rPr lang="en-US" sz="675" dirty="0">
                <a:solidFill>
                  <a:srgbClr val="4B5563"/>
                </a:solidFill>
              </a:rPr>
              <a:t>10</a:t>
            </a:r>
            <a:endParaRPr lang="en-US" sz="675" dirty="0"/>
          </a:p>
        </p:txBody>
      </p:sp>
      <p:sp>
        <p:nvSpPr>
          <p:cNvPr id="43" name="SK-18-text-42"/>
          <p:cNvSpPr/>
          <p:nvPr/>
        </p:nvSpPr>
        <p:spPr>
          <a:xfrm>
            <a:off x="781050" y="5305425"/>
            <a:ext cx="114109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1A1A1A"/>
                </a:solidFill>
              </a:rPr>
              <a:t>"On a scale of 0 to 10, where 10 is the best you could feel, where are you today?"</a:t>
            </a:r>
            <a:endParaRPr lang="en-US" sz="1125" dirty="0"/>
          </a:p>
        </p:txBody>
      </p:sp>
      <p:sp>
        <p:nvSpPr>
          <p:cNvPr id="44" name="SK-18-text-43"/>
          <p:cNvSpPr/>
          <p:nvPr/>
        </p:nvSpPr>
        <p:spPr>
          <a:xfrm>
            <a:off x="6607969" y="3830389"/>
            <a:ext cx="4216718" cy="2714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b="1" dirty="0">
                <a:solidFill>
                  <a:srgbClr val="E0651F"/>
                </a:solidFill>
              </a:rPr>
              <a:t>The Next Small Step</a:t>
            </a:r>
            <a:endParaRPr lang="en-US" sz="1425" dirty="0"/>
          </a:p>
        </p:txBody>
      </p:sp>
      <p:sp>
        <p:nvSpPr>
          <p:cNvPr id="45" name="SK-18-text-44"/>
          <p:cNvSpPr/>
          <p:nvPr/>
        </p:nvSpPr>
        <p:spPr>
          <a:xfrm>
            <a:off x="6286500" y="4139952"/>
            <a:ext cx="52197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Focuses on realistic, incremental change. Prevents the patient from feeling overwhelmed by global, unsolvable problems.</a:t>
            </a:r>
            <a:endParaRPr lang="en-US" sz="1125" dirty="0"/>
          </a:p>
        </p:txBody>
      </p:sp>
      <p:sp>
        <p:nvSpPr>
          <p:cNvPr id="46" name="SK-18-text-45"/>
          <p:cNvSpPr/>
          <p:nvPr/>
        </p:nvSpPr>
        <p:spPr>
          <a:xfrm>
            <a:off x="6381750" y="5119688"/>
            <a:ext cx="502920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i="1" dirty="0">
                <a:solidFill>
                  <a:srgbClr val="1A1A1A"/>
                </a:solidFill>
              </a:rPr>
              <a:t>"What would it take to move from a 4 to a 5? What is the very first small step you could take this week?"</a:t>
            </a:r>
            <a:endParaRPr lang="en-US" sz="1125" dirty="0"/>
          </a:p>
        </p:txBody>
      </p:sp>
      <p:sp>
        <p:nvSpPr>
          <p:cNvPr id="47" name="SK-18-text-46"/>
          <p:cNvSpPr/>
          <p:nvPr/>
        </p:nvSpPr>
        <p:spPr>
          <a:xfrm>
            <a:off x="1060847" y="5748338"/>
            <a:ext cx="10521553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728F"/>
                </a:solidFill>
              </a:rPr>
              <a:t>SCA EXAM TIP</a:t>
            </a:r>
            <a:endParaRPr lang="en-US" sz="1200" dirty="0"/>
          </a:p>
        </p:txBody>
      </p:sp>
      <p:sp>
        <p:nvSpPr>
          <p:cNvPr id="48" name="SK-18-text-47"/>
          <p:cNvSpPr/>
          <p:nvPr/>
        </p:nvSpPr>
        <p:spPr>
          <a:xfrm>
            <a:off x="1060847" y="5995988"/>
            <a:ext cx="10445353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1A1A1A"/>
                </a:solidFill>
              </a:rPr>
              <a:t>Use scaling and "preferred future" questions to demonstrate </a:t>
            </a:r>
            <a:r>
              <a:rPr lang="en-US" sz="1125" b="1" dirty="0">
                <a:solidFill>
                  <a:srgbClr val="1A1A1A"/>
                </a:solidFill>
              </a:rPr>
              <a:t>shared decision-making</a:t>
            </a:r>
            <a:r>
              <a:rPr lang="en-US" sz="1125" dirty="0">
                <a:solidFill>
                  <a:srgbClr val="1A1A1A"/>
                </a:solidFill>
              </a:rPr>
              <a:t> and patient empowerment. It shows you are working collaboratively towards a plan the patient owns.</a:t>
            </a:r>
            <a:endParaRPr lang="en-US" sz="1125" dirty="0"/>
          </a:p>
        </p:txBody>
      </p:sp>
      <p:sp>
        <p:nvSpPr>
          <p:cNvPr id="49" name="SK-18-text-48"/>
          <p:cNvSpPr/>
          <p:nvPr/>
        </p:nvSpPr>
        <p:spPr>
          <a:xfrm>
            <a:off x="571500" y="6577013"/>
            <a:ext cx="11125200" cy="2809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1143000" cy="5431185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5500" y="1264890"/>
            <a:ext cx="9525000" cy="632222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5500" y="2020937"/>
            <a:ext cx="9525000" cy="1021110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5500" y="2020937"/>
            <a:ext cx="762000" cy="1021110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95500" y="3118247"/>
            <a:ext cx="9525000" cy="1021110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5500" y="3118247"/>
            <a:ext cx="762000" cy="102111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5500" y="4215557"/>
            <a:ext cx="9525000" cy="1021110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95500" y="4215557"/>
            <a:ext cx="762000" cy="1021110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95500" y="5312866"/>
            <a:ext cx="9525000" cy="1021110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95500" y="5312866"/>
            <a:ext cx="762000" cy="1021110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95500" y="6457950"/>
            <a:ext cx="3852863" cy="238125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90750" y="6508403"/>
            <a:ext cx="166688" cy="137220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6429375"/>
            <a:ext cx="11049000" cy="238125"/>
          </a:xfrm>
          <a:prstGeom prst="rect">
            <a:avLst/>
          </a:prstGeom>
        </p:spPr>
      </p:pic>
      <p:sp>
        <p:nvSpPr>
          <p:cNvPr id="18" name="SK-19-text-17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NHS Talking Therapies Stepped Care</a:t>
            </a:r>
            <a:endParaRPr lang="en-US" sz="2550" dirty="0"/>
          </a:p>
        </p:txBody>
      </p:sp>
      <p:sp>
        <p:nvSpPr>
          <p:cNvPr id="19" name="SK-19-text-18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0" name="SK-19-text-19"/>
          <p:cNvSpPr/>
          <p:nvPr/>
        </p:nvSpPr>
        <p:spPr>
          <a:xfrm rot="10800000">
            <a:off x="852487" y="1308646"/>
            <a:ext cx="771525" cy="4149030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>
              <a:lnSpc>
                <a:spcPts val="6075"/>
              </a:lnSpc>
              <a:buNone/>
            </a:pPr>
            <a:r>
              <a:rPr lang="en-US" sz="4050" b="1" kern="0" spc="720" dirty="0">
                <a:solidFill>
                  <a:srgbClr val="E0651F">
                    <a:alpha val="15000"/>
                  </a:srgbClr>
                </a:solidFill>
              </a:rPr>
              <a:t>STEPPED CARE</a:t>
            </a:r>
            <a:endParaRPr lang="en-US" sz="4050" dirty="0"/>
          </a:p>
        </p:txBody>
      </p:sp>
      <p:sp>
        <p:nvSpPr>
          <p:cNvPr id="21" name="SK-19-text-20"/>
          <p:cNvSpPr/>
          <p:nvPr/>
        </p:nvSpPr>
        <p:spPr>
          <a:xfrm>
            <a:off x="2209800" y="1341090"/>
            <a:ext cx="9296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NHS Talking Therapies provides </a:t>
            </a:r>
            <a:r>
              <a:rPr lang="en-US" sz="1350" b="1" dirty="0">
                <a:solidFill>
                  <a:srgbClr val="1A1A1A"/>
                </a:solidFill>
              </a:rPr>
              <a:t>NICE-recommended</a:t>
            </a:r>
            <a:r>
              <a:rPr lang="en-US" sz="1350" dirty="0">
                <a:solidFill>
                  <a:srgbClr val="4B5563"/>
                </a:solidFill>
              </a:rPr>
              <a:t> psychological interventions for depression and anxiety. Services follow the </a:t>
            </a:r>
            <a:r>
              <a:rPr lang="en-US" sz="1350" b="1" dirty="0">
                <a:solidFill>
                  <a:srgbClr val="1A1A1A"/>
                </a:solidFill>
              </a:rPr>
              <a:t>least intrusive</a:t>
            </a:r>
            <a:r>
              <a:rPr lang="en-US" sz="1350" dirty="0">
                <a:solidFill>
                  <a:srgbClr val="4B5563"/>
                </a:solidFill>
              </a:rPr>
              <a:t> principle: offer the simplest effective treatment first.</a:t>
            </a:r>
            <a:endParaRPr lang="en-US" sz="1350" dirty="0"/>
          </a:p>
        </p:txBody>
      </p:sp>
      <p:sp>
        <p:nvSpPr>
          <p:cNvPr id="22" name="SK-19-text-21"/>
          <p:cNvSpPr/>
          <p:nvPr/>
        </p:nvSpPr>
        <p:spPr>
          <a:xfrm>
            <a:off x="2328863" y="2020937"/>
            <a:ext cx="762000" cy="1021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4B5563"/>
                </a:solidFill>
              </a:rPr>
              <a:t>STEP1</a:t>
            </a:r>
            <a:endParaRPr lang="en-US" sz="1500" dirty="0"/>
          </a:p>
        </p:txBody>
      </p:sp>
      <p:sp>
        <p:nvSpPr>
          <p:cNvPr id="23" name="SK-19-text-22"/>
          <p:cNvSpPr/>
          <p:nvPr/>
        </p:nvSpPr>
        <p:spPr>
          <a:xfrm>
            <a:off x="3048000" y="2272457"/>
            <a:ext cx="847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Recognition &amp; Assessment</a:t>
            </a:r>
            <a:endParaRPr lang="en-US" sz="1500" dirty="0"/>
          </a:p>
        </p:txBody>
      </p:sp>
      <p:sp>
        <p:nvSpPr>
          <p:cNvPr id="24" name="SK-19-text-23"/>
          <p:cNvSpPr/>
          <p:nvPr/>
        </p:nvSpPr>
        <p:spPr>
          <a:xfrm>
            <a:off x="3048000" y="2577257"/>
            <a:ext cx="9144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Initial identification of distress, comprehensive assessment, active monitoring, and signposting to appropriate resources.</a:t>
            </a:r>
            <a:endParaRPr lang="en-US" sz="1200" dirty="0"/>
          </a:p>
        </p:txBody>
      </p:sp>
      <p:sp>
        <p:nvSpPr>
          <p:cNvPr id="25" name="SK-19-text-24"/>
          <p:cNvSpPr/>
          <p:nvPr/>
        </p:nvSpPr>
        <p:spPr>
          <a:xfrm>
            <a:off x="2328863" y="3118247"/>
            <a:ext cx="762000" cy="1021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4B5563"/>
                </a:solidFill>
              </a:rPr>
              <a:t>STEP2</a:t>
            </a:r>
            <a:endParaRPr lang="en-US" sz="1500" dirty="0"/>
          </a:p>
        </p:txBody>
      </p:sp>
      <p:sp>
        <p:nvSpPr>
          <p:cNvPr id="26" name="SK-19-text-25"/>
          <p:cNvSpPr/>
          <p:nvPr/>
        </p:nvSpPr>
        <p:spPr>
          <a:xfrm>
            <a:off x="3048000" y="3263057"/>
            <a:ext cx="847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Low-Intensity Interventions</a:t>
            </a:r>
            <a:endParaRPr lang="en-US" sz="1500" dirty="0"/>
          </a:p>
        </p:txBody>
      </p:sp>
      <p:sp>
        <p:nvSpPr>
          <p:cNvPr id="27" name="SK-19-text-26"/>
          <p:cNvSpPr/>
          <p:nvPr/>
        </p:nvSpPr>
        <p:spPr>
          <a:xfrm>
            <a:off x="3048000" y="3567857"/>
            <a:ext cx="8382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Guided self-help (digital or workbook), psychoeducation groups, and brief Behavioural Activation (BA) for mild-to-moderate symptoms.</a:t>
            </a:r>
            <a:endParaRPr lang="en-US" sz="1200" dirty="0"/>
          </a:p>
        </p:txBody>
      </p:sp>
      <p:sp>
        <p:nvSpPr>
          <p:cNvPr id="28" name="SK-19-text-27"/>
          <p:cNvSpPr/>
          <p:nvPr/>
        </p:nvSpPr>
        <p:spPr>
          <a:xfrm>
            <a:off x="2328863" y="4215557"/>
            <a:ext cx="762000" cy="1021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4B5563"/>
                </a:solidFill>
              </a:rPr>
              <a:t>STEP3</a:t>
            </a:r>
            <a:endParaRPr lang="en-US" sz="1500" dirty="0"/>
          </a:p>
        </p:txBody>
      </p:sp>
      <p:sp>
        <p:nvSpPr>
          <p:cNvPr id="29" name="SK-19-text-28"/>
          <p:cNvSpPr/>
          <p:nvPr/>
        </p:nvSpPr>
        <p:spPr>
          <a:xfrm>
            <a:off x="3048000" y="4360366"/>
            <a:ext cx="847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High-Intensity Interventions</a:t>
            </a:r>
            <a:endParaRPr lang="en-US" sz="1500" dirty="0"/>
          </a:p>
        </p:txBody>
      </p:sp>
      <p:sp>
        <p:nvSpPr>
          <p:cNvPr id="30" name="SK-19-text-29"/>
          <p:cNvSpPr/>
          <p:nvPr/>
        </p:nvSpPr>
        <p:spPr>
          <a:xfrm>
            <a:off x="3048000" y="4665166"/>
            <a:ext cx="8382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Formal Individual CBT, Interpersonal Psychotherapy (IPT), Counselling for Depression, or Trauma-focused therapy for moderate-to-severe cases.</a:t>
            </a:r>
            <a:endParaRPr lang="en-US" sz="1200" dirty="0"/>
          </a:p>
        </p:txBody>
      </p:sp>
      <p:sp>
        <p:nvSpPr>
          <p:cNvPr id="31" name="SK-19-text-30"/>
          <p:cNvSpPr/>
          <p:nvPr/>
        </p:nvSpPr>
        <p:spPr>
          <a:xfrm>
            <a:off x="2328863" y="5312866"/>
            <a:ext cx="762000" cy="10211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4B5563"/>
                </a:solidFill>
              </a:rPr>
              <a:t>STEP4</a:t>
            </a:r>
            <a:endParaRPr lang="en-US" sz="1500" dirty="0"/>
          </a:p>
        </p:txBody>
      </p:sp>
      <p:sp>
        <p:nvSpPr>
          <p:cNvPr id="32" name="SK-19-text-31"/>
          <p:cNvSpPr/>
          <p:nvPr/>
        </p:nvSpPr>
        <p:spPr>
          <a:xfrm>
            <a:off x="3048000" y="5457676"/>
            <a:ext cx="8477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Specialist Care &amp; Crisis Services</a:t>
            </a:r>
            <a:endParaRPr lang="en-US" sz="1500" dirty="0"/>
          </a:p>
        </p:txBody>
      </p:sp>
      <p:sp>
        <p:nvSpPr>
          <p:cNvPr id="33" name="SK-19-text-32"/>
          <p:cNvSpPr/>
          <p:nvPr/>
        </p:nvSpPr>
        <p:spPr>
          <a:xfrm>
            <a:off x="3048000" y="5762476"/>
            <a:ext cx="8382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Secondary care (CMHT), crisis teams, or specialist services for severe, complex, or high-risk presentations (e.g., psychosis, bipolar).</a:t>
            </a:r>
            <a:endParaRPr lang="en-US" sz="1200" dirty="0"/>
          </a:p>
        </p:txBody>
      </p:sp>
      <p:sp>
        <p:nvSpPr>
          <p:cNvPr id="34" name="SK-19-text-33"/>
          <p:cNvSpPr/>
          <p:nvPr/>
        </p:nvSpPr>
        <p:spPr>
          <a:xfrm>
            <a:off x="2414588" y="6457950"/>
            <a:ext cx="8365941" cy="238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AKT: NHS Talking Therapies is the current name for IAPT</a:t>
            </a:r>
            <a:endParaRPr lang="en-US" sz="1050" dirty="0"/>
          </a:p>
        </p:txBody>
      </p:sp>
      <p:sp>
        <p:nvSpPr>
          <p:cNvPr id="35" name="SK-19-text-34"/>
          <p:cNvSpPr/>
          <p:nvPr/>
        </p:nvSpPr>
        <p:spPr>
          <a:xfrm>
            <a:off x="571500" y="6467475"/>
            <a:ext cx="727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Psychological Approaches in GP - Bradford VTS</a:t>
            </a:r>
            <a:endParaRPr lang="en-US" sz="1050" dirty="0"/>
          </a:p>
        </p:txBody>
      </p:sp>
      <p:sp>
        <p:nvSpPr>
          <p:cNvPr id="36" name="SK-19-text-35"/>
          <p:cNvSpPr/>
          <p:nvPr/>
        </p:nvSpPr>
        <p:spPr>
          <a:xfrm>
            <a:off x="10258425" y="6467475"/>
            <a:ext cx="1933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3555950" cy="2306389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379190"/>
            <a:ext cx="3327350" cy="361950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422797"/>
            <a:ext cx="238125" cy="198388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7950" y="1264890"/>
            <a:ext cx="3555950" cy="2306389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2250" y="1379190"/>
            <a:ext cx="3327350" cy="361950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2250" y="1422797"/>
            <a:ext cx="238125" cy="198388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64401" y="1264890"/>
            <a:ext cx="3555950" cy="2306389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78701" y="1379190"/>
            <a:ext cx="3327350" cy="361950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78701" y="1422797"/>
            <a:ext cx="238125" cy="198388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3799880"/>
            <a:ext cx="11049000" cy="118110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0" y="3999905"/>
            <a:ext cx="238125" cy="190500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17" name="SK-20-text-16"/>
          <p:cNvSpPr/>
          <p:nvPr/>
        </p:nvSpPr>
        <p:spPr>
          <a:xfrm>
            <a:off x="762000" y="381000"/>
            <a:ext cx="67684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Referral Pathways</a:t>
            </a:r>
            <a:endParaRPr lang="en-US" sz="2550" dirty="0"/>
          </a:p>
        </p:txBody>
      </p:sp>
      <p:sp>
        <p:nvSpPr>
          <p:cNvPr id="18" name="SK-20-text-17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19" name="SK-20-text-18"/>
          <p:cNvSpPr/>
          <p:nvPr/>
        </p:nvSpPr>
        <p:spPr>
          <a:xfrm>
            <a:off x="1019175" y="1379190"/>
            <a:ext cx="332735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Access Methods</a:t>
            </a:r>
            <a:endParaRPr lang="en-US" sz="1500" dirty="0"/>
          </a:p>
        </p:txBody>
      </p:sp>
      <p:sp>
        <p:nvSpPr>
          <p:cNvPr id="20" name="SK-20-text-19"/>
          <p:cNvSpPr/>
          <p:nvPr/>
        </p:nvSpPr>
        <p:spPr>
          <a:xfrm>
            <a:off x="876300" y="1855440"/>
            <a:ext cx="3136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Self-Referral:</a:t>
            </a:r>
            <a:r>
              <a:rPr lang="en-US" sz="1200" dirty="0">
                <a:solidFill>
                  <a:srgbClr val="4B5563"/>
                </a:solidFill>
              </a:rPr>
              <a:t> Primary route for adults (18+) for anxiety and depression.</a:t>
            </a:r>
            <a:endParaRPr lang="en-US" sz="1200" dirty="0"/>
          </a:p>
        </p:txBody>
      </p:sp>
      <p:sp>
        <p:nvSpPr>
          <p:cNvPr id="21" name="SK-20-text-20"/>
          <p:cNvSpPr/>
          <p:nvPr/>
        </p:nvSpPr>
        <p:spPr>
          <a:xfrm>
            <a:off x="876300" y="2377232"/>
            <a:ext cx="3136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GP Referral:</a:t>
            </a:r>
            <a:r>
              <a:rPr lang="en-US" sz="1200" dirty="0">
                <a:solidFill>
                  <a:srgbClr val="4B5563"/>
                </a:solidFill>
              </a:rPr>
              <a:t> Still accepted and necessary for complex cases or uncertainty.</a:t>
            </a:r>
            <a:endParaRPr lang="en-US" sz="1200" dirty="0"/>
          </a:p>
        </p:txBody>
      </p:sp>
      <p:sp>
        <p:nvSpPr>
          <p:cNvPr id="22" name="SK-20-text-21"/>
          <p:cNvSpPr/>
          <p:nvPr/>
        </p:nvSpPr>
        <p:spPr>
          <a:xfrm>
            <a:off x="876300" y="2899023"/>
            <a:ext cx="3136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Other Professionals:</a:t>
            </a:r>
            <a:r>
              <a:rPr lang="en-US" sz="1200" dirty="0">
                <a:solidFill>
                  <a:srgbClr val="4B5563"/>
                </a:solidFill>
              </a:rPr>
              <a:t> Referrals from community or voluntary sector workers.</a:t>
            </a:r>
            <a:endParaRPr lang="en-US" sz="1200" dirty="0"/>
          </a:p>
        </p:txBody>
      </p:sp>
      <p:sp>
        <p:nvSpPr>
          <p:cNvPr id="23" name="SK-20-text-22"/>
          <p:cNvSpPr/>
          <p:nvPr/>
        </p:nvSpPr>
        <p:spPr>
          <a:xfrm>
            <a:off x="4765625" y="1379190"/>
            <a:ext cx="36576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Delivery Options</a:t>
            </a:r>
            <a:endParaRPr lang="en-US" sz="1500" dirty="0"/>
          </a:p>
        </p:txBody>
      </p:sp>
      <p:sp>
        <p:nvSpPr>
          <p:cNvPr id="24" name="SK-20-text-23"/>
          <p:cNvSpPr/>
          <p:nvPr/>
        </p:nvSpPr>
        <p:spPr>
          <a:xfrm>
            <a:off x="4622750" y="1855440"/>
            <a:ext cx="3136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Flexible Modes:</a:t>
            </a:r>
            <a:r>
              <a:rPr lang="en-US" sz="1200" dirty="0">
                <a:solidFill>
                  <a:srgbClr val="4B5563"/>
                </a:solidFill>
              </a:rPr>
              <a:t> Face-to-face, remote (phone/video), or digital self-help.</a:t>
            </a:r>
            <a:endParaRPr lang="en-US" sz="1200" dirty="0"/>
          </a:p>
        </p:txBody>
      </p:sp>
      <p:sp>
        <p:nvSpPr>
          <p:cNvPr id="25" name="SK-20-text-24"/>
          <p:cNvSpPr/>
          <p:nvPr/>
        </p:nvSpPr>
        <p:spPr>
          <a:xfrm>
            <a:off x="4622750" y="2377232"/>
            <a:ext cx="3136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Group &amp; Individual:</a:t>
            </a:r>
            <a:r>
              <a:rPr lang="en-US" sz="1200" dirty="0">
                <a:solidFill>
                  <a:srgbClr val="4B5563"/>
                </a:solidFill>
              </a:rPr>
              <a:t> Options tailored to the patient's preference and step.</a:t>
            </a:r>
            <a:endParaRPr lang="en-US" sz="1200" dirty="0"/>
          </a:p>
        </p:txBody>
      </p:sp>
      <p:sp>
        <p:nvSpPr>
          <p:cNvPr id="26" name="SK-20-text-25"/>
          <p:cNvSpPr/>
          <p:nvPr/>
        </p:nvSpPr>
        <p:spPr>
          <a:xfrm>
            <a:off x="4698950" y="2899023"/>
            <a:ext cx="3136850" cy="46270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4B5563"/>
                </a:solidFill>
              </a:rPr>
              <a:t>Stepped Care</a:t>
            </a:r>
            <a:r>
              <a:rPr lang="en-US" sz="1200" dirty="0">
                <a:solidFill>
                  <a:srgbClr val="4B5563"/>
                </a:solidFill>
              </a:rPr>
              <a:t> NHS Talking Therapies uses a 4-step clinical model.</a:t>
            </a:r>
            <a:endParaRPr lang="en-US" sz="1200" dirty="0"/>
          </a:p>
        </p:txBody>
      </p:sp>
      <p:sp>
        <p:nvSpPr>
          <p:cNvPr id="27" name="SK-20-text-26"/>
          <p:cNvSpPr/>
          <p:nvPr/>
        </p:nvSpPr>
        <p:spPr>
          <a:xfrm>
            <a:off x="8512076" y="1379190"/>
            <a:ext cx="3679924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Inclusive Support</a:t>
            </a:r>
            <a:endParaRPr lang="en-US" sz="1500" dirty="0"/>
          </a:p>
        </p:txBody>
      </p:sp>
      <p:sp>
        <p:nvSpPr>
          <p:cNvPr id="28" name="SK-20-text-27"/>
          <p:cNvSpPr/>
          <p:nvPr/>
        </p:nvSpPr>
        <p:spPr>
          <a:xfrm>
            <a:off x="8369201" y="1855440"/>
            <a:ext cx="3136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Multilingual:</a:t>
            </a:r>
            <a:r>
              <a:rPr lang="en-US" sz="1200" dirty="0">
                <a:solidFill>
                  <a:srgbClr val="4B5563"/>
                </a:solidFill>
              </a:rPr>
              <a:t> Services utilize multilingual therapists or confidential translators.</a:t>
            </a:r>
            <a:endParaRPr lang="en-US" sz="1200" dirty="0"/>
          </a:p>
        </p:txBody>
      </p:sp>
      <p:sp>
        <p:nvSpPr>
          <p:cNvPr id="29" name="SK-20-text-28"/>
          <p:cNvSpPr/>
          <p:nvPr/>
        </p:nvSpPr>
        <p:spPr>
          <a:xfrm>
            <a:off x="8369201" y="2377232"/>
            <a:ext cx="3136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BSL Support:</a:t>
            </a:r>
            <a:r>
              <a:rPr lang="en-US" sz="1200" dirty="0">
                <a:solidFill>
                  <a:srgbClr val="4B5563"/>
                </a:solidFill>
              </a:rPr>
              <a:t> British Sign Language options available for deaf patients.</a:t>
            </a:r>
            <a:endParaRPr lang="en-US" sz="1200" dirty="0"/>
          </a:p>
        </p:txBody>
      </p:sp>
      <p:sp>
        <p:nvSpPr>
          <p:cNvPr id="30" name="SK-20-text-29"/>
          <p:cNvSpPr/>
          <p:nvPr/>
        </p:nvSpPr>
        <p:spPr>
          <a:xfrm>
            <a:off x="8369201" y="2899023"/>
            <a:ext cx="3136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Universal Access:</a:t>
            </a:r>
            <a:r>
              <a:rPr lang="en-US" sz="1200" dirty="0">
                <a:solidFill>
                  <a:srgbClr val="4B5563"/>
                </a:solidFill>
              </a:rPr>
              <a:t> Services are free and accessible via NHS England.</a:t>
            </a:r>
            <a:endParaRPr lang="en-US" sz="1200" dirty="0"/>
          </a:p>
        </p:txBody>
      </p:sp>
      <p:sp>
        <p:nvSpPr>
          <p:cNvPr id="31" name="SK-20-text-30"/>
          <p:cNvSpPr/>
          <p:nvPr/>
        </p:nvSpPr>
        <p:spPr>
          <a:xfrm>
            <a:off x="1095375" y="3952280"/>
            <a:ext cx="10668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60" dirty="0">
                <a:solidFill>
                  <a:srgbClr val="2D728F"/>
                </a:solidFill>
              </a:rPr>
              <a:t>SCA CLINICAL SKILL</a:t>
            </a:r>
            <a:endParaRPr lang="en-US" sz="1500" dirty="0"/>
          </a:p>
        </p:txBody>
      </p:sp>
      <p:sp>
        <p:nvSpPr>
          <p:cNvPr id="32" name="SK-20-text-31"/>
          <p:cNvSpPr/>
          <p:nvPr/>
        </p:nvSpPr>
        <p:spPr>
          <a:xfrm>
            <a:off x="762000" y="4314230"/>
            <a:ext cx="10668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Do not just say </a:t>
            </a:r>
            <a:r>
              <a:rPr lang="en-US" sz="1350" i="1" dirty="0">
                <a:solidFill>
                  <a:srgbClr val="1A1A1A"/>
                </a:solidFill>
              </a:rPr>
              <a:t>"try counselling"</a:t>
            </a:r>
            <a:r>
              <a:rPr lang="en-US" sz="1350" dirty="0">
                <a:solidFill>
                  <a:srgbClr val="1A1A1A"/>
                </a:solidFill>
              </a:rPr>
              <a:t>. Effectively facilitate the referral: </a:t>
            </a:r>
            <a:r>
              <a:rPr lang="en-US" sz="1350" b="1" dirty="0">
                <a:solidFill>
                  <a:srgbClr val="2D728F"/>
                </a:solidFill>
              </a:rPr>
              <a:t>Offer the self-referral link/phone number</a:t>
            </a:r>
            <a:r>
              <a:rPr lang="en-US" sz="1350" dirty="0">
                <a:solidFill>
                  <a:srgbClr val="1A1A1A"/>
                </a:solidFill>
              </a:rPr>
              <a:t>, explain the benefits, and always provide a </a:t>
            </a:r>
            <a:r>
              <a:rPr lang="en-US" sz="1350" b="1" dirty="0">
                <a:solidFill>
                  <a:srgbClr val="2D728F"/>
                </a:solidFill>
              </a:rPr>
              <a:t>clear safety-net</a:t>
            </a:r>
            <a:r>
              <a:rPr lang="en-US" sz="1350" dirty="0">
                <a:solidFill>
                  <a:srgbClr val="1A1A1A"/>
                </a:solidFill>
              </a:rPr>
              <a:t> (e.g., "If you feel your mood dropping before the appointment, please call us back").</a:t>
            </a:r>
            <a:endParaRPr lang="en-US" sz="1350" dirty="0"/>
          </a:p>
        </p:txBody>
      </p:sp>
      <p:sp>
        <p:nvSpPr>
          <p:cNvPr id="33" name="SK-20-text-32"/>
          <p:cNvSpPr/>
          <p:nvPr/>
        </p:nvSpPr>
        <p:spPr>
          <a:xfrm>
            <a:off x="10258425" y="6562725"/>
            <a:ext cx="1933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4883795" cy="431482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550640"/>
            <a:ext cx="285750" cy="2286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0095" y="1264890"/>
            <a:ext cx="5860405" cy="4314825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8695" y="1550640"/>
            <a:ext cx="285750" cy="2286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8695" y="2693640"/>
            <a:ext cx="2644378" cy="4191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47373" y="2693640"/>
            <a:ext cx="2644527" cy="4191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88695" y="3227040"/>
            <a:ext cx="2644378" cy="4191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47373" y="3227040"/>
            <a:ext cx="2644527" cy="4191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8695" y="3760440"/>
            <a:ext cx="2644378" cy="41910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47373" y="3760440"/>
            <a:ext cx="2644527" cy="4191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8695" y="4293840"/>
            <a:ext cx="2644378" cy="41910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47373" y="4293840"/>
            <a:ext cx="2644527" cy="41910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5808315"/>
            <a:ext cx="11049000" cy="59055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0100" y="5989290"/>
            <a:ext cx="285750" cy="2286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89365"/>
            <a:ext cx="12192000" cy="268635"/>
          </a:xfrm>
          <a:prstGeom prst="rect">
            <a:avLst/>
          </a:prstGeom>
        </p:spPr>
      </p:pic>
      <p:sp>
        <p:nvSpPr>
          <p:cNvPr id="20" name="SK-3-text-19"/>
          <p:cNvSpPr/>
          <p:nvPr/>
        </p:nvSpPr>
        <p:spPr>
          <a:xfrm>
            <a:off x="762000" y="381000"/>
            <a:ext cx="87115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Why this matters in GP</a:t>
            </a:r>
            <a:endParaRPr lang="en-US" sz="2550" dirty="0"/>
          </a:p>
        </p:txBody>
      </p:sp>
      <p:sp>
        <p:nvSpPr>
          <p:cNvPr id="21" name="SK-3-text-20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2" name="SK-3-text-21"/>
          <p:cNvSpPr/>
          <p:nvPr/>
        </p:nvSpPr>
        <p:spPr>
          <a:xfrm>
            <a:off x="1200150" y="1493490"/>
            <a:ext cx="7246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Prevalence in Primary Care</a:t>
            </a:r>
            <a:endParaRPr lang="en-US" sz="1800" dirty="0"/>
          </a:p>
        </p:txBody>
      </p:sp>
      <p:sp>
        <p:nvSpPr>
          <p:cNvPr id="23" name="SK-3-text-22"/>
          <p:cNvSpPr/>
          <p:nvPr/>
        </p:nvSpPr>
        <p:spPr>
          <a:xfrm>
            <a:off x="800100" y="2026890"/>
            <a:ext cx="4426595" cy="1028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Psychological distress is a fundamental component of daily general practice. Most patients presenting with mental health concerns are managed entirely within primary care.</a:t>
            </a:r>
            <a:endParaRPr lang="en-US" sz="1350" dirty="0"/>
          </a:p>
        </p:txBody>
      </p:sp>
      <p:sp>
        <p:nvSpPr>
          <p:cNvPr id="24" name="SK-3-text-23"/>
          <p:cNvSpPr/>
          <p:nvPr/>
        </p:nvSpPr>
        <p:spPr>
          <a:xfrm>
            <a:off x="1066800" y="3207990"/>
            <a:ext cx="4159895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Managed in Primary Care: The vast majority of distress is supported by GPs without secondary care involvement.</a:t>
            </a:r>
            <a:endParaRPr lang="en-US" sz="1350" dirty="0"/>
          </a:p>
        </p:txBody>
      </p:sp>
      <p:sp>
        <p:nvSpPr>
          <p:cNvPr id="25" name="SK-3-text-24"/>
          <p:cNvSpPr/>
          <p:nvPr/>
        </p:nvSpPr>
        <p:spPr>
          <a:xfrm>
            <a:off x="1066800" y="4093815"/>
            <a:ext cx="415989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Early Intervention: GPs provide vital help long before a formal diagnosis can be established.</a:t>
            </a:r>
            <a:endParaRPr lang="en-US" sz="1350" dirty="0"/>
          </a:p>
        </p:txBody>
      </p:sp>
      <p:sp>
        <p:nvSpPr>
          <p:cNvPr id="26" name="SK-3-text-25"/>
          <p:cNvSpPr/>
          <p:nvPr/>
        </p:nvSpPr>
        <p:spPr>
          <a:xfrm>
            <a:off x="1066800" y="4722465"/>
            <a:ext cx="415989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Holistic Role: Addressing the patient's context is as important as clinical symptoms.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6388745" y="1493490"/>
            <a:ext cx="580325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Diverse Presentations</a:t>
            </a:r>
            <a:endParaRPr lang="en-US" sz="1800" dirty="0"/>
          </a:p>
        </p:txBody>
      </p:sp>
      <p:sp>
        <p:nvSpPr>
          <p:cNvPr id="28" name="SK-3-text-27"/>
          <p:cNvSpPr/>
          <p:nvPr/>
        </p:nvSpPr>
        <p:spPr>
          <a:xfrm>
            <a:off x="5988695" y="2026890"/>
            <a:ext cx="540320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Distress rarely presents as a "neat" psychiatric label. It often manifests through varied social and physical symptoms: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6141095" y="2693640"/>
            <a:ext cx="241577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Work Stress</a:t>
            </a:r>
            <a:endParaRPr lang="en-US" sz="1200" dirty="0"/>
          </a:p>
        </p:txBody>
      </p:sp>
      <p:sp>
        <p:nvSpPr>
          <p:cNvPr id="30" name="SK-3-text-29"/>
          <p:cNvSpPr/>
          <p:nvPr/>
        </p:nvSpPr>
        <p:spPr>
          <a:xfrm>
            <a:off x="8899773" y="2693640"/>
            <a:ext cx="2415927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Bereavement</a:t>
            </a:r>
            <a:endParaRPr lang="en-US" sz="1200" dirty="0"/>
          </a:p>
        </p:txBody>
      </p:sp>
      <p:sp>
        <p:nvSpPr>
          <p:cNvPr id="31" name="SK-3-text-30"/>
          <p:cNvSpPr/>
          <p:nvPr/>
        </p:nvSpPr>
        <p:spPr>
          <a:xfrm>
            <a:off x="6141095" y="3227040"/>
            <a:ext cx="241577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Exam Anxiety</a:t>
            </a:r>
            <a:endParaRPr lang="en-US" sz="1200" dirty="0"/>
          </a:p>
        </p:txBody>
      </p:sp>
      <p:sp>
        <p:nvSpPr>
          <p:cNvPr id="32" name="SK-3-text-31"/>
          <p:cNvSpPr/>
          <p:nvPr/>
        </p:nvSpPr>
        <p:spPr>
          <a:xfrm>
            <a:off x="8899773" y="3227040"/>
            <a:ext cx="2415927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Sleep Problems</a:t>
            </a:r>
            <a:endParaRPr lang="en-US" sz="1200" dirty="0"/>
          </a:p>
        </p:txBody>
      </p:sp>
      <p:sp>
        <p:nvSpPr>
          <p:cNvPr id="33" name="SK-3-text-32"/>
          <p:cNvSpPr/>
          <p:nvPr/>
        </p:nvSpPr>
        <p:spPr>
          <a:xfrm>
            <a:off x="6141095" y="3760440"/>
            <a:ext cx="3150412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Relationship Issues</a:t>
            </a:r>
            <a:endParaRPr lang="en-US" sz="1200" dirty="0"/>
          </a:p>
        </p:txBody>
      </p:sp>
      <p:sp>
        <p:nvSpPr>
          <p:cNvPr id="34" name="SK-3-text-33"/>
          <p:cNvSpPr/>
          <p:nvPr/>
        </p:nvSpPr>
        <p:spPr>
          <a:xfrm>
            <a:off x="8899773" y="3760440"/>
            <a:ext cx="2415927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Irritability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6141095" y="4293840"/>
            <a:ext cx="2415778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Health Anxiety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8899773" y="4293840"/>
            <a:ext cx="315043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Functional Symptoms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1238250" y="5960715"/>
            <a:ext cx="109537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E7D32"/>
                </a:solidFill>
              </a:rPr>
              <a:t>Key Message: GPs frequently help patients before a neat diagnosis exists.</a:t>
            </a:r>
            <a:endParaRPr lang="en-US" sz="1500" dirty="0"/>
          </a:p>
        </p:txBody>
      </p:sp>
      <p:sp>
        <p:nvSpPr>
          <p:cNvPr id="38" name="SK-3-text-37"/>
          <p:cNvSpPr/>
          <p:nvPr/>
        </p:nvSpPr>
        <p:spPr>
          <a:xfrm>
            <a:off x="571500" y="6623596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4883795" cy="4859685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493490"/>
            <a:ext cx="4426595" cy="276225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055465"/>
            <a:ext cx="285750" cy="228600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531715"/>
            <a:ext cx="214313" cy="203002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3125837"/>
            <a:ext cx="214313" cy="192881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3719959"/>
            <a:ext cx="214313" cy="175320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4074170"/>
            <a:ext cx="214313" cy="192881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4668292"/>
            <a:ext cx="214313" cy="203002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0100" y="5262414"/>
            <a:ext cx="214313" cy="175320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60095" y="1264890"/>
            <a:ext cx="5860405" cy="4859685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88695" y="1445865"/>
            <a:ext cx="5403205" cy="400050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88695" y="1998315"/>
            <a:ext cx="2625328" cy="859036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02995" y="2124968"/>
            <a:ext cx="166688" cy="137220"/>
          </a:xfrm>
          <a:prstGeom prst="rect">
            <a:avLst/>
          </a:prstGeom>
        </p:spPr>
      </p:pic>
      <p:pic>
        <p:nvPicPr>
          <p:cNvPr id="18" name="SK-21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66423" y="1998315"/>
            <a:ext cx="2625477" cy="859036"/>
          </a:xfrm>
          <a:prstGeom prst="rect">
            <a:avLst/>
          </a:prstGeom>
        </p:spPr>
      </p:pic>
      <p:pic>
        <p:nvPicPr>
          <p:cNvPr id="19" name="SK-21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80723" y="2124968"/>
            <a:ext cx="166688" cy="137220"/>
          </a:xfrm>
          <a:prstGeom prst="rect">
            <a:avLst/>
          </a:prstGeom>
        </p:spPr>
      </p:pic>
      <p:pic>
        <p:nvPicPr>
          <p:cNvPr id="20" name="SK-21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88695" y="2981176"/>
            <a:ext cx="2625328" cy="859036"/>
          </a:xfrm>
          <a:prstGeom prst="rect">
            <a:avLst/>
          </a:prstGeom>
        </p:spPr>
      </p:pic>
      <p:pic>
        <p:nvPicPr>
          <p:cNvPr id="21" name="SK-2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102995" y="3107829"/>
            <a:ext cx="166688" cy="137220"/>
          </a:xfrm>
          <a:prstGeom prst="rect">
            <a:avLst/>
          </a:prstGeom>
        </p:spPr>
      </p:pic>
      <p:pic>
        <p:nvPicPr>
          <p:cNvPr id="22" name="SK-21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66423" y="2981176"/>
            <a:ext cx="2625477" cy="859036"/>
          </a:xfrm>
          <a:prstGeom prst="rect">
            <a:avLst/>
          </a:prstGeom>
        </p:spPr>
      </p:pic>
      <p:pic>
        <p:nvPicPr>
          <p:cNvPr id="23" name="SK-21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80723" y="3107829"/>
            <a:ext cx="166688" cy="137220"/>
          </a:xfrm>
          <a:prstGeom prst="rect">
            <a:avLst/>
          </a:prstGeom>
        </p:spPr>
      </p:pic>
      <p:pic>
        <p:nvPicPr>
          <p:cNvPr id="24" name="SK-21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88695" y="3964037"/>
            <a:ext cx="2625328" cy="859036"/>
          </a:xfrm>
          <a:prstGeom prst="rect">
            <a:avLst/>
          </a:prstGeom>
        </p:spPr>
      </p:pic>
      <p:pic>
        <p:nvPicPr>
          <p:cNvPr id="25" name="SK-21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02995" y="4090690"/>
            <a:ext cx="166688" cy="137220"/>
          </a:xfrm>
          <a:prstGeom prst="rect">
            <a:avLst/>
          </a:prstGeom>
        </p:spPr>
      </p:pic>
      <p:pic>
        <p:nvPicPr>
          <p:cNvPr id="26" name="SK-21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66423" y="3964037"/>
            <a:ext cx="2625477" cy="859036"/>
          </a:xfrm>
          <a:prstGeom prst="rect">
            <a:avLst/>
          </a:prstGeom>
        </p:spPr>
      </p:pic>
      <p:pic>
        <p:nvPicPr>
          <p:cNvPr id="27" name="SK-21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880723" y="4090690"/>
            <a:ext cx="166688" cy="137220"/>
          </a:xfrm>
          <a:prstGeom prst="rect">
            <a:avLst/>
          </a:prstGeom>
        </p:spPr>
      </p:pic>
      <p:pic>
        <p:nvPicPr>
          <p:cNvPr id="28" name="SK-21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988695" y="5032623"/>
            <a:ext cx="5403205" cy="404813"/>
          </a:xfrm>
          <a:prstGeom prst="rect">
            <a:avLst/>
          </a:prstGeom>
        </p:spPr>
      </p:pic>
      <p:pic>
        <p:nvPicPr>
          <p:cNvPr id="29" name="SK-21-img-28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102995" y="5168057"/>
            <a:ext cx="178594" cy="148828"/>
          </a:xfrm>
          <a:prstGeom prst="rect">
            <a:avLst/>
          </a:prstGeom>
        </p:spPr>
      </p:pic>
      <p:pic>
        <p:nvPicPr>
          <p:cNvPr id="30" name="SK-21-img-29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0" y="6429375"/>
            <a:ext cx="12192000" cy="428625"/>
          </a:xfrm>
          <a:prstGeom prst="rect">
            <a:avLst/>
          </a:prstGeom>
        </p:spPr>
      </p:pic>
      <p:sp>
        <p:nvSpPr>
          <p:cNvPr id="31" name="SK-21-text-30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When to manage in primary care</a:t>
            </a:r>
            <a:endParaRPr lang="en-US" sz="2550" dirty="0"/>
          </a:p>
        </p:txBody>
      </p:sp>
      <p:sp>
        <p:nvSpPr>
          <p:cNvPr id="32" name="SK-21-text-31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914400" y="1493490"/>
            <a:ext cx="4274195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REASSURING SITUATION</a:t>
            </a:r>
            <a:endParaRPr lang="en-US" sz="1050" dirty="0"/>
          </a:p>
        </p:txBody>
      </p:sp>
      <p:sp>
        <p:nvSpPr>
          <p:cNvPr id="34" name="SK-21-text-33"/>
          <p:cNvSpPr/>
          <p:nvPr/>
        </p:nvSpPr>
        <p:spPr>
          <a:xfrm>
            <a:off x="1200150" y="1998315"/>
            <a:ext cx="53263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E7D32"/>
                </a:solidFill>
              </a:rPr>
              <a:t>Management Criteria</a:t>
            </a:r>
            <a:endParaRPr lang="en-US" sz="1800" dirty="0"/>
          </a:p>
        </p:txBody>
      </p:sp>
      <p:sp>
        <p:nvSpPr>
          <p:cNvPr id="35" name="SK-21-text-34"/>
          <p:cNvSpPr/>
          <p:nvPr/>
        </p:nvSpPr>
        <p:spPr>
          <a:xfrm>
            <a:off x="1128713" y="2493615"/>
            <a:ext cx="4097982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Mild-to-moderate depression or anxiety without immediate risk</a:t>
            </a:r>
            <a:endParaRPr lang="en-US" sz="1350" dirty="0"/>
          </a:p>
        </p:txBody>
      </p:sp>
      <p:sp>
        <p:nvSpPr>
          <p:cNvPr id="36" name="SK-21-text-35"/>
          <p:cNvSpPr/>
          <p:nvPr/>
        </p:nvSpPr>
        <p:spPr>
          <a:xfrm>
            <a:off x="1128713" y="3087737"/>
            <a:ext cx="4097982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Patient is willing and motivated to engage in self-help tools</a:t>
            </a:r>
            <a:endParaRPr lang="en-US" sz="1350" dirty="0"/>
          </a:p>
        </p:txBody>
      </p:sp>
      <p:sp>
        <p:nvSpPr>
          <p:cNvPr id="37" name="SK-21-text-36"/>
          <p:cNvSpPr/>
          <p:nvPr/>
        </p:nvSpPr>
        <p:spPr>
          <a:xfrm>
            <a:off x="1128713" y="3681859"/>
            <a:ext cx="1106328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Clear, achievable goals identified during consultation</a:t>
            </a:r>
            <a:endParaRPr lang="en-US" sz="1350" dirty="0"/>
          </a:p>
        </p:txBody>
      </p:sp>
      <p:sp>
        <p:nvSpPr>
          <p:cNvPr id="38" name="SK-21-text-37"/>
          <p:cNvSpPr/>
          <p:nvPr/>
        </p:nvSpPr>
        <p:spPr>
          <a:xfrm>
            <a:off x="1128713" y="4036070"/>
            <a:ext cx="4097982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Presence of protective factors (e.g., job, supportive family)</a:t>
            </a:r>
            <a:endParaRPr lang="en-US" sz="1350" dirty="0"/>
          </a:p>
        </p:txBody>
      </p:sp>
      <p:sp>
        <p:nvSpPr>
          <p:cNvPr id="39" name="SK-21-text-38"/>
          <p:cNvSpPr/>
          <p:nvPr/>
        </p:nvSpPr>
        <p:spPr>
          <a:xfrm>
            <a:off x="1128713" y="4630192"/>
            <a:ext cx="4097982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Physical health issues addressed or excluded as primary cause</a:t>
            </a:r>
            <a:endParaRPr lang="en-US" sz="1350" dirty="0"/>
          </a:p>
        </p:txBody>
      </p:sp>
      <p:sp>
        <p:nvSpPr>
          <p:cNvPr id="40" name="SK-21-text-39"/>
          <p:cNvSpPr/>
          <p:nvPr/>
        </p:nvSpPr>
        <p:spPr>
          <a:xfrm>
            <a:off x="1128713" y="5224314"/>
            <a:ext cx="11063288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Patient is able to engage in planned follow-up reviews</a:t>
            </a:r>
            <a:endParaRPr lang="en-US" sz="1350" dirty="0"/>
          </a:p>
        </p:txBody>
      </p:sp>
      <p:sp>
        <p:nvSpPr>
          <p:cNvPr id="41" name="SK-21-text-40"/>
          <p:cNvSpPr/>
          <p:nvPr/>
        </p:nvSpPr>
        <p:spPr>
          <a:xfrm>
            <a:off x="5988695" y="1445865"/>
            <a:ext cx="620330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GP Clinical Action Plan</a:t>
            </a:r>
            <a:endParaRPr lang="en-US" sz="1800" dirty="0"/>
          </a:p>
        </p:txBody>
      </p:sp>
      <p:sp>
        <p:nvSpPr>
          <p:cNvPr id="42" name="SK-21-text-41"/>
          <p:cNvSpPr/>
          <p:nvPr/>
        </p:nvSpPr>
        <p:spPr>
          <a:xfrm>
            <a:off x="6326832" y="2093565"/>
            <a:ext cx="239672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STEP 1</a:t>
            </a:r>
            <a:endParaRPr lang="en-US" sz="1050" dirty="0"/>
          </a:p>
        </p:txBody>
      </p:sp>
      <p:sp>
        <p:nvSpPr>
          <p:cNvPr id="43" name="SK-21-text-42"/>
          <p:cNvSpPr/>
          <p:nvPr/>
        </p:nvSpPr>
        <p:spPr>
          <a:xfrm>
            <a:off x="6102995" y="2341215"/>
            <a:ext cx="2396728" cy="4208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Validate</a:t>
            </a:r>
            <a:r>
              <a:rPr lang="en-US" sz="1275" dirty="0">
                <a:solidFill>
                  <a:srgbClr val="1A1A1A"/>
                </a:solidFill>
              </a:rPr>
              <a:t> the patient's experience to build trust and lower threat.</a:t>
            </a:r>
            <a:endParaRPr lang="en-US" sz="1275" dirty="0"/>
          </a:p>
        </p:txBody>
      </p:sp>
      <p:sp>
        <p:nvSpPr>
          <p:cNvPr id="44" name="SK-21-text-43"/>
          <p:cNvSpPr/>
          <p:nvPr/>
        </p:nvSpPr>
        <p:spPr>
          <a:xfrm>
            <a:off x="9104561" y="2093565"/>
            <a:ext cx="239687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STEP 2</a:t>
            </a:r>
            <a:endParaRPr lang="en-US" sz="1050" dirty="0"/>
          </a:p>
        </p:txBody>
      </p:sp>
      <p:sp>
        <p:nvSpPr>
          <p:cNvPr id="45" name="SK-21-text-44"/>
          <p:cNvSpPr/>
          <p:nvPr/>
        </p:nvSpPr>
        <p:spPr>
          <a:xfrm>
            <a:off x="8880723" y="2341215"/>
            <a:ext cx="2396877" cy="4208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Assess Risk</a:t>
            </a:r>
            <a:r>
              <a:rPr lang="en-US" sz="1275" dirty="0">
                <a:solidFill>
                  <a:srgbClr val="1A1A1A"/>
                </a:solidFill>
              </a:rPr>
              <a:t> specifically for self-harm or suicidal intent.</a:t>
            </a:r>
            <a:endParaRPr lang="en-US" sz="1275" dirty="0"/>
          </a:p>
        </p:txBody>
      </p:sp>
      <p:sp>
        <p:nvSpPr>
          <p:cNvPr id="46" name="SK-21-text-45"/>
          <p:cNvSpPr/>
          <p:nvPr/>
        </p:nvSpPr>
        <p:spPr>
          <a:xfrm>
            <a:off x="6326832" y="3076426"/>
            <a:ext cx="239672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STEP 3</a:t>
            </a:r>
            <a:endParaRPr lang="en-US" sz="1050" dirty="0"/>
          </a:p>
        </p:txBody>
      </p:sp>
      <p:sp>
        <p:nvSpPr>
          <p:cNvPr id="47" name="SK-21-text-46"/>
          <p:cNvSpPr/>
          <p:nvPr/>
        </p:nvSpPr>
        <p:spPr>
          <a:xfrm>
            <a:off x="6102995" y="3324076"/>
            <a:ext cx="2396728" cy="4208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Psychoeducation</a:t>
            </a:r>
            <a:r>
              <a:rPr lang="en-US" sz="1275" dirty="0">
                <a:solidFill>
                  <a:srgbClr val="1A1A1A"/>
                </a:solidFill>
              </a:rPr>
              <a:t> about the link between thoughts and mood.</a:t>
            </a:r>
            <a:endParaRPr lang="en-US" sz="1275" dirty="0"/>
          </a:p>
        </p:txBody>
      </p:sp>
      <p:sp>
        <p:nvSpPr>
          <p:cNvPr id="48" name="SK-21-text-47"/>
          <p:cNvSpPr/>
          <p:nvPr/>
        </p:nvSpPr>
        <p:spPr>
          <a:xfrm>
            <a:off x="9104561" y="3076426"/>
            <a:ext cx="239687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STEP 4</a:t>
            </a:r>
            <a:endParaRPr lang="en-US" sz="1050" dirty="0"/>
          </a:p>
        </p:txBody>
      </p:sp>
      <p:sp>
        <p:nvSpPr>
          <p:cNvPr id="49" name="SK-21-text-48"/>
          <p:cNvSpPr/>
          <p:nvPr/>
        </p:nvSpPr>
        <p:spPr>
          <a:xfrm>
            <a:off x="8880723" y="3324076"/>
            <a:ext cx="2396877" cy="4208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Agree One Technique</a:t>
            </a:r>
            <a:r>
              <a:rPr lang="en-US" sz="1275" dirty="0">
                <a:solidFill>
                  <a:srgbClr val="1A1A1A"/>
                </a:solidFill>
              </a:rPr>
              <a:t> such as a single SMART activity goal.</a:t>
            </a:r>
            <a:endParaRPr lang="en-US" sz="1275" dirty="0"/>
          </a:p>
        </p:txBody>
      </p:sp>
      <p:sp>
        <p:nvSpPr>
          <p:cNvPr id="50" name="SK-21-text-49"/>
          <p:cNvSpPr/>
          <p:nvPr/>
        </p:nvSpPr>
        <p:spPr>
          <a:xfrm>
            <a:off x="6326832" y="4059287"/>
            <a:ext cx="2396728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STEP 5</a:t>
            </a:r>
            <a:endParaRPr lang="en-US" sz="1050" dirty="0"/>
          </a:p>
        </p:txBody>
      </p:sp>
      <p:sp>
        <p:nvSpPr>
          <p:cNvPr id="51" name="SK-21-text-50"/>
          <p:cNvSpPr/>
          <p:nvPr/>
        </p:nvSpPr>
        <p:spPr>
          <a:xfrm>
            <a:off x="6102995" y="4306937"/>
            <a:ext cx="2396728" cy="4208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Signpost</a:t>
            </a:r>
            <a:r>
              <a:rPr lang="en-US" sz="1275" dirty="0">
                <a:solidFill>
                  <a:srgbClr val="1A1A1A"/>
                </a:solidFill>
              </a:rPr>
              <a:t> to NHS Talking Therapies self-referral routes.</a:t>
            </a:r>
            <a:endParaRPr lang="en-US" sz="1275" dirty="0"/>
          </a:p>
        </p:txBody>
      </p:sp>
      <p:sp>
        <p:nvSpPr>
          <p:cNvPr id="52" name="SK-21-text-51"/>
          <p:cNvSpPr/>
          <p:nvPr/>
        </p:nvSpPr>
        <p:spPr>
          <a:xfrm>
            <a:off x="9104561" y="4059287"/>
            <a:ext cx="239687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STEP 6</a:t>
            </a:r>
            <a:endParaRPr lang="en-US" sz="1050" dirty="0"/>
          </a:p>
        </p:txBody>
      </p:sp>
      <p:sp>
        <p:nvSpPr>
          <p:cNvPr id="53" name="SK-21-text-52"/>
          <p:cNvSpPr/>
          <p:nvPr/>
        </p:nvSpPr>
        <p:spPr>
          <a:xfrm>
            <a:off x="8880723" y="4306937"/>
            <a:ext cx="2396877" cy="42088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Review</a:t>
            </a:r>
            <a:r>
              <a:rPr lang="en-US" sz="1275" dirty="0">
                <a:solidFill>
                  <a:srgbClr val="1A1A1A"/>
                </a:solidFill>
              </a:rPr>
              <a:t> outcomes and step up care if no improvement.</a:t>
            </a:r>
            <a:endParaRPr lang="en-US" sz="1275" dirty="0"/>
          </a:p>
        </p:txBody>
      </p:sp>
      <p:sp>
        <p:nvSpPr>
          <p:cNvPr id="54" name="SK-21-text-53"/>
          <p:cNvSpPr/>
          <p:nvPr/>
        </p:nvSpPr>
        <p:spPr>
          <a:xfrm>
            <a:off x="6338739" y="5127873"/>
            <a:ext cx="585326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E7D32"/>
                </a:solidFill>
              </a:rPr>
              <a:t> Active monitoring is a valid NICE option for sub-threshold symptoms.</a:t>
            </a:r>
            <a:endParaRPr lang="en-US" sz="1125" dirty="0"/>
          </a:p>
        </p:txBody>
      </p:sp>
      <p:sp>
        <p:nvSpPr>
          <p:cNvPr id="55" name="SK-21-text-54"/>
          <p:cNvSpPr/>
          <p:nvPr/>
        </p:nvSpPr>
        <p:spPr>
          <a:xfrm>
            <a:off x="10258425" y="6505575"/>
            <a:ext cx="1933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5410200" cy="3945285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455390"/>
            <a:ext cx="5029200" cy="428625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498253"/>
            <a:ext cx="285750" cy="228600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074515"/>
            <a:ext cx="95250" cy="84534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623096"/>
            <a:ext cx="95250" cy="84534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3171676"/>
            <a:ext cx="95250" cy="84534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3720257"/>
            <a:ext cx="95250" cy="84534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4268837"/>
            <a:ext cx="95250" cy="84534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264890"/>
            <a:ext cx="5410200" cy="3945285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1455390"/>
            <a:ext cx="5029200" cy="428625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1498253"/>
            <a:ext cx="285750" cy="228600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800" y="2074515"/>
            <a:ext cx="95250" cy="84534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2623096"/>
            <a:ext cx="95250" cy="95250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3171676"/>
            <a:ext cx="95250" cy="95250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3720257"/>
            <a:ext cx="95250" cy="76200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00800" y="4042172"/>
            <a:ext cx="95250" cy="76200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1500" y="5400675"/>
            <a:ext cx="11049000" cy="685800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2000" y="5653980"/>
            <a:ext cx="190500" cy="179189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4" name="SK-22-text-23"/>
          <p:cNvSpPr/>
          <p:nvPr/>
        </p:nvSpPr>
        <p:spPr>
          <a:xfrm>
            <a:off x="762000" y="381000"/>
            <a:ext cx="9877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When to Refer or Escalate</a:t>
            </a:r>
            <a:endParaRPr lang="en-US" sz="2550" dirty="0"/>
          </a:p>
        </p:txBody>
      </p:sp>
      <p:sp>
        <p:nvSpPr>
          <p:cNvPr id="25" name="SK-22-text-24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6" name="SK-22-text-25"/>
          <p:cNvSpPr/>
          <p:nvPr/>
        </p:nvSpPr>
        <p:spPr>
          <a:xfrm>
            <a:off x="1162050" y="1455390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B22222"/>
                </a:solidFill>
              </a:rPr>
              <a:t>Urgent Red Flags</a:t>
            </a:r>
            <a:endParaRPr lang="en-US" sz="1650" dirty="0"/>
          </a:p>
        </p:txBody>
      </p:sp>
      <p:sp>
        <p:nvSpPr>
          <p:cNvPr id="27" name="SK-22-text-26"/>
          <p:cNvSpPr/>
          <p:nvPr/>
        </p:nvSpPr>
        <p:spPr>
          <a:xfrm>
            <a:off x="971550" y="2036415"/>
            <a:ext cx="48196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Suicidal Risk:</a:t>
            </a:r>
            <a:r>
              <a:rPr lang="en-US" sz="1275" dirty="0">
                <a:solidFill>
                  <a:srgbClr val="1A1A1A"/>
                </a:solidFill>
              </a:rPr>
              <a:t> Active intent, specific plan, or immediate access to means.</a:t>
            </a:r>
            <a:endParaRPr lang="en-US" sz="1275" dirty="0"/>
          </a:p>
        </p:txBody>
      </p:sp>
      <p:sp>
        <p:nvSpPr>
          <p:cNvPr id="28" name="SK-22-text-27"/>
          <p:cNvSpPr/>
          <p:nvPr/>
        </p:nvSpPr>
        <p:spPr>
          <a:xfrm>
            <a:off x="971550" y="2584996"/>
            <a:ext cx="48196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Psychosis/Mania:</a:t>
            </a:r>
            <a:r>
              <a:rPr lang="en-US" sz="1275" dirty="0">
                <a:solidFill>
                  <a:srgbClr val="1A1A1A"/>
                </a:solidFill>
              </a:rPr>
              <a:t> Hallucinations, delusions, or pressured speech/elation.</a:t>
            </a:r>
            <a:endParaRPr lang="en-US" sz="1275" dirty="0"/>
          </a:p>
        </p:txBody>
      </p:sp>
      <p:sp>
        <p:nvSpPr>
          <p:cNvPr id="29" name="SK-22-text-28"/>
          <p:cNvSpPr/>
          <p:nvPr/>
        </p:nvSpPr>
        <p:spPr>
          <a:xfrm>
            <a:off x="971550" y="3133576"/>
            <a:ext cx="48196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Severe Self-Neglect:</a:t>
            </a:r>
            <a:r>
              <a:rPr lang="en-US" sz="1275" dirty="0">
                <a:solidFill>
                  <a:srgbClr val="1A1A1A"/>
                </a:solidFill>
              </a:rPr>
              <a:t> Inability to maintain basic nutrition, hygiene, or safety.</a:t>
            </a:r>
            <a:endParaRPr lang="en-US" sz="1275" dirty="0"/>
          </a:p>
        </p:txBody>
      </p:sp>
      <p:sp>
        <p:nvSpPr>
          <p:cNvPr id="30" name="SK-22-text-29"/>
          <p:cNvSpPr/>
          <p:nvPr/>
        </p:nvSpPr>
        <p:spPr>
          <a:xfrm>
            <a:off x="971550" y="3682157"/>
            <a:ext cx="48196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Risk to Others:</a:t>
            </a:r>
            <a:r>
              <a:rPr lang="en-US" sz="1275" dirty="0">
                <a:solidFill>
                  <a:srgbClr val="1A1A1A"/>
                </a:solidFill>
              </a:rPr>
              <a:t> Threats of violence or significant safeguarding concerns.</a:t>
            </a:r>
            <a:endParaRPr lang="en-US" sz="1275" dirty="0"/>
          </a:p>
        </p:txBody>
      </p:sp>
      <p:sp>
        <p:nvSpPr>
          <p:cNvPr id="31" name="SK-22-text-30"/>
          <p:cNvSpPr/>
          <p:nvPr/>
        </p:nvSpPr>
        <p:spPr>
          <a:xfrm>
            <a:off x="971550" y="4230737"/>
            <a:ext cx="48196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Acute Crisis:</a:t>
            </a:r>
            <a:r>
              <a:rPr lang="en-US" sz="1275" dirty="0">
                <a:solidFill>
                  <a:srgbClr val="1A1A1A"/>
                </a:solidFill>
              </a:rPr>
              <a:t> Severe personality disorder crisis or domestic abuse risk.</a:t>
            </a:r>
            <a:endParaRPr lang="en-US" sz="1275" dirty="0"/>
          </a:p>
        </p:txBody>
      </p:sp>
      <p:sp>
        <p:nvSpPr>
          <p:cNvPr id="32" name="SK-22-text-31"/>
          <p:cNvSpPr/>
          <p:nvPr/>
        </p:nvSpPr>
        <p:spPr>
          <a:xfrm>
            <a:off x="6800850" y="1455390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6B4E71"/>
                </a:solidFill>
              </a:rPr>
              <a:t>Specialist Pathways</a:t>
            </a:r>
            <a:endParaRPr lang="en-US" sz="1650" dirty="0"/>
          </a:p>
        </p:txBody>
      </p:sp>
      <p:sp>
        <p:nvSpPr>
          <p:cNvPr id="33" name="SK-22-text-32"/>
          <p:cNvSpPr/>
          <p:nvPr/>
        </p:nvSpPr>
        <p:spPr>
          <a:xfrm>
            <a:off x="6610350" y="2036415"/>
            <a:ext cx="48196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Eating Disorders:</a:t>
            </a:r>
            <a:r>
              <a:rPr lang="en-US" sz="1275" dirty="0">
                <a:solidFill>
                  <a:srgbClr val="1A1A1A"/>
                </a:solidFill>
              </a:rPr>
              <a:t> All suspected cases (NICE NG197/CG113 context).</a:t>
            </a:r>
            <a:endParaRPr lang="en-US" sz="1275" dirty="0"/>
          </a:p>
        </p:txBody>
      </p:sp>
      <p:sp>
        <p:nvSpPr>
          <p:cNvPr id="34" name="SK-22-text-33"/>
          <p:cNvSpPr/>
          <p:nvPr/>
        </p:nvSpPr>
        <p:spPr>
          <a:xfrm>
            <a:off x="6610350" y="2584996"/>
            <a:ext cx="48196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Substance Misuse:</a:t>
            </a:r>
            <a:r>
              <a:rPr lang="en-US" sz="1275" dirty="0">
                <a:solidFill>
                  <a:srgbClr val="1A1A1A"/>
                </a:solidFill>
              </a:rPr>
              <a:t> Severe drug or alcohol dependence needing detox/specialist help.</a:t>
            </a:r>
            <a:endParaRPr lang="en-US" sz="1275" dirty="0"/>
          </a:p>
        </p:txBody>
      </p:sp>
      <p:sp>
        <p:nvSpPr>
          <p:cNvPr id="35" name="SK-22-text-34"/>
          <p:cNvSpPr/>
          <p:nvPr/>
        </p:nvSpPr>
        <p:spPr>
          <a:xfrm>
            <a:off x="6610350" y="3133576"/>
            <a:ext cx="481965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Bipolar Disorder:</a:t>
            </a:r>
            <a:r>
              <a:rPr lang="en-US" sz="1275" dirty="0">
                <a:solidFill>
                  <a:srgbClr val="1A1A1A"/>
                </a:solidFill>
              </a:rPr>
              <a:t> All suspected new diagnoses require secondary care assessment.</a:t>
            </a:r>
            <a:endParaRPr lang="en-US" sz="1275" dirty="0"/>
          </a:p>
        </p:txBody>
      </p:sp>
      <p:sp>
        <p:nvSpPr>
          <p:cNvPr id="36" name="SK-22-text-35"/>
          <p:cNvSpPr/>
          <p:nvPr/>
        </p:nvSpPr>
        <p:spPr>
          <a:xfrm>
            <a:off x="6610350" y="3682157"/>
            <a:ext cx="55816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Complex Trauma:</a:t>
            </a:r>
            <a:r>
              <a:rPr lang="en-US" sz="1275" dirty="0">
                <a:solidFill>
                  <a:srgbClr val="1A1A1A"/>
                </a:solidFill>
              </a:rPr>
              <a:t> History of severe dissociation or complex PTSD.</a:t>
            </a:r>
            <a:endParaRPr lang="en-US" sz="1275" dirty="0"/>
          </a:p>
        </p:txBody>
      </p:sp>
      <p:sp>
        <p:nvSpPr>
          <p:cNvPr id="37" name="SK-22-text-36"/>
          <p:cNvSpPr/>
          <p:nvPr/>
        </p:nvSpPr>
        <p:spPr>
          <a:xfrm>
            <a:off x="6610350" y="4004072"/>
            <a:ext cx="558165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1A1A"/>
                </a:solidFill>
              </a:rPr>
              <a:t>Under 18s:</a:t>
            </a:r>
            <a:r>
              <a:rPr lang="en-US" sz="1275" dirty="0">
                <a:solidFill>
                  <a:srgbClr val="1A1A1A"/>
                </a:solidFill>
              </a:rPr>
              <a:t> Presentations requiring the specialist CAMHS pathway.</a:t>
            </a:r>
            <a:endParaRPr lang="en-US" sz="1275" dirty="0"/>
          </a:p>
        </p:txBody>
      </p:sp>
      <p:sp>
        <p:nvSpPr>
          <p:cNvPr id="38" name="SK-22-text-37"/>
          <p:cNvSpPr/>
          <p:nvPr/>
        </p:nvSpPr>
        <p:spPr>
          <a:xfrm>
            <a:off x="1066800" y="5514975"/>
            <a:ext cx="10363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NHS Guidance: Eating disorders, bipolar, psychosis, and substance dependence </a:t>
            </a:r>
            <a:r>
              <a:rPr lang="en-US" sz="1200" b="1" dirty="0">
                <a:solidFill>
                  <a:srgbClr val="4B5563"/>
                </a:solidFill>
              </a:rPr>
              <a:t>usually require GP or specialist referral</a:t>
            </a:r>
            <a:r>
              <a:rPr lang="en-US" sz="1200" dirty="0">
                <a:solidFill>
                  <a:srgbClr val="4B5563"/>
                </a:solidFill>
              </a:rPr>
              <a:t> rather than simple self-referral to NHS Talking Therapies.</a:t>
            </a:r>
            <a:endParaRPr lang="en-US" sz="1200" dirty="0"/>
          </a:p>
        </p:txBody>
      </p:sp>
      <p:sp>
        <p:nvSpPr>
          <p:cNvPr id="39" name="SK-22-text-38"/>
          <p:cNvSpPr/>
          <p:nvPr/>
        </p:nvSpPr>
        <p:spPr>
          <a:xfrm>
            <a:off x="571500" y="656272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9CA3AF"/>
                </a:solidFill>
                <a:hlinkClick r:id="rId22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40" name="SK-22-text-38-link-hitbox-1">
            <a:hlinkClick r:id="rId22" tooltip="https://www.bradfordvts.co.uk/"/>
          </p:cNvPr>
          <p:cNvSpPr/>
          <p:nvPr/>
        </p:nvSpPr>
        <p:spPr>
          <a:xfrm>
            <a:off x="571500" y="6581775"/>
            <a:ext cx="3436620" cy="152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SK-22-text-39"/>
          <p:cNvSpPr/>
          <p:nvPr/>
        </p:nvSpPr>
        <p:spPr>
          <a:xfrm>
            <a:off x="11191875" y="6577013"/>
            <a:ext cx="10001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9CA3AF"/>
                </a:solidFill>
              </a:rPr>
              <a:t>Slide 22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2647950" cy="233928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417290"/>
            <a:ext cx="304800" cy="304800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238" y="1474440"/>
            <a:ext cx="238125" cy="190500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3256508"/>
            <a:ext cx="838200" cy="195263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1850" y="1264890"/>
            <a:ext cx="2647950" cy="2339280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24250" y="1417290"/>
            <a:ext cx="304800" cy="304800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57588" y="1474440"/>
            <a:ext cx="238125" cy="190500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24250" y="3256508"/>
            <a:ext cx="752475" cy="195263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2200" y="1264890"/>
            <a:ext cx="2647950" cy="2339280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1417290"/>
            <a:ext cx="304800" cy="304800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7938" y="1474440"/>
            <a:ext cx="238125" cy="190500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3256508"/>
            <a:ext cx="771525" cy="195263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72550" y="1264890"/>
            <a:ext cx="2647950" cy="2339280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24950" y="1417290"/>
            <a:ext cx="304800" cy="304800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58288" y="1474440"/>
            <a:ext cx="238125" cy="190500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24950" y="3256508"/>
            <a:ext cx="685800" cy="195263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3756571"/>
            <a:ext cx="2647950" cy="2339429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23900" y="3908971"/>
            <a:ext cx="304800" cy="304800"/>
          </a:xfrm>
          <a:prstGeom prst="rect">
            <a:avLst/>
          </a:prstGeom>
        </p:spPr>
      </p:pic>
      <p:pic>
        <p:nvPicPr>
          <p:cNvPr id="23" name="SK-23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7238" y="3966121"/>
            <a:ext cx="238125" cy="190500"/>
          </a:xfrm>
          <a:prstGeom prst="rect">
            <a:avLst/>
          </a:prstGeom>
        </p:spPr>
      </p:pic>
      <p:pic>
        <p:nvPicPr>
          <p:cNvPr id="24" name="SK-23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3900" y="5748338"/>
            <a:ext cx="952500" cy="195263"/>
          </a:xfrm>
          <a:prstGeom prst="rect">
            <a:avLst/>
          </a:prstGeom>
        </p:spPr>
      </p:pic>
      <p:pic>
        <p:nvPicPr>
          <p:cNvPr id="25" name="SK-23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371850" y="3756571"/>
            <a:ext cx="2647950" cy="2339429"/>
          </a:xfrm>
          <a:prstGeom prst="rect">
            <a:avLst/>
          </a:prstGeom>
        </p:spPr>
      </p:pic>
      <p:pic>
        <p:nvPicPr>
          <p:cNvPr id="26" name="SK-23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524250" y="3908971"/>
            <a:ext cx="304800" cy="304800"/>
          </a:xfrm>
          <a:prstGeom prst="rect">
            <a:avLst/>
          </a:prstGeom>
        </p:spPr>
      </p:pic>
      <p:pic>
        <p:nvPicPr>
          <p:cNvPr id="27" name="SK-23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557588" y="3966121"/>
            <a:ext cx="238125" cy="190500"/>
          </a:xfrm>
          <a:prstGeom prst="rect">
            <a:avLst/>
          </a:prstGeom>
        </p:spPr>
      </p:pic>
      <p:pic>
        <p:nvPicPr>
          <p:cNvPr id="28" name="SK-23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524250" y="5748338"/>
            <a:ext cx="676275" cy="195263"/>
          </a:xfrm>
          <a:prstGeom prst="rect">
            <a:avLst/>
          </a:prstGeom>
        </p:spPr>
      </p:pic>
      <p:pic>
        <p:nvPicPr>
          <p:cNvPr id="29" name="SK-23-img-2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172200" y="3756571"/>
            <a:ext cx="2647950" cy="2339429"/>
          </a:xfrm>
          <a:prstGeom prst="rect">
            <a:avLst/>
          </a:prstGeom>
        </p:spPr>
      </p:pic>
      <p:pic>
        <p:nvPicPr>
          <p:cNvPr id="30" name="SK-23-img-2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24600" y="3908971"/>
            <a:ext cx="304800" cy="304800"/>
          </a:xfrm>
          <a:prstGeom prst="rect">
            <a:avLst/>
          </a:prstGeom>
        </p:spPr>
      </p:pic>
      <p:pic>
        <p:nvPicPr>
          <p:cNvPr id="31" name="SK-23-img-30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357938" y="3966121"/>
            <a:ext cx="238125" cy="190500"/>
          </a:xfrm>
          <a:prstGeom prst="rect">
            <a:avLst/>
          </a:prstGeom>
        </p:spPr>
      </p:pic>
      <p:pic>
        <p:nvPicPr>
          <p:cNvPr id="32" name="SK-23-img-31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324600" y="5748338"/>
            <a:ext cx="628650" cy="195263"/>
          </a:xfrm>
          <a:prstGeom prst="rect">
            <a:avLst/>
          </a:prstGeom>
        </p:spPr>
      </p:pic>
      <p:pic>
        <p:nvPicPr>
          <p:cNvPr id="33" name="SK-23-img-3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72550" y="3756571"/>
            <a:ext cx="2647950" cy="2339429"/>
          </a:xfrm>
          <a:prstGeom prst="rect">
            <a:avLst/>
          </a:prstGeom>
        </p:spPr>
      </p:pic>
      <p:pic>
        <p:nvPicPr>
          <p:cNvPr id="34" name="SK-23-img-3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24950" y="3908971"/>
            <a:ext cx="304800" cy="304800"/>
          </a:xfrm>
          <a:prstGeom prst="rect">
            <a:avLst/>
          </a:prstGeom>
        </p:spPr>
      </p:pic>
      <p:pic>
        <p:nvPicPr>
          <p:cNvPr id="35" name="SK-23-img-34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158288" y="3966121"/>
            <a:ext cx="238125" cy="190500"/>
          </a:xfrm>
          <a:prstGeom prst="rect">
            <a:avLst/>
          </a:prstGeom>
        </p:spPr>
      </p:pic>
      <p:pic>
        <p:nvPicPr>
          <p:cNvPr id="36" name="SK-23-img-35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124950" y="5748338"/>
            <a:ext cx="781050" cy="195263"/>
          </a:xfrm>
          <a:prstGeom prst="rect">
            <a:avLst/>
          </a:prstGeom>
        </p:spPr>
      </p:pic>
      <p:pic>
        <p:nvPicPr>
          <p:cNvPr id="37" name="SK-23-img-36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0" y="6477000"/>
            <a:ext cx="12192000" cy="381000"/>
          </a:xfrm>
          <a:prstGeom prst="rect">
            <a:avLst/>
          </a:prstGeom>
        </p:spPr>
      </p:pic>
      <p:sp>
        <p:nvSpPr>
          <p:cNvPr id="38" name="SK-23-text-37"/>
          <p:cNvSpPr/>
          <p:nvPr/>
        </p:nvSpPr>
        <p:spPr>
          <a:xfrm>
            <a:off x="762000" y="381000"/>
            <a:ext cx="327088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Top Tips</a:t>
            </a:r>
            <a:endParaRPr lang="en-US" sz="2550" dirty="0"/>
          </a:p>
        </p:txBody>
      </p:sp>
      <p:sp>
        <p:nvSpPr>
          <p:cNvPr id="39" name="SK-23-text-38"/>
          <p:cNvSpPr/>
          <p:nvPr/>
        </p:nvSpPr>
        <p:spPr>
          <a:xfrm>
            <a:off x="762000" y="845790"/>
            <a:ext cx="11430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 • ESSENTIAL PEARLS FOR GP CONSULTATIONS</a:t>
            </a:r>
            <a:endParaRPr lang="en-US" sz="1200" dirty="0"/>
          </a:p>
        </p:txBody>
      </p:sp>
      <p:sp>
        <p:nvSpPr>
          <p:cNvPr id="40" name="SK-23-text-39"/>
          <p:cNvSpPr/>
          <p:nvPr/>
        </p:nvSpPr>
        <p:spPr>
          <a:xfrm>
            <a:off x="1123950" y="1466850"/>
            <a:ext cx="440626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Start with Validation</a:t>
            </a:r>
            <a:endParaRPr lang="en-US" sz="1350" dirty="0"/>
          </a:p>
        </p:txBody>
      </p:sp>
      <p:sp>
        <p:nvSpPr>
          <p:cNvPr id="41" name="SK-23-text-40"/>
          <p:cNvSpPr/>
          <p:nvPr/>
        </p:nvSpPr>
        <p:spPr>
          <a:xfrm>
            <a:off x="723900" y="1836390"/>
            <a:ext cx="2343150" cy="1000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Immediately acknowledge the patient's distress. It lowers threat levels and builds the therapeutic alliance before moving to problem-solving.</a:t>
            </a:r>
            <a:endParaRPr lang="en-US" sz="1125" dirty="0"/>
          </a:p>
        </p:txBody>
      </p:sp>
      <p:sp>
        <p:nvSpPr>
          <p:cNvPr id="42" name="SK-23-text-41"/>
          <p:cNvSpPr/>
          <p:nvPr/>
        </p:nvSpPr>
        <p:spPr>
          <a:xfrm>
            <a:off x="800100" y="3256508"/>
            <a:ext cx="110490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E7D32"/>
                </a:solidFill>
              </a:rPr>
              <a:t>REASSURING</a:t>
            </a:r>
            <a:endParaRPr lang="en-US" sz="825" dirty="0"/>
          </a:p>
        </p:txBody>
      </p:sp>
      <p:sp>
        <p:nvSpPr>
          <p:cNvPr id="43" name="SK-23-text-42"/>
          <p:cNvSpPr/>
          <p:nvPr/>
        </p:nvSpPr>
        <p:spPr>
          <a:xfrm>
            <a:off x="3924300" y="1466850"/>
            <a:ext cx="276034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Ask ICE Early</a:t>
            </a:r>
            <a:endParaRPr lang="en-US" sz="1350" dirty="0"/>
          </a:p>
        </p:txBody>
      </p:sp>
      <p:sp>
        <p:nvSpPr>
          <p:cNvPr id="44" name="SK-23-text-43"/>
          <p:cNvSpPr/>
          <p:nvPr/>
        </p:nvSpPr>
        <p:spPr>
          <a:xfrm>
            <a:off x="3524250" y="1836390"/>
            <a:ext cx="23431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Understand the patient's Ideas, Concerns, and Expectations before diagnosing. This reveals the "meaning" of the symptom to them.</a:t>
            </a:r>
            <a:endParaRPr lang="en-US" sz="1125" dirty="0"/>
          </a:p>
        </p:txBody>
      </p:sp>
      <p:sp>
        <p:nvSpPr>
          <p:cNvPr id="45" name="SK-23-text-44"/>
          <p:cNvSpPr/>
          <p:nvPr/>
        </p:nvSpPr>
        <p:spPr>
          <a:xfrm>
            <a:off x="3600450" y="3256508"/>
            <a:ext cx="978591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D728F"/>
                </a:solidFill>
              </a:rPr>
              <a:t>SCA FOCUS</a:t>
            </a:r>
            <a:endParaRPr lang="en-US" sz="825" dirty="0"/>
          </a:p>
        </p:txBody>
      </p:sp>
      <p:sp>
        <p:nvSpPr>
          <p:cNvPr id="46" name="SK-23-text-45"/>
          <p:cNvSpPr/>
          <p:nvPr/>
        </p:nvSpPr>
        <p:spPr>
          <a:xfrm>
            <a:off x="6724650" y="1466850"/>
            <a:ext cx="337756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Name the Pattern</a:t>
            </a:r>
            <a:endParaRPr lang="en-US" sz="1350" dirty="0"/>
          </a:p>
        </p:txBody>
      </p:sp>
      <p:sp>
        <p:nvSpPr>
          <p:cNvPr id="47" name="SK-23-text-46"/>
          <p:cNvSpPr/>
          <p:nvPr/>
        </p:nvSpPr>
        <p:spPr>
          <a:xfrm>
            <a:off x="6324600" y="1836390"/>
            <a:ext cx="23431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Name the pattern (e.g., "the anxiety cycle") rather than the person. Externalizing the problem reduces shame and facilitates collaboration.</a:t>
            </a:r>
            <a:endParaRPr lang="en-US" sz="1125" dirty="0"/>
          </a:p>
        </p:txBody>
      </p:sp>
      <p:sp>
        <p:nvSpPr>
          <p:cNvPr id="48" name="SK-23-text-47"/>
          <p:cNvSpPr/>
          <p:nvPr/>
        </p:nvSpPr>
        <p:spPr>
          <a:xfrm>
            <a:off x="6400800" y="3256508"/>
            <a:ext cx="98425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E0651F"/>
                </a:solidFill>
              </a:rPr>
              <a:t>TECHNIQUE</a:t>
            </a:r>
            <a:endParaRPr lang="en-US" sz="825" dirty="0"/>
          </a:p>
        </p:txBody>
      </p:sp>
      <p:sp>
        <p:nvSpPr>
          <p:cNvPr id="49" name="SK-23-text-48"/>
          <p:cNvSpPr/>
          <p:nvPr/>
        </p:nvSpPr>
        <p:spPr>
          <a:xfrm>
            <a:off x="9525000" y="1466850"/>
            <a:ext cx="2667000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Make Goals Small</a:t>
            </a:r>
            <a:endParaRPr lang="en-US" sz="1350" dirty="0"/>
          </a:p>
        </p:txBody>
      </p:sp>
      <p:sp>
        <p:nvSpPr>
          <p:cNvPr id="50" name="SK-23-text-49"/>
          <p:cNvSpPr/>
          <p:nvPr/>
        </p:nvSpPr>
        <p:spPr>
          <a:xfrm>
            <a:off x="9124950" y="1836390"/>
            <a:ext cx="23431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Avoid vague aims. Ensure goals are SMART (Specific, Measurable, Achievable, Realistic, Time-limited) to ensure early success.</a:t>
            </a:r>
            <a:endParaRPr lang="en-US" sz="1125" dirty="0"/>
          </a:p>
        </p:txBody>
      </p:sp>
      <p:sp>
        <p:nvSpPr>
          <p:cNvPr id="51" name="SK-23-text-50"/>
          <p:cNvSpPr/>
          <p:nvPr/>
        </p:nvSpPr>
        <p:spPr>
          <a:xfrm>
            <a:off x="9201150" y="3256508"/>
            <a:ext cx="85852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E0651F"/>
                </a:solidFill>
              </a:rPr>
              <a:t>PLANNING</a:t>
            </a:r>
            <a:endParaRPr lang="en-US" sz="825" dirty="0"/>
          </a:p>
        </p:txBody>
      </p:sp>
      <p:sp>
        <p:nvSpPr>
          <p:cNvPr id="52" name="SK-23-text-51"/>
          <p:cNvSpPr/>
          <p:nvPr/>
        </p:nvSpPr>
        <p:spPr>
          <a:xfrm>
            <a:off x="1123950" y="3958530"/>
            <a:ext cx="399478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Behaviour &gt; Insight</a:t>
            </a:r>
            <a:endParaRPr lang="en-US" sz="1350" dirty="0"/>
          </a:p>
        </p:txBody>
      </p:sp>
      <p:sp>
        <p:nvSpPr>
          <p:cNvPr id="53" name="SK-23-text-52"/>
          <p:cNvSpPr/>
          <p:nvPr/>
        </p:nvSpPr>
        <p:spPr>
          <a:xfrm>
            <a:off x="723900" y="4328071"/>
            <a:ext cx="23431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When stuck, focus on what the patient *does* rather than *why* they feel that way. Action often leads to improved mood faster than analysis.</a:t>
            </a:r>
            <a:endParaRPr lang="en-US" sz="1125" dirty="0"/>
          </a:p>
        </p:txBody>
      </p:sp>
      <p:sp>
        <p:nvSpPr>
          <p:cNvPr id="54" name="SK-23-text-53"/>
          <p:cNvSpPr/>
          <p:nvPr/>
        </p:nvSpPr>
        <p:spPr>
          <a:xfrm>
            <a:off x="800100" y="5748338"/>
            <a:ext cx="1343558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E0651F"/>
                </a:solidFill>
              </a:rPr>
              <a:t>CONSULTATION</a:t>
            </a:r>
            <a:endParaRPr lang="en-US" sz="825" dirty="0"/>
          </a:p>
        </p:txBody>
      </p:sp>
      <p:sp>
        <p:nvSpPr>
          <p:cNvPr id="55" name="SK-23-text-54"/>
          <p:cNvSpPr/>
          <p:nvPr/>
        </p:nvSpPr>
        <p:spPr>
          <a:xfrm>
            <a:off x="3924300" y="3958530"/>
            <a:ext cx="440626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Check Risk Every Time</a:t>
            </a:r>
            <a:endParaRPr lang="en-US" sz="1350" dirty="0"/>
          </a:p>
        </p:txBody>
      </p:sp>
      <p:sp>
        <p:nvSpPr>
          <p:cNvPr id="56" name="SK-23-text-55"/>
          <p:cNvSpPr/>
          <p:nvPr/>
        </p:nvSpPr>
        <p:spPr>
          <a:xfrm>
            <a:off x="3524250" y="4328071"/>
            <a:ext cx="23431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Suicide and self-harm screening is mandatory. Asking directly about intent and plans does not "plant the idea"; it saves lives.</a:t>
            </a:r>
            <a:endParaRPr lang="en-US" sz="1125" dirty="0"/>
          </a:p>
        </p:txBody>
      </p:sp>
      <p:sp>
        <p:nvSpPr>
          <p:cNvPr id="57" name="SK-23-text-56"/>
          <p:cNvSpPr/>
          <p:nvPr/>
        </p:nvSpPr>
        <p:spPr>
          <a:xfrm>
            <a:off x="3600450" y="5748338"/>
            <a:ext cx="855372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B22222"/>
                </a:solidFill>
              </a:rPr>
              <a:t>RED FLAG</a:t>
            </a:r>
            <a:endParaRPr lang="en-US" sz="825" dirty="0"/>
          </a:p>
        </p:txBody>
      </p:sp>
      <p:sp>
        <p:nvSpPr>
          <p:cNvPr id="58" name="SK-23-text-57"/>
          <p:cNvSpPr/>
          <p:nvPr/>
        </p:nvSpPr>
        <p:spPr>
          <a:xfrm>
            <a:off x="6724650" y="3958530"/>
            <a:ext cx="4406265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Self-Referral Options</a:t>
            </a:r>
            <a:endParaRPr lang="en-US" sz="1350" dirty="0"/>
          </a:p>
        </p:txBody>
      </p:sp>
      <p:sp>
        <p:nvSpPr>
          <p:cNvPr id="59" name="SK-23-text-58"/>
          <p:cNvSpPr/>
          <p:nvPr/>
        </p:nvSpPr>
        <p:spPr>
          <a:xfrm>
            <a:off x="6324600" y="4328071"/>
            <a:ext cx="23431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Give written info and links for NHS Talking Therapies. Empowering the patient to self-refer increases their sense of agency.</a:t>
            </a:r>
            <a:endParaRPr lang="en-US" sz="1125" dirty="0"/>
          </a:p>
        </p:txBody>
      </p:sp>
      <p:sp>
        <p:nvSpPr>
          <p:cNvPr id="60" name="SK-23-text-59"/>
          <p:cNvSpPr/>
          <p:nvPr/>
        </p:nvSpPr>
        <p:spPr>
          <a:xfrm>
            <a:off x="6400800" y="5748338"/>
            <a:ext cx="74295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E0651F"/>
                </a:solidFill>
              </a:rPr>
              <a:t>PATHWAY</a:t>
            </a:r>
            <a:endParaRPr lang="en-US" sz="825" dirty="0"/>
          </a:p>
        </p:txBody>
      </p:sp>
      <p:sp>
        <p:nvSpPr>
          <p:cNvPr id="61" name="SK-23-text-60"/>
          <p:cNvSpPr/>
          <p:nvPr/>
        </p:nvSpPr>
        <p:spPr>
          <a:xfrm>
            <a:off x="9525000" y="3958530"/>
            <a:ext cx="2667000" cy="2056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Review Outcomes</a:t>
            </a:r>
            <a:endParaRPr lang="en-US" sz="1350" dirty="0"/>
          </a:p>
        </p:txBody>
      </p:sp>
      <p:sp>
        <p:nvSpPr>
          <p:cNvPr id="62" name="SK-23-text-61"/>
          <p:cNvSpPr/>
          <p:nvPr/>
        </p:nvSpPr>
        <p:spPr>
          <a:xfrm>
            <a:off x="9124950" y="4328071"/>
            <a:ext cx="23431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Schedule follow-up. Use scaling (0-10) or validated tools like PHQ-9/GAD-7 to track progress and adjust the plan collaboratively.</a:t>
            </a:r>
            <a:endParaRPr lang="en-US" sz="1125" dirty="0"/>
          </a:p>
        </p:txBody>
      </p:sp>
      <p:sp>
        <p:nvSpPr>
          <p:cNvPr id="63" name="SK-23-text-62"/>
          <p:cNvSpPr/>
          <p:nvPr/>
        </p:nvSpPr>
        <p:spPr>
          <a:xfrm>
            <a:off x="9201150" y="5748338"/>
            <a:ext cx="986976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E0651F"/>
                </a:solidFill>
              </a:rPr>
              <a:t>FOLLOW-UP</a:t>
            </a:r>
            <a:endParaRPr lang="en-US" sz="825" dirty="0"/>
          </a:p>
        </p:txBody>
      </p:sp>
      <p:sp>
        <p:nvSpPr>
          <p:cNvPr id="64" name="SK-23-text-63"/>
          <p:cNvSpPr/>
          <p:nvPr/>
        </p:nvSpPr>
        <p:spPr>
          <a:xfrm>
            <a:off x="571500" y="6574631"/>
            <a:ext cx="31965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  <p:sp>
        <p:nvSpPr>
          <p:cNvPr id="65" name="SK-23-text-64"/>
          <p:cNvSpPr/>
          <p:nvPr/>
        </p:nvSpPr>
        <p:spPr>
          <a:xfrm>
            <a:off x="9296400" y="6574631"/>
            <a:ext cx="28956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Psychological Approaches in GP • Deck 5</a:t>
            </a:r>
            <a:endParaRPr lang="en-US" sz="97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27721"/>
            <a:ext cx="381000" cy="30480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187773"/>
            <a:ext cx="119063" cy="9912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406973"/>
            <a:ext cx="119063" cy="99120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368998"/>
            <a:ext cx="119063" cy="99120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331023"/>
            <a:ext cx="119063" cy="9912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1238" y="1888034"/>
            <a:ext cx="9525" cy="3765798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72263" y="1656308"/>
            <a:ext cx="381000" cy="304800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2263" y="2316361"/>
            <a:ext cx="119063" cy="9912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2263" y="3278386"/>
            <a:ext cx="119063" cy="99120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2263" y="4240411"/>
            <a:ext cx="119063" cy="99120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72263" y="5202436"/>
            <a:ext cx="119063" cy="99120"/>
          </a:xfrm>
          <a:prstGeom prst="rect">
            <a:avLst/>
          </a:prstGeom>
        </p:spPr>
      </p:pic>
      <p:sp>
        <p:nvSpPr>
          <p:cNvPr id="16" name="SK-24-text-15"/>
          <p:cNvSpPr/>
          <p:nvPr/>
        </p:nvSpPr>
        <p:spPr>
          <a:xfrm>
            <a:off x="762000" y="381000"/>
            <a:ext cx="94888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Exam Pearls: AKT and SCA</a:t>
            </a:r>
            <a:endParaRPr lang="en-US" sz="2550" dirty="0"/>
          </a:p>
        </p:txBody>
      </p:sp>
      <p:sp>
        <p:nvSpPr>
          <p:cNvPr id="17" name="SK-24-text-16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5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18" name="SK-24-text-17"/>
          <p:cNvSpPr/>
          <p:nvPr/>
        </p:nvSpPr>
        <p:spPr>
          <a:xfrm>
            <a:off x="1066800" y="1480096"/>
            <a:ext cx="717423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60" dirty="0">
                <a:solidFill>
                  <a:srgbClr val="6B4E71"/>
                </a:solidFill>
              </a:rPr>
              <a:t>AKT: APPLIED KNOWLEDGE</a:t>
            </a:r>
            <a:endParaRPr lang="en-US" sz="2100" dirty="0"/>
          </a:p>
        </p:txBody>
      </p:sp>
      <p:sp>
        <p:nvSpPr>
          <p:cNvPr id="19" name="SK-24-text-18"/>
          <p:cNvSpPr/>
          <p:nvPr/>
        </p:nvSpPr>
        <p:spPr>
          <a:xfrm>
            <a:off x="766763" y="2108746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NICE-Recommended Therapies</a:t>
            </a:r>
            <a:endParaRPr lang="en-US" sz="1350" dirty="0"/>
          </a:p>
        </p:txBody>
      </p:sp>
      <p:sp>
        <p:nvSpPr>
          <p:cNvPr id="20" name="SK-24-text-19"/>
          <p:cNvSpPr/>
          <p:nvPr/>
        </p:nvSpPr>
        <p:spPr>
          <a:xfrm>
            <a:off x="742950" y="2404021"/>
            <a:ext cx="4776788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53"/>
                </a:solidFill>
              </a:rPr>
              <a:t>Identify CBT, Behavioural Activation (BA), and Guided Self-Help as primary options for depression (NG222) and anxiety (CG113).</a:t>
            </a:r>
            <a:endParaRPr lang="en-US" sz="1350" dirty="0"/>
          </a:p>
        </p:txBody>
      </p:sp>
      <p:sp>
        <p:nvSpPr>
          <p:cNvPr id="21" name="SK-24-text-20"/>
          <p:cNvSpPr/>
          <p:nvPr/>
        </p:nvSpPr>
        <p:spPr>
          <a:xfrm>
            <a:off x="766763" y="3327946"/>
            <a:ext cx="49482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NHS Talking Therapies</a:t>
            </a:r>
            <a:endParaRPr lang="en-US" sz="1350" dirty="0"/>
          </a:p>
        </p:txBody>
      </p:sp>
      <p:sp>
        <p:nvSpPr>
          <p:cNvPr id="22" name="SK-24-text-21"/>
          <p:cNvSpPr/>
          <p:nvPr/>
        </p:nvSpPr>
        <p:spPr>
          <a:xfrm>
            <a:off x="742950" y="3623221"/>
            <a:ext cx="47767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53"/>
                </a:solidFill>
              </a:rPr>
              <a:t>Know the current name for IAPT. Understand the stepped-care model: least intrusive intervention first.</a:t>
            </a:r>
            <a:endParaRPr lang="en-US" sz="1350" dirty="0"/>
          </a:p>
        </p:txBody>
      </p:sp>
      <p:sp>
        <p:nvSpPr>
          <p:cNvPr id="23" name="SK-24-text-22"/>
          <p:cNvSpPr/>
          <p:nvPr/>
        </p:nvSpPr>
        <p:spPr>
          <a:xfrm>
            <a:off x="766763" y="4289971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Medication Review Timings</a:t>
            </a:r>
            <a:endParaRPr lang="en-US" sz="1350" dirty="0"/>
          </a:p>
        </p:txBody>
      </p:sp>
      <p:sp>
        <p:nvSpPr>
          <p:cNvPr id="24" name="SK-24-text-23"/>
          <p:cNvSpPr/>
          <p:nvPr/>
        </p:nvSpPr>
        <p:spPr>
          <a:xfrm>
            <a:off x="742950" y="4585246"/>
            <a:ext cx="47767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53"/>
                </a:solidFill>
              </a:rPr>
              <a:t>Review antidepressants within 2 weeks. Shorten to 1 week for patients aged 18–25 or if suicide risk is present.</a:t>
            </a:r>
            <a:endParaRPr lang="en-US" sz="1350" dirty="0"/>
          </a:p>
        </p:txBody>
      </p:sp>
      <p:sp>
        <p:nvSpPr>
          <p:cNvPr id="25" name="SK-24-text-24"/>
          <p:cNvSpPr/>
          <p:nvPr/>
        </p:nvSpPr>
        <p:spPr>
          <a:xfrm>
            <a:off x="766763" y="5251996"/>
            <a:ext cx="49482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Secondary Care Red Flags</a:t>
            </a:r>
            <a:endParaRPr lang="en-US" sz="1350" dirty="0"/>
          </a:p>
        </p:txBody>
      </p:sp>
      <p:sp>
        <p:nvSpPr>
          <p:cNvPr id="26" name="SK-24-text-25"/>
          <p:cNvSpPr/>
          <p:nvPr/>
        </p:nvSpPr>
        <p:spPr>
          <a:xfrm>
            <a:off x="742950" y="5547271"/>
            <a:ext cx="47767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53"/>
                </a:solidFill>
              </a:rPr>
              <a:t>Refer for psychosis, bipolar disorder, eating disorders, or complex personality disorder crises.</a:t>
            </a:r>
            <a:endParaRPr lang="en-US" sz="1350" dirty="0"/>
          </a:p>
        </p:txBody>
      </p:sp>
      <p:sp>
        <p:nvSpPr>
          <p:cNvPr id="27" name="SK-24-text-26"/>
          <p:cNvSpPr/>
          <p:nvPr/>
        </p:nvSpPr>
        <p:spPr>
          <a:xfrm>
            <a:off x="7167563" y="1608683"/>
            <a:ext cx="5024438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60" dirty="0">
                <a:solidFill>
                  <a:srgbClr val="2D728F"/>
                </a:solidFill>
              </a:rPr>
              <a:t>SCA: CONSULTATION SKILLS</a:t>
            </a:r>
            <a:endParaRPr lang="en-US" sz="2100" dirty="0"/>
          </a:p>
        </p:txBody>
      </p:sp>
      <p:sp>
        <p:nvSpPr>
          <p:cNvPr id="28" name="SK-24-text-27"/>
          <p:cNvSpPr/>
          <p:nvPr/>
        </p:nvSpPr>
        <p:spPr>
          <a:xfrm>
            <a:off x="6867525" y="2237333"/>
            <a:ext cx="49482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Empathy &amp; Validation</a:t>
            </a:r>
            <a:endParaRPr lang="en-US" sz="1350" dirty="0"/>
          </a:p>
        </p:txBody>
      </p:sp>
      <p:sp>
        <p:nvSpPr>
          <p:cNvPr id="29" name="SK-24-text-28"/>
          <p:cNvSpPr/>
          <p:nvPr/>
        </p:nvSpPr>
        <p:spPr>
          <a:xfrm>
            <a:off x="6843713" y="2532608"/>
            <a:ext cx="47767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53"/>
                </a:solidFill>
              </a:rPr>
              <a:t>Demonstrate warmth and active listening. Validate the patient's experience early to lower threat and build trust.</a:t>
            </a:r>
            <a:endParaRPr lang="en-US" sz="1350" dirty="0"/>
          </a:p>
        </p:txBody>
      </p:sp>
      <p:sp>
        <p:nvSpPr>
          <p:cNvPr id="30" name="SK-24-text-29"/>
          <p:cNvSpPr/>
          <p:nvPr/>
        </p:nvSpPr>
        <p:spPr>
          <a:xfrm>
            <a:off x="6867525" y="3199358"/>
            <a:ext cx="49482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ICE Exploration</a:t>
            </a:r>
            <a:endParaRPr lang="en-US" sz="1350" dirty="0"/>
          </a:p>
        </p:txBody>
      </p:sp>
      <p:sp>
        <p:nvSpPr>
          <p:cNvPr id="31" name="SK-24-text-30"/>
          <p:cNvSpPr/>
          <p:nvPr/>
        </p:nvSpPr>
        <p:spPr>
          <a:xfrm>
            <a:off x="6843713" y="3494633"/>
            <a:ext cx="47767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53"/>
                </a:solidFill>
              </a:rPr>
              <a:t>Use Ideas, Concerns, and Expectations to uncover the unique meaning behind symptoms, not as a checklist.</a:t>
            </a:r>
            <a:endParaRPr lang="en-US" sz="1350" dirty="0"/>
          </a:p>
        </p:txBody>
      </p:sp>
      <p:sp>
        <p:nvSpPr>
          <p:cNvPr id="32" name="SK-24-text-31"/>
          <p:cNvSpPr/>
          <p:nvPr/>
        </p:nvSpPr>
        <p:spPr>
          <a:xfrm>
            <a:off x="6867525" y="4161383"/>
            <a:ext cx="494823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Shared Decision-Making</a:t>
            </a:r>
            <a:endParaRPr lang="en-US" sz="1350" dirty="0"/>
          </a:p>
        </p:txBody>
      </p:sp>
      <p:sp>
        <p:nvSpPr>
          <p:cNvPr id="33" name="SK-24-text-32"/>
          <p:cNvSpPr/>
          <p:nvPr/>
        </p:nvSpPr>
        <p:spPr>
          <a:xfrm>
            <a:off x="6843713" y="4456658"/>
            <a:ext cx="47767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53"/>
                </a:solidFill>
              </a:rPr>
              <a:t>Apply NG197 principles. Involve the patient in choosing between self-help, therapy, or medication.</a:t>
            </a:r>
            <a:endParaRPr lang="en-US" sz="1350" dirty="0"/>
          </a:p>
        </p:txBody>
      </p:sp>
      <p:sp>
        <p:nvSpPr>
          <p:cNvPr id="34" name="SK-24-text-33"/>
          <p:cNvSpPr/>
          <p:nvPr/>
        </p:nvSpPr>
        <p:spPr>
          <a:xfrm>
            <a:off x="6867525" y="512340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Safety-Netting &amp; Language</a:t>
            </a:r>
            <a:endParaRPr lang="en-US" sz="1350" dirty="0"/>
          </a:p>
        </p:txBody>
      </p:sp>
      <p:sp>
        <p:nvSpPr>
          <p:cNvPr id="35" name="SK-24-text-34"/>
          <p:cNvSpPr/>
          <p:nvPr/>
        </p:nvSpPr>
        <p:spPr>
          <a:xfrm>
            <a:off x="6843713" y="5418683"/>
            <a:ext cx="47767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B5553"/>
                </a:solidFill>
              </a:rPr>
              <a:t>Provide clear, actionable safety-nets. Use culturally sensitive, jargon-free English to ensure patient safety.</a:t>
            </a:r>
            <a:endParaRPr lang="en-US" sz="1350" dirty="0"/>
          </a:p>
        </p:txBody>
      </p:sp>
      <p:sp>
        <p:nvSpPr>
          <p:cNvPr id="36" name="SK-24-text-35"/>
          <p:cNvSpPr/>
          <p:nvPr/>
        </p:nvSpPr>
        <p:spPr>
          <a:xfrm>
            <a:off x="571500" y="65055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9CA3AF"/>
                </a:solidFill>
                <a:hlinkClick r:id="rId11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37" name="SK-24-text-35-link-hitbox-1">
            <a:hlinkClick r:id="rId11" tooltip="https://www.bradfordvts.co.uk/"/>
          </p:cNvPr>
          <p:cNvSpPr/>
          <p:nvPr/>
        </p:nvSpPr>
        <p:spPr>
          <a:xfrm>
            <a:off x="571500" y="6524625"/>
            <a:ext cx="3436620" cy="152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5410200" cy="4107210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512540"/>
            <a:ext cx="190500" cy="152400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700" y="2169765"/>
            <a:ext cx="4762500" cy="433388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700" y="2984153"/>
            <a:ext cx="4762500" cy="433388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8700" y="3798540"/>
            <a:ext cx="4762500" cy="433388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8700" y="4612928"/>
            <a:ext cx="4762500" cy="433388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264890"/>
            <a:ext cx="5410200" cy="4107210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00800" y="1512540"/>
            <a:ext cx="190500" cy="152400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514975"/>
            <a:ext cx="11049000" cy="738188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5755928"/>
            <a:ext cx="381000" cy="304800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91288"/>
            <a:ext cx="12192000" cy="366713"/>
          </a:xfrm>
          <a:prstGeom prst="rect">
            <a:avLst/>
          </a:prstGeom>
        </p:spPr>
      </p:pic>
      <p:sp>
        <p:nvSpPr>
          <p:cNvPr id="16" name="SK-25-text-15"/>
          <p:cNvSpPr/>
          <p:nvPr/>
        </p:nvSpPr>
        <p:spPr>
          <a:xfrm>
            <a:off x="762000" y="381000"/>
            <a:ext cx="36595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Red Flags</a:t>
            </a:r>
            <a:endParaRPr lang="en-US" sz="2550" dirty="0"/>
          </a:p>
        </p:txBody>
      </p:sp>
      <p:sp>
        <p:nvSpPr>
          <p:cNvPr id="17" name="SK-25-text-16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18" name="SK-25-text-17"/>
          <p:cNvSpPr/>
          <p:nvPr/>
        </p:nvSpPr>
        <p:spPr>
          <a:xfrm>
            <a:off x="1066800" y="1417290"/>
            <a:ext cx="72466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B22222"/>
                </a:solidFill>
              </a:rPr>
              <a:t>Safety Screening Questions</a:t>
            </a:r>
            <a:endParaRPr lang="en-US" sz="1800" dirty="0"/>
          </a:p>
        </p:txBody>
      </p:sp>
      <p:sp>
        <p:nvSpPr>
          <p:cNvPr id="19" name="SK-25-text-18"/>
          <p:cNvSpPr/>
          <p:nvPr/>
        </p:nvSpPr>
        <p:spPr>
          <a:xfrm>
            <a:off x="1181100" y="2014537"/>
            <a:ext cx="4762500" cy="719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Assess Suicidal Intent</a:t>
            </a:r>
            <a:r>
              <a:rPr lang="en-US" sz="1275" i="1" dirty="0">
                <a:solidFill>
                  <a:srgbClr val="4B5563"/>
                </a:solidFill>
              </a:rPr>
              <a:t>"Are you having thoughts of ending your life?"</a:t>
            </a:r>
            <a:endParaRPr lang="en-US" sz="1350" dirty="0"/>
          </a:p>
        </p:txBody>
      </p:sp>
      <p:sp>
        <p:nvSpPr>
          <p:cNvPr id="20" name="SK-25-text-19"/>
          <p:cNvSpPr/>
          <p:nvPr/>
        </p:nvSpPr>
        <p:spPr>
          <a:xfrm>
            <a:off x="1181100" y="2828925"/>
            <a:ext cx="4762500" cy="719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Check for Specific Plans</a:t>
            </a:r>
            <a:r>
              <a:rPr lang="en-US" sz="1275" i="1" dirty="0">
                <a:solidFill>
                  <a:srgbClr val="4B5563"/>
                </a:solidFill>
              </a:rPr>
              <a:t>"Have you made any plans? Do you have access to means?"</a:t>
            </a:r>
            <a:endParaRPr lang="en-US" sz="1350" dirty="0"/>
          </a:p>
        </p:txBody>
      </p:sp>
      <p:sp>
        <p:nvSpPr>
          <p:cNvPr id="21" name="SK-25-text-20"/>
          <p:cNvSpPr/>
          <p:nvPr/>
        </p:nvSpPr>
        <p:spPr>
          <a:xfrm>
            <a:off x="1181100" y="3643312"/>
            <a:ext cx="4762500" cy="719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Immediate Safety Check</a:t>
            </a:r>
            <a:r>
              <a:rPr lang="en-US" sz="1275" i="1" dirty="0">
                <a:solidFill>
                  <a:srgbClr val="4B5563"/>
                </a:solidFill>
              </a:rPr>
              <a:t>"Do you feel safe to go home today?"</a:t>
            </a:r>
            <a:endParaRPr lang="en-US" sz="1350" dirty="0"/>
          </a:p>
        </p:txBody>
      </p:sp>
      <p:sp>
        <p:nvSpPr>
          <p:cNvPr id="22" name="SK-25-text-21"/>
          <p:cNvSpPr/>
          <p:nvPr/>
        </p:nvSpPr>
        <p:spPr>
          <a:xfrm>
            <a:off x="1181100" y="4457700"/>
            <a:ext cx="4762500" cy="719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Safeguarding &amp; Domestic Abuse</a:t>
            </a:r>
            <a:r>
              <a:rPr lang="en-US" sz="1275" i="1" dirty="0">
                <a:solidFill>
                  <a:srgbClr val="4B5563"/>
                </a:solidFill>
              </a:rPr>
              <a:t>"Is anyone hurting or controlling you? Are the children safe?"</a:t>
            </a:r>
            <a:endParaRPr lang="en-US" sz="1350" dirty="0"/>
          </a:p>
        </p:txBody>
      </p:sp>
      <p:sp>
        <p:nvSpPr>
          <p:cNvPr id="23" name="SK-25-text-22"/>
          <p:cNvSpPr/>
          <p:nvPr/>
        </p:nvSpPr>
        <p:spPr>
          <a:xfrm>
            <a:off x="6705600" y="1417290"/>
            <a:ext cx="54864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B22222"/>
                </a:solidFill>
              </a:rPr>
              <a:t>Escalate to Secondary Care</a:t>
            </a:r>
            <a:endParaRPr lang="en-US" sz="1800" dirty="0"/>
          </a:p>
        </p:txBody>
      </p:sp>
      <p:sp>
        <p:nvSpPr>
          <p:cNvPr id="24" name="SK-25-text-23"/>
          <p:cNvSpPr/>
          <p:nvPr/>
        </p:nvSpPr>
        <p:spPr>
          <a:xfrm>
            <a:off x="6667500" y="1884015"/>
            <a:ext cx="5524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Acute Risk:</a:t>
            </a:r>
            <a:r>
              <a:rPr lang="en-US" sz="1350" dirty="0">
                <a:solidFill>
                  <a:srgbClr val="1A1A1A"/>
                </a:solidFill>
              </a:rPr>
              <a:t> Suicidal intent, plan, or severe self-neglect.</a:t>
            </a:r>
            <a:endParaRPr lang="en-US" sz="1350" dirty="0"/>
          </a:p>
        </p:txBody>
      </p:sp>
      <p:sp>
        <p:nvSpPr>
          <p:cNvPr id="25" name="SK-25-text-24"/>
          <p:cNvSpPr/>
          <p:nvPr/>
        </p:nvSpPr>
        <p:spPr>
          <a:xfrm>
            <a:off x="6667500" y="2236440"/>
            <a:ext cx="4762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Psychosis &amp; Mania:</a:t>
            </a:r>
            <a:r>
              <a:rPr lang="en-US" sz="1350" dirty="0">
                <a:solidFill>
                  <a:srgbClr val="1A1A1A"/>
                </a:solidFill>
              </a:rPr>
              <a:t> New onset hallucinations, delusions, or suspected bipolar disorder.</a:t>
            </a:r>
            <a:endParaRPr lang="en-US" sz="1350" dirty="0"/>
          </a:p>
        </p:txBody>
      </p:sp>
      <p:sp>
        <p:nvSpPr>
          <p:cNvPr id="26" name="SK-25-text-25"/>
          <p:cNvSpPr/>
          <p:nvPr/>
        </p:nvSpPr>
        <p:spPr>
          <a:xfrm>
            <a:off x="6667500" y="2846040"/>
            <a:ext cx="4762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Specialist Pathways:</a:t>
            </a:r>
            <a:r>
              <a:rPr lang="en-US" sz="1350" dirty="0">
                <a:solidFill>
                  <a:srgbClr val="1A1A1A"/>
                </a:solidFill>
              </a:rPr>
              <a:t> Eating disorders, complex trauma, or severe personality disorder crises.</a:t>
            </a:r>
            <a:endParaRPr lang="en-US" sz="1350" dirty="0"/>
          </a:p>
        </p:txBody>
      </p:sp>
      <p:sp>
        <p:nvSpPr>
          <p:cNvPr id="27" name="SK-25-text-26"/>
          <p:cNvSpPr/>
          <p:nvPr/>
        </p:nvSpPr>
        <p:spPr>
          <a:xfrm>
            <a:off x="6667500" y="3455640"/>
            <a:ext cx="4762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Vulnerable Groups:</a:t>
            </a:r>
            <a:r>
              <a:rPr lang="en-US" sz="1350" dirty="0">
                <a:solidFill>
                  <a:srgbClr val="1A1A1A"/>
                </a:solidFill>
              </a:rPr>
              <a:t> Under-18s needing CAMHS or high-risk safeguarding concerns.</a:t>
            </a:r>
            <a:endParaRPr lang="en-US" sz="1350" dirty="0"/>
          </a:p>
        </p:txBody>
      </p:sp>
      <p:sp>
        <p:nvSpPr>
          <p:cNvPr id="28" name="SK-25-text-27"/>
          <p:cNvSpPr/>
          <p:nvPr/>
        </p:nvSpPr>
        <p:spPr>
          <a:xfrm>
            <a:off x="6667500" y="4065240"/>
            <a:ext cx="47625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Substance Issues:</a:t>
            </a:r>
            <a:r>
              <a:rPr lang="en-US" sz="1350" dirty="0">
                <a:solidFill>
                  <a:srgbClr val="1A1A1A"/>
                </a:solidFill>
              </a:rPr>
              <a:t> Severe alcohol or drug dependence requiring detox/specialist input.</a:t>
            </a:r>
            <a:endParaRPr lang="en-US" sz="1350" dirty="0"/>
          </a:p>
        </p:txBody>
      </p:sp>
      <p:sp>
        <p:nvSpPr>
          <p:cNvPr id="29" name="SK-25-text-28"/>
          <p:cNvSpPr/>
          <p:nvPr/>
        </p:nvSpPr>
        <p:spPr>
          <a:xfrm>
            <a:off x="1371600" y="5610225"/>
            <a:ext cx="101155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URGENT ACTION REQUIRED</a:t>
            </a:r>
            <a:endParaRPr lang="en-US" sz="1500" dirty="0"/>
          </a:p>
        </p:txBody>
      </p:sp>
      <p:sp>
        <p:nvSpPr>
          <p:cNvPr id="30" name="SK-25-text-29"/>
          <p:cNvSpPr/>
          <p:nvPr/>
        </p:nvSpPr>
        <p:spPr>
          <a:xfrm>
            <a:off x="1371600" y="5915025"/>
            <a:ext cx="108204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FFFFFF">
                    <a:alpha val="95000"/>
                  </a:srgbClr>
                </a:solidFill>
              </a:rPr>
              <a:t>If risk is high or immediate, use the urgent same-day crisis/secondary care route. Do not rely on self-referral for acute safety concerns.</a:t>
            </a:r>
            <a:endParaRPr lang="en-US" sz="1275" dirty="0"/>
          </a:p>
        </p:txBody>
      </p:sp>
      <p:sp>
        <p:nvSpPr>
          <p:cNvPr id="31" name="SK-25-text-30"/>
          <p:cNvSpPr/>
          <p:nvPr/>
        </p:nvSpPr>
        <p:spPr>
          <a:xfrm>
            <a:off x="571500" y="6548438"/>
            <a:ext cx="31965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  <p:sp>
        <p:nvSpPr>
          <p:cNvPr id="32" name="SK-25-text-31"/>
          <p:cNvSpPr/>
          <p:nvPr/>
        </p:nvSpPr>
        <p:spPr>
          <a:xfrm>
            <a:off x="9153525" y="6548438"/>
            <a:ext cx="30384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Psychological Approaches in GP • July 2026</a:t>
            </a:r>
            <a:endParaRPr lang="en-US" sz="97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11049000" cy="438150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388715"/>
            <a:ext cx="238125" cy="190500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45915"/>
            <a:ext cx="3581400" cy="141982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1941165"/>
            <a:ext cx="3276600" cy="209550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2260253"/>
            <a:ext cx="214313" cy="171450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5300" y="1845915"/>
            <a:ext cx="3581400" cy="1419820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7700" y="1941165"/>
            <a:ext cx="3276600" cy="209550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57700" y="2260253"/>
            <a:ext cx="214313" cy="171450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9100" y="1845915"/>
            <a:ext cx="3581400" cy="1419820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91500" y="1941165"/>
            <a:ext cx="3276600" cy="209550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91500" y="2260253"/>
            <a:ext cx="214313" cy="171450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3360986"/>
            <a:ext cx="3581400" cy="1419820"/>
          </a:xfrm>
          <a:prstGeom prst="rect">
            <a:avLst/>
          </a:prstGeom>
        </p:spPr>
      </p:pic>
      <p:pic>
        <p:nvPicPr>
          <p:cNvPr id="17" name="SK-26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23900" y="3456236"/>
            <a:ext cx="3276600" cy="209550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23900" y="3775323"/>
            <a:ext cx="214313" cy="171450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05300" y="3360986"/>
            <a:ext cx="3581400" cy="1419820"/>
          </a:xfrm>
          <a:prstGeom prst="rect">
            <a:avLst/>
          </a:prstGeom>
        </p:spPr>
      </p:pic>
      <p:pic>
        <p:nvPicPr>
          <p:cNvPr id="20" name="SK-26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57700" y="3456236"/>
            <a:ext cx="3276600" cy="209550"/>
          </a:xfrm>
          <a:prstGeom prst="rect">
            <a:avLst/>
          </a:prstGeom>
        </p:spPr>
      </p:pic>
      <p:pic>
        <p:nvPicPr>
          <p:cNvPr id="21" name="SK-26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57700" y="3775323"/>
            <a:ext cx="214313" cy="171450"/>
          </a:xfrm>
          <a:prstGeom prst="rect">
            <a:avLst/>
          </a:prstGeom>
        </p:spPr>
      </p:pic>
      <p:pic>
        <p:nvPicPr>
          <p:cNvPr id="22" name="SK-26-img-2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39100" y="3360986"/>
            <a:ext cx="3581400" cy="1419820"/>
          </a:xfrm>
          <a:prstGeom prst="rect">
            <a:avLst/>
          </a:prstGeom>
        </p:spPr>
      </p:pic>
      <p:pic>
        <p:nvPicPr>
          <p:cNvPr id="23" name="SK-26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91500" y="3456236"/>
            <a:ext cx="3276600" cy="209550"/>
          </a:xfrm>
          <a:prstGeom prst="rect">
            <a:avLst/>
          </a:prstGeom>
        </p:spPr>
      </p:pic>
      <p:pic>
        <p:nvPicPr>
          <p:cNvPr id="24" name="SK-26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91500" y="3775323"/>
            <a:ext cx="214313" cy="171450"/>
          </a:xfrm>
          <a:prstGeom prst="rect">
            <a:avLst/>
          </a:prstGeom>
        </p:spPr>
      </p:pic>
      <p:pic>
        <p:nvPicPr>
          <p:cNvPr id="25" name="SK-26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4876056"/>
            <a:ext cx="3581400" cy="1419820"/>
          </a:xfrm>
          <a:prstGeom prst="rect">
            <a:avLst/>
          </a:prstGeom>
        </p:spPr>
      </p:pic>
      <p:pic>
        <p:nvPicPr>
          <p:cNvPr id="26" name="SK-26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23900" y="4971306"/>
            <a:ext cx="3276600" cy="209550"/>
          </a:xfrm>
          <a:prstGeom prst="rect">
            <a:avLst/>
          </a:prstGeom>
        </p:spPr>
      </p:pic>
      <p:pic>
        <p:nvPicPr>
          <p:cNvPr id="27" name="SK-26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3900" y="5290393"/>
            <a:ext cx="214313" cy="171450"/>
          </a:xfrm>
          <a:prstGeom prst="rect">
            <a:avLst/>
          </a:prstGeom>
        </p:spPr>
      </p:pic>
      <p:pic>
        <p:nvPicPr>
          <p:cNvPr id="28" name="SK-26-img-2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05300" y="4876056"/>
            <a:ext cx="3581400" cy="1419820"/>
          </a:xfrm>
          <a:prstGeom prst="rect">
            <a:avLst/>
          </a:prstGeom>
        </p:spPr>
      </p:pic>
      <p:pic>
        <p:nvPicPr>
          <p:cNvPr id="29" name="SK-26-img-2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457700" y="4971306"/>
            <a:ext cx="3276600" cy="209550"/>
          </a:xfrm>
          <a:prstGeom prst="rect">
            <a:avLst/>
          </a:prstGeom>
        </p:spPr>
      </p:pic>
      <p:pic>
        <p:nvPicPr>
          <p:cNvPr id="30" name="SK-26-img-2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57700" y="5290393"/>
            <a:ext cx="214313" cy="171450"/>
          </a:xfrm>
          <a:prstGeom prst="rect">
            <a:avLst/>
          </a:prstGeom>
        </p:spPr>
      </p:pic>
      <p:pic>
        <p:nvPicPr>
          <p:cNvPr id="31" name="SK-26-img-3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39100" y="4876056"/>
            <a:ext cx="3581400" cy="1419820"/>
          </a:xfrm>
          <a:prstGeom prst="rect">
            <a:avLst/>
          </a:prstGeom>
        </p:spPr>
      </p:pic>
      <p:pic>
        <p:nvPicPr>
          <p:cNvPr id="32" name="SK-26-img-3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91500" y="4971306"/>
            <a:ext cx="3276600" cy="209550"/>
          </a:xfrm>
          <a:prstGeom prst="rect">
            <a:avLst/>
          </a:prstGeom>
        </p:spPr>
      </p:pic>
      <p:pic>
        <p:nvPicPr>
          <p:cNvPr id="33" name="SK-26-img-3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91500" y="5290393"/>
            <a:ext cx="214313" cy="171450"/>
          </a:xfrm>
          <a:prstGeom prst="rect">
            <a:avLst/>
          </a:prstGeom>
        </p:spPr>
      </p:pic>
      <p:pic>
        <p:nvPicPr>
          <p:cNvPr id="34" name="SK-26-img-3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543675"/>
            <a:ext cx="12192000" cy="314325"/>
          </a:xfrm>
          <a:prstGeom prst="rect">
            <a:avLst/>
          </a:prstGeom>
        </p:spPr>
      </p:pic>
      <p:sp>
        <p:nvSpPr>
          <p:cNvPr id="35" name="SK-26-text-34"/>
          <p:cNvSpPr/>
          <p:nvPr/>
        </p:nvSpPr>
        <p:spPr>
          <a:xfrm>
            <a:off x="762000" y="381000"/>
            <a:ext cx="59912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Common Pitfalls</a:t>
            </a:r>
            <a:endParaRPr lang="en-US" sz="2550" dirty="0"/>
          </a:p>
        </p:txBody>
      </p:sp>
      <p:sp>
        <p:nvSpPr>
          <p:cNvPr id="36" name="SK-26-text-35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37" name="SK-26-text-36"/>
          <p:cNvSpPr/>
          <p:nvPr/>
        </p:nvSpPr>
        <p:spPr>
          <a:xfrm>
            <a:off x="1095375" y="1341090"/>
            <a:ext cx="110966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98324"/>
                </a:solidFill>
              </a:rPr>
              <a:t>Amber Warning: Consultation &amp; Diagnostic Errors to Avoid</a:t>
            </a:r>
            <a:endParaRPr lang="en-US" sz="1500" dirty="0"/>
          </a:p>
        </p:txBody>
      </p:sp>
      <p:sp>
        <p:nvSpPr>
          <p:cNvPr id="38" name="SK-26-text-37"/>
          <p:cNvSpPr/>
          <p:nvPr/>
        </p:nvSpPr>
        <p:spPr>
          <a:xfrm>
            <a:off x="800100" y="1941165"/>
            <a:ext cx="32004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PITFALL</a:t>
            </a:r>
            <a:endParaRPr lang="en-US" sz="900" dirty="0"/>
          </a:p>
        </p:txBody>
      </p:sp>
      <p:sp>
        <p:nvSpPr>
          <p:cNvPr id="39" name="SK-26-text-38"/>
          <p:cNvSpPr/>
          <p:nvPr/>
        </p:nvSpPr>
        <p:spPr>
          <a:xfrm>
            <a:off x="1014413" y="2217390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Premature Advice</a:t>
            </a:r>
            <a:endParaRPr lang="en-US" sz="1350" dirty="0"/>
          </a:p>
        </p:txBody>
      </p:sp>
      <p:sp>
        <p:nvSpPr>
          <p:cNvPr id="40" name="SK-26-text-39"/>
          <p:cNvSpPr/>
          <p:nvPr/>
        </p:nvSpPr>
        <p:spPr>
          <a:xfrm>
            <a:off x="723900" y="2522190"/>
            <a:ext cx="3276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Giving advice before the patient feels understood. Jumping to solutions shuts down emotional disclosure and ruins the alliance.</a:t>
            </a:r>
            <a:endParaRPr lang="en-US" sz="1125" dirty="0"/>
          </a:p>
        </p:txBody>
      </p:sp>
      <p:sp>
        <p:nvSpPr>
          <p:cNvPr id="41" name="SK-26-text-40"/>
          <p:cNvSpPr/>
          <p:nvPr/>
        </p:nvSpPr>
        <p:spPr>
          <a:xfrm>
            <a:off x="4533900" y="1941165"/>
            <a:ext cx="32004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PITFALL</a:t>
            </a:r>
            <a:endParaRPr lang="en-US" sz="900" dirty="0"/>
          </a:p>
        </p:txBody>
      </p:sp>
      <p:sp>
        <p:nvSpPr>
          <p:cNvPr id="42" name="SK-26-text-41"/>
          <p:cNvSpPr/>
          <p:nvPr/>
        </p:nvSpPr>
        <p:spPr>
          <a:xfrm>
            <a:off x="4748213" y="221739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ICE as a Tick-box</a:t>
            </a:r>
            <a:endParaRPr lang="en-US" sz="1350" dirty="0"/>
          </a:p>
        </p:txBody>
      </p:sp>
      <p:sp>
        <p:nvSpPr>
          <p:cNvPr id="43" name="SK-26-text-42"/>
          <p:cNvSpPr/>
          <p:nvPr/>
        </p:nvSpPr>
        <p:spPr>
          <a:xfrm>
            <a:off x="4457700" y="2522190"/>
            <a:ext cx="3276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Asking Ideas, Concerns, and Expectations as a mechanical checklist rather than exploring the unique meaning behind the patient's answers.</a:t>
            </a:r>
            <a:endParaRPr lang="en-US" sz="1125" dirty="0"/>
          </a:p>
        </p:txBody>
      </p:sp>
      <p:sp>
        <p:nvSpPr>
          <p:cNvPr id="44" name="SK-26-text-43"/>
          <p:cNvSpPr/>
          <p:nvPr/>
        </p:nvSpPr>
        <p:spPr>
          <a:xfrm>
            <a:off x="8267700" y="1941165"/>
            <a:ext cx="32004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PITFALL</a:t>
            </a:r>
            <a:endParaRPr lang="en-US" sz="900" dirty="0"/>
          </a:p>
        </p:txBody>
      </p:sp>
      <p:sp>
        <p:nvSpPr>
          <p:cNvPr id="45" name="SK-26-text-44"/>
          <p:cNvSpPr/>
          <p:nvPr/>
        </p:nvSpPr>
        <p:spPr>
          <a:xfrm>
            <a:off x="8482013" y="2217390"/>
            <a:ext cx="37099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Circular Validation</a:t>
            </a:r>
            <a:endParaRPr lang="en-US" sz="1350" dirty="0"/>
          </a:p>
        </p:txBody>
      </p:sp>
      <p:sp>
        <p:nvSpPr>
          <p:cNvPr id="46" name="SK-26-text-45"/>
          <p:cNvSpPr/>
          <p:nvPr/>
        </p:nvSpPr>
        <p:spPr>
          <a:xfrm>
            <a:off x="8191500" y="2522190"/>
            <a:ext cx="3276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Over-validating without direction. Validating must be focused; otherwise, it can lead to patient rumination and consultation escalation.</a:t>
            </a:r>
            <a:endParaRPr lang="en-US" sz="1125" dirty="0"/>
          </a:p>
        </p:txBody>
      </p:sp>
      <p:sp>
        <p:nvSpPr>
          <p:cNvPr id="47" name="SK-26-text-46"/>
          <p:cNvSpPr/>
          <p:nvPr/>
        </p:nvSpPr>
        <p:spPr>
          <a:xfrm>
            <a:off x="800100" y="3456236"/>
            <a:ext cx="32004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PITFALL</a:t>
            </a:r>
            <a:endParaRPr lang="en-US" sz="900" dirty="0"/>
          </a:p>
        </p:txBody>
      </p:sp>
      <p:sp>
        <p:nvSpPr>
          <p:cNvPr id="48" name="SK-26-text-47"/>
          <p:cNvSpPr/>
          <p:nvPr/>
        </p:nvSpPr>
        <p:spPr>
          <a:xfrm>
            <a:off x="1014413" y="3732461"/>
            <a:ext cx="32918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Missed Diagnoses</a:t>
            </a:r>
            <a:endParaRPr lang="en-US" sz="1350" dirty="0"/>
          </a:p>
        </p:txBody>
      </p:sp>
      <p:sp>
        <p:nvSpPr>
          <p:cNvPr id="49" name="SK-26-text-48"/>
          <p:cNvSpPr/>
          <p:nvPr/>
        </p:nvSpPr>
        <p:spPr>
          <a:xfrm>
            <a:off x="723900" y="4037261"/>
            <a:ext cx="3276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Failing to screen for Bipolar disorder, Psychosis, Substance abuse, or Eating disorders which require specialist secondary care pathways.</a:t>
            </a:r>
            <a:endParaRPr lang="en-US" sz="1125" dirty="0"/>
          </a:p>
        </p:txBody>
      </p:sp>
      <p:sp>
        <p:nvSpPr>
          <p:cNvPr id="50" name="SK-26-text-49"/>
          <p:cNvSpPr/>
          <p:nvPr/>
        </p:nvSpPr>
        <p:spPr>
          <a:xfrm>
            <a:off x="4533900" y="3456236"/>
            <a:ext cx="32004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PITFALL</a:t>
            </a:r>
            <a:endParaRPr lang="en-US" sz="900" dirty="0"/>
          </a:p>
        </p:txBody>
      </p:sp>
      <p:sp>
        <p:nvSpPr>
          <p:cNvPr id="51" name="SK-26-text-50"/>
          <p:cNvSpPr/>
          <p:nvPr/>
        </p:nvSpPr>
        <p:spPr>
          <a:xfrm>
            <a:off x="4748213" y="3732461"/>
            <a:ext cx="3276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False Promises</a:t>
            </a:r>
            <a:endParaRPr lang="en-US" sz="1350" dirty="0"/>
          </a:p>
        </p:txBody>
      </p:sp>
      <p:sp>
        <p:nvSpPr>
          <p:cNvPr id="52" name="SK-26-text-51"/>
          <p:cNvSpPr/>
          <p:nvPr/>
        </p:nvSpPr>
        <p:spPr>
          <a:xfrm>
            <a:off x="4457700" y="4037261"/>
            <a:ext cx="3276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Promising that therapy will be "quick" or "easy." CBT and behavioural activation require hard work and consistent patient practice.</a:t>
            </a:r>
            <a:endParaRPr lang="en-US" sz="1125" dirty="0"/>
          </a:p>
        </p:txBody>
      </p:sp>
      <p:sp>
        <p:nvSpPr>
          <p:cNvPr id="53" name="SK-26-text-52"/>
          <p:cNvSpPr/>
          <p:nvPr/>
        </p:nvSpPr>
        <p:spPr>
          <a:xfrm>
            <a:off x="8267700" y="3456236"/>
            <a:ext cx="32004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PITFALL</a:t>
            </a:r>
            <a:endParaRPr lang="en-US" sz="900" dirty="0"/>
          </a:p>
        </p:txBody>
      </p:sp>
      <p:sp>
        <p:nvSpPr>
          <p:cNvPr id="54" name="SK-26-text-53"/>
          <p:cNvSpPr/>
          <p:nvPr/>
        </p:nvSpPr>
        <p:spPr>
          <a:xfrm>
            <a:off x="8482013" y="3732461"/>
            <a:ext cx="3276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Silent Risk</a:t>
            </a:r>
            <a:endParaRPr lang="en-US" sz="1350" dirty="0"/>
          </a:p>
        </p:txBody>
      </p:sp>
      <p:sp>
        <p:nvSpPr>
          <p:cNvPr id="55" name="SK-26-text-54"/>
          <p:cNvSpPr/>
          <p:nvPr/>
        </p:nvSpPr>
        <p:spPr>
          <a:xfrm>
            <a:off x="8191500" y="4037261"/>
            <a:ext cx="3276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Assuming a patient is safe because they "look okay." Not checking suicide risk directly is a major safety failure in every consultation.</a:t>
            </a:r>
            <a:endParaRPr lang="en-US" sz="1125" dirty="0"/>
          </a:p>
        </p:txBody>
      </p:sp>
      <p:sp>
        <p:nvSpPr>
          <p:cNvPr id="56" name="SK-26-text-55"/>
          <p:cNvSpPr/>
          <p:nvPr/>
        </p:nvSpPr>
        <p:spPr>
          <a:xfrm>
            <a:off x="800100" y="4971306"/>
            <a:ext cx="32004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PITFALL</a:t>
            </a:r>
            <a:endParaRPr lang="en-US" sz="900" dirty="0"/>
          </a:p>
        </p:txBody>
      </p:sp>
      <p:sp>
        <p:nvSpPr>
          <p:cNvPr id="57" name="SK-26-text-56"/>
          <p:cNvSpPr/>
          <p:nvPr/>
        </p:nvSpPr>
        <p:spPr>
          <a:xfrm>
            <a:off x="1014413" y="5247531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Context Blindness</a:t>
            </a:r>
            <a:endParaRPr lang="en-US" sz="1350" dirty="0"/>
          </a:p>
        </p:txBody>
      </p:sp>
      <p:sp>
        <p:nvSpPr>
          <p:cNvPr id="58" name="SK-26-text-57"/>
          <p:cNvSpPr/>
          <p:nvPr/>
        </p:nvSpPr>
        <p:spPr>
          <a:xfrm>
            <a:off x="723900" y="5552331"/>
            <a:ext cx="3276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Forgetting the cultural or IMG context. Language barriers or cultural views on mental health can lead to significant somatisation.</a:t>
            </a:r>
            <a:endParaRPr lang="en-US" sz="1125" dirty="0"/>
          </a:p>
        </p:txBody>
      </p:sp>
      <p:sp>
        <p:nvSpPr>
          <p:cNvPr id="59" name="SK-26-text-58"/>
          <p:cNvSpPr/>
          <p:nvPr/>
        </p:nvSpPr>
        <p:spPr>
          <a:xfrm>
            <a:off x="4533900" y="4971306"/>
            <a:ext cx="32004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PITFALL</a:t>
            </a:r>
            <a:endParaRPr lang="en-US" sz="900" dirty="0"/>
          </a:p>
        </p:txBody>
      </p:sp>
      <p:sp>
        <p:nvSpPr>
          <p:cNvPr id="60" name="SK-26-text-59"/>
          <p:cNvSpPr/>
          <p:nvPr/>
        </p:nvSpPr>
        <p:spPr>
          <a:xfrm>
            <a:off x="4748213" y="5247531"/>
            <a:ext cx="3276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Medical Jargon</a:t>
            </a:r>
            <a:endParaRPr lang="en-US" sz="1350" dirty="0"/>
          </a:p>
        </p:txBody>
      </p:sp>
      <p:sp>
        <p:nvSpPr>
          <p:cNvPr id="61" name="SK-26-text-60"/>
          <p:cNvSpPr/>
          <p:nvPr/>
        </p:nvSpPr>
        <p:spPr>
          <a:xfrm>
            <a:off x="4457700" y="5552331"/>
            <a:ext cx="3276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Using technical terms (e.g., "cognitive distortions") with patients. Use their own words to maintain rapport and shared understanding.</a:t>
            </a:r>
            <a:endParaRPr lang="en-US" sz="1125" dirty="0"/>
          </a:p>
        </p:txBody>
      </p:sp>
      <p:sp>
        <p:nvSpPr>
          <p:cNvPr id="62" name="SK-26-text-61"/>
          <p:cNvSpPr/>
          <p:nvPr/>
        </p:nvSpPr>
        <p:spPr>
          <a:xfrm>
            <a:off x="8267700" y="4971306"/>
            <a:ext cx="32004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PITFALL</a:t>
            </a:r>
            <a:endParaRPr lang="en-US" sz="900" dirty="0"/>
          </a:p>
        </p:txBody>
      </p:sp>
      <p:sp>
        <p:nvSpPr>
          <p:cNvPr id="63" name="SK-26-text-62"/>
          <p:cNvSpPr/>
          <p:nvPr/>
        </p:nvSpPr>
        <p:spPr>
          <a:xfrm>
            <a:off x="8482013" y="5247531"/>
            <a:ext cx="3276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Vague Follow-up</a:t>
            </a:r>
            <a:endParaRPr lang="en-US" sz="1350" dirty="0"/>
          </a:p>
        </p:txBody>
      </p:sp>
      <p:sp>
        <p:nvSpPr>
          <p:cNvPr id="64" name="SK-26-text-63"/>
          <p:cNvSpPr/>
          <p:nvPr/>
        </p:nvSpPr>
        <p:spPr>
          <a:xfrm>
            <a:off x="8191500" y="5552331"/>
            <a:ext cx="32766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Ending without a clear plan. "See how it goes" is not a safety-net. Patients need specific timelines and "if/then" instructions.</a:t>
            </a:r>
            <a:endParaRPr lang="en-US" sz="1125" dirty="0"/>
          </a:p>
        </p:txBody>
      </p:sp>
      <p:sp>
        <p:nvSpPr>
          <p:cNvPr id="65" name="SK-26-text-64"/>
          <p:cNvSpPr/>
          <p:nvPr/>
        </p:nvSpPr>
        <p:spPr>
          <a:xfrm>
            <a:off x="571500" y="6600825"/>
            <a:ext cx="487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Psychological Approaches in GP</a:t>
            </a:r>
            <a:endParaRPr lang="en-US" sz="1050" dirty="0"/>
          </a:p>
        </p:txBody>
      </p:sp>
      <p:sp>
        <p:nvSpPr>
          <p:cNvPr id="66" name="SK-26-text-65"/>
          <p:cNvSpPr/>
          <p:nvPr/>
        </p:nvSpPr>
        <p:spPr>
          <a:xfrm>
            <a:off x="10258425" y="6600825"/>
            <a:ext cx="1933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u="sng" dirty="0">
                <a:solidFill>
                  <a:srgbClr val="9CA3AF"/>
                </a:solidFill>
                <a:hlinkClick r:id="rId24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1050" dirty="0"/>
          </a:p>
        </p:txBody>
      </p:sp>
      <p:sp>
        <p:nvSpPr>
          <p:cNvPr id="67" name="SK-26-text-65-link-hitbox-1">
            <a:hlinkClick r:id="rId24" tooltip="https://www.bradfordvts.co.uk/"/>
          </p:cNvPr>
          <p:cNvSpPr/>
          <p:nvPr/>
        </p:nvSpPr>
        <p:spPr>
          <a:xfrm>
            <a:off x="10258425" y="6619875"/>
            <a:ext cx="1933575" cy="152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4305300" cy="1914525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331815"/>
            <a:ext cx="4305300" cy="1628775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112990"/>
            <a:ext cx="4305300" cy="914400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4375" y="5424339"/>
            <a:ext cx="333375" cy="291703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2550" y="1264890"/>
            <a:ext cx="6457950" cy="4950172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1150" y="1531590"/>
            <a:ext cx="214313" cy="214313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91150" y="2125712"/>
            <a:ext cx="214313" cy="241102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91150" y="2681734"/>
            <a:ext cx="6000750" cy="1571625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43550" y="3157984"/>
            <a:ext cx="5695950" cy="76200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3550" y="3377059"/>
            <a:ext cx="1835051" cy="314325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73851" y="3377059"/>
            <a:ext cx="1835200" cy="314325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04300" y="3377059"/>
            <a:ext cx="1835200" cy="314325"/>
          </a:xfrm>
          <a:prstGeom prst="rect">
            <a:avLst/>
          </a:prstGeom>
        </p:spPr>
      </p:pic>
      <p:pic>
        <p:nvPicPr>
          <p:cNvPr id="17" name="SK-27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3550" y="3786634"/>
            <a:ext cx="1835051" cy="314325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73851" y="3786634"/>
            <a:ext cx="1835200" cy="314325"/>
          </a:xfrm>
          <a:prstGeom prst="rect">
            <a:avLst/>
          </a:prstGeom>
        </p:spPr>
      </p:pic>
      <p:pic>
        <p:nvPicPr>
          <p:cNvPr id="19" name="SK-27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04300" y="3786634"/>
            <a:ext cx="1835200" cy="314325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91150" y="4291459"/>
            <a:ext cx="214313" cy="192881"/>
          </a:xfrm>
          <a:prstGeom prst="rect">
            <a:avLst/>
          </a:prstGeom>
        </p:spPr>
      </p:pic>
      <p:pic>
        <p:nvPicPr>
          <p:cNvPr id="21" name="SK-2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91150" y="4885581"/>
            <a:ext cx="214313" cy="175320"/>
          </a:xfrm>
          <a:prstGeom prst="rect">
            <a:avLst/>
          </a:prstGeom>
        </p:spPr>
      </p:pic>
      <p:pic>
        <p:nvPicPr>
          <p:cNvPr id="22" name="SK-27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519863"/>
            <a:ext cx="12192000" cy="338138"/>
          </a:xfrm>
          <a:prstGeom prst="rect">
            <a:avLst/>
          </a:prstGeom>
        </p:spPr>
      </p:pic>
      <p:sp>
        <p:nvSpPr>
          <p:cNvPr id="23" name="SK-27-text-22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SCA Scenario 1: Low Mood &amp; Shame</a:t>
            </a:r>
            <a:endParaRPr lang="en-US" sz="2550" dirty="0"/>
          </a:p>
        </p:txBody>
      </p:sp>
      <p:sp>
        <p:nvSpPr>
          <p:cNvPr id="24" name="SK-27-text-23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5" name="SK-27-text-24"/>
          <p:cNvSpPr/>
          <p:nvPr/>
        </p:nvSpPr>
        <p:spPr>
          <a:xfrm>
            <a:off x="800100" y="1445865"/>
            <a:ext cx="38481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i="1" dirty="0">
                <a:solidFill>
                  <a:srgbClr val="1A1A1A"/>
                </a:solidFill>
              </a:rPr>
              <a:t>"I just feel like I'm a bad mum. I'm failing everyone."</a:t>
            </a:r>
            <a:endParaRPr lang="en-US" sz="1800" dirty="0"/>
          </a:p>
        </p:txBody>
      </p:sp>
      <p:sp>
        <p:nvSpPr>
          <p:cNvPr id="26" name="SK-27-text-25"/>
          <p:cNvSpPr/>
          <p:nvPr/>
        </p:nvSpPr>
        <p:spPr>
          <a:xfrm>
            <a:off x="800100" y="2226915"/>
            <a:ext cx="384810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A 32-year-old mother presenting with persistent low mood, tearfulness, and significant guilt regarding her parenting.</a:t>
            </a:r>
            <a:endParaRPr lang="en-US" sz="1350" dirty="0"/>
          </a:p>
        </p:txBody>
      </p:sp>
      <p:sp>
        <p:nvSpPr>
          <p:cNvPr id="27" name="SK-27-text-26"/>
          <p:cNvSpPr/>
          <p:nvPr/>
        </p:nvSpPr>
        <p:spPr>
          <a:xfrm>
            <a:off x="762000" y="3484215"/>
            <a:ext cx="4000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728F"/>
                </a:solidFill>
              </a:rPr>
              <a:t>VALIDATION SAMPLE PHRASE</a:t>
            </a:r>
            <a:endParaRPr lang="en-US" sz="1050" dirty="0"/>
          </a:p>
        </p:txBody>
      </p:sp>
      <p:sp>
        <p:nvSpPr>
          <p:cNvPr id="28" name="SK-27-text-27"/>
          <p:cNvSpPr/>
          <p:nvPr/>
        </p:nvSpPr>
        <p:spPr>
          <a:xfrm>
            <a:off x="762000" y="3741390"/>
            <a:ext cx="3924300" cy="1066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"It sounds like you're carrying a huge weight of shame right now. Part of you feels you're failing; can we break that down and look at the evidence together?"</a:t>
            </a:r>
            <a:endParaRPr lang="en-US" sz="1500" dirty="0"/>
          </a:p>
        </p:txBody>
      </p:sp>
      <p:sp>
        <p:nvSpPr>
          <p:cNvPr id="29" name="SK-27-text-28"/>
          <p:cNvSpPr/>
          <p:nvPr/>
        </p:nvSpPr>
        <p:spPr>
          <a:xfrm>
            <a:off x="1190625" y="5227290"/>
            <a:ext cx="35433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SCA FOCUS: Demonstrate empathy before assessment. Validate the emotion, even if the global thought is distorted.</a:t>
            </a:r>
            <a:endParaRPr lang="en-US" sz="1200" dirty="0"/>
          </a:p>
        </p:txBody>
      </p:sp>
      <p:sp>
        <p:nvSpPr>
          <p:cNvPr id="30" name="SK-27-text-29"/>
          <p:cNvSpPr/>
          <p:nvPr/>
        </p:nvSpPr>
        <p:spPr>
          <a:xfrm>
            <a:off x="5719763" y="1493490"/>
            <a:ext cx="56721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Explore Risk:</a:t>
            </a:r>
            <a:r>
              <a:rPr lang="en-US" sz="1350" dirty="0">
                <a:solidFill>
                  <a:srgbClr val="1A1A1A"/>
                </a:solidFill>
              </a:rPr>
              <a:t> Direct screening for suicidal thoughts/self-harm given the depth of shame and feelings of worthlessness.</a:t>
            </a:r>
            <a:endParaRPr lang="en-US" sz="1350" dirty="0"/>
          </a:p>
        </p:txBody>
      </p:sp>
      <p:sp>
        <p:nvSpPr>
          <p:cNvPr id="31" name="SK-27-text-30"/>
          <p:cNvSpPr/>
          <p:nvPr/>
        </p:nvSpPr>
        <p:spPr>
          <a:xfrm>
            <a:off x="5719763" y="2087612"/>
            <a:ext cx="56721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Cognitive Continuum:</a:t>
            </a:r>
            <a:r>
              <a:rPr lang="en-US" sz="1350" dirty="0">
                <a:solidFill>
                  <a:srgbClr val="1A1A1A"/>
                </a:solidFill>
              </a:rPr>
              <a:t> Challenge the "0% vs 100%" thinking. Break parenting into smaller, measurable domains.</a:t>
            </a:r>
            <a:endParaRPr lang="en-US" sz="1350" dirty="0"/>
          </a:p>
        </p:txBody>
      </p:sp>
      <p:sp>
        <p:nvSpPr>
          <p:cNvPr id="32" name="SK-27-text-31"/>
          <p:cNvSpPr/>
          <p:nvPr/>
        </p:nvSpPr>
        <p:spPr>
          <a:xfrm>
            <a:off x="5543550" y="2834134"/>
            <a:ext cx="2758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"Bad Mum" (0%)</a:t>
            </a:r>
            <a:endParaRPr lang="en-US" sz="1200" dirty="0"/>
          </a:p>
        </p:txBody>
      </p:sp>
      <p:sp>
        <p:nvSpPr>
          <p:cNvPr id="33" name="SK-27-text-32"/>
          <p:cNvSpPr/>
          <p:nvPr/>
        </p:nvSpPr>
        <p:spPr>
          <a:xfrm>
            <a:off x="7691438" y="2834134"/>
            <a:ext cx="2453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Balanced View</a:t>
            </a:r>
            <a:endParaRPr lang="en-US" sz="1200" dirty="0"/>
          </a:p>
        </p:txBody>
      </p:sp>
      <p:sp>
        <p:nvSpPr>
          <p:cNvPr id="34" name="SK-27-text-33"/>
          <p:cNvSpPr/>
          <p:nvPr/>
        </p:nvSpPr>
        <p:spPr>
          <a:xfrm>
            <a:off x="9753600" y="2834134"/>
            <a:ext cx="2438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B5563"/>
                </a:solidFill>
              </a:rPr>
              <a:t>"Perfect Mum" (100%)</a:t>
            </a:r>
            <a:endParaRPr lang="en-US" sz="1200" dirty="0"/>
          </a:p>
        </p:txBody>
      </p:sp>
      <p:sp>
        <p:nvSpPr>
          <p:cNvPr id="35" name="SK-27-text-34"/>
          <p:cNvSpPr/>
          <p:nvPr/>
        </p:nvSpPr>
        <p:spPr>
          <a:xfrm>
            <a:off x="5505450" y="3377059"/>
            <a:ext cx="172075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Loving/Warmth</a:t>
            </a:r>
            <a:endParaRPr lang="en-US" sz="1050" dirty="0"/>
          </a:p>
        </p:txBody>
      </p:sp>
      <p:sp>
        <p:nvSpPr>
          <p:cNvPr id="36" name="SK-27-text-35"/>
          <p:cNvSpPr/>
          <p:nvPr/>
        </p:nvSpPr>
        <p:spPr>
          <a:xfrm>
            <a:off x="7435751" y="3377059"/>
            <a:ext cx="1720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Feeding/Health</a:t>
            </a:r>
            <a:endParaRPr lang="en-US" sz="1050" dirty="0"/>
          </a:p>
        </p:txBody>
      </p:sp>
      <p:sp>
        <p:nvSpPr>
          <p:cNvPr id="37" name="SK-27-text-36"/>
          <p:cNvSpPr/>
          <p:nvPr/>
        </p:nvSpPr>
        <p:spPr>
          <a:xfrm>
            <a:off x="9366200" y="3377059"/>
            <a:ext cx="1720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Safety/Home</a:t>
            </a:r>
            <a:endParaRPr lang="en-US" sz="1050" dirty="0"/>
          </a:p>
        </p:txBody>
      </p:sp>
      <p:sp>
        <p:nvSpPr>
          <p:cNvPr id="38" name="SK-27-text-37"/>
          <p:cNvSpPr/>
          <p:nvPr/>
        </p:nvSpPr>
        <p:spPr>
          <a:xfrm>
            <a:off x="5505450" y="3786634"/>
            <a:ext cx="172075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Quality Time</a:t>
            </a:r>
            <a:endParaRPr lang="en-US" sz="1050" dirty="0"/>
          </a:p>
        </p:txBody>
      </p:sp>
      <p:sp>
        <p:nvSpPr>
          <p:cNvPr id="39" name="SK-27-text-38"/>
          <p:cNvSpPr/>
          <p:nvPr/>
        </p:nvSpPr>
        <p:spPr>
          <a:xfrm>
            <a:off x="7435751" y="3786634"/>
            <a:ext cx="1720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Self-Esteem</a:t>
            </a:r>
            <a:endParaRPr lang="en-US" sz="1050" dirty="0"/>
          </a:p>
        </p:txBody>
      </p:sp>
      <p:sp>
        <p:nvSpPr>
          <p:cNvPr id="40" name="SK-27-text-39"/>
          <p:cNvSpPr/>
          <p:nvPr/>
        </p:nvSpPr>
        <p:spPr>
          <a:xfrm>
            <a:off x="9366200" y="3786634"/>
            <a:ext cx="17209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4B5563"/>
                </a:solidFill>
              </a:rPr>
              <a:t>Education</a:t>
            </a:r>
            <a:endParaRPr lang="en-US" sz="1050" dirty="0"/>
          </a:p>
        </p:txBody>
      </p:sp>
      <p:sp>
        <p:nvSpPr>
          <p:cNvPr id="41" name="SK-27-text-40"/>
          <p:cNvSpPr/>
          <p:nvPr/>
        </p:nvSpPr>
        <p:spPr>
          <a:xfrm>
            <a:off x="5719763" y="4253359"/>
            <a:ext cx="56721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Behavioural Activation:</a:t>
            </a:r>
            <a:r>
              <a:rPr lang="en-US" sz="1350" dirty="0">
                <a:solidFill>
                  <a:srgbClr val="1A1A1A"/>
                </a:solidFill>
              </a:rPr>
              <a:t> Agree one small, value-based activity (e.g., 10 mins reading to child tonight).</a:t>
            </a:r>
            <a:endParaRPr lang="en-US" sz="1350" dirty="0"/>
          </a:p>
        </p:txBody>
      </p:sp>
      <p:sp>
        <p:nvSpPr>
          <p:cNvPr id="42" name="SK-27-text-41"/>
          <p:cNvSpPr/>
          <p:nvPr/>
        </p:nvSpPr>
        <p:spPr>
          <a:xfrm>
            <a:off x="5719763" y="4847481"/>
            <a:ext cx="5672138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Signposting:</a:t>
            </a:r>
            <a:r>
              <a:rPr lang="en-US" sz="1350" dirty="0">
                <a:solidFill>
                  <a:srgbClr val="1A1A1A"/>
                </a:solidFill>
              </a:rPr>
              <a:t> Offer self-referral link to </a:t>
            </a:r>
            <a:r>
              <a:rPr lang="en-US" sz="1350" b="1" dirty="0">
                <a:solidFill>
                  <a:srgbClr val="1A1A1A"/>
                </a:solidFill>
              </a:rPr>
              <a:t>NHS Talking Therapies</a:t>
            </a:r>
            <a:r>
              <a:rPr lang="en-US" sz="1350" dirty="0">
                <a:solidFill>
                  <a:srgbClr val="1A1A1A"/>
                </a:solidFill>
              </a:rPr>
              <a:t> for guided self-help or CBT.</a:t>
            </a:r>
            <a:endParaRPr lang="en-US" sz="1350" dirty="0"/>
          </a:p>
        </p:txBody>
      </p:sp>
      <p:sp>
        <p:nvSpPr>
          <p:cNvPr id="43" name="SK-27-text-42"/>
          <p:cNvSpPr/>
          <p:nvPr/>
        </p:nvSpPr>
        <p:spPr>
          <a:xfrm>
            <a:off x="571500" y="6596063"/>
            <a:ext cx="31965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  <p:sp>
        <p:nvSpPr>
          <p:cNvPr id="44" name="SK-27-text-43"/>
          <p:cNvSpPr/>
          <p:nvPr/>
        </p:nvSpPr>
        <p:spPr>
          <a:xfrm>
            <a:off x="9172575" y="6596063"/>
            <a:ext cx="30194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Psychological Approaches in GP | July 2026</a:t>
            </a:r>
            <a:endParaRPr lang="en-US" sz="97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4328220" cy="3148013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26815"/>
            <a:ext cx="238125" cy="190500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922240"/>
            <a:ext cx="4099620" cy="957263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879503"/>
            <a:ext cx="4099620" cy="419100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1050" y="4012853"/>
            <a:ext cx="190500" cy="152400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565303"/>
            <a:ext cx="4328220" cy="1649760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800" y="4727228"/>
            <a:ext cx="238125" cy="190500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8320" y="1264890"/>
            <a:ext cx="6492180" cy="2413248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2620" y="1426815"/>
            <a:ext cx="238125" cy="190500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28320" y="3801963"/>
            <a:ext cx="6492180" cy="2413248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42620" y="3963888"/>
            <a:ext cx="238125" cy="190500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519863"/>
            <a:ext cx="12192000" cy="338138"/>
          </a:xfrm>
          <a:prstGeom prst="rect">
            <a:avLst/>
          </a:prstGeom>
        </p:spPr>
      </p:pic>
      <p:sp>
        <p:nvSpPr>
          <p:cNvPr id="17" name="SK-28-text-16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SCA Scenario 2: Panic and Avoidance</a:t>
            </a:r>
            <a:endParaRPr lang="en-US" sz="2550" dirty="0"/>
          </a:p>
        </p:txBody>
      </p:sp>
      <p:sp>
        <p:nvSpPr>
          <p:cNvPr id="18" name="SK-28-text-17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19" name="SK-28-text-18"/>
          <p:cNvSpPr/>
          <p:nvPr/>
        </p:nvSpPr>
        <p:spPr>
          <a:xfrm>
            <a:off x="1019175" y="1379190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728F"/>
                </a:solidFill>
              </a:rPr>
              <a:t>The Clinical Presentation</a:t>
            </a:r>
            <a:endParaRPr lang="en-US" sz="1500" dirty="0"/>
          </a:p>
        </p:txBody>
      </p:sp>
      <p:sp>
        <p:nvSpPr>
          <p:cNvPr id="20" name="SK-28-text-19"/>
          <p:cNvSpPr/>
          <p:nvPr/>
        </p:nvSpPr>
        <p:spPr>
          <a:xfrm>
            <a:off x="685800" y="1779240"/>
            <a:ext cx="4099620" cy="1028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Patient:</a:t>
            </a:r>
            <a:r>
              <a:rPr lang="en-US" sz="1350" dirty="0">
                <a:solidFill>
                  <a:srgbClr val="1A1A1A"/>
                </a:solidFill>
              </a:rPr>
              <a:t> Repeated attendance for palpitations. Physical exams and ECG are normal. Patient is terrified of a heart attack and has started avoiding exercise and supermarkets.</a:t>
            </a:r>
            <a:endParaRPr lang="en-US" sz="1350" dirty="0"/>
          </a:p>
        </p:txBody>
      </p:sp>
      <p:sp>
        <p:nvSpPr>
          <p:cNvPr id="21" name="SK-28-text-20"/>
          <p:cNvSpPr/>
          <p:nvPr/>
        </p:nvSpPr>
        <p:spPr>
          <a:xfrm>
            <a:off x="800100" y="2922240"/>
            <a:ext cx="3871020" cy="957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i="1" dirty="0">
                <a:solidFill>
                  <a:srgbClr val="4B5563"/>
                </a:solidFill>
              </a:rPr>
              <a:t>"I can see how frightening these physical sensations are. It is natural to feel scared when your heart races like that."</a:t>
            </a:r>
            <a:endParaRPr lang="en-US" sz="1275" dirty="0"/>
          </a:p>
        </p:txBody>
      </p:sp>
      <p:sp>
        <p:nvSpPr>
          <p:cNvPr id="22" name="SK-28-text-21"/>
          <p:cNvSpPr/>
          <p:nvPr/>
        </p:nvSpPr>
        <p:spPr>
          <a:xfrm>
            <a:off x="1047750" y="3879503"/>
            <a:ext cx="732404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D728F"/>
                </a:solidFill>
              </a:rPr>
              <a:t>SCA Tip: Avoid saying "It's just anxiety."</a:t>
            </a:r>
            <a:endParaRPr lang="en-US" sz="1200" dirty="0"/>
          </a:p>
        </p:txBody>
      </p:sp>
      <p:sp>
        <p:nvSpPr>
          <p:cNvPr id="23" name="SK-28-text-22"/>
          <p:cNvSpPr/>
          <p:nvPr/>
        </p:nvSpPr>
        <p:spPr>
          <a:xfrm>
            <a:off x="1019175" y="4679603"/>
            <a:ext cx="409962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22222"/>
                </a:solidFill>
              </a:rPr>
              <a:t>Safety Screening</a:t>
            </a:r>
            <a:endParaRPr lang="en-US" sz="1500" dirty="0"/>
          </a:p>
        </p:txBody>
      </p:sp>
      <p:sp>
        <p:nvSpPr>
          <p:cNvPr id="24" name="SK-28-text-23"/>
          <p:cNvSpPr/>
          <p:nvPr/>
        </p:nvSpPr>
        <p:spPr>
          <a:xfrm>
            <a:off x="914400" y="5079653"/>
            <a:ext cx="698349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Screen for exertional chest pain/syncope</a:t>
            </a:r>
            <a:endParaRPr lang="en-US" sz="1200" dirty="0"/>
          </a:p>
        </p:txBody>
      </p:sp>
      <p:sp>
        <p:nvSpPr>
          <p:cNvPr id="25" name="SK-28-text-24"/>
          <p:cNvSpPr/>
          <p:nvPr/>
        </p:nvSpPr>
        <p:spPr>
          <a:xfrm>
            <a:off x="914400" y="5384453"/>
            <a:ext cx="594740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Check for suicidal ideation/intent</a:t>
            </a:r>
            <a:endParaRPr lang="en-US" sz="1200" dirty="0"/>
          </a:p>
        </p:txBody>
      </p:sp>
      <p:sp>
        <p:nvSpPr>
          <p:cNvPr id="26" name="SK-28-text-25"/>
          <p:cNvSpPr/>
          <p:nvPr/>
        </p:nvSpPr>
        <p:spPr>
          <a:xfrm>
            <a:off x="914400" y="5689253"/>
            <a:ext cx="594740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Assess impact on daily functioning</a:t>
            </a:r>
            <a:endParaRPr lang="en-US" sz="1200" dirty="0"/>
          </a:p>
        </p:txBody>
      </p:sp>
      <p:sp>
        <p:nvSpPr>
          <p:cNvPr id="27" name="SK-28-text-26"/>
          <p:cNvSpPr/>
          <p:nvPr/>
        </p:nvSpPr>
        <p:spPr>
          <a:xfrm>
            <a:off x="5575995" y="1379190"/>
            <a:ext cx="6400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E7D32"/>
                </a:solidFill>
              </a:rPr>
              <a:t>Explaining "Fight-or-Flight"</a:t>
            </a:r>
            <a:endParaRPr lang="en-US" sz="1500" dirty="0"/>
          </a:p>
        </p:txBody>
      </p:sp>
      <p:sp>
        <p:nvSpPr>
          <p:cNvPr id="28" name="SK-28-text-27"/>
          <p:cNvSpPr/>
          <p:nvPr/>
        </p:nvSpPr>
        <p:spPr>
          <a:xfrm>
            <a:off x="5242620" y="1760190"/>
            <a:ext cx="69493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Link the physical symptoms to the body's natural alarm system:</a:t>
            </a:r>
            <a:endParaRPr lang="en-US" sz="1350" dirty="0"/>
          </a:p>
        </p:txBody>
      </p:sp>
      <p:sp>
        <p:nvSpPr>
          <p:cNvPr id="29" name="SK-28-text-28"/>
          <p:cNvSpPr/>
          <p:nvPr/>
        </p:nvSpPr>
        <p:spPr>
          <a:xfrm>
            <a:off x="5471220" y="2093565"/>
            <a:ext cx="67207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</a:rPr>
              <a:t>Physiology:</a:t>
            </a:r>
            <a:r>
              <a:rPr lang="en-US" sz="1200" dirty="0">
                <a:solidFill>
                  <a:srgbClr val="000000"/>
                </a:solidFill>
              </a:rPr>
              <a:t> Adrenaline surge prep for danger.</a:t>
            </a:r>
            <a:endParaRPr lang="en-US" sz="1200" dirty="0"/>
          </a:p>
        </p:txBody>
      </p:sp>
      <p:sp>
        <p:nvSpPr>
          <p:cNvPr id="30" name="SK-28-text-29"/>
          <p:cNvSpPr/>
          <p:nvPr/>
        </p:nvSpPr>
        <p:spPr>
          <a:xfrm>
            <a:off x="5471220" y="2398365"/>
            <a:ext cx="67207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</a:rPr>
              <a:t>Symptoms:</a:t>
            </a:r>
            <a:r>
              <a:rPr lang="en-US" sz="1200" dirty="0">
                <a:solidFill>
                  <a:srgbClr val="000000"/>
                </a:solidFill>
              </a:rPr>
              <a:t> Racing heart, rapid breathing, tension.</a:t>
            </a:r>
            <a:endParaRPr lang="en-US" sz="1200" dirty="0"/>
          </a:p>
        </p:txBody>
      </p:sp>
      <p:sp>
        <p:nvSpPr>
          <p:cNvPr id="31" name="SK-28-text-30"/>
          <p:cNvSpPr/>
          <p:nvPr/>
        </p:nvSpPr>
        <p:spPr>
          <a:xfrm>
            <a:off x="5471220" y="2703165"/>
            <a:ext cx="603498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</a:rPr>
              <a:t>Misinterpretation:</a:t>
            </a:r>
            <a:r>
              <a:rPr lang="en-US" sz="1200" dirty="0">
                <a:solidFill>
                  <a:srgbClr val="000000"/>
                </a:solidFill>
              </a:rPr>
              <a:t> Brain reads normal survival signals as a medical catastrophe (Heart Attack).</a:t>
            </a:r>
            <a:endParaRPr lang="en-US" sz="1200" dirty="0"/>
          </a:p>
        </p:txBody>
      </p:sp>
      <p:sp>
        <p:nvSpPr>
          <p:cNvPr id="32" name="SK-28-text-31"/>
          <p:cNvSpPr/>
          <p:nvPr/>
        </p:nvSpPr>
        <p:spPr>
          <a:xfrm>
            <a:off x="5575995" y="3916263"/>
            <a:ext cx="626358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728F"/>
                </a:solidFill>
              </a:rPr>
              <a:t>CBT &amp; Referral Tools</a:t>
            </a:r>
            <a:endParaRPr lang="en-US" sz="1500" dirty="0"/>
          </a:p>
        </p:txBody>
      </p:sp>
      <p:sp>
        <p:nvSpPr>
          <p:cNvPr id="33" name="SK-28-text-32"/>
          <p:cNvSpPr/>
          <p:nvPr/>
        </p:nvSpPr>
        <p:spPr>
          <a:xfrm>
            <a:off x="5471220" y="4316313"/>
            <a:ext cx="67207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</a:rPr>
              <a:t>Guided Self-Help:</a:t>
            </a:r>
            <a:r>
              <a:rPr lang="en-US" sz="1200" dirty="0">
                <a:solidFill>
                  <a:srgbClr val="000000"/>
                </a:solidFill>
              </a:rPr>
              <a:t> NHS workbooks on panic.</a:t>
            </a:r>
            <a:endParaRPr lang="en-US" sz="1200" dirty="0"/>
          </a:p>
        </p:txBody>
      </p:sp>
      <p:sp>
        <p:nvSpPr>
          <p:cNvPr id="34" name="SK-28-text-33"/>
          <p:cNvSpPr/>
          <p:nvPr/>
        </p:nvSpPr>
        <p:spPr>
          <a:xfrm>
            <a:off x="5471220" y="4621113"/>
            <a:ext cx="67207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</a:rPr>
              <a:t>CBT Principle:</a:t>
            </a:r>
            <a:r>
              <a:rPr lang="en-US" sz="1200" dirty="0">
                <a:solidFill>
                  <a:srgbClr val="000000"/>
                </a:solidFill>
              </a:rPr>
              <a:t> Challenge the 'catastrophic' thought when the sensation starts.</a:t>
            </a:r>
            <a:endParaRPr lang="en-US" sz="1200" dirty="0"/>
          </a:p>
        </p:txBody>
      </p:sp>
      <p:sp>
        <p:nvSpPr>
          <p:cNvPr id="35" name="SK-28-text-34"/>
          <p:cNvSpPr/>
          <p:nvPr/>
        </p:nvSpPr>
        <p:spPr>
          <a:xfrm>
            <a:off x="5471220" y="4925913"/>
            <a:ext cx="67207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</a:rPr>
              <a:t>NHS Talking Therapies:</a:t>
            </a:r>
            <a:r>
              <a:rPr lang="en-US" sz="1200" dirty="0">
                <a:solidFill>
                  <a:srgbClr val="000000"/>
                </a:solidFill>
              </a:rPr>
              <a:t> Explain self-referral (Step 2/3) for evidence-based therapy.</a:t>
            </a:r>
            <a:endParaRPr lang="en-US" sz="1200" dirty="0"/>
          </a:p>
        </p:txBody>
      </p:sp>
      <p:sp>
        <p:nvSpPr>
          <p:cNvPr id="36" name="SK-28-text-35"/>
          <p:cNvSpPr/>
          <p:nvPr/>
        </p:nvSpPr>
        <p:spPr>
          <a:xfrm>
            <a:off x="5471220" y="5230713"/>
            <a:ext cx="67207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0000"/>
                </a:solidFill>
              </a:rPr>
              <a:t>Safety-net:</a:t>
            </a:r>
            <a:r>
              <a:rPr lang="en-US" sz="1200" dirty="0">
                <a:solidFill>
                  <a:srgbClr val="000000"/>
                </a:solidFill>
              </a:rPr>
              <a:t> Provide clear instructions for return if symptoms change or risk increases.</a:t>
            </a:r>
            <a:endParaRPr lang="en-US" sz="1200" dirty="0"/>
          </a:p>
        </p:txBody>
      </p:sp>
      <p:sp>
        <p:nvSpPr>
          <p:cNvPr id="37" name="SK-28-text-36"/>
          <p:cNvSpPr/>
          <p:nvPr/>
        </p:nvSpPr>
        <p:spPr>
          <a:xfrm>
            <a:off x="10372725" y="6519863"/>
            <a:ext cx="1819275" cy="3381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5410200" cy="1201787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20118"/>
            <a:ext cx="214313" cy="175320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619077"/>
            <a:ext cx="5410200" cy="3578870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2733377"/>
            <a:ext cx="5181600" cy="323850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3205163"/>
            <a:ext cx="190500" cy="156865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4400" y="3707904"/>
            <a:ext cx="190500" cy="156865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4400" y="4210645"/>
            <a:ext cx="190500" cy="156865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4400" y="4713387"/>
            <a:ext cx="190500" cy="156865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264890"/>
            <a:ext cx="5410200" cy="2753916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1379190"/>
            <a:ext cx="5181600" cy="323850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53200" y="1850975"/>
            <a:ext cx="190500" cy="156865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53200" y="2140446"/>
            <a:ext cx="190500" cy="156865"/>
          </a:xfrm>
          <a:prstGeom prst="rect">
            <a:avLst/>
          </a:prstGeom>
        </p:spPr>
      </p:pic>
      <p:pic>
        <p:nvPicPr>
          <p:cNvPr id="17" name="SK-2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53200" y="2643188"/>
            <a:ext cx="190500" cy="156865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53200" y="3145929"/>
            <a:ext cx="190500" cy="156865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53200" y="3648670"/>
            <a:ext cx="190500" cy="156865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10300" y="4171206"/>
            <a:ext cx="5410200" cy="923925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24600" y="4326434"/>
            <a:ext cx="214313" cy="175320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0300" y="5247531"/>
            <a:ext cx="5410200" cy="950416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0" y="6578947"/>
            <a:ext cx="12192000" cy="390525"/>
          </a:xfrm>
          <a:prstGeom prst="rect">
            <a:avLst/>
          </a:prstGeom>
        </p:spPr>
      </p:pic>
      <p:sp>
        <p:nvSpPr>
          <p:cNvPr id="24" name="SK-29-text-23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SCA Scenario 3: Ambivalence about Change</a:t>
            </a:r>
            <a:endParaRPr lang="en-US" sz="2550" dirty="0"/>
          </a:p>
        </p:txBody>
      </p:sp>
      <p:sp>
        <p:nvSpPr>
          <p:cNvPr id="25" name="SK-29-text-24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6" name="SK-29-text-25"/>
          <p:cNvSpPr/>
          <p:nvPr/>
        </p:nvSpPr>
        <p:spPr>
          <a:xfrm>
            <a:off x="976312" y="1379190"/>
            <a:ext cx="51816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728F"/>
                </a:solidFill>
              </a:rPr>
              <a:t>Scenario Brief</a:t>
            </a:r>
            <a:endParaRPr lang="en-US" sz="1350" dirty="0"/>
          </a:p>
        </p:txBody>
      </p:sp>
      <p:sp>
        <p:nvSpPr>
          <p:cNvPr id="27" name="SK-29-text-26"/>
          <p:cNvSpPr/>
          <p:nvPr/>
        </p:nvSpPr>
        <p:spPr>
          <a:xfrm>
            <a:off x="685800" y="1712565"/>
            <a:ext cx="518160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Patient presents with work-related stress, poor sleep (waking at 3 AM), and increased alcohol use (4-5 units nightly). They are unsure if they want to reduce alcohol, fearing they won't relax without it.</a:t>
            </a:r>
            <a:endParaRPr lang="en-US" sz="1200" dirty="0"/>
          </a:p>
        </p:txBody>
      </p:sp>
      <p:sp>
        <p:nvSpPr>
          <p:cNvPr id="28" name="SK-29-text-27"/>
          <p:cNvSpPr/>
          <p:nvPr/>
        </p:nvSpPr>
        <p:spPr>
          <a:xfrm>
            <a:off x="685800" y="2733377"/>
            <a:ext cx="878205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Using OARS (Motivational Interviewing)</a:t>
            </a:r>
            <a:endParaRPr lang="en-US" sz="1500" dirty="0"/>
          </a:p>
        </p:txBody>
      </p:sp>
      <p:sp>
        <p:nvSpPr>
          <p:cNvPr id="29" name="SK-29-text-28"/>
          <p:cNvSpPr/>
          <p:nvPr/>
        </p:nvSpPr>
        <p:spPr>
          <a:xfrm>
            <a:off x="1143000" y="3171527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1A1A1A"/>
                </a:solidFill>
              </a:rPr>
              <a:t>Open Questions:</a:t>
            </a:r>
            <a:r>
              <a:rPr lang="en-US" sz="1200" dirty="0">
                <a:solidFill>
                  <a:srgbClr val="000000"/>
                </a:solidFill>
              </a:rPr>
              <a:t> "How do you feel your evening routine affects your sleep quality?"</a:t>
            </a:r>
            <a:endParaRPr lang="en-US" sz="1200" dirty="0"/>
          </a:p>
        </p:txBody>
      </p:sp>
      <p:sp>
        <p:nvSpPr>
          <p:cNvPr id="30" name="SK-29-text-29"/>
          <p:cNvSpPr/>
          <p:nvPr/>
        </p:nvSpPr>
        <p:spPr>
          <a:xfrm>
            <a:off x="1143000" y="3674269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1A1A1A"/>
                </a:solidFill>
              </a:rPr>
              <a:t>Affirmations:</a:t>
            </a:r>
            <a:r>
              <a:rPr lang="en-US" sz="1200" dirty="0">
                <a:solidFill>
                  <a:srgbClr val="000000"/>
                </a:solidFill>
              </a:rPr>
              <a:t> "It's a real strength that you've recognized the link between stress and your drinking habits."</a:t>
            </a:r>
            <a:endParaRPr lang="en-US" sz="1200" dirty="0"/>
          </a:p>
        </p:txBody>
      </p:sp>
      <p:sp>
        <p:nvSpPr>
          <p:cNvPr id="31" name="SK-29-text-30"/>
          <p:cNvSpPr/>
          <p:nvPr/>
        </p:nvSpPr>
        <p:spPr>
          <a:xfrm>
            <a:off x="1143000" y="4177010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1A1A1A"/>
                </a:solidFill>
              </a:rPr>
              <a:t>Reflections:</a:t>
            </a:r>
            <a:r>
              <a:rPr lang="en-US" sz="1200" dirty="0">
                <a:solidFill>
                  <a:srgbClr val="000000"/>
                </a:solidFill>
              </a:rPr>
              <a:t> "So, alcohol feels like a necessary 'off switch' right now, even though you suspect it causes the early waking."</a:t>
            </a:r>
            <a:endParaRPr lang="en-US" sz="1200" dirty="0"/>
          </a:p>
        </p:txBody>
      </p:sp>
      <p:sp>
        <p:nvSpPr>
          <p:cNvPr id="32" name="SK-29-text-31"/>
          <p:cNvSpPr/>
          <p:nvPr/>
        </p:nvSpPr>
        <p:spPr>
          <a:xfrm>
            <a:off x="1143000" y="4679752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1A1A1A"/>
                </a:solidFill>
              </a:rPr>
              <a:t>Summaries:</a:t>
            </a:r>
            <a:r>
              <a:rPr lang="en-US" sz="1200" dirty="0">
                <a:solidFill>
                  <a:srgbClr val="000000"/>
                </a:solidFill>
              </a:rPr>
              <a:t> "You want more energy for work, but find it hard to unwind without a drink. You're feeling stuck between the two."</a:t>
            </a:r>
            <a:endParaRPr lang="en-US" sz="1200" dirty="0"/>
          </a:p>
        </p:txBody>
      </p:sp>
      <p:sp>
        <p:nvSpPr>
          <p:cNvPr id="33" name="SK-29-text-32"/>
          <p:cNvSpPr/>
          <p:nvPr/>
        </p:nvSpPr>
        <p:spPr>
          <a:xfrm>
            <a:off x="6324600" y="1379190"/>
            <a:ext cx="58674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Applying the 5 A's Framework</a:t>
            </a:r>
            <a:endParaRPr lang="en-US" sz="1500" dirty="0"/>
          </a:p>
        </p:txBody>
      </p:sp>
      <p:sp>
        <p:nvSpPr>
          <p:cNvPr id="34" name="SK-29-text-33"/>
          <p:cNvSpPr/>
          <p:nvPr/>
        </p:nvSpPr>
        <p:spPr>
          <a:xfrm>
            <a:off x="6781800" y="1817340"/>
            <a:ext cx="541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1A1A1A"/>
                </a:solidFill>
              </a:rPr>
              <a:t>Ask:</a:t>
            </a:r>
            <a:r>
              <a:rPr lang="en-US" sz="1200" dirty="0">
                <a:solidFill>
                  <a:srgbClr val="000000"/>
                </a:solidFill>
              </a:rPr>
              <a:t> Seek permission to discuss alcohol's impact on physiology.</a:t>
            </a:r>
            <a:endParaRPr lang="en-US" sz="1200" dirty="0"/>
          </a:p>
        </p:txBody>
      </p:sp>
      <p:sp>
        <p:nvSpPr>
          <p:cNvPr id="35" name="SK-29-text-34"/>
          <p:cNvSpPr/>
          <p:nvPr/>
        </p:nvSpPr>
        <p:spPr>
          <a:xfrm>
            <a:off x="6781800" y="2106811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1A1A1A"/>
                </a:solidFill>
              </a:rPr>
              <a:t>Advise:</a:t>
            </a:r>
            <a:r>
              <a:rPr lang="en-US" sz="1200" dirty="0">
                <a:solidFill>
                  <a:srgbClr val="000000"/>
                </a:solidFill>
              </a:rPr>
              <a:t> Briefly explain how alcohol disrupts REM sleep and causes early arousal.</a:t>
            </a:r>
            <a:endParaRPr lang="en-US" sz="1200" dirty="0"/>
          </a:p>
        </p:txBody>
      </p:sp>
      <p:sp>
        <p:nvSpPr>
          <p:cNvPr id="36" name="SK-29-text-35"/>
          <p:cNvSpPr/>
          <p:nvPr/>
        </p:nvSpPr>
        <p:spPr>
          <a:xfrm>
            <a:off x="6781800" y="2609552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1A1A1A"/>
                </a:solidFill>
              </a:rPr>
              <a:t>Assess:</a:t>
            </a:r>
            <a:r>
              <a:rPr lang="en-US" sz="1200" dirty="0">
                <a:solidFill>
                  <a:srgbClr val="000000"/>
                </a:solidFill>
              </a:rPr>
              <a:t> Use readiness scaling (0-10) for changing the evening routine.</a:t>
            </a:r>
            <a:endParaRPr lang="en-US" sz="1200" dirty="0"/>
          </a:p>
        </p:txBody>
      </p:sp>
      <p:sp>
        <p:nvSpPr>
          <p:cNvPr id="37" name="SK-29-text-36"/>
          <p:cNvSpPr/>
          <p:nvPr/>
        </p:nvSpPr>
        <p:spPr>
          <a:xfrm>
            <a:off x="6781800" y="3112294"/>
            <a:ext cx="4953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1A1A1A"/>
                </a:solidFill>
              </a:rPr>
              <a:t>Assist:</a:t>
            </a:r>
            <a:r>
              <a:rPr lang="en-US" sz="1200" dirty="0">
                <a:solidFill>
                  <a:srgbClr val="000000"/>
                </a:solidFill>
              </a:rPr>
              <a:t> Help the patient identify one alternative relaxation method (e.g., reading, bath).</a:t>
            </a:r>
            <a:endParaRPr lang="en-US" sz="1200" dirty="0"/>
          </a:p>
        </p:txBody>
      </p:sp>
      <p:sp>
        <p:nvSpPr>
          <p:cNvPr id="38" name="SK-29-text-37"/>
          <p:cNvSpPr/>
          <p:nvPr/>
        </p:nvSpPr>
        <p:spPr>
          <a:xfrm>
            <a:off x="6781800" y="3615035"/>
            <a:ext cx="54102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b="1" dirty="0">
                <a:solidFill>
                  <a:srgbClr val="1A1A1A"/>
                </a:solidFill>
              </a:rPr>
              <a:t>Arrange:</a:t>
            </a:r>
            <a:r>
              <a:rPr lang="en-US" sz="1200" dirty="0">
                <a:solidFill>
                  <a:srgbClr val="000000"/>
                </a:solidFill>
              </a:rPr>
              <a:t> Set a follow-up in 2 weeks to review sleep and alcohol logs.</a:t>
            </a:r>
            <a:endParaRPr lang="en-US" sz="1200" dirty="0"/>
          </a:p>
        </p:txBody>
      </p:sp>
      <p:sp>
        <p:nvSpPr>
          <p:cNvPr id="39" name="SK-29-text-38"/>
          <p:cNvSpPr/>
          <p:nvPr/>
        </p:nvSpPr>
        <p:spPr>
          <a:xfrm>
            <a:off x="6615113" y="4285506"/>
            <a:ext cx="5576888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SCA Focus: Shared Decision-Making</a:t>
            </a:r>
            <a:endParaRPr lang="en-US" sz="1350" dirty="0"/>
          </a:p>
        </p:txBody>
      </p:sp>
      <p:sp>
        <p:nvSpPr>
          <p:cNvPr id="40" name="SK-29-text-39"/>
          <p:cNvSpPr/>
          <p:nvPr/>
        </p:nvSpPr>
        <p:spPr>
          <a:xfrm>
            <a:off x="6324600" y="4580781"/>
            <a:ext cx="51816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Avoid the "Righting Reflex." Elicit the patient's own motivations. If readiness is low (e.g., 3/10), ask: "Why is it 3 and not 0?" to find existing motivation.</a:t>
            </a:r>
            <a:endParaRPr lang="en-US" sz="1125" dirty="0"/>
          </a:p>
        </p:txBody>
      </p:sp>
      <p:sp>
        <p:nvSpPr>
          <p:cNvPr id="41" name="SK-29-text-40"/>
          <p:cNvSpPr/>
          <p:nvPr/>
        </p:nvSpPr>
        <p:spPr>
          <a:xfrm>
            <a:off x="6324600" y="5361831"/>
            <a:ext cx="52673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728F"/>
                </a:solidFill>
              </a:rPr>
              <a:t>The "Next Small Step"</a:t>
            </a:r>
            <a:endParaRPr lang="en-US" sz="1350" dirty="0"/>
          </a:p>
        </p:txBody>
      </p:sp>
      <p:sp>
        <p:nvSpPr>
          <p:cNvPr id="42" name="SK-29-text-41"/>
          <p:cNvSpPr/>
          <p:nvPr/>
        </p:nvSpPr>
        <p:spPr>
          <a:xfrm>
            <a:off x="6324600" y="5657106"/>
            <a:ext cx="5181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"Would you be willing to try having two alcohol-free nights this week and noting down how your sleep changes?"</a:t>
            </a:r>
            <a:endParaRPr lang="en-US" sz="1200" dirty="0"/>
          </a:p>
        </p:txBody>
      </p:sp>
      <p:sp>
        <p:nvSpPr>
          <p:cNvPr id="43" name="SK-29-text-42"/>
          <p:cNvSpPr/>
          <p:nvPr/>
        </p:nvSpPr>
        <p:spPr>
          <a:xfrm>
            <a:off x="571500" y="6578947"/>
            <a:ext cx="1112520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17290"/>
            <a:ext cx="4238625" cy="4569172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1125" y="1517005"/>
            <a:ext cx="3071813" cy="483840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1125" y="1659285"/>
            <a:ext cx="261937" cy="214313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91125" y="2000845"/>
            <a:ext cx="3071813" cy="777180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91125" y="2143125"/>
            <a:ext cx="261937" cy="214313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91125" y="2778026"/>
            <a:ext cx="3071813" cy="777180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91125" y="2920305"/>
            <a:ext cx="261937" cy="214313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91125" y="3555206"/>
            <a:ext cx="3071813" cy="777180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91125" y="3697486"/>
            <a:ext cx="261937" cy="214313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91125" y="4332387"/>
            <a:ext cx="3071813" cy="777180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91125" y="4474666"/>
            <a:ext cx="261937" cy="214313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91125" y="5109567"/>
            <a:ext cx="3071813" cy="777180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91125" y="5251847"/>
            <a:ext cx="261937" cy="214313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48688" y="1517005"/>
            <a:ext cx="3071813" cy="777180"/>
          </a:xfrm>
          <a:prstGeom prst="rect">
            <a:avLst/>
          </a:prstGeom>
        </p:spPr>
      </p:pic>
      <p:pic>
        <p:nvPicPr>
          <p:cNvPr id="19" name="SK-3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48688" y="1659285"/>
            <a:ext cx="261937" cy="214313"/>
          </a:xfrm>
          <a:prstGeom prst="rect">
            <a:avLst/>
          </a:prstGeom>
        </p:spPr>
      </p:pic>
      <p:pic>
        <p:nvPicPr>
          <p:cNvPr id="20" name="SK-30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48688" y="2294186"/>
            <a:ext cx="3071813" cy="483840"/>
          </a:xfrm>
          <a:prstGeom prst="rect">
            <a:avLst/>
          </a:prstGeom>
        </p:spPr>
      </p:pic>
      <p:pic>
        <p:nvPicPr>
          <p:cNvPr id="21" name="SK-30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48688" y="2436465"/>
            <a:ext cx="261937" cy="214313"/>
          </a:xfrm>
          <a:prstGeom prst="rect">
            <a:avLst/>
          </a:prstGeom>
        </p:spPr>
      </p:pic>
      <p:pic>
        <p:nvPicPr>
          <p:cNvPr id="22" name="SK-30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48688" y="2778026"/>
            <a:ext cx="3071813" cy="777180"/>
          </a:xfrm>
          <a:prstGeom prst="rect">
            <a:avLst/>
          </a:prstGeom>
        </p:spPr>
      </p:pic>
      <p:pic>
        <p:nvPicPr>
          <p:cNvPr id="23" name="SK-30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48688" y="2920305"/>
            <a:ext cx="261937" cy="214313"/>
          </a:xfrm>
          <a:prstGeom prst="rect">
            <a:avLst/>
          </a:prstGeom>
        </p:spPr>
      </p:pic>
      <p:pic>
        <p:nvPicPr>
          <p:cNvPr id="24" name="SK-30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548688" y="3555206"/>
            <a:ext cx="3071813" cy="483840"/>
          </a:xfrm>
          <a:prstGeom prst="rect">
            <a:avLst/>
          </a:prstGeom>
        </p:spPr>
      </p:pic>
      <p:pic>
        <p:nvPicPr>
          <p:cNvPr id="25" name="SK-30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548688" y="3697486"/>
            <a:ext cx="261937" cy="214313"/>
          </a:xfrm>
          <a:prstGeom prst="rect">
            <a:avLst/>
          </a:prstGeom>
        </p:spPr>
      </p:pic>
      <p:pic>
        <p:nvPicPr>
          <p:cNvPr id="26" name="SK-30-img-2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48688" y="4039046"/>
            <a:ext cx="3071813" cy="777180"/>
          </a:xfrm>
          <a:prstGeom prst="rect">
            <a:avLst/>
          </a:prstGeom>
        </p:spPr>
      </p:pic>
      <p:pic>
        <p:nvPicPr>
          <p:cNvPr id="27" name="SK-30-img-26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548688" y="4181326"/>
            <a:ext cx="261937" cy="214313"/>
          </a:xfrm>
          <a:prstGeom prst="rect">
            <a:avLst/>
          </a:prstGeom>
        </p:spPr>
      </p:pic>
      <p:pic>
        <p:nvPicPr>
          <p:cNvPr id="28" name="SK-30-img-2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48688" y="4816227"/>
            <a:ext cx="3071813" cy="483840"/>
          </a:xfrm>
          <a:prstGeom prst="rect">
            <a:avLst/>
          </a:prstGeom>
        </p:spPr>
      </p:pic>
      <p:pic>
        <p:nvPicPr>
          <p:cNvPr id="29" name="SK-30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548688" y="4958507"/>
            <a:ext cx="261937" cy="214313"/>
          </a:xfrm>
          <a:prstGeom prst="rect">
            <a:avLst/>
          </a:prstGeom>
        </p:spPr>
      </p:pic>
      <p:sp>
        <p:nvSpPr>
          <p:cNvPr id="30" name="SK-30-text-29"/>
          <p:cNvSpPr/>
          <p:nvPr/>
        </p:nvSpPr>
        <p:spPr>
          <a:xfrm>
            <a:off x="762000" y="381000"/>
            <a:ext cx="48253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Quick Recall</a:t>
            </a:r>
            <a:endParaRPr lang="en-US" sz="2550" dirty="0"/>
          </a:p>
        </p:txBody>
      </p:sp>
      <p:sp>
        <p:nvSpPr>
          <p:cNvPr id="31" name="SK-30-text-30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32" name="SK-30-text-31"/>
          <p:cNvSpPr/>
          <p:nvPr/>
        </p:nvSpPr>
        <p:spPr>
          <a:xfrm>
            <a:off x="571500" y="2597051"/>
            <a:ext cx="3857625" cy="1424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E0651F"/>
                </a:solidFill>
              </a:rPr>
              <a:t>KEY</a:t>
            </a:r>
            <a:endParaRPr lang="en-US" sz="5100" dirty="0"/>
          </a:p>
          <a:p>
            <a:pPr marL="0" indent="0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E0651F"/>
                </a:solidFill>
              </a:rPr>
              <a:t>TAKEAWAYS</a:t>
            </a:r>
            <a:endParaRPr lang="en-US" sz="5100" dirty="0"/>
          </a:p>
        </p:txBody>
      </p:sp>
      <p:sp>
        <p:nvSpPr>
          <p:cNvPr id="33" name="SK-30-text-32"/>
          <p:cNvSpPr/>
          <p:nvPr/>
        </p:nvSpPr>
        <p:spPr>
          <a:xfrm>
            <a:off x="571500" y="4212431"/>
            <a:ext cx="3857625" cy="5941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High-yield psychological skills for the GP consultation.</a:t>
            </a:r>
            <a:endParaRPr lang="en-US" sz="1800" dirty="0"/>
          </a:p>
        </p:txBody>
      </p:sp>
      <p:sp>
        <p:nvSpPr>
          <p:cNvPr id="34" name="SK-30-text-33"/>
          <p:cNvSpPr/>
          <p:nvPr/>
        </p:nvSpPr>
        <p:spPr>
          <a:xfrm>
            <a:off x="5453063" y="1517005"/>
            <a:ext cx="6738938" cy="4838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Validate first to build trust.</a:t>
            </a:r>
            <a:endParaRPr lang="en-US" sz="1650" dirty="0"/>
          </a:p>
        </p:txBody>
      </p:sp>
      <p:sp>
        <p:nvSpPr>
          <p:cNvPr id="35" name="SK-30-text-34"/>
          <p:cNvSpPr/>
          <p:nvPr/>
        </p:nvSpPr>
        <p:spPr>
          <a:xfrm>
            <a:off x="5453063" y="2000845"/>
            <a:ext cx="3071813" cy="777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Ask ICE to understand meaning.</a:t>
            </a:r>
            <a:endParaRPr lang="en-US" sz="1650" dirty="0"/>
          </a:p>
        </p:txBody>
      </p:sp>
      <p:sp>
        <p:nvSpPr>
          <p:cNvPr id="36" name="SK-30-text-35"/>
          <p:cNvSpPr/>
          <p:nvPr/>
        </p:nvSpPr>
        <p:spPr>
          <a:xfrm>
            <a:off x="5453063" y="2778026"/>
            <a:ext cx="3071813" cy="777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Notice verbal and non-verbal cues.</a:t>
            </a:r>
            <a:endParaRPr lang="en-US" sz="1650" dirty="0"/>
          </a:p>
        </p:txBody>
      </p:sp>
      <p:sp>
        <p:nvSpPr>
          <p:cNvPr id="37" name="SK-30-text-36"/>
          <p:cNvSpPr/>
          <p:nvPr/>
        </p:nvSpPr>
        <p:spPr>
          <a:xfrm>
            <a:off x="5453063" y="3555206"/>
            <a:ext cx="3071813" cy="777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Link thoughts, feelings, and behaviours.</a:t>
            </a:r>
            <a:endParaRPr lang="en-US" sz="1650" dirty="0"/>
          </a:p>
        </p:txBody>
      </p:sp>
      <p:sp>
        <p:nvSpPr>
          <p:cNvPr id="38" name="SK-30-text-37"/>
          <p:cNvSpPr/>
          <p:nvPr/>
        </p:nvSpPr>
        <p:spPr>
          <a:xfrm>
            <a:off x="5453063" y="4332387"/>
            <a:ext cx="3071813" cy="777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Behaviour activation improves low mood.</a:t>
            </a:r>
            <a:endParaRPr lang="en-US" sz="1650" dirty="0"/>
          </a:p>
        </p:txBody>
      </p:sp>
      <p:sp>
        <p:nvSpPr>
          <p:cNvPr id="39" name="SK-30-text-38"/>
          <p:cNvSpPr/>
          <p:nvPr/>
        </p:nvSpPr>
        <p:spPr>
          <a:xfrm>
            <a:off x="5453063" y="5109567"/>
            <a:ext cx="3071813" cy="777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Goals must always be SMART.</a:t>
            </a:r>
            <a:endParaRPr lang="en-US" sz="1650" dirty="0"/>
          </a:p>
        </p:txBody>
      </p:sp>
      <p:sp>
        <p:nvSpPr>
          <p:cNvPr id="40" name="SK-30-text-39"/>
          <p:cNvSpPr/>
          <p:nvPr/>
        </p:nvSpPr>
        <p:spPr>
          <a:xfrm>
            <a:off x="8810625" y="1517005"/>
            <a:ext cx="3071813" cy="777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Use OARS for patient ambivalence.</a:t>
            </a:r>
            <a:endParaRPr lang="en-US" sz="1650" dirty="0"/>
          </a:p>
        </p:txBody>
      </p:sp>
      <p:sp>
        <p:nvSpPr>
          <p:cNvPr id="41" name="SK-30-text-40"/>
          <p:cNvSpPr/>
          <p:nvPr/>
        </p:nvSpPr>
        <p:spPr>
          <a:xfrm>
            <a:off x="8810625" y="2294186"/>
            <a:ext cx="3381375" cy="4838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Ask about suicide risk directly.</a:t>
            </a:r>
            <a:endParaRPr lang="en-US" sz="1650" dirty="0"/>
          </a:p>
        </p:txBody>
      </p:sp>
      <p:sp>
        <p:nvSpPr>
          <p:cNvPr id="42" name="SK-30-text-41"/>
          <p:cNvSpPr/>
          <p:nvPr/>
        </p:nvSpPr>
        <p:spPr>
          <a:xfrm>
            <a:off x="8810625" y="2778026"/>
            <a:ext cx="3071813" cy="777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Self-referral to talking therapies possible.</a:t>
            </a:r>
            <a:endParaRPr lang="en-US" sz="1650" dirty="0"/>
          </a:p>
        </p:txBody>
      </p:sp>
      <p:sp>
        <p:nvSpPr>
          <p:cNvPr id="43" name="SK-30-text-42"/>
          <p:cNvSpPr/>
          <p:nvPr/>
        </p:nvSpPr>
        <p:spPr>
          <a:xfrm>
            <a:off x="8810625" y="3555206"/>
            <a:ext cx="3381375" cy="4838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Step up care when unsafe.</a:t>
            </a:r>
            <a:endParaRPr lang="en-US" sz="1650" dirty="0"/>
          </a:p>
        </p:txBody>
      </p:sp>
      <p:sp>
        <p:nvSpPr>
          <p:cNvPr id="44" name="SK-30-text-43"/>
          <p:cNvSpPr/>
          <p:nvPr/>
        </p:nvSpPr>
        <p:spPr>
          <a:xfrm>
            <a:off x="8810625" y="4039046"/>
            <a:ext cx="3071813" cy="777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Provide clear safety-netting every time.</a:t>
            </a:r>
            <a:endParaRPr lang="en-US" sz="1650" dirty="0"/>
          </a:p>
        </p:txBody>
      </p:sp>
      <p:sp>
        <p:nvSpPr>
          <p:cNvPr id="45" name="SK-30-text-44"/>
          <p:cNvSpPr/>
          <p:nvPr/>
        </p:nvSpPr>
        <p:spPr>
          <a:xfrm>
            <a:off x="8810625" y="4816227"/>
            <a:ext cx="3381375" cy="48384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1650" dirty="0">
                <a:solidFill>
                  <a:srgbClr val="1A1A1A"/>
                </a:solidFill>
              </a:rPr>
              <a:t> Name the pattern, not person.</a:t>
            </a:r>
            <a:endParaRPr lang="en-US" sz="1650" dirty="0"/>
          </a:p>
        </p:txBody>
      </p:sp>
      <p:sp>
        <p:nvSpPr>
          <p:cNvPr id="46" name="SK-30-text-45"/>
          <p:cNvSpPr/>
          <p:nvPr/>
        </p:nvSpPr>
        <p:spPr>
          <a:xfrm>
            <a:off x="10372725" y="6443663"/>
            <a:ext cx="18192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5410200" cy="4835872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26815"/>
            <a:ext cx="238125" cy="1905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817340"/>
            <a:ext cx="5181600" cy="115818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3089821"/>
            <a:ext cx="5181600" cy="115818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4817269"/>
            <a:ext cx="190500" cy="1524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400" y="5083969"/>
            <a:ext cx="190500" cy="152400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264890"/>
            <a:ext cx="5410200" cy="4835872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1426815"/>
            <a:ext cx="238125" cy="1905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1817340"/>
            <a:ext cx="2533650" cy="7684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2030016"/>
            <a:ext cx="342900" cy="34290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15100" y="2125266"/>
            <a:ext cx="190500" cy="15240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72550" y="1817340"/>
            <a:ext cx="2533650" cy="7684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86850" y="2030016"/>
            <a:ext cx="342900" cy="3429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3050" y="2125266"/>
            <a:ext cx="190500" cy="152400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4600" y="2700040"/>
            <a:ext cx="2533650" cy="76840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8900" y="2912715"/>
            <a:ext cx="342900" cy="34290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5100" y="3007965"/>
            <a:ext cx="190500" cy="15240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72550" y="2700040"/>
            <a:ext cx="2533650" cy="768400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86850" y="2912715"/>
            <a:ext cx="342900" cy="342900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63050" y="3007965"/>
            <a:ext cx="190500" cy="152400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3582739"/>
            <a:ext cx="2533650" cy="768400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3795415"/>
            <a:ext cx="342900" cy="342900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15100" y="3890665"/>
            <a:ext cx="190500" cy="152400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72550" y="3582739"/>
            <a:ext cx="2533650" cy="768400"/>
          </a:xfrm>
          <a:prstGeom prst="rect">
            <a:avLst/>
          </a:prstGeom>
        </p:spPr>
      </p:pic>
      <p:pic>
        <p:nvPicPr>
          <p:cNvPr id="29" name="SK-4-img-2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86850" y="3795415"/>
            <a:ext cx="342900" cy="342900"/>
          </a:xfrm>
          <a:prstGeom prst="rect">
            <a:avLst/>
          </a:prstGeom>
        </p:spPr>
      </p:pic>
      <p:pic>
        <p:nvPicPr>
          <p:cNvPr id="30" name="SK-4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63050" y="3890665"/>
            <a:ext cx="190500" cy="152400"/>
          </a:xfrm>
          <a:prstGeom prst="rect">
            <a:avLst/>
          </a:prstGeom>
        </p:spPr>
      </p:pic>
      <p:pic>
        <p:nvPicPr>
          <p:cNvPr id="31" name="SK-4-img-3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4600" y="4465439"/>
            <a:ext cx="2533650" cy="768548"/>
          </a:xfrm>
          <a:prstGeom prst="rect">
            <a:avLst/>
          </a:prstGeom>
        </p:spPr>
      </p:pic>
      <p:pic>
        <p:nvPicPr>
          <p:cNvPr id="32" name="SK-4-img-3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38900" y="4678263"/>
            <a:ext cx="342900" cy="342900"/>
          </a:xfrm>
          <a:prstGeom prst="rect">
            <a:avLst/>
          </a:prstGeom>
        </p:spPr>
      </p:pic>
      <p:pic>
        <p:nvPicPr>
          <p:cNvPr id="33" name="SK-4-img-3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515100" y="4773513"/>
            <a:ext cx="190500" cy="152400"/>
          </a:xfrm>
          <a:prstGeom prst="rect">
            <a:avLst/>
          </a:prstGeom>
        </p:spPr>
      </p:pic>
      <p:pic>
        <p:nvPicPr>
          <p:cNvPr id="34" name="SK-4-img-3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72550" y="4465439"/>
            <a:ext cx="2533650" cy="768548"/>
          </a:xfrm>
          <a:prstGeom prst="rect">
            <a:avLst/>
          </a:prstGeom>
        </p:spPr>
      </p:pic>
      <p:pic>
        <p:nvPicPr>
          <p:cNvPr id="35" name="SK-4-img-3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086850" y="4678263"/>
            <a:ext cx="342900" cy="342900"/>
          </a:xfrm>
          <a:prstGeom prst="rect">
            <a:avLst/>
          </a:prstGeom>
        </p:spPr>
      </p:pic>
      <p:pic>
        <p:nvPicPr>
          <p:cNvPr id="36" name="SK-4-img-3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63050" y="4773513"/>
            <a:ext cx="190500" cy="152400"/>
          </a:xfrm>
          <a:prstGeom prst="rect">
            <a:avLst/>
          </a:prstGeom>
        </p:spPr>
      </p:pic>
      <p:pic>
        <p:nvPicPr>
          <p:cNvPr id="37" name="SK-4-img-3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324600" y="5386388"/>
            <a:ext cx="5181600" cy="600075"/>
          </a:xfrm>
          <a:prstGeom prst="rect">
            <a:avLst/>
          </a:prstGeom>
        </p:spPr>
      </p:pic>
      <p:pic>
        <p:nvPicPr>
          <p:cNvPr id="38" name="SK-4-img-3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38900" y="5581650"/>
            <a:ext cx="352425" cy="209550"/>
          </a:xfrm>
          <a:prstGeom prst="rect">
            <a:avLst/>
          </a:prstGeom>
        </p:spPr>
      </p:pic>
      <p:pic>
        <p:nvPicPr>
          <p:cNvPr id="39" name="SK-4-img-3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6481763"/>
            <a:ext cx="12192000" cy="376238"/>
          </a:xfrm>
          <a:prstGeom prst="rect">
            <a:avLst/>
          </a:prstGeom>
        </p:spPr>
      </p:pic>
      <p:sp>
        <p:nvSpPr>
          <p:cNvPr id="40" name="SK-4-text-39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Patient-centred, not diagnosis-centred</a:t>
            </a:r>
            <a:endParaRPr lang="en-US" sz="2550" dirty="0"/>
          </a:p>
        </p:txBody>
      </p:sp>
      <p:sp>
        <p:nvSpPr>
          <p:cNvPr id="41" name="SK-4-text-40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1019175" y="1379190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The Cognitive Shift</a:t>
            </a:r>
            <a:endParaRPr lang="en-US" sz="1500" dirty="0"/>
          </a:p>
        </p:txBody>
      </p:sp>
      <p:sp>
        <p:nvSpPr>
          <p:cNvPr id="43" name="SK-4-text-42"/>
          <p:cNvSpPr/>
          <p:nvPr/>
        </p:nvSpPr>
        <p:spPr>
          <a:xfrm>
            <a:off x="838200" y="1969740"/>
            <a:ext cx="4953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4B5563"/>
                </a:solidFill>
              </a:rPr>
              <a:t>DIAGNOSIS-CENTRED THINKING</a:t>
            </a:r>
            <a:endParaRPr lang="en-US" sz="1050" dirty="0"/>
          </a:p>
        </p:txBody>
      </p:sp>
      <p:sp>
        <p:nvSpPr>
          <p:cNvPr id="44" name="SK-4-text-43"/>
          <p:cNvSpPr/>
          <p:nvPr/>
        </p:nvSpPr>
        <p:spPr>
          <a:xfrm>
            <a:off x="838200" y="2245965"/>
            <a:ext cx="8151495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"Is this depression or anxiety?"</a:t>
            </a:r>
            <a:endParaRPr lang="en-US" sz="1650" dirty="0"/>
          </a:p>
        </p:txBody>
      </p:sp>
      <p:sp>
        <p:nvSpPr>
          <p:cNvPr id="45" name="SK-4-text-44"/>
          <p:cNvSpPr/>
          <p:nvPr/>
        </p:nvSpPr>
        <p:spPr>
          <a:xfrm>
            <a:off x="838200" y="2594521"/>
            <a:ext cx="757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B5563"/>
                </a:solidFill>
              </a:rPr>
              <a:t>Focus on meeting ICD-11/DSM-5 criteria.</a:t>
            </a:r>
            <a:endParaRPr lang="en-US" sz="1200" dirty="0"/>
          </a:p>
        </p:txBody>
      </p:sp>
      <p:sp>
        <p:nvSpPr>
          <p:cNvPr id="46" name="SK-4-text-45"/>
          <p:cNvSpPr/>
          <p:nvPr/>
        </p:nvSpPr>
        <p:spPr>
          <a:xfrm>
            <a:off x="838200" y="3242221"/>
            <a:ext cx="4953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D728F"/>
                </a:solidFill>
              </a:rPr>
              <a:t>PATIENT-CENTRED THINKING</a:t>
            </a:r>
            <a:endParaRPr lang="en-US" sz="1050" dirty="0"/>
          </a:p>
        </p:txBody>
      </p:sp>
      <p:sp>
        <p:nvSpPr>
          <p:cNvPr id="47" name="SK-4-text-46"/>
          <p:cNvSpPr/>
          <p:nvPr/>
        </p:nvSpPr>
        <p:spPr>
          <a:xfrm>
            <a:off x="838200" y="3518446"/>
            <a:ext cx="9408795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"What is happening and what matters?"</a:t>
            </a:r>
            <a:endParaRPr lang="en-US" sz="1650" dirty="0"/>
          </a:p>
        </p:txBody>
      </p:sp>
      <p:sp>
        <p:nvSpPr>
          <p:cNvPr id="48" name="SK-4-text-47"/>
          <p:cNvSpPr/>
          <p:nvPr/>
        </p:nvSpPr>
        <p:spPr>
          <a:xfrm>
            <a:off x="838200" y="3867001"/>
            <a:ext cx="9768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4B5563"/>
                </a:solidFill>
              </a:rPr>
              <a:t>Focus on the person's unique experience and distress.</a:t>
            </a:r>
            <a:endParaRPr lang="en-US" sz="1200" dirty="0"/>
          </a:p>
        </p:txBody>
      </p:sp>
      <p:sp>
        <p:nvSpPr>
          <p:cNvPr id="49" name="SK-4-text-48"/>
          <p:cNvSpPr/>
          <p:nvPr/>
        </p:nvSpPr>
        <p:spPr>
          <a:xfrm>
            <a:off x="723900" y="4438501"/>
            <a:ext cx="68751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Move beyond labels to understand:</a:t>
            </a:r>
            <a:endParaRPr lang="en-US" sz="1350" dirty="0"/>
          </a:p>
        </p:txBody>
      </p:sp>
      <p:sp>
        <p:nvSpPr>
          <p:cNvPr id="50" name="SK-4-text-49"/>
          <p:cNvSpPr/>
          <p:nvPr/>
        </p:nvSpPr>
        <p:spPr>
          <a:xfrm>
            <a:off x="1181100" y="4771876"/>
            <a:ext cx="4914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What keeps it going?</a:t>
            </a:r>
            <a:endParaRPr lang="en-US" sz="1200" dirty="0"/>
          </a:p>
        </p:txBody>
      </p:sp>
      <p:sp>
        <p:nvSpPr>
          <p:cNvPr id="51" name="SK-4-text-50"/>
          <p:cNvSpPr/>
          <p:nvPr/>
        </p:nvSpPr>
        <p:spPr>
          <a:xfrm>
            <a:off x="1181100" y="5038576"/>
            <a:ext cx="6766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What would actually help this person?</a:t>
            </a:r>
            <a:endParaRPr lang="en-US" sz="1200" dirty="0"/>
          </a:p>
        </p:txBody>
      </p:sp>
      <p:sp>
        <p:nvSpPr>
          <p:cNvPr id="52" name="SK-4-text-51"/>
          <p:cNvSpPr/>
          <p:nvPr/>
        </p:nvSpPr>
        <p:spPr>
          <a:xfrm>
            <a:off x="6657975" y="1379190"/>
            <a:ext cx="55340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The Biopsychosocial Model</a:t>
            </a:r>
            <a:endParaRPr lang="en-US" sz="1500" dirty="0"/>
          </a:p>
        </p:txBody>
      </p:sp>
      <p:sp>
        <p:nvSpPr>
          <p:cNvPr id="53" name="SK-4-text-52"/>
          <p:cNvSpPr/>
          <p:nvPr/>
        </p:nvSpPr>
        <p:spPr>
          <a:xfrm>
            <a:off x="6896100" y="2110085"/>
            <a:ext cx="336804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Biological Factors</a:t>
            </a:r>
            <a:endParaRPr lang="en-US" sz="1200" dirty="0"/>
          </a:p>
        </p:txBody>
      </p:sp>
      <p:sp>
        <p:nvSpPr>
          <p:cNvPr id="54" name="SK-4-text-53"/>
          <p:cNvSpPr/>
          <p:nvPr/>
        </p:nvSpPr>
        <p:spPr>
          <a:xfrm>
            <a:off x="9544050" y="2110085"/>
            <a:ext cx="264795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Physical Illness</a:t>
            </a:r>
            <a:endParaRPr lang="en-US" sz="1200" dirty="0"/>
          </a:p>
        </p:txBody>
      </p:sp>
      <p:sp>
        <p:nvSpPr>
          <p:cNvPr id="55" name="SK-4-text-54"/>
          <p:cNvSpPr/>
          <p:nvPr/>
        </p:nvSpPr>
        <p:spPr>
          <a:xfrm>
            <a:off x="6896100" y="2992785"/>
            <a:ext cx="355092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Thoughts &amp; Emotions</a:t>
            </a:r>
            <a:endParaRPr lang="en-US" sz="1200" dirty="0"/>
          </a:p>
        </p:txBody>
      </p:sp>
      <p:sp>
        <p:nvSpPr>
          <p:cNvPr id="56" name="SK-4-text-55"/>
          <p:cNvSpPr/>
          <p:nvPr/>
        </p:nvSpPr>
        <p:spPr>
          <a:xfrm>
            <a:off x="9544050" y="2992785"/>
            <a:ext cx="190500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Behaviours</a:t>
            </a:r>
            <a:endParaRPr lang="en-US" sz="1200" dirty="0"/>
          </a:p>
        </p:txBody>
      </p:sp>
      <p:sp>
        <p:nvSpPr>
          <p:cNvPr id="57" name="SK-4-text-56"/>
          <p:cNvSpPr/>
          <p:nvPr/>
        </p:nvSpPr>
        <p:spPr>
          <a:xfrm>
            <a:off x="6896100" y="3875484"/>
            <a:ext cx="245364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Relationships</a:t>
            </a:r>
            <a:endParaRPr lang="en-US" sz="1200" dirty="0"/>
          </a:p>
        </p:txBody>
      </p:sp>
      <p:sp>
        <p:nvSpPr>
          <p:cNvPr id="58" name="SK-4-text-57"/>
          <p:cNvSpPr/>
          <p:nvPr/>
        </p:nvSpPr>
        <p:spPr>
          <a:xfrm>
            <a:off x="9544050" y="3875484"/>
            <a:ext cx="264795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Work &amp; Finances</a:t>
            </a:r>
            <a:endParaRPr lang="en-US" sz="1200" dirty="0"/>
          </a:p>
        </p:txBody>
      </p:sp>
      <p:sp>
        <p:nvSpPr>
          <p:cNvPr id="59" name="SK-4-text-58"/>
          <p:cNvSpPr/>
          <p:nvPr/>
        </p:nvSpPr>
        <p:spPr>
          <a:xfrm>
            <a:off x="6896100" y="4758333"/>
            <a:ext cx="135636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Culture</a:t>
            </a:r>
            <a:endParaRPr lang="en-US" sz="1200" dirty="0"/>
          </a:p>
        </p:txBody>
      </p:sp>
      <p:sp>
        <p:nvSpPr>
          <p:cNvPr id="60" name="SK-4-text-59"/>
          <p:cNvSpPr/>
          <p:nvPr/>
        </p:nvSpPr>
        <p:spPr>
          <a:xfrm>
            <a:off x="9544050" y="4758333"/>
            <a:ext cx="2636520" cy="182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Trauma History</a:t>
            </a:r>
            <a:endParaRPr lang="en-US" sz="1200" dirty="0"/>
          </a:p>
        </p:txBody>
      </p:sp>
      <p:sp>
        <p:nvSpPr>
          <p:cNvPr id="61" name="SK-4-text-60"/>
          <p:cNvSpPr/>
          <p:nvPr/>
        </p:nvSpPr>
        <p:spPr>
          <a:xfrm>
            <a:off x="6496050" y="5581650"/>
            <a:ext cx="354227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</a:rPr>
              <a:t>SCA</a:t>
            </a:r>
            <a:endParaRPr lang="en-US" sz="900" dirty="0"/>
          </a:p>
        </p:txBody>
      </p:sp>
      <p:sp>
        <p:nvSpPr>
          <p:cNvPr id="62" name="SK-4-text-61"/>
          <p:cNvSpPr/>
          <p:nvPr/>
        </p:nvSpPr>
        <p:spPr>
          <a:xfrm>
            <a:off x="6905625" y="5500688"/>
            <a:ext cx="448627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Demonstrate a holistic approach. It’s not just "symptoms"; it's how they interact with the patient's whole life.</a:t>
            </a:r>
            <a:endParaRPr lang="en-US" sz="1125" dirty="0"/>
          </a:p>
        </p:txBody>
      </p:sp>
      <p:sp>
        <p:nvSpPr>
          <p:cNvPr id="63" name="SK-4-text-62"/>
          <p:cNvSpPr/>
          <p:nvPr/>
        </p:nvSpPr>
        <p:spPr>
          <a:xfrm>
            <a:off x="571500" y="6577013"/>
            <a:ext cx="611886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Psychological approaches in GP • Slide 4</a:t>
            </a:r>
            <a:endParaRPr lang="en-US" sz="975" dirty="0"/>
          </a:p>
        </p:txBody>
      </p:sp>
      <p:sp>
        <p:nvSpPr>
          <p:cNvPr id="64" name="SK-4-text-63"/>
          <p:cNvSpPr/>
          <p:nvPr/>
        </p:nvSpPr>
        <p:spPr>
          <a:xfrm>
            <a:off x="10372725" y="6577013"/>
            <a:ext cx="18192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753493"/>
            <a:ext cx="11049000" cy="4034730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9750" y="2564309"/>
            <a:ext cx="952500" cy="762000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76975"/>
            <a:ext cx="12192000" cy="581025"/>
          </a:xfrm>
          <a:prstGeom prst="rect">
            <a:avLst/>
          </a:prstGeom>
        </p:spPr>
      </p:pic>
      <p:sp>
        <p:nvSpPr>
          <p:cNvPr id="8" name="SK-31-text-7"/>
          <p:cNvSpPr/>
          <p:nvPr/>
        </p:nvSpPr>
        <p:spPr>
          <a:xfrm>
            <a:off x="762000" y="381000"/>
            <a:ext cx="637984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Final Disclaimer</a:t>
            </a:r>
            <a:endParaRPr lang="en-US" sz="2550" dirty="0"/>
          </a:p>
        </p:txBody>
      </p:sp>
      <p:sp>
        <p:nvSpPr>
          <p:cNvPr id="9" name="SK-31-text-8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10" name="SK-31-text-9"/>
          <p:cNvSpPr/>
          <p:nvPr/>
        </p:nvSpPr>
        <p:spPr>
          <a:xfrm>
            <a:off x="1809750" y="3772793"/>
            <a:ext cx="8572500" cy="8533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360"/>
              </a:lnSpc>
              <a:buNone/>
            </a:pPr>
            <a:r>
              <a:rPr lang="en-US" sz="2400" b="1" dirty="0">
                <a:solidFill>
                  <a:srgbClr val="1A1A1A"/>
                </a:solidFill>
              </a:rPr>
              <a:t>⚠ Disclaimer: Always double check this advice and drug doses with the latest NICE/BNF guidance.</a:t>
            </a:r>
            <a:endParaRPr lang="en-US" sz="2400" dirty="0"/>
          </a:p>
        </p:txBody>
      </p:sp>
      <p:sp>
        <p:nvSpPr>
          <p:cNvPr id="11" name="SK-31-text-10"/>
          <p:cNvSpPr/>
          <p:nvPr/>
        </p:nvSpPr>
        <p:spPr>
          <a:xfrm>
            <a:off x="4033837" y="4930973"/>
            <a:ext cx="41243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dirty="0">
                <a:solidFill>
                  <a:srgbClr val="4B5563"/>
                </a:solidFill>
              </a:rPr>
              <a:t>This document is for educational purposes only.</a:t>
            </a:r>
            <a:endParaRPr lang="en-US" sz="1500" dirty="0"/>
          </a:p>
        </p:txBody>
      </p:sp>
      <p:sp>
        <p:nvSpPr>
          <p:cNvPr id="12" name="SK-31-text-11"/>
          <p:cNvSpPr/>
          <p:nvPr/>
        </p:nvSpPr>
        <p:spPr>
          <a:xfrm>
            <a:off x="5314950" y="64674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6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55390"/>
            <a:ext cx="11049000" cy="385956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2125" y="1779240"/>
            <a:ext cx="381000" cy="3048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769840"/>
            <a:ext cx="2305050" cy="411361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181201"/>
            <a:ext cx="2305050" cy="411361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3592562"/>
            <a:ext cx="2305050" cy="411361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4375" y="1779240"/>
            <a:ext cx="381000" cy="3048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2350" y="2769840"/>
            <a:ext cx="2305050" cy="411361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2350" y="3181201"/>
            <a:ext cx="2305050" cy="411361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2350" y="3592562"/>
            <a:ext cx="2305050" cy="411361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86625" y="1779240"/>
            <a:ext cx="381000" cy="3048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769840"/>
            <a:ext cx="2305050" cy="411361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3181201"/>
            <a:ext cx="2305050" cy="411361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3592562"/>
            <a:ext cx="2305050" cy="411361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48875" y="1779240"/>
            <a:ext cx="381000" cy="30480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6850" y="2769840"/>
            <a:ext cx="2305050" cy="411361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6850" y="3181201"/>
            <a:ext cx="2305050" cy="411361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86850" y="3592562"/>
            <a:ext cx="2305050" cy="411361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600700"/>
            <a:ext cx="11049000" cy="485775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2000" y="5748338"/>
            <a:ext cx="238125" cy="19050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5" name="SK-5-text-24"/>
          <p:cNvSpPr/>
          <p:nvPr/>
        </p:nvSpPr>
        <p:spPr>
          <a:xfrm>
            <a:off x="762000" y="381000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The Four Channels of Distress</a:t>
            </a:r>
            <a:endParaRPr lang="en-US" sz="2550" dirty="0"/>
          </a:p>
        </p:txBody>
      </p:sp>
      <p:sp>
        <p:nvSpPr>
          <p:cNvPr id="26" name="SK-5-text-25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1366838" y="2236440"/>
            <a:ext cx="117157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Cognitions</a:t>
            </a:r>
            <a:endParaRPr lang="en-US" sz="1800" dirty="0"/>
          </a:p>
        </p:txBody>
      </p:sp>
      <p:sp>
        <p:nvSpPr>
          <p:cNvPr id="28" name="SK-5-text-27"/>
          <p:cNvSpPr/>
          <p:nvPr/>
        </p:nvSpPr>
        <p:spPr>
          <a:xfrm>
            <a:off x="759619" y="2769840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Catastrophising</a:t>
            </a:r>
            <a:endParaRPr lang="en-US" sz="1275" dirty="0"/>
          </a:p>
        </p:txBody>
      </p:sp>
      <p:sp>
        <p:nvSpPr>
          <p:cNvPr id="29" name="SK-5-text-28"/>
          <p:cNvSpPr/>
          <p:nvPr/>
        </p:nvSpPr>
        <p:spPr>
          <a:xfrm>
            <a:off x="759619" y="3181201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"What if?" thinking</a:t>
            </a:r>
            <a:endParaRPr lang="en-US" sz="1275" dirty="0"/>
          </a:p>
        </p:txBody>
      </p:sp>
      <p:sp>
        <p:nvSpPr>
          <p:cNvPr id="30" name="SK-5-text-29"/>
          <p:cNvSpPr/>
          <p:nvPr/>
        </p:nvSpPr>
        <p:spPr>
          <a:xfrm>
            <a:off x="759619" y="3592562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Negative self-talk</a:t>
            </a:r>
            <a:endParaRPr lang="en-US" sz="1275" dirty="0"/>
          </a:p>
        </p:txBody>
      </p:sp>
      <p:sp>
        <p:nvSpPr>
          <p:cNvPr id="31" name="SK-5-text-30"/>
          <p:cNvSpPr/>
          <p:nvPr/>
        </p:nvSpPr>
        <p:spPr>
          <a:xfrm>
            <a:off x="759619" y="4003923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Memory/Concentration</a:t>
            </a:r>
            <a:endParaRPr lang="en-US" sz="1275" dirty="0"/>
          </a:p>
        </p:txBody>
      </p:sp>
      <p:sp>
        <p:nvSpPr>
          <p:cNvPr id="32" name="SK-5-text-31"/>
          <p:cNvSpPr/>
          <p:nvPr/>
        </p:nvSpPr>
        <p:spPr>
          <a:xfrm>
            <a:off x="4095750" y="2236440"/>
            <a:ext cx="12382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Behaviours</a:t>
            </a:r>
            <a:endParaRPr lang="en-US" sz="1800" dirty="0"/>
          </a:p>
        </p:txBody>
      </p:sp>
      <p:sp>
        <p:nvSpPr>
          <p:cNvPr id="33" name="SK-5-text-32"/>
          <p:cNvSpPr/>
          <p:nvPr/>
        </p:nvSpPr>
        <p:spPr>
          <a:xfrm>
            <a:off x="3521869" y="2769840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Avoidance</a:t>
            </a:r>
            <a:endParaRPr lang="en-US" sz="1275" dirty="0"/>
          </a:p>
        </p:txBody>
      </p:sp>
      <p:sp>
        <p:nvSpPr>
          <p:cNvPr id="34" name="SK-5-text-33"/>
          <p:cNvSpPr/>
          <p:nvPr/>
        </p:nvSpPr>
        <p:spPr>
          <a:xfrm>
            <a:off x="3521869" y="3181201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Social withdrawal</a:t>
            </a:r>
            <a:endParaRPr lang="en-US" sz="1275" dirty="0"/>
          </a:p>
        </p:txBody>
      </p:sp>
      <p:sp>
        <p:nvSpPr>
          <p:cNvPr id="35" name="SK-5-text-34"/>
          <p:cNvSpPr/>
          <p:nvPr/>
        </p:nvSpPr>
        <p:spPr>
          <a:xfrm>
            <a:off x="3521869" y="3592562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Restless pacing</a:t>
            </a:r>
            <a:endParaRPr lang="en-US" sz="1275" dirty="0"/>
          </a:p>
        </p:txBody>
      </p:sp>
      <p:sp>
        <p:nvSpPr>
          <p:cNvPr id="36" name="SK-5-text-35"/>
          <p:cNvSpPr/>
          <p:nvPr/>
        </p:nvSpPr>
        <p:spPr>
          <a:xfrm>
            <a:off x="3521869" y="4003923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Safety behaviours</a:t>
            </a:r>
            <a:endParaRPr lang="en-US" sz="1275" dirty="0"/>
          </a:p>
        </p:txBody>
      </p:sp>
      <p:sp>
        <p:nvSpPr>
          <p:cNvPr id="37" name="SK-5-text-36"/>
          <p:cNvSpPr/>
          <p:nvPr/>
        </p:nvSpPr>
        <p:spPr>
          <a:xfrm>
            <a:off x="6948488" y="2236440"/>
            <a:ext cx="105727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Emotions</a:t>
            </a:r>
            <a:endParaRPr lang="en-US" sz="1800" dirty="0"/>
          </a:p>
        </p:txBody>
      </p:sp>
      <p:sp>
        <p:nvSpPr>
          <p:cNvPr id="38" name="SK-5-text-37"/>
          <p:cNvSpPr/>
          <p:nvPr/>
        </p:nvSpPr>
        <p:spPr>
          <a:xfrm>
            <a:off x="6284119" y="2769840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Anxiety &amp; Fear</a:t>
            </a:r>
            <a:endParaRPr lang="en-US" sz="1275" dirty="0"/>
          </a:p>
        </p:txBody>
      </p:sp>
      <p:sp>
        <p:nvSpPr>
          <p:cNvPr id="39" name="SK-5-text-38"/>
          <p:cNvSpPr/>
          <p:nvPr/>
        </p:nvSpPr>
        <p:spPr>
          <a:xfrm>
            <a:off x="6284119" y="3181201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Sadness &amp; Low mood</a:t>
            </a:r>
            <a:endParaRPr lang="en-US" sz="1275" dirty="0"/>
          </a:p>
        </p:txBody>
      </p:sp>
      <p:sp>
        <p:nvSpPr>
          <p:cNvPr id="40" name="SK-5-text-39"/>
          <p:cNvSpPr/>
          <p:nvPr/>
        </p:nvSpPr>
        <p:spPr>
          <a:xfrm>
            <a:off x="6284119" y="3592562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Shame or Guilt</a:t>
            </a:r>
            <a:endParaRPr lang="en-US" sz="1275" dirty="0"/>
          </a:p>
        </p:txBody>
      </p:sp>
      <p:sp>
        <p:nvSpPr>
          <p:cNvPr id="41" name="SK-5-text-40"/>
          <p:cNvSpPr/>
          <p:nvPr/>
        </p:nvSpPr>
        <p:spPr>
          <a:xfrm>
            <a:off x="6284119" y="4003923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Irritability</a:t>
            </a:r>
            <a:endParaRPr lang="en-US" sz="1275" dirty="0"/>
          </a:p>
        </p:txBody>
      </p:sp>
      <p:sp>
        <p:nvSpPr>
          <p:cNvPr id="42" name="SK-5-text-41"/>
          <p:cNvSpPr/>
          <p:nvPr/>
        </p:nvSpPr>
        <p:spPr>
          <a:xfrm>
            <a:off x="9639300" y="2236440"/>
            <a:ext cx="120015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Physiology</a:t>
            </a:r>
            <a:endParaRPr lang="en-US" sz="1800" dirty="0"/>
          </a:p>
        </p:txBody>
      </p:sp>
      <p:sp>
        <p:nvSpPr>
          <p:cNvPr id="43" name="SK-5-text-42"/>
          <p:cNvSpPr/>
          <p:nvPr/>
        </p:nvSpPr>
        <p:spPr>
          <a:xfrm>
            <a:off x="9046369" y="2769840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Palpitations</a:t>
            </a:r>
            <a:endParaRPr lang="en-US" sz="1275" dirty="0"/>
          </a:p>
        </p:txBody>
      </p:sp>
      <p:sp>
        <p:nvSpPr>
          <p:cNvPr id="44" name="SK-5-text-43"/>
          <p:cNvSpPr/>
          <p:nvPr/>
        </p:nvSpPr>
        <p:spPr>
          <a:xfrm>
            <a:off x="9046369" y="3181201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Muscle tension</a:t>
            </a:r>
            <a:endParaRPr lang="en-US" sz="1275" dirty="0"/>
          </a:p>
        </p:txBody>
      </p:sp>
      <p:sp>
        <p:nvSpPr>
          <p:cNvPr id="45" name="SK-5-text-44"/>
          <p:cNvSpPr/>
          <p:nvPr/>
        </p:nvSpPr>
        <p:spPr>
          <a:xfrm>
            <a:off x="9046369" y="3592562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Poor sleep patterns</a:t>
            </a:r>
            <a:endParaRPr lang="en-US" sz="1275" dirty="0"/>
          </a:p>
        </p:txBody>
      </p:sp>
      <p:sp>
        <p:nvSpPr>
          <p:cNvPr id="46" name="SK-5-text-45"/>
          <p:cNvSpPr/>
          <p:nvPr/>
        </p:nvSpPr>
        <p:spPr>
          <a:xfrm>
            <a:off x="9046369" y="4003923"/>
            <a:ext cx="2386013" cy="4113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40"/>
              </a:lnSpc>
              <a:buNone/>
            </a:pPr>
            <a:r>
              <a:rPr lang="en-US" sz="1275" dirty="0">
                <a:solidFill>
                  <a:srgbClr val="4B5563"/>
                </a:solidFill>
              </a:rPr>
              <a:t>Unexplained pain</a:t>
            </a:r>
            <a:endParaRPr lang="en-US" sz="1275" dirty="0"/>
          </a:p>
        </p:txBody>
      </p:sp>
      <p:sp>
        <p:nvSpPr>
          <p:cNvPr id="47" name="SK-5-text-46"/>
          <p:cNvSpPr/>
          <p:nvPr/>
        </p:nvSpPr>
        <p:spPr>
          <a:xfrm>
            <a:off x="1114425" y="5715000"/>
            <a:ext cx="25546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7D32"/>
                </a:solidFill>
              </a:rPr>
              <a:t>Key Message:</a:t>
            </a:r>
            <a:endParaRPr lang="en-US" sz="1350" dirty="0"/>
          </a:p>
        </p:txBody>
      </p:sp>
      <p:sp>
        <p:nvSpPr>
          <p:cNvPr id="48" name="SK-5-text-47"/>
          <p:cNvSpPr/>
          <p:nvPr/>
        </p:nvSpPr>
        <p:spPr>
          <a:xfrm>
            <a:off x="2276475" y="5734050"/>
            <a:ext cx="99155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Always ask about all four channels; do not over-focus on physical symptoms alone.</a:t>
            </a:r>
            <a:endParaRPr lang="en-US" sz="1200" dirty="0"/>
          </a:p>
        </p:txBody>
      </p:sp>
      <p:sp>
        <p:nvSpPr>
          <p:cNvPr id="49" name="SK-5-text-48"/>
          <p:cNvSpPr/>
          <p:nvPr/>
        </p:nvSpPr>
        <p:spPr>
          <a:xfrm>
            <a:off x="571500" y="6467475"/>
            <a:ext cx="1112520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2647950" cy="374526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1417290"/>
            <a:ext cx="2343150" cy="36195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900" y="1485156"/>
            <a:ext cx="228600" cy="182761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1850" y="1264890"/>
            <a:ext cx="2647950" cy="374526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24250" y="1417290"/>
            <a:ext cx="2343150" cy="36195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24250" y="1485156"/>
            <a:ext cx="228600" cy="182761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72200" y="1264890"/>
            <a:ext cx="2647950" cy="374526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1417290"/>
            <a:ext cx="2343150" cy="36195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1485156"/>
            <a:ext cx="228600" cy="182761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72550" y="1264890"/>
            <a:ext cx="2647950" cy="3745260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24950" y="1417290"/>
            <a:ext cx="2343150" cy="361950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124950" y="1485156"/>
            <a:ext cx="228600" cy="182761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5200650"/>
            <a:ext cx="11049000" cy="1076325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3900" y="5393978"/>
            <a:ext cx="214313" cy="17532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0" name="SK-6-text-19"/>
          <p:cNvSpPr/>
          <p:nvPr/>
        </p:nvSpPr>
        <p:spPr>
          <a:xfrm>
            <a:off x="762000" y="381000"/>
            <a:ext cx="106546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What helps across therapies</a:t>
            </a:r>
            <a:endParaRPr lang="en-US" sz="2550" dirty="0"/>
          </a:p>
        </p:txBody>
      </p:sp>
      <p:sp>
        <p:nvSpPr>
          <p:cNvPr id="21" name="SK-6-text-20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2" name="SK-6-text-21"/>
          <p:cNvSpPr/>
          <p:nvPr/>
        </p:nvSpPr>
        <p:spPr>
          <a:xfrm>
            <a:off x="1066800" y="1431578"/>
            <a:ext cx="3171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Core Conditions</a:t>
            </a:r>
            <a:endParaRPr lang="en-US" sz="1350" dirty="0"/>
          </a:p>
        </p:txBody>
      </p:sp>
      <p:sp>
        <p:nvSpPr>
          <p:cNvPr id="23" name="SK-6-text-22"/>
          <p:cNvSpPr/>
          <p:nvPr/>
        </p:nvSpPr>
        <p:spPr>
          <a:xfrm>
            <a:off x="723900" y="1893540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Empathy:</a:t>
            </a:r>
            <a:r>
              <a:rPr lang="en-US" sz="1200" dirty="0">
                <a:solidFill>
                  <a:srgbClr val="4B5563"/>
                </a:solidFill>
              </a:rPr>
              <a:t> Seeing the world as the patient sees it.</a:t>
            </a:r>
            <a:endParaRPr lang="en-US" sz="1200" dirty="0"/>
          </a:p>
        </p:txBody>
      </p:sp>
      <p:sp>
        <p:nvSpPr>
          <p:cNvPr id="24" name="SK-6-text-23"/>
          <p:cNvSpPr/>
          <p:nvPr/>
        </p:nvSpPr>
        <p:spPr>
          <a:xfrm>
            <a:off x="723900" y="2415332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Genuineness:</a:t>
            </a:r>
            <a:r>
              <a:rPr lang="en-US" sz="1200" dirty="0">
                <a:solidFill>
                  <a:srgbClr val="4B5563"/>
                </a:solidFill>
              </a:rPr>
              <a:t> Being authentic and transparent.</a:t>
            </a:r>
            <a:endParaRPr lang="en-US" sz="1200" dirty="0"/>
          </a:p>
        </p:txBody>
      </p:sp>
      <p:sp>
        <p:nvSpPr>
          <p:cNvPr id="25" name="SK-6-text-24"/>
          <p:cNvSpPr/>
          <p:nvPr/>
        </p:nvSpPr>
        <p:spPr>
          <a:xfrm>
            <a:off x="723900" y="2937123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Warmth:</a:t>
            </a:r>
            <a:r>
              <a:rPr lang="en-US" sz="1200" dirty="0">
                <a:solidFill>
                  <a:srgbClr val="4B5563"/>
                </a:solidFill>
              </a:rPr>
              <a:t> Unconditional positive regard and care.</a:t>
            </a:r>
            <a:endParaRPr lang="en-US" sz="1200" dirty="0"/>
          </a:p>
        </p:txBody>
      </p:sp>
      <p:sp>
        <p:nvSpPr>
          <p:cNvPr id="26" name="SK-6-text-25"/>
          <p:cNvSpPr/>
          <p:nvPr/>
        </p:nvSpPr>
        <p:spPr>
          <a:xfrm>
            <a:off x="3867150" y="1431578"/>
            <a:ext cx="33775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The Working Bond</a:t>
            </a:r>
            <a:endParaRPr lang="en-US" sz="1350" dirty="0"/>
          </a:p>
        </p:txBody>
      </p:sp>
      <p:sp>
        <p:nvSpPr>
          <p:cNvPr id="27" name="SK-6-text-26"/>
          <p:cNvSpPr/>
          <p:nvPr/>
        </p:nvSpPr>
        <p:spPr>
          <a:xfrm>
            <a:off x="3524250" y="1893540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Therapeutic Alliance:</a:t>
            </a:r>
            <a:r>
              <a:rPr lang="en-US" sz="1200" dirty="0">
                <a:solidFill>
                  <a:srgbClr val="4B5563"/>
                </a:solidFill>
              </a:rPr>
              <a:t> Shared agreement on tasks.</a:t>
            </a:r>
            <a:endParaRPr lang="en-US" sz="1200" dirty="0"/>
          </a:p>
        </p:txBody>
      </p:sp>
      <p:sp>
        <p:nvSpPr>
          <p:cNvPr id="28" name="SK-6-text-27"/>
          <p:cNvSpPr/>
          <p:nvPr/>
        </p:nvSpPr>
        <p:spPr>
          <a:xfrm>
            <a:off x="3524250" y="2415332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Repairing Rupture:</a:t>
            </a:r>
            <a:r>
              <a:rPr lang="en-US" sz="1200" dirty="0">
                <a:solidFill>
                  <a:srgbClr val="4B5563"/>
                </a:solidFill>
              </a:rPr>
              <a:t> Addressing tension or disconnects.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3524250" y="2937123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Cohesion:</a:t>
            </a:r>
            <a:r>
              <a:rPr lang="en-US" sz="1200" dirty="0">
                <a:solidFill>
                  <a:srgbClr val="4B5563"/>
                </a:solidFill>
              </a:rPr>
              <a:t> Feeling connected and on the same team.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6667500" y="1431578"/>
            <a:ext cx="33775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Clinical Process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6324600" y="1893540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Negotiated Goals:</a:t>
            </a:r>
            <a:r>
              <a:rPr lang="en-US" sz="1200" dirty="0">
                <a:solidFill>
                  <a:srgbClr val="4B5563"/>
                </a:solidFill>
              </a:rPr>
              <a:t> Working on what the patient wants.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6324600" y="2415332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Reflection:</a:t>
            </a:r>
            <a:r>
              <a:rPr lang="en-US" sz="1200" dirty="0">
                <a:solidFill>
                  <a:srgbClr val="4B5563"/>
                </a:solidFill>
              </a:rPr>
              <a:t> Thinking back on feelings and actions.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6324600" y="2937123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Expression:</a:t>
            </a:r>
            <a:r>
              <a:rPr lang="en-US" sz="1200" dirty="0">
                <a:solidFill>
                  <a:srgbClr val="4B5563"/>
                </a:solidFill>
              </a:rPr>
              <a:t> Safe space for emotional release.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9467850" y="1431578"/>
            <a:ext cx="27241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Patient Impact</a:t>
            </a:r>
            <a:endParaRPr lang="en-US" sz="1350" dirty="0"/>
          </a:p>
        </p:txBody>
      </p:sp>
      <p:sp>
        <p:nvSpPr>
          <p:cNvPr id="35" name="SK-6-text-34"/>
          <p:cNvSpPr/>
          <p:nvPr/>
        </p:nvSpPr>
        <p:spPr>
          <a:xfrm>
            <a:off x="9124950" y="1893540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Patient Satisfaction:</a:t>
            </a:r>
            <a:r>
              <a:rPr lang="en-US" sz="1200" dirty="0">
                <a:solidFill>
                  <a:srgbClr val="4B5563"/>
                </a:solidFill>
              </a:rPr>
              <a:t> Feeling heard and valued.</a:t>
            </a:r>
            <a:endParaRPr lang="en-US" sz="1200" dirty="0"/>
          </a:p>
        </p:txBody>
      </p:sp>
      <p:sp>
        <p:nvSpPr>
          <p:cNvPr id="36" name="SK-6-text-35"/>
          <p:cNvSpPr/>
          <p:nvPr/>
        </p:nvSpPr>
        <p:spPr>
          <a:xfrm>
            <a:off x="9124950" y="2415332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Changed View:</a:t>
            </a:r>
            <a:r>
              <a:rPr lang="en-US" sz="1200" dirty="0">
                <a:solidFill>
                  <a:srgbClr val="4B5563"/>
                </a:solidFill>
              </a:rPr>
              <a:t> Shifting perspective on self and distress.</a:t>
            </a:r>
            <a:endParaRPr lang="en-US" sz="1200" dirty="0"/>
          </a:p>
        </p:txBody>
      </p:sp>
      <p:sp>
        <p:nvSpPr>
          <p:cNvPr id="37" name="SK-6-text-36"/>
          <p:cNvSpPr/>
          <p:nvPr/>
        </p:nvSpPr>
        <p:spPr>
          <a:xfrm>
            <a:off x="9124950" y="2937123"/>
            <a:ext cx="23431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Validation:</a:t>
            </a:r>
            <a:r>
              <a:rPr lang="en-US" sz="1200" dirty="0">
                <a:solidFill>
                  <a:srgbClr val="4B5563"/>
                </a:solidFill>
              </a:rPr>
              <a:t> Recognizing that their experience makes sense.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1033462" y="5353050"/>
            <a:ext cx="10744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E7D32"/>
                </a:solidFill>
              </a:rPr>
              <a:t>Active Ingredients for the 10-Minute Consultation</a:t>
            </a:r>
            <a:endParaRPr lang="en-US" sz="1350" dirty="0"/>
          </a:p>
        </p:txBody>
      </p:sp>
      <p:sp>
        <p:nvSpPr>
          <p:cNvPr id="39" name="SK-6-text-38"/>
          <p:cNvSpPr/>
          <p:nvPr/>
        </p:nvSpPr>
        <p:spPr>
          <a:xfrm>
            <a:off x="723900" y="5667375"/>
            <a:ext cx="107442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These are not "soft extras"—they are the core mechanisms of change. Research shows the </a:t>
            </a:r>
            <a:r>
              <a:rPr lang="en-US" sz="1200" b="1" dirty="0">
                <a:solidFill>
                  <a:srgbClr val="4B5563"/>
                </a:solidFill>
              </a:rPr>
              <a:t>therapeutic relationship</a:t>
            </a:r>
            <a:r>
              <a:rPr lang="en-US" sz="1200" dirty="0">
                <a:solidFill>
                  <a:srgbClr val="4B5563"/>
                </a:solidFill>
              </a:rPr>
              <a:t> and </a:t>
            </a:r>
            <a:r>
              <a:rPr lang="en-US" sz="1200" b="1" dirty="0">
                <a:solidFill>
                  <a:srgbClr val="4B5563"/>
                </a:solidFill>
              </a:rPr>
              <a:t>goal alignment</a:t>
            </a:r>
            <a:r>
              <a:rPr lang="en-US" sz="1200" dirty="0">
                <a:solidFill>
                  <a:srgbClr val="4B5563"/>
                </a:solidFill>
              </a:rPr>
              <a:t> are often more predictive of positive outcomes than the specific diagnostic label or technical modality used.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571500" y="656272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4883795" cy="360238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2323058"/>
            <a:ext cx="285750" cy="22860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057775"/>
            <a:ext cx="4883795" cy="114300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5505896"/>
            <a:ext cx="369094" cy="29527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60095" y="1264890"/>
            <a:ext cx="5860405" cy="4935885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88695" y="1941165"/>
            <a:ext cx="5403205" cy="72955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79195" y="2103090"/>
            <a:ext cx="214313" cy="17532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88695" y="2794546"/>
            <a:ext cx="5403205" cy="72955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79195" y="2956471"/>
            <a:ext cx="214313" cy="17532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88695" y="3647926"/>
            <a:ext cx="5403205" cy="982861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79195" y="3809851"/>
            <a:ext cx="214313" cy="21431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88695" y="4830812"/>
            <a:ext cx="5403205" cy="647700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02995" y="4971455"/>
            <a:ext cx="190500" cy="15240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505575"/>
            <a:ext cx="12192000" cy="352425"/>
          </a:xfrm>
          <a:prstGeom prst="rect">
            <a:avLst/>
          </a:prstGeom>
        </p:spPr>
      </p:pic>
      <p:sp>
        <p:nvSpPr>
          <p:cNvPr id="19" name="SK-7-text-18"/>
          <p:cNvSpPr/>
          <p:nvPr/>
        </p:nvSpPr>
        <p:spPr>
          <a:xfrm>
            <a:off x="762000" y="381000"/>
            <a:ext cx="100069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Validation in 60 Seconds</a:t>
            </a:r>
            <a:endParaRPr lang="en-US" sz="2550" dirty="0"/>
          </a:p>
        </p:txBody>
      </p:sp>
      <p:sp>
        <p:nvSpPr>
          <p:cNvPr id="20" name="SK-7-text-19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1" name="SK-7-text-20"/>
          <p:cNvSpPr/>
          <p:nvPr/>
        </p:nvSpPr>
        <p:spPr>
          <a:xfrm>
            <a:off x="1181100" y="2265908"/>
            <a:ext cx="521208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0651F"/>
                </a:solidFill>
              </a:rPr>
              <a:t>What is Validation?</a:t>
            </a:r>
            <a:endParaRPr lang="en-US" sz="1800" dirty="0"/>
          </a:p>
        </p:txBody>
      </p:sp>
      <p:sp>
        <p:nvSpPr>
          <p:cNvPr id="22" name="SK-7-text-21"/>
          <p:cNvSpPr/>
          <p:nvPr/>
        </p:nvSpPr>
        <p:spPr>
          <a:xfrm>
            <a:off x="800100" y="2723108"/>
            <a:ext cx="4426595" cy="1143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Showing the patient that their experience </a:t>
            </a:r>
            <a:r>
              <a:rPr lang="en-US" sz="1500" b="1" dirty="0">
                <a:solidFill>
                  <a:srgbClr val="1A1A1A"/>
                </a:solidFill>
              </a:rPr>
              <a:t>makes sense</a:t>
            </a:r>
            <a:r>
              <a:rPr lang="en-US" sz="1500" dirty="0">
                <a:solidFill>
                  <a:srgbClr val="1A1A1A"/>
                </a:solidFill>
              </a:rPr>
              <a:t> within their context, without necessarily agreeing with every belief or action. It is about </a:t>
            </a:r>
            <a:r>
              <a:rPr lang="en-US" sz="1500" b="1" dirty="0">
                <a:solidFill>
                  <a:srgbClr val="1A1A1A"/>
                </a:solidFill>
              </a:rPr>
              <a:t>witnessing</a:t>
            </a:r>
            <a:r>
              <a:rPr lang="en-US" sz="1500" dirty="0">
                <a:solidFill>
                  <a:srgbClr val="1A1A1A"/>
                </a:solidFill>
              </a:rPr>
              <a:t> rather than judging.</a:t>
            </a:r>
            <a:endParaRPr lang="en-US" sz="1500" dirty="0"/>
          </a:p>
        </p:txBody>
      </p:sp>
      <p:sp>
        <p:nvSpPr>
          <p:cNvPr id="23" name="SK-7-text-22"/>
          <p:cNvSpPr/>
          <p:nvPr/>
        </p:nvSpPr>
        <p:spPr>
          <a:xfrm>
            <a:off x="1359694" y="5286375"/>
            <a:ext cx="3867001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E7D32"/>
                </a:solidFill>
              </a:rPr>
              <a:t>Validation lowers threat and builds trust.</a:t>
            </a:r>
            <a:endParaRPr lang="en-US" sz="1800" dirty="0"/>
          </a:p>
        </p:txBody>
      </p:sp>
      <p:sp>
        <p:nvSpPr>
          <p:cNvPr id="24" name="SK-7-text-23"/>
          <p:cNvSpPr/>
          <p:nvPr/>
        </p:nvSpPr>
        <p:spPr>
          <a:xfrm>
            <a:off x="5988695" y="1445865"/>
            <a:ext cx="55079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kern="0" spc="60" dirty="0">
                <a:solidFill>
                  <a:srgbClr val="1A1A1A"/>
                </a:solidFill>
              </a:rPr>
              <a:t>CONSULTATION TOOLBOX</a:t>
            </a:r>
            <a:endParaRPr lang="en-US" sz="1650" dirty="0"/>
          </a:p>
        </p:txBody>
      </p:sp>
      <p:sp>
        <p:nvSpPr>
          <p:cNvPr id="25" name="SK-7-text-24"/>
          <p:cNvSpPr/>
          <p:nvPr/>
        </p:nvSpPr>
        <p:spPr>
          <a:xfrm>
            <a:off x="6507807" y="2064990"/>
            <a:ext cx="5519738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i="1" dirty="0">
                <a:solidFill>
                  <a:srgbClr val="1A1A1A"/>
                </a:solidFill>
              </a:rPr>
              <a:t>"That sounds exhausting."</a:t>
            </a:r>
            <a:endParaRPr lang="en-US" sz="1425" dirty="0"/>
          </a:p>
        </p:txBody>
      </p:sp>
      <p:sp>
        <p:nvSpPr>
          <p:cNvPr id="26" name="SK-7-text-25"/>
          <p:cNvSpPr/>
          <p:nvPr/>
        </p:nvSpPr>
        <p:spPr>
          <a:xfrm>
            <a:off x="6507807" y="2346871"/>
            <a:ext cx="47167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Validating the emotional toll</a:t>
            </a:r>
            <a:endParaRPr lang="en-US" sz="1050" dirty="0"/>
          </a:p>
        </p:txBody>
      </p:sp>
      <p:sp>
        <p:nvSpPr>
          <p:cNvPr id="27" name="SK-7-text-26"/>
          <p:cNvSpPr/>
          <p:nvPr/>
        </p:nvSpPr>
        <p:spPr>
          <a:xfrm>
            <a:off x="6507807" y="2918371"/>
            <a:ext cx="5684193" cy="25330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i="1" dirty="0">
                <a:solidFill>
                  <a:srgbClr val="1A1A1A"/>
                </a:solidFill>
              </a:rPr>
              <a:t>"I can see why you felt frightened."</a:t>
            </a:r>
            <a:endParaRPr lang="en-US" sz="1425" dirty="0"/>
          </a:p>
        </p:txBody>
      </p:sp>
      <p:sp>
        <p:nvSpPr>
          <p:cNvPr id="28" name="SK-7-text-27"/>
          <p:cNvSpPr/>
          <p:nvPr/>
        </p:nvSpPr>
        <p:spPr>
          <a:xfrm>
            <a:off x="6507807" y="3200251"/>
            <a:ext cx="3916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Normalising the reaction</a:t>
            </a:r>
            <a:endParaRPr lang="en-US" sz="1050" dirty="0"/>
          </a:p>
        </p:txBody>
      </p:sp>
      <p:sp>
        <p:nvSpPr>
          <p:cNvPr id="29" name="SK-7-text-28"/>
          <p:cNvSpPr/>
          <p:nvPr/>
        </p:nvSpPr>
        <p:spPr>
          <a:xfrm>
            <a:off x="6507807" y="3771751"/>
            <a:ext cx="4693593" cy="5066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95"/>
              </a:lnSpc>
              <a:buNone/>
            </a:pPr>
            <a:r>
              <a:rPr lang="en-US" sz="1425" i="1" dirty="0">
                <a:solidFill>
                  <a:srgbClr val="1A1A1A"/>
                </a:solidFill>
              </a:rPr>
              <a:t>"Given what happened, it makes sense that your body is on high alert."</a:t>
            </a:r>
            <a:endParaRPr lang="en-US" sz="1425" dirty="0"/>
          </a:p>
        </p:txBody>
      </p:sp>
      <p:sp>
        <p:nvSpPr>
          <p:cNvPr id="30" name="SK-7-text-29"/>
          <p:cNvSpPr/>
          <p:nvPr/>
        </p:nvSpPr>
        <p:spPr>
          <a:xfrm>
            <a:off x="6507807" y="4306937"/>
            <a:ext cx="568419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B5563"/>
                </a:solidFill>
              </a:rPr>
              <a:t>Linking triggers to physiological response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6407795" y="4926062"/>
            <a:ext cx="517460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B5563"/>
                </a:solidFill>
              </a:rPr>
              <a:t> </a:t>
            </a:r>
            <a:r>
              <a:rPr lang="en-US" sz="1200" b="1" dirty="0">
                <a:solidFill>
                  <a:srgbClr val="4B5563"/>
                </a:solidFill>
              </a:rPr>
              <a:t>Tip:</a:t>
            </a:r>
            <a:r>
              <a:rPr lang="en-US" sz="1200" dirty="0">
                <a:solidFill>
                  <a:srgbClr val="4B5563"/>
                </a:solidFill>
              </a:rPr>
              <a:t> Use these early to de-escalate emotional distress before moving to problem-solving.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10258425" y="6581775"/>
            <a:ext cx="1933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084040"/>
            <a:ext cx="3530650" cy="2583656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2400746"/>
            <a:ext cx="381000" cy="3810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3444" y="2503587"/>
            <a:ext cx="214313" cy="17532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3022253"/>
            <a:ext cx="3073450" cy="708422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3174504"/>
            <a:ext cx="214313" cy="176361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3882926"/>
            <a:ext cx="214313" cy="176361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30750" y="2084040"/>
            <a:ext cx="3530650" cy="2583656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59350" y="2400746"/>
            <a:ext cx="381000" cy="3810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42693" y="2503587"/>
            <a:ext cx="214313" cy="17532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59350" y="3022253"/>
            <a:ext cx="3073450" cy="708422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9350" y="3174504"/>
            <a:ext cx="214313" cy="176361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9350" y="3882926"/>
            <a:ext cx="214313" cy="176361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89999" y="2084040"/>
            <a:ext cx="3530650" cy="2583656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8599" y="2400746"/>
            <a:ext cx="381000" cy="38100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01943" y="2503587"/>
            <a:ext cx="214313" cy="17532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18599" y="3022253"/>
            <a:ext cx="3073450" cy="708422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18599" y="3174504"/>
            <a:ext cx="214313" cy="176361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18599" y="3882926"/>
            <a:ext cx="214313" cy="176361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5414963"/>
            <a:ext cx="11049000" cy="590550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0100" y="5572125"/>
            <a:ext cx="523875" cy="276225"/>
          </a:xfrm>
          <a:prstGeom prst="rect">
            <a:avLst/>
          </a:prstGeom>
        </p:spPr>
      </p:pic>
      <p:sp>
        <p:nvSpPr>
          <p:cNvPr id="25" name="SK-8-text-24"/>
          <p:cNvSpPr/>
          <p:nvPr/>
        </p:nvSpPr>
        <p:spPr>
          <a:xfrm>
            <a:off x="762000" y="381000"/>
            <a:ext cx="676846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ICE as Validation</a:t>
            </a:r>
            <a:endParaRPr lang="en-US" sz="2550" dirty="0"/>
          </a:p>
        </p:txBody>
      </p:sp>
      <p:sp>
        <p:nvSpPr>
          <p:cNvPr id="26" name="SK-8-text-25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571500" y="1264890"/>
            <a:ext cx="99441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B5563"/>
                </a:solidFill>
              </a:rPr>
              <a:t>Utilizing Ideas, Concerns, and Expectations is more than a diagnostic shortcut. It serves as a powerful validation tool by acknowledging that the patient's unique perspective is the primary focus of the consultation.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1295400" y="2312640"/>
            <a:ext cx="19621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60" dirty="0">
                <a:solidFill>
                  <a:srgbClr val="9CA3AF"/>
                </a:solidFill>
              </a:rPr>
              <a:t>PERSPECTIVE</a:t>
            </a:r>
            <a:endParaRPr lang="en-US" sz="1125" dirty="0"/>
          </a:p>
        </p:txBody>
      </p:sp>
      <p:sp>
        <p:nvSpPr>
          <p:cNvPr id="29" name="SK-8-text-28"/>
          <p:cNvSpPr/>
          <p:nvPr/>
        </p:nvSpPr>
        <p:spPr>
          <a:xfrm>
            <a:off x="1295400" y="2526953"/>
            <a:ext cx="14859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Ideas</a:t>
            </a:r>
            <a:endParaRPr lang="en-US" sz="1800" dirty="0"/>
          </a:p>
        </p:txBody>
      </p:sp>
      <p:sp>
        <p:nvSpPr>
          <p:cNvPr id="30" name="SK-8-text-29"/>
          <p:cNvSpPr/>
          <p:nvPr/>
        </p:nvSpPr>
        <p:spPr>
          <a:xfrm>
            <a:off x="1014413" y="3022253"/>
            <a:ext cx="3073450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"What do you think is causing these symptoms?"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1014413" y="3730675"/>
            <a:ext cx="3073450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"Do you have any theories about why this is happening now?"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5054650" y="2312640"/>
            <a:ext cx="12763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60" dirty="0">
                <a:solidFill>
                  <a:srgbClr val="9CA3AF"/>
                </a:solidFill>
              </a:rPr>
              <a:t>EMOTION</a:t>
            </a:r>
            <a:endParaRPr lang="en-US" sz="1125" dirty="0"/>
          </a:p>
        </p:txBody>
      </p:sp>
      <p:sp>
        <p:nvSpPr>
          <p:cNvPr id="33" name="SK-8-text-32"/>
          <p:cNvSpPr/>
          <p:nvPr/>
        </p:nvSpPr>
        <p:spPr>
          <a:xfrm>
            <a:off x="5054650" y="2526953"/>
            <a:ext cx="23088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Concerns</a:t>
            </a:r>
            <a:endParaRPr lang="en-US" sz="1800" dirty="0"/>
          </a:p>
        </p:txBody>
      </p:sp>
      <p:sp>
        <p:nvSpPr>
          <p:cNvPr id="34" name="SK-8-text-33"/>
          <p:cNvSpPr/>
          <p:nvPr/>
        </p:nvSpPr>
        <p:spPr>
          <a:xfrm>
            <a:off x="4773662" y="3022253"/>
            <a:ext cx="3073450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"What are you most worried it could be?"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4773662" y="3730675"/>
            <a:ext cx="3073450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"Is there anything in particular that's been on your mind?"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8813899" y="2312640"/>
            <a:ext cx="13716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60" dirty="0">
                <a:solidFill>
                  <a:srgbClr val="9CA3AF"/>
                </a:solidFill>
              </a:rPr>
              <a:t>GOAL</a:t>
            </a:r>
            <a:endParaRPr lang="en-US" sz="1125" dirty="0"/>
          </a:p>
        </p:txBody>
      </p:sp>
      <p:sp>
        <p:nvSpPr>
          <p:cNvPr id="37" name="SK-8-text-36"/>
          <p:cNvSpPr/>
          <p:nvPr/>
        </p:nvSpPr>
        <p:spPr>
          <a:xfrm>
            <a:off x="8813899" y="2526953"/>
            <a:ext cx="3378101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1A1A1A"/>
                </a:solidFill>
              </a:rPr>
              <a:t>Expectations</a:t>
            </a:r>
            <a:endParaRPr lang="en-US" sz="1800" dirty="0"/>
          </a:p>
        </p:txBody>
      </p:sp>
      <p:sp>
        <p:nvSpPr>
          <p:cNvPr id="38" name="SK-8-text-37"/>
          <p:cNvSpPr/>
          <p:nvPr/>
        </p:nvSpPr>
        <p:spPr>
          <a:xfrm>
            <a:off x="8532912" y="3022253"/>
            <a:ext cx="3073450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"What were you hoping we might do today?"</a:t>
            </a:r>
            <a:endParaRPr lang="en-US" sz="1350" dirty="0"/>
          </a:p>
        </p:txBody>
      </p:sp>
      <p:sp>
        <p:nvSpPr>
          <p:cNvPr id="39" name="SK-8-text-38"/>
          <p:cNvSpPr/>
          <p:nvPr/>
        </p:nvSpPr>
        <p:spPr>
          <a:xfrm>
            <a:off x="8532912" y="3730675"/>
            <a:ext cx="3073450" cy="7084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 "How best can I help you with this today?"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914400" y="5572125"/>
            <a:ext cx="371475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SCA</a:t>
            </a:r>
            <a:endParaRPr lang="en-US" sz="1050" dirty="0"/>
          </a:p>
        </p:txBody>
      </p:sp>
      <p:sp>
        <p:nvSpPr>
          <p:cNvPr id="41" name="SK-8-text-40"/>
          <p:cNvSpPr/>
          <p:nvPr/>
        </p:nvSpPr>
        <p:spPr>
          <a:xfrm>
            <a:off x="1476375" y="5567363"/>
            <a:ext cx="107156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ICE is not a checklist; use it to understand meaning.</a:t>
            </a:r>
            <a:endParaRPr lang="en-US" sz="1500" dirty="0"/>
          </a:p>
        </p:txBody>
      </p:sp>
      <p:sp>
        <p:nvSpPr>
          <p:cNvPr id="42" name="SK-8-text-41"/>
          <p:cNvSpPr/>
          <p:nvPr/>
        </p:nvSpPr>
        <p:spPr>
          <a:xfrm>
            <a:off x="0" y="6386513"/>
            <a:ext cx="11049000" cy="4714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463"/>
              </a:lnSpc>
              <a:buNone/>
            </a:pPr>
            <a:r>
              <a:rPr lang="en-US" sz="975" dirty="0">
                <a:solidFill>
                  <a:srgbClr val="9CA3AF"/>
                </a:solidFill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64890"/>
            <a:ext cx="5410200" cy="3837384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1379190"/>
            <a:ext cx="5181600" cy="39052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441103"/>
            <a:ext cx="238125" cy="1905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4078337"/>
            <a:ext cx="5181600" cy="909638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300" y="1264890"/>
            <a:ext cx="5410200" cy="3837384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1379190"/>
            <a:ext cx="5181600" cy="39052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1441103"/>
            <a:ext cx="238125" cy="1905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4078337"/>
            <a:ext cx="5181600" cy="90963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292775"/>
            <a:ext cx="11049000" cy="74295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5526137"/>
            <a:ext cx="952500" cy="276225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44250" y="5549950"/>
            <a:ext cx="285750" cy="2286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16" name="SK-9-text-15"/>
          <p:cNvSpPr/>
          <p:nvPr/>
        </p:nvSpPr>
        <p:spPr>
          <a:xfrm>
            <a:off x="762000" y="381000"/>
            <a:ext cx="59912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Picking up Cues</a:t>
            </a:r>
            <a:endParaRPr lang="en-US" sz="2550" dirty="0"/>
          </a:p>
        </p:txBody>
      </p:sp>
      <p:sp>
        <p:nvSpPr>
          <p:cNvPr id="17" name="SK-9-text-16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18" name="SK-9-text-17"/>
          <p:cNvSpPr/>
          <p:nvPr/>
        </p:nvSpPr>
        <p:spPr>
          <a:xfrm>
            <a:off x="1038225" y="1379190"/>
            <a:ext cx="28708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Verbal Cues</a:t>
            </a:r>
            <a:endParaRPr lang="en-US" sz="1650" dirty="0"/>
          </a:p>
        </p:txBody>
      </p:sp>
      <p:sp>
        <p:nvSpPr>
          <p:cNvPr id="19" name="SK-9-text-18"/>
          <p:cNvSpPr/>
          <p:nvPr/>
        </p:nvSpPr>
        <p:spPr>
          <a:xfrm>
            <a:off x="914400" y="1884015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B5563"/>
                </a:solidFill>
              </a:rPr>
              <a:t>Repeat Key Words:</a:t>
            </a:r>
            <a:r>
              <a:rPr lang="en-US" sz="1275" dirty="0">
                <a:solidFill>
                  <a:srgbClr val="4B5563"/>
                </a:solidFill>
              </a:rPr>
              <a:t> Listen for heavy emotional descriptors like "dread," "suffocating," or "pointless."</a:t>
            </a:r>
            <a:endParaRPr lang="en-US" sz="1275" dirty="0"/>
          </a:p>
        </p:txBody>
      </p:sp>
      <p:sp>
        <p:nvSpPr>
          <p:cNvPr id="20" name="SK-9-text-19"/>
          <p:cNvSpPr/>
          <p:nvPr/>
        </p:nvSpPr>
        <p:spPr>
          <a:xfrm>
            <a:off x="914400" y="2432596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B5563"/>
                </a:solidFill>
              </a:rPr>
              <a:t>Metaphors:</a:t>
            </a:r>
            <a:r>
              <a:rPr lang="en-US" sz="1275" dirty="0">
                <a:solidFill>
                  <a:srgbClr val="4B5563"/>
                </a:solidFill>
              </a:rPr>
              <a:t> "I'm hitting a brick wall" or "I'm treading water" signal deeper distress.</a:t>
            </a:r>
            <a:endParaRPr lang="en-US" sz="1275" dirty="0"/>
          </a:p>
        </p:txBody>
      </p:sp>
      <p:sp>
        <p:nvSpPr>
          <p:cNvPr id="21" name="SK-9-text-20"/>
          <p:cNvSpPr/>
          <p:nvPr/>
        </p:nvSpPr>
        <p:spPr>
          <a:xfrm>
            <a:off x="914400" y="2981176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B5563"/>
                </a:solidFill>
              </a:rPr>
              <a:t>Paralinguistics:</a:t>
            </a:r>
            <a:r>
              <a:rPr lang="en-US" sz="1275" dirty="0">
                <a:solidFill>
                  <a:srgbClr val="4B5563"/>
                </a:solidFill>
              </a:rPr>
              <a:t> Sudden changes in volume, pitch, or speed of speech.</a:t>
            </a:r>
            <a:endParaRPr lang="en-US" sz="1275" dirty="0"/>
          </a:p>
        </p:txBody>
      </p:sp>
      <p:sp>
        <p:nvSpPr>
          <p:cNvPr id="22" name="SK-9-text-21"/>
          <p:cNvSpPr/>
          <p:nvPr/>
        </p:nvSpPr>
        <p:spPr>
          <a:xfrm>
            <a:off x="914400" y="3529757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B5563"/>
                </a:solidFill>
              </a:rPr>
              <a:t>Checking Meaning:</a:t>
            </a:r>
            <a:r>
              <a:rPr lang="en-US" sz="1275" dirty="0">
                <a:solidFill>
                  <a:srgbClr val="4B5563"/>
                </a:solidFill>
              </a:rPr>
              <a:t> Gently parrot the word back to the patient to invite elaboration.</a:t>
            </a:r>
            <a:endParaRPr lang="en-US" sz="1275" dirty="0"/>
          </a:p>
        </p:txBody>
      </p:sp>
      <p:sp>
        <p:nvSpPr>
          <p:cNvPr id="23" name="SK-9-text-22"/>
          <p:cNvSpPr/>
          <p:nvPr/>
        </p:nvSpPr>
        <p:spPr>
          <a:xfrm>
            <a:off x="800100" y="4192637"/>
            <a:ext cx="50292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0651F"/>
                </a:solidFill>
              </a:rPr>
              <a:t>TRY SAYING:</a:t>
            </a:r>
            <a:endParaRPr lang="en-US" sz="975" dirty="0"/>
          </a:p>
        </p:txBody>
      </p:sp>
      <p:sp>
        <p:nvSpPr>
          <p:cNvPr id="24" name="SK-9-text-23"/>
          <p:cNvSpPr/>
          <p:nvPr/>
        </p:nvSpPr>
        <p:spPr>
          <a:xfrm>
            <a:off x="800100" y="4416475"/>
            <a:ext cx="495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1A1A1A"/>
                </a:solidFill>
              </a:rPr>
              <a:t>"You used the word 'miserable' just then—can you tell me a bit more about that?"</a:t>
            </a:r>
            <a:endParaRPr lang="en-US" sz="1200" dirty="0"/>
          </a:p>
        </p:txBody>
      </p:sp>
      <p:sp>
        <p:nvSpPr>
          <p:cNvPr id="25" name="SK-9-text-24"/>
          <p:cNvSpPr/>
          <p:nvPr/>
        </p:nvSpPr>
        <p:spPr>
          <a:xfrm>
            <a:off x="6677025" y="1379190"/>
            <a:ext cx="38766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1A1A"/>
                </a:solidFill>
              </a:rPr>
              <a:t>Non-Verbal Cues</a:t>
            </a:r>
            <a:endParaRPr lang="en-US" sz="1650" dirty="0"/>
          </a:p>
        </p:txBody>
      </p:sp>
      <p:sp>
        <p:nvSpPr>
          <p:cNvPr id="26" name="SK-9-text-25"/>
          <p:cNvSpPr/>
          <p:nvPr/>
        </p:nvSpPr>
        <p:spPr>
          <a:xfrm>
            <a:off x="6553200" y="1884015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B5563"/>
                </a:solidFill>
              </a:rPr>
              <a:t>Physical Tension:</a:t>
            </a:r>
            <a:r>
              <a:rPr lang="en-US" sz="1275" dirty="0">
                <a:solidFill>
                  <a:srgbClr val="4B5563"/>
                </a:solidFill>
              </a:rPr>
              <a:t> Notice clenched fists, white knuckles, or a rigid posture.</a:t>
            </a:r>
            <a:endParaRPr lang="en-US" sz="1275" dirty="0"/>
          </a:p>
        </p:txBody>
      </p:sp>
      <p:sp>
        <p:nvSpPr>
          <p:cNvPr id="27" name="SK-9-text-26"/>
          <p:cNvSpPr/>
          <p:nvPr/>
        </p:nvSpPr>
        <p:spPr>
          <a:xfrm>
            <a:off x="6553200" y="2432596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B5563"/>
                </a:solidFill>
              </a:rPr>
              <a:t>Avoidance:</a:t>
            </a:r>
            <a:r>
              <a:rPr lang="en-US" sz="1275" dirty="0">
                <a:solidFill>
                  <a:srgbClr val="4B5563"/>
                </a:solidFill>
              </a:rPr>
              <a:t> Breaking eye contact or looking down when specific topics arise.</a:t>
            </a:r>
            <a:endParaRPr lang="en-US" sz="1275" dirty="0"/>
          </a:p>
        </p:txBody>
      </p:sp>
      <p:sp>
        <p:nvSpPr>
          <p:cNvPr id="28" name="SK-9-text-27"/>
          <p:cNvSpPr/>
          <p:nvPr/>
        </p:nvSpPr>
        <p:spPr>
          <a:xfrm>
            <a:off x="6553200" y="2981176"/>
            <a:ext cx="49530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B5563"/>
                </a:solidFill>
              </a:rPr>
              <a:t>The Power of Silence:</a:t>
            </a:r>
            <a:r>
              <a:rPr lang="en-US" sz="1275" dirty="0">
                <a:solidFill>
                  <a:srgbClr val="4B5563"/>
                </a:solidFill>
              </a:rPr>
              <a:t> A long pause often precedes a significant emotional disclosure.</a:t>
            </a:r>
            <a:endParaRPr lang="en-US" sz="1275" dirty="0"/>
          </a:p>
        </p:txBody>
      </p:sp>
      <p:sp>
        <p:nvSpPr>
          <p:cNvPr id="29" name="SK-9-text-28"/>
          <p:cNvSpPr/>
          <p:nvPr/>
        </p:nvSpPr>
        <p:spPr>
          <a:xfrm>
            <a:off x="6553200" y="3529757"/>
            <a:ext cx="56388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B5563"/>
                </a:solidFill>
              </a:rPr>
              <a:t>Affect:</a:t>
            </a:r>
            <a:r>
              <a:rPr lang="en-US" sz="1275" dirty="0">
                <a:solidFill>
                  <a:srgbClr val="4B5563"/>
                </a:solidFill>
              </a:rPr>
              <a:t> Moist eyes, heavy sighing, or a "flat" expressionless face.</a:t>
            </a:r>
            <a:endParaRPr lang="en-US" sz="1275" dirty="0"/>
          </a:p>
        </p:txBody>
      </p:sp>
      <p:sp>
        <p:nvSpPr>
          <p:cNvPr id="30" name="SK-9-text-29"/>
          <p:cNvSpPr/>
          <p:nvPr/>
        </p:nvSpPr>
        <p:spPr>
          <a:xfrm>
            <a:off x="6438900" y="4192637"/>
            <a:ext cx="50292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0651F"/>
                </a:solidFill>
              </a:rPr>
              <a:t>TRY SAYING:</a:t>
            </a:r>
            <a:endParaRPr lang="en-US" sz="975" dirty="0"/>
          </a:p>
        </p:txBody>
      </p:sp>
      <p:sp>
        <p:nvSpPr>
          <p:cNvPr id="31" name="SK-9-text-30"/>
          <p:cNvSpPr/>
          <p:nvPr/>
        </p:nvSpPr>
        <p:spPr>
          <a:xfrm>
            <a:off x="6438900" y="4416475"/>
            <a:ext cx="4953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1A1A1A"/>
                </a:solidFill>
              </a:rPr>
              <a:t>"I sense you've become quite tense as we talk about home; would it help to talk about it?"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876300" y="5526137"/>
            <a:ext cx="1170737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SCA PEARL</a:t>
            </a:r>
            <a:endParaRPr lang="en-US" sz="1050" dirty="0"/>
          </a:p>
        </p:txBody>
      </p:sp>
      <p:sp>
        <p:nvSpPr>
          <p:cNvPr id="33" name="SK-9-text-32"/>
          <p:cNvSpPr/>
          <p:nvPr/>
        </p:nvSpPr>
        <p:spPr>
          <a:xfrm>
            <a:off x="1905000" y="5407075"/>
            <a:ext cx="90487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1A1A1A"/>
                </a:solidFill>
              </a:rPr>
              <a:t>Picking up cues is the "bridge" to ICE. In exams, a cue is often a deliberate prompt from the role-player. Acknowledging it demonstrates high-level empathy and active listening.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571500" y="6562725"/>
            <a:ext cx="487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Psychological Approaches in GP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10258425" y="6562725"/>
            <a:ext cx="1933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3296"/>
            <a:ext cx="38100" cy="3238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365921"/>
            <a:ext cx="5372100" cy="738188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00" y="2523083"/>
            <a:ext cx="228600" cy="17145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218408"/>
            <a:ext cx="5372100" cy="738188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3375571"/>
            <a:ext cx="228600" cy="17145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070896"/>
            <a:ext cx="5372100" cy="73818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4228058"/>
            <a:ext cx="228600" cy="17145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923383"/>
            <a:ext cx="5372100" cy="73818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900" y="5080546"/>
            <a:ext cx="228600" cy="17145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8400" y="1609279"/>
            <a:ext cx="5372100" cy="1094184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0800" y="1771204"/>
            <a:ext cx="1123950" cy="223838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8400" y="2893963"/>
            <a:ext cx="5372100" cy="3038475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3132088"/>
            <a:ext cx="238125" cy="1905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3522613"/>
            <a:ext cx="4991100" cy="4572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2250" y="3617863"/>
            <a:ext cx="266700" cy="2667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4094113"/>
            <a:ext cx="4991100" cy="457200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72250" y="4189363"/>
            <a:ext cx="266700" cy="266700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4665613"/>
            <a:ext cx="4991100" cy="45720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72250" y="4760863"/>
            <a:ext cx="266700" cy="266700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67475"/>
            <a:ext cx="12192000" cy="390525"/>
          </a:xfrm>
          <a:prstGeom prst="rect">
            <a:avLst/>
          </a:prstGeom>
        </p:spPr>
      </p:pic>
      <p:sp>
        <p:nvSpPr>
          <p:cNvPr id="24" name="SK-10-text-23"/>
          <p:cNvSpPr/>
          <p:nvPr/>
        </p:nvSpPr>
        <p:spPr>
          <a:xfrm>
            <a:off x="762000" y="381000"/>
            <a:ext cx="94888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1A1A"/>
                </a:solidFill>
              </a:rPr>
              <a:t>Problems with Validation</a:t>
            </a:r>
            <a:endParaRPr lang="en-US" sz="2550" dirty="0"/>
          </a:p>
        </p:txBody>
      </p:sp>
      <p:sp>
        <p:nvSpPr>
          <p:cNvPr id="25" name="SK-10-text-24"/>
          <p:cNvSpPr/>
          <p:nvPr/>
        </p:nvSpPr>
        <p:spPr>
          <a:xfrm>
            <a:off x="762000" y="845790"/>
            <a:ext cx="109347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kern="0" spc="30" dirty="0">
                <a:solidFill>
                  <a:srgbClr val="4B5563"/>
                </a:solidFill>
              </a:rPr>
              <a:t>BRADFORD VTS CLINICAL TEACHING</a:t>
            </a:r>
            <a:endParaRPr lang="en-US" sz="1200" dirty="0"/>
          </a:p>
        </p:txBody>
      </p:sp>
      <p:sp>
        <p:nvSpPr>
          <p:cNvPr id="26" name="SK-10-text-25"/>
          <p:cNvSpPr/>
          <p:nvPr/>
        </p:nvSpPr>
        <p:spPr>
          <a:xfrm>
            <a:off x="571500" y="1880146"/>
            <a:ext cx="60521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B5563"/>
                </a:solidFill>
              </a:rPr>
              <a:t>Risks of Unfocused Validation</a:t>
            </a:r>
            <a:endParaRPr lang="en-US" sz="1350" dirty="0"/>
          </a:p>
        </p:txBody>
      </p:sp>
      <p:sp>
        <p:nvSpPr>
          <p:cNvPr id="27" name="SK-10-text-26"/>
          <p:cNvSpPr/>
          <p:nvPr/>
        </p:nvSpPr>
        <p:spPr>
          <a:xfrm>
            <a:off x="1066800" y="2480221"/>
            <a:ext cx="2143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Rumination</a:t>
            </a:r>
            <a:endParaRPr lang="en-US" sz="1350" dirty="0"/>
          </a:p>
        </p:txBody>
      </p:sp>
      <p:sp>
        <p:nvSpPr>
          <p:cNvPr id="28" name="SK-10-text-27"/>
          <p:cNvSpPr/>
          <p:nvPr/>
        </p:nvSpPr>
        <p:spPr>
          <a:xfrm>
            <a:off x="1066800" y="2775496"/>
            <a:ext cx="10534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Patient gets stuck in a repetitive loop of negative thoughts.</a:t>
            </a:r>
            <a:endParaRPr lang="en-US" sz="1125" dirty="0"/>
          </a:p>
        </p:txBody>
      </p:sp>
      <p:sp>
        <p:nvSpPr>
          <p:cNvPr id="29" name="SK-10-text-28"/>
          <p:cNvSpPr/>
          <p:nvPr/>
        </p:nvSpPr>
        <p:spPr>
          <a:xfrm>
            <a:off x="1066800" y="3332708"/>
            <a:ext cx="21431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Escalation</a:t>
            </a:r>
            <a:endParaRPr lang="en-US" sz="1350" dirty="0"/>
          </a:p>
        </p:txBody>
      </p:sp>
      <p:sp>
        <p:nvSpPr>
          <p:cNvPr id="30" name="SK-10-text-29"/>
          <p:cNvSpPr/>
          <p:nvPr/>
        </p:nvSpPr>
        <p:spPr>
          <a:xfrm>
            <a:off x="1066800" y="3627983"/>
            <a:ext cx="107061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Patient feels unheard and amplifies distress to prove a point.</a:t>
            </a:r>
            <a:endParaRPr lang="en-US" sz="1125" dirty="0"/>
          </a:p>
        </p:txBody>
      </p:sp>
      <p:sp>
        <p:nvSpPr>
          <p:cNvPr id="31" name="SK-10-text-30"/>
          <p:cNvSpPr/>
          <p:nvPr/>
        </p:nvSpPr>
        <p:spPr>
          <a:xfrm>
            <a:off x="1066800" y="4185196"/>
            <a:ext cx="4200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Emotional Distancing</a:t>
            </a:r>
            <a:endParaRPr lang="en-US" sz="1350" dirty="0"/>
          </a:p>
        </p:txBody>
      </p:sp>
      <p:sp>
        <p:nvSpPr>
          <p:cNvPr id="32" name="SK-10-text-31"/>
          <p:cNvSpPr/>
          <p:nvPr/>
        </p:nvSpPr>
        <p:spPr>
          <a:xfrm>
            <a:off x="1066800" y="4480471"/>
            <a:ext cx="11125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Clinician pulls away due to perceived helplessness or repetition.</a:t>
            </a:r>
            <a:endParaRPr lang="en-US" sz="1125" dirty="0"/>
          </a:p>
        </p:txBody>
      </p:sp>
      <p:sp>
        <p:nvSpPr>
          <p:cNvPr id="33" name="SK-10-text-32"/>
          <p:cNvSpPr/>
          <p:nvPr/>
        </p:nvSpPr>
        <p:spPr>
          <a:xfrm>
            <a:off x="1066800" y="5037683"/>
            <a:ext cx="25546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Somatisation</a:t>
            </a:r>
            <a:endParaRPr lang="en-US" sz="1350" dirty="0"/>
          </a:p>
        </p:txBody>
      </p:sp>
      <p:sp>
        <p:nvSpPr>
          <p:cNvPr id="34" name="SK-10-text-33"/>
          <p:cNvSpPr/>
          <p:nvPr/>
        </p:nvSpPr>
        <p:spPr>
          <a:xfrm>
            <a:off x="1066800" y="5332958"/>
            <a:ext cx="10534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4B5563"/>
                </a:solidFill>
              </a:rPr>
              <a:t>Psychological pain manifests as physical symptoms when stuck.</a:t>
            </a:r>
            <a:endParaRPr lang="en-US" sz="1125" dirty="0"/>
          </a:p>
        </p:txBody>
      </p:sp>
      <p:sp>
        <p:nvSpPr>
          <p:cNvPr id="35" name="SK-10-text-34"/>
          <p:cNvSpPr/>
          <p:nvPr/>
        </p:nvSpPr>
        <p:spPr>
          <a:xfrm>
            <a:off x="6477000" y="1771204"/>
            <a:ext cx="1745949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AMBER PITFALL</a:t>
            </a:r>
            <a:endParaRPr lang="en-US" sz="975" dirty="0"/>
          </a:p>
        </p:txBody>
      </p:sp>
      <p:sp>
        <p:nvSpPr>
          <p:cNvPr id="36" name="SK-10-text-35"/>
          <p:cNvSpPr/>
          <p:nvPr/>
        </p:nvSpPr>
        <p:spPr>
          <a:xfrm>
            <a:off x="6400800" y="2071241"/>
            <a:ext cx="50673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1A1A"/>
                </a:solidFill>
              </a:rPr>
              <a:t>Validation without focus can become circular and reinforce a sense of hopelessness.</a:t>
            </a:r>
            <a:endParaRPr lang="en-US" sz="1350" dirty="0"/>
          </a:p>
        </p:txBody>
      </p:sp>
      <p:sp>
        <p:nvSpPr>
          <p:cNvPr id="37" name="SK-10-text-36"/>
          <p:cNvSpPr/>
          <p:nvPr/>
        </p:nvSpPr>
        <p:spPr>
          <a:xfrm>
            <a:off x="6772275" y="3084463"/>
            <a:ext cx="49911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728F"/>
                </a:solidFill>
              </a:rPr>
              <a:t>Moving Toward Action</a:t>
            </a:r>
            <a:endParaRPr lang="en-US" sz="1500" dirty="0"/>
          </a:p>
        </p:txBody>
      </p:sp>
      <p:sp>
        <p:nvSpPr>
          <p:cNvPr id="38" name="SK-10-text-37"/>
          <p:cNvSpPr/>
          <p:nvPr/>
        </p:nvSpPr>
        <p:spPr>
          <a:xfrm>
            <a:off x="6667500" y="3617863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1</a:t>
            </a:r>
            <a:endParaRPr lang="en-US" sz="1050" dirty="0"/>
          </a:p>
        </p:txBody>
      </p:sp>
      <p:sp>
        <p:nvSpPr>
          <p:cNvPr id="39" name="SK-10-text-38"/>
          <p:cNvSpPr/>
          <p:nvPr/>
        </p:nvSpPr>
        <p:spPr>
          <a:xfrm>
            <a:off x="6953250" y="3636913"/>
            <a:ext cx="5238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Validate: Acknowledge the feeling.</a:t>
            </a:r>
            <a:endParaRPr lang="en-US" sz="1200" dirty="0"/>
          </a:p>
        </p:txBody>
      </p:sp>
      <p:sp>
        <p:nvSpPr>
          <p:cNvPr id="40" name="SK-10-text-39"/>
          <p:cNvSpPr/>
          <p:nvPr/>
        </p:nvSpPr>
        <p:spPr>
          <a:xfrm>
            <a:off x="6667500" y="4189363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2</a:t>
            </a:r>
            <a:endParaRPr lang="en-US" sz="1050" dirty="0"/>
          </a:p>
        </p:txBody>
      </p:sp>
      <p:sp>
        <p:nvSpPr>
          <p:cNvPr id="41" name="SK-10-text-40"/>
          <p:cNvSpPr/>
          <p:nvPr/>
        </p:nvSpPr>
        <p:spPr>
          <a:xfrm>
            <a:off x="6953250" y="4208413"/>
            <a:ext cx="5238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Summarise: Reflect back the core issue.</a:t>
            </a:r>
            <a:endParaRPr lang="en-US" sz="1200" dirty="0"/>
          </a:p>
        </p:txBody>
      </p:sp>
      <p:sp>
        <p:nvSpPr>
          <p:cNvPr id="42" name="SK-10-text-41"/>
          <p:cNvSpPr/>
          <p:nvPr/>
        </p:nvSpPr>
        <p:spPr>
          <a:xfrm>
            <a:off x="6667500" y="4760863"/>
            <a:ext cx="342900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3</a:t>
            </a:r>
            <a:endParaRPr lang="en-US" sz="1050" dirty="0"/>
          </a:p>
        </p:txBody>
      </p:sp>
      <p:sp>
        <p:nvSpPr>
          <p:cNvPr id="43" name="SK-10-text-42"/>
          <p:cNvSpPr/>
          <p:nvPr/>
        </p:nvSpPr>
        <p:spPr>
          <a:xfrm>
            <a:off x="6953250" y="4779913"/>
            <a:ext cx="5238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Next Step: Agree a collaborative goal.</a:t>
            </a:r>
            <a:endParaRPr lang="en-US" sz="1200" dirty="0"/>
          </a:p>
        </p:txBody>
      </p:sp>
      <p:sp>
        <p:nvSpPr>
          <p:cNvPr id="44" name="SK-10-text-43"/>
          <p:cNvSpPr/>
          <p:nvPr/>
        </p:nvSpPr>
        <p:spPr>
          <a:xfrm>
            <a:off x="6438900" y="5313313"/>
            <a:ext cx="49911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4B5563"/>
                </a:solidFill>
              </a:rPr>
              <a:t>"I can see this is tough (Validate). You've told me how sleep is the main barrier (Summarise). Shall we look at one small change for tonight? (Next Step)"</a:t>
            </a:r>
            <a:endParaRPr lang="en-US" sz="1125" dirty="0"/>
          </a:p>
        </p:txBody>
      </p:sp>
      <p:sp>
        <p:nvSpPr>
          <p:cNvPr id="45" name="SK-10-text-44"/>
          <p:cNvSpPr/>
          <p:nvPr/>
        </p:nvSpPr>
        <p:spPr>
          <a:xfrm>
            <a:off x="571500" y="6467475"/>
            <a:ext cx="1112520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9CA3AF"/>
                </a:solidFill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5217</Words>
  <Application>Microsoft Office PowerPoint</Application>
  <PresentationFormat>Widescreen</PresentationFormat>
  <Paragraphs>643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2026-07-04T14:12:43Z</dcterms:created>
  <dcterms:modified xsi:type="dcterms:W3CDTF">2026-07-04T14:45:09Z</dcterms:modified>
</cp:coreProperties>
</file>