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6"/>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842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9.png"/><Relationship Id="rId18" Type="http://schemas.openxmlformats.org/officeDocument/2006/relationships/image" Target="../media/image114.png"/><Relationship Id="rId3" Type="http://schemas.openxmlformats.org/officeDocument/2006/relationships/image" Target="../media/image6.png"/><Relationship Id="rId21" Type="http://schemas.openxmlformats.org/officeDocument/2006/relationships/image" Target="../media/image117.png"/><Relationship Id="rId7" Type="http://schemas.openxmlformats.org/officeDocument/2006/relationships/image" Target="../media/image103.png"/><Relationship Id="rId12" Type="http://schemas.openxmlformats.org/officeDocument/2006/relationships/image" Target="../media/image108.png"/><Relationship Id="rId17" Type="http://schemas.openxmlformats.org/officeDocument/2006/relationships/image" Target="../media/image113.png"/><Relationship Id="rId2" Type="http://schemas.openxmlformats.org/officeDocument/2006/relationships/notesSlide" Target="../notesSlides/notesSlide10.xml"/><Relationship Id="rId16" Type="http://schemas.openxmlformats.org/officeDocument/2006/relationships/image" Target="../media/image112.png"/><Relationship Id="rId20" Type="http://schemas.openxmlformats.org/officeDocument/2006/relationships/image" Target="../media/image116.png"/><Relationship Id="rId1" Type="http://schemas.openxmlformats.org/officeDocument/2006/relationships/slideLayout" Target="../slideLayouts/slideLayout1.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7.png"/><Relationship Id="rId15" Type="http://schemas.openxmlformats.org/officeDocument/2006/relationships/image" Target="../media/image111.png"/><Relationship Id="rId10" Type="http://schemas.openxmlformats.org/officeDocument/2006/relationships/image" Target="../media/image106.png"/><Relationship Id="rId19" Type="http://schemas.openxmlformats.org/officeDocument/2006/relationships/image" Target="../media/image115.png"/><Relationship Id="rId4" Type="http://schemas.openxmlformats.org/officeDocument/2006/relationships/image" Target="../media/image2.png"/><Relationship Id="rId9" Type="http://schemas.openxmlformats.org/officeDocument/2006/relationships/image" Target="../media/image105.png"/><Relationship Id="rId14" Type="http://schemas.openxmlformats.org/officeDocument/2006/relationships/image" Target="../media/image110.png"/><Relationship Id="rId22"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18" Type="http://schemas.openxmlformats.org/officeDocument/2006/relationships/image" Target="../media/image130.png"/><Relationship Id="rId3" Type="http://schemas.openxmlformats.org/officeDocument/2006/relationships/image" Target="../media/image1.png"/><Relationship Id="rId7" Type="http://schemas.openxmlformats.org/officeDocument/2006/relationships/image" Target="../media/image119.png"/><Relationship Id="rId12" Type="http://schemas.openxmlformats.org/officeDocument/2006/relationships/image" Target="../media/image124.png"/><Relationship Id="rId17" Type="http://schemas.openxmlformats.org/officeDocument/2006/relationships/image" Target="../media/image129.png"/><Relationship Id="rId2" Type="http://schemas.openxmlformats.org/officeDocument/2006/relationships/notesSlide" Target="../notesSlides/notesSlide11.xml"/><Relationship Id="rId16" Type="http://schemas.openxmlformats.org/officeDocument/2006/relationships/image" Target="../media/image128.png"/><Relationship Id="rId20" Type="http://schemas.openxmlformats.org/officeDocument/2006/relationships/image" Target="../media/image132.png"/><Relationship Id="rId1" Type="http://schemas.openxmlformats.org/officeDocument/2006/relationships/slideLayout" Target="../slideLayouts/slideLayout1.xml"/><Relationship Id="rId6" Type="http://schemas.openxmlformats.org/officeDocument/2006/relationships/image" Target="../media/image118.png"/><Relationship Id="rId11" Type="http://schemas.openxmlformats.org/officeDocument/2006/relationships/image" Target="../media/image123.png"/><Relationship Id="rId5" Type="http://schemas.openxmlformats.org/officeDocument/2006/relationships/image" Target="../media/image7.png"/><Relationship Id="rId15" Type="http://schemas.openxmlformats.org/officeDocument/2006/relationships/image" Target="../media/image127.png"/><Relationship Id="rId10" Type="http://schemas.openxmlformats.org/officeDocument/2006/relationships/image" Target="../media/image122.png"/><Relationship Id="rId19" Type="http://schemas.openxmlformats.org/officeDocument/2006/relationships/image" Target="../media/image131.png"/><Relationship Id="rId4" Type="http://schemas.openxmlformats.org/officeDocument/2006/relationships/image" Target="../media/image2.png"/><Relationship Id="rId9" Type="http://schemas.openxmlformats.org/officeDocument/2006/relationships/image" Target="../media/image121.png"/><Relationship Id="rId14" Type="http://schemas.openxmlformats.org/officeDocument/2006/relationships/image" Target="../media/image126.png"/></Relationships>
</file>

<file path=ppt/slides/_rels/slide12.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140.png"/><Relationship Id="rId18" Type="http://schemas.openxmlformats.org/officeDocument/2006/relationships/image" Target="../media/image145.png"/><Relationship Id="rId3" Type="http://schemas.openxmlformats.org/officeDocument/2006/relationships/image" Target="../media/image1.png"/><Relationship Id="rId21" Type="http://schemas.openxmlformats.org/officeDocument/2006/relationships/image" Target="../media/image148.png"/><Relationship Id="rId7" Type="http://schemas.openxmlformats.org/officeDocument/2006/relationships/image" Target="../media/image134.png"/><Relationship Id="rId12" Type="http://schemas.openxmlformats.org/officeDocument/2006/relationships/image" Target="../media/image139.png"/><Relationship Id="rId17" Type="http://schemas.openxmlformats.org/officeDocument/2006/relationships/image" Target="../media/image144.png"/><Relationship Id="rId2" Type="http://schemas.openxmlformats.org/officeDocument/2006/relationships/notesSlide" Target="../notesSlides/notesSlide12.xml"/><Relationship Id="rId16" Type="http://schemas.openxmlformats.org/officeDocument/2006/relationships/image" Target="../media/image143.png"/><Relationship Id="rId20" Type="http://schemas.openxmlformats.org/officeDocument/2006/relationships/image" Target="../media/image147.png"/><Relationship Id="rId1" Type="http://schemas.openxmlformats.org/officeDocument/2006/relationships/slideLayout" Target="../slideLayouts/slideLayout1.xml"/><Relationship Id="rId6" Type="http://schemas.openxmlformats.org/officeDocument/2006/relationships/image" Target="../media/image133.png"/><Relationship Id="rId11" Type="http://schemas.openxmlformats.org/officeDocument/2006/relationships/image" Target="../media/image138.png"/><Relationship Id="rId5" Type="http://schemas.openxmlformats.org/officeDocument/2006/relationships/image" Target="../media/image7.png"/><Relationship Id="rId15" Type="http://schemas.openxmlformats.org/officeDocument/2006/relationships/image" Target="../media/image142.png"/><Relationship Id="rId23" Type="http://schemas.openxmlformats.org/officeDocument/2006/relationships/hyperlink" Target="https://www.bradfordvts.co.uk/" TargetMode="External"/><Relationship Id="rId10" Type="http://schemas.openxmlformats.org/officeDocument/2006/relationships/image" Target="../media/image137.png"/><Relationship Id="rId19" Type="http://schemas.openxmlformats.org/officeDocument/2006/relationships/image" Target="../media/image146.png"/><Relationship Id="rId4" Type="http://schemas.openxmlformats.org/officeDocument/2006/relationships/image" Target="../media/image2.png"/><Relationship Id="rId9" Type="http://schemas.openxmlformats.org/officeDocument/2006/relationships/image" Target="../media/image136.png"/><Relationship Id="rId14" Type="http://schemas.openxmlformats.org/officeDocument/2006/relationships/image" Target="../media/image141.png"/><Relationship Id="rId22" Type="http://schemas.openxmlformats.org/officeDocument/2006/relationships/image" Target="../media/image149.png"/></Relationships>
</file>

<file path=ppt/slides/_rels/slide13.xml.rels><?xml version="1.0" encoding="UTF-8" standalone="yes"?>
<Relationships xmlns="http://schemas.openxmlformats.org/package/2006/relationships"><Relationship Id="rId8" Type="http://schemas.openxmlformats.org/officeDocument/2006/relationships/image" Target="../media/image153.png"/><Relationship Id="rId13" Type="http://schemas.openxmlformats.org/officeDocument/2006/relationships/image" Target="../media/image158.png"/><Relationship Id="rId3" Type="http://schemas.openxmlformats.org/officeDocument/2006/relationships/image" Target="../media/image150.png"/><Relationship Id="rId7" Type="http://schemas.openxmlformats.org/officeDocument/2006/relationships/image" Target="../media/image152.png"/><Relationship Id="rId12" Type="http://schemas.openxmlformats.org/officeDocument/2006/relationships/image" Target="../media/image157.png"/><Relationship Id="rId2" Type="http://schemas.openxmlformats.org/officeDocument/2006/relationships/notesSlide" Target="../notesSlides/notesSlide13.xml"/><Relationship Id="rId16" Type="http://schemas.openxmlformats.org/officeDocument/2006/relationships/image" Target="../media/image161.png"/><Relationship Id="rId1" Type="http://schemas.openxmlformats.org/officeDocument/2006/relationships/slideLayout" Target="../slideLayouts/slideLayout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7.png"/><Relationship Id="rId15" Type="http://schemas.openxmlformats.org/officeDocument/2006/relationships/image" Target="../media/image160.png"/><Relationship Id="rId10" Type="http://schemas.openxmlformats.org/officeDocument/2006/relationships/image" Target="../media/image155.png"/><Relationship Id="rId4" Type="http://schemas.openxmlformats.org/officeDocument/2006/relationships/image" Target="../media/image2.png"/><Relationship Id="rId9" Type="http://schemas.openxmlformats.org/officeDocument/2006/relationships/image" Target="../media/image154.png"/><Relationship Id="rId14" Type="http://schemas.openxmlformats.org/officeDocument/2006/relationships/image" Target="../media/image159.png"/></Relationships>
</file>

<file path=ppt/slides/_rels/slide14.xml.rels><?xml version="1.0" encoding="UTF-8" standalone="yes"?>
<Relationships xmlns="http://schemas.openxmlformats.org/package/2006/relationships"><Relationship Id="rId8" Type="http://schemas.openxmlformats.org/officeDocument/2006/relationships/image" Target="../media/image164.png"/><Relationship Id="rId13" Type="http://schemas.openxmlformats.org/officeDocument/2006/relationships/image" Target="../media/image169.png"/><Relationship Id="rId18" Type="http://schemas.openxmlformats.org/officeDocument/2006/relationships/image" Target="../media/image174.png"/><Relationship Id="rId3" Type="http://schemas.openxmlformats.org/officeDocument/2006/relationships/image" Target="../media/image6.png"/><Relationship Id="rId7" Type="http://schemas.openxmlformats.org/officeDocument/2006/relationships/image" Target="../media/image163.png"/><Relationship Id="rId12" Type="http://schemas.openxmlformats.org/officeDocument/2006/relationships/image" Target="../media/image168.png"/><Relationship Id="rId17" Type="http://schemas.openxmlformats.org/officeDocument/2006/relationships/image" Target="../media/image173.png"/><Relationship Id="rId2" Type="http://schemas.openxmlformats.org/officeDocument/2006/relationships/notesSlide" Target="../notesSlides/notesSlide14.xml"/><Relationship Id="rId16" Type="http://schemas.openxmlformats.org/officeDocument/2006/relationships/image" Target="../media/image172.png"/><Relationship Id="rId1" Type="http://schemas.openxmlformats.org/officeDocument/2006/relationships/slideLayout" Target="../slideLayouts/slideLayout1.xml"/><Relationship Id="rId6" Type="http://schemas.openxmlformats.org/officeDocument/2006/relationships/image" Target="../media/image162.png"/><Relationship Id="rId11" Type="http://schemas.openxmlformats.org/officeDocument/2006/relationships/image" Target="../media/image167.png"/><Relationship Id="rId5" Type="http://schemas.openxmlformats.org/officeDocument/2006/relationships/image" Target="../media/image7.png"/><Relationship Id="rId15" Type="http://schemas.openxmlformats.org/officeDocument/2006/relationships/image" Target="../media/image171.png"/><Relationship Id="rId10" Type="http://schemas.openxmlformats.org/officeDocument/2006/relationships/image" Target="../media/image166.png"/><Relationship Id="rId4" Type="http://schemas.openxmlformats.org/officeDocument/2006/relationships/image" Target="../media/image2.png"/><Relationship Id="rId9" Type="http://schemas.openxmlformats.org/officeDocument/2006/relationships/image" Target="../media/image165.png"/><Relationship Id="rId14" Type="http://schemas.openxmlformats.org/officeDocument/2006/relationships/image" Target="../media/image170.png"/></Relationships>
</file>

<file path=ppt/slides/_rels/slide15.xml.rels><?xml version="1.0" encoding="UTF-8" standalone="yes"?>
<Relationships xmlns="http://schemas.openxmlformats.org/package/2006/relationships"><Relationship Id="rId8" Type="http://schemas.openxmlformats.org/officeDocument/2006/relationships/image" Target="../media/image177.png"/><Relationship Id="rId13" Type="http://schemas.openxmlformats.org/officeDocument/2006/relationships/image" Target="../media/image182.png"/><Relationship Id="rId18" Type="http://schemas.openxmlformats.org/officeDocument/2006/relationships/image" Target="../media/image187.png"/><Relationship Id="rId3" Type="http://schemas.openxmlformats.org/officeDocument/2006/relationships/image" Target="../media/image150.png"/><Relationship Id="rId7" Type="http://schemas.openxmlformats.org/officeDocument/2006/relationships/image" Target="../media/image176.png"/><Relationship Id="rId12" Type="http://schemas.openxmlformats.org/officeDocument/2006/relationships/image" Target="../media/image181.png"/><Relationship Id="rId17" Type="http://schemas.openxmlformats.org/officeDocument/2006/relationships/image" Target="../media/image186.png"/><Relationship Id="rId2" Type="http://schemas.openxmlformats.org/officeDocument/2006/relationships/notesSlide" Target="../notesSlides/notesSlide15.xml"/><Relationship Id="rId16" Type="http://schemas.openxmlformats.org/officeDocument/2006/relationships/image" Target="../media/image185.png"/><Relationship Id="rId20" Type="http://schemas.openxmlformats.org/officeDocument/2006/relationships/image" Target="../media/image189.png"/><Relationship Id="rId1" Type="http://schemas.openxmlformats.org/officeDocument/2006/relationships/slideLayout" Target="../slideLayouts/slideLayout1.xml"/><Relationship Id="rId6" Type="http://schemas.openxmlformats.org/officeDocument/2006/relationships/image" Target="../media/image175.png"/><Relationship Id="rId11" Type="http://schemas.openxmlformats.org/officeDocument/2006/relationships/image" Target="../media/image180.png"/><Relationship Id="rId5" Type="http://schemas.openxmlformats.org/officeDocument/2006/relationships/image" Target="../media/image7.png"/><Relationship Id="rId15" Type="http://schemas.openxmlformats.org/officeDocument/2006/relationships/image" Target="../media/image184.png"/><Relationship Id="rId10" Type="http://schemas.openxmlformats.org/officeDocument/2006/relationships/image" Target="../media/image179.png"/><Relationship Id="rId19" Type="http://schemas.openxmlformats.org/officeDocument/2006/relationships/image" Target="../media/image188.png"/><Relationship Id="rId4" Type="http://schemas.openxmlformats.org/officeDocument/2006/relationships/image" Target="../media/image2.png"/><Relationship Id="rId9" Type="http://schemas.openxmlformats.org/officeDocument/2006/relationships/image" Target="../media/image178.png"/><Relationship Id="rId14" Type="http://schemas.openxmlformats.org/officeDocument/2006/relationships/image" Target="../media/image183.png"/></Relationships>
</file>

<file path=ppt/slides/_rels/slide16.xml.rels><?xml version="1.0" encoding="UTF-8" standalone="yes"?>
<Relationships xmlns="http://schemas.openxmlformats.org/package/2006/relationships"><Relationship Id="rId8" Type="http://schemas.openxmlformats.org/officeDocument/2006/relationships/image" Target="../media/image192.png"/><Relationship Id="rId13" Type="http://schemas.openxmlformats.org/officeDocument/2006/relationships/image" Target="../media/image197.png"/><Relationship Id="rId18" Type="http://schemas.openxmlformats.org/officeDocument/2006/relationships/image" Target="../media/image201.png"/><Relationship Id="rId3" Type="http://schemas.openxmlformats.org/officeDocument/2006/relationships/image" Target="../media/image6.png"/><Relationship Id="rId21" Type="http://schemas.openxmlformats.org/officeDocument/2006/relationships/image" Target="../media/image204.png"/><Relationship Id="rId7" Type="http://schemas.openxmlformats.org/officeDocument/2006/relationships/image" Target="../media/image191.png"/><Relationship Id="rId12" Type="http://schemas.openxmlformats.org/officeDocument/2006/relationships/image" Target="../media/image196.png"/><Relationship Id="rId17" Type="http://schemas.openxmlformats.org/officeDocument/2006/relationships/image" Target="../media/image200.png"/><Relationship Id="rId25" Type="http://schemas.openxmlformats.org/officeDocument/2006/relationships/hyperlink" Target="https://www.bradfordvts.co.uk/" TargetMode="External"/><Relationship Id="rId2" Type="http://schemas.openxmlformats.org/officeDocument/2006/relationships/notesSlide" Target="../notesSlides/notesSlide16.xml"/><Relationship Id="rId16" Type="http://schemas.openxmlformats.org/officeDocument/2006/relationships/image" Target="../media/image199.png"/><Relationship Id="rId20" Type="http://schemas.openxmlformats.org/officeDocument/2006/relationships/image" Target="../media/image203.png"/><Relationship Id="rId1" Type="http://schemas.openxmlformats.org/officeDocument/2006/relationships/slideLayout" Target="../slideLayouts/slideLayout1.xml"/><Relationship Id="rId6" Type="http://schemas.openxmlformats.org/officeDocument/2006/relationships/image" Target="../media/image190.png"/><Relationship Id="rId11" Type="http://schemas.openxmlformats.org/officeDocument/2006/relationships/image" Target="../media/image195.png"/><Relationship Id="rId24" Type="http://schemas.openxmlformats.org/officeDocument/2006/relationships/image" Target="../media/image101.png"/><Relationship Id="rId5" Type="http://schemas.openxmlformats.org/officeDocument/2006/relationships/image" Target="../media/image7.png"/><Relationship Id="rId15" Type="http://schemas.openxmlformats.org/officeDocument/2006/relationships/image" Target="../media/image9.png"/><Relationship Id="rId23" Type="http://schemas.openxmlformats.org/officeDocument/2006/relationships/image" Target="../media/image206.png"/><Relationship Id="rId10" Type="http://schemas.openxmlformats.org/officeDocument/2006/relationships/image" Target="../media/image194.png"/><Relationship Id="rId19" Type="http://schemas.openxmlformats.org/officeDocument/2006/relationships/image" Target="../media/image202.png"/><Relationship Id="rId4" Type="http://schemas.openxmlformats.org/officeDocument/2006/relationships/image" Target="../media/image2.png"/><Relationship Id="rId9" Type="http://schemas.openxmlformats.org/officeDocument/2006/relationships/image" Target="../media/image193.png"/><Relationship Id="rId14" Type="http://schemas.openxmlformats.org/officeDocument/2006/relationships/image" Target="../media/image198.png"/><Relationship Id="rId22" Type="http://schemas.openxmlformats.org/officeDocument/2006/relationships/image" Target="../media/image205.png"/></Relationships>
</file>

<file path=ppt/slides/_rels/slide17.xml.rels><?xml version="1.0" encoding="UTF-8" standalone="yes"?>
<Relationships xmlns="http://schemas.openxmlformats.org/package/2006/relationships"><Relationship Id="rId8" Type="http://schemas.openxmlformats.org/officeDocument/2006/relationships/image" Target="../media/image209.png"/><Relationship Id="rId13" Type="http://schemas.openxmlformats.org/officeDocument/2006/relationships/image" Target="../media/image214.png"/><Relationship Id="rId18" Type="http://schemas.openxmlformats.org/officeDocument/2006/relationships/image" Target="../media/image219.png"/><Relationship Id="rId3" Type="http://schemas.openxmlformats.org/officeDocument/2006/relationships/image" Target="../media/image6.png"/><Relationship Id="rId7" Type="http://schemas.openxmlformats.org/officeDocument/2006/relationships/image" Target="../media/image208.png"/><Relationship Id="rId12" Type="http://schemas.openxmlformats.org/officeDocument/2006/relationships/image" Target="../media/image213.png"/><Relationship Id="rId17" Type="http://schemas.openxmlformats.org/officeDocument/2006/relationships/image" Target="../media/image218.png"/><Relationship Id="rId2" Type="http://schemas.openxmlformats.org/officeDocument/2006/relationships/notesSlide" Target="../notesSlides/notesSlide17.xml"/><Relationship Id="rId16" Type="http://schemas.openxmlformats.org/officeDocument/2006/relationships/image" Target="../media/image217.png"/><Relationship Id="rId1" Type="http://schemas.openxmlformats.org/officeDocument/2006/relationships/slideLayout" Target="../slideLayouts/slideLayout1.xml"/><Relationship Id="rId6" Type="http://schemas.openxmlformats.org/officeDocument/2006/relationships/image" Target="../media/image207.png"/><Relationship Id="rId11" Type="http://schemas.openxmlformats.org/officeDocument/2006/relationships/image" Target="../media/image212.png"/><Relationship Id="rId5" Type="http://schemas.openxmlformats.org/officeDocument/2006/relationships/image" Target="../media/image7.png"/><Relationship Id="rId15" Type="http://schemas.openxmlformats.org/officeDocument/2006/relationships/image" Target="../media/image216.png"/><Relationship Id="rId10" Type="http://schemas.openxmlformats.org/officeDocument/2006/relationships/image" Target="../media/image211.png"/><Relationship Id="rId19" Type="http://schemas.openxmlformats.org/officeDocument/2006/relationships/image" Target="../media/image220.png"/><Relationship Id="rId4" Type="http://schemas.openxmlformats.org/officeDocument/2006/relationships/image" Target="../media/image2.png"/><Relationship Id="rId9" Type="http://schemas.openxmlformats.org/officeDocument/2006/relationships/image" Target="../media/image210.png"/><Relationship Id="rId14" Type="http://schemas.openxmlformats.org/officeDocument/2006/relationships/image" Target="../media/image215.png"/></Relationships>
</file>

<file path=ppt/slides/_rels/slide18.xml.rels><?xml version="1.0" encoding="UTF-8" standalone="yes"?>
<Relationships xmlns="http://schemas.openxmlformats.org/package/2006/relationships"><Relationship Id="rId8" Type="http://schemas.openxmlformats.org/officeDocument/2006/relationships/image" Target="../media/image223.png"/><Relationship Id="rId13" Type="http://schemas.openxmlformats.org/officeDocument/2006/relationships/image" Target="../media/image228.png"/><Relationship Id="rId3" Type="http://schemas.openxmlformats.org/officeDocument/2006/relationships/image" Target="../media/image6.png"/><Relationship Id="rId7" Type="http://schemas.openxmlformats.org/officeDocument/2006/relationships/image" Target="../media/image222.png"/><Relationship Id="rId12" Type="http://schemas.openxmlformats.org/officeDocument/2006/relationships/image" Target="../media/image22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21.png"/><Relationship Id="rId11" Type="http://schemas.openxmlformats.org/officeDocument/2006/relationships/image" Target="../media/image226.png"/><Relationship Id="rId5" Type="http://schemas.openxmlformats.org/officeDocument/2006/relationships/image" Target="../media/image7.png"/><Relationship Id="rId10" Type="http://schemas.openxmlformats.org/officeDocument/2006/relationships/image" Target="../media/image225.png"/><Relationship Id="rId4" Type="http://schemas.openxmlformats.org/officeDocument/2006/relationships/image" Target="../media/image2.png"/><Relationship Id="rId9" Type="http://schemas.openxmlformats.org/officeDocument/2006/relationships/image" Target="../media/image224.png"/><Relationship Id="rId14" Type="http://schemas.openxmlformats.org/officeDocument/2006/relationships/image" Target="../media/image229.png"/></Relationships>
</file>

<file path=ppt/slides/_rels/slide19.xml.rels><?xml version="1.0" encoding="UTF-8" standalone="yes"?>
<Relationships xmlns="http://schemas.openxmlformats.org/package/2006/relationships"><Relationship Id="rId8" Type="http://schemas.openxmlformats.org/officeDocument/2006/relationships/image" Target="../media/image233.png"/><Relationship Id="rId13" Type="http://schemas.openxmlformats.org/officeDocument/2006/relationships/image" Target="../media/image238.png"/><Relationship Id="rId18" Type="http://schemas.openxmlformats.org/officeDocument/2006/relationships/image" Target="../media/image243.png"/><Relationship Id="rId26" Type="http://schemas.openxmlformats.org/officeDocument/2006/relationships/image" Target="../media/image251.png"/><Relationship Id="rId3" Type="http://schemas.openxmlformats.org/officeDocument/2006/relationships/image" Target="../media/image2.png"/><Relationship Id="rId21" Type="http://schemas.openxmlformats.org/officeDocument/2006/relationships/image" Target="../media/image246.png"/><Relationship Id="rId7" Type="http://schemas.openxmlformats.org/officeDocument/2006/relationships/image" Target="../media/image232.png"/><Relationship Id="rId12" Type="http://schemas.openxmlformats.org/officeDocument/2006/relationships/image" Target="../media/image237.png"/><Relationship Id="rId17" Type="http://schemas.openxmlformats.org/officeDocument/2006/relationships/image" Target="../media/image242.png"/><Relationship Id="rId25" Type="http://schemas.openxmlformats.org/officeDocument/2006/relationships/image" Target="../media/image250.png"/><Relationship Id="rId2" Type="http://schemas.openxmlformats.org/officeDocument/2006/relationships/notesSlide" Target="../notesSlides/notesSlide19.xml"/><Relationship Id="rId16" Type="http://schemas.openxmlformats.org/officeDocument/2006/relationships/image" Target="../media/image241.png"/><Relationship Id="rId20" Type="http://schemas.openxmlformats.org/officeDocument/2006/relationships/image" Target="../media/image245.png"/><Relationship Id="rId1" Type="http://schemas.openxmlformats.org/officeDocument/2006/relationships/slideLayout" Target="../slideLayouts/slideLayout1.xml"/><Relationship Id="rId6" Type="http://schemas.openxmlformats.org/officeDocument/2006/relationships/image" Target="../media/image231.png"/><Relationship Id="rId11" Type="http://schemas.openxmlformats.org/officeDocument/2006/relationships/image" Target="../media/image236.png"/><Relationship Id="rId24" Type="http://schemas.openxmlformats.org/officeDocument/2006/relationships/image" Target="../media/image249.png"/><Relationship Id="rId5" Type="http://schemas.openxmlformats.org/officeDocument/2006/relationships/image" Target="../media/image230.png"/><Relationship Id="rId15" Type="http://schemas.openxmlformats.org/officeDocument/2006/relationships/image" Target="../media/image240.png"/><Relationship Id="rId23" Type="http://schemas.openxmlformats.org/officeDocument/2006/relationships/image" Target="../media/image248.png"/><Relationship Id="rId10" Type="http://schemas.openxmlformats.org/officeDocument/2006/relationships/image" Target="../media/image235.png"/><Relationship Id="rId19" Type="http://schemas.openxmlformats.org/officeDocument/2006/relationships/image" Target="../media/image244.png"/><Relationship Id="rId4" Type="http://schemas.openxmlformats.org/officeDocument/2006/relationships/image" Target="../media/image7.png"/><Relationship Id="rId9" Type="http://schemas.openxmlformats.org/officeDocument/2006/relationships/image" Target="../media/image234.png"/><Relationship Id="rId14" Type="http://schemas.openxmlformats.org/officeDocument/2006/relationships/image" Target="../media/image239.png"/><Relationship Id="rId22" Type="http://schemas.openxmlformats.org/officeDocument/2006/relationships/image" Target="../media/image247.png"/><Relationship Id="rId27" Type="http://schemas.openxmlformats.org/officeDocument/2006/relationships/image" Target="../media/image101.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2.png"/><Relationship Id="rId9" Type="http://schemas.openxmlformats.org/officeDocument/2006/relationships/image" Target="../media/image11.pn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6.png"/><Relationship Id="rId7" Type="http://schemas.openxmlformats.org/officeDocument/2006/relationships/image" Target="../media/image253.png"/><Relationship Id="rId12" Type="http://schemas.openxmlformats.org/officeDocument/2006/relationships/image" Target="../media/image258.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52.png"/><Relationship Id="rId11" Type="http://schemas.openxmlformats.org/officeDocument/2006/relationships/image" Target="../media/image257.png"/><Relationship Id="rId5" Type="http://schemas.openxmlformats.org/officeDocument/2006/relationships/image" Target="../media/image7.png"/><Relationship Id="rId10" Type="http://schemas.openxmlformats.org/officeDocument/2006/relationships/image" Target="../media/image256.png"/><Relationship Id="rId4" Type="http://schemas.openxmlformats.org/officeDocument/2006/relationships/image" Target="../media/image2.png"/><Relationship Id="rId9" Type="http://schemas.openxmlformats.org/officeDocument/2006/relationships/image" Target="../media/image255.png"/></Relationships>
</file>

<file path=ppt/slides/_rels/slide21.xml.rels><?xml version="1.0" encoding="UTF-8" standalone="yes"?>
<Relationships xmlns="http://schemas.openxmlformats.org/package/2006/relationships"><Relationship Id="rId8" Type="http://schemas.openxmlformats.org/officeDocument/2006/relationships/image" Target="../media/image262.png"/><Relationship Id="rId13" Type="http://schemas.openxmlformats.org/officeDocument/2006/relationships/image" Target="../media/image267.png"/><Relationship Id="rId18" Type="http://schemas.openxmlformats.org/officeDocument/2006/relationships/image" Target="../media/image272.png"/><Relationship Id="rId3" Type="http://schemas.openxmlformats.org/officeDocument/2006/relationships/image" Target="../media/image259.png"/><Relationship Id="rId7" Type="http://schemas.openxmlformats.org/officeDocument/2006/relationships/image" Target="../media/image261.png"/><Relationship Id="rId12" Type="http://schemas.openxmlformats.org/officeDocument/2006/relationships/image" Target="../media/image266.png"/><Relationship Id="rId17" Type="http://schemas.openxmlformats.org/officeDocument/2006/relationships/image" Target="../media/image271.png"/><Relationship Id="rId2" Type="http://schemas.openxmlformats.org/officeDocument/2006/relationships/notesSlide" Target="../notesSlides/notesSlide21.xml"/><Relationship Id="rId16" Type="http://schemas.openxmlformats.org/officeDocument/2006/relationships/image" Target="../media/image270.png"/><Relationship Id="rId20"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60.png"/><Relationship Id="rId11" Type="http://schemas.openxmlformats.org/officeDocument/2006/relationships/image" Target="../media/image265.png"/><Relationship Id="rId5" Type="http://schemas.openxmlformats.org/officeDocument/2006/relationships/image" Target="../media/image7.png"/><Relationship Id="rId15" Type="http://schemas.openxmlformats.org/officeDocument/2006/relationships/image" Target="../media/image269.png"/><Relationship Id="rId10" Type="http://schemas.openxmlformats.org/officeDocument/2006/relationships/image" Target="../media/image264.png"/><Relationship Id="rId19" Type="http://schemas.openxmlformats.org/officeDocument/2006/relationships/image" Target="../media/image273.png"/><Relationship Id="rId4" Type="http://schemas.openxmlformats.org/officeDocument/2006/relationships/image" Target="../media/image2.png"/><Relationship Id="rId9" Type="http://schemas.openxmlformats.org/officeDocument/2006/relationships/image" Target="../media/image263.png"/><Relationship Id="rId14" Type="http://schemas.openxmlformats.org/officeDocument/2006/relationships/image" Target="../media/image268.png"/></Relationships>
</file>

<file path=ppt/slides/_rels/slide22.xml.rels><?xml version="1.0" encoding="UTF-8" standalone="yes"?>
<Relationships xmlns="http://schemas.openxmlformats.org/package/2006/relationships"><Relationship Id="rId8" Type="http://schemas.openxmlformats.org/officeDocument/2006/relationships/image" Target="../media/image277.png"/><Relationship Id="rId13" Type="http://schemas.openxmlformats.org/officeDocument/2006/relationships/image" Target="../media/image282.png"/><Relationship Id="rId18" Type="http://schemas.openxmlformats.org/officeDocument/2006/relationships/image" Target="../media/image287.png"/><Relationship Id="rId3" Type="http://schemas.openxmlformats.org/officeDocument/2006/relationships/image" Target="../media/image274.png"/><Relationship Id="rId21" Type="http://schemas.openxmlformats.org/officeDocument/2006/relationships/image" Target="../media/image290.png"/><Relationship Id="rId7" Type="http://schemas.openxmlformats.org/officeDocument/2006/relationships/image" Target="../media/image276.png"/><Relationship Id="rId12" Type="http://schemas.openxmlformats.org/officeDocument/2006/relationships/image" Target="../media/image281.png"/><Relationship Id="rId17" Type="http://schemas.openxmlformats.org/officeDocument/2006/relationships/image" Target="../media/image286.png"/><Relationship Id="rId2" Type="http://schemas.openxmlformats.org/officeDocument/2006/relationships/notesSlide" Target="../notesSlides/notesSlide22.xml"/><Relationship Id="rId16" Type="http://schemas.openxmlformats.org/officeDocument/2006/relationships/image" Target="../media/image285.png"/><Relationship Id="rId20" Type="http://schemas.openxmlformats.org/officeDocument/2006/relationships/image" Target="../media/image289.png"/><Relationship Id="rId1" Type="http://schemas.openxmlformats.org/officeDocument/2006/relationships/slideLayout" Target="../slideLayouts/slideLayout1.xml"/><Relationship Id="rId6" Type="http://schemas.openxmlformats.org/officeDocument/2006/relationships/image" Target="../media/image275.png"/><Relationship Id="rId11" Type="http://schemas.openxmlformats.org/officeDocument/2006/relationships/image" Target="../media/image280.png"/><Relationship Id="rId24" Type="http://schemas.openxmlformats.org/officeDocument/2006/relationships/image" Target="../media/image229.png"/><Relationship Id="rId5" Type="http://schemas.openxmlformats.org/officeDocument/2006/relationships/image" Target="../media/image7.png"/><Relationship Id="rId15" Type="http://schemas.openxmlformats.org/officeDocument/2006/relationships/image" Target="../media/image284.png"/><Relationship Id="rId23" Type="http://schemas.openxmlformats.org/officeDocument/2006/relationships/image" Target="../media/image292.png"/><Relationship Id="rId10" Type="http://schemas.openxmlformats.org/officeDocument/2006/relationships/image" Target="../media/image279.png"/><Relationship Id="rId19" Type="http://schemas.openxmlformats.org/officeDocument/2006/relationships/image" Target="../media/image288.png"/><Relationship Id="rId4" Type="http://schemas.openxmlformats.org/officeDocument/2006/relationships/image" Target="../media/image2.png"/><Relationship Id="rId9" Type="http://schemas.openxmlformats.org/officeDocument/2006/relationships/image" Target="../media/image278.png"/><Relationship Id="rId14" Type="http://schemas.openxmlformats.org/officeDocument/2006/relationships/image" Target="../media/image283.png"/><Relationship Id="rId22" Type="http://schemas.openxmlformats.org/officeDocument/2006/relationships/image" Target="../media/image291.png"/></Relationships>
</file>

<file path=ppt/slides/_rels/slide23.xml.rels><?xml version="1.0" encoding="UTF-8" standalone="yes"?>
<Relationships xmlns="http://schemas.openxmlformats.org/package/2006/relationships"><Relationship Id="rId8" Type="http://schemas.openxmlformats.org/officeDocument/2006/relationships/image" Target="../media/image295.png"/><Relationship Id="rId13" Type="http://schemas.openxmlformats.org/officeDocument/2006/relationships/image" Target="../media/image299.png"/><Relationship Id="rId18" Type="http://schemas.openxmlformats.org/officeDocument/2006/relationships/hyperlink" Target="https://www.bradfordvts.co.uk/" TargetMode="External"/><Relationship Id="rId3" Type="http://schemas.openxmlformats.org/officeDocument/2006/relationships/image" Target="../media/image6.png"/><Relationship Id="rId7" Type="http://schemas.openxmlformats.org/officeDocument/2006/relationships/image" Target="../media/image294.png"/><Relationship Id="rId12" Type="http://schemas.openxmlformats.org/officeDocument/2006/relationships/image" Target="../media/image298.png"/><Relationship Id="rId17" Type="http://schemas.openxmlformats.org/officeDocument/2006/relationships/image" Target="../media/image303.png"/><Relationship Id="rId2" Type="http://schemas.openxmlformats.org/officeDocument/2006/relationships/notesSlide" Target="../notesSlides/notesSlide23.xml"/><Relationship Id="rId16" Type="http://schemas.openxmlformats.org/officeDocument/2006/relationships/image" Target="../media/image302.png"/><Relationship Id="rId1" Type="http://schemas.openxmlformats.org/officeDocument/2006/relationships/slideLayout" Target="../slideLayouts/slideLayout1.xml"/><Relationship Id="rId6" Type="http://schemas.openxmlformats.org/officeDocument/2006/relationships/image" Target="../media/image293.png"/><Relationship Id="rId11" Type="http://schemas.openxmlformats.org/officeDocument/2006/relationships/image" Target="../media/image297.png"/><Relationship Id="rId5" Type="http://schemas.openxmlformats.org/officeDocument/2006/relationships/image" Target="../media/image7.png"/><Relationship Id="rId15" Type="http://schemas.openxmlformats.org/officeDocument/2006/relationships/image" Target="../media/image301.png"/><Relationship Id="rId10" Type="http://schemas.openxmlformats.org/officeDocument/2006/relationships/image" Target="../media/image253.png"/><Relationship Id="rId4" Type="http://schemas.openxmlformats.org/officeDocument/2006/relationships/image" Target="../media/image2.png"/><Relationship Id="rId9" Type="http://schemas.openxmlformats.org/officeDocument/2006/relationships/image" Target="../media/image296.png"/><Relationship Id="rId14" Type="http://schemas.openxmlformats.org/officeDocument/2006/relationships/image" Target="../media/image300.png"/></Relationships>
</file>

<file path=ppt/slides/_rels/slide24.xml.rels><?xml version="1.0" encoding="UTF-8" standalone="yes"?>
<Relationships xmlns="http://schemas.openxmlformats.org/package/2006/relationships"><Relationship Id="rId8" Type="http://schemas.openxmlformats.org/officeDocument/2006/relationships/image" Target="../media/image306.png"/><Relationship Id="rId13" Type="http://schemas.openxmlformats.org/officeDocument/2006/relationships/image" Target="../media/image311.png"/><Relationship Id="rId18" Type="http://schemas.openxmlformats.org/officeDocument/2006/relationships/image" Target="../media/image316.png"/><Relationship Id="rId26" Type="http://schemas.openxmlformats.org/officeDocument/2006/relationships/image" Target="../media/image323.png"/><Relationship Id="rId3" Type="http://schemas.openxmlformats.org/officeDocument/2006/relationships/image" Target="../media/image1.png"/><Relationship Id="rId21" Type="http://schemas.openxmlformats.org/officeDocument/2006/relationships/image" Target="../media/image319.png"/><Relationship Id="rId7" Type="http://schemas.openxmlformats.org/officeDocument/2006/relationships/image" Target="../media/image305.png"/><Relationship Id="rId12" Type="http://schemas.openxmlformats.org/officeDocument/2006/relationships/image" Target="../media/image310.png"/><Relationship Id="rId17" Type="http://schemas.openxmlformats.org/officeDocument/2006/relationships/image" Target="../media/image315.png"/><Relationship Id="rId25" Type="http://schemas.openxmlformats.org/officeDocument/2006/relationships/image" Target="../media/image322.png"/><Relationship Id="rId2" Type="http://schemas.openxmlformats.org/officeDocument/2006/relationships/notesSlide" Target="../notesSlides/notesSlide24.xml"/><Relationship Id="rId16" Type="http://schemas.openxmlformats.org/officeDocument/2006/relationships/image" Target="../media/image314.png"/><Relationship Id="rId20" Type="http://schemas.openxmlformats.org/officeDocument/2006/relationships/image" Target="../media/image318.png"/><Relationship Id="rId1" Type="http://schemas.openxmlformats.org/officeDocument/2006/relationships/slideLayout" Target="../slideLayouts/slideLayout1.xml"/><Relationship Id="rId6" Type="http://schemas.openxmlformats.org/officeDocument/2006/relationships/image" Target="../media/image304.png"/><Relationship Id="rId11" Type="http://schemas.openxmlformats.org/officeDocument/2006/relationships/image" Target="../media/image309.png"/><Relationship Id="rId24" Type="http://schemas.openxmlformats.org/officeDocument/2006/relationships/image" Target="../media/image321.png"/><Relationship Id="rId5" Type="http://schemas.openxmlformats.org/officeDocument/2006/relationships/image" Target="../media/image7.png"/><Relationship Id="rId15" Type="http://schemas.openxmlformats.org/officeDocument/2006/relationships/image" Target="../media/image313.png"/><Relationship Id="rId23" Type="http://schemas.openxmlformats.org/officeDocument/2006/relationships/image" Target="../media/image224.png"/><Relationship Id="rId28" Type="http://schemas.openxmlformats.org/officeDocument/2006/relationships/image" Target="../media/image325.png"/><Relationship Id="rId10" Type="http://schemas.openxmlformats.org/officeDocument/2006/relationships/image" Target="../media/image308.png"/><Relationship Id="rId19" Type="http://schemas.openxmlformats.org/officeDocument/2006/relationships/image" Target="../media/image317.png"/><Relationship Id="rId4" Type="http://schemas.openxmlformats.org/officeDocument/2006/relationships/image" Target="../media/image2.png"/><Relationship Id="rId9" Type="http://schemas.openxmlformats.org/officeDocument/2006/relationships/image" Target="../media/image307.png"/><Relationship Id="rId14" Type="http://schemas.openxmlformats.org/officeDocument/2006/relationships/image" Target="../media/image312.png"/><Relationship Id="rId22" Type="http://schemas.openxmlformats.org/officeDocument/2006/relationships/image" Target="../media/image320.png"/><Relationship Id="rId27" Type="http://schemas.openxmlformats.org/officeDocument/2006/relationships/image" Target="../media/image324.png"/></Relationships>
</file>

<file path=ppt/slides/_rels/slide25.xml.rels><?xml version="1.0" encoding="UTF-8" standalone="yes"?>
<Relationships xmlns="http://schemas.openxmlformats.org/package/2006/relationships"><Relationship Id="rId8" Type="http://schemas.openxmlformats.org/officeDocument/2006/relationships/image" Target="../media/image327.png"/><Relationship Id="rId13" Type="http://schemas.openxmlformats.org/officeDocument/2006/relationships/image" Target="../media/image331.png"/><Relationship Id="rId3" Type="http://schemas.openxmlformats.org/officeDocument/2006/relationships/image" Target="../media/image6.png"/><Relationship Id="rId7" Type="http://schemas.openxmlformats.org/officeDocument/2006/relationships/image" Target="../media/image92.png"/><Relationship Id="rId12" Type="http://schemas.openxmlformats.org/officeDocument/2006/relationships/image" Target="../media/image330.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26.png"/><Relationship Id="rId11" Type="http://schemas.openxmlformats.org/officeDocument/2006/relationships/image" Target="../media/image329.png"/><Relationship Id="rId5" Type="http://schemas.openxmlformats.org/officeDocument/2006/relationships/image" Target="../media/image7.png"/><Relationship Id="rId10" Type="http://schemas.openxmlformats.org/officeDocument/2006/relationships/image" Target="../media/image328.png"/><Relationship Id="rId4" Type="http://schemas.openxmlformats.org/officeDocument/2006/relationships/image" Target="../media/image2.png"/><Relationship Id="rId9" Type="http://schemas.openxmlformats.org/officeDocument/2006/relationships/image" Target="../media/image224.png"/></Relationships>
</file>

<file path=ppt/slides/_rels/slide26.xml.rels><?xml version="1.0" encoding="UTF-8" standalone="yes"?>
<Relationships xmlns="http://schemas.openxmlformats.org/package/2006/relationships"><Relationship Id="rId8" Type="http://schemas.openxmlformats.org/officeDocument/2006/relationships/image" Target="../media/image333.png"/><Relationship Id="rId13" Type="http://schemas.openxmlformats.org/officeDocument/2006/relationships/image" Target="../media/image338.png"/><Relationship Id="rId18" Type="http://schemas.openxmlformats.org/officeDocument/2006/relationships/hyperlink" Target="https://www.bradfordvts.co.uk/" TargetMode="External"/><Relationship Id="rId3" Type="http://schemas.openxmlformats.org/officeDocument/2006/relationships/image" Target="../media/image6.png"/><Relationship Id="rId7" Type="http://schemas.openxmlformats.org/officeDocument/2006/relationships/image" Target="../media/image24.png"/><Relationship Id="rId12" Type="http://schemas.openxmlformats.org/officeDocument/2006/relationships/image" Target="../media/image337.png"/><Relationship Id="rId17" Type="http://schemas.openxmlformats.org/officeDocument/2006/relationships/image" Target="../media/image342.png"/><Relationship Id="rId2" Type="http://schemas.openxmlformats.org/officeDocument/2006/relationships/notesSlide" Target="../notesSlides/notesSlide26.xml"/><Relationship Id="rId16" Type="http://schemas.openxmlformats.org/officeDocument/2006/relationships/image" Target="../media/image341.png"/><Relationship Id="rId1" Type="http://schemas.openxmlformats.org/officeDocument/2006/relationships/slideLayout" Target="../slideLayouts/slideLayout1.xml"/><Relationship Id="rId6" Type="http://schemas.openxmlformats.org/officeDocument/2006/relationships/image" Target="../media/image332.png"/><Relationship Id="rId11" Type="http://schemas.openxmlformats.org/officeDocument/2006/relationships/image" Target="../media/image336.png"/><Relationship Id="rId5" Type="http://schemas.openxmlformats.org/officeDocument/2006/relationships/image" Target="../media/image7.png"/><Relationship Id="rId15" Type="http://schemas.openxmlformats.org/officeDocument/2006/relationships/image" Target="../media/image340.png"/><Relationship Id="rId10" Type="http://schemas.openxmlformats.org/officeDocument/2006/relationships/image" Target="../media/image335.png"/><Relationship Id="rId4" Type="http://schemas.openxmlformats.org/officeDocument/2006/relationships/image" Target="../media/image2.png"/><Relationship Id="rId9" Type="http://schemas.openxmlformats.org/officeDocument/2006/relationships/image" Target="../media/image334.png"/><Relationship Id="rId14" Type="http://schemas.openxmlformats.org/officeDocument/2006/relationships/image" Target="../media/image339.png"/></Relationships>
</file>

<file path=ppt/slides/_rels/slide27.xml.rels><?xml version="1.0" encoding="UTF-8" standalone="yes"?>
<Relationships xmlns="http://schemas.openxmlformats.org/package/2006/relationships"><Relationship Id="rId8" Type="http://schemas.openxmlformats.org/officeDocument/2006/relationships/image" Target="../media/image345.png"/><Relationship Id="rId13" Type="http://schemas.openxmlformats.org/officeDocument/2006/relationships/image" Target="../media/image350.png"/><Relationship Id="rId18" Type="http://schemas.openxmlformats.org/officeDocument/2006/relationships/image" Target="../media/image355.png"/><Relationship Id="rId3" Type="http://schemas.openxmlformats.org/officeDocument/2006/relationships/image" Target="../media/image6.png"/><Relationship Id="rId21" Type="http://schemas.openxmlformats.org/officeDocument/2006/relationships/hyperlink" Target="https://www.bradfordvts.co.uk/" TargetMode="External"/><Relationship Id="rId7" Type="http://schemas.openxmlformats.org/officeDocument/2006/relationships/image" Target="../media/image344.png"/><Relationship Id="rId12" Type="http://schemas.openxmlformats.org/officeDocument/2006/relationships/image" Target="../media/image349.png"/><Relationship Id="rId17" Type="http://schemas.openxmlformats.org/officeDocument/2006/relationships/image" Target="../media/image354.png"/><Relationship Id="rId2" Type="http://schemas.openxmlformats.org/officeDocument/2006/relationships/notesSlide" Target="../notesSlides/notesSlide27.xml"/><Relationship Id="rId16" Type="http://schemas.openxmlformats.org/officeDocument/2006/relationships/image" Target="../media/image353.png"/><Relationship Id="rId20" Type="http://schemas.openxmlformats.org/officeDocument/2006/relationships/image" Target="../media/image357.png"/><Relationship Id="rId1" Type="http://schemas.openxmlformats.org/officeDocument/2006/relationships/slideLayout" Target="../slideLayouts/slideLayout1.xml"/><Relationship Id="rId6" Type="http://schemas.openxmlformats.org/officeDocument/2006/relationships/image" Target="../media/image343.png"/><Relationship Id="rId11" Type="http://schemas.openxmlformats.org/officeDocument/2006/relationships/image" Target="../media/image348.png"/><Relationship Id="rId5" Type="http://schemas.openxmlformats.org/officeDocument/2006/relationships/image" Target="../media/image7.png"/><Relationship Id="rId15" Type="http://schemas.openxmlformats.org/officeDocument/2006/relationships/image" Target="../media/image352.png"/><Relationship Id="rId10" Type="http://schemas.openxmlformats.org/officeDocument/2006/relationships/image" Target="../media/image347.png"/><Relationship Id="rId19" Type="http://schemas.openxmlformats.org/officeDocument/2006/relationships/image" Target="../media/image356.png"/><Relationship Id="rId4" Type="http://schemas.openxmlformats.org/officeDocument/2006/relationships/image" Target="../media/image2.png"/><Relationship Id="rId9" Type="http://schemas.openxmlformats.org/officeDocument/2006/relationships/image" Target="../media/image346.png"/><Relationship Id="rId14" Type="http://schemas.openxmlformats.org/officeDocument/2006/relationships/image" Target="../media/image351.png"/></Relationships>
</file>

<file path=ppt/slides/_rels/slide28.xml.rels><?xml version="1.0" encoding="UTF-8" standalone="yes"?>
<Relationships xmlns="http://schemas.openxmlformats.org/package/2006/relationships"><Relationship Id="rId8" Type="http://schemas.openxmlformats.org/officeDocument/2006/relationships/image" Target="../media/image360.png"/><Relationship Id="rId13" Type="http://schemas.openxmlformats.org/officeDocument/2006/relationships/image" Target="../media/image365.png"/><Relationship Id="rId18" Type="http://schemas.openxmlformats.org/officeDocument/2006/relationships/image" Target="../media/image370.png"/><Relationship Id="rId26" Type="http://schemas.openxmlformats.org/officeDocument/2006/relationships/image" Target="../media/image378.png"/><Relationship Id="rId3" Type="http://schemas.openxmlformats.org/officeDocument/2006/relationships/image" Target="../media/image274.png"/><Relationship Id="rId21" Type="http://schemas.openxmlformats.org/officeDocument/2006/relationships/image" Target="../media/image373.png"/><Relationship Id="rId7" Type="http://schemas.openxmlformats.org/officeDocument/2006/relationships/image" Target="../media/image359.png"/><Relationship Id="rId12" Type="http://schemas.openxmlformats.org/officeDocument/2006/relationships/image" Target="../media/image364.png"/><Relationship Id="rId17" Type="http://schemas.openxmlformats.org/officeDocument/2006/relationships/image" Target="../media/image369.png"/><Relationship Id="rId25" Type="http://schemas.openxmlformats.org/officeDocument/2006/relationships/image" Target="../media/image377.png"/><Relationship Id="rId2" Type="http://schemas.openxmlformats.org/officeDocument/2006/relationships/notesSlide" Target="../notesSlides/notesSlide28.xml"/><Relationship Id="rId16" Type="http://schemas.openxmlformats.org/officeDocument/2006/relationships/image" Target="../media/image368.png"/><Relationship Id="rId20" Type="http://schemas.openxmlformats.org/officeDocument/2006/relationships/image" Target="../media/image372.png"/><Relationship Id="rId29" Type="http://schemas.openxmlformats.org/officeDocument/2006/relationships/image" Target="../media/image381.png"/><Relationship Id="rId1" Type="http://schemas.openxmlformats.org/officeDocument/2006/relationships/slideLayout" Target="../slideLayouts/slideLayout1.xml"/><Relationship Id="rId6" Type="http://schemas.openxmlformats.org/officeDocument/2006/relationships/image" Target="../media/image358.png"/><Relationship Id="rId11" Type="http://schemas.openxmlformats.org/officeDocument/2006/relationships/image" Target="../media/image363.png"/><Relationship Id="rId24" Type="http://schemas.openxmlformats.org/officeDocument/2006/relationships/image" Target="../media/image376.png"/><Relationship Id="rId5" Type="http://schemas.openxmlformats.org/officeDocument/2006/relationships/image" Target="../media/image7.png"/><Relationship Id="rId15" Type="http://schemas.openxmlformats.org/officeDocument/2006/relationships/image" Target="../media/image367.png"/><Relationship Id="rId23" Type="http://schemas.openxmlformats.org/officeDocument/2006/relationships/image" Target="../media/image375.png"/><Relationship Id="rId28" Type="http://schemas.openxmlformats.org/officeDocument/2006/relationships/image" Target="../media/image380.png"/><Relationship Id="rId10" Type="http://schemas.openxmlformats.org/officeDocument/2006/relationships/image" Target="../media/image362.png"/><Relationship Id="rId19" Type="http://schemas.openxmlformats.org/officeDocument/2006/relationships/image" Target="../media/image371.png"/><Relationship Id="rId4" Type="http://schemas.openxmlformats.org/officeDocument/2006/relationships/image" Target="../media/image2.png"/><Relationship Id="rId9" Type="http://schemas.openxmlformats.org/officeDocument/2006/relationships/image" Target="../media/image361.png"/><Relationship Id="rId14" Type="http://schemas.openxmlformats.org/officeDocument/2006/relationships/image" Target="../media/image366.png"/><Relationship Id="rId22" Type="http://schemas.openxmlformats.org/officeDocument/2006/relationships/image" Target="../media/image374.png"/><Relationship Id="rId27" Type="http://schemas.openxmlformats.org/officeDocument/2006/relationships/image" Target="../media/image379.png"/></Relationships>
</file>

<file path=ppt/slides/_rels/slide29.xml.rels><?xml version="1.0" encoding="UTF-8" standalone="yes"?>
<Relationships xmlns="http://schemas.openxmlformats.org/package/2006/relationships"><Relationship Id="rId8" Type="http://schemas.openxmlformats.org/officeDocument/2006/relationships/image" Target="../media/image384.png"/><Relationship Id="rId13" Type="http://schemas.openxmlformats.org/officeDocument/2006/relationships/image" Target="../media/image389.png"/><Relationship Id="rId18" Type="http://schemas.openxmlformats.org/officeDocument/2006/relationships/image" Target="../media/image394.png"/><Relationship Id="rId3" Type="http://schemas.openxmlformats.org/officeDocument/2006/relationships/image" Target="../media/image6.png"/><Relationship Id="rId21" Type="http://schemas.openxmlformats.org/officeDocument/2006/relationships/image" Target="../media/image397.png"/><Relationship Id="rId7" Type="http://schemas.openxmlformats.org/officeDocument/2006/relationships/image" Target="../media/image383.png"/><Relationship Id="rId12" Type="http://schemas.openxmlformats.org/officeDocument/2006/relationships/image" Target="../media/image388.png"/><Relationship Id="rId17" Type="http://schemas.openxmlformats.org/officeDocument/2006/relationships/image" Target="../media/image393.png"/><Relationship Id="rId2" Type="http://schemas.openxmlformats.org/officeDocument/2006/relationships/notesSlide" Target="../notesSlides/notesSlide29.xml"/><Relationship Id="rId16" Type="http://schemas.openxmlformats.org/officeDocument/2006/relationships/image" Target="../media/image392.png"/><Relationship Id="rId20" Type="http://schemas.openxmlformats.org/officeDocument/2006/relationships/image" Target="../media/image396.png"/><Relationship Id="rId1" Type="http://schemas.openxmlformats.org/officeDocument/2006/relationships/slideLayout" Target="../slideLayouts/slideLayout1.xml"/><Relationship Id="rId6" Type="http://schemas.openxmlformats.org/officeDocument/2006/relationships/image" Target="../media/image382.png"/><Relationship Id="rId11" Type="http://schemas.openxmlformats.org/officeDocument/2006/relationships/image" Target="../media/image387.png"/><Relationship Id="rId5" Type="http://schemas.openxmlformats.org/officeDocument/2006/relationships/image" Target="../media/image7.png"/><Relationship Id="rId15" Type="http://schemas.openxmlformats.org/officeDocument/2006/relationships/image" Target="../media/image391.png"/><Relationship Id="rId10" Type="http://schemas.openxmlformats.org/officeDocument/2006/relationships/image" Target="../media/image386.png"/><Relationship Id="rId19" Type="http://schemas.openxmlformats.org/officeDocument/2006/relationships/image" Target="../media/image395.png"/><Relationship Id="rId4" Type="http://schemas.openxmlformats.org/officeDocument/2006/relationships/image" Target="../media/image2.png"/><Relationship Id="rId9" Type="http://schemas.openxmlformats.org/officeDocument/2006/relationships/image" Target="../media/image385.png"/><Relationship Id="rId14" Type="http://schemas.openxmlformats.org/officeDocument/2006/relationships/image" Target="../media/image390.png"/><Relationship Id="rId22" Type="http://schemas.openxmlformats.org/officeDocument/2006/relationships/image" Target="../media/image101.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6.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3.xml"/><Relationship Id="rId16" Type="http://schemas.openxmlformats.org/officeDocument/2006/relationships/hyperlink" Target="https://www.bradfordvts.co.uk/" TargetMode="Externa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7.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2.png"/><Relationship Id="rId9" Type="http://schemas.openxmlformats.org/officeDocument/2006/relationships/image" Target="../media/image26.png"/><Relationship Id="rId14" Type="http://schemas.openxmlformats.org/officeDocument/2006/relationships/image" Target="../media/image31.png"/></Relationships>
</file>

<file path=ppt/slides/_rels/slide30.xml.rels><?xml version="1.0" encoding="UTF-8" standalone="yes"?>
<Relationships xmlns="http://schemas.openxmlformats.org/package/2006/relationships"><Relationship Id="rId8" Type="http://schemas.openxmlformats.org/officeDocument/2006/relationships/image" Target="../media/image401.png"/><Relationship Id="rId13" Type="http://schemas.openxmlformats.org/officeDocument/2006/relationships/image" Target="../media/image406.png"/><Relationship Id="rId18" Type="http://schemas.openxmlformats.org/officeDocument/2006/relationships/image" Target="../media/image411.png"/><Relationship Id="rId3" Type="http://schemas.openxmlformats.org/officeDocument/2006/relationships/image" Target="../media/image2.png"/><Relationship Id="rId21" Type="http://schemas.openxmlformats.org/officeDocument/2006/relationships/image" Target="../media/image414.png"/><Relationship Id="rId7" Type="http://schemas.openxmlformats.org/officeDocument/2006/relationships/image" Target="../media/image400.png"/><Relationship Id="rId12" Type="http://schemas.openxmlformats.org/officeDocument/2006/relationships/image" Target="../media/image405.png"/><Relationship Id="rId17" Type="http://schemas.openxmlformats.org/officeDocument/2006/relationships/image" Target="../media/image410.png"/><Relationship Id="rId2" Type="http://schemas.openxmlformats.org/officeDocument/2006/relationships/notesSlide" Target="../notesSlides/notesSlide30.xml"/><Relationship Id="rId16" Type="http://schemas.openxmlformats.org/officeDocument/2006/relationships/image" Target="../media/image409.png"/><Relationship Id="rId20" Type="http://schemas.openxmlformats.org/officeDocument/2006/relationships/image" Target="../media/image413.png"/><Relationship Id="rId1" Type="http://schemas.openxmlformats.org/officeDocument/2006/relationships/slideLayout" Target="../slideLayouts/slideLayout1.xml"/><Relationship Id="rId6" Type="http://schemas.openxmlformats.org/officeDocument/2006/relationships/image" Target="../media/image399.png"/><Relationship Id="rId11" Type="http://schemas.openxmlformats.org/officeDocument/2006/relationships/image" Target="../media/image404.png"/><Relationship Id="rId5" Type="http://schemas.openxmlformats.org/officeDocument/2006/relationships/image" Target="../media/image398.png"/><Relationship Id="rId15" Type="http://schemas.openxmlformats.org/officeDocument/2006/relationships/image" Target="../media/image408.png"/><Relationship Id="rId10" Type="http://schemas.openxmlformats.org/officeDocument/2006/relationships/image" Target="../media/image403.png"/><Relationship Id="rId19" Type="http://schemas.openxmlformats.org/officeDocument/2006/relationships/image" Target="../media/image412.png"/><Relationship Id="rId4" Type="http://schemas.openxmlformats.org/officeDocument/2006/relationships/image" Target="../media/image7.png"/><Relationship Id="rId9" Type="http://schemas.openxmlformats.org/officeDocument/2006/relationships/image" Target="../media/image402.png"/><Relationship Id="rId14" Type="http://schemas.openxmlformats.org/officeDocument/2006/relationships/image" Target="../media/image407.png"/><Relationship Id="rId22" Type="http://schemas.openxmlformats.org/officeDocument/2006/relationships/image" Target="../media/image415.png"/></Relationships>
</file>

<file path=ppt/slides/_rels/slide31.xml.rels><?xml version="1.0" encoding="UTF-8" standalone="yes"?>
<Relationships xmlns="http://schemas.openxmlformats.org/package/2006/relationships"><Relationship Id="rId8" Type="http://schemas.openxmlformats.org/officeDocument/2006/relationships/image" Target="../media/image418.png"/><Relationship Id="rId13" Type="http://schemas.openxmlformats.org/officeDocument/2006/relationships/image" Target="../media/image423.png"/><Relationship Id="rId3" Type="http://schemas.openxmlformats.org/officeDocument/2006/relationships/image" Target="../media/image6.png"/><Relationship Id="rId7" Type="http://schemas.openxmlformats.org/officeDocument/2006/relationships/image" Target="../media/image417.png"/><Relationship Id="rId12" Type="http://schemas.openxmlformats.org/officeDocument/2006/relationships/image" Target="../media/image422.png"/><Relationship Id="rId2" Type="http://schemas.openxmlformats.org/officeDocument/2006/relationships/notesSlide" Target="../notesSlides/notesSlide31.xml"/><Relationship Id="rId16" Type="http://schemas.openxmlformats.org/officeDocument/2006/relationships/image" Target="../media/image101.png"/><Relationship Id="rId1" Type="http://schemas.openxmlformats.org/officeDocument/2006/relationships/slideLayout" Target="../slideLayouts/slideLayout1.xml"/><Relationship Id="rId6" Type="http://schemas.openxmlformats.org/officeDocument/2006/relationships/image" Target="../media/image416.png"/><Relationship Id="rId11" Type="http://schemas.openxmlformats.org/officeDocument/2006/relationships/image" Target="../media/image421.png"/><Relationship Id="rId5" Type="http://schemas.openxmlformats.org/officeDocument/2006/relationships/image" Target="../media/image7.png"/><Relationship Id="rId15" Type="http://schemas.openxmlformats.org/officeDocument/2006/relationships/image" Target="../media/image425.png"/><Relationship Id="rId10" Type="http://schemas.openxmlformats.org/officeDocument/2006/relationships/image" Target="../media/image420.png"/><Relationship Id="rId4" Type="http://schemas.openxmlformats.org/officeDocument/2006/relationships/image" Target="../media/image22.png"/><Relationship Id="rId9" Type="http://schemas.openxmlformats.org/officeDocument/2006/relationships/image" Target="../media/image419.png"/><Relationship Id="rId14" Type="http://schemas.openxmlformats.org/officeDocument/2006/relationships/image" Target="../media/image424.png"/></Relationships>
</file>

<file path=ppt/slides/_rels/slide3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433.png"/><Relationship Id="rId3" Type="http://schemas.openxmlformats.org/officeDocument/2006/relationships/image" Target="../media/image2.png"/><Relationship Id="rId7" Type="http://schemas.openxmlformats.org/officeDocument/2006/relationships/image" Target="../media/image428.png"/><Relationship Id="rId12" Type="http://schemas.openxmlformats.org/officeDocument/2006/relationships/image" Target="../media/image432.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27.png"/><Relationship Id="rId11" Type="http://schemas.openxmlformats.org/officeDocument/2006/relationships/image" Target="../media/image431.png"/><Relationship Id="rId5" Type="http://schemas.openxmlformats.org/officeDocument/2006/relationships/image" Target="../media/image426.png"/><Relationship Id="rId15" Type="http://schemas.openxmlformats.org/officeDocument/2006/relationships/image" Target="../media/image435.png"/><Relationship Id="rId10" Type="http://schemas.openxmlformats.org/officeDocument/2006/relationships/image" Target="../media/image430.png"/><Relationship Id="rId4" Type="http://schemas.openxmlformats.org/officeDocument/2006/relationships/image" Target="../media/image7.png"/><Relationship Id="rId9" Type="http://schemas.openxmlformats.org/officeDocument/2006/relationships/image" Target="../media/image429.png"/><Relationship Id="rId14" Type="http://schemas.openxmlformats.org/officeDocument/2006/relationships/image" Target="../media/image434.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36.png"/><Relationship Id="rId5" Type="http://schemas.openxmlformats.org/officeDocument/2006/relationships/image" Target="../media/image7.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439.png"/><Relationship Id="rId13" Type="http://schemas.openxmlformats.org/officeDocument/2006/relationships/image" Target="../media/image58.png"/><Relationship Id="rId3" Type="http://schemas.openxmlformats.org/officeDocument/2006/relationships/image" Target="../media/image6.png"/><Relationship Id="rId7" Type="http://schemas.openxmlformats.org/officeDocument/2006/relationships/image" Target="../media/image438.png"/><Relationship Id="rId12" Type="http://schemas.openxmlformats.org/officeDocument/2006/relationships/image" Target="../media/image443.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437.png"/><Relationship Id="rId11" Type="http://schemas.openxmlformats.org/officeDocument/2006/relationships/image" Target="../media/image442.png"/><Relationship Id="rId5" Type="http://schemas.openxmlformats.org/officeDocument/2006/relationships/image" Target="../media/image7.png"/><Relationship Id="rId10" Type="http://schemas.openxmlformats.org/officeDocument/2006/relationships/image" Target="../media/image441.png"/><Relationship Id="rId4" Type="http://schemas.openxmlformats.org/officeDocument/2006/relationships/image" Target="../media/image2.png"/><Relationship Id="rId9" Type="http://schemas.openxmlformats.org/officeDocument/2006/relationships/image" Target="../media/image440.png"/><Relationship Id="rId14" Type="http://schemas.openxmlformats.org/officeDocument/2006/relationships/hyperlink" Target="https://www.bradfordvts.co.uk/"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2.png"/><Relationship Id="rId21" Type="http://schemas.openxmlformats.org/officeDocument/2006/relationships/hyperlink" Target="https://www.bradfordvts.co.uk/" TargetMode="External"/><Relationship Id="rId7" Type="http://schemas.openxmlformats.org/officeDocument/2006/relationships/image" Target="../media/image10.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4.xml"/><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38.png"/><Relationship Id="rId5" Type="http://schemas.openxmlformats.org/officeDocument/2006/relationships/image" Target="../media/image33.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7.png"/><Relationship Id="rId9" Type="http://schemas.openxmlformats.org/officeDocument/2006/relationships/image" Target="../media/image36.png"/><Relationship Id="rId14" Type="http://schemas.openxmlformats.org/officeDocument/2006/relationships/image" Target="../media/image41.png"/></Relationships>
</file>

<file path=ppt/slides/_rels/slide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6.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7.png"/><Relationship Id="rId10" Type="http://schemas.openxmlformats.org/officeDocument/2006/relationships/image" Target="../media/image52.png"/><Relationship Id="rId4" Type="http://schemas.openxmlformats.org/officeDocument/2006/relationships/image" Target="../media/image2.png"/><Relationship Id="rId9" Type="http://schemas.openxmlformats.org/officeDocument/2006/relationships/image" Target="../media/image51.png"/><Relationship Id="rId14" Type="http://schemas.openxmlformats.org/officeDocument/2006/relationships/image" Target="../media/image5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3" Type="http://schemas.openxmlformats.org/officeDocument/2006/relationships/image" Target="../media/image6.png"/><Relationship Id="rId21" Type="http://schemas.openxmlformats.org/officeDocument/2006/relationships/image" Target="../media/image75.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notesSlide" Target="../notesSlides/notesSlide7.xml"/><Relationship Id="rId16" Type="http://schemas.openxmlformats.org/officeDocument/2006/relationships/image" Target="../media/image70.png"/><Relationship Id="rId20" Type="http://schemas.openxmlformats.org/officeDocument/2006/relationships/image" Target="../media/image74.png"/><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7.png"/><Relationship Id="rId15" Type="http://schemas.openxmlformats.org/officeDocument/2006/relationships/image" Target="../media/image69.png"/><Relationship Id="rId23" Type="http://schemas.openxmlformats.org/officeDocument/2006/relationships/image" Target="../media/image77.png"/><Relationship Id="rId10" Type="http://schemas.openxmlformats.org/officeDocument/2006/relationships/image" Target="../media/image64.png"/><Relationship Id="rId19" Type="http://schemas.openxmlformats.org/officeDocument/2006/relationships/image" Target="../media/image73.png"/><Relationship Id="rId4" Type="http://schemas.openxmlformats.org/officeDocument/2006/relationships/image" Target="../media/image2.png"/><Relationship Id="rId9" Type="http://schemas.openxmlformats.org/officeDocument/2006/relationships/image" Target="../media/image63.png"/><Relationship Id="rId14" Type="http://schemas.openxmlformats.org/officeDocument/2006/relationships/image" Target="../media/image68.png"/><Relationship Id="rId22" Type="http://schemas.openxmlformats.org/officeDocument/2006/relationships/image" Target="../media/image76.png"/></Relationships>
</file>

<file path=ppt/slides/_rels/slide8.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18" Type="http://schemas.openxmlformats.org/officeDocument/2006/relationships/hyperlink" Target="https://www.bradfordvts.co.uk/" TargetMode="External"/><Relationship Id="rId3" Type="http://schemas.openxmlformats.org/officeDocument/2006/relationships/image" Target="../media/image6.png"/><Relationship Id="rId7" Type="http://schemas.openxmlformats.org/officeDocument/2006/relationships/image" Target="../media/image79.png"/><Relationship Id="rId12" Type="http://schemas.openxmlformats.org/officeDocument/2006/relationships/image" Target="../media/image84.png"/><Relationship Id="rId17" Type="http://schemas.openxmlformats.org/officeDocument/2006/relationships/image" Target="../media/image89.png"/><Relationship Id="rId2" Type="http://schemas.openxmlformats.org/officeDocument/2006/relationships/notesSlide" Target="../notesSlides/notesSlide8.xml"/><Relationship Id="rId16" Type="http://schemas.openxmlformats.org/officeDocument/2006/relationships/image" Target="../media/image88.png"/><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2.png"/><Relationship Id="rId9" Type="http://schemas.openxmlformats.org/officeDocument/2006/relationships/image" Target="../media/image81.png"/><Relationship Id="rId14" Type="http://schemas.openxmlformats.org/officeDocument/2006/relationships/image" Target="../media/image86.png"/></Relationships>
</file>

<file path=ppt/slides/_rels/slide9.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1.png"/><Relationship Id="rId7" Type="http://schemas.openxmlformats.org/officeDocument/2006/relationships/image" Target="../media/image91.png"/><Relationship Id="rId12" Type="http://schemas.openxmlformats.org/officeDocument/2006/relationships/image" Target="../media/image96.png"/><Relationship Id="rId17" Type="http://schemas.openxmlformats.org/officeDocument/2006/relationships/image" Target="../media/image101.png"/><Relationship Id="rId2" Type="http://schemas.openxmlformats.org/officeDocument/2006/relationships/notesSlide" Target="../notesSlides/notesSlide9.xml"/><Relationship Id="rId16" Type="http://schemas.openxmlformats.org/officeDocument/2006/relationships/image" Target="../media/image100.png"/><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7.png"/><Relationship Id="rId15" Type="http://schemas.openxmlformats.org/officeDocument/2006/relationships/image" Target="../media/image99.png"/><Relationship Id="rId10" Type="http://schemas.openxmlformats.org/officeDocument/2006/relationships/image" Target="../media/image94.png"/><Relationship Id="rId4" Type="http://schemas.openxmlformats.org/officeDocument/2006/relationships/image" Target="../media/image2.png"/><Relationship Id="rId9" Type="http://schemas.openxmlformats.org/officeDocument/2006/relationships/image" Target="../media/image93.png"/><Relationship Id="rId14" Type="http://schemas.openxmlformats.org/officeDocument/2006/relationships/image" Target="../media/image98.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img-3" descr="preencoded.png"/>
          <p:cNvPicPr>
            <a:picLocks noChangeAspect="1"/>
          </p:cNvPicPr>
          <p:nvPr/>
        </p:nvPicPr>
        <p:blipFill>
          <a:blip r:embed="rId5"/>
          <a:stretch>
            <a:fillRect/>
          </a:stretch>
        </p:blipFill>
        <p:spPr>
          <a:xfrm>
            <a:off x="0" y="0"/>
            <a:ext cx="12192000" cy="6858000"/>
          </a:xfrm>
          <a:prstGeom prst="rect">
            <a:avLst/>
          </a:prstGeom>
        </p:spPr>
      </p:pic>
      <p:pic>
        <p:nvPicPr>
          <p:cNvPr id="5" name="SK-1-img-4" descr="preencoded.png"/>
          <p:cNvPicPr>
            <a:picLocks noChangeAspect="1"/>
          </p:cNvPicPr>
          <p:nvPr/>
        </p:nvPicPr>
        <p:blipFill>
          <a:blip r:embed="rId6"/>
          <a:stretch>
            <a:fillRect/>
          </a:stretch>
        </p:blipFill>
        <p:spPr>
          <a:xfrm>
            <a:off x="0" y="0"/>
            <a:ext cx="12192000" cy="609600"/>
          </a:xfrm>
          <a:prstGeom prst="rect">
            <a:avLst/>
          </a:prstGeom>
        </p:spPr>
      </p:pic>
      <p:pic>
        <p:nvPicPr>
          <p:cNvPr id="6" name="SK-1-img-5" descr="preencoded.png"/>
          <p:cNvPicPr>
            <a:picLocks noChangeAspect="1"/>
          </p:cNvPicPr>
          <p:nvPr/>
        </p:nvPicPr>
        <p:blipFill>
          <a:blip r:embed="rId7"/>
          <a:stretch>
            <a:fillRect/>
          </a:stretch>
        </p:blipFill>
        <p:spPr>
          <a:xfrm>
            <a:off x="571500" y="5492204"/>
            <a:ext cx="11049000" cy="594271"/>
          </a:xfrm>
          <a:prstGeom prst="rect">
            <a:avLst/>
          </a:prstGeom>
        </p:spPr>
      </p:pic>
      <p:sp>
        <p:nvSpPr>
          <p:cNvPr id="7" name="SK-1-text-6"/>
          <p:cNvSpPr/>
          <p:nvPr/>
        </p:nvSpPr>
        <p:spPr>
          <a:xfrm>
            <a:off x="571500" y="133350"/>
            <a:ext cx="7246620" cy="342900"/>
          </a:xfrm>
          <a:prstGeom prst="rect">
            <a:avLst/>
          </a:prstGeom>
          <a:noFill/>
          <a:ln/>
        </p:spPr>
        <p:txBody>
          <a:bodyPr vert="horz" wrap="square" lIns="0" tIns="0" rIns="0" bIns="0" rtlCol="0" anchor="ctr"/>
          <a:lstStyle/>
          <a:p>
            <a:pPr marL="0" indent="0">
              <a:lnSpc>
                <a:spcPts val="2700"/>
              </a:lnSpc>
              <a:buNone/>
            </a:pPr>
            <a:r>
              <a:rPr lang="en-US" sz="1800" b="1" kern="0" spc="90" dirty="0">
                <a:solidFill>
                  <a:srgbClr val="FFFFFF"/>
                </a:solidFill>
              </a:rPr>
              <a:t>BRADFORD VTS TEACHING DECK</a:t>
            </a:r>
            <a:endParaRPr lang="en-US" sz="1800" dirty="0"/>
          </a:p>
        </p:txBody>
      </p:sp>
      <p:sp>
        <p:nvSpPr>
          <p:cNvPr id="8" name="SK-1-text-7"/>
          <p:cNvSpPr/>
          <p:nvPr/>
        </p:nvSpPr>
        <p:spPr>
          <a:xfrm>
            <a:off x="1919734" y="2223195"/>
            <a:ext cx="8352532" cy="712440"/>
          </a:xfrm>
          <a:prstGeom prst="rect">
            <a:avLst/>
          </a:prstGeom>
          <a:noFill/>
          <a:ln/>
        </p:spPr>
        <p:txBody>
          <a:bodyPr vert="horz" wrap="square" lIns="0" tIns="0" rIns="0" bIns="0" rtlCol="0" anchor="ctr"/>
          <a:lstStyle/>
          <a:p>
            <a:pPr marL="0" indent="0" algn="ctr">
              <a:lnSpc>
                <a:spcPts val="5610"/>
              </a:lnSpc>
              <a:buNone/>
            </a:pPr>
            <a:r>
              <a:rPr lang="en-US" sz="5100" b="1" dirty="0">
                <a:solidFill>
                  <a:srgbClr val="2D3436"/>
                </a:solidFill>
              </a:rPr>
              <a:t>Psychosis in primary care</a:t>
            </a:r>
            <a:endParaRPr lang="en-US" sz="5100" dirty="0"/>
          </a:p>
        </p:txBody>
      </p:sp>
      <p:sp>
        <p:nvSpPr>
          <p:cNvPr id="9" name="SK-1-text-8"/>
          <p:cNvSpPr/>
          <p:nvPr/>
        </p:nvSpPr>
        <p:spPr>
          <a:xfrm>
            <a:off x="4779169" y="3164235"/>
            <a:ext cx="2633514"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E0651F"/>
                </a:solidFill>
              </a:rPr>
              <a:t>www.bradfordvts.co.uk</a:t>
            </a:r>
            <a:endParaRPr lang="en-US" sz="1800" dirty="0"/>
          </a:p>
        </p:txBody>
      </p:sp>
      <p:sp>
        <p:nvSpPr>
          <p:cNvPr id="10" name="SK-1-text-9"/>
          <p:cNvSpPr/>
          <p:nvPr/>
        </p:nvSpPr>
        <p:spPr>
          <a:xfrm>
            <a:off x="3474988" y="3621435"/>
            <a:ext cx="5241875" cy="257175"/>
          </a:xfrm>
          <a:prstGeom prst="rect">
            <a:avLst/>
          </a:prstGeom>
          <a:noFill/>
          <a:ln/>
        </p:spPr>
        <p:txBody>
          <a:bodyPr vert="horz" wrap="square" lIns="0" tIns="0" rIns="0" bIns="0" rtlCol="0" anchor="ctr"/>
          <a:lstStyle/>
          <a:p>
            <a:pPr marL="0" indent="0" algn="ctr">
              <a:lnSpc>
                <a:spcPts val="2025"/>
              </a:lnSpc>
              <a:buNone/>
            </a:pPr>
            <a:r>
              <a:rPr lang="en-US" sz="1350" dirty="0">
                <a:solidFill>
                  <a:srgbClr val="636E72"/>
                </a:solidFill>
              </a:rPr>
              <a:t>Created July 2026, updated to current NICE NG185 2023 standards</a:t>
            </a:r>
            <a:endParaRPr lang="en-US" sz="1350" dirty="0"/>
          </a:p>
        </p:txBody>
      </p:sp>
      <p:sp>
        <p:nvSpPr>
          <p:cNvPr id="11" name="SK-1-text-10"/>
          <p:cNvSpPr/>
          <p:nvPr/>
        </p:nvSpPr>
        <p:spPr>
          <a:xfrm>
            <a:off x="819150" y="5682704"/>
            <a:ext cx="10553700" cy="213271"/>
          </a:xfrm>
          <a:prstGeom prst="rect">
            <a:avLst/>
          </a:prstGeom>
          <a:noFill/>
          <a:ln/>
        </p:spPr>
        <p:txBody>
          <a:bodyPr vert="horz" wrap="square" lIns="0" tIns="0" rIns="0" bIns="0" rtlCol="0" anchor="ctr"/>
          <a:lstStyle/>
          <a:p>
            <a:pPr marL="0" indent="0" algn="ctr">
              <a:lnSpc>
                <a:spcPts val="1680"/>
              </a:lnSpc>
              <a:buNone/>
            </a:pPr>
            <a:r>
              <a:rPr lang="en-US" sz="1200" dirty="0">
                <a:solidFill>
                  <a:srgbClr val="2D3436"/>
                </a:solidFill>
              </a:rPr>
              <a:t>Always double check this advice and drug doses with the latest NICE/BNF guidance. This deck is for educational purposes only.</a:t>
            </a:r>
            <a:endParaRPr lang="en-US" sz="1200" dirty="0"/>
          </a:p>
        </p:txBody>
      </p:sp>
      <p:sp>
        <p:nvSpPr>
          <p:cNvPr id="12" name="SK-1-text-11"/>
          <p:cNvSpPr/>
          <p:nvPr/>
        </p:nvSpPr>
        <p:spPr>
          <a:xfrm>
            <a:off x="10278963" y="6276975"/>
            <a:ext cx="1913037" cy="2000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www.bradfordvts.co.uk</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11-img-4" descr="preencoded.png"/>
          <p:cNvPicPr>
            <a:picLocks noChangeAspect="1"/>
          </p:cNvPicPr>
          <p:nvPr/>
        </p:nvPicPr>
        <p:blipFill>
          <a:blip r:embed="rId6"/>
          <a:stretch>
            <a:fillRect/>
          </a:stretch>
        </p:blipFill>
        <p:spPr>
          <a:xfrm>
            <a:off x="571500" y="1198215"/>
            <a:ext cx="3403402" cy="4796135"/>
          </a:xfrm>
          <a:prstGeom prst="rect">
            <a:avLst/>
          </a:prstGeom>
        </p:spPr>
      </p:pic>
      <p:pic>
        <p:nvPicPr>
          <p:cNvPr id="6" name="SK-11-img-5" descr="preencoded.png"/>
          <p:cNvPicPr>
            <a:picLocks noChangeAspect="1"/>
          </p:cNvPicPr>
          <p:nvPr/>
        </p:nvPicPr>
        <p:blipFill>
          <a:blip r:embed="rId7"/>
          <a:stretch>
            <a:fillRect/>
          </a:stretch>
        </p:blipFill>
        <p:spPr>
          <a:xfrm>
            <a:off x="800100" y="3339405"/>
            <a:ext cx="2946202" cy="1809155"/>
          </a:xfrm>
          <a:prstGeom prst="rect">
            <a:avLst/>
          </a:prstGeom>
        </p:spPr>
      </p:pic>
      <p:pic>
        <p:nvPicPr>
          <p:cNvPr id="7" name="SK-11-img-6" descr="preencoded.png"/>
          <p:cNvPicPr>
            <a:picLocks noChangeAspect="1"/>
          </p:cNvPicPr>
          <p:nvPr/>
        </p:nvPicPr>
        <p:blipFill>
          <a:blip r:embed="rId8"/>
          <a:stretch>
            <a:fillRect/>
          </a:stretch>
        </p:blipFill>
        <p:spPr>
          <a:xfrm>
            <a:off x="800100" y="3568452"/>
            <a:ext cx="214313" cy="175320"/>
          </a:xfrm>
          <a:prstGeom prst="rect">
            <a:avLst/>
          </a:prstGeom>
        </p:spPr>
      </p:pic>
      <p:pic>
        <p:nvPicPr>
          <p:cNvPr id="8" name="SK-11-img-7" descr="preencoded.png"/>
          <p:cNvPicPr>
            <a:picLocks noChangeAspect="1"/>
          </p:cNvPicPr>
          <p:nvPr/>
        </p:nvPicPr>
        <p:blipFill>
          <a:blip r:embed="rId9"/>
          <a:stretch>
            <a:fillRect/>
          </a:stretch>
        </p:blipFill>
        <p:spPr>
          <a:xfrm>
            <a:off x="800100" y="3884563"/>
            <a:ext cx="214313" cy="175320"/>
          </a:xfrm>
          <a:prstGeom prst="rect">
            <a:avLst/>
          </a:prstGeom>
        </p:spPr>
      </p:pic>
      <p:pic>
        <p:nvPicPr>
          <p:cNvPr id="9" name="SK-11-img-8" descr="preencoded.png"/>
          <p:cNvPicPr>
            <a:picLocks noChangeAspect="1"/>
          </p:cNvPicPr>
          <p:nvPr/>
        </p:nvPicPr>
        <p:blipFill>
          <a:blip r:embed="rId10"/>
          <a:stretch>
            <a:fillRect/>
          </a:stretch>
        </p:blipFill>
        <p:spPr>
          <a:xfrm>
            <a:off x="800100" y="4200674"/>
            <a:ext cx="214313" cy="175320"/>
          </a:xfrm>
          <a:prstGeom prst="rect">
            <a:avLst/>
          </a:prstGeom>
        </p:spPr>
      </p:pic>
      <p:pic>
        <p:nvPicPr>
          <p:cNvPr id="10" name="SK-11-img-9" descr="preencoded.png"/>
          <p:cNvPicPr>
            <a:picLocks noChangeAspect="1"/>
          </p:cNvPicPr>
          <p:nvPr/>
        </p:nvPicPr>
        <p:blipFill>
          <a:blip r:embed="rId11"/>
          <a:stretch>
            <a:fillRect/>
          </a:stretch>
        </p:blipFill>
        <p:spPr>
          <a:xfrm>
            <a:off x="800100" y="4516785"/>
            <a:ext cx="214313" cy="175320"/>
          </a:xfrm>
          <a:prstGeom prst="rect">
            <a:avLst/>
          </a:prstGeom>
        </p:spPr>
      </p:pic>
      <p:pic>
        <p:nvPicPr>
          <p:cNvPr id="11" name="SK-11-img-10" descr="preencoded.png"/>
          <p:cNvPicPr>
            <a:picLocks noChangeAspect="1"/>
          </p:cNvPicPr>
          <p:nvPr/>
        </p:nvPicPr>
        <p:blipFill>
          <a:blip r:embed="rId12"/>
          <a:stretch>
            <a:fillRect/>
          </a:stretch>
        </p:blipFill>
        <p:spPr>
          <a:xfrm>
            <a:off x="800100" y="4870996"/>
            <a:ext cx="214313" cy="175320"/>
          </a:xfrm>
          <a:prstGeom prst="rect">
            <a:avLst/>
          </a:prstGeom>
        </p:spPr>
      </p:pic>
      <p:pic>
        <p:nvPicPr>
          <p:cNvPr id="12" name="SK-11-img-11" descr="preencoded.png"/>
          <p:cNvPicPr>
            <a:picLocks noChangeAspect="1"/>
          </p:cNvPicPr>
          <p:nvPr/>
        </p:nvPicPr>
        <p:blipFill>
          <a:blip r:embed="rId13"/>
          <a:stretch>
            <a:fillRect/>
          </a:stretch>
        </p:blipFill>
        <p:spPr>
          <a:xfrm>
            <a:off x="4355902" y="1198215"/>
            <a:ext cx="3537049" cy="1660922"/>
          </a:xfrm>
          <a:prstGeom prst="rect">
            <a:avLst/>
          </a:prstGeom>
        </p:spPr>
      </p:pic>
      <p:pic>
        <p:nvPicPr>
          <p:cNvPr id="13" name="SK-11-img-12" descr="preencoded.png"/>
          <p:cNvPicPr>
            <a:picLocks noChangeAspect="1"/>
          </p:cNvPicPr>
          <p:nvPr/>
        </p:nvPicPr>
        <p:blipFill>
          <a:blip r:embed="rId14"/>
          <a:stretch>
            <a:fillRect/>
          </a:stretch>
        </p:blipFill>
        <p:spPr>
          <a:xfrm>
            <a:off x="4508302" y="1414165"/>
            <a:ext cx="190500" cy="158651"/>
          </a:xfrm>
          <a:prstGeom prst="rect">
            <a:avLst/>
          </a:prstGeom>
        </p:spPr>
      </p:pic>
      <p:pic>
        <p:nvPicPr>
          <p:cNvPr id="14" name="SK-11-img-13" descr="preencoded.png"/>
          <p:cNvPicPr>
            <a:picLocks noChangeAspect="1"/>
          </p:cNvPicPr>
          <p:nvPr/>
        </p:nvPicPr>
        <p:blipFill>
          <a:blip r:embed="rId15"/>
          <a:stretch>
            <a:fillRect/>
          </a:stretch>
        </p:blipFill>
        <p:spPr>
          <a:xfrm>
            <a:off x="8083451" y="1198215"/>
            <a:ext cx="3537049" cy="1660922"/>
          </a:xfrm>
          <a:prstGeom prst="rect">
            <a:avLst/>
          </a:prstGeom>
        </p:spPr>
      </p:pic>
      <p:pic>
        <p:nvPicPr>
          <p:cNvPr id="15" name="SK-11-img-14" descr="preencoded.png"/>
          <p:cNvPicPr>
            <a:picLocks noChangeAspect="1"/>
          </p:cNvPicPr>
          <p:nvPr/>
        </p:nvPicPr>
        <p:blipFill>
          <a:blip r:embed="rId16"/>
          <a:stretch>
            <a:fillRect/>
          </a:stretch>
        </p:blipFill>
        <p:spPr>
          <a:xfrm>
            <a:off x="8235851" y="1414165"/>
            <a:ext cx="190500" cy="158651"/>
          </a:xfrm>
          <a:prstGeom prst="rect">
            <a:avLst/>
          </a:prstGeom>
        </p:spPr>
      </p:pic>
      <p:pic>
        <p:nvPicPr>
          <p:cNvPr id="16" name="SK-11-img-15" descr="preencoded.png"/>
          <p:cNvPicPr>
            <a:picLocks noChangeAspect="1"/>
          </p:cNvPicPr>
          <p:nvPr/>
        </p:nvPicPr>
        <p:blipFill>
          <a:blip r:embed="rId17"/>
          <a:stretch>
            <a:fillRect/>
          </a:stretch>
        </p:blipFill>
        <p:spPr>
          <a:xfrm>
            <a:off x="4355902" y="3049637"/>
            <a:ext cx="3537049" cy="1660922"/>
          </a:xfrm>
          <a:prstGeom prst="rect">
            <a:avLst/>
          </a:prstGeom>
        </p:spPr>
      </p:pic>
      <p:pic>
        <p:nvPicPr>
          <p:cNvPr id="17" name="SK-11-img-16" descr="preencoded.png"/>
          <p:cNvPicPr>
            <a:picLocks noChangeAspect="1"/>
          </p:cNvPicPr>
          <p:nvPr/>
        </p:nvPicPr>
        <p:blipFill>
          <a:blip r:embed="rId18"/>
          <a:stretch>
            <a:fillRect/>
          </a:stretch>
        </p:blipFill>
        <p:spPr>
          <a:xfrm>
            <a:off x="4508302" y="3265587"/>
            <a:ext cx="190500" cy="158651"/>
          </a:xfrm>
          <a:prstGeom prst="rect">
            <a:avLst/>
          </a:prstGeom>
        </p:spPr>
      </p:pic>
      <p:pic>
        <p:nvPicPr>
          <p:cNvPr id="18" name="SK-11-img-17" descr="preencoded.png"/>
          <p:cNvPicPr>
            <a:picLocks noChangeAspect="1"/>
          </p:cNvPicPr>
          <p:nvPr/>
        </p:nvPicPr>
        <p:blipFill>
          <a:blip r:embed="rId19"/>
          <a:stretch>
            <a:fillRect/>
          </a:stretch>
        </p:blipFill>
        <p:spPr>
          <a:xfrm>
            <a:off x="8083451" y="3049637"/>
            <a:ext cx="3537049" cy="1660922"/>
          </a:xfrm>
          <a:prstGeom prst="rect">
            <a:avLst/>
          </a:prstGeom>
        </p:spPr>
      </p:pic>
      <p:pic>
        <p:nvPicPr>
          <p:cNvPr id="19" name="SK-11-img-18" descr="preencoded.png"/>
          <p:cNvPicPr>
            <a:picLocks noChangeAspect="1"/>
          </p:cNvPicPr>
          <p:nvPr/>
        </p:nvPicPr>
        <p:blipFill>
          <a:blip r:embed="rId20"/>
          <a:stretch>
            <a:fillRect/>
          </a:stretch>
        </p:blipFill>
        <p:spPr>
          <a:xfrm>
            <a:off x="8235851" y="3265587"/>
            <a:ext cx="190500" cy="158651"/>
          </a:xfrm>
          <a:prstGeom prst="rect">
            <a:avLst/>
          </a:prstGeom>
        </p:spPr>
      </p:pic>
      <p:pic>
        <p:nvPicPr>
          <p:cNvPr id="20" name="SK-11-img-19" descr="preencoded.png"/>
          <p:cNvPicPr>
            <a:picLocks noChangeAspect="1"/>
          </p:cNvPicPr>
          <p:nvPr/>
        </p:nvPicPr>
        <p:blipFill>
          <a:blip r:embed="rId21"/>
          <a:stretch>
            <a:fillRect/>
          </a:stretch>
        </p:blipFill>
        <p:spPr>
          <a:xfrm>
            <a:off x="4355902" y="4996309"/>
            <a:ext cx="7264598" cy="998041"/>
          </a:xfrm>
          <a:prstGeom prst="rect">
            <a:avLst/>
          </a:prstGeom>
        </p:spPr>
      </p:pic>
      <p:pic>
        <p:nvPicPr>
          <p:cNvPr id="21" name="SK-11-img-20" descr="preencoded.png"/>
          <p:cNvPicPr>
            <a:picLocks noChangeAspect="1"/>
          </p:cNvPicPr>
          <p:nvPr/>
        </p:nvPicPr>
        <p:blipFill>
          <a:blip r:embed="rId22"/>
          <a:stretch>
            <a:fillRect/>
          </a:stretch>
        </p:blipFill>
        <p:spPr>
          <a:xfrm>
            <a:off x="571500" y="6375350"/>
            <a:ext cx="11049000" cy="295275"/>
          </a:xfrm>
          <a:prstGeom prst="rect">
            <a:avLst/>
          </a:prstGeom>
        </p:spPr>
      </p:pic>
      <p:sp>
        <p:nvSpPr>
          <p:cNvPr id="22" name="SK-11-text-21"/>
          <p:cNvSpPr/>
          <p:nvPr/>
        </p:nvSpPr>
        <p:spPr>
          <a:xfrm>
            <a:off x="819150" y="381000"/>
            <a:ext cx="106546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Physical causes not to miss</a:t>
            </a:r>
            <a:endParaRPr lang="en-US" sz="2550" dirty="0"/>
          </a:p>
        </p:txBody>
      </p:sp>
      <p:sp>
        <p:nvSpPr>
          <p:cNvPr id="23" name="SK-11-text-22"/>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4" name="SK-11-text-23"/>
          <p:cNvSpPr/>
          <p:nvPr/>
        </p:nvSpPr>
        <p:spPr>
          <a:xfrm>
            <a:off x="1555552" y="2044005"/>
            <a:ext cx="1435150" cy="342900"/>
          </a:xfrm>
          <a:prstGeom prst="rect">
            <a:avLst/>
          </a:prstGeom>
          <a:noFill/>
          <a:ln/>
        </p:spPr>
        <p:txBody>
          <a:bodyPr vert="horz" wrap="square" lIns="0" tIns="0" rIns="0" bIns="0" rtlCol="0" anchor="ctr"/>
          <a:lstStyle/>
          <a:p>
            <a:pPr marL="0" indent="0" algn="ctr">
              <a:lnSpc>
                <a:spcPts val="2700"/>
              </a:lnSpc>
              <a:buNone/>
            </a:pPr>
            <a:r>
              <a:rPr lang="en-US" sz="1800" b="1" kern="0" spc="120" dirty="0">
                <a:solidFill>
                  <a:srgbClr val="D63031"/>
                </a:solidFill>
              </a:rPr>
              <a:t>RED FLAG</a:t>
            </a:r>
            <a:endParaRPr lang="en-US" sz="1800" dirty="0"/>
          </a:p>
        </p:txBody>
      </p:sp>
      <p:sp>
        <p:nvSpPr>
          <p:cNvPr id="25" name="SK-11-text-24"/>
          <p:cNvSpPr/>
          <p:nvPr/>
        </p:nvSpPr>
        <p:spPr>
          <a:xfrm>
            <a:off x="647700" y="2501205"/>
            <a:ext cx="3251002" cy="609600"/>
          </a:xfrm>
          <a:prstGeom prst="rect">
            <a:avLst/>
          </a:prstGeom>
          <a:noFill/>
          <a:ln/>
        </p:spPr>
        <p:txBody>
          <a:bodyPr vert="horz" wrap="square" lIns="0" tIns="0" rIns="0" bIns="0" rtlCol="0" anchor="ctr"/>
          <a:lstStyle/>
          <a:p>
            <a:pPr marL="0" indent="0" algn="ctr">
              <a:lnSpc>
                <a:spcPts val="4800"/>
              </a:lnSpc>
              <a:buNone/>
            </a:pPr>
            <a:r>
              <a:rPr lang="en-US" sz="4800" b="1" dirty="0">
                <a:solidFill>
                  <a:srgbClr val="D63031"/>
                </a:solidFill>
              </a:rPr>
              <a:t>DELIRIUM</a:t>
            </a:r>
            <a:endParaRPr lang="en-US" sz="4800" dirty="0"/>
          </a:p>
        </p:txBody>
      </p:sp>
      <p:sp>
        <p:nvSpPr>
          <p:cNvPr id="26" name="SK-11-text-25"/>
          <p:cNvSpPr/>
          <p:nvPr/>
        </p:nvSpPr>
        <p:spPr>
          <a:xfrm>
            <a:off x="1014413" y="3529905"/>
            <a:ext cx="514350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 Acute onset (hours/days)</a:t>
            </a:r>
            <a:endParaRPr lang="en-US" sz="1350" dirty="0"/>
          </a:p>
        </p:txBody>
      </p:sp>
      <p:sp>
        <p:nvSpPr>
          <p:cNvPr id="27" name="SK-11-text-26"/>
          <p:cNvSpPr/>
          <p:nvPr/>
        </p:nvSpPr>
        <p:spPr>
          <a:xfrm>
            <a:off x="1014413" y="3846016"/>
            <a:ext cx="534924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 Fluctuating consciousness</a:t>
            </a:r>
            <a:endParaRPr lang="en-US" sz="1350" dirty="0"/>
          </a:p>
        </p:txBody>
      </p:sp>
      <p:sp>
        <p:nvSpPr>
          <p:cNvPr id="28" name="SK-11-text-27"/>
          <p:cNvSpPr/>
          <p:nvPr/>
        </p:nvSpPr>
        <p:spPr>
          <a:xfrm>
            <a:off x="1014413" y="4162127"/>
            <a:ext cx="452628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 Visual hallucinations</a:t>
            </a:r>
            <a:endParaRPr lang="en-US" sz="1350" dirty="0"/>
          </a:p>
        </p:txBody>
      </p:sp>
      <p:sp>
        <p:nvSpPr>
          <p:cNvPr id="29" name="SK-11-text-28"/>
          <p:cNvSpPr/>
          <p:nvPr/>
        </p:nvSpPr>
        <p:spPr>
          <a:xfrm>
            <a:off x="1014413" y="4478238"/>
            <a:ext cx="596646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 Disorientation in time/place</a:t>
            </a:r>
            <a:endParaRPr lang="en-US" sz="1350" dirty="0"/>
          </a:p>
        </p:txBody>
      </p:sp>
      <p:sp>
        <p:nvSpPr>
          <p:cNvPr id="30" name="SK-11-text-29"/>
          <p:cNvSpPr/>
          <p:nvPr/>
        </p:nvSpPr>
        <p:spPr>
          <a:xfrm>
            <a:off x="1014413" y="4832449"/>
            <a:ext cx="534924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 Urgent medical assessment</a:t>
            </a:r>
            <a:endParaRPr lang="en-US" sz="1350" dirty="0"/>
          </a:p>
        </p:txBody>
      </p:sp>
      <p:sp>
        <p:nvSpPr>
          <p:cNvPr id="31" name="SK-11-text-30"/>
          <p:cNvSpPr/>
          <p:nvPr/>
        </p:nvSpPr>
        <p:spPr>
          <a:xfrm>
            <a:off x="4813102" y="1350615"/>
            <a:ext cx="2152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Infection</a:t>
            </a:r>
            <a:endParaRPr lang="en-US" sz="1500" dirty="0"/>
          </a:p>
        </p:txBody>
      </p:sp>
      <p:sp>
        <p:nvSpPr>
          <p:cNvPr id="32" name="SK-11-text-31"/>
          <p:cNvSpPr/>
          <p:nvPr/>
        </p:nvSpPr>
        <p:spPr>
          <a:xfrm>
            <a:off x="4508302" y="1750665"/>
            <a:ext cx="4938712"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Sepsis / Encephalopathy</a:t>
            </a:r>
            <a:endParaRPr lang="en-US" sz="1275" dirty="0"/>
          </a:p>
        </p:txBody>
      </p:sp>
      <p:sp>
        <p:nvSpPr>
          <p:cNvPr id="33" name="SK-11-text-32"/>
          <p:cNvSpPr/>
          <p:nvPr/>
        </p:nvSpPr>
        <p:spPr>
          <a:xfrm>
            <a:off x="4508302" y="1999208"/>
            <a:ext cx="5327332"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Meningitis / Encephalitis</a:t>
            </a:r>
            <a:endParaRPr lang="en-US" sz="1275" dirty="0"/>
          </a:p>
        </p:txBody>
      </p:sp>
      <p:sp>
        <p:nvSpPr>
          <p:cNvPr id="34" name="SK-11-text-33"/>
          <p:cNvSpPr/>
          <p:nvPr/>
        </p:nvSpPr>
        <p:spPr>
          <a:xfrm>
            <a:off x="4508302" y="2247751"/>
            <a:ext cx="5910262"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UTI (common in older adults)</a:t>
            </a:r>
            <a:endParaRPr lang="en-US" sz="1275" dirty="0"/>
          </a:p>
        </p:txBody>
      </p:sp>
      <p:sp>
        <p:nvSpPr>
          <p:cNvPr id="35" name="SK-11-text-34"/>
          <p:cNvSpPr/>
          <p:nvPr/>
        </p:nvSpPr>
        <p:spPr>
          <a:xfrm>
            <a:off x="4508302" y="2496294"/>
            <a:ext cx="6104572"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HIV or Syphilis (Neuro-stage)</a:t>
            </a:r>
            <a:endParaRPr lang="en-US" sz="1275" dirty="0"/>
          </a:p>
        </p:txBody>
      </p:sp>
      <p:sp>
        <p:nvSpPr>
          <p:cNvPr id="36" name="SK-11-text-35"/>
          <p:cNvSpPr/>
          <p:nvPr/>
        </p:nvSpPr>
        <p:spPr>
          <a:xfrm>
            <a:off x="8540651" y="1350615"/>
            <a:ext cx="306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CNS Pathology</a:t>
            </a:r>
            <a:endParaRPr lang="en-US" sz="1500" dirty="0"/>
          </a:p>
        </p:txBody>
      </p:sp>
      <p:sp>
        <p:nvSpPr>
          <p:cNvPr id="37" name="SK-11-text-36"/>
          <p:cNvSpPr/>
          <p:nvPr/>
        </p:nvSpPr>
        <p:spPr>
          <a:xfrm>
            <a:off x="8235851" y="1750665"/>
            <a:ext cx="3956149"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Temporal Lobe Epilepsy (TLE)</a:t>
            </a:r>
            <a:endParaRPr lang="en-US" sz="1275" dirty="0"/>
          </a:p>
        </p:txBody>
      </p:sp>
      <p:sp>
        <p:nvSpPr>
          <p:cNvPr id="38" name="SK-11-text-37"/>
          <p:cNvSpPr/>
          <p:nvPr/>
        </p:nvSpPr>
        <p:spPr>
          <a:xfrm>
            <a:off x="8235851" y="1999208"/>
            <a:ext cx="3956149"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Space Occupying Lesions (SOL)</a:t>
            </a:r>
            <a:endParaRPr lang="en-US" sz="1275" dirty="0"/>
          </a:p>
        </p:txBody>
      </p:sp>
      <p:sp>
        <p:nvSpPr>
          <p:cNvPr id="39" name="SK-11-text-38"/>
          <p:cNvSpPr/>
          <p:nvPr/>
        </p:nvSpPr>
        <p:spPr>
          <a:xfrm>
            <a:off x="8235851" y="2247751"/>
            <a:ext cx="3313212"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Stroke or TIA</a:t>
            </a:r>
            <a:endParaRPr lang="en-US" sz="1275" dirty="0"/>
          </a:p>
        </p:txBody>
      </p:sp>
      <p:sp>
        <p:nvSpPr>
          <p:cNvPr id="40" name="SK-11-text-39"/>
          <p:cNvSpPr/>
          <p:nvPr/>
        </p:nvSpPr>
        <p:spPr>
          <a:xfrm>
            <a:off x="8235851" y="2496294"/>
            <a:ext cx="3956149"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Multiple Sclerosis</a:t>
            </a:r>
            <a:endParaRPr lang="en-US" sz="1275" dirty="0"/>
          </a:p>
        </p:txBody>
      </p:sp>
      <p:sp>
        <p:nvSpPr>
          <p:cNvPr id="41" name="SK-11-text-40"/>
          <p:cNvSpPr/>
          <p:nvPr/>
        </p:nvSpPr>
        <p:spPr>
          <a:xfrm>
            <a:off x="4813102" y="3202037"/>
            <a:ext cx="4895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Metabolic / Endocrine</a:t>
            </a:r>
            <a:endParaRPr lang="en-US" sz="1500" dirty="0"/>
          </a:p>
        </p:txBody>
      </p:sp>
      <p:sp>
        <p:nvSpPr>
          <p:cNvPr id="42" name="SK-11-text-41"/>
          <p:cNvSpPr/>
          <p:nvPr/>
        </p:nvSpPr>
        <p:spPr>
          <a:xfrm>
            <a:off x="4508302" y="3602087"/>
            <a:ext cx="3313212"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Hypoglycaemia</a:t>
            </a:r>
            <a:endParaRPr lang="en-US" sz="1275" dirty="0"/>
          </a:p>
        </p:txBody>
      </p:sp>
      <p:sp>
        <p:nvSpPr>
          <p:cNvPr id="43" name="SK-11-text-42"/>
          <p:cNvSpPr/>
          <p:nvPr/>
        </p:nvSpPr>
        <p:spPr>
          <a:xfrm>
            <a:off x="4508302" y="3850630"/>
            <a:ext cx="6298882"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Hyponatraemia / Hypercalcaemia</a:t>
            </a:r>
            <a:endParaRPr lang="en-US" sz="1275" dirty="0"/>
          </a:p>
        </p:txBody>
      </p:sp>
      <p:sp>
        <p:nvSpPr>
          <p:cNvPr id="44" name="SK-11-text-43"/>
          <p:cNvSpPr/>
          <p:nvPr/>
        </p:nvSpPr>
        <p:spPr>
          <a:xfrm>
            <a:off x="4508302" y="4099173"/>
            <a:ext cx="6104572"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Thyroid / Adrenal dysfunction</a:t>
            </a:r>
            <a:endParaRPr lang="en-US" sz="1275" dirty="0"/>
          </a:p>
        </p:txBody>
      </p:sp>
      <p:sp>
        <p:nvSpPr>
          <p:cNvPr id="45" name="SK-11-text-44"/>
          <p:cNvSpPr/>
          <p:nvPr/>
        </p:nvSpPr>
        <p:spPr>
          <a:xfrm>
            <a:off x="4508302" y="4347716"/>
            <a:ext cx="7335202"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B12 / Folate / Thiamine deficiency</a:t>
            </a:r>
            <a:endParaRPr lang="en-US" sz="1275" dirty="0"/>
          </a:p>
        </p:txBody>
      </p:sp>
      <p:sp>
        <p:nvSpPr>
          <p:cNvPr id="46" name="SK-11-text-45"/>
          <p:cNvSpPr/>
          <p:nvPr/>
        </p:nvSpPr>
        <p:spPr>
          <a:xfrm>
            <a:off x="8540651" y="3202037"/>
            <a:ext cx="3651349"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Toxicity &amp; Drugs</a:t>
            </a:r>
            <a:endParaRPr lang="en-US" sz="1500" dirty="0"/>
          </a:p>
        </p:txBody>
      </p:sp>
      <p:sp>
        <p:nvSpPr>
          <p:cNvPr id="47" name="SK-11-text-46"/>
          <p:cNvSpPr/>
          <p:nvPr/>
        </p:nvSpPr>
        <p:spPr>
          <a:xfrm>
            <a:off x="8235851" y="3602087"/>
            <a:ext cx="3956149"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High-dose Steroids</a:t>
            </a:r>
            <a:endParaRPr lang="en-US" sz="1275" dirty="0"/>
          </a:p>
        </p:txBody>
      </p:sp>
      <p:sp>
        <p:nvSpPr>
          <p:cNvPr id="48" name="SK-11-text-47"/>
          <p:cNvSpPr/>
          <p:nvPr/>
        </p:nvSpPr>
        <p:spPr>
          <a:xfrm>
            <a:off x="8235851" y="3850630"/>
            <a:ext cx="3956149"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Alcohol withdrawal (DTs)</a:t>
            </a:r>
            <a:endParaRPr lang="en-US" sz="1275" dirty="0"/>
          </a:p>
        </p:txBody>
      </p:sp>
      <p:sp>
        <p:nvSpPr>
          <p:cNvPr id="49" name="SK-11-text-48"/>
          <p:cNvSpPr/>
          <p:nvPr/>
        </p:nvSpPr>
        <p:spPr>
          <a:xfrm>
            <a:off x="8235851" y="4099173"/>
            <a:ext cx="3956149"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Cannabis / Stimulants / Ketamine</a:t>
            </a:r>
            <a:endParaRPr lang="en-US" sz="1275" dirty="0"/>
          </a:p>
        </p:txBody>
      </p:sp>
      <p:sp>
        <p:nvSpPr>
          <p:cNvPr id="50" name="SK-11-text-49"/>
          <p:cNvSpPr/>
          <p:nvPr/>
        </p:nvSpPr>
        <p:spPr>
          <a:xfrm>
            <a:off x="8235851" y="4347716"/>
            <a:ext cx="3956149" cy="210443"/>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 Anticholinergic toxicity</a:t>
            </a:r>
            <a:endParaRPr lang="en-US" sz="1275" dirty="0"/>
          </a:p>
        </p:txBody>
      </p:sp>
      <p:sp>
        <p:nvSpPr>
          <p:cNvPr id="51" name="SK-11-text-50"/>
          <p:cNvSpPr/>
          <p:nvPr/>
        </p:nvSpPr>
        <p:spPr>
          <a:xfrm>
            <a:off x="4508302" y="5148709"/>
            <a:ext cx="703599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6C5CE7"/>
                </a:solidFill>
              </a:rPr>
              <a:t>AKT PEARL: ORGANIC SCREENING</a:t>
            </a:r>
            <a:endParaRPr lang="en-US" sz="1200" dirty="0"/>
          </a:p>
        </p:txBody>
      </p:sp>
      <p:sp>
        <p:nvSpPr>
          <p:cNvPr id="52" name="SK-11-text-51"/>
          <p:cNvSpPr/>
          <p:nvPr/>
        </p:nvSpPr>
        <p:spPr>
          <a:xfrm>
            <a:off x="4508302" y="5415409"/>
            <a:ext cx="6959798" cy="426541"/>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Every new presentation of psychosis requires a </a:t>
            </a:r>
            <a:r>
              <a:rPr lang="en-US" sz="1200" b="1" dirty="0">
                <a:solidFill>
                  <a:srgbClr val="2D3436"/>
                </a:solidFill>
              </a:rPr>
              <a:t>physical examination</a:t>
            </a:r>
            <a:r>
              <a:rPr lang="en-US" sz="1200" dirty="0">
                <a:solidFill>
                  <a:srgbClr val="2D3436"/>
                </a:solidFill>
              </a:rPr>
              <a:t> and </a:t>
            </a:r>
            <a:r>
              <a:rPr lang="en-US" sz="1200" b="1" dirty="0">
                <a:solidFill>
                  <a:srgbClr val="2D3436"/>
                </a:solidFill>
              </a:rPr>
              <a:t>baseline screening bloods</a:t>
            </a:r>
            <a:r>
              <a:rPr lang="en-US" sz="1200" dirty="0">
                <a:solidFill>
                  <a:srgbClr val="2D3436"/>
                </a:solidFill>
              </a:rPr>
              <a:t>: FBC, U&amp;Es, LFTs, TFTs, CRP, Glucose, Ca++, B12/Folate, and Urine Dip.</a:t>
            </a:r>
            <a:endParaRPr lang="en-US" sz="1200" dirty="0"/>
          </a:p>
        </p:txBody>
      </p:sp>
      <p:sp>
        <p:nvSpPr>
          <p:cNvPr id="53" name="SK-11-text-52"/>
          <p:cNvSpPr/>
          <p:nvPr/>
        </p:nvSpPr>
        <p:spPr>
          <a:xfrm>
            <a:off x="571500" y="6470600"/>
            <a:ext cx="34366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2BEC3"/>
                </a:solidFill>
              </a:rPr>
              <a:t>www.bradfordvts.co.uk</a:t>
            </a:r>
            <a:endParaRPr lang="en-US" sz="1050" dirty="0"/>
          </a:p>
        </p:txBody>
      </p:sp>
      <p:sp>
        <p:nvSpPr>
          <p:cNvPr id="54" name="SK-11-text-53"/>
          <p:cNvSpPr/>
          <p:nvPr/>
        </p:nvSpPr>
        <p:spPr>
          <a:xfrm>
            <a:off x="9789021" y="6484888"/>
            <a:ext cx="2402979"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Psychosis in primary care • Page 11</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2-img-3" descr="preencoded.png"/>
          <p:cNvPicPr>
            <a:picLocks noChangeAspect="1"/>
          </p:cNvPicPr>
          <p:nvPr/>
        </p:nvPicPr>
        <p:blipFill>
          <a:blip r:embed="rId5"/>
          <a:stretch>
            <a:fillRect/>
          </a:stretch>
        </p:blipFill>
        <p:spPr>
          <a:xfrm>
            <a:off x="571500" y="304800"/>
            <a:ext cx="57150" cy="428625"/>
          </a:xfrm>
          <a:prstGeom prst="rect">
            <a:avLst/>
          </a:prstGeom>
        </p:spPr>
      </p:pic>
      <p:pic>
        <p:nvPicPr>
          <p:cNvPr id="5" name="SK-12-img-4" descr="preencoded.png"/>
          <p:cNvPicPr>
            <a:picLocks noChangeAspect="1"/>
          </p:cNvPicPr>
          <p:nvPr/>
        </p:nvPicPr>
        <p:blipFill>
          <a:blip r:embed="rId6"/>
          <a:stretch>
            <a:fillRect/>
          </a:stretch>
        </p:blipFill>
        <p:spPr>
          <a:xfrm>
            <a:off x="571500" y="1083915"/>
            <a:ext cx="5453063" cy="1601986"/>
          </a:xfrm>
          <a:prstGeom prst="rect">
            <a:avLst/>
          </a:prstGeom>
        </p:spPr>
      </p:pic>
      <p:pic>
        <p:nvPicPr>
          <p:cNvPr id="6" name="SK-12-img-5" descr="preencoded.png"/>
          <p:cNvPicPr>
            <a:picLocks noChangeAspect="1"/>
          </p:cNvPicPr>
          <p:nvPr/>
        </p:nvPicPr>
        <p:blipFill>
          <a:blip r:embed="rId7"/>
          <a:stretch>
            <a:fillRect/>
          </a:stretch>
        </p:blipFill>
        <p:spPr>
          <a:xfrm>
            <a:off x="685800" y="1179165"/>
            <a:ext cx="5224463" cy="333375"/>
          </a:xfrm>
          <a:prstGeom prst="rect">
            <a:avLst/>
          </a:prstGeom>
        </p:spPr>
      </p:pic>
      <p:pic>
        <p:nvPicPr>
          <p:cNvPr id="7" name="SK-12-img-6" descr="preencoded.png"/>
          <p:cNvPicPr>
            <a:picLocks noChangeAspect="1"/>
          </p:cNvPicPr>
          <p:nvPr/>
        </p:nvPicPr>
        <p:blipFill>
          <a:blip r:embed="rId8"/>
          <a:stretch>
            <a:fillRect/>
          </a:stretch>
        </p:blipFill>
        <p:spPr>
          <a:xfrm>
            <a:off x="685800" y="1245840"/>
            <a:ext cx="190500" cy="152400"/>
          </a:xfrm>
          <a:prstGeom prst="rect">
            <a:avLst/>
          </a:prstGeom>
        </p:spPr>
      </p:pic>
      <p:pic>
        <p:nvPicPr>
          <p:cNvPr id="8" name="SK-12-img-7" descr="preencoded.png"/>
          <p:cNvPicPr>
            <a:picLocks noChangeAspect="1"/>
          </p:cNvPicPr>
          <p:nvPr/>
        </p:nvPicPr>
        <p:blipFill>
          <a:blip r:embed="rId9"/>
          <a:stretch>
            <a:fillRect/>
          </a:stretch>
        </p:blipFill>
        <p:spPr>
          <a:xfrm>
            <a:off x="6167438" y="1083915"/>
            <a:ext cx="5453063" cy="1601986"/>
          </a:xfrm>
          <a:prstGeom prst="rect">
            <a:avLst/>
          </a:prstGeom>
        </p:spPr>
      </p:pic>
      <p:pic>
        <p:nvPicPr>
          <p:cNvPr id="9" name="SK-12-img-8" descr="preencoded.png"/>
          <p:cNvPicPr>
            <a:picLocks noChangeAspect="1"/>
          </p:cNvPicPr>
          <p:nvPr/>
        </p:nvPicPr>
        <p:blipFill>
          <a:blip r:embed="rId10"/>
          <a:stretch>
            <a:fillRect/>
          </a:stretch>
        </p:blipFill>
        <p:spPr>
          <a:xfrm>
            <a:off x="6281738" y="1179165"/>
            <a:ext cx="5224463" cy="333375"/>
          </a:xfrm>
          <a:prstGeom prst="rect">
            <a:avLst/>
          </a:prstGeom>
        </p:spPr>
      </p:pic>
      <p:pic>
        <p:nvPicPr>
          <p:cNvPr id="10" name="SK-12-img-9" descr="preencoded.png"/>
          <p:cNvPicPr>
            <a:picLocks noChangeAspect="1"/>
          </p:cNvPicPr>
          <p:nvPr/>
        </p:nvPicPr>
        <p:blipFill>
          <a:blip r:embed="rId11"/>
          <a:stretch>
            <a:fillRect/>
          </a:stretch>
        </p:blipFill>
        <p:spPr>
          <a:xfrm>
            <a:off x="6281738" y="1245840"/>
            <a:ext cx="190500" cy="152400"/>
          </a:xfrm>
          <a:prstGeom prst="rect">
            <a:avLst/>
          </a:prstGeom>
        </p:spPr>
      </p:pic>
      <p:pic>
        <p:nvPicPr>
          <p:cNvPr id="11" name="SK-12-img-10" descr="preencoded.png"/>
          <p:cNvPicPr>
            <a:picLocks noChangeAspect="1"/>
          </p:cNvPicPr>
          <p:nvPr/>
        </p:nvPicPr>
        <p:blipFill>
          <a:blip r:embed="rId6"/>
          <a:stretch>
            <a:fillRect/>
          </a:stretch>
        </p:blipFill>
        <p:spPr>
          <a:xfrm>
            <a:off x="571500" y="2800201"/>
            <a:ext cx="5453063" cy="1601986"/>
          </a:xfrm>
          <a:prstGeom prst="rect">
            <a:avLst/>
          </a:prstGeom>
        </p:spPr>
      </p:pic>
      <p:pic>
        <p:nvPicPr>
          <p:cNvPr id="12" name="SK-12-img-11" descr="preencoded.png"/>
          <p:cNvPicPr>
            <a:picLocks noChangeAspect="1"/>
          </p:cNvPicPr>
          <p:nvPr/>
        </p:nvPicPr>
        <p:blipFill>
          <a:blip r:embed="rId7"/>
          <a:stretch>
            <a:fillRect/>
          </a:stretch>
        </p:blipFill>
        <p:spPr>
          <a:xfrm>
            <a:off x="685800" y="2895451"/>
            <a:ext cx="5224463" cy="333375"/>
          </a:xfrm>
          <a:prstGeom prst="rect">
            <a:avLst/>
          </a:prstGeom>
        </p:spPr>
      </p:pic>
      <p:pic>
        <p:nvPicPr>
          <p:cNvPr id="13" name="SK-12-img-12" descr="preencoded.png"/>
          <p:cNvPicPr>
            <a:picLocks noChangeAspect="1"/>
          </p:cNvPicPr>
          <p:nvPr/>
        </p:nvPicPr>
        <p:blipFill>
          <a:blip r:embed="rId12"/>
          <a:stretch>
            <a:fillRect/>
          </a:stretch>
        </p:blipFill>
        <p:spPr>
          <a:xfrm>
            <a:off x="685800" y="2962126"/>
            <a:ext cx="190500" cy="152400"/>
          </a:xfrm>
          <a:prstGeom prst="rect">
            <a:avLst/>
          </a:prstGeom>
        </p:spPr>
      </p:pic>
      <p:pic>
        <p:nvPicPr>
          <p:cNvPr id="14" name="SK-12-img-13" descr="preencoded.png"/>
          <p:cNvPicPr>
            <a:picLocks noChangeAspect="1"/>
          </p:cNvPicPr>
          <p:nvPr/>
        </p:nvPicPr>
        <p:blipFill>
          <a:blip r:embed="rId9"/>
          <a:stretch>
            <a:fillRect/>
          </a:stretch>
        </p:blipFill>
        <p:spPr>
          <a:xfrm>
            <a:off x="6167438" y="2800201"/>
            <a:ext cx="5453063" cy="1601986"/>
          </a:xfrm>
          <a:prstGeom prst="rect">
            <a:avLst/>
          </a:prstGeom>
        </p:spPr>
      </p:pic>
      <p:pic>
        <p:nvPicPr>
          <p:cNvPr id="15" name="SK-12-img-14" descr="preencoded.png"/>
          <p:cNvPicPr>
            <a:picLocks noChangeAspect="1"/>
          </p:cNvPicPr>
          <p:nvPr/>
        </p:nvPicPr>
        <p:blipFill>
          <a:blip r:embed="rId10"/>
          <a:stretch>
            <a:fillRect/>
          </a:stretch>
        </p:blipFill>
        <p:spPr>
          <a:xfrm>
            <a:off x="6281738" y="2895451"/>
            <a:ext cx="5224463" cy="333375"/>
          </a:xfrm>
          <a:prstGeom prst="rect">
            <a:avLst/>
          </a:prstGeom>
        </p:spPr>
      </p:pic>
      <p:pic>
        <p:nvPicPr>
          <p:cNvPr id="16" name="SK-12-img-15" descr="preencoded.png"/>
          <p:cNvPicPr>
            <a:picLocks noChangeAspect="1"/>
          </p:cNvPicPr>
          <p:nvPr/>
        </p:nvPicPr>
        <p:blipFill>
          <a:blip r:embed="rId13"/>
          <a:stretch>
            <a:fillRect/>
          </a:stretch>
        </p:blipFill>
        <p:spPr>
          <a:xfrm>
            <a:off x="6281738" y="2962126"/>
            <a:ext cx="190500" cy="152400"/>
          </a:xfrm>
          <a:prstGeom prst="rect">
            <a:avLst/>
          </a:prstGeom>
        </p:spPr>
      </p:pic>
      <p:pic>
        <p:nvPicPr>
          <p:cNvPr id="17" name="SK-12-img-16" descr="preencoded.png"/>
          <p:cNvPicPr>
            <a:picLocks noChangeAspect="1"/>
          </p:cNvPicPr>
          <p:nvPr/>
        </p:nvPicPr>
        <p:blipFill>
          <a:blip r:embed="rId14"/>
          <a:stretch>
            <a:fillRect/>
          </a:stretch>
        </p:blipFill>
        <p:spPr>
          <a:xfrm>
            <a:off x="571500" y="4554587"/>
            <a:ext cx="11049000" cy="1640086"/>
          </a:xfrm>
          <a:prstGeom prst="rect">
            <a:avLst/>
          </a:prstGeom>
        </p:spPr>
      </p:pic>
      <p:pic>
        <p:nvPicPr>
          <p:cNvPr id="18" name="SK-12-img-17" descr="preencoded.png"/>
          <p:cNvPicPr>
            <a:picLocks noChangeAspect="1"/>
          </p:cNvPicPr>
          <p:nvPr/>
        </p:nvPicPr>
        <p:blipFill>
          <a:blip r:embed="rId15"/>
          <a:stretch>
            <a:fillRect/>
          </a:stretch>
        </p:blipFill>
        <p:spPr>
          <a:xfrm>
            <a:off x="762000" y="4659362"/>
            <a:ext cx="433983" cy="238125"/>
          </a:xfrm>
          <a:prstGeom prst="rect">
            <a:avLst/>
          </a:prstGeom>
        </p:spPr>
      </p:pic>
      <p:pic>
        <p:nvPicPr>
          <p:cNvPr id="19" name="SK-12-img-18" descr="preencoded.png"/>
          <p:cNvPicPr>
            <a:picLocks noChangeAspect="1"/>
          </p:cNvPicPr>
          <p:nvPr/>
        </p:nvPicPr>
        <p:blipFill>
          <a:blip r:embed="rId16"/>
          <a:stretch>
            <a:fillRect/>
          </a:stretch>
        </p:blipFill>
        <p:spPr>
          <a:xfrm>
            <a:off x="762000" y="4983212"/>
            <a:ext cx="5276850" cy="510480"/>
          </a:xfrm>
          <a:prstGeom prst="rect">
            <a:avLst/>
          </a:prstGeom>
        </p:spPr>
      </p:pic>
      <p:pic>
        <p:nvPicPr>
          <p:cNvPr id="20" name="SK-12-img-19" descr="preencoded.png"/>
          <p:cNvPicPr>
            <a:picLocks noChangeAspect="1"/>
          </p:cNvPicPr>
          <p:nvPr/>
        </p:nvPicPr>
        <p:blipFill>
          <a:blip r:embed="rId17"/>
          <a:stretch>
            <a:fillRect/>
          </a:stretch>
        </p:blipFill>
        <p:spPr>
          <a:xfrm>
            <a:off x="6153150" y="4983212"/>
            <a:ext cx="5276850" cy="510480"/>
          </a:xfrm>
          <a:prstGeom prst="rect">
            <a:avLst/>
          </a:prstGeom>
        </p:spPr>
      </p:pic>
      <p:pic>
        <p:nvPicPr>
          <p:cNvPr id="21" name="SK-12-img-20" descr="preencoded.png"/>
          <p:cNvPicPr>
            <a:picLocks noChangeAspect="1"/>
          </p:cNvPicPr>
          <p:nvPr/>
        </p:nvPicPr>
        <p:blipFill>
          <a:blip r:embed="rId18"/>
          <a:stretch>
            <a:fillRect/>
          </a:stretch>
        </p:blipFill>
        <p:spPr>
          <a:xfrm>
            <a:off x="762000" y="5588943"/>
            <a:ext cx="5276850" cy="510480"/>
          </a:xfrm>
          <a:prstGeom prst="rect">
            <a:avLst/>
          </a:prstGeom>
        </p:spPr>
      </p:pic>
      <p:pic>
        <p:nvPicPr>
          <p:cNvPr id="22" name="SK-12-img-21" descr="preencoded.png"/>
          <p:cNvPicPr>
            <a:picLocks noChangeAspect="1"/>
          </p:cNvPicPr>
          <p:nvPr/>
        </p:nvPicPr>
        <p:blipFill>
          <a:blip r:embed="rId19"/>
          <a:stretch>
            <a:fillRect/>
          </a:stretch>
        </p:blipFill>
        <p:spPr>
          <a:xfrm>
            <a:off x="6153150" y="5588943"/>
            <a:ext cx="5276850" cy="510480"/>
          </a:xfrm>
          <a:prstGeom prst="rect">
            <a:avLst/>
          </a:prstGeom>
        </p:spPr>
      </p:pic>
      <p:pic>
        <p:nvPicPr>
          <p:cNvPr id="23" name="SK-12-img-22" descr="preencoded.png"/>
          <p:cNvPicPr>
            <a:picLocks noChangeAspect="1"/>
          </p:cNvPicPr>
          <p:nvPr/>
        </p:nvPicPr>
        <p:blipFill>
          <a:blip r:embed="rId20"/>
          <a:stretch>
            <a:fillRect/>
          </a:stretch>
        </p:blipFill>
        <p:spPr>
          <a:xfrm>
            <a:off x="0" y="6499473"/>
            <a:ext cx="12192000" cy="358527"/>
          </a:xfrm>
          <a:prstGeom prst="rect">
            <a:avLst/>
          </a:prstGeom>
        </p:spPr>
      </p:pic>
      <p:sp>
        <p:nvSpPr>
          <p:cNvPr id="24" name="SK-12-text-23"/>
          <p:cNvSpPr/>
          <p:nvPr/>
        </p:nvSpPr>
        <p:spPr>
          <a:xfrm>
            <a:off x="819150" y="304800"/>
            <a:ext cx="106546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Risk Assessment Made Simple</a:t>
            </a:r>
            <a:endParaRPr lang="en-US" sz="2550" dirty="0"/>
          </a:p>
        </p:txBody>
      </p:sp>
      <p:sp>
        <p:nvSpPr>
          <p:cNvPr id="25" name="SK-12-text-24"/>
          <p:cNvSpPr/>
          <p:nvPr/>
        </p:nvSpPr>
        <p:spPr>
          <a:xfrm>
            <a:off x="819150" y="7314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6" name="SK-12-text-25"/>
          <p:cNvSpPr/>
          <p:nvPr/>
        </p:nvSpPr>
        <p:spPr>
          <a:xfrm>
            <a:off x="971550" y="1179165"/>
            <a:ext cx="2838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Risk to Self</a:t>
            </a:r>
            <a:endParaRPr lang="en-US" sz="1500" dirty="0"/>
          </a:p>
        </p:txBody>
      </p:sp>
      <p:sp>
        <p:nvSpPr>
          <p:cNvPr id="27" name="SK-12-text-26"/>
          <p:cNvSpPr/>
          <p:nvPr/>
        </p:nvSpPr>
        <p:spPr>
          <a:xfrm>
            <a:off x="876300" y="1569690"/>
            <a:ext cx="7944407"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Suicidal ideation, plans, or actual intent</a:t>
            </a:r>
            <a:endParaRPr lang="en-US" sz="1275" dirty="0"/>
          </a:p>
        </p:txBody>
      </p:sp>
      <p:sp>
        <p:nvSpPr>
          <p:cNvPr id="28" name="SK-12-text-27"/>
          <p:cNvSpPr/>
          <p:nvPr/>
        </p:nvSpPr>
        <p:spPr>
          <a:xfrm>
            <a:off x="876300" y="1824930"/>
            <a:ext cx="6072158"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Self-harm or self-poisoning risk</a:t>
            </a:r>
            <a:endParaRPr lang="en-US" sz="1275" dirty="0"/>
          </a:p>
        </p:txBody>
      </p:sp>
      <p:sp>
        <p:nvSpPr>
          <p:cNvPr id="29" name="SK-12-text-28"/>
          <p:cNvSpPr/>
          <p:nvPr/>
        </p:nvSpPr>
        <p:spPr>
          <a:xfrm>
            <a:off x="876300" y="2080171"/>
            <a:ext cx="1075277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Command hallucinations (voices telling them to harm self)</a:t>
            </a:r>
            <a:endParaRPr lang="en-US" sz="1275" dirty="0"/>
          </a:p>
        </p:txBody>
      </p:sp>
      <p:sp>
        <p:nvSpPr>
          <p:cNvPr id="30" name="SK-12-text-29"/>
          <p:cNvSpPr/>
          <p:nvPr/>
        </p:nvSpPr>
        <p:spPr>
          <a:xfrm>
            <a:off x="876300" y="2335411"/>
            <a:ext cx="775718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Feelings of utter hopelessness or despair</a:t>
            </a:r>
            <a:endParaRPr lang="en-US" sz="1275" dirty="0"/>
          </a:p>
        </p:txBody>
      </p:sp>
      <p:sp>
        <p:nvSpPr>
          <p:cNvPr id="31" name="SK-12-text-30"/>
          <p:cNvSpPr/>
          <p:nvPr/>
        </p:nvSpPr>
        <p:spPr>
          <a:xfrm>
            <a:off x="6567488" y="1179165"/>
            <a:ext cx="3295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Risk to Others</a:t>
            </a:r>
            <a:endParaRPr lang="en-US" sz="1500" dirty="0"/>
          </a:p>
        </p:txBody>
      </p:sp>
      <p:sp>
        <p:nvSpPr>
          <p:cNvPr id="32" name="SK-12-text-31"/>
          <p:cNvSpPr/>
          <p:nvPr/>
        </p:nvSpPr>
        <p:spPr>
          <a:xfrm>
            <a:off x="6472238" y="1569690"/>
            <a:ext cx="571976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Physical aggression or verbal threats of violence</a:t>
            </a:r>
            <a:endParaRPr lang="en-US" sz="1275" dirty="0"/>
          </a:p>
        </p:txBody>
      </p:sp>
      <p:sp>
        <p:nvSpPr>
          <p:cNvPr id="33" name="SK-12-text-32"/>
          <p:cNvSpPr/>
          <p:nvPr/>
        </p:nvSpPr>
        <p:spPr>
          <a:xfrm>
            <a:off x="6472238" y="1824930"/>
            <a:ext cx="571976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Command hallucinations (voices naming specific victims)</a:t>
            </a:r>
            <a:endParaRPr lang="en-US" sz="1275" dirty="0"/>
          </a:p>
        </p:txBody>
      </p:sp>
      <p:sp>
        <p:nvSpPr>
          <p:cNvPr id="34" name="SK-12-text-33"/>
          <p:cNvSpPr/>
          <p:nvPr/>
        </p:nvSpPr>
        <p:spPr>
          <a:xfrm>
            <a:off x="6472238" y="2080171"/>
            <a:ext cx="571976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Access to weapons (knives, firearms)</a:t>
            </a:r>
            <a:endParaRPr lang="en-US" sz="1275" dirty="0"/>
          </a:p>
        </p:txBody>
      </p:sp>
      <p:sp>
        <p:nvSpPr>
          <p:cNvPr id="35" name="SK-12-text-34"/>
          <p:cNvSpPr/>
          <p:nvPr/>
        </p:nvSpPr>
        <p:spPr>
          <a:xfrm>
            <a:off x="6472238" y="2335411"/>
            <a:ext cx="571976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Suspiciousness/Delusions involving specific individuals</a:t>
            </a:r>
            <a:endParaRPr lang="en-US" sz="1275" dirty="0"/>
          </a:p>
        </p:txBody>
      </p:sp>
      <p:sp>
        <p:nvSpPr>
          <p:cNvPr id="36" name="SK-12-text-35"/>
          <p:cNvSpPr/>
          <p:nvPr/>
        </p:nvSpPr>
        <p:spPr>
          <a:xfrm>
            <a:off x="971550" y="2895451"/>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Neglect &amp; Vulnerability</a:t>
            </a:r>
            <a:endParaRPr lang="en-US" sz="1500" dirty="0"/>
          </a:p>
        </p:txBody>
      </p:sp>
      <p:sp>
        <p:nvSpPr>
          <p:cNvPr id="37" name="SK-12-text-36"/>
          <p:cNvSpPr/>
          <p:nvPr/>
        </p:nvSpPr>
        <p:spPr>
          <a:xfrm>
            <a:off x="876300" y="3285976"/>
            <a:ext cx="9067756"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Severe self-neglect (stopping food/fluid intake)</a:t>
            </a:r>
            <a:endParaRPr lang="en-US" sz="1275" dirty="0"/>
          </a:p>
        </p:txBody>
      </p:sp>
      <p:sp>
        <p:nvSpPr>
          <p:cNvPr id="38" name="SK-12-text-37"/>
          <p:cNvSpPr/>
          <p:nvPr/>
        </p:nvSpPr>
        <p:spPr>
          <a:xfrm>
            <a:off x="876300" y="3541216"/>
            <a:ext cx="9067756"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Financial exploitation by others (vulnerability)</a:t>
            </a:r>
            <a:endParaRPr lang="en-US" sz="1275" dirty="0"/>
          </a:p>
        </p:txBody>
      </p:sp>
      <p:sp>
        <p:nvSpPr>
          <p:cNvPr id="39" name="SK-12-text-38"/>
          <p:cNvSpPr/>
          <p:nvPr/>
        </p:nvSpPr>
        <p:spPr>
          <a:xfrm>
            <a:off x="876300" y="3796457"/>
            <a:ext cx="775718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Homelessness or unsafe living environment</a:t>
            </a:r>
            <a:endParaRPr lang="en-US" sz="1275" dirty="0"/>
          </a:p>
        </p:txBody>
      </p:sp>
      <p:sp>
        <p:nvSpPr>
          <p:cNvPr id="40" name="SK-12-text-39"/>
          <p:cNvSpPr/>
          <p:nvPr/>
        </p:nvSpPr>
        <p:spPr>
          <a:xfrm>
            <a:off x="876300" y="4051697"/>
            <a:ext cx="9254981"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Sexual risk-taking or lack of personal boundaries</a:t>
            </a:r>
            <a:endParaRPr lang="en-US" sz="1275" dirty="0"/>
          </a:p>
        </p:txBody>
      </p:sp>
      <p:sp>
        <p:nvSpPr>
          <p:cNvPr id="41" name="SK-12-text-40"/>
          <p:cNvSpPr/>
          <p:nvPr/>
        </p:nvSpPr>
        <p:spPr>
          <a:xfrm>
            <a:off x="6567488" y="2895451"/>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Dependants &amp; Public</a:t>
            </a:r>
            <a:endParaRPr lang="en-US" sz="1500" dirty="0"/>
          </a:p>
        </p:txBody>
      </p:sp>
      <p:sp>
        <p:nvSpPr>
          <p:cNvPr id="42" name="SK-12-text-41"/>
          <p:cNvSpPr/>
          <p:nvPr/>
        </p:nvSpPr>
        <p:spPr>
          <a:xfrm>
            <a:off x="6472238" y="3285976"/>
            <a:ext cx="571976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Safeguarding: Risk to children or vulnerable adults</a:t>
            </a:r>
            <a:endParaRPr lang="en-US" sz="1275" dirty="0"/>
          </a:p>
        </p:txBody>
      </p:sp>
      <p:sp>
        <p:nvSpPr>
          <p:cNvPr id="43" name="SK-12-text-42"/>
          <p:cNvSpPr/>
          <p:nvPr/>
        </p:nvSpPr>
        <p:spPr>
          <a:xfrm>
            <a:off x="6472238" y="3541216"/>
            <a:ext cx="5719763"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636E72"/>
                </a:solidFill>
              </a:rPr>
              <a:t>Driving:</a:t>
            </a:r>
            <a:r>
              <a:rPr lang="en-US" sz="1275" dirty="0">
                <a:solidFill>
                  <a:srgbClr val="636E72"/>
                </a:solidFill>
              </a:rPr>
              <a:t> Immediate duty to advise DVLA cessation</a:t>
            </a:r>
            <a:endParaRPr lang="en-US" sz="1275" dirty="0"/>
          </a:p>
        </p:txBody>
      </p:sp>
      <p:sp>
        <p:nvSpPr>
          <p:cNvPr id="44" name="SK-12-text-43"/>
          <p:cNvSpPr/>
          <p:nvPr/>
        </p:nvSpPr>
        <p:spPr>
          <a:xfrm>
            <a:off x="6472238" y="3796457"/>
            <a:ext cx="571976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Occupational risk (e.g., heavy machinery, healthcare)</a:t>
            </a:r>
            <a:endParaRPr lang="en-US" sz="1275" dirty="0"/>
          </a:p>
        </p:txBody>
      </p:sp>
      <p:sp>
        <p:nvSpPr>
          <p:cNvPr id="45" name="SK-12-text-44"/>
          <p:cNvSpPr/>
          <p:nvPr/>
        </p:nvSpPr>
        <p:spPr>
          <a:xfrm>
            <a:off x="6472238" y="4051697"/>
            <a:ext cx="571976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636E72"/>
                </a:solidFill>
              </a:rPr>
              <a:t>Public disturbance or risk of arrest/detention</a:t>
            </a:r>
            <a:endParaRPr lang="en-US" sz="1275" dirty="0"/>
          </a:p>
        </p:txBody>
      </p:sp>
      <p:sp>
        <p:nvSpPr>
          <p:cNvPr id="46" name="SK-12-text-45"/>
          <p:cNvSpPr/>
          <p:nvPr/>
        </p:nvSpPr>
        <p:spPr>
          <a:xfrm>
            <a:off x="838200" y="4659362"/>
            <a:ext cx="387679"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SCA</a:t>
            </a:r>
            <a:endParaRPr lang="en-US" sz="1050" dirty="0"/>
          </a:p>
        </p:txBody>
      </p:sp>
      <p:sp>
        <p:nvSpPr>
          <p:cNvPr id="47" name="SK-12-text-46"/>
          <p:cNvSpPr/>
          <p:nvPr/>
        </p:nvSpPr>
        <p:spPr>
          <a:xfrm>
            <a:off x="1272183" y="4649837"/>
            <a:ext cx="66694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rPr>
              <a:t>Practical Safety-Netting Phrases</a:t>
            </a:r>
            <a:endParaRPr lang="en-US" sz="1350" dirty="0"/>
          </a:p>
        </p:txBody>
      </p:sp>
      <p:sp>
        <p:nvSpPr>
          <p:cNvPr id="48" name="SK-12-text-47"/>
          <p:cNvSpPr/>
          <p:nvPr/>
        </p:nvSpPr>
        <p:spPr>
          <a:xfrm>
            <a:off x="876300" y="4983212"/>
            <a:ext cx="5048250" cy="510480"/>
          </a:xfrm>
          <a:prstGeom prst="rect">
            <a:avLst/>
          </a:prstGeom>
          <a:noFill/>
          <a:ln/>
        </p:spPr>
        <p:txBody>
          <a:bodyPr vert="horz" wrap="square" lIns="0" tIns="0" rIns="0" bIns="0" rtlCol="0" anchor="ctr"/>
          <a:lstStyle/>
          <a:p>
            <a:pPr marL="0" indent="0">
              <a:lnSpc>
                <a:spcPts val="1560"/>
              </a:lnSpc>
              <a:buNone/>
            </a:pPr>
            <a:r>
              <a:rPr lang="en-US" sz="1200" i="1" dirty="0">
                <a:solidFill>
                  <a:srgbClr val="2D3436"/>
                </a:solidFill>
              </a:rPr>
              <a:t>"I'm worried about your safety today. Can we talk about what would happen if those thoughts got stronger?"</a:t>
            </a:r>
            <a:endParaRPr lang="en-US" sz="1200" dirty="0"/>
          </a:p>
        </p:txBody>
      </p:sp>
      <p:sp>
        <p:nvSpPr>
          <p:cNvPr id="49" name="SK-12-text-48"/>
          <p:cNvSpPr/>
          <p:nvPr/>
        </p:nvSpPr>
        <p:spPr>
          <a:xfrm>
            <a:off x="6267450" y="4983212"/>
            <a:ext cx="5048250" cy="510480"/>
          </a:xfrm>
          <a:prstGeom prst="rect">
            <a:avLst/>
          </a:prstGeom>
          <a:noFill/>
          <a:ln/>
        </p:spPr>
        <p:txBody>
          <a:bodyPr vert="horz" wrap="square" lIns="0" tIns="0" rIns="0" bIns="0" rtlCol="0" anchor="ctr"/>
          <a:lstStyle/>
          <a:p>
            <a:pPr marL="0" indent="0">
              <a:lnSpc>
                <a:spcPts val="1560"/>
              </a:lnSpc>
              <a:buNone/>
            </a:pPr>
            <a:r>
              <a:rPr lang="en-US" sz="1200" i="1" dirty="0">
                <a:solidFill>
                  <a:srgbClr val="2D3436"/>
                </a:solidFill>
              </a:rPr>
              <a:t>"If you feel you can't keep yourself safe before we meet again, I need you to go to A&amp;E or call 999."</a:t>
            </a:r>
            <a:endParaRPr lang="en-US" sz="1200" dirty="0"/>
          </a:p>
        </p:txBody>
      </p:sp>
      <p:sp>
        <p:nvSpPr>
          <p:cNvPr id="50" name="SK-12-text-49"/>
          <p:cNvSpPr/>
          <p:nvPr/>
        </p:nvSpPr>
        <p:spPr>
          <a:xfrm>
            <a:off x="876300" y="5588943"/>
            <a:ext cx="5048250" cy="510480"/>
          </a:xfrm>
          <a:prstGeom prst="rect">
            <a:avLst/>
          </a:prstGeom>
          <a:noFill/>
          <a:ln/>
        </p:spPr>
        <p:txBody>
          <a:bodyPr vert="horz" wrap="square" lIns="0" tIns="0" rIns="0" bIns="0" rtlCol="0" anchor="ctr"/>
          <a:lstStyle/>
          <a:p>
            <a:pPr marL="0" indent="0">
              <a:lnSpc>
                <a:spcPts val="1560"/>
              </a:lnSpc>
              <a:buNone/>
            </a:pPr>
            <a:r>
              <a:rPr lang="en-US" sz="1200" i="1" dirty="0">
                <a:solidFill>
                  <a:srgbClr val="2D3436"/>
                </a:solidFill>
              </a:rPr>
              <a:t>"I'd like to involve the crisis team today because I want to make sure you have 24/7 support at home."</a:t>
            </a:r>
            <a:endParaRPr lang="en-US" sz="1200" dirty="0"/>
          </a:p>
        </p:txBody>
      </p:sp>
      <p:sp>
        <p:nvSpPr>
          <p:cNvPr id="51" name="SK-12-text-50"/>
          <p:cNvSpPr/>
          <p:nvPr/>
        </p:nvSpPr>
        <p:spPr>
          <a:xfrm>
            <a:off x="6267450" y="5588943"/>
            <a:ext cx="5048250" cy="510480"/>
          </a:xfrm>
          <a:prstGeom prst="rect">
            <a:avLst/>
          </a:prstGeom>
          <a:noFill/>
          <a:ln/>
        </p:spPr>
        <p:txBody>
          <a:bodyPr vert="horz" wrap="square" lIns="0" tIns="0" rIns="0" bIns="0" rtlCol="0" anchor="ctr"/>
          <a:lstStyle/>
          <a:p>
            <a:pPr marL="0" indent="0">
              <a:lnSpc>
                <a:spcPts val="1560"/>
              </a:lnSpc>
              <a:buNone/>
            </a:pPr>
            <a:r>
              <a:rPr lang="en-US" sz="1200" i="1" dirty="0">
                <a:solidFill>
                  <a:srgbClr val="2D3436"/>
                </a:solidFill>
              </a:rPr>
              <a:t>"It sounds like you're going through a very frightening time. My main priority is keeping you and your family safe."</a:t>
            </a:r>
            <a:endParaRPr lang="en-US" sz="1200" dirty="0"/>
          </a:p>
        </p:txBody>
      </p:sp>
      <p:sp>
        <p:nvSpPr>
          <p:cNvPr id="52" name="SK-12-text-51"/>
          <p:cNvSpPr/>
          <p:nvPr/>
        </p:nvSpPr>
        <p:spPr>
          <a:xfrm>
            <a:off x="10278963" y="6499473"/>
            <a:ext cx="1913037" cy="358527"/>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www.bradfordvts.co.uk</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13-img-4" descr="preencoded.png"/>
          <p:cNvPicPr>
            <a:picLocks noChangeAspect="1"/>
          </p:cNvPicPr>
          <p:nvPr/>
        </p:nvPicPr>
        <p:blipFill>
          <a:blip r:embed="rId6"/>
          <a:stretch>
            <a:fillRect/>
          </a:stretch>
        </p:blipFill>
        <p:spPr>
          <a:xfrm>
            <a:off x="571500" y="1198215"/>
            <a:ext cx="5429250" cy="2386608"/>
          </a:xfrm>
          <a:prstGeom prst="rect">
            <a:avLst/>
          </a:prstGeom>
        </p:spPr>
      </p:pic>
      <p:pic>
        <p:nvPicPr>
          <p:cNvPr id="6" name="SK-13-img-5" descr="preencoded.png"/>
          <p:cNvPicPr>
            <a:picLocks noChangeAspect="1"/>
          </p:cNvPicPr>
          <p:nvPr/>
        </p:nvPicPr>
        <p:blipFill>
          <a:blip r:embed="rId7"/>
          <a:stretch>
            <a:fillRect/>
          </a:stretch>
        </p:blipFill>
        <p:spPr>
          <a:xfrm>
            <a:off x="723900" y="1350615"/>
            <a:ext cx="5124450" cy="390525"/>
          </a:xfrm>
          <a:prstGeom prst="rect">
            <a:avLst/>
          </a:prstGeom>
        </p:spPr>
      </p:pic>
      <p:pic>
        <p:nvPicPr>
          <p:cNvPr id="7" name="SK-13-img-6" descr="preencoded.png"/>
          <p:cNvPicPr>
            <a:picLocks noChangeAspect="1"/>
          </p:cNvPicPr>
          <p:nvPr/>
        </p:nvPicPr>
        <p:blipFill>
          <a:blip r:embed="rId8"/>
          <a:stretch>
            <a:fillRect/>
          </a:stretch>
        </p:blipFill>
        <p:spPr>
          <a:xfrm>
            <a:off x="723900" y="1401068"/>
            <a:ext cx="261937" cy="213420"/>
          </a:xfrm>
          <a:prstGeom prst="rect">
            <a:avLst/>
          </a:prstGeom>
        </p:spPr>
      </p:pic>
      <p:pic>
        <p:nvPicPr>
          <p:cNvPr id="8" name="SK-13-img-7" descr="preencoded.png"/>
          <p:cNvPicPr>
            <a:picLocks noChangeAspect="1"/>
          </p:cNvPicPr>
          <p:nvPr/>
        </p:nvPicPr>
        <p:blipFill>
          <a:blip r:embed="rId9"/>
          <a:stretch>
            <a:fillRect/>
          </a:stretch>
        </p:blipFill>
        <p:spPr>
          <a:xfrm>
            <a:off x="723900" y="2918073"/>
            <a:ext cx="5124450" cy="514350"/>
          </a:xfrm>
          <a:prstGeom prst="rect">
            <a:avLst/>
          </a:prstGeom>
        </p:spPr>
      </p:pic>
      <p:pic>
        <p:nvPicPr>
          <p:cNvPr id="9" name="SK-13-img-8" descr="preencoded.png"/>
          <p:cNvPicPr>
            <a:picLocks noChangeAspect="1"/>
          </p:cNvPicPr>
          <p:nvPr/>
        </p:nvPicPr>
        <p:blipFill>
          <a:blip r:embed="rId10"/>
          <a:stretch>
            <a:fillRect/>
          </a:stretch>
        </p:blipFill>
        <p:spPr>
          <a:xfrm>
            <a:off x="838200" y="3032373"/>
            <a:ext cx="619125" cy="285750"/>
          </a:xfrm>
          <a:prstGeom prst="rect">
            <a:avLst/>
          </a:prstGeom>
        </p:spPr>
      </p:pic>
      <p:pic>
        <p:nvPicPr>
          <p:cNvPr id="10" name="SK-13-img-9" descr="preencoded.png"/>
          <p:cNvPicPr>
            <a:picLocks noChangeAspect="1"/>
          </p:cNvPicPr>
          <p:nvPr/>
        </p:nvPicPr>
        <p:blipFill>
          <a:blip r:embed="rId11"/>
          <a:stretch>
            <a:fillRect/>
          </a:stretch>
        </p:blipFill>
        <p:spPr>
          <a:xfrm>
            <a:off x="6191250" y="1198215"/>
            <a:ext cx="5429250" cy="2386608"/>
          </a:xfrm>
          <a:prstGeom prst="rect">
            <a:avLst/>
          </a:prstGeom>
        </p:spPr>
      </p:pic>
      <p:pic>
        <p:nvPicPr>
          <p:cNvPr id="11" name="SK-13-img-10" descr="preencoded.png"/>
          <p:cNvPicPr>
            <a:picLocks noChangeAspect="1"/>
          </p:cNvPicPr>
          <p:nvPr/>
        </p:nvPicPr>
        <p:blipFill>
          <a:blip r:embed="rId12"/>
          <a:stretch>
            <a:fillRect/>
          </a:stretch>
        </p:blipFill>
        <p:spPr>
          <a:xfrm>
            <a:off x="6343650" y="1350615"/>
            <a:ext cx="5124450" cy="390525"/>
          </a:xfrm>
          <a:prstGeom prst="rect">
            <a:avLst/>
          </a:prstGeom>
        </p:spPr>
      </p:pic>
      <p:pic>
        <p:nvPicPr>
          <p:cNvPr id="12" name="SK-13-img-11" descr="preencoded.png"/>
          <p:cNvPicPr>
            <a:picLocks noChangeAspect="1"/>
          </p:cNvPicPr>
          <p:nvPr/>
        </p:nvPicPr>
        <p:blipFill>
          <a:blip r:embed="rId13"/>
          <a:stretch>
            <a:fillRect/>
          </a:stretch>
        </p:blipFill>
        <p:spPr>
          <a:xfrm>
            <a:off x="6343650" y="1401068"/>
            <a:ext cx="261937" cy="213420"/>
          </a:xfrm>
          <a:prstGeom prst="rect">
            <a:avLst/>
          </a:prstGeom>
        </p:spPr>
      </p:pic>
      <p:pic>
        <p:nvPicPr>
          <p:cNvPr id="13" name="SK-13-img-12" descr="preencoded.png"/>
          <p:cNvPicPr>
            <a:picLocks noChangeAspect="1"/>
          </p:cNvPicPr>
          <p:nvPr/>
        </p:nvPicPr>
        <p:blipFill>
          <a:blip r:embed="rId14"/>
          <a:stretch>
            <a:fillRect/>
          </a:stretch>
        </p:blipFill>
        <p:spPr>
          <a:xfrm>
            <a:off x="6343650" y="2918073"/>
            <a:ext cx="5124450" cy="514350"/>
          </a:xfrm>
          <a:prstGeom prst="rect">
            <a:avLst/>
          </a:prstGeom>
        </p:spPr>
      </p:pic>
      <p:pic>
        <p:nvPicPr>
          <p:cNvPr id="14" name="SK-13-img-13" descr="preencoded.png"/>
          <p:cNvPicPr>
            <a:picLocks noChangeAspect="1"/>
          </p:cNvPicPr>
          <p:nvPr/>
        </p:nvPicPr>
        <p:blipFill>
          <a:blip r:embed="rId15"/>
          <a:stretch>
            <a:fillRect/>
          </a:stretch>
        </p:blipFill>
        <p:spPr>
          <a:xfrm>
            <a:off x="6457950" y="3032373"/>
            <a:ext cx="619125" cy="285750"/>
          </a:xfrm>
          <a:prstGeom prst="rect">
            <a:avLst/>
          </a:prstGeom>
        </p:spPr>
      </p:pic>
      <p:pic>
        <p:nvPicPr>
          <p:cNvPr id="15" name="SK-13-img-14" descr="preencoded.png"/>
          <p:cNvPicPr>
            <a:picLocks noChangeAspect="1"/>
          </p:cNvPicPr>
          <p:nvPr/>
        </p:nvPicPr>
        <p:blipFill>
          <a:blip r:embed="rId16"/>
          <a:stretch>
            <a:fillRect/>
          </a:stretch>
        </p:blipFill>
        <p:spPr>
          <a:xfrm>
            <a:off x="571500" y="3775323"/>
            <a:ext cx="11049000" cy="771525"/>
          </a:xfrm>
          <a:prstGeom prst="rect">
            <a:avLst/>
          </a:prstGeom>
        </p:spPr>
      </p:pic>
      <p:pic>
        <p:nvPicPr>
          <p:cNvPr id="16" name="SK-13-img-15" descr="preencoded.png"/>
          <p:cNvPicPr>
            <a:picLocks noChangeAspect="1"/>
          </p:cNvPicPr>
          <p:nvPr/>
        </p:nvPicPr>
        <p:blipFill>
          <a:blip r:embed="rId17"/>
          <a:stretch>
            <a:fillRect/>
          </a:stretch>
        </p:blipFill>
        <p:spPr>
          <a:xfrm>
            <a:off x="762000" y="4029224"/>
            <a:ext cx="285750" cy="263723"/>
          </a:xfrm>
          <a:prstGeom prst="rect">
            <a:avLst/>
          </a:prstGeom>
        </p:spPr>
      </p:pic>
      <p:pic>
        <p:nvPicPr>
          <p:cNvPr id="17" name="SK-13-img-16" descr="preencoded.png"/>
          <p:cNvPicPr>
            <a:picLocks noChangeAspect="1"/>
          </p:cNvPicPr>
          <p:nvPr/>
        </p:nvPicPr>
        <p:blipFill>
          <a:blip r:embed="rId18"/>
          <a:stretch>
            <a:fillRect/>
          </a:stretch>
        </p:blipFill>
        <p:spPr>
          <a:xfrm>
            <a:off x="571500" y="4737348"/>
            <a:ext cx="5429250" cy="1117104"/>
          </a:xfrm>
          <a:prstGeom prst="rect">
            <a:avLst/>
          </a:prstGeom>
        </p:spPr>
      </p:pic>
      <p:pic>
        <p:nvPicPr>
          <p:cNvPr id="18" name="SK-13-img-17" descr="preencoded.png"/>
          <p:cNvPicPr>
            <a:picLocks noChangeAspect="1"/>
          </p:cNvPicPr>
          <p:nvPr/>
        </p:nvPicPr>
        <p:blipFill>
          <a:blip r:embed="rId19"/>
          <a:stretch>
            <a:fillRect/>
          </a:stretch>
        </p:blipFill>
        <p:spPr>
          <a:xfrm>
            <a:off x="685800" y="4890641"/>
            <a:ext cx="166688" cy="137220"/>
          </a:xfrm>
          <a:prstGeom prst="rect">
            <a:avLst/>
          </a:prstGeom>
        </p:spPr>
      </p:pic>
      <p:pic>
        <p:nvPicPr>
          <p:cNvPr id="19" name="SK-13-img-18" descr="preencoded.png"/>
          <p:cNvPicPr>
            <a:picLocks noChangeAspect="1"/>
          </p:cNvPicPr>
          <p:nvPr/>
        </p:nvPicPr>
        <p:blipFill>
          <a:blip r:embed="rId20"/>
          <a:stretch>
            <a:fillRect/>
          </a:stretch>
        </p:blipFill>
        <p:spPr>
          <a:xfrm>
            <a:off x="6191250" y="4737348"/>
            <a:ext cx="5429250" cy="1117104"/>
          </a:xfrm>
          <a:prstGeom prst="rect">
            <a:avLst/>
          </a:prstGeom>
        </p:spPr>
      </p:pic>
      <p:pic>
        <p:nvPicPr>
          <p:cNvPr id="20" name="SK-13-img-19" descr="preencoded.png"/>
          <p:cNvPicPr>
            <a:picLocks noChangeAspect="1"/>
          </p:cNvPicPr>
          <p:nvPr/>
        </p:nvPicPr>
        <p:blipFill>
          <a:blip r:embed="rId21"/>
          <a:stretch>
            <a:fillRect/>
          </a:stretch>
        </p:blipFill>
        <p:spPr>
          <a:xfrm>
            <a:off x="6305550" y="4890641"/>
            <a:ext cx="166688" cy="137220"/>
          </a:xfrm>
          <a:prstGeom prst="rect">
            <a:avLst/>
          </a:prstGeom>
        </p:spPr>
      </p:pic>
      <p:pic>
        <p:nvPicPr>
          <p:cNvPr id="21" name="SK-13-img-20" descr="preencoded.png"/>
          <p:cNvPicPr>
            <a:picLocks noChangeAspect="1"/>
          </p:cNvPicPr>
          <p:nvPr/>
        </p:nvPicPr>
        <p:blipFill>
          <a:blip r:embed="rId22"/>
          <a:stretch>
            <a:fillRect/>
          </a:stretch>
        </p:blipFill>
        <p:spPr>
          <a:xfrm>
            <a:off x="0" y="6477000"/>
            <a:ext cx="12192000" cy="381000"/>
          </a:xfrm>
          <a:prstGeom prst="rect">
            <a:avLst/>
          </a:prstGeom>
        </p:spPr>
      </p:pic>
      <p:sp>
        <p:nvSpPr>
          <p:cNvPr id="22" name="SK-13-text-21"/>
          <p:cNvSpPr/>
          <p:nvPr/>
        </p:nvSpPr>
        <p:spPr>
          <a:xfrm>
            <a:off x="819150" y="381000"/>
            <a:ext cx="832294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NICE Referral Pathway</a:t>
            </a:r>
            <a:endParaRPr lang="en-US" sz="2550" dirty="0"/>
          </a:p>
        </p:txBody>
      </p:sp>
      <p:sp>
        <p:nvSpPr>
          <p:cNvPr id="23" name="SK-13-text-22"/>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4" name="SK-13-text-23"/>
          <p:cNvSpPr/>
          <p:nvPr/>
        </p:nvSpPr>
        <p:spPr>
          <a:xfrm>
            <a:off x="1081088" y="1350615"/>
            <a:ext cx="6789420" cy="390525"/>
          </a:xfrm>
          <a:prstGeom prst="rect">
            <a:avLst/>
          </a:prstGeom>
          <a:noFill/>
          <a:ln/>
        </p:spPr>
        <p:txBody>
          <a:bodyPr vert="horz" wrap="square" lIns="0" tIns="0" rIns="0" bIns="0" rtlCol="0" anchor="ctr"/>
          <a:lstStyle/>
          <a:p>
            <a:pPr marL="0" indent="0">
              <a:lnSpc>
                <a:spcPts val="2475"/>
              </a:lnSpc>
              <a:buNone/>
            </a:pPr>
            <a:r>
              <a:rPr lang="en-US" sz="1650" b="1" dirty="0">
                <a:solidFill>
                  <a:srgbClr val="E0651F"/>
                </a:solidFill>
              </a:rPr>
              <a:t>At-Risk Mental State (ARMS)</a:t>
            </a:r>
            <a:endParaRPr lang="en-US" sz="1650" dirty="0"/>
          </a:p>
        </p:txBody>
      </p:sp>
      <p:sp>
        <p:nvSpPr>
          <p:cNvPr id="25" name="SK-13-text-24"/>
          <p:cNvSpPr/>
          <p:nvPr/>
        </p:nvSpPr>
        <p:spPr>
          <a:xfrm>
            <a:off x="952500" y="1855440"/>
            <a:ext cx="8734453"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Distress with significant functional decline</a:t>
            </a:r>
            <a:endParaRPr lang="en-US" sz="1350" dirty="0"/>
          </a:p>
        </p:txBody>
      </p:sp>
      <p:sp>
        <p:nvSpPr>
          <p:cNvPr id="26" name="SK-13-text-25"/>
          <p:cNvSpPr/>
          <p:nvPr/>
        </p:nvSpPr>
        <p:spPr>
          <a:xfrm>
            <a:off x="952500" y="2171551"/>
            <a:ext cx="8341329"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Transient or attenuated psychotic symptoms</a:t>
            </a:r>
            <a:endParaRPr lang="en-US" sz="1350" dirty="0"/>
          </a:p>
        </p:txBody>
      </p:sp>
      <p:sp>
        <p:nvSpPr>
          <p:cNvPr id="27" name="SK-13-text-26"/>
          <p:cNvSpPr/>
          <p:nvPr/>
        </p:nvSpPr>
        <p:spPr>
          <a:xfrm>
            <a:off x="952500" y="2487662"/>
            <a:ext cx="10503511"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First-degree relative with psychosis or schizophrenia</a:t>
            </a:r>
            <a:endParaRPr lang="en-US" sz="1350" dirty="0"/>
          </a:p>
        </p:txBody>
      </p:sp>
      <p:sp>
        <p:nvSpPr>
          <p:cNvPr id="28" name="SK-13-text-27"/>
          <p:cNvSpPr/>
          <p:nvPr/>
        </p:nvSpPr>
        <p:spPr>
          <a:xfrm>
            <a:off x="1600200" y="3053804"/>
            <a:ext cx="10573702"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3436"/>
                </a:solidFill>
              </a:rPr>
              <a:t>Refer without delay to Specialist Mental Health or EIP</a:t>
            </a:r>
            <a:endParaRPr lang="en-US" sz="1275" dirty="0"/>
          </a:p>
        </p:txBody>
      </p:sp>
      <p:sp>
        <p:nvSpPr>
          <p:cNvPr id="29" name="SK-13-text-28"/>
          <p:cNvSpPr/>
          <p:nvPr/>
        </p:nvSpPr>
        <p:spPr>
          <a:xfrm>
            <a:off x="6700838" y="1350615"/>
            <a:ext cx="5491163" cy="390525"/>
          </a:xfrm>
          <a:prstGeom prst="rect">
            <a:avLst/>
          </a:prstGeom>
          <a:noFill/>
          <a:ln/>
        </p:spPr>
        <p:txBody>
          <a:bodyPr vert="horz" wrap="square" lIns="0" tIns="0" rIns="0" bIns="0" rtlCol="0" anchor="ctr"/>
          <a:lstStyle/>
          <a:p>
            <a:pPr marL="0" indent="0">
              <a:lnSpc>
                <a:spcPts val="2475"/>
              </a:lnSpc>
              <a:buNone/>
            </a:pPr>
            <a:r>
              <a:rPr lang="en-US" sz="1650" b="1" dirty="0">
                <a:solidFill>
                  <a:srgbClr val="E0651F"/>
                </a:solidFill>
              </a:rPr>
              <a:t>First Episode Psychosis (FEP)</a:t>
            </a:r>
            <a:endParaRPr lang="en-US" sz="1650" dirty="0"/>
          </a:p>
        </p:txBody>
      </p:sp>
      <p:sp>
        <p:nvSpPr>
          <p:cNvPr id="30" name="SK-13-text-29"/>
          <p:cNvSpPr/>
          <p:nvPr/>
        </p:nvSpPr>
        <p:spPr>
          <a:xfrm>
            <a:off x="6572250" y="1855440"/>
            <a:ext cx="56197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First presentation of sustained psychotic symptoms</a:t>
            </a:r>
            <a:endParaRPr lang="en-US" sz="1350" dirty="0"/>
          </a:p>
        </p:txBody>
      </p:sp>
      <p:sp>
        <p:nvSpPr>
          <p:cNvPr id="31" name="SK-13-text-30"/>
          <p:cNvSpPr/>
          <p:nvPr/>
        </p:nvSpPr>
        <p:spPr>
          <a:xfrm>
            <a:off x="6572250" y="2171551"/>
            <a:ext cx="56197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EIP services accessible regardless of age</a:t>
            </a:r>
            <a:endParaRPr lang="en-US" sz="1350" dirty="0"/>
          </a:p>
        </p:txBody>
      </p:sp>
      <p:sp>
        <p:nvSpPr>
          <p:cNvPr id="32" name="SK-13-text-31"/>
          <p:cNvSpPr/>
          <p:nvPr/>
        </p:nvSpPr>
        <p:spPr>
          <a:xfrm>
            <a:off x="6572250" y="2487662"/>
            <a:ext cx="561975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EIP accessible regardless of duration of untreated illness</a:t>
            </a:r>
            <a:endParaRPr lang="en-US" sz="1350" dirty="0"/>
          </a:p>
        </p:txBody>
      </p:sp>
      <p:sp>
        <p:nvSpPr>
          <p:cNvPr id="33" name="SK-13-text-32"/>
          <p:cNvSpPr/>
          <p:nvPr/>
        </p:nvSpPr>
        <p:spPr>
          <a:xfrm>
            <a:off x="7219950" y="3053804"/>
            <a:ext cx="497205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3436"/>
                </a:solidFill>
              </a:rPr>
              <a:t>Urgent Specialist Assessment (EIP Service)</a:t>
            </a:r>
            <a:endParaRPr lang="en-US" sz="1275" dirty="0"/>
          </a:p>
        </p:txBody>
      </p:sp>
      <p:sp>
        <p:nvSpPr>
          <p:cNvPr id="34" name="SK-13-text-33"/>
          <p:cNvSpPr/>
          <p:nvPr/>
        </p:nvSpPr>
        <p:spPr>
          <a:xfrm>
            <a:off x="1190625" y="3889623"/>
            <a:ext cx="10239375" cy="542925"/>
          </a:xfrm>
          <a:prstGeom prst="rect">
            <a:avLst/>
          </a:prstGeom>
          <a:noFill/>
          <a:ln/>
        </p:spPr>
        <p:txBody>
          <a:bodyPr vert="horz" wrap="square" lIns="0" tIns="0" rIns="0" bIns="0" rtlCol="0" anchor="ctr"/>
          <a:lstStyle/>
          <a:p>
            <a:pPr marL="0" indent="0">
              <a:lnSpc>
                <a:spcPts val="2138"/>
              </a:lnSpc>
              <a:buNone/>
            </a:pPr>
            <a:r>
              <a:rPr lang="en-US" sz="1425" b="1" dirty="0">
                <a:solidFill>
                  <a:srgbClr val="D63031"/>
                </a:solidFill>
              </a:rPr>
              <a:t>Primary Care Mandatory Rule: Do NOT start antipsychotic medication for first presentation without consultant psychiatrist consultation.</a:t>
            </a:r>
            <a:endParaRPr lang="en-US" sz="1425" dirty="0"/>
          </a:p>
        </p:txBody>
      </p:sp>
      <p:sp>
        <p:nvSpPr>
          <p:cNvPr id="35" name="SK-13-text-34"/>
          <p:cNvSpPr/>
          <p:nvPr/>
        </p:nvSpPr>
        <p:spPr>
          <a:xfrm>
            <a:off x="852488" y="4851648"/>
            <a:ext cx="520065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6C5CE7"/>
                </a:solidFill>
              </a:rPr>
              <a:t> AKT PEARL</a:t>
            </a:r>
            <a:endParaRPr lang="en-US" sz="1050" dirty="0"/>
          </a:p>
        </p:txBody>
      </p:sp>
      <p:sp>
        <p:nvSpPr>
          <p:cNvPr id="36" name="SK-13-text-35"/>
          <p:cNvSpPr/>
          <p:nvPr/>
        </p:nvSpPr>
        <p:spPr>
          <a:xfrm>
            <a:off x="685800" y="5108823"/>
            <a:ext cx="5200650" cy="631329"/>
          </a:xfrm>
          <a:prstGeom prst="rect">
            <a:avLst/>
          </a:prstGeom>
          <a:noFill/>
          <a:ln/>
        </p:spPr>
        <p:txBody>
          <a:bodyPr vert="horz" wrap="square" lIns="0" tIns="0" rIns="0" bIns="0" rtlCol="0" anchor="ctr"/>
          <a:lstStyle/>
          <a:p>
            <a:pPr marL="0" indent="0">
              <a:lnSpc>
                <a:spcPts val="1658"/>
              </a:lnSpc>
              <a:buNone/>
            </a:pPr>
            <a:r>
              <a:rPr lang="en-US" sz="1275" dirty="0">
                <a:solidFill>
                  <a:srgbClr val="2D3436"/>
                </a:solidFill>
              </a:rPr>
              <a:t>NICE NG185: Early Intervention in Psychosis (EIP) services must be age-neutral. Do not offer antipsychotics solely to prevent psychosis in at-risk states.</a:t>
            </a:r>
            <a:endParaRPr lang="en-US" sz="1275" dirty="0"/>
          </a:p>
        </p:txBody>
      </p:sp>
      <p:sp>
        <p:nvSpPr>
          <p:cNvPr id="37" name="SK-13-text-36"/>
          <p:cNvSpPr/>
          <p:nvPr/>
        </p:nvSpPr>
        <p:spPr>
          <a:xfrm>
            <a:off x="6472238" y="4851648"/>
            <a:ext cx="520065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8080"/>
                </a:solidFill>
              </a:rPr>
              <a:t> SCA PEARL</a:t>
            </a:r>
            <a:endParaRPr lang="en-US" sz="1050" dirty="0"/>
          </a:p>
        </p:txBody>
      </p:sp>
      <p:sp>
        <p:nvSpPr>
          <p:cNvPr id="38" name="SK-13-text-37"/>
          <p:cNvSpPr/>
          <p:nvPr/>
        </p:nvSpPr>
        <p:spPr>
          <a:xfrm>
            <a:off x="6305550" y="5108823"/>
            <a:ext cx="5200650" cy="420886"/>
          </a:xfrm>
          <a:prstGeom prst="rect">
            <a:avLst/>
          </a:prstGeom>
          <a:noFill/>
          <a:ln/>
        </p:spPr>
        <p:txBody>
          <a:bodyPr vert="horz" wrap="square" lIns="0" tIns="0" rIns="0" bIns="0" rtlCol="0" anchor="ctr"/>
          <a:lstStyle/>
          <a:p>
            <a:pPr marL="0" indent="0">
              <a:lnSpc>
                <a:spcPts val="1658"/>
              </a:lnSpc>
              <a:buNone/>
            </a:pPr>
            <a:r>
              <a:rPr lang="en-US" sz="1275" dirty="0">
                <a:solidFill>
                  <a:srgbClr val="2D3436"/>
                </a:solidFill>
              </a:rPr>
              <a:t>Explain referral as "accessing the right team of experts early" to provide the best long-term outcomes. Avoid "wait and see" if criteria are met.</a:t>
            </a:r>
            <a:endParaRPr lang="en-US" sz="1275" dirty="0"/>
          </a:p>
        </p:txBody>
      </p:sp>
      <p:sp>
        <p:nvSpPr>
          <p:cNvPr id="39" name="SK-13-text-38"/>
          <p:cNvSpPr/>
          <p:nvPr/>
        </p:nvSpPr>
        <p:spPr>
          <a:xfrm>
            <a:off x="5361236" y="6567488"/>
            <a:ext cx="3436620" cy="200025"/>
          </a:xfrm>
          <a:prstGeom prst="rect">
            <a:avLst/>
          </a:prstGeom>
          <a:noFill/>
          <a:ln/>
        </p:spPr>
        <p:txBody>
          <a:bodyPr vert="horz" wrap="square" lIns="0" tIns="0" rIns="0" bIns="0" rtlCol="0" anchor="ctr"/>
          <a:lstStyle/>
          <a:p>
            <a:pPr marL="0" indent="0">
              <a:lnSpc>
                <a:spcPts val="1575"/>
              </a:lnSpc>
              <a:buNone/>
            </a:pPr>
            <a:r>
              <a:rPr lang="en-US" sz="1050" b="1" u="sng" dirty="0">
                <a:solidFill>
                  <a:srgbClr val="B2BEC3"/>
                </a:solidFill>
                <a:hlinkClick r:id="rId23"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40" name="SK-13-text-38-link-hitbox-1">
            <a:hlinkClick r:id="rId23" tooltip="https://www.bradfordvts.co.uk/"/>
          </p:cNvPr>
          <p:cNvSpPr/>
          <p:nvPr/>
        </p:nvSpPr>
        <p:spPr>
          <a:xfrm>
            <a:off x="5361236" y="6586538"/>
            <a:ext cx="3436620"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14-img-4" descr="preencoded.png"/>
          <p:cNvPicPr>
            <a:picLocks noChangeAspect="1"/>
          </p:cNvPicPr>
          <p:nvPr/>
        </p:nvPicPr>
        <p:blipFill>
          <a:blip r:embed="rId6"/>
          <a:stretch>
            <a:fillRect/>
          </a:stretch>
        </p:blipFill>
        <p:spPr>
          <a:xfrm>
            <a:off x="571500" y="1198215"/>
            <a:ext cx="3979069" cy="1626245"/>
          </a:xfrm>
          <a:prstGeom prst="rect">
            <a:avLst/>
          </a:prstGeom>
        </p:spPr>
      </p:pic>
      <p:pic>
        <p:nvPicPr>
          <p:cNvPr id="6" name="SK-14-img-5" descr="preencoded.png"/>
          <p:cNvPicPr>
            <a:picLocks noChangeAspect="1"/>
          </p:cNvPicPr>
          <p:nvPr/>
        </p:nvPicPr>
        <p:blipFill>
          <a:blip r:embed="rId7"/>
          <a:stretch>
            <a:fillRect/>
          </a:stretch>
        </p:blipFill>
        <p:spPr>
          <a:xfrm>
            <a:off x="685800" y="1345853"/>
            <a:ext cx="228600" cy="190500"/>
          </a:xfrm>
          <a:prstGeom prst="rect">
            <a:avLst/>
          </a:prstGeom>
        </p:spPr>
      </p:pic>
      <p:pic>
        <p:nvPicPr>
          <p:cNvPr id="7" name="SK-14-img-6" descr="preencoded.png"/>
          <p:cNvPicPr>
            <a:picLocks noChangeAspect="1"/>
          </p:cNvPicPr>
          <p:nvPr/>
        </p:nvPicPr>
        <p:blipFill>
          <a:blip r:embed="rId6"/>
          <a:stretch>
            <a:fillRect/>
          </a:stretch>
        </p:blipFill>
        <p:spPr>
          <a:xfrm>
            <a:off x="4664869" y="1198215"/>
            <a:ext cx="3979069" cy="1626245"/>
          </a:xfrm>
          <a:prstGeom prst="rect">
            <a:avLst/>
          </a:prstGeom>
        </p:spPr>
      </p:pic>
      <p:pic>
        <p:nvPicPr>
          <p:cNvPr id="8" name="SK-14-img-7" descr="preencoded.png"/>
          <p:cNvPicPr>
            <a:picLocks noChangeAspect="1"/>
          </p:cNvPicPr>
          <p:nvPr/>
        </p:nvPicPr>
        <p:blipFill>
          <a:blip r:embed="rId8"/>
          <a:stretch>
            <a:fillRect/>
          </a:stretch>
        </p:blipFill>
        <p:spPr>
          <a:xfrm>
            <a:off x="4779169" y="1345853"/>
            <a:ext cx="228600" cy="190500"/>
          </a:xfrm>
          <a:prstGeom prst="rect">
            <a:avLst/>
          </a:prstGeom>
        </p:spPr>
      </p:pic>
      <p:pic>
        <p:nvPicPr>
          <p:cNvPr id="9" name="SK-14-img-8" descr="preencoded.png"/>
          <p:cNvPicPr>
            <a:picLocks noChangeAspect="1"/>
          </p:cNvPicPr>
          <p:nvPr/>
        </p:nvPicPr>
        <p:blipFill>
          <a:blip r:embed="rId9"/>
          <a:stretch>
            <a:fillRect/>
          </a:stretch>
        </p:blipFill>
        <p:spPr>
          <a:xfrm>
            <a:off x="571500" y="2938760"/>
            <a:ext cx="3979069" cy="1626245"/>
          </a:xfrm>
          <a:prstGeom prst="rect">
            <a:avLst/>
          </a:prstGeom>
        </p:spPr>
      </p:pic>
      <p:pic>
        <p:nvPicPr>
          <p:cNvPr id="10" name="SK-14-img-9" descr="preencoded.png"/>
          <p:cNvPicPr>
            <a:picLocks noChangeAspect="1"/>
          </p:cNvPicPr>
          <p:nvPr/>
        </p:nvPicPr>
        <p:blipFill>
          <a:blip r:embed="rId10"/>
          <a:stretch>
            <a:fillRect/>
          </a:stretch>
        </p:blipFill>
        <p:spPr>
          <a:xfrm>
            <a:off x="685800" y="3086398"/>
            <a:ext cx="228600" cy="190500"/>
          </a:xfrm>
          <a:prstGeom prst="rect">
            <a:avLst/>
          </a:prstGeom>
        </p:spPr>
      </p:pic>
      <p:pic>
        <p:nvPicPr>
          <p:cNvPr id="11" name="SK-14-img-10" descr="preencoded.png"/>
          <p:cNvPicPr>
            <a:picLocks noChangeAspect="1"/>
          </p:cNvPicPr>
          <p:nvPr/>
        </p:nvPicPr>
        <p:blipFill>
          <a:blip r:embed="rId9"/>
          <a:stretch>
            <a:fillRect/>
          </a:stretch>
        </p:blipFill>
        <p:spPr>
          <a:xfrm>
            <a:off x="4664869" y="2938760"/>
            <a:ext cx="3979069" cy="1626245"/>
          </a:xfrm>
          <a:prstGeom prst="rect">
            <a:avLst/>
          </a:prstGeom>
        </p:spPr>
      </p:pic>
      <p:pic>
        <p:nvPicPr>
          <p:cNvPr id="12" name="SK-14-img-11" descr="preencoded.png"/>
          <p:cNvPicPr>
            <a:picLocks noChangeAspect="1"/>
          </p:cNvPicPr>
          <p:nvPr/>
        </p:nvPicPr>
        <p:blipFill>
          <a:blip r:embed="rId11"/>
          <a:stretch>
            <a:fillRect/>
          </a:stretch>
        </p:blipFill>
        <p:spPr>
          <a:xfrm>
            <a:off x="4779169" y="3086398"/>
            <a:ext cx="228600" cy="190500"/>
          </a:xfrm>
          <a:prstGeom prst="rect">
            <a:avLst/>
          </a:prstGeom>
        </p:spPr>
      </p:pic>
      <p:pic>
        <p:nvPicPr>
          <p:cNvPr id="13" name="SK-14-img-12" descr="preencoded.png"/>
          <p:cNvPicPr>
            <a:picLocks noChangeAspect="1"/>
          </p:cNvPicPr>
          <p:nvPr/>
        </p:nvPicPr>
        <p:blipFill>
          <a:blip r:embed="rId12"/>
          <a:stretch>
            <a:fillRect/>
          </a:stretch>
        </p:blipFill>
        <p:spPr>
          <a:xfrm>
            <a:off x="571500" y="4679305"/>
            <a:ext cx="3979069" cy="1626245"/>
          </a:xfrm>
          <a:prstGeom prst="rect">
            <a:avLst/>
          </a:prstGeom>
        </p:spPr>
      </p:pic>
      <p:pic>
        <p:nvPicPr>
          <p:cNvPr id="14" name="SK-14-img-13" descr="preencoded.png"/>
          <p:cNvPicPr>
            <a:picLocks noChangeAspect="1"/>
          </p:cNvPicPr>
          <p:nvPr/>
        </p:nvPicPr>
        <p:blipFill>
          <a:blip r:embed="rId13"/>
          <a:stretch>
            <a:fillRect/>
          </a:stretch>
        </p:blipFill>
        <p:spPr>
          <a:xfrm>
            <a:off x="685800" y="4826943"/>
            <a:ext cx="228600" cy="190500"/>
          </a:xfrm>
          <a:prstGeom prst="rect">
            <a:avLst/>
          </a:prstGeom>
        </p:spPr>
      </p:pic>
      <p:pic>
        <p:nvPicPr>
          <p:cNvPr id="15" name="SK-14-img-14" descr="preencoded.png"/>
          <p:cNvPicPr>
            <a:picLocks noChangeAspect="1"/>
          </p:cNvPicPr>
          <p:nvPr/>
        </p:nvPicPr>
        <p:blipFill>
          <a:blip r:embed="rId12"/>
          <a:stretch>
            <a:fillRect/>
          </a:stretch>
        </p:blipFill>
        <p:spPr>
          <a:xfrm>
            <a:off x="4664869" y="4679305"/>
            <a:ext cx="3979069" cy="1626245"/>
          </a:xfrm>
          <a:prstGeom prst="rect">
            <a:avLst/>
          </a:prstGeom>
        </p:spPr>
      </p:pic>
      <p:pic>
        <p:nvPicPr>
          <p:cNvPr id="16" name="SK-14-img-15" descr="preencoded.png"/>
          <p:cNvPicPr>
            <a:picLocks noChangeAspect="1"/>
          </p:cNvPicPr>
          <p:nvPr/>
        </p:nvPicPr>
        <p:blipFill>
          <a:blip r:embed="rId14"/>
          <a:stretch>
            <a:fillRect/>
          </a:stretch>
        </p:blipFill>
        <p:spPr>
          <a:xfrm>
            <a:off x="4779169" y="4826943"/>
            <a:ext cx="228600" cy="190500"/>
          </a:xfrm>
          <a:prstGeom prst="rect">
            <a:avLst/>
          </a:prstGeom>
        </p:spPr>
      </p:pic>
      <p:pic>
        <p:nvPicPr>
          <p:cNvPr id="19" name="SK-14-img-18" descr="preencoded.png"/>
          <p:cNvPicPr>
            <a:picLocks noChangeAspect="1"/>
          </p:cNvPicPr>
          <p:nvPr/>
        </p:nvPicPr>
        <p:blipFill>
          <a:blip r:embed="rId15"/>
          <a:stretch>
            <a:fillRect/>
          </a:stretch>
        </p:blipFill>
        <p:spPr>
          <a:xfrm>
            <a:off x="8929688" y="3055590"/>
            <a:ext cx="2690813" cy="3249960"/>
          </a:xfrm>
          <a:prstGeom prst="rect">
            <a:avLst/>
          </a:prstGeom>
        </p:spPr>
      </p:pic>
      <p:pic>
        <p:nvPicPr>
          <p:cNvPr id="20" name="SK-14-img-19" descr="preencoded.png"/>
          <p:cNvPicPr>
            <a:picLocks noChangeAspect="1"/>
          </p:cNvPicPr>
          <p:nvPr/>
        </p:nvPicPr>
        <p:blipFill>
          <a:blip r:embed="rId16"/>
          <a:stretch>
            <a:fillRect/>
          </a:stretch>
        </p:blipFill>
        <p:spPr>
          <a:xfrm>
            <a:off x="0" y="6496050"/>
            <a:ext cx="12192000" cy="361950"/>
          </a:xfrm>
          <a:prstGeom prst="rect">
            <a:avLst/>
          </a:prstGeom>
        </p:spPr>
      </p:pic>
      <p:sp>
        <p:nvSpPr>
          <p:cNvPr id="21" name="SK-14-text-20"/>
          <p:cNvSpPr/>
          <p:nvPr/>
        </p:nvSpPr>
        <p:spPr>
          <a:xfrm>
            <a:off x="819150" y="381000"/>
            <a:ext cx="79343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What EIP Services Do</a:t>
            </a:r>
            <a:endParaRPr lang="en-US" sz="2550" dirty="0"/>
          </a:p>
        </p:txBody>
      </p:sp>
      <p:sp>
        <p:nvSpPr>
          <p:cNvPr id="22" name="SK-14-text-21"/>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3" name="SK-14-text-22"/>
          <p:cNvSpPr/>
          <p:nvPr/>
        </p:nvSpPr>
        <p:spPr>
          <a:xfrm>
            <a:off x="1009650" y="1312515"/>
            <a:ext cx="48177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Engagement &amp; Assessment</a:t>
            </a:r>
            <a:endParaRPr lang="en-US" sz="1350" dirty="0"/>
          </a:p>
        </p:txBody>
      </p:sp>
      <p:sp>
        <p:nvSpPr>
          <p:cNvPr id="24" name="SK-14-text-23"/>
          <p:cNvSpPr/>
          <p:nvPr/>
        </p:nvSpPr>
        <p:spPr>
          <a:xfrm>
            <a:off x="828675" y="1645890"/>
            <a:ext cx="6947807"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Prompt assessment (often within 2 weeks).</a:t>
            </a:r>
            <a:endParaRPr lang="en-US" sz="1125" dirty="0"/>
          </a:p>
        </p:txBody>
      </p:sp>
      <p:sp>
        <p:nvSpPr>
          <p:cNvPr id="25" name="SK-14-text-24"/>
          <p:cNvSpPr/>
          <p:nvPr/>
        </p:nvSpPr>
        <p:spPr>
          <a:xfrm>
            <a:off x="828675" y="1864965"/>
            <a:ext cx="7992291"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Assertive engagement in youth-friendly settings.</a:t>
            </a:r>
            <a:endParaRPr lang="en-US" sz="1125" dirty="0"/>
          </a:p>
        </p:txBody>
      </p:sp>
      <p:sp>
        <p:nvSpPr>
          <p:cNvPr id="26" name="SK-14-text-25"/>
          <p:cNvSpPr/>
          <p:nvPr/>
        </p:nvSpPr>
        <p:spPr>
          <a:xfrm>
            <a:off x="828675" y="2084040"/>
            <a:ext cx="6013269"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Focus on building trust and rapport.</a:t>
            </a:r>
            <a:endParaRPr lang="en-US" sz="1125" dirty="0"/>
          </a:p>
        </p:txBody>
      </p:sp>
      <p:sp>
        <p:nvSpPr>
          <p:cNvPr id="27" name="SK-14-text-26"/>
          <p:cNvSpPr/>
          <p:nvPr/>
        </p:nvSpPr>
        <p:spPr>
          <a:xfrm>
            <a:off x="5103019" y="1312515"/>
            <a:ext cx="48177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Psychological Therapies</a:t>
            </a:r>
            <a:endParaRPr lang="en-US" sz="1350" dirty="0"/>
          </a:p>
        </p:txBody>
      </p:sp>
      <p:sp>
        <p:nvSpPr>
          <p:cNvPr id="28" name="SK-14-text-27"/>
          <p:cNvSpPr/>
          <p:nvPr/>
        </p:nvSpPr>
        <p:spPr>
          <a:xfrm>
            <a:off x="4922044" y="1645890"/>
            <a:ext cx="7269956"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CBT for Psychosis (CBTp) - min 16 sessions.</a:t>
            </a:r>
            <a:endParaRPr lang="en-US" sz="1125" dirty="0"/>
          </a:p>
        </p:txBody>
      </p:sp>
      <p:sp>
        <p:nvSpPr>
          <p:cNvPr id="29" name="SK-14-text-28"/>
          <p:cNvSpPr/>
          <p:nvPr/>
        </p:nvSpPr>
        <p:spPr>
          <a:xfrm>
            <a:off x="4922044" y="1864965"/>
            <a:ext cx="7057753"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Family Intervention (3 months to 1 year).</a:t>
            </a:r>
            <a:endParaRPr lang="en-US" sz="1125" dirty="0"/>
          </a:p>
        </p:txBody>
      </p:sp>
      <p:sp>
        <p:nvSpPr>
          <p:cNvPr id="30" name="SK-14-text-29"/>
          <p:cNvSpPr/>
          <p:nvPr/>
        </p:nvSpPr>
        <p:spPr>
          <a:xfrm>
            <a:off x="4922044" y="2084040"/>
            <a:ext cx="6508024"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Psychoeducation for patient and carers.</a:t>
            </a:r>
            <a:endParaRPr lang="en-US" sz="1125" dirty="0"/>
          </a:p>
        </p:txBody>
      </p:sp>
      <p:sp>
        <p:nvSpPr>
          <p:cNvPr id="31" name="SK-14-text-30"/>
          <p:cNvSpPr/>
          <p:nvPr/>
        </p:nvSpPr>
        <p:spPr>
          <a:xfrm>
            <a:off x="1009650" y="3053060"/>
            <a:ext cx="37890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Medical Management</a:t>
            </a:r>
            <a:endParaRPr lang="en-US" sz="1350" dirty="0"/>
          </a:p>
        </p:txBody>
      </p:sp>
      <p:sp>
        <p:nvSpPr>
          <p:cNvPr id="32" name="SK-14-text-31"/>
          <p:cNvSpPr/>
          <p:nvPr/>
        </p:nvSpPr>
        <p:spPr>
          <a:xfrm>
            <a:off x="828675" y="3386435"/>
            <a:ext cx="7332617"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Specialist antipsychotic prescribing advice.</a:t>
            </a:r>
            <a:endParaRPr lang="en-US" sz="1125" dirty="0"/>
          </a:p>
        </p:txBody>
      </p:sp>
      <p:sp>
        <p:nvSpPr>
          <p:cNvPr id="33" name="SK-14-text-32"/>
          <p:cNvSpPr/>
          <p:nvPr/>
        </p:nvSpPr>
        <p:spPr>
          <a:xfrm>
            <a:off x="828675" y="3605510"/>
            <a:ext cx="6672943"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Side-effect monitoring and optimization.</a:t>
            </a:r>
            <a:endParaRPr lang="en-US" sz="1125" dirty="0"/>
          </a:p>
        </p:txBody>
      </p:sp>
      <p:sp>
        <p:nvSpPr>
          <p:cNvPr id="34" name="SK-14-text-33"/>
          <p:cNvSpPr/>
          <p:nvPr/>
        </p:nvSpPr>
        <p:spPr>
          <a:xfrm>
            <a:off x="828675" y="3824585"/>
            <a:ext cx="6508024"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Relapse prevention and crisis planning.</a:t>
            </a:r>
            <a:endParaRPr lang="en-US" sz="1125" dirty="0"/>
          </a:p>
        </p:txBody>
      </p:sp>
      <p:sp>
        <p:nvSpPr>
          <p:cNvPr id="35" name="SK-14-text-34"/>
          <p:cNvSpPr/>
          <p:nvPr/>
        </p:nvSpPr>
        <p:spPr>
          <a:xfrm>
            <a:off x="5103019" y="3053060"/>
            <a:ext cx="54349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Physical Health Monitoring</a:t>
            </a:r>
            <a:endParaRPr lang="en-US" sz="1350" dirty="0"/>
          </a:p>
        </p:txBody>
      </p:sp>
      <p:sp>
        <p:nvSpPr>
          <p:cNvPr id="36" name="SK-14-text-35"/>
          <p:cNvSpPr/>
          <p:nvPr/>
        </p:nvSpPr>
        <p:spPr>
          <a:xfrm>
            <a:off x="4922044" y="3386435"/>
            <a:ext cx="5848350"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Baseline screening (Metabolic/CVD).</a:t>
            </a:r>
            <a:endParaRPr lang="en-US" sz="1125" dirty="0"/>
          </a:p>
        </p:txBody>
      </p:sp>
      <p:sp>
        <p:nvSpPr>
          <p:cNvPr id="37" name="SK-14-text-36"/>
          <p:cNvSpPr/>
          <p:nvPr/>
        </p:nvSpPr>
        <p:spPr>
          <a:xfrm>
            <a:off x="4922044" y="3605510"/>
            <a:ext cx="5683431"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Regular weight and glucose checks.</a:t>
            </a:r>
            <a:endParaRPr lang="en-US" sz="1125" dirty="0"/>
          </a:p>
        </p:txBody>
      </p:sp>
      <p:sp>
        <p:nvSpPr>
          <p:cNvPr id="38" name="SK-14-text-37"/>
          <p:cNvSpPr/>
          <p:nvPr/>
        </p:nvSpPr>
        <p:spPr>
          <a:xfrm>
            <a:off x="4922044" y="3824585"/>
            <a:ext cx="6672943"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Smoking cessation and lifestyle support.</a:t>
            </a:r>
            <a:endParaRPr lang="en-US" sz="1125" dirty="0"/>
          </a:p>
        </p:txBody>
      </p:sp>
      <p:sp>
        <p:nvSpPr>
          <p:cNvPr id="39" name="SK-14-text-38"/>
          <p:cNvSpPr/>
          <p:nvPr/>
        </p:nvSpPr>
        <p:spPr>
          <a:xfrm>
            <a:off x="1009650" y="4793605"/>
            <a:ext cx="56407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Social &amp; Vocational Support</a:t>
            </a:r>
            <a:endParaRPr lang="en-US" sz="1350" dirty="0"/>
          </a:p>
        </p:txBody>
      </p:sp>
      <p:sp>
        <p:nvSpPr>
          <p:cNvPr id="40" name="SK-14-text-39"/>
          <p:cNvSpPr/>
          <p:nvPr/>
        </p:nvSpPr>
        <p:spPr>
          <a:xfrm>
            <a:off x="828675" y="5126980"/>
            <a:ext cx="5848350"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Supported employment and education.</a:t>
            </a:r>
            <a:endParaRPr lang="en-US" sz="1125" dirty="0"/>
          </a:p>
        </p:txBody>
      </p:sp>
      <p:sp>
        <p:nvSpPr>
          <p:cNvPr id="41" name="SK-14-text-40"/>
          <p:cNvSpPr/>
          <p:nvPr/>
        </p:nvSpPr>
        <p:spPr>
          <a:xfrm>
            <a:off x="828675" y="5346055"/>
            <a:ext cx="5188676"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Help with housing and benefits.</a:t>
            </a:r>
            <a:endParaRPr lang="en-US" sz="1125" dirty="0"/>
          </a:p>
        </p:txBody>
      </p:sp>
      <p:sp>
        <p:nvSpPr>
          <p:cNvPr id="42" name="SK-14-text-41"/>
          <p:cNvSpPr/>
          <p:nvPr/>
        </p:nvSpPr>
        <p:spPr>
          <a:xfrm>
            <a:off x="828675" y="5565130"/>
            <a:ext cx="5848350"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Engagement in community activities.</a:t>
            </a:r>
            <a:endParaRPr lang="en-US" sz="1125" dirty="0"/>
          </a:p>
        </p:txBody>
      </p:sp>
      <p:sp>
        <p:nvSpPr>
          <p:cNvPr id="43" name="SK-14-text-42"/>
          <p:cNvSpPr/>
          <p:nvPr/>
        </p:nvSpPr>
        <p:spPr>
          <a:xfrm>
            <a:off x="5103019" y="4793605"/>
            <a:ext cx="39947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Family &amp; Carer Work</a:t>
            </a:r>
            <a:endParaRPr lang="en-US" sz="1350" dirty="0"/>
          </a:p>
        </p:txBody>
      </p:sp>
      <p:sp>
        <p:nvSpPr>
          <p:cNvPr id="44" name="SK-14-text-43"/>
          <p:cNvSpPr/>
          <p:nvPr/>
        </p:nvSpPr>
        <p:spPr>
          <a:xfrm>
            <a:off x="4922044" y="5126980"/>
            <a:ext cx="5188676"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Dedicated support for families.</a:t>
            </a:r>
            <a:endParaRPr lang="en-US" sz="1125" dirty="0"/>
          </a:p>
        </p:txBody>
      </p:sp>
      <p:sp>
        <p:nvSpPr>
          <p:cNvPr id="45" name="SK-14-text-44"/>
          <p:cNvSpPr/>
          <p:nvPr/>
        </p:nvSpPr>
        <p:spPr>
          <a:xfrm>
            <a:off x="4922044" y="5346055"/>
            <a:ext cx="6343106"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Problem-solving and crisis management.</a:t>
            </a:r>
            <a:endParaRPr lang="en-US" sz="1125" dirty="0"/>
          </a:p>
        </p:txBody>
      </p:sp>
      <p:sp>
        <p:nvSpPr>
          <p:cNvPr id="46" name="SK-14-text-45"/>
          <p:cNvSpPr/>
          <p:nvPr/>
        </p:nvSpPr>
        <p:spPr>
          <a:xfrm>
            <a:off x="4922044" y="5565130"/>
            <a:ext cx="5848350"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Reducing expressed emotion at home.</a:t>
            </a:r>
            <a:endParaRPr lang="en-US" sz="1125" dirty="0"/>
          </a:p>
        </p:txBody>
      </p:sp>
      <p:sp>
        <p:nvSpPr>
          <p:cNvPr id="47" name="SK-14-text-46"/>
          <p:cNvSpPr/>
          <p:nvPr/>
        </p:nvSpPr>
        <p:spPr>
          <a:xfrm>
            <a:off x="9043988" y="3842296"/>
            <a:ext cx="2819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E0651F"/>
                </a:solidFill>
              </a:rPr>
              <a:t>GP REFERRAL TIP</a:t>
            </a:r>
            <a:endParaRPr lang="en-US" sz="1200" dirty="0"/>
          </a:p>
        </p:txBody>
      </p:sp>
      <p:sp>
        <p:nvSpPr>
          <p:cNvPr id="48" name="SK-14-text-47"/>
          <p:cNvSpPr/>
          <p:nvPr/>
        </p:nvSpPr>
        <p:spPr>
          <a:xfrm>
            <a:off x="9043988" y="4118521"/>
            <a:ext cx="2462213" cy="1400175"/>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EIP services are now available to patients of </a:t>
            </a:r>
            <a:r>
              <a:rPr lang="en-US" sz="1125" b="1" dirty="0">
                <a:solidFill>
                  <a:srgbClr val="2D3436"/>
                </a:solidFill>
              </a:rPr>
              <a:t>all ages</a:t>
            </a:r>
            <a:r>
              <a:rPr lang="en-US" sz="1125" dirty="0">
                <a:solidFill>
                  <a:srgbClr val="2D3436"/>
                </a:solidFill>
              </a:rPr>
              <a:t> with a first episode of psychosis.</a:t>
            </a:r>
            <a:endParaRPr lang="en-US" sz="1125" dirty="0"/>
          </a:p>
          <a:p>
            <a:pPr marL="0" indent="0">
              <a:lnSpc>
                <a:spcPts val="1575"/>
              </a:lnSpc>
              <a:buNone/>
            </a:pPr>
            <a:endParaRPr lang="en-US" sz="1125" dirty="0"/>
          </a:p>
          <a:p>
            <a:pPr marL="0" indent="0">
              <a:lnSpc>
                <a:spcPts val="1575"/>
              </a:lnSpc>
              <a:buNone/>
            </a:pPr>
            <a:r>
              <a:rPr lang="en-US" sz="1125" i="1" dirty="0">
                <a:solidFill>
                  <a:srgbClr val="2D3436"/>
                </a:solidFill>
              </a:rPr>
              <a:t>Please verify current local referral pathways and contact numbers on your clinical system or local formulary.</a:t>
            </a:r>
            <a:endParaRPr lang="en-US" sz="1125" dirty="0"/>
          </a:p>
        </p:txBody>
      </p:sp>
      <p:sp>
        <p:nvSpPr>
          <p:cNvPr id="49" name="SK-14-text-48"/>
          <p:cNvSpPr/>
          <p:nvPr/>
        </p:nvSpPr>
        <p:spPr>
          <a:xfrm>
            <a:off x="10470654" y="6591300"/>
            <a:ext cx="1721346"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www.bradfordvts.co.uk</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5"/>
          <a:stretch>
            <a:fillRect/>
          </a:stretch>
        </p:blipFill>
        <p:spPr>
          <a:xfrm>
            <a:off x="571500" y="247650"/>
            <a:ext cx="57150" cy="428625"/>
          </a:xfrm>
          <a:prstGeom prst="rect">
            <a:avLst/>
          </a:prstGeom>
        </p:spPr>
      </p:pic>
      <p:pic>
        <p:nvPicPr>
          <p:cNvPr id="5" name="SK-15-img-4" descr="preencoded.png"/>
          <p:cNvPicPr>
            <a:picLocks noChangeAspect="1"/>
          </p:cNvPicPr>
          <p:nvPr/>
        </p:nvPicPr>
        <p:blipFill>
          <a:blip r:embed="rId6"/>
          <a:stretch>
            <a:fillRect/>
          </a:stretch>
        </p:blipFill>
        <p:spPr>
          <a:xfrm>
            <a:off x="571500" y="998190"/>
            <a:ext cx="3530650" cy="3119438"/>
          </a:xfrm>
          <a:prstGeom prst="rect">
            <a:avLst/>
          </a:prstGeom>
        </p:spPr>
      </p:pic>
      <p:pic>
        <p:nvPicPr>
          <p:cNvPr id="6" name="SK-15-img-5" descr="preencoded.png"/>
          <p:cNvPicPr>
            <a:picLocks noChangeAspect="1"/>
          </p:cNvPicPr>
          <p:nvPr/>
        </p:nvPicPr>
        <p:blipFill>
          <a:blip r:embed="rId7"/>
          <a:stretch>
            <a:fillRect/>
          </a:stretch>
        </p:blipFill>
        <p:spPr>
          <a:xfrm>
            <a:off x="723900" y="1188690"/>
            <a:ext cx="190500" cy="152400"/>
          </a:xfrm>
          <a:prstGeom prst="rect">
            <a:avLst/>
          </a:prstGeom>
        </p:spPr>
      </p:pic>
      <p:pic>
        <p:nvPicPr>
          <p:cNvPr id="7" name="SK-15-img-6" descr="preencoded.png"/>
          <p:cNvPicPr>
            <a:picLocks noChangeAspect="1"/>
          </p:cNvPicPr>
          <p:nvPr/>
        </p:nvPicPr>
        <p:blipFill>
          <a:blip r:embed="rId8"/>
          <a:stretch>
            <a:fillRect/>
          </a:stretch>
        </p:blipFill>
        <p:spPr>
          <a:xfrm>
            <a:off x="571500" y="4270028"/>
            <a:ext cx="3530650" cy="2500313"/>
          </a:xfrm>
          <a:prstGeom prst="rect">
            <a:avLst/>
          </a:prstGeom>
        </p:spPr>
      </p:pic>
      <p:pic>
        <p:nvPicPr>
          <p:cNvPr id="8" name="SK-15-img-7" descr="preencoded.png"/>
          <p:cNvPicPr>
            <a:picLocks noChangeAspect="1"/>
          </p:cNvPicPr>
          <p:nvPr/>
        </p:nvPicPr>
        <p:blipFill>
          <a:blip r:embed="rId9"/>
          <a:stretch>
            <a:fillRect/>
          </a:stretch>
        </p:blipFill>
        <p:spPr>
          <a:xfrm>
            <a:off x="723900" y="4460528"/>
            <a:ext cx="190500" cy="152400"/>
          </a:xfrm>
          <a:prstGeom prst="rect">
            <a:avLst/>
          </a:prstGeom>
        </p:spPr>
      </p:pic>
      <p:pic>
        <p:nvPicPr>
          <p:cNvPr id="9" name="SK-15-img-8" descr="preencoded.png"/>
          <p:cNvPicPr>
            <a:picLocks noChangeAspect="1"/>
          </p:cNvPicPr>
          <p:nvPr/>
        </p:nvPicPr>
        <p:blipFill>
          <a:blip r:embed="rId10"/>
          <a:stretch>
            <a:fillRect/>
          </a:stretch>
        </p:blipFill>
        <p:spPr>
          <a:xfrm>
            <a:off x="4330750" y="998190"/>
            <a:ext cx="3530650" cy="5772150"/>
          </a:xfrm>
          <a:prstGeom prst="rect">
            <a:avLst/>
          </a:prstGeom>
        </p:spPr>
      </p:pic>
      <p:pic>
        <p:nvPicPr>
          <p:cNvPr id="10" name="SK-15-img-9" descr="preencoded.png"/>
          <p:cNvPicPr>
            <a:picLocks noChangeAspect="1"/>
          </p:cNvPicPr>
          <p:nvPr/>
        </p:nvPicPr>
        <p:blipFill>
          <a:blip r:embed="rId11"/>
          <a:stretch>
            <a:fillRect/>
          </a:stretch>
        </p:blipFill>
        <p:spPr>
          <a:xfrm>
            <a:off x="4483150" y="1188690"/>
            <a:ext cx="190500" cy="152400"/>
          </a:xfrm>
          <a:prstGeom prst="rect">
            <a:avLst/>
          </a:prstGeom>
        </p:spPr>
      </p:pic>
      <p:pic>
        <p:nvPicPr>
          <p:cNvPr id="11" name="SK-15-img-10" descr="preencoded.png"/>
          <p:cNvPicPr>
            <a:picLocks noChangeAspect="1"/>
          </p:cNvPicPr>
          <p:nvPr/>
        </p:nvPicPr>
        <p:blipFill>
          <a:blip r:embed="rId12"/>
          <a:stretch>
            <a:fillRect/>
          </a:stretch>
        </p:blipFill>
        <p:spPr>
          <a:xfrm>
            <a:off x="8089999" y="998190"/>
            <a:ext cx="3530650" cy="1077962"/>
          </a:xfrm>
          <a:prstGeom prst="rect">
            <a:avLst/>
          </a:prstGeom>
        </p:spPr>
      </p:pic>
      <p:pic>
        <p:nvPicPr>
          <p:cNvPr id="12" name="SK-15-img-11" descr="preencoded.png"/>
          <p:cNvPicPr>
            <a:picLocks noChangeAspect="1"/>
          </p:cNvPicPr>
          <p:nvPr/>
        </p:nvPicPr>
        <p:blipFill>
          <a:blip r:embed="rId13"/>
          <a:stretch>
            <a:fillRect/>
          </a:stretch>
        </p:blipFill>
        <p:spPr>
          <a:xfrm>
            <a:off x="8242399" y="1124843"/>
            <a:ext cx="166688" cy="137220"/>
          </a:xfrm>
          <a:prstGeom prst="rect">
            <a:avLst/>
          </a:prstGeom>
        </p:spPr>
      </p:pic>
      <p:pic>
        <p:nvPicPr>
          <p:cNvPr id="13" name="SK-15-img-12" descr="preencoded.png"/>
          <p:cNvPicPr>
            <a:picLocks noChangeAspect="1"/>
          </p:cNvPicPr>
          <p:nvPr/>
        </p:nvPicPr>
        <p:blipFill>
          <a:blip r:embed="rId14"/>
          <a:stretch>
            <a:fillRect/>
          </a:stretch>
        </p:blipFill>
        <p:spPr>
          <a:xfrm>
            <a:off x="8089999" y="2228552"/>
            <a:ext cx="3530650" cy="1077962"/>
          </a:xfrm>
          <a:prstGeom prst="rect">
            <a:avLst/>
          </a:prstGeom>
        </p:spPr>
      </p:pic>
      <p:pic>
        <p:nvPicPr>
          <p:cNvPr id="14" name="SK-15-img-13" descr="preencoded.png"/>
          <p:cNvPicPr>
            <a:picLocks noChangeAspect="1"/>
          </p:cNvPicPr>
          <p:nvPr/>
        </p:nvPicPr>
        <p:blipFill>
          <a:blip r:embed="rId15"/>
          <a:stretch>
            <a:fillRect/>
          </a:stretch>
        </p:blipFill>
        <p:spPr>
          <a:xfrm>
            <a:off x="8242399" y="2355205"/>
            <a:ext cx="166688" cy="137220"/>
          </a:xfrm>
          <a:prstGeom prst="rect">
            <a:avLst/>
          </a:prstGeom>
        </p:spPr>
      </p:pic>
      <p:pic>
        <p:nvPicPr>
          <p:cNvPr id="15" name="SK-15-img-14" descr="preencoded.png"/>
          <p:cNvPicPr>
            <a:picLocks noChangeAspect="1"/>
          </p:cNvPicPr>
          <p:nvPr/>
        </p:nvPicPr>
        <p:blipFill>
          <a:blip r:embed="rId16"/>
          <a:stretch>
            <a:fillRect/>
          </a:stretch>
        </p:blipFill>
        <p:spPr>
          <a:xfrm>
            <a:off x="8089999" y="3458914"/>
            <a:ext cx="3530650" cy="1077962"/>
          </a:xfrm>
          <a:prstGeom prst="rect">
            <a:avLst/>
          </a:prstGeom>
        </p:spPr>
      </p:pic>
      <p:pic>
        <p:nvPicPr>
          <p:cNvPr id="16" name="SK-15-img-15" descr="preencoded.png"/>
          <p:cNvPicPr>
            <a:picLocks noChangeAspect="1"/>
          </p:cNvPicPr>
          <p:nvPr/>
        </p:nvPicPr>
        <p:blipFill>
          <a:blip r:embed="rId17"/>
          <a:stretch>
            <a:fillRect/>
          </a:stretch>
        </p:blipFill>
        <p:spPr>
          <a:xfrm>
            <a:off x="8242399" y="3585567"/>
            <a:ext cx="166688" cy="137220"/>
          </a:xfrm>
          <a:prstGeom prst="rect">
            <a:avLst/>
          </a:prstGeom>
        </p:spPr>
      </p:pic>
      <p:pic>
        <p:nvPicPr>
          <p:cNvPr id="17" name="SK-15-img-16" descr="preencoded.png"/>
          <p:cNvPicPr>
            <a:picLocks noChangeAspect="1"/>
          </p:cNvPicPr>
          <p:nvPr/>
        </p:nvPicPr>
        <p:blipFill>
          <a:blip r:embed="rId18"/>
          <a:stretch>
            <a:fillRect/>
          </a:stretch>
        </p:blipFill>
        <p:spPr>
          <a:xfrm>
            <a:off x="0" y="7017990"/>
            <a:ext cx="12192000" cy="171450"/>
          </a:xfrm>
          <a:prstGeom prst="rect">
            <a:avLst/>
          </a:prstGeom>
        </p:spPr>
      </p:pic>
      <p:sp>
        <p:nvSpPr>
          <p:cNvPr id="18" name="SK-15-text-17"/>
          <p:cNvSpPr/>
          <p:nvPr/>
        </p:nvSpPr>
        <p:spPr>
          <a:xfrm>
            <a:off x="819150" y="247650"/>
            <a:ext cx="79343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Managing Uncertainty</a:t>
            </a:r>
            <a:endParaRPr lang="en-US" sz="2550" dirty="0"/>
          </a:p>
        </p:txBody>
      </p:sp>
      <p:sp>
        <p:nvSpPr>
          <p:cNvPr id="19" name="SK-15-text-18"/>
          <p:cNvSpPr/>
          <p:nvPr/>
        </p:nvSpPr>
        <p:spPr>
          <a:xfrm>
            <a:off x="819150" y="67434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0" name="SK-15-text-19"/>
          <p:cNvSpPr/>
          <p:nvPr/>
        </p:nvSpPr>
        <p:spPr>
          <a:xfrm>
            <a:off x="1028700" y="1122015"/>
            <a:ext cx="4210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Clinical Intuition</a:t>
            </a:r>
            <a:endParaRPr lang="en-US" sz="1500" dirty="0"/>
          </a:p>
        </p:txBody>
      </p:sp>
      <p:sp>
        <p:nvSpPr>
          <p:cNvPr id="21" name="SK-15-text-20"/>
          <p:cNvSpPr/>
          <p:nvPr/>
        </p:nvSpPr>
        <p:spPr>
          <a:xfrm>
            <a:off x="723900" y="1503015"/>
            <a:ext cx="4679632"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E0651F"/>
                </a:solidFill>
              </a:rPr>
              <a:t>The "6-Month Question":</a:t>
            </a:r>
            <a:endParaRPr lang="en-US" sz="1275" dirty="0"/>
          </a:p>
        </p:txBody>
      </p:sp>
      <p:sp>
        <p:nvSpPr>
          <p:cNvPr id="22" name="SK-15-text-21"/>
          <p:cNvSpPr/>
          <p:nvPr/>
        </p:nvSpPr>
        <p:spPr>
          <a:xfrm>
            <a:off x="723900" y="1803053"/>
            <a:ext cx="3225850" cy="728663"/>
          </a:xfrm>
          <a:prstGeom prst="rect">
            <a:avLst/>
          </a:prstGeom>
          <a:noFill/>
          <a:ln/>
        </p:spPr>
        <p:txBody>
          <a:bodyPr vert="horz" wrap="square" lIns="0" tIns="0" rIns="0" bIns="0" rtlCol="0" anchor="ctr"/>
          <a:lstStyle/>
          <a:p>
            <a:pPr marL="0" indent="0">
              <a:lnSpc>
                <a:spcPts val="1913"/>
              </a:lnSpc>
              <a:buNone/>
            </a:pPr>
            <a:r>
              <a:rPr lang="en-US" sz="1275" i="1" dirty="0">
                <a:solidFill>
                  <a:srgbClr val="2D3436"/>
                </a:solidFill>
              </a:rPr>
              <a:t>"Would I be surprised if this patient presented with a full psychotic episode within 6 months?"</a:t>
            </a:r>
            <a:endParaRPr lang="en-US" sz="1275" dirty="0"/>
          </a:p>
        </p:txBody>
      </p:sp>
      <p:sp>
        <p:nvSpPr>
          <p:cNvPr id="23" name="SK-15-text-22"/>
          <p:cNvSpPr/>
          <p:nvPr/>
        </p:nvSpPr>
        <p:spPr>
          <a:xfrm>
            <a:off x="895350" y="2607915"/>
            <a:ext cx="30544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Trust your gut feeling when "something isn't right."</a:t>
            </a:r>
            <a:endParaRPr lang="en-US" sz="1275" dirty="0"/>
          </a:p>
        </p:txBody>
      </p:sp>
      <p:sp>
        <p:nvSpPr>
          <p:cNvPr id="24" name="SK-15-text-23"/>
          <p:cNvSpPr/>
          <p:nvPr/>
        </p:nvSpPr>
        <p:spPr>
          <a:xfrm>
            <a:off x="895350" y="3150840"/>
            <a:ext cx="7359306"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A watching brief is </a:t>
            </a:r>
            <a:r>
              <a:rPr lang="en-US" sz="1275" b="1" dirty="0">
                <a:solidFill>
                  <a:srgbClr val="2D3436"/>
                </a:solidFill>
              </a:rPr>
              <a:t>active</a:t>
            </a:r>
            <a:r>
              <a:rPr lang="en-US" sz="1275" dirty="0">
                <a:solidFill>
                  <a:srgbClr val="2D3436"/>
                </a:solidFill>
              </a:rPr>
              <a:t>, not passive.</a:t>
            </a:r>
            <a:endParaRPr lang="en-US" sz="1275" dirty="0"/>
          </a:p>
        </p:txBody>
      </p:sp>
      <p:sp>
        <p:nvSpPr>
          <p:cNvPr id="25" name="SK-15-text-24"/>
          <p:cNvSpPr/>
          <p:nvPr/>
        </p:nvSpPr>
        <p:spPr>
          <a:xfrm>
            <a:off x="895350" y="3450878"/>
            <a:ext cx="30544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Document the presence of attenuated (mild) symptoms.</a:t>
            </a:r>
            <a:endParaRPr lang="en-US" sz="1275" dirty="0"/>
          </a:p>
        </p:txBody>
      </p:sp>
      <p:sp>
        <p:nvSpPr>
          <p:cNvPr id="26" name="SK-15-text-25"/>
          <p:cNvSpPr/>
          <p:nvPr/>
        </p:nvSpPr>
        <p:spPr>
          <a:xfrm>
            <a:off x="1028700" y="4393853"/>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Active Follow-up (DNA)</a:t>
            </a:r>
            <a:endParaRPr lang="en-US" sz="1500" dirty="0"/>
          </a:p>
        </p:txBody>
      </p:sp>
      <p:sp>
        <p:nvSpPr>
          <p:cNvPr id="27" name="SK-15-text-26"/>
          <p:cNvSpPr/>
          <p:nvPr/>
        </p:nvSpPr>
        <p:spPr>
          <a:xfrm>
            <a:off x="895350" y="4774853"/>
            <a:ext cx="3054400" cy="728663"/>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DNA = Red Flag:</a:t>
            </a:r>
            <a:r>
              <a:rPr lang="en-US" sz="1275" dirty="0">
                <a:solidFill>
                  <a:srgbClr val="2D3436"/>
                </a:solidFill>
              </a:rPr>
              <a:t> A missed appointment in suspected psychosis is a high-risk event.</a:t>
            </a:r>
            <a:endParaRPr lang="en-US" sz="1275" dirty="0"/>
          </a:p>
        </p:txBody>
      </p:sp>
      <p:sp>
        <p:nvSpPr>
          <p:cNvPr id="28" name="SK-15-text-27"/>
          <p:cNvSpPr/>
          <p:nvPr/>
        </p:nvSpPr>
        <p:spPr>
          <a:xfrm>
            <a:off x="895350" y="5560665"/>
            <a:ext cx="30544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Proactive outreach is essential (phone calls, family contact).</a:t>
            </a:r>
            <a:endParaRPr lang="en-US" sz="1275" dirty="0"/>
          </a:p>
        </p:txBody>
      </p:sp>
      <p:sp>
        <p:nvSpPr>
          <p:cNvPr id="29" name="SK-15-text-28"/>
          <p:cNvSpPr/>
          <p:nvPr/>
        </p:nvSpPr>
        <p:spPr>
          <a:xfrm>
            <a:off x="895350" y="6103590"/>
            <a:ext cx="3054400"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Do not simply discharge back to the GP or "wait and see."</a:t>
            </a:r>
            <a:endParaRPr lang="en-US" sz="1275" dirty="0"/>
          </a:p>
        </p:txBody>
      </p:sp>
      <p:sp>
        <p:nvSpPr>
          <p:cNvPr id="30" name="SK-15-text-29"/>
          <p:cNvSpPr/>
          <p:nvPr/>
        </p:nvSpPr>
        <p:spPr>
          <a:xfrm>
            <a:off x="4787950" y="1122015"/>
            <a:ext cx="3524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Safety Plan</a:t>
            </a:r>
            <a:endParaRPr lang="en-US" sz="1500" dirty="0"/>
          </a:p>
        </p:txBody>
      </p:sp>
      <p:sp>
        <p:nvSpPr>
          <p:cNvPr id="31" name="SK-15-text-30"/>
          <p:cNvSpPr/>
          <p:nvPr/>
        </p:nvSpPr>
        <p:spPr>
          <a:xfrm>
            <a:off x="4654600" y="1503015"/>
            <a:ext cx="3054400" cy="728663"/>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Family Input:</a:t>
            </a:r>
            <a:r>
              <a:rPr lang="en-US" sz="1275" dirty="0">
                <a:solidFill>
                  <a:srgbClr val="2D3436"/>
                </a:solidFill>
              </a:rPr>
              <a:t> Always seek collateral history; families often notice functional decline first.</a:t>
            </a:r>
            <a:endParaRPr lang="en-US" sz="1275" dirty="0"/>
          </a:p>
        </p:txBody>
      </p:sp>
      <p:sp>
        <p:nvSpPr>
          <p:cNvPr id="32" name="SK-15-text-31"/>
          <p:cNvSpPr/>
          <p:nvPr/>
        </p:nvSpPr>
        <p:spPr>
          <a:xfrm>
            <a:off x="4654600" y="2288828"/>
            <a:ext cx="3054400" cy="728663"/>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Crisis Contacts:</a:t>
            </a:r>
            <a:r>
              <a:rPr lang="en-US" sz="1275" dirty="0">
                <a:solidFill>
                  <a:srgbClr val="2D3436"/>
                </a:solidFill>
              </a:rPr>
              <a:t> Provide direct numbers for the local EIP team and Crisis Resolution Home Treatment (CRHT).</a:t>
            </a:r>
            <a:endParaRPr lang="en-US" sz="1275" dirty="0"/>
          </a:p>
        </p:txBody>
      </p:sp>
      <p:sp>
        <p:nvSpPr>
          <p:cNvPr id="33" name="SK-15-text-32"/>
          <p:cNvSpPr/>
          <p:nvPr/>
        </p:nvSpPr>
        <p:spPr>
          <a:xfrm>
            <a:off x="4654600" y="3074640"/>
            <a:ext cx="3054400" cy="728663"/>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Warning Signs:</a:t>
            </a:r>
            <a:r>
              <a:rPr lang="en-US" sz="1275" dirty="0">
                <a:solidFill>
                  <a:srgbClr val="2D3436"/>
                </a:solidFill>
              </a:rPr>
              <a:t> Educate patient/family on "Relapse Signatures" (e.g., poor sleep, increasing suspicion).</a:t>
            </a:r>
            <a:endParaRPr lang="en-US" sz="1275" dirty="0"/>
          </a:p>
        </p:txBody>
      </p:sp>
      <p:sp>
        <p:nvSpPr>
          <p:cNvPr id="34" name="SK-15-text-33"/>
          <p:cNvSpPr/>
          <p:nvPr/>
        </p:nvSpPr>
        <p:spPr>
          <a:xfrm>
            <a:off x="4654600" y="3860453"/>
            <a:ext cx="30544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Safe Haven:</a:t>
            </a:r>
            <a:r>
              <a:rPr lang="en-US" sz="1275" dirty="0">
                <a:solidFill>
                  <a:srgbClr val="2D3436"/>
                </a:solidFill>
              </a:rPr>
              <a:t> Identify a trusted person who can monitor the patient daily.</a:t>
            </a:r>
            <a:endParaRPr lang="en-US" sz="1275" dirty="0"/>
          </a:p>
        </p:txBody>
      </p:sp>
      <p:sp>
        <p:nvSpPr>
          <p:cNvPr id="35" name="SK-15-text-34"/>
          <p:cNvSpPr/>
          <p:nvPr/>
        </p:nvSpPr>
        <p:spPr>
          <a:xfrm>
            <a:off x="8485287" y="1093440"/>
            <a:ext cx="15163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6C5CE7"/>
                </a:solidFill>
              </a:rPr>
              <a:t>AKT PEARL</a:t>
            </a:r>
            <a:endParaRPr lang="en-US" sz="1050" dirty="0"/>
          </a:p>
        </p:txBody>
      </p:sp>
      <p:sp>
        <p:nvSpPr>
          <p:cNvPr id="36" name="SK-15-text-35"/>
          <p:cNvSpPr/>
          <p:nvPr/>
        </p:nvSpPr>
        <p:spPr>
          <a:xfrm>
            <a:off x="8242399" y="1341090"/>
            <a:ext cx="3225850" cy="639812"/>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Functional decline (social withdrawal, job loss) often precedes florid hallucinations by 6–12 months.</a:t>
            </a:r>
            <a:endParaRPr lang="en-US" sz="1200" dirty="0"/>
          </a:p>
        </p:txBody>
      </p:sp>
      <p:sp>
        <p:nvSpPr>
          <p:cNvPr id="37" name="SK-15-text-36"/>
          <p:cNvSpPr/>
          <p:nvPr/>
        </p:nvSpPr>
        <p:spPr>
          <a:xfrm>
            <a:off x="8485287" y="2323802"/>
            <a:ext cx="15163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rPr>
              <a:t>SCA FOCUS</a:t>
            </a:r>
            <a:endParaRPr lang="en-US" sz="1050" dirty="0"/>
          </a:p>
        </p:txBody>
      </p:sp>
      <p:sp>
        <p:nvSpPr>
          <p:cNvPr id="38" name="SK-15-text-37"/>
          <p:cNvSpPr/>
          <p:nvPr/>
        </p:nvSpPr>
        <p:spPr>
          <a:xfrm>
            <a:off x="8242399" y="2571452"/>
            <a:ext cx="3225850" cy="639812"/>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Normalise uncertainty: "We don't have a clear diagnosis yet, but I am concerned enough that we must stay in close contact."</a:t>
            </a:r>
            <a:endParaRPr lang="en-US" sz="1200" dirty="0"/>
          </a:p>
        </p:txBody>
      </p:sp>
      <p:sp>
        <p:nvSpPr>
          <p:cNvPr id="39" name="SK-15-text-38"/>
          <p:cNvSpPr/>
          <p:nvPr/>
        </p:nvSpPr>
        <p:spPr>
          <a:xfrm>
            <a:off x="8485287" y="3554164"/>
            <a:ext cx="23164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BF00"/>
                </a:solidFill>
              </a:rPr>
              <a:t>COMMON PITFALL</a:t>
            </a:r>
            <a:endParaRPr lang="en-US" sz="1050" dirty="0"/>
          </a:p>
        </p:txBody>
      </p:sp>
      <p:sp>
        <p:nvSpPr>
          <p:cNvPr id="40" name="SK-15-text-39"/>
          <p:cNvSpPr/>
          <p:nvPr/>
        </p:nvSpPr>
        <p:spPr>
          <a:xfrm>
            <a:off x="8242399" y="3801814"/>
            <a:ext cx="3225850" cy="639812"/>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Assuming a missed appointment (DNA) means the patient is "not motivated" or has improved. In psychosis, DNA usually signals deterioration.</a:t>
            </a:r>
            <a:endParaRPr lang="en-US" sz="1200" dirty="0"/>
          </a:p>
        </p:txBody>
      </p:sp>
      <p:sp>
        <p:nvSpPr>
          <p:cNvPr id="41" name="SK-15-text-40"/>
          <p:cNvSpPr/>
          <p:nvPr/>
        </p:nvSpPr>
        <p:spPr>
          <a:xfrm>
            <a:off x="571500" y="7017990"/>
            <a:ext cx="6659880"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Psychosis in Primary Care — Managing Uncertainty</a:t>
            </a:r>
            <a:endParaRPr lang="en-US" sz="900" dirty="0"/>
          </a:p>
        </p:txBody>
      </p:sp>
      <p:sp>
        <p:nvSpPr>
          <p:cNvPr id="42" name="SK-15-text-41"/>
          <p:cNvSpPr/>
          <p:nvPr/>
        </p:nvSpPr>
        <p:spPr>
          <a:xfrm>
            <a:off x="10470654" y="7017990"/>
            <a:ext cx="1721346"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www.bradfordvts.co.uk</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6-img-3" descr="preencoded.png"/>
          <p:cNvPicPr>
            <a:picLocks noChangeAspect="1"/>
          </p:cNvPicPr>
          <p:nvPr/>
        </p:nvPicPr>
        <p:blipFill>
          <a:blip r:embed="rId5"/>
          <a:stretch>
            <a:fillRect/>
          </a:stretch>
        </p:blipFill>
        <p:spPr>
          <a:xfrm>
            <a:off x="571500" y="304800"/>
            <a:ext cx="57150" cy="428625"/>
          </a:xfrm>
          <a:prstGeom prst="rect">
            <a:avLst/>
          </a:prstGeom>
        </p:spPr>
      </p:pic>
      <p:pic>
        <p:nvPicPr>
          <p:cNvPr id="5" name="SK-16-img-4" descr="preencoded.png"/>
          <p:cNvPicPr>
            <a:picLocks noChangeAspect="1"/>
          </p:cNvPicPr>
          <p:nvPr/>
        </p:nvPicPr>
        <p:blipFill>
          <a:blip r:embed="rId6"/>
          <a:stretch>
            <a:fillRect/>
          </a:stretch>
        </p:blipFill>
        <p:spPr>
          <a:xfrm>
            <a:off x="571500" y="1083915"/>
            <a:ext cx="5870823" cy="1716286"/>
          </a:xfrm>
          <a:prstGeom prst="rect">
            <a:avLst/>
          </a:prstGeom>
        </p:spPr>
      </p:pic>
      <p:pic>
        <p:nvPicPr>
          <p:cNvPr id="6" name="SK-16-img-5" descr="preencoded.png"/>
          <p:cNvPicPr>
            <a:picLocks noChangeAspect="1"/>
          </p:cNvPicPr>
          <p:nvPr/>
        </p:nvPicPr>
        <p:blipFill>
          <a:blip r:embed="rId7"/>
          <a:stretch>
            <a:fillRect/>
          </a:stretch>
        </p:blipFill>
        <p:spPr>
          <a:xfrm>
            <a:off x="762000" y="1274415"/>
            <a:ext cx="228600" cy="190500"/>
          </a:xfrm>
          <a:prstGeom prst="rect">
            <a:avLst/>
          </a:prstGeom>
        </p:spPr>
      </p:pic>
      <p:pic>
        <p:nvPicPr>
          <p:cNvPr id="7" name="SK-16-img-6" descr="preencoded.png"/>
          <p:cNvPicPr>
            <a:picLocks noChangeAspect="1"/>
          </p:cNvPicPr>
          <p:nvPr/>
        </p:nvPicPr>
        <p:blipFill>
          <a:blip r:embed="rId8"/>
          <a:stretch>
            <a:fillRect/>
          </a:stretch>
        </p:blipFill>
        <p:spPr>
          <a:xfrm>
            <a:off x="571500" y="2943076"/>
            <a:ext cx="5870823" cy="1489621"/>
          </a:xfrm>
          <a:prstGeom prst="rect">
            <a:avLst/>
          </a:prstGeom>
        </p:spPr>
      </p:pic>
      <p:pic>
        <p:nvPicPr>
          <p:cNvPr id="8" name="SK-16-img-7" descr="preencoded.png"/>
          <p:cNvPicPr>
            <a:picLocks noChangeAspect="1"/>
          </p:cNvPicPr>
          <p:nvPr/>
        </p:nvPicPr>
        <p:blipFill>
          <a:blip r:embed="rId9"/>
          <a:stretch>
            <a:fillRect/>
          </a:stretch>
        </p:blipFill>
        <p:spPr>
          <a:xfrm>
            <a:off x="762000" y="3133576"/>
            <a:ext cx="228600" cy="190500"/>
          </a:xfrm>
          <a:prstGeom prst="rect">
            <a:avLst/>
          </a:prstGeom>
        </p:spPr>
      </p:pic>
      <p:pic>
        <p:nvPicPr>
          <p:cNvPr id="9" name="SK-16-img-8" descr="preencoded.png"/>
          <p:cNvPicPr>
            <a:picLocks noChangeAspect="1"/>
          </p:cNvPicPr>
          <p:nvPr/>
        </p:nvPicPr>
        <p:blipFill>
          <a:blip r:embed="rId10"/>
          <a:stretch>
            <a:fillRect/>
          </a:stretch>
        </p:blipFill>
        <p:spPr>
          <a:xfrm>
            <a:off x="571500" y="4575572"/>
            <a:ext cx="5870823" cy="1942951"/>
          </a:xfrm>
          <a:prstGeom prst="rect">
            <a:avLst/>
          </a:prstGeom>
        </p:spPr>
      </p:pic>
      <p:pic>
        <p:nvPicPr>
          <p:cNvPr id="10" name="SK-16-img-9" descr="preencoded.png"/>
          <p:cNvPicPr>
            <a:picLocks noChangeAspect="1"/>
          </p:cNvPicPr>
          <p:nvPr/>
        </p:nvPicPr>
        <p:blipFill>
          <a:blip r:embed="rId11"/>
          <a:stretch>
            <a:fillRect/>
          </a:stretch>
        </p:blipFill>
        <p:spPr>
          <a:xfrm>
            <a:off x="762000" y="4766072"/>
            <a:ext cx="228600" cy="190500"/>
          </a:xfrm>
          <a:prstGeom prst="rect">
            <a:avLst/>
          </a:prstGeom>
        </p:spPr>
      </p:pic>
      <p:pic>
        <p:nvPicPr>
          <p:cNvPr id="11" name="SK-16-img-10" descr="preencoded.png"/>
          <p:cNvPicPr>
            <a:picLocks noChangeAspect="1"/>
          </p:cNvPicPr>
          <p:nvPr/>
        </p:nvPicPr>
        <p:blipFill>
          <a:blip r:embed="rId12"/>
          <a:stretch>
            <a:fillRect/>
          </a:stretch>
        </p:blipFill>
        <p:spPr>
          <a:xfrm>
            <a:off x="6728073" y="1083915"/>
            <a:ext cx="4892427" cy="5434608"/>
          </a:xfrm>
          <a:prstGeom prst="rect">
            <a:avLst/>
          </a:prstGeom>
        </p:spPr>
      </p:pic>
      <p:pic>
        <p:nvPicPr>
          <p:cNvPr id="12" name="SK-16-img-11" descr="preencoded.png"/>
          <p:cNvPicPr>
            <a:picLocks noChangeAspect="1"/>
          </p:cNvPicPr>
          <p:nvPr/>
        </p:nvPicPr>
        <p:blipFill>
          <a:blip r:embed="rId13"/>
          <a:stretch>
            <a:fillRect/>
          </a:stretch>
        </p:blipFill>
        <p:spPr>
          <a:xfrm>
            <a:off x="6918573" y="1279178"/>
            <a:ext cx="285750" cy="228600"/>
          </a:xfrm>
          <a:prstGeom prst="rect">
            <a:avLst/>
          </a:prstGeom>
        </p:spPr>
      </p:pic>
      <p:pic>
        <p:nvPicPr>
          <p:cNvPr id="13" name="SK-16-img-12" descr="preencoded.png"/>
          <p:cNvPicPr>
            <a:picLocks noChangeAspect="1"/>
          </p:cNvPicPr>
          <p:nvPr/>
        </p:nvPicPr>
        <p:blipFill>
          <a:blip r:embed="rId14"/>
          <a:stretch>
            <a:fillRect/>
          </a:stretch>
        </p:blipFill>
        <p:spPr>
          <a:xfrm>
            <a:off x="6918573" y="1645890"/>
            <a:ext cx="4511427" cy="605730"/>
          </a:xfrm>
          <a:prstGeom prst="rect">
            <a:avLst/>
          </a:prstGeom>
        </p:spPr>
      </p:pic>
      <p:pic>
        <p:nvPicPr>
          <p:cNvPr id="14" name="SK-16-img-13" descr="preencoded.png"/>
          <p:cNvPicPr>
            <a:picLocks noChangeAspect="1"/>
          </p:cNvPicPr>
          <p:nvPr/>
        </p:nvPicPr>
        <p:blipFill>
          <a:blip r:embed="rId15"/>
          <a:stretch>
            <a:fillRect/>
          </a:stretch>
        </p:blipFill>
        <p:spPr>
          <a:xfrm>
            <a:off x="6918573" y="2346871"/>
            <a:ext cx="4511427" cy="605730"/>
          </a:xfrm>
          <a:prstGeom prst="rect">
            <a:avLst/>
          </a:prstGeom>
        </p:spPr>
      </p:pic>
      <p:pic>
        <p:nvPicPr>
          <p:cNvPr id="15" name="SK-16-img-14" descr="preencoded.png"/>
          <p:cNvPicPr>
            <a:picLocks noChangeAspect="1"/>
          </p:cNvPicPr>
          <p:nvPr/>
        </p:nvPicPr>
        <p:blipFill>
          <a:blip r:embed="rId16"/>
          <a:stretch>
            <a:fillRect/>
          </a:stretch>
        </p:blipFill>
        <p:spPr>
          <a:xfrm>
            <a:off x="6918573" y="3047851"/>
            <a:ext cx="4511427" cy="605730"/>
          </a:xfrm>
          <a:prstGeom prst="rect">
            <a:avLst/>
          </a:prstGeom>
        </p:spPr>
      </p:pic>
      <p:pic>
        <p:nvPicPr>
          <p:cNvPr id="16" name="SK-16-img-15" descr="preencoded.png"/>
          <p:cNvPicPr>
            <a:picLocks noChangeAspect="1"/>
          </p:cNvPicPr>
          <p:nvPr/>
        </p:nvPicPr>
        <p:blipFill>
          <a:blip r:embed="rId17"/>
          <a:stretch>
            <a:fillRect/>
          </a:stretch>
        </p:blipFill>
        <p:spPr>
          <a:xfrm>
            <a:off x="6918573" y="3748832"/>
            <a:ext cx="4511427" cy="605730"/>
          </a:xfrm>
          <a:prstGeom prst="rect">
            <a:avLst/>
          </a:prstGeom>
        </p:spPr>
      </p:pic>
      <p:pic>
        <p:nvPicPr>
          <p:cNvPr id="17" name="SK-16-img-16" descr="preencoded.png"/>
          <p:cNvPicPr>
            <a:picLocks noChangeAspect="1"/>
          </p:cNvPicPr>
          <p:nvPr/>
        </p:nvPicPr>
        <p:blipFill>
          <a:blip r:embed="rId18"/>
          <a:stretch>
            <a:fillRect/>
          </a:stretch>
        </p:blipFill>
        <p:spPr>
          <a:xfrm>
            <a:off x="6918573" y="4449812"/>
            <a:ext cx="4511427" cy="605730"/>
          </a:xfrm>
          <a:prstGeom prst="rect">
            <a:avLst/>
          </a:prstGeom>
        </p:spPr>
      </p:pic>
      <p:pic>
        <p:nvPicPr>
          <p:cNvPr id="18" name="SK-16-img-17" descr="preencoded.png"/>
          <p:cNvPicPr>
            <a:picLocks noChangeAspect="1"/>
          </p:cNvPicPr>
          <p:nvPr/>
        </p:nvPicPr>
        <p:blipFill>
          <a:blip r:embed="rId19"/>
          <a:stretch>
            <a:fillRect/>
          </a:stretch>
        </p:blipFill>
        <p:spPr>
          <a:xfrm>
            <a:off x="6918573" y="5257651"/>
            <a:ext cx="178594" cy="148828"/>
          </a:xfrm>
          <a:prstGeom prst="rect">
            <a:avLst/>
          </a:prstGeom>
        </p:spPr>
      </p:pic>
      <p:pic>
        <p:nvPicPr>
          <p:cNvPr id="19" name="SK-16-img-18" descr="preencoded.png"/>
          <p:cNvPicPr>
            <a:picLocks noChangeAspect="1"/>
          </p:cNvPicPr>
          <p:nvPr/>
        </p:nvPicPr>
        <p:blipFill>
          <a:blip r:embed="rId20"/>
          <a:stretch>
            <a:fillRect/>
          </a:stretch>
        </p:blipFill>
        <p:spPr>
          <a:xfrm>
            <a:off x="571500" y="6823323"/>
            <a:ext cx="11049000" cy="171450"/>
          </a:xfrm>
          <a:prstGeom prst="rect">
            <a:avLst/>
          </a:prstGeom>
        </p:spPr>
      </p:pic>
      <p:sp>
        <p:nvSpPr>
          <p:cNvPr id="20" name="SK-16-text-19"/>
          <p:cNvSpPr/>
          <p:nvPr/>
        </p:nvSpPr>
        <p:spPr>
          <a:xfrm>
            <a:off x="819150" y="304800"/>
            <a:ext cx="79343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Communication Skills</a:t>
            </a:r>
            <a:endParaRPr lang="en-US" sz="2550" dirty="0"/>
          </a:p>
        </p:txBody>
      </p:sp>
      <p:sp>
        <p:nvSpPr>
          <p:cNvPr id="21" name="SK-16-text-20"/>
          <p:cNvSpPr/>
          <p:nvPr/>
        </p:nvSpPr>
        <p:spPr>
          <a:xfrm>
            <a:off x="819150" y="7314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2" name="SK-16-text-21"/>
          <p:cNvSpPr/>
          <p:nvPr/>
        </p:nvSpPr>
        <p:spPr>
          <a:xfrm>
            <a:off x="1104900" y="1226790"/>
            <a:ext cx="4895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Validate the Distress</a:t>
            </a:r>
            <a:endParaRPr lang="en-US" sz="1500" dirty="0"/>
          </a:p>
        </p:txBody>
      </p:sp>
      <p:sp>
        <p:nvSpPr>
          <p:cNvPr id="23" name="SK-16-text-22"/>
          <p:cNvSpPr/>
          <p:nvPr/>
        </p:nvSpPr>
        <p:spPr>
          <a:xfrm>
            <a:off x="762000" y="1588740"/>
            <a:ext cx="5489823" cy="1068586"/>
          </a:xfrm>
          <a:prstGeom prst="rect">
            <a:avLst/>
          </a:prstGeom>
          <a:noFill/>
          <a:ln/>
        </p:spPr>
        <p:txBody>
          <a:bodyPr vert="horz" wrap="square" lIns="0" tIns="0" rIns="0" bIns="0" rtlCol="0" anchor="ctr"/>
          <a:lstStyle/>
          <a:p>
            <a:pPr marL="0" indent="0">
              <a:lnSpc>
                <a:spcPts val="1785"/>
              </a:lnSpc>
              <a:buNone/>
            </a:pPr>
            <a:r>
              <a:rPr lang="en-US" sz="1275" dirty="0">
                <a:solidFill>
                  <a:srgbClr val="636E72"/>
                </a:solidFill>
              </a:rPr>
              <a:t>Focus on the patient's feelings (fear, anxiety, confusion) rather than the factual reality of their beliefs.</a:t>
            </a:r>
            <a:endParaRPr lang="en-US" sz="1275" dirty="0"/>
          </a:p>
        </p:txBody>
      </p:sp>
      <p:sp>
        <p:nvSpPr>
          <p:cNvPr id="24" name="SK-16-text-23"/>
          <p:cNvSpPr/>
          <p:nvPr/>
        </p:nvSpPr>
        <p:spPr>
          <a:xfrm>
            <a:off x="1104900" y="3085951"/>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Avoid Confrontation</a:t>
            </a:r>
            <a:endParaRPr lang="en-US" sz="1500" dirty="0"/>
          </a:p>
        </p:txBody>
      </p:sp>
      <p:sp>
        <p:nvSpPr>
          <p:cNvPr id="25" name="SK-16-text-24"/>
          <p:cNvSpPr/>
          <p:nvPr/>
        </p:nvSpPr>
        <p:spPr>
          <a:xfrm>
            <a:off x="762000" y="3447901"/>
            <a:ext cx="5489823" cy="841921"/>
          </a:xfrm>
          <a:prstGeom prst="rect">
            <a:avLst/>
          </a:prstGeom>
          <a:noFill/>
          <a:ln/>
        </p:spPr>
        <p:txBody>
          <a:bodyPr vert="horz" wrap="square" lIns="0" tIns="0" rIns="0" bIns="0" rtlCol="0" anchor="ctr"/>
          <a:lstStyle/>
          <a:p>
            <a:pPr marL="0" indent="0">
              <a:lnSpc>
                <a:spcPts val="1785"/>
              </a:lnSpc>
              <a:buNone/>
            </a:pPr>
            <a:r>
              <a:rPr lang="en-US" sz="1275" dirty="0">
                <a:solidFill>
                  <a:srgbClr val="636E72"/>
                </a:solidFill>
              </a:rPr>
              <a:t>Arguing with delusions is counterproductive and damages trust.</a:t>
            </a:r>
            <a:endParaRPr lang="en-US" sz="1275" dirty="0"/>
          </a:p>
        </p:txBody>
      </p:sp>
      <p:sp>
        <p:nvSpPr>
          <p:cNvPr id="26" name="SK-16-text-25"/>
          <p:cNvSpPr/>
          <p:nvPr/>
        </p:nvSpPr>
        <p:spPr>
          <a:xfrm>
            <a:off x="1104900" y="4718447"/>
            <a:ext cx="306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Maintain Hope</a:t>
            </a:r>
            <a:endParaRPr lang="en-US" sz="1500" dirty="0"/>
          </a:p>
        </p:txBody>
      </p:sp>
      <p:sp>
        <p:nvSpPr>
          <p:cNvPr id="27" name="SK-16-text-26"/>
          <p:cNvSpPr/>
          <p:nvPr/>
        </p:nvSpPr>
        <p:spPr>
          <a:xfrm>
            <a:off x="762000" y="5080397"/>
            <a:ext cx="5489823" cy="1295251"/>
          </a:xfrm>
          <a:prstGeom prst="rect">
            <a:avLst/>
          </a:prstGeom>
          <a:noFill/>
          <a:ln/>
        </p:spPr>
        <p:txBody>
          <a:bodyPr vert="horz" wrap="square" lIns="0" tIns="0" rIns="0" bIns="0" rtlCol="0" anchor="ctr"/>
          <a:lstStyle/>
          <a:p>
            <a:pPr marL="0" indent="0">
              <a:lnSpc>
                <a:spcPts val="1785"/>
              </a:lnSpc>
              <a:buNone/>
            </a:pPr>
            <a:r>
              <a:rPr lang="en-US" sz="1275" dirty="0">
                <a:solidFill>
                  <a:srgbClr val="636E72"/>
                </a:solidFill>
              </a:rPr>
              <a:t>Psychosis can be terrifying and isolating; your role is to provide a safety net and a path forward.</a:t>
            </a:r>
            <a:endParaRPr lang="en-US" sz="1275" dirty="0"/>
          </a:p>
        </p:txBody>
      </p:sp>
      <p:sp>
        <p:nvSpPr>
          <p:cNvPr id="28" name="SK-16-text-27"/>
          <p:cNvSpPr/>
          <p:nvPr/>
        </p:nvSpPr>
        <p:spPr>
          <a:xfrm>
            <a:off x="7299573" y="1236315"/>
            <a:ext cx="4892427"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008080"/>
                </a:solidFill>
              </a:rPr>
              <a:t>SCA CLINICAL PHRASES</a:t>
            </a:r>
            <a:endParaRPr lang="en-US" sz="1650" dirty="0"/>
          </a:p>
        </p:txBody>
      </p:sp>
      <p:sp>
        <p:nvSpPr>
          <p:cNvPr id="29" name="SK-16-text-28"/>
          <p:cNvSpPr/>
          <p:nvPr/>
        </p:nvSpPr>
        <p:spPr>
          <a:xfrm>
            <a:off x="7061448" y="1645890"/>
            <a:ext cx="4225677" cy="605730"/>
          </a:xfrm>
          <a:prstGeom prst="rect">
            <a:avLst/>
          </a:prstGeom>
          <a:noFill/>
          <a:ln/>
        </p:spPr>
        <p:txBody>
          <a:bodyPr vert="horz" wrap="square" lIns="0" tIns="0" rIns="0" bIns="0" rtlCol="0" anchor="ctr"/>
          <a:lstStyle/>
          <a:p>
            <a:pPr marL="0" indent="0">
              <a:lnSpc>
                <a:spcPts val="1785"/>
              </a:lnSpc>
              <a:buNone/>
            </a:pPr>
            <a:r>
              <a:rPr lang="en-US" sz="1275" i="1" dirty="0">
                <a:solidFill>
                  <a:srgbClr val="2D3436"/>
                </a:solidFill>
              </a:rPr>
              <a:t>"I can see that you're feeling very frightened right now, and I want to help you feel safe."</a:t>
            </a:r>
            <a:endParaRPr lang="en-US" sz="1275" dirty="0"/>
          </a:p>
        </p:txBody>
      </p:sp>
      <p:sp>
        <p:nvSpPr>
          <p:cNvPr id="30" name="SK-16-text-29"/>
          <p:cNvSpPr/>
          <p:nvPr/>
        </p:nvSpPr>
        <p:spPr>
          <a:xfrm>
            <a:off x="7061448" y="2346871"/>
            <a:ext cx="4225677" cy="605730"/>
          </a:xfrm>
          <a:prstGeom prst="rect">
            <a:avLst/>
          </a:prstGeom>
          <a:noFill/>
          <a:ln/>
        </p:spPr>
        <p:txBody>
          <a:bodyPr vert="horz" wrap="square" lIns="0" tIns="0" rIns="0" bIns="0" rtlCol="0" anchor="ctr"/>
          <a:lstStyle/>
          <a:p>
            <a:pPr marL="0" indent="0">
              <a:lnSpc>
                <a:spcPts val="1785"/>
              </a:lnSpc>
              <a:buNone/>
            </a:pPr>
            <a:r>
              <a:rPr lang="en-US" sz="1275" i="1" dirty="0">
                <a:solidFill>
                  <a:srgbClr val="2D3436"/>
                </a:solidFill>
              </a:rPr>
              <a:t>"It sounds like a very difficult and overwhelming experience you're having lately."</a:t>
            </a:r>
            <a:endParaRPr lang="en-US" sz="1275" dirty="0"/>
          </a:p>
        </p:txBody>
      </p:sp>
      <p:sp>
        <p:nvSpPr>
          <p:cNvPr id="31" name="SK-16-text-30"/>
          <p:cNvSpPr/>
          <p:nvPr/>
        </p:nvSpPr>
        <p:spPr>
          <a:xfrm>
            <a:off x="7061448" y="3047851"/>
            <a:ext cx="4225677" cy="605730"/>
          </a:xfrm>
          <a:prstGeom prst="rect">
            <a:avLst/>
          </a:prstGeom>
          <a:noFill/>
          <a:ln/>
        </p:spPr>
        <p:txBody>
          <a:bodyPr vert="horz" wrap="square" lIns="0" tIns="0" rIns="0" bIns="0" rtlCol="0" anchor="ctr"/>
          <a:lstStyle/>
          <a:p>
            <a:pPr marL="0" indent="0">
              <a:lnSpc>
                <a:spcPts val="1785"/>
              </a:lnSpc>
              <a:buNone/>
            </a:pPr>
            <a:r>
              <a:rPr lang="en-US" sz="1275" i="1" dirty="0">
                <a:solidFill>
                  <a:srgbClr val="2D3436"/>
                </a:solidFill>
              </a:rPr>
              <a:t>"I'm not sure I see it the same way, but I can see how much this is distressing you."</a:t>
            </a:r>
            <a:endParaRPr lang="en-US" sz="1275" dirty="0"/>
          </a:p>
        </p:txBody>
      </p:sp>
      <p:sp>
        <p:nvSpPr>
          <p:cNvPr id="32" name="SK-16-text-31"/>
          <p:cNvSpPr/>
          <p:nvPr/>
        </p:nvSpPr>
        <p:spPr>
          <a:xfrm>
            <a:off x="7061448" y="3748832"/>
            <a:ext cx="4225677" cy="605730"/>
          </a:xfrm>
          <a:prstGeom prst="rect">
            <a:avLst/>
          </a:prstGeom>
          <a:noFill/>
          <a:ln/>
        </p:spPr>
        <p:txBody>
          <a:bodyPr vert="horz" wrap="square" lIns="0" tIns="0" rIns="0" bIns="0" rtlCol="0" anchor="ctr"/>
          <a:lstStyle/>
          <a:p>
            <a:pPr marL="0" indent="0">
              <a:lnSpc>
                <a:spcPts val="1785"/>
              </a:lnSpc>
              <a:buNone/>
            </a:pPr>
            <a:r>
              <a:rPr lang="en-US" sz="1275" i="1" dirty="0">
                <a:solidFill>
                  <a:srgbClr val="2D3436"/>
                </a:solidFill>
              </a:rPr>
              <a:t>"Could we talk about what we can do together to help you get through this period?"</a:t>
            </a:r>
            <a:endParaRPr lang="en-US" sz="1275" dirty="0"/>
          </a:p>
        </p:txBody>
      </p:sp>
      <p:sp>
        <p:nvSpPr>
          <p:cNvPr id="33" name="SK-16-text-32"/>
          <p:cNvSpPr/>
          <p:nvPr/>
        </p:nvSpPr>
        <p:spPr>
          <a:xfrm>
            <a:off x="7061448" y="4449812"/>
            <a:ext cx="4225677" cy="605730"/>
          </a:xfrm>
          <a:prstGeom prst="rect">
            <a:avLst/>
          </a:prstGeom>
          <a:noFill/>
          <a:ln/>
        </p:spPr>
        <p:txBody>
          <a:bodyPr vert="horz" wrap="square" lIns="0" tIns="0" rIns="0" bIns="0" rtlCol="0" anchor="ctr"/>
          <a:lstStyle/>
          <a:p>
            <a:pPr marL="0" indent="0">
              <a:lnSpc>
                <a:spcPts val="1785"/>
              </a:lnSpc>
              <a:buNone/>
            </a:pPr>
            <a:r>
              <a:rPr lang="en-US" sz="1275" i="1" dirty="0">
                <a:solidFill>
                  <a:srgbClr val="2D3436"/>
                </a:solidFill>
              </a:rPr>
              <a:t>"I'm listening to what you're saying, and my main concern today is your safety."</a:t>
            </a:r>
            <a:endParaRPr lang="en-US" sz="1275" dirty="0"/>
          </a:p>
        </p:txBody>
      </p:sp>
      <p:sp>
        <p:nvSpPr>
          <p:cNvPr id="34" name="SK-16-text-33"/>
          <p:cNvSpPr/>
          <p:nvPr/>
        </p:nvSpPr>
        <p:spPr>
          <a:xfrm>
            <a:off x="7097167" y="5226993"/>
            <a:ext cx="5094833"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8080"/>
                </a:solidFill>
              </a:rPr>
              <a:t> Tip: Use "Agree to Disagree" gently if pushed on beliefs.</a:t>
            </a:r>
            <a:endParaRPr lang="en-US" sz="1125" dirty="0"/>
          </a:p>
        </p:txBody>
      </p:sp>
      <p:sp>
        <p:nvSpPr>
          <p:cNvPr id="35" name="SK-16-text-34"/>
          <p:cNvSpPr/>
          <p:nvPr/>
        </p:nvSpPr>
        <p:spPr>
          <a:xfrm>
            <a:off x="10470654" y="6823323"/>
            <a:ext cx="1721346"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www.bradfordvts.co.uk</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7-img-3" descr="preencoded.png"/>
          <p:cNvPicPr>
            <a:picLocks noChangeAspect="1"/>
          </p:cNvPicPr>
          <p:nvPr/>
        </p:nvPicPr>
        <p:blipFill>
          <a:blip r:embed="rId5"/>
          <a:stretch>
            <a:fillRect/>
          </a:stretch>
        </p:blipFill>
        <p:spPr>
          <a:xfrm>
            <a:off x="571500" y="304800"/>
            <a:ext cx="57150" cy="428625"/>
          </a:xfrm>
          <a:prstGeom prst="rect">
            <a:avLst/>
          </a:prstGeom>
        </p:spPr>
      </p:pic>
      <p:pic>
        <p:nvPicPr>
          <p:cNvPr id="5" name="SK-17-img-4" descr="preencoded.png"/>
          <p:cNvPicPr>
            <a:picLocks noChangeAspect="1"/>
          </p:cNvPicPr>
          <p:nvPr/>
        </p:nvPicPr>
        <p:blipFill>
          <a:blip r:embed="rId6"/>
          <a:stretch>
            <a:fillRect/>
          </a:stretch>
        </p:blipFill>
        <p:spPr>
          <a:xfrm>
            <a:off x="571500" y="1083915"/>
            <a:ext cx="5467350" cy="872430"/>
          </a:xfrm>
          <a:prstGeom prst="rect">
            <a:avLst/>
          </a:prstGeom>
        </p:spPr>
      </p:pic>
      <p:pic>
        <p:nvPicPr>
          <p:cNvPr id="6" name="SK-17-img-5" descr="preencoded.png"/>
          <p:cNvPicPr>
            <a:picLocks noChangeAspect="1"/>
          </p:cNvPicPr>
          <p:nvPr/>
        </p:nvPicPr>
        <p:blipFill>
          <a:blip r:embed="rId7"/>
          <a:stretch>
            <a:fillRect/>
          </a:stretch>
        </p:blipFill>
        <p:spPr>
          <a:xfrm>
            <a:off x="685800" y="1179165"/>
            <a:ext cx="381000" cy="381000"/>
          </a:xfrm>
          <a:prstGeom prst="rect">
            <a:avLst/>
          </a:prstGeom>
        </p:spPr>
      </p:pic>
      <p:pic>
        <p:nvPicPr>
          <p:cNvPr id="7" name="SK-17-img-6" descr="preencoded.png"/>
          <p:cNvPicPr>
            <a:picLocks noChangeAspect="1"/>
          </p:cNvPicPr>
          <p:nvPr/>
        </p:nvPicPr>
        <p:blipFill>
          <a:blip r:embed="rId8"/>
          <a:stretch>
            <a:fillRect/>
          </a:stretch>
        </p:blipFill>
        <p:spPr>
          <a:xfrm>
            <a:off x="769144" y="1282005"/>
            <a:ext cx="214313" cy="175320"/>
          </a:xfrm>
          <a:prstGeom prst="rect">
            <a:avLst/>
          </a:prstGeom>
        </p:spPr>
      </p:pic>
      <p:pic>
        <p:nvPicPr>
          <p:cNvPr id="8" name="SK-17-img-7" descr="preencoded.png"/>
          <p:cNvPicPr>
            <a:picLocks noChangeAspect="1"/>
          </p:cNvPicPr>
          <p:nvPr/>
        </p:nvPicPr>
        <p:blipFill>
          <a:blip r:embed="rId6"/>
          <a:stretch>
            <a:fillRect/>
          </a:stretch>
        </p:blipFill>
        <p:spPr>
          <a:xfrm>
            <a:off x="6153150" y="1083915"/>
            <a:ext cx="5467350" cy="872430"/>
          </a:xfrm>
          <a:prstGeom prst="rect">
            <a:avLst/>
          </a:prstGeom>
        </p:spPr>
      </p:pic>
      <p:pic>
        <p:nvPicPr>
          <p:cNvPr id="9" name="SK-17-img-8" descr="preencoded.png"/>
          <p:cNvPicPr>
            <a:picLocks noChangeAspect="1"/>
          </p:cNvPicPr>
          <p:nvPr/>
        </p:nvPicPr>
        <p:blipFill>
          <a:blip r:embed="rId7"/>
          <a:stretch>
            <a:fillRect/>
          </a:stretch>
        </p:blipFill>
        <p:spPr>
          <a:xfrm>
            <a:off x="6267450" y="1179165"/>
            <a:ext cx="381000" cy="381000"/>
          </a:xfrm>
          <a:prstGeom prst="rect">
            <a:avLst/>
          </a:prstGeom>
        </p:spPr>
      </p:pic>
      <p:pic>
        <p:nvPicPr>
          <p:cNvPr id="10" name="SK-17-img-9" descr="preencoded.png"/>
          <p:cNvPicPr>
            <a:picLocks noChangeAspect="1"/>
          </p:cNvPicPr>
          <p:nvPr/>
        </p:nvPicPr>
        <p:blipFill>
          <a:blip r:embed="rId9"/>
          <a:stretch>
            <a:fillRect/>
          </a:stretch>
        </p:blipFill>
        <p:spPr>
          <a:xfrm>
            <a:off x="6350794" y="1282005"/>
            <a:ext cx="214313" cy="175320"/>
          </a:xfrm>
          <a:prstGeom prst="rect">
            <a:avLst/>
          </a:prstGeom>
        </p:spPr>
      </p:pic>
      <p:pic>
        <p:nvPicPr>
          <p:cNvPr id="11" name="SK-17-img-10" descr="preencoded.png"/>
          <p:cNvPicPr>
            <a:picLocks noChangeAspect="1"/>
          </p:cNvPicPr>
          <p:nvPr/>
        </p:nvPicPr>
        <p:blipFill>
          <a:blip r:embed="rId10"/>
          <a:stretch>
            <a:fillRect/>
          </a:stretch>
        </p:blipFill>
        <p:spPr>
          <a:xfrm>
            <a:off x="571500" y="2051596"/>
            <a:ext cx="5467350" cy="872430"/>
          </a:xfrm>
          <a:prstGeom prst="rect">
            <a:avLst/>
          </a:prstGeom>
        </p:spPr>
      </p:pic>
      <p:pic>
        <p:nvPicPr>
          <p:cNvPr id="12" name="SK-17-img-11" descr="preencoded.png"/>
          <p:cNvPicPr>
            <a:picLocks noChangeAspect="1"/>
          </p:cNvPicPr>
          <p:nvPr/>
        </p:nvPicPr>
        <p:blipFill>
          <a:blip r:embed="rId11"/>
          <a:stretch>
            <a:fillRect/>
          </a:stretch>
        </p:blipFill>
        <p:spPr>
          <a:xfrm>
            <a:off x="685800" y="2146846"/>
            <a:ext cx="381000" cy="381000"/>
          </a:xfrm>
          <a:prstGeom prst="rect">
            <a:avLst/>
          </a:prstGeom>
        </p:spPr>
      </p:pic>
      <p:pic>
        <p:nvPicPr>
          <p:cNvPr id="13" name="SK-17-img-12" descr="preencoded.png"/>
          <p:cNvPicPr>
            <a:picLocks noChangeAspect="1"/>
          </p:cNvPicPr>
          <p:nvPr/>
        </p:nvPicPr>
        <p:blipFill>
          <a:blip r:embed="rId12"/>
          <a:stretch>
            <a:fillRect/>
          </a:stretch>
        </p:blipFill>
        <p:spPr>
          <a:xfrm>
            <a:off x="769144" y="2249686"/>
            <a:ext cx="214313" cy="175320"/>
          </a:xfrm>
          <a:prstGeom prst="rect">
            <a:avLst/>
          </a:prstGeom>
        </p:spPr>
      </p:pic>
      <p:pic>
        <p:nvPicPr>
          <p:cNvPr id="14" name="SK-17-img-13" descr="preencoded.png"/>
          <p:cNvPicPr>
            <a:picLocks noChangeAspect="1"/>
          </p:cNvPicPr>
          <p:nvPr/>
        </p:nvPicPr>
        <p:blipFill>
          <a:blip r:embed="rId10"/>
          <a:stretch>
            <a:fillRect/>
          </a:stretch>
        </p:blipFill>
        <p:spPr>
          <a:xfrm>
            <a:off x="6153150" y="2051596"/>
            <a:ext cx="5467350" cy="872430"/>
          </a:xfrm>
          <a:prstGeom prst="rect">
            <a:avLst/>
          </a:prstGeom>
        </p:spPr>
      </p:pic>
      <p:pic>
        <p:nvPicPr>
          <p:cNvPr id="15" name="SK-17-img-14" descr="preencoded.png"/>
          <p:cNvPicPr>
            <a:picLocks noChangeAspect="1"/>
          </p:cNvPicPr>
          <p:nvPr/>
        </p:nvPicPr>
        <p:blipFill>
          <a:blip r:embed="rId11"/>
          <a:stretch>
            <a:fillRect/>
          </a:stretch>
        </p:blipFill>
        <p:spPr>
          <a:xfrm>
            <a:off x="6267450" y="2146846"/>
            <a:ext cx="381000" cy="381000"/>
          </a:xfrm>
          <a:prstGeom prst="rect">
            <a:avLst/>
          </a:prstGeom>
        </p:spPr>
      </p:pic>
      <p:pic>
        <p:nvPicPr>
          <p:cNvPr id="16" name="SK-17-img-15" descr="preencoded.png"/>
          <p:cNvPicPr>
            <a:picLocks noChangeAspect="1"/>
          </p:cNvPicPr>
          <p:nvPr/>
        </p:nvPicPr>
        <p:blipFill>
          <a:blip r:embed="rId13"/>
          <a:stretch>
            <a:fillRect/>
          </a:stretch>
        </p:blipFill>
        <p:spPr>
          <a:xfrm>
            <a:off x="6350794" y="2249686"/>
            <a:ext cx="214313" cy="175320"/>
          </a:xfrm>
          <a:prstGeom prst="rect">
            <a:avLst/>
          </a:prstGeom>
        </p:spPr>
      </p:pic>
      <p:pic>
        <p:nvPicPr>
          <p:cNvPr id="17" name="SK-17-img-16" descr="preencoded.png"/>
          <p:cNvPicPr>
            <a:picLocks noChangeAspect="1"/>
          </p:cNvPicPr>
          <p:nvPr/>
        </p:nvPicPr>
        <p:blipFill>
          <a:blip r:embed="rId14"/>
          <a:stretch>
            <a:fillRect/>
          </a:stretch>
        </p:blipFill>
        <p:spPr>
          <a:xfrm>
            <a:off x="571500" y="3019276"/>
            <a:ext cx="5467350" cy="872430"/>
          </a:xfrm>
          <a:prstGeom prst="rect">
            <a:avLst/>
          </a:prstGeom>
        </p:spPr>
      </p:pic>
      <p:pic>
        <p:nvPicPr>
          <p:cNvPr id="18" name="SK-17-img-17" descr="preencoded.png"/>
          <p:cNvPicPr>
            <a:picLocks noChangeAspect="1"/>
          </p:cNvPicPr>
          <p:nvPr/>
        </p:nvPicPr>
        <p:blipFill>
          <a:blip r:embed="rId15"/>
          <a:stretch>
            <a:fillRect/>
          </a:stretch>
        </p:blipFill>
        <p:spPr>
          <a:xfrm>
            <a:off x="685800" y="3114526"/>
            <a:ext cx="381000" cy="381000"/>
          </a:xfrm>
          <a:prstGeom prst="rect">
            <a:avLst/>
          </a:prstGeom>
        </p:spPr>
      </p:pic>
      <p:pic>
        <p:nvPicPr>
          <p:cNvPr id="19" name="SK-17-img-18" descr="preencoded.png"/>
          <p:cNvPicPr>
            <a:picLocks noChangeAspect="1"/>
          </p:cNvPicPr>
          <p:nvPr/>
        </p:nvPicPr>
        <p:blipFill>
          <a:blip r:embed="rId16"/>
          <a:stretch>
            <a:fillRect/>
          </a:stretch>
        </p:blipFill>
        <p:spPr>
          <a:xfrm>
            <a:off x="769144" y="3217366"/>
            <a:ext cx="214313" cy="175320"/>
          </a:xfrm>
          <a:prstGeom prst="rect">
            <a:avLst/>
          </a:prstGeom>
        </p:spPr>
      </p:pic>
      <p:pic>
        <p:nvPicPr>
          <p:cNvPr id="20" name="SK-17-img-19" descr="preencoded.png"/>
          <p:cNvPicPr>
            <a:picLocks noChangeAspect="1"/>
          </p:cNvPicPr>
          <p:nvPr/>
        </p:nvPicPr>
        <p:blipFill>
          <a:blip r:embed="rId14"/>
          <a:stretch>
            <a:fillRect/>
          </a:stretch>
        </p:blipFill>
        <p:spPr>
          <a:xfrm>
            <a:off x="6153150" y="3019276"/>
            <a:ext cx="5467350" cy="872430"/>
          </a:xfrm>
          <a:prstGeom prst="rect">
            <a:avLst/>
          </a:prstGeom>
        </p:spPr>
      </p:pic>
      <p:pic>
        <p:nvPicPr>
          <p:cNvPr id="21" name="SK-17-img-20" descr="preencoded.png"/>
          <p:cNvPicPr>
            <a:picLocks noChangeAspect="1"/>
          </p:cNvPicPr>
          <p:nvPr/>
        </p:nvPicPr>
        <p:blipFill>
          <a:blip r:embed="rId15"/>
          <a:stretch>
            <a:fillRect/>
          </a:stretch>
        </p:blipFill>
        <p:spPr>
          <a:xfrm>
            <a:off x="6267450" y="3114526"/>
            <a:ext cx="381000" cy="381000"/>
          </a:xfrm>
          <a:prstGeom prst="rect">
            <a:avLst/>
          </a:prstGeom>
        </p:spPr>
      </p:pic>
      <p:pic>
        <p:nvPicPr>
          <p:cNvPr id="22" name="SK-17-img-21" descr="preencoded.png"/>
          <p:cNvPicPr>
            <a:picLocks noChangeAspect="1"/>
          </p:cNvPicPr>
          <p:nvPr/>
        </p:nvPicPr>
        <p:blipFill>
          <a:blip r:embed="rId17"/>
          <a:stretch>
            <a:fillRect/>
          </a:stretch>
        </p:blipFill>
        <p:spPr>
          <a:xfrm>
            <a:off x="6350794" y="3217366"/>
            <a:ext cx="214313" cy="175320"/>
          </a:xfrm>
          <a:prstGeom prst="rect">
            <a:avLst/>
          </a:prstGeom>
        </p:spPr>
      </p:pic>
      <p:pic>
        <p:nvPicPr>
          <p:cNvPr id="23" name="SK-17-img-22" descr="preencoded.png"/>
          <p:cNvPicPr>
            <a:picLocks noChangeAspect="1"/>
          </p:cNvPicPr>
          <p:nvPr/>
        </p:nvPicPr>
        <p:blipFill>
          <a:blip r:embed="rId18"/>
          <a:stretch>
            <a:fillRect/>
          </a:stretch>
        </p:blipFill>
        <p:spPr>
          <a:xfrm>
            <a:off x="571500" y="3986957"/>
            <a:ext cx="5467350" cy="872430"/>
          </a:xfrm>
          <a:prstGeom prst="rect">
            <a:avLst/>
          </a:prstGeom>
        </p:spPr>
      </p:pic>
      <p:pic>
        <p:nvPicPr>
          <p:cNvPr id="24" name="SK-17-img-23" descr="preencoded.png"/>
          <p:cNvPicPr>
            <a:picLocks noChangeAspect="1"/>
          </p:cNvPicPr>
          <p:nvPr/>
        </p:nvPicPr>
        <p:blipFill>
          <a:blip r:embed="rId19"/>
          <a:stretch>
            <a:fillRect/>
          </a:stretch>
        </p:blipFill>
        <p:spPr>
          <a:xfrm>
            <a:off x="685800" y="4082207"/>
            <a:ext cx="381000" cy="381000"/>
          </a:xfrm>
          <a:prstGeom prst="rect">
            <a:avLst/>
          </a:prstGeom>
        </p:spPr>
      </p:pic>
      <p:pic>
        <p:nvPicPr>
          <p:cNvPr id="25" name="SK-17-img-24" descr="preencoded.png"/>
          <p:cNvPicPr>
            <a:picLocks noChangeAspect="1"/>
          </p:cNvPicPr>
          <p:nvPr/>
        </p:nvPicPr>
        <p:blipFill>
          <a:blip r:embed="rId20"/>
          <a:stretch>
            <a:fillRect/>
          </a:stretch>
        </p:blipFill>
        <p:spPr>
          <a:xfrm>
            <a:off x="769144" y="4185047"/>
            <a:ext cx="214313" cy="175320"/>
          </a:xfrm>
          <a:prstGeom prst="rect">
            <a:avLst/>
          </a:prstGeom>
        </p:spPr>
      </p:pic>
      <p:pic>
        <p:nvPicPr>
          <p:cNvPr id="26" name="SK-17-img-25" descr="preencoded.png"/>
          <p:cNvPicPr>
            <a:picLocks noChangeAspect="1"/>
          </p:cNvPicPr>
          <p:nvPr/>
        </p:nvPicPr>
        <p:blipFill>
          <a:blip r:embed="rId18"/>
          <a:stretch>
            <a:fillRect/>
          </a:stretch>
        </p:blipFill>
        <p:spPr>
          <a:xfrm>
            <a:off x="6153150" y="3986957"/>
            <a:ext cx="5467350" cy="872430"/>
          </a:xfrm>
          <a:prstGeom prst="rect">
            <a:avLst/>
          </a:prstGeom>
        </p:spPr>
      </p:pic>
      <p:pic>
        <p:nvPicPr>
          <p:cNvPr id="27" name="SK-17-img-26" descr="preencoded.png"/>
          <p:cNvPicPr>
            <a:picLocks noChangeAspect="1"/>
          </p:cNvPicPr>
          <p:nvPr/>
        </p:nvPicPr>
        <p:blipFill>
          <a:blip r:embed="rId19"/>
          <a:stretch>
            <a:fillRect/>
          </a:stretch>
        </p:blipFill>
        <p:spPr>
          <a:xfrm>
            <a:off x="6267450" y="4082207"/>
            <a:ext cx="381000" cy="381000"/>
          </a:xfrm>
          <a:prstGeom prst="rect">
            <a:avLst/>
          </a:prstGeom>
        </p:spPr>
      </p:pic>
      <p:pic>
        <p:nvPicPr>
          <p:cNvPr id="28" name="SK-17-img-27" descr="preencoded.png"/>
          <p:cNvPicPr>
            <a:picLocks noChangeAspect="1"/>
          </p:cNvPicPr>
          <p:nvPr/>
        </p:nvPicPr>
        <p:blipFill>
          <a:blip r:embed="rId21"/>
          <a:stretch>
            <a:fillRect/>
          </a:stretch>
        </p:blipFill>
        <p:spPr>
          <a:xfrm>
            <a:off x="6350794" y="4185047"/>
            <a:ext cx="214313" cy="175320"/>
          </a:xfrm>
          <a:prstGeom prst="rect">
            <a:avLst/>
          </a:prstGeom>
        </p:spPr>
      </p:pic>
      <p:pic>
        <p:nvPicPr>
          <p:cNvPr id="29" name="SK-17-img-28" descr="preencoded.png"/>
          <p:cNvPicPr>
            <a:picLocks noChangeAspect="1"/>
          </p:cNvPicPr>
          <p:nvPr/>
        </p:nvPicPr>
        <p:blipFill>
          <a:blip r:embed="rId14"/>
          <a:stretch>
            <a:fillRect/>
          </a:stretch>
        </p:blipFill>
        <p:spPr>
          <a:xfrm>
            <a:off x="571500" y="4954637"/>
            <a:ext cx="5467350" cy="872430"/>
          </a:xfrm>
          <a:prstGeom prst="rect">
            <a:avLst/>
          </a:prstGeom>
        </p:spPr>
      </p:pic>
      <p:pic>
        <p:nvPicPr>
          <p:cNvPr id="30" name="SK-17-img-29" descr="preencoded.png"/>
          <p:cNvPicPr>
            <a:picLocks noChangeAspect="1"/>
          </p:cNvPicPr>
          <p:nvPr/>
        </p:nvPicPr>
        <p:blipFill>
          <a:blip r:embed="rId15"/>
          <a:stretch>
            <a:fillRect/>
          </a:stretch>
        </p:blipFill>
        <p:spPr>
          <a:xfrm>
            <a:off x="685800" y="5049887"/>
            <a:ext cx="381000" cy="381000"/>
          </a:xfrm>
          <a:prstGeom prst="rect">
            <a:avLst/>
          </a:prstGeom>
        </p:spPr>
      </p:pic>
      <p:pic>
        <p:nvPicPr>
          <p:cNvPr id="31" name="SK-17-img-30" descr="preencoded.png"/>
          <p:cNvPicPr>
            <a:picLocks noChangeAspect="1"/>
          </p:cNvPicPr>
          <p:nvPr/>
        </p:nvPicPr>
        <p:blipFill>
          <a:blip r:embed="rId22"/>
          <a:stretch>
            <a:fillRect/>
          </a:stretch>
        </p:blipFill>
        <p:spPr>
          <a:xfrm>
            <a:off x="769144" y="5152727"/>
            <a:ext cx="214313" cy="175320"/>
          </a:xfrm>
          <a:prstGeom prst="rect">
            <a:avLst/>
          </a:prstGeom>
        </p:spPr>
      </p:pic>
      <p:pic>
        <p:nvPicPr>
          <p:cNvPr id="32" name="SK-17-img-31" descr="preencoded.png"/>
          <p:cNvPicPr>
            <a:picLocks noChangeAspect="1"/>
          </p:cNvPicPr>
          <p:nvPr/>
        </p:nvPicPr>
        <p:blipFill>
          <a:blip r:embed="rId14"/>
          <a:stretch>
            <a:fillRect/>
          </a:stretch>
        </p:blipFill>
        <p:spPr>
          <a:xfrm>
            <a:off x="6153150" y="4954637"/>
            <a:ext cx="5467350" cy="872430"/>
          </a:xfrm>
          <a:prstGeom prst="rect">
            <a:avLst/>
          </a:prstGeom>
        </p:spPr>
      </p:pic>
      <p:pic>
        <p:nvPicPr>
          <p:cNvPr id="33" name="SK-17-img-32" descr="preencoded.png"/>
          <p:cNvPicPr>
            <a:picLocks noChangeAspect="1"/>
          </p:cNvPicPr>
          <p:nvPr/>
        </p:nvPicPr>
        <p:blipFill>
          <a:blip r:embed="rId15"/>
          <a:stretch>
            <a:fillRect/>
          </a:stretch>
        </p:blipFill>
        <p:spPr>
          <a:xfrm>
            <a:off x="6267450" y="5049887"/>
            <a:ext cx="381000" cy="381000"/>
          </a:xfrm>
          <a:prstGeom prst="rect">
            <a:avLst/>
          </a:prstGeom>
        </p:spPr>
      </p:pic>
      <p:pic>
        <p:nvPicPr>
          <p:cNvPr id="34" name="SK-17-img-33" descr="preencoded.png"/>
          <p:cNvPicPr>
            <a:picLocks noChangeAspect="1"/>
          </p:cNvPicPr>
          <p:nvPr/>
        </p:nvPicPr>
        <p:blipFill>
          <a:blip r:embed="rId23"/>
          <a:stretch>
            <a:fillRect/>
          </a:stretch>
        </p:blipFill>
        <p:spPr>
          <a:xfrm>
            <a:off x="6350794" y="5152727"/>
            <a:ext cx="214313" cy="175320"/>
          </a:xfrm>
          <a:prstGeom prst="rect">
            <a:avLst/>
          </a:prstGeom>
        </p:spPr>
      </p:pic>
      <p:pic>
        <p:nvPicPr>
          <p:cNvPr id="35" name="SK-17-img-34" descr="preencoded.png"/>
          <p:cNvPicPr>
            <a:picLocks noChangeAspect="1"/>
          </p:cNvPicPr>
          <p:nvPr/>
        </p:nvPicPr>
        <p:blipFill>
          <a:blip r:embed="rId24"/>
          <a:stretch>
            <a:fillRect/>
          </a:stretch>
        </p:blipFill>
        <p:spPr>
          <a:xfrm>
            <a:off x="571500" y="6477000"/>
            <a:ext cx="11049000" cy="381000"/>
          </a:xfrm>
          <a:prstGeom prst="rect">
            <a:avLst/>
          </a:prstGeom>
        </p:spPr>
      </p:pic>
      <p:sp>
        <p:nvSpPr>
          <p:cNvPr id="36" name="SK-17-text-35"/>
          <p:cNvSpPr/>
          <p:nvPr/>
        </p:nvSpPr>
        <p:spPr>
          <a:xfrm>
            <a:off x="819150" y="304800"/>
            <a:ext cx="637984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Top Tips for GPs</a:t>
            </a:r>
            <a:endParaRPr lang="en-US" sz="2550" dirty="0"/>
          </a:p>
        </p:txBody>
      </p:sp>
      <p:sp>
        <p:nvSpPr>
          <p:cNvPr id="37" name="SK-17-text-36"/>
          <p:cNvSpPr/>
          <p:nvPr/>
        </p:nvSpPr>
        <p:spPr>
          <a:xfrm>
            <a:off x="819150" y="7314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38" name="SK-17-text-37"/>
          <p:cNvSpPr/>
          <p:nvPr/>
        </p:nvSpPr>
        <p:spPr>
          <a:xfrm>
            <a:off x="1209675" y="1179165"/>
            <a:ext cx="48006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Act on Family Concerns</a:t>
            </a:r>
            <a:endParaRPr lang="en-US" sz="1350" dirty="0"/>
          </a:p>
        </p:txBody>
      </p:sp>
      <p:sp>
        <p:nvSpPr>
          <p:cNvPr id="39" name="SK-17-text-38"/>
          <p:cNvSpPr/>
          <p:nvPr/>
        </p:nvSpPr>
        <p:spPr>
          <a:xfrm>
            <a:off x="1209675" y="1464915"/>
            <a:ext cx="4714875" cy="396180"/>
          </a:xfrm>
          <a:prstGeom prst="rect">
            <a:avLst/>
          </a:prstGeom>
          <a:noFill/>
          <a:ln/>
        </p:spPr>
        <p:txBody>
          <a:bodyPr vert="horz" wrap="square" lIns="0" tIns="0" rIns="0" bIns="0" rtlCol="0" anchor="ctr"/>
          <a:lstStyle/>
          <a:p>
            <a:pPr marL="0" indent="0">
              <a:lnSpc>
                <a:spcPts val="1560"/>
              </a:lnSpc>
              <a:buNone/>
            </a:pPr>
            <a:r>
              <a:rPr lang="en-US" sz="1200" dirty="0">
                <a:solidFill>
                  <a:srgbClr val="636E72"/>
                </a:solidFill>
              </a:rPr>
              <a:t>Take family/carer worries seriously; they often notice subtle personality changes before florid symptoms appear.</a:t>
            </a:r>
            <a:endParaRPr lang="en-US" sz="1200" dirty="0"/>
          </a:p>
        </p:txBody>
      </p:sp>
      <p:sp>
        <p:nvSpPr>
          <p:cNvPr id="40" name="SK-17-text-39"/>
          <p:cNvSpPr/>
          <p:nvPr/>
        </p:nvSpPr>
        <p:spPr>
          <a:xfrm>
            <a:off x="6791325" y="1179165"/>
            <a:ext cx="48006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Assess Risk Every Time</a:t>
            </a:r>
            <a:endParaRPr lang="en-US" sz="1350" dirty="0"/>
          </a:p>
        </p:txBody>
      </p:sp>
      <p:sp>
        <p:nvSpPr>
          <p:cNvPr id="41" name="SK-17-text-40"/>
          <p:cNvSpPr/>
          <p:nvPr/>
        </p:nvSpPr>
        <p:spPr>
          <a:xfrm>
            <a:off x="6791325" y="1464915"/>
            <a:ext cx="4714875" cy="396180"/>
          </a:xfrm>
          <a:prstGeom prst="rect">
            <a:avLst/>
          </a:prstGeom>
          <a:noFill/>
          <a:ln/>
        </p:spPr>
        <p:txBody>
          <a:bodyPr vert="horz" wrap="square" lIns="0" tIns="0" rIns="0" bIns="0" rtlCol="0" anchor="ctr"/>
          <a:lstStyle/>
          <a:p>
            <a:pPr marL="0" indent="0">
              <a:lnSpc>
                <a:spcPts val="1560"/>
              </a:lnSpc>
              <a:buNone/>
            </a:pPr>
            <a:r>
              <a:rPr lang="en-US" sz="1200" dirty="0">
                <a:solidFill>
                  <a:srgbClr val="636E72"/>
                </a:solidFill>
              </a:rPr>
              <a:t>Evaluate risk to self, others, and self-neglect at every consultation. Document your findings clearly.</a:t>
            </a:r>
            <a:endParaRPr lang="en-US" sz="1200" dirty="0"/>
          </a:p>
        </p:txBody>
      </p:sp>
      <p:sp>
        <p:nvSpPr>
          <p:cNvPr id="42" name="SK-17-text-41"/>
          <p:cNvSpPr/>
          <p:nvPr/>
        </p:nvSpPr>
        <p:spPr>
          <a:xfrm>
            <a:off x="1209675" y="2146846"/>
            <a:ext cx="58464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Check Substances &amp; Physicals</a:t>
            </a:r>
            <a:endParaRPr lang="en-US" sz="1350" dirty="0"/>
          </a:p>
        </p:txBody>
      </p:sp>
      <p:sp>
        <p:nvSpPr>
          <p:cNvPr id="43" name="SK-17-text-42"/>
          <p:cNvSpPr/>
          <p:nvPr/>
        </p:nvSpPr>
        <p:spPr>
          <a:xfrm>
            <a:off x="1209675" y="2432596"/>
            <a:ext cx="4714875" cy="396180"/>
          </a:xfrm>
          <a:prstGeom prst="rect">
            <a:avLst/>
          </a:prstGeom>
          <a:noFill/>
          <a:ln/>
        </p:spPr>
        <p:txBody>
          <a:bodyPr vert="horz" wrap="square" lIns="0" tIns="0" rIns="0" bIns="0" rtlCol="0" anchor="ctr"/>
          <a:lstStyle/>
          <a:p>
            <a:pPr marL="0" indent="0">
              <a:lnSpc>
                <a:spcPts val="1560"/>
              </a:lnSpc>
              <a:buNone/>
            </a:pPr>
            <a:r>
              <a:rPr lang="en-US" sz="1200" dirty="0">
                <a:solidFill>
                  <a:srgbClr val="636E72"/>
                </a:solidFill>
              </a:rPr>
              <a:t>Screen for cannabis/stimulants and rule out organic causes like delirium, infection, or CNS pathology first.</a:t>
            </a:r>
            <a:endParaRPr lang="en-US" sz="1200" dirty="0"/>
          </a:p>
        </p:txBody>
      </p:sp>
      <p:sp>
        <p:nvSpPr>
          <p:cNvPr id="44" name="SK-17-text-43"/>
          <p:cNvSpPr/>
          <p:nvPr/>
        </p:nvSpPr>
        <p:spPr>
          <a:xfrm>
            <a:off x="6791325" y="2146846"/>
            <a:ext cx="48006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Refer EIP Early</a:t>
            </a:r>
            <a:endParaRPr lang="en-US" sz="1350" dirty="0"/>
          </a:p>
        </p:txBody>
      </p:sp>
      <p:sp>
        <p:nvSpPr>
          <p:cNvPr id="45" name="SK-17-text-44"/>
          <p:cNvSpPr/>
          <p:nvPr/>
        </p:nvSpPr>
        <p:spPr>
          <a:xfrm>
            <a:off x="6791325" y="2432596"/>
            <a:ext cx="4714875" cy="396180"/>
          </a:xfrm>
          <a:prstGeom prst="rect">
            <a:avLst/>
          </a:prstGeom>
          <a:noFill/>
          <a:ln/>
        </p:spPr>
        <p:txBody>
          <a:bodyPr vert="horz" wrap="square" lIns="0" tIns="0" rIns="0" bIns="0" rtlCol="0" anchor="ctr"/>
          <a:lstStyle/>
          <a:p>
            <a:pPr marL="0" indent="0">
              <a:lnSpc>
                <a:spcPts val="1560"/>
              </a:lnSpc>
              <a:buNone/>
            </a:pPr>
            <a:r>
              <a:rPr lang="en-US" sz="1200" dirty="0">
                <a:solidFill>
                  <a:srgbClr val="636E72"/>
                </a:solidFill>
              </a:rPr>
              <a:t>Refer to Early Intervention in Psychosis (EIP) immediately for suspected first episodes—delay worsens outcomes.</a:t>
            </a:r>
            <a:endParaRPr lang="en-US" sz="1200" dirty="0"/>
          </a:p>
        </p:txBody>
      </p:sp>
      <p:sp>
        <p:nvSpPr>
          <p:cNvPr id="46" name="SK-17-text-45"/>
          <p:cNvSpPr/>
          <p:nvPr/>
        </p:nvSpPr>
        <p:spPr>
          <a:xfrm>
            <a:off x="1209675" y="3114526"/>
            <a:ext cx="48006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Don't Argue Delusions</a:t>
            </a:r>
            <a:endParaRPr lang="en-US" sz="1350" dirty="0"/>
          </a:p>
        </p:txBody>
      </p:sp>
      <p:sp>
        <p:nvSpPr>
          <p:cNvPr id="47" name="SK-17-text-46"/>
          <p:cNvSpPr/>
          <p:nvPr/>
        </p:nvSpPr>
        <p:spPr>
          <a:xfrm>
            <a:off x="1209675" y="3400276"/>
            <a:ext cx="4714875" cy="396180"/>
          </a:xfrm>
          <a:prstGeom prst="rect">
            <a:avLst/>
          </a:prstGeom>
          <a:noFill/>
          <a:ln/>
        </p:spPr>
        <p:txBody>
          <a:bodyPr vert="horz" wrap="square" lIns="0" tIns="0" rIns="0" bIns="0" rtlCol="0" anchor="ctr"/>
          <a:lstStyle/>
          <a:p>
            <a:pPr marL="0" indent="0">
              <a:lnSpc>
                <a:spcPts val="1560"/>
              </a:lnSpc>
              <a:buNone/>
            </a:pPr>
            <a:r>
              <a:rPr lang="en-US" sz="1200" dirty="0">
                <a:solidFill>
                  <a:srgbClr val="636E72"/>
                </a:solidFill>
              </a:rPr>
              <a:t>Validate the patient's distress without confirming or confronting the delusional belief directly.</a:t>
            </a:r>
            <a:endParaRPr lang="en-US" sz="1200" dirty="0"/>
          </a:p>
        </p:txBody>
      </p:sp>
      <p:sp>
        <p:nvSpPr>
          <p:cNvPr id="48" name="SK-17-text-47"/>
          <p:cNvSpPr/>
          <p:nvPr/>
        </p:nvSpPr>
        <p:spPr>
          <a:xfrm>
            <a:off x="6791325" y="3114526"/>
            <a:ext cx="54006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Follow Up Missed Appointments</a:t>
            </a:r>
            <a:endParaRPr lang="en-US" sz="1350" dirty="0"/>
          </a:p>
        </p:txBody>
      </p:sp>
      <p:sp>
        <p:nvSpPr>
          <p:cNvPr id="49" name="SK-17-text-48"/>
          <p:cNvSpPr/>
          <p:nvPr/>
        </p:nvSpPr>
        <p:spPr>
          <a:xfrm>
            <a:off x="6791325" y="3400276"/>
            <a:ext cx="4714875" cy="396180"/>
          </a:xfrm>
          <a:prstGeom prst="rect">
            <a:avLst/>
          </a:prstGeom>
          <a:noFill/>
          <a:ln/>
        </p:spPr>
        <p:txBody>
          <a:bodyPr vert="horz" wrap="square" lIns="0" tIns="0" rIns="0" bIns="0" rtlCol="0" anchor="ctr"/>
          <a:lstStyle/>
          <a:p>
            <a:pPr marL="0" indent="0">
              <a:lnSpc>
                <a:spcPts val="1560"/>
              </a:lnSpc>
              <a:buNone/>
            </a:pPr>
            <a:r>
              <a:rPr lang="en-US" sz="1200" dirty="0">
                <a:solidFill>
                  <a:srgbClr val="636E72"/>
                </a:solidFill>
              </a:rPr>
              <a:t>Treat 'Did Not Attends' as a red flag. Proactively follow up patients who disengage from services.</a:t>
            </a:r>
            <a:endParaRPr lang="en-US" sz="1200" dirty="0"/>
          </a:p>
        </p:txBody>
      </p:sp>
      <p:sp>
        <p:nvSpPr>
          <p:cNvPr id="50" name="SK-17-text-49"/>
          <p:cNvSpPr/>
          <p:nvPr/>
        </p:nvSpPr>
        <p:spPr>
          <a:xfrm>
            <a:off x="1209675" y="4082207"/>
            <a:ext cx="60521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Annual Physical Health Review</a:t>
            </a:r>
            <a:endParaRPr lang="en-US" sz="1350" dirty="0"/>
          </a:p>
        </p:txBody>
      </p:sp>
      <p:sp>
        <p:nvSpPr>
          <p:cNvPr id="51" name="SK-17-text-50"/>
          <p:cNvSpPr/>
          <p:nvPr/>
        </p:nvSpPr>
        <p:spPr>
          <a:xfrm>
            <a:off x="1209675" y="4367957"/>
            <a:ext cx="4714875" cy="396180"/>
          </a:xfrm>
          <a:prstGeom prst="rect">
            <a:avLst/>
          </a:prstGeom>
          <a:noFill/>
          <a:ln/>
        </p:spPr>
        <p:txBody>
          <a:bodyPr vert="horz" wrap="square" lIns="0" tIns="0" rIns="0" bIns="0" rtlCol="0" anchor="ctr"/>
          <a:lstStyle/>
          <a:p>
            <a:pPr marL="0" indent="0">
              <a:lnSpc>
                <a:spcPts val="1560"/>
              </a:lnSpc>
              <a:buNone/>
            </a:pPr>
            <a:r>
              <a:rPr lang="en-US" sz="1200" dirty="0">
                <a:solidFill>
                  <a:srgbClr val="636E72"/>
                </a:solidFill>
              </a:rPr>
              <a:t>Monitor BP, BMI, glucose, and lipids annually for all patients on long-term antipsychotic medication.</a:t>
            </a:r>
            <a:endParaRPr lang="en-US" sz="1200" dirty="0"/>
          </a:p>
        </p:txBody>
      </p:sp>
      <p:sp>
        <p:nvSpPr>
          <p:cNvPr id="52" name="SK-17-text-51"/>
          <p:cNvSpPr/>
          <p:nvPr/>
        </p:nvSpPr>
        <p:spPr>
          <a:xfrm>
            <a:off x="6791325" y="4082207"/>
            <a:ext cx="48006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Verify BNF Doses</a:t>
            </a:r>
            <a:endParaRPr lang="en-US" sz="1350" dirty="0"/>
          </a:p>
        </p:txBody>
      </p:sp>
      <p:sp>
        <p:nvSpPr>
          <p:cNvPr id="53" name="SK-17-text-52"/>
          <p:cNvSpPr/>
          <p:nvPr/>
        </p:nvSpPr>
        <p:spPr>
          <a:xfrm>
            <a:off x="6791325" y="4367957"/>
            <a:ext cx="4714875" cy="396180"/>
          </a:xfrm>
          <a:prstGeom prst="rect">
            <a:avLst/>
          </a:prstGeom>
          <a:noFill/>
          <a:ln/>
        </p:spPr>
        <p:txBody>
          <a:bodyPr vert="horz" wrap="square" lIns="0" tIns="0" rIns="0" bIns="0" rtlCol="0" anchor="ctr"/>
          <a:lstStyle/>
          <a:p>
            <a:pPr marL="0" indent="0">
              <a:lnSpc>
                <a:spcPts val="1560"/>
              </a:lnSpc>
              <a:buNone/>
            </a:pPr>
            <a:r>
              <a:rPr lang="en-US" sz="1200" dirty="0">
                <a:solidFill>
                  <a:srgbClr val="636E72"/>
                </a:solidFill>
              </a:rPr>
              <a:t>Always check current BNF/local formulary. Start low, titrate slowly, and monitor for side effects like EPSEs.</a:t>
            </a:r>
            <a:endParaRPr lang="en-US" sz="1200" dirty="0"/>
          </a:p>
        </p:txBody>
      </p:sp>
      <p:sp>
        <p:nvSpPr>
          <p:cNvPr id="54" name="SK-17-text-53"/>
          <p:cNvSpPr/>
          <p:nvPr/>
        </p:nvSpPr>
        <p:spPr>
          <a:xfrm>
            <a:off x="1209675" y="5049887"/>
            <a:ext cx="48006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Document Safety Plans</a:t>
            </a:r>
            <a:endParaRPr lang="en-US" sz="1350" dirty="0"/>
          </a:p>
        </p:txBody>
      </p:sp>
      <p:sp>
        <p:nvSpPr>
          <p:cNvPr id="55" name="SK-17-text-54"/>
          <p:cNvSpPr/>
          <p:nvPr/>
        </p:nvSpPr>
        <p:spPr>
          <a:xfrm>
            <a:off x="1209675" y="5335637"/>
            <a:ext cx="4714875" cy="396180"/>
          </a:xfrm>
          <a:prstGeom prst="rect">
            <a:avLst/>
          </a:prstGeom>
          <a:noFill/>
          <a:ln/>
        </p:spPr>
        <p:txBody>
          <a:bodyPr vert="horz" wrap="square" lIns="0" tIns="0" rIns="0" bIns="0" rtlCol="0" anchor="ctr"/>
          <a:lstStyle/>
          <a:p>
            <a:pPr marL="0" indent="0">
              <a:lnSpc>
                <a:spcPts val="1560"/>
              </a:lnSpc>
              <a:buNone/>
            </a:pPr>
            <a:r>
              <a:rPr lang="en-US" sz="1200" dirty="0">
                <a:solidFill>
                  <a:srgbClr val="636E72"/>
                </a:solidFill>
              </a:rPr>
              <a:t>Ensure a clear, written safety plan is in place and shared with the patient, carers, and the crisis team.</a:t>
            </a:r>
            <a:endParaRPr lang="en-US" sz="1200" dirty="0"/>
          </a:p>
        </p:txBody>
      </p:sp>
      <p:sp>
        <p:nvSpPr>
          <p:cNvPr id="56" name="SK-17-text-55"/>
          <p:cNvSpPr/>
          <p:nvPr/>
        </p:nvSpPr>
        <p:spPr>
          <a:xfrm>
            <a:off x="6791325" y="5049887"/>
            <a:ext cx="48177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Use Carers with Consent</a:t>
            </a:r>
            <a:endParaRPr lang="en-US" sz="1350" dirty="0"/>
          </a:p>
        </p:txBody>
      </p:sp>
      <p:sp>
        <p:nvSpPr>
          <p:cNvPr id="57" name="SK-17-text-56"/>
          <p:cNvSpPr/>
          <p:nvPr/>
        </p:nvSpPr>
        <p:spPr>
          <a:xfrm>
            <a:off x="6791325" y="5335637"/>
            <a:ext cx="4714875" cy="396180"/>
          </a:xfrm>
          <a:prstGeom prst="rect">
            <a:avLst/>
          </a:prstGeom>
          <a:noFill/>
          <a:ln/>
        </p:spPr>
        <p:txBody>
          <a:bodyPr vert="horz" wrap="square" lIns="0" tIns="0" rIns="0" bIns="0" rtlCol="0" anchor="ctr"/>
          <a:lstStyle/>
          <a:p>
            <a:pPr marL="0" indent="0">
              <a:lnSpc>
                <a:spcPts val="1560"/>
              </a:lnSpc>
              <a:buNone/>
            </a:pPr>
            <a:r>
              <a:rPr lang="en-US" sz="1200" dirty="0">
                <a:solidFill>
                  <a:srgbClr val="636E72"/>
                </a:solidFill>
              </a:rPr>
              <a:t>Involve carers early to provide collateral history and offer them a separate assessment of their own needs.</a:t>
            </a:r>
            <a:endParaRPr lang="en-US" sz="1200" dirty="0"/>
          </a:p>
        </p:txBody>
      </p:sp>
      <p:sp>
        <p:nvSpPr>
          <p:cNvPr id="58" name="SK-17-text-57"/>
          <p:cNvSpPr/>
          <p:nvPr/>
        </p:nvSpPr>
        <p:spPr>
          <a:xfrm>
            <a:off x="571500" y="6543675"/>
            <a:ext cx="6202680"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Slide 17 of 35 | Psychosis in Primary Care</a:t>
            </a:r>
            <a:endParaRPr lang="en-US" sz="900" dirty="0"/>
          </a:p>
        </p:txBody>
      </p:sp>
      <p:sp>
        <p:nvSpPr>
          <p:cNvPr id="59" name="SK-17-text-58"/>
          <p:cNvSpPr/>
          <p:nvPr/>
        </p:nvSpPr>
        <p:spPr>
          <a:xfrm>
            <a:off x="10360819" y="6543675"/>
            <a:ext cx="1831181" cy="171450"/>
          </a:xfrm>
          <a:prstGeom prst="rect">
            <a:avLst/>
          </a:prstGeom>
          <a:noFill/>
          <a:ln/>
        </p:spPr>
        <p:txBody>
          <a:bodyPr vert="horz" wrap="square" lIns="0" tIns="0" rIns="0" bIns="0" rtlCol="0" anchor="ctr"/>
          <a:lstStyle/>
          <a:p>
            <a:pPr marL="0" indent="0">
              <a:lnSpc>
                <a:spcPts val="1350"/>
              </a:lnSpc>
              <a:buNone/>
            </a:pPr>
            <a:r>
              <a:rPr lang="en-US" sz="900" b="1" u="sng" dirty="0">
                <a:solidFill>
                  <a:srgbClr val="E0651F"/>
                </a:solidFill>
                <a:hlinkClick r:id="rId25" tooltip="https://www.bradfordvts.co.uk/">
                  <a:extLst>
                    <a:ext uri="{A12FA001-AC4F-418D-AE19-62706E023703}">
                      <ahyp:hlinkClr xmlns:ahyp="http://schemas.microsoft.com/office/drawing/2018/hyperlinkcolor" val="tx"/>
                    </a:ext>
                  </a:extLst>
                </a:hlinkClick>
              </a:rPr>
              <a:t>www.bradfordvts.co.uk</a:t>
            </a:r>
            <a:endParaRPr lang="en-US" sz="900" dirty="0"/>
          </a:p>
        </p:txBody>
      </p:sp>
      <p:sp>
        <p:nvSpPr>
          <p:cNvPr id="60" name="SK-17-text-58-link-hitbox-1">
            <a:hlinkClick r:id="rId25" tooltip="https://www.bradfordvts.co.uk/"/>
          </p:cNvPr>
          <p:cNvSpPr/>
          <p:nvPr/>
        </p:nvSpPr>
        <p:spPr>
          <a:xfrm>
            <a:off x="10360819" y="6562725"/>
            <a:ext cx="1831181" cy="13335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8-img-3" descr="preencoded.png"/>
          <p:cNvPicPr>
            <a:picLocks noChangeAspect="1"/>
          </p:cNvPicPr>
          <p:nvPr/>
        </p:nvPicPr>
        <p:blipFill>
          <a:blip r:embed="rId5"/>
          <a:stretch>
            <a:fillRect/>
          </a:stretch>
        </p:blipFill>
        <p:spPr>
          <a:xfrm>
            <a:off x="571500" y="200025"/>
            <a:ext cx="57150" cy="428625"/>
          </a:xfrm>
          <a:prstGeom prst="rect">
            <a:avLst/>
          </a:prstGeom>
        </p:spPr>
      </p:pic>
      <p:pic>
        <p:nvPicPr>
          <p:cNvPr id="5" name="SK-18-img-4" descr="preencoded.png"/>
          <p:cNvPicPr>
            <a:picLocks noChangeAspect="1"/>
          </p:cNvPicPr>
          <p:nvPr/>
        </p:nvPicPr>
        <p:blipFill>
          <a:blip r:embed="rId6"/>
          <a:stretch>
            <a:fillRect/>
          </a:stretch>
        </p:blipFill>
        <p:spPr>
          <a:xfrm>
            <a:off x="571500" y="921990"/>
            <a:ext cx="5381625" cy="2967038"/>
          </a:xfrm>
          <a:prstGeom prst="rect">
            <a:avLst/>
          </a:prstGeom>
        </p:spPr>
      </p:pic>
      <p:pic>
        <p:nvPicPr>
          <p:cNvPr id="6" name="SK-18-img-5" descr="preencoded.png"/>
          <p:cNvPicPr>
            <a:picLocks noChangeAspect="1"/>
          </p:cNvPicPr>
          <p:nvPr/>
        </p:nvPicPr>
        <p:blipFill>
          <a:blip r:embed="rId7"/>
          <a:stretch>
            <a:fillRect/>
          </a:stretch>
        </p:blipFill>
        <p:spPr>
          <a:xfrm>
            <a:off x="685800" y="998190"/>
            <a:ext cx="5153025" cy="361950"/>
          </a:xfrm>
          <a:prstGeom prst="rect">
            <a:avLst/>
          </a:prstGeom>
        </p:spPr>
      </p:pic>
      <p:pic>
        <p:nvPicPr>
          <p:cNvPr id="7" name="SK-18-img-6" descr="preencoded.png"/>
          <p:cNvPicPr>
            <a:picLocks noChangeAspect="1"/>
          </p:cNvPicPr>
          <p:nvPr/>
        </p:nvPicPr>
        <p:blipFill>
          <a:blip r:embed="rId8"/>
          <a:stretch>
            <a:fillRect/>
          </a:stretch>
        </p:blipFill>
        <p:spPr>
          <a:xfrm>
            <a:off x="685800" y="1041053"/>
            <a:ext cx="304800" cy="228600"/>
          </a:xfrm>
          <a:prstGeom prst="rect">
            <a:avLst/>
          </a:prstGeom>
        </p:spPr>
      </p:pic>
      <p:pic>
        <p:nvPicPr>
          <p:cNvPr id="8" name="SK-18-img-7" descr="preencoded.png"/>
          <p:cNvPicPr>
            <a:picLocks noChangeAspect="1"/>
          </p:cNvPicPr>
          <p:nvPr/>
        </p:nvPicPr>
        <p:blipFill>
          <a:blip r:embed="rId9"/>
          <a:stretch>
            <a:fillRect/>
          </a:stretch>
        </p:blipFill>
        <p:spPr>
          <a:xfrm>
            <a:off x="571500" y="4012853"/>
            <a:ext cx="5381625" cy="2481263"/>
          </a:xfrm>
          <a:prstGeom prst="rect">
            <a:avLst/>
          </a:prstGeom>
        </p:spPr>
      </p:pic>
      <p:pic>
        <p:nvPicPr>
          <p:cNvPr id="9" name="SK-18-img-8" descr="preencoded.png"/>
          <p:cNvPicPr>
            <a:picLocks noChangeAspect="1"/>
          </p:cNvPicPr>
          <p:nvPr/>
        </p:nvPicPr>
        <p:blipFill>
          <a:blip r:embed="rId10"/>
          <a:stretch>
            <a:fillRect/>
          </a:stretch>
        </p:blipFill>
        <p:spPr>
          <a:xfrm>
            <a:off x="685800" y="4089053"/>
            <a:ext cx="5153025" cy="361950"/>
          </a:xfrm>
          <a:prstGeom prst="rect">
            <a:avLst/>
          </a:prstGeom>
        </p:spPr>
      </p:pic>
      <p:pic>
        <p:nvPicPr>
          <p:cNvPr id="10" name="SK-18-img-9" descr="preencoded.png"/>
          <p:cNvPicPr>
            <a:picLocks noChangeAspect="1"/>
          </p:cNvPicPr>
          <p:nvPr/>
        </p:nvPicPr>
        <p:blipFill>
          <a:blip r:embed="rId11"/>
          <a:stretch>
            <a:fillRect/>
          </a:stretch>
        </p:blipFill>
        <p:spPr>
          <a:xfrm>
            <a:off x="685800" y="4131915"/>
            <a:ext cx="304800" cy="228600"/>
          </a:xfrm>
          <a:prstGeom prst="rect">
            <a:avLst/>
          </a:prstGeom>
        </p:spPr>
      </p:pic>
      <p:pic>
        <p:nvPicPr>
          <p:cNvPr id="11" name="SK-18-img-10" descr="preencoded.png"/>
          <p:cNvPicPr>
            <a:picLocks noChangeAspect="1"/>
          </p:cNvPicPr>
          <p:nvPr/>
        </p:nvPicPr>
        <p:blipFill>
          <a:blip r:embed="rId12"/>
          <a:stretch>
            <a:fillRect/>
          </a:stretch>
        </p:blipFill>
        <p:spPr>
          <a:xfrm>
            <a:off x="685800" y="4693890"/>
            <a:ext cx="5153025" cy="1114425"/>
          </a:xfrm>
          <a:prstGeom prst="rect">
            <a:avLst/>
          </a:prstGeom>
        </p:spPr>
      </p:pic>
      <p:pic>
        <p:nvPicPr>
          <p:cNvPr id="12" name="SK-18-img-11" descr="preencoded.png"/>
          <p:cNvPicPr>
            <a:picLocks noChangeAspect="1"/>
          </p:cNvPicPr>
          <p:nvPr/>
        </p:nvPicPr>
        <p:blipFill>
          <a:blip r:embed="rId13"/>
          <a:stretch>
            <a:fillRect/>
          </a:stretch>
        </p:blipFill>
        <p:spPr>
          <a:xfrm>
            <a:off x="6238875" y="921990"/>
            <a:ext cx="5381625" cy="2724150"/>
          </a:xfrm>
          <a:prstGeom prst="rect">
            <a:avLst/>
          </a:prstGeom>
        </p:spPr>
      </p:pic>
      <p:pic>
        <p:nvPicPr>
          <p:cNvPr id="13" name="SK-18-img-12" descr="preencoded.png"/>
          <p:cNvPicPr>
            <a:picLocks noChangeAspect="1"/>
          </p:cNvPicPr>
          <p:nvPr/>
        </p:nvPicPr>
        <p:blipFill>
          <a:blip r:embed="rId7"/>
          <a:stretch>
            <a:fillRect/>
          </a:stretch>
        </p:blipFill>
        <p:spPr>
          <a:xfrm>
            <a:off x="6353175" y="998190"/>
            <a:ext cx="5153025" cy="361950"/>
          </a:xfrm>
          <a:prstGeom prst="rect">
            <a:avLst/>
          </a:prstGeom>
        </p:spPr>
      </p:pic>
      <p:pic>
        <p:nvPicPr>
          <p:cNvPr id="14" name="SK-18-img-13" descr="preencoded.png"/>
          <p:cNvPicPr>
            <a:picLocks noChangeAspect="1"/>
          </p:cNvPicPr>
          <p:nvPr/>
        </p:nvPicPr>
        <p:blipFill>
          <a:blip r:embed="rId14"/>
          <a:stretch>
            <a:fillRect/>
          </a:stretch>
        </p:blipFill>
        <p:spPr>
          <a:xfrm>
            <a:off x="6353175" y="1041053"/>
            <a:ext cx="304800" cy="228600"/>
          </a:xfrm>
          <a:prstGeom prst="rect">
            <a:avLst/>
          </a:prstGeom>
        </p:spPr>
      </p:pic>
      <p:pic>
        <p:nvPicPr>
          <p:cNvPr id="15" name="SK-18-img-14" descr="preencoded.png"/>
          <p:cNvPicPr>
            <a:picLocks noChangeAspect="1"/>
          </p:cNvPicPr>
          <p:nvPr/>
        </p:nvPicPr>
        <p:blipFill>
          <a:blip r:embed="rId15"/>
          <a:stretch>
            <a:fillRect/>
          </a:stretch>
        </p:blipFill>
        <p:spPr>
          <a:xfrm>
            <a:off x="6238875" y="3741390"/>
            <a:ext cx="5381625" cy="2752725"/>
          </a:xfrm>
          <a:prstGeom prst="rect">
            <a:avLst/>
          </a:prstGeom>
        </p:spPr>
      </p:pic>
      <p:pic>
        <p:nvPicPr>
          <p:cNvPr id="16" name="SK-18-img-15" descr="preencoded.png"/>
          <p:cNvPicPr>
            <a:picLocks noChangeAspect="1"/>
          </p:cNvPicPr>
          <p:nvPr/>
        </p:nvPicPr>
        <p:blipFill>
          <a:blip r:embed="rId7"/>
          <a:stretch>
            <a:fillRect/>
          </a:stretch>
        </p:blipFill>
        <p:spPr>
          <a:xfrm>
            <a:off x="6353175" y="3817590"/>
            <a:ext cx="5153025" cy="361950"/>
          </a:xfrm>
          <a:prstGeom prst="rect">
            <a:avLst/>
          </a:prstGeom>
        </p:spPr>
      </p:pic>
      <p:pic>
        <p:nvPicPr>
          <p:cNvPr id="17" name="SK-18-img-16" descr="preencoded.png"/>
          <p:cNvPicPr>
            <a:picLocks noChangeAspect="1"/>
          </p:cNvPicPr>
          <p:nvPr/>
        </p:nvPicPr>
        <p:blipFill>
          <a:blip r:embed="rId16"/>
          <a:stretch>
            <a:fillRect/>
          </a:stretch>
        </p:blipFill>
        <p:spPr>
          <a:xfrm>
            <a:off x="6353175" y="3860453"/>
            <a:ext cx="304800" cy="228600"/>
          </a:xfrm>
          <a:prstGeom prst="rect">
            <a:avLst/>
          </a:prstGeom>
        </p:spPr>
      </p:pic>
      <p:pic>
        <p:nvPicPr>
          <p:cNvPr id="18" name="SK-18-img-17" descr="preencoded.png"/>
          <p:cNvPicPr>
            <a:picLocks noChangeAspect="1"/>
          </p:cNvPicPr>
          <p:nvPr/>
        </p:nvPicPr>
        <p:blipFill>
          <a:blip r:embed="rId17"/>
          <a:stretch>
            <a:fillRect/>
          </a:stretch>
        </p:blipFill>
        <p:spPr>
          <a:xfrm>
            <a:off x="6353175" y="4817715"/>
            <a:ext cx="5153025" cy="962025"/>
          </a:xfrm>
          <a:prstGeom prst="rect">
            <a:avLst/>
          </a:prstGeom>
        </p:spPr>
      </p:pic>
      <p:pic>
        <p:nvPicPr>
          <p:cNvPr id="19" name="SK-18-img-18" descr="preencoded.png"/>
          <p:cNvPicPr>
            <a:picLocks noChangeAspect="1"/>
          </p:cNvPicPr>
          <p:nvPr/>
        </p:nvPicPr>
        <p:blipFill>
          <a:blip r:embed="rId18"/>
          <a:stretch>
            <a:fillRect/>
          </a:stretch>
        </p:blipFill>
        <p:spPr>
          <a:xfrm>
            <a:off x="6467475" y="4904780"/>
            <a:ext cx="154781" cy="125760"/>
          </a:xfrm>
          <a:prstGeom prst="rect">
            <a:avLst/>
          </a:prstGeom>
        </p:spPr>
      </p:pic>
      <p:pic>
        <p:nvPicPr>
          <p:cNvPr id="20" name="SK-18-img-19" descr="preencoded.png"/>
          <p:cNvPicPr>
            <a:picLocks noChangeAspect="1"/>
          </p:cNvPicPr>
          <p:nvPr/>
        </p:nvPicPr>
        <p:blipFill>
          <a:blip r:embed="rId19"/>
          <a:stretch>
            <a:fillRect/>
          </a:stretch>
        </p:blipFill>
        <p:spPr>
          <a:xfrm>
            <a:off x="571500" y="6589365"/>
            <a:ext cx="11049000" cy="247650"/>
          </a:xfrm>
          <a:prstGeom prst="rect">
            <a:avLst/>
          </a:prstGeom>
        </p:spPr>
      </p:pic>
      <p:sp>
        <p:nvSpPr>
          <p:cNvPr id="21" name="SK-18-text-20"/>
          <p:cNvSpPr/>
          <p:nvPr/>
        </p:nvSpPr>
        <p:spPr>
          <a:xfrm>
            <a:off x="819150" y="200025"/>
            <a:ext cx="71570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Treatment Overview</a:t>
            </a:r>
            <a:endParaRPr lang="en-US" sz="2550" dirty="0"/>
          </a:p>
        </p:txBody>
      </p:sp>
      <p:sp>
        <p:nvSpPr>
          <p:cNvPr id="22" name="SK-18-text-21"/>
          <p:cNvSpPr/>
          <p:nvPr/>
        </p:nvSpPr>
        <p:spPr>
          <a:xfrm>
            <a:off x="819150" y="626715"/>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3" name="SK-18-text-22"/>
          <p:cNvSpPr/>
          <p:nvPr/>
        </p:nvSpPr>
        <p:spPr>
          <a:xfrm>
            <a:off x="1104900" y="998190"/>
            <a:ext cx="68941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Psychological Interventions</a:t>
            </a:r>
            <a:endParaRPr lang="en-US" sz="1650" dirty="0"/>
          </a:p>
        </p:txBody>
      </p:sp>
      <p:sp>
        <p:nvSpPr>
          <p:cNvPr id="24" name="SK-18-text-23"/>
          <p:cNvSpPr/>
          <p:nvPr/>
        </p:nvSpPr>
        <p:spPr>
          <a:xfrm>
            <a:off x="685800" y="1436340"/>
            <a:ext cx="5153025" cy="514350"/>
          </a:xfrm>
          <a:prstGeom prst="rect">
            <a:avLst/>
          </a:prstGeom>
          <a:noFill/>
          <a:ln/>
        </p:spPr>
        <p:txBody>
          <a:bodyPr vert="horz" wrap="square" lIns="0" tIns="0" rIns="0" bIns="0" rtlCol="0" anchor="ctr"/>
          <a:lstStyle/>
          <a:p>
            <a:pPr marL="0" indent="0">
              <a:lnSpc>
                <a:spcPts val="2025"/>
              </a:lnSpc>
              <a:buNone/>
            </a:pPr>
            <a:r>
              <a:rPr lang="en-US" sz="1350" dirty="0">
                <a:solidFill>
                  <a:srgbClr val="636E72"/>
                </a:solidFill>
              </a:rPr>
              <a:t>Offer to all people with psychosis or schizophrenia as part of a combined treatment plan.</a:t>
            </a:r>
            <a:endParaRPr lang="en-US" sz="1350" dirty="0"/>
          </a:p>
        </p:txBody>
      </p:sp>
      <p:sp>
        <p:nvSpPr>
          <p:cNvPr id="25" name="SK-18-text-24"/>
          <p:cNvSpPr/>
          <p:nvPr/>
        </p:nvSpPr>
        <p:spPr>
          <a:xfrm>
            <a:off x="876300" y="1998315"/>
            <a:ext cx="4962525"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636E72"/>
                </a:solidFill>
              </a:rPr>
              <a:t>CBT for Psychosis (CBTp):</a:t>
            </a:r>
            <a:r>
              <a:rPr lang="en-US" sz="1275" dirty="0">
                <a:solidFill>
                  <a:srgbClr val="636E72"/>
                </a:solidFill>
              </a:rPr>
              <a:t> Individual therapy focusing on distressing hallucinations/delusions. Minimum 16 sessions.</a:t>
            </a:r>
            <a:endParaRPr lang="en-US" sz="1275" dirty="0"/>
          </a:p>
        </p:txBody>
      </p:sp>
      <p:sp>
        <p:nvSpPr>
          <p:cNvPr id="26" name="SK-18-text-25"/>
          <p:cNvSpPr/>
          <p:nvPr/>
        </p:nvSpPr>
        <p:spPr>
          <a:xfrm>
            <a:off x="876300" y="2522190"/>
            <a:ext cx="4962525" cy="728663"/>
          </a:xfrm>
          <a:prstGeom prst="rect">
            <a:avLst/>
          </a:prstGeom>
          <a:noFill/>
          <a:ln/>
        </p:spPr>
        <p:txBody>
          <a:bodyPr vert="horz" wrap="square" lIns="0" tIns="0" rIns="0" bIns="0" rtlCol="0" anchor="ctr"/>
          <a:lstStyle/>
          <a:p>
            <a:pPr marL="0" indent="0" algn="l">
              <a:lnSpc>
                <a:spcPts val="1913"/>
              </a:lnSpc>
              <a:buNone/>
            </a:pPr>
            <a:r>
              <a:rPr lang="en-US" sz="1275" b="1" dirty="0">
                <a:solidFill>
                  <a:srgbClr val="636E72"/>
                </a:solidFill>
              </a:rPr>
              <a:t>Family Intervention:</a:t>
            </a:r>
            <a:r>
              <a:rPr lang="en-US" sz="1275" dirty="0">
                <a:solidFill>
                  <a:srgbClr val="636E72"/>
                </a:solidFill>
              </a:rPr>
              <a:t> For those in close contact with families. Includes problem-solving and crisis management. 3 months to 1 year (min 10 sessions).</a:t>
            </a:r>
            <a:endParaRPr lang="en-US" sz="1275" dirty="0"/>
          </a:p>
        </p:txBody>
      </p:sp>
      <p:sp>
        <p:nvSpPr>
          <p:cNvPr id="27" name="SK-18-text-26"/>
          <p:cNvSpPr/>
          <p:nvPr/>
        </p:nvSpPr>
        <p:spPr>
          <a:xfrm>
            <a:off x="876300" y="3288953"/>
            <a:ext cx="4962525"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636E72"/>
                </a:solidFill>
              </a:rPr>
              <a:t>At-risk states:</a:t>
            </a:r>
            <a:r>
              <a:rPr lang="en-US" sz="1275" dirty="0">
                <a:solidFill>
                  <a:srgbClr val="636E72"/>
                </a:solidFill>
              </a:rPr>
              <a:t> Offer CBTp (with or without family intervention) to prevent transition.</a:t>
            </a:r>
            <a:endParaRPr lang="en-US" sz="1275" dirty="0"/>
          </a:p>
        </p:txBody>
      </p:sp>
      <p:sp>
        <p:nvSpPr>
          <p:cNvPr id="28" name="SK-18-text-27"/>
          <p:cNvSpPr/>
          <p:nvPr/>
        </p:nvSpPr>
        <p:spPr>
          <a:xfrm>
            <a:off x="1104900" y="4089053"/>
            <a:ext cx="48825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Functional Recovery</a:t>
            </a:r>
            <a:endParaRPr lang="en-US" sz="1650" dirty="0"/>
          </a:p>
        </p:txBody>
      </p:sp>
      <p:sp>
        <p:nvSpPr>
          <p:cNvPr id="29" name="SK-18-text-28"/>
          <p:cNvSpPr/>
          <p:nvPr/>
        </p:nvSpPr>
        <p:spPr>
          <a:xfrm>
            <a:off x="800100" y="4770090"/>
            <a:ext cx="50101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7AE60"/>
                </a:solidFill>
              </a:rPr>
              <a:t>Recovery &amp; Employment</a:t>
            </a:r>
            <a:endParaRPr lang="en-US" sz="1350" dirty="0"/>
          </a:p>
        </p:txBody>
      </p:sp>
      <p:sp>
        <p:nvSpPr>
          <p:cNvPr id="30" name="SK-18-text-29"/>
          <p:cNvSpPr/>
          <p:nvPr/>
        </p:nvSpPr>
        <p:spPr>
          <a:xfrm>
            <a:off x="800100" y="5046315"/>
            <a:ext cx="4924425" cy="685800"/>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Recovery is more than symptom control. Offer </a:t>
            </a:r>
            <a:r>
              <a:rPr lang="en-US" sz="1200" b="1" dirty="0">
                <a:solidFill>
                  <a:srgbClr val="636E72"/>
                </a:solidFill>
              </a:rPr>
              <a:t>supported employment</a:t>
            </a:r>
            <a:r>
              <a:rPr lang="en-US" sz="1200" dirty="0">
                <a:solidFill>
                  <a:srgbClr val="636E72"/>
                </a:solidFill>
              </a:rPr>
              <a:t> programs for those wishing to return to work. Consider vocational or educational activities for all.</a:t>
            </a:r>
            <a:endParaRPr lang="en-US" sz="1200" dirty="0"/>
          </a:p>
        </p:txBody>
      </p:sp>
      <p:sp>
        <p:nvSpPr>
          <p:cNvPr id="31" name="SK-18-text-30"/>
          <p:cNvSpPr/>
          <p:nvPr/>
        </p:nvSpPr>
        <p:spPr>
          <a:xfrm>
            <a:off x="876300" y="5855940"/>
            <a:ext cx="9811548"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636E72"/>
                </a:solidFill>
              </a:rPr>
              <a:t>Focus on social inclusion and occupational outcomes.</a:t>
            </a:r>
            <a:endParaRPr lang="en-US" sz="1275" dirty="0"/>
          </a:p>
        </p:txBody>
      </p:sp>
      <p:sp>
        <p:nvSpPr>
          <p:cNvPr id="32" name="SK-18-text-31"/>
          <p:cNvSpPr/>
          <p:nvPr/>
        </p:nvSpPr>
        <p:spPr>
          <a:xfrm>
            <a:off x="876300" y="6136928"/>
            <a:ext cx="719177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636E72"/>
                </a:solidFill>
              </a:rPr>
              <a:t>Regularly review rehabilitation needs.</a:t>
            </a:r>
            <a:endParaRPr lang="en-US" sz="1275" dirty="0"/>
          </a:p>
        </p:txBody>
      </p:sp>
      <p:sp>
        <p:nvSpPr>
          <p:cNvPr id="33" name="SK-18-text-32"/>
          <p:cNvSpPr/>
          <p:nvPr/>
        </p:nvSpPr>
        <p:spPr>
          <a:xfrm>
            <a:off x="6772275" y="998190"/>
            <a:ext cx="541972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Antipsychotic Principles</a:t>
            </a:r>
            <a:endParaRPr lang="en-US" sz="1650" dirty="0"/>
          </a:p>
        </p:txBody>
      </p:sp>
      <p:sp>
        <p:nvSpPr>
          <p:cNvPr id="34" name="SK-18-text-33"/>
          <p:cNvSpPr/>
          <p:nvPr/>
        </p:nvSpPr>
        <p:spPr>
          <a:xfrm>
            <a:off x="6353175" y="1436340"/>
            <a:ext cx="5153025" cy="514350"/>
          </a:xfrm>
          <a:prstGeom prst="rect">
            <a:avLst/>
          </a:prstGeom>
          <a:noFill/>
          <a:ln/>
        </p:spPr>
        <p:txBody>
          <a:bodyPr vert="horz" wrap="square" lIns="0" tIns="0" rIns="0" bIns="0" rtlCol="0" anchor="ctr"/>
          <a:lstStyle/>
          <a:p>
            <a:pPr marL="0" indent="0">
              <a:lnSpc>
                <a:spcPts val="2025"/>
              </a:lnSpc>
              <a:buNone/>
            </a:pPr>
            <a:r>
              <a:rPr lang="en-US" sz="1350" dirty="0">
                <a:solidFill>
                  <a:srgbClr val="636E72"/>
                </a:solidFill>
              </a:rPr>
              <a:t>Pharmacotherapy should be initiated in consultation with a psychiatrist for first episodes.</a:t>
            </a:r>
            <a:endParaRPr lang="en-US" sz="1350" dirty="0"/>
          </a:p>
        </p:txBody>
      </p:sp>
      <p:sp>
        <p:nvSpPr>
          <p:cNvPr id="35" name="SK-18-text-34"/>
          <p:cNvSpPr/>
          <p:nvPr/>
        </p:nvSpPr>
        <p:spPr>
          <a:xfrm>
            <a:off x="6543675" y="1998315"/>
            <a:ext cx="4962525"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636E72"/>
                </a:solidFill>
              </a:rPr>
              <a:t>Choice:</a:t>
            </a:r>
            <a:r>
              <a:rPr lang="en-US" sz="1275" dirty="0">
                <a:solidFill>
                  <a:srgbClr val="636E72"/>
                </a:solidFill>
              </a:rPr>
              <a:t> A shared decision based on side-effect profiles (Weight gain, EPSE, Sedation).</a:t>
            </a:r>
            <a:endParaRPr lang="en-US" sz="1275" dirty="0"/>
          </a:p>
        </p:txBody>
      </p:sp>
      <p:sp>
        <p:nvSpPr>
          <p:cNvPr id="36" name="SK-18-text-35"/>
          <p:cNvSpPr/>
          <p:nvPr/>
        </p:nvSpPr>
        <p:spPr>
          <a:xfrm>
            <a:off x="6543675" y="2522190"/>
            <a:ext cx="4962525"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636E72"/>
                </a:solidFill>
              </a:rPr>
              <a:t>Trial:</a:t>
            </a:r>
            <a:r>
              <a:rPr lang="en-US" sz="1275" dirty="0">
                <a:solidFill>
                  <a:srgbClr val="636E72"/>
                </a:solidFill>
              </a:rPr>
              <a:t> Use an individual therapeutic trial for 4–6 weeks at an optimum dose.</a:t>
            </a:r>
            <a:endParaRPr lang="en-US" sz="1275" dirty="0"/>
          </a:p>
        </p:txBody>
      </p:sp>
      <p:sp>
        <p:nvSpPr>
          <p:cNvPr id="37" name="SK-18-text-36"/>
          <p:cNvSpPr/>
          <p:nvPr/>
        </p:nvSpPr>
        <p:spPr>
          <a:xfrm>
            <a:off x="6543675" y="3046065"/>
            <a:ext cx="4962525"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636E72"/>
                </a:solidFill>
              </a:rPr>
              <a:t>Dosing:</a:t>
            </a:r>
            <a:r>
              <a:rPr lang="en-US" sz="1275" dirty="0">
                <a:solidFill>
                  <a:srgbClr val="636E72"/>
                </a:solidFill>
              </a:rPr>
              <a:t> Start low and titrate slowly. Avoid combined antipsychotics (polypharmacy).</a:t>
            </a:r>
            <a:endParaRPr lang="en-US" sz="1275" dirty="0"/>
          </a:p>
        </p:txBody>
      </p:sp>
      <p:sp>
        <p:nvSpPr>
          <p:cNvPr id="38" name="SK-18-text-37"/>
          <p:cNvSpPr/>
          <p:nvPr/>
        </p:nvSpPr>
        <p:spPr>
          <a:xfrm>
            <a:off x="6772275" y="3817590"/>
            <a:ext cx="541972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Shared Decision-Making</a:t>
            </a:r>
            <a:endParaRPr lang="en-US" sz="1650" dirty="0"/>
          </a:p>
        </p:txBody>
      </p:sp>
      <p:sp>
        <p:nvSpPr>
          <p:cNvPr id="39" name="SK-18-text-38"/>
          <p:cNvSpPr/>
          <p:nvPr/>
        </p:nvSpPr>
        <p:spPr>
          <a:xfrm>
            <a:off x="6353175" y="4255740"/>
            <a:ext cx="5153025" cy="514350"/>
          </a:xfrm>
          <a:prstGeom prst="rect">
            <a:avLst/>
          </a:prstGeom>
          <a:noFill/>
          <a:ln/>
        </p:spPr>
        <p:txBody>
          <a:bodyPr vert="horz" wrap="square" lIns="0" tIns="0" rIns="0" bIns="0" rtlCol="0" anchor="ctr"/>
          <a:lstStyle/>
          <a:p>
            <a:pPr marL="0" indent="0">
              <a:lnSpc>
                <a:spcPts val="2025"/>
              </a:lnSpc>
              <a:buNone/>
            </a:pPr>
            <a:r>
              <a:rPr lang="en-US" sz="1350" dirty="0">
                <a:solidFill>
                  <a:srgbClr val="636E72"/>
                </a:solidFill>
              </a:rPr>
              <a:t>Patients are more likely to adhere when they feel heard and understand the trade-offs.</a:t>
            </a:r>
            <a:endParaRPr lang="en-US" sz="1350" dirty="0"/>
          </a:p>
        </p:txBody>
      </p:sp>
      <p:sp>
        <p:nvSpPr>
          <p:cNvPr id="40" name="SK-18-text-39"/>
          <p:cNvSpPr/>
          <p:nvPr/>
        </p:nvSpPr>
        <p:spPr>
          <a:xfrm>
            <a:off x="6679406" y="4874865"/>
            <a:ext cx="4924425" cy="185738"/>
          </a:xfrm>
          <a:prstGeom prst="rect">
            <a:avLst/>
          </a:prstGeom>
          <a:noFill/>
          <a:ln/>
        </p:spPr>
        <p:txBody>
          <a:bodyPr vert="horz" wrap="square" lIns="0" tIns="0" rIns="0" bIns="0" rtlCol="0" anchor="ctr"/>
          <a:lstStyle/>
          <a:p>
            <a:pPr marL="0" indent="0">
              <a:lnSpc>
                <a:spcPts val="1463"/>
              </a:lnSpc>
              <a:buNone/>
            </a:pPr>
            <a:r>
              <a:rPr lang="en-US" sz="975" b="1" dirty="0">
                <a:solidFill>
                  <a:srgbClr val="008080"/>
                </a:solidFill>
              </a:rPr>
              <a:t>SCA PRACTICE: COMMUNICATION</a:t>
            </a:r>
            <a:endParaRPr lang="en-US" sz="975" dirty="0"/>
          </a:p>
        </p:txBody>
      </p:sp>
      <p:sp>
        <p:nvSpPr>
          <p:cNvPr id="41" name="SK-18-text-40"/>
          <p:cNvSpPr/>
          <p:nvPr/>
        </p:nvSpPr>
        <p:spPr>
          <a:xfrm>
            <a:off x="6467475" y="5079653"/>
            <a:ext cx="4924425" cy="642938"/>
          </a:xfrm>
          <a:prstGeom prst="rect">
            <a:avLst/>
          </a:prstGeom>
          <a:noFill/>
          <a:ln/>
        </p:spPr>
        <p:txBody>
          <a:bodyPr vert="horz" wrap="square" lIns="0" tIns="0" rIns="0" bIns="0" rtlCol="0" anchor="ctr"/>
          <a:lstStyle/>
          <a:p>
            <a:pPr marL="0" indent="0">
              <a:lnSpc>
                <a:spcPts val="1688"/>
              </a:lnSpc>
              <a:buNone/>
            </a:pPr>
            <a:r>
              <a:rPr lang="en-US" sz="1125" i="1" dirty="0">
                <a:solidFill>
                  <a:srgbClr val="2D3436"/>
                </a:solidFill>
              </a:rPr>
              <a:t>"We have options for treatment. We can use medication to help with the voices, but we also recommend talking therapies to help you manage the distress. Which would you like to hear about first?"</a:t>
            </a:r>
            <a:endParaRPr lang="en-US" sz="1125" dirty="0"/>
          </a:p>
        </p:txBody>
      </p:sp>
      <p:sp>
        <p:nvSpPr>
          <p:cNvPr id="42" name="SK-18-text-41"/>
          <p:cNvSpPr/>
          <p:nvPr/>
        </p:nvSpPr>
        <p:spPr>
          <a:xfrm>
            <a:off x="6543675" y="5855940"/>
            <a:ext cx="564832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636E72"/>
                </a:solidFill>
              </a:rPr>
              <a:t>Discuss metabolic, sexual, and movement side effects.</a:t>
            </a:r>
            <a:endParaRPr lang="en-US" sz="1275" dirty="0"/>
          </a:p>
        </p:txBody>
      </p:sp>
      <p:sp>
        <p:nvSpPr>
          <p:cNvPr id="43" name="SK-18-text-42"/>
          <p:cNvSpPr/>
          <p:nvPr/>
        </p:nvSpPr>
        <p:spPr>
          <a:xfrm>
            <a:off x="6543675" y="6136928"/>
            <a:ext cx="564832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636E72"/>
                </a:solidFill>
              </a:rPr>
              <a:t>Provide written information and time to decide.</a:t>
            </a:r>
            <a:endParaRPr lang="en-US" sz="1275" dirty="0"/>
          </a:p>
        </p:txBody>
      </p:sp>
      <p:sp>
        <p:nvSpPr>
          <p:cNvPr id="44" name="SK-18-text-43"/>
          <p:cNvSpPr/>
          <p:nvPr/>
        </p:nvSpPr>
        <p:spPr>
          <a:xfrm>
            <a:off x="495300" y="6589365"/>
            <a:ext cx="11125200" cy="247650"/>
          </a:xfrm>
          <a:prstGeom prst="rect">
            <a:avLst/>
          </a:prstGeom>
          <a:noFill/>
          <a:ln/>
        </p:spPr>
        <p:txBody>
          <a:bodyPr vert="horz" wrap="square" lIns="0" tIns="0" rIns="0" bIns="0" rtlCol="0" anchor="ctr"/>
          <a:lstStyle/>
          <a:p>
            <a:pPr marL="0" indent="0" algn="r">
              <a:lnSpc>
                <a:spcPts val="1575"/>
              </a:lnSpc>
              <a:buNone/>
            </a:pPr>
            <a:r>
              <a:rPr lang="en-US" sz="1050" dirty="0">
                <a:solidFill>
                  <a:srgbClr val="B2BEC3"/>
                </a:solidFill>
              </a:rPr>
              <a:t>www.bradfordvts.co.uk</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9-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19-img-4" descr="preencoded.png"/>
          <p:cNvPicPr>
            <a:picLocks noChangeAspect="1"/>
          </p:cNvPicPr>
          <p:nvPr/>
        </p:nvPicPr>
        <p:blipFill>
          <a:blip r:embed="rId6"/>
          <a:stretch>
            <a:fillRect/>
          </a:stretch>
        </p:blipFill>
        <p:spPr>
          <a:xfrm>
            <a:off x="571500" y="2012900"/>
            <a:ext cx="6492180" cy="1557933"/>
          </a:xfrm>
          <a:prstGeom prst="rect">
            <a:avLst/>
          </a:prstGeom>
        </p:spPr>
      </p:pic>
      <p:pic>
        <p:nvPicPr>
          <p:cNvPr id="6" name="SK-19-img-5" descr="preencoded.png"/>
          <p:cNvPicPr>
            <a:picLocks noChangeAspect="1"/>
          </p:cNvPicPr>
          <p:nvPr/>
        </p:nvPicPr>
        <p:blipFill>
          <a:blip r:embed="rId7"/>
          <a:stretch>
            <a:fillRect/>
          </a:stretch>
        </p:blipFill>
        <p:spPr>
          <a:xfrm>
            <a:off x="685800" y="2174825"/>
            <a:ext cx="238125" cy="190500"/>
          </a:xfrm>
          <a:prstGeom prst="rect">
            <a:avLst/>
          </a:prstGeom>
        </p:spPr>
      </p:pic>
      <p:pic>
        <p:nvPicPr>
          <p:cNvPr id="7" name="SK-19-img-6" descr="preencoded.png"/>
          <p:cNvPicPr>
            <a:picLocks noChangeAspect="1"/>
          </p:cNvPicPr>
          <p:nvPr/>
        </p:nvPicPr>
        <p:blipFill>
          <a:blip r:embed="rId8"/>
          <a:stretch>
            <a:fillRect/>
          </a:stretch>
        </p:blipFill>
        <p:spPr>
          <a:xfrm>
            <a:off x="571500" y="3723233"/>
            <a:ext cx="6492180" cy="1557933"/>
          </a:xfrm>
          <a:prstGeom prst="rect">
            <a:avLst/>
          </a:prstGeom>
        </p:spPr>
      </p:pic>
      <p:pic>
        <p:nvPicPr>
          <p:cNvPr id="8" name="SK-19-img-7" descr="preencoded.png"/>
          <p:cNvPicPr>
            <a:picLocks noChangeAspect="1"/>
          </p:cNvPicPr>
          <p:nvPr/>
        </p:nvPicPr>
        <p:blipFill>
          <a:blip r:embed="rId9"/>
          <a:stretch>
            <a:fillRect/>
          </a:stretch>
        </p:blipFill>
        <p:spPr>
          <a:xfrm>
            <a:off x="685800" y="3885158"/>
            <a:ext cx="238125" cy="190500"/>
          </a:xfrm>
          <a:prstGeom prst="rect">
            <a:avLst/>
          </a:prstGeom>
        </p:spPr>
      </p:pic>
      <p:pic>
        <p:nvPicPr>
          <p:cNvPr id="9" name="SK-19-img-8" descr="preencoded.png"/>
          <p:cNvPicPr>
            <a:picLocks noChangeAspect="1"/>
          </p:cNvPicPr>
          <p:nvPr/>
        </p:nvPicPr>
        <p:blipFill>
          <a:blip r:embed="rId10"/>
          <a:stretch>
            <a:fillRect/>
          </a:stretch>
        </p:blipFill>
        <p:spPr>
          <a:xfrm>
            <a:off x="7292280" y="1867049"/>
            <a:ext cx="4328220" cy="1609725"/>
          </a:xfrm>
          <a:prstGeom prst="rect">
            <a:avLst/>
          </a:prstGeom>
        </p:spPr>
      </p:pic>
      <p:pic>
        <p:nvPicPr>
          <p:cNvPr id="10" name="SK-19-img-9" descr="preencoded.png"/>
          <p:cNvPicPr>
            <a:picLocks noChangeAspect="1"/>
          </p:cNvPicPr>
          <p:nvPr/>
        </p:nvPicPr>
        <p:blipFill>
          <a:blip r:embed="rId11"/>
          <a:stretch>
            <a:fillRect/>
          </a:stretch>
        </p:blipFill>
        <p:spPr>
          <a:xfrm>
            <a:off x="7482780" y="2095649"/>
            <a:ext cx="333375" cy="266700"/>
          </a:xfrm>
          <a:prstGeom prst="rect">
            <a:avLst/>
          </a:prstGeom>
        </p:spPr>
      </p:pic>
      <p:pic>
        <p:nvPicPr>
          <p:cNvPr id="11" name="SK-19-img-10" descr="preencoded.png"/>
          <p:cNvPicPr>
            <a:picLocks noChangeAspect="1"/>
          </p:cNvPicPr>
          <p:nvPr/>
        </p:nvPicPr>
        <p:blipFill>
          <a:blip r:embed="rId12"/>
          <a:stretch>
            <a:fillRect/>
          </a:stretch>
        </p:blipFill>
        <p:spPr>
          <a:xfrm>
            <a:off x="7292280" y="3629174"/>
            <a:ext cx="4328220" cy="1797844"/>
          </a:xfrm>
          <a:prstGeom prst="rect">
            <a:avLst/>
          </a:prstGeom>
        </p:spPr>
      </p:pic>
      <p:pic>
        <p:nvPicPr>
          <p:cNvPr id="12" name="SK-19-img-11" descr="preencoded.png"/>
          <p:cNvPicPr>
            <a:picLocks noChangeAspect="1"/>
          </p:cNvPicPr>
          <p:nvPr/>
        </p:nvPicPr>
        <p:blipFill>
          <a:blip r:embed="rId13"/>
          <a:stretch>
            <a:fillRect/>
          </a:stretch>
        </p:blipFill>
        <p:spPr>
          <a:xfrm>
            <a:off x="7406580" y="3791099"/>
            <a:ext cx="238125" cy="190500"/>
          </a:xfrm>
          <a:prstGeom prst="rect">
            <a:avLst/>
          </a:prstGeom>
        </p:spPr>
      </p:pic>
      <p:pic>
        <p:nvPicPr>
          <p:cNvPr id="13" name="SK-19-img-12" descr="preencoded.png"/>
          <p:cNvPicPr>
            <a:picLocks noChangeAspect="1"/>
          </p:cNvPicPr>
          <p:nvPr/>
        </p:nvPicPr>
        <p:blipFill>
          <a:blip r:embed="rId14"/>
          <a:stretch>
            <a:fillRect/>
          </a:stretch>
        </p:blipFill>
        <p:spPr>
          <a:xfrm>
            <a:off x="0" y="6477000"/>
            <a:ext cx="12192000" cy="381000"/>
          </a:xfrm>
          <a:prstGeom prst="rect">
            <a:avLst/>
          </a:prstGeom>
        </p:spPr>
      </p:pic>
      <p:sp>
        <p:nvSpPr>
          <p:cNvPr id="14" name="SK-19-text-13"/>
          <p:cNvSpPr/>
          <p:nvPr/>
        </p:nvSpPr>
        <p:spPr>
          <a:xfrm>
            <a:off x="819150" y="381000"/>
            <a:ext cx="113728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Antipsychotic prescribing principles</a:t>
            </a:r>
            <a:endParaRPr lang="en-US" sz="2550" dirty="0"/>
          </a:p>
        </p:txBody>
      </p:sp>
      <p:sp>
        <p:nvSpPr>
          <p:cNvPr id="15" name="SK-19-text-14"/>
          <p:cNvSpPr/>
          <p:nvPr/>
        </p:nvSpPr>
        <p:spPr>
          <a:xfrm>
            <a:off x="819150" y="807690"/>
            <a:ext cx="569089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16" name="SK-19-text-15"/>
          <p:cNvSpPr/>
          <p:nvPr/>
        </p:nvSpPr>
        <p:spPr>
          <a:xfrm>
            <a:off x="1019175" y="2127200"/>
            <a:ext cx="6629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rPr>
              <a:t>Initiation &amp; Shared Decisions</a:t>
            </a:r>
            <a:endParaRPr lang="en-US" sz="1500" dirty="0"/>
          </a:p>
        </p:txBody>
      </p:sp>
      <p:sp>
        <p:nvSpPr>
          <p:cNvPr id="17" name="SK-19-text-16"/>
          <p:cNvSpPr/>
          <p:nvPr/>
        </p:nvSpPr>
        <p:spPr>
          <a:xfrm>
            <a:off x="876300" y="2508200"/>
            <a:ext cx="1131570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First Episode:</a:t>
            </a:r>
            <a:r>
              <a:rPr lang="en-US" sz="1350" dirty="0">
                <a:solidFill>
                  <a:srgbClr val="2D3436"/>
                </a:solidFill>
              </a:rPr>
              <a:t> Always consult with a psychiatrist before starting.</a:t>
            </a:r>
            <a:endParaRPr lang="en-US" sz="1350" dirty="0"/>
          </a:p>
        </p:txBody>
      </p:sp>
      <p:sp>
        <p:nvSpPr>
          <p:cNvPr id="18" name="SK-19-text-17"/>
          <p:cNvSpPr/>
          <p:nvPr/>
        </p:nvSpPr>
        <p:spPr>
          <a:xfrm>
            <a:off x="876300" y="2824311"/>
            <a:ext cx="1131570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Shared Decision:</a:t>
            </a:r>
            <a:r>
              <a:rPr lang="en-US" sz="1350" dirty="0">
                <a:solidFill>
                  <a:srgbClr val="2D3436"/>
                </a:solidFill>
              </a:rPr>
              <a:t> Discuss side-effect profiles (Weight, EPSE, QT, Prolactin).</a:t>
            </a:r>
            <a:endParaRPr lang="en-US" sz="1350" dirty="0"/>
          </a:p>
        </p:txBody>
      </p:sp>
      <p:sp>
        <p:nvSpPr>
          <p:cNvPr id="19" name="SK-19-text-18"/>
          <p:cNvSpPr/>
          <p:nvPr/>
        </p:nvSpPr>
        <p:spPr>
          <a:xfrm>
            <a:off x="876300" y="3140422"/>
            <a:ext cx="1131570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Choice:</a:t>
            </a:r>
            <a:r>
              <a:rPr lang="en-US" sz="1350" dirty="0">
                <a:solidFill>
                  <a:srgbClr val="2D3436"/>
                </a:solidFill>
              </a:rPr>
              <a:t> Base choice on patient preference and metabolic risk factors.</a:t>
            </a:r>
            <a:endParaRPr lang="en-US" sz="1350" dirty="0"/>
          </a:p>
        </p:txBody>
      </p:sp>
      <p:sp>
        <p:nvSpPr>
          <p:cNvPr id="20" name="SK-19-text-19"/>
          <p:cNvSpPr/>
          <p:nvPr/>
        </p:nvSpPr>
        <p:spPr>
          <a:xfrm>
            <a:off x="1019175" y="3837533"/>
            <a:ext cx="626358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rPr>
              <a:t>Dosing Strategy</a:t>
            </a:r>
            <a:endParaRPr lang="en-US" sz="1500" dirty="0"/>
          </a:p>
        </p:txBody>
      </p:sp>
      <p:sp>
        <p:nvSpPr>
          <p:cNvPr id="21" name="SK-19-text-20"/>
          <p:cNvSpPr/>
          <p:nvPr/>
        </p:nvSpPr>
        <p:spPr>
          <a:xfrm>
            <a:off x="876300" y="4218533"/>
            <a:ext cx="1131570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"Start Low, Go Slow":</a:t>
            </a:r>
            <a:r>
              <a:rPr lang="en-US" sz="1350" dirty="0">
                <a:solidFill>
                  <a:srgbClr val="2D3436"/>
                </a:solidFill>
              </a:rPr>
              <a:t> Use the lowest effective dose to minimize side effects.</a:t>
            </a:r>
            <a:endParaRPr lang="en-US" sz="1350" dirty="0"/>
          </a:p>
        </p:txBody>
      </p:sp>
      <p:sp>
        <p:nvSpPr>
          <p:cNvPr id="22" name="SK-19-text-21"/>
          <p:cNvSpPr/>
          <p:nvPr/>
        </p:nvSpPr>
        <p:spPr>
          <a:xfrm>
            <a:off x="876300" y="4534644"/>
            <a:ext cx="1131570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Titration:</a:t>
            </a:r>
            <a:r>
              <a:rPr lang="en-US" sz="1350" dirty="0">
                <a:solidFill>
                  <a:srgbClr val="2D3436"/>
                </a:solidFill>
              </a:rPr>
              <a:t> Titrate gradually within the BNF-recommended range.</a:t>
            </a:r>
            <a:endParaRPr lang="en-US" sz="1350" dirty="0"/>
          </a:p>
        </p:txBody>
      </p:sp>
      <p:sp>
        <p:nvSpPr>
          <p:cNvPr id="23" name="SK-19-text-22"/>
          <p:cNvSpPr/>
          <p:nvPr/>
        </p:nvSpPr>
        <p:spPr>
          <a:xfrm>
            <a:off x="876300" y="4850755"/>
            <a:ext cx="1131570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Documentation:</a:t>
            </a:r>
            <a:r>
              <a:rPr lang="en-US" sz="1350" dirty="0">
                <a:solidFill>
                  <a:srgbClr val="2D3436"/>
                </a:solidFill>
              </a:rPr>
              <a:t> Record indication, expected benefits, and risk assessment.</a:t>
            </a:r>
            <a:endParaRPr lang="en-US" sz="1350" dirty="0"/>
          </a:p>
        </p:txBody>
      </p:sp>
      <p:sp>
        <p:nvSpPr>
          <p:cNvPr id="24" name="SK-19-text-23"/>
          <p:cNvSpPr/>
          <p:nvPr/>
        </p:nvSpPr>
        <p:spPr>
          <a:xfrm>
            <a:off x="7930455" y="2057549"/>
            <a:ext cx="25831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6C5CE7"/>
                </a:solidFill>
              </a:rPr>
              <a:t>AKT PEARL</a:t>
            </a:r>
            <a:endParaRPr lang="en-US" sz="1800" dirty="0"/>
          </a:p>
        </p:txBody>
      </p:sp>
      <p:sp>
        <p:nvSpPr>
          <p:cNvPr id="25" name="SK-19-text-24"/>
          <p:cNvSpPr/>
          <p:nvPr/>
        </p:nvSpPr>
        <p:spPr>
          <a:xfrm>
            <a:off x="7482780" y="2514749"/>
            <a:ext cx="3947220" cy="771525"/>
          </a:xfrm>
          <a:prstGeom prst="rect">
            <a:avLst/>
          </a:prstGeom>
          <a:noFill/>
          <a:ln/>
        </p:spPr>
        <p:txBody>
          <a:bodyPr vert="horz" wrap="square" lIns="0" tIns="0" rIns="0" bIns="0" rtlCol="0" anchor="ctr"/>
          <a:lstStyle/>
          <a:p>
            <a:pPr marL="0" indent="0">
              <a:lnSpc>
                <a:spcPts val="2025"/>
              </a:lnSpc>
              <a:buNone/>
            </a:pPr>
            <a:r>
              <a:rPr lang="en-US" sz="1350" dirty="0">
                <a:solidFill>
                  <a:srgbClr val="2D3436"/>
                </a:solidFill>
              </a:rPr>
              <a:t>Antipsychotics require an individual therapeutic trial of </a:t>
            </a:r>
            <a:r>
              <a:rPr lang="en-US" sz="1350" b="1" dirty="0">
                <a:solidFill>
                  <a:srgbClr val="6C5CE7"/>
                </a:solidFill>
              </a:rPr>
              <a:t>4–6 weeks</a:t>
            </a:r>
            <a:r>
              <a:rPr lang="en-US" sz="1350" dirty="0">
                <a:solidFill>
                  <a:srgbClr val="2D3436"/>
                </a:solidFill>
              </a:rPr>
              <a:t> at an optimum dose to fully assess response.</a:t>
            </a:r>
            <a:endParaRPr lang="en-US" sz="1350" dirty="0"/>
          </a:p>
        </p:txBody>
      </p:sp>
      <p:sp>
        <p:nvSpPr>
          <p:cNvPr id="26" name="SK-19-text-25"/>
          <p:cNvSpPr/>
          <p:nvPr/>
        </p:nvSpPr>
        <p:spPr>
          <a:xfrm>
            <a:off x="7739955" y="3743474"/>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63031"/>
                </a:solidFill>
              </a:rPr>
              <a:t>Avoid Polypharmacy</a:t>
            </a:r>
            <a:endParaRPr lang="en-US" sz="1500" dirty="0"/>
          </a:p>
        </p:txBody>
      </p:sp>
      <p:sp>
        <p:nvSpPr>
          <p:cNvPr id="27" name="SK-19-text-26"/>
          <p:cNvSpPr/>
          <p:nvPr/>
        </p:nvSpPr>
        <p:spPr>
          <a:xfrm>
            <a:off x="7597080" y="4124474"/>
            <a:ext cx="459492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Do not initiate regular </a:t>
            </a:r>
            <a:r>
              <a:rPr lang="en-US" sz="1350" b="1" dirty="0">
                <a:solidFill>
                  <a:srgbClr val="2D3436"/>
                </a:solidFill>
              </a:rPr>
              <a:t>combined antipsychotics</a:t>
            </a:r>
            <a:r>
              <a:rPr lang="en-US" sz="1350" dirty="0">
                <a:solidFill>
                  <a:srgbClr val="2D3436"/>
                </a:solidFill>
              </a:rPr>
              <a:t>.</a:t>
            </a:r>
            <a:endParaRPr lang="en-US" sz="1350" dirty="0"/>
          </a:p>
        </p:txBody>
      </p:sp>
      <p:sp>
        <p:nvSpPr>
          <p:cNvPr id="28" name="SK-19-text-27"/>
          <p:cNvSpPr/>
          <p:nvPr/>
        </p:nvSpPr>
        <p:spPr>
          <a:xfrm>
            <a:off x="7597080" y="4440585"/>
            <a:ext cx="3909120"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Exception: Brief overlap during medication changes.</a:t>
            </a:r>
            <a:endParaRPr lang="en-US" sz="1350" dirty="0"/>
          </a:p>
        </p:txBody>
      </p:sp>
      <p:sp>
        <p:nvSpPr>
          <p:cNvPr id="29" name="SK-19-text-28"/>
          <p:cNvSpPr/>
          <p:nvPr/>
        </p:nvSpPr>
        <p:spPr>
          <a:xfrm>
            <a:off x="7597080" y="4996607"/>
            <a:ext cx="459492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Justify any doses outside BNF/SPC ranges clearly.</a:t>
            </a:r>
            <a:endParaRPr lang="en-US" sz="1350" dirty="0"/>
          </a:p>
        </p:txBody>
      </p:sp>
      <p:sp>
        <p:nvSpPr>
          <p:cNvPr id="30" name="SK-19-text-29"/>
          <p:cNvSpPr/>
          <p:nvPr/>
        </p:nvSpPr>
        <p:spPr>
          <a:xfrm>
            <a:off x="571500" y="6581775"/>
            <a:ext cx="3505200"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Psychosis in Primary Care</a:t>
            </a:r>
            <a:endParaRPr lang="en-US" sz="900" dirty="0"/>
          </a:p>
        </p:txBody>
      </p:sp>
      <p:sp>
        <p:nvSpPr>
          <p:cNvPr id="31" name="SK-19-text-30"/>
          <p:cNvSpPr/>
          <p:nvPr/>
        </p:nvSpPr>
        <p:spPr>
          <a:xfrm>
            <a:off x="10470654" y="6581775"/>
            <a:ext cx="1721346"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www.bradfordvts.co.uk</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4"/>
          <a:stretch>
            <a:fillRect/>
          </a:stretch>
        </p:blipFill>
        <p:spPr>
          <a:xfrm>
            <a:off x="571500" y="381000"/>
            <a:ext cx="57150" cy="428625"/>
          </a:xfrm>
          <a:prstGeom prst="rect">
            <a:avLst/>
          </a:prstGeom>
        </p:spPr>
      </p:pic>
      <p:pic>
        <p:nvPicPr>
          <p:cNvPr id="4" name="SK-20-img-3" descr="preencoded.png"/>
          <p:cNvPicPr>
            <a:picLocks noChangeAspect="1"/>
          </p:cNvPicPr>
          <p:nvPr/>
        </p:nvPicPr>
        <p:blipFill>
          <a:blip r:embed="rId5"/>
          <a:stretch>
            <a:fillRect/>
          </a:stretch>
        </p:blipFill>
        <p:spPr>
          <a:xfrm>
            <a:off x="571500" y="1198215"/>
            <a:ext cx="6457950" cy="4707285"/>
          </a:xfrm>
          <a:prstGeom prst="rect">
            <a:avLst/>
          </a:prstGeom>
        </p:spPr>
      </p:pic>
      <p:pic>
        <p:nvPicPr>
          <p:cNvPr id="5" name="SK-20-img-4" descr="preencoded.png"/>
          <p:cNvPicPr>
            <a:picLocks noChangeAspect="1"/>
          </p:cNvPicPr>
          <p:nvPr/>
        </p:nvPicPr>
        <p:blipFill>
          <a:blip r:embed="rId6"/>
          <a:stretch>
            <a:fillRect/>
          </a:stretch>
        </p:blipFill>
        <p:spPr>
          <a:xfrm>
            <a:off x="571500" y="1198215"/>
            <a:ext cx="1937296" cy="714375"/>
          </a:xfrm>
          <a:prstGeom prst="rect">
            <a:avLst/>
          </a:prstGeom>
        </p:spPr>
      </p:pic>
      <p:pic>
        <p:nvPicPr>
          <p:cNvPr id="6" name="SK-20-img-5" descr="preencoded.png"/>
          <p:cNvPicPr>
            <a:picLocks noChangeAspect="1"/>
          </p:cNvPicPr>
          <p:nvPr/>
        </p:nvPicPr>
        <p:blipFill>
          <a:blip r:embed="rId7"/>
          <a:stretch>
            <a:fillRect/>
          </a:stretch>
        </p:blipFill>
        <p:spPr>
          <a:xfrm>
            <a:off x="2508796" y="1198215"/>
            <a:ext cx="1405086" cy="714375"/>
          </a:xfrm>
          <a:prstGeom prst="rect">
            <a:avLst/>
          </a:prstGeom>
        </p:spPr>
      </p:pic>
      <p:pic>
        <p:nvPicPr>
          <p:cNvPr id="7" name="SK-20-img-6" descr="preencoded.png"/>
          <p:cNvPicPr>
            <a:picLocks noChangeAspect="1"/>
          </p:cNvPicPr>
          <p:nvPr/>
        </p:nvPicPr>
        <p:blipFill>
          <a:blip r:embed="rId8"/>
          <a:stretch>
            <a:fillRect/>
          </a:stretch>
        </p:blipFill>
        <p:spPr>
          <a:xfrm>
            <a:off x="3913882" y="1198215"/>
            <a:ext cx="3115568" cy="714375"/>
          </a:xfrm>
          <a:prstGeom prst="rect">
            <a:avLst/>
          </a:prstGeom>
        </p:spPr>
      </p:pic>
      <p:pic>
        <p:nvPicPr>
          <p:cNvPr id="8" name="SK-20-img-7" descr="preencoded.png"/>
          <p:cNvPicPr>
            <a:picLocks noChangeAspect="1"/>
          </p:cNvPicPr>
          <p:nvPr/>
        </p:nvPicPr>
        <p:blipFill>
          <a:blip r:embed="rId9"/>
          <a:stretch>
            <a:fillRect/>
          </a:stretch>
        </p:blipFill>
        <p:spPr>
          <a:xfrm>
            <a:off x="571500" y="1912590"/>
            <a:ext cx="1937296" cy="473125"/>
          </a:xfrm>
          <a:prstGeom prst="rect">
            <a:avLst/>
          </a:prstGeom>
        </p:spPr>
      </p:pic>
      <p:pic>
        <p:nvPicPr>
          <p:cNvPr id="9" name="SK-20-img-8" descr="preencoded.png"/>
          <p:cNvPicPr>
            <a:picLocks noChangeAspect="1"/>
          </p:cNvPicPr>
          <p:nvPr/>
        </p:nvPicPr>
        <p:blipFill>
          <a:blip r:embed="rId10"/>
          <a:stretch>
            <a:fillRect/>
          </a:stretch>
        </p:blipFill>
        <p:spPr>
          <a:xfrm>
            <a:off x="2508796" y="1912590"/>
            <a:ext cx="1405086" cy="473125"/>
          </a:xfrm>
          <a:prstGeom prst="rect">
            <a:avLst/>
          </a:prstGeom>
        </p:spPr>
      </p:pic>
      <p:pic>
        <p:nvPicPr>
          <p:cNvPr id="10" name="SK-20-img-9" descr="preencoded.png"/>
          <p:cNvPicPr>
            <a:picLocks noChangeAspect="1"/>
          </p:cNvPicPr>
          <p:nvPr/>
        </p:nvPicPr>
        <p:blipFill>
          <a:blip r:embed="rId11"/>
          <a:stretch>
            <a:fillRect/>
          </a:stretch>
        </p:blipFill>
        <p:spPr>
          <a:xfrm>
            <a:off x="3913882" y="1912590"/>
            <a:ext cx="3115568" cy="473125"/>
          </a:xfrm>
          <a:prstGeom prst="rect">
            <a:avLst/>
          </a:prstGeom>
        </p:spPr>
      </p:pic>
      <p:pic>
        <p:nvPicPr>
          <p:cNvPr id="11" name="SK-20-img-10" descr="preencoded.png"/>
          <p:cNvPicPr>
            <a:picLocks noChangeAspect="1"/>
          </p:cNvPicPr>
          <p:nvPr/>
        </p:nvPicPr>
        <p:blipFill>
          <a:blip r:embed="rId12"/>
          <a:stretch>
            <a:fillRect/>
          </a:stretch>
        </p:blipFill>
        <p:spPr>
          <a:xfrm>
            <a:off x="571500" y="2385715"/>
            <a:ext cx="1937296" cy="699939"/>
          </a:xfrm>
          <a:prstGeom prst="rect">
            <a:avLst/>
          </a:prstGeom>
        </p:spPr>
      </p:pic>
      <p:pic>
        <p:nvPicPr>
          <p:cNvPr id="12" name="SK-20-img-11" descr="preencoded.png"/>
          <p:cNvPicPr>
            <a:picLocks noChangeAspect="1"/>
          </p:cNvPicPr>
          <p:nvPr/>
        </p:nvPicPr>
        <p:blipFill>
          <a:blip r:embed="rId13"/>
          <a:stretch>
            <a:fillRect/>
          </a:stretch>
        </p:blipFill>
        <p:spPr>
          <a:xfrm>
            <a:off x="2508796" y="2385715"/>
            <a:ext cx="1405086" cy="699939"/>
          </a:xfrm>
          <a:prstGeom prst="rect">
            <a:avLst/>
          </a:prstGeom>
        </p:spPr>
      </p:pic>
      <p:pic>
        <p:nvPicPr>
          <p:cNvPr id="13" name="SK-20-img-12" descr="preencoded.png"/>
          <p:cNvPicPr>
            <a:picLocks noChangeAspect="1"/>
          </p:cNvPicPr>
          <p:nvPr/>
        </p:nvPicPr>
        <p:blipFill>
          <a:blip r:embed="rId14"/>
          <a:stretch>
            <a:fillRect/>
          </a:stretch>
        </p:blipFill>
        <p:spPr>
          <a:xfrm>
            <a:off x="3913882" y="2385715"/>
            <a:ext cx="3115568" cy="699939"/>
          </a:xfrm>
          <a:prstGeom prst="rect">
            <a:avLst/>
          </a:prstGeom>
        </p:spPr>
      </p:pic>
      <p:pic>
        <p:nvPicPr>
          <p:cNvPr id="14" name="SK-20-img-13" descr="preencoded.png"/>
          <p:cNvPicPr>
            <a:picLocks noChangeAspect="1"/>
          </p:cNvPicPr>
          <p:nvPr/>
        </p:nvPicPr>
        <p:blipFill>
          <a:blip r:embed="rId15"/>
          <a:stretch>
            <a:fillRect/>
          </a:stretch>
        </p:blipFill>
        <p:spPr>
          <a:xfrm>
            <a:off x="571500" y="3085654"/>
            <a:ext cx="1937296" cy="699939"/>
          </a:xfrm>
          <a:prstGeom prst="rect">
            <a:avLst/>
          </a:prstGeom>
        </p:spPr>
      </p:pic>
      <p:pic>
        <p:nvPicPr>
          <p:cNvPr id="15" name="SK-20-img-14" descr="preencoded.png"/>
          <p:cNvPicPr>
            <a:picLocks noChangeAspect="1"/>
          </p:cNvPicPr>
          <p:nvPr/>
        </p:nvPicPr>
        <p:blipFill>
          <a:blip r:embed="rId13"/>
          <a:stretch>
            <a:fillRect/>
          </a:stretch>
        </p:blipFill>
        <p:spPr>
          <a:xfrm>
            <a:off x="2508796" y="3085654"/>
            <a:ext cx="1405086" cy="699939"/>
          </a:xfrm>
          <a:prstGeom prst="rect">
            <a:avLst/>
          </a:prstGeom>
        </p:spPr>
      </p:pic>
      <p:pic>
        <p:nvPicPr>
          <p:cNvPr id="16" name="SK-20-img-15" descr="preencoded.png"/>
          <p:cNvPicPr>
            <a:picLocks noChangeAspect="1"/>
          </p:cNvPicPr>
          <p:nvPr/>
        </p:nvPicPr>
        <p:blipFill>
          <a:blip r:embed="rId14"/>
          <a:stretch>
            <a:fillRect/>
          </a:stretch>
        </p:blipFill>
        <p:spPr>
          <a:xfrm>
            <a:off x="3913882" y="3085654"/>
            <a:ext cx="3115568" cy="699939"/>
          </a:xfrm>
          <a:prstGeom prst="rect">
            <a:avLst/>
          </a:prstGeom>
        </p:spPr>
      </p:pic>
      <p:pic>
        <p:nvPicPr>
          <p:cNvPr id="17" name="SK-20-img-16" descr="preencoded.png"/>
          <p:cNvPicPr>
            <a:picLocks noChangeAspect="1"/>
          </p:cNvPicPr>
          <p:nvPr/>
        </p:nvPicPr>
        <p:blipFill>
          <a:blip r:embed="rId9"/>
          <a:stretch>
            <a:fillRect/>
          </a:stretch>
        </p:blipFill>
        <p:spPr>
          <a:xfrm>
            <a:off x="571500" y="3785592"/>
            <a:ext cx="1937296" cy="473125"/>
          </a:xfrm>
          <a:prstGeom prst="rect">
            <a:avLst/>
          </a:prstGeom>
        </p:spPr>
      </p:pic>
      <p:pic>
        <p:nvPicPr>
          <p:cNvPr id="18" name="SK-20-img-17" descr="preencoded.png"/>
          <p:cNvPicPr>
            <a:picLocks noChangeAspect="1"/>
          </p:cNvPicPr>
          <p:nvPr/>
        </p:nvPicPr>
        <p:blipFill>
          <a:blip r:embed="rId10"/>
          <a:stretch>
            <a:fillRect/>
          </a:stretch>
        </p:blipFill>
        <p:spPr>
          <a:xfrm>
            <a:off x="2508796" y="3785592"/>
            <a:ext cx="1405086" cy="473125"/>
          </a:xfrm>
          <a:prstGeom prst="rect">
            <a:avLst/>
          </a:prstGeom>
        </p:spPr>
      </p:pic>
      <p:pic>
        <p:nvPicPr>
          <p:cNvPr id="19" name="SK-20-img-18" descr="preencoded.png"/>
          <p:cNvPicPr>
            <a:picLocks noChangeAspect="1"/>
          </p:cNvPicPr>
          <p:nvPr/>
        </p:nvPicPr>
        <p:blipFill>
          <a:blip r:embed="rId11"/>
          <a:stretch>
            <a:fillRect/>
          </a:stretch>
        </p:blipFill>
        <p:spPr>
          <a:xfrm>
            <a:off x="3913882" y="3785592"/>
            <a:ext cx="3115568" cy="473125"/>
          </a:xfrm>
          <a:prstGeom prst="rect">
            <a:avLst/>
          </a:prstGeom>
        </p:spPr>
      </p:pic>
      <p:pic>
        <p:nvPicPr>
          <p:cNvPr id="20" name="SK-20-img-19" descr="preencoded.png"/>
          <p:cNvPicPr>
            <a:picLocks noChangeAspect="1"/>
          </p:cNvPicPr>
          <p:nvPr/>
        </p:nvPicPr>
        <p:blipFill>
          <a:blip r:embed="rId9"/>
          <a:stretch>
            <a:fillRect/>
          </a:stretch>
        </p:blipFill>
        <p:spPr>
          <a:xfrm>
            <a:off x="571500" y="4258717"/>
            <a:ext cx="1937296" cy="473125"/>
          </a:xfrm>
          <a:prstGeom prst="rect">
            <a:avLst/>
          </a:prstGeom>
        </p:spPr>
      </p:pic>
      <p:pic>
        <p:nvPicPr>
          <p:cNvPr id="21" name="SK-20-img-20" descr="preencoded.png"/>
          <p:cNvPicPr>
            <a:picLocks noChangeAspect="1"/>
          </p:cNvPicPr>
          <p:nvPr/>
        </p:nvPicPr>
        <p:blipFill>
          <a:blip r:embed="rId16"/>
          <a:stretch>
            <a:fillRect/>
          </a:stretch>
        </p:blipFill>
        <p:spPr>
          <a:xfrm>
            <a:off x="2508796" y="4258717"/>
            <a:ext cx="1405086" cy="473125"/>
          </a:xfrm>
          <a:prstGeom prst="rect">
            <a:avLst/>
          </a:prstGeom>
        </p:spPr>
      </p:pic>
      <p:pic>
        <p:nvPicPr>
          <p:cNvPr id="22" name="SK-20-img-21" descr="preencoded.png"/>
          <p:cNvPicPr>
            <a:picLocks noChangeAspect="1"/>
          </p:cNvPicPr>
          <p:nvPr/>
        </p:nvPicPr>
        <p:blipFill>
          <a:blip r:embed="rId17"/>
          <a:stretch>
            <a:fillRect/>
          </a:stretch>
        </p:blipFill>
        <p:spPr>
          <a:xfrm>
            <a:off x="3913882" y="4258717"/>
            <a:ext cx="3115568" cy="473125"/>
          </a:xfrm>
          <a:prstGeom prst="rect">
            <a:avLst/>
          </a:prstGeom>
        </p:spPr>
      </p:pic>
      <p:pic>
        <p:nvPicPr>
          <p:cNvPr id="23" name="SK-20-img-22" descr="preencoded.png"/>
          <p:cNvPicPr>
            <a:picLocks noChangeAspect="1"/>
          </p:cNvPicPr>
          <p:nvPr/>
        </p:nvPicPr>
        <p:blipFill>
          <a:blip r:embed="rId18"/>
          <a:stretch>
            <a:fillRect/>
          </a:stretch>
        </p:blipFill>
        <p:spPr>
          <a:xfrm>
            <a:off x="571500" y="4731841"/>
            <a:ext cx="1937296" cy="699939"/>
          </a:xfrm>
          <a:prstGeom prst="rect">
            <a:avLst/>
          </a:prstGeom>
        </p:spPr>
      </p:pic>
      <p:pic>
        <p:nvPicPr>
          <p:cNvPr id="24" name="SK-20-img-23" descr="preencoded.png"/>
          <p:cNvPicPr>
            <a:picLocks noChangeAspect="1"/>
          </p:cNvPicPr>
          <p:nvPr/>
        </p:nvPicPr>
        <p:blipFill>
          <a:blip r:embed="rId19"/>
          <a:stretch>
            <a:fillRect/>
          </a:stretch>
        </p:blipFill>
        <p:spPr>
          <a:xfrm>
            <a:off x="2508796" y="4731841"/>
            <a:ext cx="1405086" cy="699939"/>
          </a:xfrm>
          <a:prstGeom prst="rect">
            <a:avLst/>
          </a:prstGeom>
        </p:spPr>
      </p:pic>
      <p:pic>
        <p:nvPicPr>
          <p:cNvPr id="25" name="SK-20-img-24" descr="preencoded.png"/>
          <p:cNvPicPr>
            <a:picLocks noChangeAspect="1"/>
          </p:cNvPicPr>
          <p:nvPr/>
        </p:nvPicPr>
        <p:blipFill>
          <a:blip r:embed="rId20"/>
          <a:stretch>
            <a:fillRect/>
          </a:stretch>
        </p:blipFill>
        <p:spPr>
          <a:xfrm>
            <a:off x="3913882" y="4731841"/>
            <a:ext cx="3115568" cy="699939"/>
          </a:xfrm>
          <a:prstGeom prst="rect">
            <a:avLst/>
          </a:prstGeom>
        </p:spPr>
      </p:pic>
      <p:pic>
        <p:nvPicPr>
          <p:cNvPr id="26" name="SK-20-img-25" descr="preencoded.png"/>
          <p:cNvPicPr>
            <a:picLocks noChangeAspect="1"/>
          </p:cNvPicPr>
          <p:nvPr/>
        </p:nvPicPr>
        <p:blipFill>
          <a:blip r:embed="rId21"/>
          <a:stretch>
            <a:fillRect/>
          </a:stretch>
        </p:blipFill>
        <p:spPr>
          <a:xfrm>
            <a:off x="7315200" y="1337221"/>
            <a:ext cx="4305300" cy="1485900"/>
          </a:xfrm>
          <a:prstGeom prst="rect">
            <a:avLst/>
          </a:prstGeom>
        </p:spPr>
      </p:pic>
      <p:pic>
        <p:nvPicPr>
          <p:cNvPr id="27" name="SK-20-img-26" descr="preencoded.png"/>
          <p:cNvPicPr>
            <a:picLocks noChangeAspect="1"/>
          </p:cNvPicPr>
          <p:nvPr/>
        </p:nvPicPr>
        <p:blipFill>
          <a:blip r:embed="rId22"/>
          <a:stretch>
            <a:fillRect/>
          </a:stretch>
        </p:blipFill>
        <p:spPr>
          <a:xfrm>
            <a:off x="7429500" y="1489621"/>
            <a:ext cx="190500" cy="152400"/>
          </a:xfrm>
          <a:prstGeom prst="rect">
            <a:avLst/>
          </a:prstGeom>
        </p:spPr>
      </p:pic>
      <p:pic>
        <p:nvPicPr>
          <p:cNvPr id="28" name="SK-20-img-27" descr="preencoded.png"/>
          <p:cNvPicPr>
            <a:picLocks noChangeAspect="1"/>
          </p:cNvPicPr>
          <p:nvPr/>
        </p:nvPicPr>
        <p:blipFill>
          <a:blip r:embed="rId23"/>
          <a:stretch>
            <a:fillRect/>
          </a:stretch>
        </p:blipFill>
        <p:spPr>
          <a:xfrm>
            <a:off x="7315200" y="3013621"/>
            <a:ext cx="4305300" cy="1428750"/>
          </a:xfrm>
          <a:prstGeom prst="rect">
            <a:avLst/>
          </a:prstGeom>
        </p:spPr>
      </p:pic>
      <p:pic>
        <p:nvPicPr>
          <p:cNvPr id="29" name="SK-20-img-28" descr="preencoded.png"/>
          <p:cNvPicPr>
            <a:picLocks noChangeAspect="1"/>
          </p:cNvPicPr>
          <p:nvPr/>
        </p:nvPicPr>
        <p:blipFill>
          <a:blip r:embed="rId24"/>
          <a:stretch>
            <a:fillRect/>
          </a:stretch>
        </p:blipFill>
        <p:spPr>
          <a:xfrm>
            <a:off x="7429500" y="3166021"/>
            <a:ext cx="190500" cy="152400"/>
          </a:xfrm>
          <a:prstGeom prst="rect">
            <a:avLst/>
          </a:prstGeom>
        </p:spPr>
      </p:pic>
      <p:pic>
        <p:nvPicPr>
          <p:cNvPr id="30" name="SK-20-img-29" descr="preencoded.png"/>
          <p:cNvPicPr>
            <a:picLocks noChangeAspect="1"/>
          </p:cNvPicPr>
          <p:nvPr/>
        </p:nvPicPr>
        <p:blipFill>
          <a:blip r:embed="rId25"/>
          <a:stretch>
            <a:fillRect/>
          </a:stretch>
        </p:blipFill>
        <p:spPr>
          <a:xfrm>
            <a:off x="7315200" y="4632871"/>
            <a:ext cx="4305300" cy="1133475"/>
          </a:xfrm>
          <a:prstGeom prst="rect">
            <a:avLst/>
          </a:prstGeom>
        </p:spPr>
      </p:pic>
      <p:pic>
        <p:nvPicPr>
          <p:cNvPr id="31" name="SK-20-img-30" descr="preencoded.png"/>
          <p:cNvPicPr>
            <a:picLocks noChangeAspect="1"/>
          </p:cNvPicPr>
          <p:nvPr/>
        </p:nvPicPr>
        <p:blipFill>
          <a:blip r:embed="rId26"/>
          <a:stretch>
            <a:fillRect/>
          </a:stretch>
        </p:blipFill>
        <p:spPr>
          <a:xfrm>
            <a:off x="7429500" y="4785271"/>
            <a:ext cx="190500" cy="152400"/>
          </a:xfrm>
          <a:prstGeom prst="rect">
            <a:avLst/>
          </a:prstGeom>
        </p:spPr>
      </p:pic>
      <p:pic>
        <p:nvPicPr>
          <p:cNvPr id="32" name="SK-20-img-31" descr="preencoded.png"/>
          <p:cNvPicPr>
            <a:picLocks noChangeAspect="1"/>
          </p:cNvPicPr>
          <p:nvPr/>
        </p:nvPicPr>
        <p:blipFill>
          <a:blip r:embed="rId27"/>
          <a:stretch>
            <a:fillRect/>
          </a:stretch>
        </p:blipFill>
        <p:spPr>
          <a:xfrm>
            <a:off x="571500" y="6286500"/>
            <a:ext cx="11049000" cy="381000"/>
          </a:xfrm>
          <a:prstGeom prst="rect">
            <a:avLst/>
          </a:prstGeom>
        </p:spPr>
      </p:pic>
      <p:sp>
        <p:nvSpPr>
          <p:cNvPr id="33" name="SK-20-text-32"/>
          <p:cNvSpPr/>
          <p:nvPr/>
        </p:nvSpPr>
        <p:spPr>
          <a:xfrm>
            <a:off x="819150" y="381000"/>
            <a:ext cx="91001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Baseline and Monitoring</a:t>
            </a:r>
            <a:endParaRPr lang="en-US" sz="2550" dirty="0"/>
          </a:p>
        </p:txBody>
      </p:sp>
      <p:sp>
        <p:nvSpPr>
          <p:cNvPr id="34" name="SK-20-text-33"/>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35" name="SK-20-text-34"/>
          <p:cNvSpPr/>
          <p:nvPr/>
        </p:nvSpPr>
        <p:spPr>
          <a:xfrm>
            <a:off x="685800" y="1198215"/>
            <a:ext cx="1708696" cy="7143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Investigation Parameter</a:t>
            </a:r>
            <a:endParaRPr lang="en-US" sz="1275" dirty="0"/>
          </a:p>
        </p:txBody>
      </p:sp>
      <p:sp>
        <p:nvSpPr>
          <p:cNvPr id="36" name="SK-20-text-35"/>
          <p:cNvSpPr/>
          <p:nvPr/>
        </p:nvSpPr>
        <p:spPr>
          <a:xfrm>
            <a:off x="2623096" y="1198215"/>
            <a:ext cx="1382537" cy="7143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Baseline</a:t>
            </a:r>
            <a:endParaRPr lang="en-US" sz="1275" dirty="0"/>
          </a:p>
        </p:txBody>
      </p:sp>
      <p:sp>
        <p:nvSpPr>
          <p:cNvPr id="37" name="SK-20-text-36"/>
          <p:cNvSpPr/>
          <p:nvPr/>
        </p:nvSpPr>
        <p:spPr>
          <a:xfrm>
            <a:off x="4028182" y="1198215"/>
            <a:ext cx="2967930" cy="7143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Ongoing Review</a:t>
            </a:r>
            <a:endParaRPr lang="en-US" sz="1275" dirty="0"/>
          </a:p>
        </p:txBody>
      </p:sp>
      <p:sp>
        <p:nvSpPr>
          <p:cNvPr id="38" name="SK-20-text-37"/>
          <p:cNvSpPr/>
          <p:nvPr/>
        </p:nvSpPr>
        <p:spPr>
          <a:xfrm>
            <a:off x="685800" y="1912590"/>
            <a:ext cx="3508593" cy="473125"/>
          </a:xfrm>
          <a:prstGeom prst="rect">
            <a:avLst/>
          </a:prstGeom>
          <a:noFill/>
          <a:ln/>
        </p:spPr>
        <p:txBody>
          <a:bodyPr vert="horz" wrap="square" lIns="0" tIns="0" rIns="0" bIns="0" rtlCol="0" anchor="ctr"/>
          <a:lstStyle/>
          <a:p>
            <a:pPr marL="0" indent="0">
              <a:lnSpc>
                <a:spcPts val="1658"/>
              </a:lnSpc>
              <a:buNone/>
            </a:pPr>
            <a:r>
              <a:rPr lang="en-US" sz="1275" b="1" dirty="0">
                <a:solidFill>
                  <a:srgbClr val="636E72"/>
                </a:solidFill>
              </a:rPr>
              <a:t>Weight &amp; Waist Circ.</a:t>
            </a:r>
            <a:endParaRPr lang="en-US" sz="1275" dirty="0"/>
          </a:p>
        </p:txBody>
      </p:sp>
      <p:sp>
        <p:nvSpPr>
          <p:cNvPr id="39" name="SK-20-text-38"/>
          <p:cNvSpPr/>
          <p:nvPr/>
        </p:nvSpPr>
        <p:spPr>
          <a:xfrm>
            <a:off x="2623096" y="1912590"/>
            <a:ext cx="2358718" cy="473125"/>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Pre-initiation</a:t>
            </a:r>
            <a:endParaRPr lang="en-US" sz="1275" dirty="0"/>
          </a:p>
        </p:txBody>
      </p:sp>
      <p:sp>
        <p:nvSpPr>
          <p:cNvPr id="40" name="SK-20-text-39"/>
          <p:cNvSpPr/>
          <p:nvPr/>
        </p:nvSpPr>
        <p:spPr>
          <a:xfrm>
            <a:off x="4028182" y="1912590"/>
            <a:ext cx="5842652" cy="473125"/>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Weekly (6 wks), 12 wks, Annual</a:t>
            </a:r>
            <a:endParaRPr lang="en-US" sz="1275" dirty="0"/>
          </a:p>
        </p:txBody>
      </p:sp>
      <p:sp>
        <p:nvSpPr>
          <p:cNvPr id="41" name="SK-20-text-40"/>
          <p:cNvSpPr/>
          <p:nvPr/>
        </p:nvSpPr>
        <p:spPr>
          <a:xfrm>
            <a:off x="685800" y="2385715"/>
            <a:ext cx="1708696" cy="699939"/>
          </a:xfrm>
          <a:prstGeom prst="rect">
            <a:avLst/>
          </a:prstGeom>
          <a:noFill/>
          <a:ln/>
        </p:spPr>
        <p:txBody>
          <a:bodyPr vert="horz" wrap="square" lIns="0" tIns="0" rIns="0" bIns="0" rtlCol="0" anchor="ctr"/>
          <a:lstStyle/>
          <a:p>
            <a:pPr marL="0" indent="0">
              <a:lnSpc>
                <a:spcPts val="1658"/>
              </a:lnSpc>
              <a:buNone/>
            </a:pPr>
            <a:r>
              <a:rPr lang="en-US" sz="1275" b="1" dirty="0">
                <a:solidFill>
                  <a:srgbClr val="636E72"/>
                </a:solidFill>
              </a:rPr>
              <a:t>Blood Pressure &amp; Pulse</a:t>
            </a:r>
            <a:endParaRPr lang="en-US" sz="1275" dirty="0"/>
          </a:p>
        </p:txBody>
      </p:sp>
      <p:sp>
        <p:nvSpPr>
          <p:cNvPr id="42" name="SK-20-text-41"/>
          <p:cNvSpPr/>
          <p:nvPr/>
        </p:nvSpPr>
        <p:spPr>
          <a:xfrm>
            <a:off x="2623096" y="2385715"/>
            <a:ext cx="2358718" cy="699939"/>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Pre-initiation</a:t>
            </a:r>
            <a:endParaRPr lang="en-US" sz="1275" dirty="0"/>
          </a:p>
        </p:txBody>
      </p:sp>
      <p:sp>
        <p:nvSpPr>
          <p:cNvPr id="43" name="SK-20-text-42"/>
          <p:cNvSpPr/>
          <p:nvPr/>
        </p:nvSpPr>
        <p:spPr>
          <a:xfrm>
            <a:off x="4028182" y="2385715"/>
            <a:ext cx="4462247" cy="699939"/>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12 weeks, then Annually</a:t>
            </a:r>
            <a:endParaRPr lang="en-US" sz="1275" dirty="0"/>
          </a:p>
        </p:txBody>
      </p:sp>
      <p:sp>
        <p:nvSpPr>
          <p:cNvPr id="44" name="SK-20-text-43"/>
          <p:cNvSpPr/>
          <p:nvPr/>
        </p:nvSpPr>
        <p:spPr>
          <a:xfrm>
            <a:off x="685800" y="3085654"/>
            <a:ext cx="1708696" cy="699939"/>
          </a:xfrm>
          <a:prstGeom prst="rect">
            <a:avLst/>
          </a:prstGeom>
          <a:noFill/>
          <a:ln/>
        </p:spPr>
        <p:txBody>
          <a:bodyPr vert="horz" wrap="square" lIns="0" tIns="0" rIns="0" bIns="0" rtlCol="0" anchor="ctr"/>
          <a:lstStyle/>
          <a:p>
            <a:pPr marL="0" indent="0">
              <a:lnSpc>
                <a:spcPts val="1658"/>
              </a:lnSpc>
              <a:buNone/>
            </a:pPr>
            <a:r>
              <a:rPr lang="en-US" sz="1275" b="1" dirty="0">
                <a:solidFill>
                  <a:srgbClr val="636E72"/>
                </a:solidFill>
              </a:rPr>
              <a:t>Fasting Glucose / HbA1c</a:t>
            </a:r>
            <a:endParaRPr lang="en-US" sz="1275" dirty="0"/>
          </a:p>
        </p:txBody>
      </p:sp>
      <p:sp>
        <p:nvSpPr>
          <p:cNvPr id="45" name="SK-20-text-44"/>
          <p:cNvSpPr/>
          <p:nvPr/>
        </p:nvSpPr>
        <p:spPr>
          <a:xfrm>
            <a:off x="2623096" y="3085654"/>
            <a:ext cx="2358718" cy="699939"/>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Pre-initiation</a:t>
            </a:r>
            <a:endParaRPr lang="en-US" sz="1275" dirty="0"/>
          </a:p>
        </p:txBody>
      </p:sp>
      <p:sp>
        <p:nvSpPr>
          <p:cNvPr id="46" name="SK-20-text-45"/>
          <p:cNvSpPr/>
          <p:nvPr/>
        </p:nvSpPr>
        <p:spPr>
          <a:xfrm>
            <a:off x="4028182" y="3085654"/>
            <a:ext cx="4462247" cy="699939"/>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12 weeks, then Annually</a:t>
            </a:r>
            <a:endParaRPr lang="en-US" sz="1275" dirty="0"/>
          </a:p>
        </p:txBody>
      </p:sp>
      <p:sp>
        <p:nvSpPr>
          <p:cNvPr id="47" name="SK-20-text-46"/>
          <p:cNvSpPr/>
          <p:nvPr/>
        </p:nvSpPr>
        <p:spPr>
          <a:xfrm>
            <a:off x="685800" y="3785592"/>
            <a:ext cx="2308922" cy="473125"/>
          </a:xfrm>
          <a:prstGeom prst="rect">
            <a:avLst/>
          </a:prstGeom>
          <a:noFill/>
          <a:ln/>
        </p:spPr>
        <p:txBody>
          <a:bodyPr vert="horz" wrap="square" lIns="0" tIns="0" rIns="0" bIns="0" rtlCol="0" anchor="ctr"/>
          <a:lstStyle/>
          <a:p>
            <a:pPr marL="0" indent="0">
              <a:lnSpc>
                <a:spcPts val="1658"/>
              </a:lnSpc>
              <a:buNone/>
            </a:pPr>
            <a:r>
              <a:rPr lang="en-US" sz="1275" b="1" dirty="0">
                <a:solidFill>
                  <a:srgbClr val="636E72"/>
                </a:solidFill>
              </a:rPr>
              <a:t>Lipid Profile</a:t>
            </a:r>
            <a:endParaRPr lang="en-US" sz="1275" dirty="0"/>
          </a:p>
        </p:txBody>
      </p:sp>
      <p:sp>
        <p:nvSpPr>
          <p:cNvPr id="48" name="SK-20-text-47"/>
          <p:cNvSpPr/>
          <p:nvPr/>
        </p:nvSpPr>
        <p:spPr>
          <a:xfrm>
            <a:off x="2623096" y="3785592"/>
            <a:ext cx="2358718" cy="473125"/>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Pre-initiation</a:t>
            </a:r>
            <a:endParaRPr lang="en-US" sz="1275" dirty="0"/>
          </a:p>
        </p:txBody>
      </p:sp>
      <p:sp>
        <p:nvSpPr>
          <p:cNvPr id="49" name="SK-20-text-48"/>
          <p:cNvSpPr/>
          <p:nvPr/>
        </p:nvSpPr>
        <p:spPr>
          <a:xfrm>
            <a:off x="4028182" y="3785592"/>
            <a:ext cx="4462247" cy="473125"/>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12 weeks, then Annually</a:t>
            </a:r>
            <a:endParaRPr lang="en-US" sz="1275" dirty="0"/>
          </a:p>
        </p:txBody>
      </p:sp>
      <p:sp>
        <p:nvSpPr>
          <p:cNvPr id="50" name="SK-20-text-49"/>
          <p:cNvSpPr/>
          <p:nvPr/>
        </p:nvSpPr>
        <p:spPr>
          <a:xfrm>
            <a:off x="685800" y="4258717"/>
            <a:ext cx="2823067" cy="473125"/>
          </a:xfrm>
          <a:prstGeom prst="rect">
            <a:avLst/>
          </a:prstGeom>
          <a:noFill/>
          <a:ln/>
        </p:spPr>
        <p:txBody>
          <a:bodyPr vert="horz" wrap="square" lIns="0" tIns="0" rIns="0" bIns="0" rtlCol="0" anchor="ctr"/>
          <a:lstStyle/>
          <a:p>
            <a:pPr marL="0" indent="0">
              <a:lnSpc>
                <a:spcPts val="1658"/>
              </a:lnSpc>
              <a:buNone/>
            </a:pPr>
            <a:r>
              <a:rPr lang="en-US" sz="1275" b="1" dirty="0">
                <a:solidFill>
                  <a:srgbClr val="636E72"/>
                </a:solidFill>
              </a:rPr>
              <a:t>Prolactin Levels</a:t>
            </a:r>
            <a:endParaRPr lang="en-US" sz="1275" dirty="0"/>
          </a:p>
        </p:txBody>
      </p:sp>
      <p:sp>
        <p:nvSpPr>
          <p:cNvPr id="51" name="SK-20-text-50"/>
          <p:cNvSpPr/>
          <p:nvPr/>
        </p:nvSpPr>
        <p:spPr>
          <a:xfrm>
            <a:off x="2623096" y="4258717"/>
            <a:ext cx="2358718" cy="473125"/>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Pre-initiation</a:t>
            </a:r>
            <a:endParaRPr lang="en-US" sz="1275" dirty="0"/>
          </a:p>
        </p:txBody>
      </p:sp>
      <p:sp>
        <p:nvSpPr>
          <p:cNvPr id="52" name="SK-20-text-51"/>
          <p:cNvSpPr/>
          <p:nvPr/>
        </p:nvSpPr>
        <p:spPr>
          <a:xfrm>
            <a:off x="4028182" y="4258717"/>
            <a:ext cx="4342212" cy="473125"/>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6 months, then Annually</a:t>
            </a:r>
            <a:endParaRPr lang="en-US" sz="1275" dirty="0"/>
          </a:p>
        </p:txBody>
      </p:sp>
      <p:sp>
        <p:nvSpPr>
          <p:cNvPr id="53" name="SK-20-text-52"/>
          <p:cNvSpPr/>
          <p:nvPr/>
        </p:nvSpPr>
        <p:spPr>
          <a:xfrm>
            <a:off x="685800" y="4731841"/>
            <a:ext cx="1708696" cy="699939"/>
          </a:xfrm>
          <a:prstGeom prst="rect">
            <a:avLst/>
          </a:prstGeom>
          <a:noFill/>
          <a:ln/>
        </p:spPr>
        <p:txBody>
          <a:bodyPr vert="horz" wrap="square" lIns="0" tIns="0" rIns="0" bIns="0" rtlCol="0" anchor="ctr"/>
          <a:lstStyle/>
          <a:p>
            <a:pPr marL="0" indent="0">
              <a:lnSpc>
                <a:spcPts val="1658"/>
              </a:lnSpc>
              <a:buNone/>
            </a:pPr>
            <a:r>
              <a:rPr lang="en-US" sz="1275" b="1" dirty="0">
                <a:solidFill>
                  <a:srgbClr val="636E72"/>
                </a:solidFill>
              </a:rPr>
              <a:t>Movement Assessment</a:t>
            </a:r>
            <a:endParaRPr lang="en-US" sz="1275" dirty="0"/>
          </a:p>
        </p:txBody>
      </p:sp>
      <p:sp>
        <p:nvSpPr>
          <p:cNvPr id="54" name="SK-20-text-53"/>
          <p:cNvSpPr/>
          <p:nvPr/>
        </p:nvSpPr>
        <p:spPr>
          <a:xfrm>
            <a:off x="2623096" y="4731841"/>
            <a:ext cx="2358718" cy="699939"/>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Pre-initiation</a:t>
            </a:r>
            <a:endParaRPr lang="en-US" sz="1275" dirty="0"/>
          </a:p>
        </p:txBody>
      </p:sp>
      <p:sp>
        <p:nvSpPr>
          <p:cNvPr id="55" name="SK-20-text-54"/>
          <p:cNvSpPr/>
          <p:nvPr/>
        </p:nvSpPr>
        <p:spPr>
          <a:xfrm>
            <a:off x="4028182" y="4731841"/>
            <a:ext cx="4462247" cy="699939"/>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12 weeks, then Annually</a:t>
            </a:r>
            <a:endParaRPr lang="en-US" sz="1275" dirty="0"/>
          </a:p>
        </p:txBody>
      </p:sp>
      <p:sp>
        <p:nvSpPr>
          <p:cNvPr id="56" name="SK-20-text-55"/>
          <p:cNvSpPr/>
          <p:nvPr/>
        </p:nvSpPr>
        <p:spPr>
          <a:xfrm>
            <a:off x="685800" y="5431780"/>
            <a:ext cx="3165830" cy="473720"/>
          </a:xfrm>
          <a:prstGeom prst="rect">
            <a:avLst/>
          </a:prstGeom>
          <a:noFill/>
          <a:ln/>
        </p:spPr>
        <p:txBody>
          <a:bodyPr vert="horz" wrap="square" lIns="0" tIns="0" rIns="0" bIns="0" rtlCol="0" anchor="ctr"/>
          <a:lstStyle/>
          <a:p>
            <a:pPr marL="0" indent="0">
              <a:lnSpc>
                <a:spcPts val="1658"/>
              </a:lnSpc>
              <a:buNone/>
            </a:pPr>
            <a:r>
              <a:rPr lang="en-US" sz="1275" b="1" dirty="0">
                <a:solidFill>
                  <a:srgbClr val="636E72"/>
                </a:solidFill>
              </a:rPr>
              <a:t>Nutritional Status</a:t>
            </a:r>
            <a:endParaRPr lang="en-US" sz="1275" dirty="0"/>
          </a:p>
        </p:txBody>
      </p:sp>
      <p:sp>
        <p:nvSpPr>
          <p:cNvPr id="57" name="SK-20-text-56"/>
          <p:cNvSpPr/>
          <p:nvPr/>
        </p:nvSpPr>
        <p:spPr>
          <a:xfrm>
            <a:off x="2623096" y="5431780"/>
            <a:ext cx="2358718" cy="473720"/>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Pre-initiation</a:t>
            </a:r>
            <a:endParaRPr lang="en-US" sz="1275" dirty="0"/>
          </a:p>
        </p:txBody>
      </p:sp>
      <p:sp>
        <p:nvSpPr>
          <p:cNvPr id="58" name="SK-20-text-57"/>
          <p:cNvSpPr/>
          <p:nvPr/>
        </p:nvSpPr>
        <p:spPr>
          <a:xfrm>
            <a:off x="4028182" y="5431780"/>
            <a:ext cx="5122441" cy="473720"/>
          </a:xfrm>
          <a:prstGeom prst="rect">
            <a:avLst/>
          </a:prstGeom>
          <a:noFill/>
          <a:ln/>
        </p:spPr>
        <p:txBody>
          <a:bodyPr vert="horz" wrap="square" lIns="0" tIns="0" rIns="0" bIns="0" rtlCol="0" anchor="ctr"/>
          <a:lstStyle/>
          <a:p>
            <a:pPr marL="0" indent="0">
              <a:lnSpc>
                <a:spcPts val="1658"/>
              </a:lnSpc>
              <a:buNone/>
            </a:pPr>
            <a:r>
              <a:rPr lang="en-US" sz="1275" dirty="0">
                <a:solidFill>
                  <a:srgbClr val="636E72"/>
                </a:solidFill>
              </a:rPr>
              <a:t>Annual physical health check</a:t>
            </a:r>
            <a:endParaRPr lang="en-US" sz="1275" dirty="0"/>
          </a:p>
        </p:txBody>
      </p:sp>
      <p:sp>
        <p:nvSpPr>
          <p:cNvPr id="59" name="SK-20-text-58"/>
          <p:cNvSpPr/>
          <p:nvPr/>
        </p:nvSpPr>
        <p:spPr>
          <a:xfrm>
            <a:off x="7696200" y="1451521"/>
            <a:ext cx="42062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63031"/>
                </a:solidFill>
              </a:rPr>
              <a:t>When to perform an ECG?</a:t>
            </a:r>
            <a:endParaRPr lang="en-US" sz="1200" dirty="0"/>
          </a:p>
        </p:txBody>
      </p:sp>
      <p:sp>
        <p:nvSpPr>
          <p:cNvPr id="60" name="SK-20-text-59"/>
          <p:cNvSpPr/>
          <p:nvPr/>
        </p:nvSpPr>
        <p:spPr>
          <a:xfrm>
            <a:off x="7620000" y="1756321"/>
            <a:ext cx="4572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Cardiovascular disease history (Personal/Family)</a:t>
            </a:r>
            <a:endParaRPr lang="en-US" sz="1125" dirty="0"/>
          </a:p>
        </p:txBody>
      </p:sp>
      <p:sp>
        <p:nvSpPr>
          <p:cNvPr id="61" name="SK-20-text-60"/>
          <p:cNvSpPr/>
          <p:nvPr/>
        </p:nvSpPr>
        <p:spPr>
          <a:xfrm>
            <a:off x="7620000" y="1994446"/>
            <a:ext cx="4572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Inpatient admission required</a:t>
            </a:r>
            <a:endParaRPr lang="en-US" sz="1125" dirty="0"/>
          </a:p>
        </p:txBody>
      </p:sp>
      <p:sp>
        <p:nvSpPr>
          <p:cNvPr id="62" name="SK-20-text-61"/>
          <p:cNvSpPr/>
          <p:nvPr/>
        </p:nvSpPr>
        <p:spPr>
          <a:xfrm>
            <a:off x="7620000" y="2232571"/>
            <a:ext cx="4572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Physical exam identifies high CV risk (e.g. HTN)</a:t>
            </a:r>
            <a:endParaRPr lang="en-US" sz="1125" dirty="0"/>
          </a:p>
        </p:txBody>
      </p:sp>
      <p:sp>
        <p:nvSpPr>
          <p:cNvPr id="63" name="SK-20-text-62"/>
          <p:cNvSpPr/>
          <p:nvPr/>
        </p:nvSpPr>
        <p:spPr>
          <a:xfrm>
            <a:off x="7620000" y="2470696"/>
            <a:ext cx="4572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Planned medicine has cardiac/QT side effects</a:t>
            </a:r>
            <a:endParaRPr lang="en-US" sz="1125" dirty="0"/>
          </a:p>
        </p:txBody>
      </p:sp>
      <p:sp>
        <p:nvSpPr>
          <p:cNvPr id="64" name="SK-20-text-63"/>
          <p:cNvSpPr/>
          <p:nvPr/>
        </p:nvSpPr>
        <p:spPr>
          <a:xfrm>
            <a:off x="7696200" y="3127921"/>
            <a:ext cx="4495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6C5CE7"/>
                </a:solidFill>
              </a:rPr>
              <a:t>AKT Exam Pearl: Monitoring</a:t>
            </a:r>
            <a:endParaRPr lang="en-US" sz="1200" dirty="0"/>
          </a:p>
        </p:txBody>
      </p:sp>
      <p:sp>
        <p:nvSpPr>
          <p:cNvPr id="65" name="SK-20-text-64"/>
          <p:cNvSpPr/>
          <p:nvPr/>
        </p:nvSpPr>
        <p:spPr>
          <a:xfrm>
            <a:off x="7429500" y="3432721"/>
            <a:ext cx="40767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Secondary Care:</a:t>
            </a:r>
            <a:r>
              <a:rPr lang="en-US" sz="1125" dirty="0">
                <a:solidFill>
                  <a:srgbClr val="2D3436"/>
                </a:solidFill>
              </a:rPr>
              <a:t> Retains monitoring responsibility for at least </a:t>
            </a:r>
            <a:r>
              <a:rPr lang="en-US" sz="1125" b="1" dirty="0">
                <a:solidFill>
                  <a:srgbClr val="2D3436"/>
                </a:solidFill>
              </a:rPr>
              <a:t>12 months</a:t>
            </a:r>
            <a:r>
              <a:rPr lang="en-US" sz="1125" dirty="0">
                <a:solidFill>
                  <a:srgbClr val="2D3436"/>
                </a:solidFill>
              </a:rPr>
              <a:t> or until the patient is stable.</a:t>
            </a:r>
            <a:endParaRPr lang="en-US" sz="1125" dirty="0"/>
          </a:p>
        </p:txBody>
      </p:sp>
      <p:sp>
        <p:nvSpPr>
          <p:cNvPr id="66" name="SK-20-text-65"/>
          <p:cNvSpPr/>
          <p:nvPr/>
        </p:nvSpPr>
        <p:spPr>
          <a:xfrm>
            <a:off x="7429500" y="3928021"/>
            <a:ext cx="40767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Primary Care:</a:t>
            </a:r>
            <a:r>
              <a:rPr lang="en-US" sz="1125" dirty="0">
                <a:solidFill>
                  <a:srgbClr val="2D3436"/>
                </a:solidFill>
              </a:rPr>
              <a:t> Conducts </a:t>
            </a:r>
            <a:r>
              <a:rPr lang="en-US" sz="1125" b="1" dirty="0">
                <a:solidFill>
                  <a:srgbClr val="2D3436"/>
                </a:solidFill>
              </a:rPr>
              <a:t>Annual Physical Health Review</a:t>
            </a:r>
            <a:r>
              <a:rPr lang="en-US" sz="1125" dirty="0">
                <a:solidFill>
                  <a:srgbClr val="2D3436"/>
                </a:solidFill>
              </a:rPr>
              <a:t> using the full baseline set once care is transferred.</a:t>
            </a:r>
            <a:endParaRPr lang="en-US" sz="1125" dirty="0"/>
          </a:p>
        </p:txBody>
      </p:sp>
      <p:sp>
        <p:nvSpPr>
          <p:cNvPr id="67" name="SK-20-text-66"/>
          <p:cNvSpPr/>
          <p:nvPr/>
        </p:nvSpPr>
        <p:spPr>
          <a:xfrm>
            <a:off x="7696200" y="4747171"/>
            <a:ext cx="4076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984E3"/>
                </a:solidFill>
              </a:rPr>
              <a:t>Clinical Practice</a:t>
            </a:r>
            <a:endParaRPr lang="en-US" sz="1200" dirty="0"/>
          </a:p>
        </p:txBody>
      </p:sp>
      <p:sp>
        <p:nvSpPr>
          <p:cNvPr id="68" name="SK-20-text-67"/>
          <p:cNvSpPr/>
          <p:nvPr/>
        </p:nvSpPr>
        <p:spPr>
          <a:xfrm>
            <a:off x="7429500" y="5051971"/>
            <a:ext cx="4076700" cy="600075"/>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Record indication, expected benefits, and risks. Start low and titrate slowly. Monitor response systematically over a 4–6 week therapeutic trial.</a:t>
            </a:r>
            <a:endParaRPr lang="en-US" sz="1125" dirty="0"/>
          </a:p>
        </p:txBody>
      </p:sp>
      <p:sp>
        <p:nvSpPr>
          <p:cNvPr id="69" name="SK-20-text-68"/>
          <p:cNvSpPr/>
          <p:nvPr/>
        </p:nvSpPr>
        <p:spPr>
          <a:xfrm>
            <a:off x="10278963" y="6376988"/>
            <a:ext cx="1913037" cy="2000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www.bradfordvts.co.uk</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3-img-4" descr="preencoded.png"/>
          <p:cNvPicPr>
            <a:picLocks noChangeAspect="1"/>
          </p:cNvPicPr>
          <p:nvPr/>
        </p:nvPicPr>
        <p:blipFill>
          <a:blip r:embed="rId6"/>
          <a:stretch>
            <a:fillRect/>
          </a:stretch>
        </p:blipFill>
        <p:spPr>
          <a:xfrm>
            <a:off x="571500" y="1198215"/>
            <a:ext cx="5410200" cy="3830985"/>
          </a:xfrm>
          <a:prstGeom prst="rect">
            <a:avLst/>
          </a:prstGeom>
        </p:spPr>
      </p:pic>
      <p:pic>
        <p:nvPicPr>
          <p:cNvPr id="6" name="SK-3-img-5" descr="preencoded.png"/>
          <p:cNvPicPr>
            <a:picLocks noChangeAspect="1"/>
          </p:cNvPicPr>
          <p:nvPr/>
        </p:nvPicPr>
        <p:blipFill>
          <a:blip r:embed="rId7"/>
          <a:stretch>
            <a:fillRect/>
          </a:stretch>
        </p:blipFill>
        <p:spPr>
          <a:xfrm>
            <a:off x="800100" y="1426815"/>
            <a:ext cx="381000" cy="381000"/>
          </a:xfrm>
          <a:prstGeom prst="rect">
            <a:avLst/>
          </a:prstGeom>
        </p:spPr>
      </p:pic>
      <p:pic>
        <p:nvPicPr>
          <p:cNvPr id="7" name="SK-3-img-6" descr="preencoded.png"/>
          <p:cNvPicPr>
            <a:picLocks noChangeAspect="1"/>
          </p:cNvPicPr>
          <p:nvPr/>
        </p:nvPicPr>
        <p:blipFill>
          <a:blip r:embed="rId8"/>
          <a:stretch>
            <a:fillRect/>
          </a:stretch>
        </p:blipFill>
        <p:spPr>
          <a:xfrm>
            <a:off x="847725" y="1503015"/>
            <a:ext cx="285750" cy="228600"/>
          </a:xfrm>
          <a:prstGeom prst="rect">
            <a:avLst/>
          </a:prstGeom>
        </p:spPr>
      </p:pic>
      <p:pic>
        <p:nvPicPr>
          <p:cNvPr id="8" name="SK-3-img-7" descr="preencoded.png"/>
          <p:cNvPicPr>
            <a:picLocks noChangeAspect="1"/>
          </p:cNvPicPr>
          <p:nvPr/>
        </p:nvPicPr>
        <p:blipFill>
          <a:blip r:embed="rId9"/>
          <a:stretch>
            <a:fillRect/>
          </a:stretch>
        </p:blipFill>
        <p:spPr>
          <a:xfrm>
            <a:off x="800100" y="1960215"/>
            <a:ext cx="214313" cy="214313"/>
          </a:xfrm>
          <a:prstGeom prst="rect">
            <a:avLst/>
          </a:prstGeom>
        </p:spPr>
      </p:pic>
      <p:pic>
        <p:nvPicPr>
          <p:cNvPr id="9" name="SK-3-img-8" descr="preencoded.png"/>
          <p:cNvPicPr>
            <a:picLocks noChangeAspect="1"/>
          </p:cNvPicPr>
          <p:nvPr/>
        </p:nvPicPr>
        <p:blipFill>
          <a:blip r:embed="rId9"/>
          <a:stretch>
            <a:fillRect/>
          </a:stretch>
        </p:blipFill>
        <p:spPr>
          <a:xfrm>
            <a:off x="800100" y="2554337"/>
            <a:ext cx="214313" cy="214313"/>
          </a:xfrm>
          <a:prstGeom prst="rect">
            <a:avLst/>
          </a:prstGeom>
        </p:spPr>
      </p:pic>
      <p:pic>
        <p:nvPicPr>
          <p:cNvPr id="10" name="SK-3-img-9" descr="preencoded.png"/>
          <p:cNvPicPr>
            <a:picLocks noChangeAspect="1"/>
          </p:cNvPicPr>
          <p:nvPr/>
        </p:nvPicPr>
        <p:blipFill>
          <a:blip r:embed="rId10"/>
          <a:stretch>
            <a:fillRect/>
          </a:stretch>
        </p:blipFill>
        <p:spPr>
          <a:xfrm>
            <a:off x="800100" y="3148459"/>
            <a:ext cx="214313" cy="214313"/>
          </a:xfrm>
          <a:prstGeom prst="rect">
            <a:avLst/>
          </a:prstGeom>
        </p:spPr>
      </p:pic>
      <p:pic>
        <p:nvPicPr>
          <p:cNvPr id="11" name="SK-3-img-10" descr="preencoded.png"/>
          <p:cNvPicPr>
            <a:picLocks noChangeAspect="1"/>
          </p:cNvPicPr>
          <p:nvPr/>
        </p:nvPicPr>
        <p:blipFill>
          <a:blip r:embed="rId6"/>
          <a:stretch>
            <a:fillRect/>
          </a:stretch>
        </p:blipFill>
        <p:spPr>
          <a:xfrm>
            <a:off x="6210300" y="1198215"/>
            <a:ext cx="5410200" cy="3830985"/>
          </a:xfrm>
          <a:prstGeom prst="rect">
            <a:avLst/>
          </a:prstGeom>
        </p:spPr>
      </p:pic>
      <p:pic>
        <p:nvPicPr>
          <p:cNvPr id="12" name="SK-3-img-11" descr="preencoded.png"/>
          <p:cNvPicPr>
            <a:picLocks noChangeAspect="1"/>
          </p:cNvPicPr>
          <p:nvPr/>
        </p:nvPicPr>
        <p:blipFill>
          <a:blip r:embed="rId7"/>
          <a:stretch>
            <a:fillRect/>
          </a:stretch>
        </p:blipFill>
        <p:spPr>
          <a:xfrm>
            <a:off x="6438900" y="1426815"/>
            <a:ext cx="381000" cy="381000"/>
          </a:xfrm>
          <a:prstGeom prst="rect">
            <a:avLst/>
          </a:prstGeom>
        </p:spPr>
      </p:pic>
      <p:pic>
        <p:nvPicPr>
          <p:cNvPr id="13" name="SK-3-img-12" descr="preencoded.png"/>
          <p:cNvPicPr>
            <a:picLocks noChangeAspect="1"/>
          </p:cNvPicPr>
          <p:nvPr/>
        </p:nvPicPr>
        <p:blipFill>
          <a:blip r:embed="rId11"/>
          <a:stretch>
            <a:fillRect/>
          </a:stretch>
        </p:blipFill>
        <p:spPr>
          <a:xfrm>
            <a:off x="6486525" y="1503015"/>
            <a:ext cx="285750" cy="228600"/>
          </a:xfrm>
          <a:prstGeom prst="rect">
            <a:avLst/>
          </a:prstGeom>
        </p:spPr>
      </p:pic>
      <p:pic>
        <p:nvPicPr>
          <p:cNvPr id="14" name="SK-3-img-13" descr="preencoded.png"/>
          <p:cNvPicPr>
            <a:picLocks noChangeAspect="1"/>
          </p:cNvPicPr>
          <p:nvPr/>
        </p:nvPicPr>
        <p:blipFill>
          <a:blip r:embed="rId12"/>
          <a:stretch>
            <a:fillRect/>
          </a:stretch>
        </p:blipFill>
        <p:spPr>
          <a:xfrm>
            <a:off x="6438900" y="1960215"/>
            <a:ext cx="214313" cy="214313"/>
          </a:xfrm>
          <a:prstGeom prst="rect">
            <a:avLst/>
          </a:prstGeom>
        </p:spPr>
      </p:pic>
      <p:pic>
        <p:nvPicPr>
          <p:cNvPr id="15" name="SK-3-img-14" descr="preencoded.png"/>
          <p:cNvPicPr>
            <a:picLocks noChangeAspect="1"/>
          </p:cNvPicPr>
          <p:nvPr/>
        </p:nvPicPr>
        <p:blipFill>
          <a:blip r:embed="rId13"/>
          <a:stretch>
            <a:fillRect/>
          </a:stretch>
        </p:blipFill>
        <p:spPr>
          <a:xfrm>
            <a:off x="6438900" y="2554337"/>
            <a:ext cx="214313" cy="230684"/>
          </a:xfrm>
          <a:prstGeom prst="rect">
            <a:avLst/>
          </a:prstGeom>
        </p:spPr>
      </p:pic>
      <p:pic>
        <p:nvPicPr>
          <p:cNvPr id="16" name="SK-3-img-15" descr="preencoded.png"/>
          <p:cNvPicPr>
            <a:picLocks noChangeAspect="1"/>
          </p:cNvPicPr>
          <p:nvPr/>
        </p:nvPicPr>
        <p:blipFill>
          <a:blip r:embed="rId14"/>
          <a:stretch>
            <a:fillRect/>
          </a:stretch>
        </p:blipFill>
        <p:spPr>
          <a:xfrm>
            <a:off x="6438900" y="3148459"/>
            <a:ext cx="214313" cy="187523"/>
          </a:xfrm>
          <a:prstGeom prst="rect">
            <a:avLst/>
          </a:prstGeom>
        </p:spPr>
      </p:pic>
      <p:pic>
        <p:nvPicPr>
          <p:cNvPr id="17" name="SK-3-img-16" descr="preencoded.png"/>
          <p:cNvPicPr>
            <a:picLocks noChangeAspect="1"/>
          </p:cNvPicPr>
          <p:nvPr/>
        </p:nvPicPr>
        <p:blipFill>
          <a:blip r:embed="rId15"/>
          <a:stretch>
            <a:fillRect/>
          </a:stretch>
        </p:blipFill>
        <p:spPr>
          <a:xfrm>
            <a:off x="6438900" y="4042470"/>
            <a:ext cx="4953000" cy="758130"/>
          </a:xfrm>
          <a:prstGeom prst="rect">
            <a:avLst/>
          </a:prstGeom>
        </p:spPr>
      </p:pic>
      <p:pic>
        <p:nvPicPr>
          <p:cNvPr id="18" name="SK-3-img-17" descr="preencoded.png"/>
          <p:cNvPicPr>
            <a:picLocks noChangeAspect="1"/>
          </p:cNvPicPr>
          <p:nvPr/>
        </p:nvPicPr>
        <p:blipFill>
          <a:blip r:embed="rId16"/>
          <a:stretch>
            <a:fillRect/>
          </a:stretch>
        </p:blipFill>
        <p:spPr>
          <a:xfrm>
            <a:off x="6591300" y="4232225"/>
            <a:ext cx="202406" cy="163711"/>
          </a:xfrm>
          <a:prstGeom prst="rect">
            <a:avLst/>
          </a:prstGeom>
        </p:spPr>
      </p:pic>
      <p:pic>
        <p:nvPicPr>
          <p:cNvPr id="19" name="SK-3-img-18" descr="preencoded.png"/>
          <p:cNvPicPr>
            <a:picLocks noChangeAspect="1"/>
          </p:cNvPicPr>
          <p:nvPr/>
        </p:nvPicPr>
        <p:blipFill>
          <a:blip r:embed="rId17"/>
          <a:stretch>
            <a:fillRect/>
          </a:stretch>
        </p:blipFill>
        <p:spPr>
          <a:xfrm>
            <a:off x="571500" y="5257800"/>
            <a:ext cx="11049000" cy="838200"/>
          </a:xfrm>
          <a:prstGeom prst="rect">
            <a:avLst/>
          </a:prstGeom>
        </p:spPr>
      </p:pic>
      <p:pic>
        <p:nvPicPr>
          <p:cNvPr id="20" name="SK-3-img-19" descr="preencoded.png"/>
          <p:cNvPicPr>
            <a:picLocks noChangeAspect="1"/>
          </p:cNvPicPr>
          <p:nvPr/>
        </p:nvPicPr>
        <p:blipFill>
          <a:blip r:embed="rId18"/>
          <a:stretch>
            <a:fillRect/>
          </a:stretch>
        </p:blipFill>
        <p:spPr>
          <a:xfrm>
            <a:off x="762000" y="5548759"/>
            <a:ext cx="381000" cy="304800"/>
          </a:xfrm>
          <a:prstGeom prst="rect">
            <a:avLst/>
          </a:prstGeom>
        </p:spPr>
      </p:pic>
      <p:pic>
        <p:nvPicPr>
          <p:cNvPr id="21" name="SK-3-img-20" descr="preencoded.png"/>
          <p:cNvPicPr>
            <a:picLocks noChangeAspect="1"/>
          </p:cNvPicPr>
          <p:nvPr/>
        </p:nvPicPr>
        <p:blipFill>
          <a:blip r:embed="rId19"/>
          <a:stretch>
            <a:fillRect/>
          </a:stretch>
        </p:blipFill>
        <p:spPr>
          <a:xfrm>
            <a:off x="0" y="6477000"/>
            <a:ext cx="12192000" cy="381000"/>
          </a:xfrm>
          <a:prstGeom prst="rect">
            <a:avLst/>
          </a:prstGeom>
        </p:spPr>
      </p:pic>
      <p:sp>
        <p:nvSpPr>
          <p:cNvPr id="22" name="SK-3-text-21"/>
          <p:cNvSpPr/>
          <p:nvPr/>
        </p:nvSpPr>
        <p:spPr>
          <a:xfrm>
            <a:off x="819150" y="381000"/>
            <a:ext cx="87115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Why this matters in GP</a:t>
            </a:r>
            <a:endParaRPr lang="en-US" sz="2550" dirty="0"/>
          </a:p>
        </p:txBody>
      </p:sp>
      <p:sp>
        <p:nvSpPr>
          <p:cNvPr id="23" name="SK-3-text-22"/>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4" name="SK-3-text-23"/>
          <p:cNvSpPr/>
          <p:nvPr/>
        </p:nvSpPr>
        <p:spPr>
          <a:xfrm>
            <a:off x="1295400" y="1445865"/>
            <a:ext cx="75209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436"/>
                </a:solidFill>
              </a:rPr>
              <a:t>The GP's Strategic Position</a:t>
            </a:r>
            <a:endParaRPr lang="en-US" sz="1800" dirty="0"/>
          </a:p>
        </p:txBody>
      </p:sp>
      <p:sp>
        <p:nvSpPr>
          <p:cNvPr id="25" name="SK-3-text-24"/>
          <p:cNvSpPr/>
          <p:nvPr/>
        </p:nvSpPr>
        <p:spPr>
          <a:xfrm>
            <a:off x="1109663" y="1960215"/>
            <a:ext cx="464343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First Contact:</a:t>
            </a:r>
            <a:r>
              <a:rPr lang="en-US" sz="1350" dirty="0">
                <a:solidFill>
                  <a:srgbClr val="2D3436"/>
                </a:solidFill>
              </a:rPr>
              <a:t> GPs are usually the first professional help-seekers approach.</a:t>
            </a:r>
            <a:endParaRPr lang="en-US" sz="1350" dirty="0"/>
          </a:p>
        </p:txBody>
      </p:sp>
      <p:sp>
        <p:nvSpPr>
          <p:cNvPr id="26" name="SK-3-text-25"/>
          <p:cNvSpPr/>
          <p:nvPr/>
        </p:nvSpPr>
        <p:spPr>
          <a:xfrm>
            <a:off x="1109663" y="2554337"/>
            <a:ext cx="464343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Family Concerns:</a:t>
            </a:r>
            <a:r>
              <a:rPr lang="en-US" sz="1350" dirty="0">
                <a:solidFill>
                  <a:srgbClr val="2D3436"/>
                </a:solidFill>
              </a:rPr>
              <a:t> Early identification relies heavily on acting on parental or carer anxiety.</a:t>
            </a:r>
            <a:endParaRPr lang="en-US" sz="1350" dirty="0"/>
          </a:p>
        </p:txBody>
      </p:sp>
      <p:sp>
        <p:nvSpPr>
          <p:cNvPr id="27" name="SK-3-text-26"/>
          <p:cNvSpPr/>
          <p:nvPr/>
        </p:nvSpPr>
        <p:spPr>
          <a:xfrm>
            <a:off x="1109663" y="3148459"/>
            <a:ext cx="464343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Vague Decline:</a:t>
            </a:r>
            <a:r>
              <a:rPr lang="en-US" sz="1350" dirty="0">
                <a:solidFill>
                  <a:srgbClr val="2D3436"/>
                </a:solidFill>
              </a:rPr>
              <a:t> Detecting subtle functional or personality changes in young people.</a:t>
            </a:r>
            <a:endParaRPr lang="en-US" sz="1350" dirty="0"/>
          </a:p>
        </p:txBody>
      </p:sp>
      <p:sp>
        <p:nvSpPr>
          <p:cNvPr id="28" name="SK-3-text-27"/>
          <p:cNvSpPr/>
          <p:nvPr/>
        </p:nvSpPr>
        <p:spPr>
          <a:xfrm>
            <a:off x="6934200" y="1445865"/>
            <a:ext cx="52578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436"/>
                </a:solidFill>
              </a:rPr>
              <a:t>Impact of Early Intervention</a:t>
            </a:r>
            <a:endParaRPr lang="en-US" sz="1800" dirty="0"/>
          </a:p>
        </p:txBody>
      </p:sp>
      <p:sp>
        <p:nvSpPr>
          <p:cNvPr id="29" name="SK-3-text-28"/>
          <p:cNvSpPr/>
          <p:nvPr/>
        </p:nvSpPr>
        <p:spPr>
          <a:xfrm>
            <a:off x="6748463" y="1960215"/>
            <a:ext cx="464343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Reduces DUP:</a:t>
            </a:r>
            <a:r>
              <a:rPr lang="en-US" sz="1350" dirty="0">
                <a:solidFill>
                  <a:srgbClr val="2D3436"/>
                </a:solidFill>
              </a:rPr>
              <a:t> Decreasing the "Duration of Untreated Psychosis" improves long-term prognosis.</a:t>
            </a:r>
            <a:endParaRPr lang="en-US" sz="1350" dirty="0"/>
          </a:p>
        </p:txBody>
      </p:sp>
      <p:sp>
        <p:nvSpPr>
          <p:cNvPr id="30" name="SK-3-text-29"/>
          <p:cNvSpPr/>
          <p:nvPr/>
        </p:nvSpPr>
        <p:spPr>
          <a:xfrm>
            <a:off x="6748463" y="2554337"/>
            <a:ext cx="464343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Social Inclusion:</a:t>
            </a:r>
            <a:r>
              <a:rPr lang="en-US" sz="1350" dirty="0">
                <a:solidFill>
                  <a:srgbClr val="2D3436"/>
                </a:solidFill>
              </a:rPr>
              <a:t> Dramatically higher rates of staying in education or employment.</a:t>
            </a:r>
            <a:endParaRPr lang="en-US" sz="1350" dirty="0"/>
          </a:p>
        </p:txBody>
      </p:sp>
      <p:sp>
        <p:nvSpPr>
          <p:cNvPr id="31" name="SK-3-text-30"/>
          <p:cNvSpPr/>
          <p:nvPr/>
        </p:nvSpPr>
        <p:spPr>
          <a:xfrm>
            <a:off x="6748463" y="3148459"/>
            <a:ext cx="464343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Suicide Prevention:</a:t>
            </a:r>
            <a:r>
              <a:rPr lang="en-US" sz="1350" dirty="0">
                <a:solidFill>
                  <a:srgbClr val="2D3436"/>
                </a:solidFill>
              </a:rPr>
              <a:t> Early specialist care significantly lowers mortality in the high-risk first years.</a:t>
            </a:r>
            <a:endParaRPr lang="en-US" sz="1350" dirty="0"/>
          </a:p>
        </p:txBody>
      </p:sp>
      <p:sp>
        <p:nvSpPr>
          <p:cNvPr id="32" name="SK-3-text-31"/>
          <p:cNvSpPr/>
          <p:nvPr/>
        </p:nvSpPr>
        <p:spPr>
          <a:xfrm>
            <a:off x="6869906" y="4194870"/>
            <a:ext cx="464820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3436"/>
                </a:solidFill>
              </a:rPr>
              <a:t> EIP services lead to significantly better vocational and social recovery.</a:t>
            </a:r>
            <a:endParaRPr lang="en-US" sz="1275" dirty="0"/>
          </a:p>
        </p:txBody>
      </p:sp>
      <p:sp>
        <p:nvSpPr>
          <p:cNvPr id="33" name="SK-3-text-32"/>
          <p:cNvSpPr/>
          <p:nvPr/>
        </p:nvSpPr>
        <p:spPr>
          <a:xfrm>
            <a:off x="1333500" y="5519738"/>
            <a:ext cx="108585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FIRST EPISODE PSYCHOSIS IS A PSYCHIATRIC EMERGENCY</a:t>
            </a:r>
            <a:endParaRPr lang="en-US" sz="1650" dirty="0"/>
          </a:p>
        </p:txBody>
      </p:sp>
      <p:sp>
        <p:nvSpPr>
          <p:cNvPr id="34" name="SK-3-text-33"/>
          <p:cNvSpPr/>
          <p:nvPr/>
        </p:nvSpPr>
        <p:spPr>
          <a:xfrm>
            <a:off x="10470654" y="6581775"/>
            <a:ext cx="1721346"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www.bradfordvts.co.uk</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1-img-3" descr="preencoded.png"/>
          <p:cNvPicPr>
            <a:picLocks noChangeAspect="1"/>
          </p:cNvPicPr>
          <p:nvPr/>
        </p:nvPicPr>
        <p:blipFill>
          <a:blip r:embed="rId5"/>
          <a:stretch>
            <a:fillRect/>
          </a:stretch>
        </p:blipFill>
        <p:spPr>
          <a:xfrm>
            <a:off x="571500" y="304800"/>
            <a:ext cx="57150" cy="428625"/>
          </a:xfrm>
          <a:prstGeom prst="rect">
            <a:avLst/>
          </a:prstGeom>
        </p:spPr>
      </p:pic>
      <p:pic>
        <p:nvPicPr>
          <p:cNvPr id="5" name="SK-21-img-4" descr="preencoded.png"/>
          <p:cNvPicPr>
            <a:picLocks noChangeAspect="1"/>
          </p:cNvPicPr>
          <p:nvPr/>
        </p:nvPicPr>
        <p:blipFill>
          <a:blip r:embed="rId6"/>
          <a:stretch>
            <a:fillRect/>
          </a:stretch>
        </p:blipFill>
        <p:spPr>
          <a:xfrm>
            <a:off x="571500" y="1083915"/>
            <a:ext cx="11049000" cy="704850"/>
          </a:xfrm>
          <a:prstGeom prst="rect">
            <a:avLst/>
          </a:prstGeom>
        </p:spPr>
      </p:pic>
      <p:pic>
        <p:nvPicPr>
          <p:cNvPr id="6" name="SK-21-img-5" descr="preencoded.png"/>
          <p:cNvPicPr>
            <a:picLocks noChangeAspect="1"/>
          </p:cNvPicPr>
          <p:nvPr/>
        </p:nvPicPr>
        <p:blipFill>
          <a:blip r:embed="rId7"/>
          <a:stretch>
            <a:fillRect/>
          </a:stretch>
        </p:blipFill>
        <p:spPr>
          <a:xfrm>
            <a:off x="685800" y="1293465"/>
            <a:ext cx="285750" cy="285750"/>
          </a:xfrm>
          <a:prstGeom prst="rect">
            <a:avLst/>
          </a:prstGeom>
        </p:spPr>
      </p:pic>
      <p:pic>
        <p:nvPicPr>
          <p:cNvPr id="7" name="SK-21-img-6" descr="preencoded.png"/>
          <p:cNvPicPr>
            <a:picLocks noChangeAspect="1"/>
          </p:cNvPicPr>
          <p:nvPr/>
        </p:nvPicPr>
        <p:blipFill>
          <a:blip r:embed="rId8"/>
          <a:stretch>
            <a:fillRect/>
          </a:stretch>
        </p:blipFill>
        <p:spPr>
          <a:xfrm>
            <a:off x="571500" y="1941165"/>
            <a:ext cx="11049000" cy="485775"/>
          </a:xfrm>
          <a:prstGeom prst="rect">
            <a:avLst/>
          </a:prstGeom>
        </p:spPr>
      </p:pic>
      <p:pic>
        <p:nvPicPr>
          <p:cNvPr id="8" name="SK-21-img-7" descr="preencoded.png"/>
          <p:cNvPicPr>
            <a:picLocks noChangeAspect="1"/>
          </p:cNvPicPr>
          <p:nvPr/>
        </p:nvPicPr>
        <p:blipFill>
          <a:blip r:embed="rId9"/>
          <a:stretch>
            <a:fillRect/>
          </a:stretch>
        </p:blipFill>
        <p:spPr>
          <a:xfrm>
            <a:off x="571500" y="2426940"/>
            <a:ext cx="11049000" cy="1024533"/>
          </a:xfrm>
          <a:prstGeom prst="rect">
            <a:avLst/>
          </a:prstGeom>
        </p:spPr>
      </p:pic>
      <p:pic>
        <p:nvPicPr>
          <p:cNvPr id="9" name="SK-21-img-8" descr="preencoded.png"/>
          <p:cNvPicPr>
            <a:picLocks noChangeAspect="1"/>
          </p:cNvPicPr>
          <p:nvPr/>
        </p:nvPicPr>
        <p:blipFill>
          <a:blip r:embed="rId10"/>
          <a:stretch>
            <a:fillRect/>
          </a:stretch>
        </p:blipFill>
        <p:spPr>
          <a:xfrm>
            <a:off x="571500" y="3451473"/>
            <a:ext cx="11049000" cy="1024533"/>
          </a:xfrm>
          <a:prstGeom prst="rect">
            <a:avLst/>
          </a:prstGeom>
        </p:spPr>
      </p:pic>
      <p:pic>
        <p:nvPicPr>
          <p:cNvPr id="10" name="SK-21-img-9" descr="preencoded.png"/>
          <p:cNvPicPr>
            <a:picLocks noChangeAspect="1"/>
          </p:cNvPicPr>
          <p:nvPr/>
        </p:nvPicPr>
        <p:blipFill>
          <a:blip r:embed="rId9"/>
          <a:stretch>
            <a:fillRect/>
          </a:stretch>
        </p:blipFill>
        <p:spPr>
          <a:xfrm>
            <a:off x="571500" y="4476006"/>
            <a:ext cx="11049000" cy="1024533"/>
          </a:xfrm>
          <a:prstGeom prst="rect">
            <a:avLst/>
          </a:prstGeom>
        </p:spPr>
      </p:pic>
      <p:pic>
        <p:nvPicPr>
          <p:cNvPr id="11" name="SK-21-img-10" descr="preencoded.png"/>
          <p:cNvPicPr>
            <a:picLocks noChangeAspect="1"/>
          </p:cNvPicPr>
          <p:nvPr/>
        </p:nvPicPr>
        <p:blipFill>
          <a:blip r:embed="rId11"/>
          <a:stretch>
            <a:fillRect/>
          </a:stretch>
        </p:blipFill>
        <p:spPr>
          <a:xfrm>
            <a:off x="2047875" y="6186339"/>
            <a:ext cx="178594" cy="148828"/>
          </a:xfrm>
          <a:prstGeom prst="rect">
            <a:avLst/>
          </a:prstGeom>
        </p:spPr>
      </p:pic>
      <p:pic>
        <p:nvPicPr>
          <p:cNvPr id="12" name="SK-21-img-11" descr="preencoded.png"/>
          <p:cNvPicPr>
            <a:picLocks noChangeAspect="1"/>
          </p:cNvPicPr>
          <p:nvPr/>
        </p:nvPicPr>
        <p:blipFill>
          <a:blip r:embed="rId12"/>
          <a:stretch>
            <a:fillRect/>
          </a:stretch>
        </p:blipFill>
        <p:spPr>
          <a:xfrm>
            <a:off x="571500" y="6812905"/>
            <a:ext cx="11049000" cy="504825"/>
          </a:xfrm>
          <a:prstGeom prst="rect">
            <a:avLst/>
          </a:prstGeom>
        </p:spPr>
      </p:pic>
      <p:sp>
        <p:nvSpPr>
          <p:cNvPr id="13" name="SK-21-text-12"/>
          <p:cNvSpPr/>
          <p:nvPr/>
        </p:nvSpPr>
        <p:spPr>
          <a:xfrm>
            <a:off x="819150" y="304800"/>
            <a:ext cx="1026604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Drug doses quick BNF check</a:t>
            </a:r>
            <a:endParaRPr lang="en-US" sz="2550" dirty="0"/>
          </a:p>
        </p:txBody>
      </p:sp>
      <p:sp>
        <p:nvSpPr>
          <p:cNvPr id="14" name="SK-21-text-13"/>
          <p:cNvSpPr/>
          <p:nvPr/>
        </p:nvSpPr>
        <p:spPr>
          <a:xfrm>
            <a:off x="819150" y="7314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15" name="SK-21-text-14"/>
          <p:cNvSpPr/>
          <p:nvPr/>
        </p:nvSpPr>
        <p:spPr>
          <a:xfrm>
            <a:off x="1114425" y="1179165"/>
            <a:ext cx="1039177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D63031"/>
                </a:solidFill>
              </a:rPr>
              <a:t>MANDATORY: Verify current BNF or local formulary at point of prescribing. Do not initiate first-episode antipsychotics in primary care without consultant advice.</a:t>
            </a:r>
            <a:endParaRPr lang="en-US" sz="1350" dirty="0"/>
          </a:p>
        </p:txBody>
      </p:sp>
      <p:sp>
        <p:nvSpPr>
          <p:cNvPr id="16" name="SK-21-text-15"/>
          <p:cNvSpPr/>
          <p:nvPr/>
        </p:nvSpPr>
        <p:spPr>
          <a:xfrm>
            <a:off x="714375" y="1941165"/>
            <a:ext cx="2414489"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Antipsychotic</a:t>
            </a:r>
            <a:endParaRPr lang="en-US" sz="1350" dirty="0"/>
          </a:p>
        </p:txBody>
      </p:sp>
      <p:sp>
        <p:nvSpPr>
          <p:cNvPr id="17" name="SK-21-text-16"/>
          <p:cNvSpPr/>
          <p:nvPr/>
        </p:nvSpPr>
        <p:spPr>
          <a:xfrm>
            <a:off x="2924175" y="1941165"/>
            <a:ext cx="3037030"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Starting Regimen</a:t>
            </a:r>
            <a:endParaRPr lang="en-US" sz="1350" dirty="0"/>
          </a:p>
        </p:txBody>
      </p:sp>
      <p:sp>
        <p:nvSpPr>
          <p:cNvPr id="18" name="SK-21-text-17"/>
          <p:cNvSpPr/>
          <p:nvPr/>
        </p:nvSpPr>
        <p:spPr>
          <a:xfrm>
            <a:off x="5686425" y="1941165"/>
            <a:ext cx="3221486"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Usual Maintenance</a:t>
            </a:r>
            <a:endParaRPr lang="en-US" sz="1350" dirty="0"/>
          </a:p>
        </p:txBody>
      </p:sp>
      <p:sp>
        <p:nvSpPr>
          <p:cNvPr id="19" name="SK-21-text-18"/>
          <p:cNvSpPr/>
          <p:nvPr/>
        </p:nvSpPr>
        <p:spPr>
          <a:xfrm>
            <a:off x="8448675" y="1941165"/>
            <a:ext cx="3114675"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Key BNF Cautions</a:t>
            </a:r>
            <a:endParaRPr lang="en-US" sz="1350" dirty="0"/>
          </a:p>
        </p:txBody>
      </p:sp>
      <p:sp>
        <p:nvSpPr>
          <p:cNvPr id="20" name="SK-21-text-19"/>
          <p:cNvSpPr/>
          <p:nvPr/>
        </p:nvSpPr>
        <p:spPr>
          <a:xfrm>
            <a:off x="714375" y="2426940"/>
            <a:ext cx="1924050" cy="1024533"/>
          </a:xfrm>
          <a:prstGeom prst="rect">
            <a:avLst/>
          </a:prstGeom>
          <a:noFill/>
          <a:ln/>
        </p:spPr>
        <p:txBody>
          <a:bodyPr vert="horz" wrap="square" lIns="0" tIns="0" rIns="0" bIns="0" rtlCol="0" anchor="ctr"/>
          <a:lstStyle/>
          <a:p>
            <a:pPr marL="0" indent="0">
              <a:lnSpc>
                <a:spcPts val="1890"/>
              </a:lnSpc>
              <a:buNone/>
            </a:pPr>
            <a:r>
              <a:rPr lang="en-US" sz="1350" b="1" dirty="0">
                <a:solidFill>
                  <a:srgbClr val="E0651F"/>
                </a:solidFill>
              </a:rPr>
              <a:t>Olanzapine</a:t>
            </a:r>
            <a:r>
              <a:rPr lang="en-US" sz="1350" dirty="0">
                <a:solidFill>
                  <a:srgbClr val="2D3436"/>
                </a:solidFill>
              </a:rPr>
              <a:t>(Second Gen)</a:t>
            </a:r>
            <a:endParaRPr lang="en-US" sz="1350" dirty="0"/>
          </a:p>
        </p:txBody>
      </p:sp>
      <p:sp>
        <p:nvSpPr>
          <p:cNvPr id="21" name="SK-21-text-20"/>
          <p:cNvSpPr/>
          <p:nvPr/>
        </p:nvSpPr>
        <p:spPr>
          <a:xfrm>
            <a:off x="2924175" y="2426940"/>
            <a:ext cx="2476500" cy="1024533"/>
          </a:xfrm>
          <a:prstGeom prst="rect">
            <a:avLst/>
          </a:prstGeom>
          <a:noFill/>
          <a:ln/>
        </p:spPr>
        <p:txBody>
          <a:bodyPr vert="horz" wrap="square" lIns="0" tIns="0" rIns="0" bIns="0" rtlCol="0" anchor="ctr"/>
          <a:lstStyle/>
          <a:p>
            <a:pPr marL="0" indent="0">
              <a:lnSpc>
                <a:spcPts val="1470"/>
              </a:lnSpc>
              <a:buNone/>
            </a:pPr>
            <a:r>
              <a:rPr lang="en-US" sz="1050" b="1" dirty="0">
                <a:solidFill>
                  <a:srgbClr val="636E72"/>
                </a:solidFill>
              </a:rPr>
              <a:t>INITIAL</a:t>
            </a:r>
            <a:r>
              <a:rPr lang="en-US" sz="1350" dirty="0">
                <a:solidFill>
                  <a:srgbClr val="2D3436"/>
                </a:solidFill>
              </a:rPr>
              <a:t>10 mg once daily</a:t>
            </a:r>
            <a:endParaRPr lang="en-US" sz="1350" dirty="0"/>
          </a:p>
        </p:txBody>
      </p:sp>
      <p:sp>
        <p:nvSpPr>
          <p:cNvPr id="22" name="SK-21-text-21"/>
          <p:cNvSpPr/>
          <p:nvPr/>
        </p:nvSpPr>
        <p:spPr>
          <a:xfrm>
            <a:off x="5686425" y="2426940"/>
            <a:ext cx="2476500" cy="1024533"/>
          </a:xfrm>
          <a:prstGeom prst="rect">
            <a:avLst/>
          </a:prstGeom>
          <a:noFill/>
          <a:ln/>
        </p:spPr>
        <p:txBody>
          <a:bodyPr vert="horz" wrap="square" lIns="0" tIns="0" rIns="0" bIns="0" rtlCol="0" anchor="ctr"/>
          <a:lstStyle/>
          <a:p>
            <a:pPr marL="0" indent="0">
              <a:lnSpc>
                <a:spcPts val="1470"/>
              </a:lnSpc>
              <a:buNone/>
            </a:pPr>
            <a:r>
              <a:rPr lang="en-US" sz="1050" b="1" dirty="0">
                <a:solidFill>
                  <a:srgbClr val="636E72"/>
                </a:solidFill>
              </a:rPr>
              <a:t>RANGE</a:t>
            </a:r>
            <a:r>
              <a:rPr lang="en-US" sz="1350" dirty="0">
                <a:solidFill>
                  <a:srgbClr val="2D3436"/>
                </a:solidFill>
              </a:rPr>
              <a:t>5–20 mg daily</a:t>
            </a:r>
            <a:endParaRPr lang="en-US" sz="1350" dirty="0"/>
          </a:p>
        </p:txBody>
      </p:sp>
      <p:sp>
        <p:nvSpPr>
          <p:cNvPr id="23" name="SK-21-text-22"/>
          <p:cNvSpPr/>
          <p:nvPr/>
        </p:nvSpPr>
        <p:spPr>
          <a:xfrm>
            <a:off x="8448675" y="2426940"/>
            <a:ext cx="3028950" cy="1024533"/>
          </a:xfrm>
          <a:prstGeom prst="rect">
            <a:avLst/>
          </a:prstGeom>
          <a:noFill/>
          <a:ln/>
        </p:spPr>
        <p:txBody>
          <a:bodyPr vert="horz" wrap="square" lIns="0" tIns="0" rIns="0" bIns="0" rtlCol="0" anchor="ctr"/>
          <a:lstStyle/>
          <a:p>
            <a:pPr marL="0" indent="0">
              <a:lnSpc>
                <a:spcPts val="1890"/>
              </a:lnSpc>
              <a:buNone/>
            </a:pPr>
            <a:r>
              <a:rPr lang="en-US" sz="1350" dirty="0">
                <a:solidFill>
                  <a:srgbClr val="2D3436"/>
                </a:solidFill>
              </a:rPr>
              <a:t>Weight gain, diabetes risk, dyslipidaemia, sedation. Smoking interaction (hydrocarbons).</a:t>
            </a:r>
            <a:endParaRPr lang="en-US" sz="1350" dirty="0"/>
          </a:p>
        </p:txBody>
      </p:sp>
      <p:sp>
        <p:nvSpPr>
          <p:cNvPr id="24" name="SK-21-text-23"/>
          <p:cNvSpPr/>
          <p:nvPr/>
        </p:nvSpPr>
        <p:spPr>
          <a:xfrm>
            <a:off x="714375" y="3451473"/>
            <a:ext cx="1924050" cy="1024533"/>
          </a:xfrm>
          <a:prstGeom prst="rect">
            <a:avLst/>
          </a:prstGeom>
          <a:noFill/>
          <a:ln/>
        </p:spPr>
        <p:txBody>
          <a:bodyPr vert="horz" wrap="square" lIns="0" tIns="0" rIns="0" bIns="0" rtlCol="0" anchor="ctr"/>
          <a:lstStyle/>
          <a:p>
            <a:pPr marL="0" indent="0">
              <a:lnSpc>
                <a:spcPts val="1890"/>
              </a:lnSpc>
              <a:buNone/>
            </a:pPr>
            <a:r>
              <a:rPr lang="en-US" sz="1350" b="1" dirty="0">
                <a:solidFill>
                  <a:srgbClr val="E0651F"/>
                </a:solidFill>
              </a:rPr>
              <a:t>Risperidone</a:t>
            </a:r>
            <a:r>
              <a:rPr lang="en-US" sz="1350" dirty="0">
                <a:solidFill>
                  <a:srgbClr val="2D3436"/>
                </a:solidFill>
              </a:rPr>
              <a:t>(Second Gen)</a:t>
            </a:r>
            <a:endParaRPr lang="en-US" sz="1350" dirty="0"/>
          </a:p>
        </p:txBody>
      </p:sp>
      <p:sp>
        <p:nvSpPr>
          <p:cNvPr id="25" name="SK-21-text-24"/>
          <p:cNvSpPr/>
          <p:nvPr/>
        </p:nvSpPr>
        <p:spPr>
          <a:xfrm>
            <a:off x="2924175" y="3451473"/>
            <a:ext cx="2476500" cy="1024533"/>
          </a:xfrm>
          <a:prstGeom prst="rect">
            <a:avLst/>
          </a:prstGeom>
          <a:noFill/>
          <a:ln/>
        </p:spPr>
        <p:txBody>
          <a:bodyPr vert="horz" wrap="square" lIns="0" tIns="0" rIns="0" bIns="0" rtlCol="0" anchor="ctr"/>
          <a:lstStyle/>
          <a:p>
            <a:pPr marL="0" indent="0">
              <a:lnSpc>
                <a:spcPts val="1470"/>
              </a:lnSpc>
              <a:buNone/>
            </a:pPr>
            <a:r>
              <a:rPr lang="en-US" sz="1050" b="1" dirty="0">
                <a:solidFill>
                  <a:srgbClr val="636E72"/>
                </a:solidFill>
              </a:rPr>
              <a:t>INITIAL</a:t>
            </a:r>
            <a:r>
              <a:rPr lang="en-US" sz="1350" dirty="0">
                <a:solidFill>
                  <a:srgbClr val="2D3436"/>
                </a:solidFill>
              </a:rPr>
              <a:t>2 mg daily (can be div.)</a:t>
            </a:r>
            <a:endParaRPr lang="en-US" sz="1350" dirty="0"/>
          </a:p>
        </p:txBody>
      </p:sp>
      <p:sp>
        <p:nvSpPr>
          <p:cNvPr id="26" name="SK-21-text-25"/>
          <p:cNvSpPr/>
          <p:nvPr/>
        </p:nvSpPr>
        <p:spPr>
          <a:xfrm>
            <a:off x="5686425" y="3451473"/>
            <a:ext cx="2476500" cy="1024533"/>
          </a:xfrm>
          <a:prstGeom prst="rect">
            <a:avLst/>
          </a:prstGeom>
          <a:noFill/>
          <a:ln/>
        </p:spPr>
        <p:txBody>
          <a:bodyPr vert="horz" wrap="square" lIns="0" tIns="0" rIns="0" bIns="0" rtlCol="0" anchor="ctr"/>
          <a:lstStyle/>
          <a:p>
            <a:pPr marL="0" indent="0">
              <a:lnSpc>
                <a:spcPts val="1470"/>
              </a:lnSpc>
              <a:buNone/>
            </a:pPr>
            <a:r>
              <a:rPr lang="en-US" sz="1050" b="1" dirty="0">
                <a:solidFill>
                  <a:srgbClr val="636E72"/>
                </a:solidFill>
              </a:rPr>
              <a:t>RANGE</a:t>
            </a:r>
            <a:r>
              <a:rPr lang="en-US" sz="1350" dirty="0">
                <a:solidFill>
                  <a:srgbClr val="2D3436"/>
                </a:solidFill>
              </a:rPr>
              <a:t>4–6 mg daily</a:t>
            </a:r>
            <a:endParaRPr lang="en-US" sz="1350" dirty="0"/>
          </a:p>
        </p:txBody>
      </p:sp>
      <p:sp>
        <p:nvSpPr>
          <p:cNvPr id="27" name="SK-21-text-26"/>
          <p:cNvSpPr/>
          <p:nvPr/>
        </p:nvSpPr>
        <p:spPr>
          <a:xfrm>
            <a:off x="8448675" y="3451473"/>
            <a:ext cx="3028950" cy="1024533"/>
          </a:xfrm>
          <a:prstGeom prst="rect">
            <a:avLst/>
          </a:prstGeom>
          <a:noFill/>
          <a:ln/>
        </p:spPr>
        <p:txBody>
          <a:bodyPr vert="horz" wrap="square" lIns="0" tIns="0" rIns="0" bIns="0" rtlCol="0" anchor="ctr"/>
          <a:lstStyle/>
          <a:p>
            <a:pPr marL="0" indent="0">
              <a:lnSpc>
                <a:spcPts val="1890"/>
              </a:lnSpc>
              <a:buNone/>
            </a:pPr>
            <a:r>
              <a:rPr lang="en-US" sz="1350" dirty="0">
                <a:solidFill>
                  <a:srgbClr val="2D3436"/>
                </a:solidFill>
              </a:rPr>
              <a:t>Hyperprolactinaemia, sexual dysfunction, EPSEs at higher doses. Max 16mg/day.</a:t>
            </a:r>
            <a:endParaRPr lang="en-US" sz="1350" dirty="0"/>
          </a:p>
        </p:txBody>
      </p:sp>
      <p:sp>
        <p:nvSpPr>
          <p:cNvPr id="28" name="SK-21-text-27"/>
          <p:cNvSpPr/>
          <p:nvPr/>
        </p:nvSpPr>
        <p:spPr>
          <a:xfrm>
            <a:off x="714375" y="4476006"/>
            <a:ext cx="1924050" cy="1024533"/>
          </a:xfrm>
          <a:prstGeom prst="rect">
            <a:avLst/>
          </a:prstGeom>
          <a:noFill/>
          <a:ln/>
        </p:spPr>
        <p:txBody>
          <a:bodyPr vert="horz" wrap="square" lIns="0" tIns="0" rIns="0" bIns="0" rtlCol="0" anchor="ctr"/>
          <a:lstStyle/>
          <a:p>
            <a:pPr marL="0" indent="0">
              <a:lnSpc>
                <a:spcPts val="1890"/>
              </a:lnSpc>
              <a:buNone/>
            </a:pPr>
            <a:r>
              <a:rPr lang="en-US" sz="1350" b="1" dirty="0">
                <a:solidFill>
                  <a:srgbClr val="E0651F"/>
                </a:solidFill>
              </a:rPr>
              <a:t>Quetiapine (IR)</a:t>
            </a:r>
            <a:r>
              <a:rPr lang="en-US" sz="1350" dirty="0">
                <a:solidFill>
                  <a:srgbClr val="2D3436"/>
                </a:solidFill>
              </a:rPr>
              <a:t>(Second Gen)</a:t>
            </a:r>
            <a:endParaRPr lang="en-US" sz="1350" dirty="0"/>
          </a:p>
        </p:txBody>
      </p:sp>
      <p:sp>
        <p:nvSpPr>
          <p:cNvPr id="29" name="SK-21-text-28"/>
          <p:cNvSpPr/>
          <p:nvPr/>
        </p:nvSpPr>
        <p:spPr>
          <a:xfrm>
            <a:off x="2924175" y="4476006"/>
            <a:ext cx="2476500" cy="1024533"/>
          </a:xfrm>
          <a:prstGeom prst="rect">
            <a:avLst/>
          </a:prstGeom>
          <a:noFill/>
          <a:ln/>
        </p:spPr>
        <p:txBody>
          <a:bodyPr vert="horz" wrap="square" lIns="0" tIns="0" rIns="0" bIns="0" rtlCol="0" anchor="ctr"/>
          <a:lstStyle/>
          <a:p>
            <a:pPr marL="0" indent="0">
              <a:lnSpc>
                <a:spcPts val="1470"/>
              </a:lnSpc>
              <a:buNone/>
            </a:pPr>
            <a:r>
              <a:rPr lang="en-US" sz="1050" b="1" dirty="0">
                <a:solidFill>
                  <a:srgbClr val="636E72"/>
                </a:solidFill>
              </a:rPr>
              <a:t>TITRATION</a:t>
            </a:r>
            <a:r>
              <a:rPr lang="en-US" sz="1350" dirty="0">
                <a:solidFill>
                  <a:srgbClr val="2D3436"/>
                </a:solidFill>
              </a:rPr>
              <a:t>Day 1: 25 mg BD</a:t>
            </a:r>
            <a:endParaRPr lang="en-US" sz="1350" dirty="0"/>
          </a:p>
          <a:p>
            <a:pPr marL="0" indent="0">
              <a:lnSpc>
                <a:spcPts val="1890"/>
              </a:lnSpc>
              <a:buNone/>
            </a:pPr>
            <a:r>
              <a:rPr lang="en-US" sz="1350" dirty="0">
                <a:solidFill>
                  <a:srgbClr val="2D3436"/>
                </a:solidFill>
              </a:rPr>
              <a:t>Day 2: 50 mg BD</a:t>
            </a:r>
            <a:endParaRPr lang="en-US" sz="1350" dirty="0"/>
          </a:p>
        </p:txBody>
      </p:sp>
      <p:sp>
        <p:nvSpPr>
          <p:cNvPr id="30" name="SK-21-text-29"/>
          <p:cNvSpPr/>
          <p:nvPr/>
        </p:nvSpPr>
        <p:spPr>
          <a:xfrm>
            <a:off x="5686425" y="4476006"/>
            <a:ext cx="2476500" cy="1024533"/>
          </a:xfrm>
          <a:prstGeom prst="rect">
            <a:avLst/>
          </a:prstGeom>
          <a:noFill/>
          <a:ln/>
        </p:spPr>
        <p:txBody>
          <a:bodyPr vert="horz" wrap="square" lIns="0" tIns="0" rIns="0" bIns="0" rtlCol="0" anchor="ctr"/>
          <a:lstStyle/>
          <a:p>
            <a:pPr marL="0" indent="0">
              <a:lnSpc>
                <a:spcPts val="1470"/>
              </a:lnSpc>
              <a:buNone/>
            </a:pPr>
            <a:r>
              <a:rPr lang="en-US" sz="1050" b="1" dirty="0">
                <a:solidFill>
                  <a:srgbClr val="636E72"/>
                </a:solidFill>
              </a:rPr>
              <a:t>RANGE</a:t>
            </a:r>
            <a:r>
              <a:rPr lang="en-US" sz="1350" dirty="0">
                <a:solidFill>
                  <a:srgbClr val="2D3436"/>
                </a:solidFill>
              </a:rPr>
              <a:t>300–450 mg daily</a:t>
            </a:r>
            <a:endParaRPr lang="en-US" sz="1350" dirty="0"/>
          </a:p>
        </p:txBody>
      </p:sp>
      <p:sp>
        <p:nvSpPr>
          <p:cNvPr id="31" name="SK-21-text-30"/>
          <p:cNvSpPr/>
          <p:nvPr/>
        </p:nvSpPr>
        <p:spPr>
          <a:xfrm>
            <a:off x="8448675" y="4476006"/>
            <a:ext cx="3028950" cy="1024533"/>
          </a:xfrm>
          <a:prstGeom prst="rect">
            <a:avLst/>
          </a:prstGeom>
          <a:noFill/>
          <a:ln/>
        </p:spPr>
        <p:txBody>
          <a:bodyPr vert="horz" wrap="square" lIns="0" tIns="0" rIns="0" bIns="0" rtlCol="0" anchor="ctr"/>
          <a:lstStyle/>
          <a:p>
            <a:pPr marL="0" indent="0">
              <a:lnSpc>
                <a:spcPts val="1890"/>
              </a:lnSpc>
              <a:buNone/>
            </a:pPr>
            <a:r>
              <a:rPr lang="en-US" sz="1350" dirty="0">
                <a:solidFill>
                  <a:srgbClr val="2D3436"/>
                </a:solidFill>
              </a:rPr>
              <a:t>Sedation, postural hypotension, QT risk. Divided doses for Immediate Release.</a:t>
            </a:r>
            <a:endParaRPr lang="en-US" sz="1350" dirty="0"/>
          </a:p>
        </p:txBody>
      </p:sp>
      <p:sp>
        <p:nvSpPr>
          <p:cNvPr id="32" name="SK-21-text-31"/>
          <p:cNvSpPr/>
          <p:nvPr/>
        </p:nvSpPr>
        <p:spPr>
          <a:xfrm>
            <a:off x="714375" y="5652939"/>
            <a:ext cx="193738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E0651F"/>
                </a:solidFill>
              </a:rPr>
              <a:t>Clozapine</a:t>
            </a:r>
            <a:endParaRPr lang="en-US" sz="1350" dirty="0"/>
          </a:p>
        </p:txBody>
      </p:sp>
      <p:sp>
        <p:nvSpPr>
          <p:cNvPr id="33" name="SK-21-text-32"/>
          <p:cNvSpPr/>
          <p:nvPr/>
        </p:nvSpPr>
        <p:spPr>
          <a:xfrm>
            <a:off x="2047875" y="5652939"/>
            <a:ext cx="9429750" cy="702766"/>
          </a:xfrm>
          <a:prstGeom prst="rect">
            <a:avLst/>
          </a:prstGeom>
          <a:noFill/>
          <a:ln/>
        </p:spPr>
        <p:txBody>
          <a:bodyPr vert="horz" wrap="square" lIns="0" tIns="0" rIns="0" bIns="0" rtlCol="0" anchor="ctr"/>
          <a:lstStyle/>
          <a:p>
            <a:pPr marL="0" indent="0">
              <a:lnSpc>
                <a:spcPts val="1680"/>
              </a:lnSpc>
              <a:buNone/>
            </a:pPr>
            <a:r>
              <a:rPr lang="en-US" sz="1200" b="1" dirty="0">
                <a:solidFill>
                  <a:srgbClr val="2D3436"/>
                </a:solidFill>
              </a:rPr>
              <a:t>Specialist only initiation:</a:t>
            </a:r>
            <a:r>
              <a:rPr lang="en-US" sz="1200" dirty="0">
                <a:solidFill>
                  <a:srgbClr val="2D3436"/>
                </a:solidFill>
              </a:rPr>
              <a:t> For treatment-resistant schizophrenia (failure of 2+ agents). Weekly FBC for 18 weeks, then fortnightly to 1 year, then monthly.</a:t>
            </a:r>
            <a:r>
              <a:rPr lang="en-US" sz="1125" i="1" dirty="0">
                <a:solidFill>
                  <a:srgbClr val="D63031"/>
                </a:solidFill>
              </a:rPr>
              <a:t> Urgent FBC and contact specialist team if fever or sore throat occurs.</a:t>
            </a:r>
            <a:endParaRPr lang="en-US" sz="1200" dirty="0"/>
          </a:p>
        </p:txBody>
      </p:sp>
      <p:sp>
        <p:nvSpPr>
          <p:cNvPr id="34" name="SK-21-text-33"/>
          <p:cNvSpPr/>
          <p:nvPr/>
        </p:nvSpPr>
        <p:spPr>
          <a:xfrm>
            <a:off x="571500" y="6889105"/>
            <a:ext cx="7620000" cy="428625"/>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Always double check this advice and drug doses with the latest NICE/BNF guidance. This deck is for educational purposes only.</a:t>
            </a:r>
            <a:endParaRPr lang="en-US" sz="1125" dirty="0"/>
          </a:p>
        </p:txBody>
      </p:sp>
      <p:sp>
        <p:nvSpPr>
          <p:cNvPr id="35" name="SK-21-text-34"/>
          <p:cNvSpPr/>
          <p:nvPr/>
        </p:nvSpPr>
        <p:spPr>
          <a:xfrm>
            <a:off x="10278963" y="6889105"/>
            <a:ext cx="1913037" cy="4286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www.bradfordvts.co.uk</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2-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22-img-4" descr="preencoded.png"/>
          <p:cNvPicPr>
            <a:picLocks noChangeAspect="1"/>
          </p:cNvPicPr>
          <p:nvPr/>
        </p:nvPicPr>
        <p:blipFill>
          <a:blip r:embed="rId6"/>
          <a:stretch>
            <a:fillRect/>
          </a:stretch>
        </p:blipFill>
        <p:spPr>
          <a:xfrm>
            <a:off x="571500" y="1198215"/>
            <a:ext cx="3530650" cy="2468017"/>
          </a:xfrm>
          <a:prstGeom prst="rect">
            <a:avLst/>
          </a:prstGeom>
        </p:spPr>
      </p:pic>
      <p:pic>
        <p:nvPicPr>
          <p:cNvPr id="6" name="SK-22-img-5" descr="preencoded.png"/>
          <p:cNvPicPr>
            <a:picLocks noChangeAspect="1"/>
          </p:cNvPicPr>
          <p:nvPr/>
        </p:nvPicPr>
        <p:blipFill>
          <a:blip r:embed="rId7"/>
          <a:stretch>
            <a:fillRect/>
          </a:stretch>
        </p:blipFill>
        <p:spPr>
          <a:xfrm>
            <a:off x="685800" y="1377404"/>
            <a:ext cx="190500" cy="155823"/>
          </a:xfrm>
          <a:prstGeom prst="rect">
            <a:avLst/>
          </a:prstGeom>
        </p:spPr>
      </p:pic>
      <p:pic>
        <p:nvPicPr>
          <p:cNvPr id="7" name="SK-22-img-6" descr="preencoded.png"/>
          <p:cNvPicPr>
            <a:picLocks noChangeAspect="1"/>
          </p:cNvPicPr>
          <p:nvPr/>
        </p:nvPicPr>
        <p:blipFill>
          <a:blip r:embed="rId8"/>
          <a:stretch>
            <a:fillRect/>
          </a:stretch>
        </p:blipFill>
        <p:spPr>
          <a:xfrm>
            <a:off x="571500" y="3818632"/>
            <a:ext cx="3530650" cy="2468017"/>
          </a:xfrm>
          <a:prstGeom prst="rect">
            <a:avLst/>
          </a:prstGeom>
        </p:spPr>
      </p:pic>
      <p:pic>
        <p:nvPicPr>
          <p:cNvPr id="8" name="SK-22-img-7" descr="preencoded.png"/>
          <p:cNvPicPr>
            <a:picLocks noChangeAspect="1"/>
          </p:cNvPicPr>
          <p:nvPr/>
        </p:nvPicPr>
        <p:blipFill>
          <a:blip r:embed="rId9"/>
          <a:stretch>
            <a:fillRect/>
          </a:stretch>
        </p:blipFill>
        <p:spPr>
          <a:xfrm>
            <a:off x="685800" y="3997821"/>
            <a:ext cx="190500" cy="155823"/>
          </a:xfrm>
          <a:prstGeom prst="rect">
            <a:avLst/>
          </a:prstGeom>
        </p:spPr>
      </p:pic>
      <p:pic>
        <p:nvPicPr>
          <p:cNvPr id="9" name="SK-22-img-8" descr="preencoded.png"/>
          <p:cNvPicPr>
            <a:picLocks noChangeAspect="1"/>
          </p:cNvPicPr>
          <p:nvPr/>
        </p:nvPicPr>
        <p:blipFill>
          <a:blip r:embed="rId10"/>
          <a:stretch>
            <a:fillRect/>
          </a:stretch>
        </p:blipFill>
        <p:spPr>
          <a:xfrm>
            <a:off x="4330750" y="1198215"/>
            <a:ext cx="3530650" cy="2468017"/>
          </a:xfrm>
          <a:prstGeom prst="rect">
            <a:avLst/>
          </a:prstGeom>
        </p:spPr>
      </p:pic>
      <p:pic>
        <p:nvPicPr>
          <p:cNvPr id="10" name="SK-22-img-9" descr="preencoded.png"/>
          <p:cNvPicPr>
            <a:picLocks noChangeAspect="1"/>
          </p:cNvPicPr>
          <p:nvPr/>
        </p:nvPicPr>
        <p:blipFill>
          <a:blip r:embed="rId11"/>
          <a:stretch>
            <a:fillRect/>
          </a:stretch>
        </p:blipFill>
        <p:spPr>
          <a:xfrm>
            <a:off x="4445050" y="1377404"/>
            <a:ext cx="190500" cy="155823"/>
          </a:xfrm>
          <a:prstGeom prst="rect">
            <a:avLst/>
          </a:prstGeom>
        </p:spPr>
      </p:pic>
      <p:pic>
        <p:nvPicPr>
          <p:cNvPr id="11" name="SK-22-img-10" descr="preencoded.png"/>
          <p:cNvPicPr>
            <a:picLocks noChangeAspect="1"/>
          </p:cNvPicPr>
          <p:nvPr/>
        </p:nvPicPr>
        <p:blipFill>
          <a:blip r:embed="rId12"/>
          <a:stretch>
            <a:fillRect/>
          </a:stretch>
        </p:blipFill>
        <p:spPr>
          <a:xfrm>
            <a:off x="4330750" y="3818632"/>
            <a:ext cx="3530650" cy="2468017"/>
          </a:xfrm>
          <a:prstGeom prst="rect">
            <a:avLst/>
          </a:prstGeom>
        </p:spPr>
      </p:pic>
      <p:pic>
        <p:nvPicPr>
          <p:cNvPr id="12" name="SK-22-img-11" descr="preencoded.png"/>
          <p:cNvPicPr>
            <a:picLocks noChangeAspect="1"/>
          </p:cNvPicPr>
          <p:nvPr/>
        </p:nvPicPr>
        <p:blipFill>
          <a:blip r:embed="rId13"/>
          <a:stretch>
            <a:fillRect/>
          </a:stretch>
        </p:blipFill>
        <p:spPr>
          <a:xfrm>
            <a:off x="4445050" y="3997821"/>
            <a:ext cx="190500" cy="155823"/>
          </a:xfrm>
          <a:prstGeom prst="rect">
            <a:avLst/>
          </a:prstGeom>
        </p:spPr>
      </p:pic>
      <p:pic>
        <p:nvPicPr>
          <p:cNvPr id="13" name="SK-22-img-12" descr="preencoded.png"/>
          <p:cNvPicPr>
            <a:picLocks noChangeAspect="1"/>
          </p:cNvPicPr>
          <p:nvPr/>
        </p:nvPicPr>
        <p:blipFill>
          <a:blip r:embed="rId14"/>
          <a:stretch>
            <a:fillRect/>
          </a:stretch>
        </p:blipFill>
        <p:spPr>
          <a:xfrm>
            <a:off x="8089999" y="1198215"/>
            <a:ext cx="3530650" cy="1594545"/>
          </a:xfrm>
          <a:prstGeom prst="rect">
            <a:avLst/>
          </a:prstGeom>
        </p:spPr>
      </p:pic>
      <p:pic>
        <p:nvPicPr>
          <p:cNvPr id="14" name="SK-22-img-13" descr="preencoded.png"/>
          <p:cNvPicPr>
            <a:picLocks noChangeAspect="1"/>
          </p:cNvPicPr>
          <p:nvPr/>
        </p:nvPicPr>
        <p:blipFill>
          <a:blip r:embed="rId15"/>
          <a:stretch>
            <a:fillRect/>
          </a:stretch>
        </p:blipFill>
        <p:spPr>
          <a:xfrm>
            <a:off x="8204299" y="1350615"/>
            <a:ext cx="190500" cy="152400"/>
          </a:xfrm>
          <a:prstGeom prst="rect">
            <a:avLst/>
          </a:prstGeom>
        </p:spPr>
      </p:pic>
      <p:pic>
        <p:nvPicPr>
          <p:cNvPr id="15" name="SK-22-img-14" descr="preencoded.png"/>
          <p:cNvPicPr>
            <a:picLocks noChangeAspect="1"/>
          </p:cNvPicPr>
          <p:nvPr/>
        </p:nvPicPr>
        <p:blipFill>
          <a:blip r:embed="rId16"/>
          <a:stretch>
            <a:fillRect/>
          </a:stretch>
        </p:blipFill>
        <p:spPr>
          <a:xfrm>
            <a:off x="8089999" y="2945160"/>
            <a:ext cx="3530650" cy="1594545"/>
          </a:xfrm>
          <a:prstGeom prst="rect">
            <a:avLst/>
          </a:prstGeom>
        </p:spPr>
      </p:pic>
      <p:pic>
        <p:nvPicPr>
          <p:cNvPr id="16" name="SK-22-img-15" descr="preencoded.png"/>
          <p:cNvPicPr>
            <a:picLocks noChangeAspect="1"/>
          </p:cNvPicPr>
          <p:nvPr/>
        </p:nvPicPr>
        <p:blipFill>
          <a:blip r:embed="rId17"/>
          <a:stretch>
            <a:fillRect/>
          </a:stretch>
        </p:blipFill>
        <p:spPr>
          <a:xfrm>
            <a:off x="8204299" y="3097560"/>
            <a:ext cx="190500" cy="152400"/>
          </a:xfrm>
          <a:prstGeom prst="rect">
            <a:avLst/>
          </a:prstGeom>
        </p:spPr>
      </p:pic>
      <p:pic>
        <p:nvPicPr>
          <p:cNvPr id="17" name="SK-22-img-16" descr="preencoded.png"/>
          <p:cNvPicPr>
            <a:picLocks noChangeAspect="1"/>
          </p:cNvPicPr>
          <p:nvPr/>
        </p:nvPicPr>
        <p:blipFill>
          <a:blip r:embed="rId18"/>
          <a:stretch>
            <a:fillRect/>
          </a:stretch>
        </p:blipFill>
        <p:spPr>
          <a:xfrm>
            <a:off x="8089999" y="4692104"/>
            <a:ext cx="3530650" cy="1594545"/>
          </a:xfrm>
          <a:prstGeom prst="rect">
            <a:avLst/>
          </a:prstGeom>
        </p:spPr>
      </p:pic>
      <p:pic>
        <p:nvPicPr>
          <p:cNvPr id="18" name="SK-22-img-17" descr="preencoded.png"/>
          <p:cNvPicPr>
            <a:picLocks noChangeAspect="1"/>
          </p:cNvPicPr>
          <p:nvPr/>
        </p:nvPicPr>
        <p:blipFill>
          <a:blip r:embed="rId19"/>
          <a:stretch>
            <a:fillRect/>
          </a:stretch>
        </p:blipFill>
        <p:spPr>
          <a:xfrm>
            <a:off x="8204299" y="4844504"/>
            <a:ext cx="190500" cy="152400"/>
          </a:xfrm>
          <a:prstGeom prst="rect">
            <a:avLst/>
          </a:prstGeom>
        </p:spPr>
      </p:pic>
      <p:pic>
        <p:nvPicPr>
          <p:cNvPr id="19" name="SK-22-img-18" descr="preencoded.png"/>
          <p:cNvPicPr>
            <a:picLocks noChangeAspect="1"/>
          </p:cNvPicPr>
          <p:nvPr/>
        </p:nvPicPr>
        <p:blipFill>
          <a:blip r:embed="rId20"/>
          <a:stretch>
            <a:fillRect/>
          </a:stretch>
        </p:blipFill>
        <p:spPr>
          <a:xfrm>
            <a:off x="0" y="6477000"/>
            <a:ext cx="12192000" cy="381000"/>
          </a:xfrm>
          <a:prstGeom prst="rect">
            <a:avLst/>
          </a:prstGeom>
        </p:spPr>
      </p:pic>
      <p:sp>
        <p:nvSpPr>
          <p:cNvPr id="20" name="SK-22-text-19"/>
          <p:cNvSpPr/>
          <p:nvPr/>
        </p:nvSpPr>
        <p:spPr>
          <a:xfrm>
            <a:off x="819150" y="381000"/>
            <a:ext cx="113728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Side-effect Pattern Recognition</a:t>
            </a:r>
            <a:endParaRPr lang="en-US" sz="2550" dirty="0"/>
          </a:p>
        </p:txBody>
      </p:sp>
      <p:sp>
        <p:nvSpPr>
          <p:cNvPr id="21" name="SK-22-text-20"/>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2" name="SK-22-text-21"/>
          <p:cNvSpPr/>
          <p:nvPr/>
        </p:nvSpPr>
        <p:spPr>
          <a:xfrm>
            <a:off x="971550" y="1312515"/>
            <a:ext cx="2152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Metabolic</a:t>
            </a:r>
            <a:endParaRPr lang="en-US" sz="1500" dirty="0"/>
          </a:p>
        </p:txBody>
      </p:sp>
      <p:sp>
        <p:nvSpPr>
          <p:cNvPr id="23" name="SK-22-text-22"/>
          <p:cNvSpPr/>
          <p:nvPr/>
        </p:nvSpPr>
        <p:spPr>
          <a:xfrm>
            <a:off x="857250" y="1674465"/>
            <a:ext cx="624184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Weight Gain:</a:t>
            </a:r>
            <a:r>
              <a:rPr lang="en-US" sz="1200" dirty="0">
                <a:solidFill>
                  <a:srgbClr val="636E72"/>
                </a:solidFill>
              </a:rPr>
              <a:t> Extreme with Olanzapine</a:t>
            </a:r>
            <a:endParaRPr lang="en-US" sz="1200" dirty="0"/>
          </a:p>
        </p:txBody>
      </p:sp>
      <p:sp>
        <p:nvSpPr>
          <p:cNvPr id="24" name="SK-22-text-23"/>
          <p:cNvSpPr/>
          <p:nvPr/>
        </p:nvSpPr>
        <p:spPr>
          <a:xfrm>
            <a:off x="857250" y="1925836"/>
            <a:ext cx="6068456"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Glucose:</a:t>
            </a:r>
            <a:r>
              <a:rPr lang="en-US" sz="1200" dirty="0">
                <a:solidFill>
                  <a:srgbClr val="636E72"/>
                </a:solidFill>
              </a:rPr>
              <a:t> Risk of new-onset Diabetes</a:t>
            </a:r>
            <a:endParaRPr lang="en-US" sz="1200" dirty="0"/>
          </a:p>
        </p:txBody>
      </p:sp>
      <p:sp>
        <p:nvSpPr>
          <p:cNvPr id="25" name="SK-22-text-24"/>
          <p:cNvSpPr/>
          <p:nvPr/>
        </p:nvSpPr>
        <p:spPr>
          <a:xfrm>
            <a:off x="857250" y="2177207"/>
            <a:ext cx="6068456"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Dyslipidaemia:</a:t>
            </a:r>
            <a:r>
              <a:rPr lang="en-US" sz="1200" dirty="0">
                <a:solidFill>
                  <a:srgbClr val="636E72"/>
                </a:solidFill>
              </a:rPr>
              <a:t> Check fasting lipids</a:t>
            </a:r>
            <a:endParaRPr lang="en-US" sz="1200" dirty="0"/>
          </a:p>
        </p:txBody>
      </p:sp>
      <p:sp>
        <p:nvSpPr>
          <p:cNvPr id="26" name="SK-22-text-25"/>
          <p:cNvSpPr/>
          <p:nvPr/>
        </p:nvSpPr>
        <p:spPr>
          <a:xfrm>
            <a:off x="857250" y="2428577"/>
            <a:ext cx="31306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Metabolic syndrome is a major cause of </a:t>
            </a:r>
            <a:r>
              <a:rPr lang="en-US" sz="1200" b="1" dirty="0">
                <a:solidFill>
                  <a:srgbClr val="0984E3"/>
                </a:solidFill>
              </a:rPr>
              <a:t>premature mortality</a:t>
            </a:r>
            <a:endParaRPr lang="en-US" sz="1200" dirty="0"/>
          </a:p>
        </p:txBody>
      </p:sp>
      <p:sp>
        <p:nvSpPr>
          <p:cNvPr id="27" name="SK-22-text-26"/>
          <p:cNvSpPr/>
          <p:nvPr/>
        </p:nvSpPr>
        <p:spPr>
          <a:xfrm>
            <a:off x="971550" y="3932932"/>
            <a:ext cx="3295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Cardiovascular</a:t>
            </a:r>
            <a:endParaRPr lang="en-US" sz="1500" dirty="0"/>
          </a:p>
        </p:txBody>
      </p:sp>
      <p:sp>
        <p:nvSpPr>
          <p:cNvPr id="28" name="SK-22-text-27"/>
          <p:cNvSpPr/>
          <p:nvPr/>
        </p:nvSpPr>
        <p:spPr>
          <a:xfrm>
            <a:off x="857250" y="4294882"/>
            <a:ext cx="624184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QT Prolongation:</a:t>
            </a:r>
            <a:r>
              <a:rPr lang="en-US" sz="1200" dirty="0">
                <a:solidFill>
                  <a:srgbClr val="636E72"/>
                </a:solidFill>
              </a:rPr>
              <a:t> Risk of arrhythmias</a:t>
            </a:r>
            <a:endParaRPr lang="en-US" sz="1200" dirty="0"/>
          </a:p>
        </p:txBody>
      </p:sp>
      <p:sp>
        <p:nvSpPr>
          <p:cNvPr id="29" name="SK-22-text-28"/>
          <p:cNvSpPr/>
          <p:nvPr/>
        </p:nvSpPr>
        <p:spPr>
          <a:xfrm>
            <a:off x="857250" y="4546253"/>
            <a:ext cx="693537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Hypotension:</a:t>
            </a:r>
            <a:r>
              <a:rPr lang="en-US" sz="1200" dirty="0">
                <a:solidFill>
                  <a:srgbClr val="636E72"/>
                </a:solidFill>
              </a:rPr>
              <a:t> Postural drops (Quetiapine)</a:t>
            </a:r>
            <a:endParaRPr lang="en-US" sz="1200" dirty="0"/>
          </a:p>
        </p:txBody>
      </p:sp>
      <p:sp>
        <p:nvSpPr>
          <p:cNvPr id="30" name="SK-22-text-29"/>
          <p:cNvSpPr/>
          <p:nvPr/>
        </p:nvSpPr>
        <p:spPr>
          <a:xfrm>
            <a:off x="857250" y="4797623"/>
            <a:ext cx="6838194"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Myocarditis: Rare but fatal (Clozapine)</a:t>
            </a:r>
            <a:endParaRPr lang="en-US" sz="1200" dirty="0"/>
          </a:p>
        </p:txBody>
      </p:sp>
      <p:sp>
        <p:nvSpPr>
          <p:cNvPr id="31" name="SK-22-text-30"/>
          <p:cNvSpPr/>
          <p:nvPr/>
        </p:nvSpPr>
        <p:spPr>
          <a:xfrm>
            <a:off x="857250" y="5048994"/>
            <a:ext cx="78785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ECG mandatory if high dose or cardiac history</a:t>
            </a:r>
            <a:endParaRPr lang="en-US" sz="1200" dirty="0"/>
          </a:p>
        </p:txBody>
      </p:sp>
      <p:sp>
        <p:nvSpPr>
          <p:cNvPr id="32" name="SK-22-text-31"/>
          <p:cNvSpPr/>
          <p:nvPr/>
        </p:nvSpPr>
        <p:spPr>
          <a:xfrm>
            <a:off x="4730800" y="1312515"/>
            <a:ext cx="4895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Extrapyramidal (EPSE)</a:t>
            </a:r>
            <a:endParaRPr lang="en-US" sz="1500" dirty="0"/>
          </a:p>
        </p:txBody>
      </p:sp>
      <p:sp>
        <p:nvSpPr>
          <p:cNvPr id="33" name="SK-22-text-32"/>
          <p:cNvSpPr/>
          <p:nvPr/>
        </p:nvSpPr>
        <p:spPr>
          <a:xfrm>
            <a:off x="4616500" y="1674465"/>
            <a:ext cx="624184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Acute Dystonia:</a:t>
            </a:r>
            <a:r>
              <a:rPr lang="en-US" sz="1200" dirty="0">
                <a:solidFill>
                  <a:srgbClr val="636E72"/>
                </a:solidFill>
              </a:rPr>
              <a:t> Sudden muscle spasms</a:t>
            </a:r>
            <a:endParaRPr lang="en-US" sz="1200" dirty="0"/>
          </a:p>
        </p:txBody>
      </p:sp>
      <p:sp>
        <p:nvSpPr>
          <p:cNvPr id="34" name="SK-22-text-33"/>
          <p:cNvSpPr/>
          <p:nvPr/>
        </p:nvSpPr>
        <p:spPr>
          <a:xfrm>
            <a:off x="4616500" y="1925836"/>
            <a:ext cx="75755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Parkinsonism:</a:t>
            </a:r>
            <a:r>
              <a:rPr lang="en-US" sz="1200" dirty="0">
                <a:solidFill>
                  <a:srgbClr val="636E72"/>
                </a:solidFill>
              </a:rPr>
              <a:t> Tremor, rigidity, bradykinesia</a:t>
            </a:r>
            <a:endParaRPr lang="en-US" sz="1200" dirty="0"/>
          </a:p>
        </p:txBody>
      </p:sp>
      <p:sp>
        <p:nvSpPr>
          <p:cNvPr id="35" name="SK-22-text-34"/>
          <p:cNvSpPr/>
          <p:nvPr/>
        </p:nvSpPr>
        <p:spPr>
          <a:xfrm>
            <a:off x="4616500" y="2177207"/>
            <a:ext cx="6761994"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Akathisia:</a:t>
            </a:r>
            <a:r>
              <a:rPr lang="en-US" sz="1200" dirty="0">
                <a:solidFill>
                  <a:srgbClr val="636E72"/>
                </a:solidFill>
              </a:rPr>
              <a:t> Severe internal restlessness</a:t>
            </a:r>
            <a:endParaRPr lang="en-US" sz="1200" dirty="0"/>
          </a:p>
        </p:txBody>
      </p:sp>
      <p:sp>
        <p:nvSpPr>
          <p:cNvPr id="36" name="SK-22-text-35"/>
          <p:cNvSpPr/>
          <p:nvPr/>
        </p:nvSpPr>
        <p:spPr>
          <a:xfrm>
            <a:off x="4616500" y="2428577"/>
            <a:ext cx="31306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Tardive Dyskinesia:</a:t>
            </a:r>
            <a:r>
              <a:rPr lang="en-US" sz="1200" dirty="0">
                <a:solidFill>
                  <a:srgbClr val="636E72"/>
                </a:solidFill>
              </a:rPr>
              <a:t> Involuntary face/tongue movements</a:t>
            </a:r>
            <a:endParaRPr lang="en-US" sz="1200" dirty="0"/>
          </a:p>
        </p:txBody>
      </p:sp>
      <p:sp>
        <p:nvSpPr>
          <p:cNvPr id="37" name="SK-22-text-36"/>
          <p:cNvSpPr/>
          <p:nvPr/>
        </p:nvSpPr>
        <p:spPr>
          <a:xfrm>
            <a:off x="4730800" y="3932932"/>
            <a:ext cx="3752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Hormonal &amp; Other</a:t>
            </a:r>
            <a:endParaRPr lang="en-US" sz="1500" dirty="0"/>
          </a:p>
        </p:txBody>
      </p:sp>
      <p:sp>
        <p:nvSpPr>
          <p:cNvPr id="38" name="SK-22-text-37"/>
          <p:cNvSpPr/>
          <p:nvPr/>
        </p:nvSpPr>
        <p:spPr>
          <a:xfrm>
            <a:off x="4616500" y="4294882"/>
            <a:ext cx="31306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Prolactin:</a:t>
            </a:r>
            <a:r>
              <a:rPr lang="en-US" sz="1200" dirty="0">
                <a:solidFill>
                  <a:srgbClr val="636E72"/>
                </a:solidFill>
              </a:rPr>
              <a:t> Sexual dysfunction, galactorrhoea, amenorrhoea</a:t>
            </a:r>
            <a:endParaRPr lang="en-US" sz="1200" dirty="0"/>
          </a:p>
        </p:txBody>
      </p:sp>
      <p:sp>
        <p:nvSpPr>
          <p:cNvPr id="39" name="SK-22-text-38"/>
          <p:cNvSpPr/>
          <p:nvPr/>
        </p:nvSpPr>
        <p:spPr>
          <a:xfrm>
            <a:off x="4616500" y="4759523"/>
            <a:ext cx="6068456"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Sedation:</a:t>
            </a:r>
            <a:r>
              <a:rPr lang="en-US" sz="1200" dirty="0">
                <a:solidFill>
                  <a:srgbClr val="636E72"/>
                </a:solidFill>
              </a:rPr>
              <a:t> Common in first few weeks</a:t>
            </a:r>
            <a:endParaRPr lang="en-US" sz="1200" dirty="0"/>
          </a:p>
        </p:txBody>
      </p:sp>
      <p:sp>
        <p:nvSpPr>
          <p:cNvPr id="40" name="SK-22-text-39"/>
          <p:cNvSpPr/>
          <p:nvPr/>
        </p:nvSpPr>
        <p:spPr>
          <a:xfrm>
            <a:off x="4616500" y="5010894"/>
            <a:ext cx="31306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0984E3"/>
                </a:solidFill>
              </a:rPr>
              <a:t>Anticholinergic:</a:t>
            </a:r>
            <a:r>
              <a:rPr lang="en-US" sz="1200" dirty="0">
                <a:solidFill>
                  <a:srgbClr val="636E72"/>
                </a:solidFill>
              </a:rPr>
              <a:t> Dry mouth, constipation, urinary retention</a:t>
            </a:r>
            <a:endParaRPr lang="en-US" sz="1200" dirty="0"/>
          </a:p>
        </p:txBody>
      </p:sp>
      <p:sp>
        <p:nvSpPr>
          <p:cNvPr id="41" name="SK-22-text-40"/>
          <p:cNvSpPr/>
          <p:nvPr/>
        </p:nvSpPr>
        <p:spPr>
          <a:xfrm>
            <a:off x="8470999" y="1312515"/>
            <a:ext cx="33020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56404"/>
                </a:solidFill>
              </a:rPr>
              <a:t>PITFALL</a:t>
            </a:r>
            <a:endParaRPr lang="en-US" sz="1200" dirty="0"/>
          </a:p>
        </p:txBody>
      </p:sp>
      <p:sp>
        <p:nvSpPr>
          <p:cNvPr id="42" name="SK-22-text-41"/>
          <p:cNvSpPr/>
          <p:nvPr/>
        </p:nvSpPr>
        <p:spPr>
          <a:xfrm>
            <a:off x="8204299" y="1598265"/>
            <a:ext cx="3302050" cy="742950"/>
          </a:xfrm>
          <a:prstGeom prst="rect">
            <a:avLst/>
          </a:prstGeom>
          <a:noFill/>
          <a:ln/>
        </p:spPr>
        <p:txBody>
          <a:bodyPr vert="horz" wrap="square" lIns="0" tIns="0" rIns="0" bIns="0" rtlCol="0" anchor="ctr"/>
          <a:lstStyle/>
          <a:p>
            <a:pPr marL="0" indent="0">
              <a:lnSpc>
                <a:spcPts val="1463"/>
              </a:lnSpc>
              <a:buNone/>
            </a:pPr>
            <a:r>
              <a:rPr lang="en-US" sz="1125" b="1" dirty="0">
                <a:solidFill>
                  <a:srgbClr val="856404"/>
                </a:solidFill>
              </a:rPr>
              <a:t>Akathisia vs. Agitation:</a:t>
            </a:r>
            <a:r>
              <a:rPr lang="en-US" sz="1125" dirty="0">
                <a:solidFill>
                  <a:srgbClr val="856404"/>
                </a:solidFill>
              </a:rPr>
              <a:t> Akathisia can look like worsening psychosis. Increasing the dose will worsen akathisia. Always ask about "inner restlessness".</a:t>
            </a:r>
            <a:endParaRPr lang="en-US" sz="1125" dirty="0"/>
          </a:p>
        </p:txBody>
      </p:sp>
      <p:sp>
        <p:nvSpPr>
          <p:cNvPr id="43" name="SK-22-text-42"/>
          <p:cNvSpPr/>
          <p:nvPr/>
        </p:nvSpPr>
        <p:spPr>
          <a:xfrm>
            <a:off x="8470999" y="3059460"/>
            <a:ext cx="33020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63031"/>
                </a:solidFill>
              </a:rPr>
              <a:t>RED FLAG</a:t>
            </a:r>
            <a:endParaRPr lang="en-US" sz="1200" dirty="0"/>
          </a:p>
        </p:txBody>
      </p:sp>
      <p:sp>
        <p:nvSpPr>
          <p:cNvPr id="44" name="SK-22-text-43"/>
          <p:cNvSpPr/>
          <p:nvPr/>
        </p:nvSpPr>
        <p:spPr>
          <a:xfrm>
            <a:off x="8204299" y="3345210"/>
            <a:ext cx="3302050" cy="742950"/>
          </a:xfrm>
          <a:prstGeom prst="rect">
            <a:avLst/>
          </a:prstGeom>
          <a:noFill/>
          <a:ln/>
        </p:spPr>
        <p:txBody>
          <a:bodyPr vert="horz" wrap="square" lIns="0" tIns="0" rIns="0" bIns="0" rtlCol="0" anchor="ctr"/>
          <a:lstStyle/>
          <a:p>
            <a:pPr marL="0" indent="0">
              <a:lnSpc>
                <a:spcPts val="1463"/>
              </a:lnSpc>
              <a:buNone/>
            </a:pPr>
            <a:r>
              <a:rPr lang="en-US" sz="1125" b="1" dirty="0">
                <a:solidFill>
                  <a:srgbClr val="D63031"/>
                </a:solidFill>
              </a:rPr>
              <a:t>Neuroleptic Malignant Syndrome (NMS):</a:t>
            </a:r>
            <a:r>
              <a:rPr lang="en-US" sz="1125" dirty="0">
                <a:solidFill>
                  <a:srgbClr val="D63031"/>
                </a:solidFill>
              </a:rPr>
              <a:t> Fever, "lead-pipe" rigidity, and autonomic instability. This is a medical emergency. Check CK and admit immediately.</a:t>
            </a:r>
            <a:endParaRPr lang="en-US" sz="1125" dirty="0"/>
          </a:p>
        </p:txBody>
      </p:sp>
      <p:sp>
        <p:nvSpPr>
          <p:cNvPr id="45" name="SK-22-text-44"/>
          <p:cNvSpPr/>
          <p:nvPr/>
        </p:nvSpPr>
        <p:spPr>
          <a:xfrm>
            <a:off x="8470999" y="4806404"/>
            <a:ext cx="33020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6C5CE7"/>
                </a:solidFill>
              </a:rPr>
              <a:t>AKT PEARL</a:t>
            </a:r>
            <a:endParaRPr lang="en-US" sz="1200" dirty="0"/>
          </a:p>
        </p:txBody>
      </p:sp>
      <p:sp>
        <p:nvSpPr>
          <p:cNvPr id="46" name="SK-22-text-45"/>
          <p:cNvSpPr/>
          <p:nvPr/>
        </p:nvSpPr>
        <p:spPr>
          <a:xfrm>
            <a:off x="8204299" y="5092154"/>
            <a:ext cx="3302050" cy="557213"/>
          </a:xfrm>
          <a:prstGeom prst="rect">
            <a:avLst/>
          </a:prstGeom>
          <a:noFill/>
          <a:ln/>
        </p:spPr>
        <p:txBody>
          <a:bodyPr vert="horz" wrap="square" lIns="0" tIns="0" rIns="0" bIns="0" rtlCol="0" anchor="ctr"/>
          <a:lstStyle/>
          <a:p>
            <a:pPr marL="0" indent="0">
              <a:lnSpc>
                <a:spcPts val="1463"/>
              </a:lnSpc>
              <a:buNone/>
            </a:pPr>
            <a:r>
              <a:rPr lang="en-US" sz="1125" dirty="0">
                <a:solidFill>
                  <a:srgbClr val="6C5CE7"/>
                </a:solidFill>
              </a:rPr>
              <a:t>Smoking cessation can rapidly </a:t>
            </a:r>
            <a:r>
              <a:rPr lang="en-US" sz="1125" b="1" dirty="0">
                <a:solidFill>
                  <a:srgbClr val="6C5CE7"/>
                </a:solidFill>
              </a:rPr>
              <a:t>increase</a:t>
            </a:r>
            <a:r>
              <a:rPr lang="en-US" sz="1125" dirty="0">
                <a:solidFill>
                  <a:srgbClr val="6C5CE7"/>
                </a:solidFill>
              </a:rPr>
              <a:t> levels of Olanzapine and Clozapine due to CYP1A2 induction changes. Monitor for toxicity.</a:t>
            </a:r>
            <a:endParaRPr lang="en-US" sz="1125" dirty="0"/>
          </a:p>
        </p:txBody>
      </p:sp>
      <p:sp>
        <p:nvSpPr>
          <p:cNvPr id="47" name="SK-22-text-46"/>
          <p:cNvSpPr/>
          <p:nvPr/>
        </p:nvSpPr>
        <p:spPr>
          <a:xfrm>
            <a:off x="10278963" y="6567488"/>
            <a:ext cx="1913037" cy="2000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www.bradfordvts.co.uk</a:t>
            </a:r>
            <a:endParaRPr lang="en-US"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23-img-4" descr="preencoded.png"/>
          <p:cNvPicPr>
            <a:picLocks noChangeAspect="1"/>
          </p:cNvPicPr>
          <p:nvPr/>
        </p:nvPicPr>
        <p:blipFill>
          <a:blip r:embed="rId6"/>
          <a:stretch>
            <a:fillRect/>
          </a:stretch>
        </p:blipFill>
        <p:spPr>
          <a:xfrm>
            <a:off x="571500" y="1198215"/>
            <a:ext cx="5410200" cy="1234083"/>
          </a:xfrm>
          <a:prstGeom prst="rect">
            <a:avLst/>
          </a:prstGeom>
        </p:spPr>
      </p:pic>
      <p:pic>
        <p:nvPicPr>
          <p:cNvPr id="6" name="SK-23-img-5" descr="preencoded.png"/>
          <p:cNvPicPr>
            <a:picLocks noChangeAspect="1"/>
          </p:cNvPicPr>
          <p:nvPr/>
        </p:nvPicPr>
        <p:blipFill>
          <a:blip r:embed="rId7"/>
          <a:stretch>
            <a:fillRect/>
          </a:stretch>
        </p:blipFill>
        <p:spPr>
          <a:xfrm>
            <a:off x="685800" y="1350615"/>
            <a:ext cx="190500" cy="152400"/>
          </a:xfrm>
          <a:prstGeom prst="rect">
            <a:avLst/>
          </a:prstGeom>
        </p:spPr>
      </p:pic>
      <p:pic>
        <p:nvPicPr>
          <p:cNvPr id="7" name="SK-23-img-6" descr="preencoded.png"/>
          <p:cNvPicPr>
            <a:picLocks noChangeAspect="1"/>
          </p:cNvPicPr>
          <p:nvPr/>
        </p:nvPicPr>
        <p:blipFill>
          <a:blip r:embed="rId8"/>
          <a:stretch>
            <a:fillRect/>
          </a:stretch>
        </p:blipFill>
        <p:spPr>
          <a:xfrm>
            <a:off x="571500" y="2584698"/>
            <a:ext cx="5410200" cy="3511302"/>
          </a:xfrm>
          <a:prstGeom prst="rect">
            <a:avLst/>
          </a:prstGeom>
        </p:spPr>
      </p:pic>
      <p:pic>
        <p:nvPicPr>
          <p:cNvPr id="8" name="SK-23-img-7" descr="preencoded.png"/>
          <p:cNvPicPr>
            <a:picLocks noChangeAspect="1"/>
          </p:cNvPicPr>
          <p:nvPr/>
        </p:nvPicPr>
        <p:blipFill>
          <a:blip r:embed="rId9"/>
          <a:stretch>
            <a:fillRect/>
          </a:stretch>
        </p:blipFill>
        <p:spPr>
          <a:xfrm>
            <a:off x="685800" y="2746623"/>
            <a:ext cx="238125" cy="190500"/>
          </a:xfrm>
          <a:prstGeom prst="rect">
            <a:avLst/>
          </a:prstGeom>
        </p:spPr>
      </p:pic>
      <p:pic>
        <p:nvPicPr>
          <p:cNvPr id="9" name="SK-23-img-8" descr="preencoded.png"/>
          <p:cNvPicPr>
            <a:picLocks noChangeAspect="1"/>
          </p:cNvPicPr>
          <p:nvPr/>
        </p:nvPicPr>
        <p:blipFill>
          <a:blip r:embed="rId10"/>
          <a:stretch>
            <a:fillRect/>
          </a:stretch>
        </p:blipFill>
        <p:spPr>
          <a:xfrm>
            <a:off x="685800" y="3060948"/>
            <a:ext cx="2710309" cy="433388"/>
          </a:xfrm>
          <a:prstGeom prst="rect">
            <a:avLst/>
          </a:prstGeom>
        </p:spPr>
      </p:pic>
      <p:pic>
        <p:nvPicPr>
          <p:cNvPr id="10" name="SK-23-img-9" descr="preencoded.png"/>
          <p:cNvPicPr>
            <a:picLocks noChangeAspect="1"/>
          </p:cNvPicPr>
          <p:nvPr/>
        </p:nvPicPr>
        <p:blipFill>
          <a:blip r:embed="rId11"/>
          <a:stretch>
            <a:fillRect/>
          </a:stretch>
        </p:blipFill>
        <p:spPr>
          <a:xfrm>
            <a:off x="3396109" y="3060948"/>
            <a:ext cx="2471291" cy="433388"/>
          </a:xfrm>
          <a:prstGeom prst="rect">
            <a:avLst/>
          </a:prstGeom>
        </p:spPr>
      </p:pic>
      <p:pic>
        <p:nvPicPr>
          <p:cNvPr id="11" name="SK-23-img-10" descr="preencoded.png"/>
          <p:cNvPicPr>
            <a:picLocks noChangeAspect="1"/>
          </p:cNvPicPr>
          <p:nvPr/>
        </p:nvPicPr>
        <p:blipFill>
          <a:blip r:embed="rId12"/>
          <a:stretch>
            <a:fillRect/>
          </a:stretch>
        </p:blipFill>
        <p:spPr>
          <a:xfrm>
            <a:off x="685800" y="3494336"/>
            <a:ext cx="2710309" cy="730597"/>
          </a:xfrm>
          <a:prstGeom prst="rect">
            <a:avLst/>
          </a:prstGeom>
        </p:spPr>
      </p:pic>
      <p:pic>
        <p:nvPicPr>
          <p:cNvPr id="12" name="SK-23-img-11" descr="preencoded.png"/>
          <p:cNvPicPr>
            <a:picLocks noChangeAspect="1"/>
          </p:cNvPicPr>
          <p:nvPr/>
        </p:nvPicPr>
        <p:blipFill>
          <a:blip r:embed="rId13"/>
          <a:stretch>
            <a:fillRect/>
          </a:stretch>
        </p:blipFill>
        <p:spPr>
          <a:xfrm>
            <a:off x="3396109" y="3494336"/>
            <a:ext cx="2471291" cy="730597"/>
          </a:xfrm>
          <a:prstGeom prst="rect">
            <a:avLst/>
          </a:prstGeom>
        </p:spPr>
      </p:pic>
      <p:pic>
        <p:nvPicPr>
          <p:cNvPr id="13" name="SK-23-img-12" descr="preencoded.png"/>
          <p:cNvPicPr>
            <a:picLocks noChangeAspect="1"/>
          </p:cNvPicPr>
          <p:nvPr/>
        </p:nvPicPr>
        <p:blipFill>
          <a:blip r:embed="rId14"/>
          <a:stretch>
            <a:fillRect/>
          </a:stretch>
        </p:blipFill>
        <p:spPr>
          <a:xfrm>
            <a:off x="685800" y="4224933"/>
            <a:ext cx="2710309" cy="730597"/>
          </a:xfrm>
          <a:prstGeom prst="rect">
            <a:avLst/>
          </a:prstGeom>
        </p:spPr>
      </p:pic>
      <p:pic>
        <p:nvPicPr>
          <p:cNvPr id="14" name="SK-23-img-13" descr="preencoded.png"/>
          <p:cNvPicPr>
            <a:picLocks noChangeAspect="1"/>
          </p:cNvPicPr>
          <p:nvPr/>
        </p:nvPicPr>
        <p:blipFill>
          <a:blip r:embed="rId15"/>
          <a:stretch>
            <a:fillRect/>
          </a:stretch>
        </p:blipFill>
        <p:spPr>
          <a:xfrm>
            <a:off x="3396109" y="4224933"/>
            <a:ext cx="2471291" cy="730597"/>
          </a:xfrm>
          <a:prstGeom prst="rect">
            <a:avLst/>
          </a:prstGeom>
        </p:spPr>
      </p:pic>
      <p:pic>
        <p:nvPicPr>
          <p:cNvPr id="15" name="SK-23-img-14" descr="preencoded.png"/>
          <p:cNvPicPr>
            <a:picLocks noChangeAspect="1"/>
          </p:cNvPicPr>
          <p:nvPr/>
        </p:nvPicPr>
        <p:blipFill>
          <a:blip r:embed="rId16"/>
          <a:stretch>
            <a:fillRect/>
          </a:stretch>
        </p:blipFill>
        <p:spPr>
          <a:xfrm>
            <a:off x="685800" y="4955530"/>
            <a:ext cx="2710309" cy="730895"/>
          </a:xfrm>
          <a:prstGeom prst="rect">
            <a:avLst/>
          </a:prstGeom>
        </p:spPr>
      </p:pic>
      <p:pic>
        <p:nvPicPr>
          <p:cNvPr id="16" name="SK-23-img-15" descr="preencoded.png"/>
          <p:cNvPicPr>
            <a:picLocks noChangeAspect="1"/>
          </p:cNvPicPr>
          <p:nvPr/>
        </p:nvPicPr>
        <p:blipFill>
          <a:blip r:embed="rId17"/>
          <a:stretch>
            <a:fillRect/>
          </a:stretch>
        </p:blipFill>
        <p:spPr>
          <a:xfrm>
            <a:off x="3396109" y="4955530"/>
            <a:ext cx="2471291" cy="730895"/>
          </a:xfrm>
          <a:prstGeom prst="rect">
            <a:avLst/>
          </a:prstGeom>
        </p:spPr>
      </p:pic>
      <p:pic>
        <p:nvPicPr>
          <p:cNvPr id="17" name="SK-23-img-16" descr="preencoded.png"/>
          <p:cNvPicPr>
            <a:picLocks noChangeAspect="1"/>
          </p:cNvPicPr>
          <p:nvPr/>
        </p:nvPicPr>
        <p:blipFill>
          <a:blip r:embed="rId18"/>
          <a:stretch>
            <a:fillRect/>
          </a:stretch>
        </p:blipFill>
        <p:spPr>
          <a:xfrm>
            <a:off x="6210300" y="1198215"/>
            <a:ext cx="5410200" cy="994172"/>
          </a:xfrm>
          <a:prstGeom prst="rect">
            <a:avLst/>
          </a:prstGeom>
        </p:spPr>
      </p:pic>
      <p:pic>
        <p:nvPicPr>
          <p:cNvPr id="18" name="SK-23-img-17" descr="preencoded.png"/>
          <p:cNvPicPr>
            <a:picLocks noChangeAspect="1"/>
          </p:cNvPicPr>
          <p:nvPr/>
        </p:nvPicPr>
        <p:blipFill>
          <a:blip r:embed="rId19"/>
          <a:stretch>
            <a:fillRect/>
          </a:stretch>
        </p:blipFill>
        <p:spPr>
          <a:xfrm>
            <a:off x="6324600" y="1350615"/>
            <a:ext cx="190500" cy="152400"/>
          </a:xfrm>
          <a:prstGeom prst="rect">
            <a:avLst/>
          </a:prstGeom>
        </p:spPr>
      </p:pic>
      <p:pic>
        <p:nvPicPr>
          <p:cNvPr id="19" name="SK-23-img-18" descr="preencoded.png"/>
          <p:cNvPicPr>
            <a:picLocks noChangeAspect="1"/>
          </p:cNvPicPr>
          <p:nvPr/>
        </p:nvPicPr>
        <p:blipFill>
          <a:blip r:embed="rId20"/>
          <a:stretch>
            <a:fillRect/>
          </a:stretch>
        </p:blipFill>
        <p:spPr>
          <a:xfrm>
            <a:off x="6210300" y="2344787"/>
            <a:ext cx="5410200" cy="1961555"/>
          </a:xfrm>
          <a:prstGeom prst="rect">
            <a:avLst/>
          </a:prstGeom>
        </p:spPr>
      </p:pic>
      <p:pic>
        <p:nvPicPr>
          <p:cNvPr id="20" name="SK-23-img-19" descr="preencoded.png"/>
          <p:cNvPicPr>
            <a:picLocks noChangeAspect="1"/>
          </p:cNvPicPr>
          <p:nvPr/>
        </p:nvPicPr>
        <p:blipFill>
          <a:blip r:embed="rId21"/>
          <a:stretch>
            <a:fillRect/>
          </a:stretch>
        </p:blipFill>
        <p:spPr>
          <a:xfrm>
            <a:off x="6324600" y="2506712"/>
            <a:ext cx="238125" cy="190500"/>
          </a:xfrm>
          <a:prstGeom prst="rect">
            <a:avLst/>
          </a:prstGeom>
        </p:spPr>
      </p:pic>
      <p:pic>
        <p:nvPicPr>
          <p:cNvPr id="21" name="SK-23-img-20" descr="preencoded.png"/>
          <p:cNvPicPr>
            <a:picLocks noChangeAspect="1"/>
          </p:cNvPicPr>
          <p:nvPr/>
        </p:nvPicPr>
        <p:blipFill>
          <a:blip r:embed="rId22"/>
          <a:stretch>
            <a:fillRect/>
          </a:stretch>
        </p:blipFill>
        <p:spPr>
          <a:xfrm>
            <a:off x="6210300" y="4458742"/>
            <a:ext cx="5410200" cy="1234083"/>
          </a:xfrm>
          <a:prstGeom prst="rect">
            <a:avLst/>
          </a:prstGeom>
        </p:spPr>
      </p:pic>
      <p:pic>
        <p:nvPicPr>
          <p:cNvPr id="22" name="SK-23-img-21" descr="preencoded.png"/>
          <p:cNvPicPr>
            <a:picLocks noChangeAspect="1"/>
          </p:cNvPicPr>
          <p:nvPr/>
        </p:nvPicPr>
        <p:blipFill>
          <a:blip r:embed="rId23"/>
          <a:stretch>
            <a:fillRect/>
          </a:stretch>
        </p:blipFill>
        <p:spPr>
          <a:xfrm>
            <a:off x="6324600" y="4611142"/>
            <a:ext cx="190500" cy="152400"/>
          </a:xfrm>
          <a:prstGeom prst="rect">
            <a:avLst/>
          </a:prstGeom>
        </p:spPr>
      </p:pic>
      <p:pic>
        <p:nvPicPr>
          <p:cNvPr id="23" name="SK-23-img-22" descr="preencoded.png"/>
          <p:cNvPicPr>
            <a:picLocks noChangeAspect="1"/>
          </p:cNvPicPr>
          <p:nvPr/>
        </p:nvPicPr>
        <p:blipFill>
          <a:blip r:embed="rId24"/>
          <a:stretch>
            <a:fillRect/>
          </a:stretch>
        </p:blipFill>
        <p:spPr>
          <a:xfrm>
            <a:off x="0" y="6477000"/>
            <a:ext cx="12192000" cy="381000"/>
          </a:xfrm>
          <a:prstGeom prst="rect">
            <a:avLst/>
          </a:prstGeom>
        </p:spPr>
      </p:pic>
      <p:sp>
        <p:nvSpPr>
          <p:cNvPr id="24" name="SK-23-text-23"/>
          <p:cNvSpPr/>
          <p:nvPr/>
        </p:nvSpPr>
        <p:spPr>
          <a:xfrm>
            <a:off x="819150" y="381000"/>
            <a:ext cx="9877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Clozapine in Primary Care</a:t>
            </a:r>
            <a:endParaRPr lang="en-US" sz="2550" dirty="0"/>
          </a:p>
        </p:txBody>
      </p:sp>
      <p:sp>
        <p:nvSpPr>
          <p:cNvPr id="25" name="SK-23-text-24"/>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6" name="SK-23-text-25"/>
          <p:cNvSpPr/>
          <p:nvPr/>
        </p:nvSpPr>
        <p:spPr>
          <a:xfrm>
            <a:off x="952500" y="1312515"/>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6C5CE7"/>
                </a:solidFill>
              </a:rPr>
              <a:t>AKT: TREATMENT RESISTANCE</a:t>
            </a:r>
            <a:endParaRPr lang="en-US" sz="1200" dirty="0"/>
          </a:p>
        </p:txBody>
      </p:sp>
      <p:sp>
        <p:nvSpPr>
          <p:cNvPr id="27" name="SK-23-text-26"/>
          <p:cNvSpPr/>
          <p:nvPr/>
        </p:nvSpPr>
        <p:spPr>
          <a:xfrm>
            <a:off x="685800" y="1598265"/>
            <a:ext cx="5181600" cy="719733"/>
          </a:xfrm>
          <a:prstGeom prst="rect">
            <a:avLst/>
          </a:prstGeom>
          <a:noFill/>
          <a:ln/>
        </p:spPr>
        <p:txBody>
          <a:bodyPr vert="horz" wrap="square" lIns="0" tIns="0" rIns="0" bIns="0" rtlCol="0" anchor="ctr"/>
          <a:lstStyle/>
          <a:p>
            <a:pPr marL="0" indent="0">
              <a:lnSpc>
                <a:spcPts val="1890"/>
              </a:lnSpc>
              <a:buNone/>
            </a:pPr>
            <a:r>
              <a:rPr lang="en-US" sz="1350" dirty="0">
                <a:solidFill>
                  <a:srgbClr val="2D3436"/>
                </a:solidFill>
              </a:rPr>
              <a:t>Offered for schizophrenia not responding adequately to </a:t>
            </a:r>
            <a:r>
              <a:rPr lang="en-US" sz="1350" b="1" dirty="0">
                <a:solidFill>
                  <a:srgbClr val="2D3436"/>
                </a:solidFill>
              </a:rPr>
              <a:t>at least two</a:t>
            </a:r>
            <a:r>
              <a:rPr lang="en-US" sz="1350" dirty="0">
                <a:solidFill>
                  <a:srgbClr val="2D3436"/>
                </a:solidFill>
              </a:rPr>
              <a:t> different antipsychotics (one must be a non-clozapine second-generation agent).</a:t>
            </a:r>
            <a:endParaRPr lang="en-US" sz="1350" dirty="0"/>
          </a:p>
        </p:txBody>
      </p:sp>
      <p:sp>
        <p:nvSpPr>
          <p:cNvPr id="28" name="SK-23-text-27"/>
          <p:cNvSpPr/>
          <p:nvPr/>
        </p:nvSpPr>
        <p:spPr>
          <a:xfrm>
            <a:off x="1019175" y="2698998"/>
            <a:ext cx="5181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rPr>
              <a:t>Monitoring Schedule</a:t>
            </a:r>
            <a:endParaRPr lang="en-US" sz="1500" dirty="0"/>
          </a:p>
        </p:txBody>
      </p:sp>
      <p:sp>
        <p:nvSpPr>
          <p:cNvPr id="29" name="SK-23-text-28"/>
          <p:cNvSpPr/>
          <p:nvPr/>
        </p:nvSpPr>
        <p:spPr>
          <a:xfrm>
            <a:off x="781050" y="3060948"/>
            <a:ext cx="3332707" cy="4333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Phase of Treatment</a:t>
            </a:r>
            <a:endParaRPr lang="en-US" sz="1275" dirty="0"/>
          </a:p>
        </p:txBody>
      </p:sp>
      <p:sp>
        <p:nvSpPr>
          <p:cNvPr id="30" name="SK-23-text-29"/>
          <p:cNvSpPr/>
          <p:nvPr/>
        </p:nvSpPr>
        <p:spPr>
          <a:xfrm>
            <a:off x="3491359" y="3060948"/>
            <a:ext cx="2950268" cy="4333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Frequency of FBC</a:t>
            </a:r>
            <a:endParaRPr lang="en-US" sz="1275" dirty="0"/>
          </a:p>
        </p:txBody>
      </p:sp>
      <p:sp>
        <p:nvSpPr>
          <p:cNvPr id="31" name="SK-23-text-30"/>
          <p:cNvSpPr/>
          <p:nvPr/>
        </p:nvSpPr>
        <p:spPr>
          <a:xfrm>
            <a:off x="781050" y="3494336"/>
            <a:ext cx="3212272" cy="730597"/>
          </a:xfrm>
          <a:prstGeom prst="rect">
            <a:avLst/>
          </a:prstGeom>
          <a:noFill/>
          <a:ln/>
        </p:spPr>
        <p:txBody>
          <a:bodyPr vert="horz" wrap="square" lIns="0" tIns="0" rIns="0" bIns="0" rtlCol="0" anchor="ctr"/>
          <a:lstStyle/>
          <a:p>
            <a:pPr marL="0" indent="0">
              <a:lnSpc>
                <a:spcPts val="1913"/>
              </a:lnSpc>
              <a:buNone/>
            </a:pPr>
            <a:r>
              <a:rPr lang="en-US" sz="1275" dirty="0">
                <a:solidFill>
                  <a:srgbClr val="636E72"/>
                </a:solidFill>
              </a:rPr>
              <a:t>Initial 18 weeks</a:t>
            </a:r>
            <a:endParaRPr lang="en-US" sz="1275" dirty="0"/>
          </a:p>
        </p:txBody>
      </p:sp>
      <p:sp>
        <p:nvSpPr>
          <p:cNvPr id="32" name="SK-23-text-31"/>
          <p:cNvSpPr/>
          <p:nvPr/>
        </p:nvSpPr>
        <p:spPr>
          <a:xfrm>
            <a:off x="3491359" y="3766691"/>
            <a:ext cx="1246823" cy="180975"/>
          </a:xfrm>
          <a:prstGeom prst="rect">
            <a:avLst/>
          </a:prstGeom>
          <a:noFill/>
          <a:ln/>
        </p:spPr>
        <p:txBody>
          <a:bodyPr vert="horz" wrap="square" lIns="0" tIns="0" rIns="0" bIns="0" rtlCol="0" anchor="ctr"/>
          <a:lstStyle/>
          <a:p>
            <a:pPr marL="0" indent="0">
              <a:lnSpc>
                <a:spcPts val="1913"/>
              </a:lnSpc>
              <a:buNone/>
            </a:pPr>
            <a:r>
              <a:rPr lang="en-US" sz="1275" b="1" dirty="0">
                <a:solidFill>
                  <a:srgbClr val="636E72"/>
                </a:solidFill>
              </a:rPr>
              <a:t>Weekly</a:t>
            </a:r>
            <a:endParaRPr lang="en-US" sz="1275" dirty="0"/>
          </a:p>
        </p:txBody>
      </p:sp>
      <p:sp>
        <p:nvSpPr>
          <p:cNvPr id="33" name="SK-23-text-32"/>
          <p:cNvSpPr/>
          <p:nvPr/>
        </p:nvSpPr>
        <p:spPr>
          <a:xfrm>
            <a:off x="781050" y="4224933"/>
            <a:ext cx="3091837" cy="730597"/>
          </a:xfrm>
          <a:prstGeom prst="rect">
            <a:avLst/>
          </a:prstGeom>
          <a:noFill/>
          <a:ln/>
        </p:spPr>
        <p:txBody>
          <a:bodyPr vert="horz" wrap="square" lIns="0" tIns="0" rIns="0" bIns="0" rtlCol="0" anchor="ctr"/>
          <a:lstStyle/>
          <a:p>
            <a:pPr marL="0" indent="0">
              <a:lnSpc>
                <a:spcPts val="1913"/>
              </a:lnSpc>
              <a:buNone/>
            </a:pPr>
            <a:r>
              <a:rPr lang="en-US" sz="1275" dirty="0">
                <a:solidFill>
                  <a:srgbClr val="636E72"/>
                </a:solidFill>
              </a:rPr>
              <a:t>19 to 52 weeks</a:t>
            </a:r>
            <a:endParaRPr lang="en-US" sz="1275" dirty="0"/>
          </a:p>
        </p:txBody>
      </p:sp>
      <p:sp>
        <p:nvSpPr>
          <p:cNvPr id="34" name="SK-23-text-33"/>
          <p:cNvSpPr/>
          <p:nvPr/>
        </p:nvSpPr>
        <p:spPr>
          <a:xfrm>
            <a:off x="3491359" y="4497288"/>
            <a:ext cx="2736533" cy="180975"/>
          </a:xfrm>
          <a:prstGeom prst="rect">
            <a:avLst/>
          </a:prstGeom>
          <a:noFill/>
          <a:ln/>
        </p:spPr>
        <p:txBody>
          <a:bodyPr vert="horz" wrap="square" lIns="0" tIns="0" rIns="0" bIns="0" rtlCol="0" anchor="ctr"/>
          <a:lstStyle/>
          <a:p>
            <a:pPr marL="0" indent="0">
              <a:lnSpc>
                <a:spcPts val="1913"/>
              </a:lnSpc>
              <a:buNone/>
            </a:pPr>
            <a:r>
              <a:rPr lang="en-US" sz="1275" b="1" dirty="0">
                <a:solidFill>
                  <a:srgbClr val="636E72"/>
                </a:solidFill>
              </a:rPr>
              <a:t>Every 2 weeks</a:t>
            </a:r>
            <a:endParaRPr lang="en-US" sz="1275" dirty="0"/>
          </a:p>
        </p:txBody>
      </p:sp>
      <p:sp>
        <p:nvSpPr>
          <p:cNvPr id="35" name="SK-23-text-34"/>
          <p:cNvSpPr/>
          <p:nvPr/>
        </p:nvSpPr>
        <p:spPr>
          <a:xfrm>
            <a:off x="781050" y="4955530"/>
            <a:ext cx="4356405" cy="730895"/>
          </a:xfrm>
          <a:prstGeom prst="rect">
            <a:avLst/>
          </a:prstGeom>
          <a:noFill/>
          <a:ln/>
        </p:spPr>
        <p:txBody>
          <a:bodyPr vert="horz" wrap="square" lIns="0" tIns="0" rIns="0" bIns="0" rtlCol="0" anchor="ctr"/>
          <a:lstStyle/>
          <a:p>
            <a:pPr marL="0" indent="0">
              <a:lnSpc>
                <a:spcPts val="1913"/>
              </a:lnSpc>
              <a:buNone/>
            </a:pPr>
            <a:r>
              <a:rPr lang="en-US" sz="1275" dirty="0">
                <a:solidFill>
                  <a:srgbClr val="636E72"/>
                </a:solidFill>
              </a:rPr>
              <a:t>After 1st year (stable)</a:t>
            </a:r>
            <a:endParaRPr lang="en-US" sz="1275" dirty="0"/>
          </a:p>
        </p:txBody>
      </p:sp>
      <p:sp>
        <p:nvSpPr>
          <p:cNvPr id="36" name="SK-23-text-35"/>
          <p:cNvSpPr/>
          <p:nvPr/>
        </p:nvSpPr>
        <p:spPr>
          <a:xfrm>
            <a:off x="3491359" y="5228034"/>
            <a:ext cx="2736533" cy="180975"/>
          </a:xfrm>
          <a:prstGeom prst="rect">
            <a:avLst/>
          </a:prstGeom>
          <a:noFill/>
          <a:ln/>
        </p:spPr>
        <p:txBody>
          <a:bodyPr vert="horz" wrap="square" lIns="0" tIns="0" rIns="0" bIns="0" rtlCol="0" anchor="ctr"/>
          <a:lstStyle/>
          <a:p>
            <a:pPr marL="0" indent="0">
              <a:lnSpc>
                <a:spcPts val="1913"/>
              </a:lnSpc>
              <a:buNone/>
            </a:pPr>
            <a:r>
              <a:rPr lang="en-US" sz="1275" b="1" dirty="0">
                <a:solidFill>
                  <a:srgbClr val="636E72"/>
                </a:solidFill>
              </a:rPr>
              <a:t>Every 4 weeks</a:t>
            </a:r>
            <a:endParaRPr lang="en-US" sz="1275" dirty="0"/>
          </a:p>
        </p:txBody>
      </p:sp>
      <p:sp>
        <p:nvSpPr>
          <p:cNvPr id="37" name="SK-23-text-36"/>
          <p:cNvSpPr/>
          <p:nvPr/>
        </p:nvSpPr>
        <p:spPr>
          <a:xfrm>
            <a:off x="685800" y="5781675"/>
            <a:ext cx="11506200" cy="200025"/>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*Mandatory registration with a central monitoring service (e.g., ZAREMS, CPMS).</a:t>
            </a:r>
            <a:endParaRPr lang="en-US" sz="1125" dirty="0"/>
          </a:p>
        </p:txBody>
      </p:sp>
      <p:sp>
        <p:nvSpPr>
          <p:cNvPr id="38" name="SK-23-text-37"/>
          <p:cNvSpPr/>
          <p:nvPr/>
        </p:nvSpPr>
        <p:spPr>
          <a:xfrm>
            <a:off x="6591300" y="1312515"/>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63031"/>
                </a:solidFill>
              </a:rPr>
              <a:t>URGENT: AGRANULOCYTOSIS RISK</a:t>
            </a:r>
            <a:endParaRPr lang="en-US" sz="1200" dirty="0"/>
          </a:p>
        </p:txBody>
      </p:sp>
      <p:sp>
        <p:nvSpPr>
          <p:cNvPr id="39" name="SK-23-text-38"/>
          <p:cNvSpPr/>
          <p:nvPr/>
        </p:nvSpPr>
        <p:spPr>
          <a:xfrm>
            <a:off x="6324600" y="1598265"/>
            <a:ext cx="5181600" cy="479822"/>
          </a:xfrm>
          <a:prstGeom prst="rect">
            <a:avLst/>
          </a:prstGeom>
          <a:noFill/>
          <a:ln/>
        </p:spPr>
        <p:txBody>
          <a:bodyPr vert="horz" wrap="square" lIns="0" tIns="0" rIns="0" bIns="0" rtlCol="0" anchor="ctr"/>
          <a:lstStyle/>
          <a:p>
            <a:pPr marL="0" indent="0">
              <a:lnSpc>
                <a:spcPts val="1890"/>
              </a:lnSpc>
              <a:buNone/>
            </a:pPr>
            <a:r>
              <a:rPr lang="en-US" sz="1350" dirty="0">
                <a:solidFill>
                  <a:srgbClr val="2D3436"/>
                </a:solidFill>
              </a:rPr>
              <a:t>Any </a:t>
            </a:r>
            <a:r>
              <a:rPr lang="en-US" sz="1350" b="1" dirty="0">
                <a:solidFill>
                  <a:srgbClr val="2D3436"/>
                </a:solidFill>
              </a:rPr>
              <a:t>fever, sore throat, or flu-like symptoms</a:t>
            </a:r>
            <a:r>
              <a:rPr lang="en-US" sz="1350" dirty="0">
                <a:solidFill>
                  <a:srgbClr val="2D3436"/>
                </a:solidFill>
              </a:rPr>
              <a:t> require an </a:t>
            </a:r>
            <a:r>
              <a:rPr lang="en-US" sz="1350" b="1" dirty="0">
                <a:solidFill>
                  <a:srgbClr val="2D3436"/>
                </a:solidFill>
              </a:rPr>
              <a:t>immediate FBC</a:t>
            </a:r>
            <a:r>
              <a:rPr lang="en-US" sz="1350" dirty="0">
                <a:solidFill>
                  <a:srgbClr val="2D3436"/>
                </a:solidFill>
              </a:rPr>
              <a:t> and contact with the specialist clozapine team.</a:t>
            </a:r>
            <a:endParaRPr lang="en-US" sz="1350" dirty="0"/>
          </a:p>
        </p:txBody>
      </p:sp>
      <p:sp>
        <p:nvSpPr>
          <p:cNvPr id="40" name="SK-23-text-39"/>
          <p:cNvSpPr/>
          <p:nvPr/>
        </p:nvSpPr>
        <p:spPr>
          <a:xfrm>
            <a:off x="6657975" y="2459087"/>
            <a:ext cx="5181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rPr>
              <a:t>Medical Red Flags</a:t>
            </a:r>
            <a:endParaRPr lang="en-US" sz="1500" dirty="0"/>
          </a:p>
        </p:txBody>
      </p:sp>
      <p:sp>
        <p:nvSpPr>
          <p:cNvPr id="41" name="SK-23-text-40"/>
          <p:cNvSpPr/>
          <p:nvPr/>
        </p:nvSpPr>
        <p:spPr>
          <a:xfrm>
            <a:off x="6515100" y="2821037"/>
            <a:ext cx="4991100"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Myocarditis:</a:t>
            </a:r>
            <a:r>
              <a:rPr lang="en-US" sz="1350" dirty="0">
                <a:solidFill>
                  <a:srgbClr val="2D3436"/>
                </a:solidFill>
              </a:rPr>
              <a:t> Persistent tachycardia at rest, chest pain, or palpitations (especially in first 2 months).</a:t>
            </a:r>
            <a:endParaRPr lang="en-US" sz="1350" dirty="0"/>
          </a:p>
        </p:txBody>
      </p:sp>
      <p:sp>
        <p:nvSpPr>
          <p:cNvPr id="42" name="SK-23-text-41"/>
          <p:cNvSpPr/>
          <p:nvPr/>
        </p:nvSpPr>
        <p:spPr>
          <a:xfrm>
            <a:off x="6515100" y="3358009"/>
            <a:ext cx="4991100"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Gastrointestinal:</a:t>
            </a:r>
            <a:r>
              <a:rPr lang="en-US" sz="1350" dirty="0">
                <a:solidFill>
                  <a:srgbClr val="2D3436"/>
                </a:solidFill>
              </a:rPr>
              <a:t> Severe constipation, vomiting, or abdominal pain (risk of fatal </a:t>
            </a:r>
            <a:r>
              <a:rPr lang="en-US" sz="1350" b="1" dirty="0">
                <a:solidFill>
                  <a:srgbClr val="2D3436"/>
                </a:solidFill>
              </a:rPr>
              <a:t>paralytic ileus</a:t>
            </a:r>
            <a:r>
              <a:rPr lang="en-US" sz="1350" dirty="0">
                <a:solidFill>
                  <a:srgbClr val="2D3436"/>
                </a:solidFill>
              </a:rPr>
              <a:t>).</a:t>
            </a:r>
            <a:endParaRPr lang="en-US" sz="1350" dirty="0"/>
          </a:p>
        </p:txBody>
      </p:sp>
      <p:sp>
        <p:nvSpPr>
          <p:cNvPr id="43" name="SK-23-text-42"/>
          <p:cNvSpPr/>
          <p:nvPr/>
        </p:nvSpPr>
        <p:spPr>
          <a:xfrm>
            <a:off x="6515100" y="3894981"/>
            <a:ext cx="567690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Neurological:</a:t>
            </a:r>
            <a:r>
              <a:rPr lang="en-US" sz="1350" dirty="0">
                <a:solidFill>
                  <a:srgbClr val="2D3436"/>
                </a:solidFill>
              </a:rPr>
              <a:t> Reduced seizure threshold.</a:t>
            </a:r>
            <a:endParaRPr lang="en-US" sz="1350" dirty="0"/>
          </a:p>
        </p:txBody>
      </p:sp>
      <p:sp>
        <p:nvSpPr>
          <p:cNvPr id="44" name="SK-23-text-43"/>
          <p:cNvSpPr/>
          <p:nvPr/>
        </p:nvSpPr>
        <p:spPr>
          <a:xfrm>
            <a:off x="6591300" y="4573042"/>
            <a:ext cx="53035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B38600"/>
                </a:solidFill>
              </a:rPr>
              <a:t>PITFALL: SMOKING INTERACTIONS</a:t>
            </a:r>
            <a:endParaRPr lang="en-US" sz="1200" dirty="0"/>
          </a:p>
        </p:txBody>
      </p:sp>
      <p:sp>
        <p:nvSpPr>
          <p:cNvPr id="45" name="SK-23-text-44"/>
          <p:cNvSpPr/>
          <p:nvPr/>
        </p:nvSpPr>
        <p:spPr>
          <a:xfrm>
            <a:off x="6324600" y="4858792"/>
            <a:ext cx="5181600" cy="719733"/>
          </a:xfrm>
          <a:prstGeom prst="rect">
            <a:avLst/>
          </a:prstGeom>
          <a:noFill/>
          <a:ln/>
        </p:spPr>
        <p:txBody>
          <a:bodyPr vert="horz" wrap="square" lIns="0" tIns="0" rIns="0" bIns="0" rtlCol="0" anchor="ctr"/>
          <a:lstStyle/>
          <a:p>
            <a:pPr marL="0" indent="0">
              <a:lnSpc>
                <a:spcPts val="1890"/>
              </a:lnSpc>
              <a:buNone/>
            </a:pPr>
            <a:r>
              <a:rPr lang="en-US" sz="1350" dirty="0">
                <a:solidFill>
                  <a:srgbClr val="2D3436"/>
                </a:solidFill>
              </a:rPr>
              <a:t>Smoking </a:t>
            </a:r>
            <a:r>
              <a:rPr lang="en-US" sz="1350" b="1" dirty="0">
                <a:solidFill>
                  <a:srgbClr val="2D3436"/>
                </a:solidFill>
              </a:rPr>
              <a:t>decreases</a:t>
            </a:r>
            <a:r>
              <a:rPr lang="en-US" sz="1350" dirty="0">
                <a:solidFill>
                  <a:srgbClr val="2D3436"/>
                </a:solidFill>
              </a:rPr>
              <a:t> clozapine levels (via CYP1A2 induction). </a:t>
            </a:r>
            <a:r>
              <a:rPr lang="en-US" sz="1350" b="1" dirty="0">
                <a:solidFill>
                  <a:srgbClr val="2D3436"/>
                </a:solidFill>
              </a:rPr>
              <a:t>Stopping smoking</a:t>
            </a:r>
            <a:r>
              <a:rPr lang="en-US" sz="1350" dirty="0">
                <a:solidFill>
                  <a:srgbClr val="2D3436"/>
                </a:solidFill>
              </a:rPr>
              <a:t> can rapidly lead to toxicity; dose adjustment is essential.</a:t>
            </a:r>
            <a:endParaRPr lang="en-US" sz="1350" dirty="0"/>
          </a:p>
        </p:txBody>
      </p:sp>
      <p:sp>
        <p:nvSpPr>
          <p:cNvPr id="46" name="SK-23-text-45"/>
          <p:cNvSpPr/>
          <p:nvPr/>
        </p:nvSpPr>
        <p:spPr>
          <a:xfrm>
            <a:off x="10278963" y="6477000"/>
            <a:ext cx="1913037" cy="381000"/>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www.bradfordvts.co.uk</a:t>
            </a:r>
            <a:endParaRPr lang="en-US" sz="10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4-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24-img-4" descr="preencoded.png"/>
          <p:cNvPicPr>
            <a:picLocks noChangeAspect="1"/>
          </p:cNvPicPr>
          <p:nvPr/>
        </p:nvPicPr>
        <p:blipFill>
          <a:blip r:embed="rId6"/>
          <a:stretch>
            <a:fillRect/>
          </a:stretch>
        </p:blipFill>
        <p:spPr>
          <a:xfrm>
            <a:off x="571500" y="1198215"/>
            <a:ext cx="5381625" cy="3928021"/>
          </a:xfrm>
          <a:prstGeom prst="rect">
            <a:avLst/>
          </a:prstGeom>
        </p:spPr>
      </p:pic>
      <p:pic>
        <p:nvPicPr>
          <p:cNvPr id="6" name="SK-24-img-5" descr="preencoded.png"/>
          <p:cNvPicPr>
            <a:picLocks noChangeAspect="1"/>
          </p:cNvPicPr>
          <p:nvPr/>
        </p:nvPicPr>
        <p:blipFill>
          <a:blip r:embed="rId7"/>
          <a:stretch>
            <a:fillRect/>
          </a:stretch>
        </p:blipFill>
        <p:spPr>
          <a:xfrm>
            <a:off x="762000" y="1388715"/>
            <a:ext cx="5000625" cy="390525"/>
          </a:xfrm>
          <a:prstGeom prst="rect">
            <a:avLst/>
          </a:prstGeom>
        </p:spPr>
      </p:pic>
      <p:pic>
        <p:nvPicPr>
          <p:cNvPr id="7" name="SK-24-img-6" descr="preencoded.png"/>
          <p:cNvPicPr>
            <a:picLocks noChangeAspect="1"/>
          </p:cNvPicPr>
          <p:nvPr/>
        </p:nvPicPr>
        <p:blipFill>
          <a:blip r:embed="rId8"/>
          <a:stretch>
            <a:fillRect/>
          </a:stretch>
        </p:blipFill>
        <p:spPr>
          <a:xfrm>
            <a:off x="762000" y="1469678"/>
            <a:ext cx="190500" cy="152400"/>
          </a:xfrm>
          <a:prstGeom prst="rect">
            <a:avLst/>
          </a:prstGeom>
        </p:spPr>
      </p:pic>
      <p:pic>
        <p:nvPicPr>
          <p:cNvPr id="8" name="SK-24-img-7" descr="preencoded.png"/>
          <p:cNvPicPr>
            <a:picLocks noChangeAspect="1"/>
          </p:cNvPicPr>
          <p:nvPr/>
        </p:nvPicPr>
        <p:blipFill>
          <a:blip r:embed="rId9"/>
          <a:stretch>
            <a:fillRect/>
          </a:stretch>
        </p:blipFill>
        <p:spPr>
          <a:xfrm>
            <a:off x="571500" y="5316736"/>
            <a:ext cx="5381625" cy="1163687"/>
          </a:xfrm>
          <a:prstGeom prst="rect">
            <a:avLst/>
          </a:prstGeom>
        </p:spPr>
      </p:pic>
      <p:pic>
        <p:nvPicPr>
          <p:cNvPr id="9" name="SK-24-img-8" descr="preencoded.png"/>
          <p:cNvPicPr>
            <a:picLocks noChangeAspect="1"/>
          </p:cNvPicPr>
          <p:nvPr/>
        </p:nvPicPr>
        <p:blipFill>
          <a:blip r:embed="rId10"/>
          <a:stretch>
            <a:fillRect/>
          </a:stretch>
        </p:blipFill>
        <p:spPr>
          <a:xfrm>
            <a:off x="714375" y="5459611"/>
            <a:ext cx="190500" cy="190500"/>
          </a:xfrm>
          <a:prstGeom prst="rect">
            <a:avLst/>
          </a:prstGeom>
        </p:spPr>
      </p:pic>
      <p:pic>
        <p:nvPicPr>
          <p:cNvPr id="10" name="SK-24-img-9" descr="preencoded.png"/>
          <p:cNvPicPr>
            <a:picLocks noChangeAspect="1"/>
          </p:cNvPicPr>
          <p:nvPr/>
        </p:nvPicPr>
        <p:blipFill>
          <a:blip r:embed="rId11"/>
          <a:stretch>
            <a:fillRect/>
          </a:stretch>
        </p:blipFill>
        <p:spPr>
          <a:xfrm>
            <a:off x="6238875" y="1198215"/>
            <a:ext cx="5381625" cy="3000375"/>
          </a:xfrm>
          <a:prstGeom prst="rect">
            <a:avLst/>
          </a:prstGeom>
        </p:spPr>
      </p:pic>
      <p:pic>
        <p:nvPicPr>
          <p:cNvPr id="11" name="SK-24-img-10" descr="preencoded.png"/>
          <p:cNvPicPr>
            <a:picLocks noChangeAspect="1"/>
          </p:cNvPicPr>
          <p:nvPr/>
        </p:nvPicPr>
        <p:blipFill>
          <a:blip r:embed="rId7"/>
          <a:stretch>
            <a:fillRect/>
          </a:stretch>
        </p:blipFill>
        <p:spPr>
          <a:xfrm>
            <a:off x="6429375" y="1388715"/>
            <a:ext cx="5000625" cy="390525"/>
          </a:xfrm>
          <a:prstGeom prst="rect">
            <a:avLst/>
          </a:prstGeom>
        </p:spPr>
      </p:pic>
      <p:pic>
        <p:nvPicPr>
          <p:cNvPr id="12" name="SK-24-img-11" descr="preencoded.png"/>
          <p:cNvPicPr>
            <a:picLocks noChangeAspect="1"/>
          </p:cNvPicPr>
          <p:nvPr/>
        </p:nvPicPr>
        <p:blipFill>
          <a:blip r:embed="rId12"/>
          <a:stretch>
            <a:fillRect/>
          </a:stretch>
        </p:blipFill>
        <p:spPr>
          <a:xfrm>
            <a:off x="6429375" y="1469678"/>
            <a:ext cx="190500" cy="152400"/>
          </a:xfrm>
          <a:prstGeom prst="rect">
            <a:avLst/>
          </a:prstGeom>
        </p:spPr>
      </p:pic>
      <p:pic>
        <p:nvPicPr>
          <p:cNvPr id="13" name="SK-24-img-12" descr="preencoded.png"/>
          <p:cNvPicPr>
            <a:picLocks noChangeAspect="1"/>
          </p:cNvPicPr>
          <p:nvPr/>
        </p:nvPicPr>
        <p:blipFill>
          <a:blip r:embed="rId13"/>
          <a:stretch>
            <a:fillRect/>
          </a:stretch>
        </p:blipFill>
        <p:spPr>
          <a:xfrm>
            <a:off x="6238875" y="4389090"/>
            <a:ext cx="5381625" cy="950416"/>
          </a:xfrm>
          <a:prstGeom prst="rect">
            <a:avLst/>
          </a:prstGeom>
        </p:spPr>
      </p:pic>
      <p:pic>
        <p:nvPicPr>
          <p:cNvPr id="14" name="SK-24-img-13" descr="preencoded.png"/>
          <p:cNvPicPr>
            <a:picLocks noChangeAspect="1"/>
          </p:cNvPicPr>
          <p:nvPr/>
        </p:nvPicPr>
        <p:blipFill>
          <a:blip r:embed="rId14"/>
          <a:stretch>
            <a:fillRect/>
          </a:stretch>
        </p:blipFill>
        <p:spPr>
          <a:xfrm>
            <a:off x="6381750" y="4531965"/>
            <a:ext cx="190500" cy="190500"/>
          </a:xfrm>
          <a:prstGeom prst="rect">
            <a:avLst/>
          </a:prstGeom>
        </p:spPr>
      </p:pic>
      <p:pic>
        <p:nvPicPr>
          <p:cNvPr id="15" name="SK-24-img-14" descr="preencoded.png"/>
          <p:cNvPicPr>
            <a:picLocks noChangeAspect="1"/>
          </p:cNvPicPr>
          <p:nvPr/>
        </p:nvPicPr>
        <p:blipFill>
          <a:blip r:embed="rId15"/>
          <a:stretch>
            <a:fillRect/>
          </a:stretch>
        </p:blipFill>
        <p:spPr>
          <a:xfrm>
            <a:off x="6238875" y="5530007"/>
            <a:ext cx="5381625" cy="950416"/>
          </a:xfrm>
          <a:prstGeom prst="rect">
            <a:avLst/>
          </a:prstGeom>
        </p:spPr>
      </p:pic>
      <p:pic>
        <p:nvPicPr>
          <p:cNvPr id="16" name="SK-24-img-15" descr="preencoded.png"/>
          <p:cNvPicPr>
            <a:picLocks noChangeAspect="1"/>
          </p:cNvPicPr>
          <p:nvPr/>
        </p:nvPicPr>
        <p:blipFill>
          <a:blip r:embed="rId16"/>
          <a:stretch>
            <a:fillRect/>
          </a:stretch>
        </p:blipFill>
        <p:spPr>
          <a:xfrm>
            <a:off x="6381750" y="5672882"/>
            <a:ext cx="190500" cy="169218"/>
          </a:xfrm>
          <a:prstGeom prst="rect">
            <a:avLst/>
          </a:prstGeom>
        </p:spPr>
      </p:pic>
      <p:pic>
        <p:nvPicPr>
          <p:cNvPr id="17" name="SK-24-img-16" descr="preencoded.png"/>
          <p:cNvPicPr>
            <a:picLocks noChangeAspect="1"/>
          </p:cNvPicPr>
          <p:nvPr/>
        </p:nvPicPr>
        <p:blipFill>
          <a:blip r:embed="rId17"/>
          <a:stretch>
            <a:fillRect/>
          </a:stretch>
        </p:blipFill>
        <p:spPr>
          <a:xfrm>
            <a:off x="0" y="6861423"/>
            <a:ext cx="12192000" cy="200025"/>
          </a:xfrm>
          <a:prstGeom prst="rect">
            <a:avLst/>
          </a:prstGeom>
        </p:spPr>
      </p:pic>
      <p:sp>
        <p:nvSpPr>
          <p:cNvPr id="18" name="SK-24-text-17"/>
          <p:cNvSpPr/>
          <p:nvPr/>
        </p:nvSpPr>
        <p:spPr>
          <a:xfrm>
            <a:off x="819150" y="381000"/>
            <a:ext cx="113728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Acute Agitation: Community Management</a:t>
            </a:r>
            <a:endParaRPr lang="en-US" sz="2550" dirty="0"/>
          </a:p>
        </p:txBody>
      </p:sp>
      <p:sp>
        <p:nvSpPr>
          <p:cNvPr id="19" name="SK-24-text-18"/>
          <p:cNvSpPr/>
          <p:nvPr/>
        </p:nvSpPr>
        <p:spPr>
          <a:xfrm>
            <a:off x="819150" y="807690"/>
            <a:ext cx="6505575"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0" name="SK-24-text-19"/>
          <p:cNvSpPr/>
          <p:nvPr/>
        </p:nvSpPr>
        <p:spPr>
          <a:xfrm>
            <a:off x="1066800" y="1388715"/>
            <a:ext cx="76485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Immediate Safety &amp; Environment</a:t>
            </a:r>
            <a:endParaRPr lang="en-US" sz="1650" dirty="0"/>
          </a:p>
        </p:txBody>
      </p:sp>
      <p:sp>
        <p:nvSpPr>
          <p:cNvPr id="21" name="SK-24-text-20"/>
          <p:cNvSpPr/>
          <p:nvPr/>
        </p:nvSpPr>
        <p:spPr>
          <a:xfrm>
            <a:off x="1000125" y="1922115"/>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Safety First:</a:t>
            </a:r>
            <a:r>
              <a:rPr lang="en-US" sz="1350" dirty="0">
                <a:solidFill>
                  <a:srgbClr val="2D3436"/>
                </a:solidFill>
              </a:rPr>
              <a:t> Ensure a clear exit for yourself and the patient. Never block the door.</a:t>
            </a:r>
            <a:endParaRPr lang="en-US" sz="1350" dirty="0"/>
          </a:p>
        </p:txBody>
      </p:sp>
      <p:sp>
        <p:nvSpPr>
          <p:cNvPr id="22" name="SK-24-text-21"/>
          <p:cNvSpPr/>
          <p:nvPr/>
        </p:nvSpPr>
        <p:spPr>
          <a:xfrm>
            <a:off x="1000125" y="2531715"/>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Reduce Stimulation:</a:t>
            </a:r>
            <a:r>
              <a:rPr lang="en-US" sz="1350" dirty="0">
                <a:solidFill>
                  <a:srgbClr val="2D3436"/>
                </a:solidFill>
              </a:rPr>
              <a:t> Move to a quiet area, dim lights if possible, and limit the number of staff present.</a:t>
            </a:r>
            <a:endParaRPr lang="en-US" sz="1350" dirty="0"/>
          </a:p>
        </p:txBody>
      </p:sp>
      <p:sp>
        <p:nvSpPr>
          <p:cNvPr id="23" name="SK-24-text-22"/>
          <p:cNvSpPr/>
          <p:nvPr/>
        </p:nvSpPr>
        <p:spPr>
          <a:xfrm>
            <a:off x="1000125" y="3141315"/>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Neutral Stance:</a:t>
            </a:r>
            <a:r>
              <a:rPr lang="en-US" sz="1350" dirty="0">
                <a:solidFill>
                  <a:srgbClr val="2D3436"/>
                </a:solidFill>
              </a:rPr>
              <a:t> Use non-confrontational body language; avoid prolonged eye contact or sudden movements.</a:t>
            </a:r>
            <a:endParaRPr lang="en-US" sz="1350" dirty="0"/>
          </a:p>
        </p:txBody>
      </p:sp>
      <p:sp>
        <p:nvSpPr>
          <p:cNvPr id="24" name="SK-24-text-23"/>
          <p:cNvSpPr/>
          <p:nvPr/>
        </p:nvSpPr>
        <p:spPr>
          <a:xfrm>
            <a:off x="1000125" y="3750915"/>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De-escalation:</a:t>
            </a:r>
            <a:r>
              <a:rPr lang="en-US" sz="1350" dirty="0">
                <a:solidFill>
                  <a:srgbClr val="2D3436"/>
                </a:solidFill>
              </a:rPr>
              <a:t> Validate distress ("I can see you are very upset") without arguing about delusions.</a:t>
            </a:r>
            <a:endParaRPr lang="en-US" sz="1350" dirty="0"/>
          </a:p>
        </p:txBody>
      </p:sp>
      <p:sp>
        <p:nvSpPr>
          <p:cNvPr id="25" name="SK-24-text-24"/>
          <p:cNvSpPr/>
          <p:nvPr/>
        </p:nvSpPr>
        <p:spPr>
          <a:xfrm>
            <a:off x="1047750" y="5459611"/>
            <a:ext cx="48387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2D3436"/>
                </a:solidFill>
              </a:rPr>
              <a:t>RED FLAG: IMMEDIATE RISK</a:t>
            </a:r>
            <a:endParaRPr lang="en-US" sz="1050" dirty="0"/>
          </a:p>
        </p:txBody>
      </p:sp>
      <p:sp>
        <p:nvSpPr>
          <p:cNvPr id="26" name="SK-24-text-25"/>
          <p:cNvSpPr/>
          <p:nvPr/>
        </p:nvSpPr>
        <p:spPr>
          <a:xfrm>
            <a:off x="1047750" y="5697736"/>
            <a:ext cx="4762500" cy="639812"/>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Overt threats of violence, possession of weapons, severe self-neglect, or signs of NMS (fever/rigidity) require urgent 999/Police/Crisis team intervention.</a:t>
            </a:r>
            <a:endParaRPr lang="en-US" sz="1200" dirty="0"/>
          </a:p>
        </p:txBody>
      </p:sp>
      <p:sp>
        <p:nvSpPr>
          <p:cNvPr id="27" name="SK-24-text-26"/>
          <p:cNvSpPr/>
          <p:nvPr/>
        </p:nvSpPr>
        <p:spPr>
          <a:xfrm>
            <a:off x="6734175" y="1388715"/>
            <a:ext cx="545782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Escalation &amp; Protocols</a:t>
            </a:r>
            <a:endParaRPr lang="en-US" sz="1650" dirty="0"/>
          </a:p>
        </p:txBody>
      </p:sp>
      <p:sp>
        <p:nvSpPr>
          <p:cNvPr id="28" name="SK-24-text-27"/>
          <p:cNvSpPr/>
          <p:nvPr/>
        </p:nvSpPr>
        <p:spPr>
          <a:xfrm>
            <a:off x="6667500" y="1922115"/>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Rapid Tranquillisation (RT):</a:t>
            </a:r>
            <a:r>
              <a:rPr lang="en-US" sz="1350" dirty="0">
                <a:solidFill>
                  <a:srgbClr val="2D3436"/>
                </a:solidFill>
              </a:rPr>
              <a:t> Follow </a:t>
            </a:r>
            <a:r>
              <a:rPr lang="en-US" sz="1350" i="1" dirty="0">
                <a:solidFill>
                  <a:srgbClr val="2D3436"/>
                </a:solidFill>
              </a:rPr>
              <a:t>local</a:t>
            </a:r>
            <a:r>
              <a:rPr lang="en-US" sz="1350" dirty="0">
                <a:solidFill>
                  <a:srgbClr val="2D3436"/>
                </a:solidFill>
              </a:rPr>
              <a:t> protocols only. RT is rarely appropriate for routine GP primary care settings.</a:t>
            </a:r>
            <a:endParaRPr lang="en-US" sz="1350" dirty="0"/>
          </a:p>
        </p:txBody>
      </p:sp>
      <p:sp>
        <p:nvSpPr>
          <p:cNvPr id="29" name="SK-24-text-28"/>
          <p:cNvSpPr/>
          <p:nvPr/>
        </p:nvSpPr>
        <p:spPr>
          <a:xfrm>
            <a:off x="6667500" y="2531715"/>
            <a:ext cx="47625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Specialist Advice:</a:t>
            </a:r>
            <a:r>
              <a:rPr lang="en-US" sz="1350" dirty="0">
                <a:solidFill>
                  <a:srgbClr val="2D3436"/>
                </a:solidFill>
              </a:rPr>
              <a:t> Contact the MH Crisis Team or On-call Psychiatrist before initiating emergency sedation.</a:t>
            </a:r>
            <a:endParaRPr lang="en-US" sz="1350" dirty="0"/>
          </a:p>
        </p:txBody>
      </p:sp>
      <p:sp>
        <p:nvSpPr>
          <p:cNvPr id="30" name="SK-24-text-29"/>
          <p:cNvSpPr/>
          <p:nvPr/>
        </p:nvSpPr>
        <p:spPr>
          <a:xfrm>
            <a:off x="6667500" y="3141315"/>
            <a:ext cx="4762500" cy="77152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Legal Framework:</a:t>
            </a:r>
            <a:r>
              <a:rPr lang="en-US" sz="1350" dirty="0">
                <a:solidFill>
                  <a:srgbClr val="2D3436"/>
                </a:solidFill>
              </a:rPr>
              <a:t> Document Mental Capacity assessment and use of Mental Health Act (e.g., Sec 4 or Sec 136) where applicable.</a:t>
            </a:r>
            <a:endParaRPr lang="en-US" sz="1350" dirty="0"/>
          </a:p>
        </p:txBody>
      </p:sp>
      <p:sp>
        <p:nvSpPr>
          <p:cNvPr id="31" name="SK-24-text-30"/>
          <p:cNvSpPr/>
          <p:nvPr/>
        </p:nvSpPr>
        <p:spPr>
          <a:xfrm>
            <a:off x="6715125" y="4531965"/>
            <a:ext cx="519684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2D3436"/>
                </a:solidFill>
              </a:rPr>
              <a:t>PITFALL: ROUTINE BENZODIAZEPINES</a:t>
            </a:r>
            <a:endParaRPr lang="en-US" sz="1050" dirty="0"/>
          </a:p>
        </p:txBody>
      </p:sp>
      <p:sp>
        <p:nvSpPr>
          <p:cNvPr id="32" name="SK-24-text-31"/>
          <p:cNvSpPr/>
          <p:nvPr/>
        </p:nvSpPr>
        <p:spPr>
          <a:xfrm>
            <a:off x="6715125" y="4770090"/>
            <a:ext cx="4762500" cy="426541"/>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Avoid "PRN" diazepam or lorazepam for community agitation without specialist oversight or a robust monitoring/safety plan.</a:t>
            </a:r>
            <a:endParaRPr lang="en-US" sz="1200" dirty="0"/>
          </a:p>
        </p:txBody>
      </p:sp>
      <p:sp>
        <p:nvSpPr>
          <p:cNvPr id="33" name="SK-24-text-32"/>
          <p:cNvSpPr/>
          <p:nvPr/>
        </p:nvSpPr>
        <p:spPr>
          <a:xfrm>
            <a:off x="6715125" y="5672882"/>
            <a:ext cx="48387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2D3436"/>
                </a:solidFill>
              </a:rPr>
              <a:t>SCA TIP: COMMUNICATION</a:t>
            </a:r>
            <a:endParaRPr lang="en-US" sz="1050" dirty="0"/>
          </a:p>
        </p:txBody>
      </p:sp>
      <p:sp>
        <p:nvSpPr>
          <p:cNvPr id="34" name="SK-24-text-33"/>
          <p:cNvSpPr/>
          <p:nvPr/>
        </p:nvSpPr>
        <p:spPr>
          <a:xfrm>
            <a:off x="6715125" y="5911007"/>
            <a:ext cx="4762500" cy="426541"/>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Use short, clear sentences. Maintain a calm, low-pitch tone. Offer choices to restore the patient's sense of control where safe.</a:t>
            </a:r>
            <a:endParaRPr lang="en-US" sz="1200" dirty="0"/>
          </a:p>
        </p:txBody>
      </p:sp>
      <p:sp>
        <p:nvSpPr>
          <p:cNvPr id="35" name="SK-24-text-34"/>
          <p:cNvSpPr/>
          <p:nvPr/>
        </p:nvSpPr>
        <p:spPr>
          <a:xfrm>
            <a:off x="10278963" y="6861423"/>
            <a:ext cx="1913037" cy="200025"/>
          </a:xfrm>
          <a:prstGeom prst="rect">
            <a:avLst/>
          </a:prstGeom>
          <a:noFill/>
          <a:ln/>
        </p:spPr>
        <p:txBody>
          <a:bodyPr vert="horz" wrap="square" lIns="0" tIns="0" rIns="0" bIns="0" rtlCol="0" anchor="ctr"/>
          <a:lstStyle/>
          <a:p>
            <a:pPr marL="0" indent="0">
              <a:lnSpc>
                <a:spcPts val="1575"/>
              </a:lnSpc>
              <a:buNone/>
            </a:pPr>
            <a:r>
              <a:rPr lang="en-US" sz="1050" u="sng" dirty="0">
                <a:solidFill>
                  <a:srgbClr val="B2BEC3"/>
                </a:solidFill>
                <a:hlinkClick r:id="rId18"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36" name="SK-24-text-34-link-hitbox-1">
            <a:hlinkClick r:id="rId18" tooltip="https://www.bradfordvts.co.uk/"/>
          </p:cNvPr>
          <p:cNvSpPr/>
          <p:nvPr/>
        </p:nvSpPr>
        <p:spPr>
          <a:xfrm>
            <a:off x="10278963" y="6880473"/>
            <a:ext cx="1913037"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5"/>
          <a:stretch>
            <a:fillRect/>
          </a:stretch>
        </p:blipFill>
        <p:spPr>
          <a:xfrm>
            <a:off x="571500" y="304800"/>
            <a:ext cx="57150" cy="428625"/>
          </a:xfrm>
          <a:prstGeom prst="rect">
            <a:avLst/>
          </a:prstGeom>
        </p:spPr>
      </p:pic>
      <p:pic>
        <p:nvPicPr>
          <p:cNvPr id="5" name="SK-25-img-4" descr="preencoded.png"/>
          <p:cNvPicPr>
            <a:picLocks noChangeAspect="1"/>
          </p:cNvPicPr>
          <p:nvPr/>
        </p:nvPicPr>
        <p:blipFill>
          <a:blip r:embed="rId6"/>
          <a:stretch>
            <a:fillRect/>
          </a:stretch>
        </p:blipFill>
        <p:spPr>
          <a:xfrm>
            <a:off x="571500" y="1083915"/>
            <a:ext cx="5381625" cy="1893094"/>
          </a:xfrm>
          <a:prstGeom prst="rect">
            <a:avLst/>
          </a:prstGeom>
        </p:spPr>
      </p:pic>
      <p:pic>
        <p:nvPicPr>
          <p:cNvPr id="6" name="SK-25-img-5" descr="preencoded.png"/>
          <p:cNvPicPr>
            <a:picLocks noChangeAspect="1"/>
          </p:cNvPicPr>
          <p:nvPr/>
        </p:nvPicPr>
        <p:blipFill>
          <a:blip r:embed="rId7"/>
          <a:stretch>
            <a:fillRect/>
          </a:stretch>
        </p:blipFill>
        <p:spPr>
          <a:xfrm>
            <a:off x="723900" y="1236315"/>
            <a:ext cx="5076825" cy="361950"/>
          </a:xfrm>
          <a:prstGeom prst="rect">
            <a:avLst/>
          </a:prstGeom>
        </p:spPr>
      </p:pic>
      <p:pic>
        <p:nvPicPr>
          <p:cNvPr id="7" name="SK-25-img-6" descr="preencoded.png"/>
          <p:cNvPicPr>
            <a:picLocks noChangeAspect="1"/>
          </p:cNvPicPr>
          <p:nvPr/>
        </p:nvPicPr>
        <p:blipFill>
          <a:blip r:embed="rId8"/>
          <a:stretch>
            <a:fillRect/>
          </a:stretch>
        </p:blipFill>
        <p:spPr>
          <a:xfrm>
            <a:off x="723900" y="1283940"/>
            <a:ext cx="238125" cy="190500"/>
          </a:xfrm>
          <a:prstGeom prst="rect">
            <a:avLst/>
          </a:prstGeom>
        </p:spPr>
      </p:pic>
      <p:pic>
        <p:nvPicPr>
          <p:cNvPr id="8" name="SK-25-img-7" descr="preencoded.png"/>
          <p:cNvPicPr>
            <a:picLocks noChangeAspect="1"/>
          </p:cNvPicPr>
          <p:nvPr/>
        </p:nvPicPr>
        <p:blipFill>
          <a:blip r:embed="rId9"/>
          <a:stretch>
            <a:fillRect/>
          </a:stretch>
        </p:blipFill>
        <p:spPr>
          <a:xfrm>
            <a:off x="571500" y="3167509"/>
            <a:ext cx="5381625" cy="3125539"/>
          </a:xfrm>
          <a:prstGeom prst="rect">
            <a:avLst/>
          </a:prstGeom>
        </p:spPr>
      </p:pic>
      <p:pic>
        <p:nvPicPr>
          <p:cNvPr id="9" name="SK-25-img-8" descr="preencoded.png"/>
          <p:cNvPicPr>
            <a:picLocks noChangeAspect="1"/>
          </p:cNvPicPr>
          <p:nvPr/>
        </p:nvPicPr>
        <p:blipFill>
          <a:blip r:embed="rId10"/>
          <a:stretch>
            <a:fillRect/>
          </a:stretch>
        </p:blipFill>
        <p:spPr>
          <a:xfrm>
            <a:off x="723900" y="3319909"/>
            <a:ext cx="5076825" cy="361950"/>
          </a:xfrm>
          <a:prstGeom prst="rect">
            <a:avLst/>
          </a:prstGeom>
        </p:spPr>
      </p:pic>
      <p:pic>
        <p:nvPicPr>
          <p:cNvPr id="10" name="SK-25-img-9" descr="preencoded.png"/>
          <p:cNvPicPr>
            <a:picLocks noChangeAspect="1"/>
          </p:cNvPicPr>
          <p:nvPr/>
        </p:nvPicPr>
        <p:blipFill>
          <a:blip r:embed="rId11"/>
          <a:stretch>
            <a:fillRect/>
          </a:stretch>
        </p:blipFill>
        <p:spPr>
          <a:xfrm>
            <a:off x="723900" y="3367534"/>
            <a:ext cx="238125" cy="190500"/>
          </a:xfrm>
          <a:prstGeom prst="rect">
            <a:avLst/>
          </a:prstGeom>
        </p:spPr>
      </p:pic>
      <p:pic>
        <p:nvPicPr>
          <p:cNvPr id="11" name="SK-25-img-10" descr="preencoded.png"/>
          <p:cNvPicPr>
            <a:picLocks noChangeAspect="1"/>
          </p:cNvPicPr>
          <p:nvPr/>
        </p:nvPicPr>
        <p:blipFill>
          <a:blip r:embed="rId12"/>
          <a:stretch>
            <a:fillRect/>
          </a:stretch>
        </p:blipFill>
        <p:spPr>
          <a:xfrm>
            <a:off x="723900" y="3796159"/>
            <a:ext cx="1378595" cy="419100"/>
          </a:xfrm>
          <a:prstGeom prst="rect">
            <a:avLst/>
          </a:prstGeom>
        </p:spPr>
      </p:pic>
      <p:pic>
        <p:nvPicPr>
          <p:cNvPr id="12" name="SK-25-img-11" descr="preencoded.png"/>
          <p:cNvPicPr>
            <a:picLocks noChangeAspect="1"/>
          </p:cNvPicPr>
          <p:nvPr/>
        </p:nvPicPr>
        <p:blipFill>
          <a:blip r:embed="rId13"/>
          <a:stretch>
            <a:fillRect/>
          </a:stretch>
        </p:blipFill>
        <p:spPr>
          <a:xfrm>
            <a:off x="2102495" y="3796159"/>
            <a:ext cx="3698230" cy="419100"/>
          </a:xfrm>
          <a:prstGeom prst="rect">
            <a:avLst/>
          </a:prstGeom>
        </p:spPr>
      </p:pic>
      <p:pic>
        <p:nvPicPr>
          <p:cNvPr id="13" name="SK-25-img-12" descr="preencoded.png"/>
          <p:cNvPicPr>
            <a:picLocks noChangeAspect="1"/>
          </p:cNvPicPr>
          <p:nvPr/>
        </p:nvPicPr>
        <p:blipFill>
          <a:blip r:embed="rId14"/>
          <a:stretch>
            <a:fillRect/>
          </a:stretch>
        </p:blipFill>
        <p:spPr>
          <a:xfrm>
            <a:off x="723900" y="4215259"/>
            <a:ext cx="1378595" cy="385018"/>
          </a:xfrm>
          <a:prstGeom prst="rect">
            <a:avLst/>
          </a:prstGeom>
        </p:spPr>
      </p:pic>
      <p:pic>
        <p:nvPicPr>
          <p:cNvPr id="14" name="SK-25-img-13" descr="preencoded.png"/>
          <p:cNvPicPr>
            <a:picLocks noChangeAspect="1"/>
          </p:cNvPicPr>
          <p:nvPr/>
        </p:nvPicPr>
        <p:blipFill>
          <a:blip r:embed="rId15"/>
          <a:stretch>
            <a:fillRect/>
          </a:stretch>
        </p:blipFill>
        <p:spPr>
          <a:xfrm>
            <a:off x="2102495" y="4215259"/>
            <a:ext cx="3698230" cy="385018"/>
          </a:xfrm>
          <a:prstGeom prst="rect">
            <a:avLst/>
          </a:prstGeom>
        </p:spPr>
      </p:pic>
      <p:pic>
        <p:nvPicPr>
          <p:cNvPr id="15" name="SK-25-img-14" descr="preencoded.png"/>
          <p:cNvPicPr>
            <a:picLocks noChangeAspect="1"/>
          </p:cNvPicPr>
          <p:nvPr/>
        </p:nvPicPr>
        <p:blipFill>
          <a:blip r:embed="rId16"/>
          <a:stretch>
            <a:fillRect/>
          </a:stretch>
        </p:blipFill>
        <p:spPr>
          <a:xfrm>
            <a:off x="723900" y="4600277"/>
            <a:ext cx="1378595" cy="385018"/>
          </a:xfrm>
          <a:prstGeom prst="rect">
            <a:avLst/>
          </a:prstGeom>
        </p:spPr>
      </p:pic>
      <p:pic>
        <p:nvPicPr>
          <p:cNvPr id="16" name="SK-25-img-15" descr="preencoded.png"/>
          <p:cNvPicPr>
            <a:picLocks noChangeAspect="1"/>
          </p:cNvPicPr>
          <p:nvPr/>
        </p:nvPicPr>
        <p:blipFill>
          <a:blip r:embed="rId17"/>
          <a:stretch>
            <a:fillRect/>
          </a:stretch>
        </p:blipFill>
        <p:spPr>
          <a:xfrm>
            <a:off x="2102495" y="4600277"/>
            <a:ext cx="3698230" cy="385018"/>
          </a:xfrm>
          <a:prstGeom prst="rect">
            <a:avLst/>
          </a:prstGeom>
        </p:spPr>
      </p:pic>
      <p:pic>
        <p:nvPicPr>
          <p:cNvPr id="17" name="SK-25-img-16" descr="preencoded.png"/>
          <p:cNvPicPr>
            <a:picLocks noChangeAspect="1"/>
          </p:cNvPicPr>
          <p:nvPr/>
        </p:nvPicPr>
        <p:blipFill>
          <a:blip r:embed="rId16"/>
          <a:stretch>
            <a:fillRect/>
          </a:stretch>
        </p:blipFill>
        <p:spPr>
          <a:xfrm>
            <a:off x="723900" y="4985296"/>
            <a:ext cx="1378595" cy="385018"/>
          </a:xfrm>
          <a:prstGeom prst="rect">
            <a:avLst/>
          </a:prstGeom>
        </p:spPr>
      </p:pic>
      <p:pic>
        <p:nvPicPr>
          <p:cNvPr id="18" name="SK-25-img-17" descr="preencoded.png"/>
          <p:cNvPicPr>
            <a:picLocks noChangeAspect="1"/>
          </p:cNvPicPr>
          <p:nvPr/>
        </p:nvPicPr>
        <p:blipFill>
          <a:blip r:embed="rId17"/>
          <a:stretch>
            <a:fillRect/>
          </a:stretch>
        </p:blipFill>
        <p:spPr>
          <a:xfrm>
            <a:off x="2102495" y="4985296"/>
            <a:ext cx="3698230" cy="385018"/>
          </a:xfrm>
          <a:prstGeom prst="rect">
            <a:avLst/>
          </a:prstGeom>
        </p:spPr>
      </p:pic>
      <p:pic>
        <p:nvPicPr>
          <p:cNvPr id="19" name="SK-25-img-18" descr="preencoded.png"/>
          <p:cNvPicPr>
            <a:picLocks noChangeAspect="1"/>
          </p:cNvPicPr>
          <p:nvPr/>
        </p:nvPicPr>
        <p:blipFill>
          <a:blip r:embed="rId18"/>
          <a:stretch>
            <a:fillRect/>
          </a:stretch>
        </p:blipFill>
        <p:spPr>
          <a:xfrm>
            <a:off x="723900" y="5370314"/>
            <a:ext cx="1378595" cy="385018"/>
          </a:xfrm>
          <a:prstGeom prst="rect">
            <a:avLst/>
          </a:prstGeom>
        </p:spPr>
      </p:pic>
      <p:pic>
        <p:nvPicPr>
          <p:cNvPr id="20" name="SK-25-img-19" descr="preencoded.png"/>
          <p:cNvPicPr>
            <a:picLocks noChangeAspect="1"/>
          </p:cNvPicPr>
          <p:nvPr/>
        </p:nvPicPr>
        <p:blipFill>
          <a:blip r:embed="rId19"/>
          <a:stretch>
            <a:fillRect/>
          </a:stretch>
        </p:blipFill>
        <p:spPr>
          <a:xfrm>
            <a:off x="2102495" y="5370314"/>
            <a:ext cx="3698230" cy="385018"/>
          </a:xfrm>
          <a:prstGeom prst="rect">
            <a:avLst/>
          </a:prstGeom>
        </p:spPr>
      </p:pic>
      <p:pic>
        <p:nvPicPr>
          <p:cNvPr id="21" name="SK-25-img-20" descr="preencoded.png"/>
          <p:cNvPicPr>
            <a:picLocks noChangeAspect="1"/>
          </p:cNvPicPr>
          <p:nvPr/>
        </p:nvPicPr>
        <p:blipFill>
          <a:blip r:embed="rId20"/>
          <a:stretch>
            <a:fillRect/>
          </a:stretch>
        </p:blipFill>
        <p:spPr>
          <a:xfrm>
            <a:off x="723900" y="5755332"/>
            <a:ext cx="1378595" cy="385316"/>
          </a:xfrm>
          <a:prstGeom prst="rect">
            <a:avLst/>
          </a:prstGeom>
        </p:spPr>
      </p:pic>
      <p:pic>
        <p:nvPicPr>
          <p:cNvPr id="22" name="SK-25-img-21" descr="preencoded.png"/>
          <p:cNvPicPr>
            <a:picLocks noChangeAspect="1"/>
          </p:cNvPicPr>
          <p:nvPr/>
        </p:nvPicPr>
        <p:blipFill>
          <a:blip r:embed="rId21"/>
          <a:stretch>
            <a:fillRect/>
          </a:stretch>
        </p:blipFill>
        <p:spPr>
          <a:xfrm>
            <a:off x="2102495" y="5755332"/>
            <a:ext cx="3698230" cy="385316"/>
          </a:xfrm>
          <a:prstGeom prst="rect">
            <a:avLst/>
          </a:prstGeom>
        </p:spPr>
      </p:pic>
      <p:pic>
        <p:nvPicPr>
          <p:cNvPr id="23" name="SK-25-img-22" descr="preencoded.png"/>
          <p:cNvPicPr>
            <a:picLocks noChangeAspect="1"/>
          </p:cNvPicPr>
          <p:nvPr/>
        </p:nvPicPr>
        <p:blipFill>
          <a:blip r:embed="rId22"/>
          <a:stretch>
            <a:fillRect/>
          </a:stretch>
        </p:blipFill>
        <p:spPr>
          <a:xfrm>
            <a:off x="6238875" y="1083915"/>
            <a:ext cx="5381625" cy="2209205"/>
          </a:xfrm>
          <a:prstGeom prst="rect">
            <a:avLst/>
          </a:prstGeom>
        </p:spPr>
      </p:pic>
      <p:pic>
        <p:nvPicPr>
          <p:cNvPr id="24" name="SK-25-img-23" descr="preencoded.png"/>
          <p:cNvPicPr>
            <a:picLocks noChangeAspect="1"/>
          </p:cNvPicPr>
          <p:nvPr/>
        </p:nvPicPr>
        <p:blipFill>
          <a:blip r:embed="rId7"/>
          <a:stretch>
            <a:fillRect/>
          </a:stretch>
        </p:blipFill>
        <p:spPr>
          <a:xfrm>
            <a:off x="6391275" y="1236315"/>
            <a:ext cx="5076825" cy="361950"/>
          </a:xfrm>
          <a:prstGeom prst="rect">
            <a:avLst/>
          </a:prstGeom>
        </p:spPr>
      </p:pic>
      <p:pic>
        <p:nvPicPr>
          <p:cNvPr id="25" name="SK-25-img-24" descr="preencoded.png"/>
          <p:cNvPicPr>
            <a:picLocks noChangeAspect="1"/>
          </p:cNvPicPr>
          <p:nvPr/>
        </p:nvPicPr>
        <p:blipFill>
          <a:blip r:embed="rId23"/>
          <a:stretch>
            <a:fillRect/>
          </a:stretch>
        </p:blipFill>
        <p:spPr>
          <a:xfrm>
            <a:off x="6391275" y="1283940"/>
            <a:ext cx="238125" cy="190500"/>
          </a:xfrm>
          <a:prstGeom prst="rect">
            <a:avLst/>
          </a:prstGeom>
        </p:spPr>
      </p:pic>
      <p:pic>
        <p:nvPicPr>
          <p:cNvPr id="26" name="SK-25-img-25" descr="preencoded.png"/>
          <p:cNvPicPr>
            <a:picLocks noChangeAspect="1"/>
          </p:cNvPicPr>
          <p:nvPr/>
        </p:nvPicPr>
        <p:blipFill>
          <a:blip r:embed="rId24"/>
          <a:stretch>
            <a:fillRect/>
          </a:stretch>
        </p:blipFill>
        <p:spPr>
          <a:xfrm>
            <a:off x="6238875" y="3445520"/>
            <a:ext cx="5381625" cy="1653183"/>
          </a:xfrm>
          <a:prstGeom prst="rect">
            <a:avLst/>
          </a:prstGeom>
        </p:spPr>
      </p:pic>
      <p:pic>
        <p:nvPicPr>
          <p:cNvPr id="27" name="SK-25-img-26" descr="preencoded.png"/>
          <p:cNvPicPr>
            <a:picLocks noChangeAspect="1"/>
          </p:cNvPicPr>
          <p:nvPr/>
        </p:nvPicPr>
        <p:blipFill>
          <a:blip r:embed="rId10"/>
          <a:stretch>
            <a:fillRect/>
          </a:stretch>
        </p:blipFill>
        <p:spPr>
          <a:xfrm>
            <a:off x="6391275" y="3597920"/>
            <a:ext cx="5076825" cy="361950"/>
          </a:xfrm>
          <a:prstGeom prst="rect">
            <a:avLst/>
          </a:prstGeom>
        </p:spPr>
      </p:pic>
      <p:pic>
        <p:nvPicPr>
          <p:cNvPr id="28" name="SK-25-img-27" descr="preencoded.png"/>
          <p:cNvPicPr>
            <a:picLocks noChangeAspect="1"/>
          </p:cNvPicPr>
          <p:nvPr/>
        </p:nvPicPr>
        <p:blipFill>
          <a:blip r:embed="rId25"/>
          <a:stretch>
            <a:fillRect/>
          </a:stretch>
        </p:blipFill>
        <p:spPr>
          <a:xfrm>
            <a:off x="6391275" y="3645545"/>
            <a:ext cx="238125" cy="190500"/>
          </a:xfrm>
          <a:prstGeom prst="rect">
            <a:avLst/>
          </a:prstGeom>
        </p:spPr>
      </p:pic>
      <p:pic>
        <p:nvPicPr>
          <p:cNvPr id="29" name="SK-25-img-28" descr="preencoded.png"/>
          <p:cNvPicPr>
            <a:picLocks noChangeAspect="1"/>
          </p:cNvPicPr>
          <p:nvPr/>
        </p:nvPicPr>
        <p:blipFill>
          <a:blip r:embed="rId26"/>
          <a:stretch>
            <a:fillRect/>
          </a:stretch>
        </p:blipFill>
        <p:spPr>
          <a:xfrm>
            <a:off x="6238875" y="5251103"/>
            <a:ext cx="5381625" cy="1041946"/>
          </a:xfrm>
          <a:prstGeom prst="rect">
            <a:avLst/>
          </a:prstGeom>
        </p:spPr>
      </p:pic>
      <p:pic>
        <p:nvPicPr>
          <p:cNvPr id="30" name="SK-25-img-29" descr="preencoded.png"/>
          <p:cNvPicPr>
            <a:picLocks noChangeAspect="1"/>
          </p:cNvPicPr>
          <p:nvPr/>
        </p:nvPicPr>
        <p:blipFill>
          <a:blip r:embed="rId27"/>
          <a:stretch>
            <a:fillRect/>
          </a:stretch>
        </p:blipFill>
        <p:spPr>
          <a:xfrm>
            <a:off x="6391275" y="5384453"/>
            <a:ext cx="190500" cy="152400"/>
          </a:xfrm>
          <a:prstGeom prst="rect">
            <a:avLst/>
          </a:prstGeom>
        </p:spPr>
      </p:pic>
      <p:pic>
        <p:nvPicPr>
          <p:cNvPr id="31" name="SK-25-img-30" descr="preencoded.png"/>
          <p:cNvPicPr>
            <a:picLocks noChangeAspect="1"/>
          </p:cNvPicPr>
          <p:nvPr/>
        </p:nvPicPr>
        <p:blipFill>
          <a:blip r:embed="rId28"/>
          <a:stretch>
            <a:fillRect/>
          </a:stretch>
        </p:blipFill>
        <p:spPr>
          <a:xfrm>
            <a:off x="0" y="6597848"/>
            <a:ext cx="12192000" cy="352425"/>
          </a:xfrm>
          <a:prstGeom prst="rect">
            <a:avLst/>
          </a:prstGeom>
        </p:spPr>
      </p:pic>
      <p:sp>
        <p:nvSpPr>
          <p:cNvPr id="32" name="SK-25-text-31"/>
          <p:cNvSpPr/>
          <p:nvPr/>
        </p:nvSpPr>
        <p:spPr>
          <a:xfrm>
            <a:off x="819150" y="304800"/>
            <a:ext cx="113728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Chronic Psychosis: Stable Care</a:t>
            </a:r>
            <a:endParaRPr lang="en-US" sz="2550" dirty="0"/>
          </a:p>
        </p:txBody>
      </p:sp>
      <p:sp>
        <p:nvSpPr>
          <p:cNvPr id="33" name="SK-25-text-32"/>
          <p:cNvSpPr/>
          <p:nvPr/>
        </p:nvSpPr>
        <p:spPr>
          <a:xfrm>
            <a:off x="819150" y="731490"/>
            <a:ext cx="4971604"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34" name="SK-25-text-33"/>
          <p:cNvSpPr/>
          <p:nvPr/>
        </p:nvSpPr>
        <p:spPr>
          <a:xfrm>
            <a:off x="1057275" y="1236315"/>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SMI Register (QOF)</a:t>
            </a:r>
            <a:endParaRPr lang="en-US" sz="1500" dirty="0"/>
          </a:p>
        </p:txBody>
      </p:sp>
      <p:sp>
        <p:nvSpPr>
          <p:cNvPr id="35" name="SK-25-text-34"/>
          <p:cNvSpPr/>
          <p:nvPr/>
        </p:nvSpPr>
        <p:spPr>
          <a:xfrm>
            <a:off x="952500" y="1712565"/>
            <a:ext cx="1123950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Maintain an up-to-date Serious Mental Illness (SMI) register.</a:t>
            </a:r>
            <a:endParaRPr lang="en-US" sz="1350" dirty="0"/>
          </a:p>
        </p:txBody>
      </p:sp>
      <p:sp>
        <p:nvSpPr>
          <p:cNvPr id="36" name="SK-25-text-35"/>
          <p:cNvSpPr/>
          <p:nvPr/>
        </p:nvSpPr>
        <p:spPr>
          <a:xfrm>
            <a:off x="952500" y="2028676"/>
            <a:ext cx="4848225"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Ensure a designated "Care Coordinator" or GP lead for each patient.</a:t>
            </a:r>
            <a:endParaRPr lang="en-US" sz="1350" dirty="0"/>
          </a:p>
        </p:txBody>
      </p:sp>
      <p:sp>
        <p:nvSpPr>
          <p:cNvPr id="37" name="SK-25-text-36"/>
          <p:cNvSpPr/>
          <p:nvPr/>
        </p:nvSpPr>
        <p:spPr>
          <a:xfrm>
            <a:off x="952500" y="2584698"/>
            <a:ext cx="1123950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Review care plans annually, including crisis contact details.</a:t>
            </a:r>
            <a:endParaRPr lang="en-US" sz="1350" dirty="0"/>
          </a:p>
        </p:txBody>
      </p:sp>
      <p:sp>
        <p:nvSpPr>
          <p:cNvPr id="38" name="SK-25-text-37"/>
          <p:cNvSpPr/>
          <p:nvPr/>
        </p:nvSpPr>
        <p:spPr>
          <a:xfrm>
            <a:off x="1057275" y="3319909"/>
            <a:ext cx="6724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Annual Physical Health Review</a:t>
            </a:r>
            <a:endParaRPr lang="en-US" sz="1500" dirty="0"/>
          </a:p>
        </p:txBody>
      </p:sp>
      <p:sp>
        <p:nvSpPr>
          <p:cNvPr id="39" name="SK-25-text-38"/>
          <p:cNvSpPr/>
          <p:nvPr/>
        </p:nvSpPr>
        <p:spPr>
          <a:xfrm>
            <a:off x="819150" y="3796159"/>
            <a:ext cx="1494680" cy="4191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Parameter</a:t>
            </a:r>
            <a:endParaRPr lang="en-US" sz="1200" dirty="0"/>
          </a:p>
        </p:txBody>
      </p:sp>
      <p:sp>
        <p:nvSpPr>
          <p:cNvPr id="40" name="SK-25-text-39"/>
          <p:cNvSpPr/>
          <p:nvPr/>
        </p:nvSpPr>
        <p:spPr>
          <a:xfrm>
            <a:off x="2197745" y="3796159"/>
            <a:ext cx="3583930" cy="4191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Target / Action</a:t>
            </a:r>
            <a:endParaRPr lang="en-US" sz="1200" dirty="0"/>
          </a:p>
        </p:txBody>
      </p:sp>
      <p:sp>
        <p:nvSpPr>
          <p:cNvPr id="41" name="SK-25-text-40"/>
          <p:cNvSpPr/>
          <p:nvPr/>
        </p:nvSpPr>
        <p:spPr>
          <a:xfrm>
            <a:off x="819150" y="4215259"/>
            <a:ext cx="1967507" cy="385018"/>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Weight &amp; BMI</a:t>
            </a:r>
            <a:endParaRPr lang="en-US" sz="1200" dirty="0"/>
          </a:p>
        </p:txBody>
      </p:sp>
      <p:sp>
        <p:nvSpPr>
          <p:cNvPr id="42" name="SK-25-text-41"/>
          <p:cNvSpPr/>
          <p:nvPr/>
        </p:nvSpPr>
        <p:spPr>
          <a:xfrm>
            <a:off x="2197745" y="4215259"/>
            <a:ext cx="8228803" cy="385018"/>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Waist circumference; metabolic syndrome screen.</a:t>
            </a:r>
            <a:endParaRPr lang="en-US" sz="1200" dirty="0"/>
          </a:p>
        </p:txBody>
      </p:sp>
      <p:sp>
        <p:nvSpPr>
          <p:cNvPr id="43" name="SK-25-text-42"/>
          <p:cNvSpPr/>
          <p:nvPr/>
        </p:nvSpPr>
        <p:spPr>
          <a:xfrm>
            <a:off x="819150" y="4600277"/>
            <a:ext cx="2282724" cy="385018"/>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Blood Pressure</a:t>
            </a:r>
            <a:endParaRPr lang="en-US" sz="1200" dirty="0"/>
          </a:p>
        </p:txBody>
      </p:sp>
      <p:sp>
        <p:nvSpPr>
          <p:cNvPr id="44" name="SK-25-text-43"/>
          <p:cNvSpPr/>
          <p:nvPr/>
        </p:nvSpPr>
        <p:spPr>
          <a:xfrm>
            <a:off x="2197745" y="4600277"/>
            <a:ext cx="9153921" cy="385018"/>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Monitor for hypertension (CVD risk is 2-3x higher).</a:t>
            </a:r>
            <a:endParaRPr lang="en-US" sz="1200" dirty="0"/>
          </a:p>
        </p:txBody>
      </p:sp>
      <p:sp>
        <p:nvSpPr>
          <p:cNvPr id="45" name="SK-25-text-44"/>
          <p:cNvSpPr/>
          <p:nvPr/>
        </p:nvSpPr>
        <p:spPr>
          <a:xfrm>
            <a:off x="819150" y="4985296"/>
            <a:ext cx="2545406" cy="385018"/>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HbA1c / Glucose</a:t>
            </a:r>
            <a:endParaRPr lang="en-US" sz="1200" dirty="0"/>
          </a:p>
        </p:txBody>
      </p:sp>
      <p:sp>
        <p:nvSpPr>
          <p:cNvPr id="46" name="SK-25-text-45"/>
          <p:cNvSpPr/>
          <p:nvPr/>
        </p:nvSpPr>
        <p:spPr>
          <a:xfrm>
            <a:off x="2197745" y="4985296"/>
            <a:ext cx="8517903" cy="385018"/>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Screen for Type 2 Diabetes (Antipsychotic risk).</a:t>
            </a:r>
            <a:endParaRPr lang="en-US" sz="1200" dirty="0"/>
          </a:p>
        </p:txBody>
      </p:sp>
      <p:sp>
        <p:nvSpPr>
          <p:cNvPr id="47" name="SK-25-text-46"/>
          <p:cNvSpPr/>
          <p:nvPr/>
        </p:nvSpPr>
        <p:spPr>
          <a:xfrm>
            <a:off x="819150" y="5370314"/>
            <a:ext cx="2125115" cy="385018"/>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Lipid Profile</a:t>
            </a:r>
            <a:endParaRPr lang="en-US" sz="1200" dirty="0"/>
          </a:p>
        </p:txBody>
      </p:sp>
      <p:sp>
        <p:nvSpPr>
          <p:cNvPr id="48" name="SK-25-text-47"/>
          <p:cNvSpPr/>
          <p:nvPr/>
        </p:nvSpPr>
        <p:spPr>
          <a:xfrm>
            <a:off x="2197745" y="5370314"/>
            <a:ext cx="8460083" cy="385018"/>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Fasting lipids; QRISK3 assessment (not QRISK2).</a:t>
            </a:r>
            <a:endParaRPr lang="en-US" sz="1200" dirty="0"/>
          </a:p>
        </p:txBody>
      </p:sp>
      <p:sp>
        <p:nvSpPr>
          <p:cNvPr id="49" name="SK-25-text-48"/>
          <p:cNvSpPr/>
          <p:nvPr/>
        </p:nvSpPr>
        <p:spPr>
          <a:xfrm>
            <a:off x="819150" y="5755332"/>
            <a:ext cx="1494680" cy="385316"/>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Lifestyle</a:t>
            </a:r>
            <a:endParaRPr lang="en-US" sz="1200" dirty="0"/>
          </a:p>
        </p:txBody>
      </p:sp>
      <p:sp>
        <p:nvSpPr>
          <p:cNvPr id="50" name="SK-25-text-49"/>
          <p:cNvSpPr/>
          <p:nvPr/>
        </p:nvSpPr>
        <p:spPr>
          <a:xfrm>
            <a:off x="2197745" y="5755332"/>
            <a:ext cx="7881884" cy="385316"/>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Smoking status, alcohol intake, and exercise.</a:t>
            </a:r>
            <a:endParaRPr lang="en-US" sz="1200" dirty="0"/>
          </a:p>
        </p:txBody>
      </p:sp>
      <p:sp>
        <p:nvSpPr>
          <p:cNvPr id="51" name="SK-25-text-50"/>
          <p:cNvSpPr/>
          <p:nvPr/>
        </p:nvSpPr>
        <p:spPr>
          <a:xfrm>
            <a:off x="6724650" y="1236315"/>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Medication &amp; Adherence</a:t>
            </a:r>
            <a:endParaRPr lang="en-US" sz="1500" dirty="0"/>
          </a:p>
        </p:txBody>
      </p:sp>
      <p:sp>
        <p:nvSpPr>
          <p:cNvPr id="52" name="SK-25-text-51"/>
          <p:cNvSpPr/>
          <p:nvPr/>
        </p:nvSpPr>
        <p:spPr>
          <a:xfrm>
            <a:off x="6619875" y="1712565"/>
            <a:ext cx="5572125"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Screen for side effects: EPSE, akathisia, sexual dysfunction.</a:t>
            </a:r>
            <a:endParaRPr lang="en-US" sz="1350" dirty="0"/>
          </a:p>
        </p:txBody>
      </p:sp>
      <p:sp>
        <p:nvSpPr>
          <p:cNvPr id="53" name="SK-25-text-52"/>
          <p:cNvSpPr/>
          <p:nvPr/>
        </p:nvSpPr>
        <p:spPr>
          <a:xfrm>
            <a:off x="6619875" y="2028676"/>
            <a:ext cx="4848225"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Check prolactin if symptoms present (galactorrhoea, amenorrhoea).</a:t>
            </a:r>
            <a:endParaRPr lang="en-US" sz="1350" dirty="0"/>
          </a:p>
        </p:txBody>
      </p:sp>
      <p:sp>
        <p:nvSpPr>
          <p:cNvPr id="54" name="SK-25-text-53"/>
          <p:cNvSpPr/>
          <p:nvPr/>
        </p:nvSpPr>
        <p:spPr>
          <a:xfrm>
            <a:off x="6619875" y="2584698"/>
            <a:ext cx="5572125"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Shared care clarity: Who prescribes and who monitors bloods?</a:t>
            </a:r>
            <a:endParaRPr lang="en-US" sz="1350" dirty="0"/>
          </a:p>
        </p:txBody>
      </p:sp>
      <p:sp>
        <p:nvSpPr>
          <p:cNvPr id="55" name="SK-25-text-54"/>
          <p:cNvSpPr/>
          <p:nvPr/>
        </p:nvSpPr>
        <p:spPr>
          <a:xfrm>
            <a:off x="6619875" y="2900809"/>
            <a:ext cx="5572125"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Discuss Depot vs Oral options if adherence is a challenge.</a:t>
            </a:r>
            <a:endParaRPr lang="en-US" sz="1350" dirty="0"/>
          </a:p>
        </p:txBody>
      </p:sp>
      <p:sp>
        <p:nvSpPr>
          <p:cNvPr id="56" name="SK-25-text-55"/>
          <p:cNvSpPr/>
          <p:nvPr/>
        </p:nvSpPr>
        <p:spPr>
          <a:xfrm>
            <a:off x="6724650" y="3597920"/>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Relapse &amp; Carer Support</a:t>
            </a:r>
            <a:endParaRPr lang="en-US" sz="1500" dirty="0"/>
          </a:p>
        </p:txBody>
      </p:sp>
      <p:sp>
        <p:nvSpPr>
          <p:cNvPr id="57" name="SK-25-text-56"/>
          <p:cNvSpPr/>
          <p:nvPr/>
        </p:nvSpPr>
        <p:spPr>
          <a:xfrm>
            <a:off x="6619875" y="4074170"/>
            <a:ext cx="5572125"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Identify "Relapse Signatures" (e.g., poor sleep, irritability).</a:t>
            </a:r>
            <a:endParaRPr lang="en-US" sz="1350" dirty="0"/>
          </a:p>
        </p:txBody>
      </p:sp>
      <p:sp>
        <p:nvSpPr>
          <p:cNvPr id="58" name="SK-25-text-57"/>
          <p:cNvSpPr/>
          <p:nvPr/>
        </p:nvSpPr>
        <p:spPr>
          <a:xfrm>
            <a:off x="6619875" y="4390281"/>
            <a:ext cx="5572125"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Offer annual Carer Assessment and support group details.</a:t>
            </a:r>
            <a:endParaRPr lang="en-US" sz="1350" dirty="0"/>
          </a:p>
        </p:txBody>
      </p:sp>
      <p:sp>
        <p:nvSpPr>
          <p:cNvPr id="59" name="SK-25-text-58"/>
          <p:cNvSpPr/>
          <p:nvPr/>
        </p:nvSpPr>
        <p:spPr>
          <a:xfrm>
            <a:off x="6619875" y="4706392"/>
            <a:ext cx="5572125"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Ensure the crisis plan is accessible to the patient and family.</a:t>
            </a:r>
            <a:endParaRPr lang="en-US" sz="1350" dirty="0"/>
          </a:p>
        </p:txBody>
      </p:sp>
      <p:sp>
        <p:nvSpPr>
          <p:cNvPr id="60" name="SK-25-text-59"/>
          <p:cNvSpPr/>
          <p:nvPr/>
        </p:nvSpPr>
        <p:spPr>
          <a:xfrm>
            <a:off x="6657975" y="5346353"/>
            <a:ext cx="46482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56404"/>
                </a:solidFill>
              </a:rPr>
              <a:t>SMOKING CESSATION PITFALL</a:t>
            </a:r>
            <a:endParaRPr lang="en-US" sz="1200" dirty="0"/>
          </a:p>
        </p:txBody>
      </p:sp>
      <p:sp>
        <p:nvSpPr>
          <p:cNvPr id="61" name="SK-25-text-60"/>
          <p:cNvSpPr/>
          <p:nvPr/>
        </p:nvSpPr>
        <p:spPr>
          <a:xfrm>
            <a:off x="6391275" y="5603528"/>
            <a:ext cx="5076825" cy="594271"/>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Changes in smoking status (starting/stopping) can significantly alter </a:t>
            </a:r>
            <a:r>
              <a:rPr lang="en-US" sz="1200" b="1" dirty="0">
                <a:solidFill>
                  <a:srgbClr val="2D3436"/>
                </a:solidFill>
              </a:rPr>
              <a:t>Clozapine</a:t>
            </a:r>
            <a:r>
              <a:rPr lang="en-US" sz="1200" dirty="0">
                <a:solidFill>
                  <a:srgbClr val="2D3436"/>
                </a:solidFill>
              </a:rPr>
              <a:t> and </a:t>
            </a:r>
            <a:r>
              <a:rPr lang="en-US" sz="1200" b="1" dirty="0">
                <a:solidFill>
                  <a:srgbClr val="2D3436"/>
                </a:solidFill>
              </a:rPr>
              <a:t>Olanzapine</a:t>
            </a:r>
            <a:r>
              <a:rPr lang="en-US" sz="1200" dirty="0">
                <a:solidFill>
                  <a:srgbClr val="2D3436"/>
                </a:solidFill>
              </a:rPr>
              <a:t> levels. Hydrocarbons in smoke induce CYP1A2; quitting can lead to toxicity.</a:t>
            </a:r>
            <a:endParaRPr lang="en-US" sz="1200" dirty="0"/>
          </a:p>
        </p:txBody>
      </p:sp>
      <p:sp>
        <p:nvSpPr>
          <p:cNvPr id="62" name="SK-25-text-61"/>
          <p:cNvSpPr/>
          <p:nvPr/>
        </p:nvSpPr>
        <p:spPr>
          <a:xfrm>
            <a:off x="5425232" y="6674048"/>
            <a:ext cx="3436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www.bradfordvts.co.uk</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6-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26-img-4" descr="preencoded.png"/>
          <p:cNvPicPr>
            <a:picLocks noChangeAspect="1"/>
          </p:cNvPicPr>
          <p:nvPr/>
        </p:nvPicPr>
        <p:blipFill>
          <a:blip r:embed="rId6"/>
          <a:stretch>
            <a:fillRect/>
          </a:stretch>
        </p:blipFill>
        <p:spPr>
          <a:xfrm>
            <a:off x="571500" y="1198215"/>
            <a:ext cx="5410200" cy="3810298"/>
          </a:xfrm>
          <a:prstGeom prst="rect">
            <a:avLst/>
          </a:prstGeom>
        </p:spPr>
      </p:pic>
      <p:pic>
        <p:nvPicPr>
          <p:cNvPr id="6" name="SK-26-img-5" descr="preencoded.png"/>
          <p:cNvPicPr>
            <a:picLocks noChangeAspect="1"/>
          </p:cNvPicPr>
          <p:nvPr/>
        </p:nvPicPr>
        <p:blipFill>
          <a:blip r:embed="rId7"/>
          <a:stretch>
            <a:fillRect/>
          </a:stretch>
        </p:blipFill>
        <p:spPr>
          <a:xfrm>
            <a:off x="723900" y="1398240"/>
            <a:ext cx="238125" cy="190500"/>
          </a:xfrm>
          <a:prstGeom prst="rect">
            <a:avLst/>
          </a:prstGeom>
        </p:spPr>
      </p:pic>
      <p:pic>
        <p:nvPicPr>
          <p:cNvPr id="7" name="SK-26-img-6" descr="preencoded.png"/>
          <p:cNvPicPr>
            <a:picLocks noChangeAspect="1"/>
          </p:cNvPicPr>
          <p:nvPr/>
        </p:nvPicPr>
        <p:blipFill>
          <a:blip r:embed="rId8"/>
          <a:stretch>
            <a:fillRect/>
          </a:stretch>
        </p:blipFill>
        <p:spPr>
          <a:xfrm>
            <a:off x="723900" y="4027140"/>
            <a:ext cx="5105400" cy="685800"/>
          </a:xfrm>
          <a:prstGeom prst="rect">
            <a:avLst/>
          </a:prstGeom>
        </p:spPr>
      </p:pic>
      <p:pic>
        <p:nvPicPr>
          <p:cNvPr id="8" name="SK-26-img-7" descr="preencoded.png"/>
          <p:cNvPicPr>
            <a:picLocks noChangeAspect="1"/>
          </p:cNvPicPr>
          <p:nvPr/>
        </p:nvPicPr>
        <p:blipFill>
          <a:blip r:embed="rId6"/>
          <a:stretch>
            <a:fillRect/>
          </a:stretch>
        </p:blipFill>
        <p:spPr>
          <a:xfrm>
            <a:off x="6210300" y="1198215"/>
            <a:ext cx="5410200" cy="3810298"/>
          </a:xfrm>
          <a:prstGeom prst="rect">
            <a:avLst/>
          </a:prstGeom>
        </p:spPr>
      </p:pic>
      <p:pic>
        <p:nvPicPr>
          <p:cNvPr id="9" name="SK-26-img-8" descr="preencoded.png"/>
          <p:cNvPicPr>
            <a:picLocks noChangeAspect="1"/>
          </p:cNvPicPr>
          <p:nvPr/>
        </p:nvPicPr>
        <p:blipFill>
          <a:blip r:embed="rId9"/>
          <a:stretch>
            <a:fillRect/>
          </a:stretch>
        </p:blipFill>
        <p:spPr>
          <a:xfrm>
            <a:off x="6362700" y="1398240"/>
            <a:ext cx="238125" cy="190500"/>
          </a:xfrm>
          <a:prstGeom prst="rect">
            <a:avLst/>
          </a:prstGeom>
        </p:spPr>
      </p:pic>
      <p:pic>
        <p:nvPicPr>
          <p:cNvPr id="10" name="SK-26-img-9" descr="preencoded.png"/>
          <p:cNvPicPr>
            <a:picLocks noChangeAspect="1"/>
          </p:cNvPicPr>
          <p:nvPr/>
        </p:nvPicPr>
        <p:blipFill>
          <a:blip r:embed="rId10"/>
          <a:stretch>
            <a:fillRect/>
          </a:stretch>
        </p:blipFill>
        <p:spPr>
          <a:xfrm>
            <a:off x="571500" y="5199013"/>
            <a:ext cx="3555950" cy="1106537"/>
          </a:xfrm>
          <a:prstGeom prst="rect">
            <a:avLst/>
          </a:prstGeom>
        </p:spPr>
      </p:pic>
      <p:pic>
        <p:nvPicPr>
          <p:cNvPr id="11" name="SK-26-img-10" descr="preencoded.png"/>
          <p:cNvPicPr>
            <a:picLocks noChangeAspect="1"/>
          </p:cNvPicPr>
          <p:nvPr/>
        </p:nvPicPr>
        <p:blipFill>
          <a:blip r:embed="rId11"/>
          <a:stretch>
            <a:fillRect/>
          </a:stretch>
        </p:blipFill>
        <p:spPr>
          <a:xfrm>
            <a:off x="4317950" y="5199013"/>
            <a:ext cx="3555950" cy="1106537"/>
          </a:xfrm>
          <a:prstGeom prst="rect">
            <a:avLst/>
          </a:prstGeom>
        </p:spPr>
      </p:pic>
      <p:pic>
        <p:nvPicPr>
          <p:cNvPr id="12" name="SK-26-img-11" descr="preencoded.png"/>
          <p:cNvPicPr>
            <a:picLocks noChangeAspect="1"/>
          </p:cNvPicPr>
          <p:nvPr/>
        </p:nvPicPr>
        <p:blipFill>
          <a:blip r:embed="rId12"/>
          <a:stretch>
            <a:fillRect/>
          </a:stretch>
        </p:blipFill>
        <p:spPr>
          <a:xfrm>
            <a:off x="8064401" y="5199013"/>
            <a:ext cx="3556099" cy="1106537"/>
          </a:xfrm>
          <a:prstGeom prst="rect">
            <a:avLst/>
          </a:prstGeom>
        </p:spPr>
      </p:pic>
      <p:pic>
        <p:nvPicPr>
          <p:cNvPr id="13" name="SK-26-img-12" descr="preencoded.png"/>
          <p:cNvPicPr>
            <a:picLocks noChangeAspect="1"/>
          </p:cNvPicPr>
          <p:nvPr/>
        </p:nvPicPr>
        <p:blipFill>
          <a:blip r:embed="rId13"/>
          <a:stretch>
            <a:fillRect/>
          </a:stretch>
        </p:blipFill>
        <p:spPr>
          <a:xfrm>
            <a:off x="0" y="6496050"/>
            <a:ext cx="12192000" cy="361950"/>
          </a:xfrm>
          <a:prstGeom prst="rect">
            <a:avLst/>
          </a:prstGeom>
        </p:spPr>
      </p:pic>
      <p:sp>
        <p:nvSpPr>
          <p:cNvPr id="14" name="SK-26-text-13"/>
          <p:cNvSpPr/>
          <p:nvPr/>
        </p:nvSpPr>
        <p:spPr>
          <a:xfrm>
            <a:off x="819150" y="381000"/>
            <a:ext cx="71570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Relapse Prevention</a:t>
            </a:r>
            <a:endParaRPr lang="en-US" sz="2550" dirty="0"/>
          </a:p>
        </p:txBody>
      </p:sp>
      <p:sp>
        <p:nvSpPr>
          <p:cNvPr id="15" name="SK-26-text-14"/>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16" name="SK-26-text-15"/>
          <p:cNvSpPr/>
          <p:nvPr/>
        </p:nvSpPr>
        <p:spPr>
          <a:xfrm>
            <a:off x="1057275" y="1350615"/>
            <a:ext cx="5105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rPr>
              <a:t>Early Warning Signs</a:t>
            </a:r>
            <a:endParaRPr lang="en-US" sz="1500" dirty="0"/>
          </a:p>
        </p:txBody>
      </p:sp>
      <p:sp>
        <p:nvSpPr>
          <p:cNvPr id="17" name="SK-26-text-16"/>
          <p:cNvSpPr/>
          <p:nvPr/>
        </p:nvSpPr>
        <p:spPr>
          <a:xfrm>
            <a:off x="952500" y="1750665"/>
            <a:ext cx="48768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Relapse Signatures:</a:t>
            </a:r>
            <a:r>
              <a:rPr lang="en-US" sz="1350" dirty="0">
                <a:solidFill>
                  <a:srgbClr val="2D3436"/>
                </a:solidFill>
              </a:rPr>
              <a:t> Changes unique to the individual (e.g., specific odd habits).</a:t>
            </a:r>
            <a:endParaRPr lang="en-US" sz="1350" dirty="0"/>
          </a:p>
        </p:txBody>
      </p:sp>
      <p:sp>
        <p:nvSpPr>
          <p:cNvPr id="18" name="SK-26-text-17"/>
          <p:cNvSpPr/>
          <p:nvPr/>
        </p:nvSpPr>
        <p:spPr>
          <a:xfrm>
            <a:off x="952500" y="2360265"/>
            <a:ext cx="10809027"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Sleep Disturbance:</a:t>
            </a:r>
            <a:r>
              <a:rPr lang="en-US" sz="1350" dirty="0">
                <a:solidFill>
                  <a:srgbClr val="2D3436"/>
                </a:solidFill>
              </a:rPr>
              <a:t> Often the first sign of instability.</a:t>
            </a:r>
            <a:endParaRPr lang="en-US" sz="1350" dirty="0"/>
          </a:p>
        </p:txBody>
      </p:sp>
      <p:sp>
        <p:nvSpPr>
          <p:cNvPr id="19" name="SK-26-text-18"/>
          <p:cNvSpPr/>
          <p:nvPr/>
        </p:nvSpPr>
        <p:spPr>
          <a:xfrm>
            <a:off x="952500" y="2712690"/>
            <a:ext cx="1123950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Social Withdrawal:</a:t>
            </a:r>
            <a:r>
              <a:rPr lang="en-US" sz="1350" dirty="0">
                <a:solidFill>
                  <a:srgbClr val="2D3436"/>
                </a:solidFill>
              </a:rPr>
              <a:t> Avoiding friends, family, or work/study.</a:t>
            </a:r>
            <a:endParaRPr lang="en-US" sz="1350" dirty="0"/>
          </a:p>
        </p:txBody>
      </p:sp>
      <p:sp>
        <p:nvSpPr>
          <p:cNvPr id="20" name="SK-26-text-19"/>
          <p:cNvSpPr/>
          <p:nvPr/>
        </p:nvSpPr>
        <p:spPr>
          <a:xfrm>
            <a:off x="952500" y="3065115"/>
            <a:ext cx="48768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Perceptual Changes:</a:t>
            </a:r>
            <a:r>
              <a:rPr lang="en-US" sz="1350" dirty="0">
                <a:solidFill>
                  <a:srgbClr val="2D3436"/>
                </a:solidFill>
              </a:rPr>
              <a:t> Fleeting voices or increased suspiciousness.</a:t>
            </a:r>
            <a:endParaRPr lang="en-US" sz="1350" dirty="0"/>
          </a:p>
        </p:txBody>
      </p:sp>
      <p:sp>
        <p:nvSpPr>
          <p:cNvPr id="21" name="SK-26-text-20"/>
          <p:cNvSpPr/>
          <p:nvPr/>
        </p:nvSpPr>
        <p:spPr>
          <a:xfrm>
            <a:off x="952500" y="3674715"/>
            <a:ext cx="11202082"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Mood Instability:</a:t>
            </a:r>
            <a:r>
              <a:rPr lang="en-US" sz="1350" dirty="0">
                <a:solidFill>
                  <a:srgbClr val="2D3436"/>
                </a:solidFill>
              </a:rPr>
              <a:t> Sudden irritability, panic, or anxiety.</a:t>
            </a:r>
            <a:endParaRPr lang="en-US" sz="1350" dirty="0"/>
          </a:p>
        </p:txBody>
      </p:sp>
      <p:sp>
        <p:nvSpPr>
          <p:cNvPr id="22" name="SK-26-text-21"/>
          <p:cNvSpPr/>
          <p:nvPr/>
        </p:nvSpPr>
        <p:spPr>
          <a:xfrm>
            <a:off x="838200" y="4170015"/>
            <a:ext cx="4298156" cy="390525"/>
          </a:xfrm>
          <a:prstGeom prst="rect">
            <a:avLst/>
          </a:prstGeom>
          <a:noFill/>
          <a:ln/>
        </p:spPr>
        <p:txBody>
          <a:bodyPr vert="horz" wrap="square" lIns="0" tIns="0" rIns="0" bIns="0" rtlCol="0" anchor="ctr"/>
          <a:lstStyle/>
          <a:p>
            <a:pPr marL="0" indent="0">
              <a:lnSpc>
                <a:spcPts val="1800"/>
              </a:lnSpc>
              <a:buNone/>
            </a:pPr>
            <a:r>
              <a:rPr lang="en-US" sz="1200" i="1" dirty="0">
                <a:solidFill>
                  <a:srgbClr val="636E72"/>
                </a:solidFill>
              </a:rPr>
              <a:t>"Identify these early to activate the crisis plan before full relapse occurs."</a:t>
            </a:r>
            <a:endParaRPr lang="en-US" sz="1200" dirty="0"/>
          </a:p>
        </p:txBody>
      </p:sp>
      <p:sp>
        <p:nvSpPr>
          <p:cNvPr id="23" name="SK-26-text-22"/>
          <p:cNvSpPr/>
          <p:nvPr/>
        </p:nvSpPr>
        <p:spPr>
          <a:xfrm>
            <a:off x="6696075" y="1350615"/>
            <a:ext cx="5105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rPr>
              <a:t>Medication Withdrawal</a:t>
            </a:r>
            <a:endParaRPr lang="en-US" sz="1500" dirty="0"/>
          </a:p>
        </p:txBody>
      </p:sp>
      <p:sp>
        <p:nvSpPr>
          <p:cNvPr id="24" name="SK-26-text-23"/>
          <p:cNvSpPr/>
          <p:nvPr/>
        </p:nvSpPr>
        <p:spPr>
          <a:xfrm>
            <a:off x="6591300" y="1750665"/>
            <a:ext cx="48768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Specialist Supervision:</a:t>
            </a:r>
            <a:r>
              <a:rPr lang="en-US" sz="1350" dirty="0">
                <a:solidFill>
                  <a:srgbClr val="2D3436"/>
                </a:solidFill>
              </a:rPr>
              <a:t> Never advise stopping in primary care alone.</a:t>
            </a:r>
            <a:endParaRPr lang="en-US" sz="1350" dirty="0"/>
          </a:p>
        </p:txBody>
      </p:sp>
      <p:sp>
        <p:nvSpPr>
          <p:cNvPr id="25" name="SK-26-text-24"/>
          <p:cNvSpPr/>
          <p:nvPr/>
        </p:nvSpPr>
        <p:spPr>
          <a:xfrm>
            <a:off x="6591300" y="2360265"/>
            <a:ext cx="48768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Gradual Tapering:</a:t>
            </a:r>
            <a:r>
              <a:rPr lang="en-US" sz="1350" dirty="0">
                <a:solidFill>
                  <a:srgbClr val="2D3436"/>
                </a:solidFill>
              </a:rPr>
              <a:t> Slow reduction over months to minimize risk.</a:t>
            </a:r>
            <a:endParaRPr lang="en-US" sz="1350" dirty="0"/>
          </a:p>
        </p:txBody>
      </p:sp>
      <p:sp>
        <p:nvSpPr>
          <p:cNvPr id="26" name="SK-26-text-25"/>
          <p:cNvSpPr/>
          <p:nvPr/>
        </p:nvSpPr>
        <p:spPr>
          <a:xfrm>
            <a:off x="6591300" y="2969865"/>
            <a:ext cx="48768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The 2-Year Rule:</a:t>
            </a:r>
            <a:r>
              <a:rPr lang="en-US" sz="1350" dirty="0">
                <a:solidFill>
                  <a:srgbClr val="2D3436"/>
                </a:solidFill>
              </a:rPr>
              <a:t> Monitor for relapse for at least 2 years after stopping.</a:t>
            </a:r>
            <a:endParaRPr lang="en-US" sz="1350" dirty="0"/>
          </a:p>
        </p:txBody>
      </p:sp>
      <p:sp>
        <p:nvSpPr>
          <p:cNvPr id="27" name="SK-26-text-26"/>
          <p:cNvSpPr/>
          <p:nvPr/>
        </p:nvSpPr>
        <p:spPr>
          <a:xfrm>
            <a:off x="6591300" y="3579465"/>
            <a:ext cx="487680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Trigger Awareness:</a:t>
            </a:r>
            <a:r>
              <a:rPr lang="en-US" sz="1350" dirty="0">
                <a:solidFill>
                  <a:srgbClr val="2D3436"/>
                </a:solidFill>
              </a:rPr>
              <a:t> High stress, substance use, or life changes.</a:t>
            </a:r>
            <a:endParaRPr lang="en-US" sz="1350" dirty="0"/>
          </a:p>
        </p:txBody>
      </p:sp>
      <p:sp>
        <p:nvSpPr>
          <p:cNvPr id="28" name="SK-26-text-27"/>
          <p:cNvSpPr/>
          <p:nvPr/>
        </p:nvSpPr>
        <p:spPr>
          <a:xfrm>
            <a:off x="6591300" y="4189065"/>
            <a:ext cx="560070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Shared Decision:</a:t>
            </a:r>
            <a:r>
              <a:rPr lang="en-US" sz="1350" dirty="0">
                <a:solidFill>
                  <a:srgbClr val="2D3436"/>
                </a:solidFill>
              </a:rPr>
              <a:t> Balance side effects vs. risk of recurrence.</a:t>
            </a:r>
            <a:endParaRPr lang="en-US" sz="1350" dirty="0"/>
          </a:p>
        </p:txBody>
      </p:sp>
      <p:sp>
        <p:nvSpPr>
          <p:cNvPr id="29" name="SK-26-text-28"/>
          <p:cNvSpPr/>
          <p:nvPr/>
        </p:nvSpPr>
        <p:spPr>
          <a:xfrm>
            <a:off x="685800" y="5313313"/>
            <a:ext cx="340355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6C5CE7"/>
                </a:solidFill>
              </a:rPr>
              <a:t>AKT PEARL</a:t>
            </a:r>
            <a:endParaRPr lang="en-US" sz="1050" dirty="0"/>
          </a:p>
        </p:txBody>
      </p:sp>
      <p:sp>
        <p:nvSpPr>
          <p:cNvPr id="30" name="SK-26-text-29"/>
          <p:cNvSpPr/>
          <p:nvPr/>
        </p:nvSpPr>
        <p:spPr>
          <a:xfrm>
            <a:off x="685800" y="5551438"/>
            <a:ext cx="3327350" cy="639812"/>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NICE CG178: If stopping antipsychotics, withdraw gradually and monitor for relapse for </a:t>
            </a:r>
            <a:r>
              <a:rPr lang="en-US" sz="1200" b="1" dirty="0">
                <a:solidFill>
                  <a:srgbClr val="2D3436"/>
                </a:solidFill>
              </a:rPr>
              <a:t>at least two years</a:t>
            </a:r>
            <a:r>
              <a:rPr lang="en-US" sz="1200" dirty="0">
                <a:solidFill>
                  <a:srgbClr val="2D3436"/>
                </a:solidFill>
              </a:rPr>
              <a:t>.</a:t>
            </a:r>
            <a:endParaRPr lang="en-US" sz="1200" dirty="0"/>
          </a:p>
        </p:txBody>
      </p:sp>
      <p:sp>
        <p:nvSpPr>
          <p:cNvPr id="31" name="SK-26-text-30"/>
          <p:cNvSpPr/>
          <p:nvPr/>
        </p:nvSpPr>
        <p:spPr>
          <a:xfrm>
            <a:off x="4432250" y="5313313"/>
            <a:ext cx="340355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8080"/>
                </a:solidFill>
              </a:rPr>
              <a:t>SCA SKILLS</a:t>
            </a:r>
            <a:endParaRPr lang="en-US" sz="1050" dirty="0"/>
          </a:p>
        </p:txBody>
      </p:sp>
      <p:sp>
        <p:nvSpPr>
          <p:cNvPr id="32" name="SK-26-text-31"/>
          <p:cNvSpPr/>
          <p:nvPr/>
        </p:nvSpPr>
        <p:spPr>
          <a:xfrm>
            <a:off x="4432250" y="5551438"/>
            <a:ext cx="3327350" cy="426541"/>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Work with the patient and </a:t>
            </a:r>
            <a:r>
              <a:rPr lang="en-US" sz="1200" b="1" dirty="0">
                <a:solidFill>
                  <a:srgbClr val="2D3436"/>
                </a:solidFill>
              </a:rPr>
              <a:t>carers</a:t>
            </a:r>
            <a:r>
              <a:rPr lang="en-US" sz="1200" dirty="0">
                <a:solidFill>
                  <a:srgbClr val="2D3436"/>
                </a:solidFill>
              </a:rPr>
              <a:t> to write down their "Relapse Signature" in a crisis plan.</a:t>
            </a:r>
            <a:endParaRPr lang="en-US" sz="1200" dirty="0"/>
          </a:p>
        </p:txBody>
      </p:sp>
      <p:sp>
        <p:nvSpPr>
          <p:cNvPr id="33" name="SK-26-text-32"/>
          <p:cNvSpPr/>
          <p:nvPr/>
        </p:nvSpPr>
        <p:spPr>
          <a:xfrm>
            <a:off x="8178701" y="5313313"/>
            <a:ext cx="3403699"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FBF00"/>
                </a:solidFill>
              </a:rPr>
              <a:t>COMMON PITFALL</a:t>
            </a:r>
            <a:endParaRPr lang="en-US" sz="1050" dirty="0"/>
          </a:p>
        </p:txBody>
      </p:sp>
      <p:sp>
        <p:nvSpPr>
          <p:cNvPr id="34" name="SK-26-text-33"/>
          <p:cNvSpPr/>
          <p:nvPr/>
        </p:nvSpPr>
        <p:spPr>
          <a:xfrm>
            <a:off x="8178701" y="5551438"/>
            <a:ext cx="3327499" cy="639812"/>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Abrupt cessation: Causes "rebound psychosis" which is often more severe than the original episode.</a:t>
            </a:r>
            <a:endParaRPr lang="en-US" sz="1200" dirty="0"/>
          </a:p>
        </p:txBody>
      </p:sp>
      <p:sp>
        <p:nvSpPr>
          <p:cNvPr id="35" name="SK-26-text-34"/>
          <p:cNvSpPr/>
          <p:nvPr/>
        </p:nvSpPr>
        <p:spPr>
          <a:xfrm>
            <a:off x="10360819" y="6591300"/>
            <a:ext cx="1831181" cy="171450"/>
          </a:xfrm>
          <a:prstGeom prst="rect">
            <a:avLst/>
          </a:prstGeom>
          <a:noFill/>
          <a:ln/>
        </p:spPr>
        <p:txBody>
          <a:bodyPr vert="horz" wrap="square" lIns="0" tIns="0" rIns="0" bIns="0" rtlCol="0" anchor="ctr"/>
          <a:lstStyle/>
          <a:p>
            <a:pPr marL="0" indent="0">
              <a:lnSpc>
                <a:spcPts val="1350"/>
              </a:lnSpc>
              <a:buNone/>
            </a:pPr>
            <a:r>
              <a:rPr lang="en-US" sz="900" b="1" dirty="0">
                <a:solidFill>
                  <a:srgbClr val="B2BEC3"/>
                </a:solidFill>
              </a:rPr>
              <a:t>www.bradfordvts.co.uk</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7-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27-img-4" descr="preencoded.png"/>
          <p:cNvPicPr>
            <a:picLocks noChangeAspect="1"/>
          </p:cNvPicPr>
          <p:nvPr/>
        </p:nvPicPr>
        <p:blipFill>
          <a:blip r:embed="rId6"/>
          <a:stretch>
            <a:fillRect/>
          </a:stretch>
        </p:blipFill>
        <p:spPr>
          <a:xfrm>
            <a:off x="571500" y="1198215"/>
            <a:ext cx="5381625" cy="3594795"/>
          </a:xfrm>
          <a:prstGeom prst="rect">
            <a:avLst/>
          </a:prstGeom>
        </p:spPr>
      </p:pic>
      <p:pic>
        <p:nvPicPr>
          <p:cNvPr id="6" name="SK-27-img-5" descr="preencoded.png"/>
          <p:cNvPicPr>
            <a:picLocks noChangeAspect="1"/>
          </p:cNvPicPr>
          <p:nvPr/>
        </p:nvPicPr>
        <p:blipFill>
          <a:blip r:embed="rId7"/>
          <a:stretch>
            <a:fillRect/>
          </a:stretch>
        </p:blipFill>
        <p:spPr>
          <a:xfrm>
            <a:off x="685800" y="1312515"/>
            <a:ext cx="5153025" cy="390525"/>
          </a:xfrm>
          <a:prstGeom prst="rect">
            <a:avLst/>
          </a:prstGeom>
        </p:spPr>
      </p:pic>
      <p:pic>
        <p:nvPicPr>
          <p:cNvPr id="7" name="SK-27-img-6" descr="preencoded.png"/>
          <p:cNvPicPr>
            <a:picLocks noChangeAspect="1"/>
          </p:cNvPicPr>
          <p:nvPr/>
        </p:nvPicPr>
        <p:blipFill>
          <a:blip r:embed="rId8"/>
          <a:stretch>
            <a:fillRect/>
          </a:stretch>
        </p:blipFill>
        <p:spPr>
          <a:xfrm>
            <a:off x="685800" y="1393478"/>
            <a:ext cx="190500" cy="152400"/>
          </a:xfrm>
          <a:prstGeom prst="rect">
            <a:avLst/>
          </a:prstGeom>
        </p:spPr>
      </p:pic>
      <p:pic>
        <p:nvPicPr>
          <p:cNvPr id="8" name="SK-27-img-7" descr="preencoded.png"/>
          <p:cNvPicPr>
            <a:picLocks noChangeAspect="1"/>
          </p:cNvPicPr>
          <p:nvPr/>
        </p:nvPicPr>
        <p:blipFill>
          <a:blip r:embed="rId9"/>
          <a:stretch>
            <a:fillRect/>
          </a:stretch>
        </p:blipFill>
        <p:spPr>
          <a:xfrm>
            <a:off x="571500" y="4983510"/>
            <a:ext cx="5381625" cy="1386483"/>
          </a:xfrm>
          <a:prstGeom prst="rect">
            <a:avLst/>
          </a:prstGeom>
        </p:spPr>
      </p:pic>
      <p:pic>
        <p:nvPicPr>
          <p:cNvPr id="9" name="SK-27-img-8" descr="preencoded.png"/>
          <p:cNvPicPr>
            <a:picLocks noChangeAspect="1"/>
          </p:cNvPicPr>
          <p:nvPr/>
        </p:nvPicPr>
        <p:blipFill>
          <a:blip r:embed="rId10"/>
          <a:stretch>
            <a:fillRect/>
          </a:stretch>
        </p:blipFill>
        <p:spPr>
          <a:xfrm>
            <a:off x="685800" y="5135910"/>
            <a:ext cx="190500" cy="152400"/>
          </a:xfrm>
          <a:prstGeom prst="rect">
            <a:avLst/>
          </a:prstGeom>
        </p:spPr>
      </p:pic>
      <p:pic>
        <p:nvPicPr>
          <p:cNvPr id="10" name="SK-27-img-9" descr="preencoded.png"/>
          <p:cNvPicPr>
            <a:picLocks noChangeAspect="1"/>
          </p:cNvPicPr>
          <p:nvPr/>
        </p:nvPicPr>
        <p:blipFill>
          <a:blip r:embed="rId11"/>
          <a:stretch>
            <a:fillRect/>
          </a:stretch>
        </p:blipFill>
        <p:spPr>
          <a:xfrm>
            <a:off x="6238875" y="1198215"/>
            <a:ext cx="5381625" cy="3055441"/>
          </a:xfrm>
          <a:prstGeom prst="rect">
            <a:avLst/>
          </a:prstGeom>
        </p:spPr>
      </p:pic>
      <p:pic>
        <p:nvPicPr>
          <p:cNvPr id="11" name="SK-27-img-10" descr="preencoded.png"/>
          <p:cNvPicPr>
            <a:picLocks noChangeAspect="1"/>
          </p:cNvPicPr>
          <p:nvPr/>
        </p:nvPicPr>
        <p:blipFill>
          <a:blip r:embed="rId7"/>
          <a:stretch>
            <a:fillRect/>
          </a:stretch>
        </p:blipFill>
        <p:spPr>
          <a:xfrm>
            <a:off x="6353175" y="1312515"/>
            <a:ext cx="5153025" cy="390525"/>
          </a:xfrm>
          <a:prstGeom prst="rect">
            <a:avLst/>
          </a:prstGeom>
        </p:spPr>
      </p:pic>
      <p:pic>
        <p:nvPicPr>
          <p:cNvPr id="12" name="SK-27-img-11" descr="preencoded.png"/>
          <p:cNvPicPr>
            <a:picLocks noChangeAspect="1"/>
          </p:cNvPicPr>
          <p:nvPr/>
        </p:nvPicPr>
        <p:blipFill>
          <a:blip r:embed="rId12"/>
          <a:stretch>
            <a:fillRect/>
          </a:stretch>
        </p:blipFill>
        <p:spPr>
          <a:xfrm>
            <a:off x="6353175" y="1393478"/>
            <a:ext cx="190500" cy="152400"/>
          </a:xfrm>
          <a:prstGeom prst="rect">
            <a:avLst/>
          </a:prstGeom>
        </p:spPr>
      </p:pic>
      <p:pic>
        <p:nvPicPr>
          <p:cNvPr id="13" name="SK-27-img-12" descr="preencoded.png"/>
          <p:cNvPicPr>
            <a:picLocks noChangeAspect="1"/>
          </p:cNvPicPr>
          <p:nvPr/>
        </p:nvPicPr>
        <p:blipFill>
          <a:blip r:embed="rId13"/>
          <a:stretch>
            <a:fillRect/>
          </a:stretch>
        </p:blipFill>
        <p:spPr>
          <a:xfrm>
            <a:off x="6353175" y="3529757"/>
            <a:ext cx="5153025" cy="609600"/>
          </a:xfrm>
          <a:prstGeom prst="rect">
            <a:avLst/>
          </a:prstGeom>
        </p:spPr>
      </p:pic>
      <p:pic>
        <p:nvPicPr>
          <p:cNvPr id="14" name="SK-27-img-13" descr="preencoded.png"/>
          <p:cNvPicPr>
            <a:picLocks noChangeAspect="1"/>
          </p:cNvPicPr>
          <p:nvPr/>
        </p:nvPicPr>
        <p:blipFill>
          <a:blip r:embed="rId14"/>
          <a:stretch>
            <a:fillRect/>
          </a:stretch>
        </p:blipFill>
        <p:spPr>
          <a:xfrm>
            <a:off x="6238875" y="4444157"/>
            <a:ext cx="5381625" cy="1925836"/>
          </a:xfrm>
          <a:prstGeom prst="rect">
            <a:avLst/>
          </a:prstGeom>
        </p:spPr>
      </p:pic>
      <p:pic>
        <p:nvPicPr>
          <p:cNvPr id="15" name="SK-27-img-14" descr="preencoded.png"/>
          <p:cNvPicPr>
            <a:picLocks noChangeAspect="1"/>
          </p:cNvPicPr>
          <p:nvPr/>
        </p:nvPicPr>
        <p:blipFill>
          <a:blip r:embed="rId15"/>
          <a:stretch>
            <a:fillRect/>
          </a:stretch>
        </p:blipFill>
        <p:spPr>
          <a:xfrm>
            <a:off x="6353175" y="4558457"/>
            <a:ext cx="5153025" cy="390525"/>
          </a:xfrm>
          <a:prstGeom prst="rect">
            <a:avLst/>
          </a:prstGeom>
        </p:spPr>
      </p:pic>
      <p:pic>
        <p:nvPicPr>
          <p:cNvPr id="16" name="SK-27-img-15" descr="preencoded.png"/>
          <p:cNvPicPr>
            <a:picLocks noChangeAspect="1"/>
          </p:cNvPicPr>
          <p:nvPr/>
        </p:nvPicPr>
        <p:blipFill>
          <a:blip r:embed="rId16"/>
          <a:stretch>
            <a:fillRect/>
          </a:stretch>
        </p:blipFill>
        <p:spPr>
          <a:xfrm>
            <a:off x="6353175" y="4639419"/>
            <a:ext cx="190500" cy="152400"/>
          </a:xfrm>
          <a:prstGeom prst="rect">
            <a:avLst/>
          </a:prstGeom>
        </p:spPr>
      </p:pic>
      <p:pic>
        <p:nvPicPr>
          <p:cNvPr id="17" name="SK-27-img-16" descr="preencoded.png"/>
          <p:cNvPicPr>
            <a:picLocks noChangeAspect="1"/>
          </p:cNvPicPr>
          <p:nvPr/>
        </p:nvPicPr>
        <p:blipFill>
          <a:blip r:embed="rId17"/>
          <a:stretch>
            <a:fillRect/>
          </a:stretch>
        </p:blipFill>
        <p:spPr>
          <a:xfrm>
            <a:off x="0" y="6560493"/>
            <a:ext cx="12192000" cy="297507"/>
          </a:xfrm>
          <a:prstGeom prst="rect">
            <a:avLst/>
          </a:prstGeom>
        </p:spPr>
      </p:pic>
      <p:sp>
        <p:nvSpPr>
          <p:cNvPr id="18" name="SK-27-text-17"/>
          <p:cNvSpPr/>
          <p:nvPr/>
        </p:nvSpPr>
        <p:spPr>
          <a:xfrm>
            <a:off x="819150" y="381000"/>
            <a:ext cx="754570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Carers and Families</a:t>
            </a:r>
            <a:endParaRPr lang="en-US" sz="2550" dirty="0"/>
          </a:p>
        </p:txBody>
      </p:sp>
      <p:sp>
        <p:nvSpPr>
          <p:cNvPr id="19" name="SK-27-text-18"/>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0" name="SK-27-text-19"/>
          <p:cNvSpPr/>
          <p:nvPr/>
        </p:nvSpPr>
        <p:spPr>
          <a:xfrm>
            <a:off x="971550" y="1312515"/>
            <a:ext cx="68941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Confidentiality vs. Sharing</a:t>
            </a:r>
            <a:endParaRPr lang="en-US" sz="1650" dirty="0"/>
          </a:p>
        </p:txBody>
      </p:sp>
      <p:sp>
        <p:nvSpPr>
          <p:cNvPr id="21" name="SK-27-text-20"/>
          <p:cNvSpPr/>
          <p:nvPr/>
        </p:nvSpPr>
        <p:spPr>
          <a:xfrm>
            <a:off x="914400" y="1817340"/>
            <a:ext cx="49244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Involve early:</a:t>
            </a:r>
            <a:r>
              <a:rPr lang="en-US" sz="1275" dirty="0">
                <a:solidFill>
                  <a:srgbClr val="2D3436"/>
                </a:solidFill>
              </a:rPr>
              <a:t> Most service users want family involvement; request consent at first contact.</a:t>
            </a:r>
            <a:endParaRPr lang="en-US" sz="1275" dirty="0"/>
          </a:p>
        </p:txBody>
      </p:sp>
      <p:sp>
        <p:nvSpPr>
          <p:cNvPr id="22" name="SK-27-text-21"/>
          <p:cNvSpPr/>
          <p:nvPr/>
        </p:nvSpPr>
        <p:spPr>
          <a:xfrm>
            <a:off x="914400" y="2365921"/>
            <a:ext cx="49244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If consent is refused:</a:t>
            </a:r>
            <a:r>
              <a:rPr lang="en-US" sz="1275" dirty="0">
                <a:solidFill>
                  <a:srgbClr val="2D3436"/>
                </a:solidFill>
              </a:rPr>
              <a:t> You cannot disclose sensitive medical info, but you MUST still listen to family concerns.</a:t>
            </a:r>
            <a:endParaRPr lang="en-US" sz="1275" dirty="0"/>
          </a:p>
        </p:txBody>
      </p:sp>
      <p:sp>
        <p:nvSpPr>
          <p:cNvPr id="23" name="SK-27-text-22"/>
          <p:cNvSpPr/>
          <p:nvPr/>
        </p:nvSpPr>
        <p:spPr>
          <a:xfrm>
            <a:off x="914400" y="2914501"/>
            <a:ext cx="49244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One-way flow:</a:t>
            </a:r>
            <a:r>
              <a:rPr lang="en-US" sz="1275" dirty="0">
                <a:solidFill>
                  <a:srgbClr val="2D3436"/>
                </a:solidFill>
              </a:rPr>
              <a:t> Families can provide vital collateral history even if the patient objects to sharing.</a:t>
            </a:r>
            <a:endParaRPr lang="en-US" sz="1275" dirty="0"/>
          </a:p>
        </p:txBody>
      </p:sp>
      <p:sp>
        <p:nvSpPr>
          <p:cNvPr id="24" name="SK-27-text-23"/>
          <p:cNvSpPr/>
          <p:nvPr/>
        </p:nvSpPr>
        <p:spPr>
          <a:xfrm>
            <a:off x="914400" y="3463082"/>
            <a:ext cx="49244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Statutory Rights:</a:t>
            </a:r>
            <a:r>
              <a:rPr lang="en-US" sz="1275" dirty="0">
                <a:solidFill>
                  <a:srgbClr val="2D3436"/>
                </a:solidFill>
              </a:rPr>
              <a:t> Offer a formal Carer’s Assessment (Care Act 2014) for their own support needs.</a:t>
            </a:r>
            <a:endParaRPr lang="en-US" sz="1275" dirty="0"/>
          </a:p>
        </p:txBody>
      </p:sp>
      <p:sp>
        <p:nvSpPr>
          <p:cNvPr id="25" name="SK-27-text-24"/>
          <p:cNvSpPr/>
          <p:nvPr/>
        </p:nvSpPr>
        <p:spPr>
          <a:xfrm>
            <a:off x="952500" y="5097810"/>
            <a:ext cx="6400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080"/>
                </a:solidFill>
              </a:rPr>
              <a:t>SCA PEARL: MANAGING FAMILY CONCERNS</a:t>
            </a:r>
            <a:endParaRPr lang="en-US" sz="1200" dirty="0"/>
          </a:p>
        </p:txBody>
      </p:sp>
      <p:sp>
        <p:nvSpPr>
          <p:cNvPr id="26" name="SK-27-text-25"/>
          <p:cNvSpPr/>
          <p:nvPr/>
        </p:nvSpPr>
        <p:spPr>
          <a:xfrm>
            <a:off x="685800" y="5402610"/>
            <a:ext cx="5153025" cy="853083"/>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Demonstrate </a:t>
            </a:r>
            <a:r>
              <a:rPr lang="en-US" sz="1200" b="1" dirty="0">
                <a:solidFill>
                  <a:srgbClr val="2D3436"/>
                </a:solidFill>
              </a:rPr>
              <a:t>shared decision-making</a:t>
            </a:r>
            <a:r>
              <a:rPr lang="en-US" sz="1200" dirty="0">
                <a:solidFill>
                  <a:srgbClr val="2D3436"/>
                </a:solidFill>
              </a:rPr>
              <a:t> that includes carers. If patient capacity is fluctuating, document the rationale for involving families in safety planning. Use phrases like: </a:t>
            </a:r>
            <a:r>
              <a:rPr lang="en-US" sz="1200" i="1" dirty="0">
                <a:solidFill>
                  <a:srgbClr val="2D3436"/>
                </a:solidFill>
              </a:rPr>
              <a:t>"It's really helpful to hear your perspective on how things have changed at home."</a:t>
            </a:r>
            <a:endParaRPr lang="en-US" sz="1200" dirty="0"/>
          </a:p>
        </p:txBody>
      </p:sp>
      <p:sp>
        <p:nvSpPr>
          <p:cNvPr id="27" name="SK-27-text-26"/>
          <p:cNvSpPr/>
          <p:nvPr/>
        </p:nvSpPr>
        <p:spPr>
          <a:xfrm>
            <a:off x="6638925" y="1312515"/>
            <a:ext cx="55530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Psychoeducation &amp; Response</a:t>
            </a:r>
            <a:endParaRPr lang="en-US" sz="1650" dirty="0"/>
          </a:p>
        </p:txBody>
      </p:sp>
      <p:sp>
        <p:nvSpPr>
          <p:cNvPr id="28" name="SK-27-text-27"/>
          <p:cNvSpPr/>
          <p:nvPr/>
        </p:nvSpPr>
        <p:spPr>
          <a:xfrm>
            <a:off x="6581775" y="1817340"/>
            <a:ext cx="49244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Validate Distress:</a:t>
            </a:r>
            <a:r>
              <a:rPr lang="en-US" sz="1275" dirty="0">
                <a:solidFill>
                  <a:srgbClr val="2D3436"/>
                </a:solidFill>
              </a:rPr>
              <a:t> "I can see you are very frightened" rather than "The voices aren't real."</a:t>
            </a:r>
            <a:endParaRPr lang="en-US" sz="1275" dirty="0"/>
          </a:p>
        </p:txBody>
      </p:sp>
      <p:sp>
        <p:nvSpPr>
          <p:cNvPr id="29" name="SK-27-text-28"/>
          <p:cNvSpPr/>
          <p:nvPr/>
        </p:nvSpPr>
        <p:spPr>
          <a:xfrm>
            <a:off x="6581775" y="2365921"/>
            <a:ext cx="49244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Low Expressed Emotion:</a:t>
            </a:r>
            <a:r>
              <a:rPr lang="en-US" sz="1275" dirty="0">
                <a:solidFill>
                  <a:srgbClr val="2D3436"/>
                </a:solidFill>
              </a:rPr>
              <a:t> Advise families to keep environments calm; avoid criticism or over-involvement.</a:t>
            </a:r>
            <a:endParaRPr lang="en-US" sz="1275" dirty="0"/>
          </a:p>
        </p:txBody>
      </p:sp>
      <p:sp>
        <p:nvSpPr>
          <p:cNvPr id="30" name="SK-27-text-29"/>
          <p:cNvSpPr/>
          <p:nvPr/>
        </p:nvSpPr>
        <p:spPr>
          <a:xfrm>
            <a:off x="6581775" y="2914501"/>
            <a:ext cx="49244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Communication:</a:t>
            </a:r>
            <a:r>
              <a:rPr lang="en-US" sz="1275" dirty="0">
                <a:solidFill>
                  <a:srgbClr val="2D3436"/>
                </a:solidFill>
              </a:rPr>
              <a:t> Use short, clear sentences. Avoid arguing about delusions—agree to disagree on the "fact" but validate the "feeling."</a:t>
            </a:r>
            <a:endParaRPr lang="en-US" sz="1275" dirty="0"/>
          </a:p>
        </p:txBody>
      </p:sp>
      <p:sp>
        <p:nvSpPr>
          <p:cNvPr id="31" name="SK-27-text-30"/>
          <p:cNvSpPr/>
          <p:nvPr/>
        </p:nvSpPr>
        <p:spPr>
          <a:xfrm>
            <a:off x="6429375" y="3529757"/>
            <a:ext cx="5000625" cy="609600"/>
          </a:xfrm>
          <a:prstGeom prst="rect">
            <a:avLst/>
          </a:prstGeom>
          <a:noFill/>
          <a:ln/>
        </p:spPr>
        <p:txBody>
          <a:bodyPr vert="horz" wrap="square" lIns="0" tIns="0" rIns="0" bIns="0" rtlCol="0" anchor="ctr"/>
          <a:lstStyle/>
          <a:p>
            <a:pPr marL="0" indent="0">
              <a:lnSpc>
                <a:spcPts val="1800"/>
              </a:lnSpc>
              <a:buNone/>
            </a:pPr>
            <a:r>
              <a:rPr lang="en-US" sz="1200" b="1" dirty="0">
                <a:solidFill>
                  <a:srgbClr val="000000"/>
                </a:solidFill>
              </a:rPr>
              <a:t>Crisis Plan: Ensure families have direct numbers for the EIP/Crisis team and know when to call 999.</a:t>
            </a:r>
            <a:endParaRPr lang="en-US" sz="1200" dirty="0"/>
          </a:p>
        </p:txBody>
      </p:sp>
      <p:sp>
        <p:nvSpPr>
          <p:cNvPr id="32" name="SK-27-text-31"/>
          <p:cNvSpPr/>
          <p:nvPr/>
        </p:nvSpPr>
        <p:spPr>
          <a:xfrm>
            <a:off x="6638925" y="4558457"/>
            <a:ext cx="53854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When to Call for Help</a:t>
            </a:r>
            <a:endParaRPr lang="en-US" sz="1650" dirty="0"/>
          </a:p>
        </p:txBody>
      </p:sp>
      <p:sp>
        <p:nvSpPr>
          <p:cNvPr id="33" name="SK-27-text-32"/>
          <p:cNvSpPr/>
          <p:nvPr/>
        </p:nvSpPr>
        <p:spPr>
          <a:xfrm>
            <a:off x="6581775" y="5063282"/>
            <a:ext cx="561022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Significant change in sleep patterns or withdrawal.</a:t>
            </a:r>
            <a:endParaRPr lang="en-US" sz="1275" dirty="0"/>
          </a:p>
        </p:txBody>
      </p:sp>
      <p:sp>
        <p:nvSpPr>
          <p:cNvPr id="34" name="SK-27-text-33"/>
          <p:cNvSpPr/>
          <p:nvPr/>
        </p:nvSpPr>
        <p:spPr>
          <a:xfrm>
            <a:off x="6581775" y="5385197"/>
            <a:ext cx="561022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Threats of violence or mentions of self-harm.</a:t>
            </a:r>
            <a:endParaRPr lang="en-US" sz="1275" dirty="0"/>
          </a:p>
        </p:txBody>
      </p:sp>
      <p:sp>
        <p:nvSpPr>
          <p:cNvPr id="35" name="SK-27-text-34"/>
          <p:cNvSpPr/>
          <p:nvPr/>
        </p:nvSpPr>
        <p:spPr>
          <a:xfrm>
            <a:off x="6581775" y="5707112"/>
            <a:ext cx="561022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Physical neglect (not eating/drinking).</a:t>
            </a:r>
            <a:endParaRPr lang="en-US" sz="1275" dirty="0"/>
          </a:p>
        </p:txBody>
      </p:sp>
      <p:sp>
        <p:nvSpPr>
          <p:cNvPr id="36" name="SK-27-text-35"/>
          <p:cNvSpPr/>
          <p:nvPr/>
        </p:nvSpPr>
        <p:spPr>
          <a:xfrm>
            <a:off x="6581775" y="6029027"/>
            <a:ext cx="561022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3436"/>
                </a:solidFill>
              </a:rPr>
              <a:t>New or worsening command hallucinations.</a:t>
            </a:r>
            <a:endParaRPr lang="en-US" sz="1275" dirty="0"/>
          </a:p>
        </p:txBody>
      </p:sp>
      <p:sp>
        <p:nvSpPr>
          <p:cNvPr id="37" name="SK-27-text-36"/>
          <p:cNvSpPr/>
          <p:nvPr/>
        </p:nvSpPr>
        <p:spPr>
          <a:xfrm>
            <a:off x="10278963" y="6609159"/>
            <a:ext cx="1913037" cy="200025"/>
          </a:xfrm>
          <a:prstGeom prst="rect">
            <a:avLst/>
          </a:prstGeom>
          <a:noFill/>
          <a:ln/>
        </p:spPr>
        <p:txBody>
          <a:bodyPr vert="horz" wrap="square" lIns="0" tIns="0" rIns="0" bIns="0" rtlCol="0" anchor="ctr"/>
          <a:lstStyle/>
          <a:p>
            <a:pPr marL="0" indent="0">
              <a:lnSpc>
                <a:spcPts val="1575"/>
              </a:lnSpc>
              <a:buNone/>
            </a:pPr>
            <a:r>
              <a:rPr lang="en-US" sz="1050" u="sng" dirty="0">
                <a:solidFill>
                  <a:srgbClr val="636E72"/>
                </a:solidFill>
                <a:hlinkClick r:id="rId18"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38" name="SK-27-text-36-link-hitbox-1">
            <a:hlinkClick r:id="rId18" tooltip="https://www.bradfordvts.co.uk/"/>
          </p:cNvPr>
          <p:cNvSpPr/>
          <p:nvPr/>
        </p:nvSpPr>
        <p:spPr>
          <a:xfrm>
            <a:off x="10278963" y="6628209"/>
            <a:ext cx="1913037"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8-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28-img-4" descr="preencoded.png"/>
          <p:cNvPicPr>
            <a:picLocks noChangeAspect="1"/>
          </p:cNvPicPr>
          <p:nvPr/>
        </p:nvPicPr>
        <p:blipFill>
          <a:blip r:embed="rId6"/>
          <a:stretch>
            <a:fillRect/>
          </a:stretch>
        </p:blipFill>
        <p:spPr>
          <a:xfrm>
            <a:off x="571500" y="1198215"/>
            <a:ext cx="5429250" cy="1829693"/>
          </a:xfrm>
          <a:prstGeom prst="rect">
            <a:avLst/>
          </a:prstGeom>
        </p:spPr>
      </p:pic>
      <p:pic>
        <p:nvPicPr>
          <p:cNvPr id="6" name="SK-28-img-5" descr="preencoded.png"/>
          <p:cNvPicPr>
            <a:picLocks noChangeAspect="1"/>
          </p:cNvPicPr>
          <p:nvPr/>
        </p:nvPicPr>
        <p:blipFill>
          <a:blip r:embed="rId7"/>
          <a:stretch>
            <a:fillRect/>
          </a:stretch>
        </p:blipFill>
        <p:spPr>
          <a:xfrm>
            <a:off x="723900" y="1350615"/>
            <a:ext cx="5124450" cy="361950"/>
          </a:xfrm>
          <a:prstGeom prst="rect">
            <a:avLst/>
          </a:prstGeom>
        </p:spPr>
      </p:pic>
      <p:pic>
        <p:nvPicPr>
          <p:cNvPr id="7" name="SK-28-img-6" descr="preencoded.png"/>
          <p:cNvPicPr>
            <a:picLocks noChangeAspect="1"/>
          </p:cNvPicPr>
          <p:nvPr/>
        </p:nvPicPr>
        <p:blipFill>
          <a:blip r:embed="rId8"/>
          <a:stretch>
            <a:fillRect/>
          </a:stretch>
        </p:blipFill>
        <p:spPr>
          <a:xfrm>
            <a:off x="723900" y="1398240"/>
            <a:ext cx="228600" cy="190500"/>
          </a:xfrm>
          <a:prstGeom prst="rect">
            <a:avLst/>
          </a:prstGeom>
        </p:spPr>
      </p:pic>
      <p:pic>
        <p:nvPicPr>
          <p:cNvPr id="8" name="SK-28-img-7" descr="preencoded.png"/>
          <p:cNvPicPr>
            <a:picLocks noChangeAspect="1"/>
          </p:cNvPicPr>
          <p:nvPr/>
        </p:nvPicPr>
        <p:blipFill>
          <a:blip r:embed="rId6"/>
          <a:stretch>
            <a:fillRect/>
          </a:stretch>
        </p:blipFill>
        <p:spPr>
          <a:xfrm>
            <a:off x="6191250" y="1198215"/>
            <a:ext cx="5429250" cy="1829693"/>
          </a:xfrm>
          <a:prstGeom prst="rect">
            <a:avLst/>
          </a:prstGeom>
        </p:spPr>
      </p:pic>
      <p:pic>
        <p:nvPicPr>
          <p:cNvPr id="9" name="SK-28-img-8" descr="preencoded.png"/>
          <p:cNvPicPr>
            <a:picLocks noChangeAspect="1"/>
          </p:cNvPicPr>
          <p:nvPr/>
        </p:nvPicPr>
        <p:blipFill>
          <a:blip r:embed="rId7"/>
          <a:stretch>
            <a:fillRect/>
          </a:stretch>
        </p:blipFill>
        <p:spPr>
          <a:xfrm>
            <a:off x="6343650" y="1350615"/>
            <a:ext cx="5124450" cy="361950"/>
          </a:xfrm>
          <a:prstGeom prst="rect">
            <a:avLst/>
          </a:prstGeom>
        </p:spPr>
      </p:pic>
      <p:pic>
        <p:nvPicPr>
          <p:cNvPr id="10" name="SK-28-img-9" descr="preencoded.png"/>
          <p:cNvPicPr>
            <a:picLocks noChangeAspect="1"/>
          </p:cNvPicPr>
          <p:nvPr/>
        </p:nvPicPr>
        <p:blipFill>
          <a:blip r:embed="rId9"/>
          <a:stretch>
            <a:fillRect/>
          </a:stretch>
        </p:blipFill>
        <p:spPr>
          <a:xfrm>
            <a:off x="6343650" y="1398240"/>
            <a:ext cx="228600" cy="190500"/>
          </a:xfrm>
          <a:prstGeom prst="rect">
            <a:avLst/>
          </a:prstGeom>
        </p:spPr>
      </p:pic>
      <p:pic>
        <p:nvPicPr>
          <p:cNvPr id="11" name="SK-28-img-10" descr="preencoded.png"/>
          <p:cNvPicPr>
            <a:picLocks noChangeAspect="1"/>
          </p:cNvPicPr>
          <p:nvPr/>
        </p:nvPicPr>
        <p:blipFill>
          <a:blip r:embed="rId10"/>
          <a:stretch>
            <a:fillRect/>
          </a:stretch>
        </p:blipFill>
        <p:spPr>
          <a:xfrm>
            <a:off x="571500" y="3218408"/>
            <a:ext cx="5429250" cy="1829842"/>
          </a:xfrm>
          <a:prstGeom prst="rect">
            <a:avLst/>
          </a:prstGeom>
        </p:spPr>
      </p:pic>
      <p:pic>
        <p:nvPicPr>
          <p:cNvPr id="12" name="SK-28-img-11" descr="preencoded.png"/>
          <p:cNvPicPr>
            <a:picLocks noChangeAspect="1"/>
          </p:cNvPicPr>
          <p:nvPr/>
        </p:nvPicPr>
        <p:blipFill>
          <a:blip r:embed="rId7"/>
          <a:stretch>
            <a:fillRect/>
          </a:stretch>
        </p:blipFill>
        <p:spPr>
          <a:xfrm>
            <a:off x="723900" y="3370808"/>
            <a:ext cx="5124450" cy="361950"/>
          </a:xfrm>
          <a:prstGeom prst="rect">
            <a:avLst/>
          </a:prstGeom>
        </p:spPr>
      </p:pic>
      <p:pic>
        <p:nvPicPr>
          <p:cNvPr id="13" name="SK-28-img-12" descr="preencoded.png"/>
          <p:cNvPicPr>
            <a:picLocks noChangeAspect="1"/>
          </p:cNvPicPr>
          <p:nvPr/>
        </p:nvPicPr>
        <p:blipFill>
          <a:blip r:embed="rId11"/>
          <a:stretch>
            <a:fillRect/>
          </a:stretch>
        </p:blipFill>
        <p:spPr>
          <a:xfrm>
            <a:off x="723900" y="3418433"/>
            <a:ext cx="228600" cy="190500"/>
          </a:xfrm>
          <a:prstGeom prst="rect">
            <a:avLst/>
          </a:prstGeom>
        </p:spPr>
      </p:pic>
      <p:pic>
        <p:nvPicPr>
          <p:cNvPr id="14" name="SK-28-img-13" descr="preencoded.png"/>
          <p:cNvPicPr>
            <a:picLocks noChangeAspect="1"/>
          </p:cNvPicPr>
          <p:nvPr/>
        </p:nvPicPr>
        <p:blipFill>
          <a:blip r:embed="rId10"/>
          <a:stretch>
            <a:fillRect/>
          </a:stretch>
        </p:blipFill>
        <p:spPr>
          <a:xfrm>
            <a:off x="6191250" y="3218408"/>
            <a:ext cx="5429250" cy="1829842"/>
          </a:xfrm>
          <a:prstGeom prst="rect">
            <a:avLst/>
          </a:prstGeom>
        </p:spPr>
      </p:pic>
      <p:pic>
        <p:nvPicPr>
          <p:cNvPr id="15" name="SK-28-img-14" descr="preencoded.png"/>
          <p:cNvPicPr>
            <a:picLocks noChangeAspect="1"/>
          </p:cNvPicPr>
          <p:nvPr/>
        </p:nvPicPr>
        <p:blipFill>
          <a:blip r:embed="rId12"/>
          <a:stretch>
            <a:fillRect/>
          </a:stretch>
        </p:blipFill>
        <p:spPr>
          <a:xfrm>
            <a:off x="6343650" y="3370808"/>
            <a:ext cx="5124450" cy="361950"/>
          </a:xfrm>
          <a:prstGeom prst="rect">
            <a:avLst/>
          </a:prstGeom>
        </p:spPr>
      </p:pic>
      <p:pic>
        <p:nvPicPr>
          <p:cNvPr id="16" name="SK-28-img-15" descr="preencoded.png"/>
          <p:cNvPicPr>
            <a:picLocks noChangeAspect="1"/>
          </p:cNvPicPr>
          <p:nvPr/>
        </p:nvPicPr>
        <p:blipFill>
          <a:blip r:embed="rId13"/>
          <a:stretch>
            <a:fillRect/>
          </a:stretch>
        </p:blipFill>
        <p:spPr>
          <a:xfrm>
            <a:off x="6343650" y="3418433"/>
            <a:ext cx="228600" cy="190500"/>
          </a:xfrm>
          <a:prstGeom prst="rect">
            <a:avLst/>
          </a:prstGeom>
        </p:spPr>
      </p:pic>
      <p:pic>
        <p:nvPicPr>
          <p:cNvPr id="17" name="SK-28-img-16" descr="preencoded.png"/>
          <p:cNvPicPr>
            <a:picLocks noChangeAspect="1"/>
          </p:cNvPicPr>
          <p:nvPr/>
        </p:nvPicPr>
        <p:blipFill>
          <a:blip r:embed="rId14"/>
          <a:stretch>
            <a:fillRect/>
          </a:stretch>
        </p:blipFill>
        <p:spPr>
          <a:xfrm>
            <a:off x="571500" y="5238750"/>
            <a:ext cx="3587651" cy="847725"/>
          </a:xfrm>
          <a:prstGeom prst="rect">
            <a:avLst/>
          </a:prstGeom>
        </p:spPr>
      </p:pic>
      <p:pic>
        <p:nvPicPr>
          <p:cNvPr id="18" name="SK-28-img-17" descr="preencoded.png"/>
          <p:cNvPicPr>
            <a:picLocks noChangeAspect="1"/>
          </p:cNvPicPr>
          <p:nvPr/>
        </p:nvPicPr>
        <p:blipFill>
          <a:blip r:embed="rId15"/>
          <a:stretch>
            <a:fillRect/>
          </a:stretch>
        </p:blipFill>
        <p:spPr>
          <a:xfrm>
            <a:off x="685800" y="5353050"/>
            <a:ext cx="166688" cy="166688"/>
          </a:xfrm>
          <a:prstGeom prst="rect">
            <a:avLst/>
          </a:prstGeom>
        </p:spPr>
      </p:pic>
      <p:pic>
        <p:nvPicPr>
          <p:cNvPr id="19" name="SK-28-img-18" descr="preencoded.png"/>
          <p:cNvPicPr>
            <a:picLocks noChangeAspect="1"/>
          </p:cNvPicPr>
          <p:nvPr/>
        </p:nvPicPr>
        <p:blipFill>
          <a:blip r:embed="rId16"/>
          <a:stretch>
            <a:fillRect/>
          </a:stretch>
        </p:blipFill>
        <p:spPr>
          <a:xfrm>
            <a:off x="4302026" y="5238750"/>
            <a:ext cx="3587800" cy="847725"/>
          </a:xfrm>
          <a:prstGeom prst="rect">
            <a:avLst/>
          </a:prstGeom>
        </p:spPr>
      </p:pic>
      <p:pic>
        <p:nvPicPr>
          <p:cNvPr id="20" name="SK-28-img-19" descr="preencoded.png"/>
          <p:cNvPicPr>
            <a:picLocks noChangeAspect="1"/>
          </p:cNvPicPr>
          <p:nvPr/>
        </p:nvPicPr>
        <p:blipFill>
          <a:blip r:embed="rId17"/>
          <a:stretch>
            <a:fillRect/>
          </a:stretch>
        </p:blipFill>
        <p:spPr>
          <a:xfrm>
            <a:off x="4416326" y="5353050"/>
            <a:ext cx="166688" cy="145852"/>
          </a:xfrm>
          <a:prstGeom prst="rect">
            <a:avLst/>
          </a:prstGeom>
        </p:spPr>
      </p:pic>
      <p:pic>
        <p:nvPicPr>
          <p:cNvPr id="21" name="SK-28-img-20" descr="preencoded.png"/>
          <p:cNvPicPr>
            <a:picLocks noChangeAspect="1"/>
          </p:cNvPicPr>
          <p:nvPr/>
        </p:nvPicPr>
        <p:blipFill>
          <a:blip r:embed="rId18"/>
          <a:stretch>
            <a:fillRect/>
          </a:stretch>
        </p:blipFill>
        <p:spPr>
          <a:xfrm>
            <a:off x="8032700" y="5238750"/>
            <a:ext cx="3587651" cy="847725"/>
          </a:xfrm>
          <a:prstGeom prst="rect">
            <a:avLst/>
          </a:prstGeom>
        </p:spPr>
      </p:pic>
      <p:pic>
        <p:nvPicPr>
          <p:cNvPr id="22" name="SK-28-img-21" descr="preencoded.png"/>
          <p:cNvPicPr>
            <a:picLocks noChangeAspect="1"/>
          </p:cNvPicPr>
          <p:nvPr/>
        </p:nvPicPr>
        <p:blipFill>
          <a:blip r:embed="rId19"/>
          <a:stretch>
            <a:fillRect/>
          </a:stretch>
        </p:blipFill>
        <p:spPr>
          <a:xfrm>
            <a:off x="8147000" y="5353050"/>
            <a:ext cx="166688" cy="145852"/>
          </a:xfrm>
          <a:prstGeom prst="rect">
            <a:avLst/>
          </a:prstGeom>
        </p:spPr>
      </p:pic>
      <p:pic>
        <p:nvPicPr>
          <p:cNvPr id="23" name="SK-28-img-22" descr="preencoded.png"/>
          <p:cNvPicPr>
            <a:picLocks noChangeAspect="1"/>
          </p:cNvPicPr>
          <p:nvPr/>
        </p:nvPicPr>
        <p:blipFill>
          <a:blip r:embed="rId20"/>
          <a:stretch>
            <a:fillRect/>
          </a:stretch>
        </p:blipFill>
        <p:spPr>
          <a:xfrm>
            <a:off x="0" y="6467475"/>
            <a:ext cx="12192000" cy="390525"/>
          </a:xfrm>
          <a:prstGeom prst="rect">
            <a:avLst/>
          </a:prstGeom>
        </p:spPr>
      </p:pic>
      <p:sp>
        <p:nvSpPr>
          <p:cNvPr id="24" name="SK-28-text-23"/>
          <p:cNvSpPr/>
          <p:nvPr/>
        </p:nvSpPr>
        <p:spPr>
          <a:xfrm>
            <a:off x="819150" y="381000"/>
            <a:ext cx="71570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Special Situations</a:t>
            </a:r>
            <a:endParaRPr lang="en-US" sz="2550" dirty="0"/>
          </a:p>
        </p:txBody>
      </p:sp>
      <p:sp>
        <p:nvSpPr>
          <p:cNvPr id="25" name="SK-28-text-24"/>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6" name="SK-28-text-25"/>
          <p:cNvSpPr/>
          <p:nvPr/>
        </p:nvSpPr>
        <p:spPr>
          <a:xfrm>
            <a:off x="1066800" y="1350615"/>
            <a:ext cx="4667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Postpartum Psychosis</a:t>
            </a:r>
            <a:endParaRPr lang="en-US" sz="1500" dirty="0"/>
          </a:p>
        </p:txBody>
      </p:sp>
      <p:sp>
        <p:nvSpPr>
          <p:cNvPr id="27" name="SK-28-text-26"/>
          <p:cNvSpPr/>
          <p:nvPr/>
        </p:nvSpPr>
        <p:spPr>
          <a:xfrm>
            <a:off x="895350" y="1807815"/>
            <a:ext cx="845140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D63031"/>
                </a:solidFill>
              </a:rPr>
              <a:t>Emergency:</a:t>
            </a:r>
            <a:r>
              <a:rPr lang="en-US" sz="1125" dirty="0">
                <a:solidFill>
                  <a:srgbClr val="2D3436"/>
                </a:solidFill>
              </a:rPr>
              <a:t> Highest risk of suicide and infanticide.</a:t>
            </a:r>
            <a:endParaRPr lang="en-US" sz="1125" dirty="0"/>
          </a:p>
        </p:txBody>
      </p:sp>
      <p:sp>
        <p:nvSpPr>
          <p:cNvPr id="28" name="SK-28-text-27"/>
          <p:cNvSpPr/>
          <p:nvPr/>
        </p:nvSpPr>
        <p:spPr>
          <a:xfrm>
            <a:off x="895350" y="2064990"/>
            <a:ext cx="698094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Onset usually within 2 weeks of delivery.</a:t>
            </a:r>
            <a:endParaRPr lang="en-US" sz="1125" dirty="0"/>
          </a:p>
        </p:txBody>
      </p:sp>
      <p:sp>
        <p:nvSpPr>
          <p:cNvPr id="29" name="SK-28-text-28"/>
          <p:cNvSpPr/>
          <p:nvPr/>
        </p:nvSpPr>
        <p:spPr>
          <a:xfrm>
            <a:off x="895350" y="2322165"/>
            <a:ext cx="100190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Rapid mood changes, confusion, and delusions about the baby.</a:t>
            </a:r>
            <a:endParaRPr lang="en-US" sz="1125" dirty="0"/>
          </a:p>
        </p:txBody>
      </p:sp>
      <p:sp>
        <p:nvSpPr>
          <p:cNvPr id="30" name="SK-28-text-29"/>
          <p:cNvSpPr/>
          <p:nvPr/>
        </p:nvSpPr>
        <p:spPr>
          <a:xfrm>
            <a:off x="895350" y="2579340"/>
            <a:ext cx="9024743"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Requires immediate same-day specialist referral (MBU).</a:t>
            </a:r>
            <a:endParaRPr lang="en-US" sz="1125" dirty="0"/>
          </a:p>
        </p:txBody>
      </p:sp>
      <p:sp>
        <p:nvSpPr>
          <p:cNvPr id="31" name="SK-28-text-30"/>
          <p:cNvSpPr/>
          <p:nvPr/>
        </p:nvSpPr>
        <p:spPr>
          <a:xfrm>
            <a:off x="6686550" y="1350615"/>
            <a:ext cx="3752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Substance Misuse</a:t>
            </a:r>
            <a:endParaRPr lang="en-US" sz="1500" dirty="0"/>
          </a:p>
        </p:txBody>
      </p:sp>
      <p:sp>
        <p:nvSpPr>
          <p:cNvPr id="32" name="SK-28-text-31"/>
          <p:cNvSpPr/>
          <p:nvPr/>
        </p:nvSpPr>
        <p:spPr>
          <a:xfrm>
            <a:off x="6515100" y="1807815"/>
            <a:ext cx="5676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Cannabis, stimulants, and alcohol are major triggers.</a:t>
            </a:r>
            <a:endParaRPr lang="en-US" sz="1125" dirty="0"/>
          </a:p>
        </p:txBody>
      </p:sp>
      <p:sp>
        <p:nvSpPr>
          <p:cNvPr id="33" name="SK-28-text-32"/>
          <p:cNvSpPr/>
          <p:nvPr/>
        </p:nvSpPr>
        <p:spPr>
          <a:xfrm>
            <a:off x="6515100" y="2064990"/>
            <a:ext cx="5676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"Dual Diagnosis": Psychosis and addiction coexist.</a:t>
            </a:r>
            <a:endParaRPr lang="en-US" sz="1125" dirty="0"/>
          </a:p>
        </p:txBody>
      </p:sp>
      <p:sp>
        <p:nvSpPr>
          <p:cNvPr id="34" name="SK-28-text-33"/>
          <p:cNvSpPr/>
          <p:nvPr/>
        </p:nvSpPr>
        <p:spPr>
          <a:xfrm>
            <a:off x="6515100" y="2322165"/>
            <a:ext cx="5676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Do not wait for "detox" to treat the psychosis.</a:t>
            </a:r>
            <a:endParaRPr lang="en-US" sz="1125" dirty="0"/>
          </a:p>
        </p:txBody>
      </p:sp>
      <p:sp>
        <p:nvSpPr>
          <p:cNvPr id="35" name="SK-28-text-34"/>
          <p:cNvSpPr/>
          <p:nvPr/>
        </p:nvSpPr>
        <p:spPr>
          <a:xfrm>
            <a:off x="6515100" y="2579340"/>
            <a:ext cx="5676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Shared care between CMHT and Drug/Alcohol services.</a:t>
            </a:r>
            <a:endParaRPr lang="en-US" sz="1125" dirty="0"/>
          </a:p>
        </p:txBody>
      </p:sp>
      <p:sp>
        <p:nvSpPr>
          <p:cNvPr id="36" name="SK-28-text-35"/>
          <p:cNvSpPr/>
          <p:nvPr/>
        </p:nvSpPr>
        <p:spPr>
          <a:xfrm>
            <a:off x="1066800" y="3370808"/>
            <a:ext cx="4514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Older Adults (&gt;65)</a:t>
            </a:r>
            <a:endParaRPr lang="en-US" sz="1500" dirty="0"/>
          </a:p>
        </p:txBody>
      </p:sp>
      <p:sp>
        <p:nvSpPr>
          <p:cNvPr id="37" name="SK-28-text-36"/>
          <p:cNvSpPr/>
          <p:nvPr/>
        </p:nvSpPr>
        <p:spPr>
          <a:xfrm>
            <a:off x="895350" y="3828008"/>
            <a:ext cx="8782829"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6C5CE7"/>
                </a:solidFill>
              </a:rPr>
              <a:t>AKT:</a:t>
            </a:r>
            <a:r>
              <a:rPr lang="en-US" sz="1125" dirty="0">
                <a:solidFill>
                  <a:srgbClr val="2D3436"/>
                </a:solidFill>
              </a:rPr>
              <a:t> New onset psychosis in elderly is often organic.</a:t>
            </a:r>
            <a:endParaRPr lang="en-US" sz="1125" dirty="0"/>
          </a:p>
        </p:txBody>
      </p:sp>
      <p:sp>
        <p:nvSpPr>
          <p:cNvPr id="38" name="SK-28-text-37"/>
          <p:cNvSpPr/>
          <p:nvPr/>
        </p:nvSpPr>
        <p:spPr>
          <a:xfrm>
            <a:off x="895350" y="4085183"/>
            <a:ext cx="869331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Rule out delirium, dementia, and polypharmacy first.</a:t>
            </a:r>
            <a:endParaRPr lang="en-US" sz="1125" dirty="0"/>
          </a:p>
        </p:txBody>
      </p:sp>
      <p:sp>
        <p:nvSpPr>
          <p:cNvPr id="39" name="SK-28-text-38"/>
          <p:cNvSpPr/>
          <p:nvPr/>
        </p:nvSpPr>
        <p:spPr>
          <a:xfrm>
            <a:off x="895350" y="4342358"/>
            <a:ext cx="9024743"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Sensory loss (hearing/vision) increases paranoia risk.</a:t>
            </a:r>
            <a:endParaRPr lang="en-US" sz="1125" dirty="0"/>
          </a:p>
        </p:txBody>
      </p:sp>
      <p:sp>
        <p:nvSpPr>
          <p:cNvPr id="40" name="SK-28-text-39"/>
          <p:cNvSpPr/>
          <p:nvPr/>
        </p:nvSpPr>
        <p:spPr>
          <a:xfrm>
            <a:off x="895350" y="4599533"/>
            <a:ext cx="952188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Antipsychotics increase stroke risk in dementia patients.</a:t>
            </a:r>
            <a:endParaRPr lang="en-US" sz="1125" dirty="0"/>
          </a:p>
        </p:txBody>
      </p:sp>
      <p:sp>
        <p:nvSpPr>
          <p:cNvPr id="41" name="SK-28-text-40"/>
          <p:cNvSpPr/>
          <p:nvPr/>
        </p:nvSpPr>
        <p:spPr>
          <a:xfrm>
            <a:off x="6686550" y="3370808"/>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Cultural Considerations</a:t>
            </a:r>
            <a:endParaRPr lang="en-US" sz="1500" dirty="0"/>
          </a:p>
        </p:txBody>
      </p:sp>
      <p:sp>
        <p:nvSpPr>
          <p:cNvPr id="42" name="SK-28-text-41"/>
          <p:cNvSpPr/>
          <p:nvPr/>
        </p:nvSpPr>
        <p:spPr>
          <a:xfrm>
            <a:off x="6515100" y="3828008"/>
            <a:ext cx="5676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Interpretation of symptoms varies (e.g., "spiritual" beliefs).</a:t>
            </a:r>
            <a:endParaRPr lang="en-US" sz="1125" dirty="0"/>
          </a:p>
        </p:txBody>
      </p:sp>
      <p:sp>
        <p:nvSpPr>
          <p:cNvPr id="43" name="SK-28-text-42"/>
          <p:cNvSpPr/>
          <p:nvPr/>
        </p:nvSpPr>
        <p:spPr>
          <a:xfrm>
            <a:off x="6515100" y="4085183"/>
            <a:ext cx="5676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Distinguish cultural/religious norms from delusions.</a:t>
            </a:r>
            <a:endParaRPr lang="en-US" sz="1125" dirty="0"/>
          </a:p>
        </p:txBody>
      </p:sp>
      <p:sp>
        <p:nvSpPr>
          <p:cNvPr id="44" name="SK-28-text-43"/>
          <p:cNvSpPr/>
          <p:nvPr/>
        </p:nvSpPr>
        <p:spPr>
          <a:xfrm>
            <a:off x="6515100" y="4342358"/>
            <a:ext cx="5676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Use professional interpreters, </a:t>
            </a:r>
            <a:r>
              <a:rPr lang="en-US" sz="1125" b="1" dirty="0">
                <a:solidFill>
                  <a:srgbClr val="D63031"/>
                </a:solidFill>
              </a:rPr>
              <a:t>never</a:t>
            </a:r>
            <a:r>
              <a:rPr lang="en-US" sz="1125" dirty="0">
                <a:solidFill>
                  <a:srgbClr val="2D3436"/>
                </a:solidFill>
              </a:rPr>
              <a:t> family members.</a:t>
            </a:r>
            <a:endParaRPr lang="en-US" sz="1125" dirty="0"/>
          </a:p>
        </p:txBody>
      </p:sp>
      <p:sp>
        <p:nvSpPr>
          <p:cNvPr id="45" name="SK-28-text-44"/>
          <p:cNvSpPr/>
          <p:nvPr/>
        </p:nvSpPr>
        <p:spPr>
          <a:xfrm>
            <a:off x="6515100" y="4599533"/>
            <a:ext cx="5676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Address stigma and "shame" within specific communities.</a:t>
            </a:r>
            <a:endParaRPr lang="en-US" sz="1125" dirty="0"/>
          </a:p>
        </p:txBody>
      </p:sp>
      <p:sp>
        <p:nvSpPr>
          <p:cNvPr id="46" name="SK-28-text-45"/>
          <p:cNvSpPr/>
          <p:nvPr/>
        </p:nvSpPr>
        <p:spPr>
          <a:xfrm>
            <a:off x="947737" y="5353050"/>
            <a:ext cx="3097113" cy="619125"/>
          </a:xfrm>
          <a:prstGeom prst="rect">
            <a:avLst/>
          </a:prstGeom>
          <a:noFill/>
          <a:ln/>
        </p:spPr>
        <p:txBody>
          <a:bodyPr vert="horz" wrap="square" lIns="0" tIns="0" rIns="0" bIns="0" rtlCol="0" anchor="ctr"/>
          <a:lstStyle/>
          <a:p>
            <a:pPr marL="0" indent="0">
              <a:lnSpc>
                <a:spcPts val="1575"/>
              </a:lnSpc>
              <a:buNone/>
            </a:pPr>
            <a:r>
              <a:rPr lang="en-US" sz="1050" b="1" dirty="0">
                <a:solidFill>
                  <a:srgbClr val="D63031"/>
                </a:solidFill>
              </a:rPr>
              <a:t>RED FLAGPostpartum psychosis: Same-day referral. Do not leave the mother alone with the baby.</a:t>
            </a:r>
            <a:endParaRPr lang="en-US" sz="1050" dirty="0"/>
          </a:p>
        </p:txBody>
      </p:sp>
      <p:sp>
        <p:nvSpPr>
          <p:cNvPr id="47" name="SK-28-text-46"/>
          <p:cNvSpPr/>
          <p:nvPr/>
        </p:nvSpPr>
        <p:spPr>
          <a:xfrm>
            <a:off x="4678263" y="5353050"/>
            <a:ext cx="3097262" cy="619125"/>
          </a:xfrm>
          <a:prstGeom prst="rect">
            <a:avLst/>
          </a:prstGeom>
          <a:noFill/>
          <a:ln/>
        </p:spPr>
        <p:txBody>
          <a:bodyPr vert="horz" wrap="square" lIns="0" tIns="0" rIns="0" bIns="0" rtlCol="0" anchor="ctr"/>
          <a:lstStyle/>
          <a:p>
            <a:pPr marL="0" indent="0">
              <a:lnSpc>
                <a:spcPts val="1575"/>
              </a:lnSpc>
              <a:buNone/>
            </a:pPr>
            <a:r>
              <a:rPr lang="en-US" sz="1050" b="1" dirty="0">
                <a:solidFill>
                  <a:srgbClr val="996600"/>
                </a:solidFill>
              </a:rPr>
              <a:t>PITFALLDon't blame cannabis alone. Substance use often masks an underlying psychotic illness.</a:t>
            </a:r>
            <a:endParaRPr lang="en-US" sz="1050" dirty="0"/>
          </a:p>
        </p:txBody>
      </p:sp>
      <p:sp>
        <p:nvSpPr>
          <p:cNvPr id="48" name="SK-28-text-47"/>
          <p:cNvSpPr/>
          <p:nvPr/>
        </p:nvSpPr>
        <p:spPr>
          <a:xfrm>
            <a:off x="8408938" y="5353050"/>
            <a:ext cx="3097113" cy="6191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rPr>
              <a:t>SCA PEARLExplore "E" in ICE: "How do your family/community view these experiences?"</a:t>
            </a:r>
            <a:endParaRPr lang="en-US" sz="1050" dirty="0"/>
          </a:p>
        </p:txBody>
      </p:sp>
      <p:sp>
        <p:nvSpPr>
          <p:cNvPr id="49" name="SK-28-text-48"/>
          <p:cNvSpPr/>
          <p:nvPr/>
        </p:nvSpPr>
        <p:spPr>
          <a:xfrm>
            <a:off x="10150971" y="6562725"/>
            <a:ext cx="2041029" cy="200025"/>
          </a:xfrm>
          <a:prstGeom prst="rect">
            <a:avLst/>
          </a:prstGeom>
          <a:noFill/>
          <a:ln/>
        </p:spPr>
        <p:txBody>
          <a:bodyPr vert="horz" wrap="square" lIns="0" tIns="0" rIns="0" bIns="0" rtlCol="0" anchor="ctr"/>
          <a:lstStyle/>
          <a:p>
            <a:pPr marL="0" indent="0">
              <a:lnSpc>
                <a:spcPts val="1575"/>
              </a:lnSpc>
              <a:buNone/>
            </a:pPr>
            <a:r>
              <a:rPr lang="en-US" sz="1050" b="1" u="sng" dirty="0">
                <a:solidFill>
                  <a:srgbClr val="636E72"/>
                </a:solidFill>
                <a:hlinkClick r:id="rId21"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50" name="SK-28-text-48-link-hitbox-1">
            <a:hlinkClick r:id="rId21" tooltip="https://www.bradfordvts.co.uk/"/>
          </p:cNvPr>
          <p:cNvSpPr/>
          <p:nvPr/>
        </p:nvSpPr>
        <p:spPr>
          <a:xfrm>
            <a:off x="10150971" y="6581775"/>
            <a:ext cx="2041029"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9-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29-img-4" descr="preencoded.png"/>
          <p:cNvPicPr>
            <a:picLocks noChangeAspect="1"/>
          </p:cNvPicPr>
          <p:nvPr/>
        </p:nvPicPr>
        <p:blipFill>
          <a:blip r:embed="rId6"/>
          <a:stretch>
            <a:fillRect/>
          </a:stretch>
        </p:blipFill>
        <p:spPr>
          <a:xfrm>
            <a:off x="571500" y="1198215"/>
            <a:ext cx="5429250" cy="950416"/>
          </a:xfrm>
          <a:prstGeom prst="rect">
            <a:avLst/>
          </a:prstGeom>
        </p:spPr>
      </p:pic>
      <p:pic>
        <p:nvPicPr>
          <p:cNvPr id="6" name="SK-29-img-5" descr="preencoded.png"/>
          <p:cNvPicPr>
            <a:picLocks noChangeAspect="1"/>
          </p:cNvPicPr>
          <p:nvPr/>
        </p:nvPicPr>
        <p:blipFill>
          <a:blip r:embed="rId7"/>
          <a:stretch>
            <a:fillRect/>
          </a:stretch>
        </p:blipFill>
        <p:spPr>
          <a:xfrm>
            <a:off x="6191250" y="1198215"/>
            <a:ext cx="5429250" cy="950416"/>
          </a:xfrm>
          <a:prstGeom prst="rect">
            <a:avLst/>
          </a:prstGeom>
        </p:spPr>
      </p:pic>
      <p:pic>
        <p:nvPicPr>
          <p:cNvPr id="7" name="SK-29-img-6" descr="preencoded.png"/>
          <p:cNvPicPr>
            <a:picLocks noChangeAspect="1"/>
          </p:cNvPicPr>
          <p:nvPr/>
        </p:nvPicPr>
        <p:blipFill>
          <a:blip r:embed="rId8"/>
          <a:stretch>
            <a:fillRect/>
          </a:stretch>
        </p:blipFill>
        <p:spPr>
          <a:xfrm>
            <a:off x="571500" y="2339132"/>
            <a:ext cx="11049000" cy="3154412"/>
          </a:xfrm>
          <a:prstGeom prst="rect">
            <a:avLst/>
          </a:prstGeom>
        </p:spPr>
      </p:pic>
      <p:pic>
        <p:nvPicPr>
          <p:cNvPr id="8" name="SK-29-img-7" descr="preencoded.png"/>
          <p:cNvPicPr>
            <a:picLocks noChangeAspect="1"/>
          </p:cNvPicPr>
          <p:nvPr/>
        </p:nvPicPr>
        <p:blipFill>
          <a:blip r:embed="rId9"/>
          <a:stretch>
            <a:fillRect/>
          </a:stretch>
        </p:blipFill>
        <p:spPr>
          <a:xfrm>
            <a:off x="571500" y="2339132"/>
            <a:ext cx="11049000" cy="457200"/>
          </a:xfrm>
          <a:prstGeom prst="rect">
            <a:avLst/>
          </a:prstGeom>
        </p:spPr>
      </p:pic>
      <p:pic>
        <p:nvPicPr>
          <p:cNvPr id="9" name="SK-29-img-8" descr="preencoded.png"/>
          <p:cNvPicPr>
            <a:picLocks noChangeAspect="1"/>
          </p:cNvPicPr>
          <p:nvPr/>
        </p:nvPicPr>
        <p:blipFill>
          <a:blip r:embed="rId10"/>
          <a:stretch>
            <a:fillRect/>
          </a:stretch>
        </p:blipFill>
        <p:spPr>
          <a:xfrm>
            <a:off x="571500" y="2339132"/>
            <a:ext cx="1657350" cy="457200"/>
          </a:xfrm>
          <a:prstGeom prst="rect">
            <a:avLst/>
          </a:prstGeom>
        </p:spPr>
      </p:pic>
      <p:pic>
        <p:nvPicPr>
          <p:cNvPr id="10" name="SK-29-img-9" descr="preencoded.png"/>
          <p:cNvPicPr>
            <a:picLocks noChangeAspect="1"/>
          </p:cNvPicPr>
          <p:nvPr/>
        </p:nvPicPr>
        <p:blipFill>
          <a:blip r:embed="rId11"/>
          <a:stretch>
            <a:fillRect/>
          </a:stretch>
        </p:blipFill>
        <p:spPr>
          <a:xfrm>
            <a:off x="2228850" y="2339132"/>
            <a:ext cx="2762250" cy="457200"/>
          </a:xfrm>
          <a:prstGeom prst="rect">
            <a:avLst/>
          </a:prstGeom>
        </p:spPr>
      </p:pic>
      <p:pic>
        <p:nvPicPr>
          <p:cNvPr id="11" name="SK-29-img-10" descr="preencoded.png"/>
          <p:cNvPicPr>
            <a:picLocks noChangeAspect="1"/>
          </p:cNvPicPr>
          <p:nvPr/>
        </p:nvPicPr>
        <p:blipFill>
          <a:blip r:embed="rId12"/>
          <a:stretch>
            <a:fillRect/>
          </a:stretch>
        </p:blipFill>
        <p:spPr>
          <a:xfrm>
            <a:off x="4991100" y="2339132"/>
            <a:ext cx="2209800" cy="457200"/>
          </a:xfrm>
          <a:prstGeom prst="rect">
            <a:avLst/>
          </a:prstGeom>
        </p:spPr>
      </p:pic>
      <p:pic>
        <p:nvPicPr>
          <p:cNvPr id="12" name="SK-29-img-11" descr="preencoded.png"/>
          <p:cNvPicPr>
            <a:picLocks noChangeAspect="1"/>
          </p:cNvPicPr>
          <p:nvPr/>
        </p:nvPicPr>
        <p:blipFill>
          <a:blip r:embed="rId13"/>
          <a:stretch>
            <a:fillRect/>
          </a:stretch>
        </p:blipFill>
        <p:spPr>
          <a:xfrm>
            <a:off x="7200900" y="2339132"/>
            <a:ext cx="4419600" cy="457200"/>
          </a:xfrm>
          <a:prstGeom prst="rect">
            <a:avLst/>
          </a:prstGeom>
        </p:spPr>
      </p:pic>
      <p:pic>
        <p:nvPicPr>
          <p:cNvPr id="13" name="SK-29-img-12" descr="preencoded.png"/>
          <p:cNvPicPr>
            <a:picLocks noChangeAspect="1"/>
          </p:cNvPicPr>
          <p:nvPr/>
        </p:nvPicPr>
        <p:blipFill>
          <a:blip r:embed="rId14"/>
          <a:stretch>
            <a:fillRect/>
          </a:stretch>
        </p:blipFill>
        <p:spPr>
          <a:xfrm>
            <a:off x="571500" y="2796332"/>
            <a:ext cx="1657350" cy="624780"/>
          </a:xfrm>
          <a:prstGeom prst="rect">
            <a:avLst/>
          </a:prstGeom>
        </p:spPr>
      </p:pic>
      <p:pic>
        <p:nvPicPr>
          <p:cNvPr id="14" name="SK-29-img-13" descr="preencoded.png"/>
          <p:cNvPicPr>
            <a:picLocks noChangeAspect="1"/>
          </p:cNvPicPr>
          <p:nvPr/>
        </p:nvPicPr>
        <p:blipFill>
          <a:blip r:embed="rId15"/>
          <a:stretch>
            <a:fillRect/>
          </a:stretch>
        </p:blipFill>
        <p:spPr>
          <a:xfrm>
            <a:off x="2228850" y="2796332"/>
            <a:ext cx="2762250" cy="624780"/>
          </a:xfrm>
          <a:prstGeom prst="rect">
            <a:avLst/>
          </a:prstGeom>
        </p:spPr>
      </p:pic>
      <p:pic>
        <p:nvPicPr>
          <p:cNvPr id="15" name="SK-29-img-14" descr="preencoded.png"/>
          <p:cNvPicPr>
            <a:picLocks noChangeAspect="1"/>
          </p:cNvPicPr>
          <p:nvPr/>
        </p:nvPicPr>
        <p:blipFill>
          <a:blip r:embed="rId16"/>
          <a:stretch>
            <a:fillRect/>
          </a:stretch>
        </p:blipFill>
        <p:spPr>
          <a:xfrm>
            <a:off x="4991100" y="2796332"/>
            <a:ext cx="2209800" cy="624780"/>
          </a:xfrm>
          <a:prstGeom prst="rect">
            <a:avLst/>
          </a:prstGeom>
        </p:spPr>
      </p:pic>
      <p:pic>
        <p:nvPicPr>
          <p:cNvPr id="16" name="SK-29-img-15" descr="preencoded.png"/>
          <p:cNvPicPr>
            <a:picLocks noChangeAspect="1"/>
          </p:cNvPicPr>
          <p:nvPr/>
        </p:nvPicPr>
        <p:blipFill>
          <a:blip r:embed="rId17"/>
          <a:stretch>
            <a:fillRect/>
          </a:stretch>
        </p:blipFill>
        <p:spPr>
          <a:xfrm>
            <a:off x="7200900" y="2796332"/>
            <a:ext cx="4419600" cy="624780"/>
          </a:xfrm>
          <a:prstGeom prst="rect">
            <a:avLst/>
          </a:prstGeom>
        </p:spPr>
      </p:pic>
      <p:pic>
        <p:nvPicPr>
          <p:cNvPr id="17" name="SK-29-img-16" descr="preencoded.png"/>
          <p:cNvPicPr>
            <a:picLocks noChangeAspect="1"/>
          </p:cNvPicPr>
          <p:nvPr/>
        </p:nvPicPr>
        <p:blipFill>
          <a:blip r:embed="rId18"/>
          <a:stretch>
            <a:fillRect/>
          </a:stretch>
        </p:blipFill>
        <p:spPr>
          <a:xfrm>
            <a:off x="571500" y="3421112"/>
            <a:ext cx="1657350" cy="624780"/>
          </a:xfrm>
          <a:prstGeom prst="rect">
            <a:avLst/>
          </a:prstGeom>
        </p:spPr>
      </p:pic>
      <p:pic>
        <p:nvPicPr>
          <p:cNvPr id="18" name="SK-29-img-17" descr="preencoded.png"/>
          <p:cNvPicPr>
            <a:picLocks noChangeAspect="1"/>
          </p:cNvPicPr>
          <p:nvPr/>
        </p:nvPicPr>
        <p:blipFill>
          <a:blip r:embed="rId19"/>
          <a:stretch>
            <a:fillRect/>
          </a:stretch>
        </p:blipFill>
        <p:spPr>
          <a:xfrm>
            <a:off x="2228850" y="3421112"/>
            <a:ext cx="2762250" cy="624780"/>
          </a:xfrm>
          <a:prstGeom prst="rect">
            <a:avLst/>
          </a:prstGeom>
        </p:spPr>
      </p:pic>
      <p:pic>
        <p:nvPicPr>
          <p:cNvPr id="19" name="SK-29-img-18" descr="preencoded.png"/>
          <p:cNvPicPr>
            <a:picLocks noChangeAspect="1"/>
          </p:cNvPicPr>
          <p:nvPr/>
        </p:nvPicPr>
        <p:blipFill>
          <a:blip r:embed="rId20"/>
          <a:stretch>
            <a:fillRect/>
          </a:stretch>
        </p:blipFill>
        <p:spPr>
          <a:xfrm>
            <a:off x="4991100" y="3421112"/>
            <a:ext cx="2209800" cy="624780"/>
          </a:xfrm>
          <a:prstGeom prst="rect">
            <a:avLst/>
          </a:prstGeom>
        </p:spPr>
      </p:pic>
      <p:pic>
        <p:nvPicPr>
          <p:cNvPr id="20" name="SK-29-img-19" descr="preencoded.png"/>
          <p:cNvPicPr>
            <a:picLocks noChangeAspect="1"/>
          </p:cNvPicPr>
          <p:nvPr/>
        </p:nvPicPr>
        <p:blipFill>
          <a:blip r:embed="rId21"/>
          <a:stretch>
            <a:fillRect/>
          </a:stretch>
        </p:blipFill>
        <p:spPr>
          <a:xfrm>
            <a:off x="7200900" y="3421112"/>
            <a:ext cx="4419600" cy="624780"/>
          </a:xfrm>
          <a:prstGeom prst="rect">
            <a:avLst/>
          </a:prstGeom>
        </p:spPr>
      </p:pic>
      <p:pic>
        <p:nvPicPr>
          <p:cNvPr id="21" name="SK-29-img-20" descr="preencoded.png"/>
          <p:cNvPicPr>
            <a:picLocks noChangeAspect="1"/>
          </p:cNvPicPr>
          <p:nvPr/>
        </p:nvPicPr>
        <p:blipFill>
          <a:blip r:embed="rId22"/>
          <a:stretch>
            <a:fillRect/>
          </a:stretch>
        </p:blipFill>
        <p:spPr>
          <a:xfrm>
            <a:off x="571500" y="4045893"/>
            <a:ext cx="1657350" cy="822871"/>
          </a:xfrm>
          <a:prstGeom prst="rect">
            <a:avLst/>
          </a:prstGeom>
        </p:spPr>
      </p:pic>
      <p:pic>
        <p:nvPicPr>
          <p:cNvPr id="22" name="SK-29-img-21" descr="preencoded.png"/>
          <p:cNvPicPr>
            <a:picLocks noChangeAspect="1"/>
          </p:cNvPicPr>
          <p:nvPr/>
        </p:nvPicPr>
        <p:blipFill>
          <a:blip r:embed="rId23"/>
          <a:stretch>
            <a:fillRect/>
          </a:stretch>
        </p:blipFill>
        <p:spPr>
          <a:xfrm>
            <a:off x="2228850" y="4045893"/>
            <a:ext cx="2762250" cy="822871"/>
          </a:xfrm>
          <a:prstGeom prst="rect">
            <a:avLst/>
          </a:prstGeom>
        </p:spPr>
      </p:pic>
      <p:pic>
        <p:nvPicPr>
          <p:cNvPr id="23" name="SK-29-img-22" descr="preencoded.png"/>
          <p:cNvPicPr>
            <a:picLocks noChangeAspect="1"/>
          </p:cNvPicPr>
          <p:nvPr/>
        </p:nvPicPr>
        <p:blipFill>
          <a:blip r:embed="rId24"/>
          <a:stretch>
            <a:fillRect/>
          </a:stretch>
        </p:blipFill>
        <p:spPr>
          <a:xfrm>
            <a:off x="4991100" y="4045893"/>
            <a:ext cx="2209800" cy="822871"/>
          </a:xfrm>
          <a:prstGeom prst="rect">
            <a:avLst/>
          </a:prstGeom>
        </p:spPr>
      </p:pic>
      <p:pic>
        <p:nvPicPr>
          <p:cNvPr id="24" name="SK-29-img-23" descr="preencoded.png"/>
          <p:cNvPicPr>
            <a:picLocks noChangeAspect="1"/>
          </p:cNvPicPr>
          <p:nvPr/>
        </p:nvPicPr>
        <p:blipFill>
          <a:blip r:embed="rId25"/>
          <a:stretch>
            <a:fillRect/>
          </a:stretch>
        </p:blipFill>
        <p:spPr>
          <a:xfrm>
            <a:off x="7200900" y="4045893"/>
            <a:ext cx="4419600" cy="822871"/>
          </a:xfrm>
          <a:prstGeom prst="rect">
            <a:avLst/>
          </a:prstGeom>
        </p:spPr>
      </p:pic>
      <p:pic>
        <p:nvPicPr>
          <p:cNvPr id="25" name="SK-29-img-24" descr="preencoded.png"/>
          <p:cNvPicPr>
            <a:picLocks noChangeAspect="1"/>
          </p:cNvPicPr>
          <p:nvPr/>
        </p:nvPicPr>
        <p:blipFill>
          <a:blip r:embed="rId26"/>
          <a:stretch>
            <a:fillRect/>
          </a:stretch>
        </p:blipFill>
        <p:spPr>
          <a:xfrm>
            <a:off x="571500" y="4868763"/>
            <a:ext cx="1657350" cy="624780"/>
          </a:xfrm>
          <a:prstGeom prst="rect">
            <a:avLst/>
          </a:prstGeom>
        </p:spPr>
      </p:pic>
      <p:pic>
        <p:nvPicPr>
          <p:cNvPr id="26" name="SK-29-img-25" descr="preencoded.png"/>
          <p:cNvPicPr>
            <a:picLocks noChangeAspect="1"/>
          </p:cNvPicPr>
          <p:nvPr/>
        </p:nvPicPr>
        <p:blipFill>
          <a:blip r:embed="rId19"/>
          <a:stretch>
            <a:fillRect/>
          </a:stretch>
        </p:blipFill>
        <p:spPr>
          <a:xfrm>
            <a:off x="2228850" y="4868763"/>
            <a:ext cx="2762250" cy="624780"/>
          </a:xfrm>
          <a:prstGeom prst="rect">
            <a:avLst/>
          </a:prstGeom>
        </p:spPr>
      </p:pic>
      <p:pic>
        <p:nvPicPr>
          <p:cNvPr id="27" name="SK-29-img-26" descr="preencoded.png"/>
          <p:cNvPicPr>
            <a:picLocks noChangeAspect="1"/>
          </p:cNvPicPr>
          <p:nvPr/>
        </p:nvPicPr>
        <p:blipFill>
          <a:blip r:embed="rId20"/>
          <a:stretch>
            <a:fillRect/>
          </a:stretch>
        </p:blipFill>
        <p:spPr>
          <a:xfrm>
            <a:off x="4991100" y="4868763"/>
            <a:ext cx="2209800" cy="624780"/>
          </a:xfrm>
          <a:prstGeom prst="rect">
            <a:avLst/>
          </a:prstGeom>
        </p:spPr>
      </p:pic>
      <p:pic>
        <p:nvPicPr>
          <p:cNvPr id="28" name="SK-29-img-27" descr="preencoded.png"/>
          <p:cNvPicPr>
            <a:picLocks noChangeAspect="1"/>
          </p:cNvPicPr>
          <p:nvPr/>
        </p:nvPicPr>
        <p:blipFill>
          <a:blip r:embed="rId21"/>
          <a:stretch>
            <a:fillRect/>
          </a:stretch>
        </p:blipFill>
        <p:spPr>
          <a:xfrm>
            <a:off x="7200900" y="4868763"/>
            <a:ext cx="4419600" cy="624780"/>
          </a:xfrm>
          <a:prstGeom prst="rect">
            <a:avLst/>
          </a:prstGeom>
        </p:spPr>
      </p:pic>
      <p:pic>
        <p:nvPicPr>
          <p:cNvPr id="29" name="SK-29-img-28" descr="preencoded.png"/>
          <p:cNvPicPr>
            <a:picLocks noChangeAspect="1"/>
          </p:cNvPicPr>
          <p:nvPr/>
        </p:nvPicPr>
        <p:blipFill>
          <a:blip r:embed="rId27"/>
          <a:stretch>
            <a:fillRect/>
          </a:stretch>
        </p:blipFill>
        <p:spPr>
          <a:xfrm>
            <a:off x="571500" y="5684044"/>
            <a:ext cx="11049000" cy="671513"/>
          </a:xfrm>
          <a:prstGeom prst="rect">
            <a:avLst/>
          </a:prstGeom>
        </p:spPr>
      </p:pic>
      <p:pic>
        <p:nvPicPr>
          <p:cNvPr id="30" name="SK-29-img-29" descr="preencoded.png"/>
          <p:cNvPicPr>
            <a:picLocks noChangeAspect="1"/>
          </p:cNvPicPr>
          <p:nvPr/>
        </p:nvPicPr>
        <p:blipFill>
          <a:blip r:embed="rId28"/>
          <a:stretch>
            <a:fillRect/>
          </a:stretch>
        </p:blipFill>
        <p:spPr>
          <a:xfrm>
            <a:off x="685800" y="5911751"/>
            <a:ext cx="285750" cy="228600"/>
          </a:xfrm>
          <a:prstGeom prst="rect">
            <a:avLst/>
          </a:prstGeom>
        </p:spPr>
      </p:pic>
      <p:pic>
        <p:nvPicPr>
          <p:cNvPr id="31" name="SK-29-img-30" descr="preencoded.png"/>
          <p:cNvPicPr>
            <a:picLocks noChangeAspect="1"/>
          </p:cNvPicPr>
          <p:nvPr/>
        </p:nvPicPr>
        <p:blipFill>
          <a:blip r:embed="rId29"/>
          <a:stretch>
            <a:fillRect/>
          </a:stretch>
        </p:blipFill>
        <p:spPr>
          <a:xfrm>
            <a:off x="0" y="6546056"/>
            <a:ext cx="12192000" cy="311944"/>
          </a:xfrm>
          <a:prstGeom prst="rect">
            <a:avLst/>
          </a:prstGeom>
        </p:spPr>
      </p:pic>
      <p:sp>
        <p:nvSpPr>
          <p:cNvPr id="32" name="SK-29-text-31"/>
          <p:cNvSpPr/>
          <p:nvPr/>
        </p:nvSpPr>
        <p:spPr>
          <a:xfrm>
            <a:off x="819150" y="381000"/>
            <a:ext cx="110432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Mental Health Act Essentials</a:t>
            </a:r>
            <a:endParaRPr lang="en-US" sz="2550" dirty="0"/>
          </a:p>
        </p:txBody>
      </p:sp>
      <p:sp>
        <p:nvSpPr>
          <p:cNvPr id="33" name="SK-29-text-32"/>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34" name="SK-29-text-33"/>
          <p:cNvSpPr/>
          <p:nvPr/>
        </p:nvSpPr>
        <p:spPr>
          <a:xfrm>
            <a:off x="685800" y="1312515"/>
            <a:ext cx="5286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984E3"/>
                </a:solidFill>
              </a:rPr>
              <a:t>Core Legal Framework</a:t>
            </a:r>
            <a:endParaRPr lang="en-US" sz="1350" dirty="0"/>
          </a:p>
        </p:txBody>
      </p:sp>
      <p:sp>
        <p:nvSpPr>
          <p:cNvPr id="35" name="SK-29-text-34"/>
          <p:cNvSpPr/>
          <p:nvPr/>
        </p:nvSpPr>
        <p:spPr>
          <a:xfrm>
            <a:off x="685800" y="1607790"/>
            <a:ext cx="5200650" cy="426541"/>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Mental Health Act 1983 (extensively amended by 2007 Act). Governs compulsory admission and treatment in England and Wales.</a:t>
            </a:r>
            <a:endParaRPr lang="en-US" sz="1200" dirty="0"/>
          </a:p>
        </p:txBody>
      </p:sp>
      <p:sp>
        <p:nvSpPr>
          <p:cNvPr id="36" name="SK-29-text-35"/>
          <p:cNvSpPr/>
          <p:nvPr/>
        </p:nvSpPr>
        <p:spPr>
          <a:xfrm>
            <a:off x="6305550" y="1312515"/>
            <a:ext cx="5286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984E3"/>
                </a:solidFill>
              </a:rPr>
              <a:t>Guiding Principles</a:t>
            </a:r>
            <a:endParaRPr lang="en-US" sz="1350" dirty="0"/>
          </a:p>
        </p:txBody>
      </p:sp>
      <p:sp>
        <p:nvSpPr>
          <p:cNvPr id="37" name="SK-29-text-36"/>
          <p:cNvSpPr/>
          <p:nvPr/>
        </p:nvSpPr>
        <p:spPr>
          <a:xfrm>
            <a:off x="6305550" y="1607790"/>
            <a:ext cx="5200650" cy="426541"/>
          </a:xfrm>
          <a:prstGeom prst="rect">
            <a:avLst/>
          </a:prstGeom>
          <a:noFill/>
          <a:ln/>
        </p:spPr>
        <p:txBody>
          <a:bodyPr vert="horz" wrap="square" lIns="0" tIns="0" rIns="0" bIns="0" rtlCol="0" anchor="ctr"/>
          <a:lstStyle/>
          <a:p>
            <a:pPr marL="0" indent="0">
              <a:lnSpc>
                <a:spcPts val="1680"/>
              </a:lnSpc>
              <a:buNone/>
            </a:pPr>
            <a:r>
              <a:rPr lang="en-US" sz="1200" dirty="0">
                <a:solidFill>
                  <a:srgbClr val="2D3436"/>
                </a:solidFill>
              </a:rPr>
              <a:t>Least restrictive option; maximizing independence; respect for dignity; patient involvement; and efficient use of resources.</a:t>
            </a:r>
            <a:endParaRPr lang="en-US" sz="1200" dirty="0"/>
          </a:p>
        </p:txBody>
      </p:sp>
      <p:sp>
        <p:nvSpPr>
          <p:cNvPr id="38" name="SK-29-text-37"/>
          <p:cNvSpPr/>
          <p:nvPr/>
        </p:nvSpPr>
        <p:spPr>
          <a:xfrm>
            <a:off x="685800" y="2339132"/>
            <a:ext cx="1504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Section</a:t>
            </a:r>
            <a:endParaRPr lang="en-US" sz="1200" dirty="0"/>
          </a:p>
        </p:txBody>
      </p:sp>
      <p:sp>
        <p:nvSpPr>
          <p:cNvPr id="39" name="SK-29-text-38"/>
          <p:cNvSpPr/>
          <p:nvPr/>
        </p:nvSpPr>
        <p:spPr>
          <a:xfrm>
            <a:off x="2343150" y="2339132"/>
            <a:ext cx="26098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Purpose</a:t>
            </a:r>
            <a:endParaRPr lang="en-US" sz="1200" dirty="0"/>
          </a:p>
        </p:txBody>
      </p:sp>
      <p:sp>
        <p:nvSpPr>
          <p:cNvPr id="40" name="SK-29-text-39"/>
          <p:cNvSpPr/>
          <p:nvPr/>
        </p:nvSpPr>
        <p:spPr>
          <a:xfrm>
            <a:off x="5105400" y="2339132"/>
            <a:ext cx="20574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Duration</a:t>
            </a:r>
            <a:endParaRPr lang="en-US" sz="1200" dirty="0"/>
          </a:p>
        </p:txBody>
      </p:sp>
      <p:sp>
        <p:nvSpPr>
          <p:cNvPr id="41" name="SK-29-text-40"/>
          <p:cNvSpPr/>
          <p:nvPr/>
        </p:nvSpPr>
        <p:spPr>
          <a:xfrm>
            <a:off x="7315200" y="2339132"/>
            <a:ext cx="42672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Personnel Required</a:t>
            </a:r>
            <a:endParaRPr lang="en-US" sz="1200" dirty="0"/>
          </a:p>
        </p:txBody>
      </p:sp>
      <p:sp>
        <p:nvSpPr>
          <p:cNvPr id="42" name="SK-29-textBg-41"/>
          <p:cNvSpPr/>
          <p:nvPr/>
        </p:nvSpPr>
        <p:spPr>
          <a:xfrm>
            <a:off x="685800" y="2910632"/>
            <a:ext cx="745331" cy="211336"/>
          </a:xfrm>
          <a:prstGeom prst="roundRect">
            <a:avLst>
              <a:gd name="adj" fmla="val 9014"/>
            </a:avLst>
          </a:prstGeom>
          <a:solidFill>
            <a:srgbClr val="E0651F"/>
          </a:solidFill>
          <a:ln w="12700">
            <a:solidFill>
              <a:srgbClr val="333333">
                <a:alpha val="0"/>
              </a:srgbClr>
            </a:solidFill>
            <a:prstDash val="solid"/>
          </a:ln>
        </p:spPr>
        <p:txBody>
          <a:bodyPr/>
          <a:lstStyle/>
          <a:p>
            <a:endParaRPr lang="en-GB"/>
          </a:p>
        </p:txBody>
      </p:sp>
      <p:sp>
        <p:nvSpPr>
          <p:cNvPr id="43" name="SK-29-text-42"/>
          <p:cNvSpPr/>
          <p:nvPr/>
        </p:nvSpPr>
        <p:spPr>
          <a:xfrm>
            <a:off x="762000" y="2910632"/>
            <a:ext cx="1230569" cy="211336"/>
          </a:xfrm>
          <a:prstGeom prst="rect">
            <a:avLst/>
          </a:prstGeom>
          <a:noFill/>
          <a:ln/>
        </p:spPr>
        <p:txBody>
          <a:bodyPr vert="horz" wrap="square" lIns="0" tIns="0" rIns="0" bIns="0" rtlCol="0" anchor="ctr"/>
          <a:lstStyle/>
          <a:p>
            <a:pPr marL="0" indent="0">
              <a:lnSpc>
                <a:spcPts val="1365"/>
              </a:lnSpc>
              <a:buNone/>
            </a:pPr>
            <a:r>
              <a:rPr lang="en-US" sz="1050" b="1" dirty="0">
                <a:solidFill>
                  <a:srgbClr val="FFFFFF"/>
                </a:solidFill>
              </a:rPr>
              <a:t>Section 2</a:t>
            </a:r>
            <a:endParaRPr lang="en-US" sz="1050" dirty="0"/>
          </a:p>
        </p:txBody>
      </p:sp>
      <p:sp>
        <p:nvSpPr>
          <p:cNvPr id="44" name="SK-29-text-43"/>
          <p:cNvSpPr/>
          <p:nvPr/>
        </p:nvSpPr>
        <p:spPr>
          <a:xfrm>
            <a:off x="2343150" y="2796332"/>
            <a:ext cx="2533650" cy="624780"/>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Assessment (and treatment) where nature/degree is unknown.</a:t>
            </a:r>
            <a:endParaRPr lang="en-US" sz="1200" dirty="0"/>
          </a:p>
        </p:txBody>
      </p:sp>
      <p:sp>
        <p:nvSpPr>
          <p:cNvPr id="45" name="SK-29-text-44"/>
          <p:cNvSpPr/>
          <p:nvPr/>
        </p:nvSpPr>
        <p:spPr>
          <a:xfrm>
            <a:off x="5105400" y="2796332"/>
            <a:ext cx="2426313" cy="624780"/>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Up to 28 days</a:t>
            </a:r>
            <a:endParaRPr lang="en-US" sz="1200" dirty="0"/>
          </a:p>
        </p:txBody>
      </p:sp>
      <p:sp>
        <p:nvSpPr>
          <p:cNvPr id="46" name="SK-29-text-45"/>
          <p:cNvSpPr/>
          <p:nvPr/>
        </p:nvSpPr>
        <p:spPr>
          <a:xfrm>
            <a:off x="7315200" y="2796332"/>
            <a:ext cx="4191000" cy="624780"/>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AMHP + 2 Doctors (one must be S12 approved). Cannot be renewed.</a:t>
            </a:r>
            <a:endParaRPr lang="en-US" sz="1200" dirty="0"/>
          </a:p>
        </p:txBody>
      </p:sp>
      <p:sp>
        <p:nvSpPr>
          <p:cNvPr id="47" name="SK-29-textBg-46"/>
          <p:cNvSpPr/>
          <p:nvPr/>
        </p:nvSpPr>
        <p:spPr>
          <a:xfrm>
            <a:off x="685800" y="3535412"/>
            <a:ext cx="745331" cy="211336"/>
          </a:xfrm>
          <a:prstGeom prst="roundRect">
            <a:avLst>
              <a:gd name="adj" fmla="val 9014"/>
            </a:avLst>
          </a:prstGeom>
          <a:solidFill>
            <a:srgbClr val="E0651F"/>
          </a:solidFill>
          <a:ln w="12700">
            <a:solidFill>
              <a:srgbClr val="333333">
                <a:alpha val="0"/>
              </a:srgbClr>
            </a:solidFill>
            <a:prstDash val="solid"/>
          </a:ln>
        </p:spPr>
        <p:txBody>
          <a:bodyPr/>
          <a:lstStyle/>
          <a:p>
            <a:endParaRPr lang="en-GB"/>
          </a:p>
        </p:txBody>
      </p:sp>
      <p:sp>
        <p:nvSpPr>
          <p:cNvPr id="48" name="SK-29-text-47"/>
          <p:cNvSpPr/>
          <p:nvPr/>
        </p:nvSpPr>
        <p:spPr>
          <a:xfrm>
            <a:off x="762000" y="3535412"/>
            <a:ext cx="1230569" cy="211336"/>
          </a:xfrm>
          <a:prstGeom prst="rect">
            <a:avLst/>
          </a:prstGeom>
          <a:noFill/>
          <a:ln/>
        </p:spPr>
        <p:txBody>
          <a:bodyPr vert="horz" wrap="square" lIns="0" tIns="0" rIns="0" bIns="0" rtlCol="0" anchor="ctr"/>
          <a:lstStyle/>
          <a:p>
            <a:pPr marL="0" indent="0">
              <a:lnSpc>
                <a:spcPts val="1365"/>
              </a:lnSpc>
              <a:buNone/>
            </a:pPr>
            <a:r>
              <a:rPr lang="en-US" sz="1050" b="1" dirty="0">
                <a:solidFill>
                  <a:srgbClr val="FFFFFF"/>
                </a:solidFill>
              </a:rPr>
              <a:t>Section 3</a:t>
            </a:r>
            <a:endParaRPr lang="en-US" sz="1050" dirty="0"/>
          </a:p>
        </p:txBody>
      </p:sp>
      <p:sp>
        <p:nvSpPr>
          <p:cNvPr id="49" name="SK-29-text-48"/>
          <p:cNvSpPr/>
          <p:nvPr/>
        </p:nvSpPr>
        <p:spPr>
          <a:xfrm>
            <a:off x="2343150" y="3421112"/>
            <a:ext cx="2533650" cy="624780"/>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Treatment for a known mental disorder.</a:t>
            </a:r>
            <a:endParaRPr lang="en-US" sz="1200" dirty="0"/>
          </a:p>
        </p:txBody>
      </p:sp>
      <p:sp>
        <p:nvSpPr>
          <p:cNvPr id="50" name="SK-29-text-49"/>
          <p:cNvSpPr/>
          <p:nvPr/>
        </p:nvSpPr>
        <p:spPr>
          <a:xfrm>
            <a:off x="5105400" y="3421112"/>
            <a:ext cx="2480967" cy="624780"/>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Up to 6 months</a:t>
            </a:r>
            <a:endParaRPr lang="en-US" sz="1200" dirty="0"/>
          </a:p>
        </p:txBody>
      </p:sp>
      <p:sp>
        <p:nvSpPr>
          <p:cNvPr id="51" name="SK-29-text-50"/>
          <p:cNvSpPr/>
          <p:nvPr/>
        </p:nvSpPr>
        <p:spPr>
          <a:xfrm>
            <a:off x="7315200" y="3421112"/>
            <a:ext cx="4191000" cy="624780"/>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AMHP + 2 Doctors (one must be S12 approved). Can be renewed.</a:t>
            </a:r>
            <a:endParaRPr lang="en-US" sz="1200" dirty="0"/>
          </a:p>
        </p:txBody>
      </p:sp>
      <p:sp>
        <p:nvSpPr>
          <p:cNvPr id="52" name="SK-29-textBg-51"/>
          <p:cNvSpPr/>
          <p:nvPr/>
        </p:nvSpPr>
        <p:spPr>
          <a:xfrm>
            <a:off x="685800" y="4160193"/>
            <a:ext cx="745331" cy="211336"/>
          </a:xfrm>
          <a:prstGeom prst="roundRect">
            <a:avLst>
              <a:gd name="adj" fmla="val 9014"/>
            </a:avLst>
          </a:prstGeom>
          <a:solidFill>
            <a:srgbClr val="E0651F"/>
          </a:solidFill>
          <a:ln w="12700">
            <a:solidFill>
              <a:srgbClr val="333333">
                <a:alpha val="0"/>
              </a:srgbClr>
            </a:solidFill>
            <a:prstDash val="solid"/>
          </a:ln>
        </p:spPr>
        <p:txBody>
          <a:bodyPr/>
          <a:lstStyle/>
          <a:p>
            <a:endParaRPr lang="en-GB"/>
          </a:p>
        </p:txBody>
      </p:sp>
      <p:sp>
        <p:nvSpPr>
          <p:cNvPr id="53" name="SK-29-text-52"/>
          <p:cNvSpPr/>
          <p:nvPr/>
        </p:nvSpPr>
        <p:spPr>
          <a:xfrm>
            <a:off x="762000" y="4160193"/>
            <a:ext cx="1230569" cy="211336"/>
          </a:xfrm>
          <a:prstGeom prst="rect">
            <a:avLst/>
          </a:prstGeom>
          <a:noFill/>
          <a:ln/>
        </p:spPr>
        <p:txBody>
          <a:bodyPr vert="horz" wrap="square" lIns="0" tIns="0" rIns="0" bIns="0" rtlCol="0" anchor="ctr"/>
          <a:lstStyle/>
          <a:p>
            <a:pPr marL="0" indent="0">
              <a:lnSpc>
                <a:spcPts val="1365"/>
              </a:lnSpc>
              <a:buNone/>
            </a:pPr>
            <a:r>
              <a:rPr lang="en-US" sz="1050" b="1" dirty="0">
                <a:solidFill>
                  <a:srgbClr val="FFFFFF"/>
                </a:solidFill>
              </a:rPr>
              <a:t>Section 4</a:t>
            </a:r>
            <a:endParaRPr lang="en-US" sz="1050" dirty="0"/>
          </a:p>
        </p:txBody>
      </p:sp>
      <p:sp>
        <p:nvSpPr>
          <p:cNvPr id="54" name="SK-29-text-53"/>
          <p:cNvSpPr/>
          <p:nvPr/>
        </p:nvSpPr>
        <p:spPr>
          <a:xfrm>
            <a:off x="2343150" y="4045893"/>
            <a:ext cx="2533650" cy="822871"/>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Emergency admission for assessment. Use only if S2 is impossible.</a:t>
            </a:r>
            <a:endParaRPr lang="en-US" sz="1200" dirty="0"/>
          </a:p>
        </p:txBody>
      </p:sp>
      <p:sp>
        <p:nvSpPr>
          <p:cNvPr id="55" name="SK-29-text-54"/>
          <p:cNvSpPr/>
          <p:nvPr/>
        </p:nvSpPr>
        <p:spPr>
          <a:xfrm>
            <a:off x="5105400" y="4045893"/>
            <a:ext cx="2590274" cy="822871"/>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Up to 72 hours</a:t>
            </a:r>
            <a:endParaRPr lang="en-US" sz="1200" dirty="0"/>
          </a:p>
        </p:txBody>
      </p:sp>
      <p:sp>
        <p:nvSpPr>
          <p:cNvPr id="56" name="SK-29-text-55"/>
          <p:cNvSpPr/>
          <p:nvPr/>
        </p:nvSpPr>
        <p:spPr>
          <a:xfrm>
            <a:off x="7315200" y="4045893"/>
            <a:ext cx="4876800" cy="822871"/>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AMHP + 1 Doctor (usually GP who knows the patient).</a:t>
            </a:r>
            <a:endParaRPr lang="en-US" sz="1200" dirty="0"/>
          </a:p>
        </p:txBody>
      </p:sp>
      <p:sp>
        <p:nvSpPr>
          <p:cNvPr id="57" name="SK-29-textBg-56"/>
          <p:cNvSpPr/>
          <p:nvPr/>
        </p:nvSpPr>
        <p:spPr>
          <a:xfrm>
            <a:off x="685800" y="4983063"/>
            <a:ext cx="893713" cy="211336"/>
          </a:xfrm>
          <a:prstGeom prst="roundRect">
            <a:avLst>
              <a:gd name="adj" fmla="val 9014"/>
            </a:avLst>
          </a:prstGeom>
          <a:solidFill>
            <a:srgbClr val="E0651F"/>
          </a:solidFill>
          <a:ln w="12700">
            <a:solidFill>
              <a:srgbClr val="333333">
                <a:alpha val="0"/>
              </a:srgbClr>
            </a:solidFill>
            <a:prstDash val="solid"/>
          </a:ln>
        </p:spPr>
        <p:txBody>
          <a:bodyPr/>
          <a:lstStyle/>
          <a:p>
            <a:endParaRPr lang="en-GB"/>
          </a:p>
        </p:txBody>
      </p:sp>
      <p:sp>
        <p:nvSpPr>
          <p:cNvPr id="58" name="SK-29-text-57"/>
          <p:cNvSpPr/>
          <p:nvPr/>
        </p:nvSpPr>
        <p:spPr>
          <a:xfrm>
            <a:off x="762000" y="4983063"/>
            <a:ext cx="1725525" cy="211336"/>
          </a:xfrm>
          <a:prstGeom prst="rect">
            <a:avLst/>
          </a:prstGeom>
          <a:noFill/>
          <a:ln/>
        </p:spPr>
        <p:txBody>
          <a:bodyPr vert="horz" wrap="square" lIns="0" tIns="0" rIns="0" bIns="0" rtlCol="0" anchor="ctr"/>
          <a:lstStyle/>
          <a:p>
            <a:pPr marL="0" indent="0">
              <a:lnSpc>
                <a:spcPts val="1365"/>
              </a:lnSpc>
              <a:buNone/>
            </a:pPr>
            <a:r>
              <a:rPr lang="en-US" sz="1050" b="1" dirty="0">
                <a:solidFill>
                  <a:srgbClr val="FFFFFF"/>
                </a:solidFill>
              </a:rPr>
              <a:t>Section 136</a:t>
            </a:r>
            <a:endParaRPr lang="en-US" sz="1050" dirty="0"/>
          </a:p>
        </p:txBody>
      </p:sp>
      <p:sp>
        <p:nvSpPr>
          <p:cNvPr id="59" name="SK-29-text-58"/>
          <p:cNvSpPr/>
          <p:nvPr/>
        </p:nvSpPr>
        <p:spPr>
          <a:xfrm>
            <a:off x="2343150" y="4868763"/>
            <a:ext cx="2533650" cy="624780"/>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Police power to remove from a public place to a 'Place of Safety'.</a:t>
            </a:r>
            <a:endParaRPr lang="en-US" sz="1200" dirty="0"/>
          </a:p>
        </p:txBody>
      </p:sp>
      <p:sp>
        <p:nvSpPr>
          <p:cNvPr id="60" name="SK-29-text-59"/>
          <p:cNvSpPr/>
          <p:nvPr/>
        </p:nvSpPr>
        <p:spPr>
          <a:xfrm>
            <a:off x="5105400" y="4868763"/>
            <a:ext cx="2590274" cy="624780"/>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Up to 24 hours</a:t>
            </a:r>
            <a:endParaRPr lang="en-US" sz="1200" dirty="0"/>
          </a:p>
        </p:txBody>
      </p:sp>
      <p:sp>
        <p:nvSpPr>
          <p:cNvPr id="61" name="SK-29-text-60"/>
          <p:cNvSpPr/>
          <p:nvPr/>
        </p:nvSpPr>
        <p:spPr>
          <a:xfrm>
            <a:off x="7315200" y="4868763"/>
            <a:ext cx="4191000" cy="624780"/>
          </a:xfrm>
          <a:prstGeom prst="rect">
            <a:avLst/>
          </a:prstGeom>
          <a:noFill/>
          <a:ln/>
        </p:spPr>
        <p:txBody>
          <a:bodyPr vert="horz" wrap="square" lIns="0" tIns="0" rIns="0" bIns="0" rtlCol="0" anchor="ctr"/>
          <a:lstStyle/>
          <a:p>
            <a:pPr marL="0" indent="0">
              <a:lnSpc>
                <a:spcPts val="1560"/>
              </a:lnSpc>
              <a:buNone/>
            </a:pPr>
            <a:r>
              <a:rPr lang="en-US" sz="1200" dirty="0">
                <a:solidFill>
                  <a:srgbClr val="2D3436"/>
                </a:solidFill>
              </a:rPr>
              <a:t>Police Officer. Requires immediate assessment by Dr + AMHP at hospital.</a:t>
            </a:r>
            <a:endParaRPr lang="en-US" sz="1200" dirty="0"/>
          </a:p>
        </p:txBody>
      </p:sp>
      <p:sp>
        <p:nvSpPr>
          <p:cNvPr id="62" name="SK-29-text-61"/>
          <p:cNvSpPr/>
          <p:nvPr/>
        </p:nvSpPr>
        <p:spPr>
          <a:xfrm>
            <a:off x="1114425" y="5798344"/>
            <a:ext cx="10191899"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Common Pitfall: Obsolete Legislation</a:t>
            </a:r>
            <a:endParaRPr lang="en-US" sz="1200" dirty="0"/>
          </a:p>
        </p:txBody>
      </p:sp>
      <p:sp>
        <p:nvSpPr>
          <p:cNvPr id="63" name="SK-29-text-62"/>
          <p:cNvSpPr/>
          <p:nvPr/>
        </p:nvSpPr>
        <p:spPr>
          <a:xfrm>
            <a:off x="1114425" y="6026944"/>
            <a:ext cx="11077575" cy="214313"/>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Do not quote the "1986 Act" in exams or practice. Always refer to the 1983 Act (as amended in 2007). Use local AMHP/Crisis protocols for emergency pathways.</a:t>
            </a:r>
            <a:endParaRPr lang="en-US" sz="1125" dirty="0"/>
          </a:p>
        </p:txBody>
      </p:sp>
      <p:sp>
        <p:nvSpPr>
          <p:cNvPr id="64" name="SK-29-text-63"/>
          <p:cNvSpPr/>
          <p:nvPr/>
        </p:nvSpPr>
        <p:spPr>
          <a:xfrm>
            <a:off x="571500" y="6616303"/>
            <a:ext cx="5471160"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Psychosis in Primary Care — Section 29</a:t>
            </a:r>
            <a:endParaRPr lang="en-US" sz="900" dirty="0"/>
          </a:p>
        </p:txBody>
      </p:sp>
      <p:sp>
        <p:nvSpPr>
          <p:cNvPr id="65" name="SK-29-text-64"/>
          <p:cNvSpPr/>
          <p:nvPr/>
        </p:nvSpPr>
        <p:spPr>
          <a:xfrm>
            <a:off x="10360819" y="6616303"/>
            <a:ext cx="1831181" cy="171450"/>
          </a:xfrm>
          <a:prstGeom prst="rect">
            <a:avLst/>
          </a:prstGeom>
          <a:noFill/>
          <a:ln/>
        </p:spPr>
        <p:txBody>
          <a:bodyPr vert="horz" wrap="square" lIns="0" tIns="0" rIns="0" bIns="0" rtlCol="0" anchor="ctr"/>
          <a:lstStyle/>
          <a:p>
            <a:pPr marL="0" indent="0">
              <a:lnSpc>
                <a:spcPts val="1350"/>
              </a:lnSpc>
              <a:buNone/>
            </a:pPr>
            <a:r>
              <a:rPr lang="en-US" sz="900" b="1" dirty="0">
                <a:solidFill>
                  <a:srgbClr val="E0651F"/>
                </a:solidFill>
              </a:rPr>
              <a:t>www.bradfordvts.co.uk</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30-img-4" descr="preencoded.png"/>
          <p:cNvPicPr>
            <a:picLocks noChangeAspect="1"/>
          </p:cNvPicPr>
          <p:nvPr/>
        </p:nvPicPr>
        <p:blipFill>
          <a:blip r:embed="rId6"/>
          <a:stretch>
            <a:fillRect/>
          </a:stretch>
        </p:blipFill>
        <p:spPr>
          <a:xfrm>
            <a:off x="571500" y="2046089"/>
            <a:ext cx="190500" cy="152400"/>
          </a:xfrm>
          <a:prstGeom prst="rect">
            <a:avLst/>
          </a:prstGeom>
        </p:spPr>
      </p:pic>
      <p:pic>
        <p:nvPicPr>
          <p:cNvPr id="6" name="SK-30-img-5" descr="preencoded.png"/>
          <p:cNvPicPr>
            <a:picLocks noChangeAspect="1"/>
          </p:cNvPicPr>
          <p:nvPr/>
        </p:nvPicPr>
        <p:blipFill>
          <a:blip r:embed="rId7"/>
          <a:stretch>
            <a:fillRect/>
          </a:stretch>
        </p:blipFill>
        <p:spPr>
          <a:xfrm>
            <a:off x="571500" y="2341364"/>
            <a:ext cx="5138738" cy="1297037"/>
          </a:xfrm>
          <a:prstGeom prst="rect">
            <a:avLst/>
          </a:prstGeom>
        </p:spPr>
      </p:pic>
      <p:pic>
        <p:nvPicPr>
          <p:cNvPr id="7" name="SK-30-img-6" descr="preencoded.png"/>
          <p:cNvPicPr>
            <a:picLocks noChangeAspect="1"/>
          </p:cNvPicPr>
          <p:nvPr/>
        </p:nvPicPr>
        <p:blipFill>
          <a:blip r:embed="rId8"/>
          <a:stretch>
            <a:fillRect/>
          </a:stretch>
        </p:blipFill>
        <p:spPr>
          <a:xfrm>
            <a:off x="571500" y="3924151"/>
            <a:ext cx="190500" cy="152400"/>
          </a:xfrm>
          <a:prstGeom prst="rect">
            <a:avLst/>
          </a:prstGeom>
        </p:spPr>
      </p:pic>
      <p:pic>
        <p:nvPicPr>
          <p:cNvPr id="8" name="SK-30-img-7" descr="preencoded.png"/>
          <p:cNvPicPr>
            <a:picLocks noChangeAspect="1"/>
          </p:cNvPicPr>
          <p:nvPr/>
        </p:nvPicPr>
        <p:blipFill>
          <a:blip r:embed="rId9"/>
          <a:stretch>
            <a:fillRect/>
          </a:stretch>
        </p:blipFill>
        <p:spPr>
          <a:xfrm>
            <a:off x="571500" y="4219426"/>
            <a:ext cx="5138738" cy="1123950"/>
          </a:xfrm>
          <a:prstGeom prst="rect">
            <a:avLst/>
          </a:prstGeom>
        </p:spPr>
      </p:pic>
      <p:pic>
        <p:nvPicPr>
          <p:cNvPr id="9" name="SK-30-img-8" descr="preencoded.png"/>
          <p:cNvPicPr>
            <a:picLocks noChangeAspect="1"/>
          </p:cNvPicPr>
          <p:nvPr/>
        </p:nvPicPr>
        <p:blipFill>
          <a:blip r:embed="rId10"/>
          <a:stretch>
            <a:fillRect/>
          </a:stretch>
        </p:blipFill>
        <p:spPr>
          <a:xfrm>
            <a:off x="685800" y="4381351"/>
            <a:ext cx="2222748" cy="238125"/>
          </a:xfrm>
          <a:prstGeom prst="rect">
            <a:avLst/>
          </a:prstGeom>
        </p:spPr>
      </p:pic>
      <p:pic>
        <p:nvPicPr>
          <p:cNvPr id="10" name="SK-30-img-9" descr="preencoded.png"/>
          <p:cNvPicPr>
            <a:picLocks noChangeAspect="1"/>
          </p:cNvPicPr>
          <p:nvPr/>
        </p:nvPicPr>
        <p:blipFill>
          <a:blip r:embed="rId11"/>
          <a:stretch>
            <a:fillRect/>
          </a:stretch>
        </p:blipFill>
        <p:spPr>
          <a:xfrm>
            <a:off x="2984748" y="4381351"/>
            <a:ext cx="2182713" cy="238125"/>
          </a:xfrm>
          <a:prstGeom prst="rect">
            <a:avLst/>
          </a:prstGeom>
        </p:spPr>
      </p:pic>
      <p:pic>
        <p:nvPicPr>
          <p:cNvPr id="11" name="SK-30-img-10" descr="preencoded.png"/>
          <p:cNvPicPr>
            <a:picLocks noChangeAspect="1"/>
          </p:cNvPicPr>
          <p:nvPr/>
        </p:nvPicPr>
        <p:blipFill>
          <a:blip r:embed="rId12"/>
          <a:stretch>
            <a:fillRect/>
          </a:stretch>
        </p:blipFill>
        <p:spPr>
          <a:xfrm>
            <a:off x="685800" y="4695676"/>
            <a:ext cx="2227362" cy="238125"/>
          </a:xfrm>
          <a:prstGeom prst="rect">
            <a:avLst/>
          </a:prstGeom>
        </p:spPr>
      </p:pic>
      <p:pic>
        <p:nvPicPr>
          <p:cNvPr id="12" name="SK-30-img-11" descr="preencoded.png"/>
          <p:cNvPicPr>
            <a:picLocks noChangeAspect="1"/>
          </p:cNvPicPr>
          <p:nvPr/>
        </p:nvPicPr>
        <p:blipFill>
          <a:blip r:embed="rId13"/>
          <a:stretch>
            <a:fillRect/>
          </a:stretch>
        </p:blipFill>
        <p:spPr>
          <a:xfrm>
            <a:off x="2989362" y="4695676"/>
            <a:ext cx="2198043" cy="238125"/>
          </a:xfrm>
          <a:prstGeom prst="rect">
            <a:avLst/>
          </a:prstGeom>
        </p:spPr>
      </p:pic>
      <p:pic>
        <p:nvPicPr>
          <p:cNvPr id="13" name="SK-30-img-12" descr="preencoded.png"/>
          <p:cNvPicPr>
            <a:picLocks noChangeAspect="1"/>
          </p:cNvPicPr>
          <p:nvPr/>
        </p:nvPicPr>
        <p:blipFill>
          <a:blip r:embed="rId14"/>
          <a:stretch>
            <a:fillRect/>
          </a:stretch>
        </p:blipFill>
        <p:spPr>
          <a:xfrm>
            <a:off x="6091238" y="1388715"/>
            <a:ext cx="9525" cy="4516785"/>
          </a:xfrm>
          <a:prstGeom prst="rect">
            <a:avLst/>
          </a:prstGeom>
        </p:spPr>
      </p:pic>
      <p:pic>
        <p:nvPicPr>
          <p:cNvPr id="14" name="SK-30-img-13" descr="preencoded.png"/>
          <p:cNvPicPr>
            <a:picLocks noChangeAspect="1"/>
          </p:cNvPicPr>
          <p:nvPr/>
        </p:nvPicPr>
        <p:blipFill>
          <a:blip r:embed="rId15"/>
          <a:stretch>
            <a:fillRect/>
          </a:stretch>
        </p:blipFill>
        <p:spPr>
          <a:xfrm>
            <a:off x="6481763" y="1663750"/>
            <a:ext cx="190500" cy="152400"/>
          </a:xfrm>
          <a:prstGeom prst="rect">
            <a:avLst/>
          </a:prstGeom>
        </p:spPr>
      </p:pic>
      <p:pic>
        <p:nvPicPr>
          <p:cNvPr id="15" name="SK-30-img-14" descr="preencoded.png"/>
          <p:cNvPicPr>
            <a:picLocks noChangeAspect="1"/>
          </p:cNvPicPr>
          <p:nvPr/>
        </p:nvPicPr>
        <p:blipFill>
          <a:blip r:embed="rId16"/>
          <a:stretch>
            <a:fillRect/>
          </a:stretch>
        </p:blipFill>
        <p:spPr>
          <a:xfrm>
            <a:off x="6481763" y="1959025"/>
            <a:ext cx="5138738" cy="1799779"/>
          </a:xfrm>
          <a:prstGeom prst="rect">
            <a:avLst/>
          </a:prstGeom>
        </p:spPr>
      </p:pic>
      <p:pic>
        <p:nvPicPr>
          <p:cNvPr id="16" name="SK-30-img-15" descr="preencoded.png"/>
          <p:cNvPicPr>
            <a:picLocks noChangeAspect="1"/>
          </p:cNvPicPr>
          <p:nvPr/>
        </p:nvPicPr>
        <p:blipFill>
          <a:blip r:embed="rId17"/>
          <a:stretch>
            <a:fillRect/>
          </a:stretch>
        </p:blipFill>
        <p:spPr>
          <a:xfrm>
            <a:off x="6481763" y="4044553"/>
            <a:ext cx="190500" cy="152400"/>
          </a:xfrm>
          <a:prstGeom prst="rect">
            <a:avLst/>
          </a:prstGeom>
        </p:spPr>
      </p:pic>
      <p:pic>
        <p:nvPicPr>
          <p:cNvPr id="17" name="SK-30-img-16" descr="preencoded.png"/>
          <p:cNvPicPr>
            <a:picLocks noChangeAspect="1"/>
          </p:cNvPicPr>
          <p:nvPr/>
        </p:nvPicPr>
        <p:blipFill>
          <a:blip r:embed="rId18"/>
          <a:stretch>
            <a:fillRect/>
          </a:stretch>
        </p:blipFill>
        <p:spPr>
          <a:xfrm>
            <a:off x="6481763" y="4339828"/>
            <a:ext cx="5138738" cy="1385888"/>
          </a:xfrm>
          <a:prstGeom prst="rect">
            <a:avLst/>
          </a:prstGeom>
        </p:spPr>
      </p:pic>
      <p:pic>
        <p:nvPicPr>
          <p:cNvPr id="18" name="SK-30-img-17" descr="preencoded.png"/>
          <p:cNvPicPr>
            <a:picLocks noChangeAspect="1"/>
          </p:cNvPicPr>
          <p:nvPr/>
        </p:nvPicPr>
        <p:blipFill>
          <a:blip r:embed="rId19"/>
          <a:stretch>
            <a:fillRect/>
          </a:stretch>
        </p:blipFill>
        <p:spPr>
          <a:xfrm>
            <a:off x="6596063" y="5373291"/>
            <a:ext cx="1135856" cy="238125"/>
          </a:xfrm>
          <a:prstGeom prst="rect">
            <a:avLst/>
          </a:prstGeom>
        </p:spPr>
      </p:pic>
      <p:pic>
        <p:nvPicPr>
          <p:cNvPr id="19" name="SK-30-img-18" descr="preencoded.png"/>
          <p:cNvPicPr>
            <a:picLocks noChangeAspect="1"/>
          </p:cNvPicPr>
          <p:nvPr/>
        </p:nvPicPr>
        <p:blipFill>
          <a:blip r:embed="rId20"/>
          <a:stretch>
            <a:fillRect/>
          </a:stretch>
        </p:blipFill>
        <p:spPr>
          <a:xfrm>
            <a:off x="7808119" y="5373291"/>
            <a:ext cx="1337667" cy="238125"/>
          </a:xfrm>
          <a:prstGeom prst="rect">
            <a:avLst/>
          </a:prstGeom>
        </p:spPr>
      </p:pic>
      <p:pic>
        <p:nvPicPr>
          <p:cNvPr id="20" name="SK-30-img-19" descr="preencoded.png"/>
          <p:cNvPicPr>
            <a:picLocks noChangeAspect="1"/>
          </p:cNvPicPr>
          <p:nvPr/>
        </p:nvPicPr>
        <p:blipFill>
          <a:blip r:embed="rId21"/>
          <a:stretch>
            <a:fillRect/>
          </a:stretch>
        </p:blipFill>
        <p:spPr>
          <a:xfrm>
            <a:off x="9221986" y="5373291"/>
            <a:ext cx="1404491" cy="238125"/>
          </a:xfrm>
          <a:prstGeom prst="rect">
            <a:avLst/>
          </a:prstGeom>
        </p:spPr>
      </p:pic>
      <p:pic>
        <p:nvPicPr>
          <p:cNvPr id="21" name="SK-30-img-20" descr="preencoded.png"/>
          <p:cNvPicPr>
            <a:picLocks noChangeAspect="1"/>
          </p:cNvPicPr>
          <p:nvPr/>
        </p:nvPicPr>
        <p:blipFill>
          <a:blip r:embed="rId22"/>
          <a:stretch>
            <a:fillRect/>
          </a:stretch>
        </p:blipFill>
        <p:spPr>
          <a:xfrm>
            <a:off x="571500" y="6286500"/>
            <a:ext cx="11049000" cy="381000"/>
          </a:xfrm>
          <a:prstGeom prst="rect">
            <a:avLst/>
          </a:prstGeom>
        </p:spPr>
      </p:pic>
      <p:sp>
        <p:nvSpPr>
          <p:cNvPr id="22" name="SK-30-text-21"/>
          <p:cNvSpPr/>
          <p:nvPr/>
        </p:nvSpPr>
        <p:spPr>
          <a:xfrm>
            <a:off x="819150" y="381000"/>
            <a:ext cx="637984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Exam Pearls: AKT</a:t>
            </a:r>
            <a:endParaRPr lang="en-US" sz="2550" dirty="0"/>
          </a:p>
        </p:txBody>
      </p:sp>
      <p:sp>
        <p:nvSpPr>
          <p:cNvPr id="23" name="SK-30-text-22"/>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4" name="SK-30-text-23"/>
          <p:cNvSpPr/>
          <p:nvPr/>
        </p:nvSpPr>
        <p:spPr>
          <a:xfrm>
            <a:off x="876300" y="1950839"/>
            <a:ext cx="45034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6C5CE7"/>
                </a:solidFill>
              </a:rPr>
              <a:t>Core Definitions</a:t>
            </a:r>
            <a:endParaRPr lang="en-US" sz="1800" dirty="0"/>
          </a:p>
        </p:txBody>
      </p:sp>
      <p:sp>
        <p:nvSpPr>
          <p:cNvPr id="25" name="SK-30-text-24"/>
          <p:cNvSpPr/>
          <p:nvPr/>
        </p:nvSpPr>
        <p:spPr>
          <a:xfrm>
            <a:off x="685800" y="2455664"/>
            <a:ext cx="49958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Symptom Clusters</a:t>
            </a:r>
            <a:endParaRPr lang="en-US" sz="1350" dirty="0"/>
          </a:p>
        </p:txBody>
      </p:sp>
      <p:sp>
        <p:nvSpPr>
          <p:cNvPr id="26" name="SK-30-text-25"/>
          <p:cNvSpPr/>
          <p:nvPr/>
        </p:nvSpPr>
        <p:spPr>
          <a:xfrm>
            <a:off x="685800" y="2769989"/>
            <a:ext cx="98755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Positive:</a:t>
            </a:r>
            <a:r>
              <a:rPr lang="en-US" sz="1200" dirty="0">
                <a:solidFill>
                  <a:srgbClr val="636E72"/>
                </a:solidFill>
              </a:rPr>
              <a:t> Hallucinations, Delusions, Thought Disorder.</a:t>
            </a:r>
            <a:endParaRPr lang="en-US" sz="1200" dirty="0"/>
          </a:p>
        </p:txBody>
      </p:sp>
      <p:sp>
        <p:nvSpPr>
          <p:cNvPr id="27" name="SK-30-text-26"/>
          <p:cNvSpPr/>
          <p:nvPr/>
        </p:nvSpPr>
        <p:spPr>
          <a:xfrm>
            <a:off x="685800" y="3021360"/>
            <a:ext cx="115062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Negative:</a:t>
            </a:r>
            <a:r>
              <a:rPr lang="en-US" sz="1200" dirty="0">
                <a:solidFill>
                  <a:srgbClr val="636E72"/>
                </a:solidFill>
              </a:rPr>
              <a:t> Apathy, Social withdrawal, Alogia (poverty of speech).</a:t>
            </a:r>
            <a:endParaRPr lang="en-US" sz="1200" dirty="0"/>
          </a:p>
        </p:txBody>
      </p:sp>
      <p:sp>
        <p:nvSpPr>
          <p:cNvPr id="28" name="SK-30-text-27"/>
          <p:cNvSpPr/>
          <p:nvPr/>
        </p:nvSpPr>
        <p:spPr>
          <a:xfrm>
            <a:off x="685800" y="3272730"/>
            <a:ext cx="115062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Functional Decline:</a:t>
            </a:r>
            <a:r>
              <a:rPr lang="en-US" sz="1200" dirty="0">
                <a:solidFill>
                  <a:srgbClr val="636E72"/>
                </a:solidFill>
              </a:rPr>
              <a:t> Often precedes florid symptoms in young adults.</a:t>
            </a:r>
            <a:endParaRPr lang="en-US" sz="1200" dirty="0"/>
          </a:p>
        </p:txBody>
      </p:sp>
      <p:sp>
        <p:nvSpPr>
          <p:cNvPr id="29" name="SK-30-text-28"/>
          <p:cNvSpPr/>
          <p:nvPr/>
        </p:nvSpPr>
        <p:spPr>
          <a:xfrm>
            <a:off x="876300" y="3828901"/>
            <a:ext cx="68808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6C5CE7"/>
                </a:solidFill>
              </a:rPr>
              <a:t>Mental Health Act 1983</a:t>
            </a:r>
            <a:endParaRPr lang="en-US" sz="1800" dirty="0"/>
          </a:p>
        </p:txBody>
      </p:sp>
      <p:sp>
        <p:nvSpPr>
          <p:cNvPr id="30" name="SK-30-text-29"/>
          <p:cNvSpPr/>
          <p:nvPr/>
        </p:nvSpPr>
        <p:spPr>
          <a:xfrm>
            <a:off x="762000" y="4381351"/>
            <a:ext cx="4994798"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Section 2: Assessment (28 days)</a:t>
            </a:r>
            <a:endParaRPr lang="en-US" sz="1050" dirty="0"/>
          </a:p>
        </p:txBody>
      </p:sp>
      <p:sp>
        <p:nvSpPr>
          <p:cNvPr id="31" name="SK-30-text-30"/>
          <p:cNvSpPr/>
          <p:nvPr/>
        </p:nvSpPr>
        <p:spPr>
          <a:xfrm>
            <a:off x="3060948" y="4381351"/>
            <a:ext cx="4888926"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Section 3: Treatment (6 months)</a:t>
            </a:r>
            <a:endParaRPr lang="en-US" sz="1050" dirty="0"/>
          </a:p>
        </p:txBody>
      </p:sp>
      <p:sp>
        <p:nvSpPr>
          <p:cNvPr id="32" name="SK-30-text-31"/>
          <p:cNvSpPr/>
          <p:nvPr/>
        </p:nvSpPr>
        <p:spPr>
          <a:xfrm>
            <a:off x="762000" y="4695676"/>
            <a:ext cx="4995548"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Section 4: Emergency (72 hours)</a:t>
            </a:r>
            <a:endParaRPr lang="en-US" sz="1050" dirty="0"/>
          </a:p>
        </p:txBody>
      </p:sp>
      <p:sp>
        <p:nvSpPr>
          <p:cNvPr id="33" name="SK-30-text-32"/>
          <p:cNvSpPr/>
          <p:nvPr/>
        </p:nvSpPr>
        <p:spPr>
          <a:xfrm>
            <a:off x="3065562" y="4695676"/>
            <a:ext cx="4990729"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Section 136: Public Place Power</a:t>
            </a:r>
            <a:endParaRPr lang="en-US" sz="1050" dirty="0"/>
          </a:p>
        </p:txBody>
      </p:sp>
      <p:sp>
        <p:nvSpPr>
          <p:cNvPr id="34" name="SK-30-text-33"/>
          <p:cNvSpPr/>
          <p:nvPr/>
        </p:nvSpPr>
        <p:spPr>
          <a:xfrm>
            <a:off x="685800" y="5029051"/>
            <a:ext cx="9037320" cy="200025"/>
          </a:xfrm>
          <a:prstGeom prst="rect">
            <a:avLst/>
          </a:prstGeom>
          <a:noFill/>
          <a:ln/>
        </p:spPr>
        <p:txBody>
          <a:bodyPr vert="horz" wrap="square" lIns="0" tIns="0" rIns="0" bIns="0" rtlCol="0" anchor="ctr"/>
          <a:lstStyle/>
          <a:p>
            <a:pPr marL="0" indent="0">
              <a:lnSpc>
                <a:spcPts val="1575"/>
              </a:lnSpc>
              <a:buNone/>
            </a:pPr>
            <a:r>
              <a:rPr lang="en-US" sz="1050" dirty="0">
                <a:solidFill>
                  <a:srgbClr val="636E72"/>
                </a:solidFill>
              </a:rPr>
              <a:t>*Section 4 requires only 1 doctor (usually GP) + AMHP.</a:t>
            </a:r>
            <a:endParaRPr lang="en-US" sz="1050" dirty="0"/>
          </a:p>
        </p:txBody>
      </p:sp>
      <p:sp>
        <p:nvSpPr>
          <p:cNvPr id="35" name="SK-30-text-34"/>
          <p:cNvSpPr/>
          <p:nvPr/>
        </p:nvSpPr>
        <p:spPr>
          <a:xfrm>
            <a:off x="6786563" y="1568500"/>
            <a:ext cx="5405438"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6C5CE7"/>
                </a:solidFill>
              </a:rPr>
              <a:t>Physical Health Monitoring</a:t>
            </a:r>
            <a:endParaRPr lang="en-US" sz="1800" dirty="0"/>
          </a:p>
        </p:txBody>
      </p:sp>
      <p:sp>
        <p:nvSpPr>
          <p:cNvPr id="36" name="SK-30-text-35"/>
          <p:cNvSpPr/>
          <p:nvPr/>
        </p:nvSpPr>
        <p:spPr>
          <a:xfrm>
            <a:off x="6596063" y="2073325"/>
            <a:ext cx="52292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Mandatory Baseline (NICE)</a:t>
            </a:r>
            <a:endParaRPr lang="en-US" sz="1350" dirty="0"/>
          </a:p>
        </p:txBody>
      </p:sp>
      <p:sp>
        <p:nvSpPr>
          <p:cNvPr id="37" name="SK-30-text-36"/>
          <p:cNvSpPr/>
          <p:nvPr/>
        </p:nvSpPr>
        <p:spPr>
          <a:xfrm>
            <a:off x="6596063" y="2387650"/>
            <a:ext cx="51968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Weight &amp; Waist Circumference</a:t>
            </a:r>
            <a:endParaRPr lang="en-US" sz="1200" dirty="0"/>
          </a:p>
        </p:txBody>
      </p:sp>
      <p:sp>
        <p:nvSpPr>
          <p:cNvPr id="38" name="SK-30-text-37"/>
          <p:cNvSpPr/>
          <p:nvPr/>
        </p:nvSpPr>
        <p:spPr>
          <a:xfrm>
            <a:off x="6596063" y="2639020"/>
            <a:ext cx="49863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Pulse &amp; Blood Pressure</a:t>
            </a:r>
            <a:endParaRPr lang="en-US" sz="1200" dirty="0"/>
          </a:p>
        </p:txBody>
      </p:sp>
      <p:sp>
        <p:nvSpPr>
          <p:cNvPr id="39" name="SK-30-text-38"/>
          <p:cNvSpPr/>
          <p:nvPr/>
        </p:nvSpPr>
        <p:spPr>
          <a:xfrm>
            <a:off x="6596063" y="2890391"/>
            <a:ext cx="55959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HbA1c / Fasting Glucose &amp; Lipids</a:t>
            </a:r>
            <a:endParaRPr lang="en-US" sz="1200" dirty="0"/>
          </a:p>
        </p:txBody>
      </p:sp>
      <p:sp>
        <p:nvSpPr>
          <p:cNvPr id="40" name="SK-30-text-39"/>
          <p:cNvSpPr/>
          <p:nvPr/>
        </p:nvSpPr>
        <p:spPr>
          <a:xfrm>
            <a:off x="6596063" y="3141762"/>
            <a:ext cx="55959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Prolactin levels &amp; Movement assessment</a:t>
            </a:r>
            <a:endParaRPr lang="en-US" sz="1200" dirty="0"/>
          </a:p>
        </p:txBody>
      </p:sp>
      <p:sp>
        <p:nvSpPr>
          <p:cNvPr id="41" name="SK-30-text-40"/>
          <p:cNvSpPr/>
          <p:nvPr/>
        </p:nvSpPr>
        <p:spPr>
          <a:xfrm>
            <a:off x="6596063" y="3393132"/>
            <a:ext cx="559593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ECG:</a:t>
            </a:r>
            <a:r>
              <a:rPr lang="en-US" sz="1200" dirty="0">
                <a:solidFill>
                  <a:srgbClr val="636E72"/>
                </a:solidFill>
              </a:rPr>
              <a:t> If CV risk, family Hx, or specific meds.</a:t>
            </a:r>
            <a:endParaRPr lang="en-US" sz="1200" dirty="0"/>
          </a:p>
        </p:txBody>
      </p:sp>
      <p:sp>
        <p:nvSpPr>
          <p:cNvPr id="42" name="SK-30-text-41"/>
          <p:cNvSpPr/>
          <p:nvPr/>
        </p:nvSpPr>
        <p:spPr>
          <a:xfrm>
            <a:off x="6786563" y="3949303"/>
            <a:ext cx="45034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6C5CE7"/>
                </a:solidFill>
              </a:rPr>
              <a:t>Clozapine Safety</a:t>
            </a:r>
            <a:endParaRPr lang="en-US" sz="1800" dirty="0"/>
          </a:p>
        </p:txBody>
      </p:sp>
      <p:sp>
        <p:nvSpPr>
          <p:cNvPr id="43" name="SK-30-text-42"/>
          <p:cNvSpPr/>
          <p:nvPr/>
        </p:nvSpPr>
        <p:spPr>
          <a:xfrm>
            <a:off x="6596063" y="4454128"/>
            <a:ext cx="498633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63031"/>
                </a:solidFill>
              </a:rPr>
              <a:t>AGRANULOCYTOSIS RISK</a:t>
            </a:r>
            <a:endParaRPr lang="en-US" sz="1200" dirty="0"/>
          </a:p>
        </p:txBody>
      </p:sp>
      <p:sp>
        <p:nvSpPr>
          <p:cNvPr id="44" name="SK-30-text-43"/>
          <p:cNvSpPr/>
          <p:nvPr/>
        </p:nvSpPr>
        <p:spPr>
          <a:xfrm>
            <a:off x="6596063" y="4720828"/>
            <a:ext cx="4910138" cy="557213"/>
          </a:xfrm>
          <a:prstGeom prst="rect">
            <a:avLst/>
          </a:prstGeom>
          <a:noFill/>
          <a:ln/>
        </p:spPr>
        <p:txBody>
          <a:bodyPr vert="horz" wrap="square" lIns="0" tIns="0" rIns="0" bIns="0" rtlCol="0" anchor="ctr"/>
          <a:lstStyle/>
          <a:p>
            <a:pPr marL="0" indent="0">
              <a:lnSpc>
                <a:spcPts val="1463"/>
              </a:lnSpc>
              <a:buNone/>
            </a:pPr>
            <a:r>
              <a:rPr lang="en-US" sz="1125" dirty="0">
                <a:solidFill>
                  <a:srgbClr val="2D3436"/>
                </a:solidFill>
              </a:rPr>
              <a:t>Any patient on Clozapine presenting with </a:t>
            </a:r>
            <a:r>
              <a:rPr lang="en-US" sz="1125" b="1" dirty="0">
                <a:solidFill>
                  <a:srgbClr val="2D3436"/>
                </a:solidFill>
              </a:rPr>
              <a:t>fever or sore throat</a:t>
            </a:r>
            <a:r>
              <a:rPr lang="en-US" sz="1125" dirty="0">
                <a:solidFill>
                  <a:srgbClr val="2D3436"/>
                </a:solidFill>
              </a:rPr>
              <a:t> requires an </a:t>
            </a:r>
            <a:r>
              <a:rPr lang="en-US" sz="1125" b="1" dirty="0">
                <a:solidFill>
                  <a:srgbClr val="2D3436"/>
                </a:solidFill>
              </a:rPr>
              <a:t>urgent FBC today</a:t>
            </a:r>
            <a:r>
              <a:rPr lang="en-US" sz="1125" dirty="0">
                <a:solidFill>
                  <a:srgbClr val="2D3436"/>
                </a:solidFill>
              </a:rPr>
              <a:t>. Contact the specialist clozapine monitoring team immediately.</a:t>
            </a:r>
            <a:endParaRPr lang="en-US" sz="1125" dirty="0"/>
          </a:p>
        </p:txBody>
      </p:sp>
      <p:sp>
        <p:nvSpPr>
          <p:cNvPr id="45" name="SK-30-text-44"/>
          <p:cNvSpPr/>
          <p:nvPr/>
        </p:nvSpPr>
        <p:spPr>
          <a:xfrm>
            <a:off x="6672263" y="5373291"/>
            <a:ext cx="220063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Weekly (18wks)</a:t>
            </a:r>
            <a:endParaRPr lang="en-US" sz="1050" dirty="0"/>
          </a:p>
        </p:txBody>
      </p:sp>
      <p:sp>
        <p:nvSpPr>
          <p:cNvPr id="46" name="SK-30-text-45"/>
          <p:cNvSpPr/>
          <p:nvPr/>
        </p:nvSpPr>
        <p:spPr>
          <a:xfrm>
            <a:off x="7884319" y="5373291"/>
            <a:ext cx="3006505"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Fortnightly (to 1yr)</a:t>
            </a:r>
            <a:endParaRPr lang="en-US" sz="1050" dirty="0"/>
          </a:p>
        </p:txBody>
      </p:sp>
      <p:sp>
        <p:nvSpPr>
          <p:cNvPr id="47" name="SK-30-text-46"/>
          <p:cNvSpPr/>
          <p:nvPr/>
        </p:nvSpPr>
        <p:spPr>
          <a:xfrm>
            <a:off x="9298186" y="5373291"/>
            <a:ext cx="2893814"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Monthly (thereafter)</a:t>
            </a:r>
            <a:endParaRPr lang="en-US" sz="1050" dirty="0"/>
          </a:p>
        </p:txBody>
      </p:sp>
      <p:sp>
        <p:nvSpPr>
          <p:cNvPr id="48" name="SK-30-text-47"/>
          <p:cNvSpPr/>
          <p:nvPr/>
        </p:nvSpPr>
        <p:spPr>
          <a:xfrm>
            <a:off x="571500" y="6391275"/>
            <a:ext cx="295656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B2BEC3"/>
                </a:solidFill>
              </a:rPr>
              <a:t>WWW.BRADFORDVTS.CO.UK</a:t>
            </a:r>
            <a:endParaRPr lang="en-US" sz="900" dirty="0"/>
          </a:p>
        </p:txBody>
      </p:sp>
      <p:sp>
        <p:nvSpPr>
          <p:cNvPr id="49" name="SK-30-text-48"/>
          <p:cNvSpPr/>
          <p:nvPr/>
        </p:nvSpPr>
        <p:spPr>
          <a:xfrm>
            <a:off x="10445204" y="6391275"/>
            <a:ext cx="1746796"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High-Yield AKT Review</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4-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4-img-4" descr="preencoded.png"/>
          <p:cNvPicPr>
            <a:picLocks noChangeAspect="1"/>
          </p:cNvPicPr>
          <p:nvPr/>
        </p:nvPicPr>
        <p:blipFill>
          <a:blip r:embed="rId6"/>
          <a:stretch>
            <a:fillRect/>
          </a:stretch>
        </p:blipFill>
        <p:spPr>
          <a:xfrm>
            <a:off x="571500" y="1198215"/>
            <a:ext cx="5381625" cy="2413099"/>
          </a:xfrm>
          <a:prstGeom prst="rect">
            <a:avLst/>
          </a:prstGeom>
        </p:spPr>
      </p:pic>
      <p:pic>
        <p:nvPicPr>
          <p:cNvPr id="6" name="SK-4-img-5" descr="preencoded.png"/>
          <p:cNvPicPr>
            <a:picLocks noChangeAspect="1"/>
          </p:cNvPicPr>
          <p:nvPr/>
        </p:nvPicPr>
        <p:blipFill>
          <a:blip r:embed="rId7"/>
          <a:stretch>
            <a:fillRect/>
          </a:stretch>
        </p:blipFill>
        <p:spPr>
          <a:xfrm>
            <a:off x="685800" y="1312515"/>
            <a:ext cx="5153025" cy="390525"/>
          </a:xfrm>
          <a:prstGeom prst="rect">
            <a:avLst/>
          </a:prstGeom>
        </p:spPr>
      </p:pic>
      <p:pic>
        <p:nvPicPr>
          <p:cNvPr id="7" name="SK-4-img-6" descr="preencoded.png"/>
          <p:cNvPicPr>
            <a:picLocks noChangeAspect="1"/>
          </p:cNvPicPr>
          <p:nvPr/>
        </p:nvPicPr>
        <p:blipFill>
          <a:blip r:embed="rId8"/>
          <a:stretch>
            <a:fillRect/>
          </a:stretch>
        </p:blipFill>
        <p:spPr>
          <a:xfrm>
            <a:off x="685800" y="1393478"/>
            <a:ext cx="190500" cy="152400"/>
          </a:xfrm>
          <a:prstGeom prst="rect">
            <a:avLst/>
          </a:prstGeom>
        </p:spPr>
      </p:pic>
      <p:pic>
        <p:nvPicPr>
          <p:cNvPr id="8" name="SK-4-img-7" descr="preencoded.png"/>
          <p:cNvPicPr>
            <a:picLocks noChangeAspect="1"/>
          </p:cNvPicPr>
          <p:nvPr/>
        </p:nvPicPr>
        <p:blipFill>
          <a:blip r:embed="rId9"/>
          <a:stretch>
            <a:fillRect/>
          </a:stretch>
        </p:blipFill>
        <p:spPr>
          <a:xfrm>
            <a:off x="571500" y="3801814"/>
            <a:ext cx="5381625" cy="2413099"/>
          </a:xfrm>
          <a:prstGeom prst="rect">
            <a:avLst/>
          </a:prstGeom>
        </p:spPr>
      </p:pic>
      <p:pic>
        <p:nvPicPr>
          <p:cNvPr id="9" name="SK-4-img-8" descr="preencoded.png"/>
          <p:cNvPicPr>
            <a:picLocks noChangeAspect="1"/>
          </p:cNvPicPr>
          <p:nvPr/>
        </p:nvPicPr>
        <p:blipFill>
          <a:blip r:embed="rId7"/>
          <a:stretch>
            <a:fillRect/>
          </a:stretch>
        </p:blipFill>
        <p:spPr>
          <a:xfrm>
            <a:off x="685800" y="3916114"/>
            <a:ext cx="5153025" cy="390525"/>
          </a:xfrm>
          <a:prstGeom prst="rect">
            <a:avLst/>
          </a:prstGeom>
        </p:spPr>
      </p:pic>
      <p:pic>
        <p:nvPicPr>
          <p:cNvPr id="10" name="SK-4-img-9" descr="preencoded.png"/>
          <p:cNvPicPr>
            <a:picLocks noChangeAspect="1"/>
          </p:cNvPicPr>
          <p:nvPr/>
        </p:nvPicPr>
        <p:blipFill>
          <a:blip r:embed="rId10"/>
          <a:stretch>
            <a:fillRect/>
          </a:stretch>
        </p:blipFill>
        <p:spPr>
          <a:xfrm>
            <a:off x="685800" y="3997077"/>
            <a:ext cx="190500" cy="152400"/>
          </a:xfrm>
          <a:prstGeom prst="rect">
            <a:avLst/>
          </a:prstGeom>
        </p:spPr>
      </p:pic>
      <p:pic>
        <p:nvPicPr>
          <p:cNvPr id="11" name="SK-4-img-10" descr="preencoded.png"/>
          <p:cNvPicPr>
            <a:picLocks noChangeAspect="1"/>
          </p:cNvPicPr>
          <p:nvPr/>
        </p:nvPicPr>
        <p:blipFill>
          <a:blip r:embed="rId11"/>
          <a:stretch>
            <a:fillRect/>
          </a:stretch>
        </p:blipFill>
        <p:spPr>
          <a:xfrm>
            <a:off x="6238875" y="1198215"/>
            <a:ext cx="5381625" cy="2904232"/>
          </a:xfrm>
          <a:prstGeom prst="rect">
            <a:avLst/>
          </a:prstGeom>
        </p:spPr>
      </p:pic>
      <p:pic>
        <p:nvPicPr>
          <p:cNvPr id="12" name="SK-4-img-11" descr="preencoded.png"/>
          <p:cNvPicPr>
            <a:picLocks noChangeAspect="1"/>
          </p:cNvPicPr>
          <p:nvPr/>
        </p:nvPicPr>
        <p:blipFill>
          <a:blip r:embed="rId7"/>
          <a:stretch>
            <a:fillRect/>
          </a:stretch>
        </p:blipFill>
        <p:spPr>
          <a:xfrm>
            <a:off x="6353175" y="1312515"/>
            <a:ext cx="5153025" cy="390525"/>
          </a:xfrm>
          <a:prstGeom prst="rect">
            <a:avLst/>
          </a:prstGeom>
        </p:spPr>
      </p:pic>
      <p:pic>
        <p:nvPicPr>
          <p:cNvPr id="13" name="SK-4-img-12" descr="preencoded.png"/>
          <p:cNvPicPr>
            <a:picLocks noChangeAspect="1"/>
          </p:cNvPicPr>
          <p:nvPr/>
        </p:nvPicPr>
        <p:blipFill>
          <a:blip r:embed="rId12"/>
          <a:stretch>
            <a:fillRect/>
          </a:stretch>
        </p:blipFill>
        <p:spPr>
          <a:xfrm>
            <a:off x="6353175" y="1393478"/>
            <a:ext cx="190500" cy="152400"/>
          </a:xfrm>
          <a:prstGeom prst="rect">
            <a:avLst/>
          </a:prstGeom>
        </p:spPr>
      </p:pic>
      <p:pic>
        <p:nvPicPr>
          <p:cNvPr id="14" name="SK-4-img-13" descr="preencoded.png"/>
          <p:cNvPicPr>
            <a:picLocks noChangeAspect="1"/>
          </p:cNvPicPr>
          <p:nvPr/>
        </p:nvPicPr>
        <p:blipFill>
          <a:blip r:embed="rId13"/>
          <a:stretch>
            <a:fillRect/>
          </a:stretch>
        </p:blipFill>
        <p:spPr>
          <a:xfrm>
            <a:off x="6238875" y="4292947"/>
            <a:ext cx="5381625" cy="1921966"/>
          </a:xfrm>
          <a:prstGeom prst="rect">
            <a:avLst/>
          </a:prstGeom>
        </p:spPr>
      </p:pic>
      <p:pic>
        <p:nvPicPr>
          <p:cNvPr id="15" name="SK-4-img-14" descr="preencoded.png"/>
          <p:cNvPicPr>
            <a:picLocks noChangeAspect="1"/>
          </p:cNvPicPr>
          <p:nvPr/>
        </p:nvPicPr>
        <p:blipFill>
          <a:blip r:embed="rId14"/>
          <a:stretch>
            <a:fillRect/>
          </a:stretch>
        </p:blipFill>
        <p:spPr>
          <a:xfrm>
            <a:off x="6353175" y="4448175"/>
            <a:ext cx="214313" cy="175320"/>
          </a:xfrm>
          <a:prstGeom prst="rect">
            <a:avLst/>
          </a:prstGeom>
        </p:spPr>
      </p:pic>
      <p:pic>
        <p:nvPicPr>
          <p:cNvPr id="16" name="SK-4-img-15" descr="preencoded.png"/>
          <p:cNvPicPr>
            <a:picLocks noChangeAspect="1"/>
          </p:cNvPicPr>
          <p:nvPr/>
        </p:nvPicPr>
        <p:blipFill>
          <a:blip r:embed="rId15"/>
          <a:stretch>
            <a:fillRect/>
          </a:stretch>
        </p:blipFill>
        <p:spPr>
          <a:xfrm>
            <a:off x="571500" y="6595914"/>
            <a:ext cx="11049000" cy="295275"/>
          </a:xfrm>
          <a:prstGeom prst="rect">
            <a:avLst/>
          </a:prstGeom>
        </p:spPr>
      </p:pic>
      <p:sp>
        <p:nvSpPr>
          <p:cNvPr id="17" name="SK-4-text-16"/>
          <p:cNvSpPr/>
          <p:nvPr/>
        </p:nvSpPr>
        <p:spPr>
          <a:xfrm>
            <a:off x="819150" y="381000"/>
            <a:ext cx="79343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What Psychosis Means</a:t>
            </a:r>
            <a:endParaRPr lang="en-US" sz="2550" dirty="0"/>
          </a:p>
        </p:txBody>
      </p:sp>
      <p:sp>
        <p:nvSpPr>
          <p:cNvPr id="18" name="SK-4-text-17"/>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19" name="SK-4-text-18"/>
          <p:cNvSpPr/>
          <p:nvPr/>
        </p:nvSpPr>
        <p:spPr>
          <a:xfrm>
            <a:off x="971550" y="1312515"/>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Positive Symptoms</a:t>
            </a:r>
            <a:endParaRPr lang="en-US" sz="1650" dirty="0"/>
          </a:p>
        </p:txBody>
      </p:sp>
      <p:sp>
        <p:nvSpPr>
          <p:cNvPr id="20" name="SK-4-text-19"/>
          <p:cNvSpPr/>
          <p:nvPr/>
        </p:nvSpPr>
        <p:spPr>
          <a:xfrm>
            <a:off x="685800" y="1836390"/>
            <a:ext cx="3171825" cy="190500"/>
          </a:xfrm>
          <a:prstGeom prst="rect">
            <a:avLst/>
          </a:prstGeom>
          <a:noFill/>
          <a:ln/>
        </p:spPr>
        <p:txBody>
          <a:bodyPr vert="horz" wrap="square" lIns="0" tIns="0" rIns="0" bIns="0" rtlCol="0" anchor="ctr"/>
          <a:lstStyle/>
          <a:p>
            <a:pPr marL="0" indent="0" algn="l">
              <a:lnSpc>
                <a:spcPts val="1680"/>
              </a:lnSpc>
              <a:buNone/>
            </a:pPr>
            <a:r>
              <a:rPr lang="en-US" sz="1200" b="1" dirty="0">
                <a:solidFill>
                  <a:srgbClr val="636E72"/>
                </a:solidFill>
              </a:rPr>
              <a:t>Hallucinations:</a:t>
            </a:r>
            <a:endParaRPr lang="en-US" sz="1350" dirty="0"/>
          </a:p>
        </p:txBody>
      </p:sp>
      <p:sp>
        <p:nvSpPr>
          <p:cNvPr id="21" name="SK-4-text-20"/>
          <p:cNvSpPr/>
          <p:nvPr/>
        </p:nvSpPr>
        <p:spPr>
          <a:xfrm>
            <a:off x="923776" y="1961852"/>
            <a:ext cx="5029349" cy="4037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Sensory experiences in the absence of stimuli (Auditory is most common in GP).</a:t>
            </a:r>
            <a:endParaRPr lang="en-US" sz="1200" dirty="0"/>
          </a:p>
        </p:txBody>
      </p:sp>
      <p:sp>
        <p:nvSpPr>
          <p:cNvPr id="22" name="SK-4-text-21"/>
          <p:cNvSpPr/>
          <p:nvPr/>
        </p:nvSpPr>
        <p:spPr>
          <a:xfrm>
            <a:off x="685800" y="2396282"/>
            <a:ext cx="2143125" cy="190500"/>
          </a:xfrm>
          <a:prstGeom prst="rect">
            <a:avLst/>
          </a:prstGeom>
          <a:noFill/>
          <a:ln/>
        </p:spPr>
        <p:txBody>
          <a:bodyPr vert="horz" wrap="square" lIns="0" tIns="0" rIns="0" bIns="0" rtlCol="0" anchor="ctr"/>
          <a:lstStyle/>
          <a:p>
            <a:pPr marL="0" indent="0" algn="l">
              <a:lnSpc>
                <a:spcPts val="1680"/>
              </a:lnSpc>
              <a:buNone/>
            </a:pPr>
            <a:r>
              <a:rPr lang="en-US" sz="1200" b="1" dirty="0">
                <a:solidFill>
                  <a:srgbClr val="636E72"/>
                </a:solidFill>
              </a:rPr>
              <a:t>Delusions:</a:t>
            </a:r>
            <a:endParaRPr lang="en-US" sz="1350" dirty="0"/>
          </a:p>
        </p:txBody>
      </p:sp>
      <p:sp>
        <p:nvSpPr>
          <p:cNvPr id="23" name="SK-4-text-22"/>
          <p:cNvSpPr/>
          <p:nvPr/>
        </p:nvSpPr>
        <p:spPr>
          <a:xfrm>
            <a:off x="946954" y="2580977"/>
            <a:ext cx="5080193" cy="4037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Fixed, false beliefs held despite evidence (Persecutory, Grandiose, Reference).</a:t>
            </a:r>
            <a:endParaRPr lang="en-US" sz="1200" dirty="0"/>
          </a:p>
        </p:txBody>
      </p:sp>
      <p:sp>
        <p:nvSpPr>
          <p:cNvPr id="24" name="SK-4-text-23"/>
          <p:cNvSpPr/>
          <p:nvPr/>
        </p:nvSpPr>
        <p:spPr>
          <a:xfrm>
            <a:off x="685800" y="2956173"/>
            <a:ext cx="3583305" cy="190500"/>
          </a:xfrm>
          <a:prstGeom prst="rect">
            <a:avLst/>
          </a:prstGeom>
          <a:noFill/>
          <a:ln/>
        </p:spPr>
        <p:txBody>
          <a:bodyPr vert="horz" wrap="square" lIns="0" tIns="0" rIns="0" bIns="0" rtlCol="0" anchor="ctr"/>
          <a:lstStyle/>
          <a:p>
            <a:pPr marL="0" indent="0" algn="l">
              <a:lnSpc>
                <a:spcPts val="1680"/>
              </a:lnSpc>
              <a:buNone/>
            </a:pPr>
            <a:r>
              <a:rPr lang="en-US" sz="1200" b="1" dirty="0">
                <a:solidFill>
                  <a:srgbClr val="636E72"/>
                </a:solidFill>
              </a:rPr>
              <a:t>Thought Disorder:</a:t>
            </a:r>
            <a:endParaRPr lang="en-US" sz="1350" dirty="0"/>
          </a:p>
        </p:txBody>
      </p:sp>
      <p:sp>
        <p:nvSpPr>
          <p:cNvPr id="25" name="SK-4-text-24"/>
          <p:cNvSpPr/>
          <p:nvPr/>
        </p:nvSpPr>
        <p:spPr>
          <a:xfrm>
            <a:off x="923776" y="3146013"/>
            <a:ext cx="4971901" cy="4037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Disorganised speech, "word salad", neologisms, or tangential thinking.</a:t>
            </a:r>
            <a:endParaRPr lang="en-US" sz="1200" dirty="0"/>
          </a:p>
        </p:txBody>
      </p:sp>
      <p:sp>
        <p:nvSpPr>
          <p:cNvPr id="26" name="SK-4-text-25"/>
          <p:cNvSpPr/>
          <p:nvPr/>
        </p:nvSpPr>
        <p:spPr>
          <a:xfrm>
            <a:off x="971550" y="3916114"/>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Negative Symptoms</a:t>
            </a:r>
            <a:endParaRPr lang="en-US" sz="1650" dirty="0"/>
          </a:p>
        </p:txBody>
      </p:sp>
      <p:sp>
        <p:nvSpPr>
          <p:cNvPr id="27" name="SK-4-text-26"/>
          <p:cNvSpPr/>
          <p:nvPr/>
        </p:nvSpPr>
        <p:spPr>
          <a:xfrm>
            <a:off x="685800" y="4439989"/>
            <a:ext cx="3994785" cy="190500"/>
          </a:xfrm>
          <a:prstGeom prst="rect">
            <a:avLst/>
          </a:prstGeom>
          <a:noFill/>
          <a:ln/>
        </p:spPr>
        <p:txBody>
          <a:bodyPr vert="horz" wrap="square" lIns="0" tIns="0" rIns="0" bIns="0" rtlCol="0" anchor="ctr"/>
          <a:lstStyle/>
          <a:p>
            <a:pPr marL="0" indent="0" algn="l">
              <a:lnSpc>
                <a:spcPts val="1680"/>
              </a:lnSpc>
              <a:buNone/>
            </a:pPr>
            <a:r>
              <a:rPr lang="en-US" sz="1200" b="1" dirty="0">
                <a:solidFill>
                  <a:srgbClr val="636E72"/>
                </a:solidFill>
              </a:rPr>
              <a:t>Apathy &amp; Avolition:</a:t>
            </a:r>
            <a:endParaRPr lang="en-US" sz="1350" dirty="0"/>
          </a:p>
        </p:txBody>
      </p:sp>
      <p:sp>
        <p:nvSpPr>
          <p:cNvPr id="28" name="SK-4-text-27"/>
          <p:cNvSpPr/>
          <p:nvPr/>
        </p:nvSpPr>
        <p:spPr>
          <a:xfrm>
            <a:off x="2311450" y="4468564"/>
            <a:ext cx="4548039" cy="4037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Lack of motivation, drive, or interest in daily activities.</a:t>
            </a:r>
            <a:endParaRPr lang="en-US" sz="1200" dirty="0"/>
          </a:p>
        </p:txBody>
      </p:sp>
      <p:sp>
        <p:nvSpPr>
          <p:cNvPr id="29" name="SK-4-text-28"/>
          <p:cNvSpPr/>
          <p:nvPr/>
        </p:nvSpPr>
        <p:spPr>
          <a:xfrm>
            <a:off x="685800" y="4999881"/>
            <a:ext cx="3789045" cy="190500"/>
          </a:xfrm>
          <a:prstGeom prst="rect">
            <a:avLst/>
          </a:prstGeom>
          <a:noFill/>
          <a:ln/>
        </p:spPr>
        <p:txBody>
          <a:bodyPr vert="horz" wrap="square" lIns="0" tIns="0" rIns="0" bIns="0" rtlCol="0" anchor="ctr"/>
          <a:lstStyle/>
          <a:p>
            <a:pPr marL="0" indent="0" algn="l">
              <a:lnSpc>
                <a:spcPts val="1680"/>
              </a:lnSpc>
              <a:buNone/>
            </a:pPr>
            <a:r>
              <a:rPr lang="en-US" sz="1200" b="1" dirty="0">
                <a:solidFill>
                  <a:srgbClr val="636E72"/>
                </a:solidFill>
              </a:rPr>
              <a:t>Social Withdrawal:</a:t>
            </a:r>
            <a:endParaRPr lang="en-US" sz="1350" dirty="0"/>
          </a:p>
        </p:txBody>
      </p:sp>
      <p:sp>
        <p:nvSpPr>
          <p:cNvPr id="30" name="SK-4-text-29"/>
          <p:cNvSpPr/>
          <p:nvPr/>
        </p:nvSpPr>
        <p:spPr>
          <a:xfrm>
            <a:off x="2256383" y="5028456"/>
            <a:ext cx="4705052" cy="4037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Significant isolation and loss of previous social connections.</a:t>
            </a:r>
            <a:endParaRPr lang="en-US" sz="1200" dirty="0"/>
          </a:p>
        </p:txBody>
      </p:sp>
      <p:sp>
        <p:nvSpPr>
          <p:cNvPr id="31" name="SK-4-text-30"/>
          <p:cNvSpPr/>
          <p:nvPr/>
        </p:nvSpPr>
        <p:spPr>
          <a:xfrm>
            <a:off x="685800" y="5559772"/>
            <a:ext cx="3171825" cy="190500"/>
          </a:xfrm>
          <a:prstGeom prst="rect">
            <a:avLst/>
          </a:prstGeom>
          <a:noFill/>
          <a:ln/>
        </p:spPr>
        <p:txBody>
          <a:bodyPr vert="horz" wrap="square" lIns="0" tIns="0" rIns="0" bIns="0" rtlCol="0" anchor="ctr"/>
          <a:lstStyle/>
          <a:p>
            <a:pPr marL="0" indent="0" algn="l">
              <a:lnSpc>
                <a:spcPts val="1680"/>
              </a:lnSpc>
              <a:buNone/>
            </a:pPr>
            <a:r>
              <a:rPr lang="en-US" sz="1200" b="1" dirty="0">
                <a:solidFill>
                  <a:srgbClr val="636E72"/>
                </a:solidFill>
              </a:rPr>
              <a:t>Blunted Affect:</a:t>
            </a:r>
            <a:endParaRPr lang="en-US" sz="1350" dirty="0"/>
          </a:p>
        </p:txBody>
      </p:sp>
      <p:sp>
        <p:nvSpPr>
          <p:cNvPr id="32" name="SK-4-text-31"/>
          <p:cNvSpPr/>
          <p:nvPr/>
        </p:nvSpPr>
        <p:spPr>
          <a:xfrm>
            <a:off x="1955899" y="5588347"/>
            <a:ext cx="4904631" cy="4037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Reduced emotional expression and poverty of speech (Alogia).</a:t>
            </a:r>
            <a:endParaRPr lang="en-US" sz="1200" dirty="0"/>
          </a:p>
        </p:txBody>
      </p:sp>
      <p:sp>
        <p:nvSpPr>
          <p:cNvPr id="33" name="SK-4-text-32"/>
          <p:cNvSpPr/>
          <p:nvPr/>
        </p:nvSpPr>
        <p:spPr>
          <a:xfrm>
            <a:off x="6638925" y="1312515"/>
            <a:ext cx="46310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Functional Decline</a:t>
            </a:r>
            <a:endParaRPr lang="en-US" sz="1650" dirty="0"/>
          </a:p>
        </p:txBody>
      </p:sp>
      <p:sp>
        <p:nvSpPr>
          <p:cNvPr id="34" name="SK-4-text-33"/>
          <p:cNvSpPr/>
          <p:nvPr/>
        </p:nvSpPr>
        <p:spPr>
          <a:xfrm>
            <a:off x="6353175" y="1836390"/>
            <a:ext cx="4200525" cy="190500"/>
          </a:xfrm>
          <a:prstGeom prst="rect">
            <a:avLst/>
          </a:prstGeom>
          <a:noFill/>
          <a:ln/>
        </p:spPr>
        <p:txBody>
          <a:bodyPr vert="horz" wrap="square" lIns="0" tIns="0" rIns="0" bIns="0" rtlCol="0" anchor="ctr"/>
          <a:lstStyle/>
          <a:p>
            <a:pPr marL="0" indent="0" algn="l">
              <a:lnSpc>
                <a:spcPts val="1680"/>
              </a:lnSpc>
              <a:buNone/>
            </a:pPr>
            <a:r>
              <a:rPr lang="en-US" sz="1200" b="1" dirty="0">
                <a:solidFill>
                  <a:srgbClr val="636E72"/>
                </a:solidFill>
              </a:rPr>
              <a:t>Occupational Impact:</a:t>
            </a:r>
            <a:endParaRPr lang="en-US" sz="1350" dirty="0"/>
          </a:p>
        </p:txBody>
      </p:sp>
      <p:sp>
        <p:nvSpPr>
          <p:cNvPr id="35" name="SK-4-text-34"/>
          <p:cNvSpPr/>
          <p:nvPr/>
        </p:nvSpPr>
        <p:spPr>
          <a:xfrm>
            <a:off x="6638925" y="1982549"/>
            <a:ext cx="4047530" cy="4037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Sudden drop in grades at school/uni or inability to maintain a job.</a:t>
            </a:r>
            <a:endParaRPr lang="en-US" sz="1200" dirty="0"/>
          </a:p>
        </p:txBody>
      </p:sp>
      <p:sp>
        <p:nvSpPr>
          <p:cNvPr id="36" name="SK-4-text-35"/>
          <p:cNvSpPr/>
          <p:nvPr/>
        </p:nvSpPr>
        <p:spPr>
          <a:xfrm>
            <a:off x="6353175" y="2396282"/>
            <a:ext cx="2143125" cy="190500"/>
          </a:xfrm>
          <a:prstGeom prst="rect">
            <a:avLst/>
          </a:prstGeom>
          <a:noFill/>
          <a:ln/>
        </p:spPr>
        <p:txBody>
          <a:bodyPr vert="horz" wrap="square" lIns="0" tIns="0" rIns="0" bIns="0" rtlCol="0" anchor="ctr"/>
          <a:lstStyle/>
          <a:p>
            <a:pPr marL="0" indent="0" algn="l">
              <a:lnSpc>
                <a:spcPts val="1680"/>
              </a:lnSpc>
              <a:buNone/>
            </a:pPr>
            <a:r>
              <a:rPr lang="en-US" sz="1200" b="1" dirty="0">
                <a:solidFill>
                  <a:srgbClr val="636E72"/>
                </a:solidFill>
              </a:rPr>
              <a:t>Self-Care:</a:t>
            </a:r>
            <a:endParaRPr lang="en-US" sz="1350" dirty="0"/>
          </a:p>
        </p:txBody>
      </p:sp>
      <p:sp>
        <p:nvSpPr>
          <p:cNvPr id="37" name="SK-4-text-36"/>
          <p:cNvSpPr/>
          <p:nvPr/>
        </p:nvSpPr>
        <p:spPr>
          <a:xfrm>
            <a:off x="6662738" y="2516556"/>
            <a:ext cx="4703862" cy="4037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Neglect of personal hygiene, nutrition, and basic physical health needs.</a:t>
            </a:r>
            <a:endParaRPr lang="en-US" sz="1200" dirty="0"/>
          </a:p>
        </p:txBody>
      </p:sp>
      <p:sp>
        <p:nvSpPr>
          <p:cNvPr id="38" name="SK-4-text-37"/>
          <p:cNvSpPr/>
          <p:nvPr/>
        </p:nvSpPr>
        <p:spPr>
          <a:xfrm>
            <a:off x="6353175" y="2956173"/>
            <a:ext cx="2966085" cy="190500"/>
          </a:xfrm>
          <a:prstGeom prst="rect">
            <a:avLst/>
          </a:prstGeom>
          <a:noFill/>
          <a:ln/>
        </p:spPr>
        <p:txBody>
          <a:bodyPr vert="horz" wrap="square" lIns="0" tIns="0" rIns="0" bIns="0" rtlCol="0" anchor="ctr"/>
          <a:lstStyle/>
          <a:p>
            <a:pPr marL="0" indent="0" algn="l">
              <a:lnSpc>
                <a:spcPts val="1680"/>
              </a:lnSpc>
              <a:buNone/>
            </a:pPr>
            <a:r>
              <a:rPr lang="en-US" sz="1200" b="1" dirty="0">
                <a:solidFill>
                  <a:srgbClr val="636E72"/>
                </a:solidFill>
              </a:rPr>
              <a:t>Interpersonal:</a:t>
            </a:r>
            <a:endParaRPr lang="en-US" sz="1350" dirty="0"/>
          </a:p>
        </p:txBody>
      </p:sp>
      <p:sp>
        <p:nvSpPr>
          <p:cNvPr id="39" name="SK-4-text-38"/>
          <p:cNvSpPr/>
          <p:nvPr/>
        </p:nvSpPr>
        <p:spPr>
          <a:xfrm>
            <a:off x="6662738" y="3166116"/>
            <a:ext cx="5000465" cy="4037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Breakdown of relationships; family often reports "they are not themselves".</a:t>
            </a:r>
            <a:endParaRPr lang="en-US" sz="1200" dirty="0"/>
          </a:p>
        </p:txBody>
      </p:sp>
      <p:sp>
        <p:nvSpPr>
          <p:cNvPr id="40" name="SK-4-text-39"/>
          <p:cNvSpPr/>
          <p:nvPr/>
        </p:nvSpPr>
        <p:spPr>
          <a:xfrm>
            <a:off x="6662738" y="4407247"/>
            <a:ext cx="29660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6C5CE7"/>
                </a:solidFill>
              </a:rPr>
              <a:t>AKT EXAM PEARL</a:t>
            </a:r>
            <a:endParaRPr lang="en-US" sz="1350" dirty="0"/>
          </a:p>
        </p:txBody>
      </p:sp>
      <p:sp>
        <p:nvSpPr>
          <p:cNvPr id="41" name="SK-4-text-40"/>
          <p:cNvSpPr/>
          <p:nvPr/>
        </p:nvSpPr>
        <p:spPr>
          <a:xfrm>
            <a:off x="6353175" y="4740622"/>
            <a:ext cx="5153025" cy="1359991"/>
          </a:xfrm>
          <a:prstGeom prst="rect">
            <a:avLst/>
          </a:prstGeom>
          <a:noFill/>
          <a:ln/>
        </p:spPr>
        <p:txBody>
          <a:bodyPr vert="horz" wrap="square" lIns="0" tIns="0" rIns="0" bIns="0" rtlCol="0" anchor="ctr"/>
          <a:lstStyle/>
          <a:p>
            <a:pPr marL="0" indent="0">
              <a:lnSpc>
                <a:spcPts val="1785"/>
              </a:lnSpc>
              <a:buNone/>
            </a:pPr>
            <a:r>
              <a:rPr lang="en-US" sz="1275" dirty="0">
                <a:solidFill>
                  <a:srgbClr val="2D3436"/>
                </a:solidFill>
              </a:rPr>
              <a:t>Psychosis is a </a:t>
            </a:r>
            <a:r>
              <a:rPr lang="en-US" sz="1275" b="1" dirty="0">
                <a:solidFill>
                  <a:srgbClr val="2D3436"/>
                </a:solidFill>
              </a:rPr>
              <a:t>syndrome</a:t>
            </a:r>
            <a:r>
              <a:rPr lang="en-US" sz="1275" dirty="0">
                <a:solidFill>
                  <a:srgbClr val="2D3436"/>
                </a:solidFill>
              </a:rPr>
              <a:t>, not a single diagnosis. It represents an impaired relationship with reality.</a:t>
            </a:r>
            <a:endParaRPr lang="en-US" sz="1275" dirty="0"/>
          </a:p>
          <a:p>
            <a:pPr marL="0" indent="0">
              <a:lnSpc>
                <a:spcPts val="1785"/>
              </a:lnSpc>
              <a:buNone/>
            </a:pPr>
            <a:endParaRPr lang="en-US" sz="1275" dirty="0"/>
          </a:p>
          <a:p>
            <a:pPr marL="0" indent="0">
              <a:lnSpc>
                <a:spcPts val="1785"/>
              </a:lnSpc>
              <a:buNone/>
            </a:pPr>
            <a:r>
              <a:rPr lang="en-US" sz="1275" b="1" dirty="0">
                <a:solidFill>
                  <a:srgbClr val="2D3436"/>
                </a:solidFill>
              </a:rPr>
              <a:t>Key Distinction:</a:t>
            </a:r>
            <a:r>
              <a:rPr lang="en-US" sz="1275" dirty="0">
                <a:solidFill>
                  <a:srgbClr val="2D3436"/>
                </a:solidFill>
              </a:rPr>
              <a:t> Positive symptoms are "added" experiences (e.g. voices), while Negative symptoms are "taken away" functions (e.g. drive).</a:t>
            </a:r>
            <a:endParaRPr lang="en-US" sz="1275" dirty="0"/>
          </a:p>
        </p:txBody>
      </p:sp>
      <p:sp>
        <p:nvSpPr>
          <p:cNvPr id="42" name="SK-4-text-41"/>
          <p:cNvSpPr/>
          <p:nvPr/>
        </p:nvSpPr>
        <p:spPr>
          <a:xfrm>
            <a:off x="571500" y="6691164"/>
            <a:ext cx="3436620" cy="200025"/>
          </a:xfrm>
          <a:prstGeom prst="rect">
            <a:avLst/>
          </a:prstGeom>
          <a:noFill/>
          <a:ln/>
        </p:spPr>
        <p:txBody>
          <a:bodyPr vert="horz" wrap="square" lIns="0" tIns="0" rIns="0" bIns="0" rtlCol="0" anchor="ctr"/>
          <a:lstStyle/>
          <a:p>
            <a:pPr marL="0" indent="0">
              <a:lnSpc>
                <a:spcPts val="1575"/>
              </a:lnSpc>
              <a:buNone/>
            </a:pPr>
            <a:r>
              <a:rPr lang="en-US" sz="1050" u="sng" dirty="0">
                <a:solidFill>
                  <a:srgbClr val="B2BEC3"/>
                </a:solidFill>
                <a:hlinkClick r:id="rId16"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43" name="SK-4-text-41-link-hitbox-1">
            <a:hlinkClick r:id="rId16" tooltip="https://www.bradfordvts.co.uk/"/>
          </p:cNvPr>
          <p:cNvSpPr/>
          <p:nvPr/>
        </p:nvSpPr>
        <p:spPr>
          <a:xfrm>
            <a:off x="571500" y="6710214"/>
            <a:ext cx="3436620"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
        <p:nvSpPr>
          <p:cNvPr id="44" name="SK-4-text-42"/>
          <p:cNvSpPr/>
          <p:nvPr/>
        </p:nvSpPr>
        <p:spPr>
          <a:xfrm>
            <a:off x="9540478" y="6691164"/>
            <a:ext cx="2651522" cy="2000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Psychosis in Primary Care | Slide 4</a:t>
            </a:r>
            <a:endParaRPr lang="en-US" sz="10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1-img-2" descr="preencoded.png"/>
          <p:cNvPicPr>
            <a:picLocks noChangeAspect="1"/>
          </p:cNvPicPr>
          <p:nvPr/>
        </p:nvPicPr>
        <p:blipFill>
          <a:blip r:embed="rId4"/>
          <a:stretch>
            <a:fillRect/>
          </a:stretch>
        </p:blipFill>
        <p:spPr>
          <a:xfrm>
            <a:off x="571500" y="304800"/>
            <a:ext cx="57150" cy="428625"/>
          </a:xfrm>
          <a:prstGeom prst="rect">
            <a:avLst/>
          </a:prstGeom>
        </p:spPr>
      </p:pic>
      <p:pic>
        <p:nvPicPr>
          <p:cNvPr id="4" name="SK-31-img-3" descr="preencoded.png"/>
          <p:cNvPicPr>
            <a:picLocks noChangeAspect="1"/>
          </p:cNvPicPr>
          <p:nvPr/>
        </p:nvPicPr>
        <p:blipFill>
          <a:blip r:embed="rId5"/>
          <a:stretch>
            <a:fillRect/>
          </a:stretch>
        </p:blipFill>
        <p:spPr>
          <a:xfrm>
            <a:off x="571500" y="1236315"/>
            <a:ext cx="5138738" cy="466725"/>
          </a:xfrm>
          <a:prstGeom prst="rect">
            <a:avLst/>
          </a:prstGeom>
        </p:spPr>
      </p:pic>
      <p:pic>
        <p:nvPicPr>
          <p:cNvPr id="5" name="SK-31-img-4" descr="preencoded.png"/>
          <p:cNvPicPr>
            <a:picLocks noChangeAspect="1"/>
          </p:cNvPicPr>
          <p:nvPr/>
        </p:nvPicPr>
        <p:blipFill>
          <a:blip r:embed="rId6"/>
          <a:stretch>
            <a:fillRect/>
          </a:stretch>
        </p:blipFill>
        <p:spPr>
          <a:xfrm>
            <a:off x="685800" y="1362968"/>
            <a:ext cx="261937" cy="213420"/>
          </a:xfrm>
          <a:prstGeom prst="rect">
            <a:avLst/>
          </a:prstGeom>
        </p:spPr>
      </p:pic>
      <p:pic>
        <p:nvPicPr>
          <p:cNvPr id="6" name="SK-31-img-5" descr="preencoded.png"/>
          <p:cNvPicPr>
            <a:picLocks noChangeAspect="1"/>
          </p:cNvPicPr>
          <p:nvPr/>
        </p:nvPicPr>
        <p:blipFill>
          <a:blip r:embed="rId7"/>
          <a:stretch>
            <a:fillRect/>
          </a:stretch>
        </p:blipFill>
        <p:spPr>
          <a:xfrm>
            <a:off x="571500" y="1893540"/>
            <a:ext cx="5138738" cy="2472482"/>
          </a:xfrm>
          <a:prstGeom prst="rect">
            <a:avLst/>
          </a:prstGeom>
        </p:spPr>
      </p:pic>
      <p:pic>
        <p:nvPicPr>
          <p:cNvPr id="7" name="SK-31-img-6" descr="preencoded.png"/>
          <p:cNvPicPr>
            <a:picLocks noChangeAspect="1"/>
          </p:cNvPicPr>
          <p:nvPr/>
        </p:nvPicPr>
        <p:blipFill>
          <a:blip r:embed="rId8"/>
          <a:stretch>
            <a:fillRect/>
          </a:stretch>
        </p:blipFill>
        <p:spPr>
          <a:xfrm>
            <a:off x="723900" y="2417415"/>
            <a:ext cx="166688" cy="166688"/>
          </a:xfrm>
          <a:prstGeom prst="rect">
            <a:avLst/>
          </a:prstGeom>
        </p:spPr>
      </p:pic>
      <p:pic>
        <p:nvPicPr>
          <p:cNvPr id="8" name="SK-31-img-7" descr="preencoded.png"/>
          <p:cNvPicPr>
            <a:picLocks noChangeAspect="1"/>
          </p:cNvPicPr>
          <p:nvPr/>
        </p:nvPicPr>
        <p:blipFill>
          <a:blip r:embed="rId9"/>
          <a:stretch>
            <a:fillRect/>
          </a:stretch>
        </p:blipFill>
        <p:spPr>
          <a:xfrm>
            <a:off x="723900" y="3495526"/>
            <a:ext cx="166688" cy="194370"/>
          </a:xfrm>
          <a:prstGeom prst="rect">
            <a:avLst/>
          </a:prstGeom>
        </p:spPr>
      </p:pic>
      <p:pic>
        <p:nvPicPr>
          <p:cNvPr id="9" name="SK-31-img-8" descr="preencoded.png"/>
          <p:cNvPicPr>
            <a:picLocks noChangeAspect="1"/>
          </p:cNvPicPr>
          <p:nvPr/>
        </p:nvPicPr>
        <p:blipFill>
          <a:blip r:embed="rId10"/>
          <a:stretch>
            <a:fillRect/>
          </a:stretch>
        </p:blipFill>
        <p:spPr>
          <a:xfrm>
            <a:off x="571500" y="4518422"/>
            <a:ext cx="5138738" cy="1942951"/>
          </a:xfrm>
          <a:prstGeom prst="rect">
            <a:avLst/>
          </a:prstGeom>
        </p:spPr>
      </p:pic>
      <p:pic>
        <p:nvPicPr>
          <p:cNvPr id="10" name="SK-31-img-9" descr="preencoded.png"/>
          <p:cNvPicPr>
            <a:picLocks noChangeAspect="1"/>
          </p:cNvPicPr>
          <p:nvPr/>
        </p:nvPicPr>
        <p:blipFill>
          <a:blip r:embed="rId11"/>
          <a:stretch>
            <a:fillRect/>
          </a:stretch>
        </p:blipFill>
        <p:spPr>
          <a:xfrm>
            <a:off x="723900" y="5042297"/>
            <a:ext cx="166688" cy="166688"/>
          </a:xfrm>
          <a:prstGeom prst="rect">
            <a:avLst/>
          </a:prstGeom>
        </p:spPr>
      </p:pic>
      <p:pic>
        <p:nvPicPr>
          <p:cNvPr id="11" name="SK-31-img-10" descr="preencoded.png"/>
          <p:cNvPicPr>
            <a:picLocks noChangeAspect="1"/>
          </p:cNvPicPr>
          <p:nvPr/>
        </p:nvPicPr>
        <p:blipFill>
          <a:blip r:embed="rId12"/>
          <a:stretch>
            <a:fillRect/>
          </a:stretch>
        </p:blipFill>
        <p:spPr>
          <a:xfrm>
            <a:off x="723900" y="5893743"/>
            <a:ext cx="166688" cy="166688"/>
          </a:xfrm>
          <a:prstGeom prst="rect">
            <a:avLst/>
          </a:prstGeom>
        </p:spPr>
      </p:pic>
      <p:pic>
        <p:nvPicPr>
          <p:cNvPr id="12" name="SK-31-img-11" descr="preencoded.png"/>
          <p:cNvPicPr>
            <a:picLocks noChangeAspect="1"/>
          </p:cNvPicPr>
          <p:nvPr/>
        </p:nvPicPr>
        <p:blipFill>
          <a:blip r:embed="rId13"/>
          <a:stretch>
            <a:fillRect/>
          </a:stretch>
        </p:blipFill>
        <p:spPr>
          <a:xfrm>
            <a:off x="6091238" y="1312515"/>
            <a:ext cx="9525" cy="5072658"/>
          </a:xfrm>
          <a:prstGeom prst="rect">
            <a:avLst/>
          </a:prstGeom>
        </p:spPr>
      </p:pic>
      <p:pic>
        <p:nvPicPr>
          <p:cNvPr id="13" name="SK-31-img-12" descr="preencoded.png"/>
          <p:cNvPicPr>
            <a:picLocks noChangeAspect="1"/>
          </p:cNvPicPr>
          <p:nvPr/>
        </p:nvPicPr>
        <p:blipFill>
          <a:blip r:embed="rId14"/>
          <a:stretch>
            <a:fillRect/>
          </a:stretch>
        </p:blipFill>
        <p:spPr>
          <a:xfrm>
            <a:off x="6481763" y="1236315"/>
            <a:ext cx="5138738" cy="466725"/>
          </a:xfrm>
          <a:prstGeom prst="rect">
            <a:avLst/>
          </a:prstGeom>
        </p:spPr>
      </p:pic>
      <p:pic>
        <p:nvPicPr>
          <p:cNvPr id="14" name="SK-31-img-13" descr="preencoded.png"/>
          <p:cNvPicPr>
            <a:picLocks noChangeAspect="1"/>
          </p:cNvPicPr>
          <p:nvPr/>
        </p:nvPicPr>
        <p:blipFill>
          <a:blip r:embed="rId15"/>
          <a:stretch>
            <a:fillRect/>
          </a:stretch>
        </p:blipFill>
        <p:spPr>
          <a:xfrm>
            <a:off x="6596063" y="1362968"/>
            <a:ext cx="261937" cy="213420"/>
          </a:xfrm>
          <a:prstGeom prst="rect">
            <a:avLst/>
          </a:prstGeom>
        </p:spPr>
      </p:pic>
      <p:pic>
        <p:nvPicPr>
          <p:cNvPr id="15" name="SK-31-img-14" descr="preencoded.png"/>
          <p:cNvPicPr>
            <a:picLocks noChangeAspect="1"/>
          </p:cNvPicPr>
          <p:nvPr/>
        </p:nvPicPr>
        <p:blipFill>
          <a:blip r:embed="rId16"/>
          <a:stretch>
            <a:fillRect/>
          </a:stretch>
        </p:blipFill>
        <p:spPr>
          <a:xfrm>
            <a:off x="6481763" y="1855440"/>
            <a:ext cx="5138738" cy="1942951"/>
          </a:xfrm>
          <a:prstGeom prst="rect">
            <a:avLst/>
          </a:prstGeom>
        </p:spPr>
      </p:pic>
      <p:pic>
        <p:nvPicPr>
          <p:cNvPr id="16" name="SK-31-img-15" descr="preencoded.png"/>
          <p:cNvPicPr>
            <a:picLocks noChangeAspect="1"/>
          </p:cNvPicPr>
          <p:nvPr/>
        </p:nvPicPr>
        <p:blipFill>
          <a:blip r:embed="rId17"/>
          <a:stretch>
            <a:fillRect/>
          </a:stretch>
        </p:blipFill>
        <p:spPr>
          <a:xfrm>
            <a:off x="6634163" y="2379315"/>
            <a:ext cx="166688" cy="166688"/>
          </a:xfrm>
          <a:prstGeom prst="rect">
            <a:avLst/>
          </a:prstGeom>
        </p:spPr>
      </p:pic>
      <p:pic>
        <p:nvPicPr>
          <p:cNvPr id="17" name="SK-31-img-16" descr="preencoded.png"/>
          <p:cNvPicPr>
            <a:picLocks noChangeAspect="1"/>
          </p:cNvPicPr>
          <p:nvPr/>
        </p:nvPicPr>
        <p:blipFill>
          <a:blip r:embed="rId18"/>
          <a:stretch>
            <a:fillRect/>
          </a:stretch>
        </p:blipFill>
        <p:spPr>
          <a:xfrm>
            <a:off x="6634163" y="3230761"/>
            <a:ext cx="166688" cy="166688"/>
          </a:xfrm>
          <a:prstGeom prst="rect">
            <a:avLst/>
          </a:prstGeom>
        </p:spPr>
      </p:pic>
      <p:pic>
        <p:nvPicPr>
          <p:cNvPr id="18" name="SK-31-img-17" descr="preencoded.png"/>
          <p:cNvPicPr>
            <a:picLocks noChangeAspect="1"/>
          </p:cNvPicPr>
          <p:nvPr/>
        </p:nvPicPr>
        <p:blipFill>
          <a:blip r:embed="rId19"/>
          <a:stretch>
            <a:fillRect/>
          </a:stretch>
        </p:blipFill>
        <p:spPr>
          <a:xfrm>
            <a:off x="6481763" y="3950791"/>
            <a:ext cx="5138738" cy="2169616"/>
          </a:xfrm>
          <a:prstGeom prst="rect">
            <a:avLst/>
          </a:prstGeom>
        </p:spPr>
      </p:pic>
      <p:pic>
        <p:nvPicPr>
          <p:cNvPr id="19" name="SK-31-img-18" descr="preencoded.png"/>
          <p:cNvPicPr>
            <a:picLocks noChangeAspect="1"/>
          </p:cNvPicPr>
          <p:nvPr/>
        </p:nvPicPr>
        <p:blipFill>
          <a:blip r:embed="rId20"/>
          <a:stretch>
            <a:fillRect/>
          </a:stretch>
        </p:blipFill>
        <p:spPr>
          <a:xfrm>
            <a:off x="6634163" y="4474666"/>
            <a:ext cx="166688" cy="137220"/>
          </a:xfrm>
          <a:prstGeom prst="rect">
            <a:avLst/>
          </a:prstGeom>
        </p:spPr>
      </p:pic>
      <p:pic>
        <p:nvPicPr>
          <p:cNvPr id="20" name="SK-31-img-19" descr="preencoded.png"/>
          <p:cNvPicPr>
            <a:picLocks noChangeAspect="1"/>
          </p:cNvPicPr>
          <p:nvPr/>
        </p:nvPicPr>
        <p:blipFill>
          <a:blip r:embed="rId21"/>
          <a:stretch>
            <a:fillRect/>
          </a:stretch>
        </p:blipFill>
        <p:spPr>
          <a:xfrm>
            <a:off x="6634163" y="5552777"/>
            <a:ext cx="166688" cy="145852"/>
          </a:xfrm>
          <a:prstGeom prst="rect">
            <a:avLst/>
          </a:prstGeom>
        </p:spPr>
      </p:pic>
      <p:pic>
        <p:nvPicPr>
          <p:cNvPr id="21" name="SK-31-img-20" descr="preencoded.png"/>
          <p:cNvPicPr>
            <a:picLocks noChangeAspect="1"/>
          </p:cNvPicPr>
          <p:nvPr/>
        </p:nvPicPr>
        <p:blipFill>
          <a:blip r:embed="rId22"/>
          <a:stretch>
            <a:fillRect/>
          </a:stretch>
        </p:blipFill>
        <p:spPr>
          <a:xfrm>
            <a:off x="571500" y="6766173"/>
            <a:ext cx="11049000" cy="247650"/>
          </a:xfrm>
          <a:prstGeom prst="rect">
            <a:avLst/>
          </a:prstGeom>
        </p:spPr>
      </p:pic>
      <p:sp>
        <p:nvSpPr>
          <p:cNvPr id="22" name="SK-31-text-21"/>
          <p:cNvSpPr/>
          <p:nvPr/>
        </p:nvSpPr>
        <p:spPr>
          <a:xfrm>
            <a:off x="819150" y="304800"/>
            <a:ext cx="637984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Exam Pearls: SCA</a:t>
            </a:r>
            <a:endParaRPr lang="en-US" sz="2550" dirty="0"/>
          </a:p>
        </p:txBody>
      </p:sp>
      <p:sp>
        <p:nvSpPr>
          <p:cNvPr id="23" name="SK-31-text-22"/>
          <p:cNvSpPr/>
          <p:nvPr/>
        </p:nvSpPr>
        <p:spPr>
          <a:xfrm>
            <a:off x="819150" y="7314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4" name="SK-31-text-23"/>
          <p:cNvSpPr/>
          <p:nvPr/>
        </p:nvSpPr>
        <p:spPr>
          <a:xfrm>
            <a:off x="1062038" y="1236315"/>
            <a:ext cx="5286020" cy="4667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The Consultation Heart</a:t>
            </a:r>
            <a:endParaRPr lang="en-US" sz="1650" dirty="0"/>
          </a:p>
        </p:txBody>
      </p:sp>
      <p:sp>
        <p:nvSpPr>
          <p:cNvPr id="25" name="SK-31-text-24"/>
          <p:cNvSpPr/>
          <p:nvPr/>
        </p:nvSpPr>
        <p:spPr>
          <a:xfrm>
            <a:off x="723900" y="2045940"/>
            <a:ext cx="5640705"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008080"/>
                </a:solidFill>
              </a:rPr>
              <a:t>EXPLORING ICE &amp; NORMALIZING</a:t>
            </a:r>
            <a:endParaRPr lang="en-US" sz="1350" dirty="0"/>
          </a:p>
        </p:txBody>
      </p:sp>
      <p:sp>
        <p:nvSpPr>
          <p:cNvPr id="26" name="SK-31-text-25"/>
          <p:cNvSpPr/>
          <p:nvPr/>
        </p:nvSpPr>
        <p:spPr>
          <a:xfrm>
            <a:off x="985838" y="2379315"/>
            <a:ext cx="4572000" cy="982861"/>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Normalizing Preface:</a:t>
            </a:r>
            <a:r>
              <a:rPr lang="en-US" sz="1275" dirty="0">
                <a:solidFill>
                  <a:srgbClr val="2D3436"/>
                </a:solidFill>
              </a:rPr>
              <a:t> Helps reduce stigma and defensive reactions. </a:t>
            </a:r>
            <a:r>
              <a:rPr lang="en-US" sz="1275" i="1" dirty="0">
                <a:solidFill>
                  <a:srgbClr val="2D3436"/>
                </a:solidFill>
                <a:highlight>
                  <a:srgbClr val="F4F1EE"/>
                </a:highlight>
              </a:rPr>
              <a:t>"It’s common for people under intense stress to experience unusual things..."</a:t>
            </a:r>
            <a:endParaRPr lang="en-US" sz="1275" dirty="0"/>
          </a:p>
        </p:txBody>
      </p:sp>
      <p:sp>
        <p:nvSpPr>
          <p:cNvPr id="27" name="SK-31-text-26"/>
          <p:cNvSpPr/>
          <p:nvPr/>
        </p:nvSpPr>
        <p:spPr>
          <a:xfrm>
            <a:off x="985838" y="3457426"/>
            <a:ext cx="4572000" cy="756196"/>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Neutral Curiosity:</a:t>
            </a:r>
            <a:r>
              <a:rPr lang="en-US" sz="1275" dirty="0">
                <a:solidFill>
                  <a:srgbClr val="2D3436"/>
                </a:solidFill>
              </a:rPr>
              <a:t> Explore without confirming or challenging. </a:t>
            </a:r>
            <a:r>
              <a:rPr lang="en-US" sz="1275" i="1" dirty="0">
                <a:solidFill>
                  <a:srgbClr val="2D3436"/>
                </a:solidFill>
                <a:highlight>
                  <a:srgbClr val="F4F1EE"/>
                </a:highlight>
              </a:rPr>
              <a:t>"What do you think is going on? How does that make you feel?"</a:t>
            </a:r>
            <a:endParaRPr lang="en-US" sz="1275" dirty="0"/>
          </a:p>
        </p:txBody>
      </p:sp>
      <p:sp>
        <p:nvSpPr>
          <p:cNvPr id="28" name="SK-31-text-27"/>
          <p:cNvSpPr/>
          <p:nvPr/>
        </p:nvSpPr>
        <p:spPr>
          <a:xfrm>
            <a:off x="723900" y="4670822"/>
            <a:ext cx="4919663"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008080"/>
                </a:solidFill>
              </a:rPr>
              <a:t>VALIDATING DISTRESS</a:t>
            </a:r>
            <a:endParaRPr lang="en-US" sz="1350" dirty="0"/>
          </a:p>
        </p:txBody>
      </p:sp>
      <p:sp>
        <p:nvSpPr>
          <p:cNvPr id="29" name="SK-31-text-28"/>
          <p:cNvSpPr/>
          <p:nvPr/>
        </p:nvSpPr>
        <p:spPr>
          <a:xfrm>
            <a:off x="985838" y="5004197"/>
            <a:ext cx="4572000" cy="756196"/>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Validate the Feeling:</a:t>
            </a:r>
            <a:r>
              <a:rPr lang="en-US" sz="1275" dirty="0">
                <a:solidFill>
                  <a:srgbClr val="2D3436"/>
                </a:solidFill>
              </a:rPr>
              <a:t> You don't have to agree with the belief to agree with the fear. </a:t>
            </a:r>
            <a:r>
              <a:rPr lang="en-US" sz="1275" i="1" dirty="0">
                <a:solidFill>
                  <a:srgbClr val="2D3436"/>
                </a:solidFill>
              </a:rPr>
              <a:t>"I can see that this is very frightening and real for you."</a:t>
            </a:r>
            <a:endParaRPr lang="en-US" sz="1275" dirty="0"/>
          </a:p>
        </p:txBody>
      </p:sp>
      <p:sp>
        <p:nvSpPr>
          <p:cNvPr id="30" name="SK-31-text-29"/>
          <p:cNvSpPr/>
          <p:nvPr/>
        </p:nvSpPr>
        <p:spPr>
          <a:xfrm>
            <a:off x="985838" y="5855643"/>
            <a:ext cx="45720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Avoid Argument:</a:t>
            </a:r>
            <a:r>
              <a:rPr lang="en-US" sz="1275" dirty="0">
                <a:solidFill>
                  <a:srgbClr val="2D3436"/>
                </a:solidFill>
              </a:rPr>
              <a:t> Never try to "logic" someone out of a delusion in the SCA. Use neutral language.</a:t>
            </a:r>
            <a:endParaRPr lang="en-US" sz="1275" dirty="0"/>
          </a:p>
        </p:txBody>
      </p:sp>
      <p:sp>
        <p:nvSpPr>
          <p:cNvPr id="31" name="SK-31-text-30"/>
          <p:cNvSpPr/>
          <p:nvPr/>
        </p:nvSpPr>
        <p:spPr>
          <a:xfrm>
            <a:off x="6972300" y="1236315"/>
            <a:ext cx="4910138" cy="4667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The Safety Net</a:t>
            </a:r>
            <a:endParaRPr lang="en-US" sz="1650" dirty="0"/>
          </a:p>
        </p:txBody>
      </p:sp>
      <p:sp>
        <p:nvSpPr>
          <p:cNvPr id="32" name="SK-31-text-31"/>
          <p:cNvSpPr/>
          <p:nvPr/>
        </p:nvSpPr>
        <p:spPr>
          <a:xfrm>
            <a:off x="6634163" y="2007840"/>
            <a:ext cx="5229225"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008080"/>
                </a:solidFill>
              </a:rPr>
              <a:t>ACTIONABLE SAFETY-NETTING</a:t>
            </a:r>
            <a:endParaRPr lang="en-US" sz="1350" dirty="0"/>
          </a:p>
        </p:txBody>
      </p:sp>
      <p:sp>
        <p:nvSpPr>
          <p:cNvPr id="33" name="SK-31-text-32"/>
          <p:cNvSpPr/>
          <p:nvPr/>
        </p:nvSpPr>
        <p:spPr>
          <a:xfrm>
            <a:off x="6896100" y="2341215"/>
            <a:ext cx="4572000" cy="756196"/>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Specific Risk Triggers:</a:t>
            </a:r>
            <a:r>
              <a:rPr lang="en-US" sz="1275" dirty="0">
                <a:solidFill>
                  <a:srgbClr val="2D3436"/>
                </a:solidFill>
              </a:rPr>
              <a:t> Link safety-netting to their symptoms. </a:t>
            </a:r>
            <a:r>
              <a:rPr lang="en-US" sz="1275" i="1" dirty="0">
                <a:solidFill>
                  <a:srgbClr val="2D3436"/>
                </a:solidFill>
                <a:highlight>
                  <a:srgbClr val="F4F1EE"/>
                </a:highlight>
              </a:rPr>
              <a:t>"If you feel you might act on these voices, or if you feel you can't keep yourself safe..."</a:t>
            </a:r>
            <a:endParaRPr lang="en-US" sz="1275" dirty="0"/>
          </a:p>
        </p:txBody>
      </p:sp>
      <p:sp>
        <p:nvSpPr>
          <p:cNvPr id="34" name="SK-31-text-33"/>
          <p:cNvSpPr/>
          <p:nvPr/>
        </p:nvSpPr>
        <p:spPr>
          <a:xfrm>
            <a:off x="6896100" y="3192661"/>
            <a:ext cx="45720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Concrete Plan:</a:t>
            </a:r>
            <a:r>
              <a:rPr lang="en-US" sz="1275" dirty="0">
                <a:solidFill>
                  <a:srgbClr val="2D3436"/>
                </a:solidFill>
              </a:rPr>
              <a:t> Provide crisis numbers and a clear follow-up date within days.</a:t>
            </a:r>
            <a:endParaRPr lang="en-US" sz="1275" dirty="0"/>
          </a:p>
        </p:txBody>
      </p:sp>
      <p:sp>
        <p:nvSpPr>
          <p:cNvPr id="35" name="SK-31-text-34"/>
          <p:cNvSpPr/>
          <p:nvPr/>
        </p:nvSpPr>
        <p:spPr>
          <a:xfrm>
            <a:off x="6634163" y="4103191"/>
            <a:ext cx="5023485"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008080"/>
                </a:solidFill>
              </a:rPr>
              <a:t>MANAGING FAMILY CONCERNS</a:t>
            </a:r>
            <a:endParaRPr lang="en-US" sz="1350" dirty="0"/>
          </a:p>
        </p:txBody>
      </p:sp>
      <p:sp>
        <p:nvSpPr>
          <p:cNvPr id="36" name="SK-31-text-35"/>
          <p:cNvSpPr/>
          <p:nvPr/>
        </p:nvSpPr>
        <p:spPr>
          <a:xfrm>
            <a:off x="6896100" y="4436566"/>
            <a:ext cx="4572000" cy="982861"/>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Collateral is Vital:</a:t>
            </a:r>
            <a:r>
              <a:rPr lang="en-US" sz="1275" dirty="0">
                <a:solidFill>
                  <a:srgbClr val="2D3436"/>
                </a:solidFill>
              </a:rPr>
              <a:t> Use family reports to frame the change in function. </a:t>
            </a:r>
            <a:r>
              <a:rPr lang="en-US" sz="1275" i="1" dirty="0">
                <a:solidFill>
                  <a:srgbClr val="2D3436"/>
                </a:solidFill>
                <a:highlight>
                  <a:srgbClr val="F4F1EE"/>
                </a:highlight>
              </a:rPr>
              <a:t>"Your family mentioned they've noticed you've been more withdrawn lately..."</a:t>
            </a:r>
            <a:endParaRPr lang="en-US" sz="1275" dirty="0"/>
          </a:p>
        </p:txBody>
      </p:sp>
      <p:sp>
        <p:nvSpPr>
          <p:cNvPr id="37" name="SK-31-text-36"/>
          <p:cNvSpPr/>
          <p:nvPr/>
        </p:nvSpPr>
        <p:spPr>
          <a:xfrm>
            <a:off x="6896100" y="5514677"/>
            <a:ext cx="45720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Carer Support:</a:t>
            </a:r>
            <a:r>
              <a:rPr lang="en-US" sz="1275" dirty="0">
                <a:solidFill>
                  <a:srgbClr val="2D3436"/>
                </a:solidFill>
              </a:rPr>
              <a:t> Explicitly offer support/assessment to the family members in the room.</a:t>
            </a:r>
            <a:endParaRPr lang="en-US" sz="1275" dirty="0"/>
          </a:p>
        </p:txBody>
      </p:sp>
      <p:sp>
        <p:nvSpPr>
          <p:cNvPr id="38" name="SK-31-text-37"/>
          <p:cNvSpPr/>
          <p:nvPr/>
        </p:nvSpPr>
        <p:spPr>
          <a:xfrm>
            <a:off x="571500" y="6842373"/>
            <a:ext cx="5562600"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Psychosis in primary care — Bradford VTS</a:t>
            </a:r>
            <a:endParaRPr lang="en-US" sz="900" dirty="0"/>
          </a:p>
        </p:txBody>
      </p:sp>
      <p:sp>
        <p:nvSpPr>
          <p:cNvPr id="39" name="SK-31-text-38"/>
          <p:cNvSpPr/>
          <p:nvPr/>
        </p:nvSpPr>
        <p:spPr>
          <a:xfrm>
            <a:off x="10470654" y="6842373"/>
            <a:ext cx="1721346"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www.bradfordvts.co.uk</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2-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32-img-4" descr="preencoded.png"/>
          <p:cNvPicPr>
            <a:picLocks noChangeAspect="1"/>
          </p:cNvPicPr>
          <p:nvPr/>
        </p:nvPicPr>
        <p:blipFill>
          <a:blip r:embed="rId6"/>
          <a:stretch>
            <a:fillRect/>
          </a:stretch>
        </p:blipFill>
        <p:spPr>
          <a:xfrm>
            <a:off x="571500" y="1198215"/>
            <a:ext cx="3581400" cy="2001143"/>
          </a:xfrm>
          <a:prstGeom prst="rect">
            <a:avLst/>
          </a:prstGeom>
        </p:spPr>
      </p:pic>
      <p:pic>
        <p:nvPicPr>
          <p:cNvPr id="6" name="SK-32-img-5" descr="preencoded.png"/>
          <p:cNvPicPr>
            <a:picLocks noChangeAspect="1"/>
          </p:cNvPicPr>
          <p:nvPr/>
        </p:nvPicPr>
        <p:blipFill>
          <a:blip r:embed="rId7"/>
          <a:stretch>
            <a:fillRect/>
          </a:stretch>
        </p:blipFill>
        <p:spPr>
          <a:xfrm>
            <a:off x="685800" y="1370856"/>
            <a:ext cx="228600" cy="182761"/>
          </a:xfrm>
          <a:prstGeom prst="rect">
            <a:avLst/>
          </a:prstGeom>
        </p:spPr>
      </p:pic>
      <p:pic>
        <p:nvPicPr>
          <p:cNvPr id="7" name="SK-32-img-6" descr="preencoded.png"/>
          <p:cNvPicPr>
            <a:picLocks noChangeAspect="1"/>
          </p:cNvPicPr>
          <p:nvPr/>
        </p:nvPicPr>
        <p:blipFill>
          <a:blip r:embed="rId6"/>
          <a:stretch>
            <a:fillRect/>
          </a:stretch>
        </p:blipFill>
        <p:spPr>
          <a:xfrm>
            <a:off x="4305300" y="1198215"/>
            <a:ext cx="3581400" cy="2001143"/>
          </a:xfrm>
          <a:prstGeom prst="rect">
            <a:avLst/>
          </a:prstGeom>
        </p:spPr>
      </p:pic>
      <p:pic>
        <p:nvPicPr>
          <p:cNvPr id="8" name="SK-32-img-7" descr="preencoded.png"/>
          <p:cNvPicPr>
            <a:picLocks noChangeAspect="1"/>
          </p:cNvPicPr>
          <p:nvPr/>
        </p:nvPicPr>
        <p:blipFill>
          <a:blip r:embed="rId8"/>
          <a:stretch>
            <a:fillRect/>
          </a:stretch>
        </p:blipFill>
        <p:spPr>
          <a:xfrm>
            <a:off x="4419600" y="1370856"/>
            <a:ext cx="228600" cy="182761"/>
          </a:xfrm>
          <a:prstGeom prst="rect">
            <a:avLst/>
          </a:prstGeom>
        </p:spPr>
      </p:pic>
      <p:pic>
        <p:nvPicPr>
          <p:cNvPr id="9" name="SK-32-img-8" descr="preencoded.png"/>
          <p:cNvPicPr>
            <a:picLocks noChangeAspect="1"/>
          </p:cNvPicPr>
          <p:nvPr/>
        </p:nvPicPr>
        <p:blipFill>
          <a:blip r:embed="rId6"/>
          <a:stretch>
            <a:fillRect/>
          </a:stretch>
        </p:blipFill>
        <p:spPr>
          <a:xfrm>
            <a:off x="8039100" y="1198215"/>
            <a:ext cx="3581400" cy="2001143"/>
          </a:xfrm>
          <a:prstGeom prst="rect">
            <a:avLst/>
          </a:prstGeom>
        </p:spPr>
      </p:pic>
      <p:pic>
        <p:nvPicPr>
          <p:cNvPr id="10" name="SK-32-img-9" descr="preencoded.png"/>
          <p:cNvPicPr>
            <a:picLocks noChangeAspect="1"/>
          </p:cNvPicPr>
          <p:nvPr/>
        </p:nvPicPr>
        <p:blipFill>
          <a:blip r:embed="rId9"/>
          <a:stretch>
            <a:fillRect/>
          </a:stretch>
        </p:blipFill>
        <p:spPr>
          <a:xfrm>
            <a:off x="8153400" y="1370856"/>
            <a:ext cx="228600" cy="182761"/>
          </a:xfrm>
          <a:prstGeom prst="rect">
            <a:avLst/>
          </a:prstGeom>
        </p:spPr>
      </p:pic>
      <p:pic>
        <p:nvPicPr>
          <p:cNvPr id="11" name="SK-32-img-10" descr="preencoded.png"/>
          <p:cNvPicPr>
            <a:picLocks noChangeAspect="1"/>
          </p:cNvPicPr>
          <p:nvPr/>
        </p:nvPicPr>
        <p:blipFill>
          <a:blip r:embed="rId10"/>
          <a:stretch>
            <a:fillRect/>
          </a:stretch>
        </p:blipFill>
        <p:spPr>
          <a:xfrm>
            <a:off x="571500" y="3351758"/>
            <a:ext cx="3581400" cy="2001292"/>
          </a:xfrm>
          <a:prstGeom prst="rect">
            <a:avLst/>
          </a:prstGeom>
        </p:spPr>
      </p:pic>
      <p:pic>
        <p:nvPicPr>
          <p:cNvPr id="12" name="SK-32-img-11" descr="preencoded.png"/>
          <p:cNvPicPr>
            <a:picLocks noChangeAspect="1"/>
          </p:cNvPicPr>
          <p:nvPr/>
        </p:nvPicPr>
        <p:blipFill>
          <a:blip r:embed="rId11"/>
          <a:stretch>
            <a:fillRect/>
          </a:stretch>
        </p:blipFill>
        <p:spPr>
          <a:xfrm>
            <a:off x="685800" y="3524399"/>
            <a:ext cx="228600" cy="182761"/>
          </a:xfrm>
          <a:prstGeom prst="rect">
            <a:avLst/>
          </a:prstGeom>
        </p:spPr>
      </p:pic>
      <p:pic>
        <p:nvPicPr>
          <p:cNvPr id="13" name="SK-32-img-12" descr="preencoded.png"/>
          <p:cNvPicPr>
            <a:picLocks noChangeAspect="1"/>
          </p:cNvPicPr>
          <p:nvPr/>
        </p:nvPicPr>
        <p:blipFill>
          <a:blip r:embed="rId10"/>
          <a:stretch>
            <a:fillRect/>
          </a:stretch>
        </p:blipFill>
        <p:spPr>
          <a:xfrm>
            <a:off x="4305300" y="3351758"/>
            <a:ext cx="3581400" cy="2001292"/>
          </a:xfrm>
          <a:prstGeom prst="rect">
            <a:avLst/>
          </a:prstGeom>
        </p:spPr>
      </p:pic>
      <p:pic>
        <p:nvPicPr>
          <p:cNvPr id="14" name="SK-32-img-13" descr="preencoded.png"/>
          <p:cNvPicPr>
            <a:picLocks noChangeAspect="1"/>
          </p:cNvPicPr>
          <p:nvPr/>
        </p:nvPicPr>
        <p:blipFill>
          <a:blip r:embed="rId12"/>
          <a:stretch>
            <a:fillRect/>
          </a:stretch>
        </p:blipFill>
        <p:spPr>
          <a:xfrm>
            <a:off x="4419600" y="3524399"/>
            <a:ext cx="228600" cy="182761"/>
          </a:xfrm>
          <a:prstGeom prst="rect">
            <a:avLst/>
          </a:prstGeom>
        </p:spPr>
      </p:pic>
      <p:pic>
        <p:nvPicPr>
          <p:cNvPr id="15" name="SK-32-img-14" descr="preencoded.png"/>
          <p:cNvPicPr>
            <a:picLocks noChangeAspect="1"/>
          </p:cNvPicPr>
          <p:nvPr/>
        </p:nvPicPr>
        <p:blipFill>
          <a:blip r:embed="rId10"/>
          <a:stretch>
            <a:fillRect/>
          </a:stretch>
        </p:blipFill>
        <p:spPr>
          <a:xfrm>
            <a:off x="8039100" y="3351758"/>
            <a:ext cx="3581400" cy="2001292"/>
          </a:xfrm>
          <a:prstGeom prst="rect">
            <a:avLst/>
          </a:prstGeom>
        </p:spPr>
      </p:pic>
      <p:pic>
        <p:nvPicPr>
          <p:cNvPr id="16" name="SK-32-img-15" descr="preencoded.png"/>
          <p:cNvPicPr>
            <a:picLocks noChangeAspect="1"/>
          </p:cNvPicPr>
          <p:nvPr/>
        </p:nvPicPr>
        <p:blipFill>
          <a:blip r:embed="rId13"/>
          <a:stretch>
            <a:fillRect/>
          </a:stretch>
        </p:blipFill>
        <p:spPr>
          <a:xfrm>
            <a:off x="8153400" y="3524399"/>
            <a:ext cx="228600" cy="182761"/>
          </a:xfrm>
          <a:prstGeom prst="rect">
            <a:avLst/>
          </a:prstGeom>
        </p:spPr>
      </p:pic>
      <p:pic>
        <p:nvPicPr>
          <p:cNvPr id="17" name="SK-32-img-16" descr="preencoded.png"/>
          <p:cNvPicPr>
            <a:picLocks noChangeAspect="1"/>
          </p:cNvPicPr>
          <p:nvPr/>
        </p:nvPicPr>
        <p:blipFill>
          <a:blip r:embed="rId14"/>
          <a:stretch>
            <a:fillRect/>
          </a:stretch>
        </p:blipFill>
        <p:spPr>
          <a:xfrm>
            <a:off x="571500" y="5638800"/>
            <a:ext cx="11049000" cy="457200"/>
          </a:xfrm>
          <a:prstGeom prst="rect">
            <a:avLst/>
          </a:prstGeom>
        </p:spPr>
      </p:pic>
      <p:pic>
        <p:nvPicPr>
          <p:cNvPr id="18" name="SK-32-img-17" descr="preencoded.png"/>
          <p:cNvPicPr>
            <a:picLocks noChangeAspect="1"/>
          </p:cNvPicPr>
          <p:nvPr/>
        </p:nvPicPr>
        <p:blipFill>
          <a:blip r:embed="rId15"/>
          <a:stretch>
            <a:fillRect/>
          </a:stretch>
        </p:blipFill>
        <p:spPr>
          <a:xfrm>
            <a:off x="685800" y="5762625"/>
            <a:ext cx="1022449" cy="209550"/>
          </a:xfrm>
          <a:prstGeom prst="rect">
            <a:avLst/>
          </a:prstGeom>
        </p:spPr>
      </p:pic>
      <p:pic>
        <p:nvPicPr>
          <p:cNvPr id="19" name="SK-32-img-18" descr="preencoded.png"/>
          <p:cNvPicPr>
            <a:picLocks noChangeAspect="1"/>
          </p:cNvPicPr>
          <p:nvPr/>
        </p:nvPicPr>
        <p:blipFill>
          <a:blip r:embed="rId16"/>
          <a:stretch>
            <a:fillRect/>
          </a:stretch>
        </p:blipFill>
        <p:spPr>
          <a:xfrm>
            <a:off x="571500" y="6286500"/>
            <a:ext cx="11049000" cy="381000"/>
          </a:xfrm>
          <a:prstGeom prst="rect">
            <a:avLst/>
          </a:prstGeom>
        </p:spPr>
      </p:pic>
      <p:sp>
        <p:nvSpPr>
          <p:cNvPr id="20" name="SK-32-text-19"/>
          <p:cNvSpPr/>
          <p:nvPr/>
        </p:nvSpPr>
        <p:spPr>
          <a:xfrm>
            <a:off x="819150" y="381000"/>
            <a:ext cx="113728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Common Pitfalls in Primary Care</a:t>
            </a:r>
            <a:endParaRPr lang="en-US" sz="2550" dirty="0"/>
          </a:p>
        </p:txBody>
      </p:sp>
      <p:sp>
        <p:nvSpPr>
          <p:cNvPr id="21" name="SK-32-text-20"/>
          <p:cNvSpPr/>
          <p:nvPr/>
        </p:nvSpPr>
        <p:spPr>
          <a:xfrm>
            <a:off x="819150" y="807690"/>
            <a:ext cx="5115371"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2" name="SK-32-text-21"/>
          <p:cNvSpPr/>
          <p:nvPr/>
        </p:nvSpPr>
        <p:spPr>
          <a:xfrm>
            <a:off x="1009650" y="1312515"/>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Dismissing the Prodrome</a:t>
            </a:r>
            <a:endParaRPr lang="en-US" sz="1500" dirty="0"/>
          </a:p>
        </p:txBody>
      </p:sp>
      <p:sp>
        <p:nvSpPr>
          <p:cNvPr id="23" name="SK-32-text-22"/>
          <p:cNvSpPr/>
          <p:nvPr/>
        </p:nvSpPr>
        <p:spPr>
          <a:xfrm>
            <a:off x="685800" y="1674465"/>
            <a:ext cx="3352800" cy="639812"/>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Labeling functional decline, social withdrawal, or poor hygiene as "laziness" or "teenage angst" without considering early emerging psychosis.</a:t>
            </a:r>
            <a:endParaRPr lang="en-US" sz="1200" dirty="0"/>
          </a:p>
        </p:txBody>
      </p:sp>
      <p:sp>
        <p:nvSpPr>
          <p:cNvPr id="24" name="SK-32-text-23"/>
          <p:cNvSpPr/>
          <p:nvPr/>
        </p:nvSpPr>
        <p:spPr>
          <a:xfrm>
            <a:off x="4743450" y="1312515"/>
            <a:ext cx="4667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"It's Just the Weed"</a:t>
            </a:r>
            <a:endParaRPr lang="en-US" sz="1500" dirty="0"/>
          </a:p>
        </p:txBody>
      </p:sp>
      <p:sp>
        <p:nvSpPr>
          <p:cNvPr id="25" name="SK-32-text-24"/>
          <p:cNvSpPr/>
          <p:nvPr/>
        </p:nvSpPr>
        <p:spPr>
          <a:xfrm>
            <a:off x="4419600" y="1674465"/>
            <a:ext cx="3352800" cy="853083"/>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Attributing all symptoms to cannabis use. Substance misuse and psychosis frequently co-exist; drug use does not rule out a primary psychotic disorder.</a:t>
            </a:r>
            <a:endParaRPr lang="en-US" sz="1200" dirty="0"/>
          </a:p>
        </p:txBody>
      </p:sp>
      <p:sp>
        <p:nvSpPr>
          <p:cNvPr id="26" name="SK-32-text-25"/>
          <p:cNvSpPr/>
          <p:nvPr/>
        </p:nvSpPr>
        <p:spPr>
          <a:xfrm>
            <a:off x="8477250" y="1312515"/>
            <a:ext cx="37147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Initiation Errors</a:t>
            </a:r>
            <a:endParaRPr lang="en-US" sz="1500" dirty="0"/>
          </a:p>
        </p:txBody>
      </p:sp>
      <p:sp>
        <p:nvSpPr>
          <p:cNvPr id="27" name="SK-32-text-26"/>
          <p:cNvSpPr/>
          <p:nvPr/>
        </p:nvSpPr>
        <p:spPr>
          <a:xfrm>
            <a:off x="8153400" y="1674465"/>
            <a:ext cx="3352800" cy="853083"/>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Starting antipsychotics for first-episode psychosis in primary care without consultant psychiatrist advice. This is a significant breach of NICE guidelines.</a:t>
            </a:r>
            <a:endParaRPr lang="en-US" sz="1200" dirty="0"/>
          </a:p>
        </p:txBody>
      </p:sp>
      <p:sp>
        <p:nvSpPr>
          <p:cNvPr id="28" name="SK-32-text-27"/>
          <p:cNvSpPr/>
          <p:nvPr/>
        </p:nvSpPr>
        <p:spPr>
          <a:xfrm>
            <a:off x="1009650" y="3466058"/>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Physical Health Neglect</a:t>
            </a:r>
            <a:endParaRPr lang="en-US" sz="1500" dirty="0"/>
          </a:p>
        </p:txBody>
      </p:sp>
      <p:sp>
        <p:nvSpPr>
          <p:cNvPr id="29" name="SK-32-text-28"/>
          <p:cNvSpPr/>
          <p:nvPr/>
        </p:nvSpPr>
        <p:spPr>
          <a:xfrm>
            <a:off x="685800" y="3828008"/>
            <a:ext cx="3352800" cy="639812"/>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Failing to perform baseline monitoring (ECG, BMI, HbA1c, Lipids) before starting medication, or neglecting annual checks once stable.</a:t>
            </a:r>
            <a:endParaRPr lang="en-US" sz="1200" dirty="0"/>
          </a:p>
        </p:txBody>
      </p:sp>
      <p:sp>
        <p:nvSpPr>
          <p:cNvPr id="30" name="SK-32-text-29"/>
          <p:cNvSpPr/>
          <p:nvPr/>
        </p:nvSpPr>
        <p:spPr>
          <a:xfrm>
            <a:off x="4743450" y="3466058"/>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Ignoring Collateral</a:t>
            </a:r>
            <a:endParaRPr lang="en-US" sz="1500" dirty="0"/>
          </a:p>
        </p:txBody>
      </p:sp>
      <p:sp>
        <p:nvSpPr>
          <p:cNvPr id="31" name="SK-32-text-30"/>
          <p:cNvSpPr/>
          <p:nvPr/>
        </p:nvSpPr>
        <p:spPr>
          <a:xfrm>
            <a:off x="4419600" y="3828008"/>
            <a:ext cx="3352800" cy="853083"/>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Failing to listen to family/carer concerns. Often, family members notice functional changes long before the patient acknowledges psychotic symptoms.</a:t>
            </a:r>
            <a:endParaRPr lang="en-US" sz="1200" dirty="0"/>
          </a:p>
        </p:txBody>
      </p:sp>
      <p:sp>
        <p:nvSpPr>
          <p:cNvPr id="32" name="SK-32-text-31"/>
          <p:cNvSpPr/>
          <p:nvPr/>
        </p:nvSpPr>
        <p:spPr>
          <a:xfrm>
            <a:off x="8477250" y="3466058"/>
            <a:ext cx="37147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Weak Safety-Netting</a:t>
            </a:r>
            <a:endParaRPr lang="en-US" sz="1500" dirty="0"/>
          </a:p>
        </p:txBody>
      </p:sp>
      <p:sp>
        <p:nvSpPr>
          <p:cNvPr id="33" name="SK-32-text-32"/>
          <p:cNvSpPr/>
          <p:nvPr/>
        </p:nvSpPr>
        <p:spPr>
          <a:xfrm>
            <a:off x="8153400" y="3828008"/>
            <a:ext cx="3352800" cy="639812"/>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Treating a missed appointment (DNA) as a simple administrative matter rather than a red flag for relapse or deteriorating mental state.</a:t>
            </a:r>
            <a:endParaRPr lang="en-US" sz="1200" dirty="0"/>
          </a:p>
        </p:txBody>
      </p:sp>
      <p:sp>
        <p:nvSpPr>
          <p:cNvPr id="34" name="SK-32-text-33"/>
          <p:cNvSpPr/>
          <p:nvPr/>
        </p:nvSpPr>
        <p:spPr>
          <a:xfrm>
            <a:off x="762000" y="5762625"/>
            <a:ext cx="1593505" cy="209550"/>
          </a:xfrm>
          <a:prstGeom prst="rect">
            <a:avLst/>
          </a:prstGeom>
          <a:noFill/>
          <a:ln/>
        </p:spPr>
        <p:txBody>
          <a:bodyPr vert="horz" wrap="square" lIns="0" tIns="0" rIns="0" bIns="0" rtlCol="0" anchor="ctr"/>
          <a:lstStyle/>
          <a:p>
            <a:pPr marL="0" indent="0">
              <a:lnSpc>
                <a:spcPts val="1350"/>
              </a:lnSpc>
              <a:buNone/>
            </a:pPr>
            <a:r>
              <a:rPr lang="en-US" sz="900" b="1" dirty="0">
                <a:solidFill>
                  <a:srgbClr val="000000"/>
                </a:solidFill>
              </a:rPr>
              <a:t>PITFALL ALERT</a:t>
            </a:r>
            <a:endParaRPr lang="en-US" sz="900" dirty="0"/>
          </a:p>
        </p:txBody>
      </p:sp>
      <p:sp>
        <p:nvSpPr>
          <p:cNvPr id="35" name="SK-32-text-34"/>
          <p:cNvSpPr/>
          <p:nvPr/>
        </p:nvSpPr>
        <p:spPr>
          <a:xfrm>
            <a:off x="1851124" y="5753100"/>
            <a:ext cx="10340876"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92400E"/>
                </a:solidFill>
              </a:rPr>
              <a:t>Never argue with delusions or dismiss "odd" behavior. If you feel "something is not quite right," refer to EIP services without delay.</a:t>
            </a:r>
            <a:endParaRPr lang="en-US" sz="1200" dirty="0"/>
          </a:p>
        </p:txBody>
      </p:sp>
      <p:sp>
        <p:nvSpPr>
          <p:cNvPr id="36" name="SK-32-text-35"/>
          <p:cNvSpPr/>
          <p:nvPr/>
        </p:nvSpPr>
        <p:spPr>
          <a:xfrm>
            <a:off x="571500" y="6376988"/>
            <a:ext cx="3436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www.bradfordvts.co.uk</a:t>
            </a:r>
            <a:endParaRPr lang="en-US" sz="1050" dirty="0"/>
          </a:p>
        </p:txBody>
      </p:sp>
      <p:sp>
        <p:nvSpPr>
          <p:cNvPr id="37" name="SK-32-text-36"/>
          <p:cNvSpPr/>
          <p:nvPr/>
        </p:nvSpPr>
        <p:spPr>
          <a:xfrm>
            <a:off x="11138595" y="6376988"/>
            <a:ext cx="1053405" cy="2000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Slide 32</a:t>
            </a:r>
            <a:endParaRPr lang="en-US" sz="10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3-img-2" descr="preencoded.png"/>
          <p:cNvPicPr>
            <a:picLocks noChangeAspect="1"/>
          </p:cNvPicPr>
          <p:nvPr/>
        </p:nvPicPr>
        <p:blipFill>
          <a:blip r:embed="rId4"/>
          <a:stretch>
            <a:fillRect/>
          </a:stretch>
        </p:blipFill>
        <p:spPr>
          <a:xfrm>
            <a:off x="571500" y="247650"/>
            <a:ext cx="57150" cy="428625"/>
          </a:xfrm>
          <a:prstGeom prst="rect">
            <a:avLst/>
          </a:prstGeom>
        </p:spPr>
      </p:pic>
      <p:pic>
        <p:nvPicPr>
          <p:cNvPr id="4" name="SK-33-img-3" descr="preencoded.png"/>
          <p:cNvPicPr>
            <a:picLocks noChangeAspect="1"/>
          </p:cNvPicPr>
          <p:nvPr/>
        </p:nvPicPr>
        <p:blipFill>
          <a:blip r:embed="rId5"/>
          <a:stretch>
            <a:fillRect/>
          </a:stretch>
        </p:blipFill>
        <p:spPr>
          <a:xfrm>
            <a:off x="571500" y="998190"/>
            <a:ext cx="5381625" cy="5231160"/>
          </a:xfrm>
          <a:prstGeom prst="rect">
            <a:avLst/>
          </a:prstGeom>
        </p:spPr>
      </p:pic>
      <p:pic>
        <p:nvPicPr>
          <p:cNvPr id="5" name="SK-33-img-4" descr="preencoded.png"/>
          <p:cNvPicPr>
            <a:picLocks noChangeAspect="1"/>
          </p:cNvPicPr>
          <p:nvPr/>
        </p:nvPicPr>
        <p:blipFill>
          <a:blip r:embed="rId6"/>
          <a:stretch>
            <a:fillRect/>
          </a:stretch>
        </p:blipFill>
        <p:spPr>
          <a:xfrm>
            <a:off x="800100" y="1179165"/>
            <a:ext cx="4924425" cy="438150"/>
          </a:xfrm>
          <a:prstGeom prst="rect">
            <a:avLst/>
          </a:prstGeom>
        </p:spPr>
      </p:pic>
      <p:pic>
        <p:nvPicPr>
          <p:cNvPr id="6" name="SK-33-img-5" descr="preencoded.png"/>
          <p:cNvPicPr>
            <a:picLocks noChangeAspect="1"/>
          </p:cNvPicPr>
          <p:nvPr/>
        </p:nvPicPr>
        <p:blipFill>
          <a:blip r:embed="rId7"/>
          <a:stretch>
            <a:fillRect/>
          </a:stretch>
        </p:blipFill>
        <p:spPr>
          <a:xfrm>
            <a:off x="800100" y="1255365"/>
            <a:ext cx="238125" cy="190500"/>
          </a:xfrm>
          <a:prstGeom prst="rect">
            <a:avLst/>
          </a:prstGeom>
        </p:spPr>
      </p:pic>
      <p:pic>
        <p:nvPicPr>
          <p:cNvPr id="7" name="SK-33-img-6" descr="preencoded.png"/>
          <p:cNvPicPr>
            <a:picLocks noChangeAspect="1"/>
          </p:cNvPicPr>
          <p:nvPr/>
        </p:nvPicPr>
        <p:blipFill>
          <a:blip r:embed="rId8"/>
          <a:stretch>
            <a:fillRect/>
          </a:stretch>
        </p:blipFill>
        <p:spPr>
          <a:xfrm>
            <a:off x="800100" y="1769715"/>
            <a:ext cx="166688" cy="166688"/>
          </a:xfrm>
          <a:prstGeom prst="rect">
            <a:avLst/>
          </a:prstGeom>
        </p:spPr>
      </p:pic>
      <p:pic>
        <p:nvPicPr>
          <p:cNvPr id="8" name="SK-33-img-7" descr="preencoded.png"/>
          <p:cNvPicPr>
            <a:picLocks noChangeAspect="1"/>
          </p:cNvPicPr>
          <p:nvPr/>
        </p:nvPicPr>
        <p:blipFill>
          <a:blip r:embed="rId8"/>
          <a:stretch>
            <a:fillRect/>
          </a:stretch>
        </p:blipFill>
        <p:spPr>
          <a:xfrm>
            <a:off x="800100" y="2379315"/>
            <a:ext cx="166688" cy="166688"/>
          </a:xfrm>
          <a:prstGeom prst="rect">
            <a:avLst/>
          </a:prstGeom>
        </p:spPr>
      </p:pic>
      <p:pic>
        <p:nvPicPr>
          <p:cNvPr id="9" name="SK-33-img-8" descr="preencoded.png"/>
          <p:cNvPicPr>
            <a:picLocks noChangeAspect="1"/>
          </p:cNvPicPr>
          <p:nvPr/>
        </p:nvPicPr>
        <p:blipFill>
          <a:blip r:embed="rId8"/>
          <a:stretch>
            <a:fillRect/>
          </a:stretch>
        </p:blipFill>
        <p:spPr>
          <a:xfrm>
            <a:off x="800100" y="2988915"/>
            <a:ext cx="166688" cy="166688"/>
          </a:xfrm>
          <a:prstGeom prst="rect">
            <a:avLst/>
          </a:prstGeom>
        </p:spPr>
      </p:pic>
      <p:pic>
        <p:nvPicPr>
          <p:cNvPr id="10" name="SK-33-img-9" descr="preencoded.png"/>
          <p:cNvPicPr>
            <a:picLocks noChangeAspect="1"/>
          </p:cNvPicPr>
          <p:nvPr/>
        </p:nvPicPr>
        <p:blipFill>
          <a:blip r:embed="rId8"/>
          <a:stretch>
            <a:fillRect/>
          </a:stretch>
        </p:blipFill>
        <p:spPr>
          <a:xfrm>
            <a:off x="800100" y="3598515"/>
            <a:ext cx="166688" cy="166688"/>
          </a:xfrm>
          <a:prstGeom prst="rect">
            <a:avLst/>
          </a:prstGeom>
        </p:spPr>
      </p:pic>
      <p:pic>
        <p:nvPicPr>
          <p:cNvPr id="11" name="SK-33-img-10" descr="preencoded.png"/>
          <p:cNvPicPr>
            <a:picLocks noChangeAspect="1"/>
          </p:cNvPicPr>
          <p:nvPr/>
        </p:nvPicPr>
        <p:blipFill>
          <a:blip r:embed="rId9"/>
          <a:stretch>
            <a:fillRect/>
          </a:stretch>
        </p:blipFill>
        <p:spPr>
          <a:xfrm>
            <a:off x="800100" y="4208115"/>
            <a:ext cx="166688" cy="166688"/>
          </a:xfrm>
          <a:prstGeom prst="rect">
            <a:avLst/>
          </a:prstGeom>
        </p:spPr>
      </p:pic>
      <p:pic>
        <p:nvPicPr>
          <p:cNvPr id="12" name="SK-33-img-11" descr="preencoded.png"/>
          <p:cNvPicPr>
            <a:picLocks noChangeAspect="1"/>
          </p:cNvPicPr>
          <p:nvPr/>
        </p:nvPicPr>
        <p:blipFill>
          <a:blip r:embed="rId10"/>
          <a:stretch>
            <a:fillRect/>
          </a:stretch>
        </p:blipFill>
        <p:spPr>
          <a:xfrm>
            <a:off x="6238875" y="998190"/>
            <a:ext cx="5381625" cy="5231160"/>
          </a:xfrm>
          <a:prstGeom prst="rect">
            <a:avLst/>
          </a:prstGeom>
        </p:spPr>
      </p:pic>
      <p:pic>
        <p:nvPicPr>
          <p:cNvPr id="13" name="SK-33-img-12" descr="preencoded.png"/>
          <p:cNvPicPr>
            <a:picLocks noChangeAspect="1"/>
          </p:cNvPicPr>
          <p:nvPr/>
        </p:nvPicPr>
        <p:blipFill>
          <a:blip r:embed="rId6"/>
          <a:stretch>
            <a:fillRect/>
          </a:stretch>
        </p:blipFill>
        <p:spPr>
          <a:xfrm>
            <a:off x="6467475" y="1141065"/>
            <a:ext cx="4924425" cy="438150"/>
          </a:xfrm>
          <a:prstGeom prst="rect">
            <a:avLst/>
          </a:prstGeom>
        </p:spPr>
      </p:pic>
      <p:pic>
        <p:nvPicPr>
          <p:cNvPr id="14" name="SK-33-img-13" descr="preencoded.png"/>
          <p:cNvPicPr>
            <a:picLocks noChangeAspect="1"/>
          </p:cNvPicPr>
          <p:nvPr/>
        </p:nvPicPr>
        <p:blipFill>
          <a:blip r:embed="rId11"/>
          <a:stretch>
            <a:fillRect/>
          </a:stretch>
        </p:blipFill>
        <p:spPr>
          <a:xfrm>
            <a:off x="6467475" y="1217265"/>
            <a:ext cx="238125" cy="190500"/>
          </a:xfrm>
          <a:prstGeom prst="rect">
            <a:avLst/>
          </a:prstGeom>
        </p:spPr>
      </p:pic>
      <p:pic>
        <p:nvPicPr>
          <p:cNvPr id="15" name="SK-33-img-14" descr="preencoded.png"/>
          <p:cNvPicPr>
            <a:picLocks noChangeAspect="1"/>
          </p:cNvPicPr>
          <p:nvPr/>
        </p:nvPicPr>
        <p:blipFill>
          <a:blip r:embed="rId12"/>
          <a:stretch>
            <a:fillRect/>
          </a:stretch>
        </p:blipFill>
        <p:spPr>
          <a:xfrm>
            <a:off x="6467475" y="1674465"/>
            <a:ext cx="4924425" cy="885825"/>
          </a:xfrm>
          <a:prstGeom prst="rect">
            <a:avLst/>
          </a:prstGeom>
        </p:spPr>
      </p:pic>
      <p:pic>
        <p:nvPicPr>
          <p:cNvPr id="16" name="SK-33-img-15" descr="preencoded.png"/>
          <p:cNvPicPr>
            <a:picLocks noChangeAspect="1"/>
          </p:cNvPicPr>
          <p:nvPr/>
        </p:nvPicPr>
        <p:blipFill>
          <a:blip r:embed="rId12"/>
          <a:stretch>
            <a:fillRect/>
          </a:stretch>
        </p:blipFill>
        <p:spPr>
          <a:xfrm>
            <a:off x="6467475" y="2731740"/>
            <a:ext cx="4924425" cy="885825"/>
          </a:xfrm>
          <a:prstGeom prst="rect">
            <a:avLst/>
          </a:prstGeom>
        </p:spPr>
      </p:pic>
      <p:pic>
        <p:nvPicPr>
          <p:cNvPr id="17" name="SK-33-img-16" descr="preencoded.png"/>
          <p:cNvPicPr>
            <a:picLocks noChangeAspect="1"/>
          </p:cNvPicPr>
          <p:nvPr/>
        </p:nvPicPr>
        <p:blipFill>
          <a:blip r:embed="rId12"/>
          <a:stretch>
            <a:fillRect/>
          </a:stretch>
        </p:blipFill>
        <p:spPr>
          <a:xfrm>
            <a:off x="6467475" y="3789015"/>
            <a:ext cx="4924425" cy="885825"/>
          </a:xfrm>
          <a:prstGeom prst="rect">
            <a:avLst/>
          </a:prstGeom>
        </p:spPr>
      </p:pic>
      <p:pic>
        <p:nvPicPr>
          <p:cNvPr id="18" name="SK-33-img-17" descr="preencoded.png"/>
          <p:cNvPicPr>
            <a:picLocks noChangeAspect="1"/>
          </p:cNvPicPr>
          <p:nvPr/>
        </p:nvPicPr>
        <p:blipFill>
          <a:blip r:embed="rId13"/>
          <a:stretch>
            <a:fillRect/>
          </a:stretch>
        </p:blipFill>
        <p:spPr>
          <a:xfrm>
            <a:off x="6467475" y="4903440"/>
            <a:ext cx="4924425" cy="1052513"/>
          </a:xfrm>
          <a:prstGeom prst="rect">
            <a:avLst/>
          </a:prstGeom>
        </p:spPr>
      </p:pic>
      <p:pic>
        <p:nvPicPr>
          <p:cNvPr id="19" name="SK-33-img-18" descr="preencoded.png"/>
          <p:cNvPicPr>
            <a:picLocks noChangeAspect="1"/>
          </p:cNvPicPr>
          <p:nvPr/>
        </p:nvPicPr>
        <p:blipFill>
          <a:blip r:embed="rId14"/>
          <a:stretch>
            <a:fillRect/>
          </a:stretch>
        </p:blipFill>
        <p:spPr>
          <a:xfrm>
            <a:off x="6581775" y="4989165"/>
            <a:ext cx="1754832" cy="209550"/>
          </a:xfrm>
          <a:prstGeom prst="rect">
            <a:avLst/>
          </a:prstGeom>
        </p:spPr>
      </p:pic>
      <p:pic>
        <p:nvPicPr>
          <p:cNvPr id="20" name="SK-33-img-19" descr="preencoded.png"/>
          <p:cNvPicPr>
            <a:picLocks noChangeAspect="1"/>
          </p:cNvPicPr>
          <p:nvPr/>
        </p:nvPicPr>
        <p:blipFill>
          <a:blip r:embed="rId15"/>
          <a:stretch>
            <a:fillRect/>
          </a:stretch>
        </p:blipFill>
        <p:spPr>
          <a:xfrm>
            <a:off x="571500" y="6477000"/>
            <a:ext cx="11049000" cy="257175"/>
          </a:xfrm>
          <a:prstGeom prst="rect">
            <a:avLst/>
          </a:prstGeom>
        </p:spPr>
      </p:pic>
      <p:sp>
        <p:nvSpPr>
          <p:cNvPr id="21" name="SK-33-text-20"/>
          <p:cNvSpPr/>
          <p:nvPr/>
        </p:nvSpPr>
        <p:spPr>
          <a:xfrm>
            <a:off x="819150" y="247650"/>
            <a:ext cx="113728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Case Vignette: The Withdrawn Student</a:t>
            </a:r>
            <a:endParaRPr lang="en-US" sz="2550" dirty="0"/>
          </a:p>
        </p:txBody>
      </p:sp>
      <p:sp>
        <p:nvSpPr>
          <p:cNvPr id="22" name="SK-33-text-21"/>
          <p:cNvSpPr/>
          <p:nvPr/>
        </p:nvSpPr>
        <p:spPr>
          <a:xfrm>
            <a:off x="819150" y="674340"/>
            <a:ext cx="6023074"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3" name="SK-33-text-22"/>
          <p:cNvSpPr/>
          <p:nvPr/>
        </p:nvSpPr>
        <p:spPr>
          <a:xfrm>
            <a:off x="1152525" y="1179165"/>
            <a:ext cx="65151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436"/>
                </a:solidFill>
              </a:rPr>
              <a:t>Alex, 22-year-old Male</a:t>
            </a:r>
            <a:endParaRPr lang="en-US" sz="1800" dirty="0"/>
          </a:p>
        </p:txBody>
      </p:sp>
      <p:sp>
        <p:nvSpPr>
          <p:cNvPr id="24" name="SK-33-text-23"/>
          <p:cNvSpPr/>
          <p:nvPr/>
        </p:nvSpPr>
        <p:spPr>
          <a:xfrm>
            <a:off x="1062038" y="1741140"/>
            <a:ext cx="46624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Background:</a:t>
            </a:r>
            <a:r>
              <a:rPr lang="en-US" sz="1350" dirty="0">
                <a:solidFill>
                  <a:srgbClr val="2D3436"/>
                </a:solidFill>
              </a:rPr>
              <a:t> 3rd-year Engineering student. Previously high-achieving, now failing modules.</a:t>
            </a:r>
            <a:endParaRPr lang="en-US" sz="1350" dirty="0"/>
          </a:p>
        </p:txBody>
      </p:sp>
      <p:sp>
        <p:nvSpPr>
          <p:cNvPr id="25" name="SK-33-text-24"/>
          <p:cNvSpPr/>
          <p:nvPr/>
        </p:nvSpPr>
        <p:spPr>
          <a:xfrm>
            <a:off x="1062038" y="2350740"/>
            <a:ext cx="46624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Presenting Issue:</a:t>
            </a:r>
            <a:r>
              <a:rPr lang="en-US" sz="1350" dirty="0">
                <a:solidFill>
                  <a:srgbClr val="2D3436"/>
                </a:solidFill>
              </a:rPr>
              <a:t> Mother called the surgery. Alex hasn't left his room in 8 weeks, except to buy food at 3 AM.</a:t>
            </a:r>
            <a:endParaRPr lang="en-US" sz="1350" dirty="0"/>
          </a:p>
        </p:txBody>
      </p:sp>
      <p:sp>
        <p:nvSpPr>
          <p:cNvPr id="26" name="SK-33-text-25"/>
          <p:cNvSpPr/>
          <p:nvPr/>
        </p:nvSpPr>
        <p:spPr>
          <a:xfrm>
            <a:off x="1062038" y="2960340"/>
            <a:ext cx="46624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Observations:</a:t>
            </a:r>
            <a:r>
              <a:rPr lang="en-US" sz="1350" dirty="0">
                <a:solidFill>
                  <a:srgbClr val="2D3436"/>
                </a:solidFill>
              </a:rPr>
              <a:t> He seems "suspicious" of neighbors, believes they are tracking his internet usage.</a:t>
            </a:r>
            <a:endParaRPr lang="en-US" sz="1350" dirty="0"/>
          </a:p>
        </p:txBody>
      </p:sp>
      <p:sp>
        <p:nvSpPr>
          <p:cNvPr id="27" name="SK-33-text-26"/>
          <p:cNvSpPr/>
          <p:nvPr/>
        </p:nvSpPr>
        <p:spPr>
          <a:xfrm>
            <a:off x="1062038" y="3569940"/>
            <a:ext cx="46624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Substances:</a:t>
            </a:r>
            <a:r>
              <a:rPr lang="en-US" sz="1350" dirty="0">
                <a:solidFill>
                  <a:srgbClr val="2D3436"/>
                </a:solidFill>
              </a:rPr>
              <a:t> Significant increase in cannabis use (daily) to "quiet the noise."</a:t>
            </a:r>
            <a:endParaRPr lang="en-US" sz="1350" dirty="0"/>
          </a:p>
        </p:txBody>
      </p:sp>
      <p:sp>
        <p:nvSpPr>
          <p:cNvPr id="28" name="SK-33-text-27"/>
          <p:cNvSpPr/>
          <p:nvPr/>
        </p:nvSpPr>
        <p:spPr>
          <a:xfrm>
            <a:off x="1062038" y="4179540"/>
            <a:ext cx="46624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Physical:</a:t>
            </a:r>
            <a:r>
              <a:rPr lang="en-US" sz="1350" dirty="0">
                <a:solidFill>
                  <a:srgbClr val="2D3436"/>
                </a:solidFill>
              </a:rPr>
              <a:t> Significant weight loss; reports poor sleep and hygiene neglect.</a:t>
            </a:r>
            <a:endParaRPr lang="en-US" sz="1350" dirty="0"/>
          </a:p>
        </p:txBody>
      </p:sp>
      <p:sp>
        <p:nvSpPr>
          <p:cNvPr id="29" name="SK-33-text-28"/>
          <p:cNvSpPr/>
          <p:nvPr/>
        </p:nvSpPr>
        <p:spPr>
          <a:xfrm>
            <a:off x="6819900" y="1141065"/>
            <a:ext cx="53721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436"/>
                </a:solidFill>
              </a:rPr>
              <a:t>Small Group Discussion</a:t>
            </a:r>
            <a:endParaRPr lang="en-US" sz="1800" dirty="0"/>
          </a:p>
        </p:txBody>
      </p:sp>
      <p:sp>
        <p:nvSpPr>
          <p:cNvPr id="30" name="SK-33-text-29"/>
          <p:cNvSpPr/>
          <p:nvPr/>
        </p:nvSpPr>
        <p:spPr>
          <a:xfrm>
            <a:off x="6581775" y="1750665"/>
            <a:ext cx="47720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080"/>
                </a:solidFill>
              </a:rPr>
              <a:t>TASK 1: ASSESSMENT</a:t>
            </a:r>
            <a:endParaRPr lang="en-US" sz="1200" dirty="0"/>
          </a:p>
        </p:txBody>
      </p:sp>
      <p:sp>
        <p:nvSpPr>
          <p:cNvPr id="31" name="SK-33-text-30"/>
          <p:cNvSpPr/>
          <p:nvPr/>
        </p:nvSpPr>
        <p:spPr>
          <a:xfrm>
            <a:off x="6581775" y="1998315"/>
            <a:ext cx="4695825" cy="485775"/>
          </a:xfrm>
          <a:prstGeom prst="rect">
            <a:avLst/>
          </a:prstGeom>
          <a:noFill/>
          <a:ln/>
        </p:spPr>
        <p:txBody>
          <a:bodyPr vert="horz" wrap="square" lIns="0" tIns="0" rIns="0" bIns="0" rtlCol="0" anchor="ctr"/>
          <a:lstStyle/>
          <a:p>
            <a:pPr marL="0" indent="0">
              <a:lnSpc>
                <a:spcPts val="1913"/>
              </a:lnSpc>
              <a:buNone/>
            </a:pPr>
            <a:r>
              <a:rPr lang="en-US" sz="1275" dirty="0">
                <a:solidFill>
                  <a:srgbClr val="2D3436"/>
                </a:solidFill>
              </a:rPr>
              <a:t>Which screening questions would you use to explore his "suspicion"? How do you ask about hallucinations?</a:t>
            </a:r>
            <a:endParaRPr lang="en-US" sz="1275" dirty="0"/>
          </a:p>
        </p:txBody>
      </p:sp>
      <p:sp>
        <p:nvSpPr>
          <p:cNvPr id="32" name="SK-33-text-31"/>
          <p:cNvSpPr/>
          <p:nvPr/>
        </p:nvSpPr>
        <p:spPr>
          <a:xfrm>
            <a:off x="6581775" y="2807940"/>
            <a:ext cx="47720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080"/>
                </a:solidFill>
              </a:rPr>
              <a:t>TASK 2: RISK MANAGEMENT</a:t>
            </a:r>
            <a:endParaRPr lang="en-US" sz="1200" dirty="0"/>
          </a:p>
        </p:txBody>
      </p:sp>
      <p:sp>
        <p:nvSpPr>
          <p:cNvPr id="33" name="SK-33-text-32"/>
          <p:cNvSpPr/>
          <p:nvPr/>
        </p:nvSpPr>
        <p:spPr>
          <a:xfrm>
            <a:off x="6581775" y="3055590"/>
            <a:ext cx="4695825" cy="485775"/>
          </a:xfrm>
          <a:prstGeom prst="rect">
            <a:avLst/>
          </a:prstGeom>
          <a:noFill/>
          <a:ln/>
        </p:spPr>
        <p:txBody>
          <a:bodyPr vert="horz" wrap="square" lIns="0" tIns="0" rIns="0" bIns="0" rtlCol="0" anchor="ctr"/>
          <a:lstStyle/>
          <a:p>
            <a:pPr marL="0" indent="0">
              <a:lnSpc>
                <a:spcPts val="1913"/>
              </a:lnSpc>
              <a:buNone/>
            </a:pPr>
            <a:r>
              <a:rPr lang="en-US" sz="1275" dirty="0">
                <a:solidFill>
                  <a:srgbClr val="2D3436"/>
                </a:solidFill>
              </a:rPr>
              <a:t>Evaluate the risk to self (neglect) vs. others. Is there an immediate safeguarding concern?</a:t>
            </a:r>
            <a:endParaRPr lang="en-US" sz="1275" dirty="0"/>
          </a:p>
        </p:txBody>
      </p:sp>
      <p:sp>
        <p:nvSpPr>
          <p:cNvPr id="34" name="SK-33-text-33"/>
          <p:cNvSpPr/>
          <p:nvPr/>
        </p:nvSpPr>
        <p:spPr>
          <a:xfrm>
            <a:off x="6581775" y="3865215"/>
            <a:ext cx="47720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080"/>
                </a:solidFill>
              </a:rPr>
              <a:t>TASK 3: REFERRAL ACTION</a:t>
            </a:r>
            <a:endParaRPr lang="en-US" sz="1200" dirty="0"/>
          </a:p>
        </p:txBody>
      </p:sp>
      <p:sp>
        <p:nvSpPr>
          <p:cNvPr id="35" name="SK-33-text-34"/>
          <p:cNvSpPr/>
          <p:nvPr/>
        </p:nvSpPr>
        <p:spPr>
          <a:xfrm>
            <a:off x="6581775" y="4112865"/>
            <a:ext cx="4695825" cy="485775"/>
          </a:xfrm>
          <a:prstGeom prst="rect">
            <a:avLst/>
          </a:prstGeom>
          <a:noFill/>
          <a:ln/>
        </p:spPr>
        <p:txBody>
          <a:bodyPr vert="horz" wrap="square" lIns="0" tIns="0" rIns="0" bIns="0" rtlCol="0" anchor="ctr"/>
          <a:lstStyle/>
          <a:p>
            <a:pPr marL="0" indent="0">
              <a:lnSpc>
                <a:spcPts val="1913"/>
              </a:lnSpc>
              <a:buNone/>
            </a:pPr>
            <a:r>
              <a:rPr lang="en-US" sz="1275" dirty="0">
                <a:solidFill>
                  <a:srgbClr val="2D3436"/>
                </a:solidFill>
              </a:rPr>
              <a:t>Does he meet EIP criteria? Would you refer urgently today or routine? What if he refuses to engage?</a:t>
            </a:r>
            <a:endParaRPr lang="en-US" sz="1275" dirty="0"/>
          </a:p>
        </p:txBody>
      </p:sp>
      <p:sp>
        <p:nvSpPr>
          <p:cNvPr id="36" name="SK-33-text-35"/>
          <p:cNvSpPr/>
          <p:nvPr/>
        </p:nvSpPr>
        <p:spPr>
          <a:xfrm>
            <a:off x="6657975" y="4989165"/>
            <a:ext cx="3082157"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 FOCUS: Communication</a:t>
            </a:r>
            <a:endParaRPr lang="en-US" sz="900" dirty="0"/>
          </a:p>
        </p:txBody>
      </p:sp>
      <p:sp>
        <p:nvSpPr>
          <p:cNvPr id="37" name="SK-33-text-36"/>
          <p:cNvSpPr/>
          <p:nvPr/>
        </p:nvSpPr>
        <p:spPr>
          <a:xfrm>
            <a:off x="6581775" y="5236815"/>
            <a:ext cx="4695825" cy="642938"/>
          </a:xfrm>
          <a:prstGeom prst="rect">
            <a:avLst/>
          </a:prstGeom>
          <a:noFill/>
          <a:ln/>
        </p:spPr>
        <p:txBody>
          <a:bodyPr vert="horz" wrap="square" lIns="0" tIns="0" rIns="0" bIns="0" rtlCol="0" anchor="ctr"/>
          <a:lstStyle/>
          <a:p>
            <a:pPr marL="0" indent="0">
              <a:lnSpc>
                <a:spcPts val="1688"/>
              </a:lnSpc>
              <a:buNone/>
            </a:pPr>
            <a:r>
              <a:rPr lang="en-US" sz="1125" i="1" dirty="0">
                <a:solidFill>
                  <a:srgbClr val="2D3436"/>
                </a:solidFill>
              </a:rPr>
              <a:t>"Alex, I can hear that you're feeling very worried about the neighbors. I'm here to support you with the stress this is causing..." (Validating distress without confirming delusion).</a:t>
            </a:r>
            <a:endParaRPr lang="en-US" sz="1125" dirty="0"/>
          </a:p>
        </p:txBody>
      </p:sp>
      <p:sp>
        <p:nvSpPr>
          <p:cNvPr id="38" name="SK-33-text-37"/>
          <p:cNvSpPr/>
          <p:nvPr/>
        </p:nvSpPr>
        <p:spPr>
          <a:xfrm>
            <a:off x="495300" y="6477000"/>
            <a:ext cx="11125200" cy="257175"/>
          </a:xfrm>
          <a:prstGeom prst="rect">
            <a:avLst/>
          </a:prstGeom>
          <a:noFill/>
          <a:ln/>
        </p:spPr>
        <p:txBody>
          <a:bodyPr vert="horz" wrap="square" lIns="0" tIns="0" rIns="0" bIns="0" rtlCol="0" anchor="ctr"/>
          <a:lstStyle/>
          <a:p>
            <a:pPr marL="0" indent="0" algn="r">
              <a:lnSpc>
                <a:spcPts val="1575"/>
              </a:lnSpc>
              <a:buNone/>
            </a:pPr>
            <a:r>
              <a:rPr lang="en-US" sz="1050" dirty="0">
                <a:solidFill>
                  <a:srgbClr val="B2BEC3"/>
                </a:solidFill>
              </a:rPr>
              <a:t>www.bradfordvts.co.uk</a:t>
            </a:r>
            <a:endParaRPr lang="en-US" sz="10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4-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34-img-4" descr="preencoded.png"/>
          <p:cNvPicPr>
            <a:picLocks noChangeAspect="1"/>
          </p:cNvPicPr>
          <p:nvPr/>
        </p:nvPicPr>
        <p:blipFill>
          <a:blip r:embed="rId6"/>
          <a:stretch>
            <a:fillRect/>
          </a:stretch>
        </p:blipFill>
        <p:spPr>
          <a:xfrm>
            <a:off x="571500" y="6257925"/>
            <a:ext cx="11049000" cy="314325"/>
          </a:xfrm>
          <a:prstGeom prst="rect">
            <a:avLst/>
          </a:prstGeom>
        </p:spPr>
      </p:pic>
      <p:sp>
        <p:nvSpPr>
          <p:cNvPr id="6" name="SK-34-text-5"/>
          <p:cNvSpPr/>
          <p:nvPr/>
        </p:nvSpPr>
        <p:spPr>
          <a:xfrm>
            <a:off x="819150" y="381000"/>
            <a:ext cx="48253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Quick Recall</a:t>
            </a:r>
            <a:endParaRPr lang="en-US" sz="2550" dirty="0"/>
          </a:p>
        </p:txBody>
      </p:sp>
      <p:sp>
        <p:nvSpPr>
          <p:cNvPr id="7" name="SK-34-text-6"/>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8" name="SK-34-text-7"/>
          <p:cNvSpPr/>
          <p:nvPr/>
        </p:nvSpPr>
        <p:spPr>
          <a:xfrm>
            <a:off x="571500" y="2032546"/>
            <a:ext cx="205740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0651F"/>
                </a:solidFill>
              </a:rPr>
              <a:t>01</a:t>
            </a:r>
            <a:endParaRPr lang="en-US" sz="3600" dirty="0"/>
          </a:p>
        </p:txBody>
      </p:sp>
      <p:sp>
        <p:nvSpPr>
          <p:cNvPr id="9" name="SK-34-text-8"/>
          <p:cNvSpPr/>
          <p:nvPr/>
        </p:nvSpPr>
        <p:spPr>
          <a:xfrm>
            <a:off x="1333500" y="2032546"/>
            <a:ext cx="6423660" cy="373261"/>
          </a:xfrm>
          <a:prstGeom prst="rect">
            <a:avLst/>
          </a:prstGeom>
          <a:noFill/>
          <a:ln/>
        </p:spPr>
        <p:txBody>
          <a:bodyPr vert="horz" wrap="square" lIns="0" tIns="0" rIns="0" bIns="0" rtlCol="0" anchor="ctr"/>
          <a:lstStyle/>
          <a:p>
            <a:pPr marL="0" indent="0">
              <a:lnSpc>
                <a:spcPts val="2340"/>
              </a:lnSpc>
              <a:buNone/>
            </a:pPr>
            <a:r>
              <a:rPr lang="en-US" sz="1800" b="1" dirty="0">
                <a:solidFill>
                  <a:srgbClr val="2D3436"/>
                </a:solidFill>
              </a:rPr>
              <a:t>Family concern matters.</a:t>
            </a:r>
            <a:endParaRPr lang="en-US" sz="1800" dirty="0"/>
          </a:p>
        </p:txBody>
      </p:sp>
      <p:sp>
        <p:nvSpPr>
          <p:cNvPr id="10" name="SK-34-text-9"/>
          <p:cNvSpPr/>
          <p:nvPr/>
        </p:nvSpPr>
        <p:spPr>
          <a:xfrm>
            <a:off x="571500" y="2718346"/>
            <a:ext cx="205740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0651F"/>
                </a:solidFill>
              </a:rPr>
              <a:t>02</a:t>
            </a:r>
            <a:endParaRPr lang="en-US" sz="3600" dirty="0"/>
          </a:p>
        </p:txBody>
      </p:sp>
      <p:sp>
        <p:nvSpPr>
          <p:cNvPr id="11" name="SK-34-text-10"/>
          <p:cNvSpPr/>
          <p:nvPr/>
        </p:nvSpPr>
        <p:spPr>
          <a:xfrm>
            <a:off x="1333500" y="2718346"/>
            <a:ext cx="4777740" cy="373261"/>
          </a:xfrm>
          <a:prstGeom prst="rect">
            <a:avLst/>
          </a:prstGeom>
          <a:noFill/>
          <a:ln/>
        </p:spPr>
        <p:txBody>
          <a:bodyPr vert="horz" wrap="square" lIns="0" tIns="0" rIns="0" bIns="0" rtlCol="0" anchor="ctr"/>
          <a:lstStyle/>
          <a:p>
            <a:pPr marL="0" indent="0">
              <a:lnSpc>
                <a:spcPts val="2340"/>
              </a:lnSpc>
              <a:buNone/>
            </a:pPr>
            <a:r>
              <a:rPr lang="en-US" sz="1800" b="1" dirty="0">
                <a:solidFill>
                  <a:srgbClr val="2D3436"/>
                </a:solidFill>
              </a:rPr>
              <a:t>EIP: refer early.</a:t>
            </a:r>
            <a:endParaRPr lang="en-US" sz="1800" dirty="0"/>
          </a:p>
        </p:txBody>
      </p:sp>
      <p:sp>
        <p:nvSpPr>
          <p:cNvPr id="12" name="SK-34-text-11"/>
          <p:cNvSpPr/>
          <p:nvPr/>
        </p:nvSpPr>
        <p:spPr>
          <a:xfrm>
            <a:off x="571500" y="3404146"/>
            <a:ext cx="205740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0651F"/>
                </a:solidFill>
              </a:rPr>
              <a:t>03</a:t>
            </a:r>
            <a:endParaRPr lang="en-US" sz="3600" dirty="0"/>
          </a:p>
        </p:txBody>
      </p:sp>
      <p:sp>
        <p:nvSpPr>
          <p:cNvPr id="13" name="SK-34-text-12"/>
          <p:cNvSpPr/>
          <p:nvPr/>
        </p:nvSpPr>
        <p:spPr>
          <a:xfrm>
            <a:off x="1333500" y="3404146"/>
            <a:ext cx="9715500" cy="373261"/>
          </a:xfrm>
          <a:prstGeom prst="rect">
            <a:avLst/>
          </a:prstGeom>
          <a:noFill/>
          <a:ln/>
        </p:spPr>
        <p:txBody>
          <a:bodyPr vert="horz" wrap="square" lIns="0" tIns="0" rIns="0" bIns="0" rtlCol="0" anchor="ctr"/>
          <a:lstStyle/>
          <a:p>
            <a:pPr marL="0" indent="0">
              <a:lnSpc>
                <a:spcPts val="2340"/>
              </a:lnSpc>
              <a:buNone/>
            </a:pPr>
            <a:r>
              <a:rPr lang="en-US" sz="1800" b="1" dirty="0">
                <a:solidFill>
                  <a:srgbClr val="2D3436"/>
                </a:solidFill>
              </a:rPr>
              <a:t>Risk assessment every consultation.</a:t>
            </a:r>
            <a:endParaRPr lang="en-US" sz="1800" dirty="0"/>
          </a:p>
        </p:txBody>
      </p:sp>
      <p:sp>
        <p:nvSpPr>
          <p:cNvPr id="14" name="SK-34-text-13"/>
          <p:cNvSpPr/>
          <p:nvPr/>
        </p:nvSpPr>
        <p:spPr>
          <a:xfrm>
            <a:off x="571500" y="4089946"/>
            <a:ext cx="205740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0651F"/>
                </a:solidFill>
              </a:rPr>
              <a:t>04</a:t>
            </a:r>
            <a:endParaRPr lang="en-US" sz="3600" dirty="0"/>
          </a:p>
        </p:txBody>
      </p:sp>
      <p:sp>
        <p:nvSpPr>
          <p:cNvPr id="15" name="SK-34-text-14"/>
          <p:cNvSpPr/>
          <p:nvPr/>
        </p:nvSpPr>
        <p:spPr>
          <a:xfrm>
            <a:off x="1333500" y="4089946"/>
            <a:ext cx="6972300" cy="373261"/>
          </a:xfrm>
          <a:prstGeom prst="rect">
            <a:avLst/>
          </a:prstGeom>
          <a:noFill/>
          <a:ln/>
        </p:spPr>
        <p:txBody>
          <a:bodyPr vert="horz" wrap="square" lIns="0" tIns="0" rIns="0" bIns="0" rtlCol="0" anchor="ctr"/>
          <a:lstStyle/>
          <a:p>
            <a:pPr marL="0" indent="0">
              <a:lnSpc>
                <a:spcPts val="2340"/>
              </a:lnSpc>
              <a:buNone/>
            </a:pPr>
            <a:r>
              <a:rPr lang="en-US" sz="1800" b="1" dirty="0">
                <a:solidFill>
                  <a:srgbClr val="2D3436"/>
                </a:solidFill>
              </a:rPr>
              <a:t>Check for delirium first.</a:t>
            </a:r>
            <a:endParaRPr lang="en-US" sz="1800" dirty="0"/>
          </a:p>
        </p:txBody>
      </p:sp>
      <p:sp>
        <p:nvSpPr>
          <p:cNvPr id="16" name="SK-34-text-15"/>
          <p:cNvSpPr/>
          <p:nvPr/>
        </p:nvSpPr>
        <p:spPr>
          <a:xfrm>
            <a:off x="571500" y="4775746"/>
            <a:ext cx="205740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0651F"/>
                </a:solidFill>
              </a:rPr>
              <a:t>05</a:t>
            </a:r>
            <a:endParaRPr lang="en-US" sz="3600" dirty="0"/>
          </a:p>
        </p:txBody>
      </p:sp>
      <p:sp>
        <p:nvSpPr>
          <p:cNvPr id="17" name="SK-34-text-16"/>
          <p:cNvSpPr/>
          <p:nvPr/>
        </p:nvSpPr>
        <p:spPr>
          <a:xfrm>
            <a:off x="1333500" y="4775746"/>
            <a:ext cx="7795260" cy="373261"/>
          </a:xfrm>
          <a:prstGeom prst="rect">
            <a:avLst/>
          </a:prstGeom>
          <a:noFill/>
          <a:ln/>
        </p:spPr>
        <p:txBody>
          <a:bodyPr vert="horz" wrap="square" lIns="0" tIns="0" rIns="0" bIns="0" rtlCol="0" anchor="ctr"/>
          <a:lstStyle/>
          <a:p>
            <a:pPr marL="0" indent="0">
              <a:lnSpc>
                <a:spcPts val="2340"/>
              </a:lnSpc>
              <a:buNone/>
            </a:pPr>
            <a:r>
              <a:rPr lang="en-US" sz="1800" b="1" dirty="0">
                <a:solidFill>
                  <a:srgbClr val="2D3436"/>
                </a:solidFill>
              </a:rPr>
              <a:t>Do not argue with delusions.</a:t>
            </a:r>
            <a:endParaRPr lang="en-US" sz="1800" dirty="0"/>
          </a:p>
        </p:txBody>
      </p:sp>
      <p:sp>
        <p:nvSpPr>
          <p:cNvPr id="18" name="SK-34-text-17"/>
          <p:cNvSpPr/>
          <p:nvPr/>
        </p:nvSpPr>
        <p:spPr>
          <a:xfrm>
            <a:off x="6286500" y="2032546"/>
            <a:ext cx="205740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0651F"/>
                </a:solidFill>
              </a:rPr>
              <a:t>06</a:t>
            </a:r>
            <a:endParaRPr lang="en-US" sz="3600" dirty="0"/>
          </a:p>
        </p:txBody>
      </p:sp>
      <p:sp>
        <p:nvSpPr>
          <p:cNvPr id="19" name="SK-34-text-18"/>
          <p:cNvSpPr/>
          <p:nvPr/>
        </p:nvSpPr>
        <p:spPr>
          <a:xfrm>
            <a:off x="7048500" y="2032546"/>
            <a:ext cx="5143500" cy="373261"/>
          </a:xfrm>
          <a:prstGeom prst="rect">
            <a:avLst/>
          </a:prstGeom>
          <a:noFill/>
          <a:ln/>
        </p:spPr>
        <p:txBody>
          <a:bodyPr vert="horz" wrap="square" lIns="0" tIns="0" rIns="0" bIns="0" rtlCol="0" anchor="ctr"/>
          <a:lstStyle/>
          <a:p>
            <a:pPr marL="0" indent="0">
              <a:lnSpc>
                <a:spcPts val="2340"/>
              </a:lnSpc>
              <a:buNone/>
            </a:pPr>
            <a:r>
              <a:rPr lang="en-US" sz="1800" b="1" dirty="0">
                <a:solidFill>
                  <a:srgbClr val="2D3436"/>
                </a:solidFill>
              </a:rPr>
              <a:t>Antipsychotics require monitoring.</a:t>
            </a:r>
            <a:endParaRPr lang="en-US" sz="1800" dirty="0"/>
          </a:p>
        </p:txBody>
      </p:sp>
      <p:sp>
        <p:nvSpPr>
          <p:cNvPr id="20" name="SK-34-text-19"/>
          <p:cNvSpPr/>
          <p:nvPr/>
        </p:nvSpPr>
        <p:spPr>
          <a:xfrm>
            <a:off x="6286500" y="2718346"/>
            <a:ext cx="205740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0651F"/>
                </a:solidFill>
              </a:rPr>
              <a:t>07</a:t>
            </a:r>
            <a:endParaRPr lang="en-US" sz="3600" dirty="0"/>
          </a:p>
        </p:txBody>
      </p:sp>
      <p:sp>
        <p:nvSpPr>
          <p:cNvPr id="21" name="SK-34-text-20"/>
          <p:cNvSpPr/>
          <p:nvPr/>
        </p:nvSpPr>
        <p:spPr>
          <a:xfrm>
            <a:off x="7048500" y="2718346"/>
            <a:ext cx="5143500" cy="373261"/>
          </a:xfrm>
          <a:prstGeom prst="rect">
            <a:avLst/>
          </a:prstGeom>
          <a:noFill/>
          <a:ln/>
        </p:spPr>
        <p:txBody>
          <a:bodyPr vert="horz" wrap="square" lIns="0" tIns="0" rIns="0" bIns="0" rtlCol="0" anchor="ctr"/>
          <a:lstStyle/>
          <a:p>
            <a:pPr marL="0" indent="0">
              <a:lnSpc>
                <a:spcPts val="2340"/>
              </a:lnSpc>
              <a:buNone/>
            </a:pPr>
            <a:r>
              <a:rPr lang="en-US" sz="1800" b="1" dirty="0">
                <a:solidFill>
                  <a:srgbClr val="2D3436"/>
                </a:solidFill>
              </a:rPr>
              <a:t>Clozapine: urgent FBC for fever.</a:t>
            </a:r>
            <a:endParaRPr lang="en-US" sz="1800" dirty="0"/>
          </a:p>
        </p:txBody>
      </p:sp>
      <p:sp>
        <p:nvSpPr>
          <p:cNvPr id="22" name="SK-34-text-21"/>
          <p:cNvSpPr/>
          <p:nvPr/>
        </p:nvSpPr>
        <p:spPr>
          <a:xfrm>
            <a:off x="6286500" y="3404146"/>
            <a:ext cx="205740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0651F"/>
                </a:solidFill>
              </a:rPr>
              <a:t>08</a:t>
            </a:r>
            <a:endParaRPr lang="en-US" sz="3600" dirty="0"/>
          </a:p>
        </p:txBody>
      </p:sp>
      <p:sp>
        <p:nvSpPr>
          <p:cNvPr id="23" name="SK-34-text-22"/>
          <p:cNvSpPr/>
          <p:nvPr/>
        </p:nvSpPr>
        <p:spPr>
          <a:xfrm>
            <a:off x="7048500" y="3404146"/>
            <a:ext cx="5143500" cy="373261"/>
          </a:xfrm>
          <a:prstGeom prst="rect">
            <a:avLst/>
          </a:prstGeom>
          <a:noFill/>
          <a:ln/>
        </p:spPr>
        <p:txBody>
          <a:bodyPr vert="horz" wrap="square" lIns="0" tIns="0" rIns="0" bIns="0" rtlCol="0" anchor="ctr"/>
          <a:lstStyle/>
          <a:p>
            <a:pPr marL="0" indent="0">
              <a:lnSpc>
                <a:spcPts val="2340"/>
              </a:lnSpc>
              <a:buNone/>
            </a:pPr>
            <a:r>
              <a:rPr lang="en-US" sz="1800" b="1" dirty="0">
                <a:solidFill>
                  <a:srgbClr val="2D3436"/>
                </a:solidFill>
              </a:rPr>
              <a:t>Cannabis can trigger psychosis.</a:t>
            </a:r>
            <a:endParaRPr lang="en-US" sz="1800" dirty="0"/>
          </a:p>
        </p:txBody>
      </p:sp>
      <p:sp>
        <p:nvSpPr>
          <p:cNvPr id="24" name="SK-34-text-23"/>
          <p:cNvSpPr/>
          <p:nvPr/>
        </p:nvSpPr>
        <p:spPr>
          <a:xfrm>
            <a:off x="6286500" y="4089946"/>
            <a:ext cx="205740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0651F"/>
                </a:solidFill>
              </a:rPr>
              <a:t>09</a:t>
            </a:r>
            <a:endParaRPr lang="en-US" sz="3600" dirty="0"/>
          </a:p>
        </p:txBody>
      </p:sp>
      <p:sp>
        <p:nvSpPr>
          <p:cNvPr id="25" name="SK-34-text-24"/>
          <p:cNvSpPr/>
          <p:nvPr/>
        </p:nvSpPr>
        <p:spPr>
          <a:xfrm>
            <a:off x="7048500" y="4089946"/>
            <a:ext cx="5143500" cy="373261"/>
          </a:xfrm>
          <a:prstGeom prst="rect">
            <a:avLst/>
          </a:prstGeom>
          <a:noFill/>
          <a:ln/>
        </p:spPr>
        <p:txBody>
          <a:bodyPr vert="horz" wrap="square" lIns="0" tIns="0" rIns="0" bIns="0" rtlCol="0" anchor="ctr"/>
          <a:lstStyle/>
          <a:p>
            <a:pPr marL="0" indent="0">
              <a:lnSpc>
                <a:spcPts val="2340"/>
              </a:lnSpc>
              <a:buNone/>
            </a:pPr>
            <a:r>
              <a:rPr lang="en-US" sz="1800" b="1" dirty="0">
                <a:solidFill>
                  <a:srgbClr val="2D3436"/>
                </a:solidFill>
              </a:rPr>
              <a:t>Annual physical health review.</a:t>
            </a:r>
            <a:endParaRPr lang="en-US" sz="1800" dirty="0"/>
          </a:p>
        </p:txBody>
      </p:sp>
      <p:sp>
        <p:nvSpPr>
          <p:cNvPr id="26" name="SK-34-text-25"/>
          <p:cNvSpPr/>
          <p:nvPr/>
        </p:nvSpPr>
        <p:spPr>
          <a:xfrm>
            <a:off x="6286500" y="4775746"/>
            <a:ext cx="205740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E0651F"/>
                </a:solidFill>
              </a:rPr>
              <a:t>10</a:t>
            </a:r>
            <a:endParaRPr lang="en-US" sz="3600" dirty="0"/>
          </a:p>
        </p:txBody>
      </p:sp>
      <p:sp>
        <p:nvSpPr>
          <p:cNvPr id="27" name="SK-34-text-26"/>
          <p:cNvSpPr/>
          <p:nvPr/>
        </p:nvSpPr>
        <p:spPr>
          <a:xfrm>
            <a:off x="7048500" y="4775746"/>
            <a:ext cx="5143500" cy="373261"/>
          </a:xfrm>
          <a:prstGeom prst="rect">
            <a:avLst/>
          </a:prstGeom>
          <a:noFill/>
          <a:ln/>
        </p:spPr>
        <p:txBody>
          <a:bodyPr vert="horz" wrap="square" lIns="0" tIns="0" rIns="0" bIns="0" rtlCol="0" anchor="ctr"/>
          <a:lstStyle/>
          <a:p>
            <a:pPr marL="0" indent="0">
              <a:lnSpc>
                <a:spcPts val="2340"/>
              </a:lnSpc>
              <a:buNone/>
            </a:pPr>
            <a:r>
              <a:rPr lang="en-US" sz="1800" b="1" dirty="0">
                <a:solidFill>
                  <a:srgbClr val="2D3436"/>
                </a:solidFill>
              </a:rPr>
              <a:t>Document safety plan in writing.</a:t>
            </a:r>
            <a:endParaRPr lang="en-US" sz="1800" dirty="0"/>
          </a:p>
        </p:txBody>
      </p:sp>
      <p:sp>
        <p:nvSpPr>
          <p:cNvPr id="28" name="SK-34-text-27"/>
          <p:cNvSpPr/>
          <p:nvPr/>
        </p:nvSpPr>
        <p:spPr>
          <a:xfrm>
            <a:off x="571500" y="6257925"/>
            <a:ext cx="11125200" cy="314325"/>
          </a:xfrm>
          <a:prstGeom prst="rect">
            <a:avLst/>
          </a:prstGeom>
          <a:noFill/>
          <a:ln/>
        </p:spPr>
        <p:txBody>
          <a:bodyPr vert="horz" wrap="square" lIns="0" tIns="0" rIns="0" bIns="0" rtlCol="0" anchor="ctr"/>
          <a:lstStyle/>
          <a:p>
            <a:pPr marL="0" indent="0" algn="l">
              <a:lnSpc>
                <a:spcPts val="1575"/>
              </a:lnSpc>
              <a:buNone/>
            </a:pPr>
            <a:r>
              <a:rPr lang="en-US" sz="1050" dirty="0">
                <a:solidFill>
                  <a:srgbClr val="B2BEC3"/>
                </a:solidFill>
              </a:rPr>
              <a:t>www.bradfordvts.co.uk</a:t>
            </a:r>
            <a:endParaRPr lang="en-US" sz="10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5-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35-img-4" descr="preencoded.png"/>
          <p:cNvPicPr>
            <a:picLocks noChangeAspect="1"/>
          </p:cNvPicPr>
          <p:nvPr/>
        </p:nvPicPr>
        <p:blipFill>
          <a:blip r:embed="rId6"/>
          <a:stretch>
            <a:fillRect/>
          </a:stretch>
        </p:blipFill>
        <p:spPr>
          <a:xfrm>
            <a:off x="571500" y="2068264"/>
            <a:ext cx="11049000" cy="1295400"/>
          </a:xfrm>
          <a:prstGeom prst="rect">
            <a:avLst/>
          </a:prstGeom>
        </p:spPr>
      </p:pic>
      <p:pic>
        <p:nvPicPr>
          <p:cNvPr id="6" name="SK-35-img-5" descr="preencoded.png"/>
          <p:cNvPicPr>
            <a:picLocks noChangeAspect="1"/>
          </p:cNvPicPr>
          <p:nvPr/>
        </p:nvPicPr>
        <p:blipFill>
          <a:blip r:embed="rId7"/>
          <a:stretch>
            <a:fillRect/>
          </a:stretch>
        </p:blipFill>
        <p:spPr>
          <a:xfrm>
            <a:off x="876300" y="2622798"/>
            <a:ext cx="301228" cy="240953"/>
          </a:xfrm>
          <a:prstGeom prst="rect">
            <a:avLst/>
          </a:prstGeom>
        </p:spPr>
      </p:pic>
      <p:pic>
        <p:nvPicPr>
          <p:cNvPr id="7" name="SK-35-img-6" descr="preencoded.png"/>
          <p:cNvPicPr>
            <a:picLocks noChangeAspect="1"/>
          </p:cNvPicPr>
          <p:nvPr/>
        </p:nvPicPr>
        <p:blipFill>
          <a:blip r:embed="rId8"/>
          <a:stretch>
            <a:fillRect/>
          </a:stretch>
        </p:blipFill>
        <p:spPr>
          <a:xfrm>
            <a:off x="571500" y="3649414"/>
            <a:ext cx="2619375" cy="1709738"/>
          </a:xfrm>
          <a:prstGeom prst="rect">
            <a:avLst/>
          </a:prstGeom>
        </p:spPr>
      </p:pic>
      <p:pic>
        <p:nvPicPr>
          <p:cNvPr id="8" name="SK-35-img-7" descr="preencoded.png"/>
          <p:cNvPicPr>
            <a:picLocks noChangeAspect="1"/>
          </p:cNvPicPr>
          <p:nvPr/>
        </p:nvPicPr>
        <p:blipFill>
          <a:blip r:embed="rId9"/>
          <a:stretch>
            <a:fillRect/>
          </a:stretch>
        </p:blipFill>
        <p:spPr>
          <a:xfrm>
            <a:off x="762000" y="3902125"/>
            <a:ext cx="238125" cy="190500"/>
          </a:xfrm>
          <a:prstGeom prst="rect">
            <a:avLst/>
          </a:prstGeom>
        </p:spPr>
      </p:pic>
      <p:pic>
        <p:nvPicPr>
          <p:cNvPr id="9" name="SK-35-img-8" descr="preencoded.png"/>
          <p:cNvPicPr>
            <a:picLocks noChangeAspect="1"/>
          </p:cNvPicPr>
          <p:nvPr/>
        </p:nvPicPr>
        <p:blipFill>
          <a:blip r:embed="rId8"/>
          <a:stretch>
            <a:fillRect/>
          </a:stretch>
        </p:blipFill>
        <p:spPr>
          <a:xfrm>
            <a:off x="3381375" y="3649414"/>
            <a:ext cx="2619375" cy="1709738"/>
          </a:xfrm>
          <a:prstGeom prst="rect">
            <a:avLst/>
          </a:prstGeom>
        </p:spPr>
      </p:pic>
      <p:pic>
        <p:nvPicPr>
          <p:cNvPr id="10" name="SK-35-img-9" descr="preencoded.png"/>
          <p:cNvPicPr>
            <a:picLocks noChangeAspect="1"/>
          </p:cNvPicPr>
          <p:nvPr/>
        </p:nvPicPr>
        <p:blipFill>
          <a:blip r:embed="rId10"/>
          <a:stretch>
            <a:fillRect/>
          </a:stretch>
        </p:blipFill>
        <p:spPr>
          <a:xfrm>
            <a:off x="3571875" y="3902125"/>
            <a:ext cx="238125" cy="190500"/>
          </a:xfrm>
          <a:prstGeom prst="rect">
            <a:avLst/>
          </a:prstGeom>
        </p:spPr>
      </p:pic>
      <p:pic>
        <p:nvPicPr>
          <p:cNvPr id="11" name="SK-35-img-10" descr="preencoded.png"/>
          <p:cNvPicPr>
            <a:picLocks noChangeAspect="1"/>
          </p:cNvPicPr>
          <p:nvPr/>
        </p:nvPicPr>
        <p:blipFill>
          <a:blip r:embed="rId8"/>
          <a:stretch>
            <a:fillRect/>
          </a:stretch>
        </p:blipFill>
        <p:spPr>
          <a:xfrm>
            <a:off x="6191250" y="3649414"/>
            <a:ext cx="2619375" cy="1709738"/>
          </a:xfrm>
          <a:prstGeom prst="rect">
            <a:avLst/>
          </a:prstGeom>
        </p:spPr>
      </p:pic>
      <p:pic>
        <p:nvPicPr>
          <p:cNvPr id="12" name="SK-35-img-11" descr="preencoded.png"/>
          <p:cNvPicPr>
            <a:picLocks noChangeAspect="1"/>
          </p:cNvPicPr>
          <p:nvPr/>
        </p:nvPicPr>
        <p:blipFill>
          <a:blip r:embed="rId11"/>
          <a:stretch>
            <a:fillRect/>
          </a:stretch>
        </p:blipFill>
        <p:spPr>
          <a:xfrm>
            <a:off x="6381750" y="3902125"/>
            <a:ext cx="238125" cy="190500"/>
          </a:xfrm>
          <a:prstGeom prst="rect">
            <a:avLst/>
          </a:prstGeom>
        </p:spPr>
      </p:pic>
      <p:pic>
        <p:nvPicPr>
          <p:cNvPr id="13" name="SK-35-img-12" descr="preencoded.png"/>
          <p:cNvPicPr>
            <a:picLocks noChangeAspect="1"/>
          </p:cNvPicPr>
          <p:nvPr/>
        </p:nvPicPr>
        <p:blipFill>
          <a:blip r:embed="rId8"/>
          <a:stretch>
            <a:fillRect/>
          </a:stretch>
        </p:blipFill>
        <p:spPr>
          <a:xfrm>
            <a:off x="9001125" y="3649414"/>
            <a:ext cx="2619375" cy="1709738"/>
          </a:xfrm>
          <a:prstGeom prst="rect">
            <a:avLst/>
          </a:prstGeom>
        </p:spPr>
      </p:pic>
      <p:pic>
        <p:nvPicPr>
          <p:cNvPr id="14" name="SK-35-img-13" descr="preencoded.png"/>
          <p:cNvPicPr>
            <a:picLocks noChangeAspect="1"/>
          </p:cNvPicPr>
          <p:nvPr/>
        </p:nvPicPr>
        <p:blipFill>
          <a:blip r:embed="rId12"/>
          <a:stretch>
            <a:fillRect/>
          </a:stretch>
        </p:blipFill>
        <p:spPr>
          <a:xfrm>
            <a:off x="9191625" y="3902125"/>
            <a:ext cx="238125" cy="190500"/>
          </a:xfrm>
          <a:prstGeom prst="rect">
            <a:avLst/>
          </a:prstGeom>
        </p:spPr>
      </p:pic>
      <p:pic>
        <p:nvPicPr>
          <p:cNvPr id="15" name="SK-35-img-14" descr="preencoded.png"/>
          <p:cNvPicPr>
            <a:picLocks noChangeAspect="1"/>
          </p:cNvPicPr>
          <p:nvPr/>
        </p:nvPicPr>
        <p:blipFill>
          <a:blip r:embed="rId13"/>
          <a:stretch>
            <a:fillRect/>
          </a:stretch>
        </p:blipFill>
        <p:spPr>
          <a:xfrm>
            <a:off x="571500" y="6229350"/>
            <a:ext cx="11049000" cy="342900"/>
          </a:xfrm>
          <a:prstGeom prst="rect">
            <a:avLst/>
          </a:prstGeom>
        </p:spPr>
      </p:pic>
      <p:sp>
        <p:nvSpPr>
          <p:cNvPr id="16" name="SK-35-text-15"/>
          <p:cNvSpPr/>
          <p:nvPr/>
        </p:nvSpPr>
        <p:spPr>
          <a:xfrm>
            <a:off x="819150" y="381000"/>
            <a:ext cx="110432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Final Disclaimer &amp; Resources</a:t>
            </a:r>
            <a:endParaRPr lang="en-US" sz="2550" dirty="0"/>
          </a:p>
        </p:txBody>
      </p:sp>
      <p:sp>
        <p:nvSpPr>
          <p:cNvPr id="17" name="SK-35-text-16"/>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18" name="SK-35-text-17"/>
          <p:cNvSpPr/>
          <p:nvPr/>
        </p:nvSpPr>
        <p:spPr>
          <a:xfrm>
            <a:off x="1406128" y="2395984"/>
            <a:ext cx="9909572" cy="639961"/>
          </a:xfrm>
          <a:prstGeom prst="rect">
            <a:avLst/>
          </a:prstGeom>
          <a:noFill/>
          <a:ln/>
        </p:spPr>
        <p:txBody>
          <a:bodyPr vert="horz" wrap="square" lIns="0" tIns="0" rIns="0" bIns="0" rtlCol="0" anchor="ctr"/>
          <a:lstStyle/>
          <a:p>
            <a:pPr marL="0" indent="0">
              <a:lnSpc>
                <a:spcPts val="2520"/>
              </a:lnSpc>
              <a:buNone/>
            </a:pPr>
            <a:r>
              <a:rPr lang="en-US" sz="1800" b="1" dirty="0">
                <a:solidFill>
                  <a:srgbClr val="2D3436"/>
                </a:solidFill>
              </a:rPr>
              <a:t>Always double check this advice and drug doses with the latest NICE/BNF guidance. This document is for educational purposes only and does not replace clinical judgment.</a:t>
            </a:r>
            <a:endParaRPr lang="en-US" sz="1800" dirty="0"/>
          </a:p>
        </p:txBody>
      </p:sp>
      <p:sp>
        <p:nvSpPr>
          <p:cNvPr id="19" name="SK-35-text-18"/>
          <p:cNvSpPr/>
          <p:nvPr/>
        </p:nvSpPr>
        <p:spPr>
          <a:xfrm>
            <a:off x="762000" y="4239964"/>
            <a:ext cx="31718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NICE Guidelines</a:t>
            </a:r>
            <a:endParaRPr lang="en-US" sz="1350" dirty="0"/>
          </a:p>
        </p:txBody>
      </p:sp>
      <p:sp>
        <p:nvSpPr>
          <p:cNvPr id="20" name="SK-35-text-19"/>
          <p:cNvSpPr/>
          <p:nvPr/>
        </p:nvSpPr>
        <p:spPr>
          <a:xfrm>
            <a:off x="762000" y="4611439"/>
            <a:ext cx="2238375" cy="557213"/>
          </a:xfrm>
          <a:prstGeom prst="rect">
            <a:avLst/>
          </a:prstGeom>
          <a:noFill/>
          <a:ln/>
        </p:spPr>
        <p:txBody>
          <a:bodyPr vert="horz" wrap="square" lIns="0" tIns="0" rIns="0" bIns="0" rtlCol="0" anchor="ctr"/>
          <a:lstStyle/>
          <a:p>
            <a:pPr marL="0" indent="0">
              <a:lnSpc>
                <a:spcPts val="1463"/>
              </a:lnSpc>
              <a:buNone/>
            </a:pPr>
            <a:r>
              <a:rPr lang="en-US" sz="1125" dirty="0">
                <a:solidFill>
                  <a:srgbClr val="636E72"/>
                </a:solidFill>
              </a:rPr>
              <a:t>CG178 &amp; NG185: Management of psychosis and schizophrenia in adults.</a:t>
            </a:r>
            <a:endParaRPr lang="en-US" sz="1125" dirty="0"/>
          </a:p>
        </p:txBody>
      </p:sp>
      <p:sp>
        <p:nvSpPr>
          <p:cNvPr id="21" name="SK-35-text-20"/>
          <p:cNvSpPr/>
          <p:nvPr/>
        </p:nvSpPr>
        <p:spPr>
          <a:xfrm>
            <a:off x="3571875" y="4239964"/>
            <a:ext cx="2324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BNF / BNFC</a:t>
            </a:r>
            <a:endParaRPr lang="en-US" sz="1350" dirty="0"/>
          </a:p>
        </p:txBody>
      </p:sp>
      <p:sp>
        <p:nvSpPr>
          <p:cNvPr id="22" name="SK-35-text-21"/>
          <p:cNvSpPr/>
          <p:nvPr/>
        </p:nvSpPr>
        <p:spPr>
          <a:xfrm>
            <a:off x="3571875" y="4611439"/>
            <a:ext cx="2238375" cy="557213"/>
          </a:xfrm>
          <a:prstGeom prst="rect">
            <a:avLst/>
          </a:prstGeom>
          <a:noFill/>
          <a:ln/>
        </p:spPr>
        <p:txBody>
          <a:bodyPr vert="horz" wrap="square" lIns="0" tIns="0" rIns="0" bIns="0" rtlCol="0" anchor="ctr"/>
          <a:lstStyle/>
          <a:p>
            <a:pPr marL="0" indent="0">
              <a:lnSpc>
                <a:spcPts val="1463"/>
              </a:lnSpc>
              <a:buNone/>
            </a:pPr>
            <a:r>
              <a:rPr lang="en-US" sz="1125" dirty="0">
                <a:solidFill>
                  <a:srgbClr val="636E72"/>
                </a:solidFill>
              </a:rPr>
              <a:t>Latest dosing, monitoring, and side-effect profiles for antipsychotics.</a:t>
            </a:r>
            <a:endParaRPr lang="en-US" sz="1125" dirty="0"/>
          </a:p>
        </p:txBody>
      </p:sp>
      <p:sp>
        <p:nvSpPr>
          <p:cNvPr id="23" name="SK-35-text-22"/>
          <p:cNvSpPr/>
          <p:nvPr/>
        </p:nvSpPr>
        <p:spPr>
          <a:xfrm>
            <a:off x="6381750" y="4239964"/>
            <a:ext cx="25546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Bradford VTS</a:t>
            </a:r>
            <a:endParaRPr lang="en-US" sz="1350" dirty="0"/>
          </a:p>
        </p:txBody>
      </p:sp>
      <p:sp>
        <p:nvSpPr>
          <p:cNvPr id="24" name="SK-35-text-23"/>
          <p:cNvSpPr/>
          <p:nvPr/>
        </p:nvSpPr>
        <p:spPr>
          <a:xfrm>
            <a:off x="6381750" y="4611439"/>
            <a:ext cx="2238375" cy="371475"/>
          </a:xfrm>
          <a:prstGeom prst="rect">
            <a:avLst/>
          </a:prstGeom>
          <a:noFill/>
          <a:ln/>
        </p:spPr>
        <p:txBody>
          <a:bodyPr vert="horz" wrap="square" lIns="0" tIns="0" rIns="0" bIns="0" rtlCol="0" anchor="ctr"/>
          <a:lstStyle/>
          <a:p>
            <a:pPr marL="0" indent="0">
              <a:lnSpc>
                <a:spcPts val="1463"/>
              </a:lnSpc>
              <a:buNone/>
            </a:pPr>
            <a:r>
              <a:rPr lang="en-US" sz="1125" dirty="0">
                <a:solidFill>
                  <a:srgbClr val="636E72"/>
                </a:solidFill>
              </a:rPr>
              <a:t>Full curriculum teaching materials and local referral pathways.</a:t>
            </a:r>
            <a:endParaRPr lang="en-US" sz="1125" dirty="0"/>
          </a:p>
        </p:txBody>
      </p:sp>
      <p:sp>
        <p:nvSpPr>
          <p:cNvPr id="25" name="SK-35-text-24"/>
          <p:cNvSpPr/>
          <p:nvPr/>
        </p:nvSpPr>
        <p:spPr>
          <a:xfrm>
            <a:off x="9191625" y="4239964"/>
            <a:ext cx="29660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Maudsley Guide</a:t>
            </a:r>
            <a:endParaRPr lang="en-US" sz="1350" dirty="0"/>
          </a:p>
        </p:txBody>
      </p:sp>
      <p:sp>
        <p:nvSpPr>
          <p:cNvPr id="26" name="SK-35-text-25"/>
          <p:cNvSpPr/>
          <p:nvPr/>
        </p:nvSpPr>
        <p:spPr>
          <a:xfrm>
            <a:off x="9191625" y="4611439"/>
            <a:ext cx="2238375" cy="557213"/>
          </a:xfrm>
          <a:prstGeom prst="rect">
            <a:avLst/>
          </a:prstGeom>
          <a:noFill/>
          <a:ln/>
        </p:spPr>
        <p:txBody>
          <a:bodyPr vert="horz" wrap="square" lIns="0" tIns="0" rIns="0" bIns="0" rtlCol="0" anchor="ctr"/>
          <a:lstStyle/>
          <a:p>
            <a:pPr marL="0" indent="0">
              <a:lnSpc>
                <a:spcPts val="1463"/>
              </a:lnSpc>
              <a:buNone/>
            </a:pPr>
            <a:r>
              <a:rPr lang="en-US" sz="1125" dirty="0">
                <a:solidFill>
                  <a:srgbClr val="636E72"/>
                </a:solidFill>
              </a:rPr>
              <a:t>Gold standard for complex prescribing and clozapine management.</a:t>
            </a:r>
            <a:endParaRPr lang="en-US" sz="1125" dirty="0"/>
          </a:p>
        </p:txBody>
      </p:sp>
      <p:sp>
        <p:nvSpPr>
          <p:cNvPr id="27" name="SK-35-text-26"/>
          <p:cNvSpPr/>
          <p:nvPr/>
        </p:nvSpPr>
        <p:spPr>
          <a:xfrm>
            <a:off x="571500" y="6372225"/>
            <a:ext cx="3436620" cy="200025"/>
          </a:xfrm>
          <a:prstGeom prst="rect">
            <a:avLst/>
          </a:prstGeom>
          <a:noFill/>
          <a:ln/>
        </p:spPr>
        <p:txBody>
          <a:bodyPr vert="horz" wrap="square" lIns="0" tIns="0" rIns="0" bIns="0" rtlCol="0" anchor="ctr"/>
          <a:lstStyle/>
          <a:p>
            <a:pPr marL="0" indent="0">
              <a:lnSpc>
                <a:spcPts val="1575"/>
              </a:lnSpc>
              <a:buNone/>
            </a:pPr>
            <a:r>
              <a:rPr lang="en-US" sz="1050" b="1" u="sng" dirty="0">
                <a:solidFill>
                  <a:srgbClr val="636E72"/>
                </a:solidFill>
                <a:hlinkClick r:id="rId14"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28" name="SK-35-text-26-link-hitbox-1">
            <a:hlinkClick r:id="rId14" tooltip="https://www.bradfordvts.co.uk/"/>
          </p:cNvPr>
          <p:cNvSpPr/>
          <p:nvPr/>
        </p:nvSpPr>
        <p:spPr>
          <a:xfrm>
            <a:off x="571500" y="6391275"/>
            <a:ext cx="3436620"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
        <p:nvSpPr>
          <p:cNvPr id="29" name="SK-35-text-27"/>
          <p:cNvSpPr/>
          <p:nvPr/>
        </p:nvSpPr>
        <p:spPr>
          <a:xfrm>
            <a:off x="9409956" y="6386513"/>
            <a:ext cx="2782044"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 2026 Bradford VTS Teaching Programme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571500" y="381000"/>
            <a:ext cx="57150" cy="428625"/>
          </a:xfrm>
          <a:prstGeom prst="rect">
            <a:avLst/>
          </a:prstGeom>
        </p:spPr>
      </p:pic>
      <p:pic>
        <p:nvPicPr>
          <p:cNvPr id="4" name="SK-5-img-3" descr="preencoded.png"/>
          <p:cNvPicPr>
            <a:picLocks noChangeAspect="1"/>
          </p:cNvPicPr>
          <p:nvPr/>
        </p:nvPicPr>
        <p:blipFill>
          <a:blip r:embed="rId5"/>
          <a:stretch>
            <a:fillRect/>
          </a:stretch>
        </p:blipFill>
        <p:spPr>
          <a:xfrm>
            <a:off x="571500" y="1198215"/>
            <a:ext cx="5410200" cy="3367088"/>
          </a:xfrm>
          <a:prstGeom prst="rect">
            <a:avLst/>
          </a:prstGeom>
        </p:spPr>
      </p:pic>
      <p:pic>
        <p:nvPicPr>
          <p:cNvPr id="5" name="SK-5-img-4" descr="preencoded.png"/>
          <p:cNvPicPr>
            <a:picLocks noChangeAspect="1"/>
          </p:cNvPicPr>
          <p:nvPr/>
        </p:nvPicPr>
        <p:blipFill>
          <a:blip r:embed="rId6"/>
          <a:stretch>
            <a:fillRect/>
          </a:stretch>
        </p:blipFill>
        <p:spPr>
          <a:xfrm>
            <a:off x="800100" y="1426815"/>
            <a:ext cx="4953000" cy="457200"/>
          </a:xfrm>
          <a:prstGeom prst="rect">
            <a:avLst/>
          </a:prstGeom>
        </p:spPr>
      </p:pic>
      <p:pic>
        <p:nvPicPr>
          <p:cNvPr id="6" name="SK-5-img-5" descr="preencoded.png"/>
          <p:cNvPicPr>
            <a:picLocks noChangeAspect="1"/>
          </p:cNvPicPr>
          <p:nvPr/>
        </p:nvPicPr>
        <p:blipFill>
          <a:blip r:embed="rId7"/>
          <a:stretch>
            <a:fillRect/>
          </a:stretch>
        </p:blipFill>
        <p:spPr>
          <a:xfrm>
            <a:off x="800100" y="1483965"/>
            <a:ext cx="285750" cy="228600"/>
          </a:xfrm>
          <a:prstGeom prst="rect">
            <a:avLst/>
          </a:prstGeom>
        </p:spPr>
      </p:pic>
      <p:pic>
        <p:nvPicPr>
          <p:cNvPr id="7" name="SK-5-img-6" descr="preencoded.png"/>
          <p:cNvPicPr>
            <a:picLocks noChangeAspect="1"/>
          </p:cNvPicPr>
          <p:nvPr/>
        </p:nvPicPr>
        <p:blipFill>
          <a:blip r:embed="rId8"/>
          <a:stretch>
            <a:fillRect/>
          </a:stretch>
        </p:blipFill>
        <p:spPr>
          <a:xfrm>
            <a:off x="800100" y="2074515"/>
            <a:ext cx="214313" cy="214313"/>
          </a:xfrm>
          <a:prstGeom prst="rect">
            <a:avLst/>
          </a:prstGeom>
        </p:spPr>
      </p:pic>
      <p:pic>
        <p:nvPicPr>
          <p:cNvPr id="8" name="SK-5-img-7" descr="preencoded.png"/>
          <p:cNvPicPr>
            <a:picLocks noChangeAspect="1"/>
          </p:cNvPicPr>
          <p:nvPr/>
        </p:nvPicPr>
        <p:blipFill>
          <a:blip r:embed="rId9"/>
          <a:stretch>
            <a:fillRect/>
          </a:stretch>
        </p:blipFill>
        <p:spPr>
          <a:xfrm>
            <a:off x="800100" y="2668637"/>
            <a:ext cx="214313" cy="214313"/>
          </a:xfrm>
          <a:prstGeom prst="rect">
            <a:avLst/>
          </a:prstGeom>
        </p:spPr>
      </p:pic>
      <p:pic>
        <p:nvPicPr>
          <p:cNvPr id="9" name="SK-5-img-8" descr="preencoded.png"/>
          <p:cNvPicPr>
            <a:picLocks noChangeAspect="1"/>
          </p:cNvPicPr>
          <p:nvPr/>
        </p:nvPicPr>
        <p:blipFill>
          <a:blip r:embed="rId10"/>
          <a:stretch>
            <a:fillRect/>
          </a:stretch>
        </p:blipFill>
        <p:spPr>
          <a:xfrm>
            <a:off x="800100" y="3262759"/>
            <a:ext cx="214313" cy="214313"/>
          </a:xfrm>
          <a:prstGeom prst="rect">
            <a:avLst/>
          </a:prstGeom>
        </p:spPr>
      </p:pic>
      <p:pic>
        <p:nvPicPr>
          <p:cNvPr id="10" name="SK-5-img-9" descr="preencoded.png"/>
          <p:cNvPicPr>
            <a:picLocks noChangeAspect="1"/>
          </p:cNvPicPr>
          <p:nvPr/>
        </p:nvPicPr>
        <p:blipFill>
          <a:blip r:embed="rId11"/>
          <a:stretch>
            <a:fillRect/>
          </a:stretch>
        </p:blipFill>
        <p:spPr>
          <a:xfrm>
            <a:off x="800100" y="3856881"/>
            <a:ext cx="214313" cy="214313"/>
          </a:xfrm>
          <a:prstGeom prst="rect">
            <a:avLst/>
          </a:prstGeom>
        </p:spPr>
      </p:pic>
      <p:pic>
        <p:nvPicPr>
          <p:cNvPr id="11" name="SK-5-img-10" descr="preencoded.png"/>
          <p:cNvPicPr>
            <a:picLocks noChangeAspect="1"/>
          </p:cNvPicPr>
          <p:nvPr/>
        </p:nvPicPr>
        <p:blipFill>
          <a:blip r:embed="rId12"/>
          <a:stretch>
            <a:fillRect/>
          </a:stretch>
        </p:blipFill>
        <p:spPr>
          <a:xfrm>
            <a:off x="6210300" y="1198215"/>
            <a:ext cx="5410200" cy="3367088"/>
          </a:xfrm>
          <a:prstGeom prst="rect">
            <a:avLst/>
          </a:prstGeom>
        </p:spPr>
      </p:pic>
      <p:pic>
        <p:nvPicPr>
          <p:cNvPr id="12" name="SK-5-img-11" descr="preencoded.png"/>
          <p:cNvPicPr>
            <a:picLocks noChangeAspect="1"/>
          </p:cNvPicPr>
          <p:nvPr/>
        </p:nvPicPr>
        <p:blipFill>
          <a:blip r:embed="rId13"/>
          <a:stretch>
            <a:fillRect/>
          </a:stretch>
        </p:blipFill>
        <p:spPr>
          <a:xfrm>
            <a:off x="6438900" y="1426815"/>
            <a:ext cx="4953000" cy="457200"/>
          </a:xfrm>
          <a:prstGeom prst="rect">
            <a:avLst/>
          </a:prstGeom>
        </p:spPr>
      </p:pic>
      <p:pic>
        <p:nvPicPr>
          <p:cNvPr id="13" name="SK-5-img-12" descr="preencoded.png"/>
          <p:cNvPicPr>
            <a:picLocks noChangeAspect="1"/>
          </p:cNvPicPr>
          <p:nvPr/>
        </p:nvPicPr>
        <p:blipFill>
          <a:blip r:embed="rId14"/>
          <a:stretch>
            <a:fillRect/>
          </a:stretch>
        </p:blipFill>
        <p:spPr>
          <a:xfrm>
            <a:off x="6438900" y="1483965"/>
            <a:ext cx="285750" cy="228600"/>
          </a:xfrm>
          <a:prstGeom prst="rect">
            <a:avLst/>
          </a:prstGeom>
        </p:spPr>
      </p:pic>
      <p:pic>
        <p:nvPicPr>
          <p:cNvPr id="14" name="SK-5-img-13" descr="preencoded.png"/>
          <p:cNvPicPr>
            <a:picLocks noChangeAspect="1"/>
          </p:cNvPicPr>
          <p:nvPr/>
        </p:nvPicPr>
        <p:blipFill>
          <a:blip r:embed="rId15"/>
          <a:stretch>
            <a:fillRect/>
          </a:stretch>
        </p:blipFill>
        <p:spPr>
          <a:xfrm>
            <a:off x="6438900" y="2074515"/>
            <a:ext cx="214313" cy="244822"/>
          </a:xfrm>
          <a:prstGeom prst="rect">
            <a:avLst/>
          </a:prstGeom>
        </p:spPr>
      </p:pic>
      <p:pic>
        <p:nvPicPr>
          <p:cNvPr id="15" name="SK-5-img-14" descr="preencoded.png"/>
          <p:cNvPicPr>
            <a:picLocks noChangeAspect="1"/>
          </p:cNvPicPr>
          <p:nvPr/>
        </p:nvPicPr>
        <p:blipFill>
          <a:blip r:embed="rId16"/>
          <a:stretch>
            <a:fillRect/>
          </a:stretch>
        </p:blipFill>
        <p:spPr>
          <a:xfrm>
            <a:off x="6438900" y="2668637"/>
            <a:ext cx="214313" cy="214313"/>
          </a:xfrm>
          <a:prstGeom prst="rect">
            <a:avLst/>
          </a:prstGeom>
        </p:spPr>
      </p:pic>
      <p:pic>
        <p:nvPicPr>
          <p:cNvPr id="16" name="SK-5-img-15" descr="preencoded.png"/>
          <p:cNvPicPr>
            <a:picLocks noChangeAspect="1"/>
          </p:cNvPicPr>
          <p:nvPr/>
        </p:nvPicPr>
        <p:blipFill>
          <a:blip r:embed="rId17"/>
          <a:stretch>
            <a:fillRect/>
          </a:stretch>
        </p:blipFill>
        <p:spPr>
          <a:xfrm>
            <a:off x="6438900" y="3262759"/>
            <a:ext cx="214313" cy="244822"/>
          </a:xfrm>
          <a:prstGeom prst="rect">
            <a:avLst/>
          </a:prstGeom>
        </p:spPr>
      </p:pic>
      <p:pic>
        <p:nvPicPr>
          <p:cNvPr id="17" name="SK-5-img-16" descr="preencoded.png"/>
          <p:cNvPicPr>
            <a:picLocks noChangeAspect="1"/>
          </p:cNvPicPr>
          <p:nvPr/>
        </p:nvPicPr>
        <p:blipFill>
          <a:blip r:embed="rId18"/>
          <a:stretch>
            <a:fillRect/>
          </a:stretch>
        </p:blipFill>
        <p:spPr>
          <a:xfrm>
            <a:off x="6438900" y="3856881"/>
            <a:ext cx="214313" cy="244822"/>
          </a:xfrm>
          <a:prstGeom prst="rect">
            <a:avLst/>
          </a:prstGeom>
        </p:spPr>
      </p:pic>
      <p:pic>
        <p:nvPicPr>
          <p:cNvPr id="18" name="SK-5-img-17" descr="preencoded.png"/>
          <p:cNvPicPr>
            <a:picLocks noChangeAspect="1"/>
          </p:cNvPicPr>
          <p:nvPr/>
        </p:nvPicPr>
        <p:blipFill>
          <a:blip r:embed="rId19"/>
          <a:stretch>
            <a:fillRect/>
          </a:stretch>
        </p:blipFill>
        <p:spPr>
          <a:xfrm>
            <a:off x="571500" y="4793903"/>
            <a:ext cx="11049000" cy="784622"/>
          </a:xfrm>
          <a:prstGeom prst="rect">
            <a:avLst/>
          </a:prstGeom>
        </p:spPr>
      </p:pic>
      <p:pic>
        <p:nvPicPr>
          <p:cNvPr id="19" name="SK-5-img-18" descr="preencoded.png"/>
          <p:cNvPicPr>
            <a:picLocks noChangeAspect="1"/>
          </p:cNvPicPr>
          <p:nvPr/>
        </p:nvPicPr>
        <p:blipFill>
          <a:blip r:embed="rId20"/>
          <a:stretch>
            <a:fillRect/>
          </a:stretch>
        </p:blipFill>
        <p:spPr>
          <a:xfrm>
            <a:off x="762000" y="5033814"/>
            <a:ext cx="1103561" cy="304800"/>
          </a:xfrm>
          <a:prstGeom prst="rect">
            <a:avLst/>
          </a:prstGeom>
        </p:spPr>
      </p:pic>
      <p:sp>
        <p:nvSpPr>
          <p:cNvPr id="20" name="SK-5-text-19"/>
          <p:cNvSpPr/>
          <p:nvPr/>
        </p:nvSpPr>
        <p:spPr>
          <a:xfrm>
            <a:off x="819150" y="381000"/>
            <a:ext cx="113728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Typical Presentations in Primary Care</a:t>
            </a:r>
            <a:endParaRPr lang="en-US" sz="2550" dirty="0"/>
          </a:p>
        </p:txBody>
      </p:sp>
      <p:sp>
        <p:nvSpPr>
          <p:cNvPr id="21" name="SK-5-text-20"/>
          <p:cNvSpPr/>
          <p:nvPr/>
        </p:nvSpPr>
        <p:spPr>
          <a:xfrm>
            <a:off x="819150" y="807690"/>
            <a:ext cx="588392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2" name="SK-5-text-21"/>
          <p:cNvSpPr/>
          <p:nvPr/>
        </p:nvSpPr>
        <p:spPr>
          <a:xfrm>
            <a:off x="1200150" y="1426815"/>
            <a:ext cx="6583680" cy="457200"/>
          </a:xfrm>
          <a:prstGeom prst="rect">
            <a:avLst/>
          </a:prstGeom>
          <a:noFill/>
          <a:ln/>
        </p:spPr>
        <p:txBody>
          <a:bodyPr vert="horz" wrap="square" lIns="0" tIns="0" rIns="0" bIns="0" rtlCol="0" anchor="ctr"/>
          <a:lstStyle/>
          <a:p>
            <a:pPr marL="0" indent="0">
              <a:lnSpc>
                <a:spcPts val="2700"/>
              </a:lnSpc>
              <a:buNone/>
            </a:pPr>
            <a:r>
              <a:rPr lang="en-US" sz="1800" b="1" dirty="0">
                <a:solidFill>
                  <a:srgbClr val="E0651F"/>
                </a:solidFill>
              </a:rPr>
              <a:t>The Patient's Experience</a:t>
            </a:r>
            <a:endParaRPr lang="en-US" sz="1800" dirty="0"/>
          </a:p>
        </p:txBody>
      </p:sp>
      <p:sp>
        <p:nvSpPr>
          <p:cNvPr id="23" name="SK-5-text-22"/>
          <p:cNvSpPr/>
          <p:nvPr/>
        </p:nvSpPr>
        <p:spPr>
          <a:xfrm>
            <a:off x="1128713" y="2074515"/>
            <a:ext cx="46243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Hallucinations:</a:t>
            </a:r>
            <a:r>
              <a:rPr lang="en-US" sz="1350" dirty="0">
                <a:solidFill>
                  <a:srgbClr val="2D3436"/>
                </a:solidFill>
              </a:rPr>
              <a:t> Hearing voices, seeing things others cannot, or unusual sensory disturbances.</a:t>
            </a:r>
            <a:endParaRPr lang="en-US" sz="1350" dirty="0"/>
          </a:p>
        </p:txBody>
      </p:sp>
      <p:sp>
        <p:nvSpPr>
          <p:cNvPr id="24" name="SK-5-text-23"/>
          <p:cNvSpPr/>
          <p:nvPr/>
        </p:nvSpPr>
        <p:spPr>
          <a:xfrm>
            <a:off x="1128713" y="2668637"/>
            <a:ext cx="46243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Delusions:</a:t>
            </a:r>
            <a:r>
              <a:rPr lang="en-US" sz="1350" dirty="0">
                <a:solidFill>
                  <a:srgbClr val="2D3436"/>
                </a:solidFill>
              </a:rPr>
              <a:t> Fixed, strange beliefs (e.g., being watched, special powers, or ideas of reference).</a:t>
            </a:r>
            <a:endParaRPr lang="en-US" sz="1350" dirty="0"/>
          </a:p>
        </p:txBody>
      </p:sp>
      <p:sp>
        <p:nvSpPr>
          <p:cNvPr id="25" name="SK-5-text-24"/>
          <p:cNvSpPr/>
          <p:nvPr/>
        </p:nvSpPr>
        <p:spPr>
          <a:xfrm>
            <a:off x="1128713" y="3262759"/>
            <a:ext cx="46243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Thought Disorder:</a:t>
            </a:r>
            <a:r>
              <a:rPr lang="en-US" sz="1350" dirty="0">
                <a:solidFill>
                  <a:srgbClr val="2D3436"/>
                </a:solidFill>
              </a:rPr>
              <a:t> Disorganised speech, "word salad," or jumping between unrelated topics.</a:t>
            </a:r>
            <a:endParaRPr lang="en-US" sz="1350" dirty="0"/>
          </a:p>
        </p:txBody>
      </p:sp>
      <p:sp>
        <p:nvSpPr>
          <p:cNvPr id="26" name="SK-5-text-25"/>
          <p:cNvSpPr/>
          <p:nvPr/>
        </p:nvSpPr>
        <p:spPr>
          <a:xfrm>
            <a:off x="1128713" y="3856881"/>
            <a:ext cx="46243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Bizarre Behaviour:</a:t>
            </a:r>
            <a:r>
              <a:rPr lang="en-US" sz="1350" dirty="0">
                <a:solidFill>
                  <a:srgbClr val="2D3436"/>
                </a:solidFill>
              </a:rPr>
              <a:t> Agitation, inappropriate emotional responses, or dressing oddly for the weather.</a:t>
            </a:r>
            <a:endParaRPr lang="en-US" sz="1350" dirty="0"/>
          </a:p>
        </p:txBody>
      </p:sp>
      <p:sp>
        <p:nvSpPr>
          <p:cNvPr id="27" name="SK-5-text-26"/>
          <p:cNvSpPr/>
          <p:nvPr/>
        </p:nvSpPr>
        <p:spPr>
          <a:xfrm>
            <a:off x="6838950" y="1426815"/>
            <a:ext cx="5353050" cy="457200"/>
          </a:xfrm>
          <a:prstGeom prst="rect">
            <a:avLst/>
          </a:prstGeom>
          <a:noFill/>
          <a:ln/>
        </p:spPr>
        <p:txBody>
          <a:bodyPr vert="horz" wrap="square" lIns="0" tIns="0" rIns="0" bIns="0" rtlCol="0" anchor="ctr"/>
          <a:lstStyle/>
          <a:p>
            <a:pPr marL="0" indent="0">
              <a:lnSpc>
                <a:spcPts val="2700"/>
              </a:lnSpc>
              <a:buNone/>
            </a:pPr>
            <a:r>
              <a:rPr lang="en-US" sz="1800" b="1" dirty="0">
                <a:solidFill>
                  <a:srgbClr val="E0651F"/>
                </a:solidFill>
              </a:rPr>
              <a:t>The Family's Perspective</a:t>
            </a:r>
            <a:endParaRPr lang="en-US" sz="1800" dirty="0"/>
          </a:p>
        </p:txBody>
      </p:sp>
      <p:sp>
        <p:nvSpPr>
          <p:cNvPr id="28" name="SK-5-text-27"/>
          <p:cNvSpPr/>
          <p:nvPr/>
        </p:nvSpPr>
        <p:spPr>
          <a:xfrm>
            <a:off x="6767513" y="2074515"/>
            <a:ext cx="46243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Social Withdrawal:</a:t>
            </a:r>
            <a:r>
              <a:rPr lang="en-US" sz="1350" dirty="0">
                <a:solidFill>
                  <a:srgbClr val="2D3436"/>
                </a:solidFill>
              </a:rPr>
              <a:t> Isolation from friends/family, quitting hobbies, or locking themselves in their room.</a:t>
            </a:r>
            <a:endParaRPr lang="en-US" sz="1350" dirty="0"/>
          </a:p>
        </p:txBody>
      </p:sp>
      <p:sp>
        <p:nvSpPr>
          <p:cNvPr id="29" name="SK-5-text-28"/>
          <p:cNvSpPr/>
          <p:nvPr/>
        </p:nvSpPr>
        <p:spPr>
          <a:xfrm>
            <a:off x="6767513" y="2668637"/>
            <a:ext cx="46243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Functional Decline:</a:t>
            </a:r>
            <a:r>
              <a:rPr lang="en-US" sz="1350" dirty="0">
                <a:solidFill>
                  <a:srgbClr val="2D3436"/>
                </a:solidFill>
              </a:rPr>
              <a:t> Vague drop in performance at work or uni; stopping self-care and hygiene.</a:t>
            </a:r>
            <a:endParaRPr lang="en-US" sz="1350" dirty="0"/>
          </a:p>
        </p:txBody>
      </p:sp>
      <p:sp>
        <p:nvSpPr>
          <p:cNvPr id="30" name="SK-5-text-29"/>
          <p:cNvSpPr/>
          <p:nvPr/>
        </p:nvSpPr>
        <p:spPr>
          <a:xfrm>
            <a:off x="6767513" y="3262759"/>
            <a:ext cx="46243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Suspiciousness:</a:t>
            </a:r>
            <a:r>
              <a:rPr lang="en-US" sz="1350" dirty="0">
                <a:solidFill>
                  <a:srgbClr val="2D3436"/>
                </a:solidFill>
              </a:rPr>
              <a:t> New mistrust of family, fearing the internet/phones, or covering windows.</a:t>
            </a:r>
            <a:endParaRPr lang="en-US" sz="1350" dirty="0"/>
          </a:p>
        </p:txBody>
      </p:sp>
      <p:sp>
        <p:nvSpPr>
          <p:cNvPr id="31" name="SK-5-text-30"/>
          <p:cNvSpPr/>
          <p:nvPr/>
        </p:nvSpPr>
        <p:spPr>
          <a:xfrm>
            <a:off x="6767513" y="3856881"/>
            <a:ext cx="46243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3436"/>
                </a:solidFill>
              </a:rPr>
              <a:t>Personality Change:</a:t>
            </a:r>
            <a:r>
              <a:rPr lang="en-US" sz="1350" dirty="0">
                <a:solidFill>
                  <a:srgbClr val="2D3436"/>
                </a:solidFill>
              </a:rPr>
              <a:t> Family reporting "they are just not themselves" or appearing "vague and distant."</a:t>
            </a:r>
            <a:endParaRPr lang="en-US" sz="1350" dirty="0"/>
          </a:p>
        </p:txBody>
      </p:sp>
      <p:sp>
        <p:nvSpPr>
          <p:cNvPr id="32" name="SK-5-text-31"/>
          <p:cNvSpPr/>
          <p:nvPr/>
        </p:nvSpPr>
        <p:spPr>
          <a:xfrm>
            <a:off x="876300" y="5033814"/>
            <a:ext cx="1381172" cy="304800"/>
          </a:xfrm>
          <a:prstGeom prst="rect">
            <a:avLst/>
          </a:prstGeom>
          <a:noFill/>
          <a:ln/>
        </p:spPr>
        <p:txBody>
          <a:bodyPr vert="horz" wrap="none" lIns="0" tIns="0" rIns="0" bIns="0" rtlCol="0" anchor="ctr"/>
          <a:lstStyle/>
          <a:p>
            <a:pPr marL="0" indent="0">
              <a:lnSpc>
                <a:spcPts val="1800"/>
              </a:lnSpc>
              <a:buNone/>
            </a:pPr>
            <a:r>
              <a:rPr lang="en-US" sz="1200" b="1" dirty="0">
                <a:solidFill>
                  <a:srgbClr val="FFFFFF"/>
                </a:solidFill>
              </a:rPr>
              <a:t>SCA PEARL</a:t>
            </a:r>
            <a:endParaRPr lang="en-US" sz="1200" dirty="0"/>
          </a:p>
        </p:txBody>
      </p:sp>
      <p:sp>
        <p:nvSpPr>
          <p:cNvPr id="33" name="SK-5-text-32"/>
          <p:cNvSpPr/>
          <p:nvPr/>
        </p:nvSpPr>
        <p:spPr>
          <a:xfrm>
            <a:off x="2056061" y="4946303"/>
            <a:ext cx="9373939"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2D3436"/>
                </a:solidFill>
              </a:rPr>
              <a:t>Take family concerns seriously.</a:t>
            </a:r>
            <a:r>
              <a:rPr lang="en-US" sz="1350" dirty="0">
                <a:solidFill>
                  <a:srgbClr val="2D3436"/>
                </a:solidFill>
              </a:rPr>
              <a:t> A relative reporting subtle changes in personality or "odd" behaviour is a high-risk indicator for first-episode psychosis, even before florid symptoms emerge.</a:t>
            </a:r>
            <a:endParaRPr lang="en-US" sz="1350" dirty="0"/>
          </a:p>
        </p:txBody>
      </p:sp>
      <p:sp>
        <p:nvSpPr>
          <p:cNvPr id="34" name="SK-5-text-33"/>
          <p:cNvSpPr/>
          <p:nvPr/>
        </p:nvSpPr>
        <p:spPr>
          <a:xfrm>
            <a:off x="571500" y="6467475"/>
            <a:ext cx="3436620" cy="200025"/>
          </a:xfrm>
          <a:prstGeom prst="rect">
            <a:avLst/>
          </a:prstGeom>
          <a:noFill/>
          <a:ln/>
        </p:spPr>
        <p:txBody>
          <a:bodyPr vert="horz" wrap="square" lIns="0" tIns="0" rIns="0" bIns="0" rtlCol="0" anchor="ctr"/>
          <a:lstStyle/>
          <a:p>
            <a:pPr marL="0" indent="0">
              <a:lnSpc>
                <a:spcPts val="1575"/>
              </a:lnSpc>
              <a:buNone/>
            </a:pPr>
            <a:r>
              <a:rPr lang="en-US" sz="1050" u="sng" dirty="0">
                <a:solidFill>
                  <a:srgbClr val="B2BEC3"/>
                </a:solidFill>
                <a:hlinkClick r:id="rId21"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35" name="SK-5-text-33-link-hitbox-1">
            <a:hlinkClick r:id="rId21" tooltip="https://www.bradfordvts.co.uk/"/>
          </p:cNvPr>
          <p:cNvSpPr/>
          <p:nvPr/>
        </p:nvSpPr>
        <p:spPr>
          <a:xfrm>
            <a:off x="571500" y="6486525"/>
            <a:ext cx="3436620"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
        <p:nvSpPr>
          <p:cNvPr id="36" name="SK-5-text-34"/>
          <p:cNvSpPr/>
          <p:nvPr/>
        </p:nvSpPr>
        <p:spPr>
          <a:xfrm>
            <a:off x="11286827" y="6467475"/>
            <a:ext cx="905173" cy="2000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5 / 35</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6-img-4" descr="preencoded.png"/>
          <p:cNvPicPr>
            <a:picLocks noChangeAspect="1"/>
          </p:cNvPicPr>
          <p:nvPr/>
        </p:nvPicPr>
        <p:blipFill>
          <a:blip r:embed="rId6"/>
          <a:stretch>
            <a:fillRect/>
          </a:stretch>
        </p:blipFill>
        <p:spPr>
          <a:xfrm>
            <a:off x="571500" y="1198215"/>
            <a:ext cx="5381625" cy="4993035"/>
          </a:xfrm>
          <a:prstGeom prst="rect">
            <a:avLst/>
          </a:prstGeom>
        </p:spPr>
      </p:pic>
      <p:pic>
        <p:nvPicPr>
          <p:cNvPr id="6" name="SK-6-img-5" descr="preencoded.png"/>
          <p:cNvPicPr>
            <a:picLocks noChangeAspect="1"/>
          </p:cNvPicPr>
          <p:nvPr/>
        </p:nvPicPr>
        <p:blipFill>
          <a:blip r:embed="rId7"/>
          <a:stretch>
            <a:fillRect/>
          </a:stretch>
        </p:blipFill>
        <p:spPr>
          <a:xfrm>
            <a:off x="800100" y="1477268"/>
            <a:ext cx="261937" cy="213420"/>
          </a:xfrm>
          <a:prstGeom prst="rect">
            <a:avLst/>
          </a:prstGeom>
        </p:spPr>
      </p:pic>
      <p:pic>
        <p:nvPicPr>
          <p:cNvPr id="7" name="SK-6-img-6" descr="preencoded.png"/>
          <p:cNvPicPr>
            <a:picLocks noChangeAspect="1"/>
          </p:cNvPicPr>
          <p:nvPr/>
        </p:nvPicPr>
        <p:blipFill>
          <a:blip r:embed="rId8"/>
          <a:stretch>
            <a:fillRect/>
          </a:stretch>
        </p:blipFill>
        <p:spPr>
          <a:xfrm>
            <a:off x="800100" y="4236690"/>
            <a:ext cx="4924425" cy="371475"/>
          </a:xfrm>
          <a:prstGeom prst="rect">
            <a:avLst/>
          </a:prstGeom>
        </p:spPr>
      </p:pic>
      <p:pic>
        <p:nvPicPr>
          <p:cNvPr id="8" name="SK-6-img-7" descr="preencoded.png"/>
          <p:cNvPicPr>
            <a:picLocks noChangeAspect="1"/>
          </p:cNvPicPr>
          <p:nvPr/>
        </p:nvPicPr>
        <p:blipFill>
          <a:blip r:embed="rId9"/>
          <a:stretch>
            <a:fillRect/>
          </a:stretch>
        </p:blipFill>
        <p:spPr>
          <a:xfrm>
            <a:off x="800100" y="4415433"/>
            <a:ext cx="190500" cy="152400"/>
          </a:xfrm>
          <a:prstGeom prst="rect">
            <a:avLst/>
          </a:prstGeom>
        </p:spPr>
      </p:pic>
      <p:pic>
        <p:nvPicPr>
          <p:cNvPr id="9" name="SK-6-img-8" descr="preencoded.png"/>
          <p:cNvPicPr>
            <a:picLocks noChangeAspect="1"/>
          </p:cNvPicPr>
          <p:nvPr/>
        </p:nvPicPr>
        <p:blipFill>
          <a:blip r:embed="rId10"/>
          <a:stretch>
            <a:fillRect/>
          </a:stretch>
        </p:blipFill>
        <p:spPr>
          <a:xfrm>
            <a:off x="6238875" y="1198215"/>
            <a:ext cx="5381625" cy="1514475"/>
          </a:xfrm>
          <a:prstGeom prst="rect">
            <a:avLst/>
          </a:prstGeom>
        </p:spPr>
      </p:pic>
      <p:pic>
        <p:nvPicPr>
          <p:cNvPr id="10" name="SK-6-img-9" descr="preencoded.png"/>
          <p:cNvPicPr>
            <a:picLocks noChangeAspect="1"/>
          </p:cNvPicPr>
          <p:nvPr/>
        </p:nvPicPr>
        <p:blipFill>
          <a:blip r:embed="rId11"/>
          <a:stretch>
            <a:fillRect/>
          </a:stretch>
        </p:blipFill>
        <p:spPr>
          <a:xfrm>
            <a:off x="6238875" y="2903190"/>
            <a:ext cx="5381625" cy="2335560"/>
          </a:xfrm>
          <a:prstGeom prst="rect">
            <a:avLst/>
          </a:prstGeom>
        </p:spPr>
      </p:pic>
      <p:pic>
        <p:nvPicPr>
          <p:cNvPr id="11" name="SK-6-img-10" descr="preencoded.png"/>
          <p:cNvPicPr>
            <a:picLocks noChangeAspect="1"/>
          </p:cNvPicPr>
          <p:nvPr/>
        </p:nvPicPr>
        <p:blipFill>
          <a:blip r:embed="rId12"/>
          <a:stretch>
            <a:fillRect/>
          </a:stretch>
        </p:blipFill>
        <p:spPr>
          <a:xfrm>
            <a:off x="6429375" y="3134618"/>
            <a:ext cx="214313" cy="175320"/>
          </a:xfrm>
          <a:prstGeom prst="rect">
            <a:avLst/>
          </a:prstGeom>
        </p:spPr>
      </p:pic>
      <p:pic>
        <p:nvPicPr>
          <p:cNvPr id="12" name="SK-6-img-11" descr="preencoded.png"/>
          <p:cNvPicPr>
            <a:picLocks noChangeAspect="1"/>
          </p:cNvPicPr>
          <p:nvPr/>
        </p:nvPicPr>
        <p:blipFill>
          <a:blip r:embed="rId13"/>
          <a:stretch>
            <a:fillRect/>
          </a:stretch>
        </p:blipFill>
        <p:spPr>
          <a:xfrm>
            <a:off x="10296525" y="5429250"/>
            <a:ext cx="1323975" cy="762000"/>
          </a:xfrm>
          <a:prstGeom prst="rect">
            <a:avLst/>
          </a:prstGeom>
        </p:spPr>
      </p:pic>
      <p:pic>
        <p:nvPicPr>
          <p:cNvPr id="13" name="SK-6-img-12" descr="preencoded.png"/>
          <p:cNvPicPr>
            <a:picLocks noChangeAspect="1"/>
          </p:cNvPicPr>
          <p:nvPr/>
        </p:nvPicPr>
        <p:blipFill>
          <a:blip r:embed="rId14"/>
          <a:stretch>
            <a:fillRect/>
          </a:stretch>
        </p:blipFill>
        <p:spPr>
          <a:xfrm>
            <a:off x="0" y="6381750"/>
            <a:ext cx="12192000" cy="476250"/>
          </a:xfrm>
          <a:prstGeom prst="rect">
            <a:avLst/>
          </a:prstGeom>
        </p:spPr>
      </p:pic>
      <p:sp>
        <p:nvSpPr>
          <p:cNvPr id="14" name="SK-6-text-13"/>
          <p:cNvSpPr/>
          <p:nvPr/>
        </p:nvSpPr>
        <p:spPr>
          <a:xfrm>
            <a:off x="819150" y="381000"/>
            <a:ext cx="948880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Early Emerging Psychosis</a:t>
            </a:r>
            <a:endParaRPr lang="en-US" sz="2550" dirty="0"/>
          </a:p>
        </p:txBody>
      </p:sp>
      <p:sp>
        <p:nvSpPr>
          <p:cNvPr id="15" name="SK-6-text-14"/>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16" name="SK-6-text-15"/>
          <p:cNvSpPr/>
          <p:nvPr/>
        </p:nvSpPr>
        <p:spPr>
          <a:xfrm>
            <a:off x="1176338" y="1426815"/>
            <a:ext cx="80467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0651F"/>
                </a:solidFill>
              </a:rPr>
              <a:t>The Prodromal Phase: Early Signs</a:t>
            </a:r>
            <a:endParaRPr lang="en-US" sz="1650" dirty="0"/>
          </a:p>
        </p:txBody>
      </p:sp>
      <p:sp>
        <p:nvSpPr>
          <p:cNvPr id="17" name="SK-6-text-16"/>
          <p:cNvSpPr/>
          <p:nvPr/>
        </p:nvSpPr>
        <p:spPr>
          <a:xfrm>
            <a:off x="990600" y="1893540"/>
            <a:ext cx="4253488"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Poor sleep or insomnia</a:t>
            </a:r>
            <a:endParaRPr lang="en-US" sz="1350" dirty="0"/>
          </a:p>
        </p:txBody>
      </p:sp>
      <p:sp>
        <p:nvSpPr>
          <p:cNvPr id="18" name="SK-6-text-17"/>
          <p:cNvSpPr/>
          <p:nvPr/>
        </p:nvSpPr>
        <p:spPr>
          <a:xfrm>
            <a:off x="3509963" y="1893540"/>
            <a:ext cx="5200707"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Social withdrawal/isolation</a:t>
            </a:r>
            <a:endParaRPr lang="en-US" sz="1350" dirty="0"/>
          </a:p>
        </p:txBody>
      </p:sp>
      <p:sp>
        <p:nvSpPr>
          <p:cNvPr id="19" name="SK-6-text-18"/>
          <p:cNvSpPr/>
          <p:nvPr/>
        </p:nvSpPr>
        <p:spPr>
          <a:xfrm>
            <a:off x="990600" y="2265015"/>
            <a:ext cx="46323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Vague perceptual changes</a:t>
            </a:r>
            <a:endParaRPr lang="en-US" sz="1350" dirty="0"/>
          </a:p>
        </p:txBody>
      </p:sp>
      <p:sp>
        <p:nvSpPr>
          <p:cNvPr id="20" name="SK-6-text-19"/>
          <p:cNvSpPr/>
          <p:nvPr/>
        </p:nvSpPr>
        <p:spPr>
          <a:xfrm>
            <a:off x="3509963" y="2265015"/>
            <a:ext cx="4821819"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Sudden functional decline</a:t>
            </a:r>
            <a:endParaRPr lang="en-US" sz="1350" dirty="0"/>
          </a:p>
        </p:txBody>
      </p:sp>
      <p:sp>
        <p:nvSpPr>
          <p:cNvPr id="21" name="SK-6-text-20"/>
          <p:cNvSpPr/>
          <p:nvPr/>
        </p:nvSpPr>
        <p:spPr>
          <a:xfrm>
            <a:off x="990600" y="2636490"/>
            <a:ext cx="46323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Increased suspiciousness</a:t>
            </a:r>
            <a:endParaRPr lang="en-US" sz="1350" dirty="0"/>
          </a:p>
        </p:txBody>
      </p:sp>
      <p:sp>
        <p:nvSpPr>
          <p:cNvPr id="22" name="SK-6-text-21"/>
          <p:cNvSpPr/>
          <p:nvPr/>
        </p:nvSpPr>
        <p:spPr>
          <a:xfrm>
            <a:off x="3509963" y="2636490"/>
            <a:ext cx="46323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Loss of work/study focus</a:t>
            </a:r>
            <a:endParaRPr lang="en-US" sz="1350" dirty="0"/>
          </a:p>
        </p:txBody>
      </p:sp>
      <p:sp>
        <p:nvSpPr>
          <p:cNvPr id="23" name="SK-6-text-22"/>
          <p:cNvSpPr/>
          <p:nvPr/>
        </p:nvSpPr>
        <p:spPr>
          <a:xfrm>
            <a:off x="990600" y="3007965"/>
            <a:ext cx="46323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Intense panic or anxiety</a:t>
            </a:r>
            <a:endParaRPr lang="en-US" sz="1350" dirty="0"/>
          </a:p>
        </p:txBody>
      </p:sp>
      <p:sp>
        <p:nvSpPr>
          <p:cNvPr id="24" name="SK-6-text-23"/>
          <p:cNvSpPr/>
          <p:nvPr/>
        </p:nvSpPr>
        <p:spPr>
          <a:xfrm>
            <a:off x="3509963" y="3007965"/>
            <a:ext cx="4064044"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Odd beliefs or speech</a:t>
            </a:r>
            <a:endParaRPr lang="en-US" sz="1350" dirty="0"/>
          </a:p>
        </p:txBody>
      </p:sp>
      <p:sp>
        <p:nvSpPr>
          <p:cNvPr id="25" name="SK-6-text-24"/>
          <p:cNvSpPr/>
          <p:nvPr/>
        </p:nvSpPr>
        <p:spPr>
          <a:xfrm>
            <a:off x="990600" y="3379440"/>
            <a:ext cx="4821819"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Cannabis or stimulant use</a:t>
            </a:r>
            <a:endParaRPr lang="en-US" sz="1350" dirty="0"/>
          </a:p>
        </p:txBody>
      </p:sp>
      <p:sp>
        <p:nvSpPr>
          <p:cNvPr id="26" name="SK-6-text-25"/>
          <p:cNvSpPr/>
          <p:nvPr/>
        </p:nvSpPr>
        <p:spPr>
          <a:xfrm>
            <a:off x="3509963" y="3379440"/>
            <a:ext cx="4064044"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Marked family concern</a:t>
            </a:r>
            <a:endParaRPr lang="en-US" sz="1350" dirty="0"/>
          </a:p>
        </p:txBody>
      </p:sp>
      <p:sp>
        <p:nvSpPr>
          <p:cNvPr id="27" name="SK-6-text-26"/>
          <p:cNvSpPr/>
          <p:nvPr/>
        </p:nvSpPr>
        <p:spPr>
          <a:xfrm>
            <a:off x="990600" y="3750915"/>
            <a:ext cx="5200707"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Mood lability or flattening</a:t>
            </a:r>
            <a:endParaRPr lang="en-US" sz="1350" dirty="0"/>
          </a:p>
        </p:txBody>
      </p:sp>
      <p:sp>
        <p:nvSpPr>
          <p:cNvPr id="28" name="SK-6-text-27"/>
          <p:cNvSpPr/>
          <p:nvPr/>
        </p:nvSpPr>
        <p:spPr>
          <a:xfrm>
            <a:off x="3509963" y="3750915"/>
            <a:ext cx="4821819"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D3436"/>
                </a:solidFill>
              </a:rPr>
              <a:t>Loss of "old personality"</a:t>
            </a:r>
            <a:endParaRPr lang="en-US" sz="1350" dirty="0"/>
          </a:p>
        </p:txBody>
      </p:sp>
      <p:sp>
        <p:nvSpPr>
          <p:cNvPr id="29" name="SK-6-text-28"/>
          <p:cNvSpPr/>
          <p:nvPr/>
        </p:nvSpPr>
        <p:spPr>
          <a:xfrm>
            <a:off x="1066800" y="4236690"/>
            <a:ext cx="11125200" cy="371475"/>
          </a:xfrm>
          <a:prstGeom prst="rect">
            <a:avLst/>
          </a:prstGeom>
          <a:noFill/>
          <a:ln/>
        </p:spPr>
        <p:txBody>
          <a:bodyPr vert="horz" wrap="square" lIns="0" tIns="0" rIns="0" bIns="0" rtlCol="0" anchor="ctr"/>
          <a:lstStyle/>
          <a:p>
            <a:pPr marL="0" indent="0">
              <a:lnSpc>
                <a:spcPts val="1800"/>
              </a:lnSpc>
              <a:buNone/>
            </a:pPr>
            <a:r>
              <a:rPr lang="en-US" sz="1200" i="1" dirty="0">
                <a:solidFill>
                  <a:srgbClr val="636E72"/>
                </a:solidFill>
              </a:rPr>
              <a:t> GP intuition and family concerns are primary triggers for EIP referral.</a:t>
            </a:r>
            <a:endParaRPr lang="en-US" sz="1200" dirty="0"/>
          </a:p>
        </p:txBody>
      </p:sp>
      <p:sp>
        <p:nvSpPr>
          <p:cNvPr id="30" name="SK-6-text-29"/>
          <p:cNvSpPr/>
          <p:nvPr/>
        </p:nvSpPr>
        <p:spPr>
          <a:xfrm>
            <a:off x="6429375" y="1388715"/>
            <a:ext cx="50958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"Watching Brief"</a:t>
            </a:r>
            <a:endParaRPr lang="en-US" sz="1500" dirty="0"/>
          </a:p>
        </p:txBody>
      </p:sp>
      <p:sp>
        <p:nvSpPr>
          <p:cNvPr id="31" name="SK-6-text-30"/>
          <p:cNvSpPr/>
          <p:nvPr/>
        </p:nvSpPr>
        <p:spPr>
          <a:xfrm>
            <a:off x="6429375" y="1750665"/>
            <a:ext cx="5000625" cy="771525"/>
          </a:xfrm>
          <a:prstGeom prst="rect">
            <a:avLst/>
          </a:prstGeom>
          <a:noFill/>
          <a:ln/>
        </p:spPr>
        <p:txBody>
          <a:bodyPr vert="horz" wrap="square" lIns="0" tIns="0" rIns="0" bIns="0" rtlCol="0" anchor="ctr"/>
          <a:lstStyle/>
          <a:p>
            <a:pPr marL="0" indent="0">
              <a:lnSpc>
                <a:spcPts val="2025"/>
              </a:lnSpc>
              <a:buNone/>
            </a:pPr>
            <a:r>
              <a:rPr lang="en-US" sz="1350" dirty="0">
                <a:solidFill>
                  <a:srgbClr val="2D3436"/>
                </a:solidFill>
              </a:rPr>
              <a:t>A watching brief is an </a:t>
            </a:r>
            <a:r>
              <a:rPr lang="en-US" sz="1350" b="1" dirty="0">
                <a:solidFill>
                  <a:srgbClr val="E0651F"/>
                </a:solidFill>
              </a:rPr>
              <a:t>active clinical commitment</a:t>
            </a:r>
            <a:r>
              <a:rPr lang="en-US" sz="1350" dirty="0">
                <a:solidFill>
                  <a:srgbClr val="2D3436"/>
                </a:solidFill>
              </a:rPr>
              <a:t>, not a passive delay. It requires scheduled follow-up, safety-netting, and family engagement to ensure the prodrome is caught before a crisis.</a:t>
            </a:r>
            <a:endParaRPr lang="en-US" sz="1350" dirty="0"/>
          </a:p>
        </p:txBody>
      </p:sp>
      <p:sp>
        <p:nvSpPr>
          <p:cNvPr id="32" name="SK-6-text-31"/>
          <p:cNvSpPr/>
          <p:nvPr/>
        </p:nvSpPr>
        <p:spPr>
          <a:xfrm>
            <a:off x="6719888" y="3093690"/>
            <a:ext cx="5000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7AE60"/>
                </a:solidFill>
              </a:rPr>
              <a:t>REASSURING FEATURES</a:t>
            </a:r>
            <a:endParaRPr lang="en-US" sz="1350" dirty="0"/>
          </a:p>
        </p:txBody>
      </p:sp>
      <p:sp>
        <p:nvSpPr>
          <p:cNvPr id="33" name="SK-6-text-32"/>
          <p:cNvSpPr/>
          <p:nvPr/>
        </p:nvSpPr>
        <p:spPr>
          <a:xfrm>
            <a:off x="6657975" y="3465165"/>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Mild, attenuated symptoms with clear insight</a:t>
            </a:r>
            <a:endParaRPr lang="en-US" sz="1200" dirty="0"/>
          </a:p>
        </p:txBody>
      </p:sp>
      <p:sp>
        <p:nvSpPr>
          <p:cNvPr id="34" name="SK-6-text-33"/>
          <p:cNvSpPr/>
          <p:nvPr/>
        </p:nvSpPr>
        <p:spPr>
          <a:xfrm>
            <a:off x="6657975" y="3769965"/>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No immediate risk to self or others</a:t>
            </a:r>
            <a:endParaRPr lang="en-US" sz="1200" dirty="0"/>
          </a:p>
        </p:txBody>
      </p:sp>
      <p:sp>
        <p:nvSpPr>
          <p:cNvPr id="35" name="SK-6-text-34"/>
          <p:cNvSpPr/>
          <p:nvPr/>
        </p:nvSpPr>
        <p:spPr>
          <a:xfrm>
            <a:off x="6657975" y="4074765"/>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Good social support and stable living</a:t>
            </a:r>
            <a:endParaRPr lang="en-US" sz="1200" dirty="0"/>
          </a:p>
        </p:txBody>
      </p:sp>
      <p:sp>
        <p:nvSpPr>
          <p:cNvPr id="36" name="SK-6-text-35"/>
          <p:cNvSpPr/>
          <p:nvPr/>
        </p:nvSpPr>
        <p:spPr>
          <a:xfrm>
            <a:off x="6657975" y="4379565"/>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Maintaining basic needs (sleep/eating)</a:t>
            </a:r>
            <a:endParaRPr lang="en-US" sz="1200" dirty="0"/>
          </a:p>
        </p:txBody>
      </p:sp>
      <p:sp>
        <p:nvSpPr>
          <p:cNvPr id="37" name="SK-6-text-36"/>
          <p:cNvSpPr/>
          <p:nvPr/>
        </p:nvSpPr>
        <p:spPr>
          <a:xfrm>
            <a:off x="6657975" y="4684365"/>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Willing to engage in active monitoring</a:t>
            </a:r>
            <a:endParaRPr lang="en-US" sz="1200" dirty="0"/>
          </a:p>
        </p:txBody>
      </p:sp>
      <p:sp>
        <p:nvSpPr>
          <p:cNvPr id="38" name="SK-6-text-37"/>
          <p:cNvSpPr/>
          <p:nvPr/>
        </p:nvSpPr>
        <p:spPr>
          <a:xfrm>
            <a:off x="571500" y="6519863"/>
            <a:ext cx="7437120" cy="2000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Psychosis in primary care • Early Intervention</a:t>
            </a:r>
            <a:endParaRPr lang="en-US" sz="1050" dirty="0"/>
          </a:p>
        </p:txBody>
      </p:sp>
      <p:sp>
        <p:nvSpPr>
          <p:cNvPr id="39" name="SK-6-text-38"/>
          <p:cNvSpPr/>
          <p:nvPr/>
        </p:nvSpPr>
        <p:spPr>
          <a:xfrm>
            <a:off x="10278963" y="6519863"/>
            <a:ext cx="1913037" cy="2000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www.bradfordvts.co.uk</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571500" y="381000"/>
            <a:ext cx="57150" cy="428625"/>
          </a:xfrm>
          <a:prstGeom prst="rect">
            <a:avLst/>
          </a:prstGeom>
        </p:spPr>
      </p:pic>
      <p:pic>
        <p:nvPicPr>
          <p:cNvPr id="4" name="SK-7-img-3" descr="preencoded.png"/>
          <p:cNvPicPr>
            <a:picLocks noChangeAspect="1"/>
          </p:cNvPicPr>
          <p:nvPr/>
        </p:nvPicPr>
        <p:blipFill>
          <a:blip r:embed="rId5"/>
          <a:stretch>
            <a:fillRect/>
          </a:stretch>
        </p:blipFill>
        <p:spPr>
          <a:xfrm>
            <a:off x="571500" y="1608683"/>
            <a:ext cx="11049000" cy="866775"/>
          </a:xfrm>
          <a:prstGeom prst="rect">
            <a:avLst/>
          </a:prstGeom>
        </p:spPr>
      </p:pic>
      <p:pic>
        <p:nvPicPr>
          <p:cNvPr id="5" name="SK-7-img-4" descr="preencoded.png"/>
          <p:cNvPicPr>
            <a:picLocks noChangeAspect="1"/>
          </p:cNvPicPr>
          <p:nvPr/>
        </p:nvPicPr>
        <p:blipFill>
          <a:blip r:embed="rId5"/>
          <a:stretch>
            <a:fillRect/>
          </a:stretch>
        </p:blipFill>
        <p:spPr>
          <a:xfrm>
            <a:off x="571500" y="2627858"/>
            <a:ext cx="11049000" cy="866775"/>
          </a:xfrm>
          <a:prstGeom prst="rect">
            <a:avLst/>
          </a:prstGeom>
        </p:spPr>
      </p:pic>
      <p:pic>
        <p:nvPicPr>
          <p:cNvPr id="6" name="SK-7-img-5" descr="preencoded.png"/>
          <p:cNvPicPr>
            <a:picLocks noChangeAspect="1"/>
          </p:cNvPicPr>
          <p:nvPr/>
        </p:nvPicPr>
        <p:blipFill>
          <a:blip r:embed="rId5"/>
          <a:stretch>
            <a:fillRect/>
          </a:stretch>
        </p:blipFill>
        <p:spPr>
          <a:xfrm>
            <a:off x="571500" y="3647033"/>
            <a:ext cx="11049000" cy="866775"/>
          </a:xfrm>
          <a:prstGeom prst="rect">
            <a:avLst/>
          </a:prstGeom>
        </p:spPr>
      </p:pic>
      <p:pic>
        <p:nvPicPr>
          <p:cNvPr id="7" name="SK-7-img-6" descr="preencoded.png"/>
          <p:cNvPicPr>
            <a:picLocks noChangeAspect="1"/>
          </p:cNvPicPr>
          <p:nvPr/>
        </p:nvPicPr>
        <p:blipFill>
          <a:blip r:embed="rId5"/>
          <a:stretch>
            <a:fillRect/>
          </a:stretch>
        </p:blipFill>
        <p:spPr>
          <a:xfrm>
            <a:off x="571500" y="4666208"/>
            <a:ext cx="11049000" cy="866775"/>
          </a:xfrm>
          <a:prstGeom prst="rect">
            <a:avLst/>
          </a:prstGeom>
        </p:spPr>
      </p:pic>
      <p:pic>
        <p:nvPicPr>
          <p:cNvPr id="8" name="SK-7-img-7" descr="preencoded.png"/>
          <p:cNvPicPr>
            <a:picLocks noChangeAspect="1"/>
          </p:cNvPicPr>
          <p:nvPr/>
        </p:nvPicPr>
        <p:blipFill>
          <a:blip r:embed="rId6"/>
          <a:stretch>
            <a:fillRect/>
          </a:stretch>
        </p:blipFill>
        <p:spPr>
          <a:xfrm>
            <a:off x="571500" y="6324600"/>
            <a:ext cx="11049000" cy="342900"/>
          </a:xfrm>
          <a:prstGeom prst="rect">
            <a:avLst/>
          </a:prstGeom>
        </p:spPr>
      </p:pic>
      <p:pic>
        <p:nvPicPr>
          <p:cNvPr id="9" name="SK-7-img-8" descr="preencoded.png"/>
          <p:cNvPicPr>
            <a:picLocks noChangeAspect="1"/>
          </p:cNvPicPr>
          <p:nvPr/>
        </p:nvPicPr>
        <p:blipFill>
          <a:blip r:embed="rId7"/>
          <a:stretch>
            <a:fillRect/>
          </a:stretch>
        </p:blipFill>
        <p:spPr>
          <a:xfrm>
            <a:off x="9670703" y="6419850"/>
            <a:ext cx="1949797" cy="247650"/>
          </a:xfrm>
          <a:prstGeom prst="rect">
            <a:avLst/>
          </a:prstGeom>
        </p:spPr>
      </p:pic>
      <p:sp>
        <p:nvSpPr>
          <p:cNvPr id="10" name="SK-7-text-9"/>
          <p:cNvSpPr/>
          <p:nvPr/>
        </p:nvSpPr>
        <p:spPr>
          <a:xfrm>
            <a:off x="819150" y="381000"/>
            <a:ext cx="113728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GP Questions that Open the Door</a:t>
            </a:r>
            <a:endParaRPr lang="en-US" sz="2550" dirty="0"/>
          </a:p>
        </p:txBody>
      </p:sp>
      <p:sp>
        <p:nvSpPr>
          <p:cNvPr id="11" name="SK-7-text-10"/>
          <p:cNvSpPr/>
          <p:nvPr/>
        </p:nvSpPr>
        <p:spPr>
          <a:xfrm>
            <a:off x="819150" y="807690"/>
            <a:ext cx="5234285"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12" name="SK-7-text-11"/>
          <p:cNvSpPr/>
          <p:nvPr/>
        </p:nvSpPr>
        <p:spPr>
          <a:xfrm>
            <a:off x="552450" y="1794421"/>
            <a:ext cx="914400" cy="495300"/>
          </a:xfrm>
          <a:prstGeom prst="rect">
            <a:avLst/>
          </a:prstGeom>
          <a:noFill/>
          <a:ln/>
        </p:spPr>
        <p:txBody>
          <a:bodyPr vert="horz" wrap="square" lIns="0" tIns="0" rIns="0" bIns="0" rtlCol="0" anchor="ctr"/>
          <a:lstStyle/>
          <a:p>
            <a:pPr marL="0" indent="0" algn="r">
              <a:lnSpc>
                <a:spcPts val="3900"/>
              </a:lnSpc>
              <a:buNone/>
            </a:pPr>
            <a:r>
              <a:rPr lang="en-US" sz="3900" b="1" dirty="0">
                <a:solidFill>
                  <a:srgbClr val="E0651F">
                    <a:alpha val="80000"/>
                  </a:srgbClr>
                </a:solidFill>
              </a:rPr>
              <a:t>01</a:t>
            </a:r>
            <a:endParaRPr lang="en-US" sz="3900" dirty="0"/>
          </a:p>
        </p:txBody>
      </p:sp>
      <p:sp>
        <p:nvSpPr>
          <p:cNvPr id="13" name="SK-7-text-12"/>
          <p:cNvSpPr/>
          <p:nvPr/>
        </p:nvSpPr>
        <p:spPr>
          <a:xfrm>
            <a:off x="1752600" y="1722983"/>
            <a:ext cx="10439400"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2D3436"/>
                </a:solidFill>
              </a:rPr>
              <a:t>"Have you felt something odd is going on that you cannot explain?"</a:t>
            </a:r>
            <a:endParaRPr lang="en-US" sz="1950" dirty="0"/>
          </a:p>
        </p:txBody>
      </p:sp>
      <p:sp>
        <p:nvSpPr>
          <p:cNvPr id="14" name="SK-7-text-13"/>
          <p:cNvSpPr/>
          <p:nvPr/>
        </p:nvSpPr>
        <p:spPr>
          <a:xfrm>
            <a:off x="1752600" y="2132558"/>
            <a:ext cx="104394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636E72"/>
                </a:solidFill>
              </a:rPr>
              <a:t>Screening for attenuated psychotic symptoms and early perceptual change.</a:t>
            </a:r>
            <a:endParaRPr lang="en-US" sz="1200" dirty="0"/>
          </a:p>
        </p:txBody>
      </p:sp>
      <p:sp>
        <p:nvSpPr>
          <p:cNvPr id="15" name="SK-7-text-14"/>
          <p:cNvSpPr/>
          <p:nvPr/>
        </p:nvSpPr>
        <p:spPr>
          <a:xfrm>
            <a:off x="552450" y="2813596"/>
            <a:ext cx="914400" cy="495300"/>
          </a:xfrm>
          <a:prstGeom prst="rect">
            <a:avLst/>
          </a:prstGeom>
          <a:noFill/>
          <a:ln/>
        </p:spPr>
        <p:txBody>
          <a:bodyPr vert="horz" wrap="square" lIns="0" tIns="0" rIns="0" bIns="0" rtlCol="0" anchor="ctr"/>
          <a:lstStyle/>
          <a:p>
            <a:pPr marL="0" indent="0" algn="r">
              <a:lnSpc>
                <a:spcPts val="3900"/>
              </a:lnSpc>
              <a:buNone/>
            </a:pPr>
            <a:r>
              <a:rPr lang="en-US" sz="3900" b="1" dirty="0">
                <a:solidFill>
                  <a:srgbClr val="E0651F">
                    <a:alpha val="80000"/>
                  </a:srgbClr>
                </a:solidFill>
              </a:rPr>
              <a:t>02</a:t>
            </a:r>
            <a:endParaRPr lang="en-US" sz="3900" dirty="0"/>
          </a:p>
        </p:txBody>
      </p:sp>
      <p:sp>
        <p:nvSpPr>
          <p:cNvPr id="16" name="SK-7-text-15"/>
          <p:cNvSpPr/>
          <p:nvPr/>
        </p:nvSpPr>
        <p:spPr>
          <a:xfrm>
            <a:off x="1752600" y="2742158"/>
            <a:ext cx="10439400"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2D3436"/>
                </a:solidFill>
              </a:rPr>
              <a:t>"Have people been talking about you, watching you, or giving you a hard time?"</a:t>
            </a:r>
            <a:endParaRPr lang="en-US" sz="1950" dirty="0"/>
          </a:p>
        </p:txBody>
      </p:sp>
      <p:sp>
        <p:nvSpPr>
          <p:cNvPr id="17" name="SK-7-text-16"/>
          <p:cNvSpPr/>
          <p:nvPr/>
        </p:nvSpPr>
        <p:spPr>
          <a:xfrm>
            <a:off x="1752600" y="3151733"/>
            <a:ext cx="104394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636E72"/>
                </a:solidFill>
              </a:rPr>
              <a:t>Screening for suspiciousness, ideas of reference, or paranoia.</a:t>
            </a:r>
            <a:endParaRPr lang="en-US" sz="1200" dirty="0"/>
          </a:p>
        </p:txBody>
      </p:sp>
      <p:sp>
        <p:nvSpPr>
          <p:cNvPr id="18" name="SK-7-text-17"/>
          <p:cNvSpPr/>
          <p:nvPr/>
        </p:nvSpPr>
        <p:spPr>
          <a:xfrm>
            <a:off x="552450" y="3832771"/>
            <a:ext cx="914400" cy="495300"/>
          </a:xfrm>
          <a:prstGeom prst="rect">
            <a:avLst/>
          </a:prstGeom>
          <a:noFill/>
          <a:ln/>
        </p:spPr>
        <p:txBody>
          <a:bodyPr vert="horz" wrap="square" lIns="0" tIns="0" rIns="0" bIns="0" rtlCol="0" anchor="ctr"/>
          <a:lstStyle/>
          <a:p>
            <a:pPr marL="0" indent="0" algn="r">
              <a:lnSpc>
                <a:spcPts val="3900"/>
              </a:lnSpc>
              <a:buNone/>
            </a:pPr>
            <a:r>
              <a:rPr lang="en-US" sz="3900" b="1" dirty="0">
                <a:solidFill>
                  <a:srgbClr val="E0651F">
                    <a:alpha val="80000"/>
                  </a:srgbClr>
                </a:solidFill>
              </a:rPr>
              <a:t>03</a:t>
            </a:r>
            <a:endParaRPr lang="en-US" sz="3900" dirty="0"/>
          </a:p>
        </p:txBody>
      </p:sp>
      <p:sp>
        <p:nvSpPr>
          <p:cNvPr id="19" name="SK-7-text-18"/>
          <p:cNvSpPr/>
          <p:nvPr/>
        </p:nvSpPr>
        <p:spPr>
          <a:xfrm>
            <a:off x="1752600" y="3761333"/>
            <a:ext cx="10439400"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2D3436"/>
                </a:solidFill>
              </a:rPr>
              <a:t>"Have you heard or seen things others cannot?"</a:t>
            </a:r>
            <a:endParaRPr lang="en-US" sz="1950" dirty="0"/>
          </a:p>
        </p:txBody>
      </p:sp>
      <p:sp>
        <p:nvSpPr>
          <p:cNvPr id="20" name="SK-7-text-19"/>
          <p:cNvSpPr/>
          <p:nvPr/>
        </p:nvSpPr>
        <p:spPr>
          <a:xfrm>
            <a:off x="1752600" y="4170908"/>
            <a:ext cx="885444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636E72"/>
                </a:solidFill>
              </a:rPr>
              <a:t>Screening for auditory or visual hallucinations.</a:t>
            </a:r>
            <a:endParaRPr lang="en-US" sz="1200" dirty="0"/>
          </a:p>
        </p:txBody>
      </p:sp>
      <p:sp>
        <p:nvSpPr>
          <p:cNvPr id="21" name="SK-7-text-20"/>
          <p:cNvSpPr/>
          <p:nvPr/>
        </p:nvSpPr>
        <p:spPr>
          <a:xfrm>
            <a:off x="552450" y="4851946"/>
            <a:ext cx="914400" cy="495300"/>
          </a:xfrm>
          <a:prstGeom prst="rect">
            <a:avLst/>
          </a:prstGeom>
          <a:noFill/>
          <a:ln/>
        </p:spPr>
        <p:txBody>
          <a:bodyPr vert="horz" wrap="square" lIns="0" tIns="0" rIns="0" bIns="0" rtlCol="0" anchor="ctr"/>
          <a:lstStyle/>
          <a:p>
            <a:pPr marL="0" indent="0" algn="r">
              <a:lnSpc>
                <a:spcPts val="3900"/>
              </a:lnSpc>
              <a:buNone/>
            </a:pPr>
            <a:r>
              <a:rPr lang="en-US" sz="3900" b="1" dirty="0">
                <a:solidFill>
                  <a:srgbClr val="E0651F">
                    <a:alpha val="80000"/>
                  </a:srgbClr>
                </a:solidFill>
              </a:rPr>
              <a:t>04</a:t>
            </a:r>
            <a:endParaRPr lang="en-US" sz="3900" dirty="0"/>
          </a:p>
        </p:txBody>
      </p:sp>
      <p:sp>
        <p:nvSpPr>
          <p:cNvPr id="22" name="SK-7-text-21"/>
          <p:cNvSpPr/>
          <p:nvPr/>
        </p:nvSpPr>
        <p:spPr>
          <a:xfrm>
            <a:off x="1752600" y="4780508"/>
            <a:ext cx="10439400"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2D3436"/>
                </a:solidFill>
              </a:rPr>
              <a:t>"Have you felt especially important or that you have special powers?"</a:t>
            </a:r>
            <a:endParaRPr lang="en-US" sz="1950" dirty="0"/>
          </a:p>
        </p:txBody>
      </p:sp>
      <p:sp>
        <p:nvSpPr>
          <p:cNvPr id="23" name="SK-7-text-22"/>
          <p:cNvSpPr/>
          <p:nvPr/>
        </p:nvSpPr>
        <p:spPr>
          <a:xfrm>
            <a:off x="1752600" y="5190083"/>
            <a:ext cx="885444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636E72"/>
                </a:solidFill>
              </a:rPr>
              <a:t>Screening for grandiosity or overvalued beliefs.</a:t>
            </a:r>
            <a:endParaRPr lang="en-US" sz="1200" dirty="0"/>
          </a:p>
        </p:txBody>
      </p:sp>
      <p:sp>
        <p:nvSpPr>
          <p:cNvPr id="24" name="SK-7-text-23"/>
          <p:cNvSpPr/>
          <p:nvPr/>
        </p:nvSpPr>
        <p:spPr>
          <a:xfrm>
            <a:off x="571500" y="6443663"/>
            <a:ext cx="34366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2BEC3"/>
                </a:solidFill>
              </a:rPr>
              <a:t>www.bradfordvts.co.uk</a:t>
            </a:r>
            <a:endParaRPr lang="en-US" sz="1050" dirty="0"/>
          </a:p>
        </p:txBody>
      </p:sp>
      <p:sp>
        <p:nvSpPr>
          <p:cNvPr id="25" name="SK-7-text-24"/>
          <p:cNvSpPr/>
          <p:nvPr/>
        </p:nvSpPr>
        <p:spPr>
          <a:xfrm>
            <a:off x="9785003" y="6419850"/>
            <a:ext cx="2406997"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PSYCHOSIS IN PRIMARY CARE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5"/>
          <a:stretch>
            <a:fillRect/>
          </a:stretch>
        </p:blipFill>
        <p:spPr>
          <a:xfrm>
            <a:off x="571500" y="247650"/>
            <a:ext cx="57150" cy="428625"/>
          </a:xfrm>
          <a:prstGeom prst="rect">
            <a:avLst/>
          </a:prstGeom>
        </p:spPr>
      </p:pic>
      <p:pic>
        <p:nvPicPr>
          <p:cNvPr id="5" name="SK-8-img-4" descr="preencoded.png"/>
          <p:cNvPicPr>
            <a:picLocks noChangeAspect="1"/>
          </p:cNvPicPr>
          <p:nvPr/>
        </p:nvPicPr>
        <p:blipFill>
          <a:blip r:embed="rId6"/>
          <a:stretch>
            <a:fillRect/>
          </a:stretch>
        </p:blipFill>
        <p:spPr>
          <a:xfrm>
            <a:off x="571500" y="998190"/>
            <a:ext cx="7213550" cy="5423743"/>
          </a:xfrm>
          <a:prstGeom prst="rect">
            <a:avLst/>
          </a:prstGeom>
        </p:spPr>
      </p:pic>
      <p:pic>
        <p:nvPicPr>
          <p:cNvPr id="6" name="SK-8-img-5" descr="preencoded.png"/>
          <p:cNvPicPr>
            <a:picLocks noChangeAspect="1"/>
          </p:cNvPicPr>
          <p:nvPr/>
        </p:nvPicPr>
        <p:blipFill>
          <a:blip r:embed="rId7"/>
          <a:stretch>
            <a:fillRect/>
          </a:stretch>
        </p:blipFill>
        <p:spPr>
          <a:xfrm>
            <a:off x="571500" y="998190"/>
            <a:ext cx="7213550" cy="552450"/>
          </a:xfrm>
          <a:prstGeom prst="rect">
            <a:avLst/>
          </a:prstGeom>
        </p:spPr>
      </p:pic>
      <p:pic>
        <p:nvPicPr>
          <p:cNvPr id="7" name="SK-8-img-6" descr="preencoded.png"/>
          <p:cNvPicPr>
            <a:picLocks noChangeAspect="1"/>
          </p:cNvPicPr>
          <p:nvPr/>
        </p:nvPicPr>
        <p:blipFill>
          <a:blip r:embed="rId8"/>
          <a:stretch>
            <a:fillRect/>
          </a:stretch>
        </p:blipFill>
        <p:spPr>
          <a:xfrm>
            <a:off x="571500" y="1550640"/>
            <a:ext cx="1803350" cy="1489174"/>
          </a:xfrm>
          <a:prstGeom prst="rect">
            <a:avLst/>
          </a:prstGeom>
        </p:spPr>
      </p:pic>
      <p:pic>
        <p:nvPicPr>
          <p:cNvPr id="8" name="SK-8-img-7" descr="preencoded.png"/>
          <p:cNvPicPr>
            <a:picLocks noChangeAspect="1"/>
          </p:cNvPicPr>
          <p:nvPr/>
        </p:nvPicPr>
        <p:blipFill>
          <a:blip r:embed="rId9"/>
          <a:stretch>
            <a:fillRect/>
          </a:stretch>
        </p:blipFill>
        <p:spPr>
          <a:xfrm>
            <a:off x="2374850" y="1550640"/>
            <a:ext cx="1603921" cy="1489174"/>
          </a:xfrm>
          <a:prstGeom prst="rect">
            <a:avLst/>
          </a:prstGeom>
        </p:spPr>
      </p:pic>
      <p:pic>
        <p:nvPicPr>
          <p:cNvPr id="9" name="SK-8-img-8" descr="preencoded.png"/>
          <p:cNvPicPr>
            <a:picLocks noChangeAspect="1"/>
          </p:cNvPicPr>
          <p:nvPr/>
        </p:nvPicPr>
        <p:blipFill>
          <a:blip r:embed="rId10"/>
          <a:stretch>
            <a:fillRect/>
          </a:stretch>
        </p:blipFill>
        <p:spPr>
          <a:xfrm>
            <a:off x="3978771" y="1550640"/>
            <a:ext cx="3806279" cy="1489174"/>
          </a:xfrm>
          <a:prstGeom prst="rect">
            <a:avLst/>
          </a:prstGeom>
        </p:spPr>
      </p:pic>
      <p:pic>
        <p:nvPicPr>
          <p:cNvPr id="10" name="SK-8-img-9" descr="preencoded.png"/>
          <p:cNvPicPr>
            <a:picLocks noChangeAspect="1"/>
          </p:cNvPicPr>
          <p:nvPr/>
        </p:nvPicPr>
        <p:blipFill>
          <a:blip r:embed="rId11"/>
          <a:stretch>
            <a:fillRect/>
          </a:stretch>
        </p:blipFill>
        <p:spPr>
          <a:xfrm>
            <a:off x="571500" y="3039814"/>
            <a:ext cx="1803350" cy="1275904"/>
          </a:xfrm>
          <a:prstGeom prst="rect">
            <a:avLst/>
          </a:prstGeom>
        </p:spPr>
      </p:pic>
      <p:pic>
        <p:nvPicPr>
          <p:cNvPr id="11" name="SK-8-img-10" descr="preencoded.png"/>
          <p:cNvPicPr>
            <a:picLocks noChangeAspect="1"/>
          </p:cNvPicPr>
          <p:nvPr/>
        </p:nvPicPr>
        <p:blipFill>
          <a:blip r:embed="rId12"/>
          <a:stretch>
            <a:fillRect/>
          </a:stretch>
        </p:blipFill>
        <p:spPr>
          <a:xfrm>
            <a:off x="2374850" y="3039814"/>
            <a:ext cx="1603921" cy="1275904"/>
          </a:xfrm>
          <a:prstGeom prst="rect">
            <a:avLst/>
          </a:prstGeom>
        </p:spPr>
      </p:pic>
      <p:pic>
        <p:nvPicPr>
          <p:cNvPr id="12" name="SK-8-img-11" descr="preencoded.png"/>
          <p:cNvPicPr>
            <a:picLocks noChangeAspect="1"/>
          </p:cNvPicPr>
          <p:nvPr/>
        </p:nvPicPr>
        <p:blipFill>
          <a:blip r:embed="rId13"/>
          <a:stretch>
            <a:fillRect/>
          </a:stretch>
        </p:blipFill>
        <p:spPr>
          <a:xfrm>
            <a:off x="3978771" y="3039814"/>
            <a:ext cx="3806279" cy="1275904"/>
          </a:xfrm>
          <a:prstGeom prst="rect">
            <a:avLst/>
          </a:prstGeom>
        </p:spPr>
      </p:pic>
      <p:pic>
        <p:nvPicPr>
          <p:cNvPr id="13" name="SK-8-img-12" descr="preencoded.png"/>
          <p:cNvPicPr>
            <a:picLocks noChangeAspect="1"/>
          </p:cNvPicPr>
          <p:nvPr/>
        </p:nvPicPr>
        <p:blipFill>
          <a:blip r:embed="rId14"/>
          <a:stretch>
            <a:fillRect/>
          </a:stretch>
        </p:blipFill>
        <p:spPr>
          <a:xfrm>
            <a:off x="571500" y="4315718"/>
            <a:ext cx="1803350" cy="830312"/>
          </a:xfrm>
          <a:prstGeom prst="rect">
            <a:avLst/>
          </a:prstGeom>
        </p:spPr>
      </p:pic>
      <p:pic>
        <p:nvPicPr>
          <p:cNvPr id="14" name="SK-8-img-13" descr="preencoded.png"/>
          <p:cNvPicPr>
            <a:picLocks noChangeAspect="1"/>
          </p:cNvPicPr>
          <p:nvPr/>
        </p:nvPicPr>
        <p:blipFill>
          <a:blip r:embed="rId15"/>
          <a:stretch>
            <a:fillRect/>
          </a:stretch>
        </p:blipFill>
        <p:spPr>
          <a:xfrm>
            <a:off x="2374850" y="4315718"/>
            <a:ext cx="1603921" cy="830312"/>
          </a:xfrm>
          <a:prstGeom prst="rect">
            <a:avLst/>
          </a:prstGeom>
        </p:spPr>
      </p:pic>
      <p:pic>
        <p:nvPicPr>
          <p:cNvPr id="15" name="SK-8-img-14" descr="preencoded.png"/>
          <p:cNvPicPr>
            <a:picLocks noChangeAspect="1"/>
          </p:cNvPicPr>
          <p:nvPr/>
        </p:nvPicPr>
        <p:blipFill>
          <a:blip r:embed="rId16"/>
          <a:stretch>
            <a:fillRect/>
          </a:stretch>
        </p:blipFill>
        <p:spPr>
          <a:xfrm>
            <a:off x="3978771" y="4315718"/>
            <a:ext cx="3806279" cy="830312"/>
          </a:xfrm>
          <a:prstGeom prst="rect">
            <a:avLst/>
          </a:prstGeom>
        </p:spPr>
      </p:pic>
      <p:pic>
        <p:nvPicPr>
          <p:cNvPr id="16" name="SK-8-img-15" descr="preencoded.png"/>
          <p:cNvPicPr>
            <a:picLocks noChangeAspect="1"/>
          </p:cNvPicPr>
          <p:nvPr/>
        </p:nvPicPr>
        <p:blipFill>
          <a:blip r:embed="rId17"/>
          <a:stretch>
            <a:fillRect/>
          </a:stretch>
        </p:blipFill>
        <p:spPr>
          <a:xfrm>
            <a:off x="571500" y="5146030"/>
            <a:ext cx="1803350" cy="1275904"/>
          </a:xfrm>
          <a:prstGeom prst="rect">
            <a:avLst/>
          </a:prstGeom>
        </p:spPr>
      </p:pic>
      <p:pic>
        <p:nvPicPr>
          <p:cNvPr id="17" name="SK-8-img-16" descr="preencoded.png"/>
          <p:cNvPicPr>
            <a:picLocks noChangeAspect="1"/>
          </p:cNvPicPr>
          <p:nvPr/>
        </p:nvPicPr>
        <p:blipFill>
          <a:blip r:embed="rId18"/>
          <a:stretch>
            <a:fillRect/>
          </a:stretch>
        </p:blipFill>
        <p:spPr>
          <a:xfrm>
            <a:off x="2374850" y="5146030"/>
            <a:ext cx="1603921" cy="1275904"/>
          </a:xfrm>
          <a:prstGeom prst="rect">
            <a:avLst/>
          </a:prstGeom>
        </p:spPr>
      </p:pic>
      <p:pic>
        <p:nvPicPr>
          <p:cNvPr id="18" name="SK-8-img-17" descr="preencoded.png"/>
          <p:cNvPicPr>
            <a:picLocks noChangeAspect="1"/>
          </p:cNvPicPr>
          <p:nvPr/>
        </p:nvPicPr>
        <p:blipFill>
          <a:blip r:embed="rId13"/>
          <a:stretch>
            <a:fillRect/>
          </a:stretch>
        </p:blipFill>
        <p:spPr>
          <a:xfrm>
            <a:off x="3978771" y="5146030"/>
            <a:ext cx="3806279" cy="1275904"/>
          </a:xfrm>
          <a:prstGeom prst="rect">
            <a:avLst/>
          </a:prstGeom>
        </p:spPr>
      </p:pic>
      <p:pic>
        <p:nvPicPr>
          <p:cNvPr id="19" name="SK-8-img-18" descr="preencoded.png"/>
          <p:cNvPicPr>
            <a:picLocks noChangeAspect="1"/>
          </p:cNvPicPr>
          <p:nvPr/>
        </p:nvPicPr>
        <p:blipFill>
          <a:blip r:embed="rId19"/>
          <a:stretch>
            <a:fillRect/>
          </a:stretch>
        </p:blipFill>
        <p:spPr>
          <a:xfrm>
            <a:off x="8013650" y="2024062"/>
            <a:ext cx="3606850" cy="1609725"/>
          </a:xfrm>
          <a:prstGeom prst="rect">
            <a:avLst/>
          </a:prstGeom>
        </p:spPr>
      </p:pic>
      <p:pic>
        <p:nvPicPr>
          <p:cNvPr id="20" name="SK-8-img-19" descr="preencoded.png"/>
          <p:cNvPicPr>
            <a:picLocks noChangeAspect="1"/>
          </p:cNvPicPr>
          <p:nvPr/>
        </p:nvPicPr>
        <p:blipFill>
          <a:blip r:embed="rId20"/>
          <a:stretch>
            <a:fillRect/>
          </a:stretch>
        </p:blipFill>
        <p:spPr>
          <a:xfrm>
            <a:off x="8166050" y="2214563"/>
            <a:ext cx="190500" cy="152400"/>
          </a:xfrm>
          <a:prstGeom prst="rect">
            <a:avLst/>
          </a:prstGeom>
        </p:spPr>
      </p:pic>
      <p:pic>
        <p:nvPicPr>
          <p:cNvPr id="21" name="SK-8-img-20" descr="preencoded.png"/>
          <p:cNvPicPr>
            <a:picLocks noChangeAspect="1"/>
          </p:cNvPicPr>
          <p:nvPr/>
        </p:nvPicPr>
        <p:blipFill>
          <a:blip r:embed="rId21"/>
          <a:stretch>
            <a:fillRect/>
          </a:stretch>
        </p:blipFill>
        <p:spPr>
          <a:xfrm>
            <a:off x="8013650" y="3786188"/>
            <a:ext cx="3606850" cy="1609725"/>
          </a:xfrm>
          <a:prstGeom prst="rect">
            <a:avLst/>
          </a:prstGeom>
        </p:spPr>
      </p:pic>
      <p:pic>
        <p:nvPicPr>
          <p:cNvPr id="22" name="SK-8-img-21" descr="preencoded.png"/>
          <p:cNvPicPr>
            <a:picLocks noChangeAspect="1"/>
          </p:cNvPicPr>
          <p:nvPr/>
        </p:nvPicPr>
        <p:blipFill>
          <a:blip r:embed="rId22"/>
          <a:stretch>
            <a:fillRect/>
          </a:stretch>
        </p:blipFill>
        <p:spPr>
          <a:xfrm>
            <a:off x="8166050" y="3976687"/>
            <a:ext cx="190500" cy="152400"/>
          </a:xfrm>
          <a:prstGeom prst="rect">
            <a:avLst/>
          </a:prstGeom>
        </p:spPr>
      </p:pic>
      <p:pic>
        <p:nvPicPr>
          <p:cNvPr id="23" name="SK-8-img-22" descr="preencoded.png"/>
          <p:cNvPicPr>
            <a:picLocks noChangeAspect="1"/>
          </p:cNvPicPr>
          <p:nvPr/>
        </p:nvPicPr>
        <p:blipFill>
          <a:blip r:embed="rId23"/>
          <a:stretch>
            <a:fillRect/>
          </a:stretch>
        </p:blipFill>
        <p:spPr>
          <a:xfrm>
            <a:off x="0" y="6545759"/>
            <a:ext cx="12192000" cy="312241"/>
          </a:xfrm>
          <a:prstGeom prst="rect">
            <a:avLst/>
          </a:prstGeom>
        </p:spPr>
      </p:pic>
      <p:sp>
        <p:nvSpPr>
          <p:cNvPr id="24" name="SK-8-text-23"/>
          <p:cNvSpPr/>
          <p:nvPr/>
        </p:nvSpPr>
        <p:spPr>
          <a:xfrm>
            <a:off x="819150" y="247650"/>
            <a:ext cx="87115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Differential Diagnosis</a:t>
            </a:r>
            <a:endParaRPr lang="en-US" sz="2550" dirty="0"/>
          </a:p>
        </p:txBody>
      </p:sp>
      <p:sp>
        <p:nvSpPr>
          <p:cNvPr id="25" name="SK-8-text-24"/>
          <p:cNvSpPr/>
          <p:nvPr/>
        </p:nvSpPr>
        <p:spPr>
          <a:xfrm>
            <a:off x="819150" y="67434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6" name="SK-8-text-25"/>
          <p:cNvSpPr/>
          <p:nvPr/>
        </p:nvSpPr>
        <p:spPr>
          <a:xfrm>
            <a:off x="685800" y="998190"/>
            <a:ext cx="1650950" cy="552450"/>
          </a:xfrm>
          <a:prstGeom prst="rect">
            <a:avLst/>
          </a:prstGeom>
          <a:noFill/>
          <a:ln/>
        </p:spPr>
        <p:txBody>
          <a:bodyPr vert="horz" wrap="square" lIns="0" tIns="0" rIns="0" bIns="0" rtlCol="0" anchor="ctr"/>
          <a:lstStyle/>
          <a:p>
            <a:pPr marL="0" indent="0" algn="l">
              <a:lnSpc>
                <a:spcPts val="1575"/>
              </a:lnSpc>
              <a:buNone/>
            </a:pPr>
            <a:r>
              <a:rPr lang="en-US" sz="1050" b="1" dirty="0">
                <a:solidFill>
                  <a:srgbClr val="2D3436"/>
                </a:solidFill>
              </a:rPr>
              <a:t>CATEGORY</a:t>
            </a:r>
            <a:endParaRPr lang="en-US" sz="1050" dirty="0"/>
          </a:p>
        </p:txBody>
      </p:sp>
      <p:sp>
        <p:nvSpPr>
          <p:cNvPr id="27" name="SK-8-text-26"/>
          <p:cNvSpPr/>
          <p:nvPr/>
        </p:nvSpPr>
        <p:spPr>
          <a:xfrm>
            <a:off x="2489150" y="998190"/>
            <a:ext cx="1375321" cy="552450"/>
          </a:xfrm>
          <a:prstGeom prst="rect">
            <a:avLst/>
          </a:prstGeom>
          <a:noFill/>
          <a:ln/>
        </p:spPr>
        <p:txBody>
          <a:bodyPr vert="horz" wrap="square" lIns="0" tIns="0" rIns="0" bIns="0" rtlCol="0" anchor="ctr"/>
          <a:lstStyle/>
          <a:p>
            <a:pPr marL="0" indent="0" algn="l">
              <a:lnSpc>
                <a:spcPts val="1575"/>
              </a:lnSpc>
              <a:buNone/>
            </a:pPr>
            <a:r>
              <a:rPr lang="en-US" sz="1050" b="1" dirty="0">
                <a:solidFill>
                  <a:srgbClr val="2D3436"/>
                </a:solidFill>
              </a:rPr>
              <a:t>DIFFERENTIAL DIAGNOSIS</a:t>
            </a:r>
            <a:endParaRPr lang="en-US" sz="1050" dirty="0"/>
          </a:p>
        </p:txBody>
      </p:sp>
      <p:sp>
        <p:nvSpPr>
          <p:cNvPr id="28" name="SK-8-text-27"/>
          <p:cNvSpPr/>
          <p:nvPr/>
        </p:nvSpPr>
        <p:spPr>
          <a:xfrm>
            <a:off x="4093071" y="998190"/>
            <a:ext cx="3653879" cy="552450"/>
          </a:xfrm>
          <a:prstGeom prst="rect">
            <a:avLst/>
          </a:prstGeom>
          <a:noFill/>
          <a:ln/>
        </p:spPr>
        <p:txBody>
          <a:bodyPr vert="horz" wrap="square" lIns="0" tIns="0" rIns="0" bIns="0" rtlCol="0" anchor="ctr"/>
          <a:lstStyle/>
          <a:p>
            <a:pPr marL="0" indent="0" algn="l">
              <a:lnSpc>
                <a:spcPts val="1575"/>
              </a:lnSpc>
              <a:buNone/>
            </a:pPr>
            <a:r>
              <a:rPr lang="en-US" sz="1050" b="1" dirty="0">
                <a:solidFill>
                  <a:srgbClr val="2D3436"/>
                </a:solidFill>
              </a:rPr>
              <a:t>CLINICAL CLUES</a:t>
            </a:r>
            <a:endParaRPr lang="en-US" sz="1050" dirty="0"/>
          </a:p>
        </p:txBody>
      </p:sp>
      <p:sp>
        <p:nvSpPr>
          <p:cNvPr id="29" name="SK-8-text-28"/>
          <p:cNvSpPr/>
          <p:nvPr/>
        </p:nvSpPr>
        <p:spPr>
          <a:xfrm>
            <a:off x="685800" y="1550640"/>
            <a:ext cx="2791056" cy="1489174"/>
          </a:xfrm>
          <a:prstGeom prst="rect">
            <a:avLst/>
          </a:prstGeom>
          <a:noFill/>
          <a:ln/>
        </p:spPr>
        <p:txBody>
          <a:bodyPr vert="horz" wrap="square" lIns="0" tIns="0" rIns="0" bIns="0" rtlCol="0" anchor="ctr"/>
          <a:lstStyle/>
          <a:p>
            <a:pPr marL="0" indent="0">
              <a:lnSpc>
                <a:spcPts val="1680"/>
              </a:lnSpc>
              <a:buNone/>
            </a:pPr>
            <a:r>
              <a:rPr lang="en-US" sz="1200" b="1" dirty="0">
                <a:solidFill>
                  <a:srgbClr val="636E72"/>
                </a:solidFill>
              </a:rPr>
              <a:t>Organic / Medical</a:t>
            </a:r>
            <a:endParaRPr lang="en-US" sz="1200" dirty="0"/>
          </a:p>
        </p:txBody>
      </p:sp>
      <p:sp>
        <p:nvSpPr>
          <p:cNvPr id="30" name="SK-8-text-29"/>
          <p:cNvSpPr/>
          <p:nvPr/>
        </p:nvSpPr>
        <p:spPr>
          <a:xfrm>
            <a:off x="2489150" y="1626840"/>
            <a:ext cx="1375321"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Infection (UTI, Pneumonia)</a:t>
            </a:r>
            <a:endParaRPr lang="en-US" sz="1200" dirty="0"/>
          </a:p>
        </p:txBody>
      </p:sp>
      <p:sp>
        <p:nvSpPr>
          <p:cNvPr id="31" name="SK-8-text-30"/>
          <p:cNvSpPr/>
          <p:nvPr/>
        </p:nvSpPr>
        <p:spPr>
          <a:xfrm>
            <a:off x="2489150" y="2072432"/>
            <a:ext cx="1375321"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CNS (Epilepsy, Tumours)</a:t>
            </a:r>
            <a:endParaRPr lang="en-US" sz="1200" dirty="0"/>
          </a:p>
        </p:txBody>
      </p:sp>
      <p:sp>
        <p:nvSpPr>
          <p:cNvPr id="32" name="SK-8-text-31"/>
          <p:cNvSpPr/>
          <p:nvPr/>
        </p:nvSpPr>
        <p:spPr>
          <a:xfrm>
            <a:off x="2489150" y="2518023"/>
            <a:ext cx="1375321"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Endocrine (Thyroid, B12)</a:t>
            </a:r>
            <a:endParaRPr lang="en-US" sz="1200" dirty="0"/>
          </a:p>
        </p:txBody>
      </p:sp>
      <p:sp>
        <p:nvSpPr>
          <p:cNvPr id="33" name="SK-8-text-32"/>
          <p:cNvSpPr/>
          <p:nvPr/>
        </p:nvSpPr>
        <p:spPr>
          <a:xfrm>
            <a:off x="4093071" y="1550640"/>
            <a:ext cx="3577679" cy="1489174"/>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Often sudden onset; look for delirium signs, focal neuro deficits, or metabolic derangement.</a:t>
            </a:r>
            <a:endParaRPr lang="en-US" sz="1200" dirty="0"/>
          </a:p>
        </p:txBody>
      </p:sp>
      <p:sp>
        <p:nvSpPr>
          <p:cNvPr id="34" name="SK-8-text-33"/>
          <p:cNvSpPr/>
          <p:nvPr/>
        </p:nvSpPr>
        <p:spPr>
          <a:xfrm>
            <a:off x="685800" y="3039814"/>
            <a:ext cx="2791056" cy="1275904"/>
          </a:xfrm>
          <a:prstGeom prst="rect">
            <a:avLst/>
          </a:prstGeom>
          <a:noFill/>
          <a:ln/>
        </p:spPr>
        <p:txBody>
          <a:bodyPr vert="horz" wrap="square" lIns="0" tIns="0" rIns="0" bIns="0" rtlCol="0" anchor="ctr"/>
          <a:lstStyle/>
          <a:p>
            <a:pPr marL="0" indent="0">
              <a:lnSpc>
                <a:spcPts val="1680"/>
              </a:lnSpc>
              <a:buNone/>
            </a:pPr>
            <a:r>
              <a:rPr lang="en-US" sz="1200" b="1" dirty="0">
                <a:solidFill>
                  <a:srgbClr val="636E72"/>
                </a:solidFill>
              </a:rPr>
              <a:t>Substance Induced</a:t>
            </a:r>
            <a:endParaRPr lang="en-US" sz="1200" dirty="0"/>
          </a:p>
        </p:txBody>
      </p:sp>
      <p:sp>
        <p:nvSpPr>
          <p:cNvPr id="35" name="SK-8-text-34"/>
          <p:cNvSpPr/>
          <p:nvPr/>
        </p:nvSpPr>
        <p:spPr>
          <a:xfrm>
            <a:off x="2489150" y="3116014"/>
            <a:ext cx="1375321"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Cannabis, Stimulants</a:t>
            </a:r>
            <a:endParaRPr lang="en-US" sz="1200" dirty="0"/>
          </a:p>
        </p:txBody>
      </p:sp>
      <p:sp>
        <p:nvSpPr>
          <p:cNvPr id="36" name="SK-8-text-35"/>
          <p:cNvSpPr/>
          <p:nvPr/>
        </p:nvSpPr>
        <p:spPr>
          <a:xfrm>
            <a:off x="2489150" y="3561606"/>
            <a:ext cx="33680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Alcohol Withdrawal</a:t>
            </a:r>
            <a:endParaRPr lang="en-US" sz="1200" dirty="0"/>
          </a:p>
        </p:txBody>
      </p:sp>
      <p:sp>
        <p:nvSpPr>
          <p:cNvPr id="37" name="SK-8-text-36"/>
          <p:cNvSpPr/>
          <p:nvPr/>
        </p:nvSpPr>
        <p:spPr>
          <a:xfrm>
            <a:off x="2489150" y="3793927"/>
            <a:ext cx="1375321"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Prescribed Meds (Steroids)</a:t>
            </a:r>
            <a:endParaRPr lang="en-US" sz="1200" dirty="0"/>
          </a:p>
        </p:txBody>
      </p:sp>
      <p:sp>
        <p:nvSpPr>
          <p:cNvPr id="38" name="SK-8-text-37"/>
          <p:cNvSpPr/>
          <p:nvPr/>
        </p:nvSpPr>
        <p:spPr>
          <a:xfrm>
            <a:off x="4093071" y="3039814"/>
            <a:ext cx="3577679" cy="1275904"/>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Symptoms often resolve with abstinence; temporal link to drug use. Watch for alcohol hallucinosis.</a:t>
            </a:r>
            <a:endParaRPr lang="en-US" sz="1200" dirty="0"/>
          </a:p>
        </p:txBody>
      </p:sp>
      <p:sp>
        <p:nvSpPr>
          <p:cNvPr id="39" name="SK-8-text-38"/>
          <p:cNvSpPr/>
          <p:nvPr/>
        </p:nvSpPr>
        <p:spPr>
          <a:xfrm>
            <a:off x="685800" y="4315718"/>
            <a:ext cx="2311963" cy="830312"/>
          </a:xfrm>
          <a:prstGeom prst="rect">
            <a:avLst/>
          </a:prstGeom>
          <a:noFill/>
          <a:ln/>
        </p:spPr>
        <p:txBody>
          <a:bodyPr vert="horz" wrap="square" lIns="0" tIns="0" rIns="0" bIns="0" rtlCol="0" anchor="ctr"/>
          <a:lstStyle/>
          <a:p>
            <a:pPr marL="0" indent="0">
              <a:lnSpc>
                <a:spcPts val="1680"/>
              </a:lnSpc>
              <a:buNone/>
            </a:pPr>
            <a:r>
              <a:rPr lang="en-US" sz="1200" b="1" dirty="0">
                <a:solidFill>
                  <a:srgbClr val="636E72"/>
                </a:solidFill>
              </a:rPr>
              <a:t>Mood Disorders</a:t>
            </a:r>
            <a:endParaRPr lang="en-US" sz="1200" dirty="0"/>
          </a:p>
        </p:txBody>
      </p:sp>
      <p:sp>
        <p:nvSpPr>
          <p:cNvPr id="40" name="SK-8-text-39"/>
          <p:cNvSpPr/>
          <p:nvPr/>
        </p:nvSpPr>
        <p:spPr>
          <a:xfrm>
            <a:off x="2489150" y="4391918"/>
            <a:ext cx="318516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Bipolar I (Mania)</a:t>
            </a:r>
            <a:endParaRPr lang="en-US" sz="1200" dirty="0"/>
          </a:p>
        </p:txBody>
      </p:sp>
      <p:sp>
        <p:nvSpPr>
          <p:cNvPr id="41" name="SK-8-text-40"/>
          <p:cNvSpPr/>
          <p:nvPr/>
        </p:nvSpPr>
        <p:spPr>
          <a:xfrm>
            <a:off x="2489150" y="4624239"/>
            <a:ext cx="1375321"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Depressive Psychosis</a:t>
            </a:r>
            <a:endParaRPr lang="en-US" sz="1200" dirty="0"/>
          </a:p>
        </p:txBody>
      </p:sp>
      <p:sp>
        <p:nvSpPr>
          <p:cNvPr id="42" name="SK-8-text-41"/>
          <p:cNvSpPr/>
          <p:nvPr/>
        </p:nvSpPr>
        <p:spPr>
          <a:xfrm>
            <a:off x="4093071" y="4315718"/>
            <a:ext cx="3577679" cy="830312"/>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Mood-congruent delusions (grandiosity in mania; guilt/ruin in depression).</a:t>
            </a:r>
            <a:endParaRPr lang="en-US" sz="1200" dirty="0"/>
          </a:p>
        </p:txBody>
      </p:sp>
      <p:sp>
        <p:nvSpPr>
          <p:cNvPr id="43" name="SK-8-text-42"/>
          <p:cNvSpPr/>
          <p:nvPr/>
        </p:nvSpPr>
        <p:spPr>
          <a:xfrm>
            <a:off x="685800" y="5146030"/>
            <a:ext cx="3110450" cy="1275904"/>
          </a:xfrm>
          <a:prstGeom prst="rect">
            <a:avLst/>
          </a:prstGeom>
          <a:noFill/>
          <a:ln/>
        </p:spPr>
        <p:txBody>
          <a:bodyPr vert="horz" wrap="square" lIns="0" tIns="0" rIns="0" bIns="0" rtlCol="0" anchor="ctr"/>
          <a:lstStyle/>
          <a:p>
            <a:pPr marL="0" indent="0">
              <a:lnSpc>
                <a:spcPts val="1680"/>
              </a:lnSpc>
              <a:buNone/>
            </a:pPr>
            <a:r>
              <a:rPr lang="en-US" sz="1200" b="1" dirty="0">
                <a:solidFill>
                  <a:srgbClr val="636E72"/>
                </a:solidFill>
              </a:rPr>
              <a:t>Psychiatric / Other</a:t>
            </a:r>
            <a:endParaRPr lang="en-US" sz="1200" dirty="0"/>
          </a:p>
        </p:txBody>
      </p:sp>
      <p:sp>
        <p:nvSpPr>
          <p:cNvPr id="44" name="SK-8-text-43"/>
          <p:cNvSpPr/>
          <p:nvPr/>
        </p:nvSpPr>
        <p:spPr>
          <a:xfrm>
            <a:off x="2489150" y="5222230"/>
            <a:ext cx="1375321"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Schizophrenia Spectrum</a:t>
            </a:r>
            <a:endParaRPr lang="en-US" sz="1200" dirty="0"/>
          </a:p>
        </p:txBody>
      </p:sp>
      <p:sp>
        <p:nvSpPr>
          <p:cNvPr id="45" name="SK-8-text-44"/>
          <p:cNvSpPr/>
          <p:nvPr/>
        </p:nvSpPr>
        <p:spPr>
          <a:xfrm>
            <a:off x="2489150" y="5667821"/>
            <a:ext cx="355092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PTSD / Dissociation</a:t>
            </a:r>
            <a:endParaRPr lang="en-US" sz="1200" dirty="0"/>
          </a:p>
        </p:txBody>
      </p:sp>
      <p:sp>
        <p:nvSpPr>
          <p:cNvPr id="46" name="SK-8-text-45"/>
          <p:cNvSpPr/>
          <p:nvPr/>
        </p:nvSpPr>
        <p:spPr>
          <a:xfrm>
            <a:off x="2489150" y="5900142"/>
            <a:ext cx="1375321"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636E72"/>
                </a:solidFill>
              </a:rPr>
              <a:t>Dementia (Older adults)</a:t>
            </a:r>
            <a:endParaRPr lang="en-US" sz="1200" dirty="0"/>
          </a:p>
        </p:txBody>
      </p:sp>
      <p:sp>
        <p:nvSpPr>
          <p:cNvPr id="47" name="SK-8-text-46"/>
          <p:cNvSpPr/>
          <p:nvPr/>
        </p:nvSpPr>
        <p:spPr>
          <a:xfrm>
            <a:off x="4093071" y="5146030"/>
            <a:ext cx="3577679" cy="1275904"/>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Presence of negative symptoms, complex trauma history, or progressive cognitive decline.</a:t>
            </a:r>
            <a:endParaRPr lang="en-US" sz="1200" dirty="0"/>
          </a:p>
        </p:txBody>
      </p:sp>
      <p:sp>
        <p:nvSpPr>
          <p:cNvPr id="48" name="SK-8-text-47"/>
          <p:cNvSpPr/>
          <p:nvPr/>
        </p:nvSpPr>
        <p:spPr>
          <a:xfrm>
            <a:off x="8451800" y="2176463"/>
            <a:ext cx="33020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6C5CE7"/>
                </a:solidFill>
              </a:rPr>
              <a:t>AKT EXAM PEARL</a:t>
            </a:r>
            <a:endParaRPr lang="en-US" sz="1200" dirty="0"/>
          </a:p>
        </p:txBody>
      </p:sp>
      <p:sp>
        <p:nvSpPr>
          <p:cNvPr id="49" name="SK-8-text-48"/>
          <p:cNvSpPr/>
          <p:nvPr/>
        </p:nvSpPr>
        <p:spPr>
          <a:xfrm>
            <a:off x="8166050" y="2481263"/>
            <a:ext cx="3302050" cy="1000125"/>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Delirium vs. Psychosis:</a:t>
            </a:r>
            <a:r>
              <a:rPr lang="en-US" sz="1125" dirty="0">
                <a:solidFill>
                  <a:srgbClr val="2D3436"/>
                </a:solidFill>
              </a:rPr>
              <a:t> Delirium involves </a:t>
            </a:r>
            <a:r>
              <a:rPr lang="en-US" sz="1125" i="1" dirty="0">
                <a:solidFill>
                  <a:srgbClr val="2D3436"/>
                </a:solidFill>
              </a:rPr>
              <a:t>fluctuating</a:t>
            </a:r>
            <a:r>
              <a:rPr lang="en-US" sz="1125" dirty="0">
                <a:solidFill>
                  <a:srgbClr val="2D3436"/>
                </a:solidFill>
              </a:rPr>
              <a:t> consciousness and impaired attention. Psychosis typically occurs in a clear sensorium. Always check BM, Pulse, and Temp.</a:t>
            </a:r>
            <a:endParaRPr lang="en-US" sz="1125" dirty="0"/>
          </a:p>
        </p:txBody>
      </p:sp>
      <p:sp>
        <p:nvSpPr>
          <p:cNvPr id="50" name="SK-8-text-49"/>
          <p:cNvSpPr/>
          <p:nvPr/>
        </p:nvSpPr>
        <p:spPr>
          <a:xfrm>
            <a:off x="8451800" y="3938588"/>
            <a:ext cx="33020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BF00"/>
                </a:solidFill>
              </a:rPr>
              <a:t>COMMON PITFALL</a:t>
            </a:r>
            <a:endParaRPr lang="en-US" sz="1200" dirty="0"/>
          </a:p>
        </p:txBody>
      </p:sp>
      <p:sp>
        <p:nvSpPr>
          <p:cNvPr id="51" name="SK-8-text-50"/>
          <p:cNvSpPr/>
          <p:nvPr/>
        </p:nvSpPr>
        <p:spPr>
          <a:xfrm>
            <a:off x="8166050" y="4243388"/>
            <a:ext cx="3302050" cy="1000125"/>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The "Cannabis Trap":</a:t>
            </a:r>
            <a:r>
              <a:rPr lang="en-US" sz="1125" dirty="0">
                <a:solidFill>
                  <a:srgbClr val="2D3436"/>
                </a:solidFill>
              </a:rPr>
              <a:t> Don't automatically attribute psychosis to heavy cannabis use. It may trigger a primary psychotic disorder or mask a significant organic cause (e.g., encephalitis).</a:t>
            </a:r>
            <a:endParaRPr lang="en-US" sz="1125" dirty="0"/>
          </a:p>
        </p:txBody>
      </p:sp>
      <p:sp>
        <p:nvSpPr>
          <p:cNvPr id="52" name="SK-8-text-51"/>
          <p:cNvSpPr/>
          <p:nvPr/>
        </p:nvSpPr>
        <p:spPr>
          <a:xfrm>
            <a:off x="10470654" y="6616154"/>
            <a:ext cx="1721346"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www.bradfordvts.co.uk</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5"/>
          <a:stretch>
            <a:fillRect/>
          </a:stretch>
        </p:blipFill>
        <p:spPr>
          <a:xfrm>
            <a:off x="571500" y="304800"/>
            <a:ext cx="57150" cy="428625"/>
          </a:xfrm>
          <a:prstGeom prst="rect">
            <a:avLst/>
          </a:prstGeom>
        </p:spPr>
      </p:pic>
      <p:pic>
        <p:nvPicPr>
          <p:cNvPr id="5" name="SK-9-img-4" descr="preencoded.png"/>
          <p:cNvPicPr>
            <a:picLocks noChangeAspect="1"/>
          </p:cNvPicPr>
          <p:nvPr/>
        </p:nvPicPr>
        <p:blipFill>
          <a:blip r:embed="rId6"/>
          <a:stretch>
            <a:fillRect/>
          </a:stretch>
        </p:blipFill>
        <p:spPr>
          <a:xfrm>
            <a:off x="571500" y="1083915"/>
            <a:ext cx="3860750" cy="5193060"/>
          </a:xfrm>
          <a:prstGeom prst="rect">
            <a:avLst/>
          </a:prstGeom>
        </p:spPr>
      </p:pic>
      <p:pic>
        <p:nvPicPr>
          <p:cNvPr id="6" name="SK-9-img-5" descr="preencoded.png"/>
          <p:cNvPicPr>
            <a:picLocks noChangeAspect="1"/>
          </p:cNvPicPr>
          <p:nvPr/>
        </p:nvPicPr>
        <p:blipFill>
          <a:blip r:embed="rId7"/>
          <a:stretch>
            <a:fillRect/>
          </a:stretch>
        </p:blipFill>
        <p:spPr>
          <a:xfrm>
            <a:off x="1787426" y="2156371"/>
            <a:ext cx="1428750" cy="1143000"/>
          </a:xfrm>
          <a:prstGeom prst="rect">
            <a:avLst/>
          </a:prstGeom>
        </p:spPr>
      </p:pic>
      <p:pic>
        <p:nvPicPr>
          <p:cNvPr id="7" name="SK-9-img-6" descr="preencoded.png"/>
          <p:cNvPicPr>
            <a:picLocks noChangeAspect="1"/>
          </p:cNvPicPr>
          <p:nvPr/>
        </p:nvPicPr>
        <p:blipFill>
          <a:blip r:embed="rId8"/>
          <a:stretch>
            <a:fillRect/>
          </a:stretch>
        </p:blipFill>
        <p:spPr>
          <a:xfrm>
            <a:off x="4813250" y="1173510"/>
            <a:ext cx="6807250" cy="977205"/>
          </a:xfrm>
          <a:prstGeom prst="rect">
            <a:avLst/>
          </a:prstGeom>
        </p:spPr>
      </p:pic>
      <p:pic>
        <p:nvPicPr>
          <p:cNvPr id="8" name="SK-9-img-7" descr="preencoded.png"/>
          <p:cNvPicPr>
            <a:picLocks noChangeAspect="1"/>
          </p:cNvPicPr>
          <p:nvPr/>
        </p:nvPicPr>
        <p:blipFill>
          <a:blip r:embed="rId9"/>
          <a:stretch>
            <a:fillRect/>
          </a:stretch>
        </p:blipFill>
        <p:spPr>
          <a:xfrm>
            <a:off x="5003750" y="1325910"/>
            <a:ext cx="238125" cy="190500"/>
          </a:xfrm>
          <a:prstGeom prst="rect">
            <a:avLst/>
          </a:prstGeom>
        </p:spPr>
      </p:pic>
      <p:pic>
        <p:nvPicPr>
          <p:cNvPr id="9" name="SK-9-img-8" descr="preencoded.png"/>
          <p:cNvPicPr>
            <a:picLocks noChangeAspect="1"/>
          </p:cNvPicPr>
          <p:nvPr/>
        </p:nvPicPr>
        <p:blipFill>
          <a:blip r:embed="rId10"/>
          <a:stretch>
            <a:fillRect/>
          </a:stretch>
        </p:blipFill>
        <p:spPr>
          <a:xfrm>
            <a:off x="4813250" y="2245965"/>
            <a:ext cx="6807250" cy="977205"/>
          </a:xfrm>
          <a:prstGeom prst="rect">
            <a:avLst/>
          </a:prstGeom>
        </p:spPr>
      </p:pic>
      <p:pic>
        <p:nvPicPr>
          <p:cNvPr id="10" name="SK-9-img-9" descr="preencoded.png"/>
          <p:cNvPicPr>
            <a:picLocks noChangeAspect="1"/>
          </p:cNvPicPr>
          <p:nvPr/>
        </p:nvPicPr>
        <p:blipFill>
          <a:blip r:embed="rId11"/>
          <a:stretch>
            <a:fillRect/>
          </a:stretch>
        </p:blipFill>
        <p:spPr>
          <a:xfrm>
            <a:off x="5003750" y="2398365"/>
            <a:ext cx="238125" cy="190500"/>
          </a:xfrm>
          <a:prstGeom prst="rect">
            <a:avLst/>
          </a:prstGeom>
        </p:spPr>
      </p:pic>
      <p:pic>
        <p:nvPicPr>
          <p:cNvPr id="11" name="SK-9-img-10" descr="preencoded.png"/>
          <p:cNvPicPr>
            <a:picLocks noChangeAspect="1"/>
          </p:cNvPicPr>
          <p:nvPr/>
        </p:nvPicPr>
        <p:blipFill>
          <a:blip r:embed="rId12"/>
          <a:stretch>
            <a:fillRect/>
          </a:stretch>
        </p:blipFill>
        <p:spPr>
          <a:xfrm>
            <a:off x="4813250" y="3318421"/>
            <a:ext cx="6807250" cy="977205"/>
          </a:xfrm>
          <a:prstGeom prst="rect">
            <a:avLst/>
          </a:prstGeom>
        </p:spPr>
      </p:pic>
      <p:pic>
        <p:nvPicPr>
          <p:cNvPr id="12" name="SK-9-img-11" descr="preencoded.png"/>
          <p:cNvPicPr>
            <a:picLocks noChangeAspect="1"/>
          </p:cNvPicPr>
          <p:nvPr/>
        </p:nvPicPr>
        <p:blipFill>
          <a:blip r:embed="rId13"/>
          <a:stretch>
            <a:fillRect/>
          </a:stretch>
        </p:blipFill>
        <p:spPr>
          <a:xfrm>
            <a:off x="5003750" y="3470821"/>
            <a:ext cx="238125" cy="190500"/>
          </a:xfrm>
          <a:prstGeom prst="rect">
            <a:avLst/>
          </a:prstGeom>
        </p:spPr>
      </p:pic>
      <p:pic>
        <p:nvPicPr>
          <p:cNvPr id="13" name="SK-9-img-12" descr="preencoded.png"/>
          <p:cNvPicPr>
            <a:picLocks noChangeAspect="1"/>
          </p:cNvPicPr>
          <p:nvPr/>
        </p:nvPicPr>
        <p:blipFill>
          <a:blip r:embed="rId10"/>
          <a:stretch>
            <a:fillRect/>
          </a:stretch>
        </p:blipFill>
        <p:spPr>
          <a:xfrm>
            <a:off x="4813250" y="4390876"/>
            <a:ext cx="6807250" cy="977205"/>
          </a:xfrm>
          <a:prstGeom prst="rect">
            <a:avLst/>
          </a:prstGeom>
        </p:spPr>
      </p:pic>
      <p:pic>
        <p:nvPicPr>
          <p:cNvPr id="14" name="SK-9-img-13" descr="preencoded.png"/>
          <p:cNvPicPr>
            <a:picLocks noChangeAspect="1"/>
          </p:cNvPicPr>
          <p:nvPr/>
        </p:nvPicPr>
        <p:blipFill>
          <a:blip r:embed="rId14"/>
          <a:stretch>
            <a:fillRect/>
          </a:stretch>
        </p:blipFill>
        <p:spPr>
          <a:xfrm>
            <a:off x="5003750" y="4543276"/>
            <a:ext cx="238125" cy="190500"/>
          </a:xfrm>
          <a:prstGeom prst="rect">
            <a:avLst/>
          </a:prstGeom>
        </p:spPr>
      </p:pic>
      <p:pic>
        <p:nvPicPr>
          <p:cNvPr id="15" name="SK-9-img-14" descr="preencoded.png"/>
          <p:cNvPicPr>
            <a:picLocks noChangeAspect="1"/>
          </p:cNvPicPr>
          <p:nvPr/>
        </p:nvPicPr>
        <p:blipFill>
          <a:blip r:embed="rId15"/>
          <a:stretch>
            <a:fillRect/>
          </a:stretch>
        </p:blipFill>
        <p:spPr>
          <a:xfrm>
            <a:off x="4813250" y="5539532"/>
            <a:ext cx="6807250" cy="647700"/>
          </a:xfrm>
          <a:prstGeom prst="rect">
            <a:avLst/>
          </a:prstGeom>
        </p:spPr>
      </p:pic>
      <p:pic>
        <p:nvPicPr>
          <p:cNvPr id="16" name="SK-9-img-15" descr="preencoded.png"/>
          <p:cNvPicPr>
            <a:picLocks noChangeAspect="1"/>
          </p:cNvPicPr>
          <p:nvPr/>
        </p:nvPicPr>
        <p:blipFill>
          <a:blip r:embed="rId16"/>
          <a:stretch>
            <a:fillRect/>
          </a:stretch>
        </p:blipFill>
        <p:spPr>
          <a:xfrm>
            <a:off x="4927550" y="5634782"/>
            <a:ext cx="1218754" cy="457200"/>
          </a:xfrm>
          <a:prstGeom prst="rect">
            <a:avLst/>
          </a:prstGeom>
        </p:spPr>
      </p:pic>
      <p:pic>
        <p:nvPicPr>
          <p:cNvPr id="17" name="SK-9-img-16" descr="preencoded.png"/>
          <p:cNvPicPr>
            <a:picLocks noChangeAspect="1"/>
          </p:cNvPicPr>
          <p:nvPr/>
        </p:nvPicPr>
        <p:blipFill>
          <a:blip r:embed="rId17"/>
          <a:stretch>
            <a:fillRect/>
          </a:stretch>
        </p:blipFill>
        <p:spPr>
          <a:xfrm>
            <a:off x="0" y="6429375"/>
            <a:ext cx="12192000" cy="428625"/>
          </a:xfrm>
          <a:prstGeom prst="rect">
            <a:avLst/>
          </a:prstGeom>
        </p:spPr>
      </p:pic>
      <p:sp>
        <p:nvSpPr>
          <p:cNvPr id="18" name="SK-9-text-17"/>
          <p:cNvSpPr/>
          <p:nvPr/>
        </p:nvSpPr>
        <p:spPr>
          <a:xfrm>
            <a:off x="819150" y="304800"/>
            <a:ext cx="113728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Red flags requiring same-day urgent action</a:t>
            </a:r>
            <a:endParaRPr lang="en-US" sz="2550" dirty="0"/>
          </a:p>
        </p:txBody>
      </p:sp>
      <p:sp>
        <p:nvSpPr>
          <p:cNvPr id="19" name="SK-9-text-18"/>
          <p:cNvSpPr/>
          <p:nvPr/>
        </p:nvSpPr>
        <p:spPr>
          <a:xfrm>
            <a:off x="819150" y="731490"/>
            <a:ext cx="6752481"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0" name="SK-9-text-19"/>
          <p:cNvSpPr/>
          <p:nvPr/>
        </p:nvSpPr>
        <p:spPr>
          <a:xfrm>
            <a:off x="1476970" y="3687068"/>
            <a:ext cx="2049661" cy="1405830"/>
          </a:xfrm>
          <a:prstGeom prst="rect">
            <a:avLst/>
          </a:prstGeom>
          <a:noFill/>
          <a:ln/>
        </p:spPr>
        <p:txBody>
          <a:bodyPr vert="horz" wrap="square" lIns="0" tIns="0" rIns="0" bIns="0" rtlCol="0" anchor="ctr"/>
          <a:lstStyle/>
          <a:p>
            <a:pPr marL="0" indent="0" algn="ctr">
              <a:lnSpc>
                <a:spcPts val="5535"/>
              </a:lnSpc>
              <a:buNone/>
            </a:pPr>
            <a:r>
              <a:rPr lang="en-US" sz="6150" b="1" kern="0" spc="-120" dirty="0">
                <a:solidFill>
                  <a:srgbClr val="D63031"/>
                </a:solidFill>
              </a:rPr>
              <a:t>RED</a:t>
            </a:r>
            <a:endParaRPr lang="en-US" sz="6150" dirty="0"/>
          </a:p>
          <a:p>
            <a:pPr marL="0" indent="0" algn="ctr">
              <a:lnSpc>
                <a:spcPts val="5535"/>
              </a:lnSpc>
              <a:buNone/>
            </a:pPr>
            <a:r>
              <a:rPr lang="en-US" sz="6150" b="1" kern="0" spc="-120" dirty="0">
                <a:solidFill>
                  <a:srgbClr val="D63031"/>
                </a:solidFill>
              </a:rPr>
              <a:t>FLAG</a:t>
            </a:r>
            <a:endParaRPr lang="en-US" sz="6150" dirty="0"/>
          </a:p>
        </p:txBody>
      </p:sp>
      <p:sp>
        <p:nvSpPr>
          <p:cNvPr id="21" name="SK-9-text-20"/>
          <p:cNvSpPr/>
          <p:nvPr/>
        </p:nvSpPr>
        <p:spPr>
          <a:xfrm>
            <a:off x="1382018" y="5235773"/>
            <a:ext cx="2239714"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2D3436"/>
                </a:solidFill>
              </a:rPr>
              <a:t>SAME-DAY ACTION</a:t>
            </a:r>
            <a:endParaRPr lang="en-US" sz="1800" dirty="0"/>
          </a:p>
        </p:txBody>
      </p:sp>
      <p:sp>
        <p:nvSpPr>
          <p:cNvPr id="22" name="SK-9-text-21"/>
          <p:cNvSpPr/>
          <p:nvPr/>
        </p:nvSpPr>
        <p:spPr>
          <a:xfrm>
            <a:off x="5337125" y="1278285"/>
            <a:ext cx="6426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63031"/>
                </a:solidFill>
              </a:rPr>
              <a:t>High Risk to Self or Others</a:t>
            </a:r>
            <a:endParaRPr lang="en-US" sz="1500" dirty="0"/>
          </a:p>
        </p:txBody>
      </p:sp>
      <p:sp>
        <p:nvSpPr>
          <p:cNvPr id="23" name="SK-9-text-22"/>
          <p:cNvSpPr/>
          <p:nvPr/>
        </p:nvSpPr>
        <p:spPr>
          <a:xfrm>
            <a:off x="5003750" y="1592610"/>
            <a:ext cx="6426250" cy="453330"/>
          </a:xfrm>
          <a:prstGeom prst="rect">
            <a:avLst/>
          </a:prstGeom>
          <a:noFill/>
          <a:ln/>
        </p:spPr>
        <p:txBody>
          <a:bodyPr vert="horz" wrap="square" lIns="0" tIns="0" rIns="0" bIns="0" rtlCol="0" anchor="ctr"/>
          <a:lstStyle/>
          <a:p>
            <a:pPr marL="0" indent="0">
              <a:lnSpc>
                <a:spcPts val="1785"/>
              </a:lnSpc>
              <a:buNone/>
            </a:pPr>
            <a:r>
              <a:rPr lang="en-US" sz="1275" dirty="0">
                <a:solidFill>
                  <a:srgbClr val="2D3436"/>
                </a:solidFill>
              </a:rPr>
              <a:t>Suicidal ideas, specific plans, or intent; threats of violence; command hallucinations (voices telling them to harm).</a:t>
            </a:r>
            <a:endParaRPr lang="en-US" sz="1275" dirty="0"/>
          </a:p>
        </p:txBody>
      </p:sp>
      <p:sp>
        <p:nvSpPr>
          <p:cNvPr id="24" name="SK-9-text-23"/>
          <p:cNvSpPr/>
          <p:nvPr/>
        </p:nvSpPr>
        <p:spPr>
          <a:xfrm>
            <a:off x="5337125" y="2350740"/>
            <a:ext cx="6426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63031"/>
                </a:solidFill>
              </a:rPr>
              <a:t>Postpartum Psychosis</a:t>
            </a:r>
            <a:endParaRPr lang="en-US" sz="1500" dirty="0"/>
          </a:p>
        </p:txBody>
      </p:sp>
      <p:sp>
        <p:nvSpPr>
          <p:cNvPr id="25" name="SK-9-text-24"/>
          <p:cNvSpPr/>
          <p:nvPr/>
        </p:nvSpPr>
        <p:spPr>
          <a:xfrm>
            <a:off x="5003750" y="2665065"/>
            <a:ext cx="6426250" cy="453330"/>
          </a:xfrm>
          <a:prstGeom prst="rect">
            <a:avLst/>
          </a:prstGeom>
          <a:noFill/>
          <a:ln/>
        </p:spPr>
        <p:txBody>
          <a:bodyPr vert="horz" wrap="square" lIns="0" tIns="0" rIns="0" bIns="0" rtlCol="0" anchor="ctr"/>
          <a:lstStyle/>
          <a:p>
            <a:pPr marL="0" indent="0">
              <a:lnSpc>
                <a:spcPts val="1785"/>
              </a:lnSpc>
              <a:buNone/>
            </a:pPr>
            <a:r>
              <a:rPr lang="en-US" sz="1275" dirty="0">
                <a:solidFill>
                  <a:srgbClr val="2D3436"/>
                </a:solidFill>
              </a:rPr>
              <a:t>Any new psychotic symptoms within 2 weeks of childbirth. This is a psychiatric emergency with high risk of rapid deterioration.</a:t>
            </a:r>
            <a:endParaRPr lang="en-US" sz="1275" dirty="0"/>
          </a:p>
        </p:txBody>
      </p:sp>
      <p:sp>
        <p:nvSpPr>
          <p:cNvPr id="26" name="SK-9-text-25"/>
          <p:cNvSpPr/>
          <p:nvPr/>
        </p:nvSpPr>
        <p:spPr>
          <a:xfrm>
            <a:off x="5337125" y="3423196"/>
            <a:ext cx="68548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63031"/>
                </a:solidFill>
              </a:rPr>
              <a:t>Delirium &amp; Organic Emergencies</a:t>
            </a:r>
            <a:endParaRPr lang="en-US" sz="1500" dirty="0"/>
          </a:p>
        </p:txBody>
      </p:sp>
      <p:sp>
        <p:nvSpPr>
          <p:cNvPr id="27" name="SK-9-text-26"/>
          <p:cNvSpPr/>
          <p:nvPr/>
        </p:nvSpPr>
        <p:spPr>
          <a:xfrm>
            <a:off x="5003750" y="3737521"/>
            <a:ext cx="6426250" cy="453330"/>
          </a:xfrm>
          <a:prstGeom prst="rect">
            <a:avLst/>
          </a:prstGeom>
          <a:noFill/>
          <a:ln/>
        </p:spPr>
        <p:txBody>
          <a:bodyPr vert="horz" wrap="square" lIns="0" tIns="0" rIns="0" bIns="0" rtlCol="0" anchor="ctr"/>
          <a:lstStyle/>
          <a:p>
            <a:pPr marL="0" indent="0">
              <a:lnSpc>
                <a:spcPts val="1785"/>
              </a:lnSpc>
              <a:buNone/>
            </a:pPr>
            <a:r>
              <a:rPr lang="en-US" sz="1275" dirty="0">
                <a:solidFill>
                  <a:srgbClr val="2D3436"/>
                </a:solidFill>
              </a:rPr>
              <a:t>Fluctuating consciousness, acute confusion, or Neuroleptic Malignant Syndrome (fever, rigidity, autonomic instability).</a:t>
            </a:r>
            <a:endParaRPr lang="en-US" sz="1275" dirty="0"/>
          </a:p>
        </p:txBody>
      </p:sp>
      <p:sp>
        <p:nvSpPr>
          <p:cNvPr id="28" name="SK-9-text-27"/>
          <p:cNvSpPr/>
          <p:nvPr/>
        </p:nvSpPr>
        <p:spPr>
          <a:xfrm>
            <a:off x="5337125" y="4495651"/>
            <a:ext cx="6426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63031"/>
                </a:solidFill>
              </a:rPr>
              <a:t>Severe Self-Neglect</a:t>
            </a:r>
            <a:endParaRPr lang="en-US" sz="1500" dirty="0"/>
          </a:p>
        </p:txBody>
      </p:sp>
      <p:sp>
        <p:nvSpPr>
          <p:cNvPr id="29" name="SK-9-text-28"/>
          <p:cNvSpPr/>
          <p:nvPr/>
        </p:nvSpPr>
        <p:spPr>
          <a:xfrm>
            <a:off x="5003750" y="4809976"/>
            <a:ext cx="6426250" cy="453330"/>
          </a:xfrm>
          <a:prstGeom prst="rect">
            <a:avLst/>
          </a:prstGeom>
          <a:noFill/>
          <a:ln/>
        </p:spPr>
        <p:txBody>
          <a:bodyPr vert="horz" wrap="square" lIns="0" tIns="0" rIns="0" bIns="0" rtlCol="0" anchor="ctr"/>
          <a:lstStyle/>
          <a:p>
            <a:pPr marL="0" indent="0">
              <a:lnSpc>
                <a:spcPts val="1785"/>
              </a:lnSpc>
              <a:buNone/>
            </a:pPr>
            <a:r>
              <a:rPr lang="en-US" sz="1275" dirty="0">
                <a:solidFill>
                  <a:srgbClr val="2D3436"/>
                </a:solidFill>
              </a:rPr>
              <a:t>Inability to meet basic needs (refusing food/drink); severe agitation or exhaustion; safeguarding risks to children/vulnerable adults.</a:t>
            </a:r>
            <a:endParaRPr lang="en-US" sz="1275" dirty="0"/>
          </a:p>
        </p:txBody>
      </p:sp>
      <p:sp>
        <p:nvSpPr>
          <p:cNvPr id="30" name="SK-9-text-29"/>
          <p:cNvSpPr/>
          <p:nvPr/>
        </p:nvSpPr>
        <p:spPr>
          <a:xfrm>
            <a:off x="5022800" y="5634782"/>
            <a:ext cx="1028254" cy="4572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IMMEDIATE REFERRAL</a:t>
            </a:r>
            <a:endParaRPr lang="en-US" sz="1050" dirty="0"/>
          </a:p>
        </p:txBody>
      </p:sp>
      <p:sp>
        <p:nvSpPr>
          <p:cNvPr id="31" name="SK-9-text-30"/>
          <p:cNvSpPr/>
          <p:nvPr/>
        </p:nvSpPr>
        <p:spPr>
          <a:xfrm>
            <a:off x="6289179" y="5634782"/>
            <a:ext cx="5217021"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Contact Crisis Team/AMHP or call 999 if immediate safety is at risk. Do not manage alone in primary care.</a:t>
            </a:r>
            <a:endParaRPr lang="en-US" sz="1200" dirty="0"/>
          </a:p>
        </p:txBody>
      </p:sp>
      <p:sp>
        <p:nvSpPr>
          <p:cNvPr id="32" name="SK-9-text-31"/>
          <p:cNvSpPr/>
          <p:nvPr/>
        </p:nvSpPr>
        <p:spPr>
          <a:xfrm>
            <a:off x="571500" y="6543675"/>
            <a:ext cx="7757160" cy="200025"/>
          </a:xfrm>
          <a:prstGeom prst="rect">
            <a:avLst/>
          </a:prstGeom>
          <a:noFill/>
          <a:ln/>
        </p:spPr>
        <p:txBody>
          <a:bodyPr vert="horz" wrap="square" lIns="0" tIns="0" rIns="0" bIns="0" rtlCol="0" anchor="ctr"/>
          <a:lstStyle/>
          <a:p>
            <a:pPr marL="0" indent="0">
              <a:lnSpc>
                <a:spcPts val="1575"/>
              </a:lnSpc>
              <a:buNone/>
            </a:pPr>
            <a:r>
              <a:rPr lang="en-US" sz="1050" dirty="0">
                <a:solidFill>
                  <a:srgbClr val="B2BEC3"/>
                </a:solidFill>
              </a:rPr>
              <a:t>Psychosis in Primary Care — Same-Day Emergencies</a:t>
            </a:r>
            <a:endParaRPr lang="en-US" sz="1050" dirty="0"/>
          </a:p>
        </p:txBody>
      </p:sp>
      <p:sp>
        <p:nvSpPr>
          <p:cNvPr id="33" name="SK-9-text-32"/>
          <p:cNvSpPr/>
          <p:nvPr/>
        </p:nvSpPr>
        <p:spPr>
          <a:xfrm>
            <a:off x="10278963" y="6543675"/>
            <a:ext cx="1913037" cy="200025"/>
          </a:xfrm>
          <a:prstGeom prst="rect">
            <a:avLst/>
          </a:prstGeom>
          <a:noFill/>
          <a:ln/>
        </p:spPr>
        <p:txBody>
          <a:bodyPr vert="horz" wrap="square" lIns="0" tIns="0" rIns="0" bIns="0" rtlCol="0" anchor="ctr"/>
          <a:lstStyle/>
          <a:p>
            <a:pPr marL="0" indent="0">
              <a:lnSpc>
                <a:spcPts val="1575"/>
              </a:lnSpc>
              <a:buNone/>
            </a:pPr>
            <a:r>
              <a:rPr lang="en-US" sz="1050" u="sng" dirty="0">
                <a:solidFill>
                  <a:srgbClr val="B2BEC3"/>
                </a:solidFill>
                <a:hlinkClick r:id="rId18"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34" name="SK-9-text-32-link-hitbox-1">
            <a:hlinkClick r:id="rId18" tooltip="https://www.bradfordvts.co.uk/"/>
          </p:cNvPr>
          <p:cNvSpPr/>
          <p:nvPr/>
        </p:nvSpPr>
        <p:spPr>
          <a:xfrm>
            <a:off x="10278963" y="6562725"/>
            <a:ext cx="1913037"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5"/>
          <a:stretch>
            <a:fillRect/>
          </a:stretch>
        </p:blipFill>
        <p:spPr>
          <a:xfrm>
            <a:off x="571500" y="381000"/>
            <a:ext cx="57150" cy="428625"/>
          </a:xfrm>
          <a:prstGeom prst="rect">
            <a:avLst/>
          </a:prstGeom>
        </p:spPr>
      </p:pic>
      <p:pic>
        <p:nvPicPr>
          <p:cNvPr id="5" name="SK-10-img-4" descr="preencoded.png"/>
          <p:cNvPicPr>
            <a:picLocks noChangeAspect="1"/>
          </p:cNvPicPr>
          <p:nvPr/>
        </p:nvPicPr>
        <p:blipFill>
          <a:blip r:embed="rId6"/>
          <a:stretch>
            <a:fillRect/>
          </a:stretch>
        </p:blipFill>
        <p:spPr>
          <a:xfrm>
            <a:off x="571500" y="1198215"/>
            <a:ext cx="3555950" cy="3672929"/>
          </a:xfrm>
          <a:prstGeom prst="rect">
            <a:avLst/>
          </a:prstGeom>
        </p:spPr>
      </p:pic>
      <p:pic>
        <p:nvPicPr>
          <p:cNvPr id="6" name="SK-10-img-5" descr="preencoded.png"/>
          <p:cNvPicPr>
            <a:picLocks noChangeAspect="1"/>
          </p:cNvPicPr>
          <p:nvPr/>
        </p:nvPicPr>
        <p:blipFill>
          <a:blip r:embed="rId7"/>
          <a:stretch>
            <a:fillRect/>
          </a:stretch>
        </p:blipFill>
        <p:spPr>
          <a:xfrm>
            <a:off x="723900" y="1350615"/>
            <a:ext cx="3251150" cy="361950"/>
          </a:xfrm>
          <a:prstGeom prst="rect">
            <a:avLst/>
          </a:prstGeom>
        </p:spPr>
      </p:pic>
      <p:pic>
        <p:nvPicPr>
          <p:cNvPr id="7" name="SK-10-img-6" descr="preencoded.png"/>
          <p:cNvPicPr>
            <a:picLocks noChangeAspect="1"/>
          </p:cNvPicPr>
          <p:nvPr/>
        </p:nvPicPr>
        <p:blipFill>
          <a:blip r:embed="rId8"/>
          <a:stretch>
            <a:fillRect/>
          </a:stretch>
        </p:blipFill>
        <p:spPr>
          <a:xfrm>
            <a:off x="723900" y="1398240"/>
            <a:ext cx="238125" cy="190500"/>
          </a:xfrm>
          <a:prstGeom prst="rect">
            <a:avLst/>
          </a:prstGeom>
        </p:spPr>
      </p:pic>
      <p:pic>
        <p:nvPicPr>
          <p:cNvPr id="8" name="SK-10-img-7" descr="preencoded.png"/>
          <p:cNvPicPr>
            <a:picLocks noChangeAspect="1"/>
          </p:cNvPicPr>
          <p:nvPr/>
        </p:nvPicPr>
        <p:blipFill>
          <a:blip r:embed="rId9"/>
          <a:stretch>
            <a:fillRect/>
          </a:stretch>
        </p:blipFill>
        <p:spPr>
          <a:xfrm>
            <a:off x="571500" y="5023545"/>
            <a:ext cx="3555950" cy="881955"/>
          </a:xfrm>
          <a:prstGeom prst="rect">
            <a:avLst/>
          </a:prstGeom>
        </p:spPr>
      </p:pic>
      <p:pic>
        <p:nvPicPr>
          <p:cNvPr id="9" name="SK-10-img-8" descr="preencoded.png"/>
          <p:cNvPicPr>
            <a:picLocks noChangeAspect="1"/>
          </p:cNvPicPr>
          <p:nvPr/>
        </p:nvPicPr>
        <p:blipFill>
          <a:blip r:embed="rId10"/>
          <a:stretch>
            <a:fillRect/>
          </a:stretch>
        </p:blipFill>
        <p:spPr>
          <a:xfrm>
            <a:off x="4317950" y="1198215"/>
            <a:ext cx="3555950" cy="3474839"/>
          </a:xfrm>
          <a:prstGeom prst="rect">
            <a:avLst/>
          </a:prstGeom>
        </p:spPr>
      </p:pic>
      <p:pic>
        <p:nvPicPr>
          <p:cNvPr id="10" name="SK-10-img-9" descr="preencoded.png"/>
          <p:cNvPicPr>
            <a:picLocks noChangeAspect="1"/>
          </p:cNvPicPr>
          <p:nvPr/>
        </p:nvPicPr>
        <p:blipFill>
          <a:blip r:embed="rId7"/>
          <a:stretch>
            <a:fillRect/>
          </a:stretch>
        </p:blipFill>
        <p:spPr>
          <a:xfrm>
            <a:off x="4470350" y="1350615"/>
            <a:ext cx="3251150" cy="361950"/>
          </a:xfrm>
          <a:prstGeom prst="rect">
            <a:avLst/>
          </a:prstGeom>
        </p:spPr>
      </p:pic>
      <p:pic>
        <p:nvPicPr>
          <p:cNvPr id="11" name="SK-10-img-10" descr="preencoded.png"/>
          <p:cNvPicPr>
            <a:picLocks noChangeAspect="1"/>
          </p:cNvPicPr>
          <p:nvPr/>
        </p:nvPicPr>
        <p:blipFill>
          <a:blip r:embed="rId11"/>
          <a:stretch>
            <a:fillRect/>
          </a:stretch>
        </p:blipFill>
        <p:spPr>
          <a:xfrm>
            <a:off x="4470350" y="1398240"/>
            <a:ext cx="238125" cy="190500"/>
          </a:xfrm>
          <a:prstGeom prst="rect">
            <a:avLst/>
          </a:prstGeom>
        </p:spPr>
      </p:pic>
      <p:pic>
        <p:nvPicPr>
          <p:cNvPr id="12" name="SK-10-img-11" descr="preencoded.png"/>
          <p:cNvPicPr>
            <a:picLocks noChangeAspect="1"/>
          </p:cNvPicPr>
          <p:nvPr/>
        </p:nvPicPr>
        <p:blipFill>
          <a:blip r:embed="rId12"/>
          <a:stretch>
            <a:fillRect/>
          </a:stretch>
        </p:blipFill>
        <p:spPr>
          <a:xfrm>
            <a:off x="4317950" y="4825454"/>
            <a:ext cx="3555950" cy="1080046"/>
          </a:xfrm>
          <a:prstGeom prst="rect">
            <a:avLst/>
          </a:prstGeom>
        </p:spPr>
      </p:pic>
      <p:pic>
        <p:nvPicPr>
          <p:cNvPr id="13" name="SK-10-img-12" descr="preencoded.png"/>
          <p:cNvPicPr>
            <a:picLocks noChangeAspect="1"/>
          </p:cNvPicPr>
          <p:nvPr/>
        </p:nvPicPr>
        <p:blipFill>
          <a:blip r:embed="rId13"/>
          <a:stretch>
            <a:fillRect/>
          </a:stretch>
        </p:blipFill>
        <p:spPr>
          <a:xfrm>
            <a:off x="8064401" y="1198215"/>
            <a:ext cx="3555950" cy="3672929"/>
          </a:xfrm>
          <a:prstGeom prst="rect">
            <a:avLst/>
          </a:prstGeom>
        </p:spPr>
      </p:pic>
      <p:pic>
        <p:nvPicPr>
          <p:cNvPr id="14" name="SK-10-img-13" descr="preencoded.png"/>
          <p:cNvPicPr>
            <a:picLocks noChangeAspect="1"/>
          </p:cNvPicPr>
          <p:nvPr/>
        </p:nvPicPr>
        <p:blipFill>
          <a:blip r:embed="rId14"/>
          <a:stretch>
            <a:fillRect/>
          </a:stretch>
        </p:blipFill>
        <p:spPr>
          <a:xfrm>
            <a:off x="8216801" y="1350615"/>
            <a:ext cx="3251150" cy="361950"/>
          </a:xfrm>
          <a:prstGeom prst="rect">
            <a:avLst/>
          </a:prstGeom>
        </p:spPr>
      </p:pic>
      <p:pic>
        <p:nvPicPr>
          <p:cNvPr id="15" name="SK-10-img-14" descr="preencoded.png"/>
          <p:cNvPicPr>
            <a:picLocks noChangeAspect="1"/>
          </p:cNvPicPr>
          <p:nvPr/>
        </p:nvPicPr>
        <p:blipFill>
          <a:blip r:embed="rId15"/>
          <a:stretch>
            <a:fillRect/>
          </a:stretch>
        </p:blipFill>
        <p:spPr>
          <a:xfrm>
            <a:off x="8216801" y="1398240"/>
            <a:ext cx="238125" cy="190500"/>
          </a:xfrm>
          <a:prstGeom prst="rect">
            <a:avLst/>
          </a:prstGeom>
        </p:spPr>
      </p:pic>
      <p:pic>
        <p:nvPicPr>
          <p:cNvPr id="16" name="SK-10-img-15" descr="preencoded.png"/>
          <p:cNvPicPr>
            <a:picLocks noChangeAspect="1"/>
          </p:cNvPicPr>
          <p:nvPr/>
        </p:nvPicPr>
        <p:blipFill>
          <a:blip r:embed="rId16"/>
          <a:stretch>
            <a:fillRect/>
          </a:stretch>
        </p:blipFill>
        <p:spPr>
          <a:xfrm>
            <a:off x="8064401" y="5023545"/>
            <a:ext cx="3555950" cy="881955"/>
          </a:xfrm>
          <a:prstGeom prst="rect">
            <a:avLst/>
          </a:prstGeom>
        </p:spPr>
      </p:pic>
      <p:pic>
        <p:nvPicPr>
          <p:cNvPr id="17" name="SK-10-img-16" descr="preencoded.png"/>
          <p:cNvPicPr>
            <a:picLocks noChangeAspect="1"/>
          </p:cNvPicPr>
          <p:nvPr/>
        </p:nvPicPr>
        <p:blipFill>
          <a:blip r:embed="rId17"/>
          <a:stretch>
            <a:fillRect/>
          </a:stretch>
        </p:blipFill>
        <p:spPr>
          <a:xfrm>
            <a:off x="571500" y="6286500"/>
            <a:ext cx="11049000" cy="381000"/>
          </a:xfrm>
          <a:prstGeom prst="rect">
            <a:avLst/>
          </a:prstGeom>
        </p:spPr>
      </p:pic>
      <p:sp>
        <p:nvSpPr>
          <p:cNvPr id="18" name="SK-10-text-17"/>
          <p:cNvSpPr/>
          <p:nvPr/>
        </p:nvSpPr>
        <p:spPr>
          <a:xfrm>
            <a:off x="819150" y="381000"/>
            <a:ext cx="832294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D3436"/>
                </a:solidFill>
              </a:rPr>
              <a:t>Initial GP Assessment</a:t>
            </a:r>
            <a:endParaRPr lang="en-US" sz="2550" dirty="0"/>
          </a:p>
        </p:txBody>
      </p:sp>
      <p:sp>
        <p:nvSpPr>
          <p:cNvPr id="19" name="SK-10-text-18"/>
          <p:cNvSpPr/>
          <p:nvPr/>
        </p:nvSpPr>
        <p:spPr>
          <a:xfrm>
            <a:off x="819150" y="807690"/>
            <a:ext cx="48768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E0651F"/>
                </a:solidFill>
              </a:rPr>
              <a:t>BRADFORD VTS CLINICAL TEACHING</a:t>
            </a:r>
            <a:endParaRPr lang="en-US" sz="1050" dirty="0"/>
          </a:p>
        </p:txBody>
      </p:sp>
      <p:sp>
        <p:nvSpPr>
          <p:cNvPr id="20" name="SK-10-text-19"/>
          <p:cNvSpPr/>
          <p:nvPr/>
        </p:nvSpPr>
        <p:spPr>
          <a:xfrm>
            <a:off x="1057275" y="1350615"/>
            <a:ext cx="3251150" cy="3619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rPr>
              <a:t>History &amp; MSE</a:t>
            </a:r>
            <a:endParaRPr lang="en-US" sz="1500" dirty="0"/>
          </a:p>
        </p:txBody>
      </p:sp>
      <p:sp>
        <p:nvSpPr>
          <p:cNvPr id="21" name="SK-10-text-20"/>
          <p:cNvSpPr/>
          <p:nvPr/>
        </p:nvSpPr>
        <p:spPr>
          <a:xfrm>
            <a:off x="914400" y="1826865"/>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History:</a:t>
            </a:r>
            <a:r>
              <a:rPr lang="en-US" sz="1275" dirty="0">
                <a:solidFill>
                  <a:srgbClr val="2D3436"/>
                </a:solidFill>
              </a:rPr>
              <a:t> Onset, hallucinations, delusions, mood, speech.</a:t>
            </a:r>
            <a:endParaRPr lang="en-US" sz="1275" dirty="0"/>
          </a:p>
        </p:txBody>
      </p:sp>
      <p:sp>
        <p:nvSpPr>
          <p:cNvPr id="22" name="SK-10-text-21"/>
          <p:cNvSpPr/>
          <p:nvPr/>
        </p:nvSpPr>
        <p:spPr>
          <a:xfrm>
            <a:off x="914400" y="2356396"/>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MSE:</a:t>
            </a:r>
            <a:r>
              <a:rPr lang="en-US" sz="1275" dirty="0">
                <a:solidFill>
                  <a:srgbClr val="2D3436"/>
                </a:solidFill>
              </a:rPr>
              <a:t> Appearance, behaviour, speech, thought (form/content).</a:t>
            </a:r>
            <a:endParaRPr lang="en-US" sz="1275" dirty="0"/>
          </a:p>
        </p:txBody>
      </p:sp>
      <p:sp>
        <p:nvSpPr>
          <p:cNvPr id="23" name="SK-10-text-22"/>
          <p:cNvSpPr/>
          <p:nvPr/>
        </p:nvSpPr>
        <p:spPr>
          <a:xfrm>
            <a:off x="914400" y="2885926"/>
            <a:ext cx="7499903"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Perception:</a:t>
            </a:r>
            <a:r>
              <a:rPr lang="en-US" sz="1275" dirty="0">
                <a:solidFill>
                  <a:srgbClr val="2D3436"/>
                </a:solidFill>
              </a:rPr>
              <a:t> Auditory/visual disturbances.</a:t>
            </a:r>
            <a:endParaRPr lang="en-US" sz="1275" dirty="0"/>
          </a:p>
        </p:txBody>
      </p:sp>
      <p:sp>
        <p:nvSpPr>
          <p:cNvPr id="24" name="SK-10-text-23"/>
          <p:cNvSpPr/>
          <p:nvPr/>
        </p:nvSpPr>
        <p:spPr>
          <a:xfrm>
            <a:off x="914400" y="3188791"/>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Cognition:</a:t>
            </a:r>
            <a:r>
              <a:rPr lang="en-US" sz="1275" dirty="0">
                <a:solidFill>
                  <a:srgbClr val="2D3436"/>
                </a:solidFill>
              </a:rPr>
              <a:t> Orientation and basic attention.</a:t>
            </a:r>
            <a:endParaRPr lang="en-US" sz="1275" dirty="0"/>
          </a:p>
        </p:txBody>
      </p:sp>
      <p:sp>
        <p:nvSpPr>
          <p:cNvPr id="25" name="SK-10-text-24"/>
          <p:cNvSpPr/>
          <p:nvPr/>
        </p:nvSpPr>
        <p:spPr>
          <a:xfrm>
            <a:off x="914400" y="3718322"/>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Insight:</a:t>
            </a:r>
            <a:r>
              <a:rPr lang="en-US" sz="1275" dirty="0">
                <a:solidFill>
                  <a:srgbClr val="2D3436"/>
                </a:solidFill>
              </a:rPr>
              <a:t> Does the patient recognize symptoms?</a:t>
            </a:r>
            <a:endParaRPr lang="en-US" sz="1275" dirty="0"/>
          </a:p>
        </p:txBody>
      </p:sp>
      <p:sp>
        <p:nvSpPr>
          <p:cNvPr id="26" name="SK-10-text-25"/>
          <p:cNvSpPr/>
          <p:nvPr/>
        </p:nvSpPr>
        <p:spPr>
          <a:xfrm>
            <a:off x="685800" y="5137845"/>
            <a:ext cx="439674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FFFFF"/>
                </a:solidFill>
              </a:rPr>
              <a:t>SCA TIP: COLLATERAL HISTORY</a:t>
            </a:r>
            <a:endParaRPr lang="en-US" sz="1050" dirty="0"/>
          </a:p>
        </p:txBody>
      </p:sp>
      <p:sp>
        <p:nvSpPr>
          <p:cNvPr id="27" name="SK-10-text-26"/>
          <p:cNvSpPr/>
          <p:nvPr/>
        </p:nvSpPr>
        <p:spPr>
          <a:xfrm>
            <a:off x="685800" y="5395020"/>
            <a:ext cx="3327350" cy="396180"/>
          </a:xfrm>
          <a:prstGeom prst="rect">
            <a:avLst/>
          </a:prstGeom>
          <a:noFill/>
          <a:ln/>
        </p:spPr>
        <p:txBody>
          <a:bodyPr vert="horz" wrap="square" lIns="0" tIns="0" rIns="0" bIns="0" rtlCol="0" anchor="ctr"/>
          <a:lstStyle/>
          <a:p>
            <a:pPr marL="0" indent="0">
              <a:lnSpc>
                <a:spcPts val="1560"/>
              </a:lnSpc>
              <a:buNone/>
            </a:pPr>
            <a:r>
              <a:rPr lang="en-US" sz="1200" dirty="0">
                <a:solidFill>
                  <a:srgbClr val="FFFFFF"/>
                </a:solidFill>
              </a:rPr>
              <a:t>Collateral is gold. Always ask family: "Has their personality or behaviour changed significantly?"</a:t>
            </a:r>
            <a:endParaRPr lang="en-US" sz="1200" dirty="0"/>
          </a:p>
        </p:txBody>
      </p:sp>
      <p:sp>
        <p:nvSpPr>
          <p:cNvPr id="28" name="SK-10-text-27"/>
          <p:cNvSpPr/>
          <p:nvPr/>
        </p:nvSpPr>
        <p:spPr>
          <a:xfrm>
            <a:off x="4803725" y="1350615"/>
            <a:ext cx="4800600" cy="3619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rPr>
              <a:t>Physical &amp; Substances</a:t>
            </a:r>
            <a:endParaRPr lang="en-US" sz="1500" dirty="0"/>
          </a:p>
        </p:txBody>
      </p:sp>
      <p:sp>
        <p:nvSpPr>
          <p:cNvPr id="29" name="SK-10-text-28"/>
          <p:cNvSpPr/>
          <p:nvPr/>
        </p:nvSpPr>
        <p:spPr>
          <a:xfrm>
            <a:off x="4660850" y="1826865"/>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Baseline Obs:</a:t>
            </a:r>
            <a:r>
              <a:rPr lang="en-US" sz="1275" dirty="0">
                <a:solidFill>
                  <a:srgbClr val="2D3436"/>
                </a:solidFill>
              </a:rPr>
              <a:t> Pulse, BP, Weight, Waist, Temp.</a:t>
            </a:r>
            <a:endParaRPr lang="en-US" sz="1275" dirty="0"/>
          </a:p>
        </p:txBody>
      </p:sp>
      <p:sp>
        <p:nvSpPr>
          <p:cNvPr id="30" name="SK-10-text-29"/>
          <p:cNvSpPr/>
          <p:nvPr/>
        </p:nvSpPr>
        <p:spPr>
          <a:xfrm>
            <a:off x="4660850" y="2356396"/>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Substance Use:</a:t>
            </a:r>
            <a:r>
              <a:rPr lang="en-US" sz="1275" dirty="0">
                <a:solidFill>
                  <a:srgbClr val="2D3436"/>
                </a:solidFill>
              </a:rPr>
              <a:t> Cannabis, stimulants, alcohol, withdrawal.</a:t>
            </a:r>
            <a:endParaRPr lang="en-US" sz="1275" dirty="0"/>
          </a:p>
        </p:txBody>
      </p:sp>
      <p:sp>
        <p:nvSpPr>
          <p:cNvPr id="31" name="SK-10-text-30"/>
          <p:cNvSpPr/>
          <p:nvPr/>
        </p:nvSpPr>
        <p:spPr>
          <a:xfrm>
            <a:off x="4660850" y="2885926"/>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Neuro Exam:</a:t>
            </a:r>
            <a:r>
              <a:rPr lang="en-US" sz="1275" dirty="0">
                <a:solidFill>
                  <a:srgbClr val="2D3436"/>
                </a:solidFill>
              </a:rPr>
              <a:t> Focal signs, ataxia, pupil changes.</a:t>
            </a:r>
            <a:endParaRPr lang="en-US" sz="1275" dirty="0"/>
          </a:p>
        </p:txBody>
      </p:sp>
      <p:sp>
        <p:nvSpPr>
          <p:cNvPr id="32" name="SK-10-text-31"/>
          <p:cNvSpPr/>
          <p:nvPr/>
        </p:nvSpPr>
        <p:spPr>
          <a:xfrm>
            <a:off x="4660850" y="3415457"/>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Medication:</a:t>
            </a:r>
            <a:r>
              <a:rPr lang="en-US" sz="1275" dirty="0">
                <a:solidFill>
                  <a:srgbClr val="2D3436"/>
                </a:solidFill>
              </a:rPr>
              <a:t> Review recent changes or toxicities.</a:t>
            </a:r>
            <a:endParaRPr lang="en-US" sz="1275" dirty="0"/>
          </a:p>
        </p:txBody>
      </p:sp>
      <p:sp>
        <p:nvSpPr>
          <p:cNvPr id="33" name="SK-10-text-32"/>
          <p:cNvSpPr/>
          <p:nvPr/>
        </p:nvSpPr>
        <p:spPr>
          <a:xfrm>
            <a:off x="4660850" y="3944987"/>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Organic Screen:</a:t>
            </a:r>
            <a:r>
              <a:rPr lang="en-US" sz="1275" dirty="0">
                <a:solidFill>
                  <a:srgbClr val="2D3436"/>
                </a:solidFill>
              </a:rPr>
              <a:t> Signs of infection or metabolic issues.</a:t>
            </a:r>
            <a:endParaRPr lang="en-US" sz="1275" dirty="0"/>
          </a:p>
        </p:txBody>
      </p:sp>
      <p:sp>
        <p:nvSpPr>
          <p:cNvPr id="34" name="SK-10-text-33"/>
          <p:cNvSpPr/>
          <p:nvPr/>
        </p:nvSpPr>
        <p:spPr>
          <a:xfrm>
            <a:off x="4432250" y="4939754"/>
            <a:ext cx="391668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FFFFF"/>
                </a:solidFill>
              </a:rPr>
              <a:t>AKT: BASELINE MONITORING</a:t>
            </a:r>
            <a:endParaRPr lang="en-US" sz="1050" dirty="0"/>
          </a:p>
        </p:txBody>
      </p:sp>
      <p:sp>
        <p:nvSpPr>
          <p:cNvPr id="35" name="SK-10-text-34"/>
          <p:cNvSpPr/>
          <p:nvPr/>
        </p:nvSpPr>
        <p:spPr>
          <a:xfrm>
            <a:off x="4432250" y="5196929"/>
            <a:ext cx="3327350" cy="594271"/>
          </a:xfrm>
          <a:prstGeom prst="rect">
            <a:avLst/>
          </a:prstGeom>
          <a:noFill/>
          <a:ln/>
        </p:spPr>
        <p:txBody>
          <a:bodyPr vert="horz" wrap="square" lIns="0" tIns="0" rIns="0" bIns="0" rtlCol="0" anchor="ctr"/>
          <a:lstStyle/>
          <a:p>
            <a:pPr marL="0" indent="0">
              <a:lnSpc>
                <a:spcPts val="1560"/>
              </a:lnSpc>
              <a:buNone/>
            </a:pPr>
            <a:r>
              <a:rPr lang="en-US" sz="1200" dirty="0">
                <a:solidFill>
                  <a:srgbClr val="FFFFFF"/>
                </a:solidFill>
              </a:rPr>
              <a:t>Must document BP, Pulse, Weight, HbA1c, Lipids, and Prolactin before starting antipsychotics.</a:t>
            </a:r>
            <a:endParaRPr lang="en-US" sz="1200" dirty="0"/>
          </a:p>
        </p:txBody>
      </p:sp>
      <p:sp>
        <p:nvSpPr>
          <p:cNvPr id="36" name="SK-10-text-35"/>
          <p:cNvSpPr/>
          <p:nvPr/>
        </p:nvSpPr>
        <p:spPr>
          <a:xfrm>
            <a:off x="8550176" y="1350615"/>
            <a:ext cx="3641824" cy="3619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rPr>
              <a:t>Risk &amp; Governance</a:t>
            </a:r>
            <a:endParaRPr lang="en-US" sz="1500" dirty="0"/>
          </a:p>
        </p:txBody>
      </p:sp>
      <p:sp>
        <p:nvSpPr>
          <p:cNvPr id="37" name="SK-10-text-36"/>
          <p:cNvSpPr/>
          <p:nvPr/>
        </p:nvSpPr>
        <p:spPr>
          <a:xfrm>
            <a:off x="8407301" y="1826865"/>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Risk Assessment:</a:t>
            </a:r>
            <a:r>
              <a:rPr lang="en-US" sz="1275" dirty="0">
                <a:solidFill>
                  <a:srgbClr val="2D3436"/>
                </a:solidFill>
              </a:rPr>
              <a:t> Self-harm, suicide, violence, neglect.</a:t>
            </a:r>
            <a:endParaRPr lang="en-US" sz="1275" dirty="0"/>
          </a:p>
        </p:txBody>
      </p:sp>
      <p:sp>
        <p:nvSpPr>
          <p:cNvPr id="38" name="SK-10-text-37"/>
          <p:cNvSpPr/>
          <p:nvPr/>
        </p:nvSpPr>
        <p:spPr>
          <a:xfrm>
            <a:off x="8407301" y="2356396"/>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Vulnerability:</a:t>
            </a:r>
            <a:r>
              <a:rPr lang="en-US" sz="1275" dirty="0">
                <a:solidFill>
                  <a:srgbClr val="2D3436"/>
                </a:solidFill>
              </a:rPr>
              <a:t> Financial or sexual exploitation.</a:t>
            </a:r>
            <a:endParaRPr lang="en-US" sz="1275" dirty="0"/>
          </a:p>
        </p:txBody>
      </p:sp>
      <p:sp>
        <p:nvSpPr>
          <p:cNvPr id="39" name="SK-10-text-38"/>
          <p:cNvSpPr/>
          <p:nvPr/>
        </p:nvSpPr>
        <p:spPr>
          <a:xfrm>
            <a:off x="8407301" y="2885926"/>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Special Context:</a:t>
            </a:r>
            <a:r>
              <a:rPr lang="en-US" sz="1275" dirty="0">
                <a:solidFill>
                  <a:srgbClr val="2D3436"/>
                </a:solidFill>
              </a:rPr>
              <a:t> Pregnancy or postpartum status.</a:t>
            </a:r>
            <a:endParaRPr lang="en-US" sz="1275" dirty="0"/>
          </a:p>
        </p:txBody>
      </p:sp>
      <p:sp>
        <p:nvSpPr>
          <p:cNvPr id="40" name="SK-10-text-39"/>
          <p:cNvSpPr/>
          <p:nvPr/>
        </p:nvSpPr>
        <p:spPr>
          <a:xfrm>
            <a:off x="8407301" y="3415457"/>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Capacity:</a:t>
            </a:r>
            <a:r>
              <a:rPr lang="en-US" sz="1275" dirty="0">
                <a:solidFill>
                  <a:srgbClr val="2D3436"/>
                </a:solidFill>
              </a:rPr>
              <a:t> Assess for immediate management decisions.</a:t>
            </a:r>
            <a:endParaRPr lang="en-US" sz="1275" dirty="0"/>
          </a:p>
        </p:txBody>
      </p:sp>
      <p:sp>
        <p:nvSpPr>
          <p:cNvPr id="41" name="SK-10-text-40"/>
          <p:cNvSpPr/>
          <p:nvPr/>
        </p:nvSpPr>
        <p:spPr>
          <a:xfrm>
            <a:off x="8407301" y="3944987"/>
            <a:ext cx="30606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Safeguarding:</a:t>
            </a:r>
            <a:r>
              <a:rPr lang="en-US" sz="1275" dirty="0">
                <a:solidFill>
                  <a:srgbClr val="2D3436"/>
                </a:solidFill>
              </a:rPr>
              <a:t> Children or vulnerable adults at home.</a:t>
            </a:r>
            <a:endParaRPr lang="en-US" sz="1275" dirty="0"/>
          </a:p>
        </p:txBody>
      </p:sp>
      <p:sp>
        <p:nvSpPr>
          <p:cNvPr id="42" name="SK-10-text-41"/>
          <p:cNvSpPr/>
          <p:nvPr/>
        </p:nvSpPr>
        <p:spPr>
          <a:xfrm>
            <a:off x="8178701" y="5137845"/>
            <a:ext cx="340355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FFFFF"/>
                </a:solidFill>
              </a:rPr>
              <a:t>RED FLAG: POSTPARTUM</a:t>
            </a:r>
            <a:endParaRPr lang="en-US" sz="1050" dirty="0"/>
          </a:p>
        </p:txBody>
      </p:sp>
      <p:sp>
        <p:nvSpPr>
          <p:cNvPr id="43" name="SK-10-text-42"/>
          <p:cNvSpPr/>
          <p:nvPr/>
        </p:nvSpPr>
        <p:spPr>
          <a:xfrm>
            <a:off x="8178701" y="5395020"/>
            <a:ext cx="3327350" cy="396180"/>
          </a:xfrm>
          <a:prstGeom prst="rect">
            <a:avLst/>
          </a:prstGeom>
          <a:noFill/>
          <a:ln/>
        </p:spPr>
        <p:txBody>
          <a:bodyPr vert="horz" wrap="square" lIns="0" tIns="0" rIns="0" bIns="0" rtlCol="0" anchor="ctr"/>
          <a:lstStyle/>
          <a:p>
            <a:pPr marL="0" indent="0">
              <a:lnSpc>
                <a:spcPts val="1560"/>
              </a:lnSpc>
              <a:buNone/>
            </a:pPr>
            <a:r>
              <a:rPr lang="en-US" sz="1200" dirty="0">
                <a:solidFill>
                  <a:srgbClr val="FFFFFF"/>
                </a:solidFill>
              </a:rPr>
              <a:t>New psychosis in the postpartum period is a psychiatric emergency. Same-day referral.</a:t>
            </a:r>
            <a:endParaRPr lang="en-US" sz="1200" dirty="0"/>
          </a:p>
        </p:txBody>
      </p:sp>
      <p:sp>
        <p:nvSpPr>
          <p:cNvPr id="44" name="SK-10-text-43"/>
          <p:cNvSpPr/>
          <p:nvPr/>
        </p:nvSpPr>
        <p:spPr>
          <a:xfrm>
            <a:off x="571500" y="6391275"/>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www.bradfordvts.co.uk</a:t>
            </a:r>
            <a:endParaRPr lang="en-US" sz="900" dirty="0"/>
          </a:p>
        </p:txBody>
      </p:sp>
      <p:sp>
        <p:nvSpPr>
          <p:cNvPr id="45" name="SK-10-text-44"/>
          <p:cNvSpPr/>
          <p:nvPr/>
        </p:nvSpPr>
        <p:spPr>
          <a:xfrm>
            <a:off x="9621292" y="6391275"/>
            <a:ext cx="2570708" cy="171450"/>
          </a:xfrm>
          <a:prstGeom prst="rect">
            <a:avLst/>
          </a:prstGeom>
          <a:noFill/>
          <a:ln/>
        </p:spPr>
        <p:txBody>
          <a:bodyPr vert="horz" wrap="square" lIns="0" tIns="0" rIns="0" bIns="0" rtlCol="0" anchor="ctr"/>
          <a:lstStyle/>
          <a:p>
            <a:pPr marL="0" indent="0">
              <a:lnSpc>
                <a:spcPts val="1350"/>
              </a:lnSpc>
              <a:buNone/>
            </a:pPr>
            <a:r>
              <a:rPr lang="en-US" sz="900" dirty="0">
                <a:solidFill>
                  <a:srgbClr val="B2BEC3"/>
                </a:solidFill>
              </a:rPr>
              <a:t>Updated July 2026 • GP Teaching Deck</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6641</Words>
  <Application>Microsoft Office PowerPoint</Application>
  <PresentationFormat>Widescreen</PresentationFormat>
  <Paragraphs>809</Paragraphs>
  <Slides>34</Slides>
  <Notes>34</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34</vt:i4>
      </vt:variant>
    </vt:vector>
  </HeadingPairs>
  <TitlesOfParts>
    <vt:vector size="36"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2026-07-04T14:11:41Z</dcterms:created>
  <dcterms:modified xsi:type="dcterms:W3CDTF">2026-07-04T15:04:44Z</dcterms:modified>
</cp:coreProperties>
</file>