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29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</p:sldIdLst>
  <p:sldSz cx="12192000" cy="6858000"/>
  <p:notesSz cx="6858000" cy="12192000"/>
  <p:embeddedFontLst>
    <p:embeddedFont>
      <p:font typeface="Inter" panose="020B0604020202020204" charset="0"/>
      <p:regular r:id="rId30"/>
      <p:bold r:id="rId31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1687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36.png"/><Relationship Id="rId7" Type="http://schemas.openxmlformats.org/officeDocument/2006/relationships/image" Target="../media/image8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0.png"/><Relationship Id="rId5" Type="http://schemas.openxmlformats.org/officeDocument/2006/relationships/image" Target="../media/image8.png"/><Relationship Id="rId10" Type="http://schemas.openxmlformats.org/officeDocument/2006/relationships/image" Target="../media/image84.png"/><Relationship Id="rId4" Type="http://schemas.openxmlformats.org/officeDocument/2006/relationships/image" Target="../media/image2.png"/><Relationship Id="rId9" Type="http://schemas.openxmlformats.org/officeDocument/2006/relationships/image" Target="../media/image8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85.png"/><Relationship Id="rId7" Type="http://schemas.openxmlformats.org/officeDocument/2006/relationships/image" Target="../media/image8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6.png"/><Relationship Id="rId11" Type="http://schemas.openxmlformats.org/officeDocument/2006/relationships/image" Target="../media/image91.png"/><Relationship Id="rId5" Type="http://schemas.openxmlformats.org/officeDocument/2006/relationships/image" Target="../media/image8.png"/><Relationship Id="rId10" Type="http://schemas.openxmlformats.org/officeDocument/2006/relationships/image" Target="../media/image90.png"/><Relationship Id="rId4" Type="http://schemas.openxmlformats.org/officeDocument/2006/relationships/image" Target="../media/image2.png"/><Relationship Id="rId9" Type="http://schemas.openxmlformats.org/officeDocument/2006/relationships/image" Target="../media/image8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13" Type="http://schemas.openxmlformats.org/officeDocument/2006/relationships/image" Target="../media/image99.png"/><Relationship Id="rId3" Type="http://schemas.openxmlformats.org/officeDocument/2006/relationships/image" Target="../media/image36.png"/><Relationship Id="rId7" Type="http://schemas.openxmlformats.org/officeDocument/2006/relationships/image" Target="../media/image93.png"/><Relationship Id="rId12" Type="http://schemas.openxmlformats.org/officeDocument/2006/relationships/image" Target="../media/image9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2.png"/><Relationship Id="rId11" Type="http://schemas.openxmlformats.org/officeDocument/2006/relationships/image" Target="../media/image97.png"/><Relationship Id="rId5" Type="http://schemas.openxmlformats.org/officeDocument/2006/relationships/image" Target="../media/image8.png"/><Relationship Id="rId10" Type="http://schemas.openxmlformats.org/officeDocument/2006/relationships/image" Target="../media/image96.png"/><Relationship Id="rId4" Type="http://schemas.openxmlformats.org/officeDocument/2006/relationships/image" Target="../media/image2.png"/><Relationship Id="rId9" Type="http://schemas.openxmlformats.org/officeDocument/2006/relationships/image" Target="../media/image95.png"/><Relationship Id="rId14" Type="http://schemas.openxmlformats.org/officeDocument/2006/relationships/image" Target="../media/image10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3" Type="http://schemas.openxmlformats.org/officeDocument/2006/relationships/image" Target="../media/image1.png"/><Relationship Id="rId7" Type="http://schemas.openxmlformats.org/officeDocument/2006/relationships/image" Target="../media/image102.png"/><Relationship Id="rId12" Type="http://schemas.openxmlformats.org/officeDocument/2006/relationships/image" Target="../media/image10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1.png"/><Relationship Id="rId11" Type="http://schemas.openxmlformats.org/officeDocument/2006/relationships/image" Target="../media/image106.png"/><Relationship Id="rId5" Type="http://schemas.openxmlformats.org/officeDocument/2006/relationships/image" Target="../media/image8.png"/><Relationship Id="rId10" Type="http://schemas.openxmlformats.org/officeDocument/2006/relationships/image" Target="../media/image105.png"/><Relationship Id="rId4" Type="http://schemas.openxmlformats.org/officeDocument/2006/relationships/image" Target="../media/image2.png"/><Relationship Id="rId9" Type="http://schemas.openxmlformats.org/officeDocument/2006/relationships/image" Target="../media/image10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13" Type="http://schemas.openxmlformats.org/officeDocument/2006/relationships/image" Target="../media/image116.png"/><Relationship Id="rId18" Type="http://schemas.openxmlformats.org/officeDocument/2006/relationships/image" Target="../media/image121.png"/><Relationship Id="rId3" Type="http://schemas.openxmlformats.org/officeDocument/2006/relationships/image" Target="../media/image108.png"/><Relationship Id="rId7" Type="http://schemas.openxmlformats.org/officeDocument/2006/relationships/image" Target="../media/image110.png"/><Relationship Id="rId12" Type="http://schemas.openxmlformats.org/officeDocument/2006/relationships/image" Target="../media/image115.png"/><Relationship Id="rId17" Type="http://schemas.openxmlformats.org/officeDocument/2006/relationships/image" Target="../media/image120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1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9.png"/><Relationship Id="rId11" Type="http://schemas.openxmlformats.org/officeDocument/2006/relationships/image" Target="../media/image114.png"/><Relationship Id="rId5" Type="http://schemas.openxmlformats.org/officeDocument/2006/relationships/image" Target="../media/image8.png"/><Relationship Id="rId15" Type="http://schemas.openxmlformats.org/officeDocument/2006/relationships/image" Target="../media/image118.png"/><Relationship Id="rId10" Type="http://schemas.openxmlformats.org/officeDocument/2006/relationships/image" Target="../media/image113.png"/><Relationship Id="rId4" Type="http://schemas.openxmlformats.org/officeDocument/2006/relationships/image" Target="../media/image2.png"/><Relationship Id="rId9" Type="http://schemas.openxmlformats.org/officeDocument/2006/relationships/image" Target="../media/image112.png"/><Relationship Id="rId14" Type="http://schemas.openxmlformats.org/officeDocument/2006/relationships/image" Target="../media/image11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png"/><Relationship Id="rId13" Type="http://schemas.openxmlformats.org/officeDocument/2006/relationships/image" Target="../media/image129.png"/><Relationship Id="rId18" Type="http://schemas.openxmlformats.org/officeDocument/2006/relationships/image" Target="../media/image134.png"/><Relationship Id="rId3" Type="http://schemas.openxmlformats.org/officeDocument/2006/relationships/image" Target="../media/image108.png"/><Relationship Id="rId7" Type="http://schemas.openxmlformats.org/officeDocument/2006/relationships/image" Target="../media/image123.png"/><Relationship Id="rId12" Type="http://schemas.openxmlformats.org/officeDocument/2006/relationships/image" Target="../media/image128.png"/><Relationship Id="rId17" Type="http://schemas.openxmlformats.org/officeDocument/2006/relationships/image" Target="../media/image133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1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2.png"/><Relationship Id="rId11" Type="http://schemas.openxmlformats.org/officeDocument/2006/relationships/image" Target="../media/image127.png"/><Relationship Id="rId5" Type="http://schemas.openxmlformats.org/officeDocument/2006/relationships/image" Target="../media/image8.png"/><Relationship Id="rId15" Type="http://schemas.openxmlformats.org/officeDocument/2006/relationships/image" Target="../media/image131.png"/><Relationship Id="rId10" Type="http://schemas.openxmlformats.org/officeDocument/2006/relationships/image" Target="../media/image126.png"/><Relationship Id="rId4" Type="http://schemas.openxmlformats.org/officeDocument/2006/relationships/image" Target="../media/image2.png"/><Relationship Id="rId9" Type="http://schemas.openxmlformats.org/officeDocument/2006/relationships/image" Target="../media/image125.png"/><Relationship Id="rId14" Type="http://schemas.openxmlformats.org/officeDocument/2006/relationships/image" Target="../media/image13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7.png"/><Relationship Id="rId13" Type="http://schemas.openxmlformats.org/officeDocument/2006/relationships/image" Target="../media/image142.png"/><Relationship Id="rId3" Type="http://schemas.openxmlformats.org/officeDocument/2006/relationships/image" Target="../media/image108.png"/><Relationship Id="rId7" Type="http://schemas.openxmlformats.org/officeDocument/2006/relationships/image" Target="../media/image136.png"/><Relationship Id="rId12" Type="http://schemas.openxmlformats.org/officeDocument/2006/relationships/image" Target="../media/image141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14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5.png"/><Relationship Id="rId11" Type="http://schemas.openxmlformats.org/officeDocument/2006/relationships/image" Target="../media/image140.png"/><Relationship Id="rId5" Type="http://schemas.openxmlformats.org/officeDocument/2006/relationships/image" Target="../media/image8.png"/><Relationship Id="rId15" Type="http://schemas.openxmlformats.org/officeDocument/2006/relationships/image" Target="../media/image144.png"/><Relationship Id="rId10" Type="http://schemas.openxmlformats.org/officeDocument/2006/relationships/image" Target="../media/image139.png"/><Relationship Id="rId4" Type="http://schemas.openxmlformats.org/officeDocument/2006/relationships/image" Target="../media/image2.png"/><Relationship Id="rId9" Type="http://schemas.openxmlformats.org/officeDocument/2006/relationships/image" Target="../media/image138.png"/><Relationship Id="rId14" Type="http://schemas.openxmlformats.org/officeDocument/2006/relationships/image" Target="../media/image14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8.png"/><Relationship Id="rId13" Type="http://schemas.openxmlformats.org/officeDocument/2006/relationships/image" Target="../media/image153.png"/><Relationship Id="rId3" Type="http://schemas.openxmlformats.org/officeDocument/2006/relationships/image" Target="../media/image1.png"/><Relationship Id="rId7" Type="http://schemas.openxmlformats.org/officeDocument/2006/relationships/image" Target="../media/image147.png"/><Relationship Id="rId12" Type="http://schemas.openxmlformats.org/officeDocument/2006/relationships/image" Target="../media/image152.pn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15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6.png"/><Relationship Id="rId11" Type="http://schemas.openxmlformats.org/officeDocument/2006/relationships/image" Target="../media/image151.png"/><Relationship Id="rId5" Type="http://schemas.openxmlformats.org/officeDocument/2006/relationships/image" Target="../media/image8.png"/><Relationship Id="rId15" Type="http://schemas.openxmlformats.org/officeDocument/2006/relationships/image" Target="../media/image155.png"/><Relationship Id="rId10" Type="http://schemas.openxmlformats.org/officeDocument/2006/relationships/image" Target="../media/image150.png"/><Relationship Id="rId4" Type="http://schemas.openxmlformats.org/officeDocument/2006/relationships/image" Target="../media/image2.png"/><Relationship Id="rId9" Type="http://schemas.openxmlformats.org/officeDocument/2006/relationships/image" Target="../media/image149.png"/><Relationship Id="rId14" Type="http://schemas.openxmlformats.org/officeDocument/2006/relationships/image" Target="../media/image15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9.png"/><Relationship Id="rId13" Type="http://schemas.openxmlformats.org/officeDocument/2006/relationships/image" Target="../media/image164.png"/><Relationship Id="rId3" Type="http://schemas.openxmlformats.org/officeDocument/2006/relationships/image" Target="../media/image36.png"/><Relationship Id="rId7" Type="http://schemas.openxmlformats.org/officeDocument/2006/relationships/image" Target="../media/image158.png"/><Relationship Id="rId12" Type="http://schemas.openxmlformats.org/officeDocument/2006/relationships/image" Target="../media/image163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16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7.png"/><Relationship Id="rId11" Type="http://schemas.openxmlformats.org/officeDocument/2006/relationships/image" Target="../media/image162.png"/><Relationship Id="rId5" Type="http://schemas.openxmlformats.org/officeDocument/2006/relationships/image" Target="../media/image8.png"/><Relationship Id="rId15" Type="http://schemas.openxmlformats.org/officeDocument/2006/relationships/image" Target="../media/image166.png"/><Relationship Id="rId10" Type="http://schemas.openxmlformats.org/officeDocument/2006/relationships/image" Target="../media/image161.png"/><Relationship Id="rId4" Type="http://schemas.openxmlformats.org/officeDocument/2006/relationships/image" Target="../media/image2.png"/><Relationship Id="rId9" Type="http://schemas.openxmlformats.org/officeDocument/2006/relationships/image" Target="../media/image160.png"/><Relationship Id="rId14" Type="http://schemas.openxmlformats.org/officeDocument/2006/relationships/image" Target="../media/image16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0.png"/><Relationship Id="rId3" Type="http://schemas.openxmlformats.org/officeDocument/2006/relationships/image" Target="../media/image36.png"/><Relationship Id="rId7" Type="http://schemas.openxmlformats.org/officeDocument/2006/relationships/image" Target="../media/image169.png"/><Relationship Id="rId12" Type="http://schemas.openxmlformats.org/officeDocument/2006/relationships/image" Target="../media/image17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8.png"/><Relationship Id="rId11" Type="http://schemas.openxmlformats.org/officeDocument/2006/relationships/image" Target="../media/image173.png"/><Relationship Id="rId5" Type="http://schemas.openxmlformats.org/officeDocument/2006/relationships/image" Target="../media/image8.png"/><Relationship Id="rId10" Type="http://schemas.openxmlformats.org/officeDocument/2006/relationships/image" Target="../media/image172.png"/><Relationship Id="rId4" Type="http://schemas.openxmlformats.org/officeDocument/2006/relationships/image" Target="../media/image2.png"/><Relationship Id="rId9" Type="http://schemas.openxmlformats.org/officeDocument/2006/relationships/image" Target="../media/image17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2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7.png"/><Relationship Id="rId13" Type="http://schemas.openxmlformats.org/officeDocument/2006/relationships/image" Target="../media/image182.png"/><Relationship Id="rId18" Type="http://schemas.openxmlformats.org/officeDocument/2006/relationships/image" Target="../media/image187.png"/><Relationship Id="rId3" Type="http://schemas.openxmlformats.org/officeDocument/2006/relationships/image" Target="../media/image108.png"/><Relationship Id="rId21" Type="http://schemas.openxmlformats.org/officeDocument/2006/relationships/image" Target="../media/image190.png"/><Relationship Id="rId7" Type="http://schemas.openxmlformats.org/officeDocument/2006/relationships/image" Target="../media/image176.png"/><Relationship Id="rId12" Type="http://schemas.openxmlformats.org/officeDocument/2006/relationships/image" Target="../media/image181.png"/><Relationship Id="rId17" Type="http://schemas.openxmlformats.org/officeDocument/2006/relationships/image" Target="../media/image186.png"/><Relationship Id="rId2" Type="http://schemas.openxmlformats.org/officeDocument/2006/relationships/notesSlide" Target="../notesSlides/notesSlide20.xml"/><Relationship Id="rId16" Type="http://schemas.openxmlformats.org/officeDocument/2006/relationships/image" Target="../media/image185.png"/><Relationship Id="rId20" Type="http://schemas.openxmlformats.org/officeDocument/2006/relationships/image" Target="../media/image18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5.png"/><Relationship Id="rId11" Type="http://schemas.openxmlformats.org/officeDocument/2006/relationships/image" Target="../media/image180.png"/><Relationship Id="rId5" Type="http://schemas.openxmlformats.org/officeDocument/2006/relationships/image" Target="../media/image8.png"/><Relationship Id="rId15" Type="http://schemas.openxmlformats.org/officeDocument/2006/relationships/image" Target="../media/image184.png"/><Relationship Id="rId10" Type="http://schemas.openxmlformats.org/officeDocument/2006/relationships/image" Target="../media/image179.png"/><Relationship Id="rId19" Type="http://schemas.openxmlformats.org/officeDocument/2006/relationships/image" Target="../media/image188.png"/><Relationship Id="rId4" Type="http://schemas.openxmlformats.org/officeDocument/2006/relationships/image" Target="../media/image2.png"/><Relationship Id="rId9" Type="http://schemas.openxmlformats.org/officeDocument/2006/relationships/image" Target="../media/image178.png"/><Relationship Id="rId14" Type="http://schemas.openxmlformats.org/officeDocument/2006/relationships/image" Target="../media/image183.png"/><Relationship Id="rId22" Type="http://schemas.openxmlformats.org/officeDocument/2006/relationships/image" Target="../media/image19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198.png"/><Relationship Id="rId18" Type="http://schemas.openxmlformats.org/officeDocument/2006/relationships/image" Target="../media/image203.png"/><Relationship Id="rId3" Type="http://schemas.openxmlformats.org/officeDocument/2006/relationships/image" Target="../media/image36.png"/><Relationship Id="rId21" Type="http://schemas.openxmlformats.org/officeDocument/2006/relationships/image" Target="../media/image206.png"/><Relationship Id="rId7" Type="http://schemas.openxmlformats.org/officeDocument/2006/relationships/image" Target="../media/image193.png"/><Relationship Id="rId12" Type="http://schemas.openxmlformats.org/officeDocument/2006/relationships/image" Target="../media/image197.png"/><Relationship Id="rId17" Type="http://schemas.openxmlformats.org/officeDocument/2006/relationships/image" Target="../media/image202.pn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201.png"/><Relationship Id="rId20" Type="http://schemas.openxmlformats.org/officeDocument/2006/relationships/image" Target="../media/image20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2.png"/><Relationship Id="rId11" Type="http://schemas.openxmlformats.org/officeDocument/2006/relationships/image" Target="../media/image196.png"/><Relationship Id="rId5" Type="http://schemas.openxmlformats.org/officeDocument/2006/relationships/image" Target="../media/image8.png"/><Relationship Id="rId15" Type="http://schemas.openxmlformats.org/officeDocument/2006/relationships/image" Target="../media/image200.png"/><Relationship Id="rId23" Type="http://schemas.openxmlformats.org/officeDocument/2006/relationships/image" Target="../media/image207.png"/><Relationship Id="rId10" Type="http://schemas.openxmlformats.org/officeDocument/2006/relationships/image" Target="../media/image195.png"/><Relationship Id="rId19" Type="http://schemas.openxmlformats.org/officeDocument/2006/relationships/image" Target="../media/image204.png"/><Relationship Id="rId4" Type="http://schemas.openxmlformats.org/officeDocument/2006/relationships/image" Target="../media/image2.png"/><Relationship Id="rId9" Type="http://schemas.openxmlformats.org/officeDocument/2006/relationships/image" Target="../media/image194.png"/><Relationship Id="rId14" Type="http://schemas.openxmlformats.org/officeDocument/2006/relationships/image" Target="../media/image199.png"/><Relationship Id="rId22" Type="http://schemas.openxmlformats.org/officeDocument/2006/relationships/image" Target="../media/image8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0.png"/><Relationship Id="rId3" Type="http://schemas.openxmlformats.org/officeDocument/2006/relationships/image" Target="../media/image36.png"/><Relationship Id="rId7" Type="http://schemas.openxmlformats.org/officeDocument/2006/relationships/image" Target="../media/image20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8.png"/><Relationship Id="rId5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21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4.png"/><Relationship Id="rId13" Type="http://schemas.openxmlformats.org/officeDocument/2006/relationships/image" Target="../media/image218.png"/><Relationship Id="rId3" Type="http://schemas.openxmlformats.org/officeDocument/2006/relationships/image" Target="../media/image7.png"/><Relationship Id="rId7" Type="http://schemas.openxmlformats.org/officeDocument/2006/relationships/image" Target="../media/image213.png"/><Relationship Id="rId12" Type="http://schemas.openxmlformats.org/officeDocument/2006/relationships/image" Target="../media/image21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2.png"/><Relationship Id="rId11" Type="http://schemas.openxmlformats.org/officeDocument/2006/relationships/image" Target="../media/image211.png"/><Relationship Id="rId5" Type="http://schemas.openxmlformats.org/officeDocument/2006/relationships/image" Target="../media/image8.png"/><Relationship Id="rId10" Type="http://schemas.openxmlformats.org/officeDocument/2006/relationships/image" Target="../media/image216.png"/><Relationship Id="rId4" Type="http://schemas.openxmlformats.org/officeDocument/2006/relationships/image" Target="../media/image2.png"/><Relationship Id="rId9" Type="http://schemas.openxmlformats.org/officeDocument/2006/relationships/image" Target="../media/image215.png"/><Relationship Id="rId14" Type="http://schemas.openxmlformats.org/officeDocument/2006/relationships/image" Target="../media/image219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2.png"/><Relationship Id="rId13" Type="http://schemas.openxmlformats.org/officeDocument/2006/relationships/image" Target="../media/image227.png"/><Relationship Id="rId3" Type="http://schemas.openxmlformats.org/officeDocument/2006/relationships/image" Target="../media/image36.png"/><Relationship Id="rId7" Type="http://schemas.openxmlformats.org/officeDocument/2006/relationships/image" Target="../media/image221.png"/><Relationship Id="rId12" Type="http://schemas.openxmlformats.org/officeDocument/2006/relationships/image" Target="../media/image226.png"/><Relationship Id="rId17" Type="http://schemas.openxmlformats.org/officeDocument/2006/relationships/image" Target="../media/image231.png"/><Relationship Id="rId2" Type="http://schemas.openxmlformats.org/officeDocument/2006/relationships/notesSlide" Target="../notesSlides/notesSlide24.xml"/><Relationship Id="rId16" Type="http://schemas.openxmlformats.org/officeDocument/2006/relationships/image" Target="../media/image2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0.png"/><Relationship Id="rId11" Type="http://schemas.openxmlformats.org/officeDocument/2006/relationships/image" Target="../media/image225.png"/><Relationship Id="rId5" Type="http://schemas.openxmlformats.org/officeDocument/2006/relationships/image" Target="../media/image8.png"/><Relationship Id="rId15" Type="http://schemas.openxmlformats.org/officeDocument/2006/relationships/image" Target="../media/image229.png"/><Relationship Id="rId10" Type="http://schemas.openxmlformats.org/officeDocument/2006/relationships/image" Target="../media/image224.png"/><Relationship Id="rId4" Type="http://schemas.openxmlformats.org/officeDocument/2006/relationships/image" Target="../media/image2.png"/><Relationship Id="rId9" Type="http://schemas.openxmlformats.org/officeDocument/2006/relationships/image" Target="../media/image223.png"/><Relationship Id="rId14" Type="http://schemas.openxmlformats.org/officeDocument/2006/relationships/image" Target="../media/image228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4.png"/><Relationship Id="rId13" Type="http://schemas.openxmlformats.org/officeDocument/2006/relationships/image" Target="../media/image239.png"/><Relationship Id="rId18" Type="http://schemas.openxmlformats.org/officeDocument/2006/relationships/image" Target="../media/image244.png"/><Relationship Id="rId3" Type="http://schemas.openxmlformats.org/officeDocument/2006/relationships/image" Target="../media/image36.png"/><Relationship Id="rId21" Type="http://schemas.openxmlformats.org/officeDocument/2006/relationships/image" Target="../media/image247.png"/><Relationship Id="rId7" Type="http://schemas.openxmlformats.org/officeDocument/2006/relationships/image" Target="../media/image233.png"/><Relationship Id="rId12" Type="http://schemas.openxmlformats.org/officeDocument/2006/relationships/image" Target="../media/image238.png"/><Relationship Id="rId17" Type="http://schemas.openxmlformats.org/officeDocument/2006/relationships/image" Target="../media/image243.png"/><Relationship Id="rId2" Type="http://schemas.openxmlformats.org/officeDocument/2006/relationships/notesSlide" Target="../notesSlides/notesSlide25.xml"/><Relationship Id="rId16" Type="http://schemas.openxmlformats.org/officeDocument/2006/relationships/image" Target="../media/image242.png"/><Relationship Id="rId20" Type="http://schemas.openxmlformats.org/officeDocument/2006/relationships/image" Target="../media/image24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2.png"/><Relationship Id="rId11" Type="http://schemas.openxmlformats.org/officeDocument/2006/relationships/image" Target="../media/image237.png"/><Relationship Id="rId5" Type="http://schemas.openxmlformats.org/officeDocument/2006/relationships/image" Target="../media/image8.png"/><Relationship Id="rId15" Type="http://schemas.openxmlformats.org/officeDocument/2006/relationships/image" Target="../media/image241.png"/><Relationship Id="rId10" Type="http://schemas.openxmlformats.org/officeDocument/2006/relationships/image" Target="../media/image236.png"/><Relationship Id="rId19" Type="http://schemas.openxmlformats.org/officeDocument/2006/relationships/image" Target="../media/image245.png"/><Relationship Id="rId4" Type="http://schemas.openxmlformats.org/officeDocument/2006/relationships/image" Target="../media/image2.png"/><Relationship Id="rId9" Type="http://schemas.openxmlformats.org/officeDocument/2006/relationships/image" Target="../media/image235.png"/><Relationship Id="rId14" Type="http://schemas.openxmlformats.org/officeDocument/2006/relationships/image" Target="../media/image240.png"/><Relationship Id="rId22" Type="http://schemas.openxmlformats.org/officeDocument/2006/relationships/image" Target="../media/image24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25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9.png"/><Relationship Id="rId5" Type="http://schemas.openxmlformats.org/officeDocument/2006/relationships/image" Target="../media/image8.png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5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1.png"/><Relationship Id="rId5" Type="http://schemas.openxmlformats.org/officeDocument/2006/relationships/image" Target="../media/image8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image" Target="../media/image1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8.png"/><Relationship Id="rId15" Type="http://schemas.openxmlformats.org/officeDocument/2006/relationships/image" Target="../media/image27.png"/><Relationship Id="rId10" Type="http://schemas.openxmlformats.org/officeDocument/2006/relationships/image" Target="../media/image22.png"/><Relationship Id="rId4" Type="http://schemas.openxmlformats.org/officeDocument/2006/relationships/image" Target="../media/image2.png"/><Relationship Id="rId9" Type="http://schemas.openxmlformats.org/officeDocument/2006/relationships/image" Target="../media/image21.png"/><Relationship Id="rId14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3" Type="http://schemas.openxmlformats.org/officeDocument/2006/relationships/image" Target="../media/image1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8.png"/><Relationship Id="rId10" Type="http://schemas.openxmlformats.org/officeDocument/2006/relationships/image" Target="../media/image32.png"/><Relationship Id="rId4" Type="http://schemas.openxmlformats.org/officeDocument/2006/relationships/image" Target="../media/image2.png"/><Relationship Id="rId9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png"/><Relationship Id="rId18" Type="http://schemas.openxmlformats.org/officeDocument/2006/relationships/image" Target="../media/image49.png"/><Relationship Id="rId3" Type="http://schemas.openxmlformats.org/officeDocument/2006/relationships/image" Target="../media/image36.pn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17" Type="http://schemas.openxmlformats.org/officeDocument/2006/relationships/image" Target="../media/image48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4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8.png"/><Relationship Id="rId15" Type="http://schemas.openxmlformats.org/officeDocument/2006/relationships/image" Target="../media/image46.png"/><Relationship Id="rId10" Type="http://schemas.openxmlformats.org/officeDocument/2006/relationships/image" Target="../media/image41.png"/><Relationship Id="rId4" Type="http://schemas.openxmlformats.org/officeDocument/2006/relationships/image" Target="../media/image2.png"/><Relationship Id="rId9" Type="http://schemas.openxmlformats.org/officeDocument/2006/relationships/image" Target="../media/image40.png"/><Relationship Id="rId14" Type="http://schemas.openxmlformats.org/officeDocument/2006/relationships/image" Target="../media/image4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1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png"/><Relationship Id="rId11" Type="http://schemas.openxmlformats.org/officeDocument/2006/relationships/image" Target="../media/image55.png"/><Relationship Id="rId5" Type="http://schemas.openxmlformats.org/officeDocument/2006/relationships/image" Target="../media/image8.png"/><Relationship Id="rId10" Type="http://schemas.openxmlformats.org/officeDocument/2006/relationships/image" Target="../media/image54.png"/><Relationship Id="rId4" Type="http://schemas.openxmlformats.org/officeDocument/2006/relationships/image" Target="../media/image2.png"/><Relationship Id="rId9" Type="http://schemas.openxmlformats.org/officeDocument/2006/relationships/image" Target="../media/image5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63.png"/><Relationship Id="rId3" Type="http://schemas.openxmlformats.org/officeDocument/2006/relationships/image" Target="../media/image1.png"/><Relationship Id="rId7" Type="http://schemas.openxmlformats.org/officeDocument/2006/relationships/image" Target="../media/image57.png"/><Relationship Id="rId12" Type="http://schemas.openxmlformats.org/officeDocument/2006/relationships/image" Target="../media/image62.png"/><Relationship Id="rId17" Type="http://schemas.openxmlformats.org/officeDocument/2006/relationships/image" Target="../media/image67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6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11" Type="http://schemas.openxmlformats.org/officeDocument/2006/relationships/image" Target="../media/image61.png"/><Relationship Id="rId5" Type="http://schemas.openxmlformats.org/officeDocument/2006/relationships/image" Target="../media/image8.png"/><Relationship Id="rId15" Type="http://schemas.openxmlformats.org/officeDocument/2006/relationships/image" Target="../media/image65.png"/><Relationship Id="rId10" Type="http://schemas.openxmlformats.org/officeDocument/2006/relationships/image" Target="../media/image60.png"/><Relationship Id="rId4" Type="http://schemas.openxmlformats.org/officeDocument/2006/relationships/image" Target="../media/image2.png"/><Relationship Id="rId9" Type="http://schemas.openxmlformats.org/officeDocument/2006/relationships/image" Target="../media/image59.png"/><Relationship Id="rId14" Type="http://schemas.openxmlformats.org/officeDocument/2006/relationships/image" Target="../media/image6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13" Type="http://schemas.openxmlformats.org/officeDocument/2006/relationships/image" Target="../media/image75.png"/><Relationship Id="rId3" Type="http://schemas.openxmlformats.org/officeDocument/2006/relationships/image" Target="../media/image36.png"/><Relationship Id="rId7" Type="http://schemas.openxmlformats.org/officeDocument/2006/relationships/image" Target="../media/image69.png"/><Relationship Id="rId12" Type="http://schemas.openxmlformats.org/officeDocument/2006/relationships/image" Target="../media/image74.png"/><Relationship Id="rId17" Type="http://schemas.openxmlformats.org/officeDocument/2006/relationships/image" Target="../media/image79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7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8.png"/><Relationship Id="rId11" Type="http://schemas.openxmlformats.org/officeDocument/2006/relationships/image" Target="../media/image73.png"/><Relationship Id="rId5" Type="http://schemas.openxmlformats.org/officeDocument/2006/relationships/image" Target="../media/image8.png"/><Relationship Id="rId15" Type="http://schemas.openxmlformats.org/officeDocument/2006/relationships/image" Target="../media/image77.png"/><Relationship Id="rId10" Type="http://schemas.openxmlformats.org/officeDocument/2006/relationships/image" Target="../media/image72.png"/><Relationship Id="rId4" Type="http://schemas.openxmlformats.org/officeDocument/2006/relationships/image" Target="../media/image2.png"/><Relationship Id="rId9" Type="http://schemas.openxmlformats.org/officeDocument/2006/relationships/image" Target="../media/image71.png"/><Relationship Id="rId14" Type="http://schemas.openxmlformats.org/officeDocument/2006/relationships/image" Target="../media/image7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952500"/>
          </a:xfrm>
          <a:prstGeom prst="rect">
            <a:avLst/>
          </a:prstGeom>
        </p:spPr>
      </p:pic>
      <p:pic>
        <p:nvPicPr>
          <p:cNvPr id="5" name="SK-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24250" y="3786188"/>
            <a:ext cx="5143500" cy="381000"/>
          </a:xfrm>
          <a:prstGeom prst="rect">
            <a:avLst/>
          </a:prstGeom>
        </p:spPr>
      </p:pic>
      <p:pic>
        <p:nvPicPr>
          <p:cNvPr id="6" name="SK-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28800" y="4738688"/>
            <a:ext cx="8534400" cy="914400"/>
          </a:xfrm>
          <a:prstGeom prst="rect">
            <a:avLst/>
          </a:prstGeom>
        </p:spPr>
      </p:pic>
      <p:pic>
        <p:nvPicPr>
          <p:cNvPr id="7" name="SK-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57400" y="5085904"/>
            <a:ext cx="328613" cy="262830"/>
          </a:xfrm>
          <a:prstGeom prst="rect">
            <a:avLst/>
          </a:prstGeom>
        </p:spPr>
      </p:pic>
      <p:sp>
        <p:nvSpPr>
          <p:cNvPr id="8" name="SK-2-text-7"/>
          <p:cNvSpPr/>
          <p:nvPr/>
        </p:nvSpPr>
        <p:spPr>
          <a:xfrm>
            <a:off x="2586038" y="176213"/>
            <a:ext cx="9605963" cy="600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4725"/>
              </a:lnSpc>
              <a:buNone/>
            </a:pPr>
            <a:r>
              <a:rPr lang="en-US" sz="3150" b="1" kern="0" spc="120" dirty="0">
                <a:solidFill>
                  <a:srgbClr val="FFFFFF"/>
                </a:solidFill>
              </a:rPr>
              <a:t>BRADFORD VTS TEACHING DECK</a:t>
            </a:r>
            <a:endParaRPr lang="en-US" sz="3150" dirty="0"/>
          </a:p>
        </p:txBody>
      </p:sp>
      <p:sp>
        <p:nvSpPr>
          <p:cNvPr id="9" name="SK-2-text-8"/>
          <p:cNvSpPr/>
          <p:nvPr/>
        </p:nvSpPr>
        <p:spPr>
          <a:xfrm>
            <a:off x="2152650" y="1576388"/>
            <a:ext cx="7886700" cy="12573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4950"/>
              </a:lnSpc>
              <a:buNone/>
            </a:pPr>
            <a:r>
              <a:rPr lang="en-US" sz="4500" b="1" dirty="0">
                <a:solidFill>
                  <a:srgbClr val="1A1A1A"/>
                </a:solidFill>
              </a:rPr>
              <a:t>Stress and Stress Management</a:t>
            </a:r>
            <a:endParaRPr lang="en-US" sz="4500" dirty="0"/>
          </a:p>
        </p:txBody>
      </p:sp>
      <p:sp>
        <p:nvSpPr>
          <p:cNvPr id="10" name="SK-2-text-9"/>
          <p:cNvSpPr/>
          <p:nvPr/>
        </p:nvSpPr>
        <p:spPr>
          <a:xfrm>
            <a:off x="4762500" y="3062288"/>
            <a:ext cx="26670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1800" dirty="0">
                <a:solidFill>
                  <a:srgbClr val="E065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</a:t>
            </a:r>
            <a:endParaRPr lang="en-US" sz="1800" dirty="0"/>
          </a:p>
        </p:txBody>
      </p:sp>
      <p:sp>
        <p:nvSpPr>
          <p:cNvPr id="11" name="SK-2-text-10"/>
          <p:cNvSpPr/>
          <p:nvPr/>
        </p:nvSpPr>
        <p:spPr>
          <a:xfrm>
            <a:off x="3486150" y="3786188"/>
            <a:ext cx="491490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Created July 2026, updated to current NICE 2025/2026 standards</a:t>
            </a:r>
            <a:endParaRPr lang="en-US" sz="1200" dirty="0"/>
          </a:p>
        </p:txBody>
      </p:sp>
      <p:sp>
        <p:nvSpPr>
          <p:cNvPr id="12" name="SK-2-text-11"/>
          <p:cNvSpPr/>
          <p:nvPr/>
        </p:nvSpPr>
        <p:spPr>
          <a:xfrm>
            <a:off x="2576513" y="4982617"/>
            <a:ext cx="7558088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Educational resource: always check latest NICE/BNF and local guidance before applying clinical advice or prescribing.</a:t>
            </a:r>
            <a:endParaRPr lang="en-US" sz="1200" dirty="0"/>
          </a:p>
        </p:txBody>
      </p:sp>
      <p:sp>
        <p:nvSpPr>
          <p:cNvPr id="13" name="SK-2-text-12"/>
          <p:cNvSpPr/>
          <p:nvPr/>
        </p:nvSpPr>
        <p:spPr>
          <a:xfrm>
            <a:off x="10306050" y="6467475"/>
            <a:ext cx="18859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070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81000"/>
            <a:ext cx="11430000" cy="626715"/>
          </a:xfrm>
          <a:prstGeom prst="rect">
            <a:avLst/>
          </a:prstGeom>
        </p:spPr>
      </p:pic>
      <p:pic>
        <p:nvPicPr>
          <p:cNvPr id="5" name="SK-1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198215"/>
            <a:ext cx="5562600" cy="5278785"/>
          </a:xfrm>
          <a:prstGeom prst="rect">
            <a:avLst/>
          </a:prstGeom>
        </p:spPr>
      </p:pic>
      <p:pic>
        <p:nvPicPr>
          <p:cNvPr id="6" name="SK-1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477268"/>
            <a:ext cx="261937" cy="213420"/>
          </a:xfrm>
          <a:prstGeom prst="rect">
            <a:avLst/>
          </a:prstGeom>
        </p:spPr>
      </p:pic>
      <p:pic>
        <p:nvPicPr>
          <p:cNvPr id="7" name="SK-11-img-6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48400" y="1198215"/>
            <a:ext cx="5562600" cy="5278785"/>
          </a:xfrm>
          <a:prstGeom prst="rect">
            <a:avLst/>
          </a:prstGeom>
        </p:spPr>
      </p:pic>
      <p:pic>
        <p:nvPicPr>
          <p:cNvPr id="8" name="SK-11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77000" y="1477268"/>
            <a:ext cx="261937" cy="213420"/>
          </a:xfrm>
          <a:prstGeom prst="rect">
            <a:avLst/>
          </a:prstGeom>
        </p:spPr>
      </p:pic>
      <p:pic>
        <p:nvPicPr>
          <p:cNvPr id="9" name="SK-11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77000" y="4341019"/>
            <a:ext cx="5105400" cy="1238250"/>
          </a:xfrm>
          <a:prstGeom prst="rect">
            <a:avLst/>
          </a:prstGeom>
        </p:spPr>
      </p:pic>
      <p:pic>
        <p:nvPicPr>
          <p:cNvPr id="10" name="SK-11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29400" y="4534346"/>
            <a:ext cx="214313" cy="175320"/>
          </a:xfrm>
          <a:prstGeom prst="rect">
            <a:avLst/>
          </a:prstGeom>
        </p:spPr>
      </p:pic>
      <p:sp>
        <p:nvSpPr>
          <p:cNvPr id="11" name="SK-11-text-10"/>
          <p:cNvSpPr/>
          <p:nvPr/>
        </p:nvSpPr>
        <p:spPr>
          <a:xfrm>
            <a:off x="571500" y="381000"/>
            <a:ext cx="11620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A1A"/>
                </a:solidFill>
              </a:rPr>
              <a:t>Behavioural Signs and Coping Mechanisms</a:t>
            </a:r>
            <a:endParaRPr lang="en-US" sz="2550" dirty="0"/>
          </a:p>
        </p:txBody>
      </p:sp>
      <p:sp>
        <p:nvSpPr>
          <p:cNvPr id="12" name="SK-11-text-11"/>
          <p:cNvSpPr/>
          <p:nvPr/>
        </p:nvSpPr>
        <p:spPr>
          <a:xfrm>
            <a:off x="571500" y="807690"/>
            <a:ext cx="113157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E065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CLINICAL MODULE</a:t>
            </a:r>
            <a:endParaRPr lang="en-US" sz="1050" dirty="0"/>
          </a:p>
        </p:txBody>
      </p:sp>
      <p:sp>
        <p:nvSpPr>
          <p:cNvPr id="13" name="SK-11-text-12"/>
          <p:cNvSpPr/>
          <p:nvPr/>
        </p:nvSpPr>
        <p:spPr>
          <a:xfrm>
            <a:off x="985838" y="1426815"/>
            <a:ext cx="528066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Changes in Daily Life</a:t>
            </a:r>
            <a:endParaRPr lang="en-US" sz="1650" dirty="0"/>
          </a:p>
        </p:txBody>
      </p:sp>
      <p:sp>
        <p:nvSpPr>
          <p:cNvPr id="14" name="SK-11-text-13"/>
          <p:cNvSpPr/>
          <p:nvPr/>
        </p:nvSpPr>
        <p:spPr>
          <a:xfrm>
            <a:off x="609600" y="1931640"/>
            <a:ext cx="51911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Sleep Disturbances</a:t>
            </a:r>
            <a:endParaRPr lang="en-US" sz="1350" dirty="0"/>
          </a:p>
        </p:txBody>
      </p:sp>
      <p:sp>
        <p:nvSpPr>
          <p:cNvPr id="15" name="SK-11-text-14"/>
          <p:cNvSpPr/>
          <p:nvPr/>
        </p:nvSpPr>
        <p:spPr>
          <a:xfrm>
            <a:off x="609600" y="2226915"/>
            <a:ext cx="51054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Insomnia, early waking, or excessive sleeping (hypersomnia) as a retreat.</a:t>
            </a:r>
            <a:endParaRPr lang="en-US" sz="1200" dirty="0"/>
          </a:p>
        </p:txBody>
      </p:sp>
      <p:sp>
        <p:nvSpPr>
          <p:cNvPr id="16" name="SK-11-text-15"/>
          <p:cNvSpPr/>
          <p:nvPr/>
        </p:nvSpPr>
        <p:spPr>
          <a:xfrm>
            <a:off x="609600" y="2805857"/>
            <a:ext cx="51911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Social Withdrawal</a:t>
            </a:r>
            <a:endParaRPr lang="en-US" sz="1350" dirty="0"/>
          </a:p>
        </p:txBody>
      </p:sp>
      <p:sp>
        <p:nvSpPr>
          <p:cNvPr id="17" name="SK-11-text-16"/>
          <p:cNvSpPr/>
          <p:nvPr/>
        </p:nvSpPr>
        <p:spPr>
          <a:xfrm>
            <a:off x="609600" y="3101132"/>
            <a:ext cx="51054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Avoiding friends, cancelling plans, and isolating from supportive networks.</a:t>
            </a:r>
            <a:endParaRPr lang="en-US" sz="1200" dirty="0"/>
          </a:p>
        </p:txBody>
      </p:sp>
      <p:sp>
        <p:nvSpPr>
          <p:cNvPr id="18" name="SK-11-text-17"/>
          <p:cNvSpPr/>
          <p:nvPr/>
        </p:nvSpPr>
        <p:spPr>
          <a:xfrm>
            <a:off x="609600" y="3680073"/>
            <a:ext cx="51911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Occupational Impact</a:t>
            </a:r>
            <a:endParaRPr lang="en-US" sz="1350" dirty="0"/>
          </a:p>
        </p:txBody>
      </p:sp>
      <p:sp>
        <p:nvSpPr>
          <p:cNvPr id="19" name="SK-11-text-18"/>
          <p:cNvSpPr/>
          <p:nvPr/>
        </p:nvSpPr>
        <p:spPr>
          <a:xfrm>
            <a:off x="609600" y="3975348"/>
            <a:ext cx="51054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Taking work home, increased mistakes, poor time management, or presenteeism.</a:t>
            </a:r>
            <a:endParaRPr lang="en-US" sz="1200" dirty="0"/>
          </a:p>
        </p:txBody>
      </p:sp>
      <p:sp>
        <p:nvSpPr>
          <p:cNvPr id="20" name="SK-11-text-19"/>
          <p:cNvSpPr/>
          <p:nvPr/>
        </p:nvSpPr>
        <p:spPr>
          <a:xfrm>
            <a:off x="609600" y="4554289"/>
            <a:ext cx="51911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Neglect of Self-Care</a:t>
            </a:r>
            <a:endParaRPr lang="en-US" sz="1350" dirty="0"/>
          </a:p>
        </p:txBody>
      </p:sp>
      <p:sp>
        <p:nvSpPr>
          <p:cNvPr id="21" name="SK-11-text-20"/>
          <p:cNvSpPr/>
          <p:nvPr/>
        </p:nvSpPr>
        <p:spPr>
          <a:xfrm>
            <a:off x="609600" y="4849564"/>
            <a:ext cx="51054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Stopping exercise, poor personal hygiene, or abandoning previously enjoyed hobbies.</a:t>
            </a:r>
            <a:endParaRPr lang="en-US" sz="1200" dirty="0"/>
          </a:p>
        </p:txBody>
      </p:sp>
      <p:sp>
        <p:nvSpPr>
          <p:cNvPr id="22" name="SK-11-text-21"/>
          <p:cNvSpPr/>
          <p:nvPr/>
        </p:nvSpPr>
        <p:spPr>
          <a:xfrm>
            <a:off x="6853238" y="1426815"/>
            <a:ext cx="5338763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Maladaptive Strategies</a:t>
            </a:r>
            <a:endParaRPr lang="en-US" sz="1650" dirty="0"/>
          </a:p>
        </p:txBody>
      </p:sp>
      <p:sp>
        <p:nvSpPr>
          <p:cNvPr id="23" name="SK-11-text-22"/>
          <p:cNvSpPr/>
          <p:nvPr/>
        </p:nvSpPr>
        <p:spPr>
          <a:xfrm>
            <a:off x="6477000" y="1931640"/>
            <a:ext cx="51911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Substance Escalation</a:t>
            </a:r>
            <a:endParaRPr lang="en-US" sz="1350" dirty="0"/>
          </a:p>
        </p:txBody>
      </p:sp>
      <p:sp>
        <p:nvSpPr>
          <p:cNvPr id="24" name="SK-11-text-23"/>
          <p:cNvSpPr/>
          <p:nvPr/>
        </p:nvSpPr>
        <p:spPr>
          <a:xfrm>
            <a:off x="6477000" y="2226915"/>
            <a:ext cx="51054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Increased alcohol, caffeine, or nicotine use to "medicate" stress or aid sleep.</a:t>
            </a:r>
            <a:endParaRPr lang="en-US" sz="1200" dirty="0"/>
          </a:p>
        </p:txBody>
      </p:sp>
      <p:sp>
        <p:nvSpPr>
          <p:cNvPr id="25" name="SK-11-text-24"/>
          <p:cNvSpPr/>
          <p:nvPr/>
        </p:nvSpPr>
        <p:spPr>
          <a:xfrm>
            <a:off x="6477000" y="2805857"/>
            <a:ext cx="51911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Altered Appetite</a:t>
            </a:r>
            <a:endParaRPr lang="en-US" sz="1350" dirty="0"/>
          </a:p>
        </p:txBody>
      </p:sp>
      <p:sp>
        <p:nvSpPr>
          <p:cNvPr id="26" name="SK-11-text-25"/>
          <p:cNvSpPr/>
          <p:nvPr/>
        </p:nvSpPr>
        <p:spPr>
          <a:xfrm>
            <a:off x="6477000" y="3101132"/>
            <a:ext cx="51054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Emotional "comfort" eating (high sugar/fat) or complete loss of interest in food.</a:t>
            </a:r>
            <a:endParaRPr lang="en-US" sz="1200" dirty="0"/>
          </a:p>
        </p:txBody>
      </p:sp>
      <p:sp>
        <p:nvSpPr>
          <p:cNvPr id="27" name="SK-11-text-26"/>
          <p:cNvSpPr/>
          <p:nvPr/>
        </p:nvSpPr>
        <p:spPr>
          <a:xfrm>
            <a:off x="6477000" y="3680073"/>
            <a:ext cx="543496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Risk-Taking &amp; Irritability</a:t>
            </a:r>
            <a:endParaRPr lang="en-US" sz="1350" dirty="0"/>
          </a:p>
        </p:txBody>
      </p:sp>
      <p:sp>
        <p:nvSpPr>
          <p:cNvPr id="28" name="SK-11-text-27"/>
          <p:cNvSpPr/>
          <p:nvPr/>
        </p:nvSpPr>
        <p:spPr>
          <a:xfrm>
            <a:off x="6477000" y="3975348"/>
            <a:ext cx="57150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Impulsive spending, reckless driving, or uncharacteristic aggression.</a:t>
            </a:r>
            <a:endParaRPr lang="en-US" sz="1200" dirty="0"/>
          </a:p>
        </p:txBody>
      </p:sp>
      <p:sp>
        <p:nvSpPr>
          <p:cNvPr id="29" name="SK-11-text-28"/>
          <p:cNvSpPr/>
          <p:nvPr/>
        </p:nvSpPr>
        <p:spPr>
          <a:xfrm>
            <a:off x="6919913" y="4493419"/>
            <a:ext cx="48006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856404"/>
                </a:solidFill>
              </a:rPr>
              <a:t>COMMON PITFALL</a:t>
            </a:r>
            <a:endParaRPr lang="en-US" sz="1350" dirty="0"/>
          </a:p>
        </p:txBody>
      </p:sp>
      <p:sp>
        <p:nvSpPr>
          <p:cNvPr id="30" name="SK-11-text-29"/>
          <p:cNvSpPr/>
          <p:nvPr/>
        </p:nvSpPr>
        <p:spPr>
          <a:xfrm>
            <a:off x="6629400" y="4826794"/>
            <a:ext cx="4800600" cy="600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85640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Coping Paradox:</a:t>
            </a:r>
            <a:r>
              <a:rPr lang="en-US" sz="1125" dirty="0">
                <a:solidFill>
                  <a:srgbClr val="85640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Short-term relief strategies often become long-term stressors. For example, using alcohol to sleep disrupts sleep cycles and creates secondary dependency issues.</a:t>
            </a:r>
            <a:endParaRPr lang="en-US" sz="1125" dirty="0"/>
          </a:p>
        </p:txBody>
      </p:sp>
      <p:sp>
        <p:nvSpPr>
          <p:cNvPr id="31" name="SK-11-text-30"/>
          <p:cNvSpPr/>
          <p:nvPr/>
        </p:nvSpPr>
        <p:spPr>
          <a:xfrm>
            <a:off x="10306050" y="6467475"/>
            <a:ext cx="18859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070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81000"/>
            <a:ext cx="11430000" cy="626715"/>
          </a:xfrm>
          <a:prstGeom prst="rect">
            <a:avLst/>
          </a:prstGeom>
        </p:spPr>
      </p:pic>
      <p:pic>
        <p:nvPicPr>
          <p:cNvPr id="5" name="SK-1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91100" y="1837283"/>
            <a:ext cx="38100" cy="3810000"/>
          </a:xfrm>
          <a:prstGeom prst="rect">
            <a:avLst/>
          </a:prstGeom>
        </p:spPr>
      </p:pic>
      <p:pic>
        <p:nvPicPr>
          <p:cNvPr id="6" name="SK-1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05450" y="1647676"/>
            <a:ext cx="266700" cy="266700"/>
          </a:xfrm>
          <a:prstGeom prst="rect">
            <a:avLst/>
          </a:prstGeom>
        </p:spPr>
      </p:pic>
      <p:pic>
        <p:nvPicPr>
          <p:cNvPr id="7" name="SK-1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05450" y="2531269"/>
            <a:ext cx="266700" cy="255984"/>
          </a:xfrm>
          <a:prstGeom prst="rect">
            <a:avLst/>
          </a:prstGeom>
        </p:spPr>
      </p:pic>
      <p:pic>
        <p:nvPicPr>
          <p:cNvPr id="8" name="SK-1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05450" y="3414861"/>
            <a:ext cx="266700" cy="266700"/>
          </a:xfrm>
          <a:prstGeom prst="rect">
            <a:avLst/>
          </a:prstGeom>
        </p:spPr>
      </p:pic>
      <p:pic>
        <p:nvPicPr>
          <p:cNvPr id="9" name="SK-1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505450" y="4298454"/>
            <a:ext cx="266700" cy="255984"/>
          </a:xfrm>
          <a:prstGeom prst="rect">
            <a:avLst/>
          </a:prstGeom>
        </p:spPr>
      </p:pic>
      <p:pic>
        <p:nvPicPr>
          <p:cNvPr id="10" name="SK-1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505450" y="5182046"/>
            <a:ext cx="266700" cy="255984"/>
          </a:xfrm>
          <a:prstGeom prst="rect">
            <a:avLst/>
          </a:prstGeom>
        </p:spPr>
      </p:pic>
      <p:sp>
        <p:nvSpPr>
          <p:cNvPr id="11" name="SK-12-text-10"/>
          <p:cNvSpPr/>
          <p:nvPr/>
        </p:nvSpPr>
        <p:spPr>
          <a:xfrm>
            <a:off x="571500" y="381000"/>
            <a:ext cx="11401425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A1A"/>
                </a:solidFill>
              </a:rPr>
              <a:t>Mandatory Red Flags</a:t>
            </a:r>
            <a:endParaRPr lang="en-US" sz="2550" dirty="0"/>
          </a:p>
        </p:txBody>
      </p:sp>
      <p:sp>
        <p:nvSpPr>
          <p:cNvPr id="12" name="SK-12-text-11"/>
          <p:cNvSpPr/>
          <p:nvPr/>
        </p:nvSpPr>
        <p:spPr>
          <a:xfrm>
            <a:off x="571500" y="807690"/>
            <a:ext cx="113157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E065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CLINICAL MODULE</a:t>
            </a:r>
            <a:endParaRPr lang="en-US" sz="1050" dirty="0"/>
          </a:p>
        </p:txBody>
      </p:sp>
      <p:sp>
        <p:nvSpPr>
          <p:cNvPr id="13" name="SK-12-text-12"/>
          <p:cNvSpPr/>
          <p:nvPr/>
        </p:nvSpPr>
        <p:spPr>
          <a:xfrm>
            <a:off x="571500" y="2713583"/>
            <a:ext cx="3943350" cy="2057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8100"/>
              </a:lnSpc>
              <a:buNone/>
            </a:pPr>
            <a:r>
              <a:rPr lang="en-US" sz="9000" b="1" dirty="0">
                <a:solidFill>
                  <a:srgbClr val="D32F2F"/>
                </a:solidFill>
              </a:rPr>
              <a:t>RED</a:t>
            </a:r>
            <a:endParaRPr lang="en-US" sz="9000" dirty="0"/>
          </a:p>
          <a:p>
            <a:pPr marL="0" indent="0" algn="r">
              <a:lnSpc>
                <a:spcPts val="8100"/>
              </a:lnSpc>
              <a:buNone/>
            </a:pPr>
            <a:r>
              <a:rPr lang="en-US" sz="9000" b="1" dirty="0">
                <a:solidFill>
                  <a:srgbClr val="D32F2F"/>
                </a:solidFill>
              </a:rPr>
              <a:t>FLAGS</a:t>
            </a:r>
            <a:endParaRPr lang="en-US" sz="9000" dirty="0"/>
          </a:p>
        </p:txBody>
      </p:sp>
      <p:sp>
        <p:nvSpPr>
          <p:cNvPr id="14" name="SK-12-text-13"/>
          <p:cNvSpPr/>
          <p:nvPr/>
        </p:nvSpPr>
        <p:spPr>
          <a:xfrm>
            <a:off x="5915025" y="1609576"/>
            <a:ext cx="5810250" cy="2513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D32F2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Risk to Self or Others</a:t>
            </a:r>
            <a:endParaRPr lang="en-US" sz="1650" dirty="0"/>
          </a:p>
        </p:txBody>
      </p:sp>
      <p:sp>
        <p:nvSpPr>
          <p:cNvPr id="15" name="SK-12-text-14"/>
          <p:cNvSpPr/>
          <p:nvPr/>
        </p:nvSpPr>
        <p:spPr>
          <a:xfrm>
            <a:off x="5915025" y="1860947"/>
            <a:ext cx="5705475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Suicide ideation, intent, or plans; self-harm; escalating aggression or violence.</a:t>
            </a:r>
            <a:endParaRPr lang="en-US" sz="1350" dirty="0"/>
          </a:p>
        </p:txBody>
      </p:sp>
      <p:sp>
        <p:nvSpPr>
          <p:cNvPr id="16" name="SK-12-text-15"/>
          <p:cNvSpPr/>
          <p:nvPr/>
        </p:nvSpPr>
        <p:spPr>
          <a:xfrm>
            <a:off x="5915025" y="2493169"/>
            <a:ext cx="6276975" cy="2513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D32F2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Psychosis &amp; Mood Instability</a:t>
            </a:r>
            <a:endParaRPr lang="en-US" sz="1650" dirty="0"/>
          </a:p>
        </p:txBody>
      </p:sp>
      <p:sp>
        <p:nvSpPr>
          <p:cNvPr id="17" name="SK-12-text-16"/>
          <p:cNvSpPr/>
          <p:nvPr/>
        </p:nvSpPr>
        <p:spPr>
          <a:xfrm>
            <a:off x="5915025" y="2744539"/>
            <a:ext cx="5705475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Delusions, hallucinations, mania, or severe depression preventing self-care.</a:t>
            </a:r>
            <a:endParaRPr lang="en-US" sz="1350" dirty="0"/>
          </a:p>
        </p:txBody>
      </p:sp>
      <p:sp>
        <p:nvSpPr>
          <p:cNvPr id="18" name="SK-12-text-17"/>
          <p:cNvSpPr/>
          <p:nvPr/>
        </p:nvSpPr>
        <p:spPr>
          <a:xfrm>
            <a:off x="5915025" y="3376761"/>
            <a:ext cx="5810250" cy="2513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D32F2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Safeguarding &amp; Abuse</a:t>
            </a:r>
            <a:endParaRPr lang="en-US" sz="1650" dirty="0"/>
          </a:p>
        </p:txBody>
      </p:sp>
      <p:sp>
        <p:nvSpPr>
          <p:cNvPr id="19" name="SK-12-text-18"/>
          <p:cNvSpPr/>
          <p:nvPr/>
        </p:nvSpPr>
        <p:spPr>
          <a:xfrm>
            <a:off x="5915025" y="3628132"/>
            <a:ext cx="5705475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Domestic abuse or concerns regarding children/vulnerable adults in the household.</a:t>
            </a:r>
            <a:endParaRPr lang="en-US" sz="1350" dirty="0"/>
          </a:p>
        </p:txBody>
      </p:sp>
      <p:sp>
        <p:nvSpPr>
          <p:cNvPr id="20" name="SK-12-text-19"/>
          <p:cNvSpPr/>
          <p:nvPr/>
        </p:nvSpPr>
        <p:spPr>
          <a:xfrm>
            <a:off x="5915025" y="4260354"/>
            <a:ext cx="5810250" cy="2513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D32F2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Acute Medical Mimics</a:t>
            </a:r>
            <a:endParaRPr lang="en-US" sz="1650" dirty="0"/>
          </a:p>
        </p:txBody>
      </p:sp>
      <p:sp>
        <p:nvSpPr>
          <p:cNvPr id="21" name="SK-12-text-20"/>
          <p:cNvSpPr/>
          <p:nvPr/>
        </p:nvSpPr>
        <p:spPr>
          <a:xfrm>
            <a:off x="5915025" y="4511725"/>
            <a:ext cx="5705475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Chest pain, syncope, severe breathlessness, or substance withdrawal states.</a:t>
            </a:r>
            <a:endParaRPr lang="en-US" sz="1350" dirty="0"/>
          </a:p>
        </p:txBody>
      </p:sp>
      <p:sp>
        <p:nvSpPr>
          <p:cNvPr id="22" name="SK-12-text-21"/>
          <p:cNvSpPr/>
          <p:nvPr/>
        </p:nvSpPr>
        <p:spPr>
          <a:xfrm>
            <a:off x="5915025" y="5143946"/>
            <a:ext cx="6276975" cy="2513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D32F2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High-Risk Occupational Impairment</a:t>
            </a:r>
            <a:endParaRPr lang="en-US" sz="1650" dirty="0"/>
          </a:p>
        </p:txBody>
      </p:sp>
      <p:sp>
        <p:nvSpPr>
          <p:cNvPr id="23" name="SK-12-text-22"/>
          <p:cNvSpPr/>
          <p:nvPr/>
        </p:nvSpPr>
        <p:spPr>
          <a:xfrm>
            <a:off x="5915025" y="5395317"/>
            <a:ext cx="5705475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Impaired function in public safety roles (e.g., pilots, surgeons, HGV drivers).</a:t>
            </a:r>
            <a:endParaRPr lang="en-US" sz="1350" dirty="0"/>
          </a:p>
        </p:txBody>
      </p:sp>
      <p:sp>
        <p:nvSpPr>
          <p:cNvPr id="24" name="SK-12-text-23"/>
          <p:cNvSpPr/>
          <p:nvPr/>
        </p:nvSpPr>
        <p:spPr>
          <a:xfrm>
            <a:off x="10306050" y="6467475"/>
            <a:ext cx="18859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070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81000"/>
            <a:ext cx="11430000" cy="626715"/>
          </a:xfrm>
          <a:prstGeom prst="rect">
            <a:avLst/>
          </a:prstGeom>
        </p:spPr>
      </p:pic>
      <p:pic>
        <p:nvPicPr>
          <p:cNvPr id="5" name="SK-1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102965"/>
            <a:ext cx="11430000" cy="485775"/>
          </a:xfrm>
          <a:prstGeom prst="rect">
            <a:avLst/>
          </a:prstGeom>
        </p:spPr>
      </p:pic>
      <p:pic>
        <p:nvPicPr>
          <p:cNvPr id="6" name="SK-1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231553"/>
            <a:ext cx="285750" cy="228600"/>
          </a:xfrm>
          <a:prstGeom prst="rect">
            <a:avLst/>
          </a:prstGeom>
        </p:spPr>
      </p:pic>
      <p:pic>
        <p:nvPicPr>
          <p:cNvPr id="7" name="SK-1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" y="1731615"/>
            <a:ext cx="11430000" cy="4554885"/>
          </a:xfrm>
          <a:prstGeom prst="rect">
            <a:avLst/>
          </a:prstGeom>
        </p:spPr>
      </p:pic>
      <p:pic>
        <p:nvPicPr>
          <p:cNvPr id="8" name="SK-1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1000" y="1731615"/>
            <a:ext cx="2857500" cy="457200"/>
          </a:xfrm>
          <a:prstGeom prst="rect">
            <a:avLst/>
          </a:prstGeom>
        </p:spPr>
      </p:pic>
      <p:pic>
        <p:nvPicPr>
          <p:cNvPr id="9" name="SK-1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38500" y="1731615"/>
            <a:ext cx="8572500" cy="457200"/>
          </a:xfrm>
          <a:prstGeom prst="rect">
            <a:avLst/>
          </a:prstGeom>
        </p:spPr>
      </p:pic>
      <p:pic>
        <p:nvPicPr>
          <p:cNvPr id="10" name="SK-1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1000" y="2188815"/>
            <a:ext cx="2857500" cy="769293"/>
          </a:xfrm>
          <a:prstGeom prst="rect">
            <a:avLst/>
          </a:prstGeom>
        </p:spPr>
      </p:pic>
      <p:pic>
        <p:nvPicPr>
          <p:cNvPr id="11" name="SK-1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238500" y="2188815"/>
            <a:ext cx="8572500" cy="769293"/>
          </a:xfrm>
          <a:prstGeom prst="rect">
            <a:avLst/>
          </a:prstGeom>
        </p:spPr>
      </p:pic>
      <p:pic>
        <p:nvPicPr>
          <p:cNvPr id="12" name="SK-13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1000" y="2958108"/>
            <a:ext cx="2857500" cy="769293"/>
          </a:xfrm>
          <a:prstGeom prst="rect">
            <a:avLst/>
          </a:prstGeom>
        </p:spPr>
      </p:pic>
      <p:pic>
        <p:nvPicPr>
          <p:cNvPr id="13" name="SK-13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238500" y="2958108"/>
            <a:ext cx="8572500" cy="769293"/>
          </a:xfrm>
          <a:prstGeom prst="rect">
            <a:avLst/>
          </a:prstGeom>
        </p:spPr>
      </p:pic>
      <p:pic>
        <p:nvPicPr>
          <p:cNvPr id="14" name="SK-13-img-13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1000" y="3727400"/>
            <a:ext cx="2857500" cy="769293"/>
          </a:xfrm>
          <a:prstGeom prst="rect">
            <a:avLst/>
          </a:prstGeom>
        </p:spPr>
      </p:pic>
      <p:pic>
        <p:nvPicPr>
          <p:cNvPr id="15" name="SK-13-img-14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238500" y="3727400"/>
            <a:ext cx="8572500" cy="769293"/>
          </a:xfrm>
          <a:prstGeom prst="rect">
            <a:avLst/>
          </a:prstGeom>
        </p:spPr>
      </p:pic>
      <p:pic>
        <p:nvPicPr>
          <p:cNvPr id="16" name="SK-13-img-15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1000" y="4496693"/>
            <a:ext cx="2857500" cy="769293"/>
          </a:xfrm>
          <a:prstGeom prst="rect">
            <a:avLst/>
          </a:prstGeom>
        </p:spPr>
      </p:pic>
      <p:pic>
        <p:nvPicPr>
          <p:cNvPr id="17" name="SK-13-img-16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238500" y="4496693"/>
            <a:ext cx="8572500" cy="769293"/>
          </a:xfrm>
          <a:prstGeom prst="rect">
            <a:avLst/>
          </a:prstGeom>
        </p:spPr>
      </p:pic>
      <p:pic>
        <p:nvPicPr>
          <p:cNvPr id="18" name="SK-13-img-17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81000" y="5265986"/>
            <a:ext cx="2857500" cy="1020514"/>
          </a:xfrm>
          <a:prstGeom prst="rect">
            <a:avLst/>
          </a:prstGeom>
        </p:spPr>
      </p:pic>
      <p:pic>
        <p:nvPicPr>
          <p:cNvPr id="19" name="SK-13-img-18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238500" y="5265986"/>
            <a:ext cx="8572500" cy="1020514"/>
          </a:xfrm>
          <a:prstGeom prst="rect">
            <a:avLst/>
          </a:prstGeom>
        </p:spPr>
      </p:pic>
      <p:sp>
        <p:nvSpPr>
          <p:cNvPr id="20" name="SK-13-text-19"/>
          <p:cNvSpPr/>
          <p:nvPr/>
        </p:nvSpPr>
        <p:spPr>
          <a:xfrm>
            <a:off x="571500" y="381000"/>
            <a:ext cx="11620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A1A"/>
                </a:solidFill>
              </a:rPr>
              <a:t>Differential Diagnosis and Mimics</a:t>
            </a:r>
            <a:endParaRPr lang="en-US" sz="2550" dirty="0"/>
          </a:p>
        </p:txBody>
      </p:sp>
      <p:sp>
        <p:nvSpPr>
          <p:cNvPr id="21" name="SK-13-text-20"/>
          <p:cNvSpPr/>
          <p:nvPr/>
        </p:nvSpPr>
        <p:spPr>
          <a:xfrm>
            <a:off x="571500" y="807690"/>
            <a:ext cx="113157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E065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CLINICAL MODULE</a:t>
            </a:r>
            <a:endParaRPr lang="en-US" sz="1050" dirty="0"/>
          </a:p>
        </p:txBody>
      </p:sp>
      <p:sp>
        <p:nvSpPr>
          <p:cNvPr id="22" name="SK-13-text-21"/>
          <p:cNvSpPr/>
          <p:nvPr/>
        </p:nvSpPr>
        <p:spPr>
          <a:xfrm>
            <a:off x="1000125" y="1217265"/>
            <a:ext cx="1119187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AKT PEARL: Stress is NOT a clinical diagnosis by itself. It is a context or a presenting problem.</a:t>
            </a:r>
            <a:endParaRPr lang="en-US" sz="1350" dirty="0"/>
          </a:p>
        </p:txBody>
      </p:sp>
      <p:sp>
        <p:nvSpPr>
          <p:cNvPr id="23" name="SK-13-text-22"/>
          <p:cNvSpPr/>
          <p:nvPr/>
        </p:nvSpPr>
        <p:spPr>
          <a:xfrm>
            <a:off x="523875" y="1731615"/>
            <a:ext cx="26479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Condition</a:t>
            </a:r>
            <a:endParaRPr lang="en-US" sz="1200" dirty="0"/>
          </a:p>
        </p:txBody>
      </p:sp>
      <p:sp>
        <p:nvSpPr>
          <p:cNvPr id="24" name="SK-13-text-23"/>
          <p:cNvSpPr/>
          <p:nvPr/>
        </p:nvSpPr>
        <p:spPr>
          <a:xfrm>
            <a:off x="3381375" y="1731615"/>
            <a:ext cx="83629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Key Distinguishing Features and Clinical Clues</a:t>
            </a:r>
            <a:endParaRPr lang="en-US" sz="1200" dirty="0"/>
          </a:p>
        </p:txBody>
      </p:sp>
      <p:sp>
        <p:nvSpPr>
          <p:cNvPr id="25" name="SK-13-text-24"/>
          <p:cNvSpPr/>
          <p:nvPr/>
        </p:nvSpPr>
        <p:spPr>
          <a:xfrm>
            <a:off x="523875" y="2188815"/>
            <a:ext cx="2571750" cy="76929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Normal Stress / Adjustment Disorder</a:t>
            </a:r>
            <a:endParaRPr lang="en-US" sz="1200" dirty="0"/>
          </a:p>
        </p:txBody>
      </p:sp>
      <p:sp>
        <p:nvSpPr>
          <p:cNvPr id="26" name="SK-13-text-25"/>
          <p:cNvSpPr/>
          <p:nvPr/>
        </p:nvSpPr>
        <p:spPr>
          <a:xfrm>
            <a:off x="3381375" y="2188815"/>
            <a:ext cx="8286750" cy="76929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Symptoms are proportional to an identifiable situational trigger. Function is largely preserved. Symptoms typically resolve when the stressor is removed or managed.</a:t>
            </a:r>
            <a:endParaRPr lang="en-US" sz="1200" dirty="0"/>
          </a:p>
        </p:txBody>
      </p:sp>
      <p:sp>
        <p:nvSpPr>
          <p:cNvPr id="27" name="SK-13-text-26"/>
          <p:cNvSpPr/>
          <p:nvPr/>
        </p:nvSpPr>
        <p:spPr>
          <a:xfrm>
            <a:off x="523875" y="2958108"/>
            <a:ext cx="3368040" cy="76929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Occupational Burnout</a:t>
            </a:r>
            <a:endParaRPr lang="en-US" sz="1200" dirty="0"/>
          </a:p>
        </p:txBody>
      </p:sp>
      <p:sp>
        <p:nvSpPr>
          <p:cNvPr id="28" name="SK-13-text-27"/>
          <p:cNvSpPr/>
          <p:nvPr/>
        </p:nvSpPr>
        <p:spPr>
          <a:xfrm>
            <a:off x="3381375" y="2958108"/>
            <a:ext cx="8286750" cy="76929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Specifically related to chronic workplace stress. Characterized by the "Three Dimensions": Emotional exhaustion, depersonalization (cynicism), and reduced professional efficacy.</a:t>
            </a:r>
            <a:endParaRPr lang="en-US" sz="1200" dirty="0"/>
          </a:p>
        </p:txBody>
      </p:sp>
      <p:sp>
        <p:nvSpPr>
          <p:cNvPr id="29" name="SK-13-text-28"/>
          <p:cNvSpPr/>
          <p:nvPr/>
        </p:nvSpPr>
        <p:spPr>
          <a:xfrm>
            <a:off x="523875" y="3727400"/>
            <a:ext cx="3368040" cy="76929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GAD / Panic Disorder</a:t>
            </a:r>
            <a:endParaRPr lang="en-US" sz="1200" dirty="0"/>
          </a:p>
        </p:txBody>
      </p:sp>
      <p:sp>
        <p:nvSpPr>
          <p:cNvPr id="30" name="SK-13-text-29"/>
          <p:cNvSpPr/>
          <p:nvPr/>
        </p:nvSpPr>
        <p:spPr>
          <a:xfrm>
            <a:off x="3381375" y="3727400"/>
            <a:ext cx="8286750" cy="76929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GAD:</a:t>
            </a:r>
            <a:r>
              <a:rPr lang="en-US" sz="120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Excessive, uncontrollable worry about multiple events for ≥ 6 months.</a:t>
            </a:r>
            <a:endParaRPr lang="en-US" sz="1200" dirty="0"/>
          </a:p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Panic:</a:t>
            </a:r>
            <a:r>
              <a:rPr lang="en-US" sz="120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Recurrent, unexpected panic attacks with persistent worry about future attacks.</a:t>
            </a:r>
            <a:endParaRPr lang="en-US" sz="1200" dirty="0"/>
          </a:p>
        </p:txBody>
      </p:sp>
      <p:sp>
        <p:nvSpPr>
          <p:cNvPr id="31" name="SK-13-text-30"/>
          <p:cNvSpPr/>
          <p:nvPr/>
        </p:nvSpPr>
        <p:spPr>
          <a:xfrm>
            <a:off x="523875" y="4496693"/>
            <a:ext cx="3038856" cy="76929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Depressive Episode</a:t>
            </a:r>
            <a:endParaRPr lang="en-US" sz="1200" dirty="0"/>
          </a:p>
        </p:txBody>
      </p:sp>
      <p:sp>
        <p:nvSpPr>
          <p:cNvPr id="32" name="SK-13-text-31"/>
          <p:cNvSpPr/>
          <p:nvPr/>
        </p:nvSpPr>
        <p:spPr>
          <a:xfrm>
            <a:off x="3381375" y="4496693"/>
            <a:ext cx="8286750" cy="76929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Pervasive low mood and anhedonia (loss of interest) for ≥ 2 weeks. Look for biological signs: sleep disturbance, appetite changes, and thoughts of self-harm or guilt.</a:t>
            </a:r>
            <a:endParaRPr lang="en-US" sz="1200" dirty="0"/>
          </a:p>
        </p:txBody>
      </p:sp>
      <p:sp>
        <p:nvSpPr>
          <p:cNvPr id="33" name="SK-13-text-32"/>
          <p:cNvSpPr/>
          <p:nvPr/>
        </p:nvSpPr>
        <p:spPr>
          <a:xfrm>
            <a:off x="523875" y="4953000"/>
            <a:ext cx="2571750" cy="1333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Physical Mimics</a:t>
            </a:r>
            <a:endParaRPr lang="en-US" sz="1200" dirty="0"/>
          </a:p>
          <a:p>
            <a:pPr marL="0" indent="0">
              <a:lnSpc>
                <a:spcPts val="1260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EXCLUDE THESE</a:t>
            </a:r>
            <a:endParaRPr lang="en-US" sz="1200" dirty="0"/>
          </a:p>
        </p:txBody>
      </p:sp>
      <p:sp>
        <p:nvSpPr>
          <p:cNvPr id="34" name="SK-13-text-33"/>
          <p:cNvSpPr/>
          <p:nvPr/>
        </p:nvSpPr>
        <p:spPr>
          <a:xfrm>
            <a:off x="3381375" y="5265986"/>
            <a:ext cx="8286750" cy="102051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Hyperthyroidism:</a:t>
            </a:r>
            <a:r>
              <a:rPr lang="en-US" sz="120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Tremor, weight loss, heat intolerance, tachycardia.</a:t>
            </a:r>
            <a:endParaRPr lang="en-US" sz="1200" dirty="0"/>
          </a:p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Anaemia:</a:t>
            </a:r>
            <a:r>
              <a:rPr lang="en-US" sz="120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Pallor, profound lethargy, breathlessness.</a:t>
            </a:r>
            <a:endParaRPr lang="en-US" sz="1200" dirty="0"/>
          </a:p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Cardiac:</a:t>
            </a:r>
            <a:r>
              <a:rPr lang="en-US" sz="120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Arrhythmias (palpitations), angina (chest tightness).</a:t>
            </a:r>
            <a:endParaRPr lang="en-US" sz="1200" dirty="0"/>
          </a:p>
        </p:txBody>
      </p:sp>
      <p:sp>
        <p:nvSpPr>
          <p:cNvPr id="35" name="SK-13-text-34"/>
          <p:cNvSpPr/>
          <p:nvPr/>
        </p:nvSpPr>
        <p:spPr>
          <a:xfrm>
            <a:off x="10306050" y="6467475"/>
            <a:ext cx="18859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070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81000"/>
            <a:ext cx="11430000" cy="626715"/>
          </a:xfrm>
          <a:prstGeom prst="rect">
            <a:avLst/>
          </a:prstGeom>
        </p:spPr>
      </p:pic>
      <p:pic>
        <p:nvPicPr>
          <p:cNvPr id="5" name="SK-1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198215"/>
            <a:ext cx="2743200" cy="2563118"/>
          </a:xfrm>
          <a:prstGeom prst="rect">
            <a:avLst/>
          </a:prstGeom>
        </p:spPr>
      </p:pic>
      <p:pic>
        <p:nvPicPr>
          <p:cNvPr id="6" name="SK-1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300" y="1326803"/>
            <a:ext cx="228600" cy="228600"/>
          </a:xfrm>
          <a:prstGeom prst="rect">
            <a:avLst/>
          </a:prstGeom>
        </p:spPr>
      </p:pic>
      <p:pic>
        <p:nvPicPr>
          <p:cNvPr id="7" name="SK-14-img-6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76600" y="1198215"/>
            <a:ext cx="2743200" cy="2563118"/>
          </a:xfrm>
          <a:prstGeom prst="rect">
            <a:avLst/>
          </a:prstGeom>
        </p:spPr>
      </p:pic>
      <p:pic>
        <p:nvPicPr>
          <p:cNvPr id="8" name="SK-14-img-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90900" y="1326803"/>
            <a:ext cx="228600" cy="228600"/>
          </a:xfrm>
          <a:prstGeom prst="rect">
            <a:avLst/>
          </a:prstGeom>
        </p:spPr>
      </p:pic>
      <p:pic>
        <p:nvPicPr>
          <p:cNvPr id="9" name="SK-14-img-8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72200" y="1198215"/>
            <a:ext cx="2743200" cy="2563118"/>
          </a:xfrm>
          <a:prstGeom prst="rect">
            <a:avLst/>
          </a:prstGeom>
        </p:spPr>
      </p:pic>
      <p:pic>
        <p:nvPicPr>
          <p:cNvPr id="10" name="SK-14-img-9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86500" y="1326803"/>
            <a:ext cx="228600" cy="228600"/>
          </a:xfrm>
          <a:prstGeom prst="rect">
            <a:avLst/>
          </a:prstGeom>
        </p:spPr>
      </p:pic>
      <p:pic>
        <p:nvPicPr>
          <p:cNvPr id="11" name="SK-14-img-10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67800" y="1198215"/>
            <a:ext cx="2743200" cy="2563118"/>
          </a:xfrm>
          <a:prstGeom prst="rect">
            <a:avLst/>
          </a:prstGeom>
        </p:spPr>
      </p:pic>
      <p:pic>
        <p:nvPicPr>
          <p:cNvPr id="12" name="SK-14-img-11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82100" y="1326803"/>
            <a:ext cx="228600" cy="228600"/>
          </a:xfrm>
          <a:prstGeom prst="rect">
            <a:avLst/>
          </a:prstGeom>
        </p:spPr>
      </p:pic>
      <p:pic>
        <p:nvPicPr>
          <p:cNvPr id="13" name="SK-14-img-12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" y="3913733"/>
            <a:ext cx="2743200" cy="2563267"/>
          </a:xfrm>
          <a:prstGeom prst="rect">
            <a:avLst/>
          </a:prstGeom>
        </p:spPr>
      </p:pic>
      <p:pic>
        <p:nvPicPr>
          <p:cNvPr id="14" name="SK-14-img-1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300" y="4042321"/>
            <a:ext cx="228600" cy="228600"/>
          </a:xfrm>
          <a:prstGeom prst="rect">
            <a:avLst/>
          </a:prstGeom>
        </p:spPr>
      </p:pic>
      <p:pic>
        <p:nvPicPr>
          <p:cNvPr id="15" name="SK-14-img-14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76600" y="3913733"/>
            <a:ext cx="2743200" cy="2563267"/>
          </a:xfrm>
          <a:prstGeom prst="rect">
            <a:avLst/>
          </a:prstGeom>
        </p:spPr>
      </p:pic>
      <p:pic>
        <p:nvPicPr>
          <p:cNvPr id="16" name="SK-14-img-1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90900" y="4042321"/>
            <a:ext cx="228600" cy="228600"/>
          </a:xfrm>
          <a:prstGeom prst="rect">
            <a:avLst/>
          </a:prstGeom>
        </p:spPr>
      </p:pic>
      <p:pic>
        <p:nvPicPr>
          <p:cNvPr id="17" name="SK-14-img-1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72200" y="3913733"/>
            <a:ext cx="2743200" cy="2563267"/>
          </a:xfrm>
          <a:prstGeom prst="rect">
            <a:avLst/>
          </a:prstGeom>
        </p:spPr>
      </p:pic>
      <p:pic>
        <p:nvPicPr>
          <p:cNvPr id="18" name="SK-14-img-1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86500" y="4042321"/>
            <a:ext cx="228600" cy="228600"/>
          </a:xfrm>
          <a:prstGeom prst="rect">
            <a:avLst/>
          </a:prstGeom>
        </p:spPr>
      </p:pic>
      <p:pic>
        <p:nvPicPr>
          <p:cNvPr id="19" name="SK-14-img-1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067800" y="3913733"/>
            <a:ext cx="2743200" cy="2563267"/>
          </a:xfrm>
          <a:prstGeom prst="rect">
            <a:avLst/>
          </a:prstGeom>
        </p:spPr>
      </p:pic>
      <p:pic>
        <p:nvPicPr>
          <p:cNvPr id="20" name="SK-14-img-1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182100" y="4599980"/>
            <a:ext cx="142875" cy="114300"/>
          </a:xfrm>
          <a:prstGeom prst="rect">
            <a:avLst/>
          </a:prstGeom>
        </p:spPr>
      </p:pic>
      <p:pic>
        <p:nvPicPr>
          <p:cNvPr id="21" name="SK-14-img-2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182100" y="4819055"/>
            <a:ext cx="2514600" cy="1000125"/>
          </a:xfrm>
          <a:prstGeom prst="rect">
            <a:avLst/>
          </a:prstGeom>
        </p:spPr>
      </p:pic>
      <p:sp>
        <p:nvSpPr>
          <p:cNvPr id="22" name="SK-14-text-21"/>
          <p:cNvSpPr/>
          <p:nvPr/>
        </p:nvSpPr>
        <p:spPr>
          <a:xfrm>
            <a:off x="571500" y="381000"/>
            <a:ext cx="11620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A1A"/>
                </a:solidFill>
              </a:rPr>
              <a:t>Brief Primary Care Assessment Structure</a:t>
            </a:r>
            <a:endParaRPr lang="en-US" sz="2550" dirty="0"/>
          </a:p>
        </p:txBody>
      </p:sp>
      <p:sp>
        <p:nvSpPr>
          <p:cNvPr id="23" name="SK-14-text-22"/>
          <p:cNvSpPr/>
          <p:nvPr/>
        </p:nvSpPr>
        <p:spPr>
          <a:xfrm>
            <a:off x="571500" y="807690"/>
            <a:ext cx="113157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E065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CLINICAL MODULE</a:t>
            </a:r>
            <a:endParaRPr lang="en-US" sz="1050" dirty="0"/>
          </a:p>
        </p:txBody>
      </p:sp>
      <p:sp>
        <p:nvSpPr>
          <p:cNvPr id="24" name="SK-14-text-23"/>
          <p:cNvSpPr/>
          <p:nvPr/>
        </p:nvSpPr>
        <p:spPr>
          <a:xfrm>
            <a:off x="571500" y="1326803"/>
            <a:ext cx="3429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1</a:t>
            </a:r>
            <a:endParaRPr lang="en-US" sz="1050" dirty="0"/>
          </a:p>
        </p:txBody>
      </p:sp>
      <p:sp>
        <p:nvSpPr>
          <p:cNvPr id="25" name="SK-14-text-24"/>
          <p:cNvSpPr/>
          <p:nvPr/>
        </p:nvSpPr>
        <p:spPr>
          <a:xfrm>
            <a:off x="819150" y="1312515"/>
            <a:ext cx="337756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Story &amp; Triggers</a:t>
            </a:r>
            <a:endParaRPr lang="en-US" sz="1350" dirty="0"/>
          </a:p>
        </p:txBody>
      </p:sp>
      <p:sp>
        <p:nvSpPr>
          <p:cNvPr id="26" name="SK-14-text-25"/>
          <p:cNvSpPr/>
          <p:nvPr/>
        </p:nvSpPr>
        <p:spPr>
          <a:xfrm>
            <a:off x="495300" y="1645890"/>
            <a:ext cx="2514600" cy="971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Open exploration of the timeline.</a:t>
            </a:r>
            <a:endParaRPr lang="en-US" sz="1125" dirty="0"/>
          </a:p>
        </p:txBody>
      </p:sp>
      <p:sp>
        <p:nvSpPr>
          <p:cNvPr id="27" name="SK-14-text-26"/>
          <p:cNvSpPr/>
          <p:nvPr/>
        </p:nvSpPr>
        <p:spPr>
          <a:xfrm>
            <a:off x="3467100" y="1326803"/>
            <a:ext cx="3429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2</a:t>
            </a:r>
            <a:endParaRPr lang="en-US" sz="1050" dirty="0"/>
          </a:p>
        </p:txBody>
      </p:sp>
      <p:sp>
        <p:nvSpPr>
          <p:cNvPr id="28" name="SK-14-text-27"/>
          <p:cNvSpPr/>
          <p:nvPr/>
        </p:nvSpPr>
        <p:spPr>
          <a:xfrm>
            <a:off x="3714750" y="1312515"/>
            <a:ext cx="70294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ICE</a:t>
            </a:r>
            <a:endParaRPr lang="en-US" sz="1350" dirty="0"/>
          </a:p>
        </p:txBody>
      </p:sp>
      <p:sp>
        <p:nvSpPr>
          <p:cNvPr id="29" name="SK-14-text-28"/>
          <p:cNvSpPr/>
          <p:nvPr/>
        </p:nvSpPr>
        <p:spPr>
          <a:xfrm>
            <a:off x="3390900" y="1645890"/>
            <a:ext cx="2514600" cy="1171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Understand the patient's perspective.</a:t>
            </a:r>
            <a:endParaRPr lang="en-US" sz="1125" dirty="0"/>
          </a:p>
        </p:txBody>
      </p:sp>
      <p:sp>
        <p:nvSpPr>
          <p:cNvPr id="30" name="SK-14-text-29"/>
          <p:cNvSpPr/>
          <p:nvPr/>
        </p:nvSpPr>
        <p:spPr>
          <a:xfrm>
            <a:off x="6362700" y="1326803"/>
            <a:ext cx="3429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3</a:t>
            </a:r>
            <a:endParaRPr lang="en-US" sz="1050" dirty="0"/>
          </a:p>
        </p:txBody>
      </p:sp>
      <p:sp>
        <p:nvSpPr>
          <p:cNvPr id="31" name="SK-14-text-30"/>
          <p:cNvSpPr/>
          <p:nvPr/>
        </p:nvSpPr>
        <p:spPr>
          <a:xfrm>
            <a:off x="6610350" y="1312515"/>
            <a:ext cx="234886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Functioning</a:t>
            </a:r>
            <a:endParaRPr lang="en-US" sz="1350" dirty="0"/>
          </a:p>
        </p:txBody>
      </p:sp>
      <p:sp>
        <p:nvSpPr>
          <p:cNvPr id="32" name="SK-14-text-31"/>
          <p:cNvSpPr/>
          <p:nvPr/>
        </p:nvSpPr>
        <p:spPr>
          <a:xfrm>
            <a:off x="6286500" y="1645890"/>
            <a:ext cx="2514600" cy="971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key to diagnostic severity.</a:t>
            </a:r>
            <a:endParaRPr lang="en-US" sz="1125" dirty="0"/>
          </a:p>
        </p:txBody>
      </p:sp>
      <p:sp>
        <p:nvSpPr>
          <p:cNvPr id="33" name="SK-14-text-32"/>
          <p:cNvSpPr/>
          <p:nvPr/>
        </p:nvSpPr>
        <p:spPr>
          <a:xfrm>
            <a:off x="9258300" y="1326803"/>
            <a:ext cx="3429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4</a:t>
            </a:r>
            <a:endParaRPr lang="en-US" sz="1050" dirty="0"/>
          </a:p>
        </p:txBody>
      </p:sp>
      <p:sp>
        <p:nvSpPr>
          <p:cNvPr id="34" name="SK-14-text-33"/>
          <p:cNvSpPr/>
          <p:nvPr/>
        </p:nvSpPr>
        <p:spPr>
          <a:xfrm>
            <a:off x="9505950" y="1312515"/>
            <a:ext cx="268605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Bio &amp; Substances</a:t>
            </a:r>
            <a:endParaRPr lang="en-US" sz="1350" dirty="0"/>
          </a:p>
        </p:txBody>
      </p:sp>
      <p:sp>
        <p:nvSpPr>
          <p:cNvPr id="35" name="SK-14-text-34"/>
          <p:cNvSpPr/>
          <p:nvPr/>
        </p:nvSpPr>
        <p:spPr>
          <a:xfrm>
            <a:off x="9182100" y="1645890"/>
            <a:ext cx="2514600" cy="971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Screen for comorbidities.</a:t>
            </a:r>
            <a:endParaRPr lang="en-US" sz="1125" dirty="0"/>
          </a:p>
        </p:txBody>
      </p:sp>
      <p:sp>
        <p:nvSpPr>
          <p:cNvPr id="36" name="SK-14-text-35"/>
          <p:cNvSpPr/>
          <p:nvPr/>
        </p:nvSpPr>
        <p:spPr>
          <a:xfrm>
            <a:off x="571500" y="4042321"/>
            <a:ext cx="3429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5</a:t>
            </a:r>
            <a:endParaRPr lang="en-US" sz="1050" dirty="0"/>
          </a:p>
        </p:txBody>
      </p:sp>
      <p:sp>
        <p:nvSpPr>
          <p:cNvPr id="37" name="SK-14-text-36"/>
          <p:cNvSpPr/>
          <p:nvPr/>
        </p:nvSpPr>
        <p:spPr>
          <a:xfrm>
            <a:off x="819150" y="4028033"/>
            <a:ext cx="234886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Risk Screen</a:t>
            </a:r>
            <a:endParaRPr lang="en-US" sz="1350" dirty="0"/>
          </a:p>
        </p:txBody>
      </p:sp>
      <p:sp>
        <p:nvSpPr>
          <p:cNvPr id="38" name="SK-14-text-37"/>
          <p:cNvSpPr/>
          <p:nvPr/>
        </p:nvSpPr>
        <p:spPr>
          <a:xfrm>
            <a:off x="495300" y="4361408"/>
            <a:ext cx="2514600" cy="971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Mandatory direct questioning.</a:t>
            </a:r>
            <a:endParaRPr lang="en-US" sz="1125" dirty="0"/>
          </a:p>
        </p:txBody>
      </p:sp>
      <p:sp>
        <p:nvSpPr>
          <p:cNvPr id="39" name="SK-14-text-38"/>
          <p:cNvSpPr/>
          <p:nvPr/>
        </p:nvSpPr>
        <p:spPr>
          <a:xfrm>
            <a:off x="3467100" y="4042321"/>
            <a:ext cx="3429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6</a:t>
            </a:r>
            <a:endParaRPr lang="en-US" sz="1050" dirty="0"/>
          </a:p>
        </p:txBody>
      </p:sp>
      <p:sp>
        <p:nvSpPr>
          <p:cNvPr id="40" name="SK-14-text-39"/>
          <p:cNvSpPr/>
          <p:nvPr/>
        </p:nvSpPr>
        <p:spPr>
          <a:xfrm>
            <a:off x="3714750" y="4028033"/>
            <a:ext cx="378904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Protective Factors</a:t>
            </a:r>
            <a:endParaRPr lang="en-US" sz="1350" dirty="0"/>
          </a:p>
        </p:txBody>
      </p:sp>
      <p:sp>
        <p:nvSpPr>
          <p:cNvPr id="41" name="SK-14-text-40"/>
          <p:cNvSpPr/>
          <p:nvPr/>
        </p:nvSpPr>
        <p:spPr>
          <a:xfrm>
            <a:off x="3390900" y="4361408"/>
            <a:ext cx="2514600" cy="971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Identify the safety net.</a:t>
            </a:r>
            <a:endParaRPr lang="en-US" sz="1125" dirty="0"/>
          </a:p>
        </p:txBody>
      </p:sp>
      <p:sp>
        <p:nvSpPr>
          <p:cNvPr id="42" name="SK-14-text-41"/>
          <p:cNvSpPr/>
          <p:nvPr/>
        </p:nvSpPr>
        <p:spPr>
          <a:xfrm>
            <a:off x="6362700" y="4042321"/>
            <a:ext cx="3429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7</a:t>
            </a:r>
            <a:endParaRPr lang="en-US" sz="1050" dirty="0"/>
          </a:p>
        </p:txBody>
      </p:sp>
      <p:sp>
        <p:nvSpPr>
          <p:cNvPr id="43" name="SK-14-text-42"/>
          <p:cNvSpPr/>
          <p:nvPr/>
        </p:nvSpPr>
        <p:spPr>
          <a:xfrm>
            <a:off x="6610350" y="4028033"/>
            <a:ext cx="255460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Patient Goal</a:t>
            </a:r>
            <a:endParaRPr lang="en-US" sz="1350" dirty="0"/>
          </a:p>
        </p:txBody>
      </p:sp>
      <p:sp>
        <p:nvSpPr>
          <p:cNvPr id="44" name="SK-14-text-43"/>
          <p:cNvSpPr/>
          <p:nvPr/>
        </p:nvSpPr>
        <p:spPr>
          <a:xfrm>
            <a:off x="6286500" y="4361408"/>
            <a:ext cx="2514600" cy="971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Prioritize the next step.</a:t>
            </a:r>
            <a:endParaRPr lang="en-US" sz="1125" dirty="0"/>
          </a:p>
        </p:txBody>
      </p:sp>
      <p:sp>
        <p:nvSpPr>
          <p:cNvPr id="45" name="SK-14-text-44"/>
          <p:cNvSpPr/>
          <p:nvPr/>
        </p:nvSpPr>
        <p:spPr>
          <a:xfrm>
            <a:off x="9382125" y="4571405"/>
            <a:ext cx="25146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6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SCA WORDING</a:t>
            </a:r>
            <a:endParaRPr lang="en-US" sz="900" dirty="0"/>
          </a:p>
        </p:txBody>
      </p:sp>
      <p:sp>
        <p:nvSpPr>
          <p:cNvPr id="46" name="SK-14-text-45"/>
          <p:cNvSpPr/>
          <p:nvPr/>
        </p:nvSpPr>
        <p:spPr>
          <a:xfrm>
            <a:off x="9277350" y="4819055"/>
            <a:ext cx="2419350" cy="1000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i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"It sounds as if your body has been on high alert for a long time. Let us check there is nothing dangerous going on, then make a plan that feels doable."</a:t>
            </a:r>
            <a:endParaRPr lang="en-US" sz="1125" dirty="0"/>
          </a:p>
        </p:txBody>
      </p:sp>
      <p:sp>
        <p:nvSpPr>
          <p:cNvPr id="47" name="SK-14-text-46"/>
          <p:cNvSpPr/>
          <p:nvPr/>
        </p:nvSpPr>
        <p:spPr>
          <a:xfrm>
            <a:off x="10306050" y="6467475"/>
            <a:ext cx="18859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070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81000"/>
            <a:ext cx="11430000" cy="626715"/>
          </a:xfrm>
          <a:prstGeom prst="rect">
            <a:avLst/>
          </a:prstGeom>
        </p:spPr>
      </p:pic>
      <p:pic>
        <p:nvPicPr>
          <p:cNvPr id="5" name="SK-1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198215"/>
            <a:ext cx="3683050" cy="3958679"/>
          </a:xfrm>
          <a:prstGeom prst="rect">
            <a:avLst/>
          </a:prstGeom>
        </p:spPr>
      </p:pic>
      <p:pic>
        <p:nvPicPr>
          <p:cNvPr id="6" name="SK-1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455390"/>
            <a:ext cx="285750" cy="228600"/>
          </a:xfrm>
          <a:prstGeom prst="rect">
            <a:avLst/>
          </a:prstGeom>
        </p:spPr>
      </p:pic>
      <p:pic>
        <p:nvPicPr>
          <p:cNvPr id="7" name="SK-1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1864965"/>
            <a:ext cx="3225850" cy="1590675"/>
          </a:xfrm>
          <a:prstGeom prst="rect">
            <a:avLst/>
          </a:prstGeom>
        </p:spPr>
      </p:pic>
      <p:pic>
        <p:nvPicPr>
          <p:cNvPr id="8" name="SK-1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4347270"/>
            <a:ext cx="178594" cy="142875"/>
          </a:xfrm>
          <a:prstGeom prst="rect">
            <a:avLst/>
          </a:prstGeom>
        </p:spPr>
      </p:pic>
      <p:pic>
        <p:nvPicPr>
          <p:cNvPr id="9" name="SK-1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4637782"/>
            <a:ext cx="178594" cy="142875"/>
          </a:xfrm>
          <a:prstGeom prst="rect">
            <a:avLst/>
          </a:prstGeom>
        </p:spPr>
      </p:pic>
      <p:pic>
        <p:nvPicPr>
          <p:cNvPr id="10" name="SK-1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54550" y="1198215"/>
            <a:ext cx="3683050" cy="3958679"/>
          </a:xfrm>
          <a:prstGeom prst="rect">
            <a:avLst/>
          </a:prstGeom>
        </p:spPr>
      </p:pic>
      <p:pic>
        <p:nvPicPr>
          <p:cNvPr id="11" name="SK-15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483150" y="1455390"/>
            <a:ext cx="285750" cy="228600"/>
          </a:xfrm>
          <a:prstGeom prst="rect">
            <a:avLst/>
          </a:prstGeom>
        </p:spPr>
      </p:pic>
      <p:pic>
        <p:nvPicPr>
          <p:cNvPr id="12" name="SK-15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483150" y="1864965"/>
            <a:ext cx="3225850" cy="1333500"/>
          </a:xfrm>
          <a:prstGeom prst="rect">
            <a:avLst/>
          </a:prstGeom>
        </p:spPr>
      </p:pic>
      <p:pic>
        <p:nvPicPr>
          <p:cNvPr id="13" name="SK-15-img-12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83150" y="4347270"/>
            <a:ext cx="178594" cy="142875"/>
          </a:xfrm>
          <a:prstGeom prst="rect">
            <a:avLst/>
          </a:prstGeom>
        </p:spPr>
      </p:pic>
      <p:pic>
        <p:nvPicPr>
          <p:cNvPr id="14" name="SK-15-img-13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83150" y="4637782"/>
            <a:ext cx="178594" cy="142875"/>
          </a:xfrm>
          <a:prstGeom prst="rect">
            <a:avLst/>
          </a:prstGeom>
        </p:spPr>
      </p:pic>
      <p:pic>
        <p:nvPicPr>
          <p:cNvPr id="15" name="SK-15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128099" y="1198215"/>
            <a:ext cx="3683050" cy="3958679"/>
          </a:xfrm>
          <a:prstGeom prst="rect">
            <a:avLst/>
          </a:prstGeom>
        </p:spPr>
      </p:pic>
      <p:pic>
        <p:nvPicPr>
          <p:cNvPr id="16" name="SK-15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356699" y="1455390"/>
            <a:ext cx="285750" cy="228600"/>
          </a:xfrm>
          <a:prstGeom prst="rect">
            <a:avLst/>
          </a:prstGeom>
        </p:spPr>
      </p:pic>
      <p:pic>
        <p:nvPicPr>
          <p:cNvPr id="17" name="SK-15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356699" y="1864965"/>
            <a:ext cx="3225850" cy="1333500"/>
          </a:xfrm>
          <a:prstGeom prst="rect">
            <a:avLst/>
          </a:prstGeom>
        </p:spPr>
      </p:pic>
      <p:pic>
        <p:nvPicPr>
          <p:cNvPr id="18" name="SK-15-img-1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56699" y="4347270"/>
            <a:ext cx="178594" cy="142875"/>
          </a:xfrm>
          <a:prstGeom prst="rect">
            <a:avLst/>
          </a:prstGeom>
        </p:spPr>
      </p:pic>
      <p:pic>
        <p:nvPicPr>
          <p:cNvPr id="19" name="SK-15-img-1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56699" y="4637782"/>
            <a:ext cx="178594" cy="142875"/>
          </a:xfrm>
          <a:prstGeom prst="rect">
            <a:avLst/>
          </a:prstGeom>
        </p:spPr>
      </p:pic>
      <p:pic>
        <p:nvPicPr>
          <p:cNvPr id="20" name="SK-15-img-1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81000" y="5385495"/>
            <a:ext cx="11430000" cy="1091505"/>
          </a:xfrm>
          <a:prstGeom prst="rect">
            <a:avLst/>
          </a:prstGeom>
        </p:spPr>
      </p:pic>
      <p:pic>
        <p:nvPicPr>
          <p:cNvPr id="21" name="SK-15-img-20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09600" y="5590282"/>
            <a:ext cx="190500" cy="152400"/>
          </a:xfrm>
          <a:prstGeom prst="rect">
            <a:avLst/>
          </a:prstGeom>
        </p:spPr>
      </p:pic>
      <p:sp>
        <p:nvSpPr>
          <p:cNvPr id="22" name="SK-15-text-21"/>
          <p:cNvSpPr/>
          <p:nvPr/>
        </p:nvSpPr>
        <p:spPr>
          <a:xfrm>
            <a:off x="571500" y="381000"/>
            <a:ext cx="11620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A1A"/>
                </a:solidFill>
              </a:rPr>
              <a:t>Essential Safety-netting Language</a:t>
            </a:r>
            <a:endParaRPr lang="en-US" sz="2550" dirty="0"/>
          </a:p>
        </p:txBody>
      </p:sp>
      <p:sp>
        <p:nvSpPr>
          <p:cNvPr id="23" name="SK-15-text-22"/>
          <p:cNvSpPr/>
          <p:nvPr/>
        </p:nvSpPr>
        <p:spPr>
          <a:xfrm>
            <a:off x="571500" y="807690"/>
            <a:ext cx="113157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E065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CLINICAL MODULE</a:t>
            </a:r>
            <a:endParaRPr lang="en-US" sz="1050" dirty="0"/>
          </a:p>
        </p:txBody>
      </p:sp>
      <p:sp>
        <p:nvSpPr>
          <p:cNvPr id="24" name="SK-15-text-23"/>
          <p:cNvSpPr/>
          <p:nvPr/>
        </p:nvSpPr>
        <p:spPr>
          <a:xfrm>
            <a:off x="1009650" y="1426815"/>
            <a:ext cx="44386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A1A1A"/>
                </a:solidFill>
              </a:rPr>
              <a:t>Self-Harm &amp; Suicide</a:t>
            </a:r>
            <a:endParaRPr lang="en-US" sz="1500" dirty="0"/>
          </a:p>
        </p:txBody>
      </p:sp>
      <p:sp>
        <p:nvSpPr>
          <p:cNvPr id="25" name="SK-15-text-24"/>
          <p:cNvSpPr/>
          <p:nvPr/>
        </p:nvSpPr>
        <p:spPr>
          <a:xfrm>
            <a:off x="762000" y="1864965"/>
            <a:ext cx="2921050" cy="15906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i="1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"If you feel you might act on thoughts of harming yourself, please contact the crisis team, call 111, or in an emergency, go to A&amp;E or call 999."</a:t>
            </a:r>
            <a:endParaRPr lang="en-US" sz="1350" dirty="0"/>
          </a:p>
        </p:txBody>
      </p:sp>
      <p:sp>
        <p:nvSpPr>
          <p:cNvPr id="26" name="SK-15-text-25"/>
          <p:cNvSpPr/>
          <p:nvPr/>
        </p:nvSpPr>
        <p:spPr>
          <a:xfrm>
            <a:off x="864394" y="4347270"/>
            <a:ext cx="51435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Direct and unambiguous wording</a:t>
            </a:r>
            <a:endParaRPr lang="en-US" sz="1125" dirty="0"/>
          </a:p>
        </p:txBody>
      </p:sp>
      <p:sp>
        <p:nvSpPr>
          <p:cNvPr id="27" name="SK-15-text-26"/>
          <p:cNvSpPr/>
          <p:nvPr/>
        </p:nvSpPr>
        <p:spPr>
          <a:xfrm>
            <a:off x="864394" y="4637782"/>
            <a:ext cx="66865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Clear escalation pathways (999/111)</a:t>
            </a:r>
            <a:endParaRPr lang="en-US" sz="1125" dirty="0"/>
          </a:p>
        </p:txBody>
      </p:sp>
      <p:sp>
        <p:nvSpPr>
          <p:cNvPr id="28" name="SK-15-text-27"/>
          <p:cNvSpPr/>
          <p:nvPr/>
        </p:nvSpPr>
        <p:spPr>
          <a:xfrm>
            <a:off x="4883200" y="1426815"/>
            <a:ext cx="51244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A1A1A"/>
                </a:solidFill>
              </a:rPr>
              <a:t>Acute Medical Symptoms</a:t>
            </a:r>
            <a:endParaRPr lang="en-US" sz="1500" dirty="0"/>
          </a:p>
        </p:txBody>
      </p:sp>
      <p:sp>
        <p:nvSpPr>
          <p:cNvPr id="29" name="SK-15-text-28"/>
          <p:cNvSpPr/>
          <p:nvPr/>
        </p:nvSpPr>
        <p:spPr>
          <a:xfrm>
            <a:off x="4635550" y="1864965"/>
            <a:ext cx="2921050" cy="1333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i="1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"If chest pain, fainting or severe breathlessness occurs, you must seek urgent medical assessment immediately via 999."</a:t>
            </a:r>
            <a:endParaRPr lang="en-US" sz="1350" dirty="0"/>
          </a:p>
        </p:txBody>
      </p:sp>
      <p:sp>
        <p:nvSpPr>
          <p:cNvPr id="30" name="SK-15-text-29"/>
          <p:cNvSpPr/>
          <p:nvPr/>
        </p:nvSpPr>
        <p:spPr>
          <a:xfrm>
            <a:off x="4737943" y="4347270"/>
            <a:ext cx="60007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Distinguish stress from emergencies</a:t>
            </a:r>
            <a:endParaRPr lang="en-US" sz="1125" dirty="0"/>
          </a:p>
        </p:txBody>
      </p:sp>
      <p:sp>
        <p:nvSpPr>
          <p:cNvPr id="31" name="SK-15-text-30"/>
          <p:cNvSpPr/>
          <p:nvPr/>
        </p:nvSpPr>
        <p:spPr>
          <a:xfrm>
            <a:off x="4737943" y="4637782"/>
            <a:ext cx="61722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Functional red flags (fainting/pain)</a:t>
            </a:r>
            <a:endParaRPr lang="en-US" sz="1125" dirty="0"/>
          </a:p>
        </p:txBody>
      </p:sp>
      <p:sp>
        <p:nvSpPr>
          <p:cNvPr id="32" name="SK-15-text-31"/>
          <p:cNvSpPr/>
          <p:nvPr/>
        </p:nvSpPr>
        <p:spPr>
          <a:xfrm>
            <a:off x="8756749" y="1426815"/>
            <a:ext cx="3435251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A1A1A"/>
                </a:solidFill>
              </a:rPr>
              <a:t>Worsening Distress</a:t>
            </a:r>
            <a:endParaRPr lang="en-US" sz="1500" dirty="0"/>
          </a:p>
        </p:txBody>
      </p:sp>
      <p:sp>
        <p:nvSpPr>
          <p:cNvPr id="33" name="SK-15-text-32"/>
          <p:cNvSpPr/>
          <p:nvPr/>
        </p:nvSpPr>
        <p:spPr>
          <a:xfrm>
            <a:off x="8509099" y="1864965"/>
            <a:ext cx="2921050" cy="1333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i="1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"If things are worsening before our review, or if you find you can no longer manage daily tasks, please book an earlier appointment."</a:t>
            </a:r>
            <a:endParaRPr lang="en-US" sz="1350" dirty="0"/>
          </a:p>
        </p:txBody>
      </p:sp>
      <p:sp>
        <p:nvSpPr>
          <p:cNvPr id="34" name="SK-15-text-33"/>
          <p:cNvSpPr/>
          <p:nvPr/>
        </p:nvSpPr>
        <p:spPr>
          <a:xfrm>
            <a:off x="8611493" y="4347270"/>
            <a:ext cx="3580507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Threshold based on functioning</a:t>
            </a:r>
            <a:endParaRPr lang="en-US" sz="1125" dirty="0"/>
          </a:p>
        </p:txBody>
      </p:sp>
      <p:sp>
        <p:nvSpPr>
          <p:cNvPr id="35" name="SK-15-text-34"/>
          <p:cNvSpPr/>
          <p:nvPr/>
        </p:nvSpPr>
        <p:spPr>
          <a:xfrm>
            <a:off x="8611493" y="4637782"/>
            <a:ext cx="3580507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Permission to return early</a:t>
            </a:r>
            <a:endParaRPr lang="en-US" sz="1125" dirty="0"/>
          </a:p>
        </p:txBody>
      </p:sp>
      <p:sp>
        <p:nvSpPr>
          <p:cNvPr id="36" name="SK-15-text-35"/>
          <p:cNvSpPr/>
          <p:nvPr/>
        </p:nvSpPr>
        <p:spPr>
          <a:xfrm>
            <a:off x="895350" y="5537895"/>
            <a:ext cx="666940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8080"/>
                </a:solidFill>
              </a:rPr>
              <a:t>SCA PEARL: SPECIFICITY IS SAFETY</a:t>
            </a:r>
            <a:endParaRPr lang="en-US" sz="1350" dirty="0"/>
          </a:p>
        </p:txBody>
      </p:sp>
      <p:sp>
        <p:nvSpPr>
          <p:cNvPr id="37" name="SK-15-text-36"/>
          <p:cNvSpPr/>
          <p:nvPr/>
        </p:nvSpPr>
        <p:spPr>
          <a:xfrm>
            <a:off x="609600" y="5871270"/>
            <a:ext cx="10972800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Avoid vague phrases like </a:t>
            </a:r>
            <a:r>
              <a:rPr lang="en-US" sz="1275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"come back if you're worried."</a:t>
            </a:r>
            <a:r>
              <a:rPr lang="en-US" sz="1275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In the SCA, examiners look for "if-then" instructions. Use the specific phrases above to demonstrate high-quality clinical management and patient safety.</a:t>
            </a:r>
            <a:endParaRPr lang="en-US" sz="1275" dirty="0"/>
          </a:p>
        </p:txBody>
      </p:sp>
      <p:sp>
        <p:nvSpPr>
          <p:cNvPr id="38" name="SK-15-text-37"/>
          <p:cNvSpPr/>
          <p:nvPr/>
        </p:nvSpPr>
        <p:spPr>
          <a:xfrm>
            <a:off x="10306050" y="6467475"/>
            <a:ext cx="18859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070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81000"/>
            <a:ext cx="11430000" cy="626715"/>
          </a:xfrm>
          <a:prstGeom prst="rect">
            <a:avLst/>
          </a:prstGeom>
        </p:spPr>
      </p:pic>
      <p:pic>
        <p:nvPicPr>
          <p:cNvPr id="5" name="SK-1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198215"/>
            <a:ext cx="2771775" cy="1676400"/>
          </a:xfrm>
          <a:prstGeom prst="rect">
            <a:avLst/>
          </a:prstGeom>
        </p:spPr>
      </p:pic>
      <p:pic>
        <p:nvPicPr>
          <p:cNvPr id="6" name="SK-1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300" y="1312515"/>
            <a:ext cx="2543175" cy="238125"/>
          </a:xfrm>
          <a:prstGeom prst="rect">
            <a:avLst/>
          </a:prstGeom>
        </p:spPr>
      </p:pic>
      <p:pic>
        <p:nvPicPr>
          <p:cNvPr id="7" name="SK-16-img-6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67075" y="1198215"/>
            <a:ext cx="2771775" cy="1676400"/>
          </a:xfrm>
          <a:prstGeom prst="rect">
            <a:avLst/>
          </a:prstGeom>
        </p:spPr>
      </p:pic>
      <p:pic>
        <p:nvPicPr>
          <p:cNvPr id="8" name="SK-16-img-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81375" y="1312515"/>
            <a:ext cx="2543175" cy="238125"/>
          </a:xfrm>
          <a:prstGeom prst="rect">
            <a:avLst/>
          </a:prstGeom>
        </p:spPr>
      </p:pic>
      <p:pic>
        <p:nvPicPr>
          <p:cNvPr id="9" name="SK-16-img-8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53150" y="1198215"/>
            <a:ext cx="2771775" cy="1676400"/>
          </a:xfrm>
          <a:prstGeom prst="rect">
            <a:avLst/>
          </a:prstGeom>
        </p:spPr>
      </p:pic>
      <p:pic>
        <p:nvPicPr>
          <p:cNvPr id="10" name="SK-16-img-9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67450" y="1312515"/>
            <a:ext cx="2543175" cy="238125"/>
          </a:xfrm>
          <a:prstGeom prst="rect">
            <a:avLst/>
          </a:prstGeom>
        </p:spPr>
      </p:pic>
      <p:pic>
        <p:nvPicPr>
          <p:cNvPr id="11" name="SK-16-img-1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39225" y="1198215"/>
            <a:ext cx="2771775" cy="1676400"/>
          </a:xfrm>
          <a:prstGeom prst="rect">
            <a:avLst/>
          </a:prstGeom>
        </p:spPr>
      </p:pic>
      <p:pic>
        <p:nvPicPr>
          <p:cNvPr id="12" name="SK-16-img-11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53525" y="1312515"/>
            <a:ext cx="2543175" cy="238125"/>
          </a:xfrm>
          <a:prstGeom prst="rect">
            <a:avLst/>
          </a:prstGeom>
        </p:spPr>
      </p:pic>
      <p:pic>
        <p:nvPicPr>
          <p:cNvPr id="13" name="SK-16-img-12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1000" y="3065115"/>
            <a:ext cx="5619750" cy="1752451"/>
          </a:xfrm>
          <a:prstGeom prst="rect">
            <a:avLst/>
          </a:prstGeom>
        </p:spPr>
      </p:pic>
      <p:pic>
        <p:nvPicPr>
          <p:cNvPr id="14" name="SK-16-img-13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5300" y="3227040"/>
            <a:ext cx="238125" cy="190500"/>
          </a:xfrm>
          <a:prstGeom prst="rect">
            <a:avLst/>
          </a:prstGeom>
        </p:spPr>
      </p:pic>
      <p:pic>
        <p:nvPicPr>
          <p:cNvPr id="15" name="SK-16-img-14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5300" y="3560415"/>
            <a:ext cx="190500" cy="175766"/>
          </a:xfrm>
          <a:prstGeom prst="rect">
            <a:avLst/>
          </a:prstGeom>
        </p:spPr>
      </p:pic>
      <p:pic>
        <p:nvPicPr>
          <p:cNvPr id="16" name="SK-16-img-15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228975" y="3560415"/>
            <a:ext cx="190500" cy="152400"/>
          </a:xfrm>
          <a:prstGeom prst="rect">
            <a:avLst/>
          </a:prstGeom>
        </p:spPr>
      </p:pic>
      <p:pic>
        <p:nvPicPr>
          <p:cNvPr id="17" name="SK-16-img-16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95300" y="4032796"/>
            <a:ext cx="190500" cy="152400"/>
          </a:xfrm>
          <a:prstGeom prst="rect">
            <a:avLst/>
          </a:prstGeom>
        </p:spPr>
      </p:pic>
      <p:pic>
        <p:nvPicPr>
          <p:cNvPr id="18" name="SK-16-img-17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228975" y="4032796"/>
            <a:ext cx="190500" cy="152400"/>
          </a:xfrm>
          <a:prstGeom prst="rect">
            <a:avLst/>
          </a:prstGeom>
        </p:spPr>
      </p:pic>
      <p:pic>
        <p:nvPicPr>
          <p:cNvPr id="19" name="SK-16-img-18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95300" y="4307086"/>
            <a:ext cx="190500" cy="163264"/>
          </a:xfrm>
          <a:prstGeom prst="rect">
            <a:avLst/>
          </a:prstGeom>
        </p:spPr>
      </p:pic>
      <p:pic>
        <p:nvPicPr>
          <p:cNvPr id="20" name="SK-16-img-1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228975" y="4307086"/>
            <a:ext cx="190500" cy="152400"/>
          </a:xfrm>
          <a:prstGeom prst="rect">
            <a:avLst/>
          </a:prstGeom>
        </p:spPr>
      </p:pic>
      <p:pic>
        <p:nvPicPr>
          <p:cNvPr id="21" name="SK-16-img-2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1250" y="3065115"/>
            <a:ext cx="5619750" cy="1752451"/>
          </a:xfrm>
          <a:prstGeom prst="rect">
            <a:avLst/>
          </a:prstGeom>
        </p:spPr>
      </p:pic>
      <p:pic>
        <p:nvPicPr>
          <p:cNvPr id="22" name="SK-16-img-21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05550" y="3227040"/>
            <a:ext cx="238125" cy="190500"/>
          </a:xfrm>
          <a:prstGeom prst="rect">
            <a:avLst/>
          </a:prstGeom>
        </p:spPr>
      </p:pic>
      <p:pic>
        <p:nvPicPr>
          <p:cNvPr id="23" name="SK-16-img-2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05550" y="3560415"/>
            <a:ext cx="190500" cy="152400"/>
          </a:xfrm>
          <a:prstGeom prst="rect">
            <a:avLst/>
          </a:prstGeom>
        </p:spPr>
      </p:pic>
      <p:pic>
        <p:nvPicPr>
          <p:cNvPr id="24" name="SK-16-img-2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039225" y="3560415"/>
            <a:ext cx="190500" cy="152400"/>
          </a:xfrm>
          <a:prstGeom prst="rect">
            <a:avLst/>
          </a:prstGeom>
        </p:spPr>
      </p:pic>
      <p:pic>
        <p:nvPicPr>
          <p:cNvPr id="25" name="SK-16-img-2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05550" y="3834705"/>
            <a:ext cx="190500" cy="152400"/>
          </a:xfrm>
          <a:prstGeom prst="rect">
            <a:avLst/>
          </a:prstGeom>
        </p:spPr>
      </p:pic>
      <p:pic>
        <p:nvPicPr>
          <p:cNvPr id="26" name="SK-16-img-2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039225" y="3834705"/>
            <a:ext cx="190500" cy="152400"/>
          </a:xfrm>
          <a:prstGeom prst="rect">
            <a:avLst/>
          </a:prstGeom>
        </p:spPr>
      </p:pic>
      <p:pic>
        <p:nvPicPr>
          <p:cNvPr id="27" name="SK-16-img-26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05550" y="4108996"/>
            <a:ext cx="190500" cy="152400"/>
          </a:xfrm>
          <a:prstGeom prst="rect">
            <a:avLst/>
          </a:prstGeom>
        </p:spPr>
      </p:pic>
      <p:pic>
        <p:nvPicPr>
          <p:cNvPr id="28" name="SK-16-img-27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039225" y="4108996"/>
            <a:ext cx="190500" cy="152400"/>
          </a:xfrm>
          <a:prstGeom prst="rect">
            <a:avLst/>
          </a:prstGeom>
        </p:spPr>
      </p:pic>
      <p:pic>
        <p:nvPicPr>
          <p:cNvPr id="29" name="SK-16-img-2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81000" y="5008066"/>
            <a:ext cx="11430000" cy="704850"/>
          </a:xfrm>
          <a:prstGeom prst="rect">
            <a:avLst/>
          </a:prstGeom>
        </p:spPr>
      </p:pic>
      <p:pic>
        <p:nvPicPr>
          <p:cNvPr id="30" name="SK-16-img-2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95300" y="5122366"/>
            <a:ext cx="685800" cy="476250"/>
          </a:xfrm>
          <a:prstGeom prst="rect">
            <a:avLst/>
          </a:prstGeom>
        </p:spPr>
      </p:pic>
      <p:sp>
        <p:nvSpPr>
          <p:cNvPr id="31" name="SK-16-text-30"/>
          <p:cNvSpPr/>
          <p:nvPr/>
        </p:nvSpPr>
        <p:spPr>
          <a:xfrm>
            <a:off x="571500" y="381000"/>
            <a:ext cx="11620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A1A"/>
                </a:solidFill>
              </a:rPr>
              <a:t>Management Overview and Stepped Care</a:t>
            </a:r>
            <a:endParaRPr lang="en-US" sz="2550" dirty="0"/>
          </a:p>
        </p:txBody>
      </p:sp>
      <p:sp>
        <p:nvSpPr>
          <p:cNvPr id="32" name="SK-16-text-31"/>
          <p:cNvSpPr/>
          <p:nvPr/>
        </p:nvSpPr>
        <p:spPr>
          <a:xfrm>
            <a:off x="571500" y="807690"/>
            <a:ext cx="113157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E065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CLINICAL MODULE</a:t>
            </a:r>
            <a:endParaRPr lang="en-US" sz="1050" dirty="0"/>
          </a:p>
        </p:txBody>
      </p:sp>
      <p:sp>
        <p:nvSpPr>
          <p:cNvPr id="33" name="SK-16-text-32"/>
          <p:cNvSpPr/>
          <p:nvPr/>
        </p:nvSpPr>
        <p:spPr>
          <a:xfrm>
            <a:off x="495300" y="1312515"/>
            <a:ext cx="2619375" cy="238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STEP 1</a:t>
            </a:r>
            <a:endParaRPr lang="en-US" sz="1050" dirty="0"/>
          </a:p>
        </p:txBody>
      </p:sp>
      <p:sp>
        <p:nvSpPr>
          <p:cNvPr id="34" name="SK-16-text-33"/>
          <p:cNvSpPr/>
          <p:nvPr/>
        </p:nvSpPr>
        <p:spPr>
          <a:xfrm>
            <a:off x="495300" y="1626840"/>
            <a:ext cx="42005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Recognition &amp; Advice</a:t>
            </a:r>
            <a:endParaRPr lang="en-US" sz="1350" dirty="0"/>
          </a:p>
        </p:txBody>
      </p:sp>
      <p:sp>
        <p:nvSpPr>
          <p:cNvPr id="35" name="SK-16-text-34"/>
          <p:cNvSpPr/>
          <p:nvPr/>
        </p:nvSpPr>
        <p:spPr>
          <a:xfrm>
            <a:off x="495300" y="1960215"/>
            <a:ext cx="2543175" cy="600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Validate distress, identify drivers, screen for GAD/Depression, and provide initial psychoeducation.</a:t>
            </a:r>
            <a:endParaRPr lang="en-US" sz="1125" dirty="0"/>
          </a:p>
        </p:txBody>
      </p:sp>
      <p:sp>
        <p:nvSpPr>
          <p:cNvPr id="36" name="SK-16-text-35"/>
          <p:cNvSpPr/>
          <p:nvPr/>
        </p:nvSpPr>
        <p:spPr>
          <a:xfrm>
            <a:off x="3381375" y="1312515"/>
            <a:ext cx="2619375" cy="238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STEP 2</a:t>
            </a:r>
            <a:endParaRPr lang="en-US" sz="1050" dirty="0"/>
          </a:p>
        </p:txBody>
      </p:sp>
      <p:sp>
        <p:nvSpPr>
          <p:cNvPr id="37" name="SK-16-text-36"/>
          <p:cNvSpPr/>
          <p:nvPr/>
        </p:nvSpPr>
        <p:spPr>
          <a:xfrm>
            <a:off x="3381375" y="1626840"/>
            <a:ext cx="276034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Low Intensity</a:t>
            </a:r>
            <a:endParaRPr lang="en-US" sz="1350" dirty="0"/>
          </a:p>
        </p:txBody>
      </p:sp>
      <p:sp>
        <p:nvSpPr>
          <p:cNvPr id="38" name="SK-16-text-37"/>
          <p:cNvSpPr/>
          <p:nvPr/>
        </p:nvSpPr>
        <p:spPr>
          <a:xfrm>
            <a:off x="3381375" y="1960215"/>
            <a:ext cx="2543175" cy="600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Guided self-help (6-8 sessions), group exercise, peer support, and social prescribing.</a:t>
            </a:r>
            <a:endParaRPr lang="en-US" sz="1125" dirty="0"/>
          </a:p>
        </p:txBody>
      </p:sp>
      <p:sp>
        <p:nvSpPr>
          <p:cNvPr id="39" name="SK-16-text-38"/>
          <p:cNvSpPr/>
          <p:nvPr/>
        </p:nvSpPr>
        <p:spPr>
          <a:xfrm>
            <a:off x="6267450" y="1312515"/>
            <a:ext cx="2619375" cy="238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STEP 3</a:t>
            </a:r>
            <a:endParaRPr lang="en-US" sz="1050" dirty="0"/>
          </a:p>
        </p:txBody>
      </p:sp>
      <p:sp>
        <p:nvSpPr>
          <p:cNvPr id="40" name="SK-16-text-39"/>
          <p:cNvSpPr/>
          <p:nvPr/>
        </p:nvSpPr>
        <p:spPr>
          <a:xfrm>
            <a:off x="6267450" y="1626840"/>
            <a:ext cx="296608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High Intensity</a:t>
            </a:r>
            <a:endParaRPr lang="en-US" sz="1350" dirty="0"/>
          </a:p>
        </p:txBody>
      </p:sp>
      <p:sp>
        <p:nvSpPr>
          <p:cNvPr id="41" name="SK-16-text-40"/>
          <p:cNvSpPr/>
          <p:nvPr/>
        </p:nvSpPr>
        <p:spPr>
          <a:xfrm>
            <a:off x="6267450" y="1960215"/>
            <a:ext cx="2543175" cy="800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Individual CBT or Behavioral Activation (8+ sessions) and/or pharmacological treatment if criteria met.</a:t>
            </a:r>
            <a:endParaRPr lang="en-US" sz="1125" dirty="0"/>
          </a:p>
        </p:txBody>
      </p:sp>
      <p:sp>
        <p:nvSpPr>
          <p:cNvPr id="42" name="SK-16-text-41"/>
          <p:cNvSpPr/>
          <p:nvPr/>
        </p:nvSpPr>
        <p:spPr>
          <a:xfrm>
            <a:off x="9153525" y="1312515"/>
            <a:ext cx="2619375" cy="238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STEP 4</a:t>
            </a:r>
            <a:endParaRPr lang="en-US" sz="1050" dirty="0"/>
          </a:p>
        </p:txBody>
      </p:sp>
      <p:sp>
        <p:nvSpPr>
          <p:cNvPr id="43" name="SK-16-text-42"/>
          <p:cNvSpPr/>
          <p:nvPr/>
        </p:nvSpPr>
        <p:spPr>
          <a:xfrm>
            <a:off x="9153525" y="1626840"/>
            <a:ext cx="303847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Specialist Care</a:t>
            </a:r>
            <a:endParaRPr lang="en-US" sz="1350" dirty="0"/>
          </a:p>
        </p:txBody>
      </p:sp>
      <p:sp>
        <p:nvSpPr>
          <p:cNvPr id="44" name="SK-16-text-43"/>
          <p:cNvSpPr/>
          <p:nvPr/>
        </p:nvSpPr>
        <p:spPr>
          <a:xfrm>
            <a:off x="9153525" y="1960215"/>
            <a:ext cx="2543175" cy="600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Crisis teams, CMHT referral for severe, complex, treatment-resistant, or high-risk cases.</a:t>
            </a:r>
            <a:endParaRPr lang="en-US" sz="1125" dirty="0"/>
          </a:p>
        </p:txBody>
      </p:sp>
      <p:sp>
        <p:nvSpPr>
          <p:cNvPr id="45" name="SK-16-text-44"/>
          <p:cNvSpPr/>
          <p:nvPr/>
        </p:nvSpPr>
        <p:spPr>
          <a:xfrm>
            <a:off x="828675" y="3179415"/>
            <a:ext cx="61722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Psychoeducation &amp; Lifestyle</a:t>
            </a:r>
            <a:endParaRPr lang="en-US" sz="1500" dirty="0"/>
          </a:p>
        </p:txBody>
      </p:sp>
      <p:sp>
        <p:nvSpPr>
          <p:cNvPr id="46" name="SK-16-text-45"/>
          <p:cNvSpPr/>
          <p:nvPr/>
        </p:nvSpPr>
        <p:spPr>
          <a:xfrm>
            <a:off x="762000" y="3560415"/>
            <a:ext cx="2390775" cy="3961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Explain physiological "Fight-or-Flight"</a:t>
            </a:r>
            <a:endParaRPr lang="en-US" sz="1200" dirty="0"/>
          </a:p>
        </p:txBody>
      </p:sp>
      <p:sp>
        <p:nvSpPr>
          <p:cNvPr id="47" name="SK-16-text-46"/>
          <p:cNvSpPr/>
          <p:nvPr/>
        </p:nvSpPr>
        <p:spPr>
          <a:xfrm>
            <a:off x="3495675" y="3560415"/>
            <a:ext cx="5745480" cy="1980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Establish regular sleep routine</a:t>
            </a:r>
            <a:endParaRPr lang="en-US" sz="1200" dirty="0"/>
          </a:p>
        </p:txBody>
      </p:sp>
      <p:sp>
        <p:nvSpPr>
          <p:cNvPr id="48" name="SK-16-text-47"/>
          <p:cNvSpPr/>
          <p:nvPr/>
        </p:nvSpPr>
        <p:spPr>
          <a:xfrm>
            <a:off x="762000" y="4032796"/>
            <a:ext cx="5562600" cy="1980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Review caffeine/alcohol intake</a:t>
            </a:r>
            <a:endParaRPr lang="en-US" sz="1200" dirty="0"/>
          </a:p>
        </p:txBody>
      </p:sp>
      <p:sp>
        <p:nvSpPr>
          <p:cNvPr id="49" name="SK-16-text-48"/>
          <p:cNvSpPr/>
          <p:nvPr/>
        </p:nvSpPr>
        <p:spPr>
          <a:xfrm>
            <a:off x="3495675" y="4032796"/>
            <a:ext cx="5562600" cy="1980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Graded aerobic exercise (NICE)</a:t>
            </a:r>
            <a:endParaRPr lang="en-US" sz="1200" dirty="0"/>
          </a:p>
        </p:txBody>
      </p:sp>
      <p:sp>
        <p:nvSpPr>
          <p:cNvPr id="50" name="SK-16-text-49"/>
          <p:cNvSpPr/>
          <p:nvPr/>
        </p:nvSpPr>
        <p:spPr>
          <a:xfrm>
            <a:off x="762000" y="4307086"/>
            <a:ext cx="2390775" cy="3961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NHS breathing/relaxation practice</a:t>
            </a:r>
            <a:endParaRPr lang="en-US" sz="1200" dirty="0"/>
          </a:p>
        </p:txBody>
      </p:sp>
      <p:sp>
        <p:nvSpPr>
          <p:cNvPr id="51" name="SK-16-text-50"/>
          <p:cNvSpPr/>
          <p:nvPr/>
        </p:nvSpPr>
        <p:spPr>
          <a:xfrm>
            <a:off x="3495675" y="4307086"/>
            <a:ext cx="5013960" cy="1980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Identify maladaptive coping</a:t>
            </a:r>
            <a:endParaRPr lang="en-US" sz="1200" dirty="0"/>
          </a:p>
        </p:txBody>
      </p:sp>
      <p:sp>
        <p:nvSpPr>
          <p:cNvPr id="52" name="SK-16-text-51"/>
          <p:cNvSpPr/>
          <p:nvPr/>
        </p:nvSpPr>
        <p:spPr>
          <a:xfrm>
            <a:off x="6638925" y="3179415"/>
            <a:ext cx="5486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Practical &amp; Social Tools</a:t>
            </a:r>
            <a:endParaRPr lang="en-US" sz="1500" dirty="0"/>
          </a:p>
        </p:txBody>
      </p:sp>
      <p:sp>
        <p:nvSpPr>
          <p:cNvPr id="53" name="SK-16-text-52"/>
          <p:cNvSpPr/>
          <p:nvPr/>
        </p:nvSpPr>
        <p:spPr>
          <a:xfrm>
            <a:off x="6572250" y="3560415"/>
            <a:ext cx="5619750" cy="1980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Problem-solving: One small step</a:t>
            </a:r>
            <a:endParaRPr lang="en-US" sz="1200" dirty="0"/>
          </a:p>
        </p:txBody>
      </p:sp>
      <p:sp>
        <p:nvSpPr>
          <p:cNvPr id="54" name="SK-16-text-53"/>
          <p:cNvSpPr/>
          <p:nvPr/>
        </p:nvSpPr>
        <p:spPr>
          <a:xfrm>
            <a:off x="9305925" y="3560415"/>
            <a:ext cx="2886075" cy="1980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Time management &amp; boundaries</a:t>
            </a:r>
            <a:endParaRPr lang="en-US" sz="1200" dirty="0"/>
          </a:p>
        </p:txBody>
      </p:sp>
      <p:sp>
        <p:nvSpPr>
          <p:cNvPr id="55" name="SK-16-text-54"/>
          <p:cNvSpPr/>
          <p:nvPr/>
        </p:nvSpPr>
        <p:spPr>
          <a:xfrm>
            <a:off x="6572250" y="3834705"/>
            <a:ext cx="4099560" cy="1980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Assertiveness training</a:t>
            </a:r>
            <a:endParaRPr lang="en-US" sz="1200" dirty="0"/>
          </a:p>
        </p:txBody>
      </p:sp>
      <p:sp>
        <p:nvSpPr>
          <p:cNvPr id="56" name="SK-16-text-55"/>
          <p:cNvSpPr/>
          <p:nvPr/>
        </p:nvSpPr>
        <p:spPr>
          <a:xfrm>
            <a:off x="9305925" y="3834705"/>
            <a:ext cx="2886075" cy="1980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Social prescribing (Community)</a:t>
            </a:r>
            <a:endParaRPr lang="en-US" sz="1200" dirty="0"/>
          </a:p>
        </p:txBody>
      </p:sp>
      <p:sp>
        <p:nvSpPr>
          <p:cNvPr id="57" name="SK-16-text-56"/>
          <p:cNvSpPr/>
          <p:nvPr/>
        </p:nvSpPr>
        <p:spPr>
          <a:xfrm>
            <a:off x="6572250" y="4108996"/>
            <a:ext cx="5562600" cy="1980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Occupational health / Fit note</a:t>
            </a:r>
            <a:endParaRPr lang="en-US" sz="1200" dirty="0"/>
          </a:p>
        </p:txBody>
      </p:sp>
      <p:sp>
        <p:nvSpPr>
          <p:cNvPr id="58" name="SK-16-text-57"/>
          <p:cNvSpPr/>
          <p:nvPr/>
        </p:nvSpPr>
        <p:spPr>
          <a:xfrm>
            <a:off x="9305925" y="4108996"/>
            <a:ext cx="2886075" cy="1980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Worry time &amp; Reframing</a:t>
            </a:r>
            <a:endParaRPr lang="en-US" sz="1200" dirty="0"/>
          </a:p>
        </p:txBody>
      </p:sp>
      <p:sp>
        <p:nvSpPr>
          <p:cNvPr id="59" name="SK-16-text-58"/>
          <p:cNvSpPr/>
          <p:nvPr/>
        </p:nvSpPr>
        <p:spPr>
          <a:xfrm>
            <a:off x="609600" y="5122366"/>
            <a:ext cx="506186" cy="4762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SCA FOCUS</a:t>
            </a:r>
            <a:endParaRPr lang="en-US" sz="1050" dirty="0"/>
          </a:p>
        </p:txBody>
      </p:sp>
      <p:sp>
        <p:nvSpPr>
          <p:cNvPr id="60" name="SK-16-text-59"/>
          <p:cNvSpPr/>
          <p:nvPr/>
        </p:nvSpPr>
        <p:spPr>
          <a:xfrm>
            <a:off x="1323975" y="5122366"/>
            <a:ext cx="10372725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Collaborative Planning:</a:t>
            </a:r>
            <a:r>
              <a:rPr lang="en-US" sz="1275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Always validate first. Avoid jumping to "tips" too early. Ask: </a:t>
            </a:r>
            <a:r>
              <a:rPr lang="en-US" sz="1275" i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"Of all the things we discussed, what is the one small step that feels most doable for you this week?"</a:t>
            </a:r>
            <a:r>
              <a:rPr lang="en-US" sz="1275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Ensure the plan is patient-led and includes a safety-net.</a:t>
            </a:r>
            <a:endParaRPr lang="en-US" sz="1275" dirty="0"/>
          </a:p>
        </p:txBody>
      </p:sp>
      <p:sp>
        <p:nvSpPr>
          <p:cNvPr id="61" name="SK-16-text-60"/>
          <p:cNvSpPr/>
          <p:nvPr/>
        </p:nvSpPr>
        <p:spPr>
          <a:xfrm>
            <a:off x="10306050" y="6467475"/>
            <a:ext cx="18859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070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81000"/>
            <a:ext cx="11430000" cy="626715"/>
          </a:xfrm>
          <a:prstGeom prst="rect">
            <a:avLst/>
          </a:prstGeom>
        </p:spPr>
      </p:pic>
      <p:pic>
        <p:nvPicPr>
          <p:cNvPr id="5" name="SK-1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198215"/>
            <a:ext cx="2164110" cy="3067050"/>
          </a:xfrm>
          <a:prstGeom prst="rect">
            <a:avLst/>
          </a:prstGeom>
        </p:spPr>
      </p:pic>
      <p:pic>
        <p:nvPicPr>
          <p:cNvPr id="6" name="SK-1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77230" y="1388715"/>
            <a:ext cx="571500" cy="571500"/>
          </a:xfrm>
          <a:prstGeom prst="rect">
            <a:avLst/>
          </a:prstGeom>
        </p:spPr>
      </p:pic>
      <p:pic>
        <p:nvPicPr>
          <p:cNvPr id="7" name="SK-1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97510" y="1198215"/>
            <a:ext cx="2164110" cy="3067050"/>
          </a:xfrm>
          <a:prstGeom prst="rect">
            <a:avLst/>
          </a:prstGeom>
        </p:spPr>
      </p:pic>
      <p:pic>
        <p:nvPicPr>
          <p:cNvPr id="8" name="SK-1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93740" y="1388715"/>
            <a:ext cx="571500" cy="571500"/>
          </a:xfrm>
          <a:prstGeom prst="rect">
            <a:avLst/>
          </a:prstGeom>
        </p:spPr>
      </p:pic>
      <p:pic>
        <p:nvPicPr>
          <p:cNvPr id="9" name="SK-1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14020" y="1198215"/>
            <a:ext cx="2164110" cy="3067050"/>
          </a:xfrm>
          <a:prstGeom prst="rect">
            <a:avLst/>
          </a:prstGeom>
        </p:spPr>
      </p:pic>
      <p:pic>
        <p:nvPicPr>
          <p:cNvPr id="10" name="SK-17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810250" y="1388715"/>
            <a:ext cx="571500" cy="571500"/>
          </a:xfrm>
          <a:prstGeom prst="rect">
            <a:avLst/>
          </a:prstGeom>
        </p:spPr>
      </p:pic>
      <p:pic>
        <p:nvPicPr>
          <p:cNvPr id="11" name="SK-17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330529" y="1198215"/>
            <a:ext cx="2164110" cy="3067050"/>
          </a:xfrm>
          <a:prstGeom prst="rect">
            <a:avLst/>
          </a:prstGeom>
        </p:spPr>
      </p:pic>
      <p:pic>
        <p:nvPicPr>
          <p:cNvPr id="12" name="SK-17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126760" y="1388715"/>
            <a:ext cx="571500" cy="571500"/>
          </a:xfrm>
          <a:prstGeom prst="rect">
            <a:avLst/>
          </a:prstGeom>
        </p:spPr>
      </p:pic>
      <p:pic>
        <p:nvPicPr>
          <p:cNvPr id="13" name="SK-17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647039" y="1198215"/>
            <a:ext cx="2164110" cy="3067050"/>
          </a:xfrm>
          <a:prstGeom prst="rect">
            <a:avLst/>
          </a:prstGeom>
        </p:spPr>
      </p:pic>
      <p:pic>
        <p:nvPicPr>
          <p:cNvPr id="14" name="SK-17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443270" y="1388715"/>
            <a:ext cx="571500" cy="571500"/>
          </a:xfrm>
          <a:prstGeom prst="rect">
            <a:avLst/>
          </a:prstGeom>
        </p:spPr>
      </p:pic>
      <p:pic>
        <p:nvPicPr>
          <p:cNvPr id="15" name="SK-17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81000" y="4551015"/>
            <a:ext cx="11430000" cy="762000"/>
          </a:xfrm>
          <a:prstGeom prst="rect">
            <a:avLst/>
          </a:prstGeom>
        </p:spPr>
      </p:pic>
      <p:pic>
        <p:nvPicPr>
          <p:cNvPr id="16" name="SK-17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71500" y="4789140"/>
            <a:ext cx="285750" cy="285750"/>
          </a:xfrm>
          <a:prstGeom prst="rect">
            <a:avLst/>
          </a:prstGeom>
        </p:spPr>
      </p:pic>
      <p:sp>
        <p:nvSpPr>
          <p:cNvPr id="17" name="SK-17-text-16"/>
          <p:cNvSpPr/>
          <p:nvPr/>
        </p:nvSpPr>
        <p:spPr>
          <a:xfrm>
            <a:off x="571500" y="381000"/>
            <a:ext cx="11620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A1A"/>
                </a:solidFill>
              </a:rPr>
              <a:t>The TEETH Mnemonic for Resilience</a:t>
            </a:r>
            <a:endParaRPr lang="en-US" sz="2550" dirty="0"/>
          </a:p>
        </p:txBody>
      </p:sp>
      <p:sp>
        <p:nvSpPr>
          <p:cNvPr id="18" name="SK-17-text-17"/>
          <p:cNvSpPr/>
          <p:nvPr/>
        </p:nvSpPr>
        <p:spPr>
          <a:xfrm>
            <a:off x="571500" y="807690"/>
            <a:ext cx="113157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E065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CLINICAL MODULE</a:t>
            </a:r>
            <a:endParaRPr lang="en-US" sz="1050" dirty="0"/>
          </a:p>
        </p:txBody>
      </p:sp>
      <p:sp>
        <p:nvSpPr>
          <p:cNvPr id="19" name="SK-17-text-18"/>
          <p:cNvSpPr/>
          <p:nvPr/>
        </p:nvSpPr>
        <p:spPr>
          <a:xfrm>
            <a:off x="1101030" y="1388715"/>
            <a:ext cx="723900" cy="571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600"/>
              </a:lnSpc>
              <a:buNone/>
            </a:pPr>
            <a:r>
              <a:rPr lang="en-US" sz="2400" b="1" dirty="0">
                <a:solidFill>
                  <a:srgbClr val="FFFFFF"/>
                </a:solidFill>
              </a:rPr>
              <a:t>T</a:t>
            </a:r>
            <a:endParaRPr lang="en-US" sz="2400" dirty="0"/>
          </a:p>
        </p:txBody>
      </p:sp>
      <p:sp>
        <p:nvSpPr>
          <p:cNvPr id="20" name="SK-17-text-19"/>
          <p:cNvSpPr/>
          <p:nvPr/>
        </p:nvSpPr>
        <p:spPr>
          <a:xfrm>
            <a:off x="872430" y="2112615"/>
            <a:ext cx="1181100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Taking Control</a:t>
            </a:r>
            <a:endParaRPr lang="en-US" sz="1350" dirty="0"/>
          </a:p>
        </p:txBody>
      </p:sp>
      <p:sp>
        <p:nvSpPr>
          <p:cNvPr id="21" name="SK-17-text-20"/>
          <p:cNvSpPr/>
          <p:nvPr/>
        </p:nvSpPr>
        <p:spPr>
          <a:xfrm>
            <a:off x="685800" y="2646015"/>
            <a:ext cx="174501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Focus on "Circle of Influence"</a:t>
            </a:r>
            <a:endParaRPr lang="en-US" sz="1125" dirty="0"/>
          </a:p>
        </p:txBody>
      </p:sp>
      <p:sp>
        <p:nvSpPr>
          <p:cNvPr id="22" name="SK-17-text-21"/>
          <p:cNvSpPr/>
          <p:nvPr/>
        </p:nvSpPr>
        <p:spPr>
          <a:xfrm>
            <a:off x="685800" y="3122265"/>
            <a:ext cx="174501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Prioritise what is changeable</a:t>
            </a:r>
            <a:endParaRPr lang="en-US" sz="1125" dirty="0"/>
          </a:p>
        </p:txBody>
      </p:sp>
      <p:sp>
        <p:nvSpPr>
          <p:cNvPr id="23" name="SK-17-text-22"/>
          <p:cNvSpPr/>
          <p:nvPr/>
        </p:nvSpPr>
        <p:spPr>
          <a:xfrm>
            <a:off x="685800" y="3598515"/>
            <a:ext cx="174501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Let go of the uncontrollable</a:t>
            </a:r>
            <a:endParaRPr lang="en-US" sz="1125" dirty="0"/>
          </a:p>
        </p:txBody>
      </p:sp>
      <p:sp>
        <p:nvSpPr>
          <p:cNvPr id="24" name="SK-17-text-23"/>
          <p:cNvSpPr/>
          <p:nvPr/>
        </p:nvSpPr>
        <p:spPr>
          <a:xfrm>
            <a:off x="3417540" y="1388715"/>
            <a:ext cx="723900" cy="571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600"/>
              </a:lnSpc>
              <a:buNone/>
            </a:pPr>
            <a:r>
              <a:rPr lang="en-US" sz="2400" b="1" dirty="0">
                <a:solidFill>
                  <a:srgbClr val="FFFFFF"/>
                </a:solidFill>
              </a:rPr>
              <a:t>E</a:t>
            </a:r>
            <a:endParaRPr lang="en-US" sz="2400" dirty="0"/>
          </a:p>
        </p:txBody>
      </p:sp>
      <p:sp>
        <p:nvSpPr>
          <p:cNvPr id="25" name="SK-17-text-24"/>
          <p:cNvSpPr/>
          <p:nvPr/>
        </p:nvSpPr>
        <p:spPr>
          <a:xfrm>
            <a:off x="2811810" y="2112615"/>
            <a:ext cx="193551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Expectations &amp; Boundaries</a:t>
            </a:r>
            <a:endParaRPr lang="en-US" sz="1350" dirty="0"/>
          </a:p>
        </p:txBody>
      </p:sp>
      <p:sp>
        <p:nvSpPr>
          <p:cNvPr id="26" name="SK-17-text-25"/>
          <p:cNvSpPr/>
          <p:nvPr/>
        </p:nvSpPr>
        <p:spPr>
          <a:xfrm>
            <a:off x="3002310" y="2741265"/>
            <a:ext cx="174501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Learn to say "no" politely</a:t>
            </a:r>
            <a:endParaRPr lang="en-US" sz="1125" dirty="0"/>
          </a:p>
        </p:txBody>
      </p:sp>
      <p:sp>
        <p:nvSpPr>
          <p:cNvPr id="27" name="SK-17-text-26"/>
          <p:cNvSpPr/>
          <p:nvPr/>
        </p:nvSpPr>
        <p:spPr>
          <a:xfrm>
            <a:off x="3002310" y="3217515"/>
            <a:ext cx="3631431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Challenge perfectionism</a:t>
            </a:r>
            <a:endParaRPr lang="en-US" sz="1125" dirty="0"/>
          </a:p>
        </p:txBody>
      </p:sp>
      <p:sp>
        <p:nvSpPr>
          <p:cNvPr id="28" name="SK-17-text-27"/>
          <p:cNvSpPr/>
          <p:nvPr/>
        </p:nvSpPr>
        <p:spPr>
          <a:xfrm>
            <a:off x="3002310" y="3493740"/>
            <a:ext cx="3940581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Set realistic daily goals</a:t>
            </a:r>
            <a:endParaRPr lang="en-US" sz="1125" dirty="0"/>
          </a:p>
        </p:txBody>
      </p:sp>
      <p:sp>
        <p:nvSpPr>
          <p:cNvPr id="29" name="SK-17-text-28"/>
          <p:cNvSpPr/>
          <p:nvPr/>
        </p:nvSpPr>
        <p:spPr>
          <a:xfrm>
            <a:off x="5734050" y="1388715"/>
            <a:ext cx="723900" cy="571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600"/>
              </a:lnSpc>
              <a:buNone/>
            </a:pPr>
            <a:r>
              <a:rPr lang="en-US" sz="2400" b="1" dirty="0">
                <a:solidFill>
                  <a:srgbClr val="FFFFFF"/>
                </a:solidFill>
              </a:rPr>
              <a:t>E</a:t>
            </a:r>
            <a:endParaRPr lang="en-US" sz="2400" dirty="0"/>
          </a:p>
        </p:txBody>
      </p:sp>
      <p:sp>
        <p:nvSpPr>
          <p:cNvPr id="30" name="SK-17-text-29"/>
          <p:cNvSpPr/>
          <p:nvPr/>
        </p:nvSpPr>
        <p:spPr>
          <a:xfrm>
            <a:off x="5724525" y="2112615"/>
            <a:ext cx="742950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Exercise</a:t>
            </a:r>
            <a:endParaRPr lang="en-US" sz="1350" dirty="0"/>
          </a:p>
        </p:txBody>
      </p:sp>
      <p:sp>
        <p:nvSpPr>
          <p:cNvPr id="31" name="SK-17-text-30"/>
          <p:cNvSpPr/>
          <p:nvPr/>
        </p:nvSpPr>
        <p:spPr>
          <a:xfrm>
            <a:off x="5318820" y="2646015"/>
            <a:ext cx="3940581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Natural biological buffer</a:t>
            </a:r>
            <a:endParaRPr lang="en-US" sz="1125" dirty="0"/>
          </a:p>
        </p:txBody>
      </p:sp>
      <p:sp>
        <p:nvSpPr>
          <p:cNvPr id="32" name="SK-17-text-31"/>
          <p:cNvSpPr/>
          <p:nvPr/>
        </p:nvSpPr>
        <p:spPr>
          <a:xfrm>
            <a:off x="5318820" y="2922240"/>
            <a:ext cx="3786006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Graded activity for mood</a:t>
            </a:r>
            <a:endParaRPr lang="en-US" sz="1125" dirty="0"/>
          </a:p>
        </p:txBody>
      </p:sp>
      <p:sp>
        <p:nvSpPr>
          <p:cNvPr id="33" name="SK-17-text-32"/>
          <p:cNvSpPr/>
          <p:nvPr/>
        </p:nvSpPr>
        <p:spPr>
          <a:xfrm>
            <a:off x="5318820" y="3198465"/>
            <a:ext cx="174501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Movement as "active rest"</a:t>
            </a:r>
            <a:endParaRPr lang="en-US" sz="1125" dirty="0"/>
          </a:p>
        </p:txBody>
      </p:sp>
      <p:sp>
        <p:nvSpPr>
          <p:cNvPr id="34" name="SK-17-text-33"/>
          <p:cNvSpPr/>
          <p:nvPr/>
        </p:nvSpPr>
        <p:spPr>
          <a:xfrm>
            <a:off x="8050560" y="1388715"/>
            <a:ext cx="723900" cy="571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600"/>
              </a:lnSpc>
              <a:buNone/>
            </a:pPr>
            <a:r>
              <a:rPr lang="en-US" sz="2400" b="1" dirty="0">
                <a:solidFill>
                  <a:srgbClr val="FFFFFF"/>
                </a:solidFill>
              </a:rPr>
              <a:t>T</a:t>
            </a:r>
            <a:endParaRPr lang="en-US" sz="2400" dirty="0"/>
          </a:p>
        </p:txBody>
      </p:sp>
      <p:sp>
        <p:nvSpPr>
          <p:cNvPr id="35" name="SK-17-text-34"/>
          <p:cNvSpPr/>
          <p:nvPr/>
        </p:nvSpPr>
        <p:spPr>
          <a:xfrm>
            <a:off x="7555260" y="2112615"/>
            <a:ext cx="1714500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Time Out &amp; Recovery</a:t>
            </a:r>
            <a:endParaRPr lang="en-US" sz="1350" dirty="0"/>
          </a:p>
        </p:txBody>
      </p:sp>
      <p:sp>
        <p:nvSpPr>
          <p:cNvPr id="36" name="SK-17-text-35"/>
          <p:cNvSpPr/>
          <p:nvPr/>
        </p:nvSpPr>
        <p:spPr>
          <a:xfrm>
            <a:off x="7635329" y="2646015"/>
            <a:ext cx="174501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Micro-breaks during shifts</a:t>
            </a:r>
            <a:endParaRPr lang="en-US" sz="1125" dirty="0"/>
          </a:p>
        </p:txBody>
      </p:sp>
      <p:sp>
        <p:nvSpPr>
          <p:cNvPr id="37" name="SK-17-text-36"/>
          <p:cNvSpPr/>
          <p:nvPr/>
        </p:nvSpPr>
        <p:spPr>
          <a:xfrm>
            <a:off x="7635329" y="3122265"/>
            <a:ext cx="316770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Regular annual leave</a:t>
            </a:r>
            <a:endParaRPr lang="en-US" sz="1125" dirty="0"/>
          </a:p>
        </p:txBody>
      </p:sp>
      <p:sp>
        <p:nvSpPr>
          <p:cNvPr id="38" name="SK-17-text-37"/>
          <p:cNvSpPr/>
          <p:nvPr/>
        </p:nvSpPr>
        <p:spPr>
          <a:xfrm>
            <a:off x="7635329" y="3398490"/>
            <a:ext cx="174501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"Unplug" from digital work</a:t>
            </a:r>
            <a:endParaRPr lang="en-US" sz="1125" dirty="0"/>
          </a:p>
        </p:txBody>
      </p:sp>
      <p:sp>
        <p:nvSpPr>
          <p:cNvPr id="39" name="SK-17-text-38"/>
          <p:cNvSpPr/>
          <p:nvPr/>
        </p:nvSpPr>
        <p:spPr>
          <a:xfrm>
            <a:off x="10367070" y="1388715"/>
            <a:ext cx="723900" cy="571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600"/>
              </a:lnSpc>
              <a:buNone/>
            </a:pPr>
            <a:r>
              <a:rPr lang="en-US" sz="2400" b="1" dirty="0">
                <a:solidFill>
                  <a:srgbClr val="FFFFFF"/>
                </a:solidFill>
              </a:rPr>
              <a:t>H</a:t>
            </a:r>
            <a:endParaRPr lang="en-US" sz="2400" dirty="0"/>
          </a:p>
        </p:txBody>
      </p:sp>
      <p:sp>
        <p:nvSpPr>
          <p:cNvPr id="40" name="SK-17-text-39"/>
          <p:cNvSpPr/>
          <p:nvPr/>
        </p:nvSpPr>
        <p:spPr>
          <a:xfrm>
            <a:off x="9990832" y="2112615"/>
            <a:ext cx="1476375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Hobbies &amp; Identity</a:t>
            </a:r>
            <a:endParaRPr lang="en-US" sz="1350" dirty="0"/>
          </a:p>
        </p:txBody>
      </p:sp>
      <p:sp>
        <p:nvSpPr>
          <p:cNvPr id="41" name="SK-17-text-40"/>
          <p:cNvSpPr/>
          <p:nvPr/>
        </p:nvSpPr>
        <p:spPr>
          <a:xfrm>
            <a:off x="9951839" y="2646015"/>
            <a:ext cx="174501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Keep a life outside medicine</a:t>
            </a:r>
            <a:endParaRPr lang="en-US" sz="1125" dirty="0"/>
          </a:p>
        </p:txBody>
      </p:sp>
      <p:sp>
        <p:nvSpPr>
          <p:cNvPr id="42" name="SK-17-text-41"/>
          <p:cNvSpPr/>
          <p:nvPr/>
        </p:nvSpPr>
        <p:spPr>
          <a:xfrm>
            <a:off x="9951839" y="3122265"/>
            <a:ext cx="2240161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Social connection &amp; fun</a:t>
            </a:r>
            <a:endParaRPr lang="en-US" sz="1125" dirty="0"/>
          </a:p>
        </p:txBody>
      </p:sp>
      <p:sp>
        <p:nvSpPr>
          <p:cNvPr id="43" name="SK-17-text-42"/>
          <p:cNvSpPr/>
          <p:nvPr/>
        </p:nvSpPr>
        <p:spPr>
          <a:xfrm>
            <a:off x="9951839" y="3398490"/>
            <a:ext cx="174501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Protect your non-work self</a:t>
            </a:r>
            <a:endParaRPr lang="en-US" sz="1125" dirty="0"/>
          </a:p>
        </p:txBody>
      </p:sp>
      <p:sp>
        <p:nvSpPr>
          <p:cNvPr id="44" name="SK-17-text-43"/>
          <p:cNvSpPr/>
          <p:nvPr/>
        </p:nvSpPr>
        <p:spPr>
          <a:xfrm>
            <a:off x="1009650" y="4703415"/>
            <a:ext cx="106108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Important: Individual resilience tools are essential, but remember that system-level stressors (e.g., safe staffing, workload volume) require system-level solutions and organizational support.</a:t>
            </a:r>
            <a:endParaRPr lang="en-US" sz="1200" dirty="0"/>
          </a:p>
        </p:txBody>
      </p:sp>
      <p:sp>
        <p:nvSpPr>
          <p:cNvPr id="45" name="SK-17-text-44"/>
          <p:cNvSpPr/>
          <p:nvPr/>
        </p:nvSpPr>
        <p:spPr>
          <a:xfrm>
            <a:off x="10306050" y="6467475"/>
            <a:ext cx="18859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070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81000"/>
            <a:ext cx="11430000" cy="626715"/>
          </a:xfrm>
          <a:prstGeom prst="rect">
            <a:avLst/>
          </a:prstGeom>
        </p:spPr>
      </p:pic>
      <p:pic>
        <p:nvPicPr>
          <p:cNvPr id="5" name="SK-1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198215"/>
            <a:ext cx="3683050" cy="4192935"/>
          </a:xfrm>
          <a:prstGeom prst="rect">
            <a:avLst/>
          </a:prstGeom>
        </p:spPr>
      </p:pic>
      <p:pic>
        <p:nvPicPr>
          <p:cNvPr id="6" name="SK-1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3400" y="1396008"/>
            <a:ext cx="238125" cy="194816"/>
          </a:xfrm>
          <a:prstGeom prst="rect">
            <a:avLst/>
          </a:prstGeom>
        </p:spPr>
      </p:pic>
      <p:pic>
        <p:nvPicPr>
          <p:cNvPr id="7" name="SK-1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3400" y="3605510"/>
            <a:ext cx="3378250" cy="827484"/>
          </a:xfrm>
          <a:prstGeom prst="rect">
            <a:avLst/>
          </a:prstGeom>
        </p:spPr>
      </p:pic>
      <p:pic>
        <p:nvPicPr>
          <p:cNvPr id="8" name="SK-1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54550" y="1198215"/>
            <a:ext cx="3683050" cy="4192935"/>
          </a:xfrm>
          <a:prstGeom prst="rect">
            <a:avLst/>
          </a:prstGeom>
        </p:spPr>
      </p:pic>
      <p:pic>
        <p:nvPicPr>
          <p:cNvPr id="9" name="SK-1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06950" y="1396008"/>
            <a:ext cx="238125" cy="194816"/>
          </a:xfrm>
          <a:prstGeom prst="rect">
            <a:avLst/>
          </a:prstGeom>
        </p:spPr>
      </p:pic>
      <p:pic>
        <p:nvPicPr>
          <p:cNvPr id="10" name="SK-18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06950" y="3818781"/>
            <a:ext cx="3378250" cy="827484"/>
          </a:xfrm>
          <a:prstGeom prst="rect">
            <a:avLst/>
          </a:prstGeom>
        </p:spPr>
      </p:pic>
      <p:pic>
        <p:nvPicPr>
          <p:cNvPr id="11" name="SK-18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128099" y="1198215"/>
            <a:ext cx="3683050" cy="4192935"/>
          </a:xfrm>
          <a:prstGeom prst="rect">
            <a:avLst/>
          </a:prstGeom>
        </p:spPr>
      </p:pic>
      <p:pic>
        <p:nvPicPr>
          <p:cNvPr id="12" name="SK-18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280499" y="1396008"/>
            <a:ext cx="238125" cy="194816"/>
          </a:xfrm>
          <a:prstGeom prst="rect">
            <a:avLst/>
          </a:prstGeom>
        </p:spPr>
      </p:pic>
      <p:pic>
        <p:nvPicPr>
          <p:cNvPr id="13" name="SK-18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280499" y="3818781"/>
            <a:ext cx="3378250" cy="827484"/>
          </a:xfrm>
          <a:prstGeom prst="rect">
            <a:avLst/>
          </a:prstGeom>
        </p:spPr>
      </p:pic>
      <p:pic>
        <p:nvPicPr>
          <p:cNvPr id="14" name="SK-18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81000" y="5581650"/>
            <a:ext cx="11430000" cy="704850"/>
          </a:xfrm>
          <a:prstGeom prst="rect">
            <a:avLst/>
          </a:prstGeom>
        </p:spPr>
      </p:pic>
      <p:pic>
        <p:nvPicPr>
          <p:cNvPr id="15" name="SK-18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33400" y="5695950"/>
            <a:ext cx="789682" cy="476250"/>
          </a:xfrm>
          <a:prstGeom prst="rect">
            <a:avLst/>
          </a:prstGeom>
        </p:spPr>
      </p:pic>
      <p:sp>
        <p:nvSpPr>
          <p:cNvPr id="16" name="SK-18-text-15"/>
          <p:cNvSpPr/>
          <p:nvPr/>
        </p:nvSpPr>
        <p:spPr>
          <a:xfrm>
            <a:off x="571500" y="381000"/>
            <a:ext cx="11620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A1A"/>
                </a:solidFill>
              </a:rPr>
              <a:t>Thinking Skills &amp; Problem-Solving</a:t>
            </a:r>
            <a:endParaRPr lang="en-US" sz="2550" dirty="0"/>
          </a:p>
        </p:txBody>
      </p:sp>
      <p:sp>
        <p:nvSpPr>
          <p:cNvPr id="17" name="SK-18-text-16"/>
          <p:cNvSpPr/>
          <p:nvPr/>
        </p:nvSpPr>
        <p:spPr>
          <a:xfrm>
            <a:off x="571500" y="807690"/>
            <a:ext cx="113157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E065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CLINICAL MODULE</a:t>
            </a:r>
            <a:endParaRPr lang="en-US" sz="1050" dirty="0"/>
          </a:p>
        </p:txBody>
      </p:sp>
      <p:sp>
        <p:nvSpPr>
          <p:cNvPr id="18" name="SK-18-text-17"/>
          <p:cNvSpPr/>
          <p:nvPr/>
        </p:nvSpPr>
        <p:spPr>
          <a:xfrm>
            <a:off x="866775" y="1350615"/>
            <a:ext cx="5715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Problem-Solving Framework</a:t>
            </a:r>
            <a:endParaRPr lang="en-US" sz="1500" dirty="0"/>
          </a:p>
        </p:txBody>
      </p:sp>
      <p:sp>
        <p:nvSpPr>
          <p:cNvPr id="19" name="SK-18-text-18"/>
          <p:cNvSpPr/>
          <p:nvPr/>
        </p:nvSpPr>
        <p:spPr>
          <a:xfrm>
            <a:off x="762000" y="1750665"/>
            <a:ext cx="3149650" cy="6398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Problem List:</a:t>
            </a:r>
            <a:r>
              <a:rPr lang="en-US" sz="120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Write everything down. Visualizing the "mountain" makes it a set of tasks.</a:t>
            </a:r>
            <a:endParaRPr lang="en-US" sz="1200" dirty="0"/>
          </a:p>
        </p:txBody>
      </p:sp>
      <p:sp>
        <p:nvSpPr>
          <p:cNvPr id="20" name="SK-18-text-19"/>
          <p:cNvSpPr/>
          <p:nvPr/>
        </p:nvSpPr>
        <p:spPr>
          <a:xfrm>
            <a:off x="762000" y="2485727"/>
            <a:ext cx="31496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Break it Down:</a:t>
            </a:r>
            <a:r>
              <a:rPr lang="en-US" sz="120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Divide complex stressors into smaller, bite-sized components.</a:t>
            </a:r>
            <a:endParaRPr lang="en-US" sz="1200" dirty="0"/>
          </a:p>
        </p:txBody>
      </p:sp>
      <p:sp>
        <p:nvSpPr>
          <p:cNvPr id="21" name="SK-18-text-20"/>
          <p:cNvSpPr/>
          <p:nvPr/>
        </p:nvSpPr>
        <p:spPr>
          <a:xfrm>
            <a:off x="762000" y="3007519"/>
            <a:ext cx="31496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One Small Next Step:</a:t>
            </a:r>
            <a:r>
              <a:rPr lang="en-US" sz="120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Identify the single most manageable action to take today.</a:t>
            </a:r>
            <a:endParaRPr lang="en-US" sz="1200" dirty="0"/>
          </a:p>
        </p:txBody>
      </p:sp>
      <p:sp>
        <p:nvSpPr>
          <p:cNvPr id="22" name="SK-18-text-21"/>
          <p:cNvSpPr/>
          <p:nvPr/>
        </p:nvSpPr>
        <p:spPr>
          <a:xfrm>
            <a:off x="647700" y="3719810"/>
            <a:ext cx="32258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Focus on Agency</a:t>
            </a:r>
            <a:endParaRPr lang="en-US" sz="1125" dirty="0"/>
          </a:p>
        </p:txBody>
      </p:sp>
      <p:sp>
        <p:nvSpPr>
          <p:cNvPr id="23" name="SK-18-text-22"/>
          <p:cNvSpPr/>
          <p:nvPr/>
        </p:nvSpPr>
        <p:spPr>
          <a:xfrm>
            <a:off x="647700" y="3972223"/>
            <a:ext cx="3149650" cy="34647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105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Moving from "being a victim of circumstances" to "taking a small action" reduces helplessness.</a:t>
            </a:r>
            <a:endParaRPr lang="en-US" sz="1050" dirty="0"/>
          </a:p>
        </p:txBody>
      </p:sp>
      <p:sp>
        <p:nvSpPr>
          <p:cNvPr id="24" name="SK-18-text-23"/>
          <p:cNvSpPr/>
          <p:nvPr/>
        </p:nvSpPr>
        <p:spPr>
          <a:xfrm>
            <a:off x="4740325" y="1350615"/>
            <a:ext cx="41148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Managing the Worry</a:t>
            </a:r>
            <a:endParaRPr lang="en-US" sz="1500" dirty="0"/>
          </a:p>
        </p:txBody>
      </p:sp>
      <p:sp>
        <p:nvSpPr>
          <p:cNvPr id="25" name="SK-18-text-24"/>
          <p:cNvSpPr/>
          <p:nvPr/>
        </p:nvSpPr>
        <p:spPr>
          <a:xfrm>
            <a:off x="4635550" y="1750665"/>
            <a:ext cx="31496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Control Filter:</a:t>
            </a:r>
            <a:r>
              <a:rPr lang="en-US" sz="120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Separate stressors into 'Controllable' vs. 'Uncontrollable'.</a:t>
            </a:r>
            <a:endParaRPr lang="en-US" sz="1200" dirty="0"/>
          </a:p>
        </p:txBody>
      </p:sp>
      <p:sp>
        <p:nvSpPr>
          <p:cNvPr id="26" name="SK-18-text-25"/>
          <p:cNvSpPr/>
          <p:nvPr/>
        </p:nvSpPr>
        <p:spPr>
          <a:xfrm>
            <a:off x="4635550" y="2272457"/>
            <a:ext cx="3149650" cy="6398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Letting Go:</a:t>
            </a:r>
            <a:r>
              <a:rPr lang="en-US" sz="120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Consciously decide to stop expending mental energy on things outside your control.</a:t>
            </a:r>
            <a:endParaRPr lang="en-US" sz="1200" dirty="0"/>
          </a:p>
        </p:txBody>
      </p:sp>
      <p:sp>
        <p:nvSpPr>
          <p:cNvPr id="27" name="SK-18-text-26"/>
          <p:cNvSpPr/>
          <p:nvPr/>
        </p:nvSpPr>
        <p:spPr>
          <a:xfrm>
            <a:off x="4635550" y="3007519"/>
            <a:ext cx="3149650" cy="6398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Worry Time:</a:t>
            </a:r>
            <a:r>
              <a:rPr lang="en-US" sz="120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Allocate 15 minutes a day to worry. Outside this time, "file" the worry for later.</a:t>
            </a:r>
            <a:endParaRPr lang="en-US" sz="1200" dirty="0"/>
          </a:p>
        </p:txBody>
      </p:sp>
      <p:sp>
        <p:nvSpPr>
          <p:cNvPr id="28" name="SK-18-text-27"/>
          <p:cNvSpPr/>
          <p:nvPr/>
        </p:nvSpPr>
        <p:spPr>
          <a:xfrm>
            <a:off x="4521250" y="3933081"/>
            <a:ext cx="33909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15-Minute Rule</a:t>
            </a:r>
            <a:endParaRPr lang="en-US" sz="1125" dirty="0"/>
          </a:p>
        </p:txBody>
      </p:sp>
      <p:sp>
        <p:nvSpPr>
          <p:cNvPr id="29" name="SK-18-text-28"/>
          <p:cNvSpPr/>
          <p:nvPr/>
        </p:nvSpPr>
        <p:spPr>
          <a:xfrm>
            <a:off x="4521250" y="4185493"/>
            <a:ext cx="3149650" cy="34647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105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Prevents rumination from bleeding into work, sleep, and family life throughout the day.</a:t>
            </a:r>
            <a:endParaRPr lang="en-US" sz="1050" dirty="0"/>
          </a:p>
        </p:txBody>
      </p:sp>
      <p:sp>
        <p:nvSpPr>
          <p:cNvPr id="30" name="SK-18-text-29"/>
          <p:cNvSpPr/>
          <p:nvPr/>
        </p:nvSpPr>
        <p:spPr>
          <a:xfrm>
            <a:off x="8613874" y="1350615"/>
            <a:ext cx="3578126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Reframing &amp; Self-Talk</a:t>
            </a:r>
            <a:endParaRPr lang="en-US" sz="1500" dirty="0"/>
          </a:p>
        </p:txBody>
      </p:sp>
      <p:sp>
        <p:nvSpPr>
          <p:cNvPr id="31" name="SK-18-text-30"/>
          <p:cNvSpPr/>
          <p:nvPr/>
        </p:nvSpPr>
        <p:spPr>
          <a:xfrm>
            <a:off x="8509099" y="1750665"/>
            <a:ext cx="3149650" cy="6398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Cognitive Reframing:</a:t>
            </a:r>
            <a:r>
              <a:rPr lang="en-US" sz="120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Challenge negative distortions (e.g., "I must be perfect" to "I am doing my best").</a:t>
            </a:r>
            <a:endParaRPr lang="en-US" sz="1200" dirty="0"/>
          </a:p>
        </p:txBody>
      </p:sp>
      <p:sp>
        <p:nvSpPr>
          <p:cNvPr id="32" name="SK-18-text-31"/>
          <p:cNvSpPr/>
          <p:nvPr/>
        </p:nvSpPr>
        <p:spPr>
          <a:xfrm>
            <a:off x="8509099" y="2485727"/>
            <a:ext cx="3149650" cy="6398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Compassionate Self-Talk:</a:t>
            </a:r>
            <a:r>
              <a:rPr lang="en-US" sz="120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Speak to yourself as you would to a colleague or a dear friend.</a:t>
            </a:r>
            <a:endParaRPr lang="en-US" sz="1200" dirty="0"/>
          </a:p>
        </p:txBody>
      </p:sp>
      <p:sp>
        <p:nvSpPr>
          <p:cNvPr id="33" name="SK-18-text-32"/>
          <p:cNvSpPr/>
          <p:nvPr/>
        </p:nvSpPr>
        <p:spPr>
          <a:xfrm>
            <a:off x="8509099" y="3220789"/>
            <a:ext cx="31496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Perspective Check:</a:t>
            </a:r>
            <a:r>
              <a:rPr lang="en-US" sz="120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Ask: "Will this matter in 6 months? In 2 years?"</a:t>
            </a:r>
            <a:endParaRPr lang="en-US" sz="1200" dirty="0"/>
          </a:p>
        </p:txBody>
      </p:sp>
      <p:sp>
        <p:nvSpPr>
          <p:cNvPr id="34" name="SK-18-text-33"/>
          <p:cNvSpPr/>
          <p:nvPr/>
        </p:nvSpPr>
        <p:spPr>
          <a:xfrm>
            <a:off x="8394799" y="3933081"/>
            <a:ext cx="32258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Language Matters</a:t>
            </a:r>
            <a:endParaRPr lang="en-US" sz="1125" dirty="0"/>
          </a:p>
        </p:txBody>
      </p:sp>
      <p:sp>
        <p:nvSpPr>
          <p:cNvPr id="35" name="SK-18-text-34"/>
          <p:cNvSpPr/>
          <p:nvPr/>
        </p:nvSpPr>
        <p:spPr>
          <a:xfrm>
            <a:off x="8394799" y="4185493"/>
            <a:ext cx="3149650" cy="34647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105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Swap "I have to" for "I choose to" to restore a sense of autonomy in the workplace.</a:t>
            </a:r>
            <a:endParaRPr lang="en-US" sz="1050" dirty="0"/>
          </a:p>
        </p:txBody>
      </p:sp>
      <p:sp>
        <p:nvSpPr>
          <p:cNvPr id="36" name="SK-18-text-35"/>
          <p:cNvSpPr/>
          <p:nvPr/>
        </p:nvSpPr>
        <p:spPr>
          <a:xfrm>
            <a:off x="628650" y="5695950"/>
            <a:ext cx="599182" cy="4762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SCA PEARL</a:t>
            </a:r>
            <a:endParaRPr lang="en-US" sz="1050" dirty="0"/>
          </a:p>
        </p:txBody>
      </p:sp>
      <p:sp>
        <p:nvSpPr>
          <p:cNvPr id="37" name="SK-18-text-36"/>
          <p:cNvSpPr/>
          <p:nvPr/>
        </p:nvSpPr>
        <p:spPr>
          <a:xfrm>
            <a:off x="1465957" y="5705475"/>
            <a:ext cx="10192643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During the consultation, use a shared whiteboard or paper to map out the patient's "Problem List." This demonstrates active listening and collaborative problem-solving.</a:t>
            </a:r>
            <a:endParaRPr lang="en-US" sz="1200" dirty="0"/>
          </a:p>
        </p:txBody>
      </p:sp>
      <p:sp>
        <p:nvSpPr>
          <p:cNvPr id="38" name="SK-18-text-37"/>
          <p:cNvSpPr/>
          <p:nvPr/>
        </p:nvSpPr>
        <p:spPr>
          <a:xfrm>
            <a:off x="10306050" y="6467475"/>
            <a:ext cx="18859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070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81000"/>
            <a:ext cx="11430000" cy="626715"/>
          </a:xfrm>
          <a:prstGeom prst="rect">
            <a:avLst/>
          </a:prstGeom>
        </p:spPr>
      </p:pic>
      <p:pic>
        <p:nvPicPr>
          <p:cNvPr id="5" name="SK-1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198215"/>
            <a:ext cx="6675090" cy="5088285"/>
          </a:xfrm>
          <a:prstGeom prst="rect">
            <a:avLst/>
          </a:prstGeom>
        </p:spPr>
      </p:pic>
      <p:pic>
        <p:nvPicPr>
          <p:cNvPr id="6" name="SK-1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477268"/>
            <a:ext cx="261937" cy="213420"/>
          </a:xfrm>
          <a:prstGeom prst="rect">
            <a:avLst/>
          </a:prstGeom>
        </p:spPr>
      </p:pic>
      <p:pic>
        <p:nvPicPr>
          <p:cNvPr id="7" name="SK-1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1931640"/>
            <a:ext cx="6217890" cy="742950"/>
          </a:xfrm>
          <a:prstGeom prst="rect">
            <a:avLst/>
          </a:prstGeom>
        </p:spPr>
      </p:pic>
      <p:pic>
        <p:nvPicPr>
          <p:cNvPr id="8" name="SK-1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2944" y="2148780"/>
            <a:ext cx="214313" cy="175320"/>
          </a:xfrm>
          <a:prstGeom prst="rect">
            <a:avLst/>
          </a:prstGeom>
        </p:spPr>
      </p:pic>
      <p:pic>
        <p:nvPicPr>
          <p:cNvPr id="9" name="SK-19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2674590"/>
            <a:ext cx="6217890" cy="742950"/>
          </a:xfrm>
          <a:prstGeom prst="rect">
            <a:avLst/>
          </a:prstGeom>
        </p:spPr>
      </p:pic>
      <p:pic>
        <p:nvPicPr>
          <p:cNvPr id="10" name="SK-19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92944" y="2891730"/>
            <a:ext cx="214313" cy="175320"/>
          </a:xfrm>
          <a:prstGeom prst="rect">
            <a:avLst/>
          </a:prstGeom>
        </p:spPr>
      </p:pic>
      <p:pic>
        <p:nvPicPr>
          <p:cNvPr id="11" name="SK-19-img-1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3417540"/>
            <a:ext cx="6217890" cy="742950"/>
          </a:xfrm>
          <a:prstGeom prst="rect">
            <a:avLst/>
          </a:prstGeom>
        </p:spPr>
      </p:pic>
      <p:pic>
        <p:nvPicPr>
          <p:cNvPr id="12" name="SK-19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92944" y="3634680"/>
            <a:ext cx="214313" cy="175320"/>
          </a:xfrm>
          <a:prstGeom prst="rect">
            <a:avLst/>
          </a:prstGeom>
        </p:spPr>
      </p:pic>
      <p:pic>
        <p:nvPicPr>
          <p:cNvPr id="13" name="SK-19-img-12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4160490"/>
            <a:ext cx="6217890" cy="742950"/>
          </a:xfrm>
          <a:prstGeom prst="rect">
            <a:avLst/>
          </a:prstGeom>
        </p:spPr>
      </p:pic>
      <p:pic>
        <p:nvPicPr>
          <p:cNvPr id="14" name="SK-19-img-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92944" y="4377630"/>
            <a:ext cx="214313" cy="175320"/>
          </a:xfrm>
          <a:prstGeom prst="rect">
            <a:avLst/>
          </a:prstGeom>
        </p:spPr>
      </p:pic>
      <p:pic>
        <p:nvPicPr>
          <p:cNvPr id="15" name="SK-19-img-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360890" y="1198215"/>
            <a:ext cx="4450110" cy="2468017"/>
          </a:xfrm>
          <a:prstGeom prst="rect">
            <a:avLst/>
          </a:prstGeom>
        </p:spPr>
      </p:pic>
      <p:pic>
        <p:nvPicPr>
          <p:cNvPr id="16" name="SK-19-img-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551390" y="1429643"/>
            <a:ext cx="214313" cy="175320"/>
          </a:xfrm>
          <a:prstGeom prst="rect">
            <a:avLst/>
          </a:prstGeom>
        </p:spPr>
      </p:pic>
      <p:pic>
        <p:nvPicPr>
          <p:cNvPr id="17" name="SK-19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360890" y="3818632"/>
            <a:ext cx="4450110" cy="2468017"/>
          </a:xfrm>
          <a:prstGeom prst="rect">
            <a:avLst/>
          </a:prstGeom>
        </p:spPr>
      </p:pic>
      <p:pic>
        <p:nvPicPr>
          <p:cNvPr id="18" name="SK-19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551390" y="4050060"/>
            <a:ext cx="214313" cy="175320"/>
          </a:xfrm>
          <a:prstGeom prst="rect">
            <a:avLst/>
          </a:prstGeom>
        </p:spPr>
      </p:pic>
      <p:sp>
        <p:nvSpPr>
          <p:cNvPr id="19" name="SK-19-text-18"/>
          <p:cNvSpPr/>
          <p:nvPr/>
        </p:nvSpPr>
        <p:spPr>
          <a:xfrm>
            <a:off x="571500" y="381000"/>
            <a:ext cx="11620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A1A"/>
                </a:solidFill>
              </a:rPr>
              <a:t>Relaxation and Breathing Techniques</a:t>
            </a:r>
            <a:endParaRPr lang="en-US" sz="2550" dirty="0"/>
          </a:p>
        </p:txBody>
      </p:sp>
      <p:sp>
        <p:nvSpPr>
          <p:cNvPr id="20" name="SK-19-text-19"/>
          <p:cNvSpPr/>
          <p:nvPr/>
        </p:nvSpPr>
        <p:spPr>
          <a:xfrm>
            <a:off x="571500" y="807690"/>
            <a:ext cx="113157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E065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CLINICAL MODULE</a:t>
            </a:r>
            <a:endParaRPr lang="en-US" sz="1050" dirty="0"/>
          </a:p>
        </p:txBody>
      </p:sp>
      <p:sp>
        <p:nvSpPr>
          <p:cNvPr id="21" name="SK-19-text-20"/>
          <p:cNvSpPr/>
          <p:nvPr/>
        </p:nvSpPr>
        <p:spPr>
          <a:xfrm>
            <a:off x="985838" y="1426815"/>
            <a:ext cx="653796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The NHS Breathing Exercise</a:t>
            </a:r>
            <a:endParaRPr lang="en-US" sz="1650" dirty="0"/>
          </a:p>
        </p:txBody>
      </p:sp>
      <p:sp>
        <p:nvSpPr>
          <p:cNvPr id="22" name="SK-19-text-21"/>
          <p:cNvSpPr/>
          <p:nvPr/>
        </p:nvSpPr>
        <p:spPr>
          <a:xfrm>
            <a:off x="1143000" y="2045940"/>
            <a:ext cx="568449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Position:</a:t>
            </a:r>
            <a:r>
              <a:rPr lang="en-US" sz="135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Make yourself as comfortable as possible. Sit or lie down, loosening any tight clothing.</a:t>
            </a:r>
            <a:endParaRPr lang="en-US" sz="1350" dirty="0"/>
          </a:p>
        </p:txBody>
      </p:sp>
      <p:sp>
        <p:nvSpPr>
          <p:cNvPr id="23" name="SK-19-text-22"/>
          <p:cNvSpPr/>
          <p:nvPr/>
        </p:nvSpPr>
        <p:spPr>
          <a:xfrm>
            <a:off x="1143000" y="2788890"/>
            <a:ext cx="568449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Flow:</a:t>
            </a:r>
            <a:r>
              <a:rPr lang="en-US" sz="135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Breathe in through your nose and out through your mouth. Keep it gentle and regular.</a:t>
            </a:r>
            <a:endParaRPr lang="en-US" sz="1350" dirty="0"/>
          </a:p>
        </p:txBody>
      </p:sp>
      <p:sp>
        <p:nvSpPr>
          <p:cNvPr id="24" name="SK-19-text-23"/>
          <p:cNvSpPr/>
          <p:nvPr/>
        </p:nvSpPr>
        <p:spPr>
          <a:xfrm>
            <a:off x="1143000" y="3531840"/>
            <a:ext cx="568449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Belly Breathing:</a:t>
            </a:r>
            <a:r>
              <a:rPr lang="en-US" sz="135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Fill the lower lungs so your stomach rises. Avoid shallow "chest breathing."</a:t>
            </a:r>
            <a:endParaRPr lang="en-US" sz="1350" dirty="0"/>
          </a:p>
        </p:txBody>
      </p:sp>
      <p:sp>
        <p:nvSpPr>
          <p:cNvPr id="25" name="SK-19-text-24"/>
          <p:cNvSpPr/>
          <p:nvPr/>
        </p:nvSpPr>
        <p:spPr>
          <a:xfrm>
            <a:off x="1143000" y="4274790"/>
            <a:ext cx="568449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Rhythm:</a:t>
            </a:r>
            <a:r>
              <a:rPr lang="en-US" sz="135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Try counting steadily from 1 to 5 on the inhale, and 1 to 5 on the exhale.</a:t>
            </a:r>
            <a:endParaRPr lang="en-US" sz="1350" dirty="0"/>
          </a:p>
        </p:txBody>
      </p:sp>
      <p:sp>
        <p:nvSpPr>
          <p:cNvPr id="26" name="SK-19-text-25"/>
          <p:cNvSpPr/>
          <p:nvPr/>
        </p:nvSpPr>
        <p:spPr>
          <a:xfrm>
            <a:off x="609600" y="5886450"/>
            <a:ext cx="757428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i="1" dirty="0">
                <a:solidFill>
                  <a:srgbClr val="7070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Source: NHS Mental Health Self-Help Resources (2026)</a:t>
            </a:r>
            <a:endParaRPr lang="en-US" sz="900" dirty="0"/>
          </a:p>
        </p:txBody>
      </p:sp>
      <p:sp>
        <p:nvSpPr>
          <p:cNvPr id="27" name="SK-19-text-26"/>
          <p:cNvSpPr/>
          <p:nvPr/>
        </p:nvSpPr>
        <p:spPr>
          <a:xfrm>
            <a:off x="7860953" y="1388715"/>
            <a:ext cx="406911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388E3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Benefits</a:t>
            </a:r>
            <a:endParaRPr lang="en-US" sz="1350" dirty="0"/>
          </a:p>
        </p:txBody>
      </p:sp>
      <p:sp>
        <p:nvSpPr>
          <p:cNvPr id="28" name="SK-19-text-27"/>
          <p:cNvSpPr/>
          <p:nvPr/>
        </p:nvSpPr>
        <p:spPr>
          <a:xfrm>
            <a:off x="7741890" y="1722090"/>
            <a:ext cx="445011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Down-regulates the sympathetic nervous system.</a:t>
            </a:r>
            <a:endParaRPr lang="en-US" sz="1200" dirty="0"/>
          </a:p>
        </p:txBody>
      </p:sp>
      <p:sp>
        <p:nvSpPr>
          <p:cNvPr id="29" name="SK-19-text-28"/>
          <p:cNvSpPr/>
          <p:nvPr/>
        </p:nvSpPr>
        <p:spPr>
          <a:xfrm>
            <a:off x="7741890" y="1992511"/>
            <a:ext cx="445011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Reduces immediate heart rate and muscle tension.</a:t>
            </a:r>
            <a:endParaRPr lang="en-US" sz="1200" dirty="0"/>
          </a:p>
        </p:txBody>
      </p:sp>
      <p:sp>
        <p:nvSpPr>
          <p:cNvPr id="30" name="SK-19-text-29"/>
          <p:cNvSpPr/>
          <p:nvPr/>
        </p:nvSpPr>
        <p:spPr>
          <a:xfrm>
            <a:off x="7741890" y="2262932"/>
            <a:ext cx="387861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Provides a portable "anchor" for patients in high-stress moments.</a:t>
            </a:r>
            <a:endParaRPr lang="en-US" sz="1200" dirty="0"/>
          </a:p>
        </p:txBody>
      </p:sp>
      <p:sp>
        <p:nvSpPr>
          <p:cNvPr id="31" name="SK-19-text-30"/>
          <p:cNvSpPr/>
          <p:nvPr/>
        </p:nvSpPr>
        <p:spPr>
          <a:xfrm>
            <a:off x="7860953" y="4009132"/>
            <a:ext cx="406911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85640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Important Caveats</a:t>
            </a:r>
            <a:endParaRPr lang="en-US" sz="1350" dirty="0"/>
          </a:p>
        </p:txBody>
      </p:sp>
      <p:sp>
        <p:nvSpPr>
          <p:cNvPr id="32" name="SK-19-text-31"/>
          <p:cNvSpPr/>
          <p:nvPr/>
        </p:nvSpPr>
        <p:spPr>
          <a:xfrm>
            <a:off x="7551390" y="4342507"/>
            <a:ext cx="4069110" cy="6398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Relaxation-Induced Anxiety:</a:t>
            </a:r>
            <a:r>
              <a:rPr lang="en-US" sz="120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Some patients (especially with PTSD or severe GAD) find internal body focus distressing.</a:t>
            </a:r>
            <a:endParaRPr lang="en-US" sz="1200" dirty="0"/>
          </a:p>
        </p:txBody>
      </p:sp>
      <p:sp>
        <p:nvSpPr>
          <p:cNvPr id="33" name="SK-19-text-32"/>
          <p:cNvSpPr/>
          <p:nvPr/>
        </p:nvSpPr>
        <p:spPr>
          <a:xfrm>
            <a:off x="7551390" y="5058519"/>
            <a:ext cx="406911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Practice:</a:t>
            </a:r>
            <a:r>
              <a:rPr lang="en-US" sz="120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Advise patients to practice when </a:t>
            </a:r>
            <a:r>
              <a:rPr lang="en-US" sz="1200" i="1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calm</a:t>
            </a:r>
            <a:r>
              <a:rPr lang="en-US" sz="120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so the skill is available when they are stressed.</a:t>
            </a:r>
            <a:endParaRPr lang="en-US" sz="1200" dirty="0"/>
          </a:p>
        </p:txBody>
      </p:sp>
      <p:sp>
        <p:nvSpPr>
          <p:cNvPr id="34" name="SK-19-text-33"/>
          <p:cNvSpPr/>
          <p:nvPr/>
        </p:nvSpPr>
        <p:spPr>
          <a:xfrm>
            <a:off x="10306050" y="6467475"/>
            <a:ext cx="18859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070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2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81000"/>
            <a:ext cx="11430000" cy="626715"/>
          </a:xfrm>
          <a:prstGeom prst="rect">
            <a:avLst/>
          </a:prstGeom>
        </p:spPr>
      </p:pic>
      <p:pic>
        <p:nvPicPr>
          <p:cNvPr id="5" name="SK-2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198215"/>
            <a:ext cx="3657600" cy="4402485"/>
          </a:xfrm>
          <a:prstGeom prst="rect">
            <a:avLst/>
          </a:prstGeom>
        </p:spPr>
      </p:pic>
      <p:pic>
        <p:nvPicPr>
          <p:cNvPr id="6" name="SK-2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469678"/>
            <a:ext cx="190500" cy="152400"/>
          </a:xfrm>
          <a:prstGeom prst="rect">
            <a:avLst/>
          </a:prstGeom>
        </p:spPr>
      </p:pic>
      <p:pic>
        <p:nvPicPr>
          <p:cNvPr id="7" name="SK-2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1950690"/>
            <a:ext cx="3276600" cy="238125"/>
          </a:xfrm>
          <a:prstGeom prst="rect">
            <a:avLst/>
          </a:prstGeom>
        </p:spPr>
      </p:pic>
      <p:pic>
        <p:nvPicPr>
          <p:cNvPr id="8" name="SK-20-img-7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67200" y="1198215"/>
            <a:ext cx="3657600" cy="4402485"/>
          </a:xfrm>
          <a:prstGeom prst="rect">
            <a:avLst/>
          </a:prstGeom>
        </p:spPr>
      </p:pic>
      <p:pic>
        <p:nvPicPr>
          <p:cNvPr id="9" name="SK-20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57700" y="1469678"/>
            <a:ext cx="190500" cy="152400"/>
          </a:xfrm>
          <a:prstGeom prst="rect">
            <a:avLst/>
          </a:prstGeom>
        </p:spPr>
      </p:pic>
      <p:pic>
        <p:nvPicPr>
          <p:cNvPr id="10" name="SK-20-img-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57700" y="1950690"/>
            <a:ext cx="3276600" cy="238125"/>
          </a:xfrm>
          <a:prstGeom prst="rect">
            <a:avLst/>
          </a:prstGeom>
        </p:spPr>
      </p:pic>
      <p:pic>
        <p:nvPicPr>
          <p:cNvPr id="11" name="SK-20-img-10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53400" y="1198215"/>
            <a:ext cx="3657600" cy="4402485"/>
          </a:xfrm>
          <a:prstGeom prst="rect">
            <a:avLst/>
          </a:prstGeom>
        </p:spPr>
      </p:pic>
      <p:pic>
        <p:nvPicPr>
          <p:cNvPr id="12" name="SK-20-img-1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43900" y="1469678"/>
            <a:ext cx="190500" cy="152400"/>
          </a:xfrm>
          <a:prstGeom prst="rect">
            <a:avLst/>
          </a:prstGeom>
        </p:spPr>
      </p:pic>
      <p:pic>
        <p:nvPicPr>
          <p:cNvPr id="13" name="SK-20-img-12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43900" y="1950690"/>
            <a:ext cx="3276600" cy="238125"/>
          </a:xfrm>
          <a:prstGeom prst="rect">
            <a:avLst/>
          </a:prstGeom>
        </p:spPr>
      </p:pic>
      <p:pic>
        <p:nvPicPr>
          <p:cNvPr id="14" name="SK-20-img-13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1000" y="5791200"/>
            <a:ext cx="11430000" cy="685800"/>
          </a:xfrm>
          <a:prstGeom prst="rect">
            <a:avLst/>
          </a:prstGeom>
        </p:spPr>
      </p:pic>
      <p:pic>
        <p:nvPicPr>
          <p:cNvPr id="15" name="SK-20-img-14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1500" y="6015038"/>
            <a:ext cx="238125" cy="238125"/>
          </a:xfrm>
          <a:prstGeom prst="rect">
            <a:avLst/>
          </a:prstGeom>
        </p:spPr>
      </p:pic>
      <p:sp>
        <p:nvSpPr>
          <p:cNvPr id="16" name="SK-20-text-15"/>
          <p:cNvSpPr/>
          <p:nvPr/>
        </p:nvSpPr>
        <p:spPr>
          <a:xfrm>
            <a:off x="571500" y="381000"/>
            <a:ext cx="11620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A1A"/>
                </a:solidFill>
              </a:rPr>
              <a:t>Exercise, Sleep, and Daily Routines</a:t>
            </a:r>
            <a:endParaRPr lang="en-US" sz="2550" dirty="0"/>
          </a:p>
        </p:txBody>
      </p:sp>
      <p:sp>
        <p:nvSpPr>
          <p:cNvPr id="17" name="SK-20-text-16"/>
          <p:cNvSpPr/>
          <p:nvPr/>
        </p:nvSpPr>
        <p:spPr>
          <a:xfrm>
            <a:off x="571500" y="807690"/>
            <a:ext cx="113157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E065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CLINICAL MODULE</a:t>
            </a:r>
            <a:endParaRPr lang="en-US" sz="1050" dirty="0"/>
          </a:p>
        </p:txBody>
      </p:sp>
      <p:sp>
        <p:nvSpPr>
          <p:cNvPr id="18" name="SK-20-text-17"/>
          <p:cNvSpPr/>
          <p:nvPr/>
        </p:nvSpPr>
        <p:spPr>
          <a:xfrm>
            <a:off x="876300" y="1388715"/>
            <a:ext cx="387667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Graded Activity</a:t>
            </a:r>
            <a:endParaRPr lang="en-US" sz="1650" dirty="0"/>
          </a:p>
        </p:txBody>
      </p:sp>
      <p:sp>
        <p:nvSpPr>
          <p:cNvPr id="19" name="SK-20-text-18"/>
          <p:cNvSpPr/>
          <p:nvPr/>
        </p:nvSpPr>
        <p:spPr>
          <a:xfrm>
            <a:off x="571500" y="1950690"/>
            <a:ext cx="3352800" cy="238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7070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NICE NG222 CONTEXT</a:t>
            </a:r>
            <a:endParaRPr lang="en-US" sz="1050" dirty="0"/>
          </a:p>
        </p:txBody>
      </p:sp>
      <p:sp>
        <p:nvSpPr>
          <p:cNvPr id="20" name="SK-20-text-19"/>
          <p:cNvSpPr/>
          <p:nvPr/>
        </p:nvSpPr>
        <p:spPr>
          <a:xfrm>
            <a:off x="800100" y="2245965"/>
            <a:ext cx="3048000" cy="6398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Offer group physical activity for depression (at least 1 session/week for 10 weeks).</a:t>
            </a:r>
            <a:endParaRPr lang="en-US" sz="1200" dirty="0"/>
          </a:p>
        </p:txBody>
      </p:sp>
      <p:sp>
        <p:nvSpPr>
          <p:cNvPr id="21" name="SK-20-text-20"/>
          <p:cNvSpPr/>
          <p:nvPr/>
        </p:nvSpPr>
        <p:spPr>
          <a:xfrm>
            <a:off x="800100" y="3000077"/>
            <a:ext cx="3048000" cy="6398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Focus on "Graded Activity"—start with small, achievable goals (e.g., a 10-minute walk).</a:t>
            </a:r>
            <a:endParaRPr lang="en-US" sz="1200" dirty="0"/>
          </a:p>
        </p:txBody>
      </p:sp>
      <p:sp>
        <p:nvSpPr>
          <p:cNvPr id="22" name="SK-20-text-21"/>
          <p:cNvSpPr/>
          <p:nvPr/>
        </p:nvSpPr>
        <p:spPr>
          <a:xfrm>
            <a:off x="800100" y="3754189"/>
            <a:ext cx="30480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Movement reduces physiological tension and helps "burn off" excess adrenaline.</a:t>
            </a:r>
            <a:endParaRPr lang="en-US" sz="1200" dirty="0"/>
          </a:p>
        </p:txBody>
      </p:sp>
      <p:sp>
        <p:nvSpPr>
          <p:cNvPr id="23" name="SK-20-text-22"/>
          <p:cNvSpPr/>
          <p:nvPr/>
        </p:nvSpPr>
        <p:spPr>
          <a:xfrm>
            <a:off x="800100" y="4295031"/>
            <a:ext cx="30480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Encourage outdoor activity for daylight exposure (Vitamin D and Serotonin).</a:t>
            </a:r>
            <a:endParaRPr lang="en-US" sz="1200" dirty="0"/>
          </a:p>
        </p:txBody>
      </p:sp>
      <p:sp>
        <p:nvSpPr>
          <p:cNvPr id="24" name="SK-20-text-23"/>
          <p:cNvSpPr/>
          <p:nvPr/>
        </p:nvSpPr>
        <p:spPr>
          <a:xfrm>
            <a:off x="4762500" y="1388715"/>
            <a:ext cx="337375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Sleep Hygiene</a:t>
            </a:r>
            <a:endParaRPr lang="en-US" sz="1650" dirty="0"/>
          </a:p>
        </p:txBody>
      </p:sp>
      <p:sp>
        <p:nvSpPr>
          <p:cNvPr id="25" name="SK-20-text-24"/>
          <p:cNvSpPr/>
          <p:nvPr/>
        </p:nvSpPr>
        <p:spPr>
          <a:xfrm>
            <a:off x="4457700" y="1950690"/>
            <a:ext cx="3352800" cy="238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7070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CIRCADIAN HEALTH</a:t>
            </a:r>
            <a:endParaRPr lang="en-US" sz="1050" dirty="0"/>
          </a:p>
        </p:txBody>
      </p:sp>
      <p:sp>
        <p:nvSpPr>
          <p:cNvPr id="26" name="SK-20-text-25"/>
          <p:cNvSpPr/>
          <p:nvPr/>
        </p:nvSpPr>
        <p:spPr>
          <a:xfrm>
            <a:off x="4686300" y="2245965"/>
            <a:ext cx="3048000" cy="6398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Consistency is key: Encourage the same wake-up time every day, even on weekends.</a:t>
            </a:r>
            <a:endParaRPr lang="en-US" sz="1200" dirty="0"/>
          </a:p>
        </p:txBody>
      </p:sp>
      <p:sp>
        <p:nvSpPr>
          <p:cNvPr id="27" name="SK-20-text-26"/>
          <p:cNvSpPr/>
          <p:nvPr/>
        </p:nvSpPr>
        <p:spPr>
          <a:xfrm>
            <a:off x="4686300" y="3000077"/>
            <a:ext cx="30480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Wind-down routine: At least 60 minutes without screens or high-stress activities.</a:t>
            </a:r>
            <a:endParaRPr lang="en-US" sz="1200" dirty="0"/>
          </a:p>
        </p:txBody>
      </p:sp>
      <p:sp>
        <p:nvSpPr>
          <p:cNvPr id="28" name="SK-20-text-27"/>
          <p:cNvSpPr/>
          <p:nvPr/>
        </p:nvSpPr>
        <p:spPr>
          <a:xfrm>
            <a:off x="4686300" y="3540919"/>
            <a:ext cx="30480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Environment: Ensure the bedroom is dark, quiet, and cool.</a:t>
            </a:r>
            <a:endParaRPr lang="en-US" sz="1200" dirty="0"/>
          </a:p>
        </p:txBody>
      </p:sp>
      <p:sp>
        <p:nvSpPr>
          <p:cNvPr id="29" name="SK-20-text-28"/>
          <p:cNvSpPr/>
          <p:nvPr/>
        </p:nvSpPr>
        <p:spPr>
          <a:xfrm>
            <a:off x="4686300" y="4081760"/>
            <a:ext cx="30480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Avoid "trying" to sleep—if awake after 20 mins, get up and do a boring task.</a:t>
            </a:r>
            <a:endParaRPr lang="en-US" sz="1200" dirty="0"/>
          </a:p>
        </p:txBody>
      </p:sp>
      <p:sp>
        <p:nvSpPr>
          <p:cNvPr id="30" name="SK-20-text-29"/>
          <p:cNvSpPr/>
          <p:nvPr/>
        </p:nvSpPr>
        <p:spPr>
          <a:xfrm>
            <a:off x="8648700" y="1388715"/>
            <a:ext cx="354330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Substances &amp; Routine</a:t>
            </a:r>
            <a:endParaRPr lang="en-US" sz="1650" dirty="0"/>
          </a:p>
        </p:txBody>
      </p:sp>
      <p:sp>
        <p:nvSpPr>
          <p:cNvPr id="31" name="SK-20-text-30"/>
          <p:cNvSpPr/>
          <p:nvPr/>
        </p:nvSpPr>
        <p:spPr>
          <a:xfrm>
            <a:off x="8343900" y="1950690"/>
            <a:ext cx="3596640" cy="238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7070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PHYSIOLOGICAL TRIGGERS</a:t>
            </a:r>
            <a:endParaRPr lang="en-US" sz="1050" dirty="0"/>
          </a:p>
        </p:txBody>
      </p:sp>
      <p:sp>
        <p:nvSpPr>
          <p:cNvPr id="32" name="SK-20-text-31"/>
          <p:cNvSpPr/>
          <p:nvPr/>
        </p:nvSpPr>
        <p:spPr>
          <a:xfrm>
            <a:off x="8572500" y="2245965"/>
            <a:ext cx="3048000" cy="6398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Caffeine review: Half-life is ~6 hours; avoid after midday to prevent sleep disruption.</a:t>
            </a:r>
            <a:endParaRPr lang="en-US" sz="1200" dirty="0"/>
          </a:p>
        </p:txBody>
      </p:sp>
      <p:sp>
        <p:nvSpPr>
          <p:cNvPr id="33" name="SK-20-text-32"/>
          <p:cNvSpPr/>
          <p:nvPr/>
        </p:nvSpPr>
        <p:spPr>
          <a:xfrm>
            <a:off x="8572500" y="3000077"/>
            <a:ext cx="3048000" cy="6398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Alcohol check: Often used as a sedative, but fragments sleep and acts as a depressant.</a:t>
            </a:r>
            <a:endParaRPr lang="en-US" sz="1200" dirty="0"/>
          </a:p>
        </p:txBody>
      </p:sp>
      <p:sp>
        <p:nvSpPr>
          <p:cNvPr id="34" name="SK-20-text-33"/>
          <p:cNvSpPr/>
          <p:nvPr/>
        </p:nvSpPr>
        <p:spPr>
          <a:xfrm>
            <a:off x="8572500" y="3754189"/>
            <a:ext cx="3048000" cy="6398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Meal timings: Regular, balanced meals to avoid blood sugar spikes/crashes mimicking anxiety.</a:t>
            </a:r>
            <a:endParaRPr lang="en-US" sz="1200" dirty="0"/>
          </a:p>
        </p:txBody>
      </p:sp>
      <p:sp>
        <p:nvSpPr>
          <p:cNvPr id="35" name="SK-20-text-34"/>
          <p:cNvSpPr/>
          <p:nvPr/>
        </p:nvSpPr>
        <p:spPr>
          <a:xfrm>
            <a:off x="8572500" y="4508302"/>
            <a:ext cx="30480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Hydration: Dehydration can worsen fatigue and cognitive "brain fog."</a:t>
            </a:r>
            <a:endParaRPr lang="en-US" sz="1200" dirty="0"/>
          </a:p>
        </p:txBody>
      </p:sp>
      <p:sp>
        <p:nvSpPr>
          <p:cNvPr id="36" name="SK-20-text-35"/>
          <p:cNvSpPr/>
          <p:nvPr/>
        </p:nvSpPr>
        <p:spPr>
          <a:xfrm>
            <a:off x="952500" y="5905500"/>
            <a:ext cx="106680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Amber Pitfall: Avoid overprescribing exercise as a "cure-all." For a severely stressed patient, "going to the gym" can feel like another impossible demand. Keep advice compassionate and realistic.</a:t>
            </a:r>
            <a:endParaRPr lang="en-US" sz="1200" dirty="0"/>
          </a:p>
        </p:txBody>
      </p:sp>
      <p:sp>
        <p:nvSpPr>
          <p:cNvPr id="37" name="SK-20-text-36"/>
          <p:cNvSpPr/>
          <p:nvPr/>
        </p:nvSpPr>
        <p:spPr>
          <a:xfrm>
            <a:off x="10306050" y="6467475"/>
            <a:ext cx="18859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070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81000"/>
            <a:ext cx="11430000" cy="626715"/>
          </a:xfrm>
          <a:prstGeom prst="rect">
            <a:avLst/>
          </a:prstGeom>
        </p:spPr>
      </p:pic>
      <p:pic>
        <p:nvPicPr>
          <p:cNvPr id="5" name="SK-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742033"/>
            <a:ext cx="3657600" cy="2000250"/>
          </a:xfrm>
          <a:prstGeom prst="rect">
            <a:avLst/>
          </a:prstGeom>
        </p:spPr>
      </p:pic>
      <p:pic>
        <p:nvPicPr>
          <p:cNvPr id="6" name="SK-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5325" y="2084933"/>
            <a:ext cx="285750" cy="228600"/>
          </a:xfrm>
          <a:prstGeom prst="rect">
            <a:avLst/>
          </a:prstGeom>
        </p:spPr>
      </p:pic>
      <p:pic>
        <p:nvPicPr>
          <p:cNvPr id="7" name="SK-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67200" y="1742033"/>
            <a:ext cx="3657600" cy="2000250"/>
          </a:xfrm>
          <a:prstGeom prst="rect">
            <a:avLst/>
          </a:prstGeom>
        </p:spPr>
      </p:pic>
      <p:pic>
        <p:nvPicPr>
          <p:cNvPr id="8" name="SK-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81525" y="2084933"/>
            <a:ext cx="285750" cy="228600"/>
          </a:xfrm>
          <a:prstGeom prst="rect">
            <a:avLst/>
          </a:prstGeom>
        </p:spPr>
      </p:pic>
      <p:pic>
        <p:nvPicPr>
          <p:cNvPr id="9" name="SK-3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53400" y="1742033"/>
            <a:ext cx="3657600" cy="2000250"/>
          </a:xfrm>
          <a:prstGeom prst="rect">
            <a:avLst/>
          </a:prstGeom>
        </p:spPr>
      </p:pic>
      <p:pic>
        <p:nvPicPr>
          <p:cNvPr id="10" name="SK-3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67725" y="2084933"/>
            <a:ext cx="285750" cy="228600"/>
          </a:xfrm>
          <a:prstGeom prst="rect">
            <a:avLst/>
          </a:prstGeom>
        </p:spPr>
      </p:pic>
      <p:pic>
        <p:nvPicPr>
          <p:cNvPr id="11" name="SK-3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1000" y="3970883"/>
            <a:ext cx="3657600" cy="1771650"/>
          </a:xfrm>
          <a:prstGeom prst="rect">
            <a:avLst/>
          </a:prstGeom>
        </p:spPr>
      </p:pic>
      <p:pic>
        <p:nvPicPr>
          <p:cNvPr id="12" name="SK-3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95325" y="4313783"/>
            <a:ext cx="285750" cy="228600"/>
          </a:xfrm>
          <a:prstGeom prst="rect">
            <a:avLst/>
          </a:prstGeom>
        </p:spPr>
      </p:pic>
      <p:pic>
        <p:nvPicPr>
          <p:cNvPr id="13" name="SK-3-img-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67200" y="3970883"/>
            <a:ext cx="3657600" cy="1771650"/>
          </a:xfrm>
          <a:prstGeom prst="rect">
            <a:avLst/>
          </a:prstGeom>
        </p:spPr>
      </p:pic>
      <p:pic>
        <p:nvPicPr>
          <p:cNvPr id="14" name="SK-3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81525" y="4313783"/>
            <a:ext cx="285750" cy="228600"/>
          </a:xfrm>
          <a:prstGeom prst="rect">
            <a:avLst/>
          </a:prstGeom>
        </p:spPr>
      </p:pic>
      <p:pic>
        <p:nvPicPr>
          <p:cNvPr id="15" name="SK-3-img-14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53400" y="3970883"/>
            <a:ext cx="3657600" cy="1771650"/>
          </a:xfrm>
          <a:prstGeom prst="rect">
            <a:avLst/>
          </a:prstGeom>
        </p:spPr>
      </p:pic>
      <p:pic>
        <p:nvPicPr>
          <p:cNvPr id="16" name="SK-3-img-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467725" y="4313783"/>
            <a:ext cx="285750" cy="228600"/>
          </a:xfrm>
          <a:prstGeom prst="rect">
            <a:avLst/>
          </a:prstGeom>
        </p:spPr>
      </p:pic>
      <p:sp>
        <p:nvSpPr>
          <p:cNvPr id="17" name="SK-3-text-16"/>
          <p:cNvSpPr/>
          <p:nvPr/>
        </p:nvSpPr>
        <p:spPr>
          <a:xfrm>
            <a:off x="571500" y="381000"/>
            <a:ext cx="11401425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A1A"/>
                </a:solidFill>
              </a:rPr>
              <a:t>Learning Outcomes</a:t>
            </a:r>
            <a:endParaRPr lang="en-US" sz="2550" dirty="0"/>
          </a:p>
        </p:txBody>
      </p:sp>
      <p:sp>
        <p:nvSpPr>
          <p:cNvPr id="18" name="SK-3-text-17"/>
          <p:cNvSpPr/>
          <p:nvPr/>
        </p:nvSpPr>
        <p:spPr>
          <a:xfrm>
            <a:off x="571500" y="807690"/>
            <a:ext cx="113157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E065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CLINICAL MODULE</a:t>
            </a:r>
            <a:endParaRPr lang="en-US" sz="1050" dirty="0"/>
          </a:p>
        </p:txBody>
      </p:sp>
      <p:sp>
        <p:nvSpPr>
          <p:cNvPr id="19" name="SK-3-text-18"/>
          <p:cNvSpPr/>
          <p:nvPr/>
        </p:nvSpPr>
        <p:spPr>
          <a:xfrm>
            <a:off x="609600" y="2580233"/>
            <a:ext cx="4210050" cy="247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50"/>
              </a:lnSpc>
              <a:buNone/>
            </a:pPr>
            <a:r>
              <a:rPr lang="en-US" sz="1500" b="1" dirty="0">
                <a:solidFill>
                  <a:srgbClr val="1A1A1A"/>
                </a:solidFill>
              </a:rPr>
              <a:t>Modern Definitions</a:t>
            </a:r>
            <a:endParaRPr lang="en-US" sz="1500" dirty="0"/>
          </a:p>
        </p:txBody>
      </p:sp>
      <p:sp>
        <p:nvSpPr>
          <p:cNvPr id="20" name="SK-3-text-19"/>
          <p:cNvSpPr/>
          <p:nvPr/>
        </p:nvSpPr>
        <p:spPr>
          <a:xfrm>
            <a:off x="609600" y="2827883"/>
            <a:ext cx="3200400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Define stress in practical GP terms as a response to demands exceeding coping capacity.</a:t>
            </a:r>
            <a:endParaRPr lang="en-US" sz="1200" dirty="0"/>
          </a:p>
        </p:txBody>
      </p:sp>
      <p:sp>
        <p:nvSpPr>
          <p:cNvPr id="21" name="SK-3-text-20"/>
          <p:cNvSpPr/>
          <p:nvPr/>
        </p:nvSpPr>
        <p:spPr>
          <a:xfrm>
            <a:off x="4495800" y="2580233"/>
            <a:ext cx="4667250" cy="247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50"/>
              </a:lnSpc>
              <a:buNone/>
            </a:pPr>
            <a:r>
              <a:rPr lang="en-US" sz="1500" b="1" dirty="0">
                <a:solidFill>
                  <a:srgbClr val="1A1A1A"/>
                </a:solidFill>
              </a:rPr>
              <a:t>Red Flag Recognition</a:t>
            </a:r>
            <a:endParaRPr lang="en-US" sz="1500" dirty="0"/>
          </a:p>
        </p:txBody>
      </p:sp>
      <p:sp>
        <p:nvSpPr>
          <p:cNvPr id="22" name="SK-3-text-21"/>
          <p:cNvSpPr/>
          <p:nvPr/>
        </p:nvSpPr>
        <p:spPr>
          <a:xfrm>
            <a:off x="4495800" y="2827883"/>
            <a:ext cx="32004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Rapidly identify clinical red flags requiring urgent intervention or safeguarding.</a:t>
            </a:r>
            <a:endParaRPr lang="en-US" sz="1200" dirty="0"/>
          </a:p>
        </p:txBody>
      </p:sp>
      <p:sp>
        <p:nvSpPr>
          <p:cNvPr id="23" name="SK-3-text-22"/>
          <p:cNvSpPr/>
          <p:nvPr/>
        </p:nvSpPr>
        <p:spPr>
          <a:xfrm>
            <a:off x="8382000" y="2580233"/>
            <a:ext cx="3810000" cy="247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50"/>
              </a:lnSpc>
              <a:buNone/>
            </a:pPr>
            <a:r>
              <a:rPr lang="en-US" sz="1500" b="1" dirty="0">
                <a:solidFill>
                  <a:srgbClr val="1A1A1A"/>
                </a:solidFill>
              </a:rPr>
              <a:t>Differential Diagnosis</a:t>
            </a:r>
            <a:endParaRPr lang="en-US" sz="1500" dirty="0"/>
          </a:p>
        </p:txBody>
      </p:sp>
      <p:sp>
        <p:nvSpPr>
          <p:cNvPr id="24" name="SK-3-text-23"/>
          <p:cNvSpPr/>
          <p:nvPr/>
        </p:nvSpPr>
        <p:spPr>
          <a:xfrm>
            <a:off x="8382000" y="2827883"/>
            <a:ext cx="32004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Distinguish stress from GAD, depression, burnout, and physical illness mimics.</a:t>
            </a:r>
            <a:endParaRPr lang="en-US" sz="1200" dirty="0"/>
          </a:p>
        </p:txBody>
      </p:sp>
      <p:sp>
        <p:nvSpPr>
          <p:cNvPr id="25" name="SK-3-text-24"/>
          <p:cNvSpPr/>
          <p:nvPr/>
        </p:nvSpPr>
        <p:spPr>
          <a:xfrm>
            <a:off x="609600" y="4809083"/>
            <a:ext cx="4667250" cy="247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50"/>
              </a:lnSpc>
              <a:buNone/>
            </a:pPr>
            <a:r>
              <a:rPr lang="en-US" sz="1500" b="1" dirty="0">
                <a:solidFill>
                  <a:srgbClr val="1A1A1A"/>
                </a:solidFill>
              </a:rPr>
              <a:t>Consultation Mastery</a:t>
            </a:r>
            <a:endParaRPr lang="en-US" sz="1500" dirty="0"/>
          </a:p>
        </p:txBody>
      </p:sp>
      <p:sp>
        <p:nvSpPr>
          <p:cNvPr id="26" name="SK-3-text-25"/>
          <p:cNvSpPr/>
          <p:nvPr/>
        </p:nvSpPr>
        <p:spPr>
          <a:xfrm>
            <a:off x="609600" y="5056733"/>
            <a:ext cx="32004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Utilize a structured 7-minute primary care assessment for complex presentations.</a:t>
            </a:r>
            <a:endParaRPr lang="en-US" sz="1200" dirty="0"/>
          </a:p>
        </p:txBody>
      </p:sp>
      <p:sp>
        <p:nvSpPr>
          <p:cNvPr id="27" name="SK-3-text-26"/>
          <p:cNvSpPr/>
          <p:nvPr/>
        </p:nvSpPr>
        <p:spPr>
          <a:xfrm>
            <a:off x="4495800" y="4809083"/>
            <a:ext cx="4210050" cy="247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50"/>
              </a:lnSpc>
              <a:buNone/>
            </a:pPr>
            <a:r>
              <a:rPr lang="en-US" sz="1500" b="1" dirty="0">
                <a:solidFill>
                  <a:srgbClr val="1A1A1A"/>
                </a:solidFill>
              </a:rPr>
              <a:t>Stepped Management</a:t>
            </a:r>
            <a:endParaRPr lang="en-US" sz="1500" dirty="0"/>
          </a:p>
        </p:txBody>
      </p:sp>
      <p:sp>
        <p:nvSpPr>
          <p:cNvPr id="28" name="SK-3-text-27"/>
          <p:cNvSpPr/>
          <p:nvPr/>
        </p:nvSpPr>
        <p:spPr>
          <a:xfrm>
            <a:off x="4495800" y="5056733"/>
            <a:ext cx="32004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Build collaborative, practical plans focused on function and social prescribing.</a:t>
            </a:r>
            <a:endParaRPr lang="en-US" sz="1200" dirty="0"/>
          </a:p>
        </p:txBody>
      </p:sp>
      <p:sp>
        <p:nvSpPr>
          <p:cNvPr id="29" name="SK-3-text-28"/>
          <p:cNvSpPr/>
          <p:nvPr/>
        </p:nvSpPr>
        <p:spPr>
          <a:xfrm>
            <a:off x="8382000" y="4809083"/>
            <a:ext cx="3295650" cy="247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50"/>
              </a:lnSpc>
              <a:buNone/>
            </a:pPr>
            <a:r>
              <a:rPr lang="en-US" sz="1500" b="1" dirty="0">
                <a:solidFill>
                  <a:srgbClr val="1A1A1A"/>
                </a:solidFill>
              </a:rPr>
              <a:t>Exam Strategy</a:t>
            </a:r>
            <a:endParaRPr lang="en-US" sz="1500" dirty="0"/>
          </a:p>
        </p:txBody>
      </p:sp>
      <p:sp>
        <p:nvSpPr>
          <p:cNvPr id="30" name="SK-3-text-29"/>
          <p:cNvSpPr/>
          <p:nvPr/>
        </p:nvSpPr>
        <p:spPr>
          <a:xfrm>
            <a:off x="8382000" y="5056733"/>
            <a:ext cx="32004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Identify and navigate high-yield AKT and SCA exam traps related to stress.</a:t>
            </a:r>
            <a:endParaRPr lang="en-US" sz="1200" dirty="0"/>
          </a:p>
        </p:txBody>
      </p:sp>
      <p:sp>
        <p:nvSpPr>
          <p:cNvPr id="31" name="SK-3-text-30"/>
          <p:cNvSpPr/>
          <p:nvPr/>
        </p:nvSpPr>
        <p:spPr>
          <a:xfrm>
            <a:off x="10306050" y="6467475"/>
            <a:ext cx="18859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070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2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81000"/>
            <a:ext cx="11430000" cy="626715"/>
          </a:xfrm>
          <a:prstGeom prst="rect">
            <a:avLst/>
          </a:prstGeom>
        </p:spPr>
      </p:pic>
      <p:pic>
        <p:nvPicPr>
          <p:cNvPr id="5" name="SK-2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198215"/>
            <a:ext cx="3683050" cy="5088285"/>
          </a:xfrm>
          <a:prstGeom prst="rect">
            <a:avLst/>
          </a:prstGeom>
        </p:spPr>
      </p:pic>
      <p:pic>
        <p:nvPicPr>
          <p:cNvPr id="6" name="SK-2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4844" y="1491555"/>
            <a:ext cx="214313" cy="175320"/>
          </a:xfrm>
          <a:prstGeom prst="rect">
            <a:avLst/>
          </a:prstGeom>
        </p:spPr>
      </p:pic>
      <p:pic>
        <p:nvPicPr>
          <p:cNvPr id="7" name="SK-2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2055465"/>
            <a:ext cx="142875" cy="155823"/>
          </a:xfrm>
          <a:prstGeom prst="rect">
            <a:avLst/>
          </a:prstGeom>
        </p:spPr>
      </p:pic>
      <p:pic>
        <p:nvPicPr>
          <p:cNvPr id="8" name="SK-2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2596307"/>
            <a:ext cx="142875" cy="155823"/>
          </a:xfrm>
          <a:prstGeom prst="rect">
            <a:avLst/>
          </a:prstGeom>
        </p:spPr>
      </p:pic>
      <p:pic>
        <p:nvPicPr>
          <p:cNvPr id="9" name="SK-21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3137148"/>
            <a:ext cx="142875" cy="155823"/>
          </a:xfrm>
          <a:prstGeom prst="rect">
            <a:avLst/>
          </a:prstGeom>
        </p:spPr>
      </p:pic>
      <p:pic>
        <p:nvPicPr>
          <p:cNvPr id="10" name="SK-21-img-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3677989"/>
            <a:ext cx="142875" cy="155823"/>
          </a:xfrm>
          <a:prstGeom prst="rect">
            <a:avLst/>
          </a:prstGeom>
        </p:spPr>
      </p:pic>
      <p:pic>
        <p:nvPicPr>
          <p:cNvPr id="11" name="SK-21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5467350"/>
            <a:ext cx="3302050" cy="628650"/>
          </a:xfrm>
          <a:prstGeom prst="rect">
            <a:avLst/>
          </a:prstGeom>
        </p:spPr>
      </p:pic>
      <p:pic>
        <p:nvPicPr>
          <p:cNvPr id="12" name="SK-21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4550" y="1198215"/>
            <a:ext cx="3683050" cy="5088285"/>
          </a:xfrm>
          <a:prstGeom prst="rect">
            <a:avLst/>
          </a:prstGeom>
        </p:spPr>
      </p:pic>
      <p:pic>
        <p:nvPicPr>
          <p:cNvPr id="13" name="SK-21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28393" y="1491555"/>
            <a:ext cx="214313" cy="175320"/>
          </a:xfrm>
          <a:prstGeom prst="rect">
            <a:avLst/>
          </a:prstGeom>
        </p:spPr>
      </p:pic>
      <p:pic>
        <p:nvPicPr>
          <p:cNvPr id="14" name="SK-21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445050" y="2055465"/>
            <a:ext cx="142875" cy="142875"/>
          </a:xfrm>
          <a:prstGeom prst="rect">
            <a:avLst/>
          </a:prstGeom>
        </p:spPr>
      </p:pic>
      <p:pic>
        <p:nvPicPr>
          <p:cNvPr id="15" name="SK-21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445050" y="2596307"/>
            <a:ext cx="142875" cy="142875"/>
          </a:xfrm>
          <a:prstGeom prst="rect">
            <a:avLst/>
          </a:prstGeom>
        </p:spPr>
      </p:pic>
      <p:pic>
        <p:nvPicPr>
          <p:cNvPr id="16" name="SK-21-img-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445050" y="3350419"/>
            <a:ext cx="142875" cy="142875"/>
          </a:xfrm>
          <a:prstGeom prst="rect">
            <a:avLst/>
          </a:prstGeom>
        </p:spPr>
      </p:pic>
      <p:pic>
        <p:nvPicPr>
          <p:cNvPr id="17" name="SK-21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445050" y="3891260"/>
            <a:ext cx="142875" cy="142875"/>
          </a:xfrm>
          <a:prstGeom prst="rect">
            <a:avLst/>
          </a:prstGeom>
        </p:spPr>
      </p:pic>
      <p:pic>
        <p:nvPicPr>
          <p:cNvPr id="18" name="SK-21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445050" y="5467350"/>
            <a:ext cx="3302050" cy="628650"/>
          </a:xfrm>
          <a:prstGeom prst="rect">
            <a:avLst/>
          </a:prstGeom>
        </p:spPr>
      </p:pic>
      <p:pic>
        <p:nvPicPr>
          <p:cNvPr id="19" name="SK-21-img-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128099" y="1198215"/>
            <a:ext cx="3683050" cy="5088285"/>
          </a:xfrm>
          <a:prstGeom prst="rect">
            <a:avLst/>
          </a:prstGeom>
        </p:spPr>
      </p:pic>
      <p:pic>
        <p:nvPicPr>
          <p:cNvPr id="20" name="SK-21-img-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401943" y="1491555"/>
            <a:ext cx="214313" cy="175320"/>
          </a:xfrm>
          <a:prstGeom prst="rect">
            <a:avLst/>
          </a:prstGeom>
        </p:spPr>
      </p:pic>
      <p:pic>
        <p:nvPicPr>
          <p:cNvPr id="21" name="SK-21-img-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318599" y="2055465"/>
            <a:ext cx="142875" cy="142875"/>
          </a:xfrm>
          <a:prstGeom prst="rect">
            <a:avLst/>
          </a:prstGeom>
        </p:spPr>
      </p:pic>
      <p:pic>
        <p:nvPicPr>
          <p:cNvPr id="22" name="SK-21-img-21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318599" y="2596307"/>
            <a:ext cx="142875" cy="142875"/>
          </a:xfrm>
          <a:prstGeom prst="rect">
            <a:avLst/>
          </a:prstGeom>
        </p:spPr>
      </p:pic>
      <p:pic>
        <p:nvPicPr>
          <p:cNvPr id="23" name="SK-21-img-22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318599" y="3137148"/>
            <a:ext cx="142875" cy="142875"/>
          </a:xfrm>
          <a:prstGeom prst="rect">
            <a:avLst/>
          </a:prstGeom>
        </p:spPr>
      </p:pic>
      <p:pic>
        <p:nvPicPr>
          <p:cNvPr id="24" name="SK-21-img-23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318599" y="3677989"/>
            <a:ext cx="142875" cy="142875"/>
          </a:xfrm>
          <a:prstGeom prst="rect">
            <a:avLst/>
          </a:prstGeom>
        </p:spPr>
      </p:pic>
      <p:pic>
        <p:nvPicPr>
          <p:cNvPr id="25" name="SK-21-img-24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318599" y="5467350"/>
            <a:ext cx="3302050" cy="628650"/>
          </a:xfrm>
          <a:prstGeom prst="rect">
            <a:avLst/>
          </a:prstGeom>
        </p:spPr>
      </p:pic>
      <p:sp>
        <p:nvSpPr>
          <p:cNvPr id="26" name="SK-21-text-25"/>
          <p:cNvSpPr/>
          <p:nvPr/>
        </p:nvSpPr>
        <p:spPr>
          <a:xfrm>
            <a:off x="571500" y="381000"/>
            <a:ext cx="11620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A1A"/>
                </a:solidFill>
              </a:rPr>
              <a:t>Social Prescribing and Support Networks</a:t>
            </a:r>
            <a:endParaRPr lang="en-US" sz="2550" dirty="0"/>
          </a:p>
        </p:txBody>
      </p:sp>
      <p:sp>
        <p:nvSpPr>
          <p:cNvPr id="27" name="SK-21-text-26"/>
          <p:cNvSpPr/>
          <p:nvPr/>
        </p:nvSpPr>
        <p:spPr>
          <a:xfrm>
            <a:off x="571500" y="807690"/>
            <a:ext cx="113157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E065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CLINICAL MODULE</a:t>
            </a:r>
            <a:endParaRPr lang="en-US" sz="1050" dirty="0"/>
          </a:p>
        </p:txBody>
      </p:sp>
      <p:sp>
        <p:nvSpPr>
          <p:cNvPr id="28" name="SK-21-text-27"/>
          <p:cNvSpPr/>
          <p:nvPr/>
        </p:nvSpPr>
        <p:spPr>
          <a:xfrm>
            <a:off x="1066800" y="1436340"/>
            <a:ext cx="44386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The Role of Support</a:t>
            </a:r>
            <a:endParaRPr lang="en-US" sz="1500" dirty="0"/>
          </a:p>
        </p:txBody>
      </p:sp>
      <p:sp>
        <p:nvSpPr>
          <p:cNvPr id="29" name="SK-21-text-28"/>
          <p:cNvSpPr/>
          <p:nvPr/>
        </p:nvSpPr>
        <p:spPr>
          <a:xfrm>
            <a:off x="809625" y="2017365"/>
            <a:ext cx="30639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Affirmation:</a:t>
            </a:r>
            <a:r>
              <a:rPr lang="en-US" sz="120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Validates the patient's experience and reduces isolation.</a:t>
            </a:r>
            <a:endParaRPr lang="en-US" sz="1200" dirty="0"/>
          </a:p>
        </p:txBody>
      </p:sp>
      <p:sp>
        <p:nvSpPr>
          <p:cNvPr id="30" name="SK-21-text-29"/>
          <p:cNvSpPr/>
          <p:nvPr/>
        </p:nvSpPr>
        <p:spPr>
          <a:xfrm>
            <a:off x="809625" y="2558207"/>
            <a:ext cx="30639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Encouragement:</a:t>
            </a:r>
            <a:r>
              <a:rPr lang="en-US" sz="120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Provides the motivation to attempt behavioral changes.</a:t>
            </a:r>
            <a:endParaRPr lang="en-US" sz="1200" dirty="0"/>
          </a:p>
        </p:txBody>
      </p:sp>
      <p:sp>
        <p:nvSpPr>
          <p:cNvPr id="31" name="SK-21-text-30"/>
          <p:cNvSpPr/>
          <p:nvPr/>
        </p:nvSpPr>
        <p:spPr>
          <a:xfrm>
            <a:off x="809625" y="3099048"/>
            <a:ext cx="30639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Insight:</a:t>
            </a:r>
            <a:r>
              <a:rPr lang="en-US" sz="120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Helps the patient identify potential and realistic goals.</a:t>
            </a:r>
            <a:endParaRPr lang="en-US" sz="1200" dirty="0"/>
          </a:p>
        </p:txBody>
      </p:sp>
      <p:sp>
        <p:nvSpPr>
          <p:cNvPr id="32" name="SK-21-text-31"/>
          <p:cNvSpPr/>
          <p:nvPr/>
        </p:nvSpPr>
        <p:spPr>
          <a:xfrm>
            <a:off x="809625" y="3639889"/>
            <a:ext cx="30639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Adaptability:</a:t>
            </a:r>
            <a:r>
              <a:rPr lang="en-US" sz="120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Crucial for adjusting expectations during acute crises.</a:t>
            </a:r>
            <a:endParaRPr lang="en-US" sz="1200" dirty="0"/>
          </a:p>
        </p:txBody>
      </p:sp>
      <p:sp>
        <p:nvSpPr>
          <p:cNvPr id="33" name="SK-21-text-32"/>
          <p:cNvSpPr/>
          <p:nvPr/>
        </p:nvSpPr>
        <p:spPr>
          <a:xfrm>
            <a:off x="685800" y="5467350"/>
            <a:ext cx="3073450" cy="628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E065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"Support is the buffer between high demand and individual burnout."</a:t>
            </a:r>
            <a:endParaRPr lang="en-US" sz="1050" dirty="0"/>
          </a:p>
        </p:txBody>
      </p:sp>
      <p:sp>
        <p:nvSpPr>
          <p:cNvPr id="34" name="SK-21-text-33"/>
          <p:cNvSpPr/>
          <p:nvPr/>
        </p:nvSpPr>
        <p:spPr>
          <a:xfrm>
            <a:off x="4940350" y="1436340"/>
            <a:ext cx="35242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Formal Pathways</a:t>
            </a:r>
            <a:endParaRPr lang="en-US" sz="1500" dirty="0"/>
          </a:p>
        </p:txBody>
      </p:sp>
      <p:sp>
        <p:nvSpPr>
          <p:cNvPr id="35" name="SK-21-text-34"/>
          <p:cNvSpPr/>
          <p:nvPr/>
        </p:nvSpPr>
        <p:spPr>
          <a:xfrm>
            <a:off x="4683175" y="2017365"/>
            <a:ext cx="30639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NHS Talking Therapies:</a:t>
            </a:r>
            <a:r>
              <a:rPr lang="en-US" sz="120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Direct self-referral for CBT, counselling, or guided self-help.</a:t>
            </a:r>
            <a:endParaRPr lang="en-US" sz="1200" dirty="0"/>
          </a:p>
        </p:txBody>
      </p:sp>
      <p:sp>
        <p:nvSpPr>
          <p:cNvPr id="36" name="SK-21-text-35"/>
          <p:cNvSpPr/>
          <p:nvPr/>
        </p:nvSpPr>
        <p:spPr>
          <a:xfrm>
            <a:off x="4683175" y="2558207"/>
            <a:ext cx="3063925" cy="6398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Social Prescribing:</a:t>
            </a:r>
            <a:r>
              <a:rPr lang="en-US" sz="120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PCN Link Workers connecting patients to community assets.</a:t>
            </a:r>
            <a:endParaRPr lang="en-US" sz="1200" dirty="0"/>
          </a:p>
        </p:txBody>
      </p:sp>
      <p:sp>
        <p:nvSpPr>
          <p:cNvPr id="37" name="SK-21-text-36"/>
          <p:cNvSpPr/>
          <p:nvPr/>
        </p:nvSpPr>
        <p:spPr>
          <a:xfrm>
            <a:off x="4683175" y="3312319"/>
            <a:ext cx="30639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Peer Support:</a:t>
            </a:r>
            <a:r>
              <a:rPr lang="en-US" sz="120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Group-based interventions for shared lived experience.</a:t>
            </a:r>
            <a:endParaRPr lang="en-US" sz="1200" dirty="0"/>
          </a:p>
        </p:txBody>
      </p:sp>
      <p:sp>
        <p:nvSpPr>
          <p:cNvPr id="38" name="SK-21-text-37"/>
          <p:cNvSpPr/>
          <p:nvPr/>
        </p:nvSpPr>
        <p:spPr>
          <a:xfrm>
            <a:off x="4683175" y="3853160"/>
            <a:ext cx="3063925" cy="6398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Occupational Health:</a:t>
            </a:r>
            <a:r>
              <a:rPr lang="en-US" sz="120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Professional advice on workplace adjustments and phased returns.</a:t>
            </a:r>
            <a:endParaRPr lang="en-US" sz="1200" dirty="0"/>
          </a:p>
        </p:txBody>
      </p:sp>
      <p:sp>
        <p:nvSpPr>
          <p:cNvPr id="39" name="SK-21-text-38"/>
          <p:cNvSpPr/>
          <p:nvPr/>
        </p:nvSpPr>
        <p:spPr>
          <a:xfrm>
            <a:off x="4559350" y="5467350"/>
            <a:ext cx="3073450" cy="628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E065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Encourage self-referral to IAPT early to reduce GP administrative burden.</a:t>
            </a:r>
            <a:endParaRPr lang="en-US" sz="1050" dirty="0"/>
          </a:p>
        </p:txBody>
      </p:sp>
      <p:sp>
        <p:nvSpPr>
          <p:cNvPr id="40" name="SK-21-text-39"/>
          <p:cNvSpPr/>
          <p:nvPr/>
        </p:nvSpPr>
        <p:spPr>
          <a:xfrm>
            <a:off x="8813899" y="1436340"/>
            <a:ext cx="3378101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Community Capital</a:t>
            </a:r>
            <a:endParaRPr lang="en-US" sz="1500" dirty="0"/>
          </a:p>
        </p:txBody>
      </p:sp>
      <p:sp>
        <p:nvSpPr>
          <p:cNvPr id="41" name="SK-21-text-40"/>
          <p:cNvSpPr/>
          <p:nvPr/>
        </p:nvSpPr>
        <p:spPr>
          <a:xfrm>
            <a:off x="8556724" y="2017365"/>
            <a:ext cx="30639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Informal Networks:</a:t>
            </a:r>
            <a:r>
              <a:rPr lang="en-US" sz="120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Family, friends, and trusted colleagues for daily debriefing.</a:t>
            </a:r>
            <a:endParaRPr lang="en-US" sz="1200" dirty="0"/>
          </a:p>
        </p:txBody>
      </p:sp>
      <p:sp>
        <p:nvSpPr>
          <p:cNvPr id="42" name="SK-21-text-41"/>
          <p:cNvSpPr/>
          <p:nvPr/>
        </p:nvSpPr>
        <p:spPr>
          <a:xfrm>
            <a:off x="8556724" y="2558207"/>
            <a:ext cx="30639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Third Sector:</a:t>
            </a:r>
            <a:r>
              <a:rPr lang="en-US" sz="120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Charities (e.g., Mind, Samaritans) and local support groups.</a:t>
            </a:r>
            <a:endParaRPr lang="en-US" sz="1200" dirty="0"/>
          </a:p>
        </p:txBody>
      </p:sp>
      <p:sp>
        <p:nvSpPr>
          <p:cNvPr id="43" name="SK-21-text-42"/>
          <p:cNvSpPr/>
          <p:nvPr/>
        </p:nvSpPr>
        <p:spPr>
          <a:xfrm>
            <a:off x="8556724" y="3099048"/>
            <a:ext cx="30639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Meaningful Activity:</a:t>
            </a:r>
            <a:r>
              <a:rPr lang="en-US" sz="120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Re-engaging with hobbies, faith groups, or volunteering.</a:t>
            </a:r>
            <a:endParaRPr lang="en-US" sz="1200" dirty="0"/>
          </a:p>
        </p:txBody>
      </p:sp>
      <p:sp>
        <p:nvSpPr>
          <p:cNvPr id="44" name="SK-21-text-43"/>
          <p:cNvSpPr/>
          <p:nvPr/>
        </p:nvSpPr>
        <p:spPr>
          <a:xfrm>
            <a:off x="8556724" y="3639889"/>
            <a:ext cx="30639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Identity:</a:t>
            </a:r>
            <a:r>
              <a:rPr lang="en-US" sz="120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Restoring the "person" beyond the "patient" or "worker."</a:t>
            </a:r>
            <a:endParaRPr lang="en-US" sz="1200" dirty="0"/>
          </a:p>
        </p:txBody>
      </p:sp>
      <p:sp>
        <p:nvSpPr>
          <p:cNvPr id="45" name="SK-21-text-44"/>
          <p:cNvSpPr/>
          <p:nvPr/>
        </p:nvSpPr>
        <p:spPr>
          <a:xfrm>
            <a:off x="8432899" y="5467350"/>
            <a:ext cx="3073450" cy="628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E065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Holistic management requires identifying what gives a patient purpose.</a:t>
            </a:r>
            <a:endParaRPr lang="en-US" sz="1050" dirty="0"/>
          </a:p>
        </p:txBody>
      </p:sp>
      <p:sp>
        <p:nvSpPr>
          <p:cNvPr id="46" name="SK-21-text-45"/>
          <p:cNvSpPr/>
          <p:nvPr/>
        </p:nvSpPr>
        <p:spPr>
          <a:xfrm>
            <a:off x="10306050" y="6467475"/>
            <a:ext cx="18859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070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2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81000"/>
            <a:ext cx="11430000" cy="626715"/>
          </a:xfrm>
          <a:prstGeom prst="rect">
            <a:avLst/>
          </a:prstGeom>
        </p:spPr>
      </p:pic>
      <p:pic>
        <p:nvPicPr>
          <p:cNvPr id="5" name="SK-2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198215"/>
            <a:ext cx="5600700" cy="5278785"/>
          </a:xfrm>
          <a:prstGeom prst="rect">
            <a:avLst/>
          </a:prstGeom>
        </p:spPr>
      </p:pic>
      <p:pic>
        <p:nvPicPr>
          <p:cNvPr id="6" name="SK-2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300" y="1360140"/>
            <a:ext cx="238125" cy="190500"/>
          </a:xfrm>
          <a:prstGeom prst="rect">
            <a:avLst/>
          </a:prstGeom>
        </p:spPr>
      </p:pic>
      <p:pic>
        <p:nvPicPr>
          <p:cNvPr id="7" name="SK-2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300" y="1712565"/>
            <a:ext cx="202406" cy="202406"/>
          </a:xfrm>
          <a:prstGeom prst="rect">
            <a:avLst/>
          </a:prstGeom>
        </p:spPr>
      </p:pic>
      <p:pic>
        <p:nvPicPr>
          <p:cNvPr id="8" name="SK-2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5300" y="2242096"/>
            <a:ext cx="202406" cy="236041"/>
          </a:xfrm>
          <a:prstGeom prst="rect">
            <a:avLst/>
          </a:prstGeom>
        </p:spPr>
      </p:pic>
      <p:pic>
        <p:nvPicPr>
          <p:cNvPr id="9" name="SK-2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5300" y="2771626"/>
            <a:ext cx="202406" cy="177105"/>
          </a:xfrm>
          <a:prstGeom prst="rect">
            <a:avLst/>
          </a:prstGeom>
        </p:spPr>
      </p:pic>
      <p:pic>
        <p:nvPicPr>
          <p:cNvPr id="10" name="SK-2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5300" y="3301157"/>
            <a:ext cx="202406" cy="166688"/>
          </a:xfrm>
          <a:prstGeom prst="rect">
            <a:avLst/>
          </a:prstGeom>
        </p:spPr>
      </p:pic>
      <p:pic>
        <p:nvPicPr>
          <p:cNvPr id="11" name="SK-2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95300" y="4068812"/>
            <a:ext cx="238125" cy="190500"/>
          </a:xfrm>
          <a:prstGeom prst="rect">
            <a:avLst/>
          </a:prstGeom>
        </p:spPr>
      </p:pic>
      <p:pic>
        <p:nvPicPr>
          <p:cNvPr id="12" name="SK-22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95300" y="4497437"/>
            <a:ext cx="1104900" cy="276225"/>
          </a:xfrm>
          <a:prstGeom prst="rect">
            <a:avLst/>
          </a:prstGeom>
        </p:spPr>
      </p:pic>
      <p:pic>
        <p:nvPicPr>
          <p:cNvPr id="13" name="SK-22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676400" y="4497437"/>
            <a:ext cx="1057275" cy="276225"/>
          </a:xfrm>
          <a:prstGeom prst="rect">
            <a:avLst/>
          </a:prstGeom>
        </p:spPr>
      </p:pic>
      <p:pic>
        <p:nvPicPr>
          <p:cNvPr id="14" name="SK-22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809875" y="4497437"/>
            <a:ext cx="1247775" cy="276225"/>
          </a:xfrm>
          <a:prstGeom prst="rect">
            <a:avLst/>
          </a:prstGeom>
        </p:spPr>
      </p:pic>
      <p:pic>
        <p:nvPicPr>
          <p:cNvPr id="15" name="SK-22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133850" y="4497437"/>
            <a:ext cx="1676400" cy="276225"/>
          </a:xfrm>
          <a:prstGeom prst="rect">
            <a:avLst/>
          </a:prstGeom>
        </p:spPr>
      </p:pic>
      <p:pic>
        <p:nvPicPr>
          <p:cNvPr id="16" name="SK-22-img-1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0300" y="1198215"/>
            <a:ext cx="5600700" cy="5278785"/>
          </a:xfrm>
          <a:prstGeom prst="rect">
            <a:avLst/>
          </a:prstGeom>
        </p:spPr>
      </p:pic>
      <p:pic>
        <p:nvPicPr>
          <p:cNvPr id="17" name="SK-22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324600" y="1360140"/>
            <a:ext cx="238125" cy="190500"/>
          </a:xfrm>
          <a:prstGeom prst="rect">
            <a:avLst/>
          </a:prstGeom>
        </p:spPr>
      </p:pic>
      <p:pic>
        <p:nvPicPr>
          <p:cNvPr id="18" name="SK-22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324600" y="1712565"/>
            <a:ext cx="202406" cy="166688"/>
          </a:xfrm>
          <a:prstGeom prst="rect">
            <a:avLst/>
          </a:prstGeom>
        </p:spPr>
      </p:pic>
      <p:pic>
        <p:nvPicPr>
          <p:cNvPr id="19" name="SK-22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324600" y="2015430"/>
            <a:ext cx="202406" cy="177105"/>
          </a:xfrm>
          <a:prstGeom prst="rect">
            <a:avLst/>
          </a:prstGeom>
        </p:spPr>
      </p:pic>
      <p:pic>
        <p:nvPicPr>
          <p:cNvPr id="20" name="SK-22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324600" y="2544961"/>
            <a:ext cx="202406" cy="188863"/>
          </a:xfrm>
          <a:prstGeom prst="rect">
            <a:avLst/>
          </a:prstGeom>
        </p:spPr>
      </p:pic>
      <p:pic>
        <p:nvPicPr>
          <p:cNvPr id="21" name="SK-22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324600" y="3226891"/>
            <a:ext cx="5372100" cy="1258937"/>
          </a:xfrm>
          <a:prstGeom prst="rect">
            <a:avLst/>
          </a:prstGeom>
        </p:spPr>
      </p:pic>
      <p:pic>
        <p:nvPicPr>
          <p:cNvPr id="22" name="SK-22-img-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77000" y="3420219"/>
            <a:ext cx="214313" cy="175320"/>
          </a:xfrm>
          <a:prstGeom prst="rect">
            <a:avLst/>
          </a:prstGeom>
        </p:spPr>
      </p:pic>
      <p:pic>
        <p:nvPicPr>
          <p:cNvPr id="23" name="SK-22-img-22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324600" y="5361980"/>
            <a:ext cx="5372100" cy="1000720"/>
          </a:xfrm>
          <a:prstGeom prst="rect">
            <a:avLst/>
          </a:prstGeom>
        </p:spPr>
      </p:pic>
      <p:sp>
        <p:nvSpPr>
          <p:cNvPr id="24" name="SK-22-text-23"/>
          <p:cNvSpPr/>
          <p:nvPr/>
        </p:nvSpPr>
        <p:spPr>
          <a:xfrm>
            <a:off x="571500" y="381000"/>
            <a:ext cx="11620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A1A"/>
                </a:solidFill>
              </a:rPr>
              <a:t>Occupational Stress and Fit Notes</a:t>
            </a:r>
            <a:endParaRPr lang="en-US" sz="2550" dirty="0"/>
          </a:p>
        </p:txBody>
      </p:sp>
      <p:sp>
        <p:nvSpPr>
          <p:cNvPr id="25" name="SK-22-text-24"/>
          <p:cNvSpPr/>
          <p:nvPr/>
        </p:nvSpPr>
        <p:spPr>
          <a:xfrm>
            <a:off x="571500" y="807690"/>
            <a:ext cx="113157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E065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CLINICAL MODULE</a:t>
            </a:r>
            <a:endParaRPr lang="en-US" sz="1050" dirty="0"/>
          </a:p>
        </p:txBody>
      </p:sp>
      <p:sp>
        <p:nvSpPr>
          <p:cNvPr id="26" name="SK-22-text-25"/>
          <p:cNvSpPr/>
          <p:nvPr/>
        </p:nvSpPr>
        <p:spPr>
          <a:xfrm>
            <a:off x="828675" y="1312515"/>
            <a:ext cx="53721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Workplace Boundaries</a:t>
            </a:r>
            <a:endParaRPr lang="en-US" sz="1500" dirty="0"/>
          </a:p>
        </p:txBody>
      </p:sp>
      <p:sp>
        <p:nvSpPr>
          <p:cNvPr id="27" name="SK-22-text-26"/>
          <p:cNvSpPr/>
          <p:nvPr/>
        </p:nvSpPr>
        <p:spPr>
          <a:xfrm>
            <a:off x="773906" y="1712565"/>
            <a:ext cx="5093494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Workload Management:</a:t>
            </a:r>
            <a:r>
              <a:rPr lang="en-US" sz="1275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Define start/finish times; avoid "work spillover" into home life.</a:t>
            </a:r>
            <a:endParaRPr lang="en-US" sz="1275" dirty="0"/>
          </a:p>
        </p:txBody>
      </p:sp>
      <p:sp>
        <p:nvSpPr>
          <p:cNvPr id="28" name="SK-22-text-27"/>
          <p:cNvSpPr/>
          <p:nvPr/>
        </p:nvSpPr>
        <p:spPr>
          <a:xfrm>
            <a:off x="773906" y="2242096"/>
            <a:ext cx="5093494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Admin Flow:</a:t>
            </a:r>
            <a:r>
              <a:rPr lang="en-US" sz="1275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Protected "quiet time" for tasks; manage interruptions during clinical sessions.</a:t>
            </a:r>
            <a:endParaRPr lang="en-US" sz="1275" dirty="0"/>
          </a:p>
        </p:txBody>
      </p:sp>
      <p:sp>
        <p:nvSpPr>
          <p:cNvPr id="29" name="SK-22-text-28"/>
          <p:cNvSpPr/>
          <p:nvPr/>
        </p:nvSpPr>
        <p:spPr>
          <a:xfrm>
            <a:off x="773906" y="2771626"/>
            <a:ext cx="5093494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Scheduled Recovery:</a:t>
            </a:r>
            <a:r>
              <a:rPr lang="en-US" sz="1275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Ensure breaks are taken; use annual leave for genuine rest, not backlog clearance.</a:t>
            </a:r>
            <a:endParaRPr lang="en-US" sz="1275" dirty="0"/>
          </a:p>
        </p:txBody>
      </p:sp>
      <p:sp>
        <p:nvSpPr>
          <p:cNvPr id="30" name="SK-22-text-29"/>
          <p:cNvSpPr/>
          <p:nvPr/>
        </p:nvSpPr>
        <p:spPr>
          <a:xfrm>
            <a:off x="773906" y="3301157"/>
            <a:ext cx="5093494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Environment:</a:t>
            </a:r>
            <a:r>
              <a:rPr lang="en-US" sz="1275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Peer support and debriefing sessions within the surgery team.</a:t>
            </a:r>
            <a:endParaRPr lang="en-US" sz="1275" dirty="0"/>
          </a:p>
        </p:txBody>
      </p:sp>
      <p:sp>
        <p:nvSpPr>
          <p:cNvPr id="31" name="SK-22-text-30"/>
          <p:cNvSpPr/>
          <p:nvPr/>
        </p:nvSpPr>
        <p:spPr>
          <a:xfrm>
            <a:off x="828675" y="4021187"/>
            <a:ext cx="53721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Reasonable Adjustments</a:t>
            </a:r>
            <a:endParaRPr lang="en-US" sz="1500" dirty="0"/>
          </a:p>
        </p:txBody>
      </p:sp>
      <p:sp>
        <p:nvSpPr>
          <p:cNvPr id="32" name="SK-22-text-31"/>
          <p:cNvSpPr/>
          <p:nvPr/>
        </p:nvSpPr>
        <p:spPr>
          <a:xfrm>
            <a:off x="590550" y="4497437"/>
            <a:ext cx="1797794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E065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Phased Return</a:t>
            </a:r>
            <a:endParaRPr lang="en-US" sz="1050" dirty="0"/>
          </a:p>
        </p:txBody>
      </p:sp>
      <p:sp>
        <p:nvSpPr>
          <p:cNvPr id="33" name="SK-22-text-32"/>
          <p:cNvSpPr/>
          <p:nvPr/>
        </p:nvSpPr>
        <p:spPr>
          <a:xfrm>
            <a:off x="1771650" y="4497437"/>
            <a:ext cx="1781638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E065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Altered Hours</a:t>
            </a:r>
            <a:endParaRPr lang="en-US" sz="1050" dirty="0"/>
          </a:p>
        </p:txBody>
      </p:sp>
      <p:sp>
        <p:nvSpPr>
          <p:cNvPr id="34" name="SK-22-text-33"/>
          <p:cNvSpPr/>
          <p:nvPr/>
        </p:nvSpPr>
        <p:spPr>
          <a:xfrm>
            <a:off x="2905125" y="4497437"/>
            <a:ext cx="1974453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E065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Amended Duties</a:t>
            </a:r>
            <a:endParaRPr lang="en-US" sz="1050" dirty="0"/>
          </a:p>
        </p:txBody>
      </p:sp>
      <p:sp>
        <p:nvSpPr>
          <p:cNvPr id="35" name="SK-22-text-34"/>
          <p:cNvSpPr/>
          <p:nvPr/>
        </p:nvSpPr>
        <p:spPr>
          <a:xfrm>
            <a:off x="4229100" y="4497437"/>
            <a:ext cx="3054754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E065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Workplace Adaptations</a:t>
            </a:r>
            <a:endParaRPr lang="en-US" sz="1050" dirty="0"/>
          </a:p>
        </p:txBody>
      </p:sp>
      <p:sp>
        <p:nvSpPr>
          <p:cNvPr id="36" name="SK-22-text-35"/>
          <p:cNvSpPr/>
          <p:nvPr/>
        </p:nvSpPr>
        <p:spPr>
          <a:xfrm>
            <a:off x="495300" y="4868912"/>
            <a:ext cx="53721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Employers have a legal duty to consider these under the Equality Act if stress relates to a disability (e.g., diagnosed GAD/Depression).</a:t>
            </a:r>
            <a:endParaRPr lang="en-US" sz="1125" dirty="0"/>
          </a:p>
        </p:txBody>
      </p:sp>
      <p:sp>
        <p:nvSpPr>
          <p:cNvPr id="37" name="SK-22-text-36"/>
          <p:cNvSpPr/>
          <p:nvPr/>
        </p:nvSpPr>
        <p:spPr>
          <a:xfrm>
            <a:off x="6657975" y="1312515"/>
            <a:ext cx="53721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The Fit Note (Med 3)</a:t>
            </a:r>
            <a:endParaRPr lang="en-US" sz="1500" dirty="0"/>
          </a:p>
        </p:txBody>
      </p:sp>
      <p:sp>
        <p:nvSpPr>
          <p:cNvPr id="38" name="SK-22-text-37"/>
          <p:cNvSpPr/>
          <p:nvPr/>
        </p:nvSpPr>
        <p:spPr>
          <a:xfrm>
            <a:off x="6603206" y="1712565"/>
            <a:ext cx="5588794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Focus on </a:t>
            </a:r>
            <a:r>
              <a:rPr lang="en-US" sz="1275" b="1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function</a:t>
            </a:r>
            <a:r>
              <a:rPr lang="en-US" sz="1275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rather than diagnosis; what </a:t>
            </a:r>
            <a:r>
              <a:rPr lang="en-US" sz="1275" i="1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can</a:t>
            </a:r>
            <a:r>
              <a:rPr lang="en-US" sz="1275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they do?</a:t>
            </a:r>
            <a:endParaRPr lang="en-US" sz="1275" dirty="0"/>
          </a:p>
        </p:txBody>
      </p:sp>
      <p:sp>
        <p:nvSpPr>
          <p:cNvPr id="39" name="SK-22-text-38"/>
          <p:cNvSpPr/>
          <p:nvPr/>
        </p:nvSpPr>
        <p:spPr>
          <a:xfrm>
            <a:off x="6603206" y="2015430"/>
            <a:ext cx="5093494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Utilize the </a:t>
            </a:r>
            <a:r>
              <a:rPr lang="en-US" sz="1275" b="1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"May be fit for work"</a:t>
            </a:r>
            <a:r>
              <a:rPr lang="en-US" sz="1275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box to prompt employer-led adjustments.</a:t>
            </a:r>
            <a:endParaRPr lang="en-US" sz="1275" dirty="0"/>
          </a:p>
        </p:txBody>
      </p:sp>
      <p:sp>
        <p:nvSpPr>
          <p:cNvPr id="40" name="SK-22-text-39"/>
          <p:cNvSpPr/>
          <p:nvPr/>
        </p:nvSpPr>
        <p:spPr>
          <a:xfrm>
            <a:off x="6603206" y="2544961"/>
            <a:ext cx="5093494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Liaise with </a:t>
            </a:r>
            <a:r>
              <a:rPr lang="en-US" sz="1275" b="1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Occupational Health (OH)</a:t>
            </a:r>
            <a:r>
              <a:rPr lang="en-US" sz="1275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for complex cases or long-term absence.</a:t>
            </a:r>
            <a:endParaRPr lang="en-US" sz="1275" dirty="0"/>
          </a:p>
        </p:txBody>
      </p:sp>
      <p:sp>
        <p:nvSpPr>
          <p:cNvPr id="41" name="SK-22-text-40"/>
          <p:cNvSpPr/>
          <p:nvPr/>
        </p:nvSpPr>
        <p:spPr>
          <a:xfrm>
            <a:off x="6767513" y="3379291"/>
            <a:ext cx="50673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856404"/>
                </a:solidFill>
              </a:rPr>
              <a:t>COMMON PITFALL</a:t>
            </a:r>
            <a:endParaRPr lang="en-US" sz="1350" dirty="0"/>
          </a:p>
        </p:txBody>
      </p:sp>
      <p:sp>
        <p:nvSpPr>
          <p:cNvPr id="42" name="SK-22-text-41"/>
          <p:cNvSpPr/>
          <p:nvPr/>
        </p:nvSpPr>
        <p:spPr>
          <a:xfrm>
            <a:off x="6477000" y="3693616"/>
            <a:ext cx="5067300" cy="6398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85640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Signing someone off "sick" without a </a:t>
            </a:r>
            <a:r>
              <a:rPr lang="en-US" sz="1200" b="1" dirty="0">
                <a:solidFill>
                  <a:srgbClr val="85640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recovery plan</a:t>
            </a:r>
            <a:r>
              <a:rPr lang="en-US" sz="1200" dirty="0">
                <a:solidFill>
                  <a:srgbClr val="85640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or a </a:t>
            </a:r>
            <a:r>
              <a:rPr lang="en-US" sz="1200" b="1" dirty="0">
                <a:solidFill>
                  <a:srgbClr val="85640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review date</a:t>
            </a:r>
            <a:r>
              <a:rPr lang="en-US" sz="1200" dirty="0">
                <a:solidFill>
                  <a:srgbClr val="85640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Long-term sickness is a major risk factor for permanent job loss and social isolation.</a:t>
            </a:r>
            <a:endParaRPr lang="en-US" sz="1200" dirty="0"/>
          </a:p>
        </p:txBody>
      </p:sp>
      <p:sp>
        <p:nvSpPr>
          <p:cNvPr id="43" name="SK-22-text-42"/>
          <p:cNvSpPr/>
          <p:nvPr/>
        </p:nvSpPr>
        <p:spPr>
          <a:xfrm>
            <a:off x="6438900" y="5476280"/>
            <a:ext cx="52197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Pro-tip for Fit Notes:</a:t>
            </a:r>
            <a:endParaRPr lang="en-US" sz="1125" dirty="0"/>
          </a:p>
        </p:txBody>
      </p:sp>
      <p:sp>
        <p:nvSpPr>
          <p:cNvPr id="44" name="SK-22-text-43"/>
          <p:cNvSpPr/>
          <p:nvPr/>
        </p:nvSpPr>
        <p:spPr>
          <a:xfrm>
            <a:off x="6438900" y="5728692"/>
            <a:ext cx="5143500" cy="51970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105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If the patient is fit for some work, specify the limitations (e.g., "Avoid heavy lifting" or "No public-facing roles for 2 weeks"). This empowers the patient to negotiate with HR.</a:t>
            </a:r>
            <a:endParaRPr lang="en-US" sz="1050" dirty="0"/>
          </a:p>
        </p:txBody>
      </p:sp>
      <p:sp>
        <p:nvSpPr>
          <p:cNvPr id="45" name="SK-22-text-44"/>
          <p:cNvSpPr/>
          <p:nvPr/>
        </p:nvSpPr>
        <p:spPr>
          <a:xfrm>
            <a:off x="10306050" y="6467475"/>
            <a:ext cx="18859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070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2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81000"/>
            <a:ext cx="11430000" cy="626715"/>
          </a:xfrm>
          <a:prstGeom prst="rect">
            <a:avLst/>
          </a:prstGeom>
        </p:spPr>
      </p:pic>
      <p:pic>
        <p:nvPicPr>
          <p:cNvPr id="5" name="SK-2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198215"/>
            <a:ext cx="5715000" cy="5088285"/>
          </a:xfrm>
          <a:prstGeom prst="rect">
            <a:avLst/>
          </a:prstGeom>
        </p:spPr>
      </p:pic>
      <p:pic>
        <p:nvPicPr>
          <p:cNvPr id="6" name="SK-2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1834158"/>
            <a:ext cx="285750" cy="228600"/>
          </a:xfrm>
          <a:prstGeom prst="rect">
            <a:avLst/>
          </a:prstGeom>
        </p:spPr>
      </p:pic>
      <p:pic>
        <p:nvPicPr>
          <p:cNvPr id="7" name="SK-2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" y="4695379"/>
            <a:ext cx="5334000" cy="1040904"/>
          </a:xfrm>
          <a:prstGeom prst="rect">
            <a:avLst/>
          </a:prstGeom>
        </p:spPr>
      </p:pic>
      <p:pic>
        <p:nvPicPr>
          <p:cNvPr id="8" name="SK-2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77000" y="1802160"/>
            <a:ext cx="285750" cy="228600"/>
          </a:xfrm>
          <a:prstGeom prst="rect">
            <a:avLst/>
          </a:prstGeom>
        </p:spPr>
      </p:pic>
      <p:sp>
        <p:nvSpPr>
          <p:cNvPr id="9" name="SK-23-text-8"/>
          <p:cNvSpPr/>
          <p:nvPr/>
        </p:nvSpPr>
        <p:spPr>
          <a:xfrm>
            <a:off x="571500" y="381000"/>
            <a:ext cx="11401425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A1A"/>
                </a:solidFill>
              </a:rPr>
              <a:t>Exam Pearls: AKT &amp; SCA Focus</a:t>
            </a:r>
            <a:endParaRPr lang="en-US" sz="2550" dirty="0"/>
          </a:p>
        </p:txBody>
      </p:sp>
      <p:sp>
        <p:nvSpPr>
          <p:cNvPr id="10" name="SK-23-text-9"/>
          <p:cNvSpPr/>
          <p:nvPr/>
        </p:nvSpPr>
        <p:spPr>
          <a:xfrm>
            <a:off x="571500" y="807690"/>
            <a:ext cx="113157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E065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CLINICAL MODULE</a:t>
            </a:r>
            <a:endParaRPr lang="en-US" sz="1050" dirty="0"/>
          </a:p>
        </p:txBody>
      </p:sp>
      <p:sp>
        <p:nvSpPr>
          <p:cNvPr id="11" name="SK-23-text-10"/>
          <p:cNvSpPr/>
          <p:nvPr/>
        </p:nvSpPr>
        <p:spPr>
          <a:xfrm>
            <a:off x="781050" y="1748433"/>
            <a:ext cx="429387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dirty="0">
                <a:solidFill>
                  <a:srgbClr val="6B4E71"/>
                </a:solidFill>
              </a:rPr>
              <a:t>AKT KNOWLEDGE</a:t>
            </a:r>
            <a:endParaRPr lang="en-US" sz="2100" dirty="0"/>
          </a:p>
        </p:txBody>
      </p:sp>
      <p:sp>
        <p:nvSpPr>
          <p:cNvPr id="12" name="SK-23-text-11"/>
          <p:cNvSpPr/>
          <p:nvPr/>
        </p:nvSpPr>
        <p:spPr>
          <a:xfrm>
            <a:off x="381000" y="2377083"/>
            <a:ext cx="54102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6B4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DIAGNOSIS &amp; THRESHOLDS</a:t>
            </a:r>
            <a:endParaRPr lang="en-US" sz="1050" dirty="0"/>
          </a:p>
        </p:txBody>
      </p:sp>
      <p:sp>
        <p:nvSpPr>
          <p:cNvPr id="13" name="SK-23-text-12"/>
          <p:cNvSpPr/>
          <p:nvPr/>
        </p:nvSpPr>
        <p:spPr>
          <a:xfrm>
            <a:off x="381000" y="2615208"/>
            <a:ext cx="533400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Stress is a context, not a diagnosis. Screen for </a:t>
            </a:r>
            <a:r>
              <a:rPr lang="en-US" sz="1350" b="1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GAD</a:t>
            </a:r>
            <a:r>
              <a:rPr lang="en-US" sz="135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and </a:t>
            </a:r>
            <a:r>
              <a:rPr lang="en-US" sz="1350" b="1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Depression</a:t>
            </a:r>
            <a:r>
              <a:rPr lang="en-US" sz="135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using NICE-compliant tools (PHQ-9 / GAD-7).</a:t>
            </a:r>
            <a:endParaRPr lang="en-US" sz="1350" dirty="0"/>
          </a:p>
        </p:txBody>
      </p:sp>
      <p:sp>
        <p:nvSpPr>
          <p:cNvPr id="14" name="SK-23-text-13"/>
          <p:cNvSpPr/>
          <p:nvPr/>
        </p:nvSpPr>
        <p:spPr>
          <a:xfrm>
            <a:off x="381000" y="3320058"/>
            <a:ext cx="56769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6B4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NICE STEPPED CARE (CG113/NG222)</a:t>
            </a:r>
            <a:endParaRPr lang="en-US" sz="1050" dirty="0"/>
          </a:p>
        </p:txBody>
      </p:sp>
      <p:sp>
        <p:nvSpPr>
          <p:cNvPr id="15" name="SK-23-text-14"/>
          <p:cNvSpPr/>
          <p:nvPr/>
        </p:nvSpPr>
        <p:spPr>
          <a:xfrm>
            <a:off x="571500" y="3558183"/>
            <a:ext cx="9680802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Step 1:</a:t>
            </a:r>
            <a:r>
              <a:rPr lang="en-US" sz="1275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Recognition, advice, and active monitoring.</a:t>
            </a:r>
            <a:endParaRPr lang="en-US" sz="1275" dirty="0"/>
          </a:p>
        </p:txBody>
      </p:sp>
      <p:sp>
        <p:nvSpPr>
          <p:cNvPr id="16" name="SK-23-text-15"/>
          <p:cNvSpPr/>
          <p:nvPr/>
        </p:nvSpPr>
        <p:spPr>
          <a:xfrm>
            <a:off x="571500" y="3841998"/>
            <a:ext cx="9493431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Step 2:</a:t>
            </a:r>
            <a:r>
              <a:rPr lang="en-US" sz="1275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Low-intensity psychological interventions.</a:t>
            </a:r>
            <a:endParaRPr lang="en-US" sz="1275" dirty="0"/>
          </a:p>
        </p:txBody>
      </p:sp>
      <p:sp>
        <p:nvSpPr>
          <p:cNvPr id="17" name="SK-23-text-16"/>
          <p:cNvSpPr/>
          <p:nvPr/>
        </p:nvSpPr>
        <p:spPr>
          <a:xfrm>
            <a:off x="571500" y="4125813"/>
            <a:ext cx="9306061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Step 3:</a:t>
            </a:r>
            <a:r>
              <a:rPr lang="en-US" sz="1275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High-intensity therapy OR drug treatment.</a:t>
            </a:r>
            <a:endParaRPr lang="en-US" sz="1275" dirty="0"/>
          </a:p>
        </p:txBody>
      </p:sp>
      <p:sp>
        <p:nvSpPr>
          <p:cNvPr id="18" name="SK-23-text-17"/>
          <p:cNvSpPr/>
          <p:nvPr/>
        </p:nvSpPr>
        <p:spPr>
          <a:xfrm>
            <a:off x="495300" y="4809679"/>
            <a:ext cx="51816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6B4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Prescribing Quick-Check</a:t>
            </a:r>
            <a:endParaRPr lang="en-US" sz="1125" dirty="0"/>
          </a:p>
        </p:txBody>
      </p:sp>
      <p:sp>
        <p:nvSpPr>
          <p:cNvPr id="19" name="SK-23-text-18"/>
          <p:cNvSpPr/>
          <p:nvPr/>
        </p:nvSpPr>
        <p:spPr>
          <a:xfrm>
            <a:off x="495300" y="5062091"/>
            <a:ext cx="5105400" cy="5598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Sertraline:</a:t>
            </a:r>
            <a:r>
              <a:rPr lang="en-US" sz="105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Start 25mg OD (1wk), then 50mg.</a:t>
            </a:r>
            <a:endParaRPr lang="en-US" sz="1050" dirty="0"/>
          </a:p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Review:</a:t>
            </a:r>
            <a:r>
              <a:rPr lang="en-US" sz="105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2 weeks (1 week if &lt;25 years or suicide risk).</a:t>
            </a:r>
            <a:endParaRPr lang="en-US" sz="1050" dirty="0"/>
          </a:p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Propranolol:</a:t>
            </a:r>
            <a:r>
              <a:rPr lang="en-US" sz="105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40mg 2-3x daily for somatic symptoms.</a:t>
            </a:r>
            <a:endParaRPr lang="en-US" sz="1050" dirty="0"/>
          </a:p>
        </p:txBody>
      </p:sp>
      <p:sp>
        <p:nvSpPr>
          <p:cNvPr id="20" name="SK-23-text-19"/>
          <p:cNvSpPr/>
          <p:nvPr/>
        </p:nvSpPr>
        <p:spPr>
          <a:xfrm>
            <a:off x="6877050" y="1716435"/>
            <a:ext cx="333375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dirty="0">
                <a:solidFill>
                  <a:srgbClr val="008080"/>
                </a:solidFill>
              </a:rPr>
              <a:t>SCA SKILLS</a:t>
            </a:r>
            <a:endParaRPr lang="en-US" sz="2100" dirty="0"/>
          </a:p>
        </p:txBody>
      </p:sp>
      <p:sp>
        <p:nvSpPr>
          <p:cNvPr id="21" name="SK-23-text-20"/>
          <p:cNvSpPr/>
          <p:nvPr/>
        </p:nvSpPr>
        <p:spPr>
          <a:xfrm>
            <a:off x="6477000" y="2345085"/>
            <a:ext cx="54102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VALIDATION &amp; ICE</a:t>
            </a:r>
            <a:endParaRPr lang="en-US" sz="1050" dirty="0"/>
          </a:p>
        </p:txBody>
      </p:sp>
      <p:sp>
        <p:nvSpPr>
          <p:cNvPr id="22" name="SK-23-text-21"/>
          <p:cNvSpPr/>
          <p:nvPr/>
        </p:nvSpPr>
        <p:spPr>
          <a:xfrm>
            <a:off x="6477000" y="2583210"/>
            <a:ext cx="533400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Validate early: </a:t>
            </a:r>
            <a:r>
              <a:rPr lang="en-US" sz="1350" i="1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"It sounds as if your body has been on high alert for a long time."</a:t>
            </a:r>
            <a:r>
              <a:rPr lang="en-US" sz="135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Explore ICE to avoid missing hidden agendas.</a:t>
            </a:r>
            <a:endParaRPr lang="en-US" sz="1350" dirty="0"/>
          </a:p>
        </p:txBody>
      </p:sp>
      <p:sp>
        <p:nvSpPr>
          <p:cNvPr id="23" name="SK-23-text-22"/>
          <p:cNvSpPr/>
          <p:nvPr/>
        </p:nvSpPr>
        <p:spPr>
          <a:xfrm>
            <a:off x="6477000" y="3288060"/>
            <a:ext cx="54102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SAFETY &amp; RISK</a:t>
            </a:r>
            <a:endParaRPr lang="en-US" sz="1050" dirty="0"/>
          </a:p>
        </p:txBody>
      </p:sp>
      <p:sp>
        <p:nvSpPr>
          <p:cNvPr id="24" name="SK-23-text-23"/>
          <p:cNvSpPr/>
          <p:nvPr/>
        </p:nvSpPr>
        <p:spPr>
          <a:xfrm>
            <a:off x="6667500" y="3526185"/>
            <a:ext cx="5524500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Ask directly about self-harm and suicidal ideation.</a:t>
            </a:r>
            <a:endParaRPr lang="en-US" sz="1275" dirty="0"/>
          </a:p>
        </p:txBody>
      </p:sp>
      <p:sp>
        <p:nvSpPr>
          <p:cNvPr id="25" name="SK-23-text-24"/>
          <p:cNvSpPr/>
          <p:nvPr/>
        </p:nvSpPr>
        <p:spPr>
          <a:xfrm>
            <a:off x="6667500" y="3810000"/>
            <a:ext cx="5524500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Avoid premature reassurance; check for red flags first.</a:t>
            </a:r>
            <a:endParaRPr lang="en-US" sz="1275" dirty="0"/>
          </a:p>
        </p:txBody>
      </p:sp>
      <p:sp>
        <p:nvSpPr>
          <p:cNvPr id="26" name="SK-23-text-25"/>
          <p:cNvSpPr/>
          <p:nvPr/>
        </p:nvSpPr>
        <p:spPr>
          <a:xfrm>
            <a:off x="6667500" y="4093815"/>
            <a:ext cx="5524500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Identify the "why now?" — look for the tipping point.</a:t>
            </a:r>
            <a:endParaRPr lang="en-US" sz="1275" dirty="0"/>
          </a:p>
        </p:txBody>
      </p:sp>
      <p:sp>
        <p:nvSpPr>
          <p:cNvPr id="27" name="SK-23-text-26"/>
          <p:cNvSpPr/>
          <p:nvPr/>
        </p:nvSpPr>
        <p:spPr>
          <a:xfrm>
            <a:off x="6477000" y="4568130"/>
            <a:ext cx="54102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SHARED PLAN</a:t>
            </a:r>
            <a:endParaRPr lang="en-US" sz="1050" dirty="0"/>
          </a:p>
        </p:txBody>
      </p:sp>
      <p:sp>
        <p:nvSpPr>
          <p:cNvPr id="28" name="SK-23-text-27"/>
          <p:cNvSpPr/>
          <p:nvPr/>
        </p:nvSpPr>
        <p:spPr>
          <a:xfrm>
            <a:off x="6477000" y="4806255"/>
            <a:ext cx="5334000" cy="771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Agree </a:t>
            </a:r>
            <a:r>
              <a:rPr lang="en-US" sz="1350" b="1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one</a:t>
            </a:r>
            <a:r>
              <a:rPr lang="en-US" sz="135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achievable first step (e.g., sleep routine or breathing). Avoid advice overload. Ensure safety-netting is specific and documented.</a:t>
            </a:r>
            <a:endParaRPr lang="en-US" sz="1350" dirty="0"/>
          </a:p>
        </p:txBody>
      </p:sp>
      <p:sp>
        <p:nvSpPr>
          <p:cNvPr id="29" name="SK-23-text-28"/>
          <p:cNvSpPr/>
          <p:nvPr/>
        </p:nvSpPr>
        <p:spPr>
          <a:xfrm>
            <a:off x="10306050" y="6467475"/>
            <a:ext cx="18859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070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2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81000"/>
            <a:ext cx="11430000" cy="626715"/>
          </a:xfrm>
          <a:prstGeom prst="rect">
            <a:avLst/>
          </a:prstGeom>
        </p:spPr>
      </p:pic>
      <p:pic>
        <p:nvPicPr>
          <p:cNvPr id="5" name="SK-2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846808"/>
            <a:ext cx="4844802" cy="457200"/>
          </a:xfrm>
          <a:prstGeom prst="rect">
            <a:avLst/>
          </a:prstGeom>
        </p:spPr>
      </p:pic>
      <p:pic>
        <p:nvPicPr>
          <p:cNvPr id="6" name="SK-2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1903958"/>
            <a:ext cx="285750" cy="228600"/>
          </a:xfrm>
          <a:prstGeom prst="rect">
            <a:avLst/>
          </a:prstGeom>
        </p:spPr>
      </p:pic>
      <p:pic>
        <p:nvPicPr>
          <p:cNvPr id="7" name="SK-2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" y="2494508"/>
            <a:ext cx="4844802" cy="895350"/>
          </a:xfrm>
          <a:prstGeom prst="rect">
            <a:avLst/>
          </a:prstGeom>
        </p:spPr>
      </p:pic>
      <p:pic>
        <p:nvPicPr>
          <p:cNvPr id="8" name="SK-24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" y="3542258"/>
            <a:ext cx="4844802" cy="895350"/>
          </a:xfrm>
          <a:prstGeom prst="rect">
            <a:avLst/>
          </a:prstGeom>
        </p:spPr>
      </p:pic>
      <p:pic>
        <p:nvPicPr>
          <p:cNvPr id="9" name="SK-24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" y="4590008"/>
            <a:ext cx="4844802" cy="895350"/>
          </a:xfrm>
          <a:prstGeom prst="rect">
            <a:avLst/>
          </a:prstGeom>
        </p:spPr>
      </p:pic>
      <p:pic>
        <p:nvPicPr>
          <p:cNvPr id="10" name="SK-24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06802" y="1388715"/>
            <a:ext cx="9525" cy="4707285"/>
          </a:xfrm>
          <a:prstGeom prst="rect">
            <a:avLst/>
          </a:prstGeom>
        </p:spPr>
      </p:pic>
      <p:pic>
        <p:nvPicPr>
          <p:cNvPr id="11" name="SK-24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97327" y="1315492"/>
            <a:ext cx="5813673" cy="457200"/>
          </a:xfrm>
          <a:prstGeom prst="rect">
            <a:avLst/>
          </a:prstGeom>
        </p:spPr>
      </p:pic>
      <p:pic>
        <p:nvPicPr>
          <p:cNvPr id="12" name="SK-24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997327" y="1372642"/>
            <a:ext cx="285750" cy="228600"/>
          </a:xfrm>
          <a:prstGeom prst="rect">
            <a:avLst/>
          </a:prstGeom>
        </p:spPr>
      </p:pic>
      <p:pic>
        <p:nvPicPr>
          <p:cNvPr id="13" name="SK-24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997327" y="1963192"/>
            <a:ext cx="5813673" cy="895350"/>
          </a:xfrm>
          <a:prstGeom prst="rect">
            <a:avLst/>
          </a:prstGeom>
        </p:spPr>
      </p:pic>
      <p:pic>
        <p:nvPicPr>
          <p:cNvPr id="14" name="SK-24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997327" y="3010942"/>
            <a:ext cx="5813673" cy="695325"/>
          </a:xfrm>
          <a:prstGeom prst="rect">
            <a:avLst/>
          </a:prstGeom>
        </p:spPr>
      </p:pic>
      <p:pic>
        <p:nvPicPr>
          <p:cNvPr id="15" name="SK-24-img-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997327" y="3858667"/>
            <a:ext cx="5813673" cy="695325"/>
          </a:xfrm>
          <a:prstGeom prst="rect">
            <a:avLst/>
          </a:prstGeom>
        </p:spPr>
      </p:pic>
      <p:pic>
        <p:nvPicPr>
          <p:cNvPr id="16" name="SK-24-img-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997327" y="4896892"/>
            <a:ext cx="5813673" cy="1272183"/>
          </a:xfrm>
          <a:prstGeom prst="rect">
            <a:avLst/>
          </a:prstGeom>
        </p:spPr>
      </p:pic>
      <p:sp>
        <p:nvSpPr>
          <p:cNvPr id="17" name="SK-24-text-16"/>
          <p:cNvSpPr/>
          <p:nvPr/>
        </p:nvSpPr>
        <p:spPr>
          <a:xfrm>
            <a:off x="571500" y="381000"/>
            <a:ext cx="11401425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A1A"/>
                </a:solidFill>
              </a:rPr>
              <a:t>Exam Pearls: SCA Focus</a:t>
            </a:r>
            <a:endParaRPr lang="en-US" sz="2550" dirty="0"/>
          </a:p>
        </p:txBody>
      </p:sp>
      <p:sp>
        <p:nvSpPr>
          <p:cNvPr id="18" name="SK-24-text-17"/>
          <p:cNvSpPr/>
          <p:nvPr/>
        </p:nvSpPr>
        <p:spPr>
          <a:xfrm>
            <a:off x="571500" y="807690"/>
            <a:ext cx="113157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E065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CLINICAL MODULE</a:t>
            </a:r>
            <a:endParaRPr lang="en-US" sz="1050" dirty="0"/>
          </a:p>
        </p:txBody>
      </p:sp>
      <p:sp>
        <p:nvSpPr>
          <p:cNvPr id="19" name="SK-24-text-18"/>
          <p:cNvSpPr/>
          <p:nvPr/>
        </p:nvSpPr>
        <p:spPr>
          <a:xfrm>
            <a:off x="781050" y="1846808"/>
            <a:ext cx="368046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6B4E71"/>
                </a:solidFill>
              </a:rPr>
              <a:t>AKT KNOWLEDGE</a:t>
            </a:r>
            <a:endParaRPr lang="en-US" sz="1800" dirty="0"/>
          </a:p>
        </p:txBody>
      </p:sp>
      <p:sp>
        <p:nvSpPr>
          <p:cNvPr id="20" name="SK-24-text-19"/>
          <p:cNvSpPr/>
          <p:nvPr/>
        </p:nvSpPr>
        <p:spPr>
          <a:xfrm>
            <a:off x="495300" y="2608808"/>
            <a:ext cx="4692402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6B4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Diagnostic Thresholds</a:t>
            </a:r>
            <a:endParaRPr lang="en-US" sz="1200" dirty="0"/>
          </a:p>
        </p:txBody>
      </p:sp>
      <p:sp>
        <p:nvSpPr>
          <p:cNvPr id="21" name="SK-24-text-20"/>
          <p:cNvSpPr/>
          <p:nvPr/>
        </p:nvSpPr>
        <p:spPr>
          <a:xfrm>
            <a:off x="495300" y="2875508"/>
            <a:ext cx="4616202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Know GAD-7, PHQ-9, and DSM-5 criteria for GAD, Panic, and Depression.</a:t>
            </a:r>
            <a:endParaRPr lang="en-US" sz="1125" dirty="0"/>
          </a:p>
        </p:txBody>
      </p:sp>
      <p:sp>
        <p:nvSpPr>
          <p:cNvPr id="22" name="SK-24-text-21"/>
          <p:cNvSpPr/>
          <p:nvPr/>
        </p:nvSpPr>
        <p:spPr>
          <a:xfrm>
            <a:off x="495300" y="3656558"/>
            <a:ext cx="4692402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6B4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Prescribing Cautions</a:t>
            </a:r>
            <a:endParaRPr lang="en-US" sz="1200" dirty="0"/>
          </a:p>
        </p:txBody>
      </p:sp>
      <p:sp>
        <p:nvSpPr>
          <p:cNvPr id="23" name="SK-24-text-22"/>
          <p:cNvSpPr/>
          <p:nvPr/>
        </p:nvSpPr>
        <p:spPr>
          <a:xfrm>
            <a:off x="495300" y="3923258"/>
            <a:ext cx="4616202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Sertraline start 25mg for 1 week then 50mg. Propranolol for autonomic symptoms only.</a:t>
            </a:r>
            <a:endParaRPr lang="en-US" sz="1125" dirty="0"/>
          </a:p>
        </p:txBody>
      </p:sp>
      <p:sp>
        <p:nvSpPr>
          <p:cNvPr id="24" name="SK-24-text-23"/>
          <p:cNvSpPr/>
          <p:nvPr/>
        </p:nvSpPr>
        <p:spPr>
          <a:xfrm>
            <a:off x="495300" y="4704308"/>
            <a:ext cx="4692402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6B4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Monitoring Intervals</a:t>
            </a:r>
            <a:endParaRPr lang="en-US" sz="1200" dirty="0"/>
          </a:p>
        </p:txBody>
      </p:sp>
      <p:sp>
        <p:nvSpPr>
          <p:cNvPr id="25" name="SK-24-text-24"/>
          <p:cNvSpPr/>
          <p:nvPr/>
        </p:nvSpPr>
        <p:spPr>
          <a:xfrm>
            <a:off x="495300" y="4971008"/>
            <a:ext cx="4616202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Review SSRIs in 1 week if &lt;25yrs or high suicide risk; otherwise 2 weeks.</a:t>
            </a:r>
            <a:endParaRPr lang="en-US" sz="1125" dirty="0"/>
          </a:p>
        </p:txBody>
      </p:sp>
      <p:sp>
        <p:nvSpPr>
          <p:cNvPr id="26" name="SK-24-text-25"/>
          <p:cNvSpPr/>
          <p:nvPr/>
        </p:nvSpPr>
        <p:spPr>
          <a:xfrm>
            <a:off x="6397377" y="1315492"/>
            <a:ext cx="505206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008080"/>
                </a:solidFill>
              </a:rPr>
              <a:t>SCA SKILLS MASTERY</a:t>
            </a:r>
            <a:endParaRPr lang="en-US" sz="1800" dirty="0"/>
          </a:p>
        </p:txBody>
      </p:sp>
      <p:sp>
        <p:nvSpPr>
          <p:cNvPr id="27" name="SK-24-text-26"/>
          <p:cNvSpPr/>
          <p:nvPr/>
        </p:nvSpPr>
        <p:spPr>
          <a:xfrm>
            <a:off x="6111627" y="2077492"/>
            <a:ext cx="5661273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Validation &amp; Empathy</a:t>
            </a:r>
            <a:endParaRPr lang="en-US" sz="1200" dirty="0"/>
          </a:p>
        </p:txBody>
      </p:sp>
      <p:sp>
        <p:nvSpPr>
          <p:cNvPr id="28" name="SK-24-text-27"/>
          <p:cNvSpPr/>
          <p:nvPr/>
        </p:nvSpPr>
        <p:spPr>
          <a:xfrm>
            <a:off x="6111627" y="2344192"/>
            <a:ext cx="558507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Acknowledge distress early. Use verbal nods: "I can see how much this is weighing on you."</a:t>
            </a:r>
            <a:endParaRPr lang="en-US" sz="1125" dirty="0"/>
          </a:p>
        </p:txBody>
      </p:sp>
      <p:sp>
        <p:nvSpPr>
          <p:cNvPr id="29" name="SK-24-text-28"/>
          <p:cNvSpPr/>
          <p:nvPr/>
        </p:nvSpPr>
        <p:spPr>
          <a:xfrm>
            <a:off x="6111627" y="3125242"/>
            <a:ext cx="5661273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Direct Risk Screening</a:t>
            </a:r>
            <a:endParaRPr lang="en-US" sz="1200" dirty="0"/>
          </a:p>
        </p:txBody>
      </p:sp>
      <p:sp>
        <p:nvSpPr>
          <p:cNvPr id="30" name="SK-24-text-29"/>
          <p:cNvSpPr/>
          <p:nvPr/>
        </p:nvSpPr>
        <p:spPr>
          <a:xfrm>
            <a:off x="6111627" y="3391942"/>
            <a:ext cx="6080373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Ask clearly: "Have you felt so low that you've thought about ending your life?"</a:t>
            </a:r>
            <a:endParaRPr lang="en-US" sz="1125" dirty="0"/>
          </a:p>
        </p:txBody>
      </p:sp>
      <p:sp>
        <p:nvSpPr>
          <p:cNvPr id="31" name="SK-24-text-30"/>
          <p:cNvSpPr/>
          <p:nvPr/>
        </p:nvSpPr>
        <p:spPr>
          <a:xfrm>
            <a:off x="6111627" y="3972967"/>
            <a:ext cx="5661273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Shared Decision Making</a:t>
            </a:r>
            <a:endParaRPr lang="en-US" sz="1200" dirty="0"/>
          </a:p>
        </p:txBody>
      </p:sp>
      <p:sp>
        <p:nvSpPr>
          <p:cNvPr id="32" name="SK-24-text-31"/>
          <p:cNvSpPr/>
          <p:nvPr/>
        </p:nvSpPr>
        <p:spPr>
          <a:xfrm>
            <a:off x="6111627" y="4239667"/>
            <a:ext cx="6080373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Avoid "telling" the patient what to do. Negotiate one small, achievable first step.</a:t>
            </a:r>
            <a:endParaRPr lang="en-US" sz="1125" dirty="0"/>
          </a:p>
        </p:txBody>
      </p:sp>
      <p:sp>
        <p:nvSpPr>
          <p:cNvPr id="33" name="SK-24-text-32"/>
          <p:cNvSpPr/>
          <p:nvPr/>
        </p:nvSpPr>
        <p:spPr>
          <a:xfrm>
            <a:off x="6149727" y="5049292"/>
            <a:ext cx="5585073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CONSULTATION PEARL</a:t>
            </a:r>
            <a:endParaRPr lang="en-US" sz="900" dirty="0"/>
          </a:p>
        </p:txBody>
      </p:sp>
      <p:sp>
        <p:nvSpPr>
          <p:cNvPr id="34" name="SK-24-text-33"/>
          <p:cNvSpPr/>
          <p:nvPr/>
        </p:nvSpPr>
        <p:spPr>
          <a:xfrm>
            <a:off x="6149727" y="5315992"/>
            <a:ext cx="5381625" cy="6703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i="1" dirty="0">
                <a:solidFill>
                  <a:srgbClr val="1A1A1A"/>
                </a:solidFill>
              </a:rPr>
              <a:t>"It sounds as if your body has been on high alert for a long time. Let us check there is nothing dangerous going on, then make a plan that feels doable."</a:t>
            </a:r>
            <a:endParaRPr lang="en-US" sz="1350" dirty="0"/>
          </a:p>
        </p:txBody>
      </p:sp>
      <p:sp>
        <p:nvSpPr>
          <p:cNvPr id="35" name="SK-24-text-34"/>
          <p:cNvSpPr/>
          <p:nvPr/>
        </p:nvSpPr>
        <p:spPr>
          <a:xfrm>
            <a:off x="10306050" y="6467475"/>
            <a:ext cx="18859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070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2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81000"/>
            <a:ext cx="11430000" cy="626715"/>
          </a:xfrm>
          <a:prstGeom prst="rect">
            <a:avLst/>
          </a:prstGeom>
        </p:spPr>
      </p:pic>
      <p:pic>
        <p:nvPicPr>
          <p:cNvPr id="5" name="SK-2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198215"/>
            <a:ext cx="7640985" cy="752773"/>
          </a:xfrm>
          <a:prstGeom prst="rect">
            <a:avLst/>
          </a:prstGeom>
        </p:spPr>
      </p:pic>
      <p:pic>
        <p:nvPicPr>
          <p:cNvPr id="6" name="SK-2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300" y="1341090"/>
            <a:ext cx="238125" cy="190500"/>
          </a:xfrm>
          <a:prstGeom prst="rect">
            <a:avLst/>
          </a:prstGeom>
        </p:spPr>
      </p:pic>
      <p:pic>
        <p:nvPicPr>
          <p:cNvPr id="7" name="SK-2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" y="2065288"/>
            <a:ext cx="7640985" cy="752773"/>
          </a:xfrm>
          <a:prstGeom prst="rect">
            <a:avLst/>
          </a:prstGeom>
        </p:spPr>
      </p:pic>
      <p:pic>
        <p:nvPicPr>
          <p:cNvPr id="8" name="SK-25-img-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300" y="2208163"/>
            <a:ext cx="238125" cy="190500"/>
          </a:xfrm>
          <a:prstGeom prst="rect">
            <a:avLst/>
          </a:prstGeom>
        </p:spPr>
      </p:pic>
      <p:pic>
        <p:nvPicPr>
          <p:cNvPr id="9" name="SK-25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" y="2932361"/>
            <a:ext cx="7640985" cy="752773"/>
          </a:xfrm>
          <a:prstGeom prst="rect">
            <a:avLst/>
          </a:prstGeom>
        </p:spPr>
      </p:pic>
      <p:pic>
        <p:nvPicPr>
          <p:cNvPr id="10" name="SK-25-img-9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300" y="3075236"/>
            <a:ext cx="238125" cy="190500"/>
          </a:xfrm>
          <a:prstGeom prst="rect">
            <a:avLst/>
          </a:prstGeom>
        </p:spPr>
      </p:pic>
      <p:pic>
        <p:nvPicPr>
          <p:cNvPr id="11" name="SK-25-img-1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" y="3799433"/>
            <a:ext cx="7640985" cy="752773"/>
          </a:xfrm>
          <a:prstGeom prst="rect">
            <a:avLst/>
          </a:prstGeom>
        </p:spPr>
      </p:pic>
      <p:pic>
        <p:nvPicPr>
          <p:cNvPr id="12" name="SK-25-img-11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300" y="3942308"/>
            <a:ext cx="238125" cy="190500"/>
          </a:xfrm>
          <a:prstGeom prst="rect">
            <a:avLst/>
          </a:prstGeom>
        </p:spPr>
      </p:pic>
      <p:pic>
        <p:nvPicPr>
          <p:cNvPr id="13" name="SK-25-img-12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" y="4666506"/>
            <a:ext cx="7640985" cy="752773"/>
          </a:xfrm>
          <a:prstGeom prst="rect">
            <a:avLst/>
          </a:prstGeom>
        </p:spPr>
      </p:pic>
      <p:pic>
        <p:nvPicPr>
          <p:cNvPr id="14" name="SK-25-img-1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300" y="4809381"/>
            <a:ext cx="238125" cy="190500"/>
          </a:xfrm>
          <a:prstGeom prst="rect">
            <a:avLst/>
          </a:prstGeom>
        </p:spPr>
      </p:pic>
      <p:pic>
        <p:nvPicPr>
          <p:cNvPr id="15" name="SK-25-img-14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" y="5533579"/>
            <a:ext cx="7640985" cy="752773"/>
          </a:xfrm>
          <a:prstGeom prst="rect">
            <a:avLst/>
          </a:prstGeom>
        </p:spPr>
      </p:pic>
      <p:pic>
        <p:nvPicPr>
          <p:cNvPr id="16" name="SK-25-img-1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300" y="5676454"/>
            <a:ext cx="238125" cy="190500"/>
          </a:xfrm>
          <a:prstGeom prst="rect">
            <a:avLst/>
          </a:prstGeom>
        </p:spPr>
      </p:pic>
      <p:pic>
        <p:nvPicPr>
          <p:cNvPr id="17" name="SK-25-img-1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22035" y="1760190"/>
            <a:ext cx="3274665" cy="640110"/>
          </a:xfrm>
          <a:prstGeom prst="rect">
            <a:avLst/>
          </a:prstGeom>
        </p:spPr>
      </p:pic>
      <p:pic>
        <p:nvPicPr>
          <p:cNvPr id="18" name="SK-25-img-1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536335" y="2011561"/>
            <a:ext cx="166688" cy="137220"/>
          </a:xfrm>
          <a:prstGeom prst="rect">
            <a:avLst/>
          </a:prstGeom>
        </p:spPr>
      </p:pic>
      <p:pic>
        <p:nvPicPr>
          <p:cNvPr id="19" name="SK-25-img-1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22035" y="2514600"/>
            <a:ext cx="3274665" cy="640110"/>
          </a:xfrm>
          <a:prstGeom prst="rect">
            <a:avLst/>
          </a:prstGeom>
        </p:spPr>
      </p:pic>
      <p:pic>
        <p:nvPicPr>
          <p:cNvPr id="20" name="SK-25-img-1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536335" y="2765971"/>
            <a:ext cx="166688" cy="137220"/>
          </a:xfrm>
          <a:prstGeom prst="rect">
            <a:avLst/>
          </a:prstGeom>
        </p:spPr>
      </p:pic>
      <p:pic>
        <p:nvPicPr>
          <p:cNvPr id="21" name="SK-25-img-2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22035" y="3269010"/>
            <a:ext cx="3274665" cy="640110"/>
          </a:xfrm>
          <a:prstGeom prst="rect">
            <a:avLst/>
          </a:prstGeom>
        </p:spPr>
      </p:pic>
      <p:pic>
        <p:nvPicPr>
          <p:cNvPr id="22" name="SK-25-img-2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536335" y="3520380"/>
            <a:ext cx="166688" cy="137220"/>
          </a:xfrm>
          <a:prstGeom prst="rect">
            <a:avLst/>
          </a:prstGeom>
        </p:spPr>
      </p:pic>
      <p:pic>
        <p:nvPicPr>
          <p:cNvPr id="23" name="SK-25-img-2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422035" y="4023420"/>
            <a:ext cx="3274665" cy="640110"/>
          </a:xfrm>
          <a:prstGeom prst="rect">
            <a:avLst/>
          </a:prstGeom>
        </p:spPr>
      </p:pic>
      <p:pic>
        <p:nvPicPr>
          <p:cNvPr id="24" name="SK-25-img-2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536335" y="4274790"/>
            <a:ext cx="166688" cy="137220"/>
          </a:xfrm>
          <a:prstGeom prst="rect">
            <a:avLst/>
          </a:prstGeom>
        </p:spPr>
      </p:pic>
      <p:pic>
        <p:nvPicPr>
          <p:cNvPr id="25" name="SK-25-img-2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422035" y="4777829"/>
            <a:ext cx="3274665" cy="640110"/>
          </a:xfrm>
          <a:prstGeom prst="rect">
            <a:avLst/>
          </a:prstGeom>
        </p:spPr>
      </p:pic>
      <p:pic>
        <p:nvPicPr>
          <p:cNvPr id="26" name="SK-25-img-2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536335" y="5029200"/>
            <a:ext cx="166688" cy="137220"/>
          </a:xfrm>
          <a:prstGeom prst="rect">
            <a:avLst/>
          </a:prstGeom>
        </p:spPr>
      </p:pic>
      <p:pic>
        <p:nvPicPr>
          <p:cNvPr id="27" name="SK-25-img-2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22035" y="5532239"/>
            <a:ext cx="3274665" cy="640110"/>
          </a:xfrm>
          <a:prstGeom prst="rect">
            <a:avLst/>
          </a:prstGeom>
        </p:spPr>
      </p:pic>
      <p:pic>
        <p:nvPicPr>
          <p:cNvPr id="28" name="SK-25-img-2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536335" y="5783610"/>
            <a:ext cx="166688" cy="137220"/>
          </a:xfrm>
          <a:prstGeom prst="rect">
            <a:avLst/>
          </a:prstGeom>
        </p:spPr>
      </p:pic>
      <p:sp>
        <p:nvSpPr>
          <p:cNvPr id="29" name="SK-25-text-28"/>
          <p:cNvSpPr/>
          <p:nvPr/>
        </p:nvSpPr>
        <p:spPr>
          <a:xfrm>
            <a:off x="571500" y="381000"/>
            <a:ext cx="11431905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A1A"/>
                </a:solidFill>
              </a:rPr>
              <a:t>Common Pitfalls in Management</a:t>
            </a:r>
            <a:endParaRPr lang="en-US" sz="2550" dirty="0"/>
          </a:p>
        </p:txBody>
      </p:sp>
      <p:sp>
        <p:nvSpPr>
          <p:cNvPr id="30" name="SK-25-text-29"/>
          <p:cNvSpPr/>
          <p:nvPr/>
        </p:nvSpPr>
        <p:spPr>
          <a:xfrm>
            <a:off x="571500" y="807690"/>
            <a:ext cx="113157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E065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CLINICAL MODULE</a:t>
            </a:r>
            <a:endParaRPr lang="en-US" sz="1050" dirty="0"/>
          </a:p>
        </p:txBody>
      </p:sp>
      <p:sp>
        <p:nvSpPr>
          <p:cNvPr id="31" name="SK-25-text-30"/>
          <p:cNvSpPr/>
          <p:nvPr/>
        </p:nvSpPr>
        <p:spPr>
          <a:xfrm>
            <a:off x="876300" y="1312515"/>
            <a:ext cx="634365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Medicalizing Ordinary Stress</a:t>
            </a:r>
            <a:endParaRPr lang="en-US" sz="1350" dirty="0"/>
          </a:p>
        </p:txBody>
      </p:sp>
      <p:sp>
        <p:nvSpPr>
          <p:cNvPr id="32" name="SK-25-text-31"/>
          <p:cNvSpPr/>
          <p:nvPr/>
        </p:nvSpPr>
        <p:spPr>
          <a:xfrm>
            <a:off x="876300" y="1588740"/>
            <a:ext cx="113157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Treating difficult life events as clinical disorders rather than normal human responses.</a:t>
            </a:r>
            <a:endParaRPr lang="en-US" sz="1200" dirty="0"/>
          </a:p>
        </p:txBody>
      </p:sp>
      <p:sp>
        <p:nvSpPr>
          <p:cNvPr id="33" name="SK-25-text-32"/>
          <p:cNvSpPr/>
          <p:nvPr/>
        </p:nvSpPr>
        <p:spPr>
          <a:xfrm>
            <a:off x="876300" y="2179588"/>
            <a:ext cx="615315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Reflexive Prescribing</a:t>
            </a:r>
            <a:endParaRPr lang="en-US" sz="1350" dirty="0"/>
          </a:p>
        </p:txBody>
      </p:sp>
      <p:sp>
        <p:nvSpPr>
          <p:cNvPr id="34" name="SK-25-text-33"/>
          <p:cNvSpPr/>
          <p:nvPr/>
        </p:nvSpPr>
        <p:spPr>
          <a:xfrm>
            <a:off x="876300" y="2455813"/>
            <a:ext cx="113157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Using benzodiazepines or SSRIs for situational distress without a formal diagnosis.</a:t>
            </a:r>
            <a:endParaRPr lang="en-US" sz="1200" dirty="0"/>
          </a:p>
        </p:txBody>
      </p:sp>
      <p:sp>
        <p:nvSpPr>
          <p:cNvPr id="35" name="SK-25-text-34"/>
          <p:cNvSpPr/>
          <p:nvPr/>
        </p:nvSpPr>
        <p:spPr>
          <a:xfrm>
            <a:off x="876300" y="3046661"/>
            <a:ext cx="623887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Diagnostic Tunnel Vision</a:t>
            </a:r>
            <a:endParaRPr lang="en-US" sz="1350" dirty="0"/>
          </a:p>
        </p:txBody>
      </p:sp>
      <p:sp>
        <p:nvSpPr>
          <p:cNvPr id="36" name="SK-25-text-35"/>
          <p:cNvSpPr/>
          <p:nvPr/>
        </p:nvSpPr>
        <p:spPr>
          <a:xfrm>
            <a:off x="876300" y="3322886"/>
            <a:ext cx="113157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Missing underlying Depression, GAD, PTSD, or physical mimics like hyperthyroidism.</a:t>
            </a:r>
            <a:endParaRPr lang="en-US" sz="1200" dirty="0"/>
          </a:p>
        </p:txBody>
      </p:sp>
      <p:sp>
        <p:nvSpPr>
          <p:cNvPr id="37" name="SK-25-text-36"/>
          <p:cNvSpPr/>
          <p:nvPr/>
        </p:nvSpPr>
        <p:spPr>
          <a:xfrm>
            <a:off x="876300" y="3913733"/>
            <a:ext cx="57245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Safety Blind Spots</a:t>
            </a:r>
            <a:endParaRPr lang="en-US" sz="1350" dirty="0"/>
          </a:p>
        </p:txBody>
      </p:sp>
      <p:sp>
        <p:nvSpPr>
          <p:cNvPr id="38" name="SK-25-text-37"/>
          <p:cNvSpPr/>
          <p:nvPr/>
        </p:nvSpPr>
        <p:spPr>
          <a:xfrm>
            <a:off x="876300" y="4189958"/>
            <a:ext cx="113157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Failing to screen for domestic abuse, safeguarding issues, or alcohol misuse.</a:t>
            </a:r>
            <a:endParaRPr lang="en-US" sz="1200" dirty="0"/>
          </a:p>
        </p:txBody>
      </p:sp>
      <p:sp>
        <p:nvSpPr>
          <p:cNvPr id="39" name="SK-25-text-38"/>
          <p:cNvSpPr/>
          <p:nvPr/>
        </p:nvSpPr>
        <p:spPr>
          <a:xfrm>
            <a:off x="876300" y="4780806"/>
            <a:ext cx="49244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Advice Trap</a:t>
            </a:r>
            <a:endParaRPr lang="en-US" sz="1350" dirty="0"/>
          </a:p>
        </p:txBody>
      </p:sp>
      <p:sp>
        <p:nvSpPr>
          <p:cNvPr id="40" name="SK-25-text-39"/>
          <p:cNvSpPr/>
          <p:nvPr/>
        </p:nvSpPr>
        <p:spPr>
          <a:xfrm>
            <a:off x="876300" y="5057031"/>
            <a:ext cx="113157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Giving lifestyle lectures before the patient feels heard or validated.</a:t>
            </a:r>
            <a:endParaRPr lang="en-US" sz="1200" dirty="0"/>
          </a:p>
        </p:txBody>
      </p:sp>
      <p:sp>
        <p:nvSpPr>
          <p:cNvPr id="41" name="SK-25-text-40"/>
          <p:cNvSpPr/>
          <p:nvPr/>
        </p:nvSpPr>
        <p:spPr>
          <a:xfrm>
            <a:off x="876300" y="5647879"/>
            <a:ext cx="646366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Individualizing System Failures</a:t>
            </a:r>
            <a:endParaRPr lang="en-US" sz="1350" dirty="0"/>
          </a:p>
        </p:txBody>
      </p:sp>
      <p:sp>
        <p:nvSpPr>
          <p:cNvPr id="42" name="SK-25-text-41"/>
          <p:cNvSpPr/>
          <p:nvPr/>
        </p:nvSpPr>
        <p:spPr>
          <a:xfrm>
            <a:off x="876300" y="5924104"/>
            <a:ext cx="113157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Blaming the patient for burnout while ignoring unsustainable workplace pressures.</a:t>
            </a:r>
            <a:endParaRPr lang="en-US" sz="1200" dirty="0"/>
          </a:p>
        </p:txBody>
      </p:sp>
      <p:sp>
        <p:nvSpPr>
          <p:cNvPr id="43" name="SK-25-text-42"/>
          <p:cNvSpPr/>
          <p:nvPr/>
        </p:nvSpPr>
        <p:spPr>
          <a:xfrm>
            <a:off x="8379172" y="1312515"/>
            <a:ext cx="336039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E0651F"/>
                </a:solidFill>
              </a:rPr>
              <a:t>CORRECT PRACTICE</a:t>
            </a:r>
            <a:endParaRPr lang="en-US" sz="1350" dirty="0"/>
          </a:p>
        </p:txBody>
      </p:sp>
      <p:sp>
        <p:nvSpPr>
          <p:cNvPr id="44" name="SK-25-text-43"/>
          <p:cNvSpPr/>
          <p:nvPr/>
        </p:nvSpPr>
        <p:spPr>
          <a:xfrm>
            <a:off x="8798272" y="1965871"/>
            <a:ext cx="336804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Validate Normality</a:t>
            </a:r>
            <a:endParaRPr lang="en-US" sz="1200" dirty="0"/>
          </a:p>
        </p:txBody>
      </p:sp>
      <p:sp>
        <p:nvSpPr>
          <p:cNvPr id="45" name="SK-25-text-44"/>
          <p:cNvSpPr/>
          <p:nvPr/>
        </p:nvSpPr>
        <p:spPr>
          <a:xfrm>
            <a:off x="8798272" y="2720280"/>
            <a:ext cx="263652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Non-Drug First</a:t>
            </a:r>
            <a:endParaRPr lang="en-US" sz="1200" dirty="0"/>
          </a:p>
        </p:txBody>
      </p:sp>
      <p:sp>
        <p:nvSpPr>
          <p:cNvPr id="46" name="SK-25-text-45"/>
          <p:cNvSpPr/>
          <p:nvPr/>
        </p:nvSpPr>
        <p:spPr>
          <a:xfrm>
            <a:off x="8798272" y="3474690"/>
            <a:ext cx="3393728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Screen for MD/Mimics</a:t>
            </a:r>
            <a:endParaRPr lang="en-US" sz="1200" dirty="0"/>
          </a:p>
        </p:txBody>
      </p:sp>
      <p:sp>
        <p:nvSpPr>
          <p:cNvPr id="47" name="SK-25-text-46"/>
          <p:cNvSpPr/>
          <p:nvPr/>
        </p:nvSpPr>
        <p:spPr>
          <a:xfrm>
            <a:off x="8798272" y="4229100"/>
            <a:ext cx="3393728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Safeguarding Screen</a:t>
            </a:r>
            <a:endParaRPr lang="en-US" sz="1200" dirty="0"/>
          </a:p>
        </p:txBody>
      </p:sp>
      <p:sp>
        <p:nvSpPr>
          <p:cNvPr id="48" name="SK-25-text-47"/>
          <p:cNvSpPr/>
          <p:nvPr/>
        </p:nvSpPr>
        <p:spPr>
          <a:xfrm>
            <a:off x="8798272" y="4983510"/>
            <a:ext cx="31851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Collaborative ICE</a:t>
            </a:r>
            <a:endParaRPr lang="en-US" sz="1200" dirty="0"/>
          </a:p>
        </p:txBody>
      </p:sp>
      <p:sp>
        <p:nvSpPr>
          <p:cNvPr id="49" name="SK-25-text-48"/>
          <p:cNvSpPr/>
          <p:nvPr/>
        </p:nvSpPr>
        <p:spPr>
          <a:xfrm>
            <a:off x="8798272" y="5737920"/>
            <a:ext cx="3393728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Advocate for Change</a:t>
            </a:r>
            <a:endParaRPr lang="en-US" sz="1200" dirty="0"/>
          </a:p>
        </p:txBody>
      </p:sp>
      <p:sp>
        <p:nvSpPr>
          <p:cNvPr id="50" name="SK-25-text-49"/>
          <p:cNvSpPr/>
          <p:nvPr/>
        </p:nvSpPr>
        <p:spPr>
          <a:xfrm>
            <a:off x="10306050" y="6467475"/>
            <a:ext cx="18859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070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2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81000"/>
            <a:ext cx="11430000" cy="626715"/>
          </a:xfrm>
          <a:prstGeom prst="rect">
            <a:avLst/>
          </a:prstGeom>
        </p:spPr>
      </p:pic>
      <p:pic>
        <p:nvPicPr>
          <p:cNvPr id="5" name="SK-2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198215"/>
            <a:ext cx="5572125" cy="5278785"/>
          </a:xfrm>
          <a:prstGeom prst="rect">
            <a:avLst/>
          </a:prstGeom>
        </p:spPr>
      </p:pic>
      <p:pic>
        <p:nvPicPr>
          <p:cNvPr id="6" name="SK-2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426815"/>
            <a:ext cx="5114925" cy="590550"/>
          </a:xfrm>
          <a:prstGeom prst="rect">
            <a:avLst/>
          </a:prstGeom>
        </p:spPr>
      </p:pic>
      <p:pic>
        <p:nvPicPr>
          <p:cNvPr id="7" name="SK-2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4850" y="1550640"/>
            <a:ext cx="285750" cy="228600"/>
          </a:xfrm>
          <a:prstGeom prst="rect">
            <a:avLst/>
          </a:prstGeom>
        </p:spPr>
      </p:pic>
      <p:pic>
        <p:nvPicPr>
          <p:cNvPr id="8" name="SK-2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207865"/>
            <a:ext cx="5114925" cy="533400"/>
          </a:xfrm>
          <a:prstGeom prst="rect">
            <a:avLst/>
          </a:prstGeom>
        </p:spPr>
      </p:pic>
      <p:pic>
        <p:nvPicPr>
          <p:cNvPr id="9" name="SK-26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2969865"/>
            <a:ext cx="166688" cy="137220"/>
          </a:xfrm>
          <a:prstGeom prst="rect">
            <a:avLst/>
          </a:prstGeom>
        </p:spPr>
      </p:pic>
      <p:pic>
        <p:nvPicPr>
          <p:cNvPr id="10" name="SK-26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3341340"/>
            <a:ext cx="166688" cy="145852"/>
          </a:xfrm>
          <a:prstGeom prst="rect">
            <a:avLst/>
          </a:prstGeom>
        </p:spPr>
      </p:pic>
      <p:pic>
        <p:nvPicPr>
          <p:cNvPr id="11" name="SK-26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600" y="3969990"/>
            <a:ext cx="166688" cy="145852"/>
          </a:xfrm>
          <a:prstGeom prst="rect">
            <a:avLst/>
          </a:prstGeom>
        </p:spPr>
      </p:pic>
      <p:pic>
        <p:nvPicPr>
          <p:cNvPr id="12" name="SK-26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600" y="4598640"/>
            <a:ext cx="166688" cy="145852"/>
          </a:xfrm>
          <a:prstGeom prst="rect">
            <a:avLst/>
          </a:prstGeom>
        </p:spPr>
      </p:pic>
      <p:pic>
        <p:nvPicPr>
          <p:cNvPr id="13" name="SK-26-img-12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5227290"/>
            <a:ext cx="166688" cy="137220"/>
          </a:xfrm>
          <a:prstGeom prst="rect">
            <a:avLst/>
          </a:prstGeom>
        </p:spPr>
      </p:pic>
      <p:pic>
        <p:nvPicPr>
          <p:cNvPr id="14" name="SK-26-img-1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38875" y="1198215"/>
            <a:ext cx="5572125" cy="5278785"/>
          </a:xfrm>
          <a:prstGeom prst="rect">
            <a:avLst/>
          </a:prstGeom>
        </p:spPr>
      </p:pic>
      <p:pic>
        <p:nvPicPr>
          <p:cNvPr id="15" name="SK-26-img-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67475" y="1477268"/>
            <a:ext cx="261937" cy="213420"/>
          </a:xfrm>
          <a:prstGeom prst="rect">
            <a:avLst/>
          </a:prstGeom>
        </p:spPr>
      </p:pic>
      <p:pic>
        <p:nvPicPr>
          <p:cNvPr id="16" name="SK-26-img-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67475" y="2026890"/>
            <a:ext cx="2486025" cy="1333500"/>
          </a:xfrm>
          <a:prstGeom prst="rect">
            <a:avLst/>
          </a:prstGeom>
        </p:spPr>
      </p:pic>
      <p:pic>
        <p:nvPicPr>
          <p:cNvPr id="17" name="SK-26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610350" y="2207865"/>
            <a:ext cx="190500" cy="152400"/>
          </a:xfrm>
          <a:prstGeom prst="rect">
            <a:avLst/>
          </a:prstGeom>
        </p:spPr>
      </p:pic>
      <p:pic>
        <p:nvPicPr>
          <p:cNvPr id="18" name="SK-26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096375" y="2026890"/>
            <a:ext cx="2486025" cy="1333500"/>
          </a:xfrm>
          <a:prstGeom prst="rect">
            <a:avLst/>
          </a:prstGeom>
        </p:spPr>
      </p:pic>
      <p:pic>
        <p:nvPicPr>
          <p:cNvPr id="19" name="SK-26-img-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239250" y="2207865"/>
            <a:ext cx="190500" cy="152400"/>
          </a:xfrm>
          <a:prstGeom prst="rect">
            <a:avLst/>
          </a:prstGeom>
        </p:spPr>
      </p:pic>
      <p:pic>
        <p:nvPicPr>
          <p:cNvPr id="20" name="SK-26-img-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67475" y="3598515"/>
            <a:ext cx="5114925" cy="419100"/>
          </a:xfrm>
          <a:prstGeom prst="rect">
            <a:avLst/>
          </a:prstGeom>
        </p:spPr>
      </p:pic>
      <p:pic>
        <p:nvPicPr>
          <p:cNvPr id="21" name="SK-26-img-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562725" y="3731865"/>
            <a:ext cx="190500" cy="152400"/>
          </a:xfrm>
          <a:prstGeom prst="rect">
            <a:avLst/>
          </a:prstGeom>
        </p:spPr>
      </p:pic>
      <p:pic>
        <p:nvPicPr>
          <p:cNvPr id="22" name="SK-26-img-21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67475" y="4112865"/>
            <a:ext cx="5114925" cy="419100"/>
          </a:xfrm>
          <a:prstGeom prst="rect">
            <a:avLst/>
          </a:prstGeom>
        </p:spPr>
      </p:pic>
      <p:pic>
        <p:nvPicPr>
          <p:cNvPr id="23" name="SK-26-img-22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562725" y="4246215"/>
            <a:ext cx="190500" cy="152400"/>
          </a:xfrm>
          <a:prstGeom prst="rect">
            <a:avLst/>
          </a:prstGeom>
        </p:spPr>
      </p:pic>
      <p:pic>
        <p:nvPicPr>
          <p:cNvPr id="24" name="SK-26-img-23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67475" y="4627215"/>
            <a:ext cx="5114925" cy="419100"/>
          </a:xfrm>
          <a:prstGeom prst="rect">
            <a:avLst/>
          </a:prstGeom>
        </p:spPr>
      </p:pic>
      <p:pic>
        <p:nvPicPr>
          <p:cNvPr id="25" name="SK-26-img-24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562725" y="4760565"/>
            <a:ext cx="190500" cy="152400"/>
          </a:xfrm>
          <a:prstGeom prst="rect">
            <a:avLst/>
          </a:prstGeom>
        </p:spPr>
      </p:pic>
      <p:pic>
        <p:nvPicPr>
          <p:cNvPr id="26" name="SK-26-img-2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67475" y="5141565"/>
            <a:ext cx="5114925" cy="419100"/>
          </a:xfrm>
          <a:prstGeom prst="rect">
            <a:avLst/>
          </a:prstGeom>
        </p:spPr>
      </p:pic>
      <p:pic>
        <p:nvPicPr>
          <p:cNvPr id="27" name="SK-26-img-26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562725" y="5274915"/>
            <a:ext cx="190500" cy="152400"/>
          </a:xfrm>
          <a:prstGeom prst="rect">
            <a:avLst/>
          </a:prstGeom>
        </p:spPr>
      </p:pic>
      <p:sp>
        <p:nvSpPr>
          <p:cNvPr id="28" name="SK-26-text-27"/>
          <p:cNvSpPr/>
          <p:nvPr/>
        </p:nvSpPr>
        <p:spPr>
          <a:xfrm>
            <a:off x="571500" y="381000"/>
            <a:ext cx="11620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A1A"/>
                </a:solidFill>
              </a:rPr>
              <a:t>Clinical Case Study: Interactive Scenario</a:t>
            </a:r>
            <a:endParaRPr lang="en-US" sz="2550" dirty="0"/>
          </a:p>
        </p:txBody>
      </p:sp>
      <p:sp>
        <p:nvSpPr>
          <p:cNvPr id="29" name="SK-26-text-28"/>
          <p:cNvSpPr/>
          <p:nvPr/>
        </p:nvSpPr>
        <p:spPr>
          <a:xfrm>
            <a:off x="571500" y="807690"/>
            <a:ext cx="113157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E065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CLINICAL MODULE</a:t>
            </a:r>
            <a:endParaRPr lang="en-US" sz="1050" dirty="0"/>
          </a:p>
        </p:txBody>
      </p:sp>
      <p:sp>
        <p:nvSpPr>
          <p:cNvPr id="30" name="SK-26-text-29"/>
          <p:cNvSpPr/>
          <p:nvPr/>
        </p:nvSpPr>
        <p:spPr>
          <a:xfrm>
            <a:off x="1228725" y="1493490"/>
            <a:ext cx="733806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Alex, 34, Project Manager</a:t>
            </a:r>
            <a:endParaRPr lang="en-US" sz="1800" dirty="0"/>
          </a:p>
        </p:txBody>
      </p:sp>
      <p:sp>
        <p:nvSpPr>
          <p:cNvPr id="31" name="SK-26-text-30"/>
          <p:cNvSpPr/>
          <p:nvPr/>
        </p:nvSpPr>
        <p:spPr>
          <a:xfrm>
            <a:off x="752475" y="2207865"/>
            <a:ext cx="4972050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i="1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"I'm just not coping anymore. Everything feels like it's spiralling out of my control..."</a:t>
            </a:r>
            <a:endParaRPr lang="en-US" sz="1500" dirty="0"/>
          </a:p>
        </p:txBody>
      </p:sp>
      <p:sp>
        <p:nvSpPr>
          <p:cNvPr id="32" name="SK-26-text-31"/>
          <p:cNvSpPr/>
          <p:nvPr/>
        </p:nvSpPr>
        <p:spPr>
          <a:xfrm>
            <a:off x="871538" y="2931765"/>
            <a:ext cx="11320463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Sleep:</a:t>
            </a:r>
            <a:r>
              <a:rPr lang="en-US" sz="135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Waking at 4:00 AM daily, unable to return to sleep.</a:t>
            </a:r>
            <a:endParaRPr lang="en-US" sz="1350" dirty="0"/>
          </a:p>
        </p:txBody>
      </p:sp>
      <p:sp>
        <p:nvSpPr>
          <p:cNvPr id="33" name="SK-26-text-32"/>
          <p:cNvSpPr/>
          <p:nvPr/>
        </p:nvSpPr>
        <p:spPr>
          <a:xfrm>
            <a:off x="871538" y="3303240"/>
            <a:ext cx="4852988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Physical:</a:t>
            </a:r>
            <a:r>
              <a:rPr lang="en-US" sz="135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Palpitations and chest tightness before team meetings.</a:t>
            </a:r>
            <a:endParaRPr lang="en-US" sz="1350" dirty="0"/>
          </a:p>
        </p:txBody>
      </p:sp>
      <p:sp>
        <p:nvSpPr>
          <p:cNvPr id="34" name="SK-26-text-33"/>
          <p:cNvSpPr/>
          <p:nvPr/>
        </p:nvSpPr>
        <p:spPr>
          <a:xfrm>
            <a:off x="871538" y="3931890"/>
            <a:ext cx="4852988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Emotional:</a:t>
            </a:r>
            <a:r>
              <a:rPr lang="en-US" sz="135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Snapping at partner and children over minor issues.</a:t>
            </a:r>
            <a:endParaRPr lang="en-US" sz="1350" dirty="0"/>
          </a:p>
        </p:txBody>
      </p:sp>
      <p:sp>
        <p:nvSpPr>
          <p:cNvPr id="35" name="SK-26-text-34"/>
          <p:cNvSpPr/>
          <p:nvPr/>
        </p:nvSpPr>
        <p:spPr>
          <a:xfrm>
            <a:off x="871538" y="4560540"/>
            <a:ext cx="4852988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Coping:</a:t>
            </a:r>
            <a:r>
              <a:rPr lang="en-US" sz="135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Alcohol use increased from 1 to 5 beers every evening.</a:t>
            </a:r>
            <a:endParaRPr lang="en-US" sz="1350" dirty="0"/>
          </a:p>
        </p:txBody>
      </p:sp>
      <p:sp>
        <p:nvSpPr>
          <p:cNvPr id="36" name="SK-26-text-35"/>
          <p:cNvSpPr/>
          <p:nvPr/>
        </p:nvSpPr>
        <p:spPr>
          <a:xfrm>
            <a:off x="871538" y="5189190"/>
            <a:ext cx="102870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Work:</a:t>
            </a:r>
            <a:r>
              <a:rPr lang="en-US" sz="135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Taking laptop home; "The admin never stops."</a:t>
            </a:r>
            <a:endParaRPr lang="en-US" sz="1350" dirty="0"/>
          </a:p>
        </p:txBody>
      </p:sp>
      <p:sp>
        <p:nvSpPr>
          <p:cNvPr id="37" name="SK-26-text-36"/>
          <p:cNvSpPr/>
          <p:nvPr/>
        </p:nvSpPr>
        <p:spPr>
          <a:xfrm>
            <a:off x="6824663" y="1426815"/>
            <a:ext cx="5367338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Discussion Points</a:t>
            </a:r>
            <a:endParaRPr lang="en-US" sz="1650" dirty="0"/>
          </a:p>
        </p:txBody>
      </p:sp>
      <p:sp>
        <p:nvSpPr>
          <p:cNvPr id="38" name="SK-26-text-37"/>
          <p:cNvSpPr/>
          <p:nvPr/>
        </p:nvSpPr>
        <p:spPr>
          <a:xfrm>
            <a:off x="6877050" y="2169765"/>
            <a:ext cx="220027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388E3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REASSURING</a:t>
            </a:r>
            <a:endParaRPr lang="en-US" sz="1200" dirty="0"/>
          </a:p>
        </p:txBody>
      </p:sp>
      <p:sp>
        <p:nvSpPr>
          <p:cNvPr id="39" name="SK-26-text-38"/>
          <p:cNvSpPr/>
          <p:nvPr/>
        </p:nvSpPr>
        <p:spPr>
          <a:xfrm>
            <a:off x="6610350" y="2474565"/>
            <a:ext cx="2200275" cy="7429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Preserved function (no workplace errors yet); no thoughts of self-harm or suicide.</a:t>
            </a:r>
            <a:endParaRPr lang="en-US" sz="1125" dirty="0"/>
          </a:p>
        </p:txBody>
      </p:sp>
      <p:sp>
        <p:nvSpPr>
          <p:cNvPr id="40" name="SK-26-text-39"/>
          <p:cNvSpPr/>
          <p:nvPr/>
        </p:nvSpPr>
        <p:spPr>
          <a:xfrm>
            <a:off x="9505950" y="2169765"/>
            <a:ext cx="220027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D32F2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RED FLAGS</a:t>
            </a:r>
            <a:endParaRPr lang="en-US" sz="1200" dirty="0"/>
          </a:p>
        </p:txBody>
      </p:sp>
      <p:sp>
        <p:nvSpPr>
          <p:cNvPr id="41" name="SK-26-text-40"/>
          <p:cNvSpPr/>
          <p:nvPr/>
        </p:nvSpPr>
        <p:spPr>
          <a:xfrm>
            <a:off x="9239250" y="2474565"/>
            <a:ext cx="2200275" cy="7429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Escalating alcohol use; palpitations (needs clinical assessment); impact on family safety.</a:t>
            </a:r>
            <a:endParaRPr lang="en-US" sz="1125" dirty="0"/>
          </a:p>
        </p:txBody>
      </p:sp>
      <p:sp>
        <p:nvSpPr>
          <p:cNvPr id="42" name="SK-26-text-41"/>
          <p:cNvSpPr/>
          <p:nvPr/>
        </p:nvSpPr>
        <p:spPr>
          <a:xfrm>
            <a:off x="6848475" y="3693765"/>
            <a:ext cx="534352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1. Identify likely differentials (GAD vs. Adjustment?)</a:t>
            </a:r>
            <a:endParaRPr lang="en-US" sz="1200" dirty="0"/>
          </a:p>
        </p:txBody>
      </p:sp>
      <p:sp>
        <p:nvSpPr>
          <p:cNvPr id="43" name="SK-26-text-42"/>
          <p:cNvSpPr/>
          <p:nvPr/>
        </p:nvSpPr>
        <p:spPr>
          <a:xfrm>
            <a:off x="6848475" y="4208115"/>
            <a:ext cx="534352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2. Screen for physical mimics (TFTs, ECG, BP)</a:t>
            </a:r>
            <a:endParaRPr lang="en-US" sz="1200" dirty="0"/>
          </a:p>
        </p:txBody>
      </p:sp>
      <p:sp>
        <p:nvSpPr>
          <p:cNvPr id="44" name="SK-26-text-43"/>
          <p:cNvSpPr/>
          <p:nvPr/>
        </p:nvSpPr>
        <p:spPr>
          <a:xfrm>
            <a:off x="6848475" y="4722465"/>
            <a:ext cx="534352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3. Agree a first step (Sleep hygiene? Alcohol reduction?)</a:t>
            </a:r>
            <a:endParaRPr lang="en-US" sz="1200" dirty="0"/>
          </a:p>
        </p:txBody>
      </p:sp>
      <p:sp>
        <p:nvSpPr>
          <p:cNvPr id="45" name="SK-26-text-44"/>
          <p:cNvSpPr/>
          <p:nvPr/>
        </p:nvSpPr>
        <p:spPr>
          <a:xfrm>
            <a:off x="6848475" y="5236815"/>
            <a:ext cx="534352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4. Define a safety-net for worsening symptoms</a:t>
            </a:r>
            <a:endParaRPr lang="en-US" sz="1200" dirty="0"/>
          </a:p>
        </p:txBody>
      </p:sp>
      <p:sp>
        <p:nvSpPr>
          <p:cNvPr id="46" name="SK-26-text-45"/>
          <p:cNvSpPr/>
          <p:nvPr/>
        </p:nvSpPr>
        <p:spPr>
          <a:xfrm>
            <a:off x="10306050" y="6467475"/>
            <a:ext cx="18859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070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2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228600"/>
            <a:ext cx="11430000" cy="626715"/>
          </a:xfrm>
          <a:prstGeom prst="rect">
            <a:avLst/>
          </a:prstGeom>
        </p:spPr>
      </p:pic>
      <p:pic>
        <p:nvPicPr>
          <p:cNvPr id="5" name="SK-2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9882" y="1060996"/>
            <a:ext cx="5611118" cy="390525"/>
          </a:xfrm>
          <a:prstGeom prst="rect">
            <a:avLst/>
          </a:prstGeom>
        </p:spPr>
      </p:pic>
      <p:pic>
        <p:nvPicPr>
          <p:cNvPr id="6" name="SK-27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9882" y="1518196"/>
            <a:ext cx="5611118" cy="390525"/>
          </a:xfrm>
          <a:prstGeom prst="rect">
            <a:avLst/>
          </a:prstGeom>
        </p:spPr>
      </p:pic>
      <p:pic>
        <p:nvPicPr>
          <p:cNvPr id="7" name="SK-27-img-6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9882" y="1975396"/>
            <a:ext cx="5611118" cy="390525"/>
          </a:xfrm>
          <a:prstGeom prst="rect">
            <a:avLst/>
          </a:prstGeom>
        </p:spPr>
      </p:pic>
      <p:pic>
        <p:nvPicPr>
          <p:cNvPr id="8" name="SK-27-img-7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9882" y="2432596"/>
            <a:ext cx="5611118" cy="390525"/>
          </a:xfrm>
          <a:prstGeom prst="rect">
            <a:avLst/>
          </a:prstGeom>
        </p:spPr>
      </p:pic>
      <p:pic>
        <p:nvPicPr>
          <p:cNvPr id="9" name="SK-27-img-8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9882" y="2889796"/>
            <a:ext cx="5611118" cy="390525"/>
          </a:xfrm>
          <a:prstGeom prst="rect">
            <a:avLst/>
          </a:prstGeom>
        </p:spPr>
      </p:pic>
      <p:pic>
        <p:nvPicPr>
          <p:cNvPr id="10" name="SK-27-img-9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9882" y="3346996"/>
            <a:ext cx="5611118" cy="390525"/>
          </a:xfrm>
          <a:prstGeom prst="rect">
            <a:avLst/>
          </a:prstGeom>
        </p:spPr>
      </p:pic>
      <p:pic>
        <p:nvPicPr>
          <p:cNvPr id="11" name="SK-27-img-10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9882" y="3804196"/>
            <a:ext cx="5611118" cy="390525"/>
          </a:xfrm>
          <a:prstGeom prst="rect">
            <a:avLst/>
          </a:prstGeom>
        </p:spPr>
      </p:pic>
      <p:pic>
        <p:nvPicPr>
          <p:cNvPr id="12" name="SK-27-img-11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9882" y="4261396"/>
            <a:ext cx="5611118" cy="390525"/>
          </a:xfrm>
          <a:prstGeom prst="rect">
            <a:avLst/>
          </a:prstGeom>
        </p:spPr>
      </p:pic>
      <p:pic>
        <p:nvPicPr>
          <p:cNvPr id="13" name="SK-27-img-1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9882" y="4718596"/>
            <a:ext cx="5611118" cy="390525"/>
          </a:xfrm>
          <a:prstGeom prst="rect">
            <a:avLst/>
          </a:prstGeom>
        </p:spPr>
      </p:pic>
      <p:pic>
        <p:nvPicPr>
          <p:cNvPr id="14" name="SK-27-img-1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9882" y="5175796"/>
            <a:ext cx="5611118" cy="390525"/>
          </a:xfrm>
          <a:prstGeom prst="rect">
            <a:avLst/>
          </a:prstGeom>
        </p:spPr>
      </p:pic>
      <p:pic>
        <p:nvPicPr>
          <p:cNvPr id="15" name="SK-27-img-1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9882" y="5632996"/>
            <a:ext cx="5611118" cy="390525"/>
          </a:xfrm>
          <a:prstGeom prst="rect">
            <a:avLst/>
          </a:prstGeom>
        </p:spPr>
      </p:pic>
      <p:pic>
        <p:nvPicPr>
          <p:cNvPr id="16" name="SK-27-img-1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9882" y="6090196"/>
            <a:ext cx="5611118" cy="390525"/>
          </a:xfrm>
          <a:prstGeom prst="rect">
            <a:avLst/>
          </a:prstGeom>
        </p:spPr>
      </p:pic>
      <p:sp>
        <p:nvSpPr>
          <p:cNvPr id="17" name="SK-27-text-16"/>
          <p:cNvSpPr/>
          <p:nvPr/>
        </p:nvSpPr>
        <p:spPr>
          <a:xfrm>
            <a:off x="571500" y="228600"/>
            <a:ext cx="11401425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A1A"/>
                </a:solidFill>
              </a:rPr>
              <a:t>Quick Recall Summary</a:t>
            </a:r>
            <a:endParaRPr lang="en-US" sz="2550" dirty="0"/>
          </a:p>
        </p:txBody>
      </p:sp>
      <p:sp>
        <p:nvSpPr>
          <p:cNvPr id="18" name="SK-27-text-17"/>
          <p:cNvSpPr/>
          <p:nvPr/>
        </p:nvSpPr>
        <p:spPr>
          <a:xfrm>
            <a:off x="571500" y="655290"/>
            <a:ext cx="113157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E065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CLINICAL MODULE</a:t>
            </a:r>
            <a:endParaRPr lang="en-US" sz="1050" dirty="0"/>
          </a:p>
        </p:txBody>
      </p:sp>
      <p:sp>
        <p:nvSpPr>
          <p:cNvPr id="19" name="SK-27-text-18"/>
          <p:cNvSpPr/>
          <p:nvPr/>
        </p:nvSpPr>
        <p:spPr>
          <a:xfrm>
            <a:off x="762000" y="2915692"/>
            <a:ext cx="9201150" cy="628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4950"/>
              </a:lnSpc>
              <a:buNone/>
            </a:pPr>
            <a:r>
              <a:rPr lang="en-US" sz="4500" b="1" dirty="0">
                <a:solidFill>
                  <a:srgbClr val="E0651F"/>
                </a:solidFill>
              </a:rPr>
              <a:t>Key Takeaways</a:t>
            </a:r>
            <a:endParaRPr lang="en-US" sz="4500" dirty="0"/>
          </a:p>
        </p:txBody>
      </p:sp>
      <p:sp>
        <p:nvSpPr>
          <p:cNvPr id="20" name="SK-27-text-19"/>
          <p:cNvSpPr/>
          <p:nvPr/>
        </p:nvSpPr>
        <p:spPr>
          <a:xfrm>
            <a:off x="762000" y="3734842"/>
            <a:ext cx="4675882" cy="89118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340"/>
              </a:lnSpc>
              <a:buNone/>
            </a:pPr>
            <a:r>
              <a:rPr lang="en-US" sz="180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Mastering the consultation by balancing empathy, clinical safety, and evidence-based primary care management.</a:t>
            </a:r>
            <a:endParaRPr lang="en-US" sz="1800" dirty="0"/>
          </a:p>
        </p:txBody>
      </p:sp>
      <p:sp>
        <p:nvSpPr>
          <p:cNvPr id="21" name="SK-27-text-20"/>
          <p:cNvSpPr/>
          <p:nvPr/>
        </p:nvSpPr>
        <p:spPr>
          <a:xfrm>
            <a:off x="6390382" y="1156246"/>
            <a:ext cx="580161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Validate patient distress first</a:t>
            </a:r>
            <a:endParaRPr lang="en-US" sz="1350" dirty="0"/>
          </a:p>
        </p:txBody>
      </p:sp>
      <p:sp>
        <p:nvSpPr>
          <p:cNvPr id="22" name="SK-27-text-21"/>
          <p:cNvSpPr/>
          <p:nvPr/>
        </p:nvSpPr>
        <p:spPr>
          <a:xfrm>
            <a:off x="6390382" y="1613446"/>
            <a:ext cx="580161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Check suicide risk explicitly</a:t>
            </a:r>
            <a:endParaRPr lang="en-US" sz="1350" dirty="0"/>
          </a:p>
        </p:txBody>
      </p:sp>
      <p:sp>
        <p:nvSpPr>
          <p:cNvPr id="23" name="SK-27-text-22"/>
          <p:cNvSpPr/>
          <p:nvPr/>
        </p:nvSpPr>
        <p:spPr>
          <a:xfrm>
            <a:off x="6390382" y="2070646"/>
            <a:ext cx="580161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Stress is context, not diagnosis</a:t>
            </a:r>
            <a:endParaRPr lang="en-US" sz="1350" dirty="0"/>
          </a:p>
        </p:txBody>
      </p:sp>
      <p:sp>
        <p:nvSpPr>
          <p:cNvPr id="24" name="SK-27-text-23"/>
          <p:cNvSpPr/>
          <p:nvPr/>
        </p:nvSpPr>
        <p:spPr>
          <a:xfrm>
            <a:off x="6390382" y="2527846"/>
            <a:ext cx="580161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Look for physical health mimics</a:t>
            </a:r>
            <a:endParaRPr lang="en-US" sz="1350" dirty="0"/>
          </a:p>
        </p:txBody>
      </p:sp>
      <p:sp>
        <p:nvSpPr>
          <p:cNvPr id="25" name="SK-27-text-24"/>
          <p:cNvSpPr/>
          <p:nvPr/>
        </p:nvSpPr>
        <p:spPr>
          <a:xfrm>
            <a:off x="6390382" y="2985046"/>
            <a:ext cx="580161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Assess impact on daily function</a:t>
            </a:r>
            <a:endParaRPr lang="en-US" sz="1350" dirty="0"/>
          </a:p>
        </p:txBody>
      </p:sp>
      <p:sp>
        <p:nvSpPr>
          <p:cNvPr id="26" name="SK-27-text-25"/>
          <p:cNvSpPr/>
          <p:nvPr/>
        </p:nvSpPr>
        <p:spPr>
          <a:xfrm>
            <a:off x="6390382" y="3442246"/>
            <a:ext cx="580161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Screen sleep and substance use</a:t>
            </a:r>
            <a:endParaRPr lang="en-US" sz="1350" dirty="0"/>
          </a:p>
        </p:txBody>
      </p:sp>
      <p:sp>
        <p:nvSpPr>
          <p:cNvPr id="27" name="SK-27-text-26"/>
          <p:cNvSpPr/>
          <p:nvPr/>
        </p:nvSpPr>
        <p:spPr>
          <a:xfrm>
            <a:off x="6390382" y="3899446"/>
            <a:ext cx="564070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Agree one small doable step</a:t>
            </a:r>
            <a:endParaRPr lang="en-US" sz="1350" dirty="0"/>
          </a:p>
        </p:txBody>
      </p:sp>
      <p:sp>
        <p:nvSpPr>
          <p:cNvPr id="28" name="SK-27-text-27"/>
          <p:cNvSpPr/>
          <p:nvPr/>
        </p:nvSpPr>
        <p:spPr>
          <a:xfrm>
            <a:off x="6390382" y="4356646"/>
            <a:ext cx="580161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Social support protects against harm</a:t>
            </a:r>
            <a:endParaRPr lang="en-US" sz="1350" dirty="0"/>
          </a:p>
        </p:txBody>
      </p:sp>
      <p:sp>
        <p:nvSpPr>
          <p:cNvPr id="29" name="SK-27-text-28"/>
          <p:cNvSpPr/>
          <p:nvPr/>
        </p:nvSpPr>
        <p:spPr>
          <a:xfrm>
            <a:off x="6390382" y="4813846"/>
            <a:ext cx="580161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Avoid quick sedative drug fixes</a:t>
            </a:r>
            <a:endParaRPr lang="en-US" sz="1350" dirty="0"/>
          </a:p>
        </p:txBody>
      </p:sp>
      <p:sp>
        <p:nvSpPr>
          <p:cNvPr id="30" name="SK-27-text-29"/>
          <p:cNvSpPr/>
          <p:nvPr/>
        </p:nvSpPr>
        <p:spPr>
          <a:xfrm>
            <a:off x="6390382" y="5271046"/>
            <a:ext cx="580161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Review clinical progress early</a:t>
            </a:r>
            <a:endParaRPr lang="en-US" sz="1350" dirty="0"/>
          </a:p>
        </p:txBody>
      </p:sp>
      <p:sp>
        <p:nvSpPr>
          <p:cNvPr id="31" name="SK-27-text-30"/>
          <p:cNvSpPr/>
          <p:nvPr/>
        </p:nvSpPr>
        <p:spPr>
          <a:xfrm>
            <a:off x="6390382" y="5728246"/>
            <a:ext cx="580161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Escalate red flags immediately</a:t>
            </a:r>
            <a:endParaRPr lang="en-US" sz="1350" dirty="0"/>
          </a:p>
        </p:txBody>
      </p:sp>
      <p:sp>
        <p:nvSpPr>
          <p:cNvPr id="32" name="SK-27-text-31"/>
          <p:cNvSpPr/>
          <p:nvPr/>
        </p:nvSpPr>
        <p:spPr>
          <a:xfrm>
            <a:off x="6390382" y="6185446"/>
            <a:ext cx="580161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Utilize social prescribing resources</a:t>
            </a:r>
            <a:endParaRPr lang="en-US" sz="1350" dirty="0"/>
          </a:p>
        </p:txBody>
      </p:sp>
      <p:sp>
        <p:nvSpPr>
          <p:cNvPr id="33" name="SK-27-text-32"/>
          <p:cNvSpPr/>
          <p:nvPr/>
        </p:nvSpPr>
        <p:spPr>
          <a:xfrm>
            <a:off x="10306050" y="6467475"/>
            <a:ext cx="18859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070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2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81000"/>
            <a:ext cx="11430000" cy="626715"/>
          </a:xfrm>
          <a:prstGeom prst="rect">
            <a:avLst/>
          </a:prstGeom>
        </p:spPr>
      </p:pic>
      <p:pic>
        <p:nvPicPr>
          <p:cNvPr id="5" name="SK-2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2000" y="1431727"/>
            <a:ext cx="10668000" cy="4621262"/>
          </a:xfrm>
          <a:prstGeom prst="rect">
            <a:avLst/>
          </a:prstGeom>
        </p:spPr>
      </p:pic>
      <p:pic>
        <p:nvPicPr>
          <p:cNvPr id="6" name="SK-2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19750" y="2242542"/>
            <a:ext cx="952500" cy="762000"/>
          </a:xfrm>
          <a:prstGeom prst="rect">
            <a:avLst/>
          </a:prstGeom>
        </p:spPr>
      </p:pic>
      <p:sp>
        <p:nvSpPr>
          <p:cNvPr id="7" name="SK-28-text-6"/>
          <p:cNvSpPr/>
          <p:nvPr/>
        </p:nvSpPr>
        <p:spPr>
          <a:xfrm>
            <a:off x="571500" y="381000"/>
            <a:ext cx="11401425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A1A"/>
                </a:solidFill>
              </a:rPr>
              <a:t>Important Disclaimer</a:t>
            </a:r>
            <a:endParaRPr lang="en-US" sz="2550" dirty="0"/>
          </a:p>
        </p:txBody>
      </p:sp>
      <p:sp>
        <p:nvSpPr>
          <p:cNvPr id="8" name="SK-28-text-7"/>
          <p:cNvSpPr/>
          <p:nvPr/>
        </p:nvSpPr>
        <p:spPr>
          <a:xfrm>
            <a:off x="571500" y="807690"/>
            <a:ext cx="113157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E065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CLINICAL MODULE</a:t>
            </a:r>
            <a:endParaRPr lang="en-US" sz="1050" dirty="0"/>
          </a:p>
        </p:txBody>
      </p:sp>
      <p:sp>
        <p:nvSpPr>
          <p:cNvPr id="9" name="SK-28-text-8"/>
          <p:cNvSpPr/>
          <p:nvPr/>
        </p:nvSpPr>
        <p:spPr>
          <a:xfrm>
            <a:off x="1809750" y="3431977"/>
            <a:ext cx="8572500" cy="14399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780"/>
              </a:lnSpc>
              <a:buNone/>
            </a:pPr>
            <a:r>
              <a:rPr lang="en-US" sz="2700" b="1" dirty="0">
                <a:solidFill>
                  <a:srgbClr val="1A1A1A"/>
                </a:solidFill>
              </a:rPr>
              <a:t>⚠ Disclaimer: Always double check this advice and drug doses with the latest NICE/BNF guidance. This document is for educational purposes only.</a:t>
            </a:r>
            <a:endParaRPr lang="en-US" sz="2700" dirty="0"/>
          </a:p>
        </p:txBody>
      </p:sp>
      <p:sp>
        <p:nvSpPr>
          <p:cNvPr id="10" name="SK-28-text-9"/>
          <p:cNvSpPr/>
          <p:nvPr/>
        </p:nvSpPr>
        <p:spPr>
          <a:xfrm>
            <a:off x="4100513" y="5252889"/>
            <a:ext cx="399097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i="1" dirty="0">
                <a:solidFill>
                  <a:srgbClr val="7070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Updated to current July 2026 Primary Care Standards</a:t>
            </a:r>
            <a:endParaRPr lang="en-US" sz="1200" dirty="0"/>
          </a:p>
        </p:txBody>
      </p:sp>
      <p:sp>
        <p:nvSpPr>
          <p:cNvPr id="11" name="SK-28-text-10"/>
          <p:cNvSpPr/>
          <p:nvPr/>
        </p:nvSpPr>
        <p:spPr>
          <a:xfrm>
            <a:off x="10306050" y="6467475"/>
            <a:ext cx="18859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070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81000"/>
            <a:ext cx="11430000" cy="626715"/>
          </a:xfrm>
          <a:prstGeom prst="rect">
            <a:avLst/>
          </a:prstGeom>
        </p:spPr>
      </p:pic>
      <p:sp>
        <p:nvSpPr>
          <p:cNvPr id="5" name="SK-4-text-4"/>
          <p:cNvSpPr/>
          <p:nvPr/>
        </p:nvSpPr>
        <p:spPr>
          <a:xfrm>
            <a:off x="571500" y="381000"/>
            <a:ext cx="11401425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A1A"/>
                </a:solidFill>
              </a:rPr>
              <a:t>Top Tips for Primary Care</a:t>
            </a:r>
            <a:endParaRPr lang="en-US" sz="2550" dirty="0"/>
          </a:p>
        </p:txBody>
      </p:sp>
      <p:sp>
        <p:nvSpPr>
          <p:cNvPr id="6" name="SK-4-text-5"/>
          <p:cNvSpPr/>
          <p:nvPr/>
        </p:nvSpPr>
        <p:spPr>
          <a:xfrm>
            <a:off x="571500" y="807690"/>
            <a:ext cx="113157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E065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CLINICAL MODULE</a:t>
            </a:r>
            <a:endParaRPr lang="en-US" sz="1050" dirty="0"/>
          </a:p>
        </p:txBody>
      </p:sp>
      <p:sp>
        <p:nvSpPr>
          <p:cNvPr id="7" name="SK-4-text-6"/>
          <p:cNvSpPr/>
          <p:nvPr/>
        </p:nvSpPr>
        <p:spPr>
          <a:xfrm>
            <a:off x="323850" y="1456283"/>
            <a:ext cx="1009650" cy="4953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3900"/>
              </a:lnSpc>
              <a:buNone/>
            </a:pPr>
            <a:r>
              <a:rPr lang="en-US" sz="3900" b="1" dirty="0">
                <a:solidFill>
                  <a:srgbClr val="E0651F"/>
                </a:solidFill>
              </a:rPr>
              <a:t>01</a:t>
            </a:r>
            <a:endParaRPr lang="en-US" sz="3900" dirty="0"/>
          </a:p>
        </p:txBody>
      </p:sp>
      <p:sp>
        <p:nvSpPr>
          <p:cNvPr id="8" name="SK-4-text-7"/>
          <p:cNvSpPr/>
          <p:nvPr/>
        </p:nvSpPr>
        <p:spPr>
          <a:xfrm>
            <a:off x="1638300" y="1513433"/>
            <a:ext cx="100965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1A1A1A"/>
                </a:solidFill>
              </a:rPr>
              <a:t>Validate the Patient's Distress</a:t>
            </a:r>
            <a:endParaRPr lang="en-US" sz="1800" dirty="0"/>
          </a:p>
        </p:txBody>
      </p:sp>
      <p:sp>
        <p:nvSpPr>
          <p:cNvPr id="9" name="SK-4-text-8"/>
          <p:cNvSpPr/>
          <p:nvPr/>
        </p:nvSpPr>
        <p:spPr>
          <a:xfrm>
            <a:off x="1638300" y="1913483"/>
            <a:ext cx="998220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Acknowledge that their experience is real and significant. Use empathic validation to build rapport before moving to clinical assessment or management plans.</a:t>
            </a:r>
            <a:endParaRPr lang="en-US" sz="1350" dirty="0"/>
          </a:p>
        </p:txBody>
      </p:sp>
      <p:sp>
        <p:nvSpPr>
          <p:cNvPr id="10" name="SK-4-text-9"/>
          <p:cNvSpPr/>
          <p:nvPr/>
        </p:nvSpPr>
        <p:spPr>
          <a:xfrm>
            <a:off x="323850" y="2656433"/>
            <a:ext cx="1009650" cy="4953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3900"/>
              </a:lnSpc>
              <a:buNone/>
            </a:pPr>
            <a:r>
              <a:rPr lang="en-US" sz="3900" b="1" dirty="0">
                <a:solidFill>
                  <a:srgbClr val="E0651F"/>
                </a:solidFill>
              </a:rPr>
              <a:t>02</a:t>
            </a:r>
            <a:endParaRPr lang="en-US" sz="3900" dirty="0"/>
          </a:p>
        </p:txBody>
      </p:sp>
      <p:sp>
        <p:nvSpPr>
          <p:cNvPr id="11" name="SK-4-text-10"/>
          <p:cNvSpPr/>
          <p:nvPr/>
        </p:nvSpPr>
        <p:spPr>
          <a:xfrm>
            <a:off x="1638300" y="2713583"/>
            <a:ext cx="100965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1A1A1A"/>
                </a:solidFill>
              </a:rPr>
              <a:t>Directly Assess for Red Flags</a:t>
            </a:r>
            <a:endParaRPr lang="en-US" sz="1800" dirty="0"/>
          </a:p>
        </p:txBody>
      </p:sp>
      <p:sp>
        <p:nvSpPr>
          <p:cNvPr id="12" name="SK-4-text-11"/>
          <p:cNvSpPr/>
          <p:nvPr/>
        </p:nvSpPr>
        <p:spPr>
          <a:xfrm>
            <a:off x="1638300" y="3113633"/>
            <a:ext cx="998220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Never assume situational stress is low-risk. Explicitly screen for suicidal ideation, self-harm, and safeguarding concerns like domestic abuse in every consultation.</a:t>
            </a:r>
            <a:endParaRPr lang="en-US" sz="1350" dirty="0"/>
          </a:p>
        </p:txBody>
      </p:sp>
      <p:sp>
        <p:nvSpPr>
          <p:cNvPr id="13" name="SK-4-text-12"/>
          <p:cNvSpPr/>
          <p:nvPr/>
        </p:nvSpPr>
        <p:spPr>
          <a:xfrm>
            <a:off x="323850" y="3856583"/>
            <a:ext cx="1009650" cy="4953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3900"/>
              </a:lnSpc>
              <a:buNone/>
            </a:pPr>
            <a:r>
              <a:rPr lang="en-US" sz="3900" b="1" dirty="0">
                <a:solidFill>
                  <a:srgbClr val="E0651F"/>
                </a:solidFill>
              </a:rPr>
              <a:t>03</a:t>
            </a:r>
            <a:endParaRPr lang="en-US" sz="3900" dirty="0"/>
          </a:p>
        </p:txBody>
      </p:sp>
      <p:sp>
        <p:nvSpPr>
          <p:cNvPr id="14" name="SK-4-text-13"/>
          <p:cNvSpPr/>
          <p:nvPr/>
        </p:nvSpPr>
        <p:spPr>
          <a:xfrm>
            <a:off x="1638300" y="3913733"/>
            <a:ext cx="100965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1A1A1A"/>
                </a:solidFill>
              </a:rPr>
              <a:t>Rule Out Physical Mimics</a:t>
            </a:r>
            <a:endParaRPr lang="en-US" sz="1800" dirty="0"/>
          </a:p>
        </p:txBody>
      </p:sp>
      <p:sp>
        <p:nvSpPr>
          <p:cNvPr id="15" name="SK-4-text-14"/>
          <p:cNvSpPr/>
          <p:nvPr/>
        </p:nvSpPr>
        <p:spPr>
          <a:xfrm>
            <a:off x="1638300" y="4313783"/>
            <a:ext cx="998220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Identify medical conditions that present as stress. Check for hyperthyroidism, anaemia, or arrhythmias to ensure a psychiatric context isn't masking a physical diagnosis.</a:t>
            </a:r>
            <a:endParaRPr lang="en-US" sz="1350" dirty="0"/>
          </a:p>
        </p:txBody>
      </p:sp>
      <p:sp>
        <p:nvSpPr>
          <p:cNvPr id="16" name="SK-4-text-15"/>
          <p:cNvSpPr/>
          <p:nvPr/>
        </p:nvSpPr>
        <p:spPr>
          <a:xfrm>
            <a:off x="323850" y="5056733"/>
            <a:ext cx="1009650" cy="4953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3900"/>
              </a:lnSpc>
              <a:buNone/>
            </a:pPr>
            <a:r>
              <a:rPr lang="en-US" sz="3900" b="1" dirty="0">
                <a:solidFill>
                  <a:srgbClr val="E0651F"/>
                </a:solidFill>
              </a:rPr>
              <a:t>04</a:t>
            </a:r>
            <a:endParaRPr lang="en-US" sz="3900" dirty="0"/>
          </a:p>
        </p:txBody>
      </p:sp>
      <p:sp>
        <p:nvSpPr>
          <p:cNvPr id="17" name="SK-4-text-16"/>
          <p:cNvSpPr/>
          <p:nvPr/>
        </p:nvSpPr>
        <p:spPr>
          <a:xfrm>
            <a:off x="1638300" y="5113883"/>
            <a:ext cx="100965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1A1A1A"/>
                </a:solidFill>
              </a:rPr>
              <a:t>Prioritize Function over Medication</a:t>
            </a:r>
            <a:endParaRPr lang="en-US" sz="1800" dirty="0"/>
          </a:p>
        </p:txBody>
      </p:sp>
      <p:sp>
        <p:nvSpPr>
          <p:cNvPr id="18" name="SK-4-text-17"/>
          <p:cNvSpPr/>
          <p:nvPr/>
        </p:nvSpPr>
        <p:spPr>
          <a:xfrm>
            <a:off x="1638300" y="5513933"/>
            <a:ext cx="998220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Avoid prescribing sedatives or antidepressants for ordinary life stressors. Focus on social support, sleep hygiene, and functional adjustments as first-line interventions.</a:t>
            </a:r>
            <a:endParaRPr lang="en-US" sz="1350" dirty="0"/>
          </a:p>
        </p:txBody>
      </p:sp>
      <p:sp>
        <p:nvSpPr>
          <p:cNvPr id="19" name="SK-4-text-18"/>
          <p:cNvSpPr/>
          <p:nvPr/>
        </p:nvSpPr>
        <p:spPr>
          <a:xfrm>
            <a:off x="10306050" y="6467475"/>
            <a:ext cx="18859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070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04800"/>
            <a:ext cx="11430000" cy="626715"/>
          </a:xfrm>
          <a:prstGeom prst="rect">
            <a:avLst/>
          </a:prstGeom>
        </p:spPr>
      </p:pic>
      <p:pic>
        <p:nvPicPr>
          <p:cNvPr id="5" name="SK-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083915"/>
            <a:ext cx="5562600" cy="5316885"/>
          </a:xfrm>
          <a:prstGeom prst="rect">
            <a:avLst/>
          </a:prstGeom>
        </p:spPr>
      </p:pic>
      <p:pic>
        <p:nvPicPr>
          <p:cNvPr id="6" name="SK-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312515"/>
            <a:ext cx="5105400" cy="390525"/>
          </a:xfrm>
          <a:prstGeom prst="rect">
            <a:avLst/>
          </a:prstGeom>
        </p:spPr>
      </p:pic>
      <p:pic>
        <p:nvPicPr>
          <p:cNvPr id="7" name="SK-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2960340"/>
            <a:ext cx="5105400" cy="1114425"/>
          </a:xfrm>
          <a:prstGeom prst="rect">
            <a:avLst/>
          </a:prstGeom>
        </p:spPr>
      </p:pic>
      <p:pic>
        <p:nvPicPr>
          <p:cNvPr id="8" name="SK-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4227165"/>
            <a:ext cx="166688" cy="166688"/>
          </a:xfrm>
          <a:prstGeom prst="rect">
            <a:avLst/>
          </a:prstGeom>
        </p:spPr>
      </p:pic>
      <p:pic>
        <p:nvPicPr>
          <p:cNvPr id="9" name="SK-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4808190"/>
            <a:ext cx="166688" cy="155525"/>
          </a:xfrm>
          <a:prstGeom prst="rect">
            <a:avLst/>
          </a:prstGeom>
        </p:spPr>
      </p:pic>
      <p:pic>
        <p:nvPicPr>
          <p:cNvPr id="10" name="SK-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48400" y="1083915"/>
            <a:ext cx="5562600" cy="1862138"/>
          </a:xfrm>
          <a:prstGeom prst="rect">
            <a:avLst/>
          </a:prstGeom>
        </p:spPr>
      </p:pic>
      <p:pic>
        <p:nvPicPr>
          <p:cNvPr id="11" name="SK-5-img-10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77000" y="1312515"/>
            <a:ext cx="5105400" cy="390525"/>
          </a:xfrm>
          <a:prstGeom prst="rect">
            <a:avLst/>
          </a:prstGeom>
        </p:spPr>
      </p:pic>
      <p:pic>
        <p:nvPicPr>
          <p:cNvPr id="12" name="SK-5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48400" y="3098453"/>
            <a:ext cx="5562600" cy="1327696"/>
          </a:xfrm>
          <a:prstGeom prst="rect">
            <a:avLst/>
          </a:prstGeom>
        </p:spPr>
      </p:pic>
      <p:pic>
        <p:nvPicPr>
          <p:cNvPr id="13" name="SK-5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38900" y="3298478"/>
            <a:ext cx="238125" cy="190500"/>
          </a:xfrm>
          <a:prstGeom prst="rect">
            <a:avLst/>
          </a:prstGeom>
        </p:spPr>
      </p:pic>
      <p:pic>
        <p:nvPicPr>
          <p:cNvPr id="14" name="SK-5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48400" y="4578548"/>
            <a:ext cx="5562600" cy="1822252"/>
          </a:xfrm>
          <a:prstGeom prst="rect">
            <a:avLst/>
          </a:prstGeom>
        </p:spPr>
      </p:pic>
      <p:pic>
        <p:nvPicPr>
          <p:cNvPr id="15" name="SK-5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77000" y="4807148"/>
            <a:ext cx="5105400" cy="390525"/>
          </a:xfrm>
          <a:prstGeom prst="rect">
            <a:avLst/>
          </a:prstGeom>
        </p:spPr>
      </p:pic>
      <p:sp>
        <p:nvSpPr>
          <p:cNvPr id="16" name="SK-5-text-15"/>
          <p:cNvSpPr/>
          <p:nvPr/>
        </p:nvSpPr>
        <p:spPr>
          <a:xfrm>
            <a:off x="571500" y="304800"/>
            <a:ext cx="11620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A1A"/>
                </a:solidFill>
              </a:rPr>
              <a:t>Defining Stress in a Modern Context</a:t>
            </a:r>
            <a:endParaRPr lang="en-US" sz="2550" dirty="0"/>
          </a:p>
        </p:txBody>
      </p:sp>
      <p:sp>
        <p:nvSpPr>
          <p:cNvPr id="17" name="SK-5-text-16"/>
          <p:cNvSpPr/>
          <p:nvPr/>
        </p:nvSpPr>
        <p:spPr>
          <a:xfrm>
            <a:off x="571500" y="731490"/>
            <a:ext cx="113157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E065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CLINICAL MODULE</a:t>
            </a:r>
            <a:endParaRPr lang="en-US" sz="1050" dirty="0"/>
          </a:p>
        </p:txBody>
      </p:sp>
      <p:sp>
        <p:nvSpPr>
          <p:cNvPr id="18" name="SK-5-text-17"/>
          <p:cNvSpPr/>
          <p:nvPr/>
        </p:nvSpPr>
        <p:spPr>
          <a:xfrm>
            <a:off x="609600" y="1312515"/>
            <a:ext cx="5888355" cy="390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The Transactional Model</a:t>
            </a:r>
            <a:endParaRPr lang="en-US" sz="1650" dirty="0"/>
          </a:p>
        </p:txBody>
      </p:sp>
      <p:sp>
        <p:nvSpPr>
          <p:cNvPr id="19" name="SK-5-text-18"/>
          <p:cNvSpPr/>
          <p:nvPr/>
        </p:nvSpPr>
        <p:spPr>
          <a:xfrm>
            <a:off x="609600" y="1817340"/>
            <a:ext cx="5105400" cy="1028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Modern primary care views stress not as a single diagnosis, but as a </a:t>
            </a:r>
            <a:r>
              <a:rPr lang="en-US" sz="1350" b="1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dynamic process</a:t>
            </a:r>
            <a:r>
              <a:rPr lang="en-US" sz="135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occurring when an individual's perception of environmental demands outweighs their perceived ability to cope.</a:t>
            </a:r>
            <a:endParaRPr lang="en-US" sz="1350" dirty="0"/>
          </a:p>
        </p:txBody>
      </p:sp>
      <p:sp>
        <p:nvSpPr>
          <p:cNvPr id="20" name="SK-5-text-19"/>
          <p:cNvSpPr/>
          <p:nvPr/>
        </p:nvSpPr>
        <p:spPr>
          <a:xfrm>
            <a:off x="771525" y="3188940"/>
            <a:ext cx="478155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150"/>
              </a:lnSpc>
              <a:buNone/>
            </a:pPr>
            <a:r>
              <a:rPr lang="en-US" sz="2100" b="1" dirty="0">
                <a:solidFill>
                  <a:srgbClr val="2C3E50"/>
                </a:solidFill>
              </a:rPr>
              <a:t>Demands &gt; Resources</a:t>
            </a:r>
            <a:endParaRPr lang="en-US" sz="2100" dirty="0"/>
          </a:p>
        </p:txBody>
      </p:sp>
      <p:sp>
        <p:nvSpPr>
          <p:cNvPr id="21" name="SK-5-text-20"/>
          <p:cNvSpPr/>
          <p:nvPr/>
        </p:nvSpPr>
        <p:spPr>
          <a:xfrm>
            <a:off x="800100" y="3646140"/>
            <a:ext cx="47244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7070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IMBALANCE FORMULA</a:t>
            </a:r>
            <a:endParaRPr lang="en-US" sz="1050" dirty="0"/>
          </a:p>
        </p:txBody>
      </p:sp>
      <p:sp>
        <p:nvSpPr>
          <p:cNvPr id="22" name="SK-5-text-21"/>
          <p:cNvSpPr/>
          <p:nvPr/>
        </p:nvSpPr>
        <p:spPr>
          <a:xfrm>
            <a:off x="890588" y="4189065"/>
            <a:ext cx="4824413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Subjective Appraisal:</a:t>
            </a:r>
            <a:r>
              <a:rPr lang="en-US" sz="1275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Two people may react differently to the same stressor based on previous experience and personality.</a:t>
            </a:r>
            <a:endParaRPr lang="en-US" sz="1275" dirty="0"/>
          </a:p>
        </p:txBody>
      </p:sp>
      <p:sp>
        <p:nvSpPr>
          <p:cNvPr id="23" name="SK-5-text-22"/>
          <p:cNvSpPr/>
          <p:nvPr/>
        </p:nvSpPr>
        <p:spPr>
          <a:xfrm>
            <a:off x="890588" y="4770090"/>
            <a:ext cx="4824413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Contextual:</a:t>
            </a:r>
            <a:r>
              <a:rPr lang="en-US" sz="1275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Influenced by biological, social, and occupational constraints.</a:t>
            </a:r>
            <a:endParaRPr lang="en-US" sz="1275" dirty="0"/>
          </a:p>
        </p:txBody>
      </p:sp>
      <p:sp>
        <p:nvSpPr>
          <p:cNvPr id="24" name="SK-5-text-23"/>
          <p:cNvSpPr/>
          <p:nvPr/>
        </p:nvSpPr>
        <p:spPr>
          <a:xfrm>
            <a:off x="6477000" y="1312515"/>
            <a:ext cx="5210175" cy="390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Two-Way Response</a:t>
            </a:r>
            <a:endParaRPr lang="en-US" sz="1650" dirty="0"/>
          </a:p>
        </p:txBody>
      </p:sp>
      <p:sp>
        <p:nvSpPr>
          <p:cNvPr id="25" name="SK-5-text-24"/>
          <p:cNvSpPr/>
          <p:nvPr/>
        </p:nvSpPr>
        <p:spPr>
          <a:xfrm>
            <a:off x="6477000" y="1817340"/>
            <a:ext cx="25527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E065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Physiological</a:t>
            </a:r>
            <a:endParaRPr lang="en-US" sz="1200" dirty="0"/>
          </a:p>
        </p:txBody>
      </p:sp>
      <p:sp>
        <p:nvSpPr>
          <p:cNvPr id="26" name="SK-5-text-25"/>
          <p:cNvSpPr/>
          <p:nvPr/>
        </p:nvSpPr>
        <p:spPr>
          <a:xfrm>
            <a:off x="6477000" y="2074515"/>
            <a:ext cx="2476500" cy="6429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Activation of the HPA axis and sympathetic nervous system (autonomic arousal).</a:t>
            </a:r>
            <a:endParaRPr lang="en-US" sz="1125" dirty="0"/>
          </a:p>
        </p:txBody>
      </p:sp>
      <p:sp>
        <p:nvSpPr>
          <p:cNvPr id="27" name="SK-5-text-26"/>
          <p:cNvSpPr/>
          <p:nvPr/>
        </p:nvSpPr>
        <p:spPr>
          <a:xfrm>
            <a:off x="9105900" y="1817340"/>
            <a:ext cx="25527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E065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Psychological</a:t>
            </a:r>
            <a:endParaRPr lang="en-US" sz="1200" dirty="0"/>
          </a:p>
        </p:txBody>
      </p:sp>
      <p:sp>
        <p:nvSpPr>
          <p:cNvPr id="28" name="SK-5-text-27"/>
          <p:cNvSpPr/>
          <p:nvPr/>
        </p:nvSpPr>
        <p:spPr>
          <a:xfrm>
            <a:off x="9105900" y="2074515"/>
            <a:ext cx="2476500" cy="6429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Cognitive states of worry, irritability, and perceived lack of control.</a:t>
            </a:r>
            <a:endParaRPr lang="en-US" sz="1125" dirty="0"/>
          </a:p>
        </p:txBody>
      </p:sp>
      <p:sp>
        <p:nvSpPr>
          <p:cNvPr id="29" name="SK-5-text-28"/>
          <p:cNvSpPr/>
          <p:nvPr/>
        </p:nvSpPr>
        <p:spPr>
          <a:xfrm>
            <a:off x="6772275" y="3250853"/>
            <a:ext cx="5181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388E3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Reassuring Feature</a:t>
            </a:r>
            <a:endParaRPr lang="en-US" sz="1500" dirty="0"/>
          </a:p>
        </p:txBody>
      </p:sp>
      <p:sp>
        <p:nvSpPr>
          <p:cNvPr id="30" name="SK-5-text-29"/>
          <p:cNvSpPr/>
          <p:nvPr/>
        </p:nvSpPr>
        <p:spPr>
          <a:xfrm>
            <a:off x="6438900" y="3593753"/>
            <a:ext cx="5181600" cy="67999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1B5E2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Short-term stress is normal and adaptive.</a:t>
            </a:r>
            <a:r>
              <a:rPr lang="en-US" sz="1275" dirty="0">
                <a:solidFill>
                  <a:srgbClr val="1B5E2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It provides the energy and focus needed to overcome immediate challenges. It is the </a:t>
            </a:r>
            <a:r>
              <a:rPr lang="en-US" sz="1275" i="1" dirty="0">
                <a:solidFill>
                  <a:srgbClr val="1B5E2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chronicity</a:t>
            </a:r>
            <a:r>
              <a:rPr lang="en-US" sz="1275" dirty="0">
                <a:solidFill>
                  <a:srgbClr val="1B5E2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and </a:t>
            </a:r>
            <a:r>
              <a:rPr lang="en-US" sz="1275" i="1" dirty="0">
                <a:solidFill>
                  <a:srgbClr val="1B5E2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lack of recovery</a:t>
            </a:r>
            <a:r>
              <a:rPr lang="en-US" sz="1275" dirty="0">
                <a:solidFill>
                  <a:srgbClr val="1B5E2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that lead to harm.</a:t>
            </a:r>
            <a:endParaRPr lang="en-US" sz="1275" dirty="0"/>
          </a:p>
        </p:txBody>
      </p:sp>
      <p:sp>
        <p:nvSpPr>
          <p:cNvPr id="31" name="SK-5-text-30"/>
          <p:cNvSpPr/>
          <p:nvPr/>
        </p:nvSpPr>
        <p:spPr>
          <a:xfrm>
            <a:off x="6477000" y="4807148"/>
            <a:ext cx="5210175" cy="390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GP Clinical Framing</a:t>
            </a:r>
            <a:endParaRPr lang="en-US" sz="1650" dirty="0"/>
          </a:p>
        </p:txBody>
      </p:sp>
      <p:sp>
        <p:nvSpPr>
          <p:cNvPr id="32" name="SK-5-text-31"/>
          <p:cNvSpPr/>
          <p:nvPr/>
        </p:nvSpPr>
        <p:spPr>
          <a:xfrm>
            <a:off x="6477000" y="5311973"/>
            <a:ext cx="5105400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Avoid stating "stress causes disease." Instead, frame it as a </a:t>
            </a:r>
            <a:r>
              <a:rPr lang="en-US" sz="1200" b="1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contextual factor</a:t>
            </a:r>
            <a:r>
              <a:rPr lang="en-US" sz="120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that exacerbates existing vulnerabilities and impacts functional health.</a:t>
            </a:r>
            <a:endParaRPr lang="en-US" sz="1200" dirty="0"/>
          </a:p>
        </p:txBody>
      </p:sp>
      <p:sp>
        <p:nvSpPr>
          <p:cNvPr id="33" name="SK-5-text-32"/>
          <p:cNvSpPr/>
          <p:nvPr/>
        </p:nvSpPr>
        <p:spPr>
          <a:xfrm>
            <a:off x="381000" y="6467475"/>
            <a:ext cx="24765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070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Slide 5 of 28</a:t>
            </a:r>
            <a:endParaRPr lang="en-US" sz="1050" dirty="0"/>
          </a:p>
        </p:txBody>
      </p:sp>
      <p:sp>
        <p:nvSpPr>
          <p:cNvPr id="34" name="SK-5-text-33"/>
          <p:cNvSpPr/>
          <p:nvPr/>
        </p:nvSpPr>
        <p:spPr>
          <a:xfrm>
            <a:off x="10306050" y="6467475"/>
            <a:ext cx="18859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070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81000"/>
            <a:ext cx="11430000" cy="626715"/>
          </a:xfrm>
          <a:prstGeom prst="rect">
            <a:avLst/>
          </a:prstGeom>
        </p:spPr>
      </p:pic>
      <p:pic>
        <p:nvPicPr>
          <p:cNvPr id="5" name="SK-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775371"/>
            <a:ext cx="6629400" cy="3619500"/>
          </a:xfrm>
          <a:prstGeom prst="rect">
            <a:avLst/>
          </a:prstGeom>
        </p:spPr>
      </p:pic>
      <p:pic>
        <p:nvPicPr>
          <p:cNvPr id="6" name="SK-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1775371"/>
            <a:ext cx="6629400" cy="3619500"/>
          </a:xfrm>
          <a:prstGeom prst="rect">
            <a:avLst/>
          </a:prstGeom>
        </p:spPr>
      </p:pic>
      <p:pic>
        <p:nvPicPr>
          <p:cNvPr id="7" name="SK-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91400" y="1558677"/>
            <a:ext cx="4419600" cy="3081338"/>
          </a:xfrm>
          <a:prstGeom prst="rect">
            <a:avLst/>
          </a:prstGeom>
        </p:spPr>
      </p:pic>
      <p:pic>
        <p:nvPicPr>
          <p:cNvPr id="8" name="SK-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43800" y="2073027"/>
            <a:ext cx="202406" cy="202406"/>
          </a:xfrm>
          <a:prstGeom prst="rect">
            <a:avLst/>
          </a:prstGeom>
        </p:spPr>
      </p:pic>
      <p:pic>
        <p:nvPicPr>
          <p:cNvPr id="9" name="SK-6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43800" y="2915989"/>
            <a:ext cx="202406" cy="202406"/>
          </a:xfrm>
          <a:prstGeom prst="rect">
            <a:avLst/>
          </a:prstGeom>
        </p:spPr>
      </p:pic>
      <p:pic>
        <p:nvPicPr>
          <p:cNvPr id="10" name="SK-6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543800" y="3758952"/>
            <a:ext cx="202406" cy="202406"/>
          </a:xfrm>
          <a:prstGeom prst="rect">
            <a:avLst/>
          </a:prstGeom>
        </p:spPr>
      </p:pic>
      <p:pic>
        <p:nvPicPr>
          <p:cNvPr id="11" name="SK-6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391400" y="4830514"/>
            <a:ext cx="4419600" cy="1095375"/>
          </a:xfrm>
          <a:prstGeom prst="rect">
            <a:avLst/>
          </a:prstGeom>
        </p:spPr>
      </p:pic>
      <p:pic>
        <p:nvPicPr>
          <p:cNvPr id="12" name="SK-6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505700" y="4944814"/>
            <a:ext cx="190500" cy="152400"/>
          </a:xfrm>
          <a:prstGeom prst="rect">
            <a:avLst/>
          </a:prstGeom>
        </p:spPr>
      </p:pic>
      <p:sp>
        <p:nvSpPr>
          <p:cNvPr id="13" name="SK-6-text-12"/>
          <p:cNvSpPr/>
          <p:nvPr/>
        </p:nvSpPr>
        <p:spPr>
          <a:xfrm>
            <a:off x="571500" y="381000"/>
            <a:ext cx="11620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A1A"/>
                </a:solidFill>
              </a:rPr>
              <a:t>Stress as a Problem or Motivator</a:t>
            </a:r>
            <a:endParaRPr lang="en-US" sz="2550" dirty="0"/>
          </a:p>
        </p:txBody>
      </p:sp>
      <p:sp>
        <p:nvSpPr>
          <p:cNvPr id="14" name="SK-6-text-13"/>
          <p:cNvSpPr/>
          <p:nvPr/>
        </p:nvSpPr>
        <p:spPr>
          <a:xfrm>
            <a:off x="571500" y="807690"/>
            <a:ext cx="113157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E065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CLINICAL MODULE</a:t>
            </a:r>
            <a:endParaRPr lang="en-US" sz="1050" dirty="0"/>
          </a:p>
        </p:txBody>
      </p:sp>
      <p:sp>
        <p:nvSpPr>
          <p:cNvPr id="15" name="SK-6-text-14"/>
          <p:cNvSpPr/>
          <p:nvPr/>
        </p:nvSpPr>
        <p:spPr>
          <a:xfrm>
            <a:off x="342900" y="5509171"/>
            <a:ext cx="67056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7070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Yerkes-Dodson Law: The relationship between pressure and performance.</a:t>
            </a:r>
            <a:endParaRPr lang="en-US" sz="1050" dirty="0"/>
          </a:p>
        </p:txBody>
      </p:sp>
      <p:sp>
        <p:nvSpPr>
          <p:cNvPr id="16" name="SK-6-text-15"/>
          <p:cNvSpPr/>
          <p:nvPr/>
        </p:nvSpPr>
        <p:spPr>
          <a:xfrm>
            <a:off x="7543800" y="1711077"/>
            <a:ext cx="46482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Optimal Arousal Concept</a:t>
            </a:r>
            <a:endParaRPr lang="en-US" sz="1500" dirty="0"/>
          </a:p>
        </p:txBody>
      </p:sp>
      <p:sp>
        <p:nvSpPr>
          <p:cNvPr id="17" name="SK-6-text-16"/>
          <p:cNvSpPr/>
          <p:nvPr/>
        </p:nvSpPr>
        <p:spPr>
          <a:xfrm>
            <a:off x="7841456" y="2073027"/>
            <a:ext cx="3817144" cy="7286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Under-arousal:</a:t>
            </a:r>
            <a:r>
              <a:rPr lang="en-US" sz="1275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Too little pressure leads to boredom, lack of focus, and reduced engagement.</a:t>
            </a:r>
            <a:endParaRPr lang="en-US" sz="1275" dirty="0"/>
          </a:p>
        </p:txBody>
      </p:sp>
      <p:sp>
        <p:nvSpPr>
          <p:cNvPr id="18" name="SK-6-text-17"/>
          <p:cNvSpPr/>
          <p:nvPr/>
        </p:nvSpPr>
        <p:spPr>
          <a:xfrm>
            <a:off x="7841456" y="2915989"/>
            <a:ext cx="3817144" cy="7286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Optimal Zone:</a:t>
            </a:r>
            <a:r>
              <a:rPr lang="en-US" sz="1275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Moderate pressure focuses attention, increases motivation, and peaks performance.</a:t>
            </a:r>
            <a:endParaRPr lang="en-US" sz="1275" dirty="0"/>
          </a:p>
        </p:txBody>
      </p:sp>
      <p:sp>
        <p:nvSpPr>
          <p:cNvPr id="19" name="SK-6-text-18"/>
          <p:cNvSpPr/>
          <p:nvPr/>
        </p:nvSpPr>
        <p:spPr>
          <a:xfrm>
            <a:off x="7841456" y="3758952"/>
            <a:ext cx="3817144" cy="7286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Over-arousal:</a:t>
            </a:r>
            <a:r>
              <a:rPr lang="en-US" sz="1275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Excessive or prolonged pressure leads to anxiety, burnout, and rapid performance decline.</a:t>
            </a:r>
            <a:endParaRPr lang="en-US" sz="1275" dirty="0"/>
          </a:p>
        </p:txBody>
      </p:sp>
      <p:sp>
        <p:nvSpPr>
          <p:cNvPr id="20" name="SK-6-text-19"/>
          <p:cNvSpPr/>
          <p:nvPr/>
        </p:nvSpPr>
        <p:spPr>
          <a:xfrm>
            <a:off x="7810500" y="4944814"/>
            <a:ext cx="43815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Pitfall: Premature Reassurance</a:t>
            </a:r>
            <a:endParaRPr lang="en-US" sz="1200" dirty="0"/>
          </a:p>
        </p:txBody>
      </p:sp>
      <p:sp>
        <p:nvSpPr>
          <p:cNvPr id="21" name="SK-6-text-20"/>
          <p:cNvSpPr/>
          <p:nvPr/>
        </p:nvSpPr>
        <p:spPr>
          <a:xfrm>
            <a:off x="7810500" y="5211514"/>
            <a:ext cx="3886200" cy="600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Avoid telling patients "stress is good for you" or "it keeps you sharp" when they are clearly in the </a:t>
            </a:r>
            <a:r>
              <a:rPr lang="en-US" sz="1125" b="1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distress/burnout zone</a:t>
            </a:r>
            <a:r>
              <a:rPr lang="en-US" sz="1125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Validate their struggle first.</a:t>
            </a:r>
            <a:endParaRPr lang="en-US" sz="1125" dirty="0"/>
          </a:p>
        </p:txBody>
      </p:sp>
      <p:sp>
        <p:nvSpPr>
          <p:cNvPr id="22" name="SK-6-text-21"/>
          <p:cNvSpPr/>
          <p:nvPr/>
        </p:nvSpPr>
        <p:spPr>
          <a:xfrm>
            <a:off x="10306050" y="6467475"/>
            <a:ext cx="18859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070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81000"/>
            <a:ext cx="11430000" cy="626715"/>
          </a:xfrm>
          <a:prstGeom prst="rect">
            <a:avLst/>
          </a:prstGeom>
        </p:spPr>
      </p:pic>
      <p:pic>
        <p:nvPicPr>
          <p:cNvPr id="5" name="SK-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198215"/>
            <a:ext cx="11430000" cy="590550"/>
          </a:xfrm>
          <a:prstGeom prst="rect">
            <a:avLst/>
          </a:prstGeom>
        </p:spPr>
      </p:pic>
      <p:pic>
        <p:nvPicPr>
          <p:cNvPr id="6" name="SK-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2017365"/>
            <a:ext cx="3683050" cy="3469035"/>
          </a:xfrm>
          <a:prstGeom prst="rect">
            <a:avLst/>
          </a:prstGeom>
        </p:spPr>
      </p:pic>
      <p:pic>
        <p:nvPicPr>
          <p:cNvPr id="7" name="SK-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2207865"/>
            <a:ext cx="3302050" cy="495300"/>
          </a:xfrm>
          <a:prstGeom prst="rect">
            <a:avLst/>
          </a:prstGeom>
        </p:spPr>
      </p:pic>
      <p:pic>
        <p:nvPicPr>
          <p:cNvPr id="8" name="SK-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2207865"/>
            <a:ext cx="381000" cy="381000"/>
          </a:xfrm>
          <a:prstGeom prst="rect">
            <a:avLst/>
          </a:prstGeom>
        </p:spPr>
      </p:pic>
      <p:pic>
        <p:nvPicPr>
          <p:cNvPr id="9" name="SK-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4844" y="2310705"/>
            <a:ext cx="214313" cy="175320"/>
          </a:xfrm>
          <a:prstGeom prst="rect">
            <a:avLst/>
          </a:prstGeom>
        </p:spPr>
      </p:pic>
      <p:pic>
        <p:nvPicPr>
          <p:cNvPr id="10" name="SK-7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54550" y="2017365"/>
            <a:ext cx="3683050" cy="3469035"/>
          </a:xfrm>
          <a:prstGeom prst="rect">
            <a:avLst/>
          </a:prstGeom>
        </p:spPr>
      </p:pic>
      <p:pic>
        <p:nvPicPr>
          <p:cNvPr id="11" name="SK-7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445050" y="2207865"/>
            <a:ext cx="3302050" cy="495300"/>
          </a:xfrm>
          <a:prstGeom prst="rect">
            <a:avLst/>
          </a:prstGeom>
        </p:spPr>
      </p:pic>
      <p:pic>
        <p:nvPicPr>
          <p:cNvPr id="12" name="SK-7-img-11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45050" y="2207865"/>
            <a:ext cx="381000" cy="381000"/>
          </a:xfrm>
          <a:prstGeom prst="rect">
            <a:avLst/>
          </a:prstGeom>
        </p:spPr>
      </p:pic>
      <p:pic>
        <p:nvPicPr>
          <p:cNvPr id="13" name="SK-7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28393" y="2310705"/>
            <a:ext cx="214313" cy="175320"/>
          </a:xfrm>
          <a:prstGeom prst="rect">
            <a:avLst/>
          </a:prstGeom>
        </p:spPr>
      </p:pic>
      <p:pic>
        <p:nvPicPr>
          <p:cNvPr id="14" name="SK-7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128099" y="2017365"/>
            <a:ext cx="3683050" cy="3469035"/>
          </a:xfrm>
          <a:prstGeom prst="rect">
            <a:avLst/>
          </a:prstGeom>
        </p:spPr>
      </p:pic>
      <p:pic>
        <p:nvPicPr>
          <p:cNvPr id="15" name="SK-7-img-14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318599" y="2207865"/>
            <a:ext cx="3302050" cy="495300"/>
          </a:xfrm>
          <a:prstGeom prst="rect">
            <a:avLst/>
          </a:prstGeom>
        </p:spPr>
      </p:pic>
      <p:pic>
        <p:nvPicPr>
          <p:cNvPr id="16" name="SK-7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318599" y="2207865"/>
            <a:ext cx="381000" cy="381000"/>
          </a:xfrm>
          <a:prstGeom prst="rect">
            <a:avLst/>
          </a:prstGeom>
        </p:spPr>
      </p:pic>
      <p:pic>
        <p:nvPicPr>
          <p:cNvPr id="17" name="SK-7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401943" y="2310705"/>
            <a:ext cx="214313" cy="175320"/>
          </a:xfrm>
          <a:prstGeom prst="rect">
            <a:avLst/>
          </a:prstGeom>
        </p:spPr>
      </p:pic>
      <p:pic>
        <p:nvPicPr>
          <p:cNvPr id="18" name="SK-7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81000" y="5715000"/>
            <a:ext cx="11430000" cy="571500"/>
          </a:xfrm>
          <a:prstGeom prst="rect">
            <a:avLst/>
          </a:prstGeom>
        </p:spPr>
      </p:pic>
      <p:pic>
        <p:nvPicPr>
          <p:cNvPr id="19" name="SK-7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71500" y="5900142"/>
            <a:ext cx="285750" cy="228600"/>
          </a:xfrm>
          <a:prstGeom prst="rect">
            <a:avLst/>
          </a:prstGeom>
        </p:spPr>
      </p:pic>
      <p:sp>
        <p:nvSpPr>
          <p:cNvPr id="20" name="SK-7-text-19"/>
          <p:cNvSpPr/>
          <p:nvPr/>
        </p:nvSpPr>
        <p:spPr>
          <a:xfrm>
            <a:off x="571500" y="381000"/>
            <a:ext cx="11431905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A1A"/>
                </a:solidFill>
              </a:rPr>
              <a:t>The GP Workplace Stress Model</a:t>
            </a:r>
            <a:endParaRPr lang="en-US" sz="2550" dirty="0"/>
          </a:p>
        </p:txBody>
      </p:sp>
      <p:sp>
        <p:nvSpPr>
          <p:cNvPr id="21" name="SK-7-text-20"/>
          <p:cNvSpPr/>
          <p:nvPr/>
        </p:nvSpPr>
        <p:spPr>
          <a:xfrm>
            <a:off x="571500" y="807690"/>
            <a:ext cx="113157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E065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CLINICAL MODULE</a:t>
            </a:r>
            <a:endParaRPr lang="en-US" sz="1050" dirty="0"/>
          </a:p>
        </p:txBody>
      </p:sp>
      <p:sp>
        <p:nvSpPr>
          <p:cNvPr id="22" name="SK-7-text-21"/>
          <p:cNvSpPr/>
          <p:nvPr/>
        </p:nvSpPr>
        <p:spPr>
          <a:xfrm>
            <a:off x="609600" y="1379190"/>
            <a:ext cx="115824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Workplace Formula: High Demands + High Constraints + Low Support</a:t>
            </a:r>
            <a:endParaRPr lang="en-US" sz="1500" dirty="0"/>
          </a:p>
        </p:txBody>
      </p:sp>
      <p:sp>
        <p:nvSpPr>
          <p:cNvPr id="23" name="SK-7-text-22"/>
          <p:cNvSpPr/>
          <p:nvPr/>
        </p:nvSpPr>
        <p:spPr>
          <a:xfrm>
            <a:off x="1066800" y="2241203"/>
            <a:ext cx="312229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High Demands</a:t>
            </a:r>
            <a:endParaRPr lang="en-US" sz="1650" dirty="0"/>
          </a:p>
        </p:txBody>
      </p:sp>
      <p:sp>
        <p:nvSpPr>
          <p:cNvPr id="24" name="SK-7-text-23"/>
          <p:cNvSpPr/>
          <p:nvPr/>
        </p:nvSpPr>
        <p:spPr>
          <a:xfrm>
            <a:off x="800100" y="2855565"/>
            <a:ext cx="5579956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Intense 10-minute consultations</a:t>
            </a:r>
            <a:endParaRPr lang="en-US" sz="1200" dirty="0"/>
          </a:p>
        </p:txBody>
      </p:sp>
      <p:sp>
        <p:nvSpPr>
          <p:cNvPr id="25" name="SK-7-text-24"/>
          <p:cNvSpPr/>
          <p:nvPr/>
        </p:nvSpPr>
        <p:spPr>
          <a:xfrm>
            <a:off x="800100" y="3164086"/>
            <a:ext cx="705519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High clinical complexity &amp; multimorbidity</a:t>
            </a:r>
            <a:endParaRPr lang="en-US" sz="1200" dirty="0"/>
          </a:p>
        </p:txBody>
      </p:sp>
      <p:sp>
        <p:nvSpPr>
          <p:cNvPr id="26" name="SK-7-text-25"/>
          <p:cNvSpPr/>
          <p:nvPr/>
        </p:nvSpPr>
        <p:spPr>
          <a:xfrm>
            <a:off x="800100" y="3472607"/>
            <a:ext cx="30734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Increasing administrative burden (Docman)</a:t>
            </a:r>
            <a:endParaRPr lang="en-US" sz="1200" dirty="0"/>
          </a:p>
        </p:txBody>
      </p:sp>
      <p:sp>
        <p:nvSpPr>
          <p:cNvPr id="27" name="SK-7-text-26"/>
          <p:cNvSpPr/>
          <p:nvPr/>
        </p:nvSpPr>
        <p:spPr>
          <a:xfrm>
            <a:off x="800100" y="3994398"/>
            <a:ext cx="30734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High patient expectations &amp; emotional drain</a:t>
            </a:r>
            <a:endParaRPr lang="en-US" sz="1200" dirty="0"/>
          </a:p>
        </p:txBody>
      </p:sp>
      <p:sp>
        <p:nvSpPr>
          <p:cNvPr id="28" name="SK-7-text-27"/>
          <p:cNvSpPr/>
          <p:nvPr/>
        </p:nvSpPr>
        <p:spPr>
          <a:xfrm>
            <a:off x="800100" y="4516189"/>
            <a:ext cx="6714751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Work-home spillover (finishing at home)</a:t>
            </a:r>
            <a:endParaRPr lang="en-US" sz="1200" dirty="0"/>
          </a:p>
        </p:txBody>
      </p:sp>
      <p:sp>
        <p:nvSpPr>
          <p:cNvPr id="29" name="SK-7-text-28"/>
          <p:cNvSpPr/>
          <p:nvPr/>
        </p:nvSpPr>
        <p:spPr>
          <a:xfrm>
            <a:off x="4940350" y="2241203"/>
            <a:ext cx="412813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High Constraints</a:t>
            </a:r>
            <a:endParaRPr lang="en-US" sz="1650" dirty="0"/>
          </a:p>
        </p:txBody>
      </p:sp>
      <p:sp>
        <p:nvSpPr>
          <p:cNvPr id="30" name="SK-7-text-29"/>
          <p:cNvSpPr/>
          <p:nvPr/>
        </p:nvSpPr>
        <p:spPr>
          <a:xfrm>
            <a:off x="4673650" y="2855565"/>
            <a:ext cx="30734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Lack of autonomy over appointment timing</a:t>
            </a:r>
            <a:endParaRPr lang="en-US" sz="1200" dirty="0"/>
          </a:p>
        </p:txBody>
      </p:sp>
      <p:sp>
        <p:nvSpPr>
          <p:cNvPr id="31" name="SK-7-text-30"/>
          <p:cNvSpPr/>
          <p:nvPr/>
        </p:nvSpPr>
        <p:spPr>
          <a:xfrm>
            <a:off x="4673650" y="3377357"/>
            <a:ext cx="5523217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IT system failures &amp; rigid rotas</a:t>
            </a:r>
            <a:endParaRPr lang="en-US" sz="1200" dirty="0"/>
          </a:p>
        </p:txBody>
      </p:sp>
      <p:sp>
        <p:nvSpPr>
          <p:cNvPr id="32" name="SK-7-text-31"/>
          <p:cNvSpPr/>
          <p:nvPr/>
        </p:nvSpPr>
        <p:spPr>
          <a:xfrm>
            <a:off x="4673650" y="3685877"/>
            <a:ext cx="6714751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Limited physical space/consulting rooms</a:t>
            </a:r>
            <a:endParaRPr lang="en-US" sz="1200" dirty="0"/>
          </a:p>
        </p:txBody>
      </p:sp>
      <p:sp>
        <p:nvSpPr>
          <p:cNvPr id="33" name="SK-7-text-32"/>
          <p:cNvSpPr/>
          <p:nvPr/>
        </p:nvSpPr>
        <p:spPr>
          <a:xfrm>
            <a:off x="4673650" y="3994398"/>
            <a:ext cx="6544532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Staffing shortages (nursing/reception)</a:t>
            </a:r>
            <a:endParaRPr lang="en-US" sz="1200" dirty="0"/>
          </a:p>
        </p:txBody>
      </p:sp>
      <p:sp>
        <p:nvSpPr>
          <p:cNvPr id="34" name="SK-7-text-33"/>
          <p:cNvSpPr/>
          <p:nvPr/>
        </p:nvSpPr>
        <p:spPr>
          <a:xfrm>
            <a:off x="4673650" y="4302919"/>
            <a:ext cx="6884971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Systemic barriers to specialist referral</a:t>
            </a:r>
            <a:endParaRPr lang="en-US" sz="1200" dirty="0"/>
          </a:p>
        </p:txBody>
      </p:sp>
      <p:sp>
        <p:nvSpPr>
          <p:cNvPr id="35" name="SK-7-text-34"/>
          <p:cNvSpPr/>
          <p:nvPr/>
        </p:nvSpPr>
        <p:spPr>
          <a:xfrm>
            <a:off x="8813899" y="2241203"/>
            <a:ext cx="287083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Low Support</a:t>
            </a:r>
            <a:endParaRPr lang="en-US" sz="1650" dirty="0"/>
          </a:p>
        </p:txBody>
      </p:sp>
      <p:sp>
        <p:nvSpPr>
          <p:cNvPr id="36" name="SK-7-text-35"/>
          <p:cNvSpPr/>
          <p:nvPr/>
        </p:nvSpPr>
        <p:spPr>
          <a:xfrm>
            <a:off x="8547199" y="2855565"/>
            <a:ext cx="3644801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Professional isolation during clinics</a:t>
            </a:r>
            <a:endParaRPr lang="en-US" sz="1200" dirty="0"/>
          </a:p>
        </p:txBody>
      </p:sp>
      <p:sp>
        <p:nvSpPr>
          <p:cNvPr id="37" name="SK-7-text-36"/>
          <p:cNvSpPr/>
          <p:nvPr/>
        </p:nvSpPr>
        <p:spPr>
          <a:xfrm>
            <a:off x="8547199" y="3164086"/>
            <a:ext cx="3644801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Reduced informal "coffee room" debriefs</a:t>
            </a:r>
            <a:endParaRPr lang="en-US" sz="1200" dirty="0"/>
          </a:p>
        </p:txBody>
      </p:sp>
      <p:sp>
        <p:nvSpPr>
          <p:cNvPr id="38" name="SK-7-text-37"/>
          <p:cNvSpPr/>
          <p:nvPr/>
        </p:nvSpPr>
        <p:spPr>
          <a:xfrm>
            <a:off x="8547199" y="3472607"/>
            <a:ext cx="30734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Inconsistent clinical supervision/mentoring</a:t>
            </a:r>
            <a:endParaRPr lang="en-US" sz="1200" dirty="0"/>
          </a:p>
        </p:txBody>
      </p:sp>
      <p:sp>
        <p:nvSpPr>
          <p:cNvPr id="39" name="SK-7-text-38"/>
          <p:cNvSpPr/>
          <p:nvPr/>
        </p:nvSpPr>
        <p:spPr>
          <a:xfrm>
            <a:off x="8547199" y="3994398"/>
            <a:ext cx="3644801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Poor team communication or conflict</a:t>
            </a:r>
            <a:endParaRPr lang="en-US" sz="1200" dirty="0"/>
          </a:p>
        </p:txBody>
      </p:sp>
      <p:sp>
        <p:nvSpPr>
          <p:cNvPr id="40" name="SK-7-text-39"/>
          <p:cNvSpPr/>
          <p:nvPr/>
        </p:nvSpPr>
        <p:spPr>
          <a:xfrm>
            <a:off x="8547199" y="4302919"/>
            <a:ext cx="3644801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Systemic lack of "protected time"</a:t>
            </a:r>
            <a:endParaRPr lang="en-US" sz="1200" dirty="0"/>
          </a:p>
        </p:txBody>
      </p:sp>
      <p:sp>
        <p:nvSpPr>
          <p:cNvPr id="41" name="SK-7-text-40"/>
          <p:cNvSpPr/>
          <p:nvPr/>
        </p:nvSpPr>
        <p:spPr>
          <a:xfrm>
            <a:off x="1000125" y="5886450"/>
            <a:ext cx="1119187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BF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PITFALL:</a:t>
            </a:r>
            <a:r>
              <a:rPr lang="en-US" sz="1200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Viewing stress as a personal weakness rather than an occupational phenomenon driven by systemic factors.</a:t>
            </a:r>
            <a:endParaRPr lang="en-US" sz="1200" dirty="0"/>
          </a:p>
        </p:txBody>
      </p:sp>
      <p:sp>
        <p:nvSpPr>
          <p:cNvPr id="42" name="SK-7-text-41"/>
          <p:cNvSpPr/>
          <p:nvPr/>
        </p:nvSpPr>
        <p:spPr>
          <a:xfrm>
            <a:off x="10306050" y="6467475"/>
            <a:ext cx="18859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070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81000"/>
            <a:ext cx="11430000" cy="626715"/>
          </a:xfrm>
          <a:prstGeom prst="rect">
            <a:avLst/>
          </a:prstGeom>
        </p:spPr>
      </p:pic>
      <p:pic>
        <p:nvPicPr>
          <p:cNvPr id="5" name="SK-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998315"/>
            <a:ext cx="3683050" cy="3488085"/>
          </a:xfrm>
          <a:prstGeom prst="rect">
            <a:avLst/>
          </a:prstGeom>
        </p:spPr>
      </p:pic>
      <p:pic>
        <p:nvPicPr>
          <p:cNvPr id="6" name="SK-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2324546"/>
            <a:ext cx="381000" cy="304800"/>
          </a:xfrm>
          <a:prstGeom prst="rect">
            <a:avLst/>
          </a:prstGeom>
        </p:spPr>
      </p:pic>
      <p:pic>
        <p:nvPicPr>
          <p:cNvPr id="7" name="SK-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54550" y="1998315"/>
            <a:ext cx="3683050" cy="3488085"/>
          </a:xfrm>
          <a:prstGeom prst="rect">
            <a:avLst/>
          </a:prstGeom>
        </p:spPr>
      </p:pic>
      <p:pic>
        <p:nvPicPr>
          <p:cNvPr id="8" name="SK-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83150" y="2324546"/>
            <a:ext cx="381000" cy="304800"/>
          </a:xfrm>
          <a:prstGeom prst="rect">
            <a:avLst/>
          </a:prstGeom>
        </p:spPr>
      </p:pic>
      <p:pic>
        <p:nvPicPr>
          <p:cNvPr id="9" name="SK-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28099" y="1998315"/>
            <a:ext cx="3683050" cy="3488085"/>
          </a:xfrm>
          <a:prstGeom prst="rect">
            <a:avLst/>
          </a:prstGeom>
        </p:spPr>
      </p:pic>
      <p:pic>
        <p:nvPicPr>
          <p:cNvPr id="10" name="SK-8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356699" y="2324546"/>
            <a:ext cx="381000" cy="304800"/>
          </a:xfrm>
          <a:prstGeom prst="rect">
            <a:avLst/>
          </a:prstGeom>
        </p:spPr>
      </p:pic>
      <p:sp>
        <p:nvSpPr>
          <p:cNvPr id="11" name="SK-8-text-10"/>
          <p:cNvSpPr/>
          <p:nvPr/>
        </p:nvSpPr>
        <p:spPr>
          <a:xfrm>
            <a:off x="571500" y="381000"/>
            <a:ext cx="11620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A1A"/>
                </a:solidFill>
              </a:rPr>
              <a:t>Physiology of the Fight-or-Flight Response</a:t>
            </a:r>
            <a:endParaRPr lang="en-US" sz="2550" dirty="0"/>
          </a:p>
        </p:txBody>
      </p:sp>
      <p:sp>
        <p:nvSpPr>
          <p:cNvPr id="12" name="SK-8-text-11"/>
          <p:cNvSpPr/>
          <p:nvPr/>
        </p:nvSpPr>
        <p:spPr>
          <a:xfrm>
            <a:off x="571500" y="807690"/>
            <a:ext cx="113157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E065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CLINICAL MODULE</a:t>
            </a:r>
            <a:endParaRPr lang="en-US" sz="1050" dirty="0"/>
          </a:p>
        </p:txBody>
      </p:sp>
      <p:sp>
        <p:nvSpPr>
          <p:cNvPr id="13" name="SK-8-text-12"/>
          <p:cNvSpPr/>
          <p:nvPr/>
        </p:nvSpPr>
        <p:spPr>
          <a:xfrm>
            <a:off x="495300" y="1198215"/>
            <a:ext cx="11201400" cy="571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Think of this as your body's </a:t>
            </a:r>
            <a:r>
              <a:rPr lang="en-US" sz="1500" b="1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survival mode</a:t>
            </a:r>
            <a:r>
              <a:rPr lang="en-US" sz="150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It is a natural response designed to protect you from danger by preparing your body to either fight or run away.</a:t>
            </a:r>
            <a:endParaRPr lang="en-US" sz="1500" dirty="0"/>
          </a:p>
        </p:txBody>
      </p:sp>
      <p:sp>
        <p:nvSpPr>
          <p:cNvPr id="14" name="SK-8-text-13"/>
          <p:cNvSpPr/>
          <p:nvPr/>
        </p:nvSpPr>
        <p:spPr>
          <a:xfrm>
            <a:off x="609600" y="2836515"/>
            <a:ext cx="42291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C3E50"/>
                </a:solidFill>
              </a:rPr>
              <a:t>The Accelerator</a:t>
            </a:r>
            <a:endParaRPr lang="en-US" sz="1800" dirty="0"/>
          </a:p>
        </p:txBody>
      </p:sp>
      <p:sp>
        <p:nvSpPr>
          <p:cNvPr id="15" name="SK-8-text-14"/>
          <p:cNvSpPr/>
          <p:nvPr/>
        </p:nvSpPr>
        <p:spPr>
          <a:xfrm>
            <a:off x="609600" y="3331815"/>
            <a:ext cx="3225850" cy="185856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40"/>
              </a:lnSpc>
              <a:buNone/>
            </a:pPr>
            <a:r>
              <a:rPr lang="en-US" sz="1275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Adrenaline floods the system to provide "fuel." This causes physical changes you can feel:</a:t>
            </a:r>
            <a:endParaRPr lang="en-US" sz="1275" dirty="0"/>
          </a:p>
        </p:txBody>
      </p:sp>
      <p:sp>
        <p:nvSpPr>
          <p:cNvPr id="16" name="SK-8-text-15"/>
          <p:cNvSpPr/>
          <p:nvPr/>
        </p:nvSpPr>
        <p:spPr>
          <a:xfrm>
            <a:off x="4483150" y="2836515"/>
            <a:ext cx="395478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C3E50"/>
                </a:solidFill>
              </a:rPr>
              <a:t>The Body Armor</a:t>
            </a:r>
            <a:endParaRPr lang="en-US" sz="1800" dirty="0"/>
          </a:p>
        </p:txBody>
      </p:sp>
      <p:sp>
        <p:nvSpPr>
          <p:cNvPr id="17" name="SK-8-text-16"/>
          <p:cNvSpPr/>
          <p:nvPr/>
        </p:nvSpPr>
        <p:spPr>
          <a:xfrm>
            <a:off x="4483150" y="3331815"/>
            <a:ext cx="3225850" cy="159960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40"/>
              </a:lnSpc>
              <a:buNone/>
            </a:pPr>
            <a:r>
              <a:rPr lang="en-US" sz="1275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Your muscles tighten to protect vital organs and prepare for sudden action:</a:t>
            </a:r>
            <a:endParaRPr lang="en-US" sz="1275" dirty="0"/>
          </a:p>
        </p:txBody>
      </p:sp>
      <p:sp>
        <p:nvSpPr>
          <p:cNvPr id="18" name="SK-8-text-17"/>
          <p:cNvSpPr/>
          <p:nvPr/>
        </p:nvSpPr>
        <p:spPr>
          <a:xfrm>
            <a:off x="8356699" y="2836515"/>
            <a:ext cx="334015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C3E50"/>
                </a:solidFill>
              </a:rPr>
              <a:t>The Lookout</a:t>
            </a:r>
            <a:endParaRPr lang="en-US" sz="1800" dirty="0"/>
          </a:p>
        </p:txBody>
      </p:sp>
      <p:sp>
        <p:nvSpPr>
          <p:cNvPr id="19" name="SK-8-text-18"/>
          <p:cNvSpPr/>
          <p:nvPr/>
        </p:nvSpPr>
        <p:spPr>
          <a:xfrm>
            <a:off x="8356699" y="3331815"/>
            <a:ext cx="3225850" cy="185856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40"/>
              </a:lnSpc>
              <a:buNone/>
            </a:pPr>
            <a:r>
              <a:rPr lang="en-US" sz="1275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brain switches to high-alert, scanning the environment for potential threats:</a:t>
            </a:r>
            <a:endParaRPr lang="en-US" sz="1275" dirty="0"/>
          </a:p>
        </p:txBody>
      </p:sp>
      <p:sp>
        <p:nvSpPr>
          <p:cNvPr id="20" name="SK-8-text-19"/>
          <p:cNvSpPr/>
          <p:nvPr/>
        </p:nvSpPr>
        <p:spPr>
          <a:xfrm>
            <a:off x="566738" y="5867400"/>
            <a:ext cx="110585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Key Point: While helpful in short bursts, staying in this "high-alert" state for too long leads to exhaustion and chronic symptoms.</a:t>
            </a:r>
            <a:endParaRPr lang="en-US" sz="1350" dirty="0"/>
          </a:p>
        </p:txBody>
      </p:sp>
      <p:sp>
        <p:nvSpPr>
          <p:cNvPr id="21" name="SK-8-text-20"/>
          <p:cNvSpPr/>
          <p:nvPr/>
        </p:nvSpPr>
        <p:spPr>
          <a:xfrm>
            <a:off x="10306050" y="6467475"/>
            <a:ext cx="1885950" cy="390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070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81000"/>
            <a:ext cx="11430000" cy="626715"/>
          </a:xfrm>
          <a:prstGeom prst="rect">
            <a:avLst/>
          </a:prstGeom>
        </p:spPr>
      </p:pic>
      <p:pic>
        <p:nvPicPr>
          <p:cNvPr id="5" name="SK-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198215"/>
            <a:ext cx="5619750" cy="2020342"/>
          </a:xfrm>
          <a:prstGeom prst="rect">
            <a:avLst/>
          </a:prstGeom>
        </p:spPr>
      </p:pic>
      <p:pic>
        <p:nvPicPr>
          <p:cNvPr id="6" name="SK-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3400" y="1350615"/>
            <a:ext cx="5314950" cy="333375"/>
          </a:xfrm>
          <a:prstGeom prst="rect">
            <a:avLst/>
          </a:prstGeom>
        </p:spPr>
      </p:pic>
      <p:pic>
        <p:nvPicPr>
          <p:cNvPr id="7" name="SK-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3400" y="1383953"/>
            <a:ext cx="228600" cy="190500"/>
          </a:xfrm>
          <a:prstGeom prst="rect">
            <a:avLst/>
          </a:prstGeom>
        </p:spPr>
      </p:pic>
      <p:pic>
        <p:nvPicPr>
          <p:cNvPr id="8" name="SK-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3400" y="1836390"/>
            <a:ext cx="142875" cy="114300"/>
          </a:xfrm>
          <a:prstGeom prst="rect">
            <a:avLst/>
          </a:prstGeom>
        </p:spPr>
      </p:pic>
      <p:pic>
        <p:nvPicPr>
          <p:cNvPr id="9" name="SK-9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3400" y="2125861"/>
            <a:ext cx="142875" cy="114300"/>
          </a:xfrm>
          <a:prstGeom prst="rect">
            <a:avLst/>
          </a:prstGeom>
        </p:spPr>
      </p:pic>
      <p:pic>
        <p:nvPicPr>
          <p:cNvPr id="10" name="SK-9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3400" y="2415332"/>
            <a:ext cx="142875" cy="114300"/>
          </a:xfrm>
          <a:prstGeom prst="rect">
            <a:avLst/>
          </a:prstGeom>
        </p:spPr>
      </p:pic>
      <p:pic>
        <p:nvPicPr>
          <p:cNvPr id="11" name="SK-9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1000" y="3409057"/>
            <a:ext cx="5619750" cy="2020342"/>
          </a:xfrm>
          <a:prstGeom prst="rect">
            <a:avLst/>
          </a:prstGeom>
        </p:spPr>
      </p:pic>
      <p:pic>
        <p:nvPicPr>
          <p:cNvPr id="12" name="SK-9-img-11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3400" y="3561457"/>
            <a:ext cx="5314950" cy="333375"/>
          </a:xfrm>
          <a:prstGeom prst="rect">
            <a:avLst/>
          </a:prstGeom>
        </p:spPr>
      </p:pic>
      <p:pic>
        <p:nvPicPr>
          <p:cNvPr id="13" name="SK-9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33400" y="3594795"/>
            <a:ext cx="228600" cy="190500"/>
          </a:xfrm>
          <a:prstGeom prst="rect">
            <a:avLst/>
          </a:prstGeom>
        </p:spPr>
      </p:pic>
      <p:pic>
        <p:nvPicPr>
          <p:cNvPr id="14" name="SK-9-img-13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3400" y="4047232"/>
            <a:ext cx="142875" cy="114300"/>
          </a:xfrm>
          <a:prstGeom prst="rect">
            <a:avLst/>
          </a:prstGeom>
        </p:spPr>
      </p:pic>
      <p:pic>
        <p:nvPicPr>
          <p:cNvPr id="15" name="SK-9-img-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33400" y="4336703"/>
            <a:ext cx="142875" cy="114300"/>
          </a:xfrm>
          <a:prstGeom prst="rect">
            <a:avLst/>
          </a:prstGeom>
        </p:spPr>
      </p:pic>
      <p:pic>
        <p:nvPicPr>
          <p:cNvPr id="16" name="SK-9-img-15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3400" y="4626173"/>
            <a:ext cx="142875" cy="114300"/>
          </a:xfrm>
          <a:prstGeom prst="rect">
            <a:avLst/>
          </a:prstGeom>
        </p:spPr>
      </p:pic>
      <p:pic>
        <p:nvPicPr>
          <p:cNvPr id="17" name="SK-9-img-16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1250" y="1198215"/>
            <a:ext cx="5619750" cy="2020342"/>
          </a:xfrm>
          <a:prstGeom prst="rect">
            <a:avLst/>
          </a:prstGeom>
        </p:spPr>
      </p:pic>
      <p:pic>
        <p:nvPicPr>
          <p:cNvPr id="18" name="SK-9-img-1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43650" y="1350615"/>
            <a:ext cx="5314950" cy="333375"/>
          </a:xfrm>
          <a:prstGeom prst="rect">
            <a:avLst/>
          </a:prstGeom>
        </p:spPr>
      </p:pic>
      <p:pic>
        <p:nvPicPr>
          <p:cNvPr id="19" name="SK-9-img-18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43650" y="1383953"/>
            <a:ext cx="228600" cy="190500"/>
          </a:xfrm>
          <a:prstGeom prst="rect">
            <a:avLst/>
          </a:prstGeom>
        </p:spPr>
      </p:pic>
      <p:pic>
        <p:nvPicPr>
          <p:cNvPr id="20" name="SK-9-img-1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43650" y="1836390"/>
            <a:ext cx="142875" cy="114300"/>
          </a:xfrm>
          <a:prstGeom prst="rect">
            <a:avLst/>
          </a:prstGeom>
        </p:spPr>
      </p:pic>
      <p:pic>
        <p:nvPicPr>
          <p:cNvPr id="21" name="SK-9-img-2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43650" y="2125861"/>
            <a:ext cx="142875" cy="114300"/>
          </a:xfrm>
          <a:prstGeom prst="rect">
            <a:avLst/>
          </a:prstGeom>
        </p:spPr>
      </p:pic>
      <p:pic>
        <p:nvPicPr>
          <p:cNvPr id="22" name="SK-9-img-2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43650" y="2415332"/>
            <a:ext cx="142875" cy="114300"/>
          </a:xfrm>
          <a:prstGeom prst="rect">
            <a:avLst/>
          </a:prstGeom>
        </p:spPr>
      </p:pic>
      <p:pic>
        <p:nvPicPr>
          <p:cNvPr id="23" name="SK-9-img-2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91250" y="3409057"/>
            <a:ext cx="5619750" cy="2020342"/>
          </a:xfrm>
          <a:prstGeom prst="rect">
            <a:avLst/>
          </a:prstGeom>
        </p:spPr>
      </p:pic>
      <p:pic>
        <p:nvPicPr>
          <p:cNvPr id="24" name="SK-9-img-2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43650" y="3561457"/>
            <a:ext cx="5314950" cy="333375"/>
          </a:xfrm>
          <a:prstGeom prst="rect">
            <a:avLst/>
          </a:prstGeom>
        </p:spPr>
      </p:pic>
      <p:pic>
        <p:nvPicPr>
          <p:cNvPr id="25" name="SK-9-img-2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43650" y="3594795"/>
            <a:ext cx="228600" cy="190500"/>
          </a:xfrm>
          <a:prstGeom prst="rect">
            <a:avLst/>
          </a:prstGeom>
        </p:spPr>
      </p:pic>
      <p:pic>
        <p:nvPicPr>
          <p:cNvPr id="26" name="SK-9-img-25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43650" y="4047232"/>
            <a:ext cx="142875" cy="114300"/>
          </a:xfrm>
          <a:prstGeom prst="rect">
            <a:avLst/>
          </a:prstGeom>
        </p:spPr>
      </p:pic>
      <p:pic>
        <p:nvPicPr>
          <p:cNvPr id="27" name="SK-9-img-26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43650" y="4336703"/>
            <a:ext cx="142875" cy="114300"/>
          </a:xfrm>
          <a:prstGeom prst="rect">
            <a:avLst/>
          </a:prstGeom>
        </p:spPr>
      </p:pic>
      <p:pic>
        <p:nvPicPr>
          <p:cNvPr id="28" name="SK-9-img-2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43650" y="4626173"/>
            <a:ext cx="142875" cy="114300"/>
          </a:xfrm>
          <a:prstGeom prst="rect">
            <a:avLst/>
          </a:prstGeom>
        </p:spPr>
      </p:pic>
      <p:pic>
        <p:nvPicPr>
          <p:cNvPr id="29" name="SK-9-img-2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81000" y="5619750"/>
            <a:ext cx="11430000" cy="857250"/>
          </a:xfrm>
          <a:prstGeom prst="rect">
            <a:avLst/>
          </a:prstGeom>
        </p:spPr>
      </p:pic>
      <p:pic>
        <p:nvPicPr>
          <p:cNvPr id="30" name="SK-9-img-2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09600" y="5895975"/>
            <a:ext cx="381000" cy="304800"/>
          </a:xfrm>
          <a:prstGeom prst="rect">
            <a:avLst/>
          </a:prstGeom>
        </p:spPr>
      </p:pic>
      <p:sp>
        <p:nvSpPr>
          <p:cNvPr id="31" name="SK-9-text-30"/>
          <p:cNvSpPr/>
          <p:nvPr/>
        </p:nvSpPr>
        <p:spPr>
          <a:xfrm>
            <a:off x="571500" y="381000"/>
            <a:ext cx="11620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A1A"/>
                </a:solidFill>
              </a:rPr>
              <a:t>Physical Signs and Somatic Symptoms</a:t>
            </a:r>
            <a:endParaRPr lang="en-US" sz="2550" dirty="0"/>
          </a:p>
        </p:txBody>
      </p:sp>
      <p:sp>
        <p:nvSpPr>
          <p:cNvPr id="32" name="SK-9-text-31"/>
          <p:cNvSpPr/>
          <p:nvPr/>
        </p:nvSpPr>
        <p:spPr>
          <a:xfrm>
            <a:off x="571500" y="807690"/>
            <a:ext cx="113157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E065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CLINICAL MODULE</a:t>
            </a:r>
            <a:endParaRPr lang="en-US" sz="1050" dirty="0"/>
          </a:p>
        </p:txBody>
      </p:sp>
      <p:sp>
        <p:nvSpPr>
          <p:cNvPr id="33" name="SK-9-text-32"/>
          <p:cNvSpPr/>
          <p:nvPr/>
        </p:nvSpPr>
        <p:spPr>
          <a:xfrm>
            <a:off x="876300" y="1350615"/>
            <a:ext cx="584644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Cardiovascular &amp; Respiratory</a:t>
            </a:r>
            <a:endParaRPr lang="en-US" sz="1350" dirty="0"/>
          </a:p>
        </p:txBody>
      </p:sp>
      <p:sp>
        <p:nvSpPr>
          <p:cNvPr id="34" name="SK-9-text-33"/>
          <p:cNvSpPr/>
          <p:nvPr/>
        </p:nvSpPr>
        <p:spPr>
          <a:xfrm>
            <a:off x="771525" y="1798290"/>
            <a:ext cx="749808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Palpitations (racing or fluttering heart)</a:t>
            </a:r>
            <a:endParaRPr lang="en-US" sz="1200" dirty="0"/>
          </a:p>
        </p:txBody>
      </p:sp>
      <p:sp>
        <p:nvSpPr>
          <p:cNvPr id="35" name="SK-9-text-34"/>
          <p:cNvSpPr/>
          <p:nvPr/>
        </p:nvSpPr>
        <p:spPr>
          <a:xfrm>
            <a:off x="771525" y="2087761"/>
            <a:ext cx="54864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Chest tightness or "heaviness"</a:t>
            </a:r>
            <a:endParaRPr lang="en-US" sz="1200" dirty="0"/>
          </a:p>
        </p:txBody>
      </p:sp>
      <p:sp>
        <p:nvSpPr>
          <p:cNvPr id="36" name="SK-9-text-35"/>
          <p:cNvSpPr/>
          <p:nvPr/>
        </p:nvSpPr>
        <p:spPr>
          <a:xfrm>
            <a:off x="771525" y="2377232"/>
            <a:ext cx="603504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Breathlessness / Hyperventilation</a:t>
            </a:r>
            <a:endParaRPr lang="en-US" sz="1200" dirty="0"/>
          </a:p>
        </p:txBody>
      </p:sp>
      <p:sp>
        <p:nvSpPr>
          <p:cNvPr id="37" name="SK-9-text-36"/>
          <p:cNvSpPr/>
          <p:nvPr/>
        </p:nvSpPr>
        <p:spPr>
          <a:xfrm>
            <a:off x="876300" y="3561457"/>
            <a:ext cx="337756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Gastrointestinal</a:t>
            </a:r>
            <a:endParaRPr lang="en-US" sz="1350" dirty="0"/>
          </a:p>
        </p:txBody>
      </p:sp>
      <p:sp>
        <p:nvSpPr>
          <p:cNvPr id="38" name="SK-9-text-37"/>
          <p:cNvSpPr/>
          <p:nvPr/>
        </p:nvSpPr>
        <p:spPr>
          <a:xfrm>
            <a:off x="771525" y="4009132"/>
            <a:ext cx="531495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Nausea and "butterflies"</a:t>
            </a:r>
            <a:endParaRPr lang="en-US" sz="1200" dirty="0"/>
          </a:p>
        </p:txBody>
      </p:sp>
      <p:sp>
        <p:nvSpPr>
          <p:cNvPr id="39" name="SK-9-text-38"/>
          <p:cNvSpPr/>
          <p:nvPr/>
        </p:nvSpPr>
        <p:spPr>
          <a:xfrm>
            <a:off x="771525" y="4298603"/>
            <a:ext cx="531495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Indigestion / Acid reflux</a:t>
            </a:r>
            <a:endParaRPr lang="en-US" sz="1200" dirty="0"/>
          </a:p>
        </p:txBody>
      </p:sp>
      <p:sp>
        <p:nvSpPr>
          <p:cNvPr id="40" name="SK-9-text-39"/>
          <p:cNvSpPr/>
          <p:nvPr/>
        </p:nvSpPr>
        <p:spPr>
          <a:xfrm>
            <a:off x="771525" y="4588073"/>
            <a:ext cx="694944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IBS-type symptoms / Bowel habit change</a:t>
            </a:r>
            <a:endParaRPr lang="en-US" sz="1200" dirty="0"/>
          </a:p>
        </p:txBody>
      </p:sp>
      <p:sp>
        <p:nvSpPr>
          <p:cNvPr id="41" name="SK-9-text-40"/>
          <p:cNvSpPr/>
          <p:nvPr/>
        </p:nvSpPr>
        <p:spPr>
          <a:xfrm>
            <a:off x="6686550" y="1350615"/>
            <a:ext cx="481774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Neuromuscular &amp; General</a:t>
            </a:r>
            <a:endParaRPr lang="en-US" sz="1350" dirty="0"/>
          </a:p>
        </p:txBody>
      </p:sp>
      <p:sp>
        <p:nvSpPr>
          <p:cNvPr id="42" name="SK-9-text-41"/>
          <p:cNvSpPr/>
          <p:nvPr/>
        </p:nvSpPr>
        <p:spPr>
          <a:xfrm>
            <a:off x="6581775" y="1798290"/>
            <a:ext cx="561022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Muscle tension (jaw, neck, shoulders)</a:t>
            </a:r>
            <a:endParaRPr lang="en-US" sz="1200" dirty="0"/>
          </a:p>
        </p:txBody>
      </p:sp>
      <p:sp>
        <p:nvSpPr>
          <p:cNvPr id="43" name="SK-9-text-42"/>
          <p:cNvSpPr/>
          <p:nvPr/>
        </p:nvSpPr>
        <p:spPr>
          <a:xfrm>
            <a:off x="6581775" y="2087761"/>
            <a:ext cx="531495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Tension-type headaches</a:t>
            </a:r>
            <a:endParaRPr lang="en-US" sz="1200" dirty="0"/>
          </a:p>
        </p:txBody>
      </p:sp>
      <p:sp>
        <p:nvSpPr>
          <p:cNvPr id="44" name="SK-9-text-43"/>
          <p:cNvSpPr/>
          <p:nvPr/>
        </p:nvSpPr>
        <p:spPr>
          <a:xfrm>
            <a:off x="6581775" y="2377232"/>
            <a:ext cx="561022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Fatigue and generalized body aches</a:t>
            </a:r>
            <a:endParaRPr lang="en-US" sz="1200" dirty="0"/>
          </a:p>
        </p:txBody>
      </p:sp>
      <p:sp>
        <p:nvSpPr>
          <p:cNvPr id="45" name="SK-9-text-44"/>
          <p:cNvSpPr/>
          <p:nvPr/>
        </p:nvSpPr>
        <p:spPr>
          <a:xfrm>
            <a:off x="6686550" y="3561457"/>
            <a:ext cx="52292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Dermatological &amp; Systemic</a:t>
            </a:r>
            <a:endParaRPr lang="en-US" sz="1350" dirty="0"/>
          </a:p>
        </p:txBody>
      </p:sp>
      <p:sp>
        <p:nvSpPr>
          <p:cNvPr id="46" name="SK-9-text-45"/>
          <p:cNvSpPr/>
          <p:nvPr/>
        </p:nvSpPr>
        <p:spPr>
          <a:xfrm>
            <a:off x="6581775" y="4009132"/>
            <a:ext cx="561022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Skin flares (eczema, psoriasis, hives)</a:t>
            </a:r>
            <a:endParaRPr lang="en-US" sz="1200" dirty="0"/>
          </a:p>
        </p:txBody>
      </p:sp>
      <p:sp>
        <p:nvSpPr>
          <p:cNvPr id="47" name="SK-9-text-46"/>
          <p:cNvSpPr/>
          <p:nvPr/>
        </p:nvSpPr>
        <p:spPr>
          <a:xfrm>
            <a:off x="6581775" y="4298603"/>
            <a:ext cx="561022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Altered menstruation / PMS exacerbation</a:t>
            </a:r>
            <a:endParaRPr lang="en-US" sz="1200" dirty="0"/>
          </a:p>
        </p:txBody>
      </p:sp>
      <p:sp>
        <p:nvSpPr>
          <p:cNvPr id="48" name="SK-9-text-47"/>
          <p:cNvSpPr/>
          <p:nvPr/>
        </p:nvSpPr>
        <p:spPr>
          <a:xfrm>
            <a:off x="6581775" y="4588073"/>
            <a:ext cx="561022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Increased susceptibility to infections</a:t>
            </a:r>
            <a:endParaRPr lang="en-US" sz="1200" dirty="0"/>
          </a:p>
        </p:txBody>
      </p:sp>
      <p:sp>
        <p:nvSpPr>
          <p:cNvPr id="49" name="SK-9-text-48"/>
          <p:cNvSpPr/>
          <p:nvPr/>
        </p:nvSpPr>
        <p:spPr>
          <a:xfrm>
            <a:off x="1181100" y="5772150"/>
            <a:ext cx="708088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D32F2F"/>
                </a:solidFill>
              </a:rPr>
              <a:t>URGENT MEDICAL ASSESSMENT REQUIRED</a:t>
            </a:r>
            <a:endParaRPr lang="en-US" sz="1350" dirty="0"/>
          </a:p>
        </p:txBody>
      </p:sp>
      <p:sp>
        <p:nvSpPr>
          <p:cNvPr id="50" name="SK-9-text-49"/>
          <p:cNvSpPr/>
          <p:nvPr/>
        </p:nvSpPr>
        <p:spPr>
          <a:xfrm>
            <a:off x="1181100" y="6067425"/>
            <a:ext cx="110109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Chest pain • Syncope • New neurological symptoms • Severe breathlessness</a:t>
            </a:r>
            <a:endParaRPr lang="en-US" sz="1350" dirty="0"/>
          </a:p>
        </p:txBody>
      </p:sp>
      <p:sp>
        <p:nvSpPr>
          <p:cNvPr id="51" name="SK-9-text-50"/>
          <p:cNvSpPr/>
          <p:nvPr/>
        </p:nvSpPr>
        <p:spPr>
          <a:xfrm>
            <a:off x="10306050" y="6467475"/>
            <a:ext cx="18859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070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04800"/>
            <a:ext cx="11430000" cy="626715"/>
          </a:xfrm>
          <a:prstGeom prst="rect">
            <a:avLst/>
          </a:prstGeom>
        </p:spPr>
      </p:pic>
      <p:pic>
        <p:nvPicPr>
          <p:cNvPr id="5" name="SK-1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083915"/>
            <a:ext cx="6500813" cy="2306241"/>
          </a:xfrm>
          <a:prstGeom prst="rect">
            <a:avLst/>
          </a:prstGeom>
        </p:spPr>
      </p:pic>
      <p:pic>
        <p:nvPicPr>
          <p:cNvPr id="6" name="SK-1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286768"/>
            <a:ext cx="261937" cy="213420"/>
          </a:xfrm>
          <a:prstGeom prst="rect">
            <a:avLst/>
          </a:prstGeom>
        </p:spPr>
      </p:pic>
      <p:pic>
        <p:nvPicPr>
          <p:cNvPr id="7" name="SK-1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1674465"/>
            <a:ext cx="190500" cy="201662"/>
          </a:xfrm>
          <a:prstGeom prst="rect">
            <a:avLst/>
          </a:prstGeom>
        </p:spPr>
      </p:pic>
      <p:pic>
        <p:nvPicPr>
          <p:cNvPr id="8" name="SK-1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2230487"/>
            <a:ext cx="190500" cy="190500"/>
          </a:xfrm>
          <a:prstGeom prst="rect">
            <a:avLst/>
          </a:prstGeom>
        </p:spPr>
      </p:pic>
      <p:pic>
        <p:nvPicPr>
          <p:cNvPr id="9" name="SK-10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2786509"/>
            <a:ext cx="190500" cy="180380"/>
          </a:xfrm>
          <a:prstGeom prst="rect">
            <a:avLst/>
          </a:prstGeom>
        </p:spPr>
      </p:pic>
      <p:pic>
        <p:nvPicPr>
          <p:cNvPr id="10" name="SK-10-img-9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3542556"/>
            <a:ext cx="6500813" cy="2306241"/>
          </a:xfrm>
          <a:prstGeom prst="rect">
            <a:avLst/>
          </a:prstGeom>
        </p:spPr>
      </p:pic>
      <p:pic>
        <p:nvPicPr>
          <p:cNvPr id="11" name="SK-10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3745409"/>
            <a:ext cx="261937" cy="213420"/>
          </a:xfrm>
          <a:prstGeom prst="rect">
            <a:avLst/>
          </a:prstGeom>
        </p:spPr>
      </p:pic>
      <p:pic>
        <p:nvPicPr>
          <p:cNvPr id="12" name="SK-10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1500" y="4133106"/>
            <a:ext cx="190500" cy="190500"/>
          </a:xfrm>
          <a:prstGeom prst="rect">
            <a:avLst/>
          </a:prstGeom>
        </p:spPr>
      </p:pic>
      <p:pic>
        <p:nvPicPr>
          <p:cNvPr id="13" name="SK-10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1500" y="4689128"/>
            <a:ext cx="190500" cy="190500"/>
          </a:xfrm>
          <a:prstGeom prst="rect">
            <a:avLst/>
          </a:prstGeom>
        </p:spPr>
      </p:pic>
      <p:pic>
        <p:nvPicPr>
          <p:cNvPr id="14" name="SK-10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71500" y="5245150"/>
            <a:ext cx="190500" cy="190500"/>
          </a:xfrm>
          <a:prstGeom prst="rect">
            <a:avLst/>
          </a:prstGeom>
        </p:spPr>
      </p:pic>
      <p:pic>
        <p:nvPicPr>
          <p:cNvPr id="15" name="SK-10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81000" y="6077396"/>
            <a:ext cx="6500813" cy="617041"/>
          </a:xfrm>
          <a:prstGeom prst="rect">
            <a:avLst/>
          </a:prstGeom>
        </p:spPr>
      </p:pic>
      <p:pic>
        <p:nvPicPr>
          <p:cNvPr id="16" name="SK-10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33400" y="6217295"/>
            <a:ext cx="190500" cy="152400"/>
          </a:xfrm>
          <a:prstGeom prst="rect">
            <a:avLst/>
          </a:prstGeom>
        </p:spPr>
      </p:pic>
      <p:pic>
        <p:nvPicPr>
          <p:cNvPr id="17" name="SK-10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167563" y="1717477"/>
            <a:ext cx="4643438" cy="4343400"/>
          </a:xfrm>
          <a:prstGeom prst="rect">
            <a:avLst/>
          </a:prstGeom>
        </p:spPr>
      </p:pic>
      <p:sp>
        <p:nvSpPr>
          <p:cNvPr id="18" name="SK-10-text-17"/>
          <p:cNvSpPr/>
          <p:nvPr/>
        </p:nvSpPr>
        <p:spPr>
          <a:xfrm>
            <a:off x="571500" y="304800"/>
            <a:ext cx="11431905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A1A"/>
                </a:solidFill>
              </a:rPr>
              <a:t>Emotional and Cognitive Signs</a:t>
            </a:r>
            <a:endParaRPr lang="en-US" sz="2550" dirty="0"/>
          </a:p>
        </p:txBody>
      </p:sp>
      <p:sp>
        <p:nvSpPr>
          <p:cNvPr id="19" name="SK-10-text-18"/>
          <p:cNvSpPr/>
          <p:nvPr/>
        </p:nvSpPr>
        <p:spPr>
          <a:xfrm>
            <a:off x="571500" y="731490"/>
            <a:ext cx="113157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E065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CLINICAL MODULE</a:t>
            </a:r>
            <a:endParaRPr lang="en-US" sz="1050" dirty="0"/>
          </a:p>
        </p:txBody>
      </p:sp>
      <p:sp>
        <p:nvSpPr>
          <p:cNvPr id="20" name="SK-10-text-19"/>
          <p:cNvSpPr/>
          <p:nvPr/>
        </p:nvSpPr>
        <p:spPr>
          <a:xfrm>
            <a:off x="947737" y="1236315"/>
            <a:ext cx="6119813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Emotional Impacts</a:t>
            </a:r>
            <a:endParaRPr lang="en-US" sz="1650" dirty="0"/>
          </a:p>
        </p:txBody>
      </p:sp>
      <p:sp>
        <p:nvSpPr>
          <p:cNvPr id="21" name="SK-10-text-20"/>
          <p:cNvSpPr/>
          <p:nvPr/>
        </p:nvSpPr>
        <p:spPr>
          <a:xfrm>
            <a:off x="876300" y="1645890"/>
            <a:ext cx="5815013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Irritability &amp; Tension:</a:t>
            </a:r>
            <a:r>
              <a:rPr lang="en-US" sz="135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Low threshold for frustration; "snappy" with family or staff.</a:t>
            </a:r>
            <a:endParaRPr lang="en-US" sz="1350" dirty="0"/>
          </a:p>
        </p:txBody>
      </p:sp>
      <p:sp>
        <p:nvSpPr>
          <p:cNvPr id="22" name="SK-10-text-21"/>
          <p:cNvSpPr/>
          <p:nvPr/>
        </p:nvSpPr>
        <p:spPr>
          <a:xfrm>
            <a:off x="876300" y="2201912"/>
            <a:ext cx="5815013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Helplessness:</a:t>
            </a:r>
            <a:r>
              <a:rPr lang="en-US" sz="135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Feeling overwhelmed by tasks that were previously manageable.</a:t>
            </a:r>
            <a:endParaRPr lang="en-US" sz="1350" dirty="0"/>
          </a:p>
        </p:txBody>
      </p:sp>
      <p:sp>
        <p:nvSpPr>
          <p:cNvPr id="23" name="SK-10-text-22"/>
          <p:cNvSpPr/>
          <p:nvPr/>
        </p:nvSpPr>
        <p:spPr>
          <a:xfrm>
            <a:off x="876300" y="2757934"/>
            <a:ext cx="5815013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Low Confidence:</a:t>
            </a:r>
            <a:r>
              <a:rPr lang="en-US" sz="135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Self-doubt and persistent guilt regarding performance.</a:t>
            </a:r>
            <a:endParaRPr lang="en-US" sz="1350" dirty="0"/>
          </a:p>
        </p:txBody>
      </p:sp>
      <p:sp>
        <p:nvSpPr>
          <p:cNvPr id="24" name="SK-10-text-23"/>
          <p:cNvSpPr/>
          <p:nvPr/>
        </p:nvSpPr>
        <p:spPr>
          <a:xfrm>
            <a:off x="947737" y="3694956"/>
            <a:ext cx="6119813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Cognitive Impacts</a:t>
            </a:r>
            <a:endParaRPr lang="en-US" sz="1650" dirty="0"/>
          </a:p>
        </p:txBody>
      </p:sp>
      <p:sp>
        <p:nvSpPr>
          <p:cNvPr id="25" name="SK-10-text-24"/>
          <p:cNvSpPr/>
          <p:nvPr/>
        </p:nvSpPr>
        <p:spPr>
          <a:xfrm>
            <a:off x="876300" y="4104531"/>
            <a:ext cx="5815013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Loss of Perspective:</a:t>
            </a:r>
            <a:r>
              <a:rPr lang="en-US" sz="135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Small problems feel like major catastrophes (catastrophizing).</a:t>
            </a:r>
            <a:endParaRPr lang="en-US" sz="1350" dirty="0"/>
          </a:p>
        </p:txBody>
      </p:sp>
      <p:sp>
        <p:nvSpPr>
          <p:cNvPr id="26" name="SK-10-text-25"/>
          <p:cNvSpPr/>
          <p:nvPr/>
        </p:nvSpPr>
        <p:spPr>
          <a:xfrm>
            <a:off x="876300" y="4660553"/>
            <a:ext cx="5815013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Poor Concentration:</a:t>
            </a:r>
            <a:r>
              <a:rPr lang="en-US" sz="135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Often described by patients as "brain fog" or being "all over the place."</a:t>
            </a:r>
            <a:endParaRPr lang="en-US" sz="1350" dirty="0"/>
          </a:p>
        </p:txBody>
      </p:sp>
      <p:sp>
        <p:nvSpPr>
          <p:cNvPr id="27" name="SK-10-text-26"/>
          <p:cNvSpPr/>
          <p:nvPr/>
        </p:nvSpPr>
        <p:spPr>
          <a:xfrm>
            <a:off x="876300" y="5216575"/>
            <a:ext cx="5815013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Indecisiveness:</a:t>
            </a:r>
            <a:r>
              <a:rPr lang="en-US" sz="135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Struggling with even simple choices, leading to procrastination.</a:t>
            </a:r>
            <a:endParaRPr lang="en-US" sz="1350" dirty="0"/>
          </a:p>
        </p:txBody>
      </p:sp>
      <p:sp>
        <p:nvSpPr>
          <p:cNvPr id="28" name="SK-10-text-27"/>
          <p:cNvSpPr/>
          <p:nvPr/>
        </p:nvSpPr>
        <p:spPr>
          <a:xfrm>
            <a:off x="723900" y="6172646"/>
            <a:ext cx="6196013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SCA Tip: Validate early. "It sounds like these feelings of guilt are making it very hard for you to switch off at home."</a:t>
            </a:r>
            <a:endParaRPr lang="en-US" sz="1200" dirty="0"/>
          </a:p>
        </p:txBody>
      </p:sp>
      <p:sp>
        <p:nvSpPr>
          <p:cNvPr id="29" name="SK-10-text-28"/>
          <p:cNvSpPr/>
          <p:nvPr/>
        </p:nvSpPr>
        <p:spPr>
          <a:xfrm>
            <a:off x="10306050" y="6467475"/>
            <a:ext cx="18859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070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</a:t>
            </a:r>
            <a:endParaRPr lang="en-US" sz="10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4221</Words>
  <Application>Microsoft Office PowerPoint</Application>
  <PresentationFormat>Widescreen</PresentationFormat>
  <Paragraphs>527</Paragraphs>
  <Slides>27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0" baseType="lpstr">
      <vt:lpstr>Inter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3</cp:revision>
  <dcterms:created xsi:type="dcterms:W3CDTF">2026-07-04T14:09:51Z</dcterms:created>
  <dcterms:modified xsi:type="dcterms:W3CDTF">2026-07-04T15:08:05Z</dcterms:modified>
</cp:coreProperties>
</file>