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34"/>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Lst>
  <p:sldSz cx="12192000" cy="6858000"/>
  <p:notesSz cx="6858000" cy="12192000"/>
  <p:embeddedFontLst>
    <p:embeddedFont>
      <p:font typeface="Inter" panose="020B0604020202020204" charset="0"/>
      <p:regular r:id="rId35"/>
      <p:bold r:id="rId36"/>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88" d="100"/>
          <a:sy n="88" d="100"/>
        </p:scale>
        <p:origin x="228" y="5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1.fnt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547906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hyperlink" Target="https://www.bradfordvts.co.uk/" TargetMode="External"/></Relationships>
</file>

<file path=ppt/slides/_rels/slide10.xml.rels><?xml version="1.0" encoding="UTF-8" standalone="yes"?>
<Relationships xmlns="http://schemas.openxmlformats.org/package/2006/relationships"><Relationship Id="rId8" Type="http://schemas.openxmlformats.org/officeDocument/2006/relationships/image" Target="../media/image93.png"/><Relationship Id="rId13" Type="http://schemas.openxmlformats.org/officeDocument/2006/relationships/image" Target="../media/image98.png"/><Relationship Id="rId3" Type="http://schemas.openxmlformats.org/officeDocument/2006/relationships/image" Target="../media/image70.png"/><Relationship Id="rId7" Type="http://schemas.openxmlformats.org/officeDocument/2006/relationships/image" Target="../media/image92.png"/><Relationship Id="rId12" Type="http://schemas.openxmlformats.org/officeDocument/2006/relationships/image" Target="../media/image97.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91.png"/><Relationship Id="rId11" Type="http://schemas.openxmlformats.org/officeDocument/2006/relationships/image" Target="../media/image96.png"/><Relationship Id="rId5" Type="http://schemas.openxmlformats.org/officeDocument/2006/relationships/image" Target="../media/image37.png"/><Relationship Id="rId10" Type="http://schemas.openxmlformats.org/officeDocument/2006/relationships/image" Target="../media/image95.png"/><Relationship Id="rId4" Type="http://schemas.openxmlformats.org/officeDocument/2006/relationships/image" Target="../media/image2.png"/><Relationship Id="rId9" Type="http://schemas.openxmlformats.org/officeDocument/2006/relationships/image" Target="../media/image94.png"/></Relationships>
</file>

<file path=ppt/slides/_rels/slide11.xml.rels><?xml version="1.0" encoding="UTF-8" standalone="yes"?>
<Relationships xmlns="http://schemas.openxmlformats.org/package/2006/relationships"><Relationship Id="rId8" Type="http://schemas.openxmlformats.org/officeDocument/2006/relationships/image" Target="../media/image101.png"/><Relationship Id="rId13" Type="http://schemas.openxmlformats.org/officeDocument/2006/relationships/image" Target="../media/image106.png"/><Relationship Id="rId18" Type="http://schemas.openxmlformats.org/officeDocument/2006/relationships/image" Target="../media/image111.png"/><Relationship Id="rId3" Type="http://schemas.openxmlformats.org/officeDocument/2006/relationships/image" Target="../media/image2.png"/><Relationship Id="rId21" Type="http://schemas.openxmlformats.org/officeDocument/2006/relationships/image" Target="../media/image76.png"/><Relationship Id="rId7" Type="http://schemas.openxmlformats.org/officeDocument/2006/relationships/image" Target="../media/image100.png"/><Relationship Id="rId12" Type="http://schemas.openxmlformats.org/officeDocument/2006/relationships/image" Target="../media/image105.png"/><Relationship Id="rId17" Type="http://schemas.openxmlformats.org/officeDocument/2006/relationships/image" Target="../media/image110.png"/><Relationship Id="rId2" Type="http://schemas.openxmlformats.org/officeDocument/2006/relationships/notesSlide" Target="../notesSlides/notesSlide11.xml"/><Relationship Id="rId16" Type="http://schemas.openxmlformats.org/officeDocument/2006/relationships/image" Target="../media/image109.png"/><Relationship Id="rId20" Type="http://schemas.openxmlformats.org/officeDocument/2006/relationships/image" Target="../media/image113.png"/><Relationship Id="rId1" Type="http://schemas.openxmlformats.org/officeDocument/2006/relationships/slideLayout" Target="../slideLayouts/slideLayout1.xml"/><Relationship Id="rId6" Type="http://schemas.openxmlformats.org/officeDocument/2006/relationships/image" Target="../media/image92.png"/><Relationship Id="rId11" Type="http://schemas.openxmlformats.org/officeDocument/2006/relationships/image" Target="../media/image104.png"/><Relationship Id="rId5" Type="http://schemas.openxmlformats.org/officeDocument/2006/relationships/image" Target="../media/image99.png"/><Relationship Id="rId15" Type="http://schemas.openxmlformats.org/officeDocument/2006/relationships/image" Target="../media/image108.png"/><Relationship Id="rId10" Type="http://schemas.openxmlformats.org/officeDocument/2006/relationships/image" Target="../media/image103.png"/><Relationship Id="rId19" Type="http://schemas.openxmlformats.org/officeDocument/2006/relationships/image" Target="../media/image112.png"/><Relationship Id="rId4" Type="http://schemas.openxmlformats.org/officeDocument/2006/relationships/image" Target="../media/image37.png"/><Relationship Id="rId9" Type="http://schemas.openxmlformats.org/officeDocument/2006/relationships/image" Target="../media/image102.png"/><Relationship Id="rId14" Type="http://schemas.openxmlformats.org/officeDocument/2006/relationships/image" Target="../media/image107.png"/><Relationship Id="rId22" Type="http://schemas.openxmlformats.org/officeDocument/2006/relationships/image" Target="../media/image114.png"/></Relationships>
</file>

<file path=ppt/slides/_rels/slide12.xml.rels><?xml version="1.0" encoding="UTF-8" standalone="yes"?>
<Relationships xmlns="http://schemas.openxmlformats.org/package/2006/relationships"><Relationship Id="rId8" Type="http://schemas.openxmlformats.org/officeDocument/2006/relationships/image" Target="../media/image117.png"/><Relationship Id="rId13" Type="http://schemas.openxmlformats.org/officeDocument/2006/relationships/image" Target="../media/image122.png"/><Relationship Id="rId3" Type="http://schemas.openxmlformats.org/officeDocument/2006/relationships/image" Target="../media/image1.png"/><Relationship Id="rId7" Type="http://schemas.openxmlformats.org/officeDocument/2006/relationships/image" Target="../media/image116.png"/><Relationship Id="rId12" Type="http://schemas.openxmlformats.org/officeDocument/2006/relationships/image" Target="../media/image121.png"/><Relationship Id="rId17" Type="http://schemas.openxmlformats.org/officeDocument/2006/relationships/image" Target="../media/image126.png"/><Relationship Id="rId2" Type="http://schemas.openxmlformats.org/officeDocument/2006/relationships/notesSlide" Target="../notesSlides/notesSlide12.xml"/><Relationship Id="rId16" Type="http://schemas.openxmlformats.org/officeDocument/2006/relationships/image" Target="../media/image125.png"/><Relationship Id="rId1" Type="http://schemas.openxmlformats.org/officeDocument/2006/relationships/slideLayout" Target="../slideLayouts/slideLayout1.xml"/><Relationship Id="rId6" Type="http://schemas.openxmlformats.org/officeDocument/2006/relationships/image" Target="../media/image115.png"/><Relationship Id="rId11" Type="http://schemas.openxmlformats.org/officeDocument/2006/relationships/image" Target="../media/image120.png"/><Relationship Id="rId5" Type="http://schemas.openxmlformats.org/officeDocument/2006/relationships/image" Target="../media/image7.png"/><Relationship Id="rId15" Type="http://schemas.openxmlformats.org/officeDocument/2006/relationships/image" Target="../media/image124.png"/><Relationship Id="rId10" Type="http://schemas.openxmlformats.org/officeDocument/2006/relationships/image" Target="../media/image119.png"/><Relationship Id="rId4" Type="http://schemas.openxmlformats.org/officeDocument/2006/relationships/image" Target="../media/image2.png"/><Relationship Id="rId9" Type="http://schemas.openxmlformats.org/officeDocument/2006/relationships/image" Target="../media/image118.png"/><Relationship Id="rId14" Type="http://schemas.openxmlformats.org/officeDocument/2006/relationships/image" Target="../media/image123.png"/></Relationships>
</file>

<file path=ppt/slides/_rels/slide13.xml.rels><?xml version="1.0" encoding="UTF-8" standalone="yes"?>
<Relationships xmlns="http://schemas.openxmlformats.org/package/2006/relationships"><Relationship Id="rId8" Type="http://schemas.openxmlformats.org/officeDocument/2006/relationships/image" Target="../media/image129.png"/><Relationship Id="rId3" Type="http://schemas.openxmlformats.org/officeDocument/2006/relationships/image" Target="../media/image70.png"/><Relationship Id="rId7" Type="http://schemas.openxmlformats.org/officeDocument/2006/relationships/image" Target="../media/image128.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27.png"/><Relationship Id="rId5"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image" Target="../media/image130.png"/></Relationships>
</file>

<file path=ppt/slides/_rels/slide14.xml.rels><?xml version="1.0" encoding="UTF-8" standalone="yes"?>
<Relationships xmlns="http://schemas.openxmlformats.org/package/2006/relationships"><Relationship Id="rId8" Type="http://schemas.openxmlformats.org/officeDocument/2006/relationships/image" Target="../media/image133.png"/><Relationship Id="rId13" Type="http://schemas.openxmlformats.org/officeDocument/2006/relationships/image" Target="../media/image138.png"/><Relationship Id="rId18" Type="http://schemas.openxmlformats.org/officeDocument/2006/relationships/image" Target="../media/image143.png"/><Relationship Id="rId3" Type="http://schemas.openxmlformats.org/officeDocument/2006/relationships/image" Target="../media/image1.png"/><Relationship Id="rId7" Type="http://schemas.openxmlformats.org/officeDocument/2006/relationships/image" Target="../media/image132.png"/><Relationship Id="rId12" Type="http://schemas.openxmlformats.org/officeDocument/2006/relationships/image" Target="../media/image137.png"/><Relationship Id="rId17" Type="http://schemas.openxmlformats.org/officeDocument/2006/relationships/image" Target="../media/image142.png"/><Relationship Id="rId2" Type="http://schemas.openxmlformats.org/officeDocument/2006/relationships/notesSlide" Target="../notesSlides/notesSlide14.xml"/><Relationship Id="rId16" Type="http://schemas.openxmlformats.org/officeDocument/2006/relationships/image" Target="../media/image141.png"/><Relationship Id="rId20" Type="http://schemas.openxmlformats.org/officeDocument/2006/relationships/image" Target="../media/image57.png"/><Relationship Id="rId1" Type="http://schemas.openxmlformats.org/officeDocument/2006/relationships/slideLayout" Target="../slideLayouts/slideLayout1.xml"/><Relationship Id="rId6" Type="http://schemas.openxmlformats.org/officeDocument/2006/relationships/image" Target="../media/image131.png"/><Relationship Id="rId11" Type="http://schemas.openxmlformats.org/officeDocument/2006/relationships/image" Target="../media/image136.png"/><Relationship Id="rId5" Type="http://schemas.openxmlformats.org/officeDocument/2006/relationships/image" Target="../media/image7.png"/><Relationship Id="rId15" Type="http://schemas.openxmlformats.org/officeDocument/2006/relationships/image" Target="../media/image140.png"/><Relationship Id="rId10" Type="http://schemas.openxmlformats.org/officeDocument/2006/relationships/image" Target="../media/image135.png"/><Relationship Id="rId19" Type="http://schemas.openxmlformats.org/officeDocument/2006/relationships/image" Target="../media/image144.png"/><Relationship Id="rId4" Type="http://schemas.openxmlformats.org/officeDocument/2006/relationships/image" Target="../media/image2.png"/><Relationship Id="rId9" Type="http://schemas.openxmlformats.org/officeDocument/2006/relationships/image" Target="../media/image134.png"/><Relationship Id="rId14" Type="http://schemas.openxmlformats.org/officeDocument/2006/relationships/image" Target="../media/image139.png"/></Relationships>
</file>

<file path=ppt/slides/_rels/slide15.xml.rels><?xml version="1.0" encoding="UTF-8" standalone="yes"?>
<Relationships xmlns="http://schemas.openxmlformats.org/package/2006/relationships"><Relationship Id="rId8" Type="http://schemas.openxmlformats.org/officeDocument/2006/relationships/image" Target="../media/image147.png"/><Relationship Id="rId13" Type="http://schemas.openxmlformats.org/officeDocument/2006/relationships/image" Target="../media/image152.png"/><Relationship Id="rId3" Type="http://schemas.openxmlformats.org/officeDocument/2006/relationships/image" Target="../media/image1.png"/><Relationship Id="rId7" Type="http://schemas.openxmlformats.org/officeDocument/2006/relationships/image" Target="../media/image146.png"/><Relationship Id="rId12" Type="http://schemas.openxmlformats.org/officeDocument/2006/relationships/image" Target="../media/image151.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145.png"/><Relationship Id="rId11" Type="http://schemas.openxmlformats.org/officeDocument/2006/relationships/image" Target="../media/image150.png"/><Relationship Id="rId5" Type="http://schemas.openxmlformats.org/officeDocument/2006/relationships/image" Target="../media/image7.png"/><Relationship Id="rId15" Type="http://schemas.openxmlformats.org/officeDocument/2006/relationships/image" Target="../media/image154.png"/><Relationship Id="rId10" Type="http://schemas.openxmlformats.org/officeDocument/2006/relationships/image" Target="../media/image149.png"/><Relationship Id="rId4" Type="http://schemas.openxmlformats.org/officeDocument/2006/relationships/image" Target="../media/image2.png"/><Relationship Id="rId9" Type="http://schemas.openxmlformats.org/officeDocument/2006/relationships/image" Target="../media/image148.png"/><Relationship Id="rId14" Type="http://schemas.openxmlformats.org/officeDocument/2006/relationships/image" Target="../media/image153.png"/></Relationships>
</file>

<file path=ppt/slides/_rels/slide16.xml.rels><?xml version="1.0" encoding="UTF-8" standalone="yes"?>
<Relationships xmlns="http://schemas.openxmlformats.org/package/2006/relationships"><Relationship Id="rId8" Type="http://schemas.openxmlformats.org/officeDocument/2006/relationships/image" Target="../media/image157.png"/><Relationship Id="rId13" Type="http://schemas.openxmlformats.org/officeDocument/2006/relationships/image" Target="../media/image162.png"/><Relationship Id="rId18" Type="http://schemas.openxmlformats.org/officeDocument/2006/relationships/image" Target="../media/image167.png"/><Relationship Id="rId3" Type="http://schemas.openxmlformats.org/officeDocument/2006/relationships/image" Target="../media/image1.png"/><Relationship Id="rId7" Type="http://schemas.openxmlformats.org/officeDocument/2006/relationships/image" Target="../media/image156.png"/><Relationship Id="rId12" Type="http://schemas.openxmlformats.org/officeDocument/2006/relationships/image" Target="../media/image161.png"/><Relationship Id="rId17" Type="http://schemas.openxmlformats.org/officeDocument/2006/relationships/image" Target="../media/image166.png"/><Relationship Id="rId2" Type="http://schemas.openxmlformats.org/officeDocument/2006/relationships/notesSlide" Target="../notesSlides/notesSlide16.xml"/><Relationship Id="rId16" Type="http://schemas.openxmlformats.org/officeDocument/2006/relationships/image" Target="../media/image165.png"/><Relationship Id="rId20" Type="http://schemas.openxmlformats.org/officeDocument/2006/relationships/image" Target="../media/image169.png"/><Relationship Id="rId1" Type="http://schemas.openxmlformats.org/officeDocument/2006/relationships/slideLayout" Target="../slideLayouts/slideLayout1.xml"/><Relationship Id="rId6" Type="http://schemas.openxmlformats.org/officeDocument/2006/relationships/image" Target="../media/image155.png"/><Relationship Id="rId11" Type="http://schemas.openxmlformats.org/officeDocument/2006/relationships/image" Target="../media/image160.png"/><Relationship Id="rId5" Type="http://schemas.openxmlformats.org/officeDocument/2006/relationships/image" Target="../media/image37.png"/><Relationship Id="rId15" Type="http://schemas.openxmlformats.org/officeDocument/2006/relationships/image" Target="../media/image164.png"/><Relationship Id="rId10" Type="http://schemas.openxmlformats.org/officeDocument/2006/relationships/image" Target="../media/image159.png"/><Relationship Id="rId19" Type="http://schemas.openxmlformats.org/officeDocument/2006/relationships/image" Target="../media/image168.png"/><Relationship Id="rId4" Type="http://schemas.openxmlformats.org/officeDocument/2006/relationships/image" Target="../media/image2.png"/><Relationship Id="rId9" Type="http://schemas.openxmlformats.org/officeDocument/2006/relationships/image" Target="../media/image158.png"/><Relationship Id="rId14" Type="http://schemas.openxmlformats.org/officeDocument/2006/relationships/image" Target="../media/image163.png"/></Relationships>
</file>

<file path=ppt/slides/_rels/slide17.xml.rels><?xml version="1.0" encoding="UTF-8" standalone="yes"?>
<Relationships xmlns="http://schemas.openxmlformats.org/package/2006/relationships"><Relationship Id="rId8" Type="http://schemas.openxmlformats.org/officeDocument/2006/relationships/image" Target="../media/image172.png"/><Relationship Id="rId13" Type="http://schemas.openxmlformats.org/officeDocument/2006/relationships/image" Target="../media/image177.png"/><Relationship Id="rId18" Type="http://schemas.openxmlformats.org/officeDocument/2006/relationships/image" Target="../media/image182.png"/><Relationship Id="rId3" Type="http://schemas.openxmlformats.org/officeDocument/2006/relationships/image" Target="../media/image28.png"/><Relationship Id="rId21" Type="http://schemas.openxmlformats.org/officeDocument/2006/relationships/image" Target="../media/image185.png"/><Relationship Id="rId7" Type="http://schemas.openxmlformats.org/officeDocument/2006/relationships/image" Target="../media/image171.png"/><Relationship Id="rId12" Type="http://schemas.openxmlformats.org/officeDocument/2006/relationships/image" Target="../media/image176.png"/><Relationship Id="rId17" Type="http://schemas.openxmlformats.org/officeDocument/2006/relationships/image" Target="../media/image181.png"/><Relationship Id="rId25" Type="http://schemas.openxmlformats.org/officeDocument/2006/relationships/image" Target="../media/image189.png"/><Relationship Id="rId2" Type="http://schemas.openxmlformats.org/officeDocument/2006/relationships/notesSlide" Target="../notesSlides/notesSlide17.xml"/><Relationship Id="rId16" Type="http://schemas.openxmlformats.org/officeDocument/2006/relationships/image" Target="../media/image180.png"/><Relationship Id="rId20" Type="http://schemas.openxmlformats.org/officeDocument/2006/relationships/image" Target="../media/image184.png"/><Relationship Id="rId1" Type="http://schemas.openxmlformats.org/officeDocument/2006/relationships/slideLayout" Target="../slideLayouts/slideLayout1.xml"/><Relationship Id="rId6" Type="http://schemas.openxmlformats.org/officeDocument/2006/relationships/image" Target="../media/image170.png"/><Relationship Id="rId11" Type="http://schemas.openxmlformats.org/officeDocument/2006/relationships/image" Target="../media/image175.png"/><Relationship Id="rId24" Type="http://schemas.openxmlformats.org/officeDocument/2006/relationships/image" Target="../media/image188.png"/><Relationship Id="rId5" Type="http://schemas.openxmlformats.org/officeDocument/2006/relationships/image" Target="../media/image7.png"/><Relationship Id="rId15" Type="http://schemas.openxmlformats.org/officeDocument/2006/relationships/image" Target="../media/image179.png"/><Relationship Id="rId23" Type="http://schemas.openxmlformats.org/officeDocument/2006/relationships/image" Target="../media/image187.png"/><Relationship Id="rId10" Type="http://schemas.openxmlformats.org/officeDocument/2006/relationships/image" Target="../media/image174.png"/><Relationship Id="rId19" Type="http://schemas.openxmlformats.org/officeDocument/2006/relationships/image" Target="../media/image183.png"/><Relationship Id="rId4" Type="http://schemas.openxmlformats.org/officeDocument/2006/relationships/image" Target="../media/image2.png"/><Relationship Id="rId9" Type="http://schemas.openxmlformats.org/officeDocument/2006/relationships/image" Target="../media/image173.png"/><Relationship Id="rId14" Type="http://schemas.openxmlformats.org/officeDocument/2006/relationships/image" Target="../media/image178.png"/><Relationship Id="rId22" Type="http://schemas.openxmlformats.org/officeDocument/2006/relationships/image" Target="../media/image186.png"/></Relationships>
</file>

<file path=ppt/slides/_rels/slide18.xml.rels><?xml version="1.0" encoding="UTF-8" standalone="yes"?>
<Relationships xmlns="http://schemas.openxmlformats.org/package/2006/relationships"><Relationship Id="rId8" Type="http://schemas.openxmlformats.org/officeDocument/2006/relationships/image" Target="../media/image192.png"/><Relationship Id="rId13" Type="http://schemas.openxmlformats.org/officeDocument/2006/relationships/image" Target="../media/image197.png"/><Relationship Id="rId3" Type="http://schemas.openxmlformats.org/officeDocument/2006/relationships/image" Target="../media/image1.png"/><Relationship Id="rId7" Type="http://schemas.openxmlformats.org/officeDocument/2006/relationships/image" Target="../media/image191.png"/><Relationship Id="rId12" Type="http://schemas.openxmlformats.org/officeDocument/2006/relationships/image" Target="../media/image196.png"/><Relationship Id="rId2" Type="http://schemas.openxmlformats.org/officeDocument/2006/relationships/notesSlide" Target="../notesSlides/notesSlide18.xml"/><Relationship Id="rId16" Type="http://schemas.openxmlformats.org/officeDocument/2006/relationships/image" Target="../media/image200.png"/><Relationship Id="rId1" Type="http://schemas.openxmlformats.org/officeDocument/2006/relationships/slideLayout" Target="../slideLayouts/slideLayout1.xml"/><Relationship Id="rId6" Type="http://schemas.openxmlformats.org/officeDocument/2006/relationships/image" Target="../media/image190.png"/><Relationship Id="rId11" Type="http://schemas.openxmlformats.org/officeDocument/2006/relationships/image" Target="../media/image195.png"/><Relationship Id="rId5" Type="http://schemas.openxmlformats.org/officeDocument/2006/relationships/image" Target="../media/image7.png"/><Relationship Id="rId15" Type="http://schemas.openxmlformats.org/officeDocument/2006/relationships/image" Target="../media/image199.png"/><Relationship Id="rId10" Type="http://schemas.openxmlformats.org/officeDocument/2006/relationships/image" Target="../media/image194.png"/><Relationship Id="rId4" Type="http://schemas.openxmlformats.org/officeDocument/2006/relationships/image" Target="../media/image2.png"/><Relationship Id="rId9" Type="http://schemas.openxmlformats.org/officeDocument/2006/relationships/image" Target="../media/image193.png"/><Relationship Id="rId14" Type="http://schemas.openxmlformats.org/officeDocument/2006/relationships/image" Target="../media/image198.png"/></Relationships>
</file>

<file path=ppt/slides/_rels/slide19.xml.rels><?xml version="1.0" encoding="UTF-8" standalone="yes"?>
<Relationships xmlns="http://schemas.openxmlformats.org/package/2006/relationships"><Relationship Id="rId8" Type="http://schemas.openxmlformats.org/officeDocument/2006/relationships/image" Target="../media/image204.png"/><Relationship Id="rId13" Type="http://schemas.openxmlformats.org/officeDocument/2006/relationships/image" Target="../media/image209.png"/><Relationship Id="rId18" Type="http://schemas.openxmlformats.org/officeDocument/2006/relationships/image" Target="../media/image90.png"/><Relationship Id="rId3" Type="http://schemas.openxmlformats.org/officeDocument/2006/relationships/image" Target="../media/image2.png"/><Relationship Id="rId7" Type="http://schemas.openxmlformats.org/officeDocument/2006/relationships/image" Target="../media/image203.png"/><Relationship Id="rId12" Type="http://schemas.openxmlformats.org/officeDocument/2006/relationships/image" Target="../media/image208.png"/><Relationship Id="rId17" Type="http://schemas.openxmlformats.org/officeDocument/2006/relationships/image" Target="../media/image213.png"/><Relationship Id="rId2" Type="http://schemas.openxmlformats.org/officeDocument/2006/relationships/notesSlide" Target="../notesSlides/notesSlide19.xml"/><Relationship Id="rId16" Type="http://schemas.openxmlformats.org/officeDocument/2006/relationships/image" Target="../media/image212.png"/><Relationship Id="rId1" Type="http://schemas.openxmlformats.org/officeDocument/2006/relationships/slideLayout" Target="../slideLayouts/slideLayout1.xml"/><Relationship Id="rId6" Type="http://schemas.openxmlformats.org/officeDocument/2006/relationships/image" Target="../media/image202.png"/><Relationship Id="rId11" Type="http://schemas.openxmlformats.org/officeDocument/2006/relationships/image" Target="../media/image207.png"/><Relationship Id="rId5" Type="http://schemas.openxmlformats.org/officeDocument/2006/relationships/image" Target="../media/image201.png"/><Relationship Id="rId15" Type="http://schemas.openxmlformats.org/officeDocument/2006/relationships/image" Target="../media/image211.png"/><Relationship Id="rId10" Type="http://schemas.openxmlformats.org/officeDocument/2006/relationships/image" Target="../media/image206.png"/><Relationship Id="rId4" Type="http://schemas.openxmlformats.org/officeDocument/2006/relationships/image" Target="../media/image44.png"/><Relationship Id="rId9" Type="http://schemas.openxmlformats.org/officeDocument/2006/relationships/image" Target="../media/image205.png"/><Relationship Id="rId14" Type="http://schemas.openxmlformats.org/officeDocument/2006/relationships/image" Target="../media/image210.png"/></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3" Type="http://schemas.openxmlformats.org/officeDocument/2006/relationships/image" Target="../media/image1.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 Type="http://schemas.openxmlformats.org/officeDocument/2006/relationships/notesSlide" Target="../notesSlides/notesSlide2.xml"/><Relationship Id="rId16"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5" Type="http://schemas.openxmlformats.org/officeDocument/2006/relationships/image" Target="../media/image17.png"/><Relationship Id="rId10" Type="http://schemas.openxmlformats.org/officeDocument/2006/relationships/image" Target="../media/image12.png"/><Relationship Id="rId19" Type="http://schemas.openxmlformats.org/officeDocument/2006/relationships/hyperlink" Target="https://www.bradfordvts.co.uk/" TargetMode="External"/><Relationship Id="rId4" Type="http://schemas.openxmlformats.org/officeDocument/2006/relationships/image" Target="../media/image2.png"/><Relationship Id="rId9" Type="http://schemas.openxmlformats.org/officeDocument/2006/relationships/image" Target="../media/image11.png"/><Relationship Id="rId14" Type="http://schemas.openxmlformats.org/officeDocument/2006/relationships/image" Target="../media/image16.png"/></Relationships>
</file>

<file path=ppt/slides/_rels/slide20.xml.rels><?xml version="1.0" encoding="UTF-8" standalone="yes"?>
<Relationships xmlns="http://schemas.openxmlformats.org/package/2006/relationships"><Relationship Id="rId8" Type="http://schemas.openxmlformats.org/officeDocument/2006/relationships/image" Target="../media/image216.png"/><Relationship Id="rId13" Type="http://schemas.openxmlformats.org/officeDocument/2006/relationships/image" Target="../media/image221.png"/><Relationship Id="rId3" Type="http://schemas.openxmlformats.org/officeDocument/2006/relationships/image" Target="../media/image28.png"/><Relationship Id="rId7" Type="http://schemas.openxmlformats.org/officeDocument/2006/relationships/image" Target="../media/image215.png"/><Relationship Id="rId12" Type="http://schemas.openxmlformats.org/officeDocument/2006/relationships/image" Target="../media/image220.png"/><Relationship Id="rId17" Type="http://schemas.openxmlformats.org/officeDocument/2006/relationships/hyperlink" Target="https://www.bradfordvts.co.uk/" TargetMode="External"/><Relationship Id="rId2" Type="http://schemas.openxmlformats.org/officeDocument/2006/relationships/notesSlide" Target="../notesSlides/notesSlide20.xml"/><Relationship Id="rId16" Type="http://schemas.openxmlformats.org/officeDocument/2006/relationships/image" Target="../media/image224.png"/><Relationship Id="rId1" Type="http://schemas.openxmlformats.org/officeDocument/2006/relationships/slideLayout" Target="../slideLayouts/slideLayout1.xml"/><Relationship Id="rId6" Type="http://schemas.openxmlformats.org/officeDocument/2006/relationships/image" Target="../media/image214.png"/><Relationship Id="rId11" Type="http://schemas.openxmlformats.org/officeDocument/2006/relationships/image" Target="../media/image219.png"/><Relationship Id="rId5" Type="http://schemas.openxmlformats.org/officeDocument/2006/relationships/image" Target="../media/image37.png"/><Relationship Id="rId15" Type="http://schemas.openxmlformats.org/officeDocument/2006/relationships/image" Target="../media/image223.png"/><Relationship Id="rId10" Type="http://schemas.openxmlformats.org/officeDocument/2006/relationships/image" Target="../media/image218.png"/><Relationship Id="rId4" Type="http://schemas.openxmlformats.org/officeDocument/2006/relationships/image" Target="../media/image2.png"/><Relationship Id="rId9" Type="http://schemas.openxmlformats.org/officeDocument/2006/relationships/image" Target="../media/image217.png"/><Relationship Id="rId14" Type="http://schemas.openxmlformats.org/officeDocument/2006/relationships/image" Target="../media/image222.png"/></Relationships>
</file>

<file path=ppt/slides/_rels/slide21.xml.rels><?xml version="1.0" encoding="UTF-8" standalone="yes"?>
<Relationships xmlns="http://schemas.openxmlformats.org/package/2006/relationships"><Relationship Id="rId8" Type="http://schemas.openxmlformats.org/officeDocument/2006/relationships/image" Target="../media/image227.png"/><Relationship Id="rId13" Type="http://schemas.openxmlformats.org/officeDocument/2006/relationships/image" Target="../media/image232.png"/><Relationship Id="rId18" Type="http://schemas.openxmlformats.org/officeDocument/2006/relationships/image" Target="../media/image237.png"/><Relationship Id="rId26" Type="http://schemas.openxmlformats.org/officeDocument/2006/relationships/image" Target="../media/image245.png"/><Relationship Id="rId3" Type="http://schemas.openxmlformats.org/officeDocument/2006/relationships/image" Target="../media/image28.png"/><Relationship Id="rId21" Type="http://schemas.openxmlformats.org/officeDocument/2006/relationships/image" Target="../media/image240.png"/><Relationship Id="rId7" Type="http://schemas.openxmlformats.org/officeDocument/2006/relationships/image" Target="../media/image226.png"/><Relationship Id="rId12" Type="http://schemas.openxmlformats.org/officeDocument/2006/relationships/image" Target="../media/image231.png"/><Relationship Id="rId17" Type="http://schemas.openxmlformats.org/officeDocument/2006/relationships/image" Target="../media/image236.png"/><Relationship Id="rId25" Type="http://schemas.openxmlformats.org/officeDocument/2006/relationships/image" Target="../media/image244.png"/><Relationship Id="rId2" Type="http://schemas.openxmlformats.org/officeDocument/2006/relationships/notesSlide" Target="../notesSlides/notesSlide21.xml"/><Relationship Id="rId16" Type="http://schemas.openxmlformats.org/officeDocument/2006/relationships/image" Target="../media/image235.png"/><Relationship Id="rId20" Type="http://schemas.openxmlformats.org/officeDocument/2006/relationships/image" Target="../media/image239.png"/><Relationship Id="rId29" Type="http://schemas.openxmlformats.org/officeDocument/2006/relationships/image" Target="../media/image248.png"/><Relationship Id="rId1" Type="http://schemas.openxmlformats.org/officeDocument/2006/relationships/slideLayout" Target="../slideLayouts/slideLayout1.xml"/><Relationship Id="rId6" Type="http://schemas.openxmlformats.org/officeDocument/2006/relationships/image" Target="../media/image225.png"/><Relationship Id="rId11" Type="http://schemas.openxmlformats.org/officeDocument/2006/relationships/image" Target="../media/image230.png"/><Relationship Id="rId24" Type="http://schemas.openxmlformats.org/officeDocument/2006/relationships/image" Target="../media/image243.png"/><Relationship Id="rId5" Type="http://schemas.openxmlformats.org/officeDocument/2006/relationships/image" Target="../media/image7.png"/><Relationship Id="rId15" Type="http://schemas.openxmlformats.org/officeDocument/2006/relationships/image" Target="../media/image234.png"/><Relationship Id="rId23" Type="http://schemas.openxmlformats.org/officeDocument/2006/relationships/image" Target="../media/image242.png"/><Relationship Id="rId28" Type="http://schemas.openxmlformats.org/officeDocument/2006/relationships/image" Target="../media/image247.png"/><Relationship Id="rId10" Type="http://schemas.openxmlformats.org/officeDocument/2006/relationships/image" Target="../media/image229.png"/><Relationship Id="rId19" Type="http://schemas.openxmlformats.org/officeDocument/2006/relationships/image" Target="../media/image238.png"/><Relationship Id="rId31" Type="http://schemas.openxmlformats.org/officeDocument/2006/relationships/image" Target="../media/image250.png"/><Relationship Id="rId4" Type="http://schemas.openxmlformats.org/officeDocument/2006/relationships/image" Target="../media/image2.png"/><Relationship Id="rId9" Type="http://schemas.openxmlformats.org/officeDocument/2006/relationships/image" Target="../media/image228.png"/><Relationship Id="rId14" Type="http://schemas.openxmlformats.org/officeDocument/2006/relationships/image" Target="../media/image233.png"/><Relationship Id="rId22" Type="http://schemas.openxmlformats.org/officeDocument/2006/relationships/image" Target="../media/image241.png"/><Relationship Id="rId27" Type="http://schemas.openxmlformats.org/officeDocument/2006/relationships/image" Target="../media/image246.png"/><Relationship Id="rId30" Type="http://schemas.openxmlformats.org/officeDocument/2006/relationships/image" Target="../media/image249.png"/></Relationships>
</file>

<file path=ppt/slides/_rels/slide22.xml.rels><?xml version="1.0" encoding="UTF-8" standalone="yes"?>
<Relationships xmlns="http://schemas.openxmlformats.org/package/2006/relationships"><Relationship Id="rId8" Type="http://schemas.openxmlformats.org/officeDocument/2006/relationships/image" Target="../media/image253.png"/><Relationship Id="rId13" Type="http://schemas.openxmlformats.org/officeDocument/2006/relationships/image" Target="../media/image258.png"/><Relationship Id="rId3" Type="http://schemas.openxmlformats.org/officeDocument/2006/relationships/image" Target="../media/image1.png"/><Relationship Id="rId7" Type="http://schemas.openxmlformats.org/officeDocument/2006/relationships/image" Target="../media/image252.png"/><Relationship Id="rId12" Type="http://schemas.openxmlformats.org/officeDocument/2006/relationships/image" Target="../media/image257.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251.png"/><Relationship Id="rId11" Type="http://schemas.openxmlformats.org/officeDocument/2006/relationships/image" Target="../media/image256.png"/><Relationship Id="rId5" Type="http://schemas.openxmlformats.org/officeDocument/2006/relationships/image" Target="../media/image7.png"/><Relationship Id="rId10" Type="http://schemas.openxmlformats.org/officeDocument/2006/relationships/image" Target="../media/image255.png"/><Relationship Id="rId4" Type="http://schemas.openxmlformats.org/officeDocument/2006/relationships/image" Target="../media/image2.png"/><Relationship Id="rId9" Type="http://schemas.openxmlformats.org/officeDocument/2006/relationships/image" Target="../media/image254.png"/></Relationships>
</file>

<file path=ppt/slides/_rels/slide23.xml.rels><?xml version="1.0" encoding="UTF-8" standalone="yes"?>
<Relationships xmlns="http://schemas.openxmlformats.org/package/2006/relationships"><Relationship Id="rId8" Type="http://schemas.openxmlformats.org/officeDocument/2006/relationships/image" Target="../media/image261.png"/><Relationship Id="rId13" Type="http://schemas.openxmlformats.org/officeDocument/2006/relationships/image" Target="../media/image266.png"/><Relationship Id="rId3" Type="http://schemas.openxmlformats.org/officeDocument/2006/relationships/image" Target="../media/image1.png"/><Relationship Id="rId7" Type="http://schemas.openxmlformats.org/officeDocument/2006/relationships/image" Target="../media/image260.png"/><Relationship Id="rId12" Type="http://schemas.openxmlformats.org/officeDocument/2006/relationships/image" Target="../media/image265.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259.png"/><Relationship Id="rId11" Type="http://schemas.openxmlformats.org/officeDocument/2006/relationships/image" Target="../media/image264.png"/><Relationship Id="rId5" Type="http://schemas.openxmlformats.org/officeDocument/2006/relationships/image" Target="../media/image7.png"/><Relationship Id="rId10" Type="http://schemas.openxmlformats.org/officeDocument/2006/relationships/image" Target="../media/image263.png"/><Relationship Id="rId4" Type="http://schemas.openxmlformats.org/officeDocument/2006/relationships/image" Target="../media/image2.png"/><Relationship Id="rId9" Type="http://schemas.openxmlformats.org/officeDocument/2006/relationships/image" Target="../media/image262.png"/></Relationships>
</file>

<file path=ppt/slides/_rels/slide24.xml.rels><?xml version="1.0" encoding="UTF-8" standalone="yes"?>
<Relationships xmlns="http://schemas.openxmlformats.org/package/2006/relationships"><Relationship Id="rId8" Type="http://schemas.openxmlformats.org/officeDocument/2006/relationships/image" Target="../media/image269.png"/><Relationship Id="rId13" Type="http://schemas.openxmlformats.org/officeDocument/2006/relationships/image" Target="../media/image274.png"/><Relationship Id="rId3" Type="http://schemas.openxmlformats.org/officeDocument/2006/relationships/image" Target="../media/image1.png"/><Relationship Id="rId7" Type="http://schemas.openxmlformats.org/officeDocument/2006/relationships/image" Target="../media/image268.png"/><Relationship Id="rId12" Type="http://schemas.openxmlformats.org/officeDocument/2006/relationships/image" Target="../media/image273.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267.png"/><Relationship Id="rId11" Type="http://schemas.openxmlformats.org/officeDocument/2006/relationships/image" Target="../media/image272.png"/><Relationship Id="rId5" Type="http://schemas.openxmlformats.org/officeDocument/2006/relationships/image" Target="../media/image7.png"/><Relationship Id="rId15" Type="http://schemas.openxmlformats.org/officeDocument/2006/relationships/image" Target="../media/image276.png"/><Relationship Id="rId10" Type="http://schemas.openxmlformats.org/officeDocument/2006/relationships/image" Target="../media/image271.png"/><Relationship Id="rId4" Type="http://schemas.openxmlformats.org/officeDocument/2006/relationships/image" Target="../media/image2.png"/><Relationship Id="rId9" Type="http://schemas.openxmlformats.org/officeDocument/2006/relationships/image" Target="../media/image270.png"/><Relationship Id="rId14" Type="http://schemas.openxmlformats.org/officeDocument/2006/relationships/image" Target="../media/image275.png"/></Relationships>
</file>

<file path=ppt/slides/_rels/slide25.xml.rels><?xml version="1.0" encoding="UTF-8" standalone="yes"?>
<Relationships xmlns="http://schemas.openxmlformats.org/package/2006/relationships"><Relationship Id="rId8" Type="http://schemas.openxmlformats.org/officeDocument/2006/relationships/image" Target="../media/image279.png"/><Relationship Id="rId13" Type="http://schemas.openxmlformats.org/officeDocument/2006/relationships/image" Target="../media/image284.png"/><Relationship Id="rId18" Type="http://schemas.openxmlformats.org/officeDocument/2006/relationships/image" Target="../media/image288.png"/><Relationship Id="rId3" Type="http://schemas.openxmlformats.org/officeDocument/2006/relationships/image" Target="../media/image1.png"/><Relationship Id="rId21" Type="http://schemas.openxmlformats.org/officeDocument/2006/relationships/image" Target="../media/image291.png"/><Relationship Id="rId7" Type="http://schemas.openxmlformats.org/officeDocument/2006/relationships/image" Target="../media/image278.png"/><Relationship Id="rId12" Type="http://schemas.openxmlformats.org/officeDocument/2006/relationships/image" Target="../media/image283.png"/><Relationship Id="rId17" Type="http://schemas.openxmlformats.org/officeDocument/2006/relationships/image" Target="../media/image287.png"/><Relationship Id="rId2" Type="http://schemas.openxmlformats.org/officeDocument/2006/relationships/notesSlide" Target="../notesSlides/notesSlide25.xml"/><Relationship Id="rId16" Type="http://schemas.openxmlformats.org/officeDocument/2006/relationships/image" Target="../media/image286.png"/><Relationship Id="rId20" Type="http://schemas.openxmlformats.org/officeDocument/2006/relationships/image" Target="../media/image290.png"/><Relationship Id="rId1" Type="http://schemas.openxmlformats.org/officeDocument/2006/relationships/slideLayout" Target="../slideLayouts/slideLayout1.xml"/><Relationship Id="rId6" Type="http://schemas.openxmlformats.org/officeDocument/2006/relationships/image" Target="../media/image277.png"/><Relationship Id="rId11" Type="http://schemas.openxmlformats.org/officeDocument/2006/relationships/image" Target="../media/image282.png"/><Relationship Id="rId5" Type="http://schemas.openxmlformats.org/officeDocument/2006/relationships/image" Target="../media/image7.png"/><Relationship Id="rId15" Type="http://schemas.openxmlformats.org/officeDocument/2006/relationships/image" Target="../media/image285.png"/><Relationship Id="rId10" Type="http://schemas.openxmlformats.org/officeDocument/2006/relationships/image" Target="../media/image281.png"/><Relationship Id="rId19" Type="http://schemas.openxmlformats.org/officeDocument/2006/relationships/image" Target="../media/image289.png"/><Relationship Id="rId4" Type="http://schemas.openxmlformats.org/officeDocument/2006/relationships/image" Target="../media/image2.png"/><Relationship Id="rId9" Type="http://schemas.openxmlformats.org/officeDocument/2006/relationships/image" Target="../media/image280.png"/><Relationship Id="rId14" Type="http://schemas.openxmlformats.org/officeDocument/2006/relationships/image" Target="../media/image188.png"/></Relationships>
</file>

<file path=ppt/slides/_rels/slide26.xml.rels><?xml version="1.0" encoding="UTF-8" standalone="yes"?>
<Relationships xmlns="http://schemas.openxmlformats.org/package/2006/relationships"><Relationship Id="rId8" Type="http://schemas.openxmlformats.org/officeDocument/2006/relationships/image" Target="../media/image294.png"/><Relationship Id="rId13" Type="http://schemas.openxmlformats.org/officeDocument/2006/relationships/image" Target="../media/image299.png"/><Relationship Id="rId3" Type="http://schemas.openxmlformats.org/officeDocument/2006/relationships/image" Target="../media/image70.png"/><Relationship Id="rId7" Type="http://schemas.openxmlformats.org/officeDocument/2006/relationships/image" Target="../media/image293.png"/><Relationship Id="rId12" Type="http://schemas.openxmlformats.org/officeDocument/2006/relationships/image" Target="../media/image298.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292.png"/><Relationship Id="rId11" Type="http://schemas.openxmlformats.org/officeDocument/2006/relationships/image" Target="../media/image297.png"/><Relationship Id="rId5" Type="http://schemas.openxmlformats.org/officeDocument/2006/relationships/image" Target="../media/image7.png"/><Relationship Id="rId15" Type="http://schemas.openxmlformats.org/officeDocument/2006/relationships/hyperlink" Target="https://www.bradfordvts.co.uk/" TargetMode="External"/><Relationship Id="rId10" Type="http://schemas.openxmlformats.org/officeDocument/2006/relationships/image" Target="../media/image296.png"/><Relationship Id="rId4" Type="http://schemas.openxmlformats.org/officeDocument/2006/relationships/image" Target="../media/image2.png"/><Relationship Id="rId9" Type="http://schemas.openxmlformats.org/officeDocument/2006/relationships/image" Target="../media/image295.png"/><Relationship Id="rId14" Type="http://schemas.openxmlformats.org/officeDocument/2006/relationships/image" Target="../media/image300.png"/></Relationships>
</file>

<file path=ppt/slides/_rels/slide27.xml.rels><?xml version="1.0" encoding="UTF-8" standalone="yes"?>
<Relationships xmlns="http://schemas.openxmlformats.org/package/2006/relationships"><Relationship Id="rId8" Type="http://schemas.openxmlformats.org/officeDocument/2006/relationships/image" Target="../media/image303.png"/><Relationship Id="rId3" Type="http://schemas.openxmlformats.org/officeDocument/2006/relationships/image" Target="../media/image1.png"/><Relationship Id="rId7" Type="http://schemas.openxmlformats.org/officeDocument/2006/relationships/image" Target="../media/image302.pn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301.png"/><Relationship Id="rId5" Type="http://schemas.openxmlformats.org/officeDocument/2006/relationships/image" Target="../media/image7.png"/><Relationship Id="rId10" Type="http://schemas.openxmlformats.org/officeDocument/2006/relationships/image" Target="../media/image305.png"/><Relationship Id="rId4" Type="http://schemas.openxmlformats.org/officeDocument/2006/relationships/image" Target="../media/image2.png"/><Relationship Id="rId9" Type="http://schemas.openxmlformats.org/officeDocument/2006/relationships/image" Target="../media/image304.png"/></Relationships>
</file>

<file path=ppt/slides/_rels/slide28.xml.rels><?xml version="1.0" encoding="UTF-8" standalone="yes"?>
<Relationships xmlns="http://schemas.openxmlformats.org/package/2006/relationships"><Relationship Id="rId8" Type="http://schemas.openxmlformats.org/officeDocument/2006/relationships/image" Target="../media/image308.png"/><Relationship Id="rId13" Type="http://schemas.openxmlformats.org/officeDocument/2006/relationships/image" Target="../media/image313.png"/><Relationship Id="rId18" Type="http://schemas.openxmlformats.org/officeDocument/2006/relationships/image" Target="../media/image318.png"/><Relationship Id="rId3" Type="http://schemas.openxmlformats.org/officeDocument/2006/relationships/image" Target="../media/image36.png"/><Relationship Id="rId7" Type="http://schemas.openxmlformats.org/officeDocument/2006/relationships/image" Target="../media/image307.png"/><Relationship Id="rId12" Type="http://schemas.openxmlformats.org/officeDocument/2006/relationships/image" Target="../media/image312.png"/><Relationship Id="rId17" Type="http://schemas.openxmlformats.org/officeDocument/2006/relationships/image" Target="../media/image317.png"/><Relationship Id="rId2" Type="http://schemas.openxmlformats.org/officeDocument/2006/relationships/notesSlide" Target="../notesSlides/notesSlide28.xml"/><Relationship Id="rId16" Type="http://schemas.openxmlformats.org/officeDocument/2006/relationships/image" Target="../media/image316.png"/><Relationship Id="rId1" Type="http://schemas.openxmlformats.org/officeDocument/2006/relationships/slideLayout" Target="../slideLayouts/slideLayout1.xml"/><Relationship Id="rId6" Type="http://schemas.openxmlformats.org/officeDocument/2006/relationships/image" Target="../media/image306.png"/><Relationship Id="rId11" Type="http://schemas.openxmlformats.org/officeDocument/2006/relationships/image" Target="../media/image311.png"/><Relationship Id="rId5" Type="http://schemas.openxmlformats.org/officeDocument/2006/relationships/image" Target="../media/image7.png"/><Relationship Id="rId15" Type="http://schemas.openxmlformats.org/officeDocument/2006/relationships/image" Target="../media/image315.png"/><Relationship Id="rId10" Type="http://schemas.openxmlformats.org/officeDocument/2006/relationships/image" Target="../media/image310.png"/><Relationship Id="rId4" Type="http://schemas.openxmlformats.org/officeDocument/2006/relationships/image" Target="../media/image2.png"/><Relationship Id="rId9" Type="http://schemas.openxmlformats.org/officeDocument/2006/relationships/image" Target="../media/image309.png"/><Relationship Id="rId14" Type="http://schemas.openxmlformats.org/officeDocument/2006/relationships/image" Target="../media/image314.png"/></Relationships>
</file>

<file path=ppt/slides/_rels/slide29.xml.rels><?xml version="1.0" encoding="UTF-8" standalone="yes"?>
<Relationships xmlns="http://schemas.openxmlformats.org/package/2006/relationships"><Relationship Id="rId8" Type="http://schemas.openxmlformats.org/officeDocument/2006/relationships/image" Target="../media/image321.png"/><Relationship Id="rId13" Type="http://schemas.openxmlformats.org/officeDocument/2006/relationships/image" Target="../media/image326.png"/><Relationship Id="rId3" Type="http://schemas.openxmlformats.org/officeDocument/2006/relationships/image" Target="../media/image70.png"/><Relationship Id="rId7" Type="http://schemas.openxmlformats.org/officeDocument/2006/relationships/image" Target="../media/image320.png"/><Relationship Id="rId12" Type="http://schemas.openxmlformats.org/officeDocument/2006/relationships/image" Target="../media/image325.png"/><Relationship Id="rId2" Type="http://schemas.openxmlformats.org/officeDocument/2006/relationships/notesSlide" Target="../notesSlides/notesSlide29.xml"/><Relationship Id="rId16" Type="http://schemas.openxmlformats.org/officeDocument/2006/relationships/image" Target="../media/image329.png"/><Relationship Id="rId1" Type="http://schemas.openxmlformats.org/officeDocument/2006/relationships/slideLayout" Target="../slideLayouts/slideLayout1.xml"/><Relationship Id="rId6" Type="http://schemas.openxmlformats.org/officeDocument/2006/relationships/image" Target="../media/image319.png"/><Relationship Id="rId11" Type="http://schemas.openxmlformats.org/officeDocument/2006/relationships/image" Target="../media/image324.png"/><Relationship Id="rId5" Type="http://schemas.openxmlformats.org/officeDocument/2006/relationships/image" Target="../media/image7.png"/><Relationship Id="rId15" Type="http://schemas.openxmlformats.org/officeDocument/2006/relationships/image" Target="../media/image328.png"/><Relationship Id="rId10" Type="http://schemas.openxmlformats.org/officeDocument/2006/relationships/image" Target="../media/image323.png"/><Relationship Id="rId4" Type="http://schemas.openxmlformats.org/officeDocument/2006/relationships/image" Target="../media/image2.png"/><Relationship Id="rId9" Type="http://schemas.openxmlformats.org/officeDocument/2006/relationships/image" Target="../media/image322.png"/><Relationship Id="rId14" Type="http://schemas.openxmlformats.org/officeDocument/2006/relationships/image" Target="../media/image327.png"/></Relationships>
</file>

<file path=ppt/slides/_rels/slide3.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png"/><Relationship Id="rId7" Type="http://schemas.openxmlformats.org/officeDocument/2006/relationships/image" Target="../media/image22.png"/><Relationship Id="rId12" Type="http://schemas.openxmlformats.org/officeDocument/2006/relationships/image" Target="../media/image27.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7.png"/><Relationship Id="rId10" Type="http://schemas.openxmlformats.org/officeDocument/2006/relationships/image" Target="../media/image25.png"/><Relationship Id="rId4" Type="http://schemas.openxmlformats.org/officeDocument/2006/relationships/image" Target="../media/image2.png"/><Relationship Id="rId9" Type="http://schemas.openxmlformats.org/officeDocument/2006/relationships/image" Target="../media/image24.png"/></Relationships>
</file>

<file path=ppt/slides/_rels/slide30.xml.rels><?xml version="1.0" encoding="UTF-8" standalone="yes"?>
<Relationships xmlns="http://schemas.openxmlformats.org/package/2006/relationships"><Relationship Id="rId8" Type="http://schemas.openxmlformats.org/officeDocument/2006/relationships/image" Target="../media/image332.png"/><Relationship Id="rId13" Type="http://schemas.openxmlformats.org/officeDocument/2006/relationships/image" Target="../media/image335.png"/><Relationship Id="rId3" Type="http://schemas.openxmlformats.org/officeDocument/2006/relationships/image" Target="../media/image2.png"/><Relationship Id="rId7" Type="http://schemas.openxmlformats.org/officeDocument/2006/relationships/image" Target="../media/image280.png"/><Relationship Id="rId12" Type="http://schemas.openxmlformats.org/officeDocument/2006/relationships/image" Target="../media/image334.pn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331.png"/><Relationship Id="rId11" Type="http://schemas.openxmlformats.org/officeDocument/2006/relationships/image" Target="../media/image193.png"/><Relationship Id="rId5" Type="http://schemas.openxmlformats.org/officeDocument/2006/relationships/image" Target="../media/image330.png"/><Relationship Id="rId10" Type="http://schemas.openxmlformats.org/officeDocument/2006/relationships/image" Target="../media/image333.png"/><Relationship Id="rId4" Type="http://schemas.openxmlformats.org/officeDocument/2006/relationships/image" Target="../media/image7.png"/><Relationship Id="rId9" Type="http://schemas.openxmlformats.org/officeDocument/2006/relationships/image" Target="../media/image191.png"/></Relationships>
</file>

<file path=ppt/slides/_rels/slide31.xml.rels><?xml version="1.0" encoding="UTF-8" standalone="yes"?>
<Relationships xmlns="http://schemas.openxmlformats.org/package/2006/relationships"><Relationship Id="rId8" Type="http://schemas.openxmlformats.org/officeDocument/2006/relationships/image" Target="../media/image338.png"/><Relationship Id="rId3" Type="http://schemas.openxmlformats.org/officeDocument/2006/relationships/image" Target="../media/image1.png"/><Relationship Id="rId7" Type="http://schemas.openxmlformats.org/officeDocument/2006/relationships/image" Target="../media/image337.png"/><Relationship Id="rId12" Type="http://schemas.openxmlformats.org/officeDocument/2006/relationships/image" Target="../media/image258.pn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image" Target="../media/image336.png"/><Relationship Id="rId11" Type="http://schemas.openxmlformats.org/officeDocument/2006/relationships/image" Target="../media/image341.png"/><Relationship Id="rId5" Type="http://schemas.openxmlformats.org/officeDocument/2006/relationships/image" Target="../media/image7.png"/><Relationship Id="rId10" Type="http://schemas.openxmlformats.org/officeDocument/2006/relationships/image" Target="../media/image340.png"/><Relationship Id="rId4" Type="http://schemas.openxmlformats.org/officeDocument/2006/relationships/image" Target="../media/image2.png"/><Relationship Id="rId9" Type="http://schemas.openxmlformats.org/officeDocument/2006/relationships/image" Target="../media/image339.png"/></Relationships>
</file>

<file path=ppt/slides/_rels/slide32.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70.png"/><Relationship Id="rId7" Type="http://schemas.openxmlformats.org/officeDocument/2006/relationships/image" Target="../media/image343.png"/><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image" Target="../media/image342.png"/><Relationship Id="rId5" Type="http://schemas.openxmlformats.org/officeDocument/2006/relationships/image" Target="../media/image7.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20.png"/><Relationship Id="rId3" Type="http://schemas.openxmlformats.org/officeDocument/2006/relationships/image" Target="../media/image28.png"/><Relationship Id="rId7" Type="http://schemas.openxmlformats.org/officeDocument/2006/relationships/image" Target="../media/image30.png"/><Relationship Id="rId12" Type="http://schemas.openxmlformats.org/officeDocument/2006/relationships/image" Target="../media/image3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9.png"/><Relationship Id="rId11" Type="http://schemas.openxmlformats.org/officeDocument/2006/relationships/image" Target="../media/image34.png"/><Relationship Id="rId5" Type="http://schemas.openxmlformats.org/officeDocument/2006/relationships/image" Target="../media/image7.png"/><Relationship Id="rId10" Type="http://schemas.openxmlformats.org/officeDocument/2006/relationships/image" Target="../media/image33.png"/><Relationship Id="rId4" Type="http://schemas.openxmlformats.org/officeDocument/2006/relationships/image" Target="../media/image2.png"/><Relationship Id="rId9" Type="http://schemas.openxmlformats.org/officeDocument/2006/relationships/image" Target="../media/image32.png"/></Relationships>
</file>

<file path=ppt/slides/_rels/slide5.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6.png"/><Relationship Id="rId7" Type="http://schemas.openxmlformats.org/officeDocument/2006/relationships/image" Target="../media/image39.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38.png"/><Relationship Id="rId11" Type="http://schemas.openxmlformats.org/officeDocument/2006/relationships/image" Target="../media/image43.png"/><Relationship Id="rId5" Type="http://schemas.openxmlformats.org/officeDocument/2006/relationships/image" Target="../media/image37.png"/><Relationship Id="rId10" Type="http://schemas.openxmlformats.org/officeDocument/2006/relationships/image" Target="../media/image42.png"/><Relationship Id="rId4" Type="http://schemas.openxmlformats.org/officeDocument/2006/relationships/image" Target="../media/image2.png"/><Relationship Id="rId9" Type="http://schemas.openxmlformats.org/officeDocument/2006/relationships/image" Target="../media/image41.png"/></Relationships>
</file>

<file path=ppt/slides/_rels/slide6.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52.png"/><Relationship Id="rId18" Type="http://schemas.openxmlformats.org/officeDocument/2006/relationships/image" Target="../media/image57.png"/><Relationship Id="rId3" Type="http://schemas.openxmlformats.org/officeDocument/2006/relationships/image" Target="../media/image1.png"/><Relationship Id="rId7" Type="http://schemas.openxmlformats.org/officeDocument/2006/relationships/image" Target="../media/image46.png"/><Relationship Id="rId12" Type="http://schemas.openxmlformats.org/officeDocument/2006/relationships/image" Target="../media/image51.png"/><Relationship Id="rId17" Type="http://schemas.openxmlformats.org/officeDocument/2006/relationships/image" Target="../media/image56.png"/><Relationship Id="rId2" Type="http://schemas.openxmlformats.org/officeDocument/2006/relationships/notesSlide" Target="../notesSlides/notesSlide6.xml"/><Relationship Id="rId16" Type="http://schemas.openxmlformats.org/officeDocument/2006/relationships/image" Target="../media/image55.png"/><Relationship Id="rId1" Type="http://schemas.openxmlformats.org/officeDocument/2006/relationships/slideLayout" Target="../slideLayouts/slideLayout1.xml"/><Relationship Id="rId6" Type="http://schemas.openxmlformats.org/officeDocument/2006/relationships/image" Target="../media/image45.png"/><Relationship Id="rId11" Type="http://schemas.openxmlformats.org/officeDocument/2006/relationships/image" Target="../media/image50.png"/><Relationship Id="rId5" Type="http://schemas.openxmlformats.org/officeDocument/2006/relationships/image" Target="../media/image44.png"/><Relationship Id="rId15" Type="http://schemas.openxmlformats.org/officeDocument/2006/relationships/image" Target="../media/image54.png"/><Relationship Id="rId10" Type="http://schemas.openxmlformats.org/officeDocument/2006/relationships/image" Target="../media/image49.png"/><Relationship Id="rId4" Type="http://schemas.openxmlformats.org/officeDocument/2006/relationships/image" Target="../media/image2.png"/><Relationship Id="rId9" Type="http://schemas.openxmlformats.org/officeDocument/2006/relationships/image" Target="../media/image48.png"/><Relationship Id="rId14" Type="http://schemas.openxmlformats.org/officeDocument/2006/relationships/image" Target="../media/image53.png"/></Relationships>
</file>

<file path=ppt/slides/_rels/slide7.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65.png"/><Relationship Id="rId18" Type="http://schemas.openxmlformats.org/officeDocument/2006/relationships/image" Target="../media/image57.png"/><Relationship Id="rId3" Type="http://schemas.openxmlformats.org/officeDocument/2006/relationships/image" Target="../media/image1.png"/><Relationship Id="rId7" Type="http://schemas.openxmlformats.org/officeDocument/2006/relationships/image" Target="../media/image59.png"/><Relationship Id="rId12" Type="http://schemas.openxmlformats.org/officeDocument/2006/relationships/image" Target="../media/image64.png"/><Relationship Id="rId17" Type="http://schemas.openxmlformats.org/officeDocument/2006/relationships/image" Target="../media/image69.png"/><Relationship Id="rId2" Type="http://schemas.openxmlformats.org/officeDocument/2006/relationships/notesSlide" Target="../notesSlides/notesSlide7.xml"/><Relationship Id="rId16" Type="http://schemas.openxmlformats.org/officeDocument/2006/relationships/image" Target="../media/image68.png"/><Relationship Id="rId1" Type="http://schemas.openxmlformats.org/officeDocument/2006/relationships/slideLayout" Target="../slideLayouts/slideLayout1.xml"/><Relationship Id="rId6" Type="http://schemas.openxmlformats.org/officeDocument/2006/relationships/image" Target="../media/image58.png"/><Relationship Id="rId11" Type="http://schemas.openxmlformats.org/officeDocument/2006/relationships/image" Target="../media/image63.png"/><Relationship Id="rId5" Type="http://schemas.openxmlformats.org/officeDocument/2006/relationships/image" Target="../media/image7.png"/><Relationship Id="rId15" Type="http://schemas.openxmlformats.org/officeDocument/2006/relationships/image" Target="../media/image67.png"/><Relationship Id="rId10" Type="http://schemas.openxmlformats.org/officeDocument/2006/relationships/image" Target="../media/image62.png"/><Relationship Id="rId19" Type="http://schemas.openxmlformats.org/officeDocument/2006/relationships/hyperlink" Target="https://www.bradfordvts.co.uk/" TargetMode="External"/><Relationship Id="rId4" Type="http://schemas.openxmlformats.org/officeDocument/2006/relationships/image" Target="../media/image2.png"/><Relationship Id="rId9" Type="http://schemas.openxmlformats.org/officeDocument/2006/relationships/image" Target="../media/image61.png"/><Relationship Id="rId14" Type="http://schemas.openxmlformats.org/officeDocument/2006/relationships/image" Target="../media/image66.png"/></Relationships>
</file>

<file path=ppt/slides/_rels/slide8.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70.png"/><Relationship Id="rId7" Type="http://schemas.openxmlformats.org/officeDocument/2006/relationships/image" Target="../media/image72.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71.png"/><Relationship Id="rId11" Type="http://schemas.openxmlformats.org/officeDocument/2006/relationships/image" Target="../media/image76.png"/><Relationship Id="rId5" Type="http://schemas.openxmlformats.org/officeDocument/2006/relationships/image" Target="../media/image7.png"/><Relationship Id="rId10" Type="http://schemas.openxmlformats.org/officeDocument/2006/relationships/image" Target="../media/image75.png"/><Relationship Id="rId4" Type="http://schemas.openxmlformats.org/officeDocument/2006/relationships/image" Target="../media/image2.png"/><Relationship Id="rId9" Type="http://schemas.openxmlformats.org/officeDocument/2006/relationships/image" Target="../media/image74.png"/></Relationships>
</file>

<file path=ppt/slides/_rels/slide9.xml.rels><?xml version="1.0" encoding="UTF-8" standalone="yes"?>
<Relationships xmlns="http://schemas.openxmlformats.org/package/2006/relationships"><Relationship Id="rId8" Type="http://schemas.openxmlformats.org/officeDocument/2006/relationships/image" Target="../media/image80.png"/><Relationship Id="rId13" Type="http://schemas.openxmlformats.org/officeDocument/2006/relationships/image" Target="../media/image85.png"/><Relationship Id="rId18" Type="http://schemas.openxmlformats.org/officeDocument/2006/relationships/image" Target="../media/image90.png"/><Relationship Id="rId3" Type="http://schemas.openxmlformats.org/officeDocument/2006/relationships/image" Target="../media/image1.png"/><Relationship Id="rId7" Type="http://schemas.openxmlformats.org/officeDocument/2006/relationships/image" Target="../media/image79.png"/><Relationship Id="rId12" Type="http://schemas.openxmlformats.org/officeDocument/2006/relationships/image" Target="../media/image84.png"/><Relationship Id="rId17" Type="http://schemas.openxmlformats.org/officeDocument/2006/relationships/image" Target="../media/image89.png"/><Relationship Id="rId2" Type="http://schemas.openxmlformats.org/officeDocument/2006/relationships/notesSlide" Target="../notesSlides/notesSlide9.xml"/><Relationship Id="rId16" Type="http://schemas.openxmlformats.org/officeDocument/2006/relationships/image" Target="../media/image88.png"/><Relationship Id="rId1" Type="http://schemas.openxmlformats.org/officeDocument/2006/relationships/slideLayout" Target="../slideLayouts/slideLayout1.xml"/><Relationship Id="rId6" Type="http://schemas.openxmlformats.org/officeDocument/2006/relationships/image" Target="../media/image78.png"/><Relationship Id="rId11" Type="http://schemas.openxmlformats.org/officeDocument/2006/relationships/image" Target="../media/image83.png"/><Relationship Id="rId5" Type="http://schemas.openxmlformats.org/officeDocument/2006/relationships/image" Target="../media/image77.png"/><Relationship Id="rId15" Type="http://schemas.openxmlformats.org/officeDocument/2006/relationships/image" Target="../media/image87.png"/><Relationship Id="rId10" Type="http://schemas.openxmlformats.org/officeDocument/2006/relationships/image" Target="../media/image82.png"/><Relationship Id="rId4" Type="http://schemas.openxmlformats.org/officeDocument/2006/relationships/image" Target="../media/image2.png"/><Relationship Id="rId9" Type="http://schemas.openxmlformats.org/officeDocument/2006/relationships/image" Target="../media/image81.png"/><Relationship Id="rId14" Type="http://schemas.openxmlformats.org/officeDocument/2006/relationships/image" Target="../media/image86.png"/></Relationships>
</file>

<file path=ppt/slides/slide1.xml><?xml version="1.0" encoding="utf-8"?>
<p:sld xmlns:a="http://schemas.openxmlformats.org/drawingml/2006/main" xmlns:r="http://schemas.openxmlformats.org/officeDocument/2006/relationships" xmlns:p="http://schemas.openxmlformats.org/presentationml/2006/main">
  <p:cSld name="Slide 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img-3" descr="preencoded.png"/>
          <p:cNvPicPr>
            <a:picLocks noChangeAspect="1"/>
          </p:cNvPicPr>
          <p:nvPr/>
        </p:nvPicPr>
        <p:blipFill>
          <a:blip r:embed="rId5"/>
          <a:stretch>
            <a:fillRect/>
          </a:stretch>
        </p:blipFill>
        <p:spPr>
          <a:xfrm>
            <a:off x="0" y="0"/>
            <a:ext cx="12192000" cy="762000"/>
          </a:xfrm>
          <a:prstGeom prst="rect">
            <a:avLst/>
          </a:prstGeom>
        </p:spPr>
      </p:pic>
      <p:pic>
        <p:nvPicPr>
          <p:cNvPr id="5" name="SK-2-img-4" descr="preencoded.png"/>
          <p:cNvPicPr>
            <a:picLocks noChangeAspect="1"/>
          </p:cNvPicPr>
          <p:nvPr/>
        </p:nvPicPr>
        <p:blipFill>
          <a:blip r:embed="rId6"/>
          <a:stretch>
            <a:fillRect/>
          </a:stretch>
        </p:blipFill>
        <p:spPr>
          <a:xfrm>
            <a:off x="5700713" y="1320254"/>
            <a:ext cx="790575" cy="904875"/>
          </a:xfrm>
          <a:prstGeom prst="rect">
            <a:avLst/>
          </a:prstGeom>
        </p:spPr>
      </p:pic>
      <p:pic>
        <p:nvPicPr>
          <p:cNvPr id="6" name="SK-2-img-5" descr="preencoded.png"/>
          <p:cNvPicPr>
            <a:picLocks noChangeAspect="1"/>
          </p:cNvPicPr>
          <p:nvPr/>
        </p:nvPicPr>
        <p:blipFill>
          <a:blip r:embed="rId7"/>
          <a:stretch>
            <a:fillRect/>
          </a:stretch>
        </p:blipFill>
        <p:spPr>
          <a:xfrm>
            <a:off x="1219200" y="5054203"/>
            <a:ext cx="9753600" cy="841772"/>
          </a:xfrm>
          <a:prstGeom prst="rect">
            <a:avLst/>
          </a:prstGeom>
        </p:spPr>
      </p:pic>
      <p:pic>
        <p:nvPicPr>
          <p:cNvPr id="7" name="SK-2-img-6" descr="preencoded.png"/>
          <p:cNvPicPr>
            <a:picLocks noChangeAspect="1"/>
          </p:cNvPicPr>
          <p:nvPr/>
        </p:nvPicPr>
        <p:blipFill>
          <a:blip r:embed="rId8"/>
          <a:stretch>
            <a:fillRect/>
          </a:stretch>
        </p:blipFill>
        <p:spPr>
          <a:xfrm>
            <a:off x="0" y="6353175"/>
            <a:ext cx="12192000" cy="504825"/>
          </a:xfrm>
          <a:prstGeom prst="rect">
            <a:avLst/>
          </a:prstGeom>
        </p:spPr>
      </p:pic>
      <p:sp>
        <p:nvSpPr>
          <p:cNvPr id="8" name="SK-2-text-7"/>
          <p:cNvSpPr/>
          <p:nvPr/>
        </p:nvSpPr>
        <p:spPr>
          <a:xfrm>
            <a:off x="3435548" y="152400"/>
            <a:ext cx="8756452" cy="457200"/>
          </a:xfrm>
          <a:prstGeom prst="rect">
            <a:avLst/>
          </a:prstGeom>
          <a:noFill/>
          <a:ln/>
        </p:spPr>
        <p:txBody>
          <a:bodyPr vert="horz" wrap="square" lIns="0" tIns="0" rIns="0" bIns="0" rtlCol="0" anchor="ctr"/>
          <a:lstStyle/>
          <a:p>
            <a:pPr marL="0" indent="0">
              <a:lnSpc>
                <a:spcPts val="3600"/>
              </a:lnSpc>
              <a:buNone/>
            </a:pPr>
            <a:r>
              <a:rPr lang="en-US" sz="2400" b="1" kern="0" spc="96" dirty="0">
                <a:solidFill>
                  <a:srgbClr val="FFFFFF"/>
                </a:solidFill>
                <a:latin typeface="Inter" pitchFamily="34" charset="0"/>
                <a:ea typeface="Inter" pitchFamily="34" charset="-122"/>
                <a:cs typeface="Inter" pitchFamily="34" charset="-120"/>
              </a:rPr>
              <a:t>BRADFORD VTS TEACHING DECK</a:t>
            </a:r>
            <a:endParaRPr lang="en-US" sz="2400" dirty="0"/>
          </a:p>
        </p:txBody>
      </p:sp>
      <p:sp>
        <p:nvSpPr>
          <p:cNvPr id="9" name="SK-2-text-8"/>
          <p:cNvSpPr/>
          <p:nvPr/>
        </p:nvSpPr>
        <p:spPr>
          <a:xfrm>
            <a:off x="1985963" y="2520404"/>
            <a:ext cx="8220075" cy="712440"/>
          </a:xfrm>
          <a:prstGeom prst="rect">
            <a:avLst/>
          </a:prstGeom>
          <a:noFill/>
          <a:ln/>
        </p:spPr>
        <p:txBody>
          <a:bodyPr vert="horz" wrap="square" lIns="0" tIns="0" rIns="0" bIns="0" rtlCol="0" anchor="ctr"/>
          <a:lstStyle/>
          <a:p>
            <a:pPr marL="0" indent="0" algn="ctr">
              <a:lnSpc>
                <a:spcPts val="5610"/>
              </a:lnSpc>
              <a:buNone/>
            </a:pPr>
            <a:r>
              <a:rPr lang="en-US" sz="5100" b="1" dirty="0">
                <a:solidFill>
                  <a:srgbClr val="111827"/>
                </a:solidFill>
                <a:latin typeface="Inter" pitchFamily="34" charset="0"/>
                <a:ea typeface="Inter" pitchFamily="34" charset="-122"/>
                <a:cs typeface="Inter" pitchFamily="34" charset="-120"/>
              </a:rPr>
              <a:t>Suicidal Risk Assessment</a:t>
            </a:r>
            <a:endParaRPr lang="en-US" sz="5100" dirty="0"/>
          </a:p>
        </p:txBody>
      </p:sp>
      <p:sp>
        <p:nvSpPr>
          <p:cNvPr id="10" name="SK-2-text-9"/>
          <p:cNvSpPr/>
          <p:nvPr/>
        </p:nvSpPr>
        <p:spPr>
          <a:xfrm>
            <a:off x="3605213" y="3356670"/>
            <a:ext cx="4981575" cy="319980"/>
          </a:xfrm>
          <a:prstGeom prst="rect">
            <a:avLst/>
          </a:prstGeom>
          <a:noFill/>
          <a:ln/>
        </p:spPr>
        <p:txBody>
          <a:bodyPr vert="horz" wrap="square" lIns="0" tIns="0" rIns="0" bIns="0" rtlCol="0" anchor="ctr"/>
          <a:lstStyle/>
          <a:p>
            <a:pPr marL="0" indent="0" algn="ctr">
              <a:lnSpc>
                <a:spcPts val="2520"/>
              </a:lnSpc>
              <a:buNone/>
            </a:pPr>
            <a:r>
              <a:rPr lang="en-US" sz="1800" dirty="0">
                <a:solidFill>
                  <a:srgbClr val="4B5563"/>
                </a:solidFill>
              </a:rPr>
              <a:t>Guidance for GP Trainees (ST1–ST3) and IMGs</a:t>
            </a:r>
            <a:endParaRPr lang="en-US" sz="1800" dirty="0"/>
          </a:p>
        </p:txBody>
      </p:sp>
      <p:sp>
        <p:nvSpPr>
          <p:cNvPr id="11" name="SK-2-text-10"/>
          <p:cNvSpPr/>
          <p:nvPr/>
        </p:nvSpPr>
        <p:spPr>
          <a:xfrm>
            <a:off x="5086350" y="3733800"/>
            <a:ext cx="2019300" cy="285750"/>
          </a:xfrm>
          <a:prstGeom prst="rect">
            <a:avLst/>
          </a:prstGeom>
          <a:noFill/>
          <a:ln/>
        </p:spPr>
        <p:txBody>
          <a:bodyPr vert="horz" wrap="square" lIns="0" tIns="0" rIns="0" bIns="0" rtlCol="0" anchor="ctr"/>
          <a:lstStyle/>
          <a:p>
            <a:pPr marL="0" indent="0" algn="ctr">
              <a:lnSpc>
                <a:spcPts val="2250"/>
              </a:lnSpc>
              <a:buNone/>
            </a:pPr>
            <a:r>
              <a:rPr lang="en-US" sz="1500" b="1" u="sng" dirty="0">
                <a:solidFill>
                  <a:srgbClr val="F58220"/>
                </a:solidFill>
                <a:hlinkClick r:id="rId9" tooltip="https://www.bradfordvts.co.uk/">
                  <a:extLst>
                    <a:ext uri="{A12FA001-AC4F-418D-AE19-62706E023703}">
                      <ahyp:hlinkClr xmlns:ahyp="http://schemas.microsoft.com/office/drawing/2018/hyperlinkcolor" val="tx"/>
                    </a:ext>
                  </a:extLst>
                </a:hlinkClick>
              </a:rPr>
              <a:t>www.bradfordvts.co.uk</a:t>
            </a:r>
            <a:endParaRPr lang="en-US" sz="1500" dirty="0"/>
          </a:p>
        </p:txBody>
      </p:sp>
      <p:sp>
        <p:nvSpPr>
          <p:cNvPr id="12" name="SK-2-text-10-link-hitbox-1">
            <a:hlinkClick r:id="rId9" tooltip="https://www.bradfordvts.co.uk/"/>
          </p:cNvPr>
          <p:cNvSpPr/>
          <p:nvPr/>
        </p:nvSpPr>
        <p:spPr>
          <a:xfrm>
            <a:off x="5086350" y="3771900"/>
            <a:ext cx="2019300" cy="209550"/>
          </a:xfrm>
          <a:prstGeom prst="rect">
            <a:avLst/>
          </a:prstGeom>
          <a:solidFill>
            <a:srgbClr val="FFFFFF">
              <a:alpha val="0"/>
            </a:srgbClr>
          </a:solidFill>
          <a:ln w="12700">
            <a:solidFill>
              <a:srgbClr val="333333">
                <a:alpha val="0"/>
              </a:srgbClr>
            </a:solidFill>
            <a:prstDash val="solid"/>
          </a:ln>
        </p:spPr>
        <p:txBody>
          <a:bodyPr/>
          <a:lstStyle/>
          <a:p>
            <a:endParaRPr lang="en-GB"/>
          </a:p>
        </p:txBody>
      </p:sp>
      <p:sp>
        <p:nvSpPr>
          <p:cNvPr id="13" name="SK-2-text-11"/>
          <p:cNvSpPr/>
          <p:nvPr/>
        </p:nvSpPr>
        <p:spPr>
          <a:xfrm>
            <a:off x="3283148" y="4267200"/>
            <a:ext cx="5625554" cy="228600"/>
          </a:xfrm>
          <a:prstGeom prst="rect">
            <a:avLst/>
          </a:prstGeom>
          <a:noFill/>
          <a:ln/>
        </p:spPr>
        <p:txBody>
          <a:bodyPr vert="horz" wrap="square" lIns="0" tIns="0" rIns="0" bIns="0" rtlCol="0" anchor="ctr"/>
          <a:lstStyle/>
          <a:p>
            <a:pPr marL="0" indent="0" algn="ctr">
              <a:lnSpc>
                <a:spcPts val="1800"/>
              </a:lnSpc>
              <a:buNone/>
            </a:pPr>
            <a:r>
              <a:rPr lang="en-US" sz="1200" b="1" kern="0" spc="48" dirty="0">
                <a:solidFill>
                  <a:srgbClr val="9CA3AF"/>
                </a:solidFill>
                <a:latin typeface="Inter" pitchFamily="34" charset="0"/>
                <a:ea typeface="Inter" pitchFamily="34" charset="-122"/>
                <a:cs typeface="Inter" pitchFamily="34" charset="-120"/>
              </a:rPr>
              <a:t>CREATED JULY 2026, UPDATED TO CURRENT NICE 2024 STANDARDS</a:t>
            </a:r>
            <a:endParaRPr lang="en-US" sz="1200" dirty="0"/>
          </a:p>
        </p:txBody>
      </p:sp>
      <p:sp>
        <p:nvSpPr>
          <p:cNvPr id="14" name="SK-2-text-12"/>
          <p:cNvSpPr/>
          <p:nvPr/>
        </p:nvSpPr>
        <p:spPr>
          <a:xfrm>
            <a:off x="1447800" y="5235178"/>
            <a:ext cx="9296400" cy="479822"/>
          </a:xfrm>
          <a:prstGeom prst="rect">
            <a:avLst/>
          </a:prstGeom>
          <a:noFill/>
          <a:ln/>
        </p:spPr>
        <p:txBody>
          <a:bodyPr vert="horz" wrap="square" lIns="0" tIns="0" rIns="0" bIns="0" rtlCol="0" anchor="ctr"/>
          <a:lstStyle/>
          <a:p>
            <a:pPr marL="0" indent="0">
              <a:lnSpc>
                <a:spcPts val="1890"/>
              </a:lnSpc>
              <a:buNone/>
            </a:pPr>
            <a:r>
              <a:rPr lang="en-US" sz="1350" b="1" dirty="0">
                <a:solidFill>
                  <a:srgbClr val="111827"/>
                </a:solidFill>
              </a:rPr>
              <a:t>⚠ Disclaimer: Always double check this advice and drug doses with the latest NICE/BNF guidance. This document is for educational purposes only.</a:t>
            </a:r>
            <a:endParaRPr lang="en-US" sz="1350" dirty="0"/>
          </a:p>
        </p:txBody>
      </p:sp>
      <p:sp>
        <p:nvSpPr>
          <p:cNvPr id="15" name="SK-2-text-13"/>
          <p:cNvSpPr/>
          <p:nvPr/>
        </p:nvSpPr>
        <p:spPr>
          <a:xfrm>
            <a:off x="533400" y="6505575"/>
            <a:ext cx="11125200" cy="200025"/>
          </a:xfrm>
          <a:prstGeom prst="rect">
            <a:avLst/>
          </a:prstGeom>
          <a:noFill/>
          <a:ln/>
        </p:spPr>
        <p:txBody>
          <a:bodyPr vert="horz" wrap="square" lIns="0" tIns="0" rIns="0" bIns="0" rtlCol="0" anchor="ctr"/>
          <a:lstStyle/>
          <a:p>
            <a:pPr marL="0" indent="0" algn="ctr">
              <a:lnSpc>
                <a:spcPts val="1575"/>
              </a:lnSpc>
              <a:buNone/>
            </a:pPr>
            <a:r>
              <a:rPr lang="en-US" sz="1050" dirty="0">
                <a:solidFill>
                  <a:srgbClr val="9CA3AF"/>
                </a:solidFill>
              </a:rPr>
              <a:t>www.bradfordvts.co.uk</a:t>
            </a:r>
            <a:endParaRPr lang="en-US" sz="10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1-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1-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1-img-3" descr="preencoded.png"/>
          <p:cNvPicPr>
            <a:picLocks noChangeAspect="1"/>
          </p:cNvPicPr>
          <p:nvPr/>
        </p:nvPicPr>
        <p:blipFill>
          <a:blip r:embed="rId5"/>
          <a:stretch>
            <a:fillRect/>
          </a:stretch>
        </p:blipFill>
        <p:spPr>
          <a:xfrm>
            <a:off x="571500" y="381000"/>
            <a:ext cx="57150" cy="419100"/>
          </a:xfrm>
          <a:prstGeom prst="rect">
            <a:avLst/>
          </a:prstGeom>
        </p:spPr>
      </p:pic>
      <p:pic>
        <p:nvPicPr>
          <p:cNvPr id="5" name="SK-11-img-4" descr="preencoded.png"/>
          <p:cNvPicPr>
            <a:picLocks noChangeAspect="1"/>
          </p:cNvPicPr>
          <p:nvPr/>
        </p:nvPicPr>
        <p:blipFill>
          <a:blip r:embed="rId6"/>
          <a:stretch>
            <a:fillRect/>
          </a:stretch>
        </p:blipFill>
        <p:spPr>
          <a:xfrm>
            <a:off x="571500" y="1213396"/>
            <a:ext cx="5410200" cy="2413099"/>
          </a:xfrm>
          <a:prstGeom prst="rect">
            <a:avLst/>
          </a:prstGeom>
        </p:spPr>
      </p:pic>
      <p:pic>
        <p:nvPicPr>
          <p:cNvPr id="6" name="SK-11-img-5" descr="preencoded.png"/>
          <p:cNvPicPr>
            <a:picLocks noChangeAspect="1"/>
          </p:cNvPicPr>
          <p:nvPr/>
        </p:nvPicPr>
        <p:blipFill>
          <a:blip r:embed="rId7"/>
          <a:stretch>
            <a:fillRect/>
          </a:stretch>
        </p:blipFill>
        <p:spPr>
          <a:xfrm>
            <a:off x="723900" y="1365796"/>
            <a:ext cx="5105400" cy="333375"/>
          </a:xfrm>
          <a:prstGeom prst="rect">
            <a:avLst/>
          </a:prstGeom>
        </p:spPr>
      </p:pic>
      <p:pic>
        <p:nvPicPr>
          <p:cNvPr id="7" name="SK-11-img-6" descr="preencoded.png"/>
          <p:cNvPicPr>
            <a:picLocks noChangeAspect="1"/>
          </p:cNvPicPr>
          <p:nvPr/>
        </p:nvPicPr>
        <p:blipFill>
          <a:blip r:embed="rId8"/>
          <a:stretch>
            <a:fillRect/>
          </a:stretch>
        </p:blipFill>
        <p:spPr>
          <a:xfrm>
            <a:off x="723900" y="1399133"/>
            <a:ext cx="228600" cy="190500"/>
          </a:xfrm>
          <a:prstGeom prst="rect">
            <a:avLst/>
          </a:prstGeom>
        </p:spPr>
      </p:pic>
      <p:pic>
        <p:nvPicPr>
          <p:cNvPr id="8" name="SK-11-img-7" descr="preencoded.png"/>
          <p:cNvPicPr>
            <a:picLocks noChangeAspect="1"/>
          </p:cNvPicPr>
          <p:nvPr/>
        </p:nvPicPr>
        <p:blipFill>
          <a:blip r:embed="rId6"/>
          <a:stretch>
            <a:fillRect/>
          </a:stretch>
        </p:blipFill>
        <p:spPr>
          <a:xfrm>
            <a:off x="6210300" y="1213396"/>
            <a:ext cx="5410200" cy="2413099"/>
          </a:xfrm>
          <a:prstGeom prst="rect">
            <a:avLst/>
          </a:prstGeom>
        </p:spPr>
      </p:pic>
      <p:pic>
        <p:nvPicPr>
          <p:cNvPr id="9" name="SK-11-img-8" descr="preencoded.png"/>
          <p:cNvPicPr>
            <a:picLocks noChangeAspect="1"/>
          </p:cNvPicPr>
          <p:nvPr/>
        </p:nvPicPr>
        <p:blipFill>
          <a:blip r:embed="rId7"/>
          <a:stretch>
            <a:fillRect/>
          </a:stretch>
        </p:blipFill>
        <p:spPr>
          <a:xfrm>
            <a:off x="6362700" y="1365796"/>
            <a:ext cx="5105400" cy="333375"/>
          </a:xfrm>
          <a:prstGeom prst="rect">
            <a:avLst/>
          </a:prstGeom>
        </p:spPr>
      </p:pic>
      <p:pic>
        <p:nvPicPr>
          <p:cNvPr id="10" name="SK-11-img-9" descr="preencoded.png"/>
          <p:cNvPicPr>
            <a:picLocks noChangeAspect="1"/>
          </p:cNvPicPr>
          <p:nvPr/>
        </p:nvPicPr>
        <p:blipFill>
          <a:blip r:embed="rId9"/>
          <a:stretch>
            <a:fillRect/>
          </a:stretch>
        </p:blipFill>
        <p:spPr>
          <a:xfrm>
            <a:off x="6362700" y="1399133"/>
            <a:ext cx="228600" cy="190500"/>
          </a:xfrm>
          <a:prstGeom prst="rect">
            <a:avLst/>
          </a:prstGeom>
        </p:spPr>
      </p:pic>
      <p:pic>
        <p:nvPicPr>
          <p:cNvPr id="11" name="SK-11-img-10" descr="preencoded.png"/>
          <p:cNvPicPr>
            <a:picLocks noChangeAspect="1"/>
          </p:cNvPicPr>
          <p:nvPr/>
        </p:nvPicPr>
        <p:blipFill>
          <a:blip r:embed="rId10"/>
          <a:stretch>
            <a:fillRect/>
          </a:stretch>
        </p:blipFill>
        <p:spPr>
          <a:xfrm>
            <a:off x="571500" y="3893195"/>
            <a:ext cx="11049000" cy="784622"/>
          </a:xfrm>
          <a:prstGeom prst="rect">
            <a:avLst/>
          </a:prstGeom>
        </p:spPr>
      </p:pic>
      <p:pic>
        <p:nvPicPr>
          <p:cNvPr id="12" name="SK-11-img-11" descr="preencoded.png"/>
          <p:cNvPicPr>
            <a:picLocks noChangeAspect="1"/>
          </p:cNvPicPr>
          <p:nvPr/>
        </p:nvPicPr>
        <p:blipFill>
          <a:blip r:embed="rId11"/>
          <a:stretch>
            <a:fillRect/>
          </a:stretch>
        </p:blipFill>
        <p:spPr>
          <a:xfrm>
            <a:off x="762000" y="4056906"/>
            <a:ext cx="457200" cy="457200"/>
          </a:xfrm>
          <a:prstGeom prst="rect">
            <a:avLst/>
          </a:prstGeom>
        </p:spPr>
      </p:pic>
      <p:pic>
        <p:nvPicPr>
          <p:cNvPr id="13" name="SK-11-img-12" descr="preencoded.png"/>
          <p:cNvPicPr>
            <a:picLocks noChangeAspect="1"/>
          </p:cNvPicPr>
          <p:nvPr/>
        </p:nvPicPr>
        <p:blipFill>
          <a:blip r:embed="rId12"/>
          <a:stretch>
            <a:fillRect/>
          </a:stretch>
        </p:blipFill>
        <p:spPr>
          <a:xfrm>
            <a:off x="895350" y="4209306"/>
            <a:ext cx="190500" cy="152400"/>
          </a:xfrm>
          <a:prstGeom prst="rect">
            <a:avLst/>
          </a:prstGeom>
        </p:spPr>
      </p:pic>
      <p:pic>
        <p:nvPicPr>
          <p:cNvPr id="14" name="SK-11-img-13" descr="preencoded.png"/>
          <p:cNvPicPr>
            <a:picLocks noChangeAspect="1"/>
          </p:cNvPicPr>
          <p:nvPr/>
        </p:nvPicPr>
        <p:blipFill>
          <a:blip r:embed="rId13"/>
          <a:stretch>
            <a:fillRect/>
          </a:stretch>
        </p:blipFill>
        <p:spPr>
          <a:xfrm>
            <a:off x="0" y="6353175"/>
            <a:ext cx="12192000" cy="504825"/>
          </a:xfrm>
          <a:prstGeom prst="rect">
            <a:avLst/>
          </a:prstGeom>
        </p:spPr>
      </p:pic>
      <p:sp>
        <p:nvSpPr>
          <p:cNvPr id="15" name="SK-11-text-14"/>
          <p:cNvSpPr/>
          <p:nvPr/>
        </p:nvSpPr>
        <p:spPr>
          <a:xfrm>
            <a:off x="781050" y="381000"/>
            <a:ext cx="11410950" cy="365671"/>
          </a:xfrm>
          <a:prstGeom prst="rect">
            <a:avLst/>
          </a:prstGeom>
          <a:noFill/>
          <a:ln/>
        </p:spPr>
        <p:txBody>
          <a:bodyPr vert="horz" wrap="square" lIns="0" tIns="0" rIns="0" bIns="0" rtlCol="0" anchor="ctr"/>
          <a:lstStyle/>
          <a:p>
            <a:pPr marL="0" indent="0">
              <a:lnSpc>
                <a:spcPts val="2880"/>
              </a:lnSpc>
              <a:buNone/>
            </a:pPr>
            <a:r>
              <a:rPr lang="en-US" sz="2400" b="1" kern="0" spc="-38" dirty="0">
                <a:solidFill>
                  <a:srgbClr val="111827"/>
                </a:solidFill>
                <a:latin typeface="Inter" pitchFamily="34" charset="0"/>
                <a:ea typeface="Inter" pitchFamily="34" charset="-122"/>
                <a:cs typeface="Inter" pitchFamily="34" charset="-120"/>
              </a:rPr>
              <a:t>STATIC AND HISTORICAL RISK FACTORS</a:t>
            </a:r>
            <a:endParaRPr lang="en-US" sz="2400" dirty="0"/>
          </a:p>
        </p:txBody>
      </p:sp>
      <p:sp>
        <p:nvSpPr>
          <p:cNvPr id="16" name="SK-11-text-15"/>
          <p:cNvSpPr/>
          <p:nvPr/>
        </p:nvSpPr>
        <p:spPr>
          <a:xfrm>
            <a:off x="781050" y="784771"/>
            <a:ext cx="7437120" cy="200025"/>
          </a:xfrm>
          <a:prstGeom prst="rect">
            <a:avLst/>
          </a:prstGeom>
          <a:noFill/>
          <a:ln/>
        </p:spPr>
        <p:txBody>
          <a:bodyPr vert="horz" wrap="square" lIns="0" tIns="0" rIns="0" bIns="0" rtlCol="0" anchor="ctr"/>
          <a:lstStyle/>
          <a:p>
            <a:pPr marL="0" indent="0">
              <a:lnSpc>
                <a:spcPts val="1575"/>
              </a:lnSpc>
              <a:buNone/>
            </a:pPr>
            <a:r>
              <a:rPr lang="en-US" sz="1050" b="1" kern="0" spc="42" dirty="0">
                <a:solidFill>
                  <a:srgbClr val="9CA3AF"/>
                </a:solidFill>
              </a:rPr>
              <a:t>BRADFORD VTS TEACHING DECK • CLINICAL GUIDANCE</a:t>
            </a:r>
            <a:endParaRPr lang="en-US" sz="1050" dirty="0"/>
          </a:p>
        </p:txBody>
      </p:sp>
      <p:sp>
        <p:nvSpPr>
          <p:cNvPr id="17" name="SK-11-text-16"/>
          <p:cNvSpPr/>
          <p:nvPr/>
        </p:nvSpPr>
        <p:spPr>
          <a:xfrm>
            <a:off x="1047750" y="1365796"/>
            <a:ext cx="605218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11827"/>
                </a:solidFill>
                <a:latin typeface="Inter" pitchFamily="34" charset="0"/>
                <a:ea typeface="Inter" pitchFamily="34" charset="-122"/>
                <a:cs typeface="Inter" pitchFamily="34" charset="-120"/>
              </a:rPr>
              <a:t>Demographics &amp; Social History</a:t>
            </a:r>
            <a:endParaRPr lang="en-US" sz="1350" dirty="0"/>
          </a:p>
        </p:txBody>
      </p:sp>
      <p:sp>
        <p:nvSpPr>
          <p:cNvPr id="18" name="SK-11-text-17"/>
          <p:cNvSpPr/>
          <p:nvPr/>
        </p:nvSpPr>
        <p:spPr>
          <a:xfrm>
            <a:off x="952500" y="1813471"/>
            <a:ext cx="5782784"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rPr>
              <a:t>Male sex (Rate ~3x higher in UK)</a:t>
            </a:r>
            <a:endParaRPr lang="en-US" sz="1200" dirty="0"/>
          </a:p>
        </p:txBody>
      </p:sp>
      <p:sp>
        <p:nvSpPr>
          <p:cNvPr id="19" name="SK-11-text-18"/>
          <p:cNvSpPr/>
          <p:nvPr/>
        </p:nvSpPr>
        <p:spPr>
          <a:xfrm>
            <a:off x="952500" y="2102941"/>
            <a:ext cx="7413236"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rPr>
              <a:t>Middle age (45–54) and older age (75+)</a:t>
            </a:r>
            <a:endParaRPr lang="en-US" sz="1200" dirty="0"/>
          </a:p>
        </p:txBody>
      </p:sp>
      <p:sp>
        <p:nvSpPr>
          <p:cNvPr id="20" name="SK-11-text-19"/>
          <p:cNvSpPr/>
          <p:nvPr/>
        </p:nvSpPr>
        <p:spPr>
          <a:xfrm>
            <a:off x="952500" y="2392412"/>
            <a:ext cx="7587928"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rPr>
              <a:t>Family history of suicide or mental illness</a:t>
            </a:r>
            <a:endParaRPr lang="en-US" sz="1200" dirty="0"/>
          </a:p>
        </p:txBody>
      </p:sp>
      <p:sp>
        <p:nvSpPr>
          <p:cNvPr id="21" name="SK-11-text-20"/>
          <p:cNvSpPr/>
          <p:nvPr/>
        </p:nvSpPr>
        <p:spPr>
          <a:xfrm>
            <a:off x="952500" y="2681883"/>
            <a:ext cx="8112002"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rPr>
              <a:t>History of abuse, neglect, or childhood trauma</a:t>
            </a:r>
            <a:endParaRPr lang="en-US" sz="1200" dirty="0"/>
          </a:p>
        </p:txBody>
      </p:sp>
      <p:sp>
        <p:nvSpPr>
          <p:cNvPr id="22" name="SK-11-text-21"/>
          <p:cNvSpPr/>
          <p:nvPr/>
        </p:nvSpPr>
        <p:spPr>
          <a:xfrm>
            <a:off x="952500" y="2971354"/>
            <a:ext cx="5841014"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rPr>
              <a:t>Social isolation and living alone</a:t>
            </a:r>
            <a:endParaRPr lang="en-US" sz="1200" dirty="0"/>
          </a:p>
        </p:txBody>
      </p:sp>
      <p:sp>
        <p:nvSpPr>
          <p:cNvPr id="23" name="SK-11-text-22"/>
          <p:cNvSpPr/>
          <p:nvPr/>
        </p:nvSpPr>
        <p:spPr>
          <a:xfrm>
            <a:off x="952500" y="3260824"/>
            <a:ext cx="7587928"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rPr>
              <a:t>Exposure to suicide (friends, peers, media)</a:t>
            </a:r>
            <a:endParaRPr lang="en-US" sz="1200" dirty="0"/>
          </a:p>
        </p:txBody>
      </p:sp>
      <p:sp>
        <p:nvSpPr>
          <p:cNvPr id="24" name="SK-11-text-23"/>
          <p:cNvSpPr/>
          <p:nvPr/>
        </p:nvSpPr>
        <p:spPr>
          <a:xfrm>
            <a:off x="6686550" y="1365796"/>
            <a:ext cx="543496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11827"/>
                </a:solidFill>
                <a:latin typeface="Inter" pitchFamily="34" charset="0"/>
                <a:ea typeface="Inter" pitchFamily="34" charset="-122"/>
                <a:cs typeface="Inter" pitchFamily="34" charset="-120"/>
              </a:rPr>
              <a:t>Clinical History &amp; Markers</a:t>
            </a:r>
            <a:endParaRPr lang="en-US" sz="1350" dirty="0"/>
          </a:p>
        </p:txBody>
      </p:sp>
      <p:sp>
        <p:nvSpPr>
          <p:cNvPr id="25" name="SK-11-text-24"/>
          <p:cNvSpPr/>
          <p:nvPr/>
        </p:nvSpPr>
        <p:spPr>
          <a:xfrm>
            <a:off x="6591300" y="1832521"/>
            <a:ext cx="5600700" cy="161925"/>
          </a:xfrm>
          <a:prstGeom prst="rect">
            <a:avLst/>
          </a:prstGeom>
          <a:noFill/>
          <a:ln/>
        </p:spPr>
        <p:txBody>
          <a:bodyPr vert="horz" wrap="square" lIns="0" tIns="0" rIns="0" bIns="0" rtlCol="0" anchor="ctr"/>
          <a:lstStyle/>
          <a:p>
            <a:pPr marL="0" indent="0" algn="l">
              <a:lnSpc>
                <a:spcPts val="1680"/>
              </a:lnSpc>
              <a:buNone/>
            </a:pPr>
            <a:r>
              <a:rPr lang="en-US" sz="1200" b="1" dirty="0">
                <a:solidFill>
                  <a:srgbClr val="4B5563"/>
                </a:solidFill>
              </a:rPr>
              <a:t>Prior self-harm or suicide attempts</a:t>
            </a:r>
            <a:endParaRPr lang="en-US" sz="1200" dirty="0"/>
          </a:p>
        </p:txBody>
      </p:sp>
      <p:sp>
        <p:nvSpPr>
          <p:cNvPr id="26" name="SK-11-text-25"/>
          <p:cNvSpPr/>
          <p:nvPr/>
        </p:nvSpPr>
        <p:spPr>
          <a:xfrm>
            <a:off x="6591300" y="2102941"/>
            <a:ext cx="560070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rPr>
              <a:t>Severe mental illness (e.g., Depression, Bipolar, Psychosis)</a:t>
            </a:r>
            <a:endParaRPr lang="en-US" sz="1200" dirty="0"/>
          </a:p>
        </p:txBody>
      </p:sp>
      <p:sp>
        <p:nvSpPr>
          <p:cNvPr id="27" name="SK-11-text-26"/>
          <p:cNvSpPr/>
          <p:nvPr/>
        </p:nvSpPr>
        <p:spPr>
          <a:xfrm>
            <a:off x="6591300" y="2392412"/>
            <a:ext cx="560070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rPr>
              <a:t>Substance misuse (Alcohol and drugs)</a:t>
            </a:r>
            <a:endParaRPr lang="en-US" sz="1200" dirty="0"/>
          </a:p>
        </p:txBody>
      </p:sp>
      <p:sp>
        <p:nvSpPr>
          <p:cNvPr id="28" name="SK-11-text-27"/>
          <p:cNvSpPr/>
          <p:nvPr/>
        </p:nvSpPr>
        <p:spPr>
          <a:xfrm>
            <a:off x="6591300" y="2681883"/>
            <a:ext cx="560070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rPr>
              <a:t>Chronic pain or disabling physical illness</a:t>
            </a:r>
            <a:endParaRPr lang="en-US" sz="1200" dirty="0"/>
          </a:p>
        </p:txBody>
      </p:sp>
      <p:sp>
        <p:nvSpPr>
          <p:cNvPr id="29" name="SK-11-text-28"/>
          <p:cNvSpPr/>
          <p:nvPr/>
        </p:nvSpPr>
        <p:spPr>
          <a:xfrm>
            <a:off x="6591300" y="2971354"/>
            <a:ext cx="560070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rPr>
              <a:t>Repeated psychiatric hospital admissions</a:t>
            </a:r>
            <a:endParaRPr lang="en-US" sz="1200" dirty="0"/>
          </a:p>
        </p:txBody>
      </p:sp>
      <p:sp>
        <p:nvSpPr>
          <p:cNvPr id="30" name="SK-11-text-29"/>
          <p:cNvSpPr/>
          <p:nvPr/>
        </p:nvSpPr>
        <p:spPr>
          <a:xfrm>
            <a:off x="6591300" y="3260824"/>
            <a:ext cx="560070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rPr>
              <a:t>Recent discharge from inpatient care</a:t>
            </a:r>
            <a:endParaRPr lang="en-US" sz="1200" dirty="0"/>
          </a:p>
        </p:txBody>
      </p:sp>
      <p:sp>
        <p:nvSpPr>
          <p:cNvPr id="31" name="SK-11-text-30"/>
          <p:cNvSpPr/>
          <p:nvPr/>
        </p:nvSpPr>
        <p:spPr>
          <a:xfrm>
            <a:off x="1371600" y="4045595"/>
            <a:ext cx="10058400" cy="479822"/>
          </a:xfrm>
          <a:prstGeom prst="rect">
            <a:avLst/>
          </a:prstGeom>
          <a:noFill/>
          <a:ln/>
        </p:spPr>
        <p:txBody>
          <a:bodyPr vert="horz" wrap="square" lIns="0" tIns="0" rIns="0" bIns="0" rtlCol="0" anchor="ctr"/>
          <a:lstStyle/>
          <a:p>
            <a:pPr marL="0" indent="0">
              <a:lnSpc>
                <a:spcPts val="1470"/>
              </a:lnSpc>
              <a:buNone/>
            </a:pPr>
            <a:r>
              <a:rPr lang="en-US" sz="1050" b="1" kern="0" spc="42" dirty="0">
                <a:solidFill>
                  <a:srgbClr val="4C1D95"/>
                </a:solidFill>
                <a:latin typeface="Inter" pitchFamily="34" charset="0"/>
                <a:ea typeface="Inter" pitchFamily="34" charset="-122"/>
                <a:cs typeface="Inter" pitchFamily="34" charset="-120"/>
              </a:rPr>
              <a:t>AKT EXAM PEARL:</a:t>
            </a:r>
            <a:r>
              <a:rPr lang="en-US" sz="1350" b="1" dirty="0">
                <a:solidFill>
                  <a:srgbClr val="4C1D95"/>
                </a:solidFill>
              </a:rPr>
              <a:t> The strongest historical marker for future suicide is previous self-harm or a prior attempt, but it still does not predict individual death with certainty.</a:t>
            </a:r>
            <a:endParaRPr lang="en-US" sz="1350" dirty="0"/>
          </a:p>
        </p:txBody>
      </p:sp>
      <p:sp>
        <p:nvSpPr>
          <p:cNvPr id="32" name="SK-11-text-31"/>
          <p:cNvSpPr/>
          <p:nvPr/>
        </p:nvSpPr>
        <p:spPr>
          <a:xfrm>
            <a:off x="571500" y="6505575"/>
            <a:ext cx="3436620" cy="200025"/>
          </a:xfrm>
          <a:prstGeom prst="rect">
            <a:avLst/>
          </a:prstGeom>
          <a:noFill/>
          <a:ln/>
        </p:spPr>
        <p:txBody>
          <a:bodyPr vert="horz" wrap="square" lIns="0" tIns="0" rIns="0" bIns="0" rtlCol="0" anchor="ctr"/>
          <a:lstStyle/>
          <a:p>
            <a:pPr marL="0" indent="0">
              <a:lnSpc>
                <a:spcPts val="1575"/>
              </a:lnSpc>
              <a:buNone/>
            </a:pPr>
            <a:r>
              <a:rPr lang="en-US" sz="1050" dirty="0">
                <a:solidFill>
                  <a:srgbClr val="9CA3AF"/>
                </a:solidFill>
              </a:rPr>
              <a:t>www.bradfordvts.co.uk</a:t>
            </a:r>
            <a:endParaRPr lang="en-US" sz="1050" dirty="0"/>
          </a:p>
        </p:txBody>
      </p:sp>
      <p:sp>
        <p:nvSpPr>
          <p:cNvPr id="33" name="SK-11-text-32"/>
          <p:cNvSpPr/>
          <p:nvPr/>
        </p:nvSpPr>
        <p:spPr>
          <a:xfrm>
            <a:off x="9353550" y="6505575"/>
            <a:ext cx="2838450" cy="200025"/>
          </a:xfrm>
          <a:prstGeom prst="rect">
            <a:avLst/>
          </a:prstGeom>
          <a:noFill/>
          <a:ln/>
        </p:spPr>
        <p:txBody>
          <a:bodyPr vert="horz" wrap="square" lIns="0" tIns="0" rIns="0" bIns="0" rtlCol="0" anchor="ctr"/>
          <a:lstStyle/>
          <a:p>
            <a:pPr marL="0" indent="0">
              <a:lnSpc>
                <a:spcPts val="1575"/>
              </a:lnSpc>
              <a:buNone/>
            </a:pPr>
            <a:r>
              <a:rPr lang="en-US" sz="1050" dirty="0">
                <a:solidFill>
                  <a:srgbClr val="9CA3AF"/>
                </a:solidFill>
              </a:rPr>
              <a:t>Source: Bradford VTS &amp; NICE NG225</a:t>
            </a:r>
            <a:endParaRPr lang="en-US" sz="10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2-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2-img-2" descr="preencoded.png"/>
          <p:cNvPicPr>
            <a:picLocks noChangeAspect="1"/>
          </p:cNvPicPr>
          <p:nvPr/>
        </p:nvPicPr>
        <p:blipFill>
          <a:blip r:embed="rId4"/>
          <a:stretch>
            <a:fillRect/>
          </a:stretch>
        </p:blipFill>
        <p:spPr>
          <a:xfrm>
            <a:off x="571500" y="381000"/>
            <a:ext cx="57150" cy="419100"/>
          </a:xfrm>
          <a:prstGeom prst="rect">
            <a:avLst/>
          </a:prstGeom>
        </p:spPr>
      </p:pic>
      <p:pic>
        <p:nvPicPr>
          <p:cNvPr id="4" name="SK-12-img-3" descr="preencoded.png"/>
          <p:cNvPicPr>
            <a:picLocks noChangeAspect="1"/>
          </p:cNvPicPr>
          <p:nvPr/>
        </p:nvPicPr>
        <p:blipFill>
          <a:blip r:embed="rId5"/>
          <a:stretch>
            <a:fillRect/>
          </a:stretch>
        </p:blipFill>
        <p:spPr>
          <a:xfrm>
            <a:off x="571500" y="1213396"/>
            <a:ext cx="5410200" cy="3488234"/>
          </a:xfrm>
          <a:prstGeom prst="rect">
            <a:avLst/>
          </a:prstGeom>
        </p:spPr>
      </p:pic>
      <p:pic>
        <p:nvPicPr>
          <p:cNvPr id="5" name="SK-12-img-4" descr="preencoded.png"/>
          <p:cNvPicPr>
            <a:picLocks noChangeAspect="1"/>
          </p:cNvPicPr>
          <p:nvPr/>
        </p:nvPicPr>
        <p:blipFill>
          <a:blip r:embed="rId6"/>
          <a:stretch>
            <a:fillRect/>
          </a:stretch>
        </p:blipFill>
        <p:spPr>
          <a:xfrm>
            <a:off x="723900" y="1365796"/>
            <a:ext cx="5105400" cy="333375"/>
          </a:xfrm>
          <a:prstGeom prst="rect">
            <a:avLst/>
          </a:prstGeom>
        </p:spPr>
      </p:pic>
      <p:pic>
        <p:nvPicPr>
          <p:cNvPr id="6" name="SK-12-img-5" descr="preencoded.png"/>
          <p:cNvPicPr>
            <a:picLocks noChangeAspect="1"/>
          </p:cNvPicPr>
          <p:nvPr/>
        </p:nvPicPr>
        <p:blipFill>
          <a:blip r:embed="rId7"/>
          <a:stretch>
            <a:fillRect/>
          </a:stretch>
        </p:blipFill>
        <p:spPr>
          <a:xfrm>
            <a:off x="723900" y="1406723"/>
            <a:ext cx="214313" cy="175320"/>
          </a:xfrm>
          <a:prstGeom prst="rect">
            <a:avLst/>
          </a:prstGeom>
        </p:spPr>
      </p:pic>
      <p:pic>
        <p:nvPicPr>
          <p:cNvPr id="7" name="SK-12-img-6" descr="preencoded.png"/>
          <p:cNvPicPr>
            <a:picLocks noChangeAspect="1"/>
          </p:cNvPicPr>
          <p:nvPr/>
        </p:nvPicPr>
        <p:blipFill>
          <a:blip r:embed="rId8"/>
          <a:stretch>
            <a:fillRect/>
          </a:stretch>
        </p:blipFill>
        <p:spPr>
          <a:xfrm>
            <a:off x="723900" y="1813471"/>
            <a:ext cx="202406" cy="177105"/>
          </a:xfrm>
          <a:prstGeom prst="rect">
            <a:avLst/>
          </a:prstGeom>
        </p:spPr>
      </p:pic>
      <p:pic>
        <p:nvPicPr>
          <p:cNvPr id="8" name="SK-12-img-7" descr="preencoded.png"/>
          <p:cNvPicPr>
            <a:picLocks noChangeAspect="1"/>
          </p:cNvPicPr>
          <p:nvPr/>
        </p:nvPicPr>
        <p:blipFill>
          <a:blip r:embed="rId9"/>
          <a:stretch>
            <a:fillRect/>
          </a:stretch>
        </p:blipFill>
        <p:spPr>
          <a:xfrm>
            <a:off x="723900" y="2135386"/>
            <a:ext cx="202406" cy="177105"/>
          </a:xfrm>
          <a:prstGeom prst="rect">
            <a:avLst/>
          </a:prstGeom>
        </p:spPr>
      </p:pic>
      <p:pic>
        <p:nvPicPr>
          <p:cNvPr id="9" name="SK-12-img-8" descr="preencoded.png"/>
          <p:cNvPicPr>
            <a:picLocks noChangeAspect="1"/>
          </p:cNvPicPr>
          <p:nvPr/>
        </p:nvPicPr>
        <p:blipFill>
          <a:blip r:embed="rId10"/>
          <a:stretch>
            <a:fillRect/>
          </a:stretch>
        </p:blipFill>
        <p:spPr>
          <a:xfrm>
            <a:off x="723900" y="2457301"/>
            <a:ext cx="202406" cy="177105"/>
          </a:xfrm>
          <a:prstGeom prst="rect">
            <a:avLst/>
          </a:prstGeom>
        </p:spPr>
      </p:pic>
      <p:pic>
        <p:nvPicPr>
          <p:cNvPr id="10" name="SK-12-img-9" descr="preencoded.png"/>
          <p:cNvPicPr>
            <a:picLocks noChangeAspect="1"/>
          </p:cNvPicPr>
          <p:nvPr/>
        </p:nvPicPr>
        <p:blipFill>
          <a:blip r:embed="rId11"/>
          <a:stretch>
            <a:fillRect/>
          </a:stretch>
        </p:blipFill>
        <p:spPr>
          <a:xfrm>
            <a:off x="723900" y="2779216"/>
            <a:ext cx="202406" cy="177105"/>
          </a:xfrm>
          <a:prstGeom prst="rect">
            <a:avLst/>
          </a:prstGeom>
        </p:spPr>
      </p:pic>
      <p:pic>
        <p:nvPicPr>
          <p:cNvPr id="11" name="SK-12-img-10" descr="preencoded.png"/>
          <p:cNvPicPr>
            <a:picLocks noChangeAspect="1"/>
          </p:cNvPicPr>
          <p:nvPr/>
        </p:nvPicPr>
        <p:blipFill>
          <a:blip r:embed="rId12"/>
          <a:stretch>
            <a:fillRect/>
          </a:stretch>
        </p:blipFill>
        <p:spPr>
          <a:xfrm>
            <a:off x="723900" y="3101132"/>
            <a:ext cx="202406" cy="177105"/>
          </a:xfrm>
          <a:prstGeom prst="rect">
            <a:avLst/>
          </a:prstGeom>
        </p:spPr>
      </p:pic>
      <p:pic>
        <p:nvPicPr>
          <p:cNvPr id="12" name="SK-12-img-11" descr="preencoded.png"/>
          <p:cNvPicPr>
            <a:picLocks noChangeAspect="1"/>
          </p:cNvPicPr>
          <p:nvPr/>
        </p:nvPicPr>
        <p:blipFill>
          <a:blip r:embed="rId13"/>
          <a:stretch>
            <a:fillRect/>
          </a:stretch>
        </p:blipFill>
        <p:spPr>
          <a:xfrm>
            <a:off x="723900" y="3423047"/>
            <a:ext cx="202406" cy="177105"/>
          </a:xfrm>
          <a:prstGeom prst="rect">
            <a:avLst/>
          </a:prstGeom>
        </p:spPr>
      </p:pic>
      <p:pic>
        <p:nvPicPr>
          <p:cNvPr id="13" name="SK-12-img-12" descr="preencoded.png"/>
          <p:cNvPicPr>
            <a:picLocks noChangeAspect="1"/>
          </p:cNvPicPr>
          <p:nvPr/>
        </p:nvPicPr>
        <p:blipFill>
          <a:blip r:embed="rId5"/>
          <a:stretch>
            <a:fillRect/>
          </a:stretch>
        </p:blipFill>
        <p:spPr>
          <a:xfrm>
            <a:off x="6210300" y="1213396"/>
            <a:ext cx="5410200" cy="3488234"/>
          </a:xfrm>
          <a:prstGeom prst="rect">
            <a:avLst/>
          </a:prstGeom>
        </p:spPr>
      </p:pic>
      <p:pic>
        <p:nvPicPr>
          <p:cNvPr id="14" name="SK-12-img-13" descr="preencoded.png"/>
          <p:cNvPicPr>
            <a:picLocks noChangeAspect="1"/>
          </p:cNvPicPr>
          <p:nvPr/>
        </p:nvPicPr>
        <p:blipFill>
          <a:blip r:embed="rId6"/>
          <a:stretch>
            <a:fillRect/>
          </a:stretch>
        </p:blipFill>
        <p:spPr>
          <a:xfrm>
            <a:off x="6362700" y="1365796"/>
            <a:ext cx="5105400" cy="333375"/>
          </a:xfrm>
          <a:prstGeom prst="rect">
            <a:avLst/>
          </a:prstGeom>
        </p:spPr>
      </p:pic>
      <p:pic>
        <p:nvPicPr>
          <p:cNvPr id="15" name="SK-12-img-14" descr="preencoded.png"/>
          <p:cNvPicPr>
            <a:picLocks noChangeAspect="1"/>
          </p:cNvPicPr>
          <p:nvPr/>
        </p:nvPicPr>
        <p:blipFill>
          <a:blip r:embed="rId14"/>
          <a:stretch>
            <a:fillRect/>
          </a:stretch>
        </p:blipFill>
        <p:spPr>
          <a:xfrm>
            <a:off x="6362700" y="1406723"/>
            <a:ext cx="214313" cy="175320"/>
          </a:xfrm>
          <a:prstGeom prst="rect">
            <a:avLst/>
          </a:prstGeom>
        </p:spPr>
      </p:pic>
      <p:pic>
        <p:nvPicPr>
          <p:cNvPr id="16" name="SK-12-img-15" descr="preencoded.png"/>
          <p:cNvPicPr>
            <a:picLocks noChangeAspect="1"/>
          </p:cNvPicPr>
          <p:nvPr/>
        </p:nvPicPr>
        <p:blipFill>
          <a:blip r:embed="rId15"/>
          <a:stretch>
            <a:fillRect/>
          </a:stretch>
        </p:blipFill>
        <p:spPr>
          <a:xfrm>
            <a:off x="6362700" y="1813471"/>
            <a:ext cx="202406" cy="177105"/>
          </a:xfrm>
          <a:prstGeom prst="rect">
            <a:avLst/>
          </a:prstGeom>
        </p:spPr>
      </p:pic>
      <p:pic>
        <p:nvPicPr>
          <p:cNvPr id="17" name="SK-12-img-16" descr="preencoded.png"/>
          <p:cNvPicPr>
            <a:picLocks noChangeAspect="1"/>
          </p:cNvPicPr>
          <p:nvPr/>
        </p:nvPicPr>
        <p:blipFill>
          <a:blip r:embed="rId16"/>
          <a:stretch>
            <a:fillRect/>
          </a:stretch>
        </p:blipFill>
        <p:spPr>
          <a:xfrm>
            <a:off x="6362700" y="2135386"/>
            <a:ext cx="202406" cy="177105"/>
          </a:xfrm>
          <a:prstGeom prst="rect">
            <a:avLst/>
          </a:prstGeom>
        </p:spPr>
      </p:pic>
      <p:pic>
        <p:nvPicPr>
          <p:cNvPr id="18" name="SK-12-img-17" descr="preencoded.png"/>
          <p:cNvPicPr>
            <a:picLocks noChangeAspect="1"/>
          </p:cNvPicPr>
          <p:nvPr/>
        </p:nvPicPr>
        <p:blipFill>
          <a:blip r:embed="rId17"/>
          <a:stretch>
            <a:fillRect/>
          </a:stretch>
        </p:blipFill>
        <p:spPr>
          <a:xfrm>
            <a:off x="6362700" y="2457301"/>
            <a:ext cx="202406" cy="177105"/>
          </a:xfrm>
          <a:prstGeom prst="rect">
            <a:avLst/>
          </a:prstGeom>
        </p:spPr>
      </p:pic>
      <p:pic>
        <p:nvPicPr>
          <p:cNvPr id="19" name="SK-12-img-18" descr="preencoded.png"/>
          <p:cNvPicPr>
            <a:picLocks noChangeAspect="1"/>
          </p:cNvPicPr>
          <p:nvPr/>
        </p:nvPicPr>
        <p:blipFill>
          <a:blip r:embed="rId18"/>
          <a:stretch>
            <a:fillRect/>
          </a:stretch>
        </p:blipFill>
        <p:spPr>
          <a:xfrm>
            <a:off x="6362700" y="2779216"/>
            <a:ext cx="202406" cy="177105"/>
          </a:xfrm>
          <a:prstGeom prst="rect">
            <a:avLst/>
          </a:prstGeom>
        </p:spPr>
      </p:pic>
      <p:pic>
        <p:nvPicPr>
          <p:cNvPr id="20" name="SK-12-img-19" descr="preencoded.png"/>
          <p:cNvPicPr>
            <a:picLocks noChangeAspect="1"/>
          </p:cNvPicPr>
          <p:nvPr/>
        </p:nvPicPr>
        <p:blipFill>
          <a:blip r:embed="rId19"/>
          <a:stretch>
            <a:fillRect/>
          </a:stretch>
        </p:blipFill>
        <p:spPr>
          <a:xfrm>
            <a:off x="6362700" y="3101132"/>
            <a:ext cx="202406" cy="177105"/>
          </a:xfrm>
          <a:prstGeom prst="rect">
            <a:avLst/>
          </a:prstGeom>
        </p:spPr>
      </p:pic>
      <p:pic>
        <p:nvPicPr>
          <p:cNvPr id="21" name="SK-12-img-20" descr="preencoded.png"/>
          <p:cNvPicPr>
            <a:picLocks noChangeAspect="1"/>
          </p:cNvPicPr>
          <p:nvPr/>
        </p:nvPicPr>
        <p:blipFill>
          <a:blip r:embed="rId20"/>
          <a:stretch>
            <a:fillRect/>
          </a:stretch>
        </p:blipFill>
        <p:spPr>
          <a:xfrm>
            <a:off x="571500" y="4892129"/>
            <a:ext cx="11049000" cy="1127671"/>
          </a:xfrm>
          <a:prstGeom prst="rect">
            <a:avLst/>
          </a:prstGeom>
        </p:spPr>
      </p:pic>
      <p:pic>
        <p:nvPicPr>
          <p:cNvPr id="22" name="SK-12-img-21" descr="preencoded.png"/>
          <p:cNvPicPr>
            <a:picLocks noChangeAspect="1"/>
          </p:cNvPicPr>
          <p:nvPr/>
        </p:nvPicPr>
        <p:blipFill>
          <a:blip r:embed="rId21"/>
          <a:stretch>
            <a:fillRect/>
          </a:stretch>
        </p:blipFill>
        <p:spPr>
          <a:xfrm>
            <a:off x="762000" y="5327749"/>
            <a:ext cx="381000" cy="304800"/>
          </a:xfrm>
          <a:prstGeom prst="rect">
            <a:avLst/>
          </a:prstGeom>
        </p:spPr>
      </p:pic>
      <p:pic>
        <p:nvPicPr>
          <p:cNvPr id="23" name="SK-12-img-22" descr="preencoded.png"/>
          <p:cNvPicPr>
            <a:picLocks noChangeAspect="1"/>
          </p:cNvPicPr>
          <p:nvPr/>
        </p:nvPicPr>
        <p:blipFill>
          <a:blip r:embed="rId22"/>
          <a:stretch>
            <a:fillRect/>
          </a:stretch>
        </p:blipFill>
        <p:spPr>
          <a:xfrm>
            <a:off x="571500" y="6400800"/>
            <a:ext cx="11049000" cy="266700"/>
          </a:xfrm>
          <a:prstGeom prst="rect">
            <a:avLst/>
          </a:prstGeom>
        </p:spPr>
      </p:pic>
      <p:sp>
        <p:nvSpPr>
          <p:cNvPr id="24" name="SK-12-text-23"/>
          <p:cNvSpPr/>
          <p:nvPr/>
        </p:nvSpPr>
        <p:spPr>
          <a:xfrm>
            <a:off x="781050" y="381000"/>
            <a:ext cx="9662160" cy="365671"/>
          </a:xfrm>
          <a:prstGeom prst="rect">
            <a:avLst/>
          </a:prstGeom>
          <a:noFill/>
          <a:ln/>
        </p:spPr>
        <p:txBody>
          <a:bodyPr vert="horz" wrap="square" lIns="0" tIns="0" rIns="0" bIns="0" rtlCol="0" anchor="ctr"/>
          <a:lstStyle/>
          <a:p>
            <a:pPr marL="0" indent="0">
              <a:lnSpc>
                <a:spcPts val="2880"/>
              </a:lnSpc>
              <a:buNone/>
            </a:pPr>
            <a:r>
              <a:rPr lang="en-US" sz="2400" b="1" kern="0" spc="-38" dirty="0">
                <a:solidFill>
                  <a:srgbClr val="111827"/>
                </a:solidFill>
                <a:latin typeface="Inter" pitchFamily="34" charset="0"/>
                <a:ea typeface="Inter" pitchFamily="34" charset="-122"/>
                <a:cs typeface="Inter" pitchFamily="34" charset="-120"/>
              </a:rPr>
              <a:t>DYNAMIC RISK FACTORS TODAY</a:t>
            </a:r>
            <a:endParaRPr lang="en-US" sz="2400" dirty="0"/>
          </a:p>
        </p:txBody>
      </p:sp>
      <p:sp>
        <p:nvSpPr>
          <p:cNvPr id="25" name="SK-12-text-24"/>
          <p:cNvSpPr/>
          <p:nvPr/>
        </p:nvSpPr>
        <p:spPr>
          <a:xfrm>
            <a:off x="781050" y="784771"/>
            <a:ext cx="7437120" cy="200025"/>
          </a:xfrm>
          <a:prstGeom prst="rect">
            <a:avLst/>
          </a:prstGeom>
          <a:noFill/>
          <a:ln/>
        </p:spPr>
        <p:txBody>
          <a:bodyPr vert="horz" wrap="square" lIns="0" tIns="0" rIns="0" bIns="0" rtlCol="0" anchor="ctr"/>
          <a:lstStyle/>
          <a:p>
            <a:pPr marL="0" indent="0">
              <a:lnSpc>
                <a:spcPts val="1575"/>
              </a:lnSpc>
              <a:buNone/>
            </a:pPr>
            <a:r>
              <a:rPr lang="en-US" sz="1050" b="1" kern="0" spc="42" dirty="0">
                <a:solidFill>
                  <a:srgbClr val="9CA3AF"/>
                </a:solidFill>
              </a:rPr>
              <a:t>BRADFORD VTS TEACHING DECK • CLINICAL GUIDANCE</a:t>
            </a:r>
            <a:endParaRPr lang="en-US" sz="1050" dirty="0"/>
          </a:p>
        </p:txBody>
      </p:sp>
      <p:sp>
        <p:nvSpPr>
          <p:cNvPr id="26" name="SK-12-text-25"/>
          <p:cNvSpPr/>
          <p:nvPr/>
        </p:nvSpPr>
        <p:spPr>
          <a:xfrm>
            <a:off x="1033462" y="1365796"/>
            <a:ext cx="5349240" cy="333375"/>
          </a:xfrm>
          <a:prstGeom prst="rect">
            <a:avLst/>
          </a:prstGeom>
          <a:noFill/>
          <a:ln/>
        </p:spPr>
        <p:txBody>
          <a:bodyPr vert="horz" wrap="square" lIns="0" tIns="0" rIns="0" bIns="0" rtlCol="0" anchor="ctr"/>
          <a:lstStyle/>
          <a:p>
            <a:pPr marL="0" indent="0">
              <a:lnSpc>
                <a:spcPts val="2025"/>
              </a:lnSpc>
              <a:buNone/>
            </a:pPr>
            <a:r>
              <a:rPr lang="en-US" sz="1350" b="1" dirty="0">
                <a:solidFill>
                  <a:srgbClr val="F58220"/>
                </a:solidFill>
                <a:latin typeface="Inter" pitchFamily="34" charset="0"/>
                <a:ea typeface="Inter" pitchFamily="34" charset="-122"/>
                <a:cs typeface="Inter" pitchFamily="34" charset="-120"/>
              </a:rPr>
              <a:t>Psychological &amp; Behavioral</a:t>
            </a:r>
            <a:endParaRPr lang="en-US" sz="1350" dirty="0"/>
          </a:p>
        </p:txBody>
      </p:sp>
      <p:sp>
        <p:nvSpPr>
          <p:cNvPr id="27" name="SK-12-text-26"/>
          <p:cNvSpPr/>
          <p:nvPr/>
        </p:nvSpPr>
        <p:spPr>
          <a:xfrm>
            <a:off x="1040606" y="1813471"/>
            <a:ext cx="11151394" cy="226665"/>
          </a:xfrm>
          <a:prstGeom prst="rect">
            <a:avLst/>
          </a:prstGeom>
          <a:noFill/>
          <a:ln/>
        </p:spPr>
        <p:txBody>
          <a:bodyPr vert="horz" wrap="square" lIns="0" tIns="0" rIns="0" bIns="0" rtlCol="0" anchor="ctr"/>
          <a:lstStyle/>
          <a:p>
            <a:pPr marL="0" indent="0" algn="l">
              <a:lnSpc>
                <a:spcPts val="1785"/>
              </a:lnSpc>
              <a:buNone/>
            </a:pPr>
            <a:r>
              <a:rPr lang="en-US" sz="1275" b="1" dirty="0">
                <a:solidFill>
                  <a:srgbClr val="FF0000"/>
                </a:solidFill>
              </a:rPr>
              <a:t>Hopelessness &amp; Helplessness </a:t>
            </a:r>
            <a:r>
              <a:rPr lang="en-US" sz="1275" b="1" dirty="0">
                <a:solidFill>
                  <a:srgbClr val="111827"/>
                </a:solidFill>
              </a:rPr>
              <a:t>:</a:t>
            </a:r>
            <a:r>
              <a:rPr lang="en-US" sz="1275" dirty="0">
                <a:solidFill>
                  <a:srgbClr val="4B5563"/>
                </a:solidFill>
              </a:rPr>
              <a:t> The strongest cognitive predictor of suicide.</a:t>
            </a:r>
            <a:endParaRPr lang="en-US" sz="1275" dirty="0"/>
          </a:p>
        </p:txBody>
      </p:sp>
      <p:sp>
        <p:nvSpPr>
          <p:cNvPr id="28" name="SK-12-text-27"/>
          <p:cNvSpPr/>
          <p:nvPr/>
        </p:nvSpPr>
        <p:spPr>
          <a:xfrm>
            <a:off x="1040606" y="2135386"/>
            <a:ext cx="11151394" cy="226665"/>
          </a:xfrm>
          <a:prstGeom prst="rect">
            <a:avLst/>
          </a:prstGeom>
          <a:noFill/>
          <a:ln/>
        </p:spPr>
        <p:txBody>
          <a:bodyPr vert="horz" wrap="square" lIns="0" tIns="0" rIns="0" bIns="0" rtlCol="0" anchor="ctr"/>
          <a:lstStyle/>
          <a:p>
            <a:pPr marL="0" indent="0" algn="l">
              <a:lnSpc>
                <a:spcPts val="1785"/>
              </a:lnSpc>
              <a:buNone/>
            </a:pPr>
            <a:r>
              <a:rPr lang="en-US" sz="1275" b="1" dirty="0">
                <a:solidFill>
                  <a:srgbClr val="111827"/>
                </a:solidFill>
              </a:rPr>
              <a:t>Agitation &amp; Panic:</a:t>
            </a:r>
            <a:r>
              <a:rPr lang="en-US" sz="1275" dirty="0">
                <a:solidFill>
                  <a:srgbClr val="4B5563"/>
                </a:solidFill>
              </a:rPr>
              <a:t> High arousal/anxiety increases immediate risk.</a:t>
            </a:r>
            <a:endParaRPr lang="en-US" sz="1275" dirty="0"/>
          </a:p>
        </p:txBody>
      </p:sp>
      <p:sp>
        <p:nvSpPr>
          <p:cNvPr id="29" name="SK-12-text-28"/>
          <p:cNvSpPr/>
          <p:nvPr/>
        </p:nvSpPr>
        <p:spPr>
          <a:xfrm>
            <a:off x="1040606" y="2457301"/>
            <a:ext cx="10104120" cy="226665"/>
          </a:xfrm>
          <a:prstGeom prst="rect">
            <a:avLst/>
          </a:prstGeom>
          <a:noFill/>
          <a:ln/>
        </p:spPr>
        <p:txBody>
          <a:bodyPr vert="horz" wrap="square" lIns="0" tIns="0" rIns="0" bIns="0" rtlCol="0" anchor="ctr"/>
          <a:lstStyle/>
          <a:p>
            <a:pPr marL="0" indent="0" algn="l">
              <a:lnSpc>
                <a:spcPts val="1785"/>
              </a:lnSpc>
              <a:buNone/>
            </a:pPr>
            <a:r>
              <a:rPr lang="en-US" sz="1275" b="1" dirty="0">
                <a:solidFill>
                  <a:srgbClr val="111827"/>
                </a:solidFill>
              </a:rPr>
              <a:t>Insomnia:</a:t>
            </a:r>
            <a:r>
              <a:rPr lang="en-US" sz="1275" dirty="0">
                <a:solidFill>
                  <a:srgbClr val="4B5563"/>
                </a:solidFill>
              </a:rPr>
              <a:t> Severe sleep deprivation impairs judgment.</a:t>
            </a:r>
            <a:endParaRPr lang="en-US" sz="1275" dirty="0"/>
          </a:p>
        </p:txBody>
      </p:sp>
      <p:sp>
        <p:nvSpPr>
          <p:cNvPr id="30" name="SK-12-text-29"/>
          <p:cNvSpPr/>
          <p:nvPr/>
        </p:nvSpPr>
        <p:spPr>
          <a:xfrm>
            <a:off x="1040606" y="2779216"/>
            <a:ext cx="11151394" cy="226665"/>
          </a:xfrm>
          <a:prstGeom prst="rect">
            <a:avLst/>
          </a:prstGeom>
          <a:noFill/>
          <a:ln/>
        </p:spPr>
        <p:txBody>
          <a:bodyPr vert="horz" wrap="square" lIns="0" tIns="0" rIns="0" bIns="0" rtlCol="0" anchor="ctr"/>
          <a:lstStyle/>
          <a:p>
            <a:pPr marL="0" indent="0" algn="l">
              <a:lnSpc>
                <a:spcPts val="1785"/>
              </a:lnSpc>
              <a:buNone/>
            </a:pPr>
            <a:r>
              <a:rPr lang="en-US" sz="1275" b="1" dirty="0">
                <a:solidFill>
                  <a:srgbClr val="111827"/>
                </a:solidFill>
              </a:rPr>
              <a:t>Intoxication:</a:t>
            </a:r>
            <a:r>
              <a:rPr lang="en-US" sz="1275" dirty="0">
                <a:solidFill>
                  <a:srgbClr val="4B5563"/>
                </a:solidFill>
              </a:rPr>
              <a:t> Lowers inhibition and increases impulsivity.</a:t>
            </a:r>
            <a:endParaRPr lang="en-US" sz="1275" dirty="0"/>
          </a:p>
        </p:txBody>
      </p:sp>
      <p:sp>
        <p:nvSpPr>
          <p:cNvPr id="31" name="SK-12-text-30"/>
          <p:cNvSpPr/>
          <p:nvPr/>
        </p:nvSpPr>
        <p:spPr>
          <a:xfrm>
            <a:off x="1040606" y="3101132"/>
            <a:ext cx="11151394" cy="226665"/>
          </a:xfrm>
          <a:prstGeom prst="rect">
            <a:avLst/>
          </a:prstGeom>
          <a:noFill/>
          <a:ln/>
        </p:spPr>
        <p:txBody>
          <a:bodyPr vert="horz" wrap="square" lIns="0" tIns="0" rIns="0" bIns="0" rtlCol="0" anchor="ctr"/>
          <a:lstStyle/>
          <a:p>
            <a:pPr marL="0" indent="0" algn="l">
              <a:lnSpc>
                <a:spcPts val="1785"/>
              </a:lnSpc>
              <a:buNone/>
            </a:pPr>
            <a:r>
              <a:rPr lang="en-US" sz="1275" b="1" dirty="0">
                <a:solidFill>
                  <a:srgbClr val="111827"/>
                </a:solidFill>
              </a:rPr>
              <a:t>Psychosis:</a:t>
            </a:r>
            <a:r>
              <a:rPr lang="en-US" sz="1275" dirty="0">
                <a:solidFill>
                  <a:srgbClr val="4B5563"/>
                </a:solidFill>
              </a:rPr>
              <a:t> Specifically command hallucinations to harm self.</a:t>
            </a:r>
            <a:endParaRPr lang="en-US" sz="1275" dirty="0"/>
          </a:p>
        </p:txBody>
      </p:sp>
      <p:sp>
        <p:nvSpPr>
          <p:cNvPr id="32" name="SK-12-text-31"/>
          <p:cNvSpPr/>
          <p:nvPr/>
        </p:nvSpPr>
        <p:spPr>
          <a:xfrm>
            <a:off x="1040606" y="3423047"/>
            <a:ext cx="10298430" cy="226665"/>
          </a:xfrm>
          <a:prstGeom prst="rect">
            <a:avLst/>
          </a:prstGeom>
          <a:noFill/>
          <a:ln/>
        </p:spPr>
        <p:txBody>
          <a:bodyPr vert="horz" wrap="square" lIns="0" tIns="0" rIns="0" bIns="0" rtlCol="0" anchor="ctr"/>
          <a:lstStyle/>
          <a:p>
            <a:pPr marL="0" indent="0" algn="l">
              <a:lnSpc>
                <a:spcPts val="1785"/>
              </a:lnSpc>
              <a:buNone/>
            </a:pPr>
            <a:r>
              <a:rPr lang="en-US" sz="1275" b="1" dirty="0">
                <a:solidFill>
                  <a:srgbClr val="111827"/>
                </a:solidFill>
              </a:rPr>
              <a:t>Shame/Humiliation:</a:t>
            </a:r>
            <a:r>
              <a:rPr lang="en-US" sz="1275" dirty="0">
                <a:solidFill>
                  <a:srgbClr val="4B5563"/>
                </a:solidFill>
              </a:rPr>
              <a:t> Sudden loss of face or reputation.</a:t>
            </a:r>
            <a:endParaRPr lang="en-US" sz="1275" dirty="0"/>
          </a:p>
        </p:txBody>
      </p:sp>
      <p:sp>
        <p:nvSpPr>
          <p:cNvPr id="33" name="SK-12-text-32"/>
          <p:cNvSpPr/>
          <p:nvPr/>
        </p:nvSpPr>
        <p:spPr>
          <a:xfrm>
            <a:off x="6672263" y="1365796"/>
            <a:ext cx="5105400" cy="333375"/>
          </a:xfrm>
          <a:prstGeom prst="rect">
            <a:avLst/>
          </a:prstGeom>
          <a:noFill/>
          <a:ln/>
        </p:spPr>
        <p:txBody>
          <a:bodyPr vert="horz" wrap="square" lIns="0" tIns="0" rIns="0" bIns="0" rtlCol="0" anchor="ctr"/>
          <a:lstStyle/>
          <a:p>
            <a:pPr marL="0" indent="0">
              <a:lnSpc>
                <a:spcPts val="2025"/>
              </a:lnSpc>
              <a:buNone/>
            </a:pPr>
            <a:r>
              <a:rPr lang="en-US" sz="1350" b="1" dirty="0">
                <a:solidFill>
                  <a:srgbClr val="F58220"/>
                </a:solidFill>
                <a:latin typeface="Inter" pitchFamily="34" charset="0"/>
                <a:ea typeface="Inter" pitchFamily="34" charset="-122"/>
                <a:cs typeface="Inter" pitchFamily="34" charset="-120"/>
              </a:rPr>
              <a:t>Social &amp; Service Markers</a:t>
            </a:r>
            <a:endParaRPr lang="en-US" sz="1350" dirty="0"/>
          </a:p>
        </p:txBody>
      </p:sp>
      <p:sp>
        <p:nvSpPr>
          <p:cNvPr id="34" name="SK-12-text-33"/>
          <p:cNvSpPr/>
          <p:nvPr/>
        </p:nvSpPr>
        <p:spPr>
          <a:xfrm>
            <a:off x="6679406" y="1813471"/>
            <a:ext cx="5512594" cy="226665"/>
          </a:xfrm>
          <a:prstGeom prst="rect">
            <a:avLst/>
          </a:prstGeom>
          <a:noFill/>
          <a:ln/>
        </p:spPr>
        <p:txBody>
          <a:bodyPr vert="horz" wrap="square" lIns="0" tIns="0" rIns="0" bIns="0" rtlCol="0" anchor="ctr"/>
          <a:lstStyle/>
          <a:p>
            <a:pPr marL="0" indent="0" algn="l">
              <a:lnSpc>
                <a:spcPts val="1785"/>
              </a:lnSpc>
              <a:buNone/>
            </a:pPr>
            <a:r>
              <a:rPr lang="en-US" sz="1275" b="1" dirty="0">
                <a:solidFill>
                  <a:srgbClr val="111827"/>
                </a:solidFill>
              </a:rPr>
              <a:t>Acute Loss:</a:t>
            </a:r>
            <a:r>
              <a:rPr lang="en-US" sz="1275" dirty="0">
                <a:solidFill>
                  <a:srgbClr val="4B5563"/>
                </a:solidFill>
              </a:rPr>
              <a:t> Bereavement or relationship breakdown.</a:t>
            </a:r>
            <a:endParaRPr lang="en-US" sz="1275" dirty="0"/>
          </a:p>
        </p:txBody>
      </p:sp>
      <p:sp>
        <p:nvSpPr>
          <p:cNvPr id="35" name="SK-12-text-34"/>
          <p:cNvSpPr/>
          <p:nvPr/>
        </p:nvSpPr>
        <p:spPr>
          <a:xfrm>
            <a:off x="6679406" y="2135386"/>
            <a:ext cx="5512594" cy="226665"/>
          </a:xfrm>
          <a:prstGeom prst="rect">
            <a:avLst/>
          </a:prstGeom>
          <a:noFill/>
          <a:ln/>
        </p:spPr>
        <p:txBody>
          <a:bodyPr vert="horz" wrap="square" lIns="0" tIns="0" rIns="0" bIns="0" rtlCol="0" anchor="ctr"/>
          <a:lstStyle/>
          <a:p>
            <a:pPr marL="0" indent="0" algn="l">
              <a:lnSpc>
                <a:spcPts val="1785"/>
              </a:lnSpc>
              <a:buNone/>
            </a:pPr>
            <a:r>
              <a:rPr lang="en-US" sz="1275" b="1" dirty="0">
                <a:solidFill>
                  <a:srgbClr val="111827"/>
                </a:solidFill>
              </a:rPr>
              <a:t>Crisis Events:</a:t>
            </a:r>
            <a:r>
              <a:rPr lang="en-US" sz="1275" dirty="0">
                <a:solidFill>
                  <a:srgbClr val="4B5563"/>
                </a:solidFill>
              </a:rPr>
              <a:t> Debt, job loss, or severe bullying.</a:t>
            </a:r>
            <a:endParaRPr lang="en-US" sz="1275" dirty="0"/>
          </a:p>
        </p:txBody>
      </p:sp>
      <p:sp>
        <p:nvSpPr>
          <p:cNvPr id="36" name="SK-12-text-35"/>
          <p:cNvSpPr/>
          <p:nvPr/>
        </p:nvSpPr>
        <p:spPr>
          <a:xfrm>
            <a:off x="6679406" y="2457301"/>
            <a:ext cx="5512594" cy="226665"/>
          </a:xfrm>
          <a:prstGeom prst="rect">
            <a:avLst/>
          </a:prstGeom>
          <a:noFill/>
          <a:ln/>
        </p:spPr>
        <p:txBody>
          <a:bodyPr vert="horz" wrap="square" lIns="0" tIns="0" rIns="0" bIns="0" rtlCol="0" anchor="ctr"/>
          <a:lstStyle/>
          <a:p>
            <a:pPr marL="0" indent="0" algn="l">
              <a:lnSpc>
                <a:spcPts val="1785"/>
              </a:lnSpc>
              <a:buNone/>
            </a:pPr>
            <a:r>
              <a:rPr lang="en-US" sz="1275" b="1" dirty="0">
                <a:solidFill>
                  <a:srgbClr val="111827"/>
                </a:solidFill>
              </a:rPr>
              <a:t>Environment:</a:t>
            </a:r>
            <a:r>
              <a:rPr lang="en-US" sz="1275" dirty="0">
                <a:solidFill>
                  <a:srgbClr val="4B5563"/>
                </a:solidFill>
              </a:rPr>
              <a:t> Social isolation and access to lethal means.</a:t>
            </a:r>
            <a:endParaRPr lang="en-US" sz="1275" dirty="0"/>
          </a:p>
        </p:txBody>
      </p:sp>
      <p:sp>
        <p:nvSpPr>
          <p:cNvPr id="37" name="SK-12-text-36"/>
          <p:cNvSpPr/>
          <p:nvPr/>
        </p:nvSpPr>
        <p:spPr>
          <a:xfrm>
            <a:off x="6679406" y="2779216"/>
            <a:ext cx="5512594" cy="226665"/>
          </a:xfrm>
          <a:prstGeom prst="rect">
            <a:avLst/>
          </a:prstGeom>
          <a:noFill/>
          <a:ln/>
        </p:spPr>
        <p:txBody>
          <a:bodyPr vert="horz" wrap="square" lIns="0" tIns="0" rIns="0" bIns="0" rtlCol="0" anchor="ctr"/>
          <a:lstStyle/>
          <a:p>
            <a:pPr marL="0" indent="0" algn="l">
              <a:lnSpc>
                <a:spcPts val="1785"/>
              </a:lnSpc>
              <a:buNone/>
            </a:pPr>
            <a:r>
              <a:rPr lang="en-US" sz="1275" b="1" dirty="0">
                <a:solidFill>
                  <a:srgbClr val="111827"/>
                </a:solidFill>
              </a:rPr>
              <a:t>Disengagement:</a:t>
            </a:r>
            <a:r>
              <a:rPr lang="en-US" sz="1275" dirty="0">
                <a:solidFill>
                  <a:srgbClr val="4B5563"/>
                </a:solidFill>
              </a:rPr>
              <a:t> Missed appointments (DNA) or loss of contact.</a:t>
            </a:r>
            <a:endParaRPr lang="en-US" sz="1275" dirty="0"/>
          </a:p>
        </p:txBody>
      </p:sp>
      <p:sp>
        <p:nvSpPr>
          <p:cNvPr id="38" name="SK-12-text-37"/>
          <p:cNvSpPr/>
          <p:nvPr/>
        </p:nvSpPr>
        <p:spPr>
          <a:xfrm>
            <a:off x="6679406" y="3101132"/>
            <a:ext cx="5512594" cy="226665"/>
          </a:xfrm>
          <a:prstGeom prst="rect">
            <a:avLst/>
          </a:prstGeom>
          <a:noFill/>
          <a:ln/>
        </p:spPr>
        <p:txBody>
          <a:bodyPr vert="horz" wrap="square" lIns="0" tIns="0" rIns="0" bIns="0" rtlCol="0" anchor="ctr"/>
          <a:lstStyle/>
          <a:p>
            <a:pPr marL="0" indent="0" algn="l">
              <a:lnSpc>
                <a:spcPts val="1785"/>
              </a:lnSpc>
              <a:buNone/>
            </a:pPr>
            <a:r>
              <a:rPr lang="en-US" sz="1275" b="1" dirty="0">
                <a:solidFill>
                  <a:srgbClr val="111827"/>
                </a:solidFill>
              </a:rPr>
              <a:t>Recent Harm:</a:t>
            </a:r>
            <a:r>
              <a:rPr lang="en-US" sz="1275" dirty="0">
                <a:solidFill>
                  <a:srgbClr val="4B5563"/>
                </a:solidFill>
              </a:rPr>
              <a:t> Self-harm in the last 24-48 hours.</a:t>
            </a:r>
            <a:endParaRPr lang="en-US" sz="1275" dirty="0"/>
          </a:p>
        </p:txBody>
      </p:sp>
      <p:sp>
        <p:nvSpPr>
          <p:cNvPr id="39" name="SK-12-text-38"/>
          <p:cNvSpPr/>
          <p:nvPr/>
        </p:nvSpPr>
        <p:spPr>
          <a:xfrm>
            <a:off x="1333500" y="5082629"/>
            <a:ext cx="10414635" cy="251371"/>
          </a:xfrm>
          <a:prstGeom prst="rect">
            <a:avLst/>
          </a:prstGeom>
          <a:noFill/>
          <a:ln/>
        </p:spPr>
        <p:txBody>
          <a:bodyPr vert="horz" wrap="square" lIns="0" tIns="0" rIns="0" bIns="0" rtlCol="0" anchor="ctr"/>
          <a:lstStyle/>
          <a:p>
            <a:pPr marL="0" indent="0">
              <a:lnSpc>
                <a:spcPts val="1980"/>
              </a:lnSpc>
              <a:buNone/>
            </a:pPr>
            <a:r>
              <a:rPr lang="en-US" sz="1650" b="1" dirty="0">
                <a:solidFill>
                  <a:srgbClr val="FFFFFF"/>
                </a:solidFill>
                <a:latin typeface="Inter" pitchFamily="34" charset="0"/>
                <a:ea typeface="Inter" pitchFamily="34" charset="-122"/>
                <a:cs typeface="Inter" pitchFamily="34" charset="-120"/>
              </a:rPr>
              <a:t>CAUTION: The "Sudden Improvement" Paradox</a:t>
            </a:r>
            <a:endParaRPr lang="en-US" sz="1650" dirty="0"/>
          </a:p>
        </p:txBody>
      </p:sp>
      <p:sp>
        <p:nvSpPr>
          <p:cNvPr id="40" name="SK-12-text-39"/>
          <p:cNvSpPr/>
          <p:nvPr/>
        </p:nvSpPr>
        <p:spPr>
          <a:xfrm>
            <a:off x="1333500" y="5372100"/>
            <a:ext cx="10096500" cy="457200"/>
          </a:xfrm>
          <a:prstGeom prst="rect">
            <a:avLst/>
          </a:prstGeom>
          <a:noFill/>
          <a:ln/>
        </p:spPr>
        <p:txBody>
          <a:bodyPr vert="horz" wrap="square" lIns="0" tIns="0" rIns="0" bIns="0" rtlCol="0" anchor="ctr"/>
          <a:lstStyle/>
          <a:p>
            <a:pPr marL="0" indent="0">
              <a:lnSpc>
                <a:spcPts val="1800"/>
              </a:lnSpc>
              <a:buNone/>
            </a:pPr>
            <a:r>
              <a:rPr lang="en-US" sz="1200" dirty="0">
                <a:solidFill>
                  <a:srgbClr val="FFFFFF">
                    <a:alpha val="95000"/>
                  </a:srgbClr>
                </a:solidFill>
              </a:rPr>
              <a:t>A sudden improvement in mood can be dangerous if it represents the "calm" that follows a settled decision to die. </a:t>
            </a:r>
          </a:p>
          <a:p>
            <a:pPr marL="0" indent="0">
              <a:lnSpc>
                <a:spcPts val="1800"/>
              </a:lnSpc>
              <a:buNone/>
            </a:pPr>
            <a:r>
              <a:rPr lang="en-US" sz="1200" b="1" dirty="0">
                <a:solidFill>
                  <a:srgbClr val="FFFFFF">
                    <a:alpha val="95000"/>
                  </a:srgbClr>
                </a:solidFill>
              </a:rPr>
              <a:t>Case Link:</a:t>
            </a:r>
            <a:r>
              <a:rPr lang="en-US" sz="1200" dirty="0">
                <a:solidFill>
                  <a:srgbClr val="FFFFFF">
                    <a:alpha val="95000"/>
                  </a:srgbClr>
                </a:solidFill>
              </a:rPr>
              <a:t> Recall Terry, whose apparent improvement preceded his final act.</a:t>
            </a:r>
            <a:endParaRPr lang="en-US" sz="1200" dirty="0"/>
          </a:p>
        </p:txBody>
      </p:sp>
      <p:sp>
        <p:nvSpPr>
          <p:cNvPr id="41" name="SK-12-text-40"/>
          <p:cNvSpPr/>
          <p:nvPr/>
        </p:nvSpPr>
        <p:spPr>
          <a:xfrm>
            <a:off x="571500" y="6496050"/>
            <a:ext cx="6477000" cy="171450"/>
          </a:xfrm>
          <a:prstGeom prst="rect">
            <a:avLst/>
          </a:prstGeom>
          <a:noFill/>
          <a:ln/>
        </p:spPr>
        <p:txBody>
          <a:bodyPr vert="horz" wrap="square" lIns="0" tIns="0" rIns="0" bIns="0" rtlCol="0" anchor="ctr"/>
          <a:lstStyle/>
          <a:p>
            <a:pPr marL="0" indent="0">
              <a:lnSpc>
                <a:spcPts val="1350"/>
              </a:lnSpc>
              <a:buNone/>
            </a:pPr>
            <a:r>
              <a:rPr lang="en-US" sz="900" dirty="0">
                <a:solidFill>
                  <a:srgbClr val="9CA3AF"/>
                </a:solidFill>
              </a:rPr>
              <a:t>Suicidal Risk Assessment • Created July 2026</a:t>
            </a:r>
            <a:endParaRPr lang="en-US" sz="900" dirty="0"/>
          </a:p>
        </p:txBody>
      </p:sp>
      <p:sp>
        <p:nvSpPr>
          <p:cNvPr id="42" name="SK-12-text-41"/>
          <p:cNvSpPr/>
          <p:nvPr/>
        </p:nvSpPr>
        <p:spPr>
          <a:xfrm>
            <a:off x="10458450" y="6496050"/>
            <a:ext cx="1733550" cy="171450"/>
          </a:xfrm>
          <a:prstGeom prst="rect">
            <a:avLst/>
          </a:prstGeom>
          <a:noFill/>
          <a:ln/>
        </p:spPr>
        <p:txBody>
          <a:bodyPr vert="horz" wrap="square" lIns="0" tIns="0" rIns="0" bIns="0" rtlCol="0" anchor="ctr"/>
          <a:lstStyle/>
          <a:p>
            <a:pPr marL="0" indent="0">
              <a:lnSpc>
                <a:spcPts val="1350"/>
              </a:lnSpc>
              <a:buNone/>
            </a:pPr>
            <a:r>
              <a:rPr lang="en-US" sz="900" dirty="0">
                <a:solidFill>
                  <a:srgbClr val="9CA3AF"/>
                </a:solidFill>
              </a:rPr>
              <a:t>www.bradfordvts.co.uk</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3-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3-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3-img-3" descr="preencoded.png"/>
          <p:cNvPicPr>
            <a:picLocks noChangeAspect="1"/>
          </p:cNvPicPr>
          <p:nvPr/>
        </p:nvPicPr>
        <p:blipFill>
          <a:blip r:embed="rId5"/>
          <a:stretch>
            <a:fillRect/>
          </a:stretch>
        </p:blipFill>
        <p:spPr>
          <a:xfrm>
            <a:off x="571500" y="381000"/>
            <a:ext cx="57150" cy="381000"/>
          </a:xfrm>
          <a:prstGeom prst="rect">
            <a:avLst/>
          </a:prstGeom>
        </p:spPr>
      </p:pic>
      <p:pic>
        <p:nvPicPr>
          <p:cNvPr id="5" name="SK-13-img-4" descr="preencoded.png"/>
          <p:cNvPicPr>
            <a:picLocks noChangeAspect="1"/>
          </p:cNvPicPr>
          <p:nvPr/>
        </p:nvPicPr>
        <p:blipFill>
          <a:blip r:embed="rId6"/>
          <a:stretch>
            <a:fillRect/>
          </a:stretch>
        </p:blipFill>
        <p:spPr>
          <a:xfrm>
            <a:off x="571500" y="1213396"/>
            <a:ext cx="3555950" cy="4130129"/>
          </a:xfrm>
          <a:prstGeom prst="rect">
            <a:avLst/>
          </a:prstGeom>
        </p:spPr>
      </p:pic>
      <p:pic>
        <p:nvPicPr>
          <p:cNvPr id="6" name="SK-13-img-5" descr="preencoded.png"/>
          <p:cNvPicPr>
            <a:picLocks noChangeAspect="1"/>
          </p:cNvPicPr>
          <p:nvPr/>
        </p:nvPicPr>
        <p:blipFill>
          <a:blip r:embed="rId7"/>
          <a:stretch>
            <a:fillRect/>
          </a:stretch>
        </p:blipFill>
        <p:spPr>
          <a:xfrm>
            <a:off x="723900" y="1365796"/>
            <a:ext cx="3251150" cy="371475"/>
          </a:xfrm>
          <a:prstGeom prst="rect">
            <a:avLst/>
          </a:prstGeom>
        </p:spPr>
      </p:pic>
      <p:pic>
        <p:nvPicPr>
          <p:cNvPr id="7" name="SK-13-img-6" descr="preencoded.png"/>
          <p:cNvPicPr>
            <a:picLocks noChangeAspect="1"/>
          </p:cNvPicPr>
          <p:nvPr/>
        </p:nvPicPr>
        <p:blipFill>
          <a:blip r:embed="rId8"/>
          <a:stretch>
            <a:fillRect/>
          </a:stretch>
        </p:blipFill>
        <p:spPr>
          <a:xfrm>
            <a:off x="723900" y="1399133"/>
            <a:ext cx="304800" cy="190500"/>
          </a:xfrm>
          <a:prstGeom prst="rect">
            <a:avLst/>
          </a:prstGeom>
        </p:spPr>
      </p:pic>
      <p:pic>
        <p:nvPicPr>
          <p:cNvPr id="8" name="SK-13-img-7" descr="preencoded.png"/>
          <p:cNvPicPr>
            <a:picLocks noChangeAspect="1"/>
          </p:cNvPicPr>
          <p:nvPr/>
        </p:nvPicPr>
        <p:blipFill>
          <a:blip r:embed="rId9"/>
          <a:stretch>
            <a:fillRect/>
          </a:stretch>
        </p:blipFill>
        <p:spPr>
          <a:xfrm>
            <a:off x="4317950" y="1213396"/>
            <a:ext cx="3555950" cy="4130129"/>
          </a:xfrm>
          <a:prstGeom prst="rect">
            <a:avLst/>
          </a:prstGeom>
        </p:spPr>
      </p:pic>
      <p:pic>
        <p:nvPicPr>
          <p:cNvPr id="9" name="SK-13-img-8" descr="preencoded.png"/>
          <p:cNvPicPr>
            <a:picLocks noChangeAspect="1"/>
          </p:cNvPicPr>
          <p:nvPr/>
        </p:nvPicPr>
        <p:blipFill>
          <a:blip r:embed="rId10"/>
          <a:stretch>
            <a:fillRect/>
          </a:stretch>
        </p:blipFill>
        <p:spPr>
          <a:xfrm>
            <a:off x="4470350" y="1365796"/>
            <a:ext cx="3251150" cy="371475"/>
          </a:xfrm>
          <a:prstGeom prst="rect">
            <a:avLst/>
          </a:prstGeom>
        </p:spPr>
      </p:pic>
      <p:pic>
        <p:nvPicPr>
          <p:cNvPr id="10" name="SK-13-img-9" descr="preencoded.png"/>
          <p:cNvPicPr>
            <a:picLocks noChangeAspect="1"/>
          </p:cNvPicPr>
          <p:nvPr/>
        </p:nvPicPr>
        <p:blipFill>
          <a:blip r:embed="rId11"/>
          <a:stretch>
            <a:fillRect/>
          </a:stretch>
        </p:blipFill>
        <p:spPr>
          <a:xfrm>
            <a:off x="4470350" y="1399133"/>
            <a:ext cx="304800" cy="190500"/>
          </a:xfrm>
          <a:prstGeom prst="rect">
            <a:avLst/>
          </a:prstGeom>
        </p:spPr>
      </p:pic>
      <p:pic>
        <p:nvPicPr>
          <p:cNvPr id="11" name="SK-13-img-10" descr="preencoded.png"/>
          <p:cNvPicPr>
            <a:picLocks noChangeAspect="1"/>
          </p:cNvPicPr>
          <p:nvPr/>
        </p:nvPicPr>
        <p:blipFill>
          <a:blip r:embed="rId12"/>
          <a:stretch>
            <a:fillRect/>
          </a:stretch>
        </p:blipFill>
        <p:spPr>
          <a:xfrm>
            <a:off x="8064401" y="1213396"/>
            <a:ext cx="3555950" cy="4130129"/>
          </a:xfrm>
          <a:prstGeom prst="rect">
            <a:avLst/>
          </a:prstGeom>
        </p:spPr>
      </p:pic>
      <p:pic>
        <p:nvPicPr>
          <p:cNvPr id="12" name="SK-13-img-11" descr="preencoded.png"/>
          <p:cNvPicPr>
            <a:picLocks noChangeAspect="1"/>
          </p:cNvPicPr>
          <p:nvPr/>
        </p:nvPicPr>
        <p:blipFill>
          <a:blip r:embed="rId13"/>
          <a:stretch>
            <a:fillRect/>
          </a:stretch>
        </p:blipFill>
        <p:spPr>
          <a:xfrm>
            <a:off x="8216801" y="1365796"/>
            <a:ext cx="3251150" cy="371475"/>
          </a:xfrm>
          <a:prstGeom prst="rect">
            <a:avLst/>
          </a:prstGeom>
        </p:spPr>
      </p:pic>
      <p:pic>
        <p:nvPicPr>
          <p:cNvPr id="13" name="SK-13-img-12" descr="preencoded.png"/>
          <p:cNvPicPr>
            <a:picLocks noChangeAspect="1"/>
          </p:cNvPicPr>
          <p:nvPr/>
        </p:nvPicPr>
        <p:blipFill>
          <a:blip r:embed="rId14"/>
          <a:stretch>
            <a:fillRect/>
          </a:stretch>
        </p:blipFill>
        <p:spPr>
          <a:xfrm>
            <a:off x="8216801" y="1399133"/>
            <a:ext cx="304800" cy="190500"/>
          </a:xfrm>
          <a:prstGeom prst="rect">
            <a:avLst/>
          </a:prstGeom>
        </p:spPr>
      </p:pic>
      <p:pic>
        <p:nvPicPr>
          <p:cNvPr id="14" name="SK-13-img-13" descr="preencoded.png"/>
          <p:cNvPicPr>
            <a:picLocks noChangeAspect="1"/>
          </p:cNvPicPr>
          <p:nvPr/>
        </p:nvPicPr>
        <p:blipFill>
          <a:blip r:embed="rId15"/>
          <a:stretch>
            <a:fillRect/>
          </a:stretch>
        </p:blipFill>
        <p:spPr>
          <a:xfrm>
            <a:off x="571500" y="5534025"/>
            <a:ext cx="11049000" cy="704850"/>
          </a:xfrm>
          <a:prstGeom prst="rect">
            <a:avLst/>
          </a:prstGeom>
        </p:spPr>
      </p:pic>
      <p:pic>
        <p:nvPicPr>
          <p:cNvPr id="15" name="SK-13-img-14" descr="preencoded.png"/>
          <p:cNvPicPr>
            <a:picLocks noChangeAspect="1"/>
          </p:cNvPicPr>
          <p:nvPr/>
        </p:nvPicPr>
        <p:blipFill>
          <a:blip r:embed="rId16"/>
          <a:stretch>
            <a:fillRect/>
          </a:stretch>
        </p:blipFill>
        <p:spPr>
          <a:xfrm>
            <a:off x="800100" y="5768429"/>
            <a:ext cx="333375" cy="266700"/>
          </a:xfrm>
          <a:prstGeom prst="rect">
            <a:avLst/>
          </a:prstGeom>
        </p:spPr>
      </p:pic>
      <p:pic>
        <p:nvPicPr>
          <p:cNvPr id="16" name="SK-13-img-15" descr="preencoded.png"/>
          <p:cNvPicPr>
            <a:picLocks noChangeAspect="1"/>
          </p:cNvPicPr>
          <p:nvPr/>
        </p:nvPicPr>
        <p:blipFill>
          <a:blip r:embed="rId17"/>
          <a:stretch>
            <a:fillRect/>
          </a:stretch>
        </p:blipFill>
        <p:spPr>
          <a:xfrm>
            <a:off x="0" y="6429375"/>
            <a:ext cx="12192000" cy="428625"/>
          </a:xfrm>
          <a:prstGeom prst="rect">
            <a:avLst/>
          </a:prstGeom>
        </p:spPr>
      </p:pic>
      <p:sp>
        <p:nvSpPr>
          <p:cNvPr id="17" name="SK-13-text-16"/>
          <p:cNvSpPr/>
          <p:nvPr/>
        </p:nvSpPr>
        <p:spPr>
          <a:xfrm>
            <a:off x="781050" y="381000"/>
            <a:ext cx="11125200" cy="365671"/>
          </a:xfrm>
          <a:prstGeom prst="rect">
            <a:avLst/>
          </a:prstGeom>
          <a:noFill/>
          <a:ln/>
        </p:spPr>
        <p:txBody>
          <a:bodyPr vert="horz" wrap="square" lIns="0" tIns="0" rIns="0" bIns="0" rtlCol="0" anchor="ctr"/>
          <a:lstStyle/>
          <a:p>
            <a:pPr marL="0" indent="0">
              <a:lnSpc>
                <a:spcPts val="2880"/>
              </a:lnSpc>
              <a:buNone/>
            </a:pPr>
            <a:r>
              <a:rPr lang="en-US" sz="2400" b="1" kern="0" spc="-38" dirty="0">
                <a:solidFill>
                  <a:srgbClr val="111827"/>
                </a:solidFill>
                <a:latin typeface="Inter" pitchFamily="34" charset="0"/>
                <a:ea typeface="Inter" pitchFamily="34" charset="-122"/>
                <a:cs typeface="Inter" pitchFamily="34" charset="-120"/>
              </a:rPr>
              <a:t>PROTECTIVE FACTORS AND BUFFERS</a:t>
            </a:r>
            <a:endParaRPr lang="en-US" sz="2400" dirty="0"/>
          </a:p>
        </p:txBody>
      </p:sp>
      <p:sp>
        <p:nvSpPr>
          <p:cNvPr id="18" name="SK-13-text-17"/>
          <p:cNvSpPr/>
          <p:nvPr/>
        </p:nvSpPr>
        <p:spPr>
          <a:xfrm>
            <a:off x="781050" y="784771"/>
            <a:ext cx="7437120" cy="200025"/>
          </a:xfrm>
          <a:prstGeom prst="rect">
            <a:avLst/>
          </a:prstGeom>
          <a:noFill/>
          <a:ln/>
        </p:spPr>
        <p:txBody>
          <a:bodyPr vert="horz" wrap="square" lIns="0" tIns="0" rIns="0" bIns="0" rtlCol="0" anchor="ctr"/>
          <a:lstStyle/>
          <a:p>
            <a:pPr marL="0" indent="0">
              <a:lnSpc>
                <a:spcPts val="1575"/>
              </a:lnSpc>
              <a:buNone/>
            </a:pPr>
            <a:r>
              <a:rPr lang="en-US" sz="1050" b="1" kern="0" spc="42" dirty="0">
                <a:solidFill>
                  <a:srgbClr val="9CA3AF"/>
                </a:solidFill>
              </a:rPr>
              <a:t>BRADFORD VTS TEACHING DECK • CLINICAL GUIDANCE</a:t>
            </a:r>
            <a:endParaRPr lang="en-US" sz="1050" dirty="0"/>
          </a:p>
        </p:txBody>
      </p:sp>
      <p:sp>
        <p:nvSpPr>
          <p:cNvPr id="19" name="SK-13-text-18"/>
          <p:cNvSpPr/>
          <p:nvPr/>
        </p:nvSpPr>
        <p:spPr>
          <a:xfrm>
            <a:off x="1143000" y="1365796"/>
            <a:ext cx="399478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11827"/>
                </a:solidFill>
                <a:latin typeface="Inter" pitchFamily="34" charset="0"/>
                <a:ea typeface="Inter" pitchFamily="34" charset="-122"/>
                <a:cs typeface="Inter" pitchFamily="34" charset="-120"/>
              </a:rPr>
              <a:t>SOCIAL &amp; RELATIONAL</a:t>
            </a:r>
            <a:endParaRPr lang="en-US" sz="1350" dirty="0"/>
          </a:p>
        </p:txBody>
      </p:sp>
      <p:sp>
        <p:nvSpPr>
          <p:cNvPr id="20" name="SK-13-text-19"/>
          <p:cNvSpPr/>
          <p:nvPr/>
        </p:nvSpPr>
        <p:spPr>
          <a:xfrm>
            <a:off x="952500" y="1889671"/>
            <a:ext cx="6026937" cy="213271"/>
          </a:xfrm>
          <a:prstGeom prst="rect">
            <a:avLst/>
          </a:prstGeom>
          <a:noFill/>
          <a:ln/>
        </p:spPr>
        <p:txBody>
          <a:bodyPr vert="horz" wrap="square" lIns="0" tIns="0" rIns="0" bIns="0" rtlCol="0" anchor="ctr"/>
          <a:lstStyle/>
          <a:p>
            <a:pPr marL="0" indent="0">
              <a:lnSpc>
                <a:spcPts val="1680"/>
              </a:lnSpc>
              <a:buNone/>
            </a:pPr>
            <a:r>
              <a:rPr lang="en-US" sz="1200" dirty="0">
                <a:solidFill>
                  <a:srgbClr val="4B5563"/>
                </a:solidFill>
              </a:rPr>
              <a:t>Supportive family and close friends</a:t>
            </a:r>
            <a:endParaRPr lang="en-US" sz="1200" dirty="0"/>
          </a:p>
        </p:txBody>
      </p:sp>
      <p:sp>
        <p:nvSpPr>
          <p:cNvPr id="21" name="SK-13-text-20"/>
          <p:cNvSpPr/>
          <p:nvPr/>
        </p:nvSpPr>
        <p:spPr>
          <a:xfrm>
            <a:off x="952500" y="2217241"/>
            <a:ext cx="6026937" cy="213271"/>
          </a:xfrm>
          <a:prstGeom prst="rect">
            <a:avLst/>
          </a:prstGeom>
          <a:noFill/>
          <a:ln/>
        </p:spPr>
        <p:txBody>
          <a:bodyPr vert="horz" wrap="square" lIns="0" tIns="0" rIns="0" bIns="0" rtlCol="0" anchor="ctr"/>
          <a:lstStyle/>
          <a:p>
            <a:pPr marL="0" indent="0">
              <a:lnSpc>
                <a:spcPts val="1680"/>
              </a:lnSpc>
              <a:buNone/>
            </a:pPr>
            <a:r>
              <a:rPr lang="en-US" sz="1200" dirty="0">
                <a:solidFill>
                  <a:srgbClr val="4B5563"/>
                </a:solidFill>
              </a:rPr>
              <a:t>Responsibility for children or pets</a:t>
            </a:r>
            <a:endParaRPr lang="en-US" sz="1200" dirty="0"/>
          </a:p>
        </p:txBody>
      </p:sp>
      <p:sp>
        <p:nvSpPr>
          <p:cNvPr id="22" name="SK-13-text-21"/>
          <p:cNvSpPr/>
          <p:nvPr/>
        </p:nvSpPr>
        <p:spPr>
          <a:xfrm>
            <a:off x="952500" y="2544812"/>
            <a:ext cx="5686895" cy="213271"/>
          </a:xfrm>
          <a:prstGeom prst="rect">
            <a:avLst/>
          </a:prstGeom>
          <a:noFill/>
          <a:ln/>
        </p:spPr>
        <p:txBody>
          <a:bodyPr vert="horz" wrap="square" lIns="0" tIns="0" rIns="0" bIns="0" rtlCol="0" anchor="ctr"/>
          <a:lstStyle/>
          <a:p>
            <a:pPr marL="0" indent="0">
              <a:lnSpc>
                <a:spcPts val="1680"/>
              </a:lnSpc>
              <a:buNone/>
            </a:pPr>
            <a:r>
              <a:rPr lang="en-US" sz="1200" dirty="0">
                <a:solidFill>
                  <a:srgbClr val="4B5563"/>
                </a:solidFill>
              </a:rPr>
              <a:t>Stable housing and basic security</a:t>
            </a:r>
            <a:endParaRPr lang="en-US" sz="1200" dirty="0"/>
          </a:p>
        </p:txBody>
      </p:sp>
      <p:sp>
        <p:nvSpPr>
          <p:cNvPr id="23" name="SK-13-text-22"/>
          <p:cNvSpPr/>
          <p:nvPr/>
        </p:nvSpPr>
        <p:spPr>
          <a:xfrm>
            <a:off x="952500" y="2872383"/>
            <a:ext cx="5686895" cy="213271"/>
          </a:xfrm>
          <a:prstGeom prst="rect">
            <a:avLst/>
          </a:prstGeom>
          <a:noFill/>
          <a:ln/>
        </p:spPr>
        <p:txBody>
          <a:bodyPr vert="horz" wrap="square" lIns="0" tIns="0" rIns="0" bIns="0" rtlCol="0" anchor="ctr"/>
          <a:lstStyle/>
          <a:p>
            <a:pPr marL="0" indent="0">
              <a:lnSpc>
                <a:spcPts val="1680"/>
              </a:lnSpc>
              <a:buNone/>
            </a:pPr>
            <a:r>
              <a:rPr lang="en-US" sz="1200" dirty="0">
                <a:solidFill>
                  <a:srgbClr val="4B5563"/>
                </a:solidFill>
              </a:rPr>
              <a:t>Strong community or cultural ties</a:t>
            </a:r>
            <a:endParaRPr lang="en-US" sz="1200" dirty="0"/>
          </a:p>
        </p:txBody>
      </p:sp>
      <p:sp>
        <p:nvSpPr>
          <p:cNvPr id="24" name="SK-13-text-23"/>
          <p:cNvSpPr/>
          <p:nvPr/>
        </p:nvSpPr>
        <p:spPr>
          <a:xfrm>
            <a:off x="4889450" y="1365796"/>
            <a:ext cx="502348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11827"/>
                </a:solidFill>
                <a:latin typeface="Inter" pitchFamily="34" charset="0"/>
                <a:ea typeface="Inter" pitchFamily="34" charset="-122"/>
                <a:cs typeface="Inter" pitchFamily="34" charset="-120"/>
              </a:rPr>
              <a:t>INTERNAL &amp; PSYCHOLOGICAL</a:t>
            </a:r>
            <a:endParaRPr lang="en-US" sz="1350" dirty="0"/>
          </a:p>
        </p:txBody>
      </p:sp>
      <p:sp>
        <p:nvSpPr>
          <p:cNvPr id="25" name="SK-13-text-24"/>
          <p:cNvSpPr/>
          <p:nvPr/>
        </p:nvSpPr>
        <p:spPr>
          <a:xfrm>
            <a:off x="4698950" y="1889671"/>
            <a:ext cx="5346853" cy="213271"/>
          </a:xfrm>
          <a:prstGeom prst="rect">
            <a:avLst/>
          </a:prstGeom>
          <a:noFill/>
          <a:ln/>
        </p:spPr>
        <p:txBody>
          <a:bodyPr vert="horz" wrap="square" lIns="0" tIns="0" rIns="0" bIns="0" rtlCol="0" anchor="ctr"/>
          <a:lstStyle/>
          <a:p>
            <a:pPr marL="0" indent="0">
              <a:lnSpc>
                <a:spcPts val="1680"/>
              </a:lnSpc>
              <a:buNone/>
            </a:pPr>
            <a:r>
              <a:rPr lang="en-US" sz="1200" dirty="0">
                <a:solidFill>
                  <a:srgbClr val="4B5563"/>
                </a:solidFill>
              </a:rPr>
              <a:t>Concrete future plans and goals</a:t>
            </a:r>
            <a:endParaRPr lang="en-US" sz="1200" dirty="0"/>
          </a:p>
        </p:txBody>
      </p:sp>
      <p:sp>
        <p:nvSpPr>
          <p:cNvPr id="26" name="SK-13-text-25"/>
          <p:cNvSpPr/>
          <p:nvPr/>
        </p:nvSpPr>
        <p:spPr>
          <a:xfrm>
            <a:off x="4698950" y="2217241"/>
            <a:ext cx="7217084" cy="213271"/>
          </a:xfrm>
          <a:prstGeom prst="rect">
            <a:avLst/>
          </a:prstGeom>
          <a:noFill/>
          <a:ln/>
        </p:spPr>
        <p:txBody>
          <a:bodyPr vert="horz" wrap="square" lIns="0" tIns="0" rIns="0" bIns="0" rtlCol="0" anchor="ctr"/>
          <a:lstStyle/>
          <a:p>
            <a:pPr marL="0" indent="0">
              <a:lnSpc>
                <a:spcPts val="1680"/>
              </a:lnSpc>
              <a:buNone/>
            </a:pPr>
            <a:r>
              <a:rPr lang="en-US" sz="1200" dirty="0">
                <a:solidFill>
                  <a:srgbClr val="4B5563"/>
                </a:solidFill>
              </a:rPr>
              <a:t>Faith or spiritual beliefs against suicide</a:t>
            </a:r>
            <a:endParaRPr lang="en-US" sz="1200" dirty="0"/>
          </a:p>
        </p:txBody>
      </p:sp>
      <p:sp>
        <p:nvSpPr>
          <p:cNvPr id="27" name="SK-13-text-26"/>
          <p:cNvSpPr/>
          <p:nvPr/>
        </p:nvSpPr>
        <p:spPr>
          <a:xfrm>
            <a:off x="4698950" y="2544812"/>
            <a:ext cx="5686895" cy="213271"/>
          </a:xfrm>
          <a:prstGeom prst="rect">
            <a:avLst/>
          </a:prstGeom>
          <a:noFill/>
          <a:ln/>
        </p:spPr>
        <p:txBody>
          <a:bodyPr vert="horz" wrap="square" lIns="0" tIns="0" rIns="0" bIns="0" rtlCol="0" anchor="ctr"/>
          <a:lstStyle/>
          <a:p>
            <a:pPr marL="0" indent="0">
              <a:lnSpc>
                <a:spcPts val="1680"/>
              </a:lnSpc>
              <a:buNone/>
            </a:pPr>
            <a:r>
              <a:rPr lang="en-US" sz="1200" dirty="0">
                <a:solidFill>
                  <a:srgbClr val="4B5563"/>
                </a:solidFill>
              </a:rPr>
              <a:t>Effective problem-solving history</a:t>
            </a:r>
            <a:endParaRPr lang="en-US" sz="1200" dirty="0"/>
          </a:p>
        </p:txBody>
      </p:sp>
      <p:sp>
        <p:nvSpPr>
          <p:cNvPr id="28" name="SK-13-text-27"/>
          <p:cNvSpPr/>
          <p:nvPr/>
        </p:nvSpPr>
        <p:spPr>
          <a:xfrm>
            <a:off x="4698950" y="2872383"/>
            <a:ext cx="5006811" cy="213271"/>
          </a:xfrm>
          <a:prstGeom prst="rect">
            <a:avLst/>
          </a:prstGeom>
          <a:noFill/>
          <a:ln/>
        </p:spPr>
        <p:txBody>
          <a:bodyPr vert="horz" wrap="square" lIns="0" tIns="0" rIns="0" bIns="0" rtlCol="0" anchor="ctr"/>
          <a:lstStyle/>
          <a:p>
            <a:pPr marL="0" indent="0">
              <a:lnSpc>
                <a:spcPts val="1680"/>
              </a:lnSpc>
              <a:buNone/>
            </a:pPr>
            <a:r>
              <a:rPr lang="en-US" sz="1200" dirty="0">
                <a:solidFill>
                  <a:srgbClr val="4B5563"/>
                </a:solidFill>
              </a:rPr>
              <a:t>Internal "reasons for living"</a:t>
            </a:r>
            <a:endParaRPr lang="en-US" sz="1200" dirty="0"/>
          </a:p>
        </p:txBody>
      </p:sp>
      <p:sp>
        <p:nvSpPr>
          <p:cNvPr id="29" name="SK-13-text-28"/>
          <p:cNvSpPr/>
          <p:nvPr/>
        </p:nvSpPr>
        <p:spPr>
          <a:xfrm>
            <a:off x="8635901" y="1365796"/>
            <a:ext cx="3556099"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11827"/>
                </a:solidFill>
                <a:latin typeface="Inter" pitchFamily="34" charset="0"/>
                <a:ea typeface="Inter" pitchFamily="34" charset="-122"/>
                <a:cs typeface="Inter" pitchFamily="34" charset="-120"/>
              </a:rPr>
              <a:t>CLINICAL &amp; SAFETY</a:t>
            </a:r>
            <a:endParaRPr lang="en-US" sz="1350" dirty="0"/>
          </a:p>
        </p:txBody>
      </p:sp>
      <p:sp>
        <p:nvSpPr>
          <p:cNvPr id="30" name="SK-13-text-29"/>
          <p:cNvSpPr/>
          <p:nvPr/>
        </p:nvSpPr>
        <p:spPr>
          <a:xfrm>
            <a:off x="8445401" y="1889671"/>
            <a:ext cx="3746599" cy="213271"/>
          </a:xfrm>
          <a:prstGeom prst="rect">
            <a:avLst/>
          </a:prstGeom>
          <a:noFill/>
          <a:ln/>
        </p:spPr>
        <p:txBody>
          <a:bodyPr vert="horz" wrap="square" lIns="0" tIns="0" rIns="0" bIns="0" rtlCol="0" anchor="ctr"/>
          <a:lstStyle/>
          <a:p>
            <a:pPr marL="0" indent="0">
              <a:lnSpc>
                <a:spcPts val="1680"/>
              </a:lnSpc>
              <a:buNone/>
            </a:pPr>
            <a:r>
              <a:rPr lang="en-US" sz="1200" dirty="0">
                <a:solidFill>
                  <a:srgbClr val="4B5563"/>
                </a:solidFill>
              </a:rPr>
              <a:t>Willingness to collaborate on safety</a:t>
            </a:r>
            <a:endParaRPr lang="en-US" sz="1200" dirty="0"/>
          </a:p>
        </p:txBody>
      </p:sp>
      <p:sp>
        <p:nvSpPr>
          <p:cNvPr id="31" name="SK-13-text-30"/>
          <p:cNvSpPr/>
          <p:nvPr/>
        </p:nvSpPr>
        <p:spPr>
          <a:xfrm>
            <a:off x="8445401" y="2217241"/>
            <a:ext cx="3746599" cy="213271"/>
          </a:xfrm>
          <a:prstGeom prst="rect">
            <a:avLst/>
          </a:prstGeom>
          <a:noFill/>
          <a:ln/>
        </p:spPr>
        <p:txBody>
          <a:bodyPr vert="horz" wrap="square" lIns="0" tIns="0" rIns="0" bIns="0" rtlCol="0" anchor="ctr"/>
          <a:lstStyle/>
          <a:p>
            <a:pPr marL="0" indent="0">
              <a:lnSpc>
                <a:spcPts val="1680"/>
              </a:lnSpc>
              <a:buNone/>
            </a:pPr>
            <a:r>
              <a:rPr lang="en-US" sz="1200" dirty="0">
                <a:solidFill>
                  <a:srgbClr val="4B5563"/>
                </a:solidFill>
              </a:rPr>
              <a:t>Reduced access to lethal means</a:t>
            </a:r>
            <a:endParaRPr lang="en-US" sz="1200" dirty="0"/>
          </a:p>
        </p:txBody>
      </p:sp>
      <p:sp>
        <p:nvSpPr>
          <p:cNvPr id="32" name="SK-13-text-31"/>
          <p:cNvSpPr/>
          <p:nvPr/>
        </p:nvSpPr>
        <p:spPr>
          <a:xfrm>
            <a:off x="8445401" y="2544812"/>
            <a:ext cx="3746599" cy="213271"/>
          </a:xfrm>
          <a:prstGeom prst="rect">
            <a:avLst/>
          </a:prstGeom>
          <a:noFill/>
          <a:ln/>
        </p:spPr>
        <p:txBody>
          <a:bodyPr vert="horz" wrap="square" lIns="0" tIns="0" rIns="0" bIns="0" rtlCol="0" anchor="ctr"/>
          <a:lstStyle/>
          <a:p>
            <a:pPr marL="0" indent="0">
              <a:lnSpc>
                <a:spcPts val="1680"/>
              </a:lnSpc>
              <a:buNone/>
            </a:pPr>
            <a:r>
              <a:rPr lang="en-US" sz="1200" dirty="0">
                <a:solidFill>
                  <a:srgbClr val="4B5563"/>
                </a:solidFill>
              </a:rPr>
              <a:t>Active engagement with follow-up</a:t>
            </a:r>
            <a:endParaRPr lang="en-US" sz="1200" dirty="0"/>
          </a:p>
        </p:txBody>
      </p:sp>
      <p:sp>
        <p:nvSpPr>
          <p:cNvPr id="33" name="SK-13-text-32"/>
          <p:cNvSpPr/>
          <p:nvPr/>
        </p:nvSpPr>
        <p:spPr>
          <a:xfrm>
            <a:off x="8445401" y="2872383"/>
            <a:ext cx="3746599" cy="213271"/>
          </a:xfrm>
          <a:prstGeom prst="rect">
            <a:avLst/>
          </a:prstGeom>
          <a:noFill/>
          <a:ln/>
        </p:spPr>
        <p:txBody>
          <a:bodyPr vert="horz" wrap="square" lIns="0" tIns="0" rIns="0" bIns="0" rtlCol="0" anchor="ctr"/>
          <a:lstStyle/>
          <a:p>
            <a:pPr marL="0" indent="0">
              <a:lnSpc>
                <a:spcPts val="1680"/>
              </a:lnSpc>
              <a:buNone/>
            </a:pPr>
            <a:r>
              <a:rPr lang="en-US" sz="1200" dirty="0">
                <a:solidFill>
                  <a:srgbClr val="4B5563"/>
                </a:solidFill>
              </a:rPr>
              <a:t>Accessible and rehearsed crisis plan</a:t>
            </a:r>
            <a:endParaRPr lang="en-US" sz="1200" dirty="0"/>
          </a:p>
        </p:txBody>
      </p:sp>
      <p:sp>
        <p:nvSpPr>
          <p:cNvPr id="34" name="SK-13-text-33"/>
          <p:cNvSpPr/>
          <p:nvPr/>
        </p:nvSpPr>
        <p:spPr>
          <a:xfrm>
            <a:off x="1323975" y="5750272"/>
            <a:ext cx="10868025" cy="272355"/>
          </a:xfrm>
          <a:prstGeom prst="rect">
            <a:avLst/>
          </a:prstGeom>
          <a:noFill/>
          <a:ln/>
        </p:spPr>
        <p:txBody>
          <a:bodyPr vert="horz" wrap="square" lIns="0" tIns="0" rIns="0" bIns="0" rtlCol="0" anchor="ctr"/>
          <a:lstStyle/>
          <a:p>
            <a:pPr marL="0" indent="0">
              <a:lnSpc>
                <a:spcPts val="2145"/>
              </a:lnSpc>
              <a:buNone/>
            </a:pPr>
            <a:r>
              <a:rPr lang="en-US" sz="1650" b="1" dirty="0">
                <a:solidFill>
                  <a:srgbClr val="2D6A4F"/>
                </a:solidFill>
                <a:latin typeface="Inter" pitchFamily="34" charset="0"/>
                <a:ea typeface="Inter" pitchFamily="34" charset="-122"/>
                <a:cs typeface="Inter" pitchFamily="34" charset="-120"/>
              </a:rPr>
              <a:t>Protective factors help management only if they are real, accessible, and current.</a:t>
            </a:r>
            <a:endParaRPr lang="en-US" sz="1650" dirty="0"/>
          </a:p>
        </p:txBody>
      </p:sp>
      <p:sp>
        <p:nvSpPr>
          <p:cNvPr id="35" name="SK-13-text-34"/>
          <p:cNvSpPr/>
          <p:nvPr/>
        </p:nvSpPr>
        <p:spPr>
          <a:xfrm>
            <a:off x="571500" y="6543675"/>
            <a:ext cx="343662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9CA3AF"/>
                </a:solidFill>
              </a:rPr>
              <a:t>www.bradfordvts.co.uk</a:t>
            </a:r>
            <a:endParaRPr lang="en-US" sz="1050" dirty="0"/>
          </a:p>
        </p:txBody>
      </p:sp>
      <p:sp>
        <p:nvSpPr>
          <p:cNvPr id="36" name="SK-13-text-35"/>
          <p:cNvSpPr/>
          <p:nvPr/>
        </p:nvSpPr>
        <p:spPr>
          <a:xfrm>
            <a:off x="9505950" y="6543675"/>
            <a:ext cx="2686050" cy="200025"/>
          </a:xfrm>
          <a:prstGeom prst="rect">
            <a:avLst/>
          </a:prstGeom>
          <a:noFill/>
          <a:ln/>
        </p:spPr>
        <p:txBody>
          <a:bodyPr vert="horz" wrap="square" lIns="0" tIns="0" rIns="0" bIns="0" rtlCol="0" anchor="ctr"/>
          <a:lstStyle/>
          <a:p>
            <a:pPr marL="0" indent="0">
              <a:lnSpc>
                <a:spcPts val="1575"/>
              </a:lnSpc>
              <a:buNone/>
            </a:pPr>
            <a:r>
              <a:rPr lang="en-US" sz="1050" dirty="0">
                <a:solidFill>
                  <a:srgbClr val="9CA3AF"/>
                </a:solidFill>
              </a:rPr>
              <a:t>Clinical Risk Assessment • Page 13</a:t>
            </a:r>
            <a:endParaRPr lang="en-US" sz="10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4-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4-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4-img-3" descr="preencoded.png"/>
          <p:cNvPicPr>
            <a:picLocks noChangeAspect="1"/>
          </p:cNvPicPr>
          <p:nvPr/>
        </p:nvPicPr>
        <p:blipFill>
          <a:blip r:embed="rId5"/>
          <a:stretch>
            <a:fillRect/>
          </a:stretch>
        </p:blipFill>
        <p:spPr>
          <a:xfrm>
            <a:off x="571500" y="381000"/>
            <a:ext cx="57150" cy="381000"/>
          </a:xfrm>
          <a:prstGeom prst="rect">
            <a:avLst/>
          </a:prstGeom>
        </p:spPr>
      </p:pic>
      <p:pic>
        <p:nvPicPr>
          <p:cNvPr id="5" name="SK-14-img-4" descr="preencoded.png"/>
          <p:cNvPicPr>
            <a:picLocks noChangeAspect="1"/>
          </p:cNvPicPr>
          <p:nvPr/>
        </p:nvPicPr>
        <p:blipFill>
          <a:blip r:embed="rId6"/>
          <a:stretch>
            <a:fillRect/>
          </a:stretch>
        </p:blipFill>
        <p:spPr>
          <a:xfrm>
            <a:off x="571500" y="1213396"/>
            <a:ext cx="11049000" cy="1173063"/>
          </a:xfrm>
          <a:prstGeom prst="rect">
            <a:avLst/>
          </a:prstGeom>
        </p:spPr>
      </p:pic>
      <p:pic>
        <p:nvPicPr>
          <p:cNvPr id="7" name="SK-14-img-6" descr="preencoded.png"/>
          <p:cNvPicPr>
            <a:picLocks noChangeAspect="1"/>
          </p:cNvPicPr>
          <p:nvPr/>
        </p:nvPicPr>
        <p:blipFill>
          <a:blip r:embed="rId7"/>
          <a:stretch>
            <a:fillRect/>
          </a:stretch>
        </p:blipFill>
        <p:spPr>
          <a:xfrm>
            <a:off x="571500" y="2576959"/>
            <a:ext cx="11049000" cy="1173063"/>
          </a:xfrm>
          <a:prstGeom prst="rect">
            <a:avLst/>
          </a:prstGeom>
        </p:spPr>
      </p:pic>
      <p:pic>
        <p:nvPicPr>
          <p:cNvPr id="8" name="SK-14-img-7" descr="preencoded.png"/>
          <p:cNvPicPr>
            <a:picLocks noChangeAspect="1"/>
          </p:cNvPicPr>
          <p:nvPr/>
        </p:nvPicPr>
        <p:blipFill>
          <a:blip r:embed="rId7"/>
          <a:stretch>
            <a:fillRect/>
          </a:stretch>
        </p:blipFill>
        <p:spPr>
          <a:xfrm>
            <a:off x="571500" y="3940522"/>
            <a:ext cx="11049000" cy="1173063"/>
          </a:xfrm>
          <a:prstGeom prst="rect">
            <a:avLst/>
          </a:prstGeom>
        </p:spPr>
      </p:pic>
      <p:pic>
        <p:nvPicPr>
          <p:cNvPr id="9" name="SK-14-img-8" descr="preencoded.png"/>
          <p:cNvPicPr>
            <a:picLocks noChangeAspect="1"/>
          </p:cNvPicPr>
          <p:nvPr/>
        </p:nvPicPr>
        <p:blipFill>
          <a:blip r:embed="rId8"/>
          <a:stretch>
            <a:fillRect/>
          </a:stretch>
        </p:blipFill>
        <p:spPr>
          <a:xfrm>
            <a:off x="571500" y="6305550"/>
            <a:ext cx="11049000" cy="323850"/>
          </a:xfrm>
          <a:prstGeom prst="rect">
            <a:avLst/>
          </a:prstGeom>
        </p:spPr>
      </p:pic>
      <p:pic>
        <p:nvPicPr>
          <p:cNvPr id="10" name="SK-14-img-9" descr="preencoded.png"/>
          <p:cNvPicPr>
            <a:picLocks noChangeAspect="1"/>
          </p:cNvPicPr>
          <p:nvPr/>
        </p:nvPicPr>
        <p:blipFill>
          <a:blip r:embed="rId9"/>
          <a:stretch>
            <a:fillRect/>
          </a:stretch>
        </p:blipFill>
        <p:spPr>
          <a:xfrm>
            <a:off x="8362950" y="6419850"/>
            <a:ext cx="3257550" cy="209550"/>
          </a:xfrm>
          <a:prstGeom prst="rect">
            <a:avLst/>
          </a:prstGeom>
        </p:spPr>
      </p:pic>
      <p:sp>
        <p:nvSpPr>
          <p:cNvPr id="11" name="SK-14-text-10"/>
          <p:cNvSpPr/>
          <p:nvPr/>
        </p:nvSpPr>
        <p:spPr>
          <a:xfrm>
            <a:off x="781050" y="381000"/>
            <a:ext cx="4069110" cy="365671"/>
          </a:xfrm>
          <a:prstGeom prst="rect">
            <a:avLst/>
          </a:prstGeom>
          <a:noFill/>
          <a:ln/>
        </p:spPr>
        <p:txBody>
          <a:bodyPr vert="horz" wrap="square" lIns="0" tIns="0" rIns="0" bIns="0" rtlCol="0" anchor="ctr"/>
          <a:lstStyle/>
          <a:p>
            <a:pPr marL="0" indent="0">
              <a:lnSpc>
                <a:spcPts val="2880"/>
              </a:lnSpc>
              <a:buNone/>
            </a:pPr>
            <a:r>
              <a:rPr lang="en-US" sz="2400" b="1" kern="0" spc="-38" dirty="0">
                <a:solidFill>
                  <a:srgbClr val="111827"/>
                </a:solidFill>
                <a:latin typeface="Inter" pitchFamily="34" charset="0"/>
                <a:ea typeface="Inter" pitchFamily="34" charset="-122"/>
                <a:cs typeface="Inter" pitchFamily="34" charset="-120"/>
              </a:rPr>
              <a:t>RED FLAGS</a:t>
            </a:r>
            <a:endParaRPr lang="en-US" sz="2400" dirty="0"/>
          </a:p>
        </p:txBody>
      </p:sp>
      <p:sp>
        <p:nvSpPr>
          <p:cNvPr id="12" name="SK-14-text-11"/>
          <p:cNvSpPr/>
          <p:nvPr/>
        </p:nvSpPr>
        <p:spPr>
          <a:xfrm>
            <a:off x="781050" y="784771"/>
            <a:ext cx="7437120" cy="200025"/>
          </a:xfrm>
          <a:prstGeom prst="rect">
            <a:avLst/>
          </a:prstGeom>
          <a:noFill/>
          <a:ln/>
        </p:spPr>
        <p:txBody>
          <a:bodyPr vert="horz" wrap="square" lIns="0" tIns="0" rIns="0" bIns="0" rtlCol="0" anchor="ctr"/>
          <a:lstStyle/>
          <a:p>
            <a:pPr marL="0" indent="0">
              <a:lnSpc>
                <a:spcPts val="1575"/>
              </a:lnSpc>
              <a:buNone/>
            </a:pPr>
            <a:r>
              <a:rPr lang="en-US" sz="1050" b="1" kern="0" spc="42" dirty="0">
                <a:solidFill>
                  <a:srgbClr val="9CA3AF"/>
                </a:solidFill>
              </a:rPr>
              <a:t>BRADFORD VTS TEACHING DECK • CLINICAL GUIDANCE</a:t>
            </a:r>
            <a:endParaRPr lang="en-US" sz="1050" dirty="0"/>
          </a:p>
        </p:txBody>
      </p:sp>
      <p:sp>
        <p:nvSpPr>
          <p:cNvPr id="13" name="SK-14-text-12"/>
          <p:cNvSpPr/>
          <p:nvPr/>
        </p:nvSpPr>
        <p:spPr>
          <a:xfrm>
            <a:off x="881063" y="1342727"/>
            <a:ext cx="2000250" cy="800100"/>
          </a:xfrm>
          <a:prstGeom prst="rect">
            <a:avLst/>
          </a:prstGeom>
          <a:noFill/>
          <a:ln/>
        </p:spPr>
        <p:txBody>
          <a:bodyPr vert="horz" wrap="square" lIns="0" tIns="0" rIns="0" bIns="0" rtlCol="0" anchor="ctr"/>
          <a:lstStyle/>
          <a:p>
            <a:pPr marL="0" indent="0">
              <a:lnSpc>
                <a:spcPts val="6300"/>
              </a:lnSpc>
              <a:buNone/>
            </a:pPr>
            <a:r>
              <a:rPr lang="en-US" sz="6300" b="1" dirty="0">
                <a:solidFill>
                  <a:srgbClr val="D0021B">
                    <a:alpha val="90000"/>
                  </a:srgbClr>
                </a:solidFill>
                <a:latin typeface="Inter" pitchFamily="34" charset="0"/>
                <a:ea typeface="Inter" pitchFamily="34" charset="-122"/>
                <a:cs typeface="Inter" pitchFamily="34" charset="-120"/>
              </a:rPr>
              <a:t>1</a:t>
            </a:r>
            <a:endParaRPr lang="en-US" sz="6300" dirty="0"/>
          </a:p>
        </p:txBody>
      </p:sp>
      <p:sp>
        <p:nvSpPr>
          <p:cNvPr id="14" name="SK-14-text-13"/>
          <p:cNvSpPr/>
          <p:nvPr/>
        </p:nvSpPr>
        <p:spPr>
          <a:xfrm>
            <a:off x="1828800" y="1276052"/>
            <a:ext cx="979170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D0021B"/>
                </a:solidFill>
                <a:latin typeface="Inter" pitchFamily="34" charset="0"/>
                <a:ea typeface="Inter" pitchFamily="34" charset="-122"/>
                <a:cs typeface="Inter" pitchFamily="34" charset="-120"/>
              </a:rPr>
              <a:t>Active Intent &amp; Specific Planning</a:t>
            </a:r>
            <a:r>
              <a:rPr lang="en-US" sz="1050" b="1" dirty="0">
                <a:solidFill>
                  <a:srgbClr val="FFFFFF"/>
                </a:solidFill>
                <a:latin typeface="Inter" pitchFamily="34" charset="0"/>
                <a:ea typeface="Inter" pitchFamily="34" charset="-122"/>
                <a:cs typeface="Inter" pitchFamily="34" charset="-120"/>
              </a:rPr>
              <a:t>URGENT ESCALATION</a:t>
            </a:r>
            <a:endParaRPr lang="en-US" sz="1800" dirty="0"/>
          </a:p>
        </p:txBody>
      </p:sp>
      <p:sp>
        <p:nvSpPr>
          <p:cNvPr id="15" name="SK-14-text-14"/>
          <p:cNvSpPr/>
          <p:nvPr/>
        </p:nvSpPr>
        <p:spPr>
          <a:xfrm>
            <a:off x="1828800" y="1676102"/>
            <a:ext cx="9791700" cy="533400"/>
          </a:xfrm>
          <a:prstGeom prst="rect">
            <a:avLst/>
          </a:prstGeom>
          <a:noFill/>
          <a:ln/>
        </p:spPr>
        <p:txBody>
          <a:bodyPr vert="horz" wrap="square" lIns="0" tIns="0" rIns="0" bIns="0" rtlCol="0" anchor="ctr"/>
          <a:lstStyle/>
          <a:p>
            <a:pPr marL="0" indent="0">
              <a:lnSpc>
                <a:spcPts val="2100"/>
              </a:lnSpc>
              <a:buNone/>
            </a:pPr>
            <a:r>
              <a:rPr lang="en-US" sz="1500" dirty="0">
                <a:solidFill>
                  <a:srgbClr val="4B5563"/>
                </a:solidFill>
              </a:rPr>
              <a:t>Current intent to die combined with a specific plan and </a:t>
            </a:r>
            <a:r>
              <a:rPr lang="en-US" sz="1500" b="1" dirty="0">
                <a:solidFill>
                  <a:srgbClr val="4B5563"/>
                </a:solidFill>
              </a:rPr>
              <a:t>immediate access to lethal means</a:t>
            </a:r>
            <a:r>
              <a:rPr lang="en-US" sz="1500" dirty="0">
                <a:solidFill>
                  <a:srgbClr val="4B5563"/>
                </a:solidFill>
              </a:rPr>
              <a:t> (e.g., stockpiled medication, firearms, ligatures, or planned location).</a:t>
            </a:r>
            <a:endParaRPr lang="en-US" sz="1500" dirty="0"/>
          </a:p>
        </p:txBody>
      </p:sp>
      <p:sp>
        <p:nvSpPr>
          <p:cNvPr id="16" name="SK-14-text-15"/>
          <p:cNvSpPr/>
          <p:nvPr/>
        </p:nvSpPr>
        <p:spPr>
          <a:xfrm>
            <a:off x="800100" y="2706291"/>
            <a:ext cx="2000250" cy="800100"/>
          </a:xfrm>
          <a:prstGeom prst="rect">
            <a:avLst/>
          </a:prstGeom>
          <a:noFill/>
          <a:ln/>
        </p:spPr>
        <p:txBody>
          <a:bodyPr vert="horz" wrap="square" lIns="0" tIns="0" rIns="0" bIns="0" rtlCol="0" anchor="ctr"/>
          <a:lstStyle/>
          <a:p>
            <a:pPr marL="0" indent="0">
              <a:lnSpc>
                <a:spcPts val="6300"/>
              </a:lnSpc>
              <a:buNone/>
            </a:pPr>
            <a:r>
              <a:rPr lang="en-US" sz="6300" b="1" dirty="0">
                <a:solidFill>
                  <a:srgbClr val="D0021B">
                    <a:alpha val="90000"/>
                  </a:srgbClr>
                </a:solidFill>
                <a:latin typeface="Inter" pitchFamily="34" charset="0"/>
                <a:ea typeface="Inter" pitchFamily="34" charset="-122"/>
                <a:cs typeface="Inter" pitchFamily="34" charset="-120"/>
              </a:rPr>
              <a:t>2</a:t>
            </a:r>
            <a:endParaRPr lang="en-US" sz="6300" dirty="0"/>
          </a:p>
        </p:txBody>
      </p:sp>
      <p:sp>
        <p:nvSpPr>
          <p:cNvPr id="17" name="SK-14-text-16"/>
          <p:cNvSpPr/>
          <p:nvPr/>
        </p:nvSpPr>
        <p:spPr>
          <a:xfrm>
            <a:off x="1828800" y="2639616"/>
            <a:ext cx="990600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D0021B"/>
                </a:solidFill>
                <a:latin typeface="Inter" pitchFamily="34" charset="0"/>
                <a:ea typeface="Inter" pitchFamily="34" charset="-122"/>
                <a:cs typeface="Inter" pitchFamily="34" charset="-120"/>
              </a:rPr>
              <a:t>Acute Clinical Instability</a:t>
            </a:r>
            <a:endParaRPr lang="en-US" sz="1800" dirty="0"/>
          </a:p>
        </p:txBody>
      </p:sp>
      <p:sp>
        <p:nvSpPr>
          <p:cNvPr id="18" name="SK-14-text-17"/>
          <p:cNvSpPr/>
          <p:nvPr/>
        </p:nvSpPr>
        <p:spPr>
          <a:xfrm>
            <a:off x="1828800" y="3039666"/>
            <a:ext cx="9791700" cy="533400"/>
          </a:xfrm>
          <a:prstGeom prst="rect">
            <a:avLst/>
          </a:prstGeom>
          <a:noFill/>
          <a:ln/>
        </p:spPr>
        <p:txBody>
          <a:bodyPr vert="horz" wrap="square" lIns="0" tIns="0" rIns="0" bIns="0" rtlCol="0" anchor="ctr"/>
          <a:lstStyle/>
          <a:p>
            <a:pPr marL="0" indent="0">
              <a:lnSpc>
                <a:spcPts val="2100"/>
              </a:lnSpc>
              <a:buNone/>
            </a:pPr>
            <a:r>
              <a:rPr lang="en-US" sz="1500" dirty="0">
                <a:solidFill>
                  <a:srgbClr val="4B5563"/>
                </a:solidFill>
              </a:rPr>
              <a:t>Presence of </a:t>
            </a:r>
            <a:r>
              <a:rPr lang="en-US" sz="1500" b="1" dirty="0">
                <a:solidFill>
                  <a:srgbClr val="4B5563"/>
                </a:solidFill>
              </a:rPr>
              <a:t>psychosis</a:t>
            </a:r>
            <a:r>
              <a:rPr lang="en-US" sz="1500" dirty="0">
                <a:solidFill>
                  <a:srgbClr val="4B5563"/>
                </a:solidFill>
              </a:rPr>
              <a:t>, command hallucinations ("voices telling me to do it"), severe agitation, panic, or acute intoxication impairing judgment.</a:t>
            </a:r>
            <a:endParaRPr lang="en-US" sz="1500" dirty="0"/>
          </a:p>
        </p:txBody>
      </p:sp>
      <p:sp>
        <p:nvSpPr>
          <p:cNvPr id="19" name="SK-14-text-18"/>
          <p:cNvSpPr/>
          <p:nvPr/>
        </p:nvSpPr>
        <p:spPr>
          <a:xfrm>
            <a:off x="795338" y="4069854"/>
            <a:ext cx="2000250" cy="800100"/>
          </a:xfrm>
          <a:prstGeom prst="rect">
            <a:avLst/>
          </a:prstGeom>
          <a:noFill/>
          <a:ln/>
        </p:spPr>
        <p:txBody>
          <a:bodyPr vert="horz" wrap="square" lIns="0" tIns="0" rIns="0" bIns="0" rtlCol="0" anchor="ctr"/>
          <a:lstStyle/>
          <a:p>
            <a:pPr marL="0" indent="0">
              <a:lnSpc>
                <a:spcPts val="6300"/>
              </a:lnSpc>
              <a:buNone/>
            </a:pPr>
            <a:r>
              <a:rPr lang="en-US" sz="6300" b="1" dirty="0">
                <a:solidFill>
                  <a:srgbClr val="D0021B">
                    <a:alpha val="90000"/>
                  </a:srgbClr>
                </a:solidFill>
                <a:latin typeface="Inter" pitchFamily="34" charset="0"/>
                <a:ea typeface="Inter" pitchFamily="34" charset="-122"/>
                <a:cs typeface="Inter" pitchFamily="34" charset="-120"/>
              </a:rPr>
              <a:t>3</a:t>
            </a:r>
            <a:endParaRPr lang="en-US" sz="6300" dirty="0"/>
          </a:p>
        </p:txBody>
      </p:sp>
      <p:sp>
        <p:nvSpPr>
          <p:cNvPr id="20" name="SK-14-text-19"/>
          <p:cNvSpPr/>
          <p:nvPr/>
        </p:nvSpPr>
        <p:spPr>
          <a:xfrm>
            <a:off x="1828800" y="4003179"/>
            <a:ext cx="990600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D0021B"/>
                </a:solidFill>
                <a:latin typeface="Inter" pitchFamily="34" charset="0"/>
                <a:ea typeface="Inter" pitchFamily="34" charset="-122"/>
                <a:cs typeface="Inter" pitchFamily="34" charset="-120"/>
              </a:rPr>
              <a:t>Behavioral Finality &amp; Transitions</a:t>
            </a:r>
            <a:endParaRPr lang="en-US" sz="1800" dirty="0"/>
          </a:p>
        </p:txBody>
      </p:sp>
      <p:sp>
        <p:nvSpPr>
          <p:cNvPr id="21" name="SK-14-text-20"/>
          <p:cNvSpPr/>
          <p:nvPr/>
        </p:nvSpPr>
        <p:spPr>
          <a:xfrm>
            <a:off x="1828800" y="4403229"/>
            <a:ext cx="9791700" cy="533400"/>
          </a:xfrm>
          <a:prstGeom prst="rect">
            <a:avLst/>
          </a:prstGeom>
          <a:noFill/>
          <a:ln/>
        </p:spPr>
        <p:txBody>
          <a:bodyPr vert="horz" wrap="square" lIns="0" tIns="0" rIns="0" bIns="0" rtlCol="0" anchor="ctr"/>
          <a:lstStyle/>
          <a:p>
            <a:pPr marL="0" indent="0">
              <a:lnSpc>
                <a:spcPts val="2100"/>
              </a:lnSpc>
              <a:buNone/>
            </a:pPr>
            <a:r>
              <a:rPr lang="en-US" sz="1500" dirty="0">
                <a:solidFill>
                  <a:srgbClr val="4B5563"/>
                </a:solidFill>
              </a:rPr>
              <a:t>Writing a suicide note, </a:t>
            </a:r>
            <a:r>
              <a:rPr lang="en-US" sz="1500" b="1" dirty="0">
                <a:solidFill>
                  <a:srgbClr val="4B5563"/>
                </a:solidFill>
              </a:rPr>
              <a:t>giving away possessions</a:t>
            </a:r>
            <a:r>
              <a:rPr lang="en-US" sz="1500" dirty="0">
                <a:solidFill>
                  <a:srgbClr val="4B5563"/>
                </a:solidFill>
              </a:rPr>
              <a:t>, or "sudden calm" after distress. Highest risk window: recent self-harm or </a:t>
            </a:r>
            <a:r>
              <a:rPr lang="en-US" sz="1500" b="1" dirty="0">
                <a:solidFill>
                  <a:srgbClr val="4B5563"/>
                </a:solidFill>
              </a:rPr>
              <a:t>recent discharge</a:t>
            </a:r>
            <a:r>
              <a:rPr lang="en-US" sz="1500" dirty="0">
                <a:solidFill>
                  <a:srgbClr val="4B5563"/>
                </a:solidFill>
              </a:rPr>
              <a:t> from inpatient care.</a:t>
            </a:r>
            <a:endParaRPr lang="en-US" sz="1500" dirty="0"/>
          </a:p>
        </p:txBody>
      </p:sp>
      <p:sp>
        <p:nvSpPr>
          <p:cNvPr id="22" name="SK-14-text-21"/>
          <p:cNvSpPr/>
          <p:nvPr/>
        </p:nvSpPr>
        <p:spPr>
          <a:xfrm>
            <a:off x="781050" y="5433417"/>
            <a:ext cx="2000250" cy="800100"/>
          </a:xfrm>
          <a:prstGeom prst="rect">
            <a:avLst/>
          </a:prstGeom>
          <a:noFill/>
          <a:ln/>
        </p:spPr>
        <p:txBody>
          <a:bodyPr vert="horz" wrap="square" lIns="0" tIns="0" rIns="0" bIns="0" rtlCol="0" anchor="ctr"/>
          <a:lstStyle/>
          <a:p>
            <a:pPr marL="0" indent="0">
              <a:lnSpc>
                <a:spcPts val="6300"/>
              </a:lnSpc>
              <a:buNone/>
            </a:pPr>
            <a:r>
              <a:rPr lang="en-US" sz="6300" b="1" dirty="0">
                <a:solidFill>
                  <a:srgbClr val="D0021B">
                    <a:alpha val="90000"/>
                  </a:srgbClr>
                </a:solidFill>
                <a:latin typeface="Inter" pitchFamily="34" charset="0"/>
                <a:ea typeface="Inter" pitchFamily="34" charset="-122"/>
                <a:cs typeface="Inter" pitchFamily="34" charset="-120"/>
              </a:rPr>
              <a:t>4</a:t>
            </a:r>
            <a:endParaRPr lang="en-US" sz="6300" dirty="0"/>
          </a:p>
        </p:txBody>
      </p:sp>
      <p:sp>
        <p:nvSpPr>
          <p:cNvPr id="23" name="SK-14-text-22"/>
          <p:cNvSpPr/>
          <p:nvPr/>
        </p:nvSpPr>
        <p:spPr>
          <a:xfrm>
            <a:off x="1828800" y="5366742"/>
            <a:ext cx="990600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D0021B"/>
                </a:solidFill>
                <a:latin typeface="Inter" pitchFamily="34" charset="0"/>
                <a:ea typeface="Inter" pitchFamily="34" charset="-122"/>
                <a:cs typeface="Inter" pitchFamily="34" charset="-120"/>
              </a:rPr>
              <a:t>Safety Barrier Collapse</a:t>
            </a:r>
            <a:endParaRPr lang="en-US" sz="1800" dirty="0"/>
          </a:p>
        </p:txBody>
      </p:sp>
      <p:sp>
        <p:nvSpPr>
          <p:cNvPr id="24" name="SK-14-text-23"/>
          <p:cNvSpPr/>
          <p:nvPr/>
        </p:nvSpPr>
        <p:spPr>
          <a:xfrm>
            <a:off x="1828800" y="5766792"/>
            <a:ext cx="9791700" cy="533400"/>
          </a:xfrm>
          <a:prstGeom prst="rect">
            <a:avLst/>
          </a:prstGeom>
          <a:noFill/>
          <a:ln/>
        </p:spPr>
        <p:txBody>
          <a:bodyPr vert="horz" wrap="square" lIns="0" tIns="0" rIns="0" bIns="0" rtlCol="0" anchor="ctr"/>
          <a:lstStyle/>
          <a:p>
            <a:pPr marL="0" indent="0">
              <a:lnSpc>
                <a:spcPts val="2100"/>
              </a:lnSpc>
              <a:buNone/>
            </a:pPr>
            <a:r>
              <a:rPr lang="en-US" sz="1500" dirty="0">
                <a:solidFill>
                  <a:srgbClr val="4B5563"/>
                </a:solidFill>
              </a:rPr>
              <a:t>Inability to agree on immediate safety, refusal to collaborate on a plan, or </a:t>
            </a:r>
            <a:r>
              <a:rPr lang="en-US" sz="1500" b="1" dirty="0">
                <a:solidFill>
                  <a:srgbClr val="4B5563"/>
                </a:solidFill>
              </a:rPr>
              <a:t>lack of any real protective factors</a:t>
            </a:r>
            <a:r>
              <a:rPr lang="en-US" sz="1500" dirty="0">
                <a:solidFill>
                  <a:srgbClr val="4B5563"/>
                </a:solidFill>
              </a:rPr>
              <a:t> (living alone, no social support, complete hopelessness).</a:t>
            </a:r>
            <a:endParaRPr lang="en-US" sz="1500" dirty="0"/>
          </a:p>
        </p:txBody>
      </p:sp>
      <p:sp>
        <p:nvSpPr>
          <p:cNvPr id="25" name="SK-14-text-24"/>
          <p:cNvSpPr/>
          <p:nvPr/>
        </p:nvSpPr>
        <p:spPr>
          <a:xfrm>
            <a:off x="571500" y="6424613"/>
            <a:ext cx="3436620" cy="200025"/>
          </a:xfrm>
          <a:prstGeom prst="rect">
            <a:avLst/>
          </a:prstGeom>
          <a:noFill/>
          <a:ln/>
        </p:spPr>
        <p:txBody>
          <a:bodyPr vert="horz" wrap="square" lIns="0" tIns="0" rIns="0" bIns="0" rtlCol="0" anchor="ctr"/>
          <a:lstStyle/>
          <a:p>
            <a:pPr marL="0" indent="0">
              <a:lnSpc>
                <a:spcPts val="1575"/>
              </a:lnSpc>
              <a:buNone/>
            </a:pPr>
            <a:r>
              <a:rPr lang="en-US" sz="1050" dirty="0">
                <a:solidFill>
                  <a:srgbClr val="9CA3AF"/>
                </a:solidFill>
              </a:rPr>
              <a:t>www.bradfordvts.co.uk</a:t>
            </a:r>
            <a:endParaRPr lang="en-US" sz="1050" dirty="0"/>
          </a:p>
        </p:txBody>
      </p:sp>
      <p:sp>
        <p:nvSpPr>
          <p:cNvPr id="26" name="SK-14-text-25"/>
          <p:cNvSpPr/>
          <p:nvPr/>
        </p:nvSpPr>
        <p:spPr>
          <a:xfrm>
            <a:off x="8439150" y="6419850"/>
            <a:ext cx="3752850" cy="209550"/>
          </a:xfrm>
          <a:prstGeom prst="rect">
            <a:avLst/>
          </a:prstGeom>
          <a:noFill/>
          <a:ln/>
        </p:spPr>
        <p:txBody>
          <a:bodyPr vert="horz" wrap="square" lIns="0" tIns="0" rIns="0" bIns="0" rtlCol="0" anchor="ctr"/>
          <a:lstStyle/>
          <a:p>
            <a:pPr marL="0" indent="0">
              <a:lnSpc>
                <a:spcPts val="1350"/>
              </a:lnSpc>
              <a:buNone/>
            </a:pPr>
            <a:r>
              <a:rPr lang="en-US" sz="900" b="1" dirty="0">
                <a:solidFill>
                  <a:srgbClr val="D0021B"/>
                </a:solidFill>
                <a:latin typeface="Inter" pitchFamily="34" charset="0"/>
                <a:ea typeface="Inter" pitchFamily="34" charset="-122"/>
                <a:cs typeface="Inter" pitchFamily="34" charset="-120"/>
              </a:rPr>
              <a:t>CLINICAL RED FLAGS • EMERGENCY ACTION REQUIRED</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5-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5-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5-img-3" descr="preencoded.png"/>
          <p:cNvPicPr>
            <a:picLocks noChangeAspect="1"/>
          </p:cNvPicPr>
          <p:nvPr/>
        </p:nvPicPr>
        <p:blipFill>
          <a:blip r:embed="rId5"/>
          <a:stretch>
            <a:fillRect/>
          </a:stretch>
        </p:blipFill>
        <p:spPr>
          <a:xfrm>
            <a:off x="571500" y="381000"/>
            <a:ext cx="57150" cy="381000"/>
          </a:xfrm>
          <a:prstGeom prst="rect">
            <a:avLst/>
          </a:prstGeom>
        </p:spPr>
      </p:pic>
      <p:pic>
        <p:nvPicPr>
          <p:cNvPr id="5" name="SK-15-img-4" descr="preencoded.png"/>
          <p:cNvPicPr>
            <a:picLocks noChangeAspect="1"/>
          </p:cNvPicPr>
          <p:nvPr/>
        </p:nvPicPr>
        <p:blipFill>
          <a:blip r:embed="rId6"/>
          <a:stretch>
            <a:fillRect/>
          </a:stretch>
        </p:blipFill>
        <p:spPr>
          <a:xfrm>
            <a:off x="571500" y="1213396"/>
            <a:ext cx="5867400" cy="1095375"/>
          </a:xfrm>
          <a:prstGeom prst="rect">
            <a:avLst/>
          </a:prstGeom>
        </p:spPr>
      </p:pic>
      <p:pic>
        <p:nvPicPr>
          <p:cNvPr id="6" name="SK-15-img-5" descr="preencoded.png"/>
          <p:cNvPicPr>
            <a:picLocks noChangeAspect="1"/>
          </p:cNvPicPr>
          <p:nvPr/>
        </p:nvPicPr>
        <p:blipFill>
          <a:blip r:embed="rId7"/>
          <a:stretch>
            <a:fillRect/>
          </a:stretch>
        </p:blipFill>
        <p:spPr>
          <a:xfrm>
            <a:off x="723900" y="1397198"/>
            <a:ext cx="166688" cy="137220"/>
          </a:xfrm>
          <a:prstGeom prst="rect">
            <a:avLst/>
          </a:prstGeom>
        </p:spPr>
      </p:pic>
      <p:pic>
        <p:nvPicPr>
          <p:cNvPr id="7" name="SK-15-img-6" descr="preencoded.png"/>
          <p:cNvPicPr>
            <a:picLocks noChangeAspect="1"/>
          </p:cNvPicPr>
          <p:nvPr/>
        </p:nvPicPr>
        <p:blipFill>
          <a:blip r:embed="rId8"/>
          <a:stretch>
            <a:fillRect/>
          </a:stretch>
        </p:blipFill>
        <p:spPr>
          <a:xfrm>
            <a:off x="571500" y="2499271"/>
            <a:ext cx="5867400" cy="690563"/>
          </a:xfrm>
          <a:prstGeom prst="rect">
            <a:avLst/>
          </a:prstGeom>
        </p:spPr>
      </p:pic>
      <p:pic>
        <p:nvPicPr>
          <p:cNvPr id="8" name="SK-15-img-7" descr="preencoded.png"/>
          <p:cNvPicPr>
            <a:picLocks noChangeAspect="1"/>
          </p:cNvPicPr>
          <p:nvPr/>
        </p:nvPicPr>
        <p:blipFill>
          <a:blip r:embed="rId9"/>
          <a:stretch>
            <a:fillRect/>
          </a:stretch>
        </p:blipFill>
        <p:spPr>
          <a:xfrm>
            <a:off x="685800" y="2632621"/>
            <a:ext cx="214313" cy="175320"/>
          </a:xfrm>
          <a:prstGeom prst="rect">
            <a:avLst/>
          </a:prstGeom>
        </p:spPr>
      </p:pic>
      <p:pic>
        <p:nvPicPr>
          <p:cNvPr id="9" name="SK-15-img-8" descr="preencoded.png"/>
          <p:cNvPicPr>
            <a:picLocks noChangeAspect="1"/>
          </p:cNvPicPr>
          <p:nvPr/>
        </p:nvPicPr>
        <p:blipFill>
          <a:blip r:embed="rId10"/>
          <a:stretch>
            <a:fillRect/>
          </a:stretch>
        </p:blipFill>
        <p:spPr>
          <a:xfrm>
            <a:off x="571500" y="3304133"/>
            <a:ext cx="5867400" cy="690563"/>
          </a:xfrm>
          <a:prstGeom prst="rect">
            <a:avLst/>
          </a:prstGeom>
        </p:spPr>
      </p:pic>
      <p:pic>
        <p:nvPicPr>
          <p:cNvPr id="10" name="SK-15-img-9" descr="preencoded.png"/>
          <p:cNvPicPr>
            <a:picLocks noChangeAspect="1"/>
          </p:cNvPicPr>
          <p:nvPr/>
        </p:nvPicPr>
        <p:blipFill>
          <a:blip r:embed="rId11"/>
          <a:stretch>
            <a:fillRect/>
          </a:stretch>
        </p:blipFill>
        <p:spPr>
          <a:xfrm>
            <a:off x="685800" y="3437483"/>
            <a:ext cx="214313" cy="175320"/>
          </a:xfrm>
          <a:prstGeom prst="rect">
            <a:avLst/>
          </a:prstGeom>
        </p:spPr>
      </p:pic>
      <p:pic>
        <p:nvPicPr>
          <p:cNvPr id="11" name="SK-15-img-10" descr="preencoded.png"/>
          <p:cNvPicPr>
            <a:picLocks noChangeAspect="1"/>
          </p:cNvPicPr>
          <p:nvPr/>
        </p:nvPicPr>
        <p:blipFill>
          <a:blip r:embed="rId8"/>
          <a:stretch>
            <a:fillRect/>
          </a:stretch>
        </p:blipFill>
        <p:spPr>
          <a:xfrm>
            <a:off x="571500" y="4108996"/>
            <a:ext cx="5867400" cy="690563"/>
          </a:xfrm>
          <a:prstGeom prst="rect">
            <a:avLst/>
          </a:prstGeom>
        </p:spPr>
      </p:pic>
      <p:pic>
        <p:nvPicPr>
          <p:cNvPr id="12" name="SK-15-img-11" descr="preencoded.png"/>
          <p:cNvPicPr>
            <a:picLocks noChangeAspect="1"/>
          </p:cNvPicPr>
          <p:nvPr/>
        </p:nvPicPr>
        <p:blipFill>
          <a:blip r:embed="rId12"/>
          <a:stretch>
            <a:fillRect/>
          </a:stretch>
        </p:blipFill>
        <p:spPr>
          <a:xfrm>
            <a:off x="685800" y="4242346"/>
            <a:ext cx="214313" cy="175320"/>
          </a:xfrm>
          <a:prstGeom prst="rect">
            <a:avLst/>
          </a:prstGeom>
        </p:spPr>
      </p:pic>
      <p:pic>
        <p:nvPicPr>
          <p:cNvPr id="13" name="SK-15-img-12" descr="preencoded.png"/>
          <p:cNvPicPr>
            <a:picLocks noChangeAspect="1"/>
          </p:cNvPicPr>
          <p:nvPr/>
        </p:nvPicPr>
        <p:blipFill>
          <a:blip r:embed="rId10"/>
          <a:stretch>
            <a:fillRect/>
          </a:stretch>
        </p:blipFill>
        <p:spPr>
          <a:xfrm>
            <a:off x="571500" y="4913858"/>
            <a:ext cx="5867400" cy="690563"/>
          </a:xfrm>
          <a:prstGeom prst="rect">
            <a:avLst/>
          </a:prstGeom>
        </p:spPr>
      </p:pic>
      <p:pic>
        <p:nvPicPr>
          <p:cNvPr id="14" name="SK-15-img-13" descr="preencoded.png"/>
          <p:cNvPicPr>
            <a:picLocks noChangeAspect="1"/>
          </p:cNvPicPr>
          <p:nvPr/>
        </p:nvPicPr>
        <p:blipFill>
          <a:blip r:embed="rId13"/>
          <a:stretch>
            <a:fillRect/>
          </a:stretch>
        </p:blipFill>
        <p:spPr>
          <a:xfrm>
            <a:off x="685800" y="5047208"/>
            <a:ext cx="214313" cy="175320"/>
          </a:xfrm>
          <a:prstGeom prst="rect">
            <a:avLst/>
          </a:prstGeom>
        </p:spPr>
      </p:pic>
      <p:pic>
        <p:nvPicPr>
          <p:cNvPr id="15" name="SK-15-img-14" descr="preencoded.png"/>
          <p:cNvPicPr>
            <a:picLocks noChangeAspect="1"/>
          </p:cNvPicPr>
          <p:nvPr/>
        </p:nvPicPr>
        <p:blipFill>
          <a:blip r:embed="rId14"/>
          <a:stretch>
            <a:fillRect/>
          </a:stretch>
        </p:blipFill>
        <p:spPr>
          <a:xfrm>
            <a:off x="6819900" y="1213396"/>
            <a:ext cx="4800600" cy="4082504"/>
          </a:xfrm>
          <a:prstGeom prst="rect">
            <a:avLst/>
          </a:prstGeom>
        </p:spPr>
      </p:pic>
      <p:pic>
        <p:nvPicPr>
          <p:cNvPr id="16" name="SK-15-img-15" descr="preencoded.png"/>
          <p:cNvPicPr>
            <a:picLocks noChangeAspect="1"/>
          </p:cNvPicPr>
          <p:nvPr/>
        </p:nvPicPr>
        <p:blipFill>
          <a:blip r:embed="rId15"/>
          <a:stretch>
            <a:fillRect/>
          </a:stretch>
        </p:blipFill>
        <p:spPr>
          <a:xfrm>
            <a:off x="7010400" y="1784896"/>
            <a:ext cx="4419600" cy="485775"/>
          </a:xfrm>
          <a:prstGeom prst="rect">
            <a:avLst/>
          </a:prstGeom>
        </p:spPr>
      </p:pic>
      <p:pic>
        <p:nvPicPr>
          <p:cNvPr id="17" name="SK-15-img-16" descr="preencoded.png"/>
          <p:cNvPicPr>
            <a:picLocks noChangeAspect="1"/>
          </p:cNvPicPr>
          <p:nvPr/>
        </p:nvPicPr>
        <p:blipFill>
          <a:blip r:embed="rId16"/>
          <a:stretch>
            <a:fillRect/>
          </a:stretch>
        </p:blipFill>
        <p:spPr>
          <a:xfrm>
            <a:off x="7010400" y="2423071"/>
            <a:ext cx="4419600" cy="728663"/>
          </a:xfrm>
          <a:prstGeom prst="rect">
            <a:avLst/>
          </a:prstGeom>
        </p:spPr>
      </p:pic>
      <p:pic>
        <p:nvPicPr>
          <p:cNvPr id="18" name="SK-15-img-17" descr="preencoded.png"/>
          <p:cNvPicPr>
            <a:picLocks noChangeAspect="1"/>
          </p:cNvPicPr>
          <p:nvPr/>
        </p:nvPicPr>
        <p:blipFill>
          <a:blip r:embed="rId17"/>
          <a:stretch>
            <a:fillRect/>
          </a:stretch>
        </p:blipFill>
        <p:spPr>
          <a:xfrm>
            <a:off x="7010400" y="3304133"/>
            <a:ext cx="4419600" cy="485775"/>
          </a:xfrm>
          <a:prstGeom prst="rect">
            <a:avLst/>
          </a:prstGeom>
        </p:spPr>
      </p:pic>
      <p:pic>
        <p:nvPicPr>
          <p:cNvPr id="19" name="SK-15-img-18" descr="preencoded.png"/>
          <p:cNvPicPr>
            <a:picLocks noChangeAspect="1"/>
          </p:cNvPicPr>
          <p:nvPr/>
        </p:nvPicPr>
        <p:blipFill>
          <a:blip r:embed="rId18"/>
          <a:stretch>
            <a:fillRect/>
          </a:stretch>
        </p:blipFill>
        <p:spPr>
          <a:xfrm>
            <a:off x="6819900" y="5486400"/>
            <a:ext cx="4800600" cy="609600"/>
          </a:xfrm>
          <a:prstGeom prst="rect">
            <a:avLst/>
          </a:prstGeom>
        </p:spPr>
      </p:pic>
      <p:pic>
        <p:nvPicPr>
          <p:cNvPr id="20" name="SK-15-img-19" descr="preencoded.png"/>
          <p:cNvPicPr>
            <a:picLocks noChangeAspect="1"/>
          </p:cNvPicPr>
          <p:nvPr/>
        </p:nvPicPr>
        <p:blipFill>
          <a:blip r:embed="rId19"/>
          <a:stretch>
            <a:fillRect/>
          </a:stretch>
        </p:blipFill>
        <p:spPr>
          <a:xfrm>
            <a:off x="6972300" y="5638800"/>
            <a:ext cx="381000" cy="304800"/>
          </a:xfrm>
          <a:prstGeom prst="rect">
            <a:avLst/>
          </a:prstGeom>
        </p:spPr>
      </p:pic>
      <p:pic>
        <p:nvPicPr>
          <p:cNvPr id="21" name="SK-15-img-20" descr="preencoded.png"/>
          <p:cNvPicPr>
            <a:picLocks noChangeAspect="1"/>
          </p:cNvPicPr>
          <p:nvPr/>
        </p:nvPicPr>
        <p:blipFill>
          <a:blip r:embed="rId20"/>
          <a:stretch>
            <a:fillRect/>
          </a:stretch>
        </p:blipFill>
        <p:spPr>
          <a:xfrm>
            <a:off x="571500" y="6286500"/>
            <a:ext cx="11049000" cy="381000"/>
          </a:xfrm>
          <a:prstGeom prst="rect">
            <a:avLst/>
          </a:prstGeom>
        </p:spPr>
      </p:pic>
      <p:sp>
        <p:nvSpPr>
          <p:cNvPr id="22" name="SK-15-text-21"/>
          <p:cNvSpPr/>
          <p:nvPr/>
        </p:nvSpPr>
        <p:spPr>
          <a:xfrm>
            <a:off x="781050" y="381000"/>
            <a:ext cx="11410950" cy="365671"/>
          </a:xfrm>
          <a:prstGeom prst="rect">
            <a:avLst/>
          </a:prstGeom>
          <a:noFill/>
          <a:ln/>
        </p:spPr>
        <p:txBody>
          <a:bodyPr vert="horz" wrap="square" lIns="0" tIns="0" rIns="0" bIns="0" rtlCol="0" anchor="ctr"/>
          <a:lstStyle/>
          <a:p>
            <a:pPr marL="0" indent="0">
              <a:lnSpc>
                <a:spcPts val="2880"/>
              </a:lnSpc>
              <a:buNone/>
            </a:pPr>
            <a:r>
              <a:rPr lang="en-US" sz="2400" b="1" kern="0" spc="-38" dirty="0">
                <a:solidFill>
                  <a:srgbClr val="111827"/>
                </a:solidFill>
                <a:latin typeface="Inter" pitchFamily="34" charset="0"/>
                <a:ea typeface="Inter" pitchFamily="34" charset="-122"/>
                <a:cs typeface="Inter" pitchFamily="34" charset="-120"/>
              </a:rPr>
              <a:t>RISK FORMULATION WITHOUT FALSE LABELS</a:t>
            </a:r>
            <a:endParaRPr lang="en-US" sz="2400" dirty="0"/>
          </a:p>
        </p:txBody>
      </p:sp>
      <p:sp>
        <p:nvSpPr>
          <p:cNvPr id="23" name="SK-15-text-22"/>
          <p:cNvSpPr/>
          <p:nvPr/>
        </p:nvSpPr>
        <p:spPr>
          <a:xfrm>
            <a:off x="781050" y="784771"/>
            <a:ext cx="7437120" cy="200025"/>
          </a:xfrm>
          <a:prstGeom prst="rect">
            <a:avLst/>
          </a:prstGeom>
          <a:noFill/>
          <a:ln/>
        </p:spPr>
        <p:txBody>
          <a:bodyPr vert="horz" wrap="square" lIns="0" tIns="0" rIns="0" bIns="0" rtlCol="0" anchor="ctr"/>
          <a:lstStyle/>
          <a:p>
            <a:pPr marL="0" indent="0">
              <a:lnSpc>
                <a:spcPts val="1575"/>
              </a:lnSpc>
              <a:buNone/>
            </a:pPr>
            <a:r>
              <a:rPr lang="en-US" sz="1050" b="1" kern="0" spc="42" dirty="0">
                <a:solidFill>
                  <a:srgbClr val="9CA3AF"/>
                </a:solidFill>
              </a:rPr>
              <a:t>BRADFORD VTS TEACHING DECK • CLINICAL GUIDANCE</a:t>
            </a:r>
            <a:endParaRPr lang="en-US" sz="1050" dirty="0"/>
          </a:p>
        </p:txBody>
      </p:sp>
      <p:sp>
        <p:nvSpPr>
          <p:cNvPr id="24" name="SK-15-text-23"/>
          <p:cNvSpPr/>
          <p:nvPr/>
        </p:nvSpPr>
        <p:spPr>
          <a:xfrm>
            <a:off x="966788" y="1365796"/>
            <a:ext cx="55626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F58220"/>
                </a:solidFill>
                <a:latin typeface="Inter" pitchFamily="34" charset="0"/>
                <a:ea typeface="Inter" pitchFamily="34" charset="-122"/>
                <a:cs typeface="Inter" pitchFamily="34" charset="-120"/>
              </a:rPr>
              <a:t>NICE NG225 PRINCIPLE</a:t>
            </a:r>
            <a:endParaRPr lang="en-US" sz="1050" dirty="0"/>
          </a:p>
        </p:txBody>
      </p:sp>
      <p:sp>
        <p:nvSpPr>
          <p:cNvPr id="25" name="SK-15-text-24"/>
          <p:cNvSpPr/>
          <p:nvPr/>
        </p:nvSpPr>
        <p:spPr>
          <a:xfrm>
            <a:off x="723900" y="1642021"/>
            <a:ext cx="5562600" cy="514350"/>
          </a:xfrm>
          <a:prstGeom prst="rect">
            <a:avLst/>
          </a:prstGeom>
          <a:noFill/>
          <a:ln/>
        </p:spPr>
        <p:txBody>
          <a:bodyPr vert="horz" wrap="square" lIns="0" tIns="0" rIns="0" bIns="0" rtlCol="0" anchor="ctr"/>
          <a:lstStyle/>
          <a:p>
            <a:pPr marL="0" indent="0">
              <a:lnSpc>
                <a:spcPts val="2025"/>
              </a:lnSpc>
              <a:buNone/>
            </a:pPr>
            <a:r>
              <a:rPr lang="en-US" sz="1350" b="1" dirty="0">
                <a:solidFill>
                  <a:srgbClr val="111827"/>
                </a:solidFill>
              </a:rPr>
              <a:t>Do not use global risk stratification (Low/Medium/High) to predict future suicide or repetition of self-harm.</a:t>
            </a:r>
            <a:endParaRPr lang="en-US" sz="1350" dirty="0"/>
          </a:p>
        </p:txBody>
      </p:sp>
      <p:sp>
        <p:nvSpPr>
          <p:cNvPr id="26" name="SK-15-text-25"/>
          <p:cNvSpPr/>
          <p:nvPr/>
        </p:nvSpPr>
        <p:spPr>
          <a:xfrm>
            <a:off x="1014413" y="2613571"/>
            <a:ext cx="4219575"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111827"/>
                </a:solidFill>
              </a:rPr>
              <a:t>Current Concerns</a:t>
            </a:r>
            <a:endParaRPr lang="en-US" sz="1200" dirty="0"/>
          </a:p>
        </p:txBody>
      </p:sp>
      <p:sp>
        <p:nvSpPr>
          <p:cNvPr id="27" name="SK-15-text-26"/>
          <p:cNvSpPr/>
          <p:nvPr/>
        </p:nvSpPr>
        <p:spPr>
          <a:xfrm>
            <a:off x="1014413" y="2861221"/>
            <a:ext cx="11177588"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4B5563"/>
                </a:solidFill>
              </a:rPr>
              <a:t>Explain  you are worried (e.g., specific plans or hopelessness).</a:t>
            </a:r>
            <a:endParaRPr lang="en-US" sz="1125" dirty="0"/>
          </a:p>
        </p:txBody>
      </p:sp>
      <p:sp>
        <p:nvSpPr>
          <p:cNvPr id="28" name="SK-15-text-27"/>
          <p:cNvSpPr/>
          <p:nvPr/>
        </p:nvSpPr>
        <p:spPr>
          <a:xfrm>
            <a:off x="1014413" y="3418433"/>
            <a:ext cx="4352925"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111827"/>
                </a:solidFill>
              </a:rPr>
              <a:t>Safety Needs</a:t>
            </a:r>
            <a:endParaRPr lang="en-US" sz="1200" dirty="0"/>
          </a:p>
        </p:txBody>
      </p:sp>
      <p:sp>
        <p:nvSpPr>
          <p:cNvPr id="29" name="SK-15-text-28"/>
          <p:cNvSpPr/>
          <p:nvPr/>
        </p:nvSpPr>
        <p:spPr>
          <a:xfrm>
            <a:off x="1014413" y="3666083"/>
            <a:ext cx="11177588"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4B5563"/>
                </a:solidFill>
              </a:rPr>
              <a:t>Identify immediate gaps (e.g., patient is alone with access to means).</a:t>
            </a:r>
            <a:endParaRPr lang="en-US" sz="1125" dirty="0"/>
          </a:p>
        </p:txBody>
      </p:sp>
      <p:sp>
        <p:nvSpPr>
          <p:cNvPr id="30" name="SK-15-text-29"/>
          <p:cNvSpPr/>
          <p:nvPr/>
        </p:nvSpPr>
        <p:spPr>
          <a:xfrm>
            <a:off x="1014413" y="4223296"/>
            <a:ext cx="4171950"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111827"/>
                </a:solidFill>
              </a:rPr>
              <a:t>Protective Factors</a:t>
            </a:r>
            <a:endParaRPr lang="en-US" sz="1200" dirty="0"/>
          </a:p>
        </p:txBody>
      </p:sp>
      <p:sp>
        <p:nvSpPr>
          <p:cNvPr id="31" name="SK-15-text-30"/>
          <p:cNvSpPr/>
          <p:nvPr/>
        </p:nvSpPr>
        <p:spPr>
          <a:xfrm>
            <a:off x="1014413" y="4470946"/>
            <a:ext cx="11177588"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4B5563"/>
                </a:solidFill>
              </a:rPr>
              <a:t>List real, current buffers (e.g., supportive family, future orientation).</a:t>
            </a:r>
            <a:endParaRPr lang="en-US" sz="1125" dirty="0"/>
          </a:p>
        </p:txBody>
      </p:sp>
      <p:sp>
        <p:nvSpPr>
          <p:cNvPr id="32" name="SK-15-text-31"/>
          <p:cNvSpPr/>
          <p:nvPr/>
        </p:nvSpPr>
        <p:spPr>
          <a:xfrm>
            <a:off x="1014413" y="5028158"/>
            <a:ext cx="4191000"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111827"/>
                </a:solidFill>
              </a:rPr>
              <a:t>Uncertainties</a:t>
            </a:r>
            <a:endParaRPr lang="en-US" sz="1200" dirty="0"/>
          </a:p>
        </p:txBody>
      </p:sp>
      <p:sp>
        <p:nvSpPr>
          <p:cNvPr id="33" name="SK-15-text-32"/>
          <p:cNvSpPr/>
          <p:nvPr/>
        </p:nvSpPr>
        <p:spPr>
          <a:xfrm>
            <a:off x="1014413" y="5275808"/>
            <a:ext cx="11177588"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4B5563"/>
                </a:solidFill>
              </a:rPr>
              <a:t>Note what is unknown (e.g., "patient reluctant to share full details").</a:t>
            </a:r>
            <a:endParaRPr lang="en-US" sz="1125" dirty="0"/>
          </a:p>
        </p:txBody>
      </p:sp>
      <p:sp>
        <p:nvSpPr>
          <p:cNvPr id="34" name="SK-15-text-33"/>
          <p:cNvSpPr/>
          <p:nvPr/>
        </p:nvSpPr>
        <p:spPr>
          <a:xfrm>
            <a:off x="7010400" y="1403896"/>
            <a:ext cx="51816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4B5563"/>
                </a:solidFill>
                <a:latin typeface="Inter" pitchFamily="34" charset="0"/>
                <a:ea typeface="Inter" pitchFamily="34" charset="-122"/>
                <a:cs typeface="Inter" pitchFamily="34" charset="-120"/>
              </a:rPr>
              <a:t>SAFER DOCUMENTATION EXAMPLES</a:t>
            </a:r>
            <a:endParaRPr lang="en-US" sz="1200" dirty="0"/>
          </a:p>
        </p:txBody>
      </p:sp>
      <p:sp>
        <p:nvSpPr>
          <p:cNvPr id="35" name="SK-15-text-34"/>
          <p:cNvSpPr/>
          <p:nvPr/>
        </p:nvSpPr>
        <p:spPr>
          <a:xfrm>
            <a:off x="7124700" y="1784896"/>
            <a:ext cx="4305300" cy="485775"/>
          </a:xfrm>
          <a:prstGeom prst="rect">
            <a:avLst/>
          </a:prstGeom>
          <a:noFill/>
          <a:ln/>
        </p:spPr>
        <p:txBody>
          <a:bodyPr vert="horz" wrap="square" lIns="0" tIns="0" rIns="0" bIns="0" rtlCol="0" anchor="ctr"/>
          <a:lstStyle/>
          <a:p>
            <a:pPr marL="0" indent="0">
              <a:lnSpc>
                <a:spcPts val="1913"/>
              </a:lnSpc>
              <a:buNone/>
            </a:pPr>
            <a:r>
              <a:rPr lang="en-US" sz="1275" i="1" dirty="0">
                <a:solidFill>
                  <a:srgbClr val="111827"/>
                </a:solidFill>
              </a:rPr>
              <a:t>"Current concern is </a:t>
            </a:r>
            <a:r>
              <a:rPr lang="en-US" sz="1275" b="1" i="1" dirty="0">
                <a:solidFill>
                  <a:srgbClr val="111827"/>
                </a:solidFill>
              </a:rPr>
              <a:t>high</a:t>
            </a:r>
            <a:r>
              <a:rPr lang="en-US" sz="1275" i="1" dirty="0">
                <a:solidFill>
                  <a:srgbClr val="111827"/>
                </a:solidFill>
              </a:rPr>
              <a:t> due to active intent and access to lethal means, despite protective family factors..."</a:t>
            </a:r>
            <a:endParaRPr lang="en-US" sz="1275" dirty="0"/>
          </a:p>
        </p:txBody>
      </p:sp>
      <p:sp>
        <p:nvSpPr>
          <p:cNvPr id="36" name="SK-15-text-35"/>
          <p:cNvSpPr/>
          <p:nvPr/>
        </p:nvSpPr>
        <p:spPr>
          <a:xfrm>
            <a:off x="7124700" y="2423071"/>
            <a:ext cx="4305300" cy="728663"/>
          </a:xfrm>
          <a:prstGeom prst="rect">
            <a:avLst/>
          </a:prstGeom>
          <a:noFill/>
          <a:ln/>
        </p:spPr>
        <p:txBody>
          <a:bodyPr vert="horz" wrap="square" lIns="0" tIns="0" rIns="0" bIns="0" rtlCol="0" anchor="ctr"/>
          <a:lstStyle/>
          <a:p>
            <a:pPr marL="0" indent="0">
              <a:lnSpc>
                <a:spcPts val="1913"/>
              </a:lnSpc>
              <a:buNone/>
            </a:pPr>
            <a:r>
              <a:rPr lang="en-US" sz="1275" i="1" dirty="0">
                <a:solidFill>
                  <a:srgbClr val="111827"/>
                </a:solidFill>
              </a:rPr>
              <a:t>"Immediate safety needs are met by the patient's agreement for sister to manage medication and attend Crisis Team review..."</a:t>
            </a:r>
            <a:endParaRPr lang="en-US" sz="1275" dirty="0"/>
          </a:p>
        </p:txBody>
      </p:sp>
      <p:sp>
        <p:nvSpPr>
          <p:cNvPr id="37" name="SK-15-text-36"/>
          <p:cNvSpPr/>
          <p:nvPr/>
        </p:nvSpPr>
        <p:spPr>
          <a:xfrm>
            <a:off x="7124700" y="3304133"/>
            <a:ext cx="4305300" cy="485775"/>
          </a:xfrm>
          <a:prstGeom prst="rect">
            <a:avLst/>
          </a:prstGeom>
          <a:noFill/>
          <a:ln/>
        </p:spPr>
        <p:txBody>
          <a:bodyPr vert="horz" wrap="square" lIns="0" tIns="0" rIns="0" bIns="0" rtlCol="0" anchor="ctr"/>
          <a:lstStyle/>
          <a:p>
            <a:pPr marL="0" indent="0">
              <a:lnSpc>
                <a:spcPts val="1913"/>
              </a:lnSpc>
              <a:buNone/>
            </a:pPr>
            <a:r>
              <a:rPr lang="en-US" sz="1275" i="1" dirty="0">
                <a:solidFill>
                  <a:srgbClr val="111827"/>
                </a:solidFill>
              </a:rPr>
              <a:t>"Plan agreed: patient will call 111 if thoughts escalate; follow-up booked with regular GP in 48 hours."</a:t>
            </a:r>
            <a:endParaRPr lang="en-US" sz="1275" dirty="0"/>
          </a:p>
        </p:txBody>
      </p:sp>
      <p:sp>
        <p:nvSpPr>
          <p:cNvPr id="38" name="SK-15-text-37"/>
          <p:cNvSpPr/>
          <p:nvPr/>
        </p:nvSpPr>
        <p:spPr>
          <a:xfrm>
            <a:off x="7505700" y="5648325"/>
            <a:ext cx="46863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FF0000"/>
                </a:solidFill>
                <a:latin typeface="Inter" pitchFamily="34" charset="0"/>
                <a:ea typeface="Inter" pitchFamily="34" charset="-122"/>
                <a:cs typeface="Inter" pitchFamily="34" charset="-120"/>
              </a:rPr>
              <a:t>Do not write "low risk" and stop.</a:t>
            </a:r>
            <a:endParaRPr lang="en-US" sz="1500" dirty="0">
              <a:solidFill>
                <a:srgbClr val="FF0000"/>
              </a:solidFill>
            </a:endParaRPr>
          </a:p>
        </p:txBody>
      </p:sp>
      <p:sp>
        <p:nvSpPr>
          <p:cNvPr id="39" name="SK-15-text-38"/>
          <p:cNvSpPr/>
          <p:nvPr/>
        </p:nvSpPr>
        <p:spPr>
          <a:xfrm>
            <a:off x="571500" y="6448425"/>
            <a:ext cx="2956560" cy="171450"/>
          </a:xfrm>
          <a:prstGeom prst="rect">
            <a:avLst/>
          </a:prstGeom>
          <a:noFill/>
          <a:ln/>
        </p:spPr>
        <p:txBody>
          <a:bodyPr vert="horz" wrap="square" lIns="0" tIns="0" rIns="0" bIns="0" rtlCol="0" anchor="ctr"/>
          <a:lstStyle/>
          <a:p>
            <a:pPr marL="0" indent="0">
              <a:lnSpc>
                <a:spcPts val="1350"/>
              </a:lnSpc>
              <a:buNone/>
            </a:pPr>
            <a:r>
              <a:rPr lang="en-US" sz="900" b="1" dirty="0">
                <a:solidFill>
                  <a:srgbClr val="9CA3AF"/>
                </a:solidFill>
              </a:rPr>
              <a:t>www.bradfordvts.co.uk</a:t>
            </a:r>
            <a:endParaRPr lang="en-US" sz="900" dirty="0"/>
          </a:p>
        </p:txBody>
      </p:sp>
      <p:sp>
        <p:nvSpPr>
          <p:cNvPr id="40" name="SK-15-text-39"/>
          <p:cNvSpPr/>
          <p:nvPr/>
        </p:nvSpPr>
        <p:spPr>
          <a:xfrm>
            <a:off x="10906125" y="6448425"/>
            <a:ext cx="1285875" cy="171450"/>
          </a:xfrm>
          <a:prstGeom prst="rect">
            <a:avLst/>
          </a:prstGeom>
          <a:noFill/>
          <a:ln/>
        </p:spPr>
        <p:txBody>
          <a:bodyPr vert="horz" wrap="square" lIns="0" tIns="0" rIns="0" bIns="0" rtlCol="0" anchor="ctr"/>
          <a:lstStyle/>
          <a:p>
            <a:pPr marL="0" indent="0">
              <a:lnSpc>
                <a:spcPts val="1350"/>
              </a:lnSpc>
              <a:buNone/>
            </a:pPr>
            <a:r>
              <a:rPr lang="en-US" sz="900" b="1" dirty="0">
                <a:solidFill>
                  <a:srgbClr val="9CA3AF"/>
                </a:solidFill>
              </a:rPr>
              <a:t>Slide 15 of 33</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6-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6-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6-img-3" descr="preencoded.png"/>
          <p:cNvPicPr>
            <a:picLocks noChangeAspect="1"/>
          </p:cNvPicPr>
          <p:nvPr/>
        </p:nvPicPr>
        <p:blipFill>
          <a:blip r:embed="rId5"/>
          <a:stretch>
            <a:fillRect/>
          </a:stretch>
        </p:blipFill>
        <p:spPr>
          <a:xfrm>
            <a:off x="571500" y="304800"/>
            <a:ext cx="57150" cy="381000"/>
          </a:xfrm>
          <a:prstGeom prst="rect">
            <a:avLst/>
          </a:prstGeom>
        </p:spPr>
      </p:pic>
      <p:pic>
        <p:nvPicPr>
          <p:cNvPr id="5" name="SK-16-img-4" descr="preencoded.png"/>
          <p:cNvPicPr>
            <a:picLocks noChangeAspect="1"/>
          </p:cNvPicPr>
          <p:nvPr/>
        </p:nvPicPr>
        <p:blipFill>
          <a:blip r:embed="rId6"/>
          <a:stretch>
            <a:fillRect/>
          </a:stretch>
        </p:blipFill>
        <p:spPr>
          <a:xfrm>
            <a:off x="571500" y="1089571"/>
            <a:ext cx="5429250" cy="2620119"/>
          </a:xfrm>
          <a:prstGeom prst="rect">
            <a:avLst/>
          </a:prstGeom>
        </p:spPr>
      </p:pic>
      <p:pic>
        <p:nvPicPr>
          <p:cNvPr id="6" name="SK-16-img-5" descr="preencoded.png"/>
          <p:cNvPicPr>
            <a:picLocks noChangeAspect="1"/>
          </p:cNvPicPr>
          <p:nvPr/>
        </p:nvPicPr>
        <p:blipFill>
          <a:blip r:embed="rId7"/>
          <a:stretch>
            <a:fillRect/>
          </a:stretch>
        </p:blipFill>
        <p:spPr>
          <a:xfrm>
            <a:off x="685800" y="1194346"/>
            <a:ext cx="1343025" cy="223838"/>
          </a:xfrm>
          <a:prstGeom prst="rect">
            <a:avLst/>
          </a:prstGeom>
        </p:spPr>
      </p:pic>
      <p:pic>
        <p:nvPicPr>
          <p:cNvPr id="7" name="SK-16-img-6" descr="preencoded.png"/>
          <p:cNvPicPr>
            <a:picLocks noChangeAspect="1"/>
          </p:cNvPicPr>
          <p:nvPr/>
        </p:nvPicPr>
        <p:blipFill>
          <a:blip r:embed="rId8"/>
          <a:stretch>
            <a:fillRect/>
          </a:stretch>
        </p:blipFill>
        <p:spPr>
          <a:xfrm>
            <a:off x="685800" y="1542008"/>
            <a:ext cx="190500" cy="152400"/>
          </a:xfrm>
          <a:prstGeom prst="rect">
            <a:avLst/>
          </a:prstGeom>
        </p:spPr>
      </p:pic>
      <p:pic>
        <p:nvPicPr>
          <p:cNvPr id="8" name="SK-16-img-7" descr="preencoded.png"/>
          <p:cNvPicPr>
            <a:picLocks noChangeAspect="1"/>
          </p:cNvPicPr>
          <p:nvPr/>
        </p:nvPicPr>
        <p:blipFill>
          <a:blip r:embed="rId9"/>
          <a:stretch>
            <a:fillRect/>
          </a:stretch>
        </p:blipFill>
        <p:spPr>
          <a:xfrm>
            <a:off x="571500" y="3833515"/>
            <a:ext cx="5429250" cy="1681460"/>
          </a:xfrm>
          <a:prstGeom prst="rect">
            <a:avLst/>
          </a:prstGeom>
        </p:spPr>
      </p:pic>
      <p:pic>
        <p:nvPicPr>
          <p:cNvPr id="9" name="SK-16-img-8" descr="preencoded.png"/>
          <p:cNvPicPr>
            <a:picLocks noChangeAspect="1"/>
          </p:cNvPicPr>
          <p:nvPr/>
        </p:nvPicPr>
        <p:blipFill>
          <a:blip r:embed="rId10"/>
          <a:stretch>
            <a:fillRect/>
          </a:stretch>
        </p:blipFill>
        <p:spPr>
          <a:xfrm>
            <a:off x="685800" y="3995440"/>
            <a:ext cx="190500" cy="152400"/>
          </a:xfrm>
          <a:prstGeom prst="rect">
            <a:avLst/>
          </a:prstGeom>
        </p:spPr>
      </p:pic>
      <p:pic>
        <p:nvPicPr>
          <p:cNvPr id="10" name="SK-16-img-9" descr="preencoded.png"/>
          <p:cNvPicPr>
            <a:picLocks noChangeAspect="1"/>
          </p:cNvPicPr>
          <p:nvPr/>
        </p:nvPicPr>
        <p:blipFill>
          <a:blip r:embed="rId11"/>
          <a:stretch>
            <a:fillRect/>
          </a:stretch>
        </p:blipFill>
        <p:spPr>
          <a:xfrm>
            <a:off x="6191250" y="1089571"/>
            <a:ext cx="5429250" cy="4425404"/>
          </a:xfrm>
          <a:prstGeom prst="rect">
            <a:avLst/>
          </a:prstGeom>
        </p:spPr>
      </p:pic>
      <p:pic>
        <p:nvPicPr>
          <p:cNvPr id="11" name="SK-16-img-10" descr="preencoded.png"/>
          <p:cNvPicPr>
            <a:picLocks noChangeAspect="1"/>
          </p:cNvPicPr>
          <p:nvPr/>
        </p:nvPicPr>
        <p:blipFill>
          <a:blip r:embed="rId12"/>
          <a:stretch>
            <a:fillRect/>
          </a:stretch>
        </p:blipFill>
        <p:spPr>
          <a:xfrm>
            <a:off x="6305550" y="1251496"/>
            <a:ext cx="190500" cy="152400"/>
          </a:xfrm>
          <a:prstGeom prst="rect">
            <a:avLst/>
          </a:prstGeom>
        </p:spPr>
      </p:pic>
      <p:pic>
        <p:nvPicPr>
          <p:cNvPr id="12" name="SK-16-img-11" descr="preencoded.png"/>
          <p:cNvPicPr>
            <a:picLocks noChangeAspect="1"/>
          </p:cNvPicPr>
          <p:nvPr/>
        </p:nvPicPr>
        <p:blipFill>
          <a:blip r:embed="rId13"/>
          <a:stretch>
            <a:fillRect/>
          </a:stretch>
        </p:blipFill>
        <p:spPr>
          <a:xfrm>
            <a:off x="571500" y="5667375"/>
            <a:ext cx="11049000" cy="533400"/>
          </a:xfrm>
          <a:prstGeom prst="rect">
            <a:avLst/>
          </a:prstGeom>
        </p:spPr>
      </p:pic>
      <p:pic>
        <p:nvPicPr>
          <p:cNvPr id="13" name="SK-16-img-12" descr="preencoded.png"/>
          <p:cNvPicPr>
            <a:picLocks noChangeAspect="1"/>
          </p:cNvPicPr>
          <p:nvPr/>
        </p:nvPicPr>
        <p:blipFill>
          <a:blip r:embed="rId14"/>
          <a:stretch>
            <a:fillRect/>
          </a:stretch>
        </p:blipFill>
        <p:spPr>
          <a:xfrm>
            <a:off x="723900" y="5805488"/>
            <a:ext cx="733425" cy="257175"/>
          </a:xfrm>
          <a:prstGeom prst="rect">
            <a:avLst/>
          </a:prstGeom>
        </p:spPr>
      </p:pic>
      <p:pic>
        <p:nvPicPr>
          <p:cNvPr id="14" name="SK-16-img-13" descr="preencoded.png"/>
          <p:cNvPicPr>
            <a:picLocks noChangeAspect="1"/>
          </p:cNvPicPr>
          <p:nvPr/>
        </p:nvPicPr>
        <p:blipFill>
          <a:blip r:embed="rId15"/>
          <a:stretch>
            <a:fillRect/>
          </a:stretch>
        </p:blipFill>
        <p:spPr>
          <a:xfrm>
            <a:off x="0" y="6505575"/>
            <a:ext cx="12192000" cy="352425"/>
          </a:xfrm>
          <a:prstGeom prst="rect">
            <a:avLst/>
          </a:prstGeom>
        </p:spPr>
      </p:pic>
      <p:sp>
        <p:nvSpPr>
          <p:cNvPr id="15" name="SK-16-text-14"/>
          <p:cNvSpPr/>
          <p:nvPr/>
        </p:nvSpPr>
        <p:spPr>
          <a:xfrm>
            <a:off x="781050" y="304800"/>
            <a:ext cx="11410950" cy="365671"/>
          </a:xfrm>
          <a:prstGeom prst="rect">
            <a:avLst/>
          </a:prstGeom>
          <a:noFill/>
          <a:ln/>
        </p:spPr>
        <p:txBody>
          <a:bodyPr vert="horz" wrap="square" lIns="0" tIns="0" rIns="0" bIns="0" rtlCol="0" anchor="ctr"/>
          <a:lstStyle/>
          <a:p>
            <a:pPr marL="0" indent="0">
              <a:lnSpc>
                <a:spcPts val="2880"/>
              </a:lnSpc>
              <a:buNone/>
            </a:pPr>
            <a:r>
              <a:rPr lang="en-US" sz="2400" b="1" kern="0" spc="-38" dirty="0">
                <a:solidFill>
                  <a:srgbClr val="111827"/>
                </a:solidFill>
                <a:latin typeface="Inter" pitchFamily="34" charset="0"/>
                <a:ea typeface="Inter" pitchFamily="34" charset="-122"/>
                <a:cs typeface="Inter" pitchFamily="34" charset="-120"/>
              </a:rPr>
              <a:t>SAFE MANAGEMENT IN PRIMARY CARE</a:t>
            </a:r>
            <a:endParaRPr lang="en-US" sz="2400" dirty="0"/>
          </a:p>
        </p:txBody>
      </p:sp>
      <p:sp>
        <p:nvSpPr>
          <p:cNvPr id="16" name="SK-16-text-15"/>
          <p:cNvSpPr/>
          <p:nvPr/>
        </p:nvSpPr>
        <p:spPr>
          <a:xfrm>
            <a:off x="781050" y="708571"/>
            <a:ext cx="7437120" cy="200025"/>
          </a:xfrm>
          <a:prstGeom prst="rect">
            <a:avLst/>
          </a:prstGeom>
          <a:noFill/>
          <a:ln/>
        </p:spPr>
        <p:txBody>
          <a:bodyPr vert="horz" wrap="square" lIns="0" tIns="0" rIns="0" bIns="0" rtlCol="0" anchor="ctr"/>
          <a:lstStyle/>
          <a:p>
            <a:pPr marL="0" indent="0">
              <a:lnSpc>
                <a:spcPts val="1575"/>
              </a:lnSpc>
              <a:buNone/>
            </a:pPr>
            <a:r>
              <a:rPr lang="en-US" sz="1050" b="1" kern="0" spc="42" dirty="0">
                <a:solidFill>
                  <a:srgbClr val="9CA3AF"/>
                </a:solidFill>
              </a:rPr>
              <a:t>BRADFORD VTS TEACHING DECK • CLINICAL GUIDANCE</a:t>
            </a:r>
            <a:endParaRPr lang="en-US" sz="1050" dirty="0"/>
          </a:p>
        </p:txBody>
      </p:sp>
      <p:sp>
        <p:nvSpPr>
          <p:cNvPr id="17" name="SK-16-text-16"/>
          <p:cNvSpPr/>
          <p:nvPr/>
        </p:nvSpPr>
        <p:spPr>
          <a:xfrm>
            <a:off x="762000" y="1194346"/>
            <a:ext cx="2183860" cy="223838"/>
          </a:xfrm>
          <a:prstGeom prst="rect">
            <a:avLst/>
          </a:prstGeom>
          <a:noFill/>
          <a:ln/>
        </p:spPr>
        <p:txBody>
          <a:bodyPr vert="horz" wrap="square" lIns="0" tIns="0" rIns="0" bIns="0" rtlCol="0" anchor="ctr"/>
          <a:lstStyle/>
          <a:p>
            <a:pPr marL="0" indent="0">
              <a:lnSpc>
                <a:spcPts val="1463"/>
              </a:lnSpc>
              <a:buNone/>
            </a:pPr>
            <a:r>
              <a:rPr lang="en-US" sz="975" b="1" dirty="0">
                <a:solidFill>
                  <a:srgbClr val="FFFFFF"/>
                </a:solidFill>
              </a:rPr>
              <a:t>IMMEDIATE ACTION</a:t>
            </a:r>
            <a:endParaRPr lang="en-US" sz="975" dirty="0"/>
          </a:p>
        </p:txBody>
      </p:sp>
      <p:sp>
        <p:nvSpPr>
          <p:cNvPr id="18" name="SK-16-text-17"/>
          <p:cNvSpPr/>
          <p:nvPr/>
        </p:nvSpPr>
        <p:spPr>
          <a:xfrm>
            <a:off x="971550" y="1475333"/>
            <a:ext cx="58102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11827"/>
                </a:solidFill>
                <a:latin typeface="Inter" pitchFamily="34" charset="0"/>
                <a:ea typeface="Inter" pitchFamily="34" charset="-122"/>
                <a:cs typeface="Inter" pitchFamily="34" charset="-120"/>
              </a:rPr>
              <a:t>Ensuring Immediate Safety</a:t>
            </a:r>
            <a:endParaRPr lang="en-US" sz="1500" dirty="0"/>
          </a:p>
        </p:txBody>
      </p:sp>
      <p:sp>
        <p:nvSpPr>
          <p:cNvPr id="19" name="SK-16-text-18"/>
          <p:cNvSpPr/>
          <p:nvPr/>
        </p:nvSpPr>
        <p:spPr>
          <a:xfrm>
            <a:off x="914400" y="1856333"/>
            <a:ext cx="11277600" cy="226665"/>
          </a:xfrm>
          <a:prstGeom prst="rect">
            <a:avLst/>
          </a:prstGeom>
          <a:noFill/>
          <a:ln/>
        </p:spPr>
        <p:txBody>
          <a:bodyPr vert="horz" wrap="square" lIns="0" tIns="0" rIns="0" bIns="0" rtlCol="0" anchor="ctr"/>
          <a:lstStyle/>
          <a:p>
            <a:pPr marL="0" indent="0" algn="l">
              <a:lnSpc>
                <a:spcPts val="1785"/>
              </a:lnSpc>
              <a:buNone/>
            </a:pPr>
            <a:r>
              <a:rPr lang="en-US" sz="1275" b="1" dirty="0">
                <a:solidFill>
                  <a:srgbClr val="4B5563"/>
                </a:solidFill>
              </a:rPr>
              <a:t>Stay with the patient:</a:t>
            </a:r>
            <a:r>
              <a:rPr lang="en-US" sz="1275" dirty="0">
                <a:solidFill>
                  <a:srgbClr val="4B5563"/>
                </a:solidFill>
              </a:rPr>
              <a:t> Do not leave them alone if in immediate danger.</a:t>
            </a:r>
            <a:endParaRPr lang="en-US" sz="1275" dirty="0"/>
          </a:p>
        </p:txBody>
      </p:sp>
      <p:sp>
        <p:nvSpPr>
          <p:cNvPr id="20" name="SK-16-text-19"/>
          <p:cNvSpPr/>
          <p:nvPr/>
        </p:nvSpPr>
        <p:spPr>
          <a:xfrm>
            <a:off x="914400" y="2140148"/>
            <a:ext cx="4972050"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4B5563"/>
                </a:solidFill>
              </a:rPr>
              <a:t>Involve family/carers:</a:t>
            </a:r>
            <a:r>
              <a:rPr lang="en-US" sz="1275" dirty="0">
                <a:solidFill>
                  <a:srgbClr val="4B5563"/>
                </a:solidFill>
              </a:rPr>
              <a:t> Use safeguarding basis if consent is withheld but risk is high.</a:t>
            </a:r>
            <a:endParaRPr lang="en-US" sz="1275" dirty="0"/>
          </a:p>
        </p:txBody>
      </p:sp>
      <p:sp>
        <p:nvSpPr>
          <p:cNvPr id="21" name="SK-16-text-20"/>
          <p:cNvSpPr/>
          <p:nvPr/>
        </p:nvSpPr>
        <p:spPr>
          <a:xfrm>
            <a:off x="914400" y="2650629"/>
            <a:ext cx="4972050"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4B5563"/>
                </a:solidFill>
              </a:rPr>
              <a:t>Restrict Means:</a:t>
            </a:r>
            <a:r>
              <a:rPr lang="en-US" sz="1275" dirty="0">
                <a:solidFill>
                  <a:srgbClr val="4B5563"/>
                </a:solidFill>
              </a:rPr>
              <a:t> Secure medicines, ligatures, or weapons immediately.</a:t>
            </a:r>
            <a:endParaRPr lang="en-US" sz="1275" dirty="0"/>
          </a:p>
        </p:txBody>
      </p:sp>
      <p:sp>
        <p:nvSpPr>
          <p:cNvPr id="22" name="SK-16-text-21"/>
          <p:cNvSpPr/>
          <p:nvPr/>
        </p:nvSpPr>
        <p:spPr>
          <a:xfrm>
            <a:off x="914400" y="3161109"/>
            <a:ext cx="4972050"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4B5563"/>
                </a:solidFill>
              </a:rPr>
              <a:t>Emergency Services:</a:t>
            </a:r>
            <a:r>
              <a:rPr lang="en-US" sz="1275" dirty="0">
                <a:solidFill>
                  <a:srgbClr val="4B5563"/>
                </a:solidFill>
              </a:rPr>
              <a:t> Dial 999 or Police (Section 136) for life-threatening danger.</a:t>
            </a:r>
            <a:endParaRPr lang="en-US" sz="1275" dirty="0"/>
          </a:p>
        </p:txBody>
      </p:sp>
      <p:sp>
        <p:nvSpPr>
          <p:cNvPr id="23" name="SK-16-text-22"/>
          <p:cNvSpPr/>
          <p:nvPr/>
        </p:nvSpPr>
        <p:spPr>
          <a:xfrm>
            <a:off x="971550" y="3928765"/>
            <a:ext cx="58102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11827"/>
                </a:solidFill>
                <a:latin typeface="Inter" pitchFamily="34" charset="0"/>
                <a:ea typeface="Inter" pitchFamily="34" charset="-122"/>
                <a:cs typeface="Inter" pitchFamily="34" charset="-120"/>
              </a:rPr>
              <a:t>Documentation &amp; Follow-up</a:t>
            </a:r>
            <a:endParaRPr lang="en-US" sz="1500" dirty="0"/>
          </a:p>
        </p:txBody>
      </p:sp>
      <p:sp>
        <p:nvSpPr>
          <p:cNvPr id="24" name="SK-16-text-23"/>
          <p:cNvSpPr/>
          <p:nvPr/>
        </p:nvSpPr>
        <p:spPr>
          <a:xfrm>
            <a:off x="914400" y="4309765"/>
            <a:ext cx="9740945"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rPr>
              <a:t>Document clinical reasoning and safety plan details.</a:t>
            </a:r>
            <a:endParaRPr lang="en-US" sz="1275" dirty="0"/>
          </a:p>
        </p:txBody>
      </p:sp>
      <p:sp>
        <p:nvSpPr>
          <p:cNvPr id="25" name="SK-16-text-24"/>
          <p:cNvSpPr/>
          <p:nvPr/>
        </p:nvSpPr>
        <p:spPr>
          <a:xfrm>
            <a:off x="914400" y="4593580"/>
            <a:ext cx="9926714"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rPr>
              <a:t>Provide written crisis resources (Samaritans, Shout).</a:t>
            </a:r>
            <a:endParaRPr lang="en-US" sz="1275" dirty="0"/>
          </a:p>
        </p:txBody>
      </p:sp>
      <p:sp>
        <p:nvSpPr>
          <p:cNvPr id="26" name="SK-16-text-25"/>
          <p:cNvSpPr/>
          <p:nvPr/>
        </p:nvSpPr>
        <p:spPr>
          <a:xfrm>
            <a:off x="914400" y="4877395"/>
            <a:ext cx="10607867"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rPr>
              <a:t>Arrange early follow-up (within 1 week if drug-started).</a:t>
            </a:r>
            <a:endParaRPr lang="en-US" sz="1275" dirty="0"/>
          </a:p>
        </p:txBody>
      </p:sp>
      <p:sp>
        <p:nvSpPr>
          <p:cNvPr id="27" name="SK-16-text-26"/>
          <p:cNvSpPr/>
          <p:nvPr/>
        </p:nvSpPr>
        <p:spPr>
          <a:xfrm>
            <a:off x="6591300" y="1184821"/>
            <a:ext cx="44386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11827"/>
                </a:solidFill>
                <a:latin typeface="Inter" pitchFamily="34" charset="0"/>
                <a:ea typeface="Inter" pitchFamily="34" charset="-122"/>
                <a:cs typeface="Inter" pitchFamily="34" charset="-120"/>
              </a:rPr>
              <a:t>Escalation Pathways</a:t>
            </a:r>
            <a:endParaRPr lang="en-US" sz="1500" dirty="0"/>
          </a:p>
        </p:txBody>
      </p:sp>
      <p:sp>
        <p:nvSpPr>
          <p:cNvPr id="28" name="SK-16-text-27"/>
          <p:cNvSpPr/>
          <p:nvPr/>
        </p:nvSpPr>
        <p:spPr>
          <a:xfrm>
            <a:off x="6534150" y="1565821"/>
            <a:ext cx="4972050"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4B5563"/>
                </a:solidFill>
              </a:rPr>
              <a:t>Crisis Resolution Home Treatment (CRHT):</a:t>
            </a:r>
            <a:r>
              <a:rPr lang="en-US" sz="1275" dirty="0">
                <a:solidFill>
                  <a:srgbClr val="4B5563"/>
                </a:solidFill>
              </a:rPr>
              <a:t> Same-day assessment for adults in crisis.</a:t>
            </a:r>
            <a:endParaRPr lang="en-US" sz="1275" dirty="0"/>
          </a:p>
        </p:txBody>
      </p:sp>
      <p:sp>
        <p:nvSpPr>
          <p:cNvPr id="29" name="SK-16-text-28"/>
          <p:cNvSpPr/>
          <p:nvPr/>
        </p:nvSpPr>
        <p:spPr>
          <a:xfrm>
            <a:off x="6534150" y="2076301"/>
            <a:ext cx="4972050"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4B5563"/>
                </a:solidFill>
              </a:rPr>
              <a:t>Urgent CAMHS Route:</a:t>
            </a:r>
            <a:r>
              <a:rPr lang="en-US" sz="1275" dirty="0">
                <a:solidFill>
                  <a:srgbClr val="4B5563"/>
                </a:solidFill>
              </a:rPr>
              <a:t> Essential for children and young people with active plans.</a:t>
            </a:r>
            <a:endParaRPr lang="en-US" sz="1275" dirty="0"/>
          </a:p>
        </p:txBody>
      </p:sp>
      <p:sp>
        <p:nvSpPr>
          <p:cNvPr id="30" name="SK-16-text-29"/>
          <p:cNvSpPr/>
          <p:nvPr/>
        </p:nvSpPr>
        <p:spPr>
          <a:xfrm>
            <a:off x="6534150" y="2586782"/>
            <a:ext cx="4972050"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4B5563"/>
                </a:solidFill>
              </a:rPr>
              <a:t>Emergency Department (ED):</a:t>
            </a:r>
            <a:r>
              <a:rPr lang="en-US" sz="1275" dirty="0">
                <a:solidFill>
                  <a:srgbClr val="4B5563"/>
                </a:solidFill>
              </a:rPr>
              <a:t> Direct referral if medical stabilization or rapid psych liaison is needed.</a:t>
            </a:r>
            <a:endParaRPr lang="en-US" sz="1275" dirty="0"/>
          </a:p>
        </p:txBody>
      </p:sp>
      <p:sp>
        <p:nvSpPr>
          <p:cNvPr id="31" name="SK-16-text-30"/>
          <p:cNvSpPr/>
          <p:nvPr/>
        </p:nvSpPr>
        <p:spPr>
          <a:xfrm>
            <a:off x="6534150" y="3097262"/>
            <a:ext cx="4972050"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4B5563"/>
                </a:solidFill>
              </a:rPr>
              <a:t>Local Pathways:</a:t>
            </a:r>
            <a:r>
              <a:rPr lang="en-US" sz="1275" dirty="0">
                <a:solidFill>
                  <a:srgbClr val="4B5563"/>
                </a:solidFill>
              </a:rPr>
              <a:t> Ensure you have the direct GP-referral numbers for your specific trust.</a:t>
            </a:r>
            <a:endParaRPr lang="en-US" sz="1275" dirty="0"/>
          </a:p>
        </p:txBody>
      </p:sp>
      <p:sp>
        <p:nvSpPr>
          <p:cNvPr id="32" name="SK-16-text-31"/>
          <p:cNvSpPr/>
          <p:nvPr/>
        </p:nvSpPr>
        <p:spPr>
          <a:xfrm>
            <a:off x="6534150" y="3607743"/>
            <a:ext cx="4972050"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4B5563"/>
                </a:solidFill>
              </a:rPr>
              <a:t>Social Services:</a:t>
            </a:r>
            <a:r>
              <a:rPr lang="en-US" sz="1275" dirty="0">
                <a:solidFill>
                  <a:srgbClr val="4B5563"/>
                </a:solidFill>
              </a:rPr>
              <a:t> Urgent referral if safeguarding concerns or self-neglect are primary.</a:t>
            </a:r>
            <a:endParaRPr lang="en-US" sz="1275" dirty="0"/>
          </a:p>
        </p:txBody>
      </p:sp>
      <p:sp>
        <p:nvSpPr>
          <p:cNvPr id="33" name="SK-16-text-32"/>
          <p:cNvSpPr/>
          <p:nvPr/>
        </p:nvSpPr>
        <p:spPr>
          <a:xfrm>
            <a:off x="838200" y="5805488"/>
            <a:ext cx="847205" cy="25717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SCA TIP</a:t>
            </a:r>
            <a:endParaRPr lang="en-US" sz="1050" dirty="0"/>
          </a:p>
        </p:txBody>
      </p:sp>
      <p:sp>
        <p:nvSpPr>
          <p:cNvPr id="34" name="SK-16-text-33"/>
          <p:cNvSpPr/>
          <p:nvPr/>
        </p:nvSpPr>
        <p:spPr>
          <a:xfrm>
            <a:off x="1647825" y="5791200"/>
            <a:ext cx="10544175" cy="285750"/>
          </a:xfrm>
          <a:prstGeom prst="rect">
            <a:avLst/>
          </a:prstGeom>
          <a:noFill/>
          <a:ln/>
        </p:spPr>
        <p:txBody>
          <a:bodyPr vert="horz" wrap="square" lIns="0" tIns="0" rIns="0" bIns="0" rtlCol="0" anchor="ctr"/>
          <a:lstStyle/>
          <a:p>
            <a:pPr marL="0" indent="0">
              <a:lnSpc>
                <a:spcPts val="2250"/>
              </a:lnSpc>
              <a:buNone/>
            </a:pPr>
            <a:r>
              <a:rPr lang="en-US" sz="1500" b="1" i="1" dirty="0">
                <a:solidFill>
                  <a:srgbClr val="FFFFFF"/>
                </a:solidFill>
              </a:rPr>
              <a:t>"I’m really worried about your safety today, so we need to get you some more specialist help right now."</a:t>
            </a:r>
            <a:endParaRPr lang="en-US" sz="1500" dirty="0"/>
          </a:p>
        </p:txBody>
      </p:sp>
      <p:sp>
        <p:nvSpPr>
          <p:cNvPr id="35" name="SK-16-text-34"/>
          <p:cNvSpPr/>
          <p:nvPr/>
        </p:nvSpPr>
        <p:spPr>
          <a:xfrm>
            <a:off x="10258425" y="6581775"/>
            <a:ext cx="1933575"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9CA3AF"/>
                </a:solidFill>
              </a:rPr>
              <a:t>www.bradfordvts.co.uk</a:t>
            </a:r>
            <a:endParaRPr lang="en-US" sz="10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7-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7-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7-img-3" descr="preencoded.png"/>
          <p:cNvPicPr>
            <a:picLocks noChangeAspect="1"/>
          </p:cNvPicPr>
          <p:nvPr/>
        </p:nvPicPr>
        <p:blipFill>
          <a:blip r:embed="rId5"/>
          <a:stretch>
            <a:fillRect/>
          </a:stretch>
        </p:blipFill>
        <p:spPr>
          <a:xfrm>
            <a:off x="571500" y="381000"/>
            <a:ext cx="57150" cy="419100"/>
          </a:xfrm>
          <a:prstGeom prst="rect">
            <a:avLst/>
          </a:prstGeom>
        </p:spPr>
      </p:pic>
      <p:pic>
        <p:nvPicPr>
          <p:cNvPr id="5" name="SK-17-img-4" descr="preencoded.png"/>
          <p:cNvPicPr>
            <a:picLocks noChangeAspect="1"/>
          </p:cNvPicPr>
          <p:nvPr/>
        </p:nvPicPr>
        <p:blipFill>
          <a:blip r:embed="rId6"/>
          <a:stretch>
            <a:fillRect/>
          </a:stretch>
        </p:blipFill>
        <p:spPr>
          <a:xfrm>
            <a:off x="571500" y="1397198"/>
            <a:ext cx="6446490" cy="657225"/>
          </a:xfrm>
          <a:prstGeom prst="rect">
            <a:avLst/>
          </a:prstGeom>
        </p:spPr>
      </p:pic>
      <p:pic>
        <p:nvPicPr>
          <p:cNvPr id="6" name="SK-17-img-5" descr="preencoded.png"/>
          <p:cNvPicPr>
            <a:picLocks noChangeAspect="1"/>
          </p:cNvPicPr>
          <p:nvPr/>
        </p:nvPicPr>
        <p:blipFill>
          <a:blip r:embed="rId7"/>
          <a:stretch>
            <a:fillRect/>
          </a:stretch>
        </p:blipFill>
        <p:spPr>
          <a:xfrm>
            <a:off x="685800" y="1535311"/>
            <a:ext cx="381000" cy="381000"/>
          </a:xfrm>
          <a:prstGeom prst="rect">
            <a:avLst/>
          </a:prstGeom>
        </p:spPr>
      </p:pic>
      <p:pic>
        <p:nvPicPr>
          <p:cNvPr id="7" name="SK-17-img-6" descr="preencoded.png"/>
          <p:cNvPicPr>
            <a:picLocks noChangeAspect="1"/>
          </p:cNvPicPr>
          <p:nvPr/>
        </p:nvPicPr>
        <p:blipFill>
          <a:blip r:embed="rId8"/>
          <a:stretch>
            <a:fillRect/>
          </a:stretch>
        </p:blipFill>
        <p:spPr>
          <a:xfrm>
            <a:off x="769144" y="1638151"/>
            <a:ext cx="214313" cy="175320"/>
          </a:xfrm>
          <a:prstGeom prst="rect">
            <a:avLst/>
          </a:prstGeom>
        </p:spPr>
      </p:pic>
      <p:pic>
        <p:nvPicPr>
          <p:cNvPr id="8" name="SK-17-img-7" descr="preencoded.png"/>
          <p:cNvPicPr>
            <a:picLocks noChangeAspect="1"/>
          </p:cNvPicPr>
          <p:nvPr/>
        </p:nvPicPr>
        <p:blipFill>
          <a:blip r:embed="rId6"/>
          <a:stretch>
            <a:fillRect/>
          </a:stretch>
        </p:blipFill>
        <p:spPr>
          <a:xfrm>
            <a:off x="571500" y="2168723"/>
            <a:ext cx="6446490" cy="657225"/>
          </a:xfrm>
          <a:prstGeom prst="rect">
            <a:avLst/>
          </a:prstGeom>
        </p:spPr>
      </p:pic>
      <p:pic>
        <p:nvPicPr>
          <p:cNvPr id="9" name="SK-17-img-8" descr="preencoded.png"/>
          <p:cNvPicPr>
            <a:picLocks noChangeAspect="1"/>
          </p:cNvPicPr>
          <p:nvPr/>
        </p:nvPicPr>
        <p:blipFill>
          <a:blip r:embed="rId9"/>
          <a:stretch>
            <a:fillRect/>
          </a:stretch>
        </p:blipFill>
        <p:spPr>
          <a:xfrm>
            <a:off x="685800" y="2306836"/>
            <a:ext cx="381000" cy="381000"/>
          </a:xfrm>
          <a:prstGeom prst="rect">
            <a:avLst/>
          </a:prstGeom>
        </p:spPr>
      </p:pic>
      <p:pic>
        <p:nvPicPr>
          <p:cNvPr id="10" name="SK-17-img-9" descr="preencoded.png"/>
          <p:cNvPicPr>
            <a:picLocks noChangeAspect="1"/>
          </p:cNvPicPr>
          <p:nvPr/>
        </p:nvPicPr>
        <p:blipFill>
          <a:blip r:embed="rId10"/>
          <a:stretch>
            <a:fillRect/>
          </a:stretch>
        </p:blipFill>
        <p:spPr>
          <a:xfrm>
            <a:off x="769144" y="2409676"/>
            <a:ext cx="214313" cy="175320"/>
          </a:xfrm>
          <a:prstGeom prst="rect">
            <a:avLst/>
          </a:prstGeom>
        </p:spPr>
      </p:pic>
      <p:pic>
        <p:nvPicPr>
          <p:cNvPr id="11" name="SK-17-img-10" descr="preencoded.png"/>
          <p:cNvPicPr>
            <a:picLocks noChangeAspect="1"/>
          </p:cNvPicPr>
          <p:nvPr/>
        </p:nvPicPr>
        <p:blipFill>
          <a:blip r:embed="rId6"/>
          <a:stretch>
            <a:fillRect/>
          </a:stretch>
        </p:blipFill>
        <p:spPr>
          <a:xfrm>
            <a:off x="571500" y="2940248"/>
            <a:ext cx="6446490" cy="657225"/>
          </a:xfrm>
          <a:prstGeom prst="rect">
            <a:avLst/>
          </a:prstGeom>
        </p:spPr>
      </p:pic>
      <p:pic>
        <p:nvPicPr>
          <p:cNvPr id="12" name="SK-17-img-11" descr="preencoded.png"/>
          <p:cNvPicPr>
            <a:picLocks noChangeAspect="1"/>
          </p:cNvPicPr>
          <p:nvPr/>
        </p:nvPicPr>
        <p:blipFill>
          <a:blip r:embed="rId7"/>
          <a:stretch>
            <a:fillRect/>
          </a:stretch>
        </p:blipFill>
        <p:spPr>
          <a:xfrm>
            <a:off x="685800" y="3078361"/>
            <a:ext cx="381000" cy="381000"/>
          </a:xfrm>
          <a:prstGeom prst="rect">
            <a:avLst/>
          </a:prstGeom>
        </p:spPr>
      </p:pic>
      <p:pic>
        <p:nvPicPr>
          <p:cNvPr id="13" name="SK-17-img-12" descr="preencoded.png"/>
          <p:cNvPicPr>
            <a:picLocks noChangeAspect="1"/>
          </p:cNvPicPr>
          <p:nvPr/>
        </p:nvPicPr>
        <p:blipFill>
          <a:blip r:embed="rId11"/>
          <a:stretch>
            <a:fillRect/>
          </a:stretch>
        </p:blipFill>
        <p:spPr>
          <a:xfrm>
            <a:off x="769144" y="3181201"/>
            <a:ext cx="214313" cy="175320"/>
          </a:xfrm>
          <a:prstGeom prst="rect">
            <a:avLst/>
          </a:prstGeom>
        </p:spPr>
      </p:pic>
      <p:pic>
        <p:nvPicPr>
          <p:cNvPr id="14" name="SK-17-img-13" descr="preencoded.png"/>
          <p:cNvPicPr>
            <a:picLocks noChangeAspect="1"/>
          </p:cNvPicPr>
          <p:nvPr/>
        </p:nvPicPr>
        <p:blipFill>
          <a:blip r:embed="rId6"/>
          <a:stretch>
            <a:fillRect/>
          </a:stretch>
        </p:blipFill>
        <p:spPr>
          <a:xfrm>
            <a:off x="571500" y="3711773"/>
            <a:ext cx="6446490" cy="657225"/>
          </a:xfrm>
          <a:prstGeom prst="rect">
            <a:avLst/>
          </a:prstGeom>
        </p:spPr>
      </p:pic>
      <p:pic>
        <p:nvPicPr>
          <p:cNvPr id="15" name="SK-17-img-14" descr="preencoded.png"/>
          <p:cNvPicPr>
            <a:picLocks noChangeAspect="1"/>
          </p:cNvPicPr>
          <p:nvPr/>
        </p:nvPicPr>
        <p:blipFill>
          <a:blip r:embed="rId7"/>
          <a:stretch>
            <a:fillRect/>
          </a:stretch>
        </p:blipFill>
        <p:spPr>
          <a:xfrm>
            <a:off x="685800" y="3849886"/>
            <a:ext cx="381000" cy="381000"/>
          </a:xfrm>
          <a:prstGeom prst="rect">
            <a:avLst/>
          </a:prstGeom>
        </p:spPr>
      </p:pic>
      <p:pic>
        <p:nvPicPr>
          <p:cNvPr id="16" name="SK-17-img-15" descr="preencoded.png"/>
          <p:cNvPicPr>
            <a:picLocks noChangeAspect="1"/>
          </p:cNvPicPr>
          <p:nvPr/>
        </p:nvPicPr>
        <p:blipFill>
          <a:blip r:embed="rId12"/>
          <a:stretch>
            <a:fillRect/>
          </a:stretch>
        </p:blipFill>
        <p:spPr>
          <a:xfrm>
            <a:off x="769144" y="3952726"/>
            <a:ext cx="214313" cy="175320"/>
          </a:xfrm>
          <a:prstGeom prst="rect">
            <a:avLst/>
          </a:prstGeom>
        </p:spPr>
      </p:pic>
      <p:pic>
        <p:nvPicPr>
          <p:cNvPr id="17" name="SK-17-img-16" descr="preencoded.png"/>
          <p:cNvPicPr>
            <a:picLocks noChangeAspect="1"/>
          </p:cNvPicPr>
          <p:nvPr/>
        </p:nvPicPr>
        <p:blipFill>
          <a:blip r:embed="rId6"/>
          <a:stretch>
            <a:fillRect/>
          </a:stretch>
        </p:blipFill>
        <p:spPr>
          <a:xfrm>
            <a:off x="571500" y="4483298"/>
            <a:ext cx="6446490" cy="657225"/>
          </a:xfrm>
          <a:prstGeom prst="rect">
            <a:avLst/>
          </a:prstGeom>
        </p:spPr>
      </p:pic>
      <p:pic>
        <p:nvPicPr>
          <p:cNvPr id="18" name="SK-17-img-17" descr="preencoded.png"/>
          <p:cNvPicPr>
            <a:picLocks noChangeAspect="1"/>
          </p:cNvPicPr>
          <p:nvPr/>
        </p:nvPicPr>
        <p:blipFill>
          <a:blip r:embed="rId13"/>
          <a:stretch>
            <a:fillRect/>
          </a:stretch>
        </p:blipFill>
        <p:spPr>
          <a:xfrm>
            <a:off x="685800" y="4621411"/>
            <a:ext cx="381000" cy="381000"/>
          </a:xfrm>
          <a:prstGeom prst="rect">
            <a:avLst/>
          </a:prstGeom>
        </p:spPr>
      </p:pic>
      <p:pic>
        <p:nvPicPr>
          <p:cNvPr id="19" name="SK-17-img-18" descr="preencoded.png"/>
          <p:cNvPicPr>
            <a:picLocks noChangeAspect="1"/>
          </p:cNvPicPr>
          <p:nvPr/>
        </p:nvPicPr>
        <p:blipFill>
          <a:blip r:embed="rId14"/>
          <a:stretch>
            <a:fillRect/>
          </a:stretch>
        </p:blipFill>
        <p:spPr>
          <a:xfrm>
            <a:off x="769144" y="4724251"/>
            <a:ext cx="214313" cy="175320"/>
          </a:xfrm>
          <a:prstGeom prst="rect">
            <a:avLst/>
          </a:prstGeom>
        </p:spPr>
      </p:pic>
      <p:pic>
        <p:nvPicPr>
          <p:cNvPr id="20" name="SK-17-img-19" descr="preencoded.png"/>
          <p:cNvPicPr>
            <a:picLocks noChangeAspect="1"/>
          </p:cNvPicPr>
          <p:nvPr/>
        </p:nvPicPr>
        <p:blipFill>
          <a:blip r:embed="rId6"/>
          <a:stretch>
            <a:fillRect/>
          </a:stretch>
        </p:blipFill>
        <p:spPr>
          <a:xfrm>
            <a:off x="571500" y="5254823"/>
            <a:ext cx="6446490" cy="657225"/>
          </a:xfrm>
          <a:prstGeom prst="rect">
            <a:avLst/>
          </a:prstGeom>
        </p:spPr>
      </p:pic>
      <p:pic>
        <p:nvPicPr>
          <p:cNvPr id="21" name="SK-17-img-20" descr="preencoded.png"/>
          <p:cNvPicPr>
            <a:picLocks noChangeAspect="1"/>
          </p:cNvPicPr>
          <p:nvPr/>
        </p:nvPicPr>
        <p:blipFill>
          <a:blip r:embed="rId7"/>
          <a:stretch>
            <a:fillRect/>
          </a:stretch>
        </p:blipFill>
        <p:spPr>
          <a:xfrm>
            <a:off x="685800" y="5392936"/>
            <a:ext cx="381000" cy="381000"/>
          </a:xfrm>
          <a:prstGeom prst="rect">
            <a:avLst/>
          </a:prstGeom>
        </p:spPr>
      </p:pic>
      <p:pic>
        <p:nvPicPr>
          <p:cNvPr id="22" name="SK-17-img-21" descr="preencoded.png"/>
          <p:cNvPicPr>
            <a:picLocks noChangeAspect="1"/>
          </p:cNvPicPr>
          <p:nvPr/>
        </p:nvPicPr>
        <p:blipFill>
          <a:blip r:embed="rId15"/>
          <a:stretch>
            <a:fillRect/>
          </a:stretch>
        </p:blipFill>
        <p:spPr>
          <a:xfrm>
            <a:off x="769144" y="5495776"/>
            <a:ext cx="214313" cy="175320"/>
          </a:xfrm>
          <a:prstGeom prst="rect">
            <a:avLst/>
          </a:prstGeom>
        </p:spPr>
      </p:pic>
      <p:pic>
        <p:nvPicPr>
          <p:cNvPr id="23" name="SK-17-img-22" descr="preencoded.png"/>
          <p:cNvPicPr>
            <a:picLocks noChangeAspect="1"/>
          </p:cNvPicPr>
          <p:nvPr/>
        </p:nvPicPr>
        <p:blipFill>
          <a:blip r:embed="rId16"/>
          <a:stretch>
            <a:fillRect/>
          </a:stretch>
        </p:blipFill>
        <p:spPr>
          <a:xfrm>
            <a:off x="7322790" y="1920478"/>
            <a:ext cx="4297710" cy="1919883"/>
          </a:xfrm>
          <a:prstGeom prst="rect">
            <a:avLst/>
          </a:prstGeom>
        </p:spPr>
      </p:pic>
      <p:pic>
        <p:nvPicPr>
          <p:cNvPr id="24" name="SK-17-img-23" descr="preencoded.png"/>
          <p:cNvPicPr>
            <a:picLocks noChangeAspect="1"/>
          </p:cNvPicPr>
          <p:nvPr/>
        </p:nvPicPr>
        <p:blipFill>
          <a:blip r:embed="rId17"/>
          <a:stretch>
            <a:fillRect/>
          </a:stretch>
        </p:blipFill>
        <p:spPr>
          <a:xfrm>
            <a:off x="7513290" y="2158603"/>
            <a:ext cx="238125" cy="190500"/>
          </a:xfrm>
          <a:prstGeom prst="rect">
            <a:avLst/>
          </a:prstGeom>
        </p:spPr>
      </p:pic>
      <p:pic>
        <p:nvPicPr>
          <p:cNvPr id="25" name="SK-17-img-24" descr="preencoded.png"/>
          <p:cNvPicPr>
            <a:picLocks noChangeAspect="1"/>
          </p:cNvPicPr>
          <p:nvPr/>
        </p:nvPicPr>
        <p:blipFill>
          <a:blip r:embed="rId18"/>
          <a:stretch>
            <a:fillRect/>
          </a:stretch>
        </p:blipFill>
        <p:spPr>
          <a:xfrm>
            <a:off x="7322790" y="4030861"/>
            <a:ext cx="4297710" cy="1357908"/>
          </a:xfrm>
          <a:prstGeom prst="rect">
            <a:avLst/>
          </a:prstGeom>
        </p:spPr>
      </p:pic>
      <p:pic>
        <p:nvPicPr>
          <p:cNvPr id="26" name="SK-17-img-25" descr="preencoded.png"/>
          <p:cNvPicPr>
            <a:picLocks noChangeAspect="1"/>
          </p:cNvPicPr>
          <p:nvPr/>
        </p:nvPicPr>
        <p:blipFill>
          <a:blip r:embed="rId19"/>
          <a:stretch>
            <a:fillRect/>
          </a:stretch>
        </p:blipFill>
        <p:spPr>
          <a:xfrm>
            <a:off x="7475190" y="4224189"/>
            <a:ext cx="214313" cy="175320"/>
          </a:xfrm>
          <a:prstGeom prst="rect">
            <a:avLst/>
          </a:prstGeom>
        </p:spPr>
      </p:pic>
      <p:pic>
        <p:nvPicPr>
          <p:cNvPr id="27" name="SK-17-img-26" descr="preencoded.png"/>
          <p:cNvPicPr>
            <a:picLocks noChangeAspect="1"/>
          </p:cNvPicPr>
          <p:nvPr/>
        </p:nvPicPr>
        <p:blipFill>
          <a:blip r:embed="rId20"/>
          <a:stretch>
            <a:fillRect/>
          </a:stretch>
        </p:blipFill>
        <p:spPr>
          <a:xfrm>
            <a:off x="0" y="6477000"/>
            <a:ext cx="12192000" cy="381000"/>
          </a:xfrm>
          <a:prstGeom prst="rect">
            <a:avLst/>
          </a:prstGeom>
        </p:spPr>
      </p:pic>
      <p:sp>
        <p:nvSpPr>
          <p:cNvPr id="28" name="SK-17-text-27"/>
          <p:cNvSpPr/>
          <p:nvPr/>
        </p:nvSpPr>
        <p:spPr>
          <a:xfrm>
            <a:off x="781050" y="381000"/>
            <a:ext cx="9662160" cy="365671"/>
          </a:xfrm>
          <a:prstGeom prst="rect">
            <a:avLst/>
          </a:prstGeom>
          <a:noFill/>
          <a:ln/>
        </p:spPr>
        <p:txBody>
          <a:bodyPr vert="horz" wrap="square" lIns="0" tIns="0" rIns="0" bIns="0" rtlCol="0" anchor="ctr"/>
          <a:lstStyle/>
          <a:p>
            <a:pPr marL="0" indent="0">
              <a:lnSpc>
                <a:spcPts val="2880"/>
              </a:lnSpc>
              <a:buNone/>
            </a:pPr>
            <a:r>
              <a:rPr lang="en-US" sz="2400" b="1" kern="0" spc="-38" dirty="0">
                <a:solidFill>
                  <a:srgbClr val="111827"/>
                </a:solidFill>
                <a:latin typeface="Inter" pitchFamily="34" charset="0"/>
                <a:ea typeface="Inter" pitchFamily="34" charset="-122"/>
                <a:cs typeface="Inter" pitchFamily="34" charset="-120"/>
              </a:rPr>
              <a:t>SAFETY PLANNING ESSENTIALS</a:t>
            </a:r>
            <a:endParaRPr lang="en-US" sz="2400" dirty="0"/>
          </a:p>
        </p:txBody>
      </p:sp>
      <p:sp>
        <p:nvSpPr>
          <p:cNvPr id="29" name="SK-17-text-28"/>
          <p:cNvSpPr/>
          <p:nvPr/>
        </p:nvSpPr>
        <p:spPr>
          <a:xfrm>
            <a:off x="781050" y="784771"/>
            <a:ext cx="7437120" cy="200025"/>
          </a:xfrm>
          <a:prstGeom prst="rect">
            <a:avLst/>
          </a:prstGeom>
          <a:noFill/>
          <a:ln/>
        </p:spPr>
        <p:txBody>
          <a:bodyPr vert="horz" wrap="square" lIns="0" tIns="0" rIns="0" bIns="0" rtlCol="0" anchor="ctr"/>
          <a:lstStyle/>
          <a:p>
            <a:pPr marL="0" indent="0">
              <a:lnSpc>
                <a:spcPts val="1575"/>
              </a:lnSpc>
              <a:buNone/>
            </a:pPr>
            <a:r>
              <a:rPr lang="en-US" sz="1050" b="1" kern="0" spc="42" dirty="0">
                <a:solidFill>
                  <a:srgbClr val="9CA3AF"/>
                </a:solidFill>
              </a:rPr>
              <a:t>BRADFORD VTS TEACHING DECK • CLINICAL GUIDANCE</a:t>
            </a:r>
            <a:endParaRPr lang="en-US" sz="1050" dirty="0"/>
          </a:p>
        </p:txBody>
      </p:sp>
      <p:sp>
        <p:nvSpPr>
          <p:cNvPr id="30" name="SK-17-text-29"/>
          <p:cNvSpPr/>
          <p:nvPr/>
        </p:nvSpPr>
        <p:spPr>
          <a:xfrm>
            <a:off x="1219200" y="1511498"/>
            <a:ext cx="325755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11827"/>
                </a:solidFill>
              </a:rPr>
              <a:t>1. Warning Signs</a:t>
            </a:r>
            <a:endParaRPr lang="en-US" sz="1200" dirty="0"/>
          </a:p>
        </p:txBody>
      </p:sp>
      <p:sp>
        <p:nvSpPr>
          <p:cNvPr id="31" name="SK-17-text-30"/>
          <p:cNvSpPr/>
          <p:nvPr/>
        </p:nvSpPr>
        <p:spPr>
          <a:xfrm>
            <a:off x="1219200" y="1740098"/>
            <a:ext cx="8397240" cy="200025"/>
          </a:xfrm>
          <a:prstGeom prst="rect">
            <a:avLst/>
          </a:prstGeom>
          <a:noFill/>
          <a:ln/>
        </p:spPr>
        <p:txBody>
          <a:bodyPr vert="horz" wrap="square" lIns="0" tIns="0" rIns="0" bIns="0" rtlCol="0" anchor="ctr"/>
          <a:lstStyle/>
          <a:p>
            <a:pPr marL="0" indent="0">
              <a:lnSpc>
                <a:spcPts val="1575"/>
              </a:lnSpc>
              <a:buNone/>
            </a:pPr>
            <a:r>
              <a:rPr lang="en-US" sz="1050" dirty="0">
                <a:solidFill>
                  <a:srgbClr val="4B5563"/>
                </a:solidFill>
              </a:rPr>
              <a:t>Thoughts, moods, or behaviors that precede a crisis.</a:t>
            </a:r>
            <a:endParaRPr lang="en-US" sz="1050" dirty="0"/>
          </a:p>
        </p:txBody>
      </p:sp>
      <p:sp>
        <p:nvSpPr>
          <p:cNvPr id="32" name="SK-17-text-31"/>
          <p:cNvSpPr/>
          <p:nvPr/>
        </p:nvSpPr>
        <p:spPr>
          <a:xfrm>
            <a:off x="1219200" y="2283023"/>
            <a:ext cx="550164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11827"/>
                </a:solidFill>
              </a:rPr>
              <a:t>2. Internal Coping Strategies</a:t>
            </a:r>
            <a:endParaRPr lang="en-US" sz="1200" dirty="0"/>
          </a:p>
        </p:txBody>
      </p:sp>
      <p:sp>
        <p:nvSpPr>
          <p:cNvPr id="33" name="SK-17-text-32"/>
          <p:cNvSpPr/>
          <p:nvPr/>
        </p:nvSpPr>
        <p:spPr>
          <a:xfrm>
            <a:off x="1219200" y="2511623"/>
            <a:ext cx="8717280" cy="200025"/>
          </a:xfrm>
          <a:prstGeom prst="rect">
            <a:avLst/>
          </a:prstGeom>
          <a:noFill/>
          <a:ln/>
        </p:spPr>
        <p:txBody>
          <a:bodyPr vert="horz" wrap="square" lIns="0" tIns="0" rIns="0" bIns="0" rtlCol="0" anchor="ctr"/>
          <a:lstStyle/>
          <a:p>
            <a:pPr marL="0" indent="0">
              <a:lnSpc>
                <a:spcPts val="1575"/>
              </a:lnSpc>
              <a:buNone/>
            </a:pPr>
            <a:r>
              <a:rPr lang="en-US" sz="1050" dirty="0">
                <a:solidFill>
                  <a:srgbClr val="4B5563"/>
                </a:solidFill>
              </a:rPr>
              <a:t>Things I can do on my own (e.g., breathing, exercise).</a:t>
            </a:r>
            <a:endParaRPr lang="en-US" sz="1050" dirty="0"/>
          </a:p>
        </p:txBody>
      </p:sp>
      <p:sp>
        <p:nvSpPr>
          <p:cNvPr id="34" name="SK-17-text-33"/>
          <p:cNvSpPr/>
          <p:nvPr/>
        </p:nvSpPr>
        <p:spPr>
          <a:xfrm>
            <a:off x="1219200" y="3054548"/>
            <a:ext cx="605028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11827"/>
                </a:solidFill>
              </a:rPr>
              <a:t>3. Social Distraction &amp; Contacts</a:t>
            </a:r>
            <a:endParaRPr lang="en-US" sz="1200" dirty="0"/>
          </a:p>
        </p:txBody>
      </p:sp>
      <p:sp>
        <p:nvSpPr>
          <p:cNvPr id="35" name="SK-17-text-34"/>
          <p:cNvSpPr/>
          <p:nvPr/>
        </p:nvSpPr>
        <p:spPr>
          <a:xfrm>
            <a:off x="1219200" y="3283148"/>
            <a:ext cx="8557260" cy="200025"/>
          </a:xfrm>
          <a:prstGeom prst="rect">
            <a:avLst/>
          </a:prstGeom>
          <a:noFill/>
          <a:ln/>
        </p:spPr>
        <p:txBody>
          <a:bodyPr vert="horz" wrap="square" lIns="0" tIns="0" rIns="0" bIns="0" rtlCol="0" anchor="ctr"/>
          <a:lstStyle/>
          <a:p>
            <a:pPr marL="0" indent="0">
              <a:lnSpc>
                <a:spcPts val="1575"/>
              </a:lnSpc>
              <a:buNone/>
            </a:pPr>
            <a:r>
              <a:rPr lang="en-US" sz="1050" dirty="0">
                <a:solidFill>
                  <a:srgbClr val="4B5563"/>
                </a:solidFill>
              </a:rPr>
              <a:t>People or places that provide distraction or support.</a:t>
            </a:r>
            <a:endParaRPr lang="en-US" sz="1050" dirty="0"/>
          </a:p>
        </p:txBody>
      </p:sp>
      <p:sp>
        <p:nvSpPr>
          <p:cNvPr id="36" name="SK-17-text-35"/>
          <p:cNvSpPr/>
          <p:nvPr/>
        </p:nvSpPr>
        <p:spPr>
          <a:xfrm>
            <a:off x="1219200" y="3826073"/>
            <a:ext cx="550164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11827"/>
                </a:solidFill>
              </a:rPr>
              <a:t>4. Professional &amp; Crisis Help</a:t>
            </a:r>
            <a:endParaRPr lang="en-US" sz="1200" dirty="0"/>
          </a:p>
        </p:txBody>
      </p:sp>
      <p:sp>
        <p:nvSpPr>
          <p:cNvPr id="37" name="SK-17-text-36"/>
          <p:cNvSpPr/>
          <p:nvPr/>
        </p:nvSpPr>
        <p:spPr>
          <a:xfrm>
            <a:off x="1219200" y="4054673"/>
            <a:ext cx="8077200" cy="200025"/>
          </a:xfrm>
          <a:prstGeom prst="rect">
            <a:avLst/>
          </a:prstGeom>
          <a:noFill/>
          <a:ln/>
        </p:spPr>
        <p:txBody>
          <a:bodyPr vert="horz" wrap="square" lIns="0" tIns="0" rIns="0" bIns="0" rtlCol="0" anchor="ctr"/>
          <a:lstStyle/>
          <a:p>
            <a:pPr marL="0" indent="0">
              <a:lnSpc>
                <a:spcPts val="1575"/>
              </a:lnSpc>
              <a:buNone/>
            </a:pPr>
            <a:r>
              <a:rPr lang="en-US" sz="1050" dirty="0">
                <a:solidFill>
                  <a:srgbClr val="4B5563"/>
                </a:solidFill>
              </a:rPr>
              <a:t>Crisis lines, GP, NHS 111, or local Crisis Team.</a:t>
            </a:r>
            <a:endParaRPr lang="en-US" sz="1050" dirty="0"/>
          </a:p>
        </p:txBody>
      </p:sp>
      <p:sp>
        <p:nvSpPr>
          <p:cNvPr id="38" name="SK-17-text-37"/>
          <p:cNvSpPr/>
          <p:nvPr/>
        </p:nvSpPr>
        <p:spPr>
          <a:xfrm>
            <a:off x="1219200" y="4597598"/>
            <a:ext cx="40386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11827"/>
                </a:solidFill>
              </a:rPr>
              <a:t>5. Environment Safety</a:t>
            </a:r>
            <a:endParaRPr lang="en-US" sz="1200" dirty="0"/>
          </a:p>
        </p:txBody>
      </p:sp>
      <p:sp>
        <p:nvSpPr>
          <p:cNvPr id="39" name="SK-17-text-38"/>
          <p:cNvSpPr/>
          <p:nvPr/>
        </p:nvSpPr>
        <p:spPr>
          <a:xfrm>
            <a:off x="1219200" y="4826198"/>
            <a:ext cx="8877300" cy="200025"/>
          </a:xfrm>
          <a:prstGeom prst="rect">
            <a:avLst/>
          </a:prstGeom>
          <a:noFill/>
          <a:ln/>
        </p:spPr>
        <p:txBody>
          <a:bodyPr vert="horz" wrap="square" lIns="0" tIns="0" rIns="0" bIns="0" rtlCol="0" anchor="ctr"/>
          <a:lstStyle/>
          <a:p>
            <a:pPr marL="0" indent="0">
              <a:lnSpc>
                <a:spcPts val="1575"/>
              </a:lnSpc>
              <a:buNone/>
            </a:pPr>
            <a:r>
              <a:rPr lang="en-US" sz="1050" dirty="0">
                <a:solidFill>
                  <a:srgbClr val="4B5563"/>
                </a:solidFill>
              </a:rPr>
              <a:t>Restricting access to means (meds, weapons, ligatures).</a:t>
            </a:r>
            <a:endParaRPr lang="en-US" sz="1050" dirty="0"/>
          </a:p>
        </p:txBody>
      </p:sp>
      <p:sp>
        <p:nvSpPr>
          <p:cNvPr id="40" name="SK-17-text-39"/>
          <p:cNvSpPr/>
          <p:nvPr/>
        </p:nvSpPr>
        <p:spPr>
          <a:xfrm>
            <a:off x="1219200" y="5369123"/>
            <a:ext cx="40386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11827"/>
                </a:solidFill>
              </a:rPr>
              <a:t>6. Reasons for Living</a:t>
            </a:r>
            <a:endParaRPr lang="en-US" sz="1200" dirty="0"/>
          </a:p>
        </p:txBody>
      </p:sp>
      <p:sp>
        <p:nvSpPr>
          <p:cNvPr id="41" name="SK-17-text-40"/>
          <p:cNvSpPr/>
          <p:nvPr/>
        </p:nvSpPr>
        <p:spPr>
          <a:xfrm>
            <a:off x="1219200" y="5597723"/>
            <a:ext cx="7597140" cy="200025"/>
          </a:xfrm>
          <a:prstGeom prst="rect">
            <a:avLst/>
          </a:prstGeom>
          <a:noFill/>
          <a:ln/>
        </p:spPr>
        <p:txBody>
          <a:bodyPr vert="horz" wrap="square" lIns="0" tIns="0" rIns="0" bIns="0" rtlCol="0" anchor="ctr"/>
          <a:lstStyle/>
          <a:p>
            <a:pPr marL="0" indent="0">
              <a:lnSpc>
                <a:spcPts val="1575"/>
              </a:lnSpc>
              <a:buNone/>
            </a:pPr>
            <a:r>
              <a:rPr lang="en-US" sz="1050" dirty="0">
                <a:solidFill>
                  <a:srgbClr val="4B5563"/>
                </a:solidFill>
              </a:rPr>
              <a:t>Family, pets, future goals, or personal values.</a:t>
            </a:r>
            <a:endParaRPr lang="en-US" sz="1050" dirty="0"/>
          </a:p>
        </p:txBody>
      </p:sp>
      <p:sp>
        <p:nvSpPr>
          <p:cNvPr id="42" name="SK-17-text-41"/>
          <p:cNvSpPr/>
          <p:nvPr/>
        </p:nvSpPr>
        <p:spPr>
          <a:xfrm>
            <a:off x="7846665" y="2110978"/>
            <a:ext cx="4345335"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11827"/>
                </a:solidFill>
              </a:rPr>
              <a:t>Collaborative &amp; Specific</a:t>
            </a:r>
            <a:endParaRPr lang="en-US" sz="1500" dirty="0"/>
          </a:p>
        </p:txBody>
      </p:sp>
      <p:sp>
        <p:nvSpPr>
          <p:cNvPr id="43" name="SK-17-text-42"/>
          <p:cNvSpPr/>
          <p:nvPr/>
        </p:nvSpPr>
        <p:spPr>
          <a:xfrm>
            <a:off x="7703790" y="2511028"/>
            <a:ext cx="448821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rPr>
              <a:t>Must be co-produced with the patient.</a:t>
            </a:r>
            <a:endParaRPr lang="en-US" sz="1200" dirty="0"/>
          </a:p>
        </p:txBody>
      </p:sp>
      <p:sp>
        <p:nvSpPr>
          <p:cNvPr id="44" name="SK-17-text-43"/>
          <p:cNvSpPr/>
          <p:nvPr/>
        </p:nvSpPr>
        <p:spPr>
          <a:xfrm>
            <a:off x="7703790" y="2819549"/>
            <a:ext cx="448821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rPr>
              <a:t>Includes a clear follow-up appointment.</a:t>
            </a:r>
            <a:endParaRPr lang="en-US" sz="1200" dirty="0"/>
          </a:p>
        </p:txBody>
      </p:sp>
      <p:sp>
        <p:nvSpPr>
          <p:cNvPr id="45" name="SK-17-text-44"/>
          <p:cNvSpPr/>
          <p:nvPr/>
        </p:nvSpPr>
        <p:spPr>
          <a:xfrm>
            <a:off x="7703790" y="3128070"/>
            <a:ext cx="448821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rPr>
              <a:t>Contingency: "What to do if this plan fails."</a:t>
            </a:r>
            <a:endParaRPr lang="en-US" sz="1200" dirty="0"/>
          </a:p>
        </p:txBody>
      </p:sp>
      <p:sp>
        <p:nvSpPr>
          <p:cNvPr id="46" name="SK-17-text-45"/>
          <p:cNvSpPr/>
          <p:nvPr/>
        </p:nvSpPr>
        <p:spPr>
          <a:xfrm>
            <a:off x="7703790" y="3436590"/>
            <a:ext cx="448821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rPr>
              <a:t>Practical: "Who will lock the medicines?"</a:t>
            </a:r>
            <a:endParaRPr lang="en-US" sz="1200" dirty="0"/>
          </a:p>
        </p:txBody>
      </p:sp>
      <p:sp>
        <p:nvSpPr>
          <p:cNvPr id="47" name="SK-17-text-46"/>
          <p:cNvSpPr/>
          <p:nvPr/>
        </p:nvSpPr>
        <p:spPr>
          <a:xfrm>
            <a:off x="7765703" y="4183261"/>
            <a:ext cx="399291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92400E"/>
                </a:solidFill>
              </a:rPr>
              <a:t>COMMON PITFALL</a:t>
            </a:r>
            <a:endParaRPr lang="en-US" sz="1350" dirty="0"/>
          </a:p>
        </p:txBody>
      </p:sp>
      <p:sp>
        <p:nvSpPr>
          <p:cNvPr id="48" name="SK-17-text-47"/>
          <p:cNvSpPr/>
          <p:nvPr/>
        </p:nvSpPr>
        <p:spPr>
          <a:xfrm>
            <a:off x="7475190" y="4516636"/>
            <a:ext cx="3992910" cy="719733"/>
          </a:xfrm>
          <a:prstGeom prst="rect">
            <a:avLst/>
          </a:prstGeom>
          <a:noFill/>
          <a:ln/>
        </p:spPr>
        <p:txBody>
          <a:bodyPr vert="horz" wrap="square" lIns="0" tIns="0" rIns="0" bIns="0" rtlCol="0" anchor="ctr"/>
          <a:lstStyle/>
          <a:p>
            <a:pPr marL="0" indent="0">
              <a:lnSpc>
                <a:spcPts val="1890"/>
              </a:lnSpc>
              <a:buNone/>
            </a:pPr>
            <a:r>
              <a:rPr lang="en-US" sz="1350" b="1" dirty="0">
                <a:solidFill>
                  <a:srgbClr val="92400E"/>
                </a:solidFill>
              </a:rPr>
              <a:t>No-suicide contracts are not safety plans. They provide a false sense of security and lack clinical evidence.</a:t>
            </a:r>
            <a:endParaRPr lang="en-US" sz="1350" dirty="0"/>
          </a:p>
        </p:txBody>
      </p:sp>
      <p:sp>
        <p:nvSpPr>
          <p:cNvPr id="49" name="SK-17-text-48"/>
          <p:cNvSpPr/>
          <p:nvPr/>
        </p:nvSpPr>
        <p:spPr>
          <a:xfrm>
            <a:off x="10258425" y="6567488"/>
            <a:ext cx="1933575"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9CA3AF"/>
                </a:solidFill>
              </a:rPr>
              <a:t>www.bradfordvts.co.uk</a:t>
            </a:r>
            <a:endParaRPr lang="en-US" sz="10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8-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8-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8-img-3" descr="preencoded.png"/>
          <p:cNvPicPr>
            <a:picLocks noChangeAspect="1"/>
          </p:cNvPicPr>
          <p:nvPr/>
        </p:nvPicPr>
        <p:blipFill>
          <a:blip r:embed="rId5"/>
          <a:stretch>
            <a:fillRect/>
          </a:stretch>
        </p:blipFill>
        <p:spPr>
          <a:xfrm>
            <a:off x="571500" y="381000"/>
            <a:ext cx="57150" cy="381000"/>
          </a:xfrm>
          <a:prstGeom prst="rect">
            <a:avLst/>
          </a:prstGeom>
        </p:spPr>
      </p:pic>
      <p:pic>
        <p:nvPicPr>
          <p:cNvPr id="5" name="SK-18-img-4" descr="preencoded.png"/>
          <p:cNvPicPr>
            <a:picLocks noChangeAspect="1"/>
          </p:cNvPicPr>
          <p:nvPr/>
        </p:nvPicPr>
        <p:blipFill>
          <a:blip r:embed="rId6"/>
          <a:stretch>
            <a:fillRect/>
          </a:stretch>
        </p:blipFill>
        <p:spPr>
          <a:xfrm>
            <a:off x="571500" y="1213396"/>
            <a:ext cx="5410200" cy="3906441"/>
          </a:xfrm>
          <a:prstGeom prst="rect">
            <a:avLst/>
          </a:prstGeom>
        </p:spPr>
      </p:pic>
      <p:pic>
        <p:nvPicPr>
          <p:cNvPr id="6" name="SK-18-img-5" descr="preencoded.png"/>
          <p:cNvPicPr>
            <a:picLocks noChangeAspect="1"/>
          </p:cNvPicPr>
          <p:nvPr/>
        </p:nvPicPr>
        <p:blipFill>
          <a:blip r:embed="rId7"/>
          <a:stretch>
            <a:fillRect/>
          </a:stretch>
        </p:blipFill>
        <p:spPr>
          <a:xfrm>
            <a:off x="685800" y="1327696"/>
            <a:ext cx="5181600" cy="333375"/>
          </a:xfrm>
          <a:prstGeom prst="rect">
            <a:avLst/>
          </a:prstGeom>
        </p:spPr>
      </p:pic>
      <p:pic>
        <p:nvPicPr>
          <p:cNvPr id="7" name="SK-18-img-6" descr="preencoded.png"/>
          <p:cNvPicPr>
            <a:picLocks noChangeAspect="1"/>
          </p:cNvPicPr>
          <p:nvPr/>
        </p:nvPicPr>
        <p:blipFill>
          <a:blip r:embed="rId8"/>
          <a:stretch>
            <a:fillRect/>
          </a:stretch>
        </p:blipFill>
        <p:spPr>
          <a:xfrm>
            <a:off x="685800" y="1378297"/>
            <a:ext cx="190500" cy="155823"/>
          </a:xfrm>
          <a:prstGeom prst="rect">
            <a:avLst/>
          </a:prstGeom>
        </p:spPr>
      </p:pic>
      <p:pic>
        <p:nvPicPr>
          <p:cNvPr id="8" name="SK-18-img-7" descr="preencoded.png"/>
          <p:cNvPicPr>
            <a:picLocks noChangeAspect="1"/>
          </p:cNvPicPr>
          <p:nvPr/>
        </p:nvPicPr>
        <p:blipFill>
          <a:blip r:embed="rId9"/>
          <a:stretch>
            <a:fillRect/>
          </a:stretch>
        </p:blipFill>
        <p:spPr>
          <a:xfrm>
            <a:off x="685800" y="1775371"/>
            <a:ext cx="190500" cy="190500"/>
          </a:xfrm>
          <a:prstGeom prst="rect">
            <a:avLst/>
          </a:prstGeom>
        </p:spPr>
      </p:pic>
      <p:pic>
        <p:nvPicPr>
          <p:cNvPr id="9" name="SK-18-img-8" descr="preencoded.png"/>
          <p:cNvPicPr>
            <a:picLocks noChangeAspect="1"/>
          </p:cNvPicPr>
          <p:nvPr/>
        </p:nvPicPr>
        <p:blipFill>
          <a:blip r:embed="rId10"/>
          <a:stretch>
            <a:fillRect/>
          </a:stretch>
        </p:blipFill>
        <p:spPr>
          <a:xfrm>
            <a:off x="685800" y="2297162"/>
            <a:ext cx="190500" cy="222200"/>
          </a:xfrm>
          <a:prstGeom prst="rect">
            <a:avLst/>
          </a:prstGeom>
        </p:spPr>
      </p:pic>
      <p:pic>
        <p:nvPicPr>
          <p:cNvPr id="10" name="SK-18-img-9" descr="preencoded.png"/>
          <p:cNvPicPr>
            <a:picLocks noChangeAspect="1"/>
          </p:cNvPicPr>
          <p:nvPr/>
        </p:nvPicPr>
        <p:blipFill>
          <a:blip r:embed="rId11"/>
          <a:stretch>
            <a:fillRect/>
          </a:stretch>
        </p:blipFill>
        <p:spPr>
          <a:xfrm>
            <a:off x="685800" y="2818954"/>
            <a:ext cx="190500" cy="166688"/>
          </a:xfrm>
          <a:prstGeom prst="rect">
            <a:avLst/>
          </a:prstGeom>
        </p:spPr>
      </p:pic>
      <p:pic>
        <p:nvPicPr>
          <p:cNvPr id="11" name="SK-18-img-10" descr="preencoded.png"/>
          <p:cNvPicPr>
            <a:picLocks noChangeAspect="1"/>
          </p:cNvPicPr>
          <p:nvPr/>
        </p:nvPicPr>
        <p:blipFill>
          <a:blip r:embed="rId12"/>
          <a:stretch>
            <a:fillRect/>
          </a:stretch>
        </p:blipFill>
        <p:spPr>
          <a:xfrm>
            <a:off x="685800" y="3340745"/>
            <a:ext cx="190500" cy="156865"/>
          </a:xfrm>
          <a:prstGeom prst="rect">
            <a:avLst/>
          </a:prstGeom>
        </p:spPr>
      </p:pic>
      <p:pic>
        <p:nvPicPr>
          <p:cNvPr id="12" name="SK-18-img-11" descr="preencoded.png"/>
          <p:cNvPicPr>
            <a:picLocks noChangeAspect="1"/>
          </p:cNvPicPr>
          <p:nvPr/>
        </p:nvPicPr>
        <p:blipFill>
          <a:blip r:embed="rId13"/>
          <a:stretch>
            <a:fillRect/>
          </a:stretch>
        </p:blipFill>
        <p:spPr>
          <a:xfrm>
            <a:off x="571500" y="5272236"/>
            <a:ext cx="5410200" cy="885825"/>
          </a:xfrm>
          <a:prstGeom prst="rect">
            <a:avLst/>
          </a:prstGeom>
        </p:spPr>
      </p:pic>
      <p:pic>
        <p:nvPicPr>
          <p:cNvPr id="13" name="SK-18-img-12" descr="preencoded.png"/>
          <p:cNvPicPr>
            <a:picLocks noChangeAspect="1"/>
          </p:cNvPicPr>
          <p:nvPr/>
        </p:nvPicPr>
        <p:blipFill>
          <a:blip r:embed="rId14"/>
          <a:stretch>
            <a:fillRect/>
          </a:stretch>
        </p:blipFill>
        <p:spPr>
          <a:xfrm>
            <a:off x="685800" y="5417939"/>
            <a:ext cx="166688" cy="137220"/>
          </a:xfrm>
          <a:prstGeom prst="rect">
            <a:avLst/>
          </a:prstGeom>
        </p:spPr>
      </p:pic>
      <p:pic>
        <p:nvPicPr>
          <p:cNvPr id="14" name="SK-18-img-13" descr="preencoded.png"/>
          <p:cNvPicPr>
            <a:picLocks noChangeAspect="1"/>
          </p:cNvPicPr>
          <p:nvPr/>
        </p:nvPicPr>
        <p:blipFill>
          <a:blip r:embed="rId15"/>
          <a:stretch>
            <a:fillRect/>
          </a:stretch>
        </p:blipFill>
        <p:spPr>
          <a:xfrm>
            <a:off x="6210300" y="1213396"/>
            <a:ext cx="5410200" cy="2668191"/>
          </a:xfrm>
          <a:prstGeom prst="rect">
            <a:avLst/>
          </a:prstGeom>
        </p:spPr>
      </p:pic>
      <p:pic>
        <p:nvPicPr>
          <p:cNvPr id="15" name="SK-18-img-14" descr="preencoded.png"/>
          <p:cNvPicPr>
            <a:picLocks noChangeAspect="1"/>
          </p:cNvPicPr>
          <p:nvPr/>
        </p:nvPicPr>
        <p:blipFill>
          <a:blip r:embed="rId7"/>
          <a:stretch>
            <a:fillRect/>
          </a:stretch>
        </p:blipFill>
        <p:spPr>
          <a:xfrm>
            <a:off x="6324600" y="1327696"/>
            <a:ext cx="5181600" cy="333375"/>
          </a:xfrm>
          <a:prstGeom prst="rect">
            <a:avLst/>
          </a:prstGeom>
        </p:spPr>
      </p:pic>
      <p:pic>
        <p:nvPicPr>
          <p:cNvPr id="16" name="SK-18-img-15" descr="preencoded.png"/>
          <p:cNvPicPr>
            <a:picLocks noChangeAspect="1"/>
          </p:cNvPicPr>
          <p:nvPr/>
        </p:nvPicPr>
        <p:blipFill>
          <a:blip r:embed="rId16"/>
          <a:stretch>
            <a:fillRect/>
          </a:stretch>
        </p:blipFill>
        <p:spPr>
          <a:xfrm>
            <a:off x="6324600" y="1378297"/>
            <a:ext cx="190500" cy="155823"/>
          </a:xfrm>
          <a:prstGeom prst="rect">
            <a:avLst/>
          </a:prstGeom>
        </p:spPr>
      </p:pic>
      <p:pic>
        <p:nvPicPr>
          <p:cNvPr id="17" name="SK-18-img-16" descr="preencoded.png"/>
          <p:cNvPicPr>
            <a:picLocks noChangeAspect="1"/>
          </p:cNvPicPr>
          <p:nvPr/>
        </p:nvPicPr>
        <p:blipFill>
          <a:blip r:embed="rId17"/>
          <a:stretch>
            <a:fillRect/>
          </a:stretch>
        </p:blipFill>
        <p:spPr>
          <a:xfrm>
            <a:off x="6324600" y="1775371"/>
            <a:ext cx="190500" cy="156865"/>
          </a:xfrm>
          <a:prstGeom prst="rect">
            <a:avLst/>
          </a:prstGeom>
        </p:spPr>
      </p:pic>
      <p:pic>
        <p:nvPicPr>
          <p:cNvPr id="18" name="SK-18-img-17" descr="preencoded.png"/>
          <p:cNvPicPr>
            <a:picLocks noChangeAspect="1"/>
          </p:cNvPicPr>
          <p:nvPr/>
        </p:nvPicPr>
        <p:blipFill>
          <a:blip r:embed="rId18"/>
          <a:stretch>
            <a:fillRect/>
          </a:stretch>
        </p:blipFill>
        <p:spPr>
          <a:xfrm>
            <a:off x="6324600" y="2297162"/>
            <a:ext cx="190500" cy="156865"/>
          </a:xfrm>
          <a:prstGeom prst="rect">
            <a:avLst/>
          </a:prstGeom>
        </p:spPr>
      </p:pic>
      <p:pic>
        <p:nvPicPr>
          <p:cNvPr id="19" name="SK-18-img-18" descr="preencoded.png"/>
          <p:cNvPicPr>
            <a:picLocks noChangeAspect="1"/>
          </p:cNvPicPr>
          <p:nvPr/>
        </p:nvPicPr>
        <p:blipFill>
          <a:blip r:embed="rId19"/>
          <a:stretch>
            <a:fillRect/>
          </a:stretch>
        </p:blipFill>
        <p:spPr>
          <a:xfrm>
            <a:off x="6324600" y="2818954"/>
            <a:ext cx="190500" cy="166688"/>
          </a:xfrm>
          <a:prstGeom prst="rect">
            <a:avLst/>
          </a:prstGeom>
        </p:spPr>
      </p:pic>
      <p:pic>
        <p:nvPicPr>
          <p:cNvPr id="20" name="SK-18-img-19" descr="preencoded.png"/>
          <p:cNvPicPr>
            <a:picLocks noChangeAspect="1"/>
          </p:cNvPicPr>
          <p:nvPr/>
        </p:nvPicPr>
        <p:blipFill>
          <a:blip r:embed="rId20"/>
          <a:stretch>
            <a:fillRect/>
          </a:stretch>
        </p:blipFill>
        <p:spPr>
          <a:xfrm>
            <a:off x="6324600" y="3340745"/>
            <a:ext cx="190500" cy="190500"/>
          </a:xfrm>
          <a:prstGeom prst="rect">
            <a:avLst/>
          </a:prstGeom>
        </p:spPr>
      </p:pic>
      <p:pic>
        <p:nvPicPr>
          <p:cNvPr id="21" name="SK-18-img-20" descr="preencoded.png"/>
          <p:cNvPicPr>
            <a:picLocks noChangeAspect="1"/>
          </p:cNvPicPr>
          <p:nvPr/>
        </p:nvPicPr>
        <p:blipFill>
          <a:blip r:embed="rId21"/>
          <a:stretch>
            <a:fillRect/>
          </a:stretch>
        </p:blipFill>
        <p:spPr>
          <a:xfrm>
            <a:off x="6210300" y="4033986"/>
            <a:ext cx="5410200" cy="1085850"/>
          </a:xfrm>
          <a:prstGeom prst="rect">
            <a:avLst/>
          </a:prstGeom>
        </p:spPr>
      </p:pic>
      <p:pic>
        <p:nvPicPr>
          <p:cNvPr id="22" name="SK-18-img-21" descr="preencoded.png"/>
          <p:cNvPicPr>
            <a:picLocks noChangeAspect="1"/>
          </p:cNvPicPr>
          <p:nvPr/>
        </p:nvPicPr>
        <p:blipFill>
          <a:blip r:embed="rId22"/>
          <a:stretch>
            <a:fillRect/>
          </a:stretch>
        </p:blipFill>
        <p:spPr>
          <a:xfrm>
            <a:off x="6324600" y="4179689"/>
            <a:ext cx="166688" cy="137220"/>
          </a:xfrm>
          <a:prstGeom prst="rect">
            <a:avLst/>
          </a:prstGeom>
        </p:spPr>
      </p:pic>
      <p:pic>
        <p:nvPicPr>
          <p:cNvPr id="23" name="SK-18-img-22" descr="preencoded.png"/>
          <p:cNvPicPr>
            <a:picLocks noChangeAspect="1"/>
          </p:cNvPicPr>
          <p:nvPr/>
        </p:nvPicPr>
        <p:blipFill>
          <a:blip r:embed="rId23"/>
          <a:stretch>
            <a:fillRect/>
          </a:stretch>
        </p:blipFill>
        <p:spPr>
          <a:xfrm>
            <a:off x="6210300" y="5272236"/>
            <a:ext cx="5410200" cy="885825"/>
          </a:xfrm>
          <a:prstGeom prst="rect">
            <a:avLst/>
          </a:prstGeom>
        </p:spPr>
      </p:pic>
      <p:pic>
        <p:nvPicPr>
          <p:cNvPr id="24" name="SK-18-img-23" descr="preencoded.png"/>
          <p:cNvPicPr>
            <a:picLocks noChangeAspect="1"/>
          </p:cNvPicPr>
          <p:nvPr/>
        </p:nvPicPr>
        <p:blipFill>
          <a:blip r:embed="rId24"/>
          <a:stretch>
            <a:fillRect/>
          </a:stretch>
        </p:blipFill>
        <p:spPr>
          <a:xfrm>
            <a:off x="6324600" y="5417939"/>
            <a:ext cx="166688" cy="137220"/>
          </a:xfrm>
          <a:prstGeom prst="rect">
            <a:avLst/>
          </a:prstGeom>
        </p:spPr>
      </p:pic>
      <p:pic>
        <p:nvPicPr>
          <p:cNvPr id="25" name="SK-18-img-24" descr="preencoded.png"/>
          <p:cNvPicPr>
            <a:picLocks noChangeAspect="1"/>
          </p:cNvPicPr>
          <p:nvPr/>
        </p:nvPicPr>
        <p:blipFill>
          <a:blip r:embed="rId25"/>
          <a:stretch>
            <a:fillRect/>
          </a:stretch>
        </p:blipFill>
        <p:spPr>
          <a:xfrm>
            <a:off x="571500" y="6348561"/>
            <a:ext cx="11049000" cy="318939"/>
          </a:xfrm>
          <a:prstGeom prst="rect">
            <a:avLst/>
          </a:prstGeom>
        </p:spPr>
      </p:pic>
      <p:sp>
        <p:nvSpPr>
          <p:cNvPr id="26" name="SK-18-text-25"/>
          <p:cNvSpPr/>
          <p:nvPr/>
        </p:nvSpPr>
        <p:spPr>
          <a:xfrm>
            <a:off x="781050" y="381000"/>
            <a:ext cx="11410950" cy="365671"/>
          </a:xfrm>
          <a:prstGeom prst="rect">
            <a:avLst/>
          </a:prstGeom>
          <a:noFill/>
          <a:ln/>
        </p:spPr>
        <p:txBody>
          <a:bodyPr vert="horz" wrap="square" lIns="0" tIns="0" rIns="0" bIns="0" rtlCol="0" anchor="ctr"/>
          <a:lstStyle/>
          <a:p>
            <a:pPr marL="0" indent="0">
              <a:lnSpc>
                <a:spcPts val="2880"/>
              </a:lnSpc>
              <a:buNone/>
            </a:pPr>
            <a:r>
              <a:rPr lang="en-US" sz="2400" b="1" kern="0" spc="-38" dirty="0">
                <a:solidFill>
                  <a:srgbClr val="111827"/>
                </a:solidFill>
                <a:latin typeface="Inter" pitchFamily="34" charset="0"/>
                <a:ea typeface="Inter" pitchFamily="34" charset="-122"/>
                <a:cs typeface="Inter" pitchFamily="34" charset="-120"/>
              </a:rPr>
              <a:t>PRESCRIBING AND MEDICINES SAFETY</a:t>
            </a:r>
            <a:endParaRPr lang="en-US" sz="2400" dirty="0"/>
          </a:p>
        </p:txBody>
      </p:sp>
      <p:sp>
        <p:nvSpPr>
          <p:cNvPr id="27" name="SK-18-text-26"/>
          <p:cNvSpPr/>
          <p:nvPr/>
        </p:nvSpPr>
        <p:spPr>
          <a:xfrm>
            <a:off x="781050" y="784771"/>
            <a:ext cx="7437120" cy="200025"/>
          </a:xfrm>
          <a:prstGeom prst="rect">
            <a:avLst/>
          </a:prstGeom>
          <a:noFill/>
          <a:ln/>
        </p:spPr>
        <p:txBody>
          <a:bodyPr vert="horz" wrap="square" lIns="0" tIns="0" rIns="0" bIns="0" rtlCol="0" anchor="ctr"/>
          <a:lstStyle/>
          <a:p>
            <a:pPr marL="0" indent="0">
              <a:lnSpc>
                <a:spcPts val="1575"/>
              </a:lnSpc>
              <a:buNone/>
            </a:pPr>
            <a:r>
              <a:rPr lang="en-US" sz="1050" b="1" kern="0" spc="42" dirty="0">
                <a:solidFill>
                  <a:srgbClr val="9CA3AF"/>
                </a:solidFill>
              </a:rPr>
              <a:t>BRADFORD VTS TEACHING DECK • CLINICAL GUIDANCE</a:t>
            </a:r>
            <a:endParaRPr lang="en-US" sz="1050" dirty="0"/>
          </a:p>
        </p:txBody>
      </p:sp>
      <p:sp>
        <p:nvSpPr>
          <p:cNvPr id="28" name="SK-18-text-27"/>
          <p:cNvSpPr/>
          <p:nvPr/>
        </p:nvSpPr>
        <p:spPr>
          <a:xfrm>
            <a:off x="952500" y="1327696"/>
            <a:ext cx="52292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11827"/>
                </a:solidFill>
                <a:latin typeface="Inter" pitchFamily="34" charset="0"/>
                <a:ea typeface="Inter" pitchFamily="34" charset="-122"/>
                <a:cs typeface="Inter" pitchFamily="34" charset="-120"/>
              </a:rPr>
              <a:t>General Safety Principles</a:t>
            </a:r>
            <a:endParaRPr lang="en-US" sz="1350" dirty="0"/>
          </a:p>
        </p:txBody>
      </p:sp>
      <p:sp>
        <p:nvSpPr>
          <p:cNvPr id="29" name="SK-18-text-28"/>
          <p:cNvSpPr/>
          <p:nvPr/>
        </p:nvSpPr>
        <p:spPr>
          <a:xfrm>
            <a:off x="971550" y="1775371"/>
            <a:ext cx="489585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111827"/>
                </a:solidFill>
              </a:rPr>
              <a:t>Assess Toxicity:</a:t>
            </a:r>
            <a:r>
              <a:rPr lang="en-US" sz="1200" dirty="0">
                <a:solidFill>
                  <a:srgbClr val="4B5563"/>
                </a:solidFill>
              </a:rPr>
              <a:t> Always consider the potential lethality of a medication in overdose before prescribing.</a:t>
            </a:r>
            <a:endParaRPr lang="en-US" sz="1200" dirty="0"/>
          </a:p>
        </p:txBody>
      </p:sp>
      <p:sp>
        <p:nvSpPr>
          <p:cNvPr id="30" name="SK-18-text-29"/>
          <p:cNvSpPr/>
          <p:nvPr/>
        </p:nvSpPr>
        <p:spPr>
          <a:xfrm>
            <a:off x="971550" y="2297162"/>
            <a:ext cx="489585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111827"/>
                </a:solidFill>
              </a:rPr>
              <a:t>Limit Quantity:</a:t>
            </a:r>
            <a:r>
              <a:rPr lang="en-US" sz="1200" dirty="0">
                <a:solidFill>
                  <a:srgbClr val="4B5563"/>
                </a:solidFill>
              </a:rPr>
              <a:t> Avoid large supplies. Use shorter dispensing intervals (e.g., weekly or twice-weekly) if risk is significant.</a:t>
            </a:r>
            <a:endParaRPr lang="en-US" sz="1200" dirty="0"/>
          </a:p>
        </p:txBody>
      </p:sp>
      <p:sp>
        <p:nvSpPr>
          <p:cNvPr id="31" name="SK-18-text-30"/>
          <p:cNvSpPr/>
          <p:nvPr/>
        </p:nvSpPr>
        <p:spPr>
          <a:xfrm>
            <a:off x="971550" y="2818954"/>
            <a:ext cx="489585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111827"/>
                </a:solidFill>
              </a:rPr>
              <a:t>Adult Review:</a:t>
            </a:r>
            <a:r>
              <a:rPr lang="en-US" sz="1200" dirty="0">
                <a:solidFill>
                  <a:srgbClr val="4B5563"/>
                </a:solidFill>
              </a:rPr>
              <a:t> NICE NG222 recommends review within </a:t>
            </a:r>
            <a:r>
              <a:rPr lang="en-US" sz="1200" b="1" dirty="0">
                <a:solidFill>
                  <a:srgbClr val="111827"/>
                </a:solidFill>
              </a:rPr>
              <a:t>1 week</a:t>
            </a:r>
            <a:r>
              <a:rPr lang="en-US" sz="1200" dirty="0">
                <a:solidFill>
                  <a:srgbClr val="4B5563"/>
                </a:solidFill>
              </a:rPr>
              <a:t> if aged 18–25 or if there is particular concern for suicide risk.</a:t>
            </a:r>
            <a:endParaRPr lang="en-US" sz="1200" dirty="0"/>
          </a:p>
        </p:txBody>
      </p:sp>
      <p:sp>
        <p:nvSpPr>
          <p:cNvPr id="32" name="SK-18-text-31"/>
          <p:cNvSpPr/>
          <p:nvPr/>
        </p:nvSpPr>
        <p:spPr>
          <a:xfrm>
            <a:off x="971550" y="3340745"/>
            <a:ext cx="489585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111827"/>
                </a:solidFill>
              </a:rPr>
              <a:t>TCA Caution:</a:t>
            </a:r>
            <a:r>
              <a:rPr lang="en-US" sz="1200" dirty="0">
                <a:solidFill>
                  <a:srgbClr val="4B5563"/>
                </a:solidFill>
              </a:rPr>
              <a:t> CKS suggests avoiding TCAs except lofepramine and venlafaxine when at suicide risk.</a:t>
            </a:r>
            <a:endParaRPr lang="en-US" sz="1200" dirty="0"/>
          </a:p>
        </p:txBody>
      </p:sp>
      <p:sp>
        <p:nvSpPr>
          <p:cNvPr id="33" name="SK-18-text-32"/>
          <p:cNvSpPr/>
          <p:nvPr/>
        </p:nvSpPr>
        <p:spPr>
          <a:xfrm>
            <a:off x="928688" y="5386536"/>
            <a:ext cx="5181600" cy="200025"/>
          </a:xfrm>
          <a:prstGeom prst="rect">
            <a:avLst/>
          </a:prstGeom>
          <a:noFill/>
          <a:ln/>
        </p:spPr>
        <p:txBody>
          <a:bodyPr vert="horz" wrap="square" lIns="0" tIns="0" rIns="0" bIns="0" rtlCol="0" anchor="ctr"/>
          <a:lstStyle/>
          <a:p>
            <a:pPr marL="0" indent="0">
              <a:lnSpc>
                <a:spcPts val="1575"/>
              </a:lnSpc>
              <a:buNone/>
            </a:pPr>
            <a:r>
              <a:rPr lang="en-US" sz="1050" b="1" kern="0" spc="42" dirty="0">
                <a:solidFill>
                  <a:srgbClr val="FFBF00"/>
                </a:solidFill>
                <a:latin typeface="Inter" pitchFamily="34" charset="0"/>
                <a:ea typeface="Inter" pitchFamily="34" charset="-122"/>
                <a:cs typeface="Inter" pitchFamily="34" charset="-120"/>
              </a:rPr>
              <a:t>COMMON PITFALL</a:t>
            </a:r>
            <a:endParaRPr lang="en-US" sz="1050" dirty="0"/>
          </a:p>
        </p:txBody>
      </p:sp>
      <p:sp>
        <p:nvSpPr>
          <p:cNvPr id="34" name="SK-18-text-33"/>
          <p:cNvSpPr/>
          <p:nvPr/>
        </p:nvSpPr>
        <p:spPr>
          <a:xfrm>
            <a:off x="685800" y="5643711"/>
            <a:ext cx="5181600" cy="400050"/>
          </a:xfrm>
          <a:prstGeom prst="rect">
            <a:avLst/>
          </a:prstGeom>
          <a:noFill/>
          <a:ln/>
        </p:spPr>
        <p:txBody>
          <a:bodyPr vert="horz" wrap="square" lIns="0" tIns="0" rIns="0" bIns="0" rtlCol="0" anchor="ctr"/>
          <a:lstStyle/>
          <a:p>
            <a:pPr marL="0" indent="0">
              <a:lnSpc>
                <a:spcPts val="1575"/>
              </a:lnSpc>
              <a:buNone/>
            </a:pPr>
            <a:r>
              <a:rPr lang="en-US" sz="1125" dirty="0">
                <a:solidFill>
                  <a:srgbClr val="000000"/>
                </a:solidFill>
              </a:rPr>
              <a:t>Shorter dispensing intervals (e.g., weekly scripts) are a safety </a:t>
            </a:r>
            <a:r>
              <a:rPr lang="en-US" sz="1125" b="1" dirty="0">
                <a:solidFill>
                  <a:srgbClr val="000000"/>
                </a:solidFill>
              </a:rPr>
              <a:t>adjunct</a:t>
            </a:r>
            <a:r>
              <a:rPr lang="en-US" sz="1125" dirty="0">
                <a:solidFill>
                  <a:srgbClr val="000000"/>
                </a:solidFill>
              </a:rPr>
              <a:t>, not a substitute for clinical assessment or referral for those in immediate danger.</a:t>
            </a:r>
            <a:endParaRPr lang="en-US" sz="1125" dirty="0"/>
          </a:p>
        </p:txBody>
      </p:sp>
      <p:sp>
        <p:nvSpPr>
          <p:cNvPr id="35" name="SK-18-text-34"/>
          <p:cNvSpPr/>
          <p:nvPr/>
        </p:nvSpPr>
        <p:spPr>
          <a:xfrm>
            <a:off x="6591300" y="1327696"/>
            <a:ext cx="56007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11827"/>
                </a:solidFill>
                <a:latin typeface="Inter" pitchFamily="34" charset="0"/>
                <a:ea typeface="Inter" pitchFamily="34" charset="-122"/>
                <a:cs typeface="Inter" pitchFamily="34" charset="-120"/>
              </a:rPr>
              <a:t>Children &amp; Young People (NICE NG134)</a:t>
            </a:r>
            <a:endParaRPr lang="en-US" sz="1350" dirty="0"/>
          </a:p>
        </p:txBody>
      </p:sp>
      <p:sp>
        <p:nvSpPr>
          <p:cNvPr id="36" name="SK-18-text-35"/>
          <p:cNvSpPr/>
          <p:nvPr/>
        </p:nvSpPr>
        <p:spPr>
          <a:xfrm>
            <a:off x="6610350" y="1775371"/>
            <a:ext cx="489585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111827"/>
                </a:solidFill>
              </a:rPr>
              <a:t>Specialist Initiation:</a:t>
            </a:r>
            <a:r>
              <a:rPr lang="en-US" sz="1200" dirty="0">
                <a:solidFill>
                  <a:srgbClr val="4B5563"/>
                </a:solidFill>
              </a:rPr>
              <a:t> Antidepressants should be specialist-led and used only with concurrent psychological therapy.</a:t>
            </a:r>
            <a:endParaRPr lang="en-US" sz="1200" dirty="0"/>
          </a:p>
        </p:txBody>
      </p:sp>
      <p:sp>
        <p:nvSpPr>
          <p:cNvPr id="37" name="SK-18-text-36"/>
          <p:cNvSpPr/>
          <p:nvPr/>
        </p:nvSpPr>
        <p:spPr>
          <a:xfrm>
            <a:off x="6610350" y="2297162"/>
            <a:ext cx="489585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111827"/>
                </a:solidFill>
              </a:rPr>
              <a:t>Fluoxetine:</a:t>
            </a:r>
            <a:r>
              <a:rPr lang="en-US" sz="1200" dirty="0">
                <a:solidFill>
                  <a:srgbClr val="4B5563"/>
                </a:solidFill>
              </a:rPr>
              <a:t> The only recommended antidepressant. Start at 10mg daily; can increase to 20mg after 1 week if needed.</a:t>
            </a:r>
            <a:endParaRPr lang="en-US" sz="1200" dirty="0"/>
          </a:p>
        </p:txBody>
      </p:sp>
      <p:sp>
        <p:nvSpPr>
          <p:cNvPr id="38" name="SK-18-text-37"/>
          <p:cNvSpPr/>
          <p:nvPr/>
        </p:nvSpPr>
        <p:spPr>
          <a:xfrm>
            <a:off x="6610350" y="2818954"/>
            <a:ext cx="489585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111827"/>
                </a:solidFill>
              </a:rPr>
              <a:t>Intensive Monitoring:</a:t>
            </a:r>
            <a:r>
              <a:rPr lang="en-US" sz="1200" dirty="0">
                <a:solidFill>
                  <a:srgbClr val="4B5563"/>
                </a:solidFill>
              </a:rPr>
              <a:t> Weekly contact is required for the first 4 weeks to monitor for suicidal behavior or self-harm.</a:t>
            </a:r>
            <a:endParaRPr lang="en-US" sz="1200" dirty="0"/>
          </a:p>
        </p:txBody>
      </p:sp>
      <p:sp>
        <p:nvSpPr>
          <p:cNvPr id="39" name="SK-18-text-38"/>
          <p:cNvSpPr/>
          <p:nvPr/>
        </p:nvSpPr>
        <p:spPr>
          <a:xfrm>
            <a:off x="6610350" y="3340745"/>
            <a:ext cx="489585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111827"/>
                </a:solidFill>
              </a:rPr>
              <a:t>Contraindicated:</a:t>
            </a:r>
            <a:r>
              <a:rPr lang="en-US" sz="1200" dirty="0">
                <a:solidFill>
                  <a:srgbClr val="4B5563"/>
                </a:solidFill>
              </a:rPr>
              <a:t> Paroxetine, venlafaxine, and TCAs should not be used in this population.</a:t>
            </a:r>
            <a:endParaRPr lang="en-US" sz="1200" dirty="0"/>
          </a:p>
        </p:txBody>
      </p:sp>
      <p:sp>
        <p:nvSpPr>
          <p:cNvPr id="40" name="SK-18-text-39"/>
          <p:cNvSpPr/>
          <p:nvPr/>
        </p:nvSpPr>
        <p:spPr>
          <a:xfrm>
            <a:off x="6567488" y="4148286"/>
            <a:ext cx="5181600" cy="200025"/>
          </a:xfrm>
          <a:prstGeom prst="rect">
            <a:avLst/>
          </a:prstGeom>
          <a:noFill/>
          <a:ln/>
        </p:spPr>
        <p:txBody>
          <a:bodyPr vert="horz" wrap="square" lIns="0" tIns="0" rIns="0" bIns="0" rtlCol="0" anchor="ctr"/>
          <a:lstStyle/>
          <a:p>
            <a:pPr marL="0" indent="0">
              <a:lnSpc>
                <a:spcPts val="1575"/>
              </a:lnSpc>
              <a:buNone/>
            </a:pPr>
            <a:r>
              <a:rPr lang="en-US" sz="1050" b="1" kern="0" spc="42" dirty="0">
                <a:solidFill>
                  <a:srgbClr val="7B2CBF"/>
                </a:solidFill>
                <a:latin typeface="Inter" pitchFamily="34" charset="0"/>
                <a:ea typeface="Inter" pitchFamily="34" charset="-122"/>
                <a:cs typeface="Inter" pitchFamily="34" charset="-120"/>
              </a:rPr>
              <a:t>AKT PEARL</a:t>
            </a:r>
            <a:endParaRPr lang="en-US" sz="1050" dirty="0"/>
          </a:p>
        </p:txBody>
      </p:sp>
      <p:sp>
        <p:nvSpPr>
          <p:cNvPr id="41" name="SK-18-text-40"/>
          <p:cNvSpPr/>
          <p:nvPr/>
        </p:nvSpPr>
        <p:spPr>
          <a:xfrm>
            <a:off x="6324600" y="4405461"/>
            <a:ext cx="5181600" cy="600075"/>
          </a:xfrm>
          <a:prstGeom prst="rect">
            <a:avLst/>
          </a:prstGeom>
          <a:noFill/>
          <a:ln/>
        </p:spPr>
        <p:txBody>
          <a:bodyPr vert="horz" wrap="square" lIns="0" tIns="0" rIns="0" bIns="0" rtlCol="0" anchor="ctr"/>
          <a:lstStyle/>
          <a:p>
            <a:pPr marL="0" indent="0">
              <a:lnSpc>
                <a:spcPts val="1575"/>
              </a:lnSpc>
              <a:buNone/>
            </a:pPr>
            <a:r>
              <a:rPr lang="en-US" sz="1125" dirty="0">
                <a:solidFill>
                  <a:srgbClr val="000000"/>
                </a:solidFill>
              </a:rPr>
              <a:t>Know the </a:t>
            </a:r>
            <a:r>
              <a:rPr lang="en-US" sz="1125" b="1" dirty="0">
                <a:solidFill>
                  <a:srgbClr val="111827"/>
                </a:solidFill>
              </a:rPr>
              <a:t>1-week review rule</a:t>
            </a:r>
            <a:r>
              <a:rPr lang="en-US" sz="1125" dirty="0">
                <a:solidFill>
                  <a:srgbClr val="000000"/>
                </a:solidFill>
              </a:rPr>
              <a:t> for 18–25 year olds starting antidepressants. Be aware of fluoxetine dosing and the "weekly contact for 4 weeks" requirement in youth depression.</a:t>
            </a:r>
            <a:endParaRPr lang="en-US" sz="1125" dirty="0"/>
          </a:p>
        </p:txBody>
      </p:sp>
      <p:sp>
        <p:nvSpPr>
          <p:cNvPr id="42" name="SK-18-text-41"/>
          <p:cNvSpPr/>
          <p:nvPr/>
        </p:nvSpPr>
        <p:spPr>
          <a:xfrm>
            <a:off x="6567488" y="5386536"/>
            <a:ext cx="5181600" cy="200025"/>
          </a:xfrm>
          <a:prstGeom prst="rect">
            <a:avLst/>
          </a:prstGeom>
          <a:noFill/>
          <a:ln/>
        </p:spPr>
        <p:txBody>
          <a:bodyPr vert="horz" wrap="square" lIns="0" tIns="0" rIns="0" bIns="0" rtlCol="0" anchor="ctr"/>
          <a:lstStyle/>
          <a:p>
            <a:pPr marL="0" indent="0">
              <a:lnSpc>
                <a:spcPts val="1575"/>
              </a:lnSpc>
              <a:buNone/>
            </a:pPr>
            <a:r>
              <a:rPr lang="en-US" sz="1050" b="1" kern="0" spc="42" dirty="0">
                <a:solidFill>
                  <a:srgbClr val="008080"/>
                </a:solidFill>
                <a:latin typeface="Inter" pitchFamily="34" charset="0"/>
                <a:ea typeface="Inter" pitchFamily="34" charset="-122"/>
                <a:cs typeface="Inter" pitchFamily="34" charset="-120"/>
              </a:rPr>
              <a:t>SCA COMMUNICATION</a:t>
            </a:r>
            <a:endParaRPr lang="en-US" sz="1050" dirty="0"/>
          </a:p>
        </p:txBody>
      </p:sp>
      <p:sp>
        <p:nvSpPr>
          <p:cNvPr id="43" name="SK-18-text-42"/>
          <p:cNvSpPr/>
          <p:nvPr/>
        </p:nvSpPr>
        <p:spPr>
          <a:xfrm>
            <a:off x="6324600" y="5643711"/>
            <a:ext cx="5181600" cy="400050"/>
          </a:xfrm>
          <a:prstGeom prst="rect">
            <a:avLst/>
          </a:prstGeom>
          <a:noFill/>
          <a:ln/>
        </p:spPr>
        <p:txBody>
          <a:bodyPr vert="horz" wrap="square" lIns="0" tIns="0" rIns="0" bIns="0" rtlCol="0" anchor="ctr"/>
          <a:lstStyle/>
          <a:p>
            <a:pPr marL="0" indent="0">
              <a:lnSpc>
                <a:spcPts val="1575"/>
              </a:lnSpc>
              <a:buNone/>
            </a:pPr>
            <a:r>
              <a:rPr lang="en-US" sz="1125" dirty="0">
                <a:solidFill>
                  <a:srgbClr val="000000"/>
                </a:solidFill>
              </a:rPr>
              <a:t>"I'm going to prescribe a smaller amount of this medicine to start with so we can see how you're getting on and keep you safe while the treatment begins to work."</a:t>
            </a:r>
            <a:endParaRPr lang="en-US" sz="1125" dirty="0"/>
          </a:p>
        </p:txBody>
      </p:sp>
      <p:sp>
        <p:nvSpPr>
          <p:cNvPr id="44" name="SK-18-text-43"/>
          <p:cNvSpPr/>
          <p:nvPr/>
        </p:nvSpPr>
        <p:spPr>
          <a:xfrm>
            <a:off x="10278963" y="6407944"/>
            <a:ext cx="1913037" cy="200025"/>
          </a:xfrm>
          <a:prstGeom prst="rect">
            <a:avLst/>
          </a:prstGeom>
          <a:noFill/>
          <a:ln/>
        </p:spPr>
        <p:txBody>
          <a:bodyPr vert="horz" wrap="square" lIns="0" tIns="0" rIns="0" bIns="0" rtlCol="0" anchor="ctr"/>
          <a:lstStyle/>
          <a:p>
            <a:pPr marL="0" indent="0">
              <a:lnSpc>
                <a:spcPts val="1575"/>
              </a:lnSpc>
              <a:buNone/>
            </a:pPr>
            <a:r>
              <a:rPr lang="en-US" sz="1050" dirty="0">
                <a:solidFill>
                  <a:srgbClr val="9CA3AF"/>
                </a:solidFill>
              </a:rPr>
              <a:t>www.bradfordvts.co.uk</a:t>
            </a:r>
            <a:endParaRPr lang="en-US" sz="10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9-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9-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9-img-3" descr="preencoded.png"/>
          <p:cNvPicPr>
            <a:picLocks noChangeAspect="1"/>
          </p:cNvPicPr>
          <p:nvPr/>
        </p:nvPicPr>
        <p:blipFill>
          <a:blip r:embed="rId5"/>
          <a:stretch>
            <a:fillRect/>
          </a:stretch>
        </p:blipFill>
        <p:spPr>
          <a:xfrm>
            <a:off x="571500" y="381000"/>
            <a:ext cx="57150" cy="381000"/>
          </a:xfrm>
          <a:prstGeom prst="rect">
            <a:avLst/>
          </a:prstGeom>
        </p:spPr>
      </p:pic>
      <p:pic>
        <p:nvPicPr>
          <p:cNvPr id="5" name="SK-19-img-4" descr="preencoded.png"/>
          <p:cNvPicPr>
            <a:picLocks noChangeAspect="1"/>
          </p:cNvPicPr>
          <p:nvPr/>
        </p:nvPicPr>
        <p:blipFill>
          <a:blip r:embed="rId6"/>
          <a:stretch>
            <a:fillRect/>
          </a:stretch>
        </p:blipFill>
        <p:spPr>
          <a:xfrm>
            <a:off x="571500" y="1213396"/>
            <a:ext cx="3555950" cy="3825329"/>
          </a:xfrm>
          <a:prstGeom prst="rect">
            <a:avLst/>
          </a:prstGeom>
        </p:spPr>
      </p:pic>
      <p:pic>
        <p:nvPicPr>
          <p:cNvPr id="6" name="SK-19-img-5" descr="preencoded.png"/>
          <p:cNvPicPr>
            <a:picLocks noChangeAspect="1"/>
          </p:cNvPicPr>
          <p:nvPr/>
        </p:nvPicPr>
        <p:blipFill>
          <a:blip r:embed="rId7"/>
          <a:stretch>
            <a:fillRect/>
          </a:stretch>
        </p:blipFill>
        <p:spPr>
          <a:xfrm>
            <a:off x="723900" y="1418183"/>
            <a:ext cx="190500" cy="152400"/>
          </a:xfrm>
          <a:prstGeom prst="rect">
            <a:avLst/>
          </a:prstGeom>
        </p:spPr>
      </p:pic>
      <p:pic>
        <p:nvPicPr>
          <p:cNvPr id="7" name="SK-19-img-6" descr="preencoded.png"/>
          <p:cNvPicPr>
            <a:picLocks noChangeAspect="1"/>
          </p:cNvPicPr>
          <p:nvPr/>
        </p:nvPicPr>
        <p:blipFill>
          <a:blip r:embed="rId8"/>
          <a:stretch>
            <a:fillRect/>
          </a:stretch>
        </p:blipFill>
        <p:spPr>
          <a:xfrm>
            <a:off x="4317950" y="1213396"/>
            <a:ext cx="3555950" cy="3825329"/>
          </a:xfrm>
          <a:prstGeom prst="rect">
            <a:avLst/>
          </a:prstGeom>
        </p:spPr>
      </p:pic>
      <p:pic>
        <p:nvPicPr>
          <p:cNvPr id="8" name="SK-19-img-7" descr="preencoded.png"/>
          <p:cNvPicPr>
            <a:picLocks noChangeAspect="1"/>
          </p:cNvPicPr>
          <p:nvPr/>
        </p:nvPicPr>
        <p:blipFill>
          <a:blip r:embed="rId9"/>
          <a:stretch>
            <a:fillRect/>
          </a:stretch>
        </p:blipFill>
        <p:spPr>
          <a:xfrm>
            <a:off x="4470350" y="1418183"/>
            <a:ext cx="190500" cy="152400"/>
          </a:xfrm>
          <a:prstGeom prst="rect">
            <a:avLst/>
          </a:prstGeom>
        </p:spPr>
      </p:pic>
      <p:pic>
        <p:nvPicPr>
          <p:cNvPr id="9" name="SK-19-img-8" descr="preencoded.png"/>
          <p:cNvPicPr>
            <a:picLocks noChangeAspect="1"/>
          </p:cNvPicPr>
          <p:nvPr/>
        </p:nvPicPr>
        <p:blipFill>
          <a:blip r:embed="rId10"/>
          <a:stretch>
            <a:fillRect/>
          </a:stretch>
        </p:blipFill>
        <p:spPr>
          <a:xfrm>
            <a:off x="8064401" y="1213396"/>
            <a:ext cx="3556099" cy="3825329"/>
          </a:xfrm>
          <a:prstGeom prst="rect">
            <a:avLst/>
          </a:prstGeom>
        </p:spPr>
      </p:pic>
      <p:pic>
        <p:nvPicPr>
          <p:cNvPr id="10" name="SK-19-img-9" descr="preencoded.png"/>
          <p:cNvPicPr>
            <a:picLocks noChangeAspect="1"/>
          </p:cNvPicPr>
          <p:nvPr/>
        </p:nvPicPr>
        <p:blipFill>
          <a:blip r:embed="rId11"/>
          <a:stretch>
            <a:fillRect/>
          </a:stretch>
        </p:blipFill>
        <p:spPr>
          <a:xfrm>
            <a:off x="8216801" y="1418183"/>
            <a:ext cx="190500" cy="152400"/>
          </a:xfrm>
          <a:prstGeom prst="rect">
            <a:avLst/>
          </a:prstGeom>
        </p:spPr>
      </p:pic>
      <p:pic>
        <p:nvPicPr>
          <p:cNvPr id="11" name="SK-19-img-10" descr="preencoded.png"/>
          <p:cNvPicPr>
            <a:picLocks noChangeAspect="1"/>
          </p:cNvPicPr>
          <p:nvPr/>
        </p:nvPicPr>
        <p:blipFill>
          <a:blip r:embed="rId12"/>
          <a:stretch>
            <a:fillRect/>
          </a:stretch>
        </p:blipFill>
        <p:spPr>
          <a:xfrm>
            <a:off x="571500" y="5229225"/>
            <a:ext cx="5429250" cy="866775"/>
          </a:xfrm>
          <a:prstGeom prst="rect">
            <a:avLst/>
          </a:prstGeom>
        </p:spPr>
      </p:pic>
      <p:pic>
        <p:nvPicPr>
          <p:cNvPr id="12" name="SK-19-img-11" descr="preencoded.png"/>
          <p:cNvPicPr>
            <a:picLocks noChangeAspect="1"/>
          </p:cNvPicPr>
          <p:nvPr/>
        </p:nvPicPr>
        <p:blipFill>
          <a:blip r:embed="rId13"/>
          <a:stretch>
            <a:fillRect/>
          </a:stretch>
        </p:blipFill>
        <p:spPr>
          <a:xfrm>
            <a:off x="723900" y="5468243"/>
            <a:ext cx="133796" cy="107007"/>
          </a:xfrm>
          <a:prstGeom prst="rect">
            <a:avLst/>
          </a:prstGeom>
        </p:spPr>
      </p:pic>
      <p:pic>
        <p:nvPicPr>
          <p:cNvPr id="13" name="SK-19-img-12" descr="preencoded.png"/>
          <p:cNvPicPr>
            <a:picLocks noChangeAspect="1"/>
          </p:cNvPicPr>
          <p:nvPr/>
        </p:nvPicPr>
        <p:blipFill>
          <a:blip r:embed="rId14"/>
          <a:stretch>
            <a:fillRect/>
          </a:stretch>
        </p:blipFill>
        <p:spPr>
          <a:xfrm>
            <a:off x="6191250" y="5229225"/>
            <a:ext cx="5429250" cy="866775"/>
          </a:xfrm>
          <a:prstGeom prst="rect">
            <a:avLst/>
          </a:prstGeom>
        </p:spPr>
      </p:pic>
      <p:pic>
        <p:nvPicPr>
          <p:cNvPr id="14" name="SK-19-img-13" descr="preencoded.png"/>
          <p:cNvPicPr>
            <a:picLocks noChangeAspect="1"/>
          </p:cNvPicPr>
          <p:nvPr/>
        </p:nvPicPr>
        <p:blipFill>
          <a:blip r:embed="rId15"/>
          <a:stretch>
            <a:fillRect/>
          </a:stretch>
        </p:blipFill>
        <p:spPr>
          <a:xfrm>
            <a:off x="6343650" y="5465415"/>
            <a:ext cx="140940" cy="112663"/>
          </a:xfrm>
          <a:prstGeom prst="rect">
            <a:avLst/>
          </a:prstGeom>
        </p:spPr>
      </p:pic>
      <p:pic>
        <p:nvPicPr>
          <p:cNvPr id="15" name="SK-19-img-14" descr="preencoded.png"/>
          <p:cNvPicPr>
            <a:picLocks noChangeAspect="1"/>
          </p:cNvPicPr>
          <p:nvPr/>
        </p:nvPicPr>
        <p:blipFill>
          <a:blip r:embed="rId16"/>
          <a:stretch>
            <a:fillRect/>
          </a:stretch>
        </p:blipFill>
        <p:spPr>
          <a:xfrm>
            <a:off x="0" y="6477000"/>
            <a:ext cx="12192000" cy="381000"/>
          </a:xfrm>
          <a:prstGeom prst="rect">
            <a:avLst/>
          </a:prstGeom>
        </p:spPr>
      </p:pic>
      <p:sp>
        <p:nvSpPr>
          <p:cNvPr id="16" name="SK-19-text-15"/>
          <p:cNvSpPr/>
          <p:nvPr/>
        </p:nvSpPr>
        <p:spPr>
          <a:xfrm>
            <a:off x="781050" y="381000"/>
            <a:ext cx="11125200" cy="365671"/>
          </a:xfrm>
          <a:prstGeom prst="rect">
            <a:avLst/>
          </a:prstGeom>
          <a:noFill/>
          <a:ln/>
        </p:spPr>
        <p:txBody>
          <a:bodyPr vert="horz" wrap="square" lIns="0" tIns="0" rIns="0" bIns="0" rtlCol="0" anchor="ctr"/>
          <a:lstStyle/>
          <a:p>
            <a:pPr marL="0" indent="0">
              <a:lnSpc>
                <a:spcPts val="2880"/>
              </a:lnSpc>
              <a:buNone/>
            </a:pPr>
            <a:r>
              <a:rPr lang="en-US" sz="2400" b="1" kern="0" spc="-38" dirty="0">
                <a:solidFill>
                  <a:srgbClr val="111827"/>
                </a:solidFill>
                <a:latin typeface="Inter" pitchFamily="34" charset="0"/>
                <a:ea typeface="Inter" pitchFamily="34" charset="-122"/>
                <a:cs typeface="Inter" pitchFamily="34" charset="-120"/>
              </a:rPr>
              <a:t>YOUTH AND STUDENT RISK FACTORS</a:t>
            </a:r>
            <a:endParaRPr lang="en-US" sz="2400" dirty="0"/>
          </a:p>
        </p:txBody>
      </p:sp>
      <p:sp>
        <p:nvSpPr>
          <p:cNvPr id="17" name="SK-19-text-16"/>
          <p:cNvSpPr/>
          <p:nvPr/>
        </p:nvSpPr>
        <p:spPr>
          <a:xfrm>
            <a:off x="781050" y="784771"/>
            <a:ext cx="7437120" cy="200025"/>
          </a:xfrm>
          <a:prstGeom prst="rect">
            <a:avLst/>
          </a:prstGeom>
          <a:noFill/>
          <a:ln/>
        </p:spPr>
        <p:txBody>
          <a:bodyPr vert="horz" wrap="square" lIns="0" tIns="0" rIns="0" bIns="0" rtlCol="0" anchor="ctr"/>
          <a:lstStyle/>
          <a:p>
            <a:pPr marL="0" indent="0">
              <a:lnSpc>
                <a:spcPts val="1575"/>
              </a:lnSpc>
              <a:buNone/>
            </a:pPr>
            <a:r>
              <a:rPr lang="en-US" sz="1050" b="1" kern="0" spc="42" dirty="0">
                <a:solidFill>
                  <a:srgbClr val="9CA3AF"/>
                </a:solidFill>
              </a:rPr>
              <a:t>BRADFORD VTS TEACHING DECK • CLINICAL GUIDANCE</a:t>
            </a:r>
            <a:endParaRPr lang="en-US" sz="1050" dirty="0"/>
          </a:p>
        </p:txBody>
      </p:sp>
      <p:sp>
        <p:nvSpPr>
          <p:cNvPr id="18" name="SK-19-text-17"/>
          <p:cNvSpPr/>
          <p:nvPr/>
        </p:nvSpPr>
        <p:spPr>
          <a:xfrm>
            <a:off x="1009650" y="1365796"/>
            <a:ext cx="461200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11827"/>
                </a:solidFill>
                <a:latin typeface="Inter" pitchFamily="34" charset="0"/>
                <a:ea typeface="Inter" pitchFamily="34" charset="-122"/>
                <a:cs typeface="Inter" pitchFamily="34" charset="-120"/>
              </a:rPr>
              <a:t>Interpersonal &amp; Family</a:t>
            </a:r>
            <a:endParaRPr lang="en-US" sz="1350" dirty="0"/>
          </a:p>
        </p:txBody>
      </p:sp>
      <p:sp>
        <p:nvSpPr>
          <p:cNvPr id="19" name="SK-19-text-18"/>
          <p:cNvSpPr/>
          <p:nvPr/>
        </p:nvSpPr>
        <p:spPr>
          <a:xfrm>
            <a:off x="914400" y="1737271"/>
            <a:ext cx="6962768"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rPr>
              <a:t>Family conflict or poor parental support</a:t>
            </a:r>
            <a:endParaRPr lang="en-US" sz="1200" dirty="0"/>
          </a:p>
        </p:txBody>
      </p:sp>
      <p:sp>
        <p:nvSpPr>
          <p:cNvPr id="20" name="SK-19-text-19"/>
          <p:cNvSpPr/>
          <p:nvPr/>
        </p:nvSpPr>
        <p:spPr>
          <a:xfrm>
            <a:off x="914400" y="2026741"/>
            <a:ext cx="6962768"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rPr>
              <a:t>Social isolation / withdrawal from peers</a:t>
            </a:r>
            <a:endParaRPr lang="en-US" sz="1200" dirty="0"/>
          </a:p>
        </p:txBody>
      </p:sp>
      <p:sp>
        <p:nvSpPr>
          <p:cNvPr id="21" name="SK-19-text-20"/>
          <p:cNvSpPr/>
          <p:nvPr/>
        </p:nvSpPr>
        <p:spPr>
          <a:xfrm>
            <a:off x="914400" y="2316212"/>
            <a:ext cx="6962768"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rPr>
              <a:t>Bullying (face-to-face or cyberbullying)</a:t>
            </a:r>
            <a:endParaRPr lang="en-US" sz="1200" dirty="0"/>
          </a:p>
        </p:txBody>
      </p:sp>
      <p:sp>
        <p:nvSpPr>
          <p:cNvPr id="22" name="SK-19-text-21"/>
          <p:cNvSpPr/>
          <p:nvPr/>
        </p:nvSpPr>
        <p:spPr>
          <a:xfrm>
            <a:off x="914400" y="2605683"/>
            <a:ext cx="5757619"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rPr>
              <a:t>Interpersonal conflict or breakup</a:t>
            </a:r>
            <a:endParaRPr lang="en-US" sz="1200" dirty="0"/>
          </a:p>
        </p:txBody>
      </p:sp>
      <p:sp>
        <p:nvSpPr>
          <p:cNvPr id="23" name="SK-19-text-22"/>
          <p:cNvSpPr/>
          <p:nvPr/>
        </p:nvSpPr>
        <p:spPr>
          <a:xfrm>
            <a:off x="914400" y="2895154"/>
            <a:ext cx="5929783"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rPr>
              <a:t>Bereavement or exposure to suicide</a:t>
            </a:r>
            <a:endParaRPr lang="en-US" sz="1200" dirty="0"/>
          </a:p>
        </p:txBody>
      </p:sp>
      <p:sp>
        <p:nvSpPr>
          <p:cNvPr id="24" name="SK-19-text-23"/>
          <p:cNvSpPr/>
          <p:nvPr/>
        </p:nvSpPr>
        <p:spPr>
          <a:xfrm>
            <a:off x="914400" y="3184624"/>
            <a:ext cx="7995754"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rPr>
              <a:t>History of abuse (physical, emotional, sexual)</a:t>
            </a:r>
            <a:endParaRPr lang="en-US" sz="1200" dirty="0"/>
          </a:p>
        </p:txBody>
      </p:sp>
      <p:sp>
        <p:nvSpPr>
          <p:cNvPr id="25" name="SK-19-text-24"/>
          <p:cNvSpPr/>
          <p:nvPr/>
        </p:nvSpPr>
        <p:spPr>
          <a:xfrm>
            <a:off x="4756100" y="1365796"/>
            <a:ext cx="502348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11827"/>
                </a:solidFill>
                <a:latin typeface="Inter" pitchFamily="34" charset="0"/>
                <a:ea typeface="Inter" pitchFamily="34" charset="-122"/>
                <a:cs typeface="Inter" pitchFamily="34" charset="-120"/>
              </a:rPr>
              <a:t>Academic &amp; Environmental</a:t>
            </a:r>
            <a:endParaRPr lang="en-US" sz="1350" dirty="0"/>
          </a:p>
        </p:txBody>
      </p:sp>
      <p:sp>
        <p:nvSpPr>
          <p:cNvPr id="26" name="SK-19-text-25"/>
          <p:cNvSpPr/>
          <p:nvPr/>
        </p:nvSpPr>
        <p:spPr>
          <a:xfrm>
            <a:off x="4660850" y="1737271"/>
            <a:ext cx="6790604"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rPr>
              <a:t>Intense academic pressure / exam stress</a:t>
            </a:r>
            <a:endParaRPr lang="en-US" sz="1200" dirty="0"/>
          </a:p>
        </p:txBody>
      </p:sp>
      <p:sp>
        <p:nvSpPr>
          <p:cNvPr id="27" name="SK-19-text-26"/>
          <p:cNvSpPr/>
          <p:nvPr/>
        </p:nvSpPr>
        <p:spPr>
          <a:xfrm>
            <a:off x="4660850" y="2026741"/>
            <a:ext cx="6101947"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rPr>
              <a:t>Sudden drop in grades or attendance</a:t>
            </a:r>
            <a:endParaRPr lang="en-US" sz="1200" dirty="0"/>
          </a:p>
        </p:txBody>
      </p:sp>
      <p:sp>
        <p:nvSpPr>
          <p:cNvPr id="28" name="SK-19-text-27"/>
          <p:cNvSpPr/>
          <p:nvPr/>
        </p:nvSpPr>
        <p:spPr>
          <a:xfrm>
            <a:off x="4660850" y="2316212"/>
            <a:ext cx="7134933"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rPr>
              <a:t>Body image distress / appearance concerns</a:t>
            </a:r>
            <a:endParaRPr lang="en-US" sz="1200" dirty="0"/>
          </a:p>
        </p:txBody>
      </p:sp>
      <p:sp>
        <p:nvSpPr>
          <p:cNvPr id="29" name="SK-19-text-28"/>
          <p:cNvSpPr/>
          <p:nvPr/>
        </p:nvSpPr>
        <p:spPr>
          <a:xfrm>
            <a:off x="4660850" y="2605683"/>
            <a:ext cx="4896798"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rPr>
              <a:t>Gambling or conduct problems</a:t>
            </a:r>
            <a:endParaRPr lang="en-US" sz="1200" dirty="0"/>
          </a:p>
        </p:txBody>
      </p:sp>
      <p:sp>
        <p:nvSpPr>
          <p:cNvPr id="30" name="SK-19-text-29"/>
          <p:cNvSpPr/>
          <p:nvPr/>
        </p:nvSpPr>
        <p:spPr>
          <a:xfrm>
            <a:off x="4660850" y="2895154"/>
            <a:ext cx="5241126"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rPr>
              <a:t>Access to lethal means at home</a:t>
            </a:r>
            <a:endParaRPr lang="en-US" sz="1200" dirty="0"/>
          </a:p>
        </p:txBody>
      </p:sp>
      <p:sp>
        <p:nvSpPr>
          <p:cNvPr id="31" name="SK-19-text-30"/>
          <p:cNvSpPr/>
          <p:nvPr/>
        </p:nvSpPr>
        <p:spPr>
          <a:xfrm>
            <a:off x="4660850" y="3184624"/>
            <a:ext cx="5929783"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rPr>
              <a:t>Financial stress in older students</a:t>
            </a:r>
            <a:endParaRPr lang="en-US" sz="1200" dirty="0"/>
          </a:p>
        </p:txBody>
      </p:sp>
      <p:sp>
        <p:nvSpPr>
          <p:cNvPr id="32" name="SK-19-text-31"/>
          <p:cNvSpPr/>
          <p:nvPr/>
        </p:nvSpPr>
        <p:spPr>
          <a:xfrm>
            <a:off x="8502551" y="1365796"/>
            <a:ext cx="3689449"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11827"/>
                </a:solidFill>
                <a:latin typeface="Inter" pitchFamily="34" charset="0"/>
                <a:ea typeface="Inter" pitchFamily="34" charset="-122"/>
                <a:cs typeface="Inter" pitchFamily="34" charset="-120"/>
              </a:rPr>
              <a:t>Clinical &amp; Behavioral</a:t>
            </a:r>
            <a:endParaRPr lang="en-US" sz="1350" dirty="0"/>
          </a:p>
        </p:txBody>
      </p:sp>
      <p:sp>
        <p:nvSpPr>
          <p:cNvPr id="33" name="SK-19-text-32"/>
          <p:cNvSpPr/>
          <p:nvPr/>
        </p:nvSpPr>
        <p:spPr>
          <a:xfrm>
            <a:off x="8407301" y="1737271"/>
            <a:ext cx="3784699"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rPr>
              <a:t>Depression, anxiety, or psychosis</a:t>
            </a:r>
            <a:endParaRPr lang="en-US" sz="1200" dirty="0"/>
          </a:p>
        </p:txBody>
      </p:sp>
      <p:sp>
        <p:nvSpPr>
          <p:cNvPr id="34" name="SK-19-text-33"/>
          <p:cNvSpPr/>
          <p:nvPr/>
        </p:nvSpPr>
        <p:spPr>
          <a:xfrm>
            <a:off x="8407301" y="2026741"/>
            <a:ext cx="3784699"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rPr>
              <a:t>Substance misuse (alcohol/drugs)</a:t>
            </a:r>
            <a:endParaRPr lang="en-US" sz="1200" dirty="0"/>
          </a:p>
        </p:txBody>
      </p:sp>
      <p:sp>
        <p:nvSpPr>
          <p:cNvPr id="35" name="SK-19-text-34"/>
          <p:cNvSpPr/>
          <p:nvPr/>
        </p:nvSpPr>
        <p:spPr>
          <a:xfrm>
            <a:off x="8407301" y="2316212"/>
            <a:ext cx="3784699"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rPr>
              <a:t>Impulsivity and low self-esteem</a:t>
            </a:r>
            <a:endParaRPr lang="en-US" sz="1200" dirty="0"/>
          </a:p>
        </p:txBody>
      </p:sp>
      <p:sp>
        <p:nvSpPr>
          <p:cNvPr id="36" name="SK-19-text-35"/>
          <p:cNvSpPr/>
          <p:nvPr/>
        </p:nvSpPr>
        <p:spPr>
          <a:xfrm>
            <a:off x="8407301" y="2605683"/>
            <a:ext cx="3784699"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rPr>
              <a:t>Chronic illness or disabling pain</a:t>
            </a:r>
            <a:endParaRPr lang="en-US" sz="1200" dirty="0"/>
          </a:p>
        </p:txBody>
      </p:sp>
      <p:sp>
        <p:nvSpPr>
          <p:cNvPr id="37" name="SK-19-text-36"/>
          <p:cNvSpPr/>
          <p:nvPr/>
        </p:nvSpPr>
        <p:spPr>
          <a:xfrm>
            <a:off x="8407301" y="2914204"/>
            <a:ext cx="3784699" cy="161925"/>
          </a:xfrm>
          <a:prstGeom prst="rect">
            <a:avLst/>
          </a:prstGeom>
          <a:noFill/>
          <a:ln/>
        </p:spPr>
        <p:txBody>
          <a:bodyPr vert="horz" wrap="square" lIns="0" tIns="0" rIns="0" bIns="0" rtlCol="0" anchor="ctr"/>
          <a:lstStyle/>
          <a:p>
            <a:pPr marL="0" indent="0" algn="l">
              <a:lnSpc>
                <a:spcPts val="1680"/>
              </a:lnSpc>
              <a:buNone/>
            </a:pPr>
            <a:r>
              <a:rPr lang="en-US" sz="1200" b="1" dirty="0">
                <a:solidFill>
                  <a:srgbClr val="4B5563"/>
                </a:solidFill>
              </a:rPr>
              <a:t>Giving away possessions</a:t>
            </a:r>
            <a:endParaRPr lang="en-US" sz="1200" dirty="0"/>
          </a:p>
        </p:txBody>
      </p:sp>
      <p:sp>
        <p:nvSpPr>
          <p:cNvPr id="38" name="SK-19-text-37"/>
          <p:cNvSpPr/>
          <p:nvPr/>
        </p:nvSpPr>
        <p:spPr>
          <a:xfrm>
            <a:off x="8407301" y="3184624"/>
            <a:ext cx="3784699"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rPr>
              <a:t>Writing suicide notes or goodbye posts</a:t>
            </a:r>
            <a:endParaRPr lang="en-US" sz="1200" dirty="0"/>
          </a:p>
        </p:txBody>
      </p:sp>
      <p:sp>
        <p:nvSpPr>
          <p:cNvPr id="39" name="SK-19-text-38"/>
          <p:cNvSpPr/>
          <p:nvPr/>
        </p:nvSpPr>
        <p:spPr>
          <a:xfrm>
            <a:off x="971996" y="5343525"/>
            <a:ext cx="4952554"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7B2CBF"/>
                </a:solidFill>
                <a:latin typeface="Inter" pitchFamily="34" charset="0"/>
                <a:ea typeface="Inter" pitchFamily="34" charset="-122"/>
                <a:cs typeface="Inter" pitchFamily="34" charset="-120"/>
              </a:rPr>
              <a:t>AKT PEARL</a:t>
            </a:r>
            <a:endParaRPr lang="en-US" sz="1050" dirty="0"/>
          </a:p>
        </p:txBody>
      </p:sp>
      <p:sp>
        <p:nvSpPr>
          <p:cNvPr id="40" name="SK-19-text-39"/>
          <p:cNvSpPr/>
          <p:nvPr/>
        </p:nvSpPr>
        <p:spPr>
          <a:xfrm>
            <a:off x="971996" y="5581650"/>
            <a:ext cx="4876354" cy="400050"/>
          </a:xfrm>
          <a:prstGeom prst="rect">
            <a:avLst/>
          </a:prstGeom>
          <a:noFill/>
          <a:ln/>
        </p:spPr>
        <p:txBody>
          <a:bodyPr vert="horz" wrap="square" lIns="0" tIns="0" rIns="0" bIns="0" rtlCol="0" anchor="ctr"/>
          <a:lstStyle/>
          <a:p>
            <a:pPr marL="0" indent="0">
              <a:lnSpc>
                <a:spcPts val="1575"/>
              </a:lnSpc>
              <a:buNone/>
            </a:pPr>
            <a:r>
              <a:rPr lang="en-US" sz="1125" dirty="0">
                <a:solidFill>
                  <a:srgbClr val="111827"/>
                </a:solidFill>
              </a:rPr>
              <a:t>Recognize </a:t>
            </a:r>
            <a:r>
              <a:rPr lang="en-US" sz="1125" b="1" dirty="0">
                <a:solidFill>
                  <a:srgbClr val="111827"/>
                </a:solidFill>
              </a:rPr>
              <a:t>impulsivity</a:t>
            </a:r>
            <a:r>
              <a:rPr lang="en-US" sz="1125" dirty="0">
                <a:solidFill>
                  <a:srgbClr val="111827"/>
                </a:solidFill>
              </a:rPr>
              <a:t> and </a:t>
            </a:r>
            <a:r>
              <a:rPr lang="en-US" sz="1125" b="1" dirty="0">
                <a:solidFill>
                  <a:srgbClr val="111827"/>
                </a:solidFill>
              </a:rPr>
              <a:t>substance use</a:t>
            </a:r>
            <a:r>
              <a:rPr lang="en-US" sz="1125" dirty="0">
                <a:solidFill>
                  <a:srgbClr val="111827"/>
                </a:solidFill>
              </a:rPr>
              <a:t> as major accelerators of risk in youth. Family conflict is often the most proximal trigger for a crisis.</a:t>
            </a:r>
            <a:endParaRPr lang="en-US" sz="1125" dirty="0"/>
          </a:p>
        </p:txBody>
      </p:sp>
      <p:sp>
        <p:nvSpPr>
          <p:cNvPr id="41" name="SK-19-text-40"/>
          <p:cNvSpPr/>
          <p:nvPr/>
        </p:nvSpPr>
        <p:spPr>
          <a:xfrm>
            <a:off x="6598890" y="5343525"/>
            <a:ext cx="494541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008080"/>
                </a:solidFill>
                <a:latin typeface="Inter" pitchFamily="34" charset="0"/>
                <a:ea typeface="Inter" pitchFamily="34" charset="-122"/>
                <a:cs typeface="Inter" pitchFamily="34" charset="-120"/>
              </a:rPr>
              <a:t>SCA TIP</a:t>
            </a:r>
            <a:endParaRPr lang="en-US" sz="1050" dirty="0"/>
          </a:p>
        </p:txBody>
      </p:sp>
      <p:sp>
        <p:nvSpPr>
          <p:cNvPr id="42" name="SK-19-text-41"/>
          <p:cNvSpPr/>
          <p:nvPr/>
        </p:nvSpPr>
        <p:spPr>
          <a:xfrm>
            <a:off x="6598890" y="5581650"/>
            <a:ext cx="4869210" cy="400050"/>
          </a:xfrm>
          <a:prstGeom prst="rect">
            <a:avLst/>
          </a:prstGeom>
          <a:noFill/>
          <a:ln/>
        </p:spPr>
        <p:txBody>
          <a:bodyPr vert="horz" wrap="square" lIns="0" tIns="0" rIns="0" bIns="0" rtlCol="0" anchor="ctr"/>
          <a:lstStyle/>
          <a:p>
            <a:pPr marL="0" indent="0">
              <a:lnSpc>
                <a:spcPts val="1575"/>
              </a:lnSpc>
              <a:buNone/>
            </a:pPr>
            <a:r>
              <a:rPr lang="en-US" sz="1125" dirty="0">
                <a:solidFill>
                  <a:srgbClr val="111827"/>
                </a:solidFill>
              </a:rPr>
              <a:t>"I know school can be tough—how are things with your exams and your friends? Has anyone been making life difficult for you lately?"</a:t>
            </a:r>
            <a:endParaRPr lang="en-US" sz="1125" dirty="0"/>
          </a:p>
        </p:txBody>
      </p:sp>
      <p:sp>
        <p:nvSpPr>
          <p:cNvPr id="43" name="SK-19-text-42"/>
          <p:cNvSpPr/>
          <p:nvPr/>
        </p:nvSpPr>
        <p:spPr>
          <a:xfrm>
            <a:off x="10458450" y="6477000"/>
            <a:ext cx="1733550" cy="381000"/>
          </a:xfrm>
          <a:prstGeom prst="rect">
            <a:avLst/>
          </a:prstGeom>
          <a:noFill/>
          <a:ln/>
        </p:spPr>
        <p:txBody>
          <a:bodyPr vert="horz" wrap="square" lIns="0" tIns="0" rIns="0" bIns="0" rtlCol="0" anchor="ctr"/>
          <a:lstStyle/>
          <a:p>
            <a:pPr marL="0" indent="0">
              <a:lnSpc>
                <a:spcPts val="1350"/>
              </a:lnSpc>
              <a:buNone/>
            </a:pPr>
            <a:r>
              <a:rPr lang="en-US" sz="900" dirty="0">
                <a:solidFill>
                  <a:srgbClr val="9CA3AF"/>
                </a:solidFill>
              </a:rPr>
              <a:t>www.bradfordvts.co.uk</a:t>
            </a:r>
            <a:endParaRPr lang="en-US" sz="9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2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0-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0-img-2" descr="preencoded.png"/>
          <p:cNvPicPr>
            <a:picLocks noChangeAspect="1"/>
          </p:cNvPicPr>
          <p:nvPr/>
        </p:nvPicPr>
        <p:blipFill>
          <a:blip r:embed="rId4"/>
          <a:stretch>
            <a:fillRect/>
          </a:stretch>
        </p:blipFill>
        <p:spPr>
          <a:xfrm>
            <a:off x="571500" y="381000"/>
            <a:ext cx="57150" cy="457200"/>
          </a:xfrm>
          <a:prstGeom prst="rect">
            <a:avLst/>
          </a:prstGeom>
        </p:spPr>
      </p:pic>
      <p:pic>
        <p:nvPicPr>
          <p:cNvPr id="4" name="SK-20-img-3" descr="preencoded.png"/>
          <p:cNvPicPr>
            <a:picLocks noChangeAspect="1"/>
          </p:cNvPicPr>
          <p:nvPr/>
        </p:nvPicPr>
        <p:blipFill>
          <a:blip r:embed="rId5"/>
          <a:stretch>
            <a:fillRect/>
          </a:stretch>
        </p:blipFill>
        <p:spPr>
          <a:xfrm>
            <a:off x="571500" y="1213396"/>
            <a:ext cx="3530501" cy="2958257"/>
          </a:xfrm>
          <a:prstGeom prst="rect">
            <a:avLst/>
          </a:prstGeom>
        </p:spPr>
      </p:pic>
      <p:pic>
        <p:nvPicPr>
          <p:cNvPr id="5" name="SK-20-img-4" descr="preencoded.png"/>
          <p:cNvPicPr>
            <a:picLocks noChangeAspect="1"/>
          </p:cNvPicPr>
          <p:nvPr/>
        </p:nvPicPr>
        <p:blipFill>
          <a:blip r:embed="rId6"/>
          <a:stretch>
            <a:fillRect/>
          </a:stretch>
        </p:blipFill>
        <p:spPr>
          <a:xfrm>
            <a:off x="762000" y="1403896"/>
            <a:ext cx="3149501" cy="457200"/>
          </a:xfrm>
          <a:prstGeom prst="rect">
            <a:avLst/>
          </a:prstGeom>
        </p:spPr>
      </p:pic>
      <p:pic>
        <p:nvPicPr>
          <p:cNvPr id="6" name="SK-20-img-5" descr="preencoded.png"/>
          <p:cNvPicPr>
            <a:picLocks noChangeAspect="1"/>
          </p:cNvPicPr>
          <p:nvPr/>
        </p:nvPicPr>
        <p:blipFill>
          <a:blip r:embed="rId7"/>
          <a:stretch>
            <a:fillRect/>
          </a:stretch>
        </p:blipFill>
        <p:spPr>
          <a:xfrm>
            <a:off x="809625" y="1476821"/>
            <a:ext cx="285750" cy="228600"/>
          </a:xfrm>
          <a:prstGeom prst="rect">
            <a:avLst/>
          </a:prstGeom>
        </p:spPr>
      </p:pic>
      <p:pic>
        <p:nvPicPr>
          <p:cNvPr id="7" name="SK-20-img-6" descr="preencoded.png"/>
          <p:cNvPicPr>
            <a:picLocks noChangeAspect="1"/>
          </p:cNvPicPr>
          <p:nvPr/>
        </p:nvPicPr>
        <p:blipFill>
          <a:blip r:embed="rId8"/>
          <a:stretch>
            <a:fillRect/>
          </a:stretch>
        </p:blipFill>
        <p:spPr>
          <a:xfrm>
            <a:off x="762000" y="2013496"/>
            <a:ext cx="202406" cy="161925"/>
          </a:xfrm>
          <a:prstGeom prst="rect">
            <a:avLst/>
          </a:prstGeom>
        </p:spPr>
      </p:pic>
      <p:pic>
        <p:nvPicPr>
          <p:cNvPr id="8" name="SK-20-img-7" descr="preencoded.png"/>
          <p:cNvPicPr>
            <a:picLocks noChangeAspect="1"/>
          </p:cNvPicPr>
          <p:nvPr/>
        </p:nvPicPr>
        <p:blipFill>
          <a:blip r:embed="rId9"/>
          <a:stretch>
            <a:fillRect/>
          </a:stretch>
        </p:blipFill>
        <p:spPr>
          <a:xfrm>
            <a:off x="762000" y="2335411"/>
            <a:ext cx="202406" cy="161925"/>
          </a:xfrm>
          <a:prstGeom prst="rect">
            <a:avLst/>
          </a:prstGeom>
        </p:spPr>
      </p:pic>
      <p:pic>
        <p:nvPicPr>
          <p:cNvPr id="9" name="SK-20-img-8" descr="preencoded.png"/>
          <p:cNvPicPr>
            <a:picLocks noChangeAspect="1"/>
          </p:cNvPicPr>
          <p:nvPr/>
        </p:nvPicPr>
        <p:blipFill>
          <a:blip r:embed="rId9"/>
          <a:stretch>
            <a:fillRect/>
          </a:stretch>
        </p:blipFill>
        <p:spPr>
          <a:xfrm>
            <a:off x="762000" y="2657326"/>
            <a:ext cx="202406" cy="161925"/>
          </a:xfrm>
          <a:prstGeom prst="rect">
            <a:avLst/>
          </a:prstGeom>
        </p:spPr>
      </p:pic>
      <p:pic>
        <p:nvPicPr>
          <p:cNvPr id="10" name="SK-20-img-9" descr="preencoded.png"/>
          <p:cNvPicPr>
            <a:picLocks noChangeAspect="1"/>
          </p:cNvPicPr>
          <p:nvPr/>
        </p:nvPicPr>
        <p:blipFill>
          <a:blip r:embed="rId10"/>
          <a:stretch>
            <a:fillRect/>
          </a:stretch>
        </p:blipFill>
        <p:spPr>
          <a:xfrm>
            <a:off x="762000" y="3205907"/>
            <a:ext cx="202406" cy="173385"/>
          </a:xfrm>
          <a:prstGeom prst="rect">
            <a:avLst/>
          </a:prstGeom>
        </p:spPr>
      </p:pic>
      <p:pic>
        <p:nvPicPr>
          <p:cNvPr id="11" name="SK-20-img-10" descr="preencoded.png"/>
          <p:cNvPicPr>
            <a:picLocks noChangeAspect="1"/>
          </p:cNvPicPr>
          <p:nvPr/>
        </p:nvPicPr>
        <p:blipFill>
          <a:blip r:embed="rId9"/>
          <a:stretch>
            <a:fillRect/>
          </a:stretch>
        </p:blipFill>
        <p:spPr>
          <a:xfrm>
            <a:off x="762000" y="3754487"/>
            <a:ext cx="202406" cy="161925"/>
          </a:xfrm>
          <a:prstGeom prst="rect">
            <a:avLst/>
          </a:prstGeom>
        </p:spPr>
      </p:pic>
      <p:pic>
        <p:nvPicPr>
          <p:cNvPr id="12" name="SK-20-img-11" descr="preencoded.png"/>
          <p:cNvPicPr>
            <a:picLocks noChangeAspect="1"/>
          </p:cNvPicPr>
          <p:nvPr/>
        </p:nvPicPr>
        <p:blipFill>
          <a:blip r:embed="rId11"/>
          <a:stretch>
            <a:fillRect/>
          </a:stretch>
        </p:blipFill>
        <p:spPr>
          <a:xfrm>
            <a:off x="4330601" y="1213396"/>
            <a:ext cx="3530650" cy="2958257"/>
          </a:xfrm>
          <a:prstGeom prst="rect">
            <a:avLst/>
          </a:prstGeom>
        </p:spPr>
      </p:pic>
      <p:pic>
        <p:nvPicPr>
          <p:cNvPr id="13" name="SK-20-img-12" descr="preencoded.png"/>
          <p:cNvPicPr>
            <a:picLocks noChangeAspect="1"/>
          </p:cNvPicPr>
          <p:nvPr/>
        </p:nvPicPr>
        <p:blipFill>
          <a:blip r:embed="rId12"/>
          <a:stretch>
            <a:fillRect/>
          </a:stretch>
        </p:blipFill>
        <p:spPr>
          <a:xfrm>
            <a:off x="4521101" y="1403896"/>
            <a:ext cx="3149650" cy="457200"/>
          </a:xfrm>
          <a:prstGeom prst="rect">
            <a:avLst/>
          </a:prstGeom>
        </p:spPr>
      </p:pic>
      <p:pic>
        <p:nvPicPr>
          <p:cNvPr id="14" name="SK-20-img-13" descr="preencoded.png"/>
          <p:cNvPicPr>
            <a:picLocks noChangeAspect="1"/>
          </p:cNvPicPr>
          <p:nvPr/>
        </p:nvPicPr>
        <p:blipFill>
          <a:blip r:embed="rId13"/>
          <a:stretch>
            <a:fillRect/>
          </a:stretch>
        </p:blipFill>
        <p:spPr>
          <a:xfrm>
            <a:off x="4568726" y="1476821"/>
            <a:ext cx="285750" cy="228600"/>
          </a:xfrm>
          <a:prstGeom prst="rect">
            <a:avLst/>
          </a:prstGeom>
        </p:spPr>
      </p:pic>
      <p:pic>
        <p:nvPicPr>
          <p:cNvPr id="15" name="SK-20-img-14" descr="preencoded.png"/>
          <p:cNvPicPr>
            <a:picLocks noChangeAspect="1"/>
          </p:cNvPicPr>
          <p:nvPr/>
        </p:nvPicPr>
        <p:blipFill>
          <a:blip r:embed="rId8"/>
          <a:stretch>
            <a:fillRect/>
          </a:stretch>
        </p:blipFill>
        <p:spPr>
          <a:xfrm>
            <a:off x="4521101" y="2013496"/>
            <a:ext cx="202406" cy="161925"/>
          </a:xfrm>
          <a:prstGeom prst="rect">
            <a:avLst/>
          </a:prstGeom>
        </p:spPr>
      </p:pic>
      <p:pic>
        <p:nvPicPr>
          <p:cNvPr id="16" name="SK-20-img-15" descr="preencoded.png"/>
          <p:cNvPicPr>
            <a:picLocks noChangeAspect="1"/>
          </p:cNvPicPr>
          <p:nvPr/>
        </p:nvPicPr>
        <p:blipFill>
          <a:blip r:embed="rId9"/>
          <a:stretch>
            <a:fillRect/>
          </a:stretch>
        </p:blipFill>
        <p:spPr>
          <a:xfrm>
            <a:off x="4521101" y="2335411"/>
            <a:ext cx="202406" cy="161925"/>
          </a:xfrm>
          <a:prstGeom prst="rect">
            <a:avLst/>
          </a:prstGeom>
        </p:spPr>
      </p:pic>
      <p:pic>
        <p:nvPicPr>
          <p:cNvPr id="17" name="SK-20-img-16" descr="preencoded.png"/>
          <p:cNvPicPr>
            <a:picLocks noChangeAspect="1"/>
          </p:cNvPicPr>
          <p:nvPr/>
        </p:nvPicPr>
        <p:blipFill>
          <a:blip r:embed="rId9"/>
          <a:stretch>
            <a:fillRect/>
          </a:stretch>
        </p:blipFill>
        <p:spPr>
          <a:xfrm>
            <a:off x="4521101" y="2657326"/>
            <a:ext cx="202406" cy="161925"/>
          </a:xfrm>
          <a:prstGeom prst="rect">
            <a:avLst/>
          </a:prstGeom>
        </p:spPr>
      </p:pic>
      <p:pic>
        <p:nvPicPr>
          <p:cNvPr id="18" name="SK-20-img-17" descr="preencoded.png"/>
          <p:cNvPicPr>
            <a:picLocks noChangeAspect="1"/>
          </p:cNvPicPr>
          <p:nvPr/>
        </p:nvPicPr>
        <p:blipFill>
          <a:blip r:embed="rId9"/>
          <a:stretch>
            <a:fillRect/>
          </a:stretch>
        </p:blipFill>
        <p:spPr>
          <a:xfrm>
            <a:off x="4521101" y="2979241"/>
            <a:ext cx="202406" cy="161925"/>
          </a:xfrm>
          <a:prstGeom prst="rect">
            <a:avLst/>
          </a:prstGeom>
        </p:spPr>
      </p:pic>
      <p:pic>
        <p:nvPicPr>
          <p:cNvPr id="19" name="SK-20-img-18" descr="preencoded.png"/>
          <p:cNvPicPr>
            <a:picLocks noChangeAspect="1"/>
          </p:cNvPicPr>
          <p:nvPr/>
        </p:nvPicPr>
        <p:blipFill>
          <a:blip r:embed="rId14"/>
          <a:stretch>
            <a:fillRect/>
          </a:stretch>
        </p:blipFill>
        <p:spPr>
          <a:xfrm>
            <a:off x="4521101" y="3301157"/>
            <a:ext cx="202406" cy="161925"/>
          </a:xfrm>
          <a:prstGeom prst="rect">
            <a:avLst/>
          </a:prstGeom>
        </p:spPr>
      </p:pic>
      <p:pic>
        <p:nvPicPr>
          <p:cNvPr id="20" name="SK-20-img-19" descr="preencoded.png"/>
          <p:cNvPicPr>
            <a:picLocks noChangeAspect="1"/>
          </p:cNvPicPr>
          <p:nvPr/>
        </p:nvPicPr>
        <p:blipFill>
          <a:blip r:embed="rId15"/>
          <a:stretch>
            <a:fillRect/>
          </a:stretch>
        </p:blipFill>
        <p:spPr>
          <a:xfrm>
            <a:off x="8089850" y="1213396"/>
            <a:ext cx="3530501" cy="2958257"/>
          </a:xfrm>
          <a:prstGeom prst="rect">
            <a:avLst/>
          </a:prstGeom>
        </p:spPr>
      </p:pic>
      <p:pic>
        <p:nvPicPr>
          <p:cNvPr id="21" name="SK-20-img-20" descr="preencoded.png"/>
          <p:cNvPicPr>
            <a:picLocks noChangeAspect="1"/>
          </p:cNvPicPr>
          <p:nvPr/>
        </p:nvPicPr>
        <p:blipFill>
          <a:blip r:embed="rId6"/>
          <a:stretch>
            <a:fillRect/>
          </a:stretch>
        </p:blipFill>
        <p:spPr>
          <a:xfrm>
            <a:off x="8280350" y="1403896"/>
            <a:ext cx="3149501" cy="457200"/>
          </a:xfrm>
          <a:prstGeom prst="rect">
            <a:avLst/>
          </a:prstGeom>
        </p:spPr>
      </p:pic>
      <p:pic>
        <p:nvPicPr>
          <p:cNvPr id="22" name="SK-20-img-21" descr="preencoded.png"/>
          <p:cNvPicPr>
            <a:picLocks noChangeAspect="1"/>
          </p:cNvPicPr>
          <p:nvPr/>
        </p:nvPicPr>
        <p:blipFill>
          <a:blip r:embed="rId16"/>
          <a:stretch>
            <a:fillRect/>
          </a:stretch>
        </p:blipFill>
        <p:spPr>
          <a:xfrm>
            <a:off x="8327975" y="1476821"/>
            <a:ext cx="285750" cy="228600"/>
          </a:xfrm>
          <a:prstGeom prst="rect">
            <a:avLst/>
          </a:prstGeom>
        </p:spPr>
      </p:pic>
      <p:pic>
        <p:nvPicPr>
          <p:cNvPr id="23" name="SK-20-img-22" descr="preencoded.png"/>
          <p:cNvPicPr>
            <a:picLocks noChangeAspect="1"/>
          </p:cNvPicPr>
          <p:nvPr/>
        </p:nvPicPr>
        <p:blipFill>
          <a:blip r:embed="rId8"/>
          <a:stretch>
            <a:fillRect/>
          </a:stretch>
        </p:blipFill>
        <p:spPr>
          <a:xfrm>
            <a:off x="8280350" y="2013496"/>
            <a:ext cx="202406" cy="161925"/>
          </a:xfrm>
          <a:prstGeom prst="rect">
            <a:avLst/>
          </a:prstGeom>
        </p:spPr>
      </p:pic>
      <p:pic>
        <p:nvPicPr>
          <p:cNvPr id="24" name="SK-20-img-23" descr="preencoded.png"/>
          <p:cNvPicPr>
            <a:picLocks noChangeAspect="1"/>
          </p:cNvPicPr>
          <p:nvPr/>
        </p:nvPicPr>
        <p:blipFill>
          <a:blip r:embed="rId9"/>
          <a:stretch>
            <a:fillRect/>
          </a:stretch>
        </p:blipFill>
        <p:spPr>
          <a:xfrm>
            <a:off x="8280350" y="2335411"/>
            <a:ext cx="202406" cy="161925"/>
          </a:xfrm>
          <a:prstGeom prst="rect">
            <a:avLst/>
          </a:prstGeom>
        </p:spPr>
      </p:pic>
      <p:pic>
        <p:nvPicPr>
          <p:cNvPr id="25" name="SK-20-img-24" descr="preencoded.png"/>
          <p:cNvPicPr>
            <a:picLocks noChangeAspect="1"/>
          </p:cNvPicPr>
          <p:nvPr/>
        </p:nvPicPr>
        <p:blipFill>
          <a:blip r:embed="rId9"/>
          <a:stretch>
            <a:fillRect/>
          </a:stretch>
        </p:blipFill>
        <p:spPr>
          <a:xfrm>
            <a:off x="8280350" y="2657326"/>
            <a:ext cx="202406" cy="161925"/>
          </a:xfrm>
          <a:prstGeom prst="rect">
            <a:avLst/>
          </a:prstGeom>
        </p:spPr>
      </p:pic>
      <p:pic>
        <p:nvPicPr>
          <p:cNvPr id="26" name="SK-20-img-25" descr="preencoded.png"/>
          <p:cNvPicPr>
            <a:picLocks noChangeAspect="1"/>
          </p:cNvPicPr>
          <p:nvPr/>
        </p:nvPicPr>
        <p:blipFill>
          <a:blip r:embed="rId9"/>
          <a:stretch>
            <a:fillRect/>
          </a:stretch>
        </p:blipFill>
        <p:spPr>
          <a:xfrm>
            <a:off x="8280350" y="2979241"/>
            <a:ext cx="202406" cy="161925"/>
          </a:xfrm>
          <a:prstGeom prst="rect">
            <a:avLst/>
          </a:prstGeom>
        </p:spPr>
      </p:pic>
      <p:pic>
        <p:nvPicPr>
          <p:cNvPr id="27" name="SK-20-img-26" descr="preencoded.png"/>
          <p:cNvPicPr>
            <a:picLocks noChangeAspect="1"/>
          </p:cNvPicPr>
          <p:nvPr/>
        </p:nvPicPr>
        <p:blipFill>
          <a:blip r:embed="rId14"/>
          <a:stretch>
            <a:fillRect/>
          </a:stretch>
        </p:blipFill>
        <p:spPr>
          <a:xfrm>
            <a:off x="8280350" y="3301157"/>
            <a:ext cx="202406" cy="161925"/>
          </a:xfrm>
          <a:prstGeom prst="rect">
            <a:avLst/>
          </a:prstGeom>
        </p:spPr>
      </p:pic>
      <p:pic>
        <p:nvPicPr>
          <p:cNvPr id="28" name="SK-20-img-27" descr="preencoded.png"/>
          <p:cNvPicPr>
            <a:picLocks noChangeAspect="1"/>
          </p:cNvPicPr>
          <p:nvPr/>
        </p:nvPicPr>
        <p:blipFill>
          <a:blip r:embed="rId17"/>
          <a:stretch>
            <a:fillRect/>
          </a:stretch>
        </p:blipFill>
        <p:spPr>
          <a:xfrm>
            <a:off x="571500" y="4400252"/>
            <a:ext cx="11049000" cy="933450"/>
          </a:xfrm>
          <a:prstGeom prst="rect">
            <a:avLst/>
          </a:prstGeom>
        </p:spPr>
      </p:pic>
      <p:pic>
        <p:nvPicPr>
          <p:cNvPr id="29" name="SK-20-img-28" descr="preencoded.png"/>
          <p:cNvPicPr>
            <a:picLocks noChangeAspect="1"/>
          </p:cNvPicPr>
          <p:nvPr/>
        </p:nvPicPr>
        <p:blipFill>
          <a:blip r:embed="rId18"/>
          <a:stretch>
            <a:fillRect/>
          </a:stretch>
        </p:blipFill>
        <p:spPr>
          <a:xfrm>
            <a:off x="762000" y="4738836"/>
            <a:ext cx="381000" cy="304800"/>
          </a:xfrm>
          <a:prstGeom prst="rect">
            <a:avLst/>
          </a:prstGeom>
        </p:spPr>
      </p:pic>
      <p:sp>
        <p:nvSpPr>
          <p:cNvPr id="30" name="SK-20-text-29"/>
          <p:cNvSpPr/>
          <p:nvPr/>
        </p:nvSpPr>
        <p:spPr>
          <a:xfrm>
            <a:off x="781050" y="381000"/>
            <a:ext cx="11410950" cy="365671"/>
          </a:xfrm>
          <a:prstGeom prst="rect">
            <a:avLst/>
          </a:prstGeom>
          <a:noFill/>
          <a:ln/>
        </p:spPr>
        <p:txBody>
          <a:bodyPr vert="horz" wrap="square" lIns="0" tIns="0" rIns="0" bIns="0" rtlCol="0" anchor="ctr"/>
          <a:lstStyle/>
          <a:p>
            <a:pPr marL="0" indent="0">
              <a:lnSpc>
                <a:spcPts val="2880"/>
              </a:lnSpc>
              <a:buNone/>
            </a:pPr>
            <a:r>
              <a:rPr lang="en-US" sz="2400" b="1" kern="0" spc="-38" dirty="0">
                <a:solidFill>
                  <a:srgbClr val="111827"/>
                </a:solidFill>
                <a:latin typeface="Inter" pitchFamily="34" charset="0"/>
                <a:ea typeface="Inter" pitchFamily="34" charset="-122"/>
                <a:cs typeface="Inter" pitchFamily="34" charset="-120"/>
              </a:rPr>
              <a:t>WARNING SIGNS IN CHILDREN AND ADOLESCENTS</a:t>
            </a:r>
            <a:endParaRPr lang="en-US" sz="2400" dirty="0"/>
          </a:p>
        </p:txBody>
      </p:sp>
      <p:sp>
        <p:nvSpPr>
          <p:cNvPr id="31" name="SK-20-text-30"/>
          <p:cNvSpPr/>
          <p:nvPr/>
        </p:nvSpPr>
        <p:spPr>
          <a:xfrm>
            <a:off x="781050" y="784771"/>
            <a:ext cx="7437120" cy="200025"/>
          </a:xfrm>
          <a:prstGeom prst="rect">
            <a:avLst/>
          </a:prstGeom>
          <a:noFill/>
          <a:ln/>
        </p:spPr>
        <p:txBody>
          <a:bodyPr vert="horz" wrap="square" lIns="0" tIns="0" rIns="0" bIns="0" rtlCol="0" anchor="ctr"/>
          <a:lstStyle/>
          <a:p>
            <a:pPr marL="0" indent="0">
              <a:lnSpc>
                <a:spcPts val="1575"/>
              </a:lnSpc>
              <a:buNone/>
            </a:pPr>
            <a:r>
              <a:rPr lang="en-US" sz="1050" b="1" kern="0" spc="42" dirty="0">
                <a:solidFill>
                  <a:srgbClr val="9CA3AF"/>
                </a:solidFill>
              </a:rPr>
              <a:t>BRADFORD VTS TEACHING DECK • CLINICAL GUIDANCE</a:t>
            </a:r>
            <a:endParaRPr lang="en-US" sz="1050" dirty="0"/>
          </a:p>
        </p:txBody>
      </p:sp>
      <p:sp>
        <p:nvSpPr>
          <p:cNvPr id="32" name="SK-20-text-31"/>
          <p:cNvSpPr/>
          <p:nvPr/>
        </p:nvSpPr>
        <p:spPr>
          <a:xfrm>
            <a:off x="1257300" y="1432471"/>
            <a:ext cx="35242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11827"/>
                </a:solidFill>
                <a:latin typeface="Inter" pitchFamily="34" charset="0"/>
                <a:ea typeface="Inter" pitchFamily="34" charset="-122"/>
                <a:cs typeface="Inter" pitchFamily="34" charset="-120"/>
              </a:rPr>
              <a:t>Daily Behaviour</a:t>
            </a:r>
            <a:endParaRPr lang="en-US" sz="1500" dirty="0"/>
          </a:p>
        </p:txBody>
      </p:sp>
      <p:sp>
        <p:nvSpPr>
          <p:cNvPr id="33" name="SK-20-text-32"/>
          <p:cNvSpPr/>
          <p:nvPr/>
        </p:nvSpPr>
        <p:spPr>
          <a:xfrm>
            <a:off x="1059656" y="2013496"/>
            <a:ext cx="6881812"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rPr>
              <a:t>Direct or indirect death statements</a:t>
            </a:r>
            <a:endParaRPr lang="en-US" sz="1275" dirty="0"/>
          </a:p>
        </p:txBody>
      </p:sp>
      <p:sp>
        <p:nvSpPr>
          <p:cNvPr id="34" name="SK-20-text-33"/>
          <p:cNvSpPr/>
          <p:nvPr/>
        </p:nvSpPr>
        <p:spPr>
          <a:xfrm>
            <a:off x="1059656" y="2335411"/>
            <a:ext cx="4355782"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rPr>
              <a:t>Self-injury or cutting</a:t>
            </a:r>
            <a:endParaRPr lang="en-US" sz="1275" dirty="0"/>
          </a:p>
        </p:txBody>
      </p:sp>
      <p:sp>
        <p:nvSpPr>
          <p:cNvPr id="35" name="SK-20-text-34"/>
          <p:cNvSpPr/>
          <p:nvPr/>
        </p:nvSpPr>
        <p:spPr>
          <a:xfrm>
            <a:off x="1059656" y="2657326"/>
            <a:ext cx="2851845" cy="453330"/>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rPr>
              <a:t>Making final arrangements / giving items</a:t>
            </a:r>
            <a:endParaRPr lang="en-US" sz="1275" dirty="0"/>
          </a:p>
        </p:txBody>
      </p:sp>
      <p:sp>
        <p:nvSpPr>
          <p:cNvPr id="36" name="SK-20-text-35"/>
          <p:cNvSpPr/>
          <p:nvPr/>
        </p:nvSpPr>
        <p:spPr>
          <a:xfrm>
            <a:off x="1059656" y="3205907"/>
            <a:ext cx="2851845" cy="453330"/>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rPr>
              <a:t>Sudden personality change or moodiness</a:t>
            </a:r>
            <a:endParaRPr lang="en-US" sz="1275" dirty="0"/>
          </a:p>
        </p:txBody>
      </p:sp>
      <p:sp>
        <p:nvSpPr>
          <p:cNvPr id="37" name="SK-20-text-36"/>
          <p:cNvSpPr/>
          <p:nvPr/>
        </p:nvSpPr>
        <p:spPr>
          <a:xfrm>
            <a:off x="1059656" y="3754487"/>
            <a:ext cx="6881812"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rPr>
              <a:t>Significant sleep or eating changes</a:t>
            </a:r>
            <a:endParaRPr lang="en-US" sz="1275" dirty="0"/>
          </a:p>
        </p:txBody>
      </p:sp>
      <p:sp>
        <p:nvSpPr>
          <p:cNvPr id="38" name="SK-20-text-37"/>
          <p:cNvSpPr/>
          <p:nvPr/>
        </p:nvSpPr>
        <p:spPr>
          <a:xfrm>
            <a:off x="5016401" y="1432471"/>
            <a:ext cx="42100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11827"/>
                </a:solidFill>
                <a:latin typeface="Inter" pitchFamily="34" charset="0"/>
                <a:ea typeface="Inter" pitchFamily="34" charset="-122"/>
                <a:cs typeface="Inter" pitchFamily="34" charset="-120"/>
              </a:rPr>
              <a:t>School Performance</a:t>
            </a:r>
            <a:endParaRPr lang="en-US" sz="1500" dirty="0"/>
          </a:p>
        </p:txBody>
      </p:sp>
      <p:sp>
        <p:nvSpPr>
          <p:cNvPr id="39" name="SK-20-text-38"/>
          <p:cNvSpPr/>
          <p:nvPr/>
        </p:nvSpPr>
        <p:spPr>
          <a:xfrm>
            <a:off x="4818757" y="2013496"/>
            <a:ext cx="6687502"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rPr>
              <a:t>Falling grades or academic decline</a:t>
            </a:r>
            <a:endParaRPr lang="en-US" sz="1275" dirty="0"/>
          </a:p>
        </p:txBody>
      </p:sp>
      <p:sp>
        <p:nvSpPr>
          <p:cNvPr id="40" name="SK-20-text-39"/>
          <p:cNvSpPr/>
          <p:nvPr/>
        </p:nvSpPr>
        <p:spPr>
          <a:xfrm>
            <a:off x="4818757" y="2335411"/>
            <a:ext cx="6104572"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rPr>
              <a:t>Frequent absenteeism or truancy</a:t>
            </a:r>
            <a:endParaRPr lang="en-US" sz="1275" dirty="0"/>
          </a:p>
        </p:txBody>
      </p:sp>
      <p:sp>
        <p:nvSpPr>
          <p:cNvPr id="41" name="SK-20-text-40"/>
          <p:cNvSpPr/>
          <p:nvPr/>
        </p:nvSpPr>
        <p:spPr>
          <a:xfrm>
            <a:off x="4818757" y="2657326"/>
            <a:ext cx="6687502"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rPr>
              <a:t>Disruptive or rebellious behaviour</a:t>
            </a:r>
            <a:endParaRPr lang="en-US" sz="1275" dirty="0"/>
          </a:p>
        </p:txBody>
      </p:sp>
      <p:sp>
        <p:nvSpPr>
          <p:cNvPr id="42" name="SK-20-text-41"/>
          <p:cNvSpPr/>
          <p:nvPr/>
        </p:nvSpPr>
        <p:spPr>
          <a:xfrm>
            <a:off x="4818757" y="2979241"/>
            <a:ext cx="7076122"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rPr>
              <a:t>Loss of interest in extracurriculars</a:t>
            </a:r>
            <a:endParaRPr lang="en-US" sz="1275" dirty="0"/>
          </a:p>
        </p:txBody>
      </p:sp>
      <p:sp>
        <p:nvSpPr>
          <p:cNvPr id="43" name="SK-20-text-42"/>
          <p:cNvSpPr/>
          <p:nvPr/>
        </p:nvSpPr>
        <p:spPr>
          <a:xfrm>
            <a:off x="4818757" y="3301157"/>
            <a:ext cx="5715952"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rPr>
              <a:t>Isolation during lunch/breaks</a:t>
            </a:r>
            <a:endParaRPr lang="en-US" sz="1275" dirty="0"/>
          </a:p>
        </p:txBody>
      </p:sp>
      <p:sp>
        <p:nvSpPr>
          <p:cNvPr id="44" name="SK-20-text-43"/>
          <p:cNvSpPr/>
          <p:nvPr/>
        </p:nvSpPr>
        <p:spPr>
          <a:xfrm>
            <a:off x="8775650" y="1432471"/>
            <a:ext cx="34163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11827"/>
                </a:solidFill>
                <a:latin typeface="Inter" pitchFamily="34" charset="0"/>
                <a:ea typeface="Inter" pitchFamily="34" charset="-122"/>
                <a:cs typeface="Inter" pitchFamily="34" charset="-120"/>
              </a:rPr>
              <a:t>Social &amp; Lifestyle</a:t>
            </a:r>
            <a:endParaRPr lang="en-US" sz="1500" dirty="0"/>
          </a:p>
        </p:txBody>
      </p:sp>
      <p:sp>
        <p:nvSpPr>
          <p:cNvPr id="45" name="SK-20-text-44"/>
          <p:cNvSpPr/>
          <p:nvPr/>
        </p:nvSpPr>
        <p:spPr>
          <a:xfrm>
            <a:off x="8578007" y="2013496"/>
            <a:ext cx="3613993"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rPr>
              <a:t>Withdrawal from friends/family</a:t>
            </a:r>
            <a:endParaRPr lang="en-US" sz="1275" dirty="0"/>
          </a:p>
        </p:txBody>
      </p:sp>
      <p:sp>
        <p:nvSpPr>
          <p:cNvPr id="46" name="SK-20-text-45"/>
          <p:cNvSpPr/>
          <p:nvPr/>
        </p:nvSpPr>
        <p:spPr>
          <a:xfrm>
            <a:off x="8578007" y="2335411"/>
            <a:ext cx="3613993"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rPr>
              <a:t>Deterioration in peer relationships</a:t>
            </a:r>
            <a:endParaRPr lang="en-US" sz="1275" dirty="0"/>
          </a:p>
        </p:txBody>
      </p:sp>
      <p:sp>
        <p:nvSpPr>
          <p:cNvPr id="47" name="SK-20-text-46"/>
          <p:cNvSpPr/>
          <p:nvPr/>
        </p:nvSpPr>
        <p:spPr>
          <a:xfrm>
            <a:off x="8578007" y="2657326"/>
            <a:ext cx="3613993"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rPr>
              <a:t>Increased alcohol or drug use</a:t>
            </a:r>
            <a:endParaRPr lang="en-US" sz="1275" dirty="0"/>
          </a:p>
        </p:txBody>
      </p:sp>
      <p:sp>
        <p:nvSpPr>
          <p:cNvPr id="48" name="SK-20-text-47"/>
          <p:cNvSpPr/>
          <p:nvPr/>
        </p:nvSpPr>
        <p:spPr>
          <a:xfrm>
            <a:off x="8578007" y="2979241"/>
            <a:ext cx="3613993"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rPr>
              <a:t>Risky impulsive acts / running away</a:t>
            </a:r>
            <a:endParaRPr lang="en-US" sz="1275" dirty="0"/>
          </a:p>
        </p:txBody>
      </p:sp>
      <p:sp>
        <p:nvSpPr>
          <p:cNvPr id="49" name="SK-20-text-48"/>
          <p:cNvSpPr/>
          <p:nvPr/>
        </p:nvSpPr>
        <p:spPr>
          <a:xfrm>
            <a:off x="8578007" y="3301157"/>
            <a:ext cx="3613993"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rPr>
              <a:t>Sudden weight change or neglect</a:t>
            </a:r>
            <a:endParaRPr lang="en-US" sz="1275" dirty="0"/>
          </a:p>
        </p:txBody>
      </p:sp>
      <p:sp>
        <p:nvSpPr>
          <p:cNvPr id="50" name="SK-20-text-49"/>
          <p:cNvSpPr/>
          <p:nvPr/>
        </p:nvSpPr>
        <p:spPr>
          <a:xfrm>
            <a:off x="1333500" y="4590752"/>
            <a:ext cx="101822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D0021B"/>
                </a:solidFill>
                <a:latin typeface="Inter" pitchFamily="34" charset="0"/>
                <a:ea typeface="Inter" pitchFamily="34" charset="-122"/>
                <a:cs typeface="Inter" pitchFamily="34" charset="-120"/>
              </a:rPr>
              <a:t>URGENT RED FLAG</a:t>
            </a:r>
            <a:endParaRPr lang="en-US" sz="1350" dirty="0"/>
          </a:p>
        </p:txBody>
      </p:sp>
      <p:sp>
        <p:nvSpPr>
          <p:cNvPr id="51" name="SK-20-text-50"/>
          <p:cNvSpPr/>
          <p:nvPr/>
        </p:nvSpPr>
        <p:spPr>
          <a:xfrm>
            <a:off x="1333500" y="4886027"/>
            <a:ext cx="108585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11827"/>
                </a:solidFill>
              </a:rPr>
              <a:t>Any active suicidal ideas or plans in a young person need urgent CAMHS assessment and immediate safeguarding consideration.</a:t>
            </a:r>
            <a:endParaRPr lang="en-US" sz="1350" dirty="0"/>
          </a:p>
        </p:txBody>
      </p:sp>
      <p:sp>
        <p:nvSpPr>
          <p:cNvPr id="52" name="SK-20-text-51"/>
          <p:cNvSpPr/>
          <p:nvPr/>
        </p:nvSpPr>
        <p:spPr>
          <a:xfrm>
            <a:off x="0" y="6429375"/>
            <a:ext cx="11049000" cy="428625"/>
          </a:xfrm>
          <a:prstGeom prst="rect">
            <a:avLst/>
          </a:prstGeom>
          <a:noFill/>
          <a:ln/>
        </p:spPr>
        <p:txBody>
          <a:bodyPr vert="horz" wrap="square" lIns="0" tIns="0" rIns="0" bIns="0" rtlCol="0" anchor="ctr"/>
          <a:lstStyle/>
          <a:p>
            <a:pPr marL="0" indent="0" algn="r">
              <a:lnSpc>
                <a:spcPts val="1575"/>
              </a:lnSpc>
              <a:buNone/>
            </a:pPr>
            <a:r>
              <a:rPr lang="en-US" sz="1050" dirty="0">
                <a:solidFill>
                  <a:srgbClr val="9CA3AF"/>
                </a:solidFill>
              </a:rPr>
              <a:t>www.bradfordvts.co.uk</a:t>
            </a:r>
            <a:endParaRPr lang="en-US" sz="10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3-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3-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3-img-3" descr="preencoded.png"/>
          <p:cNvPicPr>
            <a:picLocks noChangeAspect="1"/>
          </p:cNvPicPr>
          <p:nvPr/>
        </p:nvPicPr>
        <p:blipFill>
          <a:blip r:embed="rId5"/>
          <a:stretch>
            <a:fillRect/>
          </a:stretch>
        </p:blipFill>
        <p:spPr>
          <a:xfrm>
            <a:off x="571500" y="381000"/>
            <a:ext cx="57150" cy="381000"/>
          </a:xfrm>
          <a:prstGeom prst="rect">
            <a:avLst/>
          </a:prstGeom>
        </p:spPr>
      </p:pic>
      <p:pic>
        <p:nvPicPr>
          <p:cNvPr id="5" name="SK-3-img-4" descr="preencoded.png"/>
          <p:cNvPicPr>
            <a:picLocks noChangeAspect="1"/>
          </p:cNvPicPr>
          <p:nvPr/>
        </p:nvPicPr>
        <p:blipFill>
          <a:blip r:embed="rId6"/>
          <a:stretch>
            <a:fillRect/>
          </a:stretch>
        </p:blipFill>
        <p:spPr>
          <a:xfrm>
            <a:off x="571500" y="2038350"/>
            <a:ext cx="5334000" cy="735211"/>
          </a:xfrm>
          <a:prstGeom prst="rect">
            <a:avLst/>
          </a:prstGeom>
        </p:spPr>
      </p:pic>
      <p:pic>
        <p:nvPicPr>
          <p:cNvPr id="6" name="SK-3-img-5" descr="preencoded.png"/>
          <p:cNvPicPr>
            <a:picLocks noChangeAspect="1"/>
          </p:cNvPicPr>
          <p:nvPr/>
        </p:nvPicPr>
        <p:blipFill>
          <a:blip r:embed="rId7"/>
          <a:stretch>
            <a:fillRect/>
          </a:stretch>
        </p:blipFill>
        <p:spPr>
          <a:xfrm>
            <a:off x="685800" y="2152650"/>
            <a:ext cx="342900" cy="342900"/>
          </a:xfrm>
          <a:prstGeom prst="rect">
            <a:avLst/>
          </a:prstGeom>
        </p:spPr>
      </p:pic>
      <p:pic>
        <p:nvPicPr>
          <p:cNvPr id="7" name="SK-3-img-6" descr="preencoded.png"/>
          <p:cNvPicPr>
            <a:picLocks noChangeAspect="1"/>
          </p:cNvPicPr>
          <p:nvPr/>
        </p:nvPicPr>
        <p:blipFill>
          <a:blip r:embed="rId8"/>
          <a:stretch>
            <a:fillRect/>
          </a:stretch>
        </p:blipFill>
        <p:spPr>
          <a:xfrm>
            <a:off x="750094" y="2236440"/>
            <a:ext cx="214313" cy="175320"/>
          </a:xfrm>
          <a:prstGeom prst="rect">
            <a:avLst/>
          </a:prstGeom>
        </p:spPr>
      </p:pic>
      <p:pic>
        <p:nvPicPr>
          <p:cNvPr id="8" name="SK-3-img-7" descr="preencoded.png"/>
          <p:cNvPicPr>
            <a:picLocks noChangeAspect="1"/>
          </p:cNvPicPr>
          <p:nvPr/>
        </p:nvPicPr>
        <p:blipFill>
          <a:blip r:embed="rId6"/>
          <a:stretch>
            <a:fillRect/>
          </a:stretch>
        </p:blipFill>
        <p:spPr>
          <a:xfrm>
            <a:off x="6286500" y="2038350"/>
            <a:ext cx="5334000" cy="735211"/>
          </a:xfrm>
          <a:prstGeom prst="rect">
            <a:avLst/>
          </a:prstGeom>
        </p:spPr>
      </p:pic>
      <p:pic>
        <p:nvPicPr>
          <p:cNvPr id="9" name="SK-3-img-8" descr="preencoded.png"/>
          <p:cNvPicPr>
            <a:picLocks noChangeAspect="1"/>
          </p:cNvPicPr>
          <p:nvPr/>
        </p:nvPicPr>
        <p:blipFill>
          <a:blip r:embed="rId7"/>
          <a:stretch>
            <a:fillRect/>
          </a:stretch>
        </p:blipFill>
        <p:spPr>
          <a:xfrm>
            <a:off x="6400800" y="2152650"/>
            <a:ext cx="342900" cy="342900"/>
          </a:xfrm>
          <a:prstGeom prst="rect">
            <a:avLst/>
          </a:prstGeom>
        </p:spPr>
      </p:pic>
      <p:pic>
        <p:nvPicPr>
          <p:cNvPr id="10" name="SK-3-img-9" descr="preencoded.png"/>
          <p:cNvPicPr>
            <a:picLocks noChangeAspect="1"/>
          </p:cNvPicPr>
          <p:nvPr/>
        </p:nvPicPr>
        <p:blipFill>
          <a:blip r:embed="rId9"/>
          <a:stretch>
            <a:fillRect/>
          </a:stretch>
        </p:blipFill>
        <p:spPr>
          <a:xfrm>
            <a:off x="6465094" y="2236440"/>
            <a:ext cx="214313" cy="175320"/>
          </a:xfrm>
          <a:prstGeom prst="rect">
            <a:avLst/>
          </a:prstGeom>
        </p:spPr>
      </p:pic>
      <p:pic>
        <p:nvPicPr>
          <p:cNvPr id="11" name="SK-3-img-10" descr="preencoded.png"/>
          <p:cNvPicPr>
            <a:picLocks noChangeAspect="1"/>
          </p:cNvPicPr>
          <p:nvPr/>
        </p:nvPicPr>
        <p:blipFill>
          <a:blip r:embed="rId6"/>
          <a:stretch>
            <a:fillRect/>
          </a:stretch>
        </p:blipFill>
        <p:spPr>
          <a:xfrm>
            <a:off x="571500" y="2964061"/>
            <a:ext cx="5334000" cy="735211"/>
          </a:xfrm>
          <a:prstGeom prst="rect">
            <a:avLst/>
          </a:prstGeom>
        </p:spPr>
      </p:pic>
      <p:pic>
        <p:nvPicPr>
          <p:cNvPr id="12" name="SK-3-img-11" descr="preencoded.png"/>
          <p:cNvPicPr>
            <a:picLocks noChangeAspect="1"/>
          </p:cNvPicPr>
          <p:nvPr/>
        </p:nvPicPr>
        <p:blipFill>
          <a:blip r:embed="rId7"/>
          <a:stretch>
            <a:fillRect/>
          </a:stretch>
        </p:blipFill>
        <p:spPr>
          <a:xfrm>
            <a:off x="685800" y="3078361"/>
            <a:ext cx="342900" cy="342900"/>
          </a:xfrm>
          <a:prstGeom prst="rect">
            <a:avLst/>
          </a:prstGeom>
        </p:spPr>
      </p:pic>
      <p:pic>
        <p:nvPicPr>
          <p:cNvPr id="13" name="SK-3-img-12" descr="preencoded.png"/>
          <p:cNvPicPr>
            <a:picLocks noChangeAspect="1"/>
          </p:cNvPicPr>
          <p:nvPr/>
        </p:nvPicPr>
        <p:blipFill>
          <a:blip r:embed="rId10"/>
          <a:stretch>
            <a:fillRect/>
          </a:stretch>
        </p:blipFill>
        <p:spPr>
          <a:xfrm>
            <a:off x="750094" y="3162151"/>
            <a:ext cx="214313" cy="175320"/>
          </a:xfrm>
          <a:prstGeom prst="rect">
            <a:avLst/>
          </a:prstGeom>
        </p:spPr>
      </p:pic>
      <p:pic>
        <p:nvPicPr>
          <p:cNvPr id="14" name="SK-3-img-13" descr="preencoded.png"/>
          <p:cNvPicPr>
            <a:picLocks noChangeAspect="1"/>
          </p:cNvPicPr>
          <p:nvPr/>
        </p:nvPicPr>
        <p:blipFill>
          <a:blip r:embed="rId6"/>
          <a:stretch>
            <a:fillRect/>
          </a:stretch>
        </p:blipFill>
        <p:spPr>
          <a:xfrm>
            <a:off x="6286500" y="2964061"/>
            <a:ext cx="5334000" cy="735211"/>
          </a:xfrm>
          <a:prstGeom prst="rect">
            <a:avLst/>
          </a:prstGeom>
        </p:spPr>
      </p:pic>
      <p:pic>
        <p:nvPicPr>
          <p:cNvPr id="15" name="SK-3-img-14" descr="preencoded.png"/>
          <p:cNvPicPr>
            <a:picLocks noChangeAspect="1"/>
          </p:cNvPicPr>
          <p:nvPr/>
        </p:nvPicPr>
        <p:blipFill>
          <a:blip r:embed="rId7"/>
          <a:stretch>
            <a:fillRect/>
          </a:stretch>
        </p:blipFill>
        <p:spPr>
          <a:xfrm>
            <a:off x="6400800" y="3078361"/>
            <a:ext cx="342900" cy="342900"/>
          </a:xfrm>
          <a:prstGeom prst="rect">
            <a:avLst/>
          </a:prstGeom>
        </p:spPr>
      </p:pic>
      <p:pic>
        <p:nvPicPr>
          <p:cNvPr id="16" name="SK-3-img-15" descr="preencoded.png"/>
          <p:cNvPicPr>
            <a:picLocks noChangeAspect="1"/>
          </p:cNvPicPr>
          <p:nvPr/>
        </p:nvPicPr>
        <p:blipFill>
          <a:blip r:embed="rId11"/>
          <a:stretch>
            <a:fillRect/>
          </a:stretch>
        </p:blipFill>
        <p:spPr>
          <a:xfrm>
            <a:off x="6465094" y="3162151"/>
            <a:ext cx="214313" cy="175320"/>
          </a:xfrm>
          <a:prstGeom prst="rect">
            <a:avLst/>
          </a:prstGeom>
        </p:spPr>
      </p:pic>
      <p:pic>
        <p:nvPicPr>
          <p:cNvPr id="17" name="SK-3-img-16" descr="preencoded.png"/>
          <p:cNvPicPr>
            <a:picLocks noChangeAspect="1"/>
          </p:cNvPicPr>
          <p:nvPr/>
        </p:nvPicPr>
        <p:blipFill>
          <a:blip r:embed="rId12"/>
          <a:stretch>
            <a:fillRect/>
          </a:stretch>
        </p:blipFill>
        <p:spPr>
          <a:xfrm>
            <a:off x="571500" y="3889772"/>
            <a:ext cx="5334000" cy="571500"/>
          </a:xfrm>
          <a:prstGeom prst="rect">
            <a:avLst/>
          </a:prstGeom>
        </p:spPr>
      </p:pic>
      <p:pic>
        <p:nvPicPr>
          <p:cNvPr id="18" name="SK-3-img-17" descr="preencoded.png"/>
          <p:cNvPicPr>
            <a:picLocks noChangeAspect="1"/>
          </p:cNvPicPr>
          <p:nvPr/>
        </p:nvPicPr>
        <p:blipFill>
          <a:blip r:embed="rId13"/>
          <a:stretch>
            <a:fillRect/>
          </a:stretch>
        </p:blipFill>
        <p:spPr>
          <a:xfrm>
            <a:off x="685800" y="4004072"/>
            <a:ext cx="342900" cy="342900"/>
          </a:xfrm>
          <a:prstGeom prst="rect">
            <a:avLst/>
          </a:prstGeom>
        </p:spPr>
      </p:pic>
      <p:pic>
        <p:nvPicPr>
          <p:cNvPr id="19" name="SK-3-img-18" descr="preencoded.png"/>
          <p:cNvPicPr>
            <a:picLocks noChangeAspect="1"/>
          </p:cNvPicPr>
          <p:nvPr/>
        </p:nvPicPr>
        <p:blipFill>
          <a:blip r:embed="rId14"/>
          <a:stretch>
            <a:fillRect/>
          </a:stretch>
        </p:blipFill>
        <p:spPr>
          <a:xfrm>
            <a:off x="750094" y="4087862"/>
            <a:ext cx="214313" cy="175320"/>
          </a:xfrm>
          <a:prstGeom prst="rect">
            <a:avLst/>
          </a:prstGeom>
        </p:spPr>
      </p:pic>
      <p:pic>
        <p:nvPicPr>
          <p:cNvPr id="20" name="SK-3-img-19" descr="preencoded.png"/>
          <p:cNvPicPr>
            <a:picLocks noChangeAspect="1"/>
          </p:cNvPicPr>
          <p:nvPr/>
        </p:nvPicPr>
        <p:blipFill>
          <a:blip r:embed="rId12"/>
          <a:stretch>
            <a:fillRect/>
          </a:stretch>
        </p:blipFill>
        <p:spPr>
          <a:xfrm>
            <a:off x="6286500" y="3889772"/>
            <a:ext cx="5334000" cy="571500"/>
          </a:xfrm>
          <a:prstGeom prst="rect">
            <a:avLst/>
          </a:prstGeom>
        </p:spPr>
      </p:pic>
      <p:pic>
        <p:nvPicPr>
          <p:cNvPr id="21" name="SK-3-img-20" descr="preencoded.png"/>
          <p:cNvPicPr>
            <a:picLocks noChangeAspect="1"/>
          </p:cNvPicPr>
          <p:nvPr/>
        </p:nvPicPr>
        <p:blipFill>
          <a:blip r:embed="rId13"/>
          <a:stretch>
            <a:fillRect/>
          </a:stretch>
        </p:blipFill>
        <p:spPr>
          <a:xfrm>
            <a:off x="6400800" y="4004072"/>
            <a:ext cx="342900" cy="342900"/>
          </a:xfrm>
          <a:prstGeom prst="rect">
            <a:avLst/>
          </a:prstGeom>
        </p:spPr>
      </p:pic>
      <p:pic>
        <p:nvPicPr>
          <p:cNvPr id="22" name="SK-3-img-21" descr="preencoded.png"/>
          <p:cNvPicPr>
            <a:picLocks noChangeAspect="1"/>
          </p:cNvPicPr>
          <p:nvPr/>
        </p:nvPicPr>
        <p:blipFill>
          <a:blip r:embed="rId15"/>
          <a:stretch>
            <a:fillRect/>
          </a:stretch>
        </p:blipFill>
        <p:spPr>
          <a:xfrm>
            <a:off x="6465094" y="4087862"/>
            <a:ext cx="214313" cy="175320"/>
          </a:xfrm>
          <a:prstGeom prst="rect">
            <a:avLst/>
          </a:prstGeom>
        </p:spPr>
      </p:pic>
      <p:pic>
        <p:nvPicPr>
          <p:cNvPr id="23" name="SK-3-img-22" descr="preencoded.png"/>
          <p:cNvPicPr>
            <a:picLocks noChangeAspect="1"/>
          </p:cNvPicPr>
          <p:nvPr/>
        </p:nvPicPr>
        <p:blipFill>
          <a:blip r:embed="rId12"/>
          <a:stretch>
            <a:fillRect/>
          </a:stretch>
        </p:blipFill>
        <p:spPr>
          <a:xfrm>
            <a:off x="571500" y="4651772"/>
            <a:ext cx="5334000" cy="571500"/>
          </a:xfrm>
          <a:prstGeom prst="rect">
            <a:avLst/>
          </a:prstGeom>
        </p:spPr>
      </p:pic>
      <p:pic>
        <p:nvPicPr>
          <p:cNvPr id="24" name="SK-3-img-23" descr="preencoded.png"/>
          <p:cNvPicPr>
            <a:picLocks noChangeAspect="1"/>
          </p:cNvPicPr>
          <p:nvPr/>
        </p:nvPicPr>
        <p:blipFill>
          <a:blip r:embed="rId13"/>
          <a:stretch>
            <a:fillRect/>
          </a:stretch>
        </p:blipFill>
        <p:spPr>
          <a:xfrm>
            <a:off x="685800" y="4766072"/>
            <a:ext cx="342900" cy="342900"/>
          </a:xfrm>
          <a:prstGeom prst="rect">
            <a:avLst/>
          </a:prstGeom>
        </p:spPr>
      </p:pic>
      <p:pic>
        <p:nvPicPr>
          <p:cNvPr id="25" name="SK-3-img-24" descr="preencoded.png"/>
          <p:cNvPicPr>
            <a:picLocks noChangeAspect="1"/>
          </p:cNvPicPr>
          <p:nvPr/>
        </p:nvPicPr>
        <p:blipFill>
          <a:blip r:embed="rId16"/>
          <a:stretch>
            <a:fillRect/>
          </a:stretch>
        </p:blipFill>
        <p:spPr>
          <a:xfrm>
            <a:off x="750094" y="4849862"/>
            <a:ext cx="214313" cy="175320"/>
          </a:xfrm>
          <a:prstGeom prst="rect">
            <a:avLst/>
          </a:prstGeom>
        </p:spPr>
      </p:pic>
      <p:pic>
        <p:nvPicPr>
          <p:cNvPr id="26" name="SK-3-img-25" descr="preencoded.png"/>
          <p:cNvPicPr>
            <a:picLocks noChangeAspect="1"/>
          </p:cNvPicPr>
          <p:nvPr/>
        </p:nvPicPr>
        <p:blipFill>
          <a:blip r:embed="rId12"/>
          <a:stretch>
            <a:fillRect/>
          </a:stretch>
        </p:blipFill>
        <p:spPr>
          <a:xfrm>
            <a:off x="6286500" y="4651772"/>
            <a:ext cx="5334000" cy="571500"/>
          </a:xfrm>
          <a:prstGeom prst="rect">
            <a:avLst/>
          </a:prstGeom>
        </p:spPr>
      </p:pic>
      <p:pic>
        <p:nvPicPr>
          <p:cNvPr id="27" name="SK-3-img-26" descr="preencoded.png"/>
          <p:cNvPicPr>
            <a:picLocks noChangeAspect="1"/>
          </p:cNvPicPr>
          <p:nvPr/>
        </p:nvPicPr>
        <p:blipFill>
          <a:blip r:embed="rId13"/>
          <a:stretch>
            <a:fillRect/>
          </a:stretch>
        </p:blipFill>
        <p:spPr>
          <a:xfrm>
            <a:off x="6400800" y="4766072"/>
            <a:ext cx="342900" cy="342900"/>
          </a:xfrm>
          <a:prstGeom prst="rect">
            <a:avLst/>
          </a:prstGeom>
        </p:spPr>
      </p:pic>
      <p:pic>
        <p:nvPicPr>
          <p:cNvPr id="28" name="SK-3-img-27" descr="preencoded.png"/>
          <p:cNvPicPr>
            <a:picLocks noChangeAspect="1"/>
          </p:cNvPicPr>
          <p:nvPr/>
        </p:nvPicPr>
        <p:blipFill>
          <a:blip r:embed="rId17"/>
          <a:stretch>
            <a:fillRect/>
          </a:stretch>
        </p:blipFill>
        <p:spPr>
          <a:xfrm>
            <a:off x="6465094" y="4849862"/>
            <a:ext cx="214313" cy="175320"/>
          </a:xfrm>
          <a:prstGeom prst="rect">
            <a:avLst/>
          </a:prstGeom>
        </p:spPr>
      </p:pic>
      <p:pic>
        <p:nvPicPr>
          <p:cNvPr id="29" name="SK-3-img-28" descr="preencoded.png"/>
          <p:cNvPicPr>
            <a:picLocks noChangeAspect="1"/>
          </p:cNvPicPr>
          <p:nvPr/>
        </p:nvPicPr>
        <p:blipFill>
          <a:blip r:embed="rId18"/>
          <a:stretch>
            <a:fillRect/>
          </a:stretch>
        </p:blipFill>
        <p:spPr>
          <a:xfrm>
            <a:off x="0" y="6429375"/>
            <a:ext cx="12192000" cy="428625"/>
          </a:xfrm>
          <a:prstGeom prst="rect">
            <a:avLst/>
          </a:prstGeom>
        </p:spPr>
      </p:pic>
      <p:sp>
        <p:nvSpPr>
          <p:cNvPr id="30" name="SK-3-text-29"/>
          <p:cNvSpPr/>
          <p:nvPr/>
        </p:nvSpPr>
        <p:spPr>
          <a:xfrm>
            <a:off x="781050" y="381000"/>
            <a:ext cx="6370320" cy="365671"/>
          </a:xfrm>
          <a:prstGeom prst="rect">
            <a:avLst/>
          </a:prstGeom>
          <a:noFill/>
          <a:ln/>
        </p:spPr>
        <p:txBody>
          <a:bodyPr vert="horz" wrap="square" lIns="0" tIns="0" rIns="0" bIns="0" rtlCol="0" anchor="ctr"/>
          <a:lstStyle/>
          <a:p>
            <a:pPr marL="0" indent="0">
              <a:lnSpc>
                <a:spcPts val="2880"/>
              </a:lnSpc>
              <a:buNone/>
            </a:pPr>
            <a:r>
              <a:rPr lang="en-US" sz="2400" b="1" kern="0" spc="-38" dirty="0">
                <a:solidFill>
                  <a:srgbClr val="111827"/>
                </a:solidFill>
                <a:latin typeface="Inter" pitchFamily="34" charset="0"/>
                <a:ea typeface="Inter" pitchFamily="34" charset="-122"/>
                <a:cs typeface="Inter" pitchFamily="34" charset="-120"/>
              </a:rPr>
              <a:t>LEARNING OUTCOMES</a:t>
            </a:r>
            <a:endParaRPr lang="en-US" sz="2400" dirty="0"/>
          </a:p>
        </p:txBody>
      </p:sp>
      <p:sp>
        <p:nvSpPr>
          <p:cNvPr id="31" name="SK-3-text-30"/>
          <p:cNvSpPr/>
          <p:nvPr/>
        </p:nvSpPr>
        <p:spPr>
          <a:xfrm>
            <a:off x="781050" y="784771"/>
            <a:ext cx="7437120" cy="200025"/>
          </a:xfrm>
          <a:prstGeom prst="rect">
            <a:avLst/>
          </a:prstGeom>
          <a:noFill/>
          <a:ln/>
        </p:spPr>
        <p:txBody>
          <a:bodyPr vert="horz" wrap="square" lIns="0" tIns="0" rIns="0" bIns="0" rtlCol="0" anchor="ctr"/>
          <a:lstStyle/>
          <a:p>
            <a:pPr marL="0" indent="0">
              <a:lnSpc>
                <a:spcPts val="1575"/>
              </a:lnSpc>
              <a:buNone/>
            </a:pPr>
            <a:r>
              <a:rPr lang="en-US" sz="1050" b="1" kern="0" spc="42" dirty="0">
                <a:solidFill>
                  <a:srgbClr val="9CA3AF"/>
                </a:solidFill>
              </a:rPr>
              <a:t>BRADFORD VTS TEACHING DECK • CLINICAL GUIDANCE</a:t>
            </a:r>
            <a:endParaRPr lang="en-US" sz="1050" dirty="0"/>
          </a:p>
        </p:txBody>
      </p:sp>
      <p:sp>
        <p:nvSpPr>
          <p:cNvPr id="32" name="SK-3-text-31"/>
          <p:cNvSpPr/>
          <p:nvPr/>
        </p:nvSpPr>
        <p:spPr>
          <a:xfrm>
            <a:off x="1181100" y="2152650"/>
            <a:ext cx="9211627" cy="253305"/>
          </a:xfrm>
          <a:prstGeom prst="rect">
            <a:avLst/>
          </a:prstGeom>
          <a:noFill/>
          <a:ln/>
        </p:spPr>
        <p:txBody>
          <a:bodyPr vert="horz" wrap="square" lIns="0" tIns="0" rIns="0" bIns="0" rtlCol="0" anchor="ctr"/>
          <a:lstStyle/>
          <a:p>
            <a:pPr marL="0" indent="0">
              <a:lnSpc>
                <a:spcPts val="1995"/>
              </a:lnSpc>
              <a:buNone/>
            </a:pPr>
            <a:r>
              <a:rPr lang="en-US" sz="1425" dirty="0">
                <a:solidFill>
                  <a:srgbClr val="111827"/>
                </a:solidFill>
              </a:rPr>
              <a:t>Ask directly and sensitively about suicide</a:t>
            </a:r>
            <a:endParaRPr lang="en-US" sz="1425" dirty="0"/>
          </a:p>
        </p:txBody>
      </p:sp>
      <p:sp>
        <p:nvSpPr>
          <p:cNvPr id="33" name="SK-3-text-32"/>
          <p:cNvSpPr/>
          <p:nvPr/>
        </p:nvSpPr>
        <p:spPr>
          <a:xfrm>
            <a:off x="6896100" y="2152650"/>
            <a:ext cx="4610100" cy="506611"/>
          </a:xfrm>
          <a:prstGeom prst="rect">
            <a:avLst/>
          </a:prstGeom>
          <a:noFill/>
          <a:ln/>
        </p:spPr>
        <p:txBody>
          <a:bodyPr vert="horz" wrap="square" lIns="0" tIns="0" rIns="0" bIns="0" rtlCol="0" anchor="ctr"/>
          <a:lstStyle/>
          <a:p>
            <a:pPr marL="0" indent="0">
              <a:lnSpc>
                <a:spcPts val="1995"/>
              </a:lnSpc>
              <a:buNone/>
            </a:pPr>
            <a:r>
              <a:rPr lang="en-US" sz="1425" dirty="0">
                <a:solidFill>
                  <a:srgbClr val="111827"/>
                </a:solidFill>
              </a:rPr>
              <a:t>Assess ideation, plan, intent, means and protective factors</a:t>
            </a:r>
            <a:endParaRPr lang="en-US" sz="1425" dirty="0"/>
          </a:p>
        </p:txBody>
      </p:sp>
      <p:sp>
        <p:nvSpPr>
          <p:cNvPr id="34" name="SK-3-text-33"/>
          <p:cNvSpPr/>
          <p:nvPr/>
        </p:nvSpPr>
        <p:spPr>
          <a:xfrm>
            <a:off x="1181100" y="3078361"/>
            <a:ext cx="10514647" cy="253305"/>
          </a:xfrm>
          <a:prstGeom prst="rect">
            <a:avLst/>
          </a:prstGeom>
          <a:noFill/>
          <a:ln/>
        </p:spPr>
        <p:txBody>
          <a:bodyPr vert="horz" wrap="square" lIns="0" tIns="0" rIns="0" bIns="0" rtlCol="0" anchor="ctr"/>
          <a:lstStyle/>
          <a:p>
            <a:pPr marL="0" indent="0">
              <a:lnSpc>
                <a:spcPts val="1995"/>
              </a:lnSpc>
              <a:buNone/>
            </a:pPr>
            <a:r>
              <a:rPr lang="en-US" sz="1425" dirty="0">
                <a:solidFill>
                  <a:srgbClr val="111827"/>
                </a:solidFill>
              </a:rPr>
              <a:t>Recognise urgent red flags and clinical triggers</a:t>
            </a:r>
            <a:endParaRPr lang="en-US" sz="1425" dirty="0"/>
          </a:p>
        </p:txBody>
      </p:sp>
      <p:sp>
        <p:nvSpPr>
          <p:cNvPr id="35" name="SK-3-text-34"/>
          <p:cNvSpPr/>
          <p:nvPr/>
        </p:nvSpPr>
        <p:spPr>
          <a:xfrm>
            <a:off x="6896100" y="3078361"/>
            <a:ext cx="4610100" cy="506611"/>
          </a:xfrm>
          <a:prstGeom prst="rect">
            <a:avLst/>
          </a:prstGeom>
          <a:noFill/>
          <a:ln/>
        </p:spPr>
        <p:txBody>
          <a:bodyPr vert="horz" wrap="square" lIns="0" tIns="0" rIns="0" bIns="0" rtlCol="0" anchor="ctr"/>
          <a:lstStyle/>
          <a:p>
            <a:pPr marL="0" indent="0">
              <a:lnSpc>
                <a:spcPts val="1995"/>
              </a:lnSpc>
              <a:buNone/>
            </a:pPr>
            <a:r>
              <a:rPr lang="en-US" sz="1425" dirty="0">
                <a:solidFill>
                  <a:srgbClr val="111827"/>
                </a:solidFill>
              </a:rPr>
              <a:t>Apply NICE NG225 principles on tools and risk stratification</a:t>
            </a:r>
            <a:endParaRPr lang="en-US" sz="1425" dirty="0"/>
          </a:p>
        </p:txBody>
      </p:sp>
      <p:sp>
        <p:nvSpPr>
          <p:cNvPr id="36" name="SK-3-text-35"/>
          <p:cNvSpPr/>
          <p:nvPr/>
        </p:nvSpPr>
        <p:spPr>
          <a:xfrm>
            <a:off x="1181100" y="4004072"/>
            <a:ext cx="9863137" cy="253305"/>
          </a:xfrm>
          <a:prstGeom prst="rect">
            <a:avLst/>
          </a:prstGeom>
          <a:noFill/>
          <a:ln/>
        </p:spPr>
        <p:txBody>
          <a:bodyPr vert="horz" wrap="square" lIns="0" tIns="0" rIns="0" bIns="0" rtlCol="0" anchor="ctr"/>
          <a:lstStyle/>
          <a:p>
            <a:pPr marL="0" indent="0">
              <a:lnSpc>
                <a:spcPts val="1995"/>
              </a:lnSpc>
              <a:buNone/>
            </a:pPr>
            <a:r>
              <a:rPr lang="en-US" sz="1425" dirty="0">
                <a:solidFill>
                  <a:srgbClr val="111827"/>
                </a:solidFill>
              </a:rPr>
              <a:t>Manage immediate safety within the GP setting</a:t>
            </a:r>
            <a:endParaRPr lang="en-US" sz="1425" dirty="0"/>
          </a:p>
        </p:txBody>
      </p:sp>
      <p:sp>
        <p:nvSpPr>
          <p:cNvPr id="37" name="SK-3-text-36"/>
          <p:cNvSpPr/>
          <p:nvPr/>
        </p:nvSpPr>
        <p:spPr>
          <a:xfrm>
            <a:off x="6896100" y="4004072"/>
            <a:ext cx="5295900" cy="253305"/>
          </a:xfrm>
          <a:prstGeom prst="rect">
            <a:avLst/>
          </a:prstGeom>
          <a:noFill/>
          <a:ln/>
        </p:spPr>
        <p:txBody>
          <a:bodyPr vert="horz" wrap="square" lIns="0" tIns="0" rIns="0" bIns="0" rtlCol="0" anchor="ctr"/>
          <a:lstStyle/>
          <a:p>
            <a:pPr marL="0" indent="0">
              <a:lnSpc>
                <a:spcPts val="1995"/>
              </a:lnSpc>
              <a:buNone/>
            </a:pPr>
            <a:r>
              <a:rPr lang="en-US" sz="1425" dirty="0">
                <a:solidFill>
                  <a:srgbClr val="111827"/>
                </a:solidFill>
              </a:rPr>
              <a:t>Document clinical reasoning defensibly</a:t>
            </a:r>
            <a:endParaRPr lang="en-US" sz="1425" dirty="0"/>
          </a:p>
        </p:txBody>
      </p:sp>
      <p:sp>
        <p:nvSpPr>
          <p:cNvPr id="38" name="SK-3-text-37"/>
          <p:cNvSpPr/>
          <p:nvPr/>
        </p:nvSpPr>
        <p:spPr>
          <a:xfrm>
            <a:off x="1181100" y="4766072"/>
            <a:ext cx="10080307" cy="253305"/>
          </a:xfrm>
          <a:prstGeom prst="rect">
            <a:avLst/>
          </a:prstGeom>
          <a:noFill/>
          <a:ln/>
        </p:spPr>
        <p:txBody>
          <a:bodyPr vert="horz" wrap="square" lIns="0" tIns="0" rIns="0" bIns="0" rtlCol="0" anchor="ctr"/>
          <a:lstStyle/>
          <a:p>
            <a:pPr marL="0" indent="0">
              <a:lnSpc>
                <a:spcPts val="1995"/>
              </a:lnSpc>
              <a:buNone/>
            </a:pPr>
            <a:r>
              <a:rPr lang="en-US" sz="1425" dirty="0">
                <a:solidFill>
                  <a:srgbClr val="111827"/>
                </a:solidFill>
              </a:rPr>
              <a:t>Adapt assessment for young people and students</a:t>
            </a:r>
            <a:endParaRPr lang="en-US" sz="1425" dirty="0"/>
          </a:p>
        </p:txBody>
      </p:sp>
      <p:sp>
        <p:nvSpPr>
          <p:cNvPr id="39" name="SK-3-text-38"/>
          <p:cNvSpPr/>
          <p:nvPr/>
        </p:nvSpPr>
        <p:spPr>
          <a:xfrm>
            <a:off x="6896100" y="4766072"/>
            <a:ext cx="5295900" cy="253305"/>
          </a:xfrm>
          <a:prstGeom prst="rect">
            <a:avLst/>
          </a:prstGeom>
          <a:noFill/>
          <a:ln/>
        </p:spPr>
        <p:txBody>
          <a:bodyPr vert="horz" wrap="square" lIns="0" tIns="0" rIns="0" bIns="0" rtlCol="0" anchor="ctr"/>
          <a:lstStyle/>
          <a:p>
            <a:pPr marL="0" indent="0">
              <a:lnSpc>
                <a:spcPts val="1995"/>
              </a:lnSpc>
              <a:buNone/>
            </a:pPr>
            <a:r>
              <a:rPr lang="en-US" sz="1425" dirty="0">
                <a:solidFill>
                  <a:srgbClr val="111827"/>
                </a:solidFill>
              </a:rPr>
              <a:t>Apply learning to AKT and SCA exam scenarios</a:t>
            </a:r>
            <a:endParaRPr lang="en-US" sz="1425" dirty="0"/>
          </a:p>
        </p:txBody>
      </p:sp>
      <p:sp>
        <p:nvSpPr>
          <p:cNvPr id="40" name="SK-3-text-39"/>
          <p:cNvSpPr/>
          <p:nvPr/>
        </p:nvSpPr>
        <p:spPr>
          <a:xfrm>
            <a:off x="5344864" y="6543675"/>
            <a:ext cx="3436620" cy="200025"/>
          </a:xfrm>
          <a:prstGeom prst="rect">
            <a:avLst/>
          </a:prstGeom>
          <a:noFill/>
          <a:ln/>
        </p:spPr>
        <p:txBody>
          <a:bodyPr vert="horz" wrap="square" lIns="0" tIns="0" rIns="0" bIns="0" rtlCol="0" anchor="ctr"/>
          <a:lstStyle/>
          <a:p>
            <a:pPr marL="0" indent="0">
              <a:lnSpc>
                <a:spcPts val="1575"/>
              </a:lnSpc>
              <a:buNone/>
            </a:pPr>
            <a:r>
              <a:rPr lang="en-US" sz="1050" b="1" u="sng" kern="0" spc="42" dirty="0">
                <a:solidFill>
                  <a:srgbClr val="9CA3AF"/>
                </a:solidFill>
                <a:hlinkClick r:id="rId19" tooltip="https://www.bradfordvts.co.uk/">
                  <a:extLst>
                    <a:ext uri="{A12FA001-AC4F-418D-AE19-62706E023703}">
                      <ahyp:hlinkClr xmlns:ahyp="http://schemas.microsoft.com/office/drawing/2018/hyperlinkcolor" val="tx"/>
                    </a:ext>
                  </a:extLst>
                </a:hlinkClick>
              </a:rPr>
              <a:t>www.bradfordvts.co.uk</a:t>
            </a:r>
            <a:endParaRPr lang="en-US" sz="1050" dirty="0"/>
          </a:p>
        </p:txBody>
      </p:sp>
      <p:sp>
        <p:nvSpPr>
          <p:cNvPr id="41" name="SK-3-text-39-link-hitbox-1">
            <a:hlinkClick r:id="rId19" tooltip="https://www.bradfordvts.co.uk/"/>
          </p:cNvPr>
          <p:cNvSpPr/>
          <p:nvPr/>
        </p:nvSpPr>
        <p:spPr>
          <a:xfrm>
            <a:off x="5344864" y="6562725"/>
            <a:ext cx="3436620" cy="152400"/>
          </a:xfrm>
          <a:prstGeom prst="rect">
            <a:avLst/>
          </a:prstGeom>
          <a:solidFill>
            <a:srgbClr val="FFFFFF">
              <a:alpha val="0"/>
            </a:srgbClr>
          </a:solidFill>
          <a:ln w="12700">
            <a:solidFill>
              <a:srgbClr val="333333">
                <a:alpha val="0"/>
              </a:srgbClr>
            </a:solidFill>
            <a:prstDash val="solid"/>
          </a:ln>
        </p:spPr>
        <p:txBody>
          <a:bodyPr/>
          <a:lstStyle/>
          <a:p>
            <a:endParaRPr lang="en-GB"/>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1-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1-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1-img-3" descr="preencoded.png"/>
          <p:cNvPicPr>
            <a:picLocks noChangeAspect="1"/>
          </p:cNvPicPr>
          <p:nvPr/>
        </p:nvPicPr>
        <p:blipFill>
          <a:blip r:embed="rId5"/>
          <a:stretch>
            <a:fillRect/>
          </a:stretch>
        </p:blipFill>
        <p:spPr>
          <a:xfrm>
            <a:off x="571500" y="381000"/>
            <a:ext cx="57150" cy="419100"/>
          </a:xfrm>
          <a:prstGeom prst="rect">
            <a:avLst/>
          </a:prstGeom>
        </p:spPr>
      </p:pic>
      <p:pic>
        <p:nvPicPr>
          <p:cNvPr id="5" name="SK-21-img-4" descr="preencoded.png"/>
          <p:cNvPicPr>
            <a:picLocks noChangeAspect="1"/>
          </p:cNvPicPr>
          <p:nvPr/>
        </p:nvPicPr>
        <p:blipFill>
          <a:blip r:embed="rId6"/>
          <a:stretch>
            <a:fillRect/>
          </a:stretch>
        </p:blipFill>
        <p:spPr>
          <a:xfrm>
            <a:off x="571500" y="1175296"/>
            <a:ext cx="5448300" cy="3939629"/>
          </a:xfrm>
          <a:prstGeom prst="rect">
            <a:avLst/>
          </a:prstGeom>
        </p:spPr>
      </p:pic>
      <p:pic>
        <p:nvPicPr>
          <p:cNvPr id="6" name="SK-21-img-5" descr="preencoded.png"/>
          <p:cNvPicPr>
            <a:picLocks noChangeAspect="1"/>
          </p:cNvPicPr>
          <p:nvPr/>
        </p:nvPicPr>
        <p:blipFill>
          <a:blip r:embed="rId7"/>
          <a:stretch>
            <a:fillRect/>
          </a:stretch>
        </p:blipFill>
        <p:spPr>
          <a:xfrm>
            <a:off x="723900" y="1375321"/>
            <a:ext cx="238125" cy="190500"/>
          </a:xfrm>
          <a:prstGeom prst="rect">
            <a:avLst/>
          </a:prstGeom>
        </p:spPr>
      </p:pic>
      <p:pic>
        <p:nvPicPr>
          <p:cNvPr id="7" name="SK-21-img-6" descr="preencoded.png"/>
          <p:cNvPicPr>
            <a:picLocks noChangeAspect="1"/>
          </p:cNvPicPr>
          <p:nvPr/>
        </p:nvPicPr>
        <p:blipFill>
          <a:blip r:embed="rId8"/>
          <a:stretch>
            <a:fillRect/>
          </a:stretch>
        </p:blipFill>
        <p:spPr>
          <a:xfrm>
            <a:off x="723900" y="3413671"/>
            <a:ext cx="5143500" cy="854273"/>
          </a:xfrm>
          <a:prstGeom prst="rect">
            <a:avLst/>
          </a:prstGeom>
        </p:spPr>
      </p:pic>
      <p:pic>
        <p:nvPicPr>
          <p:cNvPr id="8" name="SK-21-img-7" descr="preencoded.png"/>
          <p:cNvPicPr>
            <a:picLocks noChangeAspect="1"/>
          </p:cNvPicPr>
          <p:nvPr/>
        </p:nvPicPr>
        <p:blipFill>
          <a:blip r:embed="rId6"/>
          <a:stretch>
            <a:fillRect/>
          </a:stretch>
        </p:blipFill>
        <p:spPr>
          <a:xfrm>
            <a:off x="6172200" y="1175296"/>
            <a:ext cx="5448300" cy="3939629"/>
          </a:xfrm>
          <a:prstGeom prst="rect">
            <a:avLst/>
          </a:prstGeom>
        </p:spPr>
      </p:pic>
      <p:pic>
        <p:nvPicPr>
          <p:cNvPr id="9" name="SK-21-img-8" descr="preencoded.png"/>
          <p:cNvPicPr>
            <a:picLocks noChangeAspect="1"/>
          </p:cNvPicPr>
          <p:nvPr/>
        </p:nvPicPr>
        <p:blipFill>
          <a:blip r:embed="rId9"/>
          <a:stretch>
            <a:fillRect/>
          </a:stretch>
        </p:blipFill>
        <p:spPr>
          <a:xfrm>
            <a:off x="6324600" y="1375321"/>
            <a:ext cx="238125" cy="190500"/>
          </a:xfrm>
          <a:prstGeom prst="rect">
            <a:avLst/>
          </a:prstGeom>
        </p:spPr>
      </p:pic>
      <p:pic>
        <p:nvPicPr>
          <p:cNvPr id="10" name="SK-21-img-9" descr="preencoded.png"/>
          <p:cNvPicPr>
            <a:picLocks noChangeAspect="1"/>
          </p:cNvPicPr>
          <p:nvPr/>
        </p:nvPicPr>
        <p:blipFill>
          <a:blip r:embed="rId10"/>
          <a:stretch>
            <a:fillRect/>
          </a:stretch>
        </p:blipFill>
        <p:spPr>
          <a:xfrm>
            <a:off x="6324600" y="1727746"/>
            <a:ext cx="5143500" cy="914400"/>
          </a:xfrm>
          <a:prstGeom prst="rect">
            <a:avLst/>
          </a:prstGeom>
        </p:spPr>
      </p:pic>
      <p:pic>
        <p:nvPicPr>
          <p:cNvPr id="11" name="SK-21-img-10" descr="preencoded.png"/>
          <p:cNvPicPr>
            <a:picLocks noChangeAspect="1"/>
          </p:cNvPicPr>
          <p:nvPr/>
        </p:nvPicPr>
        <p:blipFill>
          <a:blip r:embed="rId11"/>
          <a:stretch>
            <a:fillRect/>
          </a:stretch>
        </p:blipFill>
        <p:spPr>
          <a:xfrm>
            <a:off x="571500" y="5267325"/>
            <a:ext cx="5448300" cy="847725"/>
          </a:xfrm>
          <a:prstGeom prst="rect">
            <a:avLst/>
          </a:prstGeom>
        </p:spPr>
      </p:pic>
      <p:pic>
        <p:nvPicPr>
          <p:cNvPr id="12" name="SK-21-img-11" descr="preencoded.png"/>
          <p:cNvPicPr>
            <a:picLocks noChangeAspect="1"/>
          </p:cNvPicPr>
          <p:nvPr/>
        </p:nvPicPr>
        <p:blipFill>
          <a:blip r:embed="rId12"/>
          <a:stretch>
            <a:fillRect/>
          </a:stretch>
        </p:blipFill>
        <p:spPr>
          <a:xfrm>
            <a:off x="723900" y="5400675"/>
            <a:ext cx="214313" cy="192881"/>
          </a:xfrm>
          <a:prstGeom prst="rect">
            <a:avLst/>
          </a:prstGeom>
        </p:spPr>
      </p:pic>
      <p:pic>
        <p:nvPicPr>
          <p:cNvPr id="13" name="SK-21-img-12" descr="preencoded.png"/>
          <p:cNvPicPr>
            <a:picLocks noChangeAspect="1"/>
          </p:cNvPicPr>
          <p:nvPr/>
        </p:nvPicPr>
        <p:blipFill>
          <a:blip r:embed="rId13"/>
          <a:stretch>
            <a:fillRect/>
          </a:stretch>
        </p:blipFill>
        <p:spPr>
          <a:xfrm>
            <a:off x="6172200" y="5267325"/>
            <a:ext cx="5448300" cy="847725"/>
          </a:xfrm>
          <a:prstGeom prst="rect">
            <a:avLst/>
          </a:prstGeom>
        </p:spPr>
      </p:pic>
      <p:pic>
        <p:nvPicPr>
          <p:cNvPr id="14" name="SK-21-img-13" descr="preencoded.png"/>
          <p:cNvPicPr>
            <a:picLocks noChangeAspect="1"/>
          </p:cNvPicPr>
          <p:nvPr/>
        </p:nvPicPr>
        <p:blipFill>
          <a:blip r:embed="rId14"/>
          <a:stretch>
            <a:fillRect/>
          </a:stretch>
        </p:blipFill>
        <p:spPr>
          <a:xfrm>
            <a:off x="6324600" y="5400675"/>
            <a:ext cx="214313" cy="214313"/>
          </a:xfrm>
          <a:prstGeom prst="rect">
            <a:avLst/>
          </a:prstGeom>
        </p:spPr>
      </p:pic>
      <p:pic>
        <p:nvPicPr>
          <p:cNvPr id="15" name="SK-21-img-14" descr="preencoded.png"/>
          <p:cNvPicPr>
            <a:picLocks noChangeAspect="1"/>
          </p:cNvPicPr>
          <p:nvPr/>
        </p:nvPicPr>
        <p:blipFill>
          <a:blip r:embed="rId15"/>
          <a:stretch>
            <a:fillRect/>
          </a:stretch>
        </p:blipFill>
        <p:spPr>
          <a:xfrm>
            <a:off x="571500" y="6305550"/>
            <a:ext cx="11049000" cy="361950"/>
          </a:xfrm>
          <a:prstGeom prst="rect">
            <a:avLst/>
          </a:prstGeom>
        </p:spPr>
      </p:pic>
      <p:pic>
        <p:nvPicPr>
          <p:cNvPr id="16" name="SK-21-img-15" descr="preencoded.png"/>
          <p:cNvPicPr>
            <a:picLocks noChangeAspect="1"/>
          </p:cNvPicPr>
          <p:nvPr/>
        </p:nvPicPr>
        <p:blipFill>
          <a:blip r:embed="rId16"/>
          <a:stretch>
            <a:fillRect/>
          </a:stretch>
        </p:blipFill>
        <p:spPr>
          <a:xfrm>
            <a:off x="9696450" y="6419850"/>
            <a:ext cx="1924050" cy="247650"/>
          </a:xfrm>
          <a:prstGeom prst="rect">
            <a:avLst/>
          </a:prstGeom>
        </p:spPr>
      </p:pic>
      <p:sp>
        <p:nvSpPr>
          <p:cNvPr id="17" name="SK-21-text-16"/>
          <p:cNvSpPr/>
          <p:nvPr/>
        </p:nvSpPr>
        <p:spPr>
          <a:xfrm>
            <a:off x="781050" y="381000"/>
            <a:ext cx="11410950" cy="365671"/>
          </a:xfrm>
          <a:prstGeom prst="rect">
            <a:avLst/>
          </a:prstGeom>
          <a:noFill/>
          <a:ln/>
        </p:spPr>
        <p:txBody>
          <a:bodyPr vert="horz" wrap="square" lIns="0" tIns="0" rIns="0" bIns="0" rtlCol="0" anchor="ctr"/>
          <a:lstStyle/>
          <a:p>
            <a:pPr marL="0" indent="0">
              <a:lnSpc>
                <a:spcPts val="2880"/>
              </a:lnSpc>
              <a:buNone/>
            </a:pPr>
            <a:r>
              <a:rPr lang="en-US" sz="2400" b="1" kern="0" spc="-38" dirty="0">
                <a:solidFill>
                  <a:srgbClr val="111827"/>
                </a:solidFill>
                <a:latin typeface="Inter" pitchFamily="34" charset="0"/>
                <a:ea typeface="Inter" pitchFamily="34" charset="-122"/>
                <a:cs typeface="Inter" pitchFamily="34" charset="-120"/>
              </a:rPr>
              <a:t>DEPRESSION AND YOUNG PEOPLE: NICE NG134</a:t>
            </a:r>
            <a:endParaRPr lang="en-US" sz="2400" dirty="0"/>
          </a:p>
        </p:txBody>
      </p:sp>
      <p:sp>
        <p:nvSpPr>
          <p:cNvPr id="18" name="SK-21-text-17"/>
          <p:cNvSpPr/>
          <p:nvPr/>
        </p:nvSpPr>
        <p:spPr>
          <a:xfrm>
            <a:off x="781050" y="784771"/>
            <a:ext cx="11410950" cy="200025"/>
          </a:xfrm>
          <a:prstGeom prst="rect">
            <a:avLst/>
          </a:prstGeom>
          <a:noFill/>
          <a:ln/>
        </p:spPr>
        <p:txBody>
          <a:bodyPr vert="horz" wrap="square" lIns="0" tIns="0" rIns="0" bIns="0" rtlCol="0" anchor="ctr"/>
          <a:lstStyle/>
          <a:p>
            <a:pPr marL="0" indent="0">
              <a:lnSpc>
                <a:spcPts val="1575"/>
              </a:lnSpc>
              <a:buNone/>
            </a:pPr>
            <a:r>
              <a:rPr lang="en-US" sz="1050" b="1" kern="0" spc="42" dirty="0">
                <a:solidFill>
                  <a:srgbClr val="9CA3AF"/>
                </a:solidFill>
              </a:rPr>
              <a:t>BRADFORD VTS TEACHING DECK • NICE CLINICAL GUIDANCE (UPDATED MAY 2024)</a:t>
            </a:r>
            <a:endParaRPr lang="en-US" sz="1050" dirty="0"/>
          </a:p>
        </p:txBody>
      </p:sp>
      <p:sp>
        <p:nvSpPr>
          <p:cNvPr id="19" name="SK-21-text-18"/>
          <p:cNvSpPr/>
          <p:nvPr/>
        </p:nvSpPr>
        <p:spPr>
          <a:xfrm>
            <a:off x="1057275" y="1327696"/>
            <a:ext cx="48958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F58220"/>
                </a:solidFill>
                <a:latin typeface="Inter" pitchFamily="34" charset="0"/>
                <a:ea typeface="Inter" pitchFamily="34" charset="-122"/>
                <a:cs typeface="Inter" pitchFamily="34" charset="-120"/>
              </a:rPr>
              <a:t>ASSESSMENT &amp; REFERRAL</a:t>
            </a:r>
            <a:endParaRPr lang="en-US" sz="1500" dirty="0"/>
          </a:p>
        </p:txBody>
      </p:sp>
      <p:sp>
        <p:nvSpPr>
          <p:cNvPr id="20" name="SK-21-text-19"/>
          <p:cNvSpPr/>
          <p:nvPr/>
        </p:nvSpPr>
        <p:spPr>
          <a:xfrm>
            <a:off x="952500" y="1727746"/>
            <a:ext cx="4914900"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4B5563"/>
                </a:solidFill>
              </a:rPr>
              <a:t>Ask Directly:</a:t>
            </a:r>
            <a:r>
              <a:rPr lang="en-US" sz="1275" dirty="0">
                <a:solidFill>
                  <a:srgbClr val="4B5563"/>
                </a:solidFill>
              </a:rPr>
              <a:t> Alcohol/drug use, bullying, abuse, self-harm, and specific suicidal ideation.</a:t>
            </a:r>
            <a:endParaRPr lang="en-US" sz="1275" dirty="0"/>
          </a:p>
        </p:txBody>
      </p:sp>
      <p:sp>
        <p:nvSpPr>
          <p:cNvPr id="21" name="SK-21-text-20"/>
          <p:cNvSpPr/>
          <p:nvPr/>
        </p:nvSpPr>
        <p:spPr>
          <a:xfrm>
            <a:off x="952500" y="2289721"/>
            <a:ext cx="4914900"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4B5563"/>
                </a:solidFill>
              </a:rPr>
              <a:t>Refer to CAMHS (Tier 2/3) for:</a:t>
            </a:r>
            <a:r>
              <a:rPr lang="en-US" sz="1275" dirty="0">
                <a:solidFill>
                  <a:srgbClr val="4B5563"/>
                </a:solidFill>
              </a:rPr>
              <a:t> Moderate/severe depression, active suicidal plans, or self-neglect.</a:t>
            </a:r>
            <a:endParaRPr lang="en-US" sz="1275" dirty="0"/>
          </a:p>
        </p:txBody>
      </p:sp>
      <p:sp>
        <p:nvSpPr>
          <p:cNvPr id="22" name="SK-21-text-21"/>
          <p:cNvSpPr/>
          <p:nvPr/>
        </p:nvSpPr>
        <p:spPr>
          <a:xfrm>
            <a:off x="952500" y="2851696"/>
            <a:ext cx="4914900"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4B5563"/>
                </a:solidFill>
              </a:rPr>
              <a:t>Refer to Tier 4 for:</a:t>
            </a:r>
            <a:r>
              <a:rPr lang="en-US" sz="1275" dirty="0">
                <a:solidFill>
                  <a:srgbClr val="4B5563"/>
                </a:solidFill>
              </a:rPr>
              <a:t> High recurrent risk of suicide or need for 24/7 supervision.</a:t>
            </a:r>
            <a:endParaRPr lang="en-US" sz="1275" dirty="0"/>
          </a:p>
        </p:txBody>
      </p:sp>
      <p:sp>
        <p:nvSpPr>
          <p:cNvPr id="23" name="SK-21-text-22"/>
          <p:cNvSpPr/>
          <p:nvPr/>
        </p:nvSpPr>
        <p:spPr>
          <a:xfrm>
            <a:off x="838200" y="3527971"/>
            <a:ext cx="499110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8A4B08"/>
                </a:solidFill>
              </a:rPr>
              <a:t>URGENT ACTION REQUIRED</a:t>
            </a:r>
            <a:endParaRPr lang="en-US" sz="1125" dirty="0"/>
          </a:p>
        </p:txBody>
      </p:sp>
      <p:sp>
        <p:nvSpPr>
          <p:cNvPr id="24" name="SK-21-text-23"/>
          <p:cNvSpPr/>
          <p:nvPr/>
        </p:nvSpPr>
        <p:spPr>
          <a:xfrm>
            <a:off x="838200" y="3780383"/>
            <a:ext cx="4914900" cy="373261"/>
          </a:xfrm>
          <a:prstGeom prst="rect">
            <a:avLst/>
          </a:prstGeom>
          <a:noFill/>
          <a:ln/>
        </p:spPr>
        <p:txBody>
          <a:bodyPr vert="horz" wrap="square" lIns="0" tIns="0" rIns="0" bIns="0" rtlCol="0" anchor="ctr"/>
          <a:lstStyle/>
          <a:p>
            <a:pPr marL="0" indent="0">
              <a:lnSpc>
                <a:spcPts val="1470"/>
              </a:lnSpc>
              <a:buNone/>
            </a:pPr>
            <a:r>
              <a:rPr lang="en-US" sz="1050" dirty="0">
                <a:solidFill>
                  <a:srgbClr val="8A4B08"/>
                </a:solidFill>
              </a:rPr>
              <a:t>Any active suicidal plans in a young person require immediate CAMHS interface or safeguarding assessment.</a:t>
            </a:r>
            <a:endParaRPr lang="en-US" sz="1050" dirty="0"/>
          </a:p>
        </p:txBody>
      </p:sp>
      <p:sp>
        <p:nvSpPr>
          <p:cNvPr id="25" name="SK-21-text-24"/>
          <p:cNvSpPr/>
          <p:nvPr/>
        </p:nvSpPr>
        <p:spPr>
          <a:xfrm>
            <a:off x="6657975" y="1327696"/>
            <a:ext cx="5534025"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F58220"/>
                </a:solidFill>
                <a:latin typeface="Inter" pitchFamily="34" charset="0"/>
                <a:ea typeface="Inter" pitchFamily="34" charset="-122"/>
                <a:cs typeface="Inter" pitchFamily="34" charset="-120"/>
              </a:rPr>
              <a:t>PRESCRIBING &amp; MONITORING</a:t>
            </a:r>
            <a:endParaRPr lang="en-US" sz="1500" dirty="0"/>
          </a:p>
        </p:txBody>
      </p:sp>
      <p:sp>
        <p:nvSpPr>
          <p:cNvPr id="26" name="SK-21-text-25"/>
          <p:cNvSpPr/>
          <p:nvPr/>
        </p:nvSpPr>
        <p:spPr>
          <a:xfrm>
            <a:off x="6419850" y="1822996"/>
            <a:ext cx="516064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11827"/>
                </a:solidFill>
              </a:rPr>
              <a:t>Fluoxetine (10mg-20mg)</a:t>
            </a:r>
            <a:endParaRPr lang="en-US" sz="1350" dirty="0"/>
          </a:p>
        </p:txBody>
      </p:sp>
      <p:sp>
        <p:nvSpPr>
          <p:cNvPr id="27" name="SK-21-text-26"/>
          <p:cNvSpPr/>
          <p:nvPr/>
        </p:nvSpPr>
        <p:spPr>
          <a:xfrm>
            <a:off x="6419850" y="2118271"/>
            <a:ext cx="4953000" cy="428625"/>
          </a:xfrm>
          <a:prstGeom prst="rect">
            <a:avLst/>
          </a:prstGeom>
          <a:noFill/>
          <a:ln/>
        </p:spPr>
        <p:txBody>
          <a:bodyPr vert="horz" wrap="square" lIns="0" tIns="0" rIns="0" bIns="0" rtlCol="0" anchor="ctr"/>
          <a:lstStyle/>
          <a:p>
            <a:pPr marL="0" indent="0">
              <a:lnSpc>
                <a:spcPts val="1688"/>
              </a:lnSpc>
              <a:buNone/>
            </a:pPr>
            <a:r>
              <a:rPr lang="en-US" sz="1125" dirty="0">
                <a:solidFill>
                  <a:srgbClr val="4B5563"/>
                </a:solidFill>
              </a:rPr>
              <a:t>Only recommended antidepressant for moderate/severe depression (initiation specialist-led).</a:t>
            </a:r>
            <a:endParaRPr lang="en-US" sz="1125" dirty="0"/>
          </a:p>
        </p:txBody>
      </p:sp>
      <p:sp>
        <p:nvSpPr>
          <p:cNvPr id="28" name="SK-21-text-27"/>
          <p:cNvSpPr/>
          <p:nvPr/>
        </p:nvSpPr>
        <p:spPr>
          <a:xfrm>
            <a:off x="6553200" y="2756446"/>
            <a:ext cx="5638800" cy="242888"/>
          </a:xfrm>
          <a:prstGeom prst="rect">
            <a:avLst/>
          </a:prstGeom>
          <a:noFill/>
          <a:ln/>
        </p:spPr>
        <p:txBody>
          <a:bodyPr vert="horz" wrap="square" lIns="0" tIns="0" rIns="0" bIns="0" rtlCol="0" anchor="ctr"/>
          <a:lstStyle/>
          <a:p>
            <a:pPr marL="0" indent="0" algn="l">
              <a:lnSpc>
                <a:spcPts val="1913"/>
              </a:lnSpc>
              <a:buNone/>
            </a:pPr>
            <a:r>
              <a:rPr lang="en-US" sz="1275" b="1" dirty="0">
                <a:solidFill>
                  <a:srgbClr val="4B5563"/>
                </a:solidFill>
              </a:rPr>
              <a:t>Monitoring:</a:t>
            </a:r>
            <a:r>
              <a:rPr lang="en-US" sz="1275" dirty="0">
                <a:solidFill>
                  <a:srgbClr val="4B5563"/>
                </a:solidFill>
              </a:rPr>
              <a:t> Weekly contact for first 4 weeks of treatment.</a:t>
            </a:r>
            <a:endParaRPr lang="en-US" sz="1275" dirty="0"/>
          </a:p>
        </p:txBody>
      </p:sp>
      <p:sp>
        <p:nvSpPr>
          <p:cNvPr id="29" name="SK-21-text-28"/>
          <p:cNvSpPr/>
          <p:nvPr/>
        </p:nvSpPr>
        <p:spPr>
          <a:xfrm>
            <a:off x="6553200" y="3075533"/>
            <a:ext cx="4914900"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4B5563"/>
                </a:solidFill>
              </a:rPr>
              <a:t>Watch For:</a:t>
            </a:r>
            <a:r>
              <a:rPr lang="en-US" sz="1275" dirty="0">
                <a:solidFill>
                  <a:srgbClr val="4B5563"/>
                </a:solidFill>
              </a:rPr>
              <a:t> Suicidal behavior, self-harm, or hostility, especially at start.</a:t>
            </a:r>
            <a:endParaRPr lang="en-US" sz="1275" dirty="0"/>
          </a:p>
        </p:txBody>
      </p:sp>
      <p:sp>
        <p:nvSpPr>
          <p:cNvPr id="30" name="SK-21-text-29"/>
          <p:cNvSpPr/>
          <p:nvPr/>
        </p:nvSpPr>
        <p:spPr>
          <a:xfrm>
            <a:off x="6553200" y="3637508"/>
            <a:ext cx="4914900"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4B5563"/>
                </a:solidFill>
              </a:rPr>
              <a:t>Contraindicated:</a:t>
            </a:r>
            <a:r>
              <a:rPr lang="en-US" sz="1275" dirty="0">
                <a:solidFill>
                  <a:srgbClr val="4B5563"/>
                </a:solidFill>
              </a:rPr>
              <a:t> Paroxetine, venlafaxine, and TCAs (Must NOT be used).</a:t>
            </a:r>
            <a:endParaRPr lang="en-US" sz="1275" dirty="0"/>
          </a:p>
        </p:txBody>
      </p:sp>
      <p:sp>
        <p:nvSpPr>
          <p:cNvPr id="31" name="SK-21-text-30"/>
          <p:cNvSpPr/>
          <p:nvPr/>
        </p:nvSpPr>
        <p:spPr>
          <a:xfrm>
            <a:off x="1052513" y="5381625"/>
            <a:ext cx="4891088" cy="200025"/>
          </a:xfrm>
          <a:prstGeom prst="rect">
            <a:avLst/>
          </a:prstGeom>
          <a:noFill/>
          <a:ln/>
        </p:spPr>
        <p:txBody>
          <a:bodyPr vert="horz" wrap="square" lIns="0" tIns="0" rIns="0" bIns="0" rtlCol="0" anchor="ctr"/>
          <a:lstStyle/>
          <a:p>
            <a:pPr marL="0" indent="0">
              <a:lnSpc>
                <a:spcPts val="1575"/>
              </a:lnSpc>
              <a:buNone/>
            </a:pPr>
            <a:r>
              <a:rPr lang="en-US" sz="1050" b="1" kern="0" spc="42" dirty="0">
                <a:solidFill>
                  <a:srgbClr val="7B2CBF"/>
                </a:solidFill>
              </a:rPr>
              <a:t>AKT EXAM PEARL</a:t>
            </a:r>
            <a:endParaRPr lang="en-US" sz="1050" dirty="0"/>
          </a:p>
        </p:txBody>
      </p:sp>
      <p:sp>
        <p:nvSpPr>
          <p:cNvPr id="32" name="SK-21-text-31"/>
          <p:cNvSpPr/>
          <p:nvPr/>
        </p:nvSpPr>
        <p:spPr>
          <a:xfrm>
            <a:off x="1052513" y="5600700"/>
            <a:ext cx="4814888" cy="400050"/>
          </a:xfrm>
          <a:prstGeom prst="rect">
            <a:avLst/>
          </a:prstGeom>
          <a:noFill/>
          <a:ln/>
        </p:spPr>
        <p:txBody>
          <a:bodyPr vert="horz" wrap="square" lIns="0" tIns="0" rIns="0" bIns="0" rtlCol="0" anchor="ctr"/>
          <a:lstStyle/>
          <a:p>
            <a:pPr marL="0" indent="0">
              <a:lnSpc>
                <a:spcPts val="1575"/>
              </a:lnSpc>
              <a:buNone/>
            </a:pPr>
            <a:r>
              <a:rPr lang="en-US" sz="1125" dirty="0">
                <a:solidFill>
                  <a:srgbClr val="111827"/>
                </a:solidFill>
              </a:rPr>
              <a:t>Child antidepressant prescribing is NOT routine GP initiation. Fluoxetine must be used with concurrent psychological therapy.</a:t>
            </a:r>
            <a:endParaRPr lang="en-US" sz="1125" dirty="0"/>
          </a:p>
        </p:txBody>
      </p:sp>
      <p:sp>
        <p:nvSpPr>
          <p:cNvPr id="33" name="SK-21-text-32"/>
          <p:cNvSpPr/>
          <p:nvPr/>
        </p:nvSpPr>
        <p:spPr>
          <a:xfrm>
            <a:off x="6653213" y="5381625"/>
            <a:ext cx="4891088" cy="200025"/>
          </a:xfrm>
          <a:prstGeom prst="rect">
            <a:avLst/>
          </a:prstGeom>
          <a:noFill/>
          <a:ln/>
        </p:spPr>
        <p:txBody>
          <a:bodyPr vert="horz" wrap="square" lIns="0" tIns="0" rIns="0" bIns="0" rtlCol="0" anchor="ctr"/>
          <a:lstStyle/>
          <a:p>
            <a:pPr marL="0" indent="0">
              <a:lnSpc>
                <a:spcPts val="1575"/>
              </a:lnSpc>
              <a:buNone/>
            </a:pPr>
            <a:r>
              <a:rPr lang="en-US" sz="1050" b="1" kern="0" spc="42" dirty="0">
                <a:solidFill>
                  <a:srgbClr val="D0021B"/>
                </a:solidFill>
              </a:rPr>
              <a:t>RED FLAG</a:t>
            </a:r>
            <a:endParaRPr lang="en-US" sz="1050" dirty="0"/>
          </a:p>
        </p:txBody>
      </p:sp>
      <p:sp>
        <p:nvSpPr>
          <p:cNvPr id="34" name="SK-21-text-33"/>
          <p:cNvSpPr/>
          <p:nvPr/>
        </p:nvSpPr>
        <p:spPr>
          <a:xfrm>
            <a:off x="6653213" y="5600700"/>
            <a:ext cx="4814888" cy="400050"/>
          </a:xfrm>
          <a:prstGeom prst="rect">
            <a:avLst/>
          </a:prstGeom>
          <a:noFill/>
          <a:ln/>
        </p:spPr>
        <p:txBody>
          <a:bodyPr vert="horz" wrap="square" lIns="0" tIns="0" rIns="0" bIns="0" rtlCol="0" anchor="ctr"/>
          <a:lstStyle/>
          <a:p>
            <a:pPr marL="0" indent="0">
              <a:lnSpc>
                <a:spcPts val="1575"/>
              </a:lnSpc>
              <a:buNone/>
            </a:pPr>
            <a:r>
              <a:rPr lang="en-US" sz="1125" dirty="0">
                <a:solidFill>
                  <a:srgbClr val="111827"/>
                </a:solidFill>
              </a:rPr>
              <a:t>Acute self-harm must follow NICE NG225. Do not rely on "low risk" scores to discharge a distressed young person.</a:t>
            </a:r>
            <a:endParaRPr lang="en-US" sz="1125" dirty="0"/>
          </a:p>
        </p:txBody>
      </p:sp>
      <p:sp>
        <p:nvSpPr>
          <p:cNvPr id="35" name="SK-21-text-34"/>
          <p:cNvSpPr/>
          <p:nvPr/>
        </p:nvSpPr>
        <p:spPr>
          <a:xfrm>
            <a:off x="571500" y="6443663"/>
            <a:ext cx="3436620" cy="200025"/>
          </a:xfrm>
          <a:prstGeom prst="rect">
            <a:avLst/>
          </a:prstGeom>
          <a:noFill/>
          <a:ln/>
        </p:spPr>
        <p:txBody>
          <a:bodyPr vert="horz" wrap="square" lIns="0" tIns="0" rIns="0" bIns="0" rtlCol="0" anchor="ctr"/>
          <a:lstStyle/>
          <a:p>
            <a:pPr marL="0" indent="0">
              <a:lnSpc>
                <a:spcPts val="1575"/>
              </a:lnSpc>
              <a:buNone/>
            </a:pPr>
            <a:r>
              <a:rPr lang="en-US" sz="1050" b="1" u="sng" dirty="0">
                <a:solidFill>
                  <a:srgbClr val="9CA3AF"/>
                </a:solidFill>
                <a:hlinkClick r:id="rId17" tooltip="https://www.bradfordvts.co.uk/">
                  <a:extLst>
                    <a:ext uri="{A12FA001-AC4F-418D-AE19-62706E023703}">
                      <ahyp:hlinkClr xmlns:ahyp="http://schemas.microsoft.com/office/drawing/2018/hyperlinkcolor" val="tx"/>
                    </a:ext>
                  </a:extLst>
                </a:hlinkClick>
              </a:rPr>
              <a:t>www.bradfordvts.co.uk</a:t>
            </a:r>
            <a:endParaRPr lang="en-US" sz="1050" dirty="0"/>
          </a:p>
        </p:txBody>
      </p:sp>
      <p:sp>
        <p:nvSpPr>
          <p:cNvPr id="36" name="SK-21-text-34-link-hitbox-1">
            <a:hlinkClick r:id="rId17" tooltip="https://www.bradfordvts.co.uk/"/>
          </p:cNvPr>
          <p:cNvSpPr/>
          <p:nvPr/>
        </p:nvSpPr>
        <p:spPr>
          <a:xfrm>
            <a:off x="571500" y="6462713"/>
            <a:ext cx="3436620" cy="152400"/>
          </a:xfrm>
          <a:prstGeom prst="rect">
            <a:avLst/>
          </a:prstGeom>
          <a:solidFill>
            <a:srgbClr val="FFFFFF">
              <a:alpha val="0"/>
            </a:srgbClr>
          </a:solidFill>
          <a:ln w="12700">
            <a:solidFill>
              <a:srgbClr val="333333">
                <a:alpha val="0"/>
              </a:srgbClr>
            </a:solidFill>
            <a:prstDash val="solid"/>
          </a:ln>
        </p:spPr>
        <p:txBody>
          <a:bodyPr/>
          <a:lstStyle/>
          <a:p>
            <a:endParaRPr lang="en-GB"/>
          </a:p>
        </p:txBody>
      </p:sp>
      <p:sp>
        <p:nvSpPr>
          <p:cNvPr id="37" name="SK-21-text-35"/>
          <p:cNvSpPr/>
          <p:nvPr/>
        </p:nvSpPr>
        <p:spPr>
          <a:xfrm>
            <a:off x="9772650" y="6419850"/>
            <a:ext cx="2419350" cy="247650"/>
          </a:xfrm>
          <a:prstGeom prst="rect">
            <a:avLst/>
          </a:prstGeom>
          <a:noFill/>
          <a:ln/>
        </p:spPr>
        <p:txBody>
          <a:bodyPr vert="horz" wrap="square" lIns="0" tIns="0" rIns="0" bIns="0" rtlCol="0" anchor="ctr"/>
          <a:lstStyle/>
          <a:p>
            <a:pPr marL="0" indent="0">
              <a:lnSpc>
                <a:spcPts val="1350"/>
              </a:lnSpc>
              <a:buNone/>
            </a:pPr>
            <a:r>
              <a:rPr lang="en-US" sz="900" b="1" dirty="0">
                <a:solidFill>
                  <a:srgbClr val="4B5563"/>
                </a:solidFill>
              </a:rPr>
              <a:t>NICE NG134 • 2024 STANDARDS</a:t>
            </a:r>
            <a:endParaRPr lang="en-US" sz="9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2-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2-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2-img-3" descr="preencoded.png"/>
          <p:cNvPicPr>
            <a:picLocks noChangeAspect="1"/>
          </p:cNvPicPr>
          <p:nvPr/>
        </p:nvPicPr>
        <p:blipFill>
          <a:blip r:embed="rId5"/>
          <a:stretch>
            <a:fillRect/>
          </a:stretch>
        </p:blipFill>
        <p:spPr>
          <a:xfrm>
            <a:off x="571500" y="381000"/>
            <a:ext cx="57150" cy="381000"/>
          </a:xfrm>
          <a:prstGeom prst="rect">
            <a:avLst/>
          </a:prstGeom>
        </p:spPr>
      </p:pic>
      <p:pic>
        <p:nvPicPr>
          <p:cNvPr id="5" name="SK-22-img-4" descr="preencoded.png"/>
          <p:cNvPicPr>
            <a:picLocks noChangeAspect="1"/>
          </p:cNvPicPr>
          <p:nvPr/>
        </p:nvPicPr>
        <p:blipFill>
          <a:blip r:embed="rId6"/>
          <a:stretch>
            <a:fillRect/>
          </a:stretch>
        </p:blipFill>
        <p:spPr>
          <a:xfrm>
            <a:off x="571500" y="1213396"/>
            <a:ext cx="2647950" cy="3853904"/>
          </a:xfrm>
          <a:prstGeom prst="rect">
            <a:avLst/>
          </a:prstGeom>
        </p:spPr>
      </p:pic>
      <p:pic>
        <p:nvPicPr>
          <p:cNvPr id="6" name="SK-22-img-5" descr="preencoded.png"/>
          <p:cNvPicPr>
            <a:picLocks noChangeAspect="1"/>
          </p:cNvPicPr>
          <p:nvPr/>
        </p:nvPicPr>
        <p:blipFill>
          <a:blip r:embed="rId7"/>
          <a:stretch>
            <a:fillRect/>
          </a:stretch>
        </p:blipFill>
        <p:spPr>
          <a:xfrm>
            <a:off x="723900" y="1365796"/>
            <a:ext cx="2343150" cy="333375"/>
          </a:xfrm>
          <a:prstGeom prst="rect">
            <a:avLst/>
          </a:prstGeom>
        </p:spPr>
      </p:pic>
      <p:pic>
        <p:nvPicPr>
          <p:cNvPr id="7" name="SK-22-img-6" descr="preencoded.png"/>
          <p:cNvPicPr>
            <a:picLocks noChangeAspect="1"/>
          </p:cNvPicPr>
          <p:nvPr/>
        </p:nvPicPr>
        <p:blipFill>
          <a:blip r:embed="rId8"/>
          <a:stretch>
            <a:fillRect/>
          </a:stretch>
        </p:blipFill>
        <p:spPr>
          <a:xfrm>
            <a:off x="723900" y="1399133"/>
            <a:ext cx="238125" cy="190500"/>
          </a:xfrm>
          <a:prstGeom prst="rect">
            <a:avLst/>
          </a:prstGeom>
        </p:spPr>
      </p:pic>
      <p:pic>
        <p:nvPicPr>
          <p:cNvPr id="8" name="SK-22-img-7" descr="preencoded.png"/>
          <p:cNvPicPr>
            <a:picLocks noChangeAspect="1"/>
          </p:cNvPicPr>
          <p:nvPr/>
        </p:nvPicPr>
        <p:blipFill>
          <a:blip r:embed="rId9"/>
          <a:stretch>
            <a:fillRect/>
          </a:stretch>
        </p:blipFill>
        <p:spPr>
          <a:xfrm>
            <a:off x="723900" y="1851571"/>
            <a:ext cx="1306711" cy="195263"/>
          </a:xfrm>
          <a:prstGeom prst="rect">
            <a:avLst/>
          </a:prstGeom>
        </p:spPr>
      </p:pic>
      <p:pic>
        <p:nvPicPr>
          <p:cNvPr id="9" name="SK-22-img-8" descr="preencoded.png"/>
          <p:cNvPicPr>
            <a:picLocks noChangeAspect="1"/>
          </p:cNvPicPr>
          <p:nvPr/>
        </p:nvPicPr>
        <p:blipFill>
          <a:blip r:embed="rId10"/>
          <a:stretch>
            <a:fillRect/>
          </a:stretch>
        </p:blipFill>
        <p:spPr>
          <a:xfrm>
            <a:off x="723900" y="2142083"/>
            <a:ext cx="171450" cy="228600"/>
          </a:xfrm>
          <a:prstGeom prst="rect">
            <a:avLst/>
          </a:prstGeom>
        </p:spPr>
      </p:pic>
      <p:pic>
        <p:nvPicPr>
          <p:cNvPr id="10" name="SK-22-img-9" descr="preencoded.png"/>
          <p:cNvPicPr>
            <a:picLocks noChangeAspect="1"/>
          </p:cNvPicPr>
          <p:nvPr/>
        </p:nvPicPr>
        <p:blipFill>
          <a:blip r:embed="rId11"/>
          <a:stretch>
            <a:fillRect/>
          </a:stretch>
        </p:blipFill>
        <p:spPr>
          <a:xfrm>
            <a:off x="723900" y="2618333"/>
            <a:ext cx="152400" cy="228600"/>
          </a:xfrm>
          <a:prstGeom prst="rect">
            <a:avLst/>
          </a:prstGeom>
        </p:spPr>
      </p:pic>
      <p:pic>
        <p:nvPicPr>
          <p:cNvPr id="11" name="SK-22-img-10" descr="preencoded.png"/>
          <p:cNvPicPr>
            <a:picLocks noChangeAspect="1"/>
          </p:cNvPicPr>
          <p:nvPr/>
        </p:nvPicPr>
        <p:blipFill>
          <a:blip r:embed="rId12"/>
          <a:stretch>
            <a:fillRect/>
          </a:stretch>
        </p:blipFill>
        <p:spPr>
          <a:xfrm>
            <a:off x="723900" y="3094583"/>
            <a:ext cx="178594" cy="214313"/>
          </a:xfrm>
          <a:prstGeom prst="rect">
            <a:avLst/>
          </a:prstGeom>
        </p:spPr>
      </p:pic>
      <p:pic>
        <p:nvPicPr>
          <p:cNvPr id="12" name="SK-22-img-11" descr="preencoded.png"/>
          <p:cNvPicPr>
            <a:picLocks noChangeAspect="1"/>
          </p:cNvPicPr>
          <p:nvPr/>
        </p:nvPicPr>
        <p:blipFill>
          <a:blip r:embed="rId13"/>
          <a:stretch>
            <a:fillRect/>
          </a:stretch>
        </p:blipFill>
        <p:spPr>
          <a:xfrm>
            <a:off x="3371850" y="1213396"/>
            <a:ext cx="2647950" cy="3853904"/>
          </a:xfrm>
          <a:prstGeom prst="rect">
            <a:avLst/>
          </a:prstGeom>
        </p:spPr>
      </p:pic>
      <p:pic>
        <p:nvPicPr>
          <p:cNvPr id="13" name="SK-22-img-12" descr="preencoded.png"/>
          <p:cNvPicPr>
            <a:picLocks noChangeAspect="1"/>
          </p:cNvPicPr>
          <p:nvPr/>
        </p:nvPicPr>
        <p:blipFill>
          <a:blip r:embed="rId14"/>
          <a:stretch>
            <a:fillRect/>
          </a:stretch>
        </p:blipFill>
        <p:spPr>
          <a:xfrm>
            <a:off x="3524250" y="1365796"/>
            <a:ext cx="2343150" cy="333375"/>
          </a:xfrm>
          <a:prstGeom prst="rect">
            <a:avLst/>
          </a:prstGeom>
        </p:spPr>
      </p:pic>
      <p:pic>
        <p:nvPicPr>
          <p:cNvPr id="14" name="SK-22-img-13" descr="preencoded.png"/>
          <p:cNvPicPr>
            <a:picLocks noChangeAspect="1"/>
          </p:cNvPicPr>
          <p:nvPr/>
        </p:nvPicPr>
        <p:blipFill>
          <a:blip r:embed="rId15"/>
          <a:stretch>
            <a:fillRect/>
          </a:stretch>
        </p:blipFill>
        <p:spPr>
          <a:xfrm>
            <a:off x="3524250" y="1399133"/>
            <a:ext cx="238125" cy="190500"/>
          </a:xfrm>
          <a:prstGeom prst="rect">
            <a:avLst/>
          </a:prstGeom>
        </p:spPr>
      </p:pic>
      <p:pic>
        <p:nvPicPr>
          <p:cNvPr id="15" name="SK-22-img-14" descr="preencoded.png"/>
          <p:cNvPicPr>
            <a:picLocks noChangeAspect="1"/>
          </p:cNvPicPr>
          <p:nvPr/>
        </p:nvPicPr>
        <p:blipFill>
          <a:blip r:embed="rId16"/>
          <a:stretch>
            <a:fillRect/>
          </a:stretch>
        </p:blipFill>
        <p:spPr>
          <a:xfrm>
            <a:off x="3524250" y="1851571"/>
            <a:ext cx="1367879" cy="195263"/>
          </a:xfrm>
          <a:prstGeom prst="rect">
            <a:avLst/>
          </a:prstGeom>
        </p:spPr>
      </p:pic>
      <p:pic>
        <p:nvPicPr>
          <p:cNvPr id="16" name="SK-22-img-15" descr="preencoded.png"/>
          <p:cNvPicPr>
            <a:picLocks noChangeAspect="1"/>
          </p:cNvPicPr>
          <p:nvPr/>
        </p:nvPicPr>
        <p:blipFill>
          <a:blip r:embed="rId17"/>
          <a:stretch>
            <a:fillRect/>
          </a:stretch>
        </p:blipFill>
        <p:spPr>
          <a:xfrm>
            <a:off x="3524250" y="2142083"/>
            <a:ext cx="178594" cy="194816"/>
          </a:xfrm>
          <a:prstGeom prst="rect">
            <a:avLst/>
          </a:prstGeom>
        </p:spPr>
      </p:pic>
      <p:pic>
        <p:nvPicPr>
          <p:cNvPr id="17" name="SK-22-img-16" descr="preencoded.png"/>
          <p:cNvPicPr>
            <a:picLocks noChangeAspect="1"/>
          </p:cNvPicPr>
          <p:nvPr/>
        </p:nvPicPr>
        <p:blipFill>
          <a:blip r:embed="rId12"/>
          <a:stretch>
            <a:fillRect/>
          </a:stretch>
        </p:blipFill>
        <p:spPr>
          <a:xfrm>
            <a:off x="3524250" y="2618333"/>
            <a:ext cx="178594" cy="214313"/>
          </a:xfrm>
          <a:prstGeom prst="rect">
            <a:avLst/>
          </a:prstGeom>
        </p:spPr>
      </p:pic>
      <p:pic>
        <p:nvPicPr>
          <p:cNvPr id="18" name="SK-22-img-17" descr="preencoded.png"/>
          <p:cNvPicPr>
            <a:picLocks noChangeAspect="1"/>
          </p:cNvPicPr>
          <p:nvPr/>
        </p:nvPicPr>
        <p:blipFill>
          <a:blip r:embed="rId12"/>
          <a:stretch>
            <a:fillRect/>
          </a:stretch>
        </p:blipFill>
        <p:spPr>
          <a:xfrm>
            <a:off x="3524250" y="3094583"/>
            <a:ext cx="178594" cy="214313"/>
          </a:xfrm>
          <a:prstGeom prst="rect">
            <a:avLst/>
          </a:prstGeom>
        </p:spPr>
      </p:pic>
      <p:pic>
        <p:nvPicPr>
          <p:cNvPr id="19" name="SK-22-img-18" descr="preencoded.png"/>
          <p:cNvPicPr>
            <a:picLocks noChangeAspect="1"/>
          </p:cNvPicPr>
          <p:nvPr/>
        </p:nvPicPr>
        <p:blipFill>
          <a:blip r:embed="rId18"/>
          <a:stretch>
            <a:fillRect/>
          </a:stretch>
        </p:blipFill>
        <p:spPr>
          <a:xfrm>
            <a:off x="6172200" y="1213396"/>
            <a:ext cx="2647950" cy="3853904"/>
          </a:xfrm>
          <a:prstGeom prst="rect">
            <a:avLst/>
          </a:prstGeom>
        </p:spPr>
      </p:pic>
      <p:pic>
        <p:nvPicPr>
          <p:cNvPr id="20" name="SK-22-img-19" descr="preencoded.png"/>
          <p:cNvPicPr>
            <a:picLocks noChangeAspect="1"/>
          </p:cNvPicPr>
          <p:nvPr/>
        </p:nvPicPr>
        <p:blipFill>
          <a:blip r:embed="rId14"/>
          <a:stretch>
            <a:fillRect/>
          </a:stretch>
        </p:blipFill>
        <p:spPr>
          <a:xfrm>
            <a:off x="6324600" y="1365796"/>
            <a:ext cx="2343150" cy="333375"/>
          </a:xfrm>
          <a:prstGeom prst="rect">
            <a:avLst/>
          </a:prstGeom>
        </p:spPr>
      </p:pic>
      <p:pic>
        <p:nvPicPr>
          <p:cNvPr id="21" name="SK-22-img-20" descr="preencoded.png"/>
          <p:cNvPicPr>
            <a:picLocks noChangeAspect="1"/>
          </p:cNvPicPr>
          <p:nvPr/>
        </p:nvPicPr>
        <p:blipFill>
          <a:blip r:embed="rId19"/>
          <a:stretch>
            <a:fillRect/>
          </a:stretch>
        </p:blipFill>
        <p:spPr>
          <a:xfrm>
            <a:off x="6324600" y="1399133"/>
            <a:ext cx="238125" cy="190500"/>
          </a:xfrm>
          <a:prstGeom prst="rect">
            <a:avLst/>
          </a:prstGeom>
        </p:spPr>
      </p:pic>
      <p:pic>
        <p:nvPicPr>
          <p:cNvPr id="22" name="SK-22-img-21" descr="preencoded.png"/>
          <p:cNvPicPr>
            <a:picLocks noChangeAspect="1"/>
          </p:cNvPicPr>
          <p:nvPr/>
        </p:nvPicPr>
        <p:blipFill>
          <a:blip r:embed="rId20"/>
          <a:stretch>
            <a:fillRect/>
          </a:stretch>
        </p:blipFill>
        <p:spPr>
          <a:xfrm>
            <a:off x="6324600" y="1851571"/>
            <a:ext cx="1271439" cy="195263"/>
          </a:xfrm>
          <a:prstGeom prst="rect">
            <a:avLst/>
          </a:prstGeom>
        </p:spPr>
      </p:pic>
      <p:pic>
        <p:nvPicPr>
          <p:cNvPr id="23" name="SK-22-img-22" descr="preencoded.png"/>
          <p:cNvPicPr>
            <a:picLocks noChangeAspect="1"/>
          </p:cNvPicPr>
          <p:nvPr/>
        </p:nvPicPr>
        <p:blipFill>
          <a:blip r:embed="rId21"/>
          <a:stretch>
            <a:fillRect/>
          </a:stretch>
        </p:blipFill>
        <p:spPr>
          <a:xfrm>
            <a:off x="6324600" y="2142083"/>
            <a:ext cx="178594" cy="178594"/>
          </a:xfrm>
          <a:prstGeom prst="rect">
            <a:avLst/>
          </a:prstGeom>
        </p:spPr>
      </p:pic>
      <p:pic>
        <p:nvPicPr>
          <p:cNvPr id="24" name="SK-22-img-23" descr="preencoded.png"/>
          <p:cNvPicPr>
            <a:picLocks noChangeAspect="1"/>
          </p:cNvPicPr>
          <p:nvPr/>
        </p:nvPicPr>
        <p:blipFill>
          <a:blip r:embed="rId22"/>
          <a:stretch>
            <a:fillRect/>
          </a:stretch>
        </p:blipFill>
        <p:spPr>
          <a:xfrm>
            <a:off x="6324600" y="2618333"/>
            <a:ext cx="178594" cy="214313"/>
          </a:xfrm>
          <a:prstGeom prst="rect">
            <a:avLst/>
          </a:prstGeom>
        </p:spPr>
      </p:pic>
      <p:pic>
        <p:nvPicPr>
          <p:cNvPr id="25" name="SK-22-img-24" descr="preencoded.png"/>
          <p:cNvPicPr>
            <a:picLocks noChangeAspect="1"/>
          </p:cNvPicPr>
          <p:nvPr/>
        </p:nvPicPr>
        <p:blipFill>
          <a:blip r:embed="rId12"/>
          <a:stretch>
            <a:fillRect/>
          </a:stretch>
        </p:blipFill>
        <p:spPr>
          <a:xfrm>
            <a:off x="6324600" y="3094583"/>
            <a:ext cx="178594" cy="214313"/>
          </a:xfrm>
          <a:prstGeom prst="rect">
            <a:avLst/>
          </a:prstGeom>
        </p:spPr>
      </p:pic>
      <p:pic>
        <p:nvPicPr>
          <p:cNvPr id="26" name="SK-22-img-25" descr="preencoded.png"/>
          <p:cNvPicPr>
            <a:picLocks noChangeAspect="1"/>
          </p:cNvPicPr>
          <p:nvPr/>
        </p:nvPicPr>
        <p:blipFill>
          <a:blip r:embed="rId23"/>
          <a:stretch>
            <a:fillRect/>
          </a:stretch>
        </p:blipFill>
        <p:spPr>
          <a:xfrm>
            <a:off x="8972550" y="1213396"/>
            <a:ext cx="2647950" cy="3853904"/>
          </a:xfrm>
          <a:prstGeom prst="rect">
            <a:avLst/>
          </a:prstGeom>
        </p:spPr>
      </p:pic>
      <p:pic>
        <p:nvPicPr>
          <p:cNvPr id="27" name="SK-22-img-26" descr="preencoded.png"/>
          <p:cNvPicPr>
            <a:picLocks noChangeAspect="1"/>
          </p:cNvPicPr>
          <p:nvPr/>
        </p:nvPicPr>
        <p:blipFill>
          <a:blip r:embed="rId24"/>
          <a:stretch>
            <a:fillRect/>
          </a:stretch>
        </p:blipFill>
        <p:spPr>
          <a:xfrm>
            <a:off x="9124950" y="1365796"/>
            <a:ext cx="2343150" cy="333375"/>
          </a:xfrm>
          <a:prstGeom prst="rect">
            <a:avLst/>
          </a:prstGeom>
        </p:spPr>
      </p:pic>
      <p:pic>
        <p:nvPicPr>
          <p:cNvPr id="28" name="SK-22-img-27" descr="preencoded.png"/>
          <p:cNvPicPr>
            <a:picLocks noChangeAspect="1"/>
          </p:cNvPicPr>
          <p:nvPr/>
        </p:nvPicPr>
        <p:blipFill>
          <a:blip r:embed="rId25"/>
          <a:stretch>
            <a:fillRect/>
          </a:stretch>
        </p:blipFill>
        <p:spPr>
          <a:xfrm>
            <a:off x="9124950" y="1399133"/>
            <a:ext cx="238125" cy="190500"/>
          </a:xfrm>
          <a:prstGeom prst="rect">
            <a:avLst/>
          </a:prstGeom>
        </p:spPr>
      </p:pic>
      <p:pic>
        <p:nvPicPr>
          <p:cNvPr id="29" name="SK-22-img-28" descr="preencoded.png"/>
          <p:cNvPicPr>
            <a:picLocks noChangeAspect="1"/>
          </p:cNvPicPr>
          <p:nvPr/>
        </p:nvPicPr>
        <p:blipFill>
          <a:blip r:embed="rId26"/>
          <a:stretch>
            <a:fillRect/>
          </a:stretch>
        </p:blipFill>
        <p:spPr>
          <a:xfrm>
            <a:off x="9124950" y="1851571"/>
            <a:ext cx="997595" cy="195263"/>
          </a:xfrm>
          <a:prstGeom prst="rect">
            <a:avLst/>
          </a:prstGeom>
        </p:spPr>
      </p:pic>
      <p:pic>
        <p:nvPicPr>
          <p:cNvPr id="30" name="SK-22-img-29" descr="preencoded.png"/>
          <p:cNvPicPr>
            <a:picLocks noChangeAspect="1"/>
          </p:cNvPicPr>
          <p:nvPr/>
        </p:nvPicPr>
        <p:blipFill>
          <a:blip r:embed="rId21"/>
          <a:stretch>
            <a:fillRect/>
          </a:stretch>
        </p:blipFill>
        <p:spPr>
          <a:xfrm>
            <a:off x="9124950" y="2142083"/>
            <a:ext cx="178594" cy="178594"/>
          </a:xfrm>
          <a:prstGeom prst="rect">
            <a:avLst/>
          </a:prstGeom>
        </p:spPr>
      </p:pic>
      <p:pic>
        <p:nvPicPr>
          <p:cNvPr id="31" name="SK-22-img-30" descr="preencoded.png"/>
          <p:cNvPicPr>
            <a:picLocks noChangeAspect="1"/>
          </p:cNvPicPr>
          <p:nvPr/>
        </p:nvPicPr>
        <p:blipFill>
          <a:blip r:embed="rId27"/>
          <a:stretch>
            <a:fillRect/>
          </a:stretch>
        </p:blipFill>
        <p:spPr>
          <a:xfrm>
            <a:off x="9124950" y="2618333"/>
            <a:ext cx="171450" cy="228600"/>
          </a:xfrm>
          <a:prstGeom prst="rect">
            <a:avLst/>
          </a:prstGeom>
        </p:spPr>
      </p:pic>
      <p:pic>
        <p:nvPicPr>
          <p:cNvPr id="32" name="SK-22-img-31" descr="preencoded.png"/>
          <p:cNvPicPr>
            <a:picLocks noChangeAspect="1"/>
          </p:cNvPicPr>
          <p:nvPr/>
        </p:nvPicPr>
        <p:blipFill>
          <a:blip r:embed="rId17"/>
          <a:stretch>
            <a:fillRect/>
          </a:stretch>
        </p:blipFill>
        <p:spPr>
          <a:xfrm>
            <a:off x="9124950" y="3094583"/>
            <a:ext cx="178594" cy="194816"/>
          </a:xfrm>
          <a:prstGeom prst="rect">
            <a:avLst/>
          </a:prstGeom>
        </p:spPr>
      </p:pic>
      <p:pic>
        <p:nvPicPr>
          <p:cNvPr id="33" name="SK-22-img-32" descr="preencoded.png"/>
          <p:cNvPicPr>
            <a:picLocks noChangeAspect="1"/>
          </p:cNvPicPr>
          <p:nvPr/>
        </p:nvPicPr>
        <p:blipFill>
          <a:blip r:embed="rId28"/>
          <a:stretch>
            <a:fillRect/>
          </a:stretch>
        </p:blipFill>
        <p:spPr>
          <a:xfrm>
            <a:off x="571500" y="5257800"/>
            <a:ext cx="11049000" cy="819150"/>
          </a:xfrm>
          <a:prstGeom prst="rect">
            <a:avLst/>
          </a:prstGeom>
        </p:spPr>
      </p:pic>
      <p:pic>
        <p:nvPicPr>
          <p:cNvPr id="34" name="SK-22-img-33" descr="preencoded.png"/>
          <p:cNvPicPr>
            <a:picLocks noChangeAspect="1"/>
          </p:cNvPicPr>
          <p:nvPr/>
        </p:nvPicPr>
        <p:blipFill>
          <a:blip r:embed="rId29"/>
          <a:stretch>
            <a:fillRect/>
          </a:stretch>
        </p:blipFill>
        <p:spPr>
          <a:xfrm>
            <a:off x="723900" y="5476875"/>
            <a:ext cx="316706" cy="381000"/>
          </a:xfrm>
          <a:prstGeom prst="rect">
            <a:avLst/>
          </a:prstGeom>
        </p:spPr>
      </p:pic>
      <p:pic>
        <p:nvPicPr>
          <p:cNvPr id="35" name="SK-22-img-34" descr="preencoded.png"/>
          <p:cNvPicPr>
            <a:picLocks noChangeAspect="1"/>
          </p:cNvPicPr>
          <p:nvPr/>
        </p:nvPicPr>
        <p:blipFill>
          <a:blip r:embed="rId30"/>
          <a:stretch>
            <a:fillRect/>
          </a:stretch>
        </p:blipFill>
        <p:spPr>
          <a:xfrm>
            <a:off x="763191" y="5572125"/>
            <a:ext cx="238125" cy="190500"/>
          </a:xfrm>
          <a:prstGeom prst="rect">
            <a:avLst/>
          </a:prstGeom>
        </p:spPr>
      </p:pic>
      <p:pic>
        <p:nvPicPr>
          <p:cNvPr id="36" name="SK-22-img-35" descr="preencoded.png"/>
          <p:cNvPicPr>
            <a:picLocks noChangeAspect="1"/>
          </p:cNvPicPr>
          <p:nvPr/>
        </p:nvPicPr>
        <p:blipFill>
          <a:blip r:embed="rId31"/>
          <a:stretch>
            <a:fillRect/>
          </a:stretch>
        </p:blipFill>
        <p:spPr>
          <a:xfrm>
            <a:off x="0" y="6457950"/>
            <a:ext cx="12192000" cy="400050"/>
          </a:xfrm>
          <a:prstGeom prst="rect">
            <a:avLst/>
          </a:prstGeom>
        </p:spPr>
      </p:pic>
      <p:sp>
        <p:nvSpPr>
          <p:cNvPr id="37" name="SK-22-text-36"/>
          <p:cNvSpPr/>
          <p:nvPr/>
        </p:nvSpPr>
        <p:spPr>
          <a:xfrm>
            <a:off x="781050" y="381000"/>
            <a:ext cx="11125200" cy="365671"/>
          </a:xfrm>
          <a:prstGeom prst="rect">
            <a:avLst/>
          </a:prstGeom>
          <a:noFill/>
          <a:ln/>
        </p:spPr>
        <p:txBody>
          <a:bodyPr vert="horz" wrap="square" lIns="0" tIns="0" rIns="0" bIns="0" rtlCol="0" anchor="ctr"/>
          <a:lstStyle/>
          <a:p>
            <a:pPr marL="0" indent="0">
              <a:lnSpc>
                <a:spcPts val="2880"/>
              </a:lnSpc>
              <a:buNone/>
            </a:pPr>
            <a:r>
              <a:rPr lang="en-US" sz="2400" b="1" kern="0" spc="-38" dirty="0">
                <a:solidFill>
                  <a:srgbClr val="111827"/>
                </a:solidFill>
                <a:latin typeface="Inter" pitchFamily="34" charset="0"/>
                <a:ea typeface="Inter" pitchFamily="34" charset="-122"/>
                <a:cs typeface="Inter" pitchFamily="34" charset="-120"/>
              </a:rPr>
              <a:t>ASSESSMENT FRAMEWORKS OVERVIEW</a:t>
            </a:r>
            <a:endParaRPr lang="en-US" sz="2400" dirty="0"/>
          </a:p>
        </p:txBody>
      </p:sp>
      <p:sp>
        <p:nvSpPr>
          <p:cNvPr id="38" name="SK-22-text-37"/>
          <p:cNvSpPr/>
          <p:nvPr/>
        </p:nvSpPr>
        <p:spPr>
          <a:xfrm>
            <a:off x="781050" y="784771"/>
            <a:ext cx="7437120" cy="200025"/>
          </a:xfrm>
          <a:prstGeom prst="rect">
            <a:avLst/>
          </a:prstGeom>
          <a:noFill/>
          <a:ln/>
        </p:spPr>
        <p:txBody>
          <a:bodyPr vert="horz" wrap="square" lIns="0" tIns="0" rIns="0" bIns="0" rtlCol="0" anchor="ctr"/>
          <a:lstStyle/>
          <a:p>
            <a:pPr marL="0" indent="0">
              <a:lnSpc>
                <a:spcPts val="1575"/>
              </a:lnSpc>
              <a:buNone/>
            </a:pPr>
            <a:r>
              <a:rPr lang="en-US" sz="1050" b="1" kern="0" spc="42" dirty="0">
                <a:solidFill>
                  <a:srgbClr val="9CA3AF"/>
                </a:solidFill>
              </a:rPr>
              <a:t>BRADFORD VTS TEACHING DECK • CLINICAL GUIDANCE</a:t>
            </a:r>
            <a:endParaRPr lang="en-US" sz="1050" dirty="0"/>
          </a:p>
        </p:txBody>
      </p:sp>
      <p:sp>
        <p:nvSpPr>
          <p:cNvPr id="39" name="SK-22-text-38"/>
          <p:cNvSpPr/>
          <p:nvPr/>
        </p:nvSpPr>
        <p:spPr>
          <a:xfrm>
            <a:off x="1057275" y="1365796"/>
            <a:ext cx="269176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11827"/>
                </a:solidFill>
                <a:latin typeface="Inter" pitchFamily="34" charset="0"/>
                <a:ea typeface="Inter" pitchFamily="34" charset="-122"/>
                <a:cs typeface="Inter" pitchFamily="34" charset="-120"/>
              </a:rPr>
              <a:t>6-Areas Tool</a:t>
            </a:r>
            <a:endParaRPr lang="en-US" sz="1350" dirty="0"/>
          </a:p>
        </p:txBody>
      </p:sp>
      <p:sp>
        <p:nvSpPr>
          <p:cNvPr id="40" name="SK-22-text-39"/>
          <p:cNvSpPr/>
          <p:nvPr/>
        </p:nvSpPr>
        <p:spPr>
          <a:xfrm>
            <a:off x="781050" y="1851571"/>
            <a:ext cx="2026647" cy="195263"/>
          </a:xfrm>
          <a:prstGeom prst="rect">
            <a:avLst/>
          </a:prstGeom>
          <a:noFill/>
          <a:ln/>
        </p:spPr>
        <p:txBody>
          <a:bodyPr vert="horz" wrap="square" lIns="0" tIns="0" rIns="0" bIns="0" rtlCol="0" anchor="ctr"/>
          <a:lstStyle/>
          <a:p>
            <a:pPr marL="0" indent="0">
              <a:lnSpc>
                <a:spcPts val="1238"/>
              </a:lnSpc>
              <a:buNone/>
            </a:pPr>
            <a:r>
              <a:rPr lang="en-US" sz="825" b="1" dirty="0">
                <a:solidFill>
                  <a:srgbClr val="4B5563"/>
                </a:solidFill>
              </a:rPr>
              <a:t>NARRATIVE / BROAD</a:t>
            </a:r>
            <a:endParaRPr lang="en-US" sz="825" dirty="0"/>
          </a:p>
        </p:txBody>
      </p:sp>
      <p:sp>
        <p:nvSpPr>
          <p:cNvPr id="41" name="SK-22-text-40"/>
          <p:cNvSpPr/>
          <p:nvPr/>
        </p:nvSpPr>
        <p:spPr>
          <a:xfrm>
            <a:off x="971550" y="2142083"/>
            <a:ext cx="2343150"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4B5563"/>
                </a:solidFill>
              </a:rPr>
              <a:t>Broad exploration of ideation, plans, lethality, and means.</a:t>
            </a:r>
            <a:endParaRPr lang="en-US" sz="1125" dirty="0"/>
          </a:p>
        </p:txBody>
      </p:sp>
      <p:sp>
        <p:nvSpPr>
          <p:cNvPr id="42" name="SK-22-text-41"/>
          <p:cNvSpPr/>
          <p:nvPr/>
        </p:nvSpPr>
        <p:spPr>
          <a:xfrm>
            <a:off x="952500" y="2618333"/>
            <a:ext cx="2343150"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4B5563"/>
                </a:solidFill>
              </a:rPr>
              <a:t>Integrates "DOG-H" (Desire, Others, Guilt, Hopelessness).</a:t>
            </a:r>
            <a:endParaRPr lang="en-US" sz="1125" dirty="0"/>
          </a:p>
        </p:txBody>
      </p:sp>
      <p:sp>
        <p:nvSpPr>
          <p:cNvPr id="43" name="SK-22-text-42"/>
          <p:cNvSpPr/>
          <p:nvPr/>
        </p:nvSpPr>
        <p:spPr>
          <a:xfrm>
            <a:off x="978694" y="3094583"/>
            <a:ext cx="2343150"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4B5563"/>
                </a:solidFill>
              </a:rPr>
              <a:t>Excellent for building a story in SCA consultations.</a:t>
            </a:r>
            <a:endParaRPr lang="en-US" sz="1125" dirty="0"/>
          </a:p>
        </p:txBody>
      </p:sp>
      <p:sp>
        <p:nvSpPr>
          <p:cNvPr id="44" name="SK-22-text-43"/>
          <p:cNvSpPr/>
          <p:nvPr/>
        </p:nvSpPr>
        <p:spPr>
          <a:xfrm>
            <a:off x="3857625" y="1365796"/>
            <a:ext cx="90868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11827"/>
                </a:solidFill>
                <a:latin typeface="Inter" pitchFamily="34" charset="0"/>
                <a:ea typeface="Inter" pitchFamily="34" charset="-122"/>
                <a:cs typeface="Inter" pitchFamily="34" charset="-120"/>
              </a:rPr>
              <a:t>TASR</a:t>
            </a:r>
            <a:endParaRPr lang="en-US" sz="1350" dirty="0"/>
          </a:p>
        </p:txBody>
      </p:sp>
      <p:sp>
        <p:nvSpPr>
          <p:cNvPr id="45" name="SK-22-text-44"/>
          <p:cNvSpPr/>
          <p:nvPr/>
        </p:nvSpPr>
        <p:spPr>
          <a:xfrm>
            <a:off x="3581400" y="1851571"/>
            <a:ext cx="2265456" cy="195263"/>
          </a:xfrm>
          <a:prstGeom prst="rect">
            <a:avLst/>
          </a:prstGeom>
          <a:noFill/>
          <a:ln/>
        </p:spPr>
        <p:txBody>
          <a:bodyPr vert="horz" wrap="square" lIns="0" tIns="0" rIns="0" bIns="0" rtlCol="0" anchor="ctr"/>
          <a:lstStyle/>
          <a:p>
            <a:pPr marL="0" indent="0">
              <a:lnSpc>
                <a:spcPts val="1238"/>
              </a:lnSpc>
              <a:buNone/>
            </a:pPr>
            <a:r>
              <a:rPr lang="en-US" sz="825" b="1" dirty="0">
                <a:solidFill>
                  <a:srgbClr val="4B5563"/>
                </a:solidFill>
              </a:rPr>
              <a:t>CHECKLIST / PROFILE</a:t>
            </a:r>
            <a:endParaRPr lang="en-US" sz="825" dirty="0"/>
          </a:p>
        </p:txBody>
      </p:sp>
      <p:sp>
        <p:nvSpPr>
          <p:cNvPr id="46" name="SK-22-text-45"/>
          <p:cNvSpPr/>
          <p:nvPr/>
        </p:nvSpPr>
        <p:spPr>
          <a:xfrm>
            <a:off x="3779044" y="2142083"/>
            <a:ext cx="2343150"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4B5563"/>
                </a:solidFill>
              </a:rPr>
              <a:t>Systematic checklist of individual risk profile.</a:t>
            </a:r>
            <a:endParaRPr lang="en-US" sz="1125" dirty="0"/>
          </a:p>
        </p:txBody>
      </p:sp>
      <p:sp>
        <p:nvSpPr>
          <p:cNvPr id="47" name="SK-22-text-46"/>
          <p:cNvSpPr/>
          <p:nvPr/>
        </p:nvSpPr>
        <p:spPr>
          <a:xfrm>
            <a:off x="3779044" y="2618333"/>
            <a:ext cx="2343150"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4B5563"/>
                </a:solidFill>
              </a:rPr>
              <a:t>Covers symptom profile and interview risk factors.</a:t>
            </a:r>
            <a:endParaRPr lang="en-US" sz="1125" dirty="0"/>
          </a:p>
        </p:txBody>
      </p:sp>
      <p:sp>
        <p:nvSpPr>
          <p:cNvPr id="48" name="SK-22-text-47"/>
          <p:cNvSpPr/>
          <p:nvPr/>
        </p:nvSpPr>
        <p:spPr>
          <a:xfrm>
            <a:off x="3779044" y="3094583"/>
            <a:ext cx="2343150"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4B5563"/>
                </a:solidFill>
              </a:rPr>
              <a:t>Helpful to ensure no historical markers are missed.</a:t>
            </a:r>
            <a:endParaRPr lang="en-US" sz="1125" dirty="0"/>
          </a:p>
        </p:txBody>
      </p:sp>
      <p:sp>
        <p:nvSpPr>
          <p:cNvPr id="49" name="SK-22-text-48"/>
          <p:cNvSpPr/>
          <p:nvPr/>
        </p:nvSpPr>
        <p:spPr>
          <a:xfrm>
            <a:off x="6657975" y="1365796"/>
            <a:ext cx="132016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11827"/>
                </a:solidFill>
                <a:latin typeface="Inter" pitchFamily="34" charset="0"/>
                <a:ea typeface="Inter" pitchFamily="34" charset="-122"/>
                <a:cs typeface="Inter" pitchFamily="34" charset="-120"/>
              </a:rPr>
              <a:t>C-SSRS</a:t>
            </a:r>
            <a:endParaRPr lang="en-US" sz="1350" dirty="0"/>
          </a:p>
        </p:txBody>
      </p:sp>
      <p:sp>
        <p:nvSpPr>
          <p:cNvPr id="50" name="SK-22-text-49"/>
          <p:cNvSpPr/>
          <p:nvPr/>
        </p:nvSpPr>
        <p:spPr>
          <a:xfrm>
            <a:off x="6381750" y="1851571"/>
            <a:ext cx="2021461" cy="195263"/>
          </a:xfrm>
          <a:prstGeom prst="rect">
            <a:avLst/>
          </a:prstGeom>
          <a:noFill/>
          <a:ln/>
        </p:spPr>
        <p:txBody>
          <a:bodyPr vert="horz" wrap="square" lIns="0" tIns="0" rIns="0" bIns="0" rtlCol="0" anchor="ctr"/>
          <a:lstStyle/>
          <a:p>
            <a:pPr marL="0" indent="0">
              <a:lnSpc>
                <a:spcPts val="1238"/>
              </a:lnSpc>
              <a:buNone/>
            </a:pPr>
            <a:r>
              <a:rPr lang="en-US" sz="825" b="1" dirty="0">
                <a:solidFill>
                  <a:srgbClr val="4B5563"/>
                </a:solidFill>
              </a:rPr>
              <a:t>SCREENER / TRIAGE</a:t>
            </a:r>
            <a:endParaRPr lang="en-US" sz="825" dirty="0"/>
          </a:p>
        </p:txBody>
      </p:sp>
      <p:sp>
        <p:nvSpPr>
          <p:cNvPr id="51" name="SK-22-text-50"/>
          <p:cNvSpPr/>
          <p:nvPr/>
        </p:nvSpPr>
        <p:spPr>
          <a:xfrm>
            <a:off x="6579394" y="2142083"/>
            <a:ext cx="2343150"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4B5563"/>
                </a:solidFill>
              </a:rPr>
              <a:t>Columbia Screener (Updated May 2026).</a:t>
            </a:r>
            <a:endParaRPr lang="en-US" sz="1125" dirty="0"/>
          </a:p>
        </p:txBody>
      </p:sp>
      <p:sp>
        <p:nvSpPr>
          <p:cNvPr id="52" name="SK-22-text-51"/>
          <p:cNvSpPr/>
          <p:nvPr/>
        </p:nvSpPr>
        <p:spPr>
          <a:xfrm>
            <a:off x="6579394" y="2618333"/>
            <a:ext cx="2343150"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4B5563"/>
                </a:solidFill>
              </a:rPr>
              <a:t>Uses structured triage for Primary Care settings.</a:t>
            </a:r>
            <a:endParaRPr lang="en-US" sz="1125" dirty="0"/>
          </a:p>
        </p:txBody>
      </p:sp>
      <p:sp>
        <p:nvSpPr>
          <p:cNvPr id="53" name="SK-22-text-52"/>
          <p:cNvSpPr/>
          <p:nvPr/>
        </p:nvSpPr>
        <p:spPr>
          <a:xfrm>
            <a:off x="6579394" y="3094583"/>
            <a:ext cx="2343150"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4B5563"/>
                </a:solidFill>
              </a:rPr>
              <a:t>Color-coded next steps based on ideation severity.</a:t>
            </a:r>
            <a:endParaRPr lang="en-US" sz="1125" dirty="0"/>
          </a:p>
        </p:txBody>
      </p:sp>
      <p:sp>
        <p:nvSpPr>
          <p:cNvPr id="54" name="SK-22-text-53"/>
          <p:cNvSpPr/>
          <p:nvPr/>
        </p:nvSpPr>
        <p:spPr>
          <a:xfrm>
            <a:off x="9458325" y="1365796"/>
            <a:ext cx="273367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11827"/>
                </a:solidFill>
                <a:latin typeface="Inter" pitchFamily="34" charset="0"/>
                <a:ea typeface="Inter" pitchFamily="34" charset="-122"/>
                <a:cs typeface="Inter" pitchFamily="34" charset="-120"/>
              </a:rPr>
              <a:t>Beck / Pierce</a:t>
            </a:r>
            <a:endParaRPr lang="en-US" sz="1350" dirty="0"/>
          </a:p>
        </p:txBody>
      </p:sp>
      <p:sp>
        <p:nvSpPr>
          <p:cNvPr id="55" name="SK-22-text-54"/>
          <p:cNvSpPr/>
          <p:nvPr/>
        </p:nvSpPr>
        <p:spPr>
          <a:xfrm>
            <a:off x="9182100" y="1851571"/>
            <a:ext cx="1412093" cy="195263"/>
          </a:xfrm>
          <a:prstGeom prst="rect">
            <a:avLst/>
          </a:prstGeom>
          <a:noFill/>
          <a:ln/>
        </p:spPr>
        <p:txBody>
          <a:bodyPr vert="horz" wrap="square" lIns="0" tIns="0" rIns="0" bIns="0" rtlCol="0" anchor="ctr"/>
          <a:lstStyle/>
          <a:p>
            <a:pPr marL="0" indent="0">
              <a:lnSpc>
                <a:spcPts val="1238"/>
              </a:lnSpc>
              <a:buNone/>
            </a:pPr>
            <a:r>
              <a:rPr lang="en-US" sz="825" b="1" dirty="0">
                <a:solidFill>
                  <a:srgbClr val="4B5563"/>
                </a:solidFill>
              </a:rPr>
              <a:t>POST-ATTEMPT</a:t>
            </a:r>
            <a:endParaRPr lang="en-US" sz="825" dirty="0"/>
          </a:p>
        </p:txBody>
      </p:sp>
      <p:sp>
        <p:nvSpPr>
          <p:cNvPr id="56" name="SK-22-text-55"/>
          <p:cNvSpPr/>
          <p:nvPr/>
        </p:nvSpPr>
        <p:spPr>
          <a:xfrm>
            <a:off x="9379744" y="2142083"/>
            <a:ext cx="2343150"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4B5563"/>
                </a:solidFill>
              </a:rPr>
              <a:t>Specifically used after a self-harm event.</a:t>
            </a:r>
            <a:endParaRPr lang="en-US" sz="1125" dirty="0"/>
          </a:p>
        </p:txBody>
      </p:sp>
      <p:sp>
        <p:nvSpPr>
          <p:cNvPr id="57" name="SK-22-text-56"/>
          <p:cNvSpPr/>
          <p:nvPr/>
        </p:nvSpPr>
        <p:spPr>
          <a:xfrm>
            <a:off x="9372600" y="2618333"/>
            <a:ext cx="2343150"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4B5563"/>
                </a:solidFill>
              </a:rPr>
              <a:t>Explores circumstances, self-report, and medical risk.</a:t>
            </a:r>
            <a:endParaRPr lang="en-US" sz="1125" dirty="0"/>
          </a:p>
        </p:txBody>
      </p:sp>
      <p:sp>
        <p:nvSpPr>
          <p:cNvPr id="58" name="SK-22-text-57"/>
          <p:cNvSpPr/>
          <p:nvPr/>
        </p:nvSpPr>
        <p:spPr>
          <a:xfrm>
            <a:off x="9379744" y="3094583"/>
            <a:ext cx="2343150"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4B5563"/>
                </a:solidFill>
              </a:rPr>
              <a:t>Identifies "missed" attempts and lethal intent.</a:t>
            </a:r>
            <a:endParaRPr lang="en-US" sz="1125" dirty="0"/>
          </a:p>
        </p:txBody>
      </p:sp>
      <p:sp>
        <p:nvSpPr>
          <p:cNvPr id="59" name="SK-22-text-58"/>
          <p:cNvSpPr/>
          <p:nvPr/>
        </p:nvSpPr>
        <p:spPr>
          <a:xfrm>
            <a:off x="1193006" y="5410200"/>
            <a:ext cx="10275094" cy="514350"/>
          </a:xfrm>
          <a:prstGeom prst="rect">
            <a:avLst/>
          </a:prstGeom>
          <a:noFill/>
          <a:ln/>
        </p:spPr>
        <p:txBody>
          <a:bodyPr vert="horz" wrap="square" lIns="0" tIns="0" rIns="0" bIns="0" rtlCol="0" anchor="ctr"/>
          <a:lstStyle/>
          <a:p>
            <a:pPr marL="0" indent="0">
              <a:lnSpc>
                <a:spcPts val="2025"/>
              </a:lnSpc>
              <a:buNone/>
            </a:pPr>
            <a:r>
              <a:rPr lang="en-US" sz="1350" b="1" dirty="0">
                <a:solidFill>
                  <a:srgbClr val="111827"/>
                </a:solidFill>
                <a:latin typeface="Inter" pitchFamily="34" charset="0"/>
                <a:ea typeface="Inter" pitchFamily="34" charset="-122"/>
                <a:cs typeface="Inter" pitchFamily="34" charset="-120"/>
              </a:rPr>
              <a:t>NICE Principle: Tools and frameworks must only be used to prompt clinical questions and structure a conversation. They DO NOT predict future suicide.</a:t>
            </a:r>
            <a:endParaRPr lang="en-US" sz="1350" dirty="0"/>
          </a:p>
        </p:txBody>
      </p:sp>
      <p:sp>
        <p:nvSpPr>
          <p:cNvPr id="60" name="SK-22-text-59"/>
          <p:cNvSpPr/>
          <p:nvPr/>
        </p:nvSpPr>
        <p:spPr>
          <a:xfrm>
            <a:off x="571500" y="6572250"/>
            <a:ext cx="5425440" cy="171450"/>
          </a:xfrm>
          <a:prstGeom prst="rect">
            <a:avLst/>
          </a:prstGeom>
          <a:noFill/>
          <a:ln/>
        </p:spPr>
        <p:txBody>
          <a:bodyPr vert="horz" wrap="square" lIns="0" tIns="0" rIns="0" bIns="0" rtlCol="0" anchor="ctr"/>
          <a:lstStyle/>
          <a:p>
            <a:pPr marL="0" indent="0">
              <a:lnSpc>
                <a:spcPts val="1350"/>
              </a:lnSpc>
              <a:buNone/>
            </a:pPr>
            <a:r>
              <a:rPr lang="en-US" sz="900" dirty="0">
                <a:solidFill>
                  <a:srgbClr val="9CA3AF"/>
                </a:solidFill>
              </a:rPr>
              <a:t>Bradford VTS • Suicidal Risk Assessment</a:t>
            </a:r>
            <a:endParaRPr lang="en-US" sz="900" dirty="0"/>
          </a:p>
        </p:txBody>
      </p:sp>
      <p:sp>
        <p:nvSpPr>
          <p:cNvPr id="61" name="SK-22-text-60"/>
          <p:cNvSpPr/>
          <p:nvPr/>
        </p:nvSpPr>
        <p:spPr>
          <a:xfrm>
            <a:off x="10458450" y="6572250"/>
            <a:ext cx="1733550" cy="171450"/>
          </a:xfrm>
          <a:prstGeom prst="rect">
            <a:avLst/>
          </a:prstGeom>
          <a:noFill/>
          <a:ln/>
        </p:spPr>
        <p:txBody>
          <a:bodyPr vert="horz" wrap="square" lIns="0" tIns="0" rIns="0" bIns="0" rtlCol="0" anchor="ctr"/>
          <a:lstStyle/>
          <a:p>
            <a:pPr marL="0" indent="0">
              <a:lnSpc>
                <a:spcPts val="1350"/>
              </a:lnSpc>
              <a:buNone/>
            </a:pPr>
            <a:r>
              <a:rPr lang="en-US" sz="900" dirty="0">
                <a:solidFill>
                  <a:srgbClr val="9CA3AF"/>
                </a:solidFill>
              </a:rPr>
              <a:t>www.bradfordvts.co.uk</a:t>
            </a:r>
            <a:endParaRPr lang="en-US" sz="9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3-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3-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3-img-3" descr="preencoded.png"/>
          <p:cNvPicPr>
            <a:picLocks noChangeAspect="1"/>
          </p:cNvPicPr>
          <p:nvPr/>
        </p:nvPicPr>
        <p:blipFill>
          <a:blip r:embed="rId5"/>
          <a:stretch>
            <a:fillRect/>
          </a:stretch>
        </p:blipFill>
        <p:spPr>
          <a:xfrm>
            <a:off x="571500" y="381000"/>
            <a:ext cx="57150" cy="381000"/>
          </a:xfrm>
          <a:prstGeom prst="rect">
            <a:avLst/>
          </a:prstGeom>
        </p:spPr>
      </p:pic>
      <p:pic>
        <p:nvPicPr>
          <p:cNvPr id="5" name="SK-23-img-4" descr="preencoded.png"/>
          <p:cNvPicPr>
            <a:picLocks noChangeAspect="1"/>
          </p:cNvPicPr>
          <p:nvPr/>
        </p:nvPicPr>
        <p:blipFill>
          <a:blip r:embed="rId6"/>
          <a:stretch>
            <a:fillRect/>
          </a:stretch>
        </p:blipFill>
        <p:spPr>
          <a:xfrm>
            <a:off x="571500" y="1213396"/>
            <a:ext cx="5860405" cy="5263604"/>
          </a:xfrm>
          <a:prstGeom prst="rect">
            <a:avLst/>
          </a:prstGeom>
        </p:spPr>
      </p:pic>
      <p:pic>
        <p:nvPicPr>
          <p:cNvPr id="6" name="SK-23-img-5" descr="preencoded.png"/>
          <p:cNvPicPr>
            <a:picLocks noChangeAspect="1"/>
          </p:cNvPicPr>
          <p:nvPr/>
        </p:nvPicPr>
        <p:blipFill>
          <a:blip r:embed="rId7"/>
          <a:stretch>
            <a:fillRect/>
          </a:stretch>
        </p:blipFill>
        <p:spPr>
          <a:xfrm>
            <a:off x="800100" y="1489621"/>
            <a:ext cx="238125" cy="190500"/>
          </a:xfrm>
          <a:prstGeom prst="rect">
            <a:avLst/>
          </a:prstGeom>
        </p:spPr>
      </p:pic>
      <p:pic>
        <p:nvPicPr>
          <p:cNvPr id="7" name="SK-23-img-6" descr="preencoded.png"/>
          <p:cNvPicPr>
            <a:picLocks noChangeAspect="1"/>
          </p:cNvPicPr>
          <p:nvPr/>
        </p:nvPicPr>
        <p:blipFill>
          <a:blip r:embed="rId8"/>
          <a:stretch>
            <a:fillRect/>
          </a:stretch>
        </p:blipFill>
        <p:spPr>
          <a:xfrm>
            <a:off x="6736705" y="1261021"/>
            <a:ext cx="238125" cy="190500"/>
          </a:xfrm>
          <a:prstGeom prst="rect">
            <a:avLst/>
          </a:prstGeom>
        </p:spPr>
      </p:pic>
      <p:pic>
        <p:nvPicPr>
          <p:cNvPr id="8" name="SK-23-img-7" descr="preencoded.png"/>
          <p:cNvPicPr>
            <a:picLocks noChangeAspect="1"/>
          </p:cNvPicPr>
          <p:nvPr/>
        </p:nvPicPr>
        <p:blipFill>
          <a:blip r:embed="rId9"/>
          <a:stretch>
            <a:fillRect/>
          </a:stretch>
        </p:blipFill>
        <p:spPr>
          <a:xfrm>
            <a:off x="6736705" y="1651546"/>
            <a:ext cx="4883795" cy="485775"/>
          </a:xfrm>
          <a:prstGeom prst="rect">
            <a:avLst/>
          </a:prstGeom>
        </p:spPr>
      </p:pic>
      <p:pic>
        <p:nvPicPr>
          <p:cNvPr id="9" name="SK-23-img-8" descr="preencoded.png"/>
          <p:cNvPicPr>
            <a:picLocks noChangeAspect="1"/>
          </p:cNvPicPr>
          <p:nvPr/>
        </p:nvPicPr>
        <p:blipFill>
          <a:blip r:embed="rId9"/>
          <a:stretch>
            <a:fillRect/>
          </a:stretch>
        </p:blipFill>
        <p:spPr>
          <a:xfrm>
            <a:off x="6736705" y="2232571"/>
            <a:ext cx="4883795" cy="485775"/>
          </a:xfrm>
          <a:prstGeom prst="rect">
            <a:avLst/>
          </a:prstGeom>
        </p:spPr>
      </p:pic>
      <p:pic>
        <p:nvPicPr>
          <p:cNvPr id="10" name="SK-23-img-9" descr="preencoded.png"/>
          <p:cNvPicPr>
            <a:picLocks noChangeAspect="1"/>
          </p:cNvPicPr>
          <p:nvPr/>
        </p:nvPicPr>
        <p:blipFill>
          <a:blip r:embed="rId9"/>
          <a:stretch>
            <a:fillRect/>
          </a:stretch>
        </p:blipFill>
        <p:spPr>
          <a:xfrm>
            <a:off x="6736705" y="2813596"/>
            <a:ext cx="4883795" cy="485775"/>
          </a:xfrm>
          <a:prstGeom prst="rect">
            <a:avLst/>
          </a:prstGeom>
        </p:spPr>
      </p:pic>
      <p:pic>
        <p:nvPicPr>
          <p:cNvPr id="11" name="SK-23-img-10" descr="preencoded.png"/>
          <p:cNvPicPr>
            <a:picLocks noChangeAspect="1"/>
          </p:cNvPicPr>
          <p:nvPr/>
        </p:nvPicPr>
        <p:blipFill>
          <a:blip r:embed="rId10"/>
          <a:stretch>
            <a:fillRect/>
          </a:stretch>
        </p:blipFill>
        <p:spPr>
          <a:xfrm>
            <a:off x="6736705" y="3489871"/>
            <a:ext cx="4883795" cy="2200275"/>
          </a:xfrm>
          <a:prstGeom prst="rect">
            <a:avLst/>
          </a:prstGeom>
        </p:spPr>
      </p:pic>
      <p:pic>
        <p:nvPicPr>
          <p:cNvPr id="12" name="SK-23-img-11" descr="preencoded.png"/>
          <p:cNvPicPr>
            <a:picLocks noChangeAspect="1"/>
          </p:cNvPicPr>
          <p:nvPr/>
        </p:nvPicPr>
        <p:blipFill>
          <a:blip r:embed="rId11"/>
          <a:stretch>
            <a:fillRect/>
          </a:stretch>
        </p:blipFill>
        <p:spPr>
          <a:xfrm>
            <a:off x="6927205" y="3721298"/>
            <a:ext cx="214313" cy="175320"/>
          </a:xfrm>
          <a:prstGeom prst="rect">
            <a:avLst/>
          </a:prstGeom>
        </p:spPr>
      </p:pic>
      <p:pic>
        <p:nvPicPr>
          <p:cNvPr id="13" name="SK-23-img-12" descr="preencoded.png"/>
          <p:cNvPicPr>
            <a:picLocks noChangeAspect="1"/>
          </p:cNvPicPr>
          <p:nvPr/>
        </p:nvPicPr>
        <p:blipFill>
          <a:blip r:embed="rId12"/>
          <a:stretch>
            <a:fillRect/>
          </a:stretch>
        </p:blipFill>
        <p:spPr>
          <a:xfrm>
            <a:off x="6927205" y="4051846"/>
            <a:ext cx="190500" cy="152400"/>
          </a:xfrm>
          <a:prstGeom prst="rect">
            <a:avLst/>
          </a:prstGeom>
        </p:spPr>
      </p:pic>
      <p:pic>
        <p:nvPicPr>
          <p:cNvPr id="14" name="SK-23-img-13" descr="preencoded.png"/>
          <p:cNvPicPr>
            <a:picLocks noChangeAspect="1"/>
          </p:cNvPicPr>
          <p:nvPr/>
        </p:nvPicPr>
        <p:blipFill>
          <a:blip r:embed="rId12"/>
          <a:stretch>
            <a:fillRect/>
          </a:stretch>
        </p:blipFill>
        <p:spPr>
          <a:xfrm>
            <a:off x="6927205" y="4356646"/>
            <a:ext cx="190500" cy="152400"/>
          </a:xfrm>
          <a:prstGeom prst="rect">
            <a:avLst/>
          </a:prstGeom>
        </p:spPr>
      </p:pic>
      <p:pic>
        <p:nvPicPr>
          <p:cNvPr id="15" name="SK-23-img-14" descr="preencoded.png"/>
          <p:cNvPicPr>
            <a:picLocks noChangeAspect="1"/>
          </p:cNvPicPr>
          <p:nvPr/>
        </p:nvPicPr>
        <p:blipFill>
          <a:blip r:embed="rId12"/>
          <a:stretch>
            <a:fillRect/>
          </a:stretch>
        </p:blipFill>
        <p:spPr>
          <a:xfrm>
            <a:off x="6927205" y="4661446"/>
            <a:ext cx="190500" cy="152400"/>
          </a:xfrm>
          <a:prstGeom prst="rect">
            <a:avLst/>
          </a:prstGeom>
        </p:spPr>
      </p:pic>
      <p:pic>
        <p:nvPicPr>
          <p:cNvPr id="16" name="SK-23-img-15" descr="preencoded.png"/>
          <p:cNvPicPr>
            <a:picLocks noChangeAspect="1"/>
          </p:cNvPicPr>
          <p:nvPr/>
        </p:nvPicPr>
        <p:blipFill>
          <a:blip r:embed="rId12"/>
          <a:stretch>
            <a:fillRect/>
          </a:stretch>
        </p:blipFill>
        <p:spPr>
          <a:xfrm>
            <a:off x="6927205" y="4966246"/>
            <a:ext cx="190500" cy="152400"/>
          </a:xfrm>
          <a:prstGeom prst="rect">
            <a:avLst/>
          </a:prstGeom>
        </p:spPr>
      </p:pic>
      <p:pic>
        <p:nvPicPr>
          <p:cNvPr id="17" name="SK-23-img-16" descr="preencoded.png"/>
          <p:cNvPicPr>
            <a:picLocks noChangeAspect="1"/>
          </p:cNvPicPr>
          <p:nvPr/>
        </p:nvPicPr>
        <p:blipFill>
          <a:blip r:embed="rId12"/>
          <a:stretch>
            <a:fillRect/>
          </a:stretch>
        </p:blipFill>
        <p:spPr>
          <a:xfrm>
            <a:off x="6927205" y="5271046"/>
            <a:ext cx="190500" cy="152400"/>
          </a:xfrm>
          <a:prstGeom prst="rect">
            <a:avLst/>
          </a:prstGeom>
        </p:spPr>
      </p:pic>
      <p:pic>
        <p:nvPicPr>
          <p:cNvPr id="18" name="SK-23-img-17" descr="preencoded.png"/>
          <p:cNvPicPr>
            <a:picLocks noChangeAspect="1"/>
          </p:cNvPicPr>
          <p:nvPr/>
        </p:nvPicPr>
        <p:blipFill>
          <a:blip r:embed="rId13"/>
          <a:stretch>
            <a:fillRect/>
          </a:stretch>
        </p:blipFill>
        <p:spPr>
          <a:xfrm>
            <a:off x="571500" y="6372225"/>
            <a:ext cx="11049000" cy="295275"/>
          </a:xfrm>
          <a:prstGeom prst="rect">
            <a:avLst/>
          </a:prstGeom>
        </p:spPr>
      </p:pic>
      <p:sp>
        <p:nvSpPr>
          <p:cNvPr id="19" name="SK-23-text-18"/>
          <p:cNvSpPr/>
          <p:nvPr/>
        </p:nvSpPr>
        <p:spPr>
          <a:xfrm>
            <a:off x="781050" y="381000"/>
            <a:ext cx="5151120" cy="365671"/>
          </a:xfrm>
          <a:prstGeom prst="rect">
            <a:avLst/>
          </a:prstGeom>
          <a:noFill/>
          <a:ln/>
        </p:spPr>
        <p:txBody>
          <a:bodyPr vert="horz" wrap="square" lIns="0" tIns="0" rIns="0" bIns="0" rtlCol="0" anchor="ctr"/>
          <a:lstStyle/>
          <a:p>
            <a:pPr marL="0" indent="0">
              <a:lnSpc>
                <a:spcPts val="2880"/>
              </a:lnSpc>
              <a:buNone/>
            </a:pPr>
            <a:r>
              <a:rPr lang="en-US" sz="2400" b="1" kern="0" spc="-38" dirty="0">
                <a:solidFill>
                  <a:srgbClr val="111827"/>
                </a:solidFill>
                <a:latin typeface="Inter" pitchFamily="34" charset="0"/>
                <a:ea typeface="Inter" pitchFamily="34" charset="-122"/>
                <a:cs typeface="Inter" pitchFamily="34" charset="-120"/>
              </a:rPr>
              <a:t>CASE 1: TERRY</a:t>
            </a:r>
            <a:endParaRPr lang="en-US" sz="2400" dirty="0"/>
          </a:p>
        </p:txBody>
      </p:sp>
      <p:sp>
        <p:nvSpPr>
          <p:cNvPr id="20" name="SK-23-text-19"/>
          <p:cNvSpPr/>
          <p:nvPr/>
        </p:nvSpPr>
        <p:spPr>
          <a:xfrm>
            <a:off x="781050" y="784771"/>
            <a:ext cx="7437120" cy="200025"/>
          </a:xfrm>
          <a:prstGeom prst="rect">
            <a:avLst/>
          </a:prstGeom>
          <a:noFill/>
          <a:ln/>
        </p:spPr>
        <p:txBody>
          <a:bodyPr vert="horz" wrap="square" lIns="0" tIns="0" rIns="0" bIns="0" rtlCol="0" anchor="ctr"/>
          <a:lstStyle/>
          <a:p>
            <a:pPr marL="0" indent="0">
              <a:lnSpc>
                <a:spcPts val="1575"/>
              </a:lnSpc>
              <a:buNone/>
            </a:pPr>
            <a:r>
              <a:rPr lang="en-US" sz="1050" b="1" kern="0" spc="42" dirty="0">
                <a:solidFill>
                  <a:srgbClr val="9CA3AF"/>
                </a:solidFill>
              </a:rPr>
              <a:t>BRADFORD VTS TEACHING DECK • CLINICAL GUIDANCE</a:t>
            </a:r>
            <a:endParaRPr lang="en-US" sz="1050" dirty="0"/>
          </a:p>
        </p:txBody>
      </p:sp>
      <p:sp>
        <p:nvSpPr>
          <p:cNvPr id="21" name="SK-23-text-20"/>
          <p:cNvSpPr/>
          <p:nvPr/>
        </p:nvSpPr>
        <p:spPr>
          <a:xfrm>
            <a:off x="1133475" y="1441996"/>
            <a:ext cx="5403205"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F58220"/>
                </a:solidFill>
                <a:latin typeface="Inter" pitchFamily="34" charset="0"/>
                <a:ea typeface="Inter" pitchFamily="34" charset="-122"/>
                <a:cs typeface="Inter" pitchFamily="34" charset="-120"/>
              </a:rPr>
              <a:t>The Clinical Timeline</a:t>
            </a:r>
            <a:endParaRPr lang="en-US" sz="1500" dirty="0"/>
          </a:p>
        </p:txBody>
      </p:sp>
      <p:sp>
        <p:nvSpPr>
          <p:cNvPr id="22" name="SK-23-text-21"/>
          <p:cNvSpPr/>
          <p:nvPr/>
        </p:nvSpPr>
        <p:spPr>
          <a:xfrm>
            <a:off x="1066800" y="1880146"/>
            <a:ext cx="11125200"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rPr>
              <a:t>Initially presented with disturbed behavior and suspected </a:t>
            </a:r>
            <a:r>
              <a:rPr lang="en-US" sz="1275" b="1" dirty="0">
                <a:solidFill>
                  <a:srgbClr val="4B5563"/>
                </a:solidFill>
              </a:rPr>
              <a:t>psychosis</a:t>
            </a:r>
            <a:r>
              <a:rPr lang="en-US" sz="1275" dirty="0">
                <a:solidFill>
                  <a:srgbClr val="4B5563"/>
                </a:solidFill>
              </a:rPr>
              <a:t>.</a:t>
            </a:r>
            <a:endParaRPr lang="en-US" sz="1275" dirty="0"/>
          </a:p>
        </p:txBody>
      </p:sp>
      <p:sp>
        <p:nvSpPr>
          <p:cNvPr id="23" name="SK-23-text-22"/>
          <p:cNvSpPr/>
          <p:nvPr/>
        </p:nvSpPr>
        <p:spPr>
          <a:xfrm>
            <a:off x="1066800" y="2221111"/>
            <a:ext cx="10528979"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rPr>
              <a:t>Increasing social </a:t>
            </a:r>
            <a:r>
              <a:rPr lang="en-US" sz="1275" b="1" dirty="0">
                <a:solidFill>
                  <a:srgbClr val="4B5563"/>
                </a:solidFill>
              </a:rPr>
              <a:t>isolation</a:t>
            </a:r>
            <a:r>
              <a:rPr lang="en-US" sz="1275" dirty="0">
                <a:solidFill>
                  <a:srgbClr val="4B5563"/>
                </a:solidFill>
              </a:rPr>
              <a:t> and notable thought disorder.</a:t>
            </a:r>
            <a:endParaRPr lang="en-US" sz="1275" dirty="0"/>
          </a:p>
        </p:txBody>
      </p:sp>
      <p:sp>
        <p:nvSpPr>
          <p:cNvPr id="24" name="SK-23-text-23"/>
          <p:cNvSpPr/>
          <p:nvPr/>
        </p:nvSpPr>
        <p:spPr>
          <a:xfrm>
            <a:off x="1066800" y="2562076"/>
            <a:ext cx="10898417"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rPr>
              <a:t>Diagnosis of </a:t>
            </a:r>
            <a:r>
              <a:rPr lang="en-US" sz="1275" b="1" dirty="0">
                <a:solidFill>
                  <a:srgbClr val="4B5563"/>
                </a:solidFill>
              </a:rPr>
              <a:t>depression</a:t>
            </a:r>
            <a:r>
              <a:rPr lang="en-US" sz="1275" dirty="0">
                <a:solidFill>
                  <a:srgbClr val="4B5563"/>
                </a:solidFill>
              </a:rPr>
              <a:t> made; commenced on antidepressants.</a:t>
            </a:r>
            <a:endParaRPr lang="en-US" sz="1275" dirty="0"/>
          </a:p>
        </p:txBody>
      </p:sp>
      <p:sp>
        <p:nvSpPr>
          <p:cNvPr id="25" name="SK-23-text-24"/>
          <p:cNvSpPr/>
          <p:nvPr/>
        </p:nvSpPr>
        <p:spPr>
          <a:xfrm>
            <a:off x="1066800" y="2903041"/>
            <a:ext cx="10159542"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rPr>
              <a:t>Showed </a:t>
            </a:r>
            <a:r>
              <a:rPr lang="en-US" sz="1275" b="1" dirty="0">
                <a:solidFill>
                  <a:srgbClr val="4B5563"/>
                </a:solidFill>
              </a:rPr>
              <a:t>apparent improvement</a:t>
            </a:r>
            <a:r>
              <a:rPr lang="en-US" sz="1275" dirty="0">
                <a:solidFill>
                  <a:srgbClr val="4B5563"/>
                </a:solidFill>
              </a:rPr>
              <a:t> in mood at the last review.</a:t>
            </a:r>
            <a:endParaRPr lang="en-US" sz="1275" dirty="0"/>
          </a:p>
        </p:txBody>
      </p:sp>
      <p:sp>
        <p:nvSpPr>
          <p:cNvPr id="26" name="SK-23-text-25"/>
          <p:cNvSpPr/>
          <p:nvPr/>
        </p:nvSpPr>
        <p:spPr>
          <a:xfrm>
            <a:off x="1066800" y="3244007"/>
            <a:ext cx="11125200"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rPr>
              <a:t>Disengaged from services; later found to have written a </a:t>
            </a:r>
            <a:r>
              <a:rPr lang="en-US" sz="1275" b="1" dirty="0">
                <a:solidFill>
                  <a:srgbClr val="4B5563"/>
                </a:solidFill>
              </a:rPr>
              <a:t>suicide note</a:t>
            </a:r>
            <a:r>
              <a:rPr lang="en-US" sz="1275" dirty="0">
                <a:solidFill>
                  <a:srgbClr val="4B5563"/>
                </a:solidFill>
              </a:rPr>
              <a:t>.</a:t>
            </a:r>
            <a:endParaRPr lang="en-US" sz="1275" dirty="0"/>
          </a:p>
        </p:txBody>
      </p:sp>
      <p:sp>
        <p:nvSpPr>
          <p:cNvPr id="27" name="SK-23-text-26"/>
          <p:cNvSpPr/>
          <p:nvPr/>
        </p:nvSpPr>
        <p:spPr>
          <a:xfrm>
            <a:off x="1066800" y="3584972"/>
            <a:ext cx="8497071"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rPr>
              <a:t>Access to a </a:t>
            </a:r>
            <a:r>
              <a:rPr lang="en-US" sz="1275" b="1" dirty="0">
                <a:solidFill>
                  <a:srgbClr val="4B5563"/>
                </a:solidFill>
              </a:rPr>
              <a:t>firearm</a:t>
            </a:r>
            <a:r>
              <a:rPr lang="en-US" sz="1275" dirty="0">
                <a:solidFill>
                  <a:srgbClr val="4B5563"/>
                </a:solidFill>
              </a:rPr>
              <a:t> confirmed after the event.</a:t>
            </a:r>
            <a:endParaRPr lang="en-US" sz="1275" dirty="0"/>
          </a:p>
        </p:txBody>
      </p:sp>
      <p:sp>
        <p:nvSpPr>
          <p:cNvPr id="28" name="SK-23-text-27"/>
          <p:cNvSpPr/>
          <p:nvPr/>
        </p:nvSpPr>
        <p:spPr>
          <a:xfrm>
            <a:off x="1066800" y="3925937"/>
            <a:ext cx="11125200"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rPr>
              <a:t>System failure: Loss of follow-up after non-attendance (DNA).</a:t>
            </a:r>
            <a:endParaRPr lang="en-US" sz="1275" dirty="0"/>
          </a:p>
        </p:txBody>
      </p:sp>
      <p:sp>
        <p:nvSpPr>
          <p:cNvPr id="29" name="SK-23-text-28"/>
          <p:cNvSpPr/>
          <p:nvPr/>
        </p:nvSpPr>
        <p:spPr>
          <a:xfrm>
            <a:off x="7070080" y="1213396"/>
            <a:ext cx="4883795"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F58220"/>
                </a:solidFill>
                <a:latin typeface="Inter" pitchFamily="34" charset="0"/>
                <a:ea typeface="Inter" pitchFamily="34" charset="-122"/>
                <a:cs typeface="Inter" pitchFamily="34" charset="-120"/>
              </a:rPr>
              <a:t>Discussion Points</a:t>
            </a:r>
            <a:endParaRPr lang="en-US" sz="1500" dirty="0"/>
          </a:p>
        </p:txBody>
      </p:sp>
      <p:sp>
        <p:nvSpPr>
          <p:cNvPr id="30" name="SK-23-text-29"/>
          <p:cNvSpPr/>
          <p:nvPr/>
        </p:nvSpPr>
        <p:spPr>
          <a:xfrm>
            <a:off x="6851005" y="1651546"/>
            <a:ext cx="5340995" cy="485775"/>
          </a:xfrm>
          <a:prstGeom prst="rect">
            <a:avLst/>
          </a:prstGeom>
          <a:noFill/>
          <a:ln/>
        </p:spPr>
        <p:txBody>
          <a:bodyPr vert="horz" wrap="square" lIns="0" tIns="0" rIns="0" bIns="0" rtlCol="0" anchor="ctr"/>
          <a:lstStyle/>
          <a:p>
            <a:pPr marL="0" indent="0" algn="l">
              <a:lnSpc>
                <a:spcPts val="2025"/>
              </a:lnSpc>
              <a:buNone/>
            </a:pPr>
            <a:r>
              <a:rPr lang="en-US" sz="1350" b="1" dirty="0">
                <a:solidFill>
                  <a:srgbClr val="111827"/>
                </a:solidFill>
              </a:rPr>
              <a:t>What risks were underestimated here?</a:t>
            </a:r>
            <a:endParaRPr lang="en-US" sz="1350" dirty="0"/>
          </a:p>
        </p:txBody>
      </p:sp>
      <p:sp>
        <p:nvSpPr>
          <p:cNvPr id="31" name="SK-23-text-30"/>
          <p:cNvSpPr/>
          <p:nvPr/>
        </p:nvSpPr>
        <p:spPr>
          <a:xfrm>
            <a:off x="6851005" y="2232571"/>
            <a:ext cx="5340995" cy="485775"/>
          </a:xfrm>
          <a:prstGeom prst="rect">
            <a:avLst/>
          </a:prstGeom>
          <a:noFill/>
          <a:ln/>
        </p:spPr>
        <p:txBody>
          <a:bodyPr vert="horz" wrap="square" lIns="0" tIns="0" rIns="0" bIns="0" rtlCol="0" anchor="ctr"/>
          <a:lstStyle/>
          <a:p>
            <a:pPr marL="0" indent="0" algn="l">
              <a:lnSpc>
                <a:spcPts val="2025"/>
              </a:lnSpc>
              <a:buNone/>
            </a:pPr>
            <a:r>
              <a:rPr lang="en-US" sz="1350" b="1" dirty="0">
                <a:solidFill>
                  <a:srgbClr val="111827"/>
                </a:solidFill>
              </a:rPr>
              <a:t>How do we handle "sudden improvement"?</a:t>
            </a:r>
            <a:endParaRPr lang="en-US" sz="1350" dirty="0"/>
          </a:p>
        </p:txBody>
      </p:sp>
      <p:sp>
        <p:nvSpPr>
          <p:cNvPr id="32" name="SK-23-text-31"/>
          <p:cNvSpPr/>
          <p:nvPr/>
        </p:nvSpPr>
        <p:spPr>
          <a:xfrm>
            <a:off x="6851005" y="2813596"/>
            <a:ext cx="5340995" cy="485775"/>
          </a:xfrm>
          <a:prstGeom prst="rect">
            <a:avLst/>
          </a:prstGeom>
          <a:noFill/>
          <a:ln/>
        </p:spPr>
        <p:txBody>
          <a:bodyPr vert="horz" wrap="square" lIns="0" tIns="0" rIns="0" bIns="0" rtlCol="0" anchor="ctr"/>
          <a:lstStyle/>
          <a:p>
            <a:pPr marL="0" indent="0" algn="l">
              <a:lnSpc>
                <a:spcPts val="2025"/>
              </a:lnSpc>
              <a:buNone/>
            </a:pPr>
            <a:r>
              <a:rPr lang="en-US" sz="1350" b="1" dirty="0">
                <a:solidFill>
                  <a:srgbClr val="111827"/>
                </a:solidFill>
              </a:rPr>
              <a:t>What improvements are needed in follow-up?</a:t>
            </a:r>
            <a:endParaRPr lang="en-US" sz="1350" dirty="0"/>
          </a:p>
        </p:txBody>
      </p:sp>
      <p:sp>
        <p:nvSpPr>
          <p:cNvPr id="33" name="SK-23-text-32"/>
          <p:cNvSpPr/>
          <p:nvPr/>
        </p:nvSpPr>
        <p:spPr>
          <a:xfrm>
            <a:off x="7217718" y="3680371"/>
            <a:ext cx="45262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FFFFF"/>
                </a:solidFill>
                <a:latin typeface="Inter" pitchFamily="34" charset="0"/>
                <a:ea typeface="Inter" pitchFamily="34" charset="-122"/>
                <a:cs typeface="Inter" pitchFamily="34" charset="-120"/>
              </a:rPr>
              <a:t>RED FLAGS IN THIS CASE</a:t>
            </a:r>
            <a:endParaRPr lang="en-US" sz="1350" dirty="0"/>
          </a:p>
        </p:txBody>
      </p:sp>
      <p:sp>
        <p:nvSpPr>
          <p:cNvPr id="34" name="SK-23-text-33"/>
          <p:cNvSpPr/>
          <p:nvPr/>
        </p:nvSpPr>
        <p:spPr>
          <a:xfrm>
            <a:off x="7193905" y="4051846"/>
            <a:ext cx="4998095"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FFFFFF"/>
                </a:solidFill>
              </a:rPr>
              <a:t>Psychosis &amp; Thought Disorder</a:t>
            </a:r>
            <a:endParaRPr lang="en-US" sz="1200" dirty="0"/>
          </a:p>
        </p:txBody>
      </p:sp>
      <p:sp>
        <p:nvSpPr>
          <p:cNvPr id="35" name="SK-23-text-34"/>
          <p:cNvSpPr/>
          <p:nvPr/>
        </p:nvSpPr>
        <p:spPr>
          <a:xfrm>
            <a:off x="7193905" y="4356646"/>
            <a:ext cx="4502795"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FFFFFF"/>
                </a:solidFill>
              </a:rPr>
              <a:t>Severe Social Isolation</a:t>
            </a:r>
            <a:endParaRPr lang="en-US" sz="1200" dirty="0"/>
          </a:p>
        </p:txBody>
      </p:sp>
      <p:sp>
        <p:nvSpPr>
          <p:cNvPr id="36" name="SK-23-text-35"/>
          <p:cNvSpPr/>
          <p:nvPr/>
        </p:nvSpPr>
        <p:spPr>
          <a:xfrm>
            <a:off x="7193905" y="4661446"/>
            <a:ext cx="4998095"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FFFFFF"/>
                </a:solidFill>
              </a:rPr>
              <a:t>Access to Lethal Means (Firearm)</a:t>
            </a:r>
            <a:endParaRPr lang="en-US" sz="1200" dirty="0"/>
          </a:p>
        </p:txBody>
      </p:sp>
      <p:sp>
        <p:nvSpPr>
          <p:cNvPr id="37" name="SK-23-text-36"/>
          <p:cNvSpPr/>
          <p:nvPr/>
        </p:nvSpPr>
        <p:spPr>
          <a:xfrm>
            <a:off x="7193905" y="4966246"/>
            <a:ext cx="4998095"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FFFFFF"/>
                </a:solidFill>
              </a:rPr>
              <a:t>Sudden "Recovery" (Danger Sign)</a:t>
            </a:r>
            <a:endParaRPr lang="en-US" sz="1200" dirty="0"/>
          </a:p>
        </p:txBody>
      </p:sp>
      <p:sp>
        <p:nvSpPr>
          <p:cNvPr id="38" name="SK-23-text-37"/>
          <p:cNvSpPr/>
          <p:nvPr/>
        </p:nvSpPr>
        <p:spPr>
          <a:xfrm>
            <a:off x="7193905" y="5271046"/>
            <a:ext cx="4998095"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FFFFFF"/>
                </a:solidFill>
              </a:rPr>
              <a:t>Disengagement from Care (DNA)</a:t>
            </a:r>
            <a:endParaRPr lang="en-US" sz="1200" dirty="0"/>
          </a:p>
        </p:txBody>
      </p:sp>
      <p:sp>
        <p:nvSpPr>
          <p:cNvPr id="39" name="SK-23-text-38"/>
          <p:cNvSpPr/>
          <p:nvPr/>
        </p:nvSpPr>
        <p:spPr>
          <a:xfrm>
            <a:off x="10258425" y="6372225"/>
            <a:ext cx="1933575" cy="295275"/>
          </a:xfrm>
          <a:prstGeom prst="rect">
            <a:avLst/>
          </a:prstGeom>
          <a:noFill/>
          <a:ln/>
        </p:spPr>
        <p:txBody>
          <a:bodyPr vert="horz" wrap="square" lIns="0" tIns="0" rIns="0" bIns="0" rtlCol="0" anchor="ctr"/>
          <a:lstStyle/>
          <a:p>
            <a:pPr marL="0" indent="0">
              <a:lnSpc>
                <a:spcPts val="1575"/>
              </a:lnSpc>
              <a:buNone/>
            </a:pPr>
            <a:r>
              <a:rPr lang="en-US" sz="1050" dirty="0">
                <a:solidFill>
                  <a:srgbClr val="9CA3AF"/>
                </a:solidFill>
              </a:rPr>
              <a:t>www.bradfordvts.co.uk</a:t>
            </a:r>
            <a:endParaRPr lang="en-US" sz="105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4-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4-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4-img-3" descr="preencoded.png"/>
          <p:cNvPicPr>
            <a:picLocks noChangeAspect="1"/>
          </p:cNvPicPr>
          <p:nvPr/>
        </p:nvPicPr>
        <p:blipFill>
          <a:blip r:embed="rId5"/>
          <a:stretch>
            <a:fillRect/>
          </a:stretch>
        </p:blipFill>
        <p:spPr>
          <a:xfrm>
            <a:off x="571500" y="381000"/>
            <a:ext cx="57150" cy="381000"/>
          </a:xfrm>
          <a:prstGeom prst="rect">
            <a:avLst/>
          </a:prstGeom>
        </p:spPr>
      </p:pic>
      <p:pic>
        <p:nvPicPr>
          <p:cNvPr id="5" name="SK-24-img-4" descr="preencoded.png"/>
          <p:cNvPicPr>
            <a:picLocks noChangeAspect="1"/>
          </p:cNvPicPr>
          <p:nvPr/>
        </p:nvPicPr>
        <p:blipFill>
          <a:blip r:embed="rId6"/>
          <a:stretch>
            <a:fillRect/>
          </a:stretch>
        </p:blipFill>
        <p:spPr>
          <a:xfrm>
            <a:off x="571500" y="2102793"/>
            <a:ext cx="5372100" cy="2013049"/>
          </a:xfrm>
          <a:prstGeom prst="rect">
            <a:avLst/>
          </a:prstGeom>
        </p:spPr>
      </p:pic>
      <p:pic>
        <p:nvPicPr>
          <p:cNvPr id="6" name="SK-24-img-5" descr="preencoded.png"/>
          <p:cNvPicPr>
            <a:picLocks noChangeAspect="1"/>
          </p:cNvPicPr>
          <p:nvPr/>
        </p:nvPicPr>
        <p:blipFill>
          <a:blip r:embed="rId7"/>
          <a:stretch>
            <a:fillRect/>
          </a:stretch>
        </p:blipFill>
        <p:spPr>
          <a:xfrm>
            <a:off x="685800" y="2258020"/>
            <a:ext cx="214313" cy="175320"/>
          </a:xfrm>
          <a:prstGeom prst="rect">
            <a:avLst/>
          </a:prstGeom>
        </p:spPr>
      </p:pic>
      <p:pic>
        <p:nvPicPr>
          <p:cNvPr id="7" name="SK-24-img-6" descr="preencoded.png"/>
          <p:cNvPicPr>
            <a:picLocks noChangeAspect="1"/>
          </p:cNvPicPr>
          <p:nvPr/>
        </p:nvPicPr>
        <p:blipFill>
          <a:blip r:embed="rId8"/>
          <a:stretch>
            <a:fillRect/>
          </a:stretch>
        </p:blipFill>
        <p:spPr>
          <a:xfrm>
            <a:off x="571500" y="4268242"/>
            <a:ext cx="5372100" cy="938213"/>
          </a:xfrm>
          <a:prstGeom prst="rect">
            <a:avLst/>
          </a:prstGeom>
        </p:spPr>
      </p:pic>
      <p:pic>
        <p:nvPicPr>
          <p:cNvPr id="8" name="SK-24-img-7" descr="preencoded.png"/>
          <p:cNvPicPr>
            <a:picLocks noChangeAspect="1"/>
          </p:cNvPicPr>
          <p:nvPr/>
        </p:nvPicPr>
        <p:blipFill>
          <a:blip r:embed="rId9"/>
          <a:stretch>
            <a:fillRect/>
          </a:stretch>
        </p:blipFill>
        <p:spPr>
          <a:xfrm>
            <a:off x="685800" y="4421981"/>
            <a:ext cx="178594" cy="148828"/>
          </a:xfrm>
          <a:prstGeom prst="rect">
            <a:avLst/>
          </a:prstGeom>
        </p:spPr>
      </p:pic>
      <p:pic>
        <p:nvPicPr>
          <p:cNvPr id="9" name="SK-24-img-8" descr="preencoded.png"/>
          <p:cNvPicPr>
            <a:picLocks noChangeAspect="1"/>
          </p:cNvPicPr>
          <p:nvPr/>
        </p:nvPicPr>
        <p:blipFill>
          <a:blip r:embed="rId10"/>
          <a:stretch>
            <a:fillRect/>
          </a:stretch>
        </p:blipFill>
        <p:spPr>
          <a:xfrm>
            <a:off x="6248400" y="2088505"/>
            <a:ext cx="5372100" cy="2013049"/>
          </a:xfrm>
          <a:prstGeom prst="rect">
            <a:avLst/>
          </a:prstGeom>
        </p:spPr>
      </p:pic>
      <p:pic>
        <p:nvPicPr>
          <p:cNvPr id="10" name="SK-24-img-9" descr="preencoded.png"/>
          <p:cNvPicPr>
            <a:picLocks noChangeAspect="1"/>
          </p:cNvPicPr>
          <p:nvPr/>
        </p:nvPicPr>
        <p:blipFill>
          <a:blip r:embed="rId11"/>
          <a:stretch>
            <a:fillRect/>
          </a:stretch>
        </p:blipFill>
        <p:spPr>
          <a:xfrm>
            <a:off x="6362700" y="2243733"/>
            <a:ext cx="214313" cy="175320"/>
          </a:xfrm>
          <a:prstGeom prst="rect">
            <a:avLst/>
          </a:prstGeom>
        </p:spPr>
      </p:pic>
      <p:pic>
        <p:nvPicPr>
          <p:cNvPr id="11" name="SK-24-img-10" descr="preencoded.png"/>
          <p:cNvPicPr>
            <a:picLocks noChangeAspect="1"/>
          </p:cNvPicPr>
          <p:nvPr/>
        </p:nvPicPr>
        <p:blipFill>
          <a:blip r:embed="rId12"/>
          <a:stretch>
            <a:fillRect/>
          </a:stretch>
        </p:blipFill>
        <p:spPr>
          <a:xfrm>
            <a:off x="6248400" y="4253954"/>
            <a:ext cx="5372100" cy="966788"/>
          </a:xfrm>
          <a:prstGeom prst="rect">
            <a:avLst/>
          </a:prstGeom>
        </p:spPr>
      </p:pic>
      <p:pic>
        <p:nvPicPr>
          <p:cNvPr id="12" name="SK-24-img-11" descr="preencoded.png"/>
          <p:cNvPicPr>
            <a:picLocks noChangeAspect="1"/>
          </p:cNvPicPr>
          <p:nvPr/>
        </p:nvPicPr>
        <p:blipFill>
          <a:blip r:embed="rId13"/>
          <a:stretch>
            <a:fillRect/>
          </a:stretch>
        </p:blipFill>
        <p:spPr>
          <a:xfrm>
            <a:off x="0" y="6477000"/>
            <a:ext cx="12192000" cy="381000"/>
          </a:xfrm>
          <a:prstGeom prst="rect">
            <a:avLst/>
          </a:prstGeom>
        </p:spPr>
      </p:pic>
      <p:sp>
        <p:nvSpPr>
          <p:cNvPr id="13" name="SK-24-text-12"/>
          <p:cNvSpPr/>
          <p:nvPr/>
        </p:nvSpPr>
        <p:spPr>
          <a:xfrm>
            <a:off x="781050" y="381000"/>
            <a:ext cx="11410950" cy="365671"/>
          </a:xfrm>
          <a:prstGeom prst="rect">
            <a:avLst/>
          </a:prstGeom>
          <a:noFill/>
          <a:ln/>
        </p:spPr>
        <p:txBody>
          <a:bodyPr vert="horz" wrap="square" lIns="0" tIns="0" rIns="0" bIns="0" rtlCol="0" anchor="ctr"/>
          <a:lstStyle/>
          <a:p>
            <a:pPr marL="0" indent="0">
              <a:lnSpc>
                <a:spcPts val="2880"/>
              </a:lnSpc>
              <a:buNone/>
            </a:pPr>
            <a:r>
              <a:rPr lang="en-US" sz="2400" b="1" kern="0" spc="-38" dirty="0">
                <a:solidFill>
                  <a:srgbClr val="111827"/>
                </a:solidFill>
                <a:latin typeface="Inter" pitchFamily="34" charset="0"/>
                <a:ea typeface="Inter" pitchFamily="34" charset="-122"/>
                <a:cs typeface="Inter" pitchFamily="34" charset="-120"/>
              </a:rPr>
              <a:t>CASE 1 DEBRIEF: LEARNING FROM TERRY</a:t>
            </a:r>
            <a:endParaRPr lang="en-US" sz="2400" dirty="0"/>
          </a:p>
        </p:txBody>
      </p:sp>
      <p:sp>
        <p:nvSpPr>
          <p:cNvPr id="14" name="SK-24-text-13"/>
          <p:cNvSpPr/>
          <p:nvPr/>
        </p:nvSpPr>
        <p:spPr>
          <a:xfrm>
            <a:off x="781050" y="784771"/>
            <a:ext cx="7437120" cy="200025"/>
          </a:xfrm>
          <a:prstGeom prst="rect">
            <a:avLst/>
          </a:prstGeom>
          <a:noFill/>
          <a:ln/>
        </p:spPr>
        <p:txBody>
          <a:bodyPr vert="horz" wrap="square" lIns="0" tIns="0" rIns="0" bIns="0" rtlCol="0" anchor="ctr"/>
          <a:lstStyle/>
          <a:p>
            <a:pPr marL="0" indent="0">
              <a:lnSpc>
                <a:spcPts val="1575"/>
              </a:lnSpc>
              <a:buNone/>
            </a:pPr>
            <a:r>
              <a:rPr lang="en-US" sz="1050" b="1" kern="0" spc="42" dirty="0">
                <a:solidFill>
                  <a:srgbClr val="9CA3AF"/>
                </a:solidFill>
              </a:rPr>
              <a:t>BRADFORD VTS TEACHING DECK • CLINICAL GUIDANCE</a:t>
            </a:r>
            <a:endParaRPr lang="en-US" sz="1050" dirty="0"/>
          </a:p>
        </p:txBody>
      </p:sp>
      <p:sp>
        <p:nvSpPr>
          <p:cNvPr id="15" name="SK-24-text-14"/>
          <p:cNvSpPr/>
          <p:nvPr/>
        </p:nvSpPr>
        <p:spPr>
          <a:xfrm>
            <a:off x="995363" y="2217093"/>
            <a:ext cx="51435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58220"/>
                </a:solidFill>
                <a:latin typeface="Inter" pitchFamily="34" charset="0"/>
                <a:ea typeface="Inter" pitchFamily="34" charset="-122"/>
                <a:cs typeface="Inter" pitchFamily="34" charset="-120"/>
              </a:rPr>
              <a:t>Refining the Assessment</a:t>
            </a:r>
            <a:endParaRPr lang="en-US" sz="1350" dirty="0"/>
          </a:p>
        </p:txBody>
      </p:sp>
      <p:sp>
        <p:nvSpPr>
          <p:cNvPr id="16" name="SK-24-text-15"/>
          <p:cNvSpPr/>
          <p:nvPr/>
        </p:nvSpPr>
        <p:spPr>
          <a:xfrm>
            <a:off x="876300" y="2550468"/>
            <a:ext cx="1131570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rPr>
              <a:t>Initial non-urgent referral likely underestimated the risk severity.</a:t>
            </a:r>
            <a:endParaRPr lang="en-US" sz="1200" dirty="0"/>
          </a:p>
        </p:txBody>
      </p:sp>
      <p:sp>
        <p:nvSpPr>
          <p:cNvPr id="17" name="SK-24-text-16"/>
          <p:cNvSpPr/>
          <p:nvPr/>
        </p:nvSpPr>
        <p:spPr>
          <a:xfrm>
            <a:off x="876300" y="2820888"/>
            <a:ext cx="4953000"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rPr>
              <a:t>Diagnostic uncertainty (psychosis vs. depression) mandates closer monitoring.</a:t>
            </a:r>
            <a:endParaRPr lang="en-US" sz="1200" dirty="0"/>
          </a:p>
        </p:txBody>
      </p:sp>
      <p:sp>
        <p:nvSpPr>
          <p:cNvPr id="18" name="SK-24-text-17"/>
          <p:cNvSpPr/>
          <p:nvPr/>
        </p:nvSpPr>
        <p:spPr>
          <a:xfrm>
            <a:off x="876300" y="3304580"/>
            <a:ext cx="4953000"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rPr>
              <a:t>Always check access to means—especially firearms in rural or specific settings.</a:t>
            </a:r>
            <a:endParaRPr lang="en-US" sz="1200" dirty="0"/>
          </a:p>
        </p:txBody>
      </p:sp>
      <p:sp>
        <p:nvSpPr>
          <p:cNvPr id="19" name="SK-24-text-18"/>
          <p:cNvSpPr/>
          <p:nvPr/>
        </p:nvSpPr>
        <p:spPr>
          <a:xfrm>
            <a:off x="876300" y="3788271"/>
            <a:ext cx="1131570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rPr>
              <a:t>Involve family/carers early to get essential collateral history.</a:t>
            </a:r>
            <a:endParaRPr lang="en-US" sz="1200" dirty="0"/>
          </a:p>
        </p:txBody>
      </p:sp>
      <p:sp>
        <p:nvSpPr>
          <p:cNvPr id="20" name="SK-24-text-19"/>
          <p:cNvSpPr/>
          <p:nvPr/>
        </p:nvSpPr>
        <p:spPr>
          <a:xfrm>
            <a:off x="864394" y="4382542"/>
            <a:ext cx="514350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D0021B"/>
                </a:solidFill>
                <a:latin typeface="Inter" pitchFamily="34" charset="0"/>
                <a:ea typeface="Inter" pitchFamily="34" charset="-122"/>
                <a:cs typeface="Inter" pitchFamily="34" charset="-120"/>
              </a:rPr>
              <a:t> THE IMPROVEMENT TRAP</a:t>
            </a:r>
            <a:endParaRPr lang="en-US" sz="1125" dirty="0"/>
          </a:p>
        </p:txBody>
      </p:sp>
      <p:sp>
        <p:nvSpPr>
          <p:cNvPr id="21" name="SK-24-text-20"/>
          <p:cNvSpPr/>
          <p:nvPr/>
        </p:nvSpPr>
        <p:spPr>
          <a:xfrm>
            <a:off x="685800" y="4634954"/>
            <a:ext cx="5143500"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111827"/>
                </a:solidFill>
              </a:rPr>
              <a:t>Beware the patient who "looks better." A sudden mood lift can signal relief after deciding on a final suicide plan.</a:t>
            </a:r>
            <a:endParaRPr lang="en-US" sz="1200" dirty="0"/>
          </a:p>
        </p:txBody>
      </p:sp>
      <p:sp>
        <p:nvSpPr>
          <p:cNvPr id="22" name="SK-24-text-21"/>
          <p:cNvSpPr/>
          <p:nvPr/>
        </p:nvSpPr>
        <p:spPr>
          <a:xfrm>
            <a:off x="6672263" y="2202805"/>
            <a:ext cx="53492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58220"/>
                </a:solidFill>
                <a:latin typeface="Inter" pitchFamily="34" charset="0"/>
                <a:ea typeface="Inter" pitchFamily="34" charset="-122"/>
                <a:cs typeface="Inter" pitchFamily="34" charset="-120"/>
              </a:rPr>
              <a:t>Systems &amp; Proactive Safety</a:t>
            </a:r>
            <a:endParaRPr lang="en-US" sz="1350" dirty="0"/>
          </a:p>
        </p:txBody>
      </p:sp>
      <p:sp>
        <p:nvSpPr>
          <p:cNvPr id="23" name="SK-24-text-22"/>
          <p:cNvSpPr/>
          <p:nvPr/>
        </p:nvSpPr>
        <p:spPr>
          <a:xfrm>
            <a:off x="6553200" y="2536180"/>
            <a:ext cx="563880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rPr>
              <a:t>Assertive follow-up is mandatory for mental health DNAs (Did Not Attend).</a:t>
            </a:r>
            <a:endParaRPr lang="en-US" sz="1200" dirty="0"/>
          </a:p>
        </p:txBody>
      </p:sp>
      <p:sp>
        <p:nvSpPr>
          <p:cNvPr id="24" name="SK-24-text-23"/>
          <p:cNvSpPr/>
          <p:nvPr/>
        </p:nvSpPr>
        <p:spPr>
          <a:xfrm>
            <a:off x="6553200" y="2806601"/>
            <a:ext cx="4953000"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rPr>
              <a:t>Do not rely on psychiatric assessment alone; GPs must maintain the safety net.</a:t>
            </a:r>
            <a:endParaRPr lang="en-US" sz="1200" dirty="0"/>
          </a:p>
        </p:txBody>
      </p:sp>
      <p:sp>
        <p:nvSpPr>
          <p:cNvPr id="25" name="SK-24-text-24"/>
          <p:cNvSpPr/>
          <p:nvPr/>
        </p:nvSpPr>
        <p:spPr>
          <a:xfrm>
            <a:off x="6553200" y="3290292"/>
            <a:ext cx="563880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rPr>
              <a:t>Document a </a:t>
            </a:r>
            <a:r>
              <a:rPr lang="en-US" sz="1200" b="1" dirty="0">
                <a:solidFill>
                  <a:srgbClr val="4B5563"/>
                </a:solidFill>
              </a:rPr>
              <a:t>narrative safety plan</a:t>
            </a:r>
            <a:r>
              <a:rPr lang="en-US" sz="1200" dirty="0">
                <a:solidFill>
                  <a:srgbClr val="4B5563"/>
                </a:solidFill>
              </a:rPr>
              <a:t> rather than a generic risk label.</a:t>
            </a:r>
            <a:endParaRPr lang="en-US" sz="1200" dirty="0"/>
          </a:p>
        </p:txBody>
      </p:sp>
      <p:sp>
        <p:nvSpPr>
          <p:cNvPr id="26" name="SK-24-text-25"/>
          <p:cNvSpPr/>
          <p:nvPr/>
        </p:nvSpPr>
        <p:spPr>
          <a:xfrm>
            <a:off x="6553200" y="3560713"/>
            <a:ext cx="4953000"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rPr>
              <a:t>Rationale for actions must be defensible and documented in the patient's own words.</a:t>
            </a:r>
            <a:endParaRPr lang="en-US" sz="1200" dirty="0"/>
          </a:p>
        </p:txBody>
      </p:sp>
      <p:sp>
        <p:nvSpPr>
          <p:cNvPr id="27" name="SK-24-text-26"/>
          <p:cNvSpPr/>
          <p:nvPr/>
        </p:nvSpPr>
        <p:spPr>
          <a:xfrm>
            <a:off x="6362700" y="4368254"/>
            <a:ext cx="521970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008080"/>
                </a:solidFill>
                <a:latin typeface="Inter" pitchFamily="34" charset="0"/>
                <a:ea typeface="Inter" pitchFamily="34" charset="-122"/>
                <a:cs typeface="Inter" pitchFamily="34" charset="-120"/>
              </a:rPr>
              <a:t>SCA COMMUNICATION TIP</a:t>
            </a:r>
            <a:endParaRPr lang="en-US" sz="1125" dirty="0"/>
          </a:p>
        </p:txBody>
      </p:sp>
      <p:sp>
        <p:nvSpPr>
          <p:cNvPr id="28" name="SK-24-text-27"/>
          <p:cNvSpPr/>
          <p:nvPr/>
        </p:nvSpPr>
        <p:spPr>
          <a:xfrm>
            <a:off x="6362700" y="4620667"/>
            <a:ext cx="5143500" cy="485775"/>
          </a:xfrm>
          <a:prstGeom prst="rect">
            <a:avLst/>
          </a:prstGeom>
          <a:noFill/>
          <a:ln/>
        </p:spPr>
        <p:txBody>
          <a:bodyPr vert="horz" wrap="square" lIns="0" tIns="0" rIns="0" bIns="0" rtlCol="0" anchor="ctr"/>
          <a:lstStyle/>
          <a:p>
            <a:pPr marL="0" indent="0">
              <a:lnSpc>
                <a:spcPts val="1913"/>
              </a:lnSpc>
              <a:buNone/>
            </a:pPr>
            <a:r>
              <a:rPr lang="en-US" sz="1275" i="1" dirty="0">
                <a:solidFill>
                  <a:srgbClr val="111827"/>
                </a:solidFill>
              </a:rPr>
              <a:t>"I can see you're trying to manage a lot on your own. Can we involve your parents today so you aren't carrying this alone?"</a:t>
            </a:r>
            <a:endParaRPr lang="en-US" sz="1275" dirty="0"/>
          </a:p>
        </p:txBody>
      </p:sp>
      <p:sp>
        <p:nvSpPr>
          <p:cNvPr id="29" name="SK-24-text-28"/>
          <p:cNvSpPr/>
          <p:nvPr/>
        </p:nvSpPr>
        <p:spPr>
          <a:xfrm>
            <a:off x="10258425" y="6567488"/>
            <a:ext cx="1933575" cy="200025"/>
          </a:xfrm>
          <a:prstGeom prst="rect">
            <a:avLst/>
          </a:prstGeom>
          <a:noFill/>
          <a:ln/>
        </p:spPr>
        <p:txBody>
          <a:bodyPr vert="horz" wrap="square" lIns="0" tIns="0" rIns="0" bIns="0" rtlCol="0" anchor="ctr"/>
          <a:lstStyle/>
          <a:p>
            <a:pPr marL="0" indent="0">
              <a:lnSpc>
                <a:spcPts val="1575"/>
              </a:lnSpc>
              <a:buNone/>
            </a:pPr>
            <a:r>
              <a:rPr lang="en-US" sz="1050" dirty="0">
                <a:solidFill>
                  <a:srgbClr val="9CA3AF"/>
                </a:solidFill>
              </a:rPr>
              <a:t>www.bradfordvts.co.uk</a:t>
            </a:r>
            <a:endParaRPr lang="en-US" sz="105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5-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5-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5-img-3" descr="preencoded.png"/>
          <p:cNvPicPr>
            <a:picLocks noChangeAspect="1"/>
          </p:cNvPicPr>
          <p:nvPr/>
        </p:nvPicPr>
        <p:blipFill>
          <a:blip r:embed="rId5"/>
          <a:stretch>
            <a:fillRect/>
          </a:stretch>
        </p:blipFill>
        <p:spPr>
          <a:xfrm>
            <a:off x="571500" y="381000"/>
            <a:ext cx="57150" cy="381000"/>
          </a:xfrm>
          <a:prstGeom prst="rect">
            <a:avLst/>
          </a:prstGeom>
        </p:spPr>
      </p:pic>
      <p:pic>
        <p:nvPicPr>
          <p:cNvPr id="5" name="SK-25-img-4" descr="preencoded.png"/>
          <p:cNvPicPr>
            <a:picLocks noChangeAspect="1"/>
          </p:cNvPicPr>
          <p:nvPr/>
        </p:nvPicPr>
        <p:blipFill>
          <a:blip r:embed="rId6"/>
          <a:stretch>
            <a:fillRect/>
          </a:stretch>
        </p:blipFill>
        <p:spPr>
          <a:xfrm>
            <a:off x="571500" y="1213396"/>
            <a:ext cx="5410200" cy="5215979"/>
          </a:xfrm>
          <a:prstGeom prst="rect">
            <a:avLst/>
          </a:prstGeom>
        </p:spPr>
      </p:pic>
      <p:pic>
        <p:nvPicPr>
          <p:cNvPr id="6" name="SK-25-img-5" descr="preencoded.png"/>
          <p:cNvPicPr>
            <a:picLocks noChangeAspect="1"/>
          </p:cNvPicPr>
          <p:nvPr/>
        </p:nvPicPr>
        <p:blipFill>
          <a:blip r:embed="rId7"/>
          <a:stretch>
            <a:fillRect/>
          </a:stretch>
        </p:blipFill>
        <p:spPr>
          <a:xfrm>
            <a:off x="762000" y="1403896"/>
            <a:ext cx="5029200" cy="400050"/>
          </a:xfrm>
          <a:prstGeom prst="rect">
            <a:avLst/>
          </a:prstGeom>
        </p:spPr>
      </p:pic>
      <p:pic>
        <p:nvPicPr>
          <p:cNvPr id="7" name="SK-25-img-6" descr="preencoded.png"/>
          <p:cNvPicPr>
            <a:picLocks noChangeAspect="1"/>
          </p:cNvPicPr>
          <p:nvPr/>
        </p:nvPicPr>
        <p:blipFill>
          <a:blip r:embed="rId8"/>
          <a:stretch>
            <a:fillRect/>
          </a:stretch>
        </p:blipFill>
        <p:spPr>
          <a:xfrm>
            <a:off x="762000" y="1432471"/>
            <a:ext cx="285750" cy="228600"/>
          </a:xfrm>
          <a:prstGeom prst="rect">
            <a:avLst/>
          </a:prstGeom>
        </p:spPr>
      </p:pic>
      <p:pic>
        <p:nvPicPr>
          <p:cNvPr id="8" name="SK-25-img-7" descr="preencoded.png"/>
          <p:cNvPicPr>
            <a:picLocks noChangeAspect="1"/>
          </p:cNvPicPr>
          <p:nvPr/>
        </p:nvPicPr>
        <p:blipFill>
          <a:blip r:embed="rId9"/>
          <a:stretch>
            <a:fillRect/>
          </a:stretch>
        </p:blipFill>
        <p:spPr>
          <a:xfrm>
            <a:off x="6210300" y="1213396"/>
            <a:ext cx="5410200" cy="1024830"/>
          </a:xfrm>
          <a:prstGeom prst="rect">
            <a:avLst/>
          </a:prstGeom>
        </p:spPr>
      </p:pic>
      <p:pic>
        <p:nvPicPr>
          <p:cNvPr id="9" name="SK-25-img-8" descr="preencoded.png"/>
          <p:cNvPicPr>
            <a:picLocks noChangeAspect="1"/>
          </p:cNvPicPr>
          <p:nvPr/>
        </p:nvPicPr>
        <p:blipFill>
          <a:blip r:embed="rId10"/>
          <a:stretch>
            <a:fillRect/>
          </a:stretch>
        </p:blipFill>
        <p:spPr>
          <a:xfrm>
            <a:off x="6362700" y="1403896"/>
            <a:ext cx="190500" cy="152400"/>
          </a:xfrm>
          <a:prstGeom prst="rect">
            <a:avLst/>
          </a:prstGeom>
        </p:spPr>
      </p:pic>
      <p:pic>
        <p:nvPicPr>
          <p:cNvPr id="10" name="SK-25-img-9" descr="preencoded.png"/>
          <p:cNvPicPr>
            <a:picLocks noChangeAspect="1"/>
          </p:cNvPicPr>
          <p:nvPr/>
        </p:nvPicPr>
        <p:blipFill>
          <a:blip r:embed="rId11"/>
          <a:stretch>
            <a:fillRect/>
          </a:stretch>
        </p:blipFill>
        <p:spPr>
          <a:xfrm>
            <a:off x="6210300" y="2390626"/>
            <a:ext cx="5410200" cy="4038749"/>
          </a:xfrm>
          <a:prstGeom prst="rect">
            <a:avLst/>
          </a:prstGeom>
        </p:spPr>
      </p:pic>
      <p:pic>
        <p:nvPicPr>
          <p:cNvPr id="11" name="SK-25-img-10" descr="preencoded.png"/>
          <p:cNvPicPr>
            <a:picLocks noChangeAspect="1"/>
          </p:cNvPicPr>
          <p:nvPr/>
        </p:nvPicPr>
        <p:blipFill>
          <a:blip r:embed="rId12"/>
          <a:stretch>
            <a:fillRect/>
          </a:stretch>
        </p:blipFill>
        <p:spPr>
          <a:xfrm>
            <a:off x="6400800" y="2990701"/>
            <a:ext cx="190500" cy="465534"/>
          </a:xfrm>
          <a:prstGeom prst="rect">
            <a:avLst/>
          </a:prstGeom>
        </p:spPr>
      </p:pic>
      <p:pic>
        <p:nvPicPr>
          <p:cNvPr id="12" name="SK-25-img-11" descr="preencoded.png"/>
          <p:cNvPicPr>
            <a:picLocks noChangeAspect="1"/>
          </p:cNvPicPr>
          <p:nvPr/>
        </p:nvPicPr>
        <p:blipFill>
          <a:blip r:embed="rId13"/>
          <a:stretch>
            <a:fillRect/>
          </a:stretch>
        </p:blipFill>
        <p:spPr>
          <a:xfrm>
            <a:off x="6400800" y="3589586"/>
            <a:ext cx="190500" cy="558701"/>
          </a:xfrm>
          <a:prstGeom prst="rect">
            <a:avLst/>
          </a:prstGeom>
        </p:spPr>
      </p:pic>
      <p:pic>
        <p:nvPicPr>
          <p:cNvPr id="13" name="SK-25-img-12" descr="preencoded.png"/>
          <p:cNvPicPr>
            <a:picLocks noChangeAspect="1"/>
          </p:cNvPicPr>
          <p:nvPr/>
        </p:nvPicPr>
        <p:blipFill>
          <a:blip r:embed="rId14"/>
          <a:stretch>
            <a:fillRect/>
          </a:stretch>
        </p:blipFill>
        <p:spPr>
          <a:xfrm>
            <a:off x="6400800" y="4281636"/>
            <a:ext cx="190500" cy="492919"/>
          </a:xfrm>
          <a:prstGeom prst="rect">
            <a:avLst/>
          </a:prstGeom>
        </p:spPr>
      </p:pic>
      <p:pic>
        <p:nvPicPr>
          <p:cNvPr id="14" name="SK-25-img-13" descr="preencoded.png"/>
          <p:cNvPicPr>
            <a:picLocks noChangeAspect="1"/>
          </p:cNvPicPr>
          <p:nvPr/>
        </p:nvPicPr>
        <p:blipFill>
          <a:blip r:embed="rId15"/>
          <a:stretch>
            <a:fillRect/>
          </a:stretch>
        </p:blipFill>
        <p:spPr>
          <a:xfrm>
            <a:off x="6400800" y="4907905"/>
            <a:ext cx="190500" cy="523875"/>
          </a:xfrm>
          <a:prstGeom prst="rect">
            <a:avLst/>
          </a:prstGeom>
        </p:spPr>
      </p:pic>
      <p:sp>
        <p:nvSpPr>
          <p:cNvPr id="15" name="SK-25-text-14"/>
          <p:cNvSpPr/>
          <p:nvPr/>
        </p:nvSpPr>
        <p:spPr>
          <a:xfrm>
            <a:off x="781050" y="381000"/>
            <a:ext cx="10637520" cy="365671"/>
          </a:xfrm>
          <a:prstGeom prst="rect">
            <a:avLst/>
          </a:prstGeom>
          <a:noFill/>
          <a:ln/>
        </p:spPr>
        <p:txBody>
          <a:bodyPr vert="horz" wrap="square" lIns="0" tIns="0" rIns="0" bIns="0" rtlCol="0" anchor="ctr"/>
          <a:lstStyle/>
          <a:p>
            <a:pPr marL="0" indent="0">
              <a:lnSpc>
                <a:spcPts val="2880"/>
              </a:lnSpc>
              <a:buNone/>
            </a:pPr>
            <a:r>
              <a:rPr lang="en-US" sz="2400" b="1" kern="0" spc="-38" dirty="0">
                <a:solidFill>
                  <a:srgbClr val="111827"/>
                </a:solidFill>
                <a:latin typeface="Inter" pitchFamily="34" charset="0"/>
                <a:ea typeface="Inter" pitchFamily="34" charset="-122"/>
                <a:cs typeface="Inter" pitchFamily="34" charset="-120"/>
              </a:rPr>
              <a:t>CASE 2: SARAH-LEE PHONE CALL</a:t>
            </a:r>
            <a:endParaRPr lang="en-US" sz="2400" dirty="0"/>
          </a:p>
        </p:txBody>
      </p:sp>
      <p:sp>
        <p:nvSpPr>
          <p:cNvPr id="16" name="SK-25-text-15"/>
          <p:cNvSpPr/>
          <p:nvPr/>
        </p:nvSpPr>
        <p:spPr>
          <a:xfrm>
            <a:off x="781050" y="784771"/>
            <a:ext cx="7437120" cy="200025"/>
          </a:xfrm>
          <a:prstGeom prst="rect">
            <a:avLst/>
          </a:prstGeom>
          <a:noFill/>
          <a:ln/>
        </p:spPr>
        <p:txBody>
          <a:bodyPr vert="horz" wrap="square" lIns="0" tIns="0" rIns="0" bIns="0" rtlCol="0" anchor="ctr"/>
          <a:lstStyle/>
          <a:p>
            <a:pPr marL="0" indent="0">
              <a:lnSpc>
                <a:spcPts val="1575"/>
              </a:lnSpc>
              <a:buNone/>
            </a:pPr>
            <a:r>
              <a:rPr lang="en-US" sz="1050" b="1" kern="0" spc="42" dirty="0">
                <a:solidFill>
                  <a:srgbClr val="9CA3AF"/>
                </a:solidFill>
              </a:rPr>
              <a:t>BRADFORD VTS TEACHING DECK • CLINICAL GUIDANCE</a:t>
            </a:r>
            <a:endParaRPr lang="en-US" sz="1050" dirty="0"/>
          </a:p>
        </p:txBody>
      </p:sp>
      <p:sp>
        <p:nvSpPr>
          <p:cNvPr id="17" name="SK-25-text-16"/>
          <p:cNvSpPr/>
          <p:nvPr/>
        </p:nvSpPr>
        <p:spPr>
          <a:xfrm>
            <a:off x="1162050" y="1403896"/>
            <a:ext cx="58102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11827"/>
                </a:solidFill>
                <a:latin typeface="Inter" pitchFamily="34" charset="0"/>
                <a:ea typeface="Inter" pitchFamily="34" charset="-122"/>
                <a:cs typeface="Inter" pitchFamily="34" charset="-120"/>
              </a:rPr>
              <a:t>The Friday Afternoon Call</a:t>
            </a:r>
            <a:endParaRPr lang="en-US" sz="1500" dirty="0"/>
          </a:p>
        </p:txBody>
      </p:sp>
      <p:sp>
        <p:nvSpPr>
          <p:cNvPr id="18" name="SK-25-text-17"/>
          <p:cNvSpPr/>
          <p:nvPr/>
        </p:nvSpPr>
        <p:spPr>
          <a:xfrm>
            <a:off x="762000" y="1956346"/>
            <a:ext cx="1525905" cy="239911"/>
          </a:xfrm>
          <a:prstGeom prst="rect">
            <a:avLst/>
          </a:prstGeom>
          <a:noFill/>
          <a:ln/>
        </p:spPr>
        <p:txBody>
          <a:bodyPr vert="horz" wrap="square" lIns="0" tIns="0" rIns="0" bIns="0" rtlCol="0" anchor="ctr"/>
          <a:lstStyle/>
          <a:p>
            <a:pPr marL="0" indent="0" algn="l">
              <a:lnSpc>
                <a:spcPts val="1890"/>
              </a:lnSpc>
              <a:buNone/>
            </a:pPr>
            <a:r>
              <a:rPr lang="en-US" sz="1350" b="1" dirty="0">
                <a:solidFill>
                  <a:srgbClr val="111827"/>
                </a:solidFill>
              </a:rPr>
              <a:t>Timing:</a:t>
            </a:r>
            <a:endParaRPr lang="en-US" sz="1350" dirty="0"/>
          </a:p>
        </p:txBody>
      </p:sp>
      <p:sp>
        <p:nvSpPr>
          <p:cNvPr id="19" name="SK-25-text-18"/>
          <p:cNvSpPr/>
          <p:nvPr/>
        </p:nvSpPr>
        <p:spPr>
          <a:xfrm>
            <a:off x="1828800" y="1956346"/>
            <a:ext cx="9206865" cy="239911"/>
          </a:xfrm>
          <a:prstGeom prst="rect">
            <a:avLst/>
          </a:prstGeom>
          <a:noFill/>
          <a:ln/>
        </p:spPr>
        <p:txBody>
          <a:bodyPr vert="horz" wrap="square" lIns="0" tIns="0" rIns="0" bIns="0" rtlCol="0" anchor="ctr"/>
          <a:lstStyle/>
          <a:p>
            <a:pPr marL="0" indent="0" algn="l">
              <a:lnSpc>
                <a:spcPts val="1890"/>
              </a:lnSpc>
              <a:buNone/>
            </a:pPr>
            <a:r>
              <a:rPr lang="en-US" sz="1350" dirty="0">
                <a:solidFill>
                  <a:srgbClr val="4B5563"/>
                </a:solidFill>
              </a:rPr>
              <a:t>Friday, 17:55 (Surgery closing in 5 mins)</a:t>
            </a:r>
            <a:endParaRPr lang="en-US" sz="1350" dirty="0"/>
          </a:p>
        </p:txBody>
      </p:sp>
      <p:sp>
        <p:nvSpPr>
          <p:cNvPr id="20" name="SK-25-text-19"/>
          <p:cNvSpPr/>
          <p:nvPr/>
        </p:nvSpPr>
        <p:spPr>
          <a:xfrm>
            <a:off x="762000" y="2310557"/>
            <a:ext cx="1731645" cy="239911"/>
          </a:xfrm>
          <a:prstGeom prst="rect">
            <a:avLst/>
          </a:prstGeom>
          <a:noFill/>
          <a:ln/>
        </p:spPr>
        <p:txBody>
          <a:bodyPr vert="horz" wrap="square" lIns="0" tIns="0" rIns="0" bIns="0" rtlCol="0" anchor="ctr"/>
          <a:lstStyle/>
          <a:p>
            <a:pPr marL="0" indent="0" algn="l">
              <a:lnSpc>
                <a:spcPts val="1890"/>
              </a:lnSpc>
              <a:buNone/>
            </a:pPr>
            <a:r>
              <a:rPr lang="en-US" sz="1350" b="1" dirty="0">
                <a:solidFill>
                  <a:srgbClr val="111827"/>
                </a:solidFill>
              </a:rPr>
              <a:t>Patient:</a:t>
            </a:r>
            <a:endParaRPr lang="en-US" sz="1350" dirty="0"/>
          </a:p>
        </p:txBody>
      </p:sp>
      <p:sp>
        <p:nvSpPr>
          <p:cNvPr id="21" name="SK-25-text-20"/>
          <p:cNvSpPr/>
          <p:nvPr/>
        </p:nvSpPr>
        <p:spPr>
          <a:xfrm>
            <a:off x="1828800" y="2310557"/>
            <a:ext cx="7080885" cy="239911"/>
          </a:xfrm>
          <a:prstGeom prst="rect">
            <a:avLst/>
          </a:prstGeom>
          <a:noFill/>
          <a:ln/>
        </p:spPr>
        <p:txBody>
          <a:bodyPr vert="horz" wrap="square" lIns="0" tIns="0" rIns="0" bIns="0" rtlCol="0" anchor="ctr"/>
          <a:lstStyle/>
          <a:p>
            <a:pPr marL="0" indent="0" algn="l">
              <a:lnSpc>
                <a:spcPts val="1890"/>
              </a:lnSpc>
              <a:buNone/>
            </a:pPr>
            <a:r>
              <a:rPr lang="en-US" sz="1350" dirty="0">
                <a:solidFill>
                  <a:srgbClr val="4B5563"/>
                </a:solidFill>
              </a:rPr>
              <a:t>Sarah-Lee, unknown history to you.</a:t>
            </a:r>
            <a:endParaRPr lang="en-US" sz="1350" dirty="0"/>
          </a:p>
        </p:txBody>
      </p:sp>
      <p:sp>
        <p:nvSpPr>
          <p:cNvPr id="22" name="SK-25-text-21"/>
          <p:cNvSpPr/>
          <p:nvPr/>
        </p:nvSpPr>
        <p:spPr>
          <a:xfrm>
            <a:off x="762000" y="2664768"/>
            <a:ext cx="2143125" cy="239911"/>
          </a:xfrm>
          <a:prstGeom prst="rect">
            <a:avLst/>
          </a:prstGeom>
          <a:noFill/>
          <a:ln/>
        </p:spPr>
        <p:txBody>
          <a:bodyPr vert="horz" wrap="square" lIns="0" tIns="0" rIns="0" bIns="0" rtlCol="0" anchor="ctr"/>
          <a:lstStyle/>
          <a:p>
            <a:pPr marL="0" indent="0" algn="l">
              <a:lnSpc>
                <a:spcPts val="1890"/>
              </a:lnSpc>
              <a:buNone/>
            </a:pPr>
            <a:r>
              <a:rPr lang="en-US" sz="1350" b="1" dirty="0">
                <a:solidFill>
                  <a:srgbClr val="111827"/>
                </a:solidFill>
              </a:rPr>
              <a:t>Statement:</a:t>
            </a:r>
            <a:endParaRPr lang="en-US" sz="1350" dirty="0"/>
          </a:p>
        </p:txBody>
      </p:sp>
      <p:sp>
        <p:nvSpPr>
          <p:cNvPr id="23" name="SK-25-text-22"/>
          <p:cNvSpPr/>
          <p:nvPr/>
        </p:nvSpPr>
        <p:spPr>
          <a:xfrm>
            <a:off x="1828800" y="2664768"/>
            <a:ext cx="9344025" cy="239911"/>
          </a:xfrm>
          <a:prstGeom prst="rect">
            <a:avLst/>
          </a:prstGeom>
          <a:noFill/>
          <a:ln/>
        </p:spPr>
        <p:txBody>
          <a:bodyPr vert="horz" wrap="square" lIns="0" tIns="0" rIns="0" bIns="0" rtlCol="0" anchor="ctr"/>
          <a:lstStyle/>
          <a:p>
            <a:pPr marL="0" indent="0" algn="l">
              <a:lnSpc>
                <a:spcPts val="1890"/>
              </a:lnSpc>
              <a:buNone/>
            </a:pPr>
            <a:r>
              <a:rPr lang="en-US" sz="1350" dirty="0">
                <a:solidFill>
                  <a:srgbClr val="4B5563"/>
                </a:solidFill>
              </a:rPr>
              <a:t>"I've had enough. I'm ending it all tonight."</a:t>
            </a:r>
            <a:endParaRPr lang="en-US" sz="1350" dirty="0"/>
          </a:p>
        </p:txBody>
      </p:sp>
      <p:sp>
        <p:nvSpPr>
          <p:cNvPr id="24" name="SK-25-text-23"/>
          <p:cNvSpPr/>
          <p:nvPr/>
        </p:nvSpPr>
        <p:spPr>
          <a:xfrm>
            <a:off x="762000" y="3018979"/>
            <a:ext cx="1525905" cy="479822"/>
          </a:xfrm>
          <a:prstGeom prst="rect">
            <a:avLst/>
          </a:prstGeom>
          <a:noFill/>
          <a:ln/>
        </p:spPr>
        <p:txBody>
          <a:bodyPr vert="horz" wrap="square" lIns="0" tIns="0" rIns="0" bIns="0" rtlCol="0" anchor="ctr"/>
          <a:lstStyle/>
          <a:p>
            <a:pPr marL="0" indent="0" algn="l">
              <a:lnSpc>
                <a:spcPts val="1890"/>
              </a:lnSpc>
              <a:buNone/>
            </a:pPr>
            <a:r>
              <a:rPr lang="en-US" sz="1350" b="1" dirty="0">
                <a:solidFill>
                  <a:srgbClr val="111827"/>
                </a:solidFill>
              </a:rPr>
              <a:t>Status:</a:t>
            </a:r>
            <a:endParaRPr lang="en-US" sz="1350" dirty="0"/>
          </a:p>
        </p:txBody>
      </p:sp>
      <p:sp>
        <p:nvSpPr>
          <p:cNvPr id="25" name="SK-25-text-24"/>
          <p:cNvSpPr/>
          <p:nvPr/>
        </p:nvSpPr>
        <p:spPr>
          <a:xfrm>
            <a:off x="1828800" y="3018979"/>
            <a:ext cx="3962400" cy="479822"/>
          </a:xfrm>
          <a:prstGeom prst="rect">
            <a:avLst/>
          </a:prstGeom>
          <a:noFill/>
          <a:ln/>
        </p:spPr>
        <p:txBody>
          <a:bodyPr vert="horz" wrap="square" lIns="0" tIns="0" rIns="0" bIns="0" rtlCol="0" anchor="ctr"/>
          <a:lstStyle/>
          <a:p>
            <a:pPr marL="0" indent="0" algn="l">
              <a:lnSpc>
                <a:spcPts val="1890"/>
              </a:lnSpc>
              <a:buNone/>
            </a:pPr>
            <a:r>
              <a:rPr lang="en-US" sz="1350" dirty="0">
                <a:solidFill>
                  <a:srgbClr val="4B5563"/>
                </a:solidFill>
              </a:rPr>
              <a:t>Slurred speech; admits to drinking vodka and taking "a few" Diazepam.</a:t>
            </a:r>
            <a:endParaRPr lang="en-US" sz="1350" dirty="0"/>
          </a:p>
        </p:txBody>
      </p:sp>
      <p:sp>
        <p:nvSpPr>
          <p:cNvPr id="26" name="SK-25-text-25"/>
          <p:cNvSpPr/>
          <p:nvPr/>
        </p:nvSpPr>
        <p:spPr>
          <a:xfrm>
            <a:off x="762000" y="3613100"/>
            <a:ext cx="1525905" cy="479822"/>
          </a:xfrm>
          <a:prstGeom prst="rect">
            <a:avLst/>
          </a:prstGeom>
          <a:noFill/>
          <a:ln/>
        </p:spPr>
        <p:txBody>
          <a:bodyPr vert="horz" wrap="square" lIns="0" tIns="0" rIns="0" bIns="0" rtlCol="0" anchor="ctr"/>
          <a:lstStyle/>
          <a:p>
            <a:pPr marL="0" indent="0" algn="l">
              <a:lnSpc>
                <a:spcPts val="1890"/>
              </a:lnSpc>
              <a:buNone/>
            </a:pPr>
            <a:r>
              <a:rPr lang="en-US" sz="1350" b="1" dirty="0">
                <a:solidFill>
                  <a:srgbClr val="111827"/>
                </a:solidFill>
              </a:rPr>
              <a:t>Access:</a:t>
            </a:r>
            <a:endParaRPr lang="en-US" sz="1350" dirty="0"/>
          </a:p>
        </p:txBody>
      </p:sp>
      <p:sp>
        <p:nvSpPr>
          <p:cNvPr id="27" name="SK-25-text-26"/>
          <p:cNvSpPr/>
          <p:nvPr/>
        </p:nvSpPr>
        <p:spPr>
          <a:xfrm>
            <a:off x="1828800" y="3613100"/>
            <a:ext cx="3962400" cy="479822"/>
          </a:xfrm>
          <a:prstGeom prst="rect">
            <a:avLst/>
          </a:prstGeom>
          <a:noFill/>
          <a:ln/>
        </p:spPr>
        <p:txBody>
          <a:bodyPr vert="horz" wrap="square" lIns="0" tIns="0" rIns="0" bIns="0" rtlCol="0" anchor="ctr"/>
          <a:lstStyle/>
          <a:p>
            <a:pPr marL="0" indent="0" algn="l">
              <a:lnSpc>
                <a:spcPts val="1890"/>
              </a:lnSpc>
              <a:buNone/>
            </a:pPr>
            <a:r>
              <a:rPr lang="en-US" sz="1350" dirty="0">
                <a:solidFill>
                  <a:srgbClr val="4B5563"/>
                </a:solidFill>
              </a:rPr>
              <a:t>Has a full box of Propranolol and more Diazepam at home.</a:t>
            </a:r>
            <a:endParaRPr lang="en-US" sz="1350" dirty="0"/>
          </a:p>
        </p:txBody>
      </p:sp>
      <p:sp>
        <p:nvSpPr>
          <p:cNvPr id="28" name="SK-25-text-27"/>
          <p:cNvSpPr/>
          <p:nvPr/>
        </p:nvSpPr>
        <p:spPr>
          <a:xfrm>
            <a:off x="762000" y="4207222"/>
            <a:ext cx="2143125" cy="239911"/>
          </a:xfrm>
          <a:prstGeom prst="rect">
            <a:avLst/>
          </a:prstGeom>
          <a:noFill/>
          <a:ln/>
        </p:spPr>
        <p:txBody>
          <a:bodyPr vert="horz" wrap="square" lIns="0" tIns="0" rIns="0" bIns="0" rtlCol="0" anchor="ctr"/>
          <a:lstStyle/>
          <a:p>
            <a:pPr marL="0" indent="0" algn="l">
              <a:lnSpc>
                <a:spcPts val="1890"/>
              </a:lnSpc>
              <a:buNone/>
            </a:pPr>
            <a:r>
              <a:rPr lang="en-US" sz="1350" b="1" dirty="0">
                <a:solidFill>
                  <a:srgbClr val="111827"/>
                </a:solidFill>
              </a:rPr>
              <a:t>Isolation:</a:t>
            </a:r>
            <a:endParaRPr lang="en-US" sz="1350" dirty="0"/>
          </a:p>
        </p:txBody>
      </p:sp>
      <p:sp>
        <p:nvSpPr>
          <p:cNvPr id="29" name="SK-25-text-28"/>
          <p:cNvSpPr/>
          <p:nvPr/>
        </p:nvSpPr>
        <p:spPr>
          <a:xfrm>
            <a:off x="1828800" y="4207222"/>
            <a:ext cx="7286625" cy="239911"/>
          </a:xfrm>
          <a:prstGeom prst="rect">
            <a:avLst/>
          </a:prstGeom>
          <a:noFill/>
          <a:ln/>
        </p:spPr>
        <p:txBody>
          <a:bodyPr vert="horz" wrap="square" lIns="0" tIns="0" rIns="0" bIns="0" rtlCol="0" anchor="ctr"/>
          <a:lstStyle/>
          <a:p>
            <a:pPr marL="0" indent="0" algn="l">
              <a:lnSpc>
                <a:spcPts val="1890"/>
              </a:lnSpc>
              <a:buNone/>
            </a:pPr>
            <a:r>
              <a:rPr lang="en-US" sz="1350" dirty="0">
                <a:solidFill>
                  <a:srgbClr val="4B5563"/>
                </a:solidFill>
              </a:rPr>
              <a:t>Lives alone; currently in her flat.</a:t>
            </a:r>
            <a:endParaRPr lang="en-US" sz="1350" dirty="0"/>
          </a:p>
        </p:txBody>
      </p:sp>
      <p:sp>
        <p:nvSpPr>
          <p:cNvPr id="30" name="SK-25-text-29"/>
          <p:cNvSpPr/>
          <p:nvPr/>
        </p:nvSpPr>
        <p:spPr>
          <a:xfrm>
            <a:off x="6629400" y="1365796"/>
            <a:ext cx="51054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D0021B"/>
                </a:solidFill>
              </a:rPr>
              <a:t>RED FLAG: IMMEDIATE RISK</a:t>
            </a:r>
            <a:endParaRPr lang="en-US" sz="1200" dirty="0"/>
          </a:p>
        </p:txBody>
      </p:sp>
      <p:sp>
        <p:nvSpPr>
          <p:cNvPr id="31" name="SK-25-text-30"/>
          <p:cNvSpPr/>
          <p:nvPr/>
        </p:nvSpPr>
        <p:spPr>
          <a:xfrm>
            <a:off x="6362700" y="1632496"/>
            <a:ext cx="5105400" cy="453330"/>
          </a:xfrm>
          <a:prstGeom prst="rect">
            <a:avLst/>
          </a:prstGeom>
          <a:noFill/>
          <a:ln/>
        </p:spPr>
        <p:txBody>
          <a:bodyPr vert="horz" wrap="square" lIns="0" tIns="0" rIns="0" bIns="0" rtlCol="0" anchor="ctr"/>
          <a:lstStyle/>
          <a:p>
            <a:pPr marL="0" indent="0">
              <a:lnSpc>
                <a:spcPts val="1785"/>
              </a:lnSpc>
              <a:buNone/>
            </a:pPr>
            <a:r>
              <a:rPr lang="en-US" sz="1275" dirty="0">
                <a:solidFill>
                  <a:srgbClr val="111827"/>
                </a:solidFill>
              </a:rPr>
              <a:t>Active suicidal intent + Acute intoxication (Alcohol + Benzodiazepines) + Access to lethal means (Propranolol/Diazepam) + Social isolation.</a:t>
            </a:r>
            <a:endParaRPr lang="en-US" sz="1275" dirty="0"/>
          </a:p>
        </p:txBody>
      </p:sp>
      <p:sp>
        <p:nvSpPr>
          <p:cNvPr id="32" name="SK-25-text-31"/>
          <p:cNvSpPr/>
          <p:nvPr/>
        </p:nvSpPr>
        <p:spPr>
          <a:xfrm>
            <a:off x="6400800" y="2581126"/>
            <a:ext cx="564070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7B2CBF"/>
                </a:solidFill>
                <a:latin typeface="Inter" pitchFamily="34" charset="0"/>
                <a:ea typeface="Inter" pitchFamily="34" charset="-122"/>
                <a:cs typeface="Inter" pitchFamily="34" charset="-120"/>
              </a:rPr>
              <a:t>Immediate Triage Challenges</a:t>
            </a:r>
            <a:endParaRPr lang="en-US" sz="1350" dirty="0"/>
          </a:p>
        </p:txBody>
      </p:sp>
      <p:sp>
        <p:nvSpPr>
          <p:cNvPr id="33" name="SK-25-text-32"/>
          <p:cNvSpPr/>
          <p:nvPr/>
        </p:nvSpPr>
        <p:spPr>
          <a:xfrm>
            <a:off x="6705600" y="2952601"/>
            <a:ext cx="4724400" cy="503634"/>
          </a:xfrm>
          <a:prstGeom prst="rect">
            <a:avLst/>
          </a:prstGeom>
          <a:noFill/>
          <a:ln/>
        </p:spPr>
        <p:txBody>
          <a:bodyPr vert="horz" wrap="square" lIns="0" tIns="0" rIns="0" bIns="0" rtlCol="0" anchor="ctr"/>
          <a:lstStyle/>
          <a:p>
            <a:pPr marL="0" indent="0">
              <a:lnSpc>
                <a:spcPts val="1800"/>
              </a:lnSpc>
              <a:buNone/>
            </a:pPr>
            <a:r>
              <a:rPr lang="en-US" sz="1200" b="1" dirty="0">
                <a:solidFill>
                  <a:srgbClr val="4B5563"/>
                </a:solidFill>
              </a:rPr>
              <a:t>Location:</a:t>
            </a:r>
            <a:r>
              <a:rPr lang="en-US" sz="1200" dirty="0">
                <a:solidFill>
                  <a:srgbClr val="4B5563"/>
                </a:solidFill>
              </a:rPr>
              <a:t> Do you know exactly where she is? Is she at the registered address?</a:t>
            </a:r>
            <a:endParaRPr lang="en-US" sz="1200" dirty="0"/>
          </a:p>
        </p:txBody>
      </p:sp>
      <p:sp>
        <p:nvSpPr>
          <p:cNvPr id="34" name="SK-25-text-33"/>
          <p:cNvSpPr/>
          <p:nvPr/>
        </p:nvSpPr>
        <p:spPr>
          <a:xfrm>
            <a:off x="6705600" y="3551486"/>
            <a:ext cx="4724400" cy="596801"/>
          </a:xfrm>
          <a:prstGeom prst="rect">
            <a:avLst/>
          </a:prstGeom>
          <a:noFill/>
          <a:ln/>
        </p:spPr>
        <p:txBody>
          <a:bodyPr vert="horz" wrap="square" lIns="0" tIns="0" rIns="0" bIns="0" rtlCol="0" anchor="ctr"/>
          <a:lstStyle/>
          <a:p>
            <a:pPr marL="0" indent="0">
              <a:lnSpc>
                <a:spcPts val="1800"/>
              </a:lnSpc>
              <a:buNone/>
            </a:pPr>
            <a:r>
              <a:rPr lang="en-US" sz="1200" b="1" dirty="0">
                <a:solidFill>
                  <a:srgbClr val="4B5563"/>
                </a:solidFill>
              </a:rPr>
              <a:t>Communication:</a:t>
            </a:r>
            <a:r>
              <a:rPr lang="en-US" sz="1200" dirty="0">
                <a:solidFill>
                  <a:srgbClr val="4B5563"/>
                </a:solidFill>
              </a:rPr>
              <a:t> Risk of the line dropping or patient losing consciousness during the call.</a:t>
            </a:r>
            <a:endParaRPr lang="en-US" sz="1200" dirty="0"/>
          </a:p>
        </p:txBody>
      </p:sp>
      <p:sp>
        <p:nvSpPr>
          <p:cNvPr id="35" name="SK-25-text-34"/>
          <p:cNvSpPr/>
          <p:nvPr/>
        </p:nvSpPr>
        <p:spPr>
          <a:xfrm>
            <a:off x="6705600" y="4243536"/>
            <a:ext cx="4724400" cy="531019"/>
          </a:xfrm>
          <a:prstGeom prst="rect">
            <a:avLst/>
          </a:prstGeom>
          <a:noFill/>
          <a:ln/>
        </p:spPr>
        <p:txBody>
          <a:bodyPr vert="horz" wrap="square" lIns="0" tIns="0" rIns="0" bIns="0" rtlCol="0" anchor="ctr"/>
          <a:lstStyle/>
          <a:p>
            <a:pPr marL="0" indent="0">
              <a:lnSpc>
                <a:spcPts val="1800"/>
              </a:lnSpc>
              <a:buNone/>
            </a:pPr>
            <a:r>
              <a:rPr lang="en-US" sz="1200" b="1" dirty="0">
                <a:solidFill>
                  <a:srgbClr val="4B5563"/>
                </a:solidFill>
              </a:rPr>
              <a:t>Safety:</a:t>
            </a:r>
            <a:r>
              <a:rPr lang="en-US" sz="1200" dirty="0">
                <a:solidFill>
                  <a:srgbClr val="4B5563"/>
                </a:solidFill>
              </a:rPr>
              <a:t> Can she be kept on the phone while emergency services are dispatched?</a:t>
            </a:r>
            <a:endParaRPr lang="en-US" sz="1200" dirty="0"/>
          </a:p>
        </p:txBody>
      </p:sp>
      <p:sp>
        <p:nvSpPr>
          <p:cNvPr id="36" name="SK-25-text-35"/>
          <p:cNvSpPr/>
          <p:nvPr/>
        </p:nvSpPr>
        <p:spPr>
          <a:xfrm>
            <a:off x="6705600" y="4869805"/>
            <a:ext cx="4724400" cy="561975"/>
          </a:xfrm>
          <a:prstGeom prst="rect">
            <a:avLst/>
          </a:prstGeom>
          <a:noFill/>
          <a:ln/>
        </p:spPr>
        <p:txBody>
          <a:bodyPr vert="horz" wrap="square" lIns="0" tIns="0" rIns="0" bIns="0" rtlCol="0" anchor="ctr"/>
          <a:lstStyle/>
          <a:p>
            <a:pPr marL="0" indent="0">
              <a:lnSpc>
                <a:spcPts val="1800"/>
              </a:lnSpc>
              <a:buNone/>
            </a:pPr>
            <a:r>
              <a:rPr lang="en-US" sz="1200" b="1" dirty="0">
                <a:solidFill>
                  <a:srgbClr val="4B5563"/>
                </a:solidFill>
              </a:rPr>
              <a:t>Capacity:</a:t>
            </a:r>
            <a:r>
              <a:rPr lang="en-US" sz="1200" dirty="0">
                <a:solidFill>
                  <a:srgbClr val="4B5563"/>
                </a:solidFill>
              </a:rPr>
              <a:t> Intoxication complicates assessment but does not negate the duty of care.</a:t>
            </a:r>
            <a:endParaRPr lang="en-US" sz="1200" dirty="0"/>
          </a:p>
        </p:txBody>
      </p:sp>
      <p:sp>
        <p:nvSpPr>
          <p:cNvPr id="37" name="SK-25-text-36"/>
          <p:cNvSpPr/>
          <p:nvPr/>
        </p:nvSpPr>
        <p:spPr>
          <a:xfrm>
            <a:off x="571500" y="6543675"/>
            <a:ext cx="7543800" cy="200025"/>
          </a:xfrm>
          <a:prstGeom prst="rect">
            <a:avLst/>
          </a:prstGeom>
          <a:noFill/>
          <a:ln/>
        </p:spPr>
        <p:txBody>
          <a:bodyPr vert="horz" wrap="square" lIns="0" tIns="0" rIns="0" bIns="0" rtlCol="0" anchor="ctr"/>
          <a:lstStyle/>
          <a:p>
            <a:pPr marL="0" indent="0">
              <a:lnSpc>
                <a:spcPts val="1575"/>
              </a:lnSpc>
              <a:buNone/>
            </a:pPr>
            <a:r>
              <a:rPr lang="en-US" sz="1050" dirty="0">
                <a:solidFill>
                  <a:srgbClr val="9CA3AF"/>
                </a:solidFill>
              </a:rPr>
              <a:t>Suicidal Risk Assessment • Created July 2026</a:t>
            </a:r>
            <a:endParaRPr lang="en-US" sz="1050" dirty="0"/>
          </a:p>
        </p:txBody>
      </p:sp>
      <p:sp>
        <p:nvSpPr>
          <p:cNvPr id="38" name="SK-25-text-37"/>
          <p:cNvSpPr/>
          <p:nvPr/>
        </p:nvSpPr>
        <p:spPr>
          <a:xfrm>
            <a:off x="10258425" y="6543675"/>
            <a:ext cx="1933575"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9CA3AF"/>
                </a:solidFill>
              </a:rPr>
              <a:t>www.bradfordvts.co.uk</a:t>
            </a:r>
            <a:endParaRPr lang="en-US" sz="105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6-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6-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6-img-3" descr="preencoded.png"/>
          <p:cNvPicPr>
            <a:picLocks noChangeAspect="1"/>
          </p:cNvPicPr>
          <p:nvPr/>
        </p:nvPicPr>
        <p:blipFill>
          <a:blip r:embed="rId5"/>
          <a:stretch>
            <a:fillRect/>
          </a:stretch>
        </p:blipFill>
        <p:spPr>
          <a:xfrm>
            <a:off x="571500" y="381000"/>
            <a:ext cx="57150" cy="381000"/>
          </a:xfrm>
          <a:prstGeom prst="rect">
            <a:avLst/>
          </a:prstGeom>
        </p:spPr>
      </p:pic>
      <p:pic>
        <p:nvPicPr>
          <p:cNvPr id="5" name="SK-26-img-4" descr="preencoded.png"/>
          <p:cNvPicPr>
            <a:picLocks noChangeAspect="1"/>
          </p:cNvPicPr>
          <p:nvPr/>
        </p:nvPicPr>
        <p:blipFill>
          <a:blip r:embed="rId6"/>
          <a:stretch>
            <a:fillRect/>
          </a:stretch>
        </p:blipFill>
        <p:spPr>
          <a:xfrm>
            <a:off x="571500" y="1625798"/>
            <a:ext cx="6492180" cy="923925"/>
          </a:xfrm>
          <a:prstGeom prst="rect">
            <a:avLst/>
          </a:prstGeom>
        </p:spPr>
      </p:pic>
      <p:pic>
        <p:nvPicPr>
          <p:cNvPr id="6" name="SK-26-img-5" descr="preencoded.png"/>
          <p:cNvPicPr>
            <a:picLocks noChangeAspect="1"/>
          </p:cNvPicPr>
          <p:nvPr/>
        </p:nvPicPr>
        <p:blipFill>
          <a:blip r:embed="rId7"/>
          <a:stretch>
            <a:fillRect/>
          </a:stretch>
        </p:blipFill>
        <p:spPr>
          <a:xfrm>
            <a:off x="685800" y="1740098"/>
            <a:ext cx="381000" cy="381000"/>
          </a:xfrm>
          <a:prstGeom prst="rect">
            <a:avLst/>
          </a:prstGeom>
        </p:spPr>
      </p:pic>
      <p:pic>
        <p:nvPicPr>
          <p:cNvPr id="7" name="SK-26-img-6" descr="preencoded.png"/>
          <p:cNvPicPr>
            <a:picLocks noChangeAspect="1"/>
          </p:cNvPicPr>
          <p:nvPr/>
        </p:nvPicPr>
        <p:blipFill>
          <a:blip r:embed="rId8"/>
          <a:stretch>
            <a:fillRect/>
          </a:stretch>
        </p:blipFill>
        <p:spPr>
          <a:xfrm>
            <a:off x="757238" y="1835348"/>
            <a:ext cx="238125" cy="190500"/>
          </a:xfrm>
          <a:prstGeom prst="rect">
            <a:avLst/>
          </a:prstGeom>
        </p:spPr>
      </p:pic>
      <p:pic>
        <p:nvPicPr>
          <p:cNvPr id="8" name="SK-26-img-7" descr="preencoded.png"/>
          <p:cNvPicPr>
            <a:picLocks noChangeAspect="1"/>
          </p:cNvPicPr>
          <p:nvPr/>
        </p:nvPicPr>
        <p:blipFill>
          <a:blip r:embed="rId6"/>
          <a:stretch>
            <a:fillRect/>
          </a:stretch>
        </p:blipFill>
        <p:spPr>
          <a:xfrm>
            <a:off x="571500" y="2702123"/>
            <a:ext cx="6492180" cy="923925"/>
          </a:xfrm>
          <a:prstGeom prst="rect">
            <a:avLst/>
          </a:prstGeom>
        </p:spPr>
      </p:pic>
      <p:pic>
        <p:nvPicPr>
          <p:cNvPr id="9" name="SK-26-img-8" descr="preencoded.png"/>
          <p:cNvPicPr>
            <a:picLocks noChangeAspect="1"/>
          </p:cNvPicPr>
          <p:nvPr/>
        </p:nvPicPr>
        <p:blipFill>
          <a:blip r:embed="rId7"/>
          <a:stretch>
            <a:fillRect/>
          </a:stretch>
        </p:blipFill>
        <p:spPr>
          <a:xfrm>
            <a:off x="685800" y="2816423"/>
            <a:ext cx="381000" cy="381000"/>
          </a:xfrm>
          <a:prstGeom prst="rect">
            <a:avLst/>
          </a:prstGeom>
        </p:spPr>
      </p:pic>
      <p:pic>
        <p:nvPicPr>
          <p:cNvPr id="10" name="SK-26-img-9" descr="preencoded.png"/>
          <p:cNvPicPr>
            <a:picLocks noChangeAspect="1"/>
          </p:cNvPicPr>
          <p:nvPr/>
        </p:nvPicPr>
        <p:blipFill>
          <a:blip r:embed="rId9"/>
          <a:stretch>
            <a:fillRect/>
          </a:stretch>
        </p:blipFill>
        <p:spPr>
          <a:xfrm>
            <a:off x="757238" y="2911673"/>
            <a:ext cx="238125" cy="190500"/>
          </a:xfrm>
          <a:prstGeom prst="rect">
            <a:avLst/>
          </a:prstGeom>
        </p:spPr>
      </p:pic>
      <p:pic>
        <p:nvPicPr>
          <p:cNvPr id="11" name="SK-26-img-10" descr="preencoded.png"/>
          <p:cNvPicPr>
            <a:picLocks noChangeAspect="1"/>
          </p:cNvPicPr>
          <p:nvPr/>
        </p:nvPicPr>
        <p:blipFill>
          <a:blip r:embed="rId6"/>
          <a:stretch>
            <a:fillRect/>
          </a:stretch>
        </p:blipFill>
        <p:spPr>
          <a:xfrm>
            <a:off x="571500" y="3778448"/>
            <a:ext cx="6492180" cy="923925"/>
          </a:xfrm>
          <a:prstGeom prst="rect">
            <a:avLst/>
          </a:prstGeom>
        </p:spPr>
      </p:pic>
      <p:pic>
        <p:nvPicPr>
          <p:cNvPr id="12" name="SK-26-img-11" descr="preencoded.png"/>
          <p:cNvPicPr>
            <a:picLocks noChangeAspect="1"/>
          </p:cNvPicPr>
          <p:nvPr/>
        </p:nvPicPr>
        <p:blipFill>
          <a:blip r:embed="rId7"/>
          <a:stretch>
            <a:fillRect/>
          </a:stretch>
        </p:blipFill>
        <p:spPr>
          <a:xfrm>
            <a:off x="685800" y="3892748"/>
            <a:ext cx="381000" cy="381000"/>
          </a:xfrm>
          <a:prstGeom prst="rect">
            <a:avLst/>
          </a:prstGeom>
        </p:spPr>
      </p:pic>
      <p:pic>
        <p:nvPicPr>
          <p:cNvPr id="13" name="SK-26-img-12" descr="preencoded.png"/>
          <p:cNvPicPr>
            <a:picLocks noChangeAspect="1"/>
          </p:cNvPicPr>
          <p:nvPr/>
        </p:nvPicPr>
        <p:blipFill>
          <a:blip r:embed="rId10"/>
          <a:stretch>
            <a:fillRect/>
          </a:stretch>
        </p:blipFill>
        <p:spPr>
          <a:xfrm>
            <a:off x="757238" y="3987998"/>
            <a:ext cx="238125" cy="190500"/>
          </a:xfrm>
          <a:prstGeom prst="rect">
            <a:avLst/>
          </a:prstGeom>
        </p:spPr>
      </p:pic>
      <p:pic>
        <p:nvPicPr>
          <p:cNvPr id="14" name="SK-26-img-13" descr="preencoded.png"/>
          <p:cNvPicPr>
            <a:picLocks noChangeAspect="1"/>
          </p:cNvPicPr>
          <p:nvPr/>
        </p:nvPicPr>
        <p:blipFill>
          <a:blip r:embed="rId11"/>
          <a:stretch>
            <a:fillRect/>
          </a:stretch>
        </p:blipFill>
        <p:spPr>
          <a:xfrm>
            <a:off x="571500" y="4854773"/>
            <a:ext cx="6492180" cy="923925"/>
          </a:xfrm>
          <a:prstGeom prst="rect">
            <a:avLst/>
          </a:prstGeom>
        </p:spPr>
      </p:pic>
      <p:pic>
        <p:nvPicPr>
          <p:cNvPr id="15" name="SK-26-img-14" descr="preencoded.png"/>
          <p:cNvPicPr>
            <a:picLocks noChangeAspect="1"/>
          </p:cNvPicPr>
          <p:nvPr/>
        </p:nvPicPr>
        <p:blipFill>
          <a:blip r:embed="rId7"/>
          <a:stretch>
            <a:fillRect/>
          </a:stretch>
        </p:blipFill>
        <p:spPr>
          <a:xfrm>
            <a:off x="685800" y="4969073"/>
            <a:ext cx="381000" cy="381000"/>
          </a:xfrm>
          <a:prstGeom prst="rect">
            <a:avLst/>
          </a:prstGeom>
        </p:spPr>
      </p:pic>
      <p:pic>
        <p:nvPicPr>
          <p:cNvPr id="16" name="SK-26-img-15" descr="preencoded.png"/>
          <p:cNvPicPr>
            <a:picLocks noChangeAspect="1"/>
          </p:cNvPicPr>
          <p:nvPr/>
        </p:nvPicPr>
        <p:blipFill>
          <a:blip r:embed="rId12"/>
          <a:stretch>
            <a:fillRect/>
          </a:stretch>
        </p:blipFill>
        <p:spPr>
          <a:xfrm>
            <a:off x="757238" y="5064323"/>
            <a:ext cx="238125" cy="190500"/>
          </a:xfrm>
          <a:prstGeom prst="rect">
            <a:avLst/>
          </a:prstGeom>
        </p:spPr>
      </p:pic>
      <p:pic>
        <p:nvPicPr>
          <p:cNvPr id="17" name="SK-26-img-16" descr="preencoded.png"/>
          <p:cNvPicPr>
            <a:picLocks noChangeAspect="1"/>
          </p:cNvPicPr>
          <p:nvPr/>
        </p:nvPicPr>
        <p:blipFill>
          <a:blip r:embed="rId13"/>
          <a:stretch>
            <a:fillRect/>
          </a:stretch>
        </p:blipFill>
        <p:spPr>
          <a:xfrm>
            <a:off x="7292280" y="1459111"/>
            <a:ext cx="4328220" cy="1085850"/>
          </a:xfrm>
          <a:prstGeom prst="rect">
            <a:avLst/>
          </a:prstGeom>
        </p:spPr>
      </p:pic>
      <p:pic>
        <p:nvPicPr>
          <p:cNvPr id="18" name="SK-26-img-17" descr="preencoded.png"/>
          <p:cNvPicPr>
            <a:picLocks noChangeAspect="1"/>
          </p:cNvPicPr>
          <p:nvPr/>
        </p:nvPicPr>
        <p:blipFill>
          <a:blip r:embed="rId14"/>
          <a:stretch>
            <a:fillRect/>
          </a:stretch>
        </p:blipFill>
        <p:spPr>
          <a:xfrm>
            <a:off x="7406580" y="1604814"/>
            <a:ext cx="166688" cy="137220"/>
          </a:xfrm>
          <a:prstGeom prst="rect">
            <a:avLst/>
          </a:prstGeom>
        </p:spPr>
      </p:pic>
      <p:pic>
        <p:nvPicPr>
          <p:cNvPr id="19" name="SK-26-img-18" descr="preencoded.png"/>
          <p:cNvPicPr>
            <a:picLocks noChangeAspect="1"/>
          </p:cNvPicPr>
          <p:nvPr/>
        </p:nvPicPr>
        <p:blipFill>
          <a:blip r:embed="rId15"/>
          <a:stretch>
            <a:fillRect/>
          </a:stretch>
        </p:blipFill>
        <p:spPr>
          <a:xfrm>
            <a:off x="7292280" y="2659261"/>
            <a:ext cx="4328220" cy="885825"/>
          </a:xfrm>
          <a:prstGeom prst="rect">
            <a:avLst/>
          </a:prstGeom>
        </p:spPr>
      </p:pic>
      <p:pic>
        <p:nvPicPr>
          <p:cNvPr id="20" name="SK-26-img-19" descr="preencoded.png"/>
          <p:cNvPicPr>
            <a:picLocks noChangeAspect="1"/>
          </p:cNvPicPr>
          <p:nvPr/>
        </p:nvPicPr>
        <p:blipFill>
          <a:blip r:embed="rId16"/>
          <a:stretch>
            <a:fillRect/>
          </a:stretch>
        </p:blipFill>
        <p:spPr>
          <a:xfrm>
            <a:off x="7406580" y="2804964"/>
            <a:ext cx="166688" cy="137220"/>
          </a:xfrm>
          <a:prstGeom prst="rect">
            <a:avLst/>
          </a:prstGeom>
        </p:spPr>
      </p:pic>
      <p:pic>
        <p:nvPicPr>
          <p:cNvPr id="21" name="SK-26-img-20" descr="preencoded.png"/>
          <p:cNvPicPr>
            <a:picLocks noChangeAspect="1"/>
          </p:cNvPicPr>
          <p:nvPr/>
        </p:nvPicPr>
        <p:blipFill>
          <a:blip r:embed="rId17"/>
          <a:stretch>
            <a:fillRect/>
          </a:stretch>
        </p:blipFill>
        <p:spPr>
          <a:xfrm>
            <a:off x="7292280" y="3659386"/>
            <a:ext cx="4328220" cy="1085850"/>
          </a:xfrm>
          <a:prstGeom prst="rect">
            <a:avLst/>
          </a:prstGeom>
        </p:spPr>
      </p:pic>
      <p:pic>
        <p:nvPicPr>
          <p:cNvPr id="22" name="SK-26-img-21" descr="preencoded.png"/>
          <p:cNvPicPr>
            <a:picLocks noChangeAspect="1"/>
          </p:cNvPicPr>
          <p:nvPr/>
        </p:nvPicPr>
        <p:blipFill>
          <a:blip r:embed="rId18"/>
          <a:stretch>
            <a:fillRect/>
          </a:stretch>
        </p:blipFill>
        <p:spPr>
          <a:xfrm>
            <a:off x="7406580" y="3805089"/>
            <a:ext cx="166688" cy="137220"/>
          </a:xfrm>
          <a:prstGeom prst="rect">
            <a:avLst/>
          </a:prstGeom>
        </p:spPr>
      </p:pic>
      <p:pic>
        <p:nvPicPr>
          <p:cNvPr id="23" name="SK-26-img-22" descr="preencoded.png"/>
          <p:cNvPicPr>
            <a:picLocks noChangeAspect="1"/>
          </p:cNvPicPr>
          <p:nvPr/>
        </p:nvPicPr>
        <p:blipFill>
          <a:blip r:embed="rId19"/>
          <a:stretch>
            <a:fillRect/>
          </a:stretch>
        </p:blipFill>
        <p:spPr>
          <a:xfrm>
            <a:off x="7292280" y="4859536"/>
            <a:ext cx="4328220" cy="1085850"/>
          </a:xfrm>
          <a:prstGeom prst="rect">
            <a:avLst/>
          </a:prstGeom>
        </p:spPr>
      </p:pic>
      <p:pic>
        <p:nvPicPr>
          <p:cNvPr id="24" name="SK-26-img-23" descr="preencoded.png"/>
          <p:cNvPicPr>
            <a:picLocks noChangeAspect="1"/>
          </p:cNvPicPr>
          <p:nvPr/>
        </p:nvPicPr>
        <p:blipFill>
          <a:blip r:embed="rId20"/>
          <a:stretch>
            <a:fillRect/>
          </a:stretch>
        </p:blipFill>
        <p:spPr>
          <a:xfrm>
            <a:off x="7406580" y="5005239"/>
            <a:ext cx="166688" cy="137220"/>
          </a:xfrm>
          <a:prstGeom prst="rect">
            <a:avLst/>
          </a:prstGeom>
        </p:spPr>
      </p:pic>
      <p:pic>
        <p:nvPicPr>
          <p:cNvPr id="25" name="SK-26-img-24" descr="preencoded.png"/>
          <p:cNvPicPr>
            <a:picLocks noChangeAspect="1"/>
          </p:cNvPicPr>
          <p:nvPr/>
        </p:nvPicPr>
        <p:blipFill>
          <a:blip r:embed="rId21"/>
          <a:stretch>
            <a:fillRect/>
          </a:stretch>
        </p:blipFill>
        <p:spPr>
          <a:xfrm>
            <a:off x="571500" y="6381750"/>
            <a:ext cx="11049000" cy="285750"/>
          </a:xfrm>
          <a:prstGeom prst="rect">
            <a:avLst/>
          </a:prstGeom>
        </p:spPr>
      </p:pic>
      <p:sp>
        <p:nvSpPr>
          <p:cNvPr id="26" name="SK-26-text-25"/>
          <p:cNvSpPr/>
          <p:nvPr/>
        </p:nvSpPr>
        <p:spPr>
          <a:xfrm>
            <a:off x="781050" y="381000"/>
            <a:ext cx="10637520" cy="365671"/>
          </a:xfrm>
          <a:prstGeom prst="rect">
            <a:avLst/>
          </a:prstGeom>
          <a:noFill/>
          <a:ln/>
        </p:spPr>
        <p:txBody>
          <a:bodyPr vert="horz" wrap="square" lIns="0" tIns="0" rIns="0" bIns="0" rtlCol="0" anchor="ctr"/>
          <a:lstStyle/>
          <a:p>
            <a:pPr marL="0" indent="0">
              <a:lnSpc>
                <a:spcPts val="2880"/>
              </a:lnSpc>
              <a:buNone/>
            </a:pPr>
            <a:r>
              <a:rPr lang="en-US" sz="2400" b="1" kern="0" spc="-38" dirty="0">
                <a:solidFill>
                  <a:srgbClr val="111827"/>
                </a:solidFill>
                <a:latin typeface="Inter" pitchFamily="34" charset="0"/>
                <a:ea typeface="Inter" pitchFamily="34" charset="-122"/>
                <a:cs typeface="Inter" pitchFamily="34" charset="-120"/>
              </a:rPr>
              <a:t>CASE 2 DEBRIEF: PHONE SAFETY</a:t>
            </a:r>
            <a:endParaRPr lang="en-US" sz="2400" dirty="0"/>
          </a:p>
        </p:txBody>
      </p:sp>
      <p:sp>
        <p:nvSpPr>
          <p:cNvPr id="27" name="SK-26-text-26"/>
          <p:cNvSpPr/>
          <p:nvPr/>
        </p:nvSpPr>
        <p:spPr>
          <a:xfrm>
            <a:off x="781050" y="784771"/>
            <a:ext cx="7437120" cy="200025"/>
          </a:xfrm>
          <a:prstGeom prst="rect">
            <a:avLst/>
          </a:prstGeom>
          <a:noFill/>
          <a:ln/>
        </p:spPr>
        <p:txBody>
          <a:bodyPr vert="horz" wrap="square" lIns="0" tIns="0" rIns="0" bIns="0" rtlCol="0" anchor="ctr"/>
          <a:lstStyle/>
          <a:p>
            <a:pPr marL="0" indent="0">
              <a:lnSpc>
                <a:spcPts val="1575"/>
              </a:lnSpc>
              <a:buNone/>
            </a:pPr>
            <a:r>
              <a:rPr lang="en-US" sz="1050" b="1" kern="0" spc="42" dirty="0">
                <a:solidFill>
                  <a:srgbClr val="9CA3AF"/>
                </a:solidFill>
              </a:rPr>
              <a:t>BRADFORD VTS TEACHING DECK • CLINICAL GUIDANCE</a:t>
            </a:r>
            <a:endParaRPr lang="en-US" sz="1050" dirty="0"/>
          </a:p>
        </p:txBody>
      </p:sp>
      <p:sp>
        <p:nvSpPr>
          <p:cNvPr id="28" name="SK-26-text-27"/>
          <p:cNvSpPr/>
          <p:nvPr/>
        </p:nvSpPr>
        <p:spPr>
          <a:xfrm>
            <a:off x="1219200" y="1740098"/>
            <a:ext cx="581590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11827"/>
                </a:solidFill>
                <a:latin typeface="Inter" pitchFamily="34" charset="0"/>
                <a:ea typeface="Inter" pitchFamily="34" charset="-122"/>
                <a:cs typeface="Inter" pitchFamily="34" charset="-120"/>
              </a:rPr>
              <a:t>Verify Location Immediately</a:t>
            </a:r>
            <a:endParaRPr lang="en-US" sz="1350" dirty="0"/>
          </a:p>
        </p:txBody>
      </p:sp>
      <p:sp>
        <p:nvSpPr>
          <p:cNvPr id="29" name="SK-26-text-28"/>
          <p:cNvSpPr/>
          <p:nvPr/>
        </p:nvSpPr>
        <p:spPr>
          <a:xfrm>
            <a:off x="1219200" y="2035373"/>
            <a:ext cx="5730180" cy="400050"/>
          </a:xfrm>
          <a:prstGeom prst="rect">
            <a:avLst/>
          </a:prstGeom>
          <a:noFill/>
          <a:ln/>
        </p:spPr>
        <p:txBody>
          <a:bodyPr vert="horz" wrap="square" lIns="0" tIns="0" rIns="0" bIns="0" rtlCol="0" anchor="ctr"/>
          <a:lstStyle/>
          <a:p>
            <a:pPr marL="0" indent="0">
              <a:lnSpc>
                <a:spcPts val="1575"/>
              </a:lnSpc>
              <a:buNone/>
            </a:pPr>
            <a:r>
              <a:rPr lang="en-US" sz="1125" dirty="0">
                <a:solidFill>
                  <a:srgbClr val="4B5563"/>
                </a:solidFill>
              </a:rPr>
              <a:t>Confirm the patient's current exact address and who else is in the house. If they hang up, this is your only way to send help.</a:t>
            </a:r>
            <a:endParaRPr lang="en-US" sz="1125" dirty="0"/>
          </a:p>
        </p:txBody>
      </p:sp>
      <p:sp>
        <p:nvSpPr>
          <p:cNvPr id="30" name="SK-26-text-29"/>
          <p:cNvSpPr/>
          <p:nvPr/>
        </p:nvSpPr>
        <p:spPr>
          <a:xfrm>
            <a:off x="1219200" y="2816423"/>
            <a:ext cx="581590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11827"/>
                </a:solidFill>
                <a:latin typeface="Inter" pitchFamily="34" charset="0"/>
                <a:ea typeface="Inter" pitchFamily="34" charset="-122"/>
                <a:cs typeface="Inter" pitchFamily="34" charset="-120"/>
              </a:rPr>
              <a:t>Maintain Active Contact</a:t>
            </a:r>
            <a:endParaRPr lang="en-US" sz="1350" dirty="0"/>
          </a:p>
        </p:txBody>
      </p:sp>
      <p:sp>
        <p:nvSpPr>
          <p:cNvPr id="31" name="SK-26-text-30"/>
          <p:cNvSpPr/>
          <p:nvPr/>
        </p:nvSpPr>
        <p:spPr>
          <a:xfrm>
            <a:off x="1219200" y="3111698"/>
            <a:ext cx="5730180" cy="400050"/>
          </a:xfrm>
          <a:prstGeom prst="rect">
            <a:avLst/>
          </a:prstGeom>
          <a:noFill/>
          <a:ln/>
        </p:spPr>
        <p:txBody>
          <a:bodyPr vert="horz" wrap="square" lIns="0" tIns="0" rIns="0" bIns="0" rtlCol="0" anchor="ctr"/>
          <a:lstStyle/>
          <a:p>
            <a:pPr marL="0" indent="0">
              <a:lnSpc>
                <a:spcPts val="1575"/>
              </a:lnSpc>
              <a:buNone/>
            </a:pPr>
            <a:r>
              <a:rPr lang="en-US" sz="1125" dirty="0">
                <a:solidFill>
                  <a:srgbClr val="4B5563"/>
                </a:solidFill>
              </a:rPr>
              <a:t>Keep the patient on the line. Use a second phone/colleague to call 999 or the Crisis Team. Do not put the patient on hold to call emergency services.</a:t>
            </a:r>
            <a:endParaRPr lang="en-US" sz="1125" dirty="0"/>
          </a:p>
        </p:txBody>
      </p:sp>
      <p:sp>
        <p:nvSpPr>
          <p:cNvPr id="32" name="SK-26-text-31"/>
          <p:cNvSpPr/>
          <p:nvPr/>
        </p:nvSpPr>
        <p:spPr>
          <a:xfrm>
            <a:off x="1219200" y="3892748"/>
            <a:ext cx="581590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11827"/>
                </a:solidFill>
                <a:latin typeface="Inter" pitchFamily="34" charset="0"/>
                <a:ea typeface="Inter" pitchFamily="34" charset="-122"/>
                <a:cs typeface="Inter" pitchFamily="34" charset="-120"/>
              </a:rPr>
              <a:t>Restrict Access to Means</a:t>
            </a:r>
            <a:endParaRPr lang="en-US" sz="1350" dirty="0"/>
          </a:p>
        </p:txBody>
      </p:sp>
      <p:sp>
        <p:nvSpPr>
          <p:cNvPr id="33" name="SK-26-text-32"/>
          <p:cNvSpPr/>
          <p:nvPr/>
        </p:nvSpPr>
        <p:spPr>
          <a:xfrm>
            <a:off x="1219200" y="4188023"/>
            <a:ext cx="5730180" cy="400050"/>
          </a:xfrm>
          <a:prstGeom prst="rect">
            <a:avLst/>
          </a:prstGeom>
          <a:noFill/>
          <a:ln/>
        </p:spPr>
        <p:txBody>
          <a:bodyPr vert="horz" wrap="square" lIns="0" tIns="0" rIns="0" bIns="0" rtlCol="0" anchor="ctr"/>
          <a:lstStyle/>
          <a:p>
            <a:pPr marL="0" indent="0">
              <a:lnSpc>
                <a:spcPts val="1575"/>
              </a:lnSpc>
              <a:buNone/>
            </a:pPr>
            <a:r>
              <a:rPr lang="en-US" sz="1125" dirty="0">
                <a:solidFill>
                  <a:srgbClr val="4B5563"/>
                </a:solidFill>
              </a:rPr>
              <a:t>Ask the patient to physically move to a different room away from the tablets/alcohol. Involve a neighbor or family member if present.</a:t>
            </a:r>
            <a:endParaRPr lang="en-US" sz="1125" dirty="0"/>
          </a:p>
        </p:txBody>
      </p:sp>
      <p:sp>
        <p:nvSpPr>
          <p:cNvPr id="34" name="SK-26-text-33"/>
          <p:cNvSpPr/>
          <p:nvPr/>
        </p:nvSpPr>
        <p:spPr>
          <a:xfrm>
            <a:off x="1219200" y="4969073"/>
            <a:ext cx="605218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11827"/>
                </a:solidFill>
                <a:latin typeface="Inter" pitchFamily="34" charset="0"/>
                <a:ea typeface="Inter" pitchFamily="34" charset="-122"/>
                <a:cs typeface="Inter" pitchFamily="34" charset="-120"/>
              </a:rPr>
              <a:t>No New Sedative Prescriptions</a:t>
            </a:r>
            <a:endParaRPr lang="en-US" sz="1350" dirty="0"/>
          </a:p>
        </p:txBody>
      </p:sp>
      <p:sp>
        <p:nvSpPr>
          <p:cNvPr id="35" name="SK-26-text-34"/>
          <p:cNvSpPr/>
          <p:nvPr/>
        </p:nvSpPr>
        <p:spPr>
          <a:xfrm>
            <a:off x="1219200" y="5264348"/>
            <a:ext cx="5730180" cy="400050"/>
          </a:xfrm>
          <a:prstGeom prst="rect">
            <a:avLst/>
          </a:prstGeom>
          <a:noFill/>
          <a:ln/>
        </p:spPr>
        <p:txBody>
          <a:bodyPr vert="horz" wrap="square" lIns="0" tIns="0" rIns="0" bIns="0" rtlCol="0" anchor="ctr"/>
          <a:lstStyle/>
          <a:p>
            <a:pPr marL="0" indent="0">
              <a:lnSpc>
                <a:spcPts val="1575"/>
              </a:lnSpc>
              <a:buNone/>
            </a:pPr>
            <a:r>
              <a:rPr lang="en-US" sz="1125" dirty="0">
                <a:solidFill>
                  <a:srgbClr val="4B5563"/>
                </a:solidFill>
              </a:rPr>
              <a:t>Never issue a new prescription for Diazepam or similar to "calm down" an acutely suicidal caller. It adds to the available lethal means.</a:t>
            </a:r>
            <a:endParaRPr lang="en-US" sz="1125" dirty="0"/>
          </a:p>
        </p:txBody>
      </p:sp>
      <p:sp>
        <p:nvSpPr>
          <p:cNvPr id="36" name="SK-26-text-35"/>
          <p:cNvSpPr/>
          <p:nvPr/>
        </p:nvSpPr>
        <p:spPr>
          <a:xfrm>
            <a:off x="7649468" y="1573411"/>
            <a:ext cx="4099620" cy="200025"/>
          </a:xfrm>
          <a:prstGeom prst="rect">
            <a:avLst/>
          </a:prstGeom>
          <a:noFill/>
          <a:ln/>
        </p:spPr>
        <p:txBody>
          <a:bodyPr vert="horz" wrap="square" lIns="0" tIns="0" rIns="0" bIns="0" rtlCol="0" anchor="ctr"/>
          <a:lstStyle/>
          <a:p>
            <a:pPr marL="0" indent="0">
              <a:lnSpc>
                <a:spcPts val="1575"/>
              </a:lnSpc>
              <a:buNone/>
            </a:pPr>
            <a:r>
              <a:rPr lang="en-US" sz="1050" b="1" kern="0" spc="42" dirty="0">
                <a:solidFill>
                  <a:srgbClr val="008080"/>
                </a:solidFill>
              </a:rPr>
              <a:t>SCA COMMUNICATION</a:t>
            </a:r>
            <a:endParaRPr lang="en-US" sz="1050" dirty="0"/>
          </a:p>
        </p:txBody>
      </p:sp>
      <p:sp>
        <p:nvSpPr>
          <p:cNvPr id="37" name="SK-26-text-36"/>
          <p:cNvSpPr/>
          <p:nvPr/>
        </p:nvSpPr>
        <p:spPr>
          <a:xfrm>
            <a:off x="7406580" y="1830586"/>
            <a:ext cx="4099620" cy="600075"/>
          </a:xfrm>
          <a:prstGeom prst="rect">
            <a:avLst/>
          </a:prstGeom>
          <a:noFill/>
          <a:ln/>
        </p:spPr>
        <p:txBody>
          <a:bodyPr vert="horz" wrap="square" lIns="0" tIns="0" rIns="0" bIns="0" rtlCol="0" anchor="ctr"/>
          <a:lstStyle/>
          <a:p>
            <a:pPr marL="0" indent="0">
              <a:lnSpc>
                <a:spcPts val="1575"/>
              </a:lnSpc>
              <a:buNone/>
            </a:pPr>
            <a:r>
              <a:rPr lang="en-US" sz="1125" dirty="0">
                <a:solidFill>
                  <a:srgbClr val="008080"/>
                </a:solidFill>
              </a:rPr>
              <a:t>"Sarah-Lee, I'm very concerned for your safety right now. I need you to stay on the line with me while my colleague calls for an ambulance to help you."</a:t>
            </a:r>
            <a:endParaRPr lang="en-US" sz="1125" dirty="0"/>
          </a:p>
        </p:txBody>
      </p:sp>
      <p:sp>
        <p:nvSpPr>
          <p:cNvPr id="38" name="SK-26-text-37"/>
          <p:cNvSpPr/>
          <p:nvPr/>
        </p:nvSpPr>
        <p:spPr>
          <a:xfrm>
            <a:off x="7649468" y="2773561"/>
            <a:ext cx="4099620" cy="200025"/>
          </a:xfrm>
          <a:prstGeom prst="rect">
            <a:avLst/>
          </a:prstGeom>
          <a:noFill/>
          <a:ln/>
        </p:spPr>
        <p:txBody>
          <a:bodyPr vert="horz" wrap="square" lIns="0" tIns="0" rIns="0" bIns="0" rtlCol="0" anchor="ctr"/>
          <a:lstStyle/>
          <a:p>
            <a:pPr marL="0" indent="0">
              <a:lnSpc>
                <a:spcPts val="1575"/>
              </a:lnSpc>
              <a:buNone/>
            </a:pPr>
            <a:r>
              <a:rPr lang="en-US" sz="1050" b="1" kern="0" spc="42" dirty="0">
                <a:solidFill>
                  <a:srgbClr val="D0021B"/>
                </a:solidFill>
              </a:rPr>
              <a:t>RED FLAGS</a:t>
            </a:r>
            <a:endParaRPr lang="en-US" sz="1050" dirty="0"/>
          </a:p>
        </p:txBody>
      </p:sp>
      <p:sp>
        <p:nvSpPr>
          <p:cNvPr id="39" name="SK-26-text-38"/>
          <p:cNvSpPr/>
          <p:nvPr/>
        </p:nvSpPr>
        <p:spPr>
          <a:xfrm>
            <a:off x="7406580" y="3030736"/>
            <a:ext cx="4099620" cy="400050"/>
          </a:xfrm>
          <a:prstGeom prst="rect">
            <a:avLst/>
          </a:prstGeom>
          <a:noFill/>
          <a:ln/>
        </p:spPr>
        <p:txBody>
          <a:bodyPr vert="horz" wrap="square" lIns="0" tIns="0" rIns="0" bIns="0" rtlCol="0" anchor="ctr"/>
          <a:lstStyle/>
          <a:p>
            <a:pPr marL="0" indent="0">
              <a:lnSpc>
                <a:spcPts val="1575"/>
              </a:lnSpc>
              <a:buNone/>
            </a:pPr>
            <a:r>
              <a:rPr lang="en-US" sz="1125" dirty="0">
                <a:solidFill>
                  <a:srgbClr val="D0021B"/>
                </a:solidFill>
              </a:rPr>
              <a:t>Slurred speech (intoxication), sounds of ligating, refusal to disclose location, or sudden silence on the line.</a:t>
            </a:r>
            <a:endParaRPr lang="en-US" sz="1125" dirty="0"/>
          </a:p>
        </p:txBody>
      </p:sp>
      <p:sp>
        <p:nvSpPr>
          <p:cNvPr id="40" name="SK-26-text-39"/>
          <p:cNvSpPr/>
          <p:nvPr/>
        </p:nvSpPr>
        <p:spPr>
          <a:xfrm>
            <a:off x="7649468" y="3773686"/>
            <a:ext cx="4099620" cy="200025"/>
          </a:xfrm>
          <a:prstGeom prst="rect">
            <a:avLst/>
          </a:prstGeom>
          <a:noFill/>
          <a:ln/>
        </p:spPr>
        <p:txBody>
          <a:bodyPr vert="horz" wrap="square" lIns="0" tIns="0" rIns="0" bIns="0" rtlCol="0" anchor="ctr"/>
          <a:lstStyle/>
          <a:p>
            <a:pPr marL="0" indent="0">
              <a:lnSpc>
                <a:spcPts val="1575"/>
              </a:lnSpc>
              <a:buNone/>
            </a:pPr>
            <a:r>
              <a:rPr lang="en-US" sz="1050" b="1" kern="0" spc="42" dirty="0">
                <a:solidFill>
                  <a:srgbClr val="856404"/>
                </a:solidFill>
              </a:rPr>
              <a:t>COMMON PITFALL</a:t>
            </a:r>
            <a:endParaRPr lang="en-US" sz="1050" dirty="0"/>
          </a:p>
        </p:txBody>
      </p:sp>
      <p:sp>
        <p:nvSpPr>
          <p:cNvPr id="41" name="SK-26-text-40"/>
          <p:cNvSpPr/>
          <p:nvPr/>
        </p:nvSpPr>
        <p:spPr>
          <a:xfrm>
            <a:off x="7406580" y="4030861"/>
            <a:ext cx="4099620" cy="600075"/>
          </a:xfrm>
          <a:prstGeom prst="rect">
            <a:avLst/>
          </a:prstGeom>
          <a:noFill/>
          <a:ln/>
        </p:spPr>
        <p:txBody>
          <a:bodyPr vert="horz" wrap="square" lIns="0" tIns="0" rIns="0" bIns="0" rtlCol="0" anchor="ctr"/>
          <a:lstStyle/>
          <a:p>
            <a:pPr marL="0" indent="0">
              <a:lnSpc>
                <a:spcPts val="1575"/>
              </a:lnSpc>
              <a:buNone/>
            </a:pPr>
            <a:r>
              <a:rPr lang="en-US" sz="1125" dirty="0">
                <a:solidFill>
                  <a:srgbClr val="856404"/>
                </a:solidFill>
              </a:rPr>
              <a:t>Assuming the patient is "just seeking attention" because they called. A call is an opportunity for intervention; treat it as an acute emergency.</a:t>
            </a:r>
            <a:endParaRPr lang="en-US" sz="1125" dirty="0"/>
          </a:p>
        </p:txBody>
      </p:sp>
      <p:sp>
        <p:nvSpPr>
          <p:cNvPr id="42" name="SK-26-text-41"/>
          <p:cNvSpPr/>
          <p:nvPr/>
        </p:nvSpPr>
        <p:spPr>
          <a:xfrm>
            <a:off x="7649468" y="4973836"/>
            <a:ext cx="4099620" cy="200025"/>
          </a:xfrm>
          <a:prstGeom prst="rect">
            <a:avLst/>
          </a:prstGeom>
          <a:noFill/>
          <a:ln/>
        </p:spPr>
        <p:txBody>
          <a:bodyPr vert="horz" wrap="square" lIns="0" tIns="0" rIns="0" bIns="0" rtlCol="0" anchor="ctr"/>
          <a:lstStyle/>
          <a:p>
            <a:pPr marL="0" indent="0">
              <a:lnSpc>
                <a:spcPts val="1575"/>
              </a:lnSpc>
              <a:buNone/>
            </a:pPr>
            <a:r>
              <a:rPr lang="en-US" sz="1050" b="1" kern="0" spc="42" dirty="0">
                <a:solidFill>
                  <a:srgbClr val="7B2CBF"/>
                </a:solidFill>
              </a:rPr>
              <a:t>AKT KNOWLEDGE</a:t>
            </a:r>
            <a:endParaRPr lang="en-US" sz="1050" dirty="0"/>
          </a:p>
        </p:txBody>
      </p:sp>
      <p:sp>
        <p:nvSpPr>
          <p:cNvPr id="43" name="SK-26-text-42"/>
          <p:cNvSpPr/>
          <p:nvPr/>
        </p:nvSpPr>
        <p:spPr>
          <a:xfrm>
            <a:off x="7406580" y="5231011"/>
            <a:ext cx="4099620" cy="600075"/>
          </a:xfrm>
          <a:prstGeom prst="rect">
            <a:avLst/>
          </a:prstGeom>
          <a:noFill/>
          <a:ln/>
        </p:spPr>
        <p:txBody>
          <a:bodyPr vert="horz" wrap="square" lIns="0" tIns="0" rIns="0" bIns="0" rtlCol="0" anchor="ctr"/>
          <a:lstStyle/>
          <a:p>
            <a:pPr marL="0" indent="0">
              <a:lnSpc>
                <a:spcPts val="1575"/>
              </a:lnSpc>
              <a:buNone/>
            </a:pPr>
            <a:r>
              <a:rPr lang="en-US" sz="1125" dirty="0">
                <a:solidFill>
                  <a:srgbClr val="7B2CBF"/>
                </a:solidFill>
              </a:rPr>
              <a:t>Benzodiazepine and alcohol co-ingestion significantly increases the risk of fatal respiratory depression and lowers the threshold for impulsive acts.</a:t>
            </a:r>
            <a:endParaRPr lang="en-US" sz="1125" dirty="0"/>
          </a:p>
        </p:txBody>
      </p:sp>
      <p:sp>
        <p:nvSpPr>
          <p:cNvPr id="44" name="SK-26-text-43"/>
          <p:cNvSpPr/>
          <p:nvPr/>
        </p:nvSpPr>
        <p:spPr>
          <a:xfrm>
            <a:off x="571500" y="6496050"/>
            <a:ext cx="6248400" cy="171450"/>
          </a:xfrm>
          <a:prstGeom prst="rect">
            <a:avLst/>
          </a:prstGeom>
          <a:noFill/>
          <a:ln/>
        </p:spPr>
        <p:txBody>
          <a:bodyPr vert="horz" wrap="square" lIns="0" tIns="0" rIns="0" bIns="0" rtlCol="0" anchor="ctr"/>
          <a:lstStyle/>
          <a:p>
            <a:pPr marL="0" indent="0">
              <a:lnSpc>
                <a:spcPts val="1350"/>
              </a:lnSpc>
              <a:buNone/>
            </a:pPr>
            <a:r>
              <a:rPr lang="en-US" sz="900" dirty="0">
                <a:solidFill>
                  <a:srgbClr val="9CA3AF"/>
                </a:solidFill>
              </a:rPr>
              <a:t>Suicidal Risk Assessment • Case Study Debrief</a:t>
            </a:r>
            <a:endParaRPr lang="en-US" sz="900" dirty="0"/>
          </a:p>
        </p:txBody>
      </p:sp>
      <p:sp>
        <p:nvSpPr>
          <p:cNvPr id="45" name="SK-26-text-44"/>
          <p:cNvSpPr/>
          <p:nvPr/>
        </p:nvSpPr>
        <p:spPr>
          <a:xfrm>
            <a:off x="10458450" y="6496050"/>
            <a:ext cx="1733550" cy="171450"/>
          </a:xfrm>
          <a:prstGeom prst="rect">
            <a:avLst/>
          </a:prstGeom>
          <a:noFill/>
          <a:ln/>
        </p:spPr>
        <p:txBody>
          <a:bodyPr vert="horz" wrap="square" lIns="0" tIns="0" rIns="0" bIns="0" rtlCol="0" anchor="ctr"/>
          <a:lstStyle/>
          <a:p>
            <a:pPr marL="0" indent="0">
              <a:lnSpc>
                <a:spcPts val="1350"/>
              </a:lnSpc>
              <a:buNone/>
            </a:pPr>
            <a:r>
              <a:rPr lang="en-US" sz="900" b="1" dirty="0">
                <a:solidFill>
                  <a:srgbClr val="9CA3AF"/>
                </a:solidFill>
              </a:rPr>
              <a:t>www.bradfordvts.co.uk</a:t>
            </a:r>
            <a:endParaRPr lang="en-US" sz="9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7-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7-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7-img-3" descr="preencoded.png"/>
          <p:cNvPicPr>
            <a:picLocks noChangeAspect="1"/>
          </p:cNvPicPr>
          <p:nvPr/>
        </p:nvPicPr>
        <p:blipFill>
          <a:blip r:embed="rId5"/>
          <a:stretch>
            <a:fillRect/>
          </a:stretch>
        </p:blipFill>
        <p:spPr>
          <a:xfrm>
            <a:off x="571500" y="381000"/>
            <a:ext cx="57150" cy="381000"/>
          </a:xfrm>
          <a:prstGeom prst="rect">
            <a:avLst/>
          </a:prstGeom>
        </p:spPr>
      </p:pic>
      <p:pic>
        <p:nvPicPr>
          <p:cNvPr id="5" name="SK-27-img-4" descr="preencoded.png"/>
          <p:cNvPicPr>
            <a:picLocks noChangeAspect="1"/>
          </p:cNvPicPr>
          <p:nvPr/>
        </p:nvPicPr>
        <p:blipFill>
          <a:blip r:embed="rId6"/>
          <a:stretch>
            <a:fillRect/>
          </a:stretch>
        </p:blipFill>
        <p:spPr>
          <a:xfrm>
            <a:off x="571500" y="1213396"/>
            <a:ext cx="5410200" cy="3644354"/>
          </a:xfrm>
          <a:prstGeom prst="rect">
            <a:avLst/>
          </a:prstGeom>
        </p:spPr>
      </p:pic>
      <p:pic>
        <p:nvPicPr>
          <p:cNvPr id="6" name="SK-27-img-5" descr="preencoded.png"/>
          <p:cNvPicPr>
            <a:picLocks noChangeAspect="1"/>
          </p:cNvPicPr>
          <p:nvPr/>
        </p:nvPicPr>
        <p:blipFill>
          <a:blip r:embed="rId7"/>
          <a:stretch>
            <a:fillRect/>
          </a:stretch>
        </p:blipFill>
        <p:spPr>
          <a:xfrm>
            <a:off x="685800" y="1327696"/>
            <a:ext cx="5181600" cy="361950"/>
          </a:xfrm>
          <a:prstGeom prst="rect">
            <a:avLst/>
          </a:prstGeom>
        </p:spPr>
      </p:pic>
      <p:pic>
        <p:nvPicPr>
          <p:cNvPr id="7" name="SK-27-img-6" descr="preencoded.png"/>
          <p:cNvPicPr>
            <a:picLocks noChangeAspect="1"/>
          </p:cNvPicPr>
          <p:nvPr/>
        </p:nvPicPr>
        <p:blipFill>
          <a:blip r:embed="rId8"/>
          <a:stretch>
            <a:fillRect/>
          </a:stretch>
        </p:blipFill>
        <p:spPr>
          <a:xfrm>
            <a:off x="685800" y="1389906"/>
            <a:ext cx="238125" cy="190500"/>
          </a:xfrm>
          <a:prstGeom prst="rect">
            <a:avLst/>
          </a:prstGeom>
        </p:spPr>
      </p:pic>
      <p:pic>
        <p:nvPicPr>
          <p:cNvPr id="8" name="SK-27-img-7" descr="preencoded.png"/>
          <p:cNvPicPr>
            <a:picLocks noChangeAspect="1"/>
          </p:cNvPicPr>
          <p:nvPr/>
        </p:nvPicPr>
        <p:blipFill>
          <a:blip r:embed="rId6"/>
          <a:stretch>
            <a:fillRect/>
          </a:stretch>
        </p:blipFill>
        <p:spPr>
          <a:xfrm>
            <a:off x="6210300" y="1213396"/>
            <a:ext cx="5410200" cy="3644354"/>
          </a:xfrm>
          <a:prstGeom prst="rect">
            <a:avLst/>
          </a:prstGeom>
        </p:spPr>
      </p:pic>
      <p:pic>
        <p:nvPicPr>
          <p:cNvPr id="9" name="SK-27-img-8" descr="preencoded.png"/>
          <p:cNvPicPr>
            <a:picLocks noChangeAspect="1"/>
          </p:cNvPicPr>
          <p:nvPr/>
        </p:nvPicPr>
        <p:blipFill>
          <a:blip r:embed="rId7"/>
          <a:stretch>
            <a:fillRect/>
          </a:stretch>
        </p:blipFill>
        <p:spPr>
          <a:xfrm>
            <a:off x="6324600" y="1327696"/>
            <a:ext cx="5181600" cy="361950"/>
          </a:xfrm>
          <a:prstGeom prst="rect">
            <a:avLst/>
          </a:prstGeom>
        </p:spPr>
      </p:pic>
      <p:pic>
        <p:nvPicPr>
          <p:cNvPr id="10" name="SK-27-img-9" descr="preencoded.png"/>
          <p:cNvPicPr>
            <a:picLocks noChangeAspect="1"/>
          </p:cNvPicPr>
          <p:nvPr/>
        </p:nvPicPr>
        <p:blipFill>
          <a:blip r:embed="rId9"/>
          <a:stretch>
            <a:fillRect/>
          </a:stretch>
        </p:blipFill>
        <p:spPr>
          <a:xfrm>
            <a:off x="6324600" y="1389906"/>
            <a:ext cx="238125" cy="190500"/>
          </a:xfrm>
          <a:prstGeom prst="rect">
            <a:avLst/>
          </a:prstGeom>
        </p:spPr>
      </p:pic>
      <p:pic>
        <p:nvPicPr>
          <p:cNvPr id="11" name="SK-27-img-10" descr="preencoded.png"/>
          <p:cNvPicPr>
            <a:picLocks noChangeAspect="1"/>
          </p:cNvPicPr>
          <p:nvPr/>
        </p:nvPicPr>
        <p:blipFill>
          <a:blip r:embed="rId10"/>
          <a:stretch>
            <a:fillRect/>
          </a:stretch>
        </p:blipFill>
        <p:spPr>
          <a:xfrm>
            <a:off x="571500" y="5048250"/>
            <a:ext cx="5429250" cy="1066800"/>
          </a:xfrm>
          <a:prstGeom prst="rect">
            <a:avLst/>
          </a:prstGeom>
        </p:spPr>
      </p:pic>
      <p:pic>
        <p:nvPicPr>
          <p:cNvPr id="12" name="SK-27-img-11" descr="preencoded.png"/>
          <p:cNvPicPr>
            <a:picLocks noChangeAspect="1"/>
          </p:cNvPicPr>
          <p:nvPr/>
        </p:nvPicPr>
        <p:blipFill>
          <a:blip r:embed="rId11"/>
          <a:stretch>
            <a:fillRect/>
          </a:stretch>
        </p:blipFill>
        <p:spPr>
          <a:xfrm>
            <a:off x="685800" y="5193953"/>
            <a:ext cx="166688" cy="137220"/>
          </a:xfrm>
          <a:prstGeom prst="rect">
            <a:avLst/>
          </a:prstGeom>
        </p:spPr>
      </p:pic>
      <p:pic>
        <p:nvPicPr>
          <p:cNvPr id="13" name="SK-27-img-12" descr="preencoded.png"/>
          <p:cNvPicPr>
            <a:picLocks noChangeAspect="1"/>
          </p:cNvPicPr>
          <p:nvPr/>
        </p:nvPicPr>
        <p:blipFill>
          <a:blip r:embed="rId12"/>
          <a:stretch>
            <a:fillRect/>
          </a:stretch>
        </p:blipFill>
        <p:spPr>
          <a:xfrm>
            <a:off x="6191250" y="5048250"/>
            <a:ext cx="5429250" cy="1066800"/>
          </a:xfrm>
          <a:prstGeom prst="rect">
            <a:avLst/>
          </a:prstGeom>
        </p:spPr>
      </p:pic>
      <p:pic>
        <p:nvPicPr>
          <p:cNvPr id="14" name="SK-27-img-13" descr="preencoded.png"/>
          <p:cNvPicPr>
            <a:picLocks noChangeAspect="1"/>
          </p:cNvPicPr>
          <p:nvPr/>
        </p:nvPicPr>
        <p:blipFill>
          <a:blip r:embed="rId13"/>
          <a:stretch>
            <a:fillRect/>
          </a:stretch>
        </p:blipFill>
        <p:spPr>
          <a:xfrm>
            <a:off x="6305550" y="5193953"/>
            <a:ext cx="166688" cy="137220"/>
          </a:xfrm>
          <a:prstGeom prst="rect">
            <a:avLst/>
          </a:prstGeom>
        </p:spPr>
      </p:pic>
      <p:pic>
        <p:nvPicPr>
          <p:cNvPr id="15" name="SK-27-img-14" descr="preencoded.png"/>
          <p:cNvPicPr>
            <a:picLocks noChangeAspect="1"/>
          </p:cNvPicPr>
          <p:nvPr/>
        </p:nvPicPr>
        <p:blipFill>
          <a:blip r:embed="rId14"/>
          <a:stretch>
            <a:fillRect/>
          </a:stretch>
        </p:blipFill>
        <p:spPr>
          <a:xfrm>
            <a:off x="0" y="6496050"/>
            <a:ext cx="12192000" cy="361950"/>
          </a:xfrm>
          <a:prstGeom prst="rect">
            <a:avLst/>
          </a:prstGeom>
        </p:spPr>
      </p:pic>
      <p:sp>
        <p:nvSpPr>
          <p:cNvPr id="16" name="SK-27-text-15"/>
          <p:cNvSpPr/>
          <p:nvPr/>
        </p:nvSpPr>
        <p:spPr>
          <a:xfrm>
            <a:off x="781050" y="381000"/>
            <a:ext cx="11410950" cy="365671"/>
          </a:xfrm>
          <a:prstGeom prst="rect">
            <a:avLst/>
          </a:prstGeom>
          <a:noFill/>
          <a:ln/>
        </p:spPr>
        <p:txBody>
          <a:bodyPr vert="horz" wrap="square" lIns="0" tIns="0" rIns="0" bIns="0" rtlCol="0" anchor="ctr"/>
          <a:lstStyle/>
          <a:p>
            <a:pPr marL="0" indent="0">
              <a:lnSpc>
                <a:spcPts val="2880"/>
              </a:lnSpc>
              <a:buNone/>
            </a:pPr>
            <a:r>
              <a:rPr lang="en-US" sz="2400" b="1" kern="0" spc="-38" dirty="0">
                <a:solidFill>
                  <a:srgbClr val="111827"/>
                </a:solidFill>
                <a:latin typeface="Inter" pitchFamily="34" charset="0"/>
                <a:ea typeface="Inter" pitchFamily="34" charset="-122"/>
                <a:cs typeface="Inter" pitchFamily="34" charset="-120"/>
              </a:rPr>
              <a:t>DOCUMENTATION &amp; MEDICOLEGAL ESSENTIALS</a:t>
            </a:r>
            <a:endParaRPr lang="en-US" sz="2400" dirty="0"/>
          </a:p>
        </p:txBody>
      </p:sp>
      <p:sp>
        <p:nvSpPr>
          <p:cNvPr id="17" name="SK-27-text-16"/>
          <p:cNvSpPr/>
          <p:nvPr/>
        </p:nvSpPr>
        <p:spPr>
          <a:xfrm>
            <a:off x="781050" y="784771"/>
            <a:ext cx="7437120" cy="200025"/>
          </a:xfrm>
          <a:prstGeom prst="rect">
            <a:avLst/>
          </a:prstGeom>
          <a:noFill/>
          <a:ln/>
        </p:spPr>
        <p:txBody>
          <a:bodyPr vert="horz" wrap="square" lIns="0" tIns="0" rIns="0" bIns="0" rtlCol="0" anchor="ctr"/>
          <a:lstStyle/>
          <a:p>
            <a:pPr marL="0" indent="0">
              <a:lnSpc>
                <a:spcPts val="1575"/>
              </a:lnSpc>
              <a:buNone/>
            </a:pPr>
            <a:r>
              <a:rPr lang="en-US" sz="1050" b="1" kern="0" spc="42" dirty="0">
                <a:solidFill>
                  <a:srgbClr val="9CA3AF"/>
                </a:solidFill>
              </a:rPr>
              <a:t>BRADFORD VTS TEACHING DECK • CLINICAL GUIDANCE</a:t>
            </a:r>
            <a:endParaRPr lang="en-US" sz="1050" dirty="0"/>
          </a:p>
        </p:txBody>
      </p:sp>
      <p:sp>
        <p:nvSpPr>
          <p:cNvPr id="18" name="SK-27-text-17"/>
          <p:cNvSpPr/>
          <p:nvPr/>
        </p:nvSpPr>
        <p:spPr>
          <a:xfrm>
            <a:off x="1038225" y="1327696"/>
            <a:ext cx="64960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11827"/>
                </a:solidFill>
                <a:latin typeface="Inter" pitchFamily="34" charset="0"/>
                <a:ea typeface="Inter" pitchFamily="34" charset="-122"/>
                <a:cs typeface="Inter" pitchFamily="34" charset="-120"/>
              </a:rPr>
              <a:t>The "What": Core Data Points</a:t>
            </a:r>
            <a:endParaRPr lang="en-US" sz="1500" dirty="0"/>
          </a:p>
        </p:txBody>
      </p:sp>
      <p:sp>
        <p:nvSpPr>
          <p:cNvPr id="19" name="SK-27-text-18"/>
          <p:cNvSpPr/>
          <p:nvPr/>
        </p:nvSpPr>
        <p:spPr>
          <a:xfrm>
            <a:off x="876300" y="1803946"/>
            <a:ext cx="4991100"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4B5563"/>
                </a:solidFill>
              </a:rPr>
              <a:t>Verbatim Patient Words:</a:t>
            </a:r>
            <a:r>
              <a:rPr lang="en-US" sz="1200" dirty="0">
                <a:solidFill>
                  <a:srgbClr val="4B5563"/>
                </a:solidFill>
              </a:rPr>
              <a:t> Use quotes for ideation (e.g., "I just want it all to stop") to show evidence of direct questioning.</a:t>
            </a:r>
            <a:endParaRPr lang="en-US" sz="1200" dirty="0"/>
          </a:p>
        </p:txBody>
      </p:sp>
      <p:sp>
        <p:nvSpPr>
          <p:cNvPr id="20" name="SK-27-text-19"/>
          <p:cNvSpPr/>
          <p:nvPr/>
        </p:nvSpPr>
        <p:spPr>
          <a:xfrm>
            <a:off x="876300" y="2337346"/>
            <a:ext cx="4991100"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4B5563"/>
                </a:solidFill>
              </a:rPr>
              <a:t>Specific Domains Asked:</a:t>
            </a:r>
            <a:r>
              <a:rPr lang="en-US" sz="1200" dirty="0">
                <a:solidFill>
                  <a:srgbClr val="4B5563"/>
                </a:solidFill>
              </a:rPr>
              <a:t> Explicitly record absence of plan, means, or intent (PLM) rather than a global "no risk."</a:t>
            </a:r>
            <a:endParaRPr lang="en-US" sz="1200" dirty="0"/>
          </a:p>
        </p:txBody>
      </p:sp>
      <p:sp>
        <p:nvSpPr>
          <p:cNvPr id="21" name="SK-27-text-20"/>
          <p:cNvSpPr/>
          <p:nvPr/>
        </p:nvSpPr>
        <p:spPr>
          <a:xfrm>
            <a:off x="876300" y="2870746"/>
            <a:ext cx="4991100"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4B5563"/>
                </a:solidFill>
              </a:rPr>
              <a:t>Mental State Exam (MSE):</a:t>
            </a:r>
            <a:r>
              <a:rPr lang="en-US" sz="1200" dirty="0">
                <a:solidFill>
                  <a:srgbClr val="4B5563"/>
                </a:solidFill>
              </a:rPr>
              <a:t> Note appearance, agitation, eye contact, and presence of psychosis/hallucinations.</a:t>
            </a:r>
            <a:endParaRPr lang="en-US" sz="1200" dirty="0"/>
          </a:p>
        </p:txBody>
      </p:sp>
      <p:sp>
        <p:nvSpPr>
          <p:cNvPr id="22" name="SK-27-text-21"/>
          <p:cNvSpPr/>
          <p:nvPr/>
        </p:nvSpPr>
        <p:spPr>
          <a:xfrm>
            <a:off x="876300" y="3404146"/>
            <a:ext cx="4991100"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4B5563"/>
                </a:solidFill>
              </a:rPr>
              <a:t>Historical Context:</a:t>
            </a:r>
            <a:r>
              <a:rPr lang="en-US" sz="1200" dirty="0">
                <a:solidFill>
                  <a:srgbClr val="4B5563"/>
                </a:solidFill>
              </a:rPr>
              <a:t> Document that prior self-harm or family history was reviewed.</a:t>
            </a:r>
            <a:endParaRPr lang="en-US" sz="1200" dirty="0"/>
          </a:p>
        </p:txBody>
      </p:sp>
      <p:sp>
        <p:nvSpPr>
          <p:cNvPr id="23" name="SK-27-text-22"/>
          <p:cNvSpPr/>
          <p:nvPr/>
        </p:nvSpPr>
        <p:spPr>
          <a:xfrm>
            <a:off x="6677025" y="1327696"/>
            <a:ext cx="5514975"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11827"/>
                </a:solidFill>
                <a:latin typeface="Inter" pitchFamily="34" charset="0"/>
                <a:ea typeface="Inter" pitchFamily="34" charset="-122"/>
                <a:cs typeface="Inter" pitchFamily="34" charset="-120"/>
              </a:rPr>
              <a:t>The "Why": Defensible Reasoning</a:t>
            </a:r>
            <a:endParaRPr lang="en-US" sz="1500" dirty="0"/>
          </a:p>
        </p:txBody>
      </p:sp>
      <p:sp>
        <p:nvSpPr>
          <p:cNvPr id="24" name="SK-27-text-23"/>
          <p:cNvSpPr/>
          <p:nvPr/>
        </p:nvSpPr>
        <p:spPr>
          <a:xfrm>
            <a:off x="6515100" y="1803946"/>
            <a:ext cx="4991100" cy="685800"/>
          </a:xfrm>
          <a:prstGeom prst="rect">
            <a:avLst/>
          </a:prstGeom>
          <a:noFill/>
          <a:ln/>
        </p:spPr>
        <p:txBody>
          <a:bodyPr vert="horz" wrap="square" lIns="0" tIns="0" rIns="0" bIns="0" rtlCol="0" anchor="ctr"/>
          <a:lstStyle/>
          <a:p>
            <a:pPr marL="0" indent="0">
              <a:lnSpc>
                <a:spcPts val="1800"/>
              </a:lnSpc>
              <a:buNone/>
            </a:pPr>
            <a:r>
              <a:rPr lang="en-US" sz="1200" b="1" dirty="0">
                <a:solidFill>
                  <a:srgbClr val="4B5563"/>
                </a:solidFill>
              </a:rPr>
              <a:t>Clinical Formulation:</a:t>
            </a:r>
            <a:r>
              <a:rPr lang="en-US" sz="1200" dirty="0">
                <a:solidFill>
                  <a:srgbClr val="4B5563"/>
                </a:solidFill>
              </a:rPr>
              <a:t> Narrative summary of why the risk is managed in the community (e.g., "Risk mitigated by strong family support and lack of active plan").</a:t>
            </a:r>
            <a:endParaRPr lang="en-US" sz="1200" dirty="0"/>
          </a:p>
        </p:txBody>
      </p:sp>
      <p:sp>
        <p:nvSpPr>
          <p:cNvPr id="25" name="SK-27-text-24"/>
          <p:cNvSpPr/>
          <p:nvPr/>
        </p:nvSpPr>
        <p:spPr>
          <a:xfrm>
            <a:off x="6515100" y="2565946"/>
            <a:ext cx="4991100"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4B5563"/>
                </a:solidFill>
              </a:rPr>
              <a:t>Safety Plan Details:</a:t>
            </a:r>
            <a:r>
              <a:rPr lang="en-US" sz="1200" dirty="0">
                <a:solidFill>
                  <a:srgbClr val="4B5563"/>
                </a:solidFill>
              </a:rPr>
              <a:t> Document specific steps: who they will call, disposal of meds, and agreed triggers for re-presentation.</a:t>
            </a:r>
            <a:endParaRPr lang="en-US" sz="1200" dirty="0"/>
          </a:p>
        </p:txBody>
      </p:sp>
      <p:sp>
        <p:nvSpPr>
          <p:cNvPr id="26" name="SK-27-text-25"/>
          <p:cNvSpPr/>
          <p:nvPr/>
        </p:nvSpPr>
        <p:spPr>
          <a:xfrm>
            <a:off x="6515100" y="3099346"/>
            <a:ext cx="4991100"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4B5563"/>
                </a:solidFill>
              </a:rPr>
              <a:t>Follow-up Logic:</a:t>
            </a:r>
            <a:r>
              <a:rPr lang="en-US" sz="1200" dirty="0">
                <a:solidFill>
                  <a:srgbClr val="4B5563"/>
                </a:solidFill>
              </a:rPr>
              <a:t> Clear date, time, and mode (phone/face-to-face) for review.</a:t>
            </a:r>
            <a:endParaRPr lang="en-US" sz="1200" dirty="0"/>
          </a:p>
        </p:txBody>
      </p:sp>
      <p:sp>
        <p:nvSpPr>
          <p:cNvPr id="27" name="SK-27-text-26"/>
          <p:cNvSpPr/>
          <p:nvPr/>
        </p:nvSpPr>
        <p:spPr>
          <a:xfrm>
            <a:off x="6515100" y="3632746"/>
            <a:ext cx="4991100"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4B5563"/>
                </a:solidFill>
              </a:rPr>
              <a:t>Capacity &amp; Collaboration:</a:t>
            </a:r>
            <a:r>
              <a:rPr lang="en-US" sz="1200" dirty="0">
                <a:solidFill>
                  <a:srgbClr val="4B5563"/>
                </a:solidFill>
              </a:rPr>
              <a:t> Note the patient's ability to engage with the safety plan.</a:t>
            </a:r>
            <a:endParaRPr lang="en-US" sz="1200" dirty="0"/>
          </a:p>
        </p:txBody>
      </p:sp>
      <p:sp>
        <p:nvSpPr>
          <p:cNvPr id="28" name="SK-27-text-27"/>
          <p:cNvSpPr/>
          <p:nvPr/>
        </p:nvSpPr>
        <p:spPr>
          <a:xfrm>
            <a:off x="928688" y="5162550"/>
            <a:ext cx="520065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7B2CBF"/>
                </a:solidFill>
                <a:latin typeface="Inter" pitchFamily="34" charset="0"/>
                <a:ea typeface="Inter" pitchFamily="34" charset="-122"/>
                <a:cs typeface="Inter" pitchFamily="34" charset="-120"/>
              </a:rPr>
              <a:t>AKT PEARL</a:t>
            </a:r>
            <a:endParaRPr lang="en-US" sz="1050" dirty="0"/>
          </a:p>
        </p:txBody>
      </p:sp>
      <p:sp>
        <p:nvSpPr>
          <p:cNvPr id="29" name="SK-27-text-28"/>
          <p:cNvSpPr/>
          <p:nvPr/>
        </p:nvSpPr>
        <p:spPr>
          <a:xfrm>
            <a:off x="685800" y="5400675"/>
            <a:ext cx="5200650" cy="600075"/>
          </a:xfrm>
          <a:prstGeom prst="rect">
            <a:avLst/>
          </a:prstGeom>
          <a:noFill/>
          <a:ln/>
        </p:spPr>
        <p:txBody>
          <a:bodyPr vert="horz" wrap="square" lIns="0" tIns="0" rIns="0" bIns="0" rtlCol="0" anchor="ctr"/>
          <a:lstStyle/>
          <a:p>
            <a:pPr marL="0" indent="0">
              <a:lnSpc>
                <a:spcPts val="1575"/>
              </a:lnSpc>
              <a:buNone/>
            </a:pPr>
            <a:r>
              <a:rPr lang="en-US" sz="1125" dirty="0">
                <a:solidFill>
                  <a:srgbClr val="111827"/>
                </a:solidFill>
              </a:rPr>
              <a:t>GMC standards require records to be clear and accurate. In medicolegal terms, the </a:t>
            </a:r>
            <a:r>
              <a:rPr lang="en-US" sz="1125" b="1" dirty="0">
                <a:solidFill>
                  <a:srgbClr val="111827"/>
                </a:solidFill>
              </a:rPr>
              <a:t>clinical reasoning</a:t>
            </a:r>
            <a:r>
              <a:rPr lang="en-US" sz="1125" dirty="0">
                <a:solidFill>
                  <a:srgbClr val="111827"/>
                </a:solidFill>
              </a:rPr>
              <a:t> (the 'Why') is as vital as the assessment findings. If it isn't documented, the GMC assumes it didn't happen.</a:t>
            </a:r>
            <a:endParaRPr lang="en-US" sz="1125" dirty="0"/>
          </a:p>
        </p:txBody>
      </p:sp>
      <p:sp>
        <p:nvSpPr>
          <p:cNvPr id="30" name="SK-27-text-29"/>
          <p:cNvSpPr/>
          <p:nvPr/>
        </p:nvSpPr>
        <p:spPr>
          <a:xfrm>
            <a:off x="6548438" y="5162550"/>
            <a:ext cx="520065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008080"/>
                </a:solidFill>
                <a:latin typeface="Inter" pitchFamily="34" charset="0"/>
                <a:ea typeface="Inter" pitchFamily="34" charset="-122"/>
                <a:cs typeface="Inter" pitchFamily="34" charset="-120"/>
              </a:rPr>
              <a:t>SCA SKILL</a:t>
            </a:r>
            <a:endParaRPr lang="en-US" sz="1050" dirty="0"/>
          </a:p>
        </p:txBody>
      </p:sp>
      <p:sp>
        <p:nvSpPr>
          <p:cNvPr id="31" name="SK-27-text-30"/>
          <p:cNvSpPr/>
          <p:nvPr/>
        </p:nvSpPr>
        <p:spPr>
          <a:xfrm>
            <a:off x="6305550" y="5400675"/>
            <a:ext cx="5200650" cy="600075"/>
          </a:xfrm>
          <a:prstGeom prst="rect">
            <a:avLst/>
          </a:prstGeom>
          <a:noFill/>
          <a:ln/>
        </p:spPr>
        <p:txBody>
          <a:bodyPr vert="horz" wrap="square" lIns="0" tIns="0" rIns="0" bIns="0" rtlCol="0" anchor="ctr"/>
          <a:lstStyle/>
          <a:p>
            <a:pPr marL="0" indent="0">
              <a:lnSpc>
                <a:spcPts val="1575"/>
              </a:lnSpc>
              <a:buNone/>
            </a:pPr>
            <a:r>
              <a:rPr lang="en-US" sz="1125" dirty="0">
                <a:solidFill>
                  <a:srgbClr val="111827"/>
                </a:solidFill>
              </a:rPr>
              <a:t>Narrative documentation: "Patient stated they feel hopeless but agreed to move all tablets to their sister's house" provides tangible evidence of a collaborative safety negotiation in your notes.</a:t>
            </a:r>
            <a:endParaRPr lang="en-US" sz="1125" dirty="0"/>
          </a:p>
        </p:txBody>
      </p:sp>
      <p:sp>
        <p:nvSpPr>
          <p:cNvPr id="32" name="SK-27-text-31"/>
          <p:cNvSpPr/>
          <p:nvPr/>
        </p:nvSpPr>
        <p:spPr>
          <a:xfrm>
            <a:off x="10458450" y="6591300"/>
            <a:ext cx="1733550" cy="171450"/>
          </a:xfrm>
          <a:prstGeom prst="rect">
            <a:avLst/>
          </a:prstGeom>
          <a:noFill/>
          <a:ln/>
        </p:spPr>
        <p:txBody>
          <a:bodyPr vert="horz" wrap="square" lIns="0" tIns="0" rIns="0" bIns="0" rtlCol="0" anchor="ctr"/>
          <a:lstStyle/>
          <a:p>
            <a:pPr marL="0" indent="0">
              <a:lnSpc>
                <a:spcPts val="1350"/>
              </a:lnSpc>
              <a:buNone/>
            </a:pPr>
            <a:r>
              <a:rPr lang="en-US" sz="900" u="sng" dirty="0">
                <a:solidFill>
                  <a:srgbClr val="9CA3AF"/>
                </a:solidFill>
                <a:hlinkClick r:id="rId15" tooltip="https://www.bradfordvts.co.uk/">
                  <a:extLst>
                    <a:ext uri="{A12FA001-AC4F-418D-AE19-62706E023703}">
                      <ahyp:hlinkClr xmlns:ahyp="http://schemas.microsoft.com/office/drawing/2018/hyperlinkcolor" val="tx"/>
                    </a:ext>
                  </a:extLst>
                </a:hlinkClick>
              </a:rPr>
              <a:t>www.bradfordvts.co.uk</a:t>
            </a:r>
            <a:endParaRPr lang="en-US" sz="900" dirty="0"/>
          </a:p>
        </p:txBody>
      </p:sp>
      <p:sp>
        <p:nvSpPr>
          <p:cNvPr id="33" name="SK-27-text-31-link-hitbox-1">
            <a:hlinkClick r:id="rId15" tooltip="https://www.bradfordvts.co.uk/"/>
          </p:cNvPr>
          <p:cNvSpPr/>
          <p:nvPr/>
        </p:nvSpPr>
        <p:spPr>
          <a:xfrm>
            <a:off x="10458450" y="6610350"/>
            <a:ext cx="1733550" cy="133350"/>
          </a:xfrm>
          <a:prstGeom prst="rect">
            <a:avLst/>
          </a:prstGeom>
          <a:solidFill>
            <a:srgbClr val="FFFFFF">
              <a:alpha val="0"/>
            </a:srgbClr>
          </a:solidFill>
          <a:ln w="12700">
            <a:solidFill>
              <a:srgbClr val="333333">
                <a:alpha val="0"/>
              </a:srgbClr>
            </a:solidFill>
            <a:prstDash val="solid"/>
          </a:ln>
        </p:spPr>
        <p:txBody>
          <a:bodyPr/>
          <a:lstStyle/>
          <a:p>
            <a:endParaRPr lang="en-GB"/>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8-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8-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8-img-3" descr="preencoded.png"/>
          <p:cNvPicPr>
            <a:picLocks noChangeAspect="1"/>
          </p:cNvPicPr>
          <p:nvPr/>
        </p:nvPicPr>
        <p:blipFill>
          <a:blip r:embed="rId5"/>
          <a:stretch>
            <a:fillRect/>
          </a:stretch>
        </p:blipFill>
        <p:spPr>
          <a:xfrm>
            <a:off x="571500" y="381000"/>
            <a:ext cx="57150" cy="381000"/>
          </a:xfrm>
          <a:prstGeom prst="rect">
            <a:avLst/>
          </a:prstGeom>
        </p:spPr>
      </p:pic>
      <p:pic>
        <p:nvPicPr>
          <p:cNvPr id="5" name="SK-28-img-4" descr="preencoded.png"/>
          <p:cNvPicPr>
            <a:picLocks noChangeAspect="1"/>
          </p:cNvPicPr>
          <p:nvPr/>
        </p:nvPicPr>
        <p:blipFill>
          <a:blip r:embed="rId6"/>
          <a:stretch>
            <a:fillRect/>
          </a:stretch>
        </p:blipFill>
        <p:spPr>
          <a:xfrm>
            <a:off x="7098060" y="1758255"/>
            <a:ext cx="19050" cy="4358580"/>
          </a:xfrm>
          <a:prstGeom prst="rect">
            <a:avLst/>
          </a:prstGeom>
        </p:spPr>
      </p:pic>
      <p:pic>
        <p:nvPicPr>
          <p:cNvPr id="6" name="SK-28-img-5" descr="preencoded.png"/>
          <p:cNvPicPr>
            <a:picLocks noChangeAspect="1"/>
          </p:cNvPicPr>
          <p:nvPr/>
        </p:nvPicPr>
        <p:blipFill>
          <a:blip r:embed="rId7"/>
          <a:stretch>
            <a:fillRect/>
          </a:stretch>
        </p:blipFill>
        <p:spPr>
          <a:xfrm>
            <a:off x="7574310" y="1261021"/>
            <a:ext cx="238125" cy="190500"/>
          </a:xfrm>
          <a:prstGeom prst="rect">
            <a:avLst/>
          </a:prstGeom>
        </p:spPr>
      </p:pic>
      <p:pic>
        <p:nvPicPr>
          <p:cNvPr id="7" name="SK-28-img-6" descr="preencoded.png"/>
          <p:cNvPicPr>
            <a:picLocks noChangeAspect="1"/>
          </p:cNvPicPr>
          <p:nvPr/>
        </p:nvPicPr>
        <p:blipFill>
          <a:blip r:embed="rId8"/>
          <a:stretch>
            <a:fillRect/>
          </a:stretch>
        </p:blipFill>
        <p:spPr>
          <a:xfrm>
            <a:off x="7574310" y="2699296"/>
            <a:ext cx="238125" cy="190500"/>
          </a:xfrm>
          <a:prstGeom prst="rect">
            <a:avLst/>
          </a:prstGeom>
        </p:spPr>
      </p:pic>
      <p:pic>
        <p:nvPicPr>
          <p:cNvPr id="8" name="SK-28-img-7" descr="preencoded.png"/>
          <p:cNvPicPr>
            <a:picLocks noChangeAspect="1"/>
          </p:cNvPicPr>
          <p:nvPr/>
        </p:nvPicPr>
        <p:blipFill>
          <a:blip r:embed="rId9"/>
          <a:stretch>
            <a:fillRect/>
          </a:stretch>
        </p:blipFill>
        <p:spPr>
          <a:xfrm>
            <a:off x="7574310" y="4137571"/>
            <a:ext cx="238125" cy="190500"/>
          </a:xfrm>
          <a:prstGeom prst="rect">
            <a:avLst/>
          </a:prstGeom>
        </p:spPr>
      </p:pic>
      <p:pic>
        <p:nvPicPr>
          <p:cNvPr id="9" name="SK-28-img-8" descr="preencoded.png"/>
          <p:cNvPicPr>
            <a:picLocks noChangeAspect="1"/>
          </p:cNvPicPr>
          <p:nvPr/>
        </p:nvPicPr>
        <p:blipFill>
          <a:blip r:embed="rId10"/>
          <a:stretch>
            <a:fillRect/>
          </a:stretch>
        </p:blipFill>
        <p:spPr>
          <a:xfrm>
            <a:off x="7574310" y="5575846"/>
            <a:ext cx="238125" cy="190500"/>
          </a:xfrm>
          <a:prstGeom prst="rect">
            <a:avLst/>
          </a:prstGeom>
        </p:spPr>
      </p:pic>
      <p:sp>
        <p:nvSpPr>
          <p:cNvPr id="10" name="SK-28-text-9"/>
          <p:cNvSpPr/>
          <p:nvPr/>
        </p:nvSpPr>
        <p:spPr>
          <a:xfrm>
            <a:off x="781050" y="381000"/>
            <a:ext cx="4069110" cy="365671"/>
          </a:xfrm>
          <a:prstGeom prst="rect">
            <a:avLst/>
          </a:prstGeom>
          <a:noFill/>
          <a:ln/>
        </p:spPr>
        <p:txBody>
          <a:bodyPr vert="horz" wrap="square" lIns="0" tIns="0" rIns="0" bIns="0" rtlCol="0" anchor="ctr"/>
          <a:lstStyle/>
          <a:p>
            <a:pPr marL="0" indent="0">
              <a:lnSpc>
                <a:spcPts val="2880"/>
              </a:lnSpc>
              <a:buNone/>
            </a:pPr>
            <a:r>
              <a:rPr lang="en-US" sz="2400" b="1" kern="0" spc="-38" dirty="0">
                <a:solidFill>
                  <a:srgbClr val="111827"/>
                </a:solidFill>
                <a:latin typeface="Inter" pitchFamily="34" charset="0"/>
                <a:ea typeface="Inter" pitchFamily="34" charset="-122"/>
                <a:cs typeface="Inter" pitchFamily="34" charset="-120"/>
              </a:rPr>
              <a:t>TOP TIPS</a:t>
            </a:r>
            <a:endParaRPr lang="en-US" sz="2400" dirty="0"/>
          </a:p>
        </p:txBody>
      </p:sp>
      <p:sp>
        <p:nvSpPr>
          <p:cNvPr id="11" name="SK-28-text-10"/>
          <p:cNvSpPr/>
          <p:nvPr/>
        </p:nvSpPr>
        <p:spPr>
          <a:xfrm>
            <a:off x="781050" y="784771"/>
            <a:ext cx="7437120" cy="200025"/>
          </a:xfrm>
          <a:prstGeom prst="rect">
            <a:avLst/>
          </a:prstGeom>
          <a:noFill/>
          <a:ln/>
        </p:spPr>
        <p:txBody>
          <a:bodyPr vert="horz" wrap="square" lIns="0" tIns="0" rIns="0" bIns="0" rtlCol="0" anchor="ctr"/>
          <a:lstStyle/>
          <a:p>
            <a:pPr marL="0" indent="0">
              <a:lnSpc>
                <a:spcPts val="1575"/>
              </a:lnSpc>
              <a:buNone/>
            </a:pPr>
            <a:r>
              <a:rPr lang="en-US" sz="1050" b="1" kern="0" spc="42" dirty="0">
                <a:solidFill>
                  <a:srgbClr val="9CA3AF"/>
                </a:solidFill>
              </a:rPr>
              <a:t>BRADFORD VTS TEACHING DECK • CLINICAL GUIDANCE</a:t>
            </a:r>
            <a:endParaRPr lang="en-US" sz="1050" dirty="0"/>
          </a:p>
        </p:txBody>
      </p:sp>
      <p:sp>
        <p:nvSpPr>
          <p:cNvPr id="12" name="SK-28-text-11"/>
          <p:cNvSpPr/>
          <p:nvPr/>
        </p:nvSpPr>
        <p:spPr>
          <a:xfrm>
            <a:off x="571500" y="2848124"/>
            <a:ext cx="6069360" cy="2178844"/>
          </a:xfrm>
          <a:prstGeom prst="rect">
            <a:avLst/>
          </a:prstGeom>
          <a:noFill/>
          <a:ln/>
        </p:spPr>
        <p:txBody>
          <a:bodyPr vert="horz" wrap="square" lIns="0" tIns="0" rIns="0" bIns="0" rtlCol="0" anchor="ctr"/>
          <a:lstStyle/>
          <a:p>
            <a:pPr marL="0" indent="0">
              <a:lnSpc>
                <a:spcPts val="4290"/>
              </a:lnSpc>
              <a:buNone/>
            </a:pPr>
            <a:r>
              <a:rPr lang="en-US" sz="3900" b="1" dirty="0">
                <a:solidFill>
                  <a:srgbClr val="111827"/>
                </a:solidFill>
                <a:latin typeface="Inter" pitchFamily="34" charset="0"/>
                <a:ea typeface="Inter" pitchFamily="34" charset="-122"/>
                <a:cs typeface="Inter" pitchFamily="34" charset="-120"/>
              </a:rPr>
              <a:t>Ask </a:t>
            </a:r>
            <a:r>
              <a:rPr lang="en-US" sz="3900" b="1" dirty="0">
                <a:solidFill>
                  <a:srgbClr val="F58220"/>
                </a:solidFill>
                <a:latin typeface="Inter" pitchFamily="34" charset="0"/>
                <a:ea typeface="Inter" pitchFamily="34" charset="-122"/>
                <a:cs typeface="Inter" pitchFamily="34" charset="-120"/>
              </a:rPr>
              <a:t>directly</a:t>
            </a:r>
            <a:r>
              <a:rPr lang="en-US" sz="3900" b="1" dirty="0">
                <a:solidFill>
                  <a:srgbClr val="111827"/>
                </a:solidFill>
                <a:latin typeface="Inter" pitchFamily="34" charset="0"/>
                <a:ea typeface="Inter" pitchFamily="34" charset="-122"/>
                <a:cs typeface="Inter" pitchFamily="34" charset="-120"/>
              </a:rPr>
              <a:t>,</a:t>
            </a:r>
            <a:endParaRPr lang="en-US" sz="3900" dirty="0"/>
          </a:p>
          <a:p>
            <a:pPr marL="0" indent="0">
              <a:lnSpc>
                <a:spcPts val="4290"/>
              </a:lnSpc>
              <a:buNone/>
            </a:pPr>
            <a:r>
              <a:rPr lang="en-US" sz="3900" b="1" dirty="0">
                <a:solidFill>
                  <a:srgbClr val="111827"/>
                </a:solidFill>
                <a:latin typeface="Inter" pitchFamily="34" charset="0"/>
                <a:ea typeface="Inter" pitchFamily="34" charset="-122"/>
                <a:cs typeface="Inter" pitchFamily="34" charset="-120"/>
              </a:rPr>
              <a:t>act decisively:</a:t>
            </a:r>
            <a:endParaRPr lang="en-US" sz="3900" dirty="0"/>
          </a:p>
          <a:p>
            <a:pPr marL="0" indent="0">
              <a:lnSpc>
                <a:spcPts val="4290"/>
              </a:lnSpc>
              <a:buNone/>
            </a:pPr>
            <a:r>
              <a:rPr lang="en-US" sz="3900" b="1" dirty="0">
                <a:solidFill>
                  <a:srgbClr val="111827"/>
                </a:solidFill>
                <a:latin typeface="Inter" pitchFamily="34" charset="0"/>
                <a:ea typeface="Inter" pitchFamily="34" charset="-122"/>
                <a:cs typeface="Inter" pitchFamily="34" charset="-120"/>
              </a:rPr>
              <a:t>Safety is a </a:t>
            </a:r>
            <a:r>
              <a:rPr lang="en-US" sz="3900" b="1" dirty="0">
                <a:solidFill>
                  <a:srgbClr val="F58220"/>
                </a:solidFill>
                <a:latin typeface="Inter" pitchFamily="34" charset="0"/>
                <a:ea typeface="Inter" pitchFamily="34" charset="-122"/>
                <a:cs typeface="Inter" pitchFamily="34" charset="-120"/>
              </a:rPr>
              <a:t>conversation</a:t>
            </a:r>
            <a:r>
              <a:rPr lang="en-US" sz="3900" b="1" dirty="0">
                <a:solidFill>
                  <a:srgbClr val="111827"/>
                </a:solidFill>
                <a:latin typeface="Inter" pitchFamily="34" charset="0"/>
                <a:ea typeface="Inter" pitchFamily="34" charset="-122"/>
                <a:cs typeface="Inter" pitchFamily="34" charset="-120"/>
              </a:rPr>
              <a:t>,</a:t>
            </a:r>
            <a:endParaRPr lang="en-US" sz="3900" dirty="0"/>
          </a:p>
          <a:p>
            <a:pPr marL="0" indent="0">
              <a:lnSpc>
                <a:spcPts val="4290"/>
              </a:lnSpc>
              <a:buNone/>
            </a:pPr>
            <a:r>
              <a:rPr lang="en-US" sz="3900" b="1" dirty="0">
                <a:solidFill>
                  <a:srgbClr val="111827"/>
                </a:solidFill>
                <a:latin typeface="Inter" pitchFamily="34" charset="0"/>
                <a:ea typeface="Inter" pitchFamily="34" charset="-122"/>
                <a:cs typeface="Inter" pitchFamily="34" charset="-120"/>
              </a:rPr>
              <a:t>not a calculation.</a:t>
            </a:r>
            <a:endParaRPr lang="en-US" sz="3900" dirty="0"/>
          </a:p>
        </p:txBody>
      </p:sp>
      <p:sp>
        <p:nvSpPr>
          <p:cNvPr id="13" name="SK-28-text-12"/>
          <p:cNvSpPr/>
          <p:nvPr/>
        </p:nvSpPr>
        <p:spPr>
          <a:xfrm>
            <a:off x="7926735" y="1213396"/>
            <a:ext cx="4265265"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F58220"/>
                </a:solidFill>
                <a:latin typeface="Inter" pitchFamily="34" charset="0"/>
                <a:ea typeface="Inter" pitchFamily="34" charset="-122"/>
                <a:cs typeface="Inter" pitchFamily="34" charset="-120"/>
              </a:rPr>
              <a:t>Directness is Safety</a:t>
            </a:r>
            <a:endParaRPr lang="en-US" sz="1500" dirty="0"/>
          </a:p>
        </p:txBody>
      </p:sp>
      <p:sp>
        <p:nvSpPr>
          <p:cNvPr id="14" name="SK-28-text-13"/>
          <p:cNvSpPr/>
          <p:nvPr/>
        </p:nvSpPr>
        <p:spPr>
          <a:xfrm>
            <a:off x="7926735" y="1464767"/>
            <a:ext cx="3741390" cy="771525"/>
          </a:xfrm>
          <a:prstGeom prst="rect">
            <a:avLst/>
          </a:prstGeom>
          <a:noFill/>
          <a:ln/>
        </p:spPr>
        <p:txBody>
          <a:bodyPr vert="horz" wrap="square" lIns="0" tIns="0" rIns="0" bIns="0" rtlCol="0" anchor="ctr"/>
          <a:lstStyle/>
          <a:p>
            <a:pPr marL="0" indent="0">
              <a:lnSpc>
                <a:spcPts val="2025"/>
              </a:lnSpc>
              <a:buNone/>
            </a:pPr>
            <a:r>
              <a:rPr lang="en-US" sz="1350" dirty="0">
                <a:solidFill>
                  <a:srgbClr val="4B5563"/>
                </a:solidFill>
              </a:rPr>
              <a:t>Avoid euphemisms like "harming yourself." Use the words "ending your life" or "suicide" to ensure total clarity in AKT/SCA.</a:t>
            </a:r>
            <a:endParaRPr lang="en-US" sz="1350" dirty="0"/>
          </a:p>
        </p:txBody>
      </p:sp>
      <p:sp>
        <p:nvSpPr>
          <p:cNvPr id="15" name="SK-28-text-14"/>
          <p:cNvSpPr/>
          <p:nvPr/>
        </p:nvSpPr>
        <p:spPr>
          <a:xfrm>
            <a:off x="7926735" y="2651671"/>
            <a:ext cx="4114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F58220"/>
                </a:solidFill>
                <a:latin typeface="Inter" pitchFamily="34" charset="0"/>
                <a:ea typeface="Inter" pitchFamily="34" charset="-122"/>
                <a:cs typeface="Inter" pitchFamily="34" charset="-120"/>
              </a:rPr>
              <a:t>Restrict the Means</a:t>
            </a:r>
            <a:endParaRPr lang="en-US" sz="1500" dirty="0"/>
          </a:p>
        </p:txBody>
      </p:sp>
      <p:sp>
        <p:nvSpPr>
          <p:cNvPr id="16" name="SK-28-text-15"/>
          <p:cNvSpPr/>
          <p:nvPr/>
        </p:nvSpPr>
        <p:spPr>
          <a:xfrm>
            <a:off x="7926735" y="2889796"/>
            <a:ext cx="3741390" cy="771525"/>
          </a:xfrm>
          <a:prstGeom prst="rect">
            <a:avLst/>
          </a:prstGeom>
          <a:noFill/>
          <a:ln/>
        </p:spPr>
        <p:txBody>
          <a:bodyPr vert="horz" wrap="square" lIns="0" tIns="0" rIns="0" bIns="0" rtlCol="0" anchor="ctr"/>
          <a:lstStyle/>
          <a:p>
            <a:pPr marL="0" indent="0">
              <a:lnSpc>
                <a:spcPts val="2025"/>
              </a:lnSpc>
              <a:buNone/>
            </a:pPr>
            <a:r>
              <a:rPr lang="en-US" sz="1350" dirty="0">
                <a:solidFill>
                  <a:srgbClr val="4B5563"/>
                </a:solidFill>
              </a:rPr>
              <a:t>Practical safety involves reducing access. Advise families to lock away medications and remove ligatures or weapons immediately.</a:t>
            </a:r>
            <a:endParaRPr lang="en-US" sz="1350" dirty="0"/>
          </a:p>
        </p:txBody>
      </p:sp>
      <p:sp>
        <p:nvSpPr>
          <p:cNvPr id="17" name="SK-28-text-16"/>
          <p:cNvSpPr/>
          <p:nvPr/>
        </p:nvSpPr>
        <p:spPr>
          <a:xfrm>
            <a:off x="7926735" y="4089946"/>
            <a:ext cx="4265265"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F58220"/>
                </a:solidFill>
                <a:latin typeface="Inter" pitchFamily="34" charset="0"/>
                <a:ea typeface="Inter" pitchFamily="34" charset="-122"/>
                <a:cs typeface="Inter" pitchFamily="34" charset="-120"/>
              </a:rPr>
              <a:t>Dynamic, Not Static</a:t>
            </a:r>
            <a:endParaRPr lang="en-US" sz="1500" dirty="0"/>
          </a:p>
        </p:txBody>
      </p:sp>
      <p:sp>
        <p:nvSpPr>
          <p:cNvPr id="18" name="SK-28-text-17"/>
          <p:cNvSpPr/>
          <p:nvPr/>
        </p:nvSpPr>
        <p:spPr>
          <a:xfrm>
            <a:off x="7926735" y="4337596"/>
            <a:ext cx="3741390" cy="771525"/>
          </a:xfrm>
          <a:prstGeom prst="rect">
            <a:avLst/>
          </a:prstGeom>
          <a:noFill/>
          <a:ln/>
        </p:spPr>
        <p:txBody>
          <a:bodyPr vert="horz" wrap="square" lIns="0" tIns="0" rIns="0" bIns="0" rtlCol="0" anchor="ctr"/>
          <a:lstStyle/>
          <a:p>
            <a:pPr marL="0" indent="0">
              <a:lnSpc>
                <a:spcPts val="2025"/>
              </a:lnSpc>
              <a:buNone/>
            </a:pPr>
            <a:r>
              <a:rPr lang="en-US" sz="1350" dirty="0">
                <a:solidFill>
                  <a:srgbClr val="4B5563"/>
                </a:solidFill>
              </a:rPr>
              <a:t>Risk changes minute-by-minute. Reassess after any trigger, medication change, or missed follow-up appointment.</a:t>
            </a:r>
            <a:endParaRPr lang="en-US" sz="1350" dirty="0"/>
          </a:p>
        </p:txBody>
      </p:sp>
      <p:sp>
        <p:nvSpPr>
          <p:cNvPr id="19" name="SK-28-text-18"/>
          <p:cNvSpPr/>
          <p:nvPr/>
        </p:nvSpPr>
        <p:spPr>
          <a:xfrm>
            <a:off x="7926735" y="5528221"/>
            <a:ext cx="4265265"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F58220"/>
                </a:solidFill>
                <a:latin typeface="Inter" pitchFamily="34" charset="0"/>
                <a:ea typeface="Inter" pitchFamily="34" charset="-122"/>
                <a:cs typeface="Inter" pitchFamily="34" charset="-120"/>
              </a:rPr>
              <a:t>Verbatim Documentation</a:t>
            </a:r>
            <a:endParaRPr lang="en-US" sz="1500" dirty="0"/>
          </a:p>
        </p:txBody>
      </p:sp>
      <p:sp>
        <p:nvSpPr>
          <p:cNvPr id="20" name="SK-28-text-19"/>
          <p:cNvSpPr/>
          <p:nvPr/>
        </p:nvSpPr>
        <p:spPr>
          <a:xfrm>
            <a:off x="7926735" y="5766346"/>
            <a:ext cx="3741390" cy="771525"/>
          </a:xfrm>
          <a:prstGeom prst="rect">
            <a:avLst/>
          </a:prstGeom>
          <a:noFill/>
          <a:ln/>
        </p:spPr>
        <p:txBody>
          <a:bodyPr vert="horz" wrap="square" lIns="0" tIns="0" rIns="0" bIns="0" rtlCol="0" anchor="ctr"/>
          <a:lstStyle/>
          <a:p>
            <a:pPr marL="0" indent="0">
              <a:lnSpc>
                <a:spcPts val="2025"/>
              </a:lnSpc>
              <a:buNone/>
            </a:pPr>
            <a:r>
              <a:rPr lang="en-US" sz="1350" dirty="0">
                <a:solidFill>
                  <a:srgbClr val="4B5563"/>
                </a:solidFill>
              </a:rPr>
              <a:t>Quote the patient exactly. "I have no plan today" is far more defensible than checking a "low risk" box on a template.</a:t>
            </a:r>
            <a:endParaRPr lang="en-US" sz="1350" dirty="0"/>
          </a:p>
        </p:txBody>
      </p:sp>
      <p:sp>
        <p:nvSpPr>
          <p:cNvPr id="21" name="SK-28-text-20"/>
          <p:cNvSpPr/>
          <p:nvPr/>
        </p:nvSpPr>
        <p:spPr>
          <a:xfrm>
            <a:off x="0" y="6429375"/>
            <a:ext cx="12192000" cy="200025"/>
          </a:xfrm>
          <a:prstGeom prst="rect">
            <a:avLst/>
          </a:prstGeom>
          <a:noFill/>
          <a:ln/>
        </p:spPr>
        <p:txBody>
          <a:bodyPr vert="horz" wrap="square" lIns="0" tIns="0" rIns="0" bIns="0" rtlCol="0" anchor="ctr"/>
          <a:lstStyle/>
          <a:p>
            <a:pPr marL="0" indent="0" algn="ctr">
              <a:lnSpc>
                <a:spcPts val="1575"/>
              </a:lnSpc>
              <a:buNone/>
            </a:pPr>
            <a:r>
              <a:rPr lang="en-US" sz="1050" dirty="0">
                <a:solidFill>
                  <a:srgbClr val="9CA3AF"/>
                </a:solidFill>
              </a:rPr>
              <a:t>www.bradfordvts.co.uk</a:t>
            </a:r>
            <a:endParaRPr lang="en-US" sz="105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9-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9-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9-img-3" descr="preencoded.png"/>
          <p:cNvPicPr>
            <a:picLocks noChangeAspect="1"/>
          </p:cNvPicPr>
          <p:nvPr/>
        </p:nvPicPr>
        <p:blipFill>
          <a:blip r:embed="rId5"/>
          <a:stretch>
            <a:fillRect/>
          </a:stretch>
        </p:blipFill>
        <p:spPr>
          <a:xfrm>
            <a:off x="571500" y="381000"/>
            <a:ext cx="57150" cy="381000"/>
          </a:xfrm>
          <a:prstGeom prst="rect">
            <a:avLst/>
          </a:prstGeom>
        </p:spPr>
      </p:pic>
      <p:pic>
        <p:nvPicPr>
          <p:cNvPr id="5" name="SK-29-img-4" descr="preencoded.png"/>
          <p:cNvPicPr>
            <a:picLocks noChangeAspect="1"/>
          </p:cNvPicPr>
          <p:nvPr/>
        </p:nvPicPr>
        <p:blipFill>
          <a:blip r:embed="rId6"/>
          <a:stretch>
            <a:fillRect/>
          </a:stretch>
        </p:blipFill>
        <p:spPr>
          <a:xfrm>
            <a:off x="571500" y="1213396"/>
            <a:ext cx="2276475" cy="438150"/>
          </a:xfrm>
          <a:prstGeom prst="rect">
            <a:avLst/>
          </a:prstGeom>
        </p:spPr>
      </p:pic>
      <p:pic>
        <p:nvPicPr>
          <p:cNvPr id="6" name="SK-29-img-5" descr="preencoded.png"/>
          <p:cNvPicPr>
            <a:picLocks noChangeAspect="1"/>
          </p:cNvPicPr>
          <p:nvPr/>
        </p:nvPicPr>
        <p:blipFill>
          <a:blip r:embed="rId7"/>
          <a:stretch>
            <a:fillRect/>
          </a:stretch>
        </p:blipFill>
        <p:spPr>
          <a:xfrm>
            <a:off x="723900" y="1337221"/>
            <a:ext cx="238125" cy="190500"/>
          </a:xfrm>
          <a:prstGeom prst="rect">
            <a:avLst/>
          </a:prstGeom>
        </p:spPr>
      </p:pic>
      <p:pic>
        <p:nvPicPr>
          <p:cNvPr id="7" name="SK-29-img-6" descr="preencoded.png"/>
          <p:cNvPicPr>
            <a:picLocks noChangeAspect="1"/>
          </p:cNvPicPr>
          <p:nvPr/>
        </p:nvPicPr>
        <p:blipFill>
          <a:blip r:embed="rId8"/>
          <a:stretch>
            <a:fillRect/>
          </a:stretch>
        </p:blipFill>
        <p:spPr>
          <a:xfrm>
            <a:off x="571500" y="1921073"/>
            <a:ext cx="214313" cy="175320"/>
          </a:xfrm>
          <a:prstGeom prst="rect">
            <a:avLst/>
          </a:prstGeom>
        </p:spPr>
      </p:pic>
      <p:pic>
        <p:nvPicPr>
          <p:cNvPr id="8" name="SK-29-img-7" descr="preencoded.png"/>
          <p:cNvPicPr>
            <a:picLocks noChangeAspect="1"/>
          </p:cNvPicPr>
          <p:nvPr/>
        </p:nvPicPr>
        <p:blipFill>
          <a:blip r:embed="rId9"/>
          <a:stretch>
            <a:fillRect/>
          </a:stretch>
        </p:blipFill>
        <p:spPr>
          <a:xfrm>
            <a:off x="571500" y="2883098"/>
            <a:ext cx="214313" cy="175320"/>
          </a:xfrm>
          <a:prstGeom prst="rect">
            <a:avLst/>
          </a:prstGeom>
        </p:spPr>
      </p:pic>
      <p:pic>
        <p:nvPicPr>
          <p:cNvPr id="9" name="SK-29-img-8" descr="preencoded.png"/>
          <p:cNvPicPr>
            <a:picLocks noChangeAspect="1"/>
          </p:cNvPicPr>
          <p:nvPr/>
        </p:nvPicPr>
        <p:blipFill>
          <a:blip r:embed="rId10"/>
          <a:stretch>
            <a:fillRect/>
          </a:stretch>
        </p:blipFill>
        <p:spPr>
          <a:xfrm>
            <a:off x="571500" y="3845123"/>
            <a:ext cx="214313" cy="175320"/>
          </a:xfrm>
          <a:prstGeom prst="rect">
            <a:avLst/>
          </a:prstGeom>
        </p:spPr>
      </p:pic>
      <p:pic>
        <p:nvPicPr>
          <p:cNvPr id="10" name="SK-29-img-9" descr="preencoded.png"/>
          <p:cNvPicPr>
            <a:picLocks noChangeAspect="1"/>
          </p:cNvPicPr>
          <p:nvPr/>
        </p:nvPicPr>
        <p:blipFill>
          <a:blip r:embed="rId11"/>
          <a:stretch>
            <a:fillRect/>
          </a:stretch>
        </p:blipFill>
        <p:spPr>
          <a:xfrm>
            <a:off x="571500" y="5035748"/>
            <a:ext cx="214313" cy="175320"/>
          </a:xfrm>
          <a:prstGeom prst="rect">
            <a:avLst/>
          </a:prstGeom>
        </p:spPr>
      </p:pic>
      <p:pic>
        <p:nvPicPr>
          <p:cNvPr id="11" name="SK-29-img-10" descr="preencoded.png"/>
          <p:cNvPicPr>
            <a:picLocks noChangeAspect="1"/>
          </p:cNvPicPr>
          <p:nvPr/>
        </p:nvPicPr>
        <p:blipFill>
          <a:blip r:embed="rId12"/>
          <a:stretch>
            <a:fillRect/>
          </a:stretch>
        </p:blipFill>
        <p:spPr>
          <a:xfrm>
            <a:off x="6091238" y="1213396"/>
            <a:ext cx="9525" cy="5073104"/>
          </a:xfrm>
          <a:prstGeom prst="rect">
            <a:avLst/>
          </a:prstGeom>
        </p:spPr>
      </p:pic>
      <p:pic>
        <p:nvPicPr>
          <p:cNvPr id="12" name="SK-29-img-11" descr="preencoded.png"/>
          <p:cNvPicPr>
            <a:picLocks noChangeAspect="1"/>
          </p:cNvPicPr>
          <p:nvPr/>
        </p:nvPicPr>
        <p:blipFill>
          <a:blip r:embed="rId13"/>
          <a:stretch>
            <a:fillRect/>
          </a:stretch>
        </p:blipFill>
        <p:spPr>
          <a:xfrm>
            <a:off x="6481763" y="1213396"/>
            <a:ext cx="1704975" cy="438150"/>
          </a:xfrm>
          <a:prstGeom prst="rect">
            <a:avLst/>
          </a:prstGeom>
        </p:spPr>
      </p:pic>
      <p:pic>
        <p:nvPicPr>
          <p:cNvPr id="13" name="SK-29-img-12" descr="preencoded.png"/>
          <p:cNvPicPr>
            <a:picLocks noChangeAspect="1"/>
          </p:cNvPicPr>
          <p:nvPr/>
        </p:nvPicPr>
        <p:blipFill>
          <a:blip r:embed="rId14"/>
          <a:stretch>
            <a:fillRect/>
          </a:stretch>
        </p:blipFill>
        <p:spPr>
          <a:xfrm>
            <a:off x="6634163" y="1337221"/>
            <a:ext cx="238125" cy="190500"/>
          </a:xfrm>
          <a:prstGeom prst="rect">
            <a:avLst/>
          </a:prstGeom>
        </p:spPr>
      </p:pic>
      <p:pic>
        <p:nvPicPr>
          <p:cNvPr id="14" name="SK-29-img-13" descr="preencoded.png"/>
          <p:cNvPicPr>
            <a:picLocks noChangeAspect="1"/>
          </p:cNvPicPr>
          <p:nvPr/>
        </p:nvPicPr>
        <p:blipFill>
          <a:blip r:embed="rId15"/>
          <a:stretch>
            <a:fillRect/>
          </a:stretch>
        </p:blipFill>
        <p:spPr>
          <a:xfrm>
            <a:off x="6481763" y="1921073"/>
            <a:ext cx="214313" cy="175320"/>
          </a:xfrm>
          <a:prstGeom prst="rect">
            <a:avLst/>
          </a:prstGeom>
        </p:spPr>
      </p:pic>
      <p:pic>
        <p:nvPicPr>
          <p:cNvPr id="15" name="SK-29-img-14" descr="preencoded.png"/>
          <p:cNvPicPr>
            <a:picLocks noChangeAspect="1"/>
          </p:cNvPicPr>
          <p:nvPr/>
        </p:nvPicPr>
        <p:blipFill>
          <a:blip r:embed="rId16"/>
          <a:stretch>
            <a:fillRect/>
          </a:stretch>
        </p:blipFill>
        <p:spPr>
          <a:xfrm>
            <a:off x="6481763" y="2883098"/>
            <a:ext cx="214313" cy="175320"/>
          </a:xfrm>
          <a:prstGeom prst="rect">
            <a:avLst/>
          </a:prstGeom>
        </p:spPr>
      </p:pic>
      <p:pic>
        <p:nvPicPr>
          <p:cNvPr id="16" name="SK-29-img-15" descr="preencoded.png"/>
          <p:cNvPicPr>
            <a:picLocks noChangeAspect="1"/>
          </p:cNvPicPr>
          <p:nvPr/>
        </p:nvPicPr>
        <p:blipFill>
          <a:blip r:embed="rId17"/>
          <a:stretch>
            <a:fillRect/>
          </a:stretch>
        </p:blipFill>
        <p:spPr>
          <a:xfrm>
            <a:off x="6481763" y="3845123"/>
            <a:ext cx="214313" cy="175320"/>
          </a:xfrm>
          <a:prstGeom prst="rect">
            <a:avLst/>
          </a:prstGeom>
        </p:spPr>
      </p:pic>
      <p:pic>
        <p:nvPicPr>
          <p:cNvPr id="17" name="SK-29-img-16" descr="preencoded.png"/>
          <p:cNvPicPr>
            <a:picLocks noChangeAspect="1"/>
          </p:cNvPicPr>
          <p:nvPr/>
        </p:nvPicPr>
        <p:blipFill>
          <a:blip r:embed="rId18"/>
          <a:stretch>
            <a:fillRect/>
          </a:stretch>
        </p:blipFill>
        <p:spPr>
          <a:xfrm>
            <a:off x="6481763" y="4807148"/>
            <a:ext cx="214313" cy="175320"/>
          </a:xfrm>
          <a:prstGeom prst="rect">
            <a:avLst/>
          </a:prstGeom>
        </p:spPr>
      </p:pic>
      <p:sp>
        <p:nvSpPr>
          <p:cNvPr id="18" name="SK-29-text-17"/>
          <p:cNvSpPr/>
          <p:nvPr/>
        </p:nvSpPr>
        <p:spPr>
          <a:xfrm>
            <a:off x="781050" y="381000"/>
            <a:ext cx="4175760" cy="365671"/>
          </a:xfrm>
          <a:prstGeom prst="rect">
            <a:avLst/>
          </a:prstGeom>
          <a:noFill/>
          <a:ln/>
        </p:spPr>
        <p:txBody>
          <a:bodyPr vert="horz" wrap="square" lIns="0" tIns="0" rIns="0" bIns="0" rtlCol="0" anchor="ctr"/>
          <a:lstStyle/>
          <a:p>
            <a:pPr marL="0" indent="0">
              <a:lnSpc>
                <a:spcPts val="2880"/>
              </a:lnSpc>
              <a:buNone/>
            </a:pPr>
            <a:r>
              <a:rPr lang="en-US" sz="2400" b="1" kern="0" spc="-38" dirty="0">
                <a:solidFill>
                  <a:srgbClr val="111827"/>
                </a:solidFill>
                <a:latin typeface="Inter" pitchFamily="34" charset="0"/>
                <a:ea typeface="Inter" pitchFamily="34" charset="-122"/>
                <a:cs typeface="Inter" pitchFamily="34" charset="-120"/>
              </a:rPr>
              <a:t>EXAM PEARLS</a:t>
            </a:r>
            <a:endParaRPr lang="en-US" sz="2400" dirty="0"/>
          </a:p>
        </p:txBody>
      </p:sp>
      <p:sp>
        <p:nvSpPr>
          <p:cNvPr id="19" name="SK-29-text-18"/>
          <p:cNvSpPr/>
          <p:nvPr/>
        </p:nvSpPr>
        <p:spPr>
          <a:xfrm>
            <a:off x="781050" y="784771"/>
            <a:ext cx="7437120" cy="200025"/>
          </a:xfrm>
          <a:prstGeom prst="rect">
            <a:avLst/>
          </a:prstGeom>
          <a:noFill/>
          <a:ln/>
        </p:spPr>
        <p:txBody>
          <a:bodyPr vert="horz" wrap="square" lIns="0" tIns="0" rIns="0" bIns="0" rtlCol="0" anchor="ctr"/>
          <a:lstStyle/>
          <a:p>
            <a:pPr marL="0" indent="0">
              <a:lnSpc>
                <a:spcPts val="1575"/>
              </a:lnSpc>
              <a:buNone/>
            </a:pPr>
            <a:r>
              <a:rPr lang="en-US" sz="1050" b="1" kern="0" spc="42" dirty="0">
                <a:solidFill>
                  <a:srgbClr val="9CA3AF"/>
                </a:solidFill>
              </a:rPr>
              <a:t>BRADFORD VTS TEACHING DECK • CLINICAL GUIDANCE</a:t>
            </a:r>
            <a:endParaRPr lang="en-US" sz="1050" dirty="0"/>
          </a:p>
        </p:txBody>
      </p:sp>
      <p:sp>
        <p:nvSpPr>
          <p:cNvPr id="20" name="SK-29-text-19"/>
          <p:cNvSpPr/>
          <p:nvPr/>
        </p:nvSpPr>
        <p:spPr>
          <a:xfrm>
            <a:off x="1038225" y="1213396"/>
            <a:ext cx="2573902" cy="438150"/>
          </a:xfrm>
          <a:prstGeom prst="rect">
            <a:avLst/>
          </a:prstGeom>
          <a:noFill/>
          <a:ln/>
        </p:spPr>
        <p:txBody>
          <a:bodyPr vert="horz" wrap="square" lIns="0" tIns="0" rIns="0" bIns="0" rtlCol="0" anchor="ctr"/>
          <a:lstStyle/>
          <a:p>
            <a:pPr marL="0" indent="0">
              <a:lnSpc>
                <a:spcPts val="2250"/>
              </a:lnSpc>
              <a:buNone/>
            </a:pPr>
            <a:r>
              <a:rPr lang="en-US" sz="1500" b="1" dirty="0">
                <a:solidFill>
                  <a:srgbClr val="FFFFFF"/>
                </a:solidFill>
                <a:latin typeface="Inter" pitchFamily="34" charset="0"/>
                <a:ea typeface="Inter" pitchFamily="34" charset="-122"/>
                <a:cs typeface="Inter" pitchFamily="34" charset="-120"/>
              </a:rPr>
              <a:t>AKT KNOWLEDGE</a:t>
            </a:r>
            <a:endParaRPr lang="en-US" sz="1500" dirty="0"/>
          </a:p>
        </p:txBody>
      </p:sp>
      <p:sp>
        <p:nvSpPr>
          <p:cNvPr id="21" name="SK-29-text-20"/>
          <p:cNvSpPr/>
          <p:nvPr/>
        </p:nvSpPr>
        <p:spPr>
          <a:xfrm>
            <a:off x="881063" y="1880146"/>
            <a:ext cx="52806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11827"/>
                </a:solidFill>
                <a:latin typeface="Inter" pitchFamily="34" charset="0"/>
                <a:ea typeface="Inter" pitchFamily="34" charset="-122"/>
                <a:cs typeface="Inter" pitchFamily="34" charset="-120"/>
              </a:rPr>
              <a:t>Epidemiology (ONS 2024)</a:t>
            </a:r>
            <a:endParaRPr lang="en-US" sz="1350" dirty="0"/>
          </a:p>
        </p:txBody>
      </p:sp>
      <p:sp>
        <p:nvSpPr>
          <p:cNvPr id="22" name="SK-29-text-21"/>
          <p:cNvSpPr/>
          <p:nvPr/>
        </p:nvSpPr>
        <p:spPr>
          <a:xfrm>
            <a:off x="571500" y="2194471"/>
            <a:ext cx="5138738" cy="457200"/>
          </a:xfrm>
          <a:prstGeom prst="rect">
            <a:avLst/>
          </a:prstGeom>
          <a:noFill/>
          <a:ln/>
        </p:spPr>
        <p:txBody>
          <a:bodyPr vert="horz" wrap="square" lIns="0" tIns="0" rIns="0" bIns="0" rtlCol="0" anchor="ctr"/>
          <a:lstStyle/>
          <a:p>
            <a:pPr marL="0" indent="0">
              <a:lnSpc>
                <a:spcPts val="1800"/>
              </a:lnSpc>
              <a:buNone/>
            </a:pPr>
            <a:r>
              <a:rPr lang="en-US" sz="1200" dirty="0">
                <a:solidFill>
                  <a:srgbClr val="4B5563"/>
                </a:solidFill>
              </a:rPr>
              <a:t>UK rate </a:t>
            </a:r>
            <a:r>
              <a:rPr lang="en-US" sz="1200" b="1" dirty="0">
                <a:solidFill>
                  <a:srgbClr val="111827"/>
                </a:solidFill>
              </a:rPr>
              <a:t>11.4 per 100,000</a:t>
            </a:r>
            <a:r>
              <a:rPr lang="en-US" sz="1200" dirty="0">
                <a:solidFill>
                  <a:srgbClr val="4B5563"/>
                </a:solidFill>
              </a:rPr>
              <a:t>. Highest risk: </a:t>
            </a:r>
            <a:r>
              <a:rPr lang="en-US" sz="1200" b="1" dirty="0">
                <a:solidFill>
                  <a:srgbClr val="111827"/>
                </a:solidFill>
              </a:rPr>
              <a:t>Males aged 50–54</a:t>
            </a:r>
            <a:r>
              <a:rPr lang="en-US" sz="1200" dirty="0">
                <a:solidFill>
                  <a:srgbClr val="4B5563"/>
                </a:solidFill>
              </a:rPr>
              <a:t> (27.5 per 100k). Previous self-harm is the strongest historical predictor.</a:t>
            </a:r>
            <a:endParaRPr lang="en-US" sz="1200" dirty="0"/>
          </a:p>
        </p:txBody>
      </p:sp>
      <p:sp>
        <p:nvSpPr>
          <p:cNvPr id="23" name="SK-29-text-22"/>
          <p:cNvSpPr/>
          <p:nvPr/>
        </p:nvSpPr>
        <p:spPr>
          <a:xfrm>
            <a:off x="881063" y="2842171"/>
            <a:ext cx="513873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11827"/>
                </a:solidFill>
                <a:latin typeface="Inter" pitchFamily="34" charset="0"/>
                <a:ea typeface="Inter" pitchFamily="34" charset="-122"/>
                <a:cs typeface="Inter" pitchFamily="34" charset="-120"/>
              </a:rPr>
              <a:t>NICE NG225 (Crucial)</a:t>
            </a:r>
            <a:endParaRPr lang="en-US" sz="1350" dirty="0"/>
          </a:p>
        </p:txBody>
      </p:sp>
      <p:sp>
        <p:nvSpPr>
          <p:cNvPr id="24" name="SK-29-text-23"/>
          <p:cNvSpPr/>
          <p:nvPr/>
        </p:nvSpPr>
        <p:spPr>
          <a:xfrm>
            <a:off x="571500" y="3156496"/>
            <a:ext cx="5138738" cy="457200"/>
          </a:xfrm>
          <a:prstGeom prst="rect">
            <a:avLst/>
          </a:prstGeom>
          <a:noFill/>
          <a:ln/>
        </p:spPr>
        <p:txBody>
          <a:bodyPr vert="horz" wrap="square" lIns="0" tIns="0" rIns="0" bIns="0" rtlCol="0" anchor="ctr"/>
          <a:lstStyle/>
          <a:p>
            <a:pPr marL="0" indent="0">
              <a:lnSpc>
                <a:spcPts val="1800"/>
              </a:lnSpc>
              <a:buNone/>
            </a:pPr>
            <a:r>
              <a:rPr lang="en-US" sz="1200" dirty="0">
                <a:solidFill>
                  <a:srgbClr val="4B5563"/>
                </a:solidFill>
              </a:rPr>
              <a:t>Do </a:t>
            </a:r>
            <a:r>
              <a:rPr lang="en-US" sz="1200" b="1" dirty="0">
                <a:solidFill>
                  <a:srgbClr val="111827"/>
                </a:solidFill>
              </a:rPr>
              <a:t>NOT</a:t>
            </a:r>
            <a:r>
              <a:rPr lang="en-US" sz="1200" dirty="0">
                <a:solidFill>
                  <a:srgbClr val="4B5563"/>
                </a:solidFill>
              </a:rPr>
              <a:t> use risk scales/tools to predict future suicide or determine access to care. Avoid global "Low/Medium/High" labels for prediction.</a:t>
            </a:r>
            <a:endParaRPr lang="en-US" sz="1200" dirty="0"/>
          </a:p>
        </p:txBody>
      </p:sp>
      <p:sp>
        <p:nvSpPr>
          <p:cNvPr id="25" name="SK-29-text-24"/>
          <p:cNvSpPr/>
          <p:nvPr/>
        </p:nvSpPr>
        <p:spPr>
          <a:xfrm>
            <a:off x="881063" y="3804196"/>
            <a:ext cx="513873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11827"/>
                </a:solidFill>
                <a:latin typeface="Inter" pitchFamily="34" charset="0"/>
                <a:ea typeface="Inter" pitchFamily="34" charset="-122"/>
                <a:cs typeface="Inter" pitchFamily="34" charset="-120"/>
              </a:rPr>
              <a:t>Prescribing Safety</a:t>
            </a:r>
            <a:endParaRPr lang="en-US" sz="1350" dirty="0"/>
          </a:p>
        </p:txBody>
      </p:sp>
      <p:sp>
        <p:nvSpPr>
          <p:cNvPr id="26" name="SK-29-text-25"/>
          <p:cNvSpPr/>
          <p:nvPr/>
        </p:nvSpPr>
        <p:spPr>
          <a:xfrm>
            <a:off x="571500" y="4118521"/>
            <a:ext cx="5138738" cy="685800"/>
          </a:xfrm>
          <a:prstGeom prst="rect">
            <a:avLst/>
          </a:prstGeom>
          <a:noFill/>
          <a:ln/>
        </p:spPr>
        <p:txBody>
          <a:bodyPr vert="horz" wrap="square" lIns="0" tIns="0" rIns="0" bIns="0" rtlCol="0" anchor="ctr"/>
          <a:lstStyle/>
          <a:p>
            <a:pPr marL="0" indent="0">
              <a:lnSpc>
                <a:spcPts val="1800"/>
              </a:lnSpc>
              <a:buNone/>
            </a:pPr>
            <a:r>
              <a:rPr lang="en-US" sz="1200" dirty="0">
                <a:solidFill>
                  <a:srgbClr val="4B5563"/>
                </a:solidFill>
              </a:rPr>
              <a:t>Consider </a:t>
            </a:r>
            <a:r>
              <a:rPr lang="en-US" sz="1200" b="1" dirty="0">
                <a:solidFill>
                  <a:srgbClr val="111827"/>
                </a:solidFill>
              </a:rPr>
              <a:t>toxicity in overdose</a:t>
            </a:r>
            <a:r>
              <a:rPr lang="en-US" sz="1200" dirty="0">
                <a:solidFill>
                  <a:srgbClr val="4B5563"/>
                </a:solidFill>
              </a:rPr>
              <a:t>. Review within </a:t>
            </a:r>
            <a:r>
              <a:rPr lang="en-US" sz="1200" b="1" dirty="0">
                <a:solidFill>
                  <a:srgbClr val="111827"/>
                </a:solidFill>
              </a:rPr>
              <a:t>1 week</a:t>
            </a:r>
            <a:r>
              <a:rPr lang="en-US" sz="1200" dirty="0">
                <a:solidFill>
                  <a:srgbClr val="4B5563"/>
                </a:solidFill>
              </a:rPr>
              <a:t> of starting antidepressants if aged 18–25. Avoid TCAs (except lofepramine) and Venlafaxine if high risk.</a:t>
            </a:r>
            <a:endParaRPr lang="en-US" sz="1200" dirty="0"/>
          </a:p>
        </p:txBody>
      </p:sp>
      <p:sp>
        <p:nvSpPr>
          <p:cNvPr id="27" name="SK-29-text-26"/>
          <p:cNvSpPr/>
          <p:nvPr/>
        </p:nvSpPr>
        <p:spPr>
          <a:xfrm>
            <a:off x="881063" y="4994821"/>
            <a:ext cx="53492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11827"/>
                </a:solidFill>
                <a:latin typeface="Inter" pitchFamily="34" charset="0"/>
                <a:ea typeface="Inter" pitchFamily="34" charset="-122"/>
                <a:cs typeface="Inter" pitchFamily="34" charset="-120"/>
              </a:rPr>
              <a:t>Youth Depression (NG134)</a:t>
            </a:r>
            <a:endParaRPr lang="en-US" sz="1350" dirty="0"/>
          </a:p>
        </p:txBody>
      </p:sp>
      <p:sp>
        <p:nvSpPr>
          <p:cNvPr id="28" name="SK-29-text-27"/>
          <p:cNvSpPr/>
          <p:nvPr/>
        </p:nvSpPr>
        <p:spPr>
          <a:xfrm>
            <a:off x="571500" y="5309146"/>
            <a:ext cx="5138738" cy="457200"/>
          </a:xfrm>
          <a:prstGeom prst="rect">
            <a:avLst/>
          </a:prstGeom>
          <a:noFill/>
          <a:ln/>
        </p:spPr>
        <p:txBody>
          <a:bodyPr vert="horz" wrap="square" lIns="0" tIns="0" rIns="0" bIns="0" rtlCol="0" anchor="ctr"/>
          <a:lstStyle/>
          <a:p>
            <a:pPr marL="0" indent="0">
              <a:lnSpc>
                <a:spcPts val="1800"/>
              </a:lnSpc>
              <a:buNone/>
            </a:pPr>
            <a:r>
              <a:rPr lang="en-US" sz="1200" dirty="0">
                <a:solidFill>
                  <a:srgbClr val="4B5563"/>
                </a:solidFill>
              </a:rPr>
              <a:t>Fluoxetine is the </a:t>
            </a:r>
            <a:r>
              <a:rPr lang="en-US" sz="1200" b="1" dirty="0">
                <a:solidFill>
                  <a:srgbClr val="111827"/>
                </a:solidFill>
              </a:rPr>
              <a:t>only</a:t>
            </a:r>
            <a:r>
              <a:rPr lang="en-US" sz="1200" dirty="0">
                <a:solidFill>
                  <a:srgbClr val="4B5563"/>
                </a:solidFill>
              </a:rPr>
              <a:t> recommended SSRI for &lt;18s (specialist initiated). Monitor weekly for first 4 weeks for increased suicidal ideation.</a:t>
            </a:r>
            <a:endParaRPr lang="en-US" sz="1200" dirty="0"/>
          </a:p>
        </p:txBody>
      </p:sp>
      <p:sp>
        <p:nvSpPr>
          <p:cNvPr id="29" name="SK-29-text-28"/>
          <p:cNvSpPr/>
          <p:nvPr/>
        </p:nvSpPr>
        <p:spPr>
          <a:xfrm>
            <a:off x="6948488" y="1213396"/>
            <a:ext cx="1877330" cy="438150"/>
          </a:xfrm>
          <a:prstGeom prst="rect">
            <a:avLst/>
          </a:prstGeom>
          <a:noFill/>
          <a:ln/>
        </p:spPr>
        <p:txBody>
          <a:bodyPr vert="horz" wrap="square" lIns="0" tIns="0" rIns="0" bIns="0" rtlCol="0" anchor="ctr"/>
          <a:lstStyle/>
          <a:p>
            <a:pPr marL="0" indent="0">
              <a:lnSpc>
                <a:spcPts val="2250"/>
              </a:lnSpc>
              <a:buNone/>
            </a:pPr>
            <a:r>
              <a:rPr lang="en-US" sz="1500" b="1" dirty="0">
                <a:solidFill>
                  <a:srgbClr val="FFFFFF"/>
                </a:solidFill>
                <a:latin typeface="Inter" pitchFamily="34" charset="0"/>
                <a:ea typeface="Inter" pitchFamily="34" charset="-122"/>
                <a:cs typeface="Inter" pitchFamily="34" charset="-120"/>
              </a:rPr>
              <a:t>SCA SKILLS</a:t>
            </a:r>
            <a:endParaRPr lang="en-US" sz="1500" dirty="0"/>
          </a:p>
        </p:txBody>
      </p:sp>
      <p:sp>
        <p:nvSpPr>
          <p:cNvPr id="30" name="SK-29-text-29"/>
          <p:cNvSpPr/>
          <p:nvPr/>
        </p:nvSpPr>
        <p:spPr>
          <a:xfrm>
            <a:off x="6791325" y="1880146"/>
            <a:ext cx="513873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11827"/>
                </a:solidFill>
                <a:latin typeface="Inter" pitchFamily="34" charset="0"/>
                <a:ea typeface="Inter" pitchFamily="34" charset="-122"/>
                <a:cs typeface="Inter" pitchFamily="34" charset="-120"/>
              </a:rPr>
              <a:t>Sensitive Questioning</a:t>
            </a:r>
            <a:endParaRPr lang="en-US" sz="1350" dirty="0"/>
          </a:p>
        </p:txBody>
      </p:sp>
      <p:sp>
        <p:nvSpPr>
          <p:cNvPr id="31" name="SK-29-text-30"/>
          <p:cNvSpPr/>
          <p:nvPr/>
        </p:nvSpPr>
        <p:spPr>
          <a:xfrm>
            <a:off x="6481763" y="2194471"/>
            <a:ext cx="5138738" cy="457200"/>
          </a:xfrm>
          <a:prstGeom prst="rect">
            <a:avLst/>
          </a:prstGeom>
          <a:noFill/>
          <a:ln/>
        </p:spPr>
        <p:txBody>
          <a:bodyPr vert="horz" wrap="square" lIns="0" tIns="0" rIns="0" bIns="0" rtlCol="0" anchor="ctr"/>
          <a:lstStyle/>
          <a:p>
            <a:pPr marL="0" indent="0">
              <a:lnSpc>
                <a:spcPts val="1800"/>
              </a:lnSpc>
              <a:buNone/>
            </a:pPr>
            <a:r>
              <a:rPr lang="en-US" sz="1200" dirty="0">
                <a:solidFill>
                  <a:srgbClr val="4B5563"/>
                </a:solidFill>
              </a:rPr>
              <a:t>Use a </a:t>
            </a:r>
            <a:r>
              <a:rPr lang="en-US" sz="1200" b="1" dirty="0">
                <a:solidFill>
                  <a:srgbClr val="111827"/>
                </a:solidFill>
              </a:rPr>
              <a:t>progressive approach</a:t>
            </a:r>
            <a:r>
              <a:rPr lang="en-US" sz="1200" dirty="0">
                <a:solidFill>
                  <a:srgbClr val="4B5563"/>
                </a:solidFill>
              </a:rPr>
              <a:t>: Normalize ("Things feel bad") → Passive thoughts → Active intent → Specific plan → Means access.</a:t>
            </a:r>
            <a:endParaRPr lang="en-US" sz="1200" dirty="0"/>
          </a:p>
        </p:txBody>
      </p:sp>
      <p:sp>
        <p:nvSpPr>
          <p:cNvPr id="32" name="SK-29-text-31"/>
          <p:cNvSpPr/>
          <p:nvPr/>
        </p:nvSpPr>
        <p:spPr>
          <a:xfrm>
            <a:off x="6791325" y="2842171"/>
            <a:ext cx="51435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11827"/>
                </a:solidFill>
                <a:latin typeface="Inter" pitchFamily="34" charset="0"/>
                <a:ea typeface="Inter" pitchFamily="34" charset="-122"/>
                <a:cs typeface="Inter" pitchFamily="34" charset="-120"/>
              </a:rPr>
              <a:t>Collaborative Formulation</a:t>
            </a:r>
            <a:endParaRPr lang="en-US" sz="1350" dirty="0"/>
          </a:p>
        </p:txBody>
      </p:sp>
      <p:sp>
        <p:nvSpPr>
          <p:cNvPr id="33" name="SK-29-text-32"/>
          <p:cNvSpPr/>
          <p:nvPr/>
        </p:nvSpPr>
        <p:spPr>
          <a:xfrm>
            <a:off x="6481763" y="3156496"/>
            <a:ext cx="5138738" cy="457200"/>
          </a:xfrm>
          <a:prstGeom prst="rect">
            <a:avLst/>
          </a:prstGeom>
          <a:noFill/>
          <a:ln/>
        </p:spPr>
        <p:txBody>
          <a:bodyPr vert="horz" wrap="square" lIns="0" tIns="0" rIns="0" bIns="0" rtlCol="0" anchor="ctr"/>
          <a:lstStyle/>
          <a:p>
            <a:pPr marL="0" indent="0">
              <a:lnSpc>
                <a:spcPts val="1800"/>
              </a:lnSpc>
              <a:buNone/>
            </a:pPr>
            <a:r>
              <a:rPr lang="en-US" sz="1200" dirty="0">
                <a:solidFill>
                  <a:srgbClr val="4B5563"/>
                </a:solidFill>
              </a:rPr>
              <a:t>SCA examiners look for </a:t>
            </a:r>
            <a:r>
              <a:rPr lang="en-US" sz="1200" b="1" dirty="0">
                <a:solidFill>
                  <a:srgbClr val="111827"/>
                </a:solidFill>
              </a:rPr>
              <a:t>Safety Planning</a:t>
            </a:r>
            <a:r>
              <a:rPr lang="en-US" sz="1200" dirty="0">
                <a:solidFill>
                  <a:srgbClr val="4B5563"/>
                </a:solidFill>
              </a:rPr>
              <a:t>, not "No-Suicide Contracts." Identify real buffers (family, pets) and specific coping steps.</a:t>
            </a:r>
            <a:endParaRPr lang="en-US" sz="1200" dirty="0"/>
          </a:p>
        </p:txBody>
      </p:sp>
      <p:sp>
        <p:nvSpPr>
          <p:cNvPr id="34" name="SK-29-text-33"/>
          <p:cNvSpPr/>
          <p:nvPr/>
        </p:nvSpPr>
        <p:spPr>
          <a:xfrm>
            <a:off x="6791325" y="3804196"/>
            <a:ext cx="513873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11827"/>
                </a:solidFill>
                <a:latin typeface="Inter" pitchFamily="34" charset="0"/>
                <a:ea typeface="Inter" pitchFamily="34" charset="-122"/>
                <a:cs typeface="Inter" pitchFamily="34" charset="-120"/>
              </a:rPr>
              <a:t>Immediate Triage</a:t>
            </a:r>
            <a:endParaRPr lang="en-US" sz="1350" dirty="0"/>
          </a:p>
        </p:txBody>
      </p:sp>
      <p:sp>
        <p:nvSpPr>
          <p:cNvPr id="35" name="SK-29-text-34"/>
          <p:cNvSpPr/>
          <p:nvPr/>
        </p:nvSpPr>
        <p:spPr>
          <a:xfrm>
            <a:off x="6481763" y="4118521"/>
            <a:ext cx="5138738" cy="457200"/>
          </a:xfrm>
          <a:prstGeom prst="rect">
            <a:avLst/>
          </a:prstGeom>
          <a:noFill/>
          <a:ln/>
        </p:spPr>
        <p:txBody>
          <a:bodyPr vert="horz" wrap="square" lIns="0" tIns="0" rIns="0" bIns="0" rtlCol="0" anchor="ctr"/>
          <a:lstStyle/>
          <a:p>
            <a:pPr marL="0" indent="0">
              <a:lnSpc>
                <a:spcPts val="1800"/>
              </a:lnSpc>
              <a:buNone/>
            </a:pPr>
            <a:r>
              <a:rPr lang="en-US" sz="1200" dirty="0">
                <a:solidFill>
                  <a:srgbClr val="4B5563"/>
                </a:solidFill>
              </a:rPr>
              <a:t>Always ask: "Are you able to </a:t>
            </a:r>
            <a:r>
              <a:rPr lang="en-US" sz="1200" b="1" dirty="0">
                <a:solidFill>
                  <a:srgbClr val="111827"/>
                </a:solidFill>
              </a:rPr>
              <a:t>keep yourself safe</a:t>
            </a:r>
            <a:r>
              <a:rPr lang="en-US" sz="1200" dirty="0">
                <a:solidFill>
                  <a:srgbClr val="4B5563"/>
                </a:solidFill>
              </a:rPr>
              <a:t> while we talk?" and "Have you already taken anything/harmed yourself?"</a:t>
            </a:r>
            <a:endParaRPr lang="en-US" sz="1200" dirty="0"/>
          </a:p>
        </p:txBody>
      </p:sp>
      <p:sp>
        <p:nvSpPr>
          <p:cNvPr id="36" name="SK-29-text-35"/>
          <p:cNvSpPr/>
          <p:nvPr/>
        </p:nvSpPr>
        <p:spPr>
          <a:xfrm>
            <a:off x="6791325" y="4766221"/>
            <a:ext cx="513873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11827"/>
                </a:solidFill>
                <a:latin typeface="Inter" pitchFamily="34" charset="0"/>
                <a:ea typeface="Inter" pitchFamily="34" charset="-122"/>
                <a:cs typeface="Inter" pitchFamily="34" charset="-120"/>
              </a:rPr>
              <a:t>Defensible Documentation</a:t>
            </a:r>
            <a:endParaRPr lang="en-US" sz="1350" dirty="0"/>
          </a:p>
        </p:txBody>
      </p:sp>
      <p:sp>
        <p:nvSpPr>
          <p:cNvPr id="37" name="SK-29-text-36"/>
          <p:cNvSpPr/>
          <p:nvPr/>
        </p:nvSpPr>
        <p:spPr>
          <a:xfrm>
            <a:off x="6481763" y="5080546"/>
            <a:ext cx="5138738" cy="685800"/>
          </a:xfrm>
          <a:prstGeom prst="rect">
            <a:avLst/>
          </a:prstGeom>
          <a:noFill/>
          <a:ln/>
        </p:spPr>
        <p:txBody>
          <a:bodyPr vert="horz" wrap="square" lIns="0" tIns="0" rIns="0" bIns="0" rtlCol="0" anchor="ctr"/>
          <a:lstStyle/>
          <a:p>
            <a:pPr marL="0" indent="0">
              <a:lnSpc>
                <a:spcPts val="1800"/>
              </a:lnSpc>
              <a:buNone/>
            </a:pPr>
            <a:r>
              <a:rPr lang="en-US" sz="1200" dirty="0">
                <a:solidFill>
                  <a:srgbClr val="4B5563"/>
                </a:solidFill>
              </a:rPr>
              <a:t>Record </a:t>
            </a:r>
            <a:r>
              <a:rPr lang="en-US" sz="1200" b="1" dirty="0">
                <a:solidFill>
                  <a:srgbClr val="111827"/>
                </a:solidFill>
              </a:rPr>
              <a:t>verbatim phrases</a:t>
            </a:r>
            <a:r>
              <a:rPr lang="en-US" sz="1200" dirty="0">
                <a:solidFill>
                  <a:srgbClr val="4B5563"/>
                </a:solidFill>
              </a:rPr>
              <a:t>. Document the rationale for management (e.g., "Involved crisis team due to active plan/means access despite protective factors").</a:t>
            </a:r>
            <a:endParaRPr lang="en-US" sz="1200" dirty="0"/>
          </a:p>
        </p:txBody>
      </p:sp>
      <p:sp>
        <p:nvSpPr>
          <p:cNvPr id="38" name="SK-29-text-37"/>
          <p:cNvSpPr/>
          <p:nvPr/>
        </p:nvSpPr>
        <p:spPr>
          <a:xfrm>
            <a:off x="571500" y="6429375"/>
            <a:ext cx="3436620" cy="200025"/>
          </a:xfrm>
          <a:prstGeom prst="rect">
            <a:avLst/>
          </a:prstGeom>
          <a:noFill/>
          <a:ln/>
        </p:spPr>
        <p:txBody>
          <a:bodyPr vert="horz" wrap="square" lIns="0" tIns="0" rIns="0" bIns="0" rtlCol="0" anchor="ctr"/>
          <a:lstStyle/>
          <a:p>
            <a:pPr marL="0" indent="0">
              <a:lnSpc>
                <a:spcPts val="1575"/>
              </a:lnSpc>
              <a:buNone/>
            </a:pPr>
            <a:r>
              <a:rPr lang="en-US" sz="1050" dirty="0">
                <a:solidFill>
                  <a:srgbClr val="9CA3AF"/>
                </a:solidFill>
              </a:rPr>
              <a:t>www.bradfordvts.co.uk</a:t>
            </a:r>
            <a:endParaRPr lang="en-US" sz="105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3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30-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30-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30-img-3" descr="preencoded.png"/>
          <p:cNvPicPr>
            <a:picLocks noChangeAspect="1"/>
          </p:cNvPicPr>
          <p:nvPr/>
        </p:nvPicPr>
        <p:blipFill>
          <a:blip r:embed="rId5"/>
          <a:stretch>
            <a:fillRect/>
          </a:stretch>
        </p:blipFill>
        <p:spPr>
          <a:xfrm>
            <a:off x="571500" y="247650"/>
            <a:ext cx="57150" cy="381000"/>
          </a:xfrm>
          <a:prstGeom prst="rect">
            <a:avLst/>
          </a:prstGeom>
        </p:spPr>
      </p:pic>
      <p:pic>
        <p:nvPicPr>
          <p:cNvPr id="5" name="SK-30-img-4" descr="preencoded.png"/>
          <p:cNvPicPr>
            <a:picLocks noChangeAspect="1"/>
          </p:cNvPicPr>
          <p:nvPr/>
        </p:nvPicPr>
        <p:blipFill>
          <a:blip r:embed="rId6"/>
          <a:stretch>
            <a:fillRect/>
          </a:stretch>
        </p:blipFill>
        <p:spPr>
          <a:xfrm>
            <a:off x="571500" y="994321"/>
            <a:ext cx="5410200" cy="2331839"/>
          </a:xfrm>
          <a:prstGeom prst="rect">
            <a:avLst/>
          </a:prstGeom>
        </p:spPr>
      </p:pic>
      <p:pic>
        <p:nvPicPr>
          <p:cNvPr id="6" name="SK-30-img-5" descr="preencoded.png"/>
          <p:cNvPicPr>
            <a:picLocks noChangeAspect="1"/>
          </p:cNvPicPr>
          <p:nvPr/>
        </p:nvPicPr>
        <p:blipFill>
          <a:blip r:embed="rId7"/>
          <a:stretch>
            <a:fillRect/>
          </a:stretch>
        </p:blipFill>
        <p:spPr>
          <a:xfrm>
            <a:off x="723900" y="1165771"/>
            <a:ext cx="238125" cy="190500"/>
          </a:xfrm>
          <a:prstGeom prst="rect">
            <a:avLst/>
          </a:prstGeom>
        </p:spPr>
      </p:pic>
      <p:pic>
        <p:nvPicPr>
          <p:cNvPr id="7" name="SK-30-img-6" descr="preencoded.png"/>
          <p:cNvPicPr>
            <a:picLocks noChangeAspect="1"/>
          </p:cNvPicPr>
          <p:nvPr/>
        </p:nvPicPr>
        <p:blipFill>
          <a:blip r:embed="rId8"/>
          <a:stretch>
            <a:fillRect/>
          </a:stretch>
        </p:blipFill>
        <p:spPr>
          <a:xfrm>
            <a:off x="571500" y="3449985"/>
            <a:ext cx="5410200" cy="2331839"/>
          </a:xfrm>
          <a:prstGeom prst="rect">
            <a:avLst/>
          </a:prstGeom>
        </p:spPr>
      </p:pic>
      <p:pic>
        <p:nvPicPr>
          <p:cNvPr id="8" name="SK-30-img-7" descr="preencoded.png"/>
          <p:cNvPicPr>
            <a:picLocks noChangeAspect="1"/>
          </p:cNvPicPr>
          <p:nvPr/>
        </p:nvPicPr>
        <p:blipFill>
          <a:blip r:embed="rId9"/>
          <a:stretch>
            <a:fillRect/>
          </a:stretch>
        </p:blipFill>
        <p:spPr>
          <a:xfrm>
            <a:off x="723900" y="3621435"/>
            <a:ext cx="238125" cy="190500"/>
          </a:xfrm>
          <a:prstGeom prst="rect">
            <a:avLst/>
          </a:prstGeom>
        </p:spPr>
      </p:pic>
      <p:pic>
        <p:nvPicPr>
          <p:cNvPr id="9" name="SK-30-img-8" descr="preencoded.png"/>
          <p:cNvPicPr>
            <a:picLocks noChangeAspect="1"/>
          </p:cNvPicPr>
          <p:nvPr/>
        </p:nvPicPr>
        <p:blipFill>
          <a:blip r:embed="rId10"/>
          <a:stretch>
            <a:fillRect/>
          </a:stretch>
        </p:blipFill>
        <p:spPr>
          <a:xfrm>
            <a:off x="6210300" y="994321"/>
            <a:ext cx="5410200" cy="2346127"/>
          </a:xfrm>
          <a:prstGeom prst="rect">
            <a:avLst/>
          </a:prstGeom>
        </p:spPr>
      </p:pic>
      <p:pic>
        <p:nvPicPr>
          <p:cNvPr id="10" name="SK-30-img-9" descr="preencoded.png"/>
          <p:cNvPicPr>
            <a:picLocks noChangeAspect="1"/>
          </p:cNvPicPr>
          <p:nvPr/>
        </p:nvPicPr>
        <p:blipFill>
          <a:blip r:embed="rId11"/>
          <a:stretch>
            <a:fillRect/>
          </a:stretch>
        </p:blipFill>
        <p:spPr>
          <a:xfrm>
            <a:off x="6362700" y="1165771"/>
            <a:ext cx="238125" cy="190500"/>
          </a:xfrm>
          <a:prstGeom prst="rect">
            <a:avLst/>
          </a:prstGeom>
        </p:spPr>
      </p:pic>
      <p:pic>
        <p:nvPicPr>
          <p:cNvPr id="11" name="SK-30-img-10" descr="preencoded.png"/>
          <p:cNvPicPr>
            <a:picLocks noChangeAspect="1"/>
          </p:cNvPicPr>
          <p:nvPr/>
        </p:nvPicPr>
        <p:blipFill>
          <a:blip r:embed="rId12"/>
          <a:stretch>
            <a:fillRect/>
          </a:stretch>
        </p:blipFill>
        <p:spPr>
          <a:xfrm>
            <a:off x="6210300" y="3435697"/>
            <a:ext cx="5410200" cy="2346127"/>
          </a:xfrm>
          <a:prstGeom prst="rect">
            <a:avLst/>
          </a:prstGeom>
        </p:spPr>
      </p:pic>
      <p:pic>
        <p:nvPicPr>
          <p:cNvPr id="12" name="SK-30-img-11" descr="preencoded.png"/>
          <p:cNvPicPr>
            <a:picLocks noChangeAspect="1"/>
          </p:cNvPicPr>
          <p:nvPr/>
        </p:nvPicPr>
        <p:blipFill>
          <a:blip r:embed="rId13"/>
          <a:stretch>
            <a:fillRect/>
          </a:stretch>
        </p:blipFill>
        <p:spPr>
          <a:xfrm>
            <a:off x="6362700" y="3607147"/>
            <a:ext cx="238125" cy="190500"/>
          </a:xfrm>
          <a:prstGeom prst="rect">
            <a:avLst/>
          </a:prstGeom>
        </p:spPr>
      </p:pic>
      <p:pic>
        <p:nvPicPr>
          <p:cNvPr id="13" name="SK-30-img-12" descr="preencoded.png"/>
          <p:cNvPicPr>
            <a:picLocks noChangeAspect="1"/>
          </p:cNvPicPr>
          <p:nvPr/>
        </p:nvPicPr>
        <p:blipFill>
          <a:blip r:embed="rId14"/>
          <a:stretch>
            <a:fillRect/>
          </a:stretch>
        </p:blipFill>
        <p:spPr>
          <a:xfrm>
            <a:off x="571500" y="5905500"/>
            <a:ext cx="11049000" cy="476250"/>
          </a:xfrm>
          <a:prstGeom prst="rect">
            <a:avLst/>
          </a:prstGeom>
        </p:spPr>
      </p:pic>
      <p:pic>
        <p:nvPicPr>
          <p:cNvPr id="14" name="SK-30-img-13" descr="preencoded.png"/>
          <p:cNvPicPr>
            <a:picLocks noChangeAspect="1"/>
          </p:cNvPicPr>
          <p:nvPr/>
        </p:nvPicPr>
        <p:blipFill>
          <a:blip r:embed="rId15"/>
          <a:stretch>
            <a:fillRect/>
          </a:stretch>
        </p:blipFill>
        <p:spPr>
          <a:xfrm>
            <a:off x="723900" y="6029325"/>
            <a:ext cx="285750" cy="228600"/>
          </a:xfrm>
          <a:prstGeom prst="rect">
            <a:avLst/>
          </a:prstGeom>
        </p:spPr>
      </p:pic>
      <p:pic>
        <p:nvPicPr>
          <p:cNvPr id="15" name="SK-30-img-14" descr="preencoded.png"/>
          <p:cNvPicPr>
            <a:picLocks noChangeAspect="1"/>
          </p:cNvPicPr>
          <p:nvPr/>
        </p:nvPicPr>
        <p:blipFill>
          <a:blip r:embed="rId16"/>
          <a:stretch>
            <a:fillRect/>
          </a:stretch>
        </p:blipFill>
        <p:spPr>
          <a:xfrm>
            <a:off x="0" y="6505575"/>
            <a:ext cx="12192000" cy="352425"/>
          </a:xfrm>
          <a:prstGeom prst="rect">
            <a:avLst/>
          </a:prstGeom>
        </p:spPr>
      </p:pic>
      <p:sp>
        <p:nvSpPr>
          <p:cNvPr id="16" name="SK-30-text-15"/>
          <p:cNvSpPr/>
          <p:nvPr/>
        </p:nvSpPr>
        <p:spPr>
          <a:xfrm>
            <a:off x="781050" y="247650"/>
            <a:ext cx="5638800" cy="365671"/>
          </a:xfrm>
          <a:prstGeom prst="rect">
            <a:avLst/>
          </a:prstGeom>
          <a:noFill/>
          <a:ln/>
        </p:spPr>
        <p:txBody>
          <a:bodyPr vert="horz" wrap="square" lIns="0" tIns="0" rIns="0" bIns="0" rtlCol="0" anchor="ctr"/>
          <a:lstStyle/>
          <a:p>
            <a:pPr marL="0" indent="0">
              <a:lnSpc>
                <a:spcPts val="2880"/>
              </a:lnSpc>
              <a:buNone/>
            </a:pPr>
            <a:r>
              <a:rPr lang="en-US" sz="2400" b="1" kern="0" spc="-38" dirty="0">
                <a:solidFill>
                  <a:srgbClr val="111827"/>
                </a:solidFill>
                <a:latin typeface="Inter" pitchFamily="34" charset="0"/>
                <a:ea typeface="Inter" pitchFamily="34" charset="-122"/>
                <a:cs typeface="Inter" pitchFamily="34" charset="-120"/>
              </a:rPr>
              <a:t>COMMON PITFALLS</a:t>
            </a:r>
            <a:endParaRPr lang="en-US" sz="2400" dirty="0"/>
          </a:p>
        </p:txBody>
      </p:sp>
      <p:sp>
        <p:nvSpPr>
          <p:cNvPr id="17" name="SK-30-text-16"/>
          <p:cNvSpPr/>
          <p:nvPr/>
        </p:nvSpPr>
        <p:spPr>
          <a:xfrm>
            <a:off x="781050" y="651421"/>
            <a:ext cx="7437120" cy="200025"/>
          </a:xfrm>
          <a:prstGeom prst="rect">
            <a:avLst/>
          </a:prstGeom>
          <a:noFill/>
          <a:ln/>
        </p:spPr>
        <p:txBody>
          <a:bodyPr vert="horz" wrap="square" lIns="0" tIns="0" rIns="0" bIns="0" rtlCol="0" anchor="ctr"/>
          <a:lstStyle/>
          <a:p>
            <a:pPr marL="0" indent="0">
              <a:lnSpc>
                <a:spcPts val="1575"/>
              </a:lnSpc>
              <a:buNone/>
            </a:pPr>
            <a:r>
              <a:rPr lang="en-US" sz="1050" b="1" kern="0" spc="42" dirty="0">
                <a:solidFill>
                  <a:srgbClr val="9CA3AF"/>
                </a:solidFill>
              </a:rPr>
              <a:t>BRADFORD VTS TEACHING DECK • CLINICAL GUIDANCE</a:t>
            </a:r>
            <a:endParaRPr lang="en-US" sz="1050" dirty="0"/>
          </a:p>
        </p:txBody>
      </p:sp>
      <p:sp>
        <p:nvSpPr>
          <p:cNvPr id="18" name="SK-30-text-17"/>
          <p:cNvSpPr/>
          <p:nvPr/>
        </p:nvSpPr>
        <p:spPr>
          <a:xfrm>
            <a:off x="1076325" y="1118146"/>
            <a:ext cx="51244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11827"/>
                </a:solidFill>
                <a:latin typeface="Inter" pitchFamily="34" charset="0"/>
                <a:ea typeface="Inter" pitchFamily="34" charset="-122"/>
                <a:cs typeface="Inter" pitchFamily="34" charset="-120"/>
              </a:rPr>
              <a:t>Relying on Risk Scores</a:t>
            </a:r>
            <a:endParaRPr lang="en-US" sz="1500" dirty="0"/>
          </a:p>
        </p:txBody>
      </p:sp>
      <p:sp>
        <p:nvSpPr>
          <p:cNvPr id="19" name="SK-30-text-18"/>
          <p:cNvSpPr/>
          <p:nvPr/>
        </p:nvSpPr>
        <p:spPr>
          <a:xfrm>
            <a:off x="914400" y="1499146"/>
            <a:ext cx="4914900" cy="453330"/>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rPr>
              <a:t>Using tools (TASR, Beck) to </a:t>
            </a:r>
            <a:r>
              <a:rPr lang="en-US" sz="1275" b="1" dirty="0">
                <a:solidFill>
                  <a:srgbClr val="4B5563"/>
                </a:solidFill>
              </a:rPr>
              <a:t>predict</a:t>
            </a:r>
            <a:r>
              <a:rPr lang="en-US" sz="1275" dirty="0">
                <a:solidFill>
                  <a:srgbClr val="4B5563"/>
                </a:solidFill>
              </a:rPr>
              <a:t> future death rather than structure conversation.</a:t>
            </a:r>
            <a:endParaRPr lang="en-US" sz="1275" dirty="0"/>
          </a:p>
        </p:txBody>
      </p:sp>
      <p:sp>
        <p:nvSpPr>
          <p:cNvPr id="20" name="SK-30-text-19"/>
          <p:cNvSpPr/>
          <p:nvPr/>
        </p:nvSpPr>
        <p:spPr>
          <a:xfrm>
            <a:off x="914400" y="2009626"/>
            <a:ext cx="4914900" cy="453330"/>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rPr>
              <a:t>Treating a "Low Score" as a green light for discharge without clinical formulation.</a:t>
            </a:r>
            <a:endParaRPr lang="en-US" sz="1275" dirty="0"/>
          </a:p>
        </p:txBody>
      </p:sp>
      <p:sp>
        <p:nvSpPr>
          <p:cNvPr id="21" name="SK-30-text-20"/>
          <p:cNvSpPr/>
          <p:nvPr/>
        </p:nvSpPr>
        <p:spPr>
          <a:xfrm>
            <a:off x="914400" y="2520107"/>
            <a:ext cx="4914900" cy="453330"/>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rPr>
              <a:t>Ignoring the </a:t>
            </a:r>
            <a:r>
              <a:rPr lang="en-US" sz="1275" b="1" dirty="0">
                <a:solidFill>
                  <a:srgbClr val="4B5563"/>
                </a:solidFill>
              </a:rPr>
              <a:t>dynamic</a:t>
            </a:r>
            <a:r>
              <a:rPr lang="en-US" sz="1275" dirty="0">
                <a:solidFill>
                  <a:srgbClr val="4B5563"/>
                </a:solidFill>
              </a:rPr>
              <a:t> nature of risk (risk can spike 10 minutes after a "safe" score).</a:t>
            </a:r>
            <a:endParaRPr lang="en-US" sz="1275" dirty="0"/>
          </a:p>
        </p:txBody>
      </p:sp>
      <p:sp>
        <p:nvSpPr>
          <p:cNvPr id="22" name="SK-30-text-21"/>
          <p:cNvSpPr/>
          <p:nvPr/>
        </p:nvSpPr>
        <p:spPr>
          <a:xfrm>
            <a:off x="1076325" y="3573810"/>
            <a:ext cx="42100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11827"/>
                </a:solidFill>
                <a:latin typeface="Inter" pitchFamily="34" charset="0"/>
                <a:ea typeface="Inter" pitchFamily="34" charset="-122"/>
                <a:cs typeface="Inter" pitchFamily="34" charset="-120"/>
              </a:rPr>
              <a:t>Communication Gaps</a:t>
            </a:r>
            <a:endParaRPr lang="en-US" sz="1500" dirty="0"/>
          </a:p>
        </p:txBody>
      </p:sp>
      <p:sp>
        <p:nvSpPr>
          <p:cNvPr id="23" name="SK-30-text-22"/>
          <p:cNvSpPr/>
          <p:nvPr/>
        </p:nvSpPr>
        <p:spPr>
          <a:xfrm>
            <a:off x="914400" y="3954810"/>
            <a:ext cx="4914900" cy="453330"/>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rPr>
              <a:t>Using euphemisms (e.g., "Doing something silly") instead of direct terms like "Suicide" or "Killing yourself".</a:t>
            </a:r>
            <a:endParaRPr lang="en-US" sz="1275" dirty="0"/>
          </a:p>
        </p:txBody>
      </p:sp>
      <p:sp>
        <p:nvSpPr>
          <p:cNvPr id="24" name="SK-30-text-23"/>
          <p:cNvSpPr/>
          <p:nvPr/>
        </p:nvSpPr>
        <p:spPr>
          <a:xfrm>
            <a:off x="914400" y="4465290"/>
            <a:ext cx="4914900" cy="453330"/>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rPr>
              <a:t>Assuming expressed suicidal ideas are "just for attention" or "protective" factors.</a:t>
            </a:r>
            <a:endParaRPr lang="en-US" sz="1275" dirty="0"/>
          </a:p>
        </p:txBody>
      </p:sp>
      <p:sp>
        <p:nvSpPr>
          <p:cNvPr id="25" name="SK-30-text-24"/>
          <p:cNvSpPr/>
          <p:nvPr/>
        </p:nvSpPr>
        <p:spPr>
          <a:xfrm>
            <a:off x="914400" y="4975771"/>
            <a:ext cx="4914900" cy="453330"/>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rPr>
              <a:t>Failing to ask about specific </a:t>
            </a:r>
            <a:r>
              <a:rPr lang="en-US" sz="1275" b="1" dirty="0">
                <a:solidFill>
                  <a:srgbClr val="4B5563"/>
                </a:solidFill>
              </a:rPr>
              <a:t>means</a:t>
            </a:r>
            <a:r>
              <a:rPr lang="en-US" sz="1275" dirty="0">
                <a:solidFill>
                  <a:srgbClr val="4B5563"/>
                </a:solidFill>
              </a:rPr>
              <a:t> and </a:t>
            </a:r>
            <a:r>
              <a:rPr lang="en-US" sz="1275" b="1" dirty="0">
                <a:solidFill>
                  <a:srgbClr val="4B5563"/>
                </a:solidFill>
              </a:rPr>
              <a:t>intent</a:t>
            </a:r>
            <a:r>
              <a:rPr lang="en-US" sz="1275" dirty="0">
                <a:solidFill>
                  <a:srgbClr val="4B5563"/>
                </a:solidFill>
              </a:rPr>
              <a:t> after ideation is confirmed.</a:t>
            </a:r>
            <a:endParaRPr lang="en-US" sz="1275" dirty="0"/>
          </a:p>
        </p:txBody>
      </p:sp>
      <p:sp>
        <p:nvSpPr>
          <p:cNvPr id="26" name="SK-30-text-25"/>
          <p:cNvSpPr/>
          <p:nvPr/>
        </p:nvSpPr>
        <p:spPr>
          <a:xfrm>
            <a:off x="6715125" y="1118146"/>
            <a:ext cx="51244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11827"/>
                </a:solidFill>
                <a:latin typeface="Inter" pitchFamily="34" charset="0"/>
                <a:ea typeface="Inter" pitchFamily="34" charset="-122"/>
                <a:cs typeface="Inter" pitchFamily="34" charset="-120"/>
              </a:rPr>
              <a:t>The "Contract" Fallacy</a:t>
            </a:r>
            <a:endParaRPr lang="en-US" sz="1500" dirty="0"/>
          </a:p>
        </p:txBody>
      </p:sp>
      <p:sp>
        <p:nvSpPr>
          <p:cNvPr id="27" name="SK-30-text-26"/>
          <p:cNvSpPr/>
          <p:nvPr/>
        </p:nvSpPr>
        <p:spPr>
          <a:xfrm>
            <a:off x="6553200" y="1499146"/>
            <a:ext cx="4914900" cy="453330"/>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rPr>
              <a:t>Relying on "No-Suicide Contracts" — these have </a:t>
            </a:r>
            <a:r>
              <a:rPr lang="en-US" sz="1275" b="1" dirty="0">
                <a:solidFill>
                  <a:srgbClr val="4B5563"/>
                </a:solidFill>
              </a:rPr>
              <a:t>no evidence</a:t>
            </a:r>
            <a:r>
              <a:rPr lang="en-US" sz="1275" dirty="0">
                <a:solidFill>
                  <a:srgbClr val="4B5563"/>
                </a:solidFill>
              </a:rPr>
              <a:t> in reducing suicide rates.</a:t>
            </a:r>
            <a:endParaRPr lang="en-US" sz="1275" dirty="0"/>
          </a:p>
        </p:txBody>
      </p:sp>
      <p:sp>
        <p:nvSpPr>
          <p:cNvPr id="28" name="SK-30-text-27"/>
          <p:cNvSpPr/>
          <p:nvPr/>
        </p:nvSpPr>
        <p:spPr>
          <a:xfrm>
            <a:off x="6553200" y="2009626"/>
            <a:ext cx="4914900" cy="453330"/>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rPr>
              <a:t>Confusing a formal clinical safety plan with a verbal "promise to be safe".</a:t>
            </a:r>
            <a:endParaRPr lang="en-US" sz="1275" dirty="0"/>
          </a:p>
        </p:txBody>
      </p:sp>
      <p:sp>
        <p:nvSpPr>
          <p:cNvPr id="29" name="SK-30-text-28"/>
          <p:cNvSpPr/>
          <p:nvPr/>
        </p:nvSpPr>
        <p:spPr>
          <a:xfrm>
            <a:off x="6553200" y="2520107"/>
            <a:ext cx="4914900" cy="453330"/>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rPr>
              <a:t>Failing to document </a:t>
            </a:r>
            <a:r>
              <a:rPr lang="en-US" sz="1275" b="1" dirty="0">
                <a:solidFill>
                  <a:srgbClr val="4B5563"/>
                </a:solidFill>
              </a:rPr>
              <a:t>why</a:t>
            </a:r>
            <a:r>
              <a:rPr lang="en-US" sz="1275" dirty="0">
                <a:solidFill>
                  <a:srgbClr val="4B5563"/>
                </a:solidFill>
              </a:rPr>
              <a:t> a patient is deemed safe to go home today (clinical reasoning).</a:t>
            </a:r>
            <a:endParaRPr lang="en-US" sz="1275" dirty="0"/>
          </a:p>
        </p:txBody>
      </p:sp>
      <p:sp>
        <p:nvSpPr>
          <p:cNvPr id="30" name="SK-30-text-29"/>
          <p:cNvSpPr/>
          <p:nvPr/>
        </p:nvSpPr>
        <p:spPr>
          <a:xfrm>
            <a:off x="6715125" y="3559522"/>
            <a:ext cx="53530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11827"/>
                </a:solidFill>
                <a:latin typeface="Inter" pitchFamily="34" charset="0"/>
                <a:ea typeface="Inter" pitchFamily="34" charset="-122"/>
                <a:cs typeface="Inter" pitchFamily="34" charset="-120"/>
              </a:rPr>
              <a:t>Isolation in Management</a:t>
            </a:r>
            <a:endParaRPr lang="en-US" sz="1500" dirty="0"/>
          </a:p>
        </p:txBody>
      </p:sp>
      <p:sp>
        <p:nvSpPr>
          <p:cNvPr id="31" name="SK-30-text-30"/>
          <p:cNvSpPr/>
          <p:nvPr/>
        </p:nvSpPr>
        <p:spPr>
          <a:xfrm>
            <a:off x="6553200" y="3940522"/>
            <a:ext cx="4914900" cy="453330"/>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rPr>
              <a:t>Working in a vacuum — failing to involve family/carers when safety is at risk.</a:t>
            </a:r>
            <a:endParaRPr lang="en-US" sz="1275" dirty="0"/>
          </a:p>
        </p:txBody>
      </p:sp>
      <p:sp>
        <p:nvSpPr>
          <p:cNvPr id="32" name="SK-30-text-31"/>
          <p:cNvSpPr/>
          <p:nvPr/>
        </p:nvSpPr>
        <p:spPr>
          <a:xfrm>
            <a:off x="6553200" y="4451003"/>
            <a:ext cx="4914900" cy="453330"/>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rPr>
              <a:t>Neglecting to check for </a:t>
            </a:r>
            <a:r>
              <a:rPr lang="en-US" sz="1275" b="1" dirty="0">
                <a:solidFill>
                  <a:srgbClr val="4B5563"/>
                </a:solidFill>
              </a:rPr>
              <a:t>collateral history</a:t>
            </a:r>
            <a:r>
              <a:rPr lang="en-US" sz="1275" dirty="0">
                <a:solidFill>
                  <a:srgbClr val="4B5563"/>
                </a:solidFill>
              </a:rPr>
              <a:t> (what does the spouse/parent see at home?).</a:t>
            </a:r>
            <a:endParaRPr lang="en-US" sz="1275" dirty="0"/>
          </a:p>
        </p:txBody>
      </p:sp>
      <p:sp>
        <p:nvSpPr>
          <p:cNvPr id="33" name="SK-30-text-32"/>
          <p:cNvSpPr/>
          <p:nvPr/>
        </p:nvSpPr>
        <p:spPr>
          <a:xfrm>
            <a:off x="6553200" y="4961483"/>
            <a:ext cx="4914900" cy="453330"/>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rPr>
              <a:t>Prescribing large quantities of toxic meds (TCAs, Propranolol) to high-risk patients.</a:t>
            </a:r>
            <a:endParaRPr lang="en-US" sz="1275" dirty="0"/>
          </a:p>
        </p:txBody>
      </p:sp>
      <p:sp>
        <p:nvSpPr>
          <p:cNvPr id="34" name="SK-30-text-33"/>
          <p:cNvSpPr/>
          <p:nvPr/>
        </p:nvSpPr>
        <p:spPr>
          <a:xfrm>
            <a:off x="1162050" y="6000750"/>
            <a:ext cx="110299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92400E"/>
                </a:solidFill>
                <a:latin typeface="Inter" pitchFamily="34" charset="0"/>
                <a:ea typeface="Inter" pitchFamily="34" charset="-122"/>
                <a:cs typeface="Inter" pitchFamily="34" charset="-120"/>
              </a:rPr>
              <a:t>Amber Pitfall: A "Low Risk" label must never be used to determine access to care or justify a lack of follow-up.</a:t>
            </a:r>
            <a:endParaRPr lang="en-US" sz="1500" dirty="0"/>
          </a:p>
        </p:txBody>
      </p:sp>
      <p:sp>
        <p:nvSpPr>
          <p:cNvPr id="35" name="SK-30-text-34"/>
          <p:cNvSpPr/>
          <p:nvPr/>
        </p:nvSpPr>
        <p:spPr>
          <a:xfrm>
            <a:off x="571500" y="6581775"/>
            <a:ext cx="343662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9CA3AF"/>
                </a:solidFill>
              </a:rPr>
              <a:t>www.bradfordvts.co.uk</a:t>
            </a:r>
            <a:endParaRPr lang="en-US" sz="10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4-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4-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4-img-3" descr="preencoded.png"/>
          <p:cNvPicPr>
            <a:picLocks noChangeAspect="1"/>
          </p:cNvPicPr>
          <p:nvPr/>
        </p:nvPicPr>
        <p:blipFill>
          <a:blip r:embed="rId5"/>
          <a:stretch>
            <a:fillRect/>
          </a:stretch>
        </p:blipFill>
        <p:spPr>
          <a:xfrm>
            <a:off x="571500" y="304800"/>
            <a:ext cx="57150" cy="381000"/>
          </a:xfrm>
          <a:prstGeom prst="rect">
            <a:avLst/>
          </a:prstGeom>
        </p:spPr>
      </p:pic>
      <p:pic>
        <p:nvPicPr>
          <p:cNvPr id="5" name="SK-4-img-4" descr="preencoded.png"/>
          <p:cNvPicPr>
            <a:picLocks noChangeAspect="1"/>
          </p:cNvPicPr>
          <p:nvPr/>
        </p:nvPicPr>
        <p:blipFill>
          <a:blip r:embed="rId6"/>
          <a:stretch>
            <a:fillRect/>
          </a:stretch>
        </p:blipFill>
        <p:spPr>
          <a:xfrm>
            <a:off x="571500" y="1089571"/>
            <a:ext cx="6446490" cy="1657350"/>
          </a:xfrm>
          <a:prstGeom prst="rect">
            <a:avLst/>
          </a:prstGeom>
        </p:spPr>
      </p:pic>
      <p:pic>
        <p:nvPicPr>
          <p:cNvPr id="6" name="SK-4-img-5" descr="preencoded.png"/>
          <p:cNvPicPr>
            <a:picLocks noChangeAspect="1"/>
          </p:cNvPicPr>
          <p:nvPr/>
        </p:nvPicPr>
        <p:blipFill>
          <a:blip r:embed="rId7"/>
          <a:stretch>
            <a:fillRect/>
          </a:stretch>
        </p:blipFill>
        <p:spPr>
          <a:xfrm>
            <a:off x="571500" y="2899321"/>
            <a:ext cx="6446490" cy="2895600"/>
          </a:xfrm>
          <a:prstGeom prst="rect">
            <a:avLst/>
          </a:prstGeom>
        </p:spPr>
      </p:pic>
      <p:pic>
        <p:nvPicPr>
          <p:cNvPr id="7" name="SK-4-img-6" descr="preencoded.png"/>
          <p:cNvPicPr>
            <a:picLocks noChangeAspect="1"/>
          </p:cNvPicPr>
          <p:nvPr/>
        </p:nvPicPr>
        <p:blipFill>
          <a:blip r:embed="rId8"/>
          <a:stretch>
            <a:fillRect/>
          </a:stretch>
        </p:blipFill>
        <p:spPr>
          <a:xfrm>
            <a:off x="685800" y="2994571"/>
            <a:ext cx="6200775" cy="2686050"/>
          </a:xfrm>
          <a:prstGeom prst="rect">
            <a:avLst/>
          </a:prstGeom>
        </p:spPr>
      </p:pic>
      <p:pic>
        <p:nvPicPr>
          <p:cNvPr id="8" name="SK-4-img-7" descr="preencoded.png"/>
          <p:cNvPicPr>
            <a:picLocks noChangeAspect="1"/>
          </p:cNvPicPr>
          <p:nvPr/>
        </p:nvPicPr>
        <p:blipFill>
          <a:blip r:embed="rId9"/>
          <a:stretch>
            <a:fillRect/>
          </a:stretch>
        </p:blipFill>
        <p:spPr>
          <a:xfrm>
            <a:off x="7322790" y="1089571"/>
            <a:ext cx="4297710" cy="5463629"/>
          </a:xfrm>
          <a:prstGeom prst="rect">
            <a:avLst/>
          </a:prstGeom>
        </p:spPr>
      </p:pic>
      <p:pic>
        <p:nvPicPr>
          <p:cNvPr id="9" name="SK-4-img-8" descr="preencoded.png"/>
          <p:cNvPicPr>
            <a:picLocks noChangeAspect="1"/>
          </p:cNvPicPr>
          <p:nvPr/>
        </p:nvPicPr>
        <p:blipFill>
          <a:blip r:embed="rId10"/>
          <a:stretch>
            <a:fillRect/>
          </a:stretch>
        </p:blipFill>
        <p:spPr>
          <a:xfrm>
            <a:off x="7551390" y="1351508"/>
            <a:ext cx="371475" cy="247650"/>
          </a:xfrm>
          <a:prstGeom prst="rect">
            <a:avLst/>
          </a:prstGeom>
        </p:spPr>
      </p:pic>
      <p:pic>
        <p:nvPicPr>
          <p:cNvPr id="10" name="SK-4-img-9" descr="preencoded.png"/>
          <p:cNvPicPr>
            <a:picLocks noChangeAspect="1"/>
          </p:cNvPicPr>
          <p:nvPr/>
        </p:nvPicPr>
        <p:blipFill>
          <a:blip r:embed="rId11"/>
          <a:stretch>
            <a:fillRect/>
          </a:stretch>
        </p:blipFill>
        <p:spPr>
          <a:xfrm>
            <a:off x="7551390" y="1875383"/>
            <a:ext cx="76200" cy="76200"/>
          </a:xfrm>
          <a:prstGeom prst="rect">
            <a:avLst/>
          </a:prstGeom>
        </p:spPr>
      </p:pic>
      <p:pic>
        <p:nvPicPr>
          <p:cNvPr id="11" name="SK-4-img-10" descr="preencoded.png"/>
          <p:cNvPicPr>
            <a:picLocks noChangeAspect="1"/>
          </p:cNvPicPr>
          <p:nvPr/>
        </p:nvPicPr>
        <p:blipFill>
          <a:blip r:embed="rId11"/>
          <a:stretch>
            <a:fillRect/>
          </a:stretch>
        </p:blipFill>
        <p:spPr>
          <a:xfrm>
            <a:off x="7551390" y="2246858"/>
            <a:ext cx="76200" cy="76200"/>
          </a:xfrm>
          <a:prstGeom prst="rect">
            <a:avLst/>
          </a:prstGeom>
        </p:spPr>
      </p:pic>
      <p:pic>
        <p:nvPicPr>
          <p:cNvPr id="12" name="SK-4-img-11" descr="preencoded.png"/>
          <p:cNvPicPr>
            <a:picLocks noChangeAspect="1"/>
          </p:cNvPicPr>
          <p:nvPr/>
        </p:nvPicPr>
        <p:blipFill>
          <a:blip r:embed="rId11"/>
          <a:stretch>
            <a:fillRect/>
          </a:stretch>
        </p:blipFill>
        <p:spPr>
          <a:xfrm>
            <a:off x="7551390" y="2618333"/>
            <a:ext cx="76200" cy="76200"/>
          </a:xfrm>
          <a:prstGeom prst="rect">
            <a:avLst/>
          </a:prstGeom>
        </p:spPr>
      </p:pic>
      <p:pic>
        <p:nvPicPr>
          <p:cNvPr id="13" name="SK-4-img-12" descr="preencoded.png"/>
          <p:cNvPicPr>
            <a:picLocks noChangeAspect="1"/>
          </p:cNvPicPr>
          <p:nvPr/>
        </p:nvPicPr>
        <p:blipFill>
          <a:blip r:embed="rId11"/>
          <a:stretch>
            <a:fillRect/>
          </a:stretch>
        </p:blipFill>
        <p:spPr>
          <a:xfrm>
            <a:off x="7551390" y="2989808"/>
            <a:ext cx="76200" cy="76200"/>
          </a:xfrm>
          <a:prstGeom prst="rect">
            <a:avLst/>
          </a:prstGeom>
        </p:spPr>
      </p:pic>
      <p:pic>
        <p:nvPicPr>
          <p:cNvPr id="14" name="SK-4-img-13" descr="preencoded.png"/>
          <p:cNvPicPr>
            <a:picLocks noChangeAspect="1"/>
          </p:cNvPicPr>
          <p:nvPr/>
        </p:nvPicPr>
        <p:blipFill>
          <a:blip r:embed="rId11"/>
          <a:stretch>
            <a:fillRect/>
          </a:stretch>
        </p:blipFill>
        <p:spPr>
          <a:xfrm>
            <a:off x="7551390" y="3361283"/>
            <a:ext cx="76200" cy="76200"/>
          </a:xfrm>
          <a:prstGeom prst="rect">
            <a:avLst/>
          </a:prstGeom>
        </p:spPr>
      </p:pic>
      <p:pic>
        <p:nvPicPr>
          <p:cNvPr id="15" name="SK-4-img-14" descr="preencoded.png"/>
          <p:cNvPicPr>
            <a:picLocks noChangeAspect="1"/>
          </p:cNvPicPr>
          <p:nvPr/>
        </p:nvPicPr>
        <p:blipFill>
          <a:blip r:embed="rId11"/>
          <a:stretch>
            <a:fillRect/>
          </a:stretch>
        </p:blipFill>
        <p:spPr>
          <a:xfrm>
            <a:off x="7551390" y="3732758"/>
            <a:ext cx="76200" cy="76200"/>
          </a:xfrm>
          <a:prstGeom prst="rect">
            <a:avLst/>
          </a:prstGeom>
        </p:spPr>
      </p:pic>
      <p:pic>
        <p:nvPicPr>
          <p:cNvPr id="16" name="SK-4-img-15" descr="preencoded.png"/>
          <p:cNvPicPr>
            <a:picLocks noChangeAspect="1"/>
          </p:cNvPicPr>
          <p:nvPr/>
        </p:nvPicPr>
        <p:blipFill>
          <a:blip r:embed="rId12"/>
          <a:stretch>
            <a:fillRect/>
          </a:stretch>
        </p:blipFill>
        <p:spPr>
          <a:xfrm>
            <a:off x="571500" y="6391275"/>
            <a:ext cx="11049000" cy="276225"/>
          </a:xfrm>
          <a:prstGeom prst="rect">
            <a:avLst/>
          </a:prstGeom>
        </p:spPr>
      </p:pic>
      <p:sp>
        <p:nvSpPr>
          <p:cNvPr id="17" name="SK-4-text-16"/>
          <p:cNvSpPr/>
          <p:nvPr/>
        </p:nvSpPr>
        <p:spPr>
          <a:xfrm>
            <a:off x="781050" y="304800"/>
            <a:ext cx="11410950" cy="365671"/>
          </a:xfrm>
          <a:prstGeom prst="rect">
            <a:avLst/>
          </a:prstGeom>
          <a:noFill/>
          <a:ln/>
        </p:spPr>
        <p:txBody>
          <a:bodyPr vert="horz" wrap="square" lIns="0" tIns="0" rIns="0" bIns="0" rtlCol="0" anchor="ctr"/>
          <a:lstStyle/>
          <a:p>
            <a:pPr marL="0" indent="0">
              <a:lnSpc>
                <a:spcPts val="2880"/>
              </a:lnSpc>
              <a:buNone/>
            </a:pPr>
            <a:r>
              <a:rPr lang="en-US" sz="2400" b="1" kern="0" spc="-38" dirty="0">
                <a:solidFill>
                  <a:srgbClr val="111827"/>
                </a:solidFill>
                <a:latin typeface="Inter" pitchFamily="34" charset="0"/>
                <a:ea typeface="Inter" pitchFamily="34" charset="-122"/>
                <a:cs typeface="Inter" pitchFamily="34" charset="-120"/>
              </a:rPr>
              <a:t>WHY THIS MATTERS IN UK GENERAL PRACTICE</a:t>
            </a:r>
            <a:endParaRPr lang="en-US" sz="2400" dirty="0"/>
          </a:p>
        </p:txBody>
      </p:sp>
      <p:sp>
        <p:nvSpPr>
          <p:cNvPr id="18" name="SK-4-text-17"/>
          <p:cNvSpPr/>
          <p:nvPr/>
        </p:nvSpPr>
        <p:spPr>
          <a:xfrm>
            <a:off x="781050" y="708571"/>
            <a:ext cx="7437120" cy="200025"/>
          </a:xfrm>
          <a:prstGeom prst="rect">
            <a:avLst/>
          </a:prstGeom>
          <a:noFill/>
          <a:ln/>
        </p:spPr>
        <p:txBody>
          <a:bodyPr vert="horz" wrap="square" lIns="0" tIns="0" rIns="0" bIns="0" rtlCol="0" anchor="ctr"/>
          <a:lstStyle/>
          <a:p>
            <a:pPr marL="0" indent="0">
              <a:lnSpc>
                <a:spcPts val="1575"/>
              </a:lnSpc>
              <a:buNone/>
            </a:pPr>
            <a:r>
              <a:rPr lang="en-US" sz="1050" b="1" kern="0" spc="42" dirty="0">
                <a:solidFill>
                  <a:srgbClr val="9CA3AF"/>
                </a:solidFill>
              </a:rPr>
              <a:t>BRADFORD VTS TEACHING DECK • CLINICAL GUIDANCE</a:t>
            </a:r>
            <a:endParaRPr lang="en-US" sz="1050" dirty="0"/>
          </a:p>
        </p:txBody>
      </p:sp>
      <p:sp>
        <p:nvSpPr>
          <p:cNvPr id="19" name="SK-4-text-18"/>
          <p:cNvSpPr/>
          <p:nvPr/>
        </p:nvSpPr>
        <p:spPr>
          <a:xfrm>
            <a:off x="800100" y="1270546"/>
            <a:ext cx="4434840" cy="457200"/>
          </a:xfrm>
          <a:prstGeom prst="rect">
            <a:avLst/>
          </a:prstGeom>
          <a:noFill/>
          <a:ln/>
        </p:spPr>
        <p:txBody>
          <a:bodyPr vert="horz" wrap="square" lIns="0" tIns="0" rIns="0" bIns="0" rtlCol="0" anchor="ctr"/>
          <a:lstStyle/>
          <a:p>
            <a:pPr marL="0" indent="0">
              <a:lnSpc>
                <a:spcPts val="3600"/>
              </a:lnSpc>
              <a:buNone/>
            </a:pPr>
            <a:r>
              <a:rPr lang="en-US" sz="3600" b="1" dirty="0">
                <a:solidFill>
                  <a:srgbClr val="F58220"/>
                </a:solidFill>
                <a:latin typeface="Inter" pitchFamily="34" charset="0"/>
                <a:ea typeface="Inter" pitchFamily="34" charset="-122"/>
                <a:cs typeface="Inter" pitchFamily="34" charset="-120"/>
              </a:rPr>
              <a:t>6,190</a:t>
            </a:r>
            <a:endParaRPr lang="en-US" sz="3600" dirty="0"/>
          </a:p>
        </p:txBody>
      </p:sp>
      <p:sp>
        <p:nvSpPr>
          <p:cNvPr id="20" name="SK-4-text-19"/>
          <p:cNvSpPr/>
          <p:nvPr/>
        </p:nvSpPr>
        <p:spPr>
          <a:xfrm>
            <a:off x="800100" y="1756321"/>
            <a:ext cx="531876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4B5563"/>
                </a:solidFill>
              </a:rPr>
              <a:t>Suicides Registered (2024)</a:t>
            </a:r>
            <a:endParaRPr lang="en-US" sz="1200" dirty="0"/>
          </a:p>
        </p:txBody>
      </p:sp>
      <p:sp>
        <p:nvSpPr>
          <p:cNvPr id="21" name="SK-4-text-20"/>
          <p:cNvSpPr/>
          <p:nvPr/>
        </p:nvSpPr>
        <p:spPr>
          <a:xfrm>
            <a:off x="3028950" y="1270546"/>
            <a:ext cx="3520440" cy="457200"/>
          </a:xfrm>
          <a:prstGeom prst="rect">
            <a:avLst/>
          </a:prstGeom>
          <a:noFill/>
          <a:ln/>
        </p:spPr>
        <p:txBody>
          <a:bodyPr vert="horz" wrap="square" lIns="0" tIns="0" rIns="0" bIns="0" rtlCol="0" anchor="ctr"/>
          <a:lstStyle/>
          <a:p>
            <a:pPr marL="0" indent="0">
              <a:lnSpc>
                <a:spcPts val="3600"/>
              </a:lnSpc>
              <a:buNone/>
            </a:pPr>
            <a:r>
              <a:rPr lang="en-US" sz="3600" b="1" dirty="0">
                <a:solidFill>
                  <a:srgbClr val="F58220"/>
                </a:solidFill>
                <a:latin typeface="Inter" pitchFamily="34" charset="0"/>
                <a:ea typeface="Inter" pitchFamily="34" charset="-122"/>
                <a:cs typeface="Inter" pitchFamily="34" charset="-120"/>
              </a:rPr>
              <a:t>11.4</a:t>
            </a:r>
            <a:endParaRPr lang="en-US" sz="3600" dirty="0"/>
          </a:p>
        </p:txBody>
      </p:sp>
      <p:sp>
        <p:nvSpPr>
          <p:cNvPr id="22" name="SK-4-text-21"/>
          <p:cNvSpPr/>
          <p:nvPr/>
        </p:nvSpPr>
        <p:spPr>
          <a:xfrm>
            <a:off x="3028950" y="1756321"/>
            <a:ext cx="37338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4B5563"/>
                </a:solidFill>
              </a:rPr>
              <a:t>Rate per 100,000</a:t>
            </a:r>
            <a:endParaRPr lang="en-US" sz="1200" dirty="0"/>
          </a:p>
        </p:txBody>
      </p:sp>
      <p:sp>
        <p:nvSpPr>
          <p:cNvPr id="23" name="SK-4-text-22"/>
          <p:cNvSpPr/>
          <p:nvPr/>
        </p:nvSpPr>
        <p:spPr>
          <a:xfrm>
            <a:off x="4581525" y="1270546"/>
            <a:ext cx="3520440" cy="457200"/>
          </a:xfrm>
          <a:prstGeom prst="rect">
            <a:avLst/>
          </a:prstGeom>
          <a:noFill/>
          <a:ln/>
        </p:spPr>
        <p:txBody>
          <a:bodyPr vert="horz" wrap="square" lIns="0" tIns="0" rIns="0" bIns="0" rtlCol="0" anchor="ctr"/>
          <a:lstStyle/>
          <a:p>
            <a:pPr marL="0" indent="0">
              <a:lnSpc>
                <a:spcPts val="3600"/>
              </a:lnSpc>
              <a:buNone/>
            </a:pPr>
            <a:r>
              <a:rPr lang="en-US" sz="3600" b="1" dirty="0">
                <a:solidFill>
                  <a:srgbClr val="F58220"/>
                </a:solidFill>
                <a:latin typeface="Inter" pitchFamily="34" charset="0"/>
                <a:ea typeface="Inter" pitchFamily="34" charset="-122"/>
                <a:cs typeface="Inter" pitchFamily="34" charset="-120"/>
              </a:rPr>
              <a:t>27.5</a:t>
            </a:r>
            <a:endParaRPr lang="en-US" sz="3600" dirty="0"/>
          </a:p>
        </p:txBody>
      </p:sp>
      <p:sp>
        <p:nvSpPr>
          <p:cNvPr id="24" name="SK-4-text-23"/>
          <p:cNvSpPr/>
          <p:nvPr/>
        </p:nvSpPr>
        <p:spPr>
          <a:xfrm>
            <a:off x="4581525" y="1756321"/>
            <a:ext cx="550164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4B5563"/>
                </a:solidFill>
              </a:rPr>
              <a:t>Peak Male Rate (Ages 50–54)</a:t>
            </a:r>
            <a:endParaRPr lang="en-US" sz="1200" dirty="0"/>
          </a:p>
        </p:txBody>
      </p:sp>
      <p:sp>
        <p:nvSpPr>
          <p:cNvPr id="25" name="SK-4-text-24"/>
          <p:cNvSpPr/>
          <p:nvPr/>
        </p:nvSpPr>
        <p:spPr>
          <a:xfrm>
            <a:off x="800100" y="2108746"/>
            <a:ext cx="5989290" cy="457200"/>
          </a:xfrm>
          <a:prstGeom prst="rect">
            <a:avLst/>
          </a:prstGeom>
          <a:noFill/>
          <a:ln/>
        </p:spPr>
        <p:txBody>
          <a:bodyPr vert="horz" wrap="square" lIns="0" tIns="0" rIns="0" bIns="0" rtlCol="0" anchor="ctr"/>
          <a:lstStyle/>
          <a:p>
            <a:pPr marL="0" indent="0">
              <a:lnSpc>
                <a:spcPts val="1800"/>
              </a:lnSpc>
              <a:buNone/>
            </a:pPr>
            <a:r>
              <a:rPr lang="en-US" sz="1200" dirty="0">
                <a:solidFill>
                  <a:srgbClr val="4B5563"/>
                </a:solidFill>
              </a:rPr>
              <a:t>Significant gender disparity persists: the male suicide rate is </a:t>
            </a:r>
            <a:r>
              <a:rPr lang="en-US" sz="1200" b="1" dirty="0">
                <a:solidFill>
                  <a:srgbClr val="4B5563"/>
                </a:solidFill>
              </a:rPr>
              <a:t>17.6</a:t>
            </a:r>
            <a:r>
              <a:rPr lang="en-US" sz="1200" dirty="0">
                <a:solidFill>
                  <a:srgbClr val="4B5563"/>
                </a:solidFill>
              </a:rPr>
              <a:t> compared to </a:t>
            </a:r>
            <a:r>
              <a:rPr lang="en-US" sz="1200" b="1" dirty="0">
                <a:solidFill>
                  <a:srgbClr val="4B5563"/>
                </a:solidFill>
              </a:rPr>
              <a:t>5.7</a:t>
            </a:r>
            <a:r>
              <a:rPr lang="en-US" sz="1200" dirty="0">
                <a:solidFill>
                  <a:srgbClr val="4B5563"/>
                </a:solidFill>
              </a:rPr>
              <a:t> for females. Suicide remains a leading cause of death in young and middle-aged adults.</a:t>
            </a:r>
            <a:endParaRPr lang="en-US" sz="1200" dirty="0"/>
          </a:p>
        </p:txBody>
      </p:sp>
      <p:sp>
        <p:nvSpPr>
          <p:cNvPr id="26" name="SK-4-text-25"/>
          <p:cNvSpPr/>
          <p:nvPr/>
        </p:nvSpPr>
        <p:spPr>
          <a:xfrm>
            <a:off x="571500" y="6004471"/>
            <a:ext cx="11620500" cy="185738"/>
          </a:xfrm>
          <a:prstGeom prst="rect">
            <a:avLst/>
          </a:prstGeom>
          <a:noFill/>
          <a:ln/>
        </p:spPr>
        <p:txBody>
          <a:bodyPr vert="horz" wrap="square" lIns="0" tIns="0" rIns="0" bIns="0" rtlCol="0" anchor="ctr"/>
          <a:lstStyle/>
          <a:p>
            <a:pPr marL="0" indent="0">
              <a:lnSpc>
                <a:spcPts val="1463"/>
              </a:lnSpc>
              <a:buNone/>
            </a:pPr>
            <a:r>
              <a:rPr lang="en-US" sz="975" dirty="0">
                <a:solidFill>
                  <a:srgbClr val="9CA3AF"/>
                </a:solidFill>
              </a:rPr>
              <a:t>Source: ONS Suicides in England and Wales: 2024 registrations (Released 3 Oct 2025)</a:t>
            </a:r>
            <a:endParaRPr lang="en-US" sz="975" dirty="0"/>
          </a:p>
        </p:txBody>
      </p:sp>
      <p:sp>
        <p:nvSpPr>
          <p:cNvPr id="27" name="SK-4-text-26"/>
          <p:cNvSpPr/>
          <p:nvPr/>
        </p:nvSpPr>
        <p:spPr>
          <a:xfrm>
            <a:off x="7627590" y="1351508"/>
            <a:ext cx="318868" cy="2476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AKT</a:t>
            </a:r>
            <a:endParaRPr lang="en-US" sz="900" dirty="0"/>
          </a:p>
        </p:txBody>
      </p:sp>
      <p:sp>
        <p:nvSpPr>
          <p:cNvPr id="28" name="SK-4-text-27"/>
          <p:cNvSpPr/>
          <p:nvPr/>
        </p:nvSpPr>
        <p:spPr>
          <a:xfrm>
            <a:off x="8018115" y="1318171"/>
            <a:ext cx="417388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7B2CBF"/>
                </a:solidFill>
                <a:latin typeface="Inter" pitchFamily="34" charset="0"/>
                <a:ea typeface="Inter" pitchFamily="34" charset="-122"/>
                <a:cs typeface="Inter" pitchFamily="34" charset="-120"/>
              </a:rPr>
              <a:t>Common Risk Themes</a:t>
            </a:r>
            <a:endParaRPr lang="en-US" sz="1650" dirty="0"/>
          </a:p>
        </p:txBody>
      </p:sp>
      <p:sp>
        <p:nvSpPr>
          <p:cNvPr id="29" name="SK-4-text-28"/>
          <p:cNvSpPr/>
          <p:nvPr/>
        </p:nvSpPr>
        <p:spPr>
          <a:xfrm>
            <a:off x="7741890" y="1784896"/>
            <a:ext cx="4450110" cy="257175"/>
          </a:xfrm>
          <a:prstGeom prst="rect">
            <a:avLst/>
          </a:prstGeom>
          <a:noFill/>
          <a:ln/>
        </p:spPr>
        <p:txBody>
          <a:bodyPr vert="horz" wrap="square" lIns="0" tIns="0" rIns="0" bIns="0" rtlCol="0" anchor="ctr"/>
          <a:lstStyle/>
          <a:p>
            <a:pPr marL="0" indent="0" algn="l">
              <a:lnSpc>
                <a:spcPts val="2025"/>
              </a:lnSpc>
              <a:buNone/>
            </a:pPr>
            <a:r>
              <a:rPr lang="en-US" sz="1350" dirty="0">
                <a:solidFill>
                  <a:srgbClr val="111827"/>
                </a:solidFill>
              </a:rPr>
              <a:t>Male sex (3x higher risk)</a:t>
            </a:r>
            <a:endParaRPr lang="en-US" sz="1350" dirty="0"/>
          </a:p>
        </p:txBody>
      </p:sp>
      <p:sp>
        <p:nvSpPr>
          <p:cNvPr id="30" name="SK-4-text-29"/>
          <p:cNvSpPr/>
          <p:nvPr/>
        </p:nvSpPr>
        <p:spPr>
          <a:xfrm>
            <a:off x="7741890" y="2156371"/>
            <a:ext cx="4450110" cy="257175"/>
          </a:xfrm>
          <a:prstGeom prst="rect">
            <a:avLst/>
          </a:prstGeom>
          <a:noFill/>
          <a:ln/>
        </p:spPr>
        <p:txBody>
          <a:bodyPr vert="horz" wrap="square" lIns="0" tIns="0" rIns="0" bIns="0" rtlCol="0" anchor="ctr"/>
          <a:lstStyle/>
          <a:p>
            <a:pPr marL="0" indent="0" algn="l">
              <a:lnSpc>
                <a:spcPts val="2025"/>
              </a:lnSpc>
              <a:buNone/>
            </a:pPr>
            <a:r>
              <a:rPr lang="en-US" sz="1350" dirty="0">
                <a:solidFill>
                  <a:srgbClr val="111827"/>
                </a:solidFill>
              </a:rPr>
              <a:t>Middle age (40–60 years)</a:t>
            </a:r>
            <a:endParaRPr lang="en-US" sz="1350" dirty="0"/>
          </a:p>
        </p:txBody>
      </p:sp>
      <p:sp>
        <p:nvSpPr>
          <p:cNvPr id="31" name="SK-4-text-30"/>
          <p:cNvSpPr/>
          <p:nvPr/>
        </p:nvSpPr>
        <p:spPr>
          <a:xfrm>
            <a:off x="7741890" y="2527846"/>
            <a:ext cx="4450110" cy="257175"/>
          </a:xfrm>
          <a:prstGeom prst="rect">
            <a:avLst/>
          </a:prstGeom>
          <a:noFill/>
          <a:ln/>
        </p:spPr>
        <p:txBody>
          <a:bodyPr vert="horz" wrap="square" lIns="0" tIns="0" rIns="0" bIns="0" rtlCol="0" anchor="ctr"/>
          <a:lstStyle/>
          <a:p>
            <a:pPr marL="0" indent="0" algn="l">
              <a:lnSpc>
                <a:spcPts val="2025"/>
              </a:lnSpc>
              <a:buNone/>
            </a:pPr>
            <a:r>
              <a:rPr lang="en-US" sz="1350" dirty="0">
                <a:solidFill>
                  <a:srgbClr val="111827"/>
                </a:solidFill>
              </a:rPr>
              <a:t>Prior self-harm or attempts</a:t>
            </a:r>
            <a:endParaRPr lang="en-US" sz="1350" dirty="0"/>
          </a:p>
        </p:txBody>
      </p:sp>
      <p:sp>
        <p:nvSpPr>
          <p:cNvPr id="32" name="SK-4-text-31"/>
          <p:cNvSpPr/>
          <p:nvPr/>
        </p:nvSpPr>
        <p:spPr>
          <a:xfrm>
            <a:off x="7741890" y="2899321"/>
            <a:ext cx="4450110" cy="257175"/>
          </a:xfrm>
          <a:prstGeom prst="rect">
            <a:avLst/>
          </a:prstGeom>
          <a:noFill/>
          <a:ln/>
        </p:spPr>
        <p:txBody>
          <a:bodyPr vert="horz" wrap="square" lIns="0" tIns="0" rIns="0" bIns="0" rtlCol="0" anchor="ctr"/>
          <a:lstStyle/>
          <a:p>
            <a:pPr marL="0" indent="0" algn="l">
              <a:lnSpc>
                <a:spcPts val="2025"/>
              </a:lnSpc>
              <a:buNone/>
            </a:pPr>
            <a:r>
              <a:rPr lang="en-US" sz="1350" dirty="0">
                <a:solidFill>
                  <a:srgbClr val="111827"/>
                </a:solidFill>
              </a:rPr>
              <a:t>Diagnosed mental illness</a:t>
            </a:r>
            <a:endParaRPr lang="en-US" sz="1350" dirty="0"/>
          </a:p>
        </p:txBody>
      </p:sp>
      <p:sp>
        <p:nvSpPr>
          <p:cNvPr id="33" name="SK-4-text-32"/>
          <p:cNvSpPr/>
          <p:nvPr/>
        </p:nvSpPr>
        <p:spPr>
          <a:xfrm>
            <a:off x="7741890" y="3270796"/>
            <a:ext cx="4450110" cy="257175"/>
          </a:xfrm>
          <a:prstGeom prst="rect">
            <a:avLst/>
          </a:prstGeom>
          <a:noFill/>
          <a:ln/>
        </p:spPr>
        <p:txBody>
          <a:bodyPr vert="horz" wrap="square" lIns="0" tIns="0" rIns="0" bIns="0" rtlCol="0" anchor="ctr"/>
          <a:lstStyle/>
          <a:p>
            <a:pPr marL="0" indent="0" algn="l">
              <a:lnSpc>
                <a:spcPts val="2025"/>
              </a:lnSpc>
              <a:buNone/>
            </a:pPr>
            <a:r>
              <a:rPr lang="en-US" sz="1350" dirty="0">
                <a:solidFill>
                  <a:srgbClr val="111827"/>
                </a:solidFill>
              </a:rPr>
              <a:t>Substance &amp; alcohol misuse</a:t>
            </a:r>
            <a:endParaRPr lang="en-US" sz="1350" dirty="0"/>
          </a:p>
        </p:txBody>
      </p:sp>
      <p:sp>
        <p:nvSpPr>
          <p:cNvPr id="34" name="SK-4-text-33"/>
          <p:cNvSpPr/>
          <p:nvPr/>
        </p:nvSpPr>
        <p:spPr>
          <a:xfrm>
            <a:off x="7741890" y="3642271"/>
            <a:ext cx="4450110" cy="257175"/>
          </a:xfrm>
          <a:prstGeom prst="rect">
            <a:avLst/>
          </a:prstGeom>
          <a:noFill/>
          <a:ln/>
        </p:spPr>
        <p:txBody>
          <a:bodyPr vert="horz" wrap="square" lIns="0" tIns="0" rIns="0" bIns="0" rtlCol="0" anchor="ctr"/>
          <a:lstStyle/>
          <a:p>
            <a:pPr marL="0" indent="0" algn="l">
              <a:lnSpc>
                <a:spcPts val="2025"/>
              </a:lnSpc>
              <a:buNone/>
            </a:pPr>
            <a:r>
              <a:rPr lang="en-US" sz="1350" dirty="0">
                <a:solidFill>
                  <a:srgbClr val="111827"/>
                </a:solidFill>
              </a:rPr>
              <a:t>Social isolation &amp; living alone</a:t>
            </a:r>
            <a:endParaRPr lang="en-US" sz="1350" dirty="0"/>
          </a:p>
        </p:txBody>
      </p:sp>
      <p:sp>
        <p:nvSpPr>
          <p:cNvPr id="35" name="SK-4-text-34"/>
          <p:cNvSpPr/>
          <p:nvPr/>
        </p:nvSpPr>
        <p:spPr>
          <a:xfrm>
            <a:off x="7551390" y="6110288"/>
            <a:ext cx="4640610" cy="214313"/>
          </a:xfrm>
          <a:prstGeom prst="rect">
            <a:avLst/>
          </a:prstGeom>
          <a:noFill/>
          <a:ln/>
        </p:spPr>
        <p:txBody>
          <a:bodyPr vert="horz" wrap="square" lIns="0" tIns="0" rIns="0" bIns="0" rtlCol="0" anchor="ctr"/>
          <a:lstStyle/>
          <a:p>
            <a:pPr marL="0" indent="0">
              <a:lnSpc>
                <a:spcPts val="1688"/>
              </a:lnSpc>
              <a:buNone/>
            </a:pPr>
            <a:r>
              <a:rPr lang="en-US" sz="1125" b="1" i="1" dirty="0">
                <a:solidFill>
                  <a:srgbClr val="7B2CBF"/>
                </a:solidFill>
              </a:rPr>
              <a:t>Note: These are population trends; individual risk is dynamic.</a:t>
            </a:r>
            <a:endParaRPr lang="en-US" sz="1125" dirty="0"/>
          </a:p>
        </p:txBody>
      </p:sp>
      <p:sp>
        <p:nvSpPr>
          <p:cNvPr id="36" name="SK-4-text-35"/>
          <p:cNvSpPr/>
          <p:nvPr/>
        </p:nvSpPr>
        <p:spPr>
          <a:xfrm>
            <a:off x="571500" y="6467475"/>
            <a:ext cx="3436620" cy="200025"/>
          </a:xfrm>
          <a:prstGeom prst="rect">
            <a:avLst/>
          </a:prstGeom>
          <a:noFill/>
          <a:ln/>
        </p:spPr>
        <p:txBody>
          <a:bodyPr vert="horz" wrap="square" lIns="0" tIns="0" rIns="0" bIns="0" rtlCol="0" anchor="ctr"/>
          <a:lstStyle/>
          <a:p>
            <a:pPr marL="0" indent="0">
              <a:lnSpc>
                <a:spcPts val="1575"/>
              </a:lnSpc>
              <a:buNone/>
            </a:pPr>
            <a:r>
              <a:rPr lang="en-US" sz="1050" dirty="0">
                <a:solidFill>
                  <a:srgbClr val="9CA3AF"/>
                </a:solidFill>
              </a:rPr>
              <a:t>www.bradfordvts.co.uk</a:t>
            </a:r>
            <a:endParaRPr lang="en-US" sz="1050" dirty="0"/>
          </a:p>
        </p:txBody>
      </p:sp>
      <p:sp>
        <p:nvSpPr>
          <p:cNvPr id="37" name="SK-4-text-36"/>
          <p:cNvSpPr/>
          <p:nvPr/>
        </p:nvSpPr>
        <p:spPr>
          <a:xfrm>
            <a:off x="9077325" y="6467475"/>
            <a:ext cx="3114675" cy="200025"/>
          </a:xfrm>
          <a:prstGeom prst="rect">
            <a:avLst/>
          </a:prstGeom>
          <a:noFill/>
          <a:ln/>
        </p:spPr>
        <p:txBody>
          <a:bodyPr vert="horz" wrap="square" lIns="0" tIns="0" rIns="0" bIns="0" rtlCol="0" anchor="ctr"/>
          <a:lstStyle/>
          <a:p>
            <a:pPr marL="0" indent="0">
              <a:lnSpc>
                <a:spcPts val="1575"/>
              </a:lnSpc>
              <a:buNone/>
            </a:pPr>
            <a:r>
              <a:rPr lang="en-US" sz="1050" dirty="0">
                <a:solidFill>
                  <a:srgbClr val="9CA3AF"/>
                </a:solidFill>
              </a:rPr>
              <a:t>Created July 2026 • NICE 2024 Standards</a:t>
            </a:r>
            <a:endParaRPr lang="en-US" sz="105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31-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31-img-2" descr="preencoded.png"/>
          <p:cNvPicPr>
            <a:picLocks noChangeAspect="1"/>
          </p:cNvPicPr>
          <p:nvPr/>
        </p:nvPicPr>
        <p:blipFill>
          <a:blip r:embed="rId4"/>
          <a:stretch>
            <a:fillRect/>
          </a:stretch>
        </p:blipFill>
        <p:spPr>
          <a:xfrm>
            <a:off x="571500" y="304800"/>
            <a:ext cx="57150" cy="381000"/>
          </a:xfrm>
          <a:prstGeom prst="rect">
            <a:avLst/>
          </a:prstGeom>
        </p:spPr>
      </p:pic>
      <p:pic>
        <p:nvPicPr>
          <p:cNvPr id="4" name="SK-31-img-3" descr="preencoded.png"/>
          <p:cNvPicPr>
            <a:picLocks noChangeAspect="1"/>
          </p:cNvPicPr>
          <p:nvPr/>
        </p:nvPicPr>
        <p:blipFill>
          <a:blip r:embed="rId5"/>
          <a:stretch>
            <a:fillRect/>
          </a:stretch>
        </p:blipFill>
        <p:spPr>
          <a:xfrm>
            <a:off x="571500" y="1089571"/>
            <a:ext cx="5410200" cy="2286000"/>
          </a:xfrm>
          <a:prstGeom prst="rect">
            <a:avLst/>
          </a:prstGeom>
        </p:spPr>
      </p:pic>
      <p:pic>
        <p:nvPicPr>
          <p:cNvPr id="5" name="SK-31-img-4" descr="preencoded.png"/>
          <p:cNvPicPr>
            <a:picLocks noChangeAspect="1"/>
          </p:cNvPicPr>
          <p:nvPr/>
        </p:nvPicPr>
        <p:blipFill>
          <a:blip r:embed="rId6"/>
          <a:stretch>
            <a:fillRect/>
          </a:stretch>
        </p:blipFill>
        <p:spPr>
          <a:xfrm>
            <a:off x="723900" y="1213396"/>
            <a:ext cx="5105400" cy="314325"/>
          </a:xfrm>
          <a:prstGeom prst="rect">
            <a:avLst/>
          </a:prstGeom>
        </p:spPr>
      </p:pic>
      <p:pic>
        <p:nvPicPr>
          <p:cNvPr id="6" name="SK-31-img-5" descr="preencoded.png"/>
          <p:cNvPicPr>
            <a:picLocks noChangeAspect="1"/>
          </p:cNvPicPr>
          <p:nvPr/>
        </p:nvPicPr>
        <p:blipFill>
          <a:blip r:embed="rId7"/>
          <a:stretch>
            <a:fillRect/>
          </a:stretch>
        </p:blipFill>
        <p:spPr>
          <a:xfrm>
            <a:off x="723900" y="1246733"/>
            <a:ext cx="238125" cy="190500"/>
          </a:xfrm>
          <a:prstGeom prst="rect">
            <a:avLst/>
          </a:prstGeom>
        </p:spPr>
      </p:pic>
      <p:pic>
        <p:nvPicPr>
          <p:cNvPr id="7" name="SK-31-img-6" descr="preencoded.png"/>
          <p:cNvPicPr>
            <a:picLocks noChangeAspect="1"/>
          </p:cNvPicPr>
          <p:nvPr/>
        </p:nvPicPr>
        <p:blipFill>
          <a:blip r:embed="rId8"/>
          <a:stretch>
            <a:fillRect/>
          </a:stretch>
        </p:blipFill>
        <p:spPr>
          <a:xfrm>
            <a:off x="571500" y="3499396"/>
            <a:ext cx="5410200" cy="1743075"/>
          </a:xfrm>
          <a:prstGeom prst="rect">
            <a:avLst/>
          </a:prstGeom>
        </p:spPr>
      </p:pic>
      <p:pic>
        <p:nvPicPr>
          <p:cNvPr id="8" name="SK-31-img-7" descr="preencoded.png"/>
          <p:cNvPicPr>
            <a:picLocks noChangeAspect="1"/>
          </p:cNvPicPr>
          <p:nvPr/>
        </p:nvPicPr>
        <p:blipFill>
          <a:blip r:embed="rId6"/>
          <a:stretch>
            <a:fillRect/>
          </a:stretch>
        </p:blipFill>
        <p:spPr>
          <a:xfrm>
            <a:off x="723900" y="3623221"/>
            <a:ext cx="5105400" cy="314325"/>
          </a:xfrm>
          <a:prstGeom prst="rect">
            <a:avLst/>
          </a:prstGeom>
        </p:spPr>
      </p:pic>
      <p:pic>
        <p:nvPicPr>
          <p:cNvPr id="9" name="SK-31-img-8" descr="preencoded.png"/>
          <p:cNvPicPr>
            <a:picLocks noChangeAspect="1"/>
          </p:cNvPicPr>
          <p:nvPr/>
        </p:nvPicPr>
        <p:blipFill>
          <a:blip r:embed="rId9"/>
          <a:stretch>
            <a:fillRect/>
          </a:stretch>
        </p:blipFill>
        <p:spPr>
          <a:xfrm>
            <a:off x="723900" y="3656558"/>
            <a:ext cx="238125" cy="190500"/>
          </a:xfrm>
          <a:prstGeom prst="rect">
            <a:avLst/>
          </a:prstGeom>
        </p:spPr>
      </p:pic>
      <p:pic>
        <p:nvPicPr>
          <p:cNvPr id="10" name="SK-31-img-9" descr="preencoded.png"/>
          <p:cNvPicPr>
            <a:picLocks noChangeAspect="1"/>
          </p:cNvPicPr>
          <p:nvPr/>
        </p:nvPicPr>
        <p:blipFill>
          <a:blip r:embed="rId8"/>
          <a:stretch>
            <a:fillRect/>
          </a:stretch>
        </p:blipFill>
        <p:spPr>
          <a:xfrm>
            <a:off x="6210300" y="1089571"/>
            <a:ext cx="5410200" cy="1743075"/>
          </a:xfrm>
          <a:prstGeom prst="rect">
            <a:avLst/>
          </a:prstGeom>
        </p:spPr>
      </p:pic>
      <p:pic>
        <p:nvPicPr>
          <p:cNvPr id="11" name="SK-31-img-10" descr="preencoded.png"/>
          <p:cNvPicPr>
            <a:picLocks noChangeAspect="1"/>
          </p:cNvPicPr>
          <p:nvPr/>
        </p:nvPicPr>
        <p:blipFill>
          <a:blip r:embed="rId6"/>
          <a:stretch>
            <a:fillRect/>
          </a:stretch>
        </p:blipFill>
        <p:spPr>
          <a:xfrm>
            <a:off x="6362700" y="1213396"/>
            <a:ext cx="5105400" cy="314325"/>
          </a:xfrm>
          <a:prstGeom prst="rect">
            <a:avLst/>
          </a:prstGeom>
        </p:spPr>
      </p:pic>
      <p:pic>
        <p:nvPicPr>
          <p:cNvPr id="12" name="SK-31-img-11" descr="preencoded.png"/>
          <p:cNvPicPr>
            <a:picLocks noChangeAspect="1"/>
          </p:cNvPicPr>
          <p:nvPr/>
        </p:nvPicPr>
        <p:blipFill>
          <a:blip r:embed="rId10"/>
          <a:stretch>
            <a:fillRect/>
          </a:stretch>
        </p:blipFill>
        <p:spPr>
          <a:xfrm>
            <a:off x="6362700" y="1246733"/>
            <a:ext cx="238125" cy="190500"/>
          </a:xfrm>
          <a:prstGeom prst="rect">
            <a:avLst/>
          </a:prstGeom>
        </p:spPr>
      </p:pic>
      <p:pic>
        <p:nvPicPr>
          <p:cNvPr id="13" name="SK-31-img-12" descr="preencoded.png"/>
          <p:cNvPicPr>
            <a:picLocks noChangeAspect="1"/>
          </p:cNvPicPr>
          <p:nvPr/>
        </p:nvPicPr>
        <p:blipFill>
          <a:blip r:embed="rId8"/>
          <a:stretch>
            <a:fillRect/>
          </a:stretch>
        </p:blipFill>
        <p:spPr>
          <a:xfrm>
            <a:off x="6210300" y="2956471"/>
            <a:ext cx="5410200" cy="1743075"/>
          </a:xfrm>
          <a:prstGeom prst="rect">
            <a:avLst/>
          </a:prstGeom>
        </p:spPr>
      </p:pic>
      <p:pic>
        <p:nvPicPr>
          <p:cNvPr id="14" name="SK-31-img-13" descr="preencoded.png"/>
          <p:cNvPicPr>
            <a:picLocks noChangeAspect="1"/>
          </p:cNvPicPr>
          <p:nvPr/>
        </p:nvPicPr>
        <p:blipFill>
          <a:blip r:embed="rId6"/>
          <a:stretch>
            <a:fillRect/>
          </a:stretch>
        </p:blipFill>
        <p:spPr>
          <a:xfrm>
            <a:off x="6362700" y="3080296"/>
            <a:ext cx="5105400" cy="314325"/>
          </a:xfrm>
          <a:prstGeom prst="rect">
            <a:avLst/>
          </a:prstGeom>
        </p:spPr>
      </p:pic>
      <p:pic>
        <p:nvPicPr>
          <p:cNvPr id="15" name="SK-31-img-14" descr="preencoded.png"/>
          <p:cNvPicPr>
            <a:picLocks noChangeAspect="1"/>
          </p:cNvPicPr>
          <p:nvPr/>
        </p:nvPicPr>
        <p:blipFill>
          <a:blip r:embed="rId11"/>
          <a:stretch>
            <a:fillRect/>
          </a:stretch>
        </p:blipFill>
        <p:spPr>
          <a:xfrm>
            <a:off x="6362700" y="3113633"/>
            <a:ext cx="238125" cy="190500"/>
          </a:xfrm>
          <a:prstGeom prst="rect">
            <a:avLst/>
          </a:prstGeom>
        </p:spPr>
      </p:pic>
      <p:pic>
        <p:nvPicPr>
          <p:cNvPr id="16" name="SK-31-img-15" descr="preencoded.png"/>
          <p:cNvPicPr>
            <a:picLocks noChangeAspect="1"/>
          </p:cNvPicPr>
          <p:nvPr/>
        </p:nvPicPr>
        <p:blipFill>
          <a:blip r:embed="rId12"/>
          <a:stretch>
            <a:fillRect/>
          </a:stretch>
        </p:blipFill>
        <p:spPr>
          <a:xfrm>
            <a:off x="571500" y="5394871"/>
            <a:ext cx="11049000" cy="822722"/>
          </a:xfrm>
          <a:prstGeom prst="rect">
            <a:avLst/>
          </a:prstGeom>
        </p:spPr>
      </p:pic>
      <p:pic>
        <p:nvPicPr>
          <p:cNvPr id="17" name="SK-31-img-16" descr="preencoded.png"/>
          <p:cNvPicPr>
            <a:picLocks noChangeAspect="1"/>
          </p:cNvPicPr>
          <p:nvPr/>
        </p:nvPicPr>
        <p:blipFill>
          <a:blip r:embed="rId13"/>
          <a:stretch>
            <a:fillRect/>
          </a:stretch>
        </p:blipFill>
        <p:spPr>
          <a:xfrm>
            <a:off x="723900" y="5663357"/>
            <a:ext cx="285750" cy="285750"/>
          </a:xfrm>
          <a:prstGeom prst="rect">
            <a:avLst/>
          </a:prstGeom>
        </p:spPr>
      </p:pic>
      <p:sp>
        <p:nvSpPr>
          <p:cNvPr id="18" name="SK-31-text-17"/>
          <p:cNvSpPr/>
          <p:nvPr/>
        </p:nvSpPr>
        <p:spPr>
          <a:xfrm>
            <a:off x="781050" y="304800"/>
            <a:ext cx="11410950" cy="365671"/>
          </a:xfrm>
          <a:prstGeom prst="rect">
            <a:avLst/>
          </a:prstGeom>
          <a:noFill/>
          <a:ln/>
        </p:spPr>
        <p:txBody>
          <a:bodyPr vert="horz" wrap="square" lIns="0" tIns="0" rIns="0" bIns="0" rtlCol="0" anchor="ctr"/>
          <a:lstStyle/>
          <a:p>
            <a:pPr marL="0" indent="0">
              <a:lnSpc>
                <a:spcPts val="2880"/>
              </a:lnSpc>
              <a:buNone/>
            </a:pPr>
            <a:r>
              <a:rPr lang="en-US" sz="2400" b="1" kern="0" spc="-38" dirty="0">
                <a:solidFill>
                  <a:srgbClr val="111827"/>
                </a:solidFill>
                <a:latin typeface="Inter" pitchFamily="34" charset="0"/>
                <a:ea typeface="Inter" pitchFamily="34" charset="-122"/>
                <a:cs typeface="Inter" pitchFamily="34" charset="-120"/>
              </a:rPr>
              <a:t>CRISIS RESOURCES AND SIGNPOSTING</a:t>
            </a:r>
            <a:endParaRPr lang="en-US" sz="2400" dirty="0"/>
          </a:p>
        </p:txBody>
      </p:sp>
      <p:sp>
        <p:nvSpPr>
          <p:cNvPr id="19" name="SK-31-text-18"/>
          <p:cNvSpPr/>
          <p:nvPr/>
        </p:nvSpPr>
        <p:spPr>
          <a:xfrm>
            <a:off x="781050" y="708571"/>
            <a:ext cx="7437120" cy="200025"/>
          </a:xfrm>
          <a:prstGeom prst="rect">
            <a:avLst/>
          </a:prstGeom>
          <a:noFill/>
          <a:ln/>
        </p:spPr>
        <p:txBody>
          <a:bodyPr vert="horz" wrap="square" lIns="0" tIns="0" rIns="0" bIns="0" rtlCol="0" anchor="ctr"/>
          <a:lstStyle/>
          <a:p>
            <a:pPr marL="0" indent="0">
              <a:lnSpc>
                <a:spcPts val="1575"/>
              </a:lnSpc>
              <a:buNone/>
            </a:pPr>
            <a:r>
              <a:rPr lang="en-US" sz="1050" b="1" kern="0" spc="42" dirty="0">
                <a:solidFill>
                  <a:srgbClr val="9CA3AF"/>
                </a:solidFill>
              </a:rPr>
              <a:t>BRADFORD VTS TEACHING DECK • CLINICAL GUIDANCE</a:t>
            </a:r>
            <a:endParaRPr lang="en-US" sz="1050" dirty="0"/>
          </a:p>
        </p:txBody>
      </p:sp>
      <p:sp>
        <p:nvSpPr>
          <p:cNvPr id="20" name="SK-31-text-19"/>
          <p:cNvSpPr/>
          <p:nvPr/>
        </p:nvSpPr>
        <p:spPr>
          <a:xfrm>
            <a:off x="1057275" y="1213396"/>
            <a:ext cx="461200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11827"/>
                </a:solidFill>
                <a:latin typeface="Inter" pitchFamily="34" charset="0"/>
                <a:ea typeface="Inter" pitchFamily="34" charset="-122"/>
                <a:cs typeface="Inter" pitchFamily="34" charset="-120"/>
              </a:rPr>
              <a:t>Immediate Crisis Lines</a:t>
            </a:r>
            <a:endParaRPr lang="en-US" sz="1350" dirty="0"/>
          </a:p>
        </p:txBody>
      </p:sp>
      <p:sp>
        <p:nvSpPr>
          <p:cNvPr id="21" name="SK-31-text-20"/>
          <p:cNvSpPr/>
          <p:nvPr/>
        </p:nvSpPr>
        <p:spPr>
          <a:xfrm>
            <a:off x="723900" y="1670596"/>
            <a:ext cx="51816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11827"/>
                </a:solidFill>
              </a:rPr>
              <a:t>Samaritans</a:t>
            </a:r>
            <a:endParaRPr lang="en-US" sz="1200" dirty="0"/>
          </a:p>
        </p:txBody>
      </p:sp>
      <p:sp>
        <p:nvSpPr>
          <p:cNvPr id="22" name="SK-31-text-21"/>
          <p:cNvSpPr/>
          <p:nvPr/>
        </p:nvSpPr>
        <p:spPr>
          <a:xfrm>
            <a:off x="723900" y="1918246"/>
            <a:ext cx="6400800" cy="200025"/>
          </a:xfrm>
          <a:prstGeom prst="rect">
            <a:avLst/>
          </a:prstGeom>
          <a:noFill/>
          <a:ln/>
        </p:spPr>
        <p:txBody>
          <a:bodyPr vert="horz" wrap="square" lIns="0" tIns="0" rIns="0" bIns="0" rtlCol="0" anchor="ctr"/>
          <a:lstStyle/>
          <a:p>
            <a:pPr marL="0" indent="0">
              <a:lnSpc>
                <a:spcPts val="1575"/>
              </a:lnSpc>
              <a:buNone/>
            </a:pPr>
            <a:r>
              <a:rPr lang="en-US" sz="1050" dirty="0">
                <a:solidFill>
                  <a:srgbClr val="4B5563"/>
                </a:solidFill>
              </a:rPr>
              <a:t>Call </a:t>
            </a:r>
            <a:r>
              <a:rPr lang="en-US" sz="1050" b="1" dirty="0">
                <a:solidFill>
                  <a:srgbClr val="4B5563"/>
                </a:solidFill>
              </a:rPr>
              <a:t>116 123</a:t>
            </a:r>
            <a:r>
              <a:rPr lang="en-US" sz="1050" dirty="0">
                <a:solidFill>
                  <a:srgbClr val="4B5563"/>
                </a:solidFill>
              </a:rPr>
              <a:t> (24/7, free, UK-wide)</a:t>
            </a:r>
            <a:endParaRPr lang="en-US" sz="1050" dirty="0"/>
          </a:p>
        </p:txBody>
      </p:sp>
      <p:sp>
        <p:nvSpPr>
          <p:cNvPr id="23" name="SK-31-text-22"/>
          <p:cNvSpPr/>
          <p:nvPr/>
        </p:nvSpPr>
        <p:spPr>
          <a:xfrm>
            <a:off x="723900" y="2213521"/>
            <a:ext cx="51816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11827"/>
                </a:solidFill>
              </a:rPr>
              <a:t>Shout Text Line</a:t>
            </a:r>
            <a:endParaRPr lang="en-US" sz="1200" dirty="0"/>
          </a:p>
        </p:txBody>
      </p:sp>
      <p:sp>
        <p:nvSpPr>
          <p:cNvPr id="24" name="SK-31-text-23"/>
          <p:cNvSpPr/>
          <p:nvPr/>
        </p:nvSpPr>
        <p:spPr>
          <a:xfrm>
            <a:off x="723900" y="2461171"/>
            <a:ext cx="7414260" cy="200025"/>
          </a:xfrm>
          <a:prstGeom prst="rect">
            <a:avLst/>
          </a:prstGeom>
          <a:noFill/>
          <a:ln/>
        </p:spPr>
        <p:txBody>
          <a:bodyPr vert="horz" wrap="square" lIns="0" tIns="0" rIns="0" bIns="0" rtlCol="0" anchor="ctr"/>
          <a:lstStyle/>
          <a:p>
            <a:pPr marL="0" indent="0">
              <a:lnSpc>
                <a:spcPts val="1575"/>
              </a:lnSpc>
              <a:buNone/>
            </a:pPr>
            <a:r>
              <a:rPr lang="en-US" sz="1050" dirty="0">
                <a:solidFill>
                  <a:srgbClr val="4B5563"/>
                </a:solidFill>
              </a:rPr>
              <a:t>Text </a:t>
            </a:r>
            <a:r>
              <a:rPr lang="en-US" sz="1050" b="1" dirty="0">
                <a:solidFill>
                  <a:srgbClr val="4B5563"/>
                </a:solidFill>
              </a:rPr>
              <a:t>"SHOUT" to 85258</a:t>
            </a:r>
            <a:r>
              <a:rPr lang="en-US" sz="1050" dirty="0">
                <a:solidFill>
                  <a:srgbClr val="4B5563"/>
                </a:solidFill>
              </a:rPr>
              <a:t> (24/7 text support)</a:t>
            </a:r>
            <a:endParaRPr lang="en-US" sz="1050" dirty="0"/>
          </a:p>
        </p:txBody>
      </p:sp>
      <p:sp>
        <p:nvSpPr>
          <p:cNvPr id="25" name="SK-31-text-24"/>
          <p:cNvSpPr/>
          <p:nvPr/>
        </p:nvSpPr>
        <p:spPr>
          <a:xfrm>
            <a:off x="723900" y="2756446"/>
            <a:ext cx="51816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11827"/>
                </a:solidFill>
              </a:rPr>
              <a:t>NHS 111 (Option 2)</a:t>
            </a:r>
            <a:endParaRPr lang="en-US" sz="1200" dirty="0"/>
          </a:p>
        </p:txBody>
      </p:sp>
      <p:sp>
        <p:nvSpPr>
          <p:cNvPr id="26" name="SK-31-text-25"/>
          <p:cNvSpPr/>
          <p:nvPr/>
        </p:nvSpPr>
        <p:spPr>
          <a:xfrm>
            <a:off x="723900" y="3004096"/>
            <a:ext cx="6957060" cy="200025"/>
          </a:xfrm>
          <a:prstGeom prst="rect">
            <a:avLst/>
          </a:prstGeom>
          <a:noFill/>
          <a:ln/>
        </p:spPr>
        <p:txBody>
          <a:bodyPr vert="horz" wrap="square" lIns="0" tIns="0" rIns="0" bIns="0" rtlCol="0" anchor="ctr"/>
          <a:lstStyle/>
          <a:p>
            <a:pPr marL="0" indent="0">
              <a:lnSpc>
                <a:spcPts val="1575"/>
              </a:lnSpc>
              <a:buNone/>
            </a:pPr>
            <a:r>
              <a:rPr lang="en-US" sz="1050" dirty="0">
                <a:solidFill>
                  <a:srgbClr val="4B5563"/>
                </a:solidFill>
              </a:rPr>
              <a:t>Direct access to Mental Health Crisis Teams</a:t>
            </a:r>
            <a:endParaRPr lang="en-US" sz="1050" dirty="0"/>
          </a:p>
        </p:txBody>
      </p:sp>
      <p:sp>
        <p:nvSpPr>
          <p:cNvPr id="27" name="SK-31-text-26"/>
          <p:cNvSpPr/>
          <p:nvPr/>
        </p:nvSpPr>
        <p:spPr>
          <a:xfrm>
            <a:off x="1057275" y="3623221"/>
            <a:ext cx="378904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11827"/>
                </a:solidFill>
                <a:latin typeface="Inter" pitchFamily="34" charset="0"/>
                <a:ea typeface="Inter" pitchFamily="34" charset="-122"/>
                <a:cs typeface="Inter" pitchFamily="34" charset="-120"/>
              </a:rPr>
              <a:t>Specialist Support</a:t>
            </a:r>
            <a:endParaRPr lang="en-US" sz="1350" dirty="0"/>
          </a:p>
        </p:txBody>
      </p:sp>
      <p:sp>
        <p:nvSpPr>
          <p:cNvPr id="28" name="SK-31-text-27"/>
          <p:cNvSpPr/>
          <p:nvPr/>
        </p:nvSpPr>
        <p:spPr>
          <a:xfrm>
            <a:off x="723900" y="4080421"/>
            <a:ext cx="51816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11827"/>
                </a:solidFill>
              </a:rPr>
              <a:t>PAPYRUS (HOPELINE247)</a:t>
            </a:r>
            <a:endParaRPr lang="en-US" sz="1200" dirty="0"/>
          </a:p>
        </p:txBody>
      </p:sp>
      <p:sp>
        <p:nvSpPr>
          <p:cNvPr id="29" name="SK-31-text-28"/>
          <p:cNvSpPr/>
          <p:nvPr/>
        </p:nvSpPr>
        <p:spPr>
          <a:xfrm>
            <a:off x="723900" y="4328071"/>
            <a:ext cx="6027420" cy="200025"/>
          </a:xfrm>
          <a:prstGeom prst="rect">
            <a:avLst/>
          </a:prstGeom>
          <a:noFill/>
          <a:ln/>
        </p:spPr>
        <p:txBody>
          <a:bodyPr vert="horz" wrap="square" lIns="0" tIns="0" rIns="0" bIns="0" rtlCol="0" anchor="ctr"/>
          <a:lstStyle/>
          <a:p>
            <a:pPr marL="0" indent="0">
              <a:lnSpc>
                <a:spcPts val="1575"/>
              </a:lnSpc>
              <a:buNone/>
            </a:pPr>
            <a:r>
              <a:rPr lang="en-US" sz="1050" dirty="0">
                <a:solidFill>
                  <a:srgbClr val="4B5563"/>
                </a:solidFill>
              </a:rPr>
              <a:t>Under 35s: Call </a:t>
            </a:r>
            <a:r>
              <a:rPr lang="en-US" sz="1050" b="1" dirty="0">
                <a:solidFill>
                  <a:srgbClr val="4B5563"/>
                </a:solidFill>
              </a:rPr>
              <a:t>0800 068 4141</a:t>
            </a:r>
            <a:endParaRPr lang="en-US" sz="1050" dirty="0"/>
          </a:p>
        </p:txBody>
      </p:sp>
      <p:sp>
        <p:nvSpPr>
          <p:cNvPr id="30" name="SK-31-text-29"/>
          <p:cNvSpPr/>
          <p:nvPr/>
        </p:nvSpPr>
        <p:spPr>
          <a:xfrm>
            <a:off x="723900" y="4623346"/>
            <a:ext cx="73914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11827"/>
                </a:solidFill>
              </a:rPr>
              <a:t>CALM (Campaign Against Living Miserably)</a:t>
            </a:r>
            <a:endParaRPr lang="en-US" sz="1200" dirty="0"/>
          </a:p>
        </p:txBody>
      </p:sp>
      <p:sp>
        <p:nvSpPr>
          <p:cNvPr id="31" name="SK-31-text-30"/>
          <p:cNvSpPr/>
          <p:nvPr/>
        </p:nvSpPr>
        <p:spPr>
          <a:xfrm>
            <a:off x="723900" y="4870996"/>
            <a:ext cx="6454140" cy="200025"/>
          </a:xfrm>
          <a:prstGeom prst="rect">
            <a:avLst/>
          </a:prstGeom>
          <a:noFill/>
          <a:ln/>
        </p:spPr>
        <p:txBody>
          <a:bodyPr vert="horz" wrap="square" lIns="0" tIns="0" rIns="0" bIns="0" rtlCol="0" anchor="ctr"/>
          <a:lstStyle/>
          <a:p>
            <a:pPr marL="0" indent="0">
              <a:lnSpc>
                <a:spcPts val="1575"/>
              </a:lnSpc>
              <a:buNone/>
            </a:pPr>
            <a:r>
              <a:rPr lang="en-US" sz="1050" dirty="0">
                <a:solidFill>
                  <a:srgbClr val="4B5563"/>
                </a:solidFill>
              </a:rPr>
              <a:t>Call </a:t>
            </a:r>
            <a:r>
              <a:rPr lang="en-US" sz="1050" b="1" dirty="0">
                <a:solidFill>
                  <a:srgbClr val="4B5563"/>
                </a:solidFill>
              </a:rPr>
              <a:t>0800 58 58 58</a:t>
            </a:r>
            <a:r>
              <a:rPr lang="en-US" sz="1050" dirty="0">
                <a:solidFill>
                  <a:srgbClr val="4B5563"/>
                </a:solidFill>
              </a:rPr>
              <a:t> (5pm–Midnight)</a:t>
            </a:r>
            <a:endParaRPr lang="en-US" sz="1050" dirty="0"/>
          </a:p>
        </p:txBody>
      </p:sp>
      <p:sp>
        <p:nvSpPr>
          <p:cNvPr id="32" name="SK-31-text-31"/>
          <p:cNvSpPr/>
          <p:nvPr/>
        </p:nvSpPr>
        <p:spPr>
          <a:xfrm>
            <a:off x="6696075" y="1213396"/>
            <a:ext cx="42005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11827"/>
                </a:solidFill>
                <a:latin typeface="Inter" pitchFamily="34" charset="0"/>
                <a:ea typeface="Inter" pitchFamily="34" charset="-122"/>
                <a:cs typeface="Inter" pitchFamily="34" charset="-120"/>
              </a:rPr>
              <a:t>Digital Tools &amp; Apps</a:t>
            </a:r>
            <a:endParaRPr lang="en-US" sz="1350" dirty="0"/>
          </a:p>
        </p:txBody>
      </p:sp>
      <p:sp>
        <p:nvSpPr>
          <p:cNvPr id="33" name="SK-31-text-32"/>
          <p:cNvSpPr/>
          <p:nvPr/>
        </p:nvSpPr>
        <p:spPr>
          <a:xfrm>
            <a:off x="6362700" y="1670596"/>
            <a:ext cx="51816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11827"/>
                </a:solidFill>
              </a:rPr>
              <a:t>Stay Alive App</a:t>
            </a:r>
            <a:endParaRPr lang="en-US" sz="1200" dirty="0"/>
          </a:p>
        </p:txBody>
      </p:sp>
      <p:sp>
        <p:nvSpPr>
          <p:cNvPr id="34" name="SK-31-text-33"/>
          <p:cNvSpPr/>
          <p:nvPr/>
        </p:nvSpPr>
        <p:spPr>
          <a:xfrm>
            <a:off x="6362700" y="1918246"/>
            <a:ext cx="5829300" cy="200025"/>
          </a:xfrm>
          <a:prstGeom prst="rect">
            <a:avLst/>
          </a:prstGeom>
          <a:noFill/>
          <a:ln/>
        </p:spPr>
        <p:txBody>
          <a:bodyPr vert="horz" wrap="square" lIns="0" tIns="0" rIns="0" bIns="0" rtlCol="0" anchor="ctr"/>
          <a:lstStyle/>
          <a:p>
            <a:pPr marL="0" indent="0">
              <a:lnSpc>
                <a:spcPts val="1575"/>
              </a:lnSpc>
              <a:buNone/>
            </a:pPr>
            <a:r>
              <a:rPr lang="en-US" sz="1050" dirty="0">
                <a:solidFill>
                  <a:srgbClr val="4B5563"/>
                </a:solidFill>
              </a:rPr>
              <a:t>Pocket suicide prevention resource with safety plan features</a:t>
            </a:r>
            <a:endParaRPr lang="en-US" sz="1050" dirty="0"/>
          </a:p>
        </p:txBody>
      </p:sp>
      <p:sp>
        <p:nvSpPr>
          <p:cNvPr id="35" name="SK-31-text-34"/>
          <p:cNvSpPr/>
          <p:nvPr/>
        </p:nvSpPr>
        <p:spPr>
          <a:xfrm>
            <a:off x="6362700" y="2213521"/>
            <a:ext cx="51816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11827"/>
                </a:solidFill>
              </a:rPr>
              <a:t>Hub of Hope</a:t>
            </a:r>
            <a:endParaRPr lang="en-US" sz="1200" dirty="0"/>
          </a:p>
        </p:txBody>
      </p:sp>
      <p:sp>
        <p:nvSpPr>
          <p:cNvPr id="36" name="SK-31-text-35"/>
          <p:cNvSpPr/>
          <p:nvPr/>
        </p:nvSpPr>
        <p:spPr>
          <a:xfrm>
            <a:off x="6362700" y="2461171"/>
            <a:ext cx="5829300" cy="200025"/>
          </a:xfrm>
          <a:prstGeom prst="rect">
            <a:avLst/>
          </a:prstGeom>
          <a:noFill/>
          <a:ln/>
        </p:spPr>
        <p:txBody>
          <a:bodyPr vert="horz" wrap="square" lIns="0" tIns="0" rIns="0" bIns="0" rtlCol="0" anchor="ctr"/>
          <a:lstStyle/>
          <a:p>
            <a:pPr marL="0" indent="0">
              <a:lnSpc>
                <a:spcPts val="1575"/>
              </a:lnSpc>
              <a:buNone/>
            </a:pPr>
            <a:r>
              <a:rPr lang="en-US" sz="1050" dirty="0">
                <a:solidFill>
                  <a:srgbClr val="4B5563"/>
                </a:solidFill>
              </a:rPr>
              <a:t>National database of local mental health services by postcode</a:t>
            </a:r>
            <a:endParaRPr lang="en-US" sz="1050" dirty="0"/>
          </a:p>
        </p:txBody>
      </p:sp>
      <p:sp>
        <p:nvSpPr>
          <p:cNvPr id="37" name="SK-31-text-36"/>
          <p:cNvSpPr/>
          <p:nvPr/>
        </p:nvSpPr>
        <p:spPr>
          <a:xfrm>
            <a:off x="6696075" y="3080296"/>
            <a:ext cx="461200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11827"/>
                </a:solidFill>
                <a:latin typeface="Inter" pitchFamily="34" charset="0"/>
                <a:ea typeface="Inter" pitchFamily="34" charset="-122"/>
                <a:cs typeface="Inter" pitchFamily="34" charset="-120"/>
              </a:rPr>
              <a:t>Professional Resources</a:t>
            </a:r>
            <a:endParaRPr lang="en-US" sz="1350" dirty="0"/>
          </a:p>
        </p:txBody>
      </p:sp>
      <p:sp>
        <p:nvSpPr>
          <p:cNvPr id="38" name="SK-31-text-37"/>
          <p:cNvSpPr/>
          <p:nvPr/>
        </p:nvSpPr>
        <p:spPr>
          <a:xfrm>
            <a:off x="6362700" y="3537496"/>
            <a:ext cx="51816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11827"/>
                </a:solidFill>
              </a:rPr>
              <a:t>Zero Suicide Alliance (ZSA)</a:t>
            </a:r>
            <a:endParaRPr lang="en-US" sz="1200" dirty="0"/>
          </a:p>
        </p:txBody>
      </p:sp>
      <p:sp>
        <p:nvSpPr>
          <p:cNvPr id="39" name="SK-31-text-38"/>
          <p:cNvSpPr/>
          <p:nvPr/>
        </p:nvSpPr>
        <p:spPr>
          <a:xfrm>
            <a:off x="6362700" y="3785146"/>
            <a:ext cx="5829300" cy="200025"/>
          </a:xfrm>
          <a:prstGeom prst="rect">
            <a:avLst/>
          </a:prstGeom>
          <a:noFill/>
          <a:ln/>
        </p:spPr>
        <p:txBody>
          <a:bodyPr vert="horz" wrap="square" lIns="0" tIns="0" rIns="0" bIns="0" rtlCol="0" anchor="ctr"/>
          <a:lstStyle/>
          <a:p>
            <a:pPr marL="0" indent="0">
              <a:lnSpc>
                <a:spcPts val="1575"/>
              </a:lnSpc>
              <a:buNone/>
            </a:pPr>
            <a:r>
              <a:rPr lang="en-US" sz="1050" dirty="0">
                <a:solidFill>
                  <a:srgbClr val="4B5563"/>
                </a:solidFill>
              </a:rPr>
              <a:t>Free evidence-based online suicide awareness training</a:t>
            </a:r>
            <a:endParaRPr lang="en-US" sz="1050" dirty="0"/>
          </a:p>
        </p:txBody>
      </p:sp>
      <p:sp>
        <p:nvSpPr>
          <p:cNvPr id="40" name="SK-31-text-39"/>
          <p:cNvSpPr/>
          <p:nvPr/>
        </p:nvSpPr>
        <p:spPr>
          <a:xfrm>
            <a:off x="6362700" y="4080421"/>
            <a:ext cx="51816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11827"/>
                </a:solidFill>
              </a:rPr>
              <a:t>MIND UK</a:t>
            </a:r>
            <a:endParaRPr lang="en-US" sz="1200" dirty="0"/>
          </a:p>
        </p:txBody>
      </p:sp>
      <p:sp>
        <p:nvSpPr>
          <p:cNvPr id="41" name="SK-31-text-40"/>
          <p:cNvSpPr/>
          <p:nvPr/>
        </p:nvSpPr>
        <p:spPr>
          <a:xfrm>
            <a:off x="6362700" y="4328071"/>
            <a:ext cx="5829300" cy="200025"/>
          </a:xfrm>
          <a:prstGeom prst="rect">
            <a:avLst/>
          </a:prstGeom>
          <a:noFill/>
          <a:ln/>
        </p:spPr>
        <p:txBody>
          <a:bodyPr vert="horz" wrap="square" lIns="0" tIns="0" rIns="0" bIns="0" rtlCol="0" anchor="ctr"/>
          <a:lstStyle/>
          <a:p>
            <a:pPr marL="0" indent="0">
              <a:lnSpc>
                <a:spcPts val="1575"/>
              </a:lnSpc>
              <a:buNone/>
            </a:pPr>
            <a:r>
              <a:rPr lang="en-US" sz="1050" dirty="0">
                <a:solidFill>
                  <a:srgbClr val="4B5563"/>
                </a:solidFill>
              </a:rPr>
              <a:t>Practical guides on crisis services and legal rights</a:t>
            </a:r>
            <a:endParaRPr lang="en-US" sz="1050" dirty="0"/>
          </a:p>
        </p:txBody>
      </p:sp>
      <p:sp>
        <p:nvSpPr>
          <p:cNvPr id="42" name="SK-31-text-41"/>
          <p:cNvSpPr/>
          <p:nvPr/>
        </p:nvSpPr>
        <p:spPr>
          <a:xfrm>
            <a:off x="1123950" y="5490121"/>
            <a:ext cx="10344150" cy="632222"/>
          </a:xfrm>
          <a:prstGeom prst="rect">
            <a:avLst/>
          </a:prstGeom>
          <a:noFill/>
          <a:ln/>
        </p:spPr>
        <p:txBody>
          <a:bodyPr vert="horz" wrap="square" lIns="0" tIns="0" rIns="0" bIns="0" rtlCol="0" anchor="ctr"/>
          <a:lstStyle/>
          <a:p>
            <a:pPr marL="0" indent="0">
              <a:lnSpc>
                <a:spcPts val="1470"/>
              </a:lnSpc>
              <a:buNone/>
            </a:pPr>
            <a:r>
              <a:rPr lang="en-US" sz="1050" b="1" dirty="0">
                <a:solidFill>
                  <a:srgbClr val="2D6A4F"/>
                </a:solidFill>
              </a:rPr>
              <a:t>SAFE TO MANAGE / REASSURING</a:t>
            </a:r>
            <a:r>
              <a:rPr lang="en-US" sz="1200" dirty="0">
                <a:solidFill>
                  <a:srgbClr val="111827"/>
                </a:solidFill>
              </a:rPr>
              <a:t>Every safety plan must include at least two immediate contact numbers. Ensure these are saved in the patient’s phone during the consultation. ZSA training is recommended for all GP staff to improve confidence in using these tools.</a:t>
            </a:r>
            <a:endParaRPr lang="en-US" sz="1200" dirty="0"/>
          </a:p>
        </p:txBody>
      </p:sp>
      <p:sp>
        <p:nvSpPr>
          <p:cNvPr id="43" name="SK-31-text-42"/>
          <p:cNvSpPr/>
          <p:nvPr/>
        </p:nvSpPr>
        <p:spPr>
          <a:xfrm>
            <a:off x="10258425" y="6522393"/>
            <a:ext cx="1933575" cy="335607"/>
          </a:xfrm>
          <a:prstGeom prst="rect">
            <a:avLst/>
          </a:prstGeom>
          <a:noFill/>
          <a:ln/>
        </p:spPr>
        <p:txBody>
          <a:bodyPr vert="horz" wrap="square" lIns="0" tIns="0" rIns="0" bIns="0" rtlCol="0" anchor="ctr"/>
          <a:lstStyle/>
          <a:p>
            <a:pPr marL="0" indent="0">
              <a:lnSpc>
                <a:spcPts val="1575"/>
              </a:lnSpc>
              <a:buNone/>
            </a:pPr>
            <a:r>
              <a:rPr lang="en-US" sz="1050" dirty="0">
                <a:solidFill>
                  <a:srgbClr val="9CA3AF"/>
                </a:solidFill>
              </a:rPr>
              <a:t>www.bradfordvts.co.uk</a:t>
            </a:r>
            <a:endParaRPr lang="en-US" sz="105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32-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32-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32-img-3" descr="preencoded.png"/>
          <p:cNvPicPr>
            <a:picLocks noChangeAspect="1"/>
          </p:cNvPicPr>
          <p:nvPr/>
        </p:nvPicPr>
        <p:blipFill>
          <a:blip r:embed="rId5"/>
          <a:stretch>
            <a:fillRect/>
          </a:stretch>
        </p:blipFill>
        <p:spPr>
          <a:xfrm>
            <a:off x="571500" y="304800"/>
            <a:ext cx="57150" cy="381000"/>
          </a:xfrm>
          <a:prstGeom prst="rect">
            <a:avLst/>
          </a:prstGeom>
        </p:spPr>
      </p:pic>
      <p:pic>
        <p:nvPicPr>
          <p:cNvPr id="5" name="SK-32-img-4" descr="preencoded.png"/>
          <p:cNvPicPr>
            <a:picLocks noChangeAspect="1"/>
          </p:cNvPicPr>
          <p:nvPr/>
        </p:nvPicPr>
        <p:blipFill>
          <a:blip r:embed="rId6"/>
          <a:stretch>
            <a:fillRect/>
          </a:stretch>
        </p:blipFill>
        <p:spPr>
          <a:xfrm>
            <a:off x="571500" y="1106686"/>
            <a:ext cx="7213550" cy="609600"/>
          </a:xfrm>
          <a:prstGeom prst="rect">
            <a:avLst/>
          </a:prstGeom>
        </p:spPr>
      </p:pic>
      <p:pic>
        <p:nvPicPr>
          <p:cNvPr id="6" name="SK-32-img-5" descr="preencoded.png"/>
          <p:cNvPicPr>
            <a:picLocks noChangeAspect="1"/>
          </p:cNvPicPr>
          <p:nvPr/>
        </p:nvPicPr>
        <p:blipFill>
          <a:blip r:embed="rId7"/>
          <a:stretch>
            <a:fillRect/>
          </a:stretch>
        </p:blipFill>
        <p:spPr>
          <a:xfrm>
            <a:off x="762000" y="1335286"/>
            <a:ext cx="190500" cy="152400"/>
          </a:xfrm>
          <a:prstGeom prst="rect">
            <a:avLst/>
          </a:prstGeom>
        </p:spPr>
      </p:pic>
      <p:pic>
        <p:nvPicPr>
          <p:cNvPr id="7" name="SK-32-img-6" descr="preencoded.png"/>
          <p:cNvPicPr>
            <a:picLocks noChangeAspect="1"/>
          </p:cNvPicPr>
          <p:nvPr/>
        </p:nvPicPr>
        <p:blipFill>
          <a:blip r:embed="rId8"/>
          <a:stretch>
            <a:fillRect/>
          </a:stretch>
        </p:blipFill>
        <p:spPr>
          <a:xfrm>
            <a:off x="571500" y="1830586"/>
            <a:ext cx="7213550" cy="609600"/>
          </a:xfrm>
          <a:prstGeom prst="rect">
            <a:avLst/>
          </a:prstGeom>
        </p:spPr>
      </p:pic>
      <p:pic>
        <p:nvPicPr>
          <p:cNvPr id="8" name="SK-32-img-7" descr="preencoded.png"/>
          <p:cNvPicPr>
            <a:picLocks noChangeAspect="1"/>
          </p:cNvPicPr>
          <p:nvPr/>
        </p:nvPicPr>
        <p:blipFill>
          <a:blip r:embed="rId7"/>
          <a:stretch>
            <a:fillRect/>
          </a:stretch>
        </p:blipFill>
        <p:spPr>
          <a:xfrm>
            <a:off x="762000" y="2059186"/>
            <a:ext cx="190500" cy="152400"/>
          </a:xfrm>
          <a:prstGeom prst="rect">
            <a:avLst/>
          </a:prstGeom>
        </p:spPr>
      </p:pic>
      <p:pic>
        <p:nvPicPr>
          <p:cNvPr id="9" name="SK-32-img-8" descr="preencoded.png"/>
          <p:cNvPicPr>
            <a:picLocks noChangeAspect="1"/>
          </p:cNvPicPr>
          <p:nvPr/>
        </p:nvPicPr>
        <p:blipFill>
          <a:blip r:embed="rId6"/>
          <a:stretch>
            <a:fillRect/>
          </a:stretch>
        </p:blipFill>
        <p:spPr>
          <a:xfrm>
            <a:off x="571500" y="2554486"/>
            <a:ext cx="7213550" cy="609600"/>
          </a:xfrm>
          <a:prstGeom prst="rect">
            <a:avLst/>
          </a:prstGeom>
        </p:spPr>
      </p:pic>
      <p:pic>
        <p:nvPicPr>
          <p:cNvPr id="10" name="SK-32-img-9" descr="preencoded.png"/>
          <p:cNvPicPr>
            <a:picLocks noChangeAspect="1"/>
          </p:cNvPicPr>
          <p:nvPr/>
        </p:nvPicPr>
        <p:blipFill>
          <a:blip r:embed="rId7"/>
          <a:stretch>
            <a:fillRect/>
          </a:stretch>
        </p:blipFill>
        <p:spPr>
          <a:xfrm>
            <a:off x="762000" y="2783086"/>
            <a:ext cx="190500" cy="152400"/>
          </a:xfrm>
          <a:prstGeom prst="rect">
            <a:avLst/>
          </a:prstGeom>
        </p:spPr>
      </p:pic>
      <p:pic>
        <p:nvPicPr>
          <p:cNvPr id="11" name="SK-32-img-10" descr="preencoded.png"/>
          <p:cNvPicPr>
            <a:picLocks noChangeAspect="1"/>
          </p:cNvPicPr>
          <p:nvPr/>
        </p:nvPicPr>
        <p:blipFill>
          <a:blip r:embed="rId6"/>
          <a:stretch>
            <a:fillRect/>
          </a:stretch>
        </p:blipFill>
        <p:spPr>
          <a:xfrm>
            <a:off x="571500" y="3278386"/>
            <a:ext cx="7213550" cy="609600"/>
          </a:xfrm>
          <a:prstGeom prst="rect">
            <a:avLst/>
          </a:prstGeom>
        </p:spPr>
      </p:pic>
      <p:pic>
        <p:nvPicPr>
          <p:cNvPr id="12" name="SK-32-img-11" descr="preencoded.png"/>
          <p:cNvPicPr>
            <a:picLocks noChangeAspect="1"/>
          </p:cNvPicPr>
          <p:nvPr/>
        </p:nvPicPr>
        <p:blipFill>
          <a:blip r:embed="rId7"/>
          <a:stretch>
            <a:fillRect/>
          </a:stretch>
        </p:blipFill>
        <p:spPr>
          <a:xfrm>
            <a:off x="762000" y="3506986"/>
            <a:ext cx="190500" cy="152400"/>
          </a:xfrm>
          <a:prstGeom prst="rect">
            <a:avLst/>
          </a:prstGeom>
        </p:spPr>
      </p:pic>
      <p:pic>
        <p:nvPicPr>
          <p:cNvPr id="13" name="SK-32-img-12" descr="preencoded.png"/>
          <p:cNvPicPr>
            <a:picLocks noChangeAspect="1"/>
          </p:cNvPicPr>
          <p:nvPr/>
        </p:nvPicPr>
        <p:blipFill>
          <a:blip r:embed="rId6"/>
          <a:stretch>
            <a:fillRect/>
          </a:stretch>
        </p:blipFill>
        <p:spPr>
          <a:xfrm>
            <a:off x="571500" y="4002286"/>
            <a:ext cx="7213550" cy="609600"/>
          </a:xfrm>
          <a:prstGeom prst="rect">
            <a:avLst/>
          </a:prstGeom>
        </p:spPr>
      </p:pic>
      <p:pic>
        <p:nvPicPr>
          <p:cNvPr id="14" name="SK-32-img-13" descr="preencoded.png"/>
          <p:cNvPicPr>
            <a:picLocks noChangeAspect="1"/>
          </p:cNvPicPr>
          <p:nvPr/>
        </p:nvPicPr>
        <p:blipFill>
          <a:blip r:embed="rId7"/>
          <a:stretch>
            <a:fillRect/>
          </a:stretch>
        </p:blipFill>
        <p:spPr>
          <a:xfrm>
            <a:off x="762000" y="4230886"/>
            <a:ext cx="190500" cy="152400"/>
          </a:xfrm>
          <a:prstGeom prst="rect">
            <a:avLst/>
          </a:prstGeom>
        </p:spPr>
      </p:pic>
      <p:pic>
        <p:nvPicPr>
          <p:cNvPr id="15" name="SK-32-img-14" descr="preencoded.png"/>
          <p:cNvPicPr>
            <a:picLocks noChangeAspect="1"/>
          </p:cNvPicPr>
          <p:nvPr/>
        </p:nvPicPr>
        <p:blipFill>
          <a:blip r:embed="rId6"/>
          <a:stretch>
            <a:fillRect/>
          </a:stretch>
        </p:blipFill>
        <p:spPr>
          <a:xfrm>
            <a:off x="571500" y="4726186"/>
            <a:ext cx="7213550" cy="609600"/>
          </a:xfrm>
          <a:prstGeom prst="rect">
            <a:avLst/>
          </a:prstGeom>
        </p:spPr>
      </p:pic>
      <p:pic>
        <p:nvPicPr>
          <p:cNvPr id="16" name="SK-32-img-15" descr="preencoded.png"/>
          <p:cNvPicPr>
            <a:picLocks noChangeAspect="1"/>
          </p:cNvPicPr>
          <p:nvPr/>
        </p:nvPicPr>
        <p:blipFill>
          <a:blip r:embed="rId7"/>
          <a:stretch>
            <a:fillRect/>
          </a:stretch>
        </p:blipFill>
        <p:spPr>
          <a:xfrm>
            <a:off x="762000" y="4954786"/>
            <a:ext cx="190500" cy="152400"/>
          </a:xfrm>
          <a:prstGeom prst="rect">
            <a:avLst/>
          </a:prstGeom>
        </p:spPr>
      </p:pic>
      <p:pic>
        <p:nvPicPr>
          <p:cNvPr id="17" name="SK-32-img-16" descr="preencoded.png"/>
          <p:cNvPicPr>
            <a:picLocks noChangeAspect="1"/>
          </p:cNvPicPr>
          <p:nvPr/>
        </p:nvPicPr>
        <p:blipFill>
          <a:blip r:embed="rId6"/>
          <a:stretch>
            <a:fillRect/>
          </a:stretch>
        </p:blipFill>
        <p:spPr>
          <a:xfrm>
            <a:off x="571500" y="5450086"/>
            <a:ext cx="7213550" cy="609600"/>
          </a:xfrm>
          <a:prstGeom prst="rect">
            <a:avLst/>
          </a:prstGeom>
        </p:spPr>
      </p:pic>
      <p:pic>
        <p:nvPicPr>
          <p:cNvPr id="18" name="SK-32-img-17" descr="preencoded.png"/>
          <p:cNvPicPr>
            <a:picLocks noChangeAspect="1"/>
          </p:cNvPicPr>
          <p:nvPr/>
        </p:nvPicPr>
        <p:blipFill>
          <a:blip r:embed="rId7"/>
          <a:stretch>
            <a:fillRect/>
          </a:stretch>
        </p:blipFill>
        <p:spPr>
          <a:xfrm>
            <a:off x="762000" y="5678686"/>
            <a:ext cx="190500" cy="152400"/>
          </a:xfrm>
          <a:prstGeom prst="rect">
            <a:avLst/>
          </a:prstGeom>
        </p:spPr>
      </p:pic>
      <p:pic>
        <p:nvPicPr>
          <p:cNvPr id="19" name="SK-32-img-18" descr="preencoded.png"/>
          <p:cNvPicPr>
            <a:picLocks noChangeAspect="1"/>
          </p:cNvPicPr>
          <p:nvPr/>
        </p:nvPicPr>
        <p:blipFill>
          <a:blip r:embed="rId9"/>
          <a:stretch>
            <a:fillRect/>
          </a:stretch>
        </p:blipFill>
        <p:spPr>
          <a:xfrm>
            <a:off x="8013650" y="1278136"/>
            <a:ext cx="3606850" cy="381000"/>
          </a:xfrm>
          <a:prstGeom prst="rect">
            <a:avLst/>
          </a:prstGeom>
        </p:spPr>
      </p:pic>
      <p:pic>
        <p:nvPicPr>
          <p:cNvPr id="20" name="SK-32-img-19" descr="preencoded.png"/>
          <p:cNvPicPr>
            <a:picLocks noChangeAspect="1"/>
          </p:cNvPicPr>
          <p:nvPr/>
        </p:nvPicPr>
        <p:blipFill>
          <a:blip r:embed="rId9"/>
          <a:stretch>
            <a:fillRect/>
          </a:stretch>
        </p:blipFill>
        <p:spPr>
          <a:xfrm>
            <a:off x="8013650" y="1982986"/>
            <a:ext cx="3606850" cy="381000"/>
          </a:xfrm>
          <a:prstGeom prst="rect">
            <a:avLst/>
          </a:prstGeom>
        </p:spPr>
      </p:pic>
      <p:pic>
        <p:nvPicPr>
          <p:cNvPr id="21" name="SK-32-img-20" descr="preencoded.png"/>
          <p:cNvPicPr>
            <a:picLocks noChangeAspect="1"/>
          </p:cNvPicPr>
          <p:nvPr/>
        </p:nvPicPr>
        <p:blipFill>
          <a:blip r:embed="rId9"/>
          <a:stretch>
            <a:fillRect/>
          </a:stretch>
        </p:blipFill>
        <p:spPr>
          <a:xfrm>
            <a:off x="8013650" y="2687836"/>
            <a:ext cx="3606850" cy="381000"/>
          </a:xfrm>
          <a:prstGeom prst="rect">
            <a:avLst/>
          </a:prstGeom>
        </p:spPr>
      </p:pic>
      <p:pic>
        <p:nvPicPr>
          <p:cNvPr id="22" name="SK-32-img-21" descr="preencoded.png"/>
          <p:cNvPicPr>
            <a:picLocks noChangeAspect="1"/>
          </p:cNvPicPr>
          <p:nvPr/>
        </p:nvPicPr>
        <p:blipFill>
          <a:blip r:embed="rId10"/>
          <a:stretch>
            <a:fillRect/>
          </a:stretch>
        </p:blipFill>
        <p:spPr>
          <a:xfrm>
            <a:off x="8013650" y="3392686"/>
            <a:ext cx="3606850" cy="381000"/>
          </a:xfrm>
          <a:prstGeom prst="rect">
            <a:avLst/>
          </a:prstGeom>
        </p:spPr>
      </p:pic>
      <p:pic>
        <p:nvPicPr>
          <p:cNvPr id="23" name="SK-32-img-22" descr="preencoded.png"/>
          <p:cNvPicPr>
            <a:picLocks noChangeAspect="1"/>
          </p:cNvPicPr>
          <p:nvPr/>
        </p:nvPicPr>
        <p:blipFill>
          <a:blip r:embed="rId9"/>
          <a:stretch>
            <a:fillRect/>
          </a:stretch>
        </p:blipFill>
        <p:spPr>
          <a:xfrm>
            <a:off x="8013650" y="4097536"/>
            <a:ext cx="3606850" cy="381000"/>
          </a:xfrm>
          <a:prstGeom prst="rect">
            <a:avLst/>
          </a:prstGeom>
        </p:spPr>
      </p:pic>
      <p:pic>
        <p:nvPicPr>
          <p:cNvPr id="24" name="SK-32-img-23" descr="preencoded.png"/>
          <p:cNvPicPr>
            <a:picLocks noChangeAspect="1"/>
          </p:cNvPicPr>
          <p:nvPr/>
        </p:nvPicPr>
        <p:blipFill>
          <a:blip r:embed="rId11"/>
          <a:stretch>
            <a:fillRect/>
          </a:stretch>
        </p:blipFill>
        <p:spPr>
          <a:xfrm>
            <a:off x="8013650" y="4802386"/>
            <a:ext cx="3606850" cy="381000"/>
          </a:xfrm>
          <a:prstGeom prst="rect">
            <a:avLst/>
          </a:prstGeom>
        </p:spPr>
      </p:pic>
      <p:pic>
        <p:nvPicPr>
          <p:cNvPr id="25" name="SK-32-img-24" descr="preencoded.png"/>
          <p:cNvPicPr>
            <a:picLocks noChangeAspect="1"/>
          </p:cNvPicPr>
          <p:nvPr/>
        </p:nvPicPr>
        <p:blipFill>
          <a:blip r:embed="rId9"/>
          <a:stretch>
            <a:fillRect/>
          </a:stretch>
        </p:blipFill>
        <p:spPr>
          <a:xfrm>
            <a:off x="8013650" y="5507236"/>
            <a:ext cx="3606850" cy="381000"/>
          </a:xfrm>
          <a:prstGeom prst="rect">
            <a:avLst/>
          </a:prstGeom>
        </p:spPr>
      </p:pic>
      <p:pic>
        <p:nvPicPr>
          <p:cNvPr id="26" name="SK-32-img-25" descr="preencoded.png"/>
          <p:cNvPicPr>
            <a:picLocks noChangeAspect="1"/>
          </p:cNvPicPr>
          <p:nvPr/>
        </p:nvPicPr>
        <p:blipFill>
          <a:blip r:embed="rId12"/>
          <a:stretch>
            <a:fillRect/>
          </a:stretch>
        </p:blipFill>
        <p:spPr>
          <a:xfrm>
            <a:off x="571500" y="6381750"/>
            <a:ext cx="11049000" cy="295275"/>
          </a:xfrm>
          <a:prstGeom prst="rect">
            <a:avLst/>
          </a:prstGeom>
        </p:spPr>
      </p:pic>
      <p:sp>
        <p:nvSpPr>
          <p:cNvPr id="27" name="SK-32-text-26"/>
          <p:cNvSpPr/>
          <p:nvPr/>
        </p:nvSpPr>
        <p:spPr>
          <a:xfrm>
            <a:off x="781050" y="304800"/>
            <a:ext cx="11410950" cy="365671"/>
          </a:xfrm>
          <a:prstGeom prst="rect">
            <a:avLst/>
          </a:prstGeom>
          <a:noFill/>
          <a:ln/>
        </p:spPr>
        <p:txBody>
          <a:bodyPr vert="horz" wrap="square" lIns="0" tIns="0" rIns="0" bIns="0" rtlCol="0" anchor="ctr"/>
          <a:lstStyle/>
          <a:p>
            <a:pPr marL="0" indent="0">
              <a:lnSpc>
                <a:spcPts val="2880"/>
              </a:lnSpc>
              <a:buNone/>
            </a:pPr>
            <a:r>
              <a:rPr lang="en-US" sz="2400" b="1" kern="0" spc="-38" dirty="0">
                <a:solidFill>
                  <a:srgbClr val="111827"/>
                </a:solidFill>
                <a:latin typeface="Inter" pitchFamily="34" charset="0"/>
                <a:ea typeface="Inter" pitchFamily="34" charset="-122"/>
                <a:cs typeface="Inter" pitchFamily="34" charset="-120"/>
              </a:rPr>
              <a:t>QUICK RECALL: FINAL REINFORCEMENT</a:t>
            </a:r>
            <a:endParaRPr lang="en-US" sz="2400" dirty="0"/>
          </a:p>
        </p:txBody>
      </p:sp>
      <p:sp>
        <p:nvSpPr>
          <p:cNvPr id="28" name="SK-32-text-27"/>
          <p:cNvSpPr/>
          <p:nvPr/>
        </p:nvSpPr>
        <p:spPr>
          <a:xfrm>
            <a:off x="781050" y="708571"/>
            <a:ext cx="7437120" cy="200025"/>
          </a:xfrm>
          <a:prstGeom prst="rect">
            <a:avLst/>
          </a:prstGeom>
          <a:noFill/>
          <a:ln/>
        </p:spPr>
        <p:txBody>
          <a:bodyPr vert="horz" wrap="square" lIns="0" tIns="0" rIns="0" bIns="0" rtlCol="0" anchor="ctr"/>
          <a:lstStyle/>
          <a:p>
            <a:pPr marL="0" indent="0">
              <a:lnSpc>
                <a:spcPts val="1575"/>
              </a:lnSpc>
              <a:buNone/>
            </a:pPr>
            <a:r>
              <a:rPr lang="en-US" sz="1050" b="1" kern="0" spc="42" dirty="0">
                <a:solidFill>
                  <a:srgbClr val="9CA3AF"/>
                </a:solidFill>
              </a:rPr>
              <a:t>BRADFORD VTS TEACHING DECK • CLINICAL GUIDANCE</a:t>
            </a:r>
            <a:endParaRPr lang="en-US" sz="1050" dirty="0"/>
          </a:p>
        </p:txBody>
      </p:sp>
      <p:sp>
        <p:nvSpPr>
          <p:cNvPr id="29" name="SK-32-text-28"/>
          <p:cNvSpPr/>
          <p:nvPr/>
        </p:nvSpPr>
        <p:spPr>
          <a:xfrm>
            <a:off x="1066800" y="1268611"/>
            <a:ext cx="103822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11827"/>
                </a:solidFill>
                <a:latin typeface="Inter" pitchFamily="34" charset="0"/>
                <a:ea typeface="Inter" pitchFamily="34" charset="-122"/>
                <a:cs typeface="Inter" pitchFamily="34" charset="-120"/>
              </a:rPr>
              <a:t>Can risk tools/scales predict future suicide?</a:t>
            </a:r>
            <a:endParaRPr lang="en-US" sz="1500" dirty="0"/>
          </a:p>
        </p:txBody>
      </p:sp>
      <p:sp>
        <p:nvSpPr>
          <p:cNvPr id="30" name="SK-32-text-29"/>
          <p:cNvSpPr/>
          <p:nvPr/>
        </p:nvSpPr>
        <p:spPr>
          <a:xfrm>
            <a:off x="1066800" y="1992511"/>
            <a:ext cx="99250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11827"/>
                </a:solidFill>
                <a:latin typeface="Inter" pitchFamily="34" charset="0"/>
                <a:ea typeface="Inter" pitchFamily="34" charset="-122"/>
                <a:cs typeface="Inter" pitchFamily="34" charset="-120"/>
              </a:rPr>
              <a:t>Is "Low Risk" an acceptable discharge plan?</a:t>
            </a:r>
            <a:endParaRPr lang="en-US" sz="1500" dirty="0"/>
          </a:p>
        </p:txBody>
      </p:sp>
      <p:sp>
        <p:nvSpPr>
          <p:cNvPr id="31" name="SK-32-text-30"/>
          <p:cNvSpPr/>
          <p:nvPr/>
        </p:nvSpPr>
        <p:spPr>
          <a:xfrm>
            <a:off x="1066800" y="2716411"/>
            <a:ext cx="111252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11827"/>
                </a:solidFill>
                <a:latin typeface="Inter" pitchFamily="34" charset="0"/>
                <a:ea typeface="Inter" pitchFamily="34" charset="-122"/>
                <a:cs typeface="Inter" pitchFamily="34" charset="-120"/>
              </a:rPr>
              <a:t>Patient has a specific plan and immediate intent?</a:t>
            </a:r>
            <a:endParaRPr lang="en-US" sz="1500" dirty="0"/>
          </a:p>
        </p:txBody>
      </p:sp>
      <p:sp>
        <p:nvSpPr>
          <p:cNvPr id="32" name="SK-32-text-31"/>
          <p:cNvSpPr/>
          <p:nvPr/>
        </p:nvSpPr>
        <p:spPr>
          <a:xfrm>
            <a:off x="1066800" y="3440311"/>
            <a:ext cx="100012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11827"/>
                </a:solidFill>
                <a:latin typeface="Inter" pitchFamily="34" charset="0"/>
                <a:ea typeface="Inter" pitchFamily="34" charset="-122"/>
                <a:cs typeface="Inter" pitchFamily="34" charset="-120"/>
              </a:rPr>
              <a:t>Starting an SSRI in a 22-year-old patient?</a:t>
            </a:r>
            <a:endParaRPr lang="en-US" sz="1500" dirty="0"/>
          </a:p>
        </p:txBody>
      </p:sp>
      <p:sp>
        <p:nvSpPr>
          <p:cNvPr id="33" name="SK-32-text-32"/>
          <p:cNvSpPr/>
          <p:nvPr/>
        </p:nvSpPr>
        <p:spPr>
          <a:xfrm>
            <a:off x="1066800" y="4164211"/>
            <a:ext cx="110680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11827"/>
                </a:solidFill>
                <a:latin typeface="Inter" pitchFamily="34" charset="0"/>
                <a:ea typeface="Inter" pitchFamily="34" charset="-122"/>
                <a:cs typeface="Inter" pitchFamily="34" charset="-120"/>
              </a:rPr>
              <a:t>Sudden mood improvement in a distressed patient?</a:t>
            </a:r>
            <a:endParaRPr lang="en-US" sz="1500" dirty="0"/>
          </a:p>
        </p:txBody>
      </p:sp>
      <p:sp>
        <p:nvSpPr>
          <p:cNvPr id="34" name="SK-32-text-33"/>
          <p:cNvSpPr/>
          <p:nvPr/>
        </p:nvSpPr>
        <p:spPr>
          <a:xfrm>
            <a:off x="1066800" y="4888111"/>
            <a:ext cx="103822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11827"/>
                </a:solidFill>
                <a:latin typeface="Inter" pitchFamily="34" charset="0"/>
                <a:ea typeface="Inter" pitchFamily="34" charset="-122"/>
                <a:cs typeface="Inter" pitchFamily="34" charset="-120"/>
              </a:rPr>
              <a:t>What is the strongest historical risk marker?</a:t>
            </a:r>
            <a:endParaRPr lang="en-US" sz="1500" dirty="0"/>
          </a:p>
        </p:txBody>
      </p:sp>
      <p:sp>
        <p:nvSpPr>
          <p:cNvPr id="35" name="SK-32-text-34"/>
          <p:cNvSpPr/>
          <p:nvPr/>
        </p:nvSpPr>
        <p:spPr>
          <a:xfrm>
            <a:off x="1066800" y="5612011"/>
            <a:ext cx="85534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11827"/>
                </a:solidFill>
                <a:latin typeface="Inter" pitchFamily="34" charset="0"/>
                <a:ea typeface="Inter" pitchFamily="34" charset="-122"/>
                <a:cs typeface="Inter" pitchFamily="34" charset="-120"/>
              </a:rPr>
              <a:t>Role of "No-Suicide Contracts" in GP?</a:t>
            </a:r>
            <a:endParaRPr lang="en-US" sz="1500" dirty="0"/>
          </a:p>
        </p:txBody>
      </p:sp>
      <p:sp>
        <p:nvSpPr>
          <p:cNvPr id="36" name="SK-32-text-35"/>
          <p:cNvSpPr/>
          <p:nvPr/>
        </p:nvSpPr>
        <p:spPr>
          <a:xfrm>
            <a:off x="7975550" y="1278136"/>
            <a:ext cx="3378250" cy="381000"/>
          </a:xfrm>
          <a:prstGeom prst="rect">
            <a:avLst/>
          </a:prstGeom>
          <a:noFill/>
          <a:ln/>
        </p:spPr>
        <p:txBody>
          <a:bodyPr vert="horz" wrap="square" lIns="0" tIns="0" rIns="0" bIns="0" rtlCol="0" anchor="ctr"/>
          <a:lstStyle/>
          <a:p>
            <a:pPr marL="0" indent="0" algn="ctr">
              <a:lnSpc>
                <a:spcPts val="1800"/>
              </a:lnSpc>
              <a:buNone/>
            </a:pPr>
            <a:r>
              <a:rPr lang="en-US" sz="1200" b="1" kern="0" spc="19" dirty="0">
                <a:solidFill>
                  <a:srgbClr val="FFFFFF"/>
                </a:solidFill>
                <a:latin typeface="Inter" pitchFamily="34" charset="0"/>
                <a:ea typeface="Inter" pitchFamily="34" charset="-122"/>
                <a:cs typeface="Inter" pitchFamily="34" charset="-120"/>
              </a:rPr>
              <a:t>NO (NICE NG225)</a:t>
            </a:r>
            <a:endParaRPr lang="en-US" sz="1200" dirty="0"/>
          </a:p>
        </p:txBody>
      </p:sp>
      <p:sp>
        <p:nvSpPr>
          <p:cNvPr id="37" name="SK-32-text-36"/>
          <p:cNvSpPr/>
          <p:nvPr/>
        </p:nvSpPr>
        <p:spPr>
          <a:xfrm>
            <a:off x="7975550" y="1982986"/>
            <a:ext cx="3378250" cy="381000"/>
          </a:xfrm>
          <a:prstGeom prst="rect">
            <a:avLst/>
          </a:prstGeom>
          <a:noFill/>
          <a:ln/>
        </p:spPr>
        <p:txBody>
          <a:bodyPr vert="horz" wrap="square" lIns="0" tIns="0" rIns="0" bIns="0" rtlCol="0" anchor="ctr"/>
          <a:lstStyle/>
          <a:p>
            <a:pPr marL="0" indent="0" algn="ctr">
              <a:lnSpc>
                <a:spcPts val="1800"/>
              </a:lnSpc>
              <a:buNone/>
            </a:pPr>
            <a:r>
              <a:rPr lang="en-US" sz="1200" b="1" kern="0" spc="19" dirty="0">
                <a:solidFill>
                  <a:srgbClr val="FFFFFF"/>
                </a:solidFill>
                <a:latin typeface="Inter" pitchFamily="34" charset="0"/>
                <a:ea typeface="Inter" pitchFamily="34" charset="-122"/>
                <a:cs typeface="Inter" pitchFamily="34" charset="-120"/>
              </a:rPr>
              <a:t>VOID / INSUFFICIENT</a:t>
            </a:r>
            <a:endParaRPr lang="en-US" sz="1200" dirty="0"/>
          </a:p>
        </p:txBody>
      </p:sp>
      <p:sp>
        <p:nvSpPr>
          <p:cNvPr id="38" name="SK-32-text-37"/>
          <p:cNvSpPr/>
          <p:nvPr/>
        </p:nvSpPr>
        <p:spPr>
          <a:xfrm>
            <a:off x="7975550" y="2687836"/>
            <a:ext cx="3378250" cy="381000"/>
          </a:xfrm>
          <a:prstGeom prst="rect">
            <a:avLst/>
          </a:prstGeom>
          <a:noFill/>
          <a:ln/>
        </p:spPr>
        <p:txBody>
          <a:bodyPr vert="horz" wrap="square" lIns="0" tIns="0" rIns="0" bIns="0" rtlCol="0" anchor="ctr"/>
          <a:lstStyle/>
          <a:p>
            <a:pPr marL="0" indent="0" algn="ctr">
              <a:lnSpc>
                <a:spcPts val="1800"/>
              </a:lnSpc>
              <a:buNone/>
            </a:pPr>
            <a:r>
              <a:rPr lang="en-US" sz="1200" b="1" kern="0" spc="19" dirty="0">
                <a:solidFill>
                  <a:srgbClr val="FFFFFF"/>
                </a:solidFill>
                <a:latin typeface="Inter" pitchFamily="34" charset="0"/>
                <a:ea typeface="Inter" pitchFamily="34" charset="-122"/>
                <a:cs typeface="Inter" pitchFamily="34" charset="-120"/>
              </a:rPr>
              <a:t>SAME-DAY ESCALATION</a:t>
            </a:r>
            <a:endParaRPr lang="en-US" sz="1200" dirty="0"/>
          </a:p>
        </p:txBody>
      </p:sp>
      <p:sp>
        <p:nvSpPr>
          <p:cNvPr id="39" name="SK-32-text-38"/>
          <p:cNvSpPr/>
          <p:nvPr/>
        </p:nvSpPr>
        <p:spPr>
          <a:xfrm>
            <a:off x="7975550" y="3392686"/>
            <a:ext cx="3378250" cy="381000"/>
          </a:xfrm>
          <a:prstGeom prst="rect">
            <a:avLst/>
          </a:prstGeom>
          <a:noFill/>
          <a:ln/>
        </p:spPr>
        <p:txBody>
          <a:bodyPr vert="horz" wrap="square" lIns="0" tIns="0" rIns="0" bIns="0" rtlCol="0" anchor="ctr"/>
          <a:lstStyle/>
          <a:p>
            <a:pPr marL="0" indent="0" algn="ctr">
              <a:lnSpc>
                <a:spcPts val="1800"/>
              </a:lnSpc>
              <a:buNone/>
            </a:pPr>
            <a:r>
              <a:rPr lang="en-US" sz="1200" b="1" kern="0" spc="19" dirty="0">
                <a:solidFill>
                  <a:srgbClr val="FFFFFF"/>
                </a:solidFill>
                <a:latin typeface="Inter" pitchFamily="34" charset="0"/>
                <a:ea typeface="Inter" pitchFamily="34" charset="-122"/>
                <a:cs typeface="Inter" pitchFamily="34" charset="-120"/>
              </a:rPr>
              <a:t>REVIEW IN 1 WEEK</a:t>
            </a:r>
            <a:endParaRPr lang="en-US" sz="1200" dirty="0"/>
          </a:p>
        </p:txBody>
      </p:sp>
      <p:sp>
        <p:nvSpPr>
          <p:cNvPr id="40" name="SK-32-text-39"/>
          <p:cNvSpPr/>
          <p:nvPr/>
        </p:nvSpPr>
        <p:spPr>
          <a:xfrm>
            <a:off x="7975550" y="4097536"/>
            <a:ext cx="3378250" cy="381000"/>
          </a:xfrm>
          <a:prstGeom prst="rect">
            <a:avLst/>
          </a:prstGeom>
          <a:noFill/>
          <a:ln/>
        </p:spPr>
        <p:txBody>
          <a:bodyPr vert="horz" wrap="square" lIns="0" tIns="0" rIns="0" bIns="0" rtlCol="0" anchor="ctr"/>
          <a:lstStyle/>
          <a:p>
            <a:pPr marL="0" indent="0" algn="ctr">
              <a:lnSpc>
                <a:spcPts val="1800"/>
              </a:lnSpc>
              <a:buNone/>
            </a:pPr>
            <a:r>
              <a:rPr lang="en-US" sz="1200" b="1" kern="0" spc="19" dirty="0">
                <a:solidFill>
                  <a:srgbClr val="FFFFFF"/>
                </a:solidFill>
                <a:latin typeface="Inter" pitchFamily="34" charset="0"/>
                <a:ea typeface="Inter" pitchFamily="34" charset="-122"/>
                <a:cs typeface="Inter" pitchFamily="34" charset="-120"/>
              </a:rPr>
              <a:t>RED FLAG: BEWARE</a:t>
            </a:r>
            <a:endParaRPr lang="en-US" sz="1200" dirty="0"/>
          </a:p>
        </p:txBody>
      </p:sp>
      <p:sp>
        <p:nvSpPr>
          <p:cNvPr id="41" name="SK-32-text-40"/>
          <p:cNvSpPr/>
          <p:nvPr/>
        </p:nvSpPr>
        <p:spPr>
          <a:xfrm>
            <a:off x="7975550" y="4802386"/>
            <a:ext cx="3378250" cy="381000"/>
          </a:xfrm>
          <a:prstGeom prst="rect">
            <a:avLst/>
          </a:prstGeom>
          <a:noFill/>
          <a:ln/>
        </p:spPr>
        <p:txBody>
          <a:bodyPr vert="horz" wrap="square" lIns="0" tIns="0" rIns="0" bIns="0" rtlCol="0" anchor="ctr"/>
          <a:lstStyle/>
          <a:p>
            <a:pPr marL="0" indent="0" algn="ctr">
              <a:lnSpc>
                <a:spcPts val="1800"/>
              </a:lnSpc>
              <a:buNone/>
            </a:pPr>
            <a:r>
              <a:rPr lang="en-US" sz="1200" b="1" kern="0" spc="19" dirty="0">
                <a:solidFill>
                  <a:srgbClr val="FFFFFF"/>
                </a:solidFill>
                <a:latin typeface="Inter" pitchFamily="34" charset="0"/>
                <a:ea typeface="Inter" pitchFamily="34" charset="-122"/>
                <a:cs typeface="Inter" pitchFamily="34" charset="-120"/>
              </a:rPr>
              <a:t>PRIOR SELF-HARM</a:t>
            </a:r>
            <a:endParaRPr lang="en-US" sz="1200" dirty="0"/>
          </a:p>
        </p:txBody>
      </p:sp>
      <p:sp>
        <p:nvSpPr>
          <p:cNvPr id="42" name="SK-32-text-41"/>
          <p:cNvSpPr/>
          <p:nvPr/>
        </p:nvSpPr>
        <p:spPr>
          <a:xfrm>
            <a:off x="7975550" y="5507236"/>
            <a:ext cx="3378250" cy="381000"/>
          </a:xfrm>
          <a:prstGeom prst="rect">
            <a:avLst/>
          </a:prstGeom>
          <a:noFill/>
          <a:ln/>
        </p:spPr>
        <p:txBody>
          <a:bodyPr vert="horz" wrap="square" lIns="0" tIns="0" rIns="0" bIns="0" rtlCol="0" anchor="ctr"/>
          <a:lstStyle/>
          <a:p>
            <a:pPr marL="0" indent="0" algn="ctr">
              <a:lnSpc>
                <a:spcPts val="1800"/>
              </a:lnSpc>
              <a:buNone/>
            </a:pPr>
            <a:r>
              <a:rPr lang="en-US" sz="1200" b="1" kern="0" spc="19" dirty="0">
                <a:solidFill>
                  <a:srgbClr val="FFFFFF"/>
                </a:solidFill>
                <a:latin typeface="Inter" pitchFamily="34" charset="0"/>
                <a:ea typeface="Inter" pitchFamily="34" charset="-122"/>
                <a:cs typeface="Inter" pitchFamily="34" charset="-120"/>
              </a:rPr>
              <a:t>OBSOLETE / UNSAFE</a:t>
            </a:r>
            <a:endParaRPr lang="en-US" sz="1200" dirty="0"/>
          </a:p>
        </p:txBody>
      </p:sp>
      <p:sp>
        <p:nvSpPr>
          <p:cNvPr id="43" name="SK-32-text-42"/>
          <p:cNvSpPr/>
          <p:nvPr/>
        </p:nvSpPr>
        <p:spPr>
          <a:xfrm>
            <a:off x="571500" y="6477000"/>
            <a:ext cx="3436620" cy="200025"/>
          </a:xfrm>
          <a:prstGeom prst="rect">
            <a:avLst/>
          </a:prstGeom>
          <a:noFill/>
          <a:ln/>
        </p:spPr>
        <p:txBody>
          <a:bodyPr vert="horz" wrap="square" lIns="0" tIns="0" rIns="0" bIns="0" rtlCol="0" anchor="ctr"/>
          <a:lstStyle/>
          <a:p>
            <a:pPr marL="0" indent="0">
              <a:lnSpc>
                <a:spcPts val="1575"/>
              </a:lnSpc>
              <a:buNone/>
            </a:pPr>
            <a:r>
              <a:rPr lang="en-US" sz="1050" dirty="0">
                <a:solidFill>
                  <a:srgbClr val="9CA3AF"/>
                </a:solidFill>
              </a:rPr>
              <a:t>www.bradfordvts.co.uk</a:t>
            </a:r>
            <a:endParaRPr lang="en-US" sz="1050" dirty="0"/>
          </a:p>
        </p:txBody>
      </p:sp>
      <p:sp>
        <p:nvSpPr>
          <p:cNvPr id="44" name="SK-32-text-43"/>
          <p:cNvSpPr/>
          <p:nvPr/>
        </p:nvSpPr>
        <p:spPr>
          <a:xfrm>
            <a:off x="8620125" y="6477000"/>
            <a:ext cx="3571875" cy="200025"/>
          </a:xfrm>
          <a:prstGeom prst="rect">
            <a:avLst/>
          </a:prstGeom>
          <a:noFill/>
          <a:ln/>
        </p:spPr>
        <p:txBody>
          <a:bodyPr vert="horz" wrap="square" lIns="0" tIns="0" rIns="0" bIns="0" rtlCol="0" anchor="ctr"/>
          <a:lstStyle/>
          <a:p>
            <a:pPr marL="0" indent="0">
              <a:lnSpc>
                <a:spcPts val="1575"/>
              </a:lnSpc>
              <a:buNone/>
            </a:pPr>
            <a:r>
              <a:rPr lang="en-US" sz="1050" dirty="0">
                <a:solidFill>
                  <a:srgbClr val="9CA3AF"/>
                </a:solidFill>
              </a:rPr>
              <a:t>Clinical Review: July 2026 • NICE 2024 Standards</a:t>
            </a:r>
            <a:endParaRPr lang="en-US" sz="105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33-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33-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33-img-3" descr="preencoded.png"/>
          <p:cNvPicPr>
            <a:picLocks noChangeAspect="1"/>
          </p:cNvPicPr>
          <p:nvPr/>
        </p:nvPicPr>
        <p:blipFill>
          <a:blip r:embed="rId5"/>
          <a:stretch>
            <a:fillRect/>
          </a:stretch>
        </p:blipFill>
        <p:spPr>
          <a:xfrm>
            <a:off x="571500" y="180975"/>
            <a:ext cx="57150" cy="381000"/>
          </a:xfrm>
          <a:prstGeom prst="rect">
            <a:avLst/>
          </a:prstGeom>
        </p:spPr>
      </p:pic>
      <p:pic>
        <p:nvPicPr>
          <p:cNvPr id="5" name="SK-33-img-4" descr="preencoded.png"/>
          <p:cNvPicPr>
            <a:picLocks noChangeAspect="1"/>
          </p:cNvPicPr>
          <p:nvPr/>
        </p:nvPicPr>
        <p:blipFill>
          <a:blip r:embed="rId6"/>
          <a:stretch>
            <a:fillRect/>
          </a:stretch>
        </p:blipFill>
        <p:spPr>
          <a:xfrm>
            <a:off x="952500" y="980480"/>
            <a:ext cx="10287000" cy="5329238"/>
          </a:xfrm>
          <a:prstGeom prst="rect">
            <a:avLst/>
          </a:prstGeom>
        </p:spPr>
      </p:pic>
      <p:pic>
        <p:nvPicPr>
          <p:cNvPr id="6" name="SK-33-img-5" descr="preencoded.png"/>
          <p:cNvPicPr>
            <a:picLocks noChangeAspect="1"/>
          </p:cNvPicPr>
          <p:nvPr/>
        </p:nvPicPr>
        <p:blipFill>
          <a:blip r:embed="rId7"/>
          <a:stretch>
            <a:fillRect/>
          </a:stretch>
        </p:blipFill>
        <p:spPr>
          <a:xfrm>
            <a:off x="5715000" y="1385292"/>
            <a:ext cx="762000" cy="609600"/>
          </a:xfrm>
          <a:prstGeom prst="rect">
            <a:avLst/>
          </a:prstGeom>
        </p:spPr>
      </p:pic>
      <p:pic>
        <p:nvPicPr>
          <p:cNvPr id="7" name="SK-33-img-6" descr="preencoded.png"/>
          <p:cNvPicPr>
            <a:picLocks noChangeAspect="1"/>
          </p:cNvPicPr>
          <p:nvPr/>
        </p:nvPicPr>
        <p:blipFill>
          <a:blip r:embed="rId8"/>
          <a:stretch>
            <a:fillRect/>
          </a:stretch>
        </p:blipFill>
        <p:spPr>
          <a:xfrm>
            <a:off x="571500" y="6400800"/>
            <a:ext cx="11049000" cy="276225"/>
          </a:xfrm>
          <a:prstGeom prst="rect">
            <a:avLst/>
          </a:prstGeom>
        </p:spPr>
      </p:pic>
      <p:sp>
        <p:nvSpPr>
          <p:cNvPr id="8" name="SK-33-text-7"/>
          <p:cNvSpPr/>
          <p:nvPr/>
        </p:nvSpPr>
        <p:spPr>
          <a:xfrm>
            <a:off x="781050" y="180975"/>
            <a:ext cx="6004560" cy="365671"/>
          </a:xfrm>
          <a:prstGeom prst="rect">
            <a:avLst/>
          </a:prstGeom>
          <a:noFill/>
          <a:ln/>
        </p:spPr>
        <p:txBody>
          <a:bodyPr vert="horz" wrap="square" lIns="0" tIns="0" rIns="0" bIns="0" rtlCol="0" anchor="ctr"/>
          <a:lstStyle/>
          <a:p>
            <a:pPr marL="0" indent="0">
              <a:lnSpc>
                <a:spcPts val="2880"/>
              </a:lnSpc>
              <a:buNone/>
            </a:pPr>
            <a:r>
              <a:rPr lang="en-US" sz="2400" b="1" kern="0" spc="-38" dirty="0">
                <a:solidFill>
                  <a:srgbClr val="111827"/>
                </a:solidFill>
                <a:latin typeface="Inter" pitchFamily="34" charset="0"/>
                <a:ea typeface="Inter" pitchFamily="34" charset="-122"/>
                <a:cs typeface="Inter" pitchFamily="34" charset="-120"/>
              </a:rPr>
              <a:t>FINAL DISCLAIMER</a:t>
            </a:r>
            <a:endParaRPr lang="en-US" sz="2400" dirty="0"/>
          </a:p>
        </p:txBody>
      </p:sp>
      <p:sp>
        <p:nvSpPr>
          <p:cNvPr id="9" name="SK-33-text-8"/>
          <p:cNvSpPr/>
          <p:nvPr/>
        </p:nvSpPr>
        <p:spPr>
          <a:xfrm>
            <a:off x="781050" y="584746"/>
            <a:ext cx="7437120" cy="200025"/>
          </a:xfrm>
          <a:prstGeom prst="rect">
            <a:avLst/>
          </a:prstGeom>
          <a:noFill/>
          <a:ln/>
        </p:spPr>
        <p:txBody>
          <a:bodyPr vert="horz" wrap="square" lIns="0" tIns="0" rIns="0" bIns="0" rtlCol="0" anchor="ctr"/>
          <a:lstStyle/>
          <a:p>
            <a:pPr marL="0" indent="0">
              <a:lnSpc>
                <a:spcPts val="1575"/>
              </a:lnSpc>
              <a:buNone/>
            </a:pPr>
            <a:r>
              <a:rPr lang="en-US" sz="1050" b="1" kern="0" spc="42" dirty="0">
                <a:solidFill>
                  <a:srgbClr val="9CA3AF"/>
                </a:solidFill>
              </a:rPr>
              <a:t>BRADFORD VTS TEACHING DECK • CLINICAL GUIDANCE</a:t>
            </a:r>
            <a:endParaRPr lang="en-US" sz="1050" dirty="0"/>
          </a:p>
        </p:txBody>
      </p:sp>
      <p:sp>
        <p:nvSpPr>
          <p:cNvPr id="10" name="SK-33-text-9"/>
          <p:cNvSpPr/>
          <p:nvPr/>
        </p:nvSpPr>
        <p:spPr>
          <a:xfrm>
            <a:off x="1343025" y="2256830"/>
            <a:ext cx="9505950" cy="400050"/>
          </a:xfrm>
          <a:prstGeom prst="rect">
            <a:avLst/>
          </a:prstGeom>
          <a:noFill/>
          <a:ln/>
        </p:spPr>
        <p:txBody>
          <a:bodyPr vert="horz" wrap="square" lIns="0" tIns="0" rIns="0" bIns="0" rtlCol="0" anchor="ctr"/>
          <a:lstStyle/>
          <a:p>
            <a:pPr marL="0" indent="0" algn="ctr">
              <a:lnSpc>
                <a:spcPts val="3150"/>
              </a:lnSpc>
              <a:buNone/>
            </a:pPr>
            <a:r>
              <a:rPr lang="en-US" sz="2100" b="1" dirty="0">
                <a:solidFill>
                  <a:srgbClr val="111827"/>
                </a:solidFill>
                <a:latin typeface="Inter" pitchFamily="34" charset="0"/>
                <a:ea typeface="Inter" pitchFamily="34" charset="-122"/>
                <a:cs typeface="Inter" pitchFamily="34" charset="-120"/>
              </a:rPr>
              <a:t>MANDATORY CLINICAL NOTICE</a:t>
            </a:r>
            <a:endParaRPr lang="en-US" sz="2100" dirty="0"/>
          </a:p>
        </p:txBody>
      </p:sp>
      <p:sp>
        <p:nvSpPr>
          <p:cNvPr id="11" name="SK-33-text-10"/>
          <p:cNvSpPr/>
          <p:nvPr/>
        </p:nvSpPr>
        <p:spPr>
          <a:xfrm>
            <a:off x="1809750" y="2761655"/>
            <a:ext cx="8572500" cy="914400"/>
          </a:xfrm>
          <a:prstGeom prst="rect">
            <a:avLst/>
          </a:prstGeom>
          <a:noFill/>
          <a:ln/>
        </p:spPr>
        <p:txBody>
          <a:bodyPr vert="horz" wrap="square" lIns="0" tIns="0" rIns="0" bIns="0" rtlCol="0" anchor="ctr"/>
          <a:lstStyle/>
          <a:p>
            <a:pPr marL="0" indent="0" algn="ctr">
              <a:lnSpc>
                <a:spcPts val="2400"/>
              </a:lnSpc>
              <a:buNone/>
            </a:pPr>
            <a:r>
              <a:rPr lang="en-US" sz="1500" dirty="0">
                <a:solidFill>
                  <a:srgbClr val="4B5563"/>
                </a:solidFill>
              </a:rPr>
              <a:t>This presentation is for </a:t>
            </a:r>
            <a:r>
              <a:rPr lang="en-US" sz="1500" b="1" dirty="0">
                <a:solidFill>
                  <a:srgbClr val="111827"/>
                </a:solidFill>
              </a:rPr>
              <a:t>educational purposes only</a:t>
            </a:r>
            <a:r>
              <a:rPr lang="en-US" sz="1500" dirty="0">
                <a:solidFill>
                  <a:srgbClr val="4B5563"/>
                </a:solidFill>
              </a:rPr>
              <a:t>. While every effort has been made to ensure accuracy as of </a:t>
            </a:r>
            <a:r>
              <a:rPr lang="en-US" sz="1500" b="1" dirty="0">
                <a:solidFill>
                  <a:srgbClr val="111827"/>
                </a:solidFill>
              </a:rPr>
              <a:t>July 2026</a:t>
            </a:r>
            <a:r>
              <a:rPr lang="en-US" sz="1500" dirty="0">
                <a:solidFill>
                  <a:srgbClr val="4B5563"/>
                </a:solidFill>
              </a:rPr>
              <a:t>, clinical guidance and pharmacological information are subject to rapid change.</a:t>
            </a:r>
            <a:endParaRPr lang="en-US" sz="1500" dirty="0"/>
          </a:p>
        </p:txBody>
      </p:sp>
      <p:sp>
        <p:nvSpPr>
          <p:cNvPr id="12" name="SK-33-text-11"/>
          <p:cNvSpPr/>
          <p:nvPr/>
        </p:nvSpPr>
        <p:spPr>
          <a:xfrm>
            <a:off x="1809750" y="3780830"/>
            <a:ext cx="8572500" cy="914400"/>
          </a:xfrm>
          <a:prstGeom prst="rect">
            <a:avLst/>
          </a:prstGeom>
          <a:noFill/>
          <a:ln/>
        </p:spPr>
        <p:txBody>
          <a:bodyPr vert="horz" wrap="square" lIns="0" tIns="0" rIns="0" bIns="0" rtlCol="0" anchor="ctr"/>
          <a:lstStyle/>
          <a:p>
            <a:pPr marL="0" indent="0" algn="ctr">
              <a:lnSpc>
                <a:spcPts val="2400"/>
              </a:lnSpc>
              <a:buNone/>
            </a:pPr>
            <a:r>
              <a:rPr lang="en-US" sz="1500" dirty="0">
                <a:solidFill>
                  <a:srgbClr val="4B5563"/>
                </a:solidFill>
              </a:rPr>
              <a:t>Clinicians MUST </a:t>
            </a:r>
            <a:r>
              <a:rPr lang="en-US" sz="1500" b="1" dirty="0">
                <a:solidFill>
                  <a:srgbClr val="111827"/>
                </a:solidFill>
              </a:rPr>
              <a:t>always verify</a:t>
            </a:r>
            <a:r>
              <a:rPr lang="en-US" sz="1500" dirty="0">
                <a:solidFill>
                  <a:srgbClr val="4B5563"/>
                </a:solidFill>
              </a:rPr>
              <a:t> management strategies, referral pathways, and drug dosages against the </a:t>
            </a:r>
            <a:r>
              <a:rPr lang="en-US" sz="1500" b="1" dirty="0">
                <a:solidFill>
                  <a:srgbClr val="111827"/>
                </a:solidFill>
              </a:rPr>
              <a:t>latest NICE guidelines, BNF/BNFC editions</a:t>
            </a:r>
            <a:r>
              <a:rPr lang="en-US" sz="1500" dirty="0">
                <a:solidFill>
                  <a:srgbClr val="4B5563"/>
                </a:solidFill>
              </a:rPr>
              <a:t>, and local Trust protocols before implementing clinical decisions.</a:t>
            </a:r>
            <a:endParaRPr lang="en-US" sz="1500" dirty="0"/>
          </a:p>
        </p:txBody>
      </p:sp>
      <p:sp>
        <p:nvSpPr>
          <p:cNvPr id="13" name="SK-33-text-12"/>
          <p:cNvSpPr/>
          <p:nvPr/>
        </p:nvSpPr>
        <p:spPr>
          <a:xfrm>
            <a:off x="1809750" y="4800005"/>
            <a:ext cx="8572500" cy="914400"/>
          </a:xfrm>
          <a:prstGeom prst="rect">
            <a:avLst/>
          </a:prstGeom>
          <a:noFill/>
          <a:ln/>
        </p:spPr>
        <p:txBody>
          <a:bodyPr vert="horz" wrap="square" lIns="0" tIns="0" rIns="0" bIns="0" rtlCol="0" anchor="ctr"/>
          <a:lstStyle/>
          <a:p>
            <a:pPr marL="0" indent="0" algn="ctr">
              <a:lnSpc>
                <a:spcPts val="2400"/>
              </a:lnSpc>
              <a:buNone/>
            </a:pPr>
            <a:r>
              <a:rPr lang="en-US" sz="1500" dirty="0">
                <a:solidFill>
                  <a:srgbClr val="4B5563"/>
                </a:solidFill>
              </a:rPr>
              <a:t>The authors and Bradford VTS do not accept liability for errors, omissions, or any consequences resulting from the use of this information. </a:t>
            </a:r>
            <a:r>
              <a:rPr lang="en-US" sz="1500" b="1" dirty="0">
                <a:solidFill>
                  <a:srgbClr val="111827"/>
                </a:solidFill>
              </a:rPr>
              <a:t>Professional clinical judgment remains the responsibility of the individual practitioner.</a:t>
            </a:r>
            <a:endParaRPr lang="en-US" sz="1500" dirty="0"/>
          </a:p>
        </p:txBody>
      </p:sp>
      <p:sp>
        <p:nvSpPr>
          <p:cNvPr id="14" name="SK-33-text-13"/>
          <p:cNvSpPr/>
          <p:nvPr/>
        </p:nvSpPr>
        <p:spPr>
          <a:xfrm>
            <a:off x="1371600" y="5876330"/>
            <a:ext cx="9448800" cy="214313"/>
          </a:xfrm>
          <a:prstGeom prst="rect">
            <a:avLst/>
          </a:prstGeom>
          <a:noFill/>
          <a:ln/>
        </p:spPr>
        <p:txBody>
          <a:bodyPr vert="horz" wrap="square" lIns="0" tIns="0" rIns="0" bIns="0" rtlCol="0" anchor="ctr"/>
          <a:lstStyle/>
          <a:p>
            <a:pPr marL="0" indent="0" algn="ctr">
              <a:lnSpc>
                <a:spcPts val="1688"/>
              </a:lnSpc>
              <a:buNone/>
            </a:pPr>
            <a:r>
              <a:rPr lang="en-US" sz="1125" i="1" dirty="0">
                <a:solidFill>
                  <a:srgbClr val="9CA3AF"/>
                </a:solidFill>
              </a:rPr>
              <a:t>Reference: NICE NG225 (2024), NG222, NG134 (2024), and ONS (2025).</a:t>
            </a:r>
            <a:endParaRPr lang="en-US" sz="1125" dirty="0"/>
          </a:p>
        </p:txBody>
      </p:sp>
      <p:sp>
        <p:nvSpPr>
          <p:cNvPr id="15" name="SK-33-text-14"/>
          <p:cNvSpPr/>
          <p:nvPr/>
        </p:nvSpPr>
        <p:spPr>
          <a:xfrm>
            <a:off x="571500" y="6477000"/>
            <a:ext cx="343662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9CA3AF"/>
                </a:solidFill>
              </a:rPr>
              <a:t>www.bradfordvts.co.uk</a:t>
            </a:r>
            <a:endParaRPr lang="en-US" sz="1050" dirty="0"/>
          </a:p>
        </p:txBody>
      </p:sp>
      <p:sp>
        <p:nvSpPr>
          <p:cNvPr id="16" name="SK-33-text-15"/>
          <p:cNvSpPr/>
          <p:nvPr/>
        </p:nvSpPr>
        <p:spPr>
          <a:xfrm>
            <a:off x="10429875" y="6477000"/>
            <a:ext cx="1762125"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9CA3AF"/>
                </a:solidFill>
              </a:rPr>
              <a:t>End of Presentation</a:t>
            </a:r>
            <a:endParaRPr lang="en-US" sz="10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5-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5-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5-img-3" descr="preencoded.png"/>
          <p:cNvPicPr>
            <a:picLocks noChangeAspect="1"/>
          </p:cNvPicPr>
          <p:nvPr/>
        </p:nvPicPr>
        <p:blipFill>
          <a:blip r:embed="rId5"/>
          <a:stretch>
            <a:fillRect/>
          </a:stretch>
        </p:blipFill>
        <p:spPr>
          <a:xfrm>
            <a:off x="571500" y="381000"/>
            <a:ext cx="57150" cy="381000"/>
          </a:xfrm>
          <a:prstGeom prst="rect">
            <a:avLst/>
          </a:prstGeom>
        </p:spPr>
      </p:pic>
      <p:pic>
        <p:nvPicPr>
          <p:cNvPr id="5" name="SK-5-img-4" descr="preencoded.png"/>
          <p:cNvPicPr>
            <a:picLocks noChangeAspect="1"/>
          </p:cNvPicPr>
          <p:nvPr/>
        </p:nvPicPr>
        <p:blipFill>
          <a:blip r:embed="rId6"/>
          <a:stretch>
            <a:fillRect/>
          </a:stretch>
        </p:blipFill>
        <p:spPr>
          <a:xfrm>
            <a:off x="571500" y="1213396"/>
            <a:ext cx="2676525" cy="727621"/>
          </a:xfrm>
          <a:prstGeom prst="rect">
            <a:avLst/>
          </a:prstGeom>
        </p:spPr>
      </p:pic>
      <p:pic>
        <p:nvPicPr>
          <p:cNvPr id="6" name="SK-5-img-5" descr="preencoded.png"/>
          <p:cNvPicPr>
            <a:picLocks noChangeAspect="1"/>
          </p:cNvPicPr>
          <p:nvPr/>
        </p:nvPicPr>
        <p:blipFill>
          <a:blip r:embed="rId6"/>
          <a:stretch>
            <a:fillRect/>
          </a:stretch>
        </p:blipFill>
        <p:spPr>
          <a:xfrm>
            <a:off x="3362325" y="1213396"/>
            <a:ext cx="2676525" cy="727621"/>
          </a:xfrm>
          <a:prstGeom prst="rect">
            <a:avLst/>
          </a:prstGeom>
        </p:spPr>
      </p:pic>
      <p:pic>
        <p:nvPicPr>
          <p:cNvPr id="7" name="SK-5-img-6" descr="preencoded.png"/>
          <p:cNvPicPr>
            <a:picLocks noChangeAspect="1"/>
          </p:cNvPicPr>
          <p:nvPr/>
        </p:nvPicPr>
        <p:blipFill>
          <a:blip r:embed="rId6"/>
          <a:stretch>
            <a:fillRect/>
          </a:stretch>
        </p:blipFill>
        <p:spPr>
          <a:xfrm>
            <a:off x="6153150" y="1213396"/>
            <a:ext cx="2676525" cy="727621"/>
          </a:xfrm>
          <a:prstGeom prst="rect">
            <a:avLst/>
          </a:prstGeom>
        </p:spPr>
      </p:pic>
      <p:pic>
        <p:nvPicPr>
          <p:cNvPr id="8" name="SK-5-img-7" descr="preencoded.png"/>
          <p:cNvPicPr>
            <a:picLocks noChangeAspect="1"/>
          </p:cNvPicPr>
          <p:nvPr/>
        </p:nvPicPr>
        <p:blipFill>
          <a:blip r:embed="rId6"/>
          <a:stretch>
            <a:fillRect/>
          </a:stretch>
        </p:blipFill>
        <p:spPr>
          <a:xfrm>
            <a:off x="8943975" y="1213396"/>
            <a:ext cx="2676525" cy="727621"/>
          </a:xfrm>
          <a:prstGeom prst="rect">
            <a:avLst/>
          </a:prstGeom>
        </p:spPr>
      </p:pic>
      <p:pic>
        <p:nvPicPr>
          <p:cNvPr id="9" name="SK-5-img-8" descr="preencoded.png"/>
          <p:cNvPicPr>
            <a:picLocks noChangeAspect="1"/>
          </p:cNvPicPr>
          <p:nvPr/>
        </p:nvPicPr>
        <p:blipFill>
          <a:blip r:embed="rId7"/>
          <a:stretch>
            <a:fillRect/>
          </a:stretch>
        </p:blipFill>
        <p:spPr>
          <a:xfrm>
            <a:off x="571500" y="2055316"/>
            <a:ext cx="2676525" cy="727621"/>
          </a:xfrm>
          <a:prstGeom prst="rect">
            <a:avLst/>
          </a:prstGeom>
        </p:spPr>
      </p:pic>
      <p:pic>
        <p:nvPicPr>
          <p:cNvPr id="10" name="SK-5-img-9" descr="preencoded.png"/>
          <p:cNvPicPr>
            <a:picLocks noChangeAspect="1"/>
          </p:cNvPicPr>
          <p:nvPr/>
        </p:nvPicPr>
        <p:blipFill>
          <a:blip r:embed="rId7"/>
          <a:stretch>
            <a:fillRect/>
          </a:stretch>
        </p:blipFill>
        <p:spPr>
          <a:xfrm>
            <a:off x="3362325" y="2055316"/>
            <a:ext cx="2676525" cy="727621"/>
          </a:xfrm>
          <a:prstGeom prst="rect">
            <a:avLst/>
          </a:prstGeom>
        </p:spPr>
      </p:pic>
      <p:pic>
        <p:nvPicPr>
          <p:cNvPr id="11" name="SK-5-img-10" descr="preencoded.png"/>
          <p:cNvPicPr>
            <a:picLocks noChangeAspect="1"/>
          </p:cNvPicPr>
          <p:nvPr/>
        </p:nvPicPr>
        <p:blipFill>
          <a:blip r:embed="rId7"/>
          <a:stretch>
            <a:fillRect/>
          </a:stretch>
        </p:blipFill>
        <p:spPr>
          <a:xfrm>
            <a:off x="6153150" y="2055316"/>
            <a:ext cx="2676525" cy="727621"/>
          </a:xfrm>
          <a:prstGeom prst="rect">
            <a:avLst/>
          </a:prstGeom>
        </p:spPr>
      </p:pic>
      <p:pic>
        <p:nvPicPr>
          <p:cNvPr id="12" name="SK-5-img-11" descr="preencoded.png"/>
          <p:cNvPicPr>
            <a:picLocks noChangeAspect="1"/>
          </p:cNvPicPr>
          <p:nvPr/>
        </p:nvPicPr>
        <p:blipFill>
          <a:blip r:embed="rId7"/>
          <a:stretch>
            <a:fillRect/>
          </a:stretch>
        </p:blipFill>
        <p:spPr>
          <a:xfrm>
            <a:off x="8943975" y="2055316"/>
            <a:ext cx="2676525" cy="727621"/>
          </a:xfrm>
          <a:prstGeom prst="rect">
            <a:avLst/>
          </a:prstGeom>
        </p:spPr>
      </p:pic>
      <p:pic>
        <p:nvPicPr>
          <p:cNvPr id="13" name="SK-5-img-12" descr="preencoded.png"/>
          <p:cNvPicPr>
            <a:picLocks noChangeAspect="1"/>
          </p:cNvPicPr>
          <p:nvPr/>
        </p:nvPicPr>
        <p:blipFill>
          <a:blip r:embed="rId8"/>
          <a:stretch>
            <a:fillRect/>
          </a:stretch>
        </p:blipFill>
        <p:spPr>
          <a:xfrm>
            <a:off x="571500" y="3011537"/>
            <a:ext cx="6446490" cy="1968698"/>
          </a:xfrm>
          <a:prstGeom prst="rect">
            <a:avLst/>
          </a:prstGeom>
        </p:spPr>
      </p:pic>
      <p:pic>
        <p:nvPicPr>
          <p:cNvPr id="14" name="SK-5-img-13" descr="preencoded.png"/>
          <p:cNvPicPr>
            <a:picLocks noChangeAspect="1"/>
          </p:cNvPicPr>
          <p:nvPr/>
        </p:nvPicPr>
        <p:blipFill>
          <a:blip r:embed="rId9"/>
          <a:stretch>
            <a:fillRect/>
          </a:stretch>
        </p:blipFill>
        <p:spPr>
          <a:xfrm>
            <a:off x="800100" y="3259187"/>
            <a:ext cx="477292" cy="276225"/>
          </a:xfrm>
          <a:prstGeom prst="rect">
            <a:avLst/>
          </a:prstGeom>
        </p:spPr>
      </p:pic>
      <p:pic>
        <p:nvPicPr>
          <p:cNvPr id="15" name="SK-5-img-14" descr="preencoded.png"/>
          <p:cNvPicPr>
            <a:picLocks noChangeAspect="1"/>
          </p:cNvPicPr>
          <p:nvPr/>
        </p:nvPicPr>
        <p:blipFill>
          <a:blip r:embed="rId10"/>
          <a:stretch>
            <a:fillRect/>
          </a:stretch>
        </p:blipFill>
        <p:spPr>
          <a:xfrm>
            <a:off x="800100" y="3744962"/>
            <a:ext cx="5989290" cy="639961"/>
          </a:xfrm>
          <a:prstGeom prst="rect">
            <a:avLst/>
          </a:prstGeom>
        </p:spPr>
      </p:pic>
      <p:pic>
        <p:nvPicPr>
          <p:cNvPr id="16" name="SK-5-img-15" descr="preencoded.png"/>
          <p:cNvPicPr>
            <a:picLocks noChangeAspect="1"/>
          </p:cNvPicPr>
          <p:nvPr/>
        </p:nvPicPr>
        <p:blipFill>
          <a:blip r:embed="rId11"/>
          <a:stretch>
            <a:fillRect/>
          </a:stretch>
        </p:blipFill>
        <p:spPr>
          <a:xfrm>
            <a:off x="7246590" y="3011537"/>
            <a:ext cx="4373910" cy="1968698"/>
          </a:xfrm>
          <a:prstGeom prst="rect">
            <a:avLst/>
          </a:prstGeom>
        </p:spPr>
      </p:pic>
      <p:pic>
        <p:nvPicPr>
          <p:cNvPr id="17" name="SK-5-img-16" descr="preencoded.png"/>
          <p:cNvPicPr>
            <a:picLocks noChangeAspect="1"/>
          </p:cNvPicPr>
          <p:nvPr/>
        </p:nvPicPr>
        <p:blipFill>
          <a:blip r:embed="rId12"/>
          <a:stretch>
            <a:fillRect/>
          </a:stretch>
        </p:blipFill>
        <p:spPr>
          <a:xfrm>
            <a:off x="7437090" y="3321100"/>
            <a:ext cx="285750" cy="228600"/>
          </a:xfrm>
          <a:prstGeom prst="rect">
            <a:avLst/>
          </a:prstGeom>
        </p:spPr>
      </p:pic>
      <p:pic>
        <p:nvPicPr>
          <p:cNvPr id="18" name="SK-5-img-17" descr="preencoded.png"/>
          <p:cNvPicPr>
            <a:picLocks noChangeAspect="1"/>
          </p:cNvPicPr>
          <p:nvPr/>
        </p:nvPicPr>
        <p:blipFill>
          <a:blip r:embed="rId13"/>
          <a:stretch>
            <a:fillRect/>
          </a:stretch>
        </p:blipFill>
        <p:spPr>
          <a:xfrm>
            <a:off x="0" y="6429375"/>
            <a:ext cx="12192000" cy="428625"/>
          </a:xfrm>
          <a:prstGeom prst="rect">
            <a:avLst/>
          </a:prstGeom>
        </p:spPr>
      </p:pic>
      <p:sp>
        <p:nvSpPr>
          <p:cNvPr id="19" name="SK-5-text-18"/>
          <p:cNvSpPr/>
          <p:nvPr/>
        </p:nvSpPr>
        <p:spPr>
          <a:xfrm>
            <a:off x="781050" y="381000"/>
            <a:ext cx="9662160" cy="365671"/>
          </a:xfrm>
          <a:prstGeom prst="rect">
            <a:avLst/>
          </a:prstGeom>
          <a:noFill/>
          <a:ln/>
        </p:spPr>
        <p:txBody>
          <a:bodyPr vert="horz" wrap="square" lIns="0" tIns="0" rIns="0" bIns="0" rtlCol="0" anchor="ctr"/>
          <a:lstStyle/>
          <a:p>
            <a:pPr marL="0" indent="0">
              <a:lnSpc>
                <a:spcPts val="2880"/>
              </a:lnSpc>
              <a:buNone/>
            </a:pPr>
            <a:r>
              <a:rPr lang="en-US" sz="2400" b="1" kern="0" spc="-38" dirty="0">
                <a:solidFill>
                  <a:srgbClr val="111827"/>
                </a:solidFill>
                <a:latin typeface="Inter" pitchFamily="34" charset="0"/>
                <a:ea typeface="Inter" pitchFamily="34" charset="-122"/>
                <a:cs typeface="Inter" pitchFamily="34" charset="-120"/>
              </a:rPr>
              <a:t>WHAT IS SUICIDAL IDEATION?</a:t>
            </a:r>
            <a:endParaRPr lang="en-US" sz="2400" dirty="0"/>
          </a:p>
        </p:txBody>
      </p:sp>
      <p:sp>
        <p:nvSpPr>
          <p:cNvPr id="20" name="SK-5-text-19"/>
          <p:cNvSpPr/>
          <p:nvPr/>
        </p:nvSpPr>
        <p:spPr>
          <a:xfrm>
            <a:off x="781050" y="784771"/>
            <a:ext cx="7437120" cy="200025"/>
          </a:xfrm>
          <a:prstGeom prst="rect">
            <a:avLst/>
          </a:prstGeom>
          <a:noFill/>
          <a:ln/>
        </p:spPr>
        <p:txBody>
          <a:bodyPr vert="horz" wrap="square" lIns="0" tIns="0" rIns="0" bIns="0" rtlCol="0" anchor="ctr"/>
          <a:lstStyle/>
          <a:p>
            <a:pPr marL="0" indent="0">
              <a:lnSpc>
                <a:spcPts val="1575"/>
              </a:lnSpc>
              <a:buNone/>
            </a:pPr>
            <a:r>
              <a:rPr lang="en-US" sz="1050" b="1" kern="0" spc="42" dirty="0">
                <a:solidFill>
                  <a:srgbClr val="9CA3AF"/>
                </a:solidFill>
              </a:rPr>
              <a:t>BRADFORD VTS TEACHING DECK • CLINICAL GUIDANCE</a:t>
            </a:r>
            <a:endParaRPr lang="en-US" sz="1050" dirty="0"/>
          </a:p>
        </p:txBody>
      </p:sp>
      <p:sp>
        <p:nvSpPr>
          <p:cNvPr id="21" name="SK-5-text-20"/>
          <p:cNvSpPr/>
          <p:nvPr/>
        </p:nvSpPr>
        <p:spPr>
          <a:xfrm>
            <a:off x="685800" y="1327696"/>
            <a:ext cx="2524125"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F58220"/>
                </a:solidFill>
                <a:latin typeface="Inter" pitchFamily="34" charset="0"/>
                <a:ea typeface="Inter" pitchFamily="34" charset="-122"/>
                <a:cs typeface="Inter" pitchFamily="34" charset="-120"/>
              </a:rPr>
              <a:t>STEP 01</a:t>
            </a:r>
            <a:endParaRPr lang="en-US" sz="1050" dirty="0"/>
          </a:p>
        </p:txBody>
      </p:sp>
      <p:sp>
        <p:nvSpPr>
          <p:cNvPr id="22" name="SK-5-text-21"/>
          <p:cNvSpPr/>
          <p:nvPr/>
        </p:nvSpPr>
        <p:spPr>
          <a:xfrm>
            <a:off x="685800" y="1603921"/>
            <a:ext cx="5023485" cy="222796"/>
          </a:xfrm>
          <a:prstGeom prst="rect">
            <a:avLst/>
          </a:prstGeom>
          <a:noFill/>
          <a:ln/>
        </p:spPr>
        <p:txBody>
          <a:bodyPr vert="horz" wrap="square" lIns="0" tIns="0" rIns="0" bIns="0" rtlCol="0" anchor="ctr"/>
          <a:lstStyle/>
          <a:p>
            <a:pPr marL="0" indent="0">
              <a:lnSpc>
                <a:spcPts val="1755"/>
              </a:lnSpc>
              <a:buNone/>
            </a:pPr>
            <a:r>
              <a:rPr lang="en-US" sz="1350" b="1" dirty="0">
                <a:solidFill>
                  <a:srgbClr val="111827"/>
                </a:solidFill>
              </a:rPr>
              <a:t>Passive wish not to wake</a:t>
            </a:r>
            <a:endParaRPr lang="en-US" sz="1350" dirty="0"/>
          </a:p>
        </p:txBody>
      </p:sp>
      <p:sp>
        <p:nvSpPr>
          <p:cNvPr id="23" name="SK-5-text-22"/>
          <p:cNvSpPr/>
          <p:nvPr/>
        </p:nvSpPr>
        <p:spPr>
          <a:xfrm>
            <a:off x="3476625" y="1327696"/>
            <a:ext cx="2524125"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F58220"/>
                </a:solidFill>
                <a:latin typeface="Inter" pitchFamily="34" charset="0"/>
                <a:ea typeface="Inter" pitchFamily="34" charset="-122"/>
                <a:cs typeface="Inter" pitchFamily="34" charset="-120"/>
              </a:rPr>
              <a:t>STEP 02</a:t>
            </a:r>
            <a:endParaRPr lang="en-US" sz="1050" dirty="0"/>
          </a:p>
        </p:txBody>
      </p:sp>
      <p:sp>
        <p:nvSpPr>
          <p:cNvPr id="24" name="SK-5-text-23"/>
          <p:cNvSpPr/>
          <p:nvPr/>
        </p:nvSpPr>
        <p:spPr>
          <a:xfrm>
            <a:off x="3476625" y="1603921"/>
            <a:ext cx="3583305" cy="222796"/>
          </a:xfrm>
          <a:prstGeom prst="rect">
            <a:avLst/>
          </a:prstGeom>
          <a:noFill/>
          <a:ln/>
        </p:spPr>
        <p:txBody>
          <a:bodyPr vert="horz" wrap="square" lIns="0" tIns="0" rIns="0" bIns="0" rtlCol="0" anchor="ctr"/>
          <a:lstStyle/>
          <a:p>
            <a:pPr marL="0" indent="0">
              <a:lnSpc>
                <a:spcPts val="1755"/>
              </a:lnSpc>
              <a:buNone/>
            </a:pPr>
            <a:r>
              <a:rPr lang="en-US" sz="1350" b="1" dirty="0">
                <a:solidFill>
                  <a:srgbClr val="111827"/>
                </a:solidFill>
              </a:rPr>
              <a:t>Thoughts of death</a:t>
            </a:r>
            <a:endParaRPr lang="en-US" sz="1350" dirty="0"/>
          </a:p>
        </p:txBody>
      </p:sp>
      <p:sp>
        <p:nvSpPr>
          <p:cNvPr id="25" name="SK-5-text-24"/>
          <p:cNvSpPr/>
          <p:nvPr/>
        </p:nvSpPr>
        <p:spPr>
          <a:xfrm>
            <a:off x="6267450" y="1327696"/>
            <a:ext cx="2524125"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F58220"/>
                </a:solidFill>
                <a:latin typeface="Inter" pitchFamily="34" charset="0"/>
                <a:ea typeface="Inter" pitchFamily="34" charset="-122"/>
                <a:cs typeface="Inter" pitchFamily="34" charset="-120"/>
              </a:rPr>
              <a:t>STEP 03</a:t>
            </a:r>
            <a:endParaRPr lang="en-US" sz="1050" dirty="0"/>
          </a:p>
        </p:txBody>
      </p:sp>
      <p:sp>
        <p:nvSpPr>
          <p:cNvPr id="26" name="SK-5-text-25"/>
          <p:cNvSpPr/>
          <p:nvPr/>
        </p:nvSpPr>
        <p:spPr>
          <a:xfrm>
            <a:off x="6267450" y="1603921"/>
            <a:ext cx="5023485" cy="222796"/>
          </a:xfrm>
          <a:prstGeom prst="rect">
            <a:avLst/>
          </a:prstGeom>
          <a:noFill/>
          <a:ln/>
        </p:spPr>
        <p:txBody>
          <a:bodyPr vert="horz" wrap="square" lIns="0" tIns="0" rIns="0" bIns="0" rtlCol="0" anchor="ctr"/>
          <a:lstStyle/>
          <a:p>
            <a:pPr marL="0" indent="0">
              <a:lnSpc>
                <a:spcPts val="1755"/>
              </a:lnSpc>
              <a:buNone/>
            </a:pPr>
            <a:r>
              <a:rPr lang="en-US" sz="1350" b="1" dirty="0">
                <a:solidFill>
                  <a:srgbClr val="111827"/>
                </a:solidFill>
              </a:rPr>
              <a:t>Active suicidal thoughts</a:t>
            </a:r>
            <a:endParaRPr lang="en-US" sz="1350" dirty="0"/>
          </a:p>
        </p:txBody>
      </p:sp>
      <p:sp>
        <p:nvSpPr>
          <p:cNvPr id="27" name="SK-5-text-26"/>
          <p:cNvSpPr/>
          <p:nvPr/>
        </p:nvSpPr>
        <p:spPr>
          <a:xfrm>
            <a:off x="9058275" y="1327696"/>
            <a:ext cx="2524125"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F58220"/>
                </a:solidFill>
                <a:latin typeface="Inter" pitchFamily="34" charset="0"/>
                <a:ea typeface="Inter" pitchFamily="34" charset="-122"/>
                <a:cs typeface="Inter" pitchFamily="34" charset="-120"/>
              </a:rPr>
              <a:t>STEP 04</a:t>
            </a:r>
            <a:endParaRPr lang="en-US" sz="1050" dirty="0"/>
          </a:p>
        </p:txBody>
      </p:sp>
      <p:sp>
        <p:nvSpPr>
          <p:cNvPr id="28" name="SK-5-text-27"/>
          <p:cNvSpPr/>
          <p:nvPr/>
        </p:nvSpPr>
        <p:spPr>
          <a:xfrm>
            <a:off x="9058275" y="1603921"/>
            <a:ext cx="3133725" cy="222796"/>
          </a:xfrm>
          <a:prstGeom prst="rect">
            <a:avLst/>
          </a:prstGeom>
          <a:noFill/>
          <a:ln/>
        </p:spPr>
        <p:txBody>
          <a:bodyPr vert="horz" wrap="square" lIns="0" tIns="0" rIns="0" bIns="0" rtlCol="0" anchor="ctr"/>
          <a:lstStyle/>
          <a:p>
            <a:pPr marL="0" indent="0">
              <a:lnSpc>
                <a:spcPts val="1755"/>
              </a:lnSpc>
              <a:buNone/>
            </a:pPr>
            <a:r>
              <a:rPr lang="en-US" sz="1350" b="1" dirty="0">
                <a:solidFill>
                  <a:srgbClr val="111827"/>
                </a:solidFill>
              </a:rPr>
              <a:t>Method considered</a:t>
            </a:r>
            <a:endParaRPr lang="en-US" sz="1350" dirty="0"/>
          </a:p>
        </p:txBody>
      </p:sp>
      <p:sp>
        <p:nvSpPr>
          <p:cNvPr id="29" name="SK-5-text-28"/>
          <p:cNvSpPr/>
          <p:nvPr/>
        </p:nvSpPr>
        <p:spPr>
          <a:xfrm>
            <a:off x="685800" y="2169616"/>
            <a:ext cx="2524125"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F58220"/>
                </a:solidFill>
                <a:latin typeface="Inter" pitchFamily="34" charset="0"/>
                <a:ea typeface="Inter" pitchFamily="34" charset="-122"/>
                <a:cs typeface="Inter" pitchFamily="34" charset="-120"/>
              </a:rPr>
              <a:t>STEP 05</a:t>
            </a:r>
            <a:endParaRPr lang="en-US" sz="1050" dirty="0"/>
          </a:p>
        </p:txBody>
      </p:sp>
      <p:sp>
        <p:nvSpPr>
          <p:cNvPr id="30" name="SK-5-text-29"/>
          <p:cNvSpPr/>
          <p:nvPr/>
        </p:nvSpPr>
        <p:spPr>
          <a:xfrm>
            <a:off x="685800" y="2445841"/>
            <a:ext cx="2760345" cy="222796"/>
          </a:xfrm>
          <a:prstGeom prst="rect">
            <a:avLst/>
          </a:prstGeom>
          <a:noFill/>
          <a:ln/>
        </p:spPr>
        <p:txBody>
          <a:bodyPr vert="horz" wrap="square" lIns="0" tIns="0" rIns="0" bIns="0" rtlCol="0" anchor="ctr"/>
          <a:lstStyle/>
          <a:p>
            <a:pPr marL="0" indent="0">
              <a:lnSpc>
                <a:spcPts val="1755"/>
              </a:lnSpc>
              <a:buNone/>
            </a:pPr>
            <a:r>
              <a:rPr lang="en-US" sz="1350" b="1" dirty="0">
                <a:solidFill>
                  <a:srgbClr val="111827"/>
                </a:solidFill>
              </a:rPr>
              <a:t>Specific Plan</a:t>
            </a:r>
            <a:endParaRPr lang="en-US" sz="1350" dirty="0"/>
          </a:p>
        </p:txBody>
      </p:sp>
      <p:sp>
        <p:nvSpPr>
          <p:cNvPr id="31" name="SK-5-text-30"/>
          <p:cNvSpPr/>
          <p:nvPr/>
        </p:nvSpPr>
        <p:spPr>
          <a:xfrm>
            <a:off x="3476625" y="2169616"/>
            <a:ext cx="2524125"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F58220"/>
                </a:solidFill>
                <a:latin typeface="Inter" pitchFamily="34" charset="0"/>
                <a:ea typeface="Inter" pitchFamily="34" charset="-122"/>
                <a:cs typeface="Inter" pitchFamily="34" charset="-120"/>
              </a:rPr>
              <a:t>STEP 06</a:t>
            </a:r>
            <a:endParaRPr lang="en-US" sz="1050" dirty="0"/>
          </a:p>
        </p:txBody>
      </p:sp>
      <p:sp>
        <p:nvSpPr>
          <p:cNvPr id="32" name="SK-5-text-31"/>
          <p:cNvSpPr/>
          <p:nvPr/>
        </p:nvSpPr>
        <p:spPr>
          <a:xfrm>
            <a:off x="3476625" y="2445841"/>
            <a:ext cx="5023485" cy="222796"/>
          </a:xfrm>
          <a:prstGeom prst="rect">
            <a:avLst/>
          </a:prstGeom>
          <a:noFill/>
          <a:ln/>
        </p:spPr>
        <p:txBody>
          <a:bodyPr vert="horz" wrap="square" lIns="0" tIns="0" rIns="0" bIns="0" rtlCol="0" anchor="ctr"/>
          <a:lstStyle/>
          <a:p>
            <a:pPr marL="0" indent="0">
              <a:lnSpc>
                <a:spcPts val="1755"/>
              </a:lnSpc>
              <a:buNone/>
            </a:pPr>
            <a:r>
              <a:rPr lang="en-US" sz="1350" b="1" dirty="0">
                <a:solidFill>
                  <a:srgbClr val="111827"/>
                </a:solidFill>
              </a:rPr>
              <a:t>Preparation / Final Acts</a:t>
            </a:r>
            <a:endParaRPr lang="en-US" sz="1350" dirty="0"/>
          </a:p>
        </p:txBody>
      </p:sp>
      <p:sp>
        <p:nvSpPr>
          <p:cNvPr id="33" name="SK-5-text-32"/>
          <p:cNvSpPr/>
          <p:nvPr/>
        </p:nvSpPr>
        <p:spPr>
          <a:xfrm>
            <a:off x="6267450" y="2169616"/>
            <a:ext cx="2524125"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F58220"/>
                </a:solidFill>
                <a:latin typeface="Inter" pitchFamily="34" charset="0"/>
                <a:ea typeface="Inter" pitchFamily="34" charset="-122"/>
                <a:cs typeface="Inter" pitchFamily="34" charset="-120"/>
              </a:rPr>
              <a:t>STEP 07</a:t>
            </a:r>
            <a:endParaRPr lang="en-US" sz="1050" dirty="0"/>
          </a:p>
        </p:txBody>
      </p:sp>
      <p:sp>
        <p:nvSpPr>
          <p:cNvPr id="34" name="SK-5-text-33"/>
          <p:cNvSpPr/>
          <p:nvPr/>
        </p:nvSpPr>
        <p:spPr>
          <a:xfrm>
            <a:off x="6267450" y="2445841"/>
            <a:ext cx="2760345" cy="222796"/>
          </a:xfrm>
          <a:prstGeom prst="rect">
            <a:avLst/>
          </a:prstGeom>
          <a:noFill/>
          <a:ln/>
        </p:spPr>
        <p:txBody>
          <a:bodyPr vert="horz" wrap="square" lIns="0" tIns="0" rIns="0" bIns="0" rtlCol="0" anchor="ctr"/>
          <a:lstStyle/>
          <a:p>
            <a:pPr marL="0" indent="0">
              <a:lnSpc>
                <a:spcPts val="1755"/>
              </a:lnSpc>
              <a:buNone/>
            </a:pPr>
            <a:r>
              <a:rPr lang="en-US" sz="1350" b="1" dirty="0">
                <a:solidFill>
                  <a:srgbClr val="111827"/>
                </a:solidFill>
              </a:rPr>
              <a:t>Active Intent</a:t>
            </a:r>
            <a:endParaRPr lang="en-US" sz="1350" dirty="0"/>
          </a:p>
        </p:txBody>
      </p:sp>
      <p:sp>
        <p:nvSpPr>
          <p:cNvPr id="35" name="SK-5-text-34"/>
          <p:cNvSpPr/>
          <p:nvPr/>
        </p:nvSpPr>
        <p:spPr>
          <a:xfrm>
            <a:off x="9058275" y="2169616"/>
            <a:ext cx="2524125"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F58220"/>
                </a:solidFill>
                <a:latin typeface="Inter" pitchFamily="34" charset="0"/>
                <a:ea typeface="Inter" pitchFamily="34" charset="-122"/>
                <a:cs typeface="Inter" pitchFamily="34" charset="-120"/>
              </a:rPr>
              <a:t>STEP 08</a:t>
            </a:r>
            <a:endParaRPr lang="en-US" sz="1050" dirty="0"/>
          </a:p>
        </p:txBody>
      </p:sp>
      <p:sp>
        <p:nvSpPr>
          <p:cNvPr id="36" name="SK-5-text-35"/>
          <p:cNvSpPr/>
          <p:nvPr/>
        </p:nvSpPr>
        <p:spPr>
          <a:xfrm>
            <a:off x="9058275" y="2445841"/>
            <a:ext cx="3133725" cy="222796"/>
          </a:xfrm>
          <a:prstGeom prst="rect">
            <a:avLst/>
          </a:prstGeom>
          <a:noFill/>
          <a:ln/>
        </p:spPr>
        <p:txBody>
          <a:bodyPr vert="horz" wrap="square" lIns="0" tIns="0" rIns="0" bIns="0" rtlCol="0" anchor="ctr"/>
          <a:lstStyle/>
          <a:p>
            <a:pPr marL="0" indent="0">
              <a:lnSpc>
                <a:spcPts val="1755"/>
              </a:lnSpc>
              <a:buNone/>
            </a:pPr>
            <a:r>
              <a:rPr lang="en-US" sz="1350" b="1" dirty="0">
                <a:solidFill>
                  <a:srgbClr val="111827"/>
                </a:solidFill>
              </a:rPr>
              <a:t>Suicidal Attempt</a:t>
            </a:r>
            <a:endParaRPr lang="en-US" sz="1350" dirty="0"/>
          </a:p>
        </p:txBody>
      </p:sp>
      <p:sp>
        <p:nvSpPr>
          <p:cNvPr id="37" name="SK-5-text-36"/>
          <p:cNvSpPr/>
          <p:nvPr/>
        </p:nvSpPr>
        <p:spPr>
          <a:xfrm>
            <a:off x="895350" y="3259187"/>
            <a:ext cx="364655" cy="276225"/>
          </a:xfrm>
          <a:prstGeom prst="rect">
            <a:avLst/>
          </a:prstGeom>
          <a:noFill/>
          <a:ln/>
        </p:spPr>
        <p:txBody>
          <a:bodyPr vert="horz" wrap="square" lIns="0" tIns="0" rIns="0" bIns="0" rtlCol="0" anchor="ctr"/>
          <a:lstStyle/>
          <a:p>
            <a:pPr marL="0" indent="0">
              <a:lnSpc>
                <a:spcPts val="1575"/>
              </a:lnSpc>
              <a:buNone/>
            </a:pPr>
            <a:r>
              <a:rPr lang="en-US" sz="1050" b="1" kern="0" spc="42" dirty="0">
                <a:solidFill>
                  <a:srgbClr val="FFFFFF"/>
                </a:solidFill>
              </a:rPr>
              <a:t>SCA</a:t>
            </a:r>
            <a:endParaRPr lang="en-US" sz="1050" dirty="0"/>
          </a:p>
        </p:txBody>
      </p:sp>
      <p:sp>
        <p:nvSpPr>
          <p:cNvPr id="38" name="SK-5-text-37"/>
          <p:cNvSpPr/>
          <p:nvPr/>
        </p:nvSpPr>
        <p:spPr>
          <a:xfrm>
            <a:off x="1391692" y="3240137"/>
            <a:ext cx="437959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FFFFFF"/>
                </a:solidFill>
                <a:latin typeface="Inter" pitchFamily="34" charset="0"/>
                <a:ea typeface="Inter" pitchFamily="34" charset="-122"/>
                <a:cs typeface="Inter" pitchFamily="34" charset="-120"/>
              </a:rPr>
              <a:t>Communication Tip</a:t>
            </a:r>
            <a:endParaRPr lang="en-US" sz="1650" dirty="0"/>
          </a:p>
        </p:txBody>
      </p:sp>
      <p:sp>
        <p:nvSpPr>
          <p:cNvPr id="39" name="SK-5-text-38"/>
          <p:cNvSpPr/>
          <p:nvPr/>
        </p:nvSpPr>
        <p:spPr>
          <a:xfrm>
            <a:off x="952500" y="3744962"/>
            <a:ext cx="5836890" cy="639961"/>
          </a:xfrm>
          <a:prstGeom prst="rect">
            <a:avLst/>
          </a:prstGeom>
          <a:noFill/>
          <a:ln/>
        </p:spPr>
        <p:txBody>
          <a:bodyPr vert="horz" wrap="square" lIns="0" tIns="0" rIns="0" bIns="0" rtlCol="0" anchor="ctr"/>
          <a:lstStyle/>
          <a:p>
            <a:pPr marL="0" indent="0">
              <a:lnSpc>
                <a:spcPts val="2520"/>
              </a:lnSpc>
              <a:buNone/>
            </a:pPr>
            <a:r>
              <a:rPr lang="en-US" sz="1800" i="1" dirty="0">
                <a:solidFill>
                  <a:srgbClr val="FFFFFF"/>
                </a:solidFill>
              </a:rPr>
              <a:t>“When things feel this bad, have you had thoughts of ending your life?”</a:t>
            </a:r>
            <a:endParaRPr lang="en-US" sz="1800" dirty="0"/>
          </a:p>
        </p:txBody>
      </p:sp>
      <p:sp>
        <p:nvSpPr>
          <p:cNvPr id="40" name="SK-5-text-39"/>
          <p:cNvSpPr/>
          <p:nvPr/>
        </p:nvSpPr>
        <p:spPr>
          <a:xfrm>
            <a:off x="978694" y="4537323"/>
            <a:ext cx="11213306" cy="214313"/>
          </a:xfrm>
          <a:prstGeom prst="rect">
            <a:avLst/>
          </a:prstGeom>
          <a:noFill/>
          <a:ln/>
        </p:spPr>
        <p:txBody>
          <a:bodyPr vert="horz" wrap="square" lIns="0" tIns="0" rIns="0" bIns="0" rtlCol="0" anchor="ctr"/>
          <a:lstStyle/>
          <a:p>
            <a:pPr marL="0" indent="0">
              <a:lnSpc>
                <a:spcPts val="1688"/>
              </a:lnSpc>
              <a:buNone/>
            </a:pPr>
            <a:r>
              <a:rPr lang="en-US" sz="1125" dirty="0">
                <a:solidFill>
                  <a:srgbClr val="FFFFFF">
                    <a:alpha val="90000"/>
                  </a:srgbClr>
                </a:solidFill>
              </a:rPr>
              <a:t> Use empathy first to build rapport before moving to direct questioning.</a:t>
            </a:r>
            <a:endParaRPr lang="en-US" sz="1125" dirty="0"/>
          </a:p>
        </p:txBody>
      </p:sp>
      <p:sp>
        <p:nvSpPr>
          <p:cNvPr id="41" name="SK-5-text-40"/>
          <p:cNvSpPr/>
          <p:nvPr/>
        </p:nvSpPr>
        <p:spPr>
          <a:xfrm>
            <a:off x="7437090" y="3705374"/>
            <a:ext cx="3992910" cy="495300"/>
          </a:xfrm>
          <a:prstGeom prst="rect">
            <a:avLst/>
          </a:prstGeom>
          <a:noFill/>
          <a:ln/>
        </p:spPr>
        <p:txBody>
          <a:bodyPr vert="horz" wrap="square" lIns="0" tIns="0" rIns="0" bIns="0" rtlCol="0" anchor="ctr"/>
          <a:lstStyle/>
          <a:p>
            <a:pPr marL="0" indent="0">
              <a:lnSpc>
                <a:spcPts val="1950"/>
              </a:lnSpc>
              <a:buNone/>
            </a:pPr>
            <a:r>
              <a:rPr lang="en-US" sz="1500" b="1" dirty="0">
                <a:solidFill>
                  <a:srgbClr val="111827"/>
                </a:solidFill>
              </a:rPr>
              <a:t>"Ask where the patient is on this spectrum today."</a:t>
            </a:r>
            <a:endParaRPr lang="en-US" sz="1500" dirty="0"/>
          </a:p>
        </p:txBody>
      </p:sp>
      <p:sp>
        <p:nvSpPr>
          <p:cNvPr id="42" name="SK-5-text-41"/>
          <p:cNvSpPr/>
          <p:nvPr/>
        </p:nvSpPr>
        <p:spPr>
          <a:xfrm>
            <a:off x="7437090" y="4314974"/>
            <a:ext cx="3992910" cy="428625"/>
          </a:xfrm>
          <a:prstGeom prst="rect">
            <a:avLst/>
          </a:prstGeom>
          <a:noFill/>
          <a:ln/>
        </p:spPr>
        <p:txBody>
          <a:bodyPr vert="horz" wrap="square" lIns="0" tIns="0" rIns="0" bIns="0" rtlCol="0" anchor="ctr"/>
          <a:lstStyle/>
          <a:p>
            <a:pPr marL="0" indent="0">
              <a:lnSpc>
                <a:spcPts val="1688"/>
              </a:lnSpc>
              <a:buNone/>
            </a:pPr>
            <a:r>
              <a:rPr lang="en-US" sz="1125" dirty="0">
                <a:solidFill>
                  <a:srgbClr val="4B5563"/>
                </a:solidFill>
              </a:rPr>
              <a:t>Ideation is dynamic. A passive wish can rapidly escalate to intent under acute stress.</a:t>
            </a:r>
            <a:endParaRPr lang="en-US" sz="1125" dirty="0"/>
          </a:p>
        </p:txBody>
      </p:sp>
      <p:sp>
        <p:nvSpPr>
          <p:cNvPr id="43" name="SK-5-text-42"/>
          <p:cNvSpPr/>
          <p:nvPr/>
        </p:nvSpPr>
        <p:spPr>
          <a:xfrm>
            <a:off x="10258425" y="6543675"/>
            <a:ext cx="1933575"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9CA3AF"/>
                </a:solidFill>
              </a:rPr>
              <a:t>www.bradfordvts.co.uk</a:t>
            </a:r>
            <a:endParaRPr lang="en-US" sz="10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6-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6-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6-img-3" descr="preencoded.png"/>
          <p:cNvPicPr>
            <a:picLocks noChangeAspect="1"/>
          </p:cNvPicPr>
          <p:nvPr/>
        </p:nvPicPr>
        <p:blipFill>
          <a:blip r:embed="rId5"/>
          <a:stretch>
            <a:fillRect/>
          </a:stretch>
        </p:blipFill>
        <p:spPr>
          <a:xfrm>
            <a:off x="571500" y="381000"/>
            <a:ext cx="57150" cy="419100"/>
          </a:xfrm>
          <a:prstGeom prst="rect">
            <a:avLst/>
          </a:prstGeom>
        </p:spPr>
      </p:pic>
      <p:pic>
        <p:nvPicPr>
          <p:cNvPr id="5" name="SK-6-img-4" descr="preencoded.png"/>
          <p:cNvPicPr>
            <a:picLocks noChangeAspect="1"/>
          </p:cNvPicPr>
          <p:nvPr/>
        </p:nvPicPr>
        <p:blipFill>
          <a:blip r:embed="rId6"/>
          <a:stretch>
            <a:fillRect/>
          </a:stretch>
        </p:blipFill>
        <p:spPr>
          <a:xfrm>
            <a:off x="5829300" y="1694855"/>
            <a:ext cx="214313" cy="642938"/>
          </a:xfrm>
          <a:prstGeom prst="rect">
            <a:avLst/>
          </a:prstGeom>
        </p:spPr>
      </p:pic>
      <p:pic>
        <p:nvPicPr>
          <p:cNvPr id="6" name="SK-6-img-5" descr="preencoded.png"/>
          <p:cNvPicPr>
            <a:picLocks noChangeAspect="1"/>
          </p:cNvPicPr>
          <p:nvPr/>
        </p:nvPicPr>
        <p:blipFill>
          <a:blip r:embed="rId7"/>
          <a:stretch>
            <a:fillRect/>
          </a:stretch>
        </p:blipFill>
        <p:spPr>
          <a:xfrm>
            <a:off x="5829300" y="2585442"/>
            <a:ext cx="214313" cy="642938"/>
          </a:xfrm>
          <a:prstGeom prst="rect">
            <a:avLst/>
          </a:prstGeom>
        </p:spPr>
      </p:pic>
      <p:pic>
        <p:nvPicPr>
          <p:cNvPr id="7" name="SK-6-img-6" descr="preencoded.png"/>
          <p:cNvPicPr>
            <a:picLocks noChangeAspect="1"/>
          </p:cNvPicPr>
          <p:nvPr/>
        </p:nvPicPr>
        <p:blipFill>
          <a:blip r:embed="rId8"/>
          <a:stretch>
            <a:fillRect/>
          </a:stretch>
        </p:blipFill>
        <p:spPr>
          <a:xfrm>
            <a:off x="5829300" y="3476030"/>
            <a:ext cx="214313" cy="642938"/>
          </a:xfrm>
          <a:prstGeom prst="rect">
            <a:avLst/>
          </a:prstGeom>
        </p:spPr>
      </p:pic>
      <p:pic>
        <p:nvPicPr>
          <p:cNvPr id="8" name="SK-6-img-7" descr="preencoded.png"/>
          <p:cNvPicPr>
            <a:picLocks noChangeAspect="1"/>
          </p:cNvPicPr>
          <p:nvPr/>
        </p:nvPicPr>
        <p:blipFill>
          <a:blip r:embed="rId9"/>
          <a:stretch>
            <a:fillRect/>
          </a:stretch>
        </p:blipFill>
        <p:spPr>
          <a:xfrm>
            <a:off x="5829300" y="4461867"/>
            <a:ext cx="5791200" cy="1009650"/>
          </a:xfrm>
          <a:prstGeom prst="rect">
            <a:avLst/>
          </a:prstGeom>
        </p:spPr>
      </p:pic>
      <p:pic>
        <p:nvPicPr>
          <p:cNvPr id="9" name="SK-6-img-8" descr="preencoded.png"/>
          <p:cNvPicPr>
            <a:picLocks noChangeAspect="1"/>
          </p:cNvPicPr>
          <p:nvPr/>
        </p:nvPicPr>
        <p:blipFill>
          <a:blip r:embed="rId10"/>
          <a:stretch>
            <a:fillRect/>
          </a:stretch>
        </p:blipFill>
        <p:spPr>
          <a:xfrm>
            <a:off x="6057900" y="4848523"/>
            <a:ext cx="285750" cy="236339"/>
          </a:xfrm>
          <a:prstGeom prst="rect">
            <a:avLst/>
          </a:prstGeom>
        </p:spPr>
      </p:pic>
      <p:pic>
        <p:nvPicPr>
          <p:cNvPr id="10" name="SK-6-img-9" descr="preencoded.png"/>
          <p:cNvPicPr>
            <a:picLocks noChangeAspect="1"/>
          </p:cNvPicPr>
          <p:nvPr/>
        </p:nvPicPr>
        <p:blipFill>
          <a:blip r:embed="rId11"/>
          <a:stretch>
            <a:fillRect/>
          </a:stretch>
        </p:blipFill>
        <p:spPr>
          <a:xfrm>
            <a:off x="0" y="6276975"/>
            <a:ext cx="12192000" cy="581025"/>
          </a:xfrm>
          <a:prstGeom prst="rect">
            <a:avLst/>
          </a:prstGeom>
        </p:spPr>
      </p:pic>
      <p:sp>
        <p:nvSpPr>
          <p:cNvPr id="11" name="SK-6-text-10"/>
          <p:cNvSpPr/>
          <p:nvPr/>
        </p:nvSpPr>
        <p:spPr>
          <a:xfrm>
            <a:off x="781050" y="381000"/>
            <a:ext cx="11410950" cy="365671"/>
          </a:xfrm>
          <a:prstGeom prst="rect">
            <a:avLst/>
          </a:prstGeom>
          <a:noFill/>
          <a:ln/>
        </p:spPr>
        <p:txBody>
          <a:bodyPr vert="horz" wrap="square" lIns="0" tIns="0" rIns="0" bIns="0" rtlCol="0" anchor="ctr"/>
          <a:lstStyle/>
          <a:p>
            <a:pPr marL="0" indent="0">
              <a:lnSpc>
                <a:spcPts val="2880"/>
              </a:lnSpc>
              <a:buNone/>
            </a:pPr>
            <a:r>
              <a:rPr lang="en-US" sz="2400" b="1" kern="0" spc="-38" dirty="0">
                <a:solidFill>
                  <a:srgbClr val="111827"/>
                </a:solidFill>
                <a:latin typeface="Inter" pitchFamily="34" charset="0"/>
                <a:ea typeface="Inter" pitchFamily="34" charset="-122"/>
                <a:cs typeface="Inter" pitchFamily="34" charset="-120"/>
              </a:rPr>
              <a:t>NICE PRINCIPLE: TOOLS DO NOT PREDICT SUICIDE</a:t>
            </a:r>
            <a:endParaRPr lang="en-US" sz="2400" dirty="0"/>
          </a:p>
        </p:txBody>
      </p:sp>
      <p:sp>
        <p:nvSpPr>
          <p:cNvPr id="12" name="SK-6-text-11"/>
          <p:cNvSpPr/>
          <p:nvPr/>
        </p:nvSpPr>
        <p:spPr>
          <a:xfrm>
            <a:off x="781050" y="784771"/>
            <a:ext cx="7437120" cy="200025"/>
          </a:xfrm>
          <a:prstGeom prst="rect">
            <a:avLst/>
          </a:prstGeom>
          <a:noFill/>
          <a:ln/>
        </p:spPr>
        <p:txBody>
          <a:bodyPr vert="horz" wrap="square" lIns="0" tIns="0" rIns="0" bIns="0" rtlCol="0" anchor="ctr"/>
          <a:lstStyle/>
          <a:p>
            <a:pPr marL="0" indent="0">
              <a:lnSpc>
                <a:spcPts val="1575"/>
              </a:lnSpc>
              <a:buNone/>
            </a:pPr>
            <a:r>
              <a:rPr lang="en-US" sz="1050" b="1" kern="0" spc="42" dirty="0">
                <a:solidFill>
                  <a:srgbClr val="9CA3AF"/>
                </a:solidFill>
              </a:rPr>
              <a:t>BRADFORD VTS TEACHING DECK • CLINICAL GUIDANCE</a:t>
            </a:r>
            <a:endParaRPr lang="en-US" sz="1050" dirty="0"/>
          </a:p>
        </p:txBody>
      </p:sp>
      <p:sp>
        <p:nvSpPr>
          <p:cNvPr id="13" name="SK-6-text-12"/>
          <p:cNvSpPr/>
          <p:nvPr/>
        </p:nvSpPr>
        <p:spPr>
          <a:xfrm>
            <a:off x="342900" y="2444948"/>
            <a:ext cx="5143500" cy="1371600"/>
          </a:xfrm>
          <a:prstGeom prst="rect">
            <a:avLst/>
          </a:prstGeom>
          <a:noFill/>
          <a:ln/>
        </p:spPr>
        <p:txBody>
          <a:bodyPr vert="horz" wrap="square" lIns="0" tIns="0" rIns="0" bIns="0" rtlCol="0" anchor="ctr"/>
          <a:lstStyle/>
          <a:p>
            <a:pPr marL="0" indent="0" algn="ctr">
              <a:lnSpc>
                <a:spcPts val="10800"/>
              </a:lnSpc>
              <a:buNone/>
            </a:pPr>
            <a:r>
              <a:rPr lang="en-US" sz="12000" b="1" kern="0" spc="-480" dirty="0">
                <a:solidFill>
                  <a:srgbClr val="F58220"/>
                </a:solidFill>
                <a:latin typeface="Inter" pitchFamily="34" charset="0"/>
                <a:ea typeface="Inter" pitchFamily="34" charset="-122"/>
                <a:cs typeface="Inter" pitchFamily="34" charset="-120"/>
              </a:rPr>
              <a:t>NG225</a:t>
            </a:r>
            <a:endParaRPr lang="en-US" sz="12000" dirty="0"/>
          </a:p>
        </p:txBody>
      </p:sp>
      <p:sp>
        <p:nvSpPr>
          <p:cNvPr id="14" name="SK-6-text-13"/>
          <p:cNvSpPr/>
          <p:nvPr/>
        </p:nvSpPr>
        <p:spPr>
          <a:xfrm>
            <a:off x="1333500" y="3930848"/>
            <a:ext cx="3162300" cy="400050"/>
          </a:xfrm>
          <a:prstGeom prst="rect">
            <a:avLst/>
          </a:prstGeom>
          <a:noFill/>
          <a:ln/>
        </p:spPr>
        <p:txBody>
          <a:bodyPr vert="horz" wrap="square" lIns="0" tIns="0" rIns="0" bIns="0" rtlCol="0" anchor="ctr"/>
          <a:lstStyle/>
          <a:p>
            <a:pPr marL="0" indent="0" algn="ctr">
              <a:lnSpc>
                <a:spcPts val="3150"/>
              </a:lnSpc>
              <a:buNone/>
            </a:pPr>
            <a:r>
              <a:rPr lang="en-US" sz="2100" b="1" dirty="0">
                <a:solidFill>
                  <a:srgbClr val="111827"/>
                </a:solidFill>
                <a:latin typeface="Inter" pitchFamily="34" charset="0"/>
                <a:ea typeface="Inter" pitchFamily="34" charset="-122"/>
                <a:cs typeface="Inter" pitchFamily="34" charset="-120"/>
              </a:rPr>
              <a:t>SAFETY FORMULATION</a:t>
            </a:r>
            <a:endParaRPr lang="en-US" sz="2100" dirty="0"/>
          </a:p>
        </p:txBody>
      </p:sp>
      <p:sp>
        <p:nvSpPr>
          <p:cNvPr id="15" name="SK-6-text-14"/>
          <p:cNvSpPr/>
          <p:nvPr/>
        </p:nvSpPr>
        <p:spPr>
          <a:xfrm>
            <a:off x="2043113" y="4407098"/>
            <a:ext cx="1743075" cy="257175"/>
          </a:xfrm>
          <a:prstGeom prst="rect">
            <a:avLst/>
          </a:prstGeom>
          <a:noFill/>
          <a:ln/>
        </p:spPr>
        <p:txBody>
          <a:bodyPr vert="horz" wrap="square" lIns="0" tIns="0" rIns="0" bIns="0" rtlCol="0" anchor="ctr"/>
          <a:lstStyle/>
          <a:p>
            <a:pPr marL="0" indent="0" algn="ctr">
              <a:lnSpc>
                <a:spcPts val="2025"/>
              </a:lnSpc>
              <a:buNone/>
            </a:pPr>
            <a:r>
              <a:rPr lang="en-US" sz="1350" dirty="0">
                <a:solidFill>
                  <a:srgbClr val="4B5563"/>
                </a:solidFill>
              </a:rPr>
              <a:t>Over Static Prediction</a:t>
            </a:r>
            <a:endParaRPr lang="en-US" sz="1350" dirty="0"/>
          </a:p>
        </p:txBody>
      </p:sp>
      <p:sp>
        <p:nvSpPr>
          <p:cNvPr id="16" name="SK-6-text-15"/>
          <p:cNvSpPr/>
          <p:nvPr/>
        </p:nvSpPr>
        <p:spPr>
          <a:xfrm>
            <a:off x="6196013" y="1637705"/>
            <a:ext cx="5424488" cy="700088"/>
          </a:xfrm>
          <a:prstGeom prst="rect">
            <a:avLst/>
          </a:prstGeom>
          <a:noFill/>
          <a:ln/>
        </p:spPr>
        <p:txBody>
          <a:bodyPr vert="horz" wrap="square" lIns="0" tIns="0" rIns="0" bIns="0" rtlCol="0" anchor="ctr"/>
          <a:lstStyle/>
          <a:p>
            <a:pPr marL="0" indent="0" algn="l">
              <a:lnSpc>
                <a:spcPts val="2250"/>
              </a:lnSpc>
              <a:buNone/>
            </a:pPr>
            <a:r>
              <a:rPr lang="en-US" sz="1500" b="1" dirty="0">
                <a:solidFill>
                  <a:srgbClr val="111827"/>
                </a:solidFill>
              </a:rPr>
              <a:t>NICE NG225 Principle:</a:t>
            </a:r>
            <a:r>
              <a:rPr lang="en-US" sz="1500" dirty="0">
                <a:solidFill>
                  <a:srgbClr val="111827"/>
                </a:solidFill>
              </a:rPr>
              <a:t> </a:t>
            </a:r>
            <a:r>
              <a:rPr lang="en-US" sz="1500" b="1" dirty="0">
                <a:solidFill>
                  <a:srgbClr val="FF0000"/>
                </a:solidFill>
              </a:rPr>
              <a:t>Do not use risk assessment tools or scales to predict future suicide or repetition of self-harm.</a:t>
            </a:r>
          </a:p>
        </p:txBody>
      </p:sp>
      <p:sp>
        <p:nvSpPr>
          <p:cNvPr id="17" name="SK-6-text-16"/>
          <p:cNvSpPr/>
          <p:nvPr/>
        </p:nvSpPr>
        <p:spPr>
          <a:xfrm>
            <a:off x="6196013" y="2528292"/>
            <a:ext cx="5424488" cy="700088"/>
          </a:xfrm>
          <a:prstGeom prst="rect">
            <a:avLst/>
          </a:prstGeom>
          <a:noFill/>
          <a:ln/>
        </p:spPr>
        <p:txBody>
          <a:bodyPr vert="horz" wrap="square" lIns="0" tIns="0" rIns="0" bIns="0" rtlCol="0" anchor="ctr"/>
          <a:lstStyle/>
          <a:p>
            <a:pPr marL="0" indent="0" algn="l">
              <a:lnSpc>
                <a:spcPts val="2250"/>
              </a:lnSpc>
              <a:buNone/>
            </a:pPr>
            <a:r>
              <a:rPr lang="en-US" sz="1500" b="1" dirty="0">
                <a:solidFill>
                  <a:srgbClr val="111827"/>
                </a:solidFill>
              </a:rPr>
              <a:t>No Stratification:</a:t>
            </a:r>
            <a:r>
              <a:rPr lang="en-US" sz="1500" dirty="0">
                <a:solidFill>
                  <a:srgbClr val="111827"/>
                </a:solidFill>
              </a:rPr>
              <a:t> </a:t>
            </a:r>
            <a:r>
              <a:rPr lang="en-US" sz="1500" b="1" dirty="0">
                <a:solidFill>
                  <a:srgbClr val="FF0000"/>
                </a:solidFill>
              </a:rPr>
              <a:t>Global low, medium, or high risk labels must not be used to predict future risk or determine access to care.</a:t>
            </a:r>
          </a:p>
        </p:txBody>
      </p:sp>
      <p:sp>
        <p:nvSpPr>
          <p:cNvPr id="18" name="SK-6-text-17"/>
          <p:cNvSpPr/>
          <p:nvPr/>
        </p:nvSpPr>
        <p:spPr>
          <a:xfrm>
            <a:off x="6196013" y="3418880"/>
            <a:ext cx="5424488" cy="700088"/>
          </a:xfrm>
          <a:prstGeom prst="rect">
            <a:avLst/>
          </a:prstGeom>
          <a:noFill/>
          <a:ln/>
        </p:spPr>
        <p:txBody>
          <a:bodyPr vert="horz" wrap="square" lIns="0" tIns="0" rIns="0" bIns="0" rtlCol="0" anchor="ctr"/>
          <a:lstStyle/>
          <a:p>
            <a:pPr marL="0" indent="0" algn="l">
              <a:lnSpc>
                <a:spcPts val="2250"/>
              </a:lnSpc>
              <a:buNone/>
            </a:pPr>
            <a:r>
              <a:rPr lang="en-US" sz="1500" b="1" dirty="0">
                <a:solidFill>
                  <a:srgbClr val="111827"/>
                </a:solidFill>
              </a:rPr>
              <a:t>Clinical Utility:</a:t>
            </a:r>
            <a:r>
              <a:rPr lang="en-US" sz="1500" dirty="0">
                <a:solidFill>
                  <a:srgbClr val="111827"/>
                </a:solidFill>
              </a:rPr>
              <a:t> </a:t>
            </a:r>
            <a:r>
              <a:rPr lang="en-US" sz="1500" b="1" dirty="0">
                <a:solidFill>
                  <a:srgbClr val="111827"/>
                </a:solidFill>
              </a:rPr>
              <a:t>Use tools only to structure a conversation and ensure key psychosocial domains are not missed.</a:t>
            </a:r>
            <a:endParaRPr lang="en-US" sz="1500" b="1" dirty="0"/>
          </a:p>
        </p:txBody>
      </p:sp>
      <p:sp>
        <p:nvSpPr>
          <p:cNvPr id="19" name="SK-6-text-18"/>
          <p:cNvSpPr/>
          <p:nvPr/>
        </p:nvSpPr>
        <p:spPr>
          <a:xfrm>
            <a:off x="6395357" y="4622516"/>
            <a:ext cx="5173436" cy="628650"/>
          </a:xfrm>
          <a:prstGeom prst="rect">
            <a:avLst/>
          </a:prstGeom>
          <a:noFill/>
          <a:ln/>
        </p:spPr>
        <p:txBody>
          <a:bodyPr vert="horz" wrap="square" lIns="0" tIns="0" rIns="0" bIns="0" rtlCol="0" anchor="ctr"/>
          <a:lstStyle/>
          <a:p>
            <a:pPr marL="0" indent="0">
              <a:lnSpc>
                <a:spcPts val="2475"/>
              </a:lnSpc>
              <a:buNone/>
            </a:pPr>
            <a:r>
              <a:rPr lang="en-US" sz="1650" b="1" dirty="0">
                <a:solidFill>
                  <a:srgbClr val="111827"/>
                </a:solidFill>
                <a:latin typeface="Inter" pitchFamily="34" charset="0"/>
                <a:ea typeface="Inter" pitchFamily="34" charset="-122"/>
                <a:cs typeface="Inter" pitchFamily="34" charset="-120"/>
              </a:rPr>
              <a:t>Amber Pitfall: A low score is not a discharge plan.</a:t>
            </a:r>
            <a:endParaRPr lang="en-US" sz="1650" dirty="0"/>
          </a:p>
        </p:txBody>
      </p:sp>
      <p:sp>
        <p:nvSpPr>
          <p:cNvPr id="20" name="SK-6-text-19"/>
          <p:cNvSpPr/>
          <p:nvPr/>
        </p:nvSpPr>
        <p:spPr>
          <a:xfrm>
            <a:off x="571500" y="6467475"/>
            <a:ext cx="3436620" cy="200025"/>
          </a:xfrm>
          <a:prstGeom prst="rect">
            <a:avLst/>
          </a:prstGeom>
          <a:noFill/>
          <a:ln/>
        </p:spPr>
        <p:txBody>
          <a:bodyPr vert="horz" wrap="square" lIns="0" tIns="0" rIns="0" bIns="0" rtlCol="0" anchor="ctr"/>
          <a:lstStyle/>
          <a:p>
            <a:pPr marL="0" indent="0">
              <a:lnSpc>
                <a:spcPts val="1575"/>
              </a:lnSpc>
              <a:buNone/>
            </a:pPr>
            <a:r>
              <a:rPr lang="en-US" sz="1050" dirty="0">
                <a:solidFill>
                  <a:srgbClr val="9CA3AF"/>
                </a:solidFill>
              </a:rPr>
              <a:t>www.bradfordvts.co.uk</a:t>
            </a:r>
            <a:endParaRPr lang="en-US" sz="1050" dirty="0"/>
          </a:p>
        </p:txBody>
      </p:sp>
      <p:sp>
        <p:nvSpPr>
          <p:cNvPr id="21" name="SK-6-text-20"/>
          <p:cNvSpPr/>
          <p:nvPr/>
        </p:nvSpPr>
        <p:spPr>
          <a:xfrm>
            <a:off x="9315450" y="6467475"/>
            <a:ext cx="2876550" cy="200025"/>
          </a:xfrm>
          <a:prstGeom prst="rect">
            <a:avLst/>
          </a:prstGeom>
          <a:noFill/>
          <a:ln/>
        </p:spPr>
        <p:txBody>
          <a:bodyPr vert="horz" wrap="square" lIns="0" tIns="0" rIns="0" bIns="0" rtlCol="0" anchor="ctr"/>
          <a:lstStyle/>
          <a:p>
            <a:pPr marL="0" indent="0">
              <a:lnSpc>
                <a:spcPts val="1575"/>
              </a:lnSpc>
              <a:buNone/>
            </a:pPr>
            <a:r>
              <a:rPr lang="en-US" sz="1050" dirty="0">
                <a:solidFill>
                  <a:srgbClr val="9CA3AF"/>
                </a:solidFill>
              </a:rPr>
              <a:t>NICE NG225 Guidance • 2026 Update</a:t>
            </a:r>
            <a:endParaRPr lang="en-US" sz="10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7-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7-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7-img-3" descr="preencoded.png"/>
          <p:cNvPicPr>
            <a:picLocks noChangeAspect="1"/>
          </p:cNvPicPr>
          <p:nvPr/>
        </p:nvPicPr>
        <p:blipFill>
          <a:blip r:embed="rId5"/>
          <a:stretch>
            <a:fillRect/>
          </a:stretch>
        </p:blipFill>
        <p:spPr>
          <a:xfrm>
            <a:off x="571500" y="381000"/>
            <a:ext cx="57150" cy="457200"/>
          </a:xfrm>
          <a:prstGeom prst="rect">
            <a:avLst/>
          </a:prstGeom>
        </p:spPr>
      </p:pic>
      <p:pic>
        <p:nvPicPr>
          <p:cNvPr id="5" name="SK-7-img-4" descr="preencoded.png"/>
          <p:cNvPicPr>
            <a:picLocks noChangeAspect="1"/>
          </p:cNvPicPr>
          <p:nvPr/>
        </p:nvPicPr>
        <p:blipFill>
          <a:blip r:embed="rId6"/>
          <a:stretch>
            <a:fillRect/>
          </a:stretch>
        </p:blipFill>
        <p:spPr>
          <a:xfrm>
            <a:off x="571500" y="1754386"/>
            <a:ext cx="3124200" cy="1009650"/>
          </a:xfrm>
          <a:prstGeom prst="rect">
            <a:avLst/>
          </a:prstGeom>
        </p:spPr>
      </p:pic>
      <p:pic>
        <p:nvPicPr>
          <p:cNvPr id="6" name="SK-7-img-5" descr="preencoded.png"/>
          <p:cNvPicPr>
            <a:picLocks noChangeAspect="1"/>
          </p:cNvPicPr>
          <p:nvPr/>
        </p:nvPicPr>
        <p:blipFill>
          <a:blip r:embed="rId7"/>
          <a:stretch>
            <a:fillRect/>
          </a:stretch>
        </p:blipFill>
        <p:spPr>
          <a:xfrm>
            <a:off x="723900" y="1942654"/>
            <a:ext cx="190500" cy="156865"/>
          </a:xfrm>
          <a:prstGeom prst="rect">
            <a:avLst/>
          </a:prstGeom>
        </p:spPr>
      </p:pic>
      <p:pic>
        <p:nvPicPr>
          <p:cNvPr id="7" name="SK-7-img-6" descr="preencoded.png"/>
          <p:cNvPicPr>
            <a:picLocks noChangeAspect="1"/>
          </p:cNvPicPr>
          <p:nvPr/>
        </p:nvPicPr>
        <p:blipFill>
          <a:blip r:embed="rId6"/>
          <a:stretch>
            <a:fillRect/>
          </a:stretch>
        </p:blipFill>
        <p:spPr>
          <a:xfrm>
            <a:off x="3848100" y="1754386"/>
            <a:ext cx="3124200" cy="1009650"/>
          </a:xfrm>
          <a:prstGeom prst="rect">
            <a:avLst/>
          </a:prstGeom>
        </p:spPr>
      </p:pic>
      <p:pic>
        <p:nvPicPr>
          <p:cNvPr id="8" name="SK-7-img-7" descr="preencoded.png"/>
          <p:cNvPicPr>
            <a:picLocks noChangeAspect="1"/>
          </p:cNvPicPr>
          <p:nvPr/>
        </p:nvPicPr>
        <p:blipFill>
          <a:blip r:embed="rId8"/>
          <a:stretch>
            <a:fillRect/>
          </a:stretch>
        </p:blipFill>
        <p:spPr>
          <a:xfrm>
            <a:off x="4000500" y="1942654"/>
            <a:ext cx="190500" cy="156865"/>
          </a:xfrm>
          <a:prstGeom prst="rect">
            <a:avLst/>
          </a:prstGeom>
        </p:spPr>
      </p:pic>
      <p:pic>
        <p:nvPicPr>
          <p:cNvPr id="9" name="SK-7-img-8" descr="preencoded.png"/>
          <p:cNvPicPr>
            <a:picLocks noChangeAspect="1"/>
          </p:cNvPicPr>
          <p:nvPr/>
        </p:nvPicPr>
        <p:blipFill>
          <a:blip r:embed="rId6"/>
          <a:stretch>
            <a:fillRect/>
          </a:stretch>
        </p:blipFill>
        <p:spPr>
          <a:xfrm>
            <a:off x="571500" y="2916436"/>
            <a:ext cx="3124200" cy="1009650"/>
          </a:xfrm>
          <a:prstGeom prst="rect">
            <a:avLst/>
          </a:prstGeom>
        </p:spPr>
      </p:pic>
      <p:pic>
        <p:nvPicPr>
          <p:cNvPr id="10" name="SK-7-img-9" descr="preencoded.png"/>
          <p:cNvPicPr>
            <a:picLocks noChangeAspect="1"/>
          </p:cNvPicPr>
          <p:nvPr/>
        </p:nvPicPr>
        <p:blipFill>
          <a:blip r:embed="rId9"/>
          <a:stretch>
            <a:fillRect/>
          </a:stretch>
        </p:blipFill>
        <p:spPr>
          <a:xfrm>
            <a:off x="723900" y="3104704"/>
            <a:ext cx="190500" cy="156865"/>
          </a:xfrm>
          <a:prstGeom prst="rect">
            <a:avLst/>
          </a:prstGeom>
        </p:spPr>
      </p:pic>
      <p:pic>
        <p:nvPicPr>
          <p:cNvPr id="11" name="SK-7-img-10" descr="preencoded.png"/>
          <p:cNvPicPr>
            <a:picLocks noChangeAspect="1"/>
          </p:cNvPicPr>
          <p:nvPr/>
        </p:nvPicPr>
        <p:blipFill>
          <a:blip r:embed="rId6"/>
          <a:stretch>
            <a:fillRect/>
          </a:stretch>
        </p:blipFill>
        <p:spPr>
          <a:xfrm>
            <a:off x="3848100" y="2916436"/>
            <a:ext cx="3124200" cy="1009650"/>
          </a:xfrm>
          <a:prstGeom prst="rect">
            <a:avLst/>
          </a:prstGeom>
        </p:spPr>
      </p:pic>
      <p:pic>
        <p:nvPicPr>
          <p:cNvPr id="12" name="SK-7-img-11" descr="preencoded.png"/>
          <p:cNvPicPr>
            <a:picLocks noChangeAspect="1"/>
          </p:cNvPicPr>
          <p:nvPr/>
        </p:nvPicPr>
        <p:blipFill>
          <a:blip r:embed="rId10"/>
          <a:stretch>
            <a:fillRect/>
          </a:stretch>
        </p:blipFill>
        <p:spPr>
          <a:xfrm>
            <a:off x="4000500" y="3104704"/>
            <a:ext cx="190500" cy="156865"/>
          </a:xfrm>
          <a:prstGeom prst="rect">
            <a:avLst/>
          </a:prstGeom>
        </p:spPr>
      </p:pic>
      <p:pic>
        <p:nvPicPr>
          <p:cNvPr id="13" name="SK-7-img-12" descr="preencoded.png"/>
          <p:cNvPicPr>
            <a:picLocks noChangeAspect="1"/>
          </p:cNvPicPr>
          <p:nvPr/>
        </p:nvPicPr>
        <p:blipFill>
          <a:blip r:embed="rId6"/>
          <a:stretch>
            <a:fillRect/>
          </a:stretch>
        </p:blipFill>
        <p:spPr>
          <a:xfrm>
            <a:off x="571500" y="4078486"/>
            <a:ext cx="3124200" cy="1009650"/>
          </a:xfrm>
          <a:prstGeom prst="rect">
            <a:avLst/>
          </a:prstGeom>
        </p:spPr>
      </p:pic>
      <p:pic>
        <p:nvPicPr>
          <p:cNvPr id="14" name="SK-7-img-13" descr="preencoded.png"/>
          <p:cNvPicPr>
            <a:picLocks noChangeAspect="1"/>
          </p:cNvPicPr>
          <p:nvPr/>
        </p:nvPicPr>
        <p:blipFill>
          <a:blip r:embed="rId11"/>
          <a:stretch>
            <a:fillRect/>
          </a:stretch>
        </p:blipFill>
        <p:spPr>
          <a:xfrm>
            <a:off x="723900" y="4266754"/>
            <a:ext cx="190500" cy="156865"/>
          </a:xfrm>
          <a:prstGeom prst="rect">
            <a:avLst/>
          </a:prstGeom>
        </p:spPr>
      </p:pic>
      <p:pic>
        <p:nvPicPr>
          <p:cNvPr id="15" name="SK-7-img-14" descr="preencoded.png"/>
          <p:cNvPicPr>
            <a:picLocks noChangeAspect="1"/>
          </p:cNvPicPr>
          <p:nvPr/>
        </p:nvPicPr>
        <p:blipFill>
          <a:blip r:embed="rId6"/>
          <a:stretch>
            <a:fillRect/>
          </a:stretch>
        </p:blipFill>
        <p:spPr>
          <a:xfrm>
            <a:off x="3848100" y="4078486"/>
            <a:ext cx="3124200" cy="1009650"/>
          </a:xfrm>
          <a:prstGeom prst="rect">
            <a:avLst/>
          </a:prstGeom>
        </p:spPr>
      </p:pic>
      <p:pic>
        <p:nvPicPr>
          <p:cNvPr id="16" name="SK-7-img-15" descr="preencoded.png"/>
          <p:cNvPicPr>
            <a:picLocks noChangeAspect="1"/>
          </p:cNvPicPr>
          <p:nvPr/>
        </p:nvPicPr>
        <p:blipFill>
          <a:blip r:embed="rId12"/>
          <a:stretch>
            <a:fillRect/>
          </a:stretch>
        </p:blipFill>
        <p:spPr>
          <a:xfrm>
            <a:off x="4000500" y="4266754"/>
            <a:ext cx="190500" cy="156865"/>
          </a:xfrm>
          <a:prstGeom prst="rect">
            <a:avLst/>
          </a:prstGeom>
        </p:spPr>
      </p:pic>
      <p:pic>
        <p:nvPicPr>
          <p:cNvPr id="17" name="SK-7-img-16" descr="preencoded.png"/>
          <p:cNvPicPr>
            <a:picLocks noChangeAspect="1"/>
          </p:cNvPicPr>
          <p:nvPr/>
        </p:nvPicPr>
        <p:blipFill>
          <a:blip r:embed="rId6"/>
          <a:stretch>
            <a:fillRect/>
          </a:stretch>
        </p:blipFill>
        <p:spPr>
          <a:xfrm>
            <a:off x="571500" y="5240536"/>
            <a:ext cx="3124200" cy="1009650"/>
          </a:xfrm>
          <a:prstGeom prst="rect">
            <a:avLst/>
          </a:prstGeom>
        </p:spPr>
      </p:pic>
      <p:pic>
        <p:nvPicPr>
          <p:cNvPr id="18" name="SK-7-img-17" descr="preencoded.png"/>
          <p:cNvPicPr>
            <a:picLocks noChangeAspect="1"/>
          </p:cNvPicPr>
          <p:nvPr/>
        </p:nvPicPr>
        <p:blipFill>
          <a:blip r:embed="rId13"/>
          <a:stretch>
            <a:fillRect/>
          </a:stretch>
        </p:blipFill>
        <p:spPr>
          <a:xfrm>
            <a:off x="723900" y="5428804"/>
            <a:ext cx="190500" cy="156865"/>
          </a:xfrm>
          <a:prstGeom prst="rect">
            <a:avLst/>
          </a:prstGeom>
        </p:spPr>
      </p:pic>
      <p:pic>
        <p:nvPicPr>
          <p:cNvPr id="19" name="SK-7-img-18" descr="preencoded.png"/>
          <p:cNvPicPr>
            <a:picLocks noChangeAspect="1"/>
          </p:cNvPicPr>
          <p:nvPr/>
        </p:nvPicPr>
        <p:blipFill>
          <a:blip r:embed="rId6"/>
          <a:stretch>
            <a:fillRect/>
          </a:stretch>
        </p:blipFill>
        <p:spPr>
          <a:xfrm>
            <a:off x="3848100" y="5240536"/>
            <a:ext cx="3124200" cy="1009650"/>
          </a:xfrm>
          <a:prstGeom prst="rect">
            <a:avLst/>
          </a:prstGeom>
        </p:spPr>
      </p:pic>
      <p:pic>
        <p:nvPicPr>
          <p:cNvPr id="20" name="SK-7-img-19" descr="preencoded.png"/>
          <p:cNvPicPr>
            <a:picLocks noChangeAspect="1"/>
          </p:cNvPicPr>
          <p:nvPr/>
        </p:nvPicPr>
        <p:blipFill>
          <a:blip r:embed="rId14"/>
          <a:stretch>
            <a:fillRect/>
          </a:stretch>
        </p:blipFill>
        <p:spPr>
          <a:xfrm>
            <a:off x="4000500" y="5428804"/>
            <a:ext cx="190500" cy="156865"/>
          </a:xfrm>
          <a:prstGeom prst="rect">
            <a:avLst/>
          </a:prstGeom>
        </p:spPr>
      </p:pic>
      <p:pic>
        <p:nvPicPr>
          <p:cNvPr id="21" name="SK-7-img-20" descr="preencoded.png"/>
          <p:cNvPicPr>
            <a:picLocks noChangeAspect="1"/>
          </p:cNvPicPr>
          <p:nvPr/>
        </p:nvPicPr>
        <p:blipFill>
          <a:blip r:embed="rId15"/>
          <a:stretch>
            <a:fillRect/>
          </a:stretch>
        </p:blipFill>
        <p:spPr>
          <a:xfrm>
            <a:off x="7353300" y="1795463"/>
            <a:ext cx="4267200" cy="1752600"/>
          </a:xfrm>
          <a:prstGeom prst="rect">
            <a:avLst/>
          </a:prstGeom>
        </p:spPr>
      </p:pic>
      <p:pic>
        <p:nvPicPr>
          <p:cNvPr id="22" name="SK-7-img-21" descr="preencoded.png"/>
          <p:cNvPicPr>
            <a:picLocks noChangeAspect="1"/>
          </p:cNvPicPr>
          <p:nvPr/>
        </p:nvPicPr>
        <p:blipFill>
          <a:blip r:embed="rId16"/>
          <a:stretch>
            <a:fillRect/>
          </a:stretch>
        </p:blipFill>
        <p:spPr>
          <a:xfrm>
            <a:off x="7353300" y="3776662"/>
            <a:ext cx="4267200" cy="1299121"/>
          </a:xfrm>
          <a:prstGeom prst="rect">
            <a:avLst/>
          </a:prstGeom>
        </p:spPr>
      </p:pic>
      <p:pic>
        <p:nvPicPr>
          <p:cNvPr id="23" name="SK-7-img-22" descr="preencoded.png"/>
          <p:cNvPicPr>
            <a:picLocks noChangeAspect="1"/>
          </p:cNvPicPr>
          <p:nvPr/>
        </p:nvPicPr>
        <p:blipFill>
          <a:blip r:embed="rId17"/>
          <a:stretch>
            <a:fillRect/>
          </a:stretch>
        </p:blipFill>
        <p:spPr>
          <a:xfrm>
            <a:off x="7543800" y="3967163"/>
            <a:ext cx="190500" cy="190500"/>
          </a:xfrm>
          <a:prstGeom prst="rect">
            <a:avLst/>
          </a:prstGeom>
        </p:spPr>
      </p:pic>
      <p:pic>
        <p:nvPicPr>
          <p:cNvPr id="24" name="SK-7-img-23" descr="preencoded.png"/>
          <p:cNvPicPr>
            <a:picLocks noChangeAspect="1"/>
          </p:cNvPicPr>
          <p:nvPr/>
        </p:nvPicPr>
        <p:blipFill>
          <a:blip r:embed="rId18"/>
          <a:stretch>
            <a:fillRect/>
          </a:stretch>
        </p:blipFill>
        <p:spPr>
          <a:xfrm>
            <a:off x="571500" y="6286500"/>
            <a:ext cx="11049000" cy="381000"/>
          </a:xfrm>
          <a:prstGeom prst="rect">
            <a:avLst/>
          </a:prstGeom>
        </p:spPr>
      </p:pic>
      <p:sp>
        <p:nvSpPr>
          <p:cNvPr id="25" name="SK-7-text-24"/>
          <p:cNvSpPr/>
          <p:nvPr/>
        </p:nvSpPr>
        <p:spPr>
          <a:xfrm>
            <a:off x="781050" y="381000"/>
            <a:ext cx="11410950" cy="365671"/>
          </a:xfrm>
          <a:prstGeom prst="rect">
            <a:avLst/>
          </a:prstGeom>
          <a:noFill/>
          <a:ln/>
        </p:spPr>
        <p:txBody>
          <a:bodyPr vert="horz" wrap="square" lIns="0" tIns="0" rIns="0" bIns="0" rtlCol="0" anchor="ctr"/>
          <a:lstStyle/>
          <a:p>
            <a:pPr marL="0" indent="0">
              <a:lnSpc>
                <a:spcPts val="2880"/>
              </a:lnSpc>
              <a:buNone/>
            </a:pPr>
            <a:r>
              <a:rPr lang="en-US" sz="2400" b="1" kern="0" spc="-38" dirty="0">
                <a:solidFill>
                  <a:srgbClr val="111827"/>
                </a:solidFill>
                <a:latin typeface="Inter" pitchFamily="34" charset="0"/>
                <a:ea typeface="Inter" pitchFamily="34" charset="-122"/>
                <a:cs typeface="Inter" pitchFamily="34" charset="-120"/>
              </a:rPr>
              <a:t>THE GP TASK: DYNAMIC SAFETY FORMULATION</a:t>
            </a:r>
            <a:endParaRPr lang="en-US" sz="2400" dirty="0"/>
          </a:p>
        </p:txBody>
      </p:sp>
      <p:sp>
        <p:nvSpPr>
          <p:cNvPr id="26" name="SK-7-text-25"/>
          <p:cNvSpPr/>
          <p:nvPr/>
        </p:nvSpPr>
        <p:spPr>
          <a:xfrm>
            <a:off x="781050" y="784771"/>
            <a:ext cx="7437120" cy="200025"/>
          </a:xfrm>
          <a:prstGeom prst="rect">
            <a:avLst/>
          </a:prstGeom>
          <a:noFill/>
          <a:ln/>
        </p:spPr>
        <p:txBody>
          <a:bodyPr vert="horz" wrap="square" lIns="0" tIns="0" rIns="0" bIns="0" rtlCol="0" anchor="ctr"/>
          <a:lstStyle/>
          <a:p>
            <a:pPr marL="0" indent="0">
              <a:lnSpc>
                <a:spcPts val="1575"/>
              </a:lnSpc>
              <a:buNone/>
            </a:pPr>
            <a:r>
              <a:rPr lang="en-US" sz="1050" b="1" kern="0" spc="42" dirty="0">
                <a:solidFill>
                  <a:srgbClr val="9CA3AF"/>
                </a:solidFill>
              </a:rPr>
              <a:t>BRADFORD VTS TEACHING DECK • CLINICAL GUIDANCE</a:t>
            </a:r>
            <a:endParaRPr lang="en-US" sz="1050" dirty="0"/>
          </a:p>
        </p:txBody>
      </p:sp>
      <p:sp>
        <p:nvSpPr>
          <p:cNvPr id="27" name="SK-7-text-26"/>
          <p:cNvSpPr/>
          <p:nvPr/>
        </p:nvSpPr>
        <p:spPr>
          <a:xfrm>
            <a:off x="571500" y="1249561"/>
            <a:ext cx="739711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11827"/>
                </a:solidFill>
                <a:latin typeface="Inter" pitchFamily="34" charset="0"/>
                <a:ea typeface="Inter" pitchFamily="34" charset="-122"/>
                <a:cs typeface="Inter" pitchFamily="34" charset="-120"/>
              </a:rPr>
              <a:t>The Formulation "Ingredients"</a:t>
            </a:r>
            <a:endParaRPr lang="en-US" sz="1650" dirty="0"/>
          </a:p>
        </p:txBody>
      </p:sp>
      <p:sp>
        <p:nvSpPr>
          <p:cNvPr id="28" name="SK-7-text-27"/>
          <p:cNvSpPr/>
          <p:nvPr/>
        </p:nvSpPr>
        <p:spPr>
          <a:xfrm>
            <a:off x="990600" y="1906786"/>
            <a:ext cx="310896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11827"/>
                </a:solidFill>
                <a:latin typeface="Inter" pitchFamily="34" charset="0"/>
                <a:ea typeface="Inter" pitchFamily="34" charset="-122"/>
                <a:cs typeface="Inter" pitchFamily="34" charset="-120"/>
              </a:rPr>
              <a:t>Suicidal Thoughts</a:t>
            </a:r>
            <a:endParaRPr lang="en-US" sz="1200" dirty="0"/>
          </a:p>
        </p:txBody>
      </p:sp>
      <p:sp>
        <p:nvSpPr>
          <p:cNvPr id="29" name="SK-7-text-28"/>
          <p:cNvSpPr/>
          <p:nvPr/>
        </p:nvSpPr>
        <p:spPr>
          <a:xfrm>
            <a:off x="723900" y="2211586"/>
            <a:ext cx="2819400" cy="400050"/>
          </a:xfrm>
          <a:prstGeom prst="rect">
            <a:avLst/>
          </a:prstGeom>
          <a:noFill/>
          <a:ln/>
        </p:spPr>
        <p:txBody>
          <a:bodyPr vert="horz" wrap="square" lIns="0" tIns="0" rIns="0" bIns="0" rtlCol="0" anchor="ctr"/>
          <a:lstStyle/>
          <a:p>
            <a:pPr marL="0" indent="0">
              <a:lnSpc>
                <a:spcPts val="1575"/>
              </a:lnSpc>
              <a:buNone/>
            </a:pPr>
            <a:r>
              <a:rPr lang="en-US" sz="1125" dirty="0">
                <a:solidFill>
                  <a:srgbClr val="4B5563"/>
                </a:solidFill>
              </a:rPr>
              <a:t>Frequency, duration, and intensity of ideation today.</a:t>
            </a:r>
            <a:endParaRPr lang="en-US" sz="1125" dirty="0"/>
          </a:p>
        </p:txBody>
      </p:sp>
      <p:sp>
        <p:nvSpPr>
          <p:cNvPr id="30" name="SK-7-text-29"/>
          <p:cNvSpPr/>
          <p:nvPr/>
        </p:nvSpPr>
        <p:spPr>
          <a:xfrm>
            <a:off x="4267200" y="1906786"/>
            <a:ext cx="384048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11827"/>
                </a:solidFill>
                <a:latin typeface="Inter" pitchFamily="34" charset="0"/>
                <a:ea typeface="Inter" pitchFamily="34" charset="-122"/>
                <a:cs typeface="Inter" pitchFamily="34" charset="-120"/>
              </a:rPr>
              <a:t>Plan / Intent / Means</a:t>
            </a:r>
            <a:endParaRPr lang="en-US" sz="1200" dirty="0"/>
          </a:p>
        </p:txBody>
      </p:sp>
      <p:sp>
        <p:nvSpPr>
          <p:cNvPr id="31" name="SK-7-text-30"/>
          <p:cNvSpPr/>
          <p:nvPr/>
        </p:nvSpPr>
        <p:spPr>
          <a:xfrm>
            <a:off x="4000500" y="2211586"/>
            <a:ext cx="2819400" cy="400050"/>
          </a:xfrm>
          <a:prstGeom prst="rect">
            <a:avLst/>
          </a:prstGeom>
          <a:noFill/>
          <a:ln/>
        </p:spPr>
        <p:txBody>
          <a:bodyPr vert="horz" wrap="square" lIns="0" tIns="0" rIns="0" bIns="0" rtlCol="0" anchor="ctr"/>
          <a:lstStyle/>
          <a:p>
            <a:pPr marL="0" indent="0">
              <a:lnSpc>
                <a:spcPts val="1575"/>
              </a:lnSpc>
              <a:buNone/>
            </a:pPr>
            <a:r>
              <a:rPr lang="en-US" sz="1125" dirty="0">
                <a:solidFill>
                  <a:srgbClr val="4B5563"/>
                </a:solidFill>
              </a:rPr>
              <a:t>Specific methods, access to tools, and internal drive.</a:t>
            </a:r>
            <a:endParaRPr lang="en-US" sz="1125" dirty="0"/>
          </a:p>
        </p:txBody>
      </p:sp>
      <p:sp>
        <p:nvSpPr>
          <p:cNvPr id="32" name="SK-7-text-31"/>
          <p:cNvSpPr/>
          <p:nvPr/>
        </p:nvSpPr>
        <p:spPr>
          <a:xfrm>
            <a:off x="990600" y="3068836"/>
            <a:ext cx="28194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11827"/>
                </a:solidFill>
                <a:latin typeface="Inter" pitchFamily="34" charset="0"/>
                <a:ea typeface="Inter" pitchFamily="34" charset="-122"/>
                <a:cs typeface="Inter" pitchFamily="34" charset="-120"/>
              </a:rPr>
              <a:t>Mental State</a:t>
            </a:r>
            <a:endParaRPr lang="en-US" sz="1200" dirty="0"/>
          </a:p>
        </p:txBody>
      </p:sp>
      <p:sp>
        <p:nvSpPr>
          <p:cNvPr id="33" name="SK-7-text-32"/>
          <p:cNvSpPr/>
          <p:nvPr/>
        </p:nvSpPr>
        <p:spPr>
          <a:xfrm>
            <a:off x="723900" y="3373636"/>
            <a:ext cx="2819400" cy="400050"/>
          </a:xfrm>
          <a:prstGeom prst="rect">
            <a:avLst/>
          </a:prstGeom>
          <a:noFill/>
          <a:ln/>
        </p:spPr>
        <p:txBody>
          <a:bodyPr vert="horz" wrap="square" lIns="0" tIns="0" rIns="0" bIns="0" rtlCol="0" anchor="ctr"/>
          <a:lstStyle/>
          <a:p>
            <a:pPr marL="0" indent="0">
              <a:lnSpc>
                <a:spcPts val="1575"/>
              </a:lnSpc>
              <a:buNone/>
            </a:pPr>
            <a:r>
              <a:rPr lang="en-US" sz="1125" dirty="0">
                <a:solidFill>
                  <a:srgbClr val="4B5563"/>
                </a:solidFill>
              </a:rPr>
              <a:t>Agitation, hopelessness, psychosis, or intoxication.</a:t>
            </a:r>
            <a:endParaRPr lang="en-US" sz="1125" dirty="0"/>
          </a:p>
        </p:txBody>
      </p:sp>
      <p:sp>
        <p:nvSpPr>
          <p:cNvPr id="34" name="SK-7-text-33"/>
          <p:cNvSpPr/>
          <p:nvPr/>
        </p:nvSpPr>
        <p:spPr>
          <a:xfrm>
            <a:off x="4267200" y="3068836"/>
            <a:ext cx="28194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11827"/>
                </a:solidFill>
                <a:latin typeface="Inter" pitchFamily="34" charset="0"/>
                <a:ea typeface="Inter" pitchFamily="34" charset="-122"/>
                <a:cs typeface="Inter" pitchFamily="34" charset="-120"/>
              </a:rPr>
              <a:t>Acute Stressors</a:t>
            </a:r>
            <a:endParaRPr lang="en-US" sz="1200" dirty="0"/>
          </a:p>
        </p:txBody>
      </p:sp>
      <p:sp>
        <p:nvSpPr>
          <p:cNvPr id="35" name="SK-7-text-34"/>
          <p:cNvSpPr/>
          <p:nvPr/>
        </p:nvSpPr>
        <p:spPr>
          <a:xfrm>
            <a:off x="4000500" y="3373636"/>
            <a:ext cx="2819400" cy="400050"/>
          </a:xfrm>
          <a:prstGeom prst="rect">
            <a:avLst/>
          </a:prstGeom>
          <a:noFill/>
          <a:ln/>
        </p:spPr>
        <p:txBody>
          <a:bodyPr vert="horz" wrap="square" lIns="0" tIns="0" rIns="0" bIns="0" rtlCol="0" anchor="ctr"/>
          <a:lstStyle/>
          <a:p>
            <a:pPr marL="0" indent="0">
              <a:lnSpc>
                <a:spcPts val="1575"/>
              </a:lnSpc>
              <a:buNone/>
            </a:pPr>
            <a:r>
              <a:rPr lang="en-US" sz="1125" dirty="0">
                <a:solidFill>
                  <a:srgbClr val="4B5563"/>
                </a:solidFill>
              </a:rPr>
              <a:t>Breakdowns, debt, bereavement, or sudden loss.</a:t>
            </a:r>
            <a:endParaRPr lang="en-US" sz="1125" dirty="0"/>
          </a:p>
        </p:txBody>
      </p:sp>
      <p:sp>
        <p:nvSpPr>
          <p:cNvPr id="36" name="SK-7-text-35"/>
          <p:cNvSpPr/>
          <p:nvPr/>
        </p:nvSpPr>
        <p:spPr>
          <a:xfrm>
            <a:off x="990600" y="4230886"/>
            <a:ext cx="28194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11827"/>
                </a:solidFill>
                <a:latin typeface="Inter" pitchFamily="34" charset="0"/>
                <a:ea typeface="Inter" pitchFamily="34" charset="-122"/>
                <a:cs typeface="Inter" pitchFamily="34" charset="-120"/>
              </a:rPr>
              <a:t>Social Supports</a:t>
            </a:r>
            <a:endParaRPr lang="en-US" sz="1200" dirty="0"/>
          </a:p>
        </p:txBody>
      </p:sp>
      <p:sp>
        <p:nvSpPr>
          <p:cNvPr id="37" name="SK-7-text-36"/>
          <p:cNvSpPr/>
          <p:nvPr/>
        </p:nvSpPr>
        <p:spPr>
          <a:xfrm>
            <a:off x="723900" y="4535686"/>
            <a:ext cx="2819400" cy="400050"/>
          </a:xfrm>
          <a:prstGeom prst="rect">
            <a:avLst/>
          </a:prstGeom>
          <a:noFill/>
          <a:ln/>
        </p:spPr>
        <p:txBody>
          <a:bodyPr vert="horz" wrap="square" lIns="0" tIns="0" rIns="0" bIns="0" rtlCol="0" anchor="ctr"/>
          <a:lstStyle/>
          <a:p>
            <a:pPr marL="0" indent="0">
              <a:lnSpc>
                <a:spcPts val="1575"/>
              </a:lnSpc>
              <a:buNone/>
            </a:pPr>
            <a:r>
              <a:rPr lang="en-US" sz="1125" dirty="0">
                <a:solidFill>
                  <a:srgbClr val="4B5563"/>
                </a:solidFill>
              </a:rPr>
              <a:t>Presence of reliable, available, and caring networks.</a:t>
            </a:r>
            <a:endParaRPr lang="en-US" sz="1125" dirty="0"/>
          </a:p>
        </p:txBody>
      </p:sp>
      <p:sp>
        <p:nvSpPr>
          <p:cNvPr id="38" name="SK-7-text-37"/>
          <p:cNvSpPr/>
          <p:nvPr/>
        </p:nvSpPr>
        <p:spPr>
          <a:xfrm>
            <a:off x="4267200" y="4230886"/>
            <a:ext cx="329184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11827"/>
                </a:solidFill>
                <a:latin typeface="Inter" pitchFamily="34" charset="0"/>
                <a:ea typeface="Inter" pitchFamily="34" charset="-122"/>
                <a:cs typeface="Inter" pitchFamily="34" charset="-120"/>
              </a:rPr>
              <a:t>Protective Factors</a:t>
            </a:r>
            <a:endParaRPr lang="en-US" sz="1200" dirty="0"/>
          </a:p>
        </p:txBody>
      </p:sp>
      <p:sp>
        <p:nvSpPr>
          <p:cNvPr id="39" name="SK-7-text-38"/>
          <p:cNvSpPr/>
          <p:nvPr/>
        </p:nvSpPr>
        <p:spPr>
          <a:xfrm>
            <a:off x="4000500" y="4535686"/>
            <a:ext cx="7105650" cy="200025"/>
          </a:xfrm>
          <a:prstGeom prst="rect">
            <a:avLst/>
          </a:prstGeom>
          <a:noFill/>
          <a:ln/>
        </p:spPr>
        <p:txBody>
          <a:bodyPr vert="horz" wrap="square" lIns="0" tIns="0" rIns="0" bIns="0" rtlCol="0" anchor="ctr"/>
          <a:lstStyle/>
          <a:p>
            <a:pPr marL="0" indent="0">
              <a:lnSpc>
                <a:spcPts val="1575"/>
              </a:lnSpc>
              <a:buNone/>
            </a:pPr>
            <a:r>
              <a:rPr lang="en-US" sz="1125" dirty="0">
                <a:solidFill>
                  <a:srgbClr val="4B5563"/>
                </a:solidFill>
              </a:rPr>
              <a:t>Dependents, faith, future plans, or pets.</a:t>
            </a:r>
            <a:endParaRPr lang="en-US" sz="1125" dirty="0"/>
          </a:p>
        </p:txBody>
      </p:sp>
      <p:sp>
        <p:nvSpPr>
          <p:cNvPr id="40" name="SK-7-text-39"/>
          <p:cNvSpPr/>
          <p:nvPr/>
        </p:nvSpPr>
        <p:spPr>
          <a:xfrm>
            <a:off x="990600" y="5392936"/>
            <a:ext cx="28194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11827"/>
                </a:solidFill>
                <a:latin typeface="Inter" pitchFamily="34" charset="0"/>
                <a:ea typeface="Inter" pitchFamily="34" charset="-122"/>
                <a:cs typeface="Inter" pitchFamily="34" charset="-120"/>
              </a:rPr>
              <a:t>Collaboration</a:t>
            </a:r>
            <a:endParaRPr lang="en-US" sz="1200" dirty="0"/>
          </a:p>
        </p:txBody>
      </p:sp>
      <p:sp>
        <p:nvSpPr>
          <p:cNvPr id="41" name="SK-7-text-40"/>
          <p:cNvSpPr/>
          <p:nvPr/>
        </p:nvSpPr>
        <p:spPr>
          <a:xfrm>
            <a:off x="723900" y="5697736"/>
            <a:ext cx="2819400" cy="400050"/>
          </a:xfrm>
          <a:prstGeom prst="rect">
            <a:avLst/>
          </a:prstGeom>
          <a:noFill/>
          <a:ln/>
        </p:spPr>
        <p:txBody>
          <a:bodyPr vert="horz" wrap="square" lIns="0" tIns="0" rIns="0" bIns="0" rtlCol="0" anchor="ctr"/>
          <a:lstStyle/>
          <a:p>
            <a:pPr marL="0" indent="0">
              <a:lnSpc>
                <a:spcPts val="1575"/>
              </a:lnSpc>
              <a:buNone/>
            </a:pPr>
            <a:r>
              <a:rPr lang="en-US" sz="1125" dirty="0">
                <a:solidFill>
                  <a:srgbClr val="4B5563"/>
                </a:solidFill>
              </a:rPr>
              <a:t>Patient's willingness and ability to engage in safety.</a:t>
            </a:r>
            <a:endParaRPr lang="en-US" sz="1125" dirty="0"/>
          </a:p>
        </p:txBody>
      </p:sp>
      <p:sp>
        <p:nvSpPr>
          <p:cNvPr id="42" name="SK-7-text-41"/>
          <p:cNvSpPr/>
          <p:nvPr/>
        </p:nvSpPr>
        <p:spPr>
          <a:xfrm>
            <a:off x="4267200" y="5392936"/>
            <a:ext cx="28194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11827"/>
                </a:solidFill>
                <a:latin typeface="Inter" pitchFamily="34" charset="0"/>
                <a:ea typeface="Inter" pitchFamily="34" charset="-122"/>
                <a:cs typeface="Inter" pitchFamily="34" charset="-120"/>
              </a:rPr>
              <a:t>Safeguarding</a:t>
            </a:r>
            <a:endParaRPr lang="en-US" sz="1200" dirty="0"/>
          </a:p>
        </p:txBody>
      </p:sp>
      <p:sp>
        <p:nvSpPr>
          <p:cNvPr id="43" name="SK-7-text-42"/>
          <p:cNvSpPr/>
          <p:nvPr/>
        </p:nvSpPr>
        <p:spPr>
          <a:xfrm>
            <a:off x="4000500" y="5697736"/>
            <a:ext cx="2819400" cy="400050"/>
          </a:xfrm>
          <a:prstGeom prst="rect">
            <a:avLst/>
          </a:prstGeom>
          <a:noFill/>
          <a:ln/>
        </p:spPr>
        <p:txBody>
          <a:bodyPr vert="horz" wrap="square" lIns="0" tIns="0" rIns="0" bIns="0" rtlCol="0" anchor="ctr"/>
          <a:lstStyle/>
          <a:p>
            <a:pPr marL="0" indent="0">
              <a:lnSpc>
                <a:spcPts val="1575"/>
              </a:lnSpc>
              <a:buNone/>
            </a:pPr>
            <a:r>
              <a:rPr lang="en-US" sz="1125" dirty="0">
                <a:solidFill>
                  <a:srgbClr val="4B5563"/>
                </a:solidFill>
              </a:rPr>
              <a:t>Risk to/from others, children, or vulnerable adults.</a:t>
            </a:r>
            <a:endParaRPr lang="en-US" sz="1125" dirty="0"/>
          </a:p>
        </p:txBody>
      </p:sp>
      <p:sp>
        <p:nvSpPr>
          <p:cNvPr id="44" name="SK-7-text-43"/>
          <p:cNvSpPr/>
          <p:nvPr/>
        </p:nvSpPr>
        <p:spPr>
          <a:xfrm>
            <a:off x="7543800" y="1985963"/>
            <a:ext cx="46482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F58220"/>
                </a:solidFill>
                <a:latin typeface="Inter" pitchFamily="34" charset="0"/>
                <a:ea typeface="Inter" pitchFamily="34" charset="-122"/>
                <a:cs typeface="Inter" pitchFamily="34" charset="-120"/>
              </a:rPr>
              <a:t>Avoid False Certainty</a:t>
            </a:r>
            <a:endParaRPr lang="en-US" sz="1500" dirty="0"/>
          </a:p>
        </p:txBody>
      </p:sp>
      <p:sp>
        <p:nvSpPr>
          <p:cNvPr id="45" name="SK-7-text-44"/>
          <p:cNvSpPr/>
          <p:nvPr/>
        </p:nvSpPr>
        <p:spPr>
          <a:xfrm>
            <a:off x="7543800" y="2386013"/>
            <a:ext cx="3886200" cy="971550"/>
          </a:xfrm>
          <a:prstGeom prst="rect">
            <a:avLst/>
          </a:prstGeom>
          <a:noFill/>
          <a:ln/>
        </p:spPr>
        <p:txBody>
          <a:bodyPr vert="horz" wrap="square" lIns="0" tIns="0" rIns="0" bIns="0" rtlCol="0" anchor="ctr"/>
          <a:lstStyle/>
          <a:p>
            <a:pPr marL="0" indent="0">
              <a:lnSpc>
                <a:spcPts val="1913"/>
              </a:lnSpc>
              <a:buNone/>
            </a:pPr>
            <a:r>
              <a:rPr lang="en-US" sz="1275" b="1" dirty="0">
                <a:solidFill>
                  <a:srgbClr val="FF0000"/>
                </a:solidFill>
              </a:rPr>
              <a:t>Risk is dynamic, not static. </a:t>
            </a:r>
            <a:r>
              <a:rPr lang="en-US" sz="1275" dirty="0">
                <a:solidFill>
                  <a:srgbClr val="4B5563"/>
                </a:solidFill>
              </a:rPr>
              <a:t>Shifting from a "label" (Low/Medium/High) to a </a:t>
            </a:r>
            <a:r>
              <a:rPr lang="en-US" sz="1275" b="1" dirty="0">
                <a:solidFill>
                  <a:srgbClr val="4B5563"/>
                </a:solidFill>
              </a:rPr>
              <a:t>narrative formulation</a:t>
            </a:r>
            <a:r>
              <a:rPr lang="en-US" sz="1275" dirty="0">
                <a:solidFill>
                  <a:srgbClr val="4B5563"/>
                </a:solidFill>
              </a:rPr>
              <a:t> captures the context and identifies what needs to change to improve safety.</a:t>
            </a:r>
            <a:endParaRPr lang="en-US" sz="1275" dirty="0"/>
          </a:p>
        </p:txBody>
      </p:sp>
      <p:sp>
        <p:nvSpPr>
          <p:cNvPr id="46" name="SK-7-text-45"/>
          <p:cNvSpPr/>
          <p:nvPr/>
        </p:nvSpPr>
        <p:spPr>
          <a:xfrm>
            <a:off x="7886700" y="3967163"/>
            <a:ext cx="3619500" cy="200025"/>
          </a:xfrm>
          <a:prstGeom prst="rect">
            <a:avLst/>
          </a:prstGeom>
          <a:noFill/>
          <a:ln/>
        </p:spPr>
        <p:txBody>
          <a:bodyPr vert="horz" wrap="square" lIns="0" tIns="0" rIns="0" bIns="0" rtlCol="0" anchor="ctr"/>
          <a:lstStyle/>
          <a:p>
            <a:pPr marL="0" indent="0">
              <a:lnSpc>
                <a:spcPts val="1575"/>
              </a:lnSpc>
              <a:buNone/>
            </a:pPr>
            <a:r>
              <a:rPr lang="en-US" sz="1050" b="1" kern="0" spc="42" dirty="0">
                <a:solidFill>
                  <a:srgbClr val="2D6A4F"/>
                </a:solidFill>
                <a:latin typeface="Inter" pitchFamily="34" charset="0"/>
                <a:ea typeface="Inter" pitchFamily="34" charset="-122"/>
                <a:cs typeface="Inter" pitchFamily="34" charset="-120"/>
              </a:rPr>
              <a:t>SAFETY PRINCIPLE</a:t>
            </a:r>
            <a:endParaRPr lang="en-US" sz="1050" dirty="0"/>
          </a:p>
        </p:txBody>
      </p:sp>
      <p:sp>
        <p:nvSpPr>
          <p:cNvPr id="47" name="SK-7-text-46"/>
          <p:cNvSpPr/>
          <p:nvPr/>
        </p:nvSpPr>
        <p:spPr>
          <a:xfrm>
            <a:off x="7886700" y="4205288"/>
            <a:ext cx="3543300" cy="679996"/>
          </a:xfrm>
          <a:prstGeom prst="rect">
            <a:avLst/>
          </a:prstGeom>
          <a:noFill/>
          <a:ln/>
        </p:spPr>
        <p:txBody>
          <a:bodyPr vert="horz" wrap="square" lIns="0" tIns="0" rIns="0" bIns="0" rtlCol="0" anchor="ctr"/>
          <a:lstStyle/>
          <a:p>
            <a:pPr marL="0" indent="0">
              <a:lnSpc>
                <a:spcPts val="1785"/>
              </a:lnSpc>
              <a:buNone/>
            </a:pPr>
            <a:r>
              <a:rPr lang="en-US" sz="1275" b="1" dirty="0">
                <a:solidFill>
                  <a:srgbClr val="2D6A4F"/>
                </a:solidFill>
              </a:rPr>
              <a:t>Risk changes; reassess after triggers, intoxication, medication changes, discharge or missed follow-up.</a:t>
            </a:r>
            <a:endParaRPr lang="en-US" sz="1275" dirty="0"/>
          </a:p>
        </p:txBody>
      </p:sp>
      <p:sp>
        <p:nvSpPr>
          <p:cNvPr id="48" name="SK-7-text-47"/>
          <p:cNvSpPr/>
          <p:nvPr/>
        </p:nvSpPr>
        <p:spPr>
          <a:xfrm>
            <a:off x="7467600" y="5304383"/>
            <a:ext cx="4152900" cy="400050"/>
          </a:xfrm>
          <a:prstGeom prst="rect">
            <a:avLst/>
          </a:prstGeom>
          <a:noFill/>
          <a:ln/>
        </p:spPr>
        <p:txBody>
          <a:bodyPr vert="horz" wrap="square" lIns="0" tIns="0" rIns="0" bIns="0" rtlCol="0" anchor="ctr"/>
          <a:lstStyle/>
          <a:p>
            <a:pPr marL="0" indent="0">
              <a:lnSpc>
                <a:spcPts val="1575"/>
              </a:lnSpc>
              <a:buNone/>
            </a:pPr>
            <a:r>
              <a:rPr lang="en-US" sz="1125" i="1" dirty="0">
                <a:solidFill>
                  <a:srgbClr val="9CA3AF"/>
                </a:solidFill>
              </a:rPr>
              <a:t>* Formulation should drive the management plan, not a numerical score.</a:t>
            </a:r>
            <a:endParaRPr lang="en-US" sz="1125" dirty="0"/>
          </a:p>
        </p:txBody>
      </p:sp>
      <p:sp>
        <p:nvSpPr>
          <p:cNvPr id="49" name="SK-7-text-48"/>
          <p:cNvSpPr/>
          <p:nvPr/>
        </p:nvSpPr>
        <p:spPr>
          <a:xfrm>
            <a:off x="10458450" y="6391275"/>
            <a:ext cx="1733550" cy="171450"/>
          </a:xfrm>
          <a:prstGeom prst="rect">
            <a:avLst/>
          </a:prstGeom>
          <a:noFill/>
          <a:ln/>
        </p:spPr>
        <p:txBody>
          <a:bodyPr vert="horz" wrap="square" lIns="0" tIns="0" rIns="0" bIns="0" rtlCol="0" anchor="ctr"/>
          <a:lstStyle/>
          <a:p>
            <a:pPr marL="0" indent="0">
              <a:lnSpc>
                <a:spcPts val="1350"/>
              </a:lnSpc>
              <a:buNone/>
            </a:pPr>
            <a:r>
              <a:rPr lang="en-US" sz="900" dirty="0">
                <a:solidFill>
                  <a:srgbClr val="9CA3AF"/>
                </a:solidFill>
              </a:rPr>
              <a:t>www.bradfordvts.co.uk</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8-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8-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8-img-3" descr="preencoded.png"/>
          <p:cNvPicPr>
            <a:picLocks noChangeAspect="1"/>
          </p:cNvPicPr>
          <p:nvPr/>
        </p:nvPicPr>
        <p:blipFill>
          <a:blip r:embed="rId5"/>
          <a:stretch>
            <a:fillRect/>
          </a:stretch>
        </p:blipFill>
        <p:spPr>
          <a:xfrm>
            <a:off x="571500" y="381000"/>
            <a:ext cx="57150" cy="381000"/>
          </a:xfrm>
          <a:prstGeom prst="rect">
            <a:avLst/>
          </a:prstGeom>
        </p:spPr>
      </p:pic>
      <p:pic>
        <p:nvPicPr>
          <p:cNvPr id="5" name="SK-8-img-4" descr="preencoded.png"/>
          <p:cNvPicPr>
            <a:picLocks noChangeAspect="1"/>
          </p:cNvPicPr>
          <p:nvPr/>
        </p:nvPicPr>
        <p:blipFill>
          <a:blip r:embed="rId6"/>
          <a:stretch>
            <a:fillRect/>
          </a:stretch>
        </p:blipFill>
        <p:spPr>
          <a:xfrm>
            <a:off x="571500" y="1213396"/>
            <a:ext cx="6446490" cy="485775"/>
          </a:xfrm>
          <a:prstGeom prst="rect">
            <a:avLst/>
          </a:prstGeom>
        </p:spPr>
      </p:pic>
      <p:pic>
        <p:nvPicPr>
          <p:cNvPr id="6" name="SK-8-img-5" descr="preencoded.png"/>
          <p:cNvPicPr>
            <a:picLocks noChangeAspect="1"/>
          </p:cNvPicPr>
          <p:nvPr/>
        </p:nvPicPr>
        <p:blipFill>
          <a:blip r:embed="rId7"/>
          <a:stretch>
            <a:fillRect/>
          </a:stretch>
        </p:blipFill>
        <p:spPr>
          <a:xfrm>
            <a:off x="769144" y="1375767"/>
            <a:ext cx="214313" cy="175320"/>
          </a:xfrm>
          <a:prstGeom prst="rect">
            <a:avLst/>
          </a:prstGeom>
        </p:spPr>
      </p:pic>
      <p:pic>
        <p:nvPicPr>
          <p:cNvPr id="7" name="SK-8-img-6" descr="preencoded.png"/>
          <p:cNvPicPr>
            <a:picLocks noChangeAspect="1"/>
          </p:cNvPicPr>
          <p:nvPr/>
        </p:nvPicPr>
        <p:blipFill>
          <a:blip r:embed="rId6"/>
          <a:stretch>
            <a:fillRect/>
          </a:stretch>
        </p:blipFill>
        <p:spPr>
          <a:xfrm>
            <a:off x="571500" y="1813471"/>
            <a:ext cx="6446490" cy="485775"/>
          </a:xfrm>
          <a:prstGeom prst="rect">
            <a:avLst/>
          </a:prstGeom>
        </p:spPr>
      </p:pic>
      <p:pic>
        <p:nvPicPr>
          <p:cNvPr id="8" name="SK-8-img-7" descr="preencoded.png"/>
          <p:cNvPicPr>
            <a:picLocks noChangeAspect="1"/>
          </p:cNvPicPr>
          <p:nvPr/>
        </p:nvPicPr>
        <p:blipFill>
          <a:blip r:embed="rId8"/>
          <a:stretch>
            <a:fillRect/>
          </a:stretch>
        </p:blipFill>
        <p:spPr>
          <a:xfrm>
            <a:off x="769144" y="1975842"/>
            <a:ext cx="214313" cy="175320"/>
          </a:xfrm>
          <a:prstGeom prst="rect">
            <a:avLst/>
          </a:prstGeom>
        </p:spPr>
      </p:pic>
      <p:pic>
        <p:nvPicPr>
          <p:cNvPr id="9" name="SK-8-img-8" descr="preencoded.png"/>
          <p:cNvPicPr>
            <a:picLocks noChangeAspect="1"/>
          </p:cNvPicPr>
          <p:nvPr/>
        </p:nvPicPr>
        <p:blipFill>
          <a:blip r:embed="rId9"/>
          <a:stretch>
            <a:fillRect/>
          </a:stretch>
        </p:blipFill>
        <p:spPr>
          <a:xfrm>
            <a:off x="571500" y="2413546"/>
            <a:ext cx="6446490" cy="485775"/>
          </a:xfrm>
          <a:prstGeom prst="rect">
            <a:avLst/>
          </a:prstGeom>
        </p:spPr>
      </p:pic>
      <p:pic>
        <p:nvPicPr>
          <p:cNvPr id="10" name="SK-8-img-9" descr="preencoded.png"/>
          <p:cNvPicPr>
            <a:picLocks noChangeAspect="1"/>
          </p:cNvPicPr>
          <p:nvPr/>
        </p:nvPicPr>
        <p:blipFill>
          <a:blip r:embed="rId10"/>
          <a:stretch>
            <a:fillRect/>
          </a:stretch>
        </p:blipFill>
        <p:spPr>
          <a:xfrm>
            <a:off x="769144" y="2575917"/>
            <a:ext cx="214313" cy="175320"/>
          </a:xfrm>
          <a:prstGeom prst="rect">
            <a:avLst/>
          </a:prstGeom>
        </p:spPr>
      </p:pic>
      <p:pic>
        <p:nvPicPr>
          <p:cNvPr id="11" name="SK-8-img-10" descr="preencoded.png"/>
          <p:cNvPicPr>
            <a:picLocks noChangeAspect="1"/>
          </p:cNvPicPr>
          <p:nvPr/>
        </p:nvPicPr>
        <p:blipFill>
          <a:blip r:embed="rId6"/>
          <a:stretch>
            <a:fillRect/>
          </a:stretch>
        </p:blipFill>
        <p:spPr>
          <a:xfrm>
            <a:off x="571500" y="3013621"/>
            <a:ext cx="6446490" cy="485775"/>
          </a:xfrm>
          <a:prstGeom prst="rect">
            <a:avLst/>
          </a:prstGeom>
        </p:spPr>
      </p:pic>
      <p:pic>
        <p:nvPicPr>
          <p:cNvPr id="12" name="SK-8-img-11" descr="preencoded.png"/>
          <p:cNvPicPr>
            <a:picLocks noChangeAspect="1"/>
          </p:cNvPicPr>
          <p:nvPr/>
        </p:nvPicPr>
        <p:blipFill>
          <a:blip r:embed="rId11"/>
          <a:stretch>
            <a:fillRect/>
          </a:stretch>
        </p:blipFill>
        <p:spPr>
          <a:xfrm>
            <a:off x="769144" y="3175992"/>
            <a:ext cx="214313" cy="175320"/>
          </a:xfrm>
          <a:prstGeom prst="rect">
            <a:avLst/>
          </a:prstGeom>
        </p:spPr>
      </p:pic>
      <p:pic>
        <p:nvPicPr>
          <p:cNvPr id="13" name="SK-8-img-12" descr="preencoded.png"/>
          <p:cNvPicPr>
            <a:picLocks noChangeAspect="1"/>
          </p:cNvPicPr>
          <p:nvPr/>
        </p:nvPicPr>
        <p:blipFill>
          <a:blip r:embed="rId12"/>
          <a:stretch>
            <a:fillRect/>
          </a:stretch>
        </p:blipFill>
        <p:spPr>
          <a:xfrm>
            <a:off x="571500" y="3613696"/>
            <a:ext cx="6446490" cy="485775"/>
          </a:xfrm>
          <a:prstGeom prst="rect">
            <a:avLst/>
          </a:prstGeom>
        </p:spPr>
      </p:pic>
      <p:pic>
        <p:nvPicPr>
          <p:cNvPr id="14" name="SK-8-img-13" descr="preencoded.png"/>
          <p:cNvPicPr>
            <a:picLocks noChangeAspect="1"/>
          </p:cNvPicPr>
          <p:nvPr/>
        </p:nvPicPr>
        <p:blipFill>
          <a:blip r:embed="rId13"/>
          <a:stretch>
            <a:fillRect/>
          </a:stretch>
        </p:blipFill>
        <p:spPr>
          <a:xfrm>
            <a:off x="769144" y="3776067"/>
            <a:ext cx="214313" cy="175320"/>
          </a:xfrm>
          <a:prstGeom prst="rect">
            <a:avLst/>
          </a:prstGeom>
        </p:spPr>
      </p:pic>
      <p:pic>
        <p:nvPicPr>
          <p:cNvPr id="15" name="SK-8-img-14" descr="preencoded.png"/>
          <p:cNvPicPr>
            <a:picLocks noChangeAspect="1"/>
          </p:cNvPicPr>
          <p:nvPr/>
        </p:nvPicPr>
        <p:blipFill>
          <a:blip r:embed="rId6"/>
          <a:stretch>
            <a:fillRect/>
          </a:stretch>
        </p:blipFill>
        <p:spPr>
          <a:xfrm>
            <a:off x="571500" y="4213771"/>
            <a:ext cx="6446490" cy="485775"/>
          </a:xfrm>
          <a:prstGeom prst="rect">
            <a:avLst/>
          </a:prstGeom>
        </p:spPr>
      </p:pic>
      <p:pic>
        <p:nvPicPr>
          <p:cNvPr id="16" name="SK-8-img-15" descr="preencoded.png"/>
          <p:cNvPicPr>
            <a:picLocks noChangeAspect="1"/>
          </p:cNvPicPr>
          <p:nvPr/>
        </p:nvPicPr>
        <p:blipFill>
          <a:blip r:embed="rId14"/>
          <a:stretch>
            <a:fillRect/>
          </a:stretch>
        </p:blipFill>
        <p:spPr>
          <a:xfrm>
            <a:off x="769144" y="4376142"/>
            <a:ext cx="214313" cy="175320"/>
          </a:xfrm>
          <a:prstGeom prst="rect">
            <a:avLst/>
          </a:prstGeom>
        </p:spPr>
      </p:pic>
      <p:pic>
        <p:nvPicPr>
          <p:cNvPr id="17" name="SK-8-img-16" descr="preencoded.png"/>
          <p:cNvPicPr>
            <a:picLocks noChangeAspect="1"/>
          </p:cNvPicPr>
          <p:nvPr/>
        </p:nvPicPr>
        <p:blipFill>
          <a:blip r:embed="rId15"/>
          <a:stretch>
            <a:fillRect/>
          </a:stretch>
        </p:blipFill>
        <p:spPr>
          <a:xfrm>
            <a:off x="7322790" y="1213396"/>
            <a:ext cx="4297710" cy="3456980"/>
          </a:xfrm>
          <a:prstGeom prst="rect">
            <a:avLst/>
          </a:prstGeom>
        </p:spPr>
      </p:pic>
      <p:pic>
        <p:nvPicPr>
          <p:cNvPr id="18" name="SK-8-img-17" descr="preencoded.png"/>
          <p:cNvPicPr>
            <a:picLocks noChangeAspect="1"/>
          </p:cNvPicPr>
          <p:nvPr/>
        </p:nvPicPr>
        <p:blipFill>
          <a:blip r:embed="rId16"/>
          <a:stretch>
            <a:fillRect/>
          </a:stretch>
        </p:blipFill>
        <p:spPr>
          <a:xfrm>
            <a:off x="7551390" y="1480096"/>
            <a:ext cx="190500" cy="152400"/>
          </a:xfrm>
          <a:prstGeom prst="rect">
            <a:avLst/>
          </a:prstGeom>
        </p:spPr>
      </p:pic>
      <p:pic>
        <p:nvPicPr>
          <p:cNvPr id="19" name="SK-8-img-18" descr="preencoded.png"/>
          <p:cNvPicPr>
            <a:picLocks noChangeAspect="1"/>
          </p:cNvPicPr>
          <p:nvPr/>
        </p:nvPicPr>
        <p:blipFill>
          <a:blip r:embed="rId17"/>
          <a:stretch>
            <a:fillRect/>
          </a:stretch>
        </p:blipFill>
        <p:spPr>
          <a:xfrm>
            <a:off x="7322790" y="4860875"/>
            <a:ext cx="4297710" cy="1235125"/>
          </a:xfrm>
          <a:prstGeom prst="rect">
            <a:avLst/>
          </a:prstGeom>
        </p:spPr>
      </p:pic>
      <p:pic>
        <p:nvPicPr>
          <p:cNvPr id="20" name="SK-8-img-19" descr="preencoded.png"/>
          <p:cNvPicPr>
            <a:picLocks noChangeAspect="1"/>
          </p:cNvPicPr>
          <p:nvPr/>
        </p:nvPicPr>
        <p:blipFill>
          <a:blip r:embed="rId18"/>
          <a:stretch>
            <a:fillRect/>
          </a:stretch>
        </p:blipFill>
        <p:spPr>
          <a:xfrm>
            <a:off x="571500" y="6477000"/>
            <a:ext cx="11049000" cy="381000"/>
          </a:xfrm>
          <a:prstGeom prst="rect">
            <a:avLst/>
          </a:prstGeom>
        </p:spPr>
      </p:pic>
      <p:sp>
        <p:nvSpPr>
          <p:cNvPr id="21" name="SK-8-text-20"/>
          <p:cNvSpPr/>
          <p:nvPr/>
        </p:nvSpPr>
        <p:spPr>
          <a:xfrm>
            <a:off x="781050" y="381000"/>
            <a:ext cx="11410950" cy="365671"/>
          </a:xfrm>
          <a:prstGeom prst="rect">
            <a:avLst/>
          </a:prstGeom>
          <a:noFill/>
          <a:ln/>
        </p:spPr>
        <p:txBody>
          <a:bodyPr vert="horz" wrap="square" lIns="0" tIns="0" rIns="0" bIns="0" rtlCol="0" anchor="ctr"/>
          <a:lstStyle/>
          <a:p>
            <a:pPr marL="0" indent="0">
              <a:lnSpc>
                <a:spcPts val="2880"/>
              </a:lnSpc>
              <a:buNone/>
            </a:pPr>
            <a:r>
              <a:rPr lang="en-US" sz="2400" b="1" kern="0" spc="-38" dirty="0">
                <a:solidFill>
                  <a:srgbClr val="111827"/>
                </a:solidFill>
                <a:latin typeface="Inter" pitchFamily="34" charset="0"/>
                <a:ea typeface="Inter" pitchFamily="34" charset="-122"/>
                <a:cs typeface="Inter" pitchFamily="34" charset="-120"/>
              </a:rPr>
              <a:t>HOW TO ASK WITHOUT SOUNDING AWKWARD</a:t>
            </a:r>
            <a:endParaRPr lang="en-US" sz="2400" dirty="0"/>
          </a:p>
        </p:txBody>
      </p:sp>
      <p:sp>
        <p:nvSpPr>
          <p:cNvPr id="22" name="SK-8-text-21"/>
          <p:cNvSpPr/>
          <p:nvPr/>
        </p:nvSpPr>
        <p:spPr>
          <a:xfrm>
            <a:off x="781050" y="784771"/>
            <a:ext cx="7437120" cy="200025"/>
          </a:xfrm>
          <a:prstGeom prst="rect">
            <a:avLst/>
          </a:prstGeom>
          <a:noFill/>
          <a:ln/>
        </p:spPr>
        <p:txBody>
          <a:bodyPr vert="horz" wrap="square" lIns="0" tIns="0" rIns="0" bIns="0" rtlCol="0" anchor="ctr"/>
          <a:lstStyle/>
          <a:p>
            <a:pPr marL="0" indent="0">
              <a:lnSpc>
                <a:spcPts val="1575"/>
              </a:lnSpc>
              <a:buNone/>
            </a:pPr>
            <a:r>
              <a:rPr lang="en-US" sz="1050" b="1" kern="0" spc="42" dirty="0">
                <a:solidFill>
                  <a:srgbClr val="9CA3AF"/>
                </a:solidFill>
              </a:rPr>
              <a:t>BRADFORD VTS TEACHING DECK • CLINICAL GUIDANCE</a:t>
            </a:r>
            <a:endParaRPr lang="en-US" sz="1050" dirty="0"/>
          </a:p>
        </p:txBody>
      </p:sp>
      <p:sp>
        <p:nvSpPr>
          <p:cNvPr id="23" name="SK-8-text-22"/>
          <p:cNvSpPr/>
          <p:nvPr/>
        </p:nvSpPr>
        <p:spPr>
          <a:xfrm>
            <a:off x="1143000" y="1327696"/>
            <a:ext cx="687514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11827"/>
                </a:solidFill>
              </a:rPr>
              <a:t>"How bad have things got lately?"</a:t>
            </a:r>
            <a:endParaRPr lang="en-US" sz="1350" dirty="0"/>
          </a:p>
        </p:txBody>
      </p:sp>
      <p:sp>
        <p:nvSpPr>
          <p:cNvPr id="24" name="SK-8-text-23"/>
          <p:cNvSpPr/>
          <p:nvPr/>
        </p:nvSpPr>
        <p:spPr>
          <a:xfrm>
            <a:off x="1143000" y="1927771"/>
            <a:ext cx="110490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11827"/>
                </a:solidFill>
              </a:rPr>
              <a:t>"Have you wished you would not wake up in the morning?"</a:t>
            </a:r>
            <a:endParaRPr lang="en-US" sz="1350" dirty="0"/>
          </a:p>
        </p:txBody>
      </p:sp>
      <p:sp>
        <p:nvSpPr>
          <p:cNvPr id="25" name="SK-8-text-24"/>
          <p:cNvSpPr/>
          <p:nvPr/>
        </p:nvSpPr>
        <p:spPr>
          <a:xfrm>
            <a:off x="1143000" y="2527846"/>
            <a:ext cx="872680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11827"/>
                </a:solidFill>
              </a:rPr>
              <a:t>"Have you thought about ending your life?"</a:t>
            </a:r>
            <a:endParaRPr lang="en-US" sz="1350" dirty="0"/>
          </a:p>
        </p:txBody>
      </p:sp>
      <p:sp>
        <p:nvSpPr>
          <p:cNvPr id="26" name="SK-8-text-25"/>
          <p:cNvSpPr/>
          <p:nvPr/>
        </p:nvSpPr>
        <p:spPr>
          <a:xfrm>
            <a:off x="1143000" y="3127921"/>
            <a:ext cx="810958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11827"/>
                </a:solidFill>
              </a:rPr>
              <a:t>"Have you thought how you might do it?"</a:t>
            </a:r>
            <a:endParaRPr lang="en-US" sz="1350" dirty="0"/>
          </a:p>
        </p:txBody>
      </p:sp>
      <p:sp>
        <p:nvSpPr>
          <p:cNvPr id="27" name="SK-8-text-26"/>
          <p:cNvSpPr/>
          <p:nvPr/>
        </p:nvSpPr>
        <p:spPr>
          <a:xfrm>
            <a:off x="1143000" y="3727996"/>
            <a:ext cx="893254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11827"/>
                </a:solidFill>
              </a:rPr>
              <a:t>"Do you have access to what you would use?"</a:t>
            </a:r>
            <a:endParaRPr lang="en-US" sz="1350" dirty="0"/>
          </a:p>
        </p:txBody>
      </p:sp>
      <p:sp>
        <p:nvSpPr>
          <p:cNvPr id="28" name="SK-8-text-27"/>
          <p:cNvSpPr/>
          <p:nvPr/>
        </p:nvSpPr>
        <p:spPr>
          <a:xfrm>
            <a:off x="1143000" y="4328071"/>
            <a:ext cx="103727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11827"/>
                </a:solidFill>
              </a:rPr>
              <a:t>"What has stopped you from acting on this so far?"</a:t>
            </a:r>
            <a:endParaRPr lang="en-US" sz="1350" dirty="0"/>
          </a:p>
        </p:txBody>
      </p:sp>
      <p:sp>
        <p:nvSpPr>
          <p:cNvPr id="29" name="SK-8-text-28"/>
          <p:cNvSpPr/>
          <p:nvPr/>
        </p:nvSpPr>
        <p:spPr>
          <a:xfrm>
            <a:off x="7818090" y="1441996"/>
            <a:ext cx="4099560" cy="228600"/>
          </a:xfrm>
          <a:prstGeom prst="rect">
            <a:avLst/>
          </a:prstGeom>
          <a:noFill/>
          <a:ln/>
        </p:spPr>
        <p:txBody>
          <a:bodyPr vert="horz" wrap="square" lIns="0" tIns="0" rIns="0" bIns="0" rtlCol="0" anchor="ctr"/>
          <a:lstStyle/>
          <a:p>
            <a:pPr marL="0" indent="0">
              <a:lnSpc>
                <a:spcPts val="1800"/>
              </a:lnSpc>
              <a:buNone/>
            </a:pPr>
            <a:r>
              <a:rPr lang="en-US" sz="1200" b="1" kern="0" spc="48" dirty="0">
                <a:solidFill>
                  <a:srgbClr val="FFFFFF"/>
                </a:solidFill>
                <a:latin typeface="Inter" pitchFamily="34" charset="0"/>
                <a:ea typeface="Inter" pitchFamily="34" charset="-122"/>
                <a:cs typeface="Inter" pitchFamily="34" charset="-120"/>
              </a:rPr>
              <a:t>SCA / CONSULTATION TIP</a:t>
            </a:r>
            <a:endParaRPr lang="en-US" sz="1200" dirty="0"/>
          </a:p>
        </p:txBody>
      </p:sp>
      <p:sp>
        <p:nvSpPr>
          <p:cNvPr id="30" name="SK-8-text-29"/>
          <p:cNvSpPr/>
          <p:nvPr/>
        </p:nvSpPr>
        <p:spPr>
          <a:xfrm>
            <a:off x="7551390" y="1784896"/>
            <a:ext cx="3840510" cy="1028700"/>
          </a:xfrm>
          <a:prstGeom prst="rect">
            <a:avLst/>
          </a:prstGeom>
          <a:noFill/>
          <a:ln/>
        </p:spPr>
        <p:txBody>
          <a:bodyPr vert="horz" wrap="square" lIns="0" tIns="0" rIns="0" bIns="0" rtlCol="0" anchor="ctr"/>
          <a:lstStyle/>
          <a:p>
            <a:pPr marL="0" indent="0">
              <a:lnSpc>
                <a:spcPts val="2025"/>
              </a:lnSpc>
              <a:buNone/>
            </a:pPr>
            <a:r>
              <a:rPr lang="en-US" sz="1350" i="1" dirty="0">
                <a:solidFill>
                  <a:srgbClr val="FFFFFF"/>
                </a:solidFill>
              </a:rPr>
              <a:t>"I can see how much you're struggling right now. Sometimes when people feel this overwhelmed, they think about ending their life. Is that something you've been feeling?"</a:t>
            </a:r>
            <a:endParaRPr lang="en-US" sz="1350" dirty="0"/>
          </a:p>
        </p:txBody>
      </p:sp>
      <p:sp>
        <p:nvSpPr>
          <p:cNvPr id="31" name="SK-8-text-30"/>
          <p:cNvSpPr/>
          <p:nvPr/>
        </p:nvSpPr>
        <p:spPr>
          <a:xfrm>
            <a:off x="7475190" y="5013275"/>
            <a:ext cx="471681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111827"/>
                </a:solidFill>
              </a:rPr>
              <a:t>NORMALISING THE CONVERSATION</a:t>
            </a:r>
            <a:endParaRPr lang="en-US" sz="1125" dirty="0"/>
          </a:p>
        </p:txBody>
      </p:sp>
      <p:sp>
        <p:nvSpPr>
          <p:cNvPr id="32" name="SK-8-text-31"/>
          <p:cNvSpPr/>
          <p:nvPr/>
        </p:nvSpPr>
        <p:spPr>
          <a:xfrm>
            <a:off x="7475190" y="5303788"/>
            <a:ext cx="3992910" cy="639812"/>
          </a:xfrm>
          <a:prstGeom prst="rect">
            <a:avLst/>
          </a:prstGeom>
          <a:noFill/>
          <a:ln/>
        </p:spPr>
        <p:txBody>
          <a:bodyPr vert="horz" wrap="square" lIns="0" tIns="0" rIns="0" bIns="0" rtlCol="0" anchor="ctr"/>
          <a:lstStyle/>
          <a:p>
            <a:pPr marL="0" indent="0">
              <a:lnSpc>
                <a:spcPts val="1680"/>
              </a:lnSpc>
              <a:buNone/>
            </a:pPr>
            <a:r>
              <a:rPr lang="en-US" sz="1200" dirty="0">
                <a:solidFill>
                  <a:srgbClr val="4B5563"/>
                </a:solidFill>
              </a:rPr>
              <a:t>Start with empathy. Use "Normalising" phrases (e.g., "Sometimes people in your situation...") to reduce stigma and create a safe space for disclosure.</a:t>
            </a:r>
            <a:endParaRPr lang="en-US" sz="1200" dirty="0"/>
          </a:p>
        </p:txBody>
      </p:sp>
      <p:sp>
        <p:nvSpPr>
          <p:cNvPr id="33" name="SK-8-text-32"/>
          <p:cNvSpPr/>
          <p:nvPr/>
        </p:nvSpPr>
        <p:spPr>
          <a:xfrm>
            <a:off x="10258425" y="6567488"/>
            <a:ext cx="1933575" cy="200025"/>
          </a:xfrm>
          <a:prstGeom prst="rect">
            <a:avLst/>
          </a:prstGeom>
          <a:noFill/>
          <a:ln/>
        </p:spPr>
        <p:txBody>
          <a:bodyPr vert="horz" wrap="square" lIns="0" tIns="0" rIns="0" bIns="0" rtlCol="0" anchor="ctr"/>
          <a:lstStyle/>
          <a:p>
            <a:pPr marL="0" indent="0">
              <a:lnSpc>
                <a:spcPts val="1575"/>
              </a:lnSpc>
              <a:buNone/>
            </a:pPr>
            <a:r>
              <a:rPr lang="en-US" sz="1050" u="sng" dirty="0">
                <a:solidFill>
                  <a:srgbClr val="9CA3AF"/>
                </a:solidFill>
                <a:hlinkClick r:id="rId19" tooltip="https://www.bradfordvts.co.uk/">
                  <a:extLst>
                    <a:ext uri="{A12FA001-AC4F-418D-AE19-62706E023703}">
                      <ahyp:hlinkClr xmlns:ahyp="http://schemas.microsoft.com/office/drawing/2018/hyperlinkcolor" val="tx"/>
                    </a:ext>
                  </a:extLst>
                </a:hlinkClick>
              </a:rPr>
              <a:t>www.bradfordvts.co.uk</a:t>
            </a:r>
            <a:endParaRPr lang="en-US" sz="1050" dirty="0"/>
          </a:p>
        </p:txBody>
      </p:sp>
      <p:sp>
        <p:nvSpPr>
          <p:cNvPr id="34" name="SK-8-text-32-link-hitbox-1">
            <a:hlinkClick r:id="rId19" tooltip="https://www.bradfordvts.co.uk/"/>
          </p:cNvPr>
          <p:cNvSpPr/>
          <p:nvPr/>
        </p:nvSpPr>
        <p:spPr>
          <a:xfrm>
            <a:off x="10258425" y="6586538"/>
            <a:ext cx="1933575" cy="152400"/>
          </a:xfrm>
          <a:prstGeom prst="rect">
            <a:avLst/>
          </a:prstGeom>
          <a:solidFill>
            <a:srgbClr val="FFFFFF">
              <a:alpha val="0"/>
            </a:srgbClr>
          </a:solidFill>
          <a:ln w="12700">
            <a:solidFill>
              <a:srgbClr val="333333">
                <a:alpha val="0"/>
              </a:srgbClr>
            </a:solidFill>
            <a:prstDash val="solid"/>
          </a:ln>
        </p:spPr>
        <p:txBody>
          <a:bodyPr/>
          <a:lstStyle/>
          <a:p>
            <a:endParaRPr lang="en-GB"/>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9-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9-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9-img-3" descr="preencoded.png"/>
          <p:cNvPicPr>
            <a:picLocks noChangeAspect="1"/>
          </p:cNvPicPr>
          <p:nvPr/>
        </p:nvPicPr>
        <p:blipFill>
          <a:blip r:embed="rId5"/>
          <a:stretch>
            <a:fillRect/>
          </a:stretch>
        </p:blipFill>
        <p:spPr>
          <a:xfrm>
            <a:off x="571500" y="304800"/>
            <a:ext cx="57150" cy="381000"/>
          </a:xfrm>
          <a:prstGeom prst="rect">
            <a:avLst/>
          </a:prstGeom>
        </p:spPr>
      </p:pic>
      <p:pic>
        <p:nvPicPr>
          <p:cNvPr id="5" name="SK-9-img-4" descr="preencoded.png"/>
          <p:cNvPicPr>
            <a:picLocks noChangeAspect="1"/>
          </p:cNvPicPr>
          <p:nvPr/>
        </p:nvPicPr>
        <p:blipFill>
          <a:blip r:embed="rId6"/>
          <a:stretch>
            <a:fillRect/>
          </a:stretch>
        </p:blipFill>
        <p:spPr>
          <a:xfrm>
            <a:off x="571500" y="1089571"/>
            <a:ext cx="5410200" cy="4444454"/>
          </a:xfrm>
          <a:prstGeom prst="rect">
            <a:avLst/>
          </a:prstGeom>
        </p:spPr>
      </p:pic>
      <p:pic>
        <p:nvPicPr>
          <p:cNvPr id="6" name="SK-9-img-5" descr="preencoded.png"/>
          <p:cNvPicPr>
            <a:picLocks noChangeAspect="1"/>
          </p:cNvPicPr>
          <p:nvPr/>
        </p:nvPicPr>
        <p:blipFill>
          <a:blip r:embed="rId7"/>
          <a:stretch>
            <a:fillRect/>
          </a:stretch>
        </p:blipFill>
        <p:spPr>
          <a:xfrm>
            <a:off x="762000" y="1280071"/>
            <a:ext cx="5029200" cy="390525"/>
          </a:xfrm>
          <a:prstGeom prst="rect">
            <a:avLst/>
          </a:prstGeom>
        </p:spPr>
      </p:pic>
      <p:pic>
        <p:nvPicPr>
          <p:cNvPr id="7" name="SK-9-img-6" descr="preencoded.png"/>
          <p:cNvPicPr>
            <a:picLocks noChangeAspect="1"/>
          </p:cNvPicPr>
          <p:nvPr/>
        </p:nvPicPr>
        <p:blipFill>
          <a:blip r:embed="rId8"/>
          <a:stretch>
            <a:fillRect/>
          </a:stretch>
        </p:blipFill>
        <p:spPr>
          <a:xfrm>
            <a:off x="762000" y="1322933"/>
            <a:ext cx="285750" cy="228600"/>
          </a:xfrm>
          <a:prstGeom prst="rect">
            <a:avLst/>
          </a:prstGeom>
        </p:spPr>
      </p:pic>
      <p:pic>
        <p:nvPicPr>
          <p:cNvPr id="8" name="SK-9-img-7" descr="preencoded.png"/>
          <p:cNvPicPr>
            <a:picLocks noChangeAspect="1"/>
          </p:cNvPicPr>
          <p:nvPr/>
        </p:nvPicPr>
        <p:blipFill>
          <a:blip r:embed="rId6"/>
          <a:stretch>
            <a:fillRect/>
          </a:stretch>
        </p:blipFill>
        <p:spPr>
          <a:xfrm>
            <a:off x="6210300" y="1089571"/>
            <a:ext cx="5410200" cy="4444454"/>
          </a:xfrm>
          <a:prstGeom prst="rect">
            <a:avLst/>
          </a:prstGeom>
        </p:spPr>
      </p:pic>
      <p:pic>
        <p:nvPicPr>
          <p:cNvPr id="9" name="SK-9-img-8" descr="preencoded.png"/>
          <p:cNvPicPr>
            <a:picLocks noChangeAspect="1"/>
          </p:cNvPicPr>
          <p:nvPr/>
        </p:nvPicPr>
        <p:blipFill>
          <a:blip r:embed="rId7"/>
          <a:stretch>
            <a:fillRect/>
          </a:stretch>
        </p:blipFill>
        <p:spPr>
          <a:xfrm>
            <a:off x="6400800" y="1280071"/>
            <a:ext cx="5029200" cy="390525"/>
          </a:xfrm>
          <a:prstGeom prst="rect">
            <a:avLst/>
          </a:prstGeom>
        </p:spPr>
      </p:pic>
      <p:pic>
        <p:nvPicPr>
          <p:cNvPr id="10" name="SK-9-img-9" descr="preencoded.png"/>
          <p:cNvPicPr>
            <a:picLocks noChangeAspect="1"/>
          </p:cNvPicPr>
          <p:nvPr/>
        </p:nvPicPr>
        <p:blipFill>
          <a:blip r:embed="rId9"/>
          <a:stretch>
            <a:fillRect/>
          </a:stretch>
        </p:blipFill>
        <p:spPr>
          <a:xfrm>
            <a:off x="6400800" y="1322933"/>
            <a:ext cx="285750" cy="228600"/>
          </a:xfrm>
          <a:prstGeom prst="rect">
            <a:avLst/>
          </a:prstGeom>
        </p:spPr>
      </p:pic>
      <p:pic>
        <p:nvPicPr>
          <p:cNvPr id="11" name="SK-9-img-10" descr="preencoded.png"/>
          <p:cNvPicPr>
            <a:picLocks noChangeAspect="1"/>
          </p:cNvPicPr>
          <p:nvPr/>
        </p:nvPicPr>
        <p:blipFill>
          <a:blip r:embed="rId10"/>
          <a:stretch>
            <a:fillRect/>
          </a:stretch>
        </p:blipFill>
        <p:spPr>
          <a:xfrm>
            <a:off x="571500" y="5686425"/>
            <a:ext cx="11049000" cy="590550"/>
          </a:xfrm>
          <a:prstGeom prst="rect">
            <a:avLst/>
          </a:prstGeom>
        </p:spPr>
      </p:pic>
      <p:pic>
        <p:nvPicPr>
          <p:cNvPr id="12" name="SK-9-img-11" descr="preencoded.png"/>
          <p:cNvPicPr>
            <a:picLocks noChangeAspect="1"/>
          </p:cNvPicPr>
          <p:nvPr/>
        </p:nvPicPr>
        <p:blipFill>
          <a:blip r:embed="rId11"/>
          <a:stretch>
            <a:fillRect/>
          </a:stretch>
        </p:blipFill>
        <p:spPr>
          <a:xfrm>
            <a:off x="800100" y="5829300"/>
            <a:ext cx="381000" cy="304800"/>
          </a:xfrm>
          <a:prstGeom prst="rect">
            <a:avLst/>
          </a:prstGeom>
        </p:spPr>
      </p:pic>
      <p:sp>
        <p:nvSpPr>
          <p:cNvPr id="13" name="SK-9-text-12"/>
          <p:cNvSpPr/>
          <p:nvPr/>
        </p:nvSpPr>
        <p:spPr>
          <a:xfrm>
            <a:off x="781050" y="304800"/>
            <a:ext cx="10759440" cy="365671"/>
          </a:xfrm>
          <a:prstGeom prst="rect">
            <a:avLst/>
          </a:prstGeom>
          <a:noFill/>
          <a:ln/>
        </p:spPr>
        <p:txBody>
          <a:bodyPr vert="horz" wrap="square" lIns="0" tIns="0" rIns="0" bIns="0" rtlCol="0" anchor="ctr"/>
          <a:lstStyle/>
          <a:p>
            <a:pPr marL="0" indent="0">
              <a:lnSpc>
                <a:spcPts val="2880"/>
              </a:lnSpc>
              <a:buNone/>
            </a:pPr>
            <a:r>
              <a:rPr lang="en-US" sz="2400" b="1" kern="0" spc="-38" dirty="0">
                <a:solidFill>
                  <a:srgbClr val="111827"/>
                </a:solidFill>
                <a:latin typeface="Inter" pitchFamily="34" charset="0"/>
                <a:ea typeface="Inter" pitchFamily="34" charset="-122"/>
                <a:cs typeface="Inter" pitchFamily="34" charset="-120"/>
              </a:rPr>
              <a:t>CORE ASSESSMENT: PLM + INTENT</a:t>
            </a:r>
            <a:endParaRPr lang="en-US" sz="2400" dirty="0"/>
          </a:p>
        </p:txBody>
      </p:sp>
      <p:sp>
        <p:nvSpPr>
          <p:cNvPr id="14" name="SK-9-text-13"/>
          <p:cNvSpPr/>
          <p:nvPr/>
        </p:nvSpPr>
        <p:spPr>
          <a:xfrm>
            <a:off x="781050" y="708571"/>
            <a:ext cx="7437120" cy="200025"/>
          </a:xfrm>
          <a:prstGeom prst="rect">
            <a:avLst/>
          </a:prstGeom>
          <a:noFill/>
          <a:ln/>
        </p:spPr>
        <p:txBody>
          <a:bodyPr vert="horz" wrap="square" lIns="0" tIns="0" rIns="0" bIns="0" rtlCol="0" anchor="ctr"/>
          <a:lstStyle/>
          <a:p>
            <a:pPr marL="0" indent="0">
              <a:lnSpc>
                <a:spcPts val="1575"/>
              </a:lnSpc>
              <a:buNone/>
            </a:pPr>
            <a:r>
              <a:rPr lang="en-US" sz="1050" b="1" kern="0" spc="42" dirty="0">
                <a:solidFill>
                  <a:srgbClr val="9CA3AF"/>
                </a:solidFill>
              </a:rPr>
              <a:t>BRADFORD VTS TEACHING DECK • CLINICAL GUIDANCE</a:t>
            </a:r>
            <a:endParaRPr lang="en-US" sz="1050" dirty="0"/>
          </a:p>
        </p:txBody>
      </p:sp>
      <p:sp>
        <p:nvSpPr>
          <p:cNvPr id="15" name="SK-9-text-14"/>
          <p:cNvSpPr/>
          <p:nvPr/>
        </p:nvSpPr>
        <p:spPr>
          <a:xfrm>
            <a:off x="1162050" y="1280071"/>
            <a:ext cx="488251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11827"/>
                </a:solidFill>
                <a:latin typeface="Inter" pitchFamily="34" charset="0"/>
                <a:ea typeface="Inter" pitchFamily="34" charset="-122"/>
                <a:cs typeface="Inter" pitchFamily="34" charset="-120"/>
              </a:rPr>
              <a:t>Mechanics: PLM Tool</a:t>
            </a:r>
            <a:endParaRPr lang="en-US" sz="1650" dirty="0"/>
          </a:p>
        </p:txBody>
      </p:sp>
      <p:sp>
        <p:nvSpPr>
          <p:cNvPr id="16" name="SK-9-text-15"/>
          <p:cNvSpPr/>
          <p:nvPr/>
        </p:nvSpPr>
        <p:spPr>
          <a:xfrm>
            <a:off x="762000" y="1822996"/>
            <a:ext cx="5114925" cy="257175"/>
          </a:xfrm>
          <a:prstGeom prst="rect">
            <a:avLst/>
          </a:prstGeom>
          <a:noFill/>
          <a:ln/>
        </p:spPr>
        <p:txBody>
          <a:bodyPr vert="horz" wrap="square" lIns="0" tIns="0" rIns="0" bIns="0" rtlCol="0" anchor="ctr"/>
          <a:lstStyle/>
          <a:p>
            <a:pPr marL="0" indent="0" algn="l">
              <a:lnSpc>
                <a:spcPts val="2025"/>
              </a:lnSpc>
              <a:buNone/>
            </a:pPr>
            <a:r>
              <a:rPr lang="en-US" sz="1350" b="1" dirty="0">
                <a:solidFill>
                  <a:srgbClr val="111827"/>
                </a:solidFill>
              </a:rPr>
              <a:t>Plans</a:t>
            </a:r>
            <a:endParaRPr lang="en-US" sz="1350" dirty="0"/>
          </a:p>
        </p:txBody>
      </p:sp>
      <p:sp>
        <p:nvSpPr>
          <p:cNvPr id="17" name="SK-9-text-16"/>
          <p:cNvSpPr/>
          <p:nvPr/>
        </p:nvSpPr>
        <p:spPr>
          <a:xfrm>
            <a:off x="762000" y="2118271"/>
            <a:ext cx="5029200"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rPr>
              <a:t>Is there a specific method? Has it been researched or rehearsed? Look for timing and location details.</a:t>
            </a:r>
            <a:endParaRPr lang="en-US" sz="1200" dirty="0"/>
          </a:p>
        </p:txBody>
      </p:sp>
      <p:sp>
        <p:nvSpPr>
          <p:cNvPr id="18" name="SK-9-text-17"/>
          <p:cNvSpPr/>
          <p:nvPr/>
        </p:nvSpPr>
        <p:spPr>
          <a:xfrm>
            <a:off x="762000" y="2659112"/>
            <a:ext cx="5114925" cy="257175"/>
          </a:xfrm>
          <a:prstGeom prst="rect">
            <a:avLst/>
          </a:prstGeom>
          <a:noFill/>
          <a:ln/>
        </p:spPr>
        <p:txBody>
          <a:bodyPr vert="horz" wrap="square" lIns="0" tIns="0" rIns="0" bIns="0" rtlCol="0" anchor="ctr"/>
          <a:lstStyle/>
          <a:p>
            <a:pPr marL="0" indent="0" algn="l">
              <a:lnSpc>
                <a:spcPts val="2025"/>
              </a:lnSpc>
              <a:buNone/>
            </a:pPr>
            <a:r>
              <a:rPr lang="en-US" sz="1350" b="1" dirty="0">
                <a:solidFill>
                  <a:srgbClr val="111827"/>
                </a:solidFill>
              </a:rPr>
              <a:t>Lethality</a:t>
            </a:r>
            <a:endParaRPr lang="en-US" sz="1350" dirty="0"/>
          </a:p>
        </p:txBody>
      </p:sp>
      <p:sp>
        <p:nvSpPr>
          <p:cNvPr id="19" name="SK-9-text-18"/>
          <p:cNvSpPr/>
          <p:nvPr/>
        </p:nvSpPr>
        <p:spPr>
          <a:xfrm>
            <a:off x="762000" y="2954387"/>
            <a:ext cx="5029200"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rPr>
              <a:t>How dangerous is the chosen method? (e.g., firearms, ligatures, or highly toxic medications).</a:t>
            </a:r>
            <a:endParaRPr lang="en-US" sz="1200" dirty="0"/>
          </a:p>
        </p:txBody>
      </p:sp>
      <p:sp>
        <p:nvSpPr>
          <p:cNvPr id="20" name="SK-9-text-19"/>
          <p:cNvSpPr/>
          <p:nvPr/>
        </p:nvSpPr>
        <p:spPr>
          <a:xfrm>
            <a:off x="762000" y="3495229"/>
            <a:ext cx="5114925" cy="257175"/>
          </a:xfrm>
          <a:prstGeom prst="rect">
            <a:avLst/>
          </a:prstGeom>
          <a:noFill/>
          <a:ln/>
        </p:spPr>
        <p:txBody>
          <a:bodyPr vert="horz" wrap="square" lIns="0" tIns="0" rIns="0" bIns="0" rtlCol="0" anchor="ctr"/>
          <a:lstStyle/>
          <a:p>
            <a:pPr marL="0" indent="0" algn="l">
              <a:lnSpc>
                <a:spcPts val="2025"/>
              </a:lnSpc>
              <a:buNone/>
            </a:pPr>
            <a:r>
              <a:rPr lang="en-US" sz="1350" b="1" dirty="0">
                <a:solidFill>
                  <a:srgbClr val="111827"/>
                </a:solidFill>
              </a:rPr>
              <a:t>Means</a:t>
            </a:r>
            <a:endParaRPr lang="en-US" sz="1350" dirty="0"/>
          </a:p>
        </p:txBody>
      </p:sp>
      <p:sp>
        <p:nvSpPr>
          <p:cNvPr id="21" name="SK-9-text-20"/>
          <p:cNvSpPr/>
          <p:nvPr/>
        </p:nvSpPr>
        <p:spPr>
          <a:xfrm>
            <a:off x="762000" y="3790504"/>
            <a:ext cx="5029200"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rPr>
              <a:t>Does the patient currently have </a:t>
            </a:r>
            <a:r>
              <a:rPr lang="en-US" sz="1200" b="1" dirty="0">
                <a:solidFill>
                  <a:srgbClr val="4B5563"/>
                </a:solidFill>
              </a:rPr>
              <a:t>access</a:t>
            </a:r>
            <a:r>
              <a:rPr lang="en-US" sz="1200" dirty="0">
                <a:solidFill>
                  <a:srgbClr val="4B5563"/>
                </a:solidFill>
              </a:rPr>
              <a:t>? (e.g., hoarding tablets, owning a weapon, living near heights).</a:t>
            </a:r>
            <a:endParaRPr lang="en-US" sz="1200" dirty="0"/>
          </a:p>
        </p:txBody>
      </p:sp>
      <p:sp>
        <p:nvSpPr>
          <p:cNvPr id="22" name="SK-9-text-21"/>
          <p:cNvSpPr/>
          <p:nvPr/>
        </p:nvSpPr>
        <p:spPr>
          <a:xfrm>
            <a:off x="762000" y="4331345"/>
            <a:ext cx="5114925" cy="257175"/>
          </a:xfrm>
          <a:prstGeom prst="rect">
            <a:avLst/>
          </a:prstGeom>
          <a:noFill/>
          <a:ln/>
        </p:spPr>
        <p:txBody>
          <a:bodyPr vert="horz" wrap="square" lIns="0" tIns="0" rIns="0" bIns="0" rtlCol="0" anchor="ctr"/>
          <a:lstStyle/>
          <a:p>
            <a:pPr marL="0" indent="0" algn="l">
              <a:lnSpc>
                <a:spcPts val="2025"/>
              </a:lnSpc>
              <a:buNone/>
            </a:pPr>
            <a:r>
              <a:rPr lang="en-US" sz="1350" b="1" dirty="0">
                <a:solidFill>
                  <a:srgbClr val="111827"/>
                </a:solidFill>
              </a:rPr>
              <a:t>Final Acts</a:t>
            </a:r>
            <a:endParaRPr lang="en-US" sz="1350" dirty="0"/>
          </a:p>
        </p:txBody>
      </p:sp>
      <p:sp>
        <p:nvSpPr>
          <p:cNvPr id="23" name="SK-9-text-22"/>
          <p:cNvSpPr/>
          <p:nvPr/>
        </p:nvSpPr>
        <p:spPr>
          <a:xfrm>
            <a:off x="762000" y="4626620"/>
            <a:ext cx="1143000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rPr>
              <a:t>Suicide notes, giving away possessions, or settling financial affairs/wills.</a:t>
            </a:r>
            <a:endParaRPr lang="en-US" sz="1200" dirty="0"/>
          </a:p>
        </p:txBody>
      </p:sp>
      <p:sp>
        <p:nvSpPr>
          <p:cNvPr id="24" name="SK-9-text-23"/>
          <p:cNvSpPr/>
          <p:nvPr/>
        </p:nvSpPr>
        <p:spPr>
          <a:xfrm>
            <a:off x="6800850" y="1280071"/>
            <a:ext cx="539115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11827"/>
                </a:solidFill>
                <a:latin typeface="Inter" pitchFamily="34" charset="0"/>
                <a:ea typeface="Inter" pitchFamily="34" charset="-122"/>
                <a:cs typeface="Inter" pitchFamily="34" charset="-120"/>
              </a:rPr>
              <a:t>Mindset: DOG-H Drivers</a:t>
            </a:r>
            <a:endParaRPr lang="en-US" sz="1650" dirty="0"/>
          </a:p>
        </p:txBody>
      </p:sp>
      <p:sp>
        <p:nvSpPr>
          <p:cNvPr id="25" name="SK-9-text-24"/>
          <p:cNvSpPr/>
          <p:nvPr/>
        </p:nvSpPr>
        <p:spPr>
          <a:xfrm>
            <a:off x="6400800" y="1822996"/>
            <a:ext cx="5114925" cy="257175"/>
          </a:xfrm>
          <a:prstGeom prst="rect">
            <a:avLst/>
          </a:prstGeom>
          <a:noFill/>
          <a:ln/>
        </p:spPr>
        <p:txBody>
          <a:bodyPr vert="horz" wrap="square" lIns="0" tIns="0" rIns="0" bIns="0" rtlCol="0" anchor="ctr"/>
          <a:lstStyle/>
          <a:p>
            <a:pPr marL="0" indent="0" algn="l">
              <a:lnSpc>
                <a:spcPts val="2025"/>
              </a:lnSpc>
              <a:buNone/>
            </a:pPr>
            <a:r>
              <a:rPr lang="en-US" sz="1350" b="1" dirty="0">
                <a:solidFill>
                  <a:srgbClr val="111827"/>
                </a:solidFill>
              </a:rPr>
              <a:t>Desire</a:t>
            </a:r>
            <a:endParaRPr lang="en-US" sz="1350" dirty="0"/>
          </a:p>
        </p:txBody>
      </p:sp>
      <p:sp>
        <p:nvSpPr>
          <p:cNvPr id="26" name="SK-9-text-25"/>
          <p:cNvSpPr/>
          <p:nvPr/>
        </p:nvSpPr>
        <p:spPr>
          <a:xfrm>
            <a:off x="6400800" y="2118271"/>
            <a:ext cx="5029200"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rPr>
              <a:t>Active wish to die vs. passive "not waking up". How persistent and intrusive are the thoughts?</a:t>
            </a:r>
            <a:endParaRPr lang="en-US" sz="1200" dirty="0"/>
          </a:p>
        </p:txBody>
      </p:sp>
      <p:sp>
        <p:nvSpPr>
          <p:cNvPr id="27" name="SK-9-text-26"/>
          <p:cNvSpPr/>
          <p:nvPr/>
        </p:nvSpPr>
        <p:spPr>
          <a:xfrm>
            <a:off x="6400800" y="2659112"/>
            <a:ext cx="5114925" cy="257175"/>
          </a:xfrm>
          <a:prstGeom prst="rect">
            <a:avLst/>
          </a:prstGeom>
          <a:noFill/>
          <a:ln/>
        </p:spPr>
        <p:txBody>
          <a:bodyPr vert="horz" wrap="square" lIns="0" tIns="0" rIns="0" bIns="0" rtlCol="0" anchor="ctr"/>
          <a:lstStyle/>
          <a:p>
            <a:pPr marL="0" indent="0" algn="l">
              <a:lnSpc>
                <a:spcPts val="2025"/>
              </a:lnSpc>
              <a:buNone/>
            </a:pPr>
            <a:r>
              <a:rPr lang="en-US" sz="1350" b="1" dirty="0">
                <a:solidFill>
                  <a:srgbClr val="111827"/>
                </a:solidFill>
              </a:rPr>
              <a:t>Others</a:t>
            </a:r>
            <a:endParaRPr lang="en-US" sz="1350" dirty="0"/>
          </a:p>
        </p:txBody>
      </p:sp>
      <p:sp>
        <p:nvSpPr>
          <p:cNvPr id="28" name="SK-9-text-27"/>
          <p:cNvSpPr/>
          <p:nvPr/>
        </p:nvSpPr>
        <p:spPr>
          <a:xfrm>
            <a:off x="6400800" y="2954387"/>
            <a:ext cx="502920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D0021B"/>
                </a:solidFill>
              </a:rPr>
              <a:t>Critical:</a:t>
            </a:r>
            <a:r>
              <a:rPr lang="en-US" sz="1200" dirty="0">
                <a:solidFill>
                  <a:srgbClr val="4B5563"/>
                </a:solidFill>
              </a:rPr>
              <a:t> Reduced concern for the impact on family, children, or friends is a major red flag.</a:t>
            </a:r>
            <a:endParaRPr lang="en-US" sz="1200" dirty="0"/>
          </a:p>
        </p:txBody>
      </p:sp>
      <p:sp>
        <p:nvSpPr>
          <p:cNvPr id="29" name="SK-9-text-28"/>
          <p:cNvSpPr/>
          <p:nvPr/>
        </p:nvSpPr>
        <p:spPr>
          <a:xfrm>
            <a:off x="6400800" y="3495229"/>
            <a:ext cx="5114925" cy="257175"/>
          </a:xfrm>
          <a:prstGeom prst="rect">
            <a:avLst/>
          </a:prstGeom>
          <a:noFill/>
          <a:ln/>
        </p:spPr>
        <p:txBody>
          <a:bodyPr vert="horz" wrap="square" lIns="0" tIns="0" rIns="0" bIns="0" rtlCol="0" anchor="ctr"/>
          <a:lstStyle/>
          <a:p>
            <a:pPr marL="0" indent="0" algn="l">
              <a:lnSpc>
                <a:spcPts val="2025"/>
              </a:lnSpc>
              <a:buNone/>
            </a:pPr>
            <a:r>
              <a:rPr lang="en-US" sz="1350" b="1" dirty="0">
                <a:solidFill>
                  <a:srgbClr val="111827"/>
                </a:solidFill>
              </a:rPr>
              <a:t>Guilt / Shame</a:t>
            </a:r>
            <a:endParaRPr lang="en-US" sz="1350" dirty="0"/>
          </a:p>
        </p:txBody>
      </p:sp>
      <p:sp>
        <p:nvSpPr>
          <p:cNvPr id="30" name="SK-9-text-29"/>
          <p:cNvSpPr/>
          <p:nvPr/>
        </p:nvSpPr>
        <p:spPr>
          <a:xfrm>
            <a:off x="6400800" y="3790504"/>
            <a:ext cx="5029200"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rPr>
              <a:t>Feeling like a burden or experiencing intense humiliation (e.g., debt, job loss, or legal issues).</a:t>
            </a:r>
            <a:endParaRPr lang="en-US" sz="1200" dirty="0"/>
          </a:p>
        </p:txBody>
      </p:sp>
      <p:sp>
        <p:nvSpPr>
          <p:cNvPr id="31" name="SK-9-text-30"/>
          <p:cNvSpPr/>
          <p:nvPr/>
        </p:nvSpPr>
        <p:spPr>
          <a:xfrm>
            <a:off x="6400800" y="4331345"/>
            <a:ext cx="5114925" cy="257175"/>
          </a:xfrm>
          <a:prstGeom prst="rect">
            <a:avLst/>
          </a:prstGeom>
          <a:noFill/>
          <a:ln/>
        </p:spPr>
        <p:txBody>
          <a:bodyPr vert="horz" wrap="square" lIns="0" tIns="0" rIns="0" bIns="0" rtlCol="0" anchor="ctr"/>
          <a:lstStyle/>
          <a:p>
            <a:pPr marL="0" indent="0" algn="l">
              <a:lnSpc>
                <a:spcPts val="2025"/>
              </a:lnSpc>
              <a:buNone/>
            </a:pPr>
            <a:r>
              <a:rPr lang="en-US" sz="1350" b="1" dirty="0">
                <a:solidFill>
                  <a:srgbClr val="111827"/>
                </a:solidFill>
              </a:rPr>
              <a:t>Hopelessness</a:t>
            </a:r>
            <a:endParaRPr lang="en-US" sz="1350" dirty="0"/>
          </a:p>
        </p:txBody>
      </p:sp>
      <p:sp>
        <p:nvSpPr>
          <p:cNvPr id="32" name="SK-9-text-31"/>
          <p:cNvSpPr/>
          <p:nvPr/>
        </p:nvSpPr>
        <p:spPr>
          <a:xfrm>
            <a:off x="6400800" y="4626620"/>
            <a:ext cx="5029200"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rPr>
              <a:t>The strongest psychological predictor. A belief that nothing can or will ever get better.</a:t>
            </a:r>
            <a:endParaRPr lang="en-US" sz="1200" dirty="0"/>
          </a:p>
        </p:txBody>
      </p:sp>
      <p:sp>
        <p:nvSpPr>
          <p:cNvPr id="33" name="SK-9-text-32"/>
          <p:cNvSpPr/>
          <p:nvPr/>
        </p:nvSpPr>
        <p:spPr>
          <a:xfrm>
            <a:off x="1371600" y="5810250"/>
            <a:ext cx="10820400" cy="342900"/>
          </a:xfrm>
          <a:prstGeom prst="rect">
            <a:avLst/>
          </a:prstGeom>
          <a:noFill/>
          <a:ln/>
        </p:spPr>
        <p:txBody>
          <a:bodyPr vert="horz" wrap="square" lIns="0" tIns="0" rIns="0" bIns="0" rtlCol="0" anchor="ctr"/>
          <a:lstStyle/>
          <a:p>
            <a:pPr marL="0" indent="0">
              <a:lnSpc>
                <a:spcPts val="2700"/>
              </a:lnSpc>
              <a:buNone/>
            </a:pPr>
            <a:r>
              <a:rPr lang="en-US" sz="1800" b="1" kern="0" spc="29" dirty="0">
                <a:solidFill>
                  <a:srgbClr val="FFFFFF"/>
                </a:solidFill>
                <a:latin typeface="Inter" pitchFamily="34" charset="0"/>
                <a:ea typeface="Inter" pitchFamily="34" charset="-122"/>
                <a:cs typeface="Inter" pitchFamily="34" charset="-120"/>
              </a:rPr>
              <a:t>SPECIFIC PLAN + ACCESS + INTENT = URGENT SAME-DAY ACTION</a:t>
            </a:r>
            <a:endParaRPr lang="en-US" sz="1800" dirty="0"/>
          </a:p>
        </p:txBody>
      </p:sp>
      <p:sp>
        <p:nvSpPr>
          <p:cNvPr id="34" name="SK-9-text-33"/>
          <p:cNvSpPr/>
          <p:nvPr/>
        </p:nvSpPr>
        <p:spPr>
          <a:xfrm>
            <a:off x="10258425" y="6505575"/>
            <a:ext cx="1933575" cy="200025"/>
          </a:xfrm>
          <a:prstGeom prst="rect">
            <a:avLst/>
          </a:prstGeom>
          <a:noFill/>
          <a:ln/>
        </p:spPr>
        <p:txBody>
          <a:bodyPr vert="horz" wrap="square" lIns="0" tIns="0" rIns="0" bIns="0" rtlCol="0" anchor="ctr"/>
          <a:lstStyle/>
          <a:p>
            <a:pPr marL="0" indent="0">
              <a:lnSpc>
                <a:spcPts val="1575"/>
              </a:lnSpc>
              <a:buNone/>
            </a:pPr>
            <a:r>
              <a:rPr lang="en-US" sz="1050" dirty="0">
                <a:solidFill>
                  <a:srgbClr val="9CA3AF"/>
                </a:solidFill>
              </a:rPr>
              <a:t>www.bradfordvts.co.uk</a:t>
            </a:r>
            <a:endParaRPr lang="en-US" sz="10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1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0-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0-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0-img-3" descr="preencoded.png"/>
          <p:cNvPicPr>
            <a:picLocks noChangeAspect="1"/>
          </p:cNvPicPr>
          <p:nvPr/>
        </p:nvPicPr>
        <p:blipFill>
          <a:blip r:embed="rId5"/>
          <a:stretch>
            <a:fillRect/>
          </a:stretch>
        </p:blipFill>
        <p:spPr>
          <a:xfrm>
            <a:off x="571500" y="381000"/>
            <a:ext cx="57150" cy="419100"/>
          </a:xfrm>
          <a:prstGeom prst="rect">
            <a:avLst/>
          </a:prstGeom>
        </p:spPr>
      </p:pic>
      <p:pic>
        <p:nvPicPr>
          <p:cNvPr id="5" name="SK-10-img-4" descr="preencoded.png"/>
          <p:cNvPicPr>
            <a:picLocks noChangeAspect="1"/>
          </p:cNvPicPr>
          <p:nvPr/>
        </p:nvPicPr>
        <p:blipFill>
          <a:blip r:embed="rId6"/>
          <a:stretch>
            <a:fillRect/>
          </a:stretch>
        </p:blipFill>
        <p:spPr>
          <a:xfrm>
            <a:off x="571500" y="1213396"/>
            <a:ext cx="5429250" cy="811411"/>
          </a:xfrm>
          <a:prstGeom prst="rect">
            <a:avLst/>
          </a:prstGeom>
        </p:spPr>
      </p:pic>
      <p:pic>
        <p:nvPicPr>
          <p:cNvPr id="6" name="SK-10-img-5" descr="preencoded.png"/>
          <p:cNvPicPr>
            <a:picLocks noChangeAspect="1"/>
          </p:cNvPicPr>
          <p:nvPr/>
        </p:nvPicPr>
        <p:blipFill>
          <a:blip r:embed="rId7"/>
          <a:stretch>
            <a:fillRect/>
          </a:stretch>
        </p:blipFill>
        <p:spPr>
          <a:xfrm>
            <a:off x="723900" y="1365796"/>
            <a:ext cx="457200" cy="457200"/>
          </a:xfrm>
          <a:prstGeom prst="rect">
            <a:avLst/>
          </a:prstGeom>
        </p:spPr>
      </p:pic>
      <p:pic>
        <p:nvPicPr>
          <p:cNvPr id="7" name="SK-10-img-6" descr="preencoded.png"/>
          <p:cNvPicPr>
            <a:picLocks noChangeAspect="1"/>
          </p:cNvPicPr>
          <p:nvPr/>
        </p:nvPicPr>
        <p:blipFill>
          <a:blip r:embed="rId8"/>
          <a:stretch>
            <a:fillRect/>
          </a:stretch>
        </p:blipFill>
        <p:spPr>
          <a:xfrm>
            <a:off x="857250" y="1518196"/>
            <a:ext cx="190500" cy="152400"/>
          </a:xfrm>
          <a:prstGeom prst="rect">
            <a:avLst/>
          </a:prstGeom>
        </p:spPr>
      </p:pic>
      <p:pic>
        <p:nvPicPr>
          <p:cNvPr id="8" name="SK-10-img-7" descr="preencoded.png"/>
          <p:cNvPicPr>
            <a:picLocks noChangeAspect="1"/>
          </p:cNvPicPr>
          <p:nvPr/>
        </p:nvPicPr>
        <p:blipFill>
          <a:blip r:embed="rId6"/>
          <a:stretch>
            <a:fillRect/>
          </a:stretch>
        </p:blipFill>
        <p:spPr>
          <a:xfrm>
            <a:off x="6191250" y="1213396"/>
            <a:ext cx="5429250" cy="811411"/>
          </a:xfrm>
          <a:prstGeom prst="rect">
            <a:avLst/>
          </a:prstGeom>
        </p:spPr>
      </p:pic>
      <p:pic>
        <p:nvPicPr>
          <p:cNvPr id="9" name="SK-10-img-8" descr="preencoded.png"/>
          <p:cNvPicPr>
            <a:picLocks noChangeAspect="1"/>
          </p:cNvPicPr>
          <p:nvPr/>
        </p:nvPicPr>
        <p:blipFill>
          <a:blip r:embed="rId7"/>
          <a:stretch>
            <a:fillRect/>
          </a:stretch>
        </p:blipFill>
        <p:spPr>
          <a:xfrm>
            <a:off x="6343650" y="1365796"/>
            <a:ext cx="457200" cy="457200"/>
          </a:xfrm>
          <a:prstGeom prst="rect">
            <a:avLst/>
          </a:prstGeom>
        </p:spPr>
      </p:pic>
      <p:pic>
        <p:nvPicPr>
          <p:cNvPr id="10" name="SK-10-img-9" descr="preencoded.png"/>
          <p:cNvPicPr>
            <a:picLocks noChangeAspect="1"/>
          </p:cNvPicPr>
          <p:nvPr/>
        </p:nvPicPr>
        <p:blipFill>
          <a:blip r:embed="rId9"/>
          <a:stretch>
            <a:fillRect/>
          </a:stretch>
        </p:blipFill>
        <p:spPr>
          <a:xfrm>
            <a:off x="6477000" y="1518196"/>
            <a:ext cx="190500" cy="152400"/>
          </a:xfrm>
          <a:prstGeom prst="rect">
            <a:avLst/>
          </a:prstGeom>
        </p:spPr>
      </p:pic>
      <p:pic>
        <p:nvPicPr>
          <p:cNvPr id="11" name="SK-10-img-10" descr="preencoded.png"/>
          <p:cNvPicPr>
            <a:picLocks noChangeAspect="1"/>
          </p:cNvPicPr>
          <p:nvPr/>
        </p:nvPicPr>
        <p:blipFill>
          <a:blip r:embed="rId10"/>
          <a:stretch>
            <a:fillRect/>
          </a:stretch>
        </p:blipFill>
        <p:spPr>
          <a:xfrm>
            <a:off x="571500" y="2215307"/>
            <a:ext cx="5429250" cy="1051322"/>
          </a:xfrm>
          <a:prstGeom prst="rect">
            <a:avLst/>
          </a:prstGeom>
        </p:spPr>
      </p:pic>
      <p:pic>
        <p:nvPicPr>
          <p:cNvPr id="12" name="SK-10-img-11" descr="preencoded.png"/>
          <p:cNvPicPr>
            <a:picLocks noChangeAspect="1"/>
          </p:cNvPicPr>
          <p:nvPr/>
        </p:nvPicPr>
        <p:blipFill>
          <a:blip r:embed="rId11"/>
          <a:stretch>
            <a:fillRect/>
          </a:stretch>
        </p:blipFill>
        <p:spPr>
          <a:xfrm>
            <a:off x="723900" y="2367707"/>
            <a:ext cx="457200" cy="457200"/>
          </a:xfrm>
          <a:prstGeom prst="rect">
            <a:avLst/>
          </a:prstGeom>
        </p:spPr>
      </p:pic>
      <p:pic>
        <p:nvPicPr>
          <p:cNvPr id="13" name="SK-10-img-12" descr="preencoded.png"/>
          <p:cNvPicPr>
            <a:picLocks noChangeAspect="1"/>
          </p:cNvPicPr>
          <p:nvPr/>
        </p:nvPicPr>
        <p:blipFill>
          <a:blip r:embed="rId12"/>
          <a:stretch>
            <a:fillRect/>
          </a:stretch>
        </p:blipFill>
        <p:spPr>
          <a:xfrm>
            <a:off x="857250" y="2520107"/>
            <a:ext cx="190500" cy="152400"/>
          </a:xfrm>
          <a:prstGeom prst="rect">
            <a:avLst/>
          </a:prstGeom>
        </p:spPr>
      </p:pic>
      <p:pic>
        <p:nvPicPr>
          <p:cNvPr id="14" name="SK-10-img-13" descr="preencoded.png"/>
          <p:cNvPicPr>
            <a:picLocks noChangeAspect="1"/>
          </p:cNvPicPr>
          <p:nvPr/>
        </p:nvPicPr>
        <p:blipFill>
          <a:blip r:embed="rId10"/>
          <a:stretch>
            <a:fillRect/>
          </a:stretch>
        </p:blipFill>
        <p:spPr>
          <a:xfrm>
            <a:off x="6191250" y="2215307"/>
            <a:ext cx="5429250" cy="1051322"/>
          </a:xfrm>
          <a:prstGeom prst="rect">
            <a:avLst/>
          </a:prstGeom>
        </p:spPr>
      </p:pic>
      <p:pic>
        <p:nvPicPr>
          <p:cNvPr id="15" name="SK-10-img-14" descr="preencoded.png"/>
          <p:cNvPicPr>
            <a:picLocks noChangeAspect="1"/>
          </p:cNvPicPr>
          <p:nvPr/>
        </p:nvPicPr>
        <p:blipFill>
          <a:blip r:embed="rId11"/>
          <a:stretch>
            <a:fillRect/>
          </a:stretch>
        </p:blipFill>
        <p:spPr>
          <a:xfrm>
            <a:off x="6343650" y="2367707"/>
            <a:ext cx="457200" cy="457200"/>
          </a:xfrm>
          <a:prstGeom prst="rect">
            <a:avLst/>
          </a:prstGeom>
        </p:spPr>
      </p:pic>
      <p:pic>
        <p:nvPicPr>
          <p:cNvPr id="16" name="SK-10-img-15" descr="preencoded.png"/>
          <p:cNvPicPr>
            <a:picLocks noChangeAspect="1"/>
          </p:cNvPicPr>
          <p:nvPr/>
        </p:nvPicPr>
        <p:blipFill>
          <a:blip r:embed="rId13"/>
          <a:stretch>
            <a:fillRect/>
          </a:stretch>
        </p:blipFill>
        <p:spPr>
          <a:xfrm>
            <a:off x="6477000" y="2520107"/>
            <a:ext cx="190500" cy="152400"/>
          </a:xfrm>
          <a:prstGeom prst="rect">
            <a:avLst/>
          </a:prstGeom>
        </p:spPr>
      </p:pic>
      <p:pic>
        <p:nvPicPr>
          <p:cNvPr id="17" name="SK-10-img-16" descr="preencoded.png"/>
          <p:cNvPicPr>
            <a:picLocks noChangeAspect="1"/>
          </p:cNvPicPr>
          <p:nvPr/>
        </p:nvPicPr>
        <p:blipFill>
          <a:blip r:embed="rId14"/>
          <a:stretch>
            <a:fillRect/>
          </a:stretch>
        </p:blipFill>
        <p:spPr>
          <a:xfrm>
            <a:off x="571500" y="3457129"/>
            <a:ext cx="11049000" cy="811411"/>
          </a:xfrm>
          <a:prstGeom prst="rect">
            <a:avLst/>
          </a:prstGeom>
        </p:spPr>
      </p:pic>
      <p:pic>
        <p:nvPicPr>
          <p:cNvPr id="18" name="SK-10-img-17" descr="preencoded.png"/>
          <p:cNvPicPr>
            <a:picLocks noChangeAspect="1"/>
          </p:cNvPicPr>
          <p:nvPr/>
        </p:nvPicPr>
        <p:blipFill>
          <a:blip r:embed="rId15"/>
          <a:stretch>
            <a:fillRect/>
          </a:stretch>
        </p:blipFill>
        <p:spPr>
          <a:xfrm>
            <a:off x="723900" y="3609529"/>
            <a:ext cx="457200" cy="457200"/>
          </a:xfrm>
          <a:prstGeom prst="rect">
            <a:avLst/>
          </a:prstGeom>
        </p:spPr>
      </p:pic>
      <p:pic>
        <p:nvPicPr>
          <p:cNvPr id="19" name="SK-10-img-18" descr="preencoded.png"/>
          <p:cNvPicPr>
            <a:picLocks noChangeAspect="1"/>
          </p:cNvPicPr>
          <p:nvPr/>
        </p:nvPicPr>
        <p:blipFill>
          <a:blip r:embed="rId16"/>
          <a:stretch>
            <a:fillRect/>
          </a:stretch>
        </p:blipFill>
        <p:spPr>
          <a:xfrm>
            <a:off x="857250" y="3761929"/>
            <a:ext cx="190500" cy="152400"/>
          </a:xfrm>
          <a:prstGeom prst="rect">
            <a:avLst/>
          </a:prstGeom>
        </p:spPr>
      </p:pic>
      <p:pic>
        <p:nvPicPr>
          <p:cNvPr id="20" name="SK-10-img-19" descr="preencoded.png"/>
          <p:cNvPicPr>
            <a:picLocks noChangeAspect="1"/>
          </p:cNvPicPr>
          <p:nvPr/>
        </p:nvPicPr>
        <p:blipFill>
          <a:blip r:embed="rId17"/>
          <a:stretch>
            <a:fillRect/>
          </a:stretch>
        </p:blipFill>
        <p:spPr>
          <a:xfrm>
            <a:off x="571500" y="4573339"/>
            <a:ext cx="11049000" cy="723900"/>
          </a:xfrm>
          <a:prstGeom prst="rect">
            <a:avLst/>
          </a:prstGeom>
        </p:spPr>
      </p:pic>
      <p:pic>
        <p:nvPicPr>
          <p:cNvPr id="21" name="SK-10-img-20" descr="preencoded.png"/>
          <p:cNvPicPr>
            <a:picLocks noChangeAspect="1"/>
          </p:cNvPicPr>
          <p:nvPr/>
        </p:nvPicPr>
        <p:blipFill>
          <a:blip r:embed="rId18"/>
          <a:stretch>
            <a:fillRect/>
          </a:stretch>
        </p:blipFill>
        <p:spPr>
          <a:xfrm>
            <a:off x="762000" y="4782889"/>
            <a:ext cx="381000" cy="304800"/>
          </a:xfrm>
          <a:prstGeom prst="rect">
            <a:avLst/>
          </a:prstGeom>
        </p:spPr>
      </p:pic>
      <p:sp>
        <p:nvSpPr>
          <p:cNvPr id="22" name="SK-10-text-21"/>
          <p:cNvSpPr/>
          <p:nvPr/>
        </p:nvSpPr>
        <p:spPr>
          <a:xfrm>
            <a:off x="781050" y="381000"/>
            <a:ext cx="9662160" cy="365671"/>
          </a:xfrm>
          <a:prstGeom prst="rect">
            <a:avLst/>
          </a:prstGeom>
          <a:noFill/>
          <a:ln/>
        </p:spPr>
        <p:txBody>
          <a:bodyPr vert="horz" wrap="square" lIns="0" tIns="0" rIns="0" bIns="0" rtlCol="0" anchor="ctr"/>
          <a:lstStyle/>
          <a:p>
            <a:pPr marL="0" indent="0">
              <a:lnSpc>
                <a:spcPts val="2880"/>
              </a:lnSpc>
              <a:buNone/>
            </a:pPr>
            <a:r>
              <a:rPr lang="en-US" sz="2400" b="1" kern="0" spc="-38" dirty="0">
                <a:solidFill>
                  <a:srgbClr val="111827"/>
                </a:solidFill>
                <a:latin typeface="Inter" pitchFamily="34" charset="0"/>
                <a:ea typeface="Inter" pitchFamily="34" charset="-122"/>
                <a:cs typeface="Inter" pitchFamily="34" charset="-120"/>
              </a:rPr>
              <a:t>IMMEDIATE TRIAGE QUESTIONS</a:t>
            </a:r>
            <a:endParaRPr lang="en-US" sz="2400" dirty="0"/>
          </a:p>
        </p:txBody>
      </p:sp>
      <p:sp>
        <p:nvSpPr>
          <p:cNvPr id="23" name="SK-10-text-22"/>
          <p:cNvSpPr/>
          <p:nvPr/>
        </p:nvSpPr>
        <p:spPr>
          <a:xfrm>
            <a:off x="781050" y="784771"/>
            <a:ext cx="7437120" cy="200025"/>
          </a:xfrm>
          <a:prstGeom prst="rect">
            <a:avLst/>
          </a:prstGeom>
          <a:noFill/>
          <a:ln/>
        </p:spPr>
        <p:txBody>
          <a:bodyPr vert="horz" wrap="square" lIns="0" tIns="0" rIns="0" bIns="0" rtlCol="0" anchor="ctr"/>
          <a:lstStyle/>
          <a:p>
            <a:pPr marL="0" indent="0">
              <a:lnSpc>
                <a:spcPts val="1575"/>
              </a:lnSpc>
              <a:buNone/>
            </a:pPr>
            <a:r>
              <a:rPr lang="en-US" sz="1050" b="1" kern="0" spc="42" dirty="0">
                <a:solidFill>
                  <a:srgbClr val="9CA3AF"/>
                </a:solidFill>
              </a:rPr>
              <a:t>BRADFORD VTS TEACHING DECK • CLINICAL GUIDANCE</a:t>
            </a:r>
            <a:endParaRPr lang="en-US" sz="1050" dirty="0"/>
          </a:p>
        </p:txBody>
      </p:sp>
      <p:sp>
        <p:nvSpPr>
          <p:cNvPr id="24" name="SK-10-text-23"/>
          <p:cNvSpPr/>
          <p:nvPr/>
        </p:nvSpPr>
        <p:spPr>
          <a:xfrm>
            <a:off x="1333500" y="1365796"/>
            <a:ext cx="3895725"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11827"/>
                </a:solidFill>
                <a:latin typeface="Inter" pitchFamily="34" charset="0"/>
                <a:ea typeface="Inter" pitchFamily="34" charset="-122"/>
                <a:cs typeface="Inter" pitchFamily="34" charset="-120"/>
              </a:rPr>
              <a:t>IMMEDIATE SAFETY</a:t>
            </a:r>
            <a:endParaRPr lang="en-US" sz="1200" dirty="0"/>
          </a:p>
        </p:txBody>
      </p:sp>
      <p:sp>
        <p:nvSpPr>
          <p:cNvPr id="25" name="SK-10-text-24"/>
          <p:cNvSpPr/>
          <p:nvPr/>
        </p:nvSpPr>
        <p:spPr>
          <a:xfrm>
            <a:off x="1333500" y="1632496"/>
            <a:ext cx="10578465" cy="239911"/>
          </a:xfrm>
          <a:prstGeom prst="rect">
            <a:avLst/>
          </a:prstGeom>
          <a:noFill/>
          <a:ln/>
        </p:spPr>
        <p:txBody>
          <a:bodyPr vert="horz" wrap="square" lIns="0" tIns="0" rIns="0" bIns="0" rtlCol="0" anchor="ctr"/>
          <a:lstStyle/>
          <a:p>
            <a:pPr marL="0" indent="0">
              <a:lnSpc>
                <a:spcPts val="1890"/>
              </a:lnSpc>
              <a:buNone/>
            </a:pPr>
            <a:r>
              <a:rPr lang="en-US" sz="1350" dirty="0">
                <a:solidFill>
                  <a:srgbClr val="4B5563"/>
                </a:solidFill>
              </a:rPr>
              <a:t>"Are you able to keep yourself safe while we talk?"</a:t>
            </a:r>
            <a:endParaRPr lang="en-US" sz="1350" dirty="0"/>
          </a:p>
        </p:txBody>
      </p:sp>
      <p:sp>
        <p:nvSpPr>
          <p:cNvPr id="26" name="SK-10-text-25"/>
          <p:cNvSpPr/>
          <p:nvPr/>
        </p:nvSpPr>
        <p:spPr>
          <a:xfrm>
            <a:off x="6953250" y="1365796"/>
            <a:ext cx="3362325"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11827"/>
                </a:solidFill>
                <a:latin typeface="Inter" pitchFamily="34" charset="0"/>
                <a:ea typeface="Inter" pitchFamily="34" charset="-122"/>
                <a:cs typeface="Inter" pitchFamily="34" charset="-120"/>
              </a:rPr>
              <a:t>CURRENT HARM</a:t>
            </a:r>
            <a:endParaRPr lang="en-US" sz="1200" dirty="0"/>
          </a:p>
        </p:txBody>
      </p:sp>
      <p:sp>
        <p:nvSpPr>
          <p:cNvPr id="27" name="SK-10-text-26"/>
          <p:cNvSpPr/>
          <p:nvPr/>
        </p:nvSpPr>
        <p:spPr>
          <a:xfrm>
            <a:off x="6953250" y="1632496"/>
            <a:ext cx="5238750" cy="239911"/>
          </a:xfrm>
          <a:prstGeom prst="rect">
            <a:avLst/>
          </a:prstGeom>
          <a:noFill/>
          <a:ln/>
        </p:spPr>
        <p:txBody>
          <a:bodyPr vert="horz" wrap="square" lIns="0" tIns="0" rIns="0" bIns="0" rtlCol="0" anchor="ctr"/>
          <a:lstStyle/>
          <a:p>
            <a:pPr marL="0" indent="0">
              <a:lnSpc>
                <a:spcPts val="1890"/>
              </a:lnSpc>
              <a:buNone/>
            </a:pPr>
            <a:r>
              <a:rPr lang="en-US" sz="1350" dirty="0">
                <a:solidFill>
                  <a:srgbClr val="4B5563"/>
                </a:solidFill>
              </a:rPr>
              <a:t>"Have you </a:t>
            </a:r>
            <a:r>
              <a:rPr lang="en-US" sz="1350" b="1" dirty="0">
                <a:solidFill>
                  <a:srgbClr val="D0021B"/>
                </a:solidFill>
              </a:rPr>
              <a:t>already</a:t>
            </a:r>
            <a:r>
              <a:rPr lang="en-US" sz="1350" dirty="0">
                <a:solidFill>
                  <a:srgbClr val="4B5563"/>
                </a:solidFill>
              </a:rPr>
              <a:t> harmed yourself today?"</a:t>
            </a:r>
            <a:endParaRPr lang="en-US" sz="1350" dirty="0"/>
          </a:p>
        </p:txBody>
      </p:sp>
      <p:sp>
        <p:nvSpPr>
          <p:cNvPr id="28" name="SK-10-text-27"/>
          <p:cNvSpPr/>
          <p:nvPr/>
        </p:nvSpPr>
        <p:spPr>
          <a:xfrm>
            <a:off x="1333500" y="2367707"/>
            <a:ext cx="3343275"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11827"/>
                </a:solidFill>
                <a:latin typeface="Inter" pitchFamily="34" charset="0"/>
                <a:ea typeface="Inter" pitchFamily="34" charset="-122"/>
                <a:cs typeface="Inter" pitchFamily="34" charset="-120"/>
              </a:rPr>
              <a:t>RISK TO OTHERS</a:t>
            </a:r>
            <a:endParaRPr lang="en-US" sz="1200" dirty="0"/>
          </a:p>
        </p:txBody>
      </p:sp>
      <p:sp>
        <p:nvSpPr>
          <p:cNvPr id="29" name="SK-10-text-28"/>
          <p:cNvSpPr/>
          <p:nvPr/>
        </p:nvSpPr>
        <p:spPr>
          <a:xfrm>
            <a:off x="1333500" y="2634407"/>
            <a:ext cx="8641080" cy="239911"/>
          </a:xfrm>
          <a:prstGeom prst="rect">
            <a:avLst/>
          </a:prstGeom>
          <a:noFill/>
          <a:ln/>
        </p:spPr>
        <p:txBody>
          <a:bodyPr vert="horz" wrap="square" lIns="0" tIns="0" rIns="0" bIns="0" rtlCol="0" anchor="ctr"/>
          <a:lstStyle/>
          <a:p>
            <a:pPr marL="0" indent="0">
              <a:lnSpc>
                <a:spcPts val="1890"/>
              </a:lnSpc>
              <a:buNone/>
            </a:pPr>
            <a:r>
              <a:rPr lang="en-US" sz="1350" dirty="0">
                <a:solidFill>
                  <a:srgbClr val="4B5563"/>
                </a:solidFill>
              </a:rPr>
              <a:t>"Are you thinking of harming </a:t>
            </a:r>
            <a:r>
              <a:rPr lang="en-US" sz="1350" b="1" dirty="0">
                <a:solidFill>
                  <a:srgbClr val="D0021B"/>
                </a:solidFill>
              </a:rPr>
              <a:t>anyone else</a:t>
            </a:r>
            <a:r>
              <a:rPr lang="en-US" sz="1350" dirty="0">
                <a:solidFill>
                  <a:srgbClr val="4B5563"/>
                </a:solidFill>
              </a:rPr>
              <a:t>?"</a:t>
            </a:r>
            <a:endParaRPr lang="en-US" sz="1350" dirty="0"/>
          </a:p>
        </p:txBody>
      </p:sp>
      <p:sp>
        <p:nvSpPr>
          <p:cNvPr id="30" name="SK-10-text-29"/>
          <p:cNvSpPr/>
          <p:nvPr/>
        </p:nvSpPr>
        <p:spPr>
          <a:xfrm>
            <a:off x="6953250" y="2367707"/>
            <a:ext cx="459105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11827"/>
                </a:solidFill>
                <a:latin typeface="Inter" pitchFamily="34" charset="0"/>
                <a:ea typeface="Inter" pitchFamily="34" charset="-122"/>
                <a:cs typeface="Inter" pitchFamily="34" charset="-120"/>
              </a:rPr>
              <a:t>ACCESS TO MEANS</a:t>
            </a:r>
            <a:endParaRPr lang="en-US" sz="1200" dirty="0"/>
          </a:p>
        </p:txBody>
      </p:sp>
      <p:sp>
        <p:nvSpPr>
          <p:cNvPr id="31" name="SK-10-text-30"/>
          <p:cNvSpPr/>
          <p:nvPr/>
        </p:nvSpPr>
        <p:spPr>
          <a:xfrm>
            <a:off x="6953250" y="2634407"/>
            <a:ext cx="4514850" cy="479822"/>
          </a:xfrm>
          <a:prstGeom prst="rect">
            <a:avLst/>
          </a:prstGeom>
          <a:noFill/>
          <a:ln/>
        </p:spPr>
        <p:txBody>
          <a:bodyPr vert="horz" wrap="square" lIns="0" tIns="0" rIns="0" bIns="0" rtlCol="0" anchor="ctr"/>
          <a:lstStyle/>
          <a:p>
            <a:pPr marL="0" indent="0">
              <a:lnSpc>
                <a:spcPts val="1890"/>
              </a:lnSpc>
              <a:buNone/>
            </a:pPr>
            <a:r>
              <a:rPr lang="en-US" sz="1350" dirty="0">
                <a:solidFill>
                  <a:srgbClr val="4B5563"/>
                </a:solidFill>
              </a:rPr>
              <a:t>"Do you have access to weapons, large quantities of medicines, or ligatures?"</a:t>
            </a:r>
            <a:endParaRPr lang="en-US" sz="1350" dirty="0"/>
          </a:p>
        </p:txBody>
      </p:sp>
      <p:sp>
        <p:nvSpPr>
          <p:cNvPr id="32" name="SK-10-text-31"/>
          <p:cNvSpPr/>
          <p:nvPr/>
        </p:nvSpPr>
        <p:spPr>
          <a:xfrm>
            <a:off x="1333500" y="3609529"/>
            <a:ext cx="641985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11827"/>
                </a:solidFill>
                <a:latin typeface="Inter" pitchFamily="34" charset="0"/>
                <a:ea typeface="Inter" pitchFamily="34" charset="-122"/>
                <a:cs typeface="Inter" pitchFamily="34" charset="-120"/>
              </a:rPr>
              <a:t>CONTEXT &amp; STATUS</a:t>
            </a:r>
            <a:endParaRPr lang="en-US" sz="1200" dirty="0"/>
          </a:p>
        </p:txBody>
      </p:sp>
      <p:sp>
        <p:nvSpPr>
          <p:cNvPr id="33" name="SK-10-text-32"/>
          <p:cNvSpPr/>
          <p:nvPr/>
        </p:nvSpPr>
        <p:spPr>
          <a:xfrm>
            <a:off x="1333500" y="3876229"/>
            <a:ext cx="10858500" cy="239911"/>
          </a:xfrm>
          <a:prstGeom prst="rect">
            <a:avLst/>
          </a:prstGeom>
          <a:noFill/>
          <a:ln/>
        </p:spPr>
        <p:txBody>
          <a:bodyPr vert="horz" wrap="square" lIns="0" tIns="0" rIns="0" bIns="0" rtlCol="0" anchor="ctr"/>
          <a:lstStyle/>
          <a:p>
            <a:pPr marL="0" indent="0">
              <a:lnSpc>
                <a:spcPts val="1890"/>
              </a:lnSpc>
              <a:buNone/>
            </a:pPr>
            <a:r>
              <a:rPr lang="en-US" sz="1350" dirty="0">
                <a:solidFill>
                  <a:srgbClr val="4B5563"/>
                </a:solidFill>
              </a:rPr>
              <a:t>"Are you currently under the influence of alcohol/drugs, or are you alone right now?"</a:t>
            </a:r>
            <a:endParaRPr lang="en-US" sz="1350" dirty="0"/>
          </a:p>
        </p:txBody>
      </p:sp>
      <p:sp>
        <p:nvSpPr>
          <p:cNvPr id="34" name="SK-10-text-33"/>
          <p:cNvSpPr/>
          <p:nvPr/>
        </p:nvSpPr>
        <p:spPr>
          <a:xfrm>
            <a:off x="1333500" y="4763839"/>
            <a:ext cx="1085850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D0021B"/>
                </a:solidFill>
                <a:latin typeface="Inter" pitchFamily="34" charset="0"/>
                <a:ea typeface="Inter" pitchFamily="34" charset="-122"/>
                <a:cs typeface="Inter" pitchFamily="34" charset="-120"/>
              </a:rPr>
              <a:t>RED FLAG: If unsafe now, do not leave the patient alone.</a:t>
            </a:r>
            <a:endParaRPr lang="en-US" sz="1800" dirty="0"/>
          </a:p>
        </p:txBody>
      </p:sp>
      <p:sp>
        <p:nvSpPr>
          <p:cNvPr id="35" name="SK-10-text-34"/>
          <p:cNvSpPr/>
          <p:nvPr/>
        </p:nvSpPr>
        <p:spPr>
          <a:xfrm>
            <a:off x="10258425" y="6276975"/>
            <a:ext cx="1933575" cy="581025"/>
          </a:xfrm>
          <a:prstGeom prst="rect">
            <a:avLst/>
          </a:prstGeom>
          <a:noFill/>
          <a:ln/>
        </p:spPr>
        <p:txBody>
          <a:bodyPr vert="horz" wrap="square" lIns="0" tIns="0" rIns="0" bIns="0" rtlCol="0" anchor="ctr"/>
          <a:lstStyle/>
          <a:p>
            <a:pPr marL="0" indent="0">
              <a:lnSpc>
                <a:spcPts val="1575"/>
              </a:lnSpc>
              <a:buNone/>
            </a:pPr>
            <a:r>
              <a:rPr lang="en-US" sz="1050" dirty="0">
                <a:solidFill>
                  <a:srgbClr val="9CA3AF"/>
                </a:solidFill>
              </a:rPr>
              <a:t>www.bradfordvts.co.uk</a:t>
            </a:r>
            <a:endParaRPr lang="en-US" sz="10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5542</Words>
  <Application>Microsoft Office PowerPoint</Application>
  <PresentationFormat>Widescreen</PresentationFormat>
  <Paragraphs>641</Paragraphs>
  <Slides>32</Slides>
  <Notes>32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32</vt:i4>
      </vt:variant>
    </vt:vector>
  </HeadingPairs>
  <TitlesOfParts>
    <vt:vector size="35" baseType="lpstr">
      <vt:lpstr>Inter</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Ramesh Mehay</cp:lastModifiedBy>
  <cp:revision>2</cp:revision>
  <dcterms:created xsi:type="dcterms:W3CDTF">2026-07-14T20:08:53Z</dcterms:created>
  <dcterms:modified xsi:type="dcterms:W3CDTF">2026-07-20T18:59:11Z</dcterms:modified>
</cp:coreProperties>
</file>