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12192000"/>
  <p:embeddedFontLst>
    <p:embeddedFont>
      <p:font typeface="Inter" panose="020B0604020202020204" charset="0"/>
      <p:regular r:id="rId26"/>
    </p:embeddedFont>
    <p:embeddedFont>
      <p:font typeface="Inter Bold" panose="020B0604020202020204" charset="0"/>
      <p:regular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288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985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1" y="0"/>
            <a:ext cx="12191695" cy="6858000"/>
          </a:xfrm>
          <a:prstGeom prst="rect">
            <a:avLst/>
          </a:prstGeom>
          <a:solidFill>
            <a:srgbClr val="FFFFFF">
              <a:alpha val="55000"/>
            </a:srgbClr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4" name="Text 1"/>
          <p:cNvSpPr/>
          <p:nvPr/>
        </p:nvSpPr>
        <p:spPr>
          <a:xfrm>
            <a:off x="876973" y="601570"/>
            <a:ext cx="1043775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Psychological Approaches in Primary Care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3751257" y="4930966"/>
            <a:ext cx="438992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i="1" dirty="0">
                <a:solidFill>
                  <a:schemeClr val="bg2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Adapted by Bradford VTS from an original 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presentation by Dr Andrew Wilson (Bradford)</a:t>
            </a:r>
            <a:endParaRPr lang="en-US" sz="20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3790050" y="5916368"/>
            <a:ext cx="438992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Bradford GP VTS, July 2026</a:t>
            </a:r>
            <a:endParaRPr lang="en-US" sz="29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868DD3-3791-4BA0-9288-3F825C68179D}"/>
              </a:ext>
            </a:extLst>
          </p:cNvPr>
          <p:cNvSpPr txBox="1"/>
          <p:nvPr/>
        </p:nvSpPr>
        <p:spPr>
          <a:xfrm>
            <a:off x="64423" y="104046"/>
            <a:ext cx="3273140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GB" b="1" dirty="0"/>
              <a:t>BRADFORD VTS TEACHING DECK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981373"/>
            <a:ext cx="6409569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Problem Solving Therapy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1855490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Aims to identify significant problems in the patient's life and to generate practical, achievable solutions for the patient to implement between sessions.</a:t>
            </a:r>
            <a:endParaRPr lang="en-US" sz="14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131" y="3684015"/>
            <a:ext cx="4888187" cy="290125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957263" y="3022269"/>
            <a:ext cx="4849055" cy="195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structured approach empowers patients to take ownership of change, bridging insight in the consulting room with real-world action.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54534"/>
            <a:ext cx="6296860" cy="9884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Dialectical Behavioural Therapy (DBT)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661475" y="1741388"/>
            <a:ext cx="6296860" cy="4647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Has some similarities to CBT and is mostly used with patients with borderline personality disorder. It works across </a:t>
            </a: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 core skills areas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661475" y="2354957"/>
            <a:ext cx="6296860" cy="887909"/>
          </a:xfrm>
          <a:prstGeom prst="roundRect">
            <a:avLst>
              <a:gd name="adj" fmla="val 7481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825975" y="2519462"/>
            <a:ext cx="1976884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Core Mindfulness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25975" y="2845991"/>
            <a:ext cx="5967859" cy="232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Awareness of the present moment without judgement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61475" y="3375124"/>
            <a:ext cx="6296860" cy="887909"/>
          </a:xfrm>
          <a:prstGeom prst="roundRect">
            <a:avLst>
              <a:gd name="adj" fmla="val 7481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825975" y="3539629"/>
            <a:ext cx="2661179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Interpersonal Effectiveness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25975" y="3866158"/>
            <a:ext cx="5967859" cy="232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Building and sustaining healthy relationships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661475" y="4395291"/>
            <a:ext cx="6296860" cy="887909"/>
          </a:xfrm>
          <a:prstGeom prst="roundRect">
            <a:avLst>
              <a:gd name="adj" fmla="val 7481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825975" y="4559796"/>
            <a:ext cx="1976884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Emotion Modulation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825975" y="4886325"/>
            <a:ext cx="5967859" cy="232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Managing and regulating intense emotional states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61475" y="5415459"/>
            <a:ext cx="6296860" cy="887909"/>
          </a:xfrm>
          <a:prstGeom prst="roundRect">
            <a:avLst>
              <a:gd name="adj" fmla="val 7481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825975" y="5579963"/>
            <a:ext cx="1976884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Distress Tolerance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825975" y="5906492"/>
            <a:ext cx="5967859" cy="232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Coping with crisis without making things worse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034058"/>
            <a:ext cx="538436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Behavioural Therapy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1908175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Modern behavioural techniques work on the premise of changing what people </a:t>
            </a: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by teaching them to respond to things in a different way.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3028057"/>
            <a:ext cx="6296860" cy="2795786"/>
          </a:xfrm>
          <a:prstGeom prst="roundRect">
            <a:avLst>
              <a:gd name="adj" fmla="val 2840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5239710" y="3034407"/>
            <a:ext cx="6284160" cy="1391543"/>
          </a:xfrm>
          <a:prstGeom prst="rect">
            <a:avLst/>
          </a:prstGeom>
          <a:solidFill>
            <a:srgbClr val="DADBF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5428717" y="3223419"/>
            <a:ext cx="24439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it IS focused on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5428717" y="3632101"/>
            <a:ext cx="590614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Changing observable behaviour through structured responses and conditioning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5239710" y="4425950"/>
            <a:ext cx="6284160" cy="1391543"/>
          </a:xfrm>
          <a:prstGeom prst="rect">
            <a:avLst/>
          </a:prstGeom>
          <a:solidFill>
            <a:srgbClr val="DADBF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5239710" y="4425950"/>
            <a:ext cx="6284160" cy="25400"/>
          </a:xfrm>
          <a:prstGeom prst="roundRect">
            <a:avLst>
              <a:gd name="adj" fmla="val 312550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5428717" y="4614962"/>
            <a:ext cx="298720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it is NOT focused on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5428717" y="5023644"/>
            <a:ext cx="590614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is going on in your head — thoughts and internal states are not the target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8319" y="1741984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So What Works?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356682" y="2710656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Across all psychological therapies, the common ingredients of effectiveness are well established.</a:t>
            </a:r>
            <a:endParaRPr lang="en-US" sz="1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3225701"/>
            <a:ext cx="3402324" cy="18902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559296"/>
            <a:ext cx="1249034" cy="331589"/>
          </a:xfrm>
          <a:prstGeom prst="roundRect">
            <a:avLst>
              <a:gd name="adj" fmla="val 18196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769125" y="613073"/>
            <a:ext cx="1643319" cy="224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EVIDENCE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99486" y="959048"/>
            <a:ext cx="6592723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 Summary — What Works</a:t>
            </a:r>
            <a:endParaRPr lang="en-US" sz="3500" dirty="0"/>
          </a:p>
        </p:txBody>
      </p:sp>
      <p:sp>
        <p:nvSpPr>
          <p:cNvPr id="5" name="Text 3"/>
          <p:cNvSpPr/>
          <p:nvPr/>
        </p:nvSpPr>
        <p:spPr>
          <a:xfrm>
            <a:off x="661475" y="1946672"/>
            <a:ext cx="285415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Validation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419052"/>
            <a:ext cx="448854" cy="44886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61475" y="3081139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Being Heard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61475" y="3532188"/>
            <a:ext cx="5215303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Patients feel their experience is understood and acknowledged</a:t>
            </a:r>
            <a:endParaRPr lang="en-US" sz="14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4433491"/>
            <a:ext cx="448854" cy="4488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61475" y="5095577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Empathic Response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661475" y="5546626"/>
            <a:ext cx="5215303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therapist genuinely connects with the patient's emotional world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6321267" y="1946672"/>
            <a:ext cx="285415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Goal Orientation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1267" y="2419052"/>
            <a:ext cx="448854" cy="44886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21267" y="3081139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Negotiated Goals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6321267" y="3532188"/>
            <a:ext cx="5215303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direction agreed collaboratively between patient and clinician</a:t>
            </a:r>
            <a:endParaRPr lang="en-US" sz="14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21267" y="4433491"/>
            <a:ext cx="448854" cy="44886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21267" y="5095577"/>
            <a:ext cx="2329201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Measurable Progress</a:t>
            </a:r>
            <a:endParaRPr lang="en-US" sz="1750" dirty="0"/>
          </a:p>
        </p:txBody>
      </p:sp>
      <p:sp>
        <p:nvSpPr>
          <p:cNvPr id="18" name="Text 12"/>
          <p:cNvSpPr/>
          <p:nvPr/>
        </p:nvSpPr>
        <p:spPr>
          <a:xfrm>
            <a:off x="6321267" y="5546626"/>
            <a:ext cx="5215303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 markers to assess change and build motivation over time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73204" y="712291"/>
            <a:ext cx="6445188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Validation — The Evidence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661475" y="1614587"/>
            <a:ext cx="10868745" cy="3645396"/>
          </a:xfrm>
          <a:prstGeom prst="roundRect">
            <a:avLst>
              <a:gd name="adj" fmla="val 2069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847406" y="1729581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Study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104180" y="1729581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Year / Institution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60954" y="1729581"/>
            <a:ext cx="4593019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Finding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47406" y="2233315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Headache Study Group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104180" y="2233315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Western Ontario University, 1986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60954" y="2233315"/>
            <a:ext cx="3983434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Better symptom control with validated, patient-centred consultations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47406" y="3017143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Orth et al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04180" y="3017143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1987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60954" y="3017143"/>
            <a:ext cx="3983434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Better blood pressure control associated with validating approach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47406" y="3800971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Little et al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04180" y="3800971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1997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360954" y="3800971"/>
            <a:ext cx="3983434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Patient-centred approach possibly better than antibiotics for sore throats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47406" y="4584799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Henbest and Stewart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104180" y="4584799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1990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360954" y="4584799"/>
            <a:ext cx="3983434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Patient-centredness correlates with resolution of patients' concerns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61475" y="5451872"/>
            <a:ext cx="10868745" cy="693837"/>
          </a:xfrm>
          <a:prstGeom prst="roundRect">
            <a:avLst>
              <a:gd name="adj" fmla="val 10870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57" y="5703292"/>
            <a:ext cx="224427" cy="179487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244867" y="5667276"/>
            <a:ext cx="1071545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 is not just good practice — it is clinically effective across a range of conditions.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4" name="Text 1"/>
          <p:cNvSpPr/>
          <p:nvPr/>
        </p:nvSpPr>
        <p:spPr>
          <a:xfrm>
            <a:off x="1856138" y="1649413"/>
            <a:ext cx="8479419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Personal Reflections on Validation</a:t>
            </a:r>
            <a:endParaRPr lang="en-US" sz="3700" dirty="0"/>
          </a:p>
        </p:txBody>
      </p:sp>
      <p:sp>
        <p:nvSpPr>
          <p:cNvPr id="5" name="Shape 2"/>
          <p:cNvSpPr/>
          <p:nvPr/>
        </p:nvSpPr>
        <p:spPr>
          <a:xfrm>
            <a:off x="661475" y="2523530"/>
            <a:ext cx="25399" cy="727670"/>
          </a:xfrm>
          <a:prstGeom prst="roundRect">
            <a:avLst>
              <a:gd name="adj" fmla="val 60001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944936" y="2736155"/>
            <a:ext cx="1119486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"To be heard is to be healed."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61475" y="3463826"/>
            <a:ext cx="5339820" cy="1744762"/>
          </a:xfrm>
          <a:prstGeom prst="roundRect">
            <a:avLst>
              <a:gd name="adj" fmla="val 4550"/>
            </a:avLst>
          </a:prstGeom>
          <a:solidFill>
            <a:srgbClr val="FFFFFF"/>
          </a:solidFill>
          <a:ln w="25399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875881" y="3678238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Unhappy Patients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875881" y="4086920"/>
            <a:ext cx="491100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Stories from practice where patients felt unheard — and the consequences for care and outcomes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190301" y="3463826"/>
            <a:ext cx="5339919" cy="1744762"/>
          </a:xfrm>
          <a:prstGeom prst="roundRect">
            <a:avLst>
              <a:gd name="adj" fmla="val 4550"/>
            </a:avLst>
          </a:prstGeom>
          <a:solidFill>
            <a:srgbClr val="FFFFFF"/>
          </a:solidFill>
          <a:ln w="25399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6404708" y="3678238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Miguel de Unamuno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6404708" y="4086920"/>
            <a:ext cx="491110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philosopher's insight into the human need to be acknowledged — with direct relevance to the consultation</a:t>
            </a:r>
            <a:endParaRPr lang="en-US" sz="14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51376" y="2146498"/>
            <a:ext cx="648894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Group Work on Validation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3115171"/>
            <a:ext cx="378014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61475" y="3411041"/>
            <a:ext cx="3496877" cy="2540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61475" y="3556298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Brainstorm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661475" y="3964980"/>
            <a:ext cx="349687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groups, identify and list things that validate patients in the consultation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4347359" y="3115171"/>
            <a:ext cx="378014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347359" y="3411041"/>
            <a:ext cx="3496877" cy="2540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347359" y="3556298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Discuss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4347359" y="3964980"/>
            <a:ext cx="349687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 examples from your own practice — what works, what doesn't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033244" y="3115171"/>
            <a:ext cx="378014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8033244" y="3411041"/>
            <a:ext cx="3496877" cy="25400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8033244" y="3556298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Frame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8033244" y="3964980"/>
            <a:ext cx="349687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 and practise framing validating types of questions</a:t>
            </a:r>
            <a:endParaRPr lang="en-US" sz="14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3461" y="2242542"/>
            <a:ext cx="686477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Validating Questions — ICE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3211215"/>
            <a:ext cx="3496877" cy="1404243"/>
          </a:xfrm>
          <a:prstGeom prst="roundRect">
            <a:avLst>
              <a:gd name="adj" fmla="val 5653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856832" y="3406577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Ideas (Beliefs)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56832" y="3815259"/>
            <a:ext cx="310616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"Tell me about what you think is causing it"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4347359" y="3211215"/>
            <a:ext cx="3496877" cy="1404243"/>
          </a:xfrm>
          <a:prstGeom prst="roundRect">
            <a:avLst>
              <a:gd name="adj" fmla="val 5653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4542716" y="3406577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Concerns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4542716" y="3815259"/>
            <a:ext cx="310616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are you concerned that it might be?"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033244" y="3211215"/>
            <a:ext cx="3496877" cy="1404243"/>
          </a:xfrm>
          <a:prstGeom prst="roundRect">
            <a:avLst>
              <a:gd name="adj" fmla="val 5653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8228600" y="3406577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Expectations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8228600" y="3815259"/>
            <a:ext cx="310616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were you hoping we might be able to do for this?"</a:t>
            </a:r>
            <a:endParaRPr lang="en-US" sz="14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65990" y="1622227"/>
            <a:ext cx="985971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Validating Questions — Picking Up Cues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590899"/>
            <a:ext cx="3496877" cy="26448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77479" y="2805311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Repetition of Cues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977479" y="3213993"/>
            <a:ext cx="296646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"Upset….?"</a:t>
            </a:r>
            <a:endParaRPr lang="en-US" sz="1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7359" y="2590899"/>
            <a:ext cx="3496877" cy="264487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3363" y="2805311"/>
            <a:ext cx="296646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Picking Up &amp; Checking Out Verbal Cues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4663363" y="3509268"/>
            <a:ext cx="2966467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 said that you were worried that the pain might be something serious; what theories did you have yourself about what it might be?"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3244" y="2590899"/>
            <a:ext cx="3496877" cy="264487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349247" y="2805311"/>
            <a:ext cx="296646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Picking Up &amp; Checking Out Non-Verbal Cues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8349247" y="3509268"/>
            <a:ext cx="2966467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sense that you're not quite happy with the explanations you've been given in the past. Is that right?"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8319" y="840780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Aims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809452"/>
            <a:ext cx="5339820" cy="20093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189605" y="1937941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75881" y="2590899"/>
            <a:ext cx="265582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Broaden Nomenclature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75881" y="2999581"/>
            <a:ext cx="491100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Move beyond just "anxiety" and "depression" to richer descriptions of psychological problems</a:t>
            </a:r>
            <a:endParaRPr lang="en-US" sz="14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0301" y="1809452"/>
            <a:ext cx="5339919" cy="200937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718530" y="1937941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6404708" y="2590899"/>
            <a:ext cx="244578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Patient-Centred Care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6404708" y="2999581"/>
            <a:ext cx="491110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 in a patient-centred as opposed to a diagnosis-centred way</a:t>
            </a:r>
            <a:endParaRPr lang="en-US" sz="14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4007842"/>
            <a:ext cx="5339820" cy="200937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189605" y="4136330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875881" y="4789289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Identify Therapies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875881" y="5197971"/>
            <a:ext cx="491100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and identify mainstream psychological therapies and their evidence base</a:t>
            </a:r>
            <a:endParaRPr lang="en-US" sz="14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0301" y="4007842"/>
            <a:ext cx="5339919" cy="200937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718530" y="4136330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200" dirty="0"/>
          </a:p>
        </p:txBody>
      </p:sp>
      <p:sp>
        <p:nvSpPr>
          <p:cNvPr id="17" name="Text 11"/>
          <p:cNvSpPr/>
          <p:nvPr/>
        </p:nvSpPr>
        <p:spPr>
          <a:xfrm>
            <a:off x="6404708" y="4789289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Develop GP Skills</a:t>
            </a:r>
            <a:endParaRPr lang="en-US" sz="1850" dirty="0"/>
          </a:p>
        </p:txBody>
      </p:sp>
      <p:sp>
        <p:nvSpPr>
          <p:cNvPr id="18" name="Text 12"/>
          <p:cNvSpPr/>
          <p:nvPr/>
        </p:nvSpPr>
        <p:spPr>
          <a:xfrm>
            <a:off x="6404708" y="5197971"/>
            <a:ext cx="491110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Label, validate, and develop effective psychological helping behaviours already used in GP practice</a:t>
            </a:r>
            <a:endParaRPr lang="en-US" sz="14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6184" y="1924645"/>
            <a:ext cx="10339327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Validating Questions — Exploring Feelings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893318"/>
            <a:ext cx="3496877" cy="20400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77479" y="3107730"/>
            <a:ext cx="296646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Picking Up &amp; Checking Out Verbal Cues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977479" y="3811687"/>
            <a:ext cx="296646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 said you felt miserable, could you tell me more about how you've been feeling?"</a:t>
            </a:r>
            <a:endParaRPr lang="en-US" sz="1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7359" y="2893318"/>
            <a:ext cx="3496877" cy="204003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3363" y="3107730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Repetition of Cues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4663363" y="3516412"/>
            <a:ext cx="296646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"Angry…?"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3244" y="2893318"/>
            <a:ext cx="3496877" cy="204003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349247" y="3107730"/>
            <a:ext cx="296646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Picking Up &amp; Reflecting Non-Verbal Cues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8349247" y="3811687"/>
            <a:ext cx="296646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sense that you're very tense; would it help to talk about it?"</a:t>
            </a:r>
            <a:endParaRPr lang="en-US" sz="14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2748" y="1924645"/>
            <a:ext cx="10406199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Validating Questions — Direct Approaches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893318"/>
            <a:ext cx="3496877" cy="20400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77479" y="3107730"/>
            <a:ext cx="27772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Direct Questions (Open)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977479" y="3516412"/>
            <a:ext cx="296646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"How did that leave you feeling?"</a:t>
            </a:r>
            <a:endParaRPr lang="en-US" sz="1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7359" y="2893318"/>
            <a:ext cx="3496877" cy="204003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3363" y="3107730"/>
            <a:ext cx="296646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Asking for Particular Examples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4663363" y="3811687"/>
            <a:ext cx="296646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"Can you remember a time when you felt like that? What actually happened?"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3244" y="2893318"/>
            <a:ext cx="3496877" cy="204003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349247" y="3107730"/>
            <a:ext cx="296646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Asking Permission to Enter the Feelings Realm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8349247" y="3811687"/>
            <a:ext cx="296646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"Could you bear to tell me just how you have been feeling?"</a:t>
            </a:r>
            <a:endParaRPr lang="en-US" sz="14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820738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Validating Questions — Empathic Statements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285504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most powerful validating language uses both the "I" and the "you" — connecting the clinician's perception directly to the patient's experience.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405386"/>
            <a:ext cx="25399" cy="1511895"/>
          </a:xfrm>
          <a:prstGeom prst="roundRect">
            <a:avLst>
              <a:gd name="adj" fmla="val 60001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944936" y="3688854"/>
            <a:ext cx="6013399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b="1" i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"I can see that you have been very upset by her behaviour."</a:t>
            </a:r>
            <a:endParaRPr lang="en-US" sz="2950" dirty="0"/>
          </a:p>
        </p:txBody>
      </p:sp>
      <p:sp>
        <p:nvSpPr>
          <p:cNvPr id="7" name="Text 4"/>
          <p:cNvSpPr/>
          <p:nvPr/>
        </p:nvSpPr>
        <p:spPr>
          <a:xfrm>
            <a:off x="661475" y="5129907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construction signals that the clinician has truly noticed, truly understood, and is willing to name it — the foundation of the therapeutic alliance.</a:t>
            </a:r>
            <a:endParaRPr lang="en-US" sz="14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19667" y="633016"/>
            <a:ext cx="5752361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Problems with Validation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61475" y="1470819"/>
            <a:ext cx="11478330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 is powerful — but patients may respond in ways that derail progress. Recognising these patterns is essential.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1901627"/>
            <a:ext cx="5357778" cy="1511399"/>
          </a:xfrm>
          <a:prstGeom prst="roundRect">
            <a:avLst>
              <a:gd name="adj" fmla="val 4727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50581" y="2090737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🔄</a:t>
            </a: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Rumination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850581" y="2448223"/>
            <a:ext cx="4979565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Repeating complaints and refusing to consider other topics — the patient becomes stuck in the problem narrative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72343" y="1901627"/>
            <a:ext cx="5357877" cy="1511399"/>
          </a:xfrm>
          <a:prstGeom prst="roundRect">
            <a:avLst>
              <a:gd name="adj" fmla="val 4727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6361449" y="2090737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📈</a:t>
            </a: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Escalation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6361449" y="2448223"/>
            <a:ext cx="4979664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Raising the voice or arguing things are even worse than first stated — the patient becomes personally invested in catastrophising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61475" y="3566120"/>
            <a:ext cx="5357778" cy="1252835"/>
          </a:xfrm>
          <a:prstGeom prst="roundRect">
            <a:avLst>
              <a:gd name="adj" fmla="val 5703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850581" y="3755231"/>
            <a:ext cx="298343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😤</a:t>
            </a: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Negative Feelings Elicited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850581" y="4112716"/>
            <a:ext cx="4979565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Punishing or devaluing the therapist: "You're not helping me", "I'm wasting my time"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72343" y="3566120"/>
            <a:ext cx="5357877" cy="1252835"/>
          </a:xfrm>
          <a:prstGeom prst="roundRect">
            <a:avLst>
              <a:gd name="adj" fmla="val 5703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6361449" y="3755231"/>
            <a:ext cx="251166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🤐</a:t>
            </a: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Emotional Distancing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6361449" y="4112716"/>
            <a:ext cx="4979664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Silence communicates that the therapist won't understand — "why bother?" — closing down the therapeutic space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61475" y="4972050"/>
            <a:ext cx="5357778" cy="1252835"/>
          </a:xfrm>
          <a:prstGeom prst="roundRect">
            <a:avLst>
              <a:gd name="adj" fmla="val 5703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850581" y="5161161"/>
            <a:ext cx="33037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🙈</a:t>
            </a: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Viewing Needs as Weakness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50581" y="5518646"/>
            <a:ext cx="4979565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patient is ashamed of having emotional needs and apologises for them, inhibiting genuine disclosure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172343" y="4972050"/>
            <a:ext cx="5357877" cy="1252835"/>
          </a:xfrm>
          <a:prstGeom prst="roundRect">
            <a:avLst>
              <a:gd name="adj" fmla="val 5703"/>
            </a:avLst>
          </a:prstGeom>
          <a:solidFill>
            <a:srgbClr val="FFFFFF"/>
          </a:solidFill>
          <a:ln w="190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6361449" y="5161161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🩺</a:t>
            </a: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Somatising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6361449" y="5518646"/>
            <a:ext cx="4979664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Emotional distress expressed through physical symptoms rather than acknowledged psychologically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3375" y="554930"/>
            <a:ext cx="5993059" cy="465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Psychological Problems in GP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661475" y="1066899"/>
            <a:ext cx="4052786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Of patients presenting in primary care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1291201" y="1549598"/>
            <a:ext cx="5037408" cy="49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5%</a:t>
            </a:r>
            <a:endParaRPr lang="en-US" sz="3850" dirty="0"/>
          </a:p>
        </p:txBody>
      </p:sp>
      <p:sp>
        <p:nvSpPr>
          <p:cNvPr id="6" name="Text 3"/>
          <p:cNvSpPr/>
          <p:nvPr/>
        </p:nvSpPr>
        <p:spPr>
          <a:xfrm>
            <a:off x="2879554" y="2203152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Major Depression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1291201" y="2744391"/>
            <a:ext cx="5037408" cy="49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5%</a:t>
            </a:r>
            <a:endParaRPr lang="en-US" sz="3850" dirty="0"/>
          </a:p>
        </p:txBody>
      </p:sp>
      <p:sp>
        <p:nvSpPr>
          <p:cNvPr id="8" name="Text 5"/>
          <p:cNvSpPr/>
          <p:nvPr/>
        </p:nvSpPr>
        <p:spPr>
          <a:xfrm>
            <a:off x="2879554" y="3397945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Milder Depression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291201" y="3939183"/>
            <a:ext cx="5037408" cy="49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10%</a:t>
            </a:r>
            <a:endParaRPr lang="en-US" sz="3850" dirty="0"/>
          </a:p>
        </p:txBody>
      </p:sp>
      <p:sp>
        <p:nvSpPr>
          <p:cNvPr id="10" name="Text 7"/>
          <p:cNvSpPr/>
          <p:nvPr/>
        </p:nvSpPr>
        <p:spPr>
          <a:xfrm>
            <a:off x="2599069" y="4592737"/>
            <a:ext cx="2421571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Some Depressive Features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1291201" y="5133975"/>
            <a:ext cx="5037408" cy="49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40%</a:t>
            </a:r>
            <a:endParaRPr lang="en-US" sz="3850" dirty="0"/>
          </a:p>
        </p:txBody>
      </p:sp>
      <p:sp>
        <p:nvSpPr>
          <p:cNvPr id="12" name="Text 9"/>
          <p:cNvSpPr/>
          <p:nvPr/>
        </p:nvSpPr>
        <p:spPr>
          <a:xfrm>
            <a:off x="2393592" y="5787529"/>
            <a:ext cx="2832525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Broader Psychological Distress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61475" y="6090245"/>
            <a:ext cx="6296860" cy="212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9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psychological distress is considered as a significant part of presentation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42041" y="559991"/>
            <a:ext cx="4707613" cy="443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Do We Do With It?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215628"/>
            <a:ext cx="8151509" cy="45658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5901035"/>
            <a:ext cx="10868745" cy="396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50% of psychological presentations are not initially identified. Only 10% with a psychological diagnosis are referred to secondary care — leaving </a:t>
            </a: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90% managed within general practice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0045" y="1484511"/>
            <a:ext cx="891150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90% — What Should We Call It?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453184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pairs, list descriptions for how psychological problems present — other than "depression" and "anxiety."</a:t>
            </a:r>
            <a:endParaRPr lang="en-US" sz="1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968228"/>
            <a:ext cx="3402324" cy="189021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5071070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Write ideas on post-its and place on one of the 4 flip-chart sheets.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63202" y="1597124"/>
            <a:ext cx="806529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90% — What Did We Call It?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2565797"/>
            <a:ext cx="5339820" cy="1404243"/>
          </a:xfrm>
          <a:prstGeom prst="roundRect">
            <a:avLst>
              <a:gd name="adj" fmla="val 5653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856832" y="2761159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Cognitions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56832" y="3169841"/>
            <a:ext cx="494910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Thoughts, beliefs, interpretations, automatic negative thoughts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190301" y="2565797"/>
            <a:ext cx="5339919" cy="1404243"/>
          </a:xfrm>
          <a:prstGeom prst="roundRect">
            <a:avLst>
              <a:gd name="adj" fmla="val 5653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6385658" y="2761159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Behaviours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85658" y="3169841"/>
            <a:ext cx="494920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Avoidance, withdrawal, compulsions, dysfunctional patterns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61475" y="4159052"/>
            <a:ext cx="5339820" cy="1101824"/>
          </a:xfrm>
          <a:prstGeom prst="roundRect">
            <a:avLst>
              <a:gd name="adj" fmla="val 7205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856832" y="4354413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Emotions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856832" y="4763095"/>
            <a:ext cx="494910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Sadness, fear, anger, guilt, shame, hopelessness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190301" y="4159052"/>
            <a:ext cx="5339919" cy="1101824"/>
          </a:xfrm>
          <a:prstGeom prst="roundRect">
            <a:avLst>
              <a:gd name="adj" fmla="val 7205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385658" y="4354413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Physiological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6385658" y="4763095"/>
            <a:ext cx="494920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Somatic symptoms, fatigue, tension, sleep disruption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46882" y="718443"/>
            <a:ext cx="7097833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Rational Therapies — Overview</a:t>
            </a:r>
            <a:endParaRPr lang="en-US" sz="3300" dirty="0"/>
          </a:p>
        </p:txBody>
      </p:sp>
      <p:sp>
        <p:nvSpPr>
          <p:cNvPr id="3" name="Shape 1"/>
          <p:cNvSpPr/>
          <p:nvPr/>
        </p:nvSpPr>
        <p:spPr>
          <a:xfrm>
            <a:off x="661475" y="1556246"/>
            <a:ext cx="10868745" cy="4583311"/>
          </a:xfrm>
          <a:prstGeom prst="roundRect">
            <a:avLst>
              <a:gd name="adj" fmla="val 1559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838080" y="1660723"/>
            <a:ext cx="265770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Therapy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26315" y="1660723"/>
            <a:ext cx="4611870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Core Focus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568713" y="1660723"/>
            <a:ext cx="4394685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Key Feature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38080" y="2121892"/>
            <a:ext cx="265770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CBT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226315" y="2121892"/>
            <a:ext cx="4002285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Challenge automatic negative thoughts &amp; maladaptive beliefs; modify dysfunctional behaviour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568713" y="2121892"/>
            <a:ext cx="378510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10–20 sessions; requires homework from patients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38080" y="3100189"/>
            <a:ext cx="265770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Interpersonal Therapy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226315" y="3100189"/>
            <a:ext cx="4002285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 between interpersonal experiences and depressed mood; improve relationships &amp; social functioning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568713" y="3100189"/>
            <a:ext cx="4394685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More widespread in the US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38080" y="4078486"/>
            <a:ext cx="204812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Problem Solving Therapy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226315" y="4078486"/>
            <a:ext cx="4002285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significant problems; generate practical, achievable solutions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568713" y="4078486"/>
            <a:ext cx="4394685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Solutions implemented between sessions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8080" y="4798219"/>
            <a:ext cx="265770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DBT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226315" y="4798219"/>
            <a:ext cx="4002285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CBT-like; primarily for borderline personality disorder; 4 skills areas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568713" y="4798219"/>
            <a:ext cx="378510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Mindfulness, interpersonal effectiveness, emotion regulation, distress tolerance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38080" y="5517952"/>
            <a:ext cx="265770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Behavioural Therapy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226315" y="5517952"/>
            <a:ext cx="4002285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Change what people do by teaching different responses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568713" y="5517952"/>
            <a:ext cx="378510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Focused on behaviour only — not thoughts or feelings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34789"/>
            <a:ext cx="6296860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Cognitive Behavioural Therapy (CBT)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5233360" y="1827609"/>
            <a:ext cx="6296860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Utilises cognitive techniques to challenge </a:t>
            </a: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automatic negative thoughts</a:t>
            </a: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maladaptive beliefs, alongside structured approaches to modify dysfunctional behaviour patterns.</a:t>
            </a:r>
            <a:endParaRPr lang="en-US" sz="1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3360" y="2775545"/>
            <a:ext cx="6296860" cy="99427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98665" y="2964656"/>
            <a:ext cx="226252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Cognitive Component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5498665" y="3322141"/>
            <a:ext cx="584244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Challenging distorted thinking patterns and negative beliefs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3360" y="3922911"/>
            <a:ext cx="6296860" cy="99427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98665" y="4112022"/>
            <a:ext cx="249677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Behavioural Component</a:t>
            </a:r>
            <a:endParaRPr lang="en-US" sz="1650" dirty="0"/>
          </a:p>
        </p:txBody>
      </p:sp>
      <p:sp>
        <p:nvSpPr>
          <p:cNvPr id="10" name="Text 5"/>
          <p:cNvSpPr/>
          <p:nvPr/>
        </p:nvSpPr>
        <p:spPr>
          <a:xfrm>
            <a:off x="5498665" y="4469507"/>
            <a:ext cx="584244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Structured homework and exercises between sessions</a:t>
            </a:r>
            <a:endParaRPr lang="en-US" sz="13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5070277"/>
            <a:ext cx="6296860" cy="125283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498665" y="5259387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Duration</a:t>
            </a:r>
            <a:endParaRPr lang="en-US" sz="1650" dirty="0"/>
          </a:p>
        </p:txBody>
      </p:sp>
      <p:sp>
        <p:nvSpPr>
          <p:cNvPr id="13" name="Text 7"/>
          <p:cNvSpPr/>
          <p:nvPr/>
        </p:nvSpPr>
        <p:spPr>
          <a:xfrm>
            <a:off x="5498665" y="5616873"/>
            <a:ext cx="5842449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10–20 sessions with a trained therapist — a relatively expensive intervention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12788"/>
            <a:ext cx="6674278" cy="563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Interpersonal Therapy (IPT)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61475" y="1533426"/>
            <a:ext cx="6296860" cy="844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Focuses on the relationship between current interpersonal experiences and depressed mood, aiming to reduce depressive symptoms by improving the quality of relationships and social functioning.</a:t>
            </a:r>
            <a:endParaRPr lang="en-US" sz="1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571055"/>
            <a:ext cx="6296860" cy="10769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68549" y="2776538"/>
            <a:ext cx="2251912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Target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968549" y="3161010"/>
            <a:ext cx="5784308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 between interpersonal events and mood disturbance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3819624"/>
            <a:ext cx="6296860" cy="10769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68549" y="4025106"/>
            <a:ext cx="2251912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Goal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968549" y="4409579"/>
            <a:ext cx="5784308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 relationships and social functioning to alleviate depression</a:t>
            </a:r>
            <a:endParaRPr lang="en-US" sz="14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5068193"/>
            <a:ext cx="6296860" cy="107692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68549" y="5273675"/>
            <a:ext cx="2251912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Context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968549" y="5658148"/>
            <a:ext cx="5784308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More widespread in the United States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1375</Words>
  <Application>Microsoft Office PowerPoint</Application>
  <PresentationFormat>Widescreen</PresentationFormat>
  <Paragraphs>213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Inter Bold</vt:lpstr>
      <vt:lpstr>Inter Light</vt:lpstr>
      <vt:lpstr>Arial</vt:lpstr>
      <vt:lpstr>Inter</vt:lpstr>
      <vt:lpstr>Twemoji Mozilla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3</cp:revision>
  <dcterms:created xsi:type="dcterms:W3CDTF">2026-07-06T16:18:40Z</dcterms:created>
  <dcterms:modified xsi:type="dcterms:W3CDTF">2026-07-06T16:53:46Z</dcterms:modified>
</cp:coreProperties>
</file>