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12192000"/>
  <p:embeddedFontLst>
    <p:embeddedFont>
      <p:font typeface="Cabin" panose="020B0604020202020204" charset="0"/>
      <p:regular r:id="rId23"/>
    </p:embeddedFont>
    <p:embeddedFont>
      <p:font typeface="Cabin Bold" panose="020B0604020202020204" charset="0"/>
      <p:regular r:id="rId24"/>
    </p:embeddedFont>
    <p:embeddedFont>
      <p:font typeface="Unbounded" panose="020B0604020202020204" charset="0"/>
      <p:regular r:id="rId2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718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12836"/>
          </a:solidFill>
          <a:ln/>
        </p:spPr>
        <p:txBody>
          <a:bodyPr/>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304755"/>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87211" y="130770"/>
            <a:ext cx="4397463" cy="6596360"/>
          </a:xfrm>
          <a:prstGeom prst="rect">
            <a:avLst/>
          </a:prstGeom>
        </p:spPr>
      </p:pic>
      <p:sp>
        <p:nvSpPr>
          <p:cNvPr id="4" name="Text 1"/>
          <p:cNvSpPr/>
          <p:nvPr/>
        </p:nvSpPr>
        <p:spPr>
          <a:xfrm>
            <a:off x="5269971" y="2126456"/>
            <a:ext cx="6223638" cy="1539776"/>
          </a:xfrm>
          <a:prstGeom prst="rect">
            <a:avLst/>
          </a:prstGeom>
          <a:noFill/>
          <a:ln/>
        </p:spPr>
        <p:txBody>
          <a:bodyPr wrap="square" lIns="0" tIns="0" rIns="0" bIns="0" rtlCol="0" anchor="t">
            <a:normAutofit/>
          </a:bodyPr>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Psychological Approaches in Primary Care II</a:t>
            </a:r>
            <a:endParaRPr lang="en-US" sz="3200" dirty="0"/>
          </a:p>
        </p:txBody>
      </p:sp>
      <p:sp>
        <p:nvSpPr>
          <p:cNvPr id="5" name="Text 2"/>
          <p:cNvSpPr/>
          <p:nvPr/>
        </p:nvSpPr>
        <p:spPr>
          <a:xfrm>
            <a:off x="5269971" y="3927971"/>
            <a:ext cx="6833223" cy="279202"/>
          </a:xfrm>
          <a:prstGeom prst="rect">
            <a:avLst/>
          </a:prstGeom>
          <a:noFill/>
          <a:ln/>
        </p:spPr>
        <p:txBody>
          <a:bodyPr wrap="none" lIns="0" tIns="0" rIns="0" bIns="0" rtlCol="0" anchor="t"/>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Bradford GP Vocational Training Scheme — Reflective Training Session</a:t>
            </a:r>
            <a:endParaRPr lang="en-US" sz="1350" dirty="0"/>
          </a:p>
        </p:txBody>
      </p:sp>
      <p:sp>
        <p:nvSpPr>
          <p:cNvPr id="6" name="Shape 3"/>
          <p:cNvSpPr/>
          <p:nvPr/>
        </p:nvSpPr>
        <p:spPr>
          <a:xfrm>
            <a:off x="5269971" y="4403527"/>
            <a:ext cx="1706718" cy="327918"/>
          </a:xfrm>
          <a:prstGeom prst="roundRect">
            <a:avLst>
              <a:gd name="adj" fmla="val 6387"/>
            </a:avLst>
          </a:prstGeom>
          <a:solidFill>
            <a:srgbClr val="054842"/>
          </a:solidFill>
          <a:ln/>
        </p:spPr>
        <p:txBody>
          <a:bodyPr/>
          <a:lstStyle/>
          <a:p>
            <a:endParaRPr lang="en-GB"/>
          </a:p>
        </p:txBody>
      </p:sp>
      <p:sp>
        <p:nvSpPr>
          <p:cNvPr id="7" name="Text 4"/>
          <p:cNvSpPr/>
          <p:nvPr/>
        </p:nvSpPr>
        <p:spPr>
          <a:xfrm>
            <a:off x="5374644" y="4455815"/>
            <a:ext cx="2106957" cy="223341"/>
          </a:xfrm>
          <a:prstGeom prst="rect">
            <a:avLst/>
          </a:prstGeom>
          <a:noFill/>
          <a:ln/>
        </p:spPr>
        <p:txBody>
          <a:bodyPr wrap="none" lIns="0" tIns="0" rIns="0" bIns="0" rtlCol="0" anchor="t"/>
          <a:lstStyle/>
          <a:p>
            <a:pPr marL="0" indent="0" algn="l">
              <a:lnSpc>
                <a:spcPct val="133000"/>
              </a:lnSpc>
              <a:buNone/>
            </a:pPr>
            <a:r>
              <a:rPr lang="en-US" sz="1050" dirty="0">
                <a:solidFill>
                  <a:srgbClr val="CAD6DE"/>
                </a:solidFill>
                <a:latin typeface="Cabin" pitchFamily="34" charset="0"/>
                <a:ea typeface="Cabin" pitchFamily="34" charset="-122"/>
                <a:cs typeface="Cabin" pitchFamily="34" charset="-120"/>
              </a:rPr>
              <a:t>DR ANDREW R. WILSON</a:t>
            </a:r>
            <a:endParaRPr lang="en-US" sz="1050" dirty="0"/>
          </a:p>
        </p:txBody>
      </p:sp>
      <p:sp>
        <p:nvSpPr>
          <p:cNvPr id="8" name="TextBox 7">
            <a:extLst>
              <a:ext uri="{FF2B5EF4-FFF2-40B4-BE49-F238E27FC236}">
                <a16:creationId xmlns:a16="http://schemas.microsoft.com/office/drawing/2014/main" id="{554EEB1F-49C4-886F-8247-CFC3DF89E45D}"/>
              </a:ext>
            </a:extLst>
          </p:cNvPr>
          <p:cNvSpPr txBox="1"/>
          <p:nvPr/>
        </p:nvSpPr>
        <p:spPr>
          <a:xfrm>
            <a:off x="5269971" y="1273629"/>
            <a:ext cx="3210687" cy="369332"/>
          </a:xfrm>
          <a:prstGeom prst="rect">
            <a:avLst/>
          </a:prstGeom>
          <a:solidFill>
            <a:schemeClr val="accent2"/>
          </a:solidFill>
        </p:spPr>
        <p:txBody>
          <a:bodyPr wrap="none" rtlCol="0">
            <a:spAutoFit/>
          </a:bodyPr>
          <a:lstStyle/>
          <a:p>
            <a:r>
              <a:rPr lang="en-GB" dirty="0"/>
              <a:t>BRADFORD VTS TEACHING DECK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98086" y="1322884"/>
            <a:ext cx="4731227"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Tools for Change</a:t>
            </a:r>
            <a:endParaRPr lang="en-US" sz="3200" dirty="0"/>
          </a:p>
        </p:txBody>
      </p:sp>
      <p:sp>
        <p:nvSpPr>
          <p:cNvPr id="3" name="Text 1"/>
          <p:cNvSpPr/>
          <p:nvPr/>
        </p:nvSpPr>
        <p:spPr>
          <a:xfrm>
            <a:off x="698086" y="2185194"/>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The following practical tools can be integrated into primary care consultations to bring focus and facilitate psychological change. Each approach is brief, evidence-informed, and usable without specialist training:</a:t>
            </a:r>
            <a:endParaRPr lang="en-US" sz="1350" dirty="0"/>
          </a:p>
        </p:txBody>
      </p:sp>
      <p:sp>
        <p:nvSpPr>
          <p:cNvPr id="4" name="Shape 2"/>
          <p:cNvSpPr/>
          <p:nvPr/>
        </p:nvSpPr>
        <p:spPr>
          <a:xfrm>
            <a:off x="959818" y="3638054"/>
            <a:ext cx="3220262" cy="174526"/>
          </a:xfrm>
          <a:prstGeom prst="roundRect">
            <a:avLst>
              <a:gd name="adj" fmla="val 15002"/>
            </a:avLst>
          </a:prstGeom>
          <a:solidFill>
            <a:srgbClr val="304755"/>
          </a:solidFill>
          <a:ln/>
        </p:spPr>
        <p:txBody>
          <a:bodyPr/>
          <a:lstStyle/>
          <a:p>
            <a:endParaRPr lang="en-GB"/>
          </a:p>
        </p:txBody>
      </p:sp>
      <p:sp>
        <p:nvSpPr>
          <p:cNvPr id="5" name="Shape 3"/>
          <p:cNvSpPr/>
          <p:nvPr/>
        </p:nvSpPr>
        <p:spPr>
          <a:xfrm>
            <a:off x="698086" y="3463479"/>
            <a:ext cx="523564" cy="523577"/>
          </a:xfrm>
          <a:prstGeom prst="ellipse">
            <a:avLst/>
          </a:prstGeom>
          <a:solidFill>
            <a:srgbClr val="304755"/>
          </a:solidFill>
          <a:ln/>
        </p:spPr>
        <p:txBody>
          <a:bodyPr/>
          <a:lstStyle/>
          <a:p>
            <a:endParaRPr lang="en-GB"/>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8952" y="3594447"/>
            <a:ext cx="261733" cy="261739"/>
          </a:xfrm>
          <a:prstGeom prst="rect">
            <a:avLst/>
          </a:prstGeom>
        </p:spPr>
      </p:pic>
      <p:sp>
        <p:nvSpPr>
          <p:cNvPr id="7" name="Text 4"/>
          <p:cNvSpPr/>
          <p:nvPr/>
        </p:nvSpPr>
        <p:spPr>
          <a:xfrm>
            <a:off x="872607" y="4161631"/>
            <a:ext cx="3021929"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1. Problem and Goal Lists</a:t>
            </a:r>
            <a:endParaRPr lang="en-US" sz="1600" dirty="0"/>
          </a:p>
        </p:txBody>
      </p:sp>
      <p:sp>
        <p:nvSpPr>
          <p:cNvPr id="8" name="Text 5"/>
          <p:cNvSpPr/>
          <p:nvPr/>
        </p:nvSpPr>
        <p:spPr>
          <a:xfrm>
            <a:off x="872607" y="4522986"/>
            <a:ext cx="31330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Structuring the patient's concerns collaboratively and identifying clear, achievable goals.</a:t>
            </a:r>
            <a:endParaRPr lang="en-US" sz="1350" dirty="0"/>
          </a:p>
        </p:txBody>
      </p:sp>
      <p:sp>
        <p:nvSpPr>
          <p:cNvPr id="9" name="Shape 6"/>
          <p:cNvSpPr/>
          <p:nvPr/>
        </p:nvSpPr>
        <p:spPr>
          <a:xfrm>
            <a:off x="4616434" y="3376216"/>
            <a:ext cx="3220362" cy="174526"/>
          </a:xfrm>
          <a:prstGeom prst="roundRect">
            <a:avLst>
              <a:gd name="adj" fmla="val 15002"/>
            </a:avLst>
          </a:prstGeom>
          <a:solidFill>
            <a:srgbClr val="304755"/>
          </a:solidFill>
          <a:ln/>
        </p:spPr>
        <p:txBody>
          <a:bodyPr/>
          <a:lstStyle/>
          <a:p>
            <a:endParaRPr lang="en-GB"/>
          </a:p>
        </p:txBody>
      </p:sp>
      <p:sp>
        <p:nvSpPr>
          <p:cNvPr id="10" name="Shape 7"/>
          <p:cNvSpPr/>
          <p:nvPr/>
        </p:nvSpPr>
        <p:spPr>
          <a:xfrm>
            <a:off x="4354701" y="3201640"/>
            <a:ext cx="523564" cy="523577"/>
          </a:xfrm>
          <a:prstGeom prst="ellipse">
            <a:avLst/>
          </a:prstGeom>
          <a:solidFill>
            <a:srgbClr val="304755"/>
          </a:solidFill>
          <a:ln/>
        </p:spPr>
        <p:txBody>
          <a:bodyPr/>
          <a:lstStyle/>
          <a:p>
            <a:endParaRPr lang="en-GB"/>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85567" y="3332609"/>
            <a:ext cx="261733" cy="261739"/>
          </a:xfrm>
          <a:prstGeom prst="rect">
            <a:avLst/>
          </a:prstGeom>
        </p:spPr>
      </p:pic>
      <p:sp>
        <p:nvSpPr>
          <p:cNvPr id="12" name="Text 8"/>
          <p:cNvSpPr/>
          <p:nvPr/>
        </p:nvSpPr>
        <p:spPr>
          <a:xfrm>
            <a:off x="4529223" y="3899793"/>
            <a:ext cx="3133151"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2. Cognitive Continuum Methods</a:t>
            </a:r>
            <a:endParaRPr lang="en-US" sz="1600" dirty="0"/>
          </a:p>
        </p:txBody>
      </p:sp>
      <p:sp>
        <p:nvSpPr>
          <p:cNvPr id="13" name="Text 9"/>
          <p:cNvSpPr/>
          <p:nvPr/>
        </p:nvSpPr>
        <p:spPr>
          <a:xfrm>
            <a:off x="4529223" y="4517827"/>
            <a:ext cx="31331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Breaking down global, all-or-nothing thinking patterns into more nuanced, evidence-based perspectives.</a:t>
            </a:r>
            <a:endParaRPr lang="en-US" sz="1350" dirty="0"/>
          </a:p>
        </p:txBody>
      </p:sp>
      <p:sp>
        <p:nvSpPr>
          <p:cNvPr id="14" name="Shape 10"/>
          <p:cNvSpPr/>
          <p:nvPr/>
        </p:nvSpPr>
        <p:spPr>
          <a:xfrm>
            <a:off x="8273148" y="3114477"/>
            <a:ext cx="3220362" cy="174526"/>
          </a:xfrm>
          <a:prstGeom prst="roundRect">
            <a:avLst>
              <a:gd name="adj" fmla="val 15002"/>
            </a:avLst>
          </a:prstGeom>
          <a:solidFill>
            <a:srgbClr val="304755"/>
          </a:solidFill>
          <a:ln/>
        </p:spPr>
        <p:txBody>
          <a:bodyPr/>
          <a:lstStyle/>
          <a:p>
            <a:endParaRPr lang="en-GB"/>
          </a:p>
        </p:txBody>
      </p:sp>
      <p:sp>
        <p:nvSpPr>
          <p:cNvPr id="15" name="Shape 11"/>
          <p:cNvSpPr/>
          <p:nvPr/>
        </p:nvSpPr>
        <p:spPr>
          <a:xfrm>
            <a:off x="8011416" y="2939901"/>
            <a:ext cx="523564" cy="523577"/>
          </a:xfrm>
          <a:prstGeom prst="ellipse">
            <a:avLst/>
          </a:prstGeom>
          <a:solidFill>
            <a:srgbClr val="304755"/>
          </a:solidFill>
          <a:ln/>
        </p:spPr>
        <p:txBody>
          <a:bodyPr/>
          <a:lstStyle/>
          <a:p>
            <a:endParaRPr lang="en-GB"/>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42282" y="3070870"/>
            <a:ext cx="261733" cy="261739"/>
          </a:xfrm>
          <a:prstGeom prst="rect">
            <a:avLst/>
          </a:prstGeom>
        </p:spPr>
      </p:pic>
      <p:sp>
        <p:nvSpPr>
          <p:cNvPr id="17" name="Text 12"/>
          <p:cNvSpPr/>
          <p:nvPr/>
        </p:nvSpPr>
        <p:spPr>
          <a:xfrm>
            <a:off x="8185937" y="3638054"/>
            <a:ext cx="3043955"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3. Behavioural Activation</a:t>
            </a:r>
            <a:endParaRPr lang="en-US" sz="1600" dirty="0"/>
          </a:p>
        </p:txBody>
      </p:sp>
      <p:sp>
        <p:nvSpPr>
          <p:cNvPr id="18" name="Text 13"/>
          <p:cNvSpPr/>
          <p:nvPr/>
        </p:nvSpPr>
        <p:spPr>
          <a:xfrm>
            <a:off x="8185937" y="3999409"/>
            <a:ext cx="31331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Scheduling meaningful activities to improve mood and functioning in anxiety and depression.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98086" y="542727"/>
            <a:ext cx="6258860"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Problem and Goal Lists</a:t>
            </a:r>
            <a:endParaRPr lang="en-US" sz="3200" dirty="0"/>
          </a:p>
        </p:txBody>
      </p:sp>
      <p:sp>
        <p:nvSpPr>
          <p:cNvPr id="3" name="Text 1"/>
          <p:cNvSpPr/>
          <p:nvPr/>
        </p:nvSpPr>
        <p:spPr>
          <a:xfrm>
            <a:off x="698086" y="1405037"/>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Creating a structured problem and goal list with your patient is one of the most effective brief interventions available in primary care. It transforms an unfocused, overwhelming consultation into a collaborative, purposeful one.</a:t>
            </a:r>
            <a:endParaRPr lang="en-US" sz="1350" dirty="0"/>
          </a:p>
        </p:txBody>
      </p:sp>
      <p:sp>
        <p:nvSpPr>
          <p:cNvPr id="4" name="Shape 2"/>
          <p:cNvSpPr/>
          <p:nvPr/>
        </p:nvSpPr>
        <p:spPr>
          <a:xfrm>
            <a:off x="698086" y="2159794"/>
            <a:ext cx="5310452" cy="1268809"/>
          </a:xfrm>
          <a:prstGeom prst="roundRect">
            <a:avLst>
              <a:gd name="adj" fmla="val 2063"/>
            </a:avLst>
          </a:prstGeom>
          <a:solidFill>
            <a:srgbClr val="304755"/>
          </a:solidFill>
          <a:ln/>
        </p:spPr>
        <p:txBody>
          <a:bodyPr/>
          <a:lstStyle/>
          <a:p>
            <a:endParaRPr lang="en-GB"/>
          </a:p>
        </p:txBody>
      </p:sp>
      <p:sp>
        <p:nvSpPr>
          <p:cNvPr id="5" name="Text 3"/>
          <p:cNvSpPr/>
          <p:nvPr/>
        </p:nvSpPr>
        <p:spPr>
          <a:xfrm>
            <a:off x="872607" y="2334320"/>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Gives Focus</a:t>
            </a:r>
            <a:endParaRPr lang="en-US" sz="1600" dirty="0"/>
          </a:p>
        </p:txBody>
      </p:sp>
      <p:sp>
        <p:nvSpPr>
          <p:cNvPr id="6" name="Text 4"/>
          <p:cNvSpPr/>
          <p:nvPr/>
        </p:nvSpPr>
        <p:spPr>
          <a:xfrm>
            <a:off x="872607" y="2695674"/>
            <a:ext cx="4961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Prevents the consultation from drifting — both clinician and patient know what is being worked on.</a:t>
            </a:r>
            <a:endParaRPr lang="en-US" sz="1350" dirty="0"/>
          </a:p>
        </p:txBody>
      </p:sp>
      <p:sp>
        <p:nvSpPr>
          <p:cNvPr id="7" name="Shape 5"/>
          <p:cNvSpPr/>
          <p:nvPr/>
        </p:nvSpPr>
        <p:spPr>
          <a:xfrm>
            <a:off x="6183059" y="2159794"/>
            <a:ext cx="5310551" cy="1268809"/>
          </a:xfrm>
          <a:prstGeom prst="roundRect">
            <a:avLst>
              <a:gd name="adj" fmla="val 2063"/>
            </a:avLst>
          </a:prstGeom>
          <a:solidFill>
            <a:srgbClr val="304755"/>
          </a:solidFill>
          <a:ln/>
        </p:spPr>
        <p:txBody>
          <a:bodyPr/>
          <a:lstStyle/>
          <a:p>
            <a:endParaRPr lang="en-GB"/>
          </a:p>
        </p:txBody>
      </p:sp>
      <p:sp>
        <p:nvSpPr>
          <p:cNvPr id="8" name="Text 6"/>
          <p:cNvSpPr/>
          <p:nvPr/>
        </p:nvSpPr>
        <p:spPr>
          <a:xfrm>
            <a:off x="6357580" y="2334320"/>
            <a:ext cx="249767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Breaks Things Down</a:t>
            </a:r>
            <a:endParaRPr lang="en-US" sz="1600" dirty="0"/>
          </a:p>
        </p:txBody>
      </p:sp>
      <p:sp>
        <p:nvSpPr>
          <p:cNvPr id="9" name="Text 7"/>
          <p:cNvSpPr/>
          <p:nvPr/>
        </p:nvSpPr>
        <p:spPr>
          <a:xfrm>
            <a:off x="6357580" y="2695674"/>
            <a:ext cx="496150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Transforms an overwhelming problem into smaller, more manageable components.</a:t>
            </a:r>
            <a:endParaRPr lang="en-US" sz="1350" dirty="0"/>
          </a:p>
        </p:txBody>
      </p:sp>
      <p:sp>
        <p:nvSpPr>
          <p:cNvPr id="10" name="Shape 8"/>
          <p:cNvSpPr/>
          <p:nvPr/>
        </p:nvSpPr>
        <p:spPr>
          <a:xfrm>
            <a:off x="698086" y="3603129"/>
            <a:ext cx="5310452" cy="1268809"/>
          </a:xfrm>
          <a:prstGeom prst="roundRect">
            <a:avLst>
              <a:gd name="adj" fmla="val 2063"/>
            </a:avLst>
          </a:prstGeom>
          <a:solidFill>
            <a:srgbClr val="304755"/>
          </a:solidFill>
          <a:ln/>
        </p:spPr>
        <p:txBody>
          <a:bodyPr/>
          <a:lstStyle/>
          <a:p>
            <a:endParaRPr lang="en-GB"/>
          </a:p>
        </p:txBody>
      </p:sp>
      <p:sp>
        <p:nvSpPr>
          <p:cNvPr id="11" name="Text 9"/>
          <p:cNvSpPr/>
          <p:nvPr/>
        </p:nvSpPr>
        <p:spPr>
          <a:xfrm>
            <a:off x="872607" y="3777655"/>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Patient-Defined</a:t>
            </a:r>
            <a:endParaRPr lang="en-US" sz="1600" dirty="0"/>
          </a:p>
        </p:txBody>
      </p:sp>
      <p:sp>
        <p:nvSpPr>
          <p:cNvPr id="12" name="Text 10"/>
          <p:cNvSpPr/>
          <p:nvPr/>
        </p:nvSpPr>
        <p:spPr>
          <a:xfrm>
            <a:off x="872607" y="4139009"/>
            <a:ext cx="4961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Uses the patient's own language and definition — increasing engagement and ownership.</a:t>
            </a:r>
            <a:endParaRPr lang="en-US" sz="1350" dirty="0"/>
          </a:p>
        </p:txBody>
      </p:sp>
      <p:sp>
        <p:nvSpPr>
          <p:cNvPr id="13" name="Shape 11"/>
          <p:cNvSpPr/>
          <p:nvPr/>
        </p:nvSpPr>
        <p:spPr>
          <a:xfrm>
            <a:off x="6183059" y="3603129"/>
            <a:ext cx="5310551" cy="1268809"/>
          </a:xfrm>
          <a:prstGeom prst="roundRect">
            <a:avLst>
              <a:gd name="adj" fmla="val 2063"/>
            </a:avLst>
          </a:prstGeom>
          <a:solidFill>
            <a:srgbClr val="304755"/>
          </a:solidFill>
          <a:ln/>
        </p:spPr>
        <p:txBody>
          <a:bodyPr/>
          <a:lstStyle/>
          <a:p>
            <a:endParaRPr lang="en-GB"/>
          </a:p>
        </p:txBody>
      </p:sp>
      <p:sp>
        <p:nvSpPr>
          <p:cNvPr id="14" name="Text 12"/>
          <p:cNvSpPr/>
          <p:nvPr/>
        </p:nvSpPr>
        <p:spPr>
          <a:xfrm>
            <a:off x="6357580" y="3777655"/>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Collaborative</a:t>
            </a:r>
            <a:endParaRPr lang="en-US" sz="1600" dirty="0"/>
          </a:p>
        </p:txBody>
      </p:sp>
      <p:sp>
        <p:nvSpPr>
          <p:cNvPr id="15" name="Text 13"/>
          <p:cNvSpPr/>
          <p:nvPr/>
        </p:nvSpPr>
        <p:spPr>
          <a:xfrm>
            <a:off x="6357580" y="4139009"/>
            <a:ext cx="496150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Developed jointly — not imposed by the clinician. Reinforces the therapeutic alliance.</a:t>
            </a:r>
            <a:endParaRPr lang="en-US" sz="1350" dirty="0"/>
          </a:p>
        </p:txBody>
      </p:sp>
      <p:sp>
        <p:nvSpPr>
          <p:cNvPr id="16" name="Shape 14"/>
          <p:cNvSpPr/>
          <p:nvPr/>
        </p:nvSpPr>
        <p:spPr>
          <a:xfrm>
            <a:off x="698086" y="5046464"/>
            <a:ext cx="5310452" cy="1268809"/>
          </a:xfrm>
          <a:prstGeom prst="roundRect">
            <a:avLst>
              <a:gd name="adj" fmla="val 2063"/>
            </a:avLst>
          </a:prstGeom>
          <a:solidFill>
            <a:srgbClr val="304755"/>
          </a:solidFill>
          <a:ln/>
        </p:spPr>
        <p:txBody>
          <a:bodyPr/>
          <a:lstStyle/>
          <a:p>
            <a:endParaRPr lang="en-GB"/>
          </a:p>
        </p:txBody>
      </p:sp>
      <p:sp>
        <p:nvSpPr>
          <p:cNvPr id="17" name="Text 15"/>
          <p:cNvSpPr/>
          <p:nvPr/>
        </p:nvSpPr>
        <p:spPr>
          <a:xfrm>
            <a:off x="872607" y="5220990"/>
            <a:ext cx="2365018"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Present-Orientated</a:t>
            </a:r>
            <a:endParaRPr lang="en-US" sz="1600" dirty="0"/>
          </a:p>
        </p:txBody>
      </p:sp>
      <p:sp>
        <p:nvSpPr>
          <p:cNvPr id="18" name="Text 16"/>
          <p:cNvSpPr/>
          <p:nvPr/>
        </p:nvSpPr>
        <p:spPr>
          <a:xfrm>
            <a:off x="872607" y="5582345"/>
            <a:ext cx="4961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Focuses on what is happening now and what can change, rather than ruminating on the past.</a:t>
            </a:r>
            <a:endParaRPr lang="en-US" sz="1350" dirty="0"/>
          </a:p>
        </p:txBody>
      </p:sp>
      <p:sp>
        <p:nvSpPr>
          <p:cNvPr id="19" name="Shape 17"/>
          <p:cNvSpPr/>
          <p:nvPr/>
        </p:nvSpPr>
        <p:spPr>
          <a:xfrm>
            <a:off x="6183059" y="5046464"/>
            <a:ext cx="5310551" cy="1268809"/>
          </a:xfrm>
          <a:prstGeom prst="roundRect">
            <a:avLst>
              <a:gd name="adj" fmla="val 2063"/>
            </a:avLst>
          </a:prstGeom>
          <a:solidFill>
            <a:srgbClr val="304755"/>
          </a:solidFill>
          <a:ln/>
        </p:spPr>
        <p:txBody>
          <a:bodyPr/>
          <a:lstStyle/>
          <a:p>
            <a:endParaRPr lang="en-GB"/>
          </a:p>
        </p:txBody>
      </p:sp>
      <p:sp>
        <p:nvSpPr>
          <p:cNvPr id="20" name="Text 18"/>
          <p:cNvSpPr/>
          <p:nvPr/>
        </p:nvSpPr>
        <p:spPr>
          <a:xfrm>
            <a:off x="6357580" y="5220990"/>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Tracks Progress</a:t>
            </a:r>
            <a:endParaRPr lang="en-US" sz="1600" dirty="0"/>
          </a:p>
        </p:txBody>
      </p:sp>
      <p:sp>
        <p:nvSpPr>
          <p:cNvPr id="21" name="Text 19"/>
          <p:cNvSpPr/>
          <p:nvPr/>
        </p:nvSpPr>
        <p:spPr>
          <a:xfrm>
            <a:off x="6357580" y="5582345"/>
            <a:ext cx="496150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Over time, a revisited problem list gives the patient a tangible sense of how far they have come.</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98086" y="558403"/>
            <a:ext cx="6592921" cy="487660"/>
          </a:xfrm>
          <a:prstGeom prst="rect">
            <a:avLst/>
          </a:prstGeom>
          <a:noFill/>
          <a:ln/>
        </p:spPr>
        <p:txBody>
          <a:bodyPr wrap="none" lIns="0" tIns="0" rIns="0" bIns="0" rtlCol="0" anchor="t"/>
          <a:lstStyle/>
          <a:p>
            <a:pPr marL="0" indent="0" algn="l">
              <a:lnSpc>
                <a:spcPct val="104000"/>
              </a:lnSpc>
              <a:buNone/>
            </a:pPr>
            <a:r>
              <a:rPr lang="en-US" sz="3050" dirty="0">
                <a:solidFill>
                  <a:srgbClr val="FFFFFF"/>
                </a:solidFill>
                <a:latin typeface="Unbounded" pitchFamily="34" charset="0"/>
                <a:ea typeface="Unbounded" pitchFamily="34" charset="-122"/>
                <a:cs typeface="Unbounded" pitchFamily="34" charset="-120"/>
              </a:rPr>
              <a:t>Sources for Problem Lists</a:t>
            </a:r>
            <a:endParaRPr lang="en-US" sz="3050" dirty="0"/>
          </a:p>
        </p:txBody>
      </p:sp>
      <p:sp>
        <p:nvSpPr>
          <p:cNvPr id="3" name="Text 1"/>
          <p:cNvSpPr/>
          <p:nvPr/>
        </p:nvSpPr>
        <p:spPr>
          <a:xfrm>
            <a:off x="698086" y="1361083"/>
            <a:ext cx="10795524" cy="517128"/>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Problems presented in primary care are multidimensional. When constructing a problem list, consider drawing from a range of sources to ensure nothing important is missed and the picture is truly comprehensive:</a:t>
            </a:r>
            <a:endParaRPr lang="en-US" sz="13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0294" y="2060476"/>
            <a:ext cx="248636" cy="248642"/>
          </a:xfrm>
          <a:prstGeom prst="rect">
            <a:avLst/>
          </a:prstGeom>
        </p:spPr>
      </p:pic>
      <p:sp>
        <p:nvSpPr>
          <p:cNvPr id="5" name="Text 2"/>
          <p:cNvSpPr/>
          <p:nvPr/>
        </p:nvSpPr>
        <p:spPr>
          <a:xfrm>
            <a:off x="1236929" y="2055416"/>
            <a:ext cx="2424647" cy="243780"/>
          </a:xfrm>
          <a:prstGeom prst="rect">
            <a:avLst/>
          </a:prstGeom>
          <a:noFill/>
          <a:ln/>
        </p:spPr>
        <p:txBody>
          <a:bodyPr wrap="none" lIns="0" tIns="0" rIns="0" bIns="0" rtlCol="0" anchor="t"/>
          <a:lstStyle/>
          <a:p>
            <a:pPr marL="0" indent="0" algn="l">
              <a:lnSpc>
                <a:spcPct val="104000"/>
              </a:lnSpc>
              <a:buNone/>
            </a:pPr>
            <a:r>
              <a:rPr lang="en-US" sz="1500" dirty="0">
                <a:solidFill>
                  <a:srgbClr val="CAD6DE"/>
                </a:solidFill>
                <a:latin typeface="Unbounded" pitchFamily="34" charset="0"/>
                <a:ea typeface="Unbounded" pitchFamily="34" charset="-122"/>
                <a:cs typeface="Unbounded" pitchFamily="34" charset="-120"/>
              </a:rPr>
              <a:t>Situational Problems</a:t>
            </a:r>
            <a:endParaRPr lang="en-US" sz="1500" dirty="0"/>
          </a:p>
        </p:txBody>
      </p:sp>
      <p:sp>
        <p:nvSpPr>
          <p:cNvPr id="6" name="Text 3"/>
          <p:cNvSpPr/>
          <p:nvPr/>
        </p:nvSpPr>
        <p:spPr>
          <a:xfrm>
            <a:off x="1236929" y="2393652"/>
            <a:ext cx="10256680" cy="258564"/>
          </a:xfrm>
          <a:prstGeom prst="rect">
            <a:avLst/>
          </a:prstGeom>
          <a:noFill/>
          <a:ln/>
        </p:spPr>
        <p:txBody>
          <a:bodyPr wrap="none" lIns="0" tIns="0" rIns="0" bIns="0" rtlCol="0" anchor="t"/>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Housing, finances, relationships, employment, bereavement — the social context of the patient's distress.</a:t>
            </a:r>
            <a:endParaRPr lang="en-US" sz="13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0294" y="2972296"/>
            <a:ext cx="248636" cy="248642"/>
          </a:xfrm>
          <a:prstGeom prst="rect">
            <a:avLst/>
          </a:prstGeom>
        </p:spPr>
      </p:pic>
      <p:sp>
        <p:nvSpPr>
          <p:cNvPr id="8" name="Text 4"/>
          <p:cNvSpPr/>
          <p:nvPr/>
        </p:nvSpPr>
        <p:spPr>
          <a:xfrm>
            <a:off x="1236929" y="2967236"/>
            <a:ext cx="4225621" cy="243780"/>
          </a:xfrm>
          <a:prstGeom prst="rect">
            <a:avLst/>
          </a:prstGeom>
          <a:noFill/>
          <a:ln/>
        </p:spPr>
        <p:txBody>
          <a:bodyPr wrap="none" lIns="0" tIns="0" rIns="0" bIns="0" rtlCol="0" anchor="t"/>
          <a:lstStyle/>
          <a:p>
            <a:pPr marL="0" indent="0" algn="l">
              <a:lnSpc>
                <a:spcPct val="104000"/>
              </a:lnSpc>
              <a:buNone/>
            </a:pPr>
            <a:r>
              <a:rPr lang="en-US" sz="1500" dirty="0">
                <a:solidFill>
                  <a:srgbClr val="CAD6DE"/>
                </a:solidFill>
                <a:latin typeface="Unbounded" pitchFamily="34" charset="0"/>
                <a:ea typeface="Unbounded" pitchFamily="34" charset="-122"/>
                <a:cs typeface="Unbounded" pitchFamily="34" charset="-120"/>
              </a:rPr>
              <a:t>Medical and Psychological Problems</a:t>
            </a:r>
            <a:endParaRPr lang="en-US" sz="1500" dirty="0"/>
          </a:p>
        </p:txBody>
      </p:sp>
      <p:sp>
        <p:nvSpPr>
          <p:cNvPr id="9" name="Text 5"/>
          <p:cNvSpPr/>
          <p:nvPr/>
        </p:nvSpPr>
        <p:spPr>
          <a:xfrm>
            <a:off x="1236929" y="3305473"/>
            <a:ext cx="10256680" cy="258564"/>
          </a:xfrm>
          <a:prstGeom prst="rect">
            <a:avLst/>
          </a:prstGeom>
          <a:noFill/>
          <a:ln/>
        </p:spPr>
        <p:txBody>
          <a:bodyPr wrap="none" lIns="0" tIns="0" rIns="0" bIns="0" rtlCol="0" anchor="t"/>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Formally diagnosed conditions as well as psychological symptoms that may not yet have a diagnostic label.</a:t>
            </a:r>
            <a:endParaRPr lang="en-US" sz="13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0294" y="3884116"/>
            <a:ext cx="248636" cy="248642"/>
          </a:xfrm>
          <a:prstGeom prst="rect">
            <a:avLst/>
          </a:prstGeom>
        </p:spPr>
      </p:pic>
      <p:sp>
        <p:nvSpPr>
          <p:cNvPr id="11" name="Text 6"/>
          <p:cNvSpPr/>
          <p:nvPr/>
        </p:nvSpPr>
        <p:spPr>
          <a:xfrm>
            <a:off x="1236929" y="3879056"/>
            <a:ext cx="2553231" cy="243780"/>
          </a:xfrm>
          <a:prstGeom prst="rect">
            <a:avLst/>
          </a:prstGeom>
          <a:noFill/>
          <a:ln/>
        </p:spPr>
        <p:txBody>
          <a:bodyPr wrap="none" lIns="0" tIns="0" rIns="0" bIns="0" rtlCol="0" anchor="t"/>
          <a:lstStyle/>
          <a:p>
            <a:pPr marL="0" indent="0" algn="l">
              <a:lnSpc>
                <a:spcPct val="104000"/>
              </a:lnSpc>
              <a:buNone/>
            </a:pPr>
            <a:r>
              <a:rPr lang="en-US" sz="1500" dirty="0">
                <a:solidFill>
                  <a:srgbClr val="CAD6DE"/>
                </a:solidFill>
                <a:latin typeface="Unbounded" pitchFamily="34" charset="0"/>
                <a:ea typeface="Unbounded" pitchFamily="34" charset="-122"/>
                <a:cs typeface="Unbounded" pitchFamily="34" charset="-120"/>
              </a:rPr>
              <a:t>What Others Observe</a:t>
            </a:r>
            <a:endParaRPr lang="en-US" sz="1500" dirty="0"/>
          </a:p>
        </p:txBody>
      </p:sp>
      <p:sp>
        <p:nvSpPr>
          <p:cNvPr id="12" name="Text 7"/>
          <p:cNvSpPr/>
          <p:nvPr/>
        </p:nvSpPr>
        <p:spPr>
          <a:xfrm>
            <a:off x="1236929" y="4217293"/>
            <a:ext cx="10256680" cy="258564"/>
          </a:xfrm>
          <a:prstGeom prst="rect">
            <a:avLst/>
          </a:prstGeom>
          <a:noFill/>
          <a:ln/>
        </p:spPr>
        <p:txBody>
          <a:bodyPr wrap="none" lIns="0" tIns="0" rIns="0" bIns="0" rtlCol="0" anchor="t"/>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Concerns raised by family members, carers, or clinicians — sometimes patients lack insight into the impact of their difficulties.</a:t>
            </a:r>
            <a:endParaRPr lang="en-US" sz="13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0294" y="4795937"/>
            <a:ext cx="248636" cy="248642"/>
          </a:xfrm>
          <a:prstGeom prst="rect">
            <a:avLst/>
          </a:prstGeom>
        </p:spPr>
      </p:pic>
      <p:sp>
        <p:nvSpPr>
          <p:cNvPr id="14" name="Text 8"/>
          <p:cNvSpPr/>
          <p:nvPr/>
        </p:nvSpPr>
        <p:spPr>
          <a:xfrm>
            <a:off x="1236929" y="4790877"/>
            <a:ext cx="1950691" cy="243780"/>
          </a:xfrm>
          <a:prstGeom prst="rect">
            <a:avLst/>
          </a:prstGeom>
          <a:noFill/>
          <a:ln/>
        </p:spPr>
        <p:txBody>
          <a:bodyPr wrap="none" lIns="0" tIns="0" rIns="0" bIns="0" rtlCol="0" anchor="t"/>
          <a:lstStyle/>
          <a:p>
            <a:pPr marL="0" indent="0" algn="l">
              <a:lnSpc>
                <a:spcPct val="104000"/>
              </a:lnSpc>
              <a:buNone/>
            </a:pPr>
            <a:r>
              <a:rPr lang="en-US" sz="1500" dirty="0">
                <a:solidFill>
                  <a:srgbClr val="CAD6DE"/>
                </a:solidFill>
                <a:latin typeface="Unbounded" pitchFamily="34" charset="0"/>
                <a:ea typeface="Unbounded" pitchFamily="34" charset="-122"/>
                <a:cs typeface="Unbounded" pitchFamily="34" charset="-120"/>
              </a:rPr>
              <a:t>Effect on Others</a:t>
            </a:r>
            <a:endParaRPr lang="en-US" sz="1500" dirty="0"/>
          </a:p>
        </p:txBody>
      </p:sp>
      <p:sp>
        <p:nvSpPr>
          <p:cNvPr id="15" name="Text 9"/>
          <p:cNvSpPr/>
          <p:nvPr/>
        </p:nvSpPr>
        <p:spPr>
          <a:xfrm>
            <a:off x="1236929" y="5129113"/>
            <a:ext cx="10256680" cy="258564"/>
          </a:xfrm>
          <a:prstGeom prst="rect">
            <a:avLst/>
          </a:prstGeom>
          <a:noFill/>
          <a:ln/>
        </p:spPr>
        <p:txBody>
          <a:bodyPr wrap="none" lIns="0" tIns="0" rIns="0" bIns="0" rtlCol="0" anchor="t"/>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How the patient's problems are affecting those around them — relationships, parenting, work interactions.</a:t>
            </a:r>
            <a:endParaRPr lang="en-US" sz="130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0294" y="5707757"/>
            <a:ext cx="248636" cy="248642"/>
          </a:xfrm>
          <a:prstGeom prst="rect">
            <a:avLst/>
          </a:prstGeom>
        </p:spPr>
      </p:pic>
      <p:sp>
        <p:nvSpPr>
          <p:cNvPr id="17" name="Text 10"/>
          <p:cNvSpPr/>
          <p:nvPr/>
        </p:nvSpPr>
        <p:spPr>
          <a:xfrm>
            <a:off x="1236929" y="5702697"/>
            <a:ext cx="3524162" cy="243780"/>
          </a:xfrm>
          <a:prstGeom prst="rect">
            <a:avLst/>
          </a:prstGeom>
          <a:noFill/>
          <a:ln/>
        </p:spPr>
        <p:txBody>
          <a:bodyPr wrap="none" lIns="0" tIns="0" rIns="0" bIns="0" rtlCol="0" anchor="t"/>
          <a:lstStyle/>
          <a:p>
            <a:pPr marL="0" indent="0" algn="l">
              <a:lnSpc>
                <a:spcPct val="104000"/>
              </a:lnSpc>
              <a:buNone/>
            </a:pPr>
            <a:r>
              <a:rPr lang="en-US" sz="1500" dirty="0">
                <a:solidFill>
                  <a:srgbClr val="CAD6DE"/>
                </a:solidFill>
                <a:latin typeface="Unbounded" pitchFamily="34" charset="0"/>
                <a:ea typeface="Unbounded" pitchFamily="34" charset="-122"/>
                <a:cs typeface="Unbounded" pitchFamily="34" charset="-120"/>
              </a:rPr>
              <a:t>Symptom and Problem Diaries</a:t>
            </a:r>
            <a:endParaRPr lang="en-US" sz="1500" dirty="0"/>
          </a:p>
        </p:txBody>
      </p:sp>
      <p:sp>
        <p:nvSpPr>
          <p:cNvPr id="18" name="Text 11"/>
          <p:cNvSpPr/>
          <p:nvPr/>
        </p:nvSpPr>
        <p:spPr>
          <a:xfrm>
            <a:off x="1236929" y="6040934"/>
            <a:ext cx="10256680" cy="258564"/>
          </a:xfrm>
          <a:prstGeom prst="rect">
            <a:avLst/>
          </a:prstGeom>
          <a:noFill/>
          <a:ln/>
        </p:spPr>
        <p:txBody>
          <a:bodyPr wrap="none" lIns="0" tIns="0" rIns="0" bIns="0" rtlCol="0" anchor="t"/>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Self-monitoring between appointments can reveal patterns the patient may not have noticed in the moment.</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98086" y="679152"/>
            <a:ext cx="8505811"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Why Patients May Under-Report</a:t>
            </a:r>
            <a:endParaRPr lang="en-US" sz="3200" dirty="0"/>
          </a:p>
        </p:txBody>
      </p:sp>
      <p:sp>
        <p:nvSpPr>
          <p:cNvPr id="3" name="Text 1"/>
          <p:cNvSpPr/>
          <p:nvPr/>
        </p:nvSpPr>
        <p:spPr>
          <a:xfrm>
            <a:off x="698086" y="1541463"/>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Problem lists are only useful if they are complete. Be aware that patients frequently present with fewer problems than they are actually experiencing. Understanding </a:t>
            </a:r>
            <a:r>
              <a:rPr lang="en-US" sz="1350" i="1" dirty="0">
                <a:solidFill>
                  <a:srgbClr val="CAD6DE"/>
                </a:solidFill>
                <a:latin typeface="Cabin" pitchFamily="34" charset="0"/>
                <a:ea typeface="Cabin" pitchFamily="34" charset="-122"/>
                <a:cs typeface="Cabin" pitchFamily="34" charset="-120"/>
              </a:rPr>
              <a:t>why</a:t>
            </a:r>
            <a:r>
              <a:rPr lang="en-US" sz="1350" dirty="0">
                <a:solidFill>
                  <a:srgbClr val="CAD6DE"/>
                </a:solidFill>
                <a:latin typeface="Cabin" pitchFamily="34" charset="0"/>
                <a:ea typeface="Cabin" pitchFamily="34" charset="-122"/>
                <a:cs typeface="Cabin" pitchFamily="34" charset="-120"/>
              </a:rPr>
              <a:t> helps you create the conditions for fuller disclosure:</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296220"/>
            <a:ext cx="3482094" cy="1842790"/>
          </a:xfrm>
          <a:prstGeom prst="rect">
            <a:avLst/>
          </a:prstGeom>
        </p:spPr>
      </p:pic>
      <p:sp>
        <p:nvSpPr>
          <p:cNvPr id="5" name="Text 2"/>
          <p:cNvSpPr/>
          <p:nvPr/>
        </p:nvSpPr>
        <p:spPr>
          <a:xfrm>
            <a:off x="967855" y="2489795"/>
            <a:ext cx="3018754"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Embarrassment or Shame</a:t>
            </a:r>
            <a:endParaRPr lang="en-US" sz="1600" dirty="0"/>
          </a:p>
        </p:txBody>
      </p:sp>
      <p:sp>
        <p:nvSpPr>
          <p:cNvPr id="6" name="Text 3"/>
          <p:cNvSpPr/>
          <p:nvPr/>
        </p:nvSpPr>
        <p:spPr>
          <a:xfrm>
            <a:off x="967855" y="3107829"/>
            <a:ext cx="3018754"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Stigma — particularly around mental health, substance use, or relationship issues — prevents honest disclosure.</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4701" y="2296220"/>
            <a:ext cx="3482193" cy="1842790"/>
          </a:xfrm>
          <a:prstGeom prst="rect">
            <a:avLst/>
          </a:prstGeom>
        </p:spPr>
      </p:pic>
      <p:sp>
        <p:nvSpPr>
          <p:cNvPr id="8" name="Text 4"/>
          <p:cNvSpPr/>
          <p:nvPr/>
        </p:nvSpPr>
        <p:spPr>
          <a:xfrm>
            <a:off x="4624470" y="2489795"/>
            <a:ext cx="2340413"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Lack of Awareness</a:t>
            </a:r>
            <a:endParaRPr lang="en-US" sz="1600" dirty="0"/>
          </a:p>
        </p:txBody>
      </p:sp>
      <p:sp>
        <p:nvSpPr>
          <p:cNvPr id="9" name="Text 5"/>
          <p:cNvSpPr/>
          <p:nvPr/>
        </p:nvSpPr>
        <p:spPr>
          <a:xfrm>
            <a:off x="4624470" y="2851150"/>
            <a:ext cx="301885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The patient may genuinely not recognise that something is problematic, particularly if it has become normalised.</a:t>
            </a:r>
            <a:endParaRPr lang="en-US" sz="13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1416" y="2296220"/>
            <a:ext cx="3482193" cy="1842790"/>
          </a:xfrm>
          <a:prstGeom prst="rect">
            <a:avLst/>
          </a:prstGeom>
        </p:spPr>
      </p:pic>
      <p:sp>
        <p:nvSpPr>
          <p:cNvPr id="11" name="Text 6"/>
          <p:cNvSpPr/>
          <p:nvPr/>
        </p:nvSpPr>
        <p:spPr>
          <a:xfrm>
            <a:off x="8281185" y="2489795"/>
            <a:ext cx="2556208"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Perceived Insolubility</a:t>
            </a:r>
            <a:endParaRPr lang="en-US" sz="1600" dirty="0"/>
          </a:p>
        </p:txBody>
      </p:sp>
      <p:sp>
        <p:nvSpPr>
          <p:cNvPr id="12" name="Text 7"/>
          <p:cNvSpPr/>
          <p:nvPr/>
        </p:nvSpPr>
        <p:spPr>
          <a:xfrm>
            <a:off x="8281185" y="2851150"/>
            <a:ext cx="301885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"There's nothing you can do about it" — patients may withhold problems they believe are unsolvable.</a:t>
            </a:r>
            <a:endParaRPr lang="en-US" sz="13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8086" y="4313535"/>
            <a:ext cx="3482094" cy="1865312"/>
          </a:xfrm>
          <a:prstGeom prst="rect">
            <a:avLst/>
          </a:prstGeom>
        </p:spPr>
      </p:pic>
      <p:sp>
        <p:nvSpPr>
          <p:cNvPr id="14" name="Text 8"/>
          <p:cNvSpPr/>
          <p:nvPr/>
        </p:nvSpPr>
        <p:spPr>
          <a:xfrm>
            <a:off x="967855" y="4507111"/>
            <a:ext cx="2620599"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Feeling Overwhelmed</a:t>
            </a:r>
            <a:endParaRPr lang="en-US" sz="1600" dirty="0"/>
          </a:p>
        </p:txBody>
      </p:sp>
      <p:sp>
        <p:nvSpPr>
          <p:cNvPr id="15" name="Text 9"/>
          <p:cNvSpPr/>
          <p:nvPr/>
        </p:nvSpPr>
        <p:spPr>
          <a:xfrm>
            <a:off x="967855" y="4868466"/>
            <a:ext cx="3018754"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When problems feel too large or numerous, patients may shut down and present only the most immediate concern.</a:t>
            </a:r>
            <a:endParaRPr lang="en-US" sz="13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54701" y="4313535"/>
            <a:ext cx="3482193" cy="1865312"/>
          </a:xfrm>
          <a:prstGeom prst="rect">
            <a:avLst/>
          </a:prstGeom>
        </p:spPr>
      </p:pic>
      <p:sp>
        <p:nvSpPr>
          <p:cNvPr id="17" name="Text 10"/>
          <p:cNvSpPr/>
          <p:nvPr/>
        </p:nvSpPr>
        <p:spPr>
          <a:xfrm>
            <a:off x="4624470" y="4507111"/>
            <a:ext cx="3018853"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Not Seeing It as a Problem</a:t>
            </a:r>
            <a:endParaRPr lang="en-US" sz="1600" dirty="0"/>
          </a:p>
        </p:txBody>
      </p:sp>
      <p:sp>
        <p:nvSpPr>
          <p:cNvPr id="18" name="Text 11"/>
          <p:cNvSpPr/>
          <p:nvPr/>
        </p:nvSpPr>
        <p:spPr>
          <a:xfrm>
            <a:off x="4624470" y="5125145"/>
            <a:ext cx="301885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What the clinician identifies as problematic may not align with the patient's own priorities or values.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98086" y="630634"/>
            <a:ext cx="5603140" cy="487660"/>
          </a:xfrm>
          <a:prstGeom prst="rect">
            <a:avLst/>
          </a:prstGeom>
          <a:noFill/>
          <a:ln/>
        </p:spPr>
        <p:txBody>
          <a:bodyPr wrap="none" lIns="0" tIns="0" rIns="0" bIns="0" rtlCol="0" anchor="t"/>
          <a:lstStyle/>
          <a:p>
            <a:pPr marL="0" indent="0" algn="l">
              <a:lnSpc>
                <a:spcPct val="104000"/>
              </a:lnSpc>
              <a:buNone/>
            </a:pPr>
            <a:r>
              <a:rPr lang="en-US" sz="3050" dirty="0">
                <a:solidFill>
                  <a:srgbClr val="FFFFFF"/>
                </a:solidFill>
                <a:latin typeface="Unbounded" pitchFamily="34" charset="0"/>
                <a:ea typeface="Unbounded" pitchFamily="34" charset="-122"/>
                <a:cs typeface="Unbounded" pitchFamily="34" charset="-120"/>
              </a:rPr>
              <a:t>Setting SMART Goals</a:t>
            </a:r>
            <a:endParaRPr lang="en-US" sz="3050" dirty="0"/>
          </a:p>
        </p:txBody>
      </p:sp>
      <p:sp>
        <p:nvSpPr>
          <p:cNvPr id="3" name="Text 1"/>
          <p:cNvSpPr/>
          <p:nvPr/>
        </p:nvSpPr>
        <p:spPr>
          <a:xfrm>
            <a:off x="698086" y="1433314"/>
            <a:ext cx="10795524" cy="517128"/>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Once problems are identified, effective goals are essential to give direction to the work. Poorly defined goals lead to frustration and drift. Use the SMART framework to ensure goals are clinically useful and motivating for the patient:</a:t>
            </a:r>
            <a:endParaRPr lang="en-US" sz="1300" dirty="0"/>
          </a:p>
        </p:txBody>
      </p:sp>
      <p:sp>
        <p:nvSpPr>
          <p:cNvPr id="4" name="Shape 2"/>
          <p:cNvSpPr/>
          <p:nvPr/>
        </p:nvSpPr>
        <p:spPr>
          <a:xfrm>
            <a:off x="698086" y="2127647"/>
            <a:ext cx="3493504" cy="2100362"/>
          </a:xfrm>
          <a:prstGeom prst="roundRect">
            <a:avLst>
              <a:gd name="adj" fmla="val 1184"/>
            </a:avLst>
          </a:prstGeom>
          <a:solidFill>
            <a:srgbClr val="304755"/>
          </a:solidFill>
          <a:ln/>
        </p:spPr>
        <p:txBody>
          <a:bodyPr/>
          <a:lstStyle/>
          <a:p>
            <a:endParaRPr lang="en-GB"/>
          </a:p>
        </p:txBody>
      </p:sp>
      <p:sp>
        <p:nvSpPr>
          <p:cNvPr id="5" name="Shape 3"/>
          <p:cNvSpPr/>
          <p:nvPr/>
        </p:nvSpPr>
        <p:spPr>
          <a:xfrm>
            <a:off x="863876" y="2293441"/>
            <a:ext cx="497371" cy="497384"/>
          </a:xfrm>
          <a:prstGeom prst="ellipse">
            <a:avLst/>
          </a:prstGeom>
          <a:solidFill>
            <a:srgbClr val="0A988B"/>
          </a:solidFill>
          <a:ln/>
        </p:spPr>
        <p:txBody>
          <a:bodyPr/>
          <a:lstStyle/>
          <a:p>
            <a:endParaRPr lang="en-GB"/>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0596" y="2430165"/>
            <a:ext cx="223832" cy="223838"/>
          </a:xfrm>
          <a:prstGeom prst="rect">
            <a:avLst/>
          </a:prstGeom>
        </p:spPr>
      </p:pic>
      <p:sp>
        <p:nvSpPr>
          <p:cNvPr id="7" name="Text 4"/>
          <p:cNvSpPr/>
          <p:nvPr/>
        </p:nvSpPr>
        <p:spPr>
          <a:xfrm>
            <a:off x="863876" y="2948285"/>
            <a:ext cx="1950691" cy="243780"/>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Unbounded" pitchFamily="34" charset="0"/>
                <a:ea typeface="Unbounded" pitchFamily="34" charset="-122"/>
                <a:cs typeface="Unbounded" pitchFamily="34" charset="-120"/>
              </a:rPr>
              <a:t>S — Specific</a:t>
            </a:r>
            <a:endParaRPr lang="en-US" sz="1500" dirty="0"/>
          </a:p>
        </p:txBody>
      </p:sp>
      <p:sp>
        <p:nvSpPr>
          <p:cNvPr id="8" name="Text 5"/>
          <p:cNvSpPr/>
          <p:nvPr/>
        </p:nvSpPr>
        <p:spPr>
          <a:xfrm>
            <a:off x="863876" y="3286522"/>
            <a:ext cx="3161923" cy="775692"/>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Clearly defined — what exactly will the patient do or achieve? Avoid vague aspirations.</a:t>
            </a:r>
            <a:endParaRPr lang="en-US" sz="1300" dirty="0"/>
          </a:p>
        </p:txBody>
      </p:sp>
      <p:sp>
        <p:nvSpPr>
          <p:cNvPr id="9" name="Shape 6"/>
          <p:cNvSpPr/>
          <p:nvPr/>
        </p:nvSpPr>
        <p:spPr>
          <a:xfrm>
            <a:off x="4349046" y="2127647"/>
            <a:ext cx="3493504" cy="2100362"/>
          </a:xfrm>
          <a:prstGeom prst="roundRect">
            <a:avLst>
              <a:gd name="adj" fmla="val 1184"/>
            </a:avLst>
          </a:prstGeom>
          <a:solidFill>
            <a:srgbClr val="304755"/>
          </a:solidFill>
          <a:ln/>
        </p:spPr>
        <p:txBody>
          <a:bodyPr/>
          <a:lstStyle/>
          <a:p>
            <a:endParaRPr lang="en-GB"/>
          </a:p>
        </p:txBody>
      </p:sp>
      <p:sp>
        <p:nvSpPr>
          <p:cNvPr id="10" name="Shape 7"/>
          <p:cNvSpPr/>
          <p:nvPr/>
        </p:nvSpPr>
        <p:spPr>
          <a:xfrm>
            <a:off x="4514836" y="2293441"/>
            <a:ext cx="497371" cy="497384"/>
          </a:xfrm>
          <a:prstGeom prst="ellipse">
            <a:avLst/>
          </a:prstGeom>
          <a:solidFill>
            <a:srgbClr val="0A988B"/>
          </a:solidFill>
          <a:ln/>
        </p:spPr>
        <p:txBody>
          <a:bodyPr/>
          <a:lstStyle/>
          <a:p>
            <a:endParaRPr lang="en-GB"/>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1556" y="2430165"/>
            <a:ext cx="223832" cy="223838"/>
          </a:xfrm>
          <a:prstGeom prst="rect">
            <a:avLst/>
          </a:prstGeom>
        </p:spPr>
      </p:pic>
      <p:sp>
        <p:nvSpPr>
          <p:cNvPr id="12" name="Text 8"/>
          <p:cNvSpPr/>
          <p:nvPr/>
        </p:nvSpPr>
        <p:spPr>
          <a:xfrm>
            <a:off x="4514836" y="2948285"/>
            <a:ext cx="1950691" cy="243780"/>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Unbounded" pitchFamily="34" charset="0"/>
                <a:ea typeface="Unbounded" pitchFamily="34" charset="-122"/>
                <a:cs typeface="Unbounded" pitchFamily="34" charset="-120"/>
              </a:rPr>
              <a:t>M — Measurable</a:t>
            </a:r>
            <a:endParaRPr lang="en-US" sz="1500" dirty="0"/>
          </a:p>
        </p:txBody>
      </p:sp>
      <p:sp>
        <p:nvSpPr>
          <p:cNvPr id="13" name="Text 9"/>
          <p:cNvSpPr/>
          <p:nvPr/>
        </p:nvSpPr>
        <p:spPr>
          <a:xfrm>
            <a:off x="4514836" y="3286522"/>
            <a:ext cx="3161923" cy="775692"/>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Progress can be tracked — how will both clinician and patient know the goal has been reached?</a:t>
            </a:r>
            <a:endParaRPr lang="en-US" sz="1300" dirty="0"/>
          </a:p>
        </p:txBody>
      </p:sp>
      <p:sp>
        <p:nvSpPr>
          <p:cNvPr id="14" name="Shape 10"/>
          <p:cNvSpPr/>
          <p:nvPr/>
        </p:nvSpPr>
        <p:spPr>
          <a:xfrm>
            <a:off x="8000006" y="2127647"/>
            <a:ext cx="3493603" cy="2100362"/>
          </a:xfrm>
          <a:prstGeom prst="roundRect">
            <a:avLst>
              <a:gd name="adj" fmla="val 1184"/>
            </a:avLst>
          </a:prstGeom>
          <a:solidFill>
            <a:srgbClr val="304755"/>
          </a:solidFill>
          <a:ln/>
        </p:spPr>
        <p:txBody>
          <a:bodyPr/>
          <a:lstStyle/>
          <a:p>
            <a:endParaRPr lang="en-GB"/>
          </a:p>
        </p:txBody>
      </p:sp>
      <p:sp>
        <p:nvSpPr>
          <p:cNvPr id="15" name="Shape 11"/>
          <p:cNvSpPr/>
          <p:nvPr/>
        </p:nvSpPr>
        <p:spPr>
          <a:xfrm>
            <a:off x="8165796" y="2293441"/>
            <a:ext cx="497371" cy="497384"/>
          </a:xfrm>
          <a:prstGeom prst="ellipse">
            <a:avLst/>
          </a:prstGeom>
          <a:solidFill>
            <a:srgbClr val="0A988B"/>
          </a:solidFill>
          <a:ln/>
        </p:spPr>
        <p:txBody>
          <a:bodyPr/>
          <a:lstStyle/>
          <a:p>
            <a:endParaRPr lang="en-GB"/>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02517" y="2430165"/>
            <a:ext cx="223832" cy="223838"/>
          </a:xfrm>
          <a:prstGeom prst="rect">
            <a:avLst/>
          </a:prstGeom>
        </p:spPr>
      </p:pic>
      <p:sp>
        <p:nvSpPr>
          <p:cNvPr id="17" name="Text 12"/>
          <p:cNvSpPr/>
          <p:nvPr/>
        </p:nvSpPr>
        <p:spPr>
          <a:xfrm>
            <a:off x="8165796" y="2948285"/>
            <a:ext cx="1950691" cy="243780"/>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Unbounded" pitchFamily="34" charset="0"/>
                <a:ea typeface="Unbounded" pitchFamily="34" charset="-122"/>
                <a:cs typeface="Unbounded" pitchFamily="34" charset="-120"/>
              </a:rPr>
              <a:t>A — Achievable</a:t>
            </a:r>
            <a:endParaRPr lang="en-US" sz="1500" dirty="0"/>
          </a:p>
        </p:txBody>
      </p:sp>
      <p:sp>
        <p:nvSpPr>
          <p:cNvPr id="18" name="Text 13"/>
          <p:cNvSpPr/>
          <p:nvPr/>
        </p:nvSpPr>
        <p:spPr>
          <a:xfrm>
            <a:off x="8165796" y="3286522"/>
            <a:ext cx="3162022" cy="517128"/>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Within the patient's realistic capacity, given their current circumstances and resources.</a:t>
            </a:r>
            <a:endParaRPr lang="en-US" sz="1300" dirty="0"/>
          </a:p>
        </p:txBody>
      </p:sp>
      <p:sp>
        <p:nvSpPr>
          <p:cNvPr id="19" name="Shape 14"/>
          <p:cNvSpPr/>
          <p:nvPr/>
        </p:nvSpPr>
        <p:spPr>
          <a:xfrm>
            <a:off x="698086" y="4385469"/>
            <a:ext cx="5318984" cy="1841798"/>
          </a:xfrm>
          <a:prstGeom prst="roundRect">
            <a:avLst>
              <a:gd name="adj" fmla="val 1350"/>
            </a:avLst>
          </a:prstGeom>
          <a:solidFill>
            <a:srgbClr val="304755"/>
          </a:solidFill>
          <a:ln/>
        </p:spPr>
        <p:txBody>
          <a:bodyPr/>
          <a:lstStyle/>
          <a:p>
            <a:endParaRPr lang="en-GB"/>
          </a:p>
        </p:txBody>
      </p:sp>
      <p:sp>
        <p:nvSpPr>
          <p:cNvPr id="20" name="Shape 15"/>
          <p:cNvSpPr/>
          <p:nvPr/>
        </p:nvSpPr>
        <p:spPr>
          <a:xfrm>
            <a:off x="863876" y="4551263"/>
            <a:ext cx="497371" cy="497384"/>
          </a:xfrm>
          <a:prstGeom prst="ellipse">
            <a:avLst/>
          </a:prstGeom>
          <a:solidFill>
            <a:srgbClr val="0A988B"/>
          </a:solidFill>
          <a:ln/>
        </p:spPr>
        <p:txBody>
          <a:bodyPr/>
          <a:lstStyle/>
          <a:p>
            <a:endParaRPr lang="en-GB"/>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0596" y="4687987"/>
            <a:ext cx="223832" cy="223838"/>
          </a:xfrm>
          <a:prstGeom prst="rect">
            <a:avLst/>
          </a:prstGeom>
        </p:spPr>
      </p:pic>
      <p:sp>
        <p:nvSpPr>
          <p:cNvPr id="22" name="Text 16"/>
          <p:cNvSpPr/>
          <p:nvPr/>
        </p:nvSpPr>
        <p:spPr>
          <a:xfrm>
            <a:off x="863876" y="5206107"/>
            <a:ext cx="1950691" cy="243780"/>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Unbounded" pitchFamily="34" charset="0"/>
                <a:ea typeface="Unbounded" pitchFamily="34" charset="-122"/>
                <a:cs typeface="Unbounded" pitchFamily="34" charset="-120"/>
              </a:rPr>
              <a:t>R — Realistic</a:t>
            </a:r>
            <a:endParaRPr lang="en-US" sz="1500" dirty="0"/>
          </a:p>
        </p:txBody>
      </p:sp>
      <p:sp>
        <p:nvSpPr>
          <p:cNvPr id="23" name="Text 17"/>
          <p:cNvSpPr/>
          <p:nvPr/>
        </p:nvSpPr>
        <p:spPr>
          <a:xfrm>
            <a:off x="863876" y="5544344"/>
            <a:ext cx="4987403" cy="517128"/>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Grounded in the patient's actual life situation — not what the clinician thinks is ideal.</a:t>
            </a:r>
            <a:endParaRPr lang="en-US" sz="1300" dirty="0"/>
          </a:p>
        </p:txBody>
      </p:sp>
      <p:sp>
        <p:nvSpPr>
          <p:cNvPr id="24" name="Shape 18"/>
          <p:cNvSpPr/>
          <p:nvPr/>
        </p:nvSpPr>
        <p:spPr>
          <a:xfrm>
            <a:off x="6174526" y="4385469"/>
            <a:ext cx="5319083" cy="1841798"/>
          </a:xfrm>
          <a:prstGeom prst="roundRect">
            <a:avLst>
              <a:gd name="adj" fmla="val 1350"/>
            </a:avLst>
          </a:prstGeom>
          <a:solidFill>
            <a:srgbClr val="304755"/>
          </a:solidFill>
          <a:ln/>
        </p:spPr>
        <p:txBody>
          <a:bodyPr/>
          <a:lstStyle/>
          <a:p>
            <a:endParaRPr lang="en-GB"/>
          </a:p>
        </p:txBody>
      </p:sp>
      <p:sp>
        <p:nvSpPr>
          <p:cNvPr id="25" name="Shape 19"/>
          <p:cNvSpPr/>
          <p:nvPr/>
        </p:nvSpPr>
        <p:spPr>
          <a:xfrm>
            <a:off x="6340316" y="4551263"/>
            <a:ext cx="497371" cy="497384"/>
          </a:xfrm>
          <a:prstGeom prst="ellipse">
            <a:avLst/>
          </a:prstGeom>
          <a:solidFill>
            <a:srgbClr val="0A988B"/>
          </a:solidFill>
          <a:ln/>
        </p:spPr>
        <p:txBody>
          <a:bodyPr/>
          <a:lstStyle/>
          <a:p>
            <a:endParaRPr lang="en-GB"/>
          </a:p>
        </p:txBody>
      </p:sp>
      <p:pic>
        <p:nvPicPr>
          <p:cNvPr id="2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77036" y="4687987"/>
            <a:ext cx="223832" cy="223838"/>
          </a:xfrm>
          <a:prstGeom prst="rect">
            <a:avLst/>
          </a:prstGeom>
        </p:spPr>
      </p:pic>
      <p:sp>
        <p:nvSpPr>
          <p:cNvPr id="27" name="Text 20"/>
          <p:cNvSpPr/>
          <p:nvPr/>
        </p:nvSpPr>
        <p:spPr>
          <a:xfrm>
            <a:off x="6340316" y="5206107"/>
            <a:ext cx="1977182" cy="243780"/>
          </a:xfrm>
          <a:prstGeom prst="rect">
            <a:avLst/>
          </a:prstGeom>
          <a:noFill/>
          <a:ln/>
        </p:spPr>
        <p:txBody>
          <a:bodyPr wrap="none" lIns="0" tIns="0" rIns="0" bIns="0" rtlCol="0" anchor="t"/>
          <a:lstStyle/>
          <a:p>
            <a:pPr marL="0" indent="0" algn="l">
              <a:lnSpc>
                <a:spcPct val="104000"/>
              </a:lnSpc>
              <a:buNone/>
            </a:pPr>
            <a:r>
              <a:rPr lang="en-US" sz="1500" dirty="0">
                <a:solidFill>
                  <a:srgbClr val="FFFFFF"/>
                </a:solidFill>
                <a:latin typeface="Unbounded" pitchFamily="34" charset="0"/>
                <a:ea typeface="Unbounded" pitchFamily="34" charset="-122"/>
                <a:cs typeface="Unbounded" pitchFamily="34" charset="-120"/>
              </a:rPr>
              <a:t>T — Time-Limited</a:t>
            </a:r>
            <a:endParaRPr lang="en-US" sz="1500" dirty="0"/>
          </a:p>
        </p:txBody>
      </p:sp>
      <p:sp>
        <p:nvSpPr>
          <p:cNvPr id="28" name="Text 21"/>
          <p:cNvSpPr/>
          <p:nvPr/>
        </p:nvSpPr>
        <p:spPr>
          <a:xfrm>
            <a:off x="6340316" y="5544344"/>
            <a:ext cx="4987503" cy="517128"/>
          </a:xfrm>
          <a:prstGeom prst="rect">
            <a:avLst/>
          </a:prstGeom>
          <a:noFill/>
          <a:ln/>
        </p:spPr>
        <p:txBody>
          <a:bodyPr wrap="square" lIns="0" tIns="0" rIns="0" bIns="0" rtlCol="0" anchor="t">
            <a:normAutofit/>
          </a:bodyPr>
          <a:lstStyle/>
          <a:p>
            <a:pPr marL="0" indent="0" algn="l">
              <a:lnSpc>
                <a:spcPct val="130000"/>
              </a:lnSpc>
              <a:buNone/>
            </a:pPr>
            <a:r>
              <a:rPr lang="en-US" sz="1300" dirty="0">
                <a:solidFill>
                  <a:srgbClr val="CAD6DE"/>
                </a:solidFill>
                <a:latin typeface="Cabin" pitchFamily="34" charset="0"/>
                <a:ea typeface="Cabin" pitchFamily="34" charset="-122"/>
                <a:cs typeface="Cabin" pitchFamily="34" charset="-120"/>
              </a:rPr>
              <a:t>Has a defined time frame — creates a sense of momentum and provides a natural review point.</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7619809" y="0"/>
            <a:ext cx="4571886" cy="6858000"/>
          </a:xfrm>
          <a:prstGeom prst="rect">
            <a:avLst/>
          </a:prstGeom>
          <a:solidFill>
            <a:srgbClr val="304755"/>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7707020" y="130770"/>
            <a:ext cx="4397463" cy="6596360"/>
          </a:xfrm>
          <a:prstGeom prst="rect">
            <a:avLst/>
          </a:prstGeom>
        </p:spPr>
      </p:pic>
      <p:sp>
        <p:nvSpPr>
          <p:cNvPr id="4" name="Text 1"/>
          <p:cNvSpPr/>
          <p:nvPr/>
        </p:nvSpPr>
        <p:spPr>
          <a:xfrm>
            <a:off x="698086" y="1122759"/>
            <a:ext cx="6223638" cy="1026517"/>
          </a:xfrm>
          <a:prstGeom prst="rect">
            <a:avLst/>
          </a:prstGeom>
          <a:noFill/>
          <a:ln/>
        </p:spPr>
        <p:txBody>
          <a:bodyPr wrap="square" lIns="0" tIns="0" rIns="0" bIns="0" rtlCol="0" anchor="t">
            <a:normAutofit/>
          </a:bodyPr>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Challenging Global Thinking</a:t>
            </a:r>
            <a:endParaRPr lang="en-US" sz="3200" dirty="0"/>
          </a:p>
        </p:txBody>
      </p:sp>
      <p:sp>
        <p:nvSpPr>
          <p:cNvPr id="5" name="Text 2"/>
          <p:cNvSpPr/>
          <p:nvPr/>
        </p:nvSpPr>
        <p:spPr>
          <a:xfrm>
            <a:off x="698086" y="2411016"/>
            <a:ext cx="6223638" cy="2150765"/>
          </a:xfrm>
          <a:prstGeom prst="rect">
            <a:avLst/>
          </a:prstGeom>
          <a:noFill/>
          <a:ln/>
        </p:spPr>
        <p:txBody>
          <a:bodyPr wrap="square" lIns="0" tIns="0" rIns="0" bIns="0" rtlCol="0" anchor="t">
            <a:normAutofit/>
          </a:bodyPr>
          <a:lstStyle/>
          <a:p>
            <a:pPr marL="0" indent="0" algn="l">
              <a:lnSpc>
                <a:spcPct val="133000"/>
              </a:lnSpc>
              <a:spcAft>
                <a:spcPts val="1500"/>
              </a:spcAft>
              <a:buNone/>
            </a:pPr>
            <a:r>
              <a:rPr lang="en-US" sz="1350" dirty="0">
                <a:solidFill>
                  <a:srgbClr val="CAD6DE"/>
                </a:solidFill>
                <a:latin typeface="Cabin" pitchFamily="34" charset="0"/>
                <a:ea typeface="Cabin" pitchFamily="34" charset="-122"/>
                <a:cs typeface="Cabin" pitchFamily="34" charset="-120"/>
              </a:rPr>
              <a:t>Global thinking refers to sweeping, absolute statements patients make about themselves, others, or the world — often rooted in distress and reinforced over time. These cognitive patterns are a major maintaining factor in anxiety and depression.</a:t>
            </a:r>
            <a:endParaRPr lang="en-US" sz="1350" dirty="0"/>
          </a:p>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There are many forms of negative global thinking, and several structured worksheet approaches exist to help patients examine and recalibrate these beliefs. In today's session, we will explore these in groups of three, working through examples drawn from real-world primary care presentations.</a:t>
            </a:r>
            <a:endParaRPr lang="en-US" sz="1350" dirty="0"/>
          </a:p>
        </p:txBody>
      </p:sp>
      <p:sp>
        <p:nvSpPr>
          <p:cNvPr id="6" name="Shape 3"/>
          <p:cNvSpPr/>
          <p:nvPr/>
        </p:nvSpPr>
        <p:spPr>
          <a:xfrm>
            <a:off x="698086" y="4758134"/>
            <a:ext cx="6223638" cy="977106"/>
          </a:xfrm>
          <a:prstGeom prst="roundRect">
            <a:avLst>
              <a:gd name="adj" fmla="val 2680"/>
            </a:avLst>
          </a:prstGeom>
          <a:solidFill>
            <a:srgbClr val="08786D"/>
          </a:solidFill>
          <a:ln/>
        </p:spPr>
        <p:txBody>
          <a:bodyPr/>
          <a:lstStyle/>
          <a:p>
            <a:endParaRPr lang="en-GB"/>
          </a:p>
        </p:txBody>
      </p:sp>
      <p:pic>
        <p:nvPicPr>
          <p:cNvPr id="7" name="Image 1" descr="preencoded.png"/>
          <p:cNvPicPr>
            <a:picLocks noChangeAspect="1"/>
          </p:cNvPicPr>
          <p:nvPr/>
        </p:nvPicPr>
        <p:blipFill>
          <a:blip r:embed="rId4"/>
          <a:stretch>
            <a:fillRect/>
          </a:stretch>
        </p:blipFill>
        <p:spPr>
          <a:xfrm>
            <a:off x="872607" y="5007570"/>
            <a:ext cx="218177" cy="174526"/>
          </a:xfrm>
          <a:prstGeom prst="rect">
            <a:avLst/>
          </a:prstGeom>
        </p:spPr>
      </p:pic>
      <p:sp>
        <p:nvSpPr>
          <p:cNvPr id="8" name="Text 4"/>
          <p:cNvSpPr/>
          <p:nvPr/>
        </p:nvSpPr>
        <p:spPr>
          <a:xfrm>
            <a:off x="1265305" y="4976217"/>
            <a:ext cx="5481897"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FFFFF"/>
                </a:solidFill>
                <a:latin typeface="Cabin" pitchFamily="34" charset="0"/>
                <a:ea typeface="Cabin" pitchFamily="34" charset="-122"/>
                <a:cs typeface="Cabin" pitchFamily="34" charset="-120"/>
              </a:rPr>
              <a:t>Worksheets in groups of three — apply the techniques to a patient scenario from your own practice.</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98086" y="582116"/>
            <a:ext cx="8643027"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Common Thinking Errors — Part I</a:t>
            </a:r>
            <a:endParaRPr lang="en-US" sz="3200" dirty="0"/>
          </a:p>
        </p:txBody>
      </p:sp>
      <p:sp>
        <p:nvSpPr>
          <p:cNvPr id="3" name="Text 1"/>
          <p:cNvSpPr/>
          <p:nvPr/>
        </p:nvSpPr>
        <p:spPr>
          <a:xfrm>
            <a:off x="698086" y="1444427"/>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These cognitive distortions are frequently encountered in primary care consultations. Recognising them is the first step towards helping patients challenge them:</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199184"/>
            <a:ext cx="3482094" cy="2090638"/>
          </a:xfrm>
          <a:prstGeom prst="rect">
            <a:avLst/>
          </a:prstGeom>
        </p:spPr>
      </p:pic>
      <p:sp>
        <p:nvSpPr>
          <p:cNvPr id="5" name="Text 2"/>
          <p:cNvSpPr/>
          <p:nvPr/>
        </p:nvSpPr>
        <p:spPr>
          <a:xfrm>
            <a:off x="2334410" y="2330053"/>
            <a:ext cx="209446" cy="261739"/>
          </a:xfrm>
          <a:prstGeom prst="rect">
            <a:avLst/>
          </a:prstGeom>
          <a:noFill/>
          <a:ln/>
        </p:spPr>
        <p:txBody>
          <a:bodyPr wrap="none" lIns="0" tIns="0" rIns="0" bIns="0" rtlCol="0" anchor="ctr"/>
          <a:lstStyle/>
          <a:p>
            <a:pPr marL="0" indent="0" algn="ctr">
              <a:lnSpc>
                <a:spcPct val="100000"/>
              </a:lnSpc>
              <a:buNone/>
            </a:pPr>
            <a:r>
              <a:rPr lang="en-US" sz="1600" dirty="0">
                <a:solidFill>
                  <a:srgbClr val="FFFFFF"/>
                </a:solidFill>
                <a:latin typeface="Unbounded" pitchFamily="34" charset="0"/>
                <a:ea typeface="Unbounded" pitchFamily="34" charset="-122"/>
                <a:cs typeface="Unbounded" pitchFamily="34" charset="-120"/>
              </a:rPr>
              <a:t>1</a:t>
            </a:r>
            <a:endParaRPr lang="en-US" sz="1600" dirty="0"/>
          </a:p>
        </p:txBody>
      </p:sp>
      <p:sp>
        <p:nvSpPr>
          <p:cNvPr id="6" name="Text 3"/>
          <p:cNvSpPr/>
          <p:nvPr/>
        </p:nvSpPr>
        <p:spPr>
          <a:xfrm>
            <a:off x="891657" y="2897287"/>
            <a:ext cx="2742536"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All-or-Nothing Thinking</a:t>
            </a:r>
            <a:endParaRPr lang="en-US" sz="1600" dirty="0"/>
          </a:p>
        </p:txBody>
      </p:sp>
      <p:sp>
        <p:nvSpPr>
          <p:cNvPr id="7" name="Text 4"/>
          <p:cNvSpPr/>
          <p:nvPr/>
        </p:nvSpPr>
        <p:spPr>
          <a:xfrm>
            <a:off x="891657" y="3258641"/>
            <a:ext cx="3094952"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Seeing situations in black-and-white terms, with no middle ground. "I either do it perfectly or I've failed completely."</a:t>
            </a:r>
            <a:endParaRPr lang="en-US" sz="13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4701" y="2199184"/>
            <a:ext cx="3482193" cy="2090638"/>
          </a:xfrm>
          <a:prstGeom prst="rect">
            <a:avLst/>
          </a:prstGeom>
        </p:spPr>
      </p:pic>
      <p:sp>
        <p:nvSpPr>
          <p:cNvPr id="9" name="Text 5"/>
          <p:cNvSpPr/>
          <p:nvPr/>
        </p:nvSpPr>
        <p:spPr>
          <a:xfrm>
            <a:off x="5991026" y="2330053"/>
            <a:ext cx="209446" cy="261739"/>
          </a:xfrm>
          <a:prstGeom prst="rect">
            <a:avLst/>
          </a:prstGeom>
          <a:noFill/>
          <a:ln/>
        </p:spPr>
        <p:txBody>
          <a:bodyPr wrap="none" lIns="0" tIns="0" rIns="0" bIns="0" rtlCol="0" anchor="ctr"/>
          <a:lstStyle/>
          <a:p>
            <a:pPr marL="0" indent="0" algn="ctr">
              <a:lnSpc>
                <a:spcPct val="100000"/>
              </a:lnSpc>
              <a:buNone/>
            </a:pPr>
            <a:r>
              <a:rPr lang="en-US" sz="1600" dirty="0">
                <a:solidFill>
                  <a:srgbClr val="FFFFFF"/>
                </a:solidFill>
                <a:latin typeface="Unbounded" pitchFamily="34" charset="0"/>
                <a:ea typeface="Unbounded" pitchFamily="34" charset="-122"/>
                <a:cs typeface="Unbounded" pitchFamily="34" charset="-120"/>
              </a:rPr>
              <a:t>2</a:t>
            </a:r>
            <a:endParaRPr lang="en-US" sz="1600" dirty="0"/>
          </a:p>
        </p:txBody>
      </p:sp>
      <p:sp>
        <p:nvSpPr>
          <p:cNvPr id="10" name="Text 6"/>
          <p:cNvSpPr/>
          <p:nvPr/>
        </p:nvSpPr>
        <p:spPr>
          <a:xfrm>
            <a:off x="4548272" y="2897287"/>
            <a:ext cx="206102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Overgeneralising</a:t>
            </a:r>
            <a:endParaRPr lang="en-US" sz="1600" dirty="0"/>
          </a:p>
        </p:txBody>
      </p:sp>
      <p:sp>
        <p:nvSpPr>
          <p:cNvPr id="11" name="Text 7"/>
          <p:cNvSpPr/>
          <p:nvPr/>
        </p:nvSpPr>
        <p:spPr>
          <a:xfrm>
            <a:off x="4548272" y="3258641"/>
            <a:ext cx="30950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Drawing broad conclusions from a single event. "This always happens to me. Nothing ever works out."</a:t>
            </a:r>
            <a:endParaRPr lang="en-US" sz="13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1416" y="2199184"/>
            <a:ext cx="3482193" cy="2090638"/>
          </a:xfrm>
          <a:prstGeom prst="rect">
            <a:avLst/>
          </a:prstGeom>
        </p:spPr>
      </p:pic>
      <p:sp>
        <p:nvSpPr>
          <p:cNvPr id="13" name="Text 8"/>
          <p:cNvSpPr/>
          <p:nvPr/>
        </p:nvSpPr>
        <p:spPr>
          <a:xfrm>
            <a:off x="9647740" y="2330053"/>
            <a:ext cx="209446" cy="261739"/>
          </a:xfrm>
          <a:prstGeom prst="rect">
            <a:avLst/>
          </a:prstGeom>
          <a:noFill/>
          <a:ln/>
        </p:spPr>
        <p:txBody>
          <a:bodyPr wrap="none" lIns="0" tIns="0" rIns="0" bIns="0" rtlCol="0" anchor="ctr"/>
          <a:lstStyle/>
          <a:p>
            <a:pPr marL="0" indent="0" algn="ctr">
              <a:lnSpc>
                <a:spcPct val="100000"/>
              </a:lnSpc>
              <a:buNone/>
            </a:pPr>
            <a:r>
              <a:rPr lang="en-US" sz="1600" dirty="0">
                <a:solidFill>
                  <a:srgbClr val="FFFFFF"/>
                </a:solidFill>
                <a:latin typeface="Unbounded" pitchFamily="34" charset="0"/>
                <a:ea typeface="Unbounded" pitchFamily="34" charset="-122"/>
                <a:cs typeface="Unbounded" pitchFamily="34" charset="-120"/>
              </a:rPr>
              <a:t>3</a:t>
            </a:r>
            <a:endParaRPr lang="en-US" sz="1600" dirty="0"/>
          </a:p>
        </p:txBody>
      </p:sp>
      <p:sp>
        <p:nvSpPr>
          <p:cNvPr id="14" name="Text 9"/>
          <p:cNvSpPr/>
          <p:nvPr/>
        </p:nvSpPr>
        <p:spPr>
          <a:xfrm>
            <a:off x="8204987" y="2897287"/>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Mental Filter</a:t>
            </a:r>
            <a:endParaRPr lang="en-US" sz="1600" dirty="0"/>
          </a:p>
        </p:txBody>
      </p:sp>
      <p:sp>
        <p:nvSpPr>
          <p:cNvPr id="15" name="Text 10"/>
          <p:cNvSpPr/>
          <p:nvPr/>
        </p:nvSpPr>
        <p:spPr>
          <a:xfrm>
            <a:off x="8204987" y="3258641"/>
            <a:ext cx="30950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Focusing exclusively on one negative detail whilst ignoring the broader picture — selective abstraction.</a:t>
            </a:r>
            <a:endParaRPr lang="en-US" sz="135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8086" y="4464348"/>
            <a:ext cx="5310452" cy="1811437"/>
          </a:xfrm>
          <a:prstGeom prst="rect">
            <a:avLst/>
          </a:prstGeom>
        </p:spPr>
      </p:pic>
      <p:sp>
        <p:nvSpPr>
          <p:cNvPr id="17" name="Text 11"/>
          <p:cNvSpPr/>
          <p:nvPr/>
        </p:nvSpPr>
        <p:spPr>
          <a:xfrm>
            <a:off x="3248589" y="4595217"/>
            <a:ext cx="209446" cy="261739"/>
          </a:xfrm>
          <a:prstGeom prst="rect">
            <a:avLst/>
          </a:prstGeom>
          <a:noFill/>
          <a:ln/>
        </p:spPr>
        <p:txBody>
          <a:bodyPr wrap="none" lIns="0" tIns="0" rIns="0" bIns="0" rtlCol="0" anchor="ctr"/>
          <a:lstStyle/>
          <a:p>
            <a:pPr marL="0" indent="0" algn="ctr">
              <a:lnSpc>
                <a:spcPct val="100000"/>
              </a:lnSpc>
              <a:buNone/>
            </a:pPr>
            <a:r>
              <a:rPr lang="en-US" sz="1600" dirty="0">
                <a:solidFill>
                  <a:srgbClr val="FFFFFF"/>
                </a:solidFill>
                <a:latin typeface="Unbounded" pitchFamily="34" charset="0"/>
                <a:ea typeface="Unbounded" pitchFamily="34" charset="-122"/>
                <a:cs typeface="Unbounded" pitchFamily="34" charset="-120"/>
              </a:rPr>
              <a:t>4</a:t>
            </a:r>
            <a:endParaRPr lang="en-US" sz="1600" dirty="0"/>
          </a:p>
        </p:txBody>
      </p:sp>
      <p:sp>
        <p:nvSpPr>
          <p:cNvPr id="18" name="Text 12"/>
          <p:cNvSpPr/>
          <p:nvPr/>
        </p:nvSpPr>
        <p:spPr>
          <a:xfrm>
            <a:off x="891657" y="5162451"/>
            <a:ext cx="2943945"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Jumping to Conclusions</a:t>
            </a:r>
            <a:endParaRPr lang="en-US" sz="1600" dirty="0"/>
          </a:p>
        </p:txBody>
      </p:sp>
      <p:sp>
        <p:nvSpPr>
          <p:cNvPr id="19" name="Text 13"/>
          <p:cNvSpPr/>
          <p:nvPr/>
        </p:nvSpPr>
        <p:spPr>
          <a:xfrm>
            <a:off x="891657" y="5523805"/>
            <a:ext cx="4923310"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Catastrophising, mind-reading ("I know what they're thinking"), or fortune-telling ("I know it will go wrong").</a:t>
            </a:r>
            <a:endParaRPr lang="en-US" sz="135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83059" y="4464348"/>
            <a:ext cx="5310551" cy="1811437"/>
          </a:xfrm>
          <a:prstGeom prst="rect">
            <a:avLst/>
          </a:prstGeom>
        </p:spPr>
      </p:pic>
      <p:sp>
        <p:nvSpPr>
          <p:cNvPr id="21" name="Text 14"/>
          <p:cNvSpPr/>
          <p:nvPr/>
        </p:nvSpPr>
        <p:spPr>
          <a:xfrm>
            <a:off x="8733562" y="4595217"/>
            <a:ext cx="209446" cy="261739"/>
          </a:xfrm>
          <a:prstGeom prst="rect">
            <a:avLst/>
          </a:prstGeom>
          <a:noFill/>
          <a:ln/>
        </p:spPr>
        <p:txBody>
          <a:bodyPr wrap="none" lIns="0" tIns="0" rIns="0" bIns="0" rtlCol="0" anchor="ctr"/>
          <a:lstStyle/>
          <a:p>
            <a:pPr marL="0" indent="0" algn="ctr">
              <a:lnSpc>
                <a:spcPct val="100000"/>
              </a:lnSpc>
              <a:buNone/>
            </a:pPr>
            <a:r>
              <a:rPr lang="en-US" sz="1600" dirty="0">
                <a:solidFill>
                  <a:srgbClr val="FFFFFF"/>
                </a:solidFill>
                <a:latin typeface="Unbounded" pitchFamily="34" charset="0"/>
                <a:ea typeface="Unbounded" pitchFamily="34" charset="-122"/>
                <a:cs typeface="Unbounded" pitchFamily="34" charset="-120"/>
              </a:rPr>
              <a:t>5</a:t>
            </a:r>
            <a:endParaRPr lang="en-US" sz="1600" dirty="0"/>
          </a:p>
        </p:txBody>
      </p:sp>
      <p:sp>
        <p:nvSpPr>
          <p:cNvPr id="22" name="Text 15"/>
          <p:cNvSpPr/>
          <p:nvPr/>
        </p:nvSpPr>
        <p:spPr>
          <a:xfrm>
            <a:off x="6376630" y="5162451"/>
            <a:ext cx="3063005"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Magnifying or Minimising</a:t>
            </a:r>
            <a:endParaRPr lang="en-US" sz="1600" dirty="0"/>
          </a:p>
        </p:txBody>
      </p:sp>
      <p:sp>
        <p:nvSpPr>
          <p:cNvPr id="23" name="Text 16"/>
          <p:cNvSpPr/>
          <p:nvPr/>
        </p:nvSpPr>
        <p:spPr>
          <a:xfrm>
            <a:off x="6376630" y="5523805"/>
            <a:ext cx="4923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Blowing negatives out of proportion whilst shrinking positives — sometimes called the "binocular trick".</a:t>
            </a:r>
            <a:endParaRPr lang="en-US"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98086" y="537865"/>
            <a:ext cx="7544107" cy="436265"/>
          </a:xfrm>
          <a:prstGeom prst="rect">
            <a:avLst/>
          </a:prstGeom>
          <a:noFill/>
          <a:ln/>
        </p:spPr>
        <p:txBody>
          <a:bodyPr wrap="none" lIns="0" tIns="0" rIns="0" bIns="0" rtlCol="0" anchor="t"/>
          <a:lstStyle/>
          <a:p>
            <a:pPr marL="0" indent="0" algn="l">
              <a:lnSpc>
                <a:spcPct val="104000"/>
              </a:lnSpc>
              <a:buNone/>
            </a:pPr>
            <a:r>
              <a:rPr lang="en-US" sz="2700" dirty="0">
                <a:solidFill>
                  <a:srgbClr val="FFFFFF"/>
                </a:solidFill>
                <a:latin typeface="Unbounded" pitchFamily="34" charset="0"/>
                <a:ea typeface="Unbounded" pitchFamily="34" charset="-122"/>
                <a:cs typeface="Unbounded" pitchFamily="34" charset="-120"/>
              </a:rPr>
              <a:t>Common Thinking Errors — Part II</a:t>
            </a:r>
            <a:endParaRPr lang="en-US" sz="2700" dirty="0"/>
          </a:p>
        </p:txBody>
      </p:sp>
      <p:sp>
        <p:nvSpPr>
          <p:cNvPr id="3" name="Text 1"/>
          <p:cNvSpPr/>
          <p:nvPr/>
        </p:nvSpPr>
        <p:spPr>
          <a:xfrm>
            <a:off x="698086" y="1226344"/>
            <a:ext cx="11405108" cy="219472"/>
          </a:xfrm>
          <a:prstGeom prst="rect">
            <a:avLst/>
          </a:prstGeom>
          <a:noFill/>
          <a:ln/>
        </p:spPr>
        <p:txBody>
          <a:bodyPr wrap="none" lIns="0" tIns="0" rIns="0" bIns="0" rtlCol="0" anchor="t"/>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Further cognitive distortions that commonly underlie low mood, anxiety, and interpersonal difficulties in primary care patients:</a:t>
            </a:r>
            <a:endParaRPr lang="en-US" sz="11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1587599"/>
            <a:ext cx="5334660" cy="1493441"/>
          </a:xfrm>
          <a:prstGeom prst="rect">
            <a:avLst/>
          </a:prstGeom>
        </p:spPr>
      </p:pic>
      <p:sp>
        <p:nvSpPr>
          <p:cNvPr id="5" name="Text 2"/>
          <p:cNvSpPr/>
          <p:nvPr/>
        </p:nvSpPr>
        <p:spPr>
          <a:xfrm>
            <a:off x="3276419" y="1698823"/>
            <a:ext cx="177994" cy="222548"/>
          </a:xfrm>
          <a:prstGeom prst="rect">
            <a:avLst/>
          </a:prstGeom>
          <a:noFill/>
          <a:ln/>
        </p:spPr>
        <p:txBody>
          <a:bodyPr wrap="none" lIns="0" tIns="0" rIns="0" bIns="0" rtlCol="0" anchor="ctr"/>
          <a:lstStyle/>
          <a:p>
            <a:pPr marL="0" indent="0" algn="ctr">
              <a:lnSpc>
                <a:spcPct val="100000"/>
              </a:lnSpc>
              <a:buNone/>
            </a:pPr>
            <a:r>
              <a:rPr lang="en-US" sz="1400" dirty="0">
                <a:solidFill>
                  <a:srgbClr val="FFFFFF"/>
                </a:solidFill>
                <a:latin typeface="Unbounded" pitchFamily="34" charset="0"/>
                <a:ea typeface="Unbounded" pitchFamily="34" charset="-122"/>
                <a:cs typeface="Unbounded" pitchFamily="34" charset="-120"/>
              </a:rPr>
              <a:t>1</a:t>
            </a:r>
            <a:endParaRPr lang="en-US" sz="1400" dirty="0"/>
          </a:p>
        </p:txBody>
      </p:sp>
      <p:sp>
        <p:nvSpPr>
          <p:cNvPr id="6" name="Text 3"/>
          <p:cNvSpPr/>
          <p:nvPr/>
        </p:nvSpPr>
        <p:spPr>
          <a:xfrm>
            <a:off x="865464" y="2181027"/>
            <a:ext cx="2195656" cy="218083"/>
          </a:xfrm>
          <a:prstGeom prst="rect">
            <a:avLst/>
          </a:prstGeom>
          <a:noFill/>
          <a:ln/>
        </p:spPr>
        <p:txBody>
          <a:bodyPr wrap="none" lIns="0" tIns="0" rIns="0" bIns="0" rtlCol="0" anchor="t"/>
          <a:lstStyle/>
          <a:p>
            <a:pPr marL="0" indent="0" algn="l">
              <a:lnSpc>
                <a:spcPct val="104000"/>
              </a:lnSpc>
              <a:buNone/>
            </a:pPr>
            <a:r>
              <a:rPr lang="en-US" sz="1350" dirty="0">
                <a:solidFill>
                  <a:srgbClr val="CAD6DE"/>
                </a:solidFill>
                <a:latin typeface="Unbounded" pitchFamily="34" charset="0"/>
                <a:ea typeface="Unbounded" pitchFamily="34" charset="-122"/>
                <a:cs typeface="Unbounded" pitchFamily="34" charset="-120"/>
              </a:rPr>
              <a:t>Emotional Reasoning</a:t>
            </a:r>
            <a:endParaRPr lang="en-US" sz="1350" dirty="0"/>
          </a:p>
        </p:txBody>
      </p:sp>
      <p:sp>
        <p:nvSpPr>
          <p:cNvPr id="7" name="Text 4"/>
          <p:cNvSpPr/>
          <p:nvPr/>
        </p:nvSpPr>
        <p:spPr>
          <a:xfrm>
            <a:off x="865464" y="2474714"/>
            <a:ext cx="4999905"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Taking feelings as facts. "I feel stupid, therefore I must be stupid." Emotions are treated as evidence rather than responses.</a:t>
            </a:r>
            <a:endParaRPr lang="en-US" sz="11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8850" y="1587599"/>
            <a:ext cx="5334760" cy="1493441"/>
          </a:xfrm>
          <a:prstGeom prst="rect">
            <a:avLst/>
          </a:prstGeom>
        </p:spPr>
      </p:pic>
      <p:sp>
        <p:nvSpPr>
          <p:cNvPr id="9" name="Text 5"/>
          <p:cNvSpPr/>
          <p:nvPr/>
        </p:nvSpPr>
        <p:spPr>
          <a:xfrm>
            <a:off x="8737183" y="1698823"/>
            <a:ext cx="177994" cy="222548"/>
          </a:xfrm>
          <a:prstGeom prst="rect">
            <a:avLst/>
          </a:prstGeom>
          <a:noFill/>
          <a:ln/>
        </p:spPr>
        <p:txBody>
          <a:bodyPr wrap="none" lIns="0" tIns="0" rIns="0" bIns="0" rtlCol="0" anchor="ctr"/>
          <a:lstStyle/>
          <a:p>
            <a:pPr marL="0" indent="0" algn="ctr">
              <a:lnSpc>
                <a:spcPct val="100000"/>
              </a:lnSpc>
              <a:buNone/>
            </a:pPr>
            <a:r>
              <a:rPr lang="en-US" sz="1400" dirty="0">
                <a:solidFill>
                  <a:srgbClr val="FFFFFF"/>
                </a:solidFill>
                <a:latin typeface="Unbounded" pitchFamily="34" charset="0"/>
                <a:ea typeface="Unbounded" pitchFamily="34" charset="-122"/>
                <a:cs typeface="Unbounded" pitchFamily="34" charset="-120"/>
              </a:rPr>
              <a:t>2</a:t>
            </a:r>
            <a:endParaRPr lang="en-US" sz="1400" dirty="0"/>
          </a:p>
        </p:txBody>
      </p:sp>
      <p:sp>
        <p:nvSpPr>
          <p:cNvPr id="10" name="Text 6"/>
          <p:cNvSpPr/>
          <p:nvPr/>
        </p:nvSpPr>
        <p:spPr>
          <a:xfrm>
            <a:off x="6326228" y="2181027"/>
            <a:ext cx="1999605" cy="218083"/>
          </a:xfrm>
          <a:prstGeom prst="rect">
            <a:avLst/>
          </a:prstGeom>
          <a:noFill/>
          <a:ln/>
        </p:spPr>
        <p:txBody>
          <a:bodyPr wrap="none" lIns="0" tIns="0" rIns="0" bIns="0" rtlCol="0" anchor="t"/>
          <a:lstStyle/>
          <a:p>
            <a:pPr marL="0" indent="0" algn="l">
              <a:lnSpc>
                <a:spcPct val="104000"/>
              </a:lnSpc>
              <a:buNone/>
            </a:pPr>
            <a:r>
              <a:rPr lang="en-US" sz="1350" dirty="0">
                <a:solidFill>
                  <a:srgbClr val="CAD6DE"/>
                </a:solidFill>
                <a:latin typeface="Unbounded" pitchFamily="34" charset="0"/>
                <a:ea typeface="Unbounded" pitchFamily="34" charset="-122"/>
                <a:cs typeface="Unbounded" pitchFamily="34" charset="-120"/>
              </a:rPr>
              <a:t>Shoulds and Musts</a:t>
            </a:r>
            <a:endParaRPr lang="en-US" sz="1350" dirty="0"/>
          </a:p>
        </p:txBody>
      </p:sp>
      <p:sp>
        <p:nvSpPr>
          <p:cNvPr id="11" name="Text 7"/>
          <p:cNvSpPr/>
          <p:nvPr/>
        </p:nvSpPr>
        <p:spPr>
          <a:xfrm>
            <a:off x="6326228" y="2474714"/>
            <a:ext cx="5000004"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Rigid rules that generate guilt and frustration. "I should always cope." "I must never make mistakes."</a:t>
            </a:r>
            <a:endParaRPr lang="en-US" sz="11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3207147"/>
            <a:ext cx="5334660" cy="1493441"/>
          </a:xfrm>
          <a:prstGeom prst="rect">
            <a:avLst/>
          </a:prstGeom>
        </p:spPr>
      </p:pic>
      <p:sp>
        <p:nvSpPr>
          <p:cNvPr id="13" name="Text 8"/>
          <p:cNvSpPr/>
          <p:nvPr/>
        </p:nvSpPr>
        <p:spPr>
          <a:xfrm>
            <a:off x="3276419" y="3318371"/>
            <a:ext cx="177994" cy="222548"/>
          </a:xfrm>
          <a:prstGeom prst="rect">
            <a:avLst/>
          </a:prstGeom>
          <a:noFill/>
          <a:ln/>
        </p:spPr>
        <p:txBody>
          <a:bodyPr wrap="none" lIns="0" tIns="0" rIns="0" bIns="0" rtlCol="0" anchor="ctr"/>
          <a:lstStyle/>
          <a:p>
            <a:pPr marL="0" indent="0" algn="ctr">
              <a:lnSpc>
                <a:spcPct val="100000"/>
              </a:lnSpc>
              <a:buNone/>
            </a:pPr>
            <a:r>
              <a:rPr lang="en-US" sz="1400" dirty="0">
                <a:solidFill>
                  <a:srgbClr val="FFFFFF"/>
                </a:solidFill>
                <a:latin typeface="Unbounded" pitchFamily="34" charset="0"/>
                <a:ea typeface="Unbounded" pitchFamily="34" charset="-122"/>
                <a:cs typeface="Unbounded" pitchFamily="34" charset="-120"/>
              </a:rPr>
              <a:t>3</a:t>
            </a:r>
            <a:endParaRPr lang="en-US" sz="1400" dirty="0"/>
          </a:p>
        </p:txBody>
      </p:sp>
      <p:sp>
        <p:nvSpPr>
          <p:cNvPr id="14" name="Text 9"/>
          <p:cNvSpPr/>
          <p:nvPr/>
        </p:nvSpPr>
        <p:spPr>
          <a:xfrm>
            <a:off x="865464" y="3800574"/>
            <a:ext cx="1745413" cy="218083"/>
          </a:xfrm>
          <a:prstGeom prst="rect">
            <a:avLst/>
          </a:prstGeom>
          <a:noFill/>
          <a:ln/>
        </p:spPr>
        <p:txBody>
          <a:bodyPr wrap="none" lIns="0" tIns="0" rIns="0" bIns="0" rtlCol="0" anchor="t"/>
          <a:lstStyle/>
          <a:p>
            <a:pPr marL="0" indent="0" algn="l">
              <a:lnSpc>
                <a:spcPct val="104000"/>
              </a:lnSpc>
              <a:buNone/>
            </a:pPr>
            <a:r>
              <a:rPr lang="en-US" sz="1350" dirty="0">
                <a:solidFill>
                  <a:srgbClr val="CAD6DE"/>
                </a:solidFill>
                <a:latin typeface="Unbounded" pitchFamily="34" charset="0"/>
                <a:ea typeface="Unbounded" pitchFamily="34" charset="-122"/>
                <a:cs typeface="Unbounded" pitchFamily="34" charset="-120"/>
              </a:rPr>
              <a:t>Labelling</a:t>
            </a:r>
            <a:endParaRPr lang="en-US" sz="1350" dirty="0"/>
          </a:p>
        </p:txBody>
      </p:sp>
      <p:sp>
        <p:nvSpPr>
          <p:cNvPr id="15" name="Text 10"/>
          <p:cNvSpPr/>
          <p:nvPr/>
        </p:nvSpPr>
        <p:spPr>
          <a:xfrm>
            <a:off x="865464" y="4094262"/>
            <a:ext cx="4999905"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Attaching a global, fixed label to oneself or others based on a single event. "I'm a failure." "He's an idiot."</a:t>
            </a:r>
            <a:endParaRPr lang="en-US" sz="115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8850" y="3207147"/>
            <a:ext cx="5334760" cy="1493441"/>
          </a:xfrm>
          <a:prstGeom prst="rect">
            <a:avLst/>
          </a:prstGeom>
        </p:spPr>
      </p:pic>
      <p:sp>
        <p:nvSpPr>
          <p:cNvPr id="17" name="Text 11"/>
          <p:cNvSpPr/>
          <p:nvPr/>
        </p:nvSpPr>
        <p:spPr>
          <a:xfrm>
            <a:off x="8737183" y="3318371"/>
            <a:ext cx="177994" cy="222548"/>
          </a:xfrm>
          <a:prstGeom prst="rect">
            <a:avLst/>
          </a:prstGeom>
          <a:noFill/>
          <a:ln/>
        </p:spPr>
        <p:txBody>
          <a:bodyPr wrap="none" lIns="0" tIns="0" rIns="0" bIns="0" rtlCol="0" anchor="ctr"/>
          <a:lstStyle/>
          <a:p>
            <a:pPr marL="0" indent="0" algn="ctr">
              <a:lnSpc>
                <a:spcPct val="100000"/>
              </a:lnSpc>
              <a:buNone/>
            </a:pPr>
            <a:r>
              <a:rPr lang="en-US" sz="1400" dirty="0">
                <a:solidFill>
                  <a:srgbClr val="FFFFFF"/>
                </a:solidFill>
                <a:latin typeface="Unbounded" pitchFamily="34" charset="0"/>
                <a:ea typeface="Unbounded" pitchFamily="34" charset="-122"/>
                <a:cs typeface="Unbounded" pitchFamily="34" charset="-120"/>
              </a:rPr>
              <a:t>4</a:t>
            </a:r>
            <a:endParaRPr lang="en-US" sz="1400" dirty="0"/>
          </a:p>
        </p:txBody>
      </p:sp>
      <p:sp>
        <p:nvSpPr>
          <p:cNvPr id="18" name="Text 12"/>
          <p:cNvSpPr/>
          <p:nvPr/>
        </p:nvSpPr>
        <p:spPr>
          <a:xfrm>
            <a:off x="6326228" y="3800574"/>
            <a:ext cx="1745413" cy="218083"/>
          </a:xfrm>
          <a:prstGeom prst="rect">
            <a:avLst/>
          </a:prstGeom>
          <a:noFill/>
          <a:ln/>
        </p:spPr>
        <p:txBody>
          <a:bodyPr wrap="none" lIns="0" tIns="0" rIns="0" bIns="0" rtlCol="0" anchor="t"/>
          <a:lstStyle/>
          <a:p>
            <a:pPr marL="0" indent="0" algn="l">
              <a:lnSpc>
                <a:spcPct val="104000"/>
              </a:lnSpc>
              <a:buNone/>
            </a:pPr>
            <a:r>
              <a:rPr lang="en-US" sz="1350" dirty="0">
                <a:solidFill>
                  <a:srgbClr val="CAD6DE"/>
                </a:solidFill>
                <a:latin typeface="Unbounded" pitchFamily="34" charset="0"/>
                <a:ea typeface="Unbounded" pitchFamily="34" charset="-122"/>
                <a:cs typeface="Unbounded" pitchFamily="34" charset="-120"/>
              </a:rPr>
              <a:t>Personalising</a:t>
            </a:r>
            <a:endParaRPr lang="en-US" sz="1350" dirty="0"/>
          </a:p>
        </p:txBody>
      </p:sp>
      <p:sp>
        <p:nvSpPr>
          <p:cNvPr id="19" name="Text 13"/>
          <p:cNvSpPr/>
          <p:nvPr/>
        </p:nvSpPr>
        <p:spPr>
          <a:xfrm>
            <a:off x="6326228" y="4094262"/>
            <a:ext cx="5000004"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Taking excessive responsibility for events outside one's control. "If I'd done more, this wouldn't have happened."</a:t>
            </a:r>
            <a:endParaRPr lang="en-US" sz="115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4826695"/>
            <a:ext cx="5334660" cy="1493441"/>
          </a:xfrm>
          <a:prstGeom prst="rect">
            <a:avLst/>
          </a:prstGeom>
        </p:spPr>
      </p:pic>
      <p:sp>
        <p:nvSpPr>
          <p:cNvPr id="21" name="Text 14"/>
          <p:cNvSpPr/>
          <p:nvPr/>
        </p:nvSpPr>
        <p:spPr>
          <a:xfrm>
            <a:off x="3276419" y="4937919"/>
            <a:ext cx="177994" cy="222548"/>
          </a:xfrm>
          <a:prstGeom prst="rect">
            <a:avLst/>
          </a:prstGeom>
          <a:noFill/>
          <a:ln/>
        </p:spPr>
        <p:txBody>
          <a:bodyPr wrap="none" lIns="0" tIns="0" rIns="0" bIns="0" rtlCol="0" anchor="ctr"/>
          <a:lstStyle/>
          <a:p>
            <a:pPr marL="0" indent="0" algn="ctr">
              <a:lnSpc>
                <a:spcPct val="100000"/>
              </a:lnSpc>
              <a:buNone/>
            </a:pPr>
            <a:r>
              <a:rPr lang="en-US" sz="1400" dirty="0">
                <a:solidFill>
                  <a:srgbClr val="FFFFFF"/>
                </a:solidFill>
                <a:latin typeface="Unbounded" pitchFamily="34" charset="0"/>
                <a:ea typeface="Unbounded" pitchFamily="34" charset="-122"/>
                <a:cs typeface="Unbounded" pitchFamily="34" charset="-120"/>
              </a:rPr>
              <a:t>5</a:t>
            </a:r>
            <a:endParaRPr lang="en-US" sz="1400" dirty="0"/>
          </a:p>
        </p:txBody>
      </p:sp>
      <p:sp>
        <p:nvSpPr>
          <p:cNvPr id="22" name="Text 15"/>
          <p:cNvSpPr/>
          <p:nvPr/>
        </p:nvSpPr>
        <p:spPr>
          <a:xfrm>
            <a:off x="865464" y="5420122"/>
            <a:ext cx="1745413" cy="218083"/>
          </a:xfrm>
          <a:prstGeom prst="rect">
            <a:avLst/>
          </a:prstGeom>
          <a:noFill/>
          <a:ln/>
        </p:spPr>
        <p:txBody>
          <a:bodyPr wrap="none" lIns="0" tIns="0" rIns="0" bIns="0" rtlCol="0" anchor="t"/>
          <a:lstStyle/>
          <a:p>
            <a:pPr marL="0" indent="0" algn="l">
              <a:lnSpc>
                <a:spcPct val="104000"/>
              </a:lnSpc>
              <a:buNone/>
            </a:pPr>
            <a:r>
              <a:rPr lang="en-US" sz="1350" dirty="0">
                <a:solidFill>
                  <a:srgbClr val="CAD6DE"/>
                </a:solidFill>
                <a:latin typeface="Unbounded" pitchFamily="34" charset="0"/>
                <a:ea typeface="Unbounded" pitchFamily="34" charset="-122"/>
                <a:cs typeface="Unbounded" pitchFamily="34" charset="-120"/>
              </a:rPr>
              <a:t>Tunnel Vision</a:t>
            </a:r>
            <a:endParaRPr lang="en-US" sz="1350" dirty="0"/>
          </a:p>
        </p:txBody>
      </p:sp>
      <p:sp>
        <p:nvSpPr>
          <p:cNvPr id="23" name="Text 16"/>
          <p:cNvSpPr/>
          <p:nvPr/>
        </p:nvSpPr>
        <p:spPr>
          <a:xfrm>
            <a:off x="865464" y="5713809"/>
            <a:ext cx="4999905"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Only seeing the negative aspects of a situation, filtering out any evidence of success or progress.</a:t>
            </a:r>
            <a:endParaRPr lang="en-US" sz="1150" dirty="0"/>
          </a:p>
        </p:txBody>
      </p:sp>
      <p:pic>
        <p:nvPicPr>
          <p:cNvPr id="24"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8850" y="4826695"/>
            <a:ext cx="5334760" cy="1493441"/>
          </a:xfrm>
          <a:prstGeom prst="rect">
            <a:avLst/>
          </a:prstGeom>
        </p:spPr>
      </p:pic>
      <p:sp>
        <p:nvSpPr>
          <p:cNvPr id="25" name="Text 17"/>
          <p:cNvSpPr/>
          <p:nvPr/>
        </p:nvSpPr>
        <p:spPr>
          <a:xfrm>
            <a:off x="8737183" y="4937919"/>
            <a:ext cx="177994" cy="222548"/>
          </a:xfrm>
          <a:prstGeom prst="rect">
            <a:avLst/>
          </a:prstGeom>
          <a:noFill/>
          <a:ln/>
        </p:spPr>
        <p:txBody>
          <a:bodyPr wrap="none" lIns="0" tIns="0" rIns="0" bIns="0" rtlCol="0" anchor="ctr"/>
          <a:lstStyle/>
          <a:p>
            <a:pPr marL="0" indent="0" algn="ctr">
              <a:lnSpc>
                <a:spcPct val="100000"/>
              </a:lnSpc>
              <a:buNone/>
            </a:pPr>
            <a:r>
              <a:rPr lang="en-US" sz="1400" dirty="0">
                <a:solidFill>
                  <a:srgbClr val="FFFFFF"/>
                </a:solidFill>
                <a:latin typeface="Unbounded" pitchFamily="34" charset="0"/>
                <a:ea typeface="Unbounded" pitchFamily="34" charset="-122"/>
                <a:cs typeface="Unbounded" pitchFamily="34" charset="-120"/>
              </a:rPr>
              <a:t>6</a:t>
            </a:r>
            <a:endParaRPr lang="en-US" sz="1400" dirty="0"/>
          </a:p>
        </p:txBody>
      </p:sp>
      <p:sp>
        <p:nvSpPr>
          <p:cNvPr id="26" name="Text 18"/>
          <p:cNvSpPr/>
          <p:nvPr/>
        </p:nvSpPr>
        <p:spPr>
          <a:xfrm>
            <a:off x="6326228" y="5420122"/>
            <a:ext cx="2607800" cy="218083"/>
          </a:xfrm>
          <a:prstGeom prst="rect">
            <a:avLst/>
          </a:prstGeom>
          <a:noFill/>
          <a:ln/>
        </p:spPr>
        <p:txBody>
          <a:bodyPr wrap="none" lIns="0" tIns="0" rIns="0" bIns="0" rtlCol="0" anchor="t"/>
          <a:lstStyle/>
          <a:p>
            <a:pPr marL="0" indent="0" algn="l">
              <a:lnSpc>
                <a:spcPct val="104000"/>
              </a:lnSpc>
              <a:buNone/>
            </a:pPr>
            <a:r>
              <a:rPr lang="en-US" sz="1350" dirty="0">
                <a:solidFill>
                  <a:srgbClr val="CAD6DE"/>
                </a:solidFill>
                <a:latin typeface="Unbounded" pitchFamily="34" charset="0"/>
                <a:ea typeface="Unbounded" pitchFamily="34" charset="-122"/>
                <a:cs typeface="Unbounded" pitchFamily="34" charset="-120"/>
              </a:rPr>
              <a:t>Disqualifying the Positive</a:t>
            </a:r>
            <a:endParaRPr lang="en-US" sz="1350" dirty="0"/>
          </a:p>
        </p:txBody>
      </p:sp>
      <p:sp>
        <p:nvSpPr>
          <p:cNvPr id="27" name="Text 19"/>
          <p:cNvSpPr/>
          <p:nvPr/>
        </p:nvSpPr>
        <p:spPr>
          <a:xfrm>
            <a:off x="6326228" y="5713809"/>
            <a:ext cx="5000004"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Dismissing positive experiences as flukes or exceptions that "don't count". Actively maintaining a negative worldview.</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98086" y="489942"/>
            <a:ext cx="8037609" cy="436265"/>
          </a:xfrm>
          <a:prstGeom prst="rect">
            <a:avLst/>
          </a:prstGeom>
          <a:noFill/>
          <a:ln/>
        </p:spPr>
        <p:txBody>
          <a:bodyPr wrap="none" lIns="0" tIns="0" rIns="0" bIns="0" rtlCol="0" anchor="t"/>
          <a:lstStyle/>
          <a:p>
            <a:pPr marL="0" indent="0" algn="l">
              <a:lnSpc>
                <a:spcPct val="104000"/>
              </a:lnSpc>
              <a:buNone/>
            </a:pPr>
            <a:r>
              <a:rPr lang="en-US" sz="2700" dirty="0">
                <a:solidFill>
                  <a:srgbClr val="FFFFFF"/>
                </a:solidFill>
                <a:latin typeface="Unbounded" pitchFamily="34" charset="0"/>
                <a:ea typeface="Unbounded" pitchFamily="34" charset="-122"/>
                <a:cs typeface="Unbounded" pitchFamily="34" charset="-120"/>
              </a:rPr>
              <a:t>The Cognitive Continuum Technique</a:t>
            </a:r>
            <a:endParaRPr lang="en-US" sz="2700" dirty="0"/>
          </a:p>
        </p:txBody>
      </p:sp>
      <p:sp>
        <p:nvSpPr>
          <p:cNvPr id="3" name="Text 1"/>
          <p:cNvSpPr/>
          <p:nvPr/>
        </p:nvSpPr>
        <p:spPr>
          <a:xfrm>
            <a:off x="698086" y="1178421"/>
            <a:ext cx="10795524"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The cognitive continuum is a practical tool for breaking down global, all-or-nothing beliefs into their component parts, allowing patients to score each element individually. This creates a more nuanced, evidence-based overall picture and typically shifts the global belief score significantly.</a:t>
            </a:r>
            <a:endParaRPr lang="en-US" sz="1150" dirty="0"/>
          </a:p>
        </p:txBody>
      </p:sp>
      <p:pic>
        <p:nvPicPr>
          <p:cNvPr id="4" name="Image 0" descr="preencoded.png"/>
          <p:cNvPicPr>
            <a:picLocks noChangeAspect="1"/>
          </p:cNvPicPr>
          <p:nvPr/>
        </p:nvPicPr>
        <p:blipFill>
          <a:blip r:embed="rId3"/>
          <a:stretch>
            <a:fillRect/>
          </a:stretch>
        </p:blipFill>
        <p:spPr>
          <a:xfrm>
            <a:off x="1507790" y="1759148"/>
            <a:ext cx="9176116" cy="4028182"/>
          </a:xfrm>
          <a:prstGeom prst="rect">
            <a:avLst/>
          </a:prstGeom>
        </p:spPr>
      </p:pic>
      <p:sp>
        <p:nvSpPr>
          <p:cNvPr id="5" name="Text 2"/>
          <p:cNvSpPr/>
          <p:nvPr/>
        </p:nvSpPr>
        <p:spPr>
          <a:xfrm>
            <a:off x="3064396" y="4673216"/>
            <a:ext cx="1608493" cy="233795"/>
          </a:xfrm>
          <a:prstGeom prst="rect">
            <a:avLst/>
          </a:prstGeom>
          <a:noFill/>
          <a:ln/>
        </p:spPr>
        <p:txBody>
          <a:bodyPr wrap="none" lIns="0" tIns="0" rIns="0" bIns="0" rtlCol="0" anchor="t"/>
          <a:lstStyle/>
          <a:p>
            <a:pPr marL="0" indent="0" algn="ctr">
              <a:lnSpc>
                <a:spcPct val="104000"/>
              </a:lnSpc>
              <a:buNone/>
            </a:pPr>
            <a:r>
              <a:rPr lang="en-US" sz="1450" dirty="0">
                <a:solidFill>
                  <a:srgbClr val="FFFFFF"/>
                </a:solidFill>
                <a:latin typeface="Unbounded" pitchFamily="34" charset="0"/>
                <a:ea typeface="Unbounded" pitchFamily="34" charset="-122"/>
                <a:cs typeface="Unbounded" pitchFamily="34" charset="-120"/>
              </a:rPr>
              <a:t>Identify Belief</a:t>
            </a:r>
            <a:endParaRPr lang="en-US" sz="1450" dirty="0"/>
          </a:p>
        </p:txBody>
      </p:sp>
      <p:sp>
        <p:nvSpPr>
          <p:cNvPr id="6" name="Text 3"/>
          <p:cNvSpPr/>
          <p:nvPr/>
        </p:nvSpPr>
        <p:spPr>
          <a:xfrm>
            <a:off x="3064396" y="4977716"/>
            <a:ext cx="1608493" cy="367886"/>
          </a:xfrm>
          <a:prstGeom prst="rect">
            <a:avLst/>
          </a:prstGeom>
          <a:noFill/>
          <a:ln/>
        </p:spPr>
        <p:txBody>
          <a:bodyPr wrap="square" lIns="0" tIns="0" rIns="0" bIns="0" rtlCol="0" anchor="t">
            <a:normAutofit/>
          </a:bodyPr>
          <a:lstStyle/>
          <a:p>
            <a:pPr marL="0" indent="0" algn="ctr">
              <a:lnSpc>
                <a:spcPct val="96000"/>
              </a:lnSpc>
              <a:buNone/>
            </a:pPr>
            <a:r>
              <a:rPr lang="en-US" sz="1250" dirty="0">
                <a:solidFill>
                  <a:srgbClr val="CAD6DE"/>
                </a:solidFill>
                <a:latin typeface="Cabin" pitchFamily="34" charset="0"/>
                <a:ea typeface="Cabin" pitchFamily="34" charset="-122"/>
                <a:cs typeface="Cabin" pitchFamily="34" charset="-120"/>
              </a:rPr>
              <a:t>State the global belief and score 0–100</a:t>
            </a:r>
            <a:endParaRPr lang="en-US" sz="1250" dirty="0"/>
          </a:p>
        </p:txBody>
      </p:sp>
      <p:sp>
        <p:nvSpPr>
          <p:cNvPr id="7" name="Text 4"/>
          <p:cNvSpPr/>
          <p:nvPr/>
        </p:nvSpPr>
        <p:spPr>
          <a:xfrm>
            <a:off x="7580550" y="4611350"/>
            <a:ext cx="1608493" cy="233795"/>
          </a:xfrm>
          <a:prstGeom prst="rect">
            <a:avLst/>
          </a:prstGeom>
          <a:noFill/>
          <a:ln/>
        </p:spPr>
        <p:txBody>
          <a:bodyPr wrap="none" lIns="0" tIns="0" rIns="0" bIns="0" rtlCol="0" anchor="t"/>
          <a:lstStyle/>
          <a:p>
            <a:pPr marL="0" indent="0" algn="ctr">
              <a:lnSpc>
                <a:spcPct val="104000"/>
              </a:lnSpc>
              <a:buNone/>
            </a:pPr>
            <a:r>
              <a:rPr lang="en-US" sz="1450" dirty="0">
                <a:solidFill>
                  <a:srgbClr val="FFFFFF"/>
                </a:solidFill>
                <a:latin typeface="Unbounded" pitchFamily="34" charset="0"/>
                <a:ea typeface="Unbounded" pitchFamily="34" charset="-122"/>
                <a:cs typeface="Unbounded" pitchFamily="34" charset="-120"/>
              </a:rPr>
              <a:t>Re‑score</a:t>
            </a:r>
            <a:endParaRPr lang="en-US" sz="1450" dirty="0"/>
          </a:p>
        </p:txBody>
      </p:sp>
      <p:sp>
        <p:nvSpPr>
          <p:cNvPr id="8" name="Text 5"/>
          <p:cNvSpPr/>
          <p:nvPr/>
        </p:nvSpPr>
        <p:spPr>
          <a:xfrm>
            <a:off x="7580550" y="4915850"/>
            <a:ext cx="1608493" cy="367886"/>
          </a:xfrm>
          <a:prstGeom prst="rect">
            <a:avLst/>
          </a:prstGeom>
          <a:noFill/>
          <a:ln/>
        </p:spPr>
        <p:txBody>
          <a:bodyPr wrap="square" lIns="0" tIns="0" rIns="0" bIns="0" rtlCol="0" anchor="t">
            <a:normAutofit/>
          </a:bodyPr>
          <a:lstStyle/>
          <a:p>
            <a:pPr marL="0" indent="0" algn="ctr">
              <a:lnSpc>
                <a:spcPct val="96000"/>
              </a:lnSpc>
              <a:buNone/>
            </a:pPr>
            <a:r>
              <a:rPr lang="en-US" sz="1250" dirty="0">
                <a:solidFill>
                  <a:srgbClr val="CAD6DE"/>
                </a:solidFill>
                <a:latin typeface="Cabin" pitchFamily="34" charset="0"/>
                <a:ea typeface="Cabin" pitchFamily="34" charset="-122"/>
                <a:cs typeface="Cabin" pitchFamily="34" charset="-120"/>
              </a:rPr>
              <a:t>Combine component scores to update rating</a:t>
            </a:r>
            <a:endParaRPr lang="en-US" sz="1250" dirty="0"/>
          </a:p>
        </p:txBody>
      </p:sp>
      <p:sp>
        <p:nvSpPr>
          <p:cNvPr id="9" name="Text 6"/>
          <p:cNvSpPr/>
          <p:nvPr/>
        </p:nvSpPr>
        <p:spPr>
          <a:xfrm>
            <a:off x="5335730" y="2181564"/>
            <a:ext cx="1608493" cy="233795"/>
          </a:xfrm>
          <a:prstGeom prst="rect">
            <a:avLst/>
          </a:prstGeom>
          <a:noFill/>
          <a:ln/>
        </p:spPr>
        <p:txBody>
          <a:bodyPr wrap="none" lIns="0" tIns="0" rIns="0" bIns="0" rtlCol="0" anchor="t"/>
          <a:lstStyle/>
          <a:p>
            <a:pPr marL="0" indent="0" algn="ctr">
              <a:lnSpc>
                <a:spcPct val="104000"/>
              </a:lnSpc>
              <a:buNone/>
            </a:pPr>
            <a:r>
              <a:rPr lang="en-US" sz="1450" dirty="0">
                <a:solidFill>
                  <a:srgbClr val="FFFFFF"/>
                </a:solidFill>
                <a:latin typeface="Unbounded" pitchFamily="34" charset="0"/>
                <a:ea typeface="Unbounded" pitchFamily="34" charset="-122"/>
                <a:cs typeface="Unbounded" pitchFamily="34" charset="-120"/>
              </a:rPr>
              <a:t>Break Down</a:t>
            </a:r>
            <a:endParaRPr lang="en-US" sz="1450" dirty="0"/>
          </a:p>
        </p:txBody>
      </p:sp>
      <p:sp>
        <p:nvSpPr>
          <p:cNvPr id="10" name="Text 7"/>
          <p:cNvSpPr/>
          <p:nvPr/>
        </p:nvSpPr>
        <p:spPr>
          <a:xfrm>
            <a:off x="5335730" y="2486064"/>
            <a:ext cx="1608493" cy="367886"/>
          </a:xfrm>
          <a:prstGeom prst="rect">
            <a:avLst/>
          </a:prstGeom>
          <a:noFill/>
          <a:ln/>
        </p:spPr>
        <p:txBody>
          <a:bodyPr wrap="square" lIns="0" tIns="0" rIns="0" bIns="0" rtlCol="0" anchor="t">
            <a:normAutofit/>
          </a:bodyPr>
          <a:lstStyle/>
          <a:p>
            <a:pPr marL="0" indent="0" algn="ctr">
              <a:lnSpc>
                <a:spcPct val="96000"/>
              </a:lnSpc>
              <a:buNone/>
            </a:pPr>
            <a:r>
              <a:rPr lang="en-US" sz="1250" dirty="0">
                <a:solidFill>
                  <a:srgbClr val="CAD6DE"/>
                </a:solidFill>
                <a:latin typeface="Cabin" pitchFamily="34" charset="0"/>
                <a:ea typeface="Cabin" pitchFamily="34" charset="-122"/>
                <a:cs typeface="Cabin" pitchFamily="34" charset="-120"/>
              </a:rPr>
              <a:t>List component parts and score each</a:t>
            </a:r>
            <a:endParaRPr lang="en-US" sz="1250" dirty="0"/>
          </a:p>
        </p:txBody>
      </p:sp>
      <p:sp>
        <p:nvSpPr>
          <p:cNvPr id="11" name="Text 8"/>
          <p:cNvSpPr/>
          <p:nvPr/>
        </p:nvSpPr>
        <p:spPr>
          <a:xfrm>
            <a:off x="698086" y="5929114"/>
            <a:ext cx="10795524" cy="438944"/>
          </a:xfrm>
          <a:prstGeom prst="rect">
            <a:avLst/>
          </a:prstGeom>
          <a:noFill/>
          <a:ln/>
        </p:spPr>
        <p:txBody>
          <a:bodyPr wrap="square" lIns="0" tIns="0" rIns="0" bIns="0" rtlCol="0" anchor="t">
            <a:normAutofit/>
          </a:bodyPr>
          <a:lstStyle/>
          <a:p>
            <a:pPr marL="0" indent="0" algn="l">
              <a:lnSpc>
                <a:spcPct val="123000"/>
              </a:lnSpc>
              <a:buNone/>
            </a:pPr>
            <a:r>
              <a:rPr lang="en-US" sz="1150" dirty="0">
                <a:solidFill>
                  <a:srgbClr val="CAD6DE"/>
                </a:solidFill>
                <a:latin typeface="Cabin" pitchFamily="34" charset="0"/>
                <a:ea typeface="Cabin" pitchFamily="34" charset="-122"/>
                <a:cs typeface="Cabin" pitchFamily="34" charset="-120"/>
              </a:rPr>
              <a:t>For example, a patient who rates herself as "50% a good mother" at the start may revise this upwards to 70–80% once she has scored specific components such as warmth, feeding, quality time, and building her children's self-esteem — many of which she rates much higher than her global self-assessment.</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98086" y="599678"/>
            <a:ext cx="9562563" cy="461963"/>
          </a:xfrm>
          <a:prstGeom prst="rect">
            <a:avLst/>
          </a:prstGeom>
          <a:noFill/>
          <a:ln/>
        </p:spPr>
        <p:txBody>
          <a:bodyPr wrap="none" lIns="0" tIns="0" rIns="0" bIns="0" rtlCol="0" anchor="t"/>
          <a:lstStyle/>
          <a:p>
            <a:pPr marL="0" indent="0" algn="l">
              <a:lnSpc>
                <a:spcPct val="104000"/>
              </a:lnSpc>
              <a:buNone/>
            </a:pPr>
            <a:r>
              <a:rPr lang="en-US" sz="2900" dirty="0">
                <a:solidFill>
                  <a:srgbClr val="FFFFFF"/>
                </a:solidFill>
                <a:latin typeface="Unbounded" pitchFamily="34" charset="0"/>
                <a:ea typeface="Unbounded" pitchFamily="34" charset="-122"/>
                <a:cs typeface="Unbounded" pitchFamily="34" charset="-120"/>
              </a:rPr>
              <a:t>Cognitive Continuum — Worked Example</a:t>
            </a:r>
            <a:endParaRPr lang="en-US" sz="2900" dirty="0"/>
          </a:p>
        </p:txBody>
      </p:sp>
      <p:sp>
        <p:nvSpPr>
          <p:cNvPr id="3" name="Text 1"/>
          <p:cNvSpPr/>
          <p:nvPr/>
        </p:nvSpPr>
        <p:spPr>
          <a:xfrm>
            <a:off x="698086" y="1118096"/>
            <a:ext cx="4039888" cy="230981"/>
          </a:xfrm>
          <a:prstGeom prst="rect">
            <a:avLst/>
          </a:prstGeom>
          <a:noFill/>
          <a:ln/>
        </p:spPr>
        <p:txBody>
          <a:bodyPr wrap="none" lIns="0" tIns="0" rIns="0" bIns="0" rtlCol="0" anchor="t"/>
          <a:lstStyle/>
          <a:p>
            <a:pPr marL="0" indent="0" algn="l">
              <a:lnSpc>
                <a:spcPct val="104000"/>
              </a:lnSpc>
              <a:buNone/>
            </a:pPr>
            <a:r>
              <a:rPr lang="en-US" sz="1450" dirty="0">
                <a:solidFill>
                  <a:srgbClr val="FFFFFF"/>
                </a:solidFill>
                <a:latin typeface="Unbounded" pitchFamily="34" charset="0"/>
                <a:ea typeface="Unbounded" pitchFamily="34" charset="-122"/>
                <a:cs typeface="Unbounded" pitchFamily="34" charset="-120"/>
              </a:rPr>
              <a:t>"Good Mother" Belief Rescoring</a:t>
            </a:r>
            <a:endParaRPr lang="en-US" sz="1450" dirty="0"/>
          </a:p>
        </p:txBody>
      </p:sp>
      <p:sp>
        <p:nvSpPr>
          <p:cNvPr id="4" name="Text 2"/>
          <p:cNvSpPr/>
          <p:nvPr/>
        </p:nvSpPr>
        <p:spPr>
          <a:xfrm>
            <a:off x="698086" y="1561108"/>
            <a:ext cx="10795524" cy="477441"/>
          </a:xfrm>
          <a:prstGeom prst="rect">
            <a:avLst/>
          </a:prstGeom>
          <a:noFill/>
          <a:ln/>
        </p:spPr>
        <p:txBody>
          <a:bodyPr wrap="square" lIns="0" tIns="0" rIns="0" bIns="0" rtlCol="0" anchor="t">
            <a:normAutofit/>
          </a:bodyPr>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This worked example illustrates how breaking down a global belief into its constituent parts can shift a patient's overall self-perception. The patient begins by rating herself globally, then scores each component — often finding that individual elements are rated far higher than the global belief.</a:t>
            </a:r>
            <a:endParaRPr lang="en-US" sz="1200" dirty="0"/>
          </a:p>
        </p:txBody>
      </p:sp>
      <p:sp>
        <p:nvSpPr>
          <p:cNvPr id="5" name="Shape 3"/>
          <p:cNvSpPr/>
          <p:nvPr/>
        </p:nvSpPr>
        <p:spPr>
          <a:xfrm>
            <a:off x="698086" y="2197596"/>
            <a:ext cx="10795524" cy="3424238"/>
          </a:xfrm>
          <a:prstGeom prst="roundRect">
            <a:avLst>
              <a:gd name="adj" fmla="val 688"/>
            </a:avLst>
          </a:prstGeom>
          <a:noFill/>
          <a:ln w="6350">
            <a:solidFill>
              <a:srgbClr val="FFFFFF">
                <a:alpha val="24000"/>
              </a:srgbClr>
            </a:solidFill>
            <a:prstDash val="solid"/>
          </a:ln>
        </p:spPr>
        <p:txBody>
          <a:bodyPr/>
          <a:lstStyle/>
          <a:p>
            <a:endParaRPr lang="en-GB"/>
          </a:p>
        </p:txBody>
      </p:sp>
      <p:sp>
        <p:nvSpPr>
          <p:cNvPr id="6" name="Text 4"/>
          <p:cNvSpPr/>
          <p:nvPr/>
        </p:nvSpPr>
        <p:spPr>
          <a:xfrm>
            <a:off x="861495" y="2295029"/>
            <a:ext cx="6226019" cy="238720"/>
          </a:xfrm>
          <a:prstGeom prst="rect">
            <a:avLst/>
          </a:prstGeom>
          <a:noFill/>
          <a:ln/>
        </p:spPr>
        <p:txBody>
          <a:bodyPr wrap="none" lIns="0" tIns="0" rIns="0" bIns="0" rtlCol="0" anchor="t"/>
          <a:lstStyle/>
          <a:p>
            <a:pPr marL="0" indent="0" algn="l">
              <a:lnSpc>
                <a:spcPct val="127000"/>
              </a:lnSpc>
              <a:buNone/>
            </a:pPr>
            <a:r>
              <a:rPr lang="en-US" sz="1200" b="1" dirty="0">
                <a:solidFill>
                  <a:srgbClr val="CAD6DE"/>
                </a:solidFill>
                <a:latin typeface="Cabin Bold" pitchFamily="34" charset="0"/>
                <a:ea typeface="Cabin Bold" pitchFamily="34" charset="-122"/>
                <a:cs typeface="Cabin Bold" pitchFamily="34" charset="-120"/>
              </a:rPr>
              <a:t>Belief Component</a:t>
            </a:r>
            <a:endParaRPr lang="en-US" sz="1200" dirty="0"/>
          </a:p>
        </p:txBody>
      </p:sp>
      <p:sp>
        <p:nvSpPr>
          <p:cNvPr id="7" name="Text 5"/>
          <p:cNvSpPr/>
          <p:nvPr/>
        </p:nvSpPr>
        <p:spPr>
          <a:xfrm>
            <a:off x="6792048" y="2295029"/>
            <a:ext cx="2991172" cy="238720"/>
          </a:xfrm>
          <a:prstGeom prst="rect">
            <a:avLst/>
          </a:prstGeom>
          <a:noFill/>
          <a:ln/>
        </p:spPr>
        <p:txBody>
          <a:bodyPr wrap="none" lIns="0" tIns="0" rIns="0" bIns="0" rtlCol="0" anchor="t"/>
          <a:lstStyle/>
          <a:p>
            <a:pPr marL="0" indent="0" algn="l">
              <a:lnSpc>
                <a:spcPct val="127000"/>
              </a:lnSpc>
              <a:buNone/>
            </a:pPr>
            <a:r>
              <a:rPr lang="en-US" sz="1200" b="1" dirty="0">
                <a:solidFill>
                  <a:srgbClr val="CAD6DE"/>
                </a:solidFill>
                <a:latin typeface="Cabin Bold" pitchFamily="34" charset="0"/>
                <a:ea typeface="Cabin Bold" pitchFamily="34" charset="-122"/>
                <a:cs typeface="Cabin Bold" pitchFamily="34" charset="-120"/>
              </a:rPr>
              <a:t>Score (0–100)</a:t>
            </a:r>
            <a:endParaRPr lang="en-US" sz="1200" dirty="0"/>
          </a:p>
        </p:txBody>
      </p:sp>
      <p:sp>
        <p:nvSpPr>
          <p:cNvPr id="8" name="Text 6"/>
          <p:cNvSpPr/>
          <p:nvPr/>
        </p:nvSpPr>
        <p:spPr>
          <a:xfrm>
            <a:off x="9487754" y="2295029"/>
            <a:ext cx="2452031" cy="238720"/>
          </a:xfrm>
          <a:prstGeom prst="rect">
            <a:avLst/>
          </a:prstGeom>
          <a:noFill/>
          <a:ln/>
        </p:spPr>
        <p:txBody>
          <a:bodyPr wrap="none" lIns="0" tIns="0" rIns="0" bIns="0" rtlCol="0" anchor="t"/>
          <a:lstStyle/>
          <a:p>
            <a:pPr marL="0" indent="0" algn="l">
              <a:lnSpc>
                <a:spcPct val="127000"/>
              </a:lnSpc>
              <a:buNone/>
            </a:pPr>
            <a:r>
              <a:rPr lang="en-US" sz="1200" b="1" dirty="0">
                <a:solidFill>
                  <a:srgbClr val="CAD6DE"/>
                </a:solidFill>
                <a:latin typeface="Cabin Bold" pitchFamily="34" charset="0"/>
                <a:ea typeface="Cabin Bold" pitchFamily="34" charset="-122"/>
                <a:cs typeface="Cabin Bold" pitchFamily="34" charset="-120"/>
              </a:rPr>
              <a:t>Notes</a:t>
            </a:r>
            <a:endParaRPr lang="en-US" sz="1200" dirty="0"/>
          </a:p>
        </p:txBody>
      </p:sp>
      <p:sp>
        <p:nvSpPr>
          <p:cNvPr id="9" name="Text 7"/>
          <p:cNvSpPr/>
          <p:nvPr/>
        </p:nvSpPr>
        <p:spPr>
          <a:xfrm>
            <a:off x="861495" y="2722265"/>
            <a:ext cx="6226019" cy="238720"/>
          </a:xfrm>
          <a:prstGeom prst="rect">
            <a:avLst/>
          </a:prstGeom>
          <a:noFill/>
          <a:ln/>
        </p:spPr>
        <p:txBody>
          <a:bodyPr wrap="none" lIns="0" tIns="0" rIns="0" bIns="0" rtlCol="0" anchor="t"/>
          <a:lstStyle/>
          <a:p>
            <a:pPr marL="0" indent="0" algn="l">
              <a:lnSpc>
                <a:spcPct val="127000"/>
              </a:lnSpc>
              <a:buNone/>
            </a:pPr>
            <a:r>
              <a:rPr lang="en-US" sz="1200" b="1" dirty="0">
                <a:solidFill>
                  <a:srgbClr val="CAD6DE"/>
                </a:solidFill>
                <a:latin typeface="Cabin Bold" pitchFamily="34" charset="0"/>
                <a:ea typeface="Cabin Bold" pitchFamily="34" charset="-122"/>
                <a:cs typeface="Cabin Bold" pitchFamily="34" charset="-120"/>
              </a:rPr>
              <a:t>Global "Good Mother" belief — at start</a:t>
            </a:r>
            <a:endParaRPr lang="en-US" sz="1200" dirty="0"/>
          </a:p>
        </p:txBody>
      </p:sp>
      <p:sp>
        <p:nvSpPr>
          <p:cNvPr id="10" name="Text 8"/>
          <p:cNvSpPr/>
          <p:nvPr/>
        </p:nvSpPr>
        <p:spPr>
          <a:xfrm>
            <a:off x="6792048" y="2722265"/>
            <a:ext cx="2991172"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50%</a:t>
            </a:r>
            <a:endParaRPr lang="en-US" sz="1200" dirty="0"/>
          </a:p>
        </p:txBody>
      </p:sp>
      <p:sp>
        <p:nvSpPr>
          <p:cNvPr id="11" name="Text 9"/>
          <p:cNvSpPr/>
          <p:nvPr/>
        </p:nvSpPr>
        <p:spPr>
          <a:xfrm>
            <a:off x="9487754" y="2722265"/>
            <a:ext cx="2452031"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Patient's opening score</a:t>
            </a:r>
            <a:endParaRPr lang="en-US" sz="1200" dirty="0"/>
          </a:p>
        </p:txBody>
      </p:sp>
      <p:sp>
        <p:nvSpPr>
          <p:cNvPr id="12" name="Text 10"/>
          <p:cNvSpPr/>
          <p:nvPr/>
        </p:nvSpPr>
        <p:spPr>
          <a:xfrm>
            <a:off x="861495" y="3149501"/>
            <a:ext cx="6226019"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Loving</a:t>
            </a:r>
            <a:endParaRPr lang="en-US" sz="1200" dirty="0"/>
          </a:p>
        </p:txBody>
      </p:sp>
      <p:sp>
        <p:nvSpPr>
          <p:cNvPr id="13" name="Text 11"/>
          <p:cNvSpPr/>
          <p:nvPr/>
        </p:nvSpPr>
        <p:spPr>
          <a:xfrm>
            <a:off x="6792048" y="3149501"/>
            <a:ext cx="2991172"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0–100</a:t>
            </a:r>
            <a:endParaRPr lang="en-US" sz="1200" dirty="0"/>
          </a:p>
        </p:txBody>
      </p:sp>
      <p:sp>
        <p:nvSpPr>
          <p:cNvPr id="14" name="Text 12"/>
          <p:cNvSpPr/>
          <p:nvPr/>
        </p:nvSpPr>
        <p:spPr>
          <a:xfrm>
            <a:off x="9487754" y="3149501"/>
            <a:ext cx="2452031"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Often rated highly</a:t>
            </a:r>
            <a:endParaRPr lang="en-US" sz="1200" dirty="0"/>
          </a:p>
        </p:txBody>
      </p:sp>
      <p:sp>
        <p:nvSpPr>
          <p:cNvPr id="15" name="Text 13"/>
          <p:cNvSpPr/>
          <p:nvPr/>
        </p:nvSpPr>
        <p:spPr>
          <a:xfrm>
            <a:off x="861495" y="3576737"/>
            <a:ext cx="6226019"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Warm and nurturing</a:t>
            </a:r>
            <a:endParaRPr lang="en-US" sz="1200" dirty="0"/>
          </a:p>
        </p:txBody>
      </p:sp>
      <p:sp>
        <p:nvSpPr>
          <p:cNvPr id="16" name="Text 14"/>
          <p:cNvSpPr/>
          <p:nvPr/>
        </p:nvSpPr>
        <p:spPr>
          <a:xfrm>
            <a:off x="6792048" y="3576737"/>
            <a:ext cx="2991172"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0–100</a:t>
            </a:r>
            <a:endParaRPr lang="en-US" sz="1200" dirty="0"/>
          </a:p>
        </p:txBody>
      </p:sp>
      <p:sp>
        <p:nvSpPr>
          <p:cNvPr id="17" name="Text 15"/>
          <p:cNvSpPr/>
          <p:nvPr/>
        </p:nvSpPr>
        <p:spPr>
          <a:xfrm>
            <a:off x="9487754" y="3576737"/>
            <a:ext cx="2452031"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Scored individually</a:t>
            </a:r>
            <a:endParaRPr lang="en-US" sz="1200" dirty="0"/>
          </a:p>
        </p:txBody>
      </p:sp>
      <p:sp>
        <p:nvSpPr>
          <p:cNvPr id="18" name="Text 16"/>
          <p:cNvSpPr/>
          <p:nvPr/>
        </p:nvSpPr>
        <p:spPr>
          <a:xfrm>
            <a:off x="861495" y="4003973"/>
            <a:ext cx="6226019"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Ensures child is fed and safe</a:t>
            </a:r>
            <a:endParaRPr lang="en-US" sz="1200" dirty="0"/>
          </a:p>
        </p:txBody>
      </p:sp>
      <p:sp>
        <p:nvSpPr>
          <p:cNvPr id="19" name="Text 17"/>
          <p:cNvSpPr/>
          <p:nvPr/>
        </p:nvSpPr>
        <p:spPr>
          <a:xfrm>
            <a:off x="6792048" y="4003973"/>
            <a:ext cx="2991172"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0–100</a:t>
            </a:r>
            <a:endParaRPr lang="en-US" sz="1200" dirty="0"/>
          </a:p>
        </p:txBody>
      </p:sp>
      <p:sp>
        <p:nvSpPr>
          <p:cNvPr id="20" name="Text 18"/>
          <p:cNvSpPr/>
          <p:nvPr/>
        </p:nvSpPr>
        <p:spPr>
          <a:xfrm>
            <a:off x="9487754" y="4003973"/>
            <a:ext cx="2452031"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Practical care</a:t>
            </a:r>
            <a:endParaRPr lang="en-US" sz="1200" dirty="0"/>
          </a:p>
        </p:txBody>
      </p:sp>
      <p:sp>
        <p:nvSpPr>
          <p:cNvPr id="21" name="Text 19"/>
          <p:cNvSpPr/>
          <p:nvPr/>
        </p:nvSpPr>
        <p:spPr>
          <a:xfrm>
            <a:off x="861495" y="4431209"/>
            <a:ext cx="6226019"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Provides quality time</a:t>
            </a:r>
            <a:endParaRPr lang="en-US" sz="1200" dirty="0"/>
          </a:p>
        </p:txBody>
      </p:sp>
      <p:sp>
        <p:nvSpPr>
          <p:cNvPr id="22" name="Text 20"/>
          <p:cNvSpPr/>
          <p:nvPr/>
        </p:nvSpPr>
        <p:spPr>
          <a:xfrm>
            <a:off x="6792048" y="4431209"/>
            <a:ext cx="2991172"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0–100</a:t>
            </a:r>
            <a:endParaRPr lang="en-US" sz="1200" dirty="0"/>
          </a:p>
        </p:txBody>
      </p:sp>
      <p:sp>
        <p:nvSpPr>
          <p:cNvPr id="23" name="Text 21"/>
          <p:cNvSpPr/>
          <p:nvPr/>
        </p:nvSpPr>
        <p:spPr>
          <a:xfrm>
            <a:off x="9487754" y="4431209"/>
            <a:ext cx="2452031"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Engagement and attention</a:t>
            </a:r>
            <a:endParaRPr lang="en-US" sz="1200" dirty="0"/>
          </a:p>
        </p:txBody>
      </p:sp>
      <p:sp>
        <p:nvSpPr>
          <p:cNvPr id="24" name="Text 22"/>
          <p:cNvSpPr/>
          <p:nvPr/>
        </p:nvSpPr>
        <p:spPr>
          <a:xfrm>
            <a:off x="861495" y="4858445"/>
            <a:ext cx="6226019"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Builds child's self-esteem</a:t>
            </a:r>
            <a:endParaRPr lang="en-US" sz="1200" dirty="0"/>
          </a:p>
        </p:txBody>
      </p:sp>
      <p:sp>
        <p:nvSpPr>
          <p:cNvPr id="25" name="Text 23"/>
          <p:cNvSpPr/>
          <p:nvPr/>
        </p:nvSpPr>
        <p:spPr>
          <a:xfrm>
            <a:off x="6792048" y="4858445"/>
            <a:ext cx="2991172"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0–100</a:t>
            </a:r>
            <a:endParaRPr lang="en-US" sz="1200" dirty="0"/>
          </a:p>
        </p:txBody>
      </p:sp>
      <p:sp>
        <p:nvSpPr>
          <p:cNvPr id="26" name="Text 24"/>
          <p:cNvSpPr/>
          <p:nvPr/>
        </p:nvSpPr>
        <p:spPr>
          <a:xfrm>
            <a:off x="9487754" y="4858445"/>
            <a:ext cx="2452031" cy="238720"/>
          </a:xfrm>
          <a:prstGeom prst="rect">
            <a:avLst/>
          </a:prstGeom>
          <a:noFill/>
          <a:ln/>
        </p:spPr>
        <p:txBody>
          <a:bodyPr wrap="none" lIns="0" tIns="0" rIns="0" bIns="0" rtlCol="0" anchor="t"/>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Emotional development</a:t>
            </a:r>
            <a:endParaRPr lang="en-US" sz="1200" dirty="0"/>
          </a:p>
        </p:txBody>
      </p:sp>
      <p:sp>
        <p:nvSpPr>
          <p:cNvPr id="27" name="Text 25"/>
          <p:cNvSpPr/>
          <p:nvPr/>
        </p:nvSpPr>
        <p:spPr>
          <a:xfrm>
            <a:off x="861495" y="5285680"/>
            <a:ext cx="6226019" cy="238720"/>
          </a:xfrm>
          <a:prstGeom prst="rect">
            <a:avLst/>
          </a:prstGeom>
          <a:noFill/>
          <a:ln/>
        </p:spPr>
        <p:txBody>
          <a:bodyPr wrap="none" lIns="0" tIns="0" rIns="0" bIns="0" rtlCol="0" anchor="t"/>
          <a:lstStyle/>
          <a:p>
            <a:pPr marL="0" indent="0" algn="l">
              <a:lnSpc>
                <a:spcPct val="127000"/>
              </a:lnSpc>
              <a:buNone/>
            </a:pPr>
            <a:r>
              <a:rPr lang="en-US" sz="1200" b="1" dirty="0">
                <a:solidFill>
                  <a:srgbClr val="CAD6DE"/>
                </a:solidFill>
                <a:latin typeface="Cabin Bold" pitchFamily="34" charset="0"/>
                <a:ea typeface="Cabin Bold" pitchFamily="34" charset="-122"/>
                <a:cs typeface="Cabin Bold" pitchFamily="34" charset="-120"/>
              </a:rPr>
              <a:t>Global "Good Mother" belief — at end</a:t>
            </a:r>
            <a:endParaRPr lang="en-US" sz="1200" dirty="0"/>
          </a:p>
        </p:txBody>
      </p:sp>
      <p:sp>
        <p:nvSpPr>
          <p:cNvPr id="28" name="Text 26"/>
          <p:cNvSpPr/>
          <p:nvPr/>
        </p:nvSpPr>
        <p:spPr>
          <a:xfrm>
            <a:off x="6792048" y="5285680"/>
            <a:ext cx="2991172" cy="238720"/>
          </a:xfrm>
          <a:prstGeom prst="rect">
            <a:avLst/>
          </a:prstGeom>
          <a:noFill/>
          <a:ln/>
        </p:spPr>
        <p:txBody>
          <a:bodyPr wrap="none" lIns="0" tIns="0" rIns="0" bIns="0" rtlCol="0" anchor="t"/>
          <a:lstStyle/>
          <a:p>
            <a:pPr marL="0" indent="0" algn="l">
              <a:lnSpc>
                <a:spcPct val="127000"/>
              </a:lnSpc>
              <a:buNone/>
            </a:pPr>
            <a:r>
              <a:rPr lang="en-US" sz="1200" b="1" dirty="0">
                <a:solidFill>
                  <a:srgbClr val="CAD6DE"/>
                </a:solidFill>
                <a:latin typeface="Cabin Bold" pitchFamily="34" charset="0"/>
                <a:ea typeface="Cabin Bold" pitchFamily="34" charset="-122"/>
                <a:cs typeface="Cabin Bold" pitchFamily="34" charset="-120"/>
              </a:rPr>
              <a:t>70–80%</a:t>
            </a:r>
            <a:endParaRPr lang="en-US" sz="1200" dirty="0"/>
          </a:p>
        </p:txBody>
      </p:sp>
      <p:sp>
        <p:nvSpPr>
          <p:cNvPr id="29" name="Text 27"/>
          <p:cNvSpPr/>
          <p:nvPr/>
        </p:nvSpPr>
        <p:spPr>
          <a:xfrm>
            <a:off x="9487754" y="5285680"/>
            <a:ext cx="2452031" cy="238720"/>
          </a:xfrm>
          <a:prstGeom prst="rect">
            <a:avLst/>
          </a:prstGeom>
          <a:noFill/>
          <a:ln/>
        </p:spPr>
        <p:txBody>
          <a:bodyPr wrap="none" lIns="0" tIns="0" rIns="0" bIns="0" rtlCol="0" anchor="t"/>
          <a:lstStyle/>
          <a:p>
            <a:pPr marL="0" indent="0" algn="l">
              <a:lnSpc>
                <a:spcPct val="127000"/>
              </a:lnSpc>
              <a:buNone/>
            </a:pPr>
            <a:r>
              <a:rPr lang="en-US" sz="1200" b="1" dirty="0">
                <a:solidFill>
                  <a:srgbClr val="0A988B"/>
                </a:solidFill>
                <a:latin typeface="Cabin Bold" pitchFamily="34" charset="0"/>
                <a:ea typeface="Cabin Bold" pitchFamily="34" charset="-122"/>
                <a:cs typeface="Cabin Bold" pitchFamily="34" charset="-120"/>
              </a:rPr>
              <a:t>Revised upward</a:t>
            </a:r>
            <a:endParaRPr lang="en-US" sz="1200" dirty="0"/>
          </a:p>
        </p:txBody>
      </p:sp>
      <p:sp>
        <p:nvSpPr>
          <p:cNvPr id="30" name="Text 28"/>
          <p:cNvSpPr/>
          <p:nvPr/>
        </p:nvSpPr>
        <p:spPr>
          <a:xfrm>
            <a:off x="698086" y="5780881"/>
            <a:ext cx="10795524" cy="477441"/>
          </a:xfrm>
          <a:prstGeom prst="rect">
            <a:avLst/>
          </a:prstGeom>
          <a:noFill/>
          <a:ln/>
        </p:spPr>
        <p:txBody>
          <a:bodyPr wrap="square" lIns="0" tIns="0" rIns="0" bIns="0" rtlCol="0" anchor="t">
            <a:normAutofit/>
          </a:bodyPr>
          <a:lstStyle/>
          <a:p>
            <a:pPr marL="0" indent="0" algn="l">
              <a:lnSpc>
                <a:spcPct val="127000"/>
              </a:lnSpc>
              <a:buNone/>
            </a:pPr>
            <a:r>
              <a:rPr lang="en-US" sz="1200" dirty="0">
                <a:solidFill>
                  <a:srgbClr val="CAD6DE"/>
                </a:solidFill>
                <a:latin typeface="Cabin" pitchFamily="34" charset="0"/>
                <a:ea typeface="Cabin" pitchFamily="34" charset="-122"/>
                <a:cs typeface="Cabin" pitchFamily="34" charset="-120"/>
              </a:rPr>
              <a:t>By scoring each component, the patient recognises that many elements of good parenting are present — the global self-criticism was distorted by emotional reasoning and mental filtering.</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8086" y="1565573"/>
            <a:ext cx="5237031"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Session Objectives</a:t>
            </a:r>
            <a:endParaRPr lang="en-US" sz="3200" dirty="0"/>
          </a:p>
        </p:txBody>
      </p:sp>
      <p:sp>
        <p:nvSpPr>
          <p:cNvPr id="3" name="Text 1"/>
          <p:cNvSpPr/>
          <p:nvPr/>
        </p:nvSpPr>
        <p:spPr>
          <a:xfrm>
            <a:off x="698086" y="2427883"/>
            <a:ext cx="11405108" cy="279202"/>
          </a:xfrm>
          <a:prstGeom prst="rect">
            <a:avLst/>
          </a:prstGeom>
          <a:noFill/>
          <a:ln/>
        </p:spPr>
        <p:txBody>
          <a:bodyPr wrap="none" lIns="0" tIns="0" rIns="0" bIns="0" rtlCol="0" anchor="t"/>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By the end of today's session, you should be able to:</a:t>
            </a:r>
            <a:endParaRPr lang="en-US" sz="13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903438"/>
            <a:ext cx="3482094" cy="2388890"/>
          </a:xfrm>
          <a:prstGeom prst="rect">
            <a:avLst/>
          </a:prstGeom>
        </p:spPr>
      </p:pic>
      <p:sp>
        <p:nvSpPr>
          <p:cNvPr id="5" name="Text 2"/>
          <p:cNvSpPr/>
          <p:nvPr/>
        </p:nvSpPr>
        <p:spPr>
          <a:xfrm>
            <a:off x="2308266" y="3020616"/>
            <a:ext cx="261733" cy="327223"/>
          </a:xfrm>
          <a:prstGeom prst="rect">
            <a:avLst/>
          </a:prstGeom>
          <a:noFill/>
          <a:ln/>
        </p:spPr>
        <p:txBody>
          <a:bodyPr wrap="none" lIns="0" tIns="0" rIns="0" bIns="0" rtlCol="0" anchor="ctr"/>
          <a:lstStyle/>
          <a:p>
            <a:pPr marL="0" indent="0" algn="ctr">
              <a:lnSpc>
                <a:spcPct val="100000"/>
              </a:lnSpc>
              <a:buNone/>
            </a:pPr>
            <a:r>
              <a:rPr lang="en-US" sz="2050" dirty="0">
                <a:solidFill>
                  <a:srgbClr val="CAD6DE"/>
                </a:solidFill>
                <a:latin typeface="Unbounded" pitchFamily="34" charset="0"/>
                <a:ea typeface="Unbounded" pitchFamily="34" charset="-122"/>
                <a:cs typeface="Unbounded" pitchFamily="34" charset="-120"/>
              </a:rPr>
              <a:t>1</a:t>
            </a:r>
            <a:endParaRPr lang="en-US" sz="2050" dirty="0"/>
          </a:p>
        </p:txBody>
      </p:sp>
      <p:sp>
        <p:nvSpPr>
          <p:cNvPr id="6" name="Text 3"/>
          <p:cNvSpPr/>
          <p:nvPr/>
        </p:nvSpPr>
        <p:spPr>
          <a:xfrm>
            <a:off x="891657" y="3620591"/>
            <a:ext cx="3094952"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Reflect on Validation Homework</a:t>
            </a:r>
            <a:endParaRPr lang="en-US" sz="1600" dirty="0"/>
          </a:p>
        </p:txBody>
      </p:sp>
      <p:sp>
        <p:nvSpPr>
          <p:cNvPr id="7" name="Text 4"/>
          <p:cNvSpPr/>
          <p:nvPr/>
        </p:nvSpPr>
        <p:spPr>
          <a:xfrm>
            <a:off x="891657" y="4238625"/>
            <a:ext cx="3094952"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Embed and share successes, acknowledge difficulties, and explore strategies to overcome them in practice.</a:t>
            </a:r>
            <a:endParaRPr lang="en-US" sz="13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54701" y="2903438"/>
            <a:ext cx="3482193" cy="2388890"/>
          </a:xfrm>
          <a:prstGeom prst="rect">
            <a:avLst/>
          </a:prstGeom>
        </p:spPr>
      </p:pic>
      <p:sp>
        <p:nvSpPr>
          <p:cNvPr id="9" name="Text 5"/>
          <p:cNvSpPr/>
          <p:nvPr/>
        </p:nvSpPr>
        <p:spPr>
          <a:xfrm>
            <a:off x="5964882" y="3020616"/>
            <a:ext cx="261733" cy="327223"/>
          </a:xfrm>
          <a:prstGeom prst="rect">
            <a:avLst/>
          </a:prstGeom>
          <a:noFill/>
          <a:ln/>
        </p:spPr>
        <p:txBody>
          <a:bodyPr wrap="none" lIns="0" tIns="0" rIns="0" bIns="0" rtlCol="0" anchor="ctr"/>
          <a:lstStyle/>
          <a:p>
            <a:pPr marL="0" indent="0" algn="ctr">
              <a:lnSpc>
                <a:spcPct val="100000"/>
              </a:lnSpc>
              <a:buNone/>
            </a:pPr>
            <a:r>
              <a:rPr lang="en-US" sz="2050" dirty="0">
                <a:solidFill>
                  <a:srgbClr val="CAD6DE"/>
                </a:solidFill>
                <a:latin typeface="Unbounded" pitchFamily="34" charset="0"/>
                <a:ea typeface="Unbounded" pitchFamily="34" charset="-122"/>
                <a:cs typeface="Unbounded" pitchFamily="34" charset="-120"/>
              </a:rPr>
              <a:t>2</a:t>
            </a:r>
            <a:endParaRPr lang="en-US" sz="2050" dirty="0"/>
          </a:p>
        </p:txBody>
      </p:sp>
      <p:sp>
        <p:nvSpPr>
          <p:cNvPr id="10" name="Text 6"/>
          <p:cNvSpPr/>
          <p:nvPr/>
        </p:nvSpPr>
        <p:spPr>
          <a:xfrm>
            <a:off x="4548272" y="3620591"/>
            <a:ext cx="3095051"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Understand Rationale Therapies</a:t>
            </a:r>
            <a:endParaRPr lang="en-US" sz="1600" dirty="0"/>
          </a:p>
        </p:txBody>
      </p:sp>
      <p:sp>
        <p:nvSpPr>
          <p:cNvPr id="11" name="Text 7"/>
          <p:cNvSpPr/>
          <p:nvPr/>
        </p:nvSpPr>
        <p:spPr>
          <a:xfrm>
            <a:off x="4548272" y="4238625"/>
            <a:ext cx="3095051"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Develop sufficient understanding to facilitate confident and appropriate referral for psychological interventions.</a:t>
            </a:r>
            <a:endParaRPr lang="en-US" sz="13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1416" y="2903438"/>
            <a:ext cx="3482193" cy="2388890"/>
          </a:xfrm>
          <a:prstGeom prst="rect">
            <a:avLst/>
          </a:prstGeom>
        </p:spPr>
      </p:pic>
      <p:sp>
        <p:nvSpPr>
          <p:cNvPr id="13" name="Text 8"/>
          <p:cNvSpPr/>
          <p:nvPr/>
        </p:nvSpPr>
        <p:spPr>
          <a:xfrm>
            <a:off x="9621597" y="3020616"/>
            <a:ext cx="261733" cy="327223"/>
          </a:xfrm>
          <a:prstGeom prst="rect">
            <a:avLst/>
          </a:prstGeom>
          <a:noFill/>
          <a:ln/>
        </p:spPr>
        <p:txBody>
          <a:bodyPr wrap="none" lIns="0" tIns="0" rIns="0" bIns="0" rtlCol="0" anchor="ctr"/>
          <a:lstStyle/>
          <a:p>
            <a:pPr marL="0" indent="0" algn="ctr">
              <a:lnSpc>
                <a:spcPct val="100000"/>
              </a:lnSpc>
              <a:buNone/>
            </a:pPr>
            <a:r>
              <a:rPr lang="en-US" sz="2050" dirty="0">
                <a:solidFill>
                  <a:srgbClr val="CAD6DE"/>
                </a:solidFill>
                <a:latin typeface="Unbounded" pitchFamily="34" charset="0"/>
                <a:ea typeface="Unbounded" pitchFamily="34" charset="-122"/>
                <a:cs typeface="Unbounded" pitchFamily="34" charset="-120"/>
              </a:rPr>
              <a:t>3</a:t>
            </a:r>
            <a:endParaRPr lang="en-US" sz="2050" dirty="0"/>
          </a:p>
        </p:txBody>
      </p:sp>
      <p:sp>
        <p:nvSpPr>
          <p:cNvPr id="14" name="Text 9"/>
          <p:cNvSpPr/>
          <p:nvPr/>
        </p:nvSpPr>
        <p:spPr>
          <a:xfrm>
            <a:off x="8204987" y="3620591"/>
            <a:ext cx="2060821"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Tools for Change</a:t>
            </a:r>
            <a:endParaRPr lang="en-US" sz="1600" dirty="0"/>
          </a:p>
        </p:txBody>
      </p:sp>
      <p:sp>
        <p:nvSpPr>
          <p:cNvPr id="15" name="Text 10"/>
          <p:cNvSpPr/>
          <p:nvPr/>
        </p:nvSpPr>
        <p:spPr>
          <a:xfrm>
            <a:off x="8204987" y="3981946"/>
            <a:ext cx="3095051"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Explore practical ways to bring focus and facilitate meaningful change when working with psychological problems in primary care.</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98086" y="980480"/>
            <a:ext cx="6166093"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Behavioural Activation</a:t>
            </a:r>
            <a:endParaRPr lang="en-US" sz="3200" dirty="0"/>
          </a:p>
        </p:txBody>
      </p:sp>
      <p:sp>
        <p:nvSpPr>
          <p:cNvPr id="3" name="Text 1"/>
          <p:cNvSpPr/>
          <p:nvPr/>
        </p:nvSpPr>
        <p:spPr>
          <a:xfrm>
            <a:off x="698086" y="1842790"/>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Behavioural activation (BA) is one of the most robustly evidence-based brief interventions for depression and anxiety in primary care. It rests on a simple but powerful premise: </a:t>
            </a:r>
            <a:r>
              <a:rPr lang="en-US" sz="1350" b="1" dirty="0">
                <a:solidFill>
                  <a:srgbClr val="CAD6DE"/>
                </a:solidFill>
                <a:latin typeface="Cabin Bold" pitchFamily="34" charset="0"/>
                <a:ea typeface="Cabin Bold" pitchFamily="34" charset="-122"/>
                <a:cs typeface="Cabin Bold" pitchFamily="34" charset="-120"/>
              </a:rPr>
              <a:t>behaviour influences mood</a:t>
            </a:r>
            <a:r>
              <a:rPr lang="en-US" sz="1350" dirty="0">
                <a:solidFill>
                  <a:srgbClr val="CAD6DE"/>
                </a:solidFill>
                <a:latin typeface="Cabin" pitchFamily="34" charset="0"/>
                <a:ea typeface="Cabin" pitchFamily="34" charset="-122"/>
                <a:cs typeface="Cabin" pitchFamily="34" charset="-120"/>
              </a:rPr>
              <a:t>.</a:t>
            </a:r>
            <a:endParaRPr lang="en-US" sz="1350" dirty="0"/>
          </a:p>
        </p:txBody>
      </p:sp>
      <p:sp>
        <p:nvSpPr>
          <p:cNvPr id="4" name="Shape 2"/>
          <p:cNvSpPr/>
          <p:nvPr/>
        </p:nvSpPr>
        <p:spPr>
          <a:xfrm>
            <a:off x="698086" y="2597547"/>
            <a:ext cx="3482094" cy="2106414"/>
          </a:xfrm>
          <a:prstGeom prst="roundRect">
            <a:avLst>
              <a:gd name="adj" fmla="val 1243"/>
            </a:avLst>
          </a:prstGeom>
          <a:solidFill>
            <a:srgbClr val="304755"/>
          </a:solidFill>
          <a:ln/>
        </p:spPr>
        <p:txBody>
          <a:bodyPr/>
          <a:lstStyle/>
          <a:p>
            <a:endParaRPr lang="en-GB"/>
          </a:p>
        </p:txBody>
      </p:sp>
      <p:sp>
        <p:nvSpPr>
          <p:cNvPr id="5" name="Text 3"/>
          <p:cNvSpPr/>
          <p:nvPr/>
        </p:nvSpPr>
        <p:spPr>
          <a:xfrm>
            <a:off x="872607" y="2772073"/>
            <a:ext cx="2192878"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The Core Principle</a:t>
            </a:r>
            <a:endParaRPr lang="en-US" sz="1600" dirty="0"/>
          </a:p>
        </p:txBody>
      </p:sp>
      <p:sp>
        <p:nvSpPr>
          <p:cNvPr id="6" name="Text 4"/>
          <p:cNvSpPr/>
          <p:nvPr/>
        </p:nvSpPr>
        <p:spPr>
          <a:xfrm>
            <a:off x="872607" y="3133427"/>
            <a:ext cx="3133051"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Certain behaviours reliably produce positive mood changes. When patients are depressed, they withdraw from activities — which deepens low mood, creating a self-reinforcing cycle.</a:t>
            </a:r>
            <a:endParaRPr lang="en-US" sz="1350" dirty="0"/>
          </a:p>
        </p:txBody>
      </p:sp>
      <p:sp>
        <p:nvSpPr>
          <p:cNvPr id="7" name="Shape 5"/>
          <p:cNvSpPr/>
          <p:nvPr/>
        </p:nvSpPr>
        <p:spPr>
          <a:xfrm>
            <a:off x="4354701" y="2597547"/>
            <a:ext cx="3482193" cy="2106414"/>
          </a:xfrm>
          <a:prstGeom prst="roundRect">
            <a:avLst>
              <a:gd name="adj" fmla="val 1243"/>
            </a:avLst>
          </a:prstGeom>
          <a:solidFill>
            <a:srgbClr val="304755"/>
          </a:solidFill>
          <a:ln/>
        </p:spPr>
        <p:txBody>
          <a:bodyPr/>
          <a:lstStyle/>
          <a:p>
            <a:endParaRPr lang="en-GB"/>
          </a:p>
        </p:txBody>
      </p:sp>
      <p:sp>
        <p:nvSpPr>
          <p:cNvPr id="8" name="Text 6"/>
          <p:cNvSpPr/>
          <p:nvPr/>
        </p:nvSpPr>
        <p:spPr>
          <a:xfrm>
            <a:off x="4529223" y="2772073"/>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The Evidence</a:t>
            </a:r>
            <a:endParaRPr lang="en-US" sz="1600" dirty="0"/>
          </a:p>
        </p:txBody>
      </p:sp>
      <p:sp>
        <p:nvSpPr>
          <p:cNvPr id="9" name="Text 7"/>
          <p:cNvSpPr/>
          <p:nvPr/>
        </p:nvSpPr>
        <p:spPr>
          <a:xfrm>
            <a:off x="4529223" y="3133427"/>
            <a:ext cx="3133151"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Scheduling activities produces measurable improvement in both anxiety and depression, </a:t>
            </a:r>
            <a:r>
              <a:rPr lang="en-US" sz="1350" i="1" dirty="0">
                <a:solidFill>
                  <a:srgbClr val="CAD6DE"/>
                </a:solidFill>
                <a:latin typeface="Cabin" pitchFamily="34" charset="0"/>
                <a:ea typeface="Cabin" pitchFamily="34" charset="-122"/>
                <a:cs typeface="Cabin" pitchFamily="34" charset="-120"/>
              </a:rPr>
              <a:t>independent</a:t>
            </a:r>
            <a:r>
              <a:rPr lang="en-US" sz="1350" dirty="0">
                <a:solidFill>
                  <a:srgbClr val="CAD6DE"/>
                </a:solidFill>
                <a:latin typeface="Cabin" pitchFamily="34" charset="0"/>
                <a:ea typeface="Cabin" pitchFamily="34" charset="-122"/>
                <a:cs typeface="Cabin" pitchFamily="34" charset="-120"/>
              </a:rPr>
              <a:t> of traditional medical interventions. BA is considered the primary mechanism of action in CBT.</a:t>
            </a:r>
            <a:endParaRPr lang="en-US" sz="1350" dirty="0"/>
          </a:p>
        </p:txBody>
      </p:sp>
      <p:sp>
        <p:nvSpPr>
          <p:cNvPr id="10" name="Shape 8"/>
          <p:cNvSpPr/>
          <p:nvPr/>
        </p:nvSpPr>
        <p:spPr>
          <a:xfrm>
            <a:off x="8011416" y="2597547"/>
            <a:ext cx="3482193" cy="2106414"/>
          </a:xfrm>
          <a:prstGeom prst="roundRect">
            <a:avLst>
              <a:gd name="adj" fmla="val 1243"/>
            </a:avLst>
          </a:prstGeom>
          <a:solidFill>
            <a:srgbClr val="304755"/>
          </a:solidFill>
          <a:ln/>
        </p:spPr>
        <p:txBody>
          <a:bodyPr/>
          <a:lstStyle/>
          <a:p>
            <a:endParaRPr lang="en-GB"/>
          </a:p>
        </p:txBody>
      </p:sp>
      <p:sp>
        <p:nvSpPr>
          <p:cNvPr id="11" name="Text 9"/>
          <p:cNvSpPr/>
          <p:nvPr/>
        </p:nvSpPr>
        <p:spPr>
          <a:xfrm>
            <a:off x="8185937" y="2772073"/>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In Practice</a:t>
            </a:r>
            <a:endParaRPr lang="en-US" sz="1600" dirty="0"/>
          </a:p>
        </p:txBody>
      </p:sp>
      <p:sp>
        <p:nvSpPr>
          <p:cNvPr id="12" name="Text 10"/>
          <p:cNvSpPr/>
          <p:nvPr/>
        </p:nvSpPr>
        <p:spPr>
          <a:xfrm>
            <a:off x="8185937" y="3133427"/>
            <a:ext cx="3133151" cy="1396008"/>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Work with the patient to identify previously enjoyable or meaningful activities, then collaboratively schedule these into the week — starting small and building gradually to create momentum.</a:t>
            </a:r>
            <a:endParaRPr lang="en-US" sz="1350" dirty="0"/>
          </a:p>
        </p:txBody>
      </p:sp>
      <p:sp>
        <p:nvSpPr>
          <p:cNvPr id="13" name="Shape 11"/>
          <p:cNvSpPr/>
          <p:nvPr/>
        </p:nvSpPr>
        <p:spPr>
          <a:xfrm>
            <a:off x="698086" y="4900315"/>
            <a:ext cx="10795524" cy="977106"/>
          </a:xfrm>
          <a:prstGeom prst="roundRect">
            <a:avLst>
              <a:gd name="adj" fmla="val 2680"/>
            </a:avLst>
          </a:prstGeom>
          <a:solidFill>
            <a:srgbClr val="08786D"/>
          </a:solidFill>
          <a:ln/>
        </p:spPr>
        <p:txBody>
          <a:bodyPr/>
          <a:lstStyle/>
          <a:p>
            <a:endParaRPr lang="en-GB"/>
          </a:p>
        </p:txBody>
      </p:sp>
      <p:pic>
        <p:nvPicPr>
          <p:cNvPr id="14" name="Image 0" descr="preencoded.png"/>
          <p:cNvPicPr>
            <a:picLocks noChangeAspect="1"/>
          </p:cNvPicPr>
          <p:nvPr/>
        </p:nvPicPr>
        <p:blipFill>
          <a:blip r:embed="rId3"/>
          <a:stretch>
            <a:fillRect/>
          </a:stretch>
        </p:blipFill>
        <p:spPr>
          <a:xfrm>
            <a:off x="872607" y="5149751"/>
            <a:ext cx="218177" cy="174526"/>
          </a:xfrm>
          <a:prstGeom prst="rect">
            <a:avLst/>
          </a:prstGeom>
        </p:spPr>
      </p:pic>
      <p:sp>
        <p:nvSpPr>
          <p:cNvPr id="15" name="Text 12"/>
          <p:cNvSpPr/>
          <p:nvPr/>
        </p:nvSpPr>
        <p:spPr>
          <a:xfrm>
            <a:off x="1265305" y="5118398"/>
            <a:ext cx="10053783"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FFFFF"/>
                </a:solidFill>
                <a:latin typeface="Cabin" pitchFamily="34" charset="0"/>
                <a:ea typeface="Cabin" pitchFamily="34" charset="-122"/>
                <a:cs typeface="Cabin" pitchFamily="34" charset="-120"/>
              </a:rPr>
              <a:t>Behavioural activation is the main "treatment effect" of CBT — and can be delivered effectively within a primary care consultation framework.</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98086" y="1317526"/>
            <a:ext cx="7104579"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Today's Session — Agenda</a:t>
            </a:r>
            <a:endParaRPr lang="en-US" sz="32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201664"/>
            <a:ext cx="174521" cy="174526"/>
          </a:xfrm>
          <a:prstGeom prst="rect">
            <a:avLst/>
          </a:prstGeom>
        </p:spPr>
      </p:pic>
      <p:sp>
        <p:nvSpPr>
          <p:cNvPr id="4" name="Shape 1"/>
          <p:cNvSpPr/>
          <p:nvPr/>
        </p:nvSpPr>
        <p:spPr>
          <a:xfrm>
            <a:off x="698086" y="2457351"/>
            <a:ext cx="3482094" cy="19050"/>
          </a:xfrm>
          <a:prstGeom prst="rect">
            <a:avLst/>
          </a:prstGeom>
          <a:solidFill>
            <a:srgbClr val="0A988B"/>
          </a:solidFill>
          <a:ln/>
        </p:spPr>
        <p:txBody>
          <a:bodyPr/>
          <a:lstStyle/>
          <a:p>
            <a:endParaRPr lang="en-GB"/>
          </a:p>
        </p:txBody>
      </p:sp>
      <p:sp>
        <p:nvSpPr>
          <p:cNvPr id="5" name="Text 2"/>
          <p:cNvSpPr/>
          <p:nvPr/>
        </p:nvSpPr>
        <p:spPr>
          <a:xfrm>
            <a:off x="698086" y="2582664"/>
            <a:ext cx="3482094"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Summary of Previous Session</a:t>
            </a:r>
            <a:endParaRPr lang="en-US" sz="1600" dirty="0"/>
          </a:p>
        </p:txBody>
      </p:sp>
      <p:sp>
        <p:nvSpPr>
          <p:cNvPr id="6" name="Text 3"/>
          <p:cNvSpPr/>
          <p:nvPr/>
        </p:nvSpPr>
        <p:spPr>
          <a:xfrm>
            <a:off x="698086" y="3200698"/>
            <a:ext cx="348209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A brief recap of Session I to consolidate prior learning.</a:t>
            </a:r>
            <a:endParaRPr lang="en-US" sz="13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54701" y="2201664"/>
            <a:ext cx="174521" cy="174526"/>
          </a:xfrm>
          <a:prstGeom prst="rect">
            <a:avLst/>
          </a:prstGeom>
        </p:spPr>
      </p:pic>
      <p:sp>
        <p:nvSpPr>
          <p:cNvPr id="8" name="Shape 4"/>
          <p:cNvSpPr/>
          <p:nvPr/>
        </p:nvSpPr>
        <p:spPr>
          <a:xfrm>
            <a:off x="4354701" y="2457351"/>
            <a:ext cx="3482193" cy="19050"/>
          </a:xfrm>
          <a:prstGeom prst="rect">
            <a:avLst/>
          </a:prstGeom>
          <a:solidFill>
            <a:srgbClr val="0A988B"/>
          </a:solidFill>
          <a:ln/>
        </p:spPr>
        <p:txBody>
          <a:bodyPr/>
          <a:lstStyle/>
          <a:p>
            <a:endParaRPr lang="en-GB"/>
          </a:p>
        </p:txBody>
      </p:sp>
      <p:sp>
        <p:nvSpPr>
          <p:cNvPr id="9" name="Text 5"/>
          <p:cNvSpPr/>
          <p:nvPr/>
        </p:nvSpPr>
        <p:spPr>
          <a:xfrm>
            <a:off x="4354701" y="2582664"/>
            <a:ext cx="3482193" cy="513358"/>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Rationale Therapies — Presentations</a:t>
            </a:r>
            <a:endParaRPr lang="en-US" sz="1600" dirty="0"/>
          </a:p>
        </p:txBody>
      </p:sp>
      <p:sp>
        <p:nvSpPr>
          <p:cNvPr id="10" name="Text 6"/>
          <p:cNvSpPr/>
          <p:nvPr/>
        </p:nvSpPr>
        <p:spPr>
          <a:xfrm>
            <a:off x="4354701" y="3200698"/>
            <a:ext cx="3482193"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Trainee-led presentations on key therapeutic approaches.</a:t>
            </a:r>
            <a:endParaRPr lang="en-US" sz="13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11416" y="2201664"/>
            <a:ext cx="174521" cy="174526"/>
          </a:xfrm>
          <a:prstGeom prst="rect">
            <a:avLst/>
          </a:prstGeom>
        </p:spPr>
      </p:pic>
      <p:sp>
        <p:nvSpPr>
          <p:cNvPr id="12" name="Shape 7"/>
          <p:cNvSpPr/>
          <p:nvPr/>
        </p:nvSpPr>
        <p:spPr>
          <a:xfrm>
            <a:off x="8011416" y="2457351"/>
            <a:ext cx="3482193" cy="19050"/>
          </a:xfrm>
          <a:prstGeom prst="rect">
            <a:avLst/>
          </a:prstGeom>
          <a:solidFill>
            <a:srgbClr val="0A988B"/>
          </a:solidFill>
          <a:ln/>
        </p:spPr>
        <p:txBody>
          <a:bodyPr/>
          <a:lstStyle/>
          <a:p>
            <a:endParaRPr lang="en-GB"/>
          </a:p>
        </p:txBody>
      </p:sp>
      <p:sp>
        <p:nvSpPr>
          <p:cNvPr id="13" name="Text 8"/>
          <p:cNvSpPr/>
          <p:nvPr/>
        </p:nvSpPr>
        <p:spPr>
          <a:xfrm>
            <a:off x="8011416" y="2582664"/>
            <a:ext cx="2264512"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Homework Review</a:t>
            </a:r>
            <a:endParaRPr lang="en-US" sz="1600" dirty="0"/>
          </a:p>
        </p:txBody>
      </p:sp>
      <p:sp>
        <p:nvSpPr>
          <p:cNvPr id="14" name="Text 9"/>
          <p:cNvSpPr/>
          <p:nvPr/>
        </p:nvSpPr>
        <p:spPr>
          <a:xfrm>
            <a:off x="8011416" y="2944019"/>
            <a:ext cx="3482193"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Tying in learning from the summer school counselling sub-school, with group reflection on validation exercises.</a:t>
            </a:r>
            <a:endParaRPr lang="en-US" sz="135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8086" y="4108847"/>
            <a:ext cx="174521" cy="174526"/>
          </a:xfrm>
          <a:prstGeom prst="rect">
            <a:avLst/>
          </a:prstGeom>
        </p:spPr>
      </p:pic>
      <p:sp>
        <p:nvSpPr>
          <p:cNvPr id="16" name="Shape 10"/>
          <p:cNvSpPr/>
          <p:nvPr/>
        </p:nvSpPr>
        <p:spPr>
          <a:xfrm>
            <a:off x="698086" y="4364534"/>
            <a:ext cx="5310452" cy="19050"/>
          </a:xfrm>
          <a:prstGeom prst="rect">
            <a:avLst/>
          </a:prstGeom>
          <a:solidFill>
            <a:srgbClr val="0A988B"/>
          </a:solidFill>
          <a:ln/>
        </p:spPr>
        <p:txBody>
          <a:bodyPr/>
          <a:lstStyle/>
          <a:p>
            <a:endParaRPr lang="en-GB"/>
          </a:p>
        </p:txBody>
      </p:sp>
      <p:sp>
        <p:nvSpPr>
          <p:cNvPr id="17" name="Text 11"/>
          <p:cNvSpPr/>
          <p:nvPr/>
        </p:nvSpPr>
        <p:spPr>
          <a:xfrm>
            <a:off x="698086" y="4489847"/>
            <a:ext cx="2060821"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Tools for Change</a:t>
            </a:r>
            <a:endParaRPr lang="en-US" sz="1600" dirty="0"/>
          </a:p>
        </p:txBody>
      </p:sp>
      <p:sp>
        <p:nvSpPr>
          <p:cNvPr id="18" name="Text 12"/>
          <p:cNvSpPr/>
          <p:nvPr/>
        </p:nvSpPr>
        <p:spPr>
          <a:xfrm>
            <a:off x="698086" y="4851202"/>
            <a:ext cx="5310452"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Practical clinical tools: problem lists, cognitive continuum, and behavioural activation.</a:t>
            </a:r>
            <a:endParaRPr lang="en-US" sz="1350" dirty="0"/>
          </a:p>
        </p:txBody>
      </p:sp>
      <p:pic>
        <p:nvPicPr>
          <p:cNvPr id="19"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83059" y="4108847"/>
            <a:ext cx="174521" cy="174526"/>
          </a:xfrm>
          <a:prstGeom prst="rect">
            <a:avLst/>
          </a:prstGeom>
        </p:spPr>
      </p:pic>
      <p:sp>
        <p:nvSpPr>
          <p:cNvPr id="20" name="Shape 13"/>
          <p:cNvSpPr/>
          <p:nvPr/>
        </p:nvSpPr>
        <p:spPr>
          <a:xfrm>
            <a:off x="6183059" y="4364534"/>
            <a:ext cx="5310551" cy="19050"/>
          </a:xfrm>
          <a:prstGeom prst="rect">
            <a:avLst/>
          </a:prstGeom>
          <a:solidFill>
            <a:srgbClr val="0A988B"/>
          </a:solidFill>
          <a:ln/>
        </p:spPr>
        <p:txBody>
          <a:bodyPr/>
          <a:lstStyle/>
          <a:p>
            <a:endParaRPr lang="en-GB"/>
          </a:p>
        </p:txBody>
      </p:sp>
      <p:sp>
        <p:nvSpPr>
          <p:cNvPr id="21" name="Text 14"/>
          <p:cNvSpPr/>
          <p:nvPr/>
        </p:nvSpPr>
        <p:spPr>
          <a:xfrm>
            <a:off x="6183059" y="4489847"/>
            <a:ext cx="2994248"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Summary and Feedback</a:t>
            </a:r>
            <a:endParaRPr lang="en-US" sz="1600" dirty="0"/>
          </a:p>
        </p:txBody>
      </p:sp>
      <p:sp>
        <p:nvSpPr>
          <p:cNvPr id="22" name="Text 15"/>
          <p:cNvSpPr/>
          <p:nvPr/>
        </p:nvSpPr>
        <p:spPr>
          <a:xfrm>
            <a:off x="6183059" y="4851202"/>
            <a:ext cx="5310551" cy="279202"/>
          </a:xfrm>
          <a:prstGeom prst="rect">
            <a:avLst/>
          </a:prstGeom>
          <a:noFill/>
          <a:ln/>
        </p:spPr>
        <p:txBody>
          <a:bodyPr wrap="none" lIns="0" tIns="0" rIns="0" bIns="0" rtlCol="0" anchor="t"/>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Consolidating key learning points and gathering group feedback.</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7619809" y="0"/>
            <a:ext cx="4571886" cy="6858000"/>
          </a:xfrm>
          <a:prstGeom prst="rect">
            <a:avLst/>
          </a:prstGeom>
          <a:solidFill>
            <a:srgbClr val="304755"/>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7707020" y="130770"/>
            <a:ext cx="4397463" cy="6596360"/>
          </a:xfrm>
          <a:prstGeom prst="rect">
            <a:avLst/>
          </a:prstGeom>
        </p:spPr>
      </p:pic>
      <p:sp>
        <p:nvSpPr>
          <p:cNvPr id="4" name="Text 1"/>
          <p:cNvSpPr/>
          <p:nvPr/>
        </p:nvSpPr>
        <p:spPr>
          <a:xfrm>
            <a:off x="698086" y="2035969"/>
            <a:ext cx="5219371"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Review of Session I</a:t>
            </a:r>
            <a:endParaRPr lang="en-US" sz="3200" dirty="0"/>
          </a:p>
        </p:txBody>
      </p:sp>
      <p:sp>
        <p:nvSpPr>
          <p:cNvPr id="5" name="Text 2"/>
          <p:cNvSpPr/>
          <p:nvPr/>
        </p:nvSpPr>
        <p:spPr>
          <a:xfrm>
            <a:off x="698086" y="2810966"/>
            <a:ext cx="6223638"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We begin with a pairs exercise — take a few minutes with a colleague to reflect on what you remember from Session I. Consider what key themes resonated, and what questions or uncertainties remain as we build on that foundation today.</a:t>
            </a:r>
            <a:endParaRPr lang="en-US" sz="1350" dirty="0"/>
          </a:p>
        </p:txBody>
      </p:sp>
      <p:sp>
        <p:nvSpPr>
          <p:cNvPr id="6" name="Shape 3"/>
          <p:cNvSpPr/>
          <p:nvPr/>
        </p:nvSpPr>
        <p:spPr>
          <a:xfrm>
            <a:off x="698086" y="3844925"/>
            <a:ext cx="6223638" cy="977106"/>
          </a:xfrm>
          <a:prstGeom prst="roundRect">
            <a:avLst>
              <a:gd name="adj" fmla="val 2680"/>
            </a:avLst>
          </a:prstGeom>
          <a:solidFill>
            <a:srgbClr val="08786D"/>
          </a:solidFill>
          <a:ln/>
        </p:spPr>
        <p:txBody>
          <a:bodyPr/>
          <a:lstStyle/>
          <a:p>
            <a:endParaRPr lang="en-GB"/>
          </a:p>
        </p:txBody>
      </p:sp>
      <p:pic>
        <p:nvPicPr>
          <p:cNvPr id="7" name="Image 1" descr="preencoded.png"/>
          <p:cNvPicPr>
            <a:picLocks noChangeAspect="1"/>
          </p:cNvPicPr>
          <p:nvPr/>
        </p:nvPicPr>
        <p:blipFill>
          <a:blip r:embed="rId4"/>
          <a:stretch>
            <a:fillRect/>
          </a:stretch>
        </p:blipFill>
        <p:spPr>
          <a:xfrm>
            <a:off x="872607" y="4094361"/>
            <a:ext cx="218177" cy="174526"/>
          </a:xfrm>
          <a:prstGeom prst="rect">
            <a:avLst/>
          </a:prstGeom>
        </p:spPr>
      </p:pic>
      <p:sp>
        <p:nvSpPr>
          <p:cNvPr id="8" name="Text 4"/>
          <p:cNvSpPr/>
          <p:nvPr/>
        </p:nvSpPr>
        <p:spPr>
          <a:xfrm>
            <a:off x="1265305" y="4063008"/>
            <a:ext cx="5481897"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FFFFF"/>
                </a:solidFill>
                <a:latin typeface="Cabin" pitchFamily="34" charset="0"/>
                <a:ea typeface="Cabin" pitchFamily="34" charset="-122"/>
                <a:cs typeface="Cabin" pitchFamily="34" charset="-120"/>
              </a:rPr>
              <a:t>Pairs Work — discuss with the person next to you before we share with the wider group.</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8086" y="675680"/>
            <a:ext cx="5148034" cy="505321"/>
          </a:xfrm>
          <a:prstGeom prst="rect">
            <a:avLst/>
          </a:prstGeom>
          <a:noFill/>
          <a:ln/>
        </p:spPr>
        <p:txBody>
          <a:bodyPr wrap="none" lIns="0" tIns="0" rIns="0" bIns="0" rtlCol="0" anchor="t"/>
          <a:lstStyle/>
          <a:p>
            <a:pPr marL="0" indent="0" algn="l">
              <a:lnSpc>
                <a:spcPct val="104000"/>
              </a:lnSpc>
              <a:buNone/>
            </a:pPr>
            <a:r>
              <a:rPr lang="en-US" sz="3150" dirty="0">
                <a:solidFill>
                  <a:srgbClr val="FFFFFF"/>
                </a:solidFill>
                <a:latin typeface="Unbounded" pitchFamily="34" charset="0"/>
                <a:ea typeface="Unbounded" pitchFamily="34" charset="-122"/>
                <a:cs typeface="Unbounded" pitchFamily="34" charset="-120"/>
              </a:rPr>
              <a:t>Review of Session I</a:t>
            </a:r>
            <a:endParaRPr lang="en-US" sz="3150" dirty="0"/>
          </a:p>
        </p:txBody>
      </p:sp>
      <p:sp>
        <p:nvSpPr>
          <p:cNvPr id="3" name="Text 1"/>
          <p:cNvSpPr/>
          <p:nvPr/>
        </p:nvSpPr>
        <p:spPr>
          <a:xfrm>
            <a:off x="698086" y="1248569"/>
            <a:ext cx="5933629" cy="252611"/>
          </a:xfrm>
          <a:prstGeom prst="rect">
            <a:avLst/>
          </a:prstGeom>
          <a:noFill/>
          <a:ln/>
        </p:spPr>
        <p:txBody>
          <a:bodyPr wrap="none" lIns="0" tIns="0" rIns="0" bIns="0" rtlCol="0" anchor="t"/>
          <a:lstStyle/>
          <a:p>
            <a:pPr marL="0" indent="0" algn="l">
              <a:lnSpc>
                <a:spcPct val="104000"/>
              </a:lnSpc>
              <a:buNone/>
            </a:pPr>
            <a:r>
              <a:rPr lang="en-US" sz="1550" dirty="0">
                <a:solidFill>
                  <a:srgbClr val="FFFFFF"/>
                </a:solidFill>
                <a:latin typeface="Unbounded" pitchFamily="34" charset="0"/>
                <a:ea typeface="Unbounded" pitchFamily="34" charset="-122"/>
                <a:cs typeface="Unbounded" pitchFamily="34" charset="-120"/>
              </a:rPr>
              <a:t>What Works — Core Therapeutic Conditions</a:t>
            </a:r>
            <a:endParaRPr lang="en-US" sz="1550" dirty="0"/>
          </a:p>
        </p:txBody>
      </p:sp>
      <p:sp>
        <p:nvSpPr>
          <p:cNvPr id="4" name="Text 2"/>
          <p:cNvSpPr/>
          <p:nvPr/>
        </p:nvSpPr>
        <p:spPr>
          <a:xfrm>
            <a:off x="698086" y="1754882"/>
            <a:ext cx="10795524" cy="545505"/>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CAD6DE"/>
                </a:solidFill>
                <a:latin typeface="Cabin" pitchFamily="34" charset="0"/>
                <a:ea typeface="Cabin" pitchFamily="34" charset="-122"/>
                <a:cs typeface="Cabin" pitchFamily="34" charset="-120"/>
              </a:rPr>
              <a:t>The evidence base consistently highlights the following therapist-offered conditions as central to effective psychological work in any setting, including primary care:</a:t>
            </a:r>
            <a:endParaRPr lang="en-US" sz="13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490589"/>
            <a:ext cx="429507" cy="429518"/>
          </a:xfrm>
          <a:prstGeom prst="rect">
            <a:avLst/>
          </a:prstGeom>
        </p:spPr>
      </p:pic>
      <p:sp>
        <p:nvSpPr>
          <p:cNvPr id="6" name="Text 3"/>
          <p:cNvSpPr/>
          <p:nvPr/>
        </p:nvSpPr>
        <p:spPr>
          <a:xfrm>
            <a:off x="698086" y="3131443"/>
            <a:ext cx="2021333" cy="252611"/>
          </a:xfrm>
          <a:prstGeom prst="rect">
            <a:avLst/>
          </a:prstGeom>
          <a:noFill/>
          <a:ln/>
        </p:spPr>
        <p:txBody>
          <a:bodyPr wrap="none" lIns="0" tIns="0" rIns="0" bIns="0" rtlCol="0" anchor="t"/>
          <a:lstStyle/>
          <a:p>
            <a:pPr marL="0" indent="0" algn="l">
              <a:lnSpc>
                <a:spcPct val="104000"/>
              </a:lnSpc>
              <a:buNone/>
            </a:pPr>
            <a:r>
              <a:rPr lang="en-US" sz="1550" dirty="0">
                <a:solidFill>
                  <a:srgbClr val="CAD6DE"/>
                </a:solidFill>
                <a:latin typeface="Unbounded" pitchFamily="34" charset="0"/>
                <a:ea typeface="Unbounded" pitchFamily="34" charset="-122"/>
                <a:cs typeface="Unbounded" pitchFamily="34" charset="-120"/>
              </a:rPr>
              <a:t>Empathy</a:t>
            </a:r>
            <a:endParaRPr lang="en-US" sz="1550" dirty="0"/>
          </a:p>
        </p:txBody>
      </p:sp>
      <p:sp>
        <p:nvSpPr>
          <p:cNvPr id="7" name="Text 4"/>
          <p:cNvSpPr/>
          <p:nvPr/>
        </p:nvSpPr>
        <p:spPr>
          <a:xfrm>
            <a:off x="698086" y="3485455"/>
            <a:ext cx="3457588" cy="545505"/>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CAD6DE"/>
                </a:solidFill>
                <a:latin typeface="Cabin" pitchFamily="34" charset="0"/>
                <a:ea typeface="Cabin" pitchFamily="34" charset="-122"/>
                <a:cs typeface="Cabin" pitchFamily="34" charset="-120"/>
              </a:rPr>
              <a:t>Communicating genuine understanding of the patient's inner world and emotional experience.</a:t>
            </a:r>
            <a:endParaRPr lang="en-US" sz="13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67004" y="2490589"/>
            <a:ext cx="429507" cy="429518"/>
          </a:xfrm>
          <a:prstGeom prst="rect">
            <a:avLst/>
          </a:prstGeom>
        </p:spPr>
      </p:pic>
      <p:sp>
        <p:nvSpPr>
          <p:cNvPr id="9" name="Text 5"/>
          <p:cNvSpPr/>
          <p:nvPr/>
        </p:nvSpPr>
        <p:spPr>
          <a:xfrm>
            <a:off x="4367004" y="3131443"/>
            <a:ext cx="2021333" cy="252611"/>
          </a:xfrm>
          <a:prstGeom prst="rect">
            <a:avLst/>
          </a:prstGeom>
          <a:noFill/>
          <a:ln/>
        </p:spPr>
        <p:txBody>
          <a:bodyPr wrap="none" lIns="0" tIns="0" rIns="0" bIns="0" rtlCol="0" anchor="t"/>
          <a:lstStyle/>
          <a:p>
            <a:pPr marL="0" indent="0" algn="l">
              <a:lnSpc>
                <a:spcPct val="104000"/>
              </a:lnSpc>
              <a:buNone/>
            </a:pPr>
            <a:r>
              <a:rPr lang="en-US" sz="1550" dirty="0">
                <a:solidFill>
                  <a:srgbClr val="CAD6DE"/>
                </a:solidFill>
                <a:latin typeface="Unbounded" pitchFamily="34" charset="0"/>
                <a:ea typeface="Unbounded" pitchFamily="34" charset="-122"/>
                <a:cs typeface="Unbounded" pitchFamily="34" charset="-120"/>
              </a:rPr>
              <a:t>Genuineness</a:t>
            </a:r>
            <a:endParaRPr lang="en-US" sz="1550" dirty="0"/>
          </a:p>
        </p:txBody>
      </p:sp>
      <p:sp>
        <p:nvSpPr>
          <p:cNvPr id="10" name="Text 6"/>
          <p:cNvSpPr/>
          <p:nvPr/>
        </p:nvSpPr>
        <p:spPr>
          <a:xfrm>
            <a:off x="4367004" y="3485455"/>
            <a:ext cx="3457588" cy="545505"/>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CAD6DE"/>
                </a:solidFill>
                <a:latin typeface="Cabin" pitchFamily="34" charset="0"/>
                <a:ea typeface="Cabin" pitchFamily="34" charset="-122"/>
                <a:cs typeface="Cabin" pitchFamily="34" charset="-120"/>
              </a:rPr>
              <a:t>Being authentic and congruent — the clinician's verbal and non-verbal communication align.</a:t>
            </a:r>
            <a:endParaRPr lang="en-US" sz="13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35922" y="2490589"/>
            <a:ext cx="429507" cy="429518"/>
          </a:xfrm>
          <a:prstGeom prst="rect">
            <a:avLst/>
          </a:prstGeom>
        </p:spPr>
      </p:pic>
      <p:sp>
        <p:nvSpPr>
          <p:cNvPr id="12" name="Text 7"/>
          <p:cNvSpPr/>
          <p:nvPr/>
        </p:nvSpPr>
        <p:spPr>
          <a:xfrm>
            <a:off x="8035922" y="3131443"/>
            <a:ext cx="2021333" cy="252611"/>
          </a:xfrm>
          <a:prstGeom prst="rect">
            <a:avLst/>
          </a:prstGeom>
          <a:noFill/>
          <a:ln/>
        </p:spPr>
        <p:txBody>
          <a:bodyPr wrap="none" lIns="0" tIns="0" rIns="0" bIns="0" rtlCol="0" anchor="t"/>
          <a:lstStyle/>
          <a:p>
            <a:pPr marL="0" indent="0" algn="l">
              <a:lnSpc>
                <a:spcPct val="104000"/>
              </a:lnSpc>
              <a:buNone/>
            </a:pPr>
            <a:r>
              <a:rPr lang="en-US" sz="1550" dirty="0">
                <a:solidFill>
                  <a:srgbClr val="CAD6DE"/>
                </a:solidFill>
                <a:latin typeface="Unbounded" pitchFamily="34" charset="0"/>
                <a:ea typeface="Unbounded" pitchFamily="34" charset="-122"/>
                <a:cs typeface="Unbounded" pitchFamily="34" charset="-120"/>
              </a:rPr>
              <a:t>Warmth</a:t>
            </a:r>
            <a:endParaRPr lang="en-US" sz="1550" dirty="0"/>
          </a:p>
        </p:txBody>
      </p:sp>
      <p:sp>
        <p:nvSpPr>
          <p:cNvPr id="13" name="Text 8"/>
          <p:cNvSpPr/>
          <p:nvPr/>
        </p:nvSpPr>
        <p:spPr>
          <a:xfrm>
            <a:off x="8035922" y="3485455"/>
            <a:ext cx="3457588" cy="545505"/>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CAD6DE"/>
                </a:solidFill>
                <a:latin typeface="Cabin" pitchFamily="34" charset="0"/>
                <a:ea typeface="Cabin" pitchFamily="34" charset="-122"/>
                <a:cs typeface="Cabin" pitchFamily="34" charset="-120"/>
              </a:rPr>
              <a:t>Unconditional positive regard — accepting the patient without judgement.</a:t>
            </a:r>
            <a:endParaRPr lang="en-US" sz="135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8086" y="4369197"/>
            <a:ext cx="429507" cy="429518"/>
          </a:xfrm>
          <a:prstGeom prst="rect">
            <a:avLst/>
          </a:prstGeom>
        </p:spPr>
      </p:pic>
      <p:sp>
        <p:nvSpPr>
          <p:cNvPr id="15" name="Text 9"/>
          <p:cNvSpPr/>
          <p:nvPr/>
        </p:nvSpPr>
        <p:spPr>
          <a:xfrm>
            <a:off x="698086" y="5010051"/>
            <a:ext cx="2497869" cy="252611"/>
          </a:xfrm>
          <a:prstGeom prst="rect">
            <a:avLst/>
          </a:prstGeom>
          <a:noFill/>
          <a:ln/>
        </p:spPr>
        <p:txBody>
          <a:bodyPr wrap="none" lIns="0" tIns="0" rIns="0" bIns="0" rtlCol="0" anchor="t"/>
          <a:lstStyle/>
          <a:p>
            <a:pPr marL="0" indent="0" algn="l">
              <a:lnSpc>
                <a:spcPct val="104000"/>
              </a:lnSpc>
              <a:buNone/>
            </a:pPr>
            <a:r>
              <a:rPr lang="en-US" sz="1550" dirty="0">
                <a:solidFill>
                  <a:srgbClr val="CAD6DE"/>
                </a:solidFill>
                <a:latin typeface="Unbounded" pitchFamily="34" charset="0"/>
                <a:ea typeface="Unbounded" pitchFamily="34" charset="-122"/>
                <a:cs typeface="Unbounded" pitchFamily="34" charset="-120"/>
              </a:rPr>
              <a:t>Negotiation of Goals</a:t>
            </a:r>
            <a:endParaRPr lang="en-US" sz="1550" dirty="0"/>
          </a:p>
        </p:txBody>
      </p:sp>
      <p:sp>
        <p:nvSpPr>
          <p:cNvPr id="16" name="Text 10"/>
          <p:cNvSpPr/>
          <p:nvPr/>
        </p:nvSpPr>
        <p:spPr>
          <a:xfrm>
            <a:off x="698086" y="5364063"/>
            <a:ext cx="3457588" cy="818257"/>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CAD6DE"/>
                </a:solidFill>
                <a:latin typeface="Cabin" pitchFamily="34" charset="0"/>
                <a:ea typeface="Cabin" pitchFamily="34" charset="-122"/>
                <a:cs typeface="Cabin" pitchFamily="34" charset="-120"/>
              </a:rPr>
              <a:t>Collaboratively agreeing on what the patient wants to achieve from the encounter or series of sessions.</a:t>
            </a:r>
            <a:endParaRPr lang="en-US" sz="1350"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367004" y="4369197"/>
            <a:ext cx="429507" cy="429518"/>
          </a:xfrm>
          <a:prstGeom prst="rect">
            <a:avLst/>
          </a:prstGeom>
        </p:spPr>
      </p:pic>
      <p:sp>
        <p:nvSpPr>
          <p:cNvPr id="18" name="Text 11"/>
          <p:cNvSpPr/>
          <p:nvPr/>
        </p:nvSpPr>
        <p:spPr>
          <a:xfrm>
            <a:off x="4367004" y="5010051"/>
            <a:ext cx="2021333" cy="252611"/>
          </a:xfrm>
          <a:prstGeom prst="rect">
            <a:avLst/>
          </a:prstGeom>
          <a:noFill/>
          <a:ln/>
        </p:spPr>
        <p:txBody>
          <a:bodyPr wrap="none" lIns="0" tIns="0" rIns="0" bIns="0" rtlCol="0" anchor="t"/>
          <a:lstStyle/>
          <a:p>
            <a:pPr marL="0" indent="0" algn="l">
              <a:lnSpc>
                <a:spcPct val="104000"/>
              </a:lnSpc>
              <a:buNone/>
            </a:pPr>
            <a:r>
              <a:rPr lang="en-US" sz="1550" dirty="0">
                <a:solidFill>
                  <a:srgbClr val="CAD6DE"/>
                </a:solidFill>
                <a:latin typeface="Unbounded" pitchFamily="34" charset="0"/>
                <a:ea typeface="Unbounded" pitchFamily="34" charset="-122"/>
                <a:cs typeface="Unbounded" pitchFamily="34" charset="-120"/>
              </a:rPr>
              <a:t>Reflecting</a:t>
            </a:r>
            <a:endParaRPr lang="en-US" sz="1550" dirty="0"/>
          </a:p>
        </p:txBody>
      </p:sp>
      <p:sp>
        <p:nvSpPr>
          <p:cNvPr id="19" name="Text 12"/>
          <p:cNvSpPr/>
          <p:nvPr/>
        </p:nvSpPr>
        <p:spPr>
          <a:xfrm>
            <a:off x="4367004" y="5364063"/>
            <a:ext cx="3457588" cy="818257"/>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CAD6DE"/>
                </a:solidFill>
                <a:latin typeface="Cabin" pitchFamily="34" charset="0"/>
                <a:ea typeface="Cabin" pitchFamily="34" charset="-122"/>
                <a:cs typeface="Cabin" pitchFamily="34" charset="-120"/>
              </a:rPr>
              <a:t>Feeding back what the patient has expressed to deepen understanding and validate their experience.</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98086" y="505619"/>
            <a:ext cx="5219371"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Review of Session I</a:t>
            </a:r>
            <a:endParaRPr lang="en-US" sz="3200" dirty="0"/>
          </a:p>
        </p:txBody>
      </p:sp>
      <p:sp>
        <p:nvSpPr>
          <p:cNvPr id="3" name="Text 1"/>
          <p:cNvSpPr/>
          <p:nvPr/>
        </p:nvSpPr>
        <p:spPr>
          <a:xfrm>
            <a:off x="698086" y="1088628"/>
            <a:ext cx="6811296"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Unbounded" pitchFamily="34" charset="0"/>
                <a:ea typeface="Unbounded" pitchFamily="34" charset="-122"/>
                <a:cs typeface="Unbounded" pitchFamily="34" charset="-120"/>
              </a:rPr>
              <a:t>What Works — Relational and Therapeutic Factors</a:t>
            </a:r>
            <a:endParaRPr lang="en-US" sz="1600" dirty="0"/>
          </a:p>
        </p:txBody>
      </p:sp>
      <p:sp>
        <p:nvSpPr>
          <p:cNvPr id="4" name="Text 2"/>
          <p:cNvSpPr/>
          <p:nvPr/>
        </p:nvSpPr>
        <p:spPr>
          <a:xfrm>
            <a:off x="698086" y="1607046"/>
            <a:ext cx="11405108" cy="279202"/>
          </a:xfrm>
          <a:prstGeom prst="rect">
            <a:avLst/>
          </a:prstGeom>
          <a:noFill/>
          <a:ln/>
        </p:spPr>
        <p:txBody>
          <a:bodyPr wrap="none" lIns="0" tIns="0" rIns="0" bIns="0" rtlCol="0" anchor="t"/>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Beyond the core conditions, these relational factors have robust evidence for contributing to positive outcomes across psychological therapies:</a:t>
            </a:r>
            <a:endParaRPr lang="en-US" sz="1350" dirty="0"/>
          </a:p>
        </p:txBody>
      </p:sp>
      <p:sp>
        <p:nvSpPr>
          <p:cNvPr id="5" name="Shape 3"/>
          <p:cNvSpPr/>
          <p:nvPr/>
        </p:nvSpPr>
        <p:spPr>
          <a:xfrm>
            <a:off x="698086" y="2082602"/>
            <a:ext cx="5310452" cy="1306909"/>
          </a:xfrm>
          <a:prstGeom prst="roundRect">
            <a:avLst>
              <a:gd name="adj" fmla="val 2003"/>
            </a:avLst>
          </a:prstGeom>
          <a:solidFill>
            <a:srgbClr val="112836"/>
          </a:solidFill>
          <a:ln w="19050">
            <a:solidFill>
              <a:srgbClr val="49606E"/>
            </a:solidFill>
            <a:prstDash val="solid"/>
          </a:ln>
        </p:spPr>
        <p:txBody>
          <a:bodyPr/>
          <a:lstStyle/>
          <a:p>
            <a:endParaRPr lang="en-GB"/>
          </a:p>
        </p:txBody>
      </p:sp>
      <p:sp>
        <p:nvSpPr>
          <p:cNvPr id="6" name="Text 4"/>
          <p:cNvSpPr/>
          <p:nvPr/>
        </p:nvSpPr>
        <p:spPr>
          <a:xfrm>
            <a:off x="891657" y="2276177"/>
            <a:ext cx="2336543"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Repairing Ruptures</a:t>
            </a:r>
            <a:endParaRPr lang="en-US" sz="1600" dirty="0"/>
          </a:p>
        </p:txBody>
      </p:sp>
      <p:sp>
        <p:nvSpPr>
          <p:cNvPr id="7" name="Text 5"/>
          <p:cNvSpPr/>
          <p:nvPr/>
        </p:nvSpPr>
        <p:spPr>
          <a:xfrm>
            <a:off x="891657" y="2637532"/>
            <a:ext cx="4923310"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Acknowledging and addressing breakdowns in the therapeutic relationship is itself therapeutic and builds trust.</a:t>
            </a:r>
            <a:endParaRPr lang="en-US" sz="1350" dirty="0"/>
          </a:p>
        </p:txBody>
      </p:sp>
      <p:sp>
        <p:nvSpPr>
          <p:cNvPr id="8" name="Shape 6"/>
          <p:cNvSpPr/>
          <p:nvPr/>
        </p:nvSpPr>
        <p:spPr>
          <a:xfrm>
            <a:off x="6183059" y="2082602"/>
            <a:ext cx="5310551" cy="1306909"/>
          </a:xfrm>
          <a:prstGeom prst="roundRect">
            <a:avLst>
              <a:gd name="adj" fmla="val 2003"/>
            </a:avLst>
          </a:prstGeom>
          <a:solidFill>
            <a:srgbClr val="112836"/>
          </a:solidFill>
          <a:ln w="19050">
            <a:solidFill>
              <a:srgbClr val="49606E"/>
            </a:solidFill>
            <a:prstDash val="solid"/>
          </a:ln>
        </p:spPr>
        <p:txBody>
          <a:bodyPr/>
          <a:lstStyle/>
          <a:p>
            <a:endParaRPr lang="en-GB"/>
          </a:p>
        </p:txBody>
      </p:sp>
      <p:sp>
        <p:nvSpPr>
          <p:cNvPr id="9" name="Text 7"/>
          <p:cNvSpPr/>
          <p:nvPr/>
        </p:nvSpPr>
        <p:spPr>
          <a:xfrm>
            <a:off x="6376630" y="2276177"/>
            <a:ext cx="248249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Patient Satisfaction</a:t>
            </a:r>
            <a:endParaRPr lang="en-US" sz="1600" dirty="0"/>
          </a:p>
        </p:txBody>
      </p:sp>
      <p:sp>
        <p:nvSpPr>
          <p:cNvPr id="10" name="Text 8"/>
          <p:cNvSpPr/>
          <p:nvPr/>
        </p:nvSpPr>
        <p:spPr>
          <a:xfrm>
            <a:off x="6376630" y="2637532"/>
            <a:ext cx="4923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When the patient feels heard and that their needs are being addressed, outcomes improve significantly.</a:t>
            </a:r>
            <a:endParaRPr lang="en-US" sz="1350" dirty="0"/>
          </a:p>
        </p:txBody>
      </p:sp>
      <p:sp>
        <p:nvSpPr>
          <p:cNvPr id="11" name="Shape 9"/>
          <p:cNvSpPr/>
          <p:nvPr/>
        </p:nvSpPr>
        <p:spPr>
          <a:xfrm>
            <a:off x="698086" y="3564037"/>
            <a:ext cx="5310452" cy="1306909"/>
          </a:xfrm>
          <a:prstGeom prst="roundRect">
            <a:avLst>
              <a:gd name="adj" fmla="val 2003"/>
            </a:avLst>
          </a:prstGeom>
          <a:solidFill>
            <a:srgbClr val="112836"/>
          </a:solidFill>
          <a:ln w="19050">
            <a:solidFill>
              <a:srgbClr val="49606E"/>
            </a:solidFill>
            <a:prstDash val="solid"/>
          </a:ln>
        </p:spPr>
        <p:txBody>
          <a:bodyPr/>
          <a:lstStyle/>
          <a:p>
            <a:endParaRPr lang="en-GB"/>
          </a:p>
        </p:txBody>
      </p:sp>
      <p:sp>
        <p:nvSpPr>
          <p:cNvPr id="12" name="Text 10"/>
          <p:cNvSpPr/>
          <p:nvPr/>
        </p:nvSpPr>
        <p:spPr>
          <a:xfrm>
            <a:off x="891657" y="3757612"/>
            <a:ext cx="2498266"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Therapeutic Alliance</a:t>
            </a:r>
            <a:endParaRPr lang="en-US" sz="1600" dirty="0"/>
          </a:p>
        </p:txBody>
      </p:sp>
      <p:sp>
        <p:nvSpPr>
          <p:cNvPr id="13" name="Text 11"/>
          <p:cNvSpPr/>
          <p:nvPr/>
        </p:nvSpPr>
        <p:spPr>
          <a:xfrm>
            <a:off x="891657" y="4118967"/>
            <a:ext cx="4923310"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The quality of the working relationship between clinician and patient is one of the strongest predictors of outcome.</a:t>
            </a:r>
            <a:endParaRPr lang="en-US" sz="1350" dirty="0"/>
          </a:p>
        </p:txBody>
      </p:sp>
      <p:sp>
        <p:nvSpPr>
          <p:cNvPr id="14" name="Shape 12"/>
          <p:cNvSpPr/>
          <p:nvPr/>
        </p:nvSpPr>
        <p:spPr>
          <a:xfrm>
            <a:off x="6183059" y="3564037"/>
            <a:ext cx="5310551" cy="1306909"/>
          </a:xfrm>
          <a:prstGeom prst="roundRect">
            <a:avLst>
              <a:gd name="adj" fmla="val 2003"/>
            </a:avLst>
          </a:prstGeom>
          <a:solidFill>
            <a:srgbClr val="112836"/>
          </a:solidFill>
          <a:ln w="19050">
            <a:solidFill>
              <a:srgbClr val="49606E"/>
            </a:solidFill>
            <a:prstDash val="solid"/>
          </a:ln>
        </p:spPr>
        <p:txBody>
          <a:bodyPr/>
          <a:lstStyle/>
          <a:p>
            <a:endParaRPr lang="en-GB"/>
          </a:p>
        </p:txBody>
      </p:sp>
      <p:sp>
        <p:nvSpPr>
          <p:cNvPr id="15" name="Text 13"/>
          <p:cNvSpPr/>
          <p:nvPr/>
        </p:nvSpPr>
        <p:spPr>
          <a:xfrm>
            <a:off x="6376630" y="3757612"/>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Cohesion</a:t>
            </a:r>
            <a:endParaRPr lang="en-US" sz="1600" dirty="0"/>
          </a:p>
        </p:txBody>
      </p:sp>
      <p:sp>
        <p:nvSpPr>
          <p:cNvPr id="16" name="Text 14"/>
          <p:cNvSpPr/>
          <p:nvPr/>
        </p:nvSpPr>
        <p:spPr>
          <a:xfrm>
            <a:off x="6376630" y="4118967"/>
            <a:ext cx="4923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A shared sense of purpose and working together towards a common goal.</a:t>
            </a:r>
            <a:endParaRPr lang="en-US" sz="1350" dirty="0"/>
          </a:p>
        </p:txBody>
      </p:sp>
      <p:sp>
        <p:nvSpPr>
          <p:cNvPr id="17" name="Shape 15"/>
          <p:cNvSpPr/>
          <p:nvPr/>
        </p:nvSpPr>
        <p:spPr>
          <a:xfrm>
            <a:off x="698086" y="5045472"/>
            <a:ext cx="5310452" cy="1306909"/>
          </a:xfrm>
          <a:prstGeom prst="roundRect">
            <a:avLst>
              <a:gd name="adj" fmla="val 2003"/>
            </a:avLst>
          </a:prstGeom>
          <a:solidFill>
            <a:srgbClr val="112836"/>
          </a:solidFill>
          <a:ln w="19050">
            <a:solidFill>
              <a:srgbClr val="49606E"/>
            </a:solidFill>
            <a:prstDash val="solid"/>
          </a:ln>
        </p:spPr>
        <p:txBody>
          <a:bodyPr/>
          <a:lstStyle/>
          <a:p>
            <a:endParaRPr lang="en-GB"/>
          </a:p>
        </p:txBody>
      </p:sp>
      <p:sp>
        <p:nvSpPr>
          <p:cNvPr id="18" name="Text 16"/>
          <p:cNvSpPr/>
          <p:nvPr/>
        </p:nvSpPr>
        <p:spPr>
          <a:xfrm>
            <a:off x="891657" y="5239048"/>
            <a:ext cx="2641137"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Emotional Expression</a:t>
            </a:r>
            <a:endParaRPr lang="en-US" sz="1600" dirty="0"/>
          </a:p>
        </p:txBody>
      </p:sp>
      <p:sp>
        <p:nvSpPr>
          <p:cNvPr id="19" name="Text 17"/>
          <p:cNvSpPr/>
          <p:nvPr/>
        </p:nvSpPr>
        <p:spPr>
          <a:xfrm>
            <a:off x="891657" y="5600402"/>
            <a:ext cx="4923310"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Facilitating the patient to name and express emotions safely is central to psychological change.</a:t>
            </a:r>
            <a:endParaRPr lang="en-US" sz="1350" dirty="0"/>
          </a:p>
        </p:txBody>
      </p:sp>
      <p:sp>
        <p:nvSpPr>
          <p:cNvPr id="20" name="Shape 18"/>
          <p:cNvSpPr/>
          <p:nvPr/>
        </p:nvSpPr>
        <p:spPr>
          <a:xfrm>
            <a:off x="6183059" y="5045472"/>
            <a:ext cx="5310551" cy="1306909"/>
          </a:xfrm>
          <a:prstGeom prst="roundRect">
            <a:avLst>
              <a:gd name="adj" fmla="val 2003"/>
            </a:avLst>
          </a:prstGeom>
          <a:solidFill>
            <a:srgbClr val="112836"/>
          </a:solidFill>
          <a:ln w="19050">
            <a:solidFill>
              <a:srgbClr val="49606E"/>
            </a:solidFill>
            <a:prstDash val="solid"/>
          </a:ln>
        </p:spPr>
        <p:txBody>
          <a:bodyPr/>
          <a:lstStyle/>
          <a:p>
            <a:endParaRPr lang="en-GB"/>
          </a:p>
        </p:txBody>
      </p:sp>
      <p:sp>
        <p:nvSpPr>
          <p:cNvPr id="21" name="Text 19"/>
          <p:cNvSpPr/>
          <p:nvPr/>
        </p:nvSpPr>
        <p:spPr>
          <a:xfrm>
            <a:off x="6376630" y="5239048"/>
            <a:ext cx="2667231"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Changing View of Self</a:t>
            </a:r>
            <a:endParaRPr lang="en-US" sz="1600" dirty="0"/>
          </a:p>
        </p:txBody>
      </p:sp>
      <p:sp>
        <p:nvSpPr>
          <p:cNvPr id="22" name="Text 20"/>
          <p:cNvSpPr/>
          <p:nvPr/>
        </p:nvSpPr>
        <p:spPr>
          <a:xfrm>
            <a:off x="6376630" y="5600402"/>
            <a:ext cx="4923409"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Supporting patients to develop a more compassionate and realistic sense of who they are.</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304755"/>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87211" y="130770"/>
            <a:ext cx="4397463" cy="6596360"/>
          </a:xfrm>
          <a:prstGeom prst="rect">
            <a:avLst/>
          </a:prstGeom>
        </p:spPr>
      </p:pic>
      <p:sp>
        <p:nvSpPr>
          <p:cNvPr id="4" name="Text 1"/>
          <p:cNvSpPr/>
          <p:nvPr/>
        </p:nvSpPr>
        <p:spPr>
          <a:xfrm>
            <a:off x="5269971" y="813296"/>
            <a:ext cx="5219371"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Review of Session I</a:t>
            </a:r>
            <a:endParaRPr lang="en-US" sz="3200" dirty="0"/>
          </a:p>
        </p:txBody>
      </p:sp>
      <p:sp>
        <p:nvSpPr>
          <p:cNvPr id="5" name="Text 2"/>
          <p:cNvSpPr/>
          <p:nvPr/>
        </p:nvSpPr>
        <p:spPr>
          <a:xfrm>
            <a:off x="5269971" y="1396305"/>
            <a:ext cx="5003377"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Unbounded" pitchFamily="34" charset="0"/>
                <a:ea typeface="Unbounded" pitchFamily="34" charset="-122"/>
                <a:cs typeface="Unbounded" pitchFamily="34" charset="-120"/>
              </a:rPr>
              <a:t>What Works — Broad Classification</a:t>
            </a:r>
            <a:endParaRPr lang="en-US" sz="1600" dirty="0"/>
          </a:p>
        </p:txBody>
      </p:sp>
      <p:sp>
        <p:nvSpPr>
          <p:cNvPr id="6" name="Text 3"/>
          <p:cNvSpPr/>
          <p:nvPr/>
        </p:nvSpPr>
        <p:spPr>
          <a:xfrm>
            <a:off x="5269971" y="1914723"/>
            <a:ext cx="6223638"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Across all effective psychological approaches in primary care, the active ingredients can be distilled into two broad, complementary categories. Understanding this helps GPs frame their consultations with greater intention:</a:t>
            </a:r>
            <a:endParaRPr lang="en-US" sz="1350" dirty="0"/>
          </a:p>
        </p:txBody>
      </p:sp>
      <p:sp>
        <p:nvSpPr>
          <p:cNvPr id="7" name="Shape 4"/>
          <p:cNvSpPr/>
          <p:nvPr/>
        </p:nvSpPr>
        <p:spPr>
          <a:xfrm>
            <a:off x="5269971" y="2948682"/>
            <a:ext cx="6223638" cy="3096022"/>
          </a:xfrm>
          <a:prstGeom prst="roundRect">
            <a:avLst>
              <a:gd name="adj" fmla="val 846"/>
            </a:avLst>
          </a:prstGeom>
          <a:solidFill>
            <a:srgbClr val="304755"/>
          </a:solidFill>
          <a:ln/>
        </p:spPr>
        <p:txBody>
          <a:bodyPr/>
          <a:lstStyle/>
          <a:p>
            <a:endParaRPr lang="en-GB"/>
          </a:p>
        </p:txBody>
      </p:sp>
      <p:sp>
        <p:nvSpPr>
          <p:cNvPr id="8" name="Shape 5"/>
          <p:cNvSpPr/>
          <p:nvPr/>
        </p:nvSpPr>
        <p:spPr>
          <a:xfrm>
            <a:off x="5269971" y="2948682"/>
            <a:ext cx="6223638" cy="1548011"/>
          </a:xfrm>
          <a:prstGeom prst="rect">
            <a:avLst/>
          </a:prstGeom>
          <a:solidFill>
            <a:srgbClr val="304755"/>
          </a:solidFill>
          <a:ln/>
        </p:spPr>
        <p:txBody>
          <a:bodyPr/>
          <a:lstStyle/>
          <a:p>
            <a:endParaRPr lang="en-GB"/>
          </a:p>
        </p:txBody>
      </p:sp>
      <p:sp>
        <p:nvSpPr>
          <p:cNvPr id="9" name="Text 6"/>
          <p:cNvSpPr/>
          <p:nvPr/>
        </p:nvSpPr>
        <p:spPr>
          <a:xfrm>
            <a:off x="5444493" y="3123208"/>
            <a:ext cx="2053380"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Validation</a:t>
            </a:r>
            <a:endParaRPr lang="en-US" sz="1600" dirty="0"/>
          </a:p>
        </p:txBody>
      </p:sp>
      <p:sp>
        <p:nvSpPr>
          <p:cNvPr id="10" name="Text 7"/>
          <p:cNvSpPr/>
          <p:nvPr/>
        </p:nvSpPr>
        <p:spPr>
          <a:xfrm>
            <a:off x="5444493" y="3484563"/>
            <a:ext cx="5874595"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Communicating to the patient that their thoughts, feelings, and experiences make sense in context — even if those reactions are distressing or unhelpful. Validation builds safety and trust.</a:t>
            </a:r>
            <a:endParaRPr lang="en-US" sz="1350" dirty="0"/>
          </a:p>
        </p:txBody>
      </p:sp>
      <p:sp>
        <p:nvSpPr>
          <p:cNvPr id="11" name="Shape 8"/>
          <p:cNvSpPr/>
          <p:nvPr/>
        </p:nvSpPr>
        <p:spPr>
          <a:xfrm>
            <a:off x="5269971" y="4496693"/>
            <a:ext cx="6223638" cy="1548011"/>
          </a:xfrm>
          <a:prstGeom prst="rect">
            <a:avLst/>
          </a:prstGeom>
          <a:solidFill>
            <a:srgbClr val="304755"/>
          </a:solidFill>
          <a:ln/>
        </p:spPr>
        <p:txBody>
          <a:bodyPr/>
          <a:lstStyle/>
          <a:p>
            <a:endParaRPr lang="en-GB"/>
          </a:p>
        </p:txBody>
      </p:sp>
      <p:sp>
        <p:nvSpPr>
          <p:cNvPr id="12" name="Shape 9"/>
          <p:cNvSpPr/>
          <p:nvPr/>
        </p:nvSpPr>
        <p:spPr>
          <a:xfrm>
            <a:off x="5269971" y="4496693"/>
            <a:ext cx="6223638" cy="19050"/>
          </a:xfrm>
          <a:prstGeom prst="roundRect">
            <a:avLst>
              <a:gd name="adj" fmla="val 137437"/>
            </a:avLst>
          </a:prstGeom>
          <a:solidFill>
            <a:srgbClr val="49606E"/>
          </a:solidFill>
          <a:ln/>
        </p:spPr>
        <p:txBody>
          <a:bodyPr/>
          <a:lstStyle/>
          <a:p>
            <a:endParaRPr lang="en-GB"/>
          </a:p>
        </p:txBody>
      </p:sp>
      <p:sp>
        <p:nvSpPr>
          <p:cNvPr id="13" name="Text 10"/>
          <p:cNvSpPr/>
          <p:nvPr/>
        </p:nvSpPr>
        <p:spPr>
          <a:xfrm>
            <a:off x="5444493" y="4671219"/>
            <a:ext cx="4683702" cy="256679"/>
          </a:xfrm>
          <a:prstGeom prst="rect">
            <a:avLst/>
          </a:prstGeom>
          <a:noFill/>
          <a:ln/>
        </p:spPr>
        <p:txBody>
          <a:bodyPr wrap="none" lIns="0" tIns="0" rIns="0" bIns="0" rtlCol="0" anchor="t"/>
          <a:lstStyle/>
          <a:p>
            <a:pPr marL="0" indent="0" algn="l">
              <a:lnSpc>
                <a:spcPct val="104000"/>
              </a:lnSpc>
              <a:buNone/>
            </a:pPr>
            <a:r>
              <a:rPr lang="en-US" sz="1600" dirty="0">
                <a:solidFill>
                  <a:srgbClr val="CAD6DE"/>
                </a:solidFill>
                <a:latin typeface="Unbounded" pitchFamily="34" charset="0"/>
                <a:ea typeface="Unbounded" pitchFamily="34" charset="-122"/>
                <a:cs typeface="Unbounded" pitchFamily="34" charset="-120"/>
              </a:rPr>
              <a:t>Goal Orientation &amp; Change Techniques</a:t>
            </a:r>
            <a:endParaRPr lang="en-US" sz="1600" dirty="0"/>
          </a:p>
        </p:txBody>
      </p:sp>
      <p:sp>
        <p:nvSpPr>
          <p:cNvPr id="14" name="Text 11"/>
          <p:cNvSpPr/>
          <p:nvPr/>
        </p:nvSpPr>
        <p:spPr>
          <a:xfrm>
            <a:off x="5444493" y="5032573"/>
            <a:ext cx="5874595" cy="837605"/>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Structured, collaborative approaches that help patients move towards something different — whether that is new behaviours, more balanced thinking, or clearer priorities. Change requires direction.</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304755"/>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87211" y="130770"/>
            <a:ext cx="4397463" cy="6596360"/>
          </a:xfrm>
          <a:prstGeom prst="rect">
            <a:avLst/>
          </a:prstGeom>
        </p:spPr>
      </p:pic>
      <p:sp>
        <p:nvSpPr>
          <p:cNvPr id="4" name="Text 1"/>
          <p:cNvSpPr/>
          <p:nvPr/>
        </p:nvSpPr>
        <p:spPr>
          <a:xfrm>
            <a:off x="5269971" y="1733153"/>
            <a:ext cx="5478425"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Rationale Therapies</a:t>
            </a:r>
            <a:endParaRPr lang="en-US" sz="3200" dirty="0"/>
          </a:p>
        </p:txBody>
      </p:sp>
      <p:sp>
        <p:nvSpPr>
          <p:cNvPr id="5" name="Text 2"/>
          <p:cNvSpPr/>
          <p:nvPr/>
        </p:nvSpPr>
        <p:spPr>
          <a:xfrm>
            <a:off x="5269971" y="2316163"/>
            <a:ext cx="3295270"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Unbounded" pitchFamily="34" charset="0"/>
                <a:ea typeface="Unbounded" pitchFamily="34" charset="-122"/>
                <a:cs typeface="Unbounded" pitchFamily="34" charset="-120"/>
              </a:rPr>
              <a:t>Trainee Presentations</a:t>
            </a:r>
            <a:endParaRPr lang="en-US" sz="1600" dirty="0"/>
          </a:p>
        </p:txBody>
      </p:sp>
      <p:sp>
        <p:nvSpPr>
          <p:cNvPr id="6" name="Text 3"/>
          <p:cNvSpPr/>
          <p:nvPr/>
        </p:nvSpPr>
        <p:spPr>
          <a:xfrm>
            <a:off x="5269971" y="2834580"/>
            <a:ext cx="6223638"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Each trainee has prepared a short presentation on a specific evidence-based psychological therapy. These presentations provide the group with a working understanding of the key therapeutic modalities available for referral in primary care — including their rationale, indications, and typical format.</a:t>
            </a:r>
            <a:endParaRPr lang="en-US" sz="1350" dirty="0"/>
          </a:p>
        </p:txBody>
      </p:sp>
      <p:sp>
        <p:nvSpPr>
          <p:cNvPr id="7" name="Shape 4"/>
          <p:cNvSpPr/>
          <p:nvPr/>
        </p:nvSpPr>
        <p:spPr>
          <a:xfrm>
            <a:off x="5269971" y="4147741"/>
            <a:ext cx="6223638" cy="977106"/>
          </a:xfrm>
          <a:prstGeom prst="roundRect">
            <a:avLst>
              <a:gd name="adj" fmla="val 2680"/>
            </a:avLst>
          </a:prstGeom>
          <a:solidFill>
            <a:srgbClr val="08786D"/>
          </a:solidFill>
          <a:ln/>
        </p:spPr>
        <p:txBody>
          <a:bodyPr/>
          <a:lstStyle/>
          <a:p>
            <a:endParaRPr lang="en-GB"/>
          </a:p>
        </p:txBody>
      </p:sp>
      <p:pic>
        <p:nvPicPr>
          <p:cNvPr id="8" name="Image 1" descr="preencoded.png"/>
          <p:cNvPicPr>
            <a:picLocks noChangeAspect="1"/>
          </p:cNvPicPr>
          <p:nvPr/>
        </p:nvPicPr>
        <p:blipFill>
          <a:blip r:embed="rId4"/>
          <a:stretch>
            <a:fillRect/>
          </a:stretch>
        </p:blipFill>
        <p:spPr>
          <a:xfrm>
            <a:off x="5444493" y="4397177"/>
            <a:ext cx="218177" cy="174526"/>
          </a:xfrm>
          <a:prstGeom prst="rect">
            <a:avLst/>
          </a:prstGeom>
        </p:spPr>
      </p:pic>
      <p:sp>
        <p:nvSpPr>
          <p:cNvPr id="9" name="Text 5"/>
          <p:cNvSpPr/>
          <p:nvPr/>
        </p:nvSpPr>
        <p:spPr>
          <a:xfrm>
            <a:off x="5837191" y="4365823"/>
            <a:ext cx="5481897"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FFFFF"/>
                </a:solidFill>
                <a:latin typeface="Cabin" pitchFamily="34" charset="0"/>
                <a:ea typeface="Cabin" pitchFamily="34" charset="-122"/>
                <a:cs typeface="Cabin" pitchFamily="34" charset="-120"/>
              </a:rPr>
              <a:t>Listen actively — consider how each therapy might apply to patients you see regularly in your practice.</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98086" y="1548110"/>
            <a:ext cx="8273843" cy="513259"/>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Unbounded" pitchFamily="34" charset="0"/>
                <a:ea typeface="Unbounded" pitchFamily="34" charset="-122"/>
                <a:cs typeface="Unbounded" pitchFamily="34" charset="-120"/>
              </a:rPr>
              <a:t>Homework Review — Validation</a:t>
            </a:r>
            <a:endParaRPr lang="en-US" sz="3200" dirty="0"/>
          </a:p>
        </p:txBody>
      </p:sp>
      <p:sp>
        <p:nvSpPr>
          <p:cNvPr id="3" name="Text 1"/>
          <p:cNvSpPr/>
          <p:nvPr/>
        </p:nvSpPr>
        <p:spPr>
          <a:xfrm>
            <a:off x="698086" y="2131120"/>
            <a:ext cx="2662965"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Unbounded" pitchFamily="34" charset="0"/>
                <a:ea typeface="Unbounded" pitchFamily="34" charset="-122"/>
                <a:cs typeface="Unbounded" pitchFamily="34" charset="-120"/>
              </a:rPr>
              <a:t>In Groups</a:t>
            </a:r>
            <a:endParaRPr lang="en-US" sz="1600" dirty="0"/>
          </a:p>
        </p:txBody>
      </p:sp>
      <p:sp>
        <p:nvSpPr>
          <p:cNvPr id="4" name="Text 2"/>
          <p:cNvSpPr/>
          <p:nvPr/>
        </p:nvSpPr>
        <p:spPr>
          <a:xfrm>
            <a:off x="698086" y="2649538"/>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CAD6DE"/>
                </a:solidFill>
                <a:latin typeface="Cabin" pitchFamily="34" charset="0"/>
                <a:ea typeface="Cabin" pitchFamily="34" charset="-122"/>
                <a:cs typeface="Cabin" pitchFamily="34" charset="-120"/>
              </a:rPr>
              <a:t>Reflect on your attempts to use validation in your consultations since the last session. Share honestly within your small group — both successes and challenges are valuable learning opportunities. Consider the questions below as a guide for your discussion:</a:t>
            </a:r>
            <a:endParaRPr lang="en-US" sz="1350" dirty="0"/>
          </a:p>
        </p:txBody>
      </p:sp>
      <p:sp>
        <p:nvSpPr>
          <p:cNvPr id="5" name="Shape 3"/>
          <p:cNvSpPr/>
          <p:nvPr/>
        </p:nvSpPr>
        <p:spPr>
          <a:xfrm>
            <a:off x="572379" y="3404295"/>
            <a:ext cx="5436258" cy="1905595"/>
          </a:xfrm>
          <a:prstGeom prst="roundRect">
            <a:avLst>
              <a:gd name="adj" fmla="val 1374"/>
            </a:avLst>
          </a:prstGeom>
          <a:solidFill>
            <a:srgbClr val="0A988B"/>
          </a:solidFill>
          <a:ln/>
        </p:spPr>
        <p:txBody>
          <a:bodyPr/>
          <a:lstStyle/>
          <a:p>
            <a:endParaRPr lang="en-GB"/>
          </a:p>
        </p:txBody>
      </p:sp>
      <p:sp>
        <p:nvSpPr>
          <p:cNvPr id="6" name="Text 4"/>
          <p:cNvSpPr/>
          <p:nvPr/>
        </p:nvSpPr>
        <p:spPr>
          <a:xfrm>
            <a:off x="746900" y="3578820"/>
            <a:ext cx="3008932" cy="256679"/>
          </a:xfrm>
          <a:prstGeom prst="rect">
            <a:avLst/>
          </a:prstGeom>
          <a:noFill/>
          <a:ln/>
        </p:spPr>
        <p:txBody>
          <a:bodyPr wrap="none" lIns="0" tIns="0" rIns="0" bIns="0" rtlCol="0" anchor="t"/>
          <a:lstStyle/>
          <a:p>
            <a:pPr marL="0" indent="0" algn="l">
              <a:lnSpc>
                <a:spcPct val="104000"/>
              </a:lnSpc>
              <a:buNone/>
            </a:pPr>
            <a:r>
              <a:rPr lang="en-US" sz="1600" dirty="0">
                <a:solidFill>
                  <a:srgbClr val="000000"/>
                </a:solidFill>
                <a:latin typeface="Unbounded" pitchFamily="34" charset="0"/>
                <a:ea typeface="Unbounded" pitchFamily="34" charset="-122"/>
                <a:cs typeface="Unbounded" pitchFamily="34" charset="-120"/>
              </a:rPr>
              <a:t>What Worked Well?</a:t>
            </a:r>
            <a:endParaRPr lang="en-US" sz="1600" dirty="0"/>
          </a:p>
        </p:txBody>
      </p:sp>
      <p:sp>
        <p:nvSpPr>
          <p:cNvPr id="7" name="Text 5"/>
          <p:cNvSpPr/>
          <p:nvPr/>
        </p:nvSpPr>
        <p:spPr>
          <a:xfrm>
            <a:off x="746900" y="4010025"/>
            <a:ext cx="5087215" cy="959644"/>
          </a:xfrm>
          <a:prstGeom prst="rect">
            <a:avLst/>
          </a:prstGeom>
          <a:noFill/>
          <a:ln/>
        </p:spPr>
        <p:txBody>
          <a:bodyPr wrap="square" lIns="0" tIns="0" rIns="0" bIns="0" rtlCol="0" anchor="t">
            <a:normAutofit/>
          </a:bodyPr>
          <a:lstStyle/>
          <a:p>
            <a:pPr marL="274320" indent="-274320" algn="l">
              <a:lnSpc>
                <a:spcPct val="133000"/>
              </a:lnSpc>
              <a:buSzPct val="100000"/>
              <a:buChar char="•"/>
            </a:pPr>
            <a:r>
              <a:rPr lang="en-US" sz="1350" dirty="0">
                <a:solidFill>
                  <a:srgbClr val="000000"/>
                </a:solidFill>
                <a:latin typeface="Cabin" pitchFamily="34" charset="0"/>
                <a:ea typeface="Cabin" pitchFamily="34" charset="-122"/>
                <a:cs typeface="Cabin" pitchFamily="34" charset="-120"/>
              </a:rPr>
              <a:t>When did validation feel natural and effective?</a:t>
            </a:r>
            <a:endParaRPr lang="en-US" sz="1350" dirty="0"/>
          </a:p>
          <a:p>
            <a:pPr marL="274320" indent="-274320" algn="l">
              <a:lnSpc>
                <a:spcPct val="133000"/>
              </a:lnSpc>
              <a:buSzPct val="100000"/>
              <a:buChar char="•"/>
            </a:pPr>
            <a:r>
              <a:rPr lang="en-US" sz="1350" dirty="0">
                <a:solidFill>
                  <a:srgbClr val="000000"/>
                </a:solidFill>
                <a:latin typeface="Cabin" pitchFamily="34" charset="0"/>
                <a:ea typeface="Cabin" pitchFamily="34" charset="-122"/>
                <a:cs typeface="Cabin" pitchFamily="34" charset="-120"/>
              </a:rPr>
              <a:t>How did the patient respond when they felt genuinely heard?</a:t>
            </a:r>
            <a:endParaRPr lang="en-US" sz="1350" dirty="0"/>
          </a:p>
          <a:p>
            <a:pPr marL="274320" indent="-274320" algn="l">
              <a:lnSpc>
                <a:spcPct val="133000"/>
              </a:lnSpc>
              <a:buSzPct val="100000"/>
              <a:buChar char="•"/>
            </a:pPr>
            <a:r>
              <a:rPr lang="en-US" sz="1350" dirty="0">
                <a:solidFill>
                  <a:srgbClr val="000000"/>
                </a:solidFill>
                <a:latin typeface="Cabin" pitchFamily="34" charset="0"/>
                <a:ea typeface="Cabin" pitchFamily="34" charset="-122"/>
                <a:cs typeface="Cabin" pitchFamily="34" charset="-120"/>
              </a:rPr>
              <a:t>Which phrases or approaches landed particularly well?</a:t>
            </a:r>
            <a:endParaRPr lang="en-US" sz="1350" dirty="0"/>
          </a:p>
        </p:txBody>
      </p:sp>
      <p:sp>
        <p:nvSpPr>
          <p:cNvPr id="8" name="Text 6"/>
          <p:cNvSpPr/>
          <p:nvPr/>
        </p:nvSpPr>
        <p:spPr>
          <a:xfrm>
            <a:off x="6315115" y="3578820"/>
            <a:ext cx="3639153" cy="256679"/>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Unbounded" pitchFamily="34" charset="0"/>
                <a:ea typeface="Unbounded" pitchFamily="34" charset="-122"/>
                <a:cs typeface="Unbounded" pitchFamily="34" charset="-120"/>
              </a:rPr>
              <a:t>What Worked Less Well?</a:t>
            </a:r>
            <a:endParaRPr lang="en-US" sz="1600" dirty="0"/>
          </a:p>
        </p:txBody>
      </p:sp>
      <p:sp>
        <p:nvSpPr>
          <p:cNvPr id="9" name="Text 7"/>
          <p:cNvSpPr/>
          <p:nvPr/>
        </p:nvSpPr>
        <p:spPr>
          <a:xfrm>
            <a:off x="6315115" y="4010025"/>
            <a:ext cx="5184844" cy="1238845"/>
          </a:xfrm>
          <a:prstGeom prst="rect">
            <a:avLst/>
          </a:prstGeom>
          <a:noFill/>
          <a:ln/>
        </p:spPr>
        <p:txBody>
          <a:bodyPr wrap="square" lIns="0" tIns="0" rIns="0" bIns="0" rtlCol="0" anchor="t">
            <a:normAutofit/>
          </a:bodyPr>
          <a:lstStyle/>
          <a:p>
            <a:pPr marL="274320" indent="-274320" algn="l">
              <a:lnSpc>
                <a:spcPct val="133000"/>
              </a:lnSpc>
              <a:buSzPct val="100000"/>
              <a:buChar char="•"/>
            </a:pPr>
            <a:r>
              <a:rPr lang="en-US" sz="1350" dirty="0">
                <a:solidFill>
                  <a:srgbClr val="CAD6DE"/>
                </a:solidFill>
                <a:latin typeface="Cabin" pitchFamily="34" charset="0"/>
                <a:ea typeface="Cabin" pitchFamily="34" charset="-122"/>
                <a:cs typeface="Cabin" pitchFamily="34" charset="-120"/>
              </a:rPr>
              <a:t>Where did you find validation difficult or awkward?</a:t>
            </a:r>
            <a:endParaRPr lang="en-US" sz="1350" dirty="0"/>
          </a:p>
          <a:p>
            <a:pPr marL="274320" indent="-274320" algn="l">
              <a:lnSpc>
                <a:spcPct val="133000"/>
              </a:lnSpc>
              <a:buSzPct val="100000"/>
              <a:buChar char="•"/>
            </a:pPr>
            <a:r>
              <a:rPr lang="en-US" sz="1350" dirty="0">
                <a:solidFill>
                  <a:srgbClr val="CAD6DE"/>
                </a:solidFill>
                <a:latin typeface="Cabin" pitchFamily="34" charset="0"/>
                <a:ea typeface="Cabin" pitchFamily="34" charset="-122"/>
                <a:cs typeface="Cabin" pitchFamily="34" charset="-120"/>
              </a:rPr>
              <a:t>Were there consultations where you felt it wasn't enough?</a:t>
            </a:r>
            <a:endParaRPr lang="en-US" sz="1350" dirty="0"/>
          </a:p>
          <a:p>
            <a:pPr marL="274320" indent="-274320" algn="l">
              <a:lnSpc>
                <a:spcPct val="133000"/>
              </a:lnSpc>
              <a:buSzPct val="100000"/>
              <a:buChar char="•"/>
            </a:pPr>
            <a:r>
              <a:rPr lang="en-US" sz="1350" dirty="0">
                <a:solidFill>
                  <a:srgbClr val="CAD6DE"/>
                </a:solidFill>
                <a:latin typeface="Cabin" pitchFamily="34" charset="0"/>
                <a:ea typeface="Cabin" pitchFamily="34" charset="-122"/>
                <a:cs typeface="Cabin" pitchFamily="34" charset="-120"/>
              </a:rPr>
              <a:t>What barriers — time, uncertainty, patient response — got in the way?</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2330</Words>
  <Application>Microsoft Office PowerPoint</Application>
  <PresentationFormat>Widescreen</PresentationFormat>
  <Paragraphs>244</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Unbounded</vt:lpstr>
      <vt:lpstr>Cabin</vt:lpstr>
      <vt:lpstr>Cabin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Ramesh Mehay</cp:lastModifiedBy>
  <cp:revision>2</cp:revision>
  <dcterms:created xsi:type="dcterms:W3CDTF">2026-07-06T16:51:44Z</dcterms:created>
  <dcterms:modified xsi:type="dcterms:W3CDTF">2026-07-06T16:52:50Z</dcterms:modified>
</cp:coreProperties>
</file>