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12192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" panose="00000500000000000000" pitchFamily="2" charset="0"/>
      <p:regular r:id="rId13"/>
      <p:bold r:id="rId14"/>
    </p:embeddedFont>
    <p:embeddedFont>
      <p:font typeface="Open Sans" panose="020B0606030504020204" pitchFamily="34" charset="0"/>
      <p:regular r:id="rId15"/>
      <p:bold r:id="rId16"/>
    </p:embeddedFont>
    <p:embeddedFont>
      <p:font typeface="Roboto" panose="02000000000000000000" pitchFamily="2" charset="0"/>
      <p:regular r:id="rId17"/>
      <p:bold r:id="rId18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0" d="100"/>
          <a:sy n="90" d="100"/>
        </p:scale>
        <p:origin x="147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0253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26" Type="http://schemas.openxmlformats.org/officeDocument/2006/relationships/image" Target="../media/image48.png"/><Relationship Id="rId3" Type="http://schemas.openxmlformats.org/officeDocument/2006/relationships/image" Target="../media/image25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28" Type="http://schemas.openxmlformats.org/officeDocument/2006/relationships/image" Target="../media/image50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Relationship Id="rId27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18" Type="http://schemas.openxmlformats.org/officeDocument/2006/relationships/image" Target="../media/image67.png"/><Relationship Id="rId26" Type="http://schemas.openxmlformats.org/officeDocument/2006/relationships/image" Target="../media/image75.png"/><Relationship Id="rId3" Type="http://schemas.openxmlformats.org/officeDocument/2006/relationships/image" Target="../media/image52.png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5" Type="http://schemas.openxmlformats.org/officeDocument/2006/relationships/image" Target="../media/image7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24" Type="http://schemas.openxmlformats.org/officeDocument/2006/relationships/image" Target="../media/image73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28" Type="http://schemas.openxmlformats.org/officeDocument/2006/relationships/image" Target="../media/image77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Relationship Id="rId27" Type="http://schemas.openxmlformats.org/officeDocument/2006/relationships/image" Target="../media/image7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18" Type="http://schemas.openxmlformats.org/officeDocument/2006/relationships/image" Target="../media/image92.png"/><Relationship Id="rId3" Type="http://schemas.openxmlformats.org/officeDocument/2006/relationships/image" Target="../media/image9.png"/><Relationship Id="rId21" Type="http://schemas.openxmlformats.org/officeDocument/2006/relationships/image" Target="../media/image95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17" Type="http://schemas.openxmlformats.org/officeDocument/2006/relationships/image" Target="../media/image91.png"/><Relationship Id="rId25" Type="http://schemas.openxmlformats.org/officeDocument/2006/relationships/image" Target="../media/image9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24" Type="http://schemas.openxmlformats.org/officeDocument/2006/relationships/image" Target="../media/image98.png"/><Relationship Id="rId5" Type="http://schemas.openxmlformats.org/officeDocument/2006/relationships/image" Target="../media/image79.png"/><Relationship Id="rId15" Type="http://schemas.openxmlformats.org/officeDocument/2006/relationships/image" Target="../media/image89.png"/><Relationship Id="rId23" Type="http://schemas.openxmlformats.org/officeDocument/2006/relationships/image" Target="../media/image97.png"/><Relationship Id="rId10" Type="http://schemas.openxmlformats.org/officeDocument/2006/relationships/image" Target="../media/image84.png"/><Relationship Id="rId19" Type="http://schemas.openxmlformats.org/officeDocument/2006/relationships/image" Target="../media/image93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Relationship Id="rId22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109.png"/><Relationship Id="rId3" Type="http://schemas.openxmlformats.org/officeDocument/2006/relationships/image" Target="../media/image9.png"/><Relationship Id="rId7" Type="http://schemas.openxmlformats.org/officeDocument/2006/relationships/image" Target="../media/image103.png"/><Relationship Id="rId12" Type="http://schemas.openxmlformats.org/officeDocument/2006/relationships/image" Target="../media/image10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image" Target="../media/image107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4829"/>
            <a:ext cx="12192000" cy="658267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267" y="1330375"/>
            <a:ext cx="5730180" cy="418207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267" y="4759375"/>
            <a:ext cx="1731169" cy="68461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67" y="5733157"/>
            <a:ext cx="6476180" cy="507355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405265"/>
            <a:ext cx="12192000" cy="452586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54094" y="1289298"/>
            <a:ext cx="3755082" cy="449877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8973" y="5822305"/>
            <a:ext cx="292596" cy="287982"/>
          </a:xfrm>
          <a:prstGeom prst="rect">
            <a:avLst/>
          </a:prstGeom>
        </p:spPr>
      </p:pic>
      <p:sp>
        <p:nvSpPr>
          <p:cNvPr id="10" name="SK-2-text-9"/>
          <p:cNvSpPr/>
          <p:nvPr/>
        </p:nvSpPr>
        <p:spPr>
          <a:xfrm>
            <a:off x="658267" y="452586"/>
            <a:ext cx="10567988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62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BRADFORD VTS TEACHING DECK</a:t>
            </a:r>
            <a:endParaRPr lang="en-US" sz="2625" dirty="0"/>
          </a:p>
        </p:txBody>
      </p:sp>
      <p:sp>
        <p:nvSpPr>
          <p:cNvPr id="11" name="SK-2-text-10"/>
          <p:cNvSpPr/>
          <p:nvPr/>
        </p:nvSpPr>
        <p:spPr>
          <a:xfrm>
            <a:off x="10345936" y="411361"/>
            <a:ext cx="123631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endParaRPr lang="en-US" sz="3150" dirty="0"/>
          </a:p>
        </p:txBody>
      </p:sp>
      <p:sp>
        <p:nvSpPr>
          <p:cNvPr id="12" name="SK-2-text-11"/>
          <p:cNvSpPr/>
          <p:nvPr/>
        </p:nvSpPr>
        <p:spPr>
          <a:xfrm>
            <a:off x="828973" y="1412677"/>
            <a:ext cx="11363027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GP Training Resource · RCGP AKT &amp; SCA Preparation</a:t>
            </a:r>
            <a:endParaRPr lang="en-US" sz="1650" dirty="0"/>
          </a:p>
        </p:txBody>
      </p:sp>
      <p:sp>
        <p:nvSpPr>
          <p:cNvPr id="13" name="SK-2-text-12"/>
          <p:cNvSpPr/>
          <p:nvPr/>
        </p:nvSpPr>
        <p:spPr>
          <a:xfrm>
            <a:off x="621655" y="1913334"/>
            <a:ext cx="5474196" cy="26608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6772"/>
              </a:lnSpc>
              <a:buNone/>
            </a:pPr>
            <a:r>
              <a:rPr lang="en-US" sz="6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Vitamin D</a:t>
            </a:r>
            <a:endParaRPr lang="en-US" sz="6450" dirty="0"/>
          </a:p>
          <a:p>
            <a:pPr marL="0" indent="0" algn="l">
              <a:lnSpc>
                <a:spcPts val="6772"/>
              </a:lnSpc>
              <a:buNone/>
            </a:pPr>
            <a:r>
              <a:rPr lang="en-US" sz="6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Deficiency</a:t>
            </a:r>
            <a:endParaRPr lang="en-US" sz="6450" dirty="0"/>
          </a:p>
          <a:p>
            <a:pPr marL="0" indent="0" algn="l">
              <a:lnSpc>
                <a:spcPts val="6772"/>
              </a:lnSpc>
              <a:buNone/>
            </a:pPr>
            <a:r>
              <a:rPr lang="en-US" sz="64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Adults</a:t>
            </a:r>
            <a:endParaRPr lang="en-US" sz="6450" dirty="0"/>
          </a:p>
        </p:txBody>
      </p:sp>
      <p:sp>
        <p:nvSpPr>
          <p:cNvPr id="14" name="SK-2-text-13"/>
          <p:cNvSpPr/>
          <p:nvPr/>
        </p:nvSpPr>
        <p:spPr>
          <a:xfrm>
            <a:off x="621655" y="4972050"/>
            <a:ext cx="1157034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Updated to current NICE CKS 2022/2026 · BNF 2024–2026 standards</a:t>
            </a:r>
            <a:endParaRPr lang="en-US" sz="1800" dirty="0"/>
          </a:p>
        </p:txBody>
      </p:sp>
      <p:sp>
        <p:nvSpPr>
          <p:cNvPr id="15" name="SK-2-text-14"/>
          <p:cNvSpPr/>
          <p:nvPr/>
        </p:nvSpPr>
        <p:spPr>
          <a:xfrm>
            <a:off x="670471" y="5342334"/>
            <a:ext cx="4362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AAAAAA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Created June 2026</a:t>
            </a:r>
            <a:endParaRPr lang="en-US" sz="1500" dirty="0"/>
          </a:p>
        </p:txBody>
      </p:sp>
      <p:sp>
        <p:nvSpPr>
          <p:cNvPr id="16" name="SK-2-text-15"/>
          <p:cNvSpPr/>
          <p:nvPr/>
        </p:nvSpPr>
        <p:spPr>
          <a:xfrm>
            <a:off x="1182588" y="5788075"/>
            <a:ext cx="11009412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Always double check this advice and drug doses with the latest NICE/BNF guidance.</a:t>
            </a:r>
            <a:endParaRPr lang="en-US" sz="1200" dirty="0"/>
          </a:p>
        </p:txBody>
      </p:sp>
      <p:sp>
        <p:nvSpPr>
          <p:cNvPr id="17" name="SK-2-text-16"/>
          <p:cNvSpPr/>
          <p:nvPr/>
        </p:nvSpPr>
        <p:spPr>
          <a:xfrm>
            <a:off x="1194792" y="5993755"/>
            <a:ext cx="86715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This document is for educational purposes only.</a:t>
            </a:r>
            <a:endParaRPr lang="en-US" sz="1200" dirty="0"/>
          </a:p>
        </p:txBody>
      </p:sp>
      <p:sp>
        <p:nvSpPr>
          <p:cNvPr id="18" name="SK-2-text-17"/>
          <p:cNvSpPr/>
          <p:nvPr/>
        </p:nvSpPr>
        <p:spPr>
          <a:xfrm>
            <a:off x="646063" y="6521946"/>
            <a:ext cx="538543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392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19" name="SK-2-text-18"/>
          <p:cNvSpPr/>
          <p:nvPr/>
        </p:nvSpPr>
        <p:spPr>
          <a:xfrm>
            <a:off x="8514904" y="6521946"/>
            <a:ext cx="301853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Bradford VTS · West Yorkshire</a:t>
            </a:r>
            <a:endParaRPr lang="en-US" sz="1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966936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219373"/>
            <a:ext cx="1414165" cy="47312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66936"/>
            <a:ext cx="7558980" cy="552063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875" y="1289298"/>
            <a:ext cx="6961584" cy="1652736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875" y="3586609"/>
            <a:ext cx="3340596" cy="1241227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86659" y="3586609"/>
            <a:ext cx="3352800" cy="1241227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4985742"/>
            <a:ext cx="3340596" cy="1241227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86659" y="4985742"/>
            <a:ext cx="3352800" cy="1241227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36855" y="5692080"/>
            <a:ext cx="3706267" cy="575965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6487567"/>
            <a:ext cx="5279082" cy="370284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63780" y="1597819"/>
            <a:ext cx="3669655" cy="3963888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20753" y="5232648"/>
            <a:ext cx="743694" cy="72003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7396" y="5239494"/>
            <a:ext cx="743694" cy="699492"/>
          </a:xfrm>
          <a:prstGeom prst="rect">
            <a:avLst/>
          </a:prstGeom>
        </p:spPr>
      </p:pic>
      <p:pic>
        <p:nvPicPr>
          <p:cNvPr id="16" name="SK-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120753" y="3826669"/>
            <a:ext cx="694879" cy="754261"/>
          </a:xfrm>
          <a:prstGeom prst="rect">
            <a:avLst/>
          </a:prstGeom>
        </p:spPr>
      </p:pic>
      <p:pic>
        <p:nvPicPr>
          <p:cNvPr id="17" name="SK-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7396" y="3812977"/>
            <a:ext cx="743694" cy="767953"/>
          </a:xfrm>
          <a:prstGeom prst="rect">
            <a:avLst/>
          </a:prstGeom>
        </p:spPr>
      </p:pic>
      <p:sp>
        <p:nvSpPr>
          <p:cNvPr id="18" name="SK-3-text-17"/>
          <p:cNvSpPr/>
          <p:nvPr/>
        </p:nvSpPr>
        <p:spPr>
          <a:xfrm>
            <a:off x="525363" y="356592"/>
            <a:ext cx="113154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</a:t>
            </a:r>
            <a:endParaRPr lang="en-US" sz="1500" dirty="0"/>
          </a:p>
        </p:txBody>
      </p:sp>
      <p:sp>
        <p:nvSpPr>
          <p:cNvPr id="19" name="SK-3-text-18"/>
          <p:cNvSpPr/>
          <p:nvPr/>
        </p:nvSpPr>
        <p:spPr>
          <a:xfrm>
            <a:off x="1987153" y="246757"/>
            <a:ext cx="933450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Overview &amp; Relevance</a:t>
            </a:r>
            <a:endParaRPr lang="en-US" sz="3000" dirty="0"/>
          </a:p>
        </p:txBody>
      </p:sp>
      <p:sp>
        <p:nvSpPr>
          <p:cNvPr id="20" name="SK-3-text-19"/>
          <p:cNvSpPr/>
          <p:nvPr/>
        </p:nvSpPr>
        <p:spPr>
          <a:xfrm>
            <a:off x="9753154" y="370284"/>
            <a:ext cx="207287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21" name="SK-3-text-20"/>
          <p:cNvSpPr/>
          <p:nvPr/>
        </p:nvSpPr>
        <p:spPr>
          <a:xfrm>
            <a:off x="658267" y="1556742"/>
            <a:ext cx="4732020" cy="7405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&gt;50%</a:t>
            </a:r>
            <a:endParaRPr lang="en-US" sz="5400" dirty="0"/>
          </a:p>
        </p:txBody>
      </p:sp>
      <p:sp>
        <p:nvSpPr>
          <p:cNvPr id="22" name="SK-3-text-21"/>
          <p:cNvSpPr/>
          <p:nvPr/>
        </p:nvSpPr>
        <p:spPr>
          <a:xfrm>
            <a:off x="3255169" y="1632198"/>
            <a:ext cx="3828157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 UK adults have insufficient</a:t>
            </a:r>
            <a:endParaRPr lang="en-US" sz="2100" dirty="0"/>
          </a:p>
          <a:p>
            <a:pPr marL="0" indent="0" algn="l">
              <a:lnSpc>
                <a:spcPts val="2520"/>
              </a:lnSpc>
              <a:buNone/>
            </a:pPr>
            <a:r>
              <a:rPr lang="en-US" sz="21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during winter &amp; spring</a:t>
            </a:r>
            <a:endParaRPr lang="en-US" sz="2100" dirty="0"/>
          </a:p>
        </p:txBody>
      </p:sp>
      <p:sp>
        <p:nvSpPr>
          <p:cNvPr id="23" name="SK-3-text-22"/>
          <p:cNvSpPr/>
          <p:nvPr/>
        </p:nvSpPr>
        <p:spPr>
          <a:xfrm>
            <a:off x="621655" y="2523679"/>
            <a:ext cx="1157034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*Particularly high rates in Bradford's South Asian &amp; African-Caribbean communities</a:t>
            </a:r>
            <a:endParaRPr lang="en-US" sz="1350" dirty="0"/>
          </a:p>
        </p:txBody>
      </p:sp>
      <p:sp>
        <p:nvSpPr>
          <p:cNvPr id="24" name="SK-3-text-23"/>
          <p:cNvSpPr/>
          <p:nvPr/>
        </p:nvSpPr>
        <p:spPr>
          <a:xfrm>
            <a:off x="451098" y="3236863"/>
            <a:ext cx="538543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C88D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CONSEQUENCES</a:t>
            </a:r>
            <a:endParaRPr lang="en-US" sz="1650" dirty="0"/>
          </a:p>
        </p:txBody>
      </p:sp>
      <p:sp>
        <p:nvSpPr>
          <p:cNvPr id="25" name="SK-3-text-24"/>
          <p:cNvSpPr/>
          <p:nvPr/>
        </p:nvSpPr>
        <p:spPr>
          <a:xfrm>
            <a:off x="1499592" y="3826669"/>
            <a:ext cx="15117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Osteomalacia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Fractures</a:t>
            </a:r>
            <a:endParaRPr lang="en-US" sz="1800" dirty="0"/>
          </a:p>
        </p:txBody>
      </p:sp>
      <p:sp>
        <p:nvSpPr>
          <p:cNvPr id="26" name="SK-3-text-25"/>
          <p:cNvSpPr/>
          <p:nvPr/>
        </p:nvSpPr>
        <p:spPr>
          <a:xfrm>
            <a:off x="1499592" y="4382244"/>
            <a:ext cx="502348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soft bones, Looser zones</a:t>
            </a:r>
            <a:endParaRPr lang="en-US" sz="1350" dirty="0"/>
          </a:p>
        </p:txBody>
      </p:sp>
      <p:sp>
        <p:nvSpPr>
          <p:cNvPr id="27" name="SK-3-text-26"/>
          <p:cNvSpPr/>
          <p:nvPr/>
        </p:nvSpPr>
        <p:spPr>
          <a:xfrm>
            <a:off x="4986486" y="3819823"/>
            <a:ext cx="1548259" cy="7817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Proximal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Myopathy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falls, waddling gait</a:t>
            </a:r>
            <a:endParaRPr lang="en-US" sz="1800" dirty="0"/>
          </a:p>
        </p:txBody>
      </p:sp>
      <p:sp>
        <p:nvSpPr>
          <p:cNvPr id="28" name="SK-3-text-27"/>
          <p:cNvSpPr/>
          <p:nvPr/>
        </p:nvSpPr>
        <p:spPr>
          <a:xfrm>
            <a:off x="1499592" y="5109121"/>
            <a:ext cx="1645890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Cardiovascular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Metabolic</a:t>
            </a:r>
            <a:endParaRPr lang="en-US" sz="1800" dirty="0"/>
          </a:p>
        </p:txBody>
      </p:sp>
      <p:sp>
        <p:nvSpPr>
          <p:cNvPr id="29" name="SK-3-text-28"/>
          <p:cNvSpPr/>
          <p:nvPr/>
        </p:nvSpPr>
        <p:spPr>
          <a:xfrm>
            <a:off x="1499592" y="5664696"/>
            <a:ext cx="1584871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observational links: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CVD, diabetes</a:t>
            </a:r>
            <a:endParaRPr lang="en-US" sz="1500" dirty="0"/>
          </a:p>
        </p:txBody>
      </p:sp>
      <p:sp>
        <p:nvSpPr>
          <p:cNvPr id="30" name="SK-3-text-29"/>
          <p:cNvSpPr/>
          <p:nvPr/>
        </p:nvSpPr>
        <p:spPr>
          <a:xfrm>
            <a:off x="4986486" y="5115967"/>
            <a:ext cx="1609279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Autoimmune</a:t>
            </a:r>
            <a:endParaRPr lang="en-US" sz="1800" dirty="0"/>
          </a:p>
          <a:p>
            <a:pPr marL="0" indent="0" algn="l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Cancer</a:t>
            </a:r>
            <a:endParaRPr lang="en-US" sz="1800" dirty="0"/>
          </a:p>
        </p:txBody>
      </p:sp>
      <p:sp>
        <p:nvSpPr>
          <p:cNvPr id="31" name="SK-3-text-30"/>
          <p:cNvSpPr/>
          <p:nvPr/>
        </p:nvSpPr>
        <p:spPr>
          <a:xfrm>
            <a:off x="4998690" y="5664696"/>
            <a:ext cx="159707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emerging evidence;</a:t>
            </a:r>
            <a:endParaRPr lang="en-US" sz="1500" dirty="0"/>
          </a:p>
          <a:p>
            <a:pPr marL="0" indent="0" algn="l">
              <a:lnSpc>
                <a:spcPts val="165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causation unproven</a:t>
            </a:r>
            <a:endParaRPr lang="en-US" sz="1500" dirty="0"/>
          </a:p>
        </p:txBody>
      </p:sp>
      <p:sp>
        <p:nvSpPr>
          <p:cNvPr id="32" name="SK-3-text-31"/>
          <p:cNvSpPr/>
          <p:nvPr/>
        </p:nvSpPr>
        <p:spPr>
          <a:xfrm>
            <a:off x="7875984" y="1282303"/>
            <a:ext cx="4316016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C88D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METABOLISM</a:t>
            </a:r>
            <a:endParaRPr lang="en-US" sz="1575" dirty="0"/>
          </a:p>
        </p:txBody>
      </p:sp>
      <p:sp>
        <p:nvSpPr>
          <p:cNvPr id="33" name="SK-3-text-32"/>
          <p:cNvSpPr/>
          <p:nvPr/>
        </p:nvSpPr>
        <p:spPr>
          <a:xfrm>
            <a:off x="7973467" y="5767536"/>
            <a:ext cx="3499098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*Serum 25(OH)D = the correct blood test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measures stored vitamin D*</a:t>
            </a:r>
            <a:endParaRPr lang="en-US" sz="1350" dirty="0"/>
          </a:p>
        </p:txBody>
      </p:sp>
      <p:sp>
        <p:nvSpPr>
          <p:cNvPr id="34" name="SK-3-text-33"/>
          <p:cNvSpPr/>
          <p:nvPr/>
        </p:nvSpPr>
        <p:spPr>
          <a:xfrm>
            <a:off x="353467" y="6597253"/>
            <a:ext cx="108661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Adults</a:t>
            </a:r>
            <a:endParaRPr lang="en-US" sz="1200" dirty="0"/>
          </a:p>
        </p:txBody>
      </p:sp>
      <p:sp>
        <p:nvSpPr>
          <p:cNvPr id="35" name="SK-3-text-34"/>
          <p:cNvSpPr/>
          <p:nvPr/>
        </p:nvSpPr>
        <p:spPr>
          <a:xfrm>
            <a:off x="5230267" y="6597253"/>
            <a:ext cx="6961733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Created May 2026 · Updated NICE CKS 2022/2026</a:t>
            </a:r>
            <a:endParaRPr lang="en-US" sz="1200" dirty="0"/>
          </a:p>
        </p:txBody>
      </p:sp>
      <p:sp>
        <p:nvSpPr>
          <p:cNvPr id="36" name="SK-3-text-35"/>
          <p:cNvSpPr/>
          <p:nvPr/>
        </p:nvSpPr>
        <p:spPr>
          <a:xfrm>
            <a:off x="10579596" y="6597253"/>
            <a:ext cx="123438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C88D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1 OF 7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0557" cy="68580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557" y="0"/>
            <a:ext cx="146298" cy="6858000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2675" y="315367"/>
            <a:ext cx="1194792" cy="287982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07388" y="315367"/>
            <a:ext cx="304800" cy="308521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969" y="1581448"/>
            <a:ext cx="11326267" cy="19050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267" y="1789807"/>
            <a:ext cx="3499098" cy="1076623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91459" y="1789807"/>
            <a:ext cx="3608784" cy="1076623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62884" y="1789807"/>
            <a:ext cx="57150" cy="1076623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46690" y="1789807"/>
            <a:ext cx="3633192" cy="1076623"/>
          </a:xfrm>
          <a:prstGeom prst="rect">
            <a:avLst/>
          </a:prstGeom>
        </p:spPr>
      </p:pic>
      <p:pic>
        <p:nvPicPr>
          <p:cNvPr id="12" name="SK-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8267" y="3065413"/>
            <a:ext cx="3499098" cy="1083469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91459" y="3065413"/>
            <a:ext cx="3608784" cy="1083469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46690" y="3065413"/>
            <a:ext cx="3633192" cy="1083469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8267" y="4334173"/>
            <a:ext cx="3499098" cy="1090315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91459" y="4334173"/>
            <a:ext cx="3608784" cy="1090315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46690" y="4334173"/>
            <a:ext cx="3633192" cy="1090315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58267" y="5609779"/>
            <a:ext cx="11179969" cy="678805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04800" y="6514505"/>
            <a:ext cx="11887200" cy="28575"/>
          </a:xfrm>
          <a:prstGeom prst="rect">
            <a:avLst/>
          </a:prstGeom>
        </p:spPr>
      </p:pic>
      <p:pic>
        <p:nvPicPr>
          <p:cNvPr id="20" name="SK-4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65584" y="5753844"/>
            <a:ext cx="134094" cy="226219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13498" y="4560540"/>
            <a:ext cx="646063" cy="617190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04565" y="4587925"/>
            <a:ext cx="694879" cy="534888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205192" y="3223171"/>
            <a:ext cx="609600" cy="726877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535388" y="3209479"/>
            <a:ext cx="414486" cy="761107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14400" y="3209479"/>
            <a:ext cx="475357" cy="767953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39286" y="1940719"/>
            <a:ext cx="365671" cy="774948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437757" y="2064246"/>
            <a:ext cx="646063" cy="521196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80157" y="1975098"/>
            <a:ext cx="719286" cy="692646"/>
          </a:xfrm>
          <a:prstGeom prst="rect">
            <a:avLst/>
          </a:prstGeom>
        </p:spPr>
      </p:pic>
      <p:sp>
        <p:nvSpPr>
          <p:cNvPr id="29" name="SK-4-text-28"/>
          <p:cNvSpPr/>
          <p:nvPr/>
        </p:nvSpPr>
        <p:spPr>
          <a:xfrm>
            <a:off x="780157" y="342900"/>
            <a:ext cx="253555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</a:t>
            </a:r>
            <a:endParaRPr lang="en-US" sz="1650" dirty="0"/>
          </a:p>
        </p:txBody>
      </p:sp>
      <p:sp>
        <p:nvSpPr>
          <p:cNvPr id="30" name="SK-4-text-29"/>
          <p:cNvSpPr/>
          <p:nvPr/>
        </p:nvSpPr>
        <p:spPr>
          <a:xfrm>
            <a:off x="9192667" y="301675"/>
            <a:ext cx="2999333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★ AKT: Memorise these groups</a:t>
            </a:r>
            <a:endParaRPr lang="en-US" sz="1500" dirty="0"/>
          </a:p>
        </p:txBody>
      </p:sp>
      <p:sp>
        <p:nvSpPr>
          <p:cNvPr id="31" name="SK-4-text-30"/>
          <p:cNvSpPr/>
          <p:nvPr/>
        </p:nvSpPr>
        <p:spPr>
          <a:xfrm>
            <a:off x="658267" y="699492"/>
            <a:ext cx="7579995" cy="4731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F1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At-Risk Groups</a:t>
            </a:r>
            <a:endParaRPr lang="en-US" sz="3450" dirty="0"/>
          </a:p>
        </p:txBody>
      </p:sp>
      <p:sp>
        <p:nvSpPr>
          <p:cNvPr id="32" name="SK-4-text-31"/>
          <p:cNvSpPr/>
          <p:nvPr/>
        </p:nvSpPr>
        <p:spPr>
          <a:xfrm>
            <a:off x="658267" y="1193155"/>
            <a:ext cx="993076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dirty="0">
                <a:solidFill>
                  <a:srgbClr val="64748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Who should you be thinking about?</a:t>
            </a:r>
            <a:endParaRPr lang="en-US" sz="1950" dirty="0"/>
          </a:p>
        </p:txBody>
      </p:sp>
      <p:sp>
        <p:nvSpPr>
          <p:cNvPr id="33" name="SK-4-text-32"/>
          <p:cNvSpPr/>
          <p:nvPr/>
        </p:nvSpPr>
        <p:spPr>
          <a:xfrm>
            <a:off x="1597075" y="1954411"/>
            <a:ext cx="513397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Limited Sun Exposure</a:t>
            </a:r>
            <a:endParaRPr lang="en-US" sz="1650" dirty="0"/>
          </a:p>
        </p:txBody>
      </p:sp>
      <p:sp>
        <p:nvSpPr>
          <p:cNvPr id="34" name="SK-4-text-33"/>
          <p:cNvSpPr/>
          <p:nvPr/>
        </p:nvSpPr>
        <p:spPr>
          <a:xfrm>
            <a:off x="1597075" y="2249388"/>
            <a:ext cx="2413992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Housebound · indoor workers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high SPF year-round</a:t>
            </a:r>
            <a:endParaRPr lang="en-US" sz="1500" dirty="0"/>
          </a:p>
        </p:txBody>
      </p:sp>
      <p:sp>
        <p:nvSpPr>
          <p:cNvPr id="35" name="SK-4-text-34"/>
          <p:cNvSpPr/>
          <p:nvPr/>
        </p:nvSpPr>
        <p:spPr>
          <a:xfrm>
            <a:off x="5181600" y="1954411"/>
            <a:ext cx="56368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Dark Skin Pigmentation</a:t>
            </a:r>
            <a:endParaRPr lang="en-US" sz="1650" dirty="0"/>
          </a:p>
        </p:txBody>
      </p:sp>
      <p:sp>
        <p:nvSpPr>
          <p:cNvPr id="36" name="SK-4-text-35"/>
          <p:cNvSpPr/>
          <p:nvPr/>
        </p:nvSpPr>
        <p:spPr>
          <a:xfrm>
            <a:off x="5181600" y="2249388"/>
            <a:ext cx="2499271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longer UVB exposure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 D3 synthesis</a:t>
            </a:r>
            <a:endParaRPr lang="en-US" sz="1500" dirty="0"/>
          </a:p>
        </p:txBody>
      </p:sp>
      <p:sp>
        <p:nvSpPr>
          <p:cNvPr id="37" name="SK-4-text-36"/>
          <p:cNvSpPr/>
          <p:nvPr/>
        </p:nvSpPr>
        <p:spPr>
          <a:xfrm>
            <a:off x="8948886" y="1947565"/>
            <a:ext cx="32431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Cultural/Religious Clothing</a:t>
            </a:r>
            <a:endParaRPr lang="en-US" sz="1650" dirty="0"/>
          </a:p>
        </p:txBody>
      </p:sp>
      <p:sp>
        <p:nvSpPr>
          <p:cNvPr id="38" name="SK-4-text-37"/>
          <p:cNvSpPr/>
          <p:nvPr/>
        </p:nvSpPr>
        <p:spPr>
          <a:xfrm>
            <a:off x="8948886" y="2249388"/>
            <a:ext cx="1999357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Niqab, burqa, or full skin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coverage</a:t>
            </a:r>
            <a:endParaRPr lang="en-US" sz="1500" dirty="0"/>
          </a:p>
        </p:txBody>
      </p:sp>
      <p:sp>
        <p:nvSpPr>
          <p:cNvPr id="39" name="SK-4-text-38"/>
          <p:cNvSpPr/>
          <p:nvPr/>
        </p:nvSpPr>
        <p:spPr>
          <a:xfrm>
            <a:off x="1597075" y="3230017"/>
            <a:ext cx="370903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Age ≥65 Years</a:t>
            </a:r>
            <a:endParaRPr lang="en-US" sz="1650" dirty="0"/>
          </a:p>
        </p:txBody>
      </p:sp>
      <p:sp>
        <p:nvSpPr>
          <p:cNvPr id="40" name="SK-4-text-39"/>
          <p:cNvSpPr/>
          <p:nvPr/>
        </p:nvSpPr>
        <p:spPr>
          <a:xfrm>
            <a:off x="1597075" y="3518148"/>
            <a:ext cx="182880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Skin synthesis 4× less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efficient with age</a:t>
            </a:r>
            <a:endParaRPr lang="en-US" sz="1500" dirty="0"/>
          </a:p>
        </p:txBody>
      </p:sp>
      <p:sp>
        <p:nvSpPr>
          <p:cNvPr id="41" name="SK-4-text-40"/>
          <p:cNvSpPr/>
          <p:nvPr/>
        </p:nvSpPr>
        <p:spPr>
          <a:xfrm>
            <a:off x="5181600" y="3223171"/>
            <a:ext cx="639127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Pregnancy &amp; Breastfeeding</a:t>
            </a:r>
            <a:endParaRPr lang="en-US" sz="1650" dirty="0"/>
          </a:p>
        </p:txBody>
      </p:sp>
      <p:sp>
        <p:nvSpPr>
          <p:cNvPr id="42" name="SK-4-text-41"/>
          <p:cNvSpPr/>
          <p:nvPr/>
        </p:nvSpPr>
        <p:spPr>
          <a:xfrm>
            <a:off x="5181600" y="3518148"/>
            <a:ext cx="2255490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Increased demand; Healthy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Start vitamins available</a:t>
            </a:r>
            <a:endParaRPr lang="en-US" sz="1500" dirty="0"/>
          </a:p>
        </p:txBody>
      </p:sp>
      <p:sp>
        <p:nvSpPr>
          <p:cNvPr id="43" name="SK-4-text-42"/>
          <p:cNvSpPr/>
          <p:nvPr/>
        </p:nvSpPr>
        <p:spPr>
          <a:xfrm>
            <a:off x="8948886" y="3223171"/>
            <a:ext cx="324311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Malabsorption Syndromes</a:t>
            </a:r>
            <a:endParaRPr lang="en-US" sz="1650" dirty="0"/>
          </a:p>
        </p:txBody>
      </p:sp>
      <p:sp>
        <p:nvSpPr>
          <p:cNvPr id="44" name="SK-4-text-43"/>
          <p:cNvSpPr/>
          <p:nvPr/>
        </p:nvSpPr>
        <p:spPr>
          <a:xfrm>
            <a:off x="8948886" y="3518148"/>
            <a:ext cx="207258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Coeliac · Crohn's · gastric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bypass · gastrectomy</a:t>
            </a:r>
            <a:endParaRPr lang="en-US" sz="1500" dirty="0"/>
          </a:p>
        </p:txBody>
      </p:sp>
      <p:sp>
        <p:nvSpPr>
          <p:cNvPr id="45" name="SK-4-text-44"/>
          <p:cNvSpPr/>
          <p:nvPr/>
        </p:nvSpPr>
        <p:spPr>
          <a:xfrm>
            <a:off x="1597075" y="4498777"/>
            <a:ext cx="354139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CKD Stage 3b+</a:t>
            </a:r>
            <a:endParaRPr lang="en-US" sz="1650" dirty="0"/>
          </a:p>
        </p:txBody>
      </p:sp>
      <p:sp>
        <p:nvSpPr>
          <p:cNvPr id="46" name="SK-4-text-45"/>
          <p:cNvSpPr/>
          <p:nvPr/>
        </p:nvSpPr>
        <p:spPr>
          <a:xfrm>
            <a:off x="1597075" y="4793605"/>
            <a:ext cx="2133600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Impaired 1α-hydroxylation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→ refer, don’t treat</a:t>
            </a:r>
            <a:endParaRPr lang="en-US" sz="1500" dirty="0"/>
          </a:p>
        </p:txBody>
      </p:sp>
      <p:sp>
        <p:nvSpPr>
          <p:cNvPr id="47" name="SK-4-text-46"/>
          <p:cNvSpPr/>
          <p:nvPr/>
        </p:nvSpPr>
        <p:spPr>
          <a:xfrm>
            <a:off x="5181600" y="4498777"/>
            <a:ext cx="538543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Enzyme-Inducing Drugs</a:t>
            </a:r>
            <a:endParaRPr lang="en-US" sz="1650" dirty="0"/>
          </a:p>
        </p:txBody>
      </p:sp>
      <p:sp>
        <p:nvSpPr>
          <p:cNvPr id="48" name="SK-4-text-47"/>
          <p:cNvSpPr/>
          <p:nvPr/>
        </p:nvSpPr>
        <p:spPr>
          <a:xfrm>
            <a:off x="5181600" y="4793605"/>
            <a:ext cx="232856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Phenytoin · carbamazepine ·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rifampicin · steroids · HAART</a:t>
            </a:r>
            <a:endParaRPr lang="en-US" sz="1500" dirty="0"/>
          </a:p>
        </p:txBody>
      </p:sp>
      <p:sp>
        <p:nvSpPr>
          <p:cNvPr id="49" name="SK-4-text-48"/>
          <p:cNvSpPr/>
          <p:nvPr/>
        </p:nvSpPr>
        <p:spPr>
          <a:xfrm>
            <a:off x="8217396" y="4491930"/>
            <a:ext cx="3974604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Obesity (BMI &gt;30) &amp; Low-Fish Diet</a:t>
            </a:r>
            <a:endParaRPr lang="en-US" sz="1650" dirty="0"/>
          </a:p>
        </p:txBody>
      </p:sp>
      <p:sp>
        <p:nvSpPr>
          <p:cNvPr id="50" name="SK-4-text-49"/>
          <p:cNvSpPr/>
          <p:nvPr/>
        </p:nvSpPr>
        <p:spPr>
          <a:xfrm>
            <a:off x="8205192" y="4793605"/>
            <a:ext cx="33648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sequestered in adipose tissue ·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vegan/vegetarian diets at increased risk</a:t>
            </a:r>
            <a:endParaRPr lang="en-US" sz="1500" dirty="0"/>
          </a:p>
        </p:txBody>
      </p:sp>
      <p:sp>
        <p:nvSpPr>
          <p:cNvPr id="51" name="SK-4-text-50"/>
          <p:cNvSpPr/>
          <p:nvPr/>
        </p:nvSpPr>
        <p:spPr>
          <a:xfrm>
            <a:off x="807079" y="5770696"/>
            <a:ext cx="5447348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425" b="1" dirty="0">
                <a:solidFill>
                  <a:srgbClr val="9240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📍 Bradford Local Context</a:t>
            </a:r>
            <a:endParaRPr lang="en-US" sz="1425" dirty="0"/>
          </a:p>
        </p:txBody>
      </p:sp>
      <p:sp>
        <p:nvSpPr>
          <p:cNvPr id="52" name="SK-4-text-51"/>
          <p:cNvSpPr/>
          <p:nvPr/>
        </p:nvSpPr>
        <p:spPr>
          <a:xfrm>
            <a:off x="3218557" y="5733157"/>
            <a:ext cx="8266063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South Asian and African-Caribbean communities in Bradford are at particularly high risk — darker skin</a:t>
            </a:r>
            <a:endParaRPr lang="en-US" sz="1500" dirty="0"/>
          </a:p>
          <a:p>
            <a:pPr marL="0" indent="0"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requires significantly longer or more intense UVB exposure to synthesise equivalent vitamin D3.</a:t>
            </a:r>
            <a:endParaRPr lang="en-US" sz="1500" dirty="0"/>
          </a:p>
        </p:txBody>
      </p:sp>
      <p:sp>
        <p:nvSpPr>
          <p:cNvPr id="53" name="SK-4-text-52"/>
          <p:cNvSpPr/>
          <p:nvPr/>
        </p:nvSpPr>
        <p:spPr>
          <a:xfrm>
            <a:off x="377875" y="6604248"/>
            <a:ext cx="44062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350" dirty="0"/>
          </a:p>
        </p:txBody>
      </p:sp>
      <p:sp>
        <p:nvSpPr>
          <p:cNvPr id="54" name="SK-4-text-53"/>
          <p:cNvSpPr/>
          <p:nvPr/>
        </p:nvSpPr>
        <p:spPr>
          <a:xfrm>
            <a:off x="4876800" y="6604248"/>
            <a:ext cx="625792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D4ED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Vitamin D Deficiency in Adults</a:t>
            </a:r>
            <a:endParaRPr lang="en-US" sz="1350" dirty="0"/>
          </a:p>
        </p:txBody>
      </p:sp>
      <p:sp>
        <p:nvSpPr>
          <p:cNvPr id="55" name="SK-4-text-54"/>
          <p:cNvSpPr/>
          <p:nvPr/>
        </p:nvSpPr>
        <p:spPr>
          <a:xfrm>
            <a:off x="9838879" y="6604248"/>
            <a:ext cx="235312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1E293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2 | At-Risk Groups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383977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875" y="1636365"/>
            <a:ext cx="11435953" cy="1905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75" y="1986037"/>
            <a:ext cx="11435953" cy="1905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023" y="1890117"/>
            <a:ext cx="231577" cy="1905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33667" y="1936162"/>
            <a:ext cx="107763" cy="107763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7875" y="2091630"/>
            <a:ext cx="3657600" cy="387474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7875" y="2091630"/>
            <a:ext cx="3657600" cy="82287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875" y="2743200"/>
            <a:ext cx="3657600" cy="171450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7875" y="5452021"/>
            <a:ext cx="3657600" cy="51435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7875" y="5452021"/>
            <a:ext cx="3657600" cy="171450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67200" y="2091630"/>
            <a:ext cx="3657600" cy="3874740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67200" y="2091630"/>
            <a:ext cx="3657600" cy="822871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267200" y="2743200"/>
            <a:ext cx="3657600" cy="17145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7200" y="5452021"/>
            <a:ext cx="3657600" cy="514350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67200" y="5452021"/>
            <a:ext cx="3657600" cy="171450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156377" y="2091630"/>
            <a:ext cx="3657600" cy="3874740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56377" y="2091630"/>
            <a:ext cx="3657600" cy="822871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156377" y="2743200"/>
            <a:ext cx="3657600" cy="17145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156377" y="5452021"/>
            <a:ext cx="3657600" cy="514350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8156377" y="5452021"/>
            <a:ext cx="3657600" cy="171450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77875" y="6117282"/>
            <a:ext cx="11435953" cy="34290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0" y="6556177"/>
            <a:ext cx="12192000" cy="301675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1216580" y="2221855"/>
            <a:ext cx="487561" cy="569119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217569" y="2235696"/>
            <a:ext cx="524173" cy="528042"/>
          </a:xfrm>
          <a:prstGeom prst="rect">
            <a:avLst/>
          </a:prstGeom>
        </p:spPr>
      </p:pic>
      <p:pic>
        <p:nvPicPr>
          <p:cNvPr id="29" name="SK-5-img-28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364855" y="2235696"/>
            <a:ext cx="511969" cy="528042"/>
          </a:xfrm>
          <a:prstGeom prst="rect">
            <a:avLst/>
          </a:prstGeom>
        </p:spPr>
      </p:pic>
      <p:sp>
        <p:nvSpPr>
          <p:cNvPr id="30" name="SK-5-text-29"/>
          <p:cNvSpPr/>
          <p:nvPr/>
        </p:nvSpPr>
        <p:spPr>
          <a:xfrm>
            <a:off x="121890" y="34230"/>
            <a:ext cx="8454390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2100" dirty="0"/>
          </a:p>
        </p:txBody>
      </p:sp>
      <p:sp>
        <p:nvSpPr>
          <p:cNvPr id="31" name="SK-5-text-30"/>
          <p:cNvSpPr/>
          <p:nvPr/>
        </p:nvSpPr>
        <p:spPr>
          <a:xfrm>
            <a:off x="9819382" y="75307"/>
            <a:ext cx="225043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650" dirty="0"/>
          </a:p>
        </p:txBody>
      </p:sp>
      <p:sp>
        <p:nvSpPr>
          <p:cNvPr id="32" name="SK-5-text-31"/>
          <p:cNvSpPr/>
          <p:nvPr/>
        </p:nvSpPr>
        <p:spPr>
          <a:xfrm>
            <a:off x="426690" y="541734"/>
            <a:ext cx="2650807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D9770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</a:t>
            </a:r>
            <a:endParaRPr lang="en-US" sz="1725" dirty="0"/>
          </a:p>
        </p:txBody>
      </p:sp>
      <p:sp>
        <p:nvSpPr>
          <p:cNvPr id="33" name="SK-5-text-32"/>
          <p:cNvSpPr/>
          <p:nvPr/>
        </p:nvSpPr>
        <p:spPr>
          <a:xfrm>
            <a:off x="426690" y="822871"/>
            <a:ext cx="11765310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225" b="1" dirty="0">
                <a:solidFill>
                  <a:srgbClr val="0F172A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Symptoms &amp; Clinical Presentation</a:t>
            </a:r>
            <a:endParaRPr lang="en-US" sz="3225" dirty="0"/>
          </a:p>
        </p:txBody>
      </p:sp>
      <p:sp>
        <p:nvSpPr>
          <p:cNvPr id="34" name="SK-5-text-33"/>
          <p:cNvSpPr/>
          <p:nvPr/>
        </p:nvSpPr>
        <p:spPr>
          <a:xfrm>
            <a:off x="426690" y="1296144"/>
            <a:ext cx="11765310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Severity increases left to right — know your thresholds</a:t>
            </a:r>
            <a:endParaRPr lang="en-US" sz="1800" dirty="0"/>
          </a:p>
        </p:txBody>
      </p:sp>
      <p:sp>
        <p:nvSpPr>
          <p:cNvPr id="35" name="SK-5-text-34"/>
          <p:cNvSpPr/>
          <p:nvPr/>
        </p:nvSpPr>
        <p:spPr>
          <a:xfrm>
            <a:off x="4902250" y="1803648"/>
            <a:ext cx="2387203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4B556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INCREASING SEVERITY →</a:t>
            </a:r>
            <a:endParaRPr lang="en-US" sz="1500" dirty="0"/>
          </a:p>
        </p:txBody>
      </p:sp>
      <p:sp>
        <p:nvSpPr>
          <p:cNvPr id="36" name="SK-5-text-35"/>
          <p:cNvSpPr/>
          <p:nvPr/>
        </p:nvSpPr>
        <p:spPr>
          <a:xfrm>
            <a:off x="1128117" y="2235696"/>
            <a:ext cx="213270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INSUFFICIENCY</a:t>
            </a:r>
            <a:endParaRPr lang="en-US" sz="2100" dirty="0"/>
          </a:p>
        </p:txBody>
      </p:sp>
      <p:sp>
        <p:nvSpPr>
          <p:cNvPr id="37" name="SK-5-text-36"/>
          <p:cNvSpPr/>
          <p:nvPr/>
        </p:nvSpPr>
        <p:spPr>
          <a:xfrm>
            <a:off x="1508075" y="2551063"/>
            <a:ext cx="139705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25–50 nmol/L</a:t>
            </a:r>
            <a:endParaRPr lang="en-US" sz="1650" dirty="0"/>
          </a:p>
        </p:txBody>
      </p:sp>
      <p:sp>
        <p:nvSpPr>
          <p:cNvPr id="38" name="SK-5-text-37"/>
          <p:cNvSpPr/>
          <p:nvPr/>
        </p:nvSpPr>
        <p:spPr>
          <a:xfrm>
            <a:off x="1103412" y="3044875"/>
            <a:ext cx="2206526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Often Asymptomatic</a:t>
            </a:r>
            <a:endParaRPr lang="en-US" sz="1725" dirty="0"/>
          </a:p>
        </p:txBody>
      </p:sp>
      <p:sp>
        <p:nvSpPr>
          <p:cNvPr id="39" name="SK-5-text-38"/>
          <p:cNvSpPr/>
          <p:nvPr/>
        </p:nvSpPr>
        <p:spPr>
          <a:xfrm>
            <a:off x="560784" y="3422005"/>
            <a:ext cx="7334250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😴 Vague fatigue and tiredness</a:t>
            </a:r>
            <a:endParaRPr lang="en-US" sz="1500" dirty="0"/>
          </a:p>
        </p:txBody>
      </p:sp>
      <p:sp>
        <p:nvSpPr>
          <p:cNvPr id="40" name="SK-5-text-39"/>
          <p:cNvSpPr/>
          <p:nvPr/>
        </p:nvSpPr>
        <p:spPr>
          <a:xfrm>
            <a:off x="560784" y="3682603"/>
            <a:ext cx="3060055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☁️ Non-specific musculoskeletal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aches</a:t>
            </a:r>
            <a:endParaRPr lang="en-US" sz="1425" dirty="0"/>
          </a:p>
        </p:txBody>
      </p:sp>
      <p:sp>
        <p:nvSpPr>
          <p:cNvPr id="41" name="SK-5-text-40"/>
          <p:cNvSpPr/>
          <p:nvPr/>
        </p:nvSpPr>
        <p:spPr>
          <a:xfrm>
            <a:off x="560784" y="4135338"/>
            <a:ext cx="2791867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⚠️ May mimic fibromyalgia or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somatisation</a:t>
            </a:r>
            <a:endParaRPr lang="en-US" sz="1425" dirty="0"/>
          </a:p>
        </p:txBody>
      </p:sp>
      <p:sp>
        <p:nvSpPr>
          <p:cNvPr id="42" name="SK-5-text-41"/>
          <p:cNvSpPr/>
          <p:nvPr/>
        </p:nvSpPr>
        <p:spPr>
          <a:xfrm>
            <a:off x="865584" y="5472559"/>
            <a:ext cx="2669977" cy="43889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9240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 in patients labelled with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9240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fibromyalgia</a:t>
            </a:r>
            <a:endParaRPr lang="en-US" sz="1425" dirty="0"/>
          </a:p>
        </p:txBody>
      </p:sp>
      <p:sp>
        <p:nvSpPr>
          <p:cNvPr id="43" name="SK-5-text-42"/>
          <p:cNvSpPr/>
          <p:nvPr/>
        </p:nvSpPr>
        <p:spPr>
          <a:xfrm>
            <a:off x="5236815" y="2235696"/>
            <a:ext cx="1706017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DEFICIENCY</a:t>
            </a:r>
            <a:endParaRPr lang="en-US" sz="2100" dirty="0"/>
          </a:p>
        </p:txBody>
      </p:sp>
      <p:sp>
        <p:nvSpPr>
          <p:cNvPr id="44" name="SK-5-text-43"/>
          <p:cNvSpPr/>
          <p:nvPr/>
        </p:nvSpPr>
        <p:spPr>
          <a:xfrm>
            <a:off x="5482679" y="2551063"/>
            <a:ext cx="1226344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&lt; 25 nmol/L</a:t>
            </a:r>
            <a:endParaRPr lang="en-US" sz="1650" dirty="0"/>
          </a:p>
        </p:txBody>
      </p:sp>
      <p:sp>
        <p:nvSpPr>
          <p:cNvPr id="45" name="SK-5-text-44"/>
          <p:cNvSpPr/>
          <p:nvPr/>
        </p:nvSpPr>
        <p:spPr>
          <a:xfrm>
            <a:off x="5187702" y="3044875"/>
            <a:ext cx="1791891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Classic Features</a:t>
            </a:r>
            <a:endParaRPr lang="en-US" sz="1725" dirty="0"/>
          </a:p>
        </p:txBody>
      </p:sp>
      <p:sp>
        <p:nvSpPr>
          <p:cNvPr id="46" name="SK-5-text-45"/>
          <p:cNvSpPr/>
          <p:nvPr/>
        </p:nvSpPr>
        <p:spPr>
          <a:xfrm>
            <a:off x="4437757" y="3422005"/>
            <a:ext cx="3182094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🦴 Deep bone pain — lower back,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hips, ribs, thighs</a:t>
            </a:r>
            <a:endParaRPr lang="en-US" sz="1425" dirty="0"/>
          </a:p>
        </p:txBody>
      </p:sp>
      <p:sp>
        <p:nvSpPr>
          <p:cNvPr id="47" name="SK-5-text-46"/>
          <p:cNvSpPr/>
          <p:nvPr/>
        </p:nvSpPr>
        <p:spPr>
          <a:xfrm>
            <a:off x="4437757" y="3895279"/>
            <a:ext cx="2865090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💪 Proximal muscle weakness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(rising from chair, stairs)</a:t>
            </a:r>
            <a:endParaRPr lang="en-US" sz="1425" dirty="0"/>
          </a:p>
        </p:txBody>
      </p:sp>
      <p:sp>
        <p:nvSpPr>
          <p:cNvPr id="48" name="SK-5-text-47"/>
          <p:cNvSpPr/>
          <p:nvPr/>
        </p:nvSpPr>
        <p:spPr>
          <a:xfrm>
            <a:off x="4437757" y="4334173"/>
            <a:ext cx="7754243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😟 Muscle tenderness and myalgia</a:t>
            </a:r>
            <a:endParaRPr lang="en-US" sz="1500" dirty="0"/>
          </a:p>
        </p:txBody>
      </p:sp>
      <p:sp>
        <p:nvSpPr>
          <p:cNvPr id="49" name="SK-5-text-48"/>
          <p:cNvSpPr/>
          <p:nvPr/>
        </p:nvSpPr>
        <p:spPr>
          <a:xfrm>
            <a:off x="4437757" y="4567386"/>
            <a:ext cx="3035796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💊 Statin users: worsened statin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myopathy</a:t>
            </a:r>
            <a:endParaRPr lang="en-US" sz="1425" dirty="0"/>
          </a:p>
        </p:txBody>
      </p:sp>
      <p:sp>
        <p:nvSpPr>
          <p:cNvPr id="50" name="SK-5-text-49"/>
          <p:cNvSpPr/>
          <p:nvPr/>
        </p:nvSpPr>
        <p:spPr>
          <a:xfrm>
            <a:off x="4437757" y="4992588"/>
            <a:ext cx="3060055" cy="4457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🚶‍♂️ Generalised bone tenderness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 palpation</a:t>
            </a:r>
            <a:endParaRPr lang="en-US" sz="1425" dirty="0"/>
          </a:p>
        </p:txBody>
      </p:sp>
      <p:sp>
        <p:nvSpPr>
          <p:cNvPr id="51" name="SK-5-text-50"/>
          <p:cNvSpPr/>
          <p:nvPr/>
        </p:nvSpPr>
        <p:spPr>
          <a:xfrm>
            <a:off x="4803577" y="5479405"/>
            <a:ext cx="2560290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9240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Statins + muscle pain → always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92400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check vitamin D</a:t>
            </a:r>
            <a:endParaRPr lang="en-US" sz="1425" dirty="0"/>
          </a:p>
        </p:txBody>
      </p:sp>
      <p:sp>
        <p:nvSpPr>
          <p:cNvPr id="52" name="SK-5-text-51"/>
          <p:cNvSpPr/>
          <p:nvPr/>
        </p:nvSpPr>
        <p:spPr>
          <a:xfrm>
            <a:off x="8870007" y="2235696"/>
            <a:ext cx="221813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OSTEOMALACIA</a:t>
            </a:r>
            <a:endParaRPr lang="en-US" sz="2100" dirty="0"/>
          </a:p>
        </p:txBody>
      </p:sp>
      <p:sp>
        <p:nvSpPr>
          <p:cNvPr id="53" name="SK-5-text-52"/>
          <p:cNvSpPr/>
          <p:nvPr/>
        </p:nvSpPr>
        <p:spPr>
          <a:xfrm>
            <a:off x="8616107" y="2551063"/>
            <a:ext cx="2713732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6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Severe Prolonged Deficiency</a:t>
            </a:r>
            <a:endParaRPr lang="en-US" sz="1650" dirty="0"/>
          </a:p>
        </p:txBody>
      </p:sp>
      <p:sp>
        <p:nvSpPr>
          <p:cNvPr id="54" name="SK-5-text-53"/>
          <p:cNvSpPr/>
          <p:nvPr/>
        </p:nvSpPr>
        <p:spPr>
          <a:xfrm>
            <a:off x="8235702" y="3044875"/>
            <a:ext cx="346233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Soft Bones — Poor Mineralisation</a:t>
            </a:r>
            <a:endParaRPr lang="en-US" sz="1725" dirty="0"/>
          </a:p>
        </p:txBody>
      </p:sp>
      <p:sp>
        <p:nvSpPr>
          <p:cNvPr id="55" name="SK-5-text-54"/>
          <p:cNvSpPr/>
          <p:nvPr/>
        </p:nvSpPr>
        <p:spPr>
          <a:xfrm>
            <a:off x="8327082" y="3422005"/>
            <a:ext cx="2706588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🔴 Pseudo-fractures (Looser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zones) on X-ray</a:t>
            </a:r>
            <a:endParaRPr lang="en-US" sz="1425" dirty="0"/>
          </a:p>
        </p:txBody>
      </p:sp>
      <p:sp>
        <p:nvSpPr>
          <p:cNvPr id="56" name="SK-5-text-55"/>
          <p:cNvSpPr/>
          <p:nvPr/>
        </p:nvSpPr>
        <p:spPr>
          <a:xfrm>
            <a:off x="8327082" y="3902125"/>
            <a:ext cx="3072259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📈 Raised ALP · Low/normal Ca ·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Low phosphate · Raised PTH</a:t>
            </a:r>
            <a:endParaRPr lang="en-US" sz="1425" dirty="0"/>
          </a:p>
        </p:txBody>
      </p:sp>
      <p:sp>
        <p:nvSpPr>
          <p:cNvPr id="57" name="SK-5-text-56"/>
          <p:cNvSpPr/>
          <p:nvPr/>
        </p:nvSpPr>
        <p:spPr>
          <a:xfrm>
            <a:off x="8327082" y="4361557"/>
            <a:ext cx="3864918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🚶‍♀️ Waddling gait</a:t>
            </a:r>
            <a:endParaRPr lang="en-US" sz="1500" dirty="0"/>
          </a:p>
        </p:txBody>
      </p:sp>
      <p:sp>
        <p:nvSpPr>
          <p:cNvPr id="58" name="SK-5-text-57"/>
          <p:cNvSpPr/>
          <p:nvPr/>
        </p:nvSpPr>
        <p:spPr>
          <a:xfrm>
            <a:off x="8327082" y="4601617"/>
            <a:ext cx="386491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💪 Proximal myopathy</a:t>
            </a:r>
            <a:endParaRPr lang="en-US" sz="1500" dirty="0"/>
          </a:p>
        </p:txBody>
      </p:sp>
      <p:sp>
        <p:nvSpPr>
          <p:cNvPr id="59" name="SK-5-text-58"/>
          <p:cNvSpPr/>
          <p:nvPr/>
        </p:nvSpPr>
        <p:spPr>
          <a:xfrm>
            <a:off x="8327082" y="4848523"/>
            <a:ext cx="3145482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• 🦴 Fractures: femoral neck, pubic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rami, ribs, vertebrae</a:t>
            </a:r>
            <a:endParaRPr lang="en-US" sz="1425" dirty="0"/>
          </a:p>
        </p:txBody>
      </p:sp>
      <p:sp>
        <p:nvSpPr>
          <p:cNvPr id="60" name="SK-5-text-59"/>
          <p:cNvSpPr/>
          <p:nvPr/>
        </p:nvSpPr>
        <p:spPr>
          <a:xfrm>
            <a:off x="8680698" y="5479405"/>
            <a:ext cx="2572494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991B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Looser zones = pathognomonic</a:t>
            </a:r>
            <a:endParaRPr lang="en-US" sz="1425" dirty="0"/>
          </a:p>
          <a:p>
            <a:pPr marL="0" indent="0" algn="ctr">
              <a:lnSpc>
                <a:spcPts val="1710"/>
              </a:lnSpc>
              <a:buNone/>
            </a:pPr>
            <a:r>
              <a:rPr lang="en-US" sz="1425" dirty="0">
                <a:solidFill>
                  <a:srgbClr val="991B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pseudo-fractures on X-ray</a:t>
            </a:r>
            <a:endParaRPr lang="en-US" sz="1425" dirty="0"/>
          </a:p>
        </p:txBody>
      </p:sp>
      <p:sp>
        <p:nvSpPr>
          <p:cNvPr id="61" name="SK-5-text-60"/>
          <p:cNvSpPr/>
          <p:nvPr/>
        </p:nvSpPr>
        <p:spPr>
          <a:xfrm>
            <a:off x="2066627" y="6117282"/>
            <a:ext cx="8046393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725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🔵 Proximal weakness + bone pain + fatigue = think vitamin D before fibromyalgia</a:t>
            </a:r>
            <a:endParaRPr lang="en-US" sz="1725" dirty="0"/>
          </a:p>
        </p:txBody>
      </p:sp>
      <p:sp>
        <p:nvSpPr>
          <p:cNvPr id="62" name="SK-5-text-61"/>
          <p:cNvSpPr/>
          <p:nvPr/>
        </p:nvSpPr>
        <p:spPr>
          <a:xfrm>
            <a:off x="280392" y="6624786"/>
            <a:ext cx="4895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500" dirty="0"/>
          </a:p>
        </p:txBody>
      </p:sp>
      <p:sp>
        <p:nvSpPr>
          <p:cNvPr id="63" name="SK-5-text-62"/>
          <p:cNvSpPr/>
          <p:nvPr/>
        </p:nvSpPr>
        <p:spPr>
          <a:xfrm>
            <a:off x="4243834" y="6624786"/>
            <a:ext cx="3679627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3 — Symptoms &amp; Clinical Presentation</a:t>
            </a:r>
            <a:endParaRPr lang="en-US" sz="1500" dirty="0"/>
          </a:p>
        </p:txBody>
      </p:sp>
      <p:sp>
        <p:nvSpPr>
          <p:cNvPr id="64" name="SK-5-text-63"/>
          <p:cNvSpPr/>
          <p:nvPr/>
        </p:nvSpPr>
        <p:spPr>
          <a:xfrm>
            <a:off x="9853315" y="6624786"/>
            <a:ext cx="20459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· May 2026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754261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1" y="171450"/>
            <a:ext cx="1219200" cy="411361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63200" y="171450"/>
            <a:ext cx="1462980" cy="411361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1028700"/>
            <a:ext cx="5608290" cy="449193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671" y="3904208"/>
            <a:ext cx="5608290" cy="9525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5671" y="4384328"/>
            <a:ext cx="5608290" cy="9525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5671" y="4864298"/>
            <a:ext cx="5608290" cy="9525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7890" y="1028700"/>
            <a:ext cx="5608290" cy="449193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17890" y="1028700"/>
            <a:ext cx="5608290" cy="651421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890" y="1675358"/>
            <a:ext cx="5608290" cy="9525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7890" y="2121098"/>
            <a:ext cx="5608290" cy="9525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7890" y="2566988"/>
            <a:ext cx="5608290" cy="9525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890" y="3012728"/>
            <a:ext cx="5608290" cy="9525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890" y="3458468"/>
            <a:ext cx="5608290" cy="9525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7890" y="3904208"/>
            <a:ext cx="5608290" cy="9525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7890" y="4349948"/>
            <a:ext cx="5608290" cy="9525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5671" y="5657850"/>
            <a:ext cx="11460361" cy="754261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5671" y="5705773"/>
            <a:ext cx="146298" cy="658267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6549330"/>
            <a:ext cx="12192000" cy="308521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2675" y="5856684"/>
            <a:ext cx="414486" cy="397669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76392" y="1158925"/>
            <a:ext cx="402282" cy="390823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2988" y="4889748"/>
            <a:ext cx="280392" cy="260598"/>
          </a:xfrm>
          <a:prstGeom prst="rect">
            <a:avLst/>
          </a:prstGeom>
        </p:spPr>
      </p:pic>
      <p:pic>
        <p:nvPicPr>
          <p:cNvPr id="25" name="SK-6-img-24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72988" y="4450705"/>
            <a:ext cx="280392" cy="267444"/>
          </a:xfrm>
          <a:prstGeom prst="rect">
            <a:avLst/>
          </a:prstGeom>
        </p:spPr>
      </p:pic>
      <p:pic>
        <p:nvPicPr>
          <p:cNvPr id="26" name="SK-6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72988" y="4004965"/>
            <a:ext cx="280392" cy="287982"/>
          </a:xfrm>
          <a:prstGeom prst="rect">
            <a:avLst/>
          </a:prstGeom>
        </p:spPr>
      </p:pic>
      <p:pic>
        <p:nvPicPr>
          <p:cNvPr id="27" name="SK-6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48580" y="1707505"/>
            <a:ext cx="5218063" cy="2002482"/>
          </a:xfrm>
          <a:prstGeom prst="rect">
            <a:avLst/>
          </a:prstGeom>
        </p:spPr>
      </p:pic>
      <p:pic>
        <p:nvPicPr>
          <p:cNvPr id="28" name="SK-6-img-27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597396" y="1158925"/>
            <a:ext cx="341263" cy="397669"/>
          </a:xfrm>
          <a:prstGeom prst="rect">
            <a:avLst/>
          </a:prstGeom>
        </p:spPr>
      </p:pic>
      <p:sp>
        <p:nvSpPr>
          <p:cNvPr id="29" name="SK-6-text-28"/>
          <p:cNvSpPr/>
          <p:nvPr/>
        </p:nvSpPr>
        <p:spPr>
          <a:xfrm>
            <a:off x="425351" y="246757"/>
            <a:ext cx="1172766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4</a:t>
            </a:r>
            <a:endParaRPr lang="en-US" sz="1575" dirty="0"/>
          </a:p>
        </p:txBody>
      </p:sp>
      <p:sp>
        <p:nvSpPr>
          <p:cNvPr id="30" name="SK-6-text-29"/>
          <p:cNvSpPr/>
          <p:nvPr/>
        </p:nvSpPr>
        <p:spPr>
          <a:xfrm>
            <a:off x="1816596" y="185142"/>
            <a:ext cx="10375404" cy="40451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9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Diagnosing — Who to Test</a:t>
            </a:r>
            <a:endParaRPr lang="en-US" sz="2925" dirty="0"/>
          </a:p>
        </p:txBody>
      </p:sp>
      <p:sp>
        <p:nvSpPr>
          <p:cNvPr id="31" name="SK-6-text-30"/>
          <p:cNvSpPr/>
          <p:nvPr/>
        </p:nvSpPr>
        <p:spPr>
          <a:xfrm>
            <a:off x="10393412" y="267444"/>
            <a:ext cx="1353592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3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2022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1036290" y="1206996"/>
            <a:ext cx="7588568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When Should You Test?</a:t>
            </a:r>
            <a:endParaRPr lang="en-US" sz="2325" dirty="0"/>
          </a:p>
        </p:txBody>
      </p:sp>
      <p:sp>
        <p:nvSpPr>
          <p:cNvPr id="33" name="SK-6-text-32"/>
          <p:cNvSpPr/>
          <p:nvPr/>
        </p:nvSpPr>
        <p:spPr>
          <a:xfrm>
            <a:off x="926455" y="4025503"/>
            <a:ext cx="1126554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Bone pain, tenderness, or proximal muscle weakness</a:t>
            </a:r>
            <a:endParaRPr lang="en-US" sz="1650" dirty="0"/>
          </a:p>
        </p:txBody>
      </p:sp>
      <p:sp>
        <p:nvSpPr>
          <p:cNvPr id="34" name="SK-6-text-33"/>
          <p:cNvSpPr/>
          <p:nvPr/>
        </p:nvSpPr>
        <p:spPr>
          <a:xfrm>
            <a:off x="926455" y="4457700"/>
            <a:ext cx="11265545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Clinical suspicion of osteomalacia or osteoporosis</a:t>
            </a:r>
            <a:endParaRPr lang="en-US" sz="1650" dirty="0"/>
          </a:p>
        </p:txBody>
      </p:sp>
      <p:sp>
        <p:nvSpPr>
          <p:cNvPr id="35" name="SK-6-text-34"/>
          <p:cNvSpPr/>
          <p:nvPr/>
        </p:nvSpPr>
        <p:spPr>
          <a:xfrm>
            <a:off x="926455" y="4903440"/>
            <a:ext cx="3620988" cy="5280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Prior to parenteral antiresorptive agents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(denosumab, zoledronate)</a:t>
            </a:r>
            <a:endParaRPr lang="en-US" sz="1725" dirty="0"/>
          </a:p>
        </p:txBody>
      </p:sp>
      <p:sp>
        <p:nvSpPr>
          <p:cNvPr id="36" name="SK-6-text-35"/>
          <p:cNvSpPr/>
          <p:nvPr/>
        </p:nvSpPr>
        <p:spPr>
          <a:xfrm>
            <a:off x="6851898" y="1206996"/>
            <a:ext cx="5340102" cy="3429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325" b="1" dirty="0">
                <a:solidFill>
                  <a:srgbClr val="002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Investigation Panel</a:t>
            </a:r>
            <a:endParaRPr lang="en-US" sz="2325" dirty="0"/>
          </a:p>
        </p:txBody>
      </p:sp>
      <p:sp>
        <p:nvSpPr>
          <p:cNvPr id="37" name="SK-6-text-36"/>
          <p:cNvSpPr/>
          <p:nvPr/>
        </p:nvSpPr>
        <p:spPr>
          <a:xfrm>
            <a:off x="6376392" y="1776115"/>
            <a:ext cx="58156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25(OH)D — the correct vitamin D test</a:t>
            </a:r>
            <a:endParaRPr lang="en-US" sz="1800" dirty="0"/>
          </a:p>
        </p:txBody>
      </p:sp>
      <p:sp>
        <p:nvSpPr>
          <p:cNvPr id="38" name="SK-6-text-37"/>
          <p:cNvSpPr/>
          <p:nvPr/>
        </p:nvSpPr>
        <p:spPr>
          <a:xfrm>
            <a:off x="6376392" y="2228850"/>
            <a:ext cx="58156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Adjusted serum Ca — baseline; exclude hypercalcaemia</a:t>
            </a:r>
            <a:endParaRPr lang="en-US" sz="1800" dirty="0"/>
          </a:p>
        </p:txBody>
      </p:sp>
      <p:sp>
        <p:nvSpPr>
          <p:cNvPr id="39" name="SK-6-text-38"/>
          <p:cNvSpPr/>
          <p:nvPr/>
        </p:nvSpPr>
        <p:spPr>
          <a:xfrm>
            <a:off x="6376392" y="2667744"/>
            <a:ext cx="5815608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ALP — raised in osteomalacia</a:t>
            </a:r>
            <a:endParaRPr lang="en-US" sz="1800" dirty="0"/>
          </a:p>
        </p:txBody>
      </p:sp>
      <p:sp>
        <p:nvSpPr>
          <p:cNvPr id="40" name="SK-6-text-39"/>
          <p:cNvSpPr/>
          <p:nvPr/>
        </p:nvSpPr>
        <p:spPr>
          <a:xfrm>
            <a:off x="6376392" y="3106638"/>
            <a:ext cx="5815608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phosphate — low in osteomalacia</a:t>
            </a:r>
            <a:endParaRPr lang="en-US" sz="1800" dirty="0"/>
          </a:p>
        </p:txBody>
      </p:sp>
      <p:sp>
        <p:nvSpPr>
          <p:cNvPr id="41" name="SK-6-text-40"/>
          <p:cNvSpPr/>
          <p:nvPr/>
        </p:nvSpPr>
        <p:spPr>
          <a:xfrm>
            <a:off x="6376392" y="3552379"/>
            <a:ext cx="5815608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LFTs — assess 25-hydroxylation capacity</a:t>
            </a:r>
            <a:endParaRPr lang="en-US" sz="1800" dirty="0"/>
          </a:p>
        </p:txBody>
      </p:sp>
      <p:sp>
        <p:nvSpPr>
          <p:cNvPr id="42" name="SK-6-text-41"/>
          <p:cNvSpPr/>
          <p:nvPr/>
        </p:nvSpPr>
        <p:spPr>
          <a:xfrm>
            <a:off x="6376392" y="3998119"/>
            <a:ext cx="5815608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U&amp;Es + eGFR — CKD affects treatment choice</a:t>
            </a:r>
            <a:endParaRPr lang="en-US" sz="1800" dirty="0"/>
          </a:p>
        </p:txBody>
      </p:sp>
      <p:sp>
        <p:nvSpPr>
          <p:cNvPr id="43" name="SK-6-text-42"/>
          <p:cNvSpPr/>
          <p:nvPr/>
        </p:nvSpPr>
        <p:spPr>
          <a:xfrm>
            <a:off x="6376392" y="4443859"/>
            <a:ext cx="5815608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FBC — anaemia may suggest malabsorption</a:t>
            </a:r>
            <a:endParaRPr lang="en-US" sz="1800" dirty="0"/>
          </a:p>
        </p:txBody>
      </p:sp>
      <p:sp>
        <p:nvSpPr>
          <p:cNvPr id="44" name="SK-6-text-43"/>
          <p:cNvSpPr/>
          <p:nvPr/>
        </p:nvSpPr>
        <p:spPr>
          <a:xfrm>
            <a:off x="6376392" y="4889748"/>
            <a:ext cx="4523184" cy="5417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Consider: · Magnesium · TTG antibodies</a:t>
            </a:r>
            <a:endParaRPr lang="en-US" sz="1725" dirty="0"/>
          </a:p>
          <a:p>
            <a:pPr marL="0" indent="0" algn="l">
              <a:lnSpc>
                <a:spcPts val="2070"/>
              </a:lnSpc>
              <a:buNone/>
            </a:pPr>
            <a:r>
              <a:rPr lang="en-US" sz="1725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· Immunoglobulins · X-ray focal pain</a:t>
            </a:r>
            <a:endParaRPr lang="en-US" sz="1725" dirty="0"/>
          </a:p>
        </p:txBody>
      </p:sp>
      <p:sp>
        <p:nvSpPr>
          <p:cNvPr id="45" name="SK-6-text-44"/>
          <p:cNvSpPr/>
          <p:nvPr/>
        </p:nvSpPr>
        <p:spPr>
          <a:xfrm>
            <a:off x="1219200" y="5794921"/>
            <a:ext cx="10972800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8B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DO NOT routinely screen asymptomatic individuals — even in high-risk groups</a:t>
            </a:r>
            <a:endParaRPr lang="en-US" sz="2100" dirty="0"/>
          </a:p>
        </p:txBody>
      </p:sp>
      <p:sp>
        <p:nvSpPr>
          <p:cNvPr id="46" name="SK-6-text-45"/>
          <p:cNvSpPr/>
          <p:nvPr/>
        </p:nvSpPr>
        <p:spPr>
          <a:xfrm>
            <a:off x="1243459" y="6110436"/>
            <a:ext cx="10948541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/ NICE PH56 (stood down December 2025)</a:t>
            </a:r>
            <a:endParaRPr lang="en-US" sz="1650" dirty="0"/>
          </a:p>
        </p:txBody>
      </p:sp>
      <p:sp>
        <p:nvSpPr>
          <p:cNvPr id="47" name="SK-6-text-46"/>
          <p:cNvSpPr/>
          <p:nvPr/>
        </p:nvSpPr>
        <p:spPr>
          <a:xfrm>
            <a:off x="341263" y="6638479"/>
            <a:ext cx="39166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5960269" y="6645325"/>
            <a:ext cx="258961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</a:t>
            </a:r>
            <a:endParaRPr lang="en-US" sz="1200" dirty="0"/>
          </a:p>
        </p:txBody>
      </p:sp>
      <p:sp>
        <p:nvSpPr>
          <p:cNvPr id="49" name="SK-6-text-48"/>
          <p:cNvSpPr/>
          <p:nvPr/>
        </p:nvSpPr>
        <p:spPr>
          <a:xfrm>
            <a:off x="7019479" y="6638479"/>
            <a:ext cx="4830961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 — Vitamin D Deficiency in Adults — May 2026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71" y="-25390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452586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52586"/>
            <a:ext cx="12192000" cy="68461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2846040"/>
            <a:ext cx="3608784" cy="1735038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071" y="2846040"/>
            <a:ext cx="3596580" cy="1735038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4173" y="2846040"/>
            <a:ext cx="3596580" cy="1735038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23222" y="4972050"/>
            <a:ext cx="9525" cy="123438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59561" y="5378648"/>
            <a:ext cx="6461671" cy="95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6350496"/>
            <a:ext cx="12192000" cy="68461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6418957"/>
            <a:ext cx="12192000" cy="438894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75002" y="706380"/>
            <a:ext cx="2335383" cy="30167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1098" y="1549896"/>
            <a:ext cx="11301859" cy="3113484"/>
          </a:xfrm>
          <a:prstGeom prst="rect">
            <a:avLst/>
          </a:prstGeom>
        </p:spPr>
      </p:pic>
      <p:sp>
        <p:nvSpPr>
          <p:cNvPr id="16" name="SK-7-text-15"/>
          <p:cNvSpPr/>
          <p:nvPr/>
        </p:nvSpPr>
        <p:spPr>
          <a:xfrm>
            <a:off x="451098" y="68461"/>
            <a:ext cx="7548563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BRADFORD VTS TEACHING DECK</a:t>
            </a:r>
            <a:endParaRPr lang="en-US" sz="1875" dirty="0"/>
          </a:p>
        </p:txBody>
      </p:sp>
      <p:sp>
        <p:nvSpPr>
          <p:cNvPr id="17" name="SK-7-text-16"/>
          <p:cNvSpPr/>
          <p:nvPr/>
        </p:nvSpPr>
        <p:spPr>
          <a:xfrm>
            <a:off x="9626501" y="102840"/>
            <a:ext cx="2211884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4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425" dirty="0"/>
          </a:p>
        </p:txBody>
      </p:sp>
      <p:sp>
        <p:nvSpPr>
          <p:cNvPr id="18" name="SK-7-text-17"/>
          <p:cNvSpPr/>
          <p:nvPr/>
        </p:nvSpPr>
        <p:spPr>
          <a:xfrm>
            <a:off x="475357" y="630882"/>
            <a:ext cx="10734675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450" b="1" dirty="0">
                <a:solidFill>
                  <a:srgbClr val="001F3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Interpreting Results</a:t>
            </a:r>
            <a:endParaRPr lang="en-US" sz="3450" dirty="0"/>
          </a:p>
        </p:txBody>
      </p:sp>
      <p:sp>
        <p:nvSpPr>
          <p:cNvPr id="19" name="SK-7-text-18"/>
          <p:cNvSpPr/>
          <p:nvPr/>
        </p:nvSpPr>
        <p:spPr>
          <a:xfrm>
            <a:off x="475357" y="1124694"/>
            <a:ext cx="11716643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550" dirty="0">
                <a:solidFill>
                  <a:srgbClr val="4A69B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Serum 25(OH)D Classification — SACN 2016 / NICE CKS 2022</a:t>
            </a:r>
            <a:endParaRPr lang="en-US" sz="2550" dirty="0"/>
          </a:p>
        </p:txBody>
      </p:sp>
      <p:sp>
        <p:nvSpPr>
          <p:cNvPr id="24" name="SK-7-text-23"/>
          <p:cNvSpPr/>
          <p:nvPr/>
        </p:nvSpPr>
        <p:spPr>
          <a:xfrm>
            <a:off x="5159170" y="5459122"/>
            <a:ext cx="6181279" cy="3908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Seasonal note: a 40 nmol/L result in spring may be more clinically significant than the same</a:t>
            </a:r>
            <a:endParaRPr lang="en-US" sz="1200" dirty="0"/>
          </a:p>
          <a:p>
            <a:pPr marL="0" indent="0"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result in autumn — vitamin D nadir occurs in late winter/early spring.</a:t>
            </a:r>
            <a:endParaRPr lang="en-US" sz="1200" dirty="0"/>
          </a:p>
        </p:txBody>
      </p:sp>
      <p:sp>
        <p:nvSpPr>
          <p:cNvPr id="25" name="SK-7-text-24"/>
          <p:cNvSpPr/>
          <p:nvPr/>
        </p:nvSpPr>
        <p:spPr>
          <a:xfrm>
            <a:off x="4763664" y="775312"/>
            <a:ext cx="2068116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AKT ★ Common distractor</a:t>
            </a:r>
            <a:endParaRPr lang="en-US" sz="1275" dirty="0"/>
          </a:p>
        </p:txBody>
      </p:sp>
      <p:sp>
        <p:nvSpPr>
          <p:cNvPr id="26" name="SK-7-text-25"/>
          <p:cNvSpPr/>
          <p:nvPr/>
        </p:nvSpPr>
        <p:spPr>
          <a:xfrm>
            <a:off x="255984" y="6631632"/>
            <a:ext cx="58674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5: Interpreting Results</a:t>
            </a:r>
            <a:endParaRPr lang="en-US" sz="1200" dirty="0"/>
          </a:p>
        </p:txBody>
      </p:sp>
      <p:sp>
        <p:nvSpPr>
          <p:cNvPr id="27" name="SK-7-text-26"/>
          <p:cNvSpPr/>
          <p:nvPr/>
        </p:nvSpPr>
        <p:spPr>
          <a:xfrm>
            <a:off x="5984677" y="6638479"/>
            <a:ext cx="21029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9762679" y="6624786"/>
            <a:ext cx="2136577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NICE CKS 2022 · SACN 2016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808</Words>
  <Application>Microsoft Office PowerPoint</Application>
  <PresentationFormat>Widescreen</PresentationFormat>
  <Paragraphs>162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Montserrat</vt:lpstr>
      <vt:lpstr>Open Sans</vt:lpstr>
      <vt:lpstr>Roboto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3</cp:revision>
  <dcterms:created xsi:type="dcterms:W3CDTF">2026-06-04T10:56:57Z</dcterms:created>
  <dcterms:modified xsi:type="dcterms:W3CDTF">2026-06-04T20:16:37Z</dcterms:modified>
</cp:coreProperties>
</file>