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7" r:id="rId11"/>
    <p:sldId id="268" r:id="rId12"/>
    <p:sldId id="269" r:id="rId13"/>
    <p:sldId id="266" r:id="rId14"/>
    <p:sldId id="270" r:id="rId15"/>
  </p:sldIdLst>
  <p:sldSz cx="12192000" cy="6858000"/>
  <p:notesSz cx="6858000" cy="12192000"/>
  <p:embeddedFontLs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Montserrat" panose="00000500000000000000" pitchFamily="2" charset="0"/>
      <p:regular r:id="rId21"/>
      <p:bold r:id="rId22"/>
      <p:italic r:id="rId23"/>
      <p:boldItalic r:id="rId24"/>
    </p:embeddedFont>
    <p:embeddedFont>
      <p:font typeface="Roboto" panose="02000000000000000000" pitchFamily="2" charset="0"/>
      <p:regular r:id="rId25"/>
      <p:bold r:id="rId26"/>
      <p:italic r:id="rId27"/>
      <p:boldItalic r:id="rId28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90" d="100"/>
          <a:sy n="90" d="100"/>
        </p:scale>
        <p:origin x="147" y="6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527705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1.png"/><Relationship Id="rId13" Type="http://schemas.openxmlformats.org/officeDocument/2006/relationships/image" Target="../media/image156.png"/><Relationship Id="rId3" Type="http://schemas.openxmlformats.org/officeDocument/2006/relationships/image" Target="../media/image1.png"/><Relationship Id="rId7" Type="http://schemas.openxmlformats.org/officeDocument/2006/relationships/image" Target="../media/image150.png"/><Relationship Id="rId12" Type="http://schemas.openxmlformats.org/officeDocument/2006/relationships/image" Target="../media/image15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9.png"/><Relationship Id="rId11" Type="http://schemas.openxmlformats.org/officeDocument/2006/relationships/image" Target="../media/image154.png"/><Relationship Id="rId5" Type="http://schemas.openxmlformats.org/officeDocument/2006/relationships/image" Target="../media/image148.png"/><Relationship Id="rId15" Type="http://schemas.openxmlformats.org/officeDocument/2006/relationships/image" Target="../media/image158.png"/><Relationship Id="rId10" Type="http://schemas.openxmlformats.org/officeDocument/2006/relationships/image" Target="../media/image153.png"/><Relationship Id="rId4" Type="http://schemas.openxmlformats.org/officeDocument/2006/relationships/image" Target="../media/image147.png"/><Relationship Id="rId9" Type="http://schemas.openxmlformats.org/officeDocument/2006/relationships/image" Target="../media/image152.png"/><Relationship Id="rId14" Type="http://schemas.openxmlformats.org/officeDocument/2006/relationships/image" Target="../media/image15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4.png"/><Relationship Id="rId13" Type="http://schemas.openxmlformats.org/officeDocument/2006/relationships/image" Target="../media/image169.png"/><Relationship Id="rId18" Type="http://schemas.openxmlformats.org/officeDocument/2006/relationships/image" Target="../media/image174.png"/><Relationship Id="rId3" Type="http://schemas.openxmlformats.org/officeDocument/2006/relationships/image" Target="../media/image159.png"/><Relationship Id="rId7" Type="http://schemas.openxmlformats.org/officeDocument/2006/relationships/image" Target="../media/image163.png"/><Relationship Id="rId12" Type="http://schemas.openxmlformats.org/officeDocument/2006/relationships/image" Target="../media/image168.png"/><Relationship Id="rId17" Type="http://schemas.openxmlformats.org/officeDocument/2006/relationships/image" Target="../media/image173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17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2.png"/><Relationship Id="rId11" Type="http://schemas.openxmlformats.org/officeDocument/2006/relationships/image" Target="../media/image167.png"/><Relationship Id="rId5" Type="http://schemas.openxmlformats.org/officeDocument/2006/relationships/image" Target="../media/image161.png"/><Relationship Id="rId15" Type="http://schemas.openxmlformats.org/officeDocument/2006/relationships/image" Target="../media/image171.png"/><Relationship Id="rId10" Type="http://schemas.openxmlformats.org/officeDocument/2006/relationships/image" Target="../media/image166.png"/><Relationship Id="rId4" Type="http://schemas.openxmlformats.org/officeDocument/2006/relationships/image" Target="../media/image160.png"/><Relationship Id="rId9" Type="http://schemas.openxmlformats.org/officeDocument/2006/relationships/image" Target="../media/image165.png"/><Relationship Id="rId14" Type="http://schemas.openxmlformats.org/officeDocument/2006/relationships/image" Target="../media/image17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9.png"/><Relationship Id="rId13" Type="http://schemas.openxmlformats.org/officeDocument/2006/relationships/image" Target="../media/image184.png"/><Relationship Id="rId18" Type="http://schemas.openxmlformats.org/officeDocument/2006/relationships/image" Target="../media/image189.png"/><Relationship Id="rId26" Type="http://schemas.openxmlformats.org/officeDocument/2006/relationships/image" Target="../media/image197.png"/><Relationship Id="rId3" Type="http://schemas.openxmlformats.org/officeDocument/2006/relationships/image" Target="../media/image1.png"/><Relationship Id="rId21" Type="http://schemas.openxmlformats.org/officeDocument/2006/relationships/image" Target="../media/image192.png"/><Relationship Id="rId7" Type="http://schemas.openxmlformats.org/officeDocument/2006/relationships/image" Target="../media/image178.png"/><Relationship Id="rId12" Type="http://schemas.openxmlformats.org/officeDocument/2006/relationships/image" Target="../media/image183.png"/><Relationship Id="rId17" Type="http://schemas.openxmlformats.org/officeDocument/2006/relationships/image" Target="../media/image188.png"/><Relationship Id="rId25" Type="http://schemas.openxmlformats.org/officeDocument/2006/relationships/image" Target="../media/image196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187.png"/><Relationship Id="rId20" Type="http://schemas.openxmlformats.org/officeDocument/2006/relationships/image" Target="../media/image19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7.png"/><Relationship Id="rId11" Type="http://schemas.openxmlformats.org/officeDocument/2006/relationships/image" Target="../media/image182.png"/><Relationship Id="rId24" Type="http://schemas.openxmlformats.org/officeDocument/2006/relationships/image" Target="../media/image195.png"/><Relationship Id="rId5" Type="http://schemas.openxmlformats.org/officeDocument/2006/relationships/image" Target="../media/image176.png"/><Relationship Id="rId15" Type="http://schemas.openxmlformats.org/officeDocument/2006/relationships/image" Target="../media/image186.png"/><Relationship Id="rId23" Type="http://schemas.openxmlformats.org/officeDocument/2006/relationships/image" Target="../media/image194.png"/><Relationship Id="rId28" Type="http://schemas.openxmlformats.org/officeDocument/2006/relationships/image" Target="../media/image199.png"/><Relationship Id="rId10" Type="http://schemas.openxmlformats.org/officeDocument/2006/relationships/image" Target="../media/image181.png"/><Relationship Id="rId19" Type="http://schemas.openxmlformats.org/officeDocument/2006/relationships/image" Target="../media/image190.png"/><Relationship Id="rId4" Type="http://schemas.openxmlformats.org/officeDocument/2006/relationships/image" Target="../media/image175.png"/><Relationship Id="rId9" Type="http://schemas.openxmlformats.org/officeDocument/2006/relationships/image" Target="../media/image180.png"/><Relationship Id="rId14" Type="http://schemas.openxmlformats.org/officeDocument/2006/relationships/image" Target="../media/image185.png"/><Relationship Id="rId22" Type="http://schemas.openxmlformats.org/officeDocument/2006/relationships/image" Target="../media/image193.png"/><Relationship Id="rId27" Type="http://schemas.openxmlformats.org/officeDocument/2006/relationships/image" Target="../media/image19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5.png"/><Relationship Id="rId13" Type="http://schemas.openxmlformats.org/officeDocument/2006/relationships/image" Target="../media/image210.png"/><Relationship Id="rId3" Type="http://schemas.openxmlformats.org/officeDocument/2006/relationships/image" Target="../media/image200.png"/><Relationship Id="rId7" Type="http://schemas.openxmlformats.org/officeDocument/2006/relationships/image" Target="../media/image204.png"/><Relationship Id="rId12" Type="http://schemas.openxmlformats.org/officeDocument/2006/relationships/image" Target="../media/image20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3.png"/><Relationship Id="rId11" Type="http://schemas.openxmlformats.org/officeDocument/2006/relationships/image" Target="../media/image208.png"/><Relationship Id="rId5" Type="http://schemas.openxmlformats.org/officeDocument/2006/relationships/image" Target="../media/image202.png"/><Relationship Id="rId15" Type="http://schemas.openxmlformats.org/officeDocument/2006/relationships/image" Target="../media/image212.png"/><Relationship Id="rId10" Type="http://schemas.openxmlformats.org/officeDocument/2006/relationships/image" Target="../media/image207.png"/><Relationship Id="rId4" Type="http://schemas.openxmlformats.org/officeDocument/2006/relationships/image" Target="../media/image201.png"/><Relationship Id="rId9" Type="http://schemas.openxmlformats.org/officeDocument/2006/relationships/image" Target="../media/image206.png"/><Relationship Id="rId14" Type="http://schemas.openxmlformats.org/officeDocument/2006/relationships/image" Target="../media/image21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7.png"/><Relationship Id="rId13" Type="http://schemas.openxmlformats.org/officeDocument/2006/relationships/image" Target="../media/image222.png"/><Relationship Id="rId3" Type="http://schemas.openxmlformats.org/officeDocument/2006/relationships/image" Target="../media/image1.png"/><Relationship Id="rId7" Type="http://schemas.openxmlformats.org/officeDocument/2006/relationships/image" Target="../media/image216.png"/><Relationship Id="rId12" Type="http://schemas.openxmlformats.org/officeDocument/2006/relationships/image" Target="../media/image221.png"/><Relationship Id="rId17" Type="http://schemas.openxmlformats.org/officeDocument/2006/relationships/image" Target="../media/image226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22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5.png"/><Relationship Id="rId11" Type="http://schemas.openxmlformats.org/officeDocument/2006/relationships/image" Target="../media/image220.png"/><Relationship Id="rId5" Type="http://schemas.openxmlformats.org/officeDocument/2006/relationships/image" Target="../media/image214.png"/><Relationship Id="rId15" Type="http://schemas.openxmlformats.org/officeDocument/2006/relationships/image" Target="../media/image224.png"/><Relationship Id="rId10" Type="http://schemas.openxmlformats.org/officeDocument/2006/relationships/image" Target="../media/image219.png"/><Relationship Id="rId4" Type="http://schemas.openxmlformats.org/officeDocument/2006/relationships/image" Target="../media/image213.png"/><Relationship Id="rId9" Type="http://schemas.openxmlformats.org/officeDocument/2006/relationships/image" Target="../media/image218.png"/><Relationship Id="rId14" Type="http://schemas.openxmlformats.org/officeDocument/2006/relationships/image" Target="../media/image22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3" Type="http://schemas.openxmlformats.org/officeDocument/2006/relationships/image" Target="../media/image1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png"/><Relationship Id="rId18" Type="http://schemas.openxmlformats.org/officeDocument/2006/relationships/image" Target="../media/image37.png"/><Relationship Id="rId3" Type="http://schemas.openxmlformats.org/officeDocument/2006/relationships/image" Target="../media/image22.png"/><Relationship Id="rId21" Type="http://schemas.openxmlformats.org/officeDocument/2006/relationships/image" Target="../media/image40.pn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17" Type="http://schemas.openxmlformats.org/officeDocument/2006/relationships/image" Target="../media/image36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35.png"/><Relationship Id="rId20" Type="http://schemas.openxmlformats.org/officeDocument/2006/relationships/image" Target="../media/image3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5" Type="http://schemas.openxmlformats.org/officeDocument/2006/relationships/image" Target="../media/image34.png"/><Relationship Id="rId10" Type="http://schemas.openxmlformats.org/officeDocument/2006/relationships/image" Target="../media/image29.png"/><Relationship Id="rId19" Type="http://schemas.openxmlformats.org/officeDocument/2006/relationships/image" Target="../media/image38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Relationship Id="rId14" Type="http://schemas.openxmlformats.org/officeDocument/2006/relationships/image" Target="../media/image3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1.png"/><Relationship Id="rId18" Type="http://schemas.openxmlformats.org/officeDocument/2006/relationships/image" Target="../media/image56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12" Type="http://schemas.openxmlformats.org/officeDocument/2006/relationships/image" Target="../media/image50.png"/><Relationship Id="rId17" Type="http://schemas.openxmlformats.org/officeDocument/2006/relationships/image" Target="../media/image55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54.png"/><Relationship Id="rId20" Type="http://schemas.openxmlformats.org/officeDocument/2006/relationships/image" Target="../media/image5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png"/><Relationship Id="rId11" Type="http://schemas.openxmlformats.org/officeDocument/2006/relationships/image" Target="../media/image49.png"/><Relationship Id="rId5" Type="http://schemas.openxmlformats.org/officeDocument/2006/relationships/image" Target="../media/image43.png"/><Relationship Id="rId15" Type="http://schemas.openxmlformats.org/officeDocument/2006/relationships/image" Target="../media/image53.png"/><Relationship Id="rId10" Type="http://schemas.openxmlformats.org/officeDocument/2006/relationships/image" Target="../media/image48.png"/><Relationship Id="rId19" Type="http://schemas.openxmlformats.org/officeDocument/2006/relationships/image" Target="../media/image57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Relationship Id="rId14" Type="http://schemas.openxmlformats.org/officeDocument/2006/relationships/image" Target="../media/image52.pn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68.png"/><Relationship Id="rId18" Type="http://schemas.openxmlformats.org/officeDocument/2006/relationships/image" Target="../media/image73.png"/><Relationship Id="rId26" Type="http://schemas.openxmlformats.org/officeDocument/2006/relationships/image" Target="../media/image81.png"/><Relationship Id="rId3" Type="http://schemas.openxmlformats.org/officeDocument/2006/relationships/image" Target="../media/image1.png"/><Relationship Id="rId21" Type="http://schemas.openxmlformats.org/officeDocument/2006/relationships/image" Target="../media/image76.png"/><Relationship Id="rId34" Type="http://schemas.openxmlformats.org/officeDocument/2006/relationships/image" Target="../media/image89.png"/><Relationship Id="rId7" Type="http://schemas.openxmlformats.org/officeDocument/2006/relationships/image" Target="../media/image62.png"/><Relationship Id="rId12" Type="http://schemas.openxmlformats.org/officeDocument/2006/relationships/image" Target="../media/image67.png"/><Relationship Id="rId17" Type="http://schemas.openxmlformats.org/officeDocument/2006/relationships/image" Target="../media/image72.png"/><Relationship Id="rId25" Type="http://schemas.openxmlformats.org/officeDocument/2006/relationships/image" Target="../media/image80.png"/><Relationship Id="rId33" Type="http://schemas.openxmlformats.org/officeDocument/2006/relationships/image" Target="../media/image88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71.png"/><Relationship Id="rId20" Type="http://schemas.openxmlformats.org/officeDocument/2006/relationships/image" Target="../media/image75.png"/><Relationship Id="rId29" Type="http://schemas.openxmlformats.org/officeDocument/2006/relationships/image" Target="../media/image8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1.png"/><Relationship Id="rId11" Type="http://schemas.openxmlformats.org/officeDocument/2006/relationships/image" Target="../media/image66.png"/><Relationship Id="rId24" Type="http://schemas.openxmlformats.org/officeDocument/2006/relationships/image" Target="../media/image79.png"/><Relationship Id="rId32" Type="http://schemas.openxmlformats.org/officeDocument/2006/relationships/image" Target="../media/image87.png"/><Relationship Id="rId5" Type="http://schemas.openxmlformats.org/officeDocument/2006/relationships/image" Target="../media/image60.png"/><Relationship Id="rId15" Type="http://schemas.openxmlformats.org/officeDocument/2006/relationships/image" Target="../media/image70.png"/><Relationship Id="rId23" Type="http://schemas.openxmlformats.org/officeDocument/2006/relationships/image" Target="../media/image78.png"/><Relationship Id="rId28" Type="http://schemas.openxmlformats.org/officeDocument/2006/relationships/image" Target="../media/image83.png"/><Relationship Id="rId10" Type="http://schemas.openxmlformats.org/officeDocument/2006/relationships/image" Target="../media/image65.png"/><Relationship Id="rId19" Type="http://schemas.openxmlformats.org/officeDocument/2006/relationships/image" Target="../media/image74.png"/><Relationship Id="rId31" Type="http://schemas.openxmlformats.org/officeDocument/2006/relationships/image" Target="../media/image86.png"/><Relationship Id="rId4" Type="http://schemas.openxmlformats.org/officeDocument/2006/relationships/image" Target="../media/image59.png"/><Relationship Id="rId9" Type="http://schemas.openxmlformats.org/officeDocument/2006/relationships/image" Target="../media/image64.png"/><Relationship Id="rId14" Type="http://schemas.openxmlformats.org/officeDocument/2006/relationships/image" Target="../media/image69.png"/><Relationship Id="rId22" Type="http://schemas.openxmlformats.org/officeDocument/2006/relationships/image" Target="../media/image77.png"/><Relationship Id="rId27" Type="http://schemas.openxmlformats.org/officeDocument/2006/relationships/image" Target="../media/image82.png"/><Relationship Id="rId30" Type="http://schemas.openxmlformats.org/officeDocument/2006/relationships/image" Target="../media/image85.png"/><Relationship Id="rId8" Type="http://schemas.openxmlformats.org/officeDocument/2006/relationships/image" Target="../media/image6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3" Type="http://schemas.openxmlformats.org/officeDocument/2006/relationships/image" Target="../media/image90.png"/><Relationship Id="rId7" Type="http://schemas.openxmlformats.org/officeDocument/2006/relationships/image" Target="../media/image94.png"/><Relationship Id="rId12" Type="http://schemas.openxmlformats.org/officeDocument/2006/relationships/image" Target="../media/image9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3.png"/><Relationship Id="rId11" Type="http://schemas.openxmlformats.org/officeDocument/2006/relationships/image" Target="../media/image98.png"/><Relationship Id="rId5" Type="http://schemas.openxmlformats.org/officeDocument/2006/relationships/image" Target="../media/image92.png"/><Relationship Id="rId10" Type="http://schemas.openxmlformats.org/officeDocument/2006/relationships/image" Target="../media/image97.png"/><Relationship Id="rId4" Type="http://schemas.openxmlformats.org/officeDocument/2006/relationships/image" Target="../media/image91.png"/><Relationship Id="rId9" Type="http://schemas.openxmlformats.org/officeDocument/2006/relationships/image" Target="../media/image9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png"/><Relationship Id="rId13" Type="http://schemas.openxmlformats.org/officeDocument/2006/relationships/image" Target="../media/image110.png"/><Relationship Id="rId18" Type="http://schemas.openxmlformats.org/officeDocument/2006/relationships/image" Target="../media/image115.png"/><Relationship Id="rId3" Type="http://schemas.openxmlformats.org/officeDocument/2006/relationships/image" Target="../media/image100.png"/><Relationship Id="rId7" Type="http://schemas.openxmlformats.org/officeDocument/2006/relationships/image" Target="../media/image104.png"/><Relationship Id="rId12" Type="http://schemas.openxmlformats.org/officeDocument/2006/relationships/image" Target="../media/image109.png"/><Relationship Id="rId17" Type="http://schemas.openxmlformats.org/officeDocument/2006/relationships/image" Target="../media/image114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113.png"/><Relationship Id="rId20" Type="http://schemas.openxmlformats.org/officeDocument/2006/relationships/image" Target="../media/image1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3.png"/><Relationship Id="rId11" Type="http://schemas.openxmlformats.org/officeDocument/2006/relationships/image" Target="../media/image108.png"/><Relationship Id="rId5" Type="http://schemas.openxmlformats.org/officeDocument/2006/relationships/image" Target="../media/image102.png"/><Relationship Id="rId15" Type="http://schemas.openxmlformats.org/officeDocument/2006/relationships/image" Target="../media/image112.png"/><Relationship Id="rId10" Type="http://schemas.openxmlformats.org/officeDocument/2006/relationships/image" Target="../media/image107.png"/><Relationship Id="rId19" Type="http://schemas.openxmlformats.org/officeDocument/2006/relationships/image" Target="../media/image116.png"/><Relationship Id="rId4" Type="http://schemas.openxmlformats.org/officeDocument/2006/relationships/image" Target="../media/image101.png"/><Relationship Id="rId9" Type="http://schemas.openxmlformats.org/officeDocument/2006/relationships/image" Target="../media/image106.png"/><Relationship Id="rId14" Type="http://schemas.openxmlformats.org/officeDocument/2006/relationships/image" Target="../media/image11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3.png"/><Relationship Id="rId13" Type="http://schemas.openxmlformats.org/officeDocument/2006/relationships/image" Target="../media/image128.png"/><Relationship Id="rId18" Type="http://schemas.openxmlformats.org/officeDocument/2006/relationships/image" Target="../media/image133.png"/><Relationship Id="rId3" Type="http://schemas.openxmlformats.org/officeDocument/2006/relationships/image" Target="../media/image118.png"/><Relationship Id="rId7" Type="http://schemas.openxmlformats.org/officeDocument/2006/relationships/image" Target="../media/image122.png"/><Relationship Id="rId12" Type="http://schemas.openxmlformats.org/officeDocument/2006/relationships/image" Target="../media/image127.png"/><Relationship Id="rId17" Type="http://schemas.openxmlformats.org/officeDocument/2006/relationships/image" Target="../media/image132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131.png"/><Relationship Id="rId20" Type="http://schemas.openxmlformats.org/officeDocument/2006/relationships/image" Target="../media/image13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1.png"/><Relationship Id="rId11" Type="http://schemas.openxmlformats.org/officeDocument/2006/relationships/image" Target="../media/image126.png"/><Relationship Id="rId5" Type="http://schemas.openxmlformats.org/officeDocument/2006/relationships/image" Target="../media/image120.png"/><Relationship Id="rId15" Type="http://schemas.openxmlformats.org/officeDocument/2006/relationships/image" Target="../media/image130.png"/><Relationship Id="rId10" Type="http://schemas.openxmlformats.org/officeDocument/2006/relationships/image" Target="../media/image125.png"/><Relationship Id="rId19" Type="http://schemas.openxmlformats.org/officeDocument/2006/relationships/image" Target="../media/image134.png"/><Relationship Id="rId4" Type="http://schemas.openxmlformats.org/officeDocument/2006/relationships/image" Target="../media/image119.png"/><Relationship Id="rId9" Type="http://schemas.openxmlformats.org/officeDocument/2006/relationships/image" Target="../media/image124.png"/><Relationship Id="rId14" Type="http://schemas.openxmlformats.org/officeDocument/2006/relationships/image" Target="../media/image12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0.png"/><Relationship Id="rId13" Type="http://schemas.openxmlformats.org/officeDocument/2006/relationships/image" Target="../media/image145.png"/><Relationship Id="rId3" Type="http://schemas.openxmlformats.org/officeDocument/2006/relationships/image" Target="../media/image1.png"/><Relationship Id="rId7" Type="http://schemas.openxmlformats.org/officeDocument/2006/relationships/image" Target="../media/image139.png"/><Relationship Id="rId12" Type="http://schemas.openxmlformats.org/officeDocument/2006/relationships/image" Target="../media/image14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8.png"/><Relationship Id="rId11" Type="http://schemas.openxmlformats.org/officeDocument/2006/relationships/image" Target="../media/image143.png"/><Relationship Id="rId5" Type="http://schemas.openxmlformats.org/officeDocument/2006/relationships/image" Target="../media/image137.png"/><Relationship Id="rId10" Type="http://schemas.openxmlformats.org/officeDocument/2006/relationships/image" Target="../media/image142.png"/><Relationship Id="rId4" Type="http://schemas.openxmlformats.org/officeDocument/2006/relationships/image" Target="../media/image136.png"/><Relationship Id="rId9" Type="http://schemas.openxmlformats.org/officeDocument/2006/relationships/image" Target="../media/image141.png"/><Relationship Id="rId14" Type="http://schemas.openxmlformats.org/officeDocument/2006/relationships/image" Target="../media/image14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905173"/>
          </a:xfrm>
          <a:prstGeom prst="rect">
            <a:avLst/>
          </a:prstGeom>
        </p:spPr>
      </p:pic>
      <p:pic>
        <p:nvPicPr>
          <p:cNvPr id="5" name="SK-1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158359"/>
            <a:ext cx="12192000" cy="699492"/>
          </a:xfrm>
          <a:prstGeom prst="rect">
            <a:avLst/>
          </a:prstGeom>
        </p:spPr>
      </p:pic>
      <p:pic>
        <p:nvPicPr>
          <p:cNvPr id="6" name="SK-1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00565" y="2880271"/>
            <a:ext cx="5291286" cy="3291780"/>
          </a:xfrm>
          <a:prstGeom prst="rect">
            <a:avLst/>
          </a:prstGeom>
        </p:spPr>
      </p:pic>
      <p:pic>
        <p:nvPicPr>
          <p:cNvPr id="7" name="SK-1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09992" y="2455069"/>
            <a:ext cx="3169890" cy="3435846"/>
          </a:xfrm>
          <a:prstGeom prst="rect">
            <a:avLst/>
          </a:prstGeom>
        </p:spPr>
      </p:pic>
      <p:sp>
        <p:nvSpPr>
          <p:cNvPr id="9" name="SK-1-text-8"/>
          <p:cNvSpPr/>
          <p:nvPr/>
        </p:nvSpPr>
        <p:spPr>
          <a:xfrm>
            <a:off x="402282" y="191988"/>
            <a:ext cx="11789718" cy="5485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9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3975" dirty="0"/>
          </a:p>
        </p:txBody>
      </p:sp>
      <p:sp>
        <p:nvSpPr>
          <p:cNvPr id="10" name="SK-1-text-9"/>
          <p:cNvSpPr/>
          <p:nvPr/>
        </p:nvSpPr>
        <p:spPr>
          <a:xfrm>
            <a:off x="402282" y="1453753"/>
            <a:ext cx="11789718" cy="7611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5100" b="1" dirty="0">
                <a:solidFill>
                  <a:srgbClr val="00205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Vitamin D Deficiency in Children:</a:t>
            </a:r>
            <a:endParaRPr lang="en-US" sz="5100" dirty="0"/>
          </a:p>
        </p:txBody>
      </p:sp>
      <p:sp>
        <p:nvSpPr>
          <p:cNvPr id="11" name="SK-1-text-10"/>
          <p:cNvSpPr/>
          <p:nvPr/>
        </p:nvSpPr>
        <p:spPr>
          <a:xfrm>
            <a:off x="426690" y="2317998"/>
            <a:ext cx="11765310" cy="6445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5100" b="1" dirty="0">
                <a:solidFill>
                  <a:srgbClr val="D45D1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Rickets &amp; Osteomalacia</a:t>
            </a:r>
            <a:endParaRPr lang="en-US" sz="5100" dirty="0"/>
          </a:p>
        </p:txBody>
      </p:sp>
      <p:sp>
        <p:nvSpPr>
          <p:cNvPr id="12" name="SK-1-text-11"/>
          <p:cNvSpPr/>
          <p:nvPr/>
        </p:nvSpPr>
        <p:spPr>
          <a:xfrm>
            <a:off x="414486" y="3319165"/>
            <a:ext cx="11777514" cy="6034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050" dirty="0">
                <a:solidFill>
                  <a:srgbClr val="53667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GP Training Teaching Deck</a:t>
            </a:r>
            <a:endParaRPr lang="en-US" sz="4050" dirty="0"/>
          </a:p>
        </p:txBody>
      </p:sp>
      <p:sp>
        <p:nvSpPr>
          <p:cNvPr id="13" name="SK-1-text-12"/>
          <p:cNvSpPr/>
          <p:nvPr/>
        </p:nvSpPr>
        <p:spPr>
          <a:xfrm>
            <a:off x="390079" y="4567386"/>
            <a:ext cx="6254353" cy="6308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535"/>
              </a:lnSpc>
              <a:buNone/>
            </a:pPr>
            <a:r>
              <a:rPr lang="en-US" sz="19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Created May 2026 | Updated to NICE CKS 2022/2026</a:t>
            </a:r>
            <a:endParaRPr lang="en-US" sz="1950" dirty="0"/>
          </a:p>
          <a:p>
            <a:pPr marL="0" indent="0" algn="l">
              <a:lnSpc>
                <a:spcPts val="2535"/>
              </a:lnSpc>
              <a:buNone/>
            </a:pPr>
            <a:r>
              <a:rPr lang="en-US" sz="19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and NICE NG247 2025 standards</a:t>
            </a:r>
            <a:endParaRPr lang="en-US" sz="1950" dirty="0"/>
          </a:p>
        </p:txBody>
      </p:sp>
      <p:sp>
        <p:nvSpPr>
          <p:cNvPr id="14" name="SK-1-text-13"/>
          <p:cNvSpPr/>
          <p:nvPr/>
        </p:nvSpPr>
        <p:spPr>
          <a:xfrm>
            <a:off x="402282" y="5458867"/>
            <a:ext cx="7343775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dirty="0">
                <a:solidFill>
                  <a:srgbClr val="D45D1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2250" dirty="0"/>
          </a:p>
        </p:txBody>
      </p:sp>
      <p:sp>
        <p:nvSpPr>
          <p:cNvPr id="15" name="SK-1-text-14"/>
          <p:cNvSpPr/>
          <p:nvPr/>
        </p:nvSpPr>
        <p:spPr>
          <a:xfrm>
            <a:off x="292596" y="6521946"/>
            <a:ext cx="11899404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Always double-check advice and drug doses with the latest NICE/BNF guidance. For educational purposes only.</a:t>
            </a:r>
            <a:endParaRPr lang="en-US" sz="1350" dirty="0"/>
          </a:p>
        </p:txBody>
      </p:sp>
      <p:sp>
        <p:nvSpPr>
          <p:cNvPr id="16" name="SK-1-text-15"/>
          <p:cNvSpPr/>
          <p:nvPr/>
        </p:nvSpPr>
        <p:spPr>
          <a:xfrm>
            <a:off x="9911655" y="6542484"/>
            <a:ext cx="198760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3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7396" y="1241227"/>
            <a:ext cx="1560463" cy="61615"/>
          </a:xfrm>
          <a:prstGeom prst="rect">
            <a:avLst/>
          </a:prstGeom>
        </p:spPr>
      </p:pic>
      <p:pic>
        <p:nvPicPr>
          <p:cNvPr id="4" name="SK-1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75490" y="4526161"/>
            <a:ext cx="2316361" cy="2091630"/>
          </a:xfrm>
          <a:prstGeom prst="rect">
            <a:avLst/>
          </a:prstGeom>
        </p:spPr>
      </p:pic>
      <p:pic>
        <p:nvPicPr>
          <p:cNvPr id="5" name="SK-1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6063" y="2091630"/>
            <a:ext cx="10936188" cy="1172617"/>
          </a:xfrm>
          <a:prstGeom prst="rect">
            <a:avLst/>
          </a:prstGeom>
        </p:spPr>
      </p:pic>
      <p:pic>
        <p:nvPicPr>
          <p:cNvPr id="6" name="SK-1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2091630"/>
            <a:ext cx="158353" cy="1172617"/>
          </a:xfrm>
          <a:prstGeom prst="rect">
            <a:avLst/>
          </a:prstGeom>
        </p:spPr>
      </p:pic>
      <p:pic>
        <p:nvPicPr>
          <p:cNvPr id="7" name="SK-1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6063" y="3668911"/>
            <a:ext cx="10936188" cy="1172617"/>
          </a:xfrm>
          <a:prstGeom prst="rect">
            <a:avLst/>
          </a:prstGeom>
        </p:spPr>
      </p:pic>
      <p:pic>
        <p:nvPicPr>
          <p:cNvPr id="8" name="SK-1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3668911"/>
            <a:ext cx="158353" cy="1172617"/>
          </a:xfrm>
          <a:prstGeom prst="rect">
            <a:avLst/>
          </a:prstGeom>
        </p:spPr>
      </p:pic>
      <p:pic>
        <p:nvPicPr>
          <p:cNvPr id="9" name="SK-1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6063" y="5246340"/>
            <a:ext cx="10936188" cy="1172617"/>
          </a:xfrm>
          <a:prstGeom prst="rect">
            <a:avLst/>
          </a:prstGeom>
        </p:spPr>
      </p:pic>
      <p:pic>
        <p:nvPicPr>
          <p:cNvPr id="10" name="SK-12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" y="5246340"/>
            <a:ext cx="158353" cy="1172617"/>
          </a:xfrm>
          <a:prstGeom prst="rect">
            <a:avLst/>
          </a:prstGeom>
        </p:spPr>
      </p:pic>
      <p:pic>
        <p:nvPicPr>
          <p:cNvPr id="11" name="SK-12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6597253"/>
            <a:ext cx="12192000" cy="260598"/>
          </a:xfrm>
          <a:prstGeom prst="rect">
            <a:avLst/>
          </a:prstGeom>
        </p:spPr>
      </p:pic>
      <p:pic>
        <p:nvPicPr>
          <p:cNvPr id="12" name="SK-12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14400" y="5452021"/>
            <a:ext cx="475357" cy="534888"/>
          </a:xfrm>
          <a:prstGeom prst="rect">
            <a:avLst/>
          </a:prstGeom>
        </p:spPr>
      </p:pic>
      <p:pic>
        <p:nvPicPr>
          <p:cNvPr id="13" name="SK-12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89992" y="3943350"/>
            <a:ext cx="511969" cy="569119"/>
          </a:xfrm>
          <a:prstGeom prst="rect">
            <a:avLst/>
          </a:prstGeom>
        </p:spPr>
      </p:pic>
      <p:pic>
        <p:nvPicPr>
          <p:cNvPr id="14" name="SK-12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65584" y="2427684"/>
            <a:ext cx="560784" cy="534888"/>
          </a:xfrm>
          <a:prstGeom prst="rect">
            <a:avLst/>
          </a:prstGeom>
        </p:spPr>
      </p:pic>
      <p:sp>
        <p:nvSpPr>
          <p:cNvPr id="15" name="SK-12-text-14"/>
          <p:cNvSpPr/>
          <p:nvPr/>
        </p:nvSpPr>
        <p:spPr>
          <a:xfrm>
            <a:off x="572988" y="383977"/>
            <a:ext cx="725805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75757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Section 11 — Safety &amp; Referral</a:t>
            </a:r>
            <a:endParaRPr lang="en-US" sz="1500" dirty="0"/>
          </a:p>
        </p:txBody>
      </p:sp>
      <p:sp>
        <p:nvSpPr>
          <p:cNvPr id="16" name="SK-12-text-15"/>
          <p:cNvSpPr/>
          <p:nvPr/>
        </p:nvSpPr>
        <p:spPr>
          <a:xfrm>
            <a:off x="585192" y="671959"/>
            <a:ext cx="11606808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02D6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Red Flags &amp; Urgent Referral Criteria</a:t>
            </a:r>
            <a:endParaRPr lang="en-US" sz="3600" dirty="0"/>
          </a:p>
        </p:txBody>
      </p:sp>
      <p:sp>
        <p:nvSpPr>
          <p:cNvPr id="17" name="SK-12-text-16"/>
          <p:cNvSpPr/>
          <p:nvPr/>
        </p:nvSpPr>
        <p:spPr>
          <a:xfrm>
            <a:off x="572988" y="1412677"/>
            <a:ext cx="11619012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75757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Know when to act immediately — and when to refer</a:t>
            </a:r>
            <a:endParaRPr lang="en-US" sz="1950" dirty="0"/>
          </a:p>
        </p:txBody>
      </p:sp>
      <p:sp>
        <p:nvSpPr>
          <p:cNvPr id="18" name="SK-12-text-17"/>
          <p:cNvSpPr/>
          <p:nvPr/>
        </p:nvSpPr>
        <p:spPr>
          <a:xfrm>
            <a:off x="743694" y="1851571"/>
            <a:ext cx="966025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URGENT / SAME-DAY REFERRAL (Emergency)</a:t>
            </a:r>
            <a:endParaRPr lang="en-US" sz="1650" dirty="0"/>
          </a:p>
        </p:txBody>
      </p:sp>
      <p:sp>
        <p:nvSpPr>
          <p:cNvPr id="19" name="SK-12-text-18"/>
          <p:cNvSpPr/>
          <p:nvPr/>
        </p:nvSpPr>
        <p:spPr>
          <a:xfrm>
            <a:off x="1572667" y="2228850"/>
            <a:ext cx="10619333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B71C1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REFER URGENTLY / SAME DAY — Medical Emergency</a:t>
            </a:r>
            <a:endParaRPr lang="en-US" sz="1650" dirty="0"/>
          </a:p>
        </p:txBody>
      </p:sp>
      <p:sp>
        <p:nvSpPr>
          <p:cNvPr id="20" name="SK-12-text-19"/>
          <p:cNvSpPr/>
          <p:nvPr/>
        </p:nvSpPr>
        <p:spPr>
          <a:xfrm>
            <a:off x="1572667" y="2503140"/>
            <a:ext cx="10619333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Hypocalcaemic seizures, tetany, or stridor in an infant — call 999; this is a medical emergency</a:t>
            </a:r>
            <a:endParaRPr lang="en-US" sz="1425" dirty="0"/>
          </a:p>
        </p:txBody>
      </p:sp>
      <p:sp>
        <p:nvSpPr>
          <p:cNvPr id="21" name="SK-12-text-20"/>
          <p:cNvSpPr/>
          <p:nvPr/>
        </p:nvSpPr>
        <p:spPr>
          <a:xfrm>
            <a:off x="1572667" y="2729359"/>
            <a:ext cx="10619333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Confirmed fractures — consider non-accidental injury alongside rickets; document carefully</a:t>
            </a:r>
            <a:endParaRPr lang="en-US" sz="1425" dirty="0"/>
          </a:p>
        </p:txBody>
      </p:sp>
      <p:sp>
        <p:nvSpPr>
          <p:cNvPr id="22" name="SK-12-text-21"/>
          <p:cNvSpPr/>
          <p:nvPr/>
        </p:nvSpPr>
        <p:spPr>
          <a:xfrm>
            <a:off x="1572667" y="2955727"/>
            <a:ext cx="8560117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Severe hypocalcaemia on blood results</a:t>
            </a:r>
            <a:endParaRPr lang="en-US" sz="1425" dirty="0"/>
          </a:p>
        </p:txBody>
      </p:sp>
      <p:sp>
        <p:nvSpPr>
          <p:cNvPr id="23" name="SK-12-text-22"/>
          <p:cNvSpPr/>
          <p:nvPr/>
        </p:nvSpPr>
        <p:spPr>
          <a:xfrm>
            <a:off x="743694" y="3374082"/>
            <a:ext cx="865441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ROUTINE / SOON PAEDIATRIC REFERRAL</a:t>
            </a:r>
            <a:endParaRPr lang="en-US" sz="1650" dirty="0"/>
          </a:p>
        </p:txBody>
      </p:sp>
      <p:sp>
        <p:nvSpPr>
          <p:cNvPr id="24" name="SK-12-text-23"/>
          <p:cNvSpPr/>
          <p:nvPr/>
        </p:nvSpPr>
        <p:spPr>
          <a:xfrm>
            <a:off x="1572667" y="3751213"/>
            <a:ext cx="940879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REFER TO PAEDIATRICS — Routine / Soon</a:t>
            </a:r>
            <a:endParaRPr lang="en-US" sz="1650" dirty="0"/>
          </a:p>
        </p:txBody>
      </p:sp>
      <p:sp>
        <p:nvSpPr>
          <p:cNvPr id="25" name="SK-12-text-24"/>
          <p:cNvSpPr/>
          <p:nvPr/>
        </p:nvSpPr>
        <p:spPr>
          <a:xfrm>
            <a:off x="1572667" y="4039344"/>
            <a:ext cx="10619333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Clinical or radiological rickets confirmed or strongly suspected</a:t>
            </a:r>
            <a:endParaRPr lang="en-US" sz="1425" dirty="0"/>
          </a:p>
        </p:txBody>
      </p:sp>
      <p:sp>
        <p:nvSpPr>
          <p:cNvPr id="26" name="SK-12-text-25"/>
          <p:cNvSpPr/>
          <p:nvPr/>
        </p:nvSpPr>
        <p:spPr>
          <a:xfrm>
            <a:off x="1572667" y="4293096"/>
            <a:ext cx="8994457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Failure to thrive with bone deformities</a:t>
            </a:r>
            <a:endParaRPr lang="en-US" sz="1425" dirty="0"/>
          </a:p>
        </p:txBody>
      </p:sp>
      <p:sp>
        <p:nvSpPr>
          <p:cNvPr id="27" name="SK-12-text-26"/>
          <p:cNvSpPr/>
          <p:nvPr/>
        </p:nvSpPr>
        <p:spPr>
          <a:xfrm>
            <a:off x="1572667" y="4526161"/>
            <a:ext cx="10619333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No response to vitamin D treatment after 3 months</a:t>
            </a:r>
            <a:endParaRPr lang="en-US" sz="1425" dirty="0"/>
          </a:p>
        </p:txBody>
      </p:sp>
      <p:sp>
        <p:nvSpPr>
          <p:cNvPr id="28" name="SK-12-text-27"/>
          <p:cNvSpPr/>
          <p:nvPr/>
        </p:nvSpPr>
        <p:spPr>
          <a:xfrm>
            <a:off x="6607969" y="4032498"/>
            <a:ext cx="4596259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Suspected genetic rickets — XLH, renal tubular acidosis,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Fanconi syndrome</a:t>
            </a:r>
            <a:endParaRPr lang="en-US" sz="1350" dirty="0"/>
          </a:p>
        </p:txBody>
      </p:sp>
      <p:sp>
        <p:nvSpPr>
          <p:cNvPr id="29" name="SK-12-text-28"/>
          <p:cNvSpPr/>
          <p:nvPr/>
        </p:nvSpPr>
        <p:spPr>
          <a:xfrm>
            <a:off x="6607969" y="4478238"/>
            <a:ext cx="5584031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Child with renal disease or severe malabsorption</a:t>
            </a:r>
            <a:endParaRPr lang="en-US" sz="1425" dirty="0"/>
          </a:p>
        </p:txBody>
      </p:sp>
      <p:sp>
        <p:nvSpPr>
          <p:cNvPr id="30" name="SK-12-text-29"/>
          <p:cNvSpPr/>
          <p:nvPr/>
        </p:nvSpPr>
        <p:spPr>
          <a:xfrm>
            <a:off x="743694" y="4937671"/>
            <a:ext cx="764857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CONTRAINDICATIONS TO TREATMENT</a:t>
            </a:r>
            <a:endParaRPr lang="en-US" sz="1650" dirty="0"/>
          </a:p>
        </p:txBody>
      </p:sp>
      <p:sp>
        <p:nvSpPr>
          <p:cNvPr id="31" name="SK-12-text-30"/>
          <p:cNvSpPr/>
          <p:nvPr/>
        </p:nvSpPr>
        <p:spPr>
          <a:xfrm>
            <a:off x="1572667" y="5335488"/>
            <a:ext cx="10619333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2D6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CONTRAINDICATIONS — Do NOT treat without checking</a:t>
            </a:r>
            <a:endParaRPr lang="en-US" sz="1650" dirty="0"/>
          </a:p>
        </p:txBody>
      </p:sp>
      <p:sp>
        <p:nvSpPr>
          <p:cNvPr id="32" name="SK-12-text-31"/>
          <p:cNvSpPr/>
          <p:nvPr/>
        </p:nvSpPr>
        <p:spPr>
          <a:xfrm>
            <a:off x="1572667" y="5644009"/>
            <a:ext cx="10514647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Do NOT supplement if hypercalcaemia is present</a:t>
            </a:r>
            <a:endParaRPr lang="en-US" sz="1425" dirty="0"/>
          </a:p>
        </p:txBody>
      </p:sp>
      <p:sp>
        <p:nvSpPr>
          <p:cNvPr id="33" name="SK-12-text-32"/>
          <p:cNvSpPr/>
          <p:nvPr/>
        </p:nvSpPr>
        <p:spPr>
          <a:xfrm>
            <a:off x="5839867" y="5644009"/>
            <a:ext cx="6352133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Do NOT use bolus loading doses in neonates without specialist guidance</a:t>
            </a:r>
            <a:endParaRPr lang="en-US" sz="1425" dirty="0"/>
          </a:p>
        </p:txBody>
      </p:sp>
      <p:sp>
        <p:nvSpPr>
          <p:cNvPr id="34" name="SK-12-text-33"/>
          <p:cNvSpPr/>
          <p:nvPr/>
        </p:nvSpPr>
        <p:spPr>
          <a:xfrm>
            <a:off x="1572667" y="5897761"/>
            <a:ext cx="10619333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Exclude hypercalcaemia BEFORE starting treatment</a:t>
            </a:r>
            <a:endParaRPr lang="en-US" sz="1425" dirty="0"/>
          </a:p>
        </p:txBody>
      </p:sp>
      <p:sp>
        <p:nvSpPr>
          <p:cNvPr id="35" name="SK-12-text-34"/>
          <p:cNvSpPr/>
          <p:nvPr/>
        </p:nvSpPr>
        <p:spPr>
          <a:xfrm>
            <a:off x="572988" y="6672709"/>
            <a:ext cx="914019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 — Vitamin D Deficiency in Children</a:t>
            </a:r>
            <a:endParaRPr lang="en-US" sz="975" dirty="0"/>
          </a:p>
        </p:txBody>
      </p:sp>
      <p:sp>
        <p:nvSpPr>
          <p:cNvPr id="36" name="SK-12-text-35"/>
          <p:cNvSpPr/>
          <p:nvPr/>
        </p:nvSpPr>
        <p:spPr>
          <a:xfrm>
            <a:off x="10225980" y="6679555"/>
            <a:ext cx="1380679" cy="1370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9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975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9765" y="425053"/>
            <a:ext cx="2145655" cy="315367"/>
          </a:xfrm>
          <a:prstGeom prst="rect">
            <a:avLst/>
          </a:prstGeom>
        </p:spPr>
      </p:pic>
      <p:pic>
        <p:nvPicPr>
          <p:cNvPr id="4" name="SK-1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80698" y="884634"/>
            <a:ext cx="2999184" cy="473125"/>
          </a:xfrm>
          <a:prstGeom prst="rect">
            <a:avLst/>
          </a:prstGeom>
        </p:spPr>
      </p:pic>
      <p:pic>
        <p:nvPicPr>
          <p:cNvPr id="5" name="SK-1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9765" y="1535609"/>
            <a:ext cx="1365498" cy="28575"/>
          </a:xfrm>
          <a:prstGeom prst="rect">
            <a:avLst/>
          </a:prstGeom>
        </p:spPr>
      </p:pic>
      <p:pic>
        <p:nvPicPr>
          <p:cNvPr id="6" name="SK-1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6377" y="1933873"/>
            <a:ext cx="2633365" cy="1309836"/>
          </a:xfrm>
          <a:prstGeom prst="rect">
            <a:avLst/>
          </a:prstGeom>
        </p:spPr>
      </p:pic>
      <p:pic>
        <p:nvPicPr>
          <p:cNvPr id="7" name="SK-1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6377" y="1933873"/>
            <a:ext cx="73075" cy="1309836"/>
          </a:xfrm>
          <a:prstGeom prst="rect">
            <a:avLst/>
          </a:prstGeom>
        </p:spPr>
      </p:pic>
      <p:pic>
        <p:nvPicPr>
          <p:cNvPr id="8" name="SK-13-img-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64855" y="1933873"/>
            <a:ext cx="2633365" cy="1309836"/>
          </a:xfrm>
          <a:prstGeom prst="rect">
            <a:avLst/>
          </a:prstGeom>
        </p:spPr>
      </p:pic>
      <p:pic>
        <p:nvPicPr>
          <p:cNvPr id="9" name="SK-13-img-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64855" y="1933873"/>
            <a:ext cx="73075" cy="1309836"/>
          </a:xfrm>
          <a:prstGeom prst="rect">
            <a:avLst/>
          </a:prstGeom>
        </p:spPr>
      </p:pic>
      <p:pic>
        <p:nvPicPr>
          <p:cNvPr id="10" name="SK-13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93482" y="1933873"/>
            <a:ext cx="2633365" cy="1309836"/>
          </a:xfrm>
          <a:prstGeom prst="rect">
            <a:avLst/>
          </a:prstGeom>
        </p:spPr>
      </p:pic>
      <p:pic>
        <p:nvPicPr>
          <p:cNvPr id="11" name="SK-13-img-10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3482" y="1933873"/>
            <a:ext cx="73075" cy="1309836"/>
          </a:xfrm>
          <a:prstGeom prst="rect">
            <a:avLst/>
          </a:prstGeom>
        </p:spPr>
      </p:pic>
      <p:pic>
        <p:nvPicPr>
          <p:cNvPr id="12" name="SK-13-img-11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021961" y="1933873"/>
            <a:ext cx="2633365" cy="1309836"/>
          </a:xfrm>
          <a:prstGeom prst="rect">
            <a:avLst/>
          </a:prstGeom>
        </p:spPr>
      </p:pic>
      <p:pic>
        <p:nvPicPr>
          <p:cNvPr id="13" name="SK-13-img-12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21961" y="1933873"/>
            <a:ext cx="73075" cy="1309836"/>
          </a:xfrm>
          <a:prstGeom prst="rect">
            <a:avLst/>
          </a:prstGeom>
        </p:spPr>
      </p:pic>
      <p:pic>
        <p:nvPicPr>
          <p:cNvPr id="14" name="SK-13-img-13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6377" y="3442692"/>
            <a:ext cx="2633365" cy="1309836"/>
          </a:xfrm>
          <a:prstGeom prst="rect">
            <a:avLst/>
          </a:prstGeom>
        </p:spPr>
      </p:pic>
      <p:pic>
        <p:nvPicPr>
          <p:cNvPr id="15" name="SK-13-img-14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6377" y="3442692"/>
            <a:ext cx="73075" cy="1309836"/>
          </a:xfrm>
          <a:prstGeom prst="rect">
            <a:avLst/>
          </a:prstGeom>
        </p:spPr>
      </p:pic>
      <p:pic>
        <p:nvPicPr>
          <p:cNvPr id="16" name="SK-13-img-15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64855" y="3442692"/>
            <a:ext cx="2633365" cy="1309836"/>
          </a:xfrm>
          <a:prstGeom prst="rect">
            <a:avLst/>
          </a:prstGeom>
        </p:spPr>
      </p:pic>
      <p:pic>
        <p:nvPicPr>
          <p:cNvPr id="17" name="SK-13-img-16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364855" y="3243709"/>
            <a:ext cx="73075" cy="198834"/>
          </a:xfrm>
          <a:prstGeom prst="rect">
            <a:avLst/>
          </a:prstGeom>
        </p:spPr>
      </p:pic>
      <p:pic>
        <p:nvPicPr>
          <p:cNvPr id="18" name="SK-13-img-17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93482" y="3442692"/>
            <a:ext cx="2633365" cy="1309836"/>
          </a:xfrm>
          <a:prstGeom prst="rect">
            <a:avLst/>
          </a:prstGeom>
        </p:spPr>
      </p:pic>
      <p:pic>
        <p:nvPicPr>
          <p:cNvPr id="19" name="SK-13-img-1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3482" y="3442692"/>
            <a:ext cx="73075" cy="1309836"/>
          </a:xfrm>
          <a:prstGeom prst="rect">
            <a:avLst/>
          </a:prstGeom>
        </p:spPr>
      </p:pic>
      <p:pic>
        <p:nvPicPr>
          <p:cNvPr id="20" name="SK-13-img-19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36377" y="4882753"/>
            <a:ext cx="2633365" cy="1241227"/>
          </a:xfrm>
          <a:prstGeom prst="rect">
            <a:avLst/>
          </a:prstGeom>
        </p:spPr>
      </p:pic>
      <p:pic>
        <p:nvPicPr>
          <p:cNvPr id="21" name="SK-13-img-20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36377" y="4882753"/>
            <a:ext cx="73075" cy="1241227"/>
          </a:xfrm>
          <a:prstGeom prst="rect">
            <a:avLst/>
          </a:prstGeom>
        </p:spPr>
      </p:pic>
      <p:pic>
        <p:nvPicPr>
          <p:cNvPr id="22" name="SK-13-img-2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364855" y="4882753"/>
            <a:ext cx="2633365" cy="1241227"/>
          </a:xfrm>
          <a:prstGeom prst="rect">
            <a:avLst/>
          </a:prstGeom>
        </p:spPr>
      </p:pic>
      <p:pic>
        <p:nvPicPr>
          <p:cNvPr id="23" name="SK-13-img-2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364855" y="4882753"/>
            <a:ext cx="73075" cy="1241227"/>
          </a:xfrm>
          <a:prstGeom prst="rect">
            <a:avLst/>
          </a:prstGeom>
        </p:spPr>
      </p:pic>
      <p:pic>
        <p:nvPicPr>
          <p:cNvPr id="24" name="SK-13-img-2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193482" y="4882753"/>
            <a:ext cx="2633365" cy="1241227"/>
          </a:xfrm>
          <a:prstGeom prst="rect">
            <a:avLst/>
          </a:prstGeom>
        </p:spPr>
      </p:pic>
      <p:pic>
        <p:nvPicPr>
          <p:cNvPr id="25" name="SK-13-img-2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193482" y="4882753"/>
            <a:ext cx="73075" cy="1241227"/>
          </a:xfrm>
          <a:prstGeom prst="rect">
            <a:avLst/>
          </a:prstGeom>
        </p:spPr>
      </p:pic>
      <p:pic>
        <p:nvPicPr>
          <p:cNvPr id="26" name="SK-13-img-2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387780" y="3593455"/>
            <a:ext cx="2804071" cy="2887117"/>
          </a:xfrm>
          <a:prstGeom prst="rect">
            <a:avLst/>
          </a:prstGeom>
        </p:spPr>
      </p:pic>
      <p:pic>
        <p:nvPicPr>
          <p:cNvPr id="27" name="SK-13-img-2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6515100"/>
            <a:ext cx="12192000" cy="342900"/>
          </a:xfrm>
          <a:prstGeom prst="rect">
            <a:avLst/>
          </a:prstGeom>
        </p:spPr>
      </p:pic>
      <p:pic>
        <p:nvPicPr>
          <p:cNvPr id="28" name="SK-13-img-2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790384" y="973782"/>
            <a:ext cx="304800" cy="294829"/>
          </a:xfrm>
          <a:prstGeom prst="rect">
            <a:avLst/>
          </a:prstGeom>
        </p:spPr>
      </p:pic>
      <p:sp>
        <p:nvSpPr>
          <p:cNvPr id="29" name="SK-13-text-28"/>
          <p:cNvSpPr/>
          <p:nvPr/>
        </p:nvSpPr>
        <p:spPr>
          <a:xfrm>
            <a:off x="560784" y="473125"/>
            <a:ext cx="542925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Section 12 — Mandatory</a:t>
            </a:r>
            <a:endParaRPr lang="en-US" sz="1500" dirty="0"/>
          </a:p>
        </p:txBody>
      </p:sp>
      <p:sp>
        <p:nvSpPr>
          <p:cNvPr id="30" name="SK-13-text-29"/>
          <p:cNvSpPr/>
          <p:nvPr/>
        </p:nvSpPr>
        <p:spPr>
          <a:xfrm>
            <a:off x="499765" y="877788"/>
            <a:ext cx="11692235" cy="5485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975" b="1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Common Pitfalls in Management</a:t>
            </a:r>
            <a:endParaRPr lang="en-US" sz="3975" dirty="0"/>
          </a:p>
        </p:txBody>
      </p:sp>
      <p:sp>
        <p:nvSpPr>
          <p:cNvPr id="31" name="SK-13-text-30"/>
          <p:cNvSpPr/>
          <p:nvPr/>
        </p:nvSpPr>
        <p:spPr>
          <a:xfrm>
            <a:off x="9119592" y="1008013"/>
            <a:ext cx="3072408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AVOID THESE ERRORS</a:t>
            </a:r>
            <a:endParaRPr lang="en-US" sz="1650" dirty="0"/>
          </a:p>
        </p:txBody>
      </p:sp>
      <p:sp>
        <p:nvSpPr>
          <p:cNvPr id="32" name="SK-13-text-31"/>
          <p:cNvSpPr/>
          <p:nvPr/>
        </p:nvSpPr>
        <p:spPr>
          <a:xfrm>
            <a:off x="682675" y="2043559"/>
            <a:ext cx="2231082" cy="6651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33"/>
              </a:lnSpc>
              <a:buNone/>
            </a:pPr>
            <a:r>
              <a:rPr lang="en-US" sz="1575" b="1" dirty="0">
                <a:solidFill>
                  <a:srgbClr val="C4591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Pitfall 1 — Managing</a:t>
            </a:r>
            <a:endParaRPr lang="en-US" sz="1575" dirty="0"/>
          </a:p>
          <a:p>
            <a:pPr marL="0" indent="0" algn="l">
              <a:lnSpc>
                <a:spcPts val="1733"/>
              </a:lnSpc>
              <a:buNone/>
            </a:pPr>
            <a:r>
              <a:rPr lang="en-US" sz="1575" b="1" dirty="0">
                <a:solidFill>
                  <a:srgbClr val="C4591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Rickets Alone in Primary</a:t>
            </a:r>
            <a:endParaRPr lang="en-US" sz="1575" dirty="0"/>
          </a:p>
          <a:p>
            <a:pPr marL="0" indent="0" algn="l">
              <a:lnSpc>
                <a:spcPts val="1733"/>
              </a:lnSpc>
              <a:buNone/>
            </a:pPr>
            <a:r>
              <a:rPr lang="en-US" sz="1575" b="1" dirty="0">
                <a:solidFill>
                  <a:srgbClr val="C4591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Care</a:t>
            </a:r>
            <a:endParaRPr lang="en-US" sz="1575" dirty="0"/>
          </a:p>
        </p:txBody>
      </p:sp>
      <p:sp>
        <p:nvSpPr>
          <p:cNvPr id="33" name="SK-13-text-32"/>
          <p:cNvSpPr/>
          <p:nvPr/>
        </p:nvSpPr>
        <p:spPr>
          <a:xfrm>
            <a:off x="682675" y="2729359"/>
            <a:ext cx="2340769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155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Always refer confirmed or suspected</a:t>
            </a:r>
            <a:endParaRPr lang="en-US" sz="1050" dirty="0"/>
          </a:p>
          <a:p>
            <a:pPr marL="0" indent="0" algn="l">
              <a:lnSpc>
                <a:spcPts val="1155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rickets to paediatrics — never</a:t>
            </a:r>
            <a:endParaRPr lang="en-US" sz="1050" dirty="0"/>
          </a:p>
          <a:p>
            <a:pPr marL="0" indent="0" algn="l">
              <a:lnSpc>
                <a:spcPts val="1155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manage in isolation.</a:t>
            </a:r>
            <a:endParaRPr lang="en-US" sz="1050" dirty="0"/>
          </a:p>
        </p:txBody>
      </p:sp>
      <p:sp>
        <p:nvSpPr>
          <p:cNvPr id="34" name="SK-13-text-33"/>
          <p:cNvSpPr/>
          <p:nvPr/>
        </p:nvSpPr>
        <p:spPr>
          <a:xfrm>
            <a:off x="3511153" y="2043559"/>
            <a:ext cx="2011561" cy="6651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33"/>
              </a:lnSpc>
              <a:buNone/>
            </a:pPr>
            <a:r>
              <a:rPr lang="en-US" sz="1575" b="1" dirty="0">
                <a:solidFill>
                  <a:srgbClr val="C4591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Pitfall 2 — Using</a:t>
            </a:r>
            <a:endParaRPr lang="en-US" sz="1575" dirty="0"/>
          </a:p>
          <a:p>
            <a:pPr marL="0" indent="0" algn="l">
              <a:lnSpc>
                <a:spcPts val="1733"/>
              </a:lnSpc>
              <a:buNone/>
            </a:pPr>
            <a:r>
              <a:rPr lang="en-US" sz="1575" b="1" dirty="0">
                <a:solidFill>
                  <a:srgbClr val="C4591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Ergocalciferol (D2) as</a:t>
            </a:r>
            <a:endParaRPr lang="en-US" sz="1575" dirty="0"/>
          </a:p>
          <a:p>
            <a:pPr marL="0" indent="0" algn="l">
              <a:lnSpc>
                <a:spcPts val="1733"/>
              </a:lnSpc>
              <a:buNone/>
            </a:pPr>
            <a:r>
              <a:rPr lang="en-US" sz="1575" b="1" dirty="0">
                <a:solidFill>
                  <a:srgbClr val="C4591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First-Line</a:t>
            </a:r>
            <a:endParaRPr lang="en-US" sz="1575" dirty="0"/>
          </a:p>
        </p:txBody>
      </p:sp>
      <p:sp>
        <p:nvSpPr>
          <p:cNvPr id="35" name="SK-13-text-34"/>
          <p:cNvSpPr/>
          <p:nvPr/>
        </p:nvSpPr>
        <p:spPr>
          <a:xfrm>
            <a:off x="3511153" y="2722513"/>
            <a:ext cx="2218879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155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Colecalciferol (D3) is first choice in</a:t>
            </a:r>
            <a:endParaRPr lang="en-US" sz="1050" dirty="0"/>
          </a:p>
          <a:p>
            <a:pPr marL="0" indent="0" algn="l">
              <a:lnSpc>
                <a:spcPts val="1155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children — D2 is no longer</a:t>
            </a:r>
            <a:endParaRPr lang="en-US" sz="1050" dirty="0"/>
          </a:p>
          <a:p>
            <a:pPr marL="0" indent="0" algn="l">
              <a:lnSpc>
                <a:spcPts val="1155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recommended (BNF 2024).</a:t>
            </a:r>
            <a:endParaRPr lang="en-US" sz="1050" dirty="0"/>
          </a:p>
        </p:txBody>
      </p:sp>
      <p:sp>
        <p:nvSpPr>
          <p:cNvPr id="36" name="SK-13-text-35"/>
          <p:cNvSpPr/>
          <p:nvPr/>
        </p:nvSpPr>
        <p:spPr>
          <a:xfrm>
            <a:off x="6339780" y="2043559"/>
            <a:ext cx="2328565" cy="6858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33"/>
              </a:lnSpc>
              <a:buNone/>
            </a:pPr>
            <a:r>
              <a:rPr lang="en-US" sz="1575" b="1" dirty="0">
                <a:solidFill>
                  <a:srgbClr val="C4591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Pitfall 3 — Not</a:t>
            </a:r>
            <a:endParaRPr lang="en-US" sz="1575" dirty="0"/>
          </a:p>
          <a:p>
            <a:pPr marL="0" indent="0" algn="l">
              <a:lnSpc>
                <a:spcPts val="1733"/>
              </a:lnSpc>
              <a:buNone/>
            </a:pPr>
            <a:r>
              <a:rPr lang="en-US" sz="1575" b="1" dirty="0">
                <a:solidFill>
                  <a:srgbClr val="C4591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Supplementing Breastfed</a:t>
            </a:r>
            <a:endParaRPr lang="en-US" sz="1575" dirty="0"/>
          </a:p>
          <a:p>
            <a:pPr marL="0" indent="0" algn="l">
              <a:lnSpc>
                <a:spcPts val="1733"/>
              </a:lnSpc>
              <a:buNone/>
            </a:pPr>
            <a:r>
              <a:rPr lang="en-US" sz="1575" b="1" dirty="0">
                <a:solidFill>
                  <a:srgbClr val="C4591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Infants</a:t>
            </a:r>
            <a:endParaRPr lang="en-US" sz="1575" dirty="0"/>
          </a:p>
        </p:txBody>
      </p:sp>
      <p:sp>
        <p:nvSpPr>
          <p:cNvPr id="37" name="SK-13-text-36"/>
          <p:cNvSpPr/>
          <p:nvPr/>
        </p:nvSpPr>
        <p:spPr>
          <a:xfrm>
            <a:off x="6339780" y="2804815"/>
            <a:ext cx="2401788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155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Breast milk contains negligible vitamin</a:t>
            </a:r>
            <a:endParaRPr lang="en-US" sz="1050" dirty="0"/>
          </a:p>
          <a:p>
            <a:pPr marL="0" indent="0" algn="l">
              <a:lnSpc>
                <a:spcPts val="1155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 — drops must start from birth.</a:t>
            </a:r>
            <a:endParaRPr lang="en-US" sz="1050" dirty="0"/>
          </a:p>
        </p:txBody>
      </p:sp>
      <p:sp>
        <p:nvSpPr>
          <p:cNvPr id="38" name="SK-13-text-37"/>
          <p:cNvSpPr/>
          <p:nvPr/>
        </p:nvSpPr>
        <p:spPr>
          <a:xfrm>
            <a:off x="9180463" y="2043559"/>
            <a:ext cx="1938486" cy="7063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33"/>
              </a:lnSpc>
              <a:buNone/>
            </a:pPr>
            <a:r>
              <a:rPr lang="en-US" sz="1575" b="1" dirty="0">
                <a:solidFill>
                  <a:srgbClr val="C4591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Pitfall 8 — Missing</a:t>
            </a:r>
            <a:endParaRPr lang="en-US" sz="1575" dirty="0"/>
          </a:p>
          <a:p>
            <a:pPr marL="0" indent="0" algn="l">
              <a:lnSpc>
                <a:spcPts val="1733"/>
              </a:lnSpc>
              <a:buNone/>
            </a:pPr>
            <a:r>
              <a:rPr lang="en-US" sz="1575" b="1" dirty="0">
                <a:solidFill>
                  <a:srgbClr val="C4591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Hypophosphataemic</a:t>
            </a:r>
            <a:endParaRPr lang="en-US" sz="1575" dirty="0"/>
          </a:p>
          <a:p>
            <a:pPr marL="0" indent="0" algn="l">
              <a:lnSpc>
                <a:spcPts val="1733"/>
              </a:lnSpc>
              <a:buNone/>
            </a:pPr>
            <a:r>
              <a:rPr lang="en-US" sz="1575" b="1" dirty="0">
                <a:solidFill>
                  <a:srgbClr val="C4591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Rickets (XLH)</a:t>
            </a:r>
            <a:endParaRPr lang="en-US" sz="1575" dirty="0"/>
          </a:p>
        </p:txBody>
      </p:sp>
      <p:sp>
        <p:nvSpPr>
          <p:cNvPr id="39" name="SK-13-text-38"/>
          <p:cNvSpPr/>
          <p:nvPr/>
        </p:nvSpPr>
        <p:spPr>
          <a:xfrm>
            <a:off x="9180463" y="2804815"/>
            <a:ext cx="1999357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155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 response to vitamin D + low</a:t>
            </a:r>
            <a:endParaRPr lang="en-US" sz="1050" dirty="0"/>
          </a:p>
          <a:p>
            <a:pPr marL="0" indent="0" algn="l">
              <a:lnSpc>
                <a:spcPts val="1155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phosphate + normal calcium =</a:t>
            </a:r>
            <a:endParaRPr lang="en-US" sz="1050" dirty="0"/>
          </a:p>
        </p:txBody>
      </p:sp>
      <p:sp>
        <p:nvSpPr>
          <p:cNvPr id="40" name="SK-13-text-39"/>
          <p:cNvSpPr/>
          <p:nvPr/>
        </p:nvSpPr>
        <p:spPr>
          <a:xfrm>
            <a:off x="682675" y="3538686"/>
            <a:ext cx="2328565" cy="6582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33"/>
              </a:lnSpc>
              <a:buNone/>
            </a:pPr>
            <a:r>
              <a:rPr lang="en-US" sz="1575" b="1" dirty="0">
                <a:solidFill>
                  <a:srgbClr val="C4591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Pitfall 3 — Not</a:t>
            </a:r>
            <a:endParaRPr lang="en-US" sz="1575" dirty="0"/>
          </a:p>
          <a:p>
            <a:pPr marL="0" indent="0" algn="l">
              <a:lnSpc>
                <a:spcPts val="1733"/>
              </a:lnSpc>
              <a:buNone/>
            </a:pPr>
            <a:r>
              <a:rPr lang="en-US" sz="1575" b="1" dirty="0">
                <a:solidFill>
                  <a:srgbClr val="C4591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Supplementing Breastfed</a:t>
            </a:r>
            <a:endParaRPr lang="en-US" sz="1575" dirty="0"/>
          </a:p>
          <a:p>
            <a:pPr marL="0" indent="0" algn="l">
              <a:lnSpc>
                <a:spcPts val="1733"/>
              </a:lnSpc>
              <a:buNone/>
            </a:pPr>
            <a:r>
              <a:rPr lang="en-US" sz="1575" b="1" dirty="0">
                <a:solidFill>
                  <a:srgbClr val="C4591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Infants</a:t>
            </a:r>
            <a:endParaRPr lang="en-US" sz="1575" dirty="0"/>
          </a:p>
        </p:txBody>
      </p:sp>
      <p:sp>
        <p:nvSpPr>
          <p:cNvPr id="41" name="SK-13-text-40"/>
          <p:cNvSpPr/>
          <p:nvPr/>
        </p:nvSpPr>
        <p:spPr>
          <a:xfrm>
            <a:off x="682675" y="4286250"/>
            <a:ext cx="2389584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155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Breast milk contains negligible vitamin</a:t>
            </a:r>
            <a:endParaRPr lang="en-US" sz="1050" dirty="0"/>
          </a:p>
          <a:p>
            <a:pPr marL="0" indent="0" algn="l">
              <a:lnSpc>
                <a:spcPts val="1155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 — drops must start from birth.</a:t>
            </a:r>
            <a:endParaRPr lang="en-US" sz="1050" dirty="0"/>
          </a:p>
        </p:txBody>
      </p:sp>
      <p:sp>
        <p:nvSpPr>
          <p:cNvPr id="42" name="SK-13-text-41"/>
          <p:cNvSpPr/>
          <p:nvPr/>
        </p:nvSpPr>
        <p:spPr>
          <a:xfrm>
            <a:off x="3511153" y="3538686"/>
            <a:ext cx="1950690" cy="6858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33"/>
              </a:lnSpc>
              <a:buNone/>
            </a:pPr>
            <a:r>
              <a:rPr lang="en-US" sz="1575" b="1" dirty="0">
                <a:solidFill>
                  <a:srgbClr val="C4591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Pitfall 4 — Missing</a:t>
            </a:r>
            <a:endParaRPr lang="en-US" sz="1575" dirty="0"/>
          </a:p>
          <a:p>
            <a:pPr marL="0" indent="0" algn="l">
              <a:lnSpc>
                <a:spcPts val="1733"/>
              </a:lnSpc>
              <a:buNone/>
            </a:pPr>
            <a:r>
              <a:rPr lang="en-US" sz="1575" b="1" dirty="0">
                <a:solidFill>
                  <a:srgbClr val="C4591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Hypocalcaemia as a</a:t>
            </a:r>
            <a:endParaRPr lang="en-US" sz="1575" dirty="0"/>
          </a:p>
          <a:p>
            <a:pPr marL="0" indent="0" algn="l">
              <a:lnSpc>
                <a:spcPts val="1733"/>
              </a:lnSpc>
              <a:buNone/>
            </a:pPr>
            <a:r>
              <a:rPr lang="en-US" sz="1575" b="1" dirty="0">
                <a:solidFill>
                  <a:srgbClr val="C4591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Presenting Feature</a:t>
            </a:r>
            <a:endParaRPr lang="en-US" sz="1575" dirty="0"/>
          </a:p>
        </p:txBody>
      </p:sp>
      <p:sp>
        <p:nvSpPr>
          <p:cNvPr id="43" name="SK-13-text-42"/>
          <p:cNvSpPr/>
          <p:nvPr/>
        </p:nvSpPr>
        <p:spPr>
          <a:xfrm>
            <a:off x="3511153" y="4286250"/>
            <a:ext cx="2377380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155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Seizures or tetany in an infant may be</a:t>
            </a:r>
            <a:endParaRPr lang="en-US" sz="1050" dirty="0"/>
          </a:p>
          <a:p>
            <a:pPr marL="0" indent="0" algn="l">
              <a:lnSpc>
                <a:spcPts val="1155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first sign — always check calcium.</a:t>
            </a:r>
            <a:endParaRPr lang="en-US" sz="1050" dirty="0"/>
          </a:p>
        </p:txBody>
      </p:sp>
      <p:sp>
        <p:nvSpPr>
          <p:cNvPr id="44" name="SK-13-text-43"/>
          <p:cNvSpPr/>
          <p:nvPr/>
        </p:nvSpPr>
        <p:spPr>
          <a:xfrm>
            <a:off x="6339780" y="3538686"/>
            <a:ext cx="2450455" cy="11040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33"/>
              </a:lnSpc>
              <a:buNone/>
            </a:pPr>
            <a:r>
              <a:rPr lang="en-US" sz="1575" b="1" dirty="0">
                <a:solidFill>
                  <a:srgbClr val="C4591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Pitfall 6 — Missing</a:t>
            </a:r>
            <a:endParaRPr lang="en-US" sz="1575" dirty="0"/>
          </a:p>
          <a:p>
            <a:pPr marL="0" indent="0" algn="l">
              <a:lnSpc>
                <a:spcPts val="1733"/>
              </a:lnSpc>
              <a:buNone/>
            </a:pPr>
            <a:r>
              <a:rPr lang="en-US" sz="1575" b="1" dirty="0">
                <a:solidFill>
                  <a:srgbClr val="C4591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Coexisting Non-Accidental</a:t>
            </a:r>
            <a:endParaRPr lang="en-US" sz="1575" dirty="0"/>
          </a:p>
          <a:p>
            <a:pPr marL="0" indent="0" algn="l">
              <a:lnSpc>
                <a:spcPts val="1733"/>
              </a:lnSpc>
              <a:buNone/>
            </a:pPr>
            <a:r>
              <a:rPr lang="en-US" sz="1575" b="1" dirty="0">
                <a:solidFill>
                  <a:srgbClr val="C4591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Injury</a:t>
            </a:r>
            <a:endParaRPr lang="en-US" sz="1575" dirty="0"/>
          </a:p>
          <a:p>
            <a:pPr marL="0" indent="0" algn="l">
              <a:lnSpc>
                <a:spcPts val="1733"/>
              </a:lnSpc>
              <a:buNone/>
            </a:pPr>
            <a:r>
              <a:rPr lang="en-US" sz="1575" b="1" dirty="0">
                <a:solidFill>
                  <a:srgbClr val="C4591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Rickets and NAI can coexist —</a:t>
            </a:r>
            <a:endParaRPr lang="en-US" sz="1575" dirty="0"/>
          </a:p>
          <a:p>
            <a:pPr marL="0" indent="0" algn="l">
              <a:lnSpc>
                <a:spcPts val="1733"/>
              </a:lnSpc>
              <a:buNone/>
            </a:pPr>
            <a:r>
              <a:rPr lang="en-US" sz="1575" b="1" dirty="0">
                <a:solidFill>
                  <a:srgbClr val="C4591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document carefully and follow</a:t>
            </a:r>
            <a:endParaRPr lang="en-US" sz="1575" dirty="0"/>
          </a:p>
          <a:p>
            <a:pPr marL="0" indent="0" algn="l">
              <a:lnSpc>
                <a:spcPts val="1733"/>
              </a:lnSpc>
              <a:buNone/>
            </a:pPr>
            <a:r>
              <a:rPr lang="en-US" sz="1575" b="1" dirty="0">
                <a:solidFill>
                  <a:srgbClr val="C4591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safeguarding pathways.</a:t>
            </a:r>
            <a:endParaRPr lang="en-US" sz="1575" dirty="0"/>
          </a:p>
        </p:txBody>
      </p:sp>
      <p:sp>
        <p:nvSpPr>
          <p:cNvPr id="45" name="SK-13-text-44"/>
          <p:cNvSpPr/>
          <p:nvPr/>
        </p:nvSpPr>
        <p:spPr>
          <a:xfrm>
            <a:off x="682675" y="4965055"/>
            <a:ext cx="2426196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33"/>
              </a:lnSpc>
              <a:buNone/>
            </a:pPr>
            <a:r>
              <a:rPr lang="en-US" sz="1575" b="1" dirty="0">
                <a:solidFill>
                  <a:srgbClr val="C4591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Pitfall 5 — Not Checking</a:t>
            </a:r>
            <a:endParaRPr lang="en-US" sz="1575" dirty="0"/>
          </a:p>
          <a:p>
            <a:pPr marL="0" indent="0" algn="l">
              <a:lnSpc>
                <a:spcPts val="1733"/>
              </a:lnSpc>
              <a:buNone/>
            </a:pPr>
            <a:r>
              <a:rPr lang="en-US" sz="1575" b="1" dirty="0">
                <a:solidFill>
                  <a:srgbClr val="C4591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Family Members</a:t>
            </a:r>
            <a:endParaRPr lang="en-US" sz="1575" dirty="0"/>
          </a:p>
        </p:txBody>
      </p:sp>
      <p:sp>
        <p:nvSpPr>
          <p:cNvPr id="46" name="SK-13-text-45"/>
          <p:cNvSpPr/>
          <p:nvPr/>
        </p:nvSpPr>
        <p:spPr>
          <a:xfrm>
            <a:off x="682675" y="5493246"/>
            <a:ext cx="2304157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155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If one child has rickets, check the</a:t>
            </a:r>
            <a:endParaRPr lang="en-US" sz="1050" dirty="0"/>
          </a:p>
          <a:p>
            <a:pPr marL="0" indent="0" algn="l">
              <a:lnSpc>
                <a:spcPts val="1155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mother and all siblings — deficiency</a:t>
            </a:r>
            <a:endParaRPr lang="en-US" sz="1050" dirty="0"/>
          </a:p>
          <a:p>
            <a:pPr marL="0" indent="0" algn="l">
              <a:lnSpc>
                <a:spcPts val="1155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is usually shared.</a:t>
            </a:r>
            <a:endParaRPr lang="en-US" sz="1050" dirty="0"/>
          </a:p>
        </p:txBody>
      </p:sp>
      <p:sp>
        <p:nvSpPr>
          <p:cNvPr id="47" name="SK-13-text-46"/>
          <p:cNvSpPr/>
          <p:nvPr/>
        </p:nvSpPr>
        <p:spPr>
          <a:xfrm>
            <a:off x="3511153" y="4965055"/>
            <a:ext cx="2352973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33"/>
              </a:lnSpc>
              <a:buNone/>
            </a:pPr>
            <a:r>
              <a:rPr lang="en-US" sz="1575" b="1" dirty="0">
                <a:solidFill>
                  <a:srgbClr val="C4591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Pitfall 7 — Standard</a:t>
            </a:r>
            <a:endParaRPr lang="en-US" sz="1575" dirty="0"/>
          </a:p>
          <a:p>
            <a:pPr marL="0" indent="0" algn="l">
              <a:lnSpc>
                <a:spcPts val="1733"/>
              </a:lnSpc>
              <a:buNone/>
            </a:pPr>
            <a:r>
              <a:rPr lang="en-US" sz="1575" b="1" dirty="0">
                <a:solidFill>
                  <a:srgbClr val="C4591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Dose in Premature Infants</a:t>
            </a:r>
            <a:endParaRPr lang="en-US" sz="1575" dirty="0"/>
          </a:p>
        </p:txBody>
      </p:sp>
      <p:sp>
        <p:nvSpPr>
          <p:cNvPr id="48" name="SK-13-text-47"/>
          <p:cNvSpPr/>
          <p:nvPr/>
        </p:nvSpPr>
        <p:spPr>
          <a:xfrm>
            <a:off x="3511153" y="5493246"/>
            <a:ext cx="2048173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155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Infants born before 37 weeks</a:t>
            </a:r>
            <a:endParaRPr lang="en-US" sz="1050" dirty="0"/>
          </a:p>
          <a:p>
            <a:pPr marL="0" indent="0" algn="l">
              <a:lnSpc>
                <a:spcPts val="1155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need double-dose Healthy Start</a:t>
            </a:r>
            <a:endParaRPr lang="en-US" sz="1050" dirty="0"/>
          </a:p>
          <a:p>
            <a:pPr marL="0" indent="0" algn="l">
              <a:lnSpc>
                <a:spcPts val="1155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drops for 6 months.</a:t>
            </a:r>
            <a:endParaRPr lang="en-US" sz="1050" dirty="0"/>
          </a:p>
        </p:txBody>
      </p:sp>
      <p:sp>
        <p:nvSpPr>
          <p:cNvPr id="49" name="SK-13-text-48"/>
          <p:cNvSpPr/>
          <p:nvPr/>
        </p:nvSpPr>
        <p:spPr>
          <a:xfrm>
            <a:off x="6339780" y="4958209"/>
            <a:ext cx="2450455" cy="6858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33"/>
              </a:lnSpc>
              <a:buNone/>
            </a:pPr>
            <a:r>
              <a:rPr lang="en-US" sz="1575" b="1" dirty="0">
                <a:solidFill>
                  <a:srgbClr val="C4591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Pitfall 8 — Missing X-</a:t>
            </a:r>
            <a:endParaRPr lang="en-US" sz="1575" dirty="0"/>
          </a:p>
          <a:p>
            <a:pPr marL="0" indent="0" algn="l">
              <a:lnSpc>
                <a:spcPts val="1733"/>
              </a:lnSpc>
              <a:buNone/>
            </a:pPr>
            <a:r>
              <a:rPr lang="en-US" sz="1575" b="1" dirty="0">
                <a:solidFill>
                  <a:srgbClr val="C4591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Linked Hypophosphataemic</a:t>
            </a:r>
            <a:endParaRPr lang="en-US" sz="1575" dirty="0"/>
          </a:p>
          <a:p>
            <a:pPr marL="0" indent="0" algn="l">
              <a:lnSpc>
                <a:spcPts val="1733"/>
              </a:lnSpc>
              <a:buNone/>
            </a:pPr>
            <a:r>
              <a:rPr lang="en-US" sz="1575" b="1" dirty="0">
                <a:solidFill>
                  <a:srgbClr val="C4591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Rickets (XLH)</a:t>
            </a:r>
            <a:endParaRPr lang="en-US" sz="1575" dirty="0"/>
          </a:p>
        </p:txBody>
      </p:sp>
      <p:sp>
        <p:nvSpPr>
          <p:cNvPr id="50" name="SK-13-text-49"/>
          <p:cNvSpPr/>
          <p:nvPr/>
        </p:nvSpPr>
        <p:spPr>
          <a:xfrm>
            <a:off x="6327577" y="5692080"/>
            <a:ext cx="2426196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155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 response to vitamin D + low</a:t>
            </a:r>
            <a:endParaRPr lang="en-US" sz="1050" dirty="0"/>
          </a:p>
          <a:p>
            <a:pPr marL="0" indent="0" algn="l">
              <a:lnSpc>
                <a:spcPts val="1155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phosphate + normal calcium = suspect</a:t>
            </a:r>
            <a:endParaRPr lang="en-US" sz="1050" dirty="0"/>
          </a:p>
          <a:p>
            <a:pPr marL="0" indent="0" algn="l">
              <a:lnSpc>
                <a:spcPts val="1155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XLH — refer urgently.</a:t>
            </a:r>
            <a:endParaRPr lang="en-US" sz="1050" dirty="0"/>
          </a:p>
        </p:txBody>
      </p:sp>
      <p:sp>
        <p:nvSpPr>
          <p:cNvPr id="51" name="SK-13-text-50"/>
          <p:cNvSpPr/>
          <p:nvPr/>
        </p:nvSpPr>
        <p:spPr>
          <a:xfrm>
            <a:off x="475357" y="6617940"/>
            <a:ext cx="11716643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 — Vitamin D Deficiency in Children</a:t>
            </a:r>
            <a:endParaRPr lang="en-US" sz="1275" dirty="0"/>
          </a:p>
        </p:txBody>
      </p:sp>
      <p:sp>
        <p:nvSpPr>
          <p:cNvPr id="52" name="SK-13-text-51"/>
          <p:cNvSpPr/>
          <p:nvPr/>
        </p:nvSpPr>
        <p:spPr>
          <a:xfrm>
            <a:off x="11058079" y="6617940"/>
            <a:ext cx="1133921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13 / 15</a:t>
            </a:r>
            <a:endParaRPr lang="en-US" sz="1275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3694" y="1569839"/>
            <a:ext cx="1645890" cy="28575"/>
          </a:xfrm>
          <a:prstGeom prst="rect">
            <a:avLst/>
          </a:prstGeom>
        </p:spPr>
      </p:pic>
      <p:pic>
        <p:nvPicPr>
          <p:cNvPr id="4" name="SK-1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3694" y="2338536"/>
            <a:ext cx="3474690" cy="829717"/>
          </a:xfrm>
          <a:prstGeom prst="rect">
            <a:avLst/>
          </a:prstGeom>
        </p:spPr>
      </p:pic>
      <p:pic>
        <p:nvPicPr>
          <p:cNvPr id="5" name="SK-1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64682" y="2338536"/>
            <a:ext cx="3474690" cy="829717"/>
          </a:xfrm>
          <a:prstGeom prst="rect">
            <a:avLst/>
          </a:prstGeom>
        </p:spPr>
      </p:pic>
      <p:pic>
        <p:nvPicPr>
          <p:cNvPr id="6" name="SK-1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85671" y="2338536"/>
            <a:ext cx="3474690" cy="829717"/>
          </a:xfrm>
          <a:prstGeom prst="rect">
            <a:avLst/>
          </a:prstGeom>
        </p:spPr>
      </p:pic>
      <p:pic>
        <p:nvPicPr>
          <p:cNvPr id="7" name="SK-1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3694" y="3298627"/>
            <a:ext cx="3474690" cy="829717"/>
          </a:xfrm>
          <a:prstGeom prst="rect">
            <a:avLst/>
          </a:prstGeom>
        </p:spPr>
      </p:pic>
      <p:pic>
        <p:nvPicPr>
          <p:cNvPr id="8" name="SK-1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64682" y="3298627"/>
            <a:ext cx="3474690" cy="829717"/>
          </a:xfrm>
          <a:prstGeom prst="rect">
            <a:avLst/>
          </a:prstGeom>
        </p:spPr>
      </p:pic>
      <p:pic>
        <p:nvPicPr>
          <p:cNvPr id="9" name="SK-1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985671" y="3298627"/>
            <a:ext cx="3474690" cy="829717"/>
          </a:xfrm>
          <a:prstGeom prst="rect">
            <a:avLst/>
          </a:prstGeom>
        </p:spPr>
      </p:pic>
      <p:pic>
        <p:nvPicPr>
          <p:cNvPr id="10" name="SK-14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43694" y="4258717"/>
            <a:ext cx="3474690" cy="829717"/>
          </a:xfrm>
          <a:prstGeom prst="rect">
            <a:avLst/>
          </a:prstGeom>
        </p:spPr>
      </p:pic>
      <p:pic>
        <p:nvPicPr>
          <p:cNvPr id="11" name="SK-14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364682" y="4258717"/>
            <a:ext cx="3474690" cy="829717"/>
          </a:xfrm>
          <a:prstGeom prst="rect">
            <a:avLst/>
          </a:prstGeom>
        </p:spPr>
      </p:pic>
      <p:pic>
        <p:nvPicPr>
          <p:cNvPr id="12" name="SK-14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985671" y="4258717"/>
            <a:ext cx="3474690" cy="829717"/>
          </a:xfrm>
          <a:prstGeom prst="rect">
            <a:avLst/>
          </a:prstGeom>
        </p:spPr>
      </p:pic>
      <p:pic>
        <p:nvPicPr>
          <p:cNvPr id="13" name="SK-14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43694" y="5218807"/>
            <a:ext cx="3474690" cy="829717"/>
          </a:xfrm>
          <a:prstGeom prst="rect">
            <a:avLst/>
          </a:prstGeom>
        </p:spPr>
      </p:pic>
      <p:pic>
        <p:nvPicPr>
          <p:cNvPr id="14" name="SK-14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364682" y="5218807"/>
            <a:ext cx="3474690" cy="829717"/>
          </a:xfrm>
          <a:prstGeom prst="rect">
            <a:avLst/>
          </a:prstGeom>
        </p:spPr>
      </p:pic>
      <p:pic>
        <p:nvPicPr>
          <p:cNvPr id="15" name="SK-14-img-1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985671" y="5218807"/>
            <a:ext cx="3474690" cy="829717"/>
          </a:xfrm>
          <a:prstGeom prst="rect">
            <a:avLst/>
          </a:prstGeom>
        </p:spPr>
      </p:pic>
      <p:pic>
        <p:nvPicPr>
          <p:cNvPr id="16" name="SK-14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43694" y="6151513"/>
            <a:ext cx="10716667" cy="486817"/>
          </a:xfrm>
          <a:prstGeom prst="rect">
            <a:avLst/>
          </a:prstGeom>
        </p:spPr>
      </p:pic>
      <p:pic>
        <p:nvPicPr>
          <p:cNvPr id="17" name="SK-14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509671" y="4526161"/>
            <a:ext cx="2682180" cy="2331690"/>
          </a:xfrm>
          <a:prstGeom prst="rect">
            <a:avLst/>
          </a:prstGeom>
        </p:spPr>
      </p:pic>
      <p:pic>
        <p:nvPicPr>
          <p:cNvPr id="18" name="SK-14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119765" y="5376565"/>
            <a:ext cx="414486" cy="459432"/>
          </a:xfrm>
          <a:prstGeom prst="rect">
            <a:avLst/>
          </a:prstGeom>
        </p:spPr>
      </p:pic>
      <p:pic>
        <p:nvPicPr>
          <p:cNvPr id="19" name="SK-14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510980" y="5404098"/>
            <a:ext cx="426690" cy="411361"/>
          </a:xfrm>
          <a:prstGeom prst="rect">
            <a:avLst/>
          </a:prstGeom>
        </p:spPr>
      </p:pic>
      <p:pic>
        <p:nvPicPr>
          <p:cNvPr id="20" name="SK-14-img-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65584" y="5404098"/>
            <a:ext cx="438894" cy="411361"/>
          </a:xfrm>
          <a:prstGeom prst="rect">
            <a:avLst/>
          </a:prstGeom>
        </p:spPr>
      </p:pic>
      <p:pic>
        <p:nvPicPr>
          <p:cNvPr id="21" name="SK-14-img-2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180784" y="4457700"/>
            <a:ext cx="292596" cy="418207"/>
          </a:xfrm>
          <a:prstGeom prst="rect">
            <a:avLst/>
          </a:prstGeom>
        </p:spPr>
      </p:pic>
      <p:pic>
        <p:nvPicPr>
          <p:cNvPr id="22" name="SK-14-img-21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510980" y="4478238"/>
            <a:ext cx="426690" cy="390823"/>
          </a:xfrm>
          <a:prstGeom prst="rect">
            <a:avLst/>
          </a:prstGeom>
        </p:spPr>
      </p:pic>
      <p:pic>
        <p:nvPicPr>
          <p:cNvPr id="23" name="SK-14-img-22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65584" y="4450705"/>
            <a:ext cx="402282" cy="418207"/>
          </a:xfrm>
          <a:prstGeom prst="rect">
            <a:avLst/>
          </a:prstGeom>
        </p:spPr>
      </p:pic>
      <p:pic>
        <p:nvPicPr>
          <p:cNvPr id="24" name="SK-14-img-23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8119765" y="3531840"/>
            <a:ext cx="402282" cy="390823"/>
          </a:xfrm>
          <a:prstGeom prst="rect">
            <a:avLst/>
          </a:prstGeom>
        </p:spPr>
      </p:pic>
      <p:pic>
        <p:nvPicPr>
          <p:cNvPr id="25" name="SK-14-img-24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4510980" y="3538686"/>
            <a:ext cx="390079" cy="390823"/>
          </a:xfrm>
          <a:prstGeom prst="rect">
            <a:avLst/>
          </a:prstGeom>
        </p:spPr>
      </p:pic>
      <p:pic>
        <p:nvPicPr>
          <p:cNvPr id="26" name="SK-14-img-25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53380" y="3552379"/>
            <a:ext cx="414486" cy="329059"/>
          </a:xfrm>
          <a:prstGeom prst="rect">
            <a:avLst/>
          </a:prstGeom>
        </p:spPr>
      </p:pic>
      <p:pic>
        <p:nvPicPr>
          <p:cNvPr id="27" name="SK-14-img-26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083153" y="2523679"/>
            <a:ext cx="487561" cy="479971"/>
          </a:xfrm>
          <a:prstGeom prst="rect">
            <a:avLst/>
          </a:prstGeom>
        </p:spPr>
      </p:pic>
      <p:pic>
        <p:nvPicPr>
          <p:cNvPr id="28" name="SK-14-img-27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4559796" y="2578596"/>
            <a:ext cx="304800" cy="383977"/>
          </a:xfrm>
          <a:prstGeom prst="rect">
            <a:avLst/>
          </a:prstGeom>
        </p:spPr>
      </p:pic>
      <p:pic>
        <p:nvPicPr>
          <p:cNvPr id="29" name="SK-14-img-28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841177" y="2461915"/>
            <a:ext cx="438894" cy="521196"/>
          </a:xfrm>
          <a:prstGeom prst="rect">
            <a:avLst/>
          </a:prstGeom>
        </p:spPr>
      </p:pic>
      <p:sp>
        <p:nvSpPr>
          <p:cNvPr id="30" name="SK-14-text-29"/>
          <p:cNvSpPr/>
          <p:nvPr/>
        </p:nvSpPr>
        <p:spPr>
          <a:xfrm>
            <a:off x="719286" y="493663"/>
            <a:ext cx="9172575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dirty="0">
                <a:solidFill>
                  <a:srgbClr val="75757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Section 13 — Quick Recall</a:t>
            </a:r>
            <a:endParaRPr lang="en-US" sz="2250" dirty="0"/>
          </a:p>
        </p:txBody>
      </p:sp>
      <p:sp>
        <p:nvSpPr>
          <p:cNvPr id="31" name="SK-14-text-30"/>
          <p:cNvSpPr/>
          <p:nvPr/>
        </p:nvSpPr>
        <p:spPr>
          <a:xfrm>
            <a:off x="743694" y="884634"/>
            <a:ext cx="11448306" cy="6240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500" b="1" dirty="0">
                <a:solidFill>
                  <a:srgbClr val="00214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Quick Recall Summary</a:t>
            </a:r>
            <a:endParaRPr lang="en-US" sz="4500" dirty="0"/>
          </a:p>
        </p:txBody>
      </p:sp>
      <p:sp>
        <p:nvSpPr>
          <p:cNvPr id="32" name="SK-14-text-31"/>
          <p:cNvSpPr/>
          <p:nvPr/>
        </p:nvSpPr>
        <p:spPr>
          <a:xfrm>
            <a:off x="707082" y="1796653"/>
            <a:ext cx="11484918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dirty="0">
                <a:solidFill>
                  <a:srgbClr val="61616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Essential facts — rickets diagnosis, treatment, and prevention. Six words or fewer.</a:t>
            </a:r>
            <a:endParaRPr lang="en-US" sz="2250" dirty="0"/>
          </a:p>
        </p:txBody>
      </p:sp>
      <p:sp>
        <p:nvSpPr>
          <p:cNvPr id="33" name="SK-14-text-32"/>
          <p:cNvSpPr/>
          <p:nvPr/>
        </p:nvSpPr>
        <p:spPr>
          <a:xfrm>
            <a:off x="1353294" y="2455069"/>
            <a:ext cx="2779663" cy="6034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Rickets = growing bone</a:t>
            </a:r>
            <a:endParaRPr lang="en-US" sz="2100" dirty="0"/>
          </a:p>
          <a:p>
            <a:pPr marL="0" indent="0" algn="l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mineralisation failure</a:t>
            </a:r>
            <a:endParaRPr lang="en-US" sz="2100" dirty="0"/>
          </a:p>
        </p:txBody>
      </p:sp>
      <p:sp>
        <p:nvSpPr>
          <p:cNvPr id="34" name="SK-14-text-33"/>
          <p:cNvSpPr/>
          <p:nvPr/>
        </p:nvSpPr>
        <p:spPr>
          <a:xfrm>
            <a:off x="5035153" y="2455069"/>
            <a:ext cx="2645569" cy="6377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ALP markedly</a:t>
            </a:r>
            <a:endParaRPr lang="en-US" sz="2100" dirty="0"/>
          </a:p>
          <a:p>
            <a:pPr marL="0" indent="0" algn="l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elevated — key marker</a:t>
            </a:r>
            <a:endParaRPr lang="en-US" sz="2100" dirty="0"/>
          </a:p>
        </p:txBody>
      </p:sp>
      <p:sp>
        <p:nvSpPr>
          <p:cNvPr id="35" name="SK-14-text-34"/>
          <p:cNvSpPr/>
          <p:nvPr/>
        </p:nvSpPr>
        <p:spPr>
          <a:xfrm>
            <a:off x="8644086" y="2455069"/>
            <a:ext cx="2535882" cy="6034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All breastfed infants</a:t>
            </a:r>
            <a:endParaRPr lang="en-US" sz="2100" dirty="0"/>
          </a:p>
          <a:p>
            <a:pPr marL="0" indent="0" algn="l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need vitamin D</a:t>
            </a:r>
            <a:endParaRPr lang="en-US" sz="2100" dirty="0"/>
          </a:p>
        </p:txBody>
      </p:sp>
      <p:sp>
        <p:nvSpPr>
          <p:cNvPr id="36" name="SK-14-text-35"/>
          <p:cNvSpPr/>
          <p:nvPr/>
        </p:nvSpPr>
        <p:spPr>
          <a:xfrm>
            <a:off x="1341090" y="3415159"/>
            <a:ext cx="2474863" cy="6445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Refer ALL rickets to</a:t>
            </a:r>
            <a:endParaRPr lang="en-US" sz="2100" dirty="0"/>
          </a:p>
          <a:p>
            <a:pPr marL="0" indent="0" algn="l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paediatrics</a:t>
            </a:r>
            <a:endParaRPr lang="en-US" sz="2100" dirty="0"/>
          </a:p>
        </p:txBody>
      </p:sp>
      <p:sp>
        <p:nvSpPr>
          <p:cNvPr id="37" name="SK-14-text-36"/>
          <p:cNvSpPr/>
          <p:nvPr/>
        </p:nvSpPr>
        <p:spPr>
          <a:xfrm>
            <a:off x="5059561" y="3415159"/>
            <a:ext cx="2340769" cy="6445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1–6 months: 3,000</a:t>
            </a:r>
            <a:endParaRPr lang="en-US" sz="2100" dirty="0"/>
          </a:p>
          <a:p>
            <a:pPr marL="0" indent="0" algn="l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IU/day treatment</a:t>
            </a:r>
            <a:endParaRPr lang="en-US" sz="2100" dirty="0"/>
          </a:p>
        </p:txBody>
      </p:sp>
      <p:sp>
        <p:nvSpPr>
          <p:cNvPr id="38" name="SK-14-text-37"/>
          <p:cNvSpPr/>
          <p:nvPr/>
        </p:nvSpPr>
        <p:spPr>
          <a:xfrm>
            <a:off x="8656290" y="3415159"/>
            <a:ext cx="2133600" cy="6445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6m–12 yr: 6,000</a:t>
            </a:r>
            <a:endParaRPr lang="en-US" sz="2100" dirty="0"/>
          </a:p>
          <a:p>
            <a:pPr marL="0" indent="0" algn="l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IU/day treatment</a:t>
            </a:r>
            <a:endParaRPr lang="en-US" sz="2100" dirty="0"/>
          </a:p>
        </p:txBody>
      </p:sp>
      <p:sp>
        <p:nvSpPr>
          <p:cNvPr id="39" name="SK-14-text-38"/>
          <p:cNvSpPr/>
          <p:nvPr/>
        </p:nvSpPr>
        <p:spPr>
          <a:xfrm>
            <a:off x="1365498" y="4375398"/>
            <a:ext cx="2133600" cy="6308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12–18 yr: 10,000</a:t>
            </a:r>
            <a:endParaRPr lang="en-US" sz="2100" dirty="0"/>
          </a:p>
          <a:p>
            <a:pPr marL="0" indent="0" algn="l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IU/day treatment</a:t>
            </a:r>
            <a:endParaRPr lang="en-US" sz="2100" dirty="0"/>
          </a:p>
        </p:txBody>
      </p:sp>
      <p:sp>
        <p:nvSpPr>
          <p:cNvPr id="40" name="SK-14-text-39"/>
          <p:cNvSpPr/>
          <p:nvPr/>
        </p:nvSpPr>
        <p:spPr>
          <a:xfrm>
            <a:off x="5047357" y="4368403"/>
            <a:ext cx="2450455" cy="6034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Colecalciferol D3 —</a:t>
            </a:r>
            <a:endParaRPr lang="en-US" sz="2100" dirty="0"/>
          </a:p>
          <a:p>
            <a:pPr marL="0" indent="0" algn="l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not D2</a:t>
            </a:r>
            <a:endParaRPr lang="en-US" sz="2100" dirty="0"/>
          </a:p>
        </p:txBody>
      </p:sp>
      <p:sp>
        <p:nvSpPr>
          <p:cNvPr id="41" name="SK-14-text-40"/>
          <p:cNvSpPr/>
          <p:nvPr/>
        </p:nvSpPr>
        <p:spPr>
          <a:xfrm>
            <a:off x="8644086" y="4368403"/>
            <a:ext cx="2401788" cy="6034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Seizures in infant =</a:t>
            </a:r>
            <a:endParaRPr lang="en-US" sz="2100" dirty="0"/>
          </a:p>
          <a:p>
            <a:pPr marL="0" indent="0" algn="l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check calcium</a:t>
            </a:r>
            <a:endParaRPr lang="en-US" sz="2100" dirty="0"/>
          </a:p>
        </p:txBody>
      </p:sp>
      <p:sp>
        <p:nvSpPr>
          <p:cNvPr id="42" name="SK-14-text-41"/>
          <p:cNvSpPr/>
          <p:nvPr/>
        </p:nvSpPr>
        <p:spPr>
          <a:xfrm>
            <a:off x="1365498" y="5314950"/>
            <a:ext cx="2791867" cy="5965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Family members:</a:t>
            </a:r>
            <a:endParaRPr lang="en-US" sz="2100" dirty="0"/>
          </a:p>
          <a:p>
            <a:pPr marL="0" indent="0" algn="l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check all if one affected</a:t>
            </a:r>
            <a:endParaRPr lang="en-US" sz="2100" dirty="0"/>
          </a:p>
        </p:txBody>
      </p:sp>
      <p:sp>
        <p:nvSpPr>
          <p:cNvPr id="43" name="SK-14-text-42"/>
          <p:cNvSpPr/>
          <p:nvPr/>
        </p:nvSpPr>
        <p:spPr>
          <a:xfrm>
            <a:off x="5035153" y="5307955"/>
            <a:ext cx="2291953" cy="6308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Healthy Start: free</a:t>
            </a:r>
            <a:endParaRPr lang="en-US" sz="2100" dirty="0"/>
          </a:p>
          <a:p>
            <a:pPr marL="0" indent="0" algn="l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drops for infants</a:t>
            </a:r>
            <a:endParaRPr lang="en-US" sz="2100" dirty="0"/>
          </a:p>
        </p:txBody>
      </p:sp>
      <p:sp>
        <p:nvSpPr>
          <p:cNvPr id="44" name="SK-14-text-43"/>
          <p:cNvSpPr/>
          <p:nvPr/>
        </p:nvSpPr>
        <p:spPr>
          <a:xfrm>
            <a:off x="8644086" y="5307955"/>
            <a:ext cx="2243286" cy="6308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XLH: no vitamin D</a:t>
            </a:r>
            <a:endParaRPr lang="en-US" sz="2100" dirty="0"/>
          </a:p>
          <a:p>
            <a:pPr marL="0" indent="0" algn="l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response → refer</a:t>
            </a:r>
            <a:endParaRPr lang="en-US" sz="2100" dirty="0"/>
          </a:p>
        </p:txBody>
      </p:sp>
      <p:sp>
        <p:nvSpPr>
          <p:cNvPr id="45" name="SK-14-text-44"/>
          <p:cNvSpPr/>
          <p:nvPr/>
        </p:nvSpPr>
        <p:spPr>
          <a:xfrm>
            <a:off x="2659559" y="6226969"/>
            <a:ext cx="6836271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2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When in doubt — refer, supplement, and document.</a:t>
            </a:r>
            <a:endParaRPr lang="en-US" sz="22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549330"/>
            <a:ext cx="12192000" cy="308521"/>
          </a:xfrm>
          <a:prstGeom prst="rect">
            <a:avLst/>
          </a:prstGeom>
        </p:spPr>
      </p:pic>
      <p:pic>
        <p:nvPicPr>
          <p:cNvPr id="4" name="SK-1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06980" y="5211961"/>
            <a:ext cx="1584871" cy="1337221"/>
          </a:xfrm>
          <a:prstGeom prst="rect">
            <a:avLst/>
          </a:prstGeom>
        </p:spPr>
      </p:pic>
      <p:pic>
        <p:nvPicPr>
          <p:cNvPr id="5" name="SK-1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494979"/>
            <a:ext cx="1462980" cy="95994"/>
          </a:xfrm>
          <a:prstGeom prst="rect">
            <a:avLst/>
          </a:prstGeom>
        </p:spPr>
      </p:pic>
      <p:pic>
        <p:nvPicPr>
          <p:cNvPr id="6" name="SK-1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36361" y="877788"/>
            <a:ext cx="731490" cy="438894"/>
          </a:xfrm>
          <a:prstGeom prst="rect">
            <a:avLst/>
          </a:prstGeom>
        </p:spPr>
      </p:pic>
      <p:pic>
        <p:nvPicPr>
          <p:cNvPr id="7" name="SK-1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789890" y="877788"/>
            <a:ext cx="731490" cy="438894"/>
          </a:xfrm>
          <a:prstGeom prst="rect">
            <a:avLst/>
          </a:prstGeom>
        </p:spPr>
      </p:pic>
      <p:pic>
        <p:nvPicPr>
          <p:cNvPr id="8" name="SK-1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1878955"/>
            <a:ext cx="5352157" cy="4382244"/>
          </a:xfrm>
          <a:prstGeom prst="rect">
            <a:avLst/>
          </a:prstGeom>
        </p:spPr>
      </p:pic>
      <p:pic>
        <p:nvPicPr>
          <p:cNvPr id="9" name="SK-11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1878955"/>
            <a:ext cx="121890" cy="4382244"/>
          </a:xfrm>
          <a:prstGeom prst="rect">
            <a:avLst/>
          </a:prstGeom>
        </p:spPr>
      </p:pic>
      <p:pic>
        <p:nvPicPr>
          <p:cNvPr id="10" name="SK-11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30094" y="1878955"/>
            <a:ext cx="5352157" cy="4382244"/>
          </a:xfrm>
          <a:prstGeom prst="rect">
            <a:avLst/>
          </a:prstGeom>
        </p:spPr>
      </p:pic>
      <p:pic>
        <p:nvPicPr>
          <p:cNvPr id="11" name="SK-11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30094" y="1878955"/>
            <a:ext cx="121890" cy="4382244"/>
          </a:xfrm>
          <a:prstGeom prst="rect">
            <a:avLst/>
          </a:prstGeom>
        </p:spPr>
      </p:pic>
      <p:pic>
        <p:nvPicPr>
          <p:cNvPr id="12" name="SK-11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583561" y="3449241"/>
            <a:ext cx="4693890" cy="14288"/>
          </a:xfrm>
          <a:prstGeom prst="rect">
            <a:avLst/>
          </a:prstGeom>
        </p:spPr>
      </p:pic>
      <p:pic>
        <p:nvPicPr>
          <p:cNvPr id="13" name="SK-11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583561" y="4395639"/>
            <a:ext cx="4693890" cy="14288"/>
          </a:xfrm>
          <a:prstGeom prst="rect">
            <a:avLst/>
          </a:prstGeom>
        </p:spPr>
      </p:pic>
      <p:pic>
        <p:nvPicPr>
          <p:cNvPr id="14" name="SK-11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583561" y="5191125"/>
            <a:ext cx="4693890" cy="14288"/>
          </a:xfrm>
          <a:prstGeom prst="rect">
            <a:avLst/>
          </a:prstGeom>
        </p:spPr>
      </p:pic>
      <p:pic>
        <p:nvPicPr>
          <p:cNvPr id="15" name="SK-11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547098" y="2064246"/>
            <a:ext cx="292596" cy="281136"/>
          </a:xfrm>
          <a:prstGeom prst="rect">
            <a:avLst/>
          </a:prstGeom>
        </p:spPr>
      </p:pic>
      <p:pic>
        <p:nvPicPr>
          <p:cNvPr id="16" name="SK-11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65584" y="2084784"/>
            <a:ext cx="316855" cy="267444"/>
          </a:xfrm>
          <a:prstGeom prst="rect">
            <a:avLst/>
          </a:prstGeom>
        </p:spPr>
      </p:pic>
      <p:sp>
        <p:nvSpPr>
          <p:cNvPr id="17" name="SK-11-text-16"/>
          <p:cNvSpPr/>
          <p:nvPr/>
        </p:nvSpPr>
        <p:spPr>
          <a:xfrm>
            <a:off x="572988" y="479971"/>
            <a:ext cx="702945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88888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SECTION 10 — EXAM PREPARATION</a:t>
            </a:r>
            <a:endParaRPr lang="en-US" sz="1500" dirty="0"/>
          </a:p>
        </p:txBody>
      </p:sp>
      <p:sp>
        <p:nvSpPr>
          <p:cNvPr id="18" name="SK-11-text-17"/>
          <p:cNvSpPr/>
          <p:nvPr/>
        </p:nvSpPr>
        <p:spPr>
          <a:xfrm>
            <a:off x="597396" y="809179"/>
            <a:ext cx="11594604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750" b="1" dirty="0">
                <a:solidFill>
                  <a:srgbClr val="0021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Exam Pearls for AKT &amp; SCA</a:t>
            </a:r>
            <a:endParaRPr lang="en-US" sz="3750" dirty="0"/>
          </a:p>
        </p:txBody>
      </p:sp>
      <p:sp>
        <p:nvSpPr>
          <p:cNvPr id="19" name="SK-11-text-18"/>
          <p:cNvSpPr/>
          <p:nvPr/>
        </p:nvSpPr>
        <p:spPr>
          <a:xfrm>
            <a:off x="9986665" y="939403"/>
            <a:ext cx="655439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75" b="1" dirty="0">
                <a:solidFill>
                  <a:srgbClr val="0021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AKT</a:t>
            </a:r>
            <a:endParaRPr lang="en-US" sz="1875" dirty="0"/>
          </a:p>
        </p:txBody>
      </p:sp>
      <p:sp>
        <p:nvSpPr>
          <p:cNvPr id="20" name="SK-11-text-19"/>
          <p:cNvSpPr/>
          <p:nvPr/>
        </p:nvSpPr>
        <p:spPr>
          <a:xfrm>
            <a:off x="10864453" y="939403"/>
            <a:ext cx="64323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75" b="1" dirty="0">
                <a:solidFill>
                  <a:srgbClr val="0021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SCA</a:t>
            </a:r>
            <a:endParaRPr lang="en-US" sz="1875" dirty="0"/>
          </a:p>
        </p:txBody>
      </p:sp>
      <p:sp>
        <p:nvSpPr>
          <p:cNvPr id="21" name="SK-11-text-20"/>
          <p:cNvSpPr/>
          <p:nvPr/>
        </p:nvSpPr>
        <p:spPr>
          <a:xfrm>
            <a:off x="1206996" y="2071092"/>
            <a:ext cx="6067425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AKT High-Yield Facts</a:t>
            </a:r>
            <a:endParaRPr lang="en-US" sz="1950" dirty="0"/>
          </a:p>
        </p:txBody>
      </p:sp>
      <p:sp>
        <p:nvSpPr>
          <p:cNvPr id="22" name="SK-11-text-21"/>
          <p:cNvSpPr/>
          <p:nvPr/>
        </p:nvSpPr>
        <p:spPr>
          <a:xfrm>
            <a:off x="865584" y="2509986"/>
            <a:ext cx="4437757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◆ ‘Rachitic rosary’ = beading at costochondral junctions —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classic image/description question</a:t>
            </a:r>
            <a:endParaRPr lang="en-US" sz="1200" dirty="0"/>
          </a:p>
        </p:txBody>
      </p:sp>
      <p:sp>
        <p:nvSpPr>
          <p:cNvPr id="23" name="SK-11-text-22"/>
          <p:cNvSpPr/>
          <p:nvPr/>
        </p:nvSpPr>
        <p:spPr>
          <a:xfrm>
            <a:off x="865584" y="3072259"/>
            <a:ext cx="4791373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◆ ALP markedly elevated in rickets — distinguishes from simple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vitamin D deficiency</a:t>
            </a:r>
            <a:endParaRPr lang="en-US" sz="1200" dirty="0"/>
          </a:p>
        </p:txBody>
      </p:sp>
      <p:sp>
        <p:nvSpPr>
          <p:cNvPr id="24" name="SK-11-text-23"/>
          <p:cNvSpPr/>
          <p:nvPr/>
        </p:nvSpPr>
        <p:spPr>
          <a:xfrm>
            <a:off x="865584" y="3627834"/>
            <a:ext cx="4888855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◆ Hypocalcaemic seizures in infants → always consider rickets in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differential</a:t>
            </a:r>
            <a:endParaRPr lang="en-US" sz="1200" dirty="0"/>
          </a:p>
        </p:txBody>
      </p:sp>
      <p:sp>
        <p:nvSpPr>
          <p:cNvPr id="25" name="SK-11-text-24"/>
          <p:cNvSpPr/>
          <p:nvPr/>
        </p:nvSpPr>
        <p:spPr>
          <a:xfrm>
            <a:off x="865584" y="4176415"/>
            <a:ext cx="11326416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◆ Treatment of choice = Colecalciferol D3, NOT ergocalciferol D2</a:t>
            </a:r>
            <a:endParaRPr lang="en-US" sz="1200" dirty="0"/>
          </a:p>
        </p:txBody>
      </p:sp>
      <p:sp>
        <p:nvSpPr>
          <p:cNvPr id="26" name="SK-11-text-25"/>
          <p:cNvSpPr/>
          <p:nvPr/>
        </p:nvSpPr>
        <p:spPr>
          <a:xfrm>
            <a:off x="865584" y="4519315"/>
            <a:ext cx="4779169" cy="6514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◆ XLH (X-linked hypophosphataemic rickets): FGF-23 mediated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— does NOT respond to vitamin D alone; needs phosphate +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burosumab (specialist)</a:t>
            </a:r>
            <a:endParaRPr lang="en-US" sz="1200" dirty="0"/>
          </a:p>
        </p:txBody>
      </p:sp>
      <p:sp>
        <p:nvSpPr>
          <p:cNvPr id="27" name="SK-11-text-26"/>
          <p:cNvSpPr/>
          <p:nvPr/>
        </p:nvSpPr>
        <p:spPr>
          <a:xfrm>
            <a:off x="865584" y="5280571"/>
            <a:ext cx="11326416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◆ Serum 25(OH)D &lt;25 nmol/L = deficiency threshold (SACN 2016)</a:t>
            </a:r>
            <a:endParaRPr lang="en-US" sz="1200" dirty="0"/>
          </a:p>
        </p:txBody>
      </p:sp>
      <p:sp>
        <p:nvSpPr>
          <p:cNvPr id="28" name="SK-11-text-27"/>
          <p:cNvSpPr/>
          <p:nvPr/>
        </p:nvSpPr>
        <p:spPr>
          <a:xfrm>
            <a:off x="865584" y="5623471"/>
            <a:ext cx="4401294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◆ Wrist X-ray: cupping and fraying of metaphysis = classic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radiological finding.</a:t>
            </a:r>
            <a:endParaRPr lang="en-US" sz="1200" dirty="0"/>
          </a:p>
        </p:txBody>
      </p:sp>
      <p:sp>
        <p:nvSpPr>
          <p:cNvPr id="29" name="SK-11-text-28"/>
          <p:cNvSpPr/>
          <p:nvPr/>
        </p:nvSpPr>
        <p:spPr>
          <a:xfrm>
            <a:off x="6863953" y="2071092"/>
            <a:ext cx="5328047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SCA Communication Strategies</a:t>
            </a:r>
            <a:endParaRPr lang="en-US" sz="1950" dirty="0"/>
          </a:p>
        </p:txBody>
      </p:sp>
      <p:sp>
        <p:nvSpPr>
          <p:cNvPr id="30" name="SK-11-text-29"/>
          <p:cNvSpPr/>
          <p:nvPr/>
        </p:nvSpPr>
        <p:spPr>
          <a:xfrm>
            <a:off x="6534894" y="2496294"/>
            <a:ext cx="428244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Explaining to a Parent:</a:t>
            </a:r>
            <a:endParaRPr lang="en-US" sz="1200" dirty="0"/>
          </a:p>
        </p:txBody>
      </p:sp>
      <p:sp>
        <p:nvSpPr>
          <p:cNvPr id="31" name="SK-11-text-30"/>
          <p:cNvSpPr/>
          <p:nvPr/>
        </p:nvSpPr>
        <p:spPr>
          <a:xfrm>
            <a:off x="6522690" y="2729359"/>
            <a:ext cx="4742557" cy="6377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💬 “Your child’s bones are not hardening properly because of a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lack of vitamin D. This is very common in children in the UK.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treatment is simple — a vitamin D supplement.”</a:t>
            </a:r>
            <a:endParaRPr lang="en-US" sz="1200" dirty="0"/>
          </a:p>
        </p:txBody>
      </p:sp>
      <p:sp>
        <p:nvSpPr>
          <p:cNvPr id="32" name="SK-11-text-31"/>
          <p:cNvSpPr/>
          <p:nvPr/>
        </p:nvSpPr>
        <p:spPr>
          <a:xfrm>
            <a:off x="6534894" y="3497461"/>
            <a:ext cx="281940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Safety-Netting:</a:t>
            </a:r>
            <a:endParaRPr lang="en-US" sz="1200" dirty="0"/>
          </a:p>
        </p:txBody>
      </p:sp>
      <p:sp>
        <p:nvSpPr>
          <p:cNvPr id="33" name="SK-11-text-32"/>
          <p:cNvSpPr/>
          <p:nvPr/>
        </p:nvSpPr>
        <p:spPr>
          <a:xfrm>
            <a:off x="6522690" y="3723829"/>
            <a:ext cx="4559796" cy="6377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⚠️ “If your baby becomes very drowsy, has a fit, or develops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muscle twitching — call 999 or come straight to A&amp;E. These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could be signs of low calcium.”</a:t>
            </a:r>
            <a:endParaRPr lang="en-US" sz="1200" dirty="0"/>
          </a:p>
        </p:txBody>
      </p:sp>
      <p:sp>
        <p:nvSpPr>
          <p:cNvPr id="34" name="SK-11-text-33"/>
          <p:cNvSpPr/>
          <p:nvPr/>
        </p:nvSpPr>
        <p:spPr>
          <a:xfrm>
            <a:off x="6534894" y="4491930"/>
            <a:ext cx="428244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Preventive Counselling:</a:t>
            </a:r>
            <a:endParaRPr lang="en-US" sz="1200" dirty="0"/>
          </a:p>
        </p:txBody>
      </p:sp>
      <p:sp>
        <p:nvSpPr>
          <p:cNvPr id="35" name="SK-11-text-34"/>
          <p:cNvSpPr/>
          <p:nvPr/>
        </p:nvSpPr>
        <p:spPr>
          <a:xfrm>
            <a:off x="6534894" y="4718298"/>
            <a:ext cx="4657279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🛡️ “I recommend starting vitamin D drops for your baby from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birth. This is recommended for all breastfed babies in the UK.”</a:t>
            </a:r>
            <a:endParaRPr lang="en-US" sz="1200" dirty="0"/>
          </a:p>
        </p:txBody>
      </p:sp>
      <p:sp>
        <p:nvSpPr>
          <p:cNvPr id="36" name="SK-11-text-35"/>
          <p:cNvSpPr/>
          <p:nvPr/>
        </p:nvSpPr>
        <p:spPr>
          <a:xfrm>
            <a:off x="6534894" y="5280571"/>
            <a:ext cx="483108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Cultural Sensitivity Note:</a:t>
            </a:r>
            <a:endParaRPr lang="en-US" sz="1200" dirty="0"/>
          </a:p>
        </p:txBody>
      </p:sp>
      <p:sp>
        <p:nvSpPr>
          <p:cNvPr id="37" name="SK-11-text-36"/>
          <p:cNvSpPr/>
          <p:nvPr/>
        </p:nvSpPr>
        <p:spPr>
          <a:xfrm>
            <a:off x="6547098" y="5500092"/>
            <a:ext cx="4620667" cy="6308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⭐ Acknowledge clothing practices sensitively. Offer halal-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certified vitamin D drops when relevant. Avoid assumptions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— lead with universal advice.</a:t>
            </a:r>
            <a:endParaRPr lang="en-US" sz="1200" dirty="0"/>
          </a:p>
        </p:txBody>
      </p:sp>
      <p:sp>
        <p:nvSpPr>
          <p:cNvPr id="38" name="SK-11-text-37"/>
          <p:cNvSpPr/>
          <p:nvPr/>
        </p:nvSpPr>
        <p:spPr>
          <a:xfrm>
            <a:off x="353467" y="6638479"/>
            <a:ext cx="983742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Teaching Deck — Vitamin D Deficiency in Children</a:t>
            </a:r>
            <a:endParaRPr lang="en-US" sz="1050" dirty="0"/>
          </a:p>
        </p:txBody>
      </p:sp>
      <p:sp>
        <p:nvSpPr>
          <p:cNvPr id="39" name="SK-11-text-38"/>
          <p:cNvSpPr/>
          <p:nvPr/>
        </p:nvSpPr>
        <p:spPr>
          <a:xfrm>
            <a:off x="10213777" y="6645325"/>
            <a:ext cx="1624459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FF8C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</a:t>
            </a:r>
            <a:endParaRPr lang="en-US" sz="10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536377" cy="836563"/>
          </a:xfrm>
          <a:prstGeom prst="rect">
            <a:avLst/>
          </a:prstGeom>
        </p:spPr>
      </p:pic>
      <p:pic>
        <p:nvPicPr>
          <p:cNvPr id="4" name="SK-1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65263" y="342900"/>
            <a:ext cx="10326588" cy="740569"/>
          </a:xfrm>
          <a:prstGeom prst="rect">
            <a:avLst/>
          </a:prstGeom>
        </p:spPr>
      </p:pic>
      <p:pic>
        <p:nvPicPr>
          <p:cNvPr id="5" name="SK-1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8267" y="1901130"/>
            <a:ext cx="731490" cy="38100"/>
          </a:xfrm>
          <a:prstGeom prst="rect">
            <a:avLst/>
          </a:prstGeom>
        </p:spPr>
      </p:pic>
      <p:pic>
        <p:nvPicPr>
          <p:cNvPr id="6" name="SK-1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8267" y="2228850"/>
            <a:ext cx="8509992" cy="1378446"/>
          </a:xfrm>
          <a:prstGeom prst="rect">
            <a:avLst/>
          </a:prstGeom>
        </p:spPr>
      </p:pic>
      <p:pic>
        <p:nvPicPr>
          <p:cNvPr id="7" name="SK-1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8267" y="2297311"/>
            <a:ext cx="97482" cy="1241227"/>
          </a:xfrm>
          <a:prstGeom prst="rect">
            <a:avLst/>
          </a:prstGeom>
        </p:spPr>
      </p:pic>
      <p:pic>
        <p:nvPicPr>
          <p:cNvPr id="8" name="SK-1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8267" y="3737521"/>
            <a:ext cx="8509992" cy="1227534"/>
          </a:xfrm>
          <a:prstGeom prst="rect">
            <a:avLst/>
          </a:prstGeom>
        </p:spPr>
      </p:pic>
      <p:pic>
        <p:nvPicPr>
          <p:cNvPr id="9" name="SK-15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8267" y="5088582"/>
            <a:ext cx="8509992" cy="1241227"/>
          </a:xfrm>
          <a:prstGeom prst="rect">
            <a:avLst/>
          </a:prstGeom>
        </p:spPr>
      </p:pic>
      <p:pic>
        <p:nvPicPr>
          <p:cNvPr id="10" name="SK-15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58267" y="5157192"/>
            <a:ext cx="97482" cy="1104007"/>
          </a:xfrm>
          <a:prstGeom prst="rect">
            <a:avLst/>
          </a:prstGeom>
        </p:spPr>
      </p:pic>
      <p:pic>
        <p:nvPicPr>
          <p:cNvPr id="11" name="SK-15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448800" y="4080421"/>
            <a:ext cx="2743200" cy="5554861"/>
          </a:xfrm>
          <a:prstGeom prst="rect">
            <a:avLst/>
          </a:prstGeom>
        </p:spPr>
      </p:pic>
      <p:pic>
        <p:nvPicPr>
          <p:cNvPr id="12" name="SK-15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911780" y="5383411"/>
            <a:ext cx="1280220" cy="2948880"/>
          </a:xfrm>
          <a:prstGeom prst="rect">
            <a:avLst/>
          </a:prstGeom>
        </p:spPr>
      </p:pic>
      <p:pic>
        <p:nvPicPr>
          <p:cNvPr id="13" name="SK-15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6549330"/>
            <a:ext cx="12192000" cy="308521"/>
          </a:xfrm>
          <a:prstGeom prst="rect">
            <a:avLst/>
          </a:prstGeom>
        </p:spPr>
      </p:pic>
      <p:pic>
        <p:nvPicPr>
          <p:cNvPr id="14" name="SK-15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558486" y="2256234"/>
            <a:ext cx="2109192" cy="1446907"/>
          </a:xfrm>
          <a:prstGeom prst="rect">
            <a:avLst/>
          </a:prstGeom>
        </p:spPr>
      </p:pic>
      <p:pic>
        <p:nvPicPr>
          <p:cNvPr id="15" name="SK-15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04565" y="3840361"/>
            <a:ext cx="304800" cy="356592"/>
          </a:xfrm>
          <a:prstGeom prst="rect">
            <a:avLst/>
          </a:prstGeom>
        </p:spPr>
      </p:pic>
      <p:pic>
        <p:nvPicPr>
          <p:cNvPr id="16" name="SK-15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14400" y="2660898"/>
            <a:ext cx="585192" cy="528042"/>
          </a:xfrm>
          <a:prstGeom prst="rect">
            <a:avLst/>
          </a:prstGeom>
        </p:spPr>
      </p:pic>
      <p:sp>
        <p:nvSpPr>
          <p:cNvPr id="17" name="SK-15-text-16"/>
          <p:cNvSpPr/>
          <p:nvPr/>
        </p:nvSpPr>
        <p:spPr>
          <a:xfrm>
            <a:off x="621655" y="473125"/>
            <a:ext cx="1796415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450" b="1" dirty="0">
                <a:solidFill>
                  <a:srgbClr val="005EB8"/>
                </a:solidFill>
              </a:rPr>
              <a:t>NHS</a:t>
            </a:r>
            <a:endParaRPr lang="en-US" sz="3450" dirty="0"/>
          </a:p>
        </p:txBody>
      </p:sp>
      <p:sp>
        <p:nvSpPr>
          <p:cNvPr id="18" name="SK-15-text-17"/>
          <p:cNvSpPr/>
          <p:nvPr/>
        </p:nvSpPr>
        <p:spPr>
          <a:xfrm>
            <a:off x="2121396" y="493663"/>
            <a:ext cx="10070604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 —</a:t>
            </a:r>
            <a:endParaRPr lang="en-US" sz="3000" dirty="0"/>
          </a:p>
        </p:txBody>
      </p:sp>
      <p:sp>
        <p:nvSpPr>
          <p:cNvPr id="19" name="SK-15-text-18"/>
          <p:cNvSpPr/>
          <p:nvPr/>
        </p:nvSpPr>
        <p:spPr>
          <a:xfrm>
            <a:off x="658267" y="1371600"/>
            <a:ext cx="11533733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002F5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Important Notice &amp; Resources</a:t>
            </a:r>
            <a:endParaRPr lang="en-US" sz="3300" dirty="0"/>
          </a:p>
        </p:txBody>
      </p:sp>
      <p:sp>
        <p:nvSpPr>
          <p:cNvPr id="20" name="SK-15-text-19"/>
          <p:cNvSpPr/>
          <p:nvPr/>
        </p:nvSpPr>
        <p:spPr>
          <a:xfrm>
            <a:off x="1621482" y="2400300"/>
            <a:ext cx="7071271" cy="5485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Always double-check this advice and all drug doses against the latest</a:t>
            </a:r>
            <a:endParaRPr lang="en-US" sz="1800" dirty="0"/>
          </a:p>
          <a:p>
            <a:pPr marL="0" indent="0" algn="l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guidelines and BNF before applying in clinical practice.</a:t>
            </a:r>
            <a:endParaRPr lang="en-US" sz="1800" dirty="0"/>
          </a:p>
        </p:txBody>
      </p:sp>
      <p:sp>
        <p:nvSpPr>
          <p:cNvPr id="21" name="SK-15-text-20"/>
          <p:cNvSpPr/>
          <p:nvPr/>
        </p:nvSpPr>
        <p:spPr>
          <a:xfrm>
            <a:off x="1645890" y="3017490"/>
            <a:ext cx="7168753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This document is for educational purposes only and does not constitute clinical advice.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Clinical decisions must be made in the context of individual patient circumstances.</a:t>
            </a:r>
            <a:endParaRPr lang="en-US" sz="1500" dirty="0"/>
          </a:p>
        </p:txBody>
      </p:sp>
      <p:sp>
        <p:nvSpPr>
          <p:cNvPr id="22" name="SK-15-text-21"/>
          <p:cNvSpPr/>
          <p:nvPr/>
        </p:nvSpPr>
        <p:spPr>
          <a:xfrm>
            <a:off x="1194792" y="3867894"/>
            <a:ext cx="1026414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Key Guidance Referenced in This Deck:</a:t>
            </a:r>
            <a:endParaRPr lang="en-US" sz="1800" dirty="0"/>
          </a:p>
        </p:txBody>
      </p:sp>
      <p:sp>
        <p:nvSpPr>
          <p:cNvPr id="23" name="SK-15-text-22"/>
          <p:cNvSpPr/>
          <p:nvPr/>
        </p:nvSpPr>
        <p:spPr>
          <a:xfrm>
            <a:off x="1206996" y="4135338"/>
            <a:ext cx="10985004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NICE CKS Vitamin D Deficiency — updated 2022/2026</a:t>
            </a:r>
            <a:endParaRPr lang="en-US" sz="1500" dirty="0"/>
          </a:p>
        </p:txBody>
      </p:sp>
      <p:sp>
        <p:nvSpPr>
          <p:cNvPr id="24" name="SK-15-text-23"/>
          <p:cNvSpPr/>
          <p:nvPr/>
        </p:nvSpPr>
        <p:spPr>
          <a:xfrm>
            <a:off x="1206996" y="4368403"/>
            <a:ext cx="10985004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NICE NG247 — Vitamin D: supplement use in specific population groups (January 2025)</a:t>
            </a:r>
            <a:endParaRPr lang="en-US" sz="1500" dirty="0"/>
          </a:p>
        </p:txBody>
      </p:sp>
      <p:sp>
        <p:nvSpPr>
          <p:cNvPr id="25" name="SK-15-text-24"/>
          <p:cNvSpPr/>
          <p:nvPr/>
        </p:nvSpPr>
        <p:spPr>
          <a:xfrm>
            <a:off x="1206996" y="4608463"/>
            <a:ext cx="939165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Bradford/BLMK Vitamin D Pathway 2025</a:t>
            </a:r>
            <a:endParaRPr lang="en-US" sz="1500" dirty="0"/>
          </a:p>
        </p:txBody>
      </p:sp>
      <p:sp>
        <p:nvSpPr>
          <p:cNvPr id="26" name="SK-15-text-25"/>
          <p:cNvSpPr/>
          <p:nvPr/>
        </p:nvSpPr>
        <p:spPr>
          <a:xfrm>
            <a:off x="877788" y="5184577"/>
            <a:ext cx="5253990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E877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Further Learning</a:t>
            </a:r>
            <a:endParaRPr lang="en-US" sz="2100" dirty="0"/>
          </a:p>
        </p:txBody>
      </p:sp>
      <p:sp>
        <p:nvSpPr>
          <p:cNvPr id="27" name="SK-15-text-26"/>
          <p:cNvSpPr/>
          <p:nvPr/>
        </p:nvSpPr>
        <p:spPr>
          <a:xfrm>
            <a:off x="877788" y="5479405"/>
            <a:ext cx="889254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Resources:</a:t>
            </a:r>
            <a:endParaRPr lang="en-US" sz="1800" dirty="0"/>
          </a:p>
        </p:txBody>
      </p:sp>
      <p:sp>
        <p:nvSpPr>
          <p:cNvPr id="28" name="SK-15-text-27"/>
          <p:cNvSpPr/>
          <p:nvPr/>
        </p:nvSpPr>
        <p:spPr>
          <a:xfrm>
            <a:off x="877788" y="5740003"/>
            <a:ext cx="636460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E877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950" dirty="0"/>
          </a:p>
        </p:txBody>
      </p:sp>
      <p:sp>
        <p:nvSpPr>
          <p:cNvPr id="29" name="SK-15-text-28"/>
          <p:cNvSpPr/>
          <p:nvPr/>
        </p:nvSpPr>
        <p:spPr>
          <a:xfrm>
            <a:off x="877788" y="6007596"/>
            <a:ext cx="11314212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Additional GP training decks, clinical pathways, and exam preparation resources available online.</a:t>
            </a:r>
            <a:endParaRPr lang="en-US" sz="1500" dirty="0"/>
          </a:p>
        </p:txBody>
      </p:sp>
      <p:sp>
        <p:nvSpPr>
          <p:cNvPr id="30" name="SK-15-text-29"/>
          <p:cNvSpPr/>
          <p:nvPr/>
        </p:nvSpPr>
        <p:spPr>
          <a:xfrm>
            <a:off x="304800" y="6638479"/>
            <a:ext cx="1123188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 — Vitamin D Deficiency in Children</a:t>
            </a:r>
            <a:endParaRPr lang="en-US" sz="1200" dirty="0"/>
          </a:p>
        </p:txBody>
      </p:sp>
      <p:sp>
        <p:nvSpPr>
          <p:cNvPr id="31" name="SK-15-text-30"/>
          <p:cNvSpPr/>
          <p:nvPr/>
        </p:nvSpPr>
        <p:spPr>
          <a:xfrm>
            <a:off x="9555361" y="6638479"/>
            <a:ext cx="233169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May 2026 | www.bradfordvts.co.uk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521946"/>
            <a:ext cx="12192000" cy="335905"/>
          </a:xfrm>
          <a:prstGeom prst="rect">
            <a:avLst/>
          </a:prstGeom>
        </p:spPr>
      </p:pic>
      <p:pic>
        <p:nvPicPr>
          <p:cNvPr id="4" name="SK-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0471" y="1532930"/>
            <a:ext cx="3121075" cy="47625"/>
          </a:xfrm>
          <a:prstGeom prst="rect">
            <a:avLst/>
          </a:prstGeom>
        </p:spPr>
      </p:pic>
      <p:pic>
        <p:nvPicPr>
          <p:cNvPr id="5" name="SK-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2675" y="2029867"/>
            <a:ext cx="536377" cy="1817340"/>
          </a:xfrm>
          <a:prstGeom prst="rect">
            <a:avLst/>
          </a:prstGeom>
        </p:spPr>
      </p:pic>
      <p:pic>
        <p:nvPicPr>
          <p:cNvPr id="6" name="SK-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4565" y="2029867"/>
            <a:ext cx="5193655" cy="1817340"/>
          </a:xfrm>
          <a:prstGeom prst="rect">
            <a:avLst/>
          </a:prstGeom>
        </p:spPr>
      </p:pic>
      <p:pic>
        <p:nvPicPr>
          <p:cNvPr id="7" name="SK-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2675" y="4354711"/>
            <a:ext cx="536377" cy="1817340"/>
          </a:xfrm>
          <a:prstGeom prst="rect">
            <a:avLst/>
          </a:prstGeom>
        </p:spPr>
      </p:pic>
      <p:pic>
        <p:nvPicPr>
          <p:cNvPr id="8" name="SK-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4565" y="4354711"/>
            <a:ext cx="5193655" cy="1817340"/>
          </a:xfrm>
          <a:prstGeom prst="rect">
            <a:avLst/>
          </a:prstGeom>
        </p:spPr>
      </p:pic>
      <p:pic>
        <p:nvPicPr>
          <p:cNvPr id="9" name="SK-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27490" y="1741884"/>
            <a:ext cx="4669482" cy="4389090"/>
          </a:xfrm>
          <a:prstGeom prst="rect">
            <a:avLst/>
          </a:prstGeom>
        </p:spPr>
      </p:pic>
      <p:pic>
        <p:nvPicPr>
          <p:cNvPr id="10" name="SK-2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046863" y="2276177"/>
            <a:ext cx="2560290" cy="28575"/>
          </a:xfrm>
          <a:prstGeom prst="rect">
            <a:avLst/>
          </a:prstGeom>
        </p:spPr>
      </p:pic>
      <p:pic>
        <p:nvPicPr>
          <p:cNvPr id="11" name="SK-2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034486" y="3415159"/>
            <a:ext cx="170557" cy="191988"/>
          </a:xfrm>
          <a:prstGeom prst="rect">
            <a:avLst/>
          </a:prstGeom>
        </p:spPr>
      </p:pic>
      <p:pic>
        <p:nvPicPr>
          <p:cNvPr id="12" name="SK-2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448479" y="3415159"/>
            <a:ext cx="170557" cy="191988"/>
          </a:xfrm>
          <a:prstGeom prst="rect">
            <a:avLst/>
          </a:prstGeom>
        </p:spPr>
      </p:pic>
      <p:pic>
        <p:nvPicPr>
          <p:cNvPr id="13" name="SK-2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827490" y="5870377"/>
            <a:ext cx="4669482" cy="260598"/>
          </a:xfrm>
          <a:prstGeom prst="rect">
            <a:avLst/>
          </a:prstGeom>
        </p:spPr>
      </p:pic>
      <p:pic>
        <p:nvPicPr>
          <p:cNvPr id="14" name="SK-2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972973" y="4491930"/>
            <a:ext cx="2218879" cy="2057400"/>
          </a:xfrm>
          <a:prstGeom prst="rect">
            <a:avLst/>
          </a:prstGeom>
        </p:spPr>
      </p:pic>
      <p:pic>
        <p:nvPicPr>
          <p:cNvPr id="15" name="SK-2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022455" y="4848523"/>
            <a:ext cx="828973" cy="843409"/>
          </a:xfrm>
          <a:prstGeom prst="rect">
            <a:avLst/>
          </a:prstGeom>
        </p:spPr>
      </p:pic>
      <p:pic>
        <p:nvPicPr>
          <p:cNvPr id="16" name="SK-2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022455" y="3792438"/>
            <a:ext cx="828973" cy="836563"/>
          </a:xfrm>
          <a:prstGeom prst="rect">
            <a:avLst/>
          </a:prstGeom>
        </p:spPr>
      </p:pic>
      <p:pic>
        <p:nvPicPr>
          <p:cNvPr id="17" name="SK-2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022455" y="2482453"/>
            <a:ext cx="828973" cy="843409"/>
          </a:xfrm>
          <a:prstGeom prst="rect">
            <a:avLst/>
          </a:prstGeom>
        </p:spPr>
      </p:pic>
      <p:pic>
        <p:nvPicPr>
          <p:cNvPr id="18" name="SK-2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499592" y="3895279"/>
            <a:ext cx="3767286" cy="411361"/>
          </a:xfrm>
          <a:prstGeom prst="rect">
            <a:avLst/>
          </a:prstGeom>
        </p:spPr>
      </p:pic>
      <p:sp>
        <p:nvSpPr>
          <p:cNvPr id="19" name="SK-2-text-18"/>
          <p:cNvSpPr/>
          <p:nvPr/>
        </p:nvSpPr>
        <p:spPr>
          <a:xfrm>
            <a:off x="658267" y="493663"/>
            <a:ext cx="5542598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dirty="0">
                <a:solidFill>
                  <a:srgbClr val="99999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SECTION 1 — OVERVIEW</a:t>
            </a:r>
            <a:endParaRPr lang="en-US" sz="1725" dirty="0"/>
          </a:p>
        </p:txBody>
      </p:sp>
      <p:sp>
        <p:nvSpPr>
          <p:cNvPr id="20" name="SK-2-text-19"/>
          <p:cNvSpPr/>
          <p:nvPr/>
        </p:nvSpPr>
        <p:spPr>
          <a:xfrm>
            <a:off x="670471" y="822871"/>
            <a:ext cx="11521529" cy="6445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650" b="1" dirty="0">
                <a:solidFill>
                  <a:srgbClr val="0D2B5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Overview &amp; Epidemiology of Rickets</a:t>
            </a:r>
            <a:endParaRPr lang="en-US" sz="4650" dirty="0"/>
          </a:p>
        </p:txBody>
      </p:sp>
      <p:sp>
        <p:nvSpPr>
          <p:cNvPr id="21" name="SK-2-text-20"/>
          <p:cNvSpPr/>
          <p:nvPr/>
        </p:nvSpPr>
        <p:spPr>
          <a:xfrm>
            <a:off x="1024086" y="2221855"/>
            <a:ext cx="2119313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D9770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RICKETS</a:t>
            </a:r>
            <a:endParaRPr lang="en-US" sz="1875" dirty="0"/>
          </a:p>
        </p:txBody>
      </p:sp>
      <p:sp>
        <p:nvSpPr>
          <p:cNvPr id="22" name="SK-2-text-21"/>
          <p:cNvSpPr/>
          <p:nvPr/>
        </p:nvSpPr>
        <p:spPr>
          <a:xfrm>
            <a:off x="987475" y="2564755"/>
            <a:ext cx="4510980" cy="7886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Failure of mineralisation of growing bone at the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growth plate — occurs only in children while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bones are still growing.</a:t>
            </a:r>
            <a:endParaRPr lang="en-US" sz="1650" dirty="0"/>
          </a:p>
        </p:txBody>
      </p:sp>
      <p:sp>
        <p:nvSpPr>
          <p:cNvPr id="23" name="SK-2-text-22"/>
          <p:cNvSpPr/>
          <p:nvPr/>
        </p:nvSpPr>
        <p:spPr>
          <a:xfrm>
            <a:off x="1024086" y="3449538"/>
            <a:ext cx="11167914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Most common UK cause: nutritional vitamin D deficiency</a:t>
            </a:r>
            <a:endParaRPr lang="en-US" sz="1350" dirty="0"/>
          </a:p>
        </p:txBody>
      </p:sp>
      <p:sp>
        <p:nvSpPr>
          <p:cNvPr id="24" name="SK-2-text-23"/>
          <p:cNvSpPr/>
          <p:nvPr/>
        </p:nvSpPr>
        <p:spPr>
          <a:xfrm>
            <a:off x="1024086" y="4546848"/>
            <a:ext cx="3548063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0D2B5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OSTEOMALACIA</a:t>
            </a:r>
            <a:endParaRPr lang="en-US" sz="1875" dirty="0"/>
          </a:p>
        </p:txBody>
      </p:sp>
      <p:sp>
        <p:nvSpPr>
          <p:cNvPr id="25" name="SK-2-text-24"/>
          <p:cNvSpPr/>
          <p:nvPr/>
        </p:nvSpPr>
        <p:spPr>
          <a:xfrm>
            <a:off x="987475" y="4903440"/>
            <a:ext cx="4742557" cy="5348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same mineralisation failure occurring in adults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— affects mature bone after growth plate closure.</a:t>
            </a:r>
            <a:endParaRPr lang="en-US" sz="1650" dirty="0"/>
          </a:p>
        </p:txBody>
      </p:sp>
      <p:sp>
        <p:nvSpPr>
          <p:cNvPr id="26" name="SK-2-text-25"/>
          <p:cNvSpPr/>
          <p:nvPr/>
        </p:nvSpPr>
        <p:spPr>
          <a:xfrm>
            <a:off x="987475" y="5527477"/>
            <a:ext cx="4108698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Bone pain and weakness predominate — no skeletal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deformities as bones are fully formed</a:t>
            </a:r>
            <a:endParaRPr lang="en-US" sz="1350" dirty="0"/>
          </a:p>
        </p:txBody>
      </p:sp>
      <p:sp>
        <p:nvSpPr>
          <p:cNvPr id="27" name="SK-2-text-26"/>
          <p:cNvSpPr/>
          <p:nvPr/>
        </p:nvSpPr>
        <p:spPr>
          <a:xfrm>
            <a:off x="7022455" y="1933873"/>
            <a:ext cx="5169545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0D2B5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Who is Most at Risk in the UK?</a:t>
            </a:r>
            <a:endParaRPr lang="en-US" sz="2025" dirty="0"/>
          </a:p>
        </p:txBody>
      </p:sp>
      <p:sp>
        <p:nvSpPr>
          <p:cNvPr id="28" name="SK-2-text-27"/>
          <p:cNvSpPr/>
          <p:nvPr/>
        </p:nvSpPr>
        <p:spPr>
          <a:xfrm>
            <a:off x="7961263" y="2461915"/>
            <a:ext cx="3218557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South Asian · African · African-</a:t>
            </a:r>
            <a:endParaRPr lang="en-US" sz="180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Caribbean · Middle Eastern</a:t>
            </a:r>
            <a:endParaRPr lang="en-US" sz="1800" dirty="0"/>
          </a:p>
        </p:txBody>
      </p:sp>
      <p:sp>
        <p:nvSpPr>
          <p:cNvPr id="29" name="SK-2-text-28"/>
          <p:cNvSpPr/>
          <p:nvPr/>
        </p:nvSpPr>
        <p:spPr>
          <a:xfrm>
            <a:off x="7973467" y="2996803"/>
            <a:ext cx="2828479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2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Darker skin requires more UVB exposure to</a:t>
            </a:r>
            <a:endParaRPr lang="en-US" sz="1200" dirty="0"/>
          </a:p>
          <a:p>
            <a:pPr marL="0" indent="0" algn="l">
              <a:lnSpc>
                <a:spcPts val="132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synthesise vitamin D</a:t>
            </a:r>
            <a:endParaRPr lang="en-US" sz="1200" dirty="0"/>
          </a:p>
        </p:txBody>
      </p:sp>
      <p:sp>
        <p:nvSpPr>
          <p:cNvPr id="30" name="SK-2-text-29"/>
          <p:cNvSpPr/>
          <p:nvPr/>
        </p:nvSpPr>
        <p:spPr>
          <a:xfrm>
            <a:off x="8058894" y="3415159"/>
            <a:ext cx="4133106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Higher prevalence in Bradford &amp; Yorkshire</a:t>
            </a:r>
            <a:endParaRPr lang="en-US" sz="1050" dirty="0"/>
          </a:p>
        </p:txBody>
      </p:sp>
      <p:sp>
        <p:nvSpPr>
          <p:cNvPr id="31" name="SK-2-text-30"/>
          <p:cNvSpPr/>
          <p:nvPr/>
        </p:nvSpPr>
        <p:spPr>
          <a:xfrm>
            <a:off x="7985671" y="3806130"/>
            <a:ext cx="4052888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6 – 24 Months</a:t>
            </a:r>
            <a:endParaRPr lang="en-US" sz="1725" dirty="0"/>
          </a:p>
        </p:txBody>
      </p:sp>
      <p:sp>
        <p:nvSpPr>
          <p:cNvPr id="32" name="SK-2-text-31"/>
          <p:cNvSpPr/>
          <p:nvPr/>
        </p:nvSpPr>
        <p:spPr>
          <a:xfrm>
            <a:off x="7973467" y="4087267"/>
            <a:ext cx="3023592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2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Period of rapid growth — highest calcium and</a:t>
            </a:r>
            <a:endParaRPr lang="en-US" sz="1200" dirty="0"/>
          </a:p>
          <a:p>
            <a:pPr marL="0" indent="0" algn="l">
              <a:lnSpc>
                <a:spcPts val="132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phosphate demand</a:t>
            </a:r>
            <a:endParaRPr lang="en-US" sz="1200" dirty="0"/>
          </a:p>
        </p:txBody>
      </p:sp>
      <p:sp>
        <p:nvSpPr>
          <p:cNvPr id="33" name="SK-2-text-32"/>
          <p:cNvSpPr/>
          <p:nvPr/>
        </p:nvSpPr>
        <p:spPr>
          <a:xfrm>
            <a:off x="7985671" y="4471392"/>
            <a:ext cx="4206329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Also seen during adolescence (second growth spurt)</a:t>
            </a:r>
            <a:endParaRPr lang="en-US" sz="1050" dirty="0"/>
          </a:p>
        </p:txBody>
      </p:sp>
      <p:sp>
        <p:nvSpPr>
          <p:cNvPr id="34" name="SK-2-text-33"/>
          <p:cNvSpPr/>
          <p:nvPr/>
        </p:nvSpPr>
        <p:spPr>
          <a:xfrm>
            <a:off x="7985671" y="4862215"/>
            <a:ext cx="4206329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Exclusively Breastfed Infants</a:t>
            </a:r>
            <a:endParaRPr lang="en-US" sz="1725" dirty="0"/>
          </a:p>
        </p:txBody>
      </p:sp>
      <p:sp>
        <p:nvSpPr>
          <p:cNvPr id="35" name="SK-2-text-34"/>
          <p:cNvSpPr/>
          <p:nvPr/>
        </p:nvSpPr>
        <p:spPr>
          <a:xfrm>
            <a:off x="7973467" y="5143500"/>
            <a:ext cx="3157686" cy="5691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Breast milk contains negligible vitamin D —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supplementation essential from birth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Risk amplified if mother is also vitamin D deficient</a:t>
            </a:r>
            <a:endParaRPr lang="en-US" sz="1050" dirty="0"/>
          </a:p>
        </p:txBody>
      </p:sp>
      <p:sp>
        <p:nvSpPr>
          <p:cNvPr id="36" name="SK-2-text-35"/>
          <p:cNvSpPr/>
          <p:nvPr/>
        </p:nvSpPr>
        <p:spPr>
          <a:xfrm>
            <a:off x="7095679" y="5904607"/>
            <a:ext cx="5096321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Re-emerging public health concern — global resurgence noted</a:t>
            </a:r>
            <a:endParaRPr lang="en-US" sz="1050" dirty="0"/>
          </a:p>
        </p:txBody>
      </p:sp>
      <p:sp>
        <p:nvSpPr>
          <p:cNvPr id="37" name="SK-2-text-36"/>
          <p:cNvSpPr/>
          <p:nvPr/>
        </p:nvSpPr>
        <p:spPr>
          <a:xfrm>
            <a:off x="255984" y="6645325"/>
            <a:ext cx="983742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 — Vitamin D Deficiency in Children</a:t>
            </a:r>
            <a:endParaRPr lang="en-US" sz="1050" dirty="0"/>
          </a:p>
        </p:txBody>
      </p:sp>
      <p:sp>
        <p:nvSpPr>
          <p:cNvPr id="38" name="SK-2-text-37"/>
          <p:cNvSpPr/>
          <p:nvPr/>
        </p:nvSpPr>
        <p:spPr>
          <a:xfrm>
            <a:off x="5705773" y="6645325"/>
            <a:ext cx="247650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2 of 15</a:t>
            </a:r>
            <a:endParaRPr lang="en-US" sz="1050" dirty="0"/>
          </a:p>
        </p:txBody>
      </p:sp>
      <p:sp>
        <p:nvSpPr>
          <p:cNvPr id="39" name="SK-2-text-38"/>
          <p:cNvSpPr/>
          <p:nvPr/>
        </p:nvSpPr>
        <p:spPr>
          <a:xfrm>
            <a:off x="10448479" y="6652171"/>
            <a:ext cx="1743521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0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0784" y="1292870"/>
            <a:ext cx="1658094" cy="47625"/>
          </a:xfrm>
          <a:prstGeom prst="rect">
            <a:avLst/>
          </a:prstGeom>
        </p:spPr>
      </p:pic>
      <p:pic>
        <p:nvPicPr>
          <p:cNvPr id="4" name="SK-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1255" y="2057400"/>
            <a:ext cx="3889177" cy="671959"/>
          </a:xfrm>
          <a:prstGeom prst="rect">
            <a:avLst/>
          </a:prstGeom>
        </p:spPr>
      </p:pic>
      <p:pic>
        <p:nvPicPr>
          <p:cNvPr id="5" name="SK-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31255" y="2928342"/>
            <a:ext cx="3889177" cy="671959"/>
          </a:xfrm>
          <a:prstGeom prst="rect">
            <a:avLst/>
          </a:prstGeom>
        </p:spPr>
      </p:pic>
      <p:pic>
        <p:nvPicPr>
          <p:cNvPr id="6" name="SK-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31255" y="3812977"/>
            <a:ext cx="3889177" cy="671959"/>
          </a:xfrm>
          <a:prstGeom prst="rect">
            <a:avLst/>
          </a:prstGeom>
        </p:spPr>
      </p:pic>
      <p:pic>
        <p:nvPicPr>
          <p:cNvPr id="7" name="SK-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31255" y="4704457"/>
            <a:ext cx="3889177" cy="671959"/>
          </a:xfrm>
          <a:prstGeom prst="rect">
            <a:avLst/>
          </a:prstGeom>
        </p:spPr>
      </p:pic>
      <p:pic>
        <p:nvPicPr>
          <p:cNvPr id="8" name="SK-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42298" y="1782961"/>
            <a:ext cx="5498455" cy="1748730"/>
          </a:xfrm>
          <a:prstGeom prst="rect">
            <a:avLst/>
          </a:prstGeom>
        </p:spPr>
      </p:pic>
      <p:pic>
        <p:nvPicPr>
          <p:cNvPr id="9" name="SK-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802588" y="3634085"/>
            <a:ext cx="414486" cy="28575"/>
          </a:xfrm>
          <a:prstGeom prst="rect">
            <a:avLst/>
          </a:prstGeom>
        </p:spPr>
      </p:pic>
      <p:pic>
        <p:nvPicPr>
          <p:cNvPr id="10" name="SK-3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42298" y="3792438"/>
            <a:ext cx="5498455" cy="1611511"/>
          </a:xfrm>
          <a:prstGeom prst="rect">
            <a:avLst/>
          </a:prstGeom>
        </p:spPr>
      </p:pic>
      <p:pic>
        <p:nvPicPr>
          <p:cNvPr id="11" name="SK-3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60784" y="5637163"/>
            <a:ext cx="10338792" cy="685800"/>
          </a:xfrm>
          <a:prstGeom prst="rect">
            <a:avLst/>
          </a:prstGeom>
        </p:spPr>
      </p:pic>
      <p:pic>
        <p:nvPicPr>
          <p:cNvPr id="12" name="SK-3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070282" y="5376565"/>
            <a:ext cx="1121718" cy="1316682"/>
          </a:xfrm>
          <a:prstGeom prst="rect">
            <a:avLst/>
          </a:prstGeom>
        </p:spPr>
      </p:pic>
      <p:pic>
        <p:nvPicPr>
          <p:cNvPr id="13" name="SK-3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6549330"/>
            <a:ext cx="12192000" cy="308521"/>
          </a:xfrm>
          <a:prstGeom prst="rect">
            <a:avLst/>
          </a:prstGeom>
        </p:spPr>
      </p:pic>
      <p:pic>
        <p:nvPicPr>
          <p:cNvPr id="14" name="SK-3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82675" y="5746998"/>
            <a:ext cx="255984" cy="212527"/>
          </a:xfrm>
          <a:prstGeom prst="rect">
            <a:avLst/>
          </a:prstGeom>
        </p:spPr>
      </p:pic>
      <p:pic>
        <p:nvPicPr>
          <p:cNvPr id="15" name="SK-3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084463" y="4443859"/>
            <a:ext cx="182761" cy="260598"/>
          </a:xfrm>
          <a:prstGeom prst="rect">
            <a:avLst/>
          </a:prstGeom>
        </p:spPr>
      </p:pic>
      <p:pic>
        <p:nvPicPr>
          <p:cNvPr id="16" name="SK-3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975098" y="3929509"/>
            <a:ext cx="182761" cy="219373"/>
          </a:xfrm>
          <a:prstGeom prst="rect">
            <a:avLst/>
          </a:prstGeom>
        </p:spPr>
      </p:pic>
      <p:pic>
        <p:nvPicPr>
          <p:cNvPr id="17" name="SK-3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084463" y="3566071"/>
            <a:ext cx="182761" cy="239911"/>
          </a:xfrm>
          <a:prstGeom prst="rect">
            <a:avLst/>
          </a:prstGeom>
        </p:spPr>
      </p:pic>
      <p:pic>
        <p:nvPicPr>
          <p:cNvPr id="18" name="SK-3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658094" y="3024336"/>
            <a:ext cx="219373" cy="233065"/>
          </a:xfrm>
          <a:prstGeom prst="rect">
            <a:avLst/>
          </a:prstGeom>
        </p:spPr>
      </p:pic>
      <p:pic>
        <p:nvPicPr>
          <p:cNvPr id="19" name="SK-3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084463" y="2674590"/>
            <a:ext cx="182761" cy="239911"/>
          </a:xfrm>
          <a:prstGeom prst="rect">
            <a:avLst/>
          </a:prstGeom>
        </p:spPr>
      </p:pic>
      <p:pic>
        <p:nvPicPr>
          <p:cNvPr id="20" name="SK-3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462659" y="2132707"/>
            <a:ext cx="243780" cy="226219"/>
          </a:xfrm>
          <a:prstGeom prst="rect">
            <a:avLst/>
          </a:prstGeom>
        </p:spPr>
      </p:pic>
      <p:sp>
        <p:nvSpPr>
          <p:cNvPr id="21" name="SK-3-text-20"/>
          <p:cNvSpPr/>
          <p:nvPr/>
        </p:nvSpPr>
        <p:spPr>
          <a:xfrm>
            <a:off x="511969" y="377130"/>
            <a:ext cx="701230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88888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SECTION 2 — CAUSES &amp; RISK FACTORS</a:t>
            </a:r>
            <a:endParaRPr lang="en-US" sz="1350" dirty="0"/>
          </a:p>
        </p:txBody>
      </p:sp>
      <p:sp>
        <p:nvSpPr>
          <p:cNvPr id="22" name="SK-3-text-21"/>
          <p:cNvSpPr/>
          <p:nvPr/>
        </p:nvSpPr>
        <p:spPr>
          <a:xfrm>
            <a:off x="511969" y="685800"/>
            <a:ext cx="11680031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002D5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Causes and Risk Factors</a:t>
            </a:r>
            <a:endParaRPr lang="en-US" sz="3300" dirty="0"/>
          </a:p>
        </p:txBody>
      </p:sp>
      <p:sp>
        <p:nvSpPr>
          <p:cNvPr id="23" name="SK-3-text-22"/>
          <p:cNvSpPr/>
          <p:nvPr/>
        </p:nvSpPr>
        <p:spPr>
          <a:xfrm>
            <a:off x="1792188" y="1625203"/>
            <a:ext cx="6681788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D67D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Pathophysiology Chain</a:t>
            </a:r>
            <a:endParaRPr lang="en-US" sz="1725" dirty="0"/>
          </a:p>
        </p:txBody>
      </p:sp>
      <p:sp>
        <p:nvSpPr>
          <p:cNvPr id="24" name="SK-3-text-23"/>
          <p:cNvSpPr/>
          <p:nvPr/>
        </p:nvSpPr>
        <p:spPr>
          <a:xfrm>
            <a:off x="2718792" y="2146548"/>
            <a:ext cx="337756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☀️ Low 25(OH)D</a:t>
            </a:r>
            <a:endParaRPr lang="en-US" sz="1350" dirty="0"/>
          </a:p>
        </p:txBody>
      </p:sp>
      <p:sp>
        <p:nvSpPr>
          <p:cNvPr id="25" name="SK-3-text-24"/>
          <p:cNvSpPr/>
          <p:nvPr/>
        </p:nvSpPr>
        <p:spPr>
          <a:xfrm>
            <a:off x="1792188" y="2386459"/>
            <a:ext cx="769810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Reduced intestinal calcium absorption</a:t>
            </a:r>
            <a:endParaRPr lang="en-US" sz="1350" dirty="0"/>
          </a:p>
        </p:txBody>
      </p:sp>
      <p:sp>
        <p:nvSpPr>
          <p:cNvPr id="26" name="SK-3-text-25"/>
          <p:cNvSpPr/>
          <p:nvPr/>
        </p:nvSpPr>
        <p:spPr>
          <a:xfrm>
            <a:off x="1889671" y="3038029"/>
            <a:ext cx="680656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⬆️ Secondary Hyperparathyroidism</a:t>
            </a:r>
            <a:endParaRPr lang="en-US" sz="1350" dirty="0"/>
          </a:p>
        </p:txBody>
      </p:sp>
      <p:sp>
        <p:nvSpPr>
          <p:cNvPr id="27" name="SK-3-text-26"/>
          <p:cNvSpPr/>
          <p:nvPr/>
        </p:nvSpPr>
        <p:spPr>
          <a:xfrm>
            <a:off x="1706761" y="3278088"/>
            <a:ext cx="810958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PTH rises to compensate for low calcium</a:t>
            </a:r>
            <a:endParaRPr lang="en-US" sz="1350" dirty="0"/>
          </a:p>
        </p:txBody>
      </p:sp>
      <p:sp>
        <p:nvSpPr>
          <p:cNvPr id="28" name="SK-3-text-27"/>
          <p:cNvSpPr/>
          <p:nvPr/>
        </p:nvSpPr>
        <p:spPr>
          <a:xfrm>
            <a:off x="2194471" y="3936355"/>
            <a:ext cx="577786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🦴 Skeletal Demineralisation</a:t>
            </a:r>
            <a:endParaRPr lang="en-US" sz="1350" dirty="0"/>
          </a:p>
        </p:txBody>
      </p:sp>
      <p:sp>
        <p:nvSpPr>
          <p:cNvPr id="29" name="SK-3-text-28"/>
          <p:cNvSpPr/>
          <p:nvPr/>
        </p:nvSpPr>
        <p:spPr>
          <a:xfrm>
            <a:off x="1975098" y="4176415"/>
            <a:ext cx="646366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PTH mobilises calcium from bone</a:t>
            </a:r>
            <a:endParaRPr lang="en-US" sz="1350" dirty="0"/>
          </a:p>
        </p:txBody>
      </p:sp>
      <p:sp>
        <p:nvSpPr>
          <p:cNvPr id="30" name="SK-3-text-29"/>
          <p:cNvSpPr/>
          <p:nvPr/>
        </p:nvSpPr>
        <p:spPr>
          <a:xfrm>
            <a:off x="2243286" y="4827984"/>
            <a:ext cx="495490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⚠️ Growth Plate Failure</a:t>
            </a:r>
            <a:endParaRPr lang="en-US" sz="1350" dirty="0"/>
          </a:p>
        </p:txBody>
      </p:sp>
      <p:sp>
        <p:nvSpPr>
          <p:cNvPr id="31" name="SK-3-text-30"/>
          <p:cNvSpPr/>
          <p:nvPr/>
        </p:nvSpPr>
        <p:spPr>
          <a:xfrm>
            <a:off x="1389757" y="5068044"/>
            <a:ext cx="975550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Widened, soft, deformed growth plates = Rickets</a:t>
            </a:r>
            <a:endParaRPr lang="en-US" sz="1350" dirty="0"/>
          </a:p>
        </p:txBody>
      </p:sp>
      <p:sp>
        <p:nvSpPr>
          <p:cNvPr id="32" name="SK-3-text-31"/>
          <p:cNvSpPr/>
          <p:nvPr/>
        </p:nvSpPr>
        <p:spPr>
          <a:xfrm>
            <a:off x="6278761" y="1405830"/>
            <a:ext cx="5367338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D67D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Who Is Most at Risk?</a:t>
            </a:r>
            <a:endParaRPr lang="en-US" sz="1725" dirty="0"/>
          </a:p>
        </p:txBody>
      </p:sp>
      <p:sp>
        <p:nvSpPr>
          <p:cNvPr id="33" name="SK-3-text-32"/>
          <p:cNvSpPr/>
          <p:nvPr/>
        </p:nvSpPr>
        <p:spPr>
          <a:xfrm>
            <a:off x="6339780" y="1851571"/>
            <a:ext cx="522922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Population &amp; Feeding Risk</a:t>
            </a:r>
            <a:endParaRPr lang="en-US" sz="1350" dirty="0"/>
          </a:p>
        </p:txBody>
      </p:sp>
      <p:sp>
        <p:nvSpPr>
          <p:cNvPr id="34" name="SK-3-text-33"/>
          <p:cNvSpPr/>
          <p:nvPr/>
        </p:nvSpPr>
        <p:spPr>
          <a:xfrm>
            <a:off x="6351984" y="2084784"/>
            <a:ext cx="5132784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🌍 Ethnicity — South Asian, African, African-Caribbean, Middle Eastern (darker skin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needs more UVB)</a:t>
            </a:r>
            <a:endParaRPr lang="en-US" sz="1050" dirty="0"/>
          </a:p>
        </p:txBody>
      </p:sp>
      <p:sp>
        <p:nvSpPr>
          <p:cNvPr id="35" name="SK-3-text-34"/>
          <p:cNvSpPr/>
          <p:nvPr/>
        </p:nvSpPr>
        <p:spPr>
          <a:xfrm>
            <a:off x="6351984" y="2448223"/>
            <a:ext cx="5840016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🤱 Exclusively breastfed infants — breast milk very low in vitamin D</a:t>
            </a:r>
            <a:endParaRPr lang="en-US" sz="1050" dirty="0"/>
          </a:p>
        </p:txBody>
      </p:sp>
      <p:sp>
        <p:nvSpPr>
          <p:cNvPr id="36" name="SK-3-text-35"/>
          <p:cNvSpPr/>
          <p:nvPr/>
        </p:nvSpPr>
        <p:spPr>
          <a:xfrm>
            <a:off x="6351984" y="2667744"/>
            <a:ext cx="5840016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🍼 Formula-fed infants on &lt;500 ml/day — below threshold for sufficient vitamin D</a:t>
            </a:r>
            <a:endParaRPr lang="en-US" sz="1050" dirty="0"/>
          </a:p>
        </p:txBody>
      </p:sp>
      <p:sp>
        <p:nvSpPr>
          <p:cNvPr id="37" name="SK-3-text-36"/>
          <p:cNvSpPr/>
          <p:nvPr/>
        </p:nvSpPr>
        <p:spPr>
          <a:xfrm>
            <a:off x="6351984" y="2873425"/>
            <a:ext cx="5840016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🤰 Maternal vitamin D deficiency — neonatal stores depend on maternal status</a:t>
            </a:r>
            <a:endParaRPr lang="en-US" sz="1050" dirty="0"/>
          </a:p>
        </p:txBody>
      </p:sp>
      <p:sp>
        <p:nvSpPr>
          <p:cNvPr id="38" name="SK-3-text-37"/>
          <p:cNvSpPr/>
          <p:nvPr/>
        </p:nvSpPr>
        <p:spPr>
          <a:xfrm>
            <a:off x="6351984" y="3086100"/>
            <a:ext cx="5840016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👶 Premature birth (&lt;37 weeks) — limited placental transfer, depleted stores</a:t>
            </a:r>
            <a:endParaRPr lang="en-US" sz="1050" dirty="0"/>
          </a:p>
        </p:txBody>
      </p:sp>
      <p:sp>
        <p:nvSpPr>
          <p:cNvPr id="39" name="SK-3-text-38"/>
          <p:cNvSpPr/>
          <p:nvPr/>
        </p:nvSpPr>
        <p:spPr>
          <a:xfrm>
            <a:off x="6351984" y="3291780"/>
            <a:ext cx="5840016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👕 Clothing covering skin / limited sun exposure — cultural, religious, or habitual</a:t>
            </a:r>
            <a:endParaRPr lang="en-US" sz="1050" dirty="0"/>
          </a:p>
        </p:txBody>
      </p:sp>
      <p:sp>
        <p:nvSpPr>
          <p:cNvPr id="40" name="SK-3-text-39"/>
          <p:cNvSpPr/>
          <p:nvPr/>
        </p:nvSpPr>
        <p:spPr>
          <a:xfrm>
            <a:off x="6339780" y="3881586"/>
            <a:ext cx="461200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Medical &amp; Dietary Risk</a:t>
            </a:r>
            <a:endParaRPr lang="en-US" sz="1350" dirty="0"/>
          </a:p>
        </p:txBody>
      </p:sp>
      <p:sp>
        <p:nvSpPr>
          <p:cNvPr id="41" name="SK-3-text-40"/>
          <p:cNvSpPr/>
          <p:nvPr/>
        </p:nvSpPr>
        <p:spPr>
          <a:xfrm>
            <a:off x="6351984" y="4114800"/>
            <a:ext cx="5840016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💊 Medications — phenytoin, carbamazepine, rifampicin, long-term corticosteroids</a:t>
            </a:r>
            <a:endParaRPr lang="en-US" sz="1050" dirty="0"/>
          </a:p>
        </p:txBody>
      </p:sp>
      <p:sp>
        <p:nvSpPr>
          <p:cNvPr id="42" name="SK-3-text-41"/>
          <p:cNvSpPr/>
          <p:nvPr/>
        </p:nvSpPr>
        <p:spPr>
          <a:xfrm>
            <a:off x="6351984" y="4327327"/>
            <a:ext cx="5840016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🧬 Genetic causes — XLH (X-linked hypophosphataemic rickets), renal tubular acidosis</a:t>
            </a:r>
            <a:endParaRPr lang="en-US" sz="1050" dirty="0"/>
          </a:p>
        </p:txBody>
      </p:sp>
      <p:sp>
        <p:nvSpPr>
          <p:cNvPr id="43" name="SK-3-text-42"/>
          <p:cNvSpPr/>
          <p:nvPr/>
        </p:nvSpPr>
        <p:spPr>
          <a:xfrm>
            <a:off x="6351984" y="4533007"/>
            <a:ext cx="5840016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🫀 Chronic renal disease — impaired 1α-hydroxylation</a:t>
            </a:r>
            <a:endParaRPr lang="en-US" sz="1050" dirty="0"/>
          </a:p>
        </p:txBody>
      </p:sp>
      <p:sp>
        <p:nvSpPr>
          <p:cNvPr id="44" name="SK-3-text-43"/>
          <p:cNvSpPr/>
          <p:nvPr/>
        </p:nvSpPr>
        <p:spPr>
          <a:xfrm>
            <a:off x="6351984" y="4738836"/>
            <a:ext cx="5840016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🌱 High-phytate diet — chapati flour binds calcium in gut</a:t>
            </a:r>
            <a:endParaRPr lang="en-US" sz="1050" dirty="0"/>
          </a:p>
        </p:txBody>
      </p:sp>
      <p:sp>
        <p:nvSpPr>
          <p:cNvPr id="45" name="SK-3-text-44"/>
          <p:cNvSpPr/>
          <p:nvPr/>
        </p:nvSpPr>
        <p:spPr>
          <a:xfrm>
            <a:off x="6351984" y="4944517"/>
            <a:ext cx="5840016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🔬 Malabsorption — coeliac disease, Crohn's, cystic fibrosis</a:t>
            </a:r>
            <a:endParaRPr lang="en-US" sz="1050" dirty="0"/>
          </a:p>
        </p:txBody>
      </p:sp>
      <p:sp>
        <p:nvSpPr>
          <p:cNvPr id="46" name="SK-3-text-45"/>
          <p:cNvSpPr/>
          <p:nvPr/>
        </p:nvSpPr>
        <p:spPr>
          <a:xfrm>
            <a:off x="6351984" y="5150346"/>
            <a:ext cx="5840016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🧒 Teenagers — second growth spurt increases demand</a:t>
            </a:r>
            <a:endParaRPr lang="en-US" sz="1050" dirty="0"/>
          </a:p>
        </p:txBody>
      </p:sp>
      <p:sp>
        <p:nvSpPr>
          <p:cNvPr id="47" name="SK-3-text-46"/>
          <p:cNvSpPr/>
          <p:nvPr/>
        </p:nvSpPr>
        <p:spPr>
          <a:xfrm>
            <a:off x="717708" y="5740400"/>
            <a:ext cx="660082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⚠️ Bradford / Yorkshire Context</a:t>
            </a:r>
            <a:endParaRPr lang="en-US" sz="1350" dirty="0"/>
          </a:p>
        </p:txBody>
      </p:sp>
      <p:sp>
        <p:nvSpPr>
          <p:cNvPr id="48" name="SK-3-text-47"/>
          <p:cNvSpPr/>
          <p:nvPr/>
        </p:nvSpPr>
        <p:spPr>
          <a:xfrm>
            <a:off x="670471" y="6007596"/>
            <a:ext cx="11521529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Higher prevalence in Bradford region. Be proactive at antenatal and weigh-in appointments — these are golden opportunities for prevention.</a:t>
            </a:r>
            <a:endParaRPr lang="en-US" sz="1350" dirty="0"/>
          </a:p>
        </p:txBody>
      </p:sp>
      <p:sp>
        <p:nvSpPr>
          <p:cNvPr id="49" name="SK-3-text-48"/>
          <p:cNvSpPr/>
          <p:nvPr/>
        </p:nvSpPr>
        <p:spPr>
          <a:xfrm>
            <a:off x="511969" y="6652171"/>
            <a:ext cx="983742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 — Vitamin D Deficiency in Children</a:t>
            </a:r>
            <a:endParaRPr lang="en-US" sz="1050" dirty="0"/>
          </a:p>
        </p:txBody>
      </p:sp>
      <p:sp>
        <p:nvSpPr>
          <p:cNvPr id="50" name="SK-3-text-49"/>
          <p:cNvSpPr/>
          <p:nvPr/>
        </p:nvSpPr>
        <p:spPr>
          <a:xfrm>
            <a:off x="10363200" y="6652171"/>
            <a:ext cx="182880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0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604665"/>
            <a:ext cx="1877616" cy="3936355"/>
          </a:xfrm>
          <a:prstGeom prst="rect">
            <a:avLst/>
          </a:prstGeom>
        </p:spPr>
      </p:pic>
      <p:pic>
        <p:nvPicPr>
          <p:cNvPr id="4" name="SK-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" y="1466404"/>
            <a:ext cx="1036290" cy="57150"/>
          </a:xfrm>
          <a:prstGeom prst="rect">
            <a:avLst/>
          </a:prstGeom>
        </p:spPr>
      </p:pic>
      <p:pic>
        <p:nvPicPr>
          <p:cNvPr id="5" name="SK-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810494"/>
            <a:ext cx="4096494" cy="2208163"/>
          </a:xfrm>
          <a:prstGeom prst="rect">
            <a:avLst/>
          </a:prstGeom>
        </p:spPr>
      </p:pic>
      <p:pic>
        <p:nvPicPr>
          <p:cNvPr id="6" name="SK-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810494"/>
            <a:ext cx="146298" cy="2208163"/>
          </a:xfrm>
          <a:prstGeom prst="rect">
            <a:avLst/>
          </a:prstGeom>
        </p:spPr>
      </p:pic>
      <p:pic>
        <p:nvPicPr>
          <p:cNvPr id="7" name="SK-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88855" y="1810494"/>
            <a:ext cx="4315867" cy="2208163"/>
          </a:xfrm>
          <a:prstGeom prst="rect">
            <a:avLst/>
          </a:prstGeom>
        </p:spPr>
      </p:pic>
      <p:pic>
        <p:nvPicPr>
          <p:cNvPr id="8" name="SK-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88855" y="1810494"/>
            <a:ext cx="146298" cy="2208163"/>
          </a:xfrm>
          <a:prstGeom prst="rect">
            <a:avLst/>
          </a:prstGeom>
        </p:spPr>
      </p:pic>
      <p:pic>
        <p:nvPicPr>
          <p:cNvPr id="9" name="SK-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4210794"/>
            <a:ext cx="4096494" cy="2002482"/>
          </a:xfrm>
          <a:prstGeom prst="rect">
            <a:avLst/>
          </a:prstGeom>
        </p:spPr>
      </p:pic>
      <p:pic>
        <p:nvPicPr>
          <p:cNvPr id="10" name="SK-4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" y="4210794"/>
            <a:ext cx="146298" cy="2002482"/>
          </a:xfrm>
          <a:prstGeom prst="rect">
            <a:avLst/>
          </a:prstGeom>
        </p:spPr>
      </p:pic>
      <p:pic>
        <p:nvPicPr>
          <p:cNvPr id="11" name="SK-4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888855" y="4210794"/>
            <a:ext cx="4315867" cy="2002482"/>
          </a:xfrm>
          <a:prstGeom prst="rect">
            <a:avLst/>
          </a:prstGeom>
        </p:spPr>
      </p:pic>
      <p:pic>
        <p:nvPicPr>
          <p:cNvPr id="12" name="SK-4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888855" y="4210794"/>
            <a:ext cx="146298" cy="2002482"/>
          </a:xfrm>
          <a:prstGeom prst="rect">
            <a:avLst/>
          </a:prstGeom>
        </p:spPr>
      </p:pic>
      <p:pic>
        <p:nvPicPr>
          <p:cNvPr id="13" name="SK-4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363200" y="5074890"/>
            <a:ext cx="1828800" cy="1426369"/>
          </a:xfrm>
          <a:prstGeom prst="rect">
            <a:avLst/>
          </a:prstGeom>
        </p:spPr>
      </p:pic>
      <p:pic>
        <p:nvPicPr>
          <p:cNvPr id="14" name="SK-4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6501259"/>
            <a:ext cx="12192000" cy="356592"/>
          </a:xfrm>
          <a:prstGeom prst="rect">
            <a:avLst/>
          </a:prstGeom>
        </p:spPr>
      </p:pic>
      <p:pic>
        <p:nvPicPr>
          <p:cNvPr id="15" name="SK-4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290298" y="1844725"/>
            <a:ext cx="2877294" cy="4142184"/>
          </a:xfrm>
          <a:prstGeom prst="rect">
            <a:avLst/>
          </a:prstGeom>
        </p:spPr>
      </p:pic>
      <p:pic>
        <p:nvPicPr>
          <p:cNvPr id="16" name="SK-4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157192" y="4334173"/>
            <a:ext cx="280392" cy="356592"/>
          </a:xfrm>
          <a:prstGeom prst="rect">
            <a:avLst/>
          </a:prstGeom>
        </p:spPr>
      </p:pic>
      <p:pic>
        <p:nvPicPr>
          <p:cNvPr id="17" name="SK-4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53380" y="4327327"/>
            <a:ext cx="329059" cy="370284"/>
          </a:xfrm>
          <a:prstGeom prst="rect">
            <a:avLst/>
          </a:prstGeom>
        </p:spPr>
      </p:pic>
      <p:pic>
        <p:nvPicPr>
          <p:cNvPr id="18" name="SK-4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120580" y="1892796"/>
            <a:ext cx="329059" cy="411361"/>
          </a:xfrm>
          <a:prstGeom prst="rect">
            <a:avLst/>
          </a:prstGeom>
        </p:spPr>
      </p:pic>
      <p:pic>
        <p:nvPicPr>
          <p:cNvPr id="19" name="SK-4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65584" y="1913334"/>
            <a:ext cx="316855" cy="370284"/>
          </a:xfrm>
          <a:prstGeom prst="rect">
            <a:avLst/>
          </a:prstGeom>
        </p:spPr>
      </p:pic>
      <p:sp>
        <p:nvSpPr>
          <p:cNvPr id="20" name="SK-4-text-19"/>
          <p:cNvSpPr/>
          <p:nvPr/>
        </p:nvSpPr>
        <p:spPr>
          <a:xfrm>
            <a:off x="585192" y="418207"/>
            <a:ext cx="756475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75757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Section 3 — Clinical Features</a:t>
            </a:r>
            <a:endParaRPr lang="en-US" sz="1650" dirty="0"/>
          </a:p>
        </p:txBody>
      </p:sp>
      <p:sp>
        <p:nvSpPr>
          <p:cNvPr id="21" name="SK-4-text-20"/>
          <p:cNvSpPr/>
          <p:nvPr/>
        </p:nvSpPr>
        <p:spPr>
          <a:xfrm>
            <a:off x="597396" y="767953"/>
            <a:ext cx="11594604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750" b="1" dirty="0">
                <a:solidFill>
                  <a:srgbClr val="00214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Clinical Presentation of Rickets</a:t>
            </a:r>
            <a:endParaRPr lang="en-US" sz="3750" dirty="0"/>
          </a:p>
        </p:txBody>
      </p:sp>
      <p:sp>
        <p:nvSpPr>
          <p:cNvPr id="22" name="SK-4-text-21"/>
          <p:cNvSpPr/>
          <p:nvPr/>
        </p:nvSpPr>
        <p:spPr>
          <a:xfrm>
            <a:off x="1292275" y="1975098"/>
            <a:ext cx="4284345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Early Symptoms</a:t>
            </a:r>
            <a:endParaRPr lang="en-US" sz="1950" dirty="0"/>
          </a:p>
        </p:txBody>
      </p:sp>
      <p:sp>
        <p:nvSpPr>
          <p:cNvPr id="23" name="SK-4-text-22"/>
          <p:cNvSpPr/>
          <p:nvPr/>
        </p:nvSpPr>
        <p:spPr>
          <a:xfrm>
            <a:off x="1133773" y="2345382"/>
            <a:ext cx="2730996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Bone pain and tenderness — legs,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wrists, ribs</a:t>
            </a:r>
            <a:endParaRPr lang="en-US" sz="1275" dirty="0"/>
          </a:p>
        </p:txBody>
      </p:sp>
      <p:sp>
        <p:nvSpPr>
          <p:cNvPr id="24" name="SK-4-text-23"/>
          <p:cNvSpPr/>
          <p:nvPr/>
        </p:nvSpPr>
        <p:spPr>
          <a:xfrm>
            <a:off x="1133773" y="2784277"/>
            <a:ext cx="646366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Muscle weakness and hypotonia</a:t>
            </a:r>
            <a:endParaRPr lang="en-US" sz="1350" dirty="0"/>
          </a:p>
        </p:txBody>
      </p:sp>
      <p:sp>
        <p:nvSpPr>
          <p:cNvPr id="25" name="SK-4-text-24"/>
          <p:cNvSpPr/>
          <p:nvPr/>
        </p:nvSpPr>
        <p:spPr>
          <a:xfrm>
            <a:off x="1133773" y="3010644"/>
            <a:ext cx="2986980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Delayed motor milestones — walking,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sitting</a:t>
            </a:r>
            <a:endParaRPr lang="en-US" sz="1275" dirty="0"/>
          </a:p>
        </p:txBody>
      </p:sp>
      <p:sp>
        <p:nvSpPr>
          <p:cNvPr id="26" name="SK-4-text-25"/>
          <p:cNvSpPr/>
          <p:nvPr/>
        </p:nvSpPr>
        <p:spPr>
          <a:xfrm>
            <a:off x="1133773" y="3435846"/>
            <a:ext cx="564070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Irritability and lethargy</a:t>
            </a:r>
            <a:endParaRPr lang="en-US" sz="1350" dirty="0"/>
          </a:p>
        </p:txBody>
      </p:sp>
      <p:sp>
        <p:nvSpPr>
          <p:cNvPr id="27" name="SK-4-text-26"/>
          <p:cNvSpPr/>
          <p:nvPr/>
        </p:nvSpPr>
        <p:spPr>
          <a:xfrm>
            <a:off x="5522863" y="1968103"/>
            <a:ext cx="6661785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Classic Skeletal Signs</a:t>
            </a:r>
            <a:endParaRPr lang="en-US" sz="1950" dirty="0"/>
          </a:p>
        </p:txBody>
      </p:sp>
      <p:sp>
        <p:nvSpPr>
          <p:cNvPr id="28" name="SK-4-text-27"/>
          <p:cNvSpPr/>
          <p:nvPr/>
        </p:nvSpPr>
        <p:spPr>
          <a:xfrm>
            <a:off x="5364361" y="2345382"/>
            <a:ext cx="6827639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Bow legs (genu varum) — infants/toddlers</a:t>
            </a:r>
            <a:endParaRPr lang="en-US" sz="1350" dirty="0"/>
          </a:p>
        </p:txBody>
      </p:sp>
      <p:sp>
        <p:nvSpPr>
          <p:cNvPr id="29" name="SK-4-text-28"/>
          <p:cNvSpPr/>
          <p:nvPr/>
        </p:nvSpPr>
        <p:spPr>
          <a:xfrm>
            <a:off x="5364361" y="2578596"/>
            <a:ext cx="6827639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Knock knees (genu valgum) — older children</a:t>
            </a:r>
            <a:endParaRPr lang="en-US" sz="1350" dirty="0"/>
          </a:p>
        </p:txBody>
      </p:sp>
      <p:sp>
        <p:nvSpPr>
          <p:cNvPr id="30" name="SK-4-text-29"/>
          <p:cNvSpPr/>
          <p:nvPr/>
        </p:nvSpPr>
        <p:spPr>
          <a:xfrm>
            <a:off x="5364361" y="2804815"/>
            <a:ext cx="6827639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Wrist and ankle widening — metaphyseal flaring</a:t>
            </a:r>
            <a:endParaRPr lang="en-US" sz="1350" dirty="0"/>
          </a:p>
        </p:txBody>
      </p:sp>
      <p:sp>
        <p:nvSpPr>
          <p:cNvPr id="31" name="SK-4-text-30"/>
          <p:cNvSpPr/>
          <p:nvPr/>
        </p:nvSpPr>
        <p:spPr>
          <a:xfrm>
            <a:off x="5364361" y="3031182"/>
            <a:ext cx="6827639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Rachitic rosary — costochondral beading</a:t>
            </a:r>
            <a:endParaRPr lang="en-US" sz="1350" dirty="0"/>
          </a:p>
        </p:txBody>
      </p:sp>
      <p:sp>
        <p:nvSpPr>
          <p:cNvPr id="32" name="SK-4-text-31"/>
          <p:cNvSpPr/>
          <p:nvPr/>
        </p:nvSpPr>
        <p:spPr>
          <a:xfrm>
            <a:off x="5364361" y="3257550"/>
            <a:ext cx="6827639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Harrison's sulcus — lower chest groove</a:t>
            </a:r>
            <a:endParaRPr lang="en-US" sz="1350" dirty="0"/>
          </a:p>
        </p:txBody>
      </p:sp>
      <p:sp>
        <p:nvSpPr>
          <p:cNvPr id="33" name="SK-4-text-32"/>
          <p:cNvSpPr/>
          <p:nvPr/>
        </p:nvSpPr>
        <p:spPr>
          <a:xfrm>
            <a:off x="5364361" y="3483769"/>
            <a:ext cx="2962573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Craniotabes, frontal bossing, delayed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fontanelle closure</a:t>
            </a:r>
            <a:endParaRPr lang="en-US" sz="1275" dirty="0"/>
          </a:p>
        </p:txBody>
      </p:sp>
      <p:sp>
        <p:nvSpPr>
          <p:cNvPr id="34" name="SK-4-text-33"/>
          <p:cNvSpPr/>
          <p:nvPr/>
        </p:nvSpPr>
        <p:spPr>
          <a:xfrm>
            <a:off x="1267867" y="4375398"/>
            <a:ext cx="458152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Dental Features</a:t>
            </a:r>
            <a:endParaRPr lang="en-US" sz="1950" dirty="0"/>
          </a:p>
        </p:txBody>
      </p:sp>
      <p:sp>
        <p:nvSpPr>
          <p:cNvPr id="35" name="SK-4-text-34"/>
          <p:cNvSpPr/>
          <p:nvPr/>
        </p:nvSpPr>
        <p:spPr>
          <a:xfrm>
            <a:off x="1133773" y="4752529"/>
            <a:ext cx="502348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Delayed tooth eruption</a:t>
            </a:r>
            <a:endParaRPr lang="en-US" sz="1350" dirty="0"/>
          </a:p>
        </p:txBody>
      </p:sp>
      <p:sp>
        <p:nvSpPr>
          <p:cNvPr id="36" name="SK-4-text-35"/>
          <p:cNvSpPr/>
          <p:nvPr/>
        </p:nvSpPr>
        <p:spPr>
          <a:xfrm>
            <a:off x="1133773" y="4978896"/>
            <a:ext cx="769810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Enamel hypoplasia and dental caries</a:t>
            </a:r>
            <a:endParaRPr lang="en-US" sz="1350" dirty="0"/>
          </a:p>
        </p:txBody>
      </p:sp>
      <p:sp>
        <p:nvSpPr>
          <p:cNvPr id="37" name="SK-4-text-36"/>
          <p:cNvSpPr/>
          <p:nvPr/>
        </p:nvSpPr>
        <p:spPr>
          <a:xfrm>
            <a:off x="1133773" y="5211961"/>
            <a:ext cx="913828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Structural defects in tooth mineralisation</a:t>
            </a:r>
            <a:endParaRPr lang="en-US" sz="1350" dirty="0"/>
          </a:p>
        </p:txBody>
      </p:sp>
      <p:sp>
        <p:nvSpPr>
          <p:cNvPr id="38" name="SK-4-text-37"/>
          <p:cNvSpPr/>
          <p:nvPr/>
        </p:nvSpPr>
        <p:spPr>
          <a:xfrm>
            <a:off x="5510659" y="4375398"/>
            <a:ext cx="5770245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Hypocalcaemia Signs</a:t>
            </a:r>
            <a:endParaRPr lang="en-US" sz="1950" dirty="0"/>
          </a:p>
        </p:txBody>
      </p:sp>
      <p:sp>
        <p:nvSpPr>
          <p:cNvPr id="39" name="SK-4-text-38"/>
          <p:cNvSpPr/>
          <p:nvPr/>
        </p:nvSpPr>
        <p:spPr>
          <a:xfrm>
            <a:off x="5364361" y="4752529"/>
            <a:ext cx="564070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Tetany — carpopedal spasm</a:t>
            </a:r>
            <a:endParaRPr lang="en-US" sz="1350" dirty="0"/>
          </a:p>
        </p:txBody>
      </p:sp>
      <p:sp>
        <p:nvSpPr>
          <p:cNvPr id="40" name="SK-4-text-39"/>
          <p:cNvSpPr/>
          <p:nvPr/>
        </p:nvSpPr>
        <p:spPr>
          <a:xfrm>
            <a:off x="5364361" y="4978896"/>
            <a:ext cx="6827639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Trousseau's sign, Chvostek's sign</a:t>
            </a:r>
            <a:endParaRPr lang="en-US" sz="1350" dirty="0"/>
          </a:p>
        </p:txBody>
      </p:sp>
      <p:sp>
        <p:nvSpPr>
          <p:cNvPr id="41" name="SK-4-text-40"/>
          <p:cNvSpPr/>
          <p:nvPr/>
        </p:nvSpPr>
        <p:spPr>
          <a:xfrm>
            <a:off x="5364361" y="5211961"/>
            <a:ext cx="3596580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Hypocalcaemic seizures — can be presenting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feature in infants</a:t>
            </a:r>
            <a:endParaRPr lang="en-US" sz="1275" dirty="0"/>
          </a:p>
        </p:txBody>
      </p:sp>
      <p:sp>
        <p:nvSpPr>
          <p:cNvPr id="42" name="SK-4-text-41"/>
          <p:cNvSpPr/>
          <p:nvPr/>
        </p:nvSpPr>
        <p:spPr>
          <a:xfrm>
            <a:off x="5364361" y="5644009"/>
            <a:ext cx="502348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Stridor — laryngospasm</a:t>
            </a:r>
            <a:endParaRPr lang="en-US" sz="1350" dirty="0"/>
          </a:p>
        </p:txBody>
      </p:sp>
      <p:sp>
        <p:nvSpPr>
          <p:cNvPr id="43" name="SK-4-text-42"/>
          <p:cNvSpPr/>
          <p:nvPr/>
        </p:nvSpPr>
        <p:spPr>
          <a:xfrm>
            <a:off x="5364361" y="5863530"/>
            <a:ext cx="6827639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Prolonged QTc — arrhythmia risk</a:t>
            </a:r>
            <a:endParaRPr lang="en-US" sz="1350" dirty="0"/>
          </a:p>
        </p:txBody>
      </p:sp>
      <p:sp>
        <p:nvSpPr>
          <p:cNvPr id="44" name="SK-4-text-43"/>
          <p:cNvSpPr/>
          <p:nvPr/>
        </p:nvSpPr>
        <p:spPr>
          <a:xfrm>
            <a:off x="5510659" y="6247507"/>
            <a:ext cx="6681341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D32F2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Seizures or stridor → medical emergency → 999</a:t>
            </a:r>
            <a:endParaRPr lang="en-US" sz="1050" dirty="0"/>
          </a:p>
        </p:txBody>
      </p:sp>
      <p:sp>
        <p:nvSpPr>
          <p:cNvPr id="45" name="SK-4-text-44"/>
          <p:cNvSpPr/>
          <p:nvPr/>
        </p:nvSpPr>
        <p:spPr>
          <a:xfrm>
            <a:off x="585192" y="6638479"/>
            <a:ext cx="983742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 — Vitamin D Deficiency in Children</a:t>
            </a:r>
            <a:endParaRPr lang="en-US" sz="1050" dirty="0"/>
          </a:p>
        </p:txBody>
      </p:sp>
      <p:sp>
        <p:nvSpPr>
          <p:cNvPr id="46" name="SK-4-text-45"/>
          <p:cNvSpPr/>
          <p:nvPr/>
        </p:nvSpPr>
        <p:spPr>
          <a:xfrm>
            <a:off x="10241161" y="6652171"/>
            <a:ext cx="1950839" cy="1439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0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29686" y="946398"/>
            <a:ext cx="4462165" cy="5609779"/>
          </a:xfrm>
          <a:prstGeom prst="rect">
            <a:avLst/>
          </a:prstGeom>
        </p:spPr>
      </p:pic>
      <p:pic>
        <p:nvPicPr>
          <p:cNvPr id="4" name="SK-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56177"/>
            <a:ext cx="12192000" cy="301675"/>
          </a:xfrm>
          <a:prstGeom prst="rect">
            <a:avLst/>
          </a:prstGeom>
        </p:spPr>
      </p:pic>
      <p:pic>
        <p:nvPicPr>
          <p:cNvPr id="5" name="SK-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5192" y="1439019"/>
            <a:ext cx="3096667" cy="57150"/>
          </a:xfrm>
          <a:prstGeom prst="rect">
            <a:avLst/>
          </a:prstGeom>
        </p:spPr>
      </p:pic>
      <p:pic>
        <p:nvPicPr>
          <p:cNvPr id="6" name="SK-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58980" y="1782961"/>
            <a:ext cx="4096494" cy="1728192"/>
          </a:xfrm>
          <a:prstGeom prst="rect">
            <a:avLst/>
          </a:prstGeom>
        </p:spPr>
      </p:pic>
      <p:pic>
        <p:nvPicPr>
          <p:cNvPr id="7" name="SK-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58980" y="3723829"/>
            <a:ext cx="4096494" cy="2530525"/>
          </a:xfrm>
          <a:prstGeom prst="rect">
            <a:avLst/>
          </a:prstGeom>
        </p:spPr>
      </p:pic>
      <p:pic>
        <p:nvPicPr>
          <p:cNvPr id="8" name="SK-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2988" y="1920180"/>
            <a:ext cx="2543477" cy="410013"/>
          </a:xfrm>
          <a:prstGeom prst="rect">
            <a:avLst/>
          </a:prstGeom>
        </p:spPr>
      </p:pic>
      <p:pic>
        <p:nvPicPr>
          <p:cNvPr id="9" name="SK-5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116466" y="1920180"/>
            <a:ext cx="4149931" cy="410013"/>
          </a:xfrm>
          <a:prstGeom prst="rect">
            <a:avLst/>
          </a:prstGeom>
        </p:spPr>
      </p:pic>
      <p:pic>
        <p:nvPicPr>
          <p:cNvPr id="10" name="SK-5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2988" y="2330194"/>
            <a:ext cx="6693408" cy="441619"/>
          </a:xfrm>
          <a:prstGeom prst="rect">
            <a:avLst/>
          </a:prstGeom>
        </p:spPr>
      </p:pic>
      <p:pic>
        <p:nvPicPr>
          <p:cNvPr id="11" name="SK-5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2988" y="2330194"/>
            <a:ext cx="2543477" cy="441619"/>
          </a:xfrm>
          <a:prstGeom prst="rect">
            <a:avLst/>
          </a:prstGeom>
        </p:spPr>
      </p:pic>
      <p:pic>
        <p:nvPicPr>
          <p:cNvPr id="12" name="SK-5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116466" y="2330194"/>
            <a:ext cx="4149931" cy="441619"/>
          </a:xfrm>
          <a:prstGeom prst="rect">
            <a:avLst/>
          </a:prstGeom>
        </p:spPr>
      </p:pic>
      <p:pic>
        <p:nvPicPr>
          <p:cNvPr id="13" name="SK-5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72988" y="2771813"/>
            <a:ext cx="6693408" cy="441620"/>
          </a:xfrm>
          <a:prstGeom prst="rect">
            <a:avLst/>
          </a:prstGeom>
        </p:spPr>
      </p:pic>
      <p:pic>
        <p:nvPicPr>
          <p:cNvPr id="14" name="SK-5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72988" y="2771813"/>
            <a:ext cx="2543477" cy="441620"/>
          </a:xfrm>
          <a:prstGeom prst="rect">
            <a:avLst/>
          </a:prstGeom>
        </p:spPr>
      </p:pic>
      <p:pic>
        <p:nvPicPr>
          <p:cNvPr id="15" name="SK-5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116466" y="2771813"/>
            <a:ext cx="4149931" cy="441620"/>
          </a:xfrm>
          <a:prstGeom prst="rect">
            <a:avLst/>
          </a:prstGeom>
        </p:spPr>
      </p:pic>
      <p:pic>
        <p:nvPicPr>
          <p:cNvPr id="16" name="SK-5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72988" y="3213432"/>
            <a:ext cx="6693408" cy="441619"/>
          </a:xfrm>
          <a:prstGeom prst="rect">
            <a:avLst/>
          </a:prstGeom>
        </p:spPr>
      </p:pic>
      <p:pic>
        <p:nvPicPr>
          <p:cNvPr id="17" name="SK-5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72988" y="3213432"/>
            <a:ext cx="2543477" cy="441619"/>
          </a:xfrm>
          <a:prstGeom prst="rect">
            <a:avLst/>
          </a:prstGeom>
        </p:spPr>
      </p:pic>
      <p:pic>
        <p:nvPicPr>
          <p:cNvPr id="18" name="SK-5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116466" y="3213432"/>
            <a:ext cx="4149931" cy="441619"/>
          </a:xfrm>
          <a:prstGeom prst="rect">
            <a:avLst/>
          </a:prstGeom>
        </p:spPr>
      </p:pic>
      <p:pic>
        <p:nvPicPr>
          <p:cNvPr id="19" name="SK-5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72988" y="3655051"/>
            <a:ext cx="6693408" cy="441620"/>
          </a:xfrm>
          <a:prstGeom prst="rect">
            <a:avLst/>
          </a:prstGeom>
        </p:spPr>
      </p:pic>
      <p:pic>
        <p:nvPicPr>
          <p:cNvPr id="20" name="SK-5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72988" y="3655051"/>
            <a:ext cx="2543477" cy="441620"/>
          </a:xfrm>
          <a:prstGeom prst="rect">
            <a:avLst/>
          </a:prstGeom>
        </p:spPr>
      </p:pic>
      <p:pic>
        <p:nvPicPr>
          <p:cNvPr id="21" name="SK-5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3116466" y="3655051"/>
            <a:ext cx="4149931" cy="441620"/>
          </a:xfrm>
          <a:prstGeom prst="rect">
            <a:avLst/>
          </a:prstGeom>
        </p:spPr>
      </p:pic>
      <p:pic>
        <p:nvPicPr>
          <p:cNvPr id="22" name="SK-5-img-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572988" y="4096671"/>
            <a:ext cx="6693408" cy="441619"/>
          </a:xfrm>
          <a:prstGeom prst="rect">
            <a:avLst/>
          </a:prstGeom>
        </p:spPr>
      </p:pic>
      <p:pic>
        <p:nvPicPr>
          <p:cNvPr id="23" name="SK-5-img-22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572988" y="4096671"/>
            <a:ext cx="2543477" cy="441619"/>
          </a:xfrm>
          <a:prstGeom prst="rect">
            <a:avLst/>
          </a:prstGeom>
        </p:spPr>
      </p:pic>
      <p:pic>
        <p:nvPicPr>
          <p:cNvPr id="24" name="SK-5-img-23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3116466" y="4096671"/>
            <a:ext cx="4149931" cy="441619"/>
          </a:xfrm>
          <a:prstGeom prst="rect">
            <a:avLst/>
          </a:prstGeom>
        </p:spPr>
      </p:pic>
      <p:pic>
        <p:nvPicPr>
          <p:cNvPr id="25" name="SK-5-img-24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572988" y="4538290"/>
            <a:ext cx="6693408" cy="441619"/>
          </a:xfrm>
          <a:prstGeom prst="rect">
            <a:avLst/>
          </a:prstGeom>
        </p:spPr>
      </p:pic>
      <p:pic>
        <p:nvPicPr>
          <p:cNvPr id="26" name="SK-5-img-25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572988" y="4538290"/>
            <a:ext cx="2543477" cy="441619"/>
          </a:xfrm>
          <a:prstGeom prst="rect">
            <a:avLst/>
          </a:prstGeom>
        </p:spPr>
      </p:pic>
      <p:pic>
        <p:nvPicPr>
          <p:cNvPr id="27" name="SK-5-img-26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3116466" y="4538290"/>
            <a:ext cx="4149931" cy="441619"/>
          </a:xfrm>
          <a:prstGeom prst="rect">
            <a:avLst/>
          </a:prstGeom>
        </p:spPr>
      </p:pic>
      <p:pic>
        <p:nvPicPr>
          <p:cNvPr id="28" name="SK-5-img-27" descr="preencoded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572988" y="4979909"/>
            <a:ext cx="6693408" cy="441619"/>
          </a:xfrm>
          <a:prstGeom prst="rect">
            <a:avLst/>
          </a:prstGeom>
        </p:spPr>
      </p:pic>
      <p:pic>
        <p:nvPicPr>
          <p:cNvPr id="29" name="SK-5-img-28" descr="preencoded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572988" y="4979909"/>
            <a:ext cx="2543477" cy="441619"/>
          </a:xfrm>
          <a:prstGeom prst="rect">
            <a:avLst/>
          </a:prstGeom>
        </p:spPr>
      </p:pic>
      <p:pic>
        <p:nvPicPr>
          <p:cNvPr id="30" name="SK-5-img-29" descr="preencoded.png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3116466" y="4979909"/>
            <a:ext cx="4149931" cy="441619"/>
          </a:xfrm>
          <a:prstGeom prst="rect">
            <a:avLst/>
          </a:prstGeom>
        </p:spPr>
      </p:pic>
      <p:pic>
        <p:nvPicPr>
          <p:cNvPr id="31" name="SK-5-img-30" descr="preencoded.png"/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572988" y="5421528"/>
            <a:ext cx="6693408" cy="442197"/>
          </a:xfrm>
          <a:prstGeom prst="rect">
            <a:avLst/>
          </a:prstGeom>
        </p:spPr>
      </p:pic>
      <p:pic>
        <p:nvPicPr>
          <p:cNvPr id="32" name="SK-5-img-31" descr="preencoded.png"/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0582573" y="4066729"/>
            <a:ext cx="889992" cy="1556742"/>
          </a:xfrm>
          <a:prstGeom prst="rect">
            <a:avLst/>
          </a:prstGeom>
        </p:spPr>
      </p:pic>
      <p:pic>
        <p:nvPicPr>
          <p:cNvPr id="33" name="SK-5-img-32" descr="preencoded.png"/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7693075" y="1927027"/>
            <a:ext cx="463153" cy="452586"/>
          </a:xfrm>
          <a:prstGeom prst="rect">
            <a:avLst/>
          </a:prstGeom>
        </p:spPr>
      </p:pic>
      <p:sp>
        <p:nvSpPr>
          <p:cNvPr id="34" name="SK-5-text-33"/>
          <p:cNvSpPr/>
          <p:nvPr/>
        </p:nvSpPr>
        <p:spPr>
          <a:xfrm>
            <a:off x="744439" y="1920180"/>
            <a:ext cx="2281540" cy="4100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b="1" dirty="0">
                <a:solidFill>
                  <a:srgbClr val="FFFFFF"/>
                </a:solidFill>
              </a:rPr>
              <a:t>Test</a:t>
            </a:r>
            <a:endParaRPr lang="en-US" sz="1275" dirty="0"/>
          </a:p>
        </p:txBody>
      </p:sp>
      <p:sp>
        <p:nvSpPr>
          <p:cNvPr id="35" name="SK-5-text-34"/>
          <p:cNvSpPr/>
          <p:nvPr/>
        </p:nvSpPr>
        <p:spPr>
          <a:xfrm>
            <a:off x="3287916" y="1920180"/>
            <a:ext cx="4893836" cy="4100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b="1" dirty="0">
                <a:solidFill>
                  <a:srgbClr val="FFFFFF"/>
                </a:solidFill>
              </a:rPr>
              <a:t>Expected Finding in Rickets</a:t>
            </a:r>
            <a:endParaRPr lang="en-US" sz="1275" dirty="0"/>
          </a:p>
        </p:txBody>
      </p:sp>
      <p:sp>
        <p:nvSpPr>
          <p:cNvPr id="36" name="SK-5-text-35"/>
          <p:cNvSpPr/>
          <p:nvPr/>
        </p:nvSpPr>
        <p:spPr>
          <a:xfrm>
            <a:off x="744439" y="2330194"/>
            <a:ext cx="4507965" cy="44161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30"/>
              </a:lnSpc>
              <a:buNone/>
            </a:pPr>
            <a:r>
              <a:rPr lang="en-US" sz="1275" dirty="0">
                <a:solidFill>
                  <a:srgbClr val="1A1A1A"/>
                </a:solidFill>
              </a:rPr>
              <a:t>25(OH)D — serum vitamin D</a:t>
            </a:r>
            <a:endParaRPr lang="en-US" sz="1275" dirty="0"/>
          </a:p>
        </p:txBody>
      </p:sp>
      <p:sp>
        <p:nvSpPr>
          <p:cNvPr id="37" name="SK-5-text-36"/>
          <p:cNvSpPr/>
          <p:nvPr/>
        </p:nvSpPr>
        <p:spPr>
          <a:xfrm>
            <a:off x="3287916" y="2330194"/>
            <a:ext cx="7627073" cy="44161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30"/>
              </a:lnSpc>
              <a:buNone/>
            </a:pPr>
            <a:r>
              <a:rPr lang="en-US" sz="1275" dirty="0">
                <a:solidFill>
                  <a:srgbClr val="1A1A1A"/>
                </a:solidFill>
              </a:rPr>
              <a:t>Low — below 25 nmol/L confirms deficiency</a:t>
            </a:r>
            <a:endParaRPr lang="en-US" sz="1275" dirty="0"/>
          </a:p>
        </p:txBody>
      </p:sp>
      <p:sp>
        <p:nvSpPr>
          <p:cNvPr id="38" name="SK-5-text-37"/>
          <p:cNvSpPr/>
          <p:nvPr/>
        </p:nvSpPr>
        <p:spPr>
          <a:xfrm>
            <a:off x="744439" y="2771813"/>
            <a:ext cx="3779471" cy="44162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30"/>
              </a:lnSpc>
              <a:buNone/>
            </a:pPr>
            <a:r>
              <a:rPr lang="en-US" sz="1275" dirty="0">
                <a:solidFill>
                  <a:srgbClr val="1A1A1A"/>
                </a:solidFill>
              </a:rPr>
              <a:t>Adjusted serum calcium</a:t>
            </a:r>
            <a:endParaRPr lang="en-US" sz="1275" dirty="0"/>
          </a:p>
        </p:txBody>
      </p:sp>
      <p:sp>
        <p:nvSpPr>
          <p:cNvPr id="39" name="SK-5-text-38"/>
          <p:cNvSpPr/>
          <p:nvPr/>
        </p:nvSpPr>
        <p:spPr>
          <a:xfrm>
            <a:off x="3287916" y="2771813"/>
            <a:ext cx="3887993" cy="44162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30"/>
              </a:lnSpc>
              <a:buNone/>
            </a:pPr>
            <a:r>
              <a:rPr lang="en-US" sz="1275" dirty="0">
                <a:solidFill>
                  <a:srgbClr val="1A1A1A"/>
                </a:solidFill>
              </a:rPr>
              <a:t>Low or low-normal</a:t>
            </a:r>
            <a:endParaRPr lang="en-US" sz="1275" dirty="0"/>
          </a:p>
        </p:txBody>
      </p:sp>
      <p:sp>
        <p:nvSpPr>
          <p:cNvPr id="40" name="SK-5-text-39"/>
          <p:cNvSpPr/>
          <p:nvPr/>
        </p:nvSpPr>
        <p:spPr>
          <a:xfrm>
            <a:off x="744439" y="3213432"/>
            <a:ext cx="2602673" cy="44161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30"/>
              </a:lnSpc>
              <a:buNone/>
            </a:pPr>
            <a:r>
              <a:rPr lang="en-US" sz="1275" dirty="0">
                <a:solidFill>
                  <a:srgbClr val="1A1A1A"/>
                </a:solidFill>
              </a:rPr>
              <a:t>Serum phosphate</a:t>
            </a:r>
            <a:endParaRPr lang="en-US" sz="1275" dirty="0"/>
          </a:p>
        </p:txBody>
      </p:sp>
      <p:sp>
        <p:nvSpPr>
          <p:cNvPr id="41" name="SK-5-text-40"/>
          <p:cNvSpPr/>
          <p:nvPr/>
        </p:nvSpPr>
        <p:spPr>
          <a:xfrm>
            <a:off x="3287916" y="3213432"/>
            <a:ext cx="6676382" cy="44161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30"/>
              </a:lnSpc>
              <a:buNone/>
            </a:pPr>
            <a:r>
              <a:rPr lang="en-US" sz="1275" dirty="0">
                <a:solidFill>
                  <a:srgbClr val="1A1A1A"/>
                </a:solidFill>
              </a:rPr>
              <a:t>Low — PTH drives renal phosphate loss</a:t>
            </a:r>
            <a:endParaRPr lang="en-US" sz="1275" dirty="0"/>
          </a:p>
        </p:txBody>
      </p:sp>
      <p:sp>
        <p:nvSpPr>
          <p:cNvPr id="42" name="SK-5-text-41"/>
          <p:cNvSpPr/>
          <p:nvPr/>
        </p:nvSpPr>
        <p:spPr>
          <a:xfrm>
            <a:off x="744439" y="3655051"/>
            <a:ext cx="4451927" cy="44162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30"/>
              </a:lnSpc>
              <a:buNone/>
            </a:pPr>
            <a:r>
              <a:rPr lang="en-US" sz="1275" dirty="0">
                <a:solidFill>
                  <a:srgbClr val="1A1A1A"/>
                </a:solidFill>
              </a:rPr>
              <a:t>Alkaline phosphatase (ALP)</a:t>
            </a:r>
            <a:endParaRPr lang="en-US" sz="1275" dirty="0"/>
          </a:p>
        </p:txBody>
      </p:sp>
      <p:sp>
        <p:nvSpPr>
          <p:cNvPr id="43" name="SK-5-text-42"/>
          <p:cNvSpPr/>
          <p:nvPr/>
        </p:nvSpPr>
        <p:spPr>
          <a:xfrm>
            <a:off x="3287916" y="3655051"/>
            <a:ext cx="7664947" cy="44162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30"/>
              </a:lnSpc>
              <a:buNone/>
            </a:pPr>
            <a:r>
              <a:rPr lang="en-US" sz="1275" dirty="0">
                <a:solidFill>
                  <a:srgbClr val="D36B1D"/>
                </a:solidFill>
              </a:rPr>
              <a:t>☆ </a:t>
            </a:r>
            <a:r>
              <a:rPr lang="en-US" sz="1275" b="1" dirty="0">
                <a:solidFill>
                  <a:srgbClr val="D36B1D"/>
                </a:solidFill>
              </a:rPr>
              <a:t>Markedly elevated — key diagnostic marker</a:t>
            </a:r>
            <a:endParaRPr lang="en-US" sz="1275" dirty="0"/>
          </a:p>
        </p:txBody>
      </p:sp>
      <p:sp>
        <p:nvSpPr>
          <p:cNvPr id="44" name="SK-5-text-43"/>
          <p:cNvSpPr/>
          <p:nvPr/>
        </p:nvSpPr>
        <p:spPr>
          <a:xfrm>
            <a:off x="744439" y="4096671"/>
            <a:ext cx="4283813" cy="44161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30"/>
              </a:lnSpc>
              <a:buNone/>
            </a:pPr>
            <a:r>
              <a:rPr lang="en-US" sz="1275" dirty="0">
                <a:solidFill>
                  <a:srgbClr val="1A1A1A"/>
                </a:solidFill>
              </a:rPr>
              <a:t>Parathyroid hormone (PTH)</a:t>
            </a:r>
            <a:endParaRPr lang="en-US" sz="1275" dirty="0"/>
          </a:p>
        </p:txBody>
      </p:sp>
      <p:sp>
        <p:nvSpPr>
          <p:cNvPr id="45" name="SK-5-text-44"/>
          <p:cNvSpPr/>
          <p:nvPr/>
        </p:nvSpPr>
        <p:spPr>
          <a:xfrm>
            <a:off x="3287916" y="4096671"/>
            <a:ext cx="7211146" cy="44161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30"/>
              </a:lnSpc>
              <a:buNone/>
            </a:pPr>
            <a:r>
              <a:rPr lang="en-US" sz="1275" dirty="0">
                <a:solidFill>
                  <a:srgbClr val="1A1A1A"/>
                </a:solidFill>
              </a:rPr>
              <a:t>Elevated — secondary hyperparathyroidism</a:t>
            </a:r>
            <a:endParaRPr lang="en-US" sz="1275" dirty="0"/>
          </a:p>
        </p:txBody>
      </p:sp>
      <p:sp>
        <p:nvSpPr>
          <p:cNvPr id="46" name="SK-5-text-45"/>
          <p:cNvSpPr/>
          <p:nvPr/>
        </p:nvSpPr>
        <p:spPr>
          <a:xfrm>
            <a:off x="744439" y="4538290"/>
            <a:ext cx="2281540" cy="44161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30"/>
              </a:lnSpc>
              <a:buNone/>
            </a:pPr>
            <a:r>
              <a:rPr lang="en-US" sz="1275" dirty="0">
                <a:solidFill>
                  <a:srgbClr val="1A1A1A"/>
                </a:solidFill>
              </a:rPr>
              <a:t>Magnesium</a:t>
            </a:r>
            <a:endParaRPr lang="en-US" sz="1275" dirty="0"/>
          </a:p>
        </p:txBody>
      </p:sp>
      <p:sp>
        <p:nvSpPr>
          <p:cNvPr id="47" name="SK-5-text-46"/>
          <p:cNvSpPr/>
          <p:nvPr/>
        </p:nvSpPr>
        <p:spPr>
          <a:xfrm>
            <a:off x="3287916" y="4538290"/>
            <a:ext cx="3887993" cy="44161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30"/>
              </a:lnSpc>
              <a:buNone/>
            </a:pPr>
            <a:r>
              <a:rPr lang="en-US" sz="1275" dirty="0">
                <a:solidFill>
                  <a:srgbClr val="1A1A1A"/>
                </a:solidFill>
              </a:rPr>
              <a:t>May be low</a:t>
            </a:r>
            <a:endParaRPr lang="en-US" sz="1275" dirty="0"/>
          </a:p>
        </p:txBody>
      </p:sp>
      <p:sp>
        <p:nvSpPr>
          <p:cNvPr id="48" name="SK-5-text-47"/>
          <p:cNvSpPr/>
          <p:nvPr/>
        </p:nvSpPr>
        <p:spPr>
          <a:xfrm>
            <a:off x="744439" y="4979909"/>
            <a:ext cx="3275129" cy="44161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30"/>
              </a:lnSpc>
              <a:buNone/>
            </a:pPr>
            <a:r>
              <a:rPr lang="en-US" sz="1275" dirty="0">
                <a:solidFill>
                  <a:srgbClr val="1A1A1A"/>
                </a:solidFill>
              </a:rPr>
              <a:t>U&amp;Es including eGFR</a:t>
            </a:r>
            <a:endParaRPr lang="en-US" sz="1275" dirty="0"/>
          </a:p>
        </p:txBody>
      </p:sp>
      <p:sp>
        <p:nvSpPr>
          <p:cNvPr id="49" name="SK-5-text-48"/>
          <p:cNvSpPr/>
          <p:nvPr/>
        </p:nvSpPr>
        <p:spPr>
          <a:xfrm>
            <a:off x="3287916" y="4979909"/>
            <a:ext cx="3887993" cy="44161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30"/>
              </a:lnSpc>
              <a:buNone/>
            </a:pPr>
            <a:r>
              <a:rPr lang="en-US" sz="1275" dirty="0">
                <a:solidFill>
                  <a:srgbClr val="1A1A1A"/>
                </a:solidFill>
              </a:rPr>
              <a:t>Assess renal function</a:t>
            </a:r>
            <a:endParaRPr lang="en-US" sz="1275" dirty="0"/>
          </a:p>
        </p:txBody>
      </p:sp>
      <p:sp>
        <p:nvSpPr>
          <p:cNvPr id="50" name="SK-5-text-49"/>
          <p:cNvSpPr/>
          <p:nvPr/>
        </p:nvSpPr>
        <p:spPr>
          <a:xfrm>
            <a:off x="744439" y="5421528"/>
            <a:ext cx="3443243" cy="44219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30"/>
              </a:lnSpc>
              <a:buNone/>
            </a:pPr>
            <a:r>
              <a:rPr lang="en-US" sz="1275" dirty="0">
                <a:solidFill>
                  <a:srgbClr val="1A1A1A"/>
                </a:solidFill>
              </a:rPr>
              <a:t>Coeliac screen (TTG)</a:t>
            </a:r>
            <a:endParaRPr lang="en-US" sz="1275" dirty="0"/>
          </a:p>
        </p:txBody>
      </p:sp>
      <p:sp>
        <p:nvSpPr>
          <p:cNvPr id="51" name="SK-5-text-50"/>
          <p:cNvSpPr/>
          <p:nvPr/>
        </p:nvSpPr>
        <p:spPr>
          <a:xfrm>
            <a:off x="3287916" y="5421528"/>
            <a:ext cx="4715581" cy="44219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30"/>
              </a:lnSpc>
              <a:buNone/>
            </a:pPr>
            <a:r>
              <a:rPr lang="en-US" sz="1275" dirty="0">
                <a:solidFill>
                  <a:srgbClr val="1A1A1A"/>
                </a:solidFill>
              </a:rPr>
              <a:t>If malabsorption suspected</a:t>
            </a:r>
            <a:endParaRPr lang="en-US" sz="1275" dirty="0"/>
          </a:p>
        </p:txBody>
      </p:sp>
      <p:sp>
        <p:nvSpPr>
          <p:cNvPr id="52" name="SK-5-text-51"/>
          <p:cNvSpPr/>
          <p:nvPr/>
        </p:nvSpPr>
        <p:spPr>
          <a:xfrm>
            <a:off x="560784" y="438894"/>
            <a:ext cx="619125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7F8C8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Section 4 — Investigations</a:t>
            </a:r>
            <a:endParaRPr lang="en-US" sz="1500" dirty="0"/>
          </a:p>
        </p:txBody>
      </p:sp>
      <p:sp>
        <p:nvSpPr>
          <p:cNvPr id="53" name="SK-5-text-52"/>
          <p:cNvSpPr/>
          <p:nvPr/>
        </p:nvSpPr>
        <p:spPr>
          <a:xfrm>
            <a:off x="572988" y="767953"/>
            <a:ext cx="11619012" cy="5759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200" b="1" dirty="0">
                <a:solidFill>
                  <a:srgbClr val="00214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Investigations &amp; Diagnostic Markers</a:t>
            </a:r>
            <a:endParaRPr lang="en-US" sz="4200" dirty="0"/>
          </a:p>
        </p:txBody>
      </p:sp>
      <p:sp>
        <p:nvSpPr>
          <p:cNvPr id="54" name="SK-5-text-53"/>
          <p:cNvSpPr/>
          <p:nvPr/>
        </p:nvSpPr>
        <p:spPr>
          <a:xfrm>
            <a:off x="572988" y="6062365"/>
            <a:ext cx="11619012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*ALP is the most sensitive marker of active rickets — a normal ALP makes active rickets unlikely.</a:t>
            </a:r>
            <a:endParaRPr lang="en-US" sz="1200" dirty="0"/>
          </a:p>
        </p:txBody>
      </p:sp>
      <p:sp>
        <p:nvSpPr>
          <p:cNvPr id="55" name="SK-5-text-54"/>
          <p:cNvSpPr/>
          <p:nvPr/>
        </p:nvSpPr>
        <p:spPr>
          <a:xfrm>
            <a:off x="8217396" y="2043559"/>
            <a:ext cx="3974604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Why ALP Matters</a:t>
            </a:r>
            <a:endParaRPr lang="en-US" sz="1800" dirty="0"/>
          </a:p>
        </p:txBody>
      </p:sp>
      <p:sp>
        <p:nvSpPr>
          <p:cNvPr id="56" name="SK-5-text-55"/>
          <p:cNvSpPr/>
          <p:nvPr/>
        </p:nvSpPr>
        <p:spPr>
          <a:xfrm>
            <a:off x="7680871" y="2427684"/>
            <a:ext cx="3828157" cy="8914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ALP reflects osteoblast activity at the growth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plate. In rickets, unmineralised osteoid accumula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driving ALP sky-high. It rises before symptoms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appear and falls with successful treatment.</a:t>
            </a:r>
            <a:endParaRPr lang="en-US" sz="1425" dirty="0"/>
          </a:p>
        </p:txBody>
      </p:sp>
      <p:sp>
        <p:nvSpPr>
          <p:cNvPr id="57" name="SK-5-text-56"/>
          <p:cNvSpPr/>
          <p:nvPr/>
        </p:nvSpPr>
        <p:spPr>
          <a:xfrm>
            <a:off x="7693075" y="3902125"/>
            <a:ext cx="449892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Wrist X-Ray Findings</a:t>
            </a:r>
            <a:endParaRPr lang="en-US" sz="1800" dirty="0"/>
          </a:p>
        </p:txBody>
      </p:sp>
      <p:sp>
        <p:nvSpPr>
          <p:cNvPr id="58" name="SK-5-text-57"/>
          <p:cNvSpPr/>
          <p:nvPr/>
        </p:nvSpPr>
        <p:spPr>
          <a:xfrm>
            <a:off x="7693075" y="4251871"/>
            <a:ext cx="2682180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Cupping — concave deformity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of the metaphyseal edge</a:t>
            </a:r>
            <a:endParaRPr lang="en-US" sz="1425" dirty="0"/>
          </a:p>
        </p:txBody>
      </p:sp>
      <p:sp>
        <p:nvSpPr>
          <p:cNvPr id="59" name="SK-5-text-58"/>
          <p:cNvSpPr/>
          <p:nvPr/>
        </p:nvSpPr>
        <p:spPr>
          <a:xfrm>
            <a:off x="7693075" y="4731990"/>
            <a:ext cx="2231082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Fraying — irregular, hazy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metaphyseal margin</a:t>
            </a:r>
            <a:endParaRPr lang="en-US" sz="1425" dirty="0"/>
          </a:p>
        </p:txBody>
      </p:sp>
      <p:sp>
        <p:nvSpPr>
          <p:cNvPr id="60" name="SK-5-text-59"/>
          <p:cNvSpPr/>
          <p:nvPr/>
        </p:nvSpPr>
        <p:spPr>
          <a:xfrm>
            <a:off x="7693075" y="5198269"/>
            <a:ext cx="2755255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Widening — broadened growth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plate zone</a:t>
            </a:r>
            <a:endParaRPr lang="en-US" sz="1425" dirty="0"/>
          </a:p>
        </p:txBody>
      </p:sp>
      <p:sp>
        <p:nvSpPr>
          <p:cNvPr id="61" name="SK-5-text-60"/>
          <p:cNvSpPr/>
          <p:nvPr/>
        </p:nvSpPr>
        <p:spPr>
          <a:xfrm>
            <a:off x="7693075" y="5733157"/>
            <a:ext cx="2938165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2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*X-ray not required before referral — clinical</a:t>
            </a:r>
            <a:endParaRPr lang="en-US" sz="1200" dirty="0"/>
          </a:p>
          <a:p>
            <a:pPr marL="0" indent="0" algn="l">
              <a:lnSpc>
                <a:spcPts val="132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+ biochemical diagnosis sufficient.</a:t>
            </a:r>
            <a:endParaRPr lang="en-US" sz="1200" dirty="0"/>
          </a:p>
        </p:txBody>
      </p:sp>
      <p:sp>
        <p:nvSpPr>
          <p:cNvPr id="62" name="SK-5-text-61"/>
          <p:cNvSpPr/>
          <p:nvPr/>
        </p:nvSpPr>
        <p:spPr>
          <a:xfrm>
            <a:off x="475357" y="6631632"/>
            <a:ext cx="1053465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 — Vitamin D Deficiency in Children</a:t>
            </a:r>
            <a:endParaRPr lang="en-US" sz="1125" dirty="0"/>
          </a:p>
        </p:txBody>
      </p:sp>
      <p:sp>
        <p:nvSpPr>
          <p:cNvPr id="63" name="SK-5-text-62"/>
          <p:cNvSpPr/>
          <p:nvPr/>
        </p:nvSpPr>
        <p:spPr>
          <a:xfrm>
            <a:off x="10204698" y="6645325"/>
            <a:ext cx="1987302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125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542484"/>
            <a:ext cx="12192000" cy="315367"/>
          </a:xfrm>
          <a:prstGeom prst="rect">
            <a:avLst/>
          </a:prstGeom>
        </p:spPr>
      </p:pic>
      <p:pic>
        <p:nvPicPr>
          <p:cNvPr id="4" name="SK-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79" y="1754386"/>
            <a:ext cx="1219200" cy="57150"/>
          </a:xfrm>
          <a:prstGeom prst="rect">
            <a:avLst/>
          </a:prstGeom>
        </p:spPr>
      </p:pic>
      <p:pic>
        <p:nvPicPr>
          <p:cNvPr id="5" name="SK-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4879" y="2029867"/>
            <a:ext cx="10802094" cy="754261"/>
          </a:xfrm>
          <a:prstGeom prst="rect">
            <a:avLst/>
          </a:prstGeom>
        </p:spPr>
      </p:pic>
      <p:pic>
        <p:nvPicPr>
          <p:cNvPr id="6" name="SK-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56463" y="2948880"/>
            <a:ext cx="3840361" cy="54769"/>
          </a:xfrm>
          <a:prstGeom prst="rect">
            <a:avLst/>
          </a:prstGeom>
        </p:spPr>
      </p:pic>
      <p:pic>
        <p:nvPicPr>
          <p:cNvPr id="7" name="SK-6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56463" y="3031182"/>
            <a:ext cx="3840361" cy="3312319"/>
          </a:xfrm>
          <a:prstGeom prst="rect">
            <a:avLst/>
          </a:prstGeom>
        </p:spPr>
      </p:pic>
      <p:pic>
        <p:nvPicPr>
          <p:cNvPr id="8" name="SK-6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094690" y="5554861"/>
            <a:ext cx="1097161" cy="987475"/>
          </a:xfrm>
          <a:prstGeom prst="rect">
            <a:avLst/>
          </a:prstGeom>
        </p:spPr>
      </p:pic>
      <p:pic>
        <p:nvPicPr>
          <p:cNvPr id="9" name="SK-6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0471" y="5047357"/>
            <a:ext cx="6803082" cy="973782"/>
          </a:xfrm>
          <a:prstGeom prst="rect">
            <a:avLst/>
          </a:prstGeom>
        </p:spPr>
      </p:pic>
      <p:pic>
        <p:nvPicPr>
          <p:cNvPr id="10" name="SK-6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0471" y="4018657"/>
            <a:ext cx="6803082" cy="973782"/>
          </a:xfrm>
          <a:prstGeom prst="rect">
            <a:avLst/>
          </a:prstGeom>
        </p:spPr>
      </p:pic>
      <p:pic>
        <p:nvPicPr>
          <p:cNvPr id="11" name="SK-6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471" y="2948880"/>
            <a:ext cx="6803082" cy="987475"/>
          </a:xfrm>
          <a:prstGeom prst="rect">
            <a:avLst/>
          </a:prstGeom>
        </p:spPr>
      </p:pic>
      <p:sp>
        <p:nvSpPr>
          <p:cNvPr id="12" name="SK-6-text-11"/>
          <p:cNvSpPr/>
          <p:nvPr/>
        </p:nvSpPr>
        <p:spPr>
          <a:xfrm>
            <a:off x="670471" y="397669"/>
            <a:ext cx="580453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75757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Section 5 — Management</a:t>
            </a:r>
            <a:endParaRPr lang="en-US" sz="1650" dirty="0"/>
          </a:p>
        </p:txBody>
      </p:sp>
      <p:sp>
        <p:nvSpPr>
          <p:cNvPr id="13" name="SK-6-text-12"/>
          <p:cNvSpPr/>
          <p:nvPr/>
        </p:nvSpPr>
        <p:spPr>
          <a:xfrm>
            <a:off x="670471" y="685800"/>
            <a:ext cx="5693569" cy="10011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3878"/>
              </a:lnSpc>
              <a:buNone/>
            </a:pPr>
            <a:r>
              <a:rPr lang="en-US" sz="3525" b="1" dirty="0">
                <a:solidFill>
                  <a:srgbClr val="00214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Management &amp; Treatment</a:t>
            </a:r>
            <a:endParaRPr lang="en-US" sz="3525" dirty="0"/>
          </a:p>
          <a:p>
            <a:pPr marL="0" indent="0" algn="l">
              <a:lnSpc>
                <a:spcPts val="3878"/>
              </a:lnSpc>
              <a:buNone/>
            </a:pPr>
            <a:r>
              <a:rPr lang="en-US" sz="3525" b="1" dirty="0">
                <a:solidFill>
                  <a:srgbClr val="00214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Loading Doses</a:t>
            </a:r>
            <a:endParaRPr lang="en-US" sz="3525" dirty="0"/>
          </a:p>
        </p:txBody>
      </p:sp>
      <p:sp>
        <p:nvSpPr>
          <p:cNvPr id="14" name="SK-6-text-13"/>
          <p:cNvSpPr/>
          <p:nvPr/>
        </p:nvSpPr>
        <p:spPr>
          <a:xfrm>
            <a:off x="1815554" y="2119015"/>
            <a:ext cx="8255794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9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🏥 All children with clinical or radiological rickets → REFER TO PAEDIATRICS</a:t>
            </a:r>
            <a:endParaRPr lang="en-US" sz="1950" dirty="0"/>
          </a:p>
        </p:txBody>
      </p:sp>
      <p:sp>
        <p:nvSpPr>
          <p:cNvPr id="15" name="SK-6-text-14"/>
          <p:cNvSpPr/>
          <p:nvPr/>
        </p:nvSpPr>
        <p:spPr>
          <a:xfrm>
            <a:off x="1159371" y="2448223"/>
            <a:ext cx="9836646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 not manage confirmed clinical rickets in isolation in primary care. Rule out hypercalcaemia before starting treatment.</a:t>
            </a:r>
            <a:endParaRPr lang="en-US" sz="1500" dirty="0"/>
          </a:p>
        </p:txBody>
      </p:sp>
      <p:sp>
        <p:nvSpPr>
          <p:cNvPr id="16" name="SK-6-text-15"/>
          <p:cNvSpPr/>
          <p:nvPr/>
        </p:nvSpPr>
        <p:spPr>
          <a:xfrm>
            <a:off x="1834604" y="6130975"/>
            <a:ext cx="4718596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00214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After loading: check 25(OH)D, calcium, and ALP at 3–6 months</a:t>
            </a:r>
            <a:endParaRPr lang="en-US" sz="1350" dirty="0"/>
          </a:p>
        </p:txBody>
      </p:sp>
      <p:sp>
        <p:nvSpPr>
          <p:cNvPr id="17" name="SK-6-text-16"/>
          <p:cNvSpPr/>
          <p:nvPr/>
        </p:nvSpPr>
        <p:spPr>
          <a:xfrm>
            <a:off x="7766298" y="3140869"/>
            <a:ext cx="3189923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00214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Practical Points</a:t>
            </a:r>
            <a:endParaRPr lang="en-US" sz="1275" dirty="0"/>
          </a:p>
        </p:txBody>
      </p:sp>
      <p:sp>
        <p:nvSpPr>
          <p:cNvPr id="18" name="SK-6-text-17"/>
          <p:cNvSpPr/>
          <p:nvPr/>
        </p:nvSpPr>
        <p:spPr>
          <a:xfrm>
            <a:off x="7766298" y="3415159"/>
            <a:ext cx="4425702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214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Colecalciferol (D3) ONLY</a:t>
            </a:r>
            <a:endParaRPr lang="en-US" sz="1350" dirty="0"/>
          </a:p>
        </p:txBody>
      </p:sp>
      <p:sp>
        <p:nvSpPr>
          <p:cNvPr id="19" name="SK-6-text-18"/>
          <p:cNvSpPr/>
          <p:nvPr/>
        </p:nvSpPr>
        <p:spPr>
          <a:xfrm>
            <a:off x="7936855" y="3614142"/>
            <a:ext cx="3218557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Ergocalciferol (D2) is no longer recommended for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treating rickets in children — BNF 2024</a:t>
            </a:r>
            <a:endParaRPr lang="en-US" sz="1200" dirty="0"/>
          </a:p>
        </p:txBody>
      </p:sp>
      <p:sp>
        <p:nvSpPr>
          <p:cNvPr id="20" name="SK-6-text-19"/>
          <p:cNvSpPr/>
          <p:nvPr/>
        </p:nvSpPr>
        <p:spPr>
          <a:xfrm>
            <a:off x="7766298" y="4053036"/>
            <a:ext cx="3377565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214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Calcium intake</a:t>
            </a:r>
            <a:endParaRPr lang="en-US" sz="1350" dirty="0"/>
          </a:p>
        </p:txBody>
      </p:sp>
      <p:sp>
        <p:nvSpPr>
          <p:cNvPr id="21" name="SK-6-text-20"/>
          <p:cNvSpPr/>
          <p:nvPr/>
        </p:nvSpPr>
        <p:spPr>
          <a:xfrm>
            <a:off x="7936855" y="4251871"/>
            <a:ext cx="3425875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Ensure adequate dietary calcium (500–1,000 mg/day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by age). Supplement if dietary intake is poor.</a:t>
            </a:r>
            <a:endParaRPr lang="en-US" sz="1200" dirty="0"/>
          </a:p>
        </p:txBody>
      </p:sp>
      <p:sp>
        <p:nvSpPr>
          <p:cNvPr id="22" name="SK-6-text-21"/>
          <p:cNvSpPr/>
          <p:nvPr/>
        </p:nvSpPr>
        <p:spPr>
          <a:xfrm>
            <a:off x="7766298" y="4690765"/>
            <a:ext cx="2966085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214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Preparations</a:t>
            </a:r>
            <a:endParaRPr lang="en-US" sz="1350" dirty="0"/>
          </a:p>
        </p:txBody>
      </p:sp>
      <p:sp>
        <p:nvSpPr>
          <p:cNvPr id="23" name="SK-6-text-22"/>
          <p:cNvSpPr/>
          <p:nvPr/>
        </p:nvSpPr>
        <p:spPr>
          <a:xfrm>
            <a:off x="7936855" y="4882753"/>
            <a:ext cx="3340596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Infant drops (e.g. InVita D3) — can be added to cold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or drink. Not hot — heat degrades vitamin D.</a:t>
            </a:r>
            <a:endParaRPr lang="en-US" sz="1200" dirty="0"/>
          </a:p>
        </p:txBody>
      </p:sp>
      <p:sp>
        <p:nvSpPr>
          <p:cNvPr id="24" name="SK-6-text-23"/>
          <p:cNvSpPr/>
          <p:nvPr/>
        </p:nvSpPr>
        <p:spPr>
          <a:xfrm>
            <a:off x="7766298" y="5321796"/>
            <a:ext cx="4425702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214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Hypercalcaemia check</a:t>
            </a:r>
            <a:endParaRPr lang="en-US" sz="1350" dirty="0"/>
          </a:p>
        </p:txBody>
      </p:sp>
      <p:sp>
        <p:nvSpPr>
          <p:cNvPr id="25" name="SK-6-text-24"/>
          <p:cNvSpPr/>
          <p:nvPr/>
        </p:nvSpPr>
        <p:spPr>
          <a:xfrm>
            <a:off x="7936855" y="5520630"/>
            <a:ext cx="3450282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Exclude before starting treatment. Do not supplement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supplement if hypercalcaemia is present.</a:t>
            </a:r>
            <a:endParaRPr lang="en-US" sz="1200" dirty="0"/>
          </a:p>
        </p:txBody>
      </p:sp>
      <p:sp>
        <p:nvSpPr>
          <p:cNvPr id="26" name="SK-6-text-25"/>
          <p:cNvSpPr/>
          <p:nvPr/>
        </p:nvSpPr>
        <p:spPr>
          <a:xfrm>
            <a:off x="329059" y="6638479"/>
            <a:ext cx="1053465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 — Vitamin D Deficiency in Children</a:t>
            </a:r>
            <a:endParaRPr lang="en-US" sz="1125" dirty="0"/>
          </a:p>
        </p:txBody>
      </p:sp>
      <p:sp>
        <p:nvSpPr>
          <p:cNvPr id="27" name="SK-6-text-26"/>
          <p:cNvSpPr/>
          <p:nvPr/>
        </p:nvSpPr>
        <p:spPr>
          <a:xfrm>
            <a:off x="10262592" y="6645325"/>
            <a:ext cx="1587996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1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125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58165" y="0"/>
            <a:ext cx="1633835" cy="1590973"/>
          </a:xfrm>
          <a:prstGeom prst="rect">
            <a:avLst/>
          </a:prstGeom>
        </p:spPr>
      </p:pic>
      <p:pic>
        <p:nvPicPr>
          <p:cNvPr id="4" name="SK-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" y="1988790"/>
            <a:ext cx="2096988" cy="82153"/>
          </a:xfrm>
          <a:prstGeom prst="rect">
            <a:avLst/>
          </a:prstGeom>
        </p:spPr>
      </p:pic>
      <p:pic>
        <p:nvPicPr>
          <p:cNvPr id="5" name="SK-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655" y="2345382"/>
            <a:ext cx="2121396" cy="2516832"/>
          </a:xfrm>
          <a:prstGeom prst="rect">
            <a:avLst/>
          </a:prstGeom>
        </p:spPr>
      </p:pic>
      <p:pic>
        <p:nvPicPr>
          <p:cNvPr id="6" name="SK-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77294" y="2345382"/>
            <a:ext cx="2121396" cy="2516832"/>
          </a:xfrm>
          <a:prstGeom prst="rect">
            <a:avLst/>
          </a:prstGeom>
        </p:spPr>
      </p:pic>
      <p:pic>
        <p:nvPicPr>
          <p:cNvPr id="7" name="SK-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32784" y="2345382"/>
            <a:ext cx="2121396" cy="2516832"/>
          </a:xfrm>
          <a:prstGeom prst="rect">
            <a:avLst/>
          </a:prstGeom>
        </p:spPr>
      </p:pic>
      <p:pic>
        <p:nvPicPr>
          <p:cNvPr id="8" name="SK-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88275" y="2345382"/>
            <a:ext cx="2121396" cy="2516832"/>
          </a:xfrm>
          <a:prstGeom prst="rect">
            <a:avLst/>
          </a:prstGeom>
        </p:spPr>
      </p:pic>
      <p:pic>
        <p:nvPicPr>
          <p:cNvPr id="9" name="SK-7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643765" y="2345382"/>
            <a:ext cx="2121396" cy="2516832"/>
          </a:xfrm>
          <a:prstGeom prst="rect">
            <a:avLst/>
          </a:prstGeom>
        </p:spPr>
      </p:pic>
      <p:pic>
        <p:nvPicPr>
          <p:cNvPr id="10" name="SK-7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" y="5054203"/>
            <a:ext cx="10972800" cy="589657"/>
          </a:xfrm>
          <a:prstGeom prst="rect">
            <a:avLst/>
          </a:prstGeom>
        </p:spPr>
      </p:pic>
      <p:pic>
        <p:nvPicPr>
          <p:cNvPr id="11" name="SK-7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9600" y="5794921"/>
            <a:ext cx="10972800" cy="617190"/>
          </a:xfrm>
          <a:prstGeom prst="rect">
            <a:avLst/>
          </a:prstGeom>
        </p:spPr>
      </p:pic>
      <p:pic>
        <p:nvPicPr>
          <p:cNvPr id="12" name="SK-7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5829300"/>
            <a:ext cx="304800" cy="671959"/>
          </a:xfrm>
          <a:prstGeom prst="rect">
            <a:avLst/>
          </a:prstGeom>
        </p:spPr>
      </p:pic>
      <p:pic>
        <p:nvPicPr>
          <p:cNvPr id="13" name="SK-7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0157" y="5904607"/>
            <a:ext cx="463153" cy="610344"/>
          </a:xfrm>
          <a:prstGeom prst="rect">
            <a:avLst/>
          </a:prstGeom>
        </p:spPr>
      </p:pic>
      <p:pic>
        <p:nvPicPr>
          <p:cNvPr id="14" name="SK-7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43694" y="5143500"/>
            <a:ext cx="438894" cy="390823"/>
          </a:xfrm>
          <a:prstGeom prst="rect">
            <a:avLst/>
          </a:prstGeom>
        </p:spPr>
      </p:pic>
      <p:pic>
        <p:nvPicPr>
          <p:cNvPr id="15" name="SK-7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387459" y="2455069"/>
            <a:ext cx="426690" cy="781794"/>
          </a:xfrm>
          <a:prstGeom prst="rect">
            <a:avLst/>
          </a:prstGeom>
        </p:spPr>
      </p:pic>
      <p:pic>
        <p:nvPicPr>
          <p:cNvPr id="16" name="SK-7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095357" y="2455069"/>
            <a:ext cx="536377" cy="781794"/>
          </a:xfrm>
          <a:prstGeom prst="rect">
            <a:avLst/>
          </a:prstGeom>
        </p:spPr>
      </p:pic>
      <p:pic>
        <p:nvPicPr>
          <p:cNvPr id="17" name="SK-7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876479" y="2455069"/>
            <a:ext cx="487561" cy="781794"/>
          </a:xfrm>
          <a:prstGeom prst="rect">
            <a:avLst/>
          </a:prstGeom>
        </p:spPr>
      </p:pic>
      <p:pic>
        <p:nvPicPr>
          <p:cNvPr id="18" name="SK-7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572173" y="2455069"/>
            <a:ext cx="621655" cy="781794"/>
          </a:xfrm>
          <a:prstGeom prst="rect">
            <a:avLst/>
          </a:prstGeom>
        </p:spPr>
      </p:pic>
      <p:pic>
        <p:nvPicPr>
          <p:cNvPr id="19" name="SK-7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377553" y="2441377"/>
            <a:ext cx="536377" cy="781794"/>
          </a:xfrm>
          <a:prstGeom prst="rect">
            <a:avLst/>
          </a:prstGeom>
        </p:spPr>
      </p:pic>
      <p:sp>
        <p:nvSpPr>
          <p:cNvPr id="20" name="SK-7-text-19"/>
          <p:cNvSpPr/>
          <p:nvPr/>
        </p:nvSpPr>
        <p:spPr>
          <a:xfrm>
            <a:off x="572988" y="438894"/>
            <a:ext cx="706183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88888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SECTION 6 — SUPPLEMENTATION</a:t>
            </a:r>
            <a:endParaRPr lang="en-US" sz="1650" dirty="0"/>
          </a:p>
        </p:txBody>
      </p:sp>
      <p:sp>
        <p:nvSpPr>
          <p:cNvPr id="21" name="SK-7-text-20"/>
          <p:cNvSpPr/>
          <p:nvPr/>
        </p:nvSpPr>
        <p:spPr>
          <a:xfrm>
            <a:off x="585192" y="740569"/>
            <a:ext cx="6863953" cy="10903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4208"/>
              </a:lnSpc>
              <a:buNone/>
            </a:pPr>
            <a:r>
              <a:rPr lang="en-US" sz="3825" b="1" dirty="0">
                <a:solidFill>
                  <a:srgbClr val="001B5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Universal Supplementation</a:t>
            </a:r>
            <a:endParaRPr lang="en-US" sz="3825" dirty="0"/>
          </a:p>
          <a:p>
            <a:pPr marL="0" indent="0" algn="l">
              <a:lnSpc>
                <a:spcPts val="4208"/>
              </a:lnSpc>
              <a:buNone/>
            </a:pPr>
            <a:r>
              <a:rPr lang="en-US" sz="3825" b="1" dirty="0">
                <a:solidFill>
                  <a:srgbClr val="001B5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Recommendations</a:t>
            </a:r>
            <a:endParaRPr lang="en-US" sz="3825" dirty="0"/>
          </a:p>
        </p:txBody>
      </p:sp>
      <p:sp>
        <p:nvSpPr>
          <p:cNvPr id="22" name="SK-7-text-21"/>
          <p:cNvSpPr/>
          <p:nvPr/>
        </p:nvSpPr>
        <p:spPr>
          <a:xfrm>
            <a:off x="8473380" y="1940719"/>
            <a:ext cx="371862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88888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NG247 (Jan 2025) | SACN 2016/2024</a:t>
            </a:r>
            <a:endParaRPr lang="en-US" sz="1350" dirty="0"/>
          </a:p>
        </p:txBody>
      </p:sp>
      <p:sp>
        <p:nvSpPr>
          <p:cNvPr id="23" name="SK-7-text-22"/>
          <p:cNvSpPr/>
          <p:nvPr/>
        </p:nvSpPr>
        <p:spPr>
          <a:xfrm>
            <a:off x="707082" y="3319165"/>
            <a:ext cx="1877467" cy="5348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063"/>
              </a:lnSpc>
              <a:buNone/>
            </a:pPr>
            <a:r>
              <a:rPr lang="en-US" sz="18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Breastfed Infants</a:t>
            </a:r>
            <a:endParaRPr lang="en-US" sz="1875" dirty="0"/>
          </a:p>
          <a:p>
            <a:pPr marL="0" indent="0" algn="ctr">
              <a:lnSpc>
                <a:spcPts val="2063"/>
              </a:lnSpc>
              <a:buNone/>
            </a:pPr>
            <a:r>
              <a:rPr lang="en-US" sz="18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0–1 Year</a:t>
            </a:r>
            <a:endParaRPr lang="en-US" sz="1875" dirty="0"/>
          </a:p>
        </p:txBody>
      </p:sp>
      <p:sp>
        <p:nvSpPr>
          <p:cNvPr id="24" name="SK-7-text-23"/>
          <p:cNvSpPr/>
          <p:nvPr/>
        </p:nvSpPr>
        <p:spPr>
          <a:xfrm>
            <a:off x="743694" y="3929509"/>
            <a:ext cx="1816596" cy="5485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E68A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8.5–10 mcg/day</a:t>
            </a:r>
            <a:endParaRPr lang="en-US" sz="1800" dirty="0"/>
          </a:p>
          <a:p>
            <a:pPr marL="0" indent="0" algn="ctr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E68A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(340–400 IU)</a:t>
            </a:r>
            <a:endParaRPr lang="en-US" sz="1800" dirty="0"/>
          </a:p>
        </p:txBody>
      </p:sp>
      <p:sp>
        <p:nvSpPr>
          <p:cNvPr id="25" name="SK-7-text-24"/>
          <p:cNvSpPr/>
          <p:nvPr/>
        </p:nvSpPr>
        <p:spPr>
          <a:xfrm>
            <a:off x="810518" y="4526161"/>
            <a:ext cx="168280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Year-round, from birth</a:t>
            </a:r>
            <a:endParaRPr lang="en-US" sz="1350" dirty="0"/>
          </a:p>
        </p:txBody>
      </p:sp>
      <p:sp>
        <p:nvSpPr>
          <p:cNvPr id="26" name="SK-7-text-25"/>
          <p:cNvSpPr/>
          <p:nvPr/>
        </p:nvSpPr>
        <p:spPr>
          <a:xfrm>
            <a:off x="3182094" y="3332857"/>
            <a:ext cx="1414165" cy="5622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063"/>
              </a:lnSpc>
              <a:buNone/>
            </a:pPr>
            <a:r>
              <a:rPr lang="en-US" sz="18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Formula-Fed</a:t>
            </a:r>
            <a:endParaRPr lang="en-US" sz="1875" dirty="0"/>
          </a:p>
          <a:p>
            <a:pPr marL="0" indent="0" algn="ctr">
              <a:lnSpc>
                <a:spcPts val="2063"/>
              </a:lnSpc>
              <a:buNone/>
            </a:pPr>
            <a:r>
              <a:rPr lang="en-US" sz="18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&lt; 500 ml/day</a:t>
            </a:r>
            <a:endParaRPr lang="en-US" sz="1875" dirty="0"/>
          </a:p>
        </p:txBody>
      </p:sp>
      <p:sp>
        <p:nvSpPr>
          <p:cNvPr id="27" name="SK-7-text-26"/>
          <p:cNvSpPr/>
          <p:nvPr/>
        </p:nvSpPr>
        <p:spPr>
          <a:xfrm>
            <a:off x="2925068" y="3943350"/>
            <a:ext cx="1928217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950" b="1" dirty="0">
                <a:solidFill>
                  <a:srgbClr val="E68A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8.5–10 mcg/day</a:t>
            </a:r>
            <a:endParaRPr lang="en-US" sz="1950" dirty="0"/>
          </a:p>
        </p:txBody>
      </p:sp>
      <p:sp>
        <p:nvSpPr>
          <p:cNvPr id="28" name="SK-7-text-27"/>
          <p:cNvSpPr/>
          <p:nvPr/>
        </p:nvSpPr>
        <p:spPr>
          <a:xfrm>
            <a:off x="3431828" y="4306788"/>
            <a:ext cx="926902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Year-round</a:t>
            </a:r>
            <a:endParaRPr lang="en-US" sz="1350" dirty="0"/>
          </a:p>
        </p:txBody>
      </p:sp>
      <p:sp>
        <p:nvSpPr>
          <p:cNvPr id="29" name="SK-7-text-28"/>
          <p:cNvSpPr/>
          <p:nvPr/>
        </p:nvSpPr>
        <p:spPr>
          <a:xfrm>
            <a:off x="2875657" y="4533007"/>
            <a:ext cx="202689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If &gt;500 ml/day: not required</a:t>
            </a:r>
            <a:endParaRPr lang="en-US" sz="1200" dirty="0"/>
          </a:p>
        </p:txBody>
      </p:sp>
      <p:sp>
        <p:nvSpPr>
          <p:cNvPr id="30" name="SK-7-text-29"/>
          <p:cNvSpPr/>
          <p:nvPr/>
        </p:nvSpPr>
        <p:spPr>
          <a:xfrm>
            <a:off x="5589984" y="3332857"/>
            <a:ext cx="1072604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7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Children</a:t>
            </a:r>
            <a:endParaRPr lang="en-US" sz="1725" dirty="0"/>
          </a:p>
        </p:txBody>
      </p:sp>
      <p:sp>
        <p:nvSpPr>
          <p:cNvPr id="31" name="SK-7-text-30"/>
          <p:cNvSpPr/>
          <p:nvPr/>
        </p:nvSpPr>
        <p:spPr>
          <a:xfrm>
            <a:off x="5553521" y="3620988"/>
            <a:ext cx="1170236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7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1–4 Years</a:t>
            </a:r>
            <a:endParaRPr lang="en-US" sz="1725" dirty="0"/>
          </a:p>
        </p:txBody>
      </p:sp>
      <p:sp>
        <p:nvSpPr>
          <p:cNvPr id="32" name="SK-7-text-31"/>
          <p:cNvSpPr/>
          <p:nvPr/>
        </p:nvSpPr>
        <p:spPr>
          <a:xfrm>
            <a:off x="5412284" y="3943350"/>
            <a:ext cx="1440507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950" b="1" dirty="0">
                <a:solidFill>
                  <a:srgbClr val="E68A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10 mcg/day</a:t>
            </a:r>
            <a:endParaRPr lang="en-US" sz="1950" dirty="0"/>
          </a:p>
        </p:txBody>
      </p:sp>
      <p:sp>
        <p:nvSpPr>
          <p:cNvPr id="33" name="SK-7-text-32"/>
          <p:cNvSpPr/>
          <p:nvPr/>
        </p:nvSpPr>
        <p:spPr>
          <a:xfrm>
            <a:off x="5702201" y="4238179"/>
            <a:ext cx="83626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(400 IU)</a:t>
            </a:r>
            <a:endParaRPr lang="en-US" sz="1650" dirty="0"/>
          </a:p>
        </p:txBody>
      </p:sp>
      <p:sp>
        <p:nvSpPr>
          <p:cNvPr id="34" name="SK-7-text-33"/>
          <p:cNvSpPr/>
          <p:nvPr/>
        </p:nvSpPr>
        <p:spPr>
          <a:xfrm>
            <a:off x="5675114" y="4533007"/>
            <a:ext cx="902494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Year-round</a:t>
            </a:r>
            <a:endParaRPr lang="en-US" sz="1350" dirty="0"/>
          </a:p>
        </p:txBody>
      </p:sp>
      <p:sp>
        <p:nvSpPr>
          <p:cNvPr id="35" name="SK-7-text-34"/>
          <p:cNvSpPr/>
          <p:nvPr/>
        </p:nvSpPr>
        <p:spPr>
          <a:xfrm>
            <a:off x="7845623" y="3332857"/>
            <a:ext cx="1035993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7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Children</a:t>
            </a:r>
            <a:endParaRPr lang="en-US" sz="1725" dirty="0"/>
          </a:p>
        </p:txBody>
      </p:sp>
      <p:sp>
        <p:nvSpPr>
          <p:cNvPr id="36" name="SK-7-text-35"/>
          <p:cNvSpPr/>
          <p:nvPr/>
        </p:nvSpPr>
        <p:spPr>
          <a:xfrm>
            <a:off x="7833420" y="3620988"/>
            <a:ext cx="1072604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7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5+ Years</a:t>
            </a:r>
            <a:endParaRPr lang="en-US" sz="1725" dirty="0"/>
          </a:p>
        </p:txBody>
      </p:sp>
      <p:sp>
        <p:nvSpPr>
          <p:cNvPr id="37" name="SK-7-text-36"/>
          <p:cNvSpPr/>
          <p:nvPr/>
        </p:nvSpPr>
        <p:spPr>
          <a:xfrm>
            <a:off x="7655570" y="3943350"/>
            <a:ext cx="1428304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950" b="1" dirty="0">
                <a:solidFill>
                  <a:srgbClr val="E68A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10 mcg/day</a:t>
            </a:r>
            <a:endParaRPr lang="en-US" sz="1950" dirty="0"/>
          </a:p>
        </p:txBody>
      </p:sp>
      <p:sp>
        <p:nvSpPr>
          <p:cNvPr id="38" name="SK-7-text-37"/>
          <p:cNvSpPr/>
          <p:nvPr/>
        </p:nvSpPr>
        <p:spPr>
          <a:xfrm>
            <a:off x="7571184" y="4306788"/>
            <a:ext cx="1597075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530"/>
              </a:lnSpc>
              <a:buNone/>
            </a:pPr>
            <a:r>
              <a:rPr lang="en-US" sz="12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Oct–March minimum</a:t>
            </a:r>
            <a:endParaRPr lang="en-US" sz="1275" dirty="0"/>
          </a:p>
          <a:p>
            <a:pPr marL="0" indent="0" algn="ctr">
              <a:lnSpc>
                <a:spcPts val="1530"/>
              </a:lnSpc>
              <a:buNone/>
            </a:pPr>
            <a:r>
              <a:rPr lang="en-US" sz="12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Year-round if high risk</a:t>
            </a:r>
            <a:endParaRPr lang="en-US" sz="1275" dirty="0"/>
          </a:p>
        </p:txBody>
      </p:sp>
      <p:sp>
        <p:nvSpPr>
          <p:cNvPr id="39" name="SK-7-text-38"/>
          <p:cNvSpPr/>
          <p:nvPr/>
        </p:nvSpPr>
        <p:spPr>
          <a:xfrm>
            <a:off x="9930408" y="3346698"/>
            <a:ext cx="1352996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7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Pregnant &amp;</a:t>
            </a:r>
            <a:endParaRPr lang="en-US" sz="1725" dirty="0"/>
          </a:p>
        </p:txBody>
      </p:sp>
      <p:sp>
        <p:nvSpPr>
          <p:cNvPr id="40" name="SK-7-text-39"/>
          <p:cNvSpPr/>
          <p:nvPr/>
        </p:nvSpPr>
        <p:spPr>
          <a:xfrm>
            <a:off x="9784110" y="3620988"/>
            <a:ext cx="1645593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7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Breastfeeding</a:t>
            </a:r>
            <a:endParaRPr lang="en-US" sz="1725" dirty="0"/>
          </a:p>
        </p:txBody>
      </p:sp>
      <p:sp>
        <p:nvSpPr>
          <p:cNvPr id="41" name="SK-7-text-40"/>
          <p:cNvSpPr/>
          <p:nvPr/>
        </p:nvSpPr>
        <p:spPr>
          <a:xfrm>
            <a:off x="9886652" y="3943350"/>
            <a:ext cx="1452711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950" b="1" dirty="0">
                <a:solidFill>
                  <a:srgbClr val="E68A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10 mcg/day</a:t>
            </a:r>
            <a:endParaRPr lang="en-US" sz="1950" dirty="0"/>
          </a:p>
        </p:txBody>
      </p:sp>
      <p:sp>
        <p:nvSpPr>
          <p:cNvPr id="42" name="SK-7-text-41"/>
          <p:cNvSpPr/>
          <p:nvPr/>
        </p:nvSpPr>
        <p:spPr>
          <a:xfrm>
            <a:off x="10149632" y="4526161"/>
            <a:ext cx="914698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Year-round</a:t>
            </a:r>
            <a:endParaRPr lang="en-US" sz="1350" dirty="0"/>
          </a:p>
        </p:txBody>
      </p:sp>
      <p:sp>
        <p:nvSpPr>
          <p:cNvPr id="43" name="SK-7-text-42"/>
          <p:cNvSpPr/>
          <p:nvPr/>
        </p:nvSpPr>
        <p:spPr>
          <a:xfrm>
            <a:off x="1255663" y="5211961"/>
            <a:ext cx="10936337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Premature Infants &lt; 37 weeks Double dose Healthy Start drops (10 drops/day) for 6 months if exclusively breastfed</a:t>
            </a:r>
            <a:endParaRPr lang="en-US" sz="1500" dirty="0"/>
          </a:p>
        </p:txBody>
      </p:sp>
      <p:sp>
        <p:nvSpPr>
          <p:cNvPr id="44" name="SK-7-text-43"/>
          <p:cNvSpPr/>
          <p:nvPr/>
        </p:nvSpPr>
        <p:spPr>
          <a:xfrm>
            <a:off x="1414165" y="5993755"/>
            <a:ext cx="6661785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Healthy Start Vitamins</a:t>
            </a:r>
            <a:endParaRPr lang="en-US" sz="1950" dirty="0"/>
          </a:p>
        </p:txBody>
      </p:sp>
      <p:sp>
        <p:nvSpPr>
          <p:cNvPr id="45" name="SK-7-text-44"/>
          <p:cNvSpPr/>
          <p:nvPr/>
        </p:nvSpPr>
        <p:spPr>
          <a:xfrm>
            <a:off x="1463873" y="6556326"/>
            <a:ext cx="1077783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Free for eligible families (benefits/low income) | All pregnant women in Bradford qualify</a:t>
            </a:r>
            <a:endParaRPr lang="en-US" sz="1200" dirty="0"/>
          </a:p>
        </p:txBody>
      </p:sp>
      <p:sp>
        <p:nvSpPr>
          <p:cNvPr id="46" name="SK-7-text-45"/>
          <p:cNvSpPr/>
          <p:nvPr/>
        </p:nvSpPr>
        <p:spPr>
          <a:xfrm>
            <a:off x="6985992" y="5904607"/>
            <a:ext cx="5206008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Infant drops: 5 drops/day = 300 IU (7.5 mcg) vitamin D3</a:t>
            </a:r>
            <a:endParaRPr lang="en-US" sz="1350" dirty="0"/>
          </a:p>
        </p:txBody>
      </p:sp>
      <p:sp>
        <p:nvSpPr>
          <p:cNvPr id="47" name="SK-7-text-46"/>
          <p:cNvSpPr/>
          <p:nvPr/>
        </p:nvSpPr>
        <p:spPr>
          <a:xfrm>
            <a:off x="6985992" y="6130975"/>
            <a:ext cx="4559796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Women's tablets: 400 IU vit D + 70 mg vit C + 400 mcg folic acid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www.healthystart.nhs.uk</a:t>
            </a:r>
            <a:endParaRPr lang="en-US" sz="1275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655" y="1556742"/>
            <a:ext cx="1255663" cy="109686"/>
          </a:xfrm>
          <a:prstGeom prst="rect">
            <a:avLst/>
          </a:prstGeom>
        </p:spPr>
      </p:pic>
      <p:pic>
        <p:nvPicPr>
          <p:cNvPr id="4" name="SK-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42484"/>
            <a:ext cx="12192000" cy="315367"/>
          </a:xfrm>
          <a:prstGeom prst="rect">
            <a:avLst/>
          </a:prstGeom>
        </p:spPr>
      </p:pic>
      <p:pic>
        <p:nvPicPr>
          <p:cNvPr id="5" name="SK-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87459" y="4704457"/>
            <a:ext cx="1804392" cy="1837879"/>
          </a:xfrm>
          <a:prstGeom prst="rect">
            <a:avLst/>
          </a:prstGeom>
        </p:spPr>
      </p:pic>
      <p:pic>
        <p:nvPicPr>
          <p:cNvPr id="6" name="SK-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1655" y="2311003"/>
            <a:ext cx="3986659" cy="1200150"/>
          </a:xfrm>
          <a:prstGeom prst="rect">
            <a:avLst/>
          </a:prstGeom>
        </p:spPr>
      </p:pic>
      <p:pic>
        <p:nvPicPr>
          <p:cNvPr id="7" name="SK-8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1655" y="2311003"/>
            <a:ext cx="121890" cy="1200150"/>
          </a:xfrm>
          <a:prstGeom prst="rect">
            <a:avLst/>
          </a:prstGeom>
        </p:spPr>
      </p:pic>
      <p:pic>
        <p:nvPicPr>
          <p:cNvPr id="8" name="SK-8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91373" y="2311003"/>
            <a:ext cx="3986659" cy="1200150"/>
          </a:xfrm>
          <a:prstGeom prst="rect">
            <a:avLst/>
          </a:prstGeom>
        </p:spPr>
      </p:pic>
      <p:pic>
        <p:nvPicPr>
          <p:cNvPr id="9" name="SK-8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91373" y="2311003"/>
            <a:ext cx="121890" cy="1200150"/>
          </a:xfrm>
          <a:prstGeom prst="rect">
            <a:avLst/>
          </a:prstGeom>
        </p:spPr>
      </p:pic>
      <p:pic>
        <p:nvPicPr>
          <p:cNvPr id="10" name="SK-8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1655" y="3689598"/>
            <a:ext cx="3986659" cy="1200150"/>
          </a:xfrm>
          <a:prstGeom prst="rect">
            <a:avLst/>
          </a:prstGeom>
        </p:spPr>
      </p:pic>
      <p:pic>
        <p:nvPicPr>
          <p:cNvPr id="11" name="SK-8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1655" y="3689598"/>
            <a:ext cx="121890" cy="1200150"/>
          </a:xfrm>
          <a:prstGeom prst="rect">
            <a:avLst/>
          </a:prstGeom>
        </p:spPr>
      </p:pic>
      <p:pic>
        <p:nvPicPr>
          <p:cNvPr id="12" name="SK-8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91373" y="3689598"/>
            <a:ext cx="3986659" cy="1200150"/>
          </a:xfrm>
          <a:prstGeom prst="rect">
            <a:avLst/>
          </a:prstGeom>
        </p:spPr>
      </p:pic>
      <p:pic>
        <p:nvPicPr>
          <p:cNvPr id="13" name="SK-8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91373" y="3689598"/>
            <a:ext cx="121890" cy="1200150"/>
          </a:xfrm>
          <a:prstGeom prst="rect">
            <a:avLst/>
          </a:prstGeom>
        </p:spPr>
      </p:pic>
      <p:pic>
        <p:nvPicPr>
          <p:cNvPr id="14" name="SK-8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1655" y="5068044"/>
            <a:ext cx="3986659" cy="1200150"/>
          </a:xfrm>
          <a:prstGeom prst="rect">
            <a:avLst/>
          </a:prstGeom>
        </p:spPr>
      </p:pic>
      <p:pic>
        <p:nvPicPr>
          <p:cNvPr id="15" name="SK-8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1655" y="5068044"/>
            <a:ext cx="121890" cy="1200150"/>
          </a:xfrm>
          <a:prstGeom prst="rect">
            <a:avLst/>
          </a:prstGeom>
        </p:spPr>
      </p:pic>
      <p:pic>
        <p:nvPicPr>
          <p:cNvPr id="16" name="SK-8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791373" y="5068044"/>
            <a:ext cx="3986659" cy="1200150"/>
          </a:xfrm>
          <a:prstGeom prst="rect">
            <a:avLst/>
          </a:prstGeom>
        </p:spPr>
      </p:pic>
      <p:pic>
        <p:nvPicPr>
          <p:cNvPr id="17" name="SK-8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791373" y="5068044"/>
            <a:ext cx="121890" cy="1200150"/>
          </a:xfrm>
          <a:prstGeom prst="rect">
            <a:avLst/>
          </a:prstGeom>
        </p:spPr>
      </p:pic>
      <p:pic>
        <p:nvPicPr>
          <p:cNvPr id="18" name="SK-8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132957" y="5136505"/>
            <a:ext cx="365671" cy="335905"/>
          </a:xfrm>
          <a:prstGeom prst="rect">
            <a:avLst/>
          </a:prstGeom>
        </p:spPr>
      </p:pic>
      <p:pic>
        <p:nvPicPr>
          <p:cNvPr id="19" name="SK-8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704957" y="1097161"/>
            <a:ext cx="3084463" cy="2434530"/>
          </a:xfrm>
          <a:prstGeom prst="rect">
            <a:avLst/>
          </a:prstGeom>
        </p:spPr>
      </p:pic>
      <p:sp>
        <p:nvSpPr>
          <p:cNvPr id="20" name="SK-8-text-19"/>
          <p:cNvSpPr/>
          <p:nvPr/>
        </p:nvSpPr>
        <p:spPr>
          <a:xfrm>
            <a:off x="597396" y="548580"/>
            <a:ext cx="6068378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Section 7 — Prevention</a:t>
            </a:r>
            <a:endParaRPr lang="en-US" sz="1725" dirty="0"/>
          </a:p>
        </p:txBody>
      </p:sp>
      <p:sp>
        <p:nvSpPr>
          <p:cNvPr id="21" name="SK-8-text-20"/>
          <p:cNvSpPr/>
          <p:nvPr/>
        </p:nvSpPr>
        <p:spPr>
          <a:xfrm>
            <a:off x="609600" y="891480"/>
            <a:ext cx="11582400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75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Primary Prevention in Primary Care</a:t>
            </a:r>
            <a:endParaRPr lang="en-US" sz="3750" dirty="0"/>
          </a:p>
        </p:txBody>
      </p:sp>
      <p:sp>
        <p:nvSpPr>
          <p:cNvPr id="22" name="SK-8-text-21"/>
          <p:cNvSpPr/>
          <p:nvPr/>
        </p:nvSpPr>
        <p:spPr>
          <a:xfrm>
            <a:off x="585192" y="1865263"/>
            <a:ext cx="11606808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GPs and health visitors have a vital role in preventing rickets before it develops.</a:t>
            </a:r>
            <a:endParaRPr lang="en-US" sz="1725" dirty="0"/>
          </a:p>
        </p:txBody>
      </p:sp>
      <p:sp>
        <p:nvSpPr>
          <p:cNvPr id="23" name="SK-8-text-22"/>
          <p:cNvSpPr/>
          <p:nvPr/>
        </p:nvSpPr>
        <p:spPr>
          <a:xfrm>
            <a:off x="828973" y="2496294"/>
            <a:ext cx="889254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Pregnant &amp; Breastfeeding Mothers</a:t>
            </a:r>
            <a:endParaRPr lang="en-US" sz="1800" dirty="0"/>
          </a:p>
        </p:txBody>
      </p:sp>
      <p:sp>
        <p:nvSpPr>
          <p:cNvPr id="24" name="SK-8-text-23"/>
          <p:cNvSpPr/>
          <p:nvPr/>
        </p:nvSpPr>
        <p:spPr>
          <a:xfrm>
            <a:off x="828973" y="2804815"/>
            <a:ext cx="3511153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Advise 400 IU vitamin D daily throughout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pregnancy and breastfeeding — year-round.</a:t>
            </a:r>
            <a:endParaRPr lang="en-US" sz="1350" dirty="0"/>
          </a:p>
        </p:txBody>
      </p:sp>
      <p:sp>
        <p:nvSpPr>
          <p:cNvPr id="25" name="SK-8-text-24"/>
          <p:cNvSpPr/>
          <p:nvPr/>
        </p:nvSpPr>
        <p:spPr>
          <a:xfrm>
            <a:off x="4998690" y="2461915"/>
            <a:ext cx="6149340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Dietary Calcium Advice</a:t>
            </a:r>
            <a:endParaRPr lang="en-US" sz="1800" dirty="0"/>
          </a:p>
        </p:txBody>
      </p:sp>
      <p:sp>
        <p:nvSpPr>
          <p:cNvPr id="26" name="SK-8-text-25"/>
          <p:cNvSpPr/>
          <p:nvPr/>
        </p:nvSpPr>
        <p:spPr>
          <a:xfrm>
            <a:off x="4998690" y="2770584"/>
            <a:ext cx="3340596" cy="6514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Encourage oily fish, eggs, dairy or fortified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alternatives. Advise vegan families on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calcium-rich plant sources.</a:t>
            </a:r>
            <a:endParaRPr lang="en-US" sz="1350" dirty="0"/>
          </a:p>
        </p:txBody>
      </p:sp>
      <p:sp>
        <p:nvSpPr>
          <p:cNvPr id="27" name="SK-8-text-26"/>
          <p:cNvSpPr/>
          <p:nvPr/>
        </p:nvSpPr>
        <p:spPr>
          <a:xfrm>
            <a:off x="841177" y="3833515"/>
            <a:ext cx="477774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Breastfed Infants</a:t>
            </a:r>
            <a:endParaRPr lang="en-US" sz="1800" dirty="0"/>
          </a:p>
        </p:txBody>
      </p:sp>
      <p:sp>
        <p:nvSpPr>
          <p:cNvPr id="28" name="SK-8-text-27"/>
          <p:cNvSpPr/>
          <p:nvPr/>
        </p:nvSpPr>
        <p:spPr>
          <a:xfrm>
            <a:off x="828973" y="4135338"/>
            <a:ext cx="3730675" cy="6788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Start vitamin D drops from birth (or from 1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month if mother was supplemented throughout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pregnancy — use clinical judgement).</a:t>
            </a:r>
            <a:endParaRPr lang="en-US" sz="1350" dirty="0"/>
          </a:p>
        </p:txBody>
      </p:sp>
      <p:sp>
        <p:nvSpPr>
          <p:cNvPr id="29" name="SK-8-text-28"/>
          <p:cNvSpPr/>
          <p:nvPr/>
        </p:nvSpPr>
        <p:spPr>
          <a:xfrm>
            <a:off x="4998690" y="3833515"/>
            <a:ext cx="477774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Safe Sun Exposure</a:t>
            </a:r>
            <a:endParaRPr lang="en-US" sz="1800" dirty="0"/>
          </a:p>
        </p:txBody>
      </p:sp>
      <p:sp>
        <p:nvSpPr>
          <p:cNvPr id="30" name="SK-8-text-29"/>
          <p:cNvSpPr/>
          <p:nvPr/>
        </p:nvSpPr>
        <p:spPr>
          <a:xfrm>
            <a:off x="4998690" y="4135338"/>
            <a:ext cx="3681859" cy="6651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10–20 minutes of face and forearm exposure,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11am–3pm, April–September. No need for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sunburn — short regular exposure is sufficient.</a:t>
            </a:r>
            <a:endParaRPr lang="en-US" sz="1350" dirty="0"/>
          </a:p>
        </p:txBody>
      </p:sp>
      <p:sp>
        <p:nvSpPr>
          <p:cNvPr id="31" name="SK-8-text-30"/>
          <p:cNvSpPr/>
          <p:nvPr/>
        </p:nvSpPr>
        <p:spPr>
          <a:xfrm>
            <a:off x="841177" y="5205115"/>
            <a:ext cx="614934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Healthy Start Vitamins</a:t>
            </a:r>
            <a:endParaRPr lang="en-US" sz="1800" dirty="0"/>
          </a:p>
        </p:txBody>
      </p:sp>
      <p:sp>
        <p:nvSpPr>
          <p:cNvPr id="32" name="SK-8-text-31"/>
          <p:cNvSpPr/>
          <p:nvPr/>
        </p:nvSpPr>
        <p:spPr>
          <a:xfrm>
            <a:off x="828973" y="5506938"/>
            <a:ext cx="3620988" cy="6651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Ensure all eligible families are registered. Free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drops for infants, free tablets for mothers.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Raise at every booking and weigh-in visit.</a:t>
            </a:r>
            <a:endParaRPr lang="en-US" sz="1350" dirty="0"/>
          </a:p>
        </p:txBody>
      </p:sp>
      <p:sp>
        <p:nvSpPr>
          <p:cNvPr id="33" name="SK-8-text-32"/>
          <p:cNvSpPr/>
          <p:nvPr/>
        </p:nvSpPr>
        <p:spPr>
          <a:xfrm>
            <a:off x="4998690" y="5205115"/>
            <a:ext cx="719331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Proactive High-Risk Outreach</a:t>
            </a:r>
            <a:endParaRPr lang="en-US" sz="1800" dirty="0"/>
          </a:p>
        </p:txBody>
      </p:sp>
      <p:sp>
        <p:nvSpPr>
          <p:cNvPr id="34" name="SK-8-text-33"/>
          <p:cNvSpPr/>
          <p:nvPr/>
        </p:nvSpPr>
        <p:spPr>
          <a:xfrm>
            <a:off x="4986486" y="5506938"/>
            <a:ext cx="3755082" cy="6719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Actively seek out South Asian, African, and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African-Caribbean families. Antenatal visits and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health visitor contacts are golden opportunities.</a:t>
            </a:r>
            <a:endParaRPr lang="en-US" sz="1350" dirty="0"/>
          </a:p>
        </p:txBody>
      </p:sp>
      <p:sp>
        <p:nvSpPr>
          <p:cNvPr id="35" name="SK-8-text-34"/>
          <p:cNvSpPr/>
          <p:nvPr/>
        </p:nvSpPr>
        <p:spPr>
          <a:xfrm>
            <a:off x="597396" y="6638479"/>
            <a:ext cx="1053465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 — Vitamin D Deficiency in Children</a:t>
            </a:r>
            <a:endParaRPr lang="en-US" sz="1125" dirty="0"/>
          </a:p>
        </p:txBody>
      </p:sp>
      <p:sp>
        <p:nvSpPr>
          <p:cNvPr id="36" name="SK-8-text-35"/>
          <p:cNvSpPr/>
          <p:nvPr/>
        </p:nvSpPr>
        <p:spPr>
          <a:xfrm>
            <a:off x="10107067" y="6645325"/>
            <a:ext cx="2084933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125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46" y="0"/>
            <a:ext cx="95250" cy="6549330"/>
          </a:xfrm>
          <a:prstGeom prst="rect">
            <a:avLst/>
          </a:prstGeom>
        </p:spPr>
      </p:pic>
      <p:pic>
        <p:nvPicPr>
          <p:cNvPr id="4" name="SK-1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655" y="1392436"/>
            <a:ext cx="1816596" cy="95250"/>
          </a:xfrm>
          <a:prstGeom prst="rect">
            <a:avLst/>
          </a:prstGeom>
        </p:spPr>
      </p:pic>
      <p:pic>
        <p:nvPicPr>
          <p:cNvPr id="5" name="SK-10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655" y="2139553"/>
            <a:ext cx="3499098" cy="1200150"/>
          </a:xfrm>
          <a:prstGeom prst="rect">
            <a:avLst/>
          </a:prstGeom>
        </p:spPr>
      </p:pic>
      <p:pic>
        <p:nvPicPr>
          <p:cNvPr id="6" name="SK-10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42792" y="2139553"/>
            <a:ext cx="3499098" cy="1200150"/>
          </a:xfrm>
          <a:prstGeom prst="rect">
            <a:avLst/>
          </a:prstGeom>
        </p:spPr>
      </p:pic>
      <p:pic>
        <p:nvPicPr>
          <p:cNvPr id="7" name="SK-10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75984" y="2139553"/>
            <a:ext cx="3499098" cy="1200150"/>
          </a:xfrm>
          <a:prstGeom prst="rect">
            <a:avLst/>
          </a:prstGeom>
        </p:spPr>
      </p:pic>
      <p:pic>
        <p:nvPicPr>
          <p:cNvPr id="8" name="SK-10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1655" y="3483769"/>
            <a:ext cx="3499098" cy="1378446"/>
          </a:xfrm>
          <a:prstGeom prst="rect">
            <a:avLst/>
          </a:prstGeom>
        </p:spPr>
      </p:pic>
      <p:pic>
        <p:nvPicPr>
          <p:cNvPr id="9" name="SK-10-img-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42792" y="3483769"/>
            <a:ext cx="3499098" cy="1378446"/>
          </a:xfrm>
          <a:prstGeom prst="rect">
            <a:avLst/>
          </a:prstGeom>
        </p:spPr>
      </p:pic>
      <p:pic>
        <p:nvPicPr>
          <p:cNvPr id="10" name="SK-10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75984" y="3483769"/>
            <a:ext cx="3499098" cy="1378446"/>
          </a:xfrm>
          <a:prstGeom prst="rect">
            <a:avLst/>
          </a:prstGeom>
        </p:spPr>
      </p:pic>
      <p:pic>
        <p:nvPicPr>
          <p:cNvPr id="11" name="SK-10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1655" y="5006280"/>
            <a:ext cx="3499098" cy="1378446"/>
          </a:xfrm>
          <a:prstGeom prst="rect">
            <a:avLst/>
          </a:prstGeom>
        </p:spPr>
      </p:pic>
      <p:pic>
        <p:nvPicPr>
          <p:cNvPr id="12" name="SK-10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42792" y="5006280"/>
            <a:ext cx="3499098" cy="1378446"/>
          </a:xfrm>
          <a:prstGeom prst="rect">
            <a:avLst/>
          </a:prstGeom>
        </p:spPr>
      </p:pic>
      <p:pic>
        <p:nvPicPr>
          <p:cNvPr id="13" name="SK-10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302180" y="4841677"/>
            <a:ext cx="1889671" cy="1707505"/>
          </a:xfrm>
          <a:prstGeom prst="rect">
            <a:avLst/>
          </a:prstGeom>
        </p:spPr>
      </p:pic>
      <p:pic>
        <p:nvPicPr>
          <p:cNvPr id="14" name="SK-10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6549330"/>
            <a:ext cx="12192000" cy="308521"/>
          </a:xfrm>
          <a:prstGeom prst="rect">
            <a:avLst/>
          </a:prstGeom>
        </p:spPr>
      </p:pic>
      <p:pic>
        <p:nvPicPr>
          <p:cNvPr id="15" name="SK-10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472565" y="6549330"/>
            <a:ext cx="719286" cy="308521"/>
          </a:xfrm>
          <a:prstGeom prst="rect">
            <a:avLst/>
          </a:prstGeom>
        </p:spPr>
      </p:pic>
      <p:sp>
        <p:nvSpPr>
          <p:cNvPr id="16" name="SK-10-text-15"/>
          <p:cNvSpPr/>
          <p:nvPr/>
        </p:nvSpPr>
        <p:spPr>
          <a:xfrm>
            <a:off x="597396" y="411361"/>
            <a:ext cx="7220903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75757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Section 9 — Clinical Practice</a:t>
            </a:r>
            <a:endParaRPr lang="en-US" sz="1575" dirty="0"/>
          </a:p>
        </p:txBody>
      </p:sp>
      <p:sp>
        <p:nvSpPr>
          <p:cNvPr id="17" name="SK-10-text-16"/>
          <p:cNvSpPr/>
          <p:nvPr/>
        </p:nvSpPr>
        <p:spPr>
          <a:xfrm>
            <a:off x="609600" y="767953"/>
            <a:ext cx="11582400" cy="5348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9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Top Tips for Clinical Practice</a:t>
            </a:r>
            <a:endParaRPr lang="en-US" sz="3900" dirty="0"/>
          </a:p>
        </p:txBody>
      </p:sp>
      <p:sp>
        <p:nvSpPr>
          <p:cNvPr id="18" name="SK-10-text-17"/>
          <p:cNvSpPr/>
          <p:nvPr/>
        </p:nvSpPr>
        <p:spPr>
          <a:xfrm>
            <a:off x="597396" y="1659582"/>
            <a:ext cx="11594604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75757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High-yield clinical pearls every GP trainee must know</a:t>
            </a:r>
            <a:endParaRPr lang="en-US" sz="1950" dirty="0"/>
          </a:p>
        </p:txBody>
      </p:sp>
      <p:sp>
        <p:nvSpPr>
          <p:cNvPr id="19" name="SK-10-text-18"/>
          <p:cNvSpPr/>
          <p:nvPr/>
        </p:nvSpPr>
        <p:spPr>
          <a:xfrm>
            <a:off x="780157" y="2304157"/>
            <a:ext cx="2852886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8"/>
              </a:lnSpc>
              <a:buNone/>
            </a:pPr>
            <a:r>
              <a:rPr lang="en-US" sz="17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01 Refer ALL Clinical</a:t>
            </a:r>
            <a:endParaRPr lang="en-US" sz="1725" dirty="0"/>
          </a:p>
          <a:p>
            <a:pPr marL="0" indent="0" algn="l">
              <a:lnSpc>
                <a:spcPts val="1898"/>
              </a:lnSpc>
              <a:buNone/>
            </a:pPr>
            <a:r>
              <a:rPr lang="en-US" sz="17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Rickets to Paediatrics</a:t>
            </a:r>
            <a:endParaRPr lang="en-US" sz="1725" dirty="0"/>
          </a:p>
        </p:txBody>
      </p:sp>
      <p:sp>
        <p:nvSpPr>
          <p:cNvPr id="20" name="SK-10-text-19"/>
          <p:cNvSpPr/>
          <p:nvPr/>
        </p:nvSpPr>
        <p:spPr>
          <a:xfrm>
            <a:off x="1475184" y="2846040"/>
            <a:ext cx="2413992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Never manage confirmed rickets in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isolation in primary care.</a:t>
            </a:r>
            <a:endParaRPr lang="en-US" sz="1200" dirty="0"/>
          </a:p>
        </p:txBody>
      </p:sp>
      <p:sp>
        <p:nvSpPr>
          <p:cNvPr id="21" name="SK-10-text-20"/>
          <p:cNvSpPr/>
          <p:nvPr/>
        </p:nvSpPr>
        <p:spPr>
          <a:xfrm>
            <a:off x="4340275" y="2304157"/>
            <a:ext cx="2438400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8"/>
              </a:lnSpc>
              <a:buNone/>
            </a:pPr>
            <a:r>
              <a:rPr lang="en-US" sz="17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02 ALP is the Most</a:t>
            </a:r>
            <a:endParaRPr lang="en-US" sz="1725" dirty="0"/>
          </a:p>
          <a:p>
            <a:pPr marL="0" indent="0" algn="l">
              <a:lnSpc>
                <a:spcPts val="1898"/>
              </a:lnSpc>
              <a:buNone/>
            </a:pPr>
            <a:r>
              <a:rPr lang="en-US" sz="17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Sensitive Marker</a:t>
            </a:r>
            <a:endParaRPr lang="en-US" sz="1725" dirty="0"/>
          </a:p>
        </p:txBody>
      </p:sp>
      <p:sp>
        <p:nvSpPr>
          <p:cNvPr id="22" name="SK-10-text-21"/>
          <p:cNvSpPr/>
          <p:nvPr/>
        </p:nvSpPr>
        <p:spPr>
          <a:xfrm>
            <a:off x="5035153" y="2846040"/>
            <a:ext cx="2389584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Markedly raised ALP is the key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biochemical flag for active rickets.</a:t>
            </a:r>
            <a:endParaRPr lang="en-US" sz="1200" dirty="0"/>
          </a:p>
        </p:txBody>
      </p:sp>
      <p:sp>
        <p:nvSpPr>
          <p:cNvPr id="23" name="SK-10-text-22"/>
          <p:cNvSpPr/>
          <p:nvPr/>
        </p:nvSpPr>
        <p:spPr>
          <a:xfrm>
            <a:off x="8205192" y="2317998"/>
            <a:ext cx="2913757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8"/>
              </a:lnSpc>
              <a:buNone/>
            </a:pPr>
            <a:r>
              <a:rPr lang="en-US" sz="17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06 Age-Specific Loading</a:t>
            </a:r>
            <a:endParaRPr lang="en-US" sz="1725" dirty="0"/>
          </a:p>
          <a:p>
            <a:pPr marL="0" indent="0" algn="l">
              <a:lnSpc>
                <a:spcPts val="1898"/>
              </a:lnSpc>
              <a:buNone/>
            </a:pPr>
            <a:r>
              <a:rPr lang="en-US" sz="17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Doses Matter</a:t>
            </a:r>
            <a:endParaRPr lang="en-US" sz="1725" dirty="0"/>
          </a:p>
        </p:txBody>
      </p:sp>
      <p:sp>
        <p:nvSpPr>
          <p:cNvPr id="24" name="SK-10-text-23"/>
          <p:cNvSpPr/>
          <p:nvPr/>
        </p:nvSpPr>
        <p:spPr>
          <a:xfrm>
            <a:off x="8936682" y="2846040"/>
            <a:ext cx="2487067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1–6m: 3,000 IU/day · 6m–12yr: 6,000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IU/day · 12–18yr: 10,000 IU/day</a:t>
            </a:r>
            <a:endParaRPr lang="en-US" sz="1200" dirty="0"/>
          </a:p>
        </p:txBody>
      </p:sp>
      <p:sp>
        <p:nvSpPr>
          <p:cNvPr id="25" name="SK-10-text-24"/>
          <p:cNvSpPr/>
          <p:nvPr/>
        </p:nvSpPr>
        <p:spPr>
          <a:xfrm>
            <a:off x="767953" y="3655219"/>
            <a:ext cx="2816275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8"/>
              </a:lnSpc>
              <a:buNone/>
            </a:pPr>
            <a:r>
              <a:rPr lang="en-US" sz="17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03 Colecalciferol D3 —</a:t>
            </a:r>
            <a:endParaRPr lang="en-US" sz="1725" dirty="0"/>
          </a:p>
          <a:p>
            <a:pPr marL="0" indent="0" algn="l">
              <a:lnSpc>
                <a:spcPts val="1898"/>
              </a:lnSpc>
              <a:buNone/>
            </a:pPr>
            <a:r>
              <a:rPr lang="en-US" sz="17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Not Ergocalciferol D2</a:t>
            </a:r>
            <a:endParaRPr lang="en-US" sz="1725" dirty="0"/>
          </a:p>
        </p:txBody>
      </p:sp>
      <p:sp>
        <p:nvSpPr>
          <p:cNvPr id="26" name="SK-10-text-25"/>
          <p:cNvSpPr/>
          <p:nvPr/>
        </p:nvSpPr>
        <p:spPr>
          <a:xfrm>
            <a:off x="1475184" y="4183261"/>
            <a:ext cx="2450455" cy="5622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D3 is first-line treatment in children.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D2 is no longer recommended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(BNF 2024).</a:t>
            </a:r>
            <a:endParaRPr lang="en-US" sz="1200" dirty="0"/>
          </a:p>
        </p:txBody>
      </p:sp>
      <p:sp>
        <p:nvSpPr>
          <p:cNvPr id="27" name="SK-10-text-26"/>
          <p:cNvSpPr/>
          <p:nvPr/>
        </p:nvSpPr>
        <p:spPr>
          <a:xfrm>
            <a:off x="4340275" y="3655219"/>
            <a:ext cx="3011388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8"/>
              </a:lnSpc>
              <a:buNone/>
            </a:pPr>
            <a:r>
              <a:rPr lang="en-US" sz="17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04 Breastfed Infants</a:t>
            </a:r>
            <a:endParaRPr lang="en-US" sz="1725" dirty="0"/>
          </a:p>
          <a:p>
            <a:pPr marL="0" indent="0" algn="l">
              <a:lnSpc>
                <a:spcPts val="1898"/>
              </a:lnSpc>
              <a:buNone/>
            </a:pPr>
            <a:r>
              <a:rPr lang="en-US" sz="17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Need Drops from Birth</a:t>
            </a:r>
            <a:endParaRPr lang="en-US" sz="1725" dirty="0"/>
          </a:p>
        </p:txBody>
      </p:sp>
      <p:sp>
        <p:nvSpPr>
          <p:cNvPr id="28" name="SK-10-text-27"/>
          <p:cNvSpPr/>
          <p:nvPr/>
        </p:nvSpPr>
        <p:spPr>
          <a:xfrm>
            <a:off x="5035153" y="4190107"/>
            <a:ext cx="2121396" cy="5691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Breast milk contains negligible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vitamin D — supplement from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day one.</a:t>
            </a:r>
            <a:endParaRPr lang="en-US" sz="1200" dirty="0"/>
          </a:p>
        </p:txBody>
      </p:sp>
      <p:sp>
        <p:nvSpPr>
          <p:cNvPr id="29" name="SK-10-text-28"/>
          <p:cNvSpPr/>
          <p:nvPr/>
        </p:nvSpPr>
        <p:spPr>
          <a:xfrm>
            <a:off x="8217396" y="3655219"/>
            <a:ext cx="2901553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8"/>
              </a:lnSpc>
              <a:buNone/>
            </a:pPr>
            <a:r>
              <a:rPr lang="en-US" sz="17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07 Register Families for</a:t>
            </a:r>
            <a:endParaRPr lang="en-US" sz="1725" dirty="0"/>
          </a:p>
          <a:p>
            <a:pPr marL="0" indent="0" algn="l">
              <a:lnSpc>
                <a:spcPts val="1898"/>
              </a:lnSpc>
              <a:buNone/>
            </a:pPr>
            <a:r>
              <a:rPr lang="en-US" sz="17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Healthy Start</a:t>
            </a:r>
            <a:endParaRPr lang="en-US" sz="1725" dirty="0"/>
          </a:p>
        </p:txBody>
      </p:sp>
      <p:sp>
        <p:nvSpPr>
          <p:cNvPr id="30" name="SK-10-text-29"/>
          <p:cNvSpPr/>
          <p:nvPr/>
        </p:nvSpPr>
        <p:spPr>
          <a:xfrm>
            <a:off x="8936682" y="4190107"/>
            <a:ext cx="2389584" cy="5554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Under 37 weeks and exclusively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breastfed → double-dose Healthy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Start drops for 6 months.</a:t>
            </a:r>
            <a:endParaRPr lang="en-US" sz="1200" dirty="0"/>
          </a:p>
        </p:txBody>
      </p:sp>
      <p:sp>
        <p:nvSpPr>
          <p:cNvPr id="31" name="SK-10-text-30"/>
          <p:cNvSpPr/>
          <p:nvPr/>
        </p:nvSpPr>
        <p:spPr>
          <a:xfrm>
            <a:off x="767953" y="5184577"/>
            <a:ext cx="2645569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8"/>
              </a:lnSpc>
              <a:buNone/>
            </a:pPr>
            <a:r>
              <a:rPr lang="en-US" sz="17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05 Seizures in Infants?</a:t>
            </a:r>
            <a:endParaRPr lang="en-US" sz="1725" dirty="0"/>
          </a:p>
          <a:p>
            <a:pPr marL="0" indent="0" algn="l">
              <a:lnSpc>
                <a:spcPts val="1898"/>
              </a:lnSpc>
              <a:buNone/>
            </a:pPr>
            <a:r>
              <a:rPr lang="en-US" sz="17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Think Calcium</a:t>
            </a:r>
            <a:endParaRPr lang="en-US" sz="1725" dirty="0"/>
          </a:p>
        </p:txBody>
      </p:sp>
      <p:sp>
        <p:nvSpPr>
          <p:cNvPr id="32" name="SK-10-text-31"/>
          <p:cNvSpPr/>
          <p:nvPr/>
        </p:nvSpPr>
        <p:spPr>
          <a:xfrm>
            <a:off x="1475184" y="5726311"/>
            <a:ext cx="2426196" cy="5554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Hypocalcaemic convulsions can be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presenting sign of vitamin D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deficiency rickets.</a:t>
            </a:r>
            <a:endParaRPr lang="en-US" sz="1200" dirty="0"/>
          </a:p>
        </p:txBody>
      </p:sp>
      <p:sp>
        <p:nvSpPr>
          <p:cNvPr id="33" name="SK-10-text-32"/>
          <p:cNvSpPr/>
          <p:nvPr/>
        </p:nvSpPr>
        <p:spPr>
          <a:xfrm>
            <a:off x="4340275" y="5184577"/>
            <a:ext cx="2743200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8"/>
              </a:lnSpc>
              <a:buNone/>
            </a:pPr>
            <a:r>
              <a:rPr lang="en-US" sz="17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08 Register Families for</a:t>
            </a:r>
            <a:endParaRPr lang="en-US" sz="1725" dirty="0"/>
          </a:p>
          <a:p>
            <a:pPr marL="0" indent="0" algn="l">
              <a:lnSpc>
                <a:spcPts val="1898"/>
              </a:lnSpc>
              <a:buNone/>
            </a:pPr>
            <a:r>
              <a:rPr lang="en-US" sz="17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Premature Infants</a:t>
            </a:r>
            <a:endParaRPr lang="en-US" sz="1725" dirty="0"/>
          </a:p>
        </p:txBody>
      </p:sp>
      <p:sp>
        <p:nvSpPr>
          <p:cNvPr id="34" name="SK-10-text-33"/>
          <p:cNvSpPr/>
          <p:nvPr/>
        </p:nvSpPr>
        <p:spPr>
          <a:xfrm>
            <a:off x="5035153" y="5726311"/>
            <a:ext cx="2291953" cy="5691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Free vitamin D drops for eligible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families — raise at every booking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and weigh-in visit.</a:t>
            </a:r>
            <a:endParaRPr lang="en-US" sz="1200" dirty="0"/>
          </a:p>
        </p:txBody>
      </p:sp>
      <p:sp>
        <p:nvSpPr>
          <p:cNvPr id="35" name="SK-10-text-34"/>
          <p:cNvSpPr/>
          <p:nvPr/>
        </p:nvSpPr>
        <p:spPr>
          <a:xfrm>
            <a:off x="8156377" y="5184577"/>
            <a:ext cx="3352800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8"/>
              </a:lnSpc>
              <a:buNone/>
            </a:pPr>
            <a:r>
              <a:rPr lang="en-US" sz="17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10 No Response to Treatment?</a:t>
            </a:r>
            <a:endParaRPr lang="en-US" sz="1725" dirty="0"/>
          </a:p>
          <a:p>
            <a:pPr marL="0" indent="0" algn="l">
              <a:lnSpc>
                <a:spcPts val="1898"/>
              </a:lnSpc>
              <a:buNone/>
            </a:pPr>
            <a:r>
              <a:rPr lang="en-US" sz="17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Suspect XLH</a:t>
            </a:r>
            <a:endParaRPr lang="en-US" sz="1725" dirty="0"/>
          </a:p>
        </p:txBody>
      </p:sp>
      <p:sp>
        <p:nvSpPr>
          <p:cNvPr id="36" name="SK-10-text-35"/>
          <p:cNvSpPr/>
          <p:nvPr/>
        </p:nvSpPr>
        <p:spPr>
          <a:xfrm>
            <a:off x="8790384" y="5726311"/>
            <a:ext cx="1682353" cy="5691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X-linked hypophosphata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vitamin D alone — refer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to endocrinology.</a:t>
            </a:r>
            <a:endParaRPr lang="en-US" sz="1200" dirty="0"/>
          </a:p>
        </p:txBody>
      </p:sp>
      <p:sp>
        <p:nvSpPr>
          <p:cNvPr id="37" name="SK-10-text-36"/>
          <p:cNvSpPr/>
          <p:nvPr/>
        </p:nvSpPr>
        <p:spPr>
          <a:xfrm>
            <a:off x="670471" y="6645325"/>
            <a:ext cx="983742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 — Vitamin D Deficiency in Children</a:t>
            </a:r>
            <a:endParaRPr lang="en-US" sz="1050" dirty="0"/>
          </a:p>
        </p:txBody>
      </p:sp>
      <p:sp>
        <p:nvSpPr>
          <p:cNvPr id="38" name="SK-10-text-37"/>
          <p:cNvSpPr/>
          <p:nvPr/>
        </p:nvSpPr>
        <p:spPr>
          <a:xfrm>
            <a:off x="9972973" y="6645325"/>
            <a:ext cx="2219027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050" dirty="0"/>
          </a:p>
        </p:txBody>
      </p:sp>
      <p:sp>
        <p:nvSpPr>
          <p:cNvPr id="39" name="SK-10-text-38"/>
          <p:cNvSpPr/>
          <p:nvPr/>
        </p:nvSpPr>
        <p:spPr>
          <a:xfrm>
            <a:off x="11643271" y="6652171"/>
            <a:ext cx="548729" cy="1439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10 / 15</a:t>
            </a:r>
            <a:endParaRPr lang="en-US" sz="10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2650</Words>
  <Application>Microsoft Office PowerPoint</Application>
  <PresentationFormat>Widescreen</PresentationFormat>
  <Paragraphs>446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Roboto</vt:lpstr>
      <vt:lpstr>Montserrat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Ramesh Mehay</cp:lastModifiedBy>
  <cp:revision>2</cp:revision>
  <dcterms:created xsi:type="dcterms:W3CDTF">2026-06-04T10:57:35Z</dcterms:created>
  <dcterms:modified xsi:type="dcterms:W3CDTF">2026-06-04T20:26:23Z</dcterms:modified>
</cp:coreProperties>
</file>