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4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</p:sldIdLst>
  <p:sldSz cx="12192000" cy="6858000"/>
  <p:notesSz cx="6858000" cy="12192000"/>
  <p:embeddedFontLst>
    <p:embeddedFont>
      <p:font typeface="Inter" panose="020B0604020202020204" charset="0"/>
      <p:regular r:id="rId26"/>
      <p:bold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922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2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27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2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12" Type="http://schemas.openxmlformats.org/officeDocument/2006/relationships/image" Target="../media/image124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3.png"/><Relationship Id="rId5" Type="http://schemas.openxmlformats.org/officeDocument/2006/relationships/image" Target="../media/image2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2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.png"/><Relationship Id="rId7" Type="http://schemas.openxmlformats.org/officeDocument/2006/relationships/image" Target="../media/image13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11" Type="http://schemas.openxmlformats.org/officeDocument/2006/relationships/image" Target="../media/image133.png"/><Relationship Id="rId5" Type="http://schemas.openxmlformats.org/officeDocument/2006/relationships/image" Target="../media/image27.png"/><Relationship Id="rId10" Type="http://schemas.openxmlformats.org/officeDocument/2006/relationships/image" Target="../media/image132.png"/><Relationship Id="rId4" Type="http://schemas.openxmlformats.org/officeDocument/2006/relationships/image" Target="../media/image2.png"/><Relationship Id="rId9" Type="http://schemas.openxmlformats.org/officeDocument/2006/relationships/image" Target="../media/image1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27.png"/><Relationship Id="rId10" Type="http://schemas.openxmlformats.org/officeDocument/2006/relationships/image" Target="../media/image138.png"/><Relationship Id="rId4" Type="http://schemas.openxmlformats.org/officeDocument/2006/relationships/image" Target="../media/image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11" Type="http://schemas.openxmlformats.org/officeDocument/2006/relationships/image" Target="../media/image148.png"/><Relationship Id="rId5" Type="http://schemas.openxmlformats.org/officeDocument/2006/relationships/image" Target="../media/image8.png"/><Relationship Id="rId10" Type="http://schemas.openxmlformats.org/officeDocument/2006/relationships/image" Target="../media/image147.png"/><Relationship Id="rId4" Type="http://schemas.openxmlformats.org/officeDocument/2006/relationships/image" Target="../media/image2.png"/><Relationship Id="rId9" Type="http://schemas.openxmlformats.org/officeDocument/2006/relationships/image" Target="../media/image146.png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26" Type="http://schemas.openxmlformats.org/officeDocument/2006/relationships/image" Target="../media/image171.png"/><Relationship Id="rId3" Type="http://schemas.openxmlformats.org/officeDocument/2006/relationships/image" Target="../media/image102.png"/><Relationship Id="rId21" Type="http://schemas.openxmlformats.org/officeDocument/2006/relationships/image" Target="../media/image166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5" Type="http://schemas.openxmlformats.org/officeDocument/2006/relationships/image" Target="../media/image17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61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24" Type="http://schemas.openxmlformats.org/officeDocument/2006/relationships/image" Target="../media/image169.png"/><Relationship Id="rId5" Type="http://schemas.openxmlformats.org/officeDocument/2006/relationships/image" Target="../media/image27.png"/><Relationship Id="rId15" Type="http://schemas.openxmlformats.org/officeDocument/2006/relationships/image" Target="../media/image160.png"/><Relationship Id="rId23" Type="http://schemas.openxmlformats.org/officeDocument/2006/relationships/image" Target="../media/image168.png"/><Relationship Id="rId10" Type="http://schemas.openxmlformats.org/officeDocument/2006/relationships/image" Target="../media/image155.png"/><Relationship Id="rId19" Type="http://schemas.openxmlformats.org/officeDocument/2006/relationships/image" Target="../media/image164.png"/><Relationship Id="rId4" Type="http://schemas.openxmlformats.org/officeDocument/2006/relationships/image" Target="../media/image2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3" Type="http://schemas.openxmlformats.org/officeDocument/2006/relationships/image" Target="../media/image1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76.png"/><Relationship Id="rId5" Type="http://schemas.openxmlformats.org/officeDocument/2006/relationships/image" Target="../media/image27.png"/><Relationship Id="rId15" Type="http://schemas.openxmlformats.org/officeDocument/2006/relationships/image" Target="../media/image69.png"/><Relationship Id="rId10" Type="http://schemas.openxmlformats.org/officeDocument/2006/relationships/image" Target="../media/image175.png"/><Relationship Id="rId4" Type="http://schemas.openxmlformats.org/officeDocument/2006/relationships/image" Target="../media/image2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3" Type="http://schemas.openxmlformats.org/officeDocument/2006/relationships/image" Target="../media/image1.png"/><Relationship Id="rId21" Type="http://schemas.openxmlformats.org/officeDocument/2006/relationships/image" Target="../media/image195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0.png"/><Relationship Id="rId20" Type="http://schemas.openxmlformats.org/officeDocument/2006/relationships/image" Target="../media/image1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24" Type="http://schemas.openxmlformats.org/officeDocument/2006/relationships/image" Target="../media/image45.png"/><Relationship Id="rId5" Type="http://schemas.openxmlformats.org/officeDocument/2006/relationships/image" Target="../media/image27.png"/><Relationship Id="rId15" Type="http://schemas.openxmlformats.org/officeDocument/2006/relationships/image" Target="../media/image189.png"/><Relationship Id="rId23" Type="http://schemas.openxmlformats.org/officeDocument/2006/relationships/image" Target="../media/image197.png"/><Relationship Id="rId10" Type="http://schemas.openxmlformats.org/officeDocument/2006/relationships/image" Target="../media/image184.png"/><Relationship Id="rId19" Type="http://schemas.openxmlformats.org/officeDocument/2006/relationships/image" Target="../media/image193.png"/><Relationship Id="rId4" Type="http://schemas.openxmlformats.org/officeDocument/2006/relationships/image" Target="../media/image2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Relationship Id="rId22" Type="http://schemas.openxmlformats.org/officeDocument/2006/relationships/image" Target="../media/image19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5.png"/><Relationship Id="rId18" Type="http://schemas.openxmlformats.org/officeDocument/2006/relationships/image" Target="../media/image210.png"/><Relationship Id="rId3" Type="http://schemas.openxmlformats.org/officeDocument/2006/relationships/image" Target="../media/image46.png"/><Relationship Id="rId21" Type="http://schemas.openxmlformats.org/officeDocument/2006/relationships/image" Target="../media/image69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17" Type="http://schemas.openxmlformats.org/officeDocument/2006/relationships/image" Target="../media/image20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08.png"/><Relationship Id="rId20" Type="http://schemas.openxmlformats.org/officeDocument/2006/relationships/image" Target="../media/image2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27.png"/><Relationship Id="rId15" Type="http://schemas.openxmlformats.org/officeDocument/2006/relationships/image" Target="../media/image207.png"/><Relationship Id="rId10" Type="http://schemas.openxmlformats.org/officeDocument/2006/relationships/image" Target="../media/image202.png"/><Relationship Id="rId19" Type="http://schemas.openxmlformats.org/officeDocument/2006/relationships/image" Target="../media/image211.png"/><Relationship Id="rId4" Type="http://schemas.openxmlformats.org/officeDocument/2006/relationships/image" Target="../media/image2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20.png"/><Relationship Id="rId18" Type="http://schemas.openxmlformats.org/officeDocument/2006/relationships/image" Target="../media/image225.png"/><Relationship Id="rId3" Type="http://schemas.openxmlformats.org/officeDocument/2006/relationships/image" Target="../media/image2.png"/><Relationship Id="rId7" Type="http://schemas.openxmlformats.org/officeDocument/2006/relationships/image" Target="../media/image214.png"/><Relationship Id="rId12" Type="http://schemas.openxmlformats.org/officeDocument/2006/relationships/image" Target="../media/image219.png"/><Relationship Id="rId17" Type="http://schemas.openxmlformats.org/officeDocument/2006/relationships/image" Target="../media/image22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23.png"/><Relationship Id="rId20" Type="http://schemas.openxmlformats.org/officeDocument/2006/relationships/image" Target="../media/image2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png"/><Relationship Id="rId11" Type="http://schemas.openxmlformats.org/officeDocument/2006/relationships/image" Target="../media/image218.png"/><Relationship Id="rId5" Type="http://schemas.openxmlformats.org/officeDocument/2006/relationships/image" Target="../media/image130.png"/><Relationship Id="rId15" Type="http://schemas.openxmlformats.org/officeDocument/2006/relationships/image" Target="../media/image222.png"/><Relationship Id="rId10" Type="http://schemas.openxmlformats.org/officeDocument/2006/relationships/image" Target="../media/image217.png"/><Relationship Id="rId19" Type="http://schemas.openxmlformats.org/officeDocument/2006/relationships/image" Target="../media/image226.png"/><Relationship Id="rId4" Type="http://schemas.openxmlformats.org/officeDocument/2006/relationships/image" Target="../media/image8.png"/><Relationship Id="rId9" Type="http://schemas.openxmlformats.org/officeDocument/2006/relationships/image" Target="../media/image216.png"/><Relationship Id="rId14" Type="http://schemas.openxmlformats.org/officeDocument/2006/relationships/image" Target="../media/image2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179.png"/><Relationship Id="rId3" Type="http://schemas.openxmlformats.org/officeDocument/2006/relationships/image" Target="../media/image102.png"/><Relationship Id="rId21" Type="http://schemas.openxmlformats.org/officeDocument/2006/relationships/image" Target="../media/image161.png"/><Relationship Id="rId7" Type="http://schemas.openxmlformats.org/officeDocument/2006/relationships/image" Target="../media/image199.png"/><Relationship Id="rId12" Type="http://schemas.openxmlformats.org/officeDocument/2006/relationships/image" Target="../media/image233.png"/><Relationship Id="rId17" Type="http://schemas.openxmlformats.org/officeDocument/2006/relationships/image" Target="../media/image23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37.png"/><Relationship Id="rId20" Type="http://schemas.openxmlformats.org/officeDocument/2006/relationships/image" Target="../media/image2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8.png"/><Relationship Id="rId11" Type="http://schemas.openxmlformats.org/officeDocument/2006/relationships/image" Target="../media/image232.png"/><Relationship Id="rId5" Type="http://schemas.openxmlformats.org/officeDocument/2006/relationships/image" Target="../media/image27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19" Type="http://schemas.openxmlformats.org/officeDocument/2006/relationships/image" Target="../media/image239.png"/><Relationship Id="rId4" Type="http://schemas.openxmlformats.org/officeDocument/2006/relationships/image" Target="../media/image2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Relationship Id="rId22" Type="http://schemas.openxmlformats.org/officeDocument/2006/relationships/image" Target="../media/image2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13" Type="http://schemas.openxmlformats.org/officeDocument/2006/relationships/image" Target="../media/image249.png"/><Relationship Id="rId3" Type="http://schemas.openxmlformats.org/officeDocument/2006/relationships/image" Target="../media/image46.png"/><Relationship Id="rId7" Type="http://schemas.openxmlformats.org/officeDocument/2006/relationships/image" Target="../media/image243.png"/><Relationship Id="rId12" Type="http://schemas.openxmlformats.org/officeDocument/2006/relationships/image" Target="../media/image24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2.png"/><Relationship Id="rId11" Type="http://schemas.openxmlformats.org/officeDocument/2006/relationships/image" Target="../media/image247.png"/><Relationship Id="rId5" Type="http://schemas.openxmlformats.org/officeDocument/2006/relationships/image" Target="../media/image27.png"/><Relationship Id="rId15" Type="http://schemas.openxmlformats.org/officeDocument/2006/relationships/image" Target="../media/image251.png"/><Relationship Id="rId10" Type="http://schemas.openxmlformats.org/officeDocument/2006/relationships/image" Target="../media/image246.png"/><Relationship Id="rId4" Type="http://schemas.openxmlformats.org/officeDocument/2006/relationships/image" Target="../media/image2.png"/><Relationship Id="rId9" Type="http://schemas.openxmlformats.org/officeDocument/2006/relationships/image" Target="../media/image245.png"/><Relationship Id="rId14" Type="http://schemas.openxmlformats.org/officeDocument/2006/relationships/image" Target="../media/image2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13" Type="http://schemas.openxmlformats.org/officeDocument/2006/relationships/image" Target="../media/image259.png"/><Relationship Id="rId3" Type="http://schemas.openxmlformats.org/officeDocument/2006/relationships/image" Target="../media/image46.png"/><Relationship Id="rId7" Type="http://schemas.openxmlformats.org/officeDocument/2006/relationships/image" Target="../media/image253.png"/><Relationship Id="rId12" Type="http://schemas.openxmlformats.org/officeDocument/2006/relationships/image" Target="../media/image2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png"/><Relationship Id="rId11" Type="http://schemas.openxmlformats.org/officeDocument/2006/relationships/image" Target="../media/image257.png"/><Relationship Id="rId5" Type="http://schemas.openxmlformats.org/officeDocument/2006/relationships/image" Target="../media/image8.png"/><Relationship Id="rId15" Type="http://schemas.openxmlformats.org/officeDocument/2006/relationships/image" Target="../media/image261.png"/><Relationship Id="rId10" Type="http://schemas.openxmlformats.org/officeDocument/2006/relationships/image" Target="../media/image256.png"/><Relationship Id="rId4" Type="http://schemas.openxmlformats.org/officeDocument/2006/relationships/image" Target="../media/image2.png"/><Relationship Id="rId9" Type="http://schemas.openxmlformats.org/officeDocument/2006/relationships/image" Target="../media/image255.png"/><Relationship Id="rId14" Type="http://schemas.openxmlformats.org/officeDocument/2006/relationships/image" Target="../media/image2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13" Type="http://schemas.openxmlformats.org/officeDocument/2006/relationships/image" Target="../media/image269.png"/><Relationship Id="rId18" Type="http://schemas.openxmlformats.org/officeDocument/2006/relationships/image" Target="../media/image274.png"/><Relationship Id="rId26" Type="http://schemas.openxmlformats.org/officeDocument/2006/relationships/image" Target="../media/image282.png"/><Relationship Id="rId3" Type="http://schemas.openxmlformats.org/officeDocument/2006/relationships/image" Target="../media/image102.png"/><Relationship Id="rId21" Type="http://schemas.openxmlformats.org/officeDocument/2006/relationships/image" Target="../media/image277.png"/><Relationship Id="rId7" Type="http://schemas.openxmlformats.org/officeDocument/2006/relationships/image" Target="../media/image263.png"/><Relationship Id="rId12" Type="http://schemas.openxmlformats.org/officeDocument/2006/relationships/image" Target="../media/image268.png"/><Relationship Id="rId17" Type="http://schemas.openxmlformats.org/officeDocument/2006/relationships/image" Target="../media/image273.png"/><Relationship Id="rId25" Type="http://schemas.openxmlformats.org/officeDocument/2006/relationships/image" Target="../media/image28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72.png"/><Relationship Id="rId20" Type="http://schemas.openxmlformats.org/officeDocument/2006/relationships/image" Target="../media/image2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2.png"/><Relationship Id="rId11" Type="http://schemas.openxmlformats.org/officeDocument/2006/relationships/image" Target="../media/image267.png"/><Relationship Id="rId24" Type="http://schemas.openxmlformats.org/officeDocument/2006/relationships/image" Target="../media/image280.png"/><Relationship Id="rId5" Type="http://schemas.openxmlformats.org/officeDocument/2006/relationships/image" Target="../media/image8.png"/><Relationship Id="rId15" Type="http://schemas.openxmlformats.org/officeDocument/2006/relationships/image" Target="../media/image271.png"/><Relationship Id="rId23" Type="http://schemas.openxmlformats.org/officeDocument/2006/relationships/image" Target="../media/image279.png"/><Relationship Id="rId10" Type="http://schemas.openxmlformats.org/officeDocument/2006/relationships/image" Target="../media/image266.png"/><Relationship Id="rId19" Type="http://schemas.openxmlformats.org/officeDocument/2006/relationships/image" Target="../media/image275.png"/><Relationship Id="rId4" Type="http://schemas.openxmlformats.org/officeDocument/2006/relationships/image" Target="../media/image2.png"/><Relationship Id="rId9" Type="http://schemas.openxmlformats.org/officeDocument/2006/relationships/image" Target="../media/image265.png"/><Relationship Id="rId14" Type="http://schemas.openxmlformats.org/officeDocument/2006/relationships/image" Target="../media/image270.png"/><Relationship Id="rId22" Type="http://schemas.openxmlformats.org/officeDocument/2006/relationships/image" Target="../media/image2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27.png"/><Relationship Id="rId10" Type="http://schemas.openxmlformats.org/officeDocument/2006/relationships/image" Target="../media/image44.png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27.png"/><Relationship Id="rId10" Type="http://schemas.openxmlformats.org/officeDocument/2006/relationships/image" Target="../media/image51.png"/><Relationship Id="rId4" Type="http://schemas.openxmlformats.org/officeDocument/2006/relationships/image" Target="../media/image2.png"/><Relationship Id="rId9" Type="http://schemas.openxmlformats.org/officeDocument/2006/relationships/image" Target="../media/image50.pn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27.png"/><Relationship Id="rId10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27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24" Type="http://schemas.openxmlformats.org/officeDocument/2006/relationships/image" Target="../media/image39.png"/><Relationship Id="rId5" Type="http://schemas.openxmlformats.org/officeDocument/2006/relationships/image" Target="../media/image27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2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2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39502"/>
          </a:xfrm>
          <a:prstGeom prst="rect">
            <a:avLst/>
          </a:prstGeom>
        </p:spPr>
      </p:pic>
      <p:pic>
        <p:nvPicPr>
          <p:cNvPr id="5" name="SK-1-img-4" descr="https://agents-download.skywork.ai/image/ppt/7468253377965760513/5b8209f72b40123af2661135f51a27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953000"/>
            <a:ext cx="3520380" cy="1333500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0" y="0"/>
            <a:ext cx="12192000" cy="539502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4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2400" dirty="0"/>
          </a:p>
        </p:txBody>
      </p:sp>
      <p:sp>
        <p:nvSpPr>
          <p:cNvPr id="9" name="SK-1-text-8"/>
          <p:cNvSpPr/>
          <p:nvPr/>
        </p:nvSpPr>
        <p:spPr>
          <a:xfrm>
            <a:off x="762000" y="1111002"/>
            <a:ext cx="6400800" cy="16341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2C3E50"/>
                </a:solidFill>
              </a:rPr>
              <a:t>Ankle and Foot Problems in Primary Care</a:t>
            </a:r>
            <a:endParaRPr lang="en-US" sz="3900" dirty="0"/>
          </a:p>
        </p:txBody>
      </p:sp>
      <p:sp>
        <p:nvSpPr>
          <p:cNvPr id="11" name="SK-1-text-10"/>
          <p:cNvSpPr/>
          <p:nvPr/>
        </p:nvSpPr>
        <p:spPr>
          <a:xfrm>
            <a:off x="762000" y="3752850"/>
            <a:ext cx="19373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Resource:</a:t>
            </a: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1724025" y="3752850"/>
            <a:ext cx="64636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Clinical Guidance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762000" y="4124325"/>
            <a:ext cx="1114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Date: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1314450" y="4124325"/>
            <a:ext cx="108775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2026, updated to current NICE standards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990600" y="5181600"/>
            <a:ext cx="354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CLINICAL DISCLAIMER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990600" y="5457825"/>
            <a:ext cx="306318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resource is for educational purposes. Always verify clinical decisions against current NICE guidance and BNF drug doses.</a:t>
            </a:r>
            <a:endParaRPr lang="en-US" sz="1050" dirty="0"/>
          </a:p>
        </p:txBody>
      </p:sp>
      <p:sp>
        <p:nvSpPr>
          <p:cNvPr id="17" name="SK-1-text-16"/>
          <p:cNvSpPr/>
          <p:nvPr/>
        </p:nvSpPr>
        <p:spPr>
          <a:xfrm>
            <a:off x="9677400" y="6248400"/>
            <a:ext cx="2514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11430000" cy="485775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98253"/>
            <a:ext cx="190500" cy="15240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045940"/>
            <a:ext cx="2194620" cy="3830985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160240"/>
            <a:ext cx="1966020" cy="85725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5435" y="3236565"/>
            <a:ext cx="285750" cy="22860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9920" y="2045940"/>
            <a:ext cx="2194620" cy="3830985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4220" y="2160240"/>
            <a:ext cx="1966020" cy="857250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4354" y="3236565"/>
            <a:ext cx="285750" cy="22860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8839" y="2045940"/>
            <a:ext cx="2194620" cy="3830985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3139" y="2160240"/>
            <a:ext cx="1966020" cy="857250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53274" y="3236565"/>
            <a:ext cx="285750" cy="228600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7759" y="2045940"/>
            <a:ext cx="2194620" cy="3830985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22059" y="2160240"/>
            <a:ext cx="1966020" cy="857250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62193" y="3236565"/>
            <a:ext cx="285750" cy="228600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16678" y="2045940"/>
            <a:ext cx="2194620" cy="3830985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30978" y="2160240"/>
            <a:ext cx="1966020" cy="857250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571113" y="3236565"/>
            <a:ext cx="285750" cy="228600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162675"/>
            <a:ext cx="11430000" cy="314325"/>
          </a:xfrm>
          <a:prstGeom prst="rect">
            <a:avLst/>
          </a:prstGeom>
        </p:spPr>
      </p:pic>
      <p:sp>
        <p:nvSpPr>
          <p:cNvPr id="23" name="SK-27-text-22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Management: The POLICE Principle</a:t>
            </a:r>
            <a:endParaRPr lang="en-US" sz="2550" dirty="0"/>
          </a:p>
        </p:txBody>
      </p:sp>
      <p:sp>
        <p:nvSpPr>
          <p:cNvPr id="24" name="SK-27-text-23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5" name="SK-27-text-24"/>
          <p:cNvSpPr/>
          <p:nvPr/>
        </p:nvSpPr>
        <p:spPr>
          <a:xfrm>
            <a:off x="828675" y="1445865"/>
            <a:ext cx="11363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June 2025 Update: POLICE replaces the traditional RICE protocol to emphasize Optimal Loading.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381000" y="2160240"/>
            <a:ext cx="21946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P</a:t>
            </a:r>
            <a:endParaRPr lang="en-US" sz="3600" dirty="0"/>
          </a:p>
        </p:txBody>
      </p:sp>
      <p:sp>
        <p:nvSpPr>
          <p:cNvPr id="27" name="SK-27-text-26"/>
          <p:cNvSpPr/>
          <p:nvPr/>
        </p:nvSpPr>
        <p:spPr>
          <a:xfrm>
            <a:off x="452438" y="2665065"/>
            <a:ext cx="2051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Protection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495300" y="3636615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functional brace or support for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4–6 weeks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9" name="SK-27-text-28"/>
          <p:cNvSpPr/>
          <p:nvPr/>
        </p:nvSpPr>
        <p:spPr>
          <a:xfrm>
            <a:off x="495300" y="4160490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 3 injuries: protection until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pain-free walking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0" name="SK-27-text-29"/>
          <p:cNvSpPr/>
          <p:nvPr/>
        </p:nvSpPr>
        <p:spPr>
          <a:xfrm>
            <a:off x="2689920" y="2160240"/>
            <a:ext cx="21946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OL</a:t>
            </a:r>
            <a:endParaRPr lang="en-US" sz="3600" dirty="0"/>
          </a:p>
        </p:txBody>
      </p:sp>
      <p:sp>
        <p:nvSpPr>
          <p:cNvPr id="31" name="SK-27-text-30"/>
          <p:cNvSpPr/>
          <p:nvPr/>
        </p:nvSpPr>
        <p:spPr>
          <a:xfrm>
            <a:off x="2761357" y="2665065"/>
            <a:ext cx="2051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Optimal Loading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2804220" y="3636615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mobilisation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preferred over total rest.</a:t>
            </a:r>
            <a:endParaRPr lang="en-US" sz="1125" dirty="0"/>
          </a:p>
        </p:txBody>
      </p:sp>
      <p:sp>
        <p:nvSpPr>
          <p:cNvPr id="33" name="SK-27-text-32"/>
          <p:cNvSpPr/>
          <p:nvPr/>
        </p:nvSpPr>
        <p:spPr>
          <a:xfrm>
            <a:off x="2804220" y="4160490"/>
            <a:ext cx="196602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Prolonged immobilisation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delays recovery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tissue healing.</a:t>
            </a:r>
            <a:endParaRPr lang="en-US" sz="1125" dirty="0"/>
          </a:p>
        </p:txBody>
      </p:sp>
      <p:sp>
        <p:nvSpPr>
          <p:cNvPr id="34" name="SK-27-text-33"/>
          <p:cNvSpPr/>
          <p:nvPr/>
        </p:nvSpPr>
        <p:spPr>
          <a:xfrm>
            <a:off x="4998839" y="2160240"/>
            <a:ext cx="21946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I</a:t>
            </a:r>
            <a:endParaRPr lang="en-US" sz="3600" dirty="0"/>
          </a:p>
        </p:txBody>
      </p:sp>
      <p:sp>
        <p:nvSpPr>
          <p:cNvPr id="35" name="SK-27-text-34"/>
          <p:cNvSpPr/>
          <p:nvPr/>
        </p:nvSpPr>
        <p:spPr>
          <a:xfrm>
            <a:off x="5070277" y="2665065"/>
            <a:ext cx="2051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Ice</a:t>
            </a:r>
            <a:endParaRPr lang="en-US" sz="1350" dirty="0"/>
          </a:p>
        </p:txBody>
      </p:sp>
      <p:sp>
        <p:nvSpPr>
          <p:cNvPr id="36" name="SK-27-text-35"/>
          <p:cNvSpPr/>
          <p:nvPr/>
        </p:nvSpPr>
        <p:spPr>
          <a:xfrm>
            <a:off x="5113139" y="3636615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for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15–20 mins QDS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wrapped in a damp towel.</a:t>
            </a:r>
            <a:endParaRPr lang="en-US" sz="1125" dirty="0"/>
          </a:p>
        </p:txBody>
      </p:sp>
      <p:sp>
        <p:nvSpPr>
          <p:cNvPr id="37" name="SK-27-text-36"/>
          <p:cNvSpPr/>
          <p:nvPr/>
        </p:nvSpPr>
        <p:spPr>
          <a:xfrm>
            <a:off x="5113139" y="4160490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effective during the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48 hours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post-injury.</a:t>
            </a:r>
            <a:endParaRPr lang="en-US" sz="1125" dirty="0"/>
          </a:p>
        </p:txBody>
      </p:sp>
      <p:sp>
        <p:nvSpPr>
          <p:cNvPr id="38" name="SK-27-text-37"/>
          <p:cNvSpPr/>
          <p:nvPr/>
        </p:nvSpPr>
        <p:spPr>
          <a:xfrm>
            <a:off x="7307759" y="2160240"/>
            <a:ext cx="21946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C</a:t>
            </a:r>
            <a:endParaRPr lang="en-US" sz="3600" dirty="0"/>
          </a:p>
        </p:txBody>
      </p:sp>
      <p:sp>
        <p:nvSpPr>
          <p:cNvPr id="39" name="SK-27-text-38"/>
          <p:cNvSpPr/>
          <p:nvPr/>
        </p:nvSpPr>
        <p:spPr>
          <a:xfrm>
            <a:off x="7379196" y="2665065"/>
            <a:ext cx="2051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Compression</a:t>
            </a:r>
            <a:endParaRPr lang="en-US" sz="1350" dirty="0"/>
          </a:p>
        </p:txBody>
      </p:sp>
      <p:sp>
        <p:nvSpPr>
          <p:cNvPr id="40" name="SK-27-text-39"/>
          <p:cNvSpPr/>
          <p:nvPr/>
        </p:nvSpPr>
        <p:spPr>
          <a:xfrm>
            <a:off x="7422059" y="3636615"/>
            <a:ext cx="196602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an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elastic bandage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apply snugly to limit swelling.</a:t>
            </a:r>
            <a:endParaRPr lang="en-US" sz="1125" dirty="0"/>
          </a:p>
        </p:txBody>
      </p:sp>
      <p:sp>
        <p:nvSpPr>
          <p:cNvPr id="41" name="SK-27-text-40"/>
          <p:cNvSpPr/>
          <p:nvPr/>
        </p:nvSpPr>
        <p:spPr>
          <a:xfrm>
            <a:off x="7422059" y="4374803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CRITICAL: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bandage before sleeping.</a:t>
            </a:r>
            <a:endParaRPr lang="en-US" sz="1125" dirty="0"/>
          </a:p>
        </p:txBody>
      </p:sp>
      <p:sp>
        <p:nvSpPr>
          <p:cNvPr id="42" name="SK-27-text-41"/>
          <p:cNvSpPr/>
          <p:nvPr/>
        </p:nvSpPr>
        <p:spPr>
          <a:xfrm>
            <a:off x="9616678" y="2160240"/>
            <a:ext cx="21946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E</a:t>
            </a:r>
            <a:endParaRPr lang="en-US" sz="3600" dirty="0"/>
          </a:p>
        </p:txBody>
      </p:sp>
      <p:sp>
        <p:nvSpPr>
          <p:cNvPr id="43" name="SK-27-text-42"/>
          <p:cNvSpPr/>
          <p:nvPr/>
        </p:nvSpPr>
        <p:spPr>
          <a:xfrm>
            <a:off x="9688116" y="2665065"/>
            <a:ext cx="2051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Elevation</a:t>
            </a:r>
            <a:endParaRPr lang="en-US" sz="1350" dirty="0"/>
          </a:p>
        </p:txBody>
      </p:sp>
      <p:sp>
        <p:nvSpPr>
          <p:cNvPr id="44" name="SK-27-text-43"/>
          <p:cNvSpPr/>
          <p:nvPr/>
        </p:nvSpPr>
        <p:spPr>
          <a:xfrm>
            <a:off x="9730978" y="3636615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limb elevated during the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48 hours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45" name="SK-27-text-44"/>
          <p:cNvSpPr/>
          <p:nvPr/>
        </p:nvSpPr>
        <p:spPr>
          <a:xfrm>
            <a:off x="9730978" y="4160490"/>
            <a:ext cx="1966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Aids venous return and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acute oedema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46" name="SK-27-text-45"/>
          <p:cNvSpPr/>
          <p:nvPr/>
        </p:nvSpPr>
        <p:spPr>
          <a:xfrm>
            <a:off x="381000" y="63055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Resource for educational purposes. Verify clinical decisions against current NICE guidance and BNF.</a:t>
            </a:r>
            <a:endParaRPr lang="en-US" sz="900" dirty="0"/>
          </a:p>
        </p:txBody>
      </p:sp>
      <p:sp>
        <p:nvSpPr>
          <p:cNvPr id="47" name="SK-27-text-46"/>
          <p:cNvSpPr/>
          <p:nvPr/>
        </p:nvSpPr>
        <p:spPr>
          <a:xfrm>
            <a:off x="10553700" y="6305550"/>
            <a:ext cx="163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572125" cy="4573935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60165"/>
            <a:ext cx="5114925" cy="45720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17315"/>
            <a:ext cx="285750" cy="228600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07865"/>
            <a:ext cx="304800" cy="30480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150840"/>
            <a:ext cx="304800" cy="30480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093815"/>
            <a:ext cx="5114925" cy="1258937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290268"/>
            <a:ext cx="190500" cy="15240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4962227"/>
            <a:ext cx="1152525" cy="238125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331565"/>
            <a:ext cx="5572125" cy="4573935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560165"/>
            <a:ext cx="5114925" cy="45720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617315"/>
            <a:ext cx="285750" cy="22860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245965"/>
            <a:ext cx="166688" cy="13722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031778"/>
            <a:ext cx="166688" cy="137220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817590"/>
            <a:ext cx="166688" cy="13722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603403"/>
            <a:ext cx="166688" cy="137220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191250"/>
            <a:ext cx="11430000" cy="285750"/>
          </a:xfrm>
          <a:prstGeom prst="rect">
            <a:avLst/>
          </a:prstGeom>
        </p:spPr>
      </p:pic>
      <p:sp>
        <p:nvSpPr>
          <p:cNvPr id="21" name="SK-28-text-20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Ankle Sprain: Analgesia and Recovery</a:t>
            </a:r>
            <a:endParaRPr lang="en-US" sz="2550" dirty="0"/>
          </a:p>
        </p:txBody>
      </p:sp>
      <p:sp>
        <p:nvSpPr>
          <p:cNvPr id="22" name="SK-28-text-21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GUIDANCE: DELAYING NSAIDS &amp; PROGRESSIVE MOBILIZATION</a:t>
            </a:r>
            <a:endParaRPr lang="en-US" sz="1050" dirty="0"/>
          </a:p>
        </p:txBody>
      </p:sp>
      <p:sp>
        <p:nvSpPr>
          <p:cNvPr id="23" name="SK-28-text-22"/>
          <p:cNvSpPr/>
          <p:nvPr/>
        </p:nvSpPr>
        <p:spPr>
          <a:xfrm>
            <a:off x="1009650" y="1560165"/>
            <a:ext cx="66979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Pharmacological Strategy</a:t>
            </a:r>
            <a:endParaRPr lang="en-US" sz="1800" dirty="0"/>
          </a:p>
        </p:txBody>
      </p:sp>
      <p:sp>
        <p:nvSpPr>
          <p:cNvPr id="24" name="SK-28-text-23"/>
          <p:cNvSpPr/>
          <p:nvPr/>
        </p:nvSpPr>
        <p:spPr>
          <a:xfrm>
            <a:off x="728663" y="2207865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1066800" y="2207865"/>
            <a:ext cx="4817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First-Line: Paracetamol</a:t>
            </a:r>
            <a:endParaRPr lang="en-US" sz="1350" dirty="0"/>
          </a:p>
        </p:txBody>
      </p:sp>
      <p:sp>
        <p:nvSpPr>
          <p:cNvPr id="26" name="SK-28-text-25"/>
          <p:cNvSpPr/>
          <p:nvPr/>
        </p:nvSpPr>
        <p:spPr>
          <a:xfrm>
            <a:off x="1066800" y="2503140"/>
            <a:ext cx="46577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use for baseline pain control. Consider Codeine for breakthrough if severe.</a:t>
            </a:r>
            <a:endParaRPr lang="en-US" sz="1200" dirty="0"/>
          </a:p>
        </p:txBody>
      </p:sp>
      <p:sp>
        <p:nvSpPr>
          <p:cNvPr id="27" name="SK-28-text-26"/>
          <p:cNvSpPr/>
          <p:nvPr/>
        </p:nvSpPr>
        <p:spPr>
          <a:xfrm>
            <a:off x="714375" y="3150840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28" name="SK-28-text-27"/>
          <p:cNvSpPr/>
          <p:nvPr/>
        </p:nvSpPr>
        <p:spPr>
          <a:xfrm>
            <a:off x="1066800" y="3150840"/>
            <a:ext cx="52978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48-Hour Rule: NSAIDs</a:t>
            </a:r>
            <a:endParaRPr lang="en-US" sz="1350" dirty="0"/>
          </a:p>
        </p:txBody>
      </p:sp>
      <p:sp>
        <p:nvSpPr>
          <p:cNvPr id="29" name="SK-28-text-28"/>
          <p:cNvSpPr/>
          <p:nvPr/>
        </p:nvSpPr>
        <p:spPr>
          <a:xfrm>
            <a:off x="1066800" y="3446115"/>
            <a:ext cx="46577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 oral NSAID initiation for at least 48 hours following acute injury.</a:t>
            </a:r>
            <a:endParaRPr lang="en-US" sz="1200" dirty="0"/>
          </a:p>
        </p:txBody>
      </p:sp>
      <p:sp>
        <p:nvSpPr>
          <p:cNvPr id="30" name="SK-28-text-29"/>
          <p:cNvSpPr/>
          <p:nvPr/>
        </p:nvSpPr>
        <p:spPr>
          <a:xfrm>
            <a:off x="952500" y="4246215"/>
            <a:ext cx="4810125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CLINICAL RATIONALE: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NSAID use may impair the inflammatory phase of ligament healing.</a:t>
            </a:r>
            <a:endParaRPr lang="en-US" sz="1200" dirty="0"/>
          </a:p>
        </p:txBody>
      </p:sp>
      <p:sp>
        <p:nvSpPr>
          <p:cNvPr id="31" name="SK-28-text-30"/>
          <p:cNvSpPr/>
          <p:nvPr/>
        </p:nvSpPr>
        <p:spPr>
          <a:xfrm>
            <a:off x="819150" y="4962227"/>
            <a:ext cx="195015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KEY POINT</a:t>
            </a:r>
            <a:endParaRPr lang="en-US" sz="1050" dirty="0"/>
          </a:p>
        </p:txBody>
      </p:sp>
      <p:sp>
        <p:nvSpPr>
          <p:cNvPr id="32" name="SK-28-text-31"/>
          <p:cNvSpPr/>
          <p:nvPr/>
        </p:nvSpPr>
        <p:spPr>
          <a:xfrm>
            <a:off x="6867525" y="1560165"/>
            <a:ext cx="53244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Recovery &amp; Physiotherapy</a:t>
            </a:r>
            <a:endParaRPr lang="en-US" sz="1800" dirty="0"/>
          </a:p>
        </p:txBody>
      </p:sp>
      <p:sp>
        <p:nvSpPr>
          <p:cNvPr id="33" name="SK-28-text-32"/>
          <p:cNvSpPr/>
          <p:nvPr/>
        </p:nvSpPr>
        <p:spPr>
          <a:xfrm>
            <a:off x="6748463" y="2207865"/>
            <a:ext cx="419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 1</a:t>
            </a:r>
            <a:endParaRPr lang="en-US" sz="900" dirty="0"/>
          </a:p>
        </p:txBody>
      </p:sp>
      <p:sp>
        <p:nvSpPr>
          <p:cNvPr id="34" name="SK-28-text-33"/>
          <p:cNvSpPr/>
          <p:nvPr/>
        </p:nvSpPr>
        <p:spPr>
          <a:xfrm>
            <a:off x="6748463" y="2398365"/>
            <a:ext cx="41957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Alphabet Exercises</a:t>
            </a:r>
            <a:endParaRPr lang="en-US" sz="1275" dirty="0"/>
          </a:p>
        </p:txBody>
      </p:sp>
      <p:sp>
        <p:nvSpPr>
          <p:cNvPr id="35" name="SK-28-text-34"/>
          <p:cNvSpPr/>
          <p:nvPr/>
        </p:nvSpPr>
        <p:spPr>
          <a:xfrm>
            <a:off x="6748463" y="2641253"/>
            <a:ext cx="54435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range of movement by "drawing" letters with the foot.</a:t>
            </a:r>
            <a:endParaRPr lang="en-US" sz="1125" dirty="0"/>
          </a:p>
        </p:txBody>
      </p:sp>
      <p:sp>
        <p:nvSpPr>
          <p:cNvPr id="36" name="SK-28-text-35"/>
          <p:cNvSpPr/>
          <p:nvPr/>
        </p:nvSpPr>
        <p:spPr>
          <a:xfrm>
            <a:off x="6748463" y="2993678"/>
            <a:ext cx="3752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 2+</a:t>
            </a:r>
            <a:endParaRPr lang="en-US" sz="900" dirty="0"/>
          </a:p>
        </p:txBody>
      </p:sp>
      <p:sp>
        <p:nvSpPr>
          <p:cNvPr id="37" name="SK-28-text-36"/>
          <p:cNvSpPr/>
          <p:nvPr/>
        </p:nvSpPr>
        <p:spPr>
          <a:xfrm>
            <a:off x="6748463" y="3184178"/>
            <a:ext cx="455009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Proprioception Training</a:t>
            </a:r>
            <a:endParaRPr lang="en-US" sz="1275" dirty="0"/>
          </a:p>
        </p:txBody>
      </p:sp>
      <p:sp>
        <p:nvSpPr>
          <p:cNvPr id="38" name="SK-28-text-37"/>
          <p:cNvSpPr/>
          <p:nvPr/>
        </p:nvSpPr>
        <p:spPr>
          <a:xfrm>
            <a:off x="6748463" y="3427065"/>
            <a:ext cx="54435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 board work to restore neuromuscular control.</a:t>
            </a:r>
            <a:endParaRPr lang="en-US" sz="1125" dirty="0"/>
          </a:p>
        </p:txBody>
      </p:sp>
      <p:sp>
        <p:nvSpPr>
          <p:cNvPr id="39" name="SK-28-text-38"/>
          <p:cNvSpPr/>
          <p:nvPr/>
        </p:nvSpPr>
        <p:spPr>
          <a:xfrm>
            <a:off x="6748463" y="3779490"/>
            <a:ext cx="36671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ONGOING</a:t>
            </a:r>
            <a:endParaRPr lang="en-US" sz="900" dirty="0"/>
          </a:p>
        </p:txBody>
      </p:sp>
      <p:sp>
        <p:nvSpPr>
          <p:cNvPr id="40" name="SK-28-text-39"/>
          <p:cNvSpPr/>
          <p:nvPr/>
        </p:nvSpPr>
        <p:spPr>
          <a:xfrm>
            <a:off x="6748463" y="3969990"/>
            <a:ext cx="377285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Achilles Stretching</a:t>
            </a:r>
            <a:endParaRPr lang="en-US" sz="1275" dirty="0"/>
          </a:p>
        </p:txBody>
      </p:sp>
      <p:sp>
        <p:nvSpPr>
          <p:cNvPr id="41" name="SK-28-text-40"/>
          <p:cNvSpPr/>
          <p:nvPr/>
        </p:nvSpPr>
        <p:spPr>
          <a:xfrm>
            <a:off x="6748463" y="4212878"/>
            <a:ext cx="54435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flexibility to prevent secondary pathologies.</a:t>
            </a:r>
            <a:endParaRPr lang="en-US" sz="1125" dirty="0"/>
          </a:p>
        </p:txBody>
      </p:sp>
      <p:sp>
        <p:nvSpPr>
          <p:cNvPr id="42" name="SK-28-text-41"/>
          <p:cNvSpPr/>
          <p:nvPr/>
        </p:nvSpPr>
        <p:spPr>
          <a:xfrm>
            <a:off x="6748463" y="4565303"/>
            <a:ext cx="4362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FINAL PHASE</a:t>
            </a:r>
            <a:endParaRPr lang="en-US" sz="900" dirty="0"/>
          </a:p>
        </p:txBody>
      </p:sp>
      <p:sp>
        <p:nvSpPr>
          <p:cNvPr id="43" name="SK-28-text-42"/>
          <p:cNvSpPr/>
          <p:nvPr/>
        </p:nvSpPr>
        <p:spPr>
          <a:xfrm>
            <a:off x="6748463" y="4755803"/>
            <a:ext cx="43672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Optimal Loading</a:t>
            </a:r>
            <a:endParaRPr lang="en-US" sz="1275" dirty="0"/>
          </a:p>
        </p:txBody>
      </p:sp>
      <p:sp>
        <p:nvSpPr>
          <p:cNvPr id="44" name="SK-28-text-43"/>
          <p:cNvSpPr/>
          <p:nvPr/>
        </p:nvSpPr>
        <p:spPr>
          <a:xfrm>
            <a:off x="6748463" y="4998690"/>
            <a:ext cx="54435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Progressive sports-specific return protocol (POLICE principle).</a:t>
            </a:r>
            <a:endParaRPr lang="en-US" sz="1125" dirty="0"/>
          </a:p>
        </p:txBody>
      </p:sp>
      <p:sp>
        <p:nvSpPr>
          <p:cNvPr id="45" name="SK-28-text-44"/>
          <p:cNvSpPr/>
          <p:nvPr/>
        </p:nvSpPr>
        <p:spPr>
          <a:xfrm>
            <a:off x="381000" y="63055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For educational purposes; verify clinical decisions against current NICE guidance and BNF drug doses.</a:t>
            </a:r>
            <a:endParaRPr lang="en-US" sz="900" dirty="0"/>
          </a:p>
        </p:txBody>
      </p:sp>
      <p:sp>
        <p:nvSpPr>
          <p:cNvPr id="46" name="SK-28-text-45"/>
          <p:cNvSpPr/>
          <p:nvPr/>
        </p:nvSpPr>
        <p:spPr>
          <a:xfrm>
            <a:off x="10506075" y="630555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600700" cy="3499693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60165"/>
            <a:ext cx="457200" cy="45720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325" y="1674465"/>
            <a:ext cx="285750" cy="22860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331565"/>
            <a:ext cx="5600700" cy="3499693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560165"/>
            <a:ext cx="457200" cy="457200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4625" y="1674465"/>
            <a:ext cx="285750" cy="22860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059859"/>
            <a:ext cx="11430000" cy="1131391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494734"/>
            <a:ext cx="381000" cy="30480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6191250"/>
            <a:ext cx="11430000" cy="285750"/>
          </a:xfrm>
          <a:prstGeom prst="rect">
            <a:avLst/>
          </a:prstGeom>
        </p:spPr>
      </p:pic>
      <p:sp>
        <p:nvSpPr>
          <p:cNvPr id="14" name="SK-29-text-13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Achilles Tendon Rupture: Clinical Presentation</a:t>
            </a:r>
            <a:endParaRPr lang="en-US" sz="2550" dirty="0"/>
          </a:p>
        </p:txBody>
      </p:sp>
      <p:sp>
        <p:nvSpPr>
          <p:cNvPr id="15" name="SK-29-text-14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6" name="SK-29-text-15"/>
          <p:cNvSpPr/>
          <p:nvPr/>
        </p:nvSpPr>
        <p:spPr>
          <a:xfrm>
            <a:off x="1219200" y="1617315"/>
            <a:ext cx="58750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The "Weekend Warrior"</a:t>
            </a:r>
            <a:endParaRPr lang="en-US" sz="1800" dirty="0"/>
          </a:p>
        </p:txBody>
      </p:sp>
      <p:sp>
        <p:nvSpPr>
          <p:cNvPr id="17" name="SK-29-text-16"/>
          <p:cNvSpPr/>
          <p:nvPr/>
        </p:nvSpPr>
        <p:spPr>
          <a:xfrm>
            <a:off x="876300" y="2207865"/>
            <a:ext cx="8713216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Typically affects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30–50 year old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athletes.</a:t>
            </a:r>
            <a:endParaRPr lang="en-US" sz="1350" dirty="0"/>
          </a:p>
        </p:txBody>
      </p:sp>
      <p:sp>
        <p:nvSpPr>
          <p:cNvPr id="18" name="SK-29-text-17"/>
          <p:cNvSpPr/>
          <p:nvPr/>
        </p:nvSpPr>
        <p:spPr>
          <a:xfrm>
            <a:off x="876300" y="2634555"/>
            <a:ext cx="487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onset during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explosive push-off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(squash, tennis, basketball, jumping).</a:t>
            </a:r>
            <a:endParaRPr lang="en-US" sz="1350" dirty="0"/>
          </a:p>
        </p:txBody>
      </p:sp>
      <p:sp>
        <p:nvSpPr>
          <p:cNvPr id="19" name="SK-29-text-18"/>
          <p:cNvSpPr/>
          <p:nvPr/>
        </p:nvSpPr>
        <p:spPr>
          <a:xfrm>
            <a:off x="876300" y="3335536"/>
            <a:ext cx="487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occurs in patients who are relatively sedentary but engage in high-intensity weekend sports.</a:t>
            </a:r>
            <a:endParaRPr lang="en-US" sz="1350" dirty="0"/>
          </a:p>
        </p:txBody>
      </p:sp>
      <p:sp>
        <p:nvSpPr>
          <p:cNvPr id="20" name="SK-29-text-19"/>
          <p:cNvSpPr/>
          <p:nvPr/>
        </p:nvSpPr>
        <p:spPr>
          <a:xfrm>
            <a:off x="7048500" y="1617315"/>
            <a:ext cx="4503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Classic Symptoms</a:t>
            </a:r>
            <a:endParaRPr lang="en-US" sz="1800" dirty="0"/>
          </a:p>
        </p:txBody>
      </p:sp>
      <p:sp>
        <p:nvSpPr>
          <p:cNvPr id="21" name="SK-29-text-20"/>
          <p:cNvSpPr/>
          <p:nvPr/>
        </p:nvSpPr>
        <p:spPr>
          <a:xfrm>
            <a:off x="6705600" y="2207865"/>
            <a:ext cx="487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may hear or feel a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loud "POP"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"SNAP" in the lower calf.</a:t>
            </a:r>
            <a:endParaRPr lang="en-US" sz="1350" dirty="0"/>
          </a:p>
        </p:txBody>
      </p:sp>
      <p:sp>
        <p:nvSpPr>
          <p:cNvPr id="22" name="SK-29-text-21"/>
          <p:cNvSpPr/>
          <p:nvPr/>
        </p:nvSpPr>
        <p:spPr>
          <a:xfrm>
            <a:off x="6705600" y="2908846"/>
            <a:ext cx="487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description: "I felt like someone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kicked me in the heel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."</a:t>
            </a:r>
            <a:endParaRPr lang="en-US" sz="1350" dirty="0"/>
          </a:p>
        </p:txBody>
      </p:sp>
      <p:sp>
        <p:nvSpPr>
          <p:cNvPr id="23" name="SK-29-text-22"/>
          <p:cNvSpPr/>
          <p:nvPr/>
        </p:nvSpPr>
        <p:spPr>
          <a:xfrm>
            <a:off x="6705600" y="3609826"/>
            <a:ext cx="487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difficulty weight-bearing and loss of power during push-off.</a:t>
            </a:r>
            <a:endParaRPr lang="en-US" sz="1350" dirty="0"/>
          </a:p>
        </p:txBody>
      </p:sp>
      <p:sp>
        <p:nvSpPr>
          <p:cNvPr id="24" name="SK-29-text-23"/>
          <p:cNvSpPr/>
          <p:nvPr/>
        </p:nvSpPr>
        <p:spPr>
          <a:xfrm>
            <a:off x="1143000" y="5250359"/>
            <a:ext cx="105727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CRITICAL: AVOID MISSED DIAGNOSIS</a:t>
            </a:r>
            <a:endParaRPr lang="en-US" sz="1500" dirty="0"/>
          </a:p>
        </p:txBody>
      </p:sp>
      <p:sp>
        <p:nvSpPr>
          <p:cNvPr id="25" name="SK-29-text-24"/>
          <p:cNvSpPr/>
          <p:nvPr/>
        </p:nvSpPr>
        <p:spPr>
          <a:xfrm>
            <a:off x="1143000" y="5574209"/>
            <a:ext cx="10477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</a:t>
            </a:r>
            <a:r>
              <a:rPr lang="en-US" sz="1200" b="1" dirty="0">
                <a:solidFill>
                  <a:srgbClr val="FF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200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 falsely reassured if the patient can still plantarflex. Secondary flexors (e.g., Flexor Hallucis Longus) may allow for </a:t>
            </a: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weak active movement</a:t>
            </a:r>
            <a:r>
              <a:rPr lang="en-US" sz="1200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</a:t>
            </a:r>
            <a:r>
              <a:rPr lang="en-US" sz="1200" u="sng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Thompson Test</a:t>
            </a:r>
            <a:r>
              <a:rPr lang="en-US" sz="1200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mandatory for all suspected cases.</a:t>
            </a:r>
            <a:endParaRPr lang="en-US" sz="1200" dirty="0"/>
          </a:p>
        </p:txBody>
      </p:sp>
      <p:sp>
        <p:nvSpPr>
          <p:cNvPr id="26" name="SK-29-text-25"/>
          <p:cNvSpPr/>
          <p:nvPr/>
        </p:nvSpPr>
        <p:spPr>
          <a:xfrm>
            <a:off x="381000" y="6305550"/>
            <a:ext cx="10591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purposes only. Verify decisions against current NICE guidance.</a:t>
            </a:r>
            <a:endParaRPr lang="en-US" sz="900" dirty="0"/>
          </a:p>
        </p:txBody>
      </p:sp>
      <p:sp>
        <p:nvSpPr>
          <p:cNvPr id="27" name="SK-29-text-26"/>
          <p:cNvSpPr/>
          <p:nvPr/>
        </p:nvSpPr>
        <p:spPr>
          <a:xfrm>
            <a:off x="9858375" y="6305550"/>
            <a:ext cx="23336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June 2026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1925"/>
            <a:ext cx="11430000" cy="664815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41040"/>
            <a:ext cx="1143000" cy="5572125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000" y="1166813"/>
            <a:ext cx="9906000" cy="1017240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5500" y="1404938"/>
            <a:ext cx="238125" cy="19050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000" y="2336453"/>
            <a:ext cx="9906000" cy="1017240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5500" y="2574578"/>
            <a:ext cx="238125" cy="190500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5000" y="3582293"/>
            <a:ext cx="4857750" cy="971550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3250" y="3582293"/>
            <a:ext cx="4857750" cy="971550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5000" y="4782443"/>
            <a:ext cx="9906000" cy="76200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7400" y="4972943"/>
            <a:ext cx="285750" cy="285750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7675" y="5949702"/>
            <a:ext cx="238125" cy="19050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675090"/>
            <a:ext cx="11430000" cy="247650"/>
          </a:xfrm>
          <a:prstGeom prst="rect">
            <a:avLst/>
          </a:prstGeom>
        </p:spPr>
      </p:pic>
      <p:sp>
        <p:nvSpPr>
          <p:cNvPr id="16" name="SK-30-text-15"/>
          <p:cNvSpPr/>
          <p:nvPr/>
        </p:nvSpPr>
        <p:spPr>
          <a:xfrm>
            <a:off x="571500" y="1619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Achilles Rupture: The Thompson Test</a:t>
            </a:r>
            <a:endParaRPr lang="en-US" sz="2550" dirty="0"/>
          </a:p>
        </p:txBody>
      </p:sp>
      <p:sp>
        <p:nvSpPr>
          <p:cNvPr id="17" name="SK-30-text-16"/>
          <p:cNvSpPr/>
          <p:nvPr/>
        </p:nvSpPr>
        <p:spPr>
          <a:xfrm>
            <a:off x="571500" y="626715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8" name="SK-30-text-17"/>
          <p:cNvSpPr/>
          <p:nvPr/>
        </p:nvSpPr>
        <p:spPr>
          <a:xfrm rot="10800000">
            <a:off x="576262" y="1017240"/>
            <a:ext cx="885825" cy="5122962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>
              <a:lnSpc>
                <a:spcPts val="6975"/>
              </a:lnSpc>
              <a:buNone/>
            </a:pPr>
            <a:r>
              <a:rPr lang="en-US" sz="4650" b="1" dirty="0">
                <a:solidFill>
                  <a:srgbClr val="FFFFFF">
                    <a:alpha val="90000"/>
                  </a:srgbClr>
                </a:solidFill>
              </a:rPr>
              <a:t>THOMPSON TEST</a:t>
            </a:r>
            <a:endParaRPr lang="en-US" sz="4650" dirty="0"/>
          </a:p>
        </p:txBody>
      </p:sp>
      <p:sp>
        <p:nvSpPr>
          <p:cNvPr id="19" name="SK-30-text-18"/>
          <p:cNvSpPr/>
          <p:nvPr/>
        </p:nvSpPr>
        <p:spPr>
          <a:xfrm>
            <a:off x="2447925" y="1357313"/>
            <a:ext cx="952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Patient Positioning</a:t>
            </a:r>
            <a:endParaRPr lang="en-US" sz="1500" dirty="0"/>
          </a:p>
        </p:txBody>
      </p:sp>
      <p:sp>
        <p:nvSpPr>
          <p:cNvPr id="20" name="SK-30-text-19"/>
          <p:cNvSpPr/>
          <p:nvPr/>
        </p:nvSpPr>
        <p:spPr>
          <a:xfrm>
            <a:off x="2095500" y="1719263"/>
            <a:ext cx="10096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prone with knees flexed to 90°. Alternatively, patient kneels on a chair with feet hanging off the edge.</a:t>
            </a:r>
            <a:endParaRPr lang="en-US" sz="1350" dirty="0"/>
          </a:p>
        </p:txBody>
      </p:sp>
      <p:sp>
        <p:nvSpPr>
          <p:cNvPr id="21" name="SK-30-text-20"/>
          <p:cNvSpPr/>
          <p:nvPr/>
        </p:nvSpPr>
        <p:spPr>
          <a:xfrm>
            <a:off x="2447925" y="2526953"/>
            <a:ext cx="952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Execution</a:t>
            </a:r>
            <a:endParaRPr lang="en-US" sz="1500" dirty="0"/>
          </a:p>
        </p:txBody>
      </p:sp>
      <p:sp>
        <p:nvSpPr>
          <p:cNvPr id="22" name="SK-30-text-21"/>
          <p:cNvSpPr/>
          <p:nvPr/>
        </p:nvSpPr>
        <p:spPr>
          <a:xfrm>
            <a:off x="2095500" y="2888903"/>
            <a:ext cx="10096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Firmly squeeze the calf muscle belly (gastrocnemius and soleus complex).</a:t>
            </a:r>
            <a:endParaRPr lang="en-US" sz="1350" dirty="0"/>
          </a:p>
        </p:txBody>
      </p:sp>
      <p:sp>
        <p:nvSpPr>
          <p:cNvPr id="23" name="SK-30-text-22"/>
          <p:cNvSpPr/>
          <p:nvPr/>
        </p:nvSpPr>
        <p:spPr>
          <a:xfrm>
            <a:off x="2095500" y="3772793"/>
            <a:ext cx="4552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FINDING</a:t>
            </a:r>
            <a:endParaRPr lang="en-US" sz="1050" dirty="0"/>
          </a:p>
        </p:txBody>
      </p:sp>
      <p:sp>
        <p:nvSpPr>
          <p:cNvPr id="24" name="SK-30-text-23"/>
          <p:cNvSpPr/>
          <p:nvPr/>
        </p:nvSpPr>
        <p:spPr>
          <a:xfrm>
            <a:off x="2095500" y="4049018"/>
            <a:ext cx="56368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Plantarflexion</a:t>
            </a:r>
            <a:endParaRPr lang="en-US" sz="1650" dirty="0"/>
          </a:p>
        </p:txBody>
      </p:sp>
      <p:sp>
        <p:nvSpPr>
          <p:cNvPr id="25" name="SK-30-text-24"/>
          <p:cNvSpPr/>
          <p:nvPr/>
        </p:nvSpPr>
        <p:spPr>
          <a:xfrm>
            <a:off x="7143750" y="3772793"/>
            <a:ext cx="4552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(RUPTURE)</a:t>
            </a:r>
            <a:endParaRPr lang="en-US" sz="1050" dirty="0"/>
          </a:p>
        </p:txBody>
      </p:sp>
      <p:sp>
        <p:nvSpPr>
          <p:cNvPr id="26" name="SK-30-text-25"/>
          <p:cNvSpPr/>
          <p:nvPr/>
        </p:nvSpPr>
        <p:spPr>
          <a:xfrm>
            <a:off x="7143750" y="4049018"/>
            <a:ext cx="45815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Foot Movement</a:t>
            </a:r>
            <a:endParaRPr lang="en-US" sz="1650" dirty="0"/>
          </a:p>
        </p:txBody>
      </p:sp>
      <p:sp>
        <p:nvSpPr>
          <p:cNvPr id="27" name="SK-30-text-26"/>
          <p:cNvSpPr/>
          <p:nvPr/>
        </p:nvSpPr>
        <p:spPr>
          <a:xfrm>
            <a:off x="2495550" y="4934843"/>
            <a:ext cx="9163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CLINICAL PEARL: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Some active plantarflexion may still be present via other flexors (e.g., Flexor Hallucis Longus).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be falsely reassured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by active movement; the Thompson Test is the gold standard clinical screen.</a:t>
            </a:r>
            <a:endParaRPr lang="en-US" sz="1200" dirty="0"/>
          </a:p>
        </p:txBody>
      </p:sp>
      <p:sp>
        <p:nvSpPr>
          <p:cNvPr id="28" name="SK-30-text-27"/>
          <p:cNvSpPr/>
          <p:nvPr/>
        </p:nvSpPr>
        <p:spPr>
          <a:xfrm>
            <a:off x="1905000" y="5773043"/>
            <a:ext cx="94488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kern="0" spc="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ORTHOPAEDIC REFERRAL REQUIRED</a:t>
            </a:r>
            <a:endParaRPr lang="en-US" sz="1500" dirty="0"/>
          </a:p>
        </p:txBody>
      </p:sp>
      <p:sp>
        <p:nvSpPr>
          <p:cNvPr id="29" name="SK-30-text-28"/>
          <p:cNvSpPr/>
          <p:nvPr/>
        </p:nvSpPr>
        <p:spPr>
          <a:xfrm>
            <a:off x="381000" y="675129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resource only. Verify clinical decisions against current NICE guidance.</a:t>
            </a:r>
            <a:endParaRPr lang="en-US" sz="900" dirty="0"/>
          </a:p>
        </p:txBody>
      </p:sp>
      <p:sp>
        <p:nvSpPr>
          <p:cNvPr id="30" name="SK-30-text-29"/>
          <p:cNvSpPr/>
          <p:nvPr/>
        </p:nvSpPr>
        <p:spPr>
          <a:xfrm>
            <a:off x="10506075" y="675129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1565"/>
            <a:ext cx="6457950" cy="5049887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617315"/>
            <a:ext cx="285750" cy="228600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055465"/>
            <a:ext cx="6000750" cy="828675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5200" y="1331565"/>
            <a:ext cx="4305300" cy="5049887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3800" y="1617315"/>
            <a:ext cx="285750" cy="228600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43800" y="3312765"/>
            <a:ext cx="3848100" cy="685800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3800" y="5324177"/>
            <a:ext cx="3848100" cy="828675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58100" y="5485805"/>
            <a:ext cx="166688" cy="137220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6571952"/>
            <a:ext cx="11049000" cy="266700"/>
          </a:xfrm>
          <a:prstGeom prst="rect">
            <a:avLst/>
          </a:prstGeom>
        </p:spPr>
      </p:pic>
      <p:sp>
        <p:nvSpPr>
          <p:cNvPr id="14" name="SK-31-text-13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Achilles Tendinopathy: Non-Rupture Management</a:t>
            </a:r>
            <a:endParaRPr lang="en-US" sz="2550" dirty="0"/>
          </a:p>
        </p:txBody>
      </p:sp>
      <p:sp>
        <p:nvSpPr>
          <p:cNvPr id="15" name="SK-31-text-14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6" name="SK-31-text-15"/>
          <p:cNvSpPr/>
          <p:nvPr/>
        </p:nvSpPr>
        <p:spPr>
          <a:xfrm>
            <a:off x="1200150" y="1560165"/>
            <a:ext cx="74066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Alfredson Eccentric Loading</a:t>
            </a:r>
            <a:endParaRPr lang="en-US" sz="1800" dirty="0"/>
          </a:p>
        </p:txBody>
      </p:sp>
      <p:sp>
        <p:nvSpPr>
          <p:cNvPr id="17" name="SK-31-text-16"/>
          <p:cNvSpPr/>
          <p:nvPr/>
        </p:nvSpPr>
        <p:spPr>
          <a:xfrm>
            <a:off x="952500" y="2207865"/>
            <a:ext cx="111956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Overuse: Degeneration rather than inflammation</a:t>
            </a:r>
            <a:endParaRPr lang="en-US" sz="1350" dirty="0"/>
          </a:p>
        </p:txBody>
      </p:sp>
      <p:sp>
        <p:nvSpPr>
          <p:cNvPr id="18" name="SK-31-text-17"/>
          <p:cNvSpPr/>
          <p:nvPr/>
        </p:nvSpPr>
        <p:spPr>
          <a:xfrm>
            <a:off x="952500" y="2503140"/>
            <a:ext cx="10195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Pathology usually 2–6cm above the calcaneal insertion.</a:t>
            </a:r>
            <a:endParaRPr lang="en-US" sz="1200" dirty="0"/>
          </a:p>
        </p:txBody>
      </p:sp>
      <p:sp>
        <p:nvSpPr>
          <p:cNvPr id="19" name="SK-31-text-18"/>
          <p:cNvSpPr/>
          <p:nvPr/>
        </p:nvSpPr>
        <p:spPr>
          <a:xfrm>
            <a:off x="1066800" y="2979390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Protocol: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High-repetition eccentric exercises (calf drops) performed over a step.</a:t>
            </a:r>
            <a:endParaRPr lang="en-US" sz="1350" dirty="0"/>
          </a:p>
        </p:txBody>
      </p:sp>
      <p:sp>
        <p:nvSpPr>
          <p:cNvPr id="20" name="SK-31-text-19"/>
          <p:cNvSpPr/>
          <p:nvPr/>
        </p:nvSpPr>
        <p:spPr>
          <a:xfrm>
            <a:off x="1066800" y="3642271"/>
            <a:ext cx="111252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Dosage: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Typically 3 sets of 15 repetitions, twice daily, for 12 weeks.</a:t>
            </a:r>
            <a:endParaRPr lang="en-US" sz="1350" dirty="0"/>
          </a:p>
        </p:txBody>
      </p:sp>
      <p:sp>
        <p:nvSpPr>
          <p:cNvPr id="21" name="SK-31-text-20"/>
          <p:cNvSpPr/>
          <p:nvPr/>
        </p:nvSpPr>
        <p:spPr>
          <a:xfrm>
            <a:off x="1066800" y="4030861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Load Management: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Activity pacing is vital; avoid complete rest but limit high-impact "explosive" movements.</a:t>
            </a:r>
            <a:endParaRPr lang="en-US" sz="1350" dirty="0"/>
          </a:p>
        </p:txBody>
      </p:sp>
      <p:sp>
        <p:nvSpPr>
          <p:cNvPr id="22" name="SK-31-text-21"/>
          <p:cNvSpPr/>
          <p:nvPr/>
        </p:nvSpPr>
        <p:spPr>
          <a:xfrm>
            <a:off x="1066800" y="4693741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Adjuncts: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Heel raises in footwear can reduce immediate tension on the tendon.</a:t>
            </a:r>
            <a:endParaRPr lang="en-US" sz="1350" dirty="0"/>
          </a:p>
        </p:txBody>
      </p:sp>
      <p:sp>
        <p:nvSpPr>
          <p:cNvPr id="23" name="SK-31-text-22"/>
          <p:cNvSpPr/>
          <p:nvPr/>
        </p:nvSpPr>
        <p:spPr>
          <a:xfrm>
            <a:off x="1066800" y="5356622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Physiotherapy: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Progressive proprioception and stretching of the gastrocnemius/soleus.</a:t>
            </a:r>
            <a:endParaRPr lang="en-US" sz="1350" dirty="0"/>
          </a:p>
        </p:txBody>
      </p:sp>
      <p:sp>
        <p:nvSpPr>
          <p:cNvPr id="24" name="SK-31-text-23"/>
          <p:cNvSpPr/>
          <p:nvPr/>
        </p:nvSpPr>
        <p:spPr>
          <a:xfrm>
            <a:off x="7943850" y="1560165"/>
            <a:ext cx="4248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0392B"/>
                </a:solidFill>
              </a:rPr>
              <a:t>Mandatory Warning</a:t>
            </a:r>
            <a:endParaRPr lang="en-US" sz="1800" dirty="0"/>
          </a:p>
        </p:txBody>
      </p:sp>
      <p:sp>
        <p:nvSpPr>
          <p:cNvPr id="25" name="SK-31-text-24"/>
          <p:cNvSpPr/>
          <p:nvPr/>
        </p:nvSpPr>
        <p:spPr>
          <a:xfrm>
            <a:off x="7543800" y="2055465"/>
            <a:ext cx="4648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STEROID INJECTIONS</a:t>
            </a:r>
            <a:endParaRPr lang="en-US" sz="1650" dirty="0"/>
          </a:p>
        </p:txBody>
      </p:sp>
      <p:sp>
        <p:nvSpPr>
          <p:cNvPr id="26" name="SK-31-text-25"/>
          <p:cNvSpPr/>
          <p:nvPr/>
        </p:nvSpPr>
        <p:spPr>
          <a:xfrm>
            <a:off x="7543800" y="2560290"/>
            <a:ext cx="38481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inject corticosteroids into or adjacent to the Achilles tendon.</a:t>
            </a:r>
            <a:endParaRPr lang="en-US" sz="1350" dirty="0"/>
          </a:p>
        </p:txBody>
      </p:sp>
      <p:sp>
        <p:nvSpPr>
          <p:cNvPr id="27" name="SK-31-text-26"/>
          <p:cNvSpPr/>
          <p:nvPr/>
        </p:nvSpPr>
        <p:spPr>
          <a:xfrm>
            <a:off x="7658100" y="3312765"/>
            <a:ext cx="36195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RISK: Direct link to sudden tendon rupture and significant fat pad atrophy.</a:t>
            </a:r>
            <a:endParaRPr lang="en-US" sz="1200" dirty="0"/>
          </a:p>
        </p:txBody>
      </p:sp>
      <p:sp>
        <p:nvSpPr>
          <p:cNvPr id="28" name="SK-31-text-27"/>
          <p:cNvSpPr/>
          <p:nvPr/>
        </p:nvSpPr>
        <p:spPr>
          <a:xfrm>
            <a:off x="7543800" y="4284315"/>
            <a:ext cx="4648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</a:rPr>
              <a:t>Clinical Distinction</a:t>
            </a:r>
            <a:endParaRPr lang="en-US" sz="1500" dirty="0"/>
          </a:p>
        </p:txBody>
      </p:sp>
      <p:sp>
        <p:nvSpPr>
          <p:cNvPr id="29" name="SK-31-text-28"/>
          <p:cNvSpPr/>
          <p:nvPr/>
        </p:nvSpPr>
        <p:spPr>
          <a:xfrm>
            <a:off x="7543800" y="4684365"/>
            <a:ext cx="38481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Distinguish mid-portion tendinopathy from insertional tendinopathy, as management of the latter may require modified loading angles.</a:t>
            </a:r>
            <a:endParaRPr lang="en-US" sz="1200" dirty="0"/>
          </a:p>
        </p:txBody>
      </p:sp>
      <p:sp>
        <p:nvSpPr>
          <p:cNvPr id="30" name="SK-31-text-29"/>
          <p:cNvSpPr/>
          <p:nvPr/>
        </p:nvSpPr>
        <p:spPr>
          <a:xfrm>
            <a:off x="7862888" y="5438477"/>
            <a:ext cx="36195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Reassure patients that some discomfort during eccentric loading is expected and often necessary for tendon remodeling.</a:t>
            </a:r>
            <a:endParaRPr lang="en-US" sz="1050" dirty="0"/>
          </a:p>
        </p:txBody>
      </p:sp>
      <p:sp>
        <p:nvSpPr>
          <p:cNvPr id="31" name="SK-31-text-30"/>
          <p:cNvSpPr/>
          <p:nvPr/>
        </p:nvSpPr>
        <p:spPr>
          <a:xfrm>
            <a:off x="571500" y="6667202"/>
            <a:ext cx="6614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• June 2026 Update</a:t>
            </a:r>
            <a:endParaRPr lang="en-US" sz="900" dirty="0"/>
          </a:p>
        </p:txBody>
      </p:sp>
      <p:sp>
        <p:nvSpPr>
          <p:cNvPr id="32" name="SK-31-text-31"/>
          <p:cNvSpPr/>
          <p:nvPr/>
        </p:nvSpPr>
        <p:spPr>
          <a:xfrm>
            <a:off x="6648450" y="6667202"/>
            <a:ext cx="55435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Verify clinical decisions against current NICE guidance.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600700" cy="2397919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45865"/>
            <a:ext cx="5372100" cy="361950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93490"/>
            <a:ext cx="238125" cy="190500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793653"/>
            <a:ext cx="504825" cy="276225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6325" y="2793653"/>
            <a:ext cx="561975" cy="27622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4500" y="2793653"/>
            <a:ext cx="819150" cy="276225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9850" y="2793653"/>
            <a:ext cx="476250" cy="276225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2300" y="2793653"/>
            <a:ext cx="1247775" cy="276225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3919984"/>
            <a:ext cx="5600700" cy="2397919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4034284"/>
            <a:ext cx="5372100" cy="361950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081909"/>
            <a:ext cx="238125" cy="190500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5167759"/>
            <a:ext cx="2628900" cy="933450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38500" y="5167759"/>
            <a:ext cx="2628900" cy="933450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0300" y="1331565"/>
            <a:ext cx="5600700" cy="2205038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1445865"/>
            <a:ext cx="5372100" cy="361950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1493490"/>
            <a:ext cx="238125" cy="190500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0300" y="3727103"/>
            <a:ext cx="5600700" cy="2590800"/>
          </a:xfrm>
          <a:prstGeom prst="rect">
            <a:avLst/>
          </a:prstGeom>
        </p:spPr>
      </p:pic>
      <p:pic>
        <p:nvPicPr>
          <p:cNvPr id="22" name="SK-3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24600" y="3841403"/>
            <a:ext cx="5372100" cy="361950"/>
          </a:xfrm>
          <a:prstGeom prst="rect">
            <a:avLst/>
          </a:prstGeom>
        </p:spPr>
      </p:pic>
      <p:pic>
        <p:nvPicPr>
          <p:cNvPr id="23" name="SK-3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24600" y="3889028"/>
            <a:ext cx="238125" cy="190500"/>
          </a:xfrm>
          <a:prstGeom prst="rect">
            <a:avLst/>
          </a:prstGeom>
        </p:spPr>
      </p:pic>
      <p:pic>
        <p:nvPicPr>
          <p:cNvPr id="24" name="SK-3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24600" y="5574953"/>
            <a:ext cx="5372100" cy="628650"/>
          </a:xfrm>
          <a:prstGeom prst="rect">
            <a:avLst/>
          </a:prstGeom>
        </p:spPr>
      </p:pic>
      <p:pic>
        <p:nvPicPr>
          <p:cNvPr id="25" name="SK-32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38900" y="5728246"/>
            <a:ext cx="178594" cy="148828"/>
          </a:xfrm>
          <a:prstGeom prst="rect">
            <a:avLst/>
          </a:prstGeom>
        </p:spPr>
      </p:pic>
      <p:pic>
        <p:nvPicPr>
          <p:cNvPr id="26" name="SK-32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1000" y="6508403"/>
            <a:ext cx="11430000" cy="314325"/>
          </a:xfrm>
          <a:prstGeom prst="rect">
            <a:avLst/>
          </a:prstGeom>
        </p:spPr>
      </p:pic>
      <p:sp>
        <p:nvSpPr>
          <p:cNvPr id="27" name="SK-32-text-26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Foot: Plantar Arch Collapse (Pes Planus)</a:t>
            </a:r>
            <a:endParaRPr lang="en-US" sz="2550" dirty="0"/>
          </a:p>
        </p:txBody>
      </p:sp>
      <p:sp>
        <p:nvSpPr>
          <p:cNvPr id="28" name="SK-32-text-27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9" name="SK-32-text-28"/>
          <p:cNvSpPr/>
          <p:nvPr/>
        </p:nvSpPr>
        <p:spPr>
          <a:xfrm>
            <a:off x="828675" y="1445865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30" name="SK-32-text-29"/>
          <p:cNvSpPr/>
          <p:nvPr/>
        </p:nvSpPr>
        <p:spPr>
          <a:xfrm>
            <a:off x="495300" y="1922115"/>
            <a:ext cx="5372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Pain is often biomechanical, worsening after walking or at the end of the day.</a:t>
            </a:r>
            <a:endParaRPr lang="en-US" sz="1275" dirty="0"/>
          </a:p>
        </p:txBody>
      </p:sp>
      <p:sp>
        <p:nvSpPr>
          <p:cNvPr id="31" name="SK-32-text-30"/>
          <p:cNvSpPr/>
          <p:nvPr/>
        </p:nvSpPr>
        <p:spPr>
          <a:xfrm>
            <a:off x="495300" y="2522190"/>
            <a:ext cx="396716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Referred Pain Sites:</a:t>
            </a:r>
            <a:endParaRPr lang="en-US" sz="1275" dirty="0"/>
          </a:p>
        </p:txBody>
      </p:sp>
      <p:sp>
        <p:nvSpPr>
          <p:cNvPr id="32" name="SK-32-text-31"/>
          <p:cNvSpPr/>
          <p:nvPr/>
        </p:nvSpPr>
        <p:spPr>
          <a:xfrm>
            <a:off x="590550" y="2793653"/>
            <a:ext cx="47474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Toes</a:t>
            </a:r>
            <a:endParaRPr lang="en-US" sz="1050" dirty="0"/>
          </a:p>
        </p:txBody>
      </p:sp>
      <p:sp>
        <p:nvSpPr>
          <p:cNvPr id="33" name="SK-32-text-32"/>
          <p:cNvSpPr/>
          <p:nvPr/>
        </p:nvSpPr>
        <p:spPr>
          <a:xfrm>
            <a:off x="1171575" y="2793653"/>
            <a:ext cx="60508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Ankle</a:t>
            </a:r>
            <a:endParaRPr lang="en-US" sz="1050" dirty="0"/>
          </a:p>
        </p:txBody>
      </p:sp>
      <p:sp>
        <p:nvSpPr>
          <p:cNvPr id="34" name="SK-32-text-33"/>
          <p:cNvSpPr/>
          <p:nvPr/>
        </p:nvSpPr>
        <p:spPr>
          <a:xfrm>
            <a:off x="1809750" y="2793653"/>
            <a:ext cx="130426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Ant. Tibia</a:t>
            </a:r>
            <a:endParaRPr lang="en-US" sz="1050" dirty="0"/>
          </a:p>
        </p:txBody>
      </p:sp>
      <p:sp>
        <p:nvSpPr>
          <p:cNvPr id="35" name="SK-32-text-34"/>
          <p:cNvSpPr/>
          <p:nvPr/>
        </p:nvSpPr>
        <p:spPr>
          <a:xfrm>
            <a:off x="2705100" y="2793653"/>
            <a:ext cx="460248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Heel</a:t>
            </a:r>
            <a:endParaRPr lang="en-US" sz="1050" dirty="0"/>
          </a:p>
        </p:txBody>
      </p:sp>
      <p:sp>
        <p:nvSpPr>
          <p:cNvPr id="36" name="SK-32-text-35"/>
          <p:cNvSpPr/>
          <p:nvPr/>
        </p:nvSpPr>
        <p:spPr>
          <a:xfrm>
            <a:off x="3257550" y="2793653"/>
            <a:ext cx="21100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Knee (Anserine)</a:t>
            </a:r>
            <a:endParaRPr lang="en-US" sz="1050" dirty="0"/>
          </a:p>
        </p:txBody>
      </p:sp>
      <p:sp>
        <p:nvSpPr>
          <p:cNvPr id="37" name="SK-32-text-36"/>
          <p:cNvSpPr/>
          <p:nvPr/>
        </p:nvSpPr>
        <p:spPr>
          <a:xfrm>
            <a:off x="828675" y="4034284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Tiptoe Test</a:t>
            </a:r>
            <a:endParaRPr lang="en-US" sz="1500" dirty="0"/>
          </a:p>
        </p:txBody>
      </p:sp>
      <p:sp>
        <p:nvSpPr>
          <p:cNvPr id="38" name="SK-32-text-37"/>
          <p:cNvSpPr/>
          <p:nvPr/>
        </p:nvSpPr>
        <p:spPr>
          <a:xfrm>
            <a:off x="495300" y="4510534"/>
            <a:ext cx="5372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the patient to stand on their tiptoes to observe the medial longitudinal arch.</a:t>
            </a:r>
            <a:endParaRPr lang="en-US" sz="1275" dirty="0"/>
          </a:p>
        </p:txBody>
      </p:sp>
      <p:sp>
        <p:nvSpPr>
          <p:cNvPr id="39" name="SK-32-text-38"/>
          <p:cNvSpPr/>
          <p:nvPr/>
        </p:nvSpPr>
        <p:spPr>
          <a:xfrm>
            <a:off x="609600" y="5282059"/>
            <a:ext cx="2476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FLEXIBLE ARCH</a:t>
            </a:r>
            <a:endParaRPr lang="en-US" sz="1050" dirty="0"/>
          </a:p>
        </p:txBody>
      </p:sp>
      <p:sp>
        <p:nvSpPr>
          <p:cNvPr id="40" name="SK-32-text-39"/>
          <p:cNvSpPr/>
          <p:nvPr/>
        </p:nvSpPr>
        <p:spPr>
          <a:xfrm>
            <a:off x="609600" y="5548759"/>
            <a:ext cx="2200275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Arch restores on tiptoes. Benign biomechanical issue.</a:t>
            </a:r>
            <a:endParaRPr lang="en-US" sz="1125" dirty="0"/>
          </a:p>
        </p:txBody>
      </p:sp>
      <p:sp>
        <p:nvSpPr>
          <p:cNvPr id="41" name="SK-32-text-40"/>
          <p:cNvSpPr/>
          <p:nvPr/>
        </p:nvSpPr>
        <p:spPr>
          <a:xfrm>
            <a:off x="3352800" y="5282059"/>
            <a:ext cx="2476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RIGID ARCH</a:t>
            </a:r>
            <a:endParaRPr lang="en-US" sz="1050" dirty="0"/>
          </a:p>
        </p:txBody>
      </p:sp>
      <p:sp>
        <p:nvSpPr>
          <p:cNvPr id="42" name="SK-32-text-41"/>
          <p:cNvSpPr/>
          <p:nvPr/>
        </p:nvSpPr>
        <p:spPr>
          <a:xfrm>
            <a:off x="3352800" y="5548759"/>
            <a:ext cx="184785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Arch remains flat. Requires orthopaedic referral.</a:t>
            </a:r>
            <a:endParaRPr lang="en-US" sz="1125" dirty="0"/>
          </a:p>
        </p:txBody>
      </p:sp>
      <p:sp>
        <p:nvSpPr>
          <p:cNvPr id="43" name="SK-32-text-42"/>
          <p:cNvSpPr/>
          <p:nvPr/>
        </p:nvSpPr>
        <p:spPr>
          <a:xfrm>
            <a:off x="6657975" y="1445865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Management Strategy</a:t>
            </a:r>
            <a:endParaRPr lang="en-US" sz="1500" dirty="0"/>
          </a:p>
        </p:txBody>
      </p:sp>
      <p:sp>
        <p:nvSpPr>
          <p:cNvPr id="44" name="SK-32-text-43"/>
          <p:cNvSpPr/>
          <p:nvPr/>
        </p:nvSpPr>
        <p:spPr>
          <a:xfrm>
            <a:off x="6324600" y="1922115"/>
            <a:ext cx="5372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 Arch Supports: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Essential for weight redistribution. Must use gradual "weaning" to allow foot adaptation.</a:t>
            </a:r>
            <a:endParaRPr lang="en-US" sz="1275" dirty="0"/>
          </a:p>
        </p:txBody>
      </p:sp>
      <p:sp>
        <p:nvSpPr>
          <p:cNvPr id="45" name="SK-32-text-44"/>
          <p:cNvSpPr/>
          <p:nvPr/>
        </p:nvSpPr>
        <p:spPr>
          <a:xfrm>
            <a:off x="6324600" y="2503140"/>
            <a:ext cx="5372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Physiotherapy: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Focused on intrinsic foot muscle strengthening and lower limb alignment.</a:t>
            </a:r>
            <a:endParaRPr lang="en-US" sz="1275" dirty="0"/>
          </a:p>
        </p:txBody>
      </p:sp>
      <p:sp>
        <p:nvSpPr>
          <p:cNvPr id="46" name="SK-32-text-45"/>
          <p:cNvSpPr/>
          <p:nvPr/>
        </p:nvSpPr>
        <p:spPr>
          <a:xfrm>
            <a:off x="6324600" y="3084165"/>
            <a:ext cx="5867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Activity Modification: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Pacing and appropriate footwear selection.</a:t>
            </a:r>
            <a:endParaRPr lang="en-US" sz="1275" dirty="0"/>
          </a:p>
        </p:txBody>
      </p:sp>
      <p:sp>
        <p:nvSpPr>
          <p:cNvPr id="47" name="SK-32-text-46"/>
          <p:cNvSpPr/>
          <p:nvPr/>
        </p:nvSpPr>
        <p:spPr>
          <a:xfrm>
            <a:off x="6657975" y="3841403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Pearls</a:t>
            </a:r>
            <a:endParaRPr lang="en-US" sz="1500" dirty="0"/>
          </a:p>
        </p:txBody>
      </p:sp>
      <p:sp>
        <p:nvSpPr>
          <p:cNvPr id="48" name="SK-32-text-47"/>
          <p:cNvSpPr/>
          <p:nvPr/>
        </p:nvSpPr>
        <p:spPr>
          <a:xfrm>
            <a:off x="6324600" y="4317653"/>
            <a:ext cx="5372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NSAIDs: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Generally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effective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the structural pain of arch collapse.</a:t>
            </a:r>
            <a:endParaRPr lang="en-US" sz="1275" dirty="0"/>
          </a:p>
        </p:txBody>
      </p:sp>
      <p:sp>
        <p:nvSpPr>
          <p:cNvPr id="49" name="SK-32-text-48"/>
          <p:cNvSpPr/>
          <p:nvPr/>
        </p:nvSpPr>
        <p:spPr>
          <a:xfrm>
            <a:off x="6324600" y="4898678"/>
            <a:ext cx="5372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if rigid flat foot or associated with neurological symptoms.</a:t>
            </a:r>
            <a:endParaRPr lang="en-US" sz="1275" dirty="0"/>
          </a:p>
        </p:txBody>
      </p:sp>
      <p:sp>
        <p:nvSpPr>
          <p:cNvPr id="50" name="SK-32-text-49"/>
          <p:cNvSpPr/>
          <p:nvPr/>
        </p:nvSpPr>
        <p:spPr>
          <a:xfrm>
            <a:off x="6693694" y="5689253"/>
            <a:ext cx="5143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the arch in any patient with unexplained shin or medial knee pain.</a:t>
            </a:r>
            <a:endParaRPr lang="en-US" sz="1125" dirty="0"/>
          </a:p>
        </p:txBody>
      </p:sp>
      <p:sp>
        <p:nvSpPr>
          <p:cNvPr id="51" name="SK-32-text-50"/>
          <p:cNvSpPr/>
          <p:nvPr/>
        </p:nvSpPr>
        <p:spPr>
          <a:xfrm>
            <a:off x="381000" y="6651278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This resource is for educational purposes. Verify decisions against current NICE guidance.</a:t>
            </a:r>
            <a:endParaRPr lang="en-US" sz="900" dirty="0"/>
          </a:p>
        </p:txBody>
      </p:sp>
      <p:sp>
        <p:nvSpPr>
          <p:cNvPr id="52" name="SK-32-text-51"/>
          <p:cNvSpPr/>
          <p:nvPr/>
        </p:nvSpPr>
        <p:spPr>
          <a:xfrm>
            <a:off x="10506075" y="6651278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600700" cy="2248942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98253"/>
            <a:ext cx="261937" cy="209550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922115"/>
            <a:ext cx="2628900" cy="76200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8500" y="1922115"/>
            <a:ext cx="2628900" cy="762000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771007"/>
            <a:ext cx="5600700" cy="2248942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937695"/>
            <a:ext cx="261937" cy="209550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331565"/>
            <a:ext cx="5600700" cy="2920752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498253"/>
            <a:ext cx="261937" cy="209550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4442817"/>
            <a:ext cx="5600700" cy="1576983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4847630"/>
            <a:ext cx="261937" cy="209550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210300"/>
            <a:ext cx="11430000" cy="266700"/>
          </a:xfrm>
          <a:prstGeom prst="rect">
            <a:avLst/>
          </a:prstGeom>
        </p:spPr>
      </p:pic>
      <p:sp>
        <p:nvSpPr>
          <p:cNvPr id="16" name="SK-33-text-1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Plantar Fasciitis: Presentation and Diagnosis</a:t>
            </a:r>
            <a:endParaRPr lang="en-US" sz="2550" dirty="0"/>
          </a:p>
        </p:txBody>
      </p:sp>
      <p:sp>
        <p:nvSpPr>
          <p:cNvPr id="17" name="SK-33-text-16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8" name="SK-33-text-17"/>
          <p:cNvSpPr/>
          <p:nvPr/>
        </p:nvSpPr>
        <p:spPr>
          <a:xfrm>
            <a:off x="852488" y="1445865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Epidemiology &amp; Risk</a:t>
            </a:r>
            <a:endParaRPr lang="en-US" sz="1650" dirty="0"/>
          </a:p>
        </p:txBody>
      </p:sp>
      <p:sp>
        <p:nvSpPr>
          <p:cNvPr id="19" name="SK-33-text-18"/>
          <p:cNvSpPr/>
          <p:nvPr/>
        </p:nvSpPr>
        <p:spPr>
          <a:xfrm>
            <a:off x="533400" y="2017365"/>
            <a:ext cx="2552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10%</a:t>
            </a:r>
            <a:endParaRPr lang="en-US" sz="1800" dirty="0"/>
          </a:p>
        </p:txBody>
      </p:sp>
      <p:sp>
        <p:nvSpPr>
          <p:cNvPr id="20" name="SK-33-text-19"/>
          <p:cNvSpPr/>
          <p:nvPr/>
        </p:nvSpPr>
        <p:spPr>
          <a:xfrm>
            <a:off x="1376363" y="2417415"/>
            <a:ext cx="86677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LIFETIME RISK</a:t>
            </a:r>
            <a:endParaRPr lang="en-US" sz="900" dirty="0"/>
          </a:p>
        </p:txBody>
      </p:sp>
      <p:sp>
        <p:nvSpPr>
          <p:cNvPr id="21" name="SK-33-text-20"/>
          <p:cNvSpPr/>
          <p:nvPr/>
        </p:nvSpPr>
        <p:spPr>
          <a:xfrm>
            <a:off x="3276600" y="2017365"/>
            <a:ext cx="2552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40–60</a:t>
            </a:r>
            <a:endParaRPr lang="en-US" sz="1800" dirty="0"/>
          </a:p>
        </p:txBody>
      </p:sp>
      <p:sp>
        <p:nvSpPr>
          <p:cNvPr id="22" name="SK-33-text-21"/>
          <p:cNvSpPr/>
          <p:nvPr/>
        </p:nvSpPr>
        <p:spPr>
          <a:xfrm>
            <a:off x="4014788" y="2417415"/>
            <a:ext cx="107632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PEAK AGE RANGE</a:t>
            </a:r>
            <a:endParaRPr lang="en-US" sz="900" dirty="0"/>
          </a:p>
        </p:txBody>
      </p:sp>
      <p:sp>
        <p:nvSpPr>
          <p:cNvPr id="23" name="SK-33-text-22"/>
          <p:cNvSpPr/>
          <p:nvPr/>
        </p:nvSpPr>
        <p:spPr>
          <a:xfrm>
            <a:off x="723900" y="2826990"/>
            <a:ext cx="11468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Overweight (BMI &gt;30), standing occupations.</a:t>
            </a:r>
            <a:endParaRPr lang="en-US" sz="1350" dirty="0"/>
          </a:p>
        </p:txBody>
      </p:sp>
      <p:sp>
        <p:nvSpPr>
          <p:cNvPr id="24" name="SK-33-text-23"/>
          <p:cNvSpPr/>
          <p:nvPr/>
        </p:nvSpPr>
        <p:spPr>
          <a:xfrm>
            <a:off x="723900" y="3160365"/>
            <a:ext cx="807638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Biomechanics: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Overpronation (pes planus).</a:t>
            </a:r>
            <a:endParaRPr lang="en-US" sz="1350" dirty="0"/>
          </a:p>
        </p:txBody>
      </p:sp>
      <p:sp>
        <p:nvSpPr>
          <p:cNvPr id="25" name="SK-33-text-24"/>
          <p:cNvSpPr/>
          <p:nvPr/>
        </p:nvSpPr>
        <p:spPr>
          <a:xfrm>
            <a:off x="852488" y="3885307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Key Presentation</a:t>
            </a:r>
            <a:endParaRPr lang="en-US" sz="1650" dirty="0"/>
          </a:p>
        </p:txBody>
      </p:sp>
      <p:sp>
        <p:nvSpPr>
          <p:cNvPr id="26" name="SK-33-text-25"/>
          <p:cNvSpPr/>
          <p:nvPr/>
        </p:nvSpPr>
        <p:spPr>
          <a:xfrm>
            <a:off x="723900" y="4313932"/>
            <a:ext cx="1122815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"Start-up pain":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Severe heel pain on first morning steps.</a:t>
            </a:r>
            <a:endParaRPr lang="en-US" sz="1350" dirty="0"/>
          </a:p>
        </p:txBody>
      </p:sp>
      <p:sp>
        <p:nvSpPr>
          <p:cNvPr id="27" name="SK-33-text-26"/>
          <p:cNvSpPr/>
          <p:nvPr/>
        </p:nvSpPr>
        <p:spPr>
          <a:xfrm>
            <a:off x="723900" y="4647307"/>
            <a:ext cx="717718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improves with initial movement.</a:t>
            </a:r>
            <a:endParaRPr lang="en-US" sz="1350" dirty="0"/>
          </a:p>
        </p:txBody>
      </p:sp>
      <p:sp>
        <p:nvSpPr>
          <p:cNvPr id="28" name="SK-33-text-27"/>
          <p:cNvSpPr/>
          <p:nvPr/>
        </p:nvSpPr>
        <p:spPr>
          <a:xfrm>
            <a:off x="723900" y="4980682"/>
            <a:ext cx="886433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Worsens after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prolonged standing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activity.</a:t>
            </a:r>
            <a:endParaRPr lang="en-US" sz="1350" dirty="0"/>
          </a:p>
        </p:txBody>
      </p:sp>
      <p:sp>
        <p:nvSpPr>
          <p:cNvPr id="29" name="SK-33-text-28"/>
          <p:cNvSpPr/>
          <p:nvPr/>
        </p:nvSpPr>
        <p:spPr>
          <a:xfrm>
            <a:off x="723900" y="5314057"/>
            <a:ext cx="973799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Location: Inferior heel, often radiates medially.</a:t>
            </a:r>
            <a:endParaRPr lang="en-US" sz="1350" dirty="0"/>
          </a:p>
        </p:txBody>
      </p:sp>
      <p:sp>
        <p:nvSpPr>
          <p:cNvPr id="30" name="SK-33-text-29"/>
          <p:cNvSpPr/>
          <p:nvPr/>
        </p:nvSpPr>
        <p:spPr>
          <a:xfrm>
            <a:off x="6681788" y="1445865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Examination</a:t>
            </a:r>
            <a:endParaRPr lang="en-US" sz="1650" dirty="0"/>
          </a:p>
        </p:txBody>
      </p:sp>
      <p:sp>
        <p:nvSpPr>
          <p:cNvPr id="31" name="SK-33-text-30"/>
          <p:cNvSpPr/>
          <p:nvPr/>
        </p:nvSpPr>
        <p:spPr>
          <a:xfrm>
            <a:off x="6553200" y="1874490"/>
            <a:ext cx="5638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 Tenderness: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Medial calcaneal tuberosity.</a:t>
            </a:r>
            <a:endParaRPr lang="en-US" sz="1350" dirty="0"/>
          </a:p>
        </p:txBody>
      </p:sp>
      <p:sp>
        <p:nvSpPr>
          <p:cNvPr id="32" name="SK-33-text-31"/>
          <p:cNvSpPr/>
          <p:nvPr/>
        </p:nvSpPr>
        <p:spPr>
          <a:xfrm>
            <a:off x="6553200" y="2207865"/>
            <a:ext cx="5638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Windlass Test: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Passive dorsiflexion of big toe triggers pain.</a:t>
            </a:r>
            <a:endParaRPr lang="en-US" sz="1350" dirty="0"/>
          </a:p>
        </p:txBody>
      </p:sp>
      <p:sp>
        <p:nvSpPr>
          <p:cNvPr id="33" name="SK-33-text-32"/>
          <p:cNvSpPr/>
          <p:nvPr/>
        </p:nvSpPr>
        <p:spPr>
          <a:xfrm>
            <a:off x="6553200" y="2541240"/>
            <a:ext cx="5638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Tiptoe Walking: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Pain significantly increased (diagnostic).</a:t>
            </a:r>
            <a:endParaRPr lang="en-US" sz="1350" dirty="0"/>
          </a:p>
        </p:txBody>
      </p:sp>
      <p:sp>
        <p:nvSpPr>
          <p:cNvPr id="34" name="SK-33-text-33"/>
          <p:cNvSpPr/>
          <p:nvPr/>
        </p:nvSpPr>
        <p:spPr>
          <a:xfrm>
            <a:off x="6553200" y="2874615"/>
            <a:ext cx="5638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tight Achilles/gastrocnemius complex.</a:t>
            </a:r>
            <a:endParaRPr lang="en-US" sz="1350" dirty="0"/>
          </a:p>
        </p:txBody>
      </p:sp>
      <p:sp>
        <p:nvSpPr>
          <p:cNvPr id="35" name="SK-33-text-34"/>
          <p:cNvSpPr/>
          <p:nvPr/>
        </p:nvSpPr>
        <p:spPr>
          <a:xfrm>
            <a:off x="6324600" y="4557117"/>
            <a:ext cx="544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PEARL</a:t>
            </a:r>
            <a:endParaRPr lang="en-US" sz="1050" dirty="0"/>
          </a:p>
        </p:txBody>
      </p:sp>
      <p:sp>
        <p:nvSpPr>
          <p:cNvPr id="36" name="SK-33-text-35"/>
          <p:cNvSpPr/>
          <p:nvPr/>
        </p:nvSpPr>
        <p:spPr>
          <a:xfrm>
            <a:off x="6681788" y="4795242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Imaging &amp; Heel Spurs</a:t>
            </a:r>
            <a:endParaRPr lang="en-US" sz="1650" dirty="0"/>
          </a:p>
        </p:txBody>
      </p:sp>
      <p:sp>
        <p:nvSpPr>
          <p:cNvPr id="37" name="SK-33-text-36"/>
          <p:cNvSpPr/>
          <p:nvPr/>
        </p:nvSpPr>
        <p:spPr>
          <a:xfrm>
            <a:off x="6324600" y="5185767"/>
            <a:ext cx="5372100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Heel spurs seen on X-ray are </a:t>
            </a: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INCIDENTAL FINDINGS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They are not the cause of pain. Treat the fasciitis, not the spur. X-rays are usually not required for diagnosis.</a:t>
            </a:r>
            <a:endParaRPr lang="en-US" sz="1350" dirty="0"/>
          </a:p>
        </p:txBody>
      </p:sp>
      <p:sp>
        <p:nvSpPr>
          <p:cNvPr id="38" name="SK-33-text-37"/>
          <p:cNvSpPr/>
          <p:nvPr/>
        </p:nvSpPr>
        <p:spPr>
          <a:xfrm>
            <a:off x="381000" y="6305550"/>
            <a:ext cx="60655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Created June 2026</a:t>
            </a:r>
            <a:endParaRPr lang="en-US" sz="900" dirty="0"/>
          </a:p>
        </p:txBody>
      </p:sp>
      <p:sp>
        <p:nvSpPr>
          <p:cNvPr id="39" name="SK-33-text-38"/>
          <p:cNvSpPr/>
          <p:nvPr/>
        </p:nvSpPr>
        <p:spPr>
          <a:xfrm>
            <a:off x="6981825" y="6305550"/>
            <a:ext cx="52101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Disclaimer: Verify clinical decisions against current NICE guidance and BNF drug doses.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64815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3657600" cy="2686050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293465"/>
            <a:ext cx="3429000" cy="400050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293465"/>
            <a:ext cx="342900" cy="342900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388715"/>
            <a:ext cx="190500" cy="152400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1788765"/>
            <a:ext cx="1209675" cy="257175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036665"/>
            <a:ext cx="3657600" cy="2371725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4131915"/>
            <a:ext cx="3429000" cy="400050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4131915"/>
            <a:ext cx="342900" cy="342900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227165"/>
            <a:ext cx="190500" cy="152400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7200" y="1198215"/>
            <a:ext cx="3657600" cy="2528888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1500" y="1293465"/>
            <a:ext cx="3429000" cy="400050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1500" y="1293465"/>
            <a:ext cx="342900" cy="342900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57700" y="1388715"/>
            <a:ext cx="190500" cy="152400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67200" y="3879503"/>
            <a:ext cx="3657600" cy="2528888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81500" y="3974753"/>
            <a:ext cx="3429000" cy="400050"/>
          </a:xfrm>
          <a:prstGeom prst="rect">
            <a:avLst/>
          </a:prstGeom>
        </p:spPr>
      </p:pic>
      <p:pic>
        <p:nvPicPr>
          <p:cNvPr id="20" name="SK-3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81500" y="3974753"/>
            <a:ext cx="342900" cy="342900"/>
          </a:xfrm>
          <a:prstGeom prst="rect">
            <a:avLst/>
          </a:prstGeom>
        </p:spPr>
      </p:pic>
      <p:pic>
        <p:nvPicPr>
          <p:cNvPr id="21" name="SK-3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57700" y="4070003"/>
            <a:ext cx="190500" cy="152400"/>
          </a:xfrm>
          <a:prstGeom prst="rect">
            <a:avLst/>
          </a:prstGeom>
        </p:spPr>
      </p:pic>
      <p:pic>
        <p:nvPicPr>
          <p:cNvPr id="22" name="SK-34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53400" y="1198215"/>
            <a:ext cx="3657600" cy="5210175"/>
          </a:xfrm>
          <a:prstGeom prst="rect">
            <a:avLst/>
          </a:prstGeom>
        </p:spPr>
      </p:pic>
      <p:pic>
        <p:nvPicPr>
          <p:cNvPr id="23" name="SK-34-img-2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7700" y="1293465"/>
            <a:ext cx="3429000" cy="400050"/>
          </a:xfrm>
          <a:prstGeom prst="rect">
            <a:avLst/>
          </a:prstGeom>
        </p:spPr>
      </p:pic>
      <p:pic>
        <p:nvPicPr>
          <p:cNvPr id="24" name="SK-34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67700" y="1293465"/>
            <a:ext cx="342900" cy="342900"/>
          </a:xfrm>
          <a:prstGeom prst="rect">
            <a:avLst/>
          </a:prstGeom>
        </p:spPr>
      </p:pic>
      <p:pic>
        <p:nvPicPr>
          <p:cNvPr id="25" name="SK-34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43900" y="1388715"/>
            <a:ext cx="190500" cy="152400"/>
          </a:xfrm>
          <a:prstGeom prst="rect">
            <a:avLst/>
          </a:prstGeom>
        </p:spPr>
      </p:pic>
      <p:pic>
        <p:nvPicPr>
          <p:cNvPr id="26" name="SK-34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67700" y="2350740"/>
            <a:ext cx="3429000" cy="404813"/>
          </a:xfrm>
          <a:prstGeom prst="rect">
            <a:avLst/>
          </a:prstGeom>
        </p:spPr>
      </p:pic>
      <p:pic>
        <p:nvPicPr>
          <p:cNvPr id="27" name="SK-34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82000" y="2484983"/>
            <a:ext cx="178594" cy="148828"/>
          </a:xfrm>
          <a:prstGeom prst="rect">
            <a:avLst/>
          </a:prstGeom>
        </p:spPr>
      </p:pic>
      <p:pic>
        <p:nvPicPr>
          <p:cNvPr id="28" name="SK-34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1000" y="6560790"/>
            <a:ext cx="11430000" cy="285750"/>
          </a:xfrm>
          <a:prstGeom prst="rect">
            <a:avLst/>
          </a:prstGeom>
        </p:spPr>
      </p:pic>
      <p:sp>
        <p:nvSpPr>
          <p:cNvPr id="29" name="SK-34-text-28"/>
          <p:cNvSpPr/>
          <p:nvPr/>
        </p:nvSpPr>
        <p:spPr>
          <a:xfrm>
            <a:off x="571500" y="3048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Plantar Fasciitis: NICE CKS 2024 Management</a:t>
            </a:r>
            <a:endParaRPr lang="en-US" sz="2550" dirty="0"/>
          </a:p>
        </p:txBody>
      </p:sp>
      <p:sp>
        <p:nvSpPr>
          <p:cNvPr id="30" name="SK-34-text-29"/>
          <p:cNvSpPr/>
          <p:nvPr/>
        </p:nvSpPr>
        <p:spPr>
          <a:xfrm>
            <a:off x="571500" y="7695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31" name="SK-34-text-30"/>
          <p:cNvSpPr/>
          <p:nvPr/>
        </p:nvSpPr>
        <p:spPr>
          <a:xfrm>
            <a:off x="952500" y="132204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First-Line: Education</a:t>
            </a:r>
            <a:endParaRPr lang="en-US" sz="1500" dirty="0"/>
          </a:p>
        </p:txBody>
      </p:sp>
      <p:sp>
        <p:nvSpPr>
          <p:cNvPr id="32" name="SK-34-text-31"/>
          <p:cNvSpPr/>
          <p:nvPr/>
        </p:nvSpPr>
        <p:spPr>
          <a:xfrm>
            <a:off x="590550" y="1788765"/>
            <a:ext cx="1559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REASSURANCE</a:t>
            </a:r>
            <a:endParaRPr lang="en-US" sz="1050" dirty="0"/>
          </a:p>
        </p:txBody>
      </p:sp>
      <p:sp>
        <p:nvSpPr>
          <p:cNvPr id="33" name="SK-34-text-32"/>
          <p:cNvSpPr/>
          <p:nvPr/>
        </p:nvSpPr>
        <p:spPr>
          <a:xfrm>
            <a:off x="495300" y="2103090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90% resolve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within 12 months with conservative management.</a:t>
            </a:r>
            <a:endParaRPr lang="en-US" sz="1275" dirty="0"/>
          </a:p>
        </p:txBody>
      </p:sp>
      <p:sp>
        <p:nvSpPr>
          <p:cNvPr id="34" name="SK-34-text-33"/>
          <p:cNvSpPr/>
          <p:nvPr/>
        </p:nvSpPr>
        <p:spPr>
          <a:xfrm>
            <a:off x="495300" y="2665065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that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heel spurs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X-ray are incidental and do not require treatment.</a:t>
            </a:r>
            <a:endParaRPr lang="en-US" sz="1275" dirty="0"/>
          </a:p>
        </p:txBody>
      </p:sp>
      <p:sp>
        <p:nvSpPr>
          <p:cNvPr id="35" name="SK-34-text-34"/>
          <p:cNvSpPr/>
          <p:nvPr/>
        </p:nvSpPr>
        <p:spPr>
          <a:xfrm>
            <a:off x="495300" y="3227040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management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BMI is elevated to reduce load.</a:t>
            </a:r>
            <a:endParaRPr lang="en-US" sz="1275" dirty="0"/>
          </a:p>
        </p:txBody>
      </p:sp>
      <p:sp>
        <p:nvSpPr>
          <p:cNvPr id="36" name="SK-34-text-35"/>
          <p:cNvSpPr/>
          <p:nvPr/>
        </p:nvSpPr>
        <p:spPr>
          <a:xfrm>
            <a:off x="952500" y="416049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Stretching Protocol</a:t>
            </a:r>
            <a:endParaRPr lang="en-US" sz="1500" dirty="0"/>
          </a:p>
        </p:txBody>
      </p:sp>
      <p:sp>
        <p:nvSpPr>
          <p:cNvPr id="37" name="SK-34-text-36"/>
          <p:cNvSpPr/>
          <p:nvPr/>
        </p:nvSpPr>
        <p:spPr>
          <a:xfrm>
            <a:off x="495300" y="4627215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Perform stretches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first step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the morning.</a:t>
            </a:r>
            <a:endParaRPr lang="en-US" sz="1275" dirty="0"/>
          </a:p>
        </p:txBody>
      </p:sp>
      <p:sp>
        <p:nvSpPr>
          <p:cNvPr id="38" name="SK-34-text-37"/>
          <p:cNvSpPr/>
          <p:nvPr/>
        </p:nvSpPr>
        <p:spPr>
          <a:xfrm>
            <a:off x="495300" y="5189190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Plantar Fascia: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Passive dorsiflexion of toes and ankle.</a:t>
            </a:r>
            <a:endParaRPr lang="en-US" sz="1275" dirty="0"/>
          </a:p>
        </p:txBody>
      </p:sp>
      <p:sp>
        <p:nvSpPr>
          <p:cNvPr id="39" name="SK-34-text-38"/>
          <p:cNvSpPr/>
          <p:nvPr/>
        </p:nvSpPr>
        <p:spPr>
          <a:xfrm>
            <a:off x="495300" y="5751165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Gastrocnemius: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Wall stretches for calf flexibility.</a:t>
            </a:r>
            <a:endParaRPr lang="en-US" sz="1275" dirty="0"/>
          </a:p>
        </p:txBody>
      </p:sp>
      <p:sp>
        <p:nvSpPr>
          <p:cNvPr id="40" name="SK-34-text-39"/>
          <p:cNvSpPr/>
          <p:nvPr/>
        </p:nvSpPr>
        <p:spPr>
          <a:xfrm>
            <a:off x="4838700" y="132204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Footwear &amp; Orthoses</a:t>
            </a:r>
            <a:endParaRPr lang="en-US" sz="1500" dirty="0"/>
          </a:p>
        </p:txBody>
      </p:sp>
      <p:sp>
        <p:nvSpPr>
          <p:cNvPr id="41" name="SK-34-text-40"/>
          <p:cNvSpPr/>
          <p:nvPr/>
        </p:nvSpPr>
        <p:spPr>
          <a:xfrm>
            <a:off x="4381500" y="1788765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Cushioned Heel: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shoes with good shock absorption.</a:t>
            </a:r>
            <a:endParaRPr lang="en-US" sz="1275" dirty="0"/>
          </a:p>
        </p:txBody>
      </p:sp>
      <p:sp>
        <p:nvSpPr>
          <p:cNvPr id="42" name="SK-34-text-41"/>
          <p:cNvSpPr/>
          <p:nvPr/>
        </p:nvSpPr>
        <p:spPr>
          <a:xfrm>
            <a:off x="4381500" y="2350740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Barefoot: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Especially on hard surfaces at home.</a:t>
            </a:r>
            <a:endParaRPr lang="en-US" sz="1275" dirty="0"/>
          </a:p>
        </p:txBody>
      </p:sp>
      <p:sp>
        <p:nvSpPr>
          <p:cNvPr id="43" name="SK-34-text-42"/>
          <p:cNvSpPr/>
          <p:nvPr/>
        </p:nvSpPr>
        <p:spPr>
          <a:xfrm>
            <a:off x="4381500" y="2912715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Arch Supports: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Off-the-shelf orthoses for overpronation.</a:t>
            </a:r>
            <a:endParaRPr lang="en-US" sz="1275" dirty="0"/>
          </a:p>
        </p:txBody>
      </p:sp>
      <p:sp>
        <p:nvSpPr>
          <p:cNvPr id="44" name="SK-34-text-43"/>
          <p:cNvSpPr/>
          <p:nvPr/>
        </p:nvSpPr>
        <p:spPr>
          <a:xfrm>
            <a:off x="4838700" y="4003328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Pharmacotherapy</a:t>
            </a:r>
            <a:endParaRPr lang="en-US" sz="1500" dirty="0"/>
          </a:p>
        </p:txBody>
      </p:sp>
      <p:sp>
        <p:nvSpPr>
          <p:cNvPr id="45" name="SK-34-text-44"/>
          <p:cNvSpPr/>
          <p:nvPr/>
        </p:nvSpPr>
        <p:spPr>
          <a:xfrm>
            <a:off x="4381500" y="4470053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Paracetamol: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Base-level analgesia for symptom control.</a:t>
            </a:r>
            <a:endParaRPr lang="en-US" sz="1275" dirty="0"/>
          </a:p>
        </p:txBody>
      </p:sp>
      <p:sp>
        <p:nvSpPr>
          <p:cNvPr id="46" name="SK-34-text-45"/>
          <p:cNvSpPr/>
          <p:nvPr/>
        </p:nvSpPr>
        <p:spPr>
          <a:xfrm>
            <a:off x="4381500" y="5032028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NSAIDs: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First-line pharmacological option.</a:t>
            </a:r>
            <a:endParaRPr lang="en-US" sz="1275" dirty="0"/>
          </a:p>
        </p:txBody>
      </p:sp>
      <p:sp>
        <p:nvSpPr>
          <p:cNvPr id="47" name="SK-34-text-46"/>
          <p:cNvSpPr/>
          <p:nvPr/>
        </p:nvSpPr>
        <p:spPr>
          <a:xfrm>
            <a:off x="4381500" y="5594003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NSAIDs: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Short course for acute inflammatory flares.</a:t>
            </a:r>
            <a:endParaRPr lang="en-US" sz="1275" dirty="0"/>
          </a:p>
        </p:txBody>
      </p:sp>
      <p:sp>
        <p:nvSpPr>
          <p:cNvPr id="48" name="SK-34-text-47"/>
          <p:cNvSpPr/>
          <p:nvPr/>
        </p:nvSpPr>
        <p:spPr>
          <a:xfrm>
            <a:off x="8724900" y="1322040"/>
            <a:ext cx="3467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Specialist Referral</a:t>
            </a:r>
            <a:endParaRPr lang="en-US" sz="1500" dirty="0"/>
          </a:p>
        </p:txBody>
      </p:sp>
      <p:sp>
        <p:nvSpPr>
          <p:cNvPr id="49" name="SK-34-text-48"/>
          <p:cNvSpPr/>
          <p:nvPr/>
        </p:nvSpPr>
        <p:spPr>
          <a:xfrm>
            <a:off x="8267700" y="1788765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Corticosteroid Injections: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Effective for short-term relief (&gt;70% success).</a:t>
            </a:r>
            <a:endParaRPr lang="en-US" sz="1275" dirty="0"/>
          </a:p>
        </p:txBody>
      </p:sp>
      <p:sp>
        <p:nvSpPr>
          <p:cNvPr id="50" name="SK-34-text-49"/>
          <p:cNvSpPr/>
          <p:nvPr/>
        </p:nvSpPr>
        <p:spPr>
          <a:xfrm>
            <a:off x="8560594" y="2445990"/>
            <a:ext cx="36314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Rupture risk (5-10%) + Fat pad atrophy.</a:t>
            </a:r>
            <a:endParaRPr lang="en-US" sz="1125" dirty="0"/>
          </a:p>
        </p:txBody>
      </p:sp>
      <p:sp>
        <p:nvSpPr>
          <p:cNvPr id="51" name="SK-34-text-50"/>
          <p:cNvSpPr/>
          <p:nvPr/>
        </p:nvSpPr>
        <p:spPr>
          <a:xfrm>
            <a:off x="8267700" y="2850803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ESWT: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Extracorporeal Shockwave Therapy for persistent cases (&gt;3-6 months).</a:t>
            </a:r>
            <a:endParaRPr lang="en-US" sz="1275" dirty="0"/>
          </a:p>
        </p:txBody>
      </p:sp>
      <p:sp>
        <p:nvSpPr>
          <p:cNvPr id="52" name="SK-34-text-51"/>
          <p:cNvSpPr/>
          <p:nvPr/>
        </p:nvSpPr>
        <p:spPr>
          <a:xfrm>
            <a:off x="8267700" y="3412778"/>
            <a:ext cx="342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Surgery: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Plantar fascia release only after 12 months of failed conservative care.</a:t>
            </a:r>
            <a:endParaRPr lang="en-US" sz="1275" dirty="0"/>
          </a:p>
        </p:txBody>
      </p:sp>
      <p:sp>
        <p:nvSpPr>
          <p:cNvPr id="53" name="SK-34-text-52"/>
          <p:cNvSpPr/>
          <p:nvPr/>
        </p:nvSpPr>
        <p:spPr>
          <a:xfrm>
            <a:off x="381000" y="667509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purposes only. Verify clinical decisions against current NICE guidance and BNF.</a:t>
            </a:r>
            <a:endParaRPr lang="en-US" sz="900" dirty="0"/>
          </a:p>
        </p:txBody>
      </p:sp>
      <p:sp>
        <p:nvSpPr>
          <p:cNvPr id="54" name="SK-34-text-53"/>
          <p:cNvSpPr/>
          <p:nvPr/>
        </p:nvSpPr>
        <p:spPr>
          <a:xfrm>
            <a:off x="10506075" y="667509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11430000" cy="664815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93440"/>
            <a:ext cx="5600700" cy="5127724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36315"/>
            <a:ext cx="381000" cy="381000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038" y="1331565"/>
            <a:ext cx="238125" cy="190500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750665"/>
            <a:ext cx="142875" cy="114300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84040"/>
            <a:ext cx="142875" cy="114300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17415"/>
            <a:ext cx="142875" cy="114300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50790"/>
            <a:ext cx="142875" cy="114300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436590"/>
            <a:ext cx="142875" cy="114300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769965"/>
            <a:ext cx="142875" cy="114300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093440"/>
            <a:ext cx="5600700" cy="3060799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1236315"/>
            <a:ext cx="381000" cy="381000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0338" y="1331565"/>
            <a:ext cx="238125" cy="190500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1712565"/>
            <a:ext cx="5143500" cy="702766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2510582"/>
            <a:ext cx="5143500" cy="702766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4278064"/>
            <a:ext cx="5600700" cy="1943100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4420939"/>
            <a:ext cx="381000" cy="381000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0338" y="4516189"/>
            <a:ext cx="238125" cy="190500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4935289"/>
            <a:ext cx="142875" cy="122337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5525839"/>
            <a:ext cx="142875" cy="114300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5859214"/>
            <a:ext cx="142875" cy="114300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6468814"/>
            <a:ext cx="11430000" cy="266700"/>
          </a:xfrm>
          <a:prstGeom prst="rect">
            <a:avLst/>
          </a:prstGeom>
        </p:spPr>
      </p:pic>
      <p:sp>
        <p:nvSpPr>
          <p:cNvPr id="26" name="SK-35-text-25"/>
          <p:cNvSpPr/>
          <p:nvPr/>
        </p:nvSpPr>
        <p:spPr>
          <a:xfrm>
            <a:off x="571500" y="24765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Stress Fractures of the Foot</a:t>
            </a:r>
            <a:endParaRPr lang="en-US" sz="2550" dirty="0"/>
          </a:p>
        </p:txBody>
      </p:sp>
      <p:sp>
        <p:nvSpPr>
          <p:cNvPr id="27" name="SK-35-text-26"/>
          <p:cNvSpPr/>
          <p:nvPr/>
        </p:nvSpPr>
        <p:spPr>
          <a:xfrm>
            <a:off x="571500" y="71244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8" name="SK-35-text-27"/>
          <p:cNvSpPr/>
          <p:nvPr/>
        </p:nvSpPr>
        <p:spPr>
          <a:xfrm>
            <a:off x="1104900" y="1269653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Presentation</a:t>
            </a:r>
            <a:endParaRPr lang="en-US" sz="1650" dirty="0"/>
          </a:p>
        </p:txBody>
      </p:sp>
      <p:sp>
        <p:nvSpPr>
          <p:cNvPr id="29" name="SK-35-text-28"/>
          <p:cNvSpPr/>
          <p:nvPr/>
        </p:nvSpPr>
        <p:spPr>
          <a:xfrm>
            <a:off x="847725" y="1712565"/>
            <a:ext cx="97555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onset localized pain and focal swelling.</a:t>
            </a:r>
            <a:endParaRPr lang="en-US" sz="1350" dirty="0"/>
          </a:p>
        </p:txBody>
      </p:sp>
      <p:sp>
        <p:nvSpPr>
          <p:cNvPr id="30" name="SK-35-text-29"/>
          <p:cNvSpPr/>
          <p:nvPr/>
        </p:nvSpPr>
        <p:spPr>
          <a:xfrm>
            <a:off x="847725" y="2045940"/>
            <a:ext cx="10235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sites: 2nd/3rd Metatarsals and Calcaneus.</a:t>
            </a:r>
            <a:endParaRPr lang="en-US" sz="1350" dirty="0"/>
          </a:p>
        </p:txBody>
      </p:sp>
      <p:sp>
        <p:nvSpPr>
          <p:cNvPr id="31" name="SK-35-text-30"/>
          <p:cNvSpPr/>
          <p:nvPr/>
        </p:nvSpPr>
        <p:spPr>
          <a:xfrm>
            <a:off x="847725" y="2379315"/>
            <a:ext cx="11344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Typically follows a recent increase in physical activity.</a:t>
            </a:r>
            <a:endParaRPr lang="en-US" sz="1350" dirty="0"/>
          </a:p>
        </p:txBody>
      </p:sp>
      <p:sp>
        <p:nvSpPr>
          <p:cNvPr id="32" name="SK-35-text-31"/>
          <p:cNvSpPr/>
          <p:nvPr/>
        </p:nvSpPr>
        <p:spPr>
          <a:xfrm>
            <a:off x="847725" y="2712690"/>
            <a:ext cx="99612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Differential diagnosis: Often mimics acute Gout.</a:t>
            </a:r>
            <a:endParaRPr lang="en-US" sz="1350" dirty="0"/>
          </a:p>
        </p:txBody>
      </p:sp>
      <p:sp>
        <p:nvSpPr>
          <p:cNvPr id="33" name="SK-35-textBg-32"/>
          <p:cNvSpPr/>
          <p:nvPr/>
        </p:nvSpPr>
        <p:spPr>
          <a:xfrm>
            <a:off x="609600" y="3112740"/>
            <a:ext cx="1409700" cy="238125"/>
          </a:xfrm>
          <a:prstGeom prst="roundRect">
            <a:avLst>
              <a:gd name="adj" fmla="val 16000"/>
            </a:avLst>
          </a:prstGeom>
          <a:solidFill>
            <a:srgbClr val="E67E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K-35-text-33"/>
          <p:cNvSpPr/>
          <p:nvPr/>
        </p:nvSpPr>
        <p:spPr>
          <a:xfrm>
            <a:off x="685800" y="3112740"/>
            <a:ext cx="2283529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RISK GROUPS</a:t>
            </a:r>
            <a:endParaRPr lang="en-US" sz="1050" dirty="0"/>
          </a:p>
        </p:txBody>
      </p:sp>
      <p:sp>
        <p:nvSpPr>
          <p:cNvPr id="35" name="SK-35-text-34"/>
          <p:cNvSpPr/>
          <p:nvPr/>
        </p:nvSpPr>
        <p:spPr>
          <a:xfrm>
            <a:off x="847725" y="3398490"/>
            <a:ext cx="8315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Women (consider Osteoporosis/DEXA scan).</a:t>
            </a:r>
            <a:endParaRPr lang="en-US" sz="1350" dirty="0"/>
          </a:p>
        </p:txBody>
      </p:sp>
      <p:sp>
        <p:nvSpPr>
          <p:cNvPr id="36" name="SK-35-text-35"/>
          <p:cNvSpPr/>
          <p:nvPr/>
        </p:nvSpPr>
        <p:spPr>
          <a:xfrm>
            <a:off x="847725" y="3731865"/>
            <a:ext cx="81095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Military recruits and distance runners.</a:t>
            </a:r>
            <a:endParaRPr lang="en-US" sz="1350" dirty="0"/>
          </a:p>
        </p:txBody>
      </p:sp>
      <p:sp>
        <p:nvSpPr>
          <p:cNvPr id="37" name="SK-35-text-36"/>
          <p:cNvSpPr/>
          <p:nvPr/>
        </p:nvSpPr>
        <p:spPr>
          <a:xfrm>
            <a:off x="6934200" y="1269653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Diagnostic Timeline</a:t>
            </a:r>
            <a:endParaRPr lang="en-US" sz="1650" dirty="0"/>
          </a:p>
        </p:txBody>
      </p:sp>
      <p:sp>
        <p:nvSpPr>
          <p:cNvPr id="38" name="SK-35-text-37"/>
          <p:cNvSpPr/>
          <p:nvPr/>
        </p:nvSpPr>
        <p:spPr>
          <a:xfrm>
            <a:off x="6629400" y="1712565"/>
            <a:ext cx="5038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Weeks 0–3</a:t>
            </a:r>
            <a:endParaRPr lang="en-US" sz="1350" dirty="0"/>
          </a:p>
        </p:txBody>
      </p:sp>
      <p:sp>
        <p:nvSpPr>
          <p:cNvPr id="39" name="SK-35-text-38"/>
          <p:cNvSpPr/>
          <p:nvPr/>
        </p:nvSpPr>
        <p:spPr>
          <a:xfrm>
            <a:off x="6629400" y="198879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Plain X-rays are typically </a:t>
            </a:r>
            <a:r>
              <a:rPr lang="en-US" sz="120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</a:t>
            </a: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Do not rely on early imaging to exclude fracture.</a:t>
            </a:r>
            <a:endParaRPr lang="en-US" sz="1200" dirty="0"/>
          </a:p>
        </p:txBody>
      </p:sp>
      <p:sp>
        <p:nvSpPr>
          <p:cNvPr id="40" name="SK-35-text-39"/>
          <p:cNvSpPr/>
          <p:nvPr/>
        </p:nvSpPr>
        <p:spPr>
          <a:xfrm>
            <a:off x="6629400" y="2510582"/>
            <a:ext cx="5038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Weeks 3–6</a:t>
            </a:r>
            <a:endParaRPr lang="en-US" sz="1350" dirty="0"/>
          </a:p>
        </p:txBody>
      </p:sp>
      <p:sp>
        <p:nvSpPr>
          <p:cNvPr id="41" name="SK-35-text-40"/>
          <p:cNvSpPr/>
          <p:nvPr/>
        </p:nvSpPr>
        <p:spPr>
          <a:xfrm>
            <a:off x="6629400" y="278680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bone formation or "callus" may become visible on X-ray during healing.</a:t>
            </a:r>
            <a:endParaRPr lang="en-US" sz="1200" dirty="0"/>
          </a:p>
        </p:txBody>
      </p:sp>
      <p:sp>
        <p:nvSpPr>
          <p:cNvPr id="42" name="SK-35-text-41"/>
          <p:cNvSpPr/>
          <p:nvPr/>
        </p:nvSpPr>
        <p:spPr>
          <a:xfrm>
            <a:off x="6629400" y="3308598"/>
            <a:ext cx="5038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</a:t>
            </a:r>
            <a:endParaRPr lang="en-US" sz="1350" dirty="0"/>
          </a:p>
        </p:txBody>
      </p:sp>
      <p:sp>
        <p:nvSpPr>
          <p:cNvPr id="43" name="SK-35-text-42"/>
          <p:cNvSpPr/>
          <p:nvPr/>
        </p:nvSpPr>
        <p:spPr>
          <a:xfrm>
            <a:off x="6629400" y="3584823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MRI</a:t>
            </a: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Bone Scan is required for definitive early diagnosis if clinical suspicion is high.</a:t>
            </a:r>
            <a:endParaRPr lang="en-US" sz="1200" dirty="0"/>
          </a:p>
        </p:txBody>
      </p:sp>
      <p:sp>
        <p:nvSpPr>
          <p:cNvPr id="44" name="SK-35-text-43"/>
          <p:cNvSpPr/>
          <p:nvPr/>
        </p:nvSpPr>
        <p:spPr>
          <a:xfrm>
            <a:off x="6934200" y="4454277"/>
            <a:ext cx="2619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Management</a:t>
            </a:r>
            <a:endParaRPr lang="en-US" sz="1650" dirty="0"/>
          </a:p>
        </p:txBody>
      </p:sp>
      <p:sp>
        <p:nvSpPr>
          <p:cNvPr id="45" name="SK-35-text-44"/>
          <p:cNvSpPr/>
          <p:nvPr/>
        </p:nvSpPr>
        <p:spPr>
          <a:xfrm>
            <a:off x="6677025" y="4897189"/>
            <a:ext cx="49053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 and activity modification (non-weight bearing if severe).</a:t>
            </a:r>
            <a:endParaRPr lang="en-US" sz="1350" dirty="0"/>
          </a:p>
        </p:txBody>
      </p:sp>
      <p:sp>
        <p:nvSpPr>
          <p:cNvPr id="46" name="SK-35-text-45"/>
          <p:cNvSpPr/>
          <p:nvPr/>
        </p:nvSpPr>
        <p:spPr>
          <a:xfrm>
            <a:off x="6677025" y="5487739"/>
            <a:ext cx="55149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Protective, stiff-soled footwear or walking boot.</a:t>
            </a:r>
            <a:endParaRPr lang="en-US" sz="1350" dirty="0"/>
          </a:p>
        </p:txBody>
      </p:sp>
      <p:sp>
        <p:nvSpPr>
          <p:cNvPr id="47" name="SK-35-text-46"/>
          <p:cNvSpPr/>
          <p:nvPr/>
        </p:nvSpPr>
        <p:spPr>
          <a:xfrm>
            <a:off x="6677025" y="5821114"/>
            <a:ext cx="55149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DEXA scan if fractures are multiple or recurrent.</a:t>
            </a:r>
            <a:endParaRPr lang="en-US" sz="1350" dirty="0"/>
          </a:p>
        </p:txBody>
      </p:sp>
      <p:sp>
        <p:nvSpPr>
          <p:cNvPr id="48" name="SK-35-text-47"/>
          <p:cNvSpPr/>
          <p:nvPr/>
        </p:nvSpPr>
        <p:spPr>
          <a:xfrm>
            <a:off x="381000" y="6564064"/>
            <a:ext cx="115519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For educational purposes. Verify decisions against current NICE guidance and BNF.</a:t>
            </a:r>
            <a:endParaRPr lang="en-US" sz="900" dirty="0"/>
          </a:p>
        </p:txBody>
      </p:sp>
      <p:sp>
        <p:nvSpPr>
          <p:cNvPr id="49" name="SK-35-text-48"/>
          <p:cNvSpPr/>
          <p:nvPr/>
        </p:nvSpPr>
        <p:spPr>
          <a:xfrm>
            <a:off x="9858375" y="6564064"/>
            <a:ext cx="23336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June 2026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31565"/>
            <a:ext cx="457200" cy="457200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445865"/>
            <a:ext cx="285750" cy="228600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17365"/>
            <a:ext cx="5138738" cy="1453604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623370"/>
            <a:ext cx="5138738" cy="1453604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1331565"/>
            <a:ext cx="9525" cy="3897660"/>
          </a:xfrm>
          <a:prstGeom prst="rect">
            <a:avLst/>
          </a:prstGeom>
        </p:spPr>
      </p:pic>
      <p:pic>
        <p:nvPicPr>
          <p:cNvPr id="9" name="SK-3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763" y="1331565"/>
            <a:ext cx="457200" cy="457200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7488" y="1445865"/>
            <a:ext cx="285750" cy="228600"/>
          </a:xfrm>
          <a:prstGeom prst="rect">
            <a:avLst/>
          </a:prstGeom>
        </p:spPr>
      </p:pic>
      <p:pic>
        <p:nvPicPr>
          <p:cNvPr id="11" name="SK-3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1763" y="2017365"/>
            <a:ext cx="5138738" cy="1453604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1763" y="3623370"/>
            <a:ext cx="5138738" cy="1453604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6063" y="4071045"/>
            <a:ext cx="4910138" cy="822871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514975"/>
            <a:ext cx="11049000" cy="457200"/>
          </a:xfrm>
          <a:prstGeom prst="rect">
            <a:avLst/>
          </a:prstGeom>
        </p:spPr>
      </p:pic>
      <p:pic>
        <p:nvPicPr>
          <p:cNvPr id="15" name="SK-3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678" y="5667375"/>
            <a:ext cx="190500" cy="152400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65834" y="5667375"/>
            <a:ext cx="190500" cy="152400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49541" y="5667375"/>
            <a:ext cx="190500" cy="152400"/>
          </a:xfrm>
          <a:prstGeom prst="rect">
            <a:avLst/>
          </a:prstGeom>
        </p:spPr>
      </p:pic>
      <p:pic>
        <p:nvPicPr>
          <p:cNvPr id="18" name="SK-3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99922" y="5667375"/>
            <a:ext cx="190500" cy="152400"/>
          </a:xfrm>
          <a:prstGeom prst="rect">
            <a:avLst/>
          </a:prstGeom>
        </p:spPr>
      </p:pic>
      <p:pic>
        <p:nvPicPr>
          <p:cNvPr id="19" name="SK-3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162675"/>
            <a:ext cx="11049000" cy="314325"/>
          </a:xfrm>
          <a:prstGeom prst="rect">
            <a:avLst/>
          </a:prstGeom>
        </p:spPr>
      </p:pic>
      <p:sp>
        <p:nvSpPr>
          <p:cNvPr id="20" name="SK-36-text-19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Metatarsalgia and Morton's Neuroma</a:t>
            </a:r>
            <a:endParaRPr lang="en-US" sz="2550" dirty="0"/>
          </a:p>
        </p:txBody>
      </p:sp>
      <p:sp>
        <p:nvSpPr>
          <p:cNvPr id="21" name="SK-36-text-20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36-text-21"/>
          <p:cNvSpPr/>
          <p:nvPr/>
        </p:nvSpPr>
        <p:spPr>
          <a:xfrm>
            <a:off x="1181100" y="1374428"/>
            <a:ext cx="398716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Metatarsalgia</a:t>
            </a:r>
            <a:endParaRPr lang="en-US" sz="1950" dirty="0"/>
          </a:p>
        </p:txBody>
      </p:sp>
      <p:sp>
        <p:nvSpPr>
          <p:cNvPr id="23" name="SK-36-text-22"/>
          <p:cNvSpPr/>
          <p:nvPr/>
        </p:nvSpPr>
        <p:spPr>
          <a:xfrm>
            <a:off x="685800" y="2131665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 &amp; Presentation</a:t>
            </a:r>
            <a:endParaRPr lang="en-US" sz="1350" dirty="0"/>
          </a:p>
        </p:txBody>
      </p:sp>
      <p:sp>
        <p:nvSpPr>
          <p:cNvPr id="24" name="SK-36-text-23"/>
          <p:cNvSpPr/>
          <p:nvPr/>
        </p:nvSpPr>
        <p:spPr>
          <a:xfrm>
            <a:off x="685800" y="2426940"/>
            <a:ext cx="4910138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Generalized forefoot pain under metatarsal heads. Described as a dull, aching pressure or stone-bruise sensation.</a:t>
            </a:r>
            <a:endParaRPr lang="en-US" sz="1350" dirty="0"/>
          </a:p>
        </p:txBody>
      </p:sp>
      <p:sp>
        <p:nvSpPr>
          <p:cNvPr id="25" name="SK-36-text-24"/>
          <p:cNvSpPr/>
          <p:nvPr/>
        </p:nvSpPr>
        <p:spPr>
          <a:xfrm>
            <a:off x="685800" y="3737670"/>
            <a:ext cx="49958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Etiology</a:t>
            </a:r>
            <a:endParaRPr lang="en-US" sz="1350" dirty="0"/>
          </a:p>
        </p:txBody>
      </p:sp>
      <p:sp>
        <p:nvSpPr>
          <p:cNvPr id="26" name="SK-36-text-25"/>
          <p:cNvSpPr/>
          <p:nvPr/>
        </p:nvSpPr>
        <p:spPr>
          <a:xfrm>
            <a:off x="685800" y="4032945"/>
            <a:ext cx="4910138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secondary to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transverse arch collapse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metatarsal head overload. Aggravated by high-impact activity or high heels.</a:t>
            </a:r>
            <a:endParaRPr lang="en-US" sz="1350" dirty="0"/>
          </a:p>
        </p:txBody>
      </p:sp>
      <p:sp>
        <p:nvSpPr>
          <p:cNvPr id="27" name="SK-36-text-26"/>
          <p:cNvSpPr/>
          <p:nvPr/>
        </p:nvSpPr>
        <p:spPr>
          <a:xfrm>
            <a:off x="7091363" y="1374428"/>
            <a:ext cx="487870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Morton's Neuroma</a:t>
            </a:r>
            <a:endParaRPr lang="en-US" sz="1950" dirty="0"/>
          </a:p>
        </p:txBody>
      </p:sp>
      <p:sp>
        <p:nvSpPr>
          <p:cNvPr id="28" name="SK-36-text-27"/>
          <p:cNvSpPr/>
          <p:nvPr/>
        </p:nvSpPr>
        <p:spPr>
          <a:xfrm>
            <a:off x="6596063" y="2131665"/>
            <a:ext cx="49958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Nerve Entrapment</a:t>
            </a:r>
            <a:endParaRPr lang="en-US" sz="1350" dirty="0"/>
          </a:p>
        </p:txBody>
      </p:sp>
      <p:sp>
        <p:nvSpPr>
          <p:cNvPr id="29" name="SK-36-text-28"/>
          <p:cNvSpPr/>
          <p:nvPr/>
        </p:nvSpPr>
        <p:spPr>
          <a:xfrm>
            <a:off x="6596063" y="2426940"/>
            <a:ext cx="491013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Burning or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electric shock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sensation, typically between the 3rd and 4th metatarsal heads.</a:t>
            </a:r>
            <a:endParaRPr lang="en-US" sz="1350" dirty="0"/>
          </a:p>
        </p:txBody>
      </p:sp>
      <p:sp>
        <p:nvSpPr>
          <p:cNvPr id="30" name="SK-36-text-29"/>
          <p:cNvSpPr/>
          <p:nvPr/>
        </p:nvSpPr>
        <p:spPr>
          <a:xfrm>
            <a:off x="6596063" y="3737670"/>
            <a:ext cx="49958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Test</a:t>
            </a:r>
            <a:endParaRPr lang="en-US" sz="1350" dirty="0"/>
          </a:p>
        </p:txBody>
      </p:sp>
      <p:sp>
        <p:nvSpPr>
          <p:cNvPr id="31" name="SK-36-text-30"/>
          <p:cNvSpPr/>
          <p:nvPr/>
        </p:nvSpPr>
        <p:spPr>
          <a:xfrm>
            <a:off x="6710363" y="4071045"/>
            <a:ext cx="4795838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Mulder's Click Test: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Palpable click/pain when squeezing metatarsal heads together while applying plantar pressure.</a:t>
            </a:r>
            <a:endParaRPr lang="en-US" sz="1350" dirty="0"/>
          </a:p>
        </p:txBody>
      </p:sp>
      <p:sp>
        <p:nvSpPr>
          <p:cNvPr id="32" name="SK-36-text-31"/>
          <p:cNvSpPr/>
          <p:nvPr/>
        </p:nvSpPr>
        <p:spPr>
          <a:xfrm>
            <a:off x="1120378" y="5629275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Wide/Flat Footwear</a:t>
            </a:r>
            <a:endParaRPr lang="en-US" sz="1200" dirty="0"/>
          </a:p>
        </p:txBody>
      </p:sp>
      <p:sp>
        <p:nvSpPr>
          <p:cNvPr id="33" name="SK-36-text-32"/>
          <p:cNvSpPr/>
          <p:nvPr/>
        </p:nvSpPr>
        <p:spPr>
          <a:xfrm>
            <a:off x="3132534" y="5629275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Metatarsal Pads / Arch Supports</a:t>
            </a:r>
            <a:endParaRPr lang="en-US" sz="1200" dirty="0"/>
          </a:p>
        </p:txBody>
      </p:sp>
      <p:sp>
        <p:nvSpPr>
          <p:cNvPr id="34" name="SK-36-text-33"/>
          <p:cNvSpPr/>
          <p:nvPr/>
        </p:nvSpPr>
        <p:spPr>
          <a:xfrm>
            <a:off x="6116241" y="5629275"/>
            <a:ext cx="60757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Steroid Injection (Intermetatarsal)</a:t>
            </a:r>
            <a:endParaRPr lang="en-US" sz="1200" dirty="0"/>
          </a:p>
        </p:txBody>
      </p:sp>
      <p:sp>
        <p:nvSpPr>
          <p:cNvPr id="35" name="SK-36-text-34"/>
          <p:cNvSpPr/>
          <p:nvPr/>
        </p:nvSpPr>
        <p:spPr>
          <a:xfrm>
            <a:off x="9166622" y="5629275"/>
            <a:ext cx="302537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Surgical Referral (Last Resort)</a:t>
            </a:r>
            <a:endParaRPr lang="en-US" sz="1200" dirty="0"/>
          </a:p>
        </p:txBody>
      </p:sp>
      <p:sp>
        <p:nvSpPr>
          <p:cNvPr id="36" name="SK-36-text-35"/>
          <p:cNvSpPr/>
          <p:nvPr/>
        </p:nvSpPr>
        <p:spPr>
          <a:xfrm>
            <a:off x="571500" y="63055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resource. Verify clinical decisions against current NICE guidance and BNF drug doses.</a:t>
            </a:r>
            <a:endParaRPr lang="en-US" sz="900" dirty="0"/>
          </a:p>
        </p:txBody>
      </p:sp>
      <p:sp>
        <p:nvSpPr>
          <p:cNvPr id="37" name="SK-36-text-36"/>
          <p:cNvSpPr/>
          <p:nvPr/>
        </p:nvSpPr>
        <p:spPr>
          <a:xfrm>
            <a:off x="9505950" y="6305550"/>
            <a:ext cx="26860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66481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6457950" cy="506923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296293"/>
            <a:ext cx="309563" cy="25152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731615"/>
            <a:ext cx="6000750" cy="70098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2351186"/>
            <a:ext cx="6000750" cy="70098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513" y="1932533"/>
            <a:ext cx="190500" cy="1524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513" y="2489746"/>
            <a:ext cx="6000750" cy="70098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7707" y="2664915"/>
            <a:ext cx="190500" cy="1524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513" y="3334494"/>
            <a:ext cx="190500" cy="1524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100" y="5360343"/>
            <a:ext cx="6000750" cy="6477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15200" y="1093440"/>
            <a:ext cx="4305300" cy="506923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43800" y="1296293"/>
            <a:ext cx="309563" cy="25152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1731615"/>
            <a:ext cx="3848100" cy="42669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1875383"/>
            <a:ext cx="190500" cy="1524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2158305"/>
            <a:ext cx="3848100" cy="42669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2302073"/>
            <a:ext cx="190500" cy="15240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2584996"/>
            <a:ext cx="3848100" cy="42669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3800" y="2728764"/>
            <a:ext cx="190500" cy="1524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3011686"/>
            <a:ext cx="3848100" cy="42669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3800" y="3155454"/>
            <a:ext cx="190500" cy="15240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6343650"/>
            <a:ext cx="11049000" cy="266700"/>
          </a:xfrm>
          <a:prstGeom prst="rect">
            <a:avLst/>
          </a:prstGeom>
        </p:spPr>
      </p:pic>
      <p:sp>
        <p:nvSpPr>
          <p:cNvPr id="29" name="SK-2-text-28"/>
          <p:cNvSpPr/>
          <p:nvPr/>
        </p:nvSpPr>
        <p:spPr>
          <a:xfrm>
            <a:off x="762000" y="247650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Scope and Overview</a:t>
            </a:r>
            <a:endParaRPr lang="en-US" sz="2550" dirty="0"/>
          </a:p>
        </p:txBody>
      </p:sp>
      <p:sp>
        <p:nvSpPr>
          <p:cNvPr id="30" name="SK-2-text-29"/>
          <p:cNvSpPr/>
          <p:nvPr/>
        </p:nvSpPr>
        <p:spPr>
          <a:xfrm>
            <a:off x="762000" y="71244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31" name="SK-2-text-30"/>
          <p:cNvSpPr/>
          <p:nvPr/>
        </p:nvSpPr>
        <p:spPr>
          <a:xfrm>
            <a:off x="1223963" y="1236315"/>
            <a:ext cx="86182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Clinical Scope: What We Cover</a:t>
            </a:r>
            <a:endParaRPr lang="en-US" sz="1950" dirty="0"/>
          </a:p>
        </p:txBody>
      </p:sp>
      <p:sp>
        <p:nvSpPr>
          <p:cNvPr id="34" name="SK-2-text-33"/>
          <p:cNvSpPr/>
          <p:nvPr/>
        </p:nvSpPr>
        <p:spPr>
          <a:xfrm>
            <a:off x="1023938" y="1788765"/>
            <a:ext cx="6000750" cy="700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Shin Problems: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Overuse injuries, Medial Tibial Stress Syndrome, and compartment syndrome.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1023938" y="2489746"/>
            <a:ext cx="6000750" cy="700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Ankle Injuries: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Ligament sprains, tendon pathology, and the POLICE principle.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1023938" y="3190726"/>
            <a:ext cx="6000750" cy="700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Foot Problems: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Plantar fasciitis, arch collapse, metatarsalgia, and stress fractures.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952500" y="5360343"/>
            <a:ext cx="5695950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is on evidence-based Primary Care management (NICE CKS 2024 / NG226).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7967662" y="1236315"/>
            <a:ext cx="38481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Out of Scope</a:t>
            </a:r>
            <a:endParaRPr lang="en-US" sz="1950" dirty="0"/>
          </a:p>
        </p:txBody>
      </p:sp>
      <p:sp>
        <p:nvSpPr>
          <p:cNvPr id="39" name="SK-2-text-38"/>
          <p:cNvSpPr/>
          <p:nvPr/>
        </p:nvSpPr>
        <p:spPr>
          <a:xfrm>
            <a:off x="7848600" y="1731615"/>
            <a:ext cx="432054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Acute bony fractures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7848600" y="2158305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Emergency trauma workup</a:t>
            </a:r>
            <a:endParaRPr lang="en-US" sz="1350" dirty="0"/>
          </a:p>
        </p:txBody>
      </p:sp>
      <p:sp>
        <p:nvSpPr>
          <p:cNvPr id="41" name="SK-2-text-40"/>
          <p:cNvSpPr/>
          <p:nvPr/>
        </p:nvSpPr>
        <p:spPr>
          <a:xfrm>
            <a:off x="7848600" y="2584996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Septic arthritis management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7848600" y="3011686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Paediatric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pathology</a:t>
            </a:r>
            <a:endParaRPr lang="en-US" sz="1350" dirty="0"/>
          </a:p>
        </p:txBody>
      </p:sp>
      <p:sp>
        <p:nvSpPr>
          <p:cNvPr id="44" name="SK-2-text-43"/>
          <p:cNvSpPr/>
          <p:nvPr/>
        </p:nvSpPr>
        <p:spPr>
          <a:xfrm>
            <a:off x="7543800" y="4112716"/>
            <a:ext cx="3848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*Paediatric and surgical emergency topics are covered in dedicated separate VTS modules.</a:t>
            </a:r>
            <a:endParaRPr lang="en-US" sz="1050" dirty="0"/>
          </a:p>
        </p:txBody>
      </p:sp>
      <p:sp>
        <p:nvSpPr>
          <p:cNvPr id="45" name="SK-2-text-44"/>
          <p:cNvSpPr/>
          <p:nvPr/>
        </p:nvSpPr>
        <p:spPr>
          <a:xfrm>
            <a:off x="571500" y="643890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For educational purposes. Verify clinical decisions against current NICE guidance and BNF.</a:t>
            </a:r>
            <a:endParaRPr lang="en-US" sz="900" dirty="0"/>
          </a:p>
        </p:txBody>
      </p:sp>
      <p:sp>
        <p:nvSpPr>
          <p:cNvPr id="46" name="SK-2-text-45"/>
          <p:cNvSpPr/>
          <p:nvPr/>
        </p:nvSpPr>
        <p:spPr>
          <a:xfrm>
            <a:off x="10315575" y="643890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83940"/>
            <a:ext cx="5619750" cy="868561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98240"/>
            <a:ext cx="381000" cy="381000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66801"/>
            <a:ext cx="5619750" cy="868561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381101"/>
            <a:ext cx="381000" cy="381000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249662"/>
            <a:ext cx="5619750" cy="868561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363962"/>
            <a:ext cx="381000" cy="381000"/>
          </a:xfrm>
          <a:prstGeom prst="rect">
            <a:avLst/>
          </a:prstGeom>
        </p:spPr>
      </p:pic>
      <p:pic>
        <p:nvPicPr>
          <p:cNvPr id="13" name="SK-3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1483560"/>
            <a:ext cx="190500" cy="152400"/>
          </a:xfrm>
          <a:prstGeom prst="rect">
            <a:avLst/>
          </a:prstGeom>
        </p:spPr>
      </p:pic>
      <p:pic>
        <p:nvPicPr>
          <p:cNvPr id="14" name="SK-3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232523"/>
            <a:ext cx="5619750" cy="868561"/>
          </a:xfrm>
          <a:prstGeom prst="rect">
            <a:avLst/>
          </a:prstGeom>
        </p:spPr>
      </p:pic>
      <p:pic>
        <p:nvPicPr>
          <p:cNvPr id="15" name="SK-37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4346823"/>
            <a:ext cx="381000" cy="381000"/>
          </a:xfrm>
          <a:prstGeom prst="rect">
            <a:avLst/>
          </a:prstGeom>
        </p:spPr>
      </p:pic>
      <p:pic>
        <p:nvPicPr>
          <p:cNvPr id="16" name="SK-3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8714" y="2449838"/>
            <a:ext cx="190500" cy="152400"/>
          </a:xfrm>
          <a:prstGeom prst="rect">
            <a:avLst/>
          </a:prstGeom>
        </p:spPr>
      </p:pic>
      <p:pic>
        <p:nvPicPr>
          <p:cNvPr id="19" name="SK-37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487382"/>
            <a:ext cx="190500" cy="152400"/>
          </a:xfrm>
          <a:prstGeom prst="rect">
            <a:avLst/>
          </a:prstGeom>
        </p:spPr>
      </p:pic>
      <p:pic>
        <p:nvPicPr>
          <p:cNvPr id="20" name="SK-37-img-1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1283940"/>
            <a:ext cx="5619750" cy="868561"/>
          </a:xfrm>
          <a:prstGeom prst="rect">
            <a:avLst/>
          </a:prstGeom>
        </p:spPr>
      </p:pic>
      <p:pic>
        <p:nvPicPr>
          <p:cNvPr id="21" name="SK-37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1398240"/>
            <a:ext cx="381000" cy="381000"/>
          </a:xfrm>
          <a:prstGeom prst="rect">
            <a:avLst/>
          </a:prstGeom>
        </p:spPr>
      </p:pic>
      <p:pic>
        <p:nvPicPr>
          <p:cNvPr id="22" name="SK-37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512540"/>
            <a:ext cx="190500" cy="152400"/>
          </a:xfrm>
          <a:prstGeom prst="rect">
            <a:avLst/>
          </a:prstGeom>
        </p:spPr>
      </p:pic>
      <p:pic>
        <p:nvPicPr>
          <p:cNvPr id="23" name="SK-37-img-2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2266801"/>
            <a:ext cx="5619750" cy="868561"/>
          </a:xfrm>
          <a:prstGeom prst="rect">
            <a:avLst/>
          </a:prstGeom>
        </p:spPr>
      </p:pic>
      <p:pic>
        <p:nvPicPr>
          <p:cNvPr id="24" name="SK-37-img-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2381101"/>
            <a:ext cx="381000" cy="381000"/>
          </a:xfrm>
          <a:prstGeom prst="rect">
            <a:avLst/>
          </a:prstGeom>
        </p:spPr>
      </p:pic>
      <p:pic>
        <p:nvPicPr>
          <p:cNvPr id="25" name="SK-37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2495401"/>
            <a:ext cx="190500" cy="152400"/>
          </a:xfrm>
          <a:prstGeom prst="rect">
            <a:avLst/>
          </a:prstGeom>
        </p:spPr>
      </p:pic>
      <p:pic>
        <p:nvPicPr>
          <p:cNvPr id="26" name="SK-37-img-2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3249662"/>
            <a:ext cx="5619750" cy="868561"/>
          </a:xfrm>
          <a:prstGeom prst="rect">
            <a:avLst/>
          </a:prstGeom>
        </p:spPr>
      </p:pic>
      <p:pic>
        <p:nvPicPr>
          <p:cNvPr id="27" name="SK-37-img-2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3363962"/>
            <a:ext cx="381000" cy="381000"/>
          </a:xfrm>
          <a:prstGeom prst="rect">
            <a:avLst/>
          </a:prstGeom>
        </p:spPr>
      </p:pic>
      <p:pic>
        <p:nvPicPr>
          <p:cNvPr id="28" name="SK-37-img-2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3478262"/>
            <a:ext cx="190500" cy="152400"/>
          </a:xfrm>
          <a:prstGeom prst="rect">
            <a:avLst/>
          </a:prstGeom>
        </p:spPr>
      </p:pic>
      <p:pic>
        <p:nvPicPr>
          <p:cNvPr id="29" name="SK-37-img-2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0" y="4232523"/>
            <a:ext cx="5619750" cy="868561"/>
          </a:xfrm>
          <a:prstGeom prst="rect">
            <a:avLst/>
          </a:prstGeom>
        </p:spPr>
      </p:pic>
      <p:pic>
        <p:nvPicPr>
          <p:cNvPr id="30" name="SK-37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05550" y="4346823"/>
            <a:ext cx="381000" cy="381000"/>
          </a:xfrm>
          <a:prstGeom prst="rect">
            <a:avLst/>
          </a:prstGeom>
        </p:spPr>
      </p:pic>
      <p:pic>
        <p:nvPicPr>
          <p:cNvPr id="31" name="SK-37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461123"/>
            <a:ext cx="190500" cy="152400"/>
          </a:xfrm>
          <a:prstGeom prst="rect">
            <a:avLst/>
          </a:prstGeom>
        </p:spPr>
      </p:pic>
      <p:pic>
        <p:nvPicPr>
          <p:cNvPr id="34" name="SK-37-img-3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" y="4461123"/>
            <a:ext cx="190500" cy="152400"/>
          </a:xfrm>
          <a:prstGeom prst="rect">
            <a:avLst/>
          </a:prstGeom>
        </p:spPr>
      </p:pic>
      <p:pic>
        <p:nvPicPr>
          <p:cNvPr id="35" name="SK-37-img-3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274445"/>
            <a:ext cx="11430000" cy="314325"/>
          </a:xfrm>
          <a:prstGeom prst="rect">
            <a:avLst/>
          </a:prstGeom>
        </p:spPr>
      </p:pic>
      <p:sp>
        <p:nvSpPr>
          <p:cNvPr id="36" name="SK-37-text-3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Bradford VTS Mandatory: Top Tips</a:t>
            </a:r>
            <a:endParaRPr lang="en-US" sz="2550" dirty="0"/>
          </a:p>
        </p:txBody>
      </p:sp>
      <p:sp>
        <p:nvSpPr>
          <p:cNvPr id="37" name="SK-37-text-36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42" name="SK-37-text-41"/>
          <p:cNvSpPr/>
          <p:nvPr/>
        </p:nvSpPr>
        <p:spPr>
          <a:xfrm>
            <a:off x="1028700" y="1331160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Thompson Test (Simmonds)</a:t>
            </a:r>
            <a:endParaRPr lang="en-US" sz="1200" dirty="0"/>
          </a:p>
        </p:txBody>
      </p:sp>
      <p:sp>
        <p:nvSpPr>
          <p:cNvPr id="43" name="SK-37-text-42"/>
          <p:cNvSpPr/>
          <p:nvPr/>
        </p:nvSpPr>
        <p:spPr>
          <a:xfrm>
            <a:off x="1028700" y="1597860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Squeeze calf; no passive plantarflexion =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Achilles Rupture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Refer urgently even if they can walk.</a:t>
            </a:r>
            <a:endParaRPr lang="en-US" sz="1050" dirty="0"/>
          </a:p>
        </p:txBody>
      </p:sp>
      <p:sp>
        <p:nvSpPr>
          <p:cNvPr id="44" name="SK-37-text-43"/>
          <p:cNvSpPr/>
          <p:nvPr/>
        </p:nvSpPr>
        <p:spPr>
          <a:xfrm>
            <a:off x="1028700" y="2314021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POLICE Principle</a:t>
            </a:r>
            <a:endParaRPr lang="en-US" sz="1200" dirty="0"/>
          </a:p>
        </p:txBody>
      </p:sp>
      <p:sp>
        <p:nvSpPr>
          <p:cNvPr id="45" name="SK-37-text-44"/>
          <p:cNvSpPr/>
          <p:nvPr/>
        </p:nvSpPr>
        <p:spPr>
          <a:xfrm>
            <a:off x="1028700" y="2580721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Replaces RICE. Emphasize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Optimal Loading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early mobilization is superior to prolonged total rest for healing.</a:t>
            </a:r>
            <a:endParaRPr lang="en-US" sz="1050" dirty="0"/>
          </a:p>
        </p:txBody>
      </p:sp>
      <p:sp>
        <p:nvSpPr>
          <p:cNvPr id="46" name="SK-37-text-45"/>
          <p:cNvSpPr/>
          <p:nvPr/>
        </p:nvSpPr>
        <p:spPr>
          <a:xfrm>
            <a:off x="1028700" y="3296882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Ankle NSAID Timing</a:t>
            </a:r>
            <a:endParaRPr lang="en-US" sz="1200" dirty="0"/>
          </a:p>
        </p:txBody>
      </p:sp>
      <p:sp>
        <p:nvSpPr>
          <p:cNvPr id="47" name="SK-37-text-46"/>
          <p:cNvSpPr/>
          <p:nvPr/>
        </p:nvSpPr>
        <p:spPr>
          <a:xfrm>
            <a:off x="1028700" y="3563582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oral NSAIDs only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after 48 hours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Early use may impair the inflammatory phase of ligament healing.</a:t>
            </a:r>
            <a:endParaRPr lang="en-US" sz="1050" dirty="0"/>
          </a:p>
        </p:txBody>
      </p:sp>
      <p:sp>
        <p:nvSpPr>
          <p:cNvPr id="48" name="SK-37-text-47"/>
          <p:cNvSpPr/>
          <p:nvPr/>
        </p:nvSpPr>
        <p:spPr>
          <a:xfrm>
            <a:off x="6800850" y="1398240"/>
            <a:ext cx="5013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Plantar Fasciitis Prognosis</a:t>
            </a:r>
            <a:endParaRPr lang="en-US" sz="1200" dirty="0"/>
          </a:p>
        </p:txBody>
      </p:sp>
      <p:sp>
        <p:nvSpPr>
          <p:cNvPr id="49" name="SK-37-text-48"/>
          <p:cNvSpPr/>
          <p:nvPr/>
        </p:nvSpPr>
        <p:spPr>
          <a:xfrm>
            <a:off x="6800850" y="1664940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90% resolve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within 12 months. Stretching (fascia + calf) before the first morning step is the first-line treatment.</a:t>
            </a:r>
            <a:endParaRPr lang="en-US" sz="1050" dirty="0"/>
          </a:p>
        </p:txBody>
      </p:sp>
      <p:sp>
        <p:nvSpPr>
          <p:cNvPr id="50" name="SK-37-text-49"/>
          <p:cNvSpPr/>
          <p:nvPr/>
        </p:nvSpPr>
        <p:spPr>
          <a:xfrm>
            <a:off x="6800850" y="2381101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Steroid Injection Safety</a:t>
            </a:r>
            <a:endParaRPr lang="en-US" sz="1200" dirty="0"/>
          </a:p>
        </p:txBody>
      </p:sp>
      <p:sp>
        <p:nvSpPr>
          <p:cNvPr id="51" name="SK-37-text-50"/>
          <p:cNvSpPr/>
          <p:nvPr/>
        </p:nvSpPr>
        <p:spPr>
          <a:xfrm>
            <a:off x="6800850" y="2647801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inject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into/adjacent to the Achilles tendon. High risk of total tendon rupture.</a:t>
            </a:r>
            <a:endParaRPr lang="en-US" sz="1050" dirty="0"/>
          </a:p>
        </p:txBody>
      </p:sp>
      <p:sp>
        <p:nvSpPr>
          <p:cNvPr id="52" name="SK-37-text-51"/>
          <p:cNvSpPr/>
          <p:nvPr/>
        </p:nvSpPr>
        <p:spPr>
          <a:xfrm>
            <a:off x="6800850" y="3363962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Heel Spurs on X-Ray</a:t>
            </a:r>
            <a:endParaRPr lang="en-US" sz="1200" dirty="0"/>
          </a:p>
        </p:txBody>
      </p:sp>
      <p:sp>
        <p:nvSpPr>
          <p:cNvPr id="53" name="SK-37-text-52"/>
          <p:cNvSpPr/>
          <p:nvPr/>
        </p:nvSpPr>
        <p:spPr>
          <a:xfrm>
            <a:off x="6800850" y="3630662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an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incidental finding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Treat the clinical fasciitis/degeneration, not the radiological spur.</a:t>
            </a:r>
            <a:endParaRPr lang="en-US" sz="1050" dirty="0"/>
          </a:p>
        </p:txBody>
      </p:sp>
      <p:sp>
        <p:nvSpPr>
          <p:cNvPr id="54" name="SK-37-text-53"/>
          <p:cNvSpPr/>
          <p:nvPr/>
        </p:nvSpPr>
        <p:spPr>
          <a:xfrm>
            <a:off x="6800850" y="4346823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Glucosamine in OA</a:t>
            </a:r>
            <a:endParaRPr lang="en-US" sz="1200" dirty="0"/>
          </a:p>
        </p:txBody>
      </p:sp>
      <p:sp>
        <p:nvSpPr>
          <p:cNvPr id="55" name="SK-37-text-54"/>
          <p:cNvSpPr/>
          <p:nvPr/>
        </p:nvSpPr>
        <p:spPr>
          <a:xfrm>
            <a:off x="6800850" y="4613523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NG226 (2022) explicitly states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recommended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Focus on exercise and weight management instead.</a:t>
            </a:r>
            <a:endParaRPr lang="en-US" sz="1050" dirty="0"/>
          </a:p>
        </p:txBody>
      </p:sp>
      <p:sp>
        <p:nvSpPr>
          <p:cNvPr id="56" name="SK-37-text-55"/>
          <p:cNvSpPr/>
          <p:nvPr/>
        </p:nvSpPr>
        <p:spPr>
          <a:xfrm>
            <a:off x="1019175" y="4346823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The Tiptoe Test</a:t>
            </a:r>
            <a:endParaRPr lang="en-US" sz="1200" dirty="0"/>
          </a:p>
        </p:txBody>
      </p:sp>
      <p:sp>
        <p:nvSpPr>
          <p:cNvPr id="57" name="SK-37-text-56"/>
          <p:cNvSpPr/>
          <p:nvPr/>
        </p:nvSpPr>
        <p:spPr>
          <a:xfrm>
            <a:off x="1019175" y="4613523"/>
            <a:ext cx="4895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patient to stand on tiptoes. If arch restores =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flexible flat foot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(benign). If it remains flat = rigid (refer).</a:t>
            </a:r>
            <a:endParaRPr lang="en-US" sz="1050" dirty="0"/>
          </a:p>
        </p:txBody>
      </p:sp>
      <p:sp>
        <p:nvSpPr>
          <p:cNvPr id="58" name="SK-37-text-57"/>
          <p:cNvSpPr/>
          <p:nvPr/>
        </p:nvSpPr>
        <p:spPr>
          <a:xfrm>
            <a:off x="381000" y="6417320"/>
            <a:ext cx="107289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Verify clinical decisions against current NICE guidance and BNF drug doses.</a:t>
            </a:r>
            <a:endParaRPr lang="en-US" sz="900" dirty="0"/>
          </a:p>
        </p:txBody>
      </p:sp>
      <p:sp>
        <p:nvSpPr>
          <p:cNvPr id="59" name="SK-37-text-58"/>
          <p:cNvSpPr/>
          <p:nvPr/>
        </p:nvSpPr>
        <p:spPr>
          <a:xfrm>
            <a:off x="8162925" y="6417320"/>
            <a:ext cx="40290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• June 2026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11430000" cy="664815"/>
          </a:xfrm>
          <a:prstGeom prst="rect">
            <a:avLst/>
          </a:prstGeom>
        </p:spPr>
      </p:pic>
      <p:pic>
        <p:nvPicPr>
          <p:cNvPr id="5" name="SK-3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93440"/>
            <a:ext cx="5600700" cy="5162550"/>
          </a:xfrm>
          <a:prstGeom prst="rect">
            <a:avLst/>
          </a:prstGeom>
        </p:spPr>
      </p:pic>
      <p:pic>
        <p:nvPicPr>
          <p:cNvPr id="6" name="SK-3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45840"/>
            <a:ext cx="5219700" cy="476250"/>
          </a:xfrm>
          <a:prstGeom prst="rect">
            <a:avLst/>
          </a:prstGeom>
        </p:spPr>
      </p:pic>
      <p:pic>
        <p:nvPicPr>
          <p:cNvPr id="7" name="SK-3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245840"/>
            <a:ext cx="381000" cy="381000"/>
          </a:xfrm>
          <a:prstGeom prst="rect">
            <a:avLst/>
          </a:prstGeom>
        </p:spPr>
      </p:pic>
      <p:pic>
        <p:nvPicPr>
          <p:cNvPr id="8" name="SK-3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1360140"/>
            <a:ext cx="190500" cy="152400"/>
          </a:xfrm>
          <a:prstGeom prst="rect">
            <a:avLst/>
          </a:prstGeom>
        </p:spPr>
      </p:pic>
      <p:pic>
        <p:nvPicPr>
          <p:cNvPr id="10" name="SK-3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52551"/>
            <a:ext cx="5219700" cy="573286"/>
          </a:xfrm>
          <a:prstGeom prst="rect">
            <a:avLst/>
          </a:prstGeom>
        </p:spPr>
      </p:pic>
      <p:pic>
        <p:nvPicPr>
          <p:cNvPr id="11" name="SK-3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230612"/>
            <a:ext cx="5219700" cy="573286"/>
          </a:xfrm>
          <a:prstGeom prst="rect">
            <a:avLst/>
          </a:prstGeom>
        </p:spPr>
      </p:pic>
      <p:pic>
        <p:nvPicPr>
          <p:cNvPr id="12" name="SK-3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908673"/>
            <a:ext cx="5219700" cy="573286"/>
          </a:xfrm>
          <a:prstGeom prst="rect">
            <a:avLst/>
          </a:prstGeom>
        </p:spPr>
      </p:pic>
      <p:pic>
        <p:nvPicPr>
          <p:cNvPr id="13" name="SK-38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586734"/>
            <a:ext cx="5219700" cy="573286"/>
          </a:xfrm>
          <a:prstGeom prst="rect">
            <a:avLst/>
          </a:prstGeom>
        </p:spPr>
      </p:pic>
      <p:pic>
        <p:nvPicPr>
          <p:cNvPr id="14" name="SK-38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264795"/>
            <a:ext cx="5219700" cy="573286"/>
          </a:xfrm>
          <a:prstGeom prst="rect">
            <a:avLst/>
          </a:prstGeom>
        </p:spPr>
      </p:pic>
      <p:pic>
        <p:nvPicPr>
          <p:cNvPr id="15" name="SK-38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093440"/>
            <a:ext cx="5600700" cy="5162550"/>
          </a:xfrm>
          <a:prstGeom prst="rect">
            <a:avLst/>
          </a:prstGeom>
        </p:spPr>
      </p:pic>
      <p:pic>
        <p:nvPicPr>
          <p:cNvPr id="16" name="SK-38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1245840"/>
            <a:ext cx="5219700" cy="476250"/>
          </a:xfrm>
          <a:prstGeom prst="rect">
            <a:avLst/>
          </a:prstGeom>
        </p:spPr>
      </p:pic>
      <p:pic>
        <p:nvPicPr>
          <p:cNvPr id="17" name="SK-38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1245840"/>
            <a:ext cx="381000" cy="381000"/>
          </a:xfrm>
          <a:prstGeom prst="rect">
            <a:avLst/>
          </a:prstGeom>
        </p:spPr>
      </p:pic>
      <p:pic>
        <p:nvPicPr>
          <p:cNvPr id="18" name="SK-38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6050" y="1360140"/>
            <a:ext cx="190500" cy="152400"/>
          </a:xfrm>
          <a:prstGeom prst="rect">
            <a:avLst/>
          </a:prstGeom>
        </p:spPr>
      </p:pic>
      <p:pic>
        <p:nvPicPr>
          <p:cNvPr id="19" name="SK-38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874490"/>
            <a:ext cx="5219700" cy="762000"/>
          </a:xfrm>
          <a:prstGeom prst="rect">
            <a:avLst/>
          </a:prstGeom>
        </p:spPr>
      </p:pic>
      <p:pic>
        <p:nvPicPr>
          <p:cNvPr id="20" name="SK-38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2741265"/>
            <a:ext cx="5219700" cy="762000"/>
          </a:xfrm>
          <a:prstGeom prst="rect">
            <a:avLst/>
          </a:prstGeom>
        </p:spPr>
      </p:pic>
      <p:pic>
        <p:nvPicPr>
          <p:cNvPr id="21" name="SK-38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3608040"/>
            <a:ext cx="5219700" cy="762000"/>
          </a:xfrm>
          <a:prstGeom prst="rect">
            <a:avLst/>
          </a:prstGeom>
        </p:spPr>
      </p:pic>
      <p:pic>
        <p:nvPicPr>
          <p:cNvPr id="22" name="SK-38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4474815"/>
            <a:ext cx="5219700" cy="762000"/>
          </a:xfrm>
          <a:prstGeom prst="rect">
            <a:avLst/>
          </a:prstGeom>
        </p:spPr>
      </p:pic>
      <p:pic>
        <p:nvPicPr>
          <p:cNvPr id="24" name="SK-38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6398865"/>
            <a:ext cx="11430000" cy="247650"/>
          </a:xfrm>
          <a:prstGeom prst="rect">
            <a:avLst/>
          </a:prstGeom>
        </p:spPr>
      </p:pic>
      <p:sp>
        <p:nvSpPr>
          <p:cNvPr id="25" name="SK-38-text-24"/>
          <p:cNvSpPr/>
          <p:nvPr/>
        </p:nvSpPr>
        <p:spPr>
          <a:xfrm>
            <a:off x="571500" y="2476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Exam Pearls: AKT and SCA Focus</a:t>
            </a:r>
            <a:endParaRPr lang="en-US" sz="2550" dirty="0"/>
          </a:p>
        </p:txBody>
      </p:sp>
      <p:sp>
        <p:nvSpPr>
          <p:cNvPr id="26" name="SK-38-text-25"/>
          <p:cNvSpPr/>
          <p:nvPr/>
        </p:nvSpPr>
        <p:spPr>
          <a:xfrm>
            <a:off x="571500" y="71244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7" name="SK-38-text-26"/>
          <p:cNvSpPr/>
          <p:nvPr/>
        </p:nvSpPr>
        <p:spPr>
          <a:xfrm>
            <a:off x="1066800" y="1264890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AKT Knowledge</a:t>
            </a:r>
            <a:endParaRPr lang="en-US" sz="1800" dirty="0"/>
          </a:p>
        </p:txBody>
      </p:sp>
      <p:sp>
        <p:nvSpPr>
          <p:cNvPr id="29" name="SK-38-text-28"/>
          <p:cNvSpPr/>
          <p:nvPr/>
        </p:nvSpPr>
        <p:spPr>
          <a:xfrm>
            <a:off x="685800" y="2552551"/>
            <a:ext cx="4991100" cy="573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Ottawa Ankle Rules</a:t>
            </a:r>
          </a:p>
          <a:p>
            <a:pPr marL="0" indent="0">
              <a:lnSpc>
                <a:spcPts val="1785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Sensitivity ~96-99%. Negative rules = no X-ray needed safely.</a:t>
            </a:r>
            <a:endParaRPr lang="en-US" sz="1200" dirty="0"/>
          </a:p>
        </p:txBody>
      </p:sp>
      <p:sp>
        <p:nvSpPr>
          <p:cNvPr id="30" name="SK-38-text-29"/>
          <p:cNvSpPr/>
          <p:nvPr/>
        </p:nvSpPr>
        <p:spPr>
          <a:xfrm>
            <a:off x="685800" y="3230612"/>
            <a:ext cx="4991100" cy="573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POLICE Mnemonic</a:t>
            </a:r>
          </a:p>
          <a:p>
            <a:pPr marL="0" indent="0">
              <a:lnSpc>
                <a:spcPts val="1785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Replaces RICE. "Optimal Loading" is the key differentiator.</a:t>
            </a:r>
            <a:endParaRPr lang="en-US" sz="1200" dirty="0"/>
          </a:p>
        </p:txBody>
      </p:sp>
      <p:sp>
        <p:nvSpPr>
          <p:cNvPr id="31" name="SK-38-text-30"/>
          <p:cNvSpPr/>
          <p:nvPr/>
        </p:nvSpPr>
        <p:spPr>
          <a:xfrm>
            <a:off x="685800" y="3908673"/>
            <a:ext cx="4991100" cy="573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Pharmacology Timing</a:t>
            </a:r>
          </a:p>
          <a:p>
            <a:pPr marL="0" indent="0">
              <a:lnSpc>
                <a:spcPts val="1785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 NSAIDs for 48h in sprains to prevent impaired healing.</a:t>
            </a:r>
            <a:endParaRPr lang="en-US" sz="1200" dirty="0"/>
          </a:p>
        </p:txBody>
      </p:sp>
      <p:sp>
        <p:nvSpPr>
          <p:cNvPr id="32" name="SK-38-text-31"/>
          <p:cNvSpPr/>
          <p:nvPr/>
        </p:nvSpPr>
        <p:spPr>
          <a:xfrm>
            <a:off x="685800" y="4586734"/>
            <a:ext cx="4991100" cy="573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Plantar Fasciitis</a:t>
            </a:r>
          </a:p>
          <a:p>
            <a:pPr marL="0" indent="0">
              <a:lnSpc>
                <a:spcPts val="1785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Stretching is 1st line (CKS 2024); Heel spurs are incidental.</a:t>
            </a:r>
            <a:endParaRPr lang="en-US" sz="1200" dirty="0"/>
          </a:p>
        </p:txBody>
      </p:sp>
      <p:sp>
        <p:nvSpPr>
          <p:cNvPr id="33" name="SK-38-text-32"/>
          <p:cNvSpPr/>
          <p:nvPr/>
        </p:nvSpPr>
        <p:spPr>
          <a:xfrm>
            <a:off x="685800" y="5264795"/>
            <a:ext cx="4991100" cy="573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AVN Risk Factors</a:t>
            </a:r>
          </a:p>
          <a:p>
            <a:pPr marL="0" indent="0">
              <a:lnSpc>
                <a:spcPts val="1785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Steroids, SLE, Alcohol, and Sickle Cell (High-yield AKT list).</a:t>
            </a:r>
            <a:endParaRPr lang="en-US" sz="1200" dirty="0"/>
          </a:p>
        </p:txBody>
      </p:sp>
      <p:sp>
        <p:nvSpPr>
          <p:cNvPr id="34" name="SK-38-text-33"/>
          <p:cNvSpPr/>
          <p:nvPr/>
        </p:nvSpPr>
        <p:spPr>
          <a:xfrm>
            <a:off x="6896100" y="1264890"/>
            <a:ext cx="47777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SCA Communication</a:t>
            </a:r>
            <a:endParaRPr lang="en-US" sz="1800" dirty="0"/>
          </a:p>
        </p:txBody>
      </p:sp>
      <p:sp>
        <p:nvSpPr>
          <p:cNvPr id="35" name="SK-38-text-34"/>
          <p:cNvSpPr/>
          <p:nvPr/>
        </p:nvSpPr>
        <p:spPr>
          <a:xfrm>
            <a:off x="6534150" y="1874490"/>
            <a:ext cx="4953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i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REASSURANCE (PLANTAR FASCIITIS)</a:t>
            </a:r>
            <a:r>
              <a:rPr lang="en-US" sz="120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know it's painful, but the good news is that 90% of cases resolve within a year with these stretches."</a:t>
            </a:r>
            <a:endParaRPr lang="en-US" sz="1200" dirty="0"/>
          </a:p>
        </p:txBody>
      </p:sp>
      <p:sp>
        <p:nvSpPr>
          <p:cNvPr id="36" name="SK-38-text-35"/>
          <p:cNvSpPr/>
          <p:nvPr/>
        </p:nvSpPr>
        <p:spPr>
          <a:xfrm>
            <a:off x="6534150" y="2741265"/>
            <a:ext cx="4953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i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ICE &amp; SCREENING (ANKLE)</a:t>
            </a:r>
            <a:r>
              <a:rPr lang="en-US" sz="120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"What's worrying you most today? Are you concerned it might be broken?"</a:t>
            </a:r>
            <a:endParaRPr lang="en-US" sz="1200" dirty="0"/>
          </a:p>
        </p:txBody>
      </p:sp>
      <p:sp>
        <p:nvSpPr>
          <p:cNvPr id="37" name="SK-38-text-36"/>
          <p:cNvSpPr/>
          <p:nvPr/>
        </p:nvSpPr>
        <p:spPr>
          <a:xfrm>
            <a:off x="6534150" y="3608040"/>
            <a:ext cx="4953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i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 MAKING (INJECTION)</a:t>
            </a:r>
            <a:r>
              <a:rPr lang="en-US" sz="120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injection is very effective short-term, but there's a 5-10% risk of tendon damage we must consider."</a:t>
            </a:r>
            <a:endParaRPr lang="en-US" sz="1200" dirty="0"/>
          </a:p>
        </p:txBody>
      </p:sp>
      <p:sp>
        <p:nvSpPr>
          <p:cNvPr id="39" name="SK-38-text-38"/>
          <p:cNvSpPr/>
          <p:nvPr/>
        </p:nvSpPr>
        <p:spPr>
          <a:xfrm>
            <a:off x="6553200" y="4429337"/>
            <a:ext cx="4953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i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LIFESTYLE ADVICE (POLICE)</a:t>
            </a:r>
            <a:r>
              <a:rPr lang="en-US" sz="120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best thing for recovery is not to rest completely—gentle, optimal movement actually helps it heal faster."</a:t>
            </a:r>
            <a:endParaRPr lang="en-US" sz="1200" dirty="0"/>
          </a:p>
        </p:txBody>
      </p:sp>
      <p:sp>
        <p:nvSpPr>
          <p:cNvPr id="40" name="SK-38-text-39"/>
          <p:cNvSpPr/>
          <p:nvPr/>
        </p:nvSpPr>
        <p:spPr>
          <a:xfrm>
            <a:off x="381000" y="6475065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Disclaimer: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41" name="SK-38-text-40"/>
          <p:cNvSpPr/>
          <p:nvPr/>
        </p:nvSpPr>
        <p:spPr>
          <a:xfrm>
            <a:off x="10506075" y="6475065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664815"/>
          </a:xfrm>
          <a:prstGeom prst="rect">
            <a:avLst/>
          </a:prstGeom>
        </p:spPr>
      </p:pic>
      <p:pic>
        <p:nvPicPr>
          <p:cNvPr id="5" name="SK-3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55340"/>
            <a:ext cx="11049000" cy="683865"/>
          </a:xfrm>
          <a:prstGeom prst="rect">
            <a:avLst/>
          </a:prstGeom>
        </p:spPr>
      </p:pic>
      <p:pic>
        <p:nvPicPr>
          <p:cNvPr id="6" name="SK-3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700" y="1278136"/>
            <a:ext cx="1638300" cy="238125"/>
          </a:xfrm>
          <a:prstGeom prst="rect">
            <a:avLst/>
          </a:prstGeom>
        </p:spPr>
      </p:pic>
      <p:pic>
        <p:nvPicPr>
          <p:cNvPr id="7" name="SK-3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15405"/>
            <a:ext cx="11049000" cy="683865"/>
          </a:xfrm>
          <a:prstGeom prst="rect">
            <a:avLst/>
          </a:prstGeom>
        </p:spPr>
      </p:pic>
      <p:pic>
        <p:nvPicPr>
          <p:cNvPr id="8" name="SK-3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5050" y="2038201"/>
            <a:ext cx="1504950" cy="238125"/>
          </a:xfrm>
          <a:prstGeom prst="rect">
            <a:avLst/>
          </a:prstGeom>
        </p:spPr>
      </p:pic>
      <p:pic>
        <p:nvPicPr>
          <p:cNvPr id="9" name="SK-3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75471"/>
            <a:ext cx="11049000" cy="683865"/>
          </a:xfrm>
          <a:prstGeom prst="rect">
            <a:avLst/>
          </a:prstGeom>
        </p:spPr>
      </p:pic>
      <p:pic>
        <p:nvPicPr>
          <p:cNvPr id="10" name="SK-3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0775" y="2798266"/>
            <a:ext cx="1419225" cy="238125"/>
          </a:xfrm>
          <a:prstGeom prst="rect">
            <a:avLst/>
          </a:prstGeom>
        </p:spPr>
      </p:pic>
      <p:pic>
        <p:nvPicPr>
          <p:cNvPr id="11" name="SK-39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35536"/>
            <a:ext cx="11049000" cy="683865"/>
          </a:xfrm>
          <a:prstGeom prst="rect">
            <a:avLst/>
          </a:prstGeom>
        </p:spPr>
      </p:pic>
      <p:pic>
        <p:nvPicPr>
          <p:cNvPr id="12" name="SK-3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01250" y="3558332"/>
            <a:ext cx="1428750" cy="238125"/>
          </a:xfrm>
          <a:prstGeom prst="rect">
            <a:avLst/>
          </a:prstGeom>
        </p:spPr>
      </p:pic>
      <p:pic>
        <p:nvPicPr>
          <p:cNvPr id="13" name="SK-39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95601"/>
            <a:ext cx="11049000" cy="683865"/>
          </a:xfrm>
          <a:prstGeom prst="rect">
            <a:avLst/>
          </a:prstGeom>
        </p:spPr>
      </p:pic>
      <p:pic>
        <p:nvPicPr>
          <p:cNvPr id="15" name="SK-39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855666"/>
            <a:ext cx="11049000" cy="683865"/>
          </a:xfrm>
          <a:prstGeom prst="rect">
            <a:avLst/>
          </a:prstGeom>
        </p:spPr>
      </p:pic>
      <p:pic>
        <p:nvPicPr>
          <p:cNvPr id="16" name="SK-39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0904" y="4333727"/>
            <a:ext cx="1581150" cy="238125"/>
          </a:xfrm>
          <a:prstGeom prst="rect">
            <a:avLst/>
          </a:prstGeom>
        </p:spPr>
      </p:pic>
      <p:pic>
        <p:nvPicPr>
          <p:cNvPr id="18" name="SK-39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6179" y="5093792"/>
            <a:ext cx="1285875" cy="238125"/>
          </a:xfrm>
          <a:prstGeom prst="rect">
            <a:avLst/>
          </a:prstGeom>
        </p:spPr>
      </p:pic>
      <p:pic>
        <p:nvPicPr>
          <p:cNvPr id="19" name="SK-39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442472"/>
            <a:ext cx="11049000" cy="247650"/>
          </a:xfrm>
          <a:prstGeom prst="rect">
            <a:avLst/>
          </a:prstGeom>
        </p:spPr>
      </p:pic>
      <p:sp>
        <p:nvSpPr>
          <p:cNvPr id="20" name="SK-39-text-19"/>
          <p:cNvSpPr/>
          <p:nvPr/>
        </p:nvSpPr>
        <p:spPr>
          <a:xfrm>
            <a:off x="762000" y="24765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Bradford VTS Mandatory: Red Flags</a:t>
            </a:r>
            <a:endParaRPr lang="en-US" sz="2550" dirty="0"/>
          </a:p>
        </p:txBody>
      </p:sp>
      <p:sp>
        <p:nvSpPr>
          <p:cNvPr id="21" name="SK-39-text-20"/>
          <p:cNvSpPr/>
          <p:nvPr/>
        </p:nvSpPr>
        <p:spPr>
          <a:xfrm>
            <a:off x="762000" y="71244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39-text-21"/>
          <p:cNvSpPr/>
          <p:nvPr/>
        </p:nvSpPr>
        <p:spPr>
          <a:xfrm>
            <a:off x="685800" y="1168598"/>
            <a:ext cx="552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01</a:t>
            </a:r>
            <a:endParaRPr lang="en-US" sz="2400" dirty="0"/>
          </a:p>
        </p:txBody>
      </p:sp>
      <p:sp>
        <p:nvSpPr>
          <p:cNvPr id="23" name="SK-39-text-22"/>
          <p:cNvSpPr/>
          <p:nvPr/>
        </p:nvSpPr>
        <p:spPr>
          <a:xfrm>
            <a:off x="1390650" y="1131540"/>
            <a:ext cx="8267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Septic Arthritis</a:t>
            </a:r>
            <a:endParaRPr lang="en-US" sz="1500" dirty="0"/>
          </a:p>
        </p:txBody>
      </p:sp>
      <p:sp>
        <p:nvSpPr>
          <p:cNvPr id="24" name="SK-39-text-23"/>
          <p:cNvSpPr/>
          <p:nvPr/>
        </p:nvSpPr>
        <p:spPr>
          <a:xfrm>
            <a:off x="1390650" y="1436340"/>
            <a:ext cx="108013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Hot, swollen joint + fever + systemic malaise. Pediatric limp + fever is an emergency.</a:t>
            </a:r>
            <a:endParaRPr lang="en-US" sz="1275" dirty="0"/>
          </a:p>
        </p:txBody>
      </p:sp>
      <p:sp>
        <p:nvSpPr>
          <p:cNvPr id="25" name="SK-39-text-24"/>
          <p:cNvSpPr/>
          <p:nvPr/>
        </p:nvSpPr>
        <p:spPr>
          <a:xfrm>
            <a:off x="9906000" y="1278136"/>
            <a:ext cx="22860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ADMIT IMMEDIATELY</a:t>
            </a:r>
            <a:endParaRPr lang="en-US" sz="1050" dirty="0"/>
          </a:p>
        </p:txBody>
      </p:sp>
      <p:sp>
        <p:nvSpPr>
          <p:cNvPr id="26" name="SK-39-text-25"/>
          <p:cNvSpPr/>
          <p:nvPr/>
        </p:nvSpPr>
        <p:spPr>
          <a:xfrm>
            <a:off x="685800" y="1928664"/>
            <a:ext cx="542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02</a:t>
            </a:r>
            <a:endParaRPr lang="en-US" sz="2400" dirty="0"/>
          </a:p>
        </p:txBody>
      </p:sp>
      <p:sp>
        <p:nvSpPr>
          <p:cNvPr id="27" name="SK-39-text-26"/>
          <p:cNvSpPr/>
          <p:nvPr/>
        </p:nvSpPr>
        <p:spPr>
          <a:xfrm>
            <a:off x="1381125" y="1891605"/>
            <a:ext cx="84105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Achilles Tendon Rupture</a:t>
            </a:r>
            <a:endParaRPr lang="en-US" sz="1500" dirty="0"/>
          </a:p>
        </p:txBody>
      </p:sp>
      <p:sp>
        <p:nvSpPr>
          <p:cNvPr id="28" name="SK-39-text-27"/>
          <p:cNvSpPr/>
          <p:nvPr/>
        </p:nvSpPr>
        <p:spPr>
          <a:xfrm>
            <a:off x="1381125" y="2196405"/>
            <a:ext cx="108108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Thompson test (no passive plantarflexion on calf squeeze). Sudden "pop" history.</a:t>
            </a:r>
            <a:endParaRPr lang="en-US" sz="1275" dirty="0"/>
          </a:p>
        </p:txBody>
      </p:sp>
      <p:sp>
        <p:nvSpPr>
          <p:cNvPr id="29" name="SK-39-text-28"/>
          <p:cNvSpPr/>
          <p:nvPr/>
        </p:nvSpPr>
        <p:spPr>
          <a:xfrm>
            <a:off x="10039350" y="2038201"/>
            <a:ext cx="2111897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</a:t>
            </a:r>
            <a:endParaRPr lang="en-US" sz="1050" dirty="0"/>
          </a:p>
        </p:txBody>
      </p:sp>
      <p:sp>
        <p:nvSpPr>
          <p:cNvPr id="30" name="SK-39-text-29"/>
          <p:cNvSpPr/>
          <p:nvPr/>
        </p:nvSpPr>
        <p:spPr>
          <a:xfrm>
            <a:off x="685800" y="2688729"/>
            <a:ext cx="5619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03</a:t>
            </a:r>
            <a:endParaRPr lang="en-US" sz="2400" dirty="0"/>
          </a:p>
        </p:txBody>
      </p:sp>
      <p:sp>
        <p:nvSpPr>
          <p:cNvPr id="31" name="SK-39-text-30"/>
          <p:cNvSpPr/>
          <p:nvPr/>
        </p:nvSpPr>
        <p:spPr>
          <a:xfrm>
            <a:off x="1400175" y="2651671"/>
            <a:ext cx="847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Neurovascular Compromise</a:t>
            </a:r>
            <a:endParaRPr lang="en-US" sz="1500" dirty="0"/>
          </a:p>
        </p:txBody>
      </p:sp>
      <p:sp>
        <p:nvSpPr>
          <p:cNvPr id="32" name="SK-39-text-31"/>
          <p:cNvSpPr/>
          <p:nvPr/>
        </p:nvSpPr>
        <p:spPr>
          <a:xfrm>
            <a:off x="1400175" y="2956471"/>
            <a:ext cx="107918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Pallor, paraesthesia, pulselessness, or coolness in the distal limb following injury.</a:t>
            </a:r>
            <a:endParaRPr lang="en-US" sz="1275" dirty="0"/>
          </a:p>
        </p:txBody>
      </p:sp>
      <p:sp>
        <p:nvSpPr>
          <p:cNvPr id="33" name="SK-39-text-32"/>
          <p:cNvSpPr/>
          <p:nvPr/>
        </p:nvSpPr>
        <p:spPr>
          <a:xfrm>
            <a:off x="10125075" y="2798266"/>
            <a:ext cx="1821385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A&amp;E EMERGENCY</a:t>
            </a:r>
            <a:endParaRPr lang="en-US" sz="1050" dirty="0"/>
          </a:p>
        </p:txBody>
      </p:sp>
      <p:sp>
        <p:nvSpPr>
          <p:cNvPr id="34" name="SK-39-text-33"/>
          <p:cNvSpPr/>
          <p:nvPr/>
        </p:nvSpPr>
        <p:spPr>
          <a:xfrm>
            <a:off x="685800" y="3448794"/>
            <a:ext cx="5810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04</a:t>
            </a:r>
            <a:endParaRPr lang="en-US" sz="2400" dirty="0"/>
          </a:p>
        </p:txBody>
      </p:sp>
      <p:sp>
        <p:nvSpPr>
          <p:cNvPr id="35" name="SK-39-text-34"/>
          <p:cNvSpPr/>
          <p:nvPr/>
        </p:nvSpPr>
        <p:spPr>
          <a:xfrm>
            <a:off x="1419225" y="3411736"/>
            <a:ext cx="84486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Suspected Malignancy</a:t>
            </a:r>
            <a:endParaRPr lang="en-US" sz="1500" dirty="0"/>
          </a:p>
        </p:txBody>
      </p:sp>
      <p:sp>
        <p:nvSpPr>
          <p:cNvPr id="36" name="SK-39-text-35"/>
          <p:cNvSpPr/>
          <p:nvPr/>
        </p:nvSpPr>
        <p:spPr>
          <a:xfrm>
            <a:off x="1419225" y="3716536"/>
            <a:ext cx="107727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hip/bone pain + constitutional symptoms (weight loss, night sweats).</a:t>
            </a:r>
            <a:endParaRPr lang="en-US" sz="1275" dirty="0"/>
          </a:p>
        </p:txBody>
      </p:sp>
      <p:sp>
        <p:nvSpPr>
          <p:cNvPr id="37" name="SK-39-text-36"/>
          <p:cNvSpPr/>
          <p:nvPr/>
        </p:nvSpPr>
        <p:spPr>
          <a:xfrm>
            <a:off x="10115550" y="3558332"/>
            <a:ext cx="1823618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WORKUP</a:t>
            </a:r>
            <a:endParaRPr lang="en-US" sz="1050" dirty="0"/>
          </a:p>
        </p:txBody>
      </p:sp>
      <p:sp>
        <p:nvSpPr>
          <p:cNvPr id="38" name="SK-39-text-37"/>
          <p:cNvSpPr/>
          <p:nvPr/>
        </p:nvSpPr>
        <p:spPr>
          <a:xfrm>
            <a:off x="685800" y="4208859"/>
            <a:ext cx="552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05</a:t>
            </a:r>
            <a:endParaRPr lang="en-US" sz="2400" dirty="0"/>
          </a:p>
        </p:txBody>
      </p:sp>
      <p:sp>
        <p:nvSpPr>
          <p:cNvPr id="42" name="SK-39-text-41"/>
          <p:cNvSpPr/>
          <p:nvPr/>
        </p:nvSpPr>
        <p:spPr>
          <a:xfrm>
            <a:off x="685800" y="4968925"/>
            <a:ext cx="552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06</a:t>
            </a:r>
            <a:endParaRPr lang="en-US" sz="2400" dirty="0"/>
          </a:p>
        </p:txBody>
      </p:sp>
      <p:sp>
        <p:nvSpPr>
          <p:cNvPr id="43" name="SK-39-text-42"/>
          <p:cNvSpPr/>
          <p:nvPr/>
        </p:nvSpPr>
        <p:spPr>
          <a:xfrm>
            <a:off x="1409700" y="4181326"/>
            <a:ext cx="8324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Acute Haemarthrosis</a:t>
            </a:r>
            <a:endParaRPr lang="en-US" sz="1500" dirty="0"/>
          </a:p>
        </p:txBody>
      </p:sp>
      <p:sp>
        <p:nvSpPr>
          <p:cNvPr id="44" name="SK-39-text-43"/>
          <p:cNvSpPr/>
          <p:nvPr/>
        </p:nvSpPr>
        <p:spPr>
          <a:xfrm>
            <a:off x="1409700" y="4486126"/>
            <a:ext cx="108013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Ankle swelling occurring in &lt;8 hours post-trauma; suggests major ligament complex injury.</a:t>
            </a:r>
            <a:endParaRPr lang="en-US" sz="1275" dirty="0"/>
          </a:p>
        </p:txBody>
      </p:sp>
      <p:sp>
        <p:nvSpPr>
          <p:cNvPr id="45" name="SK-39-text-44"/>
          <p:cNvSpPr/>
          <p:nvPr/>
        </p:nvSpPr>
        <p:spPr>
          <a:xfrm>
            <a:off x="10065204" y="4333727"/>
            <a:ext cx="222885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REVIEW</a:t>
            </a:r>
            <a:endParaRPr lang="en-US" sz="1050" dirty="0"/>
          </a:p>
        </p:txBody>
      </p:sp>
      <p:sp>
        <p:nvSpPr>
          <p:cNvPr id="46" name="SK-39-text-45"/>
          <p:cNvSpPr/>
          <p:nvPr/>
        </p:nvSpPr>
        <p:spPr>
          <a:xfrm>
            <a:off x="685800" y="5728990"/>
            <a:ext cx="542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endParaRPr lang="en-US" sz="2400" dirty="0"/>
          </a:p>
        </p:txBody>
      </p:sp>
      <p:sp>
        <p:nvSpPr>
          <p:cNvPr id="47" name="SK-39-text-46"/>
          <p:cNvSpPr/>
          <p:nvPr/>
        </p:nvSpPr>
        <p:spPr>
          <a:xfrm>
            <a:off x="1400175" y="4941392"/>
            <a:ext cx="8629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Metabolic Bone Disease</a:t>
            </a:r>
            <a:endParaRPr lang="en-US" sz="1500" dirty="0"/>
          </a:p>
        </p:txBody>
      </p:sp>
      <p:sp>
        <p:nvSpPr>
          <p:cNvPr id="48" name="SK-39-text-47"/>
          <p:cNvSpPr/>
          <p:nvPr/>
        </p:nvSpPr>
        <p:spPr>
          <a:xfrm>
            <a:off x="1400175" y="5246192"/>
            <a:ext cx="108108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Non-resolving stress fractures or multiple fractures; investigate for underlying osteoporosis.</a:t>
            </a:r>
            <a:endParaRPr lang="en-US" sz="1275" dirty="0"/>
          </a:p>
        </p:txBody>
      </p:sp>
      <p:sp>
        <p:nvSpPr>
          <p:cNvPr id="49" name="SK-39-text-48"/>
          <p:cNvSpPr/>
          <p:nvPr/>
        </p:nvSpPr>
        <p:spPr>
          <a:xfrm>
            <a:off x="10360479" y="5093792"/>
            <a:ext cx="1786636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DEXA / BLOODS</a:t>
            </a:r>
            <a:endParaRPr lang="en-US" sz="1050" dirty="0"/>
          </a:p>
        </p:txBody>
      </p:sp>
      <p:sp>
        <p:nvSpPr>
          <p:cNvPr id="50" name="SK-39-text-49"/>
          <p:cNvSpPr/>
          <p:nvPr/>
        </p:nvSpPr>
        <p:spPr>
          <a:xfrm>
            <a:off x="571500" y="6518672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51" name="SK-39-text-50"/>
          <p:cNvSpPr/>
          <p:nvPr/>
        </p:nvSpPr>
        <p:spPr>
          <a:xfrm>
            <a:off x="10315575" y="6518672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64815"/>
          </a:xfrm>
          <a:prstGeom prst="rect">
            <a:avLst/>
          </a:prstGeom>
        </p:spPr>
      </p:pic>
      <p:pic>
        <p:nvPicPr>
          <p:cNvPr id="5" name="SK-4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5208" y="2053965"/>
            <a:ext cx="309563" cy="251520"/>
          </a:xfrm>
          <a:prstGeom prst="rect">
            <a:avLst/>
          </a:prstGeom>
        </p:spPr>
      </p:pic>
      <p:pic>
        <p:nvPicPr>
          <p:cNvPr id="8" name="SK-4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595860"/>
            <a:ext cx="5334000" cy="365671"/>
          </a:xfrm>
          <a:prstGeom prst="rect">
            <a:avLst/>
          </a:prstGeom>
        </p:spPr>
      </p:pic>
      <p:pic>
        <p:nvPicPr>
          <p:cNvPr id="9" name="SK-4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710160"/>
            <a:ext cx="166688" cy="137220"/>
          </a:xfrm>
          <a:prstGeom prst="rect">
            <a:avLst/>
          </a:prstGeom>
        </p:spPr>
      </p:pic>
      <p:pic>
        <p:nvPicPr>
          <p:cNvPr id="10" name="SK-40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961531"/>
            <a:ext cx="5334000" cy="365671"/>
          </a:xfrm>
          <a:prstGeom prst="rect">
            <a:avLst/>
          </a:prstGeom>
        </p:spPr>
      </p:pic>
      <p:pic>
        <p:nvPicPr>
          <p:cNvPr id="11" name="SK-4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075831"/>
            <a:ext cx="166688" cy="137220"/>
          </a:xfrm>
          <a:prstGeom prst="rect">
            <a:avLst/>
          </a:prstGeom>
        </p:spPr>
      </p:pic>
      <p:pic>
        <p:nvPicPr>
          <p:cNvPr id="12" name="SK-40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327202"/>
            <a:ext cx="5334000" cy="365671"/>
          </a:xfrm>
          <a:prstGeom prst="rect">
            <a:avLst/>
          </a:prstGeom>
        </p:spPr>
      </p:pic>
      <p:pic>
        <p:nvPicPr>
          <p:cNvPr id="13" name="SK-40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441502"/>
            <a:ext cx="166688" cy="137220"/>
          </a:xfrm>
          <a:prstGeom prst="rect">
            <a:avLst/>
          </a:prstGeom>
        </p:spPr>
      </p:pic>
      <p:pic>
        <p:nvPicPr>
          <p:cNvPr id="14" name="SK-40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692872"/>
            <a:ext cx="5334000" cy="365671"/>
          </a:xfrm>
          <a:prstGeom prst="rect">
            <a:avLst/>
          </a:prstGeom>
        </p:spPr>
      </p:pic>
      <p:pic>
        <p:nvPicPr>
          <p:cNvPr id="15" name="SK-40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807172"/>
            <a:ext cx="166688" cy="137220"/>
          </a:xfrm>
          <a:prstGeom prst="rect">
            <a:avLst/>
          </a:prstGeom>
        </p:spPr>
      </p:pic>
      <p:pic>
        <p:nvPicPr>
          <p:cNvPr id="16" name="SK-40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058543"/>
            <a:ext cx="5334000" cy="578941"/>
          </a:xfrm>
          <a:prstGeom prst="rect">
            <a:avLst/>
          </a:prstGeom>
        </p:spPr>
      </p:pic>
      <p:pic>
        <p:nvPicPr>
          <p:cNvPr id="17" name="SK-40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172843"/>
            <a:ext cx="166688" cy="137220"/>
          </a:xfrm>
          <a:prstGeom prst="rect">
            <a:avLst/>
          </a:prstGeom>
        </p:spPr>
      </p:pic>
      <p:pic>
        <p:nvPicPr>
          <p:cNvPr id="18" name="SK-40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637484"/>
            <a:ext cx="5334000" cy="365671"/>
          </a:xfrm>
          <a:prstGeom prst="rect">
            <a:avLst/>
          </a:prstGeom>
        </p:spPr>
      </p:pic>
      <p:pic>
        <p:nvPicPr>
          <p:cNvPr id="19" name="SK-40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751784"/>
            <a:ext cx="166688" cy="137220"/>
          </a:xfrm>
          <a:prstGeom prst="rect">
            <a:avLst/>
          </a:prstGeom>
        </p:spPr>
      </p:pic>
      <p:pic>
        <p:nvPicPr>
          <p:cNvPr id="20" name="SK-40-img-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003155"/>
            <a:ext cx="5334000" cy="365671"/>
          </a:xfrm>
          <a:prstGeom prst="rect">
            <a:avLst/>
          </a:prstGeom>
        </p:spPr>
      </p:pic>
      <p:pic>
        <p:nvPicPr>
          <p:cNvPr id="21" name="SK-40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117455"/>
            <a:ext cx="166688" cy="137220"/>
          </a:xfrm>
          <a:prstGeom prst="rect">
            <a:avLst/>
          </a:prstGeom>
        </p:spPr>
      </p:pic>
      <p:pic>
        <p:nvPicPr>
          <p:cNvPr id="22" name="SK-40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368826"/>
            <a:ext cx="5334000" cy="365671"/>
          </a:xfrm>
          <a:prstGeom prst="rect">
            <a:avLst/>
          </a:prstGeom>
        </p:spPr>
      </p:pic>
      <p:pic>
        <p:nvPicPr>
          <p:cNvPr id="23" name="SK-40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483126"/>
            <a:ext cx="166688" cy="137220"/>
          </a:xfrm>
          <a:prstGeom prst="rect">
            <a:avLst/>
          </a:prstGeom>
        </p:spPr>
      </p:pic>
      <p:pic>
        <p:nvPicPr>
          <p:cNvPr id="24" name="SK-40-img-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848796"/>
            <a:ext cx="166688" cy="137220"/>
          </a:xfrm>
          <a:prstGeom prst="rect">
            <a:avLst/>
          </a:prstGeom>
        </p:spPr>
      </p:pic>
      <p:pic>
        <p:nvPicPr>
          <p:cNvPr id="26" name="SK-40-img-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500" y="2177355"/>
            <a:ext cx="5334000" cy="3975795"/>
          </a:xfrm>
          <a:prstGeom prst="rect">
            <a:avLst/>
          </a:prstGeom>
        </p:spPr>
      </p:pic>
      <p:pic>
        <p:nvPicPr>
          <p:cNvPr id="27" name="SK-40-img-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272605"/>
            <a:ext cx="5105400" cy="3619500"/>
          </a:xfrm>
          <a:prstGeom prst="rect">
            <a:avLst/>
          </a:prstGeom>
        </p:spPr>
      </p:pic>
      <p:pic>
        <p:nvPicPr>
          <p:cNvPr id="28" name="SK-40-img-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2272605"/>
            <a:ext cx="2552700" cy="723900"/>
          </a:xfrm>
          <a:prstGeom prst="rect">
            <a:avLst/>
          </a:prstGeom>
        </p:spPr>
      </p:pic>
      <p:pic>
        <p:nvPicPr>
          <p:cNvPr id="30" name="SK-40-img-2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2272605"/>
            <a:ext cx="2552700" cy="723900"/>
          </a:xfrm>
          <a:prstGeom prst="rect">
            <a:avLst/>
          </a:prstGeom>
        </p:spPr>
      </p:pic>
      <p:pic>
        <p:nvPicPr>
          <p:cNvPr id="32" name="SK-40-img-3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2996505"/>
            <a:ext cx="2552700" cy="723900"/>
          </a:xfrm>
          <a:prstGeom prst="rect">
            <a:avLst/>
          </a:prstGeom>
        </p:spPr>
      </p:pic>
      <p:pic>
        <p:nvPicPr>
          <p:cNvPr id="33" name="SK-40-img-3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96050" y="3320355"/>
            <a:ext cx="76200" cy="76200"/>
          </a:xfrm>
          <a:prstGeom prst="rect">
            <a:avLst/>
          </a:prstGeom>
        </p:spPr>
      </p:pic>
      <p:pic>
        <p:nvPicPr>
          <p:cNvPr id="34" name="SK-40-img-3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2996505"/>
            <a:ext cx="2552700" cy="723900"/>
          </a:xfrm>
          <a:prstGeom prst="rect">
            <a:avLst/>
          </a:prstGeom>
        </p:spPr>
      </p:pic>
      <p:pic>
        <p:nvPicPr>
          <p:cNvPr id="35" name="SK-40-img-3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48750" y="3320355"/>
            <a:ext cx="72479" cy="76200"/>
          </a:xfrm>
          <a:prstGeom prst="rect">
            <a:avLst/>
          </a:prstGeom>
        </p:spPr>
      </p:pic>
      <p:pic>
        <p:nvPicPr>
          <p:cNvPr id="36" name="SK-40-img-3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720405"/>
            <a:ext cx="2552700" cy="723900"/>
          </a:xfrm>
          <a:prstGeom prst="rect">
            <a:avLst/>
          </a:prstGeom>
        </p:spPr>
      </p:pic>
      <p:pic>
        <p:nvPicPr>
          <p:cNvPr id="37" name="SK-40-img-3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96050" y="4044255"/>
            <a:ext cx="46286" cy="76200"/>
          </a:xfrm>
          <a:prstGeom prst="rect">
            <a:avLst/>
          </a:prstGeom>
        </p:spPr>
      </p:pic>
      <p:pic>
        <p:nvPicPr>
          <p:cNvPr id="38" name="SK-40-img-3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3720405"/>
            <a:ext cx="2552700" cy="723900"/>
          </a:xfrm>
          <a:prstGeom prst="rect">
            <a:avLst/>
          </a:prstGeom>
        </p:spPr>
      </p:pic>
      <p:pic>
        <p:nvPicPr>
          <p:cNvPr id="39" name="SK-40-img-3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48750" y="4044255"/>
            <a:ext cx="60424" cy="76200"/>
          </a:xfrm>
          <a:prstGeom prst="rect">
            <a:avLst/>
          </a:prstGeom>
        </p:spPr>
      </p:pic>
      <p:pic>
        <p:nvPicPr>
          <p:cNvPr id="40" name="SK-40-img-3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444305"/>
            <a:ext cx="2552700" cy="723900"/>
          </a:xfrm>
          <a:prstGeom prst="rect">
            <a:avLst/>
          </a:prstGeom>
        </p:spPr>
      </p:pic>
      <p:pic>
        <p:nvPicPr>
          <p:cNvPr id="41" name="SK-40-img-4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96050" y="4768155"/>
            <a:ext cx="58192" cy="76200"/>
          </a:xfrm>
          <a:prstGeom prst="rect">
            <a:avLst/>
          </a:prstGeom>
        </p:spPr>
      </p:pic>
      <p:pic>
        <p:nvPicPr>
          <p:cNvPr id="42" name="SK-40-img-4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4444305"/>
            <a:ext cx="2552700" cy="723900"/>
          </a:xfrm>
          <a:prstGeom prst="rect">
            <a:avLst/>
          </a:prstGeom>
        </p:spPr>
      </p:pic>
      <p:pic>
        <p:nvPicPr>
          <p:cNvPr id="43" name="SK-40-img-4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48750" y="4768155"/>
            <a:ext cx="52834" cy="76200"/>
          </a:xfrm>
          <a:prstGeom prst="rect">
            <a:avLst/>
          </a:prstGeom>
        </p:spPr>
      </p:pic>
      <p:pic>
        <p:nvPicPr>
          <p:cNvPr id="44" name="SK-40-img-4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5168205"/>
            <a:ext cx="2552700" cy="723900"/>
          </a:xfrm>
          <a:prstGeom prst="rect">
            <a:avLst/>
          </a:prstGeom>
        </p:spPr>
      </p:pic>
      <p:pic>
        <p:nvPicPr>
          <p:cNvPr id="45" name="SK-40-img-4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96050" y="5492055"/>
            <a:ext cx="55066" cy="76200"/>
          </a:xfrm>
          <a:prstGeom prst="rect">
            <a:avLst/>
          </a:prstGeom>
        </p:spPr>
      </p:pic>
      <p:pic>
        <p:nvPicPr>
          <p:cNvPr id="46" name="SK-40-img-4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5168205"/>
            <a:ext cx="2552700" cy="723900"/>
          </a:xfrm>
          <a:prstGeom prst="rect">
            <a:avLst/>
          </a:prstGeom>
        </p:spPr>
      </p:pic>
      <p:pic>
        <p:nvPicPr>
          <p:cNvPr id="47" name="SK-40-img-4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48750" y="5492055"/>
            <a:ext cx="54322" cy="76200"/>
          </a:xfrm>
          <a:prstGeom prst="rect">
            <a:avLst/>
          </a:prstGeom>
        </p:spPr>
      </p:pic>
      <p:pic>
        <p:nvPicPr>
          <p:cNvPr id="48" name="SK-40-img-4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6305550"/>
            <a:ext cx="11049000" cy="247650"/>
          </a:xfrm>
          <a:prstGeom prst="rect">
            <a:avLst/>
          </a:prstGeom>
        </p:spPr>
      </p:pic>
      <p:sp>
        <p:nvSpPr>
          <p:cNvPr id="49" name="SK-40-text-48"/>
          <p:cNvSpPr/>
          <p:nvPr/>
        </p:nvSpPr>
        <p:spPr>
          <a:xfrm>
            <a:off x="762000" y="3048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Common Pitfalls and Quick Recall</a:t>
            </a:r>
            <a:endParaRPr lang="en-US" sz="2550" dirty="0"/>
          </a:p>
        </p:txBody>
      </p:sp>
      <p:sp>
        <p:nvSpPr>
          <p:cNvPr id="50" name="SK-40-text-49"/>
          <p:cNvSpPr/>
          <p:nvPr/>
        </p:nvSpPr>
        <p:spPr>
          <a:xfrm>
            <a:off x="762000" y="7695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51" name="SK-40-text-50"/>
          <p:cNvSpPr/>
          <p:nvPr/>
        </p:nvSpPr>
        <p:spPr>
          <a:xfrm>
            <a:off x="571500" y="1198215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clinical errors to avoid in practice and high-yield facts for AKT/SCA exam preparation.</a:t>
            </a:r>
            <a:endParaRPr lang="en-US" sz="1350" dirty="0"/>
          </a:p>
        </p:txBody>
      </p:sp>
      <p:sp>
        <p:nvSpPr>
          <p:cNvPr id="52" name="SK-40-text-51"/>
          <p:cNvSpPr/>
          <p:nvPr/>
        </p:nvSpPr>
        <p:spPr>
          <a:xfrm>
            <a:off x="1730489" y="1989088"/>
            <a:ext cx="5334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Common Pitfalls</a:t>
            </a:r>
            <a:endParaRPr lang="en-US" sz="1950" dirty="0"/>
          </a:p>
        </p:txBody>
      </p:sp>
      <p:sp>
        <p:nvSpPr>
          <p:cNvPr id="54" name="SK-40-text-53"/>
          <p:cNvSpPr/>
          <p:nvPr/>
        </p:nvSpPr>
        <p:spPr>
          <a:xfrm>
            <a:off x="833438" y="2595860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RICE instead of the updated POLICE principle.</a:t>
            </a:r>
            <a:endParaRPr lang="en-US" sz="1200" dirty="0"/>
          </a:p>
        </p:txBody>
      </p:sp>
      <p:sp>
        <p:nvSpPr>
          <p:cNvPr id="55" name="SK-40-text-54"/>
          <p:cNvSpPr/>
          <p:nvPr/>
        </p:nvSpPr>
        <p:spPr>
          <a:xfrm>
            <a:off x="833438" y="2961531"/>
            <a:ext cx="112166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NSAIDs within 48 hours of ankle ligament injury.</a:t>
            </a:r>
            <a:endParaRPr lang="en-US" sz="1200" dirty="0"/>
          </a:p>
        </p:txBody>
      </p:sp>
      <p:sp>
        <p:nvSpPr>
          <p:cNvPr id="56" name="SK-40-text-55"/>
          <p:cNvSpPr/>
          <p:nvPr/>
        </p:nvSpPr>
        <p:spPr>
          <a:xfrm>
            <a:off x="833438" y="3327202"/>
            <a:ext cx="10789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Injecting steroids near the Achilles tendon (rupture risk).</a:t>
            </a:r>
            <a:endParaRPr lang="en-US" sz="1200" dirty="0"/>
          </a:p>
        </p:txBody>
      </p:sp>
      <p:sp>
        <p:nvSpPr>
          <p:cNvPr id="57" name="SK-40-text-56"/>
          <p:cNvSpPr/>
          <p:nvPr/>
        </p:nvSpPr>
        <p:spPr>
          <a:xfrm>
            <a:off x="833438" y="3692872"/>
            <a:ext cx="102412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Treating incidental heel spurs instead of the fasciitis.</a:t>
            </a:r>
            <a:endParaRPr lang="en-US" sz="1200" dirty="0"/>
          </a:p>
        </p:txBody>
      </p:sp>
      <p:sp>
        <p:nvSpPr>
          <p:cNvPr id="58" name="SK-40-text-57"/>
          <p:cNvSpPr/>
          <p:nvPr/>
        </p:nvSpPr>
        <p:spPr>
          <a:xfrm>
            <a:off x="833438" y="4058543"/>
            <a:ext cx="5334000" cy="578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Recommending glucosamine for OA (not NICE NG226 recommended).</a:t>
            </a:r>
            <a:endParaRPr lang="en-US" sz="1200" dirty="0"/>
          </a:p>
        </p:txBody>
      </p:sp>
      <p:sp>
        <p:nvSpPr>
          <p:cNvPr id="59" name="SK-40-text-58"/>
          <p:cNvSpPr/>
          <p:nvPr/>
        </p:nvSpPr>
        <p:spPr>
          <a:xfrm>
            <a:off x="833438" y="4637484"/>
            <a:ext cx="10607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Missing Achilles rupture due to preserved FHL toe flexion.</a:t>
            </a:r>
            <a:endParaRPr lang="en-US" sz="1200" dirty="0"/>
          </a:p>
        </p:txBody>
      </p:sp>
      <p:sp>
        <p:nvSpPr>
          <p:cNvPr id="60" name="SK-40-text-59"/>
          <p:cNvSpPr/>
          <p:nvPr/>
        </p:nvSpPr>
        <p:spPr>
          <a:xfrm>
            <a:off x="833438" y="5003155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checking the plantar arch in chronic shin pain.</a:t>
            </a:r>
            <a:endParaRPr lang="en-US" sz="1200" dirty="0"/>
          </a:p>
        </p:txBody>
      </p:sp>
      <p:sp>
        <p:nvSpPr>
          <p:cNvPr id="61" name="SK-40-text-60"/>
          <p:cNvSpPr/>
          <p:nvPr/>
        </p:nvSpPr>
        <p:spPr>
          <a:xfrm>
            <a:off x="833438" y="5368826"/>
            <a:ext cx="10789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Ignoring Morton's neuroma in "general" metatarsalgia cases.</a:t>
            </a:r>
            <a:endParaRPr lang="en-US" sz="1200" dirty="0"/>
          </a:p>
        </p:txBody>
      </p:sp>
      <p:sp>
        <p:nvSpPr>
          <p:cNvPr id="62" name="SK-40-text-61"/>
          <p:cNvSpPr/>
          <p:nvPr/>
        </p:nvSpPr>
        <p:spPr>
          <a:xfrm>
            <a:off x="833438" y="5734496"/>
            <a:ext cx="11358563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Treating palindromic arthritis as a benign self-limiting condition.</a:t>
            </a:r>
            <a:endParaRPr lang="en-US" sz="1200" dirty="0"/>
          </a:p>
        </p:txBody>
      </p:sp>
      <p:sp>
        <p:nvSpPr>
          <p:cNvPr id="63" name="SK-40-text-62"/>
          <p:cNvSpPr/>
          <p:nvPr/>
        </p:nvSpPr>
        <p:spPr>
          <a:xfrm>
            <a:off x="8299678" y="2376786"/>
            <a:ext cx="5334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Quick Recall</a:t>
            </a:r>
            <a:endParaRPr lang="en-US" sz="1950" dirty="0"/>
          </a:p>
        </p:txBody>
      </p:sp>
      <p:sp>
        <p:nvSpPr>
          <p:cNvPr id="64" name="SK-40-text-63"/>
          <p:cNvSpPr/>
          <p:nvPr/>
        </p:nvSpPr>
        <p:spPr>
          <a:xfrm>
            <a:off x="6648450" y="22726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endParaRPr lang="en-US" sz="1350" dirty="0"/>
          </a:p>
        </p:txBody>
      </p:sp>
      <p:sp>
        <p:nvSpPr>
          <p:cNvPr id="65" name="SK-40-text-64"/>
          <p:cNvSpPr/>
          <p:nvPr/>
        </p:nvSpPr>
        <p:spPr>
          <a:xfrm>
            <a:off x="9206805" y="22726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endParaRPr lang="en-US" sz="1350" dirty="0"/>
          </a:p>
        </p:txBody>
      </p:sp>
      <p:sp>
        <p:nvSpPr>
          <p:cNvPr id="66" name="SK-40-text-65"/>
          <p:cNvSpPr/>
          <p:nvPr/>
        </p:nvSpPr>
        <p:spPr>
          <a:xfrm>
            <a:off x="6667500" y="2996505"/>
            <a:ext cx="3998112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POLICE, not RICE.</a:t>
            </a:r>
            <a:endParaRPr lang="en-US" sz="1350" dirty="0"/>
          </a:p>
        </p:txBody>
      </p:sp>
      <p:sp>
        <p:nvSpPr>
          <p:cNvPr id="67" name="SK-40-text-66"/>
          <p:cNvSpPr/>
          <p:nvPr/>
        </p:nvSpPr>
        <p:spPr>
          <a:xfrm>
            <a:off x="9216479" y="29965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 NSAIDs for 48 hours.</a:t>
            </a:r>
            <a:endParaRPr lang="en-US" sz="1350" dirty="0"/>
          </a:p>
        </p:txBody>
      </p:sp>
      <p:sp>
        <p:nvSpPr>
          <p:cNvPr id="68" name="SK-40-text-67"/>
          <p:cNvSpPr/>
          <p:nvPr/>
        </p:nvSpPr>
        <p:spPr>
          <a:xfrm>
            <a:off x="6637586" y="37204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Thompson test: No plantarflexion = rupture.</a:t>
            </a:r>
            <a:endParaRPr lang="en-US" sz="1350" dirty="0"/>
          </a:p>
        </p:txBody>
      </p:sp>
      <p:sp>
        <p:nvSpPr>
          <p:cNvPr id="69" name="SK-40-text-68"/>
          <p:cNvSpPr/>
          <p:nvPr/>
        </p:nvSpPr>
        <p:spPr>
          <a:xfrm>
            <a:off x="9204424" y="37204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steroids near Achilles tendon.</a:t>
            </a:r>
            <a:endParaRPr lang="en-US" sz="1350" dirty="0"/>
          </a:p>
        </p:txBody>
      </p:sp>
      <p:sp>
        <p:nvSpPr>
          <p:cNvPr id="70" name="SK-40-text-69"/>
          <p:cNvSpPr/>
          <p:nvPr/>
        </p:nvSpPr>
        <p:spPr>
          <a:xfrm>
            <a:off x="6649492" y="44443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Stretching first for plantar fasciitis.</a:t>
            </a:r>
            <a:endParaRPr lang="en-US" sz="1350" dirty="0"/>
          </a:p>
        </p:txBody>
      </p:sp>
      <p:sp>
        <p:nvSpPr>
          <p:cNvPr id="71" name="SK-40-text-70"/>
          <p:cNvSpPr/>
          <p:nvPr/>
        </p:nvSpPr>
        <p:spPr>
          <a:xfrm>
            <a:off x="9196834" y="44443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Ottawa rules: Check bony tenderness.</a:t>
            </a:r>
            <a:endParaRPr lang="en-US" sz="1350" dirty="0"/>
          </a:p>
        </p:txBody>
      </p:sp>
      <p:sp>
        <p:nvSpPr>
          <p:cNvPr id="72" name="SK-40-text-71"/>
          <p:cNvSpPr/>
          <p:nvPr/>
        </p:nvSpPr>
        <p:spPr>
          <a:xfrm>
            <a:off x="6646366" y="51682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X-rays initially miss stress fractures.</a:t>
            </a:r>
            <a:endParaRPr lang="en-US" sz="1350" dirty="0"/>
          </a:p>
        </p:txBody>
      </p:sp>
      <p:sp>
        <p:nvSpPr>
          <p:cNvPr id="73" name="SK-40-text-72"/>
          <p:cNvSpPr/>
          <p:nvPr/>
        </p:nvSpPr>
        <p:spPr>
          <a:xfrm>
            <a:off x="9198322" y="5168205"/>
            <a:ext cx="236220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arthritis: Hot joint, emergency.</a:t>
            </a:r>
            <a:endParaRPr lang="en-US" sz="1350" dirty="0"/>
          </a:p>
        </p:txBody>
      </p:sp>
      <p:sp>
        <p:nvSpPr>
          <p:cNvPr id="74" name="SK-40-text-73"/>
          <p:cNvSpPr/>
          <p:nvPr/>
        </p:nvSpPr>
        <p:spPr>
          <a:xfrm>
            <a:off x="571500" y="63817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For educational purposes. Verify clinical decisions against current NICE guidance and BNF drug doses.</a:t>
            </a:r>
            <a:endParaRPr lang="en-US" sz="900" dirty="0"/>
          </a:p>
        </p:txBody>
      </p:sp>
      <p:sp>
        <p:nvSpPr>
          <p:cNvPr id="75" name="SK-40-text-74"/>
          <p:cNvSpPr/>
          <p:nvPr/>
        </p:nvSpPr>
        <p:spPr>
          <a:xfrm>
            <a:off x="10315575" y="638175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  <p:pic>
        <p:nvPicPr>
          <p:cNvPr id="25" name="SK-40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954397" y="2496741"/>
            <a:ext cx="309563" cy="251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572125" cy="4889897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17315"/>
            <a:ext cx="285750" cy="22860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443" y="2139553"/>
            <a:ext cx="214313" cy="201662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443" y="2806303"/>
            <a:ext cx="214313" cy="214313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443" y="3473053"/>
            <a:ext cx="214313" cy="214313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443" y="4139803"/>
            <a:ext cx="214313" cy="1905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443" y="4806553"/>
            <a:ext cx="214313" cy="201662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331565"/>
            <a:ext cx="5572125" cy="2156222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678287"/>
            <a:ext cx="5572125" cy="254317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964037"/>
            <a:ext cx="285750" cy="22860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040362"/>
            <a:ext cx="2500313" cy="419100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82088" y="5040362"/>
            <a:ext cx="2500313" cy="41910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573762"/>
            <a:ext cx="2500313" cy="419100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82088" y="5573762"/>
            <a:ext cx="2500313" cy="419100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507212"/>
            <a:ext cx="11430000" cy="314325"/>
          </a:xfrm>
          <a:prstGeom prst="rect">
            <a:avLst/>
          </a:prstGeom>
        </p:spPr>
      </p:pic>
      <p:sp>
        <p:nvSpPr>
          <p:cNvPr id="20" name="SK-19-text-19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Palindromic Arthritis: Features and Prognosis</a:t>
            </a:r>
            <a:endParaRPr lang="en-US" sz="2550" dirty="0"/>
          </a:p>
        </p:txBody>
      </p:sp>
      <p:sp>
        <p:nvSpPr>
          <p:cNvPr id="21" name="SK-19-text-20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19-text-21"/>
          <p:cNvSpPr/>
          <p:nvPr/>
        </p:nvSpPr>
        <p:spPr>
          <a:xfrm>
            <a:off x="1009650" y="1560165"/>
            <a:ext cx="58750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Clinical Presentation</a:t>
            </a:r>
            <a:endParaRPr lang="en-US" sz="1800" dirty="0"/>
          </a:p>
        </p:txBody>
      </p:sp>
      <p:sp>
        <p:nvSpPr>
          <p:cNvPr id="23" name="SK-19-text-22"/>
          <p:cNvSpPr/>
          <p:nvPr/>
        </p:nvSpPr>
        <p:spPr>
          <a:xfrm>
            <a:off x="823913" y="209356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Episodic Attacks: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Sudden onset of severe joint pain and swelling.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823913" y="276031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Transient Nature: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Attacks last hours to days with 100% resolution between episodes.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823913" y="342706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Distribution: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affect any joint (including the hip); often monoarticular per attack.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823913" y="409381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Imaging: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X-rays are characteristically normal between attacks.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823913" y="476056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Movement may be restricted </a:t>
            </a: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during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 acute episode only.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6467475" y="1560165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Long-term Prognosis</a:t>
            </a:r>
            <a:endParaRPr lang="en-US" sz="1800" dirty="0"/>
          </a:p>
        </p:txBody>
      </p:sp>
      <p:sp>
        <p:nvSpPr>
          <p:cNvPr id="29" name="SK-19-text-28"/>
          <p:cNvSpPr/>
          <p:nvPr/>
        </p:nvSpPr>
        <p:spPr>
          <a:xfrm>
            <a:off x="6467475" y="2045940"/>
            <a:ext cx="53435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&gt;60%</a:t>
            </a:r>
            <a:endParaRPr lang="en-US" sz="3600" dirty="0"/>
          </a:p>
        </p:txBody>
      </p:sp>
      <p:sp>
        <p:nvSpPr>
          <p:cNvPr id="30" name="SK-19-text-29"/>
          <p:cNvSpPr/>
          <p:nvPr/>
        </p:nvSpPr>
        <p:spPr>
          <a:xfrm>
            <a:off x="6467475" y="2779365"/>
            <a:ext cx="51149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patients eventually progress to seropositive </a:t>
            </a:r>
            <a:r>
              <a:rPr lang="en-US" sz="135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Rheumatoid Arthritis (RA)</a:t>
            </a: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35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Lupus Erythematosus (SLE)</a:t>
            </a: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1" name="SK-19-text-30"/>
          <p:cNvSpPr/>
          <p:nvPr/>
        </p:nvSpPr>
        <p:spPr>
          <a:xfrm>
            <a:off x="6867525" y="3906887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GP Monitoring</a:t>
            </a:r>
            <a:endParaRPr lang="en-US" sz="1800" dirty="0"/>
          </a:p>
        </p:txBody>
      </p:sp>
      <p:sp>
        <p:nvSpPr>
          <p:cNvPr id="32" name="SK-19-text-31"/>
          <p:cNvSpPr/>
          <p:nvPr/>
        </p:nvSpPr>
        <p:spPr>
          <a:xfrm>
            <a:off x="6467475" y="4440287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Regular surveillance is essential to catch evolution to chronic disease early:</a:t>
            </a:r>
            <a:endParaRPr lang="en-US" sz="1200" dirty="0"/>
          </a:p>
        </p:txBody>
      </p:sp>
      <p:sp>
        <p:nvSpPr>
          <p:cNvPr id="33" name="SK-19-text-32"/>
          <p:cNvSpPr/>
          <p:nvPr/>
        </p:nvSpPr>
        <p:spPr>
          <a:xfrm>
            <a:off x="6429375" y="50403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CRP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9043988" y="50403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Rheumatoid Factor</a:t>
            </a:r>
            <a:endParaRPr lang="en-US" sz="1200" dirty="0"/>
          </a:p>
        </p:txBody>
      </p:sp>
      <p:sp>
        <p:nvSpPr>
          <p:cNvPr id="35" name="SK-19-text-34"/>
          <p:cNvSpPr/>
          <p:nvPr/>
        </p:nvSpPr>
        <p:spPr>
          <a:xfrm>
            <a:off x="6429375" y="55737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</a:t>
            </a:r>
            <a:endParaRPr lang="en-US" sz="1200" dirty="0"/>
          </a:p>
        </p:txBody>
      </p:sp>
      <p:sp>
        <p:nvSpPr>
          <p:cNvPr id="36" name="SK-19-text-35"/>
          <p:cNvSpPr/>
          <p:nvPr/>
        </p:nvSpPr>
        <p:spPr>
          <a:xfrm>
            <a:off x="9043988" y="55737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Anti-CCP</a:t>
            </a:r>
            <a:endParaRPr lang="en-US" sz="1200" dirty="0"/>
          </a:p>
        </p:txBody>
      </p:sp>
      <p:sp>
        <p:nvSpPr>
          <p:cNvPr id="37" name="SK-19-text-36"/>
          <p:cNvSpPr/>
          <p:nvPr/>
        </p:nvSpPr>
        <p:spPr>
          <a:xfrm>
            <a:off x="381000" y="6650087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For educational purposes. Verify clinical decisions against current NICE guidance and BNF.</a:t>
            </a:r>
            <a:endParaRPr lang="en-US" sz="900" dirty="0"/>
          </a:p>
        </p:txBody>
      </p:sp>
      <p:sp>
        <p:nvSpPr>
          <p:cNvPr id="38" name="SK-19-text-37"/>
          <p:cNvSpPr/>
          <p:nvPr/>
        </p:nvSpPr>
        <p:spPr>
          <a:xfrm>
            <a:off x="10553700" y="6650087"/>
            <a:ext cx="163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6481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572125" cy="4966097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26815"/>
            <a:ext cx="5114925" cy="45720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97806"/>
            <a:ext cx="285750" cy="228600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878437"/>
            <a:ext cx="5114925" cy="1057275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198215"/>
            <a:ext cx="5572125" cy="4966097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426815"/>
            <a:ext cx="5114925" cy="45720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497806"/>
            <a:ext cx="285750" cy="228600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878437"/>
            <a:ext cx="5114925" cy="105727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6392912"/>
            <a:ext cx="11430000" cy="285750"/>
          </a:xfrm>
          <a:prstGeom prst="rect">
            <a:avLst/>
          </a:prstGeom>
        </p:spPr>
      </p:pic>
      <p:sp>
        <p:nvSpPr>
          <p:cNvPr id="14" name="SK-21-text-13"/>
          <p:cNvSpPr/>
          <p:nvPr/>
        </p:nvSpPr>
        <p:spPr>
          <a:xfrm>
            <a:off x="571500" y="3048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Shin Problems: Medial Tibial Stress Syndrome</a:t>
            </a:r>
            <a:endParaRPr lang="en-US" sz="2550" dirty="0"/>
          </a:p>
        </p:txBody>
      </p:sp>
      <p:sp>
        <p:nvSpPr>
          <p:cNvPr id="15" name="SK-21-text-14"/>
          <p:cNvSpPr/>
          <p:nvPr/>
        </p:nvSpPr>
        <p:spPr>
          <a:xfrm>
            <a:off x="571500" y="7695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6" name="SK-21-text-15"/>
          <p:cNvSpPr/>
          <p:nvPr/>
        </p:nvSpPr>
        <p:spPr>
          <a:xfrm>
            <a:off x="1009650" y="1441103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Profile</a:t>
            </a:r>
            <a:endParaRPr lang="en-US" sz="1650" dirty="0"/>
          </a:p>
        </p:txBody>
      </p:sp>
      <p:sp>
        <p:nvSpPr>
          <p:cNvPr id="17" name="SK-21-text-16"/>
          <p:cNvSpPr/>
          <p:nvPr/>
        </p:nvSpPr>
        <p:spPr>
          <a:xfrm>
            <a:off x="876300" y="2074515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Overuse injury involving periostitis of the medial tibia (Shin Splints).</a:t>
            </a:r>
            <a:endParaRPr lang="en-US" sz="1350" dirty="0"/>
          </a:p>
        </p:txBody>
      </p:sp>
      <p:sp>
        <p:nvSpPr>
          <p:cNvPr id="18" name="SK-21-text-17"/>
          <p:cNvSpPr/>
          <p:nvPr/>
        </p:nvSpPr>
        <p:spPr>
          <a:xfrm>
            <a:off x="876300" y="2775496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Groups: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Athletes, military recruits, and new runners increasing load too quickly.</a:t>
            </a:r>
            <a:endParaRPr lang="en-US" sz="1350" dirty="0"/>
          </a:p>
        </p:txBody>
      </p:sp>
      <p:sp>
        <p:nvSpPr>
          <p:cNvPr id="19" name="SK-21-text-18"/>
          <p:cNvSpPr/>
          <p:nvPr/>
        </p:nvSpPr>
        <p:spPr>
          <a:xfrm>
            <a:off x="876300" y="3476476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Gradual onset medial shin pain; worse during exercise; relieved by rest.</a:t>
            </a:r>
            <a:endParaRPr lang="en-US" sz="1350" dirty="0"/>
          </a:p>
        </p:txBody>
      </p:sp>
      <p:sp>
        <p:nvSpPr>
          <p:cNvPr id="20" name="SK-21-text-19"/>
          <p:cNvSpPr/>
          <p:nvPr/>
        </p:nvSpPr>
        <p:spPr>
          <a:xfrm>
            <a:off x="876300" y="4177457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Examination: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Localized tenderness along the posteromedial border of the tibia.</a:t>
            </a:r>
            <a:endParaRPr lang="en-US" sz="1350" dirty="0"/>
          </a:p>
        </p:txBody>
      </p:sp>
      <p:sp>
        <p:nvSpPr>
          <p:cNvPr id="21" name="SK-21-text-20"/>
          <p:cNvSpPr/>
          <p:nvPr/>
        </p:nvSpPr>
        <p:spPr>
          <a:xfrm>
            <a:off x="762000" y="5030837"/>
            <a:ext cx="48958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Differential Diagnosis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762000" y="5345162"/>
            <a:ext cx="44386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consider stress fractures or compartment syndrome if symptoms are localized or neurovascular.</a:t>
            </a:r>
            <a:endParaRPr lang="en-US" sz="1200" dirty="0"/>
          </a:p>
        </p:txBody>
      </p:sp>
      <p:sp>
        <p:nvSpPr>
          <p:cNvPr id="23" name="SK-21-text-22"/>
          <p:cNvSpPr/>
          <p:nvPr/>
        </p:nvSpPr>
        <p:spPr>
          <a:xfrm>
            <a:off x="6867525" y="1441103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Management Strategy</a:t>
            </a:r>
            <a:endParaRPr lang="en-US" sz="1650" dirty="0"/>
          </a:p>
        </p:txBody>
      </p:sp>
      <p:sp>
        <p:nvSpPr>
          <p:cNvPr id="24" name="SK-21-text-23"/>
          <p:cNvSpPr/>
          <p:nvPr/>
        </p:nvSpPr>
        <p:spPr>
          <a:xfrm>
            <a:off x="6734175" y="2074515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Load Management: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Relative rest and activity pacing are primary interventions.</a:t>
            </a:r>
            <a:endParaRPr lang="en-US" sz="1350" dirty="0"/>
          </a:p>
        </p:txBody>
      </p:sp>
      <p:sp>
        <p:nvSpPr>
          <p:cNvPr id="25" name="SK-21-text-24"/>
          <p:cNvSpPr/>
          <p:nvPr/>
        </p:nvSpPr>
        <p:spPr>
          <a:xfrm>
            <a:off x="6734175" y="2775496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Physiotherapy: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Focus on muscle strengthening and gradual progressive loading programs.</a:t>
            </a:r>
            <a:endParaRPr lang="en-US" sz="1350" dirty="0"/>
          </a:p>
        </p:txBody>
      </p:sp>
      <p:sp>
        <p:nvSpPr>
          <p:cNvPr id="26" name="SK-21-text-25"/>
          <p:cNvSpPr/>
          <p:nvPr/>
        </p:nvSpPr>
        <p:spPr>
          <a:xfrm>
            <a:off x="6734175" y="3476476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Biomechanics: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Assess for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Plantar Arch Collapse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(Flat Feet) which increases medial stress.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6734175" y="4177457"/>
            <a:ext cx="48482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Orthotics: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Custom arch supports often resolve shin pain in patients with biomechanical issues.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6619875" y="5030837"/>
            <a:ext cx="48958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Return to Sport</a:t>
            </a:r>
            <a:endParaRPr lang="en-US" sz="1350" dirty="0"/>
          </a:p>
        </p:txBody>
      </p:sp>
      <p:sp>
        <p:nvSpPr>
          <p:cNvPr id="29" name="SK-21-text-28"/>
          <p:cNvSpPr/>
          <p:nvPr/>
        </p:nvSpPr>
        <p:spPr>
          <a:xfrm>
            <a:off x="6619875" y="5345162"/>
            <a:ext cx="47434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return is essential to prevent recurrence; focus on correct footwear and running mechanics.</a:t>
            </a:r>
            <a:endParaRPr lang="en-US" sz="1200" dirty="0"/>
          </a:p>
        </p:txBody>
      </p:sp>
      <p:sp>
        <p:nvSpPr>
          <p:cNvPr id="30" name="SK-21-text-29"/>
          <p:cNvSpPr/>
          <p:nvPr/>
        </p:nvSpPr>
        <p:spPr>
          <a:xfrm>
            <a:off x="381000" y="6524327"/>
            <a:ext cx="11811000" cy="137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8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31" name="SK-21-text-30"/>
          <p:cNvSpPr/>
          <p:nvPr/>
        </p:nvSpPr>
        <p:spPr>
          <a:xfrm>
            <a:off x="10506075" y="6507212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572125" cy="457393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98265"/>
            <a:ext cx="333375" cy="266700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295900"/>
            <a:ext cx="5114925" cy="38100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0" y="5427315"/>
            <a:ext cx="190500" cy="15240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331565"/>
            <a:ext cx="5572125" cy="4573935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598265"/>
            <a:ext cx="333375" cy="26670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295900"/>
            <a:ext cx="5114925" cy="381000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53250" y="5427315"/>
            <a:ext cx="190500" cy="15240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191250"/>
            <a:ext cx="11430000" cy="285750"/>
          </a:xfrm>
          <a:prstGeom prst="rect">
            <a:avLst/>
          </a:prstGeom>
        </p:spPr>
      </p:pic>
      <p:sp>
        <p:nvSpPr>
          <p:cNvPr id="14" name="SK-22-text-13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Shin Problems: Compartment Syndrome</a:t>
            </a:r>
            <a:endParaRPr lang="en-US" sz="2550" dirty="0"/>
          </a:p>
        </p:txBody>
      </p:sp>
      <p:sp>
        <p:nvSpPr>
          <p:cNvPr id="15" name="SK-22-text-14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6" name="SK-22-text-15"/>
          <p:cNvSpPr/>
          <p:nvPr/>
        </p:nvSpPr>
        <p:spPr>
          <a:xfrm>
            <a:off x="1057275" y="1560165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Acute Compartment Syndrome</a:t>
            </a:r>
            <a:endParaRPr lang="en-US" sz="1800" dirty="0"/>
          </a:p>
        </p:txBody>
      </p:sp>
      <p:sp>
        <p:nvSpPr>
          <p:cNvPr id="17" name="SK-22-text-16"/>
          <p:cNvSpPr/>
          <p:nvPr/>
        </p:nvSpPr>
        <p:spPr>
          <a:xfrm>
            <a:off x="609600" y="2093565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ETIOLOGY</a:t>
            </a:r>
            <a:endParaRPr lang="en-US" sz="1050" dirty="0"/>
          </a:p>
        </p:txBody>
      </p:sp>
      <p:sp>
        <p:nvSpPr>
          <p:cNvPr id="18" name="SK-22-text-17"/>
          <p:cNvSpPr/>
          <p:nvPr/>
        </p:nvSpPr>
        <p:spPr>
          <a:xfrm>
            <a:off x="609600" y="2331690"/>
            <a:ext cx="11582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Post-trauma (fracture), crush injury, or extreme exertion.</a:t>
            </a:r>
            <a:endParaRPr lang="en-US" sz="1350" dirty="0"/>
          </a:p>
        </p:txBody>
      </p:sp>
      <p:sp>
        <p:nvSpPr>
          <p:cNvPr id="19" name="SK-22-text-18"/>
          <p:cNvSpPr/>
          <p:nvPr/>
        </p:nvSpPr>
        <p:spPr>
          <a:xfrm>
            <a:off x="609600" y="2741265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</a:t>
            </a:r>
            <a:endParaRPr lang="en-US" sz="1050" dirty="0"/>
          </a:p>
        </p:txBody>
      </p:sp>
      <p:sp>
        <p:nvSpPr>
          <p:cNvPr id="20" name="SK-22-text-19"/>
          <p:cNvSpPr/>
          <p:nvPr/>
        </p:nvSpPr>
        <p:spPr>
          <a:xfrm>
            <a:off x="609600" y="2979390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out of proportion to injury; "wood-like" tense compartment; passive stretch pain.</a:t>
            </a:r>
            <a:endParaRPr lang="en-US" sz="1350" dirty="0"/>
          </a:p>
        </p:txBody>
      </p:sp>
      <p:sp>
        <p:nvSpPr>
          <p:cNvPr id="21" name="SK-22-text-20"/>
          <p:cNvSpPr/>
          <p:nvPr/>
        </p:nvSpPr>
        <p:spPr>
          <a:xfrm>
            <a:off x="609600" y="3646140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6 PS (LATE SIGNS)</a:t>
            </a:r>
            <a:endParaRPr lang="en-US" sz="1050" dirty="0"/>
          </a:p>
        </p:txBody>
      </p:sp>
      <p:sp>
        <p:nvSpPr>
          <p:cNvPr id="22" name="SK-22-text-21"/>
          <p:cNvSpPr/>
          <p:nvPr/>
        </p:nvSpPr>
        <p:spPr>
          <a:xfrm>
            <a:off x="609600" y="3884265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Pain, Pallor, Pulselessness, Paresthesia, Paralysis, Poikilothermia.</a:t>
            </a:r>
            <a:endParaRPr lang="en-US" sz="1350" dirty="0"/>
          </a:p>
        </p:txBody>
      </p:sp>
      <p:sp>
        <p:nvSpPr>
          <p:cNvPr id="23" name="SK-22-text-22"/>
          <p:cNvSpPr/>
          <p:nvPr/>
        </p:nvSpPr>
        <p:spPr>
          <a:xfrm>
            <a:off x="609600" y="5295900"/>
            <a:ext cx="488632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 SURGICAL EMERGENCY: IMMEDIATE REFERRAL</a:t>
            </a:r>
            <a:endParaRPr lang="en-US" sz="1200" dirty="0"/>
          </a:p>
        </p:txBody>
      </p:sp>
      <p:sp>
        <p:nvSpPr>
          <p:cNvPr id="24" name="SK-22-text-23"/>
          <p:cNvSpPr/>
          <p:nvPr/>
        </p:nvSpPr>
        <p:spPr>
          <a:xfrm>
            <a:off x="6915150" y="1560165"/>
            <a:ext cx="52768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Chronic Exertional (CECS)</a:t>
            </a:r>
            <a:endParaRPr lang="en-US" sz="1800" dirty="0"/>
          </a:p>
        </p:txBody>
      </p:sp>
      <p:sp>
        <p:nvSpPr>
          <p:cNvPr id="25" name="SK-22-text-24"/>
          <p:cNvSpPr/>
          <p:nvPr/>
        </p:nvSpPr>
        <p:spPr>
          <a:xfrm>
            <a:off x="6467475" y="2093565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ETIOLOGY</a:t>
            </a:r>
            <a:endParaRPr lang="en-US" sz="1050" dirty="0"/>
          </a:p>
        </p:txBody>
      </p:sp>
      <p:sp>
        <p:nvSpPr>
          <p:cNvPr id="26" name="SK-22-text-25"/>
          <p:cNvSpPr/>
          <p:nvPr/>
        </p:nvSpPr>
        <p:spPr>
          <a:xfrm>
            <a:off x="6467475" y="2331690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Overuse/repetitive exercise; reversible rise in compartmental pressure.</a:t>
            </a:r>
            <a:endParaRPr lang="en-US" sz="1350" dirty="0"/>
          </a:p>
        </p:txBody>
      </p:sp>
      <p:sp>
        <p:nvSpPr>
          <p:cNvPr id="27" name="SK-22-text-26"/>
          <p:cNvSpPr/>
          <p:nvPr/>
        </p:nvSpPr>
        <p:spPr>
          <a:xfrm>
            <a:off x="6467475" y="2998440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</a:t>
            </a:r>
            <a:endParaRPr lang="en-US" sz="1050" dirty="0"/>
          </a:p>
        </p:txBody>
      </p:sp>
      <p:sp>
        <p:nvSpPr>
          <p:cNvPr id="28" name="SK-22-text-27"/>
          <p:cNvSpPr/>
          <p:nvPr/>
        </p:nvSpPr>
        <p:spPr>
          <a:xfrm>
            <a:off x="6467475" y="3236565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Predictable pain + tightness with exercise; relieved by rest within minutes.</a:t>
            </a:r>
            <a:endParaRPr lang="en-US" sz="1350" dirty="0"/>
          </a:p>
        </p:txBody>
      </p:sp>
      <p:sp>
        <p:nvSpPr>
          <p:cNvPr id="29" name="SK-22-text-28"/>
          <p:cNvSpPr/>
          <p:nvPr/>
        </p:nvSpPr>
        <p:spPr>
          <a:xfrm>
            <a:off x="6467475" y="3903315"/>
            <a:ext cx="5191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EXAM</a:t>
            </a:r>
            <a:endParaRPr lang="en-US" sz="1050" dirty="0"/>
          </a:p>
        </p:txBody>
      </p:sp>
      <p:sp>
        <p:nvSpPr>
          <p:cNvPr id="30" name="SK-22-text-29"/>
          <p:cNvSpPr/>
          <p:nvPr/>
        </p:nvSpPr>
        <p:spPr>
          <a:xfrm>
            <a:off x="6467475" y="4141440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normal at rest; may have muscle herniations (fascial defects).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6467475" y="5295900"/>
            <a:ext cx="488632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 CONSIDER SURGICAL FASCIOTOMY IF CHRONIC</a:t>
            </a:r>
            <a:endParaRPr lang="en-US" sz="1200" dirty="0"/>
          </a:p>
        </p:txBody>
      </p:sp>
      <p:sp>
        <p:nvSpPr>
          <p:cNvPr id="32" name="SK-22-text-31"/>
          <p:cNvSpPr/>
          <p:nvPr/>
        </p:nvSpPr>
        <p:spPr>
          <a:xfrm>
            <a:off x="381000" y="63055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For educational purposes. Verify clinical decisions against current NICE guidance.</a:t>
            </a:r>
            <a:endParaRPr lang="en-US" sz="900" dirty="0"/>
          </a:p>
        </p:txBody>
      </p:sp>
      <p:sp>
        <p:nvSpPr>
          <p:cNvPr id="33" name="SK-22-text-32"/>
          <p:cNvSpPr/>
          <p:nvPr/>
        </p:nvSpPr>
        <p:spPr>
          <a:xfrm>
            <a:off x="10506075" y="630555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6481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572125" cy="5129808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26815"/>
            <a:ext cx="5114925" cy="42862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69678"/>
            <a:ext cx="285750" cy="22860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198215"/>
            <a:ext cx="5572125" cy="5129808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426815"/>
            <a:ext cx="5114925" cy="42862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469678"/>
            <a:ext cx="285750" cy="22860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6480423"/>
            <a:ext cx="11430000" cy="266700"/>
          </a:xfrm>
          <a:prstGeom prst="rect">
            <a:avLst/>
          </a:prstGeom>
        </p:spPr>
      </p:pic>
      <p:sp>
        <p:nvSpPr>
          <p:cNvPr id="12" name="SK-23-text-11"/>
          <p:cNvSpPr/>
          <p:nvPr/>
        </p:nvSpPr>
        <p:spPr>
          <a:xfrm>
            <a:off x="571500" y="3048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Shin Problems: Anterior Tendonitis</a:t>
            </a:r>
            <a:endParaRPr lang="en-US" sz="2550" dirty="0"/>
          </a:p>
        </p:txBody>
      </p:sp>
      <p:sp>
        <p:nvSpPr>
          <p:cNvPr id="13" name="SK-23-text-12"/>
          <p:cNvSpPr/>
          <p:nvPr/>
        </p:nvSpPr>
        <p:spPr>
          <a:xfrm>
            <a:off x="571500" y="7695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4" name="SK-23-text-13"/>
          <p:cNvSpPr/>
          <p:nvPr/>
        </p:nvSpPr>
        <p:spPr>
          <a:xfrm>
            <a:off x="1009650" y="1426815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Presentation</a:t>
            </a:r>
            <a:endParaRPr lang="en-US" sz="1650" dirty="0"/>
          </a:p>
        </p:txBody>
      </p:sp>
      <p:sp>
        <p:nvSpPr>
          <p:cNvPr id="15" name="SK-23-text-14"/>
          <p:cNvSpPr/>
          <p:nvPr/>
        </p:nvSpPr>
        <p:spPr>
          <a:xfrm>
            <a:off x="609600" y="2045940"/>
            <a:ext cx="5114925" cy="586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Pathology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Overuse or inflammation of the Tibialis Anterior tendon.</a:t>
            </a:r>
            <a:endParaRPr lang="en-US" sz="1350" dirty="0"/>
          </a:p>
        </p:txBody>
      </p:sp>
      <p:sp>
        <p:nvSpPr>
          <p:cNvPr id="16" name="SK-23-text-15"/>
          <p:cNvSpPr/>
          <p:nvPr/>
        </p:nvSpPr>
        <p:spPr>
          <a:xfrm>
            <a:off x="609600" y="2785021"/>
            <a:ext cx="5114925" cy="586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Symptom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localized to the dorsum of the ankle and the anterior leg.</a:t>
            </a:r>
            <a:endParaRPr lang="en-US" sz="1350" dirty="0"/>
          </a:p>
        </p:txBody>
      </p:sp>
      <p:sp>
        <p:nvSpPr>
          <p:cNvPr id="17" name="SK-23-text-16"/>
          <p:cNvSpPr/>
          <p:nvPr/>
        </p:nvSpPr>
        <p:spPr>
          <a:xfrm>
            <a:off x="609600" y="3524101"/>
            <a:ext cx="5114925" cy="586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Pathognomonic Sign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Exquisite pain during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dorsiflexion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the foot.</a:t>
            </a:r>
            <a:endParaRPr lang="en-US" sz="1350" dirty="0"/>
          </a:p>
        </p:txBody>
      </p:sp>
      <p:sp>
        <p:nvSpPr>
          <p:cNvPr id="18" name="SK-23-text-17"/>
          <p:cNvSpPr/>
          <p:nvPr/>
        </p:nvSpPr>
        <p:spPr>
          <a:xfrm>
            <a:off x="609600" y="4263182"/>
            <a:ext cx="5114925" cy="860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Patient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occurs after sudden increases in walking distance, hill training, or change in footwear.</a:t>
            </a:r>
            <a:endParaRPr lang="en-US" sz="1350" dirty="0"/>
          </a:p>
        </p:txBody>
      </p:sp>
      <p:sp>
        <p:nvSpPr>
          <p:cNvPr id="19" name="SK-23-text-18"/>
          <p:cNvSpPr/>
          <p:nvPr/>
        </p:nvSpPr>
        <p:spPr>
          <a:xfrm>
            <a:off x="6867525" y="1426815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Management Strategy</a:t>
            </a:r>
            <a:endParaRPr lang="en-US" sz="1650" dirty="0"/>
          </a:p>
        </p:txBody>
      </p:sp>
      <p:sp>
        <p:nvSpPr>
          <p:cNvPr id="20" name="SK-23-text-19"/>
          <p:cNvSpPr/>
          <p:nvPr/>
        </p:nvSpPr>
        <p:spPr>
          <a:xfrm>
            <a:off x="6467475" y="2045940"/>
            <a:ext cx="5114925" cy="860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Activity Modification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Reduction in aggravating activities (running/long walks) and pacing return to sport.</a:t>
            </a:r>
            <a:endParaRPr lang="en-US" sz="1350" dirty="0"/>
          </a:p>
        </p:txBody>
      </p:sp>
      <p:sp>
        <p:nvSpPr>
          <p:cNvPr id="21" name="SK-23-text-20"/>
          <p:cNvSpPr/>
          <p:nvPr/>
        </p:nvSpPr>
        <p:spPr>
          <a:xfrm>
            <a:off x="6467475" y="3059311"/>
            <a:ext cx="5114925" cy="860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Physiotherapy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Focused stretching of the anterior compartment and progressive strengthening.</a:t>
            </a:r>
            <a:endParaRPr lang="en-US" sz="1350" dirty="0"/>
          </a:p>
        </p:txBody>
      </p:sp>
      <p:sp>
        <p:nvSpPr>
          <p:cNvPr id="22" name="SK-23-text-21"/>
          <p:cNvSpPr/>
          <p:nvPr/>
        </p:nvSpPr>
        <p:spPr>
          <a:xfrm>
            <a:off x="6467475" y="4072682"/>
            <a:ext cx="5114925" cy="860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Pharmacology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course of oral NSAIDs or topical NSAID gels to manage acute inflammation.</a:t>
            </a:r>
            <a:endParaRPr lang="en-US" sz="1350" dirty="0"/>
          </a:p>
        </p:txBody>
      </p:sp>
      <p:sp>
        <p:nvSpPr>
          <p:cNvPr id="23" name="SK-23-text-22"/>
          <p:cNvSpPr/>
          <p:nvPr/>
        </p:nvSpPr>
        <p:spPr>
          <a:xfrm>
            <a:off x="6467475" y="5086052"/>
            <a:ext cx="5114925" cy="860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Supportive Care</a:t>
            </a:r>
          </a:p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of footwear and consideration of orthotics if biomechanical issues are present.</a:t>
            </a:r>
            <a:endParaRPr lang="en-US" sz="1350" dirty="0"/>
          </a:p>
        </p:txBody>
      </p:sp>
      <p:sp>
        <p:nvSpPr>
          <p:cNvPr id="24" name="SK-23-text-23"/>
          <p:cNvSpPr/>
          <p:nvPr/>
        </p:nvSpPr>
        <p:spPr>
          <a:xfrm>
            <a:off x="381000" y="6575673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resource only. Verify clinical decisions against current NICE guidance.</a:t>
            </a:r>
            <a:endParaRPr lang="en-US" sz="900" dirty="0"/>
          </a:p>
        </p:txBody>
      </p:sp>
      <p:sp>
        <p:nvSpPr>
          <p:cNvPr id="25" name="SK-23-text-24"/>
          <p:cNvSpPr/>
          <p:nvPr/>
        </p:nvSpPr>
        <p:spPr>
          <a:xfrm>
            <a:off x="10553700" y="6575673"/>
            <a:ext cx="163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1565"/>
            <a:ext cx="5572125" cy="2248942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1445865"/>
            <a:ext cx="5343525" cy="36195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93490"/>
            <a:ext cx="228600" cy="19050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771007"/>
            <a:ext cx="5572125" cy="2248942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885307"/>
            <a:ext cx="5343525" cy="36195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932932"/>
            <a:ext cx="228600" cy="19050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331565"/>
            <a:ext cx="5572125" cy="468823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3175" y="1445865"/>
            <a:ext cx="5343525" cy="36195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3175" y="1493490"/>
            <a:ext cx="228600" cy="19050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3175" y="4936034"/>
            <a:ext cx="5343525" cy="969466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210300"/>
            <a:ext cx="11430000" cy="266700"/>
          </a:xfrm>
          <a:prstGeom prst="rect">
            <a:avLst/>
          </a:prstGeom>
        </p:spPr>
      </p:pic>
      <p:sp>
        <p:nvSpPr>
          <p:cNvPr id="15" name="SK-24-text-14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Ankle: Anatomy and Systematic Examination</a:t>
            </a:r>
            <a:endParaRPr lang="en-US" sz="2550" dirty="0"/>
          </a:p>
        </p:txBody>
      </p:sp>
      <p:sp>
        <p:nvSpPr>
          <p:cNvPr id="16" name="SK-24-text-15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7" name="SK-24-text-16"/>
          <p:cNvSpPr/>
          <p:nvPr/>
        </p:nvSpPr>
        <p:spPr>
          <a:xfrm>
            <a:off x="819150" y="1445865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Joints &amp; Movements</a:t>
            </a:r>
            <a:endParaRPr lang="en-US" sz="1500" dirty="0"/>
          </a:p>
        </p:txBody>
      </p:sp>
      <p:sp>
        <p:nvSpPr>
          <p:cNvPr id="18" name="SK-24-text-17"/>
          <p:cNvSpPr/>
          <p:nvPr/>
        </p:nvSpPr>
        <p:spPr>
          <a:xfrm>
            <a:off x="495300" y="1922115"/>
            <a:ext cx="571595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Tibiotalar Joint (True Ankle)</a:t>
            </a:r>
            <a:endParaRPr lang="en-US" sz="1275" dirty="0"/>
          </a:p>
        </p:txBody>
      </p:sp>
      <p:sp>
        <p:nvSpPr>
          <p:cNvPr id="19" name="SK-24-text-18"/>
          <p:cNvSpPr/>
          <p:nvPr/>
        </p:nvSpPr>
        <p:spPr>
          <a:xfrm>
            <a:off x="495300" y="2184053"/>
            <a:ext cx="11696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Dorsiflexion (Tibialis Anterior) &amp; Plantarflexion (Achilles Complex)</a:t>
            </a:r>
            <a:endParaRPr lang="en-US" sz="1125" dirty="0"/>
          </a:p>
        </p:txBody>
      </p:sp>
      <p:sp>
        <p:nvSpPr>
          <p:cNvPr id="20" name="SK-24-text-19"/>
          <p:cNvSpPr/>
          <p:nvPr/>
        </p:nvSpPr>
        <p:spPr>
          <a:xfrm>
            <a:off x="495300" y="2493615"/>
            <a:ext cx="591026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Subtalar Joint (Talocalcaneal)</a:t>
            </a:r>
            <a:endParaRPr lang="en-US" sz="1275" dirty="0"/>
          </a:p>
        </p:txBody>
      </p:sp>
      <p:sp>
        <p:nvSpPr>
          <p:cNvPr id="21" name="SK-24-text-20"/>
          <p:cNvSpPr/>
          <p:nvPr/>
        </p:nvSpPr>
        <p:spPr>
          <a:xfrm>
            <a:off x="495300" y="2755553"/>
            <a:ext cx="6591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Responsible for Inversion and Eversion</a:t>
            </a:r>
            <a:endParaRPr lang="en-US" sz="1125" dirty="0"/>
          </a:p>
        </p:txBody>
      </p:sp>
      <p:sp>
        <p:nvSpPr>
          <p:cNvPr id="22" name="SK-24-text-21"/>
          <p:cNvSpPr/>
          <p:nvPr/>
        </p:nvSpPr>
        <p:spPr>
          <a:xfrm>
            <a:off x="819150" y="3885307"/>
            <a:ext cx="5581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Lateral Ligament Complex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495300" y="4361557"/>
            <a:ext cx="707612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ATFL (Anterior Talofibular Ligament)</a:t>
            </a:r>
            <a:endParaRPr lang="en-US" sz="1275" dirty="0"/>
          </a:p>
        </p:txBody>
      </p:sp>
      <p:sp>
        <p:nvSpPr>
          <p:cNvPr id="24" name="SK-24-text-23"/>
          <p:cNvSpPr/>
          <p:nvPr/>
        </p:nvSpPr>
        <p:spPr>
          <a:xfrm>
            <a:off x="495300" y="4623495"/>
            <a:ext cx="8820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commonly injured ligament in inversion sprains</a:t>
            </a:r>
            <a:endParaRPr lang="en-US" sz="1125" dirty="0"/>
          </a:p>
        </p:txBody>
      </p:sp>
      <p:sp>
        <p:nvSpPr>
          <p:cNvPr id="25" name="SK-24-text-24"/>
          <p:cNvSpPr/>
          <p:nvPr/>
        </p:nvSpPr>
        <p:spPr>
          <a:xfrm>
            <a:off x="495300" y="4933057"/>
            <a:ext cx="54244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CFL &amp; PTFL</a:t>
            </a:r>
            <a:endParaRPr lang="en-US" sz="1275" dirty="0"/>
          </a:p>
        </p:txBody>
      </p:sp>
      <p:sp>
        <p:nvSpPr>
          <p:cNvPr id="26" name="SK-24-text-25"/>
          <p:cNvSpPr/>
          <p:nvPr/>
        </p:nvSpPr>
        <p:spPr>
          <a:xfrm>
            <a:off x="495300" y="5194995"/>
            <a:ext cx="8820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Calcaneofibular and Posterior Talofibular ligaments</a:t>
            </a:r>
            <a:endParaRPr lang="en-US" sz="1125" dirty="0"/>
          </a:p>
        </p:txBody>
      </p:sp>
      <p:sp>
        <p:nvSpPr>
          <p:cNvPr id="27" name="SK-24-text-26"/>
          <p:cNvSpPr/>
          <p:nvPr/>
        </p:nvSpPr>
        <p:spPr>
          <a:xfrm>
            <a:off x="6677025" y="1445865"/>
            <a:ext cx="466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Examination Protocol</a:t>
            </a:r>
            <a:endParaRPr lang="en-US" sz="1500" dirty="0"/>
          </a:p>
        </p:txBody>
      </p:sp>
      <p:sp>
        <p:nvSpPr>
          <p:cNvPr id="28" name="SK-24-text-27"/>
          <p:cNvSpPr/>
          <p:nvPr/>
        </p:nvSpPr>
        <p:spPr>
          <a:xfrm>
            <a:off x="6353175" y="1922115"/>
            <a:ext cx="54244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Inspection from BEHIND</a:t>
            </a:r>
            <a:endParaRPr lang="en-US" sz="1275" dirty="0"/>
          </a:p>
        </p:txBody>
      </p:sp>
      <p:sp>
        <p:nvSpPr>
          <p:cNvPr id="29" name="SK-24-text-28"/>
          <p:cNvSpPr/>
          <p:nvPr/>
        </p:nvSpPr>
        <p:spPr>
          <a:xfrm>
            <a:off x="6353175" y="2184053"/>
            <a:ext cx="5838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Achilles inflammation, calcaneal valgus/varus</a:t>
            </a:r>
            <a:endParaRPr lang="en-US" sz="1125" dirty="0"/>
          </a:p>
        </p:txBody>
      </p:sp>
      <p:sp>
        <p:nvSpPr>
          <p:cNvPr id="30" name="SK-24-text-29"/>
          <p:cNvSpPr/>
          <p:nvPr/>
        </p:nvSpPr>
        <p:spPr>
          <a:xfrm>
            <a:off x="6353175" y="2493615"/>
            <a:ext cx="54244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Swelling &amp; Erythema</a:t>
            </a:r>
            <a:endParaRPr lang="en-US" sz="1275" dirty="0"/>
          </a:p>
        </p:txBody>
      </p:sp>
      <p:sp>
        <p:nvSpPr>
          <p:cNvPr id="31" name="SK-24-text-30"/>
          <p:cNvSpPr/>
          <p:nvPr/>
        </p:nvSpPr>
        <p:spPr>
          <a:xfrm>
            <a:off x="6353175" y="2755553"/>
            <a:ext cx="5838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Pitting oedema vs localised joint swelling; check for erythema (gout/septic)</a:t>
            </a:r>
            <a:endParaRPr lang="en-US" sz="1125" dirty="0"/>
          </a:p>
        </p:txBody>
      </p:sp>
      <p:sp>
        <p:nvSpPr>
          <p:cNvPr id="32" name="SK-24-text-31"/>
          <p:cNvSpPr/>
          <p:nvPr/>
        </p:nvSpPr>
        <p:spPr>
          <a:xfrm>
            <a:off x="6353175" y="3065115"/>
            <a:ext cx="54244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Range of Movement (ROM)</a:t>
            </a:r>
            <a:endParaRPr lang="en-US" sz="1275" dirty="0"/>
          </a:p>
        </p:txBody>
      </p:sp>
      <p:sp>
        <p:nvSpPr>
          <p:cNvPr id="33" name="SK-24-text-32"/>
          <p:cNvSpPr/>
          <p:nvPr/>
        </p:nvSpPr>
        <p:spPr>
          <a:xfrm>
            <a:off x="6353175" y="3327053"/>
            <a:ext cx="58388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active and passive dorsiflexion/plantarflexion</a:t>
            </a:r>
            <a:endParaRPr lang="en-US" sz="1125" dirty="0"/>
          </a:p>
        </p:txBody>
      </p:sp>
      <p:sp>
        <p:nvSpPr>
          <p:cNvPr id="34" name="SK-24-text-33"/>
          <p:cNvSpPr/>
          <p:nvPr/>
        </p:nvSpPr>
        <p:spPr>
          <a:xfrm>
            <a:off x="6467475" y="5050334"/>
            <a:ext cx="5724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Pearl: The Tiptoe Test</a:t>
            </a:r>
            <a:endParaRPr lang="en-US" sz="1350" dirty="0"/>
          </a:p>
        </p:txBody>
      </p:sp>
      <p:sp>
        <p:nvSpPr>
          <p:cNvPr id="35" name="SK-24-text-34"/>
          <p:cNvSpPr/>
          <p:nvPr/>
        </p:nvSpPr>
        <p:spPr>
          <a:xfrm>
            <a:off x="6467475" y="5364659"/>
            <a:ext cx="5114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patient to go on tiptoes. If the medial arch restores, it indicates a 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benign/flexible flat foot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6" name="SK-24-text-35"/>
          <p:cNvSpPr/>
          <p:nvPr/>
        </p:nvSpPr>
        <p:spPr>
          <a:xfrm>
            <a:off x="342900" y="6210300"/>
            <a:ext cx="11506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⚠ This resource is for educational purposes. Always verify clinical decisions against current NICE guidance and BNF drug doses. |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3657600" cy="445011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60165"/>
            <a:ext cx="3200400" cy="61912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60165"/>
            <a:ext cx="476250" cy="47625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1683990"/>
            <a:ext cx="285750" cy="22860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6125" y="1660178"/>
            <a:ext cx="523875" cy="276225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895850"/>
            <a:ext cx="3200400" cy="657225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7200" y="1331565"/>
            <a:ext cx="3657600" cy="445011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5800" y="1560165"/>
            <a:ext cx="3200400" cy="619125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5800" y="1560165"/>
            <a:ext cx="476250" cy="476250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91050" y="1683990"/>
            <a:ext cx="285750" cy="22860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72275" y="1660178"/>
            <a:ext cx="923925" cy="27622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95800" y="4895850"/>
            <a:ext cx="3200400" cy="657225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53400" y="1331565"/>
            <a:ext cx="3657600" cy="4450110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82000" y="1560165"/>
            <a:ext cx="3200400" cy="619125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2000" y="1560165"/>
            <a:ext cx="476250" cy="47625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77250" y="1683990"/>
            <a:ext cx="285750" cy="228600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96600" y="1660178"/>
            <a:ext cx="685800" cy="276225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82000" y="4895850"/>
            <a:ext cx="3200400" cy="657225"/>
          </a:xfrm>
          <a:prstGeom prst="rect">
            <a:avLst/>
          </a:prstGeom>
        </p:spPr>
      </p:pic>
      <p:pic>
        <p:nvPicPr>
          <p:cNvPr id="23" name="SK-2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1000" y="6162675"/>
            <a:ext cx="11430000" cy="314325"/>
          </a:xfrm>
          <a:prstGeom prst="rect">
            <a:avLst/>
          </a:prstGeom>
        </p:spPr>
      </p:pic>
      <p:sp>
        <p:nvSpPr>
          <p:cNvPr id="24" name="SK-25-text-23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Lateral Ankle Ligament Sprain: Grading</a:t>
            </a:r>
            <a:endParaRPr lang="en-US" sz="2550" dirty="0"/>
          </a:p>
        </p:txBody>
      </p:sp>
      <p:sp>
        <p:nvSpPr>
          <p:cNvPr id="25" name="SK-25-text-24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6" name="SK-25-text-25"/>
          <p:cNvSpPr/>
          <p:nvPr/>
        </p:nvSpPr>
        <p:spPr>
          <a:xfrm>
            <a:off x="1238250" y="1626840"/>
            <a:ext cx="2217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Grade 1</a:t>
            </a:r>
            <a:endParaRPr lang="en-US" sz="1800" dirty="0"/>
          </a:p>
        </p:txBody>
      </p:sp>
      <p:sp>
        <p:nvSpPr>
          <p:cNvPr id="27" name="SK-25-text-26"/>
          <p:cNvSpPr/>
          <p:nvPr/>
        </p:nvSpPr>
        <p:spPr>
          <a:xfrm>
            <a:off x="3381375" y="1660178"/>
            <a:ext cx="48352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</a:t>
            </a:r>
            <a:endParaRPr lang="en-US" sz="1050" dirty="0"/>
          </a:p>
        </p:txBody>
      </p:sp>
      <p:sp>
        <p:nvSpPr>
          <p:cNvPr id="28" name="SK-25-text-27"/>
          <p:cNvSpPr/>
          <p:nvPr/>
        </p:nvSpPr>
        <p:spPr>
          <a:xfrm>
            <a:off x="779562" y="2369790"/>
            <a:ext cx="6304461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Stretch injury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ligament (ATFL)</a:t>
            </a:r>
            <a:endParaRPr lang="en-US" sz="1350" dirty="0"/>
          </a:p>
        </p:txBody>
      </p:sp>
      <p:sp>
        <p:nvSpPr>
          <p:cNvPr id="29" name="SK-25-text-28"/>
          <p:cNvSpPr/>
          <p:nvPr/>
        </p:nvSpPr>
        <p:spPr>
          <a:xfrm>
            <a:off x="779562" y="2758380"/>
            <a:ext cx="6199142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pain and mild tenderness</a:t>
            </a:r>
            <a:endParaRPr lang="en-US" sz="1350" dirty="0"/>
          </a:p>
        </p:txBody>
      </p:sp>
      <p:sp>
        <p:nvSpPr>
          <p:cNvPr id="30" name="SK-25-text-29"/>
          <p:cNvSpPr/>
          <p:nvPr/>
        </p:nvSpPr>
        <p:spPr>
          <a:xfrm>
            <a:off x="779562" y="3146971"/>
            <a:ext cx="5243921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macroscopic tear present</a:t>
            </a:r>
            <a:endParaRPr lang="en-US" sz="1350" dirty="0"/>
          </a:p>
        </p:txBody>
      </p:sp>
      <p:sp>
        <p:nvSpPr>
          <p:cNvPr id="31" name="SK-25-text-30"/>
          <p:cNvSpPr/>
          <p:nvPr/>
        </p:nvSpPr>
        <p:spPr>
          <a:xfrm>
            <a:off x="779562" y="3535561"/>
            <a:ext cx="4394019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Clinically stable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joint</a:t>
            </a:r>
            <a:endParaRPr lang="en-US" sz="1350" dirty="0"/>
          </a:p>
        </p:txBody>
      </p:sp>
      <p:sp>
        <p:nvSpPr>
          <p:cNvPr id="32" name="SK-25-text-31"/>
          <p:cNvSpPr/>
          <p:nvPr/>
        </p:nvSpPr>
        <p:spPr>
          <a:xfrm>
            <a:off x="779562" y="3924151"/>
            <a:ext cx="543496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swelling or bruising</a:t>
            </a:r>
            <a:endParaRPr lang="en-US" sz="1350" dirty="0"/>
          </a:p>
        </p:txBody>
      </p:sp>
      <p:sp>
        <p:nvSpPr>
          <p:cNvPr id="33" name="SK-25-text-32"/>
          <p:cNvSpPr/>
          <p:nvPr/>
        </p:nvSpPr>
        <p:spPr>
          <a:xfrm>
            <a:off x="723900" y="4895850"/>
            <a:ext cx="29718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 Full weight-bearing usually tolerated immediately.</a:t>
            </a:r>
            <a:endParaRPr lang="en-US" sz="1125" dirty="0"/>
          </a:p>
        </p:txBody>
      </p:sp>
      <p:sp>
        <p:nvSpPr>
          <p:cNvPr id="34" name="SK-25-text-33"/>
          <p:cNvSpPr/>
          <p:nvPr/>
        </p:nvSpPr>
        <p:spPr>
          <a:xfrm>
            <a:off x="5124450" y="1626840"/>
            <a:ext cx="2217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Grade 2</a:t>
            </a:r>
            <a:endParaRPr lang="en-US" sz="1800" dirty="0"/>
          </a:p>
        </p:txBody>
      </p:sp>
      <p:sp>
        <p:nvSpPr>
          <p:cNvPr id="35" name="SK-25-text-34"/>
          <p:cNvSpPr/>
          <p:nvPr/>
        </p:nvSpPr>
        <p:spPr>
          <a:xfrm>
            <a:off x="6867525" y="1660178"/>
            <a:ext cx="109240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1C4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</a:t>
            </a:r>
            <a:endParaRPr lang="en-US" sz="1050" dirty="0"/>
          </a:p>
        </p:txBody>
      </p:sp>
      <p:sp>
        <p:nvSpPr>
          <p:cNvPr id="36" name="SK-25-text-35"/>
          <p:cNvSpPr/>
          <p:nvPr/>
        </p:nvSpPr>
        <p:spPr>
          <a:xfrm>
            <a:off x="4665762" y="2369790"/>
            <a:ext cx="4585063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Partial tear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ligament</a:t>
            </a:r>
            <a:endParaRPr lang="en-US" sz="1350" dirty="0"/>
          </a:p>
        </p:txBody>
      </p:sp>
      <p:sp>
        <p:nvSpPr>
          <p:cNvPr id="37" name="SK-25-text-36"/>
          <p:cNvSpPr/>
          <p:nvPr/>
        </p:nvSpPr>
        <p:spPr>
          <a:xfrm>
            <a:off x="4665762" y="2758380"/>
            <a:ext cx="543496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pain and tenderness</a:t>
            </a:r>
            <a:endParaRPr lang="en-US" sz="1350" dirty="0"/>
          </a:p>
        </p:txBody>
      </p:sp>
      <p:sp>
        <p:nvSpPr>
          <p:cNvPr id="38" name="SK-25-text-37"/>
          <p:cNvSpPr/>
          <p:nvPr/>
        </p:nvSpPr>
        <p:spPr>
          <a:xfrm>
            <a:off x="4665762" y="3146971"/>
            <a:ext cx="543496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 to moderate instability</a:t>
            </a:r>
            <a:endParaRPr lang="en-US" sz="1350" dirty="0"/>
          </a:p>
        </p:txBody>
      </p:sp>
      <p:sp>
        <p:nvSpPr>
          <p:cNvPr id="39" name="SK-25-text-38"/>
          <p:cNvSpPr/>
          <p:nvPr/>
        </p:nvSpPr>
        <p:spPr>
          <a:xfrm>
            <a:off x="4665762" y="3535561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Restricted Range of Movement (ROM)</a:t>
            </a:r>
            <a:endParaRPr lang="en-US" sz="1350" dirty="0"/>
          </a:p>
        </p:txBody>
      </p:sp>
      <p:sp>
        <p:nvSpPr>
          <p:cNvPr id="40" name="SK-25-text-39"/>
          <p:cNvSpPr/>
          <p:nvPr/>
        </p:nvSpPr>
        <p:spPr>
          <a:xfrm>
            <a:off x="4665762" y="4198441"/>
            <a:ext cx="6390186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Localized swelling and ecchymosis</a:t>
            </a:r>
            <a:endParaRPr lang="en-US" sz="1350" dirty="0"/>
          </a:p>
        </p:txBody>
      </p:sp>
      <p:sp>
        <p:nvSpPr>
          <p:cNvPr id="41" name="SK-25-text-40"/>
          <p:cNvSpPr/>
          <p:nvPr/>
        </p:nvSpPr>
        <p:spPr>
          <a:xfrm>
            <a:off x="4610100" y="4895850"/>
            <a:ext cx="29718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 Functional support/brace often required for 4–6 weeks.</a:t>
            </a:r>
            <a:endParaRPr lang="en-US" sz="1125" dirty="0"/>
          </a:p>
        </p:txBody>
      </p:sp>
      <p:sp>
        <p:nvSpPr>
          <p:cNvPr id="42" name="SK-25-text-41"/>
          <p:cNvSpPr/>
          <p:nvPr/>
        </p:nvSpPr>
        <p:spPr>
          <a:xfrm>
            <a:off x="9010650" y="1626840"/>
            <a:ext cx="2217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Grade 3</a:t>
            </a:r>
            <a:endParaRPr lang="en-US" sz="1800" dirty="0"/>
          </a:p>
        </p:txBody>
      </p:sp>
      <p:sp>
        <p:nvSpPr>
          <p:cNvPr id="43" name="SK-25-text-42"/>
          <p:cNvSpPr/>
          <p:nvPr/>
        </p:nvSpPr>
        <p:spPr>
          <a:xfrm>
            <a:off x="10991850" y="1660178"/>
            <a:ext cx="76962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</a:t>
            </a:r>
            <a:endParaRPr lang="en-US" sz="1050" dirty="0"/>
          </a:p>
        </p:txBody>
      </p:sp>
      <p:sp>
        <p:nvSpPr>
          <p:cNvPr id="44" name="SK-25-text-43"/>
          <p:cNvSpPr/>
          <p:nvPr/>
        </p:nvSpPr>
        <p:spPr>
          <a:xfrm>
            <a:off x="8551962" y="2369790"/>
            <a:ext cx="36400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rupture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ligament(s)</a:t>
            </a:r>
            <a:endParaRPr lang="en-US" sz="1350" dirty="0"/>
          </a:p>
        </p:txBody>
      </p:sp>
      <p:sp>
        <p:nvSpPr>
          <p:cNvPr id="45" name="SK-25-text-44"/>
          <p:cNvSpPr/>
          <p:nvPr/>
        </p:nvSpPr>
        <p:spPr>
          <a:xfrm>
            <a:off x="8551962" y="2758380"/>
            <a:ext cx="36400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Unable to weight-bear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(4 steps)</a:t>
            </a:r>
            <a:endParaRPr lang="en-US" sz="1350" dirty="0"/>
          </a:p>
        </p:txBody>
      </p:sp>
      <p:sp>
        <p:nvSpPr>
          <p:cNvPr id="46" name="SK-25-text-45"/>
          <p:cNvSpPr/>
          <p:nvPr/>
        </p:nvSpPr>
        <p:spPr>
          <a:xfrm>
            <a:off x="8551962" y="3146971"/>
            <a:ext cx="36400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joint instability</a:t>
            </a:r>
            <a:endParaRPr lang="en-US" sz="1350" dirty="0"/>
          </a:p>
        </p:txBody>
      </p:sp>
      <p:sp>
        <p:nvSpPr>
          <p:cNvPr id="47" name="SK-25-text-46"/>
          <p:cNvSpPr/>
          <p:nvPr/>
        </p:nvSpPr>
        <p:spPr>
          <a:xfrm>
            <a:off x="8551962" y="3535561"/>
            <a:ext cx="36400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swelling and bruising</a:t>
            </a:r>
            <a:endParaRPr lang="en-US" sz="1350" dirty="0"/>
          </a:p>
        </p:txBody>
      </p:sp>
      <p:sp>
        <p:nvSpPr>
          <p:cNvPr id="48" name="SK-25-text-47"/>
          <p:cNvSpPr/>
          <p:nvPr/>
        </p:nvSpPr>
        <p:spPr>
          <a:xfrm>
            <a:off x="8551962" y="3924151"/>
            <a:ext cx="36400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of associated fractures</a:t>
            </a:r>
            <a:endParaRPr lang="en-US" sz="1350" dirty="0"/>
          </a:p>
        </p:txBody>
      </p:sp>
      <p:sp>
        <p:nvSpPr>
          <p:cNvPr id="49" name="SK-25-text-48"/>
          <p:cNvSpPr/>
          <p:nvPr/>
        </p:nvSpPr>
        <p:spPr>
          <a:xfrm>
            <a:off x="8496300" y="4895850"/>
            <a:ext cx="29718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 Urgent review; rule out fracture via Ottawa Ankle Rules.</a:t>
            </a:r>
            <a:endParaRPr lang="en-US" sz="1125" dirty="0"/>
          </a:p>
        </p:txBody>
      </p:sp>
      <p:sp>
        <p:nvSpPr>
          <p:cNvPr id="50" name="SK-25-text-49"/>
          <p:cNvSpPr/>
          <p:nvPr/>
        </p:nvSpPr>
        <p:spPr>
          <a:xfrm>
            <a:off x="381000" y="63055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resource only. Verify clinical decisions against current NICE guidance.</a:t>
            </a:r>
            <a:endParaRPr lang="en-US" sz="900" dirty="0"/>
          </a:p>
        </p:txBody>
      </p:sp>
      <p:sp>
        <p:nvSpPr>
          <p:cNvPr id="51" name="SK-25-text-50"/>
          <p:cNvSpPr/>
          <p:nvPr/>
        </p:nvSpPr>
        <p:spPr>
          <a:xfrm>
            <a:off x="10506075" y="630555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" y="342900"/>
            <a:ext cx="11353800" cy="66481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1217265"/>
            <a:ext cx="2171700" cy="5256014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" y="4305151"/>
            <a:ext cx="1647825" cy="1365647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600" y="1217265"/>
            <a:ext cx="4362450" cy="4244876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0" y="1365796"/>
            <a:ext cx="190500" cy="15240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0450" y="1217265"/>
            <a:ext cx="4362450" cy="4244876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2850" y="1365796"/>
            <a:ext cx="190500" cy="15240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5600" y="5595491"/>
            <a:ext cx="2857500" cy="877788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28950" y="5946725"/>
            <a:ext cx="214313" cy="175320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500" y="5595491"/>
            <a:ext cx="2857500" cy="877788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38850" y="5946725"/>
            <a:ext cx="214313" cy="175320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15400" y="5595491"/>
            <a:ext cx="2857500" cy="877788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48750" y="5946725"/>
            <a:ext cx="214313" cy="175320"/>
          </a:xfrm>
          <a:prstGeom prst="rect">
            <a:avLst/>
          </a:prstGeom>
        </p:spPr>
      </p:pic>
      <p:sp>
        <p:nvSpPr>
          <p:cNvPr id="17" name="SK-26-text-16"/>
          <p:cNvSpPr/>
          <p:nvPr/>
        </p:nvSpPr>
        <p:spPr>
          <a:xfrm>
            <a:off x="609600" y="342900"/>
            <a:ext cx="115824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Ottawa Ankle Rules for Fracture Screening</a:t>
            </a:r>
            <a:endParaRPr lang="en-US" sz="2550" dirty="0"/>
          </a:p>
        </p:txBody>
      </p:sp>
      <p:sp>
        <p:nvSpPr>
          <p:cNvPr id="18" name="SK-26-text-17"/>
          <p:cNvSpPr/>
          <p:nvPr/>
        </p:nvSpPr>
        <p:spPr>
          <a:xfrm>
            <a:off x="609600" y="807690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9" name="SK-26-text-18"/>
          <p:cNvSpPr/>
          <p:nvPr/>
        </p:nvSpPr>
        <p:spPr>
          <a:xfrm>
            <a:off x="419100" y="2019598"/>
            <a:ext cx="1981200" cy="1439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80"/>
              </a:lnSpc>
              <a:buNone/>
            </a:pPr>
            <a:r>
              <a:rPr lang="en-US" sz="3600" b="1" kern="0" spc="-60" dirty="0">
                <a:solidFill>
                  <a:srgbClr val="E67E22"/>
                </a:solidFill>
              </a:rPr>
              <a:t>OTTAWA</a:t>
            </a:r>
            <a:endParaRPr lang="en-US" sz="3600" dirty="0"/>
          </a:p>
          <a:p>
            <a:pPr marL="0" indent="0">
              <a:lnSpc>
                <a:spcPts val="3780"/>
              </a:lnSpc>
              <a:buNone/>
            </a:pPr>
            <a:r>
              <a:rPr lang="en-US" sz="3600" b="1" kern="0" spc="-60" dirty="0">
                <a:solidFill>
                  <a:srgbClr val="E67E22"/>
                </a:solidFill>
              </a:rPr>
              <a:t>ANKLE</a:t>
            </a:r>
            <a:endParaRPr lang="en-US" sz="3600" dirty="0"/>
          </a:p>
          <a:p>
            <a:pPr marL="0" indent="0">
              <a:lnSpc>
                <a:spcPts val="3780"/>
              </a:lnSpc>
              <a:buNone/>
            </a:pPr>
            <a:r>
              <a:rPr lang="en-US" sz="3600" b="1" kern="0" spc="-60" dirty="0">
                <a:solidFill>
                  <a:srgbClr val="E67E22"/>
                </a:solidFill>
              </a:rPr>
              <a:t>RULES</a:t>
            </a:r>
            <a:endParaRPr lang="en-US" sz="3600" dirty="0"/>
          </a:p>
        </p:txBody>
      </p:sp>
      <p:sp>
        <p:nvSpPr>
          <p:cNvPr id="20" name="SK-26-text-19"/>
          <p:cNvSpPr/>
          <p:nvPr/>
        </p:nvSpPr>
        <p:spPr>
          <a:xfrm>
            <a:off x="419100" y="3554760"/>
            <a:ext cx="947737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kern="0" spc="9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</a:t>
            </a:r>
            <a:endParaRPr lang="en-US" sz="1050" dirty="0"/>
          </a:p>
          <a:p>
            <a:pPr marL="0" indent="0">
              <a:lnSpc>
                <a:spcPts val="1470"/>
              </a:lnSpc>
              <a:buNone/>
            </a:pPr>
            <a:r>
              <a:rPr lang="en-US" sz="1050" b="1" kern="0" spc="9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2025</a:t>
            </a:r>
            <a:endParaRPr lang="en-US" sz="1050" dirty="0"/>
          </a:p>
          <a:p>
            <a:pPr marL="0" indent="0">
              <a:lnSpc>
                <a:spcPts val="1470"/>
              </a:lnSpc>
              <a:buNone/>
            </a:pPr>
            <a:r>
              <a:rPr lang="en-US" sz="1050" b="1" kern="0" spc="9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STILL VALID</a:t>
            </a:r>
            <a:endParaRPr lang="en-US" sz="1050" dirty="0"/>
          </a:p>
        </p:txBody>
      </p:sp>
      <p:sp>
        <p:nvSpPr>
          <p:cNvPr id="21" name="SK-26-text-20"/>
          <p:cNvSpPr/>
          <p:nvPr/>
        </p:nvSpPr>
        <p:spPr>
          <a:xfrm>
            <a:off x="533400" y="4400401"/>
            <a:ext cx="290703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E67E22"/>
                </a:solidFill>
              </a:rPr>
              <a:t>96–99%</a:t>
            </a:r>
            <a:endParaRPr lang="en-US" sz="2100" dirty="0"/>
          </a:p>
        </p:txBody>
      </p:sp>
      <p:sp>
        <p:nvSpPr>
          <p:cNvPr id="22" name="SK-26-text-21"/>
          <p:cNvSpPr/>
          <p:nvPr/>
        </p:nvSpPr>
        <p:spPr>
          <a:xfrm>
            <a:off x="533400" y="4722316"/>
            <a:ext cx="1419225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b="1" kern="0" spc="3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SENSITIVITY</a:t>
            </a:r>
            <a:endParaRPr lang="en-US" sz="900" dirty="0"/>
          </a:p>
          <a:p>
            <a:pPr marL="0" indent="0">
              <a:lnSpc>
                <a:spcPts val="1170"/>
              </a:lnSpc>
              <a:buNone/>
            </a:pPr>
            <a:r>
              <a:rPr lang="en-US" sz="900" b="1" kern="0" spc="3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FRACTURE</a:t>
            </a:r>
            <a:endParaRPr lang="en-US" sz="900" dirty="0"/>
          </a:p>
        </p:txBody>
      </p:sp>
      <p:sp>
        <p:nvSpPr>
          <p:cNvPr id="23" name="SK-26-text-22"/>
          <p:cNvSpPr/>
          <p:nvPr/>
        </p:nvSpPr>
        <p:spPr>
          <a:xfrm>
            <a:off x="533400" y="5095577"/>
            <a:ext cx="1419225" cy="479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Specificity ~40%</a:t>
            </a:r>
            <a:endParaRPr lang="en-US" sz="900" dirty="0"/>
          </a:p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safe to rule out,</a:t>
            </a:r>
            <a:endParaRPr lang="en-US" sz="900" dirty="0"/>
          </a:p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some unnecessary X-rays</a:t>
            </a:r>
            <a:endParaRPr lang="en-US" sz="900" dirty="0"/>
          </a:p>
        </p:txBody>
      </p:sp>
      <p:sp>
        <p:nvSpPr>
          <p:cNvPr id="24" name="SK-26-text-23"/>
          <p:cNvSpPr/>
          <p:nvPr/>
        </p:nvSpPr>
        <p:spPr>
          <a:xfrm>
            <a:off x="3314700" y="1350615"/>
            <a:ext cx="208788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X-ray ANKLE</a:t>
            </a:r>
            <a:endParaRPr lang="en-US" sz="1200" dirty="0"/>
          </a:p>
        </p:txBody>
      </p:sp>
      <p:sp>
        <p:nvSpPr>
          <p:cNvPr id="25" name="SK-26-text-24"/>
          <p:cNvSpPr/>
          <p:nvPr/>
        </p:nvSpPr>
        <p:spPr>
          <a:xfrm>
            <a:off x="3048000" y="1628626"/>
            <a:ext cx="45339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48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PAIN IN MALLEOLAR ZONE AND:</a:t>
            </a:r>
            <a:endParaRPr lang="en-US" sz="975" dirty="0"/>
          </a:p>
        </p:txBody>
      </p:sp>
      <p:sp>
        <p:nvSpPr>
          <p:cNvPr id="26" name="SK-26-text-25"/>
          <p:cNvSpPr/>
          <p:nvPr/>
        </p:nvSpPr>
        <p:spPr>
          <a:xfrm>
            <a:off x="3219450" y="1890564"/>
            <a:ext cx="38862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23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Bony tenderness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posterior tip or edge (6 cm) of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malleolus</a:t>
            </a:r>
            <a:endParaRPr lang="en-US" sz="1050" dirty="0"/>
          </a:p>
        </p:txBody>
      </p:sp>
      <p:sp>
        <p:nvSpPr>
          <p:cNvPr id="27" name="SK-26-text-26"/>
          <p:cNvSpPr/>
          <p:nvPr/>
        </p:nvSpPr>
        <p:spPr>
          <a:xfrm>
            <a:off x="3219450" y="2343894"/>
            <a:ext cx="38862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23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Bony tenderness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posterior tip or edge (6 cm) of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malleolus</a:t>
            </a:r>
            <a:endParaRPr lang="en-US" sz="1050" dirty="0"/>
          </a:p>
        </p:txBody>
      </p:sp>
      <p:sp>
        <p:nvSpPr>
          <p:cNvPr id="28" name="SK-26-text-27"/>
          <p:cNvSpPr/>
          <p:nvPr/>
        </p:nvSpPr>
        <p:spPr>
          <a:xfrm>
            <a:off x="3219450" y="2797225"/>
            <a:ext cx="3886200" cy="3970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23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Inability to weight-bear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4 steps — immediately </a:t>
            </a: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clinic</a:t>
            </a:r>
            <a:endParaRPr lang="en-US" sz="1050" dirty="0"/>
          </a:p>
        </p:txBody>
      </p:sp>
      <p:sp>
        <p:nvSpPr>
          <p:cNvPr id="29" name="SK-26-text-28"/>
          <p:cNvSpPr/>
          <p:nvPr/>
        </p:nvSpPr>
        <p:spPr>
          <a:xfrm>
            <a:off x="7829550" y="1350615"/>
            <a:ext cx="190500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X-ray FOOT</a:t>
            </a:r>
            <a:endParaRPr lang="en-US" sz="1200" dirty="0"/>
          </a:p>
        </p:txBody>
      </p:sp>
      <p:sp>
        <p:nvSpPr>
          <p:cNvPr id="30" name="SK-26-text-29"/>
          <p:cNvSpPr/>
          <p:nvPr/>
        </p:nvSpPr>
        <p:spPr>
          <a:xfrm>
            <a:off x="7562850" y="1628626"/>
            <a:ext cx="42367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48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PAIN IN MIDFOOT ZONE AND:</a:t>
            </a:r>
            <a:endParaRPr lang="en-US" sz="975" dirty="0"/>
          </a:p>
        </p:txBody>
      </p:sp>
      <p:sp>
        <p:nvSpPr>
          <p:cNvPr id="31" name="SK-26-text-30"/>
          <p:cNvSpPr/>
          <p:nvPr/>
        </p:nvSpPr>
        <p:spPr>
          <a:xfrm>
            <a:off x="7734300" y="1890564"/>
            <a:ext cx="4457700" cy="1933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23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Bony tenderness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base of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5th metatarsal</a:t>
            </a:r>
            <a:endParaRPr lang="en-US" sz="1050" dirty="0"/>
          </a:p>
        </p:txBody>
      </p:sp>
      <p:sp>
        <p:nvSpPr>
          <p:cNvPr id="32" name="SK-26-text-31"/>
          <p:cNvSpPr/>
          <p:nvPr/>
        </p:nvSpPr>
        <p:spPr>
          <a:xfrm>
            <a:off x="7734300" y="2150566"/>
            <a:ext cx="4457700" cy="1933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23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Bony tenderness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navicular</a:t>
            </a:r>
            <a:endParaRPr lang="en-US" sz="1050" dirty="0"/>
          </a:p>
        </p:txBody>
      </p:sp>
      <p:sp>
        <p:nvSpPr>
          <p:cNvPr id="33" name="SK-26-text-32"/>
          <p:cNvSpPr/>
          <p:nvPr/>
        </p:nvSpPr>
        <p:spPr>
          <a:xfrm>
            <a:off x="7734300" y="2410569"/>
            <a:ext cx="3886200" cy="3970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23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Inability to weight-bear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4 steps — immediately </a:t>
            </a: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clinic</a:t>
            </a:r>
            <a:endParaRPr lang="en-US" sz="1050" dirty="0"/>
          </a:p>
        </p:txBody>
      </p:sp>
      <p:sp>
        <p:nvSpPr>
          <p:cNvPr id="34" name="SK-26-text-33"/>
          <p:cNvSpPr/>
          <p:nvPr/>
        </p:nvSpPr>
        <p:spPr>
          <a:xfrm>
            <a:off x="3338513" y="5690741"/>
            <a:ext cx="2357438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b="1" dirty="0">
                <a:solidFill>
                  <a:srgbClr val="1A202C"/>
                </a:solidFill>
              </a:rPr>
              <a:t>Rule-Out Safety</a:t>
            </a:r>
            <a:endParaRPr lang="en-US" sz="975" dirty="0"/>
          </a:p>
        </p:txBody>
      </p:sp>
      <p:sp>
        <p:nvSpPr>
          <p:cNvPr id="35" name="SK-26-text-34"/>
          <p:cNvSpPr/>
          <p:nvPr/>
        </p:nvSpPr>
        <p:spPr>
          <a:xfrm>
            <a:off x="3338513" y="5858321"/>
            <a:ext cx="2281238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Negative rules = no X-ray needed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sensitivity 96–99% means near-zero missed fractures</a:t>
            </a:r>
            <a:endParaRPr lang="en-US" sz="975" dirty="0"/>
          </a:p>
        </p:txBody>
      </p:sp>
      <p:sp>
        <p:nvSpPr>
          <p:cNvPr id="36" name="SK-26-text-35"/>
          <p:cNvSpPr/>
          <p:nvPr/>
        </p:nvSpPr>
        <p:spPr>
          <a:xfrm>
            <a:off x="6348413" y="5690741"/>
            <a:ext cx="379095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b="1" dirty="0">
                <a:solidFill>
                  <a:srgbClr val="1A202C"/>
                </a:solidFill>
              </a:rPr>
              <a:t>Weight-Bearing Definition</a:t>
            </a:r>
            <a:endParaRPr lang="en-US" sz="975" dirty="0"/>
          </a:p>
        </p:txBody>
      </p:sp>
      <p:sp>
        <p:nvSpPr>
          <p:cNvPr id="37" name="SK-26-text-36"/>
          <p:cNvSpPr/>
          <p:nvPr/>
        </p:nvSpPr>
        <p:spPr>
          <a:xfrm>
            <a:off x="6348413" y="5858321"/>
            <a:ext cx="2281238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take </a:t>
            </a:r>
            <a:r>
              <a:rPr lang="en-US" sz="9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steps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unaided — hopping or limping does not count as weight-bearing</a:t>
            </a:r>
            <a:endParaRPr lang="en-US" sz="975" dirty="0"/>
          </a:p>
        </p:txBody>
      </p:sp>
      <p:sp>
        <p:nvSpPr>
          <p:cNvPr id="38" name="SK-26-text-37"/>
          <p:cNvSpPr/>
          <p:nvPr/>
        </p:nvSpPr>
        <p:spPr>
          <a:xfrm>
            <a:off x="9358313" y="5690741"/>
            <a:ext cx="2833687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b="1" dirty="0">
                <a:solidFill>
                  <a:srgbClr val="1A202C"/>
                </a:solidFill>
              </a:rPr>
              <a:t>Palpation Technique</a:t>
            </a:r>
            <a:endParaRPr lang="en-US" sz="975" dirty="0"/>
          </a:p>
        </p:txBody>
      </p:sp>
      <p:sp>
        <p:nvSpPr>
          <p:cNvPr id="39" name="SK-26-text-38"/>
          <p:cNvSpPr/>
          <p:nvPr/>
        </p:nvSpPr>
        <p:spPr>
          <a:xfrm>
            <a:off x="9358313" y="5858321"/>
            <a:ext cx="2281238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Palpate </a:t>
            </a:r>
            <a:r>
              <a:rPr lang="en-US" sz="9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edge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malleolus — not the tip; bony tenderness, not soft tissue</a:t>
            </a:r>
            <a:endParaRPr lang="en-US" sz="975" dirty="0"/>
          </a:p>
        </p:txBody>
      </p:sp>
      <p:sp>
        <p:nvSpPr>
          <p:cNvPr id="40" name="SK-26-text-39"/>
          <p:cNvSpPr/>
          <p:nvPr/>
        </p:nvSpPr>
        <p:spPr>
          <a:xfrm>
            <a:off x="381000" y="6568529"/>
            <a:ext cx="11430000" cy="137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educational purposes only — verify clinical decisions against current NICE guidance and BNF drug doses  |  www.bradfordvts.co.uk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3937</Words>
  <Application>Microsoft Office PowerPoint</Application>
  <PresentationFormat>Widescreen</PresentationFormat>
  <Paragraphs>516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2026-06-19T13:51:29Z</dcterms:created>
  <dcterms:modified xsi:type="dcterms:W3CDTF">2026-06-28T19:55:36Z</dcterms:modified>
</cp:coreProperties>
</file>