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Open Sans" panose="020B0606030504020204" pitchFamily="34" charset="0"/>
      <p:regular r:id="rId13"/>
      <p:bold r:id="rId14"/>
    </p:embeddedFont>
    <p:embeddedFont>
      <p:font typeface="Roboto" panose="02000000000000000000" pitchFamily="2" charset="0"/>
      <p:regular r:id="rId15"/>
      <p:bold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204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png"/><Relationship Id="rId18" Type="http://schemas.openxmlformats.org/officeDocument/2006/relationships/image" Target="../media/image152.png"/><Relationship Id="rId3" Type="http://schemas.openxmlformats.org/officeDocument/2006/relationships/image" Target="../media/image1.pn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5" Type="http://schemas.openxmlformats.org/officeDocument/2006/relationships/image" Target="../media/image139.png"/><Relationship Id="rId15" Type="http://schemas.openxmlformats.org/officeDocument/2006/relationships/image" Target="../media/image149.png"/><Relationship Id="rId10" Type="http://schemas.openxmlformats.org/officeDocument/2006/relationships/image" Target="../media/image144.png"/><Relationship Id="rId19" Type="http://schemas.openxmlformats.org/officeDocument/2006/relationships/image" Target="../media/image153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1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1.png"/><Relationship Id="rId21" Type="http://schemas.openxmlformats.org/officeDocument/2006/relationships/image" Target="../media/image8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5" Type="http://schemas.openxmlformats.org/officeDocument/2006/relationships/image" Target="../media/image8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24" Type="http://schemas.openxmlformats.org/officeDocument/2006/relationships/image" Target="../media/image88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23" Type="http://schemas.openxmlformats.org/officeDocument/2006/relationships/image" Target="../media/image87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1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18" Type="http://schemas.openxmlformats.org/officeDocument/2006/relationships/image" Target="../media/image119.png"/><Relationship Id="rId3" Type="http://schemas.openxmlformats.org/officeDocument/2006/relationships/image" Target="../media/image1.png"/><Relationship Id="rId21" Type="http://schemas.openxmlformats.org/officeDocument/2006/relationships/image" Target="../media/image122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17" Type="http://schemas.openxmlformats.org/officeDocument/2006/relationships/image" Target="../media/image11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7.png"/><Relationship Id="rId20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5" Type="http://schemas.openxmlformats.org/officeDocument/2006/relationships/image" Target="../media/image116.png"/><Relationship Id="rId10" Type="http://schemas.openxmlformats.org/officeDocument/2006/relationships/image" Target="../media/image111.png"/><Relationship Id="rId19" Type="http://schemas.openxmlformats.org/officeDocument/2006/relationships/image" Target="../media/image120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Relationship Id="rId22" Type="http://schemas.openxmlformats.org/officeDocument/2006/relationships/image" Target="../media/image1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3" Type="http://schemas.openxmlformats.org/officeDocument/2006/relationships/image" Target="../media/image1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53752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70284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591693"/>
            <a:ext cx="6339780" cy="28575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6067" y="651421"/>
            <a:ext cx="19050" cy="483483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4048" y="4258865"/>
            <a:ext cx="4206180" cy="1165771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31136"/>
            <a:ext cx="12192000" cy="1905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3694" y="1083469"/>
            <a:ext cx="2889498" cy="4409629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3963739" y="54769"/>
            <a:ext cx="42520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10" name="SK-1-text-9"/>
          <p:cNvSpPr/>
          <p:nvPr/>
        </p:nvSpPr>
        <p:spPr>
          <a:xfrm>
            <a:off x="2278261" y="795486"/>
            <a:ext cx="3038921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275" b="1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 Pain</a:t>
            </a:r>
            <a:endParaRPr lang="en-US" sz="4275" dirty="0"/>
          </a:p>
        </p:txBody>
      </p:sp>
      <p:sp>
        <p:nvSpPr>
          <p:cNvPr id="11" name="SK-1-text-10"/>
          <p:cNvSpPr/>
          <p:nvPr/>
        </p:nvSpPr>
        <p:spPr>
          <a:xfrm>
            <a:off x="1097161" y="1522363"/>
            <a:ext cx="5388769" cy="9874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960"/>
              </a:lnSpc>
              <a:buNone/>
            </a:pPr>
            <a:r>
              <a:rPr lang="en-US" sz="3300" b="1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Management, Prescribing</a:t>
            </a:r>
            <a:endParaRPr lang="en-US" sz="3300" dirty="0"/>
          </a:p>
          <a:p>
            <a:pPr marL="0" indent="0" algn="ctr">
              <a:lnSpc>
                <a:spcPts val="3960"/>
              </a:lnSpc>
              <a:buNone/>
            </a:pPr>
            <a:r>
              <a:rPr lang="en-US" sz="3300" b="1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the Evidence</a:t>
            </a:r>
            <a:endParaRPr lang="en-US" sz="3300" dirty="0"/>
          </a:p>
        </p:txBody>
      </p:sp>
      <p:sp>
        <p:nvSpPr>
          <p:cNvPr id="15" name="SK-1-text-14"/>
          <p:cNvSpPr/>
          <p:nvPr/>
        </p:nvSpPr>
        <p:spPr>
          <a:xfrm>
            <a:off x="2897981" y="4368403"/>
            <a:ext cx="167744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Verified against:</a:t>
            </a:r>
            <a:endParaRPr lang="en-US" sz="1650" dirty="0"/>
          </a:p>
        </p:txBody>
      </p:sp>
      <p:sp>
        <p:nvSpPr>
          <p:cNvPr id="16" name="SK-1-text-15"/>
          <p:cNvSpPr/>
          <p:nvPr/>
        </p:nvSpPr>
        <p:spPr>
          <a:xfrm>
            <a:off x="1739801" y="4629150"/>
            <a:ext cx="40061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NG59 (Nov 2016, updated Dec 2020)</a:t>
            </a:r>
            <a:endParaRPr lang="en-US" sz="1650" dirty="0"/>
          </a:p>
        </p:txBody>
      </p:sp>
      <p:sp>
        <p:nvSpPr>
          <p:cNvPr id="17" name="SK-1-text-16"/>
          <p:cNvSpPr/>
          <p:nvPr/>
        </p:nvSpPr>
        <p:spPr>
          <a:xfrm>
            <a:off x="3239393" y="4882753"/>
            <a:ext cx="100697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2025</a:t>
            </a:r>
            <a:endParaRPr lang="en-US" sz="1650" dirty="0"/>
          </a:p>
        </p:txBody>
      </p:sp>
      <p:sp>
        <p:nvSpPr>
          <p:cNvPr id="18" name="SK-1-text-17"/>
          <p:cNvSpPr/>
          <p:nvPr/>
        </p:nvSpPr>
        <p:spPr>
          <a:xfrm>
            <a:off x="2093268" y="5129659"/>
            <a:ext cx="329907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National CES Pathway March 2026</a:t>
            </a:r>
            <a:endParaRPr lang="en-US" sz="1650" dirty="0"/>
          </a:p>
        </p:txBody>
      </p:sp>
      <p:sp>
        <p:nvSpPr>
          <p:cNvPr id="19" name="SK-1-text-18"/>
          <p:cNvSpPr/>
          <p:nvPr/>
        </p:nvSpPr>
        <p:spPr>
          <a:xfrm>
            <a:off x="2230041" y="5575548"/>
            <a:ext cx="307419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950" dirty="0"/>
          </a:p>
        </p:txBody>
      </p:sp>
      <p:sp>
        <p:nvSpPr>
          <p:cNvPr id="20" name="SK-1-text-19"/>
          <p:cNvSpPr/>
          <p:nvPr/>
        </p:nvSpPr>
        <p:spPr>
          <a:xfrm>
            <a:off x="609138" y="6204922"/>
            <a:ext cx="110092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*This teaching resource is intended for educational purposes only and does not constitute clinical advice. Always refer to current NICE</a:t>
            </a:r>
            <a:r>
              <a:rPr lang="en-US" sz="1050" dirty="0"/>
              <a:t> </a:t>
            </a: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guidelines, BNF, and local protocols for patient management decisions. </a:t>
            </a:r>
          </a:p>
        </p:txBody>
      </p:sp>
      <p:sp>
        <p:nvSpPr>
          <p:cNvPr id="21" name="SK-1-text-20"/>
          <p:cNvSpPr/>
          <p:nvPr/>
        </p:nvSpPr>
        <p:spPr>
          <a:xfrm>
            <a:off x="97482" y="6604248"/>
            <a:ext cx="1109376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June 2026</a:t>
            </a:r>
            <a:endParaRPr lang="en-US" sz="1425" dirty="0"/>
          </a:p>
        </p:txBody>
      </p:sp>
      <p:sp>
        <p:nvSpPr>
          <p:cNvPr id="22" name="SK-1-text-21"/>
          <p:cNvSpPr/>
          <p:nvPr/>
        </p:nvSpPr>
        <p:spPr>
          <a:xfrm>
            <a:off x="10918775" y="6604248"/>
            <a:ext cx="112677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 of 10</a:t>
            </a:r>
            <a:endParaRPr lang="en-US" sz="14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574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279773"/>
            <a:ext cx="11338471" cy="1905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1238" y="1398984"/>
            <a:ext cx="9525" cy="473199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1769269"/>
            <a:ext cx="5315694" cy="603498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1837879"/>
            <a:ext cx="121890" cy="466279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2455069"/>
            <a:ext cx="5315694" cy="603498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2523679"/>
            <a:ext cx="121890" cy="466279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3140869"/>
            <a:ext cx="5315694" cy="603498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3209479"/>
            <a:ext cx="121890" cy="466279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3826669"/>
            <a:ext cx="5315694" cy="603498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3895279"/>
            <a:ext cx="121890" cy="466279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4512469"/>
            <a:ext cx="5315694" cy="603498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4581079"/>
            <a:ext cx="121890" cy="466279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5198269"/>
            <a:ext cx="5315694" cy="603498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5266879"/>
            <a:ext cx="121890" cy="466279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64188" y="1769269"/>
            <a:ext cx="5315694" cy="1700659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64188" y="3531840"/>
            <a:ext cx="5315694" cy="1563588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4188" y="5177730"/>
            <a:ext cx="5315694" cy="939403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63818" y="5417790"/>
            <a:ext cx="9525" cy="479971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70728" y="5417790"/>
            <a:ext cx="9525" cy="479971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76392" y="3566071"/>
            <a:ext cx="255984" cy="233065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1831032"/>
            <a:ext cx="231577" cy="226219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51984" y="1385292"/>
            <a:ext cx="255984" cy="281136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9765" y="1392138"/>
            <a:ext cx="316855" cy="287982"/>
          </a:xfrm>
          <a:prstGeom prst="rect">
            <a:avLst/>
          </a:prstGeom>
        </p:spPr>
      </p:pic>
      <p:sp>
        <p:nvSpPr>
          <p:cNvPr id="28" name="SK-10-text-27"/>
          <p:cNvSpPr/>
          <p:nvPr/>
        </p:nvSpPr>
        <p:spPr>
          <a:xfrm>
            <a:off x="3961358" y="61615"/>
            <a:ext cx="426898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9" name="SK-10-text-28"/>
          <p:cNvSpPr/>
          <p:nvPr/>
        </p:nvSpPr>
        <p:spPr>
          <a:xfrm>
            <a:off x="487561" y="575965"/>
            <a:ext cx="83410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OF 4 • EXAM PREPARATION</a:t>
            </a:r>
            <a:endParaRPr lang="en-US" sz="1575" dirty="0"/>
          </a:p>
        </p:txBody>
      </p:sp>
      <p:sp>
        <p:nvSpPr>
          <p:cNvPr id="30" name="SK-10-text-29"/>
          <p:cNvSpPr/>
          <p:nvPr/>
        </p:nvSpPr>
        <p:spPr>
          <a:xfrm>
            <a:off x="487561" y="843409"/>
            <a:ext cx="1170443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 &amp; Quick Recall</a:t>
            </a:r>
            <a:endParaRPr lang="en-US" sz="2850" dirty="0"/>
          </a:p>
        </p:txBody>
      </p:sp>
      <p:sp>
        <p:nvSpPr>
          <p:cNvPr id="31" name="SK-10-text-30"/>
          <p:cNvSpPr/>
          <p:nvPr/>
        </p:nvSpPr>
        <p:spPr>
          <a:xfrm>
            <a:off x="828973" y="1426369"/>
            <a:ext cx="40528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</a:t>
            </a:r>
            <a:endParaRPr lang="en-US" sz="1725" dirty="0"/>
          </a:p>
        </p:txBody>
      </p:sp>
      <p:sp>
        <p:nvSpPr>
          <p:cNvPr id="32" name="SK-10-text-31"/>
          <p:cNvSpPr/>
          <p:nvPr/>
        </p:nvSpPr>
        <p:spPr>
          <a:xfrm>
            <a:off x="719286" y="1851571"/>
            <a:ext cx="1002125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NG59: NSAIDs are FIRST-LINE for LBP</a:t>
            </a:r>
            <a:endParaRPr lang="en-US" sz="1575" dirty="0"/>
          </a:p>
        </p:txBody>
      </p:sp>
      <p:sp>
        <p:nvSpPr>
          <p:cNvPr id="33" name="SK-10-text-32"/>
          <p:cNvSpPr/>
          <p:nvPr/>
        </p:nvSpPr>
        <p:spPr>
          <a:xfrm>
            <a:off x="719286" y="2105323"/>
            <a:ext cx="103727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paracetamol alone — this is a common exam trap</a:t>
            </a:r>
            <a:endParaRPr lang="en-US" sz="1350" dirty="0"/>
          </a:p>
        </p:txBody>
      </p:sp>
      <p:sp>
        <p:nvSpPr>
          <p:cNvPr id="34" name="SK-10-text-33"/>
          <p:cNvSpPr/>
          <p:nvPr/>
        </p:nvSpPr>
        <p:spPr>
          <a:xfrm>
            <a:off x="719286" y="2530525"/>
            <a:ext cx="114727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Gabapentinoids: NOT recommended for LBP or sciatica</a:t>
            </a:r>
            <a:endParaRPr lang="en-US" sz="1575" dirty="0"/>
          </a:p>
        </p:txBody>
      </p:sp>
      <p:sp>
        <p:nvSpPr>
          <p:cNvPr id="35" name="SK-10-text-34"/>
          <p:cNvSpPr/>
          <p:nvPr/>
        </p:nvSpPr>
        <p:spPr>
          <a:xfrm>
            <a:off x="719286" y="2784277"/>
            <a:ext cx="114727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Now Class C controlled drugs — prescribing is a governance issue</a:t>
            </a:r>
            <a:endParaRPr lang="en-US" sz="1350" dirty="0"/>
          </a:p>
        </p:txBody>
      </p:sp>
      <p:sp>
        <p:nvSpPr>
          <p:cNvPr id="36" name="SK-10-text-35"/>
          <p:cNvSpPr/>
          <p:nvPr/>
        </p:nvSpPr>
        <p:spPr>
          <a:xfrm>
            <a:off x="719286" y="3216325"/>
            <a:ext cx="1090136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Benzodiazepines: NOT recommended for sciatica</a:t>
            </a:r>
            <a:endParaRPr lang="en-US" sz="1575" dirty="0"/>
          </a:p>
        </p:txBody>
      </p:sp>
      <p:sp>
        <p:nvSpPr>
          <p:cNvPr id="37" name="SK-10-text-36"/>
          <p:cNvSpPr/>
          <p:nvPr/>
        </p:nvSpPr>
        <p:spPr>
          <a:xfrm>
            <a:off x="719286" y="3463230"/>
            <a:ext cx="89325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benefit; evidence of harm and dependency</a:t>
            </a:r>
            <a:endParaRPr lang="en-US" sz="1350" dirty="0"/>
          </a:p>
        </p:txBody>
      </p:sp>
      <p:sp>
        <p:nvSpPr>
          <p:cNvPr id="38" name="SK-10-text-37"/>
          <p:cNvSpPr/>
          <p:nvPr/>
        </p:nvSpPr>
        <p:spPr>
          <a:xfrm>
            <a:off x="719286" y="3902125"/>
            <a:ext cx="1082135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Co-proxamol: WITHDRAWN from UK market 2005</a:t>
            </a:r>
            <a:endParaRPr lang="en-US" sz="1575" dirty="0"/>
          </a:p>
        </p:txBody>
      </p:sp>
      <p:sp>
        <p:nvSpPr>
          <p:cNvPr id="39" name="SK-10-text-38"/>
          <p:cNvSpPr/>
          <p:nvPr/>
        </p:nvSpPr>
        <p:spPr>
          <a:xfrm>
            <a:off x="719286" y="4149030"/>
            <a:ext cx="103727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prescribe — still appears in older textbooks</a:t>
            </a:r>
            <a:endParaRPr lang="en-US" sz="1350" dirty="0"/>
          </a:p>
        </p:txBody>
      </p:sp>
      <p:sp>
        <p:nvSpPr>
          <p:cNvPr id="40" name="SK-10-text-39"/>
          <p:cNvSpPr/>
          <p:nvPr/>
        </p:nvSpPr>
        <p:spPr>
          <a:xfrm>
            <a:off x="719286" y="4581079"/>
            <a:ext cx="114727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Diazepam for muscle spasm: 2mg TDS (max 5mg TDS)</a:t>
            </a:r>
            <a:endParaRPr lang="en-US" sz="1575" dirty="0"/>
          </a:p>
        </p:txBody>
      </p:sp>
      <p:sp>
        <p:nvSpPr>
          <p:cNvPr id="41" name="SK-10-text-40"/>
          <p:cNvSpPr/>
          <p:nvPr/>
        </p:nvSpPr>
        <p:spPr>
          <a:xfrm>
            <a:off x="719286" y="4834830"/>
            <a:ext cx="74923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2–5 days only — BNF 2025</a:t>
            </a:r>
            <a:endParaRPr lang="en-US" sz="1350" dirty="0"/>
          </a:p>
        </p:txBody>
      </p:sp>
      <p:sp>
        <p:nvSpPr>
          <p:cNvPr id="42" name="SK-10-text-41"/>
          <p:cNvSpPr/>
          <p:nvPr/>
        </p:nvSpPr>
        <p:spPr>
          <a:xfrm>
            <a:off x="719286" y="5266879"/>
            <a:ext cx="113814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Epidural injection: acute, severe sciatica only</a:t>
            </a:r>
            <a:endParaRPr lang="en-US" sz="1575" dirty="0"/>
          </a:p>
        </p:txBody>
      </p:sp>
      <p:sp>
        <p:nvSpPr>
          <p:cNvPr id="43" name="SK-10-text-42"/>
          <p:cNvSpPr/>
          <p:nvPr/>
        </p:nvSpPr>
        <p:spPr>
          <a:xfrm>
            <a:off x="719286" y="5513784"/>
            <a:ext cx="114727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for non-specific LBP; not for neurogenic claudication</a:t>
            </a:r>
            <a:endParaRPr lang="en-US" sz="1350" dirty="0"/>
          </a:p>
        </p:txBody>
      </p:sp>
      <p:sp>
        <p:nvSpPr>
          <p:cNvPr id="44" name="SK-10-text-43"/>
          <p:cNvSpPr/>
          <p:nvPr/>
        </p:nvSpPr>
        <p:spPr>
          <a:xfrm>
            <a:off x="6656784" y="1426369"/>
            <a:ext cx="53673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 SUMMARY</a:t>
            </a:r>
            <a:endParaRPr lang="en-US" sz="1725" dirty="0"/>
          </a:p>
        </p:txBody>
      </p:sp>
      <p:sp>
        <p:nvSpPr>
          <p:cNvPr id="45" name="SK-10-text-44"/>
          <p:cNvSpPr/>
          <p:nvPr/>
        </p:nvSpPr>
        <p:spPr>
          <a:xfrm>
            <a:off x="6656784" y="1865263"/>
            <a:ext cx="16354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OFFER</a:t>
            </a:r>
            <a:endParaRPr lang="en-US" sz="1275" dirty="0"/>
          </a:p>
        </p:txBody>
      </p:sp>
      <p:sp>
        <p:nvSpPr>
          <p:cNvPr id="46" name="SK-10-text-45"/>
          <p:cNvSpPr/>
          <p:nvPr/>
        </p:nvSpPr>
        <p:spPr>
          <a:xfrm>
            <a:off x="6449467" y="2064246"/>
            <a:ext cx="57425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NSAIDs first-line (lowest dose, shortest time + PPI if needed)</a:t>
            </a:r>
            <a:endParaRPr lang="en-US" sz="1275" dirty="0"/>
          </a:p>
        </p:txBody>
      </p:sp>
      <p:sp>
        <p:nvSpPr>
          <p:cNvPr id="47" name="SK-10-text-46"/>
          <p:cNvSpPr/>
          <p:nvPr/>
        </p:nvSpPr>
        <p:spPr>
          <a:xfrm>
            <a:off x="6461671" y="2269927"/>
            <a:ext cx="57303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Exercise programme — first-line non-pharmacological</a:t>
            </a:r>
            <a:endParaRPr lang="en-US" sz="1275" dirty="0"/>
          </a:p>
        </p:txBody>
      </p:sp>
      <p:sp>
        <p:nvSpPr>
          <p:cNvPr id="48" name="SK-10-text-47"/>
          <p:cNvSpPr/>
          <p:nvPr/>
        </p:nvSpPr>
        <p:spPr>
          <a:xfrm>
            <a:off x="6461671" y="2461915"/>
            <a:ext cx="57303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Manual therapy — only as part of exercise package</a:t>
            </a:r>
            <a:endParaRPr lang="en-US" sz="1275" dirty="0"/>
          </a:p>
        </p:txBody>
      </p:sp>
      <p:sp>
        <p:nvSpPr>
          <p:cNvPr id="49" name="SK-10-text-48"/>
          <p:cNvSpPr/>
          <p:nvPr/>
        </p:nvSpPr>
        <p:spPr>
          <a:xfrm>
            <a:off x="6461671" y="2647057"/>
            <a:ext cx="57303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CBT + exercise for persistent LBP with psychosocial barriers</a:t>
            </a:r>
            <a:endParaRPr lang="en-US" sz="1275" dirty="0"/>
          </a:p>
        </p:txBody>
      </p:sp>
      <p:sp>
        <p:nvSpPr>
          <p:cNvPr id="50" name="SK-10-text-49"/>
          <p:cNvSpPr/>
          <p:nvPr/>
        </p:nvSpPr>
        <p:spPr>
          <a:xfrm>
            <a:off x="6461671" y="2839194"/>
            <a:ext cx="57303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Advice to stay active and return to work early</a:t>
            </a:r>
            <a:endParaRPr lang="en-US" sz="1275" dirty="0"/>
          </a:p>
        </p:txBody>
      </p:sp>
      <p:sp>
        <p:nvSpPr>
          <p:cNvPr id="51" name="SK-10-text-50"/>
          <p:cNvSpPr/>
          <p:nvPr/>
        </p:nvSpPr>
        <p:spPr>
          <a:xfrm>
            <a:off x="6461671" y="3024336"/>
            <a:ext cx="57303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Epidural (local anaesthetic + steroid) for acute severe sciatica</a:t>
            </a:r>
            <a:endParaRPr lang="en-US" sz="1275" dirty="0"/>
          </a:p>
        </p:txBody>
      </p:sp>
      <p:sp>
        <p:nvSpPr>
          <p:cNvPr id="52" name="SK-10-text-51"/>
          <p:cNvSpPr/>
          <p:nvPr/>
        </p:nvSpPr>
        <p:spPr>
          <a:xfrm>
            <a:off x="6461671" y="3209479"/>
            <a:ext cx="57303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Spinal decompression if non-surgical Rx failed + consistent radiology</a:t>
            </a:r>
            <a:endParaRPr lang="en-US" sz="1275" dirty="0"/>
          </a:p>
        </p:txBody>
      </p:sp>
      <p:sp>
        <p:nvSpPr>
          <p:cNvPr id="53" name="SK-10-text-52"/>
          <p:cNvSpPr/>
          <p:nvPr/>
        </p:nvSpPr>
        <p:spPr>
          <a:xfrm>
            <a:off x="6656784" y="3607296"/>
            <a:ext cx="241268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OFFER</a:t>
            </a:r>
            <a:endParaRPr lang="en-US" sz="1275" dirty="0"/>
          </a:p>
        </p:txBody>
      </p:sp>
      <p:sp>
        <p:nvSpPr>
          <p:cNvPr id="54" name="SK-10-text-53"/>
          <p:cNvSpPr/>
          <p:nvPr/>
        </p:nvSpPr>
        <p:spPr>
          <a:xfrm>
            <a:off x="6461671" y="3812977"/>
            <a:ext cx="532733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Paracetamol alone for LBP</a:t>
            </a:r>
            <a:endParaRPr lang="en-US" sz="1275" dirty="0"/>
          </a:p>
        </p:txBody>
      </p:sp>
      <p:sp>
        <p:nvSpPr>
          <p:cNvPr id="55" name="SK-10-text-54"/>
          <p:cNvSpPr/>
          <p:nvPr/>
        </p:nvSpPr>
        <p:spPr>
          <a:xfrm>
            <a:off x="6461671" y="3991273"/>
            <a:ext cx="573032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Gabapentinoids for LBP or sciatica</a:t>
            </a:r>
            <a:endParaRPr lang="en-US" sz="1275" dirty="0"/>
          </a:p>
        </p:txBody>
      </p:sp>
      <p:sp>
        <p:nvSpPr>
          <p:cNvPr id="56" name="SK-10-text-55"/>
          <p:cNvSpPr/>
          <p:nvPr/>
        </p:nvSpPr>
        <p:spPr>
          <a:xfrm>
            <a:off x="6461671" y="4176415"/>
            <a:ext cx="57303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Benzodiazepines for sciatica</a:t>
            </a:r>
            <a:endParaRPr lang="en-US" sz="1275" dirty="0"/>
          </a:p>
        </p:txBody>
      </p:sp>
      <p:sp>
        <p:nvSpPr>
          <p:cNvPr id="57" name="SK-10-text-56"/>
          <p:cNvSpPr/>
          <p:nvPr/>
        </p:nvSpPr>
        <p:spPr>
          <a:xfrm>
            <a:off x="6461671" y="4347865"/>
            <a:ext cx="57303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SSRIs / SNRIs / TCAs for non-specific LBP</a:t>
            </a:r>
            <a:endParaRPr lang="en-US" sz="1275" dirty="0"/>
          </a:p>
        </p:txBody>
      </p:sp>
      <p:sp>
        <p:nvSpPr>
          <p:cNvPr id="58" name="SK-10-text-57"/>
          <p:cNvSpPr/>
          <p:nvPr/>
        </p:nvSpPr>
        <p:spPr>
          <a:xfrm>
            <a:off x="6461671" y="4533007"/>
            <a:ext cx="573032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Traction, acupuncture, TENS, ultrasound</a:t>
            </a:r>
            <a:endParaRPr lang="en-US" sz="1275" dirty="0"/>
          </a:p>
        </p:txBody>
      </p:sp>
      <p:sp>
        <p:nvSpPr>
          <p:cNvPr id="59" name="SK-10-text-58"/>
          <p:cNvSpPr/>
          <p:nvPr/>
        </p:nvSpPr>
        <p:spPr>
          <a:xfrm>
            <a:off x="6461671" y="4704457"/>
            <a:ext cx="573032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Spinal injections or fusion for non-specific LBP</a:t>
            </a:r>
            <a:endParaRPr lang="en-US" sz="1275" dirty="0"/>
          </a:p>
        </p:txBody>
      </p:sp>
      <p:sp>
        <p:nvSpPr>
          <p:cNvPr id="60" name="SK-10-text-59"/>
          <p:cNvSpPr/>
          <p:nvPr/>
        </p:nvSpPr>
        <p:spPr>
          <a:xfrm>
            <a:off x="6461671" y="4869061"/>
            <a:ext cx="57303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Opioids routinely for acute LBP; never for chronic LBP</a:t>
            </a:r>
            <a:endParaRPr lang="en-US" sz="1275" dirty="0"/>
          </a:p>
        </p:txBody>
      </p:sp>
      <p:sp>
        <p:nvSpPr>
          <p:cNvPr id="61" name="SK-10-text-60"/>
          <p:cNvSpPr/>
          <p:nvPr/>
        </p:nvSpPr>
        <p:spPr>
          <a:xfrm>
            <a:off x="6376392" y="5225653"/>
            <a:ext cx="58156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SURGICAL EVIDENCE QUICK-STRIP</a:t>
            </a:r>
            <a:endParaRPr lang="en-US" sz="1575" dirty="0"/>
          </a:p>
        </p:txBody>
      </p:sp>
      <p:sp>
        <p:nvSpPr>
          <p:cNvPr id="62" name="SK-10-text-61"/>
          <p:cNvSpPr/>
          <p:nvPr/>
        </p:nvSpPr>
        <p:spPr>
          <a:xfrm>
            <a:off x="6388596" y="5458867"/>
            <a:ext cx="39262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Weber RCT (1983)</a:t>
            </a:r>
            <a:endParaRPr lang="en-US" sz="1350" dirty="0"/>
          </a:p>
        </p:txBody>
      </p:sp>
      <p:sp>
        <p:nvSpPr>
          <p:cNvPr id="63" name="SK-10-text-62"/>
          <p:cNvSpPr/>
          <p:nvPr/>
        </p:nvSpPr>
        <p:spPr>
          <a:xfrm>
            <a:off x="6388596" y="5664696"/>
            <a:ext cx="164589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Surgery better at 1 yr; no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 difference at 4 yrs</a:t>
            </a:r>
            <a:endParaRPr lang="en-US" sz="1050" dirty="0"/>
          </a:p>
        </p:txBody>
      </p:sp>
      <p:sp>
        <p:nvSpPr>
          <p:cNvPr id="64" name="SK-10-text-63"/>
          <p:cNvSpPr/>
          <p:nvPr/>
        </p:nvSpPr>
        <p:spPr>
          <a:xfrm>
            <a:off x="8168580" y="5458867"/>
            <a:ext cx="40234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Peul et al. (2007)</a:t>
            </a:r>
            <a:endParaRPr lang="en-US" sz="1350" dirty="0"/>
          </a:p>
        </p:txBody>
      </p:sp>
      <p:sp>
        <p:nvSpPr>
          <p:cNvPr id="65" name="SK-10-text-64"/>
          <p:cNvSpPr/>
          <p:nvPr/>
        </p:nvSpPr>
        <p:spPr>
          <a:xfrm>
            <a:off x="8156377" y="5664696"/>
            <a:ext cx="1731169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Surgery = faster early recovery;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similar outcomes at 1 yr</a:t>
            </a:r>
            <a:endParaRPr lang="en-US" sz="1050" dirty="0"/>
          </a:p>
        </p:txBody>
      </p:sp>
      <p:sp>
        <p:nvSpPr>
          <p:cNvPr id="66" name="SK-10-text-65"/>
          <p:cNvSpPr/>
          <p:nvPr/>
        </p:nvSpPr>
        <p:spPr>
          <a:xfrm>
            <a:off x="10009584" y="5445175"/>
            <a:ext cx="218241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Cochrane 2008</a:t>
            </a:r>
            <a:endParaRPr lang="en-US" sz="1350" dirty="0"/>
          </a:p>
        </p:txBody>
      </p:sp>
      <p:sp>
        <p:nvSpPr>
          <p:cNvPr id="67" name="SK-10-text-66"/>
          <p:cNvSpPr/>
          <p:nvPr/>
        </p:nvSpPr>
        <p:spPr>
          <a:xfrm>
            <a:off x="9997380" y="5637163"/>
            <a:ext cx="165809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Discectomy effective for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selected patients; faster relief,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long-term outcomes unclear</a:t>
            </a:r>
            <a:endParaRPr lang="en-US" sz="1050" dirty="0"/>
          </a:p>
        </p:txBody>
      </p:sp>
      <p:sp>
        <p:nvSpPr>
          <p:cNvPr id="68" name="SK-10-text-67"/>
          <p:cNvSpPr/>
          <p:nvPr/>
        </p:nvSpPr>
        <p:spPr>
          <a:xfrm>
            <a:off x="1999357" y="6165205"/>
            <a:ext cx="8205192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teaching resource is intended for educational purposes only and does not constitute clinical advice. Always refer to current NICE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guidelines, BNF, and local protocols for patient management decisions. Content verified June 2026.</a:t>
            </a:r>
            <a:endParaRPr lang="en-US" sz="1050" dirty="0"/>
          </a:p>
        </p:txBody>
      </p:sp>
      <p:sp>
        <p:nvSpPr>
          <p:cNvPr id="69" name="SK-10-text-68"/>
          <p:cNvSpPr/>
          <p:nvPr/>
        </p:nvSpPr>
        <p:spPr>
          <a:xfrm>
            <a:off x="280392" y="6638479"/>
            <a:ext cx="8763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www.bradfordvts.co.uk • June 2026</a:t>
            </a:r>
            <a:endParaRPr lang="en-US" sz="1125" dirty="0"/>
          </a:p>
        </p:txBody>
      </p:sp>
      <p:sp>
        <p:nvSpPr>
          <p:cNvPr id="70" name="SK-10-text-69"/>
          <p:cNvSpPr/>
          <p:nvPr/>
        </p:nvSpPr>
        <p:spPr>
          <a:xfrm>
            <a:off x="5165378" y="6631632"/>
            <a:ext cx="18365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71" name="SK-10-text-70"/>
          <p:cNvSpPr/>
          <p:nvPr/>
        </p:nvSpPr>
        <p:spPr>
          <a:xfrm>
            <a:off x="10920859" y="6638479"/>
            <a:ext cx="96619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10 of 10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9432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539180"/>
            <a:ext cx="3328392" cy="7620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2180779"/>
            <a:ext cx="2133600" cy="3113484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2180779"/>
            <a:ext cx="134094" cy="3113484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1867" y="2180779"/>
            <a:ext cx="2133600" cy="3113484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1867" y="2180779"/>
            <a:ext cx="134094" cy="3113484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83969" y="2180779"/>
            <a:ext cx="2133600" cy="3113484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83969" y="2180779"/>
            <a:ext cx="134094" cy="3113484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6071" y="2180779"/>
            <a:ext cx="2133600" cy="3113484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76071" y="2180779"/>
            <a:ext cx="134094" cy="3113484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55969" y="2180779"/>
            <a:ext cx="2133600" cy="3113484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55969" y="2180779"/>
            <a:ext cx="134094" cy="3113484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1969" y="5465713"/>
            <a:ext cx="11216580" cy="1014859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1969" y="5465713"/>
            <a:ext cx="73075" cy="1014859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1490" y="6436965"/>
            <a:ext cx="10789890" cy="1905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277773" y="2372767"/>
            <a:ext cx="853380" cy="78864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61263" y="2420838"/>
            <a:ext cx="914400" cy="68580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69161" y="2352229"/>
            <a:ext cx="889992" cy="809179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584377" y="2352229"/>
            <a:ext cx="511969" cy="829717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58180" y="2400300"/>
            <a:ext cx="792361" cy="720030"/>
          </a:xfrm>
          <a:prstGeom prst="rect">
            <a:avLst/>
          </a:prstGeom>
        </p:spPr>
      </p:pic>
      <p:sp>
        <p:nvSpPr>
          <p:cNvPr id="24" name="SK-2-text-23"/>
          <p:cNvSpPr/>
          <p:nvPr/>
        </p:nvSpPr>
        <p:spPr>
          <a:xfrm>
            <a:off x="3997970" y="61615"/>
            <a:ext cx="419591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5" name="SK-2-text-24"/>
          <p:cNvSpPr/>
          <p:nvPr/>
        </p:nvSpPr>
        <p:spPr>
          <a:xfrm>
            <a:off x="451098" y="644575"/>
            <a:ext cx="79438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NG59 · Management Principles</a:t>
            </a:r>
            <a:endParaRPr lang="en-US" sz="1500" dirty="0"/>
          </a:p>
        </p:txBody>
      </p:sp>
      <p:sp>
        <p:nvSpPr>
          <p:cNvPr id="26" name="SK-2-text-25"/>
          <p:cNvSpPr/>
          <p:nvPr/>
        </p:nvSpPr>
        <p:spPr>
          <a:xfrm>
            <a:off x="463153" y="939403"/>
            <a:ext cx="11728847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NG59 Core Management Principles</a:t>
            </a:r>
            <a:endParaRPr lang="en-US" sz="3750" dirty="0"/>
          </a:p>
        </p:txBody>
      </p:sp>
      <p:sp>
        <p:nvSpPr>
          <p:cNvPr id="27" name="SK-2-text-26"/>
          <p:cNvSpPr/>
          <p:nvPr/>
        </p:nvSpPr>
        <p:spPr>
          <a:xfrm>
            <a:off x="451098" y="1741884"/>
            <a:ext cx="1174090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8E44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biopsychosocial approach to low back pain — what NICE actually says</a:t>
            </a:r>
            <a:endParaRPr lang="en-US" sz="1950" dirty="0"/>
          </a:p>
        </p:txBody>
      </p:sp>
      <p:sp>
        <p:nvSpPr>
          <p:cNvPr id="28" name="SK-2-text-27"/>
          <p:cNvSpPr/>
          <p:nvPr/>
        </p:nvSpPr>
        <p:spPr>
          <a:xfrm>
            <a:off x="792361" y="3298627"/>
            <a:ext cx="1524000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Reassure and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Empower</a:t>
            </a:r>
            <a:endParaRPr lang="en-US" sz="1800" dirty="0"/>
          </a:p>
        </p:txBody>
      </p:sp>
      <p:sp>
        <p:nvSpPr>
          <p:cNvPr id="29" name="SK-2-text-28"/>
          <p:cNvSpPr/>
          <p:nvPr/>
        </p:nvSpPr>
        <p:spPr>
          <a:xfrm>
            <a:off x="633859" y="3943350"/>
            <a:ext cx="1840855" cy="11452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positive language.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'ruptured disc'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'crumbly spine.'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Empower self-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management.</a:t>
            </a:r>
            <a:endParaRPr lang="en-US" sz="1500" dirty="0"/>
          </a:p>
        </p:txBody>
      </p:sp>
      <p:sp>
        <p:nvSpPr>
          <p:cNvPr id="30" name="SK-2-text-29"/>
          <p:cNvSpPr/>
          <p:nvPr/>
        </p:nvSpPr>
        <p:spPr>
          <a:xfrm>
            <a:off x="3011388" y="3298627"/>
            <a:ext cx="1670298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Advise Staying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Active</a:t>
            </a:r>
            <a:endParaRPr lang="en-US" sz="1800" dirty="0"/>
          </a:p>
        </p:txBody>
      </p:sp>
      <p:sp>
        <p:nvSpPr>
          <p:cNvPr id="31" name="SK-2-text-30"/>
          <p:cNvSpPr/>
          <p:nvPr/>
        </p:nvSpPr>
        <p:spPr>
          <a:xfrm>
            <a:off x="2974777" y="3943350"/>
            <a:ext cx="1755577" cy="11452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Strong evidence: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activity aids recovery.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Bed rest causes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debilitation and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delays rehabilitation.</a:t>
            </a:r>
            <a:endParaRPr lang="en-US" sz="1500" dirty="0"/>
          </a:p>
        </p:txBody>
      </p:sp>
      <p:sp>
        <p:nvSpPr>
          <p:cNvPr id="32" name="SK-2-text-31"/>
          <p:cNvSpPr/>
          <p:nvPr/>
        </p:nvSpPr>
        <p:spPr>
          <a:xfrm>
            <a:off x="5279082" y="3298627"/>
            <a:ext cx="168235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Advise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Bed Rest</a:t>
            </a:r>
            <a:endParaRPr lang="en-US" sz="1800" dirty="0"/>
          </a:p>
        </p:txBody>
      </p:sp>
      <p:sp>
        <p:nvSpPr>
          <p:cNvPr id="33" name="SK-2-text-32"/>
          <p:cNvSpPr/>
          <p:nvPr/>
        </p:nvSpPr>
        <p:spPr>
          <a:xfrm>
            <a:off x="5218063" y="3943350"/>
            <a:ext cx="1792188" cy="12138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RCTs: faster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recovery with activity.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RCTs: less sick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leave and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 disability.</a:t>
            </a:r>
            <a:endParaRPr lang="en-US" sz="1500" dirty="0"/>
          </a:p>
        </p:txBody>
      </p:sp>
      <p:sp>
        <p:nvSpPr>
          <p:cNvPr id="34" name="SK-2-text-33"/>
          <p:cNvSpPr/>
          <p:nvPr/>
        </p:nvSpPr>
        <p:spPr>
          <a:xfrm>
            <a:off x="7790557" y="3298627"/>
            <a:ext cx="123125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Return to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 Early</a:t>
            </a:r>
            <a:endParaRPr lang="en-US" sz="1800" dirty="0"/>
          </a:p>
        </p:txBody>
      </p:sp>
      <p:sp>
        <p:nvSpPr>
          <p:cNvPr id="35" name="SK-2-text-34"/>
          <p:cNvSpPr/>
          <p:nvPr/>
        </p:nvSpPr>
        <p:spPr>
          <a:xfrm>
            <a:off x="7583388" y="3943350"/>
            <a:ext cx="1670298" cy="9943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Does not need to be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pain-free first.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Longer absence =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 prognosis.</a:t>
            </a:r>
            <a:endParaRPr lang="en-US" sz="1500" dirty="0"/>
          </a:p>
        </p:txBody>
      </p:sp>
      <p:sp>
        <p:nvSpPr>
          <p:cNvPr id="36" name="SK-2-text-35"/>
          <p:cNvSpPr/>
          <p:nvPr/>
        </p:nvSpPr>
        <p:spPr>
          <a:xfrm>
            <a:off x="9936361" y="3298627"/>
            <a:ext cx="153605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the STarT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 Tool</a:t>
            </a:r>
            <a:endParaRPr lang="en-US" sz="1800" dirty="0"/>
          </a:p>
        </p:txBody>
      </p:sp>
      <p:sp>
        <p:nvSpPr>
          <p:cNvPr id="37" name="SK-2-text-36"/>
          <p:cNvSpPr/>
          <p:nvPr/>
        </p:nvSpPr>
        <p:spPr>
          <a:xfrm>
            <a:off x="9838879" y="3943350"/>
            <a:ext cx="1718965" cy="1179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Stratify risk to direct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intensity of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management.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/ medium / high</a:t>
            </a:r>
            <a:endParaRPr lang="en-US" sz="1500" dirty="0"/>
          </a:p>
          <a:p>
            <a:pPr marL="0" indent="0" algn="ctr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pathways.</a:t>
            </a:r>
            <a:endParaRPr lang="en-US" sz="1500" dirty="0"/>
          </a:p>
        </p:txBody>
      </p:sp>
      <p:sp>
        <p:nvSpPr>
          <p:cNvPr id="38" name="SK-2-text-37"/>
          <p:cNvSpPr/>
          <p:nvPr/>
        </p:nvSpPr>
        <p:spPr>
          <a:xfrm>
            <a:off x="682675" y="5527477"/>
            <a:ext cx="785050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Key NICE NG59 Message:</a:t>
            </a:r>
            <a:endParaRPr lang="en-US" sz="1950" dirty="0"/>
          </a:p>
        </p:txBody>
      </p:sp>
      <p:sp>
        <p:nvSpPr>
          <p:cNvPr id="39" name="SK-2-text-38"/>
          <p:cNvSpPr/>
          <p:nvPr/>
        </p:nvSpPr>
        <p:spPr>
          <a:xfrm>
            <a:off x="682675" y="5836146"/>
            <a:ext cx="9875490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"Tailor education and information to the individual. The goal is to support the patient in active self-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— not passive treatment."</a:t>
            </a:r>
            <a:endParaRPr lang="en-US" sz="1800" dirty="0"/>
          </a:p>
        </p:txBody>
      </p:sp>
      <p:sp>
        <p:nvSpPr>
          <p:cNvPr id="40" name="SK-2-text-39"/>
          <p:cNvSpPr/>
          <p:nvPr/>
        </p:nvSpPr>
        <p:spPr>
          <a:xfrm>
            <a:off x="158353" y="6638479"/>
            <a:ext cx="1203364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NICE NG59 (updated Dec 2020)</a:t>
            </a:r>
            <a:endParaRPr lang="en-US" sz="1200" dirty="0"/>
          </a:p>
        </p:txBody>
      </p:sp>
      <p:sp>
        <p:nvSpPr>
          <p:cNvPr id="41" name="SK-2-text-40"/>
          <p:cNvSpPr/>
          <p:nvPr/>
        </p:nvSpPr>
        <p:spPr>
          <a:xfrm>
            <a:off x="11054953" y="6638479"/>
            <a:ext cx="95398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 of 10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63438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514350"/>
            <a:ext cx="1865263" cy="294829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293465"/>
            <a:ext cx="4303663" cy="1905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700659"/>
            <a:ext cx="9741396" cy="1625203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1700659"/>
            <a:ext cx="207169" cy="1625203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76838" y="1954411"/>
            <a:ext cx="9525" cy="1097161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" y="3415159"/>
            <a:ext cx="9741396" cy="140583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800" y="3415159"/>
            <a:ext cx="207169" cy="140583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" y="4903440"/>
            <a:ext cx="9741396" cy="157728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4800" y="4903440"/>
            <a:ext cx="207169" cy="157728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47630" y="5349180"/>
            <a:ext cx="9525" cy="925711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07067" y="4217640"/>
            <a:ext cx="1840855" cy="2338536"/>
          </a:xfrm>
          <a:prstGeom prst="rect">
            <a:avLst/>
          </a:prstGeom>
        </p:spPr>
      </p:pic>
      <p:sp>
        <p:nvSpPr>
          <p:cNvPr id="16" name="SK-3-text-15"/>
          <p:cNvSpPr/>
          <p:nvPr/>
        </p:nvSpPr>
        <p:spPr>
          <a:xfrm>
            <a:off x="4242792" y="89148"/>
            <a:ext cx="75485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17" name="SK-3-text-16"/>
          <p:cNvSpPr/>
          <p:nvPr/>
        </p:nvSpPr>
        <p:spPr>
          <a:xfrm>
            <a:off x="426690" y="562273"/>
            <a:ext cx="47444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NG59 • BNF 2025</a:t>
            </a:r>
            <a:endParaRPr lang="en-US" sz="1275" dirty="0"/>
          </a:p>
        </p:txBody>
      </p:sp>
      <p:sp>
        <p:nvSpPr>
          <p:cNvPr id="18" name="SK-3-text-17"/>
          <p:cNvSpPr/>
          <p:nvPr/>
        </p:nvSpPr>
        <p:spPr>
          <a:xfrm>
            <a:off x="353467" y="822871"/>
            <a:ext cx="1183853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Pharmacological Management of Low Back Pain</a:t>
            </a:r>
            <a:endParaRPr lang="en-US" sz="3000" dirty="0"/>
          </a:p>
        </p:txBody>
      </p:sp>
      <p:sp>
        <p:nvSpPr>
          <p:cNvPr id="19" name="SK-3-text-18"/>
          <p:cNvSpPr/>
          <p:nvPr/>
        </p:nvSpPr>
        <p:spPr>
          <a:xfrm>
            <a:off x="353467" y="1405830"/>
            <a:ext cx="118385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868E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prescribing • Dose guidance • What NOT to prescribe</a:t>
            </a:r>
            <a:endParaRPr lang="en-US" sz="1650" dirty="0"/>
          </a:p>
        </p:txBody>
      </p:sp>
      <p:sp>
        <p:nvSpPr>
          <p:cNvPr id="20" name="SK-3-text-19"/>
          <p:cNvSpPr/>
          <p:nvPr/>
        </p:nvSpPr>
        <p:spPr>
          <a:xfrm>
            <a:off x="670471" y="1789807"/>
            <a:ext cx="36728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 — FIRST-LINE</a:t>
            </a:r>
            <a:endParaRPr lang="en-US" sz="1200" dirty="0"/>
          </a:p>
        </p:txBody>
      </p:sp>
      <p:sp>
        <p:nvSpPr>
          <p:cNvPr id="21" name="SK-3-text-20"/>
          <p:cNvSpPr/>
          <p:nvPr/>
        </p:nvSpPr>
        <p:spPr>
          <a:xfrm>
            <a:off x="670471" y="1988790"/>
            <a:ext cx="2609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NSAIDs</a:t>
            </a:r>
            <a:endParaRPr lang="en-US" sz="1500" dirty="0"/>
          </a:p>
        </p:txBody>
      </p:sp>
      <p:sp>
        <p:nvSpPr>
          <p:cNvPr id="22" name="SK-3-text-21"/>
          <p:cNvSpPr/>
          <p:nvPr/>
        </p:nvSpPr>
        <p:spPr>
          <a:xfrm>
            <a:off x="670471" y="2269927"/>
            <a:ext cx="22707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Prescribing:</a:t>
            </a:r>
            <a:endParaRPr lang="en-US" sz="1200" dirty="0"/>
          </a:p>
        </p:txBody>
      </p:sp>
      <p:sp>
        <p:nvSpPr>
          <p:cNvPr id="23" name="SK-3-text-22"/>
          <p:cNvSpPr/>
          <p:nvPr/>
        </p:nvSpPr>
        <p:spPr>
          <a:xfrm>
            <a:off x="670471" y="2468761"/>
            <a:ext cx="813435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Ibuprofen 400mg three times daily with food</a:t>
            </a:r>
            <a:endParaRPr lang="en-US" sz="1125" dirty="0"/>
          </a:p>
        </p:txBody>
      </p:sp>
      <p:sp>
        <p:nvSpPr>
          <p:cNvPr id="24" name="SK-3-text-23"/>
          <p:cNvSpPr/>
          <p:nvPr/>
        </p:nvSpPr>
        <p:spPr>
          <a:xfrm>
            <a:off x="670471" y="2660898"/>
            <a:ext cx="7620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Naproxen 500mg twice daily (alternative)</a:t>
            </a:r>
            <a:endParaRPr lang="en-US" sz="1125" dirty="0"/>
          </a:p>
        </p:txBody>
      </p:sp>
      <p:sp>
        <p:nvSpPr>
          <p:cNvPr id="25" name="SK-3-text-24"/>
          <p:cNvSpPr/>
          <p:nvPr/>
        </p:nvSpPr>
        <p:spPr>
          <a:xfrm>
            <a:off x="670471" y="2866579"/>
            <a:ext cx="83058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Lowest effective dose • Shortest possible time</a:t>
            </a:r>
            <a:endParaRPr lang="en-US" sz="1125" dirty="0"/>
          </a:p>
        </p:txBody>
      </p:sp>
      <p:sp>
        <p:nvSpPr>
          <p:cNvPr id="26" name="SK-3-text-25"/>
          <p:cNvSpPr/>
          <p:nvPr/>
        </p:nvSpPr>
        <p:spPr>
          <a:xfrm>
            <a:off x="670471" y="3127177"/>
            <a:ext cx="963549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868E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clear evidence any NSAID is superior to another (NICE NG59).</a:t>
            </a:r>
            <a:endParaRPr lang="en-US" sz="975" dirty="0"/>
          </a:p>
        </p:txBody>
      </p:sp>
      <p:sp>
        <p:nvSpPr>
          <p:cNvPr id="27" name="SK-3-text-26"/>
          <p:cNvSpPr/>
          <p:nvPr/>
        </p:nvSpPr>
        <p:spPr>
          <a:xfrm>
            <a:off x="5510659" y="1968103"/>
            <a:ext cx="31851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Gastroprotection:</a:t>
            </a:r>
            <a:endParaRPr lang="en-US" sz="1200" dirty="0"/>
          </a:p>
        </p:txBody>
      </p:sp>
      <p:sp>
        <p:nvSpPr>
          <p:cNvPr id="28" name="SK-3-text-27"/>
          <p:cNvSpPr/>
          <p:nvPr/>
        </p:nvSpPr>
        <p:spPr>
          <a:xfrm>
            <a:off x="5510659" y="2167086"/>
            <a:ext cx="64770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Add omeprazole 20mg once daily if:</a:t>
            </a:r>
            <a:endParaRPr lang="en-US" sz="1125" dirty="0"/>
          </a:p>
        </p:txBody>
      </p:sp>
      <p:sp>
        <p:nvSpPr>
          <p:cNvPr id="29" name="SK-3-text-28"/>
          <p:cNvSpPr/>
          <p:nvPr/>
        </p:nvSpPr>
        <p:spPr>
          <a:xfrm>
            <a:off x="5693569" y="2359075"/>
            <a:ext cx="2533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Age over 45</a:t>
            </a:r>
            <a:endParaRPr lang="en-US" sz="1125" dirty="0"/>
          </a:p>
        </p:txBody>
      </p:sp>
      <p:sp>
        <p:nvSpPr>
          <p:cNvPr id="30" name="SK-3-text-29"/>
          <p:cNvSpPr/>
          <p:nvPr/>
        </p:nvSpPr>
        <p:spPr>
          <a:xfrm>
            <a:off x="5693569" y="2537371"/>
            <a:ext cx="57340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History of peptic ulcer disease</a:t>
            </a:r>
            <a:endParaRPr lang="en-US" sz="1125" dirty="0"/>
          </a:p>
        </p:txBody>
      </p:sp>
      <p:sp>
        <p:nvSpPr>
          <p:cNvPr id="31" name="SK-3-text-30"/>
          <p:cNvSpPr/>
          <p:nvPr/>
        </p:nvSpPr>
        <p:spPr>
          <a:xfrm>
            <a:off x="5693569" y="2715667"/>
            <a:ext cx="60769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Co-prescribed aspirin or steroids</a:t>
            </a:r>
            <a:endParaRPr lang="en-US" sz="1125" dirty="0"/>
          </a:p>
        </p:txBody>
      </p:sp>
      <p:sp>
        <p:nvSpPr>
          <p:cNvPr id="32" name="SK-3-text-31"/>
          <p:cNvSpPr/>
          <p:nvPr/>
        </p:nvSpPr>
        <p:spPr>
          <a:xfrm>
            <a:off x="5522863" y="2921496"/>
            <a:ext cx="666913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Monitor BP and renal function in at-risk patients</a:t>
            </a:r>
            <a:endParaRPr lang="en-US" sz="1125" dirty="0"/>
          </a:p>
        </p:txBody>
      </p:sp>
      <p:sp>
        <p:nvSpPr>
          <p:cNvPr id="33" name="SK-3-text-32"/>
          <p:cNvSpPr/>
          <p:nvPr/>
        </p:nvSpPr>
        <p:spPr>
          <a:xfrm>
            <a:off x="670471" y="3456384"/>
            <a:ext cx="27584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DO NOT OFFER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670471" y="3668911"/>
            <a:ext cx="890587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Paracetamol Alone — Not Recommended</a:t>
            </a:r>
            <a:endParaRPr lang="en-US" sz="1650" dirty="0"/>
          </a:p>
        </p:txBody>
      </p:sp>
      <p:sp>
        <p:nvSpPr>
          <p:cNvPr id="35" name="SK-3-text-34"/>
          <p:cNvSpPr/>
          <p:nvPr/>
        </p:nvSpPr>
        <p:spPr>
          <a:xfrm>
            <a:off x="670471" y="3936355"/>
            <a:ext cx="102298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 NG59: Do NOT offer paracetamol monotherapy for low back pain</a:t>
            </a:r>
            <a:endParaRPr lang="en-US" sz="975" dirty="0"/>
          </a:p>
        </p:txBody>
      </p:sp>
      <p:sp>
        <p:nvSpPr>
          <p:cNvPr id="36" name="SK-3-text-35"/>
          <p:cNvSpPr/>
          <p:nvPr/>
        </p:nvSpPr>
        <p:spPr>
          <a:xfrm>
            <a:off x="670471" y="4107805"/>
            <a:ext cx="107746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placebo-controlled RCT evidence supporting paracetamol in acute LBP</a:t>
            </a:r>
            <a:endParaRPr lang="en-US" sz="975" dirty="0"/>
          </a:p>
        </p:txBody>
      </p:sp>
      <p:sp>
        <p:nvSpPr>
          <p:cNvPr id="37" name="SK-3-text-36"/>
          <p:cNvSpPr/>
          <p:nvPr/>
        </p:nvSpPr>
        <p:spPr>
          <a:xfrm>
            <a:off x="670471" y="4272409"/>
            <a:ext cx="11521529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May be used as an adjunct alongside NSAIDs — but NOT as standalone first-line treatment</a:t>
            </a:r>
            <a:endParaRPr lang="en-US" sz="975" dirty="0"/>
          </a:p>
        </p:txBody>
      </p:sp>
      <p:sp>
        <p:nvSpPr>
          <p:cNvPr id="38" name="SK-3-text-37"/>
          <p:cNvSpPr/>
          <p:nvPr/>
        </p:nvSpPr>
        <p:spPr>
          <a:xfrm>
            <a:off x="670471" y="4430167"/>
            <a:ext cx="110718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Previous stepwise ladder (paracetamol → NSAIDs) is now outdated guidance</a:t>
            </a:r>
            <a:endParaRPr lang="en-US" sz="975" dirty="0"/>
          </a:p>
        </p:txBody>
      </p:sp>
      <p:sp>
        <p:nvSpPr>
          <p:cNvPr id="39" name="SK-3-text-38"/>
          <p:cNvSpPr/>
          <p:nvPr/>
        </p:nvSpPr>
        <p:spPr>
          <a:xfrm>
            <a:off x="670471" y="4635996"/>
            <a:ext cx="1152152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868E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Paracetamol alone is no longer first-line for LBP — NICE NG59 (updated Dec 2020).</a:t>
            </a:r>
            <a:endParaRPr lang="en-US" sz="975" dirty="0"/>
          </a:p>
        </p:txBody>
      </p:sp>
      <p:sp>
        <p:nvSpPr>
          <p:cNvPr id="40" name="SK-3-text-39"/>
          <p:cNvSpPr/>
          <p:nvPr/>
        </p:nvSpPr>
        <p:spPr>
          <a:xfrm>
            <a:off x="670471" y="4965055"/>
            <a:ext cx="53187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 — RESTRICTED USE ONLY</a:t>
            </a:r>
            <a:endParaRPr lang="en-US" sz="1200" dirty="0"/>
          </a:p>
        </p:txBody>
      </p:sp>
      <p:sp>
        <p:nvSpPr>
          <p:cNvPr id="41" name="SK-3-text-40"/>
          <p:cNvSpPr/>
          <p:nvPr/>
        </p:nvSpPr>
        <p:spPr>
          <a:xfrm>
            <a:off x="670471" y="5150346"/>
            <a:ext cx="115215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Weak Opioids — Only if NSAIDs Contraindicated or Ineffective</a:t>
            </a:r>
            <a:endParaRPr lang="en-US" sz="1650" dirty="0"/>
          </a:p>
        </p:txBody>
      </p:sp>
      <p:sp>
        <p:nvSpPr>
          <p:cNvPr id="42" name="SK-3-text-41"/>
          <p:cNvSpPr/>
          <p:nvPr/>
        </p:nvSpPr>
        <p:spPr>
          <a:xfrm>
            <a:off x="670471" y="5410944"/>
            <a:ext cx="279654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consider:</a:t>
            </a:r>
            <a:endParaRPr lang="en-US" sz="1050" dirty="0"/>
          </a:p>
        </p:txBody>
      </p:sp>
      <p:sp>
        <p:nvSpPr>
          <p:cNvPr id="43" name="SK-3-text-42"/>
          <p:cNvSpPr/>
          <p:nvPr/>
        </p:nvSpPr>
        <p:spPr>
          <a:xfrm>
            <a:off x="670471" y="5596086"/>
            <a:ext cx="349377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NSAID contraindicated</a:t>
            </a:r>
            <a:endParaRPr lang="en-US" sz="975" dirty="0"/>
          </a:p>
        </p:txBody>
      </p:sp>
      <p:sp>
        <p:nvSpPr>
          <p:cNvPr id="44" name="SK-3-text-43"/>
          <p:cNvSpPr/>
          <p:nvPr/>
        </p:nvSpPr>
        <p:spPr>
          <a:xfrm>
            <a:off x="670471" y="5746998"/>
            <a:ext cx="3196590" cy="1096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NSAID not tolerated</a:t>
            </a:r>
            <a:endParaRPr lang="en-US" sz="975" dirty="0"/>
          </a:p>
        </p:txBody>
      </p:sp>
      <p:sp>
        <p:nvSpPr>
          <p:cNvPr id="45" name="SK-3-text-44"/>
          <p:cNvSpPr/>
          <p:nvPr/>
        </p:nvSpPr>
        <p:spPr>
          <a:xfrm>
            <a:off x="670471" y="5890915"/>
            <a:ext cx="601980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NSAID ineffective after adequate trial</a:t>
            </a:r>
            <a:endParaRPr lang="en-US" sz="975" dirty="0"/>
          </a:p>
        </p:txBody>
      </p:sp>
      <p:sp>
        <p:nvSpPr>
          <p:cNvPr id="46" name="SK-3-text-45"/>
          <p:cNvSpPr/>
          <p:nvPr/>
        </p:nvSpPr>
        <p:spPr>
          <a:xfrm>
            <a:off x="670471" y="6048673"/>
            <a:ext cx="423672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Short-term acute pain only</a:t>
            </a:r>
            <a:endParaRPr lang="en-US" sz="975" dirty="0"/>
          </a:p>
        </p:txBody>
      </p:sp>
      <p:sp>
        <p:nvSpPr>
          <p:cNvPr id="47" name="SK-3-text-46"/>
          <p:cNvSpPr/>
          <p:nvPr/>
        </p:nvSpPr>
        <p:spPr>
          <a:xfrm>
            <a:off x="670471" y="6281886"/>
            <a:ext cx="11521529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868E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factors for opioid misuse: FH substance use, personal history of misuse, psychological vulnerability, age 16–45.</a:t>
            </a:r>
            <a:endParaRPr lang="en-US" sz="975" dirty="0"/>
          </a:p>
        </p:txBody>
      </p:sp>
      <p:sp>
        <p:nvSpPr>
          <p:cNvPr id="48" name="SK-3-text-47"/>
          <p:cNvSpPr/>
          <p:nvPr/>
        </p:nvSpPr>
        <p:spPr>
          <a:xfrm>
            <a:off x="5157192" y="5410944"/>
            <a:ext cx="295656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and cautions:</a:t>
            </a:r>
            <a:endParaRPr lang="en-US" sz="1050" dirty="0"/>
          </a:p>
        </p:txBody>
      </p:sp>
      <p:sp>
        <p:nvSpPr>
          <p:cNvPr id="49" name="SK-3-text-48"/>
          <p:cNvSpPr/>
          <p:nvPr/>
        </p:nvSpPr>
        <p:spPr>
          <a:xfrm>
            <a:off x="5157192" y="5561707"/>
            <a:ext cx="7034808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Co-codamol 8/500 — two tablets four times daily</a:t>
            </a:r>
            <a:endParaRPr lang="en-US" sz="975" dirty="0"/>
          </a:p>
        </p:txBody>
      </p:sp>
      <p:sp>
        <p:nvSpPr>
          <p:cNvPr id="50" name="SK-3-text-49"/>
          <p:cNvSpPr/>
          <p:nvPr/>
        </p:nvSpPr>
        <p:spPr>
          <a:xfrm>
            <a:off x="5157192" y="5712619"/>
            <a:ext cx="7034808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Short-term use only • Do not continue routinely</a:t>
            </a:r>
            <a:endParaRPr lang="en-US" sz="975" dirty="0"/>
          </a:p>
        </p:txBody>
      </p:sp>
      <p:sp>
        <p:nvSpPr>
          <p:cNvPr id="51" name="SK-3-text-50"/>
          <p:cNvSpPr/>
          <p:nvPr/>
        </p:nvSpPr>
        <p:spPr>
          <a:xfrm>
            <a:off x="5157192" y="5849838"/>
            <a:ext cx="7034808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 NOT offer opioids for chronic low back pain</a:t>
            </a:r>
            <a:endParaRPr lang="en-US" sz="975" dirty="0"/>
          </a:p>
        </p:txBody>
      </p:sp>
      <p:sp>
        <p:nvSpPr>
          <p:cNvPr id="52" name="SK-3-text-51"/>
          <p:cNvSpPr/>
          <p:nvPr/>
        </p:nvSpPr>
        <p:spPr>
          <a:xfrm>
            <a:off x="5157192" y="5986909"/>
            <a:ext cx="646557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Apply Opioid Risk Tool before prescribing</a:t>
            </a:r>
            <a:endParaRPr lang="en-US" sz="975" dirty="0"/>
          </a:p>
        </p:txBody>
      </p:sp>
      <p:sp>
        <p:nvSpPr>
          <p:cNvPr id="53" name="SK-3-text-52"/>
          <p:cNvSpPr/>
          <p:nvPr/>
        </p:nvSpPr>
        <p:spPr>
          <a:xfrm>
            <a:off x="5157192" y="6130975"/>
            <a:ext cx="7034808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Prescribe at regular scheduled intervals — never PRN</a:t>
            </a:r>
            <a:endParaRPr lang="en-US" sz="975" dirty="0"/>
          </a:p>
        </p:txBody>
      </p:sp>
      <p:sp>
        <p:nvSpPr>
          <p:cNvPr id="54" name="SK-3-text-53"/>
          <p:cNvSpPr/>
          <p:nvPr/>
        </p:nvSpPr>
        <p:spPr>
          <a:xfrm>
            <a:off x="341263" y="6624786"/>
            <a:ext cx="81838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www.bradfordvts.co.uk • June 2026</a:t>
            </a:r>
            <a:endParaRPr lang="en-US" sz="1050" dirty="0"/>
          </a:p>
        </p:txBody>
      </p:sp>
      <p:sp>
        <p:nvSpPr>
          <p:cNvPr id="55" name="SK-3-text-54"/>
          <p:cNvSpPr/>
          <p:nvPr/>
        </p:nvSpPr>
        <p:spPr>
          <a:xfrm>
            <a:off x="10375255" y="6624786"/>
            <a:ext cx="1816745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 of 10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53336"/>
            <a:ext cx="12192000" cy="40451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98" y="1337221"/>
            <a:ext cx="2560290" cy="6161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098" y="1810494"/>
            <a:ext cx="7924800" cy="3648373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1878955"/>
            <a:ext cx="7729686" cy="425053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094" y="3218408"/>
            <a:ext cx="7924805" cy="16441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094" y="3849291"/>
            <a:ext cx="7924805" cy="16441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094" y="4480322"/>
            <a:ext cx="7924805" cy="16441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098" y="5054203"/>
            <a:ext cx="7924800" cy="260598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04957" y="1810494"/>
            <a:ext cx="3035796" cy="3648373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07475" y="1810494"/>
            <a:ext cx="109686" cy="3648373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1098" y="5596085"/>
            <a:ext cx="11289655" cy="836563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1098" y="5596086"/>
            <a:ext cx="132254" cy="84341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41569" y="3182094"/>
            <a:ext cx="365671" cy="133037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3394621"/>
            <a:ext cx="426690" cy="363438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5192" y="2571750"/>
            <a:ext cx="451098" cy="438894"/>
          </a:xfrm>
          <a:prstGeom prst="rect">
            <a:avLst/>
          </a:prstGeom>
        </p:spPr>
      </p:pic>
      <p:sp>
        <p:nvSpPr>
          <p:cNvPr id="19" name="SK-4-text-18"/>
          <p:cNvSpPr/>
          <p:nvPr/>
        </p:nvSpPr>
        <p:spPr>
          <a:xfrm>
            <a:off x="4401294" y="61615"/>
            <a:ext cx="694467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20" name="SK-4-text-19"/>
          <p:cNvSpPr/>
          <p:nvPr/>
        </p:nvSpPr>
        <p:spPr>
          <a:xfrm>
            <a:off x="402282" y="596503"/>
            <a:ext cx="117897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OF 10 · SCIATICA &amp; NEUROPATHIC PAIN</a:t>
            </a:r>
            <a:endParaRPr lang="en-US" sz="1650" dirty="0"/>
          </a:p>
        </p:txBody>
      </p:sp>
      <p:sp>
        <p:nvSpPr>
          <p:cNvPr id="21" name="SK-4-text-20"/>
          <p:cNvSpPr/>
          <p:nvPr/>
        </p:nvSpPr>
        <p:spPr>
          <a:xfrm>
            <a:off x="438894" y="898327"/>
            <a:ext cx="1175310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Sciatica and Neuropathic Pain</a:t>
            </a:r>
            <a:endParaRPr lang="en-US" sz="3300" dirty="0"/>
          </a:p>
        </p:txBody>
      </p:sp>
      <p:sp>
        <p:nvSpPr>
          <p:cNvPr id="22" name="SK-4-text-21"/>
          <p:cNvSpPr/>
          <p:nvPr/>
        </p:nvSpPr>
        <p:spPr>
          <a:xfrm>
            <a:off x="646063" y="1975098"/>
            <a:ext cx="752094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DO NOT OFFER for Sciatica</a:t>
            </a:r>
            <a:endParaRPr lang="en-US" sz="1800" dirty="0"/>
          </a:p>
        </p:txBody>
      </p:sp>
      <p:sp>
        <p:nvSpPr>
          <p:cNvPr id="23" name="SK-4-text-22"/>
          <p:cNvSpPr/>
          <p:nvPr/>
        </p:nvSpPr>
        <p:spPr>
          <a:xfrm>
            <a:off x="1121569" y="2564755"/>
            <a:ext cx="36252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Gabapentinoids</a:t>
            </a:r>
            <a:endParaRPr lang="en-US" sz="1650" dirty="0"/>
          </a:p>
        </p:txBody>
      </p:sp>
      <p:sp>
        <p:nvSpPr>
          <p:cNvPr id="24" name="SK-4-text-23"/>
          <p:cNvSpPr/>
          <p:nvPr/>
        </p:nvSpPr>
        <p:spPr>
          <a:xfrm>
            <a:off x="1133773" y="2818507"/>
            <a:ext cx="52292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(gabapentin · pregabalin)</a:t>
            </a:r>
            <a:endParaRPr lang="en-US" sz="1350" dirty="0"/>
          </a:p>
        </p:txBody>
      </p:sp>
      <p:sp>
        <p:nvSpPr>
          <p:cNvPr id="25" name="SK-4-text-24"/>
          <p:cNvSpPr/>
          <p:nvPr/>
        </p:nvSpPr>
        <p:spPr>
          <a:xfrm>
            <a:off x="3279577" y="2455069"/>
            <a:ext cx="89124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evidence of benefit in sciatica — evidence of harm.</a:t>
            </a:r>
            <a:endParaRPr lang="en-US" sz="1350" dirty="0"/>
          </a:p>
        </p:txBody>
      </p:sp>
      <p:sp>
        <p:nvSpPr>
          <p:cNvPr id="26" name="SK-4-text-25"/>
          <p:cNvSpPr/>
          <p:nvPr/>
        </p:nvSpPr>
        <p:spPr>
          <a:xfrm>
            <a:off x="3291780" y="2701975"/>
            <a:ext cx="501089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Reclassified as Class C Controlled Drugs (abuse and dependence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risk). Prescribing is now a clinical governance issue.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1133773" y="3353544"/>
            <a:ext cx="38766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Benzodiazepines</a:t>
            </a:r>
            <a:endParaRPr lang="en-US" sz="1650" dirty="0"/>
          </a:p>
        </p:txBody>
      </p:sp>
      <p:sp>
        <p:nvSpPr>
          <p:cNvPr id="28" name="SK-4-text-27"/>
          <p:cNvSpPr/>
          <p:nvPr/>
        </p:nvSpPr>
        <p:spPr>
          <a:xfrm>
            <a:off x="1133773" y="3607296"/>
            <a:ext cx="31718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(e.g. diazepam)</a:t>
            </a:r>
            <a:endParaRPr lang="en-US" sz="1350" dirty="0"/>
          </a:p>
        </p:txBody>
      </p:sp>
      <p:sp>
        <p:nvSpPr>
          <p:cNvPr id="29" name="SK-4-text-28"/>
          <p:cNvSpPr/>
          <p:nvPr/>
        </p:nvSpPr>
        <p:spPr>
          <a:xfrm>
            <a:off x="3279577" y="3353544"/>
            <a:ext cx="462066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benefit demonstrated in sciatica. Evidence of harm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dependency risk. Not recommended by NICE NG59.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1133773" y="4032498"/>
            <a:ext cx="513397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Corticosteroids</a:t>
            </a:r>
            <a:endParaRPr lang="en-US" sz="1650" dirty="0"/>
          </a:p>
        </p:txBody>
      </p:sp>
      <p:sp>
        <p:nvSpPr>
          <p:cNvPr id="31" name="SK-4-text-30"/>
          <p:cNvSpPr/>
          <p:nvPr/>
        </p:nvSpPr>
        <p:spPr>
          <a:xfrm>
            <a:off x="3279577" y="4032498"/>
            <a:ext cx="89124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benefit in pain or function for sciatica. Not recommended.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1133773" y="4478238"/>
            <a:ext cx="18649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Opioids</a:t>
            </a:r>
            <a:endParaRPr lang="en-US" sz="1650" dirty="0"/>
          </a:p>
        </p:txBody>
      </p:sp>
      <p:sp>
        <p:nvSpPr>
          <p:cNvPr id="33" name="SK-4-text-32"/>
          <p:cNvSpPr/>
          <p:nvPr/>
        </p:nvSpPr>
        <p:spPr>
          <a:xfrm>
            <a:off x="1133773" y="4731990"/>
            <a:ext cx="37890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(chronic sciatica)</a:t>
            </a:r>
            <a:endParaRPr lang="en-US" sz="1350" dirty="0"/>
          </a:p>
        </p:txBody>
      </p:sp>
      <p:sp>
        <p:nvSpPr>
          <p:cNvPr id="34" name="SK-4-text-33"/>
          <p:cNvSpPr/>
          <p:nvPr/>
        </p:nvSpPr>
        <p:spPr>
          <a:xfrm>
            <a:off x="3279577" y="4478238"/>
            <a:ext cx="470609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evidence of benefit. Significant long-term harms. Do not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for chronic presentations.</a:t>
            </a:r>
            <a:endParaRPr lang="en-US" sz="1350" dirty="0"/>
          </a:p>
        </p:txBody>
      </p:sp>
      <p:sp>
        <p:nvSpPr>
          <p:cNvPr id="35" name="SK-4-text-34"/>
          <p:cNvSpPr/>
          <p:nvPr/>
        </p:nvSpPr>
        <p:spPr>
          <a:xfrm>
            <a:off x="572988" y="5122813"/>
            <a:ext cx="116190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a patient is already taking these: explain risks, discuss planned withdrawal as shared decision-making.</a:t>
            </a:r>
            <a:endParaRPr lang="en-US" sz="1350" dirty="0"/>
          </a:p>
        </p:txBody>
      </p:sp>
      <p:sp>
        <p:nvSpPr>
          <p:cNvPr id="36" name="SK-4-text-35"/>
          <p:cNvSpPr/>
          <p:nvPr/>
        </p:nvSpPr>
        <p:spPr>
          <a:xfrm>
            <a:off x="8826996" y="1981944"/>
            <a:ext cx="336500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Consider for Sciatica</a:t>
            </a:r>
            <a:endParaRPr lang="en-US" sz="1800" dirty="0"/>
          </a:p>
        </p:txBody>
      </p:sp>
      <p:sp>
        <p:nvSpPr>
          <p:cNvPr id="37" name="SK-4-text-36"/>
          <p:cNvSpPr/>
          <p:nvPr/>
        </p:nvSpPr>
        <p:spPr>
          <a:xfrm>
            <a:off x="9168259" y="2496294"/>
            <a:ext cx="30237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Epidural Injection</a:t>
            </a:r>
            <a:endParaRPr lang="en-US" sz="1650" dirty="0"/>
          </a:p>
        </p:txBody>
      </p:sp>
      <p:sp>
        <p:nvSpPr>
          <p:cNvPr id="38" name="SK-4-text-37"/>
          <p:cNvSpPr/>
          <p:nvPr/>
        </p:nvSpPr>
        <p:spPr>
          <a:xfrm>
            <a:off x="9168259" y="2770584"/>
            <a:ext cx="30237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Local anaesthetic + steroid</a:t>
            </a:r>
            <a:endParaRPr lang="en-US" sz="1425" dirty="0"/>
          </a:p>
        </p:txBody>
      </p:sp>
      <p:sp>
        <p:nvSpPr>
          <p:cNvPr id="39" name="SK-4-text-38"/>
          <p:cNvSpPr/>
          <p:nvPr/>
        </p:nvSpPr>
        <p:spPr>
          <a:xfrm>
            <a:off x="9168259" y="3106638"/>
            <a:ext cx="232856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consider: Acute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sciatica only</a:t>
            </a:r>
            <a:endParaRPr lang="en-US" sz="1350" dirty="0"/>
          </a:p>
        </p:txBody>
      </p:sp>
      <p:sp>
        <p:nvSpPr>
          <p:cNvPr id="40" name="SK-4-text-39"/>
          <p:cNvSpPr/>
          <p:nvPr/>
        </p:nvSpPr>
        <p:spPr>
          <a:xfrm>
            <a:off x="9168259" y="3689598"/>
            <a:ext cx="30237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appropriate for:</a:t>
            </a:r>
            <a:endParaRPr lang="en-US" sz="1425" dirty="0"/>
          </a:p>
        </p:txBody>
      </p:sp>
      <p:sp>
        <p:nvSpPr>
          <p:cNvPr id="41" name="SK-4-text-40"/>
          <p:cNvSpPr/>
          <p:nvPr/>
        </p:nvSpPr>
        <p:spPr>
          <a:xfrm>
            <a:off x="9168259" y="3929509"/>
            <a:ext cx="232856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Neurogenic claudication from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 spinal canal stenosis</a:t>
            </a:r>
            <a:endParaRPr lang="en-US" sz="1350" dirty="0"/>
          </a:p>
        </p:txBody>
      </p:sp>
      <p:sp>
        <p:nvSpPr>
          <p:cNvPr id="42" name="SK-4-text-41"/>
          <p:cNvSpPr/>
          <p:nvPr/>
        </p:nvSpPr>
        <p:spPr>
          <a:xfrm>
            <a:off x="9168259" y="4553694"/>
            <a:ext cx="229195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appropriate for: Chronic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sciatica or non-specific LBP</a:t>
            </a:r>
            <a:endParaRPr lang="en-US" sz="1350" dirty="0"/>
          </a:p>
        </p:txBody>
      </p:sp>
      <p:sp>
        <p:nvSpPr>
          <p:cNvPr id="43" name="SK-4-text-42"/>
          <p:cNvSpPr/>
          <p:nvPr/>
        </p:nvSpPr>
        <p:spPr>
          <a:xfrm>
            <a:off x="670471" y="5644009"/>
            <a:ext cx="1152152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Gabapentinoid Reclassification — Class C Controlled Drug (2019)</a:t>
            </a:r>
            <a:endParaRPr lang="en-US" sz="1650" dirty="0"/>
          </a:p>
        </p:txBody>
      </p:sp>
      <p:sp>
        <p:nvSpPr>
          <p:cNvPr id="44" name="SK-4-text-43"/>
          <p:cNvSpPr/>
          <p:nvPr/>
        </p:nvSpPr>
        <p:spPr>
          <a:xfrm>
            <a:off x="658267" y="5959525"/>
            <a:ext cx="1014367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gabapentin or pregabalin for back pain or sciatica is now explicitly against NICE guidance AND carries controlled drug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governance obligations. Document your rationale carefully if any existing patient is continuing these medications.</a:t>
            </a:r>
            <a:endParaRPr lang="en-US" sz="1350" dirty="0"/>
          </a:p>
        </p:txBody>
      </p:sp>
      <p:sp>
        <p:nvSpPr>
          <p:cNvPr id="45" name="SK-4-text-44"/>
          <p:cNvSpPr/>
          <p:nvPr/>
        </p:nvSpPr>
        <p:spPr>
          <a:xfrm>
            <a:off x="60871" y="6672709"/>
            <a:ext cx="8763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June 2026</a:t>
            </a:r>
            <a:endParaRPr lang="en-US" sz="1125" dirty="0"/>
          </a:p>
        </p:txBody>
      </p:sp>
      <p:sp>
        <p:nvSpPr>
          <p:cNvPr id="46" name="SK-4-text-45"/>
          <p:cNvSpPr/>
          <p:nvPr/>
        </p:nvSpPr>
        <p:spPr>
          <a:xfrm>
            <a:off x="11314063" y="6679555"/>
            <a:ext cx="877937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4 of 10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63438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430536"/>
            <a:ext cx="11216580" cy="190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132707"/>
            <a:ext cx="5352157" cy="250314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2132707"/>
            <a:ext cx="134094" cy="250314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0157" y="2009329"/>
            <a:ext cx="3511153" cy="281136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4188" y="2112169"/>
            <a:ext cx="5339953" cy="2523679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0094" y="2112169"/>
            <a:ext cx="146298" cy="2523679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98282" y="2009329"/>
            <a:ext cx="2767459" cy="281136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17655" y="4149030"/>
            <a:ext cx="4315867" cy="34290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4845844"/>
            <a:ext cx="11216580" cy="1905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5294263"/>
            <a:ext cx="5461992" cy="267444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765" y="5589240"/>
            <a:ext cx="5461992" cy="267444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97553" y="6144667"/>
            <a:ext cx="2462659" cy="267444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63023"/>
            <a:ext cx="12192000" cy="294829"/>
          </a:xfrm>
          <a:prstGeom prst="rect">
            <a:avLst/>
          </a:prstGeom>
        </p:spPr>
      </p:pic>
      <p:sp>
        <p:nvSpPr>
          <p:cNvPr id="17" name="SK-5-text-16"/>
          <p:cNvSpPr/>
          <p:nvPr/>
        </p:nvSpPr>
        <p:spPr>
          <a:xfrm>
            <a:off x="4510980" y="61615"/>
            <a:ext cx="66427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18" name="SK-5-text-17"/>
          <p:cNvSpPr/>
          <p:nvPr/>
        </p:nvSpPr>
        <p:spPr>
          <a:xfrm>
            <a:off x="548580" y="630882"/>
            <a:ext cx="81514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PHARMACOLOGY · SECTION 5 OF 10</a:t>
            </a:r>
            <a:endParaRPr lang="en-US" sz="1650" dirty="0"/>
          </a:p>
        </p:txBody>
      </p:sp>
      <p:sp>
        <p:nvSpPr>
          <p:cNvPr id="19" name="SK-5-text-18"/>
          <p:cNvSpPr/>
          <p:nvPr/>
        </p:nvSpPr>
        <p:spPr>
          <a:xfrm>
            <a:off x="560784" y="918865"/>
            <a:ext cx="1163121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Muscle Relaxants: Evidence and BNF Guidance</a:t>
            </a:r>
            <a:endParaRPr lang="en-US" sz="3300" dirty="0"/>
          </a:p>
        </p:txBody>
      </p:sp>
      <p:sp>
        <p:nvSpPr>
          <p:cNvPr id="20" name="SK-5-text-19"/>
          <p:cNvSpPr/>
          <p:nvPr/>
        </p:nvSpPr>
        <p:spPr>
          <a:xfrm>
            <a:off x="548580" y="1618357"/>
            <a:ext cx="1164342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A67C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Cochrane evidence vs. NICE NG59 — and what the BNF actually says</a:t>
            </a:r>
            <a:endParaRPr lang="en-US" sz="1800" dirty="0"/>
          </a:p>
        </p:txBody>
      </p:sp>
      <p:sp>
        <p:nvSpPr>
          <p:cNvPr id="21" name="SK-5-text-20"/>
          <p:cNvSpPr/>
          <p:nvPr/>
        </p:nvSpPr>
        <p:spPr>
          <a:xfrm>
            <a:off x="853380" y="2057400"/>
            <a:ext cx="935640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COCHRANE REVIEW 2003 · van Tulder et al.</a:t>
            </a:r>
            <a:endParaRPr lang="en-US" sz="1425" dirty="0"/>
          </a:p>
        </p:txBody>
      </p:sp>
      <p:sp>
        <p:nvSpPr>
          <p:cNvPr id="22" name="SK-5-text-21"/>
          <p:cNvSpPr/>
          <p:nvPr/>
        </p:nvSpPr>
        <p:spPr>
          <a:xfrm>
            <a:off x="792361" y="2393305"/>
            <a:ext cx="58883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the evidence shows</a:t>
            </a:r>
            <a:endParaRPr lang="en-US" sz="1650" dirty="0"/>
          </a:p>
        </p:txBody>
      </p:sp>
      <p:sp>
        <p:nvSpPr>
          <p:cNvPr id="23" name="SK-5-text-22"/>
          <p:cNvSpPr/>
          <p:nvPr/>
        </p:nvSpPr>
        <p:spPr>
          <a:xfrm>
            <a:off x="780157" y="2660898"/>
            <a:ext cx="471829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30 trials reviewed — 77% high quality; 80% focused on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LBP</a:t>
            </a:r>
            <a:endParaRPr lang="en-US" sz="1500" dirty="0"/>
          </a:p>
        </p:txBody>
      </p:sp>
      <p:sp>
        <p:nvSpPr>
          <p:cNvPr id="24" name="SK-5-text-23"/>
          <p:cNvSpPr/>
          <p:nvPr/>
        </p:nvSpPr>
        <p:spPr>
          <a:xfrm>
            <a:off x="780157" y="3127177"/>
            <a:ext cx="468168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Strong evidence: muscle relaxants more effective than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placebo for short-term pain relief in acute LBP</a:t>
            </a:r>
            <a:endParaRPr lang="en-US" sz="1500" dirty="0"/>
          </a:p>
        </p:txBody>
      </p:sp>
      <p:sp>
        <p:nvSpPr>
          <p:cNvPr id="25" name="SK-5-text-24"/>
          <p:cNvSpPr/>
          <p:nvPr/>
        </p:nvSpPr>
        <p:spPr>
          <a:xfrm>
            <a:off x="780157" y="3600450"/>
            <a:ext cx="471829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Adverse effects in up to 70% of patients — drowsiness,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dizziness most common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792361" y="4094113"/>
            <a:ext cx="4449961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“Muscle relaxants are effective in non-specific LBP, but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adverse effects require they be used with caution.”</a:t>
            </a:r>
            <a:endParaRPr lang="en-US" sz="1500" dirty="0"/>
          </a:p>
        </p:txBody>
      </p:sp>
      <p:sp>
        <p:nvSpPr>
          <p:cNvPr id="27" name="SK-5-text-26"/>
          <p:cNvSpPr/>
          <p:nvPr/>
        </p:nvSpPr>
        <p:spPr>
          <a:xfrm>
            <a:off x="6559153" y="2057400"/>
            <a:ext cx="563284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NG59 · CURRENT GUIDANCE</a:t>
            </a:r>
            <a:endParaRPr lang="en-US" sz="1425" dirty="0"/>
          </a:p>
        </p:txBody>
      </p:sp>
      <p:sp>
        <p:nvSpPr>
          <p:cNvPr id="28" name="SK-5-text-27"/>
          <p:cNvSpPr/>
          <p:nvPr/>
        </p:nvSpPr>
        <p:spPr>
          <a:xfrm>
            <a:off x="6510486" y="2393305"/>
            <a:ext cx="51339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NICE recommends</a:t>
            </a:r>
            <a:endParaRPr lang="en-US" sz="1650" dirty="0"/>
          </a:p>
        </p:txBody>
      </p:sp>
      <p:sp>
        <p:nvSpPr>
          <p:cNvPr id="29" name="SK-5-text-28"/>
          <p:cNvSpPr/>
          <p:nvPr/>
        </p:nvSpPr>
        <p:spPr>
          <a:xfrm>
            <a:off x="6498282" y="2660898"/>
            <a:ext cx="419397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Muscle relaxants are NOT part of the NICE NG59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pathway</a:t>
            </a:r>
            <a:endParaRPr lang="en-US" sz="1500" dirty="0"/>
          </a:p>
        </p:txBody>
      </p:sp>
      <p:sp>
        <p:nvSpPr>
          <p:cNvPr id="30" name="SK-5-text-29"/>
          <p:cNvSpPr/>
          <p:nvPr/>
        </p:nvSpPr>
        <p:spPr>
          <a:xfrm>
            <a:off x="6498282" y="3127177"/>
            <a:ext cx="491326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Previous NICE CKS (pre-2016) listed diazepam as first-line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this has been removed</a:t>
            </a:r>
            <a:endParaRPr lang="en-US" sz="1500" dirty="0"/>
          </a:p>
        </p:txBody>
      </p:sp>
      <p:sp>
        <p:nvSpPr>
          <p:cNvPr id="31" name="SK-5-text-30"/>
          <p:cNvSpPr/>
          <p:nvPr/>
        </p:nvSpPr>
        <p:spPr>
          <a:xfrm>
            <a:off x="6498282" y="3586609"/>
            <a:ext cx="505956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Modest short-term benefit outweighed by: adverse effects,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dependence risk, and availability of better alternatives</a:t>
            </a:r>
            <a:endParaRPr lang="en-US" sz="1500" dirty="0"/>
          </a:p>
        </p:txBody>
      </p:sp>
      <p:sp>
        <p:nvSpPr>
          <p:cNvPr id="32" name="SK-5-text-31"/>
          <p:cNvSpPr/>
          <p:nvPr/>
        </p:nvSpPr>
        <p:spPr>
          <a:xfrm>
            <a:off x="6815286" y="4196953"/>
            <a:ext cx="537671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NOT RECOMMENDED IN CURRENT PATHWAY</a:t>
            </a:r>
            <a:endParaRPr lang="en-US" sz="1500" dirty="0"/>
          </a:p>
        </p:txBody>
      </p:sp>
      <p:sp>
        <p:nvSpPr>
          <p:cNvPr id="33" name="SK-5-text-32"/>
          <p:cNvSpPr/>
          <p:nvPr/>
        </p:nvSpPr>
        <p:spPr>
          <a:xfrm>
            <a:off x="548580" y="5006280"/>
            <a:ext cx="1133665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2025 · Diazepam for Acute Muscle Spasm</a:t>
            </a:r>
            <a:endParaRPr lang="en-US" sz="1650" dirty="0"/>
          </a:p>
        </p:txBody>
      </p:sp>
      <p:sp>
        <p:nvSpPr>
          <p:cNvPr id="34" name="SK-5-text-33"/>
          <p:cNvSpPr/>
          <p:nvPr/>
        </p:nvSpPr>
        <p:spPr>
          <a:xfrm>
            <a:off x="548580" y="5321796"/>
            <a:ext cx="116434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Indication · Starting Dose · Maximum Dose · Duration</a:t>
            </a:r>
            <a:endParaRPr lang="en-US" sz="1500" dirty="0"/>
          </a:p>
        </p:txBody>
      </p:sp>
      <p:sp>
        <p:nvSpPr>
          <p:cNvPr id="35" name="SK-5-text-34"/>
          <p:cNvSpPr/>
          <p:nvPr/>
        </p:nvSpPr>
        <p:spPr>
          <a:xfrm>
            <a:off x="548580" y="5609779"/>
            <a:ext cx="116434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muscle spasm · 2 mg TDS · 5 mg TDS · 2–5 days maximum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548580" y="5884069"/>
            <a:ext cx="106470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Sciatica · — · — · — · NOT recommended (NICE NG59)</a:t>
            </a:r>
            <a:endParaRPr lang="en-US" sz="1350" dirty="0"/>
          </a:p>
        </p:txBody>
      </p:sp>
      <p:sp>
        <p:nvSpPr>
          <p:cNvPr id="37" name="SK-5-text-36"/>
          <p:cNvSpPr/>
          <p:nvPr/>
        </p:nvSpPr>
        <p:spPr>
          <a:xfrm>
            <a:off x="548580" y="6165205"/>
            <a:ext cx="518160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*Significant alertness deterioration at doses above 5 mg. Risk of dependence.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Non-specific LBP only — never for sciatica.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6425059" y="5006280"/>
            <a:ext cx="576694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Methocarbamol (Non-Benzodiazepine)</a:t>
            </a:r>
            <a:endParaRPr lang="en-US" sz="1650" dirty="0"/>
          </a:p>
        </p:txBody>
      </p:sp>
      <p:sp>
        <p:nvSpPr>
          <p:cNvPr id="39" name="SK-5-text-38"/>
          <p:cNvSpPr/>
          <p:nvPr/>
        </p:nvSpPr>
        <p:spPr>
          <a:xfrm>
            <a:off x="6412855" y="5321796"/>
            <a:ext cx="57791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dose: 1.5 g QDS (reduced to 750 mg TDS if required)</a:t>
            </a:r>
            <a:endParaRPr lang="en-US" sz="1500" dirty="0"/>
          </a:p>
        </p:txBody>
      </p:sp>
      <p:sp>
        <p:nvSpPr>
          <p:cNvPr id="40" name="SK-5-text-39"/>
          <p:cNvSpPr/>
          <p:nvPr/>
        </p:nvSpPr>
        <p:spPr>
          <a:xfrm>
            <a:off x="6412855" y="5609779"/>
            <a:ext cx="57791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Elderly: up to 750 mg QDS</a:t>
            </a:r>
            <a:endParaRPr lang="en-US" sz="1425" dirty="0"/>
          </a:p>
        </p:txBody>
      </p:sp>
      <p:sp>
        <p:nvSpPr>
          <p:cNvPr id="41" name="SK-5-text-40"/>
          <p:cNvSpPr/>
          <p:nvPr/>
        </p:nvSpPr>
        <p:spPr>
          <a:xfrm>
            <a:off x="6412855" y="5897761"/>
            <a:ext cx="57791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classification: “Less suitable for prescribing” — clinical</a:t>
            </a:r>
            <a:endParaRPr lang="en-US" sz="1425" dirty="0"/>
          </a:p>
        </p:txBody>
      </p:sp>
      <p:sp>
        <p:nvSpPr>
          <p:cNvPr id="42" name="SK-5-text-41"/>
          <p:cNvSpPr/>
          <p:nvPr/>
        </p:nvSpPr>
        <p:spPr>
          <a:xfrm>
            <a:off x="6412855" y="6144667"/>
            <a:ext cx="57791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efficacy not well established</a:t>
            </a:r>
            <a:endParaRPr lang="en-US" sz="1500" dirty="0"/>
          </a:p>
        </p:txBody>
      </p:sp>
      <p:sp>
        <p:nvSpPr>
          <p:cNvPr id="43" name="SK-5-text-42"/>
          <p:cNvSpPr/>
          <p:nvPr/>
        </p:nvSpPr>
        <p:spPr>
          <a:xfrm>
            <a:off x="9095184" y="6192738"/>
            <a:ext cx="30968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Rarely used in modern UK practice</a:t>
            </a:r>
            <a:endParaRPr lang="en-US" sz="1200" dirty="0"/>
          </a:p>
        </p:txBody>
      </p:sp>
      <p:sp>
        <p:nvSpPr>
          <p:cNvPr id="44" name="SK-5-text-43"/>
          <p:cNvSpPr/>
          <p:nvPr/>
        </p:nvSpPr>
        <p:spPr>
          <a:xfrm>
            <a:off x="60871" y="6631632"/>
            <a:ext cx="105098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June 2026</a:t>
            </a:r>
            <a:endParaRPr lang="en-US" sz="1350" dirty="0"/>
          </a:p>
        </p:txBody>
      </p:sp>
      <p:sp>
        <p:nvSpPr>
          <p:cNvPr id="45" name="SK-5-text-44"/>
          <p:cNvSpPr/>
          <p:nvPr/>
        </p:nvSpPr>
        <p:spPr>
          <a:xfrm>
            <a:off x="11155561" y="6631632"/>
            <a:ext cx="10364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5 of 10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230386"/>
            <a:ext cx="1011882" cy="1905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165175"/>
            <a:ext cx="11216580" cy="2857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238" y="1412677"/>
            <a:ext cx="9525" cy="410780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1412677"/>
            <a:ext cx="5303490" cy="425053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1981944"/>
            <a:ext cx="5303490" cy="843409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1981944"/>
            <a:ext cx="121890" cy="843409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2955727"/>
            <a:ext cx="5303490" cy="843409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2955727"/>
            <a:ext cx="121890" cy="843409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3922663"/>
            <a:ext cx="5303490" cy="85025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1969" y="3922663"/>
            <a:ext cx="121890" cy="85025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1969" y="4896594"/>
            <a:ext cx="5303490" cy="624036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1969" y="4896594"/>
            <a:ext cx="121890" cy="624036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1412677"/>
            <a:ext cx="5279082" cy="425053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1981944"/>
            <a:ext cx="5279082" cy="418207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1981944"/>
            <a:ext cx="121890" cy="418207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2544217"/>
            <a:ext cx="5279082" cy="418207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2544217"/>
            <a:ext cx="121890" cy="418207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3106638"/>
            <a:ext cx="5279082" cy="418207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3106638"/>
            <a:ext cx="121890" cy="418207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3668911"/>
            <a:ext cx="5279082" cy="418207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3668911"/>
            <a:ext cx="121890" cy="418207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0800" y="4224486"/>
            <a:ext cx="5279082" cy="425053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4224486"/>
            <a:ext cx="121890" cy="425053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0800" y="4786759"/>
            <a:ext cx="5279082" cy="425053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4786759"/>
            <a:ext cx="121890" cy="425053"/>
          </a:xfrm>
          <a:prstGeom prst="rect">
            <a:avLst/>
          </a:prstGeom>
        </p:spPr>
      </p:pic>
      <p:pic>
        <p:nvPicPr>
          <p:cNvPr id="28" name="SK-6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669977" y="5692080"/>
            <a:ext cx="6851898" cy="671959"/>
          </a:xfrm>
          <a:prstGeom prst="rect">
            <a:avLst/>
          </a:prstGeom>
        </p:spPr>
      </p:pic>
      <p:pic>
        <p:nvPicPr>
          <p:cNvPr id="29" name="SK-6-img-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669977" y="5692080"/>
            <a:ext cx="182761" cy="671959"/>
          </a:xfrm>
          <a:prstGeom prst="rect">
            <a:avLst/>
          </a:prstGeom>
        </p:spPr>
      </p:pic>
      <p:pic>
        <p:nvPicPr>
          <p:cNvPr id="30" name="SK-6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31" name="SK-6-img-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338792" y="5321796"/>
            <a:ext cx="1389757" cy="1124694"/>
          </a:xfrm>
          <a:prstGeom prst="rect">
            <a:avLst/>
          </a:prstGeom>
        </p:spPr>
      </p:pic>
      <p:sp>
        <p:nvSpPr>
          <p:cNvPr id="32" name="SK-6-text-31"/>
          <p:cNvSpPr/>
          <p:nvPr/>
        </p:nvSpPr>
        <p:spPr>
          <a:xfrm>
            <a:off x="511969" y="294829"/>
            <a:ext cx="1100137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NG59 · Non-Pharmacological Management</a:t>
            </a:r>
            <a:endParaRPr lang="en-US" sz="1650" dirty="0"/>
          </a:p>
        </p:txBody>
      </p:sp>
      <p:sp>
        <p:nvSpPr>
          <p:cNvPr id="33" name="SK-6-text-32"/>
          <p:cNvSpPr/>
          <p:nvPr/>
        </p:nvSpPr>
        <p:spPr>
          <a:xfrm>
            <a:off x="511969" y="671959"/>
            <a:ext cx="1168003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Non-Pharmacological Treatments and Evidence</a:t>
            </a:r>
            <a:endParaRPr lang="en-US" sz="2700" dirty="0"/>
          </a:p>
        </p:txBody>
      </p:sp>
      <p:sp>
        <p:nvSpPr>
          <p:cNvPr id="34" name="SK-6-text-33"/>
          <p:cNvSpPr/>
          <p:nvPr/>
        </p:nvSpPr>
        <p:spPr>
          <a:xfrm>
            <a:off x="2218879" y="1501825"/>
            <a:ext cx="31318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✓ RECOMMEND</a:t>
            </a:r>
            <a:endParaRPr lang="en-US" sz="1800" dirty="0"/>
          </a:p>
        </p:txBody>
      </p:sp>
      <p:sp>
        <p:nvSpPr>
          <p:cNvPr id="35" name="SK-6-text-34"/>
          <p:cNvSpPr/>
          <p:nvPr/>
        </p:nvSpPr>
        <p:spPr>
          <a:xfrm>
            <a:off x="719286" y="2043559"/>
            <a:ext cx="42100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Exercise Programme</a:t>
            </a:r>
            <a:endParaRPr lang="en-US" sz="1500" dirty="0"/>
          </a:p>
        </p:txBody>
      </p:sp>
      <p:sp>
        <p:nvSpPr>
          <p:cNvPr id="36" name="SK-6-text-35"/>
          <p:cNvSpPr/>
          <p:nvPr/>
        </p:nvSpPr>
        <p:spPr>
          <a:xfrm>
            <a:off x="719286" y="2311003"/>
            <a:ext cx="484018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Group or individual — first-line for chronic LBP. Strong RCT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evidence. Note: no benefit in acute LBP.</a:t>
            </a:r>
            <a:endParaRPr lang="en-US" sz="1350" dirty="0"/>
          </a:p>
        </p:txBody>
      </p:sp>
      <p:sp>
        <p:nvSpPr>
          <p:cNvPr id="37" name="SK-6-text-36"/>
          <p:cNvSpPr/>
          <p:nvPr/>
        </p:nvSpPr>
        <p:spPr>
          <a:xfrm>
            <a:off x="719286" y="3024336"/>
            <a:ext cx="32956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Manual Therapy</a:t>
            </a:r>
            <a:endParaRPr lang="en-US" sz="1500" dirty="0"/>
          </a:p>
        </p:txBody>
      </p:sp>
      <p:sp>
        <p:nvSpPr>
          <p:cNvPr id="38" name="SK-6-text-37"/>
          <p:cNvSpPr/>
          <p:nvPr/>
        </p:nvSpPr>
        <p:spPr>
          <a:xfrm>
            <a:off x="719286" y="3291780"/>
            <a:ext cx="479137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Manipulation, mobilisation, soft tissue — only as part of 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package with exercise ± psychological therapy.</a:t>
            </a:r>
            <a:endParaRPr lang="en-US" sz="1350" dirty="0"/>
          </a:p>
        </p:txBody>
      </p:sp>
      <p:sp>
        <p:nvSpPr>
          <p:cNvPr id="39" name="SK-6-text-38"/>
          <p:cNvSpPr/>
          <p:nvPr/>
        </p:nvSpPr>
        <p:spPr>
          <a:xfrm>
            <a:off x="719286" y="4004965"/>
            <a:ext cx="62674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Psychological Therapy (CBT)</a:t>
            </a:r>
            <a:endParaRPr lang="en-US" sz="1500" dirty="0"/>
          </a:p>
        </p:txBody>
      </p:sp>
      <p:sp>
        <p:nvSpPr>
          <p:cNvPr id="40" name="SK-6-text-39"/>
          <p:cNvSpPr/>
          <p:nvPr/>
        </p:nvSpPr>
        <p:spPr>
          <a:xfrm>
            <a:off x="719286" y="4272409"/>
            <a:ext cx="401106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With exercise — consider for persistent LBP with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psychosocial barriers.</a:t>
            </a:r>
            <a:endParaRPr lang="en-US" sz="1350" dirty="0"/>
          </a:p>
        </p:txBody>
      </p:sp>
      <p:sp>
        <p:nvSpPr>
          <p:cNvPr id="41" name="SK-6-text-40"/>
          <p:cNvSpPr/>
          <p:nvPr/>
        </p:nvSpPr>
        <p:spPr>
          <a:xfrm>
            <a:off x="719286" y="4965055"/>
            <a:ext cx="99250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Combined Physical + Psychological Programme</a:t>
            </a:r>
            <a:endParaRPr lang="en-US" sz="1500" dirty="0"/>
          </a:p>
        </p:txBody>
      </p:sp>
      <p:sp>
        <p:nvSpPr>
          <p:cNvPr id="42" name="SK-6-text-41"/>
          <p:cNvSpPr/>
          <p:nvPr/>
        </p:nvSpPr>
        <p:spPr>
          <a:xfrm>
            <a:off x="719286" y="5232648"/>
            <a:ext cx="114727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Good evidence for chronic LBP. Addresses yellow flags effectively.</a:t>
            </a:r>
            <a:endParaRPr lang="en-US" sz="1350" dirty="0"/>
          </a:p>
        </p:txBody>
      </p:sp>
      <p:sp>
        <p:nvSpPr>
          <p:cNvPr id="43" name="SK-6-text-42"/>
          <p:cNvSpPr/>
          <p:nvPr/>
        </p:nvSpPr>
        <p:spPr>
          <a:xfrm>
            <a:off x="8083153" y="1488132"/>
            <a:ext cx="39547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✕ DO NOT OFFER</a:t>
            </a:r>
            <a:endParaRPr lang="en-US" sz="1800" dirty="0"/>
          </a:p>
        </p:txBody>
      </p:sp>
      <p:sp>
        <p:nvSpPr>
          <p:cNvPr id="44" name="SK-6-text-43"/>
          <p:cNvSpPr/>
          <p:nvPr/>
        </p:nvSpPr>
        <p:spPr>
          <a:xfrm>
            <a:off x="6607969" y="2064246"/>
            <a:ext cx="55840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Traction — Evidence of no effect</a:t>
            </a:r>
            <a:endParaRPr lang="en-US" sz="1350" dirty="0"/>
          </a:p>
        </p:txBody>
      </p:sp>
      <p:sp>
        <p:nvSpPr>
          <p:cNvPr id="45" name="SK-6-text-44"/>
          <p:cNvSpPr/>
          <p:nvPr/>
        </p:nvSpPr>
        <p:spPr>
          <a:xfrm>
            <a:off x="6595765" y="2626519"/>
            <a:ext cx="55962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Acupuncture — No RCTs in acute LBP; poor evidence in chronic</a:t>
            </a:r>
            <a:endParaRPr lang="en-US" sz="1350" dirty="0"/>
          </a:p>
        </p:txBody>
      </p:sp>
      <p:sp>
        <p:nvSpPr>
          <p:cNvPr id="46" name="SK-6-text-45"/>
          <p:cNvSpPr/>
          <p:nvPr/>
        </p:nvSpPr>
        <p:spPr>
          <a:xfrm>
            <a:off x="6595765" y="3182094"/>
            <a:ext cx="55962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TENS — Insufficient and conflicting evidence</a:t>
            </a:r>
            <a:endParaRPr lang="en-US" sz="1350" dirty="0"/>
          </a:p>
        </p:txBody>
      </p:sp>
      <p:sp>
        <p:nvSpPr>
          <p:cNvPr id="47" name="SK-6-text-46"/>
          <p:cNvSpPr/>
          <p:nvPr/>
        </p:nvSpPr>
        <p:spPr>
          <a:xfrm>
            <a:off x="6595765" y="3737521"/>
            <a:ext cx="55962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Ultrasound / Short-wave Diathermy — No evidence of benefit</a:t>
            </a:r>
            <a:endParaRPr lang="en-US" sz="1350" dirty="0"/>
          </a:p>
        </p:txBody>
      </p:sp>
      <p:sp>
        <p:nvSpPr>
          <p:cNvPr id="48" name="SK-6-text-47"/>
          <p:cNvSpPr/>
          <p:nvPr/>
        </p:nvSpPr>
        <p:spPr>
          <a:xfrm>
            <a:off x="6595765" y="4306788"/>
            <a:ext cx="55962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Belts, Corsets, Orthotics — No evidence of benefit</a:t>
            </a:r>
            <a:endParaRPr lang="en-US" sz="1350" dirty="0"/>
          </a:p>
        </p:txBody>
      </p:sp>
      <p:sp>
        <p:nvSpPr>
          <p:cNvPr id="49" name="SK-6-text-48"/>
          <p:cNvSpPr/>
          <p:nvPr/>
        </p:nvSpPr>
        <p:spPr>
          <a:xfrm>
            <a:off x="6595765" y="4869061"/>
            <a:ext cx="55962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Spinal / Facet Joint Injections — Not for non-specific LBP</a:t>
            </a:r>
            <a:endParaRPr lang="en-US" sz="1350" dirty="0"/>
          </a:p>
        </p:txBody>
      </p:sp>
      <p:sp>
        <p:nvSpPr>
          <p:cNvPr id="50" name="SK-6-text-49"/>
          <p:cNvSpPr/>
          <p:nvPr/>
        </p:nvSpPr>
        <p:spPr>
          <a:xfrm>
            <a:off x="2986980" y="5760690"/>
            <a:ext cx="6230094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⚠️ Manipulation is only recommended as part of a treatment package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with exercise — never as a standalone treatment (NICE NG59)</a:t>
            </a:r>
            <a:endParaRPr lang="en-US" sz="1500" dirty="0"/>
          </a:p>
        </p:txBody>
      </p:sp>
      <p:sp>
        <p:nvSpPr>
          <p:cNvPr id="51" name="SK-6-text-50"/>
          <p:cNvSpPr/>
          <p:nvPr/>
        </p:nvSpPr>
        <p:spPr>
          <a:xfrm>
            <a:off x="158353" y="6645325"/>
            <a:ext cx="81838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· www.bradfordvts.co.uk · June 2026</a:t>
            </a:r>
            <a:endParaRPr lang="en-US" sz="1050" dirty="0"/>
          </a:p>
        </p:txBody>
      </p:sp>
      <p:sp>
        <p:nvSpPr>
          <p:cNvPr id="52" name="SK-6-text-51"/>
          <p:cNvSpPr/>
          <p:nvPr/>
        </p:nvSpPr>
        <p:spPr>
          <a:xfrm>
            <a:off x="11216580" y="6645325"/>
            <a:ext cx="9754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6 of 10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5265"/>
            <a:ext cx="12192000" cy="452586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1375767"/>
            <a:ext cx="11435953" cy="1905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238" y="1645890"/>
            <a:ext cx="9525" cy="44577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2084784"/>
            <a:ext cx="4913263" cy="1529209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4066729"/>
            <a:ext cx="4913263" cy="140583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4894" y="2077938"/>
            <a:ext cx="5303490" cy="1083469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34894" y="2091630"/>
            <a:ext cx="48667" cy="1056084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75255" y="2852885"/>
            <a:ext cx="1344305" cy="226847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4894" y="3230017"/>
            <a:ext cx="5303490" cy="1083469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34894" y="3243709"/>
            <a:ext cx="48667" cy="1056084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23984" y="3983301"/>
            <a:ext cx="673626" cy="227344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4894" y="4382244"/>
            <a:ext cx="5303490" cy="1083469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34894" y="4395936"/>
            <a:ext cx="48667" cy="1056084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19358" y="5253037"/>
            <a:ext cx="1308547" cy="209179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98282" y="5623471"/>
            <a:ext cx="5327898" cy="644575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8580" y="5625554"/>
            <a:ext cx="4425553" cy="9525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10486" y="1632198"/>
            <a:ext cx="329059" cy="322213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05859" y="5479405"/>
            <a:ext cx="1231255" cy="1234380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1597819"/>
            <a:ext cx="365671" cy="363438"/>
          </a:xfrm>
          <a:prstGeom prst="rect">
            <a:avLst/>
          </a:prstGeom>
        </p:spPr>
      </p:pic>
      <p:sp>
        <p:nvSpPr>
          <p:cNvPr id="23" name="SK-7-text-22"/>
          <p:cNvSpPr/>
          <p:nvPr/>
        </p:nvSpPr>
        <p:spPr>
          <a:xfrm>
            <a:off x="4061222" y="89148"/>
            <a:ext cx="406925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24" name="SK-7-text-23"/>
          <p:cNvSpPr/>
          <p:nvPr/>
        </p:nvSpPr>
        <p:spPr>
          <a:xfrm>
            <a:off x="414486" y="665113"/>
            <a:ext cx="866394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7 · EMERGENCY RECOGNITION &amp; SURGICAL EVIDENCE</a:t>
            </a:r>
            <a:endParaRPr lang="en-US" sz="1050" dirty="0"/>
          </a:p>
        </p:txBody>
      </p:sp>
      <p:sp>
        <p:nvSpPr>
          <p:cNvPr id="25" name="SK-7-text-24"/>
          <p:cNvSpPr/>
          <p:nvPr/>
        </p:nvSpPr>
        <p:spPr>
          <a:xfrm>
            <a:off x="414486" y="918865"/>
            <a:ext cx="1177751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and Surgical Indications</a:t>
            </a:r>
            <a:endParaRPr lang="en-US" sz="2775" dirty="0"/>
          </a:p>
        </p:txBody>
      </p:sp>
      <p:sp>
        <p:nvSpPr>
          <p:cNvPr id="26" name="SK-7-text-25"/>
          <p:cNvSpPr/>
          <p:nvPr/>
        </p:nvSpPr>
        <p:spPr>
          <a:xfrm>
            <a:off x="987475" y="1673275"/>
            <a:ext cx="68941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— Act Immediately</a:t>
            </a:r>
            <a:endParaRPr lang="en-US" sz="1650" dirty="0"/>
          </a:p>
        </p:txBody>
      </p:sp>
      <p:sp>
        <p:nvSpPr>
          <p:cNvPr id="27" name="SK-7-text-26"/>
          <p:cNvSpPr/>
          <p:nvPr/>
        </p:nvSpPr>
        <p:spPr>
          <a:xfrm>
            <a:off x="719286" y="2201317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CAUDA EQUINA SYNDROME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743694" y="2427684"/>
            <a:ext cx="60521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IMMEDIATE surgical referral</a:t>
            </a:r>
            <a:endParaRPr lang="en-US" sz="1350" dirty="0"/>
          </a:p>
        </p:txBody>
      </p:sp>
      <p:sp>
        <p:nvSpPr>
          <p:cNvPr id="29" name="SK-7-text-28"/>
          <p:cNvSpPr/>
          <p:nvPr/>
        </p:nvSpPr>
        <p:spPr>
          <a:xfrm>
            <a:off x="731490" y="2729359"/>
            <a:ext cx="103174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Bladder or bowel dysfunction (retention, incontinence)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731490" y="2948880"/>
            <a:ext cx="7391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Saddle anaesthesia (perineal numbness)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731490" y="3154561"/>
            <a:ext cx="66598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Bilateral leg weakness or numbness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731490" y="3353544"/>
            <a:ext cx="9585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Severe or rapidly progressive neurological deficit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719286" y="3744367"/>
            <a:ext cx="87268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32F2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delay — same-day emergency referral</a:t>
            </a:r>
            <a:endParaRPr lang="en-US" sz="1350" dirty="0"/>
          </a:p>
        </p:txBody>
      </p:sp>
      <p:sp>
        <p:nvSpPr>
          <p:cNvPr id="34" name="SK-7-text-33"/>
          <p:cNvSpPr/>
          <p:nvPr/>
        </p:nvSpPr>
        <p:spPr>
          <a:xfrm>
            <a:off x="719286" y="4149030"/>
            <a:ext cx="54349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PROGRESSIVE MOTOR WEAKNESS</a:t>
            </a:r>
            <a:endParaRPr lang="en-US" sz="1350" dirty="0"/>
          </a:p>
        </p:txBody>
      </p:sp>
      <p:sp>
        <p:nvSpPr>
          <p:cNvPr id="35" name="SK-7-text-34"/>
          <p:cNvSpPr/>
          <p:nvPr/>
        </p:nvSpPr>
        <p:spPr>
          <a:xfrm>
            <a:off x="743694" y="4375398"/>
            <a:ext cx="54349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URGENT surgical referral</a:t>
            </a:r>
            <a:endParaRPr lang="en-US" sz="1350" dirty="0"/>
          </a:p>
        </p:txBody>
      </p:sp>
      <p:sp>
        <p:nvSpPr>
          <p:cNvPr id="36" name="SK-7-text-35"/>
          <p:cNvSpPr/>
          <p:nvPr/>
        </p:nvSpPr>
        <p:spPr>
          <a:xfrm>
            <a:off x="731490" y="4711303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Worsening foot drop</a:t>
            </a:r>
            <a:endParaRPr lang="en-US" sz="1200" dirty="0"/>
          </a:p>
        </p:txBody>
      </p:sp>
      <p:sp>
        <p:nvSpPr>
          <p:cNvPr id="37" name="SK-7-text-36"/>
          <p:cNvSpPr/>
          <p:nvPr/>
        </p:nvSpPr>
        <p:spPr>
          <a:xfrm>
            <a:off x="731490" y="4944517"/>
            <a:ext cx="108661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Progressive limb weakness despite conservative management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731490" y="5191423"/>
            <a:ext cx="7391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Neurological signs worsening over days</a:t>
            </a:r>
            <a:endParaRPr lang="en-US" sz="1200" dirty="0"/>
          </a:p>
        </p:txBody>
      </p:sp>
      <p:sp>
        <p:nvSpPr>
          <p:cNvPr id="39" name="SK-7-text-38"/>
          <p:cNvSpPr/>
          <p:nvPr/>
        </p:nvSpPr>
        <p:spPr>
          <a:xfrm>
            <a:off x="609600" y="5740003"/>
            <a:ext cx="111099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NG59: Spinal fusion NOT offered for non-specific LBP ·</a:t>
            </a:r>
            <a:endParaRPr lang="en-US" sz="1200" dirty="0"/>
          </a:p>
        </p:txBody>
      </p:sp>
      <p:sp>
        <p:nvSpPr>
          <p:cNvPr id="40" name="SK-7-text-39"/>
          <p:cNvSpPr/>
          <p:nvPr/>
        </p:nvSpPr>
        <p:spPr>
          <a:xfrm>
            <a:off x="633859" y="5952679"/>
            <a:ext cx="402327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 replacement NOT offered · Epidural steroids only for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severe sciatica</a:t>
            </a:r>
            <a:endParaRPr lang="en-US" sz="1200" dirty="0"/>
          </a:p>
        </p:txBody>
      </p:sp>
      <p:sp>
        <p:nvSpPr>
          <p:cNvPr id="41" name="SK-7-text-40"/>
          <p:cNvSpPr/>
          <p:nvPr/>
        </p:nvSpPr>
        <p:spPr>
          <a:xfrm>
            <a:off x="6888361" y="1666429"/>
            <a:ext cx="53036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SURGICAL EVIDENCE — What the RCTs Show</a:t>
            </a:r>
            <a:endParaRPr lang="en-US" sz="1650" dirty="0"/>
          </a:p>
        </p:txBody>
      </p:sp>
      <p:sp>
        <p:nvSpPr>
          <p:cNvPr id="42" name="SK-7-text-41"/>
          <p:cNvSpPr/>
          <p:nvPr/>
        </p:nvSpPr>
        <p:spPr>
          <a:xfrm>
            <a:off x="6681192" y="2125861"/>
            <a:ext cx="55108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Weber RCT · n=126 · 10-year follow-up</a:t>
            </a:r>
            <a:endParaRPr lang="en-US" sz="1350" dirty="0"/>
          </a:p>
        </p:txBody>
      </p:sp>
      <p:sp>
        <p:nvSpPr>
          <p:cNvPr id="43" name="SK-7-text-42"/>
          <p:cNvSpPr/>
          <p:nvPr/>
        </p:nvSpPr>
        <p:spPr>
          <a:xfrm>
            <a:off x="6717655" y="2386459"/>
            <a:ext cx="547434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Surgery: better outcomes at 1 year</a:t>
            </a:r>
            <a:endParaRPr lang="en-US" sz="1050" dirty="0"/>
          </a:p>
        </p:txBody>
      </p:sp>
      <p:sp>
        <p:nvSpPr>
          <p:cNvPr id="44" name="SK-7-text-43"/>
          <p:cNvSpPr/>
          <p:nvPr/>
        </p:nvSpPr>
        <p:spPr>
          <a:xfrm>
            <a:off x="6717655" y="2564755"/>
            <a:ext cx="547434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At 4 years: difference no longer statistically significant</a:t>
            </a:r>
            <a:endParaRPr lang="en-US" sz="1050" dirty="0"/>
          </a:p>
        </p:txBody>
      </p:sp>
      <p:sp>
        <p:nvSpPr>
          <p:cNvPr id="45" name="SK-7-text-44"/>
          <p:cNvSpPr/>
          <p:nvPr/>
        </p:nvSpPr>
        <p:spPr>
          <a:xfrm>
            <a:off x="6717655" y="2736205"/>
            <a:ext cx="3377059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Conclusion: Surgery gives faster early relief; long-term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outcomes equalise</a:t>
            </a:r>
            <a:endParaRPr lang="en-US" sz="1050" dirty="0"/>
          </a:p>
        </p:txBody>
      </p:sp>
      <p:sp>
        <p:nvSpPr>
          <p:cNvPr id="46" name="SK-7-text-45"/>
          <p:cNvSpPr/>
          <p:nvPr/>
        </p:nvSpPr>
        <p:spPr>
          <a:xfrm>
            <a:off x="10507861" y="2893963"/>
            <a:ext cx="111249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Classic Evidence</a:t>
            </a:r>
            <a:endParaRPr lang="en-US" sz="1050" dirty="0"/>
          </a:p>
        </p:txBody>
      </p:sp>
      <p:sp>
        <p:nvSpPr>
          <p:cNvPr id="47" name="SK-7-text-46"/>
          <p:cNvSpPr/>
          <p:nvPr/>
        </p:nvSpPr>
        <p:spPr>
          <a:xfrm>
            <a:off x="6681192" y="3305473"/>
            <a:ext cx="55108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Peul et al. · n=280 · 1-year follow-up</a:t>
            </a:r>
            <a:endParaRPr lang="en-US" sz="1350" dirty="0"/>
          </a:p>
        </p:txBody>
      </p:sp>
      <p:sp>
        <p:nvSpPr>
          <p:cNvPr id="48" name="SK-7-text-47"/>
          <p:cNvSpPr/>
          <p:nvPr/>
        </p:nvSpPr>
        <p:spPr>
          <a:xfrm>
            <a:off x="6717655" y="3518148"/>
            <a:ext cx="547434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Surgery vs. conservative: similar outcomes at 1 year</a:t>
            </a:r>
            <a:endParaRPr lang="en-US" sz="1050" dirty="0"/>
          </a:p>
        </p:txBody>
      </p:sp>
      <p:sp>
        <p:nvSpPr>
          <p:cNvPr id="49" name="SK-7-text-48"/>
          <p:cNvSpPr/>
          <p:nvPr/>
        </p:nvSpPr>
        <p:spPr>
          <a:xfrm>
            <a:off x="6717655" y="3689598"/>
            <a:ext cx="547434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Surgery gave faster recovery and self-perceived pain relief</a:t>
            </a:r>
            <a:endParaRPr lang="en-US" sz="1050" dirty="0"/>
          </a:p>
        </p:txBody>
      </p:sp>
      <p:sp>
        <p:nvSpPr>
          <p:cNvPr id="50" name="SK-7-text-49"/>
          <p:cNvSpPr/>
          <p:nvPr/>
        </p:nvSpPr>
        <p:spPr>
          <a:xfrm>
            <a:off x="6717655" y="3867894"/>
            <a:ext cx="3486894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Conclusion: Surgery accelerates recovery but does not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change 1-year endpoint</a:t>
            </a:r>
            <a:endParaRPr lang="en-US" sz="1050" dirty="0"/>
          </a:p>
        </p:txBody>
      </p:sp>
      <p:sp>
        <p:nvSpPr>
          <p:cNvPr id="51" name="SK-7-text-50"/>
          <p:cNvSpPr/>
          <p:nvPr/>
        </p:nvSpPr>
        <p:spPr>
          <a:xfrm>
            <a:off x="10983367" y="4018657"/>
            <a:ext cx="54283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RCT</a:t>
            </a:r>
            <a:endParaRPr lang="en-US" sz="1050" dirty="0"/>
          </a:p>
        </p:txBody>
      </p:sp>
      <p:sp>
        <p:nvSpPr>
          <p:cNvPr id="52" name="SK-7-text-51"/>
          <p:cNvSpPr/>
          <p:nvPr/>
        </p:nvSpPr>
        <p:spPr>
          <a:xfrm>
            <a:off x="6681192" y="4409629"/>
            <a:ext cx="55108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Cochrane 2008 — Discectomy for Sciatica</a:t>
            </a:r>
            <a:endParaRPr lang="en-US" sz="1350" dirty="0"/>
          </a:p>
        </p:txBody>
      </p:sp>
      <p:sp>
        <p:nvSpPr>
          <p:cNvPr id="53" name="SK-7-text-52"/>
          <p:cNvSpPr/>
          <p:nvPr/>
        </p:nvSpPr>
        <p:spPr>
          <a:xfrm>
            <a:off x="6717655" y="4615309"/>
            <a:ext cx="362098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Surgical discectomy provides effective relief for carefully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selected patients</a:t>
            </a:r>
            <a:endParaRPr lang="en-US" sz="1050" dirty="0"/>
          </a:p>
        </p:txBody>
      </p:sp>
      <p:sp>
        <p:nvSpPr>
          <p:cNvPr id="54" name="SK-7-text-53"/>
          <p:cNvSpPr/>
          <p:nvPr/>
        </p:nvSpPr>
        <p:spPr>
          <a:xfrm>
            <a:off x="6717655" y="4958209"/>
            <a:ext cx="547434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Sciatica due to lumbar disc prolapse failing conservative management</a:t>
            </a:r>
            <a:endParaRPr lang="en-US" sz="1050" dirty="0"/>
          </a:p>
        </p:txBody>
      </p:sp>
      <p:sp>
        <p:nvSpPr>
          <p:cNvPr id="55" name="SK-7-text-54"/>
          <p:cNvSpPr/>
          <p:nvPr/>
        </p:nvSpPr>
        <p:spPr>
          <a:xfrm>
            <a:off x="6717655" y="5136505"/>
            <a:ext cx="535686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Faster relief from acute attack</a:t>
            </a:r>
            <a:endParaRPr lang="en-US" sz="1050" dirty="0"/>
          </a:p>
        </p:txBody>
      </p:sp>
      <p:sp>
        <p:nvSpPr>
          <p:cNvPr id="56" name="SK-7-text-55"/>
          <p:cNvSpPr/>
          <p:nvPr/>
        </p:nvSpPr>
        <p:spPr>
          <a:xfrm>
            <a:off x="6717655" y="5307955"/>
            <a:ext cx="547434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Long-term outcomes remain unclear</a:t>
            </a:r>
            <a:endParaRPr lang="en-US" sz="1050" dirty="0"/>
          </a:p>
        </p:txBody>
      </p:sp>
      <p:sp>
        <p:nvSpPr>
          <p:cNvPr id="57" name="SK-7-text-56"/>
          <p:cNvSpPr/>
          <p:nvPr/>
        </p:nvSpPr>
        <p:spPr>
          <a:xfrm>
            <a:off x="10373767" y="5294263"/>
            <a:ext cx="1246584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Systematic Review</a:t>
            </a:r>
            <a:endParaRPr lang="en-US" sz="1050" dirty="0"/>
          </a:p>
        </p:txBody>
      </p:sp>
      <p:sp>
        <p:nvSpPr>
          <p:cNvPr id="58" name="SK-7-text-57"/>
          <p:cNvSpPr/>
          <p:nvPr/>
        </p:nvSpPr>
        <p:spPr>
          <a:xfrm>
            <a:off x="6668988" y="5705773"/>
            <a:ext cx="269652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Message:</a:t>
            </a:r>
            <a:endParaRPr lang="en-US" sz="1425" dirty="0"/>
          </a:p>
        </p:txBody>
      </p:sp>
      <p:sp>
        <p:nvSpPr>
          <p:cNvPr id="59" name="SK-7-text-58"/>
          <p:cNvSpPr/>
          <p:nvPr/>
        </p:nvSpPr>
        <p:spPr>
          <a:xfrm>
            <a:off x="6668988" y="5911453"/>
            <a:ext cx="476696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Surgery = faster early relief. Long-term outcomes are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similar to conservative management. Select patients carefully.</a:t>
            </a:r>
            <a:endParaRPr lang="en-US" sz="1350" dirty="0"/>
          </a:p>
        </p:txBody>
      </p:sp>
      <p:sp>
        <p:nvSpPr>
          <p:cNvPr id="60" name="SK-7-text-59"/>
          <p:cNvSpPr/>
          <p:nvPr/>
        </p:nvSpPr>
        <p:spPr>
          <a:xfrm>
            <a:off x="426690" y="6604248"/>
            <a:ext cx="81838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June 2026</a:t>
            </a:r>
            <a:endParaRPr lang="en-US" sz="1050" dirty="0"/>
          </a:p>
        </p:txBody>
      </p:sp>
      <p:sp>
        <p:nvSpPr>
          <p:cNvPr id="61" name="SK-7-text-60"/>
          <p:cNvSpPr/>
          <p:nvPr/>
        </p:nvSpPr>
        <p:spPr>
          <a:xfrm>
            <a:off x="10835580" y="6604248"/>
            <a:ext cx="97839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7 of 10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38894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18957"/>
            <a:ext cx="12192000" cy="438894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76057"/>
            <a:ext cx="12192000" cy="34290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293465"/>
            <a:ext cx="11167765" cy="1905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6916" y="1474440"/>
            <a:ext cx="9525" cy="4464546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1858417"/>
            <a:ext cx="4620667" cy="733723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377" y="2660898"/>
            <a:ext cx="4620667" cy="733723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377" y="3463230"/>
            <a:ext cx="4620667" cy="733723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4265563"/>
            <a:ext cx="4620667" cy="733723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6377" y="5068044"/>
            <a:ext cx="4620667" cy="870942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22777" y="1858417"/>
            <a:ext cx="5632698" cy="802332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25294" y="1858417"/>
            <a:ext cx="60871" cy="802332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22777" y="2729359"/>
            <a:ext cx="5632698" cy="987475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25294" y="2729359"/>
            <a:ext cx="60871" cy="987475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22777" y="3785592"/>
            <a:ext cx="5632698" cy="987475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25294" y="3785592"/>
            <a:ext cx="60871" cy="987475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22777" y="4841677"/>
            <a:ext cx="5632698" cy="1090315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25294" y="4841677"/>
            <a:ext cx="60871" cy="1090315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74863" y="6096744"/>
            <a:ext cx="341263" cy="253603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64275" y="1440061"/>
            <a:ext cx="390079" cy="335905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87561" y="1440061"/>
            <a:ext cx="390079" cy="342900"/>
          </a:xfrm>
          <a:prstGeom prst="rect">
            <a:avLst/>
          </a:prstGeom>
        </p:spPr>
      </p:pic>
      <p:sp>
        <p:nvSpPr>
          <p:cNvPr id="24" name="SK-8-text-23"/>
          <p:cNvSpPr/>
          <p:nvPr/>
        </p:nvSpPr>
        <p:spPr>
          <a:xfrm>
            <a:off x="4059882" y="102840"/>
            <a:ext cx="7548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25" name="SK-8-text-24"/>
          <p:cNvSpPr/>
          <p:nvPr/>
        </p:nvSpPr>
        <p:spPr>
          <a:xfrm>
            <a:off x="451098" y="541734"/>
            <a:ext cx="117409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8 • Occupational Management &amp; Consultation Skills</a:t>
            </a:r>
            <a:endParaRPr lang="en-US" sz="1350" dirty="0"/>
          </a:p>
        </p:txBody>
      </p:sp>
      <p:sp>
        <p:nvSpPr>
          <p:cNvPr id="26" name="SK-8-text-25"/>
          <p:cNvSpPr/>
          <p:nvPr/>
        </p:nvSpPr>
        <p:spPr>
          <a:xfrm>
            <a:off x="463153" y="795486"/>
            <a:ext cx="1172884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Return to Work &amp; SCA Communication</a:t>
            </a:r>
            <a:endParaRPr lang="en-US" sz="2850" dirty="0"/>
          </a:p>
        </p:txBody>
      </p:sp>
      <p:sp>
        <p:nvSpPr>
          <p:cNvPr id="27" name="SK-8-text-26"/>
          <p:cNvSpPr/>
          <p:nvPr/>
        </p:nvSpPr>
        <p:spPr>
          <a:xfrm>
            <a:off x="938659" y="1522363"/>
            <a:ext cx="825912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Return to Work — Key Strategies</a:t>
            </a:r>
            <a:endParaRPr lang="en-US" sz="1725" dirty="0"/>
          </a:p>
        </p:txBody>
      </p:sp>
      <p:sp>
        <p:nvSpPr>
          <p:cNvPr id="28" name="SK-8-text-27"/>
          <p:cNvSpPr/>
          <p:nvPr/>
        </p:nvSpPr>
        <p:spPr>
          <a:xfrm>
            <a:off x="682675" y="1954411"/>
            <a:ext cx="334803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Myth-Bust Early</a:t>
            </a:r>
            <a:endParaRPr lang="en-US" sz="1425" dirty="0"/>
          </a:p>
        </p:txBody>
      </p:sp>
      <p:sp>
        <p:nvSpPr>
          <p:cNvPr id="29" name="SK-8-text-28"/>
          <p:cNvSpPr/>
          <p:nvPr/>
        </p:nvSpPr>
        <p:spPr>
          <a:xfrm>
            <a:off x="682675" y="2180779"/>
            <a:ext cx="392578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don't need to be 100% better to return to work —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activity aids recovery.</a:t>
            </a:r>
            <a:endParaRPr lang="en-US" sz="1275" dirty="0"/>
          </a:p>
        </p:txBody>
      </p:sp>
      <p:sp>
        <p:nvSpPr>
          <p:cNvPr id="30" name="SK-8-text-29"/>
          <p:cNvSpPr/>
          <p:nvPr/>
        </p:nvSpPr>
        <p:spPr>
          <a:xfrm>
            <a:off x="682675" y="2763738"/>
            <a:ext cx="46510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the Patient First</a:t>
            </a:r>
            <a:endParaRPr lang="en-US" sz="1425" dirty="0"/>
          </a:p>
        </p:txBody>
      </p:sp>
      <p:sp>
        <p:nvSpPr>
          <p:cNvPr id="31" name="SK-8-text-30"/>
          <p:cNvSpPr/>
          <p:nvPr/>
        </p:nvSpPr>
        <p:spPr>
          <a:xfrm>
            <a:off x="682675" y="2983111"/>
            <a:ext cx="376728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adjustments at work would help you get back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sooner?' — patient-led solutions.</a:t>
            </a:r>
            <a:endParaRPr lang="en-US" sz="1275" dirty="0"/>
          </a:p>
        </p:txBody>
      </p:sp>
      <p:sp>
        <p:nvSpPr>
          <p:cNvPr id="32" name="SK-8-text-31"/>
          <p:cNvSpPr/>
          <p:nvPr/>
        </p:nvSpPr>
        <p:spPr>
          <a:xfrm>
            <a:off x="682675" y="3545532"/>
            <a:ext cx="46510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the Fit Note Well</a:t>
            </a:r>
            <a:endParaRPr lang="en-US" sz="1425" dirty="0"/>
          </a:p>
        </p:txBody>
      </p:sp>
      <p:sp>
        <p:nvSpPr>
          <p:cNvPr id="33" name="SK-8-text-32"/>
          <p:cNvSpPr/>
          <p:nvPr/>
        </p:nvSpPr>
        <p:spPr>
          <a:xfrm>
            <a:off x="682675" y="3771900"/>
            <a:ext cx="407208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Communicate with employers: graded return, light duties,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part-time hours, adjusted role.</a:t>
            </a:r>
            <a:endParaRPr lang="en-US" sz="1275" dirty="0"/>
          </a:p>
        </p:txBody>
      </p:sp>
      <p:sp>
        <p:nvSpPr>
          <p:cNvPr id="34" name="SK-8-text-33"/>
          <p:cNvSpPr/>
          <p:nvPr/>
        </p:nvSpPr>
        <p:spPr>
          <a:xfrm>
            <a:off x="682675" y="4347865"/>
            <a:ext cx="617124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Occupational Health Referral</a:t>
            </a:r>
            <a:endParaRPr lang="en-US" sz="1425" dirty="0"/>
          </a:p>
        </p:txBody>
      </p:sp>
      <p:sp>
        <p:nvSpPr>
          <p:cNvPr id="35" name="SK-8-text-34"/>
          <p:cNvSpPr/>
          <p:nvPr/>
        </p:nvSpPr>
        <p:spPr>
          <a:xfrm>
            <a:off x="682675" y="4574232"/>
            <a:ext cx="34746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OH services where available for complex or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 absences.</a:t>
            </a:r>
            <a:endParaRPr lang="en-US" sz="1275" dirty="0"/>
          </a:p>
        </p:txBody>
      </p:sp>
      <p:sp>
        <p:nvSpPr>
          <p:cNvPr id="36" name="SK-8-text-35"/>
          <p:cNvSpPr/>
          <p:nvPr/>
        </p:nvSpPr>
        <p:spPr>
          <a:xfrm>
            <a:off x="682675" y="5122813"/>
            <a:ext cx="399954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Numbers Matter</a:t>
            </a:r>
            <a:endParaRPr lang="en-US" sz="1425" dirty="0"/>
          </a:p>
        </p:txBody>
      </p:sp>
      <p:sp>
        <p:nvSpPr>
          <p:cNvPr id="37" name="SK-8-text-36"/>
          <p:cNvSpPr/>
          <p:nvPr/>
        </p:nvSpPr>
        <p:spPr>
          <a:xfrm>
            <a:off x="682675" y="5349180"/>
            <a:ext cx="3767286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4–12 weeks off → 40% still off at 1 year.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months off → 90% chance of never returning to work.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(Waddell, 2002)</a:t>
            </a:r>
            <a:endParaRPr lang="en-US" sz="1275" dirty="0"/>
          </a:p>
        </p:txBody>
      </p:sp>
      <p:sp>
        <p:nvSpPr>
          <p:cNvPr id="38" name="SK-8-text-37"/>
          <p:cNvSpPr/>
          <p:nvPr/>
        </p:nvSpPr>
        <p:spPr>
          <a:xfrm>
            <a:off x="6315373" y="1515517"/>
            <a:ext cx="587662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Communication — What to Say</a:t>
            </a:r>
            <a:endParaRPr lang="en-US" sz="1725" dirty="0"/>
          </a:p>
        </p:txBody>
      </p:sp>
      <p:sp>
        <p:nvSpPr>
          <p:cNvPr id="39" name="SK-8-text-38"/>
          <p:cNvSpPr/>
          <p:nvPr/>
        </p:nvSpPr>
        <p:spPr>
          <a:xfrm>
            <a:off x="6120259" y="1947565"/>
            <a:ext cx="482798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"Tell me about your back pain — when did it start, and how 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 affecting your daily life?"</a:t>
            </a:r>
            <a:endParaRPr lang="en-US" sz="1350" dirty="0"/>
          </a:p>
        </p:txBody>
      </p:sp>
      <p:sp>
        <p:nvSpPr>
          <p:cNvPr id="40" name="SK-8-text-39"/>
          <p:cNvSpPr/>
          <p:nvPr/>
        </p:nvSpPr>
        <p:spPr>
          <a:xfrm>
            <a:off x="6120259" y="2386459"/>
            <a:ext cx="60717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Open question, patient-centred, invites narrative before examination.</a:t>
            </a:r>
            <a:endParaRPr lang="en-US" sz="1200" dirty="0"/>
          </a:p>
        </p:txBody>
      </p:sp>
      <p:sp>
        <p:nvSpPr>
          <p:cNvPr id="41" name="SK-8-text-40"/>
          <p:cNvSpPr/>
          <p:nvPr/>
        </p:nvSpPr>
        <p:spPr>
          <a:xfrm>
            <a:off x="6120259" y="2818507"/>
            <a:ext cx="490105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"I'm confident there's no serious injury. Back pain is extremely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— the pain doesn't mean damage is happening."</a:t>
            </a:r>
            <a:endParaRPr lang="en-US" sz="1350" dirty="0"/>
          </a:p>
        </p:txBody>
      </p:sp>
      <p:sp>
        <p:nvSpPr>
          <p:cNvPr id="42" name="SK-8-text-41"/>
          <p:cNvSpPr/>
          <p:nvPr/>
        </p:nvSpPr>
        <p:spPr>
          <a:xfrm>
            <a:off x="6120259" y="3257550"/>
            <a:ext cx="503515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Normalise, avoid catastrophising language. Never say "crumbly spine"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"ruptured disc."</a:t>
            </a:r>
            <a:endParaRPr lang="en-US" sz="1275" dirty="0"/>
          </a:p>
        </p:txBody>
      </p:sp>
      <p:sp>
        <p:nvSpPr>
          <p:cNvPr id="43" name="SK-8-text-42"/>
          <p:cNvSpPr/>
          <p:nvPr/>
        </p:nvSpPr>
        <p:spPr>
          <a:xfrm>
            <a:off x="6120259" y="3902125"/>
            <a:ext cx="4986486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"I'd suggest an anti-inflammatory like ibuprofen taken regularly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food — that's what current NICE guidelines recommend first.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Paracetamol alone isn't as effective for back pain."</a:t>
            </a:r>
            <a:endParaRPr lang="en-US" sz="1350" dirty="0"/>
          </a:p>
        </p:txBody>
      </p:sp>
      <p:sp>
        <p:nvSpPr>
          <p:cNvPr id="44" name="SK-8-text-43"/>
          <p:cNvSpPr/>
          <p:nvPr/>
        </p:nvSpPr>
        <p:spPr>
          <a:xfrm>
            <a:off x="6120259" y="4567386"/>
            <a:ext cx="60717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Addresses patient expectations; explains NICE position simply.</a:t>
            </a:r>
            <a:endParaRPr lang="en-US" sz="1200" dirty="0"/>
          </a:p>
        </p:txBody>
      </p:sp>
      <p:sp>
        <p:nvSpPr>
          <p:cNvPr id="45" name="SK-8-text-44"/>
          <p:cNvSpPr/>
          <p:nvPr/>
        </p:nvSpPr>
        <p:spPr>
          <a:xfrm>
            <a:off x="6120259" y="5040511"/>
            <a:ext cx="486459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"Being at work often helps recovery. Is there anything we could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adjust to help you go back sooner?"</a:t>
            </a:r>
            <a:endParaRPr lang="en-US" sz="1350" dirty="0"/>
          </a:p>
        </p:txBody>
      </p:sp>
      <p:sp>
        <p:nvSpPr>
          <p:cNvPr id="46" name="SK-8-text-45"/>
          <p:cNvSpPr/>
          <p:nvPr/>
        </p:nvSpPr>
        <p:spPr>
          <a:xfrm>
            <a:off x="6120259" y="5465713"/>
            <a:ext cx="466948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Proactive RTW conversation; use Fit Note to facilitate, not to sign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 indefinitely.</a:t>
            </a:r>
            <a:endParaRPr lang="en-US" sz="1275" dirty="0"/>
          </a:p>
        </p:txBody>
      </p:sp>
      <p:sp>
        <p:nvSpPr>
          <p:cNvPr id="47" name="SK-8-text-46"/>
          <p:cNvSpPr/>
          <p:nvPr/>
        </p:nvSpPr>
        <p:spPr>
          <a:xfrm>
            <a:off x="2852886" y="6130975"/>
            <a:ext cx="93391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Validate pain before reassurance: "Your pain is real" — then explain, then educate.</a:t>
            </a:r>
            <a:endParaRPr lang="en-US" sz="1500" dirty="0"/>
          </a:p>
        </p:txBody>
      </p:sp>
      <p:sp>
        <p:nvSpPr>
          <p:cNvPr id="48" name="SK-8-text-47"/>
          <p:cNvSpPr/>
          <p:nvPr/>
        </p:nvSpPr>
        <p:spPr>
          <a:xfrm>
            <a:off x="463153" y="6528792"/>
            <a:ext cx="87630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www.bradfordvts.co.uk • June 2026</a:t>
            </a:r>
            <a:endParaRPr lang="en-US" sz="1125" dirty="0"/>
          </a:p>
        </p:txBody>
      </p:sp>
      <p:sp>
        <p:nvSpPr>
          <p:cNvPr id="49" name="SK-8-text-48"/>
          <p:cNvSpPr/>
          <p:nvPr/>
        </p:nvSpPr>
        <p:spPr>
          <a:xfrm>
            <a:off x="10777686" y="6528792"/>
            <a:ext cx="141431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8 of 10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83977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416844"/>
            <a:ext cx="8351490" cy="1905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1238" y="1947565"/>
            <a:ext cx="9525" cy="427925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1947565"/>
            <a:ext cx="5303490" cy="630882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8596" y="1947565"/>
            <a:ext cx="5303490" cy="630882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2640211"/>
            <a:ext cx="5303490" cy="534888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5123" y="2708821"/>
            <a:ext cx="38100" cy="397669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765" y="3243709"/>
            <a:ext cx="5303490" cy="534888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5123" y="3312319"/>
            <a:ext cx="38100" cy="397669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3847207"/>
            <a:ext cx="5303490" cy="534888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5123" y="3915817"/>
            <a:ext cx="38100" cy="397669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4450705"/>
            <a:ext cx="5303490" cy="534888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5123" y="4519315"/>
            <a:ext cx="38100" cy="397669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765" y="5054203"/>
            <a:ext cx="5303490" cy="534888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5123" y="5122813"/>
            <a:ext cx="38100" cy="397669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5657850"/>
            <a:ext cx="5303490" cy="534888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5123" y="5726311"/>
            <a:ext cx="38100" cy="397669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8596" y="2640211"/>
            <a:ext cx="5303490" cy="534888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93805" y="2708821"/>
            <a:ext cx="38100" cy="397669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8596" y="3243709"/>
            <a:ext cx="5303490" cy="534888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93805" y="3312319"/>
            <a:ext cx="38100" cy="397669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8596" y="3847207"/>
            <a:ext cx="5303490" cy="534888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93805" y="3915817"/>
            <a:ext cx="38100" cy="397669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88596" y="4450705"/>
            <a:ext cx="5303490" cy="534888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93805" y="4519315"/>
            <a:ext cx="38100" cy="397669"/>
          </a:xfrm>
          <a:prstGeom prst="rect">
            <a:avLst/>
          </a:prstGeom>
        </p:spPr>
      </p:pic>
      <p:pic>
        <p:nvPicPr>
          <p:cNvPr id="29" name="SK-9-img-2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8596" y="5054203"/>
            <a:ext cx="5303490" cy="534888"/>
          </a:xfrm>
          <a:prstGeom prst="rect">
            <a:avLst/>
          </a:prstGeom>
        </p:spPr>
      </p:pic>
      <p:pic>
        <p:nvPicPr>
          <p:cNvPr id="30" name="SK-9-img-2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93805" y="5122813"/>
            <a:ext cx="38100" cy="397669"/>
          </a:xfrm>
          <a:prstGeom prst="rect">
            <a:avLst/>
          </a:prstGeom>
        </p:spPr>
      </p:pic>
      <p:pic>
        <p:nvPicPr>
          <p:cNvPr id="31" name="SK-9-img-3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8596" y="5657850"/>
            <a:ext cx="5303490" cy="534888"/>
          </a:xfrm>
          <a:prstGeom prst="rect">
            <a:avLst/>
          </a:prstGeom>
        </p:spPr>
      </p:pic>
      <p:pic>
        <p:nvPicPr>
          <p:cNvPr id="32" name="SK-9-img-3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93805" y="5726311"/>
            <a:ext cx="38100" cy="397669"/>
          </a:xfrm>
          <a:prstGeom prst="rect">
            <a:avLst/>
          </a:prstGeom>
        </p:spPr>
      </p:pic>
      <p:sp>
        <p:nvSpPr>
          <p:cNvPr id="33" name="SK-9-text-32"/>
          <p:cNvSpPr/>
          <p:nvPr/>
        </p:nvSpPr>
        <p:spPr>
          <a:xfrm>
            <a:off x="4319439" y="82153"/>
            <a:ext cx="34797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425" dirty="0"/>
          </a:p>
        </p:txBody>
      </p:sp>
      <p:sp>
        <p:nvSpPr>
          <p:cNvPr id="34" name="SK-9-text-33"/>
          <p:cNvSpPr/>
          <p:nvPr/>
        </p:nvSpPr>
        <p:spPr>
          <a:xfrm>
            <a:off x="475357" y="624036"/>
            <a:ext cx="694658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OF 4 — CLINICAL PRACTICE</a:t>
            </a:r>
            <a:endParaRPr lang="en-US" sz="1275" dirty="0"/>
          </a:p>
        </p:txBody>
      </p:sp>
      <p:sp>
        <p:nvSpPr>
          <p:cNvPr id="35" name="SK-9-text-34"/>
          <p:cNvSpPr/>
          <p:nvPr/>
        </p:nvSpPr>
        <p:spPr>
          <a:xfrm>
            <a:off x="499765" y="891480"/>
            <a:ext cx="1169223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&amp; Common Pitfalls</a:t>
            </a:r>
            <a:endParaRPr lang="en-US" sz="3150" dirty="0"/>
          </a:p>
        </p:txBody>
      </p:sp>
      <p:sp>
        <p:nvSpPr>
          <p:cNvPr id="36" name="SK-9-text-35"/>
          <p:cNvSpPr/>
          <p:nvPr/>
        </p:nvSpPr>
        <p:spPr>
          <a:xfrm>
            <a:off x="475357" y="1577280"/>
            <a:ext cx="117166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clinical pearls and errors to avoid in back pain management</a:t>
            </a:r>
            <a:endParaRPr lang="en-US" sz="1500" dirty="0"/>
          </a:p>
        </p:txBody>
      </p:sp>
      <p:sp>
        <p:nvSpPr>
          <p:cNvPr id="37" name="SK-9-text-36"/>
          <p:cNvSpPr/>
          <p:nvPr/>
        </p:nvSpPr>
        <p:spPr>
          <a:xfrm>
            <a:off x="2401788" y="2016175"/>
            <a:ext cx="130447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TOP TIPS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these</a:t>
            </a:r>
            <a:endParaRPr lang="en-US" sz="1575" dirty="0"/>
          </a:p>
        </p:txBody>
      </p:sp>
      <p:sp>
        <p:nvSpPr>
          <p:cNvPr id="38" name="SK-9-text-37"/>
          <p:cNvSpPr/>
          <p:nvPr/>
        </p:nvSpPr>
        <p:spPr>
          <a:xfrm>
            <a:off x="719286" y="2729359"/>
            <a:ext cx="490105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· Prescribe analgesics at regular intervals — not PRN.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Scheduled dosing gives better pain relief and supports mobilisation.</a:t>
            </a:r>
            <a:endParaRPr lang="en-US" sz="1200" dirty="0"/>
          </a:p>
        </p:txBody>
      </p:sp>
      <p:sp>
        <p:nvSpPr>
          <p:cNvPr id="39" name="SK-9-text-38"/>
          <p:cNvSpPr/>
          <p:nvPr/>
        </p:nvSpPr>
        <p:spPr>
          <a:xfrm>
            <a:off x="719286" y="3346698"/>
            <a:ext cx="427925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· NSAIDs are first-line for LBP — not paracetamol alone.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 your prescribing habits to match NICE NG59.</a:t>
            </a:r>
            <a:endParaRPr lang="en-US" sz="1200" dirty="0"/>
          </a:p>
        </p:txBody>
      </p:sp>
      <p:sp>
        <p:nvSpPr>
          <p:cNvPr id="40" name="SK-9-text-39"/>
          <p:cNvSpPr/>
          <p:nvPr/>
        </p:nvSpPr>
        <p:spPr>
          <a:xfrm>
            <a:off x="719286" y="3936355"/>
            <a:ext cx="435247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· Physiotherapy and exercise outperform most drugs for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 LBP. Refer early.</a:t>
            </a:r>
            <a:endParaRPr lang="en-US" sz="1200" dirty="0"/>
          </a:p>
        </p:txBody>
      </p:sp>
      <p:sp>
        <p:nvSpPr>
          <p:cNvPr id="41" name="SK-9-text-40"/>
          <p:cNvSpPr/>
          <p:nvPr/>
        </p:nvSpPr>
        <p:spPr>
          <a:xfrm>
            <a:off x="719286" y="4533007"/>
            <a:ext cx="421838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· Validate the patient's pain first — "Your pain is real" —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jumping to reassurance or advice.</a:t>
            </a:r>
            <a:endParaRPr lang="en-US" sz="1200" dirty="0"/>
          </a:p>
        </p:txBody>
      </p:sp>
      <p:sp>
        <p:nvSpPr>
          <p:cNvPr id="42" name="SK-9-text-41"/>
          <p:cNvSpPr/>
          <p:nvPr/>
        </p:nvSpPr>
        <p:spPr>
          <a:xfrm>
            <a:off x="719286" y="5129659"/>
            <a:ext cx="437688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· Discuss return to work proactively. The longer off work,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worse the prognosis.</a:t>
            </a:r>
            <a:endParaRPr lang="en-US" sz="1200" dirty="0"/>
          </a:p>
        </p:txBody>
      </p:sp>
      <p:sp>
        <p:nvSpPr>
          <p:cNvPr id="43" name="SK-9-text-42"/>
          <p:cNvSpPr/>
          <p:nvPr/>
        </p:nvSpPr>
        <p:spPr>
          <a:xfrm>
            <a:off x="719286" y="5733157"/>
            <a:ext cx="354776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· Use the STarT Back Tool to stratify risk 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direct management intensity.</a:t>
            </a:r>
            <a:endParaRPr lang="en-US" sz="1200" dirty="0"/>
          </a:p>
        </p:txBody>
      </p:sp>
      <p:sp>
        <p:nvSpPr>
          <p:cNvPr id="44" name="SK-9-text-43"/>
          <p:cNvSpPr/>
          <p:nvPr/>
        </p:nvSpPr>
        <p:spPr>
          <a:xfrm>
            <a:off x="7729686" y="2016175"/>
            <a:ext cx="237738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COMMON PITFALLS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these</a:t>
            </a:r>
            <a:endParaRPr lang="en-US" sz="1575" dirty="0"/>
          </a:p>
        </p:txBody>
      </p:sp>
      <p:sp>
        <p:nvSpPr>
          <p:cNvPr id="45" name="SK-9-text-44"/>
          <p:cNvSpPr/>
          <p:nvPr/>
        </p:nvSpPr>
        <p:spPr>
          <a:xfrm>
            <a:off x="6705600" y="2729359"/>
            <a:ext cx="4059882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· Paracetamol first for LBP — NOT recommended by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NG59. NSAIDs are first-line.</a:t>
            </a:r>
            <a:endParaRPr lang="en-US" sz="1200" dirty="0"/>
          </a:p>
        </p:txBody>
      </p:sp>
      <p:sp>
        <p:nvSpPr>
          <p:cNvPr id="46" name="SK-9-text-45"/>
          <p:cNvSpPr/>
          <p:nvPr/>
        </p:nvSpPr>
        <p:spPr>
          <a:xfrm>
            <a:off x="6693396" y="3257550"/>
            <a:ext cx="4315867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· Prescribing gabapentin or pregabalin for back pain or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sciatica — explicitly NOT recommended; now Class C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controlled drugs.</a:t>
            </a:r>
            <a:endParaRPr lang="en-US" sz="1200" dirty="0"/>
          </a:p>
        </p:txBody>
      </p:sp>
      <p:sp>
        <p:nvSpPr>
          <p:cNvPr id="47" name="SK-9-text-46"/>
          <p:cNvSpPr/>
          <p:nvPr/>
        </p:nvSpPr>
        <p:spPr>
          <a:xfrm>
            <a:off x="6693396" y="3943350"/>
            <a:ext cx="368185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· Advising bed rest — strongly contraindicated.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Activity is the evidence-based approach.</a:t>
            </a:r>
            <a:endParaRPr lang="en-US" sz="1200" dirty="0"/>
          </a:p>
        </p:txBody>
      </p:sp>
      <p:sp>
        <p:nvSpPr>
          <p:cNvPr id="48" name="SK-9-text-47"/>
          <p:cNvSpPr/>
          <p:nvPr/>
        </p:nvSpPr>
        <p:spPr>
          <a:xfrm>
            <a:off x="6693396" y="4505623"/>
            <a:ext cx="455979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· Opioid escalation trap — avoid long-term opioids for LBP.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 opioid use worsens outcomes.</a:t>
            </a:r>
            <a:endParaRPr lang="en-US" sz="1200" dirty="0"/>
          </a:p>
        </p:txBody>
      </p:sp>
      <p:sp>
        <p:nvSpPr>
          <p:cNvPr id="49" name="SK-9-text-48"/>
          <p:cNvSpPr/>
          <p:nvPr/>
        </p:nvSpPr>
        <p:spPr>
          <a:xfrm>
            <a:off x="6693396" y="5088582"/>
            <a:ext cx="4218384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· Benzodiazepines for sciatica — no benefit, evidence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harm and dependency risk.</a:t>
            </a:r>
            <a:endParaRPr lang="en-US" sz="1200" dirty="0"/>
          </a:p>
        </p:txBody>
      </p:sp>
      <p:sp>
        <p:nvSpPr>
          <p:cNvPr id="50" name="SK-9-text-49"/>
          <p:cNvSpPr/>
          <p:nvPr/>
        </p:nvSpPr>
        <p:spPr>
          <a:xfrm>
            <a:off x="6693396" y="5616625"/>
            <a:ext cx="4132957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· Not exploring yellow flags — failure to address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psychosocial factors is the most common reason for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poor outcomes.</a:t>
            </a:r>
            <a:endParaRPr lang="en-US" sz="1200" dirty="0"/>
          </a:p>
        </p:txBody>
      </p:sp>
      <p:sp>
        <p:nvSpPr>
          <p:cNvPr id="51" name="SK-9-text-50"/>
          <p:cNvSpPr/>
          <p:nvPr/>
        </p:nvSpPr>
        <p:spPr>
          <a:xfrm>
            <a:off x="353467" y="6590407"/>
            <a:ext cx="87630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June 2026</a:t>
            </a:r>
            <a:endParaRPr lang="en-US" sz="1125" dirty="0"/>
          </a:p>
        </p:txBody>
      </p:sp>
      <p:sp>
        <p:nvSpPr>
          <p:cNvPr id="52" name="SK-9-text-51"/>
          <p:cNvSpPr/>
          <p:nvPr/>
        </p:nvSpPr>
        <p:spPr>
          <a:xfrm>
            <a:off x="10933063" y="6590407"/>
            <a:ext cx="905173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9 of 10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2554</Words>
  <Application>Microsoft Office PowerPoint</Application>
  <PresentationFormat>Widescreen</PresentationFormat>
  <Paragraphs>370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Open Sans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2026-06-18T16:39:32Z</dcterms:created>
  <dcterms:modified xsi:type="dcterms:W3CDTF">2026-06-18T17:24:27Z</dcterms:modified>
</cp:coreProperties>
</file>