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30"/>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Lst>
  <p:sldSz cx="12192000" cy="6858000"/>
  <p:notesSz cx="6858000" cy="12192000"/>
  <p:embeddedFontLst>
    <p:embeddedFont>
      <p:font typeface="Arimo" panose="020B0604020202020204" charset="0"/>
      <p:regular r:id="rId31"/>
      <p:bold r:id="rId32"/>
    </p:embeddedFont>
    <p:embeddedFont>
      <p:font typeface="Open Sans" panose="020B0606030504020204" pitchFamily="34" charset="0"/>
      <p:regular r:id="rId33"/>
      <p:bold r:id="rId34"/>
      <p:italic r:id="rId35"/>
      <p:boldItalic r:id="rId3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88" d="100"/>
          <a:sy n="88" d="100"/>
        </p:scale>
        <p:origin x="228" y="5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6.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font" Target="fonts/font5.fntdata"/><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997988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hyperlink" Target="https://www.bradfordvts.co.uk/" TargetMode="External"/><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7.png"/><Relationship Id="rId18" Type="http://schemas.openxmlformats.org/officeDocument/2006/relationships/image" Target="../media/image22.png"/><Relationship Id="rId3" Type="http://schemas.openxmlformats.org/officeDocument/2006/relationships/image" Target="../media/image8.png"/><Relationship Id="rId7" Type="http://schemas.openxmlformats.org/officeDocument/2006/relationships/image" Target="../media/image11.png"/><Relationship Id="rId12" Type="http://schemas.openxmlformats.org/officeDocument/2006/relationships/image" Target="../media/image16.png"/><Relationship Id="rId17" Type="http://schemas.openxmlformats.org/officeDocument/2006/relationships/image" Target="../media/image21.png"/><Relationship Id="rId2" Type="http://schemas.openxmlformats.org/officeDocument/2006/relationships/notesSlide" Target="../notesSlides/notesSlide2.xml"/><Relationship Id="rId16" Type="http://schemas.openxmlformats.org/officeDocument/2006/relationships/image" Target="../media/image20.png"/><Relationship Id="rId1" Type="http://schemas.openxmlformats.org/officeDocument/2006/relationships/slideLayout" Target="../slideLayouts/slideLayout1.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png"/><Relationship Id="rId15" Type="http://schemas.openxmlformats.org/officeDocument/2006/relationships/image" Target="../media/image19.png"/><Relationship Id="rId10" Type="http://schemas.openxmlformats.org/officeDocument/2006/relationships/image" Target="../media/image14.png"/><Relationship Id="rId4" Type="http://schemas.openxmlformats.org/officeDocument/2006/relationships/image" Target="../media/image2.png"/><Relationship Id="rId9" Type="http://schemas.openxmlformats.org/officeDocument/2006/relationships/image" Target="../media/image13.png"/><Relationship Id="rId14" Type="http://schemas.openxmlformats.org/officeDocument/2006/relationships/image" Target="../media/image18.png"/></Relationships>
</file>

<file path=ppt/slides/_rels/slide3.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30.png"/><Relationship Id="rId18" Type="http://schemas.openxmlformats.org/officeDocument/2006/relationships/image" Target="../media/image22.png"/><Relationship Id="rId3" Type="http://schemas.openxmlformats.org/officeDocument/2006/relationships/image" Target="../media/image1.png"/><Relationship Id="rId7" Type="http://schemas.openxmlformats.org/officeDocument/2006/relationships/image" Target="../media/image24.png"/><Relationship Id="rId12" Type="http://schemas.openxmlformats.org/officeDocument/2006/relationships/image" Target="../media/image29.png"/><Relationship Id="rId17" Type="http://schemas.openxmlformats.org/officeDocument/2006/relationships/image" Target="../media/image34.png"/><Relationship Id="rId2" Type="http://schemas.openxmlformats.org/officeDocument/2006/relationships/notesSlide" Target="../notesSlides/notesSlide3.xml"/><Relationship Id="rId16" Type="http://schemas.openxmlformats.org/officeDocument/2006/relationships/image" Target="../media/image33.png"/><Relationship Id="rId1" Type="http://schemas.openxmlformats.org/officeDocument/2006/relationships/slideLayout" Target="../slideLayouts/slideLayout1.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9.png"/><Relationship Id="rId15" Type="http://schemas.openxmlformats.org/officeDocument/2006/relationships/image" Target="../media/image32.png"/><Relationship Id="rId10" Type="http://schemas.openxmlformats.org/officeDocument/2006/relationships/image" Target="../media/image27.png"/><Relationship Id="rId4" Type="http://schemas.openxmlformats.org/officeDocument/2006/relationships/image" Target="../media/image2.png"/><Relationship Id="rId9" Type="http://schemas.openxmlformats.org/officeDocument/2006/relationships/image" Target="../media/image26.png"/><Relationship Id="rId14" Type="http://schemas.openxmlformats.org/officeDocument/2006/relationships/image" Target="../media/image31.png"/></Relationships>
</file>

<file path=ppt/slides/_rels/slide4.xml.rels><?xml version="1.0" encoding="UTF-8" standalone="yes"?>
<Relationships xmlns="http://schemas.openxmlformats.org/package/2006/relationships"><Relationship Id="rId8" Type="http://schemas.openxmlformats.org/officeDocument/2006/relationships/image" Target="../media/image38.png"/><Relationship Id="rId13" Type="http://schemas.openxmlformats.org/officeDocument/2006/relationships/image" Target="../media/image43.png"/><Relationship Id="rId3" Type="http://schemas.openxmlformats.org/officeDocument/2006/relationships/image" Target="../media/image35.png"/><Relationship Id="rId7" Type="http://schemas.openxmlformats.org/officeDocument/2006/relationships/image" Target="../media/image37.png"/><Relationship Id="rId12" Type="http://schemas.openxmlformats.org/officeDocument/2006/relationships/image" Target="../media/image42.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36.png"/><Relationship Id="rId11" Type="http://schemas.openxmlformats.org/officeDocument/2006/relationships/image" Target="../media/image41.png"/><Relationship Id="rId5" Type="http://schemas.openxmlformats.org/officeDocument/2006/relationships/image" Target="../media/image9.png"/><Relationship Id="rId10" Type="http://schemas.openxmlformats.org/officeDocument/2006/relationships/image" Target="../media/image40.png"/><Relationship Id="rId4" Type="http://schemas.openxmlformats.org/officeDocument/2006/relationships/image" Target="../media/image2.png"/><Relationship Id="rId9" Type="http://schemas.openxmlformats.org/officeDocument/2006/relationships/image" Target="../media/image39.png"/></Relationships>
</file>

<file path=ppt/slides/_rels/slide5.xml.rels><?xml version="1.0" encoding="UTF-8" standalone="yes"?>
<Relationships xmlns="http://schemas.openxmlformats.org/package/2006/relationships"><Relationship Id="rId8" Type="http://schemas.openxmlformats.org/officeDocument/2006/relationships/image" Target="../media/image47.png"/><Relationship Id="rId13" Type="http://schemas.openxmlformats.org/officeDocument/2006/relationships/image" Target="../media/image52.png"/><Relationship Id="rId3" Type="http://schemas.openxmlformats.org/officeDocument/2006/relationships/image" Target="../media/image44.png"/><Relationship Id="rId7" Type="http://schemas.openxmlformats.org/officeDocument/2006/relationships/image" Target="../media/image46.png"/><Relationship Id="rId12" Type="http://schemas.openxmlformats.org/officeDocument/2006/relationships/image" Target="../media/image51.png"/><Relationship Id="rId17" Type="http://schemas.openxmlformats.org/officeDocument/2006/relationships/hyperlink" Target="https://www.bradfordvts.co.uk/" TargetMode="External"/><Relationship Id="rId2" Type="http://schemas.openxmlformats.org/officeDocument/2006/relationships/notesSlide" Target="../notesSlides/notesSlide5.xml"/><Relationship Id="rId16" Type="http://schemas.openxmlformats.org/officeDocument/2006/relationships/image" Target="../media/image55.png"/><Relationship Id="rId1" Type="http://schemas.openxmlformats.org/officeDocument/2006/relationships/slideLayout" Target="../slideLayouts/slideLayout1.xml"/><Relationship Id="rId6" Type="http://schemas.openxmlformats.org/officeDocument/2006/relationships/image" Target="../media/image45.png"/><Relationship Id="rId11" Type="http://schemas.openxmlformats.org/officeDocument/2006/relationships/image" Target="../media/image50.png"/><Relationship Id="rId5" Type="http://schemas.openxmlformats.org/officeDocument/2006/relationships/image" Target="../media/image9.png"/><Relationship Id="rId15" Type="http://schemas.openxmlformats.org/officeDocument/2006/relationships/image" Target="../media/image54.png"/><Relationship Id="rId10" Type="http://schemas.openxmlformats.org/officeDocument/2006/relationships/image" Target="../media/image49.png"/><Relationship Id="rId4" Type="http://schemas.openxmlformats.org/officeDocument/2006/relationships/image" Target="../media/image2.png"/><Relationship Id="rId9" Type="http://schemas.openxmlformats.org/officeDocument/2006/relationships/image" Target="../media/image48.png"/><Relationship Id="rId14" Type="http://schemas.openxmlformats.org/officeDocument/2006/relationships/image" Target="../media/image53.png"/></Relationships>
</file>

<file path=ppt/slides/_rels/slide6.xml.rels><?xml version="1.0" encoding="UTF-8" standalone="yes"?>
<Relationships xmlns="http://schemas.openxmlformats.org/package/2006/relationships"><Relationship Id="rId8" Type="http://schemas.openxmlformats.org/officeDocument/2006/relationships/image" Target="../media/image58.png"/><Relationship Id="rId13" Type="http://schemas.openxmlformats.org/officeDocument/2006/relationships/image" Target="../media/image63.png"/><Relationship Id="rId18" Type="http://schemas.openxmlformats.org/officeDocument/2006/relationships/image" Target="../media/image68.png"/><Relationship Id="rId3" Type="http://schemas.openxmlformats.org/officeDocument/2006/relationships/image" Target="../media/image1.png"/><Relationship Id="rId21" Type="http://schemas.openxmlformats.org/officeDocument/2006/relationships/image" Target="../media/image71.png"/><Relationship Id="rId7" Type="http://schemas.openxmlformats.org/officeDocument/2006/relationships/image" Target="../media/image57.png"/><Relationship Id="rId12" Type="http://schemas.openxmlformats.org/officeDocument/2006/relationships/image" Target="../media/image62.png"/><Relationship Id="rId17" Type="http://schemas.openxmlformats.org/officeDocument/2006/relationships/image" Target="../media/image67.png"/><Relationship Id="rId2" Type="http://schemas.openxmlformats.org/officeDocument/2006/relationships/notesSlide" Target="../notesSlides/notesSlide6.xml"/><Relationship Id="rId16" Type="http://schemas.openxmlformats.org/officeDocument/2006/relationships/image" Target="../media/image66.png"/><Relationship Id="rId20" Type="http://schemas.openxmlformats.org/officeDocument/2006/relationships/image" Target="../media/image70.png"/><Relationship Id="rId1" Type="http://schemas.openxmlformats.org/officeDocument/2006/relationships/slideLayout" Target="../slideLayouts/slideLayout1.xml"/><Relationship Id="rId6" Type="http://schemas.openxmlformats.org/officeDocument/2006/relationships/image" Target="../media/image56.png"/><Relationship Id="rId11" Type="http://schemas.openxmlformats.org/officeDocument/2006/relationships/image" Target="../media/image61.png"/><Relationship Id="rId24" Type="http://schemas.openxmlformats.org/officeDocument/2006/relationships/image" Target="../media/image55.png"/><Relationship Id="rId5" Type="http://schemas.openxmlformats.org/officeDocument/2006/relationships/image" Target="../media/image9.png"/><Relationship Id="rId15" Type="http://schemas.openxmlformats.org/officeDocument/2006/relationships/image" Target="../media/image65.png"/><Relationship Id="rId23" Type="http://schemas.openxmlformats.org/officeDocument/2006/relationships/image" Target="../media/image73.png"/><Relationship Id="rId10" Type="http://schemas.openxmlformats.org/officeDocument/2006/relationships/image" Target="../media/image60.png"/><Relationship Id="rId19" Type="http://schemas.openxmlformats.org/officeDocument/2006/relationships/image" Target="../media/image69.png"/><Relationship Id="rId4" Type="http://schemas.openxmlformats.org/officeDocument/2006/relationships/image" Target="../media/image2.png"/><Relationship Id="rId9" Type="http://schemas.openxmlformats.org/officeDocument/2006/relationships/image" Target="../media/image59.png"/><Relationship Id="rId14" Type="http://schemas.openxmlformats.org/officeDocument/2006/relationships/image" Target="../media/image64.png"/><Relationship Id="rId22" Type="http://schemas.openxmlformats.org/officeDocument/2006/relationships/image" Target="../media/image72.png"/></Relationships>
</file>

<file path=ppt/slides/_rels/slide7.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image" Target="../media/image35.png"/><Relationship Id="rId7" Type="http://schemas.openxmlformats.org/officeDocument/2006/relationships/image" Target="../media/image76.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75.png"/><Relationship Id="rId5" Type="http://schemas.openxmlformats.org/officeDocument/2006/relationships/image" Target="../media/image74.png"/><Relationship Id="rId4" Type="http://schemas.openxmlformats.org/officeDocument/2006/relationships/image" Target="../media/image2.png"/><Relationship Id="rId9" Type="http://schemas.openxmlformats.org/officeDocument/2006/relationships/image" Target="../media/image78.png"/></Relationships>
</file>

<file path=ppt/slides/_rels/slide8.xml.rels><?xml version="1.0" encoding="UTF-8" standalone="yes"?>
<Relationships xmlns="http://schemas.openxmlformats.org/package/2006/relationships"><Relationship Id="rId8" Type="http://schemas.openxmlformats.org/officeDocument/2006/relationships/image" Target="../media/image82.png"/><Relationship Id="rId13" Type="http://schemas.openxmlformats.org/officeDocument/2006/relationships/image" Target="../media/image87.png"/><Relationship Id="rId3" Type="http://schemas.openxmlformats.org/officeDocument/2006/relationships/image" Target="../media/image2.png"/><Relationship Id="rId7" Type="http://schemas.openxmlformats.org/officeDocument/2006/relationships/image" Target="../media/image81.png"/><Relationship Id="rId12" Type="http://schemas.openxmlformats.org/officeDocument/2006/relationships/image" Target="../media/image86.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80.png"/><Relationship Id="rId11" Type="http://schemas.openxmlformats.org/officeDocument/2006/relationships/image" Target="../media/image85.png"/><Relationship Id="rId5" Type="http://schemas.openxmlformats.org/officeDocument/2006/relationships/image" Target="../media/image79.png"/><Relationship Id="rId10" Type="http://schemas.openxmlformats.org/officeDocument/2006/relationships/image" Target="../media/image84.png"/><Relationship Id="rId4" Type="http://schemas.openxmlformats.org/officeDocument/2006/relationships/image" Target="../media/image74.png"/><Relationship Id="rId9" Type="http://schemas.openxmlformats.org/officeDocument/2006/relationships/image" Target="../media/image83.png"/><Relationship Id="rId14" Type="http://schemas.openxmlformats.org/officeDocument/2006/relationships/image" Target="../media/image88.png"/></Relationships>
</file>

<file path=ppt/slides/_rels/slide9.xml.rels><?xml version="1.0" encoding="UTF-8" standalone="yes"?>
<Relationships xmlns="http://schemas.openxmlformats.org/package/2006/relationships"><Relationship Id="rId8" Type="http://schemas.openxmlformats.org/officeDocument/2006/relationships/image" Target="../media/image91.png"/><Relationship Id="rId13" Type="http://schemas.openxmlformats.org/officeDocument/2006/relationships/image" Target="../media/image96.png"/><Relationship Id="rId18" Type="http://schemas.openxmlformats.org/officeDocument/2006/relationships/image" Target="../media/image101.png"/><Relationship Id="rId3" Type="http://schemas.openxmlformats.org/officeDocument/2006/relationships/image" Target="../media/image8.png"/><Relationship Id="rId7" Type="http://schemas.openxmlformats.org/officeDocument/2006/relationships/image" Target="../media/image90.png"/><Relationship Id="rId12" Type="http://schemas.openxmlformats.org/officeDocument/2006/relationships/image" Target="../media/image95.png"/><Relationship Id="rId17" Type="http://schemas.openxmlformats.org/officeDocument/2006/relationships/image" Target="../media/image100.png"/><Relationship Id="rId2" Type="http://schemas.openxmlformats.org/officeDocument/2006/relationships/notesSlide" Target="../notesSlides/notesSlide9.xml"/><Relationship Id="rId16" Type="http://schemas.openxmlformats.org/officeDocument/2006/relationships/image" Target="../media/image99.png"/><Relationship Id="rId1" Type="http://schemas.openxmlformats.org/officeDocument/2006/relationships/slideLayout" Target="../slideLayouts/slideLayout1.xml"/><Relationship Id="rId6" Type="http://schemas.openxmlformats.org/officeDocument/2006/relationships/image" Target="../media/image89.png"/><Relationship Id="rId11" Type="http://schemas.openxmlformats.org/officeDocument/2006/relationships/image" Target="../media/image94.png"/><Relationship Id="rId5" Type="http://schemas.openxmlformats.org/officeDocument/2006/relationships/image" Target="../media/image9.png"/><Relationship Id="rId15" Type="http://schemas.openxmlformats.org/officeDocument/2006/relationships/image" Target="../media/image98.png"/><Relationship Id="rId10" Type="http://schemas.openxmlformats.org/officeDocument/2006/relationships/image" Target="../media/image93.png"/><Relationship Id="rId19" Type="http://schemas.openxmlformats.org/officeDocument/2006/relationships/image" Target="../media/image22.png"/><Relationship Id="rId4" Type="http://schemas.openxmlformats.org/officeDocument/2006/relationships/image" Target="../media/image2.png"/><Relationship Id="rId9" Type="http://schemas.openxmlformats.org/officeDocument/2006/relationships/image" Target="../media/image92.png"/><Relationship Id="rId14" Type="http://schemas.openxmlformats.org/officeDocument/2006/relationships/image" Target="../media/image97.png"/></Relationships>
</file>

<file path=ppt/slides/_rels/slide10.xml.rels><?xml version="1.0" encoding="UTF-8" standalone="yes"?>
<Relationships xmlns="http://schemas.openxmlformats.org/package/2006/relationships"><Relationship Id="rId8" Type="http://schemas.openxmlformats.org/officeDocument/2006/relationships/image" Target="../media/image104.png"/><Relationship Id="rId13" Type="http://schemas.openxmlformats.org/officeDocument/2006/relationships/image" Target="../media/image109.png"/><Relationship Id="rId18" Type="http://schemas.openxmlformats.org/officeDocument/2006/relationships/image" Target="../media/image114.png"/><Relationship Id="rId3" Type="http://schemas.openxmlformats.org/officeDocument/2006/relationships/image" Target="../media/image44.png"/><Relationship Id="rId7" Type="http://schemas.openxmlformats.org/officeDocument/2006/relationships/image" Target="../media/image103.png"/><Relationship Id="rId12" Type="http://schemas.openxmlformats.org/officeDocument/2006/relationships/image" Target="../media/image108.png"/><Relationship Id="rId17" Type="http://schemas.openxmlformats.org/officeDocument/2006/relationships/image" Target="../media/image113.png"/><Relationship Id="rId2" Type="http://schemas.openxmlformats.org/officeDocument/2006/relationships/notesSlide" Target="../notesSlides/notesSlide10.xml"/><Relationship Id="rId16" Type="http://schemas.openxmlformats.org/officeDocument/2006/relationships/image" Target="../media/image112.png"/><Relationship Id="rId1" Type="http://schemas.openxmlformats.org/officeDocument/2006/relationships/slideLayout" Target="../slideLayouts/slideLayout1.xml"/><Relationship Id="rId6" Type="http://schemas.openxmlformats.org/officeDocument/2006/relationships/image" Target="../media/image102.png"/><Relationship Id="rId11" Type="http://schemas.openxmlformats.org/officeDocument/2006/relationships/image" Target="../media/image107.png"/><Relationship Id="rId5" Type="http://schemas.openxmlformats.org/officeDocument/2006/relationships/image" Target="../media/image9.png"/><Relationship Id="rId15" Type="http://schemas.openxmlformats.org/officeDocument/2006/relationships/image" Target="../media/image111.png"/><Relationship Id="rId10" Type="http://schemas.openxmlformats.org/officeDocument/2006/relationships/image" Target="../media/image106.png"/><Relationship Id="rId19" Type="http://schemas.openxmlformats.org/officeDocument/2006/relationships/hyperlink" Target="https://www.bradfordvts.co.uk/" TargetMode="External"/><Relationship Id="rId4" Type="http://schemas.openxmlformats.org/officeDocument/2006/relationships/image" Target="../media/image2.png"/><Relationship Id="rId9" Type="http://schemas.openxmlformats.org/officeDocument/2006/relationships/image" Target="../media/image105.png"/><Relationship Id="rId14" Type="http://schemas.openxmlformats.org/officeDocument/2006/relationships/image" Target="../media/image110.png"/></Relationships>
</file>

<file path=ppt/slides/_rels/slide11.xml.rels><?xml version="1.0" encoding="UTF-8" standalone="yes"?>
<Relationships xmlns="http://schemas.openxmlformats.org/package/2006/relationships"><Relationship Id="rId8" Type="http://schemas.openxmlformats.org/officeDocument/2006/relationships/image" Target="../media/image117.png"/><Relationship Id="rId13" Type="http://schemas.openxmlformats.org/officeDocument/2006/relationships/image" Target="../media/image122.png"/><Relationship Id="rId18" Type="http://schemas.openxmlformats.org/officeDocument/2006/relationships/hyperlink" Target="https://www.bradfordvts.co.uk/" TargetMode="External"/><Relationship Id="rId3" Type="http://schemas.openxmlformats.org/officeDocument/2006/relationships/image" Target="../media/image8.png"/><Relationship Id="rId7" Type="http://schemas.openxmlformats.org/officeDocument/2006/relationships/image" Target="../media/image116.png"/><Relationship Id="rId12" Type="http://schemas.openxmlformats.org/officeDocument/2006/relationships/image" Target="../media/image121.png"/><Relationship Id="rId17" Type="http://schemas.openxmlformats.org/officeDocument/2006/relationships/image" Target="../media/image22.png"/><Relationship Id="rId2" Type="http://schemas.openxmlformats.org/officeDocument/2006/relationships/notesSlide" Target="../notesSlides/notesSlide11.xml"/><Relationship Id="rId16" Type="http://schemas.openxmlformats.org/officeDocument/2006/relationships/image" Target="../media/image125.png"/><Relationship Id="rId1" Type="http://schemas.openxmlformats.org/officeDocument/2006/relationships/slideLayout" Target="../slideLayouts/slideLayout1.xml"/><Relationship Id="rId6" Type="http://schemas.openxmlformats.org/officeDocument/2006/relationships/image" Target="../media/image115.png"/><Relationship Id="rId11" Type="http://schemas.openxmlformats.org/officeDocument/2006/relationships/image" Target="../media/image120.png"/><Relationship Id="rId5" Type="http://schemas.openxmlformats.org/officeDocument/2006/relationships/image" Target="../media/image9.png"/><Relationship Id="rId15" Type="http://schemas.openxmlformats.org/officeDocument/2006/relationships/image" Target="../media/image124.png"/><Relationship Id="rId10" Type="http://schemas.openxmlformats.org/officeDocument/2006/relationships/image" Target="../media/image119.png"/><Relationship Id="rId4" Type="http://schemas.openxmlformats.org/officeDocument/2006/relationships/image" Target="../media/image2.png"/><Relationship Id="rId9" Type="http://schemas.openxmlformats.org/officeDocument/2006/relationships/image" Target="../media/image118.png"/><Relationship Id="rId14" Type="http://schemas.openxmlformats.org/officeDocument/2006/relationships/image" Target="../media/image123.png"/></Relationships>
</file>

<file path=ppt/slides/_rels/slide12.xml.rels><?xml version="1.0" encoding="UTF-8" standalone="yes"?>
<Relationships xmlns="http://schemas.openxmlformats.org/package/2006/relationships"><Relationship Id="rId8" Type="http://schemas.openxmlformats.org/officeDocument/2006/relationships/image" Target="../media/image128.png"/><Relationship Id="rId13" Type="http://schemas.openxmlformats.org/officeDocument/2006/relationships/image" Target="../media/image133.png"/><Relationship Id="rId18" Type="http://schemas.openxmlformats.org/officeDocument/2006/relationships/image" Target="../media/image138.png"/><Relationship Id="rId3" Type="http://schemas.openxmlformats.org/officeDocument/2006/relationships/image" Target="../media/image35.png"/><Relationship Id="rId21" Type="http://schemas.openxmlformats.org/officeDocument/2006/relationships/image" Target="../media/image141.png"/><Relationship Id="rId7" Type="http://schemas.openxmlformats.org/officeDocument/2006/relationships/image" Target="../media/image127.png"/><Relationship Id="rId12" Type="http://schemas.openxmlformats.org/officeDocument/2006/relationships/image" Target="../media/image132.png"/><Relationship Id="rId17" Type="http://schemas.openxmlformats.org/officeDocument/2006/relationships/image" Target="../media/image137.png"/><Relationship Id="rId2" Type="http://schemas.openxmlformats.org/officeDocument/2006/relationships/notesSlide" Target="../notesSlides/notesSlide12.xml"/><Relationship Id="rId16" Type="http://schemas.openxmlformats.org/officeDocument/2006/relationships/image" Target="../media/image136.png"/><Relationship Id="rId20" Type="http://schemas.openxmlformats.org/officeDocument/2006/relationships/image" Target="../media/image140.png"/><Relationship Id="rId1" Type="http://schemas.openxmlformats.org/officeDocument/2006/relationships/slideLayout" Target="../slideLayouts/slideLayout1.xml"/><Relationship Id="rId6" Type="http://schemas.openxmlformats.org/officeDocument/2006/relationships/image" Target="../media/image126.png"/><Relationship Id="rId11" Type="http://schemas.openxmlformats.org/officeDocument/2006/relationships/image" Target="../media/image131.png"/><Relationship Id="rId5" Type="http://schemas.openxmlformats.org/officeDocument/2006/relationships/image" Target="../media/image9.png"/><Relationship Id="rId15" Type="http://schemas.openxmlformats.org/officeDocument/2006/relationships/image" Target="../media/image135.png"/><Relationship Id="rId10" Type="http://schemas.openxmlformats.org/officeDocument/2006/relationships/image" Target="../media/image130.png"/><Relationship Id="rId19" Type="http://schemas.openxmlformats.org/officeDocument/2006/relationships/image" Target="../media/image139.png"/><Relationship Id="rId4" Type="http://schemas.openxmlformats.org/officeDocument/2006/relationships/image" Target="../media/image2.png"/><Relationship Id="rId9" Type="http://schemas.openxmlformats.org/officeDocument/2006/relationships/image" Target="../media/image129.png"/><Relationship Id="rId14" Type="http://schemas.openxmlformats.org/officeDocument/2006/relationships/image" Target="../media/image134.png"/></Relationships>
</file>

<file path=ppt/slides/_rels/slide13.xml.rels><?xml version="1.0" encoding="UTF-8" standalone="yes"?>
<Relationships xmlns="http://schemas.openxmlformats.org/package/2006/relationships"><Relationship Id="rId8" Type="http://schemas.openxmlformats.org/officeDocument/2006/relationships/image" Target="../media/image144.png"/><Relationship Id="rId13" Type="http://schemas.openxmlformats.org/officeDocument/2006/relationships/image" Target="../media/image149.png"/><Relationship Id="rId3" Type="http://schemas.openxmlformats.org/officeDocument/2006/relationships/image" Target="../media/image35.png"/><Relationship Id="rId7" Type="http://schemas.openxmlformats.org/officeDocument/2006/relationships/image" Target="../media/image143.png"/><Relationship Id="rId12" Type="http://schemas.openxmlformats.org/officeDocument/2006/relationships/image" Target="../media/image148.png"/><Relationship Id="rId17" Type="http://schemas.openxmlformats.org/officeDocument/2006/relationships/image" Target="../media/image141.png"/><Relationship Id="rId2" Type="http://schemas.openxmlformats.org/officeDocument/2006/relationships/notesSlide" Target="../notesSlides/notesSlide13.xml"/><Relationship Id="rId16" Type="http://schemas.openxmlformats.org/officeDocument/2006/relationships/image" Target="../media/image152.png"/><Relationship Id="rId1" Type="http://schemas.openxmlformats.org/officeDocument/2006/relationships/slideLayout" Target="../slideLayouts/slideLayout1.xml"/><Relationship Id="rId6" Type="http://schemas.openxmlformats.org/officeDocument/2006/relationships/image" Target="../media/image142.png"/><Relationship Id="rId11" Type="http://schemas.openxmlformats.org/officeDocument/2006/relationships/image" Target="../media/image147.png"/><Relationship Id="rId5" Type="http://schemas.openxmlformats.org/officeDocument/2006/relationships/image" Target="../media/image9.png"/><Relationship Id="rId15" Type="http://schemas.openxmlformats.org/officeDocument/2006/relationships/image" Target="../media/image151.png"/><Relationship Id="rId10" Type="http://schemas.openxmlformats.org/officeDocument/2006/relationships/image" Target="../media/image146.png"/><Relationship Id="rId4" Type="http://schemas.openxmlformats.org/officeDocument/2006/relationships/image" Target="../media/image2.png"/><Relationship Id="rId9" Type="http://schemas.openxmlformats.org/officeDocument/2006/relationships/image" Target="../media/image145.png"/><Relationship Id="rId14" Type="http://schemas.openxmlformats.org/officeDocument/2006/relationships/image" Target="../media/image150.png"/></Relationships>
</file>

<file path=ppt/slides/_rels/slide14.xml.rels><?xml version="1.0" encoding="UTF-8" standalone="yes"?>
<Relationships xmlns="http://schemas.openxmlformats.org/package/2006/relationships"><Relationship Id="rId8" Type="http://schemas.openxmlformats.org/officeDocument/2006/relationships/image" Target="../media/image148.png"/><Relationship Id="rId13" Type="http://schemas.openxmlformats.org/officeDocument/2006/relationships/image" Target="../media/image158.png"/><Relationship Id="rId3" Type="http://schemas.openxmlformats.org/officeDocument/2006/relationships/image" Target="../media/image1.png"/><Relationship Id="rId7" Type="http://schemas.openxmlformats.org/officeDocument/2006/relationships/image" Target="../media/image154.png"/><Relationship Id="rId12" Type="http://schemas.openxmlformats.org/officeDocument/2006/relationships/image" Target="../media/image157.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153.png"/><Relationship Id="rId11" Type="http://schemas.openxmlformats.org/officeDocument/2006/relationships/image" Target="../media/image156.png"/><Relationship Id="rId5" Type="http://schemas.openxmlformats.org/officeDocument/2006/relationships/image" Target="../media/image9.png"/><Relationship Id="rId15" Type="http://schemas.openxmlformats.org/officeDocument/2006/relationships/hyperlink" Target="https://www.bradfordvts.co.uk/" TargetMode="External"/><Relationship Id="rId10" Type="http://schemas.openxmlformats.org/officeDocument/2006/relationships/image" Target="../media/image155.png"/><Relationship Id="rId4" Type="http://schemas.openxmlformats.org/officeDocument/2006/relationships/image" Target="../media/image2.png"/><Relationship Id="rId9" Type="http://schemas.openxmlformats.org/officeDocument/2006/relationships/image" Target="../media/image144.png"/><Relationship Id="rId14" Type="http://schemas.openxmlformats.org/officeDocument/2006/relationships/image" Target="../media/image159.png"/></Relationships>
</file>

<file path=ppt/slides/_rels/slide15.xml.rels><?xml version="1.0" encoding="UTF-8" standalone="yes"?>
<Relationships xmlns="http://schemas.openxmlformats.org/package/2006/relationships"><Relationship Id="rId8" Type="http://schemas.openxmlformats.org/officeDocument/2006/relationships/image" Target="../media/image162.png"/><Relationship Id="rId13" Type="http://schemas.openxmlformats.org/officeDocument/2006/relationships/image" Target="../media/image167.png"/><Relationship Id="rId3" Type="http://schemas.openxmlformats.org/officeDocument/2006/relationships/image" Target="../media/image1.png"/><Relationship Id="rId7" Type="http://schemas.openxmlformats.org/officeDocument/2006/relationships/image" Target="../media/image161.png"/><Relationship Id="rId12" Type="http://schemas.openxmlformats.org/officeDocument/2006/relationships/image" Target="../media/image166.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160.png"/><Relationship Id="rId11" Type="http://schemas.openxmlformats.org/officeDocument/2006/relationships/image" Target="../media/image165.png"/><Relationship Id="rId5" Type="http://schemas.openxmlformats.org/officeDocument/2006/relationships/image" Target="../media/image9.png"/><Relationship Id="rId15" Type="http://schemas.openxmlformats.org/officeDocument/2006/relationships/image" Target="../media/image169.png"/><Relationship Id="rId10" Type="http://schemas.openxmlformats.org/officeDocument/2006/relationships/image" Target="../media/image164.png"/><Relationship Id="rId4" Type="http://schemas.openxmlformats.org/officeDocument/2006/relationships/image" Target="../media/image2.png"/><Relationship Id="rId9" Type="http://schemas.openxmlformats.org/officeDocument/2006/relationships/image" Target="../media/image163.png"/><Relationship Id="rId14" Type="http://schemas.openxmlformats.org/officeDocument/2006/relationships/image" Target="../media/image168.png"/></Relationships>
</file>

<file path=ppt/slides/_rels/slide16.xml.rels><?xml version="1.0" encoding="UTF-8" standalone="yes"?>
<Relationships xmlns="http://schemas.openxmlformats.org/package/2006/relationships"><Relationship Id="rId8" Type="http://schemas.openxmlformats.org/officeDocument/2006/relationships/image" Target="../media/image172.png"/><Relationship Id="rId13" Type="http://schemas.openxmlformats.org/officeDocument/2006/relationships/image" Target="../media/image177.png"/><Relationship Id="rId18" Type="http://schemas.openxmlformats.org/officeDocument/2006/relationships/image" Target="../media/image182.png"/><Relationship Id="rId3" Type="http://schemas.openxmlformats.org/officeDocument/2006/relationships/image" Target="../media/image8.png"/><Relationship Id="rId7" Type="http://schemas.openxmlformats.org/officeDocument/2006/relationships/image" Target="../media/image171.png"/><Relationship Id="rId12" Type="http://schemas.openxmlformats.org/officeDocument/2006/relationships/image" Target="../media/image176.png"/><Relationship Id="rId17" Type="http://schemas.openxmlformats.org/officeDocument/2006/relationships/image" Target="../media/image181.png"/><Relationship Id="rId2" Type="http://schemas.openxmlformats.org/officeDocument/2006/relationships/notesSlide" Target="../notesSlides/notesSlide16.xml"/><Relationship Id="rId16" Type="http://schemas.openxmlformats.org/officeDocument/2006/relationships/image" Target="../media/image180.png"/><Relationship Id="rId20" Type="http://schemas.openxmlformats.org/officeDocument/2006/relationships/image" Target="../media/image184.png"/><Relationship Id="rId1" Type="http://schemas.openxmlformats.org/officeDocument/2006/relationships/slideLayout" Target="../slideLayouts/slideLayout1.xml"/><Relationship Id="rId6" Type="http://schemas.openxmlformats.org/officeDocument/2006/relationships/image" Target="../media/image170.png"/><Relationship Id="rId11" Type="http://schemas.openxmlformats.org/officeDocument/2006/relationships/image" Target="../media/image175.png"/><Relationship Id="rId5" Type="http://schemas.openxmlformats.org/officeDocument/2006/relationships/image" Target="../media/image9.png"/><Relationship Id="rId15" Type="http://schemas.openxmlformats.org/officeDocument/2006/relationships/image" Target="../media/image179.png"/><Relationship Id="rId10" Type="http://schemas.openxmlformats.org/officeDocument/2006/relationships/image" Target="../media/image174.png"/><Relationship Id="rId19" Type="http://schemas.openxmlformats.org/officeDocument/2006/relationships/image" Target="../media/image183.png"/><Relationship Id="rId4" Type="http://schemas.openxmlformats.org/officeDocument/2006/relationships/image" Target="../media/image2.png"/><Relationship Id="rId9" Type="http://schemas.openxmlformats.org/officeDocument/2006/relationships/image" Target="../media/image173.png"/><Relationship Id="rId14" Type="http://schemas.openxmlformats.org/officeDocument/2006/relationships/image" Target="../media/image178.png"/></Relationships>
</file>

<file path=ppt/slides/_rels/slide17.xml.rels><?xml version="1.0" encoding="UTF-8" standalone="yes"?>
<Relationships xmlns="http://schemas.openxmlformats.org/package/2006/relationships"><Relationship Id="rId8" Type="http://schemas.openxmlformats.org/officeDocument/2006/relationships/image" Target="../media/image187.png"/><Relationship Id="rId13" Type="http://schemas.openxmlformats.org/officeDocument/2006/relationships/image" Target="../media/image192.png"/><Relationship Id="rId18" Type="http://schemas.openxmlformats.org/officeDocument/2006/relationships/hyperlink" Target="https://www.bradfordvts.co.uk/" TargetMode="External"/><Relationship Id="rId3" Type="http://schemas.openxmlformats.org/officeDocument/2006/relationships/image" Target="../media/image35.png"/><Relationship Id="rId7" Type="http://schemas.openxmlformats.org/officeDocument/2006/relationships/image" Target="../media/image186.png"/><Relationship Id="rId12" Type="http://schemas.openxmlformats.org/officeDocument/2006/relationships/image" Target="../media/image191.png"/><Relationship Id="rId17" Type="http://schemas.openxmlformats.org/officeDocument/2006/relationships/image" Target="../media/image196.png"/><Relationship Id="rId2" Type="http://schemas.openxmlformats.org/officeDocument/2006/relationships/notesSlide" Target="../notesSlides/notesSlide17.xml"/><Relationship Id="rId16" Type="http://schemas.openxmlformats.org/officeDocument/2006/relationships/image" Target="../media/image195.png"/><Relationship Id="rId1" Type="http://schemas.openxmlformats.org/officeDocument/2006/relationships/slideLayout" Target="../slideLayouts/slideLayout1.xml"/><Relationship Id="rId6" Type="http://schemas.openxmlformats.org/officeDocument/2006/relationships/image" Target="../media/image185.png"/><Relationship Id="rId11" Type="http://schemas.openxmlformats.org/officeDocument/2006/relationships/image" Target="../media/image190.png"/><Relationship Id="rId5" Type="http://schemas.openxmlformats.org/officeDocument/2006/relationships/image" Target="../media/image9.png"/><Relationship Id="rId15" Type="http://schemas.openxmlformats.org/officeDocument/2006/relationships/image" Target="../media/image194.png"/><Relationship Id="rId10" Type="http://schemas.openxmlformats.org/officeDocument/2006/relationships/image" Target="../media/image189.png"/><Relationship Id="rId4" Type="http://schemas.openxmlformats.org/officeDocument/2006/relationships/image" Target="../media/image2.png"/><Relationship Id="rId9" Type="http://schemas.openxmlformats.org/officeDocument/2006/relationships/image" Target="../media/image188.png"/><Relationship Id="rId14" Type="http://schemas.openxmlformats.org/officeDocument/2006/relationships/image" Target="../media/image193.png"/></Relationships>
</file>

<file path=ppt/slides/_rels/slide18.xml.rels><?xml version="1.0" encoding="UTF-8" standalone="yes"?>
<Relationships xmlns="http://schemas.openxmlformats.org/package/2006/relationships"><Relationship Id="rId8" Type="http://schemas.openxmlformats.org/officeDocument/2006/relationships/image" Target="../media/image199.png"/><Relationship Id="rId13" Type="http://schemas.openxmlformats.org/officeDocument/2006/relationships/image" Target="../media/image204.png"/><Relationship Id="rId18" Type="http://schemas.openxmlformats.org/officeDocument/2006/relationships/image" Target="../media/image209.png"/><Relationship Id="rId3" Type="http://schemas.openxmlformats.org/officeDocument/2006/relationships/image" Target="../media/image1.png"/><Relationship Id="rId21" Type="http://schemas.openxmlformats.org/officeDocument/2006/relationships/image" Target="../media/image212.png"/><Relationship Id="rId7" Type="http://schemas.openxmlformats.org/officeDocument/2006/relationships/image" Target="../media/image198.png"/><Relationship Id="rId12" Type="http://schemas.openxmlformats.org/officeDocument/2006/relationships/image" Target="../media/image203.png"/><Relationship Id="rId17" Type="http://schemas.openxmlformats.org/officeDocument/2006/relationships/image" Target="../media/image208.png"/><Relationship Id="rId2" Type="http://schemas.openxmlformats.org/officeDocument/2006/relationships/notesSlide" Target="../notesSlides/notesSlide18.xml"/><Relationship Id="rId16" Type="http://schemas.openxmlformats.org/officeDocument/2006/relationships/image" Target="../media/image207.png"/><Relationship Id="rId20" Type="http://schemas.openxmlformats.org/officeDocument/2006/relationships/image" Target="../media/image211.png"/><Relationship Id="rId1" Type="http://schemas.openxmlformats.org/officeDocument/2006/relationships/slideLayout" Target="../slideLayouts/slideLayout1.xml"/><Relationship Id="rId6" Type="http://schemas.openxmlformats.org/officeDocument/2006/relationships/image" Target="../media/image197.png"/><Relationship Id="rId11" Type="http://schemas.openxmlformats.org/officeDocument/2006/relationships/image" Target="../media/image202.png"/><Relationship Id="rId5" Type="http://schemas.openxmlformats.org/officeDocument/2006/relationships/image" Target="../media/image74.png"/><Relationship Id="rId15" Type="http://schemas.openxmlformats.org/officeDocument/2006/relationships/image" Target="../media/image206.png"/><Relationship Id="rId10" Type="http://schemas.openxmlformats.org/officeDocument/2006/relationships/image" Target="../media/image201.png"/><Relationship Id="rId19" Type="http://schemas.openxmlformats.org/officeDocument/2006/relationships/image" Target="../media/image210.png"/><Relationship Id="rId4" Type="http://schemas.openxmlformats.org/officeDocument/2006/relationships/image" Target="../media/image2.png"/><Relationship Id="rId9" Type="http://schemas.openxmlformats.org/officeDocument/2006/relationships/image" Target="../media/image200.png"/><Relationship Id="rId14" Type="http://schemas.openxmlformats.org/officeDocument/2006/relationships/image" Target="../media/image205.png"/></Relationships>
</file>

<file path=ppt/slides/_rels/slide19.xml.rels><?xml version="1.0" encoding="UTF-8" standalone="yes"?>
<Relationships xmlns="http://schemas.openxmlformats.org/package/2006/relationships"><Relationship Id="rId8" Type="http://schemas.openxmlformats.org/officeDocument/2006/relationships/image" Target="../media/image215.png"/><Relationship Id="rId13" Type="http://schemas.openxmlformats.org/officeDocument/2006/relationships/image" Target="../media/image220.png"/><Relationship Id="rId18" Type="http://schemas.openxmlformats.org/officeDocument/2006/relationships/image" Target="../media/image225.png"/><Relationship Id="rId3" Type="http://schemas.openxmlformats.org/officeDocument/2006/relationships/image" Target="../media/image1.png"/><Relationship Id="rId21" Type="http://schemas.openxmlformats.org/officeDocument/2006/relationships/image" Target="../media/image228.png"/><Relationship Id="rId7" Type="http://schemas.openxmlformats.org/officeDocument/2006/relationships/image" Target="../media/image214.png"/><Relationship Id="rId12" Type="http://schemas.openxmlformats.org/officeDocument/2006/relationships/image" Target="../media/image219.png"/><Relationship Id="rId17" Type="http://schemas.openxmlformats.org/officeDocument/2006/relationships/image" Target="../media/image224.png"/><Relationship Id="rId2" Type="http://schemas.openxmlformats.org/officeDocument/2006/relationships/notesSlide" Target="../notesSlides/notesSlide19.xml"/><Relationship Id="rId16" Type="http://schemas.openxmlformats.org/officeDocument/2006/relationships/image" Target="../media/image223.png"/><Relationship Id="rId20" Type="http://schemas.openxmlformats.org/officeDocument/2006/relationships/image" Target="../media/image227.png"/><Relationship Id="rId1" Type="http://schemas.openxmlformats.org/officeDocument/2006/relationships/slideLayout" Target="../slideLayouts/slideLayout1.xml"/><Relationship Id="rId6" Type="http://schemas.openxmlformats.org/officeDocument/2006/relationships/image" Target="../media/image213.png"/><Relationship Id="rId11" Type="http://schemas.openxmlformats.org/officeDocument/2006/relationships/image" Target="../media/image218.png"/><Relationship Id="rId5" Type="http://schemas.openxmlformats.org/officeDocument/2006/relationships/image" Target="../media/image9.png"/><Relationship Id="rId15" Type="http://schemas.openxmlformats.org/officeDocument/2006/relationships/image" Target="../media/image222.png"/><Relationship Id="rId10" Type="http://schemas.openxmlformats.org/officeDocument/2006/relationships/image" Target="../media/image217.png"/><Relationship Id="rId19" Type="http://schemas.openxmlformats.org/officeDocument/2006/relationships/image" Target="../media/image226.png"/><Relationship Id="rId4" Type="http://schemas.openxmlformats.org/officeDocument/2006/relationships/image" Target="../media/image2.png"/><Relationship Id="rId9" Type="http://schemas.openxmlformats.org/officeDocument/2006/relationships/image" Target="../media/image216.png"/><Relationship Id="rId14" Type="http://schemas.openxmlformats.org/officeDocument/2006/relationships/image" Target="../media/image221.png"/><Relationship Id="rId22" Type="http://schemas.openxmlformats.org/officeDocument/2006/relationships/image" Target="../media/image159.png"/></Relationships>
</file>

<file path=ppt/slides/_rels/slide20.xml.rels><?xml version="1.0" encoding="UTF-8" standalone="yes"?>
<Relationships xmlns="http://schemas.openxmlformats.org/package/2006/relationships"><Relationship Id="rId8" Type="http://schemas.openxmlformats.org/officeDocument/2006/relationships/image" Target="../media/image231.png"/><Relationship Id="rId13" Type="http://schemas.openxmlformats.org/officeDocument/2006/relationships/image" Target="../media/image236.png"/><Relationship Id="rId18" Type="http://schemas.openxmlformats.org/officeDocument/2006/relationships/image" Target="../media/image241.png"/><Relationship Id="rId3" Type="http://schemas.openxmlformats.org/officeDocument/2006/relationships/image" Target="../media/image8.png"/><Relationship Id="rId21" Type="http://schemas.openxmlformats.org/officeDocument/2006/relationships/image" Target="../media/image244.png"/><Relationship Id="rId7" Type="http://schemas.openxmlformats.org/officeDocument/2006/relationships/image" Target="../media/image230.png"/><Relationship Id="rId12" Type="http://schemas.openxmlformats.org/officeDocument/2006/relationships/image" Target="../media/image235.png"/><Relationship Id="rId17" Type="http://schemas.openxmlformats.org/officeDocument/2006/relationships/image" Target="../media/image240.png"/><Relationship Id="rId2" Type="http://schemas.openxmlformats.org/officeDocument/2006/relationships/notesSlide" Target="../notesSlides/notesSlide20.xml"/><Relationship Id="rId16" Type="http://schemas.openxmlformats.org/officeDocument/2006/relationships/image" Target="../media/image239.png"/><Relationship Id="rId20" Type="http://schemas.openxmlformats.org/officeDocument/2006/relationships/image" Target="../media/image243.png"/><Relationship Id="rId1" Type="http://schemas.openxmlformats.org/officeDocument/2006/relationships/slideLayout" Target="../slideLayouts/slideLayout1.xml"/><Relationship Id="rId6" Type="http://schemas.openxmlformats.org/officeDocument/2006/relationships/image" Target="../media/image229.png"/><Relationship Id="rId11" Type="http://schemas.openxmlformats.org/officeDocument/2006/relationships/image" Target="../media/image234.png"/><Relationship Id="rId24" Type="http://schemas.openxmlformats.org/officeDocument/2006/relationships/image" Target="../media/image22.png"/><Relationship Id="rId5" Type="http://schemas.openxmlformats.org/officeDocument/2006/relationships/image" Target="../media/image9.png"/><Relationship Id="rId15" Type="http://schemas.openxmlformats.org/officeDocument/2006/relationships/image" Target="../media/image238.png"/><Relationship Id="rId23" Type="http://schemas.openxmlformats.org/officeDocument/2006/relationships/image" Target="../media/image246.png"/><Relationship Id="rId10" Type="http://schemas.openxmlformats.org/officeDocument/2006/relationships/image" Target="../media/image233.png"/><Relationship Id="rId19" Type="http://schemas.openxmlformats.org/officeDocument/2006/relationships/image" Target="../media/image242.png"/><Relationship Id="rId4" Type="http://schemas.openxmlformats.org/officeDocument/2006/relationships/image" Target="../media/image2.png"/><Relationship Id="rId9" Type="http://schemas.openxmlformats.org/officeDocument/2006/relationships/image" Target="../media/image232.png"/><Relationship Id="rId14" Type="http://schemas.openxmlformats.org/officeDocument/2006/relationships/image" Target="../media/image237.png"/><Relationship Id="rId22" Type="http://schemas.openxmlformats.org/officeDocument/2006/relationships/image" Target="../media/image245.png"/></Relationships>
</file>

<file path=ppt/slides/_rels/slide21.xml.rels><?xml version="1.0" encoding="UTF-8" standalone="yes"?>
<Relationships xmlns="http://schemas.openxmlformats.org/package/2006/relationships"><Relationship Id="rId8" Type="http://schemas.openxmlformats.org/officeDocument/2006/relationships/image" Target="../media/image249.png"/><Relationship Id="rId13" Type="http://schemas.openxmlformats.org/officeDocument/2006/relationships/image" Target="../media/image253.png"/><Relationship Id="rId18" Type="http://schemas.openxmlformats.org/officeDocument/2006/relationships/image" Target="../media/image258.png"/><Relationship Id="rId3" Type="http://schemas.openxmlformats.org/officeDocument/2006/relationships/image" Target="../media/image1.png"/><Relationship Id="rId21" Type="http://schemas.openxmlformats.org/officeDocument/2006/relationships/image" Target="../media/image22.png"/><Relationship Id="rId7" Type="http://schemas.openxmlformats.org/officeDocument/2006/relationships/image" Target="../media/image248.png"/><Relationship Id="rId12" Type="http://schemas.openxmlformats.org/officeDocument/2006/relationships/image" Target="../media/image148.png"/><Relationship Id="rId17" Type="http://schemas.openxmlformats.org/officeDocument/2006/relationships/image" Target="../media/image257.png"/><Relationship Id="rId2" Type="http://schemas.openxmlformats.org/officeDocument/2006/relationships/notesSlide" Target="../notesSlides/notesSlide21.xml"/><Relationship Id="rId16" Type="http://schemas.openxmlformats.org/officeDocument/2006/relationships/image" Target="../media/image256.png"/><Relationship Id="rId20" Type="http://schemas.openxmlformats.org/officeDocument/2006/relationships/image" Target="../media/image260.png"/><Relationship Id="rId1" Type="http://schemas.openxmlformats.org/officeDocument/2006/relationships/slideLayout" Target="../slideLayouts/slideLayout1.xml"/><Relationship Id="rId6" Type="http://schemas.openxmlformats.org/officeDocument/2006/relationships/image" Target="../media/image247.png"/><Relationship Id="rId11" Type="http://schemas.openxmlformats.org/officeDocument/2006/relationships/image" Target="../media/image252.png"/><Relationship Id="rId5" Type="http://schemas.openxmlformats.org/officeDocument/2006/relationships/image" Target="../media/image9.png"/><Relationship Id="rId15" Type="http://schemas.openxmlformats.org/officeDocument/2006/relationships/image" Target="../media/image255.png"/><Relationship Id="rId10" Type="http://schemas.openxmlformats.org/officeDocument/2006/relationships/image" Target="../media/image251.png"/><Relationship Id="rId19" Type="http://schemas.openxmlformats.org/officeDocument/2006/relationships/image" Target="../media/image259.png"/><Relationship Id="rId4" Type="http://schemas.openxmlformats.org/officeDocument/2006/relationships/image" Target="../media/image2.png"/><Relationship Id="rId9" Type="http://schemas.openxmlformats.org/officeDocument/2006/relationships/image" Target="../media/image250.png"/><Relationship Id="rId14" Type="http://schemas.openxmlformats.org/officeDocument/2006/relationships/image" Target="../media/image254.png"/><Relationship Id="rId22" Type="http://schemas.openxmlformats.org/officeDocument/2006/relationships/hyperlink" Target="https://www.bradfordvts.co.uk/" TargetMode="External"/></Relationships>
</file>

<file path=ppt/slides/_rels/slide22.xml.rels><?xml version="1.0" encoding="UTF-8" standalone="yes"?>
<Relationships xmlns="http://schemas.openxmlformats.org/package/2006/relationships"><Relationship Id="rId8" Type="http://schemas.openxmlformats.org/officeDocument/2006/relationships/image" Target="../media/image78.png"/><Relationship Id="rId3" Type="http://schemas.openxmlformats.org/officeDocument/2006/relationships/image" Target="../media/image1.png"/><Relationship Id="rId7" Type="http://schemas.openxmlformats.org/officeDocument/2006/relationships/image" Target="../media/image262.pn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261.png"/><Relationship Id="rId5" Type="http://schemas.openxmlformats.org/officeDocument/2006/relationships/image" Target="../media/image74.png"/><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8" Type="http://schemas.openxmlformats.org/officeDocument/2006/relationships/image" Target="../media/image265.png"/><Relationship Id="rId3" Type="http://schemas.openxmlformats.org/officeDocument/2006/relationships/image" Target="../media/image8.png"/><Relationship Id="rId7" Type="http://schemas.openxmlformats.org/officeDocument/2006/relationships/image" Target="../media/image264.png"/><Relationship Id="rId12" Type="http://schemas.openxmlformats.org/officeDocument/2006/relationships/image" Target="../media/image268.pn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263.png"/><Relationship Id="rId11" Type="http://schemas.openxmlformats.org/officeDocument/2006/relationships/image" Target="../media/image141.png"/><Relationship Id="rId5" Type="http://schemas.openxmlformats.org/officeDocument/2006/relationships/image" Target="../media/image9.png"/><Relationship Id="rId10" Type="http://schemas.openxmlformats.org/officeDocument/2006/relationships/image" Target="../media/image267.png"/><Relationship Id="rId4" Type="http://schemas.openxmlformats.org/officeDocument/2006/relationships/image" Target="../media/image2.png"/><Relationship Id="rId9" Type="http://schemas.openxmlformats.org/officeDocument/2006/relationships/image" Target="../media/image266.png"/></Relationships>
</file>

<file path=ppt/slides/_rels/slide24.xml.rels><?xml version="1.0" encoding="UTF-8" standalone="yes"?>
<Relationships xmlns="http://schemas.openxmlformats.org/package/2006/relationships"><Relationship Id="rId8" Type="http://schemas.openxmlformats.org/officeDocument/2006/relationships/image" Target="../media/image272.png"/><Relationship Id="rId13" Type="http://schemas.openxmlformats.org/officeDocument/2006/relationships/image" Target="../media/image277.png"/><Relationship Id="rId18" Type="http://schemas.openxmlformats.org/officeDocument/2006/relationships/image" Target="../media/image282.png"/><Relationship Id="rId3" Type="http://schemas.openxmlformats.org/officeDocument/2006/relationships/image" Target="../media/image35.png"/><Relationship Id="rId7" Type="http://schemas.openxmlformats.org/officeDocument/2006/relationships/image" Target="../media/image271.png"/><Relationship Id="rId12" Type="http://schemas.openxmlformats.org/officeDocument/2006/relationships/image" Target="../media/image276.png"/><Relationship Id="rId17" Type="http://schemas.openxmlformats.org/officeDocument/2006/relationships/image" Target="../media/image281.png"/><Relationship Id="rId2" Type="http://schemas.openxmlformats.org/officeDocument/2006/relationships/notesSlide" Target="../notesSlides/notesSlide24.xml"/><Relationship Id="rId16" Type="http://schemas.openxmlformats.org/officeDocument/2006/relationships/image" Target="../media/image280.png"/><Relationship Id="rId1" Type="http://schemas.openxmlformats.org/officeDocument/2006/relationships/slideLayout" Target="../slideLayouts/slideLayout1.xml"/><Relationship Id="rId6" Type="http://schemas.openxmlformats.org/officeDocument/2006/relationships/image" Target="../media/image270.png"/><Relationship Id="rId11" Type="http://schemas.openxmlformats.org/officeDocument/2006/relationships/image" Target="../media/image275.png"/><Relationship Id="rId5" Type="http://schemas.openxmlformats.org/officeDocument/2006/relationships/image" Target="../media/image74.png"/><Relationship Id="rId15" Type="http://schemas.openxmlformats.org/officeDocument/2006/relationships/image" Target="../media/image279.png"/><Relationship Id="rId10" Type="http://schemas.openxmlformats.org/officeDocument/2006/relationships/image" Target="../media/image274.png"/><Relationship Id="rId19" Type="http://schemas.openxmlformats.org/officeDocument/2006/relationships/image" Target="../media/image283.png"/><Relationship Id="rId4" Type="http://schemas.openxmlformats.org/officeDocument/2006/relationships/image" Target="../media/image269.png"/><Relationship Id="rId9" Type="http://schemas.openxmlformats.org/officeDocument/2006/relationships/image" Target="../media/image273.png"/><Relationship Id="rId14" Type="http://schemas.openxmlformats.org/officeDocument/2006/relationships/image" Target="../media/image278.png"/></Relationships>
</file>

<file path=ppt/slides/_rels/slide25.xml.rels><?xml version="1.0" encoding="UTF-8" standalone="yes"?>
<Relationships xmlns="http://schemas.openxmlformats.org/package/2006/relationships"><Relationship Id="rId8" Type="http://schemas.openxmlformats.org/officeDocument/2006/relationships/image" Target="../media/image287.png"/><Relationship Id="rId13" Type="http://schemas.openxmlformats.org/officeDocument/2006/relationships/image" Target="../media/image292.png"/><Relationship Id="rId3" Type="http://schemas.openxmlformats.org/officeDocument/2006/relationships/image" Target="../media/image8.png"/><Relationship Id="rId7" Type="http://schemas.openxmlformats.org/officeDocument/2006/relationships/image" Target="../media/image286.png"/><Relationship Id="rId12" Type="http://schemas.openxmlformats.org/officeDocument/2006/relationships/image" Target="../media/image291.png"/><Relationship Id="rId2" Type="http://schemas.openxmlformats.org/officeDocument/2006/relationships/notesSlide" Target="../notesSlides/notesSlide25.xml"/><Relationship Id="rId16" Type="http://schemas.openxmlformats.org/officeDocument/2006/relationships/image" Target="../media/image295.png"/><Relationship Id="rId1" Type="http://schemas.openxmlformats.org/officeDocument/2006/relationships/slideLayout" Target="../slideLayouts/slideLayout1.xml"/><Relationship Id="rId6" Type="http://schemas.openxmlformats.org/officeDocument/2006/relationships/image" Target="../media/image285.png"/><Relationship Id="rId11" Type="http://schemas.openxmlformats.org/officeDocument/2006/relationships/image" Target="../media/image290.png"/><Relationship Id="rId5" Type="http://schemas.openxmlformats.org/officeDocument/2006/relationships/image" Target="../media/image284.png"/><Relationship Id="rId15" Type="http://schemas.openxmlformats.org/officeDocument/2006/relationships/image" Target="../media/image294.png"/><Relationship Id="rId10" Type="http://schemas.openxmlformats.org/officeDocument/2006/relationships/image" Target="../media/image289.png"/><Relationship Id="rId4" Type="http://schemas.openxmlformats.org/officeDocument/2006/relationships/image" Target="../media/image2.png"/><Relationship Id="rId9" Type="http://schemas.openxmlformats.org/officeDocument/2006/relationships/image" Target="../media/image288.png"/><Relationship Id="rId14" Type="http://schemas.openxmlformats.org/officeDocument/2006/relationships/image" Target="../media/image293.png"/></Relationships>
</file>

<file path=ppt/slides/_rels/slide26.xml.rels><?xml version="1.0" encoding="UTF-8" standalone="yes"?>
<Relationships xmlns="http://schemas.openxmlformats.org/package/2006/relationships"><Relationship Id="rId8" Type="http://schemas.openxmlformats.org/officeDocument/2006/relationships/image" Target="../media/image298.png"/><Relationship Id="rId3" Type="http://schemas.openxmlformats.org/officeDocument/2006/relationships/image" Target="../media/image1.png"/><Relationship Id="rId7" Type="http://schemas.openxmlformats.org/officeDocument/2006/relationships/image" Target="../media/image297.png"/><Relationship Id="rId12" Type="http://schemas.openxmlformats.org/officeDocument/2006/relationships/image" Target="../media/image78.png"/><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image" Target="../media/image296.png"/><Relationship Id="rId11" Type="http://schemas.openxmlformats.org/officeDocument/2006/relationships/image" Target="../media/image301.png"/><Relationship Id="rId5" Type="http://schemas.openxmlformats.org/officeDocument/2006/relationships/image" Target="../media/image74.png"/><Relationship Id="rId10" Type="http://schemas.openxmlformats.org/officeDocument/2006/relationships/image" Target="../media/image300.png"/><Relationship Id="rId4" Type="http://schemas.openxmlformats.org/officeDocument/2006/relationships/image" Target="../media/image2.png"/><Relationship Id="rId9" Type="http://schemas.openxmlformats.org/officeDocument/2006/relationships/image" Target="../media/image299.png"/></Relationships>
</file>

<file path=ppt/slides/_rels/slide27.xml.rels><?xml version="1.0" encoding="UTF-8" standalone="yes"?>
<Relationships xmlns="http://schemas.openxmlformats.org/package/2006/relationships"><Relationship Id="rId8" Type="http://schemas.openxmlformats.org/officeDocument/2006/relationships/image" Target="../media/image304.png"/><Relationship Id="rId13" Type="http://schemas.openxmlformats.org/officeDocument/2006/relationships/image" Target="../media/image309.png"/><Relationship Id="rId18" Type="http://schemas.openxmlformats.org/officeDocument/2006/relationships/image" Target="../media/image314.png"/><Relationship Id="rId3" Type="http://schemas.openxmlformats.org/officeDocument/2006/relationships/image" Target="../media/image1.png"/><Relationship Id="rId21" Type="http://schemas.openxmlformats.org/officeDocument/2006/relationships/image" Target="../media/image317.png"/><Relationship Id="rId7" Type="http://schemas.openxmlformats.org/officeDocument/2006/relationships/image" Target="../media/image220.png"/><Relationship Id="rId12" Type="http://schemas.openxmlformats.org/officeDocument/2006/relationships/image" Target="../media/image308.png"/><Relationship Id="rId17" Type="http://schemas.openxmlformats.org/officeDocument/2006/relationships/image" Target="../media/image313.png"/><Relationship Id="rId25" Type="http://schemas.openxmlformats.org/officeDocument/2006/relationships/image" Target="../media/image321.png"/><Relationship Id="rId2" Type="http://schemas.openxmlformats.org/officeDocument/2006/relationships/notesSlide" Target="../notesSlides/notesSlide27.xml"/><Relationship Id="rId16" Type="http://schemas.openxmlformats.org/officeDocument/2006/relationships/image" Target="../media/image312.png"/><Relationship Id="rId20" Type="http://schemas.openxmlformats.org/officeDocument/2006/relationships/image" Target="../media/image316.png"/><Relationship Id="rId1" Type="http://schemas.openxmlformats.org/officeDocument/2006/relationships/slideLayout" Target="../slideLayouts/slideLayout1.xml"/><Relationship Id="rId6" Type="http://schemas.openxmlformats.org/officeDocument/2006/relationships/image" Target="../media/image303.png"/><Relationship Id="rId11" Type="http://schemas.openxmlformats.org/officeDocument/2006/relationships/image" Target="../media/image307.png"/><Relationship Id="rId24" Type="http://schemas.openxmlformats.org/officeDocument/2006/relationships/image" Target="../media/image320.png"/><Relationship Id="rId5" Type="http://schemas.openxmlformats.org/officeDocument/2006/relationships/image" Target="../media/image302.png"/><Relationship Id="rId15" Type="http://schemas.openxmlformats.org/officeDocument/2006/relationships/image" Target="../media/image311.png"/><Relationship Id="rId23" Type="http://schemas.openxmlformats.org/officeDocument/2006/relationships/image" Target="../media/image319.png"/><Relationship Id="rId10" Type="http://schemas.openxmlformats.org/officeDocument/2006/relationships/image" Target="../media/image306.png"/><Relationship Id="rId19" Type="http://schemas.openxmlformats.org/officeDocument/2006/relationships/image" Target="../media/image315.png"/><Relationship Id="rId4" Type="http://schemas.openxmlformats.org/officeDocument/2006/relationships/image" Target="../media/image2.png"/><Relationship Id="rId9" Type="http://schemas.openxmlformats.org/officeDocument/2006/relationships/image" Target="../media/image305.png"/><Relationship Id="rId14" Type="http://schemas.openxmlformats.org/officeDocument/2006/relationships/image" Target="../media/image310.png"/><Relationship Id="rId22" Type="http://schemas.openxmlformats.org/officeDocument/2006/relationships/image" Target="../media/image318.png"/></Relationships>
</file>

<file path=ppt/slides/_rels/slide28.xml.rels><?xml version="1.0" encoding="UTF-8" standalone="yes"?>
<Relationships xmlns="http://schemas.openxmlformats.org/package/2006/relationships"><Relationship Id="rId8" Type="http://schemas.openxmlformats.org/officeDocument/2006/relationships/image" Target="../media/image324.png"/><Relationship Id="rId13" Type="http://schemas.openxmlformats.org/officeDocument/2006/relationships/image" Target="../media/image329.png"/><Relationship Id="rId3" Type="http://schemas.openxmlformats.org/officeDocument/2006/relationships/image" Target="../media/image1.png"/><Relationship Id="rId7" Type="http://schemas.openxmlformats.org/officeDocument/2006/relationships/image" Target="../media/image323.png"/><Relationship Id="rId12" Type="http://schemas.openxmlformats.org/officeDocument/2006/relationships/image" Target="../media/image328.png"/><Relationship Id="rId17" Type="http://schemas.openxmlformats.org/officeDocument/2006/relationships/hyperlink" Target="https://www.bradfordvts.co.uk/" TargetMode="External"/><Relationship Id="rId2" Type="http://schemas.openxmlformats.org/officeDocument/2006/relationships/notesSlide" Target="../notesSlides/notesSlide28.xml"/><Relationship Id="rId16" Type="http://schemas.openxmlformats.org/officeDocument/2006/relationships/image" Target="../media/image332.png"/><Relationship Id="rId1" Type="http://schemas.openxmlformats.org/officeDocument/2006/relationships/slideLayout" Target="../slideLayouts/slideLayout1.xml"/><Relationship Id="rId6" Type="http://schemas.openxmlformats.org/officeDocument/2006/relationships/image" Target="../media/image322.png"/><Relationship Id="rId11" Type="http://schemas.openxmlformats.org/officeDocument/2006/relationships/image" Target="../media/image327.png"/><Relationship Id="rId5" Type="http://schemas.openxmlformats.org/officeDocument/2006/relationships/image" Target="../media/image74.png"/><Relationship Id="rId15" Type="http://schemas.openxmlformats.org/officeDocument/2006/relationships/image" Target="../media/image331.png"/><Relationship Id="rId10" Type="http://schemas.openxmlformats.org/officeDocument/2006/relationships/image" Target="../media/image326.png"/><Relationship Id="rId4" Type="http://schemas.openxmlformats.org/officeDocument/2006/relationships/image" Target="../media/image2.png"/><Relationship Id="rId9" Type="http://schemas.openxmlformats.org/officeDocument/2006/relationships/image" Target="../media/image325.png"/><Relationship Id="rId14" Type="http://schemas.openxmlformats.org/officeDocument/2006/relationships/image" Target="../media/image330.png"/></Relationships>
</file>

<file path=ppt/slides/slide1.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2-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2-img-2" descr="preencoded.png"/>
          <p:cNvPicPr>
            <a:picLocks noChangeAspect="1"/>
          </p:cNvPicPr>
          <p:nvPr/>
        </p:nvPicPr>
        <p:blipFill>
          <a:blip r:embed="rId4"/>
          <a:stretch>
            <a:fillRect/>
          </a:stretch>
        </p:blipFill>
        <p:spPr>
          <a:xfrm>
            <a:off x="0" y="0"/>
            <a:ext cx="12192000" cy="6858000"/>
          </a:xfrm>
          <a:prstGeom prst="rect">
            <a:avLst/>
          </a:prstGeom>
        </p:spPr>
      </p:pic>
      <p:pic>
        <p:nvPicPr>
          <p:cNvPr id="4" name="SK-2-img-3" descr="preencoded.png"/>
          <p:cNvPicPr>
            <a:picLocks noChangeAspect="1"/>
          </p:cNvPicPr>
          <p:nvPr/>
        </p:nvPicPr>
        <p:blipFill>
          <a:blip r:embed="rId5"/>
          <a:stretch>
            <a:fillRect/>
          </a:stretch>
        </p:blipFill>
        <p:spPr>
          <a:xfrm>
            <a:off x="0" y="0"/>
            <a:ext cx="12192000" cy="857250"/>
          </a:xfrm>
          <a:prstGeom prst="rect">
            <a:avLst/>
          </a:prstGeom>
        </p:spPr>
      </p:pic>
      <p:pic>
        <p:nvPicPr>
          <p:cNvPr id="5" name="SK-2-img-4" descr="preencoded.png"/>
          <p:cNvPicPr>
            <a:picLocks noChangeAspect="1"/>
          </p:cNvPicPr>
          <p:nvPr/>
        </p:nvPicPr>
        <p:blipFill>
          <a:blip r:embed="rId6"/>
          <a:stretch>
            <a:fillRect/>
          </a:stretch>
        </p:blipFill>
        <p:spPr>
          <a:xfrm>
            <a:off x="571500" y="3972669"/>
            <a:ext cx="6400800" cy="676275"/>
          </a:xfrm>
          <a:prstGeom prst="rect">
            <a:avLst/>
          </a:prstGeom>
        </p:spPr>
      </p:pic>
      <p:pic>
        <p:nvPicPr>
          <p:cNvPr id="6" name="SK-2-img-5" descr="preencoded.png"/>
          <p:cNvPicPr>
            <a:picLocks noChangeAspect="1"/>
          </p:cNvPicPr>
          <p:nvPr/>
        </p:nvPicPr>
        <p:blipFill>
          <a:blip r:embed="rId7"/>
          <a:stretch>
            <a:fillRect/>
          </a:stretch>
        </p:blipFill>
        <p:spPr>
          <a:xfrm>
            <a:off x="7772400" y="1524000"/>
            <a:ext cx="3429000" cy="3333750"/>
          </a:xfrm>
          <a:prstGeom prst="rect">
            <a:avLst/>
          </a:prstGeom>
        </p:spPr>
      </p:pic>
      <p:pic>
        <p:nvPicPr>
          <p:cNvPr id="7" name="SK-2-img-6" descr="preencoded.png"/>
          <p:cNvPicPr>
            <a:picLocks noChangeAspect="1"/>
          </p:cNvPicPr>
          <p:nvPr/>
        </p:nvPicPr>
        <p:blipFill>
          <a:blip r:embed="rId8"/>
          <a:stretch>
            <a:fillRect/>
          </a:stretch>
        </p:blipFill>
        <p:spPr>
          <a:xfrm>
            <a:off x="0" y="5524500"/>
            <a:ext cx="12192000" cy="1333500"/>
          </a:xfrm>
          <a:prstGeom prst="rect">
            <a:avLst/>
          </a:prstGeom>
        </p:spPr>
      </p:pic>
      <p:pic>
        <p:nvPicPr>
          <p:cNvPr id="8" name="SK-2-img-7" descr="preencoded.png"/>
          <p:cNvPicPr>
            <a:picLocks noChangeAspect="1"/>
          </p:cNvPicPr>
          <p:nvPr/>
        </p:nvPicPr>
        <p:blipFill>
          <a:blip r:embed="rId9"/>
          <a:stretch>
            <a:fillRect/>
          </a:stretch>
        </p:blipFill>
        <p:spPr>
          <a:xfrm>
            <a:off x="571500" y="6092428"/>
            <a:ext cx="11049000" cy="575072"/>
          </a:xfrm>
          <a:prstGeom prst="rect">
            <a:avLst/>
          </a:prstGeom>
        </p:spPr>
      </p:pic>
      <p:sp>
        <p:nvSpPr>
          <p:cNvPr id="9" name="SK-2-text-8"/>
          <p:cNvSpPr/>
          <p:nvPr/>
        </p:nvSpPr>
        <p:spPr>
          <a:xfrm>
            <a:off x="571500" y="200025"/>
            <a:ext cx="9662160" cy="457200"/>
          </a:xfrm>
          <a:prstGeom prst="rect">
            <a:avLst/>
          </a:prstGeom>
          <a:noFill/>
          <a:ln/>
        </p:spPr>
        <p:txBody>
          <a:bodyPr vert="horz" wrap="square" lIns="0" tIns="0" rIns="0" bIns="0" rtlCol="0" anchor="ctr"/>
          <a:lstStyle/>
          <a:p>
            <a:pPr marL="0" indent="0">
              <a:lnSpc>
                <a:spcPts val="3600"/>
              </a:lnSpc>
              <a:buNone/>
            </a:pPr>
            <a:r>
              <a:rPr lang="en-US" sz="2400" b="1" kern="0" spc="120" dirty="0">
                <a:solidFill>
                  <a:srgbClr val="FFFFFF"/>
                </a:solidFill>
                <a:latin typeface="Arimo" pitchFamily="34" charset="0"/>
                <a:ea typeface="Arimo" pitchFamily="34" charset="-122"/>
                <a:cs typeface="Arimo" pitchFamily="34" charset="-120"/>
              </a:rPr>
              <a:t>BRADFORD VTS TEACHING DECK</a:t>
            </a:r>
            <a:endParaRPr lang="en-US" sz="2400" dirty="0"/>
          </a:p>
        </p:txBody>
      </p:sp>
      <p:sp>
        <p:nvSpPr>
          <p:cNvPr id="10" name="SK-2-text-9"/>
          <p:cNvSpPr/>
          <p:nvPr/>
        </p:nvSpPr>
        <p:spPr>
          <a:xfrm>
            <a:off x="571500" y="1732657"/>
            <a:ext cx="6400800" cy="2011412"/>
          </a:xfrm>
          <a:prstGeom prst="rect">
            <a:avLst/>
          </a:prstGeom>
          <a:noFill/>
          <a:ln/>
        </p:spPr>
        <p:txBody>
          <a:bodyPr vert="horz" wrap="square" lIns="0" tIns="0" rIns="0" bIns="0" rtlCol="0" anchor="ctr"/>
          <a:lstStyle/>
          <a:p>
            <a:pPr marL="0" indent="0">
              <a:lnSpc>
                <a:spcPts val="5280"/>
              </a:lnSpc>
              <a:buNone/>
            </a:pPr>
            <a:r>
              <a:rPr lang="en-US" sz="4800" b="1" dirty="0">
                <a:solidFill>
                  <a:srgbClr val="2C3E50"/>
                </a:solidFill>
                <a:latin typeface="Arimo" pitchFamily="34" charset="0"/>
                <a:ea typeface="Arimo" pitchFamily="34" charset="-122"/>
                <a:cs typeface="Arimo" pitchFamily="34" charset="-120"/>
              </a:rPr>
              <a:t>Elbow and Wrist Problems</a:t>
            </a:r>
            <a:endParaRPr lang="en-US" sz="4800" dirty="0"/>
          </a:p>
          <a:p>
            <a:pPr marL="0" indent="0">
              <a:lnSpc>
                <a:spcPts val="5280"/>
              </a:lnSpc>
              <a:buNone/>
            </a:pPr>
            <a:r>
              <a:rPr lang="en-US" sz="4800" b="1" dirty="0">
                <a:solidFill>
                  <a:srgbClr val="F58220"/>
                </a:solidFill>
                <a:latin typeface="Arimo" pitchFamily="34" charset="0"/>
                <a:ea typeface="Arimo" pitchFamily="34" charset="-122"/>
                <a:cs typeface="Arimo" pitchFamily="34" charset="-120"/>
              </a:rPr>
              <a:t>in General Practice</a:t>
            </a:r>
            <a:endParaRPr lang="en-US" sz="4800" dirty="0"/>
          </a:p>
        </p:txBody>
      </p:sp>
      <p:sp>
        <p:nvSpPr>
          <p:cNvPr id="11" name="SK-2-text-10"/>
          <p:cNvSpPr/>
          <p:nvPr/>
        </p:nvSpPr>
        <p:spPr>
          <a:xfrm>
            <a:off x="762000" y="3972669"/>
            <a:ext cx="11430000" cy="342900"/>
          </a:xfrm>
          <a:prstGeom prst="rect">
            <a:avLst/>
          </a:prstGeom>
          <a:noFill/>
          <a:ln/>
        </p:spPr>
        <p:txBody>
          <a:bodyPr vert="horz" wrap="square" lIns="0" tIns="0" rIns="0" bIns="0" rtlCol="0" anchor="ctr"/>
          <a:lstStyle/>
          <a:p>
            <a:pPr marL="0" indent="0">
              <a:lnSpc>
                <a:spcPts val="2700"/>
              </a:lnSpc>
              <a:buNone/>
            </a:pPr>
            <a:r>
              <a:rPr lang="en-US" sz="1800" b="1" dirty="0">
                <a:solidFill>
                  <a:srgbClr val="4B5563"/>
                </a:solidFill>
                <a:latin typeface="Open Sans" pitchFamily="34" charset="0"/>
                <a:ea typeface="Open Sans" pitchFamily="34" charset="-122"/>
                <a:cs typeface="Open Sans" pitchFamily="34" charset="-120"/>
              </a:rPr>
              <a:t>Evidence-Based </a:t>
            </a:r>
            <a:r>
              <a:rPr lang="en-US" b="1" dirty="0">
                <a:solidFill>
                  <a:srgbClr val="4B5563"/>
                </a:solidFill>
                <a:latin typeface="Open Sans" pitchFamily="34" charset="0"/>
                <a:ea typeface="Open Sans" pitchFamily="34" charset="-122"/>
                <a:cs typeface="Open Sans" pitchFamily="34" charset="-120"/>
              </a:rPr>
              <a:t>Guidance</a:t>
            </a:r>
            <a:endParaRPr lang="en-US" sz="1800" dirty="0"/>
          </a:p>
        </p:txBody>
      </p:sp>
      <p:sp>
        <p:nvSpPr>
          <p:cNvPr id="12" name="SK-2-text-11"/>
          <p:cNvSpPr/>
          <p:nvPr/>
        </p:nvSpPr>
        <p:spPr>
          <a:xfrm>
            <a:off x="762000" y="4391769"/>
            <a:ext cx="8795385" cy="257175"/>
          </a:xfrm>
          <a:prstGeom prst="rect">
            <a:avLst/>
          </a:prstGeom>
          <a:noFill/>
          <a:ln/>
        </p:spPr>
        <p:txBody>
          <a:bodyPr vert="horz" wrap="square" lIns="0" tIns="0" rIns="0" bIns="0" rtlCol="0" anchor="ctr"/>
          <a:lstStyle/>
          <a:p>
            <a:pPr marL="0" indent="0">
              <a:lnSpc>
                <a:spcPts val="2025"/>
              </a:lnSpc>
              <a:buNone/>
            </a:pPr>
            <a:r>
              <a:rPr lang="en-US" sz="1350" b="1" kern="0" spc="60" dirty="0">
                <a:solidFill>
                  <a:srgbClr val="F58220"/>
                </a:solidFill>
                <a:latin typeface="Open Sans" pitchFamily="34" charset="0"/>
                <a:ea typeface="Open Sans" pitchFamily="34" charset="-122"/>
                <a:cs typeface="Open Sans" pitchFamily="34" charset="-120"/>
              </a:rPr>
              <a:t>DESIGNED FOR GPs &amp; TRAINEES</a:t>
            </a:r>
            <a:endParaRPr lang="en-US" sz="1350" dirty="0"/>
          </a:p>
        </p:txBody>
      </p:sp>
      <p:sp>
        <p:nvSpPr>
          <p:cNvPr id="13" name="SK-2-text-12"/>
          <p:cNvSpPr/>
          <p:nvPr/>
        </p:nvSpPr>
        <p:spPr>
          <a:xfrm>
            <a:off x="838200" y="5715000"/>
            <a:ext cx="2316480" cy="228600"/>
          </a:xfrm>
          <a:prstGeom prst="rect">
            <a:avLst/>
          </a:prstGeom>
          <a:noFill/>
          <a:ln/>
        </p:spPr>
        <p:txBody>
          <a:bodyPr vert="horz" wrap="square" lIns="0" tIns="0" rIns="0" bIns="0" rtlCol="0" anchor="ctr"/>
          <a:lstStyle/>
          <a:p>
            <a:pPr marL="0" indent="0">
              <a:lnSpc>
                <a:spcPts val="1800"/>
              </a:lnSpc>
              <a:buNone/>
            </a:pPr>
            <a:r>
              <a:rPr lang="en-US" sz="1200" b="1" dirty="0">
                <a:solidFill>
                  <a:srgbClr val="2C3E50"/>
                </a:solidFill>
                <a:latin typeface="Open Sans" pitchFamily="34" charset="0"/>
                <a:ea typeface="Open Sans" pitchFamily="34" charset="-122"/>
                <a:cs typeface="Open Sans" pitchFamily="34" charset="-120"/>
              </a:rPr>
              <a:t> June 2026</a:t>
            </a:r>
            <a:endParaRPr lang="en-US" sz="1200" dirty="0"/>
          </a:p>
        </p:txBody>
      </p:sp>
      <p:sp>
        <p:nvSpPr>
          <p:cNvPr id="14" name="SK-2-text-13"/>
          <p:cNvSpPr/>
          <p:nvPr/>
        </p:nvSpPr>
        <p:spPr>
          <a:xfrm>
            <a:off x="2124075" y="5715000"/>
            <a:ext cx="4023360" cy="228600"/>
          </a:xfrm>
          <a:prstGeom prst="rect">
            <a:avLst/>
          </a:prstGeom>
          <a:noFill/>
          <a:ln/>
        </p:spPr>
        <p:txBody>
          <a:bodyPr vert="horz" wrap="square" lIns="0" tIns="0" rIns="0" bIns="0" rtlCol="0" anchor="ctr"/>
          <a:lstStyle/>
          <a:p>
            <a:pPr marL="0" indent="0">
              <a:lnSpc>
                <a:spcPts val="1800"/>
              </a:lnSpc>
              <a:buNone/>
            </a:pPr>
            <a:r>
              <a:rPr lang="en-US" sz="1200" b="1" u="sng" dirty="0">
                <a:solidFill>
                  <a:srgbClr val="F58220"/>
                </a:solidFill>
                <a:latin typeface="Open Sans" pitchFamily="34" charset="0"/>
                <a:ea typeface="Open Sans" pitchFamily="34" charset="-122"/>
                <a:cs typeface="Open Sans" pitchFamily="34" charset="-120"/>
                <a:hlinkClick r:id="rId10" tooltip="https://www.bradfordvts.co.uk/">
                  <a:extLst>
                    <a:ext uri="{A12FA001-AC4F-418D-AE19-62706E023703}">
                      <ahyp:hlinkClr xmlns:ahyp="http://schemas.microsoft.com/office/drawing/2018/hyperlinkcolor" val="tx"/>
                    </a:ext>
                  </a:extLst>
                </a:hlinkClick>
              </a:rPr>
              <a:t> www.bradfordvts.co.uk</a:t>
            </a:r>
            <a:endParaRPr lang="en-US" sz="1200" dirty="0"/>
          </a:p>
        </p:txBody>
      </p:sp>
      <p:sp>
        <p:nvSpPr>
          <p:cNvPr id="15" name="SK-2-text-13-link-hitbox-1">
            <a:hlinkClick r:id="rId10" tooltip="https://www.bradfordvts.co.uk/"/>
          </p:cNvPr>
          <p:cNvSpPr/>
          <p:nvPr/>
        </p:nvSpPr>
        <p:spPr>
          <a:xfrm>
            <a:off x="2124075" y="5724525"/>
            <a:ext cx="4099560" cy="209550"/>
          </a:xfrm>
          <a:prstGeom prst="rect">
            <a:avLst/>
          </a:prstGeom>
          <a:solidFill>
            <a:srgbClr val="FFFFFF">
              <a:alpha val="0"/>
            </a:srgbClr>
          </a:solidFill>
          <a:ln w="12700">
            <a:solidFill>
              <a:srgbClr val="333333">
                <a:alpha val="0"/>
              </a:srgbClr>
            </a:solidFill>
            <a:prstDash val="solid"/>
          </a:ln>
        </p:spPr>
        <p:txBody>
          <a:bodyPr/>
          <a:lstStyle/>
          <a:p>
            <a:endParaRPr lang="en-GB"/>
          </a:p>
        </p:txBody>
      </p:sp>
      <p:sp>
        <p:nvSpPr>
          <p:cNvPr id="16" name="SK-2-text-14"/>
          <p:cNvSpPr/>
          <p:nvPr/>
        </p:nvSpPr>
        <p:spPr>
          <a:xfrm>
            <a:off x="9172575" y="5729288"/>
            <a:ext cx="3019425" cy="200025"/>
          </a:xfrm>
          <a:prstGeom prst="rect">
            <a:avLst/>
          </a:prstGeom>
          <a:noFill/>
          <a:ln/>
        </p:spPr>
        <p:txBody>
          <a:bodyPr vert="horz" wrap="square" lIns="0" tIns="0" rIns="0" bIns="0" rtlCol="0" anchor="ctr"/>
          <a:lstStyle/>
          <a:p>
            <a:pPr marL="0" indent="0">
              <a:lnSpc>
                <a:spcPts val="1575"/>
              </a:lnSpc>
              <a:buNone/>
            </a:pPr>
            <a:r>
              <a:rPr lang="en-US" sz="1050" b="1" dirty="0">
                <a:solidFill>
                  <a:srgbClr val="2C3E50"/>
                </a:solidFill>
                <a:latin typeface="Open Sans" pitchFamily="34" charset="0"/>
                <a:ea typeface="Open Sans" pitchFamily="34" charset="-122"/>
                <a:cs typeface="Open Sans" pitchFamily="34" charset="-120"/>
              </a:rPr>
              <a:t>Updated to NICE 2024/2025 Standards</a:t>
            </a:r>
            <a:endParaRPr lang="en-US" sz="1050" dirty="0"/>
          </a:p>
        </p:txBody>
      </p:sp>
      <p:sp>
        <p:nvSpPr>
          <p:cNvPr id="17" name="SK-2-text-15"/>
          <p:cNvSpPr/>
          <p:nvPr/>
        </p:nvSpPr>
        <p:spPr>
          <a:xfrm>
            <a:off x="685800" y="6206728"/>
            <a:ext cx="10820400" cy="346472"/>
          </a:xfrm>
          <a:prstGeom prst="rect">
            <a:avLst/>
          </a:prstGeom>
          <a:noFill/>
          <a:ln/>
        </p:spPr>
        <p:txBody>
          <a:bodyPr vert="horz" wrap="square" lIns="0" tIns="0" rIns="0" bIns="0" rtlCol="0" anchor="ctr"/>
          <a:lstStyle/>
          <a:p>
            <a:pPr marL="0" indent="0" algn="ctr">
              <a:lnSpc>
                <a:spcPts val="1365"/>
              </a:lnSpc>
              <a:buNone/>
            </a:pPr>
            <a:r>
              <a:rPr lang="en-US" sz="975" b="1" dirty="0">
                <a:solidFill>
                  <a:srgbClr val="6B7280"/>
                </a:solidFill>
                <a:latin typeface="Open Sans" pitchFamily="34" charset="0"/>
                <a:ea typeface="Open Sans" pitchFamily="34" charset="-122"/>
                <a:cs typeface="Open Sans" pitchFamily="34" charset="-120"/>
              </a:rPr>
              <a:t>Medical Disclaimer:</a:t>
            </a:r>
            <a:r>
              <a:rPr lang="en-US" sz="975" dirty="0">
                <a:solidFill>
                  <a:srgbClr val="6B7280"/>
                </a:solidFill>
                <a:latin typeface="Open Sans" pitchFamily="34" charset="0"/>
                <a:ea typeface="Open Sans" pitchFamily="34" charset="-122"/>
                <a:cs typeface="Open Sans" pitchFamily="34" charset="-120"/>
              </a:rPr>
              <a:t> This presentation is for educational purposes for GP trainees and IMGs. Clinical decisions must be based on the individual patient assessment and the most current official NICE guidelines and BNF recommendations.</a:t>
            </a:r>
            <a:endParaRPr lang="en-US" sz="975" dirty="0"/>
          </a:p>
        </p:txBody>
      </p:sp>
      <p:sp>
        <p:nvSpPr>
          <p:cNvPr id="18" name="SK-2-text-16"/>
          <p:cNvSpPr/>
          <p:nvPr/>
        </p:nvSpPr>
        <p:spPr>
          <a:xfrm>
            <a:off x="10410825" y="6591300"/>
            <a:ext cx="1781175" cy="171450"/>
          </a:xfrm>
          <a:prstGeom prst="rect">
            <a:avLst/>
          </a:prstGeom>
          <a:noFill/>
          <a:ln/>
        </p:spPr>
        <p:txBody>
          <a:bodyPr vert="horz" wrap="square" lIns="0" tIns="0" rIns="0" bIns="0" rtlCol="0" anchor="ctr"/>
          <a:lstStyle/>
          <a:p>
            <a:pPr marL="0" indent="0">
              <a:lnSpc>
                <a:spcPts val="1350"/>
              </a:lnSpc>
              <a:buNone/>
            </a:pPr>
            <a:r>
              <a:rPr lang="en-US" sz="900" b="1" dirty="0">
                <a:solidFill>
                  <a:srgbClr val="6B7280">
                    <a:alpha val="60000"/>
                  </a:srgbClr>
                </a:solidFill>
                <a:latin typeface="Open Sans" pitchFamily="34" charset="0"/>
                <a:ea typeface="Open Sans" pitchFamily="34" charset="-122"/>
                <a:cs typeface="Open Sans" pitchFamily="34" charset="-120"/>
              </a:rPr>
              <a:t>www.bradfordvts.co.uk</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3">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3-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3-img-2" descr="preencoded.png"/>
          <p:cNvPicPr>
            <a:picLocks noChangeAspect="1"/>
          </p:cNvPicPr>
          <p:nvPr/>
        </p:nvPicPr>
        <p:blipFill>
          <a:blip r:embed="rId4"/>
          <a:stretch>
            <a:fillRect/>
          </a:stretch>
        </p:blipFill>
        <p:spPr>
          <a:xfrm>
            <a:off x="0" y="0"/>
            <a:ext cx="12192000" cy="6858000"/>
          </a:xfrm>
          <a:prstGeom prst="rect">
            <a:avLst/>
          </a:prstGeom>
        </p:spPr>
      </p:pic>
      <p:pic>
        <p:nvPicPr>
          <p:cNvPr id="4" name="SK-3-img-3" descr="preencoded.png"/>
          <p:cNvPicPr>
            <a:picLocks noChangeAspect="1"/>
          </p:cNvPicPr>
          <p:nvPr/>
        </p:nvPicPr>
        <p:blipFill>
          <a:blip r:embed="rId5"/>
          <a:stretch>
            <a:fillRect/>
          </a:stretch>
        </p:blipFill>
        <p:spPr>
          <a:xfrm>
            <a:off x="381000" y="381000"/>
            <a:ext cx="11430000" cy="626715"/>
          </a:xfrm>
          <a:prstGeom prst="rect">
            <a:avLst/>
          </a:prstGeom>
        </p:spPr>
      </p:pic>
      <p:pic>
        <p:nvPicPr>
          <p:cNvPr id="5" name="SK-3-img-4" descr="preencoded.png"/>
          <p:cNvPicPr>
            <a:picLocks noChangeAspect="1"/>
          </p:cNvPicPr>
          <p:nvPr/>
        </p:nvPicPr>
        <p:blipFill>
          <a:blip r:embed="rId6"/>
          <a:stretch>
            <a:fillRect/>
          </a:stretch>
        </p:blipFill>
        <p:spPr>
          <a:xfrm>
            <a:off x="381000" y="1236315"/>
            <a:ext cx="6720780" cy="2607766"/>
          </a:xfrm>
          <a:prstGeom prst="rect">
            <a:avLst/>
          </a:prstGeom>
        </p:spPr>
      </p:pic>
      <p:pic>
        <p:nvPicPr>
          <p:cNvPr id="6" name="SK-3-img-5" descr="preencoded.png"/>
          <p:cNvPicPr>
            <a:picLocks noChangeAspect="1"/>
          </p:cNvPicPr>
          <p:nvPr/>
        </p:nvPicPr>
        <p:blipFill>
          <a:blip r:embed="rId7"/>
          <a:stretch>
            <a:fillRect/>
          </a:stretch>
        </p:blipFill>
        <p:spPr>
          <a:xfrm>
            <a:off x="495300" y="1401068"/>
            <a:ext cx="261937" cy="213420"/>
          </a:xfrm>
          <a:prstGeom prst="rect">
            <a:avLst/>
          </a:prstGeom>
        </p:spPr>
      </p:pic>
      <p:pic>
        <p:nvPicPr>
          <p:cNvPr id="7" name="SK-3-img-6" descr="preencoded.png"/>
          <p:cNvPicPr>
            <a:picLocks noChangeAspect="1"/>
          </p:cNvPicPr>
          <p:nvPr/>
        </p:nvPicPr>
        <p:blipFill>
          <a:blip r:embed="rId8"/>
          <a:stretch>
            <a:fillRect/>
          </a:stretch>
        </p:blipFill>
        <p:spPr>
          <a:xfrm>
            <a:off x="381000" y="4034582"/>
            <a:ext cx="6720780" cy="2078236"/>
          </a:xfrm>
          <a:prstGeom prst="rect">
            <a:avLst/>
          </a:prstGeom>
        </p:spPr>
      </p:pic>
      <p:pic>
        <p:nvPicPr>
          <p:cNvPr id="8" name="SK-3-img-7" descr="preencoded.png"/>
          <p:cNvPicPr>
            <a:picLocks noChangeAspect="1"/>
          </p:cNvPicPr>
          <p:nvPr/>
        </p:nvPicPr>
        <p:blipFill>
          <a:blip r:embed="rId9"/>
          <a:stretch>
            <a:fillRect/>
          </a:stretch>
        </p:blipFill>
        <p:spPr>
          <a:xfrm>
            <a:off x="495300" y="4199334"/>
            <a:ext cx="261937" cy="213420"/>
          </a:xfrm>
          <a:prstGeom prst="rect">
            <a:avLst/>
          </a:prstGeom>
        </p:spPr>
      </p:pic>
      <p:pic>
        <p:nvPicPr>
          <p:cNvPr id="9" name="SK-3-img-8" descr="preencoded.png"/>
          <p:cNvPicPr>
            <a:picLocks noChangeAspect="1"/>
          </p:cNvPicPr>
          <p:nvPr/>
        </p:nvPicPr>
        <p:blipFill>
          <a:blip r:embed="rId10"/>
          <a:stretch>
            <a:fillRect/>
          </a:stretch>
        </p:blipFill>
        <p:spPr>
          <a:xfrm>
            <a:off x="495300" y="5221337"/>
            <a:ext cx="6492180" cy="777180"/>
          </a:xfrm>
          <a:prstGeom prst="rect">
            <a:avLst/>
          </a:prstGeom>
        </p:spPr>
      </p:pic>
      <p:pic>
        <p:nvPicPr>
          <p:cNvPr id="10" name="SK-3-img-9" descr="preencoded.png"/>
          <p:cNvPicPr>
            <a:picLocks noChangeAspect="1"/>
          </p:cNvPicPr>
          <p:nvPr/>
        </p:nvPicPr>
        <p:blipFill>
          <a:blip r:embed="rId11"/>
          <a:stretch>
            <a:fillRect/>
          </a:stretch>
        </p:blipFill>
        <p:spPr>
          <a:xfrm>
            <a:off x="609600" y="5402163"/>
            <a:ext cx="214313" cy="175320"/>
          </a:xfrm>
          <a:prstGeom prst="rect">
            <a:avLst/>
          </a:prstGeom>
        </p:spPr>
      </p:pic>
      <p:pic>
        <p:nvPicPr>
          <p:cNvPr id="11" name="SK-3-img-10" descr="preencoded.png"/>
          <p:cNvPicPr>
            <a:picLocks noChangeAspect="1"/>
          </p:cNvPicPr>
          <p:nvPr/>
        </p:nvPicPr>
        <p:blipFill>
          <a:blip r:embed="rId12"/>
          <a:stretch>
            <a:fillRect/>
          </a:stretch>
        </p:blipFill>
        <p:spPr>
          <a:xfrm>
            <a:off x="7330380" y="1236315"/>
            <a:ext cx="4480620" cy="2871639"/>
          </a:xfrm>
          <a:prstGeom prst="rect">
            <a:avLst/>
          </a:prstGeom>
        </p:spPr>
      </p:pic>
      <p:pic>
        <p:nvPicPr>
          <p:cNvPr id="12" name="SK-3-img-11" descr="preencoded.png"/>
          <p:cNvPicPr>
            <a:picLocks noChangeAspect="1"/>
          </p:cNvPicPr>
          <p:nvPr/>
        </p:nvPicPr>
        <p:blipFill>
          <a:blip r:embed="rId13"/>
          <a:stretch>
            <a:fillRect/>
          </a:stretch>
        </p:blipFill>
        <p:spPr>
          <a:xfrm>
            <a:off x="7444680" y="1700510"/>
            <a:ext cx="4252020" cy="323850"/>
          </a:xfrm>
          <a:prstGeom prst="rect">
            <a:avLst/>
          </a:prstGeom>
        </p:spPr>
      </p:pic>
      <p:pic>
        <p:nvPicPr>
          <p:cNvPr id="13" name="SK-3-img-12" descr="preencoded.png"/>
          <p:cNvPicPr>
            <a:picLocks noChangeAspect="1"/>
          </p:cNvPicPr>
          <p:nvPr/>
        </p:nvPicPr>
        <p:blipFill>
          <a:blip r:embed="rId14"/>
          <a:stretch>
            <a:fillRect/>
          </a:stretch>
        </p:blipFill>
        <p:spPr>
          <a:xfrm>
            <a:off x="7444680" y="1763762"/>
            <a:ext cx="238125" cy="190500"/>
          </a:xfrm>
          <a:prstGeom prst="rect">
            <a:avLst/>
          </a:prstGeom>
        </p:spPr>
      </p:pic>
      <p:pic>
        <p:nvPicPr>
          <p:cNvPr id="14" name="SK-3-img-13" descr="preencoded.png"/>
          <p:cNvPicPr>
            <a:picLocks noChangeAspect="1"/>
          </p:cNvPicPr>
          <p:nvPr/>
        </p:nvPicPr>
        <p:blipFill>
          <a:blip r:embed="rId15"/>
          <a:stretch>
            <a:fillRect/>
          </a:stretch>
        </p:blipFill>
        <p:spPr>
          <a:xfrm>
            <a:off x="7444680" y="2119610"/>
            <a:ext cx="571500" cy="419100"/>
          </a:xfrm>
          <a:prstGeom prst="rect">
            <a:avLst/>
          </a:prstGeom>
        </p:spPr>
      </p:pic>
      <p:pic>
        <p:nvPicPr>
          <p:cNvPr id="15" name="SK-3-img-14" descr="preencoded.png"/>
          <p:cNvPicPr>
            <a:picLocks noChangeAspect="1"/>
          </p:cNvPicPr>
          <p:nvPr/>
        </p:nvPicPr>
        <p:blipFill>
          <a:blip r:embed="rId15"/>
          <a:stretch>
            <a:fillRect/>
          </a:stretch>
        </p:blipFill>
        <p:spPr>
          <a:xfrm>
            <a:off x="7444680" y="2633960"/>
            <a:ext cx="571500" cy="419100"/>
          </a:xfrm>
          <a:prstGeom prst="rect">
            <a:avLst/>
          </a:prstGeom>
        </p:spPr>
      </p:pic>
      <p:pic>
        <p:nvPicPr>
          <p:cNvPr id="16" name="SK-3-img-15" descr="preencoded.png"/>
          <p:cNvPicPr>
            <a:picLocks noChangeAspect="1"/>
          </p:cNvPicPr>
          <p:nvPr/>
        </p:nvPicPr>
        <p:blipFill>
          <a:blip r:embed="rId16"/>
          <a:stretch>
            <a:fillRect/>
          </a:stretch>
        </p:blipFill>
        <p:spPr>
          <a:xfrm>
            <a:off x="7330380" y="4298454"/>
            <a:ext cx="4480620" cy="1814364"/>
          </a:xfrm>
          <a:prstGeom prst="rect">
            <a:avLst/>
          </a:prstGeom>
        </p:spPr>
      </p:pic>
      <p:pic>
        <p:nvPicPr>
          <p:cNvPr id="17" name="SK-3-img-16" descr="preencoded.png"/>
          <p:cNvPicPr>
            <a:picLocks noChangeAspect="1"/>
          </p:cNvPicPr>
          <p:nvPr/>
        </p:nvPicPr>
        <p:blipFill>
          <a:blip r:embed="rId17"/>
          <a:stretch>
            <a:fillRect/>
          </a:stretch>
        </p:blipFill>
        <p:spPr>
          <a:xfrm>
            <a:off x="7444680" y="4453682"/>
            <a:ext cx="214313" cy="175320"/>
          </a:xfrm>
          <a:prstGeom prst="rect">
            <a:avLst/>
          </a:prstGeom>
        </p:spPr>
      </p:pic>
      <p:pic>
        <p:nvPicPr>
          <p:cNvPr id="18" name="SK-3-img-17" descr="preencoded.png"/>
          <p:cNvPicPr>
            <a:picLocks noChangeAspect="1"/>
          </p:cNvPicPr>
          <p:nvPr/>
        </p:nvPicPr>
        <p:blipFill>
          <a:blip r:embed="rId18"/>
          <a:stretch>
            <a:fillRect/>
          </a:stretch>
        </p:blipFill>
        <p:spPr>
          <a:xfrm>
            <a:off x="381000" y="6303318"/>
            <a:ext cx="11430000" cy="314325"/>
          </a:xfrm>
          <a:prstGeom prst="rect">
            <a:avLst/>
          </a:prstGeom>
        </p:spPr>
      </p:pic>
      <p:sp>
        <p:nvSpPr>
          <p:cNvPr id="19" name="SK-3-text-18"/>
          <p:cNvSpPr/>
          <p:nvPr/>
        </p:nvSpPr>
        <p:spPr>
          <a:xfrm>
            <a:off x="533400" y="381000"/>
            <a:ext cx="11658600" cy="388590"/>
          </a:xfrm>
          <a:prstGeom prst="rect">
            <a:avLst/>
          </a:prstGeom>
          <a:noFill/>
          <a:ln/>
        </p:spPr>
        <p:txBody>
          <a:bodyPr vert="horz" wrap="square" lIns="0" tIns="0" rIns="0" bIns="0" rtlCol="0" anchor="ctr"/>
          <a:lstStyle/>
          <a:p>
            <a:pPr marL="0" indent="0">
              <a:lnSpc>
                <a:spcPts val="3060"/>
              </a:lnSpc>
              <a:buNone/>
            </a:pPr>
            <a:r>
              <a:rPr lang="en-US" sz="2550" b="1" kern="0" spc="-30" dirty="0">
                <a:solidFill>
                  <a:srgbClr val="1A1A1A"/>
                </a:solidFill>
                <a:latin typeface="Arimo" pitchFamily="34" charset="0"/>
                <a:ea typeface="Arimo" pitchFamily="34" charset="-122"/>
                <a:cs typeface="Arimo" pitchFamily="34" charset="-120"/>
              </a:rPr>
              <a:t>INTRODUCTION TO ELBOW AND WRIST PROBLEMS</a:t>
            </a:r>
            <a:endParaRPr lang="en-US" sz="2550" dirty="0"/>
          </a:p>
        </p:txBody>
      </p:sp>
      <p:sp>
        <p:nvSpPr>
          <p:cNvPr id="20" name="SK-3-text-19"/>
          <p:cNvSpPr/>
          <p:nvPr/>
        </p:nvSpPr>
        <p:spPr>
          <a:xfrm>
            <a:off x="533400" y="807690"/>
            <a:ext cx="11353800" cy="200025"/>
          </a:xfrm>
          <a:prstGeom prst="rect">
            <a:avLst/>
          </a:prstGeom>
          <a:noFill/>
          <a:ln/>
        </p:spPr>
        <p:txBody>
          <a:bodyPr vert="horz" wrap="square" lIns="0" tIns="0" rIns="0" bIns="0" rtlCol="0" anchor="ctr"/>
          <a:lstStyle/>
          <a:p>
            <a:pPr marL="0" indent="0">
              <a:lnSpc>
                <a:spcPts val="1575"/>
              </a:lnSpc>
              <a:buNone/>
            </a:pPr>
            <a:r>
              <a:rPr lang="en-US" sz="1050" b="1" kern="0" spc="60" dirty="0">
                <a:solidFill>
                  <a:srgbClr val="2C3E50"/>
                </a:solidFill>
                <a:latin typeface="Open Sans" pitchFamily="34" charset="0"/>
                <a:ea typeface="Open Sans" pitchFamily="34" charset="-122"/>
                <a:cs typeface="Open Sans" pitchFamily="34" charset="-120"/>
              </a:rPr>
              <a:t>CLINICAL GUIDANCE &amp; EXAM FOCUS</a:t>
            </a:r>
            <a:endParaRPr lang="en-US" sz="1050" dirty="0"/>
          </a:p>
        </p:txBody>
      </p:sp>
      <p:sp>
        <p:nvSpPr>
          <p:cNvPr id="21" name="SK-3-text-20"/>
          <p:cNvSpPr/>
          <p:nvPr/>
        </p:nvSpPr>
        <p:spPr>
          <a:xfrm>
            <a:off x="852488" y="1350615"/>
            <a:ext cx="6492180" cy="314325"/>
          </a:xfrm>
          <a:prstGeom prst="rect">
            <a:avLst/>
          </a:prstGeom>
          <a:noFill/>
          <a:ln/>
        </p:spPr>
        <p:txBody>
          <a:bodyPr vert="horz" wrap="square" lIns="0" tIns="0" rIns="0" bIns="0" rtlCol="0" anchor="ctr"/>
          <a:lstStyle/>
          <a:p>
            <a:pPr marL="0" indent="0">
              <a:lnSpc>
                <a:spcPts val="2475"/>
              </a:lnSpc>
              <a:buNone/>
            </a:pPr>
            <a:r>
              <a:rPr lang="en-US" sz="1650" b="1" dirty="0">
                <a:solidFill>
                  <a:srgbClr val="2C3E50"/>
                </a:solidFill>
                <a:latin typeface="Arimo" pitchFamily="34" charset="0"/>
                <a:ea typeface="Arimo" pitchFamily="34" charset="-122"/>
                <a:cs typeface="Arimo" pitchFamily="34" charset="-120"/>
              </a:rPr>
              <a:t>Primary Care Context</a:t>
            </a:r>
            <a:endParaRPr lang="en-US" sz="1650" dirty="0"/>
          </a:p>
        </p:txBody>
      </p:sp>
      <p:sp>
        <p:nvSpPr>
          <p:cNvPr id="22" name="SK-3-text-21"/>
          <p:cNvSpPr/>
          <p:nvPr/>
        </p:nvSpPr>
        <p:spPr>
          <a:xfrm>
            <a:off x="495300" y="1779240"/>
            <a:ext cx="6492180" cy="1874341"/>
          </a:xfrm>
          <a:prstGeom prst="rect">
            <a:avLst/>
          </a:prstGeom>
          <a:noFill/>
          <a:ln/>
        </p:spPr>
        <p:txBody>
          <a:bodyPr vert="horz" wrap="square" lIns="0" tIns="0" rIns="0" bIns="0" rtlCol="0" anchor="ctr"/>
          <a:lstStyle/>
          <a:p>
            <a:pPr marL="0" indent="0">
              <a:lnSpc>
                <a:spcPts val="2160"/>
              </a:lnSpc>
              <a:buNone/>
            </a:pPr>
            <a:r>
              <a:rPr lang="en-US" sz="1350" dirty="0">
                <a:solidFill>
                  <a:srgbClr val="4B5563"/>
                </a:solidFill>
                <a:latin typeface="Open Sans" pitchFamily="34" charset="0"/>
                <a:ea typeface="Open Sans" pitchFamily="34" charset="-122"/>
                <a:cs typeface="Open Sans" pitchFamily="34" charset="-120"/>
              </a:rPr>
              <a:t>Elbow and wrist problems are high-frequency presentations, particularly in </a:t>
            </a:r>
            <a:r>
              <a:rPr lang="en-US" sz="1350" b="1" dirty="0">
                <a:solidFill>
                  <a:srgbClr val="4B5563"/>
                </a:solidFill>
                <a:latin typeface="Open Sans" pitchFamily="34" charset="0"/>
                <a:ea typeface="Open Sans" pitchFamily="34" charset="-122"/>
                <a:cs typeface="Open Sans" pitchFamily="34" charset="-120"/>
              </a:rPr>
              <a:t>working-age adults</a:t>
            </a:r>
            <a:r>
              <a:rPr lang="en-US" sz="1350" dirty="0">
                <a:solidFill>
                  <a:srgbClr val="4B5563"/>
                </a:solidFill>
                <a:latin typeface="Open Sans" pitchFamily="34" charset="0"/>
                <a:ea typeface="Open Sans" pitchFamily="34" charset="-122"/>
                <a:cs typeface="Open Sans" pitchFamily="34" charset="-120"/>
              </a:rPr>
              <a:t>. Clinical diagnosis is often precise with systematic assessment.</a:t>
            </a:r>
            <a:endParaRPr lang="en-US" sz="1350" dirty="0"/>
          </a:p>
        </p:txBody>
      </p:sp>
      <p:sp>
        <p:nvSpPr>
          <p:cNvPr id="23" name="SK-3-text-22"/>
          <p:cNvSpPr/>
          <p:nvPr/>
        </p:nvSpPr>
        <p:spPr>
          <a:xfrm>
            <a:off x="852488" y="4148882"/>
            <a:ext cx="6492180" cy="314325"/>
          </a:xfrm>
          <a:prstGeom prst="rect">
            <a:avLst/>
          </a:prstGeom>
          <a:noFill/>
          <a:ln/>
        </p:spPr>
        <p:txBody>
          <a:bodyPr vert="horz" wrap="square" lIns="0" tIns="0" rIns="0" bIns="0" rtlCol="0" anchor="ctr"/>
          <a:lstStyle/>
          <a:p>
            <a:pPr marL="0" indent="0">
              <a:lnSpc>
                <a:spcPts val="2475"/>
              </a:lnSpc>
              <a:buNone/>
            </a:pPr>
            <a:r>
              <a:rPr lang="en-US" sz="1650" b="1" dirty="0">
                <a:solidFill>
                  <a:srgbClr val="2C3E50"/>
                </a:solidFill>
                <a:latin typeface="Arimo" pitchFamily="34" charset="0"/>
                <a:ea typeface="Arimo" pitchFamily="34" charset="-122"/>
                <a:cs typeface="Arimo" pitchFamily="34" charset="-120"/>
              </a:rPr>
              <a:t>The Biomechanical Chain</a:t>
            </a:r>
            <a:endParaRPr lang="en-US" sz="1650" dirty="0"/>
          </a:p>
        </p:txBody>
      </p:sp>
      <p:sp>
        <p:nvSpPr>
          <p:cNvPr id="24" name="SK-3-text-23"/>
          <p:cNvSpPr/>
          <p:nvPr/>
        </p:nvSpPr>
        <p:spPr>
          <a:xfrm>
            <a:off x="495300" y="4577507"/>
            <a:ext cx="6492180" cy="1421011"/>
          </a:xfrm>
          <a:prstGeom prst="rect">
            <a:avLst/>
          </a:prstGeom>
          <a:noFill/>
          <a:ln/>
        </p:spPr>
        <p:txBody>
          <a:bodyPr vert="horz" wrap="square" lIns="0" tIns="0" rIns="0" bIns="0" rtlCol="0" anchor="ctr"/>
          <a:lstStyle/>
          <a:p>
            <a:pPr marL="0" indent="0">
              <a:lnSpc>
                <a:spcPts val="2160"/>
              </a:lnSpc>
              <a:buNone/>
            </a:pPr>
            <a:r>
              <a:rPr lang="en-US" sz="1350" dirty="0">
                <a:solidFill>
                  <a:srgbClr val="4B5563"/>
                </a:solidFill>
                <a:latin typeface="Open Sans" pitchFamily="34" charset="0"/>
                <a:ea typeface="Open Sans" pitchFamily="34" charset="-122"/>
                <a:cs typeface="Open Sans" pitchFamily="34" charset="-120"/>
              </a:rPr>
              <a:t>The elbow does not function in isolation; it is biomechanically linked to the </a:t>
            </a:r>
            <a:r>
              <a:rPr lang="en-US" sz="1350" b="1" dirty="0">
                <a:solidFill>
                  <a:srgbClr val="4B5563"/>
                </a:solidFill>
                <a:latin typeface="Open Sans" pitchFamily="34" charset="0"/>
                <a:ea typeface="Open Sans" pitchFamily="34" charset="-122"/>
                <a:cs typeface="Open Sans" pitchFamily="34" charset="-120"/>
              </a:rPr>
              <a:t>wrist</a:t>
            </a:r>
            <a:r>
              <a:rPr lang="en-US" sz="1350" dirty="0">
                <a:solidFill>
                  <a:srgbClr val="4B5563"/>
                </a:solidFill>
                <a:latin typeface="Open Sans" pitchFamily="34" charset="0"/>
                <a:ea typeface="Open Sans" pitchFamily="34" charset="-122"/>
                <a:cs typeface="Open Sans" pitchFamily="34" charset="-120"/>
              </a:rPr>
              <a:t> and the </a:t>
            </a:r>
            <a:r>
              <a:rPr lang="en-US" sz="1350" b="1" dirty="0">
                <a:solidFill>
                  <a:srgbClr val="4B5563"/>
                </a:solidFill>
                <a:latin typeface="Open Sans" pitchFamily="34" charset="0"/>
                <a:ea typeface="Open Sans" pitchFamily="34" charset="-122"/>
                <a:cs typeface="Open Sans" pitchFamily="34" charset="-120"/>
              </a:rPr>
              <a:t>shoulder</a:t>
            </a:r>
            <a:r>
              <a:rPr lang="en-US" sz="1350" dirty="0">
                <a:solidFill>
                  <a:srgbClr val="4B5563"/>
                </a:solidFill>
                <a:latin typeface="Open Sans" pitchFamily="34" charset="0"/>
                <a:ea typeface="Open Sans" pitchFamily="34" charset="-122"/>
                <a:cs typeface="Open Sans" pitchFamily="34" charset="-120"/>
              </a:rPr>
              <a:t>.</a:t>
            </a:r>
            <a:r>
              <a:rPr lang="en-US" sz="1350" b="1" dirty="0">
                <a:solidFill>
                  <a:srgbClr val="1A1A1A"/>
                </a:solidFill>
                <a:latin typeface="Open Sans" pitchFamily="34" charset="0"/>
                <a:ea typeface="Open Sans" pitchFamily="34" charset="-122"/>
                <a:cs typeface="Open Sans" pitchFamily="34" charset="-120"/>
              </a:rPr>
              <a:t> </a:t>
            </a:r>
          </a:p>
          <a:p>
            <a:pPr marL="0" indent="0">
              <a:lnSpc>
                <a:spcPts val="2160"/>
              </a:lnSpc>
              <a:buNone/>
            </a:pPr>
            <a:r>
              <a:rPr lang="en-US" sz="1350" b="1" dirty="0">
                <a:solidFill>
                  <a:srgbClr val="1A1A1A"/>
                </a:solidFill>
                <a:latin typeface="Open Sans" pitchFamily="34" charset="0"/>
                <a:ea typeface="Open Sans" pitchFamily="34" charset="-122"/>
                <a:cs typeface="Open Sans" pitchFamily="34" charset="-120"/>
              </a:rPr>
              <a:t>          </a:t>
            </a:r>
          </a:p>
          <a:p>
            <a:pPr marL="0" indent="0">
              <a:lnSpc>
                <a:spcPts val="2160"/>
              </a:lnSpc>
              <a:buNone/>
            </a:pPr>
            <a:r>
              <a:rPr lang="en-US" sz="1350" b="1" dirty="0">
                <a:solidFill>
                  <a:srgbClr val="1A1A1A"/>
                </a:solidFill>
                <a:latin typeface="Open Sans" pitchFamily="34" charset="0"/>
                <a:ea typeface="Open Sans" pitchFamily="34" charset="-122"/>
                <a:cs typeface="Open Sans" pitchFamily="34" charset="-120"/>
              </a:rPr>
              <a:t>KEY PRINCIPLE: Always examine the cervical spine and shoulder as part of an elbow assessment to exclude referred pain.</a:t>
            </a:r>
            <a:endParaRPr lang="en-US" sz="1350" dirty="0"/>
          </a:p>
        </p:txBody>
      </p:sp>
      <p:sp>
        <p:nvSpPr>
          <p:cNvPr id="25" name="SK-3-text-24"/>
          <p:cNvSpPr/>
          <p:nvPr/>
        </p:nvSpPr>
        <p:spPr>
          <a:xfrm>
            <a:off x="7759005" y="1700510"/>
            <a:ext cx="4432995" cy="323850"/>
          </a:xfrm>
          <a:prstGeom prst="rect">
            <a:avLst/>
          </a:prstGeom>
          <a:noFill/>
          <a:ln/>
        </p:spPr>
        <p:txBody>
          <a:bodyPr vert="horz" wrap="square" lIns="0" tIns="0" rIns="0" bIns="0" rtlCol="0" anchor="ctr"/>
          <a:lstStyle/>
          <a:p>
            <a:pPr marL="0" indent="0">
              <a:lnSpc>
                <a:spcPts val="2250"/>
              </a:lnSpc>
              <a:buNone/>
            </a:pPr>
            <a:r>
              <a:rPr lang="en-US" sz="1500" b="1" dirty="0">
                <a:solidFill>
                  <a:srgbClr val="FFFFFF"/>
                </a:solidFill>
                <a:latin typeface="Open Sans" pitchFamily="34" charset="0"/>
                <a:ea typeface="Open Sans" pitchFamily="34" charset="-122"/>
                <a:cs typeface="Open Sans" pitchFamily="34" charset="-120"/>
              </a:rPr>
              <a:t> AKT FOCUS: MUSCLE ATTACHMENTS</a:t>
            </a:r>
            <a:endParaRPr lang="en-US" sz="1500" dirty="0"/>
          </a:p>
        </p:txBody>
      </p:sp>
      <p:sp>
        <p:nvSpPr>
          <p:cNvPr id="26" name="SK-3-text-25"/>
          <p:cNvSpPr/>
          <p:nvPr/>
        </p:nvSpPr>
        <p:spPr>
          <a:xfrm>
            <a:off x="7387530" y="2119610"/>
            <a:ext cx="457200" cy="419100"/>
          </a:xfrm>
          <a:prstGeom prst="rect">
            <a:avLst/>
          </a:prstGeom>
          <a:noFill/>
          <a:ln/>
        </p:spPr>
        <p:txBody>
          <a:bodyPr vert="horz" wrap="square" lIns="0" tIns="0" rIns="0" bIns="0" rtlCol="0" anchor="ctr"/>
          <a:lstStyle/>
          <a:p>
            <a:pPr marL="0" indent="0" algn="ctr">
              <a:lnSpc>
                <a:spcPts val="2700"/>
              </a:lnSpc>
              <a:buNone/>
            </a:pPr>
            <a:r>
              <a:rPr lang="en-US" sz="1800" b="1" dirty="0">
                <a:solidFill>
                  <a:srgbClr val="FFFFFF"/>
                </a:solidFill>
                <a:latin typeface="Open Sans" pitchFamily="34" charset="0"/>
                <a:ea typeface="Open Sans" pitchFamily="34" charset="-122"/>
                <a:cs typeface="Open Sans" pitchFamily="34" charset="-120"/>
              </a:rPr>
              <a:t>FM</a:t>
            </a:r>
            <a:endParaRPr lang="en-US" sz="1800" dirty="0"/>
          </a:p>
        </p:txBody>
      </p:sp>
      <p:sp>
        <p:nvSpPr>
          <p:cNvPr id="27" name="SK-3-text-26"/>
          <p:cNvSpPr/>
          <p:nvPr/>
        </p:nvSpPr>
        <p:spPr>
          <a:xfrm>
            <a:off x="8130480" y="2200573"/>
            <a:ext cx="4061520"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FFFFFF"/>
                </a:solidFill>
                <a:latin typeface="Open Sans" pitchFamily="34" charset="0"/>
                <a:ea typeface="Open Sans" pitchFamily="34" charset="-122"/>
                <a:cs typeface="Open Sans" pitchFamily="34" charset="-120"/>
              </a:rPr>
              <a:t>Flexors → Medial Epicondyle (Like FM Radio)</a:t>
            </a:r>
            <a:endParaRPr lang="en-US" sz="1350" dirty="0"/>
          </a:p>
        </p:txBody>
      </p:sp>
      <p:sp>
        <p:nvSpPr>
          <p:cNvPr id="28" name="SK-3-text-27"/>
          <p:cNvSpPr/>
          <p:nvPr/>
        </p:nvSpPr>
        <p:spPr>
          <a:xfrm>
            <a:off x="7387530" y="2633960"/>
            <a:ext cx="457200" cy="419100"/>
          </a:xfrm>
          <a:prstGeom prst="rect">
            <a:avLst/>
          </a:prstGeom>
          <a:noFill/>
          <a:ln/>
        </p:spPr>
        <p:txBody>
          <a:bodyPr vert="horz" wrap="square" lIns="0" tIns="0" rIns="0" bIns="0" rtlCol="0" anchor="ctr"/>
          <a:lstStyle/>
          <a:p>
            <a:pPr marL="0" indent="0" algn="ctr">
              <a:lnSpc>
                <a:spcPts val="2700"/>
              </a:lnSpc>
              <a:buNone/>
            </a:pPr>
            <a:r>
              <a:rPr lang="en-US" sz="1800" b="1" dirty="0">
                <a:solidFill>
                  <a:srgbClr val="FFFFFF"/>
                </a:solidFill>
                <a:latin typeface="Open Sans" pitchFamily="34" charset="0"/>
                <a:ea typeface="Open Sans" pitchFamily="34" charset="-122"/>
                <a:cs typeface="Open Sans" pitchFamily="34" charset="-120"/>
              </a:rPr>
              <a:t>EL</a:t>
            </a:r>
            <a:endParaRPr lang="en-US" sz="1800" dirty="0"/>
          </a:p>
        </p:txBody>
      </p:sp>
      <p:sp>
        <p:nvSpPr>
          <p:cNvPr id="29" name="SK-3-text-28"/>
          <p:cNvSpPr/>
          <p:nvPr/>
        </p:nvSpPr>
        <p:spPr>
          <a:xfrm>
            <a:off x="8130480" y="2714923"/>
            <a:ext cx="4061520"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FFFFFF"/>
                </a:solidFill>
                <a:latin typeface="Open Sans" pitchFamily="34" charset="0"/>
                <a:ea typeface="Open Sans" pitchFamily="34" charset="-122"/>
                <a:cs typeface="Open Sans" pitchFamily="34" charset="-120"/>
              </a:rPr>
              <a:t>Extensors → Lateral Epicondyle</a:t>
            </a:r>
            <a:endParaRPr lang="en-US" sz="1350" dirty="0"/>
          </a:p>
        </p:txBody>
      </p:sp>
      <p:sp>
        <p:nvSpPr>
          <p:cNvPr id="30" name="SK-3-text-29"/>
          <p:cNvSpPr/>
          <p:nvPr/>
        </p:nvSpPr>
        <p:spPr>
          <a:xfrm>
            <a:off x="7444680" y="3243560"/>
            <a:ext cx="4252020" cy="400050"/>
          </a:xfrm>
          <a:prstGeom prst="rect">
            <a:avLst/>
          </a:prstGeom>
          <a:noFill/>
          <a:ln/>
        </p:spPr>
        <p:txBody>
          <a:bodyPr vert="horz" wrap="square" lIns="0" tIns="0" rIns="0" bIns="0" rtlCol="0" anchor="ctr"/>
          <a:lstStyle/>
          <a:p>
            <a:pPr marL="0" indent="0">
              <a:lnSpc>
                <a:spcPts val="1575"/>
              </a:lnSpc>
              <a:buNone/>
            </a:pPr>
            <a:r>
              <a:rPr lang="en-US" sz="1050" i="1" dirty="0">
                <a:solidFill>
                  <a:srgbClr val="FFFFFF">
                    <a:alpha val="90000"/>
                  </a:srgbClr>
                </a:solidFill>
                <a:latin typeface="Open Sans" pitchFamily="34" charset="0"/>
                <a:ea typeface="Open Sans" pitchFamily="34" charset="-122"/>
                <a:cs typeface="Open Sans" pitchFamily="34" charset="-120"/>
              </a:rPr>
              <a:t>Essential for distinguishing Golfer's vs. Tennis Elbow during resisted testing.</a:t>
            </a:r>
            <a:endParaRPr lang="en-US" sz="1050" dirty="0"/>
          </a:p>
        </p:txBody>
      </p:sp>
      <p:sp>
        <p:nvSpPr>
          <p:cNvPr id="31" name="SK-3-text-30"/>
          <p:cNvSpPr/>
          <p:nvPr/>
        </p:nvSpPr>
        <p:spPr>
          <a:xfrm>
            <a:off x="7754243" y="4412754"/>
            <a:ext cx="4437757"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2C3E50"/>
                </a:solidFill>
                <a:latin typeface="Arimo" pitchFamily="34" charset="0"/>
                <a:ea typeface="Arimo" pitchFamily="34" charset="-122"/>
                <a:cs typeface="Arimo" pitchFamily="34" charset="-120"/>
              </a:rPr>
              <a:t>Typical Clinical Course</a:t>
            </a:r>
            <a:endParaRPr lang="en-US" sz="1350" dirty="0"/>
          </a:p>
        </p:txBody>
      </p:sp>
      <p:sp>
        <p:nvSpPr>
          <p:cNvPr id="32" name="SK-3-text-31"/>
          <p:cNvSpPr/>
          <p:nvPr/>
        </p:nvSpPr>
        <p:spPr>
          <a:xfrm>
            <a:off x="7444680" y="4784229"/>
            <a:ext cx="4252020" cy="731341"/>
          </a:xfrm>
          <a:prstGeom prst="rect">
            <a:avLst/>
          </a:prstGeom>
          <a:noFill/>
          <a:ln/>
        </p:spPr>
        <p:txBody>
          <a:bodyPr vert="horz" wrap="square" lIns="0" tIns="0" rIns="0" bIns="0" rtlCol="0" anchor="ctr"/>
          <a:lstStyle/>
          <a:p>
            <a:pPr marL="0" indent="0">
              <a:lnSpc>
                <a:spcPts val="1920"/>
              </a:lnSpc>
              <a:buNone/>
            </a:pPr>
            <a:r>
              <a:rPr lang="en-US" sz="1200" dirty="0">
                <a:solidFill>
                  <a:srgbClr val="4B5563"/>
                </a:solidFill>
                <a:latin typeface="Open Sans" pitchFamily="34" charset="0"/>
                <a:ea typeface="Open Sans" pitchFamily="34" charset="-122"/>
                <a:cs typeface="Open Sans" pitchFamily="34" charset="-120"/>
              </a:rPr>
              <a:t>Symptoms often resolve naturally with rest. However, tendinopathies can last </a:t>
            </a:r>
            <a:r>
              <a:rPr lang="en-US" sz="1200" b="1" dirty="0">
                <a:solidFill>
                  <a:srgbClr val="4B5563"/>
                </a:solidFill>
                <a:latin typeface="Open Sans" pitchFamily="34" charset="0"/>
                <a:ea typeface="Open Sans" pitchFamily="34" charset="-122"/>
                <a:cs typeface="Open Sans" pitchFamily="34" charset="-120"/>
              </a:rPr>
              <a:t>12–18 months</a:t>
            </a:r>
            <a:r>
              <a:rPr lang="en-US" sz="1200" dirty="0">
                <a:solidFill>
                  <a:srgbClr val="4B5563"/>
                </a:solidFill>
                <a:latin typeface="Open Sans" pitchFamily="34" charset="0"/>
                <a:ea typeface="Open Sans" pitchFamily="34" charset="-122"/>
                <a:cs typeface="Open Sans" pitchFamily="34" charset="-120"/>
              </a:rPr>
              <a:t>, requiring careful patient education on expectations.</a:t>
            </a:r>
            <a:endParaRPr lang="en-US" sz="1200" dirty="0"/>
          </a:p>
        </p:txBody>
      </p:sp>
      <p:sp>
        <p:nvSpPr>
          <p:cNvPr id="33" name="SK-3-text-32"/>
          <p:cNvSpPr/>
          <p:nvPr/>
        </p:nvSpPr>
        <p:spPr>
          <a:xfrm>
            <a:off x="381000" y="6417618"/>
            <a:ext cx="3436620" cy="200025"/>
          </a:xfrm>
          <a:prstGeom prst="rect">
            <a:avLst/>
          </a:prstGeom>
          <a:noFill/>
          <a:ln/>
        </p:spPr>
        <p:txBody>
          <a:bodyPr vert="horz" wrap="square" lIns="0" tIns="0" rIns="0" bIns="0" rtlCol="0" anchor="ctr"/>
          <a:lstStyle/>
          <a:p>
            <a:pPr marL="0" indent="0">
              <a:lnSpc>
                <a:spcPts val="1575"/>
              </a:lnSpc>
              <a:buNone/>
            </a:pPr>
            <a:r>
              <a:rPr lang="en-US" sz="1050" b="1" dirty="0">
                <a:solidFill>
                  <a:srgbClr val="6B7280"/>
                </a:solidFill>
                <a:latin typeface="Open Sans" pitchFamily="34" charset="0"/>
                <a:ea typeface="Open Sans" pitchFamily="34" charset="-122"/>
                <a:cs typeface="Open Sans" pitchFamily="34" charset="-120"/>
              </a:rPr>
              <a:t>www.bradfordvts.co.uk</a:t>
            </a:r>
            <a:endParaRPr lang="en-US" sz="1050" dirty="0"/>
          </a:p>
        </p:txBody>
      </p:sp>
      <p:sp>
        <p:nvSpPr>
          <p:cNvPr id="34" name="SK-3-text-33"/>
          <p:cNvSpPr/>
          <p:nvPr/>
        </p:nvSpPr>
        <p:spPr>
          <a:xfrm>
            <a:off x="9277350" y="6431905"/>
            <a:ext cx="2914650" cy="171450"/>
          </a:xfrm>
          <a:prstGeom prst="rect">
            <a:avLst/>
          </a:prstGeom>
          <a:noFill/>
          <a:ln/>
        </p:spPr>
        <p:txBody>
          <a:bodyPr vert="horz" wrap="square" lIns="0" tIns="0" rIns="0" bIns="0" rtlCol="0" anchor="ctr"/>
          <a:lstStyle/>
          <a:p>
            <a:pPr marL="0" indent="0">
              <a:lnSpc>
                <a:spcPts val="1350"/>
              </a:lnSpc>
              <a:buNone/>
            </a:pPr>
            <a:r>
              <a:rPr lang="en-US" sz="900" dirty="0">
                <a:solidFill>
                  <a:srgbClr val="6B7280"/>
                </a:solidFill>
                <a:latin typeface="Open Sans" pitchFamily="34" charset="0"/>
                <a:ea typeface="Open Sans" pitchFamily="34" charset="-122"/>
                <a:cs typeface="Open Sans" pitchFamily="34" charset="-120"/>
              </a:rPr>
              <a:t>Created June 2026 | NICE 2024/2025 Standards</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4">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4-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4-img-2" descr="preencoded.png"/>
          <p:cNvPicPr>
            <a:picLocks noChangeAspect="1"/>
          </p:cNvPicPr>
          <p:nvPr/>
        </p:nvPicPr>
        <p:blipFill>
          <a:blip r:embed="rId4"/>
          <a:stretch>
            <a:fillRect/>
          </a:stretch>
        </p:blipFill>
        <p:spPr>
          <a:xfrm>
            <a:off x="0" y="0"/>
            <a:ext cx="12192000" cy="6858000"/>
          </a:xfrm>
          <a:prstGeom prst="rect">
            <a:avLst/>
          </a:prstGeom>
        </p:spPr>
      </p:pic>
      <p:pic>
        <p:nvPicPr>
          <p:cNvPr id="4" name="SK-4-img-3" descr="preencoded.png"/>
          <p:cNvPicPr>
            <a:picLocks noChangeAspect="1"/>
          </p:cNvPicPr>
          <p:nvPr/>
        </p:nvPicPr>
        <p:blipFill>
          <a:blip r:embed="rId5"/>
          <a:stretch>
            <a:fillRect/>
          </a:stretch>
        </p:blipFill>
        <p:spPr>
          <a:xfrm>
            <a:off x="381000" y="381000"/>
            <a:ext cx="11430000" cy="626715"/>
          </a:xfrm>
          <a:prstGeom prst="rect">
            <a:avLst/>
          </a:prstGeom>
        </p:spPr>
      </p:pic>
      <p:pic>
        <p:nvPicPr>
          <p:cNvPr id="5" name="SK-4-img-4" descr="preencoded.png"/>
          <p:cNvPicPr>
            <a:picLocks noChangeAspect="1"/>
          </p:cNvPicPr>
          <p:nvPr/>
        </p:nvPicPr>
        <p:blipFill>
          <a:blip r:embed="rId6"/>
          <a:stretch>
            <a:fillRect/>
          </a:stretch>
        </p:blipFill>
        <p:spPr>
          <a:xfrm>
            <a:off x="381000" y="1236315"/>
            <a:ext cx="5600700" cy="2784574"/>
          </a:xfrm>
          <a:prstGeom prst="rect">
            <a:avLst/>
          </a:prstGeom>
        </p:spPr>
      </p:pic>
      <p:pic>
        <p:nvPicPr>
          <p:cNvPr id="6" name="SK-4-img-5" descr="preencoded.png"/>
          <p:cNvPicPr>
            <a:picLocks noChangeAspect="1"/>
          </p:cNvPicPr>
          <p:nvPr/>
        </p:nvPicPr>
        <p:blipFill>
          <a:blip r:embed="rId7"/>
          <a:stretch>
            <a:fillRect/>
          </a:stretch>
        </p:blipFill>
        <p:spPr>
          <a:xfrm>
            <a:off x="495300" y="1350615"/>
            <a:ext cx="5372100" cy="352425"/>
          </a:xfrm>
          <a:prstGeom prst="rect">
            <a:avLst/>
          </a:prstGeom>
        </p:spPr>
      </p:pic>
      <p:pic>
        <p:nvPicPr>
          <p:cNvPr id="7" name="SK-4-img-6" descr="preencoded.png"/>
          <p:cNvPicPr>
            <a:picLocks noChangeAspect="1"/>
          </p:cNvPicPr>
          <p:nvPr/>
        </p:nvPicPr>
        <p:blipFill>
          <a:blip r:embed="rId8"/>
          <a:stretch>
            <a:fillRect/>
          </a:stretch>
        </p:blipFill>
        <p:spPr>
          <a:xfrm>
            <a:off x="495300" y="1401068"/>
            <a:ext cx="261937" cy="213420"/>
          </a:xfrm>
          <a:prstGeom prst="rect">
            <a:avLst/>
          </a:prstGeom>
        </p:spPr>
      </p:pic>
      <p:pic>
        <p:nvPicPr>
          <p:cNvPr id="8" name="SK-4-img-7" descr="preencoded.png"/>
          <p:cNvPicPr>
            <a:picLocks noChangeAspect="1"/>
          </p:cNvPicPr>
          <p:nvPr/>
        </p:nvPicPr>
        <p:blipFill>
          <a:blip r:embed="rId9"/>
          <a:stretch>
            <a:fillRect/>
          </a:stretch>
        </p:blipFill>
        <p:spPr>
          <a:xfrm>
            <a:off x="381000" y="4173289"/>
            <a:ext cx="5600700" cy="1905000"/>
          </a:xfrm>
          <a:prstGeom prst="rect">
            <a:avLst/>
          </a:prstGeom>
        </p:spPr>
      </p:pic>
      <p:pic>
        <p:nvPicPr>
          <p:cNvPr id="9" name="SK-4-img-8" descr="preencoded.png"/>
          <p:cNvPicPr>
            <a:picLocks noChangeAspect="1"/>
          </p:cNvPicPr>
          <p:nvPr/>
        </p:nvPicPr>
        <p:blipFill>
          <a:blip r:embed="rId10"/>
          <a:stretch>
            <a:fillRect/>
          </a:stretch>
        </p:blipFill>
        <p:spPr>
          <a:xfrm>
            <a:off x="2528888" y="4173289"/>
            <a:ext cx="1304925" cy="1905000"/>
          </a:xfrm>
          <a:prstGeom prst="rect">
            <a:avLst/>
          </a:prstGeom>
        </p:spPr>
      </p:pic>
      <p:pic>
        <p:nvPicPr>
          <p:cNvPr id="10" name="SK-4-img-9" descr="preencoded.png"/>
          <p:cNvPicPr>
            <a:picLocks noChangeAspect="1"/>
          </p:cNvPicPr>
          <p:nvPr/>
        </p:nvPicPr>
        <p:blipFill>
          <a:blip r:embed="rId11"/>
          <a:stretch>
            <a:fillRect/>
          </a:stretch>
        </p:blipFill>
        <p:spPr>
          <a:xfrm>
            <a:off x="6210300" y="1236315"/>
            <a:ext cx="5600700" cy="3775174"/>
          </a:xfrm>
          <a:prstGeom prst="rect">
            <a:avLst/>
          </a:prstGeom>
        </p:spPr>
      </p:pic>
      <p:pic>
        <p:nvPicPr>
          <p:cNvPr id="11" name="SK-4-img-10" descr="preencoded.png"/>
          <p:cNvPicPr>
            <a:picLocks noChangeAspect="1"/>
          </p:cNvPicPr>
          <p:nvPr/>
        </p:nvPicPr>
        <p:blipFill>
          <a:blip r:embed="rId7"/>
          <a:stretch>
            <a:fillRect/>
          </a:stretch>
        </p:blipFill>
        <p:spPr>
          <a:xfrm>
            <a:off x="6324600" y="1350615"/>
            <a:ext cx="5372100" cy="352425"/>
          </a:xfrm>
          <a:prstGeom prst="rect">
            <a:avLst/>
          </a:prstGeom>
        </p:spPr>
      </p:pic>
      <p:pic>
        <p:nvPicPr>
          <p:cNvPr id="12" name="SK-4-img-11" descr="preencoded.png"/>
          <p:cNvPicPr>
            <a:picLocks noChangeAspect="1"/>
          </p:cNvPicPr>
          <p:nvPr/>
        </p:nvPicPr>
        <p:blipFill>
          <a:blip r:embed="rId12"/>
          <a:stretch>
            <a:fillRect/>
          </a:stretch>
        </p:blipFill>
        <p:spPr>
          <a:xfrm>
            <a:off x="6324600" y="1401068"/>
            <a:ext cx="261937" cy="213420"/>
          </a:xfrm>
          <a:prstGeom prst="rect">
            <a:avLst/>
          </a:prstGeom>
        </p:spPr>
      </p:pic>
      <p:pic>
        <p:nvPicPr>
          <p:cNvPr id="13" name="SK-4-img-12" descr="preencoded.png"/>
          <p:cNvPicPr>
            <a:picLocks noChangeAspect="1"/>
          </p:cNvPicPr>
          <p:nvPr/>
        </p:nvPicPr>
        <p:blipFill>
          <a:blip r:embed="rId13"/>
          <a:stretch>
            <a:fillRect/>
          </a:stretch>
        </p:blipFill>
        <p:spPr>
          <a:xfrm>
            <a:off x="6324600" y="1817340"/>
            <a:ext cx="5372100" cy="950416"/>
          </a:xfrm>
          <a:prstGeom prst="rect">
            <a:avLst/>
          </a:prstGeom>
        </p:spPr>
      </p:pic>
      <p:pic>
        <p:nvPicPr>
          <p:cNvPr id="14" name="SK-4-img-13" descr="preencoded.png"/>
          <p:cNvPicPr>
            <a:picLocks noChangeAspect="1"/>
          </p:cNvPicPr>
          <p:nvPr/>
        </p:nvPicPr>
        <p:blipFill>
          <a:blip r:embed="rId14"/>
          <a:stretch>
            <a:fillRect/>
          </a:stretch>
        </p:blipFill>
        <p:spPr>
          <a:xfrm>
            <a:off x="6324600" y="2882057"/>
            <a:ext cx="5372100" cy="950416"/>
          </a:xfrm>
          <a:prstGeom prst="rect">
            <a:avLst/>
          </a:prstGeom>
        </p:spPr>
      </p:pic>
      <p:pic>
        <p:nvPicPr>
          <p:cNvPr id="15" name="SK-4-img-14" descr="preencoded.png"/>
          <p:cNvPicPr>
            <a:picLocks noChangeAspect="1"/>
          </p:cNvPicPr>
          <p:nvPr/>
        </p:nvPicPr>
        <p:blipFill>
          <a:blip r:embed="rId15"/>
          <a:stretch>
            <a:fillRect/>
          </a:stretch>
        </p:blipFill>
        <p:spPr>
          <a:xfrm>
            <a:off x="6324600" y="3946773"/>
            <a:ext cx="5372100" cy="950416"/>
          </a:xfrm>
          <a:prstGeom prst="rect">
            <a:avLst/>
          </a:prstGeom>
        </p:spPr>
      </p:pic>
      <p:pic>
        <p:nvPicPr>
          <p:cNvPr id="16" name="SK-4-img-15" descr="preencoded.png"/>
          <p:cNvPicPr>
            <a:picLocks noChangeAspect="1"/>
          </p:cNvPicPr>
          <p:nvPr/>
        </p:nvPicPr>
        <p:blipFill>
          <a:blip r:embed="rId16"/>
          <a:stretch>
            <a:fillRect/>
          </a:stretch>
        </p:blipFill>
        <p:spPr>
          <a:xfrm>
            <a:off x="6210300" y="5163889"/>
            <a:ext cx="5600700" cy="914400"/>
          </a:xfrm>
          <a:prstGeom prst="rect">
            <a:avLst/>
          </a:prstGeom>
        </p:spPr>
      </p:pic>
      <p:pic>
        <p:nvPicPr>
          <p:cNvPr id="17" name="SK-4-img-16" descr="preencoded.png"/>
          <p:cNvPicPr>
            <a:picLocks noChangeAspect="1"/>
          </p:cNvPicPr>
          <p:nvPr/>
        </p:nvPicPr>
        <p:blipFill>
          <a:blip r:embed="rId17"/>
          <a:stretch>
            <a:fillRect/>
          </a:stretch>
        </p:blipFill>
        <p:spPr>
          <a:xfrm>
            <a:off x="6324600" y="5297239"/>
            <a:ext cx="285750" cy="253901"/>
          </a:xfrm>
          <a:prstGeom prst="rect">
            <a:avLst/>
          </a:prstGeom>
        </p:spPr>
      </p:pic>
      <p:pic>
        <p:nvPicPr>
          <p:cNvPr id="18" name="SK-4-img-17" descr="preencoded.png"/>
          <p:cNvPicPr>
            <a:picLocks noChangeAspect="1"/>
          </p:cNvPicPr>
          <p:nvPr/>
        </p:nvPicPr>
        <p:blipFill>
          <a:blip r:embed="rId18"/>
          <a:stretch>
            <a:fillRect/>
          </a:stretch>
        </p:blipFill>
        <p:spPr>
          <a:xfrm>
            <a:off x="381000" y="6306889"/>
            <a:ext cx="11430000" cy="314325"/>
          </a:xfrm>
          <a:prstGeom prst="rect">
            <a:avLst/>
          </a:prstGeom>
        </p:spPr>
      </p:pic>
      <p:sp>
        <p:nvSpPr>
          <p:cNvPr id="19" name="SK-4-text-18"/>
          <p:cNvSpPr/>
          <p:nvPr/>
        </p:nvSpPr>
        <p:spPr>
          <a:xfrm>
            <a:off x="533400" y="381000"/>
            <a:ext cx="11658600" cy="388590"/>
          </a:xfrm>
          <a:prstGeom prst="rect">
            <a:avLst/>
          </a:prstGeom>
          <a:noFill/>
          <a:ln/>
        </p:spPr>
        <p:txBody>
          <a:bodyPr vert="horz" wrap="square" lIns="0" tIns="0" rIns="0" bIns="0" rtlCol="0" anchor="ctr"/>
          <a:lstStyle/>
          <a:p>
            <a:pPr marL="0" indent="0">
              <a:lnSpc>
                <a:spcPts val="3060"/>
              </a:lnSpc>
              <a:buNone/>
            </a:pPr>
            <a:r>
              <a:rPr lang="en-US" sz="2550" b="1" kern="0" spc="-30" dirty="0">
                <a:solidFill>
                  <a:srgbClr val="1A1A1A"/>
                </a:solidFill>
                <a:latin typeface="Arimo" pitchFamily="34" charset="0"/>
                <a:ea typeface="Arimo" pitchFamily="34" charset="-122"/>
                <a:cs typeface="Arimo" pitchFamily="34" charset="-120"/>
              </a:rPr>
              <a:t>ELBOW ANATOMY AND BIOMECHANICS</a:t>
            </a:r>
            <a:endParaRPr lang="en-US" sz="2550" dirty="0"/>
          </a:p>
        </p:txBody>
      </p:sp>
      <p:sp>
        <p:nvSpPr>
          <p:cNvPr id="20" name="SK-4-text-19"/>
          <p:cNvSpPr/>
          <p:nvPr/>
        </p:nvSpPr>
        <p:spPr>
          <a:xfrm>
            <a:off x="533400" y="807690"/>
            <a:ext cx="11353800" cy="200025"/>
          </a:xfrm>
          <a:prstGeom prst="rect">
            <a:avLst/>
          </a:prstGeom>
          <a:noFill/>
          <a:ln/>
        </p:spPr>
        <p:txBody>
          <a:bodyPr vert="horz" wrap="square" lIns="0" tIns="0" rIns="0" bIns="0" rtlCol="0" anchor="ctr"/>
          <a:lstStyle/>
          <a:p>
            <a:pPr marL="0" indent="0">
              <a:lnSpc>
                <a:spcPts val="1575"/>
              </a:lnSpc>
              <a:buNone/>
            </a:pPr>
            <a:r>
              <a:rPr lang="en-US" sz="1050" b="1" kern="0" spc="60" dirty="0">
                <a:solidFill>
                  <a:srgbClr val="2C3E50"/>
                </a:solidFill>
                <a:latin typeface="Open Sans" pitchFamily="34" charset="0"/>
                <a:ea typeface="Open Sans" pitchFamily="34" charset="-122"/>
                <a:cs typeface="Open Sans" pitchFamily="34" charset="-120"/>
              </a:rPr>
              <a:t>CLINICAL GUIDANCE &amp; EXAM FOCUS</a:t>
            </a:r>
            <a:endParaRPr lang="en-US" sz="1050" dirty="0"/>
          </a:p>
        </p:txBody>
      </p:sp>
      <p:sp>
        <p:nvSpPr>
          <p:cNvPr id="21" name="SK-4-text-20"/>
          <p:cNvSpPr/>
          <p:nvPr/>
        </p:nvSpPr>
        <p:spPr>
          <a:xfrm>
            <a:off x="852488" y="1350615"/>
            <a:ext cx="5372100" cy="352425"/>
          </a:xfrm>
          <a:prstGeom prst="rect">
            <a:avLst/>
          </a:prstGeom>
          <a:noFill/>
          <a:ln/>
        </p:spPr>
        <p:txBody>
          <a:bodyPr vert="horz" wrap="square" lIns="0" tIns="0" rIns="0" bIns="0" rtlCol="0" anchor="ctr"/>
          <a:lstStyle/>
          <a:p>
            <a:pPr marL="0" indent="0">
              <a:lnSpc>
                <a:spcPts val="2475"/>
              </a:lnSpc>
              <a:buNone/>
            </a:pPr>
            <a:r>
              <a:rPr lang="en-US" sz="1650" b="1" dirty="0">
                <a:solidFill>
                  <a:srgbClr val="2C3E50"/>
                </a:solidFill>
                <a:latin typeface="Arimo" pitchFamily="34" charset="0"/>
                <a:ea typeface="Arimo" pitchFamily="34" charset="-122"/>
                <a:cs typeface="Arimo" pitchFamily="34" charset="-120"/>
              </a:rPr>
              <a:t>Three Articulations</a:t>
            </a:r>
            <a:endParaRPr lang="en-US" sz="1650" dirty="0"/>
          </a:p>
        </p:txBody>
      </p:sp>
      <p:sp>
        <p:nvSpPr>
          <p:cNvPr id="22" name="SK-4-text-21"/>
          <p:cNvSpPr/>
          <p:nvPr/>
        </p:nvSpPr>
        <p:spPr>
          <a:xfrm>
            <a:off x="495300" y="1817340"/>
            <a:ext cx="5372100" cy="514350"/>
          </a:xfrm>
          <a:prstGeom prst="rect">
            <a:avLst/>
          </a:prstGeom>
          <a:noFill/>
          <a:ln/>
        </p:spPr>
        <p:txBody>
          <a:bodyPr vert="horz" wrap="square" lIns="0" tIns="0" rIns="0" bIns="0" rtlCol="0" anchor="ctr"/>
          <a:lstStyle/>
          <a:p>
            <a:pPr marL="0" indent="0">
              <a:lnSpc>
                <a:spcPts val="2025"/>
              </a:lnSpc>
              <a:buNone/>
            </a:pPr>
            <a:r>
              <a:rPr lang="en-US" sz="1350" b="1" dirty="0">
                <a:solidFill>
                  <a:srgbClr val="2C3E50"/>
                </a:solidFill>
                <a:latin typeface="Open Sans" pitchFamily="34" charset="0"/>
                <a:ea typeface="Open Sans" pitchFamily="34" charset="-122"/>
                <a:cs typeface="Open Sans" pitchFamily="34" charset="-120"/>
              </a:rPr>
              <a:t>Humeroulnar Joint:</a:t>
            </a:r>
            <a:r>
              <a:rPr lang="en-US" sz="1350" dirty="0">
                <a:solidFill>
                  <a:srgbClr val="1A1A1A"/>
                </a:solidFill>
                <a:latin typeface="Open Sans" pitchFamily="34" charset="0"/>
                <a:ea typeface="Open Sans" pitchFamily="34" charset="-122"/>
                <a:cs typeface="Open Sans" pitchFamily="34" charset="-120"/>
              </a:rPr>
              <a:t> Primary hinge for Flexion and Extension (0–145°).</a:t>
            </a:r>
            <a:endParaRPr lang="en-US" sz="1350" dirty="0"/>
          </a:p>
        </p:txBody>
      </p:sp>
      <p:sp>
        <p:nvSpPr>
          <p:cNvPr id="23" name="SK-4-text-22"/>
          <p:cNvSpPr/>
          <p:nvPr/>
        </p:nvSpPr>
        <p:spPr>
          <a:xfrm>
            <a:off x="495300" y="2407890"/>
            <a:ext cx="5372100" cy="514350"/>
          </a:xfrm>
          <a:prstGeom prst="rect">
            <a:avLst/>
          </a:prstGeom>
          <a:noFill/>
          <a:ln/>
        </p:spPr>
        <p:txBody>
          <a:bodyPr vert="horz" wrap="square" lIns="0" tIns="0" rIns="0" bIns="0" rtlCol="0" anchor="ctr"/>
          <a:lstStyle/>
          <a:p>
            <a:pPr marL="0" indent="0">
              <a:lnSpc>
                <a:spcPts val="2025"/>
              </a:lnSpc>
              <a:buNone/>
            </a:pPr>
            <a:r>
              <a:rPr lang="en-US" sz="1350" b="1" dirty="0">
                <a:solidFill>
                  <a:srgbClr val="2C3E50"/>
                </a:solidFill>
                <a:latin typeface="Open Sans" pitchFamily="34" charset="0"/>
                <a:ea typeface="Open Sans" pitchFamily="34" charset="-122"/>
                <a:cs typeface="Open Sans" pitchFamily="34" charset="-120"/>
              </a:rPr>
              <a:t>Humeroradial Joint:</a:t>
            </a:r>
            <a:r>
              <a:rPr lang="en-US" sz="1350" dirty="0">
                <a:solidFill>
                  <a:srgbClr val="1A1A1A"/>
                </a:solidFill>
                <a:latin typeface="Open Sans" pitchFamily="34" charset="0"/>
                <a:ea typeface="Open Sans" pitchFamily="34" charset="-122"/>
                <a:cs typeface="Open Sans" pitchFamily="34" charset="-120"/>
              </a:rPr>
              <a:t> Secondary articulation aiding Flexion/Extension.</a:t>
            </a:r>
            <a:endParaRPr lang="en-US" sz="1350" dirty="0"/>
          </a:p>
        </p:txBody>
      </p:sp>
      <p:sp>
        <p:nvSpPr>
          <p:cNvPr id="24" name="SK-4-text-23"/>
          <p:cNvSpPr/>
          <p:nvPr/>
        </p:nvSpPr>
        <p:spPr>
          <a:xfrm>
            <a:off x="495300" y="2998440"/>
            <a:ext cx="5372100" cy="514350"/>
          </a:xfrm>
          <a:prstGeom prst="rect">
            <a:avLst/>
          </a:prstGeom>
          <a:noFill/>
          <a:ln/>
        </p:spPr>
        <p:txBody>
          <a:bodyPr vert="horz" wrap="square" lIns="0" tIns="0" rIns="0" bIns="0" rtlCol="0" anchor="ctr"/>
          <a:lstStyle/>
          <a:p>
            <a:pPr marL="0" indent="0">
              <a:lnSpc>
                <a:spcPts val="2025"/>
              </a:lnSpc>
              <a:buNone/>
            </a:pPr>
            <a:r>
              <a:rPr lang="en-US" sz="1350" b="1" dirty="0">
                <a:solidFill>
                  <a:srgbClr val="2C3E50"/>
                </a:solidFill>
                <a:latin typeface="Open Sans" pitchFamily="34" charset="0"/>
                <a:ea typeface="Open Sans" pitchFamily="34" charset="-122"/>
                <a:cs typeface="Open Sans" pitchFamily="34" charset="-120"/>
              </a:rPr>
              <a:t>Proximal Radioulnar Joint:</a:t>
            </a:r>
            <a:r>
              <a:rPr lang="en-US" sz="1350" dirty="0">
                <a:solidFill>
                  <a:srgbClr val="1A1A1A"/>
                </a:solidFill>
                <a:latin typeface="Open Sans" pitchFamily="34" charset="0"/>
                <a:ea typeface="Open Sans" pitchFamily="34" charset="-122"/>
                <a:cs typeface="Open Sans" pitchFamily="34" charset="-120"/>
              </a:rPr>
              <a:t> Pivot joint enabling Pronation and Supination.</a:t>
            </a:r>
            <a:endParaRPr lang="en-US" sz="1350" dirty="0"/>
          </a:p>
        </p:txBody>
      </p:sp>
      <p:sp>
        <p:nvSpPr>
          <p:cNvPr id="25" name="SK-4-text-24"/>
          <p:cNvSpPr/>
          <p:nvPr/>
        </p:nvSpPr>
        <p:spPr>
          <a:xfrm>
            <a:off x="6681788" y="1350615"/>
            <a:ext cx="5510213" cy="352425"/>
          </a:xfrm>
          <a:prstGeom prst="rect">
            <a:avLst/>
          </a:prstGeom>
          <a:noFill/>
          <a:ln/>
        </p:spPr>
        <p:txBody>
          <a:bodyPr vert="horz" wrap="square" lIns="0" tIns="0" rIns="0" bIns="0" rtlCol="0" anchor="ctr"/>
          <a:lstStyle/>
          <a:p>
            <a:pPr marL="0" indent="0">
              <a:lnSpc>
                <a:spcPts val="2475"/>
              </a:lnSpc>
              <a:buNone/>
            </a:pPr>
            <a:r>
              <a:rPr lang="en-US" sz="1650" b="1" dirty="0">
                <a:solidFill>
                  <a:srgbClr val="2C3E50"/>
                </a:solidFill>
                <a:latin typeface="Arimo" pitchFamily="34" charset="0"/>
                <a:ea typeface="Arimo" pitchFamily="34" charset="-122"/>
                <a:cs typeface="Arimo" pitchFamily="34" charset="-120"/>
              </a:rPr>
              <a:t>Critical Nerve Pathways</a:t>
            </a:r>
            <a:endParaRPr lang="en-US" sz="1650" dirty="0"/>
          </a:p>
        </p:txBody>
      </p:sp>
      <p:sp>
        <p:nvSpPr>
          <p:cNvPr id="26" name="SK-4-text-25"/>
          <p:cNvSpPr/>
          <p:nvPr/>
        </p:nvSpPr>
        <p:spPr>
          <a:xfrm>
            <a:off x="6438900" y="1931640"/>
            <a:ext cx="5229225"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1A1A1A"/>
                </a:solidFill>
                <a:latin typeface="Arimo" pitchFamily="34" charset="0"/>
                <a:ea typeface="Arimo" pitchFamily="34" charset="-122"/>
                <a:cs typeface="Arimo" pitchFamily="34" charset="-120"/>
              </a:rPr>
              <a:t>Median Nerve</a:t>
            </a:r>
            <a:endParaRPr lang="en-US" sz="1350" dirty="0"/>
          </a:p>
        </p:txBody>
      </p:sp>
      <p:sp>
        <p:nvSpPr>
          <p:cNvPr id="27" name="SK-4-text-26"/>
          <p:cNvSpPr/>
          <p:nvPr/>
        </p:nvSpPr>
        <p:spPr>
          <a:xfrm>
            <a:off x="6438900" y="2226915"/>
            <a:ext cx="5143500" cy="426541"/>
          </a:xfrm>
          <a:prstGeom prst="rect">
            <a:avLst/>
          </a:prstGeom>
          <a:noFill/>
          <a:ln/>
        </p:spPr>
        <p:txBody>
          <a:bodyPr vert="horz" wrap="square" lIns="0" tIns="0" rIns="0" bIns="0" rtlCol="0" anchor="ctr"/>
          <a:lstStyle/>
          <a:p>
            <a:pPr marL="0" indent="0">
              <a:lnSpc>
                <a:spcPts val="1680"/>
              </a:lnSpc>
              <a:buNone/>
            </a:pPr>
            <a:r>
              <a:rPr lang="en-US" sz="1200" dirty="0">
                <a:solidFill>
                  <a:srgbClr val="4B5563"/>
                </a:solidFill>
                <a:latin typeface="Open Sans" pitchFamily="34" charset="0"/>
                <a:ea typeface="Open Sans" pitchFamily="34" charset="-122"/>
                <a:cs typeface="Open Sans" pitchFamily="34" charset="-120"/>
              </a:rPr>
              <a:t>Courses medially; can be compressed in the cubital tunnel or anterior elbow region.</a:t>
            </a:r>
            <a:endParaRPr lang="en-US" sz="1200" dirty="0"/>
          </a:p>
        </p:txBody>
      </p:sp>
      <p:sp>
        <p:nvSpPr>
          <p:cNvPr id="28" name="SK-4-text-27"/>
          <p:cNvSpPr/>
          <p:nvPr/>
        </p:nvSpPr>
        <p:spPr>
          <a:xfrm>
            <a:off x="6438900" y="2996357"/>
            <a:ext cx="5229225"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1A1A1A"/>
                </a:solidFill>
                <a:latin typeface="Arimo" pitchFamily="34" charset="0"/>
                <a:ea typeface="Arimo" pitchFamily="34" charset="-122"/>
                <a:cs typeface="Arimo" pitchFamily="34" charset="-120"/>
              </a:rPr>
              <a:t>Radial Nerve</a:t>
            </a:r>
            <a:endParaRPr lang="en-US" sz="1350" dirty="0"/>
          </a:p>
        </p:txBody>
      </p:sp>
      <p:sp>
        <p:nvSpPr>
          <p:cNvPr id="29" name="SK-4-text-28"/>
          <p:cNvSpPr/>
          <p:nvPr/>
        </p:nvSpPr>
        <p:spPr>
          <a:xfrm>
            <a:off x="6438900" y="3291632"/>
            <a:ext cx="5143500" cy="426541"/>
          </a:xfrm>
          <a:prstGeom prst="rect">
            <a:avLst/>
          </a:prstGeom>
          <a:noFill/>
          <a:ln/>
        </p:spPr>
        <p:txBody>
          <a:bodyPr vert="horz" wrap="square" lIns="0" tIns="0" rIns="0" bIns="0" rtlCol="0" anchor="ctr"/>
          <a:lstStyle/>
          <a:p>
            <a:pPr marL="0" indent="0">
              <a:lnSpc>
                <a:spcPts val="1680"/>
              </a:lnSpc>
              <a:buNone/>
            </a:pPr>
            <a:r>
              <a:rPr lang="en-US" sz="1200" dirty="0">
                <a:solidFill>
                  <a:srgbClr val="4B5563"/>
                </a:solidFill>
                <a:latin typeface="Open Sans" pitchFamily="34" charset="0"/>
                <a:ea typeface="Open Sans" pitchFamily="34" charset="-122"/>
                <a:cs typeface="Open Sans" pitchFamily="34" charset="-120"/>
              </a:rPr>
              <a:t>Divides into the </a:t>
            </a:r>
            <a:r>
              <a:rPr lang="en-US" sz="1200" b="1" dirty="0">
                <a:solidFill>
                  <a:srgbClr val="4B5563"/>
                </a:solidFill>
                <a:latin typeface="Open Sans" pitchFamily="34" charset="0"/>
                <a:ea typeface="Open Sans" pitchFamily="34" charset="-122"/>
                <a:cs typeface="Open Sans" pitchFamily="34" charset="-120"/>
              </a:rPr>
              <a:t>Posterior Interosseous Nerve (PIN)</a:t>
            </a:r>
            <a:r>
              <a:rPr lang="en-US" sz="1200" dirty="0">
                <a:solidFill>
                  <a:srgbClr val="4B5563"/>
                </a:solidFill>
                <a:latin typeface="Open Sans" pitchFamily="34" charset="0"/>
                <a:ea typeface="Open Sans" pitchFamily="34" charset="-122"/>
                <a:cs typeface="Open Sans" pitchFamily="34" charset="-120"/>
              </a:rPr>
              <a:t> near the radial head. PIN compression mimics lateral pain.</a:t>
            </a:r>
            <a:endParaRPr lang="en-US" sz="1200" dirty="0"/>
          </a:p>
        </p:txBody>
      </p:sp>
      <p:sp>
        <p:nvSpPr>
          <p:cNvPr id="30" name="SK-4-text-29"/>
          <p:cNvSpPr/>
          <p:nvPr/>
        </p:nvSpPr>
        <p:spPr>
          <a:xfrm>
            <a:off x="6438900" y="4061073"/>
            <a:ext cx="5229225"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1A1A1A"/>
                </a:solidFill>
                <a:latin typeface="Arimo" pitchFamily="34" charset="0"/>
                <a:ea typeface="Arimo" pitchFamily="34" charset="-122"/>
                <a:cs typeface="Arimo" pitchFamily="34" charset="-120"/>
              </a:rPr>
              <a:t>Ulnar Nerve</a:t>
            </a:r>
            <a:endParaRPr lang="en-US" sz="1350" dirty="0"/>
          </a:p>
        </p:txBody>
      </p:sp>
      <p:sp>
        <p:nvSpPr>
          <p:cNvPr id="31" name="SK-4-text-30"/>
          <p:cNvSpPr/>
          <p:nvPr/>
        </p:nvSpPr>
        <p:spPr>
          <a:xfrm>
            <a:off x="6438900" y="4356348"/>
            <a:ext cx="5143500" cy="426541"/>
          </a:xfrm>
          <a:prstGeom prst="rect">
            <a:avLst/>
          </a:prstGeom>
          <a:noFill/>
          <a:ln/>
        </p:spPr>
        <p:txBody>
          <a:bodyPr vert="horz" wrap="square" lIns="0" tIns="0" rIns="0" bIns="0" rtlCol="0" anchor="ctr"/>
          <a:lstStyle/>
          <a:p>
            <a:pPr marL="0" indent="0">
              <a:lnSpc>
                <a:spcPts val="1680"/>
              </a:lnSpc>
              <a:buNone/>
            </a:pPr>
            <a:r>
              <a:rPr lang="en-US" sz="1200" dirty="0">
                <a:solidFill>
                  <a:srgbClr val="4B5563"/>
                </a:solidFill>
                <a:latin typeface="Open Sans" pitchFamily="34" charset="0"/>
                <a:ea typeface="Open Sans" pitchFamily="34" charset="-122"/>
                <a:cs typeface="Open Sans" pitchFamily="34" charset="-120"/>
              </a:rPr>
              <a:t>Passes through the </a:t>
            </a:r>
            <a:r>
              <a:rPr lang="en-US" sz="1200" b="1" dirty="0">
                <a:solidFill>
                  <a:srgbClr val="4B5563"/>
                </a:solidFill>
                <a:latin typeface="Open Sans" pitchFamily="34" charset="0"/>
                <a:ea typeface="Open Sans" pitchFamily="34" charset="-122"/>
                <a:cs typeface="Open Sans" pitchFamily="34" charset="-120"/>
              </a:rPr>
              <a:t>Cubital Tunnel</a:t>
            </a:r>
            <a:r>
              <a:rPr lang="en-US" sz="1200" dirty="0">
                <a:solidFill>
                  <a:srgbClr val="4B5563"/>
                </a:solidFill>
                <a:latin typeface="Open Sans" pitchFamily="34" charset="0"/>
                <a:ea typeface="Open Sans" pitchFamily="34" charset="-122"/>
                <a:cs typeface="Open Sans" pitchFamily="34" charset="-120"/>
              </a:rPr>
              <a:t> (posterior to medial epicondyle). Tinel's test reproduces tingling here.</a:t>
            </a:r>
            <a:endParaRPr lang="en-US" sz="1200" dirty="0"/>
          </a:p>
        </p:txBody>
      </p:sp>
      <p:sp>
        <p:nvSpPr>
          <p:cNvPr id="32" name="SK-4-text-31"/>
          <p:cNvSpPr/>
          <p:nvPr/>
        </p:nvSpPr>
        <p:spPr>
          <a:xfrm>
            <a:off x="6724650" y="5278189"/>
            <a:ext cx="4972050" cy="685800"/>
          </a:xfrm>
          <a:prstGeom prst="rect">
            <a:avLst/>
          </a:prstGeom>
          <a:noFill/>
          <a:ln/>
        </p:spPr>
        <p:txBody>
          <a:bodyPr vert="horz" wrap="square" lIns="0" tIns="0" rIns="0" bIns="0" rtlCol="0" anchor="ctr"/>
          <a:lstStyle/>
          <a:p>
            <a:pPr marL="0" indent="0">
              <a:lnSpc>
                <a:spcPts val="1800"/>
              </a:lnSpc>
              <a:buNone/>
            </a:pPr>
            <a:r>
              <a:rPr lang="en-US" sz="1200" b="1" dirty="0">
                <a:solidFill>
                  <a:srgbClr val="7B1FA2"/>
                </a:solidFill>
                <a:latin typeface="Open Sans" pitchFamily="34" charset="0"/>
                <a:ea typeface="Open Sans" pitchFamily="34" charset="-122"/>
                <a:cs typeface="Open Sans" pitchFamily="34" charset="-120"/>
              </a:rPr>
              <a:t>AKT CLINICAL POINT:</a:t>
            </a:r>
            <a:r>
              <a:rPr lang="en-US" sz="1200" dirty="0">
                <a:solidFill>
                  <a:srgbClr val="1A1A1A"/>
                </a:solidFill>
                <a:latin typeface="Open Sans" pitchFamily="34" charset="0"/>
                <a:ea typeface="Open Sans" pitchFamily="34" charset="-122"/>
                <a:cs typeface="Open Sans" pitchFamily="34" charset="-120"/>
              </a:rPr>
              <a:t> The elbow is biomechanically linked to the wrist and shoulder. </a:t>
            </a:r>
            <a:r>
              <a:rPr lang="en-US" sz="1200" b="1" dirty="0">
                <a:solidFill>
                  <a:srgbClr val="7B1FA2"/>
                </a:solidFill>
                <a:latin typeface="Open Sans" pitchFamily="34" charset="0"/>
                <a:ea typeface="Open Sans" pitchFamily="34" charset="-122"/>
                <a:cs typeface="Open Sans" pitchFamily="34" charset="-120"/>
              </a:rPr>
              <a:t>Bilateral symptoms</a:t>
            </a:r>
            <a:r>
              <a:rPr lang="en-US" sz="1200" dirty="0">
                <a:solidFill>
                  <a:srgbClr val="1A1A1A"/>
                </a:solidFill>
                <a:latin typeface="Open Sans" pitchFamily="34" charset="0"/>
                <a:ea typeface="Open Sans" pitchFamily="34" charset="-122"/>
                <a:cs typeface="Open Sans" pitchFamily="34" charset="-120"/>
              </a:rPr>
              <a:t> should always trigger an assessment of the </a:t>
            </a:r>
            <a:r>
              <a:rPr lang="en-US" sz="1200" b="1" dirty="0">
                <a:solidFill>
                  <a:srgbClr val="7B1FA2"/>
                </a:solidFill>
                <a:latin typeface="Open Sans" pitchFamily="34" charset="0"/>
                <a:ea typeface="Open Sans" pitchFamily="34" charset="-122"/>
                <a:cs typeface="Open Sans" pitchFamily="34" charset="-120"/>
              </a:rPr>
              <a:t>Cervical Spine</a:t>
            </a:r>
            <a:r>
              <a:rPr lang="en-US" sz="1200" dirty="0">
                <a:solidFill>
                  <a:srgbClr val="1A1A1A"/>
                </a:solidFill>
                <a:latin typeface="Open Sans" pitchFamily="34" charset="0"/>
                <a:ea typeface="Open Sans" pitchFamily="34" charset="-122"/>
                <a:cs typeface="Open Sans" pitchFamily="34" charset="-120"/>
              </a:rPr>
              <a:t> for referred pathology.</a:t>
            </a:r>
            <a:endParaRPr lang="en-US" sz="1200" dirty="0"/>
          </a:p>
        </p:txBody>
      </p:sp>
      <p:sp>
        <p:nvSpPr>
          <p:cNvPr id="33" name="SK-4-text-32"/>
          <p:cNvSpPr/>
          <p:nvPr/>
        </p:nvSpPr>
        <p:spPr>
          <a:xfrm>
            <a:off x="381000" y="6421189"/>
            <a:ext cx="3436620" cy="200025"/>
          </a:xfrm>
          <a:prstGeom prst="rect">
            <a:avLst/>
          </a:prstGeom>
          <a:noFill/>
          <a:ln/>
        </p:spPr>
        <p:txBody>
          <a:bodyPr vert="horz" wrap="square" lIns="0" tIns="0" rIns="0" bIns="0" rtlCol="0" anchor="ctr"/>
          <a:lstStyle/>
          <a:p>
            <a:pPr marL="0" indent="0">
              <a:lnSpc>
                <a:spcPts val="1575"/>
              </a:lnSpc>
              <a:buNone/>
            </a:pPr>
            <a:r>
              <a:rPr lang="en-US" sz="1050" b="1" dirty="0">
                <a:solidFill>
                  <a:srgbClr val="6B7280"/>
                </a:solidFill>
                <a:latin typeface="Open Sans" pitchFamily="34" charset="0"/>
                <a:ea typeface="Open Sans" pitchFamily="34" charset="-122"/>
                <a:cs typeface="Open Sans" pitchFamily="34" charset="-120"/>
              </a:rPr>
              <a:t>www.bradfordvts.co.uk</a:t>
            </a:r>
            <a:endParaRPr lang="en-US" sz="1050" dirty="0"/>
          </a:p>
        </p:txBody>
      </p:sp>
      <p:sp>
        <p:nvSpPr>
          <p:cNvPr id="34" name="SK-4-text-33"/>
          <p:cNvSpPr/>
          <p:nvPr/>
        </p:nvSpPr>
        <p:spPr>
          <a:xfrm>
            <a:off x="11163300" y="6435477"/>
            <a:ext cx="1028700" cy="171450"/>
          </a:xfrm>
          <a:prstGeom prst="rect">
            <a:avLst/>
          </a:prstGeom>
          <a:noFill/>
          <a:ln/>
        </p:spPr>
        <p:txBody>
          <a:bodyPr vert="horz" wrap="square" lIns="0" tIns="0" rIns="0" bIns="0" rtlCol="0" anchor="ctr"/>
          <a:lstStyle/>
          <a:p>
            <a:pPr marL="0" indent="0">
              <a:lnSpc>
                <a:spcPts val="1350"/>
              </a:lnSpc>
              <a:buNone/>
            </a:pPr>
            <a:r>
              <a:rPr lang="en-US" sz="900" dirty="0">
                <a:solidFill>
                  <a:srgbClr val="6B7280"/>
                </a:solidFill>
                <a:latin typeface="Open Sans" pitchFamily="34" charset="0"/>
                <a:ea typeface="Open Sans" pitchFamily="34" charset="-122"/>
                <a:cs typeface="Open Sans" pitchFamily="34" charset="-120"/>
              </a:rPr>
              <a:t>Slide 4 of 29</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5">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5-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5-img-2" descr="preencoded.png"/>
          <p:cNvPicPr>
            <a:picLocks noChangeAspect="1"/>
          </p:cNvPicPr>
          <p:nvPr/>
        </p:nvPicPr>
        <p:blipFill>
          <a:blip r:embed="rId4"/>
          <a:stretch>
            <a:fillRect/>
          </a:stretch>
        </p:blipFill>
        <p:spPr>
          <a:xfrm>
            <a:off x="0" y="0"/>
            <a:ext cx="12192000" cy="6858000"/>
          </a:xfrm>
          <a:prstGeom prst="rect">
            <a:avLst/>
          </a:prstGeom>
        </p:spPr>
      </p:pic>
      <p:pic>
        <p:nvPicPr>
          <p:cNvPr id="4" name="SK-5-img-3" descr="preencoded.png"/>
          <p:cNvPicPr>
            <a:picLocks noChangeAspect="1"/>
          </p:cNvPicPr>
          <p:nvPr/>
        </p:nvPicPr>
        <p:blipFill>
          <a:blip r:embed="rId5"/>
          <a:stretch>
            <a:fillRect/>
          </a:stretch>
        </p:blipFill>
        <p:spPr>
          <a:xfrm>
            <a:off x="381000" y="381000"/>
            <a:ext cx="11430000" cy="626715"/>
          </a:xfrm>
          <a:prstGeom prst="rect">
            <a:avLst/>
          </a:prstGeom>
        </p:spPr>
      </p:pic>
      <p:pic>
        <p:nvPicPr>
          <p:cNvPr id="5" name="SK-5-img-4" descr="preencoded.png"/>
          <p:cNvPicPr>
            <a:picLocks noChangeAspect="1"/>
          </p:cNvPicPr>
          <p:nvPr/>
        </p:nvPicPr>
        <p:blipFill>
          <a:blip r:embed="rId6"/>
          <a:stretch>
            <a:fillRect/>
          </a:stretch>
        </p:blipFill>
        <p:spPr>
          <a:xfrm>
            <a:off x="381000" y="1236315"/>
            <a:ext cx="5562600" cy="4669185"/>
          </a:xfrm>
          <a:prstGeom prst="rect">
            <a:avLst/>
          </a:prstGeom>
        </p:spPr>
      </p:pic>
      <p:pic>
        <p:nvPicPr>
          <p:cNvPr id="6" name="SK-5-img-5" descr="preencoded.png"/>
          <p:cNvPicPr>
            <a:picLocks noChangeAspect="1"/>
          </p:cNvPicPr>
          <p:nvPr/>
        </p:nvPicPr>
        <p:blipFill>
          <a:blip r:embed="rId7"/>
          <a:stretch>
            <a:fillRect/>
          </a:stretch>
        </p:blipFill>
        <p:spPr>
          <a:xfrm>
            <a:off x="571500" y="1426815"/>
            <a:ext cx="5181600" cy="419100"/>
          </a:xfrm>
          <a:prstGeom prst="rect">
            <a:avLst/>
          </a:prstGeom>
        </p:spPr>
      </p:pic>
      <p:pic>
        <p:nvPicPr>
          <p:cNvPr id="7" name="SK-5-img-6" descr="preencoded.png"/>
          <p:cNvPicPr>
            <a:picLocks noChangeAspect="1"/>
          </p:cNvPicPr>
          <p:nvPr/>
        </p:nvPicPr>
        <p:blipFill>
          <a:blip r:embed="rId8"/>
          <a:stretch>
            <a:fillRect/>
          </a:stretch>
        </p:blipFill>
        <p:spPr>
          <a:xfrm>
            <a:off x="571500" y="1483965"/>
            <a:ext cx="285750" cy="228600"/>
          </a:xfrm>
          <a:prstGeom prst="rect">
            <a:avLst/>
          </a:prstGeom>
        </p:spPr>
      </p:pic>
      <p:pic>
        <p:nvPicPr>
          <p:cNvPr id="8" name="SK-5-img-7" descr="preencoded.png"/>
          <p:cNvPicPr>
            <a:picLocks noChangeAspect="1"/>
          </p:cNvPicPr>
          <p:nvPr/>
        </p:nvPicPr>
        <p:blipFill>
          <a:blip r:embed="rId6"/>
          <a:stretch>
            <a:fillRect/>
          </a:stretch>
        </p:blipFill>
        <p:spPr>
          <a:xfrm>
            <a:off x="6248400" y="1236315"/>
            <a:ext cx="5562600" cy="4669185"/>
          </a:xfrm>
          <a:prstGeom prst="rect">
            <a:avLst/>
          </a:prstGeom>
        </p:spPr>
      </p:pic>
      <p:pic>
        <p:nvPicPr>
          <p:cNvPr id="9" name="SK-5-img-8" descr="preencoded.png"/>
          <p:cNvPicPr>
            <a:picLocks noChangeAspect="1"/>
          </p:cNvPicPr>
          <p:nvPr/>
        </p:nvPicPr>
        <p:blipFill>
          <a:blip r:embed="rId7"/>
          <a:stretch>
            <a:fillRect/>
          </a:stretch>
        </p:blipFill>
        <p:spPr>
          <a:xfrm>
            <a:off x="6438900" y="1426815"/>
            <a:ext cx="5181600" cy="419100"/>
          </a:xfrm>
          <a:prstGeom prst="rect">
            <a:avLst/>
          </a:prstGeom>
        </p:spPr>
      </p:pic>
      <p:pic>
        <p:nvPicPr>
          <p:cNvPr id="10" name="SK-5-img-9" descr="preencoded.png"/>
          <p:cNvPicPr>
            <a:picLocks noChangeAspect="1"/>
          </p:cNvPicPr>
          <p:nvPr/>
        </p:nvPicPr>
        <p:blipFill>
          <a:blip r:embed="rId9"/>
          <a:stretch>
            <a:fillRect/>
          </a:stretch>
        </p:blipFill>
        <p:spPr>
          <a:xfrm>
            <a:off x="6438900" y="1483965"/>
            <a:ext cx="285750" cy="228600"/>
          </a:xfrm>
          <a:prstGeom prst="rect">
            <a:avLst/>
          </a:prstGeom>
        </p:spPr>
      </p:pic>
      <p:pic>
        <p:nvPicPr>
          <p:cNvPr id="11" name="SK-5-img-10" descr="preencoded.png"/>
          <p:cNvPicPr>
            <a:picLocks noChangeAspect="1"/>
          </p:cNvPicPr>
          <p:nvPr/>
        </p:nvPicPr>
        <p:blipFill>
          <a:blip r:embed="rId10"/>
          <a:stretch>
            <a:fillRect/>
          </a:stretch>
        </p:blipFill>
        <p:spPr>
          <a:xfrm>
            <a:off x="6438900" y="1998315"/>
            <a:ext cx="2533650" cy="742950"/>
          </a:xfrm>
          <a:prstGeom prst="rect">
            <a:avLst/>
          </a:prstGeom>
        </p:spPr>
      </p:pic>
      <p:pic>
        <p:nvPicPr>
          <p:cNvPr id="12" name="SK-5-img-11" descr="preencoded.png"/>
          <p:cNvPicPr>
            <a:picLocks noChangeAspect="1"/>
          </p:cNvPicPr>
          <p:nvPr/>
        </p:nvPicPr>
        <p:blipFill>
          <a:blip r:embed="rId10"/>
          <a:stretch>
            <a:fillRect/>
          </a:stretch>
        </p:blipFill>
        <p:spPr>
          <a:xfrm>
            <a:off x="9086850" y="1998315"/>
            <a:ext cx="2533650" cy="742950"/>
          </a:xfrm>
          <a:prstGeom prst="rect">
            <a:avLst/>
          </a:prstGeom>
        </p:spPr>
      </p:pic>
      <p:pic>
        <p:nvPicPr>
          <p:cNvPr id="13" name="SK-5-img-12" descr="preencoded.png"/>
          <p:cNvPicPr>
            <a:picLocks noChangeAspect="1"/>
          </p:cNvPicPr>
          <p:nvPr/>
        </p:nvPicPr>
        <p:blipFill>
          <a:blip r:embed="rId10"/>
          <a:stretch>
            <a:fillRect/>
          </a:stretch>
        </p:blipFill>
        <p:spPr>
          <a:xfrm>
            <a:off x="6438900" y="2855565"/>
            <a:ext cx="2533650" cy="742950"/>
          </a:xfrm>
          <a:prstGeom prst="rect">
            <a:avLst/>
          </a:prstGeom>
        </p:spPr>
      </p:pic>
      <p:pic>
        <p:nvPicPr>
          <p:cNvPr id="14" name="SK-5-img-13" descr="preencoded.png"/>
          <p:cNvPicPr>
            <a:picLocks noChangeAspect="1"/>
          </p:cNvPicPr>
          <p:nvPr/>
        </p:nvPicPr>
        <p:blipFill>
          <a:blip r:embed="rId10"/>
          <a:stretch>
            <a:fillRect/>
          </a:stretch>
        </p:blipFill>
        <p:spPr>
          <a:xfrm>
            <a:off x="9086850" y="2855565"/>
            <a:ext cx="2533650" cy="742950"/>
          </a:xfrm>
          <a:prstGeom prst="rect">
            <a:avLst/>
          </a:prstGeom>
        </p:spPr>
      </p:pic>
      <p:pic>
        <p:nvPicPr>
          <p:cNvPr id="15" name="SK-5-img-14" descr="preencoded.png"/>
          <p:cNvPicPr>
            <a:picLocks noChangeAspect="1"/>
          </p:cNvPicPr>
          <p:nvPr/>
        </p:nvPicPr>
        <p:blipFill>
          <a:blip r:embed="rId11"/>
          <a:stretch>
            <a:fillRect/>
          </a:stretch>
        </p:blipFill>
        <p:spPr>
          <a:xfrm>
            <a:off x="6438900" y="3693765"/>
            <a:ext cx="5181600" cy="1228725"/>
          </a:xfrm>
          <a:prstGeom prst="rect">
            <a:avLst/>
          </a:prstGeom>
        </p:spPr>
      </p:pic>
      <p:pic>
        <p:nvPicPr>
          <p:cNvPr id="16" name="SK-5-img-15" descr="preencoded.png"/>
          <p:cNvPicPr>
            <a:picLocks noChangeAspect="1"/>
          </p:cNvPicPr>
          <p:nvPr/>
        </p:nvPicPr>
        <p:blipFill>
          <a:blip r:embed="rId12"/>
          <a:stretch>
            <a:fillRect/>
          </a:stretch>
        </p:blipFill>
        <p:spPr>
          <a:xfrm>
            <a:off x="6591300" y="3894237"/>
            <a:ext cx="166688" cy="137220"/>
          </a:xfrm>
          <a:prstGeom prst="rect">
            <a:avLst/>
          </a:prstGeom>
        </p:spPr>
      </p:pic>
      <p:pic>
        <p:nvPicPr>
          <p:cNvPr id="17" name="SK-5-img-16" descr="preencoded.png"/>
          <p:cNvPicPr>
            <a:picLocks noChangeAspect="1"/>
          </p:cNvPicPr>
          <p:nvPr/>
        </p:nvPicPr>
        <p:blipFill>
          <a:blip r:embed="rId13"/>
          <a:stretch>
            <a:fillRect/>
          </a:stretch>
        </p:blipFill>
        <p:spPr>
          <a:xfrm>
            <a:off x="381000" y="6096000"/>
            <a:ext cx="11430000" cy="381000"/>
          </a:xfrm>
          <a:prstGeom prst="rect">
            <a:avLst/>
          </a:prstGeom>
        </p:spPr>
      </p:pic>
      <p:sp>
        <p:nvSpPr>
          <p:cNvPr id="18" name="SK-5-text-17"/>
          <p:cNvSpPr/>
          <p:nvPr/>
        </p:nvSpPr>
        <p:spPr>
          <a:xfrm>
            <a:off x="533400" y="381000"/>
            <a:ext cx="11658600" cy="388590"/>
          </a:xfrm>
          <a:prstGeom prst="rect">
            <a:avLst/>
          </a:prstGeom>
          <a:noFill/>
          <a:ln/>
        </p:spPr>
        <p:txBody>
          <a:bodyPr vert="horz" wrap="square" lIns="0" tIns="0" rIns="0" bIns="0" rtlCol="0" anchor="ctr"/>
          <a:lstStyle/>
          <a:p>
            <a:pPr marL="0" indent="0">
              <a:lnSpc>
                <a:spcPts val="3060"/>
              </a:lnSpc>
              <a:buNone/>
            </a:pPr>
            <a:r>
              <a:rPr lang="en-US" sz="2550" b="1" kern="0" spc="-30" dirty="0">
                <a:solidFill>
                  <a:srgbClr val="1A1A1A"/>
                </a:solidFill>
                <a:latin typeface="Arimo" pitchFamily="34" charset="0"/>
                <a:ea typeface="Arimo" pitchFamily="34" charset="-122"/>
                <a:cs typeface="Arimo" pitchFamily="34" charset="-120"/>
              </a:rPr>
              <a:t>SYSTEMATIC ELBOW EXAMINATION: LOOK AND MOVE</a:t>
            </a:r>
            <a:endParaRPr lang="en-US" sz="2550" dirty="0"/>
          </a:p>
        </p:txBody>
      </p:sp>
      <p:sp>
        <p:nvSpPr>
          <p:cNvPr id="19" name="SK-5-text-18"/>
          <p:cNvSpPr/>
          <p:nvPr/>
        </p:nvSpPr>
        <p:spPr>
          <a:xfrm>
            <a:off x="533400" y="807690"/>
            <a:ext cx="11353800" cy="200025"/>
          </a:xfrm>
          <a:prstGeom prst="rect">
            <a:avLst/>
          </a:prstGeom>
          <a:noFill/>
          <a:ln/>
        </p:spPr>
        <p:txBody>
          <a:bodyPr vert="horz" wrap="square" lIns="0" tIns="0" rIns="0" bIns="0" rtlCol="0" anchor="ctr"/>
          <a:lstStyle/>
          <a:p>
            <a:pPr marL="0" indent="0">
              <a:lnSpc>
                <a:spcPts val="1575"/>
              </a:lnSpc>
              <a:buNone/>
            </a:pPr>
            <a:r>
              <a:rPr lang="en-US" sz="1050" b="1" kern="0" spc="60" dirty="0">
                <a:solidFill>
                  <a:srgbClr val="2C3E50"/>
                </a:solidFill>
                <a:latin typeface="Open Sans" pitchFamily="34" charset="0"/>
                <a:ea typeface="Open Sans" pitchFamily="34" charset="-122"/>
                <a:cs typeface="Open Sans" pitchFamily="34" charset="-120"/>
              </a:rPr>
              <a:t>CLINICAL GUIDANCE &amp; EXAM FOCUS</a:t>
            </a:r>
            <a:endParaRPr lang="en-US" sz="1050" dirty="0"/>
          </a:p>
        </p:txBody>
      </p:sp>
      <p:sp>
        <p:nvSpPr>
          <p:cNvPr id="20" name="SK-5-text-19"/>
          <p:cNvSpPr/>
          <p:nvPr/>
        </p:nvSpPr>
        <p:spPr>
          <a:xfrm>
            <a:off x="971550" y="1426815"/>
            <a:ext cx="4777740" cy="342900"/>
          </a:xfrm>
          <a:prstGeom prst="rect">
            <a:avLst/>
          </a:prstGeom>
          <a:noFill/>
          <a:ln/>
        </p:spPr>
        <p:txBody>
          <a:bodyPr vert="horz" wrap="square" lIns="0" tIns="0" rIns="0" bIns="0" rtlCol="0" anchor="ctr"/>
          <a:lstStyle/>
          <a:p>
            <a:pPr marL="0" indent="0">
              <a:lnSpc>
                <a:spcPts val="2700"/>
              </a:lnSpc>
              <a:buNone/>
            </a:pPr>
            <a:r>
              <a:rPr lang="en-US" sz="1800" b="1" dirty="0">
                <a:solidFill>
                  <a:srgbClr val="2C3E50"/>
                </a:solidFill>
                <a:latin typeface="Arimo" pitchFamily="34" charset="0"/>
                <a:ea typeface="Arimo" pitchFamily="34" charset="-122"/>
                <a:cs typeface="Arimo" pitchFamily="34" charset="-120"/>
              </a:rPr>
              <a:t>Look (Inspection)</a:t>
            </a:r>
            <a:endParaRPr lang="en-US" sz="1800" dirty="0"/>
          </a:p>
        </p:txBody>
      </p:sp>
      <p:sp>
        <p:nvSpPr>
          <p:cNvPr id="21" name="SK-5-text-20"/>
          <p:cNvSpPr/>
          <p:nvPr/>
        </p:nvSpPr>
        <p:spPr>
          <a:xfrm>
            <a:off x="571500" y="1998315"/>
            <a:ext cx="5181600" cy="514350"/>
          </a:xfrm>
          <a:prstGeom prst="rect">
            <a:avLst/>
          </a:prstGeom>
          <a:noFill/>
          <a:ln/>
        </p:spPr>
        <p:txBody>
          <a:bodyPr vert="horz" wrap="square" lIns="0" tIns="0" rIns="0" bIns="0" rtlCol="0" anchor="ctr"/>
          <a:lstStyle/>
          <a:p>
            <a:pPr marL="0" indent="0">
              <a:lnSpc>
                <a:spcPts val="2025"/>
              </a:lnSpc>
              <a:buNone/>
            </a:pPr>
            <a:r>
              <a:rPr lang="en-US" sz="1350" b="1" dirty="0">
                <a:solidFill>
                  <a:srgbClr val="1A1A1A"/>
                </a:solidFill>
                <a:latin typeface="Open Sans" pitchFamily="34" charset="0"/>
                <a:ea typeface="Open Sans" pitchFamily="34" charset="-122"/>
                <a:cs typeface="Open Sans" pitchFamily="34" charset="-120"/>
              </a:rPr>
              <a:t>Swelling:</a:t>
            </a:r>
            <a:r>
              <a:rPr lang="en-US" sz="1350" dirty="0">
                <a:solidFill>
                  <a:srgbClr val="4B5563"/>
                </a:solidFill>
                <a:latin typeface="Open Sans" pitchFamily="34" charset="0"/>
                <a:ea typeface="Open Sans" pitchFamily="34" charset="-122"/>
                <a:cs typeface="Open Sans" pitchFamily="34" charset="-120"/>
              </a:rPr>
              <a:t> Look for nodules (RA), joint effusion, or olecranon bursitis (posteriorly).</a:t>
            </a:r>
            <a:endParaRPr lang="en-US" sz="1350" dirty="0"/>
          </a:p>
        </p:txBody>
      </p:sp>
      <p:sp>
        <p:nvSpPr>
          <p:cNvPr id="22" name="SK-5-text-21"/>
          <p:cNvSpPr/>
          <p:nvPr/>
        </p:nvSpPr>
        <p:spPr>
          <a:xfrm>
            <a:off x="571500" y="2626965"/>
            <a:ext cx="5181600" cy="514350"/>
          </a:xfrm>
          <a:prstGeom prst="rect">
            <a:avLst/>
          </a:prstGeom>
          <a:noFill/>
          <a:ln/>
        </p:spPr>
        <p:txBody>
          <a:bodyPr vert="horz" wrap="square" lIns="0" tIns="0" rIns="0" bIns="0" rtlCol="0" anchor="ctr"/>
          <a:lstStyle/>
          <a:p>
            <a:pPr marL="0" indent="0">
              <a:lnSpc>
                <a:spcPts val="2025"/>
              </a:lnSpc>
              <a:buNone/>
            </a:pPr>
            <a:r>
              <a:rPr lang="en-US" sz="1350" b="1" dirty="0">
                <a:solidFill>
                  <a:srgbClr val="1A1A1A"/>
                </a:solidFill>
                <a:latin typeface="Open Sans" pitchFamily="34" charset="0"/>
                <a:ea typeface="Open Sans" pitchFamily="34" charset="-122"/>
                <a:cs typeface="Open Sans" pitchFamily="34" charset="-120"/>
              </a:rPr>
              <a:t>Skin Changes:</a:t>
            </a:r>
            <a:r>
              <a:rPr lang="en-US" sz="1350" dirty="0">
                <a:solidFill>
                  <a:srgbClr val="4B5563"/>
                </a:solidFill>
                <a:latin typeface="Open Sans" pitchFamily="34" charset="0"/>
                <a:ea typeface="Open Sans" pitchFamily="34" charset="-122"/>
                <a:cs typeface="Open Sans" pitchFamily="34" charset="-120"/>
              </a:rPr>
              <a:t> Check for bruising, muscle wasting, erythema, or psoriasis plaques (extensor surfaces).</a:t>
            </a:r>
            <a:endParaRPr lang="en-US" sz="1350" dirty="0"/>
          </a:p>
        </p:txBody>
      </p:sp>
      <p:sp>
        <p:nvSpPr>
          <p:cNvPr id="23" name="SK-5-text-22"/>
          <p:cNvSpPr/>
          <p:nvPr/>
        </p:nvSpPr>
        <p:spPr>
          <a:xfrm>
            <a:off x="571500" y="3255615"/>
            <a:ext cx="10287000"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1A1A1A"/>
                </a:solidFill>
                <a:latin typeface="Open Sans" pitchFamily="34" charset="0"/>
                <a:ea typeface="Open Sans" pitchFamily="34" charset="-122"/>
                <a:cs typeface="Open Sans" pitchFamily="34" charset="-120"/>
              </a:rPr>
              <a:t>Alignment:</a:t>
            </a:r>
            <a:r>
              <a:rPr lang="en-US" sz="1350" dirty="0">
                <a:solidFill>
                  <a:srgbClr val="4B5563"/>
                </a:solidFill>
                <a:latin typeface="Open Sans" pitchFamily="34" charset="0"/>
                <a:ea typeface="Open Sans" pitchFamily="34" charset="-122"/>
                <a:cs typeface="Open Sans" pitchFamily="34" charset="-120"/>
              </a:rPr>
              <a:t> Assess for Varus or Valgus deformities.</a:t>
            </a:r>
            <a:endParaRPr lang="en-US" sz="1350" dirty="0"/>
          </a:p>
        </p:txBody>
      </p:sp>
      <p:sp>
        <p:nvSpPr>
          <p:cNvPr id="24" name="SK-5-text-23"/>
          <p:cNvSpPr/>
          <p:nvPr/>
        </p:nvSpPr>
        <p:spPr>
          <a:xfrm>
            <a:off x="571500" y="3627090"/>
            <a:ext cx="5181600"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1A1A1A"/>
                </a:solidFill>
                <a:latin typeface="Open Sans" pitchFamily="34" charset="0"/>
                <a:ea typeface="Open Sans" pitchFamily="34" charset="-122"/>
                <a:cs typeface="Open Sans" pitchFamily="34" charset="-120"/>
              </a:rPr>
              <a:t>Carrying Angle:</a:t>
            </a:r>
            <a:r>
              <a:rPr lang="en-US" sz="1350" dirty="0">
                <a:solidFill>
                  <a:srgbClr val="4B5563"/>
                </a:solidFill>
                <a:latin typeface="Open Sans" pitchFamily="34" charset="0"/>
                <a:ea typeface="Open Sans" pitchFamily="34" charset="-122"/>
                <a:cs typeface="Open Sans" pitchFamily="34" charset="-120"/>
              </a:rPr>
              <a:t> Normal valgus is 5–15°. </a:t>
            </a:r>
            <a:r>
              <a:rPr lang="en-US" sz="900" b="1" dirty="0">
                <a:solidFill>
                  <a:srgbClr val="FFFFFF"/>
                </a:solidFill>
                <a:latin typeface="Open Sans" pitchFamily="34" charset="0"/>
                <a:ea typeface="Open Sans" pitchFamily="34" charset="-122"/>
                <a:cs typeface="Open Sans" pitchFamily="34" charset="-120"/>
              </a:rPr>
              <a:t>AKT</a:t>
            </a:r>
            <a:endParaRPr lang="en-US" sz="1350" dirty="0"/>
          </a:p>
        </p:txBody>
      </p:sp>
      <p:sp>
        <p:nvSpPr>
          <p:cNvPr id="25" name="SK-5-text-24"/>
          <p:cNvSpPr/>
          <p:nvPr/>
        </p:nvSpPr>
        <p:spPr>
          <a:xfrm>
            <a:off x="571500" y="3998565"/>
            <a:ext cx="11620500"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1A1A1A"/>
                </a:solidFill>
                <a:latin typeface="Open Sans" pitchFamily="34" charset="0"/>
                <a:ea typeface="Open Sans" pitchFamily="34" charset="-122"/>
                <a:cs typeface="Open Sans" pitchFamily="34" charset="-120"/>
              </a:rPr>
              <a:t>Scars:</a:t>
            </a:r>
            <a:r>
              <a:rPr lang="en-US" sz="1350" dirty="0">
                <a:solidFill>
                  <a:srgbClr val="4B5563"/>
                </a:solidFill>
                <a:latin typeface="Open Sans" pitchFamily="34" charset="0"/>
                <a:ea typeface="Open Sans" pitchFamily="34" charset="-122"/>
                <a:cs typeface="Open Sans" pitchFamily="34" charset="-120"/>
              </a:rPr>
              <a:t> Evidence of previous surgeries (e.g., ulnar nerve release).</a:t>
            </a:r>
            <a:endParaRPr lang="en-US" sz="1350" dirty="0"/>
          </a:p>
        </p:txBody>
      </p:sp>
      <p:sp>
        <p:nvSpPr>
          <p:cNvPr id="26" name="SK-5-text-25"/>
          <p:cNvSpPr/>
          <p:nvPr/>
        </p:nvSpPr>
        <p:spPr>
          <a:xfrm>
            <a:off x="6838950" y="1426815"/>
            <a:ext cx="5353050" cy="342900"/>
          </a:xfrm>
          <a:prstGeom prst="rect">
            <a:avLst/>
          </a:prstGeom>
          <a:noFill/>
          <a:ln/>
        </p:spPr>
        <p:txBody>
          <a:bodyPr vert="horz" wrap="square" lIns="0" tIns="0" rIns="0" bIns="0" rtlCol="0" anchor="ctr"/>
          <a:lstStyle/>
          <a:p>
            <a:pPr marL="0" indent="0">
              <a:lnSpc>
                <a:spcPts val="2700"/>
              </a:lnSpc>
              <a:buNone/>
            </a:pPr>
            <a:r>
              <a:rPr lang="en-US" sz="1800" b="1" dirty="0">
                <a:solidFill>
                  <a:srgbClr val="2C3E50"/>
                </a:solidFill>
                <a:latin typeface="Arimo" pitchFamily="34" charset="0"/>
                <a:ea typeface="Arimo" pitchFamily="34" charset="-122"/>
                <a:cs typeface="Arimo" pitchFamily="34" charset="-120"/>
              </a:rPr>
              <a:t>Move (Range of Motion)</a:t>
            </a:r>
            <a:endParaRPr lang="en-US" sz="1800" dirty="0"/>
          </a:p>
        </p:txBody>
      </p:sp>
      <p:sp>
        <p:nvSpPr>
          <p:cNvPr id="27" name="SK-5-text-26"/>
          <p:cNvSpPr/>
          <p:nvPr/>
        </p:nvSpPr>
        <p:spPr>
          <a:xfrm>
            <a:off x="6500813" y="2112615"/>
            <a:ext cx="2409825" cy="314325"/>
          </a:xfrm>
          <a:prstGeom prst="rect">
            <a:avLst/>
          </a:prstGeom>
          <a:noFill/>
          <a:ln/>
        </p:spPr>
        <p:txBody>
          <a:bodyPr vert="horz" wrap="square" lIns="0" tIns="0" rIns="0" bIns="0" rtlCol="0" anchor="ctr"/>
          <a:lstStyle/>
          <a:p>
            <a:pPr marL="0" indent="0" algn="ctr">
              <a:lnSpc>
                <a:spcPts val="2475"/>
              </a:lnSpc>
              <a:buNone/>
            </a:pPr>
            <a:r>
              <a:rPr lang="en-US" sz="1650" b="1" dirty="0">
                <a:solidFill>
                  <a:srgbClr val="2C3E50"/>
                </a:solidFill>
                <a:latin typeface="Open Sans" pitchFamily="34" charset="0"/>
                <a:ea typeface="Open Sans" pitchFamily="34" charset="-122"/>
                <a:cs typeface="Open Sans" pitchFamily="34" charset="-120"/>
              </a:rPr>
              <a:t>145°</a:t>
            </a:r>
            <a:endParaRPr lang="en-US" sz="1650" dirty="0"/>
          </a:p>
        </p:txBody>
      </p:sp>
      <p:sp>
        <p:nvSpPr>
          <p:cNvPr id="28" name="SK-5-text-27"/>
          <p:cNvSpPr/>
          <p:nvPr/>
        </p:nvSpPr>
        <p:spPr>
          <a:xfrm>
            <a:off x="6515100" y="2426940"/>
            <a:ext cx="2381250" cy="200025"/>
          </a:xfrm>
          <a:prstGeom prst="rect">
            <a:avLst/>
          </a:prstGeom>
          <a:noFill/>
          <a:ln/>
        </p:spPr>
        <p:txBody>
          <a:bodyPr vert="horz" wrap="square" lIns="0" tIns="0" rIns="0" bIns="0" rtlCol="0" anchor="ctr"/>
          <a:lstStyle/>
          <a:p>
            <a:pPr marL="0" indent="0" algn="ctr">
              <a:lnSpc>
                <a:spcPts val="1575"/>
              </a:lnSpc>
              <a:buNone/>
            </a:pPr>
            <a:r>
              <a:rPr lang="en-US" sz="1050" b="1" dirty="0">
                <a:solidFill>
                  <a:srgbClr val="6B7280"/>
                </a:solidFill>
                <a:latin typeface="Open Sans" pitchFamily="34" charset="0"/>
                <a:ea typeface="Open Sans" pitchFamily="34" charset="-122"/>
                <a:cs typeface="Open Sans" pitchFamily="34" charset="-120"/>
              </a:rPr>
              <a:t>FLEXION</a:t>
            </a:r>
            <a:endParaRPr lang="en-US" sz="1050" dirty="0"/>
          </a:p>
        </p:txBody>
      </p:sp>
      <p:sp>
        <p:nvSpPr>
          <p:cNvPr id="29" name="SK-5-text-28"/>
          <p:cNvSpPr/>
          <p:nvPr/>
        </p:nvSpPr>
        <p:spPr>
          <a:xfrm>
            <a:off x="9148763" y="2112615"/>
            <a:ext cx="2409825" cy="314325"/>
          </a:xfrm>
          <a:prstGeom prst="rect">
            <a:avLst/>
          </a:prstGeom>
          <a:noFill/>
          <a:ln/>
        </p:spPr>
        <p:txBody>
          <a:bodyPr vert="horz" wrap="square" lIns="0" tIns="0" rIns="0" bIns="0" rtlCol="0" anchor="ctr"/>
          <a:lstStyle/>
          <a:p>
            <a:pPr marL="0" indent="0" algn="ctr">
              <a:lnSpc>
                <a:spcPts val="2475"/>
              </a:lnSpc>
              <a:buNone/>
            </a:pPr>
            <a:r>
              <a:rPr lang="en-US" sz="1650" b="1" dirty="0">
                <a:solidFill>
                  <a:srgbClr val="2C3E50"/>
                </a:solidFill>
                <a:latin typeface="Open Sans" pitchFamily="34" charset="0"/>
                <a:ea typeface="Open Sans" pitchFamily="34" charset="-122"/>
                <a:cs typeface="Open Sans" pitchFamily="34" charset="-120"/>
              </a:rPr>
              <a:t>0°</a:t>
            </a:r>
            <a:endParaRPr lang="en-US" sz="1650" dirty="0"/>
          </a:p>
        </p:txBody>
      </p:sp>
      <p:sp>
        <p:nvSpPr>
          <p:cNvPr id="30" name="SK-5-text-29"/>
          <p:cNvSpPr/>
          <p:nvPr/>
        </p:nvSpPr>
        <p:spPr>
          <a:xfrm>
            <a:off x="9163050" y="2426940"/>
            <a:ext cx="2381250" cy="200025"/>
          </a:xfrm>
          <a:prstGeom prst="rect">
            <a:avLst/>
          </a:prstGeom>
          <a:noFill/>
          <a:ln/>
        </p:spPr>
        <p:txBody>
          <a:bodyPr vert="horz" wrap="square" lIns="0" tIns="0" rIns="0" bIns="0" rtlCol="0" anchor="ctr"/>
          <a:lstStyle/>
          <a:p>
            <a:pPr marL="0" indent="0" algn="ctr">
              <a:lnSpc>
                <a:spcPts val="1575"/>
              </a:lnSpc>
              <a:buNone/>
            </a:pPr>
            <a:r>
              <a:rPr lang="en-US" sz="1050" b="1" dirty="0">
                <a:solidFill>
                  <a:srgbClr val="6B7280"/>
                </a:solidFill>
                <a:latin typeface="Open Sans" pitchFamily="34" charset="0"/>
                <a:ea typeface="Open Sans" pitchFamily="34" charset="-122"/>
                <a:cs typeface="Open Sans" pitchFamily="34" charset="-120"/>
              </a:rPr>
              <a:t>EXTENSION</a:t>
            </a:r>
            <a:endParaRPr lang="en-US" sz="1050" dirty="0"/>
          </a:p>
        </p:txBody>
      </p:sp>
      <p:sp>
        <p:nvSpPr>
          <p:cNvPr id="31" name="SK-5-text-30"/>
          <p:cNvSpPr/>
          <p:nvPr/>
        </p:nvSpPr>
        <p:spPr>
          <a:xfrm>
            <a:off x="6500813" y="2969865"/>
            <a:ext cx="2409825" cy="314325"/>
          </a:xfrm>
          <a:prstGeom prst="rect">
            <a:avLst/>
          </a:prstGeom>
          <a:noFill/>
          <a:ln/>
        </p:spPr>
        <p:txBody>
          <a:bodyPr vert="horz" wrap="square" lIns="0" tIns="0" rIns="0" bIns="0" rtlCol="0" anchor="ctr"/>
          <a:lstStyle/>
          <a:p>
            <a:pPr marL="0" indent="0" algn="ctr">
              <a:lnSpc>
                <a:spcPts val="2475"/>
              </a:lnSpc>
              <a:buNone/>
            </a:pPr>
            <a:r>
              <a:rPr lang="en-US" sz="1650" b="1" dirty="0">
                <a:solidFill>
                  <a:srgbClr val="2C3E50"/>
                </a:solidFill>
                <a:latin typeface="Open Sans" pitchFamily="34" charset="0"/>
                <a:ea typeface="Open Sans" pitchFamily="34" charset="-122"/>
                <a:cs typeface="Open Sans" pitchFamily="34" charset="-120"/>
              </a:rPr>
              <a:t>80–90°</a:t>
            </a:r>
            <a:endParaRPr lang="en-US" sz="1650" dirty="0"/>
          </a:p>
        </p:txBody>
      </p:sp>
      <p:sp>
        <p:nvSpPr>
          <p:cNvPr id="32" name="SK-5-text-31"/>
          <p:cNvSpPr/>
          <p:nvPr/>
        </p:nvSpPr>
        <p:spPr>
          <a:xfrm>
            <a:off x="6515100" y="3284190"/>
            <a:ext cx="2381250" cy="200025"/>
          </a:xfrm>
          <a:prstGeom prst="rect">
            <a:avLst/>
          </a:prstGeom>
          <a:noFill/>
          <a:ln/>
        </p:spPr>
        <p:txBody>
          <a:bodyPr vert="horz" wrap="square" lIns="0" tIns="0" rIns="0" bIns="0" rtlCol="0" anchor="ctr"/>
          <a:lstStyle/>
          <a:p>
            <a:pPr marL="0" indent="0" algn="ctr">
              <a:lnSpc>
                <a:spcPts val="1575"/>
              </a:lnSpc>
              <a:buNone/>
            </a:pPr>
            <a:r>
              <a:rPr lang="en-US" sz="1050" b="1" dirty="0">
                <a:solidFill>
                  <a:srgbClr val="6B7280"/>
                </a:solidFill>
                <a:latin typeface="Open Sans" pitchFamily="34" charset="0"/>
                <a:ea typeface="Open Sans" pitchFamily="34" charset="-122"/>
                <a:cs typeface="Open Sans" pitchFamily="34" charset="-120"/>
              </a:rPr>
              <a:t>SUPINATION</a:t>
            </a:r>
            <a:endParaRPr lang="en-US" sz="1050" dirty="0"/>
          </a:p>
        </p:txBody>
      </p:sp>
      <p:sp>
        <p:nvSpPr>
          <p:cNvPr id="33" name="SK-5-text-32"/>
          <p:cNvSpPr/>
          <p:nvPr/>
        </p:nvSpPr>
        <p:spPr>
          <a:xfrm>
            <a:off x="9148763" y="2969865"/>
            <a:ext cx="2409825" cy="314325"/>
          </a:xfrm>
          <a:prstGeom prst="rect">
            <a:avLst/>
          </a:prstGeom>
          <a:noFill/>
          <a:ln/>
        </p:spPr>
        <p:txBody>
          <a:bodyPr vert="horz" wrap="square" lIns="0" tIns="0" rIns="0" bIns="0" rtlCol="0" anchor="ctr"/>
          <a:lstStyle/>
          <a:p>
            <a:pPr marL="0" indent="0" algn="ctr">
              <a:lnSpc>
                <a:spcPts val="2475"/>
              </a:lnSpc>
              <a:buNone/>
            </a:pPr>
            <a:r>
              <a:rPr lang="en-US" sz="1650" b="1" dirty="0">
                <a:solidFill>
                  <a:srgbClr val="2C3E50"/>
                </a:solidFill>
                <a:latin typeface="Open Sans" pitchFamily="34" charset="0"/>
                <a:ea typeface="Open Sans" pitchFamily="34" charset="-122"/>
                <a:cs typeface="Open Sans" pitchFamily="34" charset="-120"/>
              </a:rPr>
              <a:t>80–90°</a:t>
            </a:r>
            <a:endParaRPr lang="en-US" sz="1650" dirty="0"/>
          </a:p>
        </p:txBody>
      </p:sp>
      <p:sp>
        <p:nvSpPr>
          <p:cNvPr id="34" name="SK-5-text-33"/>
          <p:cNvSpPr/>
          <p:nvPr/>
        </p:nvSpPr>
        <p:spPr>
          <a:xfrm>
            <a:off x="9163050" y="3284190"/>
            <a:ext cx="2381250" cy="200025"/>
          </a:xfrm>
          <a:prstGeom prst="rect">
            <a:avLst/>
          </a:prstGeom>
          <a:noFill/>
          <a:ln/>
        </p:spPr>
        <p:txBody>
          <a:bodyPr vert="horz" wrap="square" lIns="0" tIns="0" rIns="0" bIns="0" rtlCol="0" anchor="ctr"/>
          <a:lstStyle/>
          <a:p>
            <a:pPr marL="0" indent="0" algn="ctr">
              <a:lnSpc>
                <a:spcPts val="1575"/>
              </a:lnSpc>
              <a:buNone/>
            </a:pPr>
            <a:r>
              <a:rPr lang="en-US" sz="1050" b="1" dirty="0">
                <a:solidFill>
                  <a:srgbClr val="6B7280"/>
                </a:solidFill>
                <a:latin typeface="Open Sans" pitchFamily="34" charset="0"/>
                <a:ea typeface="Open Sans" pitchFamily="34" charset="-122"/>
                <a:cs typeface="Open Sans" pitchFamily="34" charset="-120"/>
              </a:rPr>
              <a:t>PRONATION</a:t>
            </a:r>
            <a:endParaRPr lang="en-US" sz="1050" dirty="0"/>
          </a:p>
        </p:txBody>
      </p:sp>
      <p:sp>
        <p:nvSpPr>
          <p:cNvPr id="35" name="SK-5-text-34"/>
          <p:cNvSpPr/>
          <p:nvPr/>
        </p:nvSpPr>
        <p:spPr>
          <a:xfrm>
            <a:off x="6757988" y="3846165"/>
            <a:ext cx="4876800" cy="200025"/>
          </a:xfrm>
          <a:prstGeom prst="rect">
            <a:avLst/>
          </a:prstGeom>
          <a:noFill/>
          <a:ln/>
        </p:spPr>
        <p:txBody>
          <a:bodyPr vert="horz" wrap="square" lIns="0" tIns="0" rIns="0" bIns="0" rtlCol="0" anchor="ctr"/>
          <a:lstStyle/>
          <a:p>
            <a:pPr marL="0" indent="0">
              <a:lnSpc>
                <a:spcPts val="1575"/>
              </a:lnSpc>
              <a:buNone/>
            </a:pPr>
            <a:r>
              <a:rPr lang="en-US" sz="1050" b="1" dirty="0">
                <a:solidFill>
                  <a:srgbClr val="008080"/>
                </a:solidFill>
                <a:latin typeface="Open Sans" pitchFamily="34" charset="0"/>
                <a:ea typeface="Open Sans" pitchFamily="34" charset="-122"/>
                <a:cs typeface="Open Sans" pitchFamily="34" charset="-120"/>
              </a:rPr>
              <a:t> SCA COMMUNICATION TIP</a:t>
            </a:r>
            <a:endParaRPr lang="en-US" sz="1050" dirty="0"/>
          </a:p>
        </p:txBody>
      </p:sp>
      <p:sp>
        <p:nvSpPr>
          <p:cNvPr id="36" name="SK-5-text-35"/>
          <p:cNvSpPr/>
          <p:nvPr/>
        </p:nvSpPr>
        <p:spPr>
          <a:xfrm>
            <a:off x="6591300" y="4084290"/>
            <a:ext cx="4876800" cy="685800"/>
          </a:xfrm>
          <a:prstGeom prst="rect">
            <a:avLst/>
          </a:prstGeom>
          <a:noFill/>
          <a:ln/>
        </p:spPr>
        <p:txBody>
          <a:bodyPr vert="horz" wrap="square" lIns="0" tIns="0" rIns="0" bIns="0" rtlCol="0" anchor="ctr"/>
          <a:lstStyle/>
          <a:p>
            <a:pPr marL="0" indent="0">
              <a:lnSpc>
                <a:spcPts val="1800"/>
              </a:lnSpc>
              <a:buNone/>
            </a:pPr>
            <a:r>
              <a:rPr lang="en-US" sz="1200" i="1" dirty="0">
                <a:solidFill>
                  <a:srgbClr val="1A1A1A"/>
                </a:solidFill>
                <a:latin typeface="Open Sans" pitchFamily="34" charset="0"/>
                <a:ea typeface="Open Sans" pitchFamily="34" charset="-122"/>
                <a:cs typeface="Open Sans" pitchFamily="34" charset="-120"/>
              </a:rPr>
              <a:t>Instead of directional commands like "Turn your palm up," use phrasing like </a:t>
            </a:r>
            <a:r>
              <a:rPr lang="en-US" sz="1200" b="1" i="1" dirty="0">
                <a:solidFill>
                  <a:srgbClr val="1A1A1A"/>
                </a:solidFill>
                <a:latin typeface="Open Sans" pitchFamily="34" charset="0"/>
                <a:ea typeface="Open Sans" pitchFamily="34" charset="-122"/>
                <a:cs typeface="Open Sans" pitchFamily="34" charset="-120"/>
              </a:rPr>
              <a:t>"Don't let me move you"</a:t>
            </a:r>
            <a:r>
              <a:rPr lang="en-US" sz="1200" i="1" dirty="0">
                <a:solidFill>
                  <a:srgbClr val="1A1A1A"/>
                </a:solidFill>
                <a:latin typeface="Open Sans" pitchFamily="34" charset="0"/>
                <a:ea typeface="Open Sans" pitchFamily="34" charset="-122"/>
                <a:cs typeface="Open Sans" pitchFamily="34" charset="-120"/>
              </a:rPr>
              <a:t> while testing power. It is much clearer for patients during high-pressure assessments.</a:t>
            </a:r>
            <a:endParaRPr lang="en-US" sz="1200" dirty="0"/>
          </a:p>
        </p:txBody>
      </p:sp>
      <p:sp>
        <p:nvSpPr>
          <p:cNvPr id="37" name="SK-5-text-36"/>
          <p:cNvSpPr/>
          <p:nvPr/>
        </p:nvSpPr>
        <p:spPr>
          <a:xfrm>
            <a:off x="6438900" y="5074890"/>
            <a:ext cx="5181600" cy="514350"/>
          </a:xfrm>
          <a:prstGeom prst="rect">
            <a:avLst/>
          </a:prstGeom>
          <a:noFill/>
          <a:ln/>
        </p:spPr>
        <p:txBody>
          <a:bodyPr vert="horz" wrap="square" lIns="0" tIns="0" rIns="0" bIns="0" rtlCol="0" anchor="ctr"/>
          <a:lstStyle/>
          <a:p>
            <a:pPr marL="0" indent="0">
              <a:lnSpc>
                <a:spcPts val="2025"/>
              </a:lnSpc>
              <a:buNone/>
            </a:pPr>
            <a:r>
              <a:rPr lang="en-US" sz="1350" b="1" dirty="0">
                <a:solidFill>
                  <a:srgbClr val="1A1A1A"/>
                </a:solidFill>
                <a:latin typeface="Open Sans" pitchFamily="34" charset="0"/>
                <a:ea typeface="Open Sans" pitchFamily="34" charset="-122"/>
                <a:cs typeface="Open Sans" pitchFamily="34" charset="-120"/>
              </a:rPr>
              <a:t>Clinical Point:</a:t>
            </a:r>
            <a:r>
              <a:rPr lang="en-US" sz="1350" dirty="0">
                <a:solidFill>
                  <a:srgbClr val="4B5563"/>
                </a:solidFill>
                <a:latin typeface="Open Sans" pitchFamily="34" charset="0"/>
                <a:ea typeface="Open Sans" pitchFamily="34" charset="-122"/>
                <a:cs typeface="Open Sans" pitchFamily="34" charset="-120"/>
              </a:rPr>
              <a:t> Extension is usually the first movement lost in inflammatory arthropathy or elbow OA.</a:t>
            </a:r>
            <a:endParaRPr lang="en-US" sz="1350" dirty="0"/>
          </a:p>
        </p:txBody>
      </p:sp>
      <p:sp>
        <p:nvSpPr>
          <p:cNvPr id="38" name="SK-5-text-37"/>
          <p:cNvSpPr/>
          <p:nvPr/>
        </p:nvSpPr>
        <p:spPr>
          <a:xfrm>
            <a:off x="10334625" y="6186488"/>
            <a:ext cx="1857375" cy="200025"/>
          </a:xfrm>
          <a:prstGeom prst="rect">
            <a:avLst/>
          </a:prstGeom>
          <a:noFill/>
          <a:ln/>
        </p:spPr>
        <p:txBody>
          <a:bodyPr vert="horz" wrap="square" lIns="0" tIns="0" rIns="0" bIns="0" rtlCol="0" anchor="ctr"/>
          <a:lstStyle/>
          <a:p>
            <a:pPr marL="0" indent="0">
              <a:lnSpc>
                <a:spcPts val="1575"/>
              </a:lnSpc>
              <a:buNone/>
            </a:pPr>
            <a:r>
              <a:rPr lang="en-US" sz="1050" dirty="0">
                <a:solidFill>
                  <a:srgbClr val="6B7280"/>
                </a:solidFill>
                <a:latin typeface="Open Sans" pitchFamily="34" charset="0"/>
                <a:ea typeface="Open Sans" pitchFamily="34" charset="-122"/>
                <a:cs typeface="Open Sans" pitchFamily="34" charset="-120"/>
              </a:rPr>
              <a:t>www.bradfordvts.co.uk</a:t>
            </a:r>
            <a:endParaRPr lang="en-US" sz="10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6-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6-img-2" descr="preencoded.png"/>
          <p:cNvPicPr>
            <a:picLocks noChangeAspect="1"/>
          </p:cNvPicPr>
          <p:nvPr/>
        </p:nvPicPr>
        <p:blipFill>
          <a:blip r:embed="rId4"/>
          <a:stretch>
            <a:fillRect/>
          </a:stretch>
        </p:blipFill>
        <p:spPr>
          <a:xfrm>
            <a:off x="0" y="0"/>
            <a:ext cx="12192000" cy="6858000"/>
          </a:xfrm>
          <a:prstGeom prst="rect">
            <a:avLst/>
          </a:prstGeom>
        </p:spPr>
      </p:pic>
      <p:pic>
        <p:nvPicPr>
          <p:cNvPr id="4" name="SK-6-img-3" descr="preencoded.png"/>
          <p:cNvPicPr>
            <a:picLocks noChangeAspect="1"/>
          </p:cNvPicPr>
          <p:nvPr/>
        </p:nvPicPr>
        <p:blipFill>
          <a:blip r:embed="rId5"/>
          <a:stretch>
            <a:fillRect/>
          </a:stretch>
        </p:blipFill>
        <p:spPr>
          <a:xfrm>
            <a:off x="381000" y="381000"/>
            <a:ext cx="11430000" cy="626715"/>
          </a:xfrm>
          <a:prstGeom prst="rect">
            <a:avLst/>
          </a:prstGeom>
        </p:spPr>
      </p:pic>
      <p:pic>
        <p:nvPicPr>
          <p:cNvPr id="5" name="SK-6-img-4" descr="preencoded.png"/>
          <p:cNvPicPr>
            <a:picLocks noChangeAspect="1"/>
          </p:cNvPicPr>
          <p:nvPr/>
        </p:nvPicPr>
        <p:blipFill>
          <a:blip r:embed="rId6"/>
          <a:stretch>
            <a:fillRect/>
          </a:stretch>
        </p:blipFill>
        <p:spPr>
          <a:xfrm>
            <a:off x="381000" y="1236315"/>
            <a:ext cx="5600700" cy="4726335"/>
          </a:xfrm>
          <a:prstGeom prst="rect">
            <a:avLst/>
          </a:prstGeom>
        </p:spPr>
      </p:pic>
      <p:pic>
        <p:nvPicPr>
          <p:cNvPr id="6" name="SK-6-img-5" descr="preencoded.png"/>
          <p:cNvPicPr>
            <a:picLocks noChangeAspect="1"/>
          </p:cNvPicPr>
          <p:nvPr/>
        </p:nvPicPr>
        <p:blipFill>
          <a:blip r:embed="rId7"/>
          <a:stretch>
            <a:fillRect/>
          </a:stretch>
        </p:blipFill>
        <p:spPr>
          <a:xfrm>
            <a:off x="495300" y="1401068"/>
            <a:ext cx="261937" cy="213420"/>
          </a:xfrm>
          <a:prstGeom prst="rect">
            <a:avLst/>
          </a:prstGeom>
        </p:spPr>
      </p:pic>
      <p:pic>
        <p:nvPicPr>
          <p:cNvPr id="7" name="SK-6-img-6" descr="preencoded.png"/>
          <p:cNvPicPr>
            <a:picLocks noChangeAspect="1"/>
          </p:cNvPicPr>
          <p:nvPr/>
        </p:nvPicPr>
        <p:blipFill>
          <a:blip r:embed="rId8"/>
          <a:stretch>
            <a:fillRect/>
          </a:stretch>
        </p:blipFill>
        <p:spPr>
          <a:xfrm>
            <a:off x="495300" y="1779240"/>
            <a:ext cx="5372100" cy="609600"/>
          </a:xfrm>
          <a:prstGeom prst="rect">
            <a:avLst/>
          </a:prstGeom>
        </p:spPr>
      </p:pic>
      <p:pic>
        <p:nvPicPr>
          <p:cNvPr id="8" name="SK-6-img-7" descr="preencoded.png"/>
          <p:cNvPicPr>
            <a:picLocks noChangeAspect="1"/>
          </p:cNvPicPr>
          <p:nvPr/>
        </p:nvPicPr>
        <p:blipFill>
          <a:blip r:embed="rId9"/>
          <a:stretch>
            <a:fillRect/>
          </a:stretch>
        </p:blipFill>
        <p:spPr>
          <a:xfrm>
            <a:off x="571500" y="1855440"/>
            <a:ext cx="190500" cy="152400"/>
          </a:xfrm>
          <a:prstGeom prst="rect">
            <a:avLst/>
          </a:prstGeom>
        </p:spPr>
      </p:pic>
      <p:pic>
        <p:nvPicPr>
          <p:cNvPr id="9" name="SK-6-img-8" descr="preencoded.png"/>
          <p:cNvPicPr>
            <a:picLocks noChangeAspect="1"/>
          </p:cNvPicPr>
          <p:nvPr/>
        </p:nvPicPr>
        <p:blipFill>
          <a:blip r:embed="rId8"/>
          <a:stretch>
            <a:fillRect/>
          </a:stretch>
        </p:blipFill>
        <p:spPr>
          <a:xfrm>
            <a:off x="495300" y="2484090"/>
            <a:ext cx="5372100" cy="609600"/>
          </a:xfrm>
          <a:prstGeom prst="rect">
            <a:avLst/>
          </a:prstGeom>
        </p:spPr>
      </p:pic>
      <p:pic>
        <p:nvPicPr>
          <p:cNvPr id="10" name="SK-6-img-9" descr="preencoded.png"/>
          <p:cNvPicPr>
            <a:picLocks noChangeAspect="1"/>
          </p:cNvPicPr>
          <p:nvPr/>
        </p:nvPicPr>
        <p:blipFill>
          <a:blip r:embed="rId9"/>
          <a:stretch>
            <a:fillRect/>
          </a:stretch>
        </p:blipFill>
        <p:spPr>
          <a:xfrm>
            <a:off x="571500" y="2560290"/>
            <a:ext cx="190500" cy="152400"/>
          </a:xfrm>
          <a:prstGeom prst="rect">
            <a:avLst/>
          </a:prstGeom>
        </p:spPr>
      </p:pic>
      <p:pic>
        <p:nvPicPr>
          <p:cNvPr id="11" name="SK-6-img-10" descr="preencoded.png"/>
          <p:cNvPicPr>
            <a:picLocks noChangeAspect="1"/>
          </p:cNvPicPr>
          <p:nvPr/>
        </p:nvPicPr>
        <p:blipFill>
          <a:blip r:embed="rId8"/>
          <a:stretch>
            <a:fillRect/>
          </a:stretch>
        </p:blipFill>
        <p:spPr>
          <a:xfrm>
            <a:off x="495300" y="3188940"/>
            <a:ext cx="5372100" cy="609600"/>
          </a:xfrm>
          <a:prstGeom prst="rect">
            <a:avLst/>
          </a:prstGeom>
        </p:spPr>
      </p:pic>
      <p:pic>
        <p:nvPicPr>
          <p:cNvPr id="12" name="SK-6-img-11" descr="preencoded.png"/>
          <p:cNvPicPr>
            <a:picLocks noChangeAspect="1"/>
          </p:cNvPicPr>
          <p:nvPr/>
        </p:nvPicPr>
        <p:blipFill>
          <a:blip r:embed="rId9"/>
          <a:stretch>
            <a:fillRect/>
          </a:stretch>
        </p:blipFill>
        <p:spPr>
          <a:xfrm>
            <a:off x="571500" y="3265140"/>
            <a:ext cx="190500" cy="152400"/>
          </a:xfrm>
          <a:prstGeom prst="rect">
            <a:avLst/>
          </a:prstGeom>
        </p:spPr>
      </p:pic>
      <p:pic>
        <p:nvPicPr>
          <p:cNvPr id="13" name="SK-6-img-12" descr="preencoded.png"/>
          <p:cNvPicPr>
            <a:picLocks noChangeAspect="1"/>
          </p:cNvPicPr>
          <p:nvPr/>
        </p:nvPicPr>
        <p:blipFill>
          <a:blip r:embed="rId8"/>
          <a:stretch>
            <a:fillRect/>
          </a:stretch>
        </p:blipFill>
        <p:spPr>
          <a:xfrm>
            <a:off x="495300" y="3893790"/>
            <a:ext cx="5372100" cy="609600"/>
          </a:xfrm>
          <a:prstGeom prst="rect">
            <a:avLst/>
          </a:prstGeom>
        </p:spPr>
      </p:pic>
      <p:pic>
        <p:nvPicPr>
          <p:cNvPr id="14" name="SK-6-img-13" descr="preencoded.png"/>
          <p:cNvPicPr>
            <a:picLocks noChangeAspect="1"/>
          </p:cNvPicPr>
          <p:nvPr/>
        </p:nvPicPr>
        <p:blipFill>
          <a:blip r:embed="rId9"/>
          <a:stretch>
            <a:fillRect/>
          </a:stretch>
        </p:blipFill>
        <p:spPr>
          <a:xfrm>
            <a:off x="571500" y="3969990"/>
            <a:ext cx="190500" cy="152400"/>
          </a:xfrm>
          <a:prstGeom prst="rect">
            <a:avLst/>
          </a:prstGeom>
        </p:spPr>
      </p:pic>
      <p:pic>
        <p:nvPicPr>
          <p:cNvPr id="15" name="SK-6-img-14" descr="preencoded.png"/>
          <p:cNvPicPr>
            <a:picLocks noChangeAspect="1"/>
          </p:cNvPicPr>
          <p:nvPr/>
        </p:nvPicPr>
        <p:blipFill>
          <a:blip r:embed="rId8"/>
          <a:stretch>
            <a:fillRect/>
          </a:stretch>
        </p:blipFill>
        <p:spPr>
          <a:xfrm>
            <a:off x="495300" y="4598640"/>
            <a:ext cx="5372100" cy="609600"/>
          </a:xfrm>
          <a:prstGeom prst="rect">
            <a:avLst/>
          </a:prstGeom>
        </p:spPr>
      </p:pic>
      <p:pic>
        <p:nvPicPr>
          <p:cNvPr id="16" name="SK-6-img-15" descr="preencoded.png"/>
          <p:cNvPicPr>
            <a:picLocks noChangeAspect="1"/>
          </p:cNvPicPr>
          <p:nvPr/>
        </p:nvPicPr>
        <p:blipFill>
          <a:blip r:embed="rId9"/>
          <a:stretch>
            <a:fillRect/>
          </a:stretch>
        </p:blipFill>
        <p:spPr>
          <a:xfrm>
            <a:off x="571500" y="4674840"/>
            <a:ext cx="190500" cy="152400"/>
          </a:xfrm>
          <a:prstGeom prst="rect">
            <a:avLst/>
          </a:prstGeom>
        </p:spPr>
      </p:pic>
      <p:pic>
        <p:nvPicPr>
          <p:cNvPr id="17" name="SK-6-img-16" descr="preencoded.png"/>
          <p:cNvPicPr>
            <a:picLocks noChangeAspect="1"/>
          </p:cNvPicPr>
          <p:nvPr/>
        </p:nvPicPr>
        <p:blipFill>
          <a:blip r:embed="rId6"/>
          <a:stretch>
            <a:fillRect/>
          </a:stretch>
        </p:blipFill>
        <p:spPr>
          <a:xfrm>
            <a:off x="6210300" y="1236315"/>
            <a:ext cx="5600700" cy="4726335"/>
          </a:xfrm>
          <a:prstGeom prst="rect">
            <a:avLst/>
          </a:prstGeom>
        </p:spPr>
      </p:pic>
      <p:pic>
        <p:nvPicPr>
          <p:cNvPr id="18" name="SK-6-img-17" descr="preencoded.png"/>
          <p:cNvPicPr>
            <a:picLocks noChangeAspect="1"/>
          </p:cNvPicPr>
          <p:nvPr/>
        </p:nvPicPr>
        <p:blipFill>
          <a:blip r:embed="rId10"/>
          <a:stretch>
            <a:fillRect/>
          </a:stretch>
        </p:blipFill>
        <p:spPr>
          <a:xfrm>
            <a:off x="6324600" y="1401068"/>
            <a:ext cx="261937" cy="213420"/>
          </a:xfrm>
          <a:prstGeom prst="rect">
            <a:avLst/>
          </a:prstGeom>
        </p:spPr>
      </p:pic>
      <p:pic>
        <p:nvPicPr>
          <p:cNvPr id="19" name="SK-6-img-18" descr="preencoded.png"/>
          <p:cNvPicPr>
            <a:picLocks noChangeAspect="1"/>
          </p:cNvPicPr>
          <p:nvPr/>
        </p:nvPicPr>
        <p:blipFill>
          <a:blip r:embed="rId11"/>
          <a:stretch>
            <a:fillRect/>
          </a:stretch>
        </p:blipFill>
        <p:spPr>
          <a:xfrm>
            <a:off x="6324600" y="1779240"/>
            <a:ext cx="5372100" cy="1009650"/>
          </a:xfrm>
          <a:prstGeom prst="rect">
            <a:avLst/>
          </a:prstGeom>
        </p:spPr>
      </p:pic>
      <p:pic>
        <p:nvPicPr>
          <p:cNvPr id="20" name="SK-6-img-19" descr="preencoded.png"/>
          <p:cNvPicPr>
            <a:picLocks noChangeAspect="1"/>
          </p:cNvPicPr>
          <p:nvPr/>
        </p:nvPicPr>
        <p:blipFill>
          <a:blip r:embed="rId11"/>
          <a:stretch>
            <a:fillRect/>
          </a:stretch>
        </p:blipFill>
        <p:spPr>
          <a:xfrm>
            <a:off x="6324600" y="2903190"/>
            <a:ext cx="5372100" cy="1009650"/>
          </a:xfrm>
          <a:prstGeom prst="rect">
            <a:avLst/>
          </a:prstGeom>
        </p:spPr>
      </p:pic>
      <p:pic>
        <p:nvPicPr>
          <p:cNvPr id="21" name="SK-6-img-20" descr="preencoded.png"/>
          <p:cNvPicPr>
            <a:picLocks noChangeAspect="1"/>
          </p:cNvPicPr>
          <p:nvPr/>
        </p:nvPicPr>
        <p:blipFill>
          <a:blip r:embed="rId12"/>
          <a:stretch>
            <a:fillRect/>
          </a:stretch>
        </p:blipFill>
        <p:spPr>
          <a:xfrm>
            <a:off x="6324600" y="4027140"/>
            <a:ext cx="5372100" cy="657225"/>
          </a:xfrm>
          <a:prstGeom prst="rect">
            <a:avLst/>
          </a:prstGeom>
        </p:spPr>
      </p:pic>
      <p:pic>
        <p:nvPicPr>
          <p:cNvPr id="22" name="SK-6-img-21" descr="preencoded.png"/>
          <p:cNvPicPr>
            <a:picLocks noChangeAspect="1"/>
          </p:cNvPicPr>
          <p:nvPr/>
        </p:nvPicPr>
        <p:blipFill>
          <a:blip r:embed="rId13"/>
          <a:stretch>
            <a:fillRect/>
          </a:stretch>
        </p:blipFill>
        <p:spPr>
          <a:xfrm>
            <a:off x="6438900" y="4141440"/>
            <a:ext cx="190500" cy="165646"/>
          </a:xfrm>
          <a:prstGeom prst="rect">
            <a:avLst/>
          </a:prstGeom>
        </p:spPr>
      </p:pic>
      <p:pic>
        <p:nvPicPr>
          <p:cNvPr id="23" name="SK-6-img-22" descr="preencoded.png"/>
          <p:cNvPicPr>
            <a:picLocks noChangeAspect="1"/>
          </p:cNvPicPr>
          <p:nvPr/>
        </p:nvPicPr>
        <p:blipFill>
          <a:blip r:embed="rId14"/>
          <a:stretch>
            <a:fillRect/>
          </a:stretch>
        </p:blipFill>
        <p:spPr>
          <a:xfrm>
            <a:off x="6324600" y="4798665"/>
            <a:ext cx="5372100" cy="657225"/>
          </a:xfrm>
          <a:prstGeom prst="rect">
            <a:avLst/>
          </a:prstGeom>
        </p:spPr>
      </p:pic>
      <p:pic>
        <p:nvPicPr>
          <p:cNvPr id="24" name="SK-6-img-23" descr="preencoded.png"/>
          <p:cNvPicPr>
            <a:picLocks noChangeAspect="1"/>
          </p:cNvPicPr>
          <p:nvPr/>
        </p:nvPicPr>
        <p:blipFill>
          <a:blip r:embed="rId15"/>
          <a:stretch>
            <a:fillRect/>
          </a:stretch>
        </p:blipFill>
        <p:spPr>
          <a:xfrm>
            <a:off x="6438900" y="4912965"/>
            <a:ext cx="190500" cy="165646"/>
          </a:xfrm>
          <a:prstGeom prst="rect">
            <a:avLst/>
          </a:prstGeom>
        </p:spPr>
      </p:pic>
      <p:pic>
        <p:nvPicPr>
          <p:cNvPr id="25" name="SK-6-img-24" descr="preencoded.png"/>
          <p:cNvPicPr>
            <a:picLocks noChangeAspect="1"/>
          </p:cNvPicPr>
          <p:nvPr/>
        </p:nvPicPr>
        <p:blipFill>
          <a:blip r:embed="rId16"/>
          <a:stretch>
            <a:fillRect/>
          </a:stretch>
        </p:blipFill>
        <p:spPr>
          <a:xfrm>
            <a:off x="381000" y="6191250"/>
            <a:ext cx="11430000" cy="285750"/>
          </a:xfrm>
          <a:prstGeom prst="rect">
            <a:avLst/>
          </a:prstGeom>
        </p:spPr>
      </p:pic>
      <p:sp>
        <p:nvSpPr>
          <p:cNvPr id="26" name="SK-6-text-25"/>
          <p:cNvSpPr/>
          <p:nvPr/>
        </p:nvSpPr>
        <p:spPr>
          <a:xfrm>
            <a:off x="533400" y="381000"/>
            <a:ext cx="11658600" cy="388590"/>
          </a:xfrm>
          <a:prstGeom prst="rect">
            <a:avLst/>
          </a:prstGeom>
          <a:noFill/>
          <a:ln/>
        </p:spPr>
        <p:txBody>
          <a:bodyPr vert="horz" wrap="square" lIns="0" tIns="0" rIns="0" bIns="0" rtlCol="0" anchor="ctr"/>
          <a:lstStyle/>
          <a:p>
            <a:pPr marL="0" indent="0">
              <a:lnSpc>
                <a:spcPts val="3060"/>
              </a:lnSpc>
              <a:buNone/>
            </a:pPr>
            <a:r>
              <a:rPr lang="en-US" sz="2550" b="1" kern="0" spc="-30" dirty="0">
                <a:solidFill>
                  <a:srgbClr val="1A1A1A"/>
                </a:solidFill>
                <a:latin typeface="Arimo" pitchFamily="34" charset="0"/>
                <a:ea typeface="Arimo" pitchFamily="34" charset="-122"/>
                <a:cs typeface="Arimo" pitchFamily="34" charset="-120"/>
              </a:rPr>
              <a:t>SYSTEMATIC ELBOW EXAMINATION: FEEL &amp; RESISTED TESTS</a:t>
            </a:r>
            <a:endParaRPr lang="en-US" sz="2550" dirty="0"/>
          </a:p>
        </p:txBody>
      </p:sp>
      <p:sp>
        <p:nvSpPr>
          <p:cNvPr id="27" name="SK-6-text-26"/>
          <p:cNvSpPr/>
          <p:nvPr/>
        </p:nvSpPr>
        <p:spPr>
          <a:xfrm>
            <a:off x="533400" y="807690"/>
            <a:ext cx="11353800" cy="200025"/>
          </a:xfrm>
          <a:prstGeom prst="rect">
            <a:avLst/>
          </a:prstGeom>
          <a:noFill/>
          <a:ln/>
        </p:spPr>
        <p:txBody>
          <a:bodyPr vert="horz" wrap="square" lIns="0" tIns="0" rIns="0" bIns="0" rtlCol="0" anchor="ctr"/>
          <a:lstStyle/>
          <a:p>
            <a:pPr marL="0" indent="0">
              <a:lnSpc>
                <a:spcPts val="1575"/>
              </a:lnSpc>
              <a:buNone/>
            </a:pPr>
            <a:r>
              <a:rPr lang="en-US" sz="1050" b="1" kern="0" spc="60" dirty="0">
                <a:solidFill>
                  <a:srgbClr val="2C3E50"/>
                </a:solidFill>
                <a:latin typeface="Open Sans" pitchFamily="34" charset="0"/>
                <a:ea typeface="Open Sans" pitchFamily="34" charset="-122"/>
                <a:cs typeface="Open Sans" pitchFamily="34" charset="-120"/>
              </a:rPr>
              <a:t>CLINICAL GUIDANCE &amp; EXAM FOCUS</a:t>
            </a:r>
            <a:endParaRPr lang="en-US" sz="1050" dirty="0"/>
          </a:p>
        </p:txBody>
      </p:sp>
      <p:sp>
        <p:nvSpPr>
          <p:cNvPr id="28" name="SK-6-text-27"/>
          <p:cNvSpPr/>
          <p:nvPr/>
        </p:nvSpPr>
        <p:spPr>
          <a:xfrm>
            <a:off x="852488" y="1350615"/>
            <a:ext cx="5372100" cy="314325"/>
          </a:xfrm>
          <a:prstGeom prst="rect">
            <a:avLst/>
          </a:prstGeom>
          <a:noFill/>
          <a:ln/>
        </p:spPr>
        <p:txBody>
          <a:bodyPr vert="horz" wrap="square" lIns="0" tIns="0" rIns="0" bIns="0" rtlCol="0" anchor="ctr"/>
          <a:lstStyle/>
          <a:p>
            <a:pPr marL="0" indent="0">
              <a:lnSpc>
                <a:spcPts val="2475"/>
              </a:lnSpc>
              <a:buNone/>
            </a:pPr>
            <a:r>
              <a:rPr lang="en-US" sz="1650" b="1" dirty="0">
                <a:solidFill>
                  <a:srgbClr val="2C3E50"/>
                </a:solidFill>
                <a:latin typeface="Arimo" pitchFamily="34" charset="0"/>
                <a:ea typeface="Arimo" pitchFamily="34" charset="-122"/>
                <a:cs typeface="Arimo" pitchFamily="34" charset="-120"/>
              </a:rPr>
              <a:t>Feel (Palpation)</a:t>
            </a:r>
            <a:endParaRPr lang="en-US" sz="1650" dirty="0"/>
          </a:p>
        </p:txBody>
      </p:sp>
      <p:sp>
        <p:nvSpPr>
          <p:cNvPr id="29" name="SK-6-text-28"/>
          <p:cNvSpPr/>
          <p:nvPr/>
        </p:nvSpPr>
        <p:spPr>
          <a:xfrm>
            <a:off x="876300" y="1855440"/>
            <a:ext cx="3368040" cy="228600"/>
          </a:xfrm>
          <a:prstGeom prst="rect">
            <a:avLst/>
          </a:prstGeom>
          <a:noFill/>
          <a:ln/>
        </p:spPr>
        <p:txBody>
          <a:bodyPr vert="horz" wrap="square" lIns="0" tIns="0" rIns="0" bIns="0" rtlCol="0" anchor="ctr"/>
          <a:lstStyle/>
          <a:p>
            <a:pPr marL="0" indent="0">
              <a:lnSpc>
                <a:spcPts val="1800"/>
              </a:lnSpc>
              <a:buNone/>
            </a:pPr>
            <a:r>
              <a:rPr lang="en-US" sz="1200" b="1" dirty="0">
                <a:solidFill>
                  <a:srgbClr val="1A1A1A"/>
                </a:solidFill>
                <a:latin typeface="Open Sans" pitchFamily="34" charset="0"/>
                <a:ea typeface="Open Sans" pitchFamily="34" charset="-122"/>
                <a:cs typeface="Open Sans" pitchFamily="34" charset="-120"/>
              </a:rPr>
              <a:t>Lateral Epicondyle</a:t>
            </a:r>
            <a:endParaRPr lang="en-US" sz="1200" dirty="0"/>
          </a:p>
        </p:txBody>
      </p:sp>
      <p:sp>
        <p:nvSpPr>
          <p:cNvPr id="30" name="SK-6-text-29"/>
          <p:cNvSpPr/>
          <p:nvPr/>
        </p:nvSpPr>
        <p:spPr>
          <a:xfrm>
            <a:off x="876300" y="2112615"/>
            <a:ext cx="7117080" cy="180975"/>
          </a:xfrm>
          <a:prstGeom prst="rect">
            <a:avLst/>
          </a:prstGeom>
          <a:noFill/>
          <a:ln/>
        </p:spPr>
        <p:txBody>
          <a:bodyPr vert="horz" wrap="square" lIns="0" tIns="0" rIns="0" bIns="0" rtlCol="0" anchor="ctr"/>
          <a:lstStyle/>
          <a:p>
            <a:pPr marL="0" indent="0">
              <a:lnSpc>
                <a:spcPts val="1470"/>
              </a:lnSpc>
              <a:buNone/>
            </a:pPr>
            <a:r>
              <a:rPr lang="en-US" sz="1050" dirty="0">
                <a:solidFill>
                  <a:srgbClr val="4B5563"/>
                </a:solidFill>
                <a:latin typeface="Open Sans" pitchFamily="34" charset="0"/>
                <a:ea typeface="Open Sans" pitchFamily="34" charset="-122"/>
                <a:cs typeface="Open Sans" pitchFamily="34" charset="-120"/>
              </a:rPr>
              <a:t>Point of maximal tenderness in Tennis Elbow.</a:t>
            </a:r>
            <a:endParaRPr lang="en-US" sz="1050" dirty="0"/>
          </a:p>
        </p:txBody>
      </p:sp>
      <p:sp>
        <p:nvSpPr>
          <p:cNvPr id="31" name="SK-6-text-30"/>
          <p:cNvSpPr/>
          <p:nvPr/>
        </p:nvSpPr>
        <p:spPr>
          <a:xfrm>
            <a:off x="876300" y="2560290"/>
            <a:ext cx="3185160" cy="228600"/>
          </a:xfrm>
          <a:prstGeom prst="rect">
            <a:avLst/>
          </a:prstGeom>
          <a:noFill/>
          <a:ln/>
        </p:spPr>
        <p:txBody>
          <a:bodyPr vert="horz" wrap="square" lIns="0" tIns="0" rIns="0" bIns="0" rtlCol="0" anchor="ctr"/>
          <a:lstStyle/>
          <a:p>
            <a:pPr marL="0" indent="0">
              <a:lnSpc>
                <a:spcPts val="1800"/>
              </a:lnSpc>
              <a:buNone/>
            </a:pPr>
            <a:r>
              <a:rPr lang="en-US" sz="1200" b="1" dirty="0">
                <a:solidFill>
                  <a:srgbClr val="1A1A1A"/>
                </a:solidFill>
                <a:latin typeface="Open Sans" pitchFamily="34" charset="0"/>
                <a:ea typeface="Open Sans" pitchFamily="34" charset="-122"/>
                <a:cs typeface="Open Sans" pitchFamily="34" charset="-120"/>
              </a:rPr>
              <a:t>Medial Epicondyle</a:t>
            </a:r>
            <a:endParaRPr lang="en-US" sz="1200" dirty="0"/>
          </a:p>
        </p:txBody>
      </p:sp>
      <p:sp>
        <p:nvSpPr>
          <p:cNvPr id="32" name="SK-6-text-31"/>
          <p:cNvSpPr/>
          <p:nvPr/>
        </p:nvSpPr>
        <p:spPr>
          <a:xfrm>
            <a:off x="876300" y="2817465"/>
            <a:ext cx="7437120" cy="180975"/>
          </a:xfrm>
          <a:prstGeom prst="rect">
            <a:avLst/>
          </a:prstGeom>
          <a:noFill/>
          <a:ln/>
        </p:spPr>
        <p:txBody>
          <a:bodyPr vert="horz" wrap="square" lIns="0" tIns="0" rIns="0" bIns="0" rtlCol="0" anchor="ctr"/>
          <a:lstStyle/>
          <a:p>
            <a:pPr marL="0" indent="0">
              <a:lnSpc>
                <a:spcPts val="1470"/>
              </a:lnSpc>
              <a:buNone/>
            </a:pPr>
            <a:r>
              <a:rPr lang="en-US" sz="1050" dirty="0">
                <a:solidFill>
                  <a:srgbClr val="4B5563"/>
                </a:solidFill>
                <a:latin typeface="Open Sans" pitchFamily="34" charset="0"/>
                <a:ea typeface="Open Sans" pitchFamily="34" charset="-122"/>
                <a:cs typeface="Open Sans" pitchFamily="34" charset="-120"/>
              </a:rPr>
              <a:t>Point of maximal tenderness in Golfer’s Elbow.</a:t>
            </a:r>
            <a:endParaRPr lang="en-US" sz="1050" dirty="0"/>
          </a:p>
        </p:txBody>
      </p:sp>
      <p:sp>
        <p:nvSpPr>
          <p:cNvPr id="33" name="SK-6-text-32"/>
          <p:cNvSpPr/>
          <p:nvPr/>
        </p:nvSpPr>
        <p:spPr>
          <a:xfrm>
            <a:off x="876300" y="3265140"/>
            <a:ext cx="4124325" cy="228600"/>
          </a:xfrm>
          <a:prstGeom prst="rect">
            <a:avLst/>
          </a:prstGeom>
          <a:noFill/>
          <a:ln/>
        </p:spPr>
        <p:txBody>
          <a:bodyPr vert="horz" wrap="square" lIns="0" tIns="0" rIns="0" bIns="0" rtlCol="0" anchor="ctr"/>
          <a:lstStyle/>
          <a:p>
            <a:pPr marL="0" indent="0">
              <a:lnSpc>
                <a:spcPts val="1800"/>
              </a:lnSpc>
              <a:buNone/>
            </a:pPr>
            <a:r>
              <a:rPr lang="en-US" sz="1200" b="1" dirty="0">
                <a:solidFill>
                  <a:srgbClr val="1A1A1A"/>
                </a:solidFill>
                <a:latin typeface="Open Sans" pitchFamily="34" charset="0"/>
                <a:ea typeface="Open Sans" pitchFamily="34" charset="-122"/>
                <a:cs typeface="Open Sans" pitchFamily="34" charset="-120"/>
              </a:rPr>
              <a:t>Radial Head</a:t>
            </a:r>
            <a:endParaRPr lang="en-US" sz="1200" dirty="0"/>
          </a:p>
        </p:txBody>
      </p:sp>
      <p:sp>
        <p:nvSpPr>
          <p:cNvPr id="34" name="SK-6-text-33"/>
          <p:cNvSpPr/>
          <p:nvPr/>
        </p:nvSpPr>
        <p:spPr>
          <a:xfrm>
            <a:off x="876300" y="3522315"/>
            <a:ext cx="10157460" cy="180975"/>
          </a:xfrm>
          <a:prstGeom prst="rect">
            <a:avLst/>
          </a:prstGeom>
          <a:noFill/>
          <a:ln/>
        </p:spPr>
        <p:txBody>
          <a:bodyPr vert="horz" wrap="square" lIns="0" tIns="0" rIns="0" bIns="0" rtlCol="0" anchor="ctr"/>
          <a:lstStyle/>
          <a:p>
            <a:pPr marL="0" indent="0">
              <a:lnSpc>
                <a:spcPts val="1470"/>
              </a:lnSpc>
              <a:buNone/>
            </a:pPr>
            <a:r>
              <a:rPr lang="en-US" sz="1050" dirty="0">
                <a:solidFill>
                  <a:srgbClr val="4B5563"/>
                </a:solidFill>
                <a:latin typeface="Open Sans" pitchFamily="34" charset="0"/>
                <a:ea typeface="Open Sans" pitchFamily="34" charset="-122"/>
                <a:cs typeface="Open Sans" pitchFamily="34" charset="-120"/>
              </a:rPr>
              <a:t>Tender in fractures or Radial Tunnel Syndrome (distal to head).</a:t>
            </a:r>
            <a:endParaRPr lang="en-US" sz="1050" dirty="0"/>
          </a:p>
        </p:txBody>
      </p:sp>
      <p:sp>
        <p:nvSpPr>
          <p:cNvPr id="35" name="SK-6-text-34"/>
          <p:cNvSpPr/>
          <p:nvPr/>
        </p:nvSpPr>
        <p:spPr>
          <a:xfrm>
            <a:off x="876300" y="3969990"/>
            <a:ext cx="3185160" cy="228600"/>
          </a:xfrm>
          <a:prstGeom prst="rect">
            <a:avLst/>
          </a:prstGeom>
          <a:noFill/>
          <a:ln/>
        </p:spPr>
        <p:txBody>
          <a:bodyPr vert="horz" wrap="square" lIns="0" tIns="0" rIns="0" bIns="0" rtlCol="0" anchor="ctr"/>
          <a:lstStyle/>
          <a:p>
            <a:pPr marL="0" indent="0">
              <a:lnSpc>
                <a:spcPts val="1800"/>
              </a:lnSpc>
              <a:buNone/>
            </a:pPr>
            <a:r>
              <a:rPr lang="en-US" sz="1200" b="1" dirty="0">
                <a:solidFill>
                  <a:srgbClr val="1A1A1A"/>
                </a:solidFill>
                <a:latin typeface="Open Sans" pitchFamily="34" charset="0"/>
                <a:ea typeface="Open Sans" pitchFamily="34" charset="-122"/>
                <a:cs typeface="Open Sans" pitchFamily="34" charset="-120"/>
              </a:rPr>
              <a:t>Olecranon &amp; Bursa</a:t>
            </a:r>
            <a:endParaRPr lang="en-US" sz="1200" dirty="0"/>
          </a:p>
        </p:txBody>
      </p:sp>
      <p:sp>
        <p:nvSpPr>
          <p:cNvPr id="36" name="SK-6-text-35"/>
          <p:cNvSpPr/>
          <p:nvPr/>
        </p:nvSpPr>
        <p:spPr>
          <a:xfrm>
            <a:off x="876300" y="4227165"/>
            <a:ext cx="7437120" cy="180975"/>
          </a:xfrm>
          <a:prstGeom prst="rect">
            <a:avLst/>
          </a:prstGeom>
          <a:noFill/>
          <a:ln/>
        </p:spPr>
        <p:txBody>
          <a:bodyPr vert="horz" wrap="square" lIns="0" tIns="0" rIns="0" bIns="0" rtlCol="0" anchor="ctr"/>
          <a:lstStyle/>
          <a:p>
            <a:pPr marL="0" indent="0">
              <a:lnSpc>
                <a:spcPts val="1470"/>
              </a:lnSpc>
              <a:buNone/>
            </a:pPr>
            <a:r>
              <a:rPr lang="en-US" sz="1050" dirty="0">
                <a:solidFill>
                  <a:srgbClr val="4B5563"/>
                </a:solidFill>
                <a:latin typeface="Open Sans" pitchFamily="34" charset="0"/>
                <a:ea typeface="Open Sans" pitchFamily="34" charset="-122"/>
                <a:cs typeface="Open Sans" pitchFamily="34" charset="-120"/>
              </a:rPr>
              <a:t>Check for nodules (RA), effusion, or bursitis.</a:t>
            </a:r>
            <a:endParaRPr lang="en-US" sz="1050" dirty="0"/>
          </a:p>
        </p:txBody>
      </p:sp>
      <p:sp>
        <p:nvSpPr>
          <p:cNvPr id="37" name="SK-6-text-36"/>
          <p:cNvSpPr/>
          <p:nvPr/>
        </p:nvSpPr>
        <p:spPr>
          <a:xfrm>
            <a:off x="876300" y="4674840"/>
            <a:ext cx="3905250" cy="228600"/>
          </a:xfrm>
          <a:prstGeom prst="rect">
            <a:avLst/>
          </a:prstGeom>
          <a:noFill/>
          <a:ln/>
        </p:spPr>
        <p:txBody>
          <a:bodyPr vert="horz" wrap="square" lIns="0" tIns="0" rIns="0" bIns="0" rtlCol="0" anchor="ctr"/>
          <a:lstStyle/>
          <a:p>
            <a:pPr marL="0" indent="0">
              <a:lnSpc>
                <a:spcPts val="1800"/>
              </a:lnSpc>
              <a:buNone/>
            </a:pPr>
            <a:r>
              <a:rPr lang="en-US" sz="1200" b="1" dirty="0">
                <a:solidFill>
                  <a:srgbClr val="1A1A1A"/>
                </a:solidFill>
                <a:latin typeface="Open Sans" pitchFamily="34" charset="0"/>
                <a:ea typeface="Open Sans" pitchFamily="34" charset="-122"/>
                <a:cs typeface="Open Sans" pitchFamily="34" charset="-120"/>
              </a:rPr>
              <a:t>Cubital Tunnel</a:t>
            </a:r>
            <a:endParaRPr lang="en-US" sz="1200" dirty="0"/>
          </a:p>
        </p:txBody>
      </p:sp>
      <p:sp>
        <p:nvSpPr>
          <p:cNvPr id="38" name="SK-6-text-37"/>
          <p:cNvSpPr/>
          <p:nvPr/>
        </p:nvSpPr>
        <p:spPr>
          <a:xfrm>
            <a:off x="876300" y="4932015"/>
            <a:ext cx="9677400" cy="180975"/>
          </a:xfrm>
          <a:prstGeom prst="rect">
            <a:avLst/>
          </a:prstGeom>
          <a:noFill/>
          <a:ln/>
        </p:spPr>
        <p:txBody>
          <a:bodyPr vert="horz" wrap="square" lIns="0" tIns="0" rIns="0" bIns="0" rtlCol="0" anchor="ctr"/>
          <a:lstStyle/>
          <a:p>
            <a:pPr marL="0" indent="0">
              <a:lnSpc>
                <a:spcPts val="1470"/>
              </a:lnSpc>
              <a:buNone/>
            </a:pPr>
            <a:r>
              <a:rPr lang="en-US" sz="1050" dirty="0">
                <a:solidFill>
                  <a:srgbClr val="4B5563"/>
                </a:solidFill>
                <a:latin typeface="Open Sans" pitchFamily="34" charset="0"/>
                <a:ea typeface="Open Sans" pitchFamily="34" charset="-122"/>
                <a:cs typeface="Open Sans" pitchFamily="34" charset="-120"/>
              </a:rPr>
              <a:t>Behind medial epicondyle; check for Ulnar nerve sensitivity.</a:t>
            </a:r>
            <a:endParaRPr lang="en-US" sz="1050" dirty="0"/>
          </a:p>
        </p:txBody>
      </p:sp>
      <p:sp>
        <p:nvSpPr>
          <p:cNvPr id="39" name="SK-6-text-38"/>
          <p:cNvSpPr/>
          <p:nvPr/>
        </p:nvSpPr>
        <p:spPr>
          <a:xfrm>
            <a:off x="6681788" y="1350615"/>
            <a:ext cx="5372100" cy="314325"/>
          </a:xfrm>
          <a:prstGeom prst="rect">
            <a:avLst/>
          </a:prstGeom>
          <a:noFill/>
          <a:ln/>
        </p:spPr>
        <p:txBody>
          <a:bodyPr vert="horz" wrap="square" lIns="0" tIns="0" rIns="0" bIns="0" rtlCol="0" anchor="ctr"/>
          <a:lstStyle/>
          <a:p>
            <a:pPr marL="0" indent="0">
              <a:lnSpc>
                <a:spcPts val="2475"/>
              </a:lnSpc>
              <a:buNone/>
            </a:pPr>
            <a:r>
              <a:rPr lang="en-US" sz="1650" b="1" dirty="0">
                <a:solidFill>
                  <a:srgbClr val="2C3E50"/>
                </a:solidFill>
                <a:latin typeface="Arimo" pitchFamily="34" charset="0"/>
                <a:ea typeface="Arimo" pitchFamily="34" charset="-122"/>
                <a:cs typeface="Arimo" pitchFamily="34" charset="-120"/>
              </a:rPr>
              <a:t>Resisted Tests</a:t>
            </a:r>
            <a:endParaRPr lang="en-US" sz="1650" dirty="0"/>
          </a:p>
        </p:txBody>
      </p:sp>
      <p:sp>
        <p:nvSpPr>
          <p:cNvPr id="40" name="SK-6-text-39"/>
          <p:cNvSpPr/>
          <p:nvPr/>
        </p:nvSpPr>
        <p:spPr>
          <a:xfrm>
            <a:off x="6438900" y="1893540"/>
            <a:ext cx="5229225"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1A1A1A"/>
                </a:solidFill>
                <a:latin typeface="Open Sans" pitchFamily="34" charset="0"/>
                <a:ea typeface="Open Sans" pitchFamily="34" charset="-122"/>
                <a:cs typeface="Open Sans" pitchFamily="34" charset="-120"/>
              </a:rPr>
              <a:t>Resisted Wrist Extension</a:t>
            </a:r>
            <a:endParaRPr lang="en-US" sz="1350" dirty="0"/>
          </a:p>
        </p:txBody>
      </p:sp>
      <p:sp>
        <p:nvSpPr>
          <p:cNvPr id="41" name="SK-6-text-40"/>
          <p:cNvSpPr/>
          <p:nvPr/>
        </p:nvSpPr>
        <p:spPr>
          <a:xfrm>
            <a:off x="6438900" y="2188815"/>
            <a:ext cx="5753100" cy="214313"/>
          </a:xfrm>
          <a:prstGeom prst="rect">
            <a:avLst/>
          </a:prstGeom>
          <a:noFill/>
          <a:ln/>
        </p:spPr>
        <p:txBody>
          <a:bodyPr vert="horz" wrap="square" lIns="0" tIns="0" rIns="0" bIns="0" rtlCol="0" anchor="ctr"/>
          <a:lstStyle/>
          <a:p>
            <a:pPr marL="0" indent="0">
              <a:lnSpc>
                <a:spcPts val="1688"/>
              </a:lnSpc>
              <a:buNone/>
            </a:pPr>
            <a:r>
              <a:rPr lang="en-US" sz="1125" dirty="0">
                <a:solidFill>
                  <a:srgbClr val="4B5563"/>
                </a:solidFill>
                <a:latin typeface="Open Sans" pitchFamily="34" charset="0"/>
                <a:ea typeface="Open Sans" pitchFamily="34" charset="-122"/>
                <a:cs typeface="Open Sans" pitchFamily="34" charset="-120"/>
              </a:rPr>
              <a:t>Forearm pronated, elbow fully extended.</a:t>
            </a:r>
            <a:endParaRPr lang="en-US" sz="1125" dirty="0"/>
          </a:p>
        </p:txBody>
      </p:sp>
      <p:sp>
        <p:nvSpPr>
          <p:cNvPr id="42" name="SK-6-text-41"/>
          <p:cNvSpPr/>
          <p:nvPr/>
        </p:nvSpPr>
        <p:spPr>
          <a:xfrm>
            <a:off x="6438900" y="2460278"/>
            <a:ext cx="5753100" cy="214313"/>
          </a:xfrm>
          <a:prstGeom prst="rect">
            <a:avLst/>
          </a:prstGeom>
          <a:noFill/>
          <a:ln/>
        </p:spPr>
        <p:txBody>
          <a:bodyPr vert="horz" wrap="square" lIns="0" tIns="0" rIns="0" bIns="0" rtlCol="0" anchor="ctr"/>
          <a:lstStyle/>
          <a:p>
            <a:pPr marL="0" indent="0">
              <a:lnSpc>
                <a:spcPts val="1688"/>
              </a:lnSpc>
              <a:buNone/>
            </a:pPr>
            <a:r>
              <a:rPr lang="en-US" sz="1125" b="1" dirty="0">
                <a:solidFill>
                  <a:srgbClr val="2C3E50"/>
                </a:solidFill>
                <a:latin typeface="Open Sans" pitchFamily="34" charset="0"/>
                <a:ea typeface="Open Sans" pitchFamily="34" charset="-122"/>
                <a:cs typeface="Open Sans" pitchFamily="34" charset="-120"/>
              </a:rPr>
              <a:t>Pain at lateral epicondyle = Tennis Elbow</a:t>
            </a:r>
            <a:endParaRPr lang="en-US" sz="1125" dirty="0"/>
          </a:p>
        </p:txBody>
      </p:sp>
      <p:sp>
        <p:nvSpPr>
          <p:cNvPr id="43" name="SK-6-text-42"/>
          <p:cNvSpPr/>
          <p:nvPr/>
        </p:nvSpPr>
        <p:spPr>
          <a:xfrm>
            <a:off x="6438900" y="3017490"/>
            <a:ext cx="5229225"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1A1A1A"/>
                </a:solidFill>
                <a:latin typeface="Open Sans" pitchFamily="34" charset="0"/>
                <a:ea typeface="Open Sans" pitchFamily="34" charset="-122"/>
                <a:cs typeface="Open Sans" pitchFamily="34" charset="-120"/>
              </a:rPr>
              <a:t>Resisted Wrist Flexion</a:t>
            </a:r>
            <a:endParaRPr lang="en-US" sz="1350" dirty="0"/>
          </a:p>
        </p:txBody>
      </p:sp>
      <p:sp>
        <p:nvSpPr>
          <p:cNvPr id="44" name="SK-6-text-43"/>
          <p:cNvSpPr/>
          <p:nvPr/>
        </p:nvSpPr>
        <p:spPr>
          <a:xfrm>
            <a:off x="6438900" y="3312765"/>
            <a:ext cx="5753100" cy="214313"/>
          </a:xfrm>
          <a:prstGeom prst="rect">
            <a:avLst/>
          </a:prstGeom>
          <a:noFill/>
          <a:ln/>
        </p:spPr>
        <p:txBody>
          <a:bodyPr vert="horz" wrap="square" lIns="0" tIns="0" rIns="0" bIns="0" rtlCol="0" anchor="ctr"/>
          <a:lstStyle/>
          <a:p>
            <a:pPr marL="0" indent="0">
              <a:lnSpc>
                <a:spcPts val="1688"/>
              </a:lnSpc>
              <a:buNone/>
            </a:pPr>
            <a:r>
              <a:rPr lang="en-US" sz="1125" dirty="0">
                <a:solidFill>
                  <a:srgbClr val="4B5563"/>
                </a:solidFill>
                <a:latin typeface="Open Sans" pitchFamily="34" charset="0"/>
                <a:ea typeface="Open Sans" pitchFamily="34" charset="-122"/>
                <a:cs typeface="Open Sans" pitchFamily="34" charset="-120"/>
              </a:rPr>
              <a:t>Forearm pronated, elbow fully extended.</a:t>
            </a:r>
            <a:endParaRPr lang="en-US" sz="1125" dirty="0"/>
          </a:p>
        </p:txBody>
      </p:sp>
      <p:sp>
        <p:nvSpPr>
          <p:cNvPr id="45" name="SK-6-text-44"/>
          <p:cNvSpPr/>
          <p:nvPr/>
        </p:nvSpPr>
        <p:spPr>
          <a:xfrm>
            <a:off x="6438900" y="3584228"/>
            <a:ext cx="5753100" cy="214313"/>
          </a:xfrm>
          <a:prstGeom prst="rect">
            <a:avLst/>
          </a:prstGeom>
          <a:noFill/>
          <a:ln/>
        </p:spPr>
        <p:txBody>
          <a:bodyPr vert="horz" wrap="square" lIns="0" tIns="0" rIns="0" bIns="0" rtlCol="0" anchor="ctr"/>
          <a:lstStyle/>
          <a:p>
            <a:pPr marL="0" indent="0">
              <a:lnSpc>
                <a:spcPts val="1688"/>
              </a:lnSpc>
              <a:buNone/>
            </a:pPr>
            <a:r>
              <a:rPr lang="en-US" sz="1125" b="1" dirty="0">
                <a:solidFill>
                  <a:srgbClr val="2C3E50"/>
                </a:solidFill>
                <a:latin typeface="Open Sans" pitchFamily="34" charset="0"/>
                <a:ea typeface="Open Sans" pitchFamily="34" charset="-122"/>
                <a:cs typeface="Open Sans" pitchFamily="34" charset="-120"/>
              </a:rPr>
              <a:t>Pain at medial epicondyle = Golfer’s Elbow</a:t>
            </a:r>
            <a:endParaRPr lang="en-US" sz="1125" dirty="0"/>
          </a:p>
        </p:txBody>
      </p:sp>
      <p:sp>
        <p:nvSpPr>
          <p:cNvPr id="46" name="SK-6-text-45"/>
          <p:cNvSpPr/>
          <p:nvPr/>
        </p:nvSpPr>
        <p:spPr>
          <a:xfrm>
            <a:off x="6724650" y="4141440"/>
            <a:ext cx="4857750" cy="428625"/>
          </a:xfrm>
          <a:prstGeom prst="rect">
            <a:avLst/>
          </a:prstGeom>
          <a:noFill/>
          <a:ln/>
        </p:spPr>
        <p:txBody>
          <a:bodyPr vert="horz" wrap="square" lIns="0" tIns="0" rIns="0" bIns="0" rtlCol="0" anchor="ctr"/>
          <a:lstStyle/>
          <a:p>
            <a:pPr marL="0" indent="0">
              <a:lnSpc>
                <a:spcPts val="1688"/>
              </a:lnSpc>
              <a:buNone/>
            </a:pPr>
            <a:r>
              <a:rPr lang="en-US" sz="1125" b="1" dirty="0">
                <a:solidFill>
                  <a:srgbClr val="7B1FA2"/>
                </a:solidFill>
                <a:latin typeface="Open Sans" pitchFamily="34" charset="0"/>
                <a:ea typeface="Open Sans" pitchFamily="34" charset="-122"/>
                <a:cs typeface="Open Sans" pitchFamily="34" charset="-120"/>
              </a:rPr>
              <a:t>AKT PEARL: Resisted wrist extension with elbow in full extension is the "gold-standard" clinical test for lateral elbow tendinopathy.</a:t>
            </a:r>
            <a:endParaRPr lang="en-US" sz="1125" dirty="0"/>
          </a:p>
        </p:txBody>
      </p:sp>
      <p:sp>
        <p:nvSpPr>
          <p:cNvPr id="47" name="SK-6-text-46"/>
          <p:cNvSpPr/>
          <p:nvPr/>
        </p:nvSpPr>
        <p:spPr>
          <a:xfrm>
            <a:off x="6724650" y="4912965"/>
            <a:ext cx="4857750" cy="428625"/>
          </a:xfrm>
          <a:prstGeom prst="rect">
            <a:avLst/>
          </a:prstGeom>
          <a:noFill/>
          <a:ln/>
        </p:spPr>
        <p:txBody>
          <a:bodyPr vert="horz" wrap="square" lIns="0" tIns="0" rIns="0" bIns="0" rtlCol="0" anchor="ctr"/>
          <a:lstStyle/>
          <a:p>
            <a:pPr marL="0" indent="0">
              <a:lnSpc>
                <a:spcPts val="1688"/>
              </a:lnSpc>
              <a:buNone/>
            </a:pPr>
            <a:r>
              <a:rPr lang="en-US" sz="1125" b="1" dirty="0">
                <a:solidFill>
                  <a:srgbClr val="008080"/>
                </a:solidFill>
                <a:latin typeface="Open Sans" pitchFamily="34" charset="0"/>
                <a:ea typeface="Open Sans" pitchFamily="34" charset="-122"/>
                <a:cs typeface="Open Sans" pitchFamily="34" charset="-120"/>
              </a:rPr>
              <a:t>SCA TIP: Use the instruction "Don't let me move you" rather than directional commands. It is clearer and minimizes patient confusion.</a:t>
            </a:r>
            <a:endParaRPr lang="en-US" sz="1125" dirty="0"/>
          </a:p>
        </p:txBody>
      </p:sp>
      <p:sp>
        <p:nvSpPr>
          <p:cNvPr id="48" name="SK-6-text-47"/>
          <p:cNvSpPr/>
          <p:nvPr/>
        </p:nvSpPr>
        <p:spPr>
          <a:xfrm>
            <a:off x="381000" y="6305550"/>
            <a:ext cx="2956560" cy="171450"/>
          </a:xfrm>
          <a:prstGeom prst="rect">
            <a:avLst/>
          </a:prstGeom>
          <a:noFill/>
          <a:ln/>
        </p:spPr>
        <p:txBody>
          <a:bodyPr vert="horz" wrap="square" lIns="0" tIns="0" rIns="0" bIns="0" rtlCol="0" anchor="ctr"/>
          <a:lstStyle/>
          <a:p>
            <a:pPr marL="0" indent="0">
              <a:lnSpc>
                <a:spcPts val="1350"/>
              </a:lnSpc>
              <a:buNone/>
            </a:pPr>
            <a:r>
              <a:rPr lang="en-US" sz="900" b="1" u="sng" dirty="0">
                <a:solidFill>
                  <a:srgbClr val="6B7280"/>
                </a:solidFill>
                <a:latin typeface="Open Sans" pitchFamily="34" charset="0"/>
                <a:ea typeface="Open Sans" pitchFamily="34" charset="-122"/>
                <a:cs typeface="Open Sans" pitchFamily="34" charset="-120"/>
                <a:hlinkClick r:id="rId17" tooltip="https://www.bradfordvts.co.uk/">
                  <a:extLst>
                    <a:ext uri="{A12FA001-AC4F-418D-AE19-62706E023703}">
                      <ahyp:hlinkClr xmlns:ahyp="http://schemas.microsoft.com/office/drawing/2018/hyperlinkcolor" val="tx"/>
                    </a:ext>
                  </a:extLst>
                </a:hlinkClick>
              </a:rPr>
              <a:t>www.bradfordvts.co.uk</a:t>
            </a:r>
            <a:endParaRPr lang="en-US" sz="900" dirty="0"/>
          </a:p>
        </p:txBody>
      </p:sp>
      <p:sp>
        <p:nvSpPr>
          <p:cNvPr id="49" name="SK-6-text-47-link-hitbox-1">
            <a:hlinkClick r:id="rId17" tooltip="https://www.bradfordvts.co.uk/"/>
          </p:cNvPr>
          <p:cNvSpPr/>
          <p:nvPr/>
        </p:nvSpPr>
        <p:spPr>
          <a:xfrm>
            <a:off x="381000" y="6305550"/>
            <a:ext cx="2956560" cy="161925"/>
          </a:xfrm>
          <a:prstGeom prst="rect">
            <a:avLst/>
          </a:prstGeom>
          <a:solidFill>
            <a:srgbClr val="FFFFFF">
              <a:alpha val="0"/>
            </a:srgbClr>
          </a:solidFill>
          <a:ln w="12700">
            <a:solidFill>
              <a:srgbClr val="333333">
                <a:alpha val="0"/>
              </a:srgbClr>
            </a:solidFill>
            <a:prstDash val="solid"/>
          </a:ln>
        </p:spPr>
        <p:txBody>
          <a:bodyPr/>
          <a:lstStyle/>
          <a:p>
            <a:endParaRPr lang="en-GB"/>
          </a:p>
        </p:txBody>
      </p:sp>
      <p:sp>
        <p:nvSpPr>
          <p:cNvPr id="50" name="SK-6-text-48"/>
          <p:cNvSpPr/>
          <p:nvPr/>
        </p:nvSpPr>
        <p:spPr>
          <a:xfrm>
            <a:off x="10820400" y="6305550"/>
            <a:ext cx="1371600" cy="171450"/>
          </a:xfrm>
          <a:prstGeom prst="rect">
            <a:avLst/>
          </a:prstGeom>
          <a:noFill/>
          <a:ln/>
        </p:spPr>
        <p:txBody>
          <a:bodyPr vert="horz" wrap="square" lIns="0" tIns="0" rIns="0" bIns="0" rtlCol="0" anchor="ctr"/>
          <a:lstStyle/>
          <a:p>
            <a:pPr marL="0" indent="0">
              <a:lnSpc>
                <a:spcPts val="1350"/>
              </a:lnSpc>
              <a:buNone/>
            </a:pPr>
            <a:r>
              <a:rPr lang="en-US" sz="900" dirty="0">
                <a:solidFill>
                  <a:srgbClr val="6B7280"/>
                </a:solidFill>
                <a:latin typeface="Open Sans" pitchFamily="34" charset="0"/>
                <a:ea typeface="Open Sans" pitchFamily="34" charset="-122"/>
                <a:cs typeface="Open Sans" pitchFamily="34" charset="-120"/>
              </a:rPr>
              <a:t>June 2026 • Page 6</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7">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7-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7-img-2" descr="preencoded.png"/>
          <p:cNvPicPr>
            <a:picLocks noChangeAspect="1"/>
          </p:cNvPicPr>
          <p:nvPr/>
        </p:nvPicPr>
        <p:blipFill>
          <a:blip r:embed="rId4"/>
          <a:stretch>
            <a:fillRect/>
          </a:stretch>
        </p:blipFill>
        <p:spPr>
          <a:xfrm>
            <a:off x="0" y="0"/>
            <a:ext cx="12192000" cy="6858000"/>
          </a:xfrm>
          <a:prstGeom prst="rect">
            <a:avLst/>
          </a:prstGeom>
        </p:spPr>
      </p:pic>
      <p:pic>
        <p:nvPicPr>
          <p:cNvPr id="4" name="SK-7-img-3" descr="preencoded.png"/>
          <p:cNvPicPr>
            <a:picLocks noChangeAspect="1"/>
          </p:cNvPicPr>
          <p:nvPr/>
        </p:nvPicPr>
        <p:blipFill>
          <a:blip r:embed="rId5"/>
          <a:stretch>
            <a:fillRect/>
          </a:stretch>
        </p:blipFill>
        <p:spPr>
          <a:xfrm>
            <a:off x="381000" y="381000"/>
            <a:ext cx="11430000" cy="626715"/>
          </a:xfrm>
          <a:prstGeom prst="rect">
            <a:avLst/>
          </a:prstGeom>
        </p:spPr>
      </p:pic>
      <p:pic>
        <p:nvPicPr>
          <p:cNvPr id="5" name="SK-7-img-4" descr="preencoded.png"/>
          <p:cNvPicPr>
            <a:picLocks noChangeAspect="1"/>
          </p:cNvPicPr>
          <p:nvPr/>
        </p:nvPicPr>
        <p:blipFill>
          <a:blip r:embed="rId6"/>
          <a:stretch>
            <a:fillRect/>
          </a:stretch>
        </p:blipFill>
        <p:spPr>
          <a:xfrm>
            <a:off x="381000" y="1236315"/>
            <a:ext cx="3657600" cy="3983385"/>
          </a:xfrm>
          <a:prstGeom prst="rect">
            <a:avLst/>
          </a:prstGeom>
        </p:spPr>
      </p:pic>
      <p:pic>
        <p:nvPicPr>
          <p:cNvPr id="6" name="SK-7-img-5" descr="preencoded.png"/>
          <p:cNvPicPr>
            <a:picLocks noChangeAspect="1"/>
          </p:cNvPicPr>
          <p:nvPr/>
        </p:nvPicPr>
        <p:blipFill>
          <a:blip r:embed="rId7"/>
          <a:stretch>
            <a:fillRect/>
          </a:stretch>
        </p:blipFill>
        <p:spPr>
          <a:xfrm>
            <a:off x="571500" y="1426815"/>
            <a:ext cx="3276600" cy="428625"/>
          </a:xfrm>
          <a:prstGeom prst="rect">
            <a:avLst/>
          </a:prstGeom>
        </p:spPr>
      </p:pic>
      <p:pic>
        <p:nvPicPr>
          <p:cNvPr id="7" name="SK-7-img-6" descr="preencoded.png"/>
          <p:cNvPicPr>
            <a:picLocks noChangeAspect="1"/>
          </p:cNvPicPr>
          <p:nvPr/>
        </p:nvPicPr>
        <p:blipFill>
          <a:blip r:embed="rId8"/>
          <a:stretch>
            <a:fillRect/>
          </a:stretch>
        </p:blipFill>
        <p:spPr>
          <a:xfrm>
            <a:off x="571500" y="1469678"/>
            <a:ext cx="285750" cy="228600"/>
          </a:xfrm>
          <a:prstGeom prst="rect">
            <a:avLst/>
          </a:prstGeom>
        </p:spPr>
      </p:pic>
      <p:pic>
        <p:nvPicPr>
          <p:cNvPr id="8" name="SK-7-img-7" descr="preencoded.png"/>
          <p:cNvPicPr>
            <a:picLocks noChangeAspect="1"/>
          </p:cNvPicPr>
          <p:nvPr/>
        </p:nvPicPr>
        <p:blipFill>
          <a:blip r:embed="rId9"/>
          <a:stretch>
            <a:fillRect/>
          </a:stretch>
        </p:blipFill>
        <p:spPr>
          <a:xfrm>
            <a:off x="571500" y="2284065"/>
            <a:ext cx="202406" cy="161925"/>
          </a:xfrm>
          <a:prstGeom prst="rect">
            <a:avLst/>
          </a:prstGeom>
        </p:spPr>
      </p:pic>
      <p:pic>
        <p:nvPicPr>
          <p:cNvPr id="9" name="SK-7-img-8" descr="preencoded.png"/>
          <p:cNvPicPr>
            <a:picLocks noChangeAspect="1"/>
          </p:cNvPicPr>
          <p:nvPr/>
        </p:nvPicPr>
        <p:blipFill>
          <a:blip r:embed="rId10"/>
          <a:stretch>
            <a:fillRect/>
          </a:stretch>
        </p:blipFill>
        <p:spPr>
          <a:xfrm>
            <a:off x="571500" y="2622203"/>
            <a:ext cx="202406" cy="161925"/>
          </a:xfrm>
          <a:prstGeom prst="rect">
            <a:avLst/>
          </a:prstGeom>
        </p:spPr>
      </p:pic>
      <p:pic>
        <p:nvPicPr>
          <p:cNvPr id="10" name="SK-7-img-9" descr="preencoded.png"/>
          <p:cNvPicPr>
            <a:picLocks noChangeAspect="1"/>
          </p:cNvPicPr>
          <p:nvPr/>
        </p:nvPicPr>
        <p:blipFill>
          <a:blip r:embed="rId9"/>
          <a:stretch>
            <a:fillRect/>
          </a:stretch>
        </p:blipFill>
        <p:spPr>
          <a:xfrm>
            <a:off x="571500" y="2960340"/>
            <a:ext cx="202406" cy="161925"/>
          </a:xfrm>
          <a:prstGeom prst="rect">
            <a:avLst/>
          </a:prstGeom>
        </p:spPr>
      </p:pic>
      <p:pic>
        <p:nvPicPr>
          <p:cNvPr id="11" name="SK-7-img-10" descr="preencoded.png"/>
          <p:cNvPicPr>
            <a:picLocks noChangeAspect="1"/>
          </p:cNvPicPr>
          <p:nvPr/>
        </p:nvPicPr>
        <p:blipFill>
          <a:blip r:embed="rId11"/>
          <a:stretch>
            <a:fillRect/>
          </a:stretch>
        </p:blipFill>
        <p:spPr>
          <a:xfrm>
            <a:off x="571500" y="3727103"/>
            <a:ext cx="3276600" cy="657225"/>
          </a:xfrm>
          <a:prstGeom prst="rect">
            <a:avLst/>
          </a:prstGeom>
        </p:spPr>
      </p:pic>
      <p:pic>
        <p:nvPicPr>
          <p:cNvPr id="12" name="SK-7-img-11" descr="preencoded.png"/>
          <p:cNvPicPr>
            <a:picLocks noChangeAspect="1"/>
          </p:cNvPicPr>
          <p:nvPr/>
        </p:nvPicPr>
        <p:blipFill>
          <a:blip r:embed="rId12"/>
          <a:stretch>
            <a:fillRect/>
          </a:stretch>
        </p:blipFill>
        <p:spPr>
          <a:xfrm>
            <a:off x="4267200" y="1236315"/>
            <a:ext cx="3657600" cy="3983385"/>
          </a:xfrm>
          <a:prstGeom prst="rect">
            <a:avLst/>
          </a:prstGeom>
        </p:spPr>
      </p:pic>
      <p:pic>
        <p:nvPicPr>
          <p:cNvPr id="13" name="SK-7-img-12" descr="preencoded.png"/>
          <p:cNvPicPr>
            <a:picLocks noChangeAspect="1"/>
          </p:cNvPicPr>
          <p:nvPr/>
        </p:nvPicPr>
        <p:blipFill>
          <a:blip r:embed="rId13"/>
          <a:stretch>
            <a:fillRect/>
          </a:stretch>
        </p:blipFill>
        <p:spPr>
          <a:xfrm>
            <a:off x="4457700" y="1426815"/>
            <a:ext cx="3276600" cy="428625"/>
          </a:xfrm>
          <a:prstGeom prst="rect">
            <a:avLst/>
          </a:prstGeom>
        </p:spPr>
      </p:pic>
      <p:pic>
        <p:nvPicPr>
          <p:cNvPr id="14" name="SK-7-img-13" descr="preencoded.png"/>
          <p:cNvPicPr>
            <a:picLocks noChangeAspect="1"/>
          </p:cNvPicPr>
          <p:nvPr/>
        </p:nvPicPr>
        <p:blipFill>
          <a:blip r:embed="rId14"/>
          <a:stretch>
            <a:fillRect/>
          </a:stretch>
        </p:blipFill>
        <p:spPr>
          <a:xfrm>
            <a:off x="4457700" y="1469678"/>
            <a:ext cx="285750" cy="228600"/>
          </a:xfrm>
          <a:prstGeom prst="rect">
            <a:avLst/>
          </a:prstGeom>
        </p:spPr>
      </p:pic>
      <p:pic>
        <p:nvPicPr>
          <p:cNvPr id="15" name="SK-7-img-14" descr="preencoded.png"/>
          <p:cNvPicPr>
            <a:picLocks noChangeAspect="1"/>
          </p:cNvPicPr>
          <p:nvPr/>
        </p:nvPicPr>
        <p:blipFill>
          <a:blip r:embed="rId9"/>
          <a:stretch>
            <a:fillRect/>
          </a:stretch>
        </p:blipFill>
        <p:spPr>
          <a:xfrm>
            <a:off x="4457700" y="2284065"/>
            <a:ext cx="202406" cy="161925"/>
          </a:xfrm>
          <a:prstGeom prst="rect">
            <a:avLst/>
          </a:prstGeom>
        </p:spPr>
      </p:pic>
      <p:pic>
        <p:nvPicPr>
          <p:cNvPr id="16" name="SK-7-img-15" descr="preencoded.png"/>
          <p:cNvPicPr>
            <a:picLocks noChangeAspect="1"/>
          </p:cNvPicPr>
          <p:nvPr/>
        </p:nvPicPr>
        <p:blipFill>
          <a:blip r:embed="rId10"/>
          <a:stretch>
            <a:fillRect/>
          </a:stretch>
        </p:blipFill>
        <p:spPr>
          <a:xfrm>
            <a:off x="4457700" y="2622203"/>
            <a:ext cx="202406" cy="161925"/>
          </a:xfrm>
          <a:prstGeom prst="rect">
            <a:avLst/>
          </a:prstGeom>
        </p:spPr>
      </p:pic>
      <p:pic>
        <p:nvPicPr>
          <p:cNvPr id="17" name="SK-7-img-16" descr="preencoded.png"/>
          <p:cNvPicPr>
            <a:picLocks noChangeAspect="1"/>
          </p:cNvPicPr>
          <p:nvPr/>
        </p:nvPicPr>
        <p:blipFill>
          <a:blip r:embed="rId9"/>
          <a:stretch>
            <a:fillRect/>
          </a:stretch>
        </p:blipFill>
        <p:spPr>
          <a:xfrm>
            <a:off x="4457700" y="2960340"/>
            <a:ext cx="202406" cy="161925"/>
          </a:xfrm>
          <a:prstGeom prst="rect">
            <a:avLst/>
          </a:prstGeom>
        </p:spPr>
      </p:pic>
      <p:pic>
        <p:nvPicPr>
          <p:cNvPr id="18" name="SK-7-img-17" descr="preencoded.png"/>
          <p:cNvPicPr>
            <a:picLocks noChangeAspect="1"/>
          </p:cNvPicPr>
          <p:nvPr/>
        </p:nvPicPr>
        <p:blipFill>
          <a:blip r:embed="rId15"/>
          <a:stretch>
            <a:fillRect/>
          </a:stretch>
        </p:blipFill>
        <p:spPr>
          <a:xfrm>
            <a:off x="4457700" y="3727103"/>
            <a:ext cx="3276600" cy="657225"/>
          </a:xfrm>
          <a:prstGeom prst="rect">
            <a:avLst/>
          </a:prstGeom>
        </p:spPr>
      </p:pic>
      <p:pic>
        <p:nvPicPr>
          <p:cNvPr id="19" name="SK-7-img-18" descr="preencoded.png"/>
          <p:cNvPicPr>
            <a:picLocks noChangeAspect="1"/>
          </p:cNvPicPr>
          <p:nvPr/>
        </p:nvPicPr>
        <p:blipFill>
          <a:blip r:embed="rId16"/>
          <a:stretch>
            <a:fillRect/>
          </a:stretch>
        </p:blipFill>
        <p:spPr>
          <a:xfrm>
            <a:off x="8153400" y="1236315"/>
            <a:ext cx="3657600" cy="3983385"/>
          </a:xfrm>
          <a:prstGeom prst="rect">
            <a:avLst/>
          </a:prstGeom>
        </p:spPr>
      </p:pic>
      <p:pic>
        <p:nvPicPr>
          <p:cNvPr id="20" name="SK-7-img-19" descr="preencoded.png"/>
          <p:cNvPicPr>
            <a:picLocks noChangeAspect="1"/>
          </p:cNvPicPr>
          <p:nvPr/>
        </p:nvPicPr>
        <p:blipFill>
          <a:blip r:embed="rId17"/>
          <a:stretch>
            <a:fillRect/>
          </a:stretch>
        </p:blipFill>
        <p:spPr>
          <a:xfrm>
            <a:off x="8343900" y="1426815"/>
            <a:ext cx="3276600" cy="428625"/>
          </a:xfrm>
          <a:prstGeom prst="rect">
            <a:avLst/>
          </a:prstGeom>
        </p:spPr>
      </p:pic>
      <p:pic>
        <p:nvPicPr>
          <p:cNvPr id="21" name="SK-7-img-20" descr="preencoded.png"/>
          <p:cNvPicPr>
            <a:picLocks noChangeAspect="1"/>
          </p:cNvPicPr>
          <p:nvPr/>
        </p:nvPicPr>
        <p:blipFill>
          <a:blip r:embed="rId18"/>
          <a:stretch>
            <a:fillRect/>
          </a:stretch>
        </p:blipFill>
        <p:spPr>
          <a:xfrm>
            <a:off x="8343900" y="1469678"/>
            <a:ext cx="285750" cy="228600"/>
          </a:xfrm>
          <a:prstGeom prst="rect">
            <a:avLst/>
          </a:prstGeom>
        </p:spPr>
      </p:pic>
      <p:pic>
        <p:nvPicPr>
          <p:cNvPr id="22" name="SK-7-img-21" descr="preencoded.png"/>
          <p:cNvPicPr>
            <a:picLocks noChangeAspect="1"/>
          </p:cNvPicPr>
          <p:nvPr/>
        </p:nvPicPr>
        <p:blipFill>
          <a:blip r:embed="rId9"/>
          <a:stretch>
            <a:fillRect/>
          </a:stretch>
        </p:blipFill>
        <p:spPr>
          <a:xfrm>
            <a:off x="8343900" y="2284065"/>
            <a:ext cx="202406" cy="161925"/>
          </a:xfrm>
          <a:prstGeom prst="rect">
            <a:avLst/>
          </a:prstGeom>
        </p:spPr>
      </p:pic>
      <p:pic>
        <p:nvPicPr>
          <p:cNvPr id="23" name="SK-7-img-22" descr="preencoded.png"/>
          <p:cNvPicPr>
            <a:picLocks noChangeAspect="1"/>
          </p:cNvPicPr>
          <p:nvPr/>
        </p:nvPicPr>
        <p:blipFill>
          <a:blip r:embed="rId10"/>
          <a:stretch>
            <a:fillRect/>
          </a:stretch>
        </p:blipFill>
        <p:spPr>
          <a:xfrm>
            <a:off x="8343900" y="2622203"/>
            <a:ext cx="202406" cy="161925"/>
          </a:xfrm>
          <a:prstGeom prst="rect">
            <a:avLst/>
          </a:prstGeom>
        </p:spPr>
      </p:pic>
      <p:pic>
        <p:nvPicPr>
          <p:cNvPr id="24" name="SK-7-img-23" descr="preencoded.png"/>
          <p:cNvPicPr>
            <a:picLocks noChangeAspect="1"/>
          </p:cNvPicPr>
          <p:nvPr/>
        </p:nvPicPr>
        <p:blipFill>
          <a:blip r:embed="rId9"/>
          <a:stretch>
            <a:fillRect/>
          </a:stretch>
        </p:blipFill>
        <p:spPr>
          <a:xfrm>
            <a:off x="8343900" y="2960340"/>
            <a:ext cx="202406" cy="161925"/>
          </a:xfrm>
          <a:prstGeom prst="rect">
            <a:avLst/>
          </a:prstGeom>
        </p:spPr>
      </p:pic>
      <p:pic>
        <p:nvPicPr>
          <p:cNvPr id="25" name="SK-7-img-24" descr="preencoded.png"/>
          <p:cNvPicPr>
            <a:picLocks noChangeAspect="1"/>
          </p:cNvPicPr>
          <p:nvPr/>
        </p:nvPicPr>
        <p:blipFill>
          <a:blip r:embed="rId19"/>
          <a:stretch>
            <a:fillRect/>
          </a:stretch>
        </p:blipFill>
        <p:spPr>
          <a:xfrm>
            <a:off x="8343900" y="3727103"/>
            <a:ext cx="3276600" cy="657225"/>
          </a:xfrm>
          <a:prstGeom prst="rect">
            <a:avLst/>
          </a:prstGeom>
        </p:spPr>
      </p:pic>
      <p:pic>
        <p:nvPicPr>
          <p:cNvPr id="26" name="SK-7-img-25" descr="preencoded.png"/>
          <p:cNvPicPr>
            <a:picLocks noChangeAspect="1"/>
          </p:cNvPicPr>
          <p:nvPr/>
        </p:nvPicPr>
        <p:blipFill>
          <a:blip r:embed="rId20"/>
          <a:stretch>
            <a:fillRect/>
          </a:stretch>
        </p:blipFill>
        <p:spPr>
          <a:xfrm>
            <a:off x="381000" y="5410200"/>
            <a:ext cx="5619750" cy="685800"/>
          </a:xfrm>
          <a:prstGeom prst="rect">
            <a:avLst/>
          </a:prstGeom>
        </p:spPr>
      </p:pic>
      <p:pic>
        <p:nvPicPr>
          <p:cNvPr id="27" name="SK-7-img-26" descr="preencoded.png"/>
          <p:cNvPicPr>
            <a:picLocks noChangeAspect="1"/>
          </p:cNvPicPr>
          <p:nvPr/>
        </p:nvPicPr>
        <p:blipFill>
          <a:blip r:embed="rId21"/>
          <a:stretch>
            <a:fillRect/>
          </a:stretch>
        </p:blipFill>
        <p:spPr>
          <a:xfrm>
            <a:off x="571500" y="5614988"/>
            <a:ext cx="409575" cy="276225"/>
          </a:xfrm>
          <a:prstGeom prst="rect">
            <a:avLst/>
          </a:prstGeom>
        </p:spPr>
      </p:pic>
      <p:pic>
        <p:nvPicPr>
          <p:cNvPr id="28" name="SK-7-img-27" descr="preencoded.png"/>
          <p:cNvPicPr>
            <a:picLocks noChangeAspect="1"/>
          </p:cNvPicPr>
          <p:nvPr/>
        </p:nvPicPr>
        <p:blipFill>
          <a:blip r:embed="rId22"/>
          <a:stretch>
            <a:fillRect/>
          </a:stretch>
        </p:blipFill>
        <p:spPr>
          <a:xfrm>
            <a:off x="6191250" y="5410200"/>
            <a:ext cx="5619750" cy="685800"/>
          </a:xfrm>
          <a:prstGeom prst="rect">
            <a:avLst/>
          </a:prstGeom>
        </p:spPr>
      </p:pic>
      <p:pic>
        <p:nvPicPr>
          <p:cNvPr id="29" name="SK-7-img-28" descr="preencoded.png"/>
          <p:cNvPicPr>
            <a:picLocks noChangeAspect="1"/>
          </p:cNvPicPr>
          <p:nvPr/>
        </p:nvPicPr>
        <p:blipFill>
          <a:blip r:embed="rId23"/>
          <a:stretch>
            <a:fillRect/>
          </a:stretch>
        </p:blipFill>
        <p:spPr>
          <a:xfrm>
            <a:off x="6381750" y="5614988"/>
            <a:ext cx="419100" cy="276225"/>
          </a:xfrm>
          <a:prstGeom prst="rect">
            <a:avLst/>
          </a:prstGeom>
        </p:spPr>
      </p:pic>
      <p:pic>
        <p:nvPicPr>
          <p:cNvPr id="30" name="SK-7-img-29" descr="preencoded.png"/>
          <p:cNvPicPr>
            <a:picLocks noChangeAspect="1"/>
          </p:cNvPicPr>
          <p:nvPr/>
        </p:nvPicPr>
        <p:blipFill>
          <a:blip r:embed="rId24"/>
          <a:stretch>
            <a:fillRect/>
          </a:stretch>
        </p:blipFill>
        <p:spPr>
          <a:xfrm>
            <a:off x="381000" y="6191250"/>
            <a:ext cx="11430000" cy="285750"/>
          </a:xfrm>
          <a:prstGeom prst="rect">
            <a:avLst/>
          </a:prstGeom>
        </p:spPr>
      </p:pic>
      <p:sp>
        <p:nvSpPr>
          <p:cNvPr id="31" name="SK-7-text-30"/>
          <p:cNvSpPr/>
          <p:nvPr/>
        </p:nvSpPr>
        <p:spPr>
          <a:xfrm>
            <a:off x="533400" y="381000"/>
            <a:ext cx="11658600" cy="388590"/>
          </a:xfrm>
          <a:prstGeom prst="rect">
            <a:avLst/>
          </a:prstGeom>
          <a:noFill/>
          <a:ln/>
        </p:spPr>
        <p:txBody>
          <a:bodyPr vert="horz" wrap="square" lIns="0" tIns="0" rIns="0" bIns="0" rtlCol="0" anchor="ctr"/>
          <a:lstStyle/>
          <a:p>
            <a:pPr marL="0" indent="0">
              <a:lnSpc>
                <a:spcPts val="3060"/>
              </a:lnSpc>
              <a:buNone/>
            </a:pPr>
            <a:r>
              <a:rPr lang="en-US" sz="2550" b="1" kern="0" spc="-30" dirty="0">
                <a:solidFill>
                  <a:srgbClr val="1A1A1A"/>
                </a:solidFill>
                <a:latin typeface="Arimo" pitchFamily="34" charset="0"/>
                <a:ea typeface="Arimo" pitchFamily="34" charset="-122"/>
                <a:cs typeface="Arimo" pitchFamily="34" charset="-120"/>
              </a:rPr>
              <a:t>UPPER LIMB NEURAL TENSION TESTS</a:t>
            </a:r>
            <a:endParaRPr lang="en-US" sz="2550" dirty="0"/>
          </a:p>
        </p:txBody>
      </p:sp>
      <p:sp>
        <p:nvSpPr>
          <p:cNvPr id="32" name="SK-7-text-31"/>
          <p:cNvSpPr/>
          <p:nvPr/>
        </p:nvSpPr>
        <p:spPr>
          <a:xfrm>
            <a:off x="533400" y="807690"/>
            <a:ext cx="11353800" cy="200025"/>
          </a:xfrm>
          <a:prstGeom prst="rect">
            <a:avLst/>
          </a:prstGeom>
          <a:noFill/>
          <a:ln/>
        </p:spPr>
        <p:txBody>
          <a:bodyPr vert="horz" wrap="square" lIns="0" tIns="0" rIns="0" bIns="0" rtlCol="0" anchor="ctr"/>
          <a:lstStyle/>
          <a:p>
            <a:pPr marL="0" indent="0">
              <a:lnSpc>
                <a:spcPts val="1575"/>
              </a:lnSpc>
              <a:buNone/>
            </a:pPr>
            <a:r>
              <a:rPr lang="en-US" sz="1050" b="1" kern="0" spc="60" dirty="0">
                <a:solidFill>
                  <a:srgbClr val="2C3E50"/>
                </a:solidFill>
                <a:latin typeface="Open Sans" pitchFamily="34" charset="0"/>
                <a:ea typeface="Open Sans" pitchFamily="34" charset="-122"/>
                <a:cs typeface="Open Sans" pitchFamily="34" charset="-120"/>
              </a:rPr>
              <a:t>CLINICAL GUIDANCE &amp; EXAM FOCUS</a:t>
            </a:r>
            <a:endParaRPr lang="en-US" sz="1050" dirty="0"/>
          </a:p>
        </p:txBody>
      </p:sp>
      <p:sp>
        <p:nvSpPr>
          <p:cNvPr id="33" name="SK-7-text-32"/>
          <p:cNvSpPr/>
          <p:nvPr/>
        </p:nvSpPr>
        <p:spPr>
          <a:xfrm>
            <a:off x="971550" y="1426815"/>
            <a:ext cx="3122295" cy="314325"/>
          </a:xfrm>
          <a:prstGeom prst="rect">
            <a:avLst/>
          </a:prstGeom>
          <a:noFill/>
          <a:ln/>
        </p:spPr>
        <p:txBody>
          <a:bodyPr vert="horz" wrap="square" lIns="0" tIns="0" rIns="0" bIns="0" rtlCol="0" anchor="ctr"/>
          <a:lstStyle/>
          <a:p>
            <a:pPr marL="0" indent="0">
              <a:lnSpc>
                <a:spcPts val="2475"/>
              </a:lnSpc>
              <a:buNone/>
            </a:pPr>
            <a:r>
              <a:rPr lang="en-US" sz="1650" b="1" dirty="0">
                <a:solidFill>
                  <a:srgbClr val="2C3E50"/>
                </a:solidFill>
                <a:latin typeface="Arimo" pitchFamily="34" charset="0"/>
                <a:ea typeface="Arimo" pitchFamily="34" charset="-122"/>
                <a:cs typeface="Arimo" pitchFamily="34" charset="-120"/>
              </a:rPr>
              <a:t>Median Nerve</a:t>
            </a:r>
            <a:endParaRPr lang="en-US" sz="1650" dirty="0"/>
          </a:p>
        </p:txBody>
      </p:sp>
      <p:sp>
        <p:nvSpPr>
          <p:cNvPr id="34" name="SK-7-text-33"/>
          <p:cNvSpPr/>
          <p:nvPr/>
        </p:nvSpPr>
        <p:spPr>
          <a:xfrm>
            <a:off x="571500" y="2007840"/>
            <a:ext cx="3352800" cy="200025"/>
          </a:xfrm>
          <a:prstGeom prst="rect">
            <a:avLst/>
          </a:prstGeom>
          <a:noFill/>
          <a:ln/>
        </p:spPr>
        <p:txBody>
          <a:bodyPr vert="horz" wrap="square" lIns="0" tIns="0" rIns="0" bIns="0" rtlCol="0" anchor="ctr"/>
          <a:lstStyle/>
          <a:p>
            <a:pPr marL="0" indent="0">
              <a:lnSpc>
                <a:spcPts val="1575"/>
              </a:lnSpc>
              <a:buNone/>
            </a:pPr>
            <a:r>
              <a:rPr lang="en-US" sz="1050" b="1" dirty="0">
                <a:solidFill>
                  <a:srgbClr val="6B7280"/>
                </a:solidFill>
                <a:latin typeface="Open Sans" pitchFamily="34" charset="0"/>
                <a:ea typeface="Open Sans" pitchFamily="34" charset="-122"/>
                <a:cs typeface="Open Sans" pitchFamily="34" charset="-120"/>
              </a:rPr>
              <a:t>TECHNIQUE</a:t>
            </a:r>
            <a:endParaRPr lang="en-US" sz="1050" dirty="0"/>
          </a:p>
        </p:txBody>
      </p:sp>
      <p:sp>
        <p:nvSpPr>
          <p:cNvPr id="35" name="SK-7-text-34"/>
          <p:cNvSpPr/>
          <p:nvPr/>
        </p:nvSpPr>
        <p:spPr>
          <a:xfrm>
            <a:off x="850106" y="2284065"/>
            <a:ext cx="4857750" cy="242888"/>
          </a:xfrm>
          <a:prstGeom prst="rect">
            <a:avLst/>
          </a:prstGeom>
          <a:noFill/>
          <a:ln/>
        </p:spPr>
        <p:txBody>
          <a:bodyPr vert="horz" wrap="square" lIns="0" tIns="0" rIns="0" bIns="0" rtlCol="0" anchor="ctr"/>
          <a:lstStyle/>
          <a:p>
            <a:pPr marL="0" indent="0" algn="l">
              <a:lnSpc>
                <a:spcPts val="1913"/>
              </a:lnSpc>
              <a:buNone/>
            </a:pPr>
            <a:r>
              <a:rPr lang="en-US" sz="1275" dirty="0">
                <a:solidFill>
                  <a:srgbClr val="4B5563"/>
                </a:solidFill>
                <a:latin typeface="Open Sans" pitchFamily="34" charset="0"/>
                <a:ea typeface="Open Sans" pitchFamily="34" charset="-122"/>
                <a:cs typeface="Open Sans" pitchFamily="34" charset="-120"/>
              </a:rPr>
              <a:t>Cock wrist up (extension)</a:t>
            </a:r>
            <a:endParaRPr lang="en-US" sz="1275" dirty="0"/>
          </a:p>
        </p:txBody>
      </p:sp>
      <p:sp>
        <p:nvSpPr>
          <p:cNvPr id="36" name="SK-7-text-35"/>
          <p:cNvSpPr/>
          <p:nvPr/>
        </p:nvSpPr>
        <p:spPr>
          <a:xfrm>
            <a:off x="850106" y="2622203"/>
            <a:ext cx="4922520" cy="242888"/>
          </a:xfrm>
          <a:prstGeom prst="rect">
            <a:avLst/>
          </a:prstGeom>
          <a:noFill/>
          <a:ln/>
        </p:spPr>
        <p:txBody>
          <a:bodyPr vert="horz" wrap="square" lIns="0" tIns="0" rIns="0" bIns="0" rtlCol="0" anchor="ctr"/>
          <a:lstStyle/>
          <a:p>
            <a:pPr marL="0" indent="0" algn="l">
              <a:lnSpc>
                <a:spcPts val="1913"/>
              </a:lnSpc>
              <a:buNone/>
            </a:pPr>
            <a:r>
              <a:rPr lang="en-US" sz="1275" dirty="0">
                <a:solidFill>
                  <a:srgbClr val="4B5563"/>
                </a:solidFill>
                <a:latin typeface="Open Sans" pitchFamily="34" charset="0"/>
                <a:ea typeface="Open Sans" pitchFamily="34" charset="-122"/>
                <a:cs typeface="Open Sans" pitchFamily="34" charset="-120"/>
              </a:rPr>
              <a:t>Abduct arm to 90 degrees</a:t>
            </a:r>
            <a:endParaRPr lang="en-US" sz="1275" dirty="0"/>
          </a:p>
        </p:txBody>
      </p:sp>
      <p:sp>
        <p:nvSpPr>
          <p:cNvPr id="37" name="SK-7-text-36"/>
          <p:cNvSpPr/>
          <p:nvPr/>
        </p:nvSpPr>
        <p:spPr>
          <a:xfrm>
            <a:off x="850106" y="2960340"/>
            <a:ext cx="4469130" cy="242888"/>
          </a:xfrm>
          <a:prstGeom prst="rect">
            <a:avLst/>
          </a:prstGeom>
          <a:noFill/>
          <a:ln/>
        </p:spPr>
        <p:txBody>
          <a:bodyPr vert="horz" wrap="square" lIns="0" tIns="0" rIns="0" bIns="0" rtlCol="0" anchor="ctr"/>
          <a:lstStyle/>
          <a:p>
            <a:pPr marL="0" indent="0" algn="l">
              <a:lnSpc>
                <a:spcPts val="1913"/>
              </a:lnSpc>
              <a:buNone/>
            </a:pPr>
            <a:r>
              <a:rPr lang="en-US" sz="1275" dirty="0">
                <a:solidFill>
                  <a:srgbClr val="4B5563"/>
                </a:solidFill>
                <a:latin typeface="Open Sans" pitchFamily="34" charset="0"/>
                <a:ea typeface="Open Sans" pitchFamily="34" charset="-122"/>
                <a:cs typeface="Open Sans" pitchFamily="34" charset="-120"/>
              </a:rPr>
              <a:t>Elbow in full extension</a:t>
            </a:r>
            <a:endParaRPr lang="en-US" sz="1275" dirty="0"/>
          </a:p>
        </p:txBody>
      </p:sp>
      <p:sp>
        <p:nvSpPr>
          <p:cNvPr id="38" name="SK-7-text-37"/>
          <p:cNvSpPr/>
          <p:nvPr/>
        </p:nvSpPr>
        <p:spPr>
          <a:xfrm>
            <a:off x="571500" y="3450878"/>
            <a:ext cx="3352800" cy="200025"/>
          </a:xfrm>
          <a:prstGeom prst="rect">
            <a:avLst/>
          </a:prstGeom>
          <a:noFill/>
          <a:ln/>
        </p:spPr>
        <p:txBody>
          <a:bodyPr vert="horz" wrap="square" lIns="0" tIns="0" rIns="0" bIns="0" rtlCol="0" anchor="ctr"/>
          <a:lstStyle/>
          <a:p>
            <a:pPr marL="0" indent="0">
              <a:lnSpc>
                <a:spcPts val="1575"/>
              </a:lnSpc>
              <a:buNone/>
            </a:pPr>
            <a:r>
              <a:rPr lang="en-US" sz="1050" b="1" dirty="0">
                <a:solidFill>
                  <a:srgbClr val="6B7280"/>
                </a:solidFill>
                <a:latin typeface="Open Sans" pitchFamily="34" charset="0"/>
                <a:ea typeface="Open Sans" pitchFamily="34" charset="-122"/>
                <a:cs typeface="Open Sans" pitchFamily="34" charset="-120"/>
              </a:rPr>
              <a:t>NEURAL STRESSOR</a:t>
            </a:r>
            <a:endParaRPr lang="en-US" sz="1050" dirty="0"/>
          </a:p>
        </p:txBody>
      </p:sp>
      <p:sp>
        <p:nvSpPr>
          <p:cNvPr id="39" name="SK-7-text-38"/>
          <p:cNvSpPr/>
          <p:nvPr/>
        </p:nvSpPr>
        <p:spPr>
          <a:xfrm>
            <a:off x="685800" y="3727103"/>
            <a:ext cx="3048000" cy="657225"/>
          </a:xfrm>
          <a:prstGeom prst="rect">
            <a:avLst/>
          </a:prstGeom>
          <a:noFill/>
          <a:ln/>
        </p:spPr>
        <p:txBody>
          <a:bodyPr vert="horz" wrap="square" lIns="0" tIns="0" rIns="0" bIns="0" rtlCol="0" anchor="ctr"/>
          <a:lstStyle/>
          <a:p>
            <a:pPr marL="0" indent="0">
              <a:lnSpc>
                <a:spcPts val="1688"/>
              </a:lnSpc>
              <a:buNone/>
            </a:pPr>
            <a:r>
              <a:rPr lang="en-US" sz="1125" dirty="0">
                <a:solidFill>
                  <a:srgbClr val="2C3E50"/>
                </a:solidFill>
                <a:latin typeface="Open Sans" pitchFamily="34" charset="0"/>
                <a:ea typeface="Open Sans" pitchFamily="34" charset="-122"/>
                <a:cs typeface="Open Sans" pitchFamily="34" charset="-120"/>
              </a:rPr>
              <a:t>Laterally flex neck </a:t>
            </a:r>
            <a:r>
              <a:rPr lang="en-US" sz="1125" b="1" dirty="0">
                <a:solidFill>
                  <a:srgbClr val="2C3E50"/>
                </a:solidFill>
                <a:latin typeface="Open Sans" pitchFamily="34" charset="0"/>
                <a:ea typeface="Open Sans" pitchFamily="34" charset="-122"/>
                <a:cs typeface="Open Sans" pitchFamily="34" charset="-120"/>
              </a:rPr>
              <a:t>away</a:t>
            </a:r>
            <a:r>
              <a:rPr lang="en-US" sz="1125" dirty="0">
                <a:solidFill>
                  <a:srgbClr val="2C3E50"/>
                </a:solidFill>
                <a:latin typeface="Open Sans" pitchFamily="34" charset="0"/>
                <a:ea typeface="Open Sans" pitchFamily="34" charset="-122"/>
                <a:cs typeface="Open Sans" pitchFamily="34" charset="-120"/>
              </a:rPr>
              <a:t> from tested side to increase tension.</a:t>
            </a:r>
            <a:endParaRPr lang="en-US" sz="1125" dirty="0"/>
          </a:p>
        </p:txBody>
      </p:sp>
      <p:sp>
        <p:nvSpPr>
          <p:cNvPr id="40" name="SK-7-text-39"/>
          <p:cNvSpPr/>
          <p:nvPr/>
        </p:nvSpPr>
        <p:spPr>
          <a:xfrm>
            <a:off x="4857750" y="1426815"/>
            <a:ext cx="3122295" cy="314325"/>
          </a:xfrm>
          <a:prstGeom prst="rect">
            <a:avLst/>
          </a:prstGeom>
          <a:noFill/>
          <a:ln/>
        </p:spPr>
        <p:txBody>
          <a:bodyPr vert="horz" wrap="square" lIns="0" tIns="0" rIns="0" bIns="0" rtlCol="0" anchor="ctr"/>
          <a:lstStyle/>
          <a:p>
            <a:pPr marL="0" indent="0">
              <a:lnSpc>
                <a:spcPts val="2475"/>
              </a:lnSpc>
              <a:buNone/>
            </a:pPr>
            <a:r>
              <a:rPr lang="en-US" sz="1650" b="1" dirty="0">
                <a:solidFill>
                  <a:srgbClr val="2C3E50"/>
                </a:solidFill>
                <a:latin typeface="Arimo" pitchFamily="34" charset="0"/>
                <a:ea typeface="Arimo" pitchFamily="34" charset="-122"/>
                <a:cs typeface="Arimo" pitchFamily="34" charset="-120"/>
              </a:rPr>
              <a:t>Radial Nerve</a:t>
            </a:r>
            <a:endParaRPr lang="en-US" sz="1650" dirty="0"/>
          </a:p>
        </p:txBody>
      </p:sp>
      <p:sp>
        <p:nvSpPr>
          <p:cNvPr id="41" name="SK-7-text-40"/>
          <p:cNvSpPr/>
          <p:nvPr/>
        </p:nvSpPr>
        <p:spPr>
          <a:xfrm>
            <a:off x="4457700" y="2007840"/>
            <a:ext cx="3352800" cy="200025"/>
          </a:xfrm>
          <a:prstGeom prst="rect">
            <a:avLst/>
          </a:prstGeom>
          <a:noFill/>
          <a:ln/>
        </p:spPr>
        <p:txBody>
          <a:bodyPr vert="horz" wrap="square" lIns="0" tIns="0" rIns="0" bIns="0" rtlCol="0" anchor="ctr"/>
          <a:lstStyle/>
          <a:p>
            <a:pPr marL="0" indent="0">
              <a:lnSpc>
                <a:spcPts val="1575"/>
              </a:lnSpc>
              <a:buNone/>
            </a:pPr>
            <a:r>
              <a:rPr lang="en-US" sz="1050" b="1" dirty="0">
                <a:solidFill>
                  <a:srgbClr val="6B7280"/>
                </a:solidFill>
                <a:latin typeface="Open Sans" pitchFamily="34" charset="0"/>
                <a:ea typeface="Open Sans" pitchFamily="34" charset="-122"/>
                <a:cs typeface="Open Sans" pitchFamily="34" charset="-120"/>
              </a:rPr>
              <a:t>TECHNIQUE</a:t>
            </a:r>
            <a:endParaRPr lang="en-US" sz="1050" dirty="0"/>
          </a:p>
        </p:txBody>
      </p:sp>
      <p:sp>
        <p:nvSpPr>
          <p:cNvPr id="42" name="SK-7-text-41"/>
          <p:cNvSpPr/>
          <p:nvPr/>
        </p:nvSpPr>
        <p:spPr>
          <a:xfrm>
            <a:off x="4736306" y="2284065"/>
            <a:ext cx="4469130" cy="242888"/>
          </a:xfrm>
          <a:prstGeom prst="rect">
            <a:avLst/>
          </a:prstGeom>
          <a:noFill/>
          <a:ln/>
        </p:spPr>
        <p:txBody>
          <a:bodyPr vert="horz" wrap="square" lIns="0" tIns="0" rIns="0" bIns="0" rtlCol="0" anchor="ctr"/>
          <a:lstStyle/>
          <a:p>
            <a:pPr marL="0" indent="0" algn="l">
              <a:lnSpc>
                <a:spcPts val="1913"/>
              </a:lnSpc>
              <a:buNone/>
            </a:pPr>
            <a:r>
              <a:rPr lang="en-US" sz="1275" dirty="0">
                <a:solidFill>
                  <a:srgbClr val="4B5563"/>
                </a:solidFill>
                <a:latin typeface="Open Sans" pitchFamily="34" charset="0"/>
                <a:ea typeface="Open Sans" pitchFamily="34" charset="-122"/>
                <a:cs typeface="Open Sans" pitchFamily="34" charset="-120"/>
              </a:rPr>
              <a:t>"Waiter's Tip" position</a:t>
            </a:r>
            <a:endParaRPr lang="en-US" sz="1275" dirty="0"/>
          </a:p>
        </p:txBody>
      </p:sp>
      <p:sp>
        <p:nvSpPr>
          <p:cNvPr id="43" name="SK-7-text-42"/>
          <p:cNvSpPr/>
          <p:nvPr/>
        </p:nvSpPr>
        <p:spPr>
          <a:xfrm>
            <a:off x="4736306" y="2622203"/>
            <a:ext cx="5052060" cy="242888"/>
          </a:xfrm>
          <a:prstGeom prst="rect">
            <a:avLst/>
          </a:prstGeom>
          <a:noFill/>
          <a:ln/>
        </p:spPr>
        <p:txBody>
          <a:bodyPr vert="horz" wrap="square" lIns="0" tIns="0" rIns="0" bIns="0" rtlCol="0" anchor="ctr"/>
          <a:lstStyle/>
          <a:p>
            <a:pPr marL="0" indent="0" algn="l">
              <a:lnSpc>
                <a:spcPts val="1913"/>
              </a:lnSpc>
              <a:buNone/>
            </a:pPr>
            <a:r>
              <a:rPr lang="en-US" sz="1275" dirty="0">
                <a:solidFill>
                  <a:srgbClr val="4B5563"/>
                </a:solidFill>
                <a:latin typeface="Open Sans" pitchFamily="34" charset="0"/>
                <a:ea typeface="Open Sans" pitchFamily="34" charset="-122"/>
                <a:cs typeface="Open Sans" pitchFamily="34" charset="-120"/>
              </a:rPr>
              <a:t>Shoulder internal rotation</a:t>
            </a:r>
            <a:endParaRPr lang="en-US" sz="1275" dirty="0"/>
          </a:p>
        </p:txBody>
      </p:sp>
      <p:sp>
        <p:nvSpPr>
          <p:cNvPr id="44" name="SK-7-text-43"/>
          <p:cNvSpPr/>
          <p:nvPr/>
        </p:nvSpPr>
        <p:spPr>
          <a:xfrm>
            <a:off x="4736306" y="2960340"/>
            <a:ext cx="6023610" cy="242888"/>
          </a:xfrm>
          <a:prstGeom prst="rect">
            <a:avLst/>
          </a:prstGeom>
          <a:noFill/>
          <a:ln/>
        </p:spPr>
        <p:txBody>
          <a:bodyPr vert="horz" wrap="square" lIns="0" tIns="0" rIns="0" bIns="0" rtlCol="0" anchor="ctr"/>
          <a:lstStyle/>
          <a:p>
            <a:pPr marL="0" indent="0" algn="l">
              <a:lnSpc>
                <a:spcPts val="1913"/>
              </a:lnSpc>
              <a:buNone/>
            </a:pPr>
            <a:r>
              <a:rPr lang="en-US" sz="1275" dirty="0">
                <a:solidFill>
                  <a:srgbClr val="4B5563"/>
                </a:solidFill>
                <a:latin typeface="Open Sans" pitchFamily="34" charset="0"/>
                <a:ea typeface="Open Sans" pitchFamily="34" charset="-122"/>
                <a:cs typeface="Open Sans" pitchFamily="34" charset="-120"/>
              </a:rPr>
              <a:t>Wrist flexion + ulnar deviation</a:t>
            </a:r>
            <a:endParaRPr lang="en-US" sz="1275" dirty="0"/>
          </a:p>
        </p:txBody>
      </p:sp>
      <p:sp>
        <p:nvSpPr>
          <p:cNvPr id="45" name="SK-7-text-44"/>
          <p:cNvSpPr/>
          <p:nvPr/>
        </p:nvSpPr>
        <p:spPr>
          <a:xfrm>
            <a:off x="4457700" y="3450878"/>
            <a:ext cx="3352800" cy="200025"/>
          </a:xfrm>
          <a:prstGeom prst="rect">
            <a:avLst/>
          </a:prstGeom>
          <a:noFill/>
          <a:ln/>
        </p:spPr>
        <p:txBody>
          <a:bodyPr vert="horz" wrap="square" lIns="0" tIns="0" rIns="0" bIns="0" rtlCol="0" anchor="ctr"/>
          <a:lstStyle/>
          <a:p>
            <a:pPr marL="0" indent="0">
              <a:lnSpc>
                <a:spcPts val="1575"/>
              </a:lnSpc>
              <a:buNone/>
            </a:pPr>
            <a:r>
              <a:rPr lang="en-US" sz="1050" b="1" dirty="0">
                <a:solidFill>
                  <a:srgbClr val="6B7280"/>
                </a:solidFill>
                <a:latin typeface="Open Sans" pitchFamily="34" charset="0"/>
                <a:ea typeface="Open Sans" pitchFamily="34" charset="-122"/>
                <a:cs typeface="Open Sans" pitchFamily="34" charset="-120"/>
              </a:rPr>
              <a:t>NEURAL STRESSOR</a:t>
            </a:r>
            <a:endParaRPr lang="en-US" sz="1050" dirty="0"/>
          </a:p>
        </p:txBody>
      </p:sp>
      <p:sp>
        <p:nvSpPr>
          <p:cNvPr id="46" name="SK-7-text-45"/>
          <p:cNvSpPr/>
          <p:nvPr/>
        </p:nvSpPr>
        <p:spPr>
          <a:xfrm>
            <a:off x="4572000" y="3727103"/>
            <a:ext cx="3048000" cy="657225"/>
          </a:xfrm>
          <a:prstGeom prst="rect">
            <a:avLst/>
          </a:prstGeom>
          <a:noFill/>
          <a:ln/>
        </p:spPr>
        <p:txBody>
          <a:bodyPr vert="horz" wrap="square" lIns="0" tIns="0" rIns="0" bIns="0" rtlCol="0" anchor="ctr"/>
          <a:lstStyle/>
          <a:p>
            <a:pPr marL="0" indent="0">
              <a:lnSpc>
                <a:spcPts val="1688"/>
              </a:lnSpc>
              <a:buNone/>
            </a:pPr>
            <a:r>
              <a:rPr lang="en-US" sz="1125" dirty="0">
                <a:solidFill>
                  <a:srgbClr val="2C3E50"/>
                </a:solidFill>
                <a:latin typeface="Open Sans" pitchFamily="34" charset="0"/>
                <a:ea typeface="Open Sans" pitchFamily="34" charset="-122"/>
                <a:cs typeface="Open Sans" pitchFamily="34" charset="-120"/>
              </a:rPr>
              <a:t>Depress the shoulder girdle while maintaining elbow extension.</a:t>
            </a:r>
            <a:endParaRPr lang="en-US" sz="1125" dirty="0"/>
          </a:p>
        </p:txBody>
      </p:sp>
      <p:sp>
        <p:nvSpPr>
          <p:cNvPr id="47" name="SK-7-text-46"/>
          <p:cNvSpPr/>
          <p:nvPr/>
        </p:nvSpPr>
        <p:spPr>
          <a:xfrm>
            <a:off x="8743950" y="1426815"/>
            <a:ext cx="2870835" cy="314325"/>
          </a:xfrm>
          <a:prstGeom prst="rect">
            <a:avLst/>
          </a:prstGeom>
          <a:noFill/>
          <a:ln/>
        </p:spPr>
        <p:txBody>
          <a:bodyPr vert="horz" wrap="square" lIns="0" tIns="0" rIns="0" bIns="0" rtlCol="0" anchor="ctr"/>
          <a:lstStyle/>
          <a:p>
            <a:pPr marL="0" indent="0">
              <a:lnSpc>
                <a:spcPts val="2475"/>
              </a:lnSpc>
              <a:buNone/>
            </a:pPr>
            <a:r>
              <a:rPr lang="en-US" sz="1650" b="1" dirty="0">
                <a:solidFill>
                  <a:srgbClr val="2C3E50"/>
                </a:solidFill>
                <a:latin typeface="Arimo" pitchFamily="34" charset="0"/>
                <a:ea typeface="Arimo" pitchFamily="34" charset="-122"/>
                <a:cs typeface="Arimo" pitchFamily="34" charset="-120"/>
              </a:rPr>
              <a:t>Ulnar Nerve</a:t>
            </a:r>
            <a:endParaRPr lang="en-US" sz="1650" dirty="0"/>
          </a:p>
        </p:txBody>
      </p:sp>
      <p:sp>
        <p:nvSpPr>
          <p:cNvPr id="48" name="SK-7-text-47"/>
          <p:cNvSpPr/>
          <p:nvPr/>
        </p:nvSpPr>
        <p:spPr>
          <a:xfrm>
            <a:off x="8343900" y="2007840"/>
            <a:ext cx="3352800" cy="200025"/>
          </a:xfrm>
          <a:prstGeom prst="rect">
            <a:avLst/>
          </a:prstGeom>
          <a:noFill/>
          <a:ln/>
        </p:spPr>
        <p:txBody>
          <a:bodyPr vert="horz" wrap="square" lIns="0" tIns="0" rIns="0" bIns="0" rtlCol="0" anchor="ctr"/>
          <a:lstStyle/>
          <a:p>
            <a:pPr marL="0" indent="0">
              <a:lnSpc>
                <a:spcPts val="1575"/>
              </a:lnSpc>
              <a:buNone/>
            </a:pPr>
            <a:r>
              <a:rPr lang="en-US" sz="1050" b="1" dirty="0">
                <a:solidFill>
                  <a:srgbClr val="6B7280"/>
                </a:solidFill>
                <a:latin typeface="Open Sans" pitchFamily="34" charset="0"/>
                <a:ea typeface="Open Sans" pitchFamily="34" charset="-122"/>
                <a:cs typeface="Open Sans" pitchFamily="34" charset="-120"/>
              </a:rPr>
              <a:t>TECHNIQUE</a:t>
            </a:r>
            <a:endParaRPr lang="en-US" sz="1050" dirty="0"/>
          </a:p>
        </p:txBody>
      </p:sp>
      <p:sp>
        <p:nvSpPr>
          <p:cNvPr id="49" name="SK-7-text-48"/>
          <p:cNvSpPr/>
          <p:nvPr/>
        </p:nvSpPr>
        <p:spPr>
          <a:xfrm>
            <a:off x="8622506" y="2284065"/>
            <a:ext cx="3569494" cy="242888"/>
          </a:xfrm>
          <a:prstGeom prst="rect">
            <a:avLst/>
          </a:prstGeom>
          <a:noFill/>
          <a:ln/>
        </p:spPr>
        <p:txBody>
          <a:bodyPr vert="horz" wrap="square" lIns="0" tIns="0" rIns="0" bIns="0" rtlCol="0" anchor="ctr"/>
          <a:lstStyle/>
          <a:p>
            <a:pPr marL="0" indent="0" algn="l">
              <a:lnSpc>
                <a:spcPts val="1913"/>
              </a:lnSpc>
              <a:buNone/>
            </a:pPr>
            <a:r>
              <a:rPr lang="en-US" sz="1275" dirty="0">
                <a:solidFill>
                  <a:srgbClr val="4B5563"/>
                </a:solidFill>
                <a:latin typeface="Open Sans" pitchFamily="34" charset="0"/>
                <a:ea typeface="Open Sans" pitchFamily="34" charset="-122"/>
                <a:cs typeface="Open Sans" pitchFamily="34" charset="-120"/>
              </a:rPr>
              <a:t>"Owl Eyes" position</a:t>
            </a:r>
            <a:endParaRPr lang="en-US" sz="1275" dirty="0"/>
          </a:p>
        </p:txBody>
      </p:sp>
      <p:sp>
        <p:nvSpPr>
          <p:cNvPr id="50" name="SK-7-text-49"/>
          <p:cNvSpPr/>
          <p:nvPr/>
        </p:nvSpPr>
        <p:spPr>
          <a:xfrm>
            <a:off x="8622506" y="2622203"/>
            <a:ext cx="3569494" cy="242888"/>
          </a:xfrm>
          <a:prstGeom prst="rect">
            <a:avLst/>
          </a:prstGeom>
          <a:noFill/>
          <a:ln/>
        </p:spPr>
        <p:txBody>
          <a:bodyPr vert="horz" wrap="square" lIns="0" tIns="0" rIns="0" bIns="0" rtlCol="0" anchor="ctr"/>
          <a:lstStyle/>
          <a:p>
            <a:pPr marL="0" indent="0" algn="l">
              <a:lnSpc>
                <a:spcPts val="1913"/>
              </a:lnSpc>
              <a:buNone/>
            </a:pPr>
            <a:r>
              <a:rPr lang="en-US" sz="1275" dirty="0">
                <a:solidFill>
                  <a:srgbClr val="4B5563"/>
                </a:solidFill>
                <a:latin typeface="Open Sans" pitchFamily="34" charset="0"/>
                <a:ea typeface="Open Sans" pitchFamily="34" charset="-122"/>
                <a:cs typeface="Open Sans" pitchFamily="34" charset="-120"/>
              </a:rPr>
              <a:t>Flex fingers at PIPJ/DIPJ</a:t>
            </a:r>
            <a:endParaRPr lang="en-US" sz="1275" dirty="0"/>
          </a:p>
        </p:txBody>
      </p:sp>
      <p:sp>
        <p:nvSpPr>
          <p:cNvPr id="51" name="SK-7-text-50"/>
          <p:cNvSpPr/>
          <p:nvPr/>
        </p:nvSpPr>
        <p:spPr>
          <a:xfrm>
            <a:off x="8622506" y="2960340"/>
            <a:ext cx="3276600" cy="242888"/>
          </a:xfrm>
          <a:prstGeom prst="rect">
            <a:avLst/>
          </a:prstGeom>
          <a:noFill/>
          <a:ln/>
        </p:spPr>
        <p:txBody>
          <a:bodyPr vert="horz" wrap="square" lIns="0" tIns="0" rIns="0" bIns="0" rtlCol="0" anchor="ctr"/>
          <a:lstStyle/>
          <a:p>
            <a:pPr marL="0" indent="0" algn="l">
              <a:lnSpc>
                <a:spcPts val="1913"/>
              </a:lnSpc>
              <a:buNone/>
            </a:pPr>
            <a:r>
              <a:rPr lang="en-US" sz="1275" dirty="0">
                <a:solidFill>
                  <a:srgbClr val="4B5563"/>
                </a:solidFill>
                <a:latin typeface="Open Sans" pitchFamily="34" charset="0"/>
                <a:ea typeface="Open Sans" pitchFamily="34" charset="-122"/>
                <a:cs typeface="Open Sans" pitchFamily="34" charset="-120"/>
              </a:rPr>
              <a:t>Extend at MCPJ</a:t>
            </a:r>
            <a:endParaRPr lang="en-US" sz="1275" dirty="0"/>
          </a:p>
        </p:txBody>
      </p:sp>
      <p:sp>
        <p:nvSpPr>
          <p:cNvPr id="52" name="SK-7-text-51"/>
          <p:cNvSpPr/>
          <p:nvPr/>
        </p:nvSpPr>
        <p:spPr>
          <a:xfrm>
            <a:off x="8343900" y="3450878"/>
            <a:ext cx="3352800" cy="200025"/>
          </a:xfrm>
          <a:prstGeom prst="rect">
            <a:avLst/>
          </a:prstGeom>
          <a:noFill/>
          <a:ln/>
        </p:spPr>
        <p:txBody>
          <a:bodyPr vert="horz" wrap="square" lIns="0" tIns="0" rIns="0" bIns="0" rtlCol="0" anchor="ctr"/>
          <a:lstStyle/>
          <a:p>
            <a:pPr marL="0" indent="0">
              <a:lnSpc>
                <a:spcPts val="1575"/>
              </a:lnSpc>
              <a:buNone/>
            </a:pPr>
            <a:r>
              <a:rPr lang="en-US" sz="1050" b="1" dirty="0">
                <a:solidFill>
                  <a:srgbClr val="6B7280"/>
                </a:solidFill>
                <a:latin typeface="Open Sans" pitchFamily="34" charset="0"/>
                <a:ea typeface="Open Sans" pitchFamily="34" charset="-122"/>
                <a:cs typeface="Open Sans" pitchFamily="34" charset="-120"/>
              </a:rPr>
              <a:t>NEURAL STRESSOR</a:t>
            </a:r>
            <a:endParaRPr lang="en-US" sz="1050" dirty="0"/>
          </a:p>
        </p:txBody>
      </p:sp>
      <p:sp>
        <p:nvSpPr>
          <p:cNvPr id="53" name="SK-7-text-52"/>
          <p:cNvSpPr/>
          <p:nvPr/>
        </p:nvSpPr>
        <p:spPr>
          <a:xfrm>
            <a:off x="8458200" y="3727103"/>
            <a:ext cx="3048000" cy="657225"/>
          </a:xfrm>
          <a:prstGeom prst="rect">
            <a:avLst/>
          </a:prstGeom>
          <a:noFill/>
          <a:ln/>
        </p:spPr>
        <p:txBody>
          <a:bodyPr vert="horz" wrap="square" lIns="0" tIns="0" rIns="0" bIns="0" rtlCol="0" anchor="ctr"/>
          <a:lstStyle/>
          <a:p>
            <a:pPr marL="0" indent="0">
              <a:lnSpc>
                <a:spcPts val="1688"/>
              </a:lnSpc>
              <a:buNone/>
            </a:pPr>
            <a:r>
              <a:rPr lang="en-US" sz="1125" dirty="0">
                <a:solidFill>
                  <a:srgbClr val="2C3E50"/>
                </a:solidFill>
                <a:latin typeface="Open Sans" pitchFamily="34" charset="0"/>
                <a:ea typeface="Open Sans" pitchFamily="34" charset="-122"/>
                <a:cs typeface="Open Sans" pitchFamily="34" charset="-120"/>
              </a:rPr>
              <a:t>Flex elbow and abduct shoulder to bring hand towards the ear.</a:t>
            </a:r>
            <a:endParaRPr lang="en-US" sz="1125" dirty="0"/>
          </a:p>
        </p:txBody>
      </p:sp>
      <p:sp>
        <p:nvSpPr>
          <p:cNvPr id="54" name="SK-7-text-53"/>
          <p:cNvSpPr/>
          <p:nvPr/>
        </p:nvSpPr>
        <p:spPr>
          <a:xfrm>
            <a:off x="647700" y="5614988"/>
            <a:ext cx="377633" cy="276225"/>
          </a:xfrm>
          <a:prstGeom prst="rect">
            <a:avLst/>
          </a:prstGeom>
          <a:noFill/>
          <a:ln/>
        </p:spPr>
        <p:txBody>
          <a:bodyPr vert="horz" wrap="square" lIns="0" tIns="0" rIns="0" bIns="0" rtlCol="0" anchor="ctr"/>
          <a:lstStyle/>
          <a:p>
            <a:pPr marL="0" indent="0">
              <a:lnSpc>
                <a:spcPts val="1575"/>
              </a:lnSpc>
              <a:buNone/>
            </a:pPr>
            <a:r>
              <a:rPr lang="en-US" sz="1050" b="1" dirty="0">
                <a:solidFill>
                  <a:srgbClr val="FFFFFF"/>
                </a:solidFill>
                <a:latin typeface="Arimo" pitchFamily="34" charset="0"/>
                <a:ea typeface="Arimo" pitchFamily="34" charset="-122"/>
                <a:cs typeface="Arimo" pitchFamily="34" charset="-120"/>
              </a:rPr>
              <a:t>AKT</a:t>
            </a:r>
            <a:endParaRPr lang="en-US" sz="1050" dirty="0"/>
          </a:p>
        </p:txBody>
      </p:sp>
      <p:sp>
        <p:nvSpPr>
          <p:cNvPr id="55" name="SK-7-text-54"/>
          <p:cNvSpPr/>
          <p:nvPr/>
        </p:nvSpPr>
        <p:spPr>
          <a:xfrm>
            <a:off x="1123950" y="5524500"/>
            <a:ext cx="4686300" cy="457200"/>
          </a:xfrm>
          <a:prstGeom prst="rect">
            <a:avLst/>
          </a:prstGeom>
          <a:noFill/>
          <a:ln/>
        </p:spPr>
        <p:txBody>
          <a:bodyPr vert="horz" wrap="square" lIns="0" tIns="0" rIns="0" bIns="0" rtlCol="0" anchor="ctr"/>
          <a:lstStyle/>
          <a:p>
            <a:pPr marL="0" indent="0">
              <a:lnSpc>
                <a:spcPts val="1800"/>
              </a:lnSpc>
              <a:buNone/>
            </a:pPr>
            <a:r>
              <a:rPr lang="en-US" sz="1200" b="1" dirty="0">
                <a:solidFill>
                  <a:srgbClr val="1A1A1A"/>
                </a:solidFill>
                <a:latin typeface="Open Sans" pitchFamily="34" charset="0"/>
                <a:ea typeface="Open Sans" pitchFamily="34" charset="-122"/>
                <a:cs typeface="Open Sans" pitchFamily="34" charset="-120"/>
              </a:rPr>
              <a:t>Positive test: Reproduction of symptoms OR clear difference between sides.</a:t>
            </a:r>
            <a:endParaRPr lang="en-US" sz="1200" dirty="0"/>
          </a:p>
        </p:txBody>
      </p:sp>
      <p:sp>
        <p:nvSpPr>
          <p:cNvPr id="56" name="SK-7-text-55"/>
          <p:cNvSpPr/>
          <p:nvPr/>
        </p:nvSpPr>
        <p:spPr>
          <a:xfrm>
            <a:off x="6457950" y="5614988"/>
            <a:ext cx="381693" cy="276225"/>
          </a:xfrm>
          <a:prstGeom prst="rect">
            <a:avLst/>
          </a:prstGeom>
          <a:noFill/>
          <a:ln/>
        </p:spPr>
        <p:txBody>
          <a:bodyPr vert="horz" wrap="square" lIns="0" tIns="0" rIns="0" bIns="0" rtlCol="0" anchor="ctr"/>
          <a:lstStyle/>
          <a:p>
            <a:pPr marL="0" indent="0">
              <a:lnSpc>
                <a:spcPts val="1575"/>
              </a:lnSpc>
              <a:buNone/>
            </a:pPr>
            <a:r>
              <a:rPr lang="en-US" sz="1050" b="1" dirty="0">
                <a:solidFill>
                  <a:srgbClr val="FFFFFF"/>
                </a:solidFill>
                <a:latin typeface="Arimo" pitchFamily="34" charset="0"/>
                <a:ea typeface="Arimo" pitchFamily="34" charset="-122"/>
                <a:cs typeface="Arimo" pitchFamily="34" charset="-120"/>
              </a:rPr>
              <a:t>SCA</a:t>
            </a:r>
            <a:endParaRPr lang="en-US" sz="1050" dirty="0"/>
          </a:p>
        </p:txBody>
      </p:sp>
      <p:sp>
        <p:nvSpPr>
          <p:cNvPr id="57" name="SK-7-text-56"/>
          <p:cNvSpPr/>
          <p:nvPr/>
        </p:nvSpPr>
        <p:spPr>
          <a:xfrm>
            <a:off x="6943725" y="5524500"/>
            <a:ext cx="4676775" cy="457200"/>
          </a:xfrm>
          <a:prstGeom prst="rect">
            <a:avLst/>
          </a:prstGeom>
          <a:noFill/>
          <a:ln/>
        </p:spPr>
        <p:txBody>
          <a:bodyPr vert="horz" wrap="square" lIns="0" tIns="0" rIns="0" bIns="0" rtlCol="0" anchor="ctr"/>
          <a:lstStyle/>
          <a:p>
            <a:pPr marL="0" indent="0">
              <a:lnSpc>
                <a:spcPts val="1800"/>
              </a:lnSpc>
              <a:buNone/>
            </a:pPr>
            <a:r>
              <a:rPr lang="en-US" sz="1200" b="1" dirty="0">
                <a:solidFill>
                  <a:srgbClr val="1A1A1A"/>
                </a:solidFill>
                <a:latin typeface="Open Sans" pitchFamily="34" charset="0"/>
                <a:ea typeface="Open Sans" pitchFamily="34" charset="-122"/>
                <a:cs typeface="Open Sans" pitchFamily="34" charset="-120"/>
              </a:rPr>
              <a:t>Keep shoulders down throughout to avoid false positives. Explain steps clearly.</a:t>
            </a:r>
            <a:endParaRPr lang="en-US" sz="1200" dirty="0"/>
          </a:p>
        </p:txBody>
      </p:sp>
      <p:sp>
        <p:nvSpPr>
          <p:cNvPr id="58" name="SK-7-text-57"/>
          <p:cNvSpPr/>
          <p:nvPr/>
        </p:nvSpPr>
        <p:spPr>
          <a:xfrm>
            <a:off x="381000" y="6305550"/>
            <a:ext cx="7985760" cy="171450"/>
          </a:xfrm>
          <a:prstGeom prst="rect">
            <a:avLst/>
          </a:prstGeom>
          <a:noFill/>
          <a:ln/>
        </p:spPr>
        <p:txBody>
          <a:bodyPr vert="horz" wrap="square" lIns="0" tIns="0" rIns="0" bIns="0" rtlCol="0" anchor="ctr"/>
          <a:lstStyle/>
          <a:p>
            <a:pPr marL="0" indent="0">
              <a:lnSpc>
                <a:spcPts val="1350"/>
              </a:lnSpc>
              <a:buNone/>
            </a:pPr>
            <a:r>
              <a:rPr lang="en-US" sz="900" dirty="0">
                <a:solidFill>
                  <a:srgbClr val="6B7280"/>
                </a:solidFill>
                <a:latin typeface="Open Sans" pitchFamily="34" charset="0"/>
                <a:ea typeface="Open Sans" pitchFamily="34" charset="-122"/>
                <a:cs typeface="Open Sans" pitchFamily="34" charset="-120"/>
              </a:rPr>
              <a:t>Bradford VTS Teaching Deck • June 2026 • Page 7 of 29</a:t>
            </a:r>
            <a:endParaRPr lang="en-US" sz="900" dirty="0"/>
          </a:p>
        </p:txBody>
      </p:sp>
      <p:sp>
        <p:nvSpPr>
          <p:cNvPr id="59" name="SK-7-text-58"/>
          <p:cNvSpPr/>
          <p:nvPr/>
        </p:nvSpPr>
        <p:spPr>
          <a:xfrm>
            <a:off x="10601325" y="6305550"/>
            <a:ext cx="1590675" cy="171450"/>
          </a:xfrm>
          <a:prstGeom prst="rect">
            <a:avLst/>
          </a:prstGeom>
          <a:noFill/>
          <a:ln/>
        </p:spPr>
        <p:txBody>
          <a:bodyPr vert="horz" wrap="square" lIns="0" tIns="0" rIns="0" bIns="0" rtlCol="0" anchor="ctr"/>
          <a:lstStyle/>
          <a:p>
            <a:pPr marL="0" indent="0">
              <a:lnSpc>
                <a:spcPts val="1350"/>
              </a:lnSpc>
              <a:buNone/>
            </a:pPr>
            <a:r>
              <a:rPr lang="en-US" sz="900" b="1" dirty="0">
                <a:solidFill>
                  <a:srgbClr val="F58220"/>
                </a:solidFill>
                <a:latin typeface="Open Sans" pitchFamily="34" charset="0"/>
                <a:ea typeface="Open Sans" pitchFamily="34" charset="-122"/>
                <a:cs typeface="Open Sans" pitchFamily="34" charset="-120"/>
              </a:rPr>
              <a:t>www.bradfordvts.co.uk</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8">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8-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8-img-2" descr="preencoded.png"/>
          <p:cNvPicPr>
            <a:picLocks noChangeAspect="1"/>
          </p:cNvPicPr>
          <p:nvPr/>
        </p:nvPicPr>
        <p:blipFill>
          <a:blip r:embed="rId4"/>
          <a:stretch>
            <a:fillRect/>
          </a:stretch>
        </p:blipFill>
        <p:spPr>
          <a:xfrm>
            <a:off x="0" y="0"/>
            <a:ext cx="12192000" cy="6858000"/>
          </a:xfrm>
          <a:prstGeom prst="rect">
            <a:avLst/>
          </a:prstGeom>
        </p:spPr>
      </p:pic>
      <p:pic>
        <p:nvPicPr>
          <p:cNvPr id="4" name="SK-8-img-3" descr="preencoded.png"/>
          <p:cNvPicPr>
            <a:picLocks noChangeAspect="1"/>
          </p:cNvPicPr>
          <p:nvPr/>
        </p:nvPicPr>
        <p:blipFill>
          <a:blip r:embed="rId5"/>
          <a:stretch>
            <a:fillRect/>
          </a:stretch>
        </p:blipFill>
        <p:spPr>
          <a:xfrm>
            <a:off x="571500" y="247650"/>
            <a:ext cx="11049000" cy="626715"/>
          </a:xfrm>
          <a:prstGeom prst="rect">
            <a:avLst/>
          </a:prstGeom>
        </p:spPr>
      </p:pic>
      <p:pic>
        <p:nvPicPr>
          <p:cNvPr id="5" name="SK-8-img-4" descr="preencoded.png"/>
          <p:cNvPicPr>
            <a:picLocks noChangeAspect="1"/>
          </p:cNvPicPr>
          <p:nvPr/>
        </p:nvPicPr>
        <p:blipFill>
          <a:blip r:embed="rId6"/>
          <a:stretch>
            <a:fillRect/>
          </a:stretch>
        </p:blipFill>
        <p:spPr>
          <a:xfrm>
            <a:off x="6314629" y="3139232"/>
            <a:ext cx="5305871" cy="1895475"/>
          </a:xfrm>
          <a:prstGeom prst="rect">
            <a:avLst/>
          </a:prstGeom>
        </p:spPr>
      </p:pic>
      <p:pic>
        <p:nvPicPr>
          <p:cNvPr id="6" name="SK-8-img-5" descr="preencoded.png"/>
          <p:cNvPicPr>
            <a:picLocks noChangeAspect="1"/>
          </p:cNvPicPr>
          <p:nvPr/>
        </p:nvPicPr>
        <p:blipFill>
          <a:blip r:embed="rId7"/>
          <a:stretch>
            <a:fillRect/>
          </a:stretch>
        </p:blipFill>
        <p:spPr>
          <a:xfrm>
            <a:off x="6314629" y="3139232"/>
            <a:ext cx="5305871" cy="1895475"/>
          </a:xfrm>
          <a:prstGeom prst="rect">
            <a:avLst/>
          </a:prstGeom>
        </p:spPr>
      </p:pic>
      <p:pic>
        <p:nvPicPr>
          <p:cNvPr id="7" name="SK-8-img-6" descr="preencoded.png"/>
          <p:cNvPicPr>
            <a:picLocks noChangeAspect="1"/>
          </p:cNvPicPr>
          <p:nvPr/>
        </p:nvPicPr>
        <p:blipFill>
          <a:blip r:embed="rId8"/>
          <a:stretch>
            <a:fillRect/>
          </a:stretch>
        </p:blipFill>
        <p:spPr>
          <a:xfrm>
            <a:off x="6314629" y="5158532"/>
            <a:ext cx="5305871" cy="1057275"/>
          </a:xfrm>
          <a:prstGeom prst="rect">
            <a:avLst/>
          </a:prstGeom>
        </p:spPr>
      </p:pic>
      <p:pic>
        <p:nvPicPr>
          <p:cNvPr id="8" name="SK-8-img-7" descr="preencoded.png"/>
          <p:cNvPicPr>
            <a:picLocks noChangeAspect="1"/>
          </p:cNvPicPr>
          <p:nvPr/>
        </p:nvPicPr>
        <p:blipFill>
          <a:blip r:embed="rId9"/>
          <a:stretch>
            <a:fillRect/>
          </a:stretch>
        </p:blipFill>
        <p:spPr>
          <a:xfrm>
            <a:off x="571500" y="6315075"/>
            <a:ext cx="11049000" cy="295275"/>
          </a:xfrm>
          <a:prstGeom prst="rect">
            <a:avLst/>
          </a:prstGeom>
        </p:spPr>
      </p:pic>
      <p:sp>
        <p:nvSpPr>
          <p:cNvPr id="9" name="SK-8-text-8"/>
          <p:cNvSpPr/>
          <p:nvPr/>
        </p:nvSpPr>
        <p:spPr>
          <a:xfrm>
            <a:off x="723900" y="247650"/>
            <a:ext cx="11468100" cy="388590"/>
          </a:xfrm>
          <a:prstGeom prst="rect">
            <a:avLst/>
          </a:prstGeom>
          <a:noFill/>
          <a:ln/>
        </p:spPr>
        <p:txBody>
          <a:bodyPr vert="horz" wrap="square" lIns="0" tIns="0" rIns="0" bIns="0" rtlCol="0" anchor="ctr"/>
          <a:lstStyle/>
          <a:p>
            <a:pPr marL="0" indent="0">
              <a:lnSpc>
                <a:spcPts val="3060"/>
              </a:lnSpc>
              <a:buNone/>
            </a:pPr>
            <a:r>
              <a:rPr lang="en-US" sz="2550" b="1" kern="0" spc="-30" dirty="0">
                <a:solidFill>
                  <a:srgbClr val="1A1A1A"/>
                </a:solidFill>
                <a:latin typeface="Arimo" pitchFamily="34" charset="0"/>
                <a:ea typeface="Arimo" pitchFamily="34" charset="-122"/>
                <a:cs typeface="Arimo" pitchFamily="34" charset="-120"/>
              </a:rPr>
              <a:t>TENNIS ELBOW: THE TENDINOPATHY MODEL</a:t>
            </a:r>
            <a:endParaRPr lang="en-US" sz="2550" dirty="0"/>
          </a:p>
        </p:txBody>
      </p:sp>
      <p:sp>
        <p:nvSpPr>
          <p:cNvPr id="10" name="SK-8-text-9"/>
          <p:cNvSpPr/>
          <p:nvPr/>
        </p:nvSpPr>
        <p:spPr>
          <a:xfrm>
            <a:off x="723900" y="674340"/>
            <a:ext cx="10972800" cy="200025"/>
          </a:xfrm>
          <a:prstGeom prst="rect">
            <a:avLst/>
          </a:prstGeom>
          <a:noFill/>
          <a:ln/>
        </p:spPr>
        <p:txBody>
          <a:bodyPr vert="horz" wrap="square" lIns="0" tIns="0" rIns="0" bIns="0" rtlCol="0" anchor="ctr"/>
          <a:lstStyle/>
          <a:p>
            <a:pPr marL="0" indent="0">
              <a:lnSpc>
                <a:spcPts val="1575"/>
              </a:lnSpc>
              <a:buNone/>
            </a:pPr>
            <a:r>
              <a:rPr lang="en-US" sz="1050" b="1" kern="0" spc="60" dirty="0">
                <a:solidFill>
                  <a:srgbClr val="2C3E50"/>
                </a:solidFill>
                <a:latin typeface="Open Sans" pitchFamily="34" charset="0"/>
                <a:ea typeface="Open Sans" pitchFamily="34" charset="-122"/>
                <a:cs typeface="Open Sans" pitchFamily="34" charset="-120"/>
              </a:rPr>
              <a:t>CLINICAL GUIDANCE &amp; EXAM FOCUS</a:t>
            </a:r>
            <a:endParaRPr lang="en-US" sz="1050" dirty="0"/>
          </a:p>
        </p:txBody>
      </p:sp>
      <p:sp>
        <p:nvSpPr>
          <p:cNvPr id="11" name="SK-8-text-10"/>
          <p:cNvSpPr/>
          <p:nvPr/>
        </p:nvSpPr>
        <p:spPr>
          <a:xfrm>
            <a:off x="2088017" y="2821250"/>
            <a:ext cx="3954780" cy="342900"/>
          </a:xfrm>
          <a:prstGeom prst="rect">
            <a:avLst/>
          </a:prstGeom>
          <a:noFill/>
          <a:ln/>
        </p:spPr>
        <p:txBody>
          <a:bodyPr vert="horz" wrap="square" lIns="0" tIns="0" rIns="0" bIns="0" rtlCol="0" anchor="ctr"/>
          <a:lstStyle/>
          <a:p>
            <a:pPr marL="0" indent="0">
              <a:lnSpc>
                <a:spcPts val="2700"/>
              </a:lnSpc>
              <a:buNone/>
            </a:pPr>
            <a:r>
              <a:rPr lang="en-US" sz="1800" b="1" strike="sngStrike" dirty="0">
                <a:solidFill>
                  <a:srgbClr val="6B7280"/>
                </a:solidFill>
                <a:latin typeface="Open Sans" pitchFamily="34" charset="0"/>
                <a:ea typeface="Open Sans" pitchFamily="34" charset="-122"/>
                <a:cs typeface="Open Sans" pitchFamily="34" charset="-120"/>
              </a:rPr>
              <a:t>NOT TENDINITIS</a:t>
            </a:r>
            <a:endParaRPr lang="en-US" sz="1800" dirty="0"/>
          </a:p>
        </p:txBody>
      </p:sp>
      <p:sp>
        <p:nvSpPr>
          <p:cNvPr id="12" name="SK-8-text-11"/>
          <p:cNvSpPr/>
          <p:nvPr/>
        </p:nvSpPr>
        <p:spPr>
          <a:xfrm>
            <a:off x="0" y="1716138"/>
            <a:ext cx="6553200" cy="1047750"/>
          </a:xfrm>
          <a:prstGeom prst="rect">
            <a:avLst/>
          </a:prstGeom>
          <a:noFill/>
          <a:ln/>
        </p:spPr>
        <p:txBody>
          <a:bodyPr vert="horz" wrap="square" lIns="0" tIns="0" rIns="0" bIns="0" rtlCol="0" anchor="ctr"/>
          <a:lstStyle/>
          <a:p>
            <a:pPr marL="0" indent="0" algn="ctr">
              <a:lnSpc>
                <a:spcPts val="8250"/>
              </a:lnSpc>
              <a:buNone/>
            </a:pPr>
            <a:r>
              <a:rPr lang="en-US" sz="5400" b="1" kern="0" spc="-180" dirty="0">
                <a:solidFill>
                  <a:srgbClr val="2C3E50"/>
                </a:solidFill>
                <a:latin typeface="Arimo" pitchFamily="34" charset="0"/>
                <a:ea typeface="Arimo" pitchFamily="34" charset="-122"/>
                <a:cs typeface="Arimo" pitchFamily="34" charset="-120"/>
              </a:rPr>
              <a:t>TENDINOPATHY</a:t>
            </a:r>
            <a:endParaRPr lang="en-US" sz="5400" dirty="0"/>
          </a:p>
        </p:txBody>
      </p:sp>
      <p:sp>
        <p:nvSpPr>
          <p:cNvPr id="13" name="SK-8-text-12"/>
          <p:cNvSpPr/>
          <p:nvPr/>
        </p:nvSpPr>
        <p:spPr>
          <a:xfrm>
            <a:off x="6314629" y="1141065"/>
            <a:ext cx="5305871" cy="841921"/>
          </a:xfrm>
          <a:prstGeom prst="rect">
            <a:avLst/>
          </a:prstGeom>
          <a:noFill/>
          <a:ln/>
        </p:spPr>
        <p:txBody>
          <a:bodyPr vert="horz" wrap="square" lIns="0" tIns="0" rIns="0" bIns="0" rtlCol="0" anchor="ctr"/>
          <a:lstStyle/>
          <a:p>
            <a:pPr marL="0" indent="0" algn="l">
              <a:lnSpc>
                <a:spcPts val="2160"/>
              </a:lnSpc>
              <a:buNone/>
            </a:pPr>
            <a:r>
              <a:rPr lang="en-US" sz="1350" b="1" dirty="0">
                <a:solidFill>
                  <a:srgbClr val="2C3E50"/>
                </a:solidFill>
                <a:latin typeface="Open Sans" pitchFamily="34" charset="0"/>
                <a:ea typeface="Open Sans" pitchFamily="34" charset="-122"/>
                <a:cs typeface="Open Sans" pitchFamily="34" charset="-120"/>
              </a:rPr>
              <a:t>Mucoid / Angiofibroblastic Degeneration</a:t>
            </a:r>
            <a:r>
              <a:rPr lang="en-US" sz="1350" dirty="0">
                <a:solidFill>
                  <a:srgbClr val="1A1A1A"/>
                </a:solidFill>
                <a:latin typeface="Open Sans" pitchFamily="34" charset="0"/>
                <a:ea typeface="Open Sans" pitchFamily="34" charset="-122"/>
                <a:cs typeface="Open Sans" pitchFamily="34" charset="-120"/>
              </a:rPr>
              <a:t>Not an inflammatory process. Histology shows a breakdown of collagen and loss of bundled structure.</a:t>
            </a:r>
            <a:endParaRPr lang="en-US" sz="1350" dirty="0"/>
          </a:p>
        </p:txBody>
      </p:sp>
      <p:sp>
        <p:nvSpPr>
          <p:cNvPr id="14" name="SK-8-text-13"/>
          <p:cNvSpPr/>
          <p:nvPr/>
        </p:nvSpPr>
        <p:spPr>
          <a:xfrm>
            <a:off x="6314629" y="2078236"/>
            <a:ext cx="5305871" cy="841921"/>
          </a:xfrm>
          <a:prstGeom prst="rect">
            <a:avLst/>
          </a:prstGeom>
          <a:noFill/>
          <a:ln/>
        </p:spPr>
        <p:txBody>
          <a:bodyPr vert="horz" wrap="square" lIns="0" tIns="0" rIns="0" bIns="0" rtlCol="0" anchor="ctr"/>
          <a:lstStyle/>
          <a:p>
            <a:pPr marL="0" indent="0" algn="l">
              <a:lnSpc>
                <a:spcPts val="2160"/>
              </a:lnSpc>
              <a:buNone/>
            </a:pPr>
            <a:r>
              <a:rPr lang="en-US" sz="1350" b="1" dirty="0">
                <a:solidFill>
                  <a:srgbClr val="2C3E50"/>
                </a:solidFill>
                <a:latin typeface="Open Sans" pitchFamily="34" charset="0"/>
                <a:ea typeface="Open Sans" pitchFamily="34" charset="-122"/>
                <a:cs typeface="Open Sans" pitchFamily="34" charset="-120"/>
              </a:rPr>
              <a:t>Neovascularisation</a:t>
            </a:r>
            <a:r>
              <a:rPr lang="en-US" sz="1350" dirty="0">
                <a:solidFill>
                  <a:srgbClr val="1A1A1A"/>
                </a:solidFill>
                <a:latin typeface="Open Sans" pitchFamily="34" charset="0"/>
                <a:ea typeface="Open Sans" pitchFamily="34" charset="-122"/>
                <a:cs typeface="Open Sans" pitchFamily="34" charset="-120"/>
              </a:rPr>
              <a:t>Formation of new, fragile blood vessels accompanied by neural ingrowth—the primary source of chronic pain.</a:t>
            </a:r>
            <a:endParaRPr lang="en-US" sz="1350" dirty="0"/>
          </a:p>
        </p:txBody>
      </p:sp>
      <p:sp>
        <p:nvSpPr>
          <p:cNvPr id="15" name="SK-8-text-14"/>
          <p:cNvSpPr/>
          <p:nvPr/>
        </p:nvSpPr>
        <p:spPr>
          <a:xfrm>
            <a:off x="6428929" y="5234732"/>
            <a:ext cx="5153471" cy="200025"/>
          </a:xfrm>
          <a:prstGeom prst="rect">
            <a:avLst/>
          </a:prstGeom>
          <a:noFill/>
          <a:ln/>
        </p:spPr>
        <p:txBody>
          <a:bodyPr vert="horz" wrap="square" lIns="0" tIns="0" rIns="0" bIns="0" rtlCol="0" anchor="ctr"/>
          <a:lstStyle/>
          <a:p>
            <a:pPr marL="0" indent="0">
              <a:lnSpc>
                <a:spcPts val="1575"/>
              </a:lnSpc>
              <a:buNone/>
            </a:pPr>
            <a:r>
              <a:rPr lang="en-US" sz="1050" b="1" dirty="0">
                <a:solidFill>
                  <a:srgbClr val="7B1FA2"/>
                </a:solidFill>
                <a:latin typeface="Open Sans" pitchFamily="34" charset="0"/>
                <a:ea typeface="Open Sans" pitchFamily="34" charset="-122"/>
                <a:cs typeface="Open Sans" pitchFamily="34" charset="-120"/>
              </a:rPr>
              <a:t>AKT EXAM PEARL</a:t>
            </a:r>
            <a:endParaRPr lang="en-US" sz="1050" dirty="0"/>
          </a:p>
        </p:txBody>
      </p:sp>
      <p:sp>
        <p:nvSpPr>
          <p:cNvPr id="16" name="SK-8-text-15"/>
          <p:cNvSpPr/>
          <p:nvPr/>
        </p:nvSpPr>
        <p:spPr>
          <a:xfrm>
            <a:off x="6428929" y="5453807"/>
            <a:ext cx="5077271" cy="685800"/>
          </a:xfrm>
          <a:prstGeom prst="rect">
            <a:avLst/>
          </a:prstGeom>
          <a:noFill/>
          <a:ln/>
        </p:spPr>
        <p:txBody>
          <a:bodyPr vert="horz" wrap="square" lIns="0" tIns="0" rIns="0" bIns="0" rtlCol="0" anchor="ctr"/>
          <a:lstStyle/>
          <a:p>
            <a:pPr marL="0" indent="0">
              <a:lnSpc>
                <a:spcPts val="1800"/>
              </a:lnSpc>
              <a:buNone/>
            </a:pPr>
            <a:r>
              <a:rPr lang="en-US" sz="1200" b="1" dirty="0">
                <a:solidFill>
                  <a:srgbClr val="1A1A1A"/>
                </a:solidFill>
                <a:latin typeface="Open Sans" pitchFamily="34" charset="0"/>
                <a:ea typeface="Open Sans" pitchFamily="34" charset="-122"/>
                <a:cs typeface="Open Sans" pitchFamily="34" charset="-120"/>
              </a:rPr>
              <a:t>Histopathology reveals NO inflammatory cells. This is why NSAIDs provide only short-term symptomatic relief and do not fix the structural pathology.</a:t>
            </a:r>
            <a:endParaRPr lang="en-US" sz="1200" dirty="0"/>
          </a:p>
        </p:txBody>
      </p:sp>
      <p:sp>
        <p:nvSpPr>
          <p:cNvPr id="17" name="SK-8-text-16"/>
          <p:cNvSpPr/>
          <p:nvPr/>
        </p:nvSpPr>
        <p:spPr>
          <a:xfrm>
            <a:off x="10410825" y="6438900"/>
            <a:ext cx="1781175" cy="171450"/>
          </a:xfrm>
          <a:prstGeom prst="rect">
            <a:avLst/>
          </a:prstGeom>
          <a:noFill/>
          <a:ln/>
        </p:spPr>
        <p:txBody>
          <a:bodyPr vert="horz" wrap="square" lIns="0" tIns="0" rIns="0" bIns="0" rtlCol="0" anchor="ctr"/>
          <a:lstStyle/>
          <a:p>
            <a:pPr marL="0" indent="0">
              <a:lnSpc>
                <a:spcPts val="1350"/>
              </a:lnSpc>
              <a:buNone/>
            </a:pPr>
            <a:r>
              <a:rPr lang="en-US" sz="900" b="1" dirty="0">
                <a:solidFill>
                  <a:srgbClr val="6B7280"/>
                </a:solidFill>
                <a:latin typeface="Open Sans" pitchFamily="34" charset="0"/>
                <a:ea typeface="Open Sans" pitchFamily="34" charset="-122"/>
                <a:cs typeface="Open Sans" pitchFamily="34" charset="-120"/>
              </a:rPr>
              <a:t>www.bradfordvts.co.uk</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9">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9-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9-img-2" descr="preencoded.png"/>
          <p:cNvPicPr>
            <a:picLocks noChangeAspect="1"/>
          </p:cNvPicPr>
          <p:nvPr/>
        </p:nvPicPr>
        <p:blipFill>
          <a:blip r:embed="rId4"/>
          <a:stretch>
            <a:fillRect/>
          </a:stretch>
        </p:blipFill>
        <p:spPr>
          <a:xfrm>
            <a:off x="571500" y="381000"/>
            <a:ext cx="11049000" cy="626715"/>
          </a:xfrm>
          <a:prstGeom prst="rect">
            <a:avLst/>
          </a:prstGeom>
        </p:spPr>
      </p:pic>
      <p:pic>
        <p:nvPicPr>
          <p:cNvPr id="4" name="SK-9-img-3" descr="preencoded.png"/>
          <p:cNvPicPr>
            <a:picLocks noChangeAspect="1"/>
          </p:cNvPicPr>
          <p:nvPr/>
        </p:nvPicPr>
        <p:blipFill>
          <a:blip r:embed="rId5"/>
          <a:stretch>
            <a:fillRect/>
          </a:stretch>
        </p:blipFill>
        <p:spPr>
          <a:xfrm>
            <a:off x="571500" y="1236315"/>
            <a:ext cx="5410200" cy="2300288"/>
          </a:xfrm>
          <a:prstGeom prst="rect">
            <a:avLst/>
          </a:prstGeom>
        </p:spPr>
      </p:pic>
      <p:pic>
        <p:nvPicPr>
          <p:cNvPr id="5" name="SK-9-img-4" descr="preencoded.png"/>
          <p:cNvPicPr>
            <a:picLocks noChangeAspect="1"/>
          </p:cNvPicPr>
          <p:nvPr/>
        </p:nvPicPr>
        <p:blipFill>
          <a:blip r:embed="rId6"/>
          <a:stretch>
            <a:fillRect/>
          </a:stretch>
        </p:blipFill>
        <p:spPr>
          <a:xfrm>
            <a:off x="685800" y="1350615"/>
            <a:ext cx="5181600" cy="361950"/>
          </a:xfrm>
          <a:prstGeom prst="rect">
            <a:avLst/>
          </a:prstGeom>
        </p:spPr>
      </p:pic>
      <p:pic>
        <p:nvPicPr>
          <p:cNvPr id="6" name="SK-9-img-5" descr="preencoded.png"/>
          <p:cNvPicPr>
            <a:picLocks noChangeAspect="1"/>
          </p:cNvPicPr>
          <p:nvPr/>
        </p:nvPicPr>
        <p:blipFill>
          <a:blip r:embed="rId7"/>
          <a:stretch>
            <a:fillRect/>
          </a:stretch>
        </p:blipFill>
        <p:spPr>
          <a:xfrm>
            <a:off x="685800" y="1398240"/>
            <a:ext cx="238125" cy="190500"/>
          </a:xfrm>
          <a:prstGeom prst="rect">
            <a:avLst/>
          </a:prstGeom>
        </p:spPr>
      </p:pic>
      <p:pic>
        <p:nvPicPr>
          <p:cNvPr id="7" name="SK-9-img-6" descr="preencoded.png"/>
          <p:cNvPicPr>
            <a:picLocks noChangeAspect="1"/>
          </p:cNvPicPr>
          <p:nvPr/>
        </p:nvPicPr>
        <p:blipFill>
          <a:blip r:embed="rId8"/>
          <a:stretch>
            <a:fillRect/>
          </a:stretch>
        </p:blipFill>
        <p:spPr>
          <a:xfrm>
            <a:off x="571500" y="3689003"/>
            <a:ext cx="5410200" cy="2254597"/>
          </a:xfrm>
          <a:prstGeom prst="rect">
            <a:avLst/>
          </a:prstGeom>
        </p:spPr>
      </p:pic>
      <p:pic>
        <p:nvPicPr>
          <p:cNvPr id="8" name="SK-9-img-7" descr="preencoded.png"/>
          <p:cNvPicPr>
            <a:picLocks noChangeAspect="1"/>
          </p:cNvPicPr>
          <p:nvPr/>
        </p:nvPicPr>
        <p:blipFill>
          <a:blip r:embed="rId9"/>
          <a:stretch>
            <a:fillRect/>
          </a:stretch>
        </p:blipFill>
        <p:spPr>
          <a:xfrm>
            <a:off x="685800" y="3803303"/>
            <a:ext cx="5181600" cy="361950"/>
          </a:xfrm>
          <a:prstGeom prst="rect">
            <a:avLst/>
          </a:prstGeom>
        </p:spPr>
      </p:pic>
      <p:pic>
        <p:nvPicPr>
          <p:cNvPr id="9" name="SK-9-img-8" descr="preencoded.png"/>
          <p:cNvPicPr>
            <a:picLocks noChangeAspect="1"/>
          </p:cNvPicPr>
          <p:nvPr/>
        </p:nvPicPr>
        <p:blipFill>
          <a:blip r:embed="rId10"/>
          <a:stretch>
            <a:fillRect/>
          </a:stretch>
        </p:blipFill>
        <p:spPr>
          <a:xfrm>
            <a:off x="685800" y="3850928"/>
            <a:ext cx="238125" cy="190500"/>
          </a:xfrm>
          <a:prstGeom prst="rect">
            <a:avLst/>
          </a:prstGeom>
        </p:spPr>
      </p:pic>
      <p:pic>
        <p:nvPicPr>
          <p:cNvPr id="10" name="SK-9-img-9" descr="preencoded.png"/>
          <p:cNvPicPr>
            <a:picLocks noChangeAspect="1"/>
          </p:cNvPicPr>
          <p:nvPr/>
        </p:nvPicPr>
        <p:blipFill>
          <a:blip r:embed="rId11"/>
          <a:stretch>
            <a:fillRect/>
          </a:stretch>
        </p:blipFill>
        <p:spPr>
          <a:xfrm>
            <a:off x="6210300" y="1236315"/>
            <a:ext cx="5410200" cy="3488085"/>
          </a:xfrm>
          <a:prstGeom prst="rect">
            <a:avLst/>
          </a:prstGeom>
        </p:spPr>
      </p:pic>
      <p:pic>
        <p:nvPicPr>
          <p:cNvPr id="11" name="SK-9-img-10" descr="preencoded.png"/>
          <p:cNvPicPr>
            <a:picLocks noChangeAspect="1"/>
          </p:cNvPicPr>
          <p:nvPr/>
        </p:nvPicPr>
        <p:blipFill>
          <a:blip r:embed="rId6"/>
          <a:stretch>
            <a:fillRect/>
          </a:stretch>
        </p:blipFill>
        <p:spPr>
          <a:xfrm>
            <a:off x="6324600" y="1350615"/>
            <a:ext cx="5181600" cy="361950"/>
          </a:xfrm>
          <a:prstGeom prst="rect">
            <a:avLst/>
          </a:prstGeom>
        </p:spPr>
      </p:pic>
      <p:pic>
        <p:nvPicPr>
          <p:cNvPr id="12" name="SK-9-img-11" descr="preencoded.png"/>
          <p:cNvPicPr>
            <a:picLocks noChangeAspect="1"/>
          </p:cNvPicPr>
          <p:nvPr/>
        </p:nvPicPr>
        <p:blipFill>
          <a:blip r:embed="rId12"/>
          <a:stretch>
            <a:fillRect/>
          </a:stretch>
        </p:blipFill>
        <p:spPr>
          <a:xfrm>
            <a:off x="6324600" y="1398240"/>
            <a:ext cx="238125" cy="190500"/>
          </a:xfrm>
          <a:prstGeom prst="rect">
            <a:avLst/>
          </a:prstGeom>
        </p:spPr>
      </p:pic>
      <p:pic>
        <p:nvPicPr>
          <p:cNvPr id="13" name="SK-9-img-12" descr="preencoded.png"/>
          <p:cNvPicPr>
            <a:picLocks noChangeAspect="1"/>
          </p:cNvPicPr>
          <p:nvPr/>
        </p:nvPicPr>
        <p:blipFill>
          <a:blip r:embed="rId13"/>
          <a:stretch>
            <a:fillRect/>
          </a:stretch>
        </p:blipFill>
        <p:spPr>
          <a:xfrm>
            <a:off x="6210300" y="4876800"/>
            <a:ext cx="5410200" cy="1066800"/>
          </a:xfrm>
          <a:prstGeom prst="rect">
            <a:avLst/>
          </a:prstGeom>
        </p:spPr>
      </p:pic>
      <p:pic>
        <p:nvPicPr>
          <p:cNvPr id="14" name="SK-9-img-13" descr="preencoded.png"/>
          <p:cNvPicPr>
            <a:picLocks noChangeAspect="1"/>
          </p:cNvPicPr>
          <p:nvPr/>
        </p:nvPicPr>
        <p:blipFill>
          <a:blip r:embed="rId14"/>
          <a:stretch>
            <a:fillRect/>
          </a:stretch>
        </p:blipFill>
        <p:spPr>
          <a:xfrm>
            <a:off x="571500" y="6096000"/>
            <a:ext cx="11049000" cy="381000"/>
          </a:xfrm>
          <a:prstGeom prst="rect">
            <a:avLst/>
          </a:prstGeom>
        </p:spPr>
      </p:pic>
      <p:sp>
        <p:nvSpPr>
          <p:cNvPr id="15" name="SK-9-text-14"/>
          <p:cNvSpPr/>
          <p:nvPr/>
        </p:nvSpPr>
        <p:spPr>
          <a:xfrm>
            <a:off x="723900" y="381000"/>
            <a:ext cx="11468100" cy="388590"/>
          </a:xfrm>
          <a:prstGeom prst="rect">
            <a:avLst/>
          </a:prstGeom>
          <a:noFill/>
          <a:ln/>
        </p:spPr>
        <p:txBody>
          <a:bodyPr vert="horz" wrap="square" lIns="0" tIns="0" rIns="0" bIns="0" rtlCol="0" anchor="ctr"/>
          <a:lstStyle/>
          <a:p>
            <a:pPr marL="0" indent="0">
              <a:lnSpc>
                <a:spcPts val="3060"/>
              </a:lnSpc>
              <a:buNone/>
            </a:pPr>
            <a:r>
              <a:rPr lang="en-US" sz="2550" b="1" kern="0" spc="-30" dirty="0">
                <a:solidFill>
                  <a:srgbClr val="1A1A1A"/>
                </a:solidFill>
                <a:latin typeface="Arimo" pitchFamily="34" charset="0"/>
                <a:ea typeface="Arimo" pitchFamily="34" charset="-122"/>
                <a:cs typeface="Arimo" pitchFamily="34" charset="-120"/>
              </a:rPr>
              <a:t>TENNIS ELBOW: EPIDEMIOLOGY &amp; PRESENTATION</a:t>
            </a:r>
            <a:endParaRPr lang="en-US" sz="2550" dirty="0"/>
          </a:p>
        </p:txBody>
      </p:sp>
      <p:sp>
        <p:nvSpPr>
          <p:cNvPr id="16" name="SK-9-text-15"/>
          <p:cNvSpPr/>
          <p:nvPr/>
        </p:nvSpPr>
        <p:spPr>
          <a:xfrm>
            <a:off x="723900" y="807690"/>
            <a:ext cx="10972800" cy="200025"/>
          </a:xfrm>
          <a:prstGeom prst="rect">
            <a:avLst/>
          </a:prstGeom>
          <a:noFill/>
          <a:ln/>
        </p:spPr>
        <p:txBody>
          <a:bodyPr vert="horz" wrap="square" lIns="0" tIns="0" rIns="0" bIns="0" rtlCol="0" anchor="ctr"/>
          <a:lstStyle/>
          <a:p>
            <a:pPr marL="0" indent="0">
              <a:lnSpc>
                <a:spcPts val="1575"/>
              </a:lnSpc>
              <a:buNone/>
            </a:pPr>
            <a:r>
              <a:rPr lang="en-US" sz="1050" b="1" kern="0" spc="60" dirty="0">
                <a:solidFill>
                  <a:srgbClr val="2C3E50"/>
                </a:solidFill>
                <a:latin typeface="Open Sans" pitchFamily="34" charset="0"/>
                <a:ea typeface="Open Sans" pitchFamily="34" charset="-122"/>
                <a:cs typeface="Open Sans" pitchFamily="34" charset="-120"/>
              </a:rPr>
              <a:t>CLINICAL GUIDANCE &amp; EXAM FOCUS</a:t>
            </a:r>
            <a:endParaRPr lang="en-US" sz="1050" dirty="0"/>
          </a:p>
        </p:txBody>
      </p:sp>
      <p:sp>
        <p:nvSpPr>
          <p:cNvPr id="17" name="SK-9-text-16"/>
          <p:cNvSpPr/>
          <p:nvPr/>
        </p:nvSpPr>
        <p:spPr>
          <a:xfrm>
            <a:off x="1019175" y="1350615"/>
            <a:ext cx="5181600" cy="361950"/>
          </a:xfrm>
          <a:prstGeom prst="rect">
            <a:avLst/>
          </a:prstGeom>
          <a:noFill/>
          <a:ln/>
        </p:spPr>
        <p:txBody>
          <a:bodyPr vert="horz" wrap="square" lIns="0" tIns="0" rIns="0" bIns="0" rtlCol="0" anchor="ctr"/>
          <a:lstStyle/>
          <a:p>
            <a:pPr marL="0" indent="0">
              <a:lnSpc>
                <a:spcPts val="2250"/>
              </a:lnSpc>
              <a:buNone/>
            </a:pPr>
            <a:r>
              <a:rPr lang="en-US" sz="1500" b="1" dirty="0">
                <a:solidFill>
                  <a:srgbClr val="2C3E50"/>
                </a:solidFill>
                <a:latin typeface="Arimo" pitchFamily="34" charset="0"/>
                <a:ea typeface="Arimo" pitchFamily="34" charset="-122"/>
                <a:cs typeface="Arimo" pitchFamily="34" charset="-120"/>
              </a:rPr>
              <a:t>Epidemiology</a:t>
            </a:r>
            <a:endParaRPr lang="en-US" sz="1500" dirty="0"/>
          </a:p>
        </p:txBody>
      </p:sp>
      <p:sp>
        <p:nvSpPr>
          <p:cNvPr id="18" name="SK-9-text-17"/>
          <p:cNvSpPr/>
          <p:nvPr/>
        </p:nvSpPr>
        <p:spPr>
          <a:xfrm>
            <a:off x="914400" y="1826865"/>
            <a:ext cx="6005512" cy="242888"/>
          </a:xfrm>
          <a:prstGeom prst="rect">
            <a:avLst/>
          </a:prstGeom>
          <a:noFill/>
          <a:ln/>
        </p:spPr>
        <p:txBody>
          <a:bodyPr vert="horz" wrap="square" lIns="0" tIns="0" rIns="0" bIns="0" rtlCol="0" anchor="ctr"/>
          <a:lstStyle/>
          <a:p>
            <a:pPr marL="0" indent="0" algn="l">
              <a:lnSpc>
                <a:spcPts val="1913"/>
              </a:lnSpc>
              <a:buNone/>
            </a:pPr>
            <a:r>
              <a:rPr lang="en-US" sz="1275" dirty="0">
                <a:solidFill>
                  <a:srgbClr val="4B5563"/>
                </a:solidFill>
                <a:latin typeface="Open Sans" pitchFamily="34" charset="0"/>
                <a:ea typeface="Open Sans" pitchFamily="34" charset="-122"/>
                <a:cs typeface="Open Sans" pitchFamily="34" charset="-120"/>
              </a:rPr>
              <a:t>Affects </a:t>
            </a:r>
            <a:r>
              <a:rPr lang="en-US" sz="1275" b="1" dirty="0">
                <a:solidFill>
                  <a:srgbClr val="2C3E50"/>
                </a:solidFill>
                <a:latin typeface="Open Sans" pitchFamily="34" charset="0"/>
                <a:ea typeface="Open Sans" pitchFamily="34" charset="-122"/>
                <a:cs typeface="Open Sans" pitchFamily="34" charset="-120"/>
              </a:rPr>
              <a:t>1–3% of adults</a:t>
            </a:r>
            <a:r>
              <a:rPr lang="en-US" sz="1275" dirty="0">
                <a:solidFill>
                  <a:srgbClr val="4B5563"/>
                </a:solidFill>
                <a:latin typeface="Open Sans" pitchFamily="34" charset="0"/>
                <a:ea typeface="Open Sans" pitchFamily="34" charset="-122"/>
                <a:cs typeface="Open Sans" pitchFamily="34" charset="-120"/>
              </a:rPr>
              <a:t> per year</a:t>
            </a:r>
            <a:endParaRPr lang="en-US" sz="1275" dirty="0"/>
          </a:p>
        </p:txBody>
      </p:sp>
      <p:sp>
        <p:nvSpPr>
          <p:cNvPr id="19" name="SK-9-text-18"/>
          <p:cNvSpPr/>
          <p:nvPr/>
        </p:nvSpPr>
        <p:spPr>
          <a:xfrm>
            <a:off x="914400" y="2145953"/>
            <a:ext cx="4953000" cy="242888"/>
          </a:xfrm>
          <a:prstGeom prst="rect">
            <a:avLst/>
          </a:prstGeom>
          <a:noFill/>
          <a:ln/>
        </p:spPr>
        <p:txBody>
          <a:bodyPr vert="horz" wrap="square" lIns="0" tIns="0" rIns="0" bIns="0" rtlCol="0" anchor="ctr"/>
          <a:lstStyle/>
          <a:p>
            <a:pPr marL="0" indent="0" algn="l">
              <a:lnSpc>
                <a:spcPts val="1913"/>
              </a:lnSpc>
              <a:buNone/>
            </a:pPr>
            <a:r>
              <a:rPr lang="en-US" sz="1275" dirty="0">
                <a:solidFill>
                  <a:srgbClr val="4B5563"/>
                </a:solidFill>
                <a:latin typeface="Open Sans" pitchFamily="34" charset="0"/>
                <a:ea typeface="Open Sans" pitchFamily="34" charset="-122"/>
                <a:cs typeface="Open Sans" pitchFamily="34" charset="-120"/>
              </a:rPr>
              <a:t>Peak age: </a:t>
            </a:r>
            <a:r>
              <a:rPr lang="en-US" sz="1275" b="1" dirty="0">
                <a:solidFill>
                  <a:srgbClr val="2C3E50"/>
                </a:solidFill>
                <a:latin typeface="Open Sans" pitchFamily="34" charset="0"/>
                <a:ea typeface="Open Sans" pitchFamily="34" charset="-122"/>
                <a:cs typeface="Open Sans" pitchFamily="34" charset="-120"/>
              </a:rPr>
              <a:t>35–55 years</a:t>
            </a:r>
            <a:endParaRPr lang="en-US" sz="1275" dirty="0"/>
          </a:p>
        </p:txBody>
      </p:sp>
      <p:sp>
        <p:nvSpPr>
          <p:cNvPr id="20" name="SK-9-text-19"/>
          <p:cNvSpPr/>
          <p:nvPr/>
        </p:nvSpPr>
        <p:spPr>
          <a:xfrm>
            <a:off x="914400" y="2465040"/>
            <a:ext cx="7615237" cy="242888"/>
          </a:xfrm>
          <a:prstGeom prst="rect">
            <a:avLst/>
          </a:prstGeom>
          <a:noFill/>
          <a:ln/>
        </p:spPr>
        <p:txBody>
          <a:bodyPr vert="horz" wrap="square" lIns="0" tIns="0" rIns="0" bIns="0" rtlCol="0" anchor="ctr"/>
          <a:lstStyle/>
          <a:p>
            <a:pPr marL="0" indent="0" algn="l">
              <a:lnSpc>
                <a:spcPts val="1913"/>
              </a:lnSpc>
              <a:buNone/>
            </a:pPr>
            <a:r>
              <a:rPr lang="en-US" sz="1275" dirty="0">
                <a:solidFill>
                  <a:srgbClr val="4B5563"/>
                </a:solidFill>
                <a:latin typeface="Open Sans" pitchFamily="34" charset="0"/>
                <a:ea typeface="Open Sans" pitchFamily="34" charset="-122"/>
                <a:cs typeface="Open Sans" pitchFamily="34" charset="-120"/>
              </a:rPr>
              <a:t>Significantly more common in </a:t>
            </a:r>
            <a:r>
              <a:rPr lang="en-US" sz="1275" b="1" dirty="0">
                <a:solidFill>
                  <a:srgbClr val="2C3E50"/>
                </a:solidFill>
                <a:latin typeface="Open Sans" pitchFamily="34" charset="0"/>
                <a:ea typeface="Open Sans" pitchFamily="34" charset="-122"/>
                <a:cs typeface="Open Sans" pitchFamily="34" charset="-120"/>
              </a:rPr>
              <a:t>dominant arm</a:t>
            </a:r>
            <a:endParaRPr lang="en-US" sz="1275" dirty="0"/>
          </a:p>
        </p:txBody>
      </p:sp>
      <p:sp>
        <p:nvSpPr>
          <p:cNvPr id="21" name="SK-9-text-20"/>
          <p:cNvSpPr/>
          <p:nvPr/>
        </p:nvSpPr>
        <p:spPr>
          <a:xfrm>
            <a:off x="914400" y="2784128"/>
            <a:ext cx="10339388" cy="242888"/>
          </a:xfrm>
          <a:prstGeom prst="rect">
            <a:avLst/>
          </a:prstGeom>
          <a:noFill/>
          <a:ln/>
        </p:spPr>
        <p:txBody>
          <a:bodyPr vert="horz" wrap="square" lIns="0" tIns="0" rIns="0" bIns="0" rtlCol="0" anchor="ctr"/>
          <a:lstStyle/>
          <a:p>
            <a:pPr marL="0" indent="0" algn="l">
              <a:lnSpc>
                <a:spcPts val="1913"/>
              </a:lnSpc>
              <a:buNone/>
            </a:pPr>
            <a:r>
              <a:rPr lang="en-US" sz="1275" dirty="0">
                <a:solidFill>
                  <a:srgbClr val="4B5563"/>
                </a:solidFill>
                <a:latin typeface="Open Sans" pitchFamily="34" charset="0"/>
                <a:ea typeface="Open Sans" pitchFamily="34" charset="-122"/>
                <a:cs typeface="Open Sans" pitchFamily="34" charset="-120"/>
              </a:rPr>
              <a:t>Natural history: Symptoms typically last </a:t>
            </a:r>
            <a:r>
              <a:rPr lang="en-US" sz="1275" b="1" dirty="0">
                <a:solidFill>
                  <a:srgbClr val="2C3E50"/>
                </a:solidFill>
                <a:latin typeface="Open Sans" pitchFamily="34" charset="0"/>
                <a:ea typeface="Open Sans" pitchFamily="34" charset="-122"/>
                <a:cs typeface="Open Sans" pitchFamily="34" charset="-120"/>
              </a:rPr>
              <a:t>12–18 months</a:t>
            </a:r>
            <a:endParaRPr lang="en-US" sz="1275" dirty="0"/>
          </a:p>
        </p:txBody>
      </p:sp>
      <p:sp>
        <p:nvSpPr>
          <p:cNvPr id="22" name="SK-9-text-21"/>
          <p:cNvSpPr/>
          <p:nvPr/>
        </p:nvSpPr>
        <p:spPr>
          <a:xfrm>
            <a:off x="914400" y="3103215"/>
            <a:ext cx="7986712" cy="242888"/>
          </a:xfrm>
          <a:prstGeom prst="rect">
            <a:avLst/>
          </a:prstGeom>
          <a:noFill/>
          <a:ln/>
        </p:spPr>
        <p:txBody>
          <a:bodyPr vert="horz" wrap="square" lIns="0" tIns="0" rIns="0" bIns="0" rtlCol="0" anchor="ctr"/>
          <a:lstStyle/>
          <a:p>
            <a:pPr marL="0" indent="0" algn="l">
              <a:lnSpc>
                <a:spcPts val="1913"/>
              </a:lnSpc>
              <a:buNone/>
            </a:pPr>
            <a:r>
              <a:rPr lang="en-US" sz="1275" dirty="0">
                <a:solidFill>
                  <a:srgbClr val="4B5563"/>
                </a:solidFill>
                <a:latin typeface="Open Sans" pitchFamily="34" charset="0"/>
                <a:ea typeface="Open Sans" pitchFamily="34" charset="-122"/>
                <a:cs typeface="Open Sans" pitchFamily="34" charset="-120"/>
              </a:rPr>
              <a:t>Up to </a:t>
            </a:r>
            <a:r>
              <a:rPr lang="en-US" sz="1275" b="1" dirty="0">
                <a:solidFill>
                  <a:srgbClr val="2C3E50"/>
                </a:solidFill>
                <a:latin typeface="Open Sans" pitchFamily="34" charset="0"/>
                <a:ea typeface="Open Sans" pitchFamily="34" charset="-122"/>
                <a:cs typeface="Open Sans" pitchFamily="34" charset="-120"/>
              </a:rPr>
              <a:t>90% resolve</a:t>
            </a:r>
            <a:r>
              <a:rPr lang="en-US" sz="1275" dirty="0">
                <a:solidFill>
                  <a:srgbClr val="4B5563"/>
                </a:solidFill>
                <a:latin typeface="Open Sans" pitchFamily="34" charset="0"/>
                <a:ea typeface="Open Sans" pitchFamily="34" charset="-122"/>
                <a:cs typeface="Open Sans" pitchFamily="34" charset="-120"/>
              </a:rPr>
              <a:t> with rest within 1 year</a:t>
            </a:r>
            <a:endParaRPr lang="en-US" sz="1275" dirty="0"/>
          </a:p>
        </p:txBody>
      </p:sp>
      <p:sp>
        <p:nvSpPr>
          <p:cNvPr id="23" name="SK-9-text-22"/>
          <p:cNvSpPr/>
          <p:nvPr/>
        </p:nvSpPr>
        <p:spPr>
          <a:xfrm>
            <a:off x="1019175" y="3803303"/>
            <a:ext cx="5181600" cy="361950"/>
          </a:xfrm>
          <a:prstGeom prst="rect">
            <a:avLst/>
          </a:prstGeom>
          <a:noFill/>
          <a:ln/>
        </p:spPr>
        <p:txBody>
          <a:bodyPr vert="horz" wrap="square" lIns="0" tIns="0" rIns="0" bIns="0" rtlCol="0" anchor="ctr"/>
          <a:lstStyle/>
          <a:p>
            <a:pPr marL="0" indent="0">
              <a:lnSpc>
                <a:spcPts val="2250"/>
              </a:lnSpc>
              <a:buNone/>
            </a:pPr>
            <a:r>
              <a:rPr lang="en-US" sz="1500" b="1" dirty="0">
                <a:solidFill>
                  <a:srgbClr val="2C3E50"/>
                </a:solidFill>
                <a:latin typeface="Arimo" pitchFamily="34" charset="0"/>
                <a:ea typeface="Arimo" pitchFamily="34" charset="-122"/>
                <a:cs typeface="Arimo" pitchFamily="34" charset="-120"/>
              </a:rPr>
              <a:t>Common Triggers</a:t>
            </a:r>
            <a:endParaRPr lang="en-US" sz="1500" dirty="0"/>
          </a:p>
        </p:txBody>
      </p:sp>
      <p:sp>
        <p:nvSpPr>
          <p:cNvPr id="24" name="SK-9-text-23"/>
          <p:cNvSpPr/>
          <p:nvPr/>
        </p:nvSpPr>
        <p:spPr>
          <a:xfrm>
            <a:off x="914400" y="4279553"/>
            <a:ext cx="4953000" cy="485775"/>
          </a:xfrm>
          <a:prstGeom prst="rect">
            <a:avLst/>
          </a:prstGeom>
          <a:noFill/>
          <a:ln/>
        </p:spPr>
        <p:txBody>
          <a:bodyPr vert="horz" wrap="square" lIns="0" tIns="0" rIns="0" bIns="0" rtlCol="0" anchor="ctr"/>
          <a:lstStyle/>
          <a:p>
            <a:pPr marL="0" indent="0" algn="l">
              <a:lnSpc>
                <a:spcPts val="1913"/>
              </a:lnSpc>
              <a:buNone/>
            </a:pPr>
            <a:r>
              <a:rPr lang="en-US" sz="1275" b="1" dirty="0">
                <a:solidFill>
                  <a:srgbClr val="2C3E50"/>
                </a:solidFill>
                <a:latin typeface="Open Sans" pitchFamily="34" charset="0"/>
                <a:ea typeface="Open Sans" pitchFamily="34" charset="-122"/>
                <a:cs typeface="Open Sans" pitchFamily="34" charset="-120"/>
              </a:rPr>
              <a:t>Extrinsic:</a:t>
            </a:r>
            <a:r>
              <a:rPr lang="en-US" sz="1275" dirty="0">
                <a:solidFill>
                  <a:srgbClr val="4B5563"/>
                </a:solidFill>
                <a:latin typeface="Open Sans" pitchFamily="34" charset="0"/>
                <a:ea typeface="Open Sans" pitchFamily="34" charset="-122"/>
                <a:cs typeface="Open Sans" pitchFamily="34" charset="-120"/>
              </a:rPr>
              <a:t> Repetitive DIY, gardening, painting, or sudden increase in training load</a:t>
            </a:r>
            <a:endParaRPr lang="en-US" sz="1275" dirty="0"/>
          </a:p>
        </p:txBody>
      </p:sp>
      <p:sp>
        <p:nvSpPr>
          <p:cNvPr id="25" name="SK-9-text-24"/>
          <p:cNvSpPr/>
          <p:nvPr/>
        </p:nvSpPr>
        <p:spPr>
          <a:xfrm>
            <a:off x="914400" y="4841528"/>
            <a:ext cx="9472612" cy="242888"/>
          </a:xfrm>
          <a:prstGeom prst="rect">
            <a:avLst/>
          </a:prstGeom>
          <a:noFill/>
          <a:ln/>
        </p:spPr>
        <p:txBody>
          <a:bodyPr vert="horz" wrap="square" lIns="0" tIns="0" rIns="0" bIns="0" rtlCol="0" anchor="ctr"/>
          <a:lstStyle/>
          <a:p>
            <a:pPr marL="0" indent="0" algn="l">
              <a:lnSpc>
                <a:spcPts val="1913"/>
              </a:lnSpc>
              <a:buNone/>
            </a:pPr>
            <a:r>
              <a:rPr lang="en-US" sz="1275" b="1" dirty="0">
                <a:solidFill>
                  <a:srgbClr val="2C3E50"/>
                </a:solidFill>
                <a:latin typeface="Open Sans" pitchFamily="34" charset="0"/>
                <a:ea typeface="Open Sans" pitchFamily="34" charset="-122"/>
                <a:cs typeface="Open Sans" pitchFamily="34" charset="-120"/>
              </a:rPr>
              <a:t>Occupational:</a:t>
            </a:r>
            <a:r>
              <a:rPr lang="en-US" sz="1275" dirty="0">
                <a:solidFill>
                  <a:srgbClr val="4B5563"/>
                </a:solidFill>
                <a:latin typeface="Open Sans" pitchFamily="34" charset="0"/>
                <a:ea typeface="Open Sans" pitchFamily="34" charset="-122"/>
                <a:cs typeface="Open Sans" pitchFamily="34" charset="-120"/>
              </a:rPr>
              <a:t> Keyboard use, computer-intensive work</a:t>
            </a:r>
            <a:endParaRPr lang="en-US" sz="1275" dirty="0"/>
          </a:p>
        </p:txBody>
      </p:sp>
      <p:sp>
        <p:nvSpPr>
          <p:cNvPr id="26" name="SK-9-text-25"/>
          <p:cNvSpPr/>
          <p:nvPr/>
        </p:nvSpPr>
        <p:spPr>
          <a:xfrm>
            <a:off x="914400" y="5160615"/>
            <a:ext cx="8729662" cy="242888"/>
          </a:xfrm>
          <a:prstGeom prst="rect">
            <a:avLst/>
          </a:prstGeom>
          <a:noFill/>
          <a:ln/>
        </p:spPr>
        <p:txBody>
          <a:bodyPr vert="horz" wrap="square" lIns="0" tIns="0" rIns="0" bIns="0" rtlCol="0" anchor="ctr"/>
          <a:lstStyle/>
          <a:p>
            <a:pPr marL="0" indent="0" algn="l">
              <a:lnSpc>
                <a:spcPts val="1913"/>
              </a:lnSpc>
              <a:buNone/>
            </a:pPr>
            <a:r>
              <a:rPr lang="en-US" sz="1275" b="1" dirty="0">
                <a:solidFill>
                  <a:srgbClr val="2C3E50"/>
                </a:solidFill>
                <a:latin typeface="Open Sans" pitchFamily="34" charset="0"/>
                <a:ea typeface="Open Sans" pitchFamily="34" charset="-122"/>
                <a:cs typeface="Open Sans" pitchFamily="34" charset="-120"/>
              </a:rPr>
              <a:t>Sports:</a:t>
            </a:r>
            <a:r>
              <a:rPr lang="en-US" sz="1275" dirty="0">
                <a:solidFill>
                  <a:srgbClr val="4B5563"/>
                </a:solidFill>
                <a:latin typeface="Open Sans" pitchFamily="34" charset="0"/>
                <a:ea typeface="Open Sans" pitchFamily="34" charset="-122"/>
                <a:cs typeface="Open Sans" pitchFamily="34" charset="-120"/>
              </a:rPr>
              <a:t> Racket sports (poor backhand technique)</a:t>
            </a:r>
            <a:endParaRPr lang="en-US" sz="1275" dirty="0"/>
          </a:p>
        </p:txBody>
      </p:sp>
      <p:sp>
        <p:nvSpPr>
          <p:cNvPr id="27" name="SK-9-text-26"/>
          <p:cNvSpPr/>
          <p:nvPr/>
        </p:nvSpPr>
        <p:spPr>
          <a:xfrm>
            <a:off x="6657975" y="1350615"/>
            <a:ext cx="5181600" cy="361950"/>
          </a:xfrm>
          <a:prstGeom prst="rect">
            <a:avLst/>
          </a:prstGeom>
          <a:noFill/>
          <a:ln/>
        </p:spPr>
        <p:txBody>
          <a:bodyPr vert="horz" wrap="square" lIns="0" tIns="0" rIns="0" bIns="0" rtlCol="0" anchor="ctr"/>
          <a:lstStyle/>
          <a:p>
            <a:pPr marL="0" indent="0">
              <a:lnSpc>
                <a:spcPts val="2250"/>
              </a:lnSpc>
              <a:buNone/>
            </a:pPr>
            <a:r>
              <a:rPr lang="en-US" sz="1500" b="1" dirty="0">
                <a:solidFill>
                  <a:srgbClr val="2C3E50"/>
                </a:solidFill>
                <a:latin typeface="Arimo" pitchFamily="34" charset="0"/>
                <a:ea typeface="Arimo" pitchFamily="34" charset="-122"/>
                <a:cs typeface="Arimo" pitchFamily="34" charset="-120"/>
              </a:rPr>
              <a:t>Clinical Presentation</a:t>
            </a:r>
            <a:endParaRPr lang="en-US" sz="1500" dirty="0"/>
          </a:p>
        </p:txBody>
      </p:sp>
      <p:sp>
        <p:nvSpPr>
          <p:cNvPr id="28" name="SK-9-text-27"/>
          <p:cNvSpPr/>
          <p:nvPr/>
        </p:nvSpPr>
        <p:spPr>
          <a:xfrm>
            <a:off x="6553200" y="1826865"/>
            <a:ext cx="4953000" cy="485775"/>
          </a:xfrm>
          <a:prstGeom prst="rect">
            <a:avLst/>
          </a:prstGeom>
          <a:noFill/>
          <a:ln/>
        </p:spPr>
        <p:txBody>
          <a:bodyPr vert="horz" wrap="square" lIns="0" tIns="0" rIns="0" bIns="0" rtlCol="0" anchor="ctr"/>
          <a:lstStyle/>
          <a:p>
            <a:pPr marL="0" indent="0" algn="l">
              <a:lnSpc>
                <a:spcPts val="1913"/>
              </a:lnSpc>
              <a:buNone/>
            </a:pPr>
            <a:r>
              <a:rPr lang="en-US" sz="1275" b="1" dirty="0">
                <a:solidFill>
                  <a:srgbClr val="2C3E50"/>
                </a:solidFill>
                <a:latin typeface="Open Sans" pitchFamily="34" charset="0"/>
                <a:ea typeface="Open Sans" pitchFamily="34" charset="-122"/>
                <a:cs typeface="Open Sans" pitchFamily="34" charset="-120"/>
              </a:rPr>
              <a:t>Localized Pain:</a:t>
            </a:r>
            <a:r>
              <a:rPr lang="en-US" sz="1275" dirty="0">
                <a:solidFill>
                  <a:srgbClr val="4B5563"/>
                </a:solidFill>
                <a:latin typeface="Open Sans" pitchFamily="34" charset="0"/>
                <a:ea typeface="Open Sans" pitchFamily="34" charset="-122"/>
                <a:cs typeface="Open Sans" pitchFamily="34" charset="-120"/>
              </a:rPr>
              <a:t> Tenderness at lateral epicondyle radiating down forearm</a:t>
            </a:r>
            <a:endParaRPr lang="en-US" sz="1275" dirty="0"/>
          </a:p>
        </p:txBody>
      </p:sp>
      <p:sp>
        <p:nvSpPr>
          <p:cNvPr id="29" name="SK-9-text-28"/>
          <p:cNvSpPr/>
          <p:nvPr/>
        </p:nvSpPr>
        <p:spPr>
          <a:xfrm>
            <a:off x="6553200" y="2388840"/>
            <a:ext cx="4953000" cy="485775"/>
          </a:xfrm>
          <a:prstGeom prst="rect">
            <a:avLst/>
          </a:prstGeom>
          <a:noFill/>
          <a:ln/>
        </p:spPr>
        <p:txBody>
          <a:bodyPr vert="horz" wrap="square" lIns="0" tIns="0" rIns="0" bIns="0" rtlCol="0" anchor="ctr"/>
          <a:lstStyle/>
          <a:p>
            <a:pPr marL="0" indent="0" algn="l">
              <a:lnSpc>
                <a:spcPts val="1913"/>
              </a:lnSpc>
              <a:buNone/>
            </a:pPr>
            <a:r>
              <a:rPr lang="en-US" sz="1275" b="1" dirty="0">
                <a:solidFill>
                  <a:srgbClr val="2C3E50"/>
                </a:solidFill>
                <a:latin typeface="Open Sans" pitchFamily="34" charset="0"/>
                <a:ea typeface="Open Sans" pitchFamily="34" charset="-122"/>
                <a:cs typeface="Open Sans" pitchFamily="34" charset="-120"/>
              </a:rPr>
              <a:t>Sharp Pain on Gripping:</a:t>
            </a:r>
            <a:r>
              <a:rPr lang="en-US" sz="1275" dirty="0">
                <a:solidFill>
                  <a:srgbClr val="4B5563"/>
                </a:solidFill>
                <a:latin typeface="Open Sans" pitchFamily="34" charset="0"/>
                <a:ea typeface="Open Sans" pitchFamily="34" charset="-122"/>
                <a:cs typeface="Open Sans" pitchFamily="34" charset="-120"/>
              </a:rPr>
              <a:t> Especially when the elbow is in full extension</a:t>
            </a:r>
            <a:endParaRPr lang="en-US" sz="1275" dirty="0"/>
          </a:p>
        </p:txBody>
      </p:sp>
      <p:sp>
        <p:nvSpPr>
          <p:cNvPr id="30" name="SK-9-text-29"/>
          <p:cNvSpPr/>
          <p:nvPr/>
        </p:nvSpPr>
        <p:spPr>
          <a:xfrm>
            <a:off x="6553200" y="2950815"/>
            <a:ext cx="4953000" cy="485775"/>
          </a:xfrm>
          <a:prstGeom prst="rect">
            <a:avLst/>
          </a:prstGeom>
          <a:noFill/>
          <a:ln/>
        </p:spPr>
        <p:txBody>
          <a:bodyPr vert="horz" wrap="square" lIns="0" tIns="0" rIns="0" bIns="0" rtlCol="0" anchor="ctr"/>
          <a:lstStyle/>
          <a:p>
            <a:pPr marL="0" indent="0" algn="l">
              <a:lnSpc>
                <a:spcPts val="1913"/>
              </a:lnSpc>
              <a:buNone/>
            </a:pPr>
            <a:r>
              <a:rPr lang="en-US" sz="1275" b="1" dirty="0">
                <a:solidFill>
                  <a:srgbClr val="2C3E50"/>
                </a:solidFill>
                <a:latin typeface="Open Sans" pitchFamily="34" charset="0"/>
                <a:ea typeface="Open Sans" pitchFamily="34" charset="-122"/>
                <a:cs typeface="Open Sans" pitchFamily="34" charset="-120"/>
              </a:rPr>
              <a:t>"Warm-up" Effect:</a:t>
            </a:r>
            <a:r>
              <a:rPr lang="en-US" sz="1275" dirty="0">
                <a:solidFill>
                  <a:srgbClr val="4B5563"/>
                </a:solidFill>
                <a:latin typeface="Open Sans" pitchFamily="34" charset="0"/>
                <a:ea typeface="Open Sans" pitchFamily="34" charset="-122"/>
                <a:cs typeface="Open Sans" pitchFamily="34" charset="-120"/>
              </a:rPr>
              <a:t> Pain may ease initially with activity but returns/worsens after rest (cool down)</a:t>
            </a:r>
            <a:endParaRPr lang="en-US" sz="1275" dirty="0"/>
          </a:p>
        </p:txBody>
      </p:sp>
      <p:sp>
        <p:nvSpPr>
          <p:cNvPr id="31" name="SK-9-text-30"/>
          <p:cNvSpPr/>
          <p:nvPr/>
        </p:nvSpPr>
        <p:spPr>
          <a:xfrm>
            <a:off x="6553200" y="3512790"/>
            <a:ext cx="5638800" cy="242888"/>
          </a:xfrm>
          <a:prstGeom prst="rect">
            <a:avLst/>
          </a:prstGeom>
          <a:noFill/>
          <a:ln/>
        </p:spPr>
        <p:txBody>
          <a:bodyPr vert="horz" wrap="square" lIns="0" tIns="0" rIns="0" bIns="0" rtlCol="0" anchor="ctr"/>
          <a:lstStyle/>
          <a:p>
            <a:pPr marL="0" indent="0" algn="l">
              <a:lnSpc>
                <a:spcPts val="1913"/>
              </a:lnSpc>
              <a:buNone/>
            </a:pPr>
            <a:r>
              <a:rPr lang="en-US" sz="1275" b="1" dirty="0">
                <a:solidFill>
                  <a:srgbClr val="2C3E50"/>
                </a:solidFill>
                <a:latin typeface="Open Sans" pitchFamily="34" charset="0"/>
                <a:ea typeface="Open Sans" pitchFamily="34" charset="-122"/>
                <a:cs typeface="Open Sans" pitchFamily="34" charset="-120"/>
              </a:rPr>
              <a:t>Function:</a:t>
            </a:r>
            <a:r>
              <a:rPr lang="en-US" sz="1275" dirty="0">
                <a:solidFill>
                  <a:srgbClr val="4B5563"/>
                </a:solidFill>
                <a:latin typeface="Open Sans" pitchFamily="34" charset="0"/>
                <a:ea typeface="Open Sans" pitchFamily="34" charset="-122"/>
                <a:cs typeface="Open Sans" pitchFamily="34" charset="-120"/>
              </a:rPr>
              <a:t> Gradual loss of grip strength and function</a:t>
            </a:r>
            <a:endParaRPr lang="en-US" sz="1275" dirty="0"/>
          </a:p>
        </p:txBody>
      </p:sp>
      <p:sp>
        <p:nvSpPr>
          <p:cNvPr id="32" name="SK-9-text-31"/>
          <p:cNvSpPr/>
          <p:nvPr/>
        </p:nvSpPr>
        <p:spPr>
          <a:xfrm>
            <a:off x="6324600" y="4991100"/>
            <a:ext cx="5257800" cy="200025"/>
          </a:xfrm>
          <a:prstGeom prst="rect">
            <a:avLst/>
          </a:prstGeom>
          <a:noFill/>
          <a:ln/>
        </p:spPr>
        <p:txBody>
          <a:bodyPr vert="horz" wrap="square" lIns="0" tIns="0" rIns="0" bIns="0" rtlCol="0" anchor="ctr"/>
          <a:lstStyle/>
          <a:p>
            <a:pPr marL="0" indent="0">
              <a:lnSpc>
                <a:spcPts val="1575"/>
              </a:lnSpc>
              <a:buNone/>
            </a:pPr>
            <a:r>
              <a:rPr lang="en-US" sz="1050" b="1" dirty="0">
                <a:solidFill>
                  <a:srgbClr val="7B1FA2"/>
                </a:solidFill>
                <a:latin typeface="Arimo" pitchFamily="34" charset="0"/>
                <a:ea typeface="Arimo" pitchFamily="34" charset="-122"/>
                <a:cs typeface="Arimo" pitchFamily="34" charset="-120"/>
              </a:rPr>
              <a:t>AKT FOCUS: NATURAL HISTORY</a:t>
            </a:r>
            <a:endParaRPr lang="en-US" sz="1050" dirty="0"/>
          </a:p>
        </p:txBody>
      </p:sp>
      <p:sp>
        <p:nvSpPr>
          <p:cNvPr id="33" name="SK-9-text-32"/>
          <p:cNvSpPr/>
          <p:nvPr/>
        </p:nvSpPr>
        <p:spPr>
          <a:xfrm>
            <a:off x="6324600" y="5229225"/>
            <a:ext cx="5181600" cy="600075"/>
          </a:xfrm>
          <a:prstGeom prst="rect">
            <a:avLst/>
          </a:prstGeom>
          <a:noFill/>
          <a:ln/>
        </p:spPr>
        <p:txBody>
          <a:bodyPr vert="horz" wrap="square" lIns="0" tIns="0" rIns="0" bIns="0" rtlCol="0" anchor="ctr"/>
          <a:lstStyle/>
          <a:p>
            <a:pPr marL="0" indent="0">
              <a:lnSpc>
                <a:spcPts val="1575"/>
              </a:lnSpc>
              <a:buNone/>
            </a:pPr>
            <a:r>
              <a:rPr lang="en-US" sz="1125" dirty="0">
                <a:solidFill>
                  <a:srgbClr val="1A1A1A"/>
                </a:solidFill>
                <a:latin typeface="Open Sans" pitchFamily="34" charset="0"/>
                <a:ea typeface="Open Sans" pitchFamily="34" charset="-122"/>
                <a:cs typeface="Open Sans" pitchFamily="34" charset="-120"/>
              </a:rPr>
              <a:t>For exams, remember the </a:t>
            </a:r>
            <a:r>
              <a:rPr lang="en-US" sz="1125" b="1" dirty="0">
                <a:solidFill>
                  <a:srgbClr val="1A1A1A"/>
                </a:solidFill>
                <a:latin typeface="Open Sans" pitchFamily="34" charset="0"/>
                <a:ea typeface="Open Sans" pitchFamily="34" charset="-122"/>
                <a:cs typeface="Open Sans" pitchFamily="34" charset="-120"/>
              </a:rPr>
              <a:t>12–18 month</a:t>
            </a:r>
            <a:r>
              <a:rPr lang="en-US" sz="1125" dirty="0">
                <a:solidFill>
                  <a:srgbClr val="1A1A1A"/>
                </a:solidFill>
                <a:latin typeface="Open Sans" pitchFamily="34" charset="0"/>
                <a:ea typeface="Open Sans" pitchFamily="34" charset="-122"/>
                <a:cs typeface="Open Sans" pitchFamily="34" charset="-120"/>
              </a:rPr>
              <a:t> resolution timeframe. Most patients can be reassured that 90% resolve with rest alone, making aggressive early intervention (like injections) less favorable.</a:t>
            </a:r>
            <a:endParaRPr lang="en-US" sz="1125" dirty="0"/>
          </a:p>
        </p:txBody>
      </p:sp>
      <p:sp>
        <p:nvSpPr>
          <p:cNvPr id="34" name="SK-9-text-33"/>
          <p:cNvSpPr/>
          <p:nvPr/>
        </p:nvSpPr>
        <p:spPr>
          <a:xfrm>
            <a:off x="5257800" y="6186488"/>
            <a:ext cx="3436620" cy="200025"/>
          </a:xfrm>
          <a:prstGeom prst="rect">
            <a:avLst/>
          </a:prstGeom>
          <a:noFill/>
          <a:ln/>
        </p:spPr>
        <p:txBody>
          <a:bodyPr vert="horz" wrap="square" lIns="0" tIns="0" rIns="0" bIns="0" rtlCol="0" anchor="ctr"/>
          <a:lstStyle/>
          <a:p>
            <a:pPr marL="0" indent="0">
              <a:lnSpc>
                <a:spcPts val="1575"/>
              </a:lnSpc>
              <a:buNone/>
            </a:pPr>
            <a:r>
              <a:rPr lang="en-US" sz="1050" kern="0" spc="60" dirty="0">
                <a:solidFill>
                  <a:srgbClr val="6B7280"/>
                </a:solidFill>
                <a:latin typeface="Open Sans" pitchFamily="34" charset="0"/>
                <a:ea typeface="Open Sans" pitchFamily="34" charset="-122"/>
                <a:cs typeface="Open Sans" pitchFamily="34" charset="-120"/>
              </a:rPr>
              <a:t>www.bradfordvts.co.uk</a:t>
            </a:r>
            <a:endParaRPr lang="en-US" sz="10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10">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10-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10-img-2" descr="preencoded.png"/>
          <p:cNvPicPr>
            <a:picLocks noChangeAspect="1"/>
          </p:cNvPicPr>
          <p:nvPr/>
        </p:nvPicPr>
        <p:blipFill>
          <a:blip r:embed="rId4"/>
          <a:stretch>
            <a:fillRect/>
          </a:stretch>
        </p:blipFill>
        <p:spPr>
          <a:xfrm>
            <a:off x="0" y="0"/>
            <a:ext cx="12192000" cy="6858000"/>
          </a:xfrm>
          <a:prstGeom prst="rect">
            <a:avLst/>
          </a:prstGeom>
        </p:spPr>
      </p:pic>
      <p:pic>
        <p:nvPicPr>
          <p:cNvPr id="4" name="SK-10-img-3" descr="preencoded.png"/>
          <p:cNvPicPr>
            <a:picLocks noChangeAspect="1"/>
          </p:cNvPicPr>
          <p:nvPr/>
        </p:nvPicPr>
        <p:blipFill>
          <a:blip r:embed="rId5"/>
          <a:stretch>
            <a:fillRect/>
          </a:stretch>
        </p:blipFill>
        <p:spPr>
          <a:xfrm>
            <a:off x="381000" y="381000"/>
            <a:ext cx="11430000" cy="626715"/>
          </a:xfrm>
          <a:prstGeom prst="rect">
            <a:avLst/>
          </a:prstGeom>
        </p:spPr>
      </p:pic>
      <p:pic>
        <p:nvPicPr>
          <p:cNvPr id="5" name="SK-10-img-4" descr="preencoded.png"/>
          <p:cNvPicPr>
            <a:picLocks noChangeAspect="1"/>
          </p:cNvPicPr>
          <p:nvPr/>
        </p:nvPicPr>
        <p:blipFill>
          <a:blip r:embed="rId6"/>
          <a:stretch>
            <a:fillRect/>
          </a:stretch>
        </p:blipFill>
        <p:spPr>
          <a:xfrm>
            <a:off x="381000" y="1236315"/>
            <a:ext cx="6720780" cy="4697760"/>
          </a:xfrm>
          <a:prstGeom prst="rect">
            <a:avLst/>
          </a:prstGeom>
        </p:spPr>
      </p:pic>
      <p:pic>
        <p:nvPicPr>
          <p:cNvPr id="6" name="SK-10-img-5" descr="preencoded.png"/>
          <p:cNvPicPr>
            <a:picLocks noChangeAspect="1"/>
          </p:cNvPicPr>
          <p:nvPr/>
        </p:nvPicPr>
        <p:blipFill>
          <a:blip r:embed="rId7"/>
          <a:stretch>
            <a:fillRect/>
          </a:stretch>
        </p:blipFill>
        <p:spPr>
          <a:xfrm>
            <a:off x="381000" y="1236315"/>
            <a:ext cx="2016175" cy="457200"/>
          </a:xfrm>
          <a:prstGeom prst="rect">
            <a:avLst/>
          </a:prstGeom>
        </p:spPr>
      </p:pic>
      <p:pic>
        <p:nvPicPr>
          <p:cNvPr id="7" name="SK-10-img-6" descr="preencoded.png"/>
          <p:cNvPicPr>
            <a:picLocks noChangeAspect="1"/>
          </p:cNvPicPr>
          <p:nvPr/>
        </p:nvPicPr>
        <p:blipFill>
          <a:blip r:embed="rId8"/>
          <a:stretch>
            <a:fillRect/>
          </a:stretch>
        </p:blipFill>
        <p:spPr>
          <a:xfrm>
            <a:off x="2397175" y="1236315"/>
            <a:ext cx="4704606" cy="457200"/>
          </a:xfrm>
          <a:prstGeom prst="rect">
            <a:avLst/>
          </a:prstGeom>
        </p:spPr>
      </p:pic>
      <p:pic>
        <p:nvPicPr>
          <p:cNvPr id="8" name="SK-10-img-7" descr="preencoded.png"/>
          <p:cNvPicPr>
            <a:picLocks noChangeAspect="1"/>
          </p:cNvPicPr>
          <p:nvPr/>
        </p:nvPicPr>
        <p:blipFill>
          <a:blip r:embed="rId9"/>
          <a:stretch>
            <a:fillRect/>
          </a:stretch>
        </p:blipFill>
        <p:spPr>
          <a:xfrm>
            <a:off x="381000" y="1693515"/>
            <a:ext cx="2016175" cy="848023"/>
          </a:xfrm>
          <a:prstGeom prst="rect">
            <a:avLst/>
          </a:prstGeom>
        </p:spPr>
      </p:pic>
      <p:pic>
        <p:nvPicPr>
          <p:cNvPr id="9" name="SK-10-img-8" descr="preencoded.png"/>
          <p:cNvPicPr>
            <a:picLocks noChangeAspect="1"/>
          </p:cNvPicPr>
          <p:nvPr/>
        </p:nvPicPr>
        <p:blipFill>
          <a:blip r:embed="rId10"/>
          <a:stretch>
            <a:fillRect/>
          </a:stretch>
        </p:blipFill>
        <p:spPr>
          <a:xfrm>
            <a:off x="2397175" y="1693515"/>
            <a:ext cx="4704606" cy="848023"/>
          </a:xfrm>
          <a:prstGeom prst="rect">
            <a:avLst/>
          </a:prstGeom>
        </p:spPr>
      </p:pic>
      <p:pic>
        <p:nvPicPr>
          <p:cNvPr id="10" name="SK-10-img-9" descr="preencoded.png"/>
          <p:cNvPicPr>
            <a:picLocks noChangeAspect="1"/>
          </p:cNvPicPr>
          <p:nvPr/>
        </p:nvPicPr>
        <p:blipFill>
          <a:blip r:embed="rId9"/>
          <a:stretch>
            <a:fillRect/>
          </a:stretch>
        </p:blipFill>
        <p:spPr>
          <a:xfrm>
            <a:off x="381000" y="2541538"/>
            <a:ext cx="2016175" cy="848023"/>
          </a:xfrm>
          <a:prstGeom prst="rect">
            <a:avLst/>
          </a:prstGeom>
        </p:spPr>
      </p:pic>
      <p:pic>
        <p:nvPicPr>
          <p:cNvPr id="11" name="SK-10-img-10" descr="preencoded.png"/>
          <p:cNvPicPr>
            <a:picLocks noChangeAspect="1"/>
          </p:cNvPicPr>
          <p:nvPr/>
        </p:nvPicPr>
        <p:blipFill>
          <a:blip r:embed="rId10"/>
          <a:stretch>
            <a:fillRect/>
          </a:stretch>
        </p:blipFill>
        <p:spPr>
          <a:xfrm>
            <a:off x="2397175" y="2541538"/>
            <a:ext cx="4704606" cy="848023"/>
          </a:xfrm>
          <a:prstGeom prst="rect">
            <a:avLst/>
          </a:prstGeom>
        </p:spPr>
      </p:pic>
      <p:pic>
        <p:nvPicPr>
          <p:cNvPr id="12" name="SK-10-img-11" descr="preencoded.png"/>
          <p:cNvPicPr>
            <a:picLocks noChangeAspect="1"/>
          </p:cNvPicPr>
          <p:nvPr/>
        </p:nvPicPr>
        <p:blipFill>
          <a:blip r:embed="rId9"/>
          <a:stretch>
            <a:fillRect/>
          </a:stretch>
        </p:blipFill>
        <p:spPr>
          <a:xfrm>
            <a:off x="381000" y="3389561"/>
            <a:ext cx="2016175" cy="848023"/>
          </a:xfrm>
          <a:prstGeom prst="rect">
            <a:avLst/>
          </a:prstGeom>
        </p:spPr>
      </p:pic>
      <p:pic>
        <p:nvPicPr>
          <p:cNvPr id="13" name="SK-10-img-12" descr="preencoded.png"/>
          <p:cNvPicPr>
            <a:picLocks noChangeAspect="1"/>
          </p:cNvPicPr>
          <p:nvPr/>
        </p:nvPicPr>
        <p:blipFill>
          <a:blip r:embed="rId10"/>
          <a:stretch>
            <a:fillRect/>
          </a:stretch>
        </p:blipFill>
        <p:spPr>
          <a:xfrm>
            <a:off x="2397175" y="3389561"/>
            <a:ext cx="4704606" cy="848023"/>
          </a:xfrm>
          <a:prstGeom prst="rect">
            <a:avLst/>
          </a:prstGeom>
        </p:spPr>
      </p:pic>
      <p:pic>
        <p:nvPicPr>
          <p:cNvPr id="14" name="SK-10-img-13" descr="preencoded.png"/>
          <p:cNvPicPr>
            <a:picLocks noChangeAspect="1"/>
          </p:cNvPicPr>
          <p:nvPr/>
        </p:nvPicPr>
        <p:blipFill>
          <a:blip r:embed="rId11"/>
          <a:stretch>
            <a:fillRect/>
          </a:stretch>
        </p:blipFill>
        <p:spPr>
          <a:xfrm>
            <a:off x="381000" y="4237583"/>
            <a:ext cx="2016175" cy="848023"/>
          </a:xfrm>
          <a:prstGeom prst="rect">
            <a:avLst/>
          </a:prstGeom>
        </p:spPr>
      </p:pic>
      <p:pic>
        <p:nvPicPr>
          <p:cNvPr id="15" name="SK-10-img-14" descr="preencoded.png"/>
          <p:cNvPicPr>
            <a:picLocks noChangeAspect="1"/>
          </p:cNvPicPr>
          <p:nvPr/>
        </p:nvPicPr>
        <p:blipFill>
          <a:blip r:embed="rId12"/>
          <a:stretch>
            <a:fillRect/>
          </a:stretch>
        </p:blipFill>
        <p:spPr>
          <a:xfrm>
            <a:off x="2397175" y="4237583"/>
            <a:ext cx="4704606" cy="848023"/>
          </a:xfrm>
          <a:prstGeom prst="rect">
            <a:avLst/>
          </a:prstGeom>
        </p:spPr>
      </p:pic>
      <p:pic>
        <p:nvPicPr>
          <p:cNvPr id="16" name="SK-10-img-15" descr="preencoded.png"/>
          <p:cNvPicPr>
            <a:picLocks noChangeAspect="1"/>
          </p:cNvPicPr>
          <p:nvPr/>
        </p:nvPicPr>
        <p:blipFill>
          <a:blip r:embed="rId13"/>
          <a:stretch>
            <a:fillRect/>
          </a:stretch>
        </p:blipFill>
        <p:spPr>
          <a:xfrm>
            <a:off x="7330380" y="1396752"/>
            <a:ext cx="4480620" cy="1524000"/>
          </a:xfrm>
          <a:prstGeom prst="rect">
            <a:avLst/>
          </a:prstGeom>
        </p:spPr>
      </p:pic>
      <p:pic>
        <p:nvPicPr>
          <p:cNvPr id="17" name="SK-10-img-16" descr="preencoded.png"/>
          <p:cNvPicPr>
            <a:picLocks noChangeAspect="1"/>
          </p:cNvPicPr>
          <p:nvPr/>
        </p:nvPicPr>
        <p:blipFill>
          <a:blip r:embed="rId14"/>
          <a:stretch>
            <a:fillRect/>
          </a:stretch>
        </p:blipFill>
        <p:spPr>
          <a:xfrm>
            <a:off x="7482780" y="1587252"/>
            <a:ext cx="190500" cy="152400"/>
          </a:xfrm>
          <a:prstGeom prst="rect">
            <a:avLst/>
          </a:prstGeom>
        </p:spPr>
      </p:pic>
      <p:pic>
        <p:nvPicPr>
          <p:cNvPr id="18" name="SK-10-img-17" descr="preencoded.png"/>
          <p:cNvPicPr>
            <a:picLocks noChangeAspect="1"/>
          </p:cNvPicPr>
          <p:nvPr/>
        </p:nvPicPr>
        <p:blipFill>
          <a:blip r:embed="rId15"/>
          <a:stretch>
            <a:fillRect/>
          </a:stretch>
        </p:blipFill>
        <p:spPr>
          <a:xfrm>
            <a:off x="7330380" y="3073152"/>
            <a:ext cx="4480620" cy="1295400"/>
          </a:xfrm>
          <a:prstGeom prst="rect">
            <a:avLst/>
          </a:prstGeom>
        </p:spPr>
      </p:pic>
      <p:pic>
        <p:nvPicPr>
          <p:cNvPr id="19" name="SK-10-img-18" descr="preencoded.png"/>
          <p:cNvPicPr>
            <a:picLocks noChangeAspect="1"/>
          </p:cNvPicPr>
          <p:nvPr/>
        </p:nvPicPr>
        <p:blipFill>
          <a:blip r:embed="rId16"/>
          <a:stretch>
            <a:fillRect/>
          </a:stretch>
        </p:blipFill>
        <p:spPr>
          <a:xfrm>
            <a:off x="7482780" y="3263652"/>
            <a:ext cx="190500" cy="152400"/>
          </a:xfrm>
          <a:prstGeom prst="rect">
            <a:avLst/>
          </a:prstGeom>
        </p:spPr>
      </p:pic>
      <p:pic>
        <p:nvPicPr>
          <p:cNvPr id="20" name="SK-10-img-19" descr="preencoded.png"/>
          <p:cNvPicPr>
            <a:picLocks noChangeAspect="1"/>
          </p:cNvPicPr>
          <p:nvPr/>
        </p:nvPicPr>
        <p:blipFill>
          <a:blip r:embed="rId17"/>
          <a:stretch>
            <a:fillRect/>
          </a:stretch>
        </p:blipFill>
        <p:spPr>
          <a:xfrm>
            <a:off x="7330380" y="4520952"/>
            <a:ext cx="4480620" cy="1252538"/>
          </a:xfrm>
          <a:prstGeom prst="rect">
            <a:avLst/>
          </a:prstGeom>
        </p:spPr>
      </p:pic>
      <p:pic>
        <p:nvPicPr>
          <p:cNvPr id="21" name="SK-10-img-20" descr="preencoded.png"/>
          <p:cNvPicPr>
            <a:picLocks noChangeAspect="1"/>
          </p:cNvPicPr>
          <p:nvPr/>
        </p:nvPicPr>
        <p:blipFill>
          <a:blip r:embed="rId18"/>
          <a:stretch>
            <a:fillRect/>
          </a:stretch>
        </p:blipFill>
        <p:spPr>
          <a:xfrm>
            <a:off x="7482780" y="4711452"/>
            <a:ext cx="190500" cy="152400"/>
          </a:xfrm>
          <a:prstGeom prst="rect">
            <a:avLst/>
          </a:prstGeom>
        </p:spPr>
      </p:pic>
      <p:pic>
        <p:nvPicPr>
          <p:cNvPr id="22" name="SK-10-img-21" descr="preencoded.png"/>
          <p:cNvPicPr>
            <a:picLocks noChangeAspect="1"/>
          </p:cNvPicPr>
          <p:nvPr/>
        </p:nvPicPr>
        <p:blipFill>
          <a:blip r:embed="rId19"/>
          <a:stretch>
            <a:fillRect/>
          </a:stretch>
        </p:blipFill>
        <p:spPr>
          <a:xfrm>
            <a:off x="381000" y="6162675"/>
            <a:ext cx="11430000" cy="314325"/>
          </a:xfrm>
          <a:prstGeom prst="rect">
            <a:avLst/>
          </a:prstGeom>
        </p:spPr>
      </p:pic>
      <p:sp>
        <p:nvSpPr>
          <p:cNvPr id="23" name="SK-10-text-22"/>
          <p:cNvSpPr/>
          <p:nvPr/>
        </p:nvSpPr>
        <p:spPr>
          <a:xfrm>
            <a:off x="533400" y="381000"/>
            <a:ext cx="11658600" cy="388590"/>
          </a:xfrm>
          <a:prstGeom prst="rect">
            <a:avLst/>
          </a:prstGeom>
          <a:noFill/>
          <a:ln/>
        </p:spPr>
        <p:txBody>
          <a:bodyPr vert="horz" wrap="square" lIns="0" tIns="0" rIns="0" bIns="0" rtlCol="0" anchor="ctr"/>
          <a:lstStyle/>
          <a:p>
            <a:pPr marL="0" indent="0">
              <a:lnSpc>
                <a:spcPts val="3060"/>
              </a:lnSpc>
              <a:buNone/>
            </a:pPr>
            <a:r>
              <a:rPr lang="en-US" sz="2550" b="1" kern="0" spc="-30" dirty="0">
                <a:solidFill>
                  <a:srgbClr val="1A1A1A"/>
                </a:solidFill>
                <a:latin typeface="Arimo" pitchFamily="34" charset="0"/>
                <a:ea typeface="Arimo" pitchFamily="34" charset="-122"/>
                <a:cs typeface="Arimo" pitchFamily="34" charset="-120"/>
              </a:rPr>
              <a:t>TENNIS ELBOW: DIFFERENTIAL DIAGNOSIS</a:t>
            </a:r>
            <a:endParaRPr lang="en-US" sz="2550" dirty="0"/>
          </a:p>
        </p:txBody>
      </p:sp>
      <p:sp>
        <p:nvSpPr>
          <p:cNvPr id="24" name="SK-10-text-23"/>
          <p:cNvSpPr/>
          <p:nvPr/>
        </p:nvSpPr>
        <p:spPr>
          <a:xfrm>
            <a:off x="533400" y="807690"/>
            <a:ext cx="11353800" cy="200025"/>
          </a:xfrm>
          <a:prstGeom prst="rect">
            <a:avLst/>
          </a:prstGeom>
          <a:noFill/>
          <a:ln/>
        </p:spPr>
        <p:txBody>
          <a:bodyPr vert="horz" wrap="square" lIns="0" tIns="0" rIns="0" bIns="0" rtlCol="0" anchor="ctr"/>
          <a:lstStyle/>
          <a:p>
            <a:pPr marL="0" indent="0">
              <a:lnSpc>
                <a:spcPts val="1575"/>
              </a:lnSpc>
              <a:buNone/>
            </a:pPr>
            <a:r>
              <a:rPr lang="en-US" sz="1050" b="1" kern="0" spc="60" dirty="0">
                <a:solidFill>
                  <a:srgbClr val="2C3E50"/>
                </a:solidFill>
                <a:latin typeface="Open Sans" pitchFamily="34" charset="0"/>
                <a:ea typeface="Open Sans" pitchFamily="34" charset="-122"/>
                <a:cs typeface="Open Sans" pitchFamily="34" charset="-120"/>
              </a:rPr>
              <a:t>CLINICAL GUIDANCE &amp; EXAM FOCUS</a:t>
            </a:r>
            <a:endParaRPr lang="en-US" sz="1050" dirty="0"/>
          </a:p>
        </p:txBody>
      </p:sp>
      <p:sp>
        <p:nvSpPr>
          <p:cNvPr id="25" name="SK-10-text-24"/>
          <p:cNvSpPr/>
          <p:nvPr/>
        </p:nvSpPr>
        <p:spPr>
          <a:xfrm>
            <a:off x="495300" y="1236315"/>
            <a:ext cx="1863775" cy="457200"/>
          </a:xfrm>
          <a:prstGeom prst="rect">
            <a:avLst/>
          </a:prstGeom>
          <a:noFill/>
          <a:ln/>
        </p:spPr>
        <p:txBody>
          <a:bodyPr vert="horz" wrap="square" lIns="0" tIns="0" rIns="0" bIns="0" rtlCol="0" anchor="ctr"/>
          <a:lstStyle/>
          <a:p>
            <a:pPr marL="0" indent="0" algn="l">
              <a:lnSpc>
                <a:spcPts val="1800"/>
              </a:lnSpc>
              <a:buNone/>
            </a:pPr>
            <a:r>
              <a:rPr lang="en-US" sz="1200" b="1" dirty="0">
                <a:solidFill>
                  <a:srgbClr val="2C3E50"/>
                </a:solidFill>
                <a:latin typeface="Open Sans" pitchFamily="34" charset="0"/>
                <a:ea typeface="Open Sans" pitchFamily="34" charset="-122"/>
                <a:cs typeface="Open Sans" pitchFamily="34" charset="-120"/>
              </a:rPr>
              <a:t>Condition</a:t>
            </a:r>
            <a:endParaRPr lang="en-US" sz="1200" dirty="0"/>
          </a:p>
        </p:txBody>
      </p:sp>
      <p:sp>
        <p:nvSpPr>
          <p:cNvPr id="26" name="SK-10-text-25"/>
          <p:cNvSpPr/>
          <p:nvPr/>
        </p:nvSpPr>
        <p:spPr>
          <a:xfrm>
            <a:off x="2511475" y="1236315"/>
            <a:ext cx="4948025" cy="457200"/>
          </a:xfrm>
          <a:prstGeom prst="rect">
            <a:avLst/>
          </a:prstGeom>
          <a:noFill/>
          <a:ln/>
        </p:spPr>
        <p:txBody>
          <a:bodyPr vert="horz" wrap="square" lIns="0" tIns="0" rIns="0" bIns="0" rtlCol="0" anchor="ctr"/>
          <a:lstStyle/>
          <a:p>
            <a:pPr marL="0" indent="0" algn="l">
              <a:lnSpc>
                <a:spcPts val="1800"/>
              </a:lnSpc>
              <a:buNone/>
            </a:pPr>
            <a:r>
              <a:rPr lang="en-US" sz="1200" b="1" dirty="0">
                <a:solidFill>
                  <a:srgbClr val="2C3E50"/>
                </a:solidFill>
                <a:latin typeface="Open Sans" pitchFamily="34" charset="0"/>
                <a:ea typeface="Open Sans" pitchFamily="34" charset="-122"/>
                <a:cs typeface="Open Sans" pitchFamily="34" charset="-120"/>
              </a:rPr>
              <a:t>Key Clinical Differentiators</a:t>
            </a:r>
            <a:endParaRPr lang="en-US" sz="1200" dirty="0"/>
          </a:p>
        </p:txBody>
      </p:sp>
      <p:sp>
        <p:nvSpPr>
          <p:cNvPr id="27" name="SK-10-text-26"/>
          <p:cNvSpPr/>
          <p:nvPr/>
        </p:nvSpPr>
        <p:spPr>
          <a:xfrm>
            <a:off x="495300" y="1693515"/>
            <a:ext cx="3420431" cy="848023"/>
          </a:xfrm>
          <a:prstGeom prst="rect">
            <a:avLst/>
          </a:prstGeom>
          <a:noFill/>
          <a:ln/>
        </p:spPr>
        <p:txBody>
          <a:bodyPr vert="horz" wrap="square" lIns="0" tIns="0" rIns="0" bIns="0" rtlCol="0" anchor="ctr"/>
          <a:lstStyle/>
          <a:p>
            <a:pPr marL="0" indent="0">
              <a:lnSpc>
                <a:spcPts val="1575"/>
              </a:lnSpc>
              <a:buNone/>
            </a:pPr>
            <a:r>
              <a:rPr lang="en-US" sz="1125" b="1" dirty="0">
                <a:solidFill>
                  <a:srgbClr val="4B5563"/>
                </a:solidFill>
                <a:latin typeface="Open Sans" pitchFamily="34" charset="0"/>
                <a:ea typeface="Open Sans" pitchFamily="34" charset="-122"/>
                <a:cs typeface="Open Sans" pitchFamily="34" charset="-120"/>
              </a:rPr>
              <a:t>Radial Tunnel Syndrome</a:t>
            </a:r>
            <a:endParaRPr lang="en-US" sz="1125" dirty="0"/>
          </a:p>
        </p:txBody>
      </p:sp>
      <p:sp>
        <p:nvSpPr>
          <p:cNvPr id="28" name="SK-10-text-27"/>
          <p:cNvSpPr/>
          <p:nvPr/>
        </p:nvSpPr>
        <p:spPr>
          <a:xfrm>
            <a:off x="2511475" y="1693515"/>
            <a:ext cx="4476006" cy="848023"/>
          </a:xfrm>
          <a:prstGeom prst="rect">
            <a:avLst/>
          </a:prstGeom>
          <a:noFill/>
          <a:ln/>
        </p:spPr>
        <p:txBody>
          <a:bodyPr vert="horz" wrap="square" lIns="0" tIns="0" rIns="0" bIns="0" rtlCol="0" anchor="ctr"/>
          <a:lstStyle/>
          <a:p>
            <a:pPr marL="0" indent="0">
              <a:lnSpc>
                <a:spcPts val="1575"/>
              </a:lnSpc>
              <a:buNone/>
            </a:pPr>
            <a:r>
              <a:rPr lang="en-US" sz="1125" dirty="0">
                <a:solidFill>
                  <a:srgbClr val="4B5563"/>
                </a:solidFill>
                <a:latin typeface="Open Sans" pitchFamily="34" charset="0"/>
                <a:ea typeface="Open Sans" pitchFamily="34" charset="-122"/>
                <a:cs typeface="Open Sans" pitchFamily="34" charset="-120"/>
              </a:rPr>
              <a:t>Pain 3–4cm distal &amp; anterior to epicondyle; dull, aching; often worse at night; exacerbated by resisted supination.</a:t>
            </a:r>
            <a:endParaRPr lang="en-US" sz="1125" dirty="0"/>
          </a:p>
        </p:txBody>
      </p:sp>
      <p:sp>
        <p:nvSpPr>
          <p:cNvPr id="29" name="SK-10-text-28"/>
          <p:cNvSpPr/>
          <p:nvPr/>
        </p:nvSpPr>
        <p:spPr>
          <a:xfrm>
            <a:off x="495300" y="2541538"/>
            <a:ext cx="2204347" cy="848023"/>
          </a:xfrm>
          <a:prstGeom prst="rect">
            <a:avLst/>
          </a:prstGeom>
          <a:noFill/>
          <a:ln/>
        </p:spPr>
        <p:txBody>
          <a:bodyPr vert="horz" wrap="square" lIns="0" tIns="0" rIns="0" bIns="0" rtlCol="0" anchor="ctr"/>
          <a:lstStyle/>
          <a:p>
            <a:pPr marL="0" indent="0">
              <a:lnSpc>
                <a:spcPts val="1575"/>
              </a:lnSpc>
              <a:buNone/>
            </a:pPr>
            <a:r>
              <a:rPr lang="en-US" sz="1125" b="1" dirty="0">
                <a:solidFill>
                  <a:srgbClr val="4B5563"/>
                </a:solidFill>
                <a:latin typeface="Open Sans" pitchFamily="34" charset="0"/>
                <a:ea typeface="Open Sans" pitchFamily="34" charset="-122"/>
                <a:cs typeface="Open Sans" pitchFamily="34" charset="-120"/>
              </a:rPr>
              <a:t>PIN Entrapment</a:t>
            </a:r>
            <a:endParaRPr lang="en-US" sz="1125" dirty="0"/>
          </a:p>
        </p:txBody>
      </p:sp>
      <p:sp>
        <p:nvSpPr>
          <p:cNvPr id="30" name="SK-10-text-29"/>
          <p:cNvSpPr/>
          <p:nvPr/>
        </p:nvSpPr>
        <p:spPr>
          <a:xfrm>
            <a:off x="2511475" y="2541538"/>
            <a:ext cx="4476006" cy="848023"/>
          </a:xfrm>
          <a:prstGeom prst="rect">
            <a:avLst/>
          </a:prstGeom>
          <a:noFill/>
          <a:ln/>
        </p:spPr>
        <p:txBody>
          <a:bodyPr vert="horz" wrap="square" lIns="0" tIns="0" rIns="0" bIns="0" rtlCol="0" anchor="ctr"/>
          <a:lstStyle/>
          <a:p>
            <a:pPr marL="0" indent="0">
              <a:lnSpc>
                <a:spcPts val="1575"/>
              </a:lnSpc>
              <a:buNone/>
            </a:pPr>
            <a:r>
              <a:rPr lang="en-US" sz="1125" dirty="0">
                <a:solidFill>
                  <a:srgbClr val="4B5563"/>
                </a:solidFill>
                <a:latin typeface="Open Sans" pitchFamily="34" charset="0"/>
                <a:ea typeface="Open Sans" pitchFamily="34" charset="-122"/>
                <a:cs typeface="Open Sans" pitchFamily="34" charset="-120"/>
              </a:rPr>
              <a:t>Posterior Interosseous Nerve: Primarily motor weakness of finger/wrist extension; pain is less prominent than tennis elbow.</a:t>
            </a:r>
            <a:endParaRPr lang="en-US" sz="1125" dirty="0"/>
          </a:p>
        </p:txBody>
      </p:sp>
      <p:sp>
        <p:nvSpPr>
          <p:cNvPr id="31" name="SK-10-text-30"/>
          <p:cNvSpPr/>
          <p:nvPr/>
        </p:nvSpPr>
        <p:spPr>
          <a:xfrm>
            <a:off x="495300" y="3389561"/>
            <a:ext cx="4281823" cy="848023"/>
          </a:xfrm>
          <a:prstGeom prst="rect">
            <a:avLst/>
          </a:prstGeom>
          <a:noFill/>
          <a:ln/>
        </p:spPr>
        <p:txBody>
          <a:bodyPr vert="horz" wrap="square" lIns="0" tIns="0" rIns="0" bIns="0" rtlCol="0" anchor="ctr"/>
          <a:lstStyle/>
          <a:p>
            <a:pPr marL="0" indent="0">
              <a:lnSpc>
                <a:spcPts val="1575"/>
              </a:lnSpc>
              <a:buNone/>
            </a:pPr>
            <a:r>
              <a:rPr lang="en-US" sz="1125" b="1" dirty="0">
                <a:solidFill>
                  <a:srgbClr val="4B5563"/>
                </a:solidFill>
                <a:latin typeface="Open Sans" pitchFamily="34" charset="0"/>
                <a:ea typeface="Open Sans" pitchFamily="34" charset="-122"/>
                <a:cs typeface="Open Sans" pitchFamily="34" charset="-120"/>
              </a:rPr>
              <a:t>Cervical Radiculopathy (C6)</a:t>
            </a:r>
            <a:endParaRPr lang="en-US" sz="1125" dirty="0"/>
          </a:p>
        </p:txBody>
      </p:sp>
      <p:sp>
        <p:nvSpPr>
          <p:cNvPr id="32" name="SK-10-text-31"/>
          <p:cNvSpPr/>
          <p:nvPr/>
        </p:nvSpPr>
        <p:spPr>
          <a:xfrm>
            <a:off x="2511475" y="3389561"/>
            <a:ext cx="4476006" cy="848023"/>
          </a:xfrm>
          <a:prstGeom prst="rect">
            <a:avLst/>
          </a:prstGeom>
          <a:noFill/>
          <a:ln/>
        </p:spPr>
        <p:txBody>
          <a:bodyPr vert="horz" wrap="square" lIns="0" tIns="0" rIns="0" bIns="0" rtlCol="0" anchor="ctr"/>
          <a:lstStyle/>
          <a:p>
            <a:pPr marL="0" indent="0">
              <a:lnSpc>
                <a:spcPts val="1575"/>
              </a:lnSpc>
              <a:buNone/>
            </a:pPr>
            <a:r>
              <a:rPr lang="en-US" sz="1125" dirty="0">
                <a:solidFill>
                  <a:srgbClr val="4B5563"/>
                </a:solidFill>
                <a:latin typeface="Open Sans" pitchFamily="34" charset="0"/>
                <a:ea typeface="Open Sans" pitchFamily="34" charset="-122"/>
                <a:cs typeface="Open Sans" pitchFamily="34" charset="-120"/>
              </a:rPr>
              <a:t>Neurological signs (weakness/reflex loss); pain radiates from neck; dermatomal distribution; check cervical spine.</a:t>
            </a:r>
            <a:endParaRPr lang="en-US" sz="1125" dirty="0"/>
          </a:p>
        </p:txBody>
      </p:sp>
      <p:sp>
        <p:nvSpPr>
          <p:cNvPr id="33" name="SK-10-text-32"/>
          <p:cNvSpPr/>
          <p:nvPr/>
        </p:nvSpPr>
        <p:spPr>
          <a:xfrm>
            <a:off x="495300" y="4237583"/>
            <a:ext cx="2812389" cy="848023"/>
          </a:xfrm>
          <a:prstGeom prst="rect">
            <a:avLst/>
          </a:prstGeom>
          <a:noFill/>
          <a:ln/>
        </p:spPr>
        <p:txBody>
          <a:bodyPr vert="horz" wrap="square" lIns="0" tIns="0" rIns="0" bIns="0" rtlCol="0" anchor="ctr"/>
          <a:lstStyle/>
          <a:p>
            <a:pPr marL="0" indent="0">
              <a:lnSpc>
                <a:spcPts val="1575"/>
              </a:lnSpc>
              <a:buNone/>
            </a:pPr>
            <a:r>
              <a:rPr lang="en-US" sz="1125" b="1" dirty="0">
                <a:solidFill>
                  <a:srgbClr val="4B5563"/>
                </a:solidFill>
                <a:latin typeface="Open Sans" pitchFamily="34" charset="0"/>
                <a:ea typeface="Open Sans" pitchFamily="34" charset="-122"/>
                <a:cs typeface="Open Sans" pitchFamily="34" charset="-120"/>
              </a:rPr>
              <a:t>Radiocapitellar OA</a:t>
            </a:r>
            <a:endParaRPr lang="en-US" sz="1125" dirty="0"/>
          </a:p>
        </p:txBody>
      </p:sp>
      <p:sp>
        <p:nvSpPr>
          <p:cNvPr id="34" name="SK-10-text-33"/>
          <p:cNvSpPr/>
          <p:nvPr/>
        </p:nvSpPr>
        <p:spPr>
          <a:xfrm>
            <a:off x="2511475" y="4237583"/>
            <a:ext cx="4476006" cy="848023"/>
          </a:xfrm>
          <a:prstGeom prst="rect">
            <a:avLst/>
          </a:prstGeom>
          <a:noFill/>
          <a:ln/>
        </p:spPr>
        <p:txBody>
          <a:bodyPr vert="horz" wrap="square" lIns="0" tIns="0" rIns="0" bIns="0" rtlCol="0" anchor="ctr"/>
          <a:lstStyle/>
          <a:p>
            <a:pPr marL="0" indent="0">
              <a:lnSpc>
                <a:spcPts val="1575"/>
              </a:lnSpc>
              <a:buNone/>
            </a:pPr>
            <a:r>
              <a:rPr lang="en-US" sz="1125" dirty="0">
                <a:solidFill>
                  <a:srgbClr val="4B5563"/>
                </a:solidFill>
                <a:latin typeface="Open Sans" pitchFamily="34" charset="0"/>
                <a:ea typeface="Open Sans" pitchFamily="34" charset="-122"/>
                <a:cs typeface="Open Sans" pitchFamily="34" charset="-120"/>
              </a:rPr>
              <a:t>Crepitus present; restricted supination/pronation; pain closer to joint line; X-ray shows degenerative changes.</a:t>
            </a:r>
            <a:endParaRPr lang="en-US" sz="1125" dirty="0"/>
          </a:p>
        </p:txBody>
      </p:sp>
      <p:sp>
        <p:nvSpPr>
          <p:cNvPr id="35" name="SK-10-text-34"/>
          <p:cNvSpPr/>
          <p:nvPr/>
        </p:nvSpPr>
        <p:spPr>
          <a:xfrm>
            <a:off x="495300" y="5085606"/>
            <a:ext cx="2812389" cy="848469"/>
          </a:xfrm>
          <a:prstGeom prst="rect">
            <a:avLst/>
          </a:prstGeom>
          <a:noFill/>
          <a:ln/>
        </p:spPr>
        <p:txBody>
          <a:bodyPr vert="horz" wrap="square" lIns="0" tIns="0" rIns="0" bIns="0" rtlCol="0" anchor="ctr"/>
          <a:lstStyle/>
          <a:p>
            <a:pPr marL="0" indent="0">
              <a:lnSpc>
                <a:spcPts val="1575"/>
              </a:lnSpc>
              <a:buNone/>
            </a:pPr>
            <a:r>
              <a:rPr lang="en-US" sz="1125" b="1" dirty="0">
                <a:solidFill>
                  <a:srgbClr val="4B5563"/>
                </a:solidFill>
                <a:latin typeface="Open Sans" pitchFamily="34" charset="0"/>
                <a:ea typeface="Open Sans" pitchFamily="34" charset="-122"/>
                <a:cs typeface="Open Sans" pitchFamily="34" charset="-120"/>
              </a:rPr>
              <a:t>Olecranon Bursitis</a:t>
            </a:r>
            <a:endParaRPr lang="en-US" sz="1125" dirty="0"/>
          </a:p>
        </p:txBody>
      </p:sp>
      <p:sp>
        <p:nvSpPr>
          <p:cNvPr id="36" name="SK-10-text-35"/>
          <p:cNvSpPr/>
          <p:nvPr/>
        </p:nvSpPr>
        <p:spPr>
          <a:xfrm>
            <a:off x="2511475" y="5085606"/>
            <a:ext cx="4476006" cy="848469"/>
          </a:xfrm>
          <a:prstGeom prst="rect">
            <a:avLst/>
          </a:prstGeom>
          <a:noFill/>
          <a:ln/>
        </p:spPr>
        <p:txBody>
          <a:bodyPr vert="horz" wrap="square" lIns="0" tIns="0" rIns="0" bIns="0" rtlCol="0" anchor="ctr"/>
          <a:lstStyle/>
          <a:p>
            <a:pPr marL="0" indent="0">
              <a:lnSpc>
                <a:spcPts val="1575"/>
              </a:lnSpc>
              <a:buNone/>
            </a:pPr>
            <a:r>
              <a:rPr lang="en-US" sz="1125" dirty="0">
                <a:solidFill>
                  <a:srgbClr val="4B5563"/>
                </a:solidFill>
                <a:latin typeface="Open Sans" pitchFamily="34" charset="0"/>
                <a:ea typeface="Open Sans" pitchFamily="34" charset="-122"/>
                <a:cs typeface="Open Sans" pitchFamily="34" charset="-120"/>
              </a:rPr>
              <a:t>Localised swelling and tenderness posteriorly at the tip of the elbow; distinct from lateral epicondyle pain.</a:t>
            </a:r>
            <a:endParaRPr lang="en-US" sz="1125" dirty="0"/>
          </a:p>
        </p:txBody>
      </p:sp>
      <p:sp>
        <p:nvSpPr>
          <p:cNvPr id="37" name="SK-10-text-36"/>
          <p:cNvSpPr/>
          <p:nvPr/>
        </p:nvSpPr>
        <p:spPr>
          <a:xfrm>
            <a:off x="7768530" y="1549152"/>
            <a:ext cx="2636520" cy="228600"/>
          </a:xfrm>
          <a:prstGeom prst="rect">
            <a:avLst/>
          </a:prstGeom>
          <a:noFill/>
          <a:ln/>
        </p:spPr>
        <p:txBody>
          <a:bodyPr vert="horz" wrap="square" lIns="0" tIns="0" rIns="0" bIns="0" rtlCol="0" anchor="ctr"/>
          <a:lstStyle/>
          <a:p>
            <a:pPr marL="0" indent="0">
              <a:lnSpc>
                <a:spcPts val="1800"/>
              </a:lnSpc>
              <a:buNone/>
            </a:pPr>
            <a:r>
              <a:rPr lang="en-US" sz="1200" b="1" dirty="0">
                <a:solidFill>
                  <a:srgbClr val="7B1FA2"/>
                </a:solidFill>
                <a:latin typeface="Arimo" pitchFamily="34" charset="0"/>
                <a:ea typeface="Arimo" pitchFamily="34" charset="-122"/>
                <a:cs typeface="Arimo" pitchFamily="34" charset="-120"/>
              </a:rPr>
              <a:t>AKT EXAM PEARL</a:t>
            </a:r>
            <a:endParaRPr lang="en-US" sz="1200" dirty="0"/>
          </a:p>
        </p:txBody>
      </p:sp>
      <p:sp>
        <p:nvSpPr>
          <p:cNvPr id="38" name="SK-10-text-37"/>
          <p:cNvSpPr/>
          <p:nvPr/>
        </p:nvSpPr>
        <p:spPr>
          <a:xfrm>
            <a:off x="7482780" y="1853952"/>
            <a:ext cx="4175820" cy="914400"/>
          </a:xfrm>
          <a:prstGeom prst="rect">
            <a:avLst/>
          </a:prstGeom>
          <a:noFill/>
          <a:ln/>
        </p:spPr>
        <p:txBody>
          <a:bodyPr vert="horz" wrap="square" lIns="0" tIns="0" rIns="0" bIns="0" rtlCol="0" anchor="ctr"/>
          <a:lstStyle/>
          <a:p>
            <a:pPr marL="0" indent="0">
              <a:lnSpc>
                <a:spcPts val="1800"/>
              </a:lnSpc>
              <a:buNone/>
            </a:pPr>
            <a:r>
              <a:rPr lang="en-US" sz="1200" b="1" dirty="0">
                <a:solidFill>
                  <a:srgbClr val="1A1A1A"/>
                </a:solidFill>
                <a:latin typeface="Open Sans" pitchFamily="34" charset="0"/>
                <a:ea typeface="Open Sans" pitchFamily="34" charset="-122"/>
                <a:cs typeface="Open Sans" pitchFamily="34" charset="-120"/>
              </a:rPr>
              <a:t>Radial Tunnel Landmark:</a:t>
            </a:r>
            <a:r>
              <a:rPr lang="en-US" sz="1200" dirty="0">
                <a:solidFill>
                  <a:srgbClr val="1A1A1A"/>
                </a:solidFill>
                <a:latin typeface="Open Sans" pitchFamily="34" charset="0"/>
                <a:ea typeface="Open Sans" pitchFamily="34" charset="-122"/>
                <a:cs typeface="Open Sans" pitchFamily="34" charset="-120"/>
              </a:rPr>
              <a:t> Pain is located 3–4cm </a:t>
            </a:r>
            <a:r>
              <a:rPr lang="en-US" sz="1200" i="1" dirty="0">
                <a:solidFill>
                  <a:srgbClr val="1A1A1A"/>
                </a:solidFill>
                <a:latin typeface="Open Sans" pitchFamily="34" charset="0"/>
                <a:ea typeface="Open Sans" pitchFamily="34" charset="-122"/>
                <a:cs typeface="Open Sans" pitchFamily="34" charset="-120"/>
              </a:rPr>
              <a:t>distal</a:t>
            </a:r>
            <a:r>
              <a:rPr lang="en-US" sz="1200" dirty="0">
                <a:solidFill>
                  <a:srgbClr val="1A1A1A"/>
                </a:solidFill>
                <a:latin typeface="Open Sans" pitchFamily="34" charset="0"/>
                <a:ea typeface="Open Sans" pitchFamily="34" charset="-122"/>
                <a:cs typeface="Open Sans" pitchFamily="34" charset="-120"/>
              </a:rPr>
              <a:t> to the lateral epicondyle. It is often described as a dull, nocturnal ache rather than sharp gripping pain. Refer for EMG if suspected.</a:t>
            </a:r>
            <a:endParaRPr lang="en-US" sz="1200" dirty="0"/>
          </a:p>
        </p:txBody>
      </p:sp>
      <p:sp>
        <p:nvSpPr>
          <p:cNvPr id="39" name="SK-10-text-38"/>
          <p:cNvSpPr/>
          <p:nvPr/>
        </p:nvSpPr>
        <p:spPr>
          <a:xfrm>
            <a:off x="7768530" y="3225552"/>
            <a:ext cx="2636520" cy="228600"/>
          </a:xfrm>
          <a:prstGeom prst="rect">
            <a:avLst/>
          </a:prstGeom>
          <a:noFill/>
          <a:ln/>
        </p:spPr>
        <p:txBody>
          <a:bodyPr vert="horz" wrap="square" lIns="0" tIns="0" rIns="0" bIns="0" rtlCol="0" anchor="ctr"/>
          <a:lstStyle/>
          <a:p>
            <a:pPr marL="0" indent="0">
              <a:lnSpc>
                <a:spcPts val="1800"/>
              </a:lnSpc>
              <a:buNone/>
            </a:pPr>
            <a:r>
              <a:rPr lang="en-US" sz="1200" b="1" dirty="0">
                <a:solidFill>
                  <a:srgbClr val="2C3E50"/>
                </a:solidFill>
                <a:latin typeface="Arimo" pitchFamily="34" charset="0"/>
                <a:ea typeface="Arimo" pitchFamily="34" charset="-122"/>
                <a:cs typeface="Arimo" pitchFamily="34" charset="-120"/>
              </a:rPr>
              <a:t>COMMON PITFALL</a:t>
            </a:r>
            <a:endParaRPr lang="en-US" sz="1200" dirty="0"/>
          </a:p>
        </p:txBody>
      </p:sp>
      <p:sp>
        <p:nvSpPr>
          <p:cNvPr id="40" name="SK-10-text-39"/>
          <p:cNvSpPr/>
          <p:nvPr/>
        </p:nvSpPr>
        <p:spPr>
          <a:xfrm>
            <a:off x="7482780" y="3530352"/>
            <a:ext cx="4175820" cy="685800"/>
          </a:xfrm>
          <a:prstGeom prst="rect">
            <a:avLst/>
          </a:prstGeom>
          <a:noFill/>
          <a:ln/>
        </p:spPr>
        <p:txBody>
          <a:bodyPr vert="horz" wrap="square" lIns="0" tIns="0" rIns="0" bIns="0" rtlCol="0" anchor="ctr"/>
          <a:lstStyle/>
          <a:p>
            <a:pPr marL="0" indent="0">
              <a:lnSpc>
                <a:spcPts val="1800"/>
              </a:lnSpc>
              <a:buNone/>
            </a:pPr>
            <a:r>
              <a:rPr lang="en-US" sz="1200" b="1" dirty="0">
                <a:solidFill>
                  <a:srgbClr val="1A1A1A"/>
                </a:solidFill>
                <a:latin typeface="Open Sans" pitchFamily="34" charset="0"/>
                <a:ea typeface="Open Sans" pitchFamily="34" charset="-122"/>
                <a:cs typeface="Open Sans" pitchFamily="34" charset="-120"/>
              </a:rPr>
              <a:t>Bilateral Symptoms:</a:t>
            </a:r>
            <a:r>
              <a:rPr lang="en-US" sz="1200" dirty="0">
                <a:solidFill>
                  <a:srgbClr val="1A1A1A"/>
                </a:solidFill>
                <a:latin typeface="Open Sans" pitchFamily="34" charset="0"/>
                <a:ea typeface="Open Sans" pitchFamily="34" charset="-122"/>
                <a:cs typeface="Open Sans" pitchFamily="34" charset="-120"/>
              </a:rPr>
              <a:t> If a patient presents with bilateral epicondylitis, always examine the cervical spine. This is a common signal of referred pain from neck pathology.</a:t>
            </a:r>
            <a:endParaRPr lang="en-US" sz="1200" dirty="0"/>
          </a:p>
        </p:txBody>
      </p:sp>
      <p:sp>
        <p:nvSpPr>
          <p:cNvPr id="41" name="SK-10-text-40"/>
          <p:cNvSpPr/>
          <p:nvPr/>
        </p:nvSpPr>
        <p:spPr>
          <a:xfrm>
            <a:off x="7768530" y="4673352"/>
            <a:ext cx="2636520" cy="228600"/>
          </a:xfrm>
          <a:prstGeom prst="rect">
            <a:avLst/>
          </a:prstGeom>
          <a:noFill/>
          <a:ln/>
        </p:spPr>
        <p:txBody>
          <a:bodyPr vert="horz" wrap="square" lIns="0" tIns="0" rIns="0" bIns="0" rtlCol="0" anchor="ctr"/>
          <a:lstStyle/>
          <a:p>
            <a:pPr marL="0" indent="0">
              <a:lnSpc>
                <a:spcPts val="1800"/>
              </a:lnSpc>
              <a:buNone/>
            </a:pPr>
            <a:r>
              <a:rPr lang="en-US" sz="1200" b="1" dirty="0">
                <a:solidFill>
                  <a:srgbClr val="2C3E50"/>
                </a:solidFill>
                <a:latin typeface="Arimo" pitchFamily="34" charset="0"/>
                <a:ea typeface="Arimo" pitchFamily="34" charset="-122"/>
                <a:cs typeface="Arimo" pitchFamily="34" charset="-120"/>
              </a:rPr>
              <a:t>DIAGNOSTIC TIP</a:t>
            </a:r>
            <a:endParaRPr lang="en-US" sz="1200" dirty="0"/>
          </a:p>
        </p:txBody>
      </p:sp>
      <p:sp>
        <p:nvSpPr>
          <p:cNvPr id="42" name="SK-10-text-41"/>
          <p:cNvSpPr/>
          <p:nvPr/>
        </p:nvSpPr>
        <p:spPr>
          <a:xfrm>
            <a:off x="7482780" y="4978152"/>
            <a:ext cx="4175820" cy="642938"/>
          </a:xfrm>
          <a:prstGeom prst="rect">
            <a:avLst/>
          </a:prstGeom>
          <a:noFill/>
          <a:ln/>
        </p:spPr>
        <p:txBody>
          <a:bodyPr vert="horz" wrap="square" lIns="0" tIns="0" rIns="0" bIns="0" rtlCol="0" anchor="ctr"/>
          <a:lstStyle/>
          <a:p>
            <a:pPr marL="0" indent="0">
              <a:lnSpc>
                <a:spcPts val="1688"/>
              </a:lnSpc>
              <a:buNone/>
            </a:pPr>
            <a:r>
              <a:rPr lang="en-US" sz="1125" dirty="0">
                <a:solidFill>
                  <a:srgbClr val="1A1A1A"/>
                </a:solidFill>
                <a:latin typeface="Open Sans" pitchFamily="34" charset="0"/>
                <a:ea typeface="Open Sans" pitchFamily="34" charset="-122"/>
                <a:cs typeface="Open Sans" pitchFamily="34" charset="-120"/>
              </a:rPr>
              <a:t>Resisted wrist extension with elbow in full extension remains the gold-standard test for lateral epicondylitis. If pain is more anterior, think Radial Tunnel.</a:t>
            </a:r>
            <a:endParaRPr lang="en-US" sz="1125" dirty="0"/>
          </a:p>
        </p:txBody>
      </p:sp>
      <p:sp>
        <p:nvSpPr>
          <p:cNvPr id="43" name="SK-10-text-42"/>
          <p:cNvSpPr/>
          <p:nvPr/>
        </p:nvSpPr>
        <p:spPr>
          <a:xfrm>
            <a:off x="381000" y="6276975"/>
            <a:ext cx="3436620" cy="200025"/>
          </a:xfrm>
          <a:prstGeom prst="rect">
            <a:avLst/>
          </a:prstGeom>
          <a:noFill/>
          <a:ln/>
        </p:spPr>
        <p:txBody>
          <a:bodyPr vert="horz" wrap="square" lIns="0" tIns="0" rIns="0" bIns="0" rtlCol="0" anchor="ctr"/>
          <a:lstStyle/>
          <a:p>
            <a:pPr marL="0" indent="0">
              <a:lnSpc>
                <a:spcPts val="1575"/>
              </a:lnSpc>
              <a:buNone/>
            </a:pPr>
            <a:r>
              <a:rPr lang="en-US" sz="1050" b="1" dirty="0">
                <a:solidFill>
                  <a:srgbClr val="6B7280"/>
                </a:solidFill>
                <a:latin typeface="Open Sans" pitchFamily="34" charset="0"/>
                <a:ea typeface="Open Sans" pitchFamily="34" charset="-122"/>
                <a:cs typeface="Open Sans" pitchFamily="34" charset="-120"/>
              </a:rPr>
              <a:t>www.bradfordvts.co.uk</a:t>
            </a:r>
            <a:endParaRPr lang="en-US" sz="1050" dirty="0"/>
          </a:p>
        </p:txBody>
      </p:sp>
      <p:sp>
        <p:nvSpPr>
          <p:cNvPr id="44" name="SK-10-text-43"/>
          <p:cNvSpPr/>
          <p:nvPr/>
        </p:nvSpPr>
        <p:spPr>
          <a:xfrm>
            <a:off x="9601200" y="6276975"/>
            <a:ext cx="2590800" cy="200025"/>
          </a:xfrm>
          <a:prstGeom prst="rect">
            <a:avLst/>
          </a:prstGeom>
          <a:noFill/>
          <a:ln/>
        </p:spPr>
        <p:txBody>
          <a:bodyPr vert="horz" wrap="square" lIns="0" tIns="0" rIns="0" bIns="0" rtlCol="0" anchor="ctr"/>
          <a:lstStyle/>
          <a:p>
            <a:pPr marL="0" indent="0">
              <a:lnSpc>
                <a:spcPts val="1575"/>
              </a:lnSpc>
              <a:buNone/>
            </a:pPr>
            <a:r>
              <a:rPr lang="en-US" sz="1050" dirty="0">
                <a:solidFill>
                  <a:srgbClr val="6B7280"/>
                </a:solidFill>
                <a:latin typeface="Open Sans" pitchFamily="34" charset="0"/>
                <a:ea typeface="Open Sans" pitchFamily="34" charset="-122"/>
                <a:cs typeface="Open Sans" pitchFamily="34" charset="-120"/>
              </a:rPr>
              <a:t>June 2026 | MRCGP Teaching Deck</a:t>
            </a:r>
            <a:endParaRPr lang="en-US" sz="10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1">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11-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11-img-2" descr="preencoded.png"/>
          <p:cNvPicPr>
            <a:picLocks noChangeAspect="1"/>
          </p:cNvPicPr>
          <p:nvPr/>
        </p:nvPicPr>
        <p:blipFill>
          <a:blip r:embed="rId4"/>
          <a:stretch>
            <a:fillRect/>
          </a:stretch>
        </p:blipFill>
        <p:spPr>
          <a:xfrm>
            <a:off x="0" y="0"/>
            <a:ext cx="12192000" cy="6858000"/>
          </a:xfrm>
          <a:prstGeom prst="rect">
            <a:avLst/>
          </a:prstGeom>
        </p:spPr>
      </p:pic>
      <p:pic>
        <p:nvPicPr>
          <p:cNvPr id="4" name="SK-11-img-3" descr="preencoded.png"/>
          <p:cNvPicPr>
            <a:picLocks noChangeAspect="1"/>
          </p:cNvPicPr>
          <p:nvPr/>
        </p:nvPicPr>
        <p:blipFill>
          <a:blip r:embed="rId5"/>
          <a:stretch>
            <a:fillRect/>
          </a:stretch>
        </p:blipFill>
        <p:spPr>
          <a:xfrm>
            <a:off x="381000" y="304800"/>
            <a:ext cx="11430000" cy="626715"/>
          </a:xfrm>
          <a:prstGeom prst="rect">
            <a:avLst/>
          </a:prstGeom>
        </p:spPr>
      </p:pic>
      <p:pic>
        <p:nvPicPr>
          <p:cNvPr id="5" name="SK-11-img-4" descr="preencoded.png"/>
          <p:cNvPicPr>
            <a:picLocks noChangeAspect="1"/>
          </p:cNvPicPr>
          <p:nvPr/>
        </p:nvPicPr>
        <p:blipFill>
          <a:blip r:embed="rId6"/>
          <a:stretch>
            <a:fillRect/>
          </a:stretch>
        </p:blipFill>
        <p:spPr>
          <a:xfrm>
            <a:off x="381000" y="1112490"/>
            <a:ext cx="6675090" cy="2651671"/>
          </a:xfrm>
          <a:prstGeom prst="rect">
            <a:avLst/>
          </a:prstGeom>
        </p:spPr>
      </p:pic>
      <p:pic>
        <p:nvPicPr>
          <p:cNvPr id="6" name="SK-11-img-5" descr="preencoded.png"/>
          <p:cNvPicPr>
            <a:picLocks noChangeAspect="1"/>
          </p:cNvPicPr>
          <p:nvPr/>
        </p:nvPicPr>
        <p:blipFill>
          <a:blip r:embed="rId7"/>
          <a:stretch>
            <a:fillRect/>
          </a:stretch>
        </p:blipFill>
        <p:spPr>
          <a:xfrm>
            <a:off x="571500" y="1345853"/>
            <a:ext cx="190500" cy="152400"/>
          </a:xfrm>
          <a:prstGeom prst="rect">
            <a:avLst/>
          </a:prstGeom>
        </p:spPr>
      </p:pic>
      <p:pic>
        <p:nvPicPr>
          <p:cNvPr id="7" name="SK-11-img-6" descr="preencoded.png"/>
          <p:cNvPicPr>
            <a:picLocks noChangeAspect="1"/>
          </p:cNvPicPr>
          <p:nvPr/>
        </p:nvPicPr>
        <p:blipFill>
          <a:blip r:embed="rId8"/>
          <a:stretch>
            <a:fillRect/>
          </a:stretch>
        </p:blipFill>
        <p:spPr>
          <a:xfrm>
            <a:off x="381000" y="3916561"/>
            <a:ext cx="6675090" cy="2651671"/>
          </a:xfrm>
          <a:prstGeom prst="rect">
            <a:avLst/>
          </a:prstGeom>
        </p:spPr>
      </p:pic>
      <p:pic>
        <p:nvPicPr>
          <p:cNvPr id="8" name="SK-11-img-7" descr="preencoded.png"/>
          <p:cNvPicPr>
            <a:picLocks noChangeAspect="1"/>
          </p:cNvPicPr>
          <p:nvPr/>
        </p:nvPicPr>
        <p:blipFill>
          <a:blip r:embed="rId9"/>
          <a:stretch>
            <a:fillRect/>
          </a:stretch>
        </p:blipFill>
        <p:spPr>
          <a:xfrm>
            <a:off x="571500" y="4149923"/>
            <a:ext cx="190500" cy="152400"/>
          </a:xfrm>
          <a:prstGeom prst="rect">
            <a:avLst/>
          </a:prstGeom>
        </p:spPr>
      </p:pic>
      <p:pic>
        <p:nvPicPr>
          <p:cNvPr id="9" name="SK-11-img-8" descr="preencoded.png"/>
          <p:cNvPicPr>
            <a:picLocks noChangeAspect="1"/>
          </p:cNvPicPr>
          <p:nvPr/>
        </p:nvPicPr>
        <p:blipFill>
          <a:blip r:embed="rId10"/>
          <a:stretch>
            <a:fillRect/>
          </a:stretch>
        </p:blipFill>
        <p:spPr>
          <a:xfrm>
            <a:off x="571500" y="4478536"/>
            <a:ext cx="3070771" cy="819150"/>
          </a:xfrm>
          <a:prstGeom prst="rect">
            <a:avLst/>
          </a:prstGeom>
        </p:spPr>
      </p:pic>
      <p:pic>
        <p:nvPicPr>
          <p:cNvPr id="10" name="SK-11-img-9" descr="preencoded.png"/>
          <p:cNvPicPr>
            <a:picLocks noChangeAspect="1"/>
          </p:cNvPicPr>
          <p:nvPr/>
        </p:nvPicPr>
        <p:blipFill>
          <a:blip r:embed="rId11"/>
          <a:stretch>
            <a:fillRect/>
          </a:stretch>
        </p:blipFill>
        <p:spPr>
          <a:xfrm>
            <a:off x="3794671" y="4478536"/>
            <a:ext cx="3070920" cy="819150"/>
          </a:xfrm>
          <a:prstGeom prst="rect">
            <a:avLst/>
          </a:prstGeom>
        </p:spPr>
      </p:pic>
      <p:pic>
        <p:nvPicPr>
          <p:cNvPr id="11" name="SK-11-img-10" descr="preencoded.png"/>
          <p:cNvPicPr>
            <a:picLocks noChangeAspect="1"/>
          </p:cNvPicPr>
          <p:nvPr/>
        </p:nvPicPr>
        <p:blipFill>
          <a:blip r:embed="rId12"/>
          <a:stretch>
            <a:fillRect/>
          </a:stretch>
        </p:blipFill>
        <p:spPr>
          <a:xfrm>
            <a:off x="571500" y="5373886"/>
            <a:ext cx="6294090" cy="1019175"/>
          </a:xfrm>
          <a:prstGeom prst="rect">
            <a:avLst/>
          </a:prstGeom>
        </p:spPr>
      </p:pic>
      <p:pic>
        <p:nvPicPr>
          <p:cNvPr id="12" name="SK-11-img-11" descr="preencoded.png"/>
          <p:cNvPicPr>
            <a:picLocks noChangeAspect="1"/>
          </p:cNvPicPr>
          <p:nvPr/>
        </p:nvPicPr>
        <p:blipFill>
          <a:blip r:embed="rId13"/>
          <a:stretch>
            <a:fillRect/>
          </a:stretch>
        </p:blipFill>
        <p:spPr>
          <a:xfrm>
            <a:off x="685800" y="5500539"/>
            <a:ext cx="166688" cy="137220"/>
          </a:xfrm>
          <a:prstGeom prst="rect">
            <a:avLst/>
          </a:prstGeom>
        </p:spPr>
      </p:pic>
      <p:pic>
        <p:nvPicPr>
          <p:cNvPr id="13" name="SK-11-img-12" descr="preencoded.png"/>
          <p:cNvPicPr>
            <a:picLocks noChangeAspect="1"/>
          </p:cNvPicPr>
          <p:nvPr/>
        </p:nvPicPr>
        <p:blipFill>
          <a:blip r:embed="rId14"/>
          <a:stretch>
            <a:fillRect/>
          </a:stretch>
        </p:blipFill>
        <p:spPr>
          <a:xfrm>
            <a:off x="7360890" y="1112490"/>
            <a:ext cx="4450110" cy="4000500"/>
          </a:xfrm>
          <a:prstGeom prst="rect">
            <a:avLst/>
          </a:prstGeom>
        </p:spPr>
      </p:pic>
      <p:pic>
        <p:nvPicPr>
          <p:cNvPr id="14" name="SK-11-img-13" descr="preencoded.png"/>
          <p:cNvPicPr>
            <a:picLocks noChangeAspect="1"/>
          </p:cNvPicPr>
          <p:nvPr/>
        </p:nvPicPr>
        <p:blipFill>
          <a:blip r:embed="rId15"/>
          <a:stretch>
            <a:fillRect/>
          </a:stretch>
        </p:blipFill>
        <p:spPr>
          <a:xfrm>
            <a:off x="7360890" y="1112490"/>
            <a:ext cx="4450110" cy="4000500"/>
          </a:xfrm>
          <a:prstGeom prst="rect">
            <a:avLst/>
          </a:prstGeom>
        </p:spPr>
      </p:pic>
      <p:pic>
        <p:nvPicPr>
          <p:cNvPr id="15" name="SK-11-img-14" descr="preencoded.png"/>
          <p:cNvPicPr>
            <a:picLocks noChangeAspect="1"/>
          </p:cNvPicPr>
          <p:nvPr/>
        </p:nvPicPr>
        <p:blipFill>
          <a:blip r:embed="rId16"/>
          <a:stretch>
            <a:fillRect/>
          </a:stretch>
        </p:blipFill>
        <p:spPr>
          <a:xfrm>
            <a:off x="7360890" y="5817840"/>
            <a:ext cx="4450110" cy="750391"/>
          </a:xfrm>
          <a:prstGeom prst="rect">
            <a:avLst/>
          </a:prstGeom>
        </p:spPr>
      </p:pic>
      <p:pic>
        <p:nvPicPr>
          <p:cNvPr id="16" name="SK-11-img-15" descr="preencoded.png"/>
          <p:cNvPicPr>
            <a:picLocks noChangeAspect="1"/>
          </p:cNvPicPr>
          <p:nvPr/>
        </p:nvPicPr>
        <p:blipFill>
          <a:blip r:embed="rId17"/>
          <a:stretch>
            <a:fillRect/>
          </a:stretch>
        </p:blipFill>
        <p:spPr>
          <a:xfrm>
            <a:off x="7475190" y="5951637"/>
            <a:ext cx="166688" cy="137220"/>
          </a:xfrm>
          <a:prstGeom prst="rect">
            <a:avLst/>
          </a:prstGeom>
        </p:spPr>
      </p:pic>
      <p:pic>
        <p:nvPicPr>
          <p:cNvPr id="17" name="SK-11-img-16" descr="preencoded.png"/>
          <p:cNvPicPr>
            <a:picLocks noChangeAspect="1"/>
          </p:cNvPicPr>
          <p:nvPr/>
        </p:nvPicPr>
        <p:blipFill>
          <a:blip r:embed="rId18"/>
          <a:stretch>
            <a:fillRect/>
          </a:stretch>
        </p:blipFill>
        <p:spPr>
          <a:xfrm>
            <a:off x="381000" y="6568232"/>
            <a:ext cx="11430000" cy="323850"/>
          </a:xfrm>
          <a:prstGeom prst="rect">
            <a:avLst/>
          </a:prstGeom>
        </p:spPr>
      </p:pic>
      <p:sp>
        <p:nvSpPr>
          <p:cNvPr id="18" name="SK-11-text-17"/>
          <p:cNvSpPr/>
          <p:nvPr/>
        </p:nvSpPr>
        <p:spPr>
          <a:xfrm>
            <a:off x="533400" y="304800"/>
            <a:ext cx="11658600" cy="388590"/>
          </a:xfrm>
          <a:prstGeom prst="rect">
            <a:avLst/>
          </a:prstGeom>
          <a:noFill/>
          <a:ln/>
        </p:spPr>
        <p:txBody>
          <a:bodyPr vert="horz" wrap="square" lIns="0" tIns="0" rIns="0" bIns="0" rtlCol="0" anchor="ctr"/>
          <a:lstStyle/>
          <a:p>
            <a:pPr marL="0" indent="0">
              <a:lnSpc>
                <a:spcPts val="3060"/>
              </a:lnSpc>
              <a:buNone/>
            </a:pPr>
            <a:r>
              <a:rPr lang="en-US" sz="2550" b="1" kern="0" spc="-30" dirty="0">
                <a:solidFill>
                  <a:srgbClr val="1A1A1A"/>
                </a:solidFill>
                <a:latin typeface="Arimo" pitchFamily="34" charset="0"/>
                <a:ea typeface="Arimo" pitchFamily="34" charset="-122"/>
                <a:cs typeface="Arimo" pitchFamily="34" charset="-120"/>
              </a:rPr>
              <a:t>TENNIS ELBOW MANAGEMENT: STEP 1 CONSERVATIVE</a:t>
            </a:r>
            <a:endParaRPr lang="en-US" sz="2550" dirty="0"/>
          </a:p>
        </p:txBody>
      </p:sp>
      <p:sp>
        <p:nvSpPr>
          <p:cNvPr id="19" name="SK-11-text-18"/>
          <p:cNvSpPr/>
          <p:nvPr/>
        </p:nvSpPr>
        <p:spPr>
          <a:xfrm>
            <a:off x="533400" y="731490"/>
            <a:ext cx="11353800" cy="200025"/>
          </a:xfrm>
          <a:prstGeom prst="rect">
            <a:avLst/>
          </a:prstGeom>
          <a:noFill/>
          <a:ln/>
        </p:spPr>
        <p:txBody>
          <a:bodyPr vert="horz" wrap="square" lIns="0" tIns="0" rIns="0" bIns="0" rtlCol="0" anchor="ctr"/>
          <a:lstStyle/>
          <a:p>
            <a:pPr marL="0" indent="0">
              <a:lnSpc>
                <a:spcPts val="1575"/>
              </a:lnSpc>
              <a:buNone/>
            </a:pPr>
            <a:r>
              <a:rPr lang="en-US" sz="1050" b="1" kern="0" spc="60" dirty="0">
                <a:solidFill>
                  <a:srgbClr val="2C3E50"/>
                </a:solidFill>
                <a:latin typeface="Open Sans" pitchFamily="34" charset="0"/>
                <a:ea typeface="Open Sans" pitchFamily="34" charset="-122"/>
                <a:cs typeface="Open Sans" pitchFamily="34" charset="-120"/>
              </a:rPr>
              <a:t>CLINICAL GUIDANCE &amp; EXAM FOCUS</a:t>
            </a:r>
            <a:endParaRPr lang="en-US" sz="1050" dirty="0"/>
          </a:p>
        </p:txBody>
      </p:sp>
      <p:sp>
        <p:nvSpPr>
          <p:cNvPr id="20" name="SK-11-text-19"/>
          <p:cNvSpPr/>
          <p:nvPr/>
        </p:nvSpPr>
        <p:spPr>
          <a:xfrm>
            <a:off x="876300" y="1264890"/>
            <a:ext cx="5888355" cy="314325"/>
          </a:xfrm>
          <a:prstGeom prst="rect">
            <a:avLst/>
          </a:prstGeom>
          <a:noFill/>
          <a:ln/>
        </p:spPr>
        <p:txBody>
          <a:bodyPr vert="horz" wrap="square" lIns="0" tIns="0" rIns="0" bIns="0" rtlCol="0" anchor="ctr"/>
          <a:lstStyle/>
          <a:p>
            <a:pPr marL="0" indent="0">
              <a:lnSpc>
                <a:spcPts val="2475"/>
              </a:lnSpc>
              <a:buNone/>
            </a:pPr>
            <a:r>
              <a:rPr lang="en-US" sz="1650" b="1" dirty="0">
                <a:solidFill>
                  <a:srgbClr val="2C3E50"/>
                </a:solidFill>
                <a:latin typeface="Arimo" pitchFamily="34" charset="0"/>
                <a:ea typeface="Arimo" pitchFamily="34" charset="-122"/>
                <a:cs typeface="Arimo" pitchFamily="34" charset="-120"/>
              </a:rPr>
              <a:t>Activity &amp; Biomechanics</a:t>
            </a:r>
            <a:endParaRPr lang="en-US" sz="1650" dirty="0"/>
          </a:p>
        </p:txBody>
      </p:sp>
      <p:sp>
        <p:nvSpPr>
          <p:cNvPr id="21" name="SK-11-text-20"/>
          <p:cNvSpPr/>
          <p:nvPr/>
        </p:nvSpPr>
        <p:spPr>
          <a:xfrm>
            <a:off x="800100" y="1674465"/>
            <a:ext cx="6065490" cy="485775"/>
          </a:xfrm>
          <a:prstGeom prst="rect">
            <a:avLst/>
          </a:prstGeom>
          <a:noFill/>
          <a:ln/>
        </p:spPr>
        <p:txBody>
          <a:bodyPr vert="horz" wrap="square" lIns="0" tIns="0" rIns="0" bIns="0" rtlCol="0" anchor="ctr"/>
          <a:lstStyle/>
          <a:p>
            <a:pPr marL="0" indent="0" algn="l">
              <a:lnSpc>
                <a:spcPts val="1913"/>
              </a:lnSpc>
              <a:buNone/>
            </a:pPr>
            <a:r>
              <a:rPr lang="en-US" sz="1275" b="1" dirty="0">
                <a:solidFill>
                  <a:srgbClr val="4B5563"/>
                </a:solidFill>
                <a:latin typeface="Open Sans" pitchFamily="34" charset="0"/>
                <a:ea typeface="Open Sans" pitchFamily="34" charset="-122"/>
                <a:cs typeface="Open Sans" pitchFamily="34" charset="-120"/>
              </a:rPr>
              <a:t>Activity Modification:</a:t>
            </a:r>
            <a:r>
              <a:rPr lang="en-US" sz="1275" dirty="0">
                <a:solidFill>
                  <a:srgbClr val="4B5563"/>
                </a:solidFill>
                <a:latin typeface="Open Sans" pitchFamily="34" charset="0"/>
                <a:ea typeface="Open Sans" pitchFamily="34" charset="-122"/>
                <a:cs typeface="Open Sans" pitchFamily="34" charset="-120"/>
              </a:rPr>
              <a:t> Identify and reduce repetitive mechanical strain (DIY, gardening, computer work).</a:t>
            </a:r>
            <a:endParaRPr lang="en-US" sz="1275" dirty="0"/>
          </a:p>
        </p:txBody>
      </p:sp>
      <p:sp>
        <p:nvSpPr>
          <p:cNvPr id="22" name="SK-11-text-21"/>
          <p:cNvSpPr/>
          <p:nvPr/>
        </p:nvSpPr>
        <p:spPr>
          <a:xfrm>
            <a:off x="800100" y="2217390"/>
            <a:ext cx="11391900" cy="242888"/>
          </a:xfrm>
          <a:prstGeom prst="rect">
            <a:avLst/>
          </a:prstGeom>
          <a:noFill/>
          <a:ln/>
        </p:spPr>
        <p:txBody>
          <a:bodyPr vert="horz" wrap="square" lIns="0" tIns="0" rIns="0" bIns="0" rtlCol="0" anchor="ctr"/>
          <a:lstStyle/>
          <a:p>
            <a:pPr marL="0" indent="0" algn="l">
              <a:lnSpc>
                <a:spcPts val="1913"/>
              </a:lnSpc>
              <a:buNone/>
            </a:pPr>
            <a:r>
              <a:rPr lang="en-US" sz="1275" b="1" dirty="0">
                <a:solidFill>
                  <a:srgbClr val="4B5563"/>
                </a:solidFill>
                <a:latin typeface="Open Sans" pitchFamily="34" charset="0"/>
                <a:ea typeface="Open Sans" pitchFamily="34" charset="-122"/>
                <a:cs typeface="Open Sans" pitchFamily="34" charset="-120"/>
              </a:rPr>
              <a:t>Technique Change:</a:t>
            </a:r>
            <a:r>
              <a:rPr lang="en-US" sz="1275" dirty="0">
                <a:solidFill>
                  <a:srgbClr val="4B5563"/>
                </a:solidFill>
                <a:latin typeface="Open Sans" pitchFamily="34" charset="0"/>
                <a:ea typeface="Open Sans" pitchFamily="34" charset="-122"/>
                <a:cs typeface="Open Sans" pitchFamily="34" charset="-120"/>
              </a:rPr>
              <a:t> Advise lifting with </a:t>
            </a:r>
            <a:r>
              <a:rPr lang="en-US" sz="1275" b="1" dirty="0">
                <a:solidFill>
                  <a:srgbClr val="4B5563"/>
                </a:solidFill>
                <a:latin typeface="Open Sans" pitchFamily="34" charset="0"/>
                <a:ea typeface="Open Sans" pitchFamily="34" charset="-122"/>
                <a:cs typeface="Open Sans" pitchFamily="34" charset="-120"/>
              </a:rPr>
              <a:t>palm upwards</a:t>
            </a:r>
            <a:r>
              <a:rPr lang="en-US" sz="1275" dirty="0">
                <a:solidFill>
                  <a:srgbClr val="4B5563"/>
                </a:solidFill>
                <a:latin typeface="Open Sans" pitchFamily="34" charset="0"/>
                <a:ea typeface="Open Sans" pitchFamily="34" charset="-122"/>
                <a:cs typeface="Open Sans" pitchFamily="34" charset="-120"/>
              </a:rPr>
              <a:t> to shift load to wrist flexors.</a:t>
            </a:r>
            <a:endParaRPr lang="en-US" sz="1275" dirty="0"/>
          </a:p>
        </p:txBody>
      </p:sp>
      <p:sp>
        <p:nvSpPr>
          <p:cNvPr id="23" name="SK-11-text-22"/>
          <p:cNvSpPr/>
          <p:nvPr/>
        </p:nvSpPr>
        <p:spPr>
          <a:xfrm>
            <a:off x="800100" y="2517428"/>
            <a:ext cx="11391900" cy="242888"/>
          </a:xfrm>
          <a:prstGeom prst="rect">
            <a:avLst/>
          </a:prstGeom>
          <a:noFill/>
          <a:ln/>
        </p:spPr>
        <p:txBody>
          <a:bodyPr vert="horz" wrap="square" lIns="0" tIns="0" rIns="0" bIns="0" rtlCol="0" anchor="ctr"/>
          <a:lstStyle/>
          <a:p>
            <a:pPr marL="0" indent="0" algn="l">
              <a:lnSpc>
                <a:spcPts val="1913"/>
              </a:lnSpc>
              <a:buNone/>
            </a:pPr>
            <a:r>
              <a:rPr lang="en-US" sz="1275" b="1" dirty="0">
                <a:solidFill>
                  <a:srgbClr val="4B5563"/>
                </a:solidFill>
                <a:latin typeface="Open Sans" pitchFamily="34" charset="0"/>
                <a:ea typeface="Open Sans" pitchFamily="34" charset="-122"/>
                <a:cs typeface="Open Sans" pitchFamily="34" charset="-120"/>
              </a:rPr>
              <a:t>Rest &amp; Watchful Waiting:</a:t>
            </a:r>
            <a:r>
              <a:rPr lang="en-US" sz="1275" dirty="0">
                <a:solidFill>
                  <a:srgbClr val="4B5563"/>
                </a:solidFill>
                <a:latin typeface="Open Sans" pitchFamily="34" charset="0"/>
                <a:ea typeface="Open Sans" pitchFamily="34" charset="-122"/>
                <a:cs typeface="Open Sans" pitchFamily="34" charset="-120"/>
              </a:rPr>
              <a:t> Up to 90% resolve within 1 year with rest alone.</a:t>
            </a:r>
            <a:endParaRPr lang="en-US" sz="1275" dirty="0"/>
          </a:p>
        </p:txBody>
      </p:sp>
      <p:sp>
        <p:nvSpPr>
          <p:cNvPr id="24" name="SK-11-text-23"/>
          <p:cNvSpPr/>
          <p:nvPr/>
        </p:nvSpPr>
        <p:spPr>
          <a:xfrm>
            <a:off x="800100" y="2817465"/>
            <a:ext cx="6065490" cy="485775"/>
          </a:xfrm>
          <a:prstGeom prst="rect">
            <a:avLst/>
          </a:prstGeom>
          <a:noFill/>
          <a:ln/>
        </p:spPr>
        <p:txBody>
          <a:bodyPr vert="horz" wrap="square" lIns="0" tIns="0" rIns="0" bIns="0" rtlCol="0" anchor="ctr"/>
          <a:lstStyle/>
          <a:p>
            <a:pPr marL="0" indent="0" algn="l">
              <a:lnSpc>
                <a:spcPts val="1913"/>
              </a:lnSpc>
              <a:buNone/>
            </a:pPr>
            <a:r>
              <a:rPr lang="en-US" sz="1275" b="1" dirty="0">
                <a:solidFill>
                  <a:srgbClr val="4B5563"/>
                </a:solidFill>
                <a:latin typeface="Open Sans" pitchFamily="34" charset="0"/>
                <a:ea typeface="Open Sans" pitchFamily="34" charset="-122"/>
                <a:cs typeface="Open Sans" pitchFamily="34" charset="-120"/>
              </a:rPr>
              <a:t>Counterforce Bracing:</a:t>
            </a:r>
            <a:r>
              <a:rPr lang="en-US" sz="1275" dirty="0">
                <a:solidFill>
                  <a:srgbClr val="4B5563"/>
                </a:solidFill>
                <a:latin typeface="Open Sans" pitchFamily="34" charset="0"/>
                <a:ea typeface="Open Sans" pitchFamily="34" charset="-122"/>
                <a:cs typeface="Open Sans" pitchFamily="34" charset="-120"/>
              </a:rPr>
              <a:t> Forearm band may provide short-term symptomatic relief during activity.</a:t>
            </a:r>
            <a:endParaRPr lang="en-US" sz="1275" dirty="0"/>
          </a:p>
        </p:txBody>
      </p:sp>
      <p:sp>
        <p:nvSpPr>
          <p:cNvPr id="25" name="SK-11-text-24"/>
          <p:cNvSpPr/>
          <p:nvPr/>
        </p:nvSpPr>
        <p:spPr>
          <a:xfrm>
            <a:off x="876300" y="4068961"/>
            <a:ext cx="6139815" cy="314325"/>
          </a:xfrm>
          <a:prstGeom prst="rect">
            <a:avLst/>
          </a:prstGeom>
          <a:noFill/>
          <a:ln/>
        </p:spPr>
        <p:txBody>
          <a:bodyPr vert="horz" wrap="square" lIns="0" tIns="0" rIns="0" bIns="0" rtlCol="0" anchor="ctr"/>
          <a:lstStyle/>
          <a:p>
            <a:pPr marL="0" indent="0">
              <a:lnSpc>
                <a:spcPts val="2475"/>
              </a:lnSpc>
              <a:buNone/>
            </a:pPr>
            <a:r>
              <a:rPr lang="en-US" sz="1650" b="1" dirty="0">
                <a:solidFill>
                  <a:srgbClr val="2C3E50"/>
                </a:solidFill>
                <a:latin typeface="Arimo" pitchFamily="34" charset="0"/>
                <a:ea typeface="Arimo" pitchFamily="34" charset="-122"/>
                <a:cs typeface="Arimo" pitchFamily="34" charset="-120"/>
              </a:rPr>
              <a:t>NICE CKS Pharmacotherapy</a:t>
            </a:r>
            <a:endParaRPr lang="en-US" sz="1650" dirty="0"/>
          </a:p>
        </p:txBody>
      </p:sp>
      <p:sp>
        <p:nvSpPr>
          <p:cNvPr id="26" name="SK-11-text-25"/>
          <p:cNvSpPr/>
          <p:nvPr/>
        </p:nvSpPr>
        <p:spPr>
          <a:xfrm>
            <a:off x="685800" y="4573786"/>
            <a:ext cx="2918371" cy="200025"/>
          </a:xfrm>
          <a:prstGeom prst="rect">
            <a:avLst/>
          </a:prstGeom>
          <a:noFill/>
          <a:ln/>
        </p:spPr>
        <p:txBody>
          <a:bodyPr vert="horz" wrap="square" lIns="0" tIns="0" rIns="0" bIns="0" rtlCol="0" anchor="ctr"/>
          <a:lstStyle/>
          <a:p>
            <a:pPr marL="0" indent="0">
              <a:lnSpc>
                <a:spcPts val="1575"/>
              </a:lnSpc>
              <a:buNone/>
            </a:pPr>
            <a:r>
              <a:rPr lang="en-US" sz="1050" b="1" dirty="0">
                <a:solidFill>
                  <a:srgbClr val="2C3E50"/>
                </a:solidFill>
                <a:latin typeface="Open Sans" pitchFamily="34" charset="0"/>
                <a:ea typeface="Open Sans" pitchFamily="34" charset="-122"/>
                <a:cs typeface="Open Sans" pitchFamily="34" charset="-120"/>
              </a:rPr>
              <a:t>Topical NSAIDs</a:t>
            </a:r>
            <a:endParaRPr lang="en-US" sz="1050" dirty="0"/>
          </a:p>
        </p:txBody>
      </p:sp>
      <p:sp>
        <p:nvSpPr>
          <p:cNvPr id="27" name="SK-11-text-26"/>
          <p:cNvSpPr/>
          <p:nvPr/>
        </p:nvSpPr>
        <p:spPr>
          <a:xfrm>
            <a:off x="685800" y="4802386"/>
            <a:ext cx="2842171" cy="400050"/>
          </a:xfrm>
          <a:prstGeom prst="rect">
            <a:avLst/>
          </a:prstGeom>
          <a:noFill/>
          <a:ln/>
        </p:spPr>
        <p:txBody>
          <a:bodyPr vert="horz" wrap="square" lIns="0" tIns="0" rIns="0" bIns="0" rtlCol="0" anchor="ctr"/>
          <a:lstStyle/>
          <a:p>
            <a:pPr marL="0" indent="0">
              <a:lnSpc>
                <a:spcPts val="1575"/>
              </a:lnSpc>
              <a:buNone/>
            </a:pPr>
            <a:r>
              <a:rPr lang="en-US" sz="1050" dirty="0">
                <a:solidFill>
                  <a:srgbClr val="4B5563"/>
                </a:solidFill>
                <a:latin typeface="Open Sans" pitchFamily="34" charset="0"/>
                <a:ea typeface="Open Sans" pitchFamily="34" charset="-122"/>
                <a:cs typeface="Open Sans" pitchFamily="34" charset="-120"/>
              </a:rPr>
              <a:t>Diclofenac 1% gel. First-line for localized pain. Low systemic risk.</a:t>
            </a:r>
            <a:endParaRPr lang="en-US" sz="1050" dirty="0"/>
          </a:p>
        </p:txBody>
      </p:sp>
      <p:sp>
        <p:nvSpPr>
          <p:cNvPr id="28" name="SK-11-text-27"/>
          <p:cNvSpPr/>
          <p:nvPr/>
        </p:nvSpPr>
        <p:spPr>
          <a:xfrm>
            <a:off x="3908971" y="4573786"/>
            <a:ext cx="2918520" cy="200025"/>
          </a:xfrm>
          <a:prstGeom prst="rect">
            <a:avLst/>
          </a:prstGeom>
          <a:noFill/>
          <a:ln/>
        </p:spPr>
        <p:txBody>
          <a:bodyPr vert="horz" wrap="square" lIns="0" tIns="0" rIns="0" bIns="0" rtlCol="0" anchor="ctr"/>
          <a:lstStyle/>
          <a:p>
            <a:pPr marL="0" indent="0">
              <a:lnSpc>
                <a:spcPts val="1575"/>
              </a:lnSpc>
              <a:buNone/>
            </a:pPr>
            <a:r>
              <a:rPr lang="en-US" sz="1050" b="1" dirty="0">
                <a:solidFill>
                  <a:srgbClr val="2C3E50"/>
                </a:solidFill>
                <a:latin typeface="Open Sans" pitchFamily="34" charset="0"/>
                <a:ea typeface="Open Sans" pitchFamily="34" charset="-122"/>
                <a:cs typeface="Open Sans" pitchFamily="34" charset="-120"/>
              </a:rPr>
              <a:t>Oral NSAIDs</a:t>
            </a:r>
            <a:endParaRPr lang="en-US" sz="1050" dirty="0"/>
          </a:p>
        </p:txBody>
      </p:sp>
      <p:sp>
        <p:nvSpPr>
          <p:cNvPr id="29" name="SK-11-text-28"/>
          <p:cNvSpPr/>
          <p:nvPr/>
        </p:nvSpPr>
        <p:spPr>
          <a:xfrm>
            <a:off x="3908971" y="4802386"/>
            <a:ext cx="2842320" cy="400050"/>
          </a:xfrm>
          <a:prstGeom prst="rect">
            <a:avLst/>
          </a:prstGeom>
          <a:noFill/>
          <a:ln/>
        </p:spPr>
        <p:txBody>
          <a:bodyPr vert="horz" wrap="square" lIns="0" tIns="0" rIns="0" bIns="0" rtlCol="0" anchor="ctr"/>
          <a:lstStyle/>
          <a:p>
            <a:pPr marL="0" indent="0">
              <a:lnSpc>
                <a:spcPts val="1575"/>
              </a:lnSpc>
              <a:buNone/>
            </a:pPr>
            <a:r>
              <a:rPr lang="en-US" sz="1050" dirty="0">
                <a:solidFill>
                  <a:srgbClr val="4B5563"/>
                </a:solidFill>
                <a:latin typeface="Open Sans" pitchFamily="34" charset="0"/>
                <a:ea typeface="Open Sans" pitchFamily="34" charset="-122"/>
                <a:cs typeface="Open Sans" pitchFamily="34" charset="-120"/>
              </a:rPr>
              <a:t>Short-term only (Ibuprofen/Naproxen). Caution: GI, CV, Renal risks.</a:t>
            </a:r>
            <a:endParaRPr lang="en-US" sz="1050" dirty="0"/>
          </a:p>
        </p:txBody>
      </p:sp>
      <p:sp>
        <p:nvSpPr>
          <p:cNvPr id="30" name="SK-11-text-29"/>
          <p:cNvSpPr/>
          <p:nvPr/>
        </p:nvSpPr>
        <p:spPr>
          <a:xfrm>
            <a:off x="909638" y="5469136"/>
            <a:ext cx="6065490" cy="200025"/>
          </a:xfrm>
          <a:prstGeom prst="rect">
            <a:avLst/>
          </a:prstGeom>
          <a:noFill/>
          <a:ln/>
        </p:spPr>
        <p:txBody>
          <a:bodyPr vert="horz" wrap="square" lIns="0" tIns="0" rIns="0" bIns="0" rtlCol="0" anchor="ctr"/>
          <a:lstStyle/>
          <a:p>
            <a:pPr marL="0" indent="0">
              <a:lnSpc>
                <a:spcPts val="1575"/>
              </a:lnSpc>
              <a:buNone/>
            </a:pPr>
            <a:r>
              <a:rPr lang="en-US" sz="1050" b="1" dirty="0">
                <a:solidFill>
                  <a:srgbClr val="2E7D32"/>
                </a:solidFill>
                <a:latin typeface="Open Sans" pitchFamily="34" charset="0"/>
                <a:ea typeface="Open Sans" pitchFamily="34" charset="-122"/>
                <a:cs typeface="Open Sans" pitchFamily="34" charset="-120"/>
              </a:rPr>
              <a:t>SAFE PRACTICE: NICE CKS FIRST-LINE</a:t>
            </a:r>
            <a:endParaRPr lang="en-US" sz="1050" dirty="0"/>
          </a:p>
        </p:txBody>
      </p:sp>
      <p:sp>
        <p:nvSpPr>
          <p:cNvPr id="31" name="SK-11-text-30"/>
          <p:cNvSpPr/>
          <p:nvPr/>
        </p:nvSpPr>
        <p:spPr>
          <a:xfrm>
            <a:off x="685800" y="5697736"/>
            <a:ext cx="6065490" cy="600075"/>
          </a:xfrm>
          <a:prstGeom prst="rect">
            <a:avLst/>
          </a:prstGeom>
          <a:noFill/>
          <a:ln/>
        </p:spPr>
        <p:txBody>
          <a:bodyPr vert="horz" wrap="square" lIns="0" tIns="0" rIns="0" bIns="0" rtlCol="0" anchor="ctr"/>
          <a:lstStyle/>
          <a:p>
            <a:pPr marL="0" indent="0">
              <a:lnSpc>
                <a:spcPts val="1575"/>
              </a:lnSpc>
              <a:buNone/>
            </a:pPr>
            <a:r>
              <a:rPr lang="en-US" sz="1125" b="1" dirty="0">
                <a:solidFill>
                  <a:srgbClr val="1A1A1A"/>
                </a:solidFill>
                <a:latin typeface="Open Sans" pitchFamily="34" charset="0"/>
                <a:ea typeface="Open Sans" pitchFamily="34" charset="-122"/>
                <a:cs typeface="Open Sans" pitchFamily="34" charset="-120"/>
              </a:rPr>
              <a:t>Topical NSAIDs</a:t>
            </a:r>
            <a:r>
              <a:rPr lang="en-US" sz="1125" dirty="0">
                <a:solidFill>
                  <a:srgbClr val="1A1A1A"/>
                </a:solidFill>
                <a:latin typeface="Open Sans" pitchFamily="34" charset="0"/>
                <a:ea typeface="Open Sans" pitchFamily="34" charset="-122"/>
                <a:cs typeface="Open Sans" pitchFamily="34" charset="-120"/>
              </a:rPr>
              <a:t> are the preferred first-line pharmacological treatment. They provide symptomatic relief without the systemic risks of oral preparations. Note: They do not address the underlying tendinopathy.</a:t>
            </a:r>
            <a:endParaRPr lang="en-US" sz="1125" dirty="0"/>
          </a:p>
        </p:txBody>
      </p:sp>
      <p:sp>
        <p:nvSpPr>
          <p:cNvPr id="32" name="SK-11-text-31"/>
          <p:cNvSpPr/>
          <p:nvPr/>
        </p:nvSpPr>
        <p:spPr>
          <a:xfrm>
            <a:off x="7360890" y="5265390"/>
            <a:ext cx="4450110" cy="400050"/>
          </a:xfrm>
          <a:prstGeom prst="rect">
            <a:avLst/>
          </a:prstGeom>
          <a:noFill/>
          <a:ln/>
        </p:spPr>
        <p:txBody>
          <a:bodyPr vert="horz" wrap="square" lIns="0" tIns="0" rIns="0" bIns="0" rtlCol="0" anchor="ctr"/>
          <a:lstStyle/>
          <a:p>
            <a:pPr marL="0" indent="0" algn="ctr">
              <a:lnSpc>
                <a:spcPts val="1575"/>
              </a:lnSpc>
              <a:buNone/>
            </a:pPr>
            <a:r>
              <a:rPr lang="en-US" sz="1050" i="1" dirty="0">
                <a:solidFill>
                  <a:srgbClr val="6B7280"/>
                </a:solidFill>
                <a:latin typeface="Open Sans" pitchFamily="34" charset="0"/>
                <a:ea typeface="Open Sans" pitchFamily="34" charset="-122"/>
                <a:cs typeface="Open Sans" pitchFamily="34" charset="-120"/>
              </a:rPr>
              <a:t>Intervention Frequency in Primary Care: High utilization of Advice, Rest, and NSAIDs in early-stage management.</a:t>
            </a:r>
            <a:endParaRPr lang="en-US" sz="1050" dirty="0"/>
          </a:p>
        </p:txBody>
      </p:sp>
      <p:sp>
        <p:nvSpPr>
          <p:cNvPr id="33" name="SK-11-text-32"/>
          <p:cNvSpPr/>
          <p:nvPr/>
        </p:nvSpPr>
        <p:spPr>
          <a:xfrm>
            <a:off x="7718078" y="5913090"/>
            <a:ext cx="4221510" cy="559891"/>
          </a:xfrm>
          <a:prstGeom prst="rect">
            <a:avLst/>
          </a:prstGeom>
          <a:noFill/>
          <a:ln/>
        </p:spPr>
        <p:txBody>
          <a:bodyPr vert="horz" wrap="square" lIns="0" tIns="0" rIns="0" bIns="0" rtlCol="0" anchor="ctr"/>
          <a:lstStyle/>
          <a:p>
            <a:pPr marL="0" indent="0">
              <a:lnSpc>
                <a:spcPts val="1470"/>
              </a:lnSpc>
              <a:buNone/>
            </a:pPr>
            <a:r>
              <a:rPr lang="en-US" sz="1050" dirty="0">
                <a:solidFill>
                  <a:srgbClr val="4B5563"/>
                </a:solidFill>
                <a:latin typeface="Open Sans" pitchFamily="34" charset="0"/>
                <a:ea typeface="Open Sans" pitchFamily="34" charset="-122"/>
                <a:cs typeface="Open Sans" pitchFamily="34" charset="-120"/>
              </a:rPr>
              <a:t> </a:t>
            </a:r>
            <a:r>
              <a:rPr lang="en-US" sz="1050" b="1" dirty="0">
                <a:solidFill>
                  <a:srgbClr val="4B5563"/>
                </a:solidFill>
                <a:latin typeface="Open Sans" pitchFamily="34" charset="0"/>
                <a:ea typeface="Open Sans" pitchFamily="34" charset="-122"/>
                <a:cs typeface="Open Sans" pitchFamily="34" charset="-120"/>
              </a:rPr>
              <a:t>Clinical Point:</a:t>
            </a:r>
            <a:r>
              <a:rPr lang="en-US" sz="1050" dirty="0">
                <a:solidFill>
                  <a:srgbClr val="4B5563"/>
                </a:solidFill>
                <a:latin typeface="Open Sans" pitchFamily="34" charset="0"/>
                <a:ea typeface="Open Sans" pitchFamily="34" charset="-122"/>
                <a:cs typeface="Open Sans" pitchFamily="34" charset="-120"/>
              </a:rPr>
              <a:t> Corticosteroid injections and Surgery (lower frequency) are reserved for later steps if conservative measures fail (&gt;12 months).</a:t>
            </a:r>
            <a:endParaRPr lang="en-US" sz="1050" dirty="0"/>
          </a:p>
        </p:txBody>
      </p:sp>
      <p:sp>
        <p:nvSpPr>
          <p:cNvPr id="34" name="SK-11-text-33"/>
          <p:cNvSpPr/>
          <p:nvPr/>
        </p:nvSpPr>
        <p:spPr>
          <a:xfrm>
            <a:off x="381000" y="6692057"/>
            <a:ext cx="3436620" cy="200025"/>
          </a:xfrm>
          <a:prstGeom prst="rect">
            <a:avLst/>
          </a:prstGeom>
          <a:noFill/>
          <a:ln/>
        </p:spPr>
        <p:txBody>
          <a:bodyPr vert="horz" wrap="square" lIns="0" tIns="0" rIns="0" bIns="0" rtlCol="0" anchor="ctr"/>
          <a:lstStyle/>
          <a:p>
            <a:pPr marL="0" indent="0">
              <a:lnSpc>
                <a:spcPts val="1575"/>
              </a:lnSpc>
              <a:buNone/>
            </a:pPr>
            <a:r>
              <a:rPr lang="en-US" sz="1050" b="1" u="sng" dirty="0">
                <a:solidFill>
                  <a:srgbClr val="2C3E50"/>
                </a:solidFill>
                <a:latin typeface="Open Sans" pitchFamily="34" charset="0"/>
                <a:ea typeface="Open Sans" pitchFamily="34" charset="-122"/>
                <a:cs typeface="Open Sans" pitchFamily="34" charset="-120"/>
                <a:hlinkClick r:id="rId19" tooltip="https://www.bradfordvts.co.uk/">
                  <a:extLst>
                    <a:ext uri="{A12FA001-AC4F-418D-AE19-62706E023703}">
                      <ahyp:hlinkClr xmlns:ahyp="http://schemas.microsoft.com/office/drawing/2018/hyperlinkcolor" val="tx"/>
                    </a:ext>
                  </a:extLst>
                </a:hlinkClick>
              </a:rPr>
              <a:t>www.bradfordvts.co.uk</a:t>
            </a:r>
            <a:endParaRPr lang="en-US" sz="1050" dirty="0"/>
          </a:p>
        </p:txBody>
      </p:sp>
      <p:sp>
        <p:nvSpPr>
          <p:cNvPr id="35" name="SK-11-text-33-link-hitbox-1">
            <a:hlinkClick r:id="rId19" tooltip="https://www.bradfordvts.co.uk/"/>
          </p:cNvPr>
          <p:cNvSpPr/>
          <p:nvPr/>
        </p:nvSpPr>
        <p:spPr>
          <a:xfrm>
            <a:off x="381000" y="6701582"/>
            <a:ext cx="3436620" cy="180975"/>
          </a:xfrm>
          <a:prstGeom prst="rect">
            <a:avLst/>
          </a:prstGeom>
          <a:solidFill>
            <a:srgbClr val="FFFFFF">
              <a:alpha val="0"/>
            </a:srgbClr>
          </a:solidFill>
          <a:ln w="12700">
            <a:solidFill>
              <a:srgbClr val="333333">
                <a:alpha val="0"/>
              </a:srgbClr>
            </a:solidFill>
            <a:prstDash val="solid"/>
          </a:ln>
        </p:spPr>
        <p:txBody>
          <a:bodyPr/>
          <a:lstStyle/>
          <a:p>
            <a:endParaRPr lang="en-GB"/>
          </a:p>
        </p:txBody>
      </p:sp>
      <p:sp>
        <p:nvSpPr>
          <p:cNvPr id="36" name="SK-11-text-34"/>
          <p:cNvSpPr/>
          <p:nvPr/>
        </p:nvSpPr>
        <p:spPr>
          <a:xfrm>
            <a:off x="8658225" y="6706344"/>
            <a:ext cx="3533775" cy="171450"/>
          </a:xfrm>
          <a:prstGeom prst="rect">
            <a:avLst/>
          </a:prstGeom>
          <a:noFill/>
          <a:ln/>
        </p:spPr>
        <p:txBody>
          <a:bodyPr vert="horz" wrap="square" lIns="0" tIns="0" rIns="0" bIns="0" rtlCol="0" anchor="ctr"/>
          <a:lstStyle/>
          <a:p>
            <a:pPr marL="0" indent="0">
              <a:lnSpc>
                <a:spcPts val="1350"/>
              </a:lnSpc>
              <a:buNone/>
            </a:pPr>
            <a:r>
              <a:rPr lang="en-US" sz="900" dirty="0">
                <a:solidFill>
                  <a:srgbClr val="6B7280"/>
                </a:solidFill>
                <a:latin typeface="Open Sans" pitchFamily="34" charset="0"/>
                <a:ea typeface="Open Sans" pitchFamily="34" charset="-122"/>
                <a:cs typeface="Open Sans" pitchFamily="34" charset="-120"/>
              </a:rPr>
              <a:t>Created June 2026 | Updated to NICE 2024/2025 Standards</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2">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12-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12-img-2" descr="preencoded.png"/>
          <p:cNvPicPr>
            <a:picLocks noChangeAspect="1"/>
          </p:cNvPicPr>
          <p:nvPr/>
        </p:nvPicPr>
        <p:blipFill>
          <a:blip r:embed="rId4"/>
          <a:stretch>
            <a:fillRect/>
          </a:stretch>
        </p:blipFill>
        <p:spPr>
          <a:xfrm>
            <a:off x="0" y="0"/>
            <a:ext cx="12192000" cy="6858000"/>
          </a:xfrm>
          <a:prstGeom prst="rect">
            <a:avLst/>
          </a:prstGeom>
        </p:spPr>
      </p:pic>
      <p:pic>
        <p:nvPicPr>
          <p:cNvPr id="4" name="SK-12-img-3" descr="preencoded.png"/>
          <p:cNvPicPr>
            <a:picLocks noChangeAspect="1"/>
          </p:cNvPicPr>
          <p:nvPr/>
        </p:nvPicPr>
        <p:blipFill>
          <a:blip r:embed="rId5"/>
          <a:stretch>
            <a:fillRect/>
          </a:stretch>
        </p:blipFill>
        <p:spPr>
          <a:xfrm>
            <a:off x="381000" y="381000"/>
            <a:ext cx="11430000" cy="626715"/>
          </a:xfrm>
          <a:prstGeom prst="rect">
            <a:avLst/>
          </a:prstGeom>
        </p:spPr>
      </p:pic>
      <p:pic>
        <p:nvPicPr>
          <p:cNvPr id="5" name="SK-12-img-4" descr="preencoded.png"/>
          <p:cNvPicPr>
            <a:picLocks noChangeAspect="1"/>
          </p:cNvPicPr>
          <p:nvPr/>
        </p:nvPicPr>
        <p:blipFill>
          <a:blip r:embed="rId6"/>
          <a:stretch>
            <a:fillRect/>
          </a:stretch>
        </p:blipFill>
        <p:spPr>
          <a:xfrm>
            <a:off x="381000" y="1236315"/>
            <a:ext cx="5600700" cy="4744938"/>
          </a:xfrm>
          <a:prstGeom prst="rect">
            <a:avLst/>
          </a:prstGeom>
        </p:spPr>
      </p:pic>
      <p:pic>
        <p:nvPicPr>
          <p:cNvPr id="6" name="SK-12-img-5" descr="preencoded.png"/>
          <p:cNvPicPr>
            <a:picLocks noChangeAspect="1"/>
          </p:cNvPicPr>
          <p:nvPr/>
        </p:nvPicPr>
        <p:blipFill>
          <a:blip r:embed="rId7"/>
          <a:stretch>
            <a:fillRect/>
          </a:stretch>
        </p:blipFill>
        <p:spPr>
          <a:xfrm>
            <a:off x="571500" y="1426815"/>
            <a:ext cx="5219700" cy="419100"/>
          </a:xfrm>
          <a:prstGeom prst="rect">
            <a:avLst/>
          </a:prstGeom>
        </p:spPr>
      </p:pic>
      <p:pic>
        <p:nvPicPr>
          <p:cNvPr id="7" name="SK-12-img-6" descr="preencoded.png"/>
          <p:cNvPicPr>
            <a:picLocks noChangeAspect="1"/>
          </p:cNvPicPr>
          <p:nvPr/>
        </p:nvPicPr>
        <p:blipFill>
          <a:blip r:embed="rId8"/>
          <a:stretch>
            <a:fillRect/>
          </a:stretch>
        </p:blipFill>
        <p:spPr>
          <a:xfrm>
            <a:off x="571500" y="1497657"/>
            <a:ext cx="285750" cy="228600"/>
          </a:xfrm>
          <a:prstGeom prst="rect">
            <a:avLst/>
          </a:prstGeom>
        </p:spPr>
      </p:pic>
      <p:pic>
        <p:nvPicPr>
          <p:cNvPr id="8" name="SK-12-img-7" descr="preencoded.png"/>
          <p:cNvPicPr>
            <a:picLocks noChangeAspect="1"/>
          </p:cNvPicPr>
          <p:nvPr/>
        </p:nvPicPr>
        <p:blipFill>
          <a:blip r:embed="rId9"/>
          <a:stretch>
            <a:fillRect/>
          </a:stretch>
        </p:blipFill>
        <p:spPr>
          <a:xfrm>
            <a:off x="571500" y="5104954"/>
            <a:ext cx="5219700" cy="685800"/>
          </a:xfrm>
          <a:prstGeom prst="rect">
            <a:avLst/>
          </a:prstGeom>
        </p:spPr>
      </p:pic>
      <p:pic>
        <p:nvPicPr>
          <p:cNvPr id="9" name="SK-12-img-8" descr="preencoded.png"/>
          <p:cNvPicPr>
            <a:picLocks noChangeAspect="1"/>
          </p:cNvPicPr>
          <p:nvPr/>
        </p:nvPicPr>
        <p:blipFill>
          <a:blip r:embed="rId10"/>
          <a:stretch>
            <a:fillRect/>
          </a:stretch>
        </p:blipFill>
        <p:spPr>
          <a:xfrm>
            <a:off x="685800" y="5273725"/>
            <a:ext cx="190500" cy="152400"/>
          </a:xfrm>
          <a:prstGeom prst="rect">
            <a:avLst/>
          </a:prstGeom>
        </p:spPr>
      </p:pic>
      <p:pic>
        <p:nvPicPr>
          <p:cNvPr id="10" name="SK-12-img-9" descr="preencoded.png"/>
          <p:cNvPicPr>
            <a:picLocks noChangeAspect="1"/>
          </p:cNvPicPr>
          <p:nvPr/>
        </p:nvPicPr>
        <p:blipFill>
          <a:blip r:embed="rId11"/>
          <a:stretch>
            <a:fillRect/>
          </a:stretch>
        </p:blipFill>
        <p:spPr>
          <a:xfrm>
            <a:off x="6210300" y="1236315"/>
            <a:ext cx="5600700" cy="2581275"/>
          </a:xfrm>
          <a:prstGeom prst="rect">
            <a:avLst/>
          </a:prstGeom>
        </p:spPr>
      </p:pic>
      <p:pic>
        <p:nvPicPr>
          <p:cNvPr id="11" name="SK-12-img-10" descr="preencoded.png"/>
          <p:cNvPicPr>
            <a:picLocks noChangeAspect="1"/>
          </p:cNvPicPr>
          <p:nvPr/>
        </p:nvPicPr>
        <p:blipFill>
          <a:blip r:embed="rId7"/>
          <a:stretch>
            <a:fillRect/>
          </a:stretch>
        </p:blipFill>
        <p:spPr>
          <a:xfrm>
            <a:off x="6400800" y="1426815"/>
            <a:ext cx="5219700" cy="419100"/>
          </a:xfrm>
          <a:prstGeom prst="rect">
            <a:avLst/>
          </a:prstGeom>
        </p:spPr>
      </p:pic>
      <p:pic>
        <p:nvPicPr>
          <p:cNvPr id="12" name="SK-12-img-11" descr="preencoded.png"/>
          <p:cNvPicPr>
            <a:picLocks noChangeAspect="1"/>
          </p:cNvPicPr>
          <p:nvPr/>
        </p:nvPicPr>
        <p:blipFill>
          <a:blip r:embed="rId12"/>
          <a:stretch>
            <a:fillRect/>
          </a:stretch>
        </p:blipFill>
        <p:spPr>
          <a:xfrm>
            <a:off x="6400800" y="1497657"/>
            <a:ext cx="285750" cy="228600"/>
          </a:xfrm>
          <a:prstGeom prst="rect">
            <a:avLst/>
          </a:prstGeom>
        </p:spPr>
      </p:pic>
      <p:pic>
        <p:nvPicPr>
          <p:cNvPr id="13" name="SK-12-img-12" descr="preencoded.png"/>
          <p:cNvPicPr>
            <a:picLocks noChangeAspect="1"/>
          </p:cNvPicPr>
          <p:nvPr/>
        </p:nvPicPr>
        <p:blipFill>
          <a:blip r:embed="rId13"/>
          <a:stretch>
            <a:fillRect/>
          </a:stretch>
        </p:blipFill>
        <p:spPr>
          <a:xfrm>
            <a:off x="6210300" y="3969990"/>
            <a:ext cx="5600700" cy="929432"/>
          </a:xfrm>
          <a:prstGeom prst="rect">
            <a:avLst/>
          </a:prstGeom>
        </p:spPr>
      </p:pic>
      <p:pic>
        <p:nvPicPr>
          <p:cNvPr id="14" name="SK-12-img-13" descr="preencoded.png"/>
          <p:cNvPicPr>
            <a:picLocks noChangeAspect="1"/>
          </p:cNvPicPr>
          <p:nvPr/>
        </p:nvPicPr>
        <p:blipFill>
          <a:blip r:embed="rId14"/>
          <a:stretch>
            <a:fillRect/>
          </a:stretch>
        </p:blipFill>
        <p:spPr>
          <a:xfrm>
            <a:off x="6362700" y="4233714"/>
            <a:ext cx="162967" cy="130373"/>
          </a:xfrm>
          <a:prstGeom prst="rect">
            <a:avLst/>
          </a:prstGeom>
        </p:spPr>
      </p:pic>
      <p:pic>
        <p:nvPicPr>
          <p:cNvPr id="15" name="SK-12-img-14" descr="preencoded.png"/>
          <p:cNvPicPr>
            <a:picLocks noChangeAspect="1"/>
          </p:cNvPicPr>
          <p:nvPr/>
        </p:nvPicPr>
        <p:blipFill>
          <a:blip r:embed="rId15"/>
          <a:stretch>
            <a:fillRect/>
          </a:stretch>
        </p:blipFill>
        <p:spPr>
          <a:xfrm>
            <a:off x="6210300" y="5051822"/>
            <a:ext cx="5600700" cy="929432"/>
          </a:xfrm>
          <a:prstGeom prst="rect">
            <a:avLst/>
          </a:prstGeom>
        </p:spPr>
      </p:pic>
      <p:pic>
        <p:nvPicPr>
          <p:cNvPr id="16" name="SK-12-img-15" descr="preencoded.png"/>
          <p:cNvPicPr>
            <a:picLocks noChangeAspect="1"/>
          </p:cNvPicPr>
          <p:nvPr/>
        </p:nvPicPr>
        <p:blipFill>
          <a:blip r:embed="rId16"/>
          <a:stretch>
            <a:fillRect/>
          </a:stretch>
        </p:blipFill>
        <p:spPr>
          <a:xfrm>
            <a:off x="6362700" y="5322243"/>
            <a:ext cx="146149" cy="116830"/>
          </a:xfrm>
          <a:prstGeom prst="rect">
            <a:avLst/>
          </a:prstGeom>
        </p:spPr>
      </p:pic>
      <p:pic>
        <p:nvPicPr>
          <p:cNvPr id="17" name="SK-12-img-16" descr="preencoded.png"/>
          <p:cNvPicPr>
            <a:picLocks noChangeAspect="1"/>
          </p:cNvPicPr>
          <p:nvPr/>
        </p:nvPicPr>
        <p:blipFill>
          <a:blip r:embed="rId17"/>
          <a:stretch>
            <a:fillRect/>
          </a:stretch>
        </p:blipFill>
        <p:spPr>
          <a:xfrm>
            <a:off x="381000" y="6171754"/>
            <a:ext cx="11430000" cy="314325"/>
          </a:xfrm>
          <a:prstGeom prst="rect">
            <a:avLst/>
          </a:prstGeom>
        </p:spPr>
      </p:pic>
      <p:sp>
        <p:nvSpPr>
          <p:cNvPr id="18" name="SK-12-text-17"/>
          <p:cNvSpPr/>
          <p:nvPr/>
        </p:nvSpPr>
        <p:spPr>
          <a:xfrm>
            <a:off x="533400" y="381000"/>
            <a:ext cx="11658600" cy="388590"/>
          </a:xfrm>
          <a:prstGeom prst="rect">
            <a:avLst/>
          </a:prstGeom>
          <a:noFill/>
          <a:ln/>
        </p:spPr>
        <p:txBody>
          <a:bodyPr vert="horz" wrap="square" lIns="0" tIns="0" rIns="0" bIns="0" rtlCol="0" anchor="ctr"/>
          <a:lstStyle/>
          <a:p>
            <a:pPr marL="0" indent="0">
              <a:lnSpc>
                <a:spcPts val="3060"/>
              </a:lnSpc>
              <a:buNone/>
            </a:pPr>
            <a:r>
              <a:rPr lang="en-US" sz="2550" b="1" kern="0" spc="-30" dirty="0">
                <a:solidFill>
                  <a:srgbClr val="1A1A1A"/>
                </a:solidFill>
                <a:latin typeface="Arimo" pitchFamily="34" charset="0"/>
                <a:ea typeface="Arimo" pitchFamily="34" charset="-122"/>
                <a:cs typeface="Arimo" pitchFamily="34" charset="-120"/>
              </a:rPr>
              <a:t>TENNIS ELBOW: STEP 2 MANAGEMENT</a:t>
            </a:r>
            <a:endParaRPr lang="en-US" sz="2550" dirty="0"/>
          </a:p>
        </p:txBody>
      </p:sp>
      <p:sp>
        <p:nvSpPr>
          <p:cNvPr id="19" name="SK-12-text-18"/>
          <p:cNvSpPr/>
          <p:nvPr/>
        </p:nvSpPr>
        <p:spPr>
          <a:xfrm>
            <a:off x="533400" y="807690"/>
            <a:ext cx="11353800" cy="200025"/>
          </a:xfrm>
          <a:prstGeom prst="rect">
            <a:avLst/>
          </a:prstGeom>
          <a:noFill/>
          <a:ln/>
        </p:spPr>
        <p:txBody>
          <a:bodyPr vert="horz" wrap="square" lIns="0" tIns="0" rIns="0" bIns="0" rtlCol="0" anchor="ctr"/>
          <a:lstStyle/>
          <a:p>
            <a:pPr marL="0" indent="0">
              <a:lnSpc>
                <a:spcPts val="1575"/>
              </a:lnSpc>
              <a:buNone/>
            </a:pPr>
            <a:r>
              <a:rPr lang="en-US" sz="1050" b="1" kern="0" spc="60" dirty="0">
                <a:solidFill>
                  <a:srgbClr val="2C3E50"/>
                </a:solidFill>
                <a:latin typeface="Open Sans" pitchFamily="34" charset="0"/>
                <a:ea typeface="Open Sans" pitchFamily="34" charset="-122"/>
                <a:cs typeface="Open Sans" pitchFamily="34" charset="-120"/>
              </a:rPr>
              <a:t>ECCENTRIC PROGRESSIVE LOADING (EPL)</a:t>
            </a:r>
            <a:endParaRPr lang="en-US" sz="1050" dirty="0"/>
          </a:p>
        </p:txBody>
      </p:sp>
      <p:sp>
        <p:nvSpPr>
          <p:cNvPr id="20" name="SK-12-text-19"/>
          <p:cNvSpPr/>
          <p:nvPr/>
        </p:nvSpPr>
        <p:spPr>
          <a:xfrm>
            <a:off x="971550" y="1441103"/>
            <a:ext cx="5636895" cy="314325"/>
          </a:xfrm>
          <a:prstGeom prst="rect">
            <a:avLst/>
          </a:prstGeom>
          <a:noFill/>
          <a:ln/>
        </p:spPr>
        <p:txBody>
          <a:bodyPr vert="horz" wrap="square" lIns="0" tIns="0" rIns="0" bIns="0" rtlCol="0" anchor="ctr"/>
          <a:lstStyle/>
          <a:p>
            <a:pPr marL="0" indent="0">
              <a:lnSpc>
                <a:spcPts val="2475"/>
              </a:lnSpc>
              <a:buNone/>
            </a:pPr>
            <a:r>
              <a:rPr lang="en-US" sz="1650" b="1" dirty="0">
                <a:solidFill>
                  <a:srgbClr val="2C3E50"/>
                </a:solidFill>
                <a:latin typeface="Arimo" pitchFamily="34" charset="0"/>
                <a:ea typeface="Arimo" pitchFamily="34" charset="-122"/>
                <a:cs typeface="Arimo" pitchFamily="34" charset="-120"/>
              </a:rPr>
              <a:t>The Alfredson Protocol</a:t>
            </a:r>
            <a:endParaRPr lang="en-US" sz="1650" dirty="0"/>
          </a:p>
        </p:txBody>
      </p:sp>
      <p:sp>
        <p:nvSpPr>
          <p:cNvPr id="21" name="SK-12-text-20"/>
          <p:cNvSpPr/>
          <p:nvPr/>
        </p:nvSpPr>
        <p:spPr>
          <a:xfrm>
            <a:off x="838200" y="1998315"/>
            <a:ext cx="9956615" cy="257175"/>
          </a:xfrm>
          <a:prstGeom prst="rect">
            <a:avLst/>
          </a:prstGeom>
          <a:noFill/>
          <a:ln/>
        </p:spPr>
        <p:txBody>
          <a:bodyPr vert="horz" wrap="square" lIns="0" tIns="0" rIns="0" bIns="0" rtlCol="0" anchor="ctr"/>
          <a:lstStyle/>
          <a:p>
            <a:pPr marL="0" indent="0" algn="l">
              <a:lnSpc>
                <a:spcPts val="2025"/>
              </a:lnSpc>
              <a:buNone/>
            </a:pPr>
            <a:r>
              <a:rPr lang="en-US" sz="1350" b="1" dirty="0">
                <a:solidFill>
                  <a:srgbClr val="4B5563"/>
                </a:solidFill>
                <a:latin typeface="Open Sans" pitchFamily="34" charset="0"/>
                <a:ea typeface="Open Sans" pitchFamily="34" charset="-122"/>
                <a:cs typeface="Open Sans" pitchFamily="34" charset="-120"/>
              </a:rPr>
              <a:t>Frequency:</a:t>
            </a:r>
            <a:r>
              <a:rPr lang="en-US" sz="1350" dirty="0">
                <a:solidFill>
                  <a:srgbClr val="4B5563"/>
                </a:solidFill>
                <a:latin typeface="Open Sans" pitchFamily="34" charset="0"/>
                <a:ea typeface="Open Sans" pitchFamily="34" charset="-122"/>
                <a:cs typeface="Open Sans" pitchFamily="34" charset="-120"/>
              </a:rPr>
              <a:t> 2 sets of 15 repetitions, twice daily.</a:t>
            </a:r>
            <a:endParaRPr lang="en-US" sz="1350" dirty="0"/>
          </a:p>
        </p:txBody>
      </p:sp>
      <p:sp>
        <p:nvSpPr>
          <p:cNvPr id="22" name="SK-12-text-21"/>
          <p:cNvSpPr/>
          <p:nvPr/>
        </p:nvSpPr>
        <p:spPr>
          <a:xfrm>
            <a:off x="838200" y="2369790"/>
            <a:ext cx="4953000" cy="514350"/>
          </a:xfrm>
          <a:prstGeom prst="rect">
            <a:avLst/>
          </a:prstGeom>
          <a:noFill/>
          <a:ln/>
        </p:spPr>
        <p:txBody>
          <a:bodyPr vert="horz" wrap="square" lIns="0" tIns="0" rIns="0" bIns="0" rtlCol="0" anchor="ctr"/>
          <a:lstStyle/>
          <a:p>
            <a:pPr marL="0" indent="0" algn="l">
              <a:lnSpc>
                <a:spcPts val="2025"/>
              </a:lnSpc>
              <a:buNone/>
            </a:pPr>
            <a:r>
              <a:rPr lang="en-US" sz="1350" b="1" dirty="0">
                <a:solidFill>
                  <a:srgbClr val="4B5563"/>
                </a:solidFill>
                <a:latin typeface="Open Sans" pitchFamily="34" charset="0"/>
                <a:ea typeface="Open Sans" pitchFamily="34" charset="-122"/>
                <a:cs typeface="Open Sans" pitchFamily="34" charset="-120"/>
              </a:rPr>
              <a:t>Duration:</a:t>
            </a:r>
            <a:r>
              <a:rPr lang="en-US" sz="1350" dirty="0">
                <a:solidFill>
                  <a:srgbClr val="4B5563"/>
                </a:solidFill>
                <a:latin typeface="Open Sans" pitchFamily="34" charset="0"/>
                <a:ea typeface="Open Sans" pitchFamily="34" charset="-122"/>
                <a:cs typeface="Open Sans" pitchFamily="34" charset="-120"/>
              </a:rPr>
              <a:t> Must continue for months; recovery is slow and gradual.</a:t>
            </a:r>
            <a:endParaRPr lang="en-US" sz="1350" dirty="0"/>
          </a:p>
        </p:txBody>
      </p:sp>
      <p:sp>
        <p:nvSpPr>
          <p:cNvPr id="23" name="SK-12-text-22"/>
          <p:cNvSpPr/>
          <p:nvPr/>
        </p:nvSpPr>
        <p:spPr>
          <a:xfrm>
            <a:off x="838200" y="2998440"/>
            <a:ext cx="4953000" cy="514350"/>
          </a:xfrm>
          <a:prstGeom prst="rect">
            <a:avLst/>
          </a:prstGeom>
          <a:noFill/>
          <a:ln/>
        </p:spPr>
        <p:txBody>
          <a:bodyPr vert="horz" wrap="square" lIns="0" tIns="0" rIns="0" bIns="0" rtlCol="0" anchor="ctr"/>
          <a:lstStyle/>
          <a:p>
            <a:pPr marL="0" indent="0" algn="l">
              <a:lnSpc>
                <a:spcPts val="2025"/>
              </a:lnSpc>
              <a:buNone/>
            </a:pPr>
            <a:r>
              <a:rPr lang="en-US" sz="1350" b="1" dirty="0">
                <a:solidFill>
                  <a:srgbClr val="4B5563"/>
                </a:solidFill>
                <a:latin typeface="Open Sans" pitchFamily="34" charset="0"/>
                <a:ea typeface="Open Sans" pitchFamily="34" charset="-122"/>
                <a:cs typeface="Open Sans" pitchFamily="34" charset="-120"/>
              </a:rPr>
              <a:t>Progression:</a:t>
            </a:r>
            <a:r>
              <a:rPr lang="en-US" sz="1350" dirty="0">
                <a:solidFill>
                  <a:srgbClr val="4B5563"/>
                </a:solidFill>
                <a:latin typeface="Open Sans" pitchFamily="34" charset="0"/>
                <a:ea typeface="Open Sans" pitchFamily="34" charset="-122"/>
                <a:cs typeface="Open Sans" pitchFamily="34" charset="-120"/>
              </a:rPr>
              <a:t> Start with body weight → resistance bands → free weights.</a:t>
            </a:r>
            <a:endParaRPr lang="en-US" sz="1350" dirty="0"/>
          </a:p>
        </p:txBody>
      </p:sp>
      <p:sp>
        <p:nvSpPr>
          <p:cNvPr id="24" name="SK-12-text-23"/>
          <p:cNvSpPr/>
          <p:nvPr/>
        </p:nvSpPr>
        <p:spPr>
          <a:xfrm>
            <a:off x="838200" y="3627090"/>
            <a:ext cx="4953000" cy="514350"/>
          </a:xfrm>
          <a:prstGeom prst="rect">
            <a:avLst/>
          </a:prstGeom>
          <a:noFill/>
          <a:ln/>
        </p:spPr>
        <p:txBody>
          <a:bodyPr vert="horz" wrap="square" lIns="0" tIns="0" rIns="0" bIns="0" rtlCol="0" anchor="ctr"/>
          <a:lstStyle/>
          <a:p>
            <a:pPr marL="0" indent="0" algn="l">
              <a:lnSpc>
                <a:spcPts val="2025"/>
              </a:lnSpc>
              <a:buNone/>
            </a:pPr>
            <a:r>
              <a:rPr lang="en-US" sz="1350" b="1" dirty="0">
                <a:solidFill>
                  <a:srgbClr val="4B5563"/>
                </a:solidFill>
                <a:latin typeface="Open Sans" pitchFamily="34" charset="0"/>
                <a:ea typeface="Open Sans" pitchFamily="34" charset="-122"/>
                <a:cs typeface="Open Sans" pitchFamily="34" charset="-120"/>
              </a:rPr>
              <a:t>Technique:</a:t>
            </a:r>
            <a:r>
              <a:rPr lang="en-US" sz="1350" dirty="0">
                <a:solidFill>
                  <a:srgbClr val="4B5563"/>
                </a:solidFill>
                <a:latin typeface="Open Sans" pitchFamily="34" charset="0"/>
                <a:ea typeface="Open Sans" pitchFamily="34" charset="-122"/>
                <a:cs typeface="Open Sans" pitchFamily="34" charset="-120"/>
              </a:rPr>
              <a:t> Focus on the controlled lengthening of the extensor carpi radialis brevis (ECRB).</a:t>
            </a:r>
            <a:endParaRPr lang="en-US" sz="1350" dirty="0"/>
          </a:p>
        </p:txBody>
      </p:sp>
      <p:sp>
        <p:nvSpPr>
          <p:cNvPr id="25" name="SK-12-text-24"/>
          <p:cNvSpPr/>
          <p:nvPr/>
        </p:nvSpPr>
        <p:spPr>
          <a:xfrm>
            <a:off x="876300" y="5219254"/>
            <a:ext cx="4991100" cy="457200"/>
          </a:xfrm>
          <a:prstGeom prst="rect">
            <a:avLst/>
          </a:prstGeom>
          <a:noFill/>
          <a:ln/>
        </p:spPr>
        <p:txBody>
          <a:bodyPr vert="horz" wrap="square" lIns="0" tIns="0" rIns="0" bIns="0" rtlCol="0" anchor="ctr"/>
          <a:lstStyle/>
          <a:p>
            <a:pPr marL="0" indent="0">
              <a:lnSpc>
                <a:spcPts val="1800"/>
              </a:lnSpc>
              <a:buNone/>
            </a:pPr>
            <a:r>
              <a:rPr lang="en-US" sz="1200" b="1" dirty="0">
                <a:solidFill>
                  <a:srgbClr val="855D00"/>
                </a:solidFill>
                <a:latin typeface="Open Sans" pitchFamily="34" charset="0"/>
                <a:ea typeface="Open Sans" pitchFamily="34" charset="-122"/>
                <a:cs typeface="Open Sans" pitchFamily="34" charset="-120"/>
              </a:rPr>
              <a:t> The Pain Principle: The protocol is initially painful. It is LESS effective if NOT painful.</a:t>
            </a:r>
            <a:endParaRPr lang="en-US" sz="1200" dirty="0"/>
          </a:p>
        </p:txBody>
      </p:sp>
      <p:sp>
        <p:nvSpPr>
          <p:cNvPr id="26" name="SK-12-text-25"/>
          <p:cNvSpPr/>
          <p:nvPr/>
        </p:nvSpPr>
        <p:spPr>
          <a:xfrm>
            <a:off x="6800850" y="1441103"/>
            <a:ext cx="5391150" cy="314325"/>
          </a:xfrm>
          <a:prstGeom prst="rect">
            <a:avLst/>
          </a:prstGeom>
          <a:noFill/>
          <a:ln/>
        </p:spPr>
        <p:txBody>
          <a:bodyPr vert="horz" wrap="square" lIns="0" tIns="0" rIns="0" bIns="0" rtlCol="0" anchor="ctr"/>
          <a:lstStyle/>
          <a:p>
            <a:pPr marL="0" indent="0">
              <a:lnSpc>
                <a:spcPts val="2475"/>
              </a:lnSpc>
              <a:buNone/>
            </a:pPr>
            <a:r>
              <a:rPr lang="en-US" sz="1650" b="1" dirty="0">
                <a:solidFill>
                  <a:srgbClr val="2C3E50"/>
                </a:solidFill>
                <a:latin typeface="Arimo" pitchFamily="34" charset="0"/>
                <a:ea typeface="Arimo" pitchFamily="34" charset="-122"/>
                <a:cs typeface="Arimo" pitchFamily="34" charset="-120"/>
              </a:rPr>
              <a:t>Why Eccentric Loading?</a:t>
            </a:r>
            <a:endParaRPr lang="en-US" sz="1650" dirty="0"/>
          </a:p>
        </p:txBody>
      </p:sp>
      <p:sp>
        <p:nvSpPr>
          <p:cNvPr id="27" name="SK-12-text-26"/>
          <p:cNvSpPr/>
          <p:nvPr/>
        </p:nvSpPr>
        <p:spPr>
          <a:xfrm>
            <a:off x="6667500" y="1998315"/>
            <a:ext cx="5524500" cy="257175"/>
          </a:xfrm>
          <a:prstGeom prst="rect">
            <a:avLst/>
          </a:prstGeom>
          <a:noFill/>
          <a:ln/>
        </p:spPr>
        <p:txBody>
          <a:bodyPr vert="horz" wrap="square" lIns="0" tIns="0" rIns="0" bIns="0" rtlCol="0" anchor="ctr"/>
          <a:lstStyle/>
          <a:p>
            <a:pPr marL="0" indent="0" algn="l">
              <a:lnSpc>
                <a:spcPts val="2025"/>
              </a:lnSpc>
              <a:buNone/>
            </a:pPr>
            <a:r>
              <a:rPr lang="en-US" sz="1350" dirty="0">
                <a:solidFill>
                  <a:srgbClr val="4B5563"/>
                </a:solidFill>
                <a:latin typeface="Open Sans" pitchFamily="34" charset="0"/>
                <a:ea typeface="Open Sans" pitchFamily="34" charset="-122"/>
                <a:cs typeface="Open Sans" pitchFamily="34" charset="-120"/>
              </a:rPr>
              <a:t>Stimulates collagen synthesis and mechanical remodeling.</a:t>
            </a:r>
            <a:endParaRPr lang="en-US" sz="1350" dirty="0"/>
          </a:p>
        </p:txBody>
      </p:sp>
      <p:sp>
        <p:nvSpPr>
          <p:cNvPr id="28" name="SK-12-text-27"/>
          <p:cNvSpPr/>
          <p:nvPr/>
        </p:nvSpPr>
        <p:spPr>
          <a:xfrm>
            <a:off x="6667500" y="2369790"/>
            <a:ext cx="4953000" cy="514350"/>
          </a:xfrm>
          <a:prstGeom prst="rect">
            <a:avLst/>
          </a:prstGeom>
          <a:noFill/>
          <a:ln/>
        </p:spPr>
        <p:txBody>
          <a:bodyPr vert="horz" wrap="square" lIns="0" tIns="0" rIns="0" bIns="0" rtlCol="0" anchor="ctr"/>
          <a:lstStyle/>
          <a:p>
            <a:pPr marL="0" indent="0" algn="l">
              <a:lnSpc>
                <a:spcPts val="2025"/>
              </a:lnSpc>
              <a:buNone/>
            </a:pPr>
            <a:r>
              <a:rPr lang="en-US" sz="1350" dirty="0">
                <a:solidFill>
                  <a:srgbClr val="4B5563"/>
                </a:solidFill>
                <a:latin typeface="Open Sans" pitchFamily="34" charset="0"/>
                <a:ea typeface="Open Sans" pitchFamily="34" charset="-122"/>
                <a:cs typeface="Open Sans" pitchFamily="34" charset="-120"/>
              </a:rPr>
              <a:t>Targets the underlying mucoid degeneration (not inflammation).</a:t>
            </a:r>
            <a:endParaRPr lang="en-US" sz="1350" dirty="0"/>
          </a:p>
        </p:txBody>
      </p:sp>
      <p:sp>
        <p:nvSpPr>
          <p:cNvPr id="29" name="SK-12-text-28"/>
          <p:cNvSpPr/>
          <p:nvPr/>
        </p:nvSpPr>
        <p:spPr>
          <a:xfrm>
            <a:off x="6667500" y="2998440"/>
            <a:ext cx="4953000" cy="514350"/>
          </a:xfrm>
          <a:prstGeom prst="rect">
            <a:avLst/>
          </a:prstGeom>
          <a:noFill/>
          <a:ln/>
        </p:spPr>
        <p:txBody>
          <a:bodyPr vert="horz" wrap="square" lIns="0" tIns="0" rIns="0" bIns="0" rtlCol="0" anchor="ctr"/>
          <a:lstStyle/>
          <a:p>
            <a:pPr marL="0" indent="0" algn="l">
              <a:lnSpc>
                <a:spcPts val="2025"/>
              </a:lnSpc>
              <a:buNone/>
            </a:pPr>
            <a:r>
              <a:rPr lang="en-US" sz="1350" dirty="0">
                <a:solidFill>
                  <a:srgbClr val="4B5563"/>
                </a:solidFill>
                <a:latin typeface="Open Sans" pitchFamily="34" charset="0"/>
                <a:ea typeface="Open Sans" pitchFamily="34" charset="-122"/>
                <a:cs typeface="Open Sans" pitchFamily="34" charset="-120"/>
              </a:rPr>
              <a:t>Addresses neovascularisation and associated neural ingrowth.</a:t>
            </a:r>
            <a:endParaRPr lang="en-US" sz="1350" dirty="0"/>
          </a:p>
        </p:txBody>
      </p:sp>
      <p:sp>
        <p:nvSpPr>
          <p:cNvPr id="30" name="SK-12-text-29"/>
          <p:cNvSpPr/>
          <p:nvPr/>
        </p:nvSpPr>
        <p:spPr>
          <a:xfrm>
            <a:off x="6639967" y="4122390"/>
            <a:ext cx="5018633" cy="624632"/>
          </a:xfrm>
          <a:prstGeom prst="rect">
            <a:avLst/>
          </a:prstGeom>
          <a:noFill/>
          <a:ln/>
        </p:spPr>
        <p:txBody>
          <a:bodyPr vert="horz" wrap="square" lIns="0" tIns="0" rIns="0" bIns="0" rtlCol="0" anchor="ctr"/>
          <a:lstStyle/>
          <a:p>
            <a:pPr marL="0" indent="0">
              <a:lnSpc>
                <a:spcPts val="1260"/>
              </a:lnSpc>
              <a:buNone/>
            </a:pPr>
            <a:r>
              <a:rPr lang="en-US" sz="900" b="1" dirty="0">
                <a:solidFill>
                  <a:srgbClr val="FFFFFF">
                    <a:alpha val="90000"/>
                  </a:srgbClr>
                </a:solidFill>
                <a:latin typeface="Open Sans" pitchFamily="34" charset="0"/>
                <a:ea typeface="Open Sans" pitchFamily="34" charset="-122"/>
                <a:cs typeface="Open Sans" pitchFamily="34" charset="-120"/>
              </a:rPr>
              <a:t>AKT FOCUS</a:t>
            </a:r>
            <a:r>
              <a:rPr lang="en-US" sz="1200" b="1" dirty="0">
                <a:solidFill>
                  <a:srgbClr val="FFFFFF"/>
                </a:solidFill>
                <a:latin typeface="Open Sans" pitchFamily="34" charset="0"/>
                <a:ea typeface="Open Sans" pitchFamily="34" charset="-122"/>
                <a:cs typeface="Open Sans" pitchFamily="34" charset="-120"/>
              </a:rPr>
              <a:t>Eccentric loading is the most effective treatment for long-term recovery in lateral elbow tendinopathy.</a:t>
            </a:r>
            <a:endParaRPr lang="en-US" sz="1200" dirty="0"/>
          </a:p>
        </p:txBody>
      </p:sp>
      <p:sp>
        <p:nvSpPr>
          <p:cNvPr id="31" name="SK-12-text-30"/>
          <p:cNvSpPr/>
          <p:nvPr/>
        </p:nvSpPr>
        <p:spPr>
          <a:xfrm>
            <a:off x="6623149" y="5204222"/>
            <a:ext cx="5035451" cy="624632"/>
          </a:xfrm>
          <a:prstGeom prst="rect">
            <a:avLst/>
          </a:prstGeom>
          <a:noFill/>
          <a:ln/>
        </p:spPr>
        <p:txBody>
          <a:bodyPr vert="horz" wrap="square" lIns="0" tIns="0" rIns="0" bIns="0" rtlCol="0" anchor="ctr"/>
          <a:lstStyle/>
          <a:p>
            <a:pPr marL="0" indent="0">
              <a:lnSpc>
                <a:spcPts val="1260"/>
              </a:lnSpc>
              <a:buNone/>
            </a:pPr>
            <a:r>
              <a:rPr lang="en-US" sz="900" b="1" dirty="0">
                <a:solidFill>
                  <a:srgbClr val="FFFFFF">
                    <a:alpha val="90000"/>
                  </a:srgbClr>
                </a:solidFill>
                <a:latin typeface="Open Sans" pitchFamily="34" charset="0"/>
                <a:ea typeface="Open Sans" pitchFamily="34" charset="-122"/>
                <a:cs typeface="Open Sans" pitchFamily="34" charset="-120"/>
              </a:rPr>
              <a:t>SCA FOCUS</a:t>
            </a:r>
            <a:r>
              <a:rPr lang="en-US" sz="1200" b="1" dirty="0">
                <a:solidFill>
                  <a:srgbClr val="FFFFFF"/>
                </a:solidFill>
                <a:latin typeface="Open Sans" pitchFamily="34" charset="0"/>
                <a:ea typeface="Open Sans" pitchFamily="34" charset="-122"/>
                <a:cs typeface="Open Sans" pitchFamily="34" charset="-120"/>
              </a:rPr>
              <a:t>Counsel patients to exercise INTO the pain. Manage expectations: "Recovery is slow; we are retraining the tendon."</a:t>
            </a:r>
            <a:endParaRPr lang="en-US" sz="1200" dirty="0"/>
          </a:p>
        </p:txBody>
      </p:sp>
      <p:sp>
        <p:nvSpPr>
          <p:cNvPr id="32" name="SK-12-text-31"/>
          <p:cNvSpPr/>
          <p:nvPr/>
        </p:nvSpPr>
        <p:spPr>
          <a:xfrm>
            <a:off x="381000" y="6286054"/>
            <a:ext cx="11811000" cy="200025"/>
          </a:xfrm>
          <a:prstGeom prst="rect">
            <a:avLst/>
          </a:prstGeom>
          <a:noFill/>
          <a:ln/>
        </p:spPr>
        <p:txBody>
          <a:bodyPr vert="horz" wrap="square" lIns="0" tIns="0" rIns="0" bIns="0" rtlCol="0" anchor="ctr"/>
          <a:lstStyle/>
          <a:p>
            <a:pPr marL="0" indent="0">
              <a:lnSpc>
                <a:spcPts val="1575"/>
              </a:lnSpc>
              <a:buNone/>
            </a:pPr>
            <a:r>
              <a:rPr lang="en-US" sz="1050" dirty="0">
                <a:solidFill>
                  <a:srgbClr val="6B7280"/>
                </a:solidFill>
                <a:latin typeface="Open Sans" pitchFamily="34" charset="0"/>
                <a:ea typeface="Open Sans" pitchFamily="34" charset="-122"/>
                <a:cs typeface="Open Sans" pitchFamily="34" charset="-120"/>
              </a:rPr>
              <a:t>Elbow and Wrist Problems in General Practice • Bradford VTS • June 2026</a:t>
            </a:r>
            <a:endParaRPr lang="en-US" sz="1050" dirty="0"/>
          </a:p>
        </p:txBody>
      </p:sp>
      <p:sp>
        <p:nvSpPr>
          <p:cNvPr id="33" name="SK-12-text-32"/>
          <p:cNvSpPr/>
          <p:nvPr/>
        </p:nvSpPr>
        <p:spPr>
          <a:xfrm>
            <a:off x="10334625" y="6295579"/>
            <a:ext cx="1857375" cy="180975"/>
          </a:xfrm>
          <a:prstGeom prst="rect">
            <a:avLst/>
          </a:prstGeom>
          <a:noFill/>
          <a:ln/>
        </p:spPr>
        <p:txBody>
          <a:bodyPr vert="horz" wrap="square" lIns="0" tIns="0" rIns="0" bIns="0" rtlCol="0" anchor="ctr"/>
          <a:lstStyle/>
          <a:p>
            <a:pPr marL="0" indent="0">
              <a:lnSpc>
                <a:spcPts val="1575"/>
              </a:lnSpc>
              <a:buNone/>
            </a:pPr>
            <a:r>
              <a:rPr lang="en-US" sz="1050" b="1" u="sng" dirty="0">
                <a:solidFill>
                  <a:srgbClr val="F58220"/>
                </a:solidFill>
                <a:latin typeface="Open Sans" pitchFamily="34" charset="0"/>
                <a:ea typeface="Open Sans" pitchFamily="34" charset="-122"/>
                <a:cs typeface="Open Sans" pitchFamily="34" charset="-120"/>
                <a:hlinkClick r:id="rId18" tooltip="https://www.bradfordvts.co.uk/">
                  <a:extLst>
                    <a:ext uri="{A12FA001-AC4F-418D-AE19-62706E023703}">
                      <ahyp:hlinkClr xmlns:ahyp="http://schemas.microsoft.com/office/drawing/2018/hyperlinkcolor" val="tx"/>
                    </a:ext>
                  </a:extLst>
                </a:hlinkClick>
              </a:rPr>
              <a:t>www.bradfordvts.co.uk</a:t>
            </a:r>
            <a:endParaRPr lang="en-US" sz="1050" dirty="0"/>
          </a:p>
        </p:txBody>
      </p:sp>
      <p:sp>
        <p:nvSpPr>
          <p:cNvPr id="34" name="SK-12-text-32-link-hitbox-1">
            <a:hlinkClick r:id="rId18" tooltip="https://www.bradfordvts.co.uk/"/>
          </p:cNvPr>
          <p:cNvSpPr/>
          <p:nvPr/>
        </p:nvSpPr>
        <p:spPr>
          <a:xfrm>
            <a:off x="10334625" y="6295579"/>
            <a:ext cx="1857375" cy="180975"/>
          </a:xfrm>
          <a:prstGeom prst="rect">
            <a:avLst/>
          </a:prstGeom>
          <a:solidFill>
            <a:srgbClr val="FFFFFF">
              <a:alpha val="0"/>
            </a:srgbClr>
          </a:solidFill>
          <a:ln w="12700">
            <a:solidFill>
              <a:srgbClr val="333333">
                <a:alpha val="0"/>
              </a:srgbClr>
            </a:solidFill>
            <a:prstDash val="solid"/>
          </a:ln>
        </p:spPr>
        <p:txBody>
          <a:bodyPr/>
          <a:lstStyle/>
          <a:p>
            <a:endParaRPr lang="en-GB"/>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3">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13-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13-img-2" descr="preencoded.png"/>
          <p:cNvPicPr>
            <a:picLocks noChangeAspect="1"/>
          </p:cNvPicPr>
          <p:nvPr/>
        </p:nvPicPr>
        <p:blipFill>
          <a:blip r:embed="rId4"/>
          <a:stretch>
            <a:fillRect/>
          </a:stretch>
        </p:blipFill>
        <p:spPr>
          <a:xfrm>
            <a:off x="0" y="0"/>
            <a:ext cx="12192000" cy="6858000"/>
          </a:xfrm>
          <a:prstGeom prst="rect">
            <a:avLst/>
          </a:prstGeom>
        </p:spPr>
      </p:pic>
      <p:pic>
        <p:nvPicPr>
          <p:cNvPr id="4" name="SK-13-img-3" descr="preencoded.png"/>
          <p:cNvPicPr>
            <a:picLocks noChangeAspect="1"/>
          </p:cNvPicPr>
          <p:nvPr/>
        </p:nvPicPr>
        <p:blipFill>
          <a:blip r:embed="rId5"/>
          <a:stretch>
            <a:fillRect/>
          </a:stretch>
        </p:blipFill>
        <p:spPr>
          <a:xfrm>
            <a:off x="381000" y="381000"/>
            <a:ext cx="11430000" cy="626715"/>
          </a:xfrm>
          <a:prstGeom prst="rect">
            <a:avLst/>
          </a:prstGeom>
        </p:spPr>
      </p:pic>
      <p:pic>
        <p:nvPicPr>
          <p:cNvPr id="5" name="SK-13-img-4" descr="preencoded.png"/>
          <p:cNvPicPr>
            <a:picLocks noChangeAspect="1"/>
          </p:cNvPicPr>
          <p:nvPr/>
        </p:nvPicPr>
        <p:blipFill>
          <a:blip r:embed="rId6"/>
          <a:stretch>
            <a:fillRect/>
          </a:stretch>
        </p:blipFill>
        <p:spPr>
          <a:xfrm>
            <a:off x="381000" y="1236315"/>
            <a:ext cx="3683050" cy="4783485"/>
          </a:xfrm>
          <a:prstGeom prst="rect">
            <a:avLst/>
          </a:prstGeom>
        </p:spPr>
      </p:pic>
      <p:pic>
        <p:nvPicPr>
          <p:cNvPr id="6" name="SK-13-img-5" descr="preencoded.png"/>
          <p:cNvPicPr>
            <a:picLocks noChangeAspect="1"/>
          </p:cNvPicPr>
          <p:nvPr/>
        </p:nvPicPr>
        <p:blipFill>
          <a:blip r:embed="rId7"/>
          <a:stretch>
            <a:fillRect/>
          </a:stretch>
        </p:blipFill>
        <p:spPr>
          <a:xfrm>
            <a:off x="495300" y="1350615"/>
            <a:ext cx="3454450" cy="361950"/>
          </a:xfrm>
          <a:prstGeom prst="rect">
            <a:avLst/>
          </a:prstGeom>
        </p:spPr>
      </p:pic>
      <p:pic>
        <p:nvPicPr>
          <p:cNvPr id="7" name="SK-13-img-6" descr="preencoded.png"/>
          <p:cNvPicPr>
            <a:picLocks noChangeAspect="1"/>
          </p:cNvPicPr>
          <p:nvPr/>
        </p:nvPicPr>
        <p:blipFill>
          <a:blip r:embed="rId8"/>
          <a:stretch>
            <a:fillRect/>
          </a:stretch>
        </p:blipFill>
        <p:spPr>
          <a:xfrm>
            <a:off x="495300" y="1398240"/>
            <a:ext cx="238125" cy="190500"/>
          </a:xfrm>
          <a:prstGeom prst="rect">
            <a:avLst/>
          </a:prstGeom>
        </p:spPr>
      </p:pic>
      <p:pic>
        <p:nvPicPr>
          <p:cNvPr id="8" name="SK-13-img-7" descr="preencoded.png"/>
          <p:cNvPicPr>
            <a:picLocks noChangeAspect="1"/>
          </p:cNvPicPr>
          <p:nvPr/>
        </p:nvPicPr>
        <p:blipFill>
          <a:blip r:embed="rId9"/>
          <a:stretch>
            <a:fillRect/>
          </a:stretch>
        </p:blipFill>
        <p:spPr>
          <a:xfrm>
            <a:off x="495300" y="1826865"/>
            <a:ext cx="3454450" cy="352425"/>
          </a:xfrm>
          <a:prstGeom prst="rect">
            <a:avLst/>
          </a:prstGeom>
        </p:spPr>
      </p:pic>
      <p:pic>
        <p:nvPicPr>
          <p:cNvPr id="9" name="SK-13-img-8" descr="preencoded.png"/>
          <p:cNvPicPr>
            <a:picLocks noChangeAspect="1"/>
          </p:cNvPicPr>
          <p:nvPr/>
        </p:nvPicPr>
        <p:blipFill>
          <a:blip r:embed="rId10"/>
          <a:stretch>
            <a:fillRect/>
          </a:stretch>
        </p:blipFill>
        <p:spPr>
          <a:xfrm>
            <a:off x="495300" y="4878884"/>
            <a:ext cx="3454450" cy="1026616"/>
          </a:xfrm>
          <a:prstGeom prst="rect">
            <a:avLst/>
          </a:prstGeom>
        </p:spPr>
      </p:pic>
      <p:pic>
        <p:nvPicPr>
          <p:cNvPr id="10" name="SK-13-img-9" descr="preencoded.png"/>
          <p:cNvPicPr>
            <a:picLocks noChangeAspect="1"/>
          </p:cNvPicPr>
          <p:nvPr/>
        </p:nvPicPr>
        <p:blipFill>
          <a:blip r:embed="rId11"/>
          <a:stretch>
            <a:fillRect/>
          </a:stretch>
        </p:blipFill>
        <p:spPr>
          <a:xfrm>
            <a:off x="609600" y="5024586"/>
            <a:ext cx="166688" cy="137220"/>
          </a:xfrm>
          <a:prstGeom prst="rect">
            <a:avLst/>
          </a:prstGeom>
        </p:spPr>
      </p:pic>
      <p:pic>
        <p:nvPicPr>
          <p:cNvPr id="11" name="SK-13-img-10" descr="preencoded.png"/>
          <p:cNvPicPr>
            <a:picLocks noChangeAspect="1"/>
          </p:cNvPicPr>
          <p:nvPr/>
        </p:nvPicPr>
        <p:blipFill>
          <a:blip r:embed="rId12"/>
          <a:stretch>
            <a:fillRect/>
          </a:stretch>
        </p:blipFill>
        <p:spPr>
          <a:xfrm>
            <a:off x="4254550" y="1236315"/>
            <a:ext cx="3683050" cy="4783485"/>
          </a:xfrm>
          <a:prstGeom prst="rect">
            <a:avLst/>
          </a:prstGeom>
        </p:spPr>
      </p:pic>
      <p:pic>
        <p:nvPicPr>
          <p:cNvPr id="12" name="SK-13-img-11" descr="preencoded.png"/>
          <p:cNvPicPr>
            <a:picLocks noChangeAspect="1"/>
          </p:cNvPicPr>
          <p:nvPr/>
        </p:nvPicPr>
        <p:blipFill>
          <a:blip r:embed="rId13"/>
          <a:stretch>
            <a:fillRect/>
          </a:stretch>
        </p:blipFill>
        <p:spPr>
          <a:xfrm>
            <a:off x="4368850" y="1350615"/>
            <a:ext cx="3454450" cy="361950"/>
          </a:xfrm>
          <a:prstGeom prst="rect">
            <a:avLst/>
          </a:prstGeom>
        </p:spPr>
      </p:pic>
      <p:pic>
        <p:nvPicPr>
          <p:cNvPr id="13" name="SK-13-img-12" descr="preencoded.png"/>
          <p:cNvPicPr>
            <a:picLocks noChangeAspect="1"/>
          </p:cNvPicPr>
          <p:nvPr/>
        </p:nvPicPr>
        <p:blipFill>
          <a:blip r:embed="rId14"/>
          <a:stretch>
            <a:fillRect/>
          </a:stretch>
        </p:blipFill>
        <p:spPr>
          <a:xfrm>
            <a:off x="4368850" y="1398240"/>
            <a:ext cx="238125" cy="190500"/>
          </a:xfrm>
          <a:prstGeom prst="rect">
            <a:avLst/>
          </a:prstGeom>
        </p:spPr>
      </p:pic>
      <p:pic>
        <p:nvPicPr>
          <p:cNvPr id="14" name="SK-13-img-13" descr="preencoded.png"/>
          <p:cNvPicPr>
            <a:picLocks noChangeAspect="1"/>
          </p:cNvPicPr>
          <p:nvPr/>
        </p:nvPicPr>
        <p:blipFill>
          <a:blip r:embed="rId15"/>
          <a:stretch>
            <a:fillRect/>
          </a:stretch>
        </p:blipFill>
        <p:spPr>
          <a:xfrm>
            <a:off x="4368850" y="4878884"/>
            <a:ext cx="3454450" cy="1026616"/>
          </a:xfrm>
          <a:prstGeom prst="rect">
            <a:avLst/>
          </a:prstGeom>
        </p:spPr>
      </p:pic>
      <p:pic>
        <p:nvPicPr>
          <p:cNvPr id="15" name="SK-13-img-14" descr="preencoded.png"/>
          <p:cNvPicPr>
            <a:picLocks noChangeAspect="1"/>
          </p:cNvPicPr>
          <p:nvPr/>
        </p:nvPicPr>
        <p:blipFill>
          <a:blip r:embed="rId16"/>
          <a:stretch>
            <a:fillRect/>
          </a:stretch>
        </p:blipFill>
        <p:spPr>
          <a:xfrm>
            <a:off x="4483150" y="5024586"/>
            <a:ext cx="166688" cy="137220"/>
          </a:xfrm>
          <a:prstGeom prst="rect">
            <a:avLst/>
          </a:prstGeom>
        </p:spPr>
      </p:pic>
      <p:pic>
        <p:nvPicPr>
          <p:cNvPr id="16" name="SK-13-img-15" descr="preencoded.png"/>
          <p:cNvPicPr>
            <a:picLocks noChangeAspect="1"/>
          </p:cNvPicPr>
          <p:nvPr/>
        </p:nvPicPr>
        <p:blipFill>
          <a:blip r:embed="rId17"/>
          <a:stretch>
            <a:fillRect/>
          </a:stretch>
        </p:blipFill>
        <p:spPr>
          <a:xfrm>
            <a:off x="8128099" y="1236315"/>
            <a:ext cx="3683050" cy="4783485"/>
          </a:xfrm>
          <a:prstGeom prst="rect">
            <a:avLst/>
          </a:prstGeom>
        </p:spPr>
      </p:pic>
      <p:pic>
        <p:nvPicPr>
          <p:cNvPr id="17" name="SK-13-img-16" descr="preencoded.png"/>
          <p:cNvPicPr>
            <a:picLocks noChangeAspect="1"/>
          </p:cNvPicPr>
          <p:nvPr/>
        </p:nvPicPr>
        <p:blipFill>
          <a:blip r:embed="rId7"/>
          <a:stretch>
            <a:fillRect/>
          </a:stretch>
        </p:blipFill>
        <p:spPr>
          <a:xfrm>
            <a:off x="8242399" y="1350615"/>
            <a:ext cx="3454450" cy="361950"/>
          </a:xfrm>
          <a:prstGeom prst="rect">
            <a:avLst/>
          </a:prstGeom>
        </p:spPr>
      </p:pic>
      <p:pic>
        <p:nvPicPr>
          <p:cNvPr id="18" name="SK-13-img-17" descr="preencoded.png"/>
          <p:cNvPicPr>
            <a:picLocks noChangeAspect="1"/>
          </p:cNvPicPr>
          <p:nvPr/>
        </p:nvPicPr>
        <p:blipFill>
          <a:blip r:embed="rId18"/>
          <a:stretch>
            <a:fillRect/>
          </a:stretch>
        </p:blipFill>
        <p:spPr>
          <a:xfrm>
            <a:off x="8242399" y="1398240"/>
            <a:ext cx="238125" cy="190500"/>
          </a:xfrm>
          <a:prstGeom prst="rect">
            <a:avLst/>
          </a:prstGeom>
        </p:spPr>
      </p:pic>
      <p:pic>
        <p:nvPicPr>
          <p:cNvPr id="19" name="SK-13-img-18" descr="preencoded.png"/>
          <p:cNvPicPr>
            <a:picLocks noChangeAspect="1"/>
          </p:cNvPicPr>
          <p:nvPr/>
        </p:nvPicPr>
        <p:blipFill>
          <a:blip r:embed="rId19"/>
          <a:stretch>
            <a:fillRect/>
          </a:stretch>
        </p:blipFill>
        <p:spPr>
          <a:xfrm>
            <a:off x="8242399" y="5065514"/>
            <a:ext cx="3454450" cy="839986"/>
          </a:xfrm>
          <a:prstGeom prst="rect">
            <a:avLst/>
          </a:prstGeom>
        </p:spPr>
      </p:pic>
      <p:pic>
        <p:nvPicPr>
          <p:cNvPr id="20" name="SK-13-img-19" descr="preencoded.png"/>
          <p:cNvPicPr>
            <a:picLocks noChangeAspect="1"/>
          </p:cNvPicPr>
          <p:nvPr/>
        </p:nvPicPr>
        <p:blipFill>
          <a:blip r:embed="rId20"/>
          <a:stretch>
            <a:fillRect/>
          </a:stretch>
        </p:blipFill>
        <p:spPr>
          <a:xfrm>
            <a:off x="8356699" y="5211217"/>
            <a:ext cx="166688" cy="137220"/>
          </a:xfrm>
          <a:prstGeom prst="rect">
            <a:avLst/>
          </a:prstGeom>
        </p:spPr>
      </p:pic>
      <p:pic>
        <p:nvPicPr>
          <p:cNvPr id="21" name="SK-13-img-20" descr="preencoded.png"/>
          <p:cNvPicPr>
            <a:picLocks noChangeAspect="1"/>
          </p:cNvPicPr>
          <p:nvPr/>
        </p:nvPicPr>
        <p:blipFill>
          <a:blip r:embed="rId21"/>
          <a:stretch>
            <a:fillRect/>
          </a:stretch>
        </p:blipFill>
        <p:spPr>
          <a:xfrm>
            <a:off x="381000" y="6210300"/>
            <a:ext cx="11430000" cy="266700"/>
          </a:xfrm>
          <a:prstGeom prst="rect">
            <a:avLst/>
          </a:prstGeom>
        </p:spPr>
      </p:pic>
      <p:sp>
        <p:nvSpPr>
          <p:cNvPr id="22" name="SK-13-text-21"/>
          <p:cNvSpPr/>
          <p:nvPr/>
        </p:nvSpPr>
        <p:spPr>
          <a:xfrm>
            <a:off x="533400" y="381000"/>
            <a:ext cx="11658600" cy="388590"/>
          </a:xfrm>
          <a:prstGeom prst="rect">
            <a:avLst/>
          </a:prstGeom>
          <a:noFill/>
          <a:ln/>
        </p:spPr>
        <p:txBody>
          <a:bodyPr vert="horz" wrap="square" lIns="0" tIns="0" rIns="0" bIns="0" rtlCol="0" anchor="ctr"/>
          <a:lstStyle/>
          <a:p>
            <a:pPr marL="0" indent="0">
              <a:lnSpc>
                <a:spcPts val="3060"/>
              </a:lnSpc>
              <a:buNone/>
            </a:pPr>
            <a:r>
              <a:rPr lang="en-US" sz="2550" b="1" kern="0" spc="-30" dirty="0">
                <a:solidFill>
                  <a:srgbClr val="1A1A1A"/>
                </a:solidFill>
                <a:latin typeface="Arimo" pitchFamily="34" charset="0"/>
                <a:ea typeface="Arimo" pitchFamily="34" charset="-122"/>
                <a:cs typeface="Arimo" pitchFamily="34" charset="-120"/>
              </a:rPr>
              <a:t>TENNIS ELBOW MANAGEMENT: STEP 3 &amp; 4</a:t>
            </a:r>
            <a:endParaRPr lang="en-US" sz="2550" dirty="0"/>
          </a:p>
        </p:txBody>
      </p:sp>
      <p:sp>
        <p:nvSpPr>
          <p:cNvPr id="23" name="SK-13-text-22"/>
          <p:cNvSpPr/>
          <p:nvPr/>
        </p:nvSpPr>
        <p:spPr>
          <a:xfrm>
            <a:off x="533400" y="807690"/>
            <a:ext cx="11353800" cy="200025"/>
          </a:xfrm>
          <a:prstGeom prst="rect">
            <a:avLst/>
          </a:prstGeom>
          <a:noFill/>
          <a:ln/>
        </p:spPr>
        <p:txBody>
          <a:bodyPr vert="horz" wrap="square" lIns="0" tIns="0" rIns="0" bIns="0" rtlCol="0" anchor="ctr"/>
          <a:lstStyle/>
          <a:p>
            <a:pPr marL="0" indent="0">
              <a:lnSpc>
                <a:spcPts val="1575"/>
              </a:lnSpc>
              <a:buNone/>
            </a:pPr>
            <a:r>
              <a:rPr lang="en-US" sz="1050" b="1" kern="0" spc="60" dirty="0">
                <a:solidFill>
                  <a:srgbClr val="2C3E50"/>
                </a:solidFill>
                <a:latin typeface="Open Sans" pitchFamily="34" charset="0"/>
                <a:ea typeface="Open Sans" pitchFamily="34" charset="-122"/>
                <a:cs typeface="Open Sans" pitchFamily="34" charset="-120"/>
              </a:rPr>
              <a:t>CLINICAL GUIDANCE &amp; EXAM FOCUS</a:t>
            </a:r>
            <a:endParaRPr lang="en-US" sz="1050" dirty="0"/>
          </a:p>
        </p:txBody>
      </p:sp>
      <p:sp>
        <p:nvSpPr>
          <p:cNvPr id="24" name="SK-13-text-23"/>
          <p:cNvSpPr/>
          <p:nvPr/>
        </p:nvSpPr>
        <p:spPr>
          <a:xfrm>
            <a:off x="828675" y="1350615"/>
            <a:ext cx="5867400" cy="361950"/>
          </a:xfrm>
          <a:prstGeom prst="rect">
            <a:avLst/>
          </a:prstGeom>
          <a:noFill/>
          <a:ln/>
        </p:spPr>
        <p:txBody>
          <a:bodyPr vert="horz" wrap="square" lIns="0" tIns="0" rIns="0" bIns="0" rtlCol="0" anchor="ctr"/>
          <a:lstStyle/>
          <a:p>
            <a:pPr marL="0" indent="0">
              <a:lnSpc>
                <a:spcPts val="2250"/>
              </a:lnSpc>
              <a:buNone/>
            </a:pPr>
            <a:r>
              <a:rPr lang="en-US" sz="1500" b="1" dirty="0">
                <a:solidFill>
                  <a:srgbClr val="2C3E50"/>
                </a:solidFill>
                <a:latin typeface="Arimo" pitchFamily="34" charset="0"/>
                <a:ea typeface="Arimo" pitchFamily="34" charset="-122"/>
                <a:cs typeface="Arimo" pitchFamily="34" charset="-120"/>
              </a:rPr>
              <a:t>Step 3: Steroid Injection</a:t>
            </a:r>
            <a:endParaRPr lang="en-US" sz="1500" dirty="0"/>
          </a:p>
        </p:txBody>
      </p:sp>
      <p:sp>
        <p:nvSpPr>
          <p:cNvPr id="25" name="SK-13-text-24"/>
          <p:cNvSpPr/>
          <p:nvPr/>
        </p:nvSpPr>
        <p:spPr>
          <a:xfrm>
            <a:off x="571500" y="1826865"/>
            <a:ext cx="6092642" cy="352425"/>
          </a:xfrm>
          <a:prstGeom prst="rect">
            <a:avLst/>
          </a:prstGeom>
          <a:noFill/>
          <a:ln/>
        </p:spPr>
        <p:txBody>
          <a:bodyPr vert="horz" wrap="square" lIns="0" tIns="0" rIns="0" bIns="0" rtlCol="0" anchor="ctr"/>
          <a:lstStyle/>
          <a:p>
            <a:pPr marL="0" indent="0">
              <a:lnSpc>
                <a:spcPts val="1575"/>
              </a:lnSpc>
              <a:buNone/>
            </a:pPr>
            <a:r>
              <a:rPr lang="en-US" sz="1050" b="1" dirty="0">
                <a:solidFill>
                  <a:srgbClr val="2C3E50"/>
                </a:solidFill>
                <a:latin typeface="Open Sans" pitchFamily="34" charset="0"/>
                <a:ea typeface="Open Sans" pitchFamily="34" charset="-122"/>
                <a:cs typeface="Open Sans" pitchFamily="34" charset="-120"/>
              </a:rPr>
              <a:t>Triamcinolone 10-20mg + 1% Lidocaine</a:t>
            </a:r>
            <a:endParaRPr lang="en-US" sz="1050" dirty="0"/>
          </a:p>
        </p:txBody>
      </p:sp>
      <p:sp>
        <p:nvSpPr>
          <p:cNvPr id="26" name="SK-13-text-25"/>
          <p:cNvSpPr/>
          <p:nvPr/>
        </p:nvSpPr>
        <p:spPr>
          <a:xfrm>
            <a:off x="685800" y="2293590"/>
            <a:ext cx="7794370" cy="228600"/>
          </a:xfrm>
          <a:prstGeom prst="rect">
            <a:avLst/>
          </a:prstGeom>
          <a:noFill/>
          <a:ln/>
        </p:spPr>
        <p:txBody>
          <a:bodyPr vert="horz" wrap="square" lIns="0" tIns="0" rIns="0" bIns="0" rtlCol="0" anchor="ctr"/>
          <a:lstStyle/>
          <a:p>
            <a:pPr marL="0" indent="0" algn="l">
              <a:lnSpc>
                <a:spcPts val="1800"/>
              </a:lnSpc>
              <a:buNone/>
            </a:pPr>
            <a:r>
              <a:rPr lang="en-US" sz="1200" dirty="0">
                <a:solidFill>
                  <a:srgbClr val="4B5563"/>
                </a:solidFill>
                <a:latin typeface="Open Sans" pitchFamily="34" charset="0"/>
                <a:ea typeface="Open Sans" pitchFamily="34" charset="-122"/>
                <a:cs typeface="Open Sans" pitchFamily="34" charset="-120"/>
              </a:rPr>
              <a:t>Short-term pain relief only (up to 6 weeks).</a:t>
            </a:r>
            <a:endParaRPr lang="en-US" sz="1200" dirty="0"/>
          </a:p>
        </p:txBody>
      </p:sp>
      <p:sp>
        <p:nvSpPr>
          <p:cNvPr id="27" name="SK-13-text-26"/>
          <p:cNvSpPr/>
          <p:nvPr/>
        </p:nvSpPr>
        <p:spPr>
          <a:xfrm>
            <a:off x="685800" y="2617440"/>
            <a:ext cx="3263950" cy="457200"/>
          </a:xfrm>
          <a:prstGeom prst="rect">
            <a:avLst/>
          </a:prstGeom>
          <a:noFill/>
          <a:ln/>
        </p:spPr>
        <p:txBody>
          <a:bodyPr vert="horz" wrap="square" lIns="0" tIns="0" rIns="0" bIns="0" rtlCol="0" anchor="ctr"/>
          <a:lstStyle/>
          <a:p>
            <a:pPr marL="0" indent="0" algn="l">
              <a:lnSpc>
                <a:spcPts val="1800"/>
              </a:lnSpc>
              <a:buNone/>
            </a:pPr>
            <a:r>
              <a:rPr lang="en-US" sz="1200" dirty="0">
                <a:solidFill>
                  <a:srgbClr val="4B5563"/>
                </a:solidFill>
                <a:latin typeface="Open Sans" pitchFamily="34" charset="0"/>
                <a:ea typeface="Open Sans" pitchFamily="34" charset="-122"/>
                <a:cs typeface="Open Sans" pitchFamily="34" charset="-120"/>
              </a:rPr>
              <a:t>Local infiltration to lateral epicondyle; avoid tendon substance.</a:t>
            </a:r>
            <a:endParaRPr lang="en-US" sz="1200" dirty="0"/>
          </a:p>
        </p:txBody>
      </p:sp>
      <p:sp>
        <p:nvSpPr>
          <p:cNvPr id="28" name="SK-13-text-27"/>
          <p:cNvSpPr/>
          <p:nvPr/>
        </p:nvSpPr>
        <p:spPr>
          <a:xfrm>
            <a:off x="685800" y="3169890"/>
            <a:ext cx="5720832" cy="228600"/>
          </a:xfrm>
          <a:prstGeom prst="rect">
            <a:avLst/>
          </a:prstGeom>
          <a:noFill/>
          <a:ln/>
        </p:spPr>
        <p:txBody>
          <a:bodyPr vert="horz" wrap="square" lIns="0" tIns="0" rIns="0" bIns="0" rtlCol="0" anchor="ctr"/>
          <a:lstStyle/>
          <a:p>
            <a:pPr marL="0" indent="0" algn="l">
              <a:lnSpc>
                <a:spcPts val="1800"/>
              </a:lnSpc>
              <a:buNone/>
            </a:pPr>
            <a:r>
              <a:rPr lang="en-US" sz="1200" dirty="0">
                <a:solidFill>
                  <a:srgbClr val="4B5563"/>
                </a:solidFill>
                <a:latin typeface="Open Sans" pitchFamily="34" charset="0"/>
                <a:ea typeface="Open Sans" pitchFamily="34" charset="-122"/>
                <a:cs typeface="Open Sans" pitchFamily="34" charset="-120"/>
              </a:rPr>
              <a:t>Limit to max 3 injections total.</a:t>
            </a:r>
            <a:endParaRPr lang="en-US" sz="1200" dirty="0"/>
          </a:p>
        </p:txBody>
      </p:sp>
      <p:sp>
        <p:nvSpPr>
          <p:cNvPr id="29" name="SK-13-text-28"/>
          <p:cNvSpPr/>
          <p:nvPr/>
        </p:nvSpPr>
        <p:spPr>
          <a:xfrm>
            <a:off x="685800" y="3493740"/>
            <a:ext cx="3263950" cy="457200"/>
          </a:xfrm>
          <a:prstGeom prst="rect">
            <a:avLst/>
          </a:prstGeom>
          <a:noFill/>
          <a:ln/>
        </p:spPr>
        <p:txBody>
          <a:bodyPr vert="horz" wrap="square" lIns="0" tIns="0" rIns="0" bIns="0" rtlCol="0" anchor="ctr"/>
          <a:lstStyle/>
          <a:p>
            <a:pPr marL="0" indent="0" algn="l">
              <a:lnSpc>
                <a:spcPts val="1800"/>
              </a:lnSpc>
              <a:buNone/>
            </a:pPr>
            <a:r>
              <a:rPr lang="en-US" sz="1200" dirty="0">
                <a:solidFill>
                  <a:srgbClr val="4B5563"/>
                </a:solidFill>
                <a:latin typeface="Open Sans" pitchFamily="34" charset="0"/>
                <a:ea typeface="Open Sans" pitchFamily="34" charset="-122"/>
                <a:cs typeface="Open Sans" pitchFamily="34" charset="-120"/>
              </a:rPr>
              <a:t>Useful to settle bursa or bridge to physiotherapy.</a:t>
            </a:r>
            <a:endParaRPr lang="en-US" sz="1200" dirty="0"/>
          </a:p>
        </p:txBody>
      </p:sp>
      <p:sp>
        <p:nvSpPr>
          <p:cNvPr id="30" name="SK-13-text-29"/>
          <p:cNvSpPr/>
          <p:nvPr/>
        </p:nvSpPr>
        <p:spPr>
          <a:xfrm>
            <a:off x="833438" y="4993184"/>
            <a:ext cx="3225850" cy="200025"/>
          </a:xfrm>
          <a:prstGeom prst="rect">
            <a:avLst/>
          </a:prstGeom>
          <a:noFill/>
          <a:ln/>
        </p:spPr>
        <p:txBody>
          <a:bodyPr vert="horz" wrap="square" lIns="0" tIns="0" rIns="0" bIns="0" rtlCol="0" anchor="ctr"/>
          <a:lstStyle/>
          <a:p>
            <a:pPr marL="0" indent="0">
              <a:lnSpc>
                <a:spcPts val="1575"/>
              </a:lnSpc>
              <a:buNone/>
            </a:pPr>
            <a:r>
              <a:rPr lang="en-US" sz="1050" b="1" dirty="0">
                <a:solidFill>
                  <a:srgbClr val="7B1FA2"/>
                </a:solidFill>
                <a:latin typeface="Open Sans" pitchFamily="34" charset="0"/>
                <a:ea typeface="Open Sans" pitchFamily="34" charset="-122"/>
                <a:cs typeface="Open Sans" pitchFamily="34" charset="-120"/>
              </a:rPr>
              <a:t>AKT FOCUS</a:t>
            </a:r>
            <a:endParaRPr lang="en-US" sz="1050" dirty="0"/>
          </a:p>
        </p:txBody>
      </p:sp>
      <p:sp>
        <p:nvSpPr>
          <p:cNvPr id="31" name="SK-13-text-30"/>
          <p:cNvSpPr/>
          <p:nvPr/>
        </p:nvSpPr>
        <p:spPr>
          <a:xfrm>
            <a:off x="609600" y="5231309"/>
            <a:ext cx="3225850" cy="559891"/>
          </a:xfrm>
          <a:prstGeom prst="rect">
            <a:avLst/>
          </a:prstGeom>
          <a:noFill/>
          <a:ln/>
        </p:spPr>
        <p:txBody>
          <a:bodyPr vert="horz" wrap="square" lIns="0" tIns="0" rIns="0" bIns="0" rtlCol="0" anchor="ctr"/>
          <a:lstStyle/>
          <a:p>
            <a:pPr marL="0" indent="0">
              <a:lnSpc>
                <a:spcPts val="1470"/>
              </a:lnSpc>
              <a:buNone/>
            </a:pPr>
            <a:r>
              <a:rPr lang="en-US" sz="1050" b="1" dirty="0">
                <a:solidFill>
                  <a:srgbClr val="7B1FA2"/>
                </a:solidFill>
                <a:latin typeface="Open Sans" pitchFamily="34" charset="0"/>
                <a:ea typeface="Open Sans" pitchFamily="34" charset="-122"/>
                <a:cs typeface="Open Sans" pitchFamily="34" charset="-120"/>
              </a:rPr>
              <a:t>Steroid injections may produce poorer long-term outcomes (&gt;1 yr) than physiotherapy or watchful waiting.</a:t>
            </a:r>
            <a:endParaRPr lang="en-US" sz="1050" dirty="0"/>
          </a:p>
        </p:txBody>
      </p:sp>
      <p:sp>
        <p:nvSpPr>
          <p:cNvPr id="32" name="SK-13-text-31"/>
          <p:cNvSpPr/>
          <p:nvPr/>
        </p:nvSpPr>
        <p:spPr>
          <a:xfrm>
            <a:off x="4702225" y="1350615"/>
            <a:ext cx="5638800" cy="361950"/>
          </a:xfrm>
          <a:prstGeom prst="rect">
            <a:avLst/>
          </a:prstGeom>
          <a:noFill/>
          <a:ln/>
        </p:spPr>
        <p:txBody>
          <a:bodyPr vert="horz" wrap="square" lIns="0" tIns="0" rIns="0" bIns="0" rtlCol="0" anchor="ctr"/>
          <a:lstStyle/>
          <a:p>
            <a:pPr marL="0" indent="0">
              <a:lnSpc>
                <a:spcPts val="2250"/>
              </a:lnSpc>
              <a:buNone/>
            </a:pPr>
            <a:r>
              <a:rPr lang="en-US" sz="1500" b="1" dirty="0">
                <a:solidFill>
                  <a:srgbClr val="2C3E50"/>
                </a:solidFill>
                <a:latin typeface="Arimo" pitchFamily="34" charset="0"/>
                <a:ea typeface="Arimo" pitchFamily="34" charset="-122"/>
                <a:cs typeface="Arimo" pitchFamily="34" charset="-120"/>
              </a:rPr>
              <a:t>Step 4: Advanced Options</a:t>
            </a:r>
            <a:endParaRPr lang="en-US" sz="1500" dirty="0"/>
          </a:p>
        </p:txBody>
      </p:sp>
      <p:sp>
        <p:nvSpPr>
          <p:cNvPr id="33" name="SK-13-text-32"/>
          <p:cNvSpPr/>
          <p:nvPr/>
        </p:nvSpPr>
        <p:spPr>
          <a:xfrm>
            <a:off x="4559350" y="1826865"/>
            <a:ext cx="3263950" cy="457200"/>
          </a:xfrm>
          <a:prstGeom prst="rect">
            <a:avLst/>
          </a:prstGeom>
          <a:noFill/>
          <a:ln/>
        </p:spPr>
        <p:txBody>
          <a:bodyPr vert="horz" wrap="square" lIns="0" tIns="0" rIns="0" bIns="0" rtlCol="0" anchor="ctr"/>
          <a:lstStyle/>
          <a:p>
            <a:pPr marL="0" indent="0" algn="l">
              <a:lnSpc>
                <a:spcPts val="1800"/>
              </a:lnSpc>
              <a:buNone/>
            </a:pPr>
            <a:r>
              <a:rPr lang="en-US" sz="1200" b="1" dirty="0">
                <a:solidFill>
                  <a:srgbClr val="4B5563"/>
                </a:solidFill>
                <a:latin typeface="Open Sans" pitchFamily="34" charset="0"/>
                <a:ea typeface="Open Sans" pitchFamily="34" charset="-122"/>
                <a:cs typeface="Open Sans" pitchFamily="34" charset="-120"/>
              </a:rPr>
              <a:t>ESWT:</a:t>
            </a:r>
            <a:r>
              <a:rPr lang="en-US" sz="1200" dirty="0">
                <a:solidFill>
                  <a:srgbClr val="4B5563"/>
                </a:solidFill>
                <a:latin typeface="Open Sans" pitchFamily="34" charset="0"/>
                <a:ea typeface="Open Sans" pitchFamily="34" charset="-122"/>
                <a:cs typeface="Open Sans" pitchFamily="34" charset="-120"/>
              </a:rPr>
              <a:t> Shockwave therapy for chronic (&gt;6mo) cases; NICE approved.</a:t>
            </a:r>
            <a:endParaRPr lang="en-US" sz="1200" dirty="0"/>
          </a:p>
        </p:txBody>
      </p:sp>
      <p:sp>
        <p:nvSpPr>
          <p:cNvPr id="34" name="SK-13-text-33"/>
          <p:cNvSpPr/>
          <p:nvPr/>
        </p:nvSpPr>
        <p:spPr>
          <a:xfrm>
            <a:off x="4559350" y="2379315"/>
            <a:ext cx="3263950" cy="457200"/>
          </a:xfrm>
          <a:prstGeom prst="rect">
            <a:avLst/>
          </a:prstGeom>
          <a:noFill/>
          <a:ln/>
        </p:spPr>
        <p:txBody>
          <a:bodyPr vert="horz" wrap="square" lIns="0" tIns="0" rIns="0" bIns="0" rtlCol="0" anchor="ctr"/>
          <a:lstStyle/>
          <a:p>
            <a:pPr marL="0" indent="0" algn="l">
              <a:lnSpc>
                <a:spcPts val="1800"/>
              </a:lnSpc>
              <a:buNone/>
            </a:pPr>
            <a:r>
              <a:rPr lang="en-US" sz="1200" b="1" dirty="0">
                <a:solidFill>
                  <a:srgbClr val="4B5563"/>
                </a:solidFill>
                <a:latin typeface="Open Sans" pitchFamily="34" charset="0"/>
                <a:ea typeface="Open Sans" pitchFamily="34" charset="-122"/>
                <a:cs typeface="Open Sans" pitchFamily="34" charset="-120"/>
              </a:rPr>
              <a:t>PRP:</a:t>
            </a:r>
            <a:r>
              <a:rPr lang="en-US" sz="1200" dirty="0">
                <a:solidFill>
                  <a:srgbClr val="4B5563"/>
                </a:solidFill>
                <a:latin typeface="Open Sans" pitchFamily="34" charset="0"/>
                <a:ea typeface="Open Sans" pitchFamily="34" charset="-122"/>
                <a:cs typeface="Open Sans" pitchFamily="34" charset="-120"/>
              </a:rPr>
              <a:t> Platelet-rich plasma; specialist-level, limited NICE evidence.</a:t>
            </a:r>
            <a:endParaRPr lang="en-US" sz="1200" dirty="0"/>
          </a:p>
        </p:txBody>
      </p:sp>
      <p:sp>
        <p:nvSpPr>
          <p:cNvPr id="35" name="SK-13-text-34"/>
          <p:cNvSpPr/>
          <p:nvPr/>
        </p:nvSpPr>
        <p:spPr>
          <a:xfrm>
            <a:off x="4559350" y="2931765"/>
            <a:ext cx="3263950" cy="457200"/>
          </a:xfrm>
          <a:prstGeom prst="rect">
            <a:avLst/>
          </a:prstGeom>
          <a:noFill/>
          <a:ln/>
        </p:spPr>
        <p:txBody>
          <a:bodyPr vert="horz" wrap="square" lIns="0" tIns="0" rIns="0" bIns="0" rtlCol="0" anchor="ctr"/>
          <a:lstStyle/>
          <a:p>
            <a:pPr marL="0" indent="0" algn="l">
              <a:lnSpc>
                <a:spcPts val="1800"/>
              </a:lnSpc>
              <a:buNone/>
            </a:pPr>
            <a:r>
              <a:rPr lang="en-US" sz="1200" b="1" dirty="0">
                <a:solidFill>
                  <a:srgbClr val="4B5563"/>
                </a:solidFill>
                <a:latin typeface="Open Sans" pitchFamily="34" charset="0"/>
                <a:ea typeface="Open Sans" pitchFamily="34" charset="-122"/>
                <a:cs typeface="Open Sans" pitchFamily="34" charset="-120"/>
              </a:rPr>
              <a:t>GTN Patches:</a:t>
            </a:r>
            <a:r>
              <a:rPr lang="en-US" sz="1200" dirty="0">
                <a:solidFill>
                  <a:srgbClr val="4B5563"/>
                </a:solidFill>
                <a:latin typeface="Open Sans" pitchFamily="34" charset="0"/>
                <a:ea typeface="Open Sans" pitchFamily="34" charset="-122"/>
                <a:cs typeface="Open Sans" pitchFamily="34" charset="-120"/>
              </a:rPr>
              <a:t> Some evidence for chronic tendinopathy remodeling.</a:t>
            </a:r>
            <a:endParaRPr lang="en-US" sz="1200" dirty="0"/>
          </a:p>
        </p:txBody>
      </p:sp>
      <p:sp>
        <p:nvSpPr>
          <p:cNvPr id="36" name="SK-13-text-35"/>
          <p:cNvSpPr/>
          <p:nvPr/>
        </p:nvSpPr>
        <p:spPr>
          <a:xfrm>
            <a:off x="4559350" y="3484215"/>
            <a:ext cx="3263950" cy="457200"/>
          </a:xfrm>
          <a:prstGeom prst="rect">
            <a:avLst/>
          </a:prstGeom>
          <a:noFill/>
          <a:ln/>
        </p:spPr>
        <p:txBody>
          <a:bodyPr vert="horz" wrap="square" lIns="0" tIns="0" rIns="0" bIns="0" rtlCol="0" anchor="ctr"/>
          <a:lstStyle/>
          <a:p>
            <a:pPr marL="0" indent="0" algn="l">
              <a:lnSpc>
                <a:spcPts val="1800"/>
              </a:lnSpc>
              <a:buNone/>
            </a:pPr>
            <a:r>
              <a:rPr lang="en-US" sz="1200" b="1" dirty="0">
                <a:solidFill>
                  <a:srgbClr val="4B5563"/>
                </a:solidFill>
                <a:latin typeface="Open Sans" pitchFamily="34" charset="0"/>
                <a:ea typeface="Open Sans" pitchFamily="34" charset="-122"/>
                <a:cs typeface="Open Sans" pitchFamily="34" charset="-120"/>
              </a:rPr>
              <a:t>Sclerosants:</a:t>
            </a:r>
            <a:r>
              <a:rPr lang="en-US" sz="1200" dirty="0">
                <a:solidFill>
                  <a:srgbClr val="4B5563"/>
                </a:solidFill>
                <a:latin typeface="Open Sans" pitchFamily="34" charset="0"/>
                <a:ea typeface="Open Sans" pitchFamily="34" charset="-122"/>
                <a:cs typeface="Open Sans" pitchFamily="34" charset="-120"/>
              </a:rPr>
              <a:t> Injections targeting neovascularisation.</a:t>
            </a:r>
            <a:endParaRPr lang="en-US" sz="1200" dirty="0"/>
          </a:p>
        </p:txBody>
      </p:sp>
      <p:sp>
        <p:nvSpPr>
          <p:cNvPr id="37" name="SK-13-text-36"/>
          <p:cNvSpPr/>
          <p:nvPr/>
        </p:nvSpPr>
        <p:spPr>
          <a:xfrm>
            <a:off x="4706987" y="4993184"/>
            <a:ext cx="3225850" cy="200025"/>
          </a:xfrm>
          <a:prstGeom prst="rect">
            <a:avLst/>
          </a:prstGeom>
          <a:noFill/>
          <a:ln/>
        </p:spPr>
        <p:txBody>
          <a:bodyPr vert="horz" wrap="square" lIns="0" tIns="0" rIns="0" bIns="0" rtlCol="0" anchor="ctr"/>
          <a:lstStyle/>
          <a:p>
            <a:pPr marL="0" indent="0">
              <a:lnSpc>
                <a:spcPts val="1575"/>
              </a:lnSpc>
              <a:buNone/>
            </a:pPr>
            <a:r>
              <a:rPr lang="en-US" sz="1050" b="1" dirty="0">
                <a:solidFill>
                  <a:srgbClr val="008080"/>
                </a:solidFill>
                <a:latin typeface="Open Sans" pitchFamily="34" charset="0"/>
                <a:ea typeface="Open Sans" pitchFamily="34" charset="-122"/>
                <a:cs typeface="Open Sans" pitchFamily="34" charset="-120"/>
              </a:rPr>
              <a:t>SCA FOCUS</a:t>
            </a:r>
            <a:endParaRPr lang="en-US" sz="1050" dirty="0"/>
          </a:p>
        </p:txBody>
      </p:sp>
      <p:sp>
        <p:nvSpPr>
          <p:cNvPr id="38" name="SK-13-text-37"/>
          <p:cNvSpPr/>
          <p:nvPr/>
        </p:nvSpPr>
        <p:spPr>
          <a:xfrm>
            <a:off x="4483150" y="5231309"/>
            <a:ext cx="3225850" cy="559891"/>
          </a:xfrm>
          <a:prstGeom prst="rect">
            <a:avLst/>
          </a:prstGeom>
          <a:noFill/>
          <a:ln/>
        </p:spPr>
        <p:txBody>
          <a:bodyPr vert="horz" wrap="square" lIns="0" tIns="0" rIns="0" bIns="0" rtlCol="0" anchor="ctr"/>
          <a:lstStyle/>
          <a:p>
            <a:pPr marL="0" indent="0">
              <a:lnSpc>
                <a:spcPts val="1470"/>
              </a:lnSpc>
              <a:buNone/>
            </a:pPr>
            <a:r>
              <a:rPr lang="en-US" sz="1050" b="1" dirty="0">
                <a:solidFill>
                  <a:srgbClr val="008080"/>
                </a:solidFill>
                <a:latin typeface="Open Sans" pitchFamily="34" charset="0"/>
                <a:ea typeface="Open Sans" pitchFamily="34" charset="-122"/>
                <a:cs typeface="Open Sans" pitchFamily="34" charset="-120"/>
              </a:rPr>
              <a:t>Shared Decision Making: Counsel patients that injections trade short-term relief for potentially slower overall recovery.</a:t>
            </a:r>
            <a:endParaRPr lang="en-US" sz="1050" dirty="0"/>
          </a:p>
        </p:txBody>
      </p:sp>
      <p:sp>
        <p:nvSpPr>
          <p:cNvPr id="39" name="SK-13-text-38"/>
          <p:cNvSpPr/>
          <p:nvPr/>
        </p:nvSpPr>
        <p:spPr>
          <a:xfrm>
            <a:off x="8575774" y="1350615"/>
            <a:ext cx="3616226" cy="361950"/>
          </a:xfrm>
          <a:prstGeom prst="rect">
            <a:avLst/>
          </a:prstGeom>
          <a:noFill/>
          <a:ln/>
        </p:spPr>
        <p:txBody>
          <a:bodyPr vert="horz" wrap="square" lIns="0" tIns="0" rIns="0" bIns="0" rtlCol="0" anchor="ctr"/>
          <a:lstStyle/>
          <a:p>
            <a:pPr marL="0" indent="0">
              <a:lnSpc>
                <a:spcPts val="2250"/>
              </a:lnSpc>
              <a:buNone/>
            </a:pPr>
            <a:r>
              <a:rPr lang="en-US" sz="1500" b="1" dirty="0">
                <a:solidFill>
                  <a:srgbClr val="2C3E50"/>
                </a:solidFill>
                <a:latin typeface="Arimo" pitchFamily="34" charset="0"/>
                <a:ea typeface="Arimo" pitchFamily="34" charset="-122"/>
                <a:cs typeface="Arimo" pitchFamily="34" charset="-120"/>
              </a:rPr>
              <a:t>Surgery (Last Resort)</a:t>
            </a:r>
            <a:endParaRPr lang="en-US" sz="1500" dirty="0"/>
          </a:p>
        </p:txBody>
      </p:sp>
      <p:sp>
        <p:nvSpPr>
          <p:cNvPr id="40" name="SK-13-text-39"/>
          <p:cNvSpPr/>
          <p:nvPr/>
        </p:nvSpPr>
        <p:spPr>
          <a:xfrm>
            <a:off x="8432899" y="1826865"/>
            <a:ext cx="3263950" cy="457200"/>
          </a:xfrm>
          <a:prstGeom prst="rect">
            <a:avLst/>
          </a:prstGeom>
          <a:noFill/>
          <a:ln/>
        </p:spPr>
        <p:txBody>
          <a:bodyPr vert="horz" wrap="square" lIns="0" tIns="0" rIns="0" bIns="0" rtlCol="0" anchor="ctr"/>
          <a:lstStyle/>
          <a:p>
            <a:pPr marL="0" indent="0" algn="l">
              <a:lnSpc>
                <a:spcPts val="1800"/>
              </a:lnSpc>
              <a:buNone/>
            </a:pPr>
            <a:r>
              <a:rPr lang="en-US" sz="1200" dirty="0">
                <a:solidFill>
                  <a:srgbClr val="4B5563"/>
                </a:solidFill>
                <a:latin typeface="Open Sans" pitchFamily="34" charset="0"/>
                <a:ea typeface="Open Sans" pitchFamily="34" charset="-122"/>
                <a:cs typeface="Open Sans" pitchFamily="34" charset="-120"/>
              </a:rPr>
              <a:t>Failure of conservative management for &gt;12 months.</a:t>
            </a:r>
            <a:endParaRPr lang="en-US" sz="1200" dirty="0"/>
          </a:p>
        </p:txBody>
      </p:sp>
      <p:sp>
        <p:nvSpPr>
          <p:cNvPr id="41" name="SK-13-text-40"/>
          <p:cNvSpPr/>
          <p:nvPr/>
        </p:nvSpPr>
        <p:spPr>
          <a:xfrm>
            <a:off x="8432899" y="2379315"/>
            <a:ext cx="3263950" cy="457200"/>
          </a:xfrm>
          <a:prstGeom prst="rect">
            <a:avLst/>
          </a:prstGeom>
          <a:noFill/>
          <a:ln/>
        </p:spPr>
        <p:txBody>
          <a:bodyPr vert="horz" wrap="square" lIns="0" tIns="0" rIns="0" bIns="0" rtlCol="0" anchor="ctr"/>
          <a:lstStyle/>
          <a:p>
            <a:pPr marL="0" indent="0" algn="l">
              <a:lnSpc>
                <a:spcPts val="1800"/>
              </a:lnSpc>
              <a:buNone/>
            </a:pPr>
            <a:r>
              <a:rPr lang="en-US" sz="1200" b="1" dirty="0">
                <a:solidFill>
                  <a:srgbClr val="4B5563"/>
                </a:solidFill>
                <a:latin typeface="Open Sans" pitchFamily="34" charset="0"/>
                <a:ea typeface="Open Sans" pitchFamily="34" charset="-122"/>
                <a:cs typeface="Open Sans" pitchFamily="34" charset="-120"/>
              </a:rPr>
              <a:t>Procedure:</a:t>
            </a:r>
            <a:r>
              <a:rPr lang="en-US" sz="1200" dirty="0">
                <a:solidFill>
                  <a:srgbClr val="4B5563"/>
                </a:solidFill>
                <a:latin typeface="Open Sans" pitchFamily="34" charset="0"/>
                <a:ea typeface="Open Sans" pitchFamily="34" charset="-122"/>
                <a:cs typeface="Open Sans" pitchFamily="34" charset="-120"/>
              </a:rPr>
              <a:t> Open or arthroscopic release of ECRB origin.</a:t>
            </a:r>
            <a:endParaRPr lang="en-US" sz="1200" dirty="0"/>
          </a:p>
        </p:txBody>
      </p:sp>
      <p:sp>
        <p:nvSpPr>
          <p:cNvPr id="42" name="SK-13-text-41"/>
          <p:cNvSpPr/>
          <p:nvPr/>
        </p:nvSpPr>
        <p:spPr>
          <a:xfrm>
            <a:off x="8432899" y="2931765"/>
            <a:ext cx="3263950" cy="457200"/>
          </a:xfrm>
          <a:prstGeom prst="rect">
            <a:avLst/>
          </a:prstGeom>
          <a:noFill/>
          <a:ln/>
        </p:spPr>
        <p:txBody>
          <a:bodyPr vert="horz" wrap="square" lIns="0" tIns="0" rIns="0" bIns="0" rtlCol="0" anchor="ctr"/>
          <a:lstStyle/>
          <a:p>
            <a:pPr marL="0" indent="0" algn="l">
              <a:lnSpc>
                <a:spcPts val="1800"/>
              </a:lnSpc>
              <a:buNone/>
            </a:pPr>
            <a:r>
              <a:rPr lang="en-US" sz="1200" dirty="0">
                <a:solidFill>
                  <a:srgbClr val="4B5563"/>
                </a:solidFill>
                <a:latin typeface="Open Sans" pitchFamily="34" charset="0"/>
                <a:ea typeface="Open Sans" pitchFamily="34" charset="-122"/>
                <a:cs typeface="Open Sans" pitchFamily="34" charset="-120"/>
              </a:rPr>
              <a:t>Variable success rates; requires intensive post-op rehab.</a:t>
            </a:r>
            <a:endParaRPr lang="en-US" sz="1200" dirty="0"/>
          </a:p>
        </p:txBody>
      </p:sp>
      <p:sp>
        <p:nvSpPr>
          <p:cNvPr id="43" name="SK-13-text-42"/>
          <p:cNvSpPr/>
          <p:nvPr/>
        </p:nvSpPr>
        <p:spPr>
          <a:xfrm>
            <a:off x="8432899" y="3484215"/>
            <a:ext cx="3263950" cy="457200"/>
          </a:xfrm>
          <a:prstGeom prst="rect">
            <a:avLst/>
          </a:prstGeom>
          <a:noFill/>
          <a:ln/>
        </p:spPr>
        <p:txBody>
          <a:bodyPr vert="horz" wrap="square" lIns="0" tIns="0" rIns="0" bIns="0" rtlCol="0" anchor="ctr"/>
          <a:lstStyle/>
          <a:p>
            <a:pPr marL="0" indent="0" algn="l">
              <a:lnSpc>
                <a:spcPts val="1800"/>
              </a:lnSpc>
              <a:buNone/>
            </a:pPr>
            <a:r>
              <a:rPr lang="en-US" sz="1200" dirty="0">
                <a:solidFill>
                  <a:srgbClr val="4B5563"/>
                </a:solidFill>
                <a:latin typeface="Open Sans" pitchFamily="34" charset="0"/>
                <a:ea typeface="Open Sans" pitchFamily="34" charset="-122"/>
                <a:cs typeface="Open Sans" pitchFamily="34" charset="-120"/>
              </a:rPr>
              <a:t>Refer to Orthopaedics if diagnosis is in doubt or symptoms are intractable.</a:t>
            </a:r>
            <a:endParaRPr lang="en-US" sz="1200" dirty="0"/>
          </a:p>
        </p:txBody>
      </p:sp>
      <p:sp>
        <p:nvSpPr>
          <p:cNvPr id="44" name="SK-13-text-43"/>
          <p:cNvSpPr/>
          <p:nvPr/>
        </p:nvSpPr>
        <p:spPr>
          <a:xfrm>
            <a:off x="8580537" y="5179814"/>
            <a:ext cx="3225850" cy="200025"/>
          </a:xfrm>
          <a:prstGeom prst="rect">
            <a:avLst/>
          </a:prstGeom>
          <a:noFill/>
          <a:ln/>
        </p:spPr>
        <p:txBody>
          <a:bodyPr vert="horz" wrap="square" lIns="0" tIns="0" rIns="0" bIns="0" rtlCol="0" anchor="ctr"/>
          <a:lstStyle/>
          <a:p>
            <a:pPr marL="0" indent="0">
              <a:lnSpc>
                <a:spcPts val="1575"/>
              </a:lnSpc>
              <a:buNone/>
            </a:pPr>
            <a:r>
              <a:rPr lang="en-US" sz="1050" b="1" dirty="0">
                <a:solidFill>
                  <a:srgbClr val="FFBF00"/>
                </a:solidFill>
                <a:latin typeface="Open Sans" pitchFamily="34" charset="0"/>
                <a:ea typeface="Open Sans" pitchFamily="34" charset="-122"/>
                <a:cs typeface="Open Sans" pitchFamily="34" charset="-120"/>
              </a:rPr>
              <a:t>COMMON PITFALL</a:t>
            </a:r>
            <a:endParaRPr lang="en-US" sz="1050" dirty="0"/>
          </a:p>
        </p:txBody>
      </p:sp>
      <p:sp>
        <p:nvSpPr>
          <p:cNvPr id="45" name="SK-13-text-44"/>
          <p:cNvSpPr/>
          <p:nvPr/>
        </p:nvSpPr>
        <p:spPr>
          <a:xfrm>
            <a:off x="8356699" y="5417939"/>
            <a:ext cx="3225850" cy="373261"/>
          </a:xfrm>
          <a:prstGeom prst="rect">
            <a:avLst/>
          </a:prstGeom>
          <a:noFill/>
          <a:ln/>
        </p:spPr>
        <p:txBody>
          <a:bodyPr vert="horz" wrap="square" lIns="0" tIns="0" rIns="0" bIns="0" rtlCol="0" anchor="ctr"/>
          <a:lstStyle/>
          <a:p>
            <a:pPr marL="0" indent="0">
              <a:lnSpc>
                <a:spcPts val="1470"/>
              </a:lnSpc>
              <a:buNone/>
            </a:pPr>
            <a:r>
              <a:rPr lang="en-US" sz="1050" b="1" dirty="0">
                <a:solidFill>
                  <a:srgbClr val="FFBF00"/>
                </a:solidFill>
                <a:latin typeface="Open Sans" pitchFamily="34" charset="0"/>
                <a:ea typeface="Open Sans" pitchFamily="34" charset="-122"/>
                <a:cs typeface="Open Sans" pitchFamily="34" charset="-120"/>
              </a:rPr>
              <a:t>Missing Radial Tunnel Syndrome—if pain is 3-4cm distal to epicondyle, steroid injections will fail.</a:t>
            </a:r>
            <a:endParaRPr lang="en-US" sz="1050" dirty="0"/>
          </a:p>
        </p:txBody>
      </p:sp>
      <p:sp>
        <p:nvSpPr>
          <p:cNvPr id="46" name="SK-13-text-45"/>
          <p:cNvSpPr/>
          <p:nvPr/>
        </p:nvSpPr>
        <p:spPr>
          <a:xfrm>
            <a:off x="381000" y="6305550"/>
            <a:ext cx="6111240" cy="171450"/>
          </a:xfrm>
          <a:prstGeom prst="rect">
            <a:avLst/>
          </a:prstGeom>
          <a:noFill/>
          <a:ln/>
        </p:spPr>
        <p:txBody>
          <a:bodyPr vert="horz" wrap="square" lIns="0" tIns="0" rIns="0" bIns="0" rtlCol="0" anchor="ctr"/>
          <a:lstStyle/>
          <a:p>
            <a:pPr marL="0" indent="0">
              <a:lnSpc>
                <a:spcPts val="1350"/>
              </a:lnSpc>
              <a:buNone/>
            </a:pPr>
            <a:r>
              <a:rPr lang="en-US" sz="900" dirty="0">
                <a:solidFill>
                  <a:srgbClr val="6B7280"/>
                </a:solidFill>
                <a:latin typeface="Open Sans" pitchFamily="34" charset="0"/>
                <a:ea typeface="Open Sans" pitchFamily="34" charset="-122"/>
                <a:cs typeface="Open Sans" pitchFamily="34" charset="-120"/>
              </a:rPr>
              <a:t>June 2026 | NICE 2024/2025 Standards</a:t>
            </a:r>
            <a:endParaRPr lang="en-US" sz="900" dirty="0"/>
          </a:p>
        </p:txBody>
      </p:sp>
      <p:sp>
        <p:nvSpPr>
          <p:cNvPr id="47" name="SK-13-text-46"/>
          <p:cNvSpPr/>
          <p:nvPr/>
        </p:nvSpPr>
        <p:spPr>
          <a:xfrm>
            <a:off x="10601325" y="6305550"/>
            <a:ext cx="1590675" cy="171450"/>
          </a:xfrm>
          <a:prstGeom prst="rect">
            <a:avLst/>
          </a:prstGeom>
          <a:noFill/>
          <a:ln/>
        </p:spPr>
        <p:txBody>
          <a:bodyPr vert="horz" wrap="square" lIns="0" tIns="0" rIns="0" bIns="0" rtlCol="0" anchor="ctr"/>
          <a:lstStyle/>
          <a:p>
            <a:pPr marL="0" indent="0">
              <a:lnSpc>
                <a:spcPts val="1350"/>
              </a:lnSpc>
              <a:buNone/>
            </a:pPr>
            <a:r>
              <a:rPr lang="en-US" sz="900" b="1" dirty="0">
                <a:solidFill>
                  <a:srgbClr val="F58220"/>
                </a:solidFill>
                <a:latin typeface="Open Sans" pitchFamily="34" charset="0"/>
                <a:ea typeface="Open Sans" pitchFamily="34" charset="-122"/>
                <a:cs typeface="Open Sans" pitchFamily="34" charset="-120"/>
              </a:rPr>
              <a:t>www.bradfordvts.co.uk</a:t>
            </a:r>
            <a:endParaRPr lang="en-US" sz="9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4">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14-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14-img-2" descr="preencoded.png"/>
          <p:cNvPicPr>
            <a:picLocks noChangeAspect="1"/>
          </p:cNvPicPr>
          <p:nvPr/>
        </p:nvPicPr>
        <p:blipFill>
          <a:blip r:embed="rId4"/>
          <a:stretch>
            <a:fillRect/>
          </a:stretch>
        </p:blipFill>
        <p:spPr>
          <a:xfrm>
            <a:off x="0" y="0"/>
            <a:ext cx="12192000" cy="6858000"/>
          </a:xfrm>
          <a:prstGeom prst="rect">
            <a:avLst/>
          </a:prstGeom>
        </p:spPr>
      </p:pic>
      <p:pic>
        <p:nvPicPr>
          <p:cNvPr id="4" name="SK-14-img-3" descr="preencoded.png"/>
          <p:cNvPicPr>
            <a:picLocks noChangeAspect="1"/>
          </p:cNvPicPr>
          <p:nvPr/>
        </p:nvPicPr>
        <p:blipFill>
          <a:blip r:embed="rId5"/>
          <a:stretch>
            <a:fillRect/>
          </a:stretch>
        </p:blipFill>
        <p:spPr>
          <a:xfrm>
            <a:off x="381000" y="381000"/>
            <a:ext cx="11430000" cy="626715"/>
          </a:xfrm>
          <a:prstGeom prst="rect">
            <a:avLst/>
          </a:prstGeom>
        </p:spPr>
      </p:pic>
      <p:pic>
        <p:nvPicPr>
          <p:cNvPr id="5" name="SK-14-img-4" descr="preencoded.png"/>
          <p:cNvPicPr>
            <a:picLocks noChangeAspect="1"/>
          </p:cNvPicPr>
          <p:nvPr/>
        </p:nvPicPr>
        <p:blipFill>
          <a:blip r:embed="rId6"/>
          <a:stretch>
            <a:fillRect/>
          </a:stretch>
        </p:blipFill>
        <p:spPr>
          <a:xfrm>
            <a:off x="381000" y="1236315"/>
            <a:ext cx="5600700" cy="4191000"/>
          </a:xfrm>
          <a:prstGeom prst="rect">
            <a:avLst/>
          </a:prstGeom>
        </p:spPr>
      </p:pic>
      <p:pic>
        <p:nvPicPr>
          <p:cNvPr id="6" name="SK-14-img-5" descr="preencoded.png"/>
          <p:cNvPicPr>
            <a:picLocks noChangeAspect="1"/>
          </p:cNvPicPr>
          <p:nvPr/>
        </p:nvPicPr>
        <p:blipFill>
          <a:blip r:embed="rId7"/>
          <a:stretch>
            <a:fillRect/>
          </a:stretch>
        </p:blipFill>
        <p:spPr>
          <a:xfrm>
            <a:off x="495300" y="1350615"/>
            <a:ext cx="5372100" cy="352425"/>
          </a:xfrm>
          <a:prstGeom prst="rect">
            <a:avLst/>
          </a:prstGeom>
        </p:spPr>
      </p:pic>
      <p:pic>
        <p:nvPicPr>
          <p:cNvPr id="7" name="SK-14-img-6" descr="preencoded.png"/>
          <p:cNvPicPr>
            <a:picLocks noChangeAspect="1"/>
          </p:cNvPicPr>
          <p:nvPr/>
        </p:nvPicPr>
        <p:blipFill>
          <a:blip r:embed="rId8"/>
          <a:stretch>
            <a:fillRect/>
          </a:stretch>
        </p:blipFill>
        <p:spPr>
          <a:xfrm>
            <a:off x="495300" y="1431578"/>
            <a:ext cx="190500" cy="152400"/>
          </a:xfrm>
          <a:prstGeom prst="rect">
            <a:avLst/>
          </a:prstGeom>
        </p:spPr>
      </p:pic>
      <p:pic>
        <p:nvPicPr>
          <p:cNvPr id="8" name="SK-14-img-7" descr="preencoded.png"/>
          <p:cNvPicPr>
            <a:picLocks noChangeAspect="1"/>
          </p:cNvPicPr>
          <p:nvPr/>
        </p:nvPicPr>
        <p:blipFill>
          <a:blip r:embed="rId9"/>
          <a:stretch>
            <a:fillRect/>
          </a:stretch>
        </p:blipFill>
        <p:spPr>
          <a:xfrm>
            <a:off x="381000" y="5579715"/>
            <a:ext cx="5600700" cy="676275"/>
          </a:xfrm>
          <a:prstGeom prst="rect">
            <a:avLst/>
          </a:prstGeom>
        </p:spPr>
      </p:pic>
      <p:pic>
        <p:nvPicPr>
          <p:cNvPr id="9" name="SK-14-img-8" descr="preencoded.png"/>
          <p:cNvPicPr>
            <a:picLocks noChangeAspect="1"/>
          </p:cNvPicPr>
          <p:nvPr/>
        </p:nvPicPr>
        <p:blipFill>
          <a:blip r:embed="rId10"/>
          <a:stretch>
            <a:fillRect/>
          </a:stretch>
        </p:blipFill>
        <p:spPr>
          <a:xfrm>
            <a:off x="495300" y="5828109"/>
            <a:ext cx="285750" cy="228600"/>
          </a:xfrm>
          <a:prstGeom prst="rect">
            <a:avLst/>
          </a:prstGeom>
        </p:spPr>
      </p:pic>
      <p:pic>
        <p:nvPicPr>
          <p:cNvPr id="10" name="SK-14-img-9" descr="preencoded.png"/>
          <p:cNvPicPr>
            <a:picLocks noChangeAspect="1"/>
          </p:cNvPicPr>
          <p:nvPr/>
        </p:nvPicPr>
        <p:blipFill>
          <a:blip r:embed="rId11"/>
          <a:stretch>
            <a:fillRect/>
          </a:stretch>
        </p:blipFill>
        <p:spPr>
          <a:xfrm>
            <a:off x="6210300" y="1236315"/>
            <a:ext cx="5600700" cy="2905125"/>
          </a:xfrm>
          <a:prstGeom prst="rect">
            <a:avLst/>
          </a:prstGeom>
        </p:spPr>
      </p:pic>
      <p:pic>
        <p:nvPicPr>
          <p:cNvPr id="11" name="SK-14-img-10" descr="preencoded.png"/>
          <p:cNvPicPr>
            <a:picLocks noChangeAspect="1"/>
          </p:cNvPicPr>
          <p:nvPr/>
        </p:nvPicPr>
        <p:blipFill>
          <a:blip r:embed="rId7"/>
          <a:stretch>
            <a:fillRect/>
          </a:stretch>
        </p:blipFill>
        <p:spPr>
          <a:xfrm>
            <a:off x="6324600" y="1350615"/>
            <a:ext cx="5372100" cy="352425"/>
          </a:xfrm>
          <a:prstGeom prst="rect">
            <a:avLst/>
          </a:prstGeom>
        </p:spPr>
      </p:pic>
      <p:pic>
        <p:nvPicPr>
          <p:cNvPr id="12" name="SK-14-img-11" descr="preencoded.png"/>
          <p:cNvPicPr>
            <a:picLocks noChangeAspect="1"/>
          </p:cNvPicPr>
          <p:nvPr/>
        </p:nvPicPr>
        <p:blipFill>
          <a:blip r:embed="rId12"/>
          <a:stretch>
            <a:fillRect/>
          </a:stretch>
        </p:blipFill>
        <p:spPr>
          <a:xfrm>
            <a:off x="6324600" y="1431578"/>
            <a:ext cx="190500" cy="152400"/>
          </a:xfrm>
          <a:prstGeom prst="rect">
            <a:avLst/>
          </a:prstGeom>
        </p:spPr>
      </p:pic>
      <p:pic>
        <p:nvPicPr>
          <p:cNvPr id="13" name="SK-14-img-12" descr="preencoded.png"/>
          <p:cNvPicPr>
            <a:picLocks noChangeAspect="1"/>
          </p:cNvPicPr>
          <p:nvPr/>
        </p:nvPicPr>
        <p:blipFill>
          <a:blip r:embed="rId13"/>
          <a:stretch>
            <a:fillRect/>
          </a:stretch>
        </p:blipFill>
        <p:spPr>
          <a:xfrm>
            <a:off x="6210300" y="4293840"/>
            <a:ext cx="5600700" cy="904875"/>
          </a:xfrm>
          <a:prstGeom prst="rect">
            <a:avLst/>
          </a:prstGeom>
        </p:spPr>
      </p:pic>
      <p:pic>
        <p:nvPicPr>
          <p:cNvPr id="14" name="SK-14-img-13" descr="preencoded.png"/>
          <p:cNvPicPr>
            <a:picLocks noChangeAspect="1"/>
          </p:cNvPicPr>
          <p:nvPr/>
        </p:nvPicPr>
        <p:blipFill>
          <a:blip r:embed="rId14"/>
          <a:stretch>
            <a:fillRect/>
          </a:stretch>
        </p:blipFill>
        <p:spPr>
          <a:xfrm>
            <a:off x="6324600" y="4687639"/>
            <a:ext cx="208062" cy="166390"/>
          </a:xfrm>
          <a:prstGeom prst="rect">
            <a:avLst/>
          </a:prstGeom>
        </p:spPr>
      </p:pic>
      <p:pic>
        <p:nvPicPr>
          <p:cNvPr id="15" name="SK-14-img-14" descr="preencoded.png"/>
          <p:cNvPicPr>
            <a:picLocks noChangeAspect="1"/>
          </p:cNvPicPr>
          <p:nvPr/>
        </p:nvPicPr>
        <p:blipFill>
          <a:blip r:embed="rId15"/>
          <a:stretch>
            <a:fillRect/>
          </a:stretch>
        </p:blipFill>
        <p:spPr>
          <a:xfrm>
            <a:off x="6210300" y="5351115"/>
            <a:ext cx="5600700" cy="904875"/>
          </a:xfrm>
          <a:prstGeom prst="rect">
            <a:avLst/>
          </a:prstGeom>
        </p:spPr>
      </p:pic>
      <p:pic>
        <p:nvPicPr>
          <p:cNvPr id="16" name="SK-14-img-15" descr="preencoded.png"/>
          <p:cNvPicPr>
            <a:picLocks noChangeAspect="1"/>
          </p:cNvPicPr>
          <p:nvPr/>
        </p:nvPicPr>
        <p:blipFill>
          <a:blip r:embed="rId16"/>
          <a:stretch>
            <a:fillRect/>
          </a:stretch>
        </p:blipFill>
        <p:spPr>
          <a:xfrm>
            <a:off x="6324600" y="5751761"/>
            <a:ext cx="190798" cy="152549"/>
          </a:xfrm>
          <a:prstGeom prst="rect">
            <a:avLst/>
          </a:prstGeom>
        </p:spPr>
      </p:pic>
      <p:pic>
        <p:nvPicPr>
          <p:cNvPr id="17" name="SK-14-img-16" descr="preencoded.png"/>
          <p:cNvPicPr>
            <a:picLocks noChangeAspect="1"/>
          </p:cNvPicPr>
          <p:nvPr/>
        </p:nvPicPr>
        <p:blipFill>
          <a:blip r:embed="rId17"/>
          <a:stretch>
            <a:fillRect/>
          </a:stretch>
        </p:blipFill>
        <p:spPr>
          <a:xfrm>
            <a:off x="381000" y="6446490"/>
            <a:ext cx="11430000" cy="266700"/>
          </a:xfrm>
          <a:prstGeom prst="rect">
            <a:avLst/>
          </a:prstGeom>
        </p:spPr>
      </p:pic>
      <p:sp>
        <p:nvSpPr>
          <p:cNvPr id="18" name="SK-14-text-17"/>
          <p:cNvSpPr/>
          <p:nvPr/>
        </p:nvSpPr>
        <p:spPr>
          <a:xfrm>
            <a:off x="533400" y="381000"/>
            <a:ext cx="11658600" cy="388590"/>
          </a:xfrm>
          <a:prstGeom prst="rect">
            <a:avLst/>
          </a:prstGeom>
          <a:noFill/>
          <a:ln/>
        </p:spPr>
        <p:txBody>
          <a:bodyPr vert="horz" wrap="square" lIns="0" tIns="0" rIns="0" bIns="0" rtlCol="0" anchor="ctr"/>
          <a:lstStyle/>
          <a:p>
            <a:pPr marL="0" indent="0">
              <a:lnSpc>
                <a:spcPts val="3060"/>
              </a:lnSpc>
              <a:buNone/>
            </a:pPr>
            <a:r>
              <a:rPr lang="en-US" sz="2550" b="1" kern="0" spc="-30" dirty="0">
                <a:solidFill>
                  <a:srgbClr val="1A1A1A"/>
                </a:solidFill>
                <a:latin typeface="Arimo" pitchFamily="34" charset="0"/>
                <a:ea typeface="Arimo" pitchFamily="34" charset="-122"/>
                <a:cs typeface="Arimo" pitchFamily="34" charset="-120"/>
              </a:rPr>
              <a:t>GOLFER'S ELBOW: MEDIAL EPICONDYLITIS</a:t>
            </a:r>
            <a:endParaRPr lang="en-US" sz="2550" dirty="0"/>
          </a:p>
        </p:txBody>
      </p:sp>
      <p:sp>
        <p:nvSpPr>
          <p:cNvPr id="19" name="SK-14-text-18"/>
          <p:cNvSpPr/>
          <p:nvPr/>
        </p:nvSpPr>
        <p:spPr>
          <a:xfrm>
            <a:off x="533400" y="807690"/>
            <a:ext cx="11353800" cy="200025"/>
          </a:xfrm>
          <a:prstGeom prst="rect">
            <a:avLst/>
          </a:prstGeom>
          <a:noFill/>
          <a:ln/>
        </p:spPr>
        <p:txBody>
          <a:bodyPr vert="horz" wrap="square" lIns="0" tIns="0" rIns="0" bIns="0" rtlCol="0" anchor="ctr"/>
          <a:lstStyle/>
          <a:p>
            <a:pPr marL="0" indent="0">
              <a:lnSpc>
                <a:spcPts val="1575"/>
              </a:lnSpc>
              <a:buNone/>
            </a:pPr>
            <a:r>
              <a:rPr lang="en-US" sz="1050" b="1" kern="0" spc="60" dirty="0">
                <a:solidFill>
                  <a:srgbClr val="2C3E50"/>
                </a:solidFill>
                <a:latin typeface="Open Sans" pitchFamily="34" charset="0"/>
                <a:ea typeface="Open Sans" pitchFamily="34" charset="-122"/>
                <a:cs typeface="Open Sans" pitchFamily="34" charset="-120"/>
              </a:rPr>
              <a:t>CLINICAL GUIDANCE &amp; EXAM FOCUS</a:t>
            </a:r>
            <a:endParaRPr lang="en-US" sz="1050" dirty="0"/>
          </a:p>
        </p:txBody>
      </p:sp>
      <p:sp>
        <p:nvSpPr>
          <p:cNvPr id="20" name="SK-14-text-19"/>
          <p:cNvSpPr/>
          <p:nvPr/>
        </p:nvSpPr>
        <p:spPr>
          <a:xfrm>
            <a:off x="781050" y="1350615"/>
            <a:ext cx="5385435" cy="314325"/>
          </a:xfrm>
          <a:prstGeom prst="rect">
            <a:avLst/>
          </a:prstGeom>
          <a:noFill/>
          <a:ln/>
        </p:spPr>
        <p:txBody>
          <a:bodyPr vert="horz" wrap="square" lIns="0" tIns="0" rIns="0" bIns="0" rtlCol="0" anchor="ctr"/>
          <a:lstStyle/>
          <a:p>
            <a:pPr marL="0" indent="0">
              <a:lnSpc>
                <a:spcPts val="2475"/>
              </a:lnSpc>
              <a:buNone/>
            </a:pPr>
            <a:r>
              <a:rPr lang="en-US" sz="1650" b="1" dirty="0">
                <a:solidFill>
                  <a:srgbClr val="2C3E50"/>
                </a:solidFill>
                <a:latin typeface="Open Sans" pitchFamily="34" charset="0"/>
                <a:ea typeface="Open Sans" pitchFamily="34" charset="-122"/>
                <a:cs typeface="Open Sans" pitchFamily="34" charset="-120"/>
              </a:rPr>
              <a:t>Clinical Presentation</a:t>
            </a:r>
            <a:endParaRPr lang="en-US" sz="1650" dirty="0"/>
          </a:p>
        </p:txBody>
      </p:sp>
      <p:sp>
        <p:nvSpPr>
          <p:cNvPr id="21" name="SK-14-text-20"/>
          <p:cNvSpPr/>
          <p:nvPr/>
        </p:nvSpPr>
        <p:spPr>
          <a:xfrm>
            <a:off x="628650" y="1779240"/>
            <a:ext cx="5372100" cy="485775"/>
          </a:xfrm>
          <a:prstGeom prst="rect">
            <a:avLst/>
          </a:prstGeom>
          <a:noFill/>
          <a:ln/>
        </p:spPr>
        <p:txBody>
          <a:bodyPr vert="horz" wrap="square" lIns="0" tIns="0" rIns="0" bIns="0" rtlCol="0" anchor="ctr"/>
          <a:lstStyle/>
          <a:p>
            <a:pPr marL="0" indent="0" algn="l">
              <a:lnSpc>
                <a:spcPts val="1913"/>
              </a:lnSpc>
              <a:buNone/>
            </a:pPr>
            <a:r>
              <a:rPr lang="en-US" sz="1275" b="1" dirty="0">
                <a:solidFill>
                  <a:srgbClr val="4B5563"/>
                </a:solidFill>
                <a:latin typeface="Open Sans" pitchFamily="34" charset="0"/>
                <a:ea typeface="Open Sans" pitchFamily="34" charset="-122"/>
                <a:cs typeface="Open Sans" pitchFamily="34" charset="-120"/>
              </a:rPr>
              <a:t>Pathology:</a:t>
            </a:r>
            <a:r>
              <a:rPr lang="en-US" sz="1275" dirty="0">
                <a:solidFill>
                  <a:srgbClr val="4B5563"/>
                </a:solidFill>
                <a:latin typeface="Open Sans" pitchFamily="34" charset="0"/>
                <a:ea typeface="Open Sans" pitchFamily="34" charset="-122"/>
                <a:cs typeface="Open Sans" pitchFamily="34" charset="-120"/>
              </a:rPr>
              <a:t>Overuse of the common flexor origin (Pronator Teres, Flexor Carpi Radialis).</a:t>
            </a:r>
            <a:endParaRPr lang="en-US" sz="1275" dirty="0"/>
          </a:p>
        </p:txBody>
      </p:sp>
      <p:sp>
        <p:nvSpPr>
          <p:cNvPr id="22" name="SK-14-text-21"/>
          <p:cNvSpPr/>
          <p:nvPr/>
        </p:nvSpPr>
        <p:spPr>
          <a:xfrm>
            <a:off x="628650" y="2341215"/>
            <a:ext cx="10946130" cy="242888"/>
          </a:xfrm>
          <a:prstGeom prst="rect">
            <a:avLst/>
          </a:prstGeom>
          <a:noFill/>
          <a:ln/>
        </p:spPr>
        <p:txBody>
          <a:bodyPr vert="horz" wrap="square" lIns="0" tIns="0" rIns="0" bIns="0" rtlCol="0" anchor="ctr"/>
          <a:lstStyle/>
          <a:p>
            <a:pPr marL="0" indent="0" algn="l">
              <a:lnSpc>
                <a:spcPts val="1913"/>
              </a:lnSpc>
              <a:buNone/>
            </a:pPr>
            <a:r>
              <a:rPr lang="en-US" sz="1275" b="1" dirty="0">
                <a:solidFill>
                  <a:srgbClr val="4B5563"/>
                </a:solidFill>
                <a:latin typeface="Open Sans" pitchFamily="34" charset="0"/>
                <a:ea typeface="Open Sans" pitchFamily="34" charset="-122"/>
                <a:cs typeface="Open Sans" pitchFamily="34" charset="-120"/>
              </a:rPr>
              <a:t>Prevalence:</a:t>
            </a:r>
            <a:r>
              <a:rPr lang="en-US" sz="1275" dirty="0">
                <a:solidFill>
                  <a:srgbClr val="4B5563"/>
                </a:solidFill>
                <a:latin typeface="Open Sans" pitchFamily="34" charset="0"/>
                <a:ea typeface="Open Sans" pitchFamily="34" charset="-122"/>
                <a:cs typeface="Open Sans" pitchFamily="34" charset="-120"/>
              </a:rPr>
              <a:t>Less common than tennis elbow (~1:4 ratio).</a:t>
            </a:r>
            <a:endParaRPr lang="en-US" sz="1275" dirty="0"/>
          </a:p>
        </p:txBody>
      </p:sp>
      <p:sp>
        <p:nvSpPr>
          <p:cNvPr id="23" name="SK-14-text-22"/>
          <p:cNvSpPr/>
          <p:nvPr/>
        </p:nvSpPr>
        <p:spPr>
          <a:xfrm>
            <a:off x="628650" y="2660303"/>
            <a:ext cx="5372100" cy="485775"/>
          </a:xfrm>
          <a:prstGeom prst="rect">
            <a:avLst/>
          </a:prstGeom>
          <a:noFill/>
          <a:ln/>
        </p:spPr>
        <p:txBody>
          <a:bodyPr vert="horz" wrap="square" lIns="0" tIns="0" rIns="0" bIns="0" rtlCol="0" anchor="ctr"/>
          <a:lstStyle/>
          <a:p>
            <a:pPr marL="0" indent="0" algn="l">
              <a:lnSpc>
                <a:spcPts val="1913"/>
              </a:lnSpc>
              <a:buNone/>
            </a:pPr>
            <a:r>
              <a:rPr lang="en-US" sz="1275" b="1" dirty="0">
                <a:solidFill>
                  <a:srgbClr val="4B5563"/>
                </a:solidFill>
                <a:latin typeface="Open Sans" pitchFamily="34" charset="0"/>
                <a:ea typeface="Open Sans" pitchFamily="34" charset="-122"/>
                <a:cs typeface="Open Sans" pitchFamily="34" charset="-120"/>
              </a:rPr>
              <a:t>Symptoms:</a:t>
            </a:r>
            <a:r>
              <a:rPr lang="en-US" sz="1275" dirty="0">
                <a:solidFill>
                  <a:srgbClr val="4B5563"/>
                </a:solidFill>
                <a:latin typeface="Open Sans" pitchFamily="34" charset="0"/>
                <a:ea typeface="Open Sans" pitchFamily="34" charset="-122"/>
                <a:cs typeface="Open Sans" pitchFamily="34" charset="-120"/>
              </a:rPr>
              <a:t>Medial elbow pain localized to epicondyle, often radiating down medial forearm.</a:t>
            </a:r>
            <a:endParaRPr lang="en-US" sz="1275" dirty="0"/>
          </a:p>
        </p:txBody>
      </p:sp>
      <p:sp>
        <p:nvSpPr>
          <p:cNvPr id="24" name="SK-14-text-23"/>
          <p:cNvSpPr/>
          <p:nvPr/>
        </p:nvSpPr>
        <p:spPr>
          <a:xfrm>
            <a:off x="628650" y="3222278"/>
            <a:ext cx="5372100" cy="485775"/>
          </a:xfrm>
          <a:prstGeom prst="rect">
            <a:avLst/>
          </a:prstGeom>
          <a:noFill/>
          <a:ln/>
        </p:spPr>
        <p:txBody>
          <a:bodyPr vert="horz" wrap="square" lIns="0" tIns="0" rIns="0" bIns="0" rtlCol="0" anchor="ctr"/>
          <a:lstStyle/>
          <a:p>
            <a:pPr marL="0" indent="0" algn="l">
              <a:lnSpc>
                <a:spcPts val="1913"/>
              </a:lnSpc>
              <a:buNone/>
            </a:pPr>
            <a:r>
              <a:rPr lang="en-US" sz="1275" b="1" dirty="0">
                <a:solidFill>
                  <a:srgbClr val="4B5563"/>
                </a:solidFill>
                <a:latin typeface="Open Sans" pitchFamily="34" charset="0"/>
                <a:ea typeface="Open Sans" pitchFamily="34" charset="-122"/>
                <a:cs typeface="Open Sans" pitchFamily="34" charset="-120"/>
              </a:rPr>
              <a:t>Aggravators:</a:t>
            </a:r>
            <a:r>
              <a:rPr lang="en-US" sz="1275" dirty="0">
                <a:solidFill>
                  <a:srgbClr val="4B5563"/>
                </a:solidFill>
                <a:latin typeface="Open Sans" pitchFamily="34" charset="0"/>
                <a:ea typeface="Open Sans" pitchFamily="34" charset="-122"/>
                <a:cs typeface="Open Sans" pitchFamily="34" charset="-120"/>
              </a:rPr>
              <a:t>Worse with repetitive gripping, wrist flexion, or lifting with palms down.</a:t>
            </a:r>
            <a:endParaRPr lang="en-US" sz="1275" dirty="0"/>
          </a:p>
        </p:txBody>
      </p:sp>
      <p:sp>
        <p:nvSpPr>
          <p:cNvPr id="25" name="SK-14-text-24"/>
          <p:cNvSpPr/>
          <p:nvPr/>
        </p:nvSpPr>
        <p:spPr>
          <a:xfrm>
            <a:off x="895350" y="5694015"/>
            <a:ext cx="4400550" cy="200025"/>
          </a:xfrm>
          <a:prstGeom prst="rect">
            <a:avLst/>
          </a:prstGeom>
          <a:noFill/>
          <a:ln/>
        </p:spPr>
        <p:txBody>
          <a:bodyPr vert="horz" wrap="square" lIns="0" tIns="0" rIns="0" bIns="0" rtlCol="0" anchor="ctr"/>
          <a:lstStyle/>
          <a:p>
            <a:pPr marL="0" indent="0">
              <a:lnSpc>
                <a:spcPts val="1575"/>
              </a:lnSpc>
              <a:buNone/>
            </a:pPr>
            <a:r>
              <a:rPr lang="en-US" sz="1050" b="1" dirty="0">
                <a:solidFill>
                  <a:srgbClr val="7B1FA2"/>
                </a:solidFill>
                <a:latin typeface="Open Sans" pitchFamily="34" charset="0"/>
                <a:ea typeface="Open Sans" pitchFamily="34" charset="-122"/>
                <a:cs typeface="Open Sans" pitchFamily="34" charset="-120"/>
              </a:rPr>
              <a:t>AKT FOCUS</a:t>
            </a:r>
            <a:endParaRPr lang="en-US" sz="1050" dirty="0"/>
          </a:p>
        </p:txBody>
      </p:sp>
      <p:sp>
        <p:nvSpPr>
          <p:cNvPr id="26" name="SK-14-text-25"/>
          <p:cNvSpPr/>
          <p:nvPr/>
        </p:nvSpPr>
        <p:spPr>
          <a:xfrm>
            <a:off x="895350" y="5913090"/>
            <a:ext cx="10866120" cy="228600"/>
          </a:xfrm>
          <a:prstGeom prst="rect">
            <a:avLst/>
          </a:prstGeom>
          <a:noFill/>
          <a:ln/>
        </p:spPr>
        <p:txBody>
          <a:bodyPr vert="horz" wrap="square" lIns="0" tIns="0" rIns="0" bIns="0" rtlCol="0" anchor="ctr"/>
          <a:lstStyle/>
          <a:p>
            <a:pPr marL="0" indent="0">
              <a:lnSpc>
                <a:spcPts val="1800"/>
              </a:lnSpc>
              <a:buNone/>
            </a:pPr>
            <a:r>
              <a:rPr lang="en-US" sz="1200" b="1" dirty="0">
                <a:solidFill>
                  <a:srgbClr val="1A1A1A"/>
                </a:solidFill>
                <a:latin typeface="Open Sans" pitchFamily="34" charset="0"/>
                <a:ea typeface="Open Sans" pitchFamily="34" charset="-122"/>
                <a:cs typeface="Open Sans" pitchFamily="34" charset="-120"/>
              </a:rPr>
              <a:t>Mnemonic: FM = Flexors → Medial Epicondyle (like FM radio).</a:t>
            </a:r>
            <a:endParaRPr lang="en-US" sz="1200" dirty="0"/>
          </a:p>
        </p:txBody>
      </p:sp>
      <p:sp>
        <p:nvSpPr>
          <p:cNvPr id="27" name="SK-14-text-26"/>
          <p:cNvSpPr/>
          <p:nvPr/>
        </p:nvSpPr>
        <p:spPr>
          <a:xfrm>
            <a:off x="6610350" y="1350615"/>
            <a:ext cx="5581650" cy="314325"/>
          </a:xfrm>
          <a:prstGeom prst="rect">
            <a:avLst/>
          </a:prstGeom>
          <a:noFill/>
          <a:ln/>
        </p:spPr>
        <p:txBody>
          <a:bodyPr vert="horz" wrap="square" lIns="0" tIns="0" rIns="0" bIns="0" rtlCol="0" anchor="ctr"/>
          <a:lstStyle/>
          <a:p>
            <a:pPr marL="0" indent="0">
              <a:lnSpc>
                <a:spcPts val="2475"/>
              </a:lnSpc>
              <a:buNone/>
            </a:pPr>
            <a:r>
              <a:rPr lang="en-US" sz="1650" b="1" dirty="0">
                <a:solidFill>
                  <a:srgbClr val="2C3E50"/>
                </a:solidFill>
                <a:latin typeface="Open Sans" pitchFamily="34" charset="0"/>
                <a:ea typeface="Open Sans" pitchFamily="34" charset="-122"/>
                <a:cs typeface="Open Sans" pitchFamily="34" charset="-120"/>
              </a:rPr>
              <a:t>Diagnostic Examination</a:t>
            </a:r>
            <a:endParaRPr lang="en-US" sz="1650" dirty="0"/>
          </a:p>
        </p:txBody>
      </p:sp>
      <p:sp>
        <p:nvSpPr>
          <p:cNvPr id="28" name="SK-14-text-27"/>
          <p:cNvSpPr/>
          <p:nvPr/>
        </p:nvSpPr>
        <p:spPr>
          <a:xfrm>
            <a:off x="6457950" y="1779240"/>
            <a:ext cx="5372100" cy="485775"/>
          </a:xfrm>
          <a:prstGeom prst="rect">
            <a:avLst/>
          </a:prstGeom>
          <a:noFill/>
          <a:ln/>
        </p:spPr>
        <p:txBody>
          <a:bodyPr vert="horz" wrap="square" lIns="0" tIns="0" rIns="0" bIns="0" rtlCol="0" anchor="ctr"/>
          <a:lstStyle/>
          <a:p>
            <a:pPr marL="0" indent="0" algn="l">
              <a:lnSpc>
                <a:spcPts val="1913"/>
              </a:lnSpc>
              <a:buNone/>
            </a:pPr>
            <a:r>
              <a:rPr lang="en-US" sz="1275" b="1" dirty="0">
                <a:solidFill>
                  <a:srgbClr val="4B5563"/>
                </a:solidFill>
                <a:latin typeface="Open Sans" pitchFamily="34" charset="0"/>
                <a:ea typeface="Open Sans" pitchFamily="34" charset="-122"/>
                <a:cs typeface="Open Sans" pitchFamily="34" charset="-120"/>
              </a:rPr>
              <a:t>Palpation:</a:t>
            </a:r>
            <a:r>
              <a:rPr lang="en-US" sz="1275" dirty="0">
                <a:solidFill>
                  <a:srgbClr val="4B5563"/>
                </a:solidFill>
                <a:latin typeface="Open Sans" pitchFamily="34" charset="0"/>
                <a:ea typeface="Open Sans" pitchFamily="34" charset="-122"/>
                <a:cs typeface="Open Sans" pitchFamily="34" charset="-120"/>
              </a:rPr>
              <a:t>Localized tenderness specifically over the medial epicondyle.</a:t>
            </a:r>
            <a:endParaRPr lang="en-US" sz="1275" dirty="0"/>
          </a:p>
        </p:txBody>
      </p:sp>
      <p:sp>
        <p:nvSpPr>
          <p:cNvPr id="29" name="SK-14-text-28"/>
          <p:cNvSpPr/>
          <p:nvPr/>
        </p:nvSpPr>
        <p:spPr>
          <a:xfrm>
            <a:off x="6457950" y="2341215"/>
            <a:ext cx="5372100" cy="485775"/>
          </a:xfrm>
          <a:prstGeom prst="rect">
            <a:avLst/>
          </a:prstGeom>
          <a:noFill/>
          <a:ln/>
        </p:spPr>
        <p:txBody>
          <a:bodyPr vert="horz" wrap="square" lIns="0" tIns="0" rIns="0" bIns="0" rtlCol="0" anchor="ctr"/>
          <a:lstStyle/>
          <a:p>
            <a:pPr marL="0" indent="0" algn="l">
              <a:lnSpc>
                <a:spcPts val="1913"/>
              </a:lnSpc>
              <a:buNone/>
            </a:pPr>
            <a:r>
              <a:rPr lang="en-US" sz="1275" b="1" dirty="0">
                <a:solidFill>
                  <a:srgbClr val="4B5563"/>
                </a:solidFill>
                <a:latin typeface="Open Sans" pitchFamily="34" charset="0"/>
                <a:ea typeface="Open Sans" pitchFamily="34" charset="-122"/>
                <a:cs typeface="Open Sans" pitchFamily="34" charset="-120"/>
              </a:rPr>
              <a:t>Resisted Test:</a:t>
            </a:r>
            <a:r>
              <a:rPr lang="en-US" sz="1275" dirty="0">
                <a:solidFill>
                  <a:srgbClr val="4B5563"/>
                </a:solidFill>
                <a:latin typeface="Open Sans" pitchFamily="34" charset="0"/>
                <a:ea typeface="Open Sans" pitchFamily="34" charset="-122"/>
                <a:cs typeface="Open Sans" pitchFamily="34" charset="-120"/>
              </a:rPr>
              <a:t>Pain on resisted wrist flexion with forearm pronated (Gold Standard).</a:t>
            </a:r>
            <a:endParaRPr lang="en-US" sz="1275" dirty="0"/>
          </a:p>
        </p:txBody>
      </p:sp>
      <p:sp>
        <p:nvSpPr>
          <p:cNvPr id="30" name="SK-14-text-29"/>
          <p:cNvSpPr/>
          <p:nvPr/>
        </p:nvSpPr>
        <p:spPr>
          <a:xfrm>
            <a:off x="6457950" y="2903190"/>
            <a:ext cx="5372100" cy="485775"/>
          </a:xfrm>
          <a:prstGeom prst="rect">
            <a:avLst/>
          </a:prstGeom>
          <a:noFill/>
          <a:ln/>
        </p:spPr>
        <p:txBody>
          <a:bodyPr vert="horz" wrap="square" lIns="0" tIns="0" rIns="0" bIns="0" rtlCol="0" anchor="ctr"/>
          <a:lstStyle/>
          <a:p>
            <a:pPr marL="0" indent="0" algn="l">
              <a:lnSpc>
                <a:spcPts val="1913"/>
              </a:lnSpc>
              <a:buNone/>
            </a:pPr>
            <a:r>
              <a:rPr lang="en-US" sz="1275" b="1" dirty="0">
                <a:solidFill>
                  <a:srgbClr val="4B5563"/>
                </a:solidFill>
                <a:latin typeface="Open Sans" pitchFamily="34" charset="0"/>
                <a:ea typeface="Open Sans" pitchFamily="34" charset="-122"/>
                <a:cs typeface="Open Sans" pitchFamily="34" charset="-120"/>
              </a:rPr>
              <a:t>Passive Test:</a:t>
            </a:r>
            <a:r>
              <a:rPr lang="en-US" sz="1275" dirty="0">
                <a:solidFill>
                  <a:srgbClr val="4B5563"/>
                </a:solidFill>
                <a:latin typeface="Open Sans" pitchFamily="34" charset="0"/>
                <a:ea typeface="Open Sans" pitchFamily="34" charset="-122"/>
                <a:cs typeface="Open Sans" pitchFamily="34" charset="-120"/>
              </a:rPr>
              <a:t>Pain on passive wrist extension with elbow in full extension.</a:t>
            </a:r>
            <a:endParaRPr lang="en-US" sz="1275" dirty="0"/>
          </a:p>
        </p:txBody>
      </p:sp>
      <p:sp>
        <p:nvSpPr>
          <p:cNvPr id="31" name="SK-14-text-30"/>
          <p:cNvSpPr/>
          <p:nvPr/>
        </p:nvSpPr>
        <p:spPr>
          <a:xfrm>
            <a:off x="6457950" y="3465165"/>
            <a:ext cx="5372100" cy="485775"/>
          </a:xfrm>
          <a:prstGeom prst="rect">
            <a:avLst/>
          </a:prstGeom>
          <a:noFill/>
          <a:ln/>
        </p:spPr>
        <p:txBody>
          <a:bodyPr vert="horz" wrap="square" lIns="0" tIns="0" rIns="0" bIns="0" rtlCol="0" anchor="ctr"/>
          <a:lstStyle/>
          <a:p>
            <a:pPr marL="0" indent="0" algn="l">
              <a:lnSpc>
                <a:spcPts val="1913"/>
              </a:lnSpc>
              <a:buNone/>
            </a:pPr>
            <a:r>
              <a:rPr lang="en-US" sz="1275" b="1" dirty="0">
                <a:solidFill>
                  <a:srgbClr val="4B5563"/>
                </a:solidFill>
                <a:latin typeface="Open Sans" pitchFamily="34" charset="0"/>
                <a:ea typeface="Open Sans" pitchFamily="34" charset="-122"/>
                <a:cs typeface="Open Sans" pitchFamily="34" charset="-120"/>
              </a:rPr>
              <a:t>Communication:</a:t>
            </a:r>
            <a:r>
              <a:rPr lang="en-US" sz="1275" dirty="0">
                <a:solidFill>
                  <a:srgbClr val="4B5563"/>
                </a:solidFill>
                <a:latin typeface="Open Sans" pitchFamily="34" charset="0"/>
                <a:ea typeface="Open Sans" pitchFamily="34" charset="-122"/>
                <a:cs typeface="Open Sans" pitchFamily="34" charset="-120"/>
              </a:rPr>
              <a:t>Use "Don't let me move you" to ensure clear patient effort.</a:t>
            </a:r>
            <a:endParaRPr lang="en-US" sz="1275" dirty="0"/>
          </a:p>
        </p:txBody>
      </p:sp>
      <p:sp>
        <p:nvSpPr>
          <p:cNvPr id="32" name="SK-14-text-31"/>
          <p:cNvSpPr/>
          <p:nvPr/>
        </p:nvSpPr>
        <p:spPr>
          <a:xfrm>
            <a:off x="6646962" y="4408140"/>
            <a:ext cx="5125938" cy="200025"/>
          </a:xfrm>
          <a:prstGeom prst="rect">
            <a:avLst/>
          </a:prstGeom>
          <a:noFill/>
          <a:ln/>
        </p:spPr>
        <p:txBody>
          <a:bodyPr vert="horz" wrap="square" lIns="0" tIns="0" rIns="0" bIns="0" rtlCol="0" anchor="ctr"/>
          <a:lstStyle/>
          <a:p>
            <a:pPr marL="0" indent="0">
              <a:lnSpc>
                <a:spcPts val="1575"/>
              </a:lnSpc>
              <a:buNone/>
            </a:pPr>
            <a:r>
              <a:rPr lang="en-US" sz="1050" b="1" dirty="0">
                <a:solidFill>
                  <a:srgbClr val="B28900"/>
                </a:solidFill>
                <a:latin typeface="Open Sans" pitchFamily="34" charset="0"/>
                <a:ea typeface="Open Sans" pitchFamily="34" charset="-122"/>
                <a:cs typeface="Open Sans" pitchFamily="34" charset="-120"/>
              </a:rPr>
              <a:t>COMMON PITFALL</a:t>
            </a:r>
            <a:endParaRPr lang="en-US" sz="1050" dirty="0"/>
          </a:p>
        </p:txBody>
      </p:sp>
      <p:sp>
        <p:nvSpPr>
          <p:cNvPr id="33" name="SK-14-text-32"/>
          <p:cNvSpPr/>
          <p:nvPr/>
        </p:nvSpPr>
        <p:spPr>
          <a:xfrm>
            <a:off x="6646962" y="4627215"/>
            <a:ext cx="5049738" cy="457200"/>
          </a:xfrm>
          <a:prstGeom prst="rect">
            <a:avLst/>
          </a:prstGeom>
          <a:noFill/>
          <a:ln/>
        </p:spPr>
        <p:txBody>
          <a:bodyPr vert="horz" wrap="square" lIns="0" tIns="0" rIns="0" bIns="0" rtlCol="0" anchor="ctr"/>
          <a:lstStyle/>
          <a:p>
            <a:pPr marL="0" indent="0">
              <a:lnSpc>
                <a:spcPts val="1800"/>
              </a:lnSpc>
              <a:buNone/>
            </a:pPr>
            <a:r>
              <a:rPr lang="en-US" sz="1200" b="1" dirty="0">
                <a:solidFill>
                  <a:srgbClr val="1A1A1A"/>
                </a:solidFill>
                <a:latin typeface="Open Sans" pitchFamily="34" charset="0"/>
                <a:ea typeface="Open Sans" pitchFamily="34" charset="-122"/>
                <a:cs typeface="Open Sans" pitchFamily="34" charset="-120"/>
              </a:rPr>
              <a:t>Don't miss Ulnar nerve entrapment (Cubital Tunnel). Check Tinel's behind the medial epicondyle.</a:t>
            </a:r>
            <a:endParaRPr lang="en-US" sz="1200" dirty="0"/>
          </a:p>
        </p:txBody>
      </p:sp>
      <p:sp>
        <p:nvSpPr>
          <p:cNvPr id="34" name="SK-14-text-33"/>
          <p:cNvSpPr/>
          <p:nvPr/>
        </p:nvSpPr>
        <p:spPr>
          <a:xfrm>
            <a:off x="6629698" y="5465415"/>
            <a:ext cx="5143202" cy="200025"/>
          </a:xfrm>
          <a:prstGeom prst="rect">
            <a:avLst/>
          </a:prstGeom>
          <a:noFill/>
          <a:ln/>
        </p:spPr>
        <p:txBody>
          <a:bodyPr vert="horz" wrap="square" lIns="0" tIns="0" rIns="0" bIns="0" rtlCol="0" anchor="ctr"/>
          <a:lstStyle/>
          <a:p>
            <a:pPr marL="0" indent="0">
              <a:lnSpc>
                <a:spcPts val="1575"/>
              </a:lnSpc>
              <a:buNone/>
            </a:pPr>
            <a:r>
              <a:rPr lang="en-US" sz="1050" b="1" dirty="0">
                <a:solidFill>
                  <a:srgbClr val="D32F2F"/>
                </a:solidFill>
                <a:latin typeface="Open Sans" pitchFamily="34" charset="0"/>
                <a:ea typeface="Open Sans" pitchFamily="34" charset="-122"/>
                <a:cs typeface="Open Sans" pitchFamily="34" charset="-120"/>
              </a:rPr>
              <a:t>RED FLAG</a:t>
            </a:r>
            <a:endParaRPr lang="en-US" sz="1050" dirty="0"/>
          </a:p>
        </p:txBody>
      </p:sp>
      <p:sp>
        <p:nvSpPr>
          <p:cNvPr id="35" name="SK-14-text-34"/>
          <p:cNvSpPr/>
          <p:nvPr/>
        </p:nvSpPr>
        <p:spPr>
          <a:xfrm>
            <a:off x="6629698" y="5684490"/>
            <a:ext cx="5067002" cy="457200"/>
          </a:xfrm>
          <a:prstGeom prst="rect">
            <a:avLst/>
          </a:prstGeom>
          <a:noFill/>
          <a:ln/>
        </p:spPr>
        <p:txBody>
          <a:bodyPr vert="horz" wrap="square" lIns="0" tIns="0" rIns="0" bIns="0" rtlCol="0" anchor="ctr"/>
          <a:lstStyle/>
          <a:p>
            <a:pPr marL="0" indent="0">
              <a:lnSpc>
                <a:spcPts val="1800"/>
              </a:lnSpc>
              <a:buNone/>
            </a:pPr>
            <a:r>
              <a:rPr lang="en-US" sz="1200" b="1" dirty="0">
                <a:solidFill>
                  <a:srgbClr val="1A1A1A"/>
                </a:solidFill>
                <a:latin typeface="Open Sans" pitchFamily="34" charset="0"/>
                <a:ea typeface="Open Sans" pitchFamily="34" charset="-122"/>
                <a:cs typeface="Open Sans" pitchFamily="34" charset="-120"/>
              </a:rPr>
              <a:t>Bilateral epicondylitis (Medial or Lateral) → Strongly consider referred pain from Cervical Spine pathology.</a:t>
            </a:r>
            <a:endParaRPr lang="en-US" sz="1200" dirty="0"/>
          </a:p>
        </p:txBody>
      </p:sp>
      <p:sp>
        <p:nvSpPr>
          <p:cNvPr id="36" name="SK-14-text-35"/>
          <p:cNvSpPr/>
          <p:nvPr/>
        </p:nvSpPr>
        <p:spPr>
          <a:xfrm>
            <a:off x="381000" y="6541740"/>
            <a:ext cx="5654040" cy="171450"/>
          </a:xfrm>
          <a:prstGeom prst="rect">
            <a:avLst/>
          </a:prstGeom>
          <a:noFill/>
          <a:ln/>
        </p:spPr>
        <p:txBody>
          <a:bodyPr vert="horz" wrap="square" lIns="0" tIns="0" rIns="0" bIns="0" rtlCol="0" anchor="ctr"/>
          <a:lstStyle/>
          <a:p>
            <a:pPr marL="0" indent="0">
              <a:lnSpc>
                <a:spcPts val="1350"/>
              </a:lnSpc>
              <a:buNone/>
            </a:pPr>
            <a:r>
              <a:rPr lang="en-US" sz="900" dirty="0">
                <a:solidFill>
                  <a:srgbClr val="6B7280"/>
                </a:solidFill>
                <a:latin typeface="Open Sans" pitchFamily="34" charset="0"/>
                <a:ea typeface="Open Sans" pitchFamily="34" charset="-122"/>
                <a:cs typeface="Open Sans" pitchFamily="34" charset="-120"/>
              </a:rPr>
              <a:t>Bradford VTS Teaching Deck • June 2026</a:t>
            </a:r>
            <a:endParaRPr lang="en-US" sz="900" dirty="0"/>
          </a:p>
        </p:txBody>
      </p:sp>
      <p:sp>
        <p:nvSpPr>
          <p:cNvPr id="37" name="SK-14-text-36"/>
          <p:cNvSpPr/>
          <p:nvPr/>
        </p:nvSpPr>
        <p:spPr>
          <a:xfrm>
            <a:off x="10601325" y="6541740"/>
            <a:ext cx="1590675" cy="171450"/>
          </a:xfrm>
          <a:prstGeom prst="rect">
            <a:avLst/>
          </a:prstGeom>
          <a:noFill/>
          <a:ln/>
        </p:spPr>
        <p:txBody>
          <a:bodyPr vert="horz" wrap="square" lIns="0" tIns="0" rIns="0" bIns="0" rtlCol="0" anchor="ctr"/>
          <a:lstStyle/>
          <a:p>
            <a:pPr marL="0" indent="0">
              <a:lnSpc>
                <a:spcPts val="1350"/>
              </a:lnSpc>
              <a:buNone/>
            </a:pPr>
            <a:r>
              <a:rPr lang="en-US" sz="900" b="1" dirty="0">
                <a:solidFill>
                  <a:srgbClr val="6B7280"/>
                </a:solidFill>
                <a:latin typeface="Open Sans" pitchFamily="34" charset="0"/>
                <a:ea typeface="Open Sans" pitchFamily="34" charset="-122"/>
                <a:cs typeface="Open Sans" pitchFamily="34" charset="-120"/>
              </a:rPr>
              <a:t>www.bradfordvts.co.uk</a:t>
            </a:r>
            <a:endParaRPr lang="en-US" sz="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5">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15-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15-img-2" descr="preencoded.png"/>
          <p:cNvPicPr>
            <a:picLocks noChangeAspect="1"/>
          </p:cNvPicPr>
          <p:nvPr/>
        </p:nvPicPr>
        <p:blipFill>
          <a:blip r:embed="rId4"/>
          <a:stretch>
            <a:fillRect/>
          </a:stretch>
        </p:blipFill>
        <p:spPr>
          <a:xfrm>
            <a:off x="0" y="0"/>
            <a:ext cx="12192000" cy="6858000"/>
          </a:xfrm>
          <a:prstGeom prst="rect">
            <a:avLst/>
          </a:prstGeom>
        </p:spPr>
      </p:pic>
      <p:pic>
        <p:nvPicPr>
          <p:cNvPr id="4" name="SK-15-img-3" descr="preencoded.png"/>
          <p:cNvPicPr>
            <a:picLocks noChangeAspect="1"/>
          </p:cNvPicPr>
          <p:nvPr/>
        </p:nvPicPr>
        <p:blipFill>
          <a:blip r:embed="rId5"/>
          <a:stretch>
            <a:fillRect/>
          </a:stretch>
        </p:blipFill>
        <p:spPr>
          <a:xfrm>
            <a:off x="381000" y="381000"/>
            <a:ext cx="11430000" cy="626715"/>
          </a:xfrm>
          <a:prstGeom prst="rect">
            <a:avLst/>
          </a:prstGeom>
        </p:spPr>
      </p:pic>
      <p:pic>
        <p:nvPicPr>
          <p:cNvPr id="5" name="SK-15-img-4" descr="preencoded.png"/>
          <p:cNvPicPr>
            <a:picLocks noChangeAspect="1"/>
          </p:cNvPicPr>
          <p:nvPr/>
        </p:nvPicPr>
        <p:blipFill>
          <a:blip r:embed="rId6"/>
          <a:stretch>
            <a:fillRect/>
          </a:stretch>
        </p:blipFill>
        <p:spPr>
          <a:xfrm>
            <a:off x="381000" y="1236315"/>
            <a:ext cx="5600700" cy="3669060"/>
          </a:xfrm>
          <a:prstGeom prst="rect">
            <a:avLst/>
          </a:prstGeom>
        </p:spPr>
      </p:pic>
      <p:pic>
        <p:nvPicPr>
          <p:cNvPr id="6" name="SK-15-img-5" descr="preencoded.png"/>
          <p:cNvPicPr>
            <a:picLocks noChangeAspect="1"/>
          </p:cNvPicPr>
          <p:nvPr/>
        </p:nvPicPr>
        <p:blipFill>
          <a:blip r:embed="rId7"/>
          <a:stretch>
            <a:fillRect/>
          </a:stretch>
        </p:blipFill>
        <p:spPr>
          <a:xfrm>
            <a:off x="495300" y="1350615"/>
            <a:ext cx="5372100" cy="390525"/>
          </a:xfrm>
          <a:prstGeom prst="rect">
            <a:avLst/>
          </a:prstGeom>
        </p:spPr>
      </p:pic>
      <p:pic>
        <p:nvPicPr>
          <p:cNvPr id="7" name="SK-15-img-6" descr="preencoded.png"/>
          <p:cNvPicPr>
            <a:picLocks noChangeAspect="1"/>
          </p:cNvPicPr>
          <p:nvPr/>
        </p:nvPicPr>
        <p:blipFill>
          <a:blip r:embed="rId8"/>
          <a:stretch>
            <a:fillRect/>
          </a:stretch>
        </p:blipFill>
        <p:spPr>
          <a:xfrm>
            <a:off x="495300" y="1431578"/>
            <a:ext cx="190500" cy="152400"/>
          </a:xfrm>
          <a:prstGeom prst="rect">
            <a:avLst/>
          </a:prstGeom>
        </p:spPr>
      </p:pic>
      <p:pic>
        <p:nvPicPr>
          <p:cNvPr id="8" name="SK-15-img-7" descr="preencoded.png"/>
          <p:cNvPicPr>
            <a:picLocks noChangeAspect="1"/>
          </p:cNvPicPr>
          <p:nvPr/>
        </p:nvPicPr>
        <p:blipFill>
          <a:blip r:embed="rId6"/>
          <a:stretch>
            <a:fillRect/>
          </a:stretch>
        </p:blipFill>
        <p:spPr>
          <a:xfrm>
            <a:off x="6210300" y="1236315"/>
            <a:ext cx="5600700" cy="3669060"/>
          </a:xfrm>
          <a:prstGeom prst="rect">
            <a:avLst/>
          </a:prstGeom>
        </p:spPr>
      </p:pic>
      <p:pic>
        <p:nvPicPr>
          <p:cNvPr id="9" name="SK-15-img-8" descr="preencoded.png"/>
          <p:cNvPicPr>
            <a:picLocks noChangeAspect="1"/>
          </p:cNvPicPr>
          <p:nvPr/>
        </p:nvPicPr>
        <p:blipFill>
          <a:blip r:embed="rId7"/>
          <a:stretch>
            <a:fillRect/>
          </a:stretch>
        </p:blipFill>
        <p:spPr>
          <a:xfrm>
            <a:off x="6324600" y="1350615"/>
            <a:ext cx="5372100" cy="390525"/>
          </a:xfrm>
          <a:prstGeom prst="rect">
            <a:avLst/>
          </a:prstGeom>
        </p:spPr>
      </p:pic>
      <p:pic>
        <p:nvPicPr>
          <p:cNvPr id="10" name="SK-15-img-9" descr="preencoded.png"/>
          <p:cNvPicPr>
            <a:picLocks noChangeAspect="1"/>
          </p:cNvPicPr>
          <p:nvPr/>
        </p:nvPicPr>
        <p:blipFill>
          <a:blip r:embed="rId9"/>
          <a:stretch>
            <a:fillRect/>
          </a:stretch>
        </p:blipFill>
        <p:spPr>
          <a:xfrm>
            <a:off x="6324600" y="1431578"/>
            <a:ext cx="190500" cy="152400"/>
          </a:xfrm>
          <a:prstGeom prst="rect">
            <a:avLst/>
          </a:prstGeom>
        </p:spPr>
      </p:pic>
      <p:pic>
        <p:nvPicPr>
          <p:cNvPr id="11" name="SK-15-img-10" descr="preencoded.png"/>
          <p:cNvPicPr>
            <a:picLocks noChangeAspect="1"/>
          </p:cNvPicPr>
          <p:nvPr/>
        </p:nvPicPr>
        <p:blipFill>
          <a:blip r:embed="rId10"/>
          <a:stretch>
            <a:fillRect/>
          </a:stretch>
        </p:blipFill>
        <p:spPr>
          <a:xfrm>
            <a:off x="381000" y="5133975"/>
            <a:ext cx="5619750" cy="866775"/>
          </a:xfrm>
          <a:prstGeom prst="rect">
            <a:avLst/>
          </a:prstGeom>
        </p:spPr>
      </p:pic>
      <p:pic>
        <p:nvPicPr>
          <p:cNvPr id="12" name="SK-15-img-11" descr="preencoded.png"/>
          <p:cNvPicPr>
            <a:picLocks noChangeAspect="1"/>
          </p:cNvPicPr>
          <p:nvPr/>
        </p:nvPicPr>
        <p:blipFill>
          <a:blip r:embed="rId11"/>
          <a:stretch>
            <a:fillRect/>
          </a:stretch>
        </p:blipFill>
        <p:spPr>
          <a:xfrm>
            <a:off x="495300" y="5329982"/>
            <a:ext cx="285750" cy="228600"/>
          </a:xfrm>
          <a:prstGeom prst="rect">
            <a:avLst/>
          </a:prstGeom>
        </p:spPr>
      </p:pic>
      <p:pic>
        <p:nvPicPr>
          <p:cNvPr id="13" name="SK-15-img-12" descr="preencoded.png"/>
          <p:cNvPicPr>
            <a:picLocks noChangeAspect="1"/>
          </p:cNvPicPr>
          <p:nvPr/>
        </p:nvPicPr>
        <p:blipFill>
          <a:blip r:embed="rId12"/>
          <a:stretch>
            <a:fillRect/>
          </a:stretch>
        </p:blipFill>
        <p:spPr>
          <a:xfrm>
            <a:off x="6191250" y="5133975"/>
            <a:ext cx="5619750" cy="866775"/>
          </a:xfrm>
          <a:prstGeom prst="rect">
            <a:avLst/>
          </a:prstGeom>
        </p:spPr>
      </p:pic>
      <p:pic>
        <p:nvPicPr>
          <p:cNvPr id="14" name="SK-15-img-13" descr="preencoded.png"/>
          <p:cNvPicPr>
            <a:picLocks noChangeAspect="1"/>
          </p:cNvPicPr>
          <p:nvPr/>
        </p:nvPicPr>
        <p:blipFill>
          <a:blip r:embed="rId13"/>
          <a:stretch>
            <a:fillRect/>
          </a:stretch>
        </p:blipFill>
        <p:spPr>
          <a:xfrm>
            <a:off x="6305550" y="5329982"/>
            <a:ext cx="285750" cy="228600"/>
          </a:xfrm>
          <a:prstGeom prst="rect">
            <a:avLst/>
          </a:prstGeom>
        </p:spPr>
      </p:pic>
      <p:pic>
        <p:nvPicPr>
          <p:cNvPr id="15" name="SK-15-img-14" descr="preencoded.png"/>
          <p:cNvPicPr>
            <a:picLocks noChangeAspect="1"/>
          </p:cNvPicPr>
          <p:nvPr/>
        </p:nvPicPr>
        <p:blipFill>
          <a:blip r:embed="rId14"/>
          <a:stretch>
            <a:fillRect/>
          </a:stretch>
        </p:blipFill>
        <p:spPr>
          <a:xfrm>
            <a:off x="381000" y="6229350"/>
            <a:ext cx="11430000" cy="247650"/>
          </a:xfrm>
          <a:prstGeom prst="rect">
            <a:avLst/>
          </a:prstGeom>
        </p:spPr>
      </p:pic>
      <p:sp>
        <p:nvSpPr>
          <p:cNvPr id="16" name="SK-15-text-15"/>
          <p:cNvSpPr/>
          <p:nvPr/>
        </p:nvSpPr>
        <p:spPr>
          <a:xfrm>
            <a:off x="533400" y="381000"/>
            <a:ext cx="11439525" cy="388590"/>
          </a:xfrm>
          <a:prstGeom prst="rect">
            <a:avLst/>
          </a:prstGeom>
          <a:noFill/>
          <a:ln/>
        </p:spPr>
        <p:txBody>
          <a:bodyPr vert="horz" wrap="square" lIns="0" tIns="0" rIns="0" bIns="0" rtlCol="0" anchor="ctr"/>
          <a:lstStyle/>
          <a:p>
            <a:pPr marL="0" indent="0">
              <a:lnSpc>
                <a:spcPts val="3060"/>
              </a:lnSpc>
              <a:buNone/>
            </a:pPr>
            <a:r>
              <a:rPr lang="en-US" sz="2550" b="1" kern="0" spc="-30" dirty="0">
                <a:solidFill>
                  <a:srgbClr val="1A1A1A"/>
                </a:solidFill>
                <a:latin typeface="Arimo" pitchFamily="34" charset="0"/>
                <a:ea typeface="Arimo" pitchFamily="34" charset="-122"/>
                <a:cs typeface="Arimo" pitchFamily="34" charset="-120"/>
              </a:rPr>
              <a:t>CUBITAL TUNNEL SYNDROME</a:t>
            </a:r>
            <a:endParaRPr lang="en-US" sz="2550" dirty="0"/>
          </a:p>
        </p:txBody>
      </p:sp>
      <p:sp>
        <p:nvSpPr>
          <p:cNvPr id="17" name="SK-15-text-16"/>
          <p:cNvSpPr/>
          <p:nvPr/>
        </p:nvSpPr>
        <p:spPr>
          <a:xfrm>
            <a:off x="533400" y="807690"/>
            <a:ext cx="11353800" cy="200025"/>
          </a:xfrm>
          <a:prstGeom prst="rect">
            <a:avLst/>
          </a:prstGeom>
          <a:noFill/>
          <a:ln/>
        </p:spPr>
        <p:txBody>
          <a:bodyPr vert="horz" wrap="square" lIns="0" tIns="0" rIns="0" bIns="0" rtlCol="0" anchor="ctr"/>
          <a:lstStyle/>
          <a:p>
            <a:pPr marL="0" indent="0">
              <a:lnSpc>
                <a:spcPts val="1575"/>
              </a:lnSpc>
              <a:buNone/>
            </a:pPr>
            <a:r>
              <a:rPr lang="en-US" sz="1050" b="1" kern="0" spc="60" dirty="0">
                <a:solidFill>
                  <a:srgbClr val="2C3E50"/>
                </a:solidFill>
                <a:latin typeface="Open Sans" pitchFamily="34" charset="0"/>
                <a:ea typeface="Open Sans" pitchFamily="34" charset="-122"/>
                <a:cs typeface="Open Sans" pitchFamily="34" charset="-120"/>
              </a:rPr>
              <a:t>CLINICAL GUIDANCE &amp; EXAM FOCUS</a:t>
            </a:r>
            <a:endParaRPr lang="en-US" sz="1050" dirty="0"/>
          </a:p>
        </p:txBody>
      </p:sp>
      <p:sp>
        <p:nvSpPr>
          <p:cNvPr id="18" name="SK-15-text-17"/>
          <p:cNvSpPr/>
          <p:nvPr/>
        </p:nvSpPr>
        <p:spPr>
          <a:xfrm>
            <a:off x="800100" y="1350615"/>
            <a:ext cx="5385435" cy="314325"/>
          </a:xfrm>
          <a:prstGeom prst="rect">
            <a:avLst/>
          </a:prstGeom>
          <a:noFill/>
          <a:ln/>
        </p:spPr>
        <p:txBody>
          <a:bodyPr vert="horz" wrap="square" lIns="0" tIns="0" rIns="0" bIns="0" rtlCol="0" anchor="ctr"/>
          <a:lstStyle/>
          <a:p>
            <a:pPr marL="0" indent="0">
              <a:lnSpc>
                <a:spcPts val="2475"/>
              </a:lnSpc>
              <a:buNone/>
            </a:pPr>
            <a:r>
              <a:rPr lang="en-US" sz="1650" b="1" dirty="0">
                <a:solidFill>
                  <a:srgbClr val="2C3E50"/>
                </a:solidFill>
                <a:latin typeface="Arimo" pitchFamily="34" charset="0"/>
                <a:ea typeface="Arimo" pitchFamily="34" charset="-122"/>
                <a:cs typeface="Arimo" pitchFamily="34" charset="-120"/>
              </a:rPr>
              <a:t>Clinical Presentation</a:t>
            </a:r>
            <a:endParaRPr lang="en-US" sz="1650" dirty="0"/>
          </a:p>
        </p:txBody>
      </p:sp>
      <p:sp>
        <p:nvSpPr>
          <p:cNvPr id="19" name="SK-15-text-18"/>
          <p:cNvSpPr/>
          <p:nvPr/>
        </p:nvSpPr>
        <p:spPr>
          <a:xfrm>
            <a:off x="723900" y="1855440"/>
            <a:ext cx="5143500" cy="485775"/>
          </a:xfrm>
          <a:prstGeom prst="rect">
            <a:avLst/>
          </a:prstGeom>
          <a:noFill/>
          <a:ln/>
        </p:spPr>
        <p:txBody>
          <a:bodyPr vert="horz" wrap="square" lIns="0" tIns="0" rIns="0" bIns="0" rtlCol="0" anchor="ctr"/>
          <a:lstStyle/>
          <a:p>
            <a:pPr marL="0" indent="0">
              <a:lnSpc>
                <a:spcPts val="1913"/>
              </a:lnSpc>
              <a:buNone/>
            </a:pPr>
            <a:r>
              <a:rPr lang="en-US" sz="1275" b="1" dirty="0">
                <a:solidFill>
                  <a:srgbClr val="1A1A1A"/>
                </a:solidFill>
                <a:latin typeface="Open Sans" pitchFamily="34" charset="0"/>
                <a:ea typeface="Open Sans" pitchFamily="34" charset="-122"/>
                <a:cs typeface="Open Sans" pitchFamily="34" charset="-120"/>
              </a:rPr>
              <a:t>Sensory:</a:t>
            </a:r>
            <a:r>
              <a:rPr lang="en-US" sz="1275" dirty="0">
                <a:solidFill>
                  <a:srgbClr val="4B5563"/>
                </a:solidFill>
                <a:latin typeface="Open Sans" pitchFamily="34" charset="0"/>
                <a:ea typeface="Open Sans" pitchFamily="34" charset="-122"/>
                <a:cs typeface="Open Sans" pitchFamily="34" charset="-120"/>
              </a:rPr>
              <a:t> Numbness and tingling in the </a:t>
            </a:r>
            <a:r>
              <a:rPr lang="en-US" sz="1275" b="1" dirty="0">
                <a:solidFill>
                  <a:srgbClr val="1A1A1A"/>
                </a:solidFill>
                <a:latin typeface="Open Sans" pitchFamily="34" charset="0"/>
                <a:ea typeface="Open Sans" pitchFamily="34" charset="-122"/>
                <a:cs typeface="Open Sans" pitchFamily="34" charset="-120"/>
              </a:rPr>
              <a:t>ring and little fingers</a:t>
            </a:r>
            <a:r>
              <a:rPr lang="en-US" sz="1275" dirty="0">
                <a:solidFill>
                  <a:srgbClr val="4B5563"/>
                </a:solidFill>
                <a:latin typeface="Open Sans" pitchFamily="34" charset="0"/>
                <a:ea typeface="Open Sans" pitchFamily="34" charset="-122"/>
                <a:cs typeface="Open Sans" pitchFamily="34" charset="-120"/>
              </a:rPr>
              <a:t> (Ulnar distribution).</a:t>
            </a:r>
            <a:endParaRPr lang="en-US" sz="1275" dirty="0"/>
          </a:p>
        </p:txBody>
      </p:sp>
      <p:sp>
        <p:nvSpPr>
          <p:cNvPr id="20" name="SK-15-text-19"/>
          <p:cNvSpPr/>
          <p:nvPr/>
        </p:nvSpPr>
        <p:spPr>
          <a:xfrm>
            <a:off x="723900" y="2436465"/>
            <a:ext cx="5143500" cy="485775"/>
          </a:xfrm>
          <a:prstGeom prst="rect">
            <a:avLst/>
          </a:prstGeom>
          <a:noFill/>
          <a:ln/>
        </p:spPr>
        <p:txBody>
          <a:bodyPr vert="horz" wrap="square" lIns="0" tIns="0" rIns="0" bIns="0" rtlCol="0" anchor="ctr"/>
          <a:lstStyle/>
          <a:p>
            <a:pPr marL="0" indent="0">
              <a:lnSpc>
                <a:spcPts val="1913"/>
              </a:lnSpc>
              <a:buNone/>
            </a:pPr>
            <a:r>
              <a:rPr lang="en-US" sz="1275" b="1" dirty="0">
                <a:solidFill>
                  <a:srgbClr val="1A1A1A"/>
                </a:solidFill>
                <a:latin typeface="Open Sans" pitchFamily="34" charset="0"/>
                <a:ea typeface="Open Sans" pitchFamily="34" charset="-122"/>
                <a:cs typeface="Open Sans" pitchFamily="34" charset="-120"/>
              </a:rPr>
              <a:t>Nocturnal Symptoms:</a:t>
            </a:r>
            <a:r>
              <a:rPr lang="en-US" sz="1275" dirty="0">
                <a:solidFill>
                  <a:srgbClr val="4B5563"/>
                </a:solidFill>
                <a:latin typeface="Open Sans" pitchFamily="34" charset="0"/>
                <a:ea typeface="Open Sans" pitchFamily="34" charset="-122"/>
                <a:cs typeface="Open Sans" pitchFamily="34" charset="-120"/>
              </a:rPr>
              <a:t> Often worse at night or when elbow is flexed (e.g., holding a phone).</a:t>
            </a:r>
            <a:endParaRPr lang="en-US" sz="1275" dirty="0"/>
          </a:p>
        </p:txBody>
      </p:sp>
      <p:sp>
        <p:nvSpPr>
          <p:cNvPr id="21" name="SK-15-text-20"/>
          <p:cNvSpPr/>
          <p:nvPr/>
        </p:nvSpPr>
        <p:spPr>
          <a:xfrm>
            <a:off x="723900" y="3017490"/>
            <a:ext cx="5143500" cy="485775"/>
          </a:xfrm>
          <a:prstGeom prst="rect">
            <a:avLst/>
          </a:prstGeom>
          <a:noFill/>
          <a:ln/>
        </p:spPr>
        <p:txBody>
          <a:bodyPr vert="horz" wrap="square" lIns="0" tIns="0" rIns="0" bIns="0" rtlCol="0" anchor="ctr"/>
          <a:lstStyle/>
          <a:p>
            <a:pPr marL="0" indent="0">
              <a:lnSpc>
                <a:spcPts val="1913"/>
              </a:lnSpc>
              <a:buNone/>
            </a:pPr>
            <a:r>
              <a:rPr lang="en-US" sz="1275" b="1" dirty="0">
                <a:solidFill>
                  <a:srgbClr val="1A1A1A"/>
                </a:solidFill>
                <a:latin typeface="Open Sans" pitchFamily="34" charset="0"/>
                <a:ea typeface="Open Sans" pitchFamily="34" charset="-122"/>
                <a:cs typeface="Open Sans" pitchFamily="34" charset="-120"/>
              </a:rPr>
              <a:t>Motor Signs:</a:t>
            </a:r>
            <a:r>
              <a:rPr lang="en-US" sz="1275" dirty="0">
                <a:solidFill>
                  <a:srgbClr val="4B5563"/>
                </a:solidFill>
                <a:latin typeface="Open Sans" pitchFamily="34" charset="0"/>
                <a:ea typeface="Open Sans" pitchFamily="34" charset="-122"/>
                <a:cs typeface="Open Sans" pitchFamily="34" charset="-120"/>
              </a:rPr>
              <a:t> Weakness of hand intrinsics, difficulty with fine motor tasks, or "clawing" in advanced cases.</a:t>
            </a:r>
            <a:endParaRPr lang="en-US" sz="1275" dirty="0"/>
          </a:p>
        </p:txBody>
      </p:sp>
      <p:sp>
        <p:nvSpPr>
          <p:cNvPr id="22" name="SK-15-text-21"/>
          <p:cNvSpPr/>
          <p:nvPr/>
        </p:nvSpPr>
        <p:spPr>
          <a:xfrm>
            <a:off x="723900" y="3598515"/>
            <a:ext cx="11468100" cy="242888"/>
          </a:xfrm>
          <a:prstGeom prst="rect">
            <a:avLst/>
          </a:prstGeom>
          <a:noFill/>
          <a:ln/>
        </p:spPr>
        <p:txBody>
          <a:bodyPr vert="horz" wrap="square" lIns="0" tIns="0" rIns="0" bIns="0" rtlCol="0" anchor="ctr"/>
          <a:lstStyle/>
          <a:p>
            <a:pPr marL="0" indent="0">
              <a:lnSpc>
                <a:spcPts val="1913"/>
              </a:lnSpc>
              <a:buNone/>
            </a:pPr>
            <a:r>
              <a:rPr lang="en-US" sz="1275" b="1" dirty="0">
                <a:solidFill>
                  <a:srgbClr val="1A1A1A"/>
                </a:solidFill>
                <a:latin typeface="Open Sans" pitchFamily="34" charset="0"/>
                <a:ea typeface="Open Sans" pitchFamily="34" charset="-122"/>
                <a:cs typeface="Open Sans" pitchFamily="34" charset="-120"/>
              </a:rPr>
              <a:t>Location:</a:t>
            </a:r>
            <a:r>
              <a:rPr lang="en-US" sz="1275" dirty="0">
                <a:solidFill>
                  <a:srgbClr val="4B5563"/>
                </a:solidFill>
                <a:latin typeface="Open Sans" pitchFamily="34" charset="0"/>
                <a:ea typeface="Open Sans" pitchFamily="34" charset="-122"/>
                <a:cs typeface="Open Sans" pitchFamily="34" charset="-120"/>
              </a:rPr>
              <a:t> Pain/paresthesia centered behind the </a:t>
            </a:r>
            <a:r>
              <a:rPr lang="en-US" sz="1275" b="1" dirty="0">
                <a:solidFill>
                  <a:srgbClr val="1A1A1A"/>
                </a:solidFill>
                <a:latin typeface="Open Sans" pitchFamily="34" charset="0"/>
                <a:ea typeface="Open Sans" pitchFamily="34" charset="-122"/>
                <a:cs typeface="Open Sans" pitchFamily="34" charset="-120"/>
              </a:rPr>
              <a:t>medial epicondyle</a:t>
            </a:r>
            <a:r>
              <a:rPr lang="en-US" sz="1275" dirty="0">
                <a:solidFill>
                  <a:srgbClr val="4B5563"/>
                </a:solidFill>
                <a:latin typeface="Open Sans" pitchFamily="34" charset="0"/>
                <a:ea typeface="Open Sans" pitchFamily="34" charset="-122"/>
                <a:cs typeface="Open Sans" pitchFamily="34" charset="-120"/>
              </a:rPr>
              <a:t>.</a:t>
            </a:r>
            <a:endParaRPr lang="en-US" sz="1275" dirty="0"/>
          </a:p>
        </p:txBody>
      </p:sp>
      <p:sp>
        <p:nvSpPr>
          <p:cNvPr id="23" name="SK-15-text-22"/>
          <p:cNvSpPr/>
          <p:nvPr/>
        </p:nvSpPr>
        <p:spPr>
          <a:xfrm>
            <a:off x="6629400" y="1350615"/>
            <a:ext cx="5562600" cy="314325"/>
          </a:xfrm>
          <a:prstGeom prst="rect">
            <a:avLst/>
          </a:prstGeom>
          <a:noFill/>
          <a:ln/>
        </p:spPr>
        <p:txBody>
          <a:bodyPr vert="horz" wrap="square" lIns="0" tIns="0" rIns="0" bIns="0" rtlCol="0" anchor="ctr"/>
          <a:lstStyle/>
          <a:p>
            <a:pPr marL="0" indent="0">
              <a:lnSpc>
                <a:spcPts val="2475"/>
              </a:lnSpc>
              <a:buNone/>
            </a:pPr>
            <a:r>
              <a:rPr lang="en-US" sz="1650" b="1" dirty="0">
                <a:solidFill>
                  <a:srgbClr val="2C3E50"/>
                </a:solidFill>
                <a:latin typeface="Arimo" pitchFamily="34" charset="0"/>
                <a:ea typeface="Arimo" pitchFamily="34" charset="-122"/>
                <a:cs typeface="Arimo" pitchFamily="34" charset="-120"/>
              </a:rPr>
              <a:t>Examination &amp; Differentiation</a:t>
            </a:r>
            <a:endParaRPr lang="en-US" sz="1650" dirty="0"/>
          </a:p>
        </p:txBody>
      </p:sp>
      <p:sp>
        <p:nvSpPr>
          <p:cNvPr id="24" name="SK-15-text-23"/>
          <p:cNvSpPr/>
          <p:nvPr/>
        </p:nvSpPr>
        <p:spPr>
          <a:xfrm>
            <a:off x="6553200" y="1855440"/>
            <a:ext cx="5143500" cy="485775"/>
          </a:xfrm>
          <a:prstGeom prst="rect">
            <a:avLst/>
          </a:prstGeom>
          <a:noFill/>
          <a:ln/>
        </p:spPr>
        <p:txBody>
          <a:bodyPr vert="horz" wrap="square" lIns="0" tIns="0" rIns="0" bIns="0" rtlCol="0" anchor="ctr"/>
          <a:lstStyle/>
          <a:p>
            <a:pPr marL="0" indent="0">
              <a:lnSpc>
                <a:spcPts val="1913"/>
              </a:lnSpc>
              <a:buNone/>
            </a:pPr>
            <a:r>
              <a:rPr lang="en-US" sz="1275" b="1" dirty="0">
                <a:solidFill>
                  <a:srgbClr val="1A1A1A"/>
                </a:solidFill>
                <a:latin typeface="Open Sans" pitchFamily="34" charset="0"/>
                <a:ea typeface="Open Sans" pitchFamily="34" charset="-122"/>
                <a:cs typeface="Open Sans" pitchFamily="34" charset="-120"/>
              </a:rPr>
              <a:t>Tinel's Sign:</a:t>
            </a:r>
            <a:r>
              <a:rPr lang="en-US" sz="1275" dirty="0">
                <a:solidFill>
                  <a:srgbClr val="4B5563"/>
                </a:solidFill>
                <a:latin typeface="Open Sans" pitchFamily="34" charset="0"/>
                <a:ea typeface="Open Sans" pitchFamily="34" charset="-122"/>
                <a:cs typeface="Open Sans" pitchFamily="34" charset="-120"/>
              </a:rPr>
              <a:t> Percussion over the cubital tunnel reproduces tingling in the ulnar digits.</a:t>
            </a:r>
            <a:endParaRPr lang="en-US" sz="1275" dirty="0"/>
          </a:p>
        </p:txBody>
      </p:sp>
      <p:sp>
        <p:nvSpPr>
          <p:cNvPr id="25" name="SK-15-text-24"/>
          <p:cNvSpPr/>
          <p:nvPr/>
        </p:nvSpPr>
        <p:spPr>
          <a:xfrm>
            <a:off x="6553200" y="2436465"/>
            <a:ext cx="5143500" cy="485775"/>
          </a:xfrm>
          <a:prstGeom prst="rect">
            <a:avLst/>
          </a:prstGeom>
          <a:noFill/>
          <a:ln/>
        </p:spPr>
        <p:txBody>
          <a:bodyPr vert="horz" wrap="square" lIns="0" tIns="0" rIns="0" bIns="0" rtlCol="0" anchor="ctr"/>
          <a:lstStyle/>
          <a:p>
            <a:pPr marL="0" indent="0">
              <a:lnSpc>
                <a:spcPts val="1913"/>
              </a:lnSpc>
              <a:buNone/>
            </a:pPr>
            <a:r>
              <a:rPr lang="en-US" sz="1275" b="1" dirty="0">
                <a:solidFill>
                  <a:srgbClr val="1A1A1A"/>
                </a:solidFill>
                <a:latin typeface="Open Sans" pitchFamily="34" charset="0"/>
                <a:ea typeface="Open Sans" pitchFamily="34" charset="-122"/>
                <a:cs typeface="Open Sans" pitchFamily="34" charset="-120"/>
              </a:rPr>
              <a:t>Elbow Flexion Test:</a:t>
            </a:r>
            <a:r>
              <a:rPr lang="en-US" sz="1275" dirty="0">
                <a:solidFill>
                  <a:srgbClr val="4B5563"/>
                </a:solidFill>
                <a:latin typeface="Open Sans" pitchFamily="34" charset="0"/>
                <a:ea typeface="Open Sans" pitchFamily="34" charset="-122"/>
                <a:cs typeface="Open Sans" pitchFamily="34" charset="-120"/>
              </a:rPr>
              <a:t> Full elbow flexion for 60s reproduces symptoms (highly sensitive).</a:t>
            </a:r>
            <a:endParaRPr lang="en-US" sz="1275" dirty="0"/>
          </a:p>
        </p:txBody>
      </p:sp>
      <p:sp>
        <p:nvSpPr>
          <p:cNvPr id="26" name="SK-15-text-25"/>
          <p:cNvSpPr/>
          <p:nvPr/>
        </p:nvSpPr>
        <p:spPr>
          <a:xfrm>
            <a:off x="6553200" y="3017490"/>
            <a:ext cx="5143500" cy="485775"/>
          </a:xfrm>
          <a:prstGeom prst="rect">
            <a:avLst/>
          </a:prstGeom>
          <a:noFill/>
          <a:ln/>
        </p:spPr>
        <p:txBody>
          <a:bodyPr vert="horz" wrap="square" lIns="0" tIns="0" rIns="0" bIns="0" rtlCol="0" anchor="ctr"/>
          <a:lstStyle/>
          <a:p>
            <a:pPr marL="0" indent="0">
              <a:lnSpc>
                <a:spcPts val="1913"/>
              </a:lnSpc>
              <a:buNone/>
            </a:pPr>
            <a:r>
              <a:rPr lang="en-US" sz="1275" b="1" dirty="0">
                <a:solidFill>
                  <a:srgbClr val="1A1A1A"/>
                </a:solidFill>
                <a:latin typeface="Open Sans" pitchFamily="34" charset="0"/>
                <a:ea typeface="Open Sans" pitchFamily="34" charset="-122"/>
                <a:cs typeface="Open Sans" pitchFamily="34" charset="-120"/>
              </a:rPr>
              <a:t>vs. Golfer's Elbow:</a:t>
            </a:r>
            <a:r>
              <a:rPr lang="en-US" sz="1275" dirty="0">
                <a:solidFill>
                  <a:srgbClr val="4B5563"/>
                </a:solidFill>
                <a:latin typeface="Open Sans" pitchFamily="34" charset="0"/>
                <a:ea typeface="Open Sans" pitchFamily="34" charset="-122"/>
                <a:cs typeface="Open Sans" pitchFamily="34" charset="-120"/>
              </a:rPr>
              <a:t> Golfer's involves tendon pain on </a:t>
            </a:r>
            <a:r>
              <a:rPr lang="en-US" sz="1275" b="1" dirty="0">
                <a:solidFill>
                  <a:srgbClr val="1A1A1A"/>
                </a:solidFill>
                <a:latin typeface="Open Sans" pitchFamily="34" charset="0"/>
                <a:ea typeface="Open Sans" pitchFamily="34" charset="-122"/>
                <a:cs typeface="Open Sans" pitchFamily="34" charset="-120"/>
              </a:rPr>
              <a:t>resisted wrist flexion</a:t>
            </a:r>
            <a:r>
              <a:rPr lang="en-US" sz="1275" dirty="0">
                <a:solidFill>
                  <a:srgbClr val="4B5563"/>
                </a:solidFill>
                <a:latin typeface="Open Sans" pitchFamily="34" charset="0"/>
                <a:ea typeface="Open Sans" pitchFamily="34" charset="-122"/>
                <a:cs typeface="Open Sans" pitchFamily="34" charset="-120"/>
              </a:rPr>
              <a:t>; Cubital Tunnel is neurological.</a:t>
            </a:r>
            <a:endParaRPr lang="en-US" sz="1275" dirty="0"/>
          </a:p>
        </p:txBody>
      </p:sp>
      <p:sp>
        <p:nvSpPr>
          <p:cNvPr id="27" name="SK-15-text-26"/>
          <p:cNvSpPr/>
          <p:nvPr/>
        </p:nvSpPr>
        <p:spPr>
          <a:xfrm>
            <a:off x="6553200" y="3598515"/>
            <a:ext cx="5143500" cy="485775"/>
          </a:xfrm>
          <a:prstGeom prst="rect">
            <a:avLst/>
          </a:prstGeom>
          <a:noFill/>
          <a:ln/>
        </p:spPr>
        <p:txBody>
          <a:bodyPr vert="horz" wrap="square" lIns="0" tIns="0" rIns="0" bIns="0" rtlCol="0" anchor="ctr"/>
          <a:lstStyle/>
          <a:p>
            <a:pPr marL="0" indent="0">
              <a:lnSpc>
                <a:spcPts val="1913"/>
              </a:lnSpc>
              <a:buNone/>
            </a:pPr>
            <a:r>
              <a:rPr lang="en-US" sz="1275" b="1" dirty="0">
                <a:solidFill>
                  <a:srgbClr val="1A1A1A"/>
                </a:solidFill>
                <a:latin typeface="Open Sans" pitchFamily="34" charset="0"/>
                <a:ea typeface="Open Sans" pitchFamily="34" charset="-122"/>
                <a:cs typeface="Open Sans" pitchFamily="34" charset="-120"/>
              </a:rPr>
              <a:t>Cervical Spine:</a:t>
            </a:r>
            <a:r>
              <a:rPr lang="en-US" sz="1275" dirty="0">
                <a:solidFill>
                  <a:srgbClr val="4B5563"/>
                </a:solidFill>
                <a:latin typeface="Open Sans" pitchFamily="34" charset="0"/>
                <a:ea typeface="Open Sans" pitchFamily="34" charset="-122"/>
                <a:cs typeface="Open Sans" pitchFamily="34" charset="-120"/>
              </a:rPr>
              <a:t> Always exclude C8/T1 radiculopathy if symptoms are diffuse.</a:t>
            </a:r>
            <a:endParaRPr lang="en-US" sz="1275" dirty="0"/>
          </a:p>
        </p:txBody>
      </p:sp>
      <p:sp>
        <p:nvSpPr>
          <p:cNvPr id="28" name="SK-15-text-27"/>
          <p:cNvSpPr/>
          <p:nvPr/>
        </p:nvSpPr>
        <p:spPr>
          <a:xfrm>
            <a:off x="895350" y="5248275"/>
            <a:ext cx="5067300" cy="200025"/>
          </a:xfrm>
          <a:prstGeom prst="rect">
            <a:avLst/>
          </a:prstGeom>
          <a:noFill/>
          <a:ln/>
        </p:spPr>
        <p:txBody>
          <a:bodyPr vert="horz" wrap="square" lIns="0" tIns="0" rIns="0" bIns="0" rtlCol="0" anchor="ctr"/>
          <a:lstStyle/>
          <a:p>
            <a:pPr marL="0" indent="0">
              <a:lnSpc>
                <a:spcPts val="1575"/>
              </a:lnSpc>
              <a:buNone/>
            </a:pPr>
            <a:r>
              <a:rPr lang="en-US" sz="1050" b="1" dirty="0">
                <a:solidFill>
                  <a:srgbClr val="7B1FA2"/>
                </a:solidFill>
                <a:latin typeface="Arimo" pitchFamily="34" charset="0"/>
                <a:ea typeface="Arimo" pitchFamily="34" charset="-122"/>
                <a:cs typeface="Arimo" pitchFamily="34" charset="-120"/>
              </a:rPr>
              <a:t>AKT FOCUS</a:t>
            </a:r>
            <a:endParaRPr lang="en-US" sz="1050" dirty="0"/>
          </a:p>
        </p:txBody>
      </p:sp>
      <p:sp>
        <p:nvSpPr>
          <p:cNvPr id="29" name="SK-15-text-28"/>
          <p:cNvSpPr/>
          <p:nvPr/>
        </p:nvSpPr>
        <p:spPr>
          <a:xfrm>
            <a:off x="895350" y="5486400"/>
            <a:ext cx="4991100" cy="400050"/>
          </a:xfrm>
          <a:prstGeom prst="rect">
            <a:avLst/>
          </a:prstGeom>
          <a:noFill/>
          <a:ln/>
        </p:spPr>
        <p:txBody>
          <a:bodyPr vert="horz" wrap="square" lIns="0" tIns="0" rIns="0" bIns="0" rtlCol="0" anchor="ctr"/>
          <a:lstStyle/>
          <a:p>
            <a:pPr marL="0" indent="0">
              <a:lnSpc>
                <a:spcPts val="1575"/>
              </a:lnSpc>
              <a:buNone/>
            </a:pPr>
            <a:r>
              <a:rPr lang="en-US" sz="1125" dirty="0">
                <a:solidFill>
                  <a:srgbClr val="1A1A1A"/>
                </a:solidFill>
                <a:latin typeface="Open Sans" pitchFamily="34" charset="0"/>
                <a:ea typeface="Open Sans" pitchFamily="34" charset="-122"/>
                <a:cs typeface="Open Sans" pitchFamily="34" charset="-120"/>
              </a:rPr>
              <a:t>The ulnar nerve passes through the cubital tunnel </a:t>
            </a:r>
            <a:r>
              <a:rPr lang="en-US" sz="1125" b="1" dirty="0">
                <a:solidFill>
                  <a:srgbClr val="1A1A1A"/>
                </a:solidFill>
                <a:latin typeface="Open Sans" pitchFamily="34" charset="0"/>
                <a:ea typeface="Open Sans" pitchFamily="34" charset="-122"/>
                <a:cs typeface="Open Sans" pitchFamily="34" charset="-120"/>
              </a:rPr>
              <a:t>posterior</a:t>
            </a:r>
            <a:r>
              <a:rPr lang="en-US" sz="1125" dirty="0">
                <a:solidFill>
                  <a:srgbClr val="1A1A1A"/>
                </a:solidFill>
                <a:latin typeface="Open Sans" pitchFamily="34" charset="0"/>
                <a:ea typeface="Open Sans" pitchFamily="34" charset="-122"/>
                <a:cs typeface="Open Sans" pitchFamily="34" charset="-120"/>
              </a:rPr>
              <a:t> to the medial epicondyle. Tinel's at this site → symptoms in the little finger.</a:t>
            </a:r>
            <a:endParaRPr lang="en-US" sz="1125" dirty="0"/>
          </a:p>
        </p:txBody>
      </p:sp>
      <p:sp>
        <p:nvSpPr>
          <p:cNvPr id="30" name="SK-15-text-29"/>
          <p:cNvSpPr/>
          <p:nvPr/>
        </p:nvSpPr>
        <p:spPr>
          <a:xfrm>
            <a:off x="6705600" y="5248275"/>
            <a:ext cx="5067300" cy="200025"/>
          </a:xfrm>
          <a:prstGeom prst="rect">
            <a:avLst/>
          </a:prstGeom>
          <a:noFill/>
          <a:ln/>
        </p:spPr>
        <p:txBody>
          <a:bodyPr vert="horz" wrap="square" lIns="0" tIns="0" rIns="0" bIns="0" rtlCol="0" anchor="ctr"/>
          <a:lstStyle/>
          <a:p>
            <a:pPr marL="0" indent="0">
              <a:lnSpc>
                <a:spcPts val="1575"/>
              </a:lnSpc>
              <a:buNone/>
            </a:pPr>
            <a:r>
              <a:rPr lang="en-US" sz="1050" b="1" dirty="0">
                <a:solidFill>
                  <a:srgbClr val="FFBF00"/>
                </a:solidFill>
                <a:latin typeface="Arimo" pitchFamily="34" charset="0"/>
                <a:ea typeface="Arimo" pitchFamily="34" charset="-122"/>
                <a:cs typeface="Arimo" pitchFamily="34" charset="-120"/>
              </a:rPr>
              <a:t>COMMON PITFALL</a:t>
            </a:r>
            <a:endParaRPr lang="en-US" sz="1050" dirty="0"/>
          </a:p>
        </p:txBody>
      </p:sp>
      <p:sp>
        <p:nvSpPr>
          <p:cNvPr id="31" name="SK-15-text-30"/>
          <p:cNvSpPr/>
          <p:nvPr/>
        </p:nvSpPr>
        <p:spPr>
          <a:xfrm>
            <a:off x="6705600" y="5486400"/>
            <a:ext cx="4991100" cy="400050"/>
          </a:xfrm>
          <a:prstGeom prst="rect">
            <a:avLst/>
          </a:prstGeom>
          <a:noFill/>
          <a:ln/>
        </p:spPr>
        <p:txBody>
          <a:bodyPr vert="horz" wrap="square" lIns="0" tIns="0" rIns="0" bIns="0" rtlCol="0" anchor="ctr"/>
          <a:lstStyle/>
          <a:p>
            <a:pPr marL="0" indent="0">
              <a:lnSpc>
                <a:spcPts val="1575"/>
              </a:lnSpc>
              <a:buNone/>
            </a:pPr>
            <a:r>
              <a:rPr lang="en-US" sz="1125" dirty="0">
                <a:solidFill>
                  <a:srgbClr val="1A1A1A"/>
                </a:solidFill>
                <a:latin typeface="Open Sans" pitchFamily="34" charset="0"/>
                <a:ea typeface="Open Sans" pitchFamily="34" charset="-122"/>
                <a:cs typeface="Open Sans" pitchFamily="34" charset="-120"/>
              </a:rPr>
              <a:t>Do not assume medial elbow pain is just "Golfer's Elbow". They often </a:t>
            </a:r>
            <a:r>
              <a:rPr lang="en-US" sz="1125" b="1" dirty="0">
                <a:solidFill>
                  <a:srgbClr val="1A1A1A"/>
                </a:solidFill>
                <a:latin typeface="Open Sans" pitchFamily="34" charset="0"/>
                <a:ea typeface="Open Sans" pitchFamily="34" charset="-122"/>
                <a:cs typeface="Open Sans" pitchFamily="34" charset="-120"/>
              </a:rPr>
              <a:t>coexist</a:t>
            </a:r>
            <a:r>
              <a:rPr lang="en-US" sz="1125" dirty="0">
                <a:solidFill>
                  <a:srgbClr val="1A1A1A"/>
                </a:solidFill>
                <a:latin typeface="Open Sans" pitchFamily="34" charset="0"/>
                <a:ea typeface="Open Sans" pitchFamily="34" charset="-122"/>
                <a:cs typeface="Open Sans" pitchFamily="34" charset="-120"/>
              </a:rPr>
              <a:t>. Check for sensation loss and intrinsic hand muscle wasting.</a:t>
            </a:r>
            <a:endParaRPr lang="en-US" sz="1125" dirty="0"/>
          </a:p>
        </p:txBody>
      </p:sp>
      <p:sp>
        <p:nvSpPr>
          <p:cNvPr id="32" name="SK-15-text-31"/>
          <p:cNvSpPr/>
          <p:nvPr/>
        </p:nvSpPr>
        <p:spPr>
          <a:xfrm>
            <a:off x="381000" y="6305550"/>
            <a:ext cx="2956560" cy="171450"/>
          </a:xfrm>
          <a:prstGeom prst="rect">
            <a:avLst/>
          </a:prstGeom>
          <a:noFill/>
          <a:ln/>
        </p:spPr>
        <p:txBody>
          <a:bodyPr vert="horz" wrap="square" lIns="0" tIns="0" rIns="0" bIns="0" rtlCol="0" anchor="ctr"/>
          <a:lstStyle/>
          <a:p>
            <a:pPr marL="0" indent="0">
              <a:lnSpc>
                <a:spcPts val="1350"/>
              </a:lnSpc>
              <a:buNone/>
            </a:pPr>
            <a:r>
              <a:rPr lang="en-US" sz="900" b="1" u="sng" dirty="0">
                <a:solidFill>
                  <a:srgbClr val="6B7280"/>
                </a:solidFill>
                <a:latin typeface="Open Sans" pitchFamily="34" charset="0"/>
                <a:ea typeface="Open Sans" pitchFamily="34" charset="-122"/>
                <a:cs typeface="Open Sans" pitchFamily="34" charset="-120"/>
                <a:hlinkClick r:id="rId15" tooltip="https://www.bradfordvts.co.uk/">
                  <a:extLst>
                    <a:ext uri="{A12FA001-AC4F-418D-AE19-62706E023703}">
                      <ahyp:hlinkClr xmlns:ahyp="http://schemas.microsoft.com/office/drawing/2018/hyperlinkcolor" val="tx"/>
                    </a:ext>
                  </a:extLst>
                </a:hlinkClick>
              </a:rPr>
              <a:t>www.bradfordvts.co.uk</a:t>
            </a:r>
            <a:endParaRPr lang="en-US" sz="900" dirty="0"/>
          </a:p>
        </p:txBody>
      </p:sp>
      <p:sp>
        <p:nvSpPr>
          <p:cNvPr id="33" name="SK-15-text-31-link-hitbox-1">
            <a:hlinkClick r:id="rId15" tooltip="https://www.bradfordvts.co.uk/"/>
          </p:cNvPr>
          <p:cNvSpPr/>
          <p:nvPr/>
        </p:nvSpPr>
        <p:spPr>
          <a:xfrm>
            <a:off x="381000" y="6305550"/>
            <a:ext cx="2956560" cy="161925"/>
          </a:xfrm>
          <a:prstGeom prst="rect">
            <a:avLst/>
          </a:prstGeom>
          <a:solidFill>
            <a:srgbClr val="FFFFFF">
              <a:alpha val="0"/>
            </a:srgbClr>
          </a:solidFill>
          <a:ln w="12700">
            <a:solidFill>
              <a:srgbClr val="333333">
                <a:alpha val="0"/>
              </a:srgbClr>
            </a:solidFill>
            <a:prstDash val="solid"/>
          </a:ln>
        </p:spPr>
        <p:txBody>
          <a:bodyPr/>
          <a:lstStyle/>
          <a:p>
            <a:endParaRPr lang="en-GB"/>
          </a:p>
        </p:txBody>
      </p:sp>
      <p:sp>
        <p:nvSpPr>
          <p:cNvPr id="34" name="SK-15-text-32"/>
          <p:cNvSpPr/>
          <p:nvPr/>
        </p:nvSpPr>
        <p:spPr>
          <a:xfrm>
            <a:off x="9391650" y="6305550"/>
            <a:ext cx="2800350" cy="171450"/>
          </a:xfrm>
          <a:prstGeom prst="rect">
            <a:avLst/>
          </a:prstGeom>
          <a:noFill/>
          <a:ln/>
        </p:spPr>
        <p:txBody>
          <a:bodyPr vert="horz" wrap="square" lIns="0" tIns="0" rIns="0" bIns="0" rtlCol="0" anchor="ctr"/>
          <a:lstStyle/>
          <a:p>
            <a:pPr marL="0" indent="0">
              <a:lnSpc>
                <a:spcPts val="1350"/>
              </a:lnSpc>
              <a:buNone/>
            </a:pPr>
            <a:r>
              <a:rPr lang="en-US" sz="900" b="1" dirty="0">
                <a:solidFill>
                  <a:srgbClr val="F58220"/>
                </a:solidFill>
                <a:latin typeface="Open Sans" pitchFamily="34" charset="0"/>
                <a:ea typeface="Open Sans" pitchFamily="34" charset="-122"/>
                <a:cs typeface="Open Sans" pitchFamily="34" charset="-120"/>
              </a:rPr>
              <a:t>BRADFORD VTS TEACHING DECK • JUNE 2026</a:t>
            </a:r>
            <a:endParaRPr lang="en-US" sz="9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6">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16-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16-img-2" descr="preencoded.png"/>
          <p:cNvPicPr>
            <a:picLocks noChangeAspect="1"/>
          </p:cNvPicPr>
          <p:nvPr/>
        </p:nvPicPr>
        <p:blipFill>
          <a:blip r:embed="rId4"/>
          <a:stretch>
            <a:fillRect/>
          </a:stretch>
        </p:blipFill>
        <p:spPr>
          <a:xfrm>
            <a:off x="0" y="0"/>
            <a:ext cx="12192000" cy="6858000"/>
          </a:xfrm>
          <a:prstGeom prst="rect">
            <a:avLst/>
          </a:prstGeom>
        </p:spPr>
      </p:pic>
      <p:pic>
        <p:nvPicPr>
          <p:cNvPr id="4" name="SK-16-img-3" descr="preencoded.png"/>
          <p:cNvPicPr>
            <a:picLocks noChangeAspect="1"/>
          </p:cNvPicPr>
          <p:nvPr/>
        </p:nvPicPr>
        <p:blipFill>
          <a:blip r:embed="rId5"/>
          <a:stretch>
            <a:fillRect/>
          </a:stretch>
        </p:blipFill>
        <p:spPr>
          <a:xfrm>
            <a:off x="381000" y="247650"/>
            <a:ext cx="11430000" cy="626715"/>
          </a:xfrm>
          <a:prstGeom prst="rect">
            <a:avLst/>
          </a:prstGeom>
        </p:spPr>
      </p:pic>
      <p:pic>
        <p:nvPicPr>
          <p:cNvPr id="5" name="SK-16-img-4" descr="preencoded.png"/>
          <p:cNvPicPr>
            <a:picLocks noChangeAspect="1"/>
          </p:cNvPicPr>
          <p:nvPr/>
        </p:nvPicPr>
        <p:blipFill>
          <a:blip r:embed="rId6"/>
          <a:stretch>
            <a:fillRect/>
          </a:stretch>
        </p:blipFill>
        <p:spPr>
          <a:xfrm>
            <a:off x="381000" y="1017240"/>
            <a:ext cx="5600700" cy="2790825"/>
          </a:xfrm>
          <a:prstGeom prst="rect">
            <a:avLst/>
          </a:prstGeom>
        </p:spPr>
      </p:pic>
      <p:pic>
        <p:nvPicPr>
          <p:cNvPr id="6" name="SK-16-img-5" descr="preencoded.png"/>
          <p:cNvPicPr>
            <a:picLocks noChangeAspect="1"/>
          </p:cNvPicPr>
          <p:nvPr/>
        </p:nvPicPr>
        <p:blipFill>
          <a:blip r:embed="rId7"/>
          <a:stretch>
            <a:fillRect/>
          </a:stretch>
        </p:blipFill>
        <p:spPr>
          <a:xfrm>
            <a:off x="533400" y="1191518"/>
            <a:ext cx="261937" cy="213420"/>
          </a:xfrm>
          <a:prstGeom prst="rect">
            <a:avLst/>
          </a:prstGeom>
        </p:spPr>
      </p:pic>
      <p:pic>
        <p:nvPicPr>
          <p:cNvPr id="7" name="SK-16-img-6" descr="preencoded.png"/>
          <p:cNvPicPr>
            <a:picLocks noChangeAspect="1"/>
          </p:cNvPicPr>
          <p:nvPr/>
        </p:nvPicPr>
        <p:blipFill>
          <a:blip r:embed="rId8"/>
          <a:stretch>
            <a:fillRect/>
          </a:stretch>
        </p:blipFill>
        <p:spPr>
          <a:xfrm>
            <a:off x="381000" y="3903315"/>
            <a:ext cx="5600700" cy="2547938"/>
          </a:xfrm>
          <a:prstGeom prst="rect">
            <a:avLst/>
          </a:prstGeom>
        </p:spPr>
      </p:pic>
      <p:pic>
        <p:nvPicPr>
          <p:cNvPr id="8" name="SK-16-img-7" descr="preencoded.png"/>
          <p:cNvPicPr>
            <a:picLocks noChangeAspect="1"/>
          </p:cNvPicPr>
          <p:nvPr/>
        </p:nvPicPr>
        <p:blipFill>
          <a:blip r:embed="rId9"/>
          <a:stretch>
            <a:fillRect/>
          </a:stretch>
        </p:blipFill>
        <p:spPr>
          <a:xfrm>
            <a:off x="533400" y="4077593"/>
            <a:ext cx="261937" cy="213420"/>
          </a:xfrm>
          <a:prstGeom prst="rect">
            <a:avLst/>
          </a:prstGeom>
        </p:spPr>
      </p:pic>
      <p:pic>
        <p:nvPicPr>
          <p:cNvPr id="9" name="SK-16-img-8" descr="preencoded.png"/>
          <p:cNvPicPr>
            <a:picLocks noChangeAspect="1"/>
          </p:cNvPicPr>
          <p:nvPr/>
        </p:nvPicPr>
        <p:blipFill>
          <a:blip r:embed="rId10"/>
          <a:stretch>
            <a:fillRect/>
          </a:stretch>
        </p:blipFill>
        <p:spPr>
          <a:xfrm>
            <a:off x="6210300" y="1017240"/>
            <a:ext cx="5600700" cy="3595688"/>
          </a:xfrm>
          <a:prstGeom prst="rect">
            <a:avLst/>
          </a:prstGeom>
        </p:spPr>
      </p:pic>
      <p:pic>
        <p:nvPicPr>
          <p:cNvPr id="10" name="SK-16-img-9" descr="preencoded.png"/>
          <p:cNvPicPr>
            <a:picLocks noChangeAspect="1"/>
          </p:cNvPicPr>
          <p:nvPr/>
        </p:nvPicPr>
        <p:blipFill>
          <a:blip r:embed="rId11"/>
          <a:stretch>
            <a:fillRect/>
          </a:stretch>
        </p:blipFill>
        <p:spPr>
          <a:xfrm>
            <a:off x="6362700" y="1191518"/>
            <a:ext cx="261937" cy="213420"/>
          </a:xfrm>
          <a:prstGeom prst="rect">
            <a:avLst/>
          </a:prstGeom>
        </p:spPr>
      </p:pic>
      <p:pic>
        <p:nvPicPr>
          <p:cNvPr id="11" name="SK-16-img-10" descr="preencoded.png"/>
          <p:cNvPicPr>
            <a:picLocks noChangeAspect="1"/>
          </p:cNvPicPr>
          <p:nvPr/>
        </p:nvPicPr>
        <p:blipFill>
          <a:blip r:embed="rId12"/>
          <a:stretch>
            <a:fillRect/>
          </a:stretch>
        </p:blipFill>
        <p:spPr>
          <a:xfrm>
            <a:off x="6362700" y="2112615"/>
            <a:ext cx="5295900" cy="1066800"/>
          </a:xfrm>
          <a:prstGeom prst="rect">
            <a:avLst/>
          </a:prstGeom>
        </p:spPr>
      </p:pic>
      <p:pic>
        <p:nvPicPr>
          <p:cNvPr id="12" name="SK-16-img-11" descr="preencoded.png"/>
          <p:cNvPicPr>
            <a:picLocks noChangeAspect="1"/>
          </p:cNvPicPr>
          <p:nvPr/>
        </p:nvPicPr>
        <p:blipFill>
          <a:blip r:embed="rId13"/>
          <a:stretch>
            <a:fillRect/>
          </a:stretch>
        </p:blipFill>
        <p:spPr>
          <a:xfrm>
            <a:off x="6210300" y="4736753"/>
            <a:ext cx="5600700" cy="819150"/>
          </a:xfrm>
          <a:prstGeom prst="rect">
            <a:avLst/>
          </a:prstGeom>
        </p:spPr>
      </p:pic>
      <p:pic>
        <p:nvPicPr>
          <p:cNvPr id="13" name="SK-16-img-12" descr="preencoded.png"/>
          <p:cNvPicPr>
            <a:picLocks noChangeAspect="1"/>
          </p:cNvPicPr>
          <p:nvPr/>
        </p:nvPicPr>
        <p:blipFill>
          <a:blip r:embed="rId14"/>
          <a:stretch>
            <a:fillRect/>
          </a:stretch>
        </p:blipFill>
        <p:spPr>
          <a:xfrm>
            <a:off x="6210300" y="5632103"/>
            <a:ext cx="5600700" cy="819150"/>
          </a:xfrm>
          <a:prstGeom prst="rect">
            <a:avLst/>
          </a:prstGeom>
        </p:spPr>
      </p:pic>
      <p:pic>
        <p:nvPicPr>
          <p:cNvPr id="14" name="SK-16-img-13" descr="preencoded.png"/>
          <p:cNvPicPr>
            <a:picLocks noChangeAspect="1"/>
          </p:cNvPicPr>
          <p:nvPr/>
        </p:nvPicPr>
        <p:blipFill>
          <a:blip r:embed="rId15"/>
          <a:stretch>
            <a:fillRect/>
          </a:stretch>
        </p:blipFill>
        <p:spPr>
          <a:xfrm>
            <a:off x="381000" y="6594128"/>
            <a:ext cx="11430000" cy="247650"/>
          </a:xfrm>
          <a:prstGeom prst="rect">
            <a:avLst/>
          </a:prstGeom>
        </p:spPr>
      </p:pic>
      <p:sp>
        <p:nvSpPr>
          <p:cNvPr id="15" name="SK-16-text-14"/>
          <p:cNvSpPr/>
          <p:nvPr/>
        </p:nvSpPr>
        <p:spPr>
          <a:xfrm>
            <a:off x="533400" y="247650"/>
            <a:ext cx="11439525" cy="388590"/>
          </a:xfrm>
          <a:prstGeom prst="rect">
            <a:avLst/>
          </a:prstGeom>
          <a:noFill/>
          <a:ln/>
        </p:spPr>
        <p:txBody>
          <a:bodyPr vert="horz" wrap="square" lIns="0" tIns="0" rIns="0" bIns="0" rtlCol="0" anchor="ctr"/>
          <a:lstStyle/>
          <a:p>
            <a:pPr marL="0" indent="0">
              <a:lnSpc>
                <a:spcPts val="3060"/>
              </a:lnSpc>
              <a:buNone/>
            </a:pPr>
            <a:r>
              <a:rPr lang="en-US" sz="2550" b="1" kern="0" spc="-30" dirty="0">
                <a:solidFill>
                  <a:srgbClr val="1A1A1A"/>
                </a:solidFill>
                <a:latin typeface="Arimo" pitchFamily="34" charset="0"/>
                <a:ea typeface="Arimo" pitchFamily="34" charset="-122"/>
                <a:cs typeface="Arimo" pitchFamily="34" charset="-120"/>
              </a:rPr>
              <a:t>DE QUERVAIN'S TENOSYNOVITIS</a:t>
            </a:r>
            <a:endParaRPr lang="en-US" sz="2550" dirty="0"/>
          </a:p>
        </p:txBody>
      </p:sp>
      <p:sp>
        <p:nvSpPr>
          <p:cNvPr id="16" name="SK-16-text-15"/>
          <p:cNvSpPr/>
          <p:nvPr/>
        </p:nvSpPr>
        <p:spPr>
          <a:xfrm>
            <a:off x="533400" y="674340"/>
            <a:ext cx="11353800" cy="200025"/>
          </a:xfrm>
          <a:prstGeom prst="rect">
            <a:avLst/>
          </a:prstGeom>
          <a:noFill/>
          <a:ln/>
        </p:spPr>
        <p:txBody>
          <a:bodyPr vert="horz" wrap="square" lIns="0" tIns="0" rIns="0" bIns="0" rtlCol="0" anchor="ctr"/>
          <a:lstStyle/>
          <a:p>
            <a:pPr marL="0" indent="0">
              <a:lnSpc>
                <a:spcPts val="1575"/>
              </a:lnSpc>
              <a:buNone/>
            </a:pPr>
            <a:r>
              <a:rPr lang="en-US" sz="1050" b="1" kern="0" spc="60" dirty="0">
                <a:solidFill>
                  <a:srgbClr val="2C3E50"/>
                </a:solidFill>
                <a:latin typeface="Open Sans" pitchFamily="34" charset="0"/>
                <a:ea typeface="Open Sans" pitchFamily="34" charset="-122"/>
                <a:cs typeface="Open Sans" pitchFamily="34" charset="-120"/>
              </a:rPr>
              <a:t>CLINICAL GUIDANCE &amp; EXAM FOCUS</a:t>
            </a:r>
            <a:endParaRPr lang="en-US" sz="1050" dirty="0"/>
          </a:p>
        </p:txBody>
      </p:sp>
      <p:sp>
        <p:nvSpPr>
          <p:cNvPr id="17" name="SK-16-text-16"/>
          <p:cNvSpPr/>
          <p:nvPr/>
        </p:nvSpPr>
        <p:spPr>
          <a:xfrm>
            <a:off x="890588" y="1141065"/>
            <a:ext cx="5295900" cy="314325"/>
          </a:xfrm>
          <a:prstGeom prst="rect">
            <a:avLst/>
          </a:prstGeom>
          <a:noFill/>
          <a:ln/>
        </p:spPr>
        <p:txBody>
          <a:bodyPr vert="horz" wrap="square" lIns="0" tIns="0" rIns="0" bIns="0" rtlCol="0" anchor="ctr"/>
          <a:lstStyle/>
          <a:p>
            <a:pPr marL="0" indent="0">
              <a:lnSpc>
                <a:spcPts val="2475"/>
              </a:lnSpc>
              <a:buNone/>
            </a:pPr>
            <a:r>
              <a:rPr lang="en-US" sz="1650" b="1" dirty="0">
                <a:solidFill>
                  <a:srgbClr val="2C3E50"/>
                </a:solidFill>
                <a:latin typeface="Arimo" pitchFamily="34" charset="0"/>
                <a:ea typeface="Arimo" pitchFamily="34" charset="-122"/>
                <a:cs typeface="Arimo" pitchFamily="34" charset="-120"/>
              </a:rPr>
              <a:t>Pathophysiology</a:t>
            </a:r>
            <a:endParaRPr lang="en-US" sz="1650" dirty="0"/>
          </a:p>
        </p:txBody>
      </p:sp>
      <p:sp>
        <p:nvSpPr>
          <p:cNvPr id="18" name="SK-16-text-17"/>
          <p:cNvSpPr/>
          <p:nvPr/>
        </p:nvSpPr>
        <p:spPr>
          <a:xfrm>
            <a:off x="533400" y="1550640"/>
            <a:ext cx="5295900" cy="485775"/>
          </a:xfrm>
          <a:prstGeom prst="rect">
            <a:avLst/>
          </a:prstGeom>
          <a:noFill/>
          <a:ln/>
        </p:spPr>
        <p:txBody>
          <a:bodyPr vert="horz" wrap="square" lIns="0" tIns="0" rIns="0" bIns="0" rtlCol="0" anchor="ctr"/>
          <a:lstStyle/>
          <a:p>
            <a:pPr marL="0" indent="0">
              <a:lnSpc>
                <a:spcPts val="1913"/>
              </a:lnSpc>
              <a:buNone/>
            </a:pPr>
            <a:r>
              <a:rPr lang="en-US" sz="1275" dirty="0">
                <a:solidFill>
                  <a:srgbClr val="4B5563"/>
                </a:solidFill>
                <a:latin typeface="Open Sans" pitchFamily="34" charset="0"/>
                <a:ea typeface="Open Sans" pitchFamily="34" charset="-122"/>
                <a:cs typeface="Open Sans" pitchFamily="34" charset="-120"/>
              </a:rPr>
              <a:t>Stenosing tenosynovitis of the </a:t>
            </a:r>
            <a:r>
              <a:rPr lang="en-US" sz="1275" b="1" dirty="0">
                <a:solidFill>
                  <a:srgbClr val="4B5563"/>
                </a:solidFill>
                <a:latin typeface="Open Sans" pitchFamily="34" charset="0"/>
                <a:ea typeface="Open Sans" pitchFamily="34" charset="-122"/>
                <a:cs typeface="Open Sans" pitchFamily="34" charset="-120"/>
              </a:rPr>
              <a:t>first dorsal compartment</a:t>
            </a:r>
            <a:r>
              <a:rPr lang="en-US" sz="1275" dirty="0">
                <a:solidFill>
                  <a:srgbClr val="4B5563"/>
                </a:solidFill>
                <a:latin typeface="Open Sans" pitchFamily="34" charset="0"/>
                <a:ea typeface="Open Sans" pitchFamily="34" charset="-122"/>
                <a:cs typeface="Open Sans" pitchFamily="34" charset="-120"/>
              </a:rPr>
              <a:t> of the wrist at the radial styloid.</a:t>
            </a:r>
            <a:endParaRPr lang="en-US" sz="1275" dirty="0"/>
          </a:p>
        </p:txBody>
      </p:sp>
      <p:sp>
        <p:nvSpPr>
          <p:cNvPr id="19" name="SK-16-text-18"/>
          <p:cNvSpPr/>
          <p:nvPr/>
        </p:nvSpPr>
        <p:spPr>
          <a:xfrm>
            <a:off x="723900" y="2084040"/>
            <a:ext cx="5105400" cy="485775"/>
          </a:xfrm>
          <a:prstGeom prst="rect">
            <a:avLst/>
          </a:prstGeom>
          <a:noFill/>
          <a:ln/>
        </p:spPr>
        <p:txBody>
          <a:bodyPr vert="horz" wrap="square" lIns="0" tIns="0" rIns="0" bIns="0" rtlCol="0" anchor="ctr"/>
          <a:lstStyle/>
          <a:p>
            <a:pPr marL="0" indent="0" algn="l">
              <a:lnSpc>
                <a:spcPts val="1913"/>
              </a:lnSpc>
              <a:buNone/>
            </a:pPr>
            <a:r>
              <a:rPr lang="en-US" sz="1275" b="1" dirty="0">
                <a:solidFill>
                  <a:srgbClr val="4B5563"/>
                </a:solidFill>
                <a:latin typeface="Open Sans" pitchFamily="34" charset="0"/>
                <a:ea typeface="Open Sans" pitchFamily="34" charset="-122"/>
                <a:cs typeface="Open Sans" pitchFamily="34" charset="-120"/>
              </a:rPr>
              <a:t>Involved Tendons:</a:t>
            </a:r>
            <a:r>
              <a:rPr lang="en-US" sz="1275" dirty="0">
                <a:solidFill>
                  <a:srgbClr val="4B5563"/>
                </a:solidFill>
                <a:latin typeface="Open Sans" pitchFamily="34" charset="0"/>
                <a:ea typeface="Open Sans" pitchFamily="34" charset="-122"/>
                <a:cs typeface="Open Sans" pitchFamily="34" charset="-120"/>
              </a:rPr>
              <a:t> Abductor Pollicis Longus (APL) &amp; Extensor Pollicis Brevis (EPB).</a:t>
            </a:r>
            <a:endParaRPr lang="en-US" sz="1275" dirty="0"/>
          </a:p>
        </p:txBody>
      </p:sp>
      <p:sp>
        <p:nvSpPr>
          <p:cNvPr id="20" name="SK-16-text-19"/>
          <p:cNvSpPr/>
          <p:nvPr/>
        </p:nvSpPr>
        <p:spPr>
          <a:xfrm>
            <a:off x="723900" y="2617440"/>
            <a:ext cx="5105400" cy="485775"/>
          </a:xfrm>
          <a:prstGeom prst="rect">
            <a:avLst/>
          </a:prstGeom>
          <a:noFill/>
          <a:ln/>
        </p:spPr>
        <p:txBody>
          <a:bodyPr vert="horz" wrap="square" lIns="0" tIns="0" rIns="0" bIns="0" rtlCol="0" anchor="ctr"/>
          <a:lstStyle/>
          <a:p>
            <a:pPr marL="0" indent="0" algn="l">
              <a:lnSpc>
                <a:spcPts val="1913"/>
              </a:lnSpc>
              <a:buNone/>
            </a:pPr>
            <a:r>
              <a:rPr lang="en-US" sz="1275" b="1" dirty="0">
                <a:solidFill>
                  <a:srgbClr val="4B5563"/>
                </a:solidFill>
                <a:latin typeface="Open Sans" pitchFamily="34" charset="0"/>
                <a:ea typeface="Open Sans" pitchFamily="34" charset="-122"/>
                <a:cs typeface="Open Sans" pitchFamily="34" charset="-120"/>
              </a:rPr>
              <a:t>Mechanism:</a:t>
            </a:r>
            <a:r>
              <a:rPr lang="en-US" sz="1275" dirty="0">
                <a:solidFill>
                  <a:srgbClr val="4B5563"/>
                </a:solidFill>
                <a:latin typeface="Open Sans" pitchFamily="34" charset="0"/>
                <a:ea typeface="Open Sans" pitchFamily="34" charset="-122"/>
                <a:cs typeface="Open Sans" pitchFamily="34" charset="-120"/>
              </a:rPr>
              <a:t> Thickening of the tendon sheath leads to painful entrapment.</a:t>
            </a:r>
            <a:endParaRPr lang="en-US" sz="1275" dirty="0"/>
          </a:p>
        </p:txBody>
      </p:sp>
      <p:sp>
        <p:nvSpPr>
          <p:cNvPr id="21" name="SK-16-text-20"/>
          <p:cNvSpPr/>
          <p:nvPr/>
        </p:nvSpPr>
        <p:spPr>
          <a:xfrm>
            <a:off x="723900" y="3150840"/>
            <a:ext cx="5105400" cy="485775"/>
          </a:xfrm>
          <a:prstGeom prst="rect">
            <a:avLst/>
          </a:prstGeom>
          <a:noFill/>
          <a:ln/>
        </p:spPr>
        <p:txBody>
          <a:bodyPr vert="horz" wrap="square" lIns="0" tIns="0" rIns="0" bIns="0" rtlCol="0" anchor="ctr"/>
          <a:lstStyle/>
          <a:p>
            <a:pPr marL="0" indent="0" algn="l">
              <a:lnSpc>
                <a:spcPts val="1913"/>
              </a:lnSpc>
              <a:buNone/>
            </a:pPr>
            <a:r>
              <a:rPr lang="en-US" sz="1275" b="1" dirty="0">
                <a:solidFill>
                  <a:srgbClr val="4B5563"/>
                </a:solidFill>
                <a:latin typeface="Open Sans" pitchFamily="34" charset="0"/>
                <a:ea typeface="Open Sans" pitchFamily="34" charset="-122"/>
                <a:cs typeface="Open Sans" pitchFamily="34" charset="-120"/>
              </a:rPr>
              <a:t>Risk Factors:</a:t>
            </a:r>
            <a:r>
              <a:rPr lang="en-US" sz="1275" dirty="0">
                <a:solidFill>
                  <a:srgbClr val="4B5563"/>
                </a:solidFill>
                <a:latin typeface="Open Sans" pitchFamily="34" charset="0"/>
                <a:ea typeface="Open Sans" pitchFamily="34" charset="-122"/>
                <a:cs typeface="Open Sans" pitchFamily="34" charset="-120"/>
              </a:rPr>
              <a:t> Repetitive thumb/wrist movement, computer use, and association with Rheumatoid Arthritis.</a:t>
            </a:r>
            <a:endParaRPr lang="en-US" sz="1275" dirty="0"/>
          </a:p>
        </p:txBody>
      </p:sp>
      <p:sp>
        <p:nvSpPr>
          <p:cNvPr id="22" name="SK-16-text-21"/>
          <p:cNvSpPr/>
          <p:nvPr/>
        </p:nvSpPr>
        <p:spPr>
          <a:xfrm>
            <a:off x="890588" y="4027140"/>
            <a:ext cx="5295900" cy="314325"/>
          </a:xfrm>
          <a:prstGeom prst="rect">
            <a:avLst/>
          </a:prstGeom>
          <a:noFill/>
          <a:ln/>
        </p:spPr>
        <p:txBody>
          <a:bodyPr vert="horz" wrap="square" lIns="0" tIns="0" rIns="0" bIns="0" rtlCol="0" anchor="ctr"/>
          <a:lstStyle/>
          <a:p>
            <a:pPr marL="0" indent="0">
              <a:lnSpc>
                <a:spcPts val="2475"/>
              </a:lnSpc>
              <a:buNone/>
            </a:pPr>
            <a:r>
              <a:rPr lang="en-US" sz="1650" b="1" dirty="0">
                <a:solidFill>
                  <a:srgbClr val="2C3E50"/>
                </a:solidFill>
                <a:latin typeface="Arimo" pitchFamily="34" charset="0"/>
                <a:ea typeface="Arimo" pitchFamily="34" charset="-122"/>
                <a:cs typeface="Arimo" pitchFamily="34" charset="-120"/>
              </a:rPr>
              <a:t>"Mother's Wrist"</a:t>
            </a:r>
            <a:endParaRPr lang="en-US" sz="1650" dirty="0"/>
          </a:p>
        </p:txBody>
      </p:sp>
      <p:sp>
        <p:nvSpPr>
          <p:cNvPr id="23" name="SK-16-text-22"/>
          <p:cNvSpPr/>
          <p:nvPr/>
        </p:nvSpPr>
        <p:spPr>
          <a:xfrm>
            <a:off x="533400" y="4436715"/>
            <a:ext cx="5295900" cy="485775"/>
          </a:xfrm>
          <a:prstGeom prst="rect">
            <a:avLst/>
          </a:prstGeom>
          <a:noFill/>
          <a:ln/>
        </p:spPr>
        <p:txBody>
          <a:bodyPr vert="horz" wrap="square" lIns="0" tIns="0" rIns="0" bIns="0" rtlCol="0" anchor="ctr"/>
          <a:lstStyle/>
          <a:p>
            <a:pPr marL="0" indent="0">
              <a:lnSpc>
                <a:spcPts val="1913"/>
              </a:lnSpc>
              <a:buNone/>
            </a:pPr>
            <a:r>
              <a:rPr lang="en-US" sz="1275" dirty="0">
                <a:solidFill>
                  <a:srgbClr val="4B5563"/>
                </a:solidFill>
                <a:latin typeface="Open Sans" pitchFamily="34" charset="0"/>
                <a:ea typeface="Open Sans" pitchFamily="34" charset="-122"/>
                <a:cs typeface="Open Sans" pitchFamily="34" charset="-120"/>
              </a:rPr>
              <a:t>Significant prevalence in women, particularly </a:t>
            </a:r>
            <a:r>
              <a:rPr lang="en-US" sz="1275" b="1" dirty="0">
                <a:solidFill>
                  <a:srgbClr val="4B5563"/>
                </a:solidFill>
                <a:latin typeface="Open Sans" pitchFamily="34" charset="0"/>
                <a:ea typeface="Open Sans" pitchFamily="34" charset="-122"/>
                <a:cs typeface="Open Sans" pitchFamily="34" charset="-120"/>
              </a:rPr>
              <a:t>post-partum (6–12 months)</a:t>
            </a:r>
            <a:r>
              <a:rPr lang="en-US" sz="1275" dirty="0">
                <a:solidFill>
                  <a:srgbClr val="4B5563"/>
                </a:solidFill>
                <a:latin typeface="Open Sans" pitchFamily="34" charset="0"/>
                <a:ea typeface="Open Sans" pitchFamily="34" charset="-122"/>
                <a:cs typeface="Open Sans" pitchFamily="34" charset="-120"/>
              </a:rPr>
              <a:t>.</a:t>
            </a:r>
            <a:endParaRPr lang="en-US" sz="1275" dirty="0"/>
          </a:p>
        </p:txBody>
      </p:sp>
      <p:sp>
        <p:nvSpPr>
          <p:cNvPr id="24" name="SK-16-text-23"/>
          <p:cNvSpPr/>
          <p:nvPr/>
        </p:nvSpPr>
        <p:spPr>
          <a:xfrm>
            <a:off x="723900" y="4970115"/>
            <a:ext cx="5105400" cy="485775"/>
          </a:xfrm>
          <a:prstGeom prst="rect">
            <a:avLst/>
          </a:prstGeom>
          <a:noFill/>
          <a:ln/>
        </p:spPr>
        <p:txBody>
          <a:bodyPr vert="horz" wrap="square" lIns="0" tIns="0" rIns="0" bIns="0" rtlCol="0" anchor="ctr"/>
          <a:lstStyle/>
          <a:p>
            <a:pPr marL="0" indent="0" algn="l">
              <a:lnSpc>
                <a:spcPts val="1913"/>
              </a:lnSpc>
              <a:buNone/>
            </a:pPr>
            <a:r>
              <a:rPr lang="en-US" sz="1275" dirty="0">
                <a:solidFill>
                  <a:srgbClr val="4B5563"/>
                </a:solidFill>
                <a:latin typeface="Open Sans" pitchFamily="34" charset="0"/>
                <a:ea typeface="Open Sans" pitchFamily="34" charset="-122"/>
                <a:cs typeface="Open Sans" pitchFamily="34" charset="-120"/>
              </a:rPr>
              <a:t>Repetitive lifting of infants creates mechanical stress on the radial styloid.</a:t>
            </a:r>
            <a:endParaRPr lang="en-US" sz="1275" dirty="0"/>
          </a:p>
        </p:txBody>
      </p:sp>
      <p:sp>
        <p:nvSpPr>
          <p:cNvPr id="25" name="SK-16-text-24"/>
          <p:cNvSpPr/>
          <p:nvPr/>
        </p:nvSpPr>
        <p:spPr>
          <a:xfrm>
            <a:off x="723900" y="5503515"/>
            <a:ext cx="11468100" cy="242888"/>
          </a:xfrm>
          <a:prstGeom prst="rect">
            <a:avLst/>
          </a:prstGeom>
          <a:noFill/>
          <a:ln/>
        </p:spPr>
        <p:txBody>
          <a:bodyPr vert="horz" wrap="square" lIns="0" tIns="0" rIns="0" bIns="0" rtlCol="0" anchor="ctr"/>
          <a:lstStyle/>
          <a:p>
            <a:pPr marL="0" indent="0" algn="l">
              <a:lnSpc>
                <a:spcPts val="1913"/>
              </a:lnSpc>
              <a:buNone/>
            </a:pPr>
            <a:r>
              <a:rPr lang="en-US" sz="1275" dirty="0">
                <a:solidFill>
                  <a:srgbClr val="4B5563"/>
                </a:solidFill>
                <a:latin typeface="Open Sans" pitchFamily="34" charset="0"/>
                <a:ea typeface="Open Sans" pitchFamily="34" charset="-122"/>
                <a:cs typeface="Open Sans" pitchFamily="34" charset="-120"/>
              </a:rPr>
              <a:t>Hormonal changes may contribute to tendon laxity and irritation.</a:t>
            </a:r>
            <a:endParaRPr lang="en-US" sz="1275" dirty="0"/>
          </a:p>
        </p:txBody>
      </p:sp>
      <p:sp>
        <p:nvSpPr>
          <p:cNvPr id="26" name="SK-16-text-25"/>
          <p:cNvSpPr/>
          <p:nvPr/>
        </p:nvSpPr>
        <p:spPr>
          <a:xfrm>
            <a:off x="723900" y="5794028"/>
            <a:ext cx="5105400" cy="485775"/>
          </a:xfrm>
          <a:prstGeom prst="rect">
            <a:avLst/>
          </a:prstGeom>
          <a:noFill/>
          <a:ln/>
        </p:spPr>
        <p:txBody>
          <a:bodyPr vert="horz" wrap="square" lIns="0" tIns="0" rIns="0" bIns="0" rtlCol="0" anchor="ctr"/>
          <a:lstStyle/>
          <a:p>
            <a:pPr marL="0" indent="0" algn="l">
              <a:lnSpc>
                <a:spcPts val="1913"/>
              </a:lnSpc>
              <a:buNone/>
            </a:pPr>
            <a:r>
              <a:rPr lang="en-US" sz="1275" dirty="0">
                <a:solidFill>
                  <a:srgbClr val="4B5563"/>
                </a:solidFill>
                <a:latin typeface="Open Sans" pitchFamily="34" charset="0"/>
                <a:ea typeface="Open Sans" pitchFamily="34" charset="-122"/>
                <a:cs typeface="Open Sans" pitchFamily="34" charset="-120"/>
              </a:rPr>
              <a:t>Often presents as sharp pain when picking up the child or using a stroller.</a:t>
            </a:r>
            <a:endParaRPr lang="en-US" sz="1275" dirty="0"/>
          </a:p>
        </p:txBody>
      </p:sp>
      <p:sp>
        <p:nvSpPr>
          <p:cNvPr id="27" name="SK-16-text-26"/>
          <p:cNvSpPr/>
          <p:nvPr/>
        </p:nvSpPr>
        <p:spPr>
          <a:xfrm>
            <a:off x="6719888" y="1141065"/>
            <a:ext cx="5295900" cy="314325"/>
          </a:xfrm>
          <a:prstGeom prst="rect">
            <a:avLst/>
          </a:prstGeom>
          <a:noFill/>
          <a:ln/>
        </p:spPr>
        <p:txBody>
          <a:bodyPr vert="horz" wrap="square" lIns="0" tIns="0" rIns="0" bIns="0" rtlCol="0" anchor="ctr"/>
          <a:lstStyle/>
          <a:p>
            <a:pPr marL="0" indent="0">
              <a:lnSpc>
                <a:spcPts val="2475"/>
              </a:lnSpc>
              <a:buNone/>
            </a:pPr>
            <a:r>
              <a:rPr lang="en-US" sz="1650" b="1" dirty="0">
                <a:solidFill>
                  <a:srgbClr val="2C3E50"/>
                </a:solidFill>
                <a:latin typeface="Arimo" pitchFamily="34" charset="0"/>
                <a:ea typeface="Arimo" pitchFamily="34" charset="-122"/>
                <a:cs typeface="Arimo" pitchFamily="34" charset="-120"/>
              </a:rPr>
              <a:t>Examination Technique</a:t>
            </a:r>
            <a:endParaRPr lang="en-US" sz="1650" dirty="0"/>
          </a:p>
        </p:txBody>
      </p:sp>
      <p:sp>
        <p:nvSpPr>
          <p:cNvPr id="28" name="SK-16-text-27"/>
          <p:cNvSpPr/>
          <p:nvPr/>
        </p:nvSpPr>
        <p:spPr>
          <a:xfrm>
            <a:off x="6362700" y="1550640"/>
            <a:ext cx="5295900" cy="485775"/>
          </a:xfrm>
          <a:prstGeom prst="rect">
            <a:avLst/>
          </a:prstGeom>
          <a:noFill/>
          <a:ln/>
        </p:spPr>
        <p:txBody>
          <a:bodyPr vert="horz" wrap="square" lIns="0" tIns="0" rIns="0" bIns="0" rtlCol="0" anchor="ctr"/>
          <a:lstStyle/>
          <a:p>
            <a:pPr marL="0" indent="0">
              <a:lnSpc>
                <a:spcPts val="1913"/>
              </a:lnSpc>
              <a:buNone/>
            </a:pPr>
            <a:r>
              <a:rPr lang="en-US" sz="1275" dirty="0">
                <a:solidFill>
                  <a:srgbClr val="4B5563"/>
                </a:solidFill>
                <a:latin typeface="Open Sans" pitchFamily="34" charset="0"/>
                <a:ea typeface="Open Sans" pitchFamily="34" charset="-122"/>
                <a:cs typeface="Open Sans" pitchFamily="34" charset="-120"/>
              </a:rPr>
              <a:t>Focus on localizing tenderness and performing the pathognomonic test.</a:t>
            </a:r>
            <a:endParaRPr lang="en-US" sz="1275" dirty="0"/>
          </a:p>
        </p:txBody>
      </p:sp>
      <p:sp>
        <p:nvSpPr>
          <p:cNvPr id="29" name="SK-16-text-28"/>
          <p:cNvSpPr/>
          <p:nvPr/>
        </p:nvSpPr>
        <p:spPr>
          <a:xfrm>
            <a:off x="6477000" y="2207865"/>
            <a:ext cx="5143500" cy="214313"/>
          </a:xfrm>
          <a:prstGeom prst="rect">
            <a:avLst/>
          </a:prstGeom>
          <a:noFill/>
          <a:ln/>
        </p:spPr>
        <p:txBody>
          <a:bodyPr vert="horz" wrap="square" lIns="0" tIns="0" rIns="0" bIns="0" rtlCol="0" anchor="ctr"/>
          <a:lstStyle/>
          <a:p>
            <a:pPr marL="0" indent="0">
              <a:lnSpc>
                <a:spcPts val="1688"/>
              </a:lnSpc>
              <a:buNone/>
            </a:pPr>
            <a:r>
              <a:rPr lang="en-US" sz="1125" b="1" dirty="0">
                <a:solidFill>
                  <a:srgbClr val="2C3E50"/>
                </a:solidFill>
                <a:latin typeface="Open Sans" pitchFamily="34" charset="0"/>
                <a:ea typeface="Open Sans" pitchFamily="34" charset="-122"/>
                <a:cs typeface="Open Sans" pitchFamily="34" charset="-120"/>
              </a:rPr>
              <a:t>Finkelstein’s Test:</a:t>
            </a:r>
            <a:endParaRPr lang="en-US" sz="1125" dirty="0"/>
          </a:p>
        </p:txBody>
      </p:sp>
      <p:sp>
        <p:nvSpPr>
          <p:cNvPr id="30" name="SK-16-text-29"/>
          <p:cNvSpPr/>
          <p:nvPr/>
        </p:nvSpPr>
        <p:spPr>
          <a:xfrm>
            <a:off x="6477000" y="2441228"/>
            <a:ext cx="5067300" cy="642938"/>
          </a:xfrm>
          <a:prstGeom prst="rect">
            <a:avLst/>
          </a:prstGeom>
          <a:noFill/>
          <a:ln/>
        </p:spPr>
        <p:txBody>
          <a:bodyPr vert="horz" wrap="square" lIns="0" tIns="0" rIns="0" bIns="0" rtlCol="0" anchor="ctr"/>
          <a:lstStyle/>
          <a:p>
            <a:pPr marL="0" indent="0">
              <a:lnSpc>
                <a:spcPts val="1688"/>
              </a:lnSpc>
              <a:buNone/>
            </a:pPr>
            <a:r>
              <a:rPr lang="en-US" sz="1125" dirty="0">
                <a:solidFill>
                  <a:srgbClr val="4B5563"/>
                </a:solidFill>
                <a:latin typeface="Open Sans" pitchFamily="34" charset="0"/>
                <a:ea typeface="Open Sans" pitchFamily="34" charset="-122"/>
                <a:cs typeface="Open Sans" pitchFamily="34" charset="-120"/>
              </a:rPr>
              <a:t>1. Patient makes a fist with thumb tucked </a:t>
            </a:r>
            <a:r>
              <a:rPr lang="en-US" sz="1125" b="1" dirty="0">
                <a:solidFill>
                  <a:srgbClr val="4B5563"/>
                </a:solidFill>
                <a:latin typeface="Open Sans" pitchFamily="34" charset="0"/>
                <a:ea typeface="Open Sans" pitchFamily="34" charset="-122"/>
                <a:cs typeface="Open Sans" pitchFamily="34" charset="-120"/>
              </a:rPr>
              <a:t>inside</a:t>
            </a:r>
            <a:r>
              <a:rPr lang="en-US" sz="1125" dirty="0">
                <a:solidFill>
                  <a:srgbClr val="4B5563"/>
                </a:solidFill>
                <a:latin typeface="Open Sans" pitchFamily="34" charset="0"/>
                <a:ea typeface="Open Sans" pitchFamily="34" charset="-122"/>
                <a:cs typeface="Open Sans" pitchFamily="34" charset="-120"/>
              </a:rPr>
              <a:t> fingers.</a:t>
            </a:r>
            <a:endParaRPr lang="en-US" sz="1125" dirty="0"/>
          </a:p>
          <a:p>
            <a:pPr marL="0" indent="0">
              <a:lnSpc>
                <a:spcPts val="1688"/>
              </a:lnSpc>
              <a:buNone/>
            </a:pPr>
            <a:r>
              <a:rPr lang="en-US" sz="1125" dirty="0">
                <a:solidFill>
                  <a:srgbClr val="4B5563"/>
                </a:solidFill>
                <a:latin typeface="Open Sans" pitchFamily="34" charset="0"/>
                <a:ea typeface="Open Sans" pitchFamily="34" charset="-122"/>
                <a:cs typeface="Open Sans" pitchFamily="34" charset="-120"/>
              </a:rPr>
              <a:t>2. Passively deviate the wrist in the </a:t>
            </a:r>
            <a:r>
              <a:rPr lang="en-US" sz="1125" b="1" dirty="0">
                <a:solidFill>
                  <a:srgbClr val="4B5563"/>
                </a:solidFill>
                <a:latin typeface="Open Sans" pitchFamily="34" charset="0"/>
                <a:ea typeface="Open Sans" pitchFamily="34" charset="-122"/>
                <a:cs typeface="Open Sans" pitchFamily="34" charset="-120"/>
              </a:rPr>
              <a:t>ulnar direction</a:t>
            </a:r>
            <a:r>
              <a:rPr lang="en-US" sz="1125" dirty="0">
                <a:solidFill>
                  <a:srgbClr val="4B5563"/>
                </a:solidFill>
                <a:latin typeface="Open Sans" pitchFamily="34" charset="0"/>
                <a:ea typeface="Open Sans" pitchFamily="34" charset="-122"/>
                <a:cs typeface="Open Sans" pitchFamily="34" charset="-120"/>
              </a:rPr>
              <a:t>.</a:t>
            </a:r>
            <a:endParaRPr lang="en-US" sz="1125" dirty="0"/>
          </a:p>
          <a:p>
            <a:pPr marL="0" indent="0">
              <a:lnSpc>
                <a:spcPts val="1688"/>
              </a:lnSpc>
              <a:buNone/>
            </a:pPr>
            <a:r>
              <a:rPr lang="en-US" sz="1125" dirty="0">
                <a:solidFill>
                  <a:srgbClr val="4B5563"/>
                </a:solidFill>
                <a:latin typeface="Open Sans" pitchFamily="34" charset="0"/>
                <a:ea typeface="Open Sans" pitchFamily="34" charset="-122"/>
                <a:cs typeface="Open Sans" pitchFamily="34" charset="-120"/>
              </a:rPr>
              <a:t>3. </a:t>
            </a:r>
            <a:r>
              <a:rPr lang="en-US" sz="1125" b="1" dirty="0">
                <a:solidFill>
                  <a:srgbClr val="D32F2F"/>
                </a:solidFill>
                <a:latin typeface="Open Sans" pitchFamily="34" charset="0"/>
                <a:ea typeface="Open Sans" pitchFamily="34" charset="-122"/>
                <a:cs typeface="Open Sans" pitchFamily="34" charset="-120"/>
              </a:rPr>
              <a:t>Positive:</a:t>
            </a:r>
            <a:r>
              <a:rPr lang="en-US" sz="1125" dirty="0">
                <a:solidFill>
                  <a:srgbClr val="4B5563"/>
                </a:solidFill>
                <a:latin typeface="Open Sans" pitchFamily="34" charset="0"/>
                <a:ea typeface="Open Sans" pitchFamily="34" charset="-122"/>
                <a:cs typeface="Open Sans" pitchFamily="34" charset="-120"/>
              </a:rPr>
              <a:t> Severe sharp pain over the radial styloid.</a:t>
            </a:r>
            <a:endParaRPr lang="en-US" sz="1125" dirty="0"/>
          </a:p>
        </p:txBody>
      </p:sp>
      <p:sp>
        <p:nvSpPr>
          <p:cNvPr id="31" name="SK-16-text-30"/>
          <p:cNvSpPr/>
          <p:nvPr/>
        </p:nvSpPr>
        <p:spPr>
          <a:xfrm>
            <a:off x="6362700" y="3236565"/>
            <a:ext cx="5295900" cy="428625"/>
          </a:xfrm>
          <a:prstGeom prst="rect">
            <a:avLst/>
          </a:prstGeom>
          <a:noFill/>
          <a:ln/>
        </p:spPr>
        <p:txBody>
          <a:bodyPr vert="horz" wrap="square" lIns="0" tIns="0" rIns="0" bIns="0" rtlCol="0" anchor="ctr"/>
          <a:lstStyle/>
          <a:p>
            <a:pPr marL="0" indent="0">
              <a:lnSpc>
                <a:spcPts val="1688"/>
              </a:lnSpc>
              <a:buNone/>
            </a:pPr>
            <a:r>
              <a:rPr lang="en-US" sz="1125" b="1" dirty="0">
                <a:solidFill>
                  <a:srgbClr val="4B5563"/>
                </a:solidFill>
                <a:latin typeface="Open Sans" pitchFamily="34" charset="0"/>
                <a:ea typeface="Open Sans" pitchFamily="34" charset="-122"/>
                <a:cs typeface="Open Sans" pitchFamily="34" charset="-120"/>
              </a:rPr>
              <a:t>Palpation:</a:t>
            </a:r>
            <a:r>
              <a:rPr lang="en-US" sz="1125" dirty="0">
                <a:solidFill>
                  <a:srgbClr val="4B5563"/>
                </a:solidFill>
                <a:latin typeface="Open Sans" pitchFamily="34" charset="0"/>
                <a:ea typeface="Open Sans" pitchFamily="34" charset="-122"/>
                <a:cs typeface="Open Sans" pitchFamily="34" charset="-120"/>
              </a:rPr>
              <a:t> Tenderness localized to the 1st dorsal compartment (just proximal to the anatomical snuff box).</a:t>
            </a:r>
            <a:endParaRPr lang="en-US" sz="1125" dirty="0"/>
          </a:p>
        </p:txBody>
      </p:sp>
      <p:sp>
        <p:nvSpPr>
          <p:cNvPr id="32" name="SK-16-text-31"/>
          <p:cNvSpPr/>
          <p:nvPr/>
        </p:nvSpPr>
        <p:spPr>
          <a:xfrm>
            <a:off x="6324600" y="4832003"/>
            <a:ext cx="5448300" cy="200025"/>
          </a:xfrm>
          <a:prstGeom prst="rect">
            <a:avLst/>
          </a:prstGeom>
          <a:noFill/>
          <a:ln/>
        </p:spPr>
        <p:txBody>
          <a:bodyPr vert="horz" wrap="square" lIns="0" tIns="0" rIns="0" bIns="0" rtlCol="0" anchor="ctr"/>
          <a:lstStyle/>
          <a:p>
            <a:pPr marL="0" indent="0">
              <a:lnSpc>
                <a:spcPts val="1575"/>
              </a:lnSpc>
              <a:buNone/>
            </a:pPr>
            <a:r>
              <a:rPr lang="en-US" sz="1050" b="1" dirty="0">
                <a:solidFill>
                  <a:srgbClr val="7B1FA2"/>
                </a:solidFill>
                <a:latin typeface="Arimo" pitchFamily="34" charset="0"/>
                <a:ea typeface="Arimo" pitchFamily="34" charset="-122"/>
                <a:cs typeface="Arimo" pitchFamily="34" charset="-120"/>
              </a:rPr>
              <a:t>AKT FOCUS</a:t>
            </a:r>
            <a:endParaRPr lang="en-US" sz="1050" dirty="0"/>
          </a:p>
        </p:txBody>
      </p:sp>
      <p:sp>
        <p:nvSpPr>
          <p:cNvPr id="33" name="SK-16-text-32"/>
          <p:cNvSpPr/>
          <p:nvPr/>
        </p:nvSpPr>
        <p:spPr>
          <a:xfrm>
            <a:off x="6324600" y="5060603"/>
            <a:ext cx="5372100" cy="400050"/>
          </a:xfrm>
          <a:prstGeom prst="rect">
            <a:avLst/>
          </a:prstGeom>
          <a:noFill/>
          <a:ln/>
        </p:spPr>
        <p:txBody>
          <a:bodyPr vert="horz" wrap="square" lIns="0" tIns="0" rIns="0" bIns="0" rtlCol="0" anchor="ctr"/>
          <a:lstStyle/>
          <a:p>
            <a:pPr marL="0" indent="0">
              <a:lnSpc>
                <a:spcPts val="1575"/>
              </a:lnSpc>
              <a:buNone/>
            </a:pPr>
            <a:r>
              <a:rPr lang="en-US" sz="1125" dirty="0">
                <a:solidFill>
                  <a:srgbClr val="1A1A1A"/>
                </a:solidFill>
                <a:latin typeface="Open Sans" pitchFamily="34" charset="0"/>
                <a:ea typeface="Open Sans" pitchFamily="34" charset="-122"/>
                <a:cs typeface="Open Sans" pitchFamily="34" charset="-120"/>
              </a:rPr>
              <a:t>Finkelstein's test is pathognomonic. </a:t>
            </a:r>
            <a:r>
              <a:rPr lang="en-US" sz="1125" b="1" dirty="0">
                <a:solidFill>
                  <a:srgbClr val="1A1A1A"/>
                </a:solidFill>
                <a:latin typeface="Open Sans" pitchFamily="34" charset="0"/>
                <a:ea typeface="Open Sans" pitchFamily="34" charset="-122"/>
                <a:cs typeface="Open Sans" pitchFamily="34" charset="-120"/>
              </a:rPr>
              <a:t>APL and EPB</a:t>
            </a:r>
            <a:r>
              <a:rPr lang="en-US" sz="1125" dirty="0">
                <a:solidFill>
                  <a:srgbClr val="1A1A1A"/>
                </a:solidFill>
                <a:latin typeface="Open Sans" pitchFamily="34" charset="0"/>
                <a:ea typeface="Open Sans" pitchFamily="34" charset="-122"/>
                <a:cs typeface="Open Sans" pitchFamily="34" charset="-120"/>
              </a:rPr>
              <a:t> are the two tendons involved in the first dorsal compartment.</a:t>
            </a:r>
            <a:endParaRPr lang="en-US" sz="1125" dirty="0"/>
          </a:p>
        </p:txBody>
      </p:sp>
      <p:sp>
        <p:nvSpPr>
          <p:cNvPr id="34" name="SK-16-text-33"/>
          <p:cNvSpPr/>
          <p:nvPr/>
        </p:nvSpPr>
        <p:spPr>
          <a:xfrm>
            <a:off x="6324600" y="5727353"/>
            <a:ext cx="5448300" cy="200025"/>
          </a:xfrm>
          <a:prstGeom prst="rect">
            <a:avLst/>
          </a:prstGeom>
          <a:noFill/>
          <a:ln/>
        </p:spPr>
        <p:txBody>
          <a:bodyPr vert="horz" wrap="square" lIns="0" tIns="0" rIns="0" bIns="0" rtlCol="0" anchor="ctr"/>
          <a:lstStyle/>
          <a:p>
            <a:pPr marL="0" indent="0">
              <a:lnSpc>
                <a:spcPts val="1575"/>
              </a:lnSpc>
              <a:buNone/>
            </a:pPr>
            <a:r>
              <a:rPr lang="en-US" sz="1050" b="1" dirty="0">
                <a:solidFill>
                  <a:srgbClr val="008080"/>
                </a:solidFill>
                <a:latin typeface="Arimo" pitchFamily="34" charset="0"/>
                <a:ea typeface="Arimo" pitchFamily="34" charset="-122"/>
                <a:cs typeface="Arimo" pitchFamily="34" charset="-120"/>
              </a:rPr>
              <a:t>SCA FOCUS</a:t>
            </a:r>
            <a:endParaRPr lang="en-US" sz="1050" dirty="0"/>
          </a:p>
        </p:txBody>
      </p:sp>
      <p:sp>
        <p:nvSpPr>
          <p:cNvPr id="35" name="SK-16-text-34"/>
          <p:cNvSpPr/>
          <p:nvPr/>
        </p:nvSpPr>
        <p:spPr>
          <a:xfrm>
            <a:off x="6324600" y="5955953"/>
            <a:ext cx="5372100" cy="400050"/>
          </a:xfrm>
          <a:prstGeom prst="rect">
            <a:avLst/>
          </a:prstGeom>
          <a:noFill/>
          <a:ln/>
        </p:spPr>
        <p:txBody>
          <a:bodyPr vert="horz" wrap="square" lIns="0" tIns="0" rIns="0" bIns="0" rtlCol="0" anchor="ctr"/>
          <a:lstStyle/>
          <a:p>
            <a:pPr marL="0" indent="0">
              <a:lnSpc>
                <a:spcPts val="1575"/>
              </a:lnSpc>
              <a:buNone/>
            </a:pPr>
            <a:r>
              <a:rPr lang="en-US" sz="1125" dirty="0">
                <a:solidFill>
                  <a:srgbClr val="1A1A1A"/>
                </a:solidFill>
                <a:latin typeface="Open Sans" pitchFamily="34" charset="0"/>
                <a:ea typeface="Open Sans" pitchFamily="34" charset="-122"/>
                <a:cs typeface="Open Sans" pitchFamily="34" charset="-120"/>
              </a:rPr>
              <a:t>Counsel new mothers: "This is common due to repetitive lifting." Discuss ergonomic changes (lifting with palms up) to shift load.</a:t>
            </a:r>
            <a:endParaRPr lang="en-US" sz="1125" dirty="0"/>
          </a:p>
        </p:txBody>
      </p:sp>
      <p:sp>
        <p:nvSpPr>
          <p:cNvPr id="36" name="SK-16-text-35"/>
          <p:cNvSpPr/>
          <p:nvPr/>
        </p:nvSpPr>
        <p:spPr>
          <a:xfrm>
            <a:off x="381000" y="6670328"/>
            <a:ext cx="2956560" cy="171450"/>
          </a:xfrm>
          <a:prstGeom prst="rect">
            <a:avLst/>
          </a:prstGeom>
          <a:noFill/>
          <a:ln/>
        </p:spPr>
        <p:txBody>
          <a:bodyPr vert="horz" wrap="square" lIns="0" tIns="0" rIns="0" bIns="0" rtlCol="0" anchor="ctr"/>
          <a:lstStyle/>
          <a:p>
            <a:pPr marL="0" indent="0">
              <a:lnSpc>
                <a:spcPts val="1350"/>
              </a:lnSpc>
              <a:buNone/>
            </a:pPr>
            <a:r>
              <a:rPr lang="en-US" sz="900" dirty="0">
                <a:solidFill>
                  <a:srgbClr val="6B7280"/>
                </a:solidFill>
                <a:latin typeface="Open Sans" pitchFamily="34" charset="0"/>
                <a:ea typeface="Open Sans" pitchFamily="34" charset="-122"/>
                <a:cs typeface="Open Sans" pitchFamily="34" charset="-120"/>
              </a:rPr>
              <a:t>www.bradfordvts.co.uk</a:t>
            </a:r>
            <a:endParaRPr lang="en-US" sz="900" dirty="0"/>
          </a:p>
        </p:txBody>
      </p:sp>
      <p:sp>
        <p:nvSpPr>
          <p:cNvPr id="37" name="SK-16-text-36"/>
          <p:cNvSpPr/>
          <p:nvPr/>
        </p:nvSpPr>
        <p:spPr>
          <a:xfrm>
            <a:off x="9382125" y="6670328"/>
            <a:ext cx="2809875" cy="171450"/>
          </a:xfrm>
          <a:prstGeom prst="rect">
            <a:avLst/>
          </a:prstGeom>
          <a:noFill/>
          <a:ln/>
        </p:spPr>
        <p:txBody>
          <a:bodyPr vert="horz" wrap="square" lIns="0" tIns="0" rIns="0" bIns="0" rtlCol="0" anchor="ctr"/>
          <a:lstStyle/>
          <a:p>
            <a:pPr marL="0" indent="0">
              <a:lnSpc>
                <a:spcPts val="1350"/>
              </a:lnSpc>
              <a:buNone/>
            </a:pPr>
            <a:r>
              <a:rPr lang="en-US" sz="900" dirty="0">
                <a:solidFill>
                  <a:srgbClr val="6B7280"/>
                </a:solidFill>
                <a:latin typeface="Open Sans" pitchFamily="34" charset="0"/>
                <a:ea typeface="Open Sans" pitchFamily="34" charset="-122"/>
                <a:cs typeface="Open Sans" pitchFamily="34" charset="-120"/>
              </a:rPr>
              <a:t>Updated June 2026 | NICE 2024/25 Standards</a:t>
            </a:r>
            <a:endParaRPr lang="en-US" sz="9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7">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17-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17-img-2" descr="preencoded.png"/>
          <p:cNvPicPr>
            <a:picLocks noChangeAspect="1"/>
          </p:cNvPicPr>
          <p:nvPr/>
        </p:nvPicPr>
        <p:blipFill>
          <a:blip r:embed="rId4"/>
          <a:stretch>
            <a:fillRect/>
          </a:stretch>
        </p:blipFill>
        <p:spPr>
          <a:xfrm>
            <a:off x="0" y="0"/>
            <a:ext cx="12192000" cy="6858000"/>
          </a:xfrm>
          <a:prstGeom prst="rect">
            <a:avLst/>
          </a:prstGeom>
        </p:spPr>
      </p:pic>
      <p:pic>
        <p:nvPicPr>
          <p:cNvPr id="4" name="SK-17-img-3" descr="preencoded.png"/>
          <p:cNvPicPr>
            <a:picLocks noChangeAspect="1"/>
          </p:cNvPicPr>
          <p:nvPr/>
        </p:nvPicPr>
        <p:blipFill>
          <a:blip r:embed="rId5"/>
          <a:stretch>
            <a:fillRect/>
          </a:stretch>
        </p:blipFill>
        <p:spPr>
          <a:xfrm>
            <a:off x="381000" y="381000"/>
            <a:ext cx="11430000" cy="626715"/>
          </a:xfrm>
          <a:prstGeom prst="rect">
            <a:avLst/>
          </a:prstGeom>
        </p:spPr>
      </p:pic>
      <p:pic>
        <p:nvPicPr>
          <p:cNvPr id="5" name="SK-17-img-4" descr="preencoded.png"/>
          <p:cNvPicPr>
            <a:picLocks noChangeAspect="1"/>
          </p:cNvPicPr>
          <p:nvPr/>
        </p:nvPicPr>
        <p:blipFill>
          <a:blip r:embed="rId6"/>
          <a:stretch>
            <a:fillRect/>
          </a:stretch>
        </p:blipFill>
        <p:spPr>
          <a:xfrm>
            <a:off x="381000" y="1236315"/>
            <a:ext cx="5619750" cy="4754910"/>
          </a:xfrm>
          <a:prstGeom prst="rect">
            <a:avLst/>
          </a:prstGeom>
        </p:spPr>
      </p:pic>
      <p:pic>
        <p:nvPicPr>
          <p:cNvPr id="6" name="SK-17-img-5" descr="preencoded.png"/>
          <p:cNvPicPr>
            <a:picLocks noChangeAspect="1"/>
          </p:cNvPicPr>
          <p:nvPr/>
        </p:nvPicPr>
        <p:blipFill>
          <a:blip r:embed="rId7"/>
          <a:stretch>
            <a:fillRect/>
          </a:stretch>
        </p:blipFill>
        <p:spPr>
          <a:xfrm>
            <a:off x="495300" y="1350615"/>
            <a:ext cx="5391150" cy="419100"/>
          </a:xfrm>
          <a:prstGeom prst="rect">
            <a:avLst/>
          </a:prstGeom>
        </p:spPr>
      </p:pic>
      <p:pic>
        <p:nvPicPr>
          <p:cNvPr id="7" name="SK-17-img-6" descr="preencoded.png"/>
          <p:cNvPicPr>
            <a:picLocks noChangeAspect="1"/>
          </p:cNvPicPr>
          <p:nvPr/>
        </p:nvPicPr>
        <p:blipFill>
          <a:blip r:embed="rId8"/>
          <a:stretch>
            <a:fillRect/>
          </a:stretch>
        </p:blipFill>
        <p:spPr>
          <a:xfrm>
            <a:off x="495300" y="1415355"/>
            <a:ext cx="261937" cy="213420"/>
          </a:xfrm>
          <a:prstGeom prst="rect">
            <a:avLst/>
          </a:prstGeom>
        </p:spPr>
      </p:pic>
      <p:pic>
        <p:nvPicPr>
          <p:cNvPr id="8" name="SK-17-img-7" descr="preencoded.png"/>
          <p:cNvPicPr>
            <a:picLocks noChangeAspect="1"/>
          </p:cNvPicPr>
          <p:nvPr/>
        </p:nvPicPr>
        <p:blipFill>
          <a:blip r:embed="rId9"/>
          <a:stretch>
            <a:fillRect/>
          </a:stretch>
        </p:blipFill>
        <p:spPr>
          <a:xfrm>
            <a:off x="495300" y="1941165"/>
            <a:ext cx="95250" cy="76200"/>
          </a:xfrm>
          <a:prstGeom prst="rect">
            <a:avLst/>
          </a:prstGeom>
        </p:spPr>
      </p:pic>
      <p:pic>
        <p:nvPicPr>
          <p:cNvPr id="9" name="SK-17-img-8" descr="preencoded.png"/>
          <p:cNvPicPr>
            <a:picLocks noChangeAspect="1"/>
          </p:cNvPicPr>
          <p:nvPr/>
        </p:nvPicPr>
        <p:blipFill>
          <a:blip r:embed="rId10"/>
          <a:stretch>
            <a:fillRect/>
          </a:stretch>
        </p:blipFill>
        <p:spPr>
          <a:xfrm>
            <a:off x="495300" y="2244030"/>
            <a:ext cx="95250" cy="76200"/>
          </a:xfrm>
          <a:prstGeom prst="rect">
            <a:avLst/>
          </a:prstGeom>
        </p:spPr>
      </p:pic>
      <p:pic>
        <p:nvPicPr>
          <p:cNvPr id="10" name="SK-17-img-9" descr="preencoded.png"/>
          <p:cNvPicPr>
            <a:picLocks noChangeAspect="1"/>
          </p:cNvPicPr>
          <p:nvPr/>
        </p:nvPicPr>
        <p:blipFill>
          <a:blip r:embed="rId11"/>
          <a:stretch>
            <a:fillRect/>
          </a:stretch>
        </p:blipFill>
        <p:spPr>
          <a:xfrm>
            <a:off x="495300" y="2546896"/>
            <a:ext cx="95250" cy="76200"/>
          </a:xfrm>
          <a:prstGeom prst="rect">
            <a:avLst/>
          </a:prstGeom>
        </p:spPr>
      </p:pic>
      <p:pic>
        <p:nvPicPr>
          <p:cNvPr id="11" name="SK-17-img-10" descr="preencoded.png"/>
          <p:cNvPicPr>
            <a:picLocks noChangeAspect="1"/>
          </p:cNvPicPr>
          <p:nvPr/>
        </p:nvPicPr>
        <p:blipFill>
          <a:blip r:embed="rId9"/>
          <a:stretch>
            <a:fillRect/>
          </a:stretch>
        </p:blipFill>
        <p:spPr>
          <a:xfrm>
            <a:off x="495300" y="2849761"/>
            <a:ext cx="95250" cy="76200"/>
          </a:xfrm>
          <a:prstGeom prst="rect">
            <a:avLst/>
          </a:prstGeom>
        </p:spPr>
      </p:pic>
      <p:pic>
        <p:nvPicPr>
          <p:cNvPr id="12" name="SK-17-img-11" descr="preencoded.png"/>
          <p:cNvPicPr>
            <a:picLocks noChangeAspect="1"/>
          </p:cNvPicPr>
          <p:nvPr/>
        </p:nvPicPr>
        <p:blipFill>
          <a:blip r:embed="rId12"/>
          <a:stretch>
            <a:fillRect/>
          </a:stretch>
        </p:blipFill>
        <p:spPr>
          <a:xfrm>
            <a:off x="495300" y="3171676"/>
            <a:ext cx="5391150" cy="1746498"/>
          </a:xfrm>
          <a:prstGeom prst="rect">
            <a:avLst/>
          </a:prstGeom>
        </p:spPr>
      </p:pic>
      <p:pic>
        <p:nvPicPr>
          <p:cNvPr id="13" name="SK-17-img-12" descr="preencoded.png"/>
          <p:cNvPicPr>
            <a:picLocks noChangeAspect="1"/>
          </p:cNvPicPr>
          <p:nvPr/>
        </p:nvPicPr>
        <p:blipFill>
          <a:blip r:embed="rId13"/>
          <a:stretch>
            <a:fillRect/>
          </a:stretch>
        </p:blipFill>
        <p:spPr>
          <a:xfrm>
            <a:off x="609600" y="4026843"/>
            <a:ext cx="5162550" cy="777032"/>
          </a:xfrm>
          <a:prstGeom prst="rect">
            <a:avLst/>
          </a:prstGeom>
        </p:spPr>
      </p:pic>
      <p:pic>
        <p:nvPicPr>
          <p:cNvPr id="14" name="SK-17-img-13" descr="preencoded.png"/>
          <p:cNvPicPr>
            <a:picLocks noChangeAspect="1"/>
          </p:cNvPicPr>
          <p:nvPr/>
        </p:nvPicPr>
        <p:blipFill>
          <a:blip r:embed="rId6"/>
          <a:stretch>
            <a:fillRect/>
          </a:stretch>
        </p:blipFill>
        <p:spPr>
          <a:xfrm>
            <a:off x="6191250" y="1236315"/>
            <a:ext cx="5619750" cy="4754910"/>
          </a:xfrm>
          <a:prstGeom prst="rect">
            <a:avLst/>
          </a:prstGeom>
        </p:spPr>
      </p:pic>
      <p:pic>
        <p:nvPicPr>
          <p:cNvPr id="15" name="SK-17-img-14" descr="preencoded.png"/>
          <p:cNvPicPr>
            <a:picLocks noChangeAspect="1"/>
          </p:cNvPicPr>
          <p:nvPr/>
        </p:nvPicPr>
        <p:blipFill>
          <a:blip r:embed="rId7"/>
          <a:stretch>
            <a:fillRect/>
          </a:stretch>
        </p:blipFill>
        <p:spPr>
          <a:xfrm>
            <a:off x="6305550" y="1350615"/>
            <a:ext cx="5391150" cy="419100"/>
          </a:xfrm>
          <a:prstGeom prst="rect">
            <a:avLst/>
          </a:prstGeom>
        </p:spPr>
      </p:pic>
      <p:pic>
        <p:nvPicPr>
          <p:cNvPr id="16" name="SK-17-img-15" descr="preencoded.png"/>
          <p:cNvPicPr>
            <a:picLocks noChangeAspect="1"/>
          </p:cNvPicPr>
          <p:nvPr/>
        </p:nvPicPr>
        <p:blipFill>
          <a:blip r:embed="rId14"/>
          <a:stretch>
            <a:fillRect/>
          </a:stretch>
        </p:blipFill>
        <p:spPr>
          <a:xfrm>
            <a:off x="6305550" y="1415355"/>
            <a:ext cx="261937" cy="213420"/>
          </a:xfrm>
          <a:prstGeom prst="rect">
            <a:avLst/>
          </a:prstGeom>
        </p:spPr>
      </p:pic>
      <p:pic>
        <p:nvPicPr>
          <p:cNvPr id="17" name="SK-17-img-16" descr="preencoded.png"/>
          <p:cNvPicPr>
            <a:picLocks noChangeAspect="1"/>
          </p:cNvPicPr>
          <p:nvPr/>
        </p:nvPicPr>
        <p:blipFill>
          <a:blip r:embed="rId9"/>
          <a:stretch>
            <a:fillRect/>
          </a:stretch>
        </p:blipFill>
        <p:spPr>
          <a:xfrm>
            <a:off x="6305550" y="1941165"/>
            <a:ext cx="95250" cy="76200"/>
          </a:xfrm>
          <a:prstGeom prst="rect">
            <a:avLst/>
          </a:prstGeom>
        </p:spPr>
      </p:pic>
      <p:pic>
        <p:nvPicPr>
          <p:cNvPr id="18" name="SK-17-img-17" descr="preencoded.png"/>
          <p:cNvPicPr>
            <a:picLocks noChangeAspect="1"/>
          </p:cNvPicPr>
          <p:nvPr/>
        </p:nvPicPr>
        <p:blipFill>
          <a:blip r:embed="rId10"/>
          <a:stretch>
            <a:fillRect/>
          </a:stretch>
        </p:blipFill>
        <p:spPr>
          <a:xfrm>
            <a:off x="6305550" y="2244030"/>
            <a:ext cx="95250" cy="76200"/>
          </a:xfrm>
          <a:prstGeom prst="rect">
            <a:avLst/>
          </a:prstGeom>
        </p:spPr>
      </p:pic>
      <p:pic>
        <p:nvPicPr>
          <p:cNvPr id="19" name="SK-17-img-18" descr="preencoded.png"/>
          <p:cNvPicPr>
            <a:picLocks noChangeAspect="1"/>
          </p:cNvPicPr>
          <p:nvPr/>
        </p:nvPicPr>
        <p:blipFill>
          <a:blip r:embed="rId11"/>
          <a:stretch>
            <a:fillRect/>
          </a:stretch>
        </p:blipFill>
        <p:spPr>
          <a:xfrm>
            <a:off x="6305550" y="2546896"/>
            <a:ext cx="95250" cy="76200"/>
          </a:xfrm>
          <a:prstGeom prst="rect">
            <a:avLst/>
          </a:prstGeom>
        </p:spPr>
      </p:pic>
      <p:pic>
        <p:nvPicPr>
          <p:cNvPr id="20" name="SK-17-img-19" descr="preencoded.png"/>
          <p:cNvPicPr>
            <a:picLocks noChangeAspect="1"/>
          </p:cNvPicPr>
          <p:nvPr/>
        </p:nvPicPr>
        <p:blipFill>
          <a:blip r:embed="rId15"/>
          <a:stretch>
            <a:fillRect/>
          </a:stretch>
        </p:blipFill>
        <p:spPr>
          <a:xfrm>
            <a:off x="6305550" y="2868811"/>
            <a:ext cx="5391150" cy="1702891"/>
          </a:xfrm>
          <a:prstGeom prst="rect">
            <a:avLst/>
          </a:prstGeom>
        </p:spPr>
      </p:pic>
      <p:pic>
        <p:nvPicPr>
          <p:cNvPr id="21" name="SK-17-img-20" descr="preencoded.png"/>
          <p:cNvPicPr>
            <a:picLocks noChangeAspect="1"/>
          </p:cNvPicPr>
          <p:nvPr/>
        </p:nvPicPr>
        <p:blipFill>
          <a:blip r:embed="rId16"/>
          <a:stretch>
            <a:fillRect/>
          </a:stretch>
        </p:blipFill>
        <p:spPr>
          <a:xfrm>
            <a:off x="6419850" y="3221236"/>
            <a:ext cx="5162550" cy="251371"/>
          </a:xfrm>
          <a:prstGeom prst="rect">
            <a:avLst/>
          </a:prstGeom>
        </p:spPr>
      </p:pic>
      <p:pic>
        <p:nvPicPr>
          <p:cNvPr id="22" name="SK-17-img-21" descr="preencoded.png"/>
          <p:cNvPicPr>
            <a:picLocks noChangeAspect="1"/>
          </p:cNvPicPr>
          <p:nvPr/>
        </p:nvPicPr>
        <p:blipFill>
          <a:blip r:embed="rId17"/>
          <a:stretch>
            <a:fillRect/>
          </a:stretch>
        </p:blipFill>
        <p:spPr>
          <a:xfrm>
            <a:off x="6419850" y="3586907"/>
            <a:ext cx="119063" cy="99120"/>
          </a:xfrm>
          <a:prstGeom prst="rect">
            <a:avLst/>
          </a:prstGeom>
        </p:spPr>
      </p:pic>
      <p:pic>
        <p:nvPicPr>
          <p:cNvPr id="23" name="SK-17-img-22" descr="preencoded.png"/>
          <p:cNvPicPr>
            <a:picLocks noChangeAspect="1"/>
          </p:cNvPicPr>
          <p:nvPr/>
        </p:nvPicPr>
        <p:blipFill>
          <a:blip r:embed="rId18"/>
          <a:stretch>
            <a:fillRect/>
          </a:stretch>
        </p:blipFill>
        <p:spPr>
          <a:xfrm>
            <a:off x="6419850" y="3889772"/>
            <a:ext cx="119063" cy="99120"/>
          </a:xfrm>
          <a:prstGeom prst="rect">
            <a:avLst/>
          </a:prstGeom>
        </p:spPr>
      </p:pic>
      <p:pic>
        <p:nvPicPr>
          <p:cNvPr id="24" name="SK-17-img-23" descr="preencoded.png"/>
          <p:cNvPicPr>
            <a:picLocks noChangeAspect="1"/>
          </p:cNvPicPr>
          <p:nvPr/>
        </p:nvPicPr>
        <p:blipFill>
          <a:blip r:embed="rId19"/>
          <a:stretch>
            <a:fillRect/>
          </a:stretch>
        </p:blipFill>
        <p:spPr>
          <a:xfrm>
            <a:off x="6419850" y="4192637"/>
            <a:ext cx="142875" cy="114300"/>
          </a:xfrm>
          <a:prstGeom prst="rect">
            <a:avLst/>
          </a:prstGeom>
        </p:spPr>
      </p:pic>
      <p:pic>
        <p:nvPicPr>
          <p:cNvPr id="25" name="SK-17-img-24" descr="preencoded.png"/>
          <p:cNvPicPr>
            <a:picLocks noChangeAspect="1"/>
          </p:cNvPicPr>
          <p:nvPr/>
        </p:nvPicPr>
        <p:blipFill>
          <a:blip r:embed="rId20"/>
          <a:stretch>
            <a:fillRect/>
          </a:stretch>
        </p:blipFill>
        <p:spPr>
          <a:xfrm>
            <a:off x="381000" y="6181725"/>
            <a:ext cx="11430000" cy="295275"/>
          </a:xfrm>
          <a:prstGeom prst="rect">
            <a:avLst/>
          </a:prstGeom>
        </p:spPr>
      </p:pic>
      <p:sp>
        <p:nvSpPr>
          <p:cNvPr id="26" name="SK-17-text-25"/>
          <p:cNvSpPr/>
          <p:nvPr/>
        </p:nvSpPr>
        <p:spPr>
          <a:xfrm>
            <a:off x="533400" y="381000"/>
            <a:ext cx="11658600" cy="388590"/>
          </a:xfrm>
          <a:prstGeom prst="rect">
            <a:avLst/>
          </a:prstGeom>
          <a:noFill/>
          <a:ln/>
        </p:spPr>
        <p:txBody>
          <a:bodyPr vert="horz" wrap="square" lIns="0" tIns="0" rIns="0" bIns="0" rtlCol="0" anchor="ctr"/>
          <a:lstStyle/>
          <a:p>
            <a:pPr marL="0" indent="0">
              <a:lnSpc>
                <a:spcPts val="3060"/>
              </a:lnSpc>
              <a:buNone/>
            </a:pPr>
            <a:r>
              <a:rPr lang="en-US" sz="2550" b="1" kern="0" spc="-30" dirty="0">
                <a:solidFill>
                  <a:srgbClr val="1A1A1A"/>
                </a:solidFill>
                <a:latin typeface="Arimo" pitchFamily="34" charset="0"/>
                <a:ea typeface="Arimo" pitchFamily="34" charset="-122"/>
                <a:cs typeface="Arimo" pitchFamily="34" charset="-120"/>
              </a:rPr>
              <a:t>DE QUERVAIN'S MANAGEMENT &amp; THUMB BASE OA</a:t>
            </a:r>
            <a:endParaRPr lang="en-US" sz="2550" dirty="0"/>
          </a:p>
        </p:txBody>
      </p:sp>
      <p:sp>
        <p:nvSpPr>
          <p:cNvPr id="27" name="SK-17-text-26"/>
          <p:cNvSpPr/>
          <p:nvPr/>
        </p:nvSpPr>
        <p:spPr>
          <a:xfrm>
            <a:off x="533400" y="807690"/>
            <a:ext cx="11353800" cy="200025"/>
          </a:xfrm>
          <a:prstGeom prst="rect">
            <a:avLst/>
          </a:prstGeom>
          <a:noFill/>
          <a:ln/>
        </p:spPr>
        <p:txBody>
          <a:bodyPr vert="horz" wrap="square" lIns="0" tIns="0" rIns="0" bIns="0" rtlCol="0" anchor="ctr"/>
          <a:lstStyle/>
          <a:p>
            <a:pPr marL="0" indent="0">
              <a:lnSpc>
                <a:spcPts val="1575"/>
              </a:lnSpc>
              <a:buNone/>
            </a:pPr>
            <a:r>
              <a:rPr lang="en-US" sz="1050" b="1" kern="0" spc="60" dirty="0">
                <a:solidFill>
                  <a:srgbClr val="2C3E50"/>
                </a:solidFill>
                <a:latin typeface="Open Sans" pitchFamily="34" charset="0"/>
                <a:ea typeface="Open Sans" pitchFamily="34" charset="-122"/>
                <a:cs typeface="Open Sans" pitchFamily="34" charset="-120"/>
              </a:rPr>
              <a:t>CLINICAL GUIDANCE &amp; EXAM FOCUS</a:t>
            </a:r>
            <a:endParaRPr lang="en-US" sz="1050" dirty="0"/>
          </a:p>
        </p:txBody>
      </p:sp>
      <p:sp>
        <p:nvSpPr>
          <p:cNvPr id="28" name="SK-17-text-27"/>
          <p:cNvSpPr/>
          <p:nvPr/>
        </p:nvSpPr>
        <p:spPr>
          <a:xfrm>
            <a:off x="852488" y="1350615"/>
            <a:ext cx="5326380" cy="342900"/>
          </a:xfrm>
          <a:prstGeom prst="rect">
            <a:avLst/>
          </a:prstGeom>
          <a:noFill/>
          <a:ln/>
        </p:spPr>
        <p:txBody>
          <a:bodyPr vert="horz" wrap="square" lIns="0" tIns="0" rIns="0" bIns="0" rtlCol="0" anchor="ctr"/>
          <a:lstStyle/>
          <a:p>
            <a:pPr marL="0" indent="0">
              <a:lnSpc>
                <a:spcPts val="2700"/>
              </a:lnSpc>
              <a:buNone/>
            </a:pPr>
            <a:r>
              <a:rPr lang="en-US" sz="1800" b="1" dirty="0">
                <a:solidFill>
                  <a:srgbClr val="2C3E50"/>
                </a:solidFill>
                <a:latin typeface="Arimo" pitchFamily="34" charset="0"/>
                <a:ea typeface="Arimo" pitchFamily="34" charset="-122"/>
                <a:cs typeface="Arimo" pitchFamily="34" charset="-120"/>
              </a:rPr>
              <a:t>Management Protocol</a:t>
            </a:r>
            <a:endParaRPr lang="en-US" sz="1800" dirty="0"/>
          </a:p>
        </p:txBody>
      </p:sp>
      <p:sp>
        <p:nvSpPr>
          <p:cNvPr id="29" name="SK-17-text-28"/>
          <p:cNvSpPr/>
          <p:nvPr/>
        </p:nvSpPr>
        <p:spPr>
          <a:xfrm>
            <a:off x="666750" y="1884015"/>
            <a:ext cx="11525250" cy="226665"/>
          </a:xfrm>
          <a:prstGeom prst="rect">
            <a:avLst/>
          </a:prstGeom>
          <a:noFill/>
          <a:ln/>
        </p:spPr>
        <p:txBody>
          <a:bodyPr vert="horz" wrap="square" lIns="0" tIns="0" rIns="0" bIns="0" rtlCol="0" anchor="ctr"/>
          <a:lstStyle/>
          <a:p>
            <a:pPr marL="0" indent="0" algn="l">
              <a:lnSpc>
                <a:spcPts val="1785"/>
              </a:lnSpc>
              <a:buNone/>
            </a:pPr>
            <a:r>
              <a:rPr lang="en-US" sz="1275" b="1" dirty="0">
                <a:solidFill>
                  <a:srgbClr val="4B5563"/>
                </a:solidFill>
                <a:latin typeface="Open Sans" pitchFamily="34" charset="0"/>
                <a:ea typeface="Open Sans" pitchFamily="34" charset="-122"/>
                <a:cs typeface="Open Sans" pitchFamily="34" charset="-120"/>
              </a:rPr>
              <a:t>Rest &amp; Activity:</a:t>
            </a:r>
            <a:r>
              <a:rPr lang="en-US" sz="1275" dirty="0">
                <a:solidFill>
                  <a:srgbClr val="4B5563"/>
                </a:solidFill>
                <a:latin typeface="Open Sans" pitchFamily="34" charset="0"/>
                <a:ea typeface="Open Sans" pitchFamily="34" charset="-122"/>
                <a:cs typeface="Open Sans" pitchFamily="34" charset="-120"/>
              </a:rPr>
              <a:t> Avoid lifting (esp. new mothers), cold packs for relief.</a:t>
            </a:r>
            <a:endParaRPr lang="en-US" sz="1275" dirty="0"/>
          </a:p>
        </p:txBody>
      </p:sp>
      <p:sp>
        <p:nvSpPr>
          <p:cNvPr id="30" name="SK-17-text-29"/>
          <p:cNvSpPr/>
          <p:nvPr/>
        </p:nvSpPr>
        <p:spPr>
          <a:xfrm>
            <a:off x="666750" y="2186880"/>
            <a:ext cx="10492740" cy="226665"/>
          </a:xfrm>
          <a:prstGeom prst="rect">
            <a:avLst/>
          </a:prstGeom>
          <a:noFill/>
          <a:ln/>
        </p:spPr>
        <p:txBody>
          <a:bodyPr vert="horz" wrap="square" lIns="0" tIns="0" rIns="0" bIns="0" rtlCol="0" anchor="ctr"/>
          <a:lstStyle/>
          <a:p>
            <a:pPr marL="0" indent="0" algn="l">
              <a:lnSpc>
                <a:spcPts val="1785"/>
              </a:lnSpc>
              <a:buNone/>
            </a:pPr>
            <a:r>
              <a:rPr lang="en-US" sz="1275" b="1" dirty="0">
                <a:solidFill>
                  <a:srgbClr val="4B5563"/>
                </a:solidFill>
                <a:latin typeface="Open Sans" pitchFamily="34" charset="0"/>
                <a:ea typeface="Open Sans" pitchFamily="34" charset="-122"/>
                <a:cs typeface="Open Sans" pitchFamily="34" charset="-120"/>
              </a:rPr>
              <a:t>NSAIDs:</a:t>
            </a:r>
            <a:r>
              <a:rPr lang="en-US" sz="1275" dirty="0">
                <a:solidFill>
                  <a:srgbClr val="4B5563"/>
                </a:solidFill>
                <a:latin typeface="Open Sans" pitchFamily="34" charset="0"/>
                <a:ea typeface="Open Sans" pitchFamily="34" charset="-122"/>
                <a:cs typeface="Open Sans" pitchFamily="34" charset="-120"/>
              </a:rPr>
              <a:t> Topical or oral for short-term symptom relief.</a:t>
            </a:r>
            <a:endParaRPr lang="en-US" sz="1275" dirty="0"/>
          </a:p>
        </p:txBody>
      </p:sp>
      <p:sp>
        <p:nvSpPr>
          <p:cNvPr id="31" name="SK-17-text-30"/>
          <p:cNvSpPr/>
          <p:nvPr/>
        </p:nvSpPr>
        <p:spPr>
          <a:xfrm>
            <a:off x="666750" y="2489746"/>
            <a:ext cx="11525250" cy="226665"/>
          </a:xfrm>
          <a:prstGeom prst="rect">
            <a:avLst/>
          </a:prstGeom>
          <a:noFill/>
          <a:ln/>
        </p:spPr>
        <p:txBody>
          <a:bodyPr vert="horz" wrap="square" lIns="0" tIns="0" rIns="0" bIns="0" rtlCol="0" anchor="ctr"/>
          <a:lstStyle/>
          <a:p>
            <a:pPr marL="0" indent="0" algn="l">
              <a:lnSpc>
                <a:spcPts val="1785"/>
              </a:lnSpc>
              <a:buNone/>
            </a:pPr>
            <a:r>
              <a:rPr lang="en-US" sz="1275" b="1" dirty="0">
                <a:solidFill>
                  <a:srgbClr val="4B5563"/>
                </a:solidFill>
                <a:latin typeface="Open Sans" pitchFamily="34" charset="0"/>
                <a:ea typeface="Open Sans" pitchFamily="34" charset="-122"/>
                <a:cs typeface="Open Sans" pitchFamily="34" charset="-120"/>
              </a:rPr>
              <a:t>Thumb Splint:</a:t>
            </a:r>
            <a:r>
              <a:rPr lang="en-US" sz="1275" dirty="0">
                <a:solidFill>
                  <a:srgbClr val="4B5563"/>
                </a:solidFill>
                <a:latin typeface="Open Sans" pitchFamily="34" charset="0"/>
                <a:ea typeface="Open Sans" pitchFamily="34" charset="-122"/>
                <a:cs typeface="Open Sans" pitchFamily="34" charset="-120"/>
              </a:rPr>
              <a:t> Immobilise thumb in position of function (OTC/Custom).</a:t>
            </a:r>
            <a:endParaRPr lang="en-US" sz="1275" dirty="0"/>
          </a:p>
        </p:txBody>
      </p:sp>
      <p:sp>
        <p:nvSpPr>
          <p:cNvPr id="32" name="SK-17-text-31"/>
          <p:cNvSpPr/>
          <p:nvPr/>
        </p:nvSpPr>
        <p:spPr>
          <a:xfrm>
            <a:off x="666750" y="2792611"/>
            <a:ext cx="10881360" cy="226665"/>
          </a:xfrm>
          <a:prstGeom prst="rect">
            <a:avLst/>
          </a:prstGeom>
          <a:noFill/>
          <a:ln/>
        </p:spPr>
        <p:txBody>
          <a:bodyPr vert="horz" wrap="square" lIns="0" tIns="0" rIns="0" bIns="0" rtlCol="0" anchor="ctr"/>
          <a:lstStyle/>
          <a:p>
            <a:pPr marL="0" indent="0" algn="l">
              <a:lnSpc>
                <a:spcPts val="1785"/>
              </a:lnSpc>
              <a:buNone/>
            </a:pPr>
            <a:r>
              <a:rPr lang="en-US" sz="1275" b="1" dirty="0">
                <a:solidFill>
                  <a:srgbClr val="4B5563"/>
                </a:solidFill>
                <a:latin typeface="Open Sans" pitchFamily="34" charset="0"/>
                <a:ea typeface="Open Sans" pitchFamily="34" charset="-122"/>
                <a:cs typeface="Open Sans" pitchFamily="34" charset="-120"/>
              </a:rPr>
              <a:t>Physiotherapy:</a:t>
            </a:r>
            <a:r>
              <a:rPr lang="en-US" sz="1275" dirty="0">
                <a:solidFill>
                  <a:srgbClr val="4B5563"/>
                </a:solidFill>
                <a:latin typeface="Open Sans" pitchFamily="34" charset="0"/>
                <a:ea typeface="Open Sans" pitchFamily="34" charset="-122"/>
                <a:cs typeface="Open Sans" pitchFamily="34" charset="-120"/>
              </a:rPr>
              <a:t> Progressive stretching and strengthening.</a:t>
            </a:r>
            <a:endParaRPr lang="en-US" sz="1275" dirty="0"/>
          </a:p>
        </p:txBody>
      </p:sp>
      <p:sp>
        <p:nvSpPr>
          <p:cNvPr id="33" name="SK-17-text-32"/>
          <p:cNvSpPr/>
          <p:nvPr/>
        </p:nvSpPr>
        <p:spPr>
          <a:xfrm>
            <a:off x="609600" y="3285976"/>
            <a:ext cx="5238750" cy="200025"/>
          </a:xfrm>
          <a:prstGeom prst="rect">
            <a:avLst/>
          </a:prstGeom>
          <a:noFill/>
          <a:ln/>
        </p:spPr>
        <p:txBody>
          <a:bodyPr vert="horz" wrap="square" lIns="0" tIns="0" rIns="0" bIns="0" rtlCol="0" anchor="ctr"/>
          <a:lstStyle/>
          <a:p>
            <a:pPr marL="0" indent="0">
              <a:lnSpc>
                <a:spcPts val="1575"/>
              </a:lnSpc>
              <a:buNone/>
            </a:pPr>
            <a:r>
              <a:rPr lang="en-US" sz="1050" b="1" dirty="0">
                <a:solidFill>
                  <a:srgbClr val="7B1FA2"/>
                </a:solidFill>
                <a:latin typeface="Arimo" pitchFamily="34" charset="0"/>
                <a:ea typeface="Arimo" pitchFamily="34" charset="-122"/>
                <a:cs typeface="Arimo" pitchFamily="34" charset="-120"/>
              </a:rPr>
              <a:t>AKT FOCUS: PROCEDURAL SUCCESS</a:t>
            </a:r>
            <a:endParaRPr lang="en-US" sz="1050" dirty="0"/>
          </a:p>
        </p:txBody>
      </p:sp>
      <p:sp>
        <p:nvSpPr>
          <p:cNvPr id="34" name="SK-17-text-33"/>
          <p:cNvSpPr/>
          <p:nvPr/>
        </p:nvSpPr>
        <p:spPr>
          <a:xfrm>
            <a:off x="609600" y="3524101"/>
            <a:ext cx="5162550" cy="1279773"/>
          </a:xfrm>
          <a:prstGeom prst="rect">
            <a:avLst/>
          </a:prstGeom>
          <a:noFill/>
          <a:ln/>
        </p:spPr>
        <p:txBody>
          <a:bodyPr vert="horz" wrap="square" lIns="0" tIns="0" rIns="0" bIns="0" rtlCol="0" anchor="ctr"/>
          <a:lstStyle/>
          <a:p>
            <a:pPr marL="0" indent="0">
              <a:lnSpc>
                <a:spcPts val="1680"/>
              </a:lnSpc>
              <a:buNone/>
            </a:pPr>
            <a:r>
              <a:rPr lang="en-US" sz="1200" b="1" dirty="0">
                <a:solidFill>
                  <a:srgbClr val="7B1FA2"/>
                </a:solidFill>
                <a:latin typeface="Open Sans" pitchFamily="34" charset="0"/>
                <a:ea typeface="Open Sans" pitchFamily="34" charset="-122"/>
                <a:cs typeface="Open Sans" pitchFamily="34" charset="-120"/>
              </a:rPr>
              <a:t>Corticosteroid injection into the 1st dorsal compartment is highly effective.</a:t>
            </a:r>
            <a:endParaRPr lang="en-US" sz="1200" dirty="0"/>
          </a:p>
        </p:txBody>
      </p:sp>
      <p:sp>
        <p:nvSpPr>
          <p:cNvPr id="35" name="SK-17-text-34"/>
          <p:cNvSpPr/>
          <p:nvPr/>
        </p:nvSpPr>
        <p:spPr>
          <a:xfrm>
            <a:off x="6662738" y="1350615"/>
            <a:ext cx="5529263" cy="342900"/>
          </a:xfrm>
          <a:prstGeom prst="rect">
            <a:avLst/>
          </a:prstGeom>
          <a:noFill/>
          <a:ln/>
        </p:spPr>
        <p:txBody>
          <a:bodyPr vert="horz" wrap="square" lIns="0" tIns="0" rIns="0" bIns="0" rtlCol="0" anchor="ctr"/>
          <a:lstStyle/>
          <a:p>
            <a:pPr marL="0" indent="0">
              <a:lnSpc>
                <a:spcPts val="2700"/>
              </a:lnSpc>
              <a:buNone/>
            </a:pPr>
            <a:r>
              <a:rPr lang="en-US" sz="1800" b="1" dirty="0">
                <a:solidFill>
                  <a:srgbClr val="2C3E50"/>
                </a:solidFill>
                <a:latin typeface="Arimo" pitchFamily="34" charset="0"/>
                <a:ea typeface="Arimo" pitchFamily="34" charset="-122"/>
                <a:cs typeface="Arimo" pitchFamily="34" charset="-120"/>
              </a:rPr>
              <a:t>1st CMC Joint Osteoarthritis</a:t>
            </a:r>
            <a:endParaRPr lang="en-US" sz="1800" dirty="0"/>
          </a:p>
        </p:txBody>
      </p:sp>
      <p:sp>
        <p:nvSpPr>
          <p:cNvPr id="36" name="SK-17-text-35"/>
          <p:cNvSpPr/>
          <p:nvPr/>
        </p:nvSpPr>
        <p:spPr>
          <a:xfrm>
            <a:off x="6477000" y="1884015"/>
            <a:ext cx="5715000" cy="226665"/>
          </a:xfrm>
          <a:prstGeom prst="rect">
            <a:avLst/>
          </a:prstGeom>
          <a:noFill/>
          <a:ln/>
        </p:spPr>
        <p:txBody>
          <a:bodyPr vert="horz" wrap="square" lIns="0" tIns="0" rIns="0" bIns="0" rtlCol="0" anchor="ctr"/>
          <a:lstStyle/>
          <a:p>
            <a:pPr marL="0" indent="0" algn="l">
              <a:lnSpc>
                <a:spcPts val="1785"/>
              </a:lnSpc>
              <a:buNone/>
            </a:pPr>
            <a:r>
              <a:rPr lang="en-US" sz="1275" b="1" dirty="0">
                <a:solidFill>
                  <a:srgbClr val="4B5563"/>
                </a:solidFill>
                <a:latin typeface="Open Sans" pitchFamily="34" charset="0"/>
                <a:ea typeface="Open Sans" pitchFamily="34" charset="-122"/>
                <a:cs typeface="Open Sans" pitchFamily="34" charset="-120"/>
              </a:rPr>
              <a:t>Epidemiology:</a:t>
            </a:r>
            <a:r>
              <a:rPr lang="en-US" sz="1275" dirty="0">
                <a:solidFill>
                  <a:srgbClr val="4B5563"/>
                </a:solidFill>
                <a:latin typeface="Open Sans" pitchFamily="34" charset="0"/>
                <a:ea typeface="Open Sans" pitchFamily="34" charset="-122"/>
                <a:cs typeface="Open Sans" pitchFamily="34" charset="-120"/>
              </a:rPr>
              <a:t> Affects 20% of adults over 55 years.</a:t>
            </a:r>
            <a:endParaRPr lang="en-US" sz="1275" dirty="0"/>
          </a:p>
        </p:txBody>
      </p:sp>
      <p:sp>
        <p:nvSpPr>
          <p:cNvPr id="37" name="SK-17-text-36"/>
          <p:cNvSpPr/>
          <p:nvPr/>
        </p:nvSpPr>
        <p:spPr>
          <a:xfrm>
            <a:off x="6477000" y="2186880"/>
            <a:ext cx="5715000" cy="226665"/>
          </a:xfrm>
          <a:prstGeom prst="rect">
            <a:avLst/>
          </a:prstGeom>
          <a:noFill/>
          <a:ln/>
        </p:spPr>
        <p:txBody>
          <a:bodyPr vert="horz" wrap="square" lIns="0" tIns="0" rIns="0" bIns="0" rtlCol="0" anchor="ctr"/>
          <a:lstStyle/>
          <a:p>
            <a:pPr marL="0" indent="0" algn="l">
              <a:lnSpc>
                <a:spcPts val="1785"/>
              </a:lnSpc>
              <a:buNone/>
            </a:pPr>
            <a:r>
              <a:rPr lang="en-US" sz="1275" b="1" dirty="0">
                <a:solidFill>
                  <a:srgbClr val="4B5563"/>
                </a:solidFill>
                <a:latin typeface="Open Sans" pitchFamily="34" charset="0"/>
                <a:ea typeface="Open Sans" pitchFamily="34" charset="-122"/>
                <a:cs typeface="Open Sans" pitchFamily="34" charset="-120"/>
              </a:rPr>
              <a:t>Location:</a:t>
            </a:r>
            <a:r>
              <a:rPr lang="en-US" sz="1275" dirty="0">
                <a:solidFill>
                  <a:srgbClr val="4B5563"/>
                </a:solidFill>
                <a:latin typeface="Open Sans" pitchFamily="34" charset="0"/>
                <a:ea typeface="Open Sans" pitchFamily="34" charset="-122"/>
                <a:cs typeface="Open Sans" pitchFamily="34" charset="-120"/>
              </a:rPr>
              <a:t> Tenderness at anatomical snuff box / base of thumb.</a:t>
            </a:r>
            <a:endParaRPr lang="en-US" sz="1275" dirty="0"/>
          </a:p>
        </p:txBody>
      </p:sp>
      <p:sp>
        <p:nvSpPr>
          <p:cNvPr id="38" name="SK-17-text-37"/>
          <p:cNvSpPr/>
          <p:nvPr/>
        </p:nvSpPr>
        <p:spPr>
          <a:xfrm>
            <a:off x="6477000" y="2489746"/>
            <a:ext cx="5715000" cy="226665"/>
          </a:xfrm>
          <a:prstGeom prst="rect">
            <a:avLst/>
          </a:prstGeom>
          <a:noFill/>
          <a:ln/>
        </p:spPr>
        <p:txBody>
          <a:bodyPr vert="horz" wrap="square" lIns="0" tIns="0" rIns="0" bIns="0" rtlCol="0" anchor="ctr"/>
          <a:lstStyle/>
          <a:p>
            <a:pPr marL="0" indent="0" algn="l">
              <a:lnSpc>
                <a:spcPts val="1785"/>
              </a:lnSpc>
              <a:buNone/>
            </a:pPr>
            <a:r>
              <a:rPr lang="en-US" sz="1275" b="1" dirty="0">
                <a:solidFill>
                  <a:srgbClr val="4B5563"/>
                </a:solidFill>
                <a:latin typeface="Open Sans" pitchFamily="34" charset="0"/>
                <a:ea typeface="Open Sans" pitchFamily="34" charset="-122"/>
                <a:cs typeface="Open Sans" pitchFamily="34" charset="-120"/>
              </a:rPr>
              <a:t>Symptoms:</a:t>
            </a:r>
            <a:r>
              <a:rPr lang="en-US" sz="1275" dirty="0">
                <a:solidFill>
                  <a:srgbClr val="4B5563"/>
                </a:solidFill>
                <a:latin typeface="Open Sans" pitchFamily="34" charset="0"/>
                <a:ea typeface="Open Sans" pitchFamily="34" charset="-122"/>
                <a:cs typeface="Open Sans" pitchFamily="34" charset="-120"/>
              </a:rPr>
              <a:t> Morning stiffness &gt; 30 mins; squared hand appearance.</a:t>
            </a:r>
            <a:endParaRPr lang="en-US" sz="1275" dirty="0"/>
          </a:p>
        </p:txBody>
      </p:sp>
      <p:sp>
        <p:nvSpPr>
          <p:cNvPr id="39" name="SK-17-text-38"/>
          <p:cNvSpPr/>
          <p:nvPr/>
        </p:nvSpPr>
        <p:spPr>
          <a:xfrm>
            <a:off x="6419850" y="2983111"/>
            <a:ext cx="5356860" cy="200025"/>
          </a:xfrm>
          <a:prstGeom prst="rect">
            <a:avLst/>
          </a:prstGeom>
          <a:noFill/>
          <a:ln/>
        </p:spPr>
        <p:txBody>
          <a:bodyPr vert="horz" wrap="square" lIns="0" tIns="0" rIns="0" bIns="0" rtlCol="0" anchor="ctr"/>
          <a:lstStyle/>
          <a:p>
            <a:pPr marL="0" indent="0">
              <a:lnSpc>
                <a:spcPts val="1575"/>
              </a:lnSpc>
              <a:buNone/>
            </a:pPr>
            <a:r>
              <a:rPr lang="en-US" sz="1050" b="1" dirty="0">
                <a:solidFill>
                  <a:srgbClr val="008080"/>
                </a:solidFill>
                <a:latin typeface="Arimo" pitchFamily="34" charset="0"/>
                <a:ea typeface="Arimo" pitchFamily="34" charset="-122"/>
                <a:cs typeface="Arimo" pitchFamily="34" charset="-120"/>
              </a:rPr>
              <a:t>SCA FOCUS: DIFFERENTIAL DIAGNOSIS</a:t>
            </a:r>
            <a:endParaRPr lang="en-US" sz="1050" dirty="0"/>
          </a:p>
        </p:txBody>
      </p:sp>
      <p:sp>
        <p:nvSpPr>
          <p:cNvPr id="40" name="SK-17-text-39"/>
          <p:cNvSpPr/>
          <p:nvPr/>
        </p:nvSpPr>
        <p:spPr>
          <a:xfrm>
            <a:off x="6419850" y="3221236"/>
            <a:ext cx="5772150" cy="251371"/>
          </a:xfrm>
          <a:prstGeom prst="rect">
            <a:avLst/>
          </a:prstGeom>
          <a:noFill/>
          <a:ln/>
        </p:spPr>
        <p:txBody>
          <a:bodyPr vert="horz" wrap="square" lIns="0" tIns="0" rIns="0" bIns="0" rtlCol="0" anchor="ctr"/>
          <a:lstStyle/>
          <a:p>
            <a:pPr marL="0" indent="0">
              <a:lnSpc>
                <a:spcPts val="1680"/>
              </a:lnSpc>
              <a:buNone/>
            </a:pPr>
            <a:r>
              <a:rPr lang="en-US" sz="1200" b="1" dirty="0">
                <a:solidFill>
                  <a:srgbClr val="008080"/>
                </a:solidFill>
                <a:latin typeface="Open Sans" pitchFamily="34" charset="0"/>
                <a:ea typeface="Open Sans" pitchFamily="34" charset="-122"/>
                <a:cs typeface="Open Sans" pitchFamily="34" charset="-120"/>
              </a:rPr>
              <a:t>The Grind Test: Pathognomonic for OA</a:t>
            </a:r>
            <a:endParaRPr lang="en-US" sz="1200" dirty="0"/>
          </a:p>
        </p:txBody>
      </p:sp>
      <p:sp>
        <p:nvSpPr>
          <p:cNvPr id="41" name="SK-17-text-40"/>
          <p:cNvSpPr/>
          <p:nvPr/>
        </p:nvSpPr>
        <p:spPr>
          <a:xfrm>
            <a:off x="6615113" y="3548807"/>
            <a:ext cx="5576888" cy="226665"/>
          </a:xfrm>
          <a:prstGeom prst="rect">
            <a:avLst/>
          </a:prstGeom>
          <a:noFill/>
          <a:ln/>
        </p:spPr>
        <p:txBody>
          <a:bodyPr vert="horz" wrap="square" lIns="0" tIns="0" rIns="0" bIns="0" rtlCol="0" anchor="ctr"/>
          <a:lstStyle/>
          <a:p>
            <a:pPr marL="0" indent="0" algn="l">
              <a:lnSpc>
                <a:spcPts val="1785"/>
              </a:lnSpc>
              <a:buNone/>
            </a:pPr>
            <a:r>
              <a:rPr lang="en-US" sz="1275" dirty="0">
                <a:solidFill>
                  <a:srgbClr val="4B5563"/>
                </a:solidFill>
                <a:latin typeface="Open Sans" pitchFamily="34" charset="0"/>
                <a:ea typeface="Open Sans" pitchFamily="34" charset="-122"/>
                <a:cs typeface="Open Sans" pitchFamily="34" charset="-120"/>
              </a:rPr>
              <a:t>Circular compression + axial load of 1st CMC joint.</a:t>
            </a:r>
            <a:endParaRPr lang="en-US" sz="1275" dirty="0"/>
          </a:p>
        </p:txBody>
      </p:sp>
      <p:sp>
        <p:nvSpPr>
          <p:cNvPr id="42" name="SK-17-text-41"/>
          <p:cNvSpPr/>
          <p:nvPr/>
        </p:nvSpPr>
        <p:spPr>
          <a:xfrm>
            <a:off x="6615113" y="3851672"/>
            <a:ext cx="5576888" cy="226665"/>
          </a:xfrm>
          <a:prstGeom prst="rect">
            <a:avLst/>
          </a:prstGeom>
          <a:noFill/>
          <a:ln/>
        </p:spPr>
        <p:txBody>
          <a:bodyPr vert="horz" wrap="square" lIns="0" tIns="0" rIns="0" bIns="0" rtlCol="0" anchor="ctr"/>
          <a:lstStyle/>
          <a:p>
            <a:pPr marL="0" indent="0" algn="l">
              <a:lnSpc>
                <a:spcPts val="1785"/>
              </a:lnSpc>
              <a:buNone/>
            </a:pPr>
            <a:r>
              <a:rPr lang="en-US" sz="1275" b="1" dirty="0">
                <a:solidFill>
                  <a:srgbClr val="4B5563"/>
                </a:solidFill>
                <a:latin typeface="Open Sans" pitchFamily="34" charset="0"/>
                <a:ea typeface="Open Sans" pitchFamily="34" charset="-122"/>
                <a:cs typeface="Open Sans" pitchFamily="34" charset="-120"/>
              </a:rPr>
              <a:t>Positive:</a:t>
            </a:r>
            <a:r>
              <a:rPr lang="en-US" sz="1275" dirty="0">
                <a:solidFill>
                  <a:srgbClr val="4B5563"/>
                </a:solidFill>
                <a:latin typeface="Open Sans" pitchFamily="34" charset="0"/>
                <a:ea typeface="Open Sans" pitchFamily="34" charset="-122"/>
                <a:cs typeface="Open Sans" pitchFamily="34" charset="-120"/>
              </a:rPr>
              <a:t> Pain + Crepitus (Diagnostic for OA).</a:t>
            </a:r>
            <a:endParaRPr lang="en-US" sz="1275" dirty="0"/>
          </a:p>
        </p:txBody>
      </p:sp>
      <p:sp>
        <p:nvSpPr>
          <p:cNvPr id="43" name="SK-17-text-42"/>
          <p:cNvSpPr/>
          <p:nvPr/>
        </p:nvSpPr>
        <p:spPr>
          <a:xfrm>
            <a:off x="6638925" y="4154537"/>
            <a:ext cx="5553075" cy="226665"/>
          </a:xfrm>
          <a:prstGeom prst="rect">
            <a:avLst/>
          </a:prstGeom>
          <a:noFill/>
          <a:ln/>
        </p:spPr>
        <p:txBody>
          <a:bodyPr vert="horz" wrap="square" lIns="0" tIns="0" rIns="0" bIns="0" rtlCol="0" anchor="ctr"/>
          <a:lstStyle/>
          <a:p>
            <a:pPr marL="0" indent="0" algn="l">
              <a:lnSpc>
                <a:spcPts val="1785"/>
              </a:lnSpc>
              <a:buNone/>
            </a:pPr>
            <a:r>
              <a:rPr lang="en-US" sz="1275" i="1" dirty="0">
                <a:solidFill>
                  <a:srgbClr val="4B5563"/>
                </a:solidFill>
                <a:latin typeface="Open Sans" pitchFamily="34" charset="0"/>
                <a:ea typeface="Open Sans" pitchFamily="34" charset="-122"/>
                <a:cs typeface="Open Sans" pitchFamily="34" charset="-120"/>
              </a:rPr>
              <a:t>Note: Finkelstein's can be positive in both conditions!</a:t>
            </a:r>
            <a:endParaRPr lang="en-US" sz="1275" dirty="0"/>
          </a:p>
        </p:txBody>
      </p:sp>
      <p:sp>
        <p:nvSpPr>
          <p:cNvPr id="44" name="SK-17-text-43"/>
          <p:cNvSpPr/>
          <p:nvPr/>
        </p:nvSpPr>
        <p:spPr>
          <a:xfrm>
            <a:off x="381000" y="6276975"/>
            <a:ext cx="3436620" cy="200025"/>
          </a:xfrm>
          <a:prstGeom prst="rect">
            <a:avLst/>
          </a:prstGeom>
          <a:noFill/>
          <a:ln/>
        </p:spPr>
        <p:txBody>
          <a:bodyPr vert="horz" wrap="square" lIns="0" tIns="0" rIns="0" bIns="0" rtlCol="0" anchor="ctr"/>
          <a:lstStyle/>
          <a:p>
            <a:pPr marL="0" indent="0">
              <a:lnSpc>
                <a:spcPts val="1575"/>
              </a:lnSpc>
              <a:buNone/>
            </a:pPr>
            <a:r>
              <a:rPr lang="en-US" sz="1050" dirty="0">
                <a:solidFill>
                  <a:srgbClr val="6B7280"/>
                </a:solidFill>
                <a:latin typeface="Open Sans" pitchFamily="34" charset="0"/>
                <a:ea typeface="Open Sans" pitchFamily="34" charset="-122"/>
                <a:cs typeface="Open Sans" pitchFamily="34" charset="-120"/>
              </a:rPr>
              <a:t>www.bradfordvts.co.uk</a:t>
            </a:r>
            <a:endParaRPr lang="en-US" sz="1050" dirty="0"/>
          </a:p>
        </p:txBody>
      </p:sp>
      <p:sp>
        <p:nvSpPr>
          <p:cNvPr id="45" name="SK-17-text-44"/>
          <p:cNvSpPr/>
          <p:nvPr/>
        </p:nvSpPr>
        <p:spPr>
          <a:xfrm>
            <a:off x="9277350" y="6291263"/>
            <a:ext cx="2914650" cy="171450"/>
          </a:xfrm>
          <a:prstGeom prst="rect">
            <a:avLst/>
          </a:prstGeom>
          <a:noFill/>
          <a:ln/>
        </p:spPr>
        <p:txBody>
          <a:bodyPr vert="horz" wrap="square" lIns="0" tIns="0" rIns="0" bIns="0" rtlCol="0" anchor="ctr"/>
          <a:lstStyle/>
          <a:p>
            <a:pPr marL="0" indent="0">
              <a:lnSpc>
                <a:spcPts val="1350"/>
              </a:lnSpc>
              <a:buNone/>
            </a:pPr>
            <a:r>
              <a:rPr lang="en-US" sz="900" dirty="0">
                <a:solidFill>
                  <a:srgbClr val="6B7280"/>
                </a:solidFill>
                <a:latin typeface="Open Sans" pitchFamily="34" charset="0"/>
                <a:ea typeface="Open Sans" pitchFamily="34" charset="-122"/>
                <a:cs typeface="Open Sans" pitchFamily="34" charset="-120"/>
              </a:rPr>
              <a:t>Created June 2026 | NICE 2024/2025 Standards</a:t>
            </a:r>
            <a:endParaRPr lang="en-US" sz="9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8">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18-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18-img-2" descr="preencoded.png"/>
          <p:cNvPicPr>
            <a:picLocks noChangeAspect="1"/>
          </p:cNvPicPr>
          <p:nvPr/>
        </p:nvPicPr>
        <p:blipFill>
          <a:blip r:embed="rId4"/>
          <a:stretch>
            <a:fillRect/>
          </a:stretch>
        </p:blipFill>
        <p:spPr>
          <a:xfrm>
            <a:off x="0" y="0"/>
            <a:ext cx="12192000" cy="6858000"/>
          </a:xfrm>
          <a:prstGeom prst="rect">
            <a:avLst/>
          </a:prstGeom>
        </p:spPr>
      </p:pic>
      <p:pic>
        <p:nvPicPr>
          <p:cNvPr id="4" name="SK-18-img-3" descr="preencoded.png"/>
          <p:cNvPicPr>
            <a:picLocks noChangeAspect="1"/>
          </p:cNvPicPr>
          <p:nvPr/>
        </p:nvPicPr>
        <p:blipFill>
          <a:blip r:embed="rId5"/>
          <a:stretch>
            <a:fillRect/>
          </a:stretch>
        </p:blipFill>
        <p:spPr>
          <a:xfrm>
            <a:off x="381000" y="381000"/>
            <a:ext cx="11430000" cy="626715"/>
          </a:xfrm>
          <a:prstGeom prst="rect">
            <a:avLst/>
          </a:prstGeom>
        </p:spPr>
      </p:pic>
      <p:pic>
        <p:nvPicPr>
          <p:cNvPr id="5" name="SK-18-img-4" descr="preencoded.png"/>
          <p:cNvPicPr>
            <a:picLocks noChangeAspect="1"/>
          </p:cNvPicPr>
          <p:nvPr/>
        </p:nvPicPr>
        <p:blipFill>
          <a:blip r:embed="rId6"/>
          <a:stretch>
            <a:fillRect/>
          </a:stretch>
        </p:blipFill>
        <p:spPr>
          <a:xfrm>
            <a:off x="381000" y="1236315"/>
            <a:ext cx="3683050" cy="2668191"/>
          </a:xfrm>
          <a:prstGeom prst="rect">
            <a:avLst/>
          </a:prstGeom>
        </p:spPr>
      </p:pic>
      <p:pic>
        <p:nvPicPr>
          <p:cNvPr id="6" name="SK-18-img-5" descr="preencoded.png"/>
          <p:cNvPicPr>
            <a:picLocks noChangeAspect="1"/>
          </p:cNvPicPr>
          <p:nvPr/>
        </p:nvPicPr>
        <p:blipFill>
          <a:blip r:embed="rId7"/>
          <a:stretch>
            <a:fillRect/>
          </a:stretch>
        </p:blipFill>
        <p:spPr>
          <a:xfrm>
            <a:off x="495300" y="1401068"/>
            <a:ext cx="261937" cy="213420"/>
          </a:xfrm>
          <a:prstGeom prst="rect">
            <a:avLst/>
          </a:prstGeom>
        </p:spPr>
      </p:pic>
      <p:pic>
        <p:nvPicPr>
          <p:cNvPr id="7" name="SK-18-img-6" descr="preencoded.png"/>
          <p:cNvPicPr>
            <a:picLocks noChangeAspect="1"/>
          </p:cNvPicPr>
          <p:nvPr/>
        </p:nvPicPr>
        <p:blipFill>
          <a:blip r:embed="rId8"/>
          <a:stretch>
            <a:fillRect/>
          </a:stretch>
        </p:blipFill>
        <p:spPr>
          <a:xfrm>
            <a:off x="4254550" y="1236315"/>
            <a:ext cx="3683050" cy="2668191"/>
          </a:xfrm>
          <a:prstGeom prst="rect">
            <a:avLst/>
          </a:prstGeom>
        </p:spPr>
      </p:pic>
      <p:pic>
        <p:nvPicPr>
          <p:cNvPr id="8" name="SK-18-img-7" descr="preencoded.png"/>
          <p:cNvPicPr>
            <a:picLocks noChangeAspect="1"/>
          </p:cNvPicPr>
          <p:nvPr/>
        </p:nvPicPr>
        <p:blipFill>
          <a:blip r:embed="rId9"/>
          <a:stretch>
            <a:fillRect/>
          </a:stretch>
        </p:blipFill>
        <p:spPr>
          <a:xfrm>
            <a:off x="4368850" y="1401068"/>
            <a:ext cx="261937" cy="213420"/>
          </a:xfrm>
          <a:prstGeom prst="rect">
            <a:avLst/>
          </a:prstGeom>
        </p:spPr>
      </p:pic>
      <p:pic>
        <p:nvPicPr>
          <p:cNvPr id="9" name="SK-18-img-8" descr="preencoded.png"/>
          <p:cNvPicPr>
            <a:picLocks noChangeAspect="1"/>
          </p:cNvPicPr>
          <p:nvPr/>
        </p:nvPicPr>
        <p:blipFill>
          <a:blip r:embed="rId10"/>
          <a:stretch>
            <a:fillRect/>
          </a:stretch>
        </p:blipFill>
        <p:spPr>
          <a:xfrm>
            <a:off x="8128099" y="1236315"/>
            <a:ext cx="3683050" cy="2668191"/>
          </a:xfrm>
          <a:prstGeom prst="rect">
            <a:avLst/>
          </a:prstGeom>
        </p:spPr>
      </p:pic>
      <p:pic>
        <p:nvPicPr>
          <p:cNvPr id="10" name="SK-18-img-9" descr="preencoded.png"/>
          <p:cNvPicPr>
            <a:picLocks noChangeAspect="1"/>
          </p:cNvPicPr>
          <p:nvPr/>
        </p:nvPicPr>
        <p:blipFill>
          <a:blip r:embed="rId11"/>
          <a:stretch>
            <a:fillRect/>
          </a:stretch>
        </p:blipFill>
        <p:spPr>
          <a:xfrm>
            <a:off x="8242399" y="1401068"/>
            <a:ext cx="261937" cy="213420"/>
          </a:xfrm>
          <a:prstGeom prst="rect">
            <a:avLst/>
          </a:prstGeom>
        </p:spPr>
      </p:pic>
      <p:pic>
        <p:nvPicPr>
          <p:cNvPr id="11" name="SK-18-img-10" descr="preencoded.png"/>
          <p:cNvPicPr>
            <a:picLocks noChangeAspect="1"/>
          </p:cNvPicPr>
          <p:nvPr/>
        </p:nvPicPr>
        <p:blipFill>
          <a:blip r:embed="rId12"/>
          <a:stretch>
            <a:fillRect/>
          </a:stretch>
        </p:blipFill>
        <p:spPr>
          <a:xfrm>
            <a:off x="9275862" y="1403003"/>
            <a:ext cx="723900" cy="209550"/>
          </a:xfrm>
          <a:prstGeom prst="rect">
            <a:avLst/>
          </a:prstGeom>
        </p:spPr>
      </p:pic>
      <p:pic>
        <p:nvPicPr>
          <p:cNvPr id="12" name="SK-18-img-11" descr="preencoded.png"/>
          <p:cNvPicPr>
            <a:picLocks noChangeAspect="1"/>
          </p:cNvPicPr>
          <p:nvPr/>
        </p:nvPicPr>
        <p:blipFill>
          <a:blip r:embed="rId13"/>
          <a:stretch>
            <a:fillRect/>
          </a:stretch>
        </p:blipFill>
        <p:spPr>
          <a:xfrm>
            <a:off x="381000" y="4133106"/>
            <a:ext cx="5619750" cy="1381125"/>
          </a:xfrm>
          <a:prstGeom prst="rect">
            <a:avLst/>
          </a:prstGeom>
        </p:spPr>
      </p:pic>
      <p:pic>
        <p:nvPicPr>
          <p:cNvPr id="13" name="SK-18-img-12" descr="preencoded.png"/>
          <p:cNvPicPr>
            <a:picLocks noChangeAspect="1"/>
          </p:cNvPicPr>
          <p:nvPr/>
        </p:nvPicPr>
        <p:blipFill>
          <a:blip r:embed="rId14"/>
          <a:stretch>
            <a:fillRect/>
          </a:stretch>
        </p:blipFill>
        <p:spPr>
          <a:xfrm>
            <a:off x="495300" y="4295477"/>
            <a:ext cx="166688" cy="137220"/>
          </a:xfrm>
          <a:prstGeom prst="rect">
            <a:avLst/>
          </a:prstGeom>
        </p:spPr>
      </p:pic>
      <p:pic>
        <p:nvPicPr>
          <p:cNvPr id="14" name="SK-18-img-13" descr="preencoded.png"/>
          <p:cNvPicPr>
            <a:picLocks noChangeAspect="1"/>
          </p:cNvPicPr>
          <p:nvPr/>
        </p:nvPicPr>
        <p:blipFill>
          <a:blip r:embed="rId15"/>
          <a:stretch>
            <a:fillRect/>
          </a:stretch>
        </p:blipFill>
        <p:spPr>
          <a:xfrm>
            <a:off x="6191250" y="4133106"/>
            <a:ext cx="5619750" cy="1381125"/>
          </a:xfrm>
          <a:prstGeom prst="rect">
            <a:avLst/>
          </a:prstGeom>
        </p:spPr>
      </p:pic>
      <p:pic>
        <p:nvPicPr>
          <p:cNvPr id="15" name="SK-18-img-14" descr="preencoded.png"/>
          <p:cNvPicPr>
            <a:picLocks noChangeAspect="1"/>
          </p:cNvPicPr>
          <p:nvPr/>
        </p:nvPicPr>
        <p:blipFill>
          <a:blip r:embed="rId16"/>
          <a:stretch>
            <a:fillRect/>
          </a:stretch>
        </p:blipFill>
        <p:spPr>
          <a:xfrm>
            <a:off x="6305550" y="4295477"/>
            <a:ext cx="166688" cy="137220"/>
          </a:xfrm>
          <a:prstGeom prst="rect">
            <a:avLst/>
          </a:prstGeom>
        </p:spPr>
      </p:pic>
      <p:pic>
        <p:nvPicPr>
          <p:cNvPr id="16" name="SK-18-img-15" descr="preencoded.png"/>
          <p:cNvPicPr>
            <a:picLocks noChangeAspect="1"/>
          </p:cNvPicPr>
          <p:nvPr/>
        </p:nvPicPr>
        <p:blipFill>
          <a:blip r:embed="rId17"/>
          <a:stretch>
            <a:fillRect/>
          </a:stretch>
        </p:blipFill>
        <p:spPr>
          <a:xfrm>
            <a:off x="381000" y="6153150"/>
            <a:ext cx="11430000" cy="323850"/>
          </a:xfrm>
          <a:prstGeom prst="rect">
            <a:avLst/>
          </a:prstGeom>
        </p:spPr>
      </p:pic>
      <p:sp>
        <p:nvSpPr>
          <p:cNvPr id="17" name="SK-18-text-16"/>
          <p:cNvSpPr/>
          <p:nvPr/>
        </p:nvSpPr>
        <p:spPr>
          <a:xfrm>
            <a:off x="533400" y="381000"/>
            <a:ext cx="11439525" cy="388590"/>
          </a:xfrm>
          <a:prstGeom prst="rect">
            <a:avLst/>
          </a:prstGeom>
          <a:noFill/>
          <a:ln/>
        </p:spPr>
        <p:txBody>
          <a:bodyPr vert="horz" wrap="square" lIns="0" tIns="0" rIns="0" bIns="0" rtlCol="0" anchor="ctr"/>
          <a:lstStyle/>
          <a:p>
            <a:pPr marL="0" indent="0">
              <a:lnSpc>
                <a:spcPts val="3060"/>
              </a:lnSpc>
              <a:buNone/>
            </a:pPr>
            <a:r>
              <a:rPr lang="en-US" sz="2550" b="1" kern="0" spc="-30" dirty="0">
                <a:solidFill>
                  <a:srgbClr val="1A1A1A"/>
                </a:solidFill>
                <a:latin typeface="Arimo" pitchFamily="34" charset="0"/>
                <a:ea typeface="Arimo" pitchFamily="34" charset="-122"/>
                <a:cs typeface="Arimo" pitchFamily="34" charset="-120"/>
              </a:rPr>
              <a:t>OLECRANON BURSITIS</a:t>
            </a:r>
            <a:endParaRPr lang="en-US" sz="2550" dirty="0"/>
          </a:p>
        </p:txBody>
      </p:sp>
      <p:sp>
        <p:nvSpPr>
          <p:cNvPr id="18" name="SK-18-text-17"/>
          <p:cNvSpPr/>
          <p:nvPr/>
        </p:nvSpPr>
        <p:spPr>
          <a:xfrm>
            <a:off x="533400" y="807690"/>
            <a:ext cx="11353800" cy="200025"/>
          </a:xfrm>
          <a:prstGeom prst="rect">
            <a:avLst/>
          </a:prstGeom>
          <a:noFill/>
          <a:ln/>
        </p:spPr>
        <p:txBody>
          <a:bodyPr vert="horz" wrap="square" lIns="0" tIns="0" rIns="0" bIns="0" rtlCol="0" anchor="ctr"/>
          <a:lstStyle/>
          <a:p>
            <a:pPr marL="0" indent="0">
              <a:lnSpc>
                <a:spcPts val="1575"/>
              </a:lnSpc>
              <a:buNone/>
            </a:pPr>
            <a:r>
              <a:rPr lang="en-US" sz="1050" b="1" kern="0" spc="60" dirty="0">
                <a:solidFill>
                  <a:srgbClr val="2C3E50"/>
                </a:solidFill>
                <a:latin typeface="Open Sans" pitchFamily="34" charset="0"/>
                <a:ea typeface="Open Sans" pitchFamily="34" charset="-122"/>
                <a:cs typeface="Open Sans" pitchFamily="34" charset="-120"/>
              </a:rPr>
              <a:t>CLINICAL GUIDANCE &amp; EXAM FOCUS</a:t>
            </a:r>
            <a:endParaRPr lang="en-US" sz="1050" dirty="0"/>
          </a:p>
        </p:txBody>
      </p:sp>
      <p:sp>
        <p:nvSpPr>
          <p:cNvPr id="19" name="SK-18-text-18"/>
          <p:cNvSpPr/>
          <p:nvPr/>
        </p:nvSpPr>
        <p:spPr>
          <a:xfrm>
            <a:off x="852488" y="1350615"/>
            <a:ext cx="3454450" cy="314325"/>
          </a:xfrm>
          <a:prstGeom prst="rect">
            <a:avLst/>
          </a:prstGeom>
          <a:noFill/>
          <a:ln/>
        </p:spPr>
        <p:txBody>
          <a:bodyPr vert="horz" wrap="square" lIns="0" tIns="0" rIns="0" bIns="0" rtlCol="0" anchor="ctr"/>
          <a:lstStyle/>
          <a:p>
            <a:pPr marL="0" indent="0">
              <a:lnSpc>
                <a:spcPts val="2475"/>
              </a:lnSpc>
              <a:buNone/>
            </a:pPr>
            <a:r>
              <a:rPr lang="en-US" sz="1650" b="1" dirty="0">
                <a:solidFill>
                  <a:srgbClr val="2C3E50"/>
                </a:solidFill>
                <a:latin typeface="Arimo" pitchFamily="34" charset="0"/>
                <a:ea typeface="Arimo" pitchFamily="34" charset="-122"/>
                <a:cs typeface="Arimo" pitchFamily="34" charset="-120"/>
              </a:rPr>
              <a:t>Traumatic</a:t>
            </a:r>
            <a:endParaRPr lang="en-US" sz="1650" dirty="0"/>
          </a:p>
        </p:txBody>
      </p:sp>
      <p:sp>
        <p:nvSpPr>
          <p:cNvPr id="20" name="SK-18-text-19"/>
          <p:cNvSpPr/>
          <p:nvPr/>
        </p:nvSpPr>
        <p:spPr>
          <a:xfrm>
            <a:off x="495300" y="1779240"/>
            <a:ext cx="8046720" cy="213271"/>
          </a:xfrm>
          <a:prstGeom prst="rect">
            <a:avLst/>
          </a:prstGeom>
          <a:noFill/>
          <a:ln/>
        </p:spPr>
        <p:txBody>
          <a:bodyPr vert="horz" wrap="square" lIns="0" tIns="0" rIns="0" bIns="0" rtlCol="0" anchor="ctr"/>
          <a:lstStyle/>
          <a:p>
            <a:pPr marL="0" indent="0">
              <a:lnSpc>
                <a:spcPts val="1680"/>
              </a:lnSpc>
              <a:buNone/>
            </a:pPr>
            <a:r>
              <a:rPr lang="en-US" sz="1200" b="1" dirty="0">
                <a:solidFill>
                  <a:srgbClr val="1A1A1A"/>
                </a:solidFill>
                <a:latin typeface="Open Sans" pitchFamily="34" charset="0"/>
                <a:ea typeface="Open Sans" pitchFamily="34" charset="-122"/>
                <a:cs typeface="Open Sans" pitchFamily="34" charset="-120"/>
              </a:rPr>
              <a:t>Cause:</a:t>
            </a:r>
            <a:r>
              <a:rPr lang="en-US" sz="1200" dirty="0">
                <a:solidFill>
                  <a:srgbClr val="4B5563"/>
                </a:solidFill>
                <a:latin typeface="Open Sans" pitchFamily="34" charset="0"/>
                <a:ea typeface="Open Sans" pitchFamily="34" charset="-122"/>
                <a:cs typeface="Open Sans" pitchFamily="34" charset="-120"/>
              </a:rPr>
              <a:t> Repetitive pressure or sudden impact.</a:t>
            </a:r>
            <a:endParaRPr lang="en-US" sz="1200" dirty="0"/>
          </a:p>
        </p:txBody>
      </p:sp>
      <p:sp>
        <p:nvSpPr>
          <p:cNvPr id="21" name="SK-18-text-20"/>
          <p:cNvSpPr/>
          <p:nvPr/>
        </p:nvSpPr>
        <p:spPr>
          <a:xfrm>
            <a:off x="495300" y="2068711"/>
            <a:ext cx="8412480" cy="213271"/>
          </a:xfrm>
          <a:prstGeom prst="rect">
            <a:avLst/>
          </a:prstGeom>
          <a:noFill/>
          <a:ln/>
        </p:spPr>
        <p:txBody>
          <a:bodyPr vert="horz" wrap="square" lIns="0" tIns="0" rIns="0" bIns="0" rtlCol="0" anchor="ctr"/>
          <a:lstStyle/>
          <a:p>
            <a:pPr marL="0" indent="0">
              <a:lnSpc>
                <a:spcPts val="1680"/>
              </a:lnSpc>
              <a:buNone/>
            </a:pPr>
            <a:r>
              <a:rPr lang="en-US" sz="1200" b="1" dirty="0">
                <a:solidFill>
                  <a:srgbClr val="1A1A1A"/>
                </a:solidFill>
                <a:latin typeface="Open Sans" pitchFamily="34" charset="0"/>
                <a:ea typeface="Open Sans" pitchFamily="34" charset="-122"/>
                <a:cs typeface="Open Sans" pitchFamily="34" charset="-120"/>
              </a:rPr>
              <a:t>Known as:</a:t>
            </a:r>
            <a:r>
              <a:rPr lang="en-US" sz="1200" dirty="0">
                <a:solidFill>
                  <a:srgbClr val="4B5563"/>
                </a:solidFill>
                <a:latin typeface="Open Sans" pitchFamily="34" charset="0"/>
                <a:ea typeface="Open Sans" pitchFamily="34" charset="-122"/>
                <a:cs typeface="Open Sans" pitchFamily="34" charset="-120"/>
              </a:rPr>
              <a:t> "Student's Elbow" (leaning on desk).</a:t>
            </a:r>
            <a:endParaRPr lang="en-US" sz="1200" dirty="0"/>
          </a:p>
        </p:txBody>
      </p:sp>
      <p:sp>
        <p:nvSpPr>
          <p:cNvPr id="22" name="SK-18-text-21"/>
          <p:cNvSpPr/>
          <p:nvPr/>
        </p:nvSpPr>
        <p:spPr>
          <a:xfrm>
            <a:off x="495300" y="2358182"/>
            <a:ext cx="3454450" cy="426541"/>
          </a:xfrm>
          <a:prstGeom prst="rect">
            <a:avLst/>
          </a:prstGeom>
          <a:noFill/>
          <a:ln/>
        </p:spPr>
        <p:txBody>
          <a:bodyPr vert="horz" wrap="square" lIns="0" tIns="0" rIns="0" bIns="0" rtlCol="0" anchor="ctr"/>
          <a:lstStyle/>
          <a:p>
            <a:pPr marL="0" indent="0">
              <a:lnSpc>
                <a:spcPts val="1680"/>
              </a:lnSpc>
              <a:buNone/>
            </a:pPr>
            <a:r>
              <a:rPr lang="en-US" sz="1200" b="1" dirty="0">
                <a:solidFill>
                  <a:srgbClr val="1A1A1A"/>
                </a:solidFill>
                <a:latin typeface="Open Sans" pitchFamily="34" charset="0"/>
                <a:ea typeface="Open Sans" pitchFamily="34" charset="-122"/>
                <a:cs typeface="Open Sans" pitchFamily="34" charset="-120"/>
              </a:rPr>
              <a:t>Signs:</a:t>
            </a:r>
            <a:r>
              <a:rPr lang="en-US" sz="1200" dirty="0">
                <a:solidFill>
                  <a:srgbClr val="4B5563"/>
                </a:solidFill>
                <a:latin typeface="Open Sans" pitchFamily="34" charset="0"/>
                <a:ea typeface="Open Sans" pitchFamily="34" charset="-122"/>
                <a:cs typeface="Open Sans" pitchFamily="34" charset="-120"/>
              </a:rPr>
              <a:t> Localized fluctuating swelling at olecranon tip.</a:t>
            </a:r>
            <a:endParaRPr lang="en-US" sz="1200" dirty="0"/>
          </a:p>
        </p:txBody>
      </p:sp>
      <p:sp>
        <p:nvSpPr>
          <p:cNvPr id="23" name="SK-18-text-22"/>
          <p:cNvSpPr/>
          <p:nvPr/>
        </p:nvSpPr>
        <p:spPr>
          <a:xfrm>
            <a:off x="495300" y="2860923"/>
            <a:ext cx="7498080" cy="213271"/>
          </a:xfrm>
          <a:prstGeom prst="rect">
            <a:avLst/>
          </a:prstGeom>
          <a:noFill/>
          <a:ln/>
        </p:spPr>
        <p:txBody>
          <a:bodyPr vert="horz" wrap="square" lIns="0" tIns="0" rIns="0" bIns="0" rtlCol="0" anchor="ctr"/>
          <a:lstStyle/>
          <a:p>
            <a:pPr marL="0" indent="0">
              <a:lnSpc>
                <a:spcPts val="1680"/>
              </a:lnSpc>
              <a:buNone/>
            </a:pPr>
            <a:r>
              <a:rPr lang="en-US" sz="1200" b="1" dirty="0">
                <a:solidFill>
                  <a:srgbClr val="1A1A1A"/>
                </a:solidFill>
                <a:latin typeface="Open Sans" pitchFamily="34" charset="0"/>
                <a:ea typeface="Open Sans" pitchFamily="34" charset="-122"/>
                <a:cs typeface="Open Sans" pitchFamily="34" charset="-120"/>
              </a:rPr>
              <a:t>Pain:</a:t>
            </a:r>
            <a:r>
              <a:rPr lang="en-US" sz="1200" dirty="0">
                <a:solidFill>
                  <a:srgbClr val="4B5563"/>
                </a:solidFill>
                <a:latin typeface="Open Sans" pitchFamily="34" charset="0"/>
                <a:ea typeface="Open Sans" pitchFamily="34" charset="-122"/>
                <a:cs typeface="Open Sans" pitchFamily="34" charset="-120"/>
              </a:rPr>
              <a:t> Usually painless or mild dull ache.</a:t>
            </a:r>
            <a:endParaRPr lang="en-US" sz="1200" dirty="0"/>
          </a:p>
        </p:txBody>
      </p:sp>
      <p:sp>
        <p:nvSpPr>
          <p:cNvPr id="24" name="SK-18-text-23"/>
          <p:cNvSpPr/>
          <p:nvPr/>
        </p:nvSpPr>
        <p:spPr>
          <a:xfrm>
            <a:off x="495300" y="3150394"/>
            <a:ext cx="6400800" cy="213271"/>
          </a:xfrm>
          <a:prstGeom prst="rect">
            <a:avLst/>
          </a:prstGeom>
          <a:noFill/>
          <a:ln/>
        </p:spPr>
        <p:txBody>
          <a:bodyPr vert="horz" wrap="square" lIns="0" tIns="0" rIns="0" bIns="0" rtlCol="0" anchor="ctr"/>
          <a:lstStyle/>
          <a:p>
            <a:pPr marL="0" indent="0">
              <a:lnSpc>
                <a:spcPts val="1680"/>
              </a:lnSpc>
              <a:buNone/>
            </a:pPr>
            <a:r>
              <a:rPr lang="en-US" sz="1200" b="1" dirty="0">
                <a:solidFill>
                  <a:srgbClr val="1A1A1A"/>
                </a:solidFill>
                <a:latin typeface="Open Sans" pitchFamily="34" charset="0"/>
                <a:ea typeface="Open Sans" pitchFamily="34" charset="-122"/>
                <a:cs typeface="Open Sans" pitchFamily="34" charset="-120"/>
              </a:rPr>
              <a:t>Skin:</a:t>
            </a:r>
            <a:r>
              <a:rPr lang="en-US" sz="1200" dirty="0">
                <a:solidFill>
                  <a:srgbClr val="4B5563"/>
                </a:solidFill>
                <a:latin typeface="Open Sans" pitchFamily="34" charset="0"/>
                <a:ea typeface="Open Sans" pitchFamily="34" charset="-122"/>
                <a:cs typeface="Open Sans" pitchFamily="34" charset="-120"/>
              </a:rPr>
              <a:t> Normal color and temperature.</a:t>
            </a:r>
            <a:endParaRPr lang="en-US" sz="1200" dirty="0"/>
          </a:p>
        </p:txBody>
      </p:sp>
      <p:sp>
        <p:nvSpPr>
          <p:cNvPr id="25" name="SK-18-text-24"/>
          <p:cNvSpPr/>
          <p:nvPr/>
        </p:nvSpPr>
        <p:spPr>
          <a:xfrm>
            <a:off x="4726037" y="1350615"/>
            <a:ext cx="3454450" cy="314325"/>
          </a:xfrm>
          <a:prstGeom prst="rect">
            <a:avLst/>
          </a:prstGeom>
          <a:noFill/>
          <a:ln/>
        </p:spPr>
        <p:txBody>
          <a:bodyPr vert="horz" wrap="square" lIns="0" tIns="0" rIns="0" bIns="0" rtlCol="0" anchor="ctr"/>
          <a:lstStyle/>
          <a:p>
            <a:pPr marL="0" indent="0">
              <a:lnSpc>
                <a:spcPts val="2475"/>
              </a:lnSpc>
              <a:buNone/>
            </a:pPr>
            <a:r>
              <a:rPr lang="en-US" sz="1650" b="1" dirty="0">
                <a:solidFill>
                  <a:srgbClr val="2C3E50"/>
                </a:solidFill>
                <a:latin typeface="Arimo" pitchFamily="34" charset="0"/>
                <a:ea typeface="Arimo" pitchFamily="34" charset="-122"/>
                <a:cs typeface="Arimo" pitchFamily="34" charset="-120"/>
              </a:rPr>
              <a:t>Inflammatory</a:t>
            </a:r>
            <a:endParaRPr lang="en-US" sz="1650" dirty="0"/>
          </a:p>
        </p:txBody>
      </p:sp>
      <p:sp>
        <p:nvSpPr>
          <p:cNvPr id="26" name="SK-18-text-25"/>
          <p:cNvSpPr/>
          <p:nvPr/>
        </p:nvSpPr>
        <p:spPr>
          <a:xfrm>
            <a:off x="4368850" y="1779240"/>
            <a:ext cx="3454450" cy="426541"/>
          </a:xfrm>
          <a:prstGeom prst="rect">
            <a:avLst/>
          </a:prstGeom>
          <a:noFill/>
          <a:ln/>
        </p:spPr>
        <p:txBody>
          <a:bodyPr vert="horz" wrap="square" lIns="0" tIns="0" rIns="0" bIns="0" rtlCol="0" anchor="ctr"/>
          <a:lstStyle/>
          <a:p>
            <a:pPr marL="0" indent="0">
              <a:lnSpc>
                <a:spcPts val="1680"/>
              </a:lnSpc>
              <a:buNone/>
            </a:pPr>
            <a:r>
              <a:rPr lang="en-US" sz="1200" b="1" dirty="0">
                <a:solidFill>
                  <a:srgbClr val="1A1A1A"/>
                </a:solidFill>
                <a:latin typeface="Open Sans" pitchFamily="34" charset="0"/>
                <a:ea typeface="Open Sans" pitchFamily="34" charset="-122"/>
                <a:cs typeface="Open Sans" pitchFamily="34" charset="-120"/>
              </a:rPr>
              <a:t>Gout:</a:t>
            </a:r>
            <a:r>
              <a:rPr lang="en-US" sz="1200" dirty="0">
                <a:solidFill>
                  <a:srgbClr val="4B5563"/>
                </a:solidFill>
                <a:latin typeface="Open Sans" pitchFamily="34" charset="0"/>
                <a:ea typeface="Open Sans" pitchFamily="34" charset="-122"/>
                <a:cs typeface="Open Sans" pitchFamily="34" charset="-120"/>
              </a:rPr>
              <a:t> Crystal deposition (tophi). Rapid onset, intense pain.</a:t>
            </a:r>
            <a:endParaRPr lang="en-US" sz="1200" dirty="0"/>
          </a:p>
        </p:txBody>
      </p:sp>
      <p:sp>
        <p:nvSpPr>
          <p:cNvPr id="27" name="SK-18-text-26"/>
          <p:cNvSpPr/>
          <p:nvPr/>
        </p:nvSpPr>
        <p:spPr>
          <a:xfrm>
            <a:off x="4368850" y="2281982"/>
            <a:ext cx="3454450" cy="426541"/>
          </a:xfrm>
          <a:prstGeom prst="rect">
            <a:avLst/>
          </a:prstGeom>
          <a:noFill/>
          <a:ln/>
        </p:spPr>
        <p:txBody>
          <a:bodyPr vert="horz" wrap="square" lIns="0" tIns="0" rIns="0" bIns="0" rtlCol="0" anchor="ctr"/>
          <a:lstStyle/>
          <a:p>
            <a:pPr marL="0" indent="0">
              <a:lnSpc>
                <a:spcPts val="1680"/>
              </a:lnSpc>
              <a:buNone/>
            </a:pPr>
            <a:r>
              <a:rPr lang="en-US" sz="1200" b="1" dirty="0">
                <a:solidFill>
                  <a:srgbClr val="1A1A1A"/>
                </a:solidFill>
                <a:latin typeface="Open Sans" pitchFamily="34" charset="0"/>
                <a:ea typeface="Open Sans" pitchFamily="34" charset="-122"/>
                <a:cs typeface="Open Sans" pitchFamily="34" charset="-120"/>
              </a:rPr>
              <a:t>Rheumatoid:</a:t>
            </a:r>
            <a:r>
              <a:rPr lang="en-US" sz="1200" dirty="0">
                <a:solidFill>
                  <a:srgbClr val="4B5563"/>
                </a:solidFill>
                <a:latin typeface="Open Sans" pitchFamily="34" charset="0"/>
                <a:ea typeface="Open Sans" pitchFamily="34" charset="-122"/>
                <a:cs typeface="Open Sans" pitchFamily="34" charset="-120"/>
              </a:rPr>
              <a:t> Associated with rheumatoid nodules.</a:t>
            </a:r>
            <a:endParaRPr lang="en-US" sz="1200" dirty="0"/>
          </a:p>
        </p:txBody>
      </p:sp>
      <p:sp>
        <p:nvSpPr>
          <p:cNvPr id="28" name="SK-18-text-27"/>
          <p:cNvSpPr/>
          <p:nvPr/>
        </p:nvSpPr>
        <p:spPr>
          <a:xfrm>
            <a:off x="4368850" y="2784723"/>
            <a:ext cx="3454450" cy="426541"/>
          </a:xfrm>
          <a:prstGeom prst="rect">
            <a:avLst/>
          </a:prstGeom>
          <a:noFill/>
          <a:ln/>
        </p:spPr>
        <p:txBody>
          <a:bodyPr vert="horz" wrap="square" lIns="0" tIns="0" rIns="0" bIns="0" rtlCol="0" anchor="ctr"/>
          <a:lstStyle/>
          <a:p>
            <a:pPr marL="0" indent="0">
              <a:lnSpc>
                <a:spcPts val="1680"/>
              </a:lnSpc>
              <a:buNone/>
            </a:pPr>
            <a:r>
              <a:rPr lang="en-US" sz="1200" b="1" dirty="0">
                <a:solidFill>
                  <a:srgbClr val="1A1A1A"/>
                </a:solidFill>
                <a:latin typeface="Open Sans" pitchFamily="34" charset="0"/>
                <a:ea typeface="Open Sans" pitchFamily="34" charset="-122"/>
                <a:cs typeface="Open Sans" pitchFamily="34" charset="-120"/>
              </a:rPr>
              <a:t>Diagnosis:</a:t>
            </a:r>
            <a:r>
              <a:rPr lang="en-US" sz="1200" dirty="0">
                <a:solidFill>
                  <a:srgbClr val="4B5563"/>
                </a:solidFill>
                <a:latin typeface="Open Sans" pitchFamily="34" charset="0"/>
                <a:ea typeface="Open Sans" pitchFamily="34" charset="-122"/>
                <a:cs typeface="Open Sans" pitchFamily="34" charset="-120"/>
              </a:rPr>
              <a:t> Aspiration shows crystals (Gout) or high protein (RA).</a:t>
            </a:r>
            <a:endParaRPr lang="en-US" sz="1200" dirty="0"/>
          </a:p>
        </p:txBody>
      </p:sp>
      <p:sp>
        <p:nvSpPr>
          <p:cNvPr id="29" name="SK-18-text-28"/>
          <p:cNvSpPr/>
          <p:nvPr/>
        </p:nvSpPr>
        <p:spPr>
          <a:xfrm>
            <a:off x="4368850" y="3287464"/>
            <a:ext cx="3454450" cy="426541"/>
          </a:xfrm>
          <a:prstGeom prst="rect">
            <a:avLst/>
          </a:prstGeom>
          <a:noFill/>
          <a:ln/>
        </p:spPr>
        <p:txBody>
          <a:bodyPr vert="horz" wrap="square" lIns="0" tIns="0" rIns="0" bIns="0" rtlCol="0" anchor="ctr"/>
          <a:lstStyle/>
          <a:p>
            <a:pPr marL="0" indent="0">
              <a:lnSpc>
                <a:spcPts val="1680"/>
              </a:lnSpc>
              <a:buNone/>
            </a:pPr>
            <a:r>
              <a:rPr lang="en-US" sz="1200" b="1" dirty="0">
                <a:solidFill>
                  <a:srgbClr val="1A1A1A"/>
                </a:solidFill>
                <a:latin typeface="Open Sans" pitchFamily="34" charset="0"/>
                <a:ea typeface="Open Sans" pitchFamily="34" charset="-122"/>
                <a:cs typeface="Open Sans" pitchFamily="34" charset="-120"/>
              </a:rPr>
              <a:t>Management:</a:t>
            </a:r>
            <a:r>
              <a:rPr lang="en-US" sz="1200" dirty="0">
                <a:solidFill>
                  <a:srgbClr val="4B5563"/>
                </a:solidFill>
                <a:latin typeface="Open Sans" pitchFamily="34" charset="0"/>
                <a:ea typeface="Open Sans" pitchFamily="34" charset="-122"/>
                <a:cs typeface="Open Sans" pitchFamily="34" charset="-120"/>
              </a:rPr>
              <a:t> Treat underlying condition (Colchicine/NSAIDs).</a:t>
            </a:r>
            <a:endParaRPr lang="en-US" sz="1200" dirty="0"/>
          </a:p>
        </p:txBody>
      </p:sp>
      <p:sp>
        <p:nvSpPr>
          <p:cNvPr id="30" name="SK-18-text-29"/>
          <p:cNvSpPr/>
          <p:nvPr/>
        </p:nvSpPr>
        <p:spPr>
          <a:xfrm>
            <a:off x="8599587" y="1350615"/>
            <a:ext cx="3454450" cy="314325"/>
          </a:xfrm>
          <a:prstGeom prst="rect">
            <a:avLst/>
          </a:prstGeom>
          <a:noFill/>
          <a:ln/>
        </p:spPr>
        <p:txBody>
          <a:bodyPr vert="horz" wrap="square" lIns="0" tIns="0" rIns="0" bIns="0" rtlCol="0" anchor="ctr"/>
          <a:lstStyle/>
          <a:p>
            <a:pPr marL="0" indent="0">
              <a:lnSpc>
                <a:spcPts val="2475"/>
              </a:lnSpc>
              <a:buNone/>
            </a:pPr>
            <a:r>
              <a:rPr lang="en-US" sz="1650" b="1" dirty="0">
                <a:solidFill>
                  <a:srgbClr val="D32F2F"/>
                </a:solidFill>
                <a:latin typeface="Arimo" pitchFamily="34" charset="0"/>
                <a:ea typeface="Arimo" pitchFamily="34" charset="-122"/>
                <a:cs typeface="Arimo" pitchFamily="34" charset="-120"/>
              </a:rPr>
              <a:t>Septic</a:t>
            </a:r>
            <a:r>
              <a:rPr lang="en-US" sz="900" b="1" dirty="0">
                <a:solidFill>
                  <a:srgbClr val="FFFFFF"/>
                </a:solidFill>
                <a:latin typeface="Arimo" pitchFamily="34" charset="0"/>
                <a:ea typeface="Arimo" pitchFamily="34" charset="-122"/>
                <a:cs typeface="Arimo" pitchFamily="34" charset="-120"/>
              </a:rPr>
              <a:t>RED FLAG</a:t>
            </a:r>
            <a:endParaRPr lang="en-US" sz="1650" dirty="0"/>
          </a:p>
        </p:txBody>
      </p:sp>
      <p:sp>
        <p:nvSpPr>
          <p:cNvPr id="31" name="SK-18-text-30"/>
          <p:cNvSpPr/>
          <p:nvPr/>
        </p:nvSpPr>
        <p:spPr>
          <a:xfrm>
            <a:off x="8242399" y="1779240"/>
            <a:ext cx="3949601" cy="213271"/>
          </a:xfrm>
          <a:prstGeom prst="rect">
            <a:avLst/>
          </a:prstGeom>
          <a:noFill/>
          <a:ln/>
        </p:spPr>
        <p:txBody>
          <a:bodyPr vert="horz" wrap="square" lIns="0" tIns="0" rIns="0" bIns="0" rtlCol="0" anchor="ctr"/>
          <a:lstStyle/>
          <a:p>
            <a:pPr marL="0" indent="0">
              <a:lnSpc>
                <a:spcPts val="1680"/>
              </a:lnSpc>
              <a:buNone/>
            </a:pPr>
            <a:r>
              <a:rPr lang="en-US" sz="1200" b="1" dirty="0">
                <a:solidFill>
                  <a:srgbClr val="1A1A1A"/>
                </a:solidFill>
                <a:latin typeface="Open Sans" pitchFamily="34" charset="0"/>
                <a:ea typeface="Open Sans" pitchFamily="34" charset="-122"/>
                <a:cs typeface="Open Sans" pitchFamily="34" charset="-120"/>
              </a:rPr>
              <a:t>Organism:</a:t>
            </a:r>
            <a:r>
              <a:rPr lang="en-US" sz="1200" dirty="0">
                <a:solidFill>
                  <a:srgbClr val="4B5563"/>
                </a:solidFill>
                <a:latin typeface="Open Sans" pitchFamily="34" charset="0"/>
                <a:ea typeface="Open Sans" pitchFamily="34" charset="-122"/>
                <a:cs typeface="Open Sans" pitchFamily="34" charset="-120"/>
              </a:rPr>
              <a:t> Usually </a:t>
            </a:r>
            <a:r>
              <a:rPr lang="en-US" sz="1200" i="1" dirty="0">
                <a:solidFill>
                  <a:srgbClr val="4B5563"/>
                </a:solidFill>
                <a:latin typeface="Open Sans" pitchFamily="34" charset="0"/>
                <a:ea typeface="Open Sans" pitchFamily="34" charset="-122"/>
                <a:cs typeface="Open Sans" pitchFamily="34" charset="-120"/>
              </a:rPr>
              <a:t>Staph aureus</a:t>
            </a:r>
            <a:r>
              <a:rPr lang="en-US" sz="1200" dirty="0">
                <a:solidFill>
                  <a:srgbClr val="4B5563"/>
                </a:solidFill>
                <a:latin typeface="Open Sans" pitchFamily="34" charset="0"/>
                <a:ea typeface="Open Sans" pitchFamily="34" charset="-122"/>
                <a:cs typeface="Open Sans" pitchFamily="34" charset="-120"/>
              </a:rPr>
              <a:t> via skin breach.</a:t>
            </a:r>
            <a:endParaRPr lang="en-US" sz="1200" dirty="0"/>
          </a:p>
        </p:txBody>
      </p:sp>
      <p:sp>
        <p:nvSpPr>
          <p:cNvPr id="32" name="SK-18-text-31"/>
          <p:cNvSpPr/>
          <p:nvPr/>
        </p:nvSpPr>
        <p:spPr>
          <a:xfrm>
            <a:off x="8242399" y="2068711"/>
            <a:ext cx="3949601" cy="213271"/>
          </a:xfrm>
          <a:prstGeom prst="rect">
            <a:avLst/>
          </a:prstGeom>
          <a:noFill/>
          <a:ln/>
        </p:spPr>
        <p:txBody>
          <a:bodyPr vert="horz" wrap="square" lIns="0" tIns="0" rIns="0" bIns="0" rtlCol="0" anchor="ctr"/>
          <a:lstStyle/>
          <a:p>
            <a:pPr marL="0" indent="0">
              <a:lnSpc>
                <a:spcPts val="1680"/>
              </a:lnSpc>
              <a:buNone/>
            </a:pPr>
            <a:r>
              <a:rPr lang="en-US" sz="1200" b="1" dirty="0">
                <a:solidFill>
                  <a:srgbClr val="1A1A1A"/>
                </a:solidFill>
                <a:latin typeface="Open Sans" pitchFamily="34" charset="0"/>
                <a:ea typeface="Open Sans" pitchFamily="34" charset="-122"/>
                <a:cs typeface="Open Sans" pitchFamily="34" charset="-120"/>
              </a:rPr>
              <a:t>Clinical:</a:t>
            </a:r>
            <a:r>
              <a:rPr lang="en-US" sz="1200" dirty="0">
                <a:solidFill>
                  <a:srgbClr val="4B5563"/>
                </a:solidFill>
                <a:latin typeface="Open Sans" pitchFamily="34" charset="0"/>
                <a:ea typeface="Open Sans" pitchFamily="34" charset="-122"/>
                <a:cs typeface="Open Sans" pitchFamily="34" charset="-120"/>
              </a:rPr>
              <a:t> Exquisitely tender, erythema, warmth.</a:t>
            </a:r>
            <a:endParaRPr lang="en-US" sz="1200" dirty="0"/>
          </a:p>
        </p:txBody>
      </p:sp>
      <p:sp>
        <p:nvSpPr>
          <p:cNvPr id="33" name="SK-18-text-32"/>
          <p:cNvSpPr/>
          <p:nvPr/>
        </p:nvSpPr>
        <p:spPr>
          <a:xfrm>
            <a:off x="8242399" y="2358182"/>
            <a:ext cx="3949601" cy="213271"/>
          </a:xfrm>
          <a:prstGeom prst="rect">
            <a:avLst/>
          </a:prstGeom>
          <a:noFill/>
          <a:ln/>
        </p:spPr>
        <p:txBody>
          <a:bodyPr vert="horz" wrap="square" lIns="0" tIns="0" rIns="0" bIns="0" rtlCol="0" anchor="ctr"/>
          <a:lstStyle/>
          <a:p>
            <a:pPr marL="0" indent="0">
              <a:lnSpc>
                <a:spcPts val="1680"/>
              </a:lnSpc>
              <a:buNone/>
            </a:pPr>
            <a:r>
              <a:rPr lang="en-US" sz="1200" b="1" dirty="0">
                <a:solidFill>
                  <a:srgbClr val="1A1A1A"/>
                </a:solidFill>
                <a:latin typeface="Open Sans" pitchFamily="34" charset="0"/>
                <a:ea typeface="Open Sans" pitchFamily="34" charset="-122"/>
                <a:cs typeface="Open Sans" pitchFamily="34" charset="-120"/>
              </a:rPr>
              <a:t>Systemic:</a:t>
            </a:r>
            <a:r>
              <a:rPr lang="en-US" sz="1200" dirty="0">
                <a:solidFill>
                  <a:srgbClr val="4B5563"/>
                </a:solidFill>
                <a:latin typeface="Open Sans" pitchFamily="34" charset="0"/>
                <a:ea typeface="Open Sans" pitchFamily="34" charset="-122"/>
                <a:cs typeface="Open Sans" pitchFamily="34" charset="-120"/>
              </a:rPr>
              <a:t> Fever and malaise (may be absent).</a:t>
            </a:r>
            <a:endParaRPr lang="en-US" sz="1200" dirty="0"/>
          </a:p>
        </p:txBody>
      </p:sp>
      <p:sp>
        <p:nvSpPr>
          <p:cNvPr id="34" name="SK-18-text-33"/>
          <p:cNvSpPr/>
          <p:nvPr/>
        </p:nvSpPr>
        <p:spPr>
          <a:xfrm>
            <a:off x="8242399" y="2647652"/>
            <a:ext cx="3949601" cy="213271"/>
          </a:xfrm>
          <a:prstGeom prst="rect">
            <a:avLst/>
          </a:prstGeom>
          <a:noFill/>
          <a:ln/>
        </p:spPr>
        <p:txBody>
          <a:bodyPr vert="horz" wrap="square" lIns="0" tIns="0" rIns="0" bIns="0" rtlCol="0" anchor="ctr"/>
          <a:lstStyle/>
          <a:p>
            <a:pPr marL="0" indent="0">
              <a:lnSpc>
                <a:spcPts val="1680"/>
              </a:lnSpc>
              <a:buNone/>
            </a:pPr>
            <a:r>
              <a:rPr lang="en-US" sz="1200" b="1" dirty="0">
                <a:solidFill>
                  <a:srgbClr val="1A1A1A"/>
                </a:solidFill>
                <a:latin typeface="Open Sans" pitchFamily="34" charset="0"/>
                <a:ea typeface="Open Sans" pitchFamily="34" charset="-122"/>
                <a:cs typeface="Open Sans" pitchFamily="34" charset="-120"/>
              </a:rPr>
              <a:t>Urgency:</a:t>
            </a:r>
            <a:r>
              <a:rPr lang="en-US" sz="1200" dirty="0">
                <a:solidFill>
                  <a:srgbClr val="4B5563"/>
                </a:solidFill>
                <a:latin typeface="Open Sans" pitchFamily="34" charset="0"/>
                <a:ea typeface="Open Sans" pitchFamily="34" charset="-122"/>
                <a:cs typeface="Open Sans" pitchFamily="34" charset="-120"/>
              </a:rPr>
              <a:t> Risk of cellulitis and systemic sepsis.</a:t>
            </a:r>
            <a:endParaRPr lang="en-US" sz="1200" dirty="0"/>
          </a:p>
        </p:txBody>
      </p:sp>
      <p:sp>
        <p:nvSpPr>
          <p:cNvPr id="35" name="SK-18-text-34"/>
          <p:cNvSpPr/>
          <p:nvPr/>
        </p:nvSpPr>
        <p:spPr>
          <a:xfrm>
            <a:off x="8242399" y="2937123"/>
            <a:ext cx="3454450" cy="426541"/>
          </a:xfrm>
          <a:prstGeom prst="rect">
            <a:avLst/>
          </a:prstGeom>
          <a:noFill/>
          <a:ln/>
        </p:spPr>
        <p:txBody>
          <a:bodyPr vert="horz" wrap="square" lIns="0" tIns="0" rIns="0" bIns="0" rtlCol="0" anchor="ctr"/>
          <a:lstStyle/>
          <a:p>
            <a:pPr marL="0" indent="0">
              <a:lnSpc>
                <a:spcPts val="1680"/>
              </a:lnSpc>
              <a:buNone/>
            </a:pPr>
            <a:r>
              <a:rPr lang="en-US" sz="1200" b="1" dirty="0">
                <a:solidFill>
                  <a:srgbClr val="1A1A1A"/>
                </a:solidFill>
                <a:latin typeface="Open Sans" pitchFamily="34" charset="0"/>
                <a:ea typeface="Open Sans" pitchFamily="34" charset="-122"/>
                <a:cs typeface="Open Sans" pitchFamily="34" charset="-120"/>
              </a:rPr>
              <a:t>Action:</a:t>
            </a:r>
            <a:r>
              <a:rPr lang="en-US" sz="1200" dirty="0">
                <a:solidFill>
                  <a:srgbClr val="4B5563"/>
                </a:solidFill>
                <a:latin typeface="Open Sans" pitchFamily="34" charset="0"/>
                <a:ea typeface="Open Sans" pitchFamily="34" charset="-122"/>
                <a:cs typeface="Open Sans" pitchFamily="34" charset="-120"/>
              </a:rPr>
              <a:t> Urgent aspiration for culture and sensitivity.</a:t>
            </a:r>
            <a:endParaRPr lang="en-US" sz="1200" dirty="0"/>
          </a:p>
        </p:txBody>
      </p:sp>
      <p:sp>
        <p:nvSpPr>
          <p:cNvPr id="36" name="SK-18-text-35"/>
          <p:cNvSpPr/>
          <p:nvPr/>
        </p:nvSpPr>
        <p:spPr>
          <a:xfrm>
            <a:off x="661988" y="4133106"/>
            <a:ext cx="5391150" cy="1381125"/>
          </a:xfrm>
          <a:prstGeom prst="rect">
            <a:avLst/>
          </a:prstGeom>
          <a:noFill/>
          <a:ln/>
        </p:spPr>
        <p:txBody>
          <a:bodyPr vert="horz" wrap="square" lIns="0" tIns="0" rIns="0" bIns="0" rtlCol="0" anchor="ctr"/>
          <a:lstStyle/>
          <a:p>
            <a:pPr marL="0" indent="0">
              <a:lnSpc>
                <a:spcPts val="1575"/>
              </a:lnSpc>
              <a:buNone/>
            </a:pPr>
            <a:r>
              <a:rPr lang="en-US" sz="1050" b="1" dirty="0">
                <a:solidFill>
                  <a:srgbClr val="1B5E20"/>
                </a:solidFill>
                <a:latin typeface="Open Sans" pitchFamily="34" charset="0"/>
                <a:ea typeface="Open Sans" pitchFamily="34" charset="-122"/>
                <a:cs typeface="Open Sans" pitchFamily="34" charset="-120"/>
              </a:rPr>
              <a:t> SAFE MANAGEMENT</a:t>
            </a:r>
            <a:r>
              <a:rPr lang="en-US" sz="1200" dirty="0">
                <a:solidFill>
                  <a:srgbClr val="1B5E20"/>
                </a:solidFill>
                <a:latin typeface="Open Sans" pitchFamily="34" charset="0"/>
                <a:ea typeface="Open Sans" pitchFamily="34" charset="-122"/>
                <a:cs typeface="Open Sans" pitchFamily="34" charset="-120"/>
              </a:rPr>
              <a:t>• </a:t>
            </a:r>
            <a:r>
              <a:rPr lang="en-US" sz="1200" b="1" dirty="0">
                <a:solidFill>
                  <a:srgbClr val="1B5E20"/>
                </a:solidFill>
                <a:latin typeface="Open Sans" pitchFamily="34" charset="0"/>
                <a:ea typeface="Open Sans" pitchFamily="34" charset="-122"/>
                <a:cs typeface="Open Sans" pitchFamily="34" charset="-120"/>
              </a:rPr>
              <a:t>Septic:</a:t>
            </a:r>
            <a:r>
              <a:rPr lang="en-US" sz="1200" dirty="0">
                <a:solidFill>
                  <a:srgbClr val="1B5E20"/>
                </a:solidFill>
                <a:latin typeface="Open Sans" pitchFamily="34" charset="0"/>
                <a:ea typeface="Open Sans" pitchFamily="34" charset="-122"/>
                <a:cs typeface="Open Sans" pitchFamily="34" charset="-120"/>
              </a:rPr>
              <a:t> Flucloxacillin 500mg QDS for 7–14 days.</a:t>
            </a:r>
            <a:endParaRPr lang="en-US" sz="1200" dirty="0"/>
          </a:p>
          <a:p>
            <a:pPr marL="0" indent="0">
              <a:lnSpc>
                <a:spcPts val="1800"/>
              </a:lnSpc>
              <a:buNone/>
            </a:pPr>
            <a:r>
              <a:rPr lang="en-US" sz="1200" dirty="0">
                <a:solidFill>
                  <a:srgbClr val="1B5E20"/>
                </a:solidFill>
                <a:latin typeface="Open Sans" pitchFamily="34" charset="0"/>
                <a:ea typeface="Open Sans" pitchFamily="34" charset="-122"/>
                <a:cs typeface="Open Sans" pitchFamily="34" charset="-120"/>
              </a:rPr>
              <a:t>• </a:t>
            </a:r>
            <a:r>
              <a:rPr lang="en-US" sz="1200" b="1" dirty="0">
                <a:solidFill>
                  <a:srgbClr val="1B5E20"/>
                </a:solidFill>
                <a:latin typeface="Open Sans" pitchFamily="34" charset="0"/>
                <a:ea typeface="Open Sans" pitchFamily="34" charset="-122"/>
                <a:cs typeface="Open Sans" pitchFamily="34" charset="-120"/>
              </a:rPr>
              <a:t>Non-septic:</a:t>
            </a:r>
            <a:r>
              <a:rPr lang="en-US" sz="1200" dirty="0">
                <a:solidFill>
                  <a:srgbClr val="1B5E20"/>
                </a:solidFill>
                <a:latin typeface="Open Sans" pitchFamily="34" charset="0"/>
                <a:ea typeface="Open Sans" pitchFamily="34" charset="-122"/>
                <a:cs typeface="Open Sans" pitchFamily="34" charset="-120"/>
              </a:rPr>
              <a:t> Protection (elbow pads), rest, and NSAIDs.</a:t>
            </a:r>
            <a:endParaRPr lang="en-US" sz="1200" dirty="0"/>
          </a:p>
          <a:p>
            <a:pPr marL="0" indent="0">
              <a:lnSpc>
                <a:spcPts val="1800"/>
              </a:lnSpc>
              <a:buNone/>
            </a:pPr>
            <a:r>
              <a:rPr lang="en-US" sz="1200" dirty="0">
                <a:solidFill>
                  <a:srgbClr val="1B5E20"/>
                </a:solidFill>
                <a:latin typeface="Open Sans" pitchFamily="34" charset="0"/>
                <a:ea typeface="Open Sans" pitchFamily="34" charset="-122"/>
                <a:cs typeface="Open Sans" pitchFamily="34" charset="-120"/>
              </a:rPr>
              <a:t>• </a:t>
            </a:r>
            <a:r>
              <a:rPr lang="en-US" sz="1200" b="1" dirty="0">
                <a:solidFill>
                  <a:srgbClr val="1B5E20"/>
                </a:solidFill>
                <a:latin typeface="Open Sans" pitchFamily="34" charset="0"/>
                <a:ea typeface="Open Sans" pitchFamily="34" charset="-122"/>
                <a:cs typeface="Open Sans" pitchFamily="34" charset="-120"/>
              </a:rPr>
              <a:t>Aspiration:</a:t>
            </a:r>
            <a:r>
              <a:rPr lang="en-US" sz="1200" dirty="0">
                <a:solidFill>
                  <a:srgbClr val="1B5E20"/>
                </a:solidFill>
                <a:latin typeface="Open Sans" pitchFamily="34" charset="0"/>
                <a:ea typeface="Open Sans" pitchFamily="34" charset="-122"/>
                <a:cs typeface="Open Sans" pitchFamily="34" charset="-120"/>
              </a:rPr>
              <a:t> Only if diagnosis is uncertain or for symptom relief.</a:t>
            </a:r>
            <a:endParaRPr lang="en-US" sz="1200" dirty="0"/>
          </a:p>
        </p:txBody>
      </p:sp>
      <p:sp>
        <p:nvSpPr>
          <p:cNvPr id="37" name="SK-18-text-36"/>
          <p:cNvSpPr/>
          <p:nvPr/>
        </p:nvSpPr>
        <p:spPr>
          <a:xfrm>
            <a:off x="6472238" y="4133106"/>
            <a:ext cx="5391150" cy="1381125"/>
          </a:xfrm>
          <a:prstGeom prst="rect">
            <a:avLst/>
          </a:prstGeom>
          <a:noFill/>
          <a:ln/>
        </p:spPr>
        <p:txBody>
          <a:bodyPr vert="horz" wrap="square" lIns="0" tIns="0" rIns="0" bIns="0" rtlCol="0" anchor="ctr"/>
          <a:lstStyle/>
          <a:p>
            <a:pPr marL="0" indent="0">
              <a:lnSpc>
                <a:spcPts val="1575"/>
              </a:lnSpc>
              <a:buNone/>
            </a:pPr>
            <a:r>
              <a:rPr lang="en-US" sz="1050" b="1" dirty="0">
                <a:solidFill>
                  <a:srgbClr val="7A5E00"/>
                </a:solidFill>
                <a:latin typeface="Open Sans" pitchFamily="34" charset="0"/>
                <a:ea typeface="Open Sans" pitchFamily="34" charset="-122"/>
                <a:cs typeface="Open Sans" pitchFamily="34" charset="-120"/>
              </a:rPr>
              <a:t> COMMON PITFALL</a:t>
            </a:r>
            <a:r>
              <a:rPr lang="en-US" sz="1200" dirty="0">
                <a:solidFill>
                  <a:srgbClr val="7A5E00"/>
                </a:solidFill>
                <a:latin typeface="Open Sans" pitchFamily="34" charset="0"/>
                <a:ea typeface="Open Sans" pitchFamily="34" charset="-122"/>
                <a:cs typeface="Open Sans" pitchFamily="34" charset="-120"/>
              </a:rPr>
              <a:t>• Do not assume a lack of fever excludes infection in septic bursitis.</a:t>
            </a:r>
            <a:endParaRPr lang="en-US" sz="1200" dirty="0"/>
          </a:p>
          <a:p>
            <a:pPr marL="0" indent="0">
              <a:lnSpc>
                <a:spcPts val="1800"/>
              </a:lnSpc>
              <a:buNone/>
            </a:pPr>
            <a:r>
              <a:rPr lang="en-US" sz="1200" dirty="0">
                <a:solidFill>
                  <a:srgbClr val="7A5E00"/>
                </a:solidFill>
                <a:latin typeface="Open Sans" pitchFamily="34" charset="0"/>
                <a:ea typeface="Open Sans" pitchFamily="34" charset="-122"/>
                <a:cs typeface="Open Sans" pitchFamily="34" charset="-120"/>
              </a:rPr>
              <a:t>• Avoid repeated aspirations in non-infective cases (risk of introducing infection).</a:t>
            </a:r>
            <a:endParaRPr lang="en-US" sz="1200" dirty="0"/>
          </a:p>
          <a:p>
            <a:pPr marL="0" indent="0">
              <a:lnSpc>
                <a:spcPts val="1800"/>
              </a:lnSpc>
              <a:buNone/>
            </a:pPr>
            <a:r>
              <a:rPr lang="en-US" sz="1200" dirty="0">
                <a:solidFill>
                  <a:srgbClr val="7A5E00"/>
                </a:solidFill>
                <a:latin typeface="Open Sans" pitchFamily="34" charset="0"/>
                <a:ea typeface="Open Sans" pitchFamily="34" charset="-122"/>
                <a:cs typeface="Open Sans" pitchFamily="34" charset="-120"/>
              </a:rPr>
              <a:t>• Ensure aspiration is sent for </a:t>
            </a:r>
            <a:r>
              <a:rPr lang="en-US" sz="1200" b="1" dirty="0">
                <a:solidFill>
                  <a:srgbClr val="7A5E00"/>
                </a:solidFill>
                <a:latin typeface="Open Sans" pitchFamily="34" charset="0"/>
                <a:ea typeface="Open Sans" pitchFamily="34" charset="-122"/>
                <a:cs typeface="Open Sans" pitchFamily="34" charset="-120"/>
              </a:rPr>
              <a:t>both</a:t>
            </a:r>
            <a:r>
              <a:rPr lang="en-US" sz="1200" dirty="0">
                <a:solidFill>
                  <a:srgbClr val="7A5E00"/>
                </a:solidFill>
                <a:latin typeface="Open Sans" pitchFamily="34" charset="0"/>
                <a:ea typeface="Open Sans" pitchFamily="34" charset="-122"/>
                <a:cs typeface="Open Sans" pitchFamily="34" charset="-120"/>
              </a:rPr>
              <a:t> MC&amp;S and Crystals.</a:t>
            </a:r>
            <a:endParaRPr lang="en-US" sz="1200" dirty="0"/>
          </a:p>
        </p:txBody>
      </p:sp>
      <p:sp>
        <p:nvSpPr>
          <p:cNvPr id="38" name="SK-18-text-37"/>
          <p:cNvSpPr/>
          <p:nvPr/>
        </p:nvSpPr>
        <p:spPr>
          <a:xfrm>
            <a:off x="381000" y="6305550"/>
            <a:ext cx="5654040" cy="171450"/>
          </a:xfrm>
          <a:prstGeom prst="rect">
            <a:avLst/>
          </a:prstGeom>
          <a:noFill/>
          <a:ln/>
        </p:spPr>
        <p:txBody>
          <a:bodyPr vert="horz" wrap="square" lIns="0" tIns="0" rIns="0" bIns="0" rtlCol="0" anchor="ctr"/>
          <a:lstStyle/>
          <a:p>
            <a:pPr marL="0" indent="0">
              <a:lnSpc>
                <a:spcPts val="1350"/>
              </a:lnSpc>
              <a:buNone/>
            </a:pPr>
            <a:r>
              <a:rPr lang="en-US" sz="900" dirty="0">
                <a:solidFill>
                  <a:srgbClr val="6B7280"/>
                </a:solidFill>
                <a:latin typeface="Open Sans" pitchFamily="34" charset="0"/>
                <a:ea typeface="Open Sans" pitchFamily="34" charset="-122"/>
                <a:cs typeface="Open Sans" pitchFamily="34" charset="-120"/>
              </a:rPr>
              <a:t>Bradford VTS Teaching Deck • June 2026</a:t>
            </a:r>
            <a:endParaRPr lang="en-US" sz="900" dirty="0"/>
          </a:p>
        </p:txBody>
      </p:sp>
      <p:sp>
        <p:nvSpPr>
          <p:cNvPr id="39" name="SK-18-text-38"/>
          <p:cNvSpPr/>
          <p:nvPr/>
        </p:nvSpPr>
        <p:spPr>
          <a:xfrm>
            <a:off x="10601325" y="6305550"/>
            <a:ext cx="1590675" cy="161925"/>
          </a:xfrm>
          <a:prstGeom prst="rect">
            <a:avLst/>
          </a:prstGeom>
          <a:noFill/>
          <a:ln/>
        </p:spPr>
        <p:txBody>
          <a:bodyPr vert="horz" wrap="square" lIns="0" tIns="0" rIns="0" bIns="0" rtlCol="0" anchor="ctr"/>
          <a:lstStyle/>
          <a:p>
            <a:pPr marL="0" indent="0">
              <a:lnSpc>
                <a:spcPts val="1350"/>
              </a:lnSpc>
              <a:buNone/>
            </a:pPr>
            <a:r>
              <a:rPr lang="en-US" sz="900" b="1" u="sng" dirty="0">
                <a:solidFill>
                  <a:srgbClr val="F58220"/>
                </a:solidFill>
                <a:latin typeface="Open Sans" pitchFamily="34" charset="0"/>
                <a:ea typeface="Open Sans" pitchFamily="34" charset="-122"/>
                <a:cs typeface="Open Sans" pitchFamily="34" charset="-120"/>
                <a:hlinkClick r:id="rId18" tooltip="https://www.bradfordvts.co.uk/">
                  <a:extLst>
                    <a:ext uri="{A12FA001-AC4F-418D-AE19-62706E023703}">
                      <ahyp:hlinkClr xmlns:ahyp="http://schemas.microsoft.com/office/drawing/2018/hyperlinkcolor" val="tx"/>
                    </a:ext>
                  </a:extLst>
                </a:hlinkClick>
              </a:rPr>
              <a:t>www.bradfordvts.co.uk</a:t>
            </a:r>
            <a:endParaRPr lang="en-US" sz="900" dirty="0"/>
          </a:p>
        </p:txBody>
      </p:sp>
      <p:sp>
        <p:nvSpPr>
          <p:cNvPr id="40" name="SK-18-text-38-link-hitbox-1">
            <a:hlinkClick r:id="rId18" tooltip="https://www.bradfordvts.co.uk/"/>
          </p:cNvPr>
          <p:cNvSpPr/>
          <p:nvPr/>
        </p:nvSpPr>
        <p:spPr>
          <a:xfrm>
            <a:off x="10601325" y="6305550"/>
            <a:ext cx="1590675" cy="161925"/>
          </a:xfrm>
          <a:prstGeom prst="rect">
            <a:avLst/>
          </a:prstGeom>
          <a:solidFill>
            <a:srgbClr val="FFFFFF">
              <a:alpha val="0"/>
            </a:srgbClr>
          </a:solidFill>
          <a:ln w="12700">
            <a:solidFill>
              <a:srgbClr val="333333">
                <a:alpha val="0"/>
              </a:srgbClr>
            </a:solidFill>
            <a:prstDash val="solid"/>
          </a:ln>
        </p:spPr>
        <p:txBody>
          <a:bodyPr/>
          <a:lstStyle/>
          <a:p>
            <a:endParaRPr lang="en-GB"/>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9">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19-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19-img-2" descr="preencoded.png"/>
          <p:cNvPicPr>
            <a:picLocks noChangeAspect="1"/>
          </p:cNvPicPr>
          <p:nvPr/>
        </p:nvPicPr>
        <p:blipFill>
          <a:blip r:embed="rId4"/>
          <a:stretch>
            <a:fillRect/>
          </a:stretch>
        </p:blipFill>
        <p:spPr>
          <a:xfrm>
            <a:off x="0" y="0"/>
            <a:ext cx="12192000" cy="6858000"/>
          </a:xfrm>
          <a:prstGeom prst="rect">
            <a:avLst/>
          </a:prstGeom>
        </p:spPr>
      </p:pic>
      <p:pic>
        <p:nvPicPr>
          <p:cNvPr id="4" name="SK-19-img-3" descr="preencoded.png"/>
          <p:cNvPicPr>
            <a:picLocks noChangeAspect="1"/>
          </p:cNvPicPr>
          <p:nvPr/>
        </p:nvPicPr>
        <p:blipFill>
          <a:blip r:embed="rId5"/>
          <a:stretch>
            <a:fillRect/>
          </a:stretch>
        </p:blipFill>
        <p:spPr>
          <a:xfrm>
            <a:off x="571500" y="381000"/>
            <a:ext cx="11049000" cy="626715"/>
          </a:xfrm>
          <a:prstGeom prst="rect">
            <a:avLst/>
          </a:prstGeom>
        </p:spPr>
      </p:pic>
      <p:pic>
        <p:nvPicPr>
          <p:cNvPr id="5" name="SK-19-img-4" descr="preencoded.png"/>
          <p:cNvPicPr>
            <a:picLocks noChangeAspect="1"/>
          </p:cNvPicPr>
          <p:nvPr/>
        </p:nvPicPr>
        <p:blipFill>
          <a:blip r:embed="rId6"/>
          <a:stretch>
            <a:fillRect/>
          </a:stretch>
        </p:blipFill>
        <p:spPr>
          <a:xfrm>
            <a:off x="571500" y="1236315"/>
            <a:ext cx="5410200" cy="4783485"/>
          </a:xfrm>
          <a:prstGeom prst="rect">
            <a:avLst/>
          </a:prstGeom>
        </p:spPr>
      </p:pic>
      <p:pic>
        <p:nvPicPr>
          <p:cNvPr id="6" name="SK-19-img-5" descr="preencoded.png"/>
          <p:cNvPicPr>
            <a:picLocks noChangeAspect="1"/>
          </p:cNvPicPr>
          <p:nvPr/>
        </p:nvPicPr>
        <p:blipFill>
          <a:blip r:embed="rId7"/>
          <a:stretch>
            <a:fillRect/>
          </a:stretch>
        </p:blipFill>
        <p:spPr>
          <a:xfrm>
            <a:off x="723900" y="1388715"/>
            <a:ext cx="5105400" cy="390525"/>
          </a:xfrm>
          <a:prstGeom prst="rect">
            <a:avLst/>
          </a:prstGeom>
        </p:spPr>
      </p:pic>
      <p:pic>
        <p:nvPicPr>
          <p:cNvPr id="7" name="SK-19-img-6" descr="preencoded.png"/>
          <p:cNvPicPr>
            <a:picLocks noChangeAspect="1"/>
          </p:cNvPicPr>
          <p:nvPr/>
        </p:nvPicPr>
        <p:blipFill>
          <a:blip r:embed="rId8"/>
          <a:stretch>
            <a:fillRect/>
          </a:stretch>
        </p:blipFill>
        <p:spPr>
          <a:xfrm>
            <a:off x="723900" y="1450628"/>
            <a:ext cx="238125" cy="190500"/>
          </a:xfrm>
          <a:prstGeom prst="rect">
            <a:avLst/>
          </a:prstGeom>
        </p:spPr>
      </p:pic>
      <p:pic>
        <p:nvPicPr>
          <p:cNvPr id="8" name="SK-19-img-7" descr="preencoded.png"/>
          <p:cNvPicPr>
            <a:picLocks noChangeAspect="1"/>
          </p:cNvPicPr>
          <p:nvPr/>
        </p:nvPicPr>
        <p:blipFill>
          <a:blip r:embed="rId9"/>
          <a:stretch>
            <a:fillRect/>
          </a:stretch>
        </p:blipFill>
        <p:spPr>
          <a:xfrm>
            <a:off x="723900" y="1893540"/>
            <a:ext cx="190500" cy="152400"/>
          </a:xfrm>
          <a:prstGeom prst="rect">
            <a:avLst/>
          </a:prstGeom>
        </p:spPr>
      </p:pic>
      <p:pic>
        <p:nvPicPr>
          <p:cNvPr id="9" name="SK-19-img-8" descr="preencoded.png"/>
          <p:cNvPicPr>
            <a:picLocks noChangeAspect="1"/>
          </p:cNvPicPr>
          <p:nvPr/>
        </p:nvPicPr>
        <p:blipFill>
          <a:blip r:embed="rId9"/>
          <a:stretch>
            <a:fillRect/>
          </a:stretch>
        </p:blipFill>
        <p:spPr>
          <a:xfrm>
            <a:off x="723900" y="2198340"/>
            <a:ext cx="190500" cy="152400"/>
          </a:xfrm>
          <a:prstGeom prst="rect">
            <a:avLst/>
          </a:prstGeom>
        </p:spPr>
      </p:pic>
      <p:pic>
        <p:nvPicPr>
          <p:cNvPr id="10" name="SK-19-img-9" descr="preencoded.png"/>
          <p:cNvPicPr>
            <a:picLocks noChangeAspect="1"/>
          </p:cNvPicPr>
          <p:nvPr/>
        </p:nvPicPr>
        <p:blipFill>
          <a:blip r:embed="rId10"/>
          <a:stretch>
            <a:fillRect/>
          </a:stretch>
        </p:blipFill>
        <p:spPr>
          <a:xfrm>
            <a:off x="723900" y="2503140"/>
            <a:ext cx="190500" cy="163264"/>
          </a:xfrm>
          <a:prstGeom prst="rect">
            <a:avLst/>
          </a:prstGeom>
        </p:spPr>
      </p:pic>
      <p:pic>
        <p:nvPicPr>
          <p:cNvPr id="11" name="SK-19-img-10" descr="preencoded.png"/>
          <p:cNvPicPr>
            <a:picLocks noChangeAspect="1"/>
          </p:cNvPicPr>
          <p:nvPr/>
        </p:nvPicPr>
        <p:blipFill>
          <a:blip r:embed="rId11"/>
          <a:stretch>
            <a:fillRect/>
          </a:stretch>
        </p:blipFill>
        <p:spPr>
          <a:xfrm>
            <a:off x="723900" y="3036540"/>
            <a:ext cx="190500" cy="175766"/>
          </a:xfrm>
          <a:prstGeom prst="rect">
            <a:avLst/>
          </a:prstGeom>
        </p:spPr>
      </p:pic>
      <p:pic>
        <p:nvPicPr>
          <p:cNvPr id="12" name="SK-19-img-11" descr="preencoded.png"/>
          <p:cNvPicPr>
            <a:picLocks noChangeAspect="1"/>
          </p:cNvPicPr>
          <p:nvPr/>
        </p:nvPicPr>
        <p:blipFill>
          <a:blip r:embed="rId12"/>
          <a:stretch>
            <a:fillRect/>
          </a:stretch>
        </p:blipFill>
        <p:spPr>
          <a:xfrm>
            <a:off x="723900" y="3989040"/>
            <a:ext cx="1343025" cy="261937"/>
          </a:xfrm>
          <a:prstGeom prst="rect">
            <a:avLst/>
          </a:prstGeom>
        </p:spPr>
      </p:pic>
      <p:pic>
        <p:nvPicPr>
          <p:cNvPr id="13" name="SK-19-img-12" descr="preencoded.png"/>
          <p:cNvPicPr>
            <a:picLocks noChangeAspect="1"/>
          </p:cNvPicPr>
          <p:nvPr/>
        </p:nvPicPr>
        <p:blipFill>
          <a:blip r:embed="rId13"/>
          <a:stretch>
            <a:fillRect/>
          </a:stretch>
        </p:blipFill>
        <p:spPr>
          <a:xfrm>
            <a:off x="2143125" y="3989040"/>
            <a:ext cx="1114425" cy="261937"/>
          </a:xfrm>
          <a:prstGeom prst="rect">
            <a:avLst/>
          </a:prstGeom>
        </p:spPr>
      </p:pic>
      <p:pic>
        <p:nvPicPr>
          <p:cNvPr id="14" name="SK-19-img-13" descr="preencoded.png"/>
          <p:cNvPicPr>
            <a:picLocks noChangeAspect="1"/>
          </p:cNvPicPr>
          <p:nvPr/>
        </p:nvPicPr>
        <p:blipFill>
          <a:blip r:embed="rId14"/>
          <a:stretch>
            <a:fillRect/>
          </a:stretch>
        </p:blipFill>
        <p:spPr>
          <a:xfrm>
            <a:off x="723900" y="4346228"/>
            <a:ext cx="5105400" cy="1026616"/>
          </a:xfrm>
          <a:prstGeom prst="rect">
            <a:avLst/>
          </a:prstGeom>
        </p:spPr>
      </p:pic>
      <p:pic>
        <p:nvPicPr>
          <p:cNvPr id="15" name="SK-19-img-14" descr="preencoded.png"/>
          <p:cNvPicPr>
            <a:picLocks noChangeAspect="1"/>
          </p:cNvPicPr>
          <p:nvPr/>
        </p:nvPicPr>
        <p:blipFill>
          <a:blip r:embed="rId6"/>
          <a:stretch>
            <a:fillRect/>
          </a:stretch>
        </p:blipFill>
        <p:spPr>
          <a:xfrm>
            <a:off x="6210300" y="1236315"/>
            <a:ext cx="5410200" cy="4783485"/>
          </a:xfrm>
          <a:prstGeom prst="rect">
            <a:avLst/>
          </a:prstGeom>
        </p:spPr>
      </p:pic>
      <p:pic>
        <p:nvPicPr>
          <p:cNvPr id="16" name="SK-19-img-15" descr="preencoded.png"/>
          <p:cNvPicPr>
            <a:picLocks noChangeAspect="1"/>
          </p:cNvPicPr>
          <p:nvPr/>
        </p:nvPicPr>
        <p:blipFill>
          <a:blip r:embed="rId7"/>
          <a:stretch>
            <a:fillRect/>
          </a:stretch>
        </p:blipFill>
        <p:spPr>
          <a:xfrm>
            <a:off x="6362700" y="1388715"/>
            <a:ext cx="5105400" cy="390525"/>
          </a:xfrm>
          <a:prstGeom prst="rect">
            <a:avLst/>
          </a:prstGeom>
        </p:spPr>
      </p:pic>
      <p:pic>
        <p:nvPicPr>
          <p:cNvPr id="17" name="SK-19-img-16" descr="preencoded.png"/>
          <p:cNvPicPr>
            <a:picLocks noChangeAspect="1"/>
          </p:cNvPicPr>
          <p:nvPr/>
        </p:nvPicPr>
        <p:blipFill>
          <a:blip r:embed="rId15"/>
          <a:stretch>
            <a:fillRect/>
          </a:stretch>
        </p:blipFill>
        <p:spPr>
          <a:xfrm>
            <a:off x="6362700" y="1450628"/>
            <a:ext cx="238125" cy="190500"/>
          </a:xfrm>
          <a:prstGeom prst="rect">
            <a:avLst/>
          </a:prstGeom>
        </p:spPr>
      </p:pic>
      <p:pic>
        <p:nvPicPr>
          <p:cNvPr id="18" name="SK-19-img-17" descr="preencoded.png"/>
          <p:cNvPicPr>
            <a:picLocks noChangeAspect="1"/>
          </p:cNvPicPr>
          <p:nvPr/>
        </p:nvPicPr>
        <p:blipFill>
          <a:blip r:embed="rId11"/>
          <a:stretch>
            <a:fillRect/>
          </a:stretch>
        </p:blipFill>
        <p:spPr>
          <a:xfrm>
            <a:off x="6362700" y="1893540"/>
            <a:ext cx="190500" cy="175766"/>
          </a:xfrm>
          <a:prstGeom prst="rect">
            <a:avLst/>
          </a:prstGeom>
        </p:spPr>
      </p:pic>
      <p:pic>
        <p:nvPicPr>
          <p:cNvPr id="19" name="SK-19-img-18" descr="preencoded.png"/>
          <p:cNvPicPr>
            <a:picLocks noChangeAspect="1"/>
          </p:cNvPicPr>
          <p:nvPr/>
        </p:nvPicPr>
        <p:blipFill>
          <a:blip r:embed="rId10"/>
          <a:stretch>
            <a:fillRect/>
          </a:stretch>
        </p:blipFill>
        <p:spPr>
          <a:xfrm>
            <a:off x="6362700" y="2426940"/>
            <a:ext cx="190500" cy="163264"/>
          </a:xfrm>
          <a:prstGeom prst="rect">
            <a:avLst/>
          </a:prstGeom>
        </p:spPr>
      </p:pic>
      <p:pic>
        <p:nvPicPr>
          <p:cNvPr id="20" name="SK-19-img-19" descr="preencoded.png"/>
          <p:cNvPicPr>
            <a:picLocks noChangeAspect="1"/>
          </p:cNvPicPr>
          <p:nvPr/>
        </p:nvPicPr>
        <p:blipFill>
          <a:blip r:embed="rId16"/>
          <a:stretch>
            <a:fillRect/>
          </a:stretch>
        </p:blipFill>
        <p:spPr>
          <a:xfrm>
            <a:off x="6362700" y="2960340"/>
            <a:ext cx="190500" cy="163264"/>
          </a:xfrm>
          <a:prstGeom prst="rect">
            <a:avLst/>
          </a:prstGeom>
        </p:spPr>
      </p:pic>
      <p:pic>
        <p:nvPicPr>
          <p:cNvPr id="21" name="SK-19-img-20" descr="preencoded.png"/>
          <p:cNvPicPr>
            <a:picLocks noChangeAspect="1"/>
          </p:cNvPicPr>
          <p:nvPr/>
        </p:nvPicPr>
        <p:blipFill>
          <a:blip r:embed="rId16"/>
          <a:stretch>
            <a:fillRect/>
          </a:stretch>
        </p:blipFill>
        <p:spPr>
          <a:xfrm>
            <a:off x="6362700" y="3493740"/>
            <a:ext cx="190500" cy="163264"/>
          </a:xfrm>
          <a:prstGeom prst="rect">
            <a:avLst/>
          </a:prstGeom>
        </p:spPr>
      </p:pic>
      <p:pic>
        <p:nvPicPr>
          <p:cNvPr id="22" name="SK-19-img-21" descr="preencoded.png"/>
          <p:cNvPicPr>
            <a:picLocks noChangeAspect="1"/>
          </p:cNvPicPr>
          <p:nvPr/>
        </p:nvPicPr>
        <p:blipFill>
          <a:blip r:embed="rId17"/>
          <a:stretch>
            <a:fillRect/>
          </a:stretch>
        </p:blipFill>
        <p:spPr>
          <a:xfrm>
            <a:off x="6362700" y="4408140"/>
            <a:ext cx="190500" cy="152400"/>
          </a:xfrm>
          <a:prstGeom prst="rect">
            <a:avLst/>
          </a:prstGeom>
        </p:spPr>
      </p:pic>
      <p:pic>
        <p:nvPicPr>
          <p:cNvPr id="23" name="SK-19-img-22" descr="preencoded.png"/>
          <p:cNvPicPr>
            <a:picLocks noChangeAspect="1"/>
          </p:cNvPicPr>
          <p:nvPr/>
        </p:nvPicPr>
        <p:blipFill>
          <a:blip r:embed="rId18"/>
          <a:stretch>
            <a:fillRect/>
          </a:stretch>
        </p:blipFill>
        <p:spPr>
          <a:xfrm>
            <a:off x="6362700" y="4712940"/>
            <a:ext cx="190500" cy="152400"/>
          </a:xfrm>
          <a:prstGeom prst="rect">
            <a:avLst/>
          </a:prstGeom>
        </p:spPr>
      </p:pic>
      <p:pic>
        <p:nvPicPr>
          <p:cNvPr id="24" name="SK-19-img-23" descr="preencoded.png"/>
          <p:cNvPicPr>
            <a:picLocks noChangeAspect="1"/>
          </p:cNvPicPr>
          <p:nvPr/>
        </p:nvPicPr>
        <p:blipFill>
          <a:blip r:embed="rId19"/>
          <a:stretch>
            <a:fillRect/>
          </a:stretch>
        </p:blipFill>
        <p:spPr>
          <a:xfrm>
            <a:off x="6362700" y="5017740"/>
            <a:ext cx="190500" cy="152400"/>
          </a:xfrm>
          <a:prstGeom prst="rect">
            <a:avLst/>
          </a:prstGeom>
        </p:spPr>
      </p:pic>
      <p:pic>
        <p:nvPicPr>
          <p:cNvPr id="25" name="SK-19-img-24" descr="preencoded.png"/>
          <p:cNvPicPr>
            <a:picLocks noChangeAspect="1"/>
          </p:cNvPicPr>
          <p:nvPr/>
        </p:nvPicPr>
        <p:blipFill>
          <a:blip r:embed="rId20"/>
          <a:stretch>
            <a:fillRect/>
          </a:stretch>
        </p:blipFill>
        <p:spPr>
          <a:xfrm>
            <a:off x="6362700" y="5322540"/>
            <a:ext cx="190500" cy="152400"/>
          </a:xfrm>
          <a:prstGeom prst="rect">
            <a:avLst/>
          </a:prstGeom>
        </p:spPr>
      </p:pic>
      <p:pic>
        <p:nvPicPr>
          <p:cNvPr id="26" name="SK-19-img-25" descr="preencoded.png"/>
          <p:cNvPicPr>
            <a:picLocks noChangeAspect="1"/>
          </p:cNvPicPr>
          <p:nvPr/>
        </p:nvPicPr>
        <p:blipFill>
          <a:blip r:embed="rId21"/>
          <a:stretch>
            <a:fillRect/>
          </a:stretch>
        </p:blipFill>
        <p:spPr>
          <a:xfrm>
            <a:off x="571500" y="6210300"/>
            <a:ext cx="11049000" cy="266700"/>
          </a:xfrm>
          <a:prstGeom prst="rect">
            <a:avLst/>
          </a:prstGeom>
        </p:spPr>
      </p:pic>
      <p:sp>
        <p:nvSpPr>
          <p:cNvPr id="27" name="SK-19-text-26"/>
          <p:cNvSpPr/>
          <p:nvPr/>
        </p:nvSpPr>
        <p:spPr>
          <a:xfrm>
            <a:off x="723900" y="381000"/>
            <a:ext cx="11468100" cy="388590"/>
          </a:xfrm>
          <a:prstGeom prst="rect">
            <a:avLst/>
          </a:prstGeom>
          <a:noFill/>
          <a:ln/>
        </p:spPr>
        <p:txBody>
          <a:bodyPr vert="horz" wrap="square" lIns="0" tIns="0" rIns="0" bIns="0" rtlCol="0" anchor="ctr"/>
          <a:lstStyle/>
          <a:p>
            <a:pPr marL="0" indent="0">
              <a:lnSpc>
                <a:spcPts val="3060"/>
              </a:lnSpc>
              <a:buNone/>
            </a:pPr>
            <a:r>
              <a:rPr lang="en-US" sz="2550" b="1" kern="0" spc="-30" dirty="0">
                <a:solidFill>
                  <a:srgbClr val="1A1A1A"/>
                </a:solidFill>
                <a:latin typeface="Arimo" pitchFamily="34" charset="0"/>
                <a:ea typeface="Arimo" pitchFamily="34" charset="-122"/>
                <a:cs typeface="Arimo" pitchFamily="34" charset="-120"/>
              </a:rPr>
              <a:t>PULLED ELBOW AND ELBOW OSTEOARTHRITIS</a:t>
            </a:r>
            <a:endParaRPr lang="en-US" sz="2550" dirty="0"/>
          </a:p>
        </p:txBody>
      </p:sp>
      <p:sp>
        <p:nvSpPr>
          <p:cNvPr id="28" name="SK-19-text-27"/>
          <p:cNvSpPr/>
          <p:nvPr/>
        </p:nvSpPr>
        <p:spPr>
          <a:xfrm>
            <a:off x="723900" y="807690"/>
            <a:ext cx="10972800" cy="200025"/>
          </a:xfrm>
          <a:prstGeom prst="rect">
            <a:avLst/>
          </a:prstGeom>
          <a:noFill/>
          <a:ln/>
        </p:spPr>
        <p:txBody>
          <a:bodyPr vert="horz" wrap="square" lIns="0" tIns="0" rIns="0" bIns="0" rtlCol="0" anchor="ctr"/>
          <a:lstStyle/>
          <a:p>
            <a:pPr marL="0" indent="0">
              <a:lnSpc>
                <a:spcPts val="1575"/>
              </a:lnSpc>
              <a:buNone/>
            </a:pPr>
            <a:r>
              <a:rPr lang="en-US" sz="1050" b="1" kern="0" spc="60" dirty="0">
                <a:solidFill>
                  <a:srgbClr val="2C3E50"/>
                </a:solidFill>
                <a:latin typeface="Open Sans" pitchFamily="34" charset="0"/>
                <a:ea typeface="Open Sans" pitchFamily="34" charset="-122"/>
                <a:cs typeface="Open Sans" pitchFamily="34" charset="-120"/>
              </a:rPr>
              <a:t>CLINICAL GUIDANCE &amp; EXAM FOCUS</a:t>
            </a:r>
            <a:endParaRPr lang="en-US" sz="1050" dirty="0"/>
          </a:p>
        </p:txBody>
      </p:sp>
      <p:sp>
        <p:nvSpPr>
          <p:cNvPr id="29" name="SK-19-text-28"/>
          <p:cNvSpPr/>
          <p:nvPr/>
        </p:nvSpPr>
        <p:spPr>
          <a:xfrm>
            <a:off x="1076325" y="1388715"/>
            <a:ext cx="6642735" cy="314325"/>
          </a:xfrm>
          <a:prstGeom prst="rect">
            <a:avLst/>
          </a:prstGeom>
          <a:noFill/>
          <a:ln/>
        </p:spPr>
        <p:txBody>
          <a:bodyPr vert="horz" wrap="square" lIns="0" tIns="0" rIns="0" bIns="0" rtlCol="0" anchor="ctr"/>
          <a:lstStyle/>
          <a:p>
            <a:pPr marL="0" indent="0">
              <a:lnSpc>
                <a:spcPts val="2475"/>
              </a:lnSpc>
              <a:buNone/>
            </a:pPr>
            <a:r>
              <a:rPr lang="en-US" sz="1650" b="1" dirty="0">
                <a:solidFill>
                  <a:srgbClr val="2C3E50"/>
                </a:solidFill>
                <a:latin typeface="Arimo" pitchFamily="34" charset="0"/>
                <a:ea typeface="Arimo" pitchFamily="34" charset="-122"/>
                <a:cs typeface="Arimo" pitchFamily="34" charset="-120"/>
              </a:rPr>
              <a:t>Pulled Elbow (Nursemaid's)</a:t>
            </a:r>
            <a:endParaRPr lang="en-US" sz="1650" dirty="0"/>
          </a:p>
        </p:txBody>
      </p:sp>
      <p:sp>
        <p:nvSpPr>
          <p:cNvPr id="30" name="SK-19-text-29"/>
          <p:cNvSpPr/>
          <p:nvPr/>
        </p:nvSpPr>
        <p:spPr>
          <a:xfrm>
            <a:off x="1009650" y="1893540"/>
            <a:ext cx="11182350" cy="228600"/>
          </a:xfrm>
          <a:prstGeom prst="rect">
            <a:avLst/>
          </a:prstGeom>
          <a:noFill/>
          <a:ln/>
        </p:spPr>
        <p:txBody>
          <a:bodyPr vert="horz" wrap="square" lIns="0" tIns="0" rIns="0" bIns="0" rtlCol="0" anchor="ctr"/>
          <a:lstStyle/>
          <a:p>
            <a:pPr marL="0" indent="0" algn="l">
              <a:lnSpc>
                <a:spcPts val="1800"/>
              </a:lnSpc>
              <a:buNone/>
            </a:pPr>
            <a:r>
              <a:rPr lang="en-US" sz="1200" b="1" dirty="0">
                <a:solidFill>
                  <a:srgbClr val="4B5563"/>
                </a:solidFill>
                <a:latin typeface="Open Sans" pitchFamily="34" charset="0"/>
                <a:ea typeface="Open Sans" pitchFamily="34" charset="-122"/>
                <a:cs typeface="Open Sans" pitchFamily="34" charset="-120"/>
              </a:rPr>
              <a:t>Age Profile:</a:t>
            </a:r>
            <a:r>
              <a:rPr lang="en-US" sz="1200" dirty="0">
                <a:solidFill>
                  <a:srgbClr val="4B5563"/>
                </a:solidFill>
                <a:latin typeface="Open Sans" pitchFamily="34" charset="0"/>
                <a:ea typeface="Open Sans" pitchFamily="34" charset="-122"/>
                <a:cs typeface="Open Sans" pitchFamily="34" charset="-120"/>
              </a:rPr>
              <a:t>Typically 1–5 years (radial head ligamentous laxity).</a:t>
            </a:r>
            <a:endParaRPr lang="en-US" sz="1200" dirty="0"/>
          </a:p>
        </p:txBody>
      </p:sp>
      <p:sp>
        <p:nvSpPr>
          <p:cNvPr id="31" name="SK-19-text-30"/>
          <p:cNvSpPr/>
          <p:nvPr/>
        </p:nvSpPr>
        <p:spPr>
          <a:xfrm>
            <a:off x="1009650" y="2198340"/>
            <a:ext cx="10607040" cy="228600"/>
          </a:xfrm>
          <a:prstGeom prst="rect">
            <a:avLst/>
          </a:prstGeom>
          <a:noFill/>
          <a:ln/>
        </p:spPr>
        <p:txBody>
          <a:bodyPr vert="horz" wrap="square" lIns="0" tIns="0" rIns="0" bIns="0" rtlCol="0" anchor="ctr"/>
          <a:lstStyle/>
          <a:p>
            <a:pPr marL="0" indent="0" algn="l">
              <a:lnSpc>
                <a:spcPts val="1800"/>
              </a:lnSpc>
              <a:buNone/>
            </a:pPr>
            <a:r>
              <a:rPr lang="en-US" sz="1200" b="1" dirty="0">
                <a:solidFill>
                  <a:srgbClr val="4B5563"/>
                </a:solidFill>
                <a:latin typeface="Open Sans" pitchFamily="34" charset="0"/>
                <a:ea typeface="Open Sans" pitchFamily="34" charset="-122"/>
                <a:cs typeface="Open Sans" pitchFamily="34" charset="-120"/>
              </a:rPr>
              <a:t>Mechanism:</a:t>
            </a:r>
            <a:r>
              <a:rPr lang="en-US" sz="1200" dirty="0">
                <a:solidFill>
                  <a:srgbClr val="4B5563"/>
                </a:solidFill>
                <a:latin typeface="Open Sans" pitchFamily="34" charset="0"/>
                <a:ea typeface="Open Sans" pitchFamily="34" charset="-122"/>
                <a:cs typeface="Open Sans" pitchFamily="34" charset="-120"/>
              </a:rPr>
              <a:t>Sudden longitudinal traction on a pronated arm.</a:t>
            </a:r>
            <a:endParaRPr lang="en-US" sz="1200" dirty="0"/>
          </a:p>
        </p:txBody>
      </p:sp>
      <p:sp>
        <p:nvSpPr>
          <p:cNvPr id="32" name="SK-19-text-31"/>
          <p:cNvSpPr/>
          <p:nvPr/>
        </p:nvSpPr>
        <p:spPr>
          <a:xfrm>
            <a:off x="1009650" y="2503140"/>
            <a:ext cx="5105400" cy="457200"/>
          </a:xfrm>
          <a:prstGeom prst="rect">
            <a:avLst/>
          </a:prstGeom>
          <a:noFill/>
          <a:ln/>
        </p:spPr>
        <p:txBody>
          <a:bodyPr vert="horz" wrap="square" lIns="0" tIns="0" rIns="0" bIns="0" rtlCol="0" anchor="ctr"/>
          <a:lstStyle/>
          <a:p>
            <a:pPr marL="0" indent="0" algn="l">
              <a:lnSpc>
                <a:spcPts val="1800"/>
              </a:lnSpc>
              <a:buNone/>
            </a:pPr>
            <a:r>
              <a:rPr lang="en-US" sz="1200" b="1" dirty="0">
                <a:solidFill>
                  <a:srgbClr val="4B5563"/>
                </a:solidFill>
                <a:latin typeface="Open Sans" pitchFamily="34" charset="0"/>
                <a:ea typeface="Open Sans" pitchFamily="34" charset="-122"/>
                <a:cs typeface="Open Sans" pitchFamily="34" charset="-120"/>
              </a:rPr>
              <a:t>Presentation:</a:t>
            </a:r>
            <a:r>
              <a:rPr lang="en-US" sz="1200" dirty="0">
                <a:solidFill>
                  <a:srgbClr val="4B5563"/>
                </a:solidFill>
                <a:latin typeface="Open Sans" pitchFamily="34" charset="0"/>
                <a:ea typeface="Open Sans" pitchFamily="34" charset="-122"/>
                <a:cs typeface="Open Sans" pitchFamily="34" charset="-120"/>
              </a:rPr>
              <a:t>Refusal to use arm; held slightly flexed and pronated.</a:t>
            </a:r>
            <a:endParaRPr lang="en-US" sz="1200" dirty="0"/>
          </a:p>
        </p:txBody>
      </p:sp>
      <p:sp>
        <p:nvSpPr>
          <p:cNvPr id="33" name="SK-19-text-32"/>
          <p:cNvSpPr/>
          <p:nvPr/>
        </p:nvSpPr>
        <p:spPr>
          <a:xfrm>
            <a:off x="1009650" y="3036540"/>
            <a:ext cx="5105400" cy="457200"/>
          </a:xfrm>
          <a:prstGeom prst="rect">
            <a:avLst/>
          </a:prstGeom>
          <a:noFill/>
          <a:ln/>
        </p:spPr>
        <p:txBody>
          <a:bodyPr vert="horz" wrap="square" lIns="0" tIns="0" rIns="0" bIns="0" rtlCol="0" anchor="ctr"/>
          <a:lstStyle/>
          <a:p>
            <a:pPr marL="0" indent="0" algn="l">
              <a:lnSpc>
                <a:spcPts val="1800"/>
              </a:lnSpc>
              <a:buNone/>
            </a:pPr>
            <a:r>
              <a:rPr lang="en-US" sz="1200" b="1" dirty="0">
                <a:solidFill>
                  <a:srgbClr val="4B5563"/>
                </a:solidFill>
                <a:latin typeface="Open Sans" pitchFamily="34" charset="0"/>
                <a:ea typeface="Open Sans" pitchFamily="34" charset="-122"/>
                <a:cs typeface="Open Sans" pitchFamily="34" charset="-120"/>
              </a:rPr>
              <a:t>Imaging:</a:t>
            </a:r>
            <a:r>
              <a:rPr lang="en-US" sz="1200" dirty="0">
                <a:solidFill>
                  <a:srgbClr val="4B5563"/>
                </a:solidFill>
                <a:latin typeface="Open Sans" pitchFamily="34" charset="0"/>
                <a:ea typeface="Open Sans" pitchFamily="34" charset="-122"/>
                <a:cs typeface="Open Sans" pitchFamily="34" charset="-120"/>
              </a:rPr>
              <a:t>X-ray is usually normal; only needed if trauma/fracture suspected.</a:t>
            </a:r>
            <a:endParaRPr lang="en-US" sz="1200" dirty="0"/>
          </a:p>
        </p:txBody>
      </p:sp>
      <p:sp>
        <p:nvSpPr>
          <p:cNvPr id="34" name="SK-19-text-33"/>
          <p:cNvSpPr/>
          <p:nvPr/>
        </p:nvSpPr>
        <p:spPr>
          <a:xfrm>
            <a:off x="723900" y="3646140"/>
            <a:ext cx="5181600" cy="228600"/>
          </a:xfrm>
          <a:prstGeom prst="rect">
            <a:avLst/>
          </a:prstGeom>
          <a:noFill/>
          <a:ln/>
        </p:spPr>
        <p:txBody>
          <a:bodyPr vert="horz" wrap="square" lIns="0" tIns="0" rIns="0" bIns="0" rtlCol="0" anchor="ctr"/>
          <a:lstStyle/>
          <a:p>
            <a:pPr marL="0" indent="0">
              <a:lnSpc>
                <a:spcPts val="1800"/>
              </a:lnSpc>
              <a:buNone/>
            </a:pPr>
            <a:r>
              <a:rPr lang="en-US" sz="1200" b="1" dirty="0">
                <a:solidFill>
                  <a:srgbClr val="2C3E50"/>
                </a:solidFill>
                <a:latin typeface="Arimo" pitchFamily="34" charset="0"/>
                <a:ea typeface="Arimo" pitchFamily="34" charset="-122"/>
                <a:cs typeface="Arimo" pitchFamily="34" charset="-120"/>
              </a:rPr>
              <a:t>Reduction Techniques:</a:t>
            </a:r>
            <a:endParaRPr lang="en-US" sz="1200" dirty="0"/>
          </a:p>
        </p:txBody>
      </p:sp>
      <p:sp>
        <p:nvSpPr>
          <p:cNvPr id="35" name="SK-19-text-34"/>
          <p:cNvSpPr/>
          <p:nvPr/>
        </p:nvSpPr>
        <p:spPr>
          <a:xfrm>
            <a:off x="819150" y="3989040"/>
            <a:ext cx="2626468" cy="261937"/>
          </a:xfrm>
          <a:prstGeom prst="rect">
            <a:avLst/>
          </a:prstGeom>
          <a:noFill/>
          <a:ln/>
        </p:spPr>
        <p:txBody>
          <a:bodyPr vert="horz" wrap="square" lIns="0" tIns="0" rIns="0" bIns="0" rtlCol="0" anchor="ctr"/>
          <a:lstStyle/>
          <a:p>
            <a:pPr marL="0" indent="0">
              <a:lnSpc>
                <a:spcPts val="1463"/>
              </a:lnSpc>
              <a:buNone/>
            </a:pPr>
            <a:r>
              <a:rPr lang="en-US" sz="975" b="1" dirty="0">
                <a:solidFill>
                  <a:srgbClr val="2C3E50"/>
                </a:solidFill>
                <a:latin typeface="Open Sans" pitchFamily="34" charset="0"/>
                <a:ea typeface="Open Sans" pitchFamily="34" charset="-122"/>
                <a:cs typeface="Open Sans" pitchFamily="34" charset="-120"/>
              </a:rPr>
              <a:t>Supination + Flexion</a:t>
            </a:r>
            <a:endParaRPr lang="en-US" sz="975" dirty="0"/>
          </a:p>
        </p:txBody>
      </p:sp>
      <p:sp>
        <p:nvSpPr>
          <p:cNvPr id="36" name="SK-19-text-35"/>
          <p:cNvSpPr/>
          <p:nvPr/>
        </p:nvSpPr>
        <p:spPr>
          <a:xfrm>
            <a:off x="2238375" y="3989040"/>
            <a:ext cx="1800860" cy="261937"/>
          </a:xfrm>
          <a:prstGeom prst="rect">
            <a:avLst/>
          </a:prstGeom>
          <a:noFill/>
          <a:ln/>
        </p:spPr>
        <p:txBody>
          <a:bodyPr vert="horz" wrap="square" lIns="0" tIns="0" rIns="0" bIns="0" rtlCol="0" anchor="ctr"/>
          <a:lstStyle/>
          <a:p>
            <a:pPr marL="0" indent="0">
              <a:lnSpc>
                <a:spcPts val="1463"/>
              </a:lnSpc>
              <a:buNone/>
            </a:pPr>
            <a:r>
              <a:rPr lang="en-US" sz="975" b="1" dirty="0">
                <a:solidFill>
                  <a:srgbClr val="2C3E50"/>
                </a:solidFill>
                <a:latin typeface="Open Sans" pitchFamily="34" charset="0"/>
                <a:ea typeface="Open Sans" pitchFamily="34" charset="-122"/>
                <a:cs typeface="Open Sans" pitchFamily="34" charset="-120"/>
              </a:rPr>
              <a:t>Hyperpronation</a:t>
            </a:r>
            <a:endParaRPr lang="en-US" sz="975" dirty="0"/>
          </a:p>
        </p:txBody>
      </p:sp>
      <p:sp>
        <p:nvSpPr>
          <p:cNvPr id="37" name="SK-19-text-36"/>
          <p:cNvSpPr/>
          <p:nvPr/>
        </p:nvSpPr>
        <p:spPr>
          <a:xfrm>
            <a:off x="838200" y="4460528"/>
            <a:ext cx="4953000" cy="200025"/>
          </a:xfrm>
          <a:prstGeom prst="rect">
            <a:avLst/>
          </a:prstGeom>
          <a:noFill/>
          <a:ln/>
        </p:spPr>
        <p:txBody>
          <a:bodyPr vert="horz" wrap="square" lIns="0" tIns="0" rIns="0" bIns="0" rtlCol="0" anchor="ctr"/>
          <a:lstStyle/>
          <a:p>
            <a:pPr marL="0" indent="0">
              <a:lnSpc>
                <a:spcPts val="1575"/>
              </a:lnSpc>
              <a:buNone/>
            </a:pPr>
            <a:r>
              <a:rPr lang="en-US" sz="1050" b="1" dirty="0">
                <a:solidFill>
                  <a:srgbClr val="7B1FA2"/>
                </a:solidFill>
                <a:latin typeface="Arimo" pitchFamily="34" charset="0"/>
                <a:ea typeface="Arimo" pitchFamily="34" charset="-122"/>
                <a:cs typeface="Arimo" pitchFamily="34" charset="-120"/>
              </a:rPr>
              <a:t>AKT FOCUS: REDUCTION SUCCESS</a:t>
            </a:r>
            <a:endParaRPr lang="en-US" sz="1050" dirty="0"/>
          </a:p>
        </p:txBody>
      </p:sp>
      <p:sp>
        <p:nvSpPr>
          <p:cNvPr id="38" name="SK-19-text-37"/>
          <p:cNvSpPr/>
          <p:nvPr/>
        </p:nvSpPr>
        <p:spPr>
          <a:xfrm>
            <a:off x="838200" y="4698653"/>
            <a:ext cx="4876800" cy="559891"/>
          </a:xfrm>
          <a:prstGeom prst="rect">
            <a:avLst/>
          </a:prstGeom>
          <a:noFill/>
          <a:ln/>
        </p:spPr>
        <p:txBody>
          <a:bodyPr vert="horz" wrap="square" lIns="0" tIns="0" rIns="0" bIns="0" rtlCol="0" anchor="ctr"/>
          <a:lstStyle/>
          <a:p>
            <a:pPr marL="0" indent="0">
              <a:lnSpc>
                <a:spcPts val="1470"/>
              </a:lnSpc>
              <a:buNone/>
            </a:pPr>
            <a:r>
              <a:rPr lang="en-US" sz="1050" dirty="0">
                <a:solidFill>
                  <a:srgbClr val="1A1A1A"/>
                </a:solidFill>
                <a:latin typeface="Open Sans" pitchFamily="34" charset="0"/>
                <a:ea typeface="Open Sans" pitchFamily="34" charset="-122"/>
                <a:cs typeface="Open Sans" pitchFamily="34" charset="-120"/>
              </a:rPr>
              <a:t>Hyperpronation often has higher first-attempt success rates than the traditional supination-flexion method. Success is marked by immediate use of the arm.</a:t>
            </a:r>
            <a:endParaRPr lang="en-US" sz="1050" dirty="0"/>
          </a:p>
        </p:txBody>
      </p:sp>
      <p:sp>
        <p:nvSpPr>
          <p:cNvPr id="39" name="SK-19-text-38"/>
          <p:cNvSpPr/>
          <p:nvPr/>
        </p:nvSpPr>
        <p:spPr>
          <a:xfrm>
            <a:off x="6715125" y="1388715"/>
            <a:ext cx="5133975" cy="314325"/>
          </a:xfrm>
          <a:prstGeom prst="rect">
            <a:avLst/>
          </a:prstGeom>
          <a:noFill/>
          <a:ln/>
        </p:spPr>
        <p:txBody>
          <a:bodyPr vert="horz" wrap="square" lIns="0" tIns="0" rIns="0" bIns="0" rtlCol="0" anchor="ctr"/>
          <a:lstStyle/>
          <a:p>
            <a:pPr marL="0" indent="0">
              <a:lnSpc>
                <a:spcPts val="2475"/>
              </a:lnSpc>
              <a:buNone/>
            </a:pPr>
            <a:r>
              <a:rPr lang="en-US" sz="1650" b="1" dirty="0">
                <a:solidFill>
                  <a:srgbClr val="2C3E50"/>
                </a:solidFill>
                <a:latin typeface="Arimo" pitchFamily="34" charset="0"/>
                <a:ea typeface="Arimo" pitchFamily="34" charset="-122"/>
                <a:cs typeface="Arimo" pitchFamily="34" charset="-120"/>
              </a:rPr>
              <a:t>Elbow Osteoarthritis</a:t>
            </a:r>
            <a:endParaRPr lang="en-US" sz="1650" dirty="0"/>
          </a:p>
        </p:txBody>
      </p:sp>
      <p:sp>
        <p:nvSpPr>
          <p:cNvPr id="40" name="SK-19-text-39"/>
          <p:cNvSpPr/>
          <p:nvPr/>
        </p:nvSpPr>
        <p:spPr>
          <a:xfrm>
            <a:off x="6648450" y="1893540"/>
            <a:ext cx="5105400" cy="457200"/>
          </a:xfrm>
          <a:prstGeom prst="rect">
            <a:avLst/>
          </a:prstGeom>
          <a:noFill/>
          <a:ln/>
        </p:spPr>
        <p:txBody>
          <a:bodyPr vert="horz" wrap="square" lIns="0" tIns="0" rIns="0" bIns="0" rtlCol="0" anchor="ctr"/>
          <a:lstStyle/>
          <a:p>
            <a:pPr marL="0" indent="0" algn="l">
              <a:lnSpc>
                <a:spcPts val="1800"/>
              </a:lnSpc>
              <a:buNone/>
            </a:pPr>
            <a:r>
              <a:rPr lang="en-US" sz="1200" b="1" dirty="0">
                <a:solidFill>
                  <a:srgbClr val="4B5563"/>
                </a:solidFill>
                <a:latin typeface="Open Sans" pitchFamily="34" charset="0"/>
                <a:ea typeface="Open Sans" pitchFamily="34" charset="-122"/>
                <a:cs typeface="Open Sans" pitchFamily="34" charset="-120"/>
              </a:rPr>
              <a:t>Etiology:</a:t>
            </a:r>
            <a:r>
              <a:rPr lang="en-US" sz="1200" dirty="0">
                <a:solidFill>
                  <a:srgbClr val="4B5563"/>
                </a:solidFill>
                <a:latin typeface="Open Sans" pitchFamily="34" charset="0"/>
                <a:ea typeface="Open Sans" pitchFamily="34" charset="-122"/>
                <a:cs typeface="Open Sans" pitchFamily="34" charset="-120"/>
              </a:rPr>
              <a:t>Often secondary to Rheumatoid Arthritis or heavy manual trauma.</a:t>
            </a:r>
            <a:endParaRPr lang="en-US" sz="1200" dirty="0"/>
          </a:p>
        </p:txBody>
      </p:sp>
      <p:sp>
        <p:nvSpPr>
          <p:cNvPr id="41" name="SK-19-text-40"/>
          <p:cNvSpPr/>
          <p:nvPr/>
        </p:nvSpPr>
        <p:spPr>
          <a:xfrm>
            <a:off x="6648450" y="2426940"/>
            <a:ext cx="5105400" cy="457200"/>
          </a:xfrm>
          <a:prstGeom prst="rect">
            <a:avLst/>
          </a:prstGeom>
          <a:noFill/>
          <a:ln/>
        </p:spPr>
        <p:txBody>
          <a:bodyPr vert="horz" wrap="square" lIns="0" tIns="0" rIns="0" bIns="0" rtlCol="0" anchor="ctr"/>
          <a:lstStyle/>
          <a:p>
            <a:pPr marL="0" indent="0" algn="l">
              <a:lnSpc>
                <a:spcPts val="1800"/>
              </a:lnSpc>
              <a:buNone/>
            </a:pPr>
            <a:r>
              <a:rPr lang="en-US" sz="1200" b="1" dirty="0">
                <a:solidFill>
                  <a:srgbClr val="4B5563"/>
                </a:solidFill>
                <a:latin typeface="Open Sans" pitchFamily="34" charset="0"/>
                <a:ea typeface="Open Sans" pitchFamily="34" charset="-122"/>
                <a:cs typeface="Open Sans" pitchFamily="34" charset="-120"/>
              </a:rPr>
              <a:t>Key Sign:</a:t>
            </a:r>
            <a:r>
              <a:rPr lang="en-US" sz="1200" dirty="0">
                <a:solidFill>
                  <a:srgbClr val="4B5563"/>
                </a:solidFill>
                <a:latin typeface="Open Sans" pitchFamily="34" charset="0"/>
                <a:ea typeface="Open Sans" pitchFamily="34" charset="-122"/>
                <a:cs typeface="Open Sans" pitchFamily="34" charset="-120"/>
              </a:rPr>
              <a:t>Loss of</a:t>
            </a:r>
            <a:r>
              <a:rPr lang="en-US" sz="1200" b="1" dirty="0">
                <a:solidFill>
                  <a:srgbClr val="4B5563"/>
                </a:solidFill>
                <a:latin typeface="Open Sans" pitchFamily="34" charset="0"/>
                <a:ea typeface="Open Sans" pitchFamily="34" charset="-122"/>
                <a:cs typeface="Open Sans" pitchFamily="34" charset="-120"/>
              </a:rPr>
              <a:t>extension</a:t>
            </a:r>
            <a:r>
              <a:rPr lang="en-US" sz="1200" dirty="0">
                <a:solidFill>
                  <a:srgbClr val="4B5563"/>
                </a:solidFill>
                <a:latin typeface="Open Sans" pitchFamily="34" charset="0"/>
                <a:ea typeface="Open Sans" pitchFamily="34" charset="-122"/>
                <a:cs typeface="Open Sans" pitchFamily="34" charset="-120"/>
              </a:rPr>
              <a:t>is usually the first movement restricted.</a:t>
            </a:r>
            <a:endParaRPr lang="en-US" sz="1200" dirty="0"/>
          </a:p>
        </p:txBody>
      </p:sp>
      <p:sp>
        <p:nvSpPr>
          <p:cNvPr id="42" name="SK-19-text-41"/>
          <p:cNvSpPr/>
          <p:nvPr/>
        </p:nvSpPr>
        <p:spPr>
          <a:xfrm>
            <a:off x="6648450" y="2960340"/>
            <a:ext cx="5105400" cy="457200"/>
          </a:xfrm>
          <a:prstGeom prst="rect">
            <a:avLst/>
          </a:prstGeom>
          <a:noFill/>
          <a:ln/>
        </p:spPr>
        <p:txBody>
          <a:bodyPr vert="horz" wrap="square" lIns="0" tIns="0" rIns="0" bIns="0" rtlCol="0" anchor="ctr"/>
          <a:lstStyle/>
          <a:p>
            <a:pPr marL="0" indent="0" algn="l">
              <a:lnSpc>
                <a:spcPts val="1800"/>
              </a:lnSpc>
              <a:buNone/>
            </a:pPr>
            <a:r>
              <a:rPr lang="en-US" sz="1200" b="1" dirty="0">
                <a:solidFill>
                  <a:srgbClr val="4B5563"/>
                </a:solidFill>
                <a:latin typeface="Open Sans" pitchFamily="34" charset="0"/>
                <a:ea typeface="Open Sans" pitchFamily="34" charset="-122"/>
                <a:cs typeface="Open Sans" pitchFamily="34" charset="-120"/>
              </a:rPr>
              <a:t>Pain Site:</a:t>
            </a:r>
            <a:r>
              <a:rPr lang="en-US" sz="1200" dirty="0">
                <a:solidFill>
                  <a:srgbClr val="4B5563"/>
                </a:solidFill>
                <a:latin typeface="Open Sans" pitchFamily="34" charset="0"/>
                <a:ea typeface="Open Sans" pitchFamily="34" charset="-122"/>
                <a:cs typeface="Open Sans" pitchFamily="34" charset="-120"/>
              </a:rPr>
              <a:t>Localised to the joint line (unlike epicondylitis which is focal).</a:t>
            </a:r>
            <a:endParaRPr lang="en-US" sz="1200" dirty="0"/>
          </a:p>
        </p:txBody>
      </p:sp>
      <p:sp>
        <p:nvSpPr>
          <p:cNvPr id="43" name="SK-19-text-42"/>
          <p:cNvSpPr/>
          <p:nvPr/>
        </p:nvSpPr>
        <p:spPr>
          <a:xfrm>
            <a:off x="6648450" y="3493740"/>
            <a:ext cx="5105400" cy="457200"/>
          </a:xfrm>
          <a:prstGeom prst="rect">
            <a:avLst/>
          </a:prstGeom>
          <a:noFill/>
          <a:ln/>
        </p:spPr>
        <p:txBody>
          <a:bodyPr vert="horz" wrap="square" lIns="0" tIns="0" rIns="0" bIns="0" rtlCol="0" anchor="ctr"/>
          <a:lstStyle/>
          <a:p>
            <a:pPr marL="0" indent="0" algn="l">
              <a:lnSpc>
                <a:spcPts val="1800"/>
              </a:lnSpc>
              <a:buNone/>
            </a:pPr>
            <a:r>
              <a:rPr lang="en-US" sz="1200" b="1" dirty="0">
                <a:solidFill>
                  <a:srgbClr val="4B5563"/>
                </a:solidFill>
                <a:latin typeface="Open Sans" pitchFamily="34" charset="0"/>
                <a:ea typeface="Open Sans" pitchFamily="34" charset="-122"/>
                <a:cs typeface="Open Sans" pitchFamily="34" charset="-120"/>
              </a:rPr>
              <a:t>Mechanical Symptoms:</a:t>
            </a:r>
            <a:r>
              <a:rPr lang="en-US" sz="1200" dirty="0">
                <a:solidFill>
                  <a:srgbClr val="4B5563"/>
                </a:solidFill>
                <a:latin typeface="Open Sans" pitchFamily="34" charset="0"/>
                <a:ea typeface="Open Sans" pitchFamily="34" charset="-122"/>
                <a:cs typeface="Open Sans" pitchFamily="34" charset="-120"/>
              </a:rPr>
              <a:t>Crepitus and locking if loose bodies are present.</a:t>
            </a:r>
            <a:endParaRPr lang="en-US" sz="1200" dirty="0"/>
          </a:p>
        </p:txBody>
      </p:sp>
      <p:sp>
        <p:nvSpPr>
          <p:cNvPr id="44" name="SK-19-text-43"/>
          <p:cNvSpPr/>
          <p:nvPr/>
        </p:nvSpPr>
        <p:spPr>
          <a:xfrm>
            <a:off x="6362700" y="4103340"/>
            <a:ext cx="5181600" cy="228600"/>
          </a:xfrm>
          <a:prstGeom prst="rect">
            <a:avLst/>
          </a:prstGeom>
          <a:noFill/>
          <a:ln/>
        </p:spPr>
        <p:txBody>
          <a:bodyPr vert="horz" wrap="square" lIns="0" tIns="0" rIns="0" bIns="0" rtlCol="0" anchor="ctr"/>
          <a:lstStyle/>
          <a:p>
            <a:pPr marL="0" indent="0">
              <a:lnSpc>
                <a:spcPts val="1800"/>
              </a:lnSpc>
              <a:buNone/>
            </a:pPr>
            <a:r>
              <a:rPr lang="en-US" sz="1200" b="1" dirty="0">
                <a:solidFill>
                  <a:srgbClr val="2C3E50"/>
                </a:solidFill>
                <a:latin typeface="Arimo" pitchFamily="34" charset="0"/>
                <a:ea typeface="Arimo" pitchFamily="34" charset="-122"/>
                <a:cs typeface="Arimo" pitchFamily="34" charset="-120"/>
              </a:rPr>
              <a:t>Management Steps:</a:t>
            </a:r>
            <a:endParaRPr lang="en-US" sz="1200" dirty="0"/>
          </a:p>
        </p:txBody>
      </p:sp>
      <p:sp>
        <p:nvSpPr>
          <p:cNvPr id="45" name="SK-19-text-44"/>
          <p:cNvSpPr/>
          <p:nvPr/>
        </p:nvSpPr>
        <p:spPr>
          <a:xfrm>
            <a:off x="6648450" y="4408140"/>
            <a:ext cx="5543550" cy="228600"/>
          </a:xfrm>
          <a:prstGeom prst="rect">
            <a:avLst/>
          </a:prstGeom>
          <a:noFill/>
          <a:ln/>
        </p:spPr>
        <p:txBody>
          <a:bodyPr vert="horz" wrap="square" lIns="0" tIns="0" rIns="0" bIns="0" rtlCol="0" anchor="ctr"/>
          <a:lstStyle/>
          <a:p>
            <a:pPr marL="0" indent="0" algn="l">
              <a:lnSpc>
                <a:spcPts val="1800"/>
              </a:lnSpc>
              <a:buNone/>
            </a:pPr>
            <a:r>
              <a:rPr lang="en-US" sz="1200" dirty="0">
                <a:solidFill>
                  <a:srgbClr val="4B5563"/>
                </a:solidFill>
                <a:latin typeface="Open Sans" pitchFamily="34" charset="0"/>
                <a:ea typeface="Open Sans" pitchFamily="34" charset="-122"/>
                <a:cs typeface="Open Sans" pitchFamily="34" charset="-120"/>
              </a:rPr>
              <a:t>Physiotherapy for ROM maintenance.</a:t>
            </a:r>
            <a:endParaRPr lang="en-US" sz="1200" dirty="0"/>
          </a:p>
        </p:txBody>
      </p:sp>
      <p:sp>
        <p:nvSpPr>
          <p:cNvPr id="46" name="SK-19-text-45"/>
          <p:cNvSpPr/>
          <p:nvPr/>
        </p:nvSpPr>
        <p:spPr>
          <a:xfrm>
            <a:off x="6648450" y="4712940"/>
            <a:ext cx="5543550" cy="228600"/>
          </a:xfrm>
          <a:prstGeom prst="rect">
            <a:avLst/>
          </a:prstGeom>
          <a:noFill/>
          <a:ln/>
        </p:spPr>
        <p:txBody>
          <a:bodyPr vert="horz" wrap="square" lIns="0" tIns="0" rIns="0" bIns="0" rtlCol="0" anchor="ctr"/>
          <a:lstStyle/>
          <a:p>
            <a:pPr marL="0" indent="0" algn="l">
              <a:lnSpc>
                <a:spcPts val="1800"/>
              </a:lnSpc>
              <a:buNone/>
            </a:pPr>
            <a:r>
              <a:rPr lang="en-US" sz="1200" dirty="0">
                <a:solidFill>
                  <a:srgbClr val="4B5563"/>
                </a:solidFill>
                <a:latin typeface="Open Sans" pitchFamily="34" charset="0"/>
                <a:ea typeface="Open Sans" pitchFamily="34" charset="-122"/>
                <a:cs typeface="Open Sans" pitchFamily="34" charset="-120"/>
              </a:rPr>
              <a:t>Analgesia: Topical/Oral NSAIDs (NICE Step-up).</a:t>
            </a:r>
            <a:endParaRPr lang="en-US" sz="1200" dirty="0"/>
          </a:p>
        </p:txBody>
      </p:sp>
      <p:sp>
        <p:nvSpPr>
          <p:cNvPr id="47" name="SK-19-text-46"/>
          <p:cNvSpPr/>
          <p:nvPr/>
        </p:nvSpPr>
        <p:spPr>
          <a:xfrm>
            <a:off x="6648450" y="5017740"/>
            <a:ext cx="5543550" cy="228600"/>
          </a:xfrm>
          <a:prstGeom prst="rect">
            <a:avLst/>
          </a:prstGeom>
          <a:noFill/>
          <a:ln/>
        </p:spPr>
        <p:txBody>
          <a:bodyPr vert="horz" wrap="square" lIns="0" tIns="0" rIns="0" bIns="0" rtlCol="0" anchor="ctr"/>
          <a:lstStyle/>
          <a:p>
            <a:pPr marL="0" indent="0" algn="l">
              <a:lnSpc>
                <a:spcPts val="1800"/>
              </a:lnSpc>
              <a:buNone/>
            </a:pPr>
            <a:r>
              <a:rPr lang="en-US" sz="1200" dirty="0">
                <a:solidFill>
                  <a:srgbClr val="4B5563"/>
                </a:solidFill>
                <a:latin typeface="Open Sans" pitchFamily="34" charset="0"/>
                <a:ea typeface="Open Sans" pitchFamily="34" charset="-122"/>
                <a:cs typeface="Open Sans" pitchFamily="34" charset="-120"/>
              </a:rPr>
              <a:t>Intra-articular steroid (limited short-term benefit).</a:t>
            </a:r>
            <a:endParaRPr lang="en-US" sz="1200" dirty="0"/>
          </a:p>
        </p:txBody>
      </p:sp>
      <p:sp>
        <p:nvSpPr>
          <p:cNvPr id="48" name="SK-19-text-47"/>
          <p:cNvSpPr/>
          <p:nvPr/>
        </p:nvSpPr>
        <p:spPr>
          <a:xfrm>
            <a:off x="6648450" y="5322540"/>
            <a:ext cx="5543550" cy="228600"/>
          </a:xfrm>
          <a:prstGeom prst="rect">
            <a:avLst/>
          </a:prstGeom>
          <a:noFill/>
          <a:ln/>
        </p:spPr>
        <p:txBody>
          <a:bodyPr vert="horz" wrap="square" lIns="0" tIns="0" rIns="0" bIns="0" rtlCol="0" anchor="ctr"/>
          <a:lstStyle/>
          <a:p>
            <a:pPr marL="0" indent="0" algn="l">
              <a:lnSpc>
                <a:spcPts val="1800"/>
              </a:lnSpc>
              <a:buNone/>
            </a:pPr>
            <a:r>
              <a:rPr lang="en-US" sz="1200" dirty="0">
                <a:solidFill>
                  <a:srgbClr val="4B5563"/>
                </a:solidFill>
                <a:latin typeface="Open Sans" pitchFamily="34" charset="0"/>
                <a:ea typeface="Open Sans" pitchFamily="34" charset="-122"/>
                <a:cs typeface="Open Sans" pitchFamily="34" charset="-120"/>
              </a:rPr>
              <a:t>Surgical referral if severe restriction or intractable pain.</a:t>
            </a:r>
            <a:endParaRPr lang="en-US" sz="1200" dirty="0"/>
          </a:p>
        </p:txBody>
      </p:sp>
      <p:sp>
        <p:nvSpPr>
          <p:cNvPr id="49" name="SK-19-text-48"/>
          <p:cNvSpPr/>
          <p:nvPr/>
        </p:nvSpPr>
        <p:spPr>
          <a:xfrm>
            <a:off x="571500" y="6305550"/>
            <a:ext cx="2956560" cy="171450"/>
          </a:xfrm>
          <a:prstGeom prst="rect">
            <a:avLst/>
          </a:prstGeom>
          <a:noFill/>
          <a:ln/>
        </p:spPr>
        <p:txBody>
          <a:bodyPr vert="horz" wrap="square" lIns="0" tIns="0" rIns="0" bIns="0" rtlCol="0" anchor="ctr"/>
          <a:lstStyle/>
          <a:p>
            <a:pPr marL="0" indent="0">
              <a:lnSpc>
                <a:spcPts val="1350"/>
              </a:lnSpc>
              <a:buNone/>
            </a:pPr>
            <a:r>
              <a:rPr lang="en-US" sz="900" b="1" dirty="0">
                <a:solidFill>
                  <a:srgbClr val="6B7280"/>
                </a:solidFill>
                <a:latin typeface="Open Sans" pitchFamily="34" charset="0"/>
                <a:ea typeface="Open Sans" pitchFamily="34" charset="-122"/>
                <a:cs typeface="Open Sans" pitchFamily="34" charset="-120"/>
              </a:rPr>
              <a:t>www.bradfordvts.co.uk</a:t>
            </a:r>
            <a:endParaRPr lang="en-US" sz="900" dirty="0"/>
          </a:p>
        </p:txBody>
      </p:sp>
      <p:sp>
        <p:nvSpPr>
          <p:cNvPr id="50" name="SK-19-text-49"/>
          <p:cNvSpPr/>
          <p:nvPr/>
        </p:nvSpPr>
        <p:spPr>
          <a:xfrm>
            <a:off x="9477375" y="6305550"/>
            <a:ext cx="2714625" cy="171450"/>
          </a:xfrm>
          <a:prstGeom prst="rect">
            <a:avLst/>
          </a:prstGeom>
          <a:noFill/>
          <a:ln/>
        </p:spPr>
        <p:txBody>
          <a:bodyPr vert="horz" wrap="square" lIns="0" tIns="0" rIns="0" bIns="0" rtlCol="0" anchor="ctr"/>
          <a:lstStyle/>
          <a:p>
            <a:pPr marL="0" indent="0">
              <a:lnSpc>
                <a:spcPts val="1350"/>
              </a:lnSpc>
              <a:buNone/>
            </a:pPr>
            <a:r>
              <a:rPr lang="en-US" sz="900" dirty="0">
                <a:solidFill>
                  <a:srgbClr val="6B7280"/>
                </a:solidFill>
                <a:latin typeface="Open Sans" pitchFamily="34" charset="0"/>
                <a:ea typeface="Open Sans" pitchFamily="34" charset="-122"/>
                <a:cs typeface="Open Sans" pitchFamily="34" charset="-120"/>
              </a:rPr>
              <a:t>Bradford VTS Teaching Deck • June 2026</a:t>
            </a:r>
            <a:endParaRPr lang="en-US" sz="9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20">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20-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20-img-2" descr="preencoded.png"/>
          <p:cNvPicPr>
            <a:picLocks noChangeAspect="1"/>
          </p:cNvPicPr>
          <p:nvPr/>
        </p:nvPicPr>
        <p:blipFill>
          <a:blip r:embed="rId4"/>
          <a:stretch>
            <a:fillRect/>
          </a:stretch>
        </p:blipFill>
        <p:spPr>
          <a:xfrm>
            <a:off x="0" y="0"/>
            <a:ext cx="12192000" cy="6858000"/>
          </a:xfrm>
          <a:prstGeom prst="rect">
            <a:avLst/>
          </a:prstGeom>
        </p:spPr>
      </p:pic>
      <p:pic>
        <p:nvPicPr>
          <p:cNvPr id="4" name="SK-20-img-3" descr="preencoded.png"/>
          <p:cNvPicPr>
            <a:picLocks noChangeAspect="1"/>
          </p:cNvPicPr>
          <p:nvPr/>
        </p:nvPicPr>
        <p:blipFill>
          <a:blip r:embed="rId5"/>
          <a:stretch>
            <a:fillRect/>
          </a:stretch>
        </p:blipFill>
        <p:spPr>
          <a:xfrm>
            <a:off x="381000" y="247650"/>
            <a:ext cx="11430000" cy="626715"/>
          </a:xfrm>
          <a:prstGeom prst="rect">
            <a:avLst/>
          </a:prstGeom>
        </p:spPr>
      </p:pic>
      <p:pic>
        <p:nvPicPr>
          <p:cNvPr id="5" name="SK-20-img-4" descr="preencoded.png"/>
          <p:cNvPicPr>
            <a:picLocks noChangeAspect="1"/>
          </p:cNvPicPr>
          <p:nvPr/>
        </p:nvPicPr>
        <p:blipFill>
          <a:blip r:embed="rId6"/>
          <a:stretch>
            <a:fillRect/>
          </a:stretch>
        </p:blipFill>
        <p:spPr>
          <a:xfrm>
            <a:off x="381000" y="1017240"/>
            <a:ext cx="5619750" cy="2397770"/>
          </a:xfrm>
          <a:prstGeom prst="rect">
            <a:avLst/>
          </a:prstGeom>
        </p:spPr>
      </p:pic>
      <p:pic>
        <p:nvPicPr>
          <p:cNvPr id="6" name="SK-20-img-5" descr="preencoded.png"/>
          <p:cNvPicPr>
            <a:picLocks noChangeAspect="1"/>
          </p:cNvPicPr>
          <p:nvPr/>
        </p:nvPicPr>
        <p:blipFill>
          <a:blip r:embed="rId7"/>
          <a:stretch>
            <a:fillRect/>
          </a:stretch>
        </p:blipFill>
        <p:spPr>
          <a:xfrm>
            <a:off x="495300" y="1112490"/>
            <a:ext cx="5391150" cy="333375"/>
          </a:xfrm>
          <a:prstGeom prst="rect">
            <a:avLst/>
          </a:prstGeom>
        </p:spPr>
      </p:pic>
      <p:pic>
        <p:nvPicPr>
          <p:cNvPr id="7" name="SK-20-img-6" descr="preencoded.png"/>
          <p:cNvPicPr>
            <a:picLocks noChangeAspect="1"/>
          </p:cNvPicPr>
          <p:nvPr/>
        </p:nvPicPr>
        <p:blipFill>
          <a:blip r:embed="rId8"/>
          <a:stretch>
            <a:fillRect/>
          </a:stretch>
        </p:blipFill>
        <p:spPr>
          <a:xfrm>
            <a:off x="495300" y="1160115"/>
            <a:ext cx="238125" cy="190500"/>
          </a:xfrm>
          <a:prstGeom prst="rect">
            <a:avLst/>
          </a:prstGeom>
        </p:spPr>
      </p:pic>
      <p:pic>
        <p:nvPicPr>
          <p:cNvPr id="8" name="SK-20-img-7" descr="preencoded.png"/>
          <p:cNvPicPr>
            <a:picLocks noChangeAspect="1"/>
          </p:cNvPicPr>
          <p:nvPr/>
        </p:nvPicPr>
        <p:blipFill>
          <a:blip r:embed="rId9"/>
          <a:stretch>
            <a:fillRect/>
          </a:stretch>
        </p:blipFill>
        <p:spPr>
          <a:xfrm>
            <a:off x="381000" y="3538835"/>
            <a:ext cx="5619750" cy="1875234"/>
          </a:xfrm>
          <a:prstGeom prst="rect">
            <a:avLst/>
          </a:prstGeom>
        </p:spPr>
      </p:pic>
      <p:pic>
        <p:nvPicPr>
          <p:cNvPr id="9" name="SK-20-img-8" descr="preencoded.png"/>
          <p:cNvPicPr>
            <a:picLocks noChangeAspect="1"/>
          </p:cNvPicPr>
          <p:nvPr/>
        </p:nvPicPr>
        <p:blipFill>
          <a:blip r:embed="rId10"/>
          <a:stretch>
            <a:fillRect/>
          </a:stretch>
        </p:blipFill>
        <p:spPr>
          <a:xfrm>
            <a:off x="495300" y="3634085"/>
            <a:ext cx="5391150" cy="333375"/>
          </a:xfrm>
          <a:prstGeom prst="rect">
            <a:avLst/>
          </a:prstGeom>
        </p:spPr>
      </p:pic>
      <p:pic>
        <p:nvPicPr>
          <p:cNvPr id="10" name="SK-20-img-9" descr="preencoded.png"/>
          <p:cNvPicPr>
            <a:picLocks noChangeAspect="1"/>
          </p:cNvPicPr>
          <p:nvPr/>
        </p:nvPicPr>
        <p:blipFill>
          <a:blip r:embed="rId11"/>
          <a:stretch>
            <a:fillRect/>
          </a:stretch>
        </p:blipFill>
        <p:spPr>
          <a:xfrm>
            <a:off x="495300" y="3681710"/>
            <a:ext cx="238125" cy="190500"/>
          </a:xfrm>
          <a:prstGeom prst="rect">
            <a:avLst/>
          </a:prstGeom>
        </p:spPr>
      </p:pic>
      <p:pic>
        <p:nvPicPr>
          <p:cNvPr id="11" name="SK-20-img-10" descr="preencoded.png"/>
          <p:cNvPicPr>
            <a:picLocks noChangeAspect="1"/>
          </p:cNvPicPr>
          <p:nvPr/>
        </p:nvPicPr>
        <p:blipFill>
          <a:blip r:embed="rId12"/>
          <a:stretch>
            <a:fillRect/>
          </a:stretch>
        </p:blipFill>
        <p:spPr>
          <a:xfrm>
            <a:off x="6191250" y="1017240"/>
            <a:ext cx="5619750" cy="2184499"/>
          </a:xfrm>
          <a:prstGeom prst="rect">
            <a:avLst/>
          </a:prstGeom>
        </p:spPr>
      </p:pic>
      <p:pic>
        <p:nvPicPr>
          <p:cNvPr id="12" name="SK-20-img-11" descr="preencoded.png"/>
          <p:cNvPicPr>
            <a:picLocks noChangeAspect="1"/>
          </p:cNvPicPr>
          <p:nvPr/>
        </p:nvPicPr>
        <p:blipFill>
          <a:blip r:embed="rId7"/>
          <a:stretch>
            <a:fillRect/>
          </a:stretch>
        </p:blipFill>
        <p:spPr>
          <a:xfrm>
            <a:off x="6305550" y="1112490"/>
            <a:ext cx="5391150" cy="333375"/>
          </a:xfrm>
          <a:prstGeom prst="rect">
            <a:avLst/>
          </a:prstGeom>
        </p:spPr>
      </p:pic>
      <p:pic>
        <p:nvPicPr>
          <p:cNvPr id="13" name="SK-20-img-12" descr="preencoded.png"/>
          <p:cNvPicPr>
            <a:picLocks noChangeAspect="1"/>
          </p:cNvPicPr>
          <p:nvPr/>
        </p:nvPicPr>
        <p:blipFill>
          <a:blip r:embed="rId13"/>
          <a:stretch>
            <a:fillRect/>
          </a:stretch>
        </p:blipFill>
        <p:spPr>
          <a:xfrm>
            <a:off x="6305550" y="1160115"/>
            <a:ext cx="238125" cy="190500"/>
          </a:xfrm>
          <a:prstGeom prst="rect">
            <a:avLst/>
          </a:prstGeom>
        </p:spPr>
      </p:pic>
      <p:pic>
        <p:nvPicPr>
          <p:cNvPr id="14" name="SK-20-img-13" descr="preencoded.png"/>
          <p:cNvPicPr>
            <a:picLocks noChangeAspect="1"/>
          </p:cNvPicPr>
          <p:nvPr/>
        </p:nvPicPr>
        <p:blipFill>
          <a:blip r:embed="rId14"/>
          <a:stretch>
            <a:fillRect/>
          </a:stretch>
        </p:blipFill>
        <p:spPr>
          <a:xfrm>
            <a:off x="6305550" y="2508498"/>
            <a:ext cx="5391150" cy="597991"/>
          </a:xfrm>
          <a:prstGeom prst="rect">
            <a:avLst/>
          </a:prstGeom>
        </p:spPr>
      </p:pic>
      <p:pic>
        <p:nvPicPr>
          <p:cNvPr id="15" name="SK-20-img-14" descr="preencoded.png"/>
          <p:cNvPicPr>
            <a:picLocks noChangeAspect="1"/>
          </p:cNvPicPr>
          <p:nvPr/>
        </p:nvPicPr>
        <p:blipFill>
          <a:blip r:embed="rId15"/>
          <a:stretch>
            <a:fillRect/>
          </a:stretch>
        </p:blipFill>
        <p:spPr>
          <a:xfrm>
            <a:off x="6191250" y="3296989"/>
            <a:ext cx="5619750" cy="2117080"/>
          </a:xfrm>
          <a:prstGeom prst="rect">
            <a:avLst/>
          </a:prstGeom>
        </p:spPr>
      </p:pic>
      <p:pic>
        <p:nvPicPr>
          <p:cNvPr id="16" name="SK-20-img-15" descr="preencoded.png"/>
          <p:cNvPicPr>
            <a:picLocks noChangeAspect="1"/>
          </p:cNvPicPr>
          <p:nvPr/>
        </p:nvPicPr>
        <p:blipFill>
          <a:blip r:embed="rId7"/>
          <a:stretch>
            <a:fillRect/>
          </a:stretch>
        </p:blipFill>
        <p:spPr>
          <a:xfrm>
            <a:off x="6305550" y="3392239"/>
            <a:ext cx="5391150" cy="333375"/>
          </a:xfrm>
          <a:prstGeom prst="rect">
            <a:avLst/>
          </a:prstGeom>
        </p:spPr>
      </p:pic>
      <p:pic>
        <p:nvPicPr>
          <p:cNvPr id="17" name="SK-20-img-16" descr="preencoded.png"/>
          <p:cNvPicPr>
            <a:picLocks noChangeAspect="1"/>
          </p:cNvPicPr>
          <p:nvPr/>
        </p:nvPicPr>
        <p:blipFill>
          <a:blip r:embed="rId16"/>
          <a:stretch>
            <a:fillRect/>
          </a:stretch>
        </p:blipFill>
        <p:spPr>
          <a:xfrm>
            <a:off x="6305550" y="3439864"/>
            <a:ext cx="238125" cy="190500"/>
          </a:xfrm>
          <a:prstGeom prst="rect">
            <a:avLst/>
          </a:prstGeom>
        </p:spPr>
      </p:pic>
      <p:pic>
        <p:nvPicPr>
          <p:cNvPr id="18" name="SK-20-img-17" descr="preencoded.png"/>
          <p:cNvPicPr>
            <a:picLocks noChangeAspect="1"/>
          </p:cNvPicPr>
          <p:nvPr/>
        </p:nvPicPr>
        <p:blipFill>
          <a:blip r:embed="rId17"/>
          <a:stretch>
            <a:fillRect/>
          </a:stretch>
        </p:blipFill>
        <p:spPr>
          <a:xfrm>
            <a:off x="6305550" y="3865811"/>
            <a:ext cx="190500" cy="152400"/>
          </a:xfrm>
          <a:prstGeom prst="rect">
            <a:avLst/>
          </a:prstGeom>
        </p:spPr>
      </p:pic>
      <p:pic>
        <p:nvPicPr>
          <p:cNvPr id="19" name="SK-20-img-18" descr="preencoded.png"/>
          <p:cNvPicPr>
            <a:picLocks noChangeAspect="1"/>
          </p:cNvPicPr>
          <p:nvPr/>
        </p:nvPicPr>
        <p:blipFill>
          <a:blip r:embed="rId18"/>
          <a:stretch>
            <a:fillRect/>
          </a:stretch>
        </p:blipFill>
        <p:spPr>
          <a:xfrm>
            <a:off x="6305550" y="4136231"/>
            <a:ext cx="190500" cy="152400"/>
          </a:xfrm>
          <a:prstGeom prst="rect">
            <a:avLst/>
          </a:prstGeom>
        </p:spPr>
      </p:pic>
      <p:pic>
        <p:nvPicPr>
          <p:cNvPr id="20" name="SK-20-img-19" descr="preencoded.png"/>
          <p:cNvPicPr>
            <a:picLocks noChangeAspect="1"/>
          </p:cNvPicPr>
          <p:nvPr/>
        </p:nvPicPr>
        <p:blipFill>
          <a:blip r:embed="rId19"/>
          <a:stretch>
            <a:fillRect/>
          </a:stretch>
        </p:blipFill>
        <p:spPr>
          <a:xfrm>
            <a:off x="6305550" y="4406652"/>
            <a:ext cx="190500" cy="152400"/>
          </a:xfrm>
          <a:prstGeom prst="rect">
            <a:avLst/>
          </a:prstGeom>
        </p:spPr>
      </p:pic>
      <p:pic>
        <p:nvPicPr>
          <p:cNvPr id="21" name="SK-20-img-20" descr="preencoded.png"/>
          <p:cNvPicPr>
            <a:picLocks noChangeAspect="1"/>
          </p:cNvPicPr>
          <p:nvPr/>
        </p:nvPicPr>
        <p:blipFill>
          <a:blip r:embed="rId20"/>
          <a:stretch>
            <a:fillRect/>
          </a:stretch>
        </p:blipFill>
        <p:spPr>
          <a:xfrm>
            <a:off x="381000" y="5595045"/>
            <a:ext cx="5619750" cy="767655"/>
          </a:xfrm>
          <a:prstGeom prst="rect">
            <a:avLst/>
          </a:prstGeom>
        </p:spPr>
      </p:pic>
      <p:pic>
        <p:nvPicPr>
          <p:cNvPr id="22" name="SK-20-img-21" descr="preencoded.png"/>
          <p:cNvPicPr>
            <a:picLocks noChangeAspect="1"/>
          </p:cNvPicPr>
          <p:nvPr/>
        </p:nvPicPr>
        <p:blipFill>
          <a:blip r:embed="rId21"/>
          <a:stretch>
            <a:fillRect/>
          </a:stretch>
        </p:blipFill>
        <p:spPr>
          <a:xfrm>
            <a:off x="6191250" y="5595045"/>
            <a:ext cx="5619750" cy="767655"/>
          </a:xfrm>
          <a:prstGeom prst="rect">
            <a:avLst/>
          </a:prstGeom>
        </p:spPr>
      </p:pic>
      <p:pic>
        <p:nvPicPr>
          <p:cNvPr id="23" name="SK-20-img-22" descr="preencoded.png"/>
          <p:cNvPicPr>
            <a:picLocks noChangeAspect="1"/>
          </p:cNvPicPr>
          <p:nvPr/>
        </p:nvPicPr>
        <p:blipFill>
          <a:blip r:embed="rId22"/>
          <a:stretch>
            <a:fillRect/>
          </a:stretch>
        </p:blipFill>
        <p:spPr>
          <a:xfrm>
            <a:off x="381000" y="6362700"/>
            <a:ext cx="11430000" cy="247650"/>
          </a:xfrm>
          <a:prstGeom prst="rect">
            <a:avLst/>
          </a:prstGeom>
        </p:spPr>
      </p:pic>
      <p:sp>
        <p:nvSpPr>
          <p:cNvPr id="24" name="SK-20-text-23"/>
          <p:cNvSpPr/>
          <p:nvPr/>
        </p:nvSpPr>
        <p:spPr>
          <a:xfrm>
            <a:off x="533400" y="247650"/>
            <a:ext cx="11658600" cy="388590"/>
          </a:xfrm>
          <a:prstGeom prst="rect">
            <a:avLst/>
          </a:prstGeom>
          <a:noFill/>
          <a:ln/>
        </p:spPr>
        <p:txBody>
          <a:bodyPr vert="horz" wrap="square" lIns="0" tIns="0" rIns="0" bIns="0" rtlCol="0" anchor="ctr"/>
          <a:lstStyle/>
          <a:p>
            <a:pPr marL="0" indent="0">
              <a:lnSpc>
                <a:spcPts val="3060"/>
              </a:lnSpc>
              <a:buNone/>
            </a:pPr>
            <a:r>
              <a:rPr lang="en-US" sz="2550" b="1" kern="0" spc="-30" dirty="0">
                <a:solidFill>
                  <a:srgbClr val="1A1A1A"/>
                </a:solidFill>
                <a:latin typeface="Arimo" pitchFamily="34" charset="0"/>
                <a:ea typeface="Arimo" pitchFamily="34" charset="-122"/>
                <a:cs typeface="Arimo" pitchFamily="34" charset="-120"/>
              </a:rPr>
              <a:t>CARPAL TUNNEL SYNDROME DIAGNOSIS</a:t>
            </a:r>
            <a:endParaRPr lang="en-US" sz="2550" dirty="0"/>
          </a:p>
        </p:txBody>
      </p:sp>
      <p:sp>
        <p:nvSpPr>
          <p:cNvPr id="25" name="SK-20-text-24"/>
          <p:cNvSpPr/>
          <p:nvPr/>
        </p:nvSpPr>
        <p:spPr>
          <a:xfrm>
            <a:off x="533400" y="674340"/>
            <a:ext cx="11353800" cy="200025"/>
          </a:xfrm>
          <a:prstGeom prst="rect">
            <a:avLst/>
          </a:prstGeom>
          <a:noFill/>
          <a:ln/>
        </p:spPr>
        <p:txBody>
          <a:bodyPr vert="horz" wrap="square" lIns="0" tIns="0" rIns="0" bIns="0" rtlCol="0" anchor="ctr"/>
          <a:lstStyle/>
          <a:p>
            <a:pPr marL="0" indent="0">
              <a:lnSpc>
                <a:spcPts val="1575"/>
              </a:lnSpc>
              <a:buNone/>
            </a:pPr>
            <a:r>
              <a:rPr lang="en-US" sz="1050" b="1" kern="0" spc="60" dirty="0">
                <a:solidFill>
                  <a:srgbClr val="2C3E50"/>
                </a:solidFill>
                <a:latin typeface="Open Sans" pitchFamily="34" charset="0"/>
                <a:ea typeface="Open Sans" pitchFamily="34" charset="-122"/>
                <a:cs typeface="Open Sans" pitchFamily="34" charset="-120"/>
              </a:rPr>
              <a:t>CLINICAL GUIDANCE &amp; EXAM FOCUS</a:t>
            </a:r>
            <a:endParaRPr lang="en-US" sz="1050" dirty="0"/>
          </a:p>
        </p:txBody>
      </p:sp>
      <p:sp>
        <p:nvSpPr>
          <p:cNvPr id="26" name="SK-20-text-25"/>
          <p:cNvSpPr/>
          <p:nvPr/>
        </p:nvSpPr>
        <p:spPr>
          <a:xfrm>
            <a:off x="809625" y="1112490"/>
            <a:ext cx="5391150" cy="333375"/>
          </a:xfrm>
          <a:prstGeom prst="rect">
            <a:avLst/>
          </a:prstGeom>
          <a:noFill/>
          <a:ln/>
        </p:spPr>
        <p:txBody>
          <a:bodyPr vert="horz" wrap="square" lIns="0" tIns="0" rIns="0" bIns="0" rtlCol="0" anchor="ctr"/>
          <a:lstStyle/>
          <a:p>
            <a:pPr marL="0" indent="0">
              <a:lnSpc>
                <a:spcPts val="2250"/>
              </a:lnSpc>
              <a:buNone/>
            </a:pPr>
            <a:r>
              <a:rPr lang="en-US" sz="1500" b="1" dirty="0">
                <a:solidFill>
                  <a:srgbClr val="2C3E50"/>
                </a:solidFill>
                <a:latin typeface="Arimo" pitchFamily="34" charset="0"/>
                <a:ea typeface="Arimo" pitchFamily="34" charset="-122"/>
                <a:cs typeface="Arimo" pitchFamily="34" charset="-120"/>
              </a:rPr>
              <a:t>Classic Presentation</a:t>
            </a:r>
            <a:endParaRPr lang="en-US" sz="1500" dirty="0"/>
          </a:p>
        </p:txBody>
      </p:sp>
      <p:sp>
        <p:nvSpPr>
          <p:cNvPr id="27" name="SK-20-text-26"/>
          <p:cNvSpPr/>
          <p:nvPr/>
        </p:nvSpPr>
        <p:spPr>
          <a:xfrm>
            <a:off x="495300" y="1541115"/>
            <a:ext cx="11696700" cy="213271"/>
          </a:xfrm>
          <a:prstGeom prst="rect">
            <a:avLst/>
          </a:prstGeom>
          <a:noFill/>
          <a:ln/>
        </p:spPr>
        <p:txBody>
          <a:bodyPr vert="horz" wrap="square" lIns="0" tIns="0" rIns="0" bIns="0" rtlCol="0" anchor="ctr"/>
          <a:lstStyle/>
          <a:p>
            <a:pPr marL="0" indent="0">
              <a:lnSpc>
                <a:spcPts val="1680"/>
              </a:lnSpc>
              <a:buNone/>
            </a:pPr>
            <a:r>
              <a:rPr lang="en-US" sz="1200" b="1" dirty="0">
                <a:solidFill>
                  <a:srgbClr val="1A1A1A"/>
                </a:solidFill>
                <a:latin typeface="Open Sans" pitchFamily="34" charset="0"/>
                <a:ea typeface="Open Sans" pitchFamily="34" charset="-122"/>
                <a:cs typeface="Open Sans" pitchFamily="34" charset="-120"/>
              </a:rPr>
              <a:t>Nocturnal Symptoms:</a:t>
            </a:r>
            <a:r>
              <a:rPr lang="en-US" sz="1200" dirty="0">
                <a:solidFill>
                  <a:srgbClr val="4B5563"/>
                </a:solidFill>
                <a:latin typeface="Open Sans" pitchFamily="34" charset="0"/>
                <a:ea typeface="Open Sans" pitchFamily="34" charset="-122"/>
                <a:cs typeface="Open Sans" pitchFamily="34" charset="-120"/>
              </a:rPr>
              <a:t> Pain and tingling that wakes the patient from sleep.</a:t>
            </a:r>
            <a:endParaRPr lang="en-US" sz="1200" dirty="0"/>
          </a:p>
        </p:txBody>
      </p:sp>
      <p:sp>
        <p:nvSpPr>
          <p:cNvPr id="28" name="SK-20-text-27"/>
          <p:cNvSpPr/>
          <p:nvPr/>
        </p:nvSpPr>
        <p:spPr>
          <a:xfrm>
            <a:off x="495300" y="1811536"/>
            <a:ext cx="5391150" cy="426541"/>
          </a:xfrm>
          <a:prstGeom prst="rect">
            <a:avLst/>
          </a:prstGeom>
          <a:noFill/>
          <a:ln/>
        </p:spPr>
        <p:txBody>
          <a:bodyPr vert="horz" wrap="square" lIns="0" tIns="0" rIns="0" bIns="0" rtlCol="0" anchor="ctr"/>
          <a:lstStyle/>
          <a:p>
            <a:pPr marL="0" indent="0">
              <a:lnSpc>
                <a:spcPts val="1680"/>
              </a:lnSpc>
              <a:buNone/>
            </a:pPr>
            <a:r>
              <a:rPr lang="en-US" sz="1200" b="1" dirty="0">
                <a:solidFill>
                  <a:srgbClr val="1A1A1A"/>
                </a:solidFill>
                <a:latin typeface="Open Sans" pitchFamily="34" charset="0"/>
                <a:ea typeface="Open Sans" pitchFamily="34" charset="-122"/>
                <a:cs typeface="Open Sans" pitchFamily="34" charset="-120"/>
              </a:rPr>
              <a:t>Flick Sign:</a:t>
            </a:r>
            <a:r>
              <a:rPr lang="en-US" sz="1200" dirty="0">
                <a:solidFill>
                  <a:srgbClr val="4B5563"/>
                </a:solidFill>
                <a:latin typeface="Open Sans" pitchFamily="34" charset="0"/>
                <a:ea typeface="Open Sans" pitchFamily="34" charset="-122"/>
                <a:cs typeface="Open Sans" pitchFamily="34" charset="-120"/>
              </a:rPr>
              <a:t> Highly specific; symptom relief obtained by "flicking" the wrist/hand.</a:t>
            </a:r>
            <a:endParaRPr lang="en-US" sz="1200" dirty="0"/>
          </a:p>
        </p:txBody>
      </p:sp>
      <p:sp>
        <p:nvSpPr>
          <p:cNvPr id="29" name="SK-20-text-28"/>
          <p:cNvSpPr/>
          <p:nvPr/>
        </p:nvSpPr>
        <p:spPr>
          <a:xfrm>
            <a:off x="495300" y="2295227"/>
            <a:ext cx="5391150" cy="426541"/>
          </a:xfrm>
          <a:prstGeom prst="rect">
            <a:avLst/>
          </a:prstGeom>
          <a:noFill/>
          <a:ln/>
        </p:spPr>
        <p:txBody>
          <a:bodyPr vert="horz" wrap="square" lIns="0" tIns="0" rIns="0" bIns="0" rtlCol="0" anchor="ctr"/>
          <a:lstStyle/>
          <a:p>
            <a:pPr marL="0" indent="0">
              <a:lnSpc>
                <a:spcPts val="1680"/>
              </a:lnSpc>
              <a:buNone/>
            </a:pPr>
            <a:r>
              <a:rPr lang="en-US" sz="1200" b="1" dirty="0">
                <a:solidFill>
                  <a:srgbClr val="1A1A1A"/>
                </a:solidFill>
                <a:latin typeface="Open Sans" pitchFamily="34" charset="0"/>
                <a:ea typeface="Open Sans" pitchFamily="34" charset="-122"/>
                <a:cs typeface="Open Sans" pitchFamily="34" charset="-120"/>
              </a:rPr>
              <a:t>Median Distribution:</a:t>
            </a:r>
            <a:r>
              <a:rPr lang="en-US" sz="1200" dirty="0">
                <a:solidFill>
                  <a:srgbClr val="4B5563"/>
                </a:solidFill>
                <a:latin typeface="Open Sans" pitchFamily="34" charset="0"/>
                <a:ea typeface="Open Sans" pitchFamily="34" charset="-122"/>
                <a:cs typeface="Open Sans" pitchFamily="34" charset="-120"/>
              </a:rPr>
              <a:t> Tingling in thumb, index, middle, and radial half of ring finger.</a:t>
            </a:r>
            <a:endParaRPr lang="en-US" sz="1200" dirty="0"/>
          </a:p>
        </p:txBody>
      </p:sp>
      <p:sp>
        <p:nvSpPr>
          <p:cNvPr id="30" name="SK-20-text-29"/>
          <p:cNvSpPr/>
          <p:nvPr/>
        </p:nvSpPr>
        <p:spPr>
          <a:xfrm>
            <a:off x="495300" y="2778919"/>
            <a:ext cx="10241280" cy="213271"/>
          </a:xfrm>
          <a:prstGeom prst="rect">
            <a:avLst/>
          </a:prstGeom>
          <a:noFill/>
          <a:ln/>
        </p:spPr>
        <p:txBody>
          <a:bodyPr vert="horz" wrap="square" lIns="0" tIns="0" rIns="0" bIns="0" rtlCol="0" anchor="ctr"/>
          <a:lstStyle/>
          <a:p>
            <a:pPr marL="0" indent="0">
              <a:lnSpc>
                <a:spcPts val="1680"/>
              </a:lnSpc>
              <a:buNone/>
            </a:pPr>
            <a:r>
              <a:rPr lang="en-US" sz="1200" b="1" dirty="0">
                <a:solidFill>
                  <a:srgbClr val="1A1A1A"/>
                </a:solidFill>
                <a:latin typeface="Open Sans" pitchFamily="34" charset="0"/>
                <a:ea typeface="Open Sans" pitchFamily="34" charset="-122"/>
                <a:cs typeface="Open Sans" pitchFamily="34" charset="-120"/>
              </a:rPr>
              <a:t>Late Signs:</a:t>
            </a:r>
            <a:r>
              <a:rPr lang="en-US" sz="1200" dirty="0">
                <a:solidFill>
                  <a:srgbClr val="4B5563"/>
                </a:solidFill>
                <a:latin typeface="Open Sans" pitchFamily="34" charset="0"/>
                <a:ea typeface="Open Sans" pitchFamily="34" charset="-122"/>
                <a:cs typeface="Open Sans" pitchFamily="34" charset="-120"/>
              </a:rPr>
              <a:t> Weakness and wasting of the thenar eminence.</a:t>
            </a:r>
            <a:endParaRPr lang="en-US" sz="1200" dirty="0"/>
          </a:p>
        </p:txBody>
      </p:sp>
      <p:sp>
        <p:nvSpPr>
          <p:cNvPr id="31" name="SK-20-text-30"/>
          <p:cNvSpPr/>
          <p:nvPr/>
        </p:nvSpPr>
        <p:spPr>
          <a:xfrm>
            <a:off x="495300" y="3049339"/>
            <a:ext cx="7376160" cy="213271"/>
          </a:xfrm>
          <a:prstGeom prst="rect">
            <a:avLst/>
          </a:prstGeom>
          <a:noFill/>
          <a:ln/>
        </p:spPr>
        <p:txBody>
          <a:bodyPr vert="horz" wrap="square" lIns="0" tIns="0" rIns="0" bIns="0" rtlCol="0" anchor="ctr"/>
          <a:lstStyle/>
          <a:p>
            <a:pPr marL="0" indent="0">
              <a:lnSpc>
                <a:spcPts val="1680"/>
              </a:lnSpc>
              <a:buNone/>
            </a:pPr>
            <a:r>
              <a:rPr lang="en-US" sz="1200" b="1" dirty="0">
                <a:solidFill>
                  <a:srgbClr val="1A1A1A"/>
                </a:solidFill>
                <a:latin typeface="Open Sans" pitchFamily="34" charset="0"/>
                <a:ea typeface="Open Sans" pitchFamily="34" charset="-122"/>
                <a:cs typeface="Open Sans" pitchFamily="34" charset="-120"/>
              </a:rPr>
              <a:t>Prevalence:</a:t>
            </a:r>
            <a:r>
              <a:rPr lang="en-US" sz="1200" dirty="0">
                <a:solidFill>
                  <a:srgbClr val="4B5563"/>
                </a:solidFill>
                <a:latin typeface="Open Sans" pitchFamily="34" charset="0"/>
                <a:ea typeface="Open Sans" pitchFamily="34" charset="-122"/>
                <a:cs typeface="Open Sans" pitchFamily="34" charset="-120"/>
              </a:rPr>
              <a:t> Bilateral in ~50% of cases.</a:t>
            </a:r>
            <a:endParaRPr lang="en-US" sz="1200" dirty="0"/>
          </a:p>
        </p:txBody>
      </p:sp>
      <p:sp>
        <p:nvSpPr>
          <p:cNvPr id="32" name="SK-20-text-31"/>
          <p:cNvSpPr/>
          <p:nvPr/>
        </p:nvSpPr>
        <p:spPr>
          <a:xfrm>
            <a:off x="809625" y="3634085"/>
            <a:ext cx="5391150" cy="333375"/>
          </a:xfrm>
          <a:prstGeom prst="rect">
            <a:avLst/>
          </a:prstGeom>
          <a:noFill/>
          <a:ln/>
        </p:spPr>
        <p:txBody>
          <a:bodyPr vert="horz" wrap="square" lIns="0" tIns="0" rIns="0" bIns="0" rtlCol="0" anchor="ctr"/>
          <a:lstStyle/>
          <a:p>
            <a:pPr marL="0" indent="0">
              <a:lnSpc>
                <a:spcPts val="2250"/>
              </a:lnSpc>
              <a:buNone/>
            </a:pPr>
            <a:r>
              <a:rPr lang="en-US" sz="1500" b="1" dirty="0">
                <a:solidFill>
                  <a:srgbClr val="2C3E50"/>
                </a:solidFill>
                <a:latin typeface="Arimo" pitchFamily="34" charset="0"/>
                <a:ea typeface="Arimo" pitchFamily="34" charset="-122"/>
                <a:cs typeface="Arimo" pitchFamily="34" charset="-120"/>
              </a:rPr>
              <a:t>Key Associations</a:t>
            </a:r>
            <a:endParaRPr lang="en-US" sz="1500" dirty="0"/>
          </a:p>
        </p:txBody>
      </p:sp>
      <p:sp>
        <p:nvSpPr>
          <p:cNvPr id="33" name="SK-20-text-32"/>
          <p:cNvSpPr/>
          <p:nvPr/>
        </p:nvSpPr>
        <p:spPr>
          <a:xfrm>
            <a:off x="495300" y="4062710"/>
            <a:ext cx="9509760" cy="213271"/>
          </a:xfrm>
          <a:prstGeom prst="rect">
            <a:avLst/>
          </a:prstGeom>
          <a:noFill/>
          <a:ln/>
        </p:spPr>
        <p:txBody>
          <a:bodyPr vert="horz" wrap="square" lIns="0" tIns="0" rIns="0" bIns="0" rtlCol="0" anchor="ctr"/>
          <a:lstStyle/>
          <a:p>
            <a:pPr marL="0" indent="0">
              <a:lnSpc>
                <a:spcPts val="1680"/>
              </a:lnSpc>
              <a:buNone/>
            </a:pPr>
            <a:r>
              <a:rPr lang="en-US" sz="1200" b="1" dirty="0">
                <a:solidFill>
                  <a:srgbClr val="1A1A1A"/>
                </a:solidFill>
                <a:latin typeface="Open Sans" pitchFamily="34" charset="0"/>
                <a:ea typeface="Open Sans" pitchFamily="34" charset="-122"/>
                <a:cs typeface="Open Sans" pitchFamily="34" charset="-120"/>
              </a:rPr>
              <a:t>Physiological:</a:t>
            </a:r>
            <a:r>
              <a:rPr lang="en-US" sz="1200" dirty="0">
                <a:solidFill>
                  <a:srgbClr val="4B5563"/>
                </a:solidFill>
                <a:latin typeface="Open Sans" pitchFamily="34" charset="0"/>
                <a:ea typeface="Open Sans" pitchFamily="34" charset="-122"/>
                <a:cs typeface="Open Sans" pitchFamily="34" charset="-120"/>
              </a:rPr>
              <a:t> Pregnancy (fluid retention), Obesity.</a:t>
            </a:r>
            <a:endParaRPr lang="en-US" sz="1200" dirty="0"/>
          </a:p>
        </p:txBody>
      </p:sp>
      <p:sp>
        <p:nvSpPr>
          <p:cNvPr id="34" name="SK-20-text-33"/>
          <p:cNvSpPr/>
          <p:nvPr/>
        </p:nvSpPr>
        <p:spPr>
          <a:xfrm>
            <a:off x="495300" y="4333131"/>
            <a:ext cx="10424160" cy="213271"/>
          </a:xfrm>
          <a:prstGeom prst="rect">
            <a:avLst/>
          </a:prstGeom>
          <a:noFill/>
          <a:ln/>
        </p:spPr>
        <p:txBody>
          <a:bodyPr vert="horz" wrap="square" lIns="0" tIns="0" rIns="0" bIns="0" rtlCol="0" anchor="ctr"/>
          <a:lstStyle/>
          <a:p>
            <a:pPr marL="0" indent="0">
              <a:lnSpc>
                <a:spcPts val="1680"/>
              </a:lnSpc>
              <a:buNone/>
            </a:pPr>
            <a:r>
              <a:rPr lang="en-US" sz="1200" b="1" dirty="0">
                <a:solidFill>
                  <a:srgbClr val="1A1A1A"/>
                </a:solidFill>
                <a:latin typeface="Open Sans" pitchFamily="34" charset="0"/>
                <a:ea typeface="Open Sans" pitchFamily="34" charset="-122"/>
                <a:cs typeface="Open Sans" pitchFamily="34" charset="-120"/>
              </a:rPr>
              <a:t>Endocrine:</a:t>
            </a:r>
            <a:r>
              <a:rPr lang="en-US" sz="1200" dirty="0">
                <a:solidFill>
                  <a:srgbClr val="4B5563"/>
                </a:solidFill>
                <a:latin typeface="Open Sans" pitchFamily="34" charset="0"/>
                <a:ea typeface="Open Sans" pitchFamily="34" charset="-122"/>
                <a:cs typeface="Open Sans" pitchFamily="34" charset="-120"/>
              </a:rPr>
              <a:t> Hypothyroidism, Diabetes Mellitus, Acromegaly.</a:t>
            </a:r>
            <a:endParaRPr lang="en-US" sz="1200" dirty="0"/>
          </a:p>
        </p:txBody>
      </p:sp>
      <p:sp>
        <p:nvSpPr>
          <p:cNvPr id="35" name="SK-20-text-34"/>
          <p:cNvSpPr/>
          <p:nvPr/>
        </p:nvSpPr>
        <p:spPr>
          <a:xfrm>
            <a:off x="495300" y="4603552"/>
            <a:ext cx="8595360" cy="213271"/>
          </a:xfrm>
          <a:prstGeom prst="rect">
            <a:avLst/>
          </a:prstGeom>
          <a:noFill/>
          <a:ln/>
        </p:spPr>
        <p:txBody>
          <a:bodyPr vert="horz" wrap="square" lIns="0" tIns="0" rIns="0" bIns="0" rtlCol="0" anchor="ctr"/>
          <a:lstStyle/>
          <a:p>
            <a:pPr marL="0" indent="0">
              <a:lnSpc>
                <a:spcPts val="1680"/>
              </a:lnSpc>
              <a:buNone/>
            </a:pPr>
            <a:r>
              <a:rPr lang="en-US" sz="1200" b="1" dirty="0">
                <a:solidFill>
                  <a:srgbClr val="1A1A1A"/>
                </a:solidFill>
                <a:latin typeface="Open Sans" pitchFamily="34" charset="0"/>
                <a:ea typeface="Open Sans" pitchFamily="34" charset="-122"/>
                <a:cs typeface="Open Sans" pitchFamily="34" charset="-120"/>
              </a:rPr>
              <a:t>Inflammatory:</a:t>
            </a:r>
            <a:r>
              <a:rPr lang="en-US" sz="1200" dirty="0">
                <a:solidFill>
                  <a:srgbClr val="4B5563"/>
                </a:solidFill>
                <a:latin typeface="Open Sans" pitchFamily="34" charset="0"/>
                <a:ea typeface="Open Sans" pitchFamily="34" charset="-122"/>
                <a:cs typeface="Open Sans" pitchFamily="34" charset="-120"/>
              </a:rPr>
              <a:t> Rheumatoid Arthritis (synovitis).</a:t>
            </a:r>
            <a:endParaRPr lang="en-US" sz="1200" dirty="0"/>
          </a:p>
        </p:txBody>
      </p:sp>
      <p:sp>
        <p:nvSpPr>
          <p:cNvPr id="36" name="SK-20-text-35"/>
          <p:cNvSpPr/>
          <p:nvPr/>
        </p:nvSpPr>
        <p:spPr>
          <a:xfrm>
            <a:off x="495300" y="4873972"/>
            <a:ext cx="10058400" cy="213271"/>
          </a:xfrm>
          <a:prstGeom prst="rect">
            <a:avLst/>
          </a:prstGeom>
          <a:noFill/>
          <a:ln/>
        </p:spPr>
        <p:txBody>
          <a:bodyPr vert="horz" wrap="square" lIns="0" tIns="0" rIns="0" bIns="0" rtlCol="0" anchor="ctr"/>
          <a:lstStyle/>
          <a:p>
            <a:pPr marL="0" indent="0">
              <a:lnSpc>
                <a:spcPts val="1680"/>
              </a:lnSpc>
              <a:buNone/>
            </a:pPr>
            <a:r>
              <a:rPr lang="en-US" sz="1200" b="1" dirty="0">
                <a:solidFill>
                  <a:srgbClr val="1A1A1A"/>
                </a:solidFill>
                <a:latin typeface="Open Sans" pitchFamily="34" charset="0"/>
                <a:ea typeface="Open Sans" pitchFamily="34" charset="-122"/>
                <a:cs typeface="Open Sans" pitchFamily="34" charset="-120"/>
              </a:rPr>
              <a:t>Mechanical:</a:t>
            </a:r>
            <a:r>
              <a:rPr lang="en-US" sz="1200" dirty="0">
                <a:solidFill>
                  <a:srgbClr val="4B5563"/>
                </a:solidFill>
                <a:latin typeface="Open Sans" pitchFamily="34" charset="0"/>
                <a:ea typeface="Open Sans" pitchFamily="34" charset="-122"/>
                <a:cs typeface="Open Sans" pitchFamily="34" charset="-120"/>
              </a:rPr>
              <a:t> Previous wrist fracture, repetitive strain.</a:t>
            </a:r>
            <a:endParaRPr lang="en-US" sz="1200" dirty="0"/>
          </a:p>
        </p:txBody>
      </p:sp>
      <p:sp>
        <p:nvSpPr>
          <p:cNvPr id="37" name="SK-20-text-36"/>
          <p:cNvSpPr/>
          <p:nvPr/>
        </p:nvSpPr>
        <p:spPr>
          <a:xfrm>
            <a:off x="6619875" y="1112490"/>
            <a:ext cx="5391150" cy="333375"/>
          </a:xfrm>
          <a:prstGeom prst="rect">
            <a:avLst/>
          </a:prstGeom>
          <a:noFill/>
          <a:ln/>
        </p:spPr>
        <p:txBody>
          <a:bodyPr vert="horz" wrap="square" lIns="0" tIns="0" rIns="0" bIns="0" rtlCol="0" anchor="ctr"/>
          <a:lstStyle/>
          <a:p>
            <a:pPr marL="0" indent="0">
              <a:lnSpc>
                <a:spcPts val="2250"/>
              </a:lnSpc>
              <a:buNone/>
            </a:pPr>
            <a:r>
              <a:rPr lang="en-US" sz="1500" b="1" dirty="0">
                <a:solidFill>
                  <a:srgbClr val="2C3E50"/>
                </a:solidFill>
                <a:latin typeface="Arimo" pitchFamily="34" charset="0"/>
                <a:ea typeface="Arimo" pitchFamily="34" charset="-122"/>
                <a:cs typeface="Arimo" pitchFamily="34" charset="-120"/>
              </a:rPr>
              <a:t>Clinical Examination</a:t>
            </a:r>
            <a:endParaRPr lang="en-US" sz="1500" dirty="0"/>
          </a:p>
        </p:txBody>
      </p:sp>
      <p:sp>
        <p:nvSpPr>
          <p:cNvPr id="38" name="SK-20-text-37"/>
          <p:cNvSpPr/>
          <p:nvPr/>
        </p:nvSpPr>
        <p:spPr>
          <a:xfrm>
            <a:off x="6305550" y="1541115"/>
            <a:ext cx="5391150" cy="426541"/>
          </a:xfrm>
          <a:prstGeom prst="rect">
            <a:avLst/>
          </a:prstGeom>
          <a:noFill/>
          <a:ln/>
        </p:spPr>
        <p:txBody>
          <a:bodyPr vert="horz" wrap="square" lIns="0" tIns="0" rIns="0" bIns="0" rtlCol="0" anchor="ctr"/>
          <a:lstStyle/>
          <a:p>
            <a:pPr marL="0" indent="0">
              <a:lnSpc>
                <a:spcPts val="1680"/>
              </a:lnSpc>
              <a:buNone/>
            </a:pPr>
            <a:r>
              <a:rPr lang="en-US" sz="1200" b="1" dirty="0">
                <a:solidFill>
                  <a:srgbClr val="1A1A1A"/>
                </a:solidFill>
                <a:latin typeface="Open Sans" pitchFamily="34" charset="0"/>
                <a:ea typeface="Open Sans" pitchFamily="34" charset="-122"/>
                <a:cs typeface="Open Sans" pitchFamily="34" charset="-120"/>
              </a:rPr>
              <a:t>Tinel’s Sign:</a:t>
            </a:r>
            <a:r>
              <a:rPr lang="en-US" sz="1200" dirty="0">
                <a:solidFill>
                  <a:srgbClr val="4B5563"/>
                </a:solidFill>
                <a:latin typeface="Open Sans" pitchFamily="34" charset="0"/>
                <a:ea typeface="Open Sans" pitchFamily="34" charset="-122"/>
                <a:cs typeface="Open Sans" pitchFamily="34" charset="-120"/>
              </a:rPr>
              <a:t> Percuss over the carpal tunnel; positive if tingling occurs in median nerve distribution.</a:t>
            </a:r>
            <a:endParaRPr lang="en-US" sz="1200" dirty="0"/>
          </a:p>
        </p:txBody>
      </p:sp>
      <p:sp>
        <p:nvSpPr>
          <p:cNvPr id="39" name="SK-20-text-38"/>
          <p:cNvSpPr/>
          <p:nvPr/>
        </p:nvSpPr>
        <p:spPr>
          <a:xfrm>
            <a:off x="6305550" y="2024807"/>
            <a:ext cx="5391150" cy="426541"/>
          </a:xfrm>
          <a:prstGeom prst="rect">
            <a:avLst/>
          </a:prstGeom>
          <a:noFill/>
          <a:ln/>
        </p:spPr>
        <p:txBody>
          <a:bodyPr vert="horz" wrap="square" lIns="0" tIns="0" rIns="0" bIns="0" rtlCol="0" anchor="ctr"/>
          <a:lstStyle/>
          <a:p>
            <a:pPr marL="0" indent="0">
              <a:lnSpc>
                <a:spcPts val="1680"/>
              </a:lnSpc>
              <a:buNone/>
            </a:pPr>
            <a:r>
              <a:rPr lang="en-US" sz="1200" b="1" dirty="0">
                <a:solidFill>
                  <a:srgbClr val="1A1A1A"/>
                </a:solidFill>
                <a:latin typeface="Open Sans" pitchFamily="34" charset="0"/>
                <a:ea typeface="Open Sans" pitchFamily="34" charset="-122"/>
                <a:cs typeface="Open Sans" pitchFamily="34" charset="-120"/>
              </a:rPr>
              <a:t>Phalen’s Test:</a:t>
            </a:r>
            <a:r>
              <a:rPr lang="en-US" sz="1200" dirty="0">
                <a:solidFill>
                  <a:srgbClr val="4B5563"/>
                </a:solidFill>
                <a:latin typeface="Open Sans" pitchFamily="34" charset="0"/>
                <a:ea typeface="Open Sans" pitchFamily="34" charset="-122"/>
                <a:cs typeface="Open Sans" pitchFamily="34" charset="-120"/>
              </a:rPr>
              <a:t> Hold wrist in maximum flexion for 60 seconds; positive if symptoms are reproduced.</a:t>
            </a:r>
            <a:endParaRPr lang="en-US" sz="1200" dirty="0"/>
          </a:p>
        </p:txBody>
      </p:sp>
      <p:sp>
        <p:nvSpPr>
          <p:cNvPr id="40" name="SK-20-text-39"/>
          <p:cNvSpPr/>
          <p:nvPr/>
        </p:nvSpPr>
        <p:spPr>
          <a:xfrm>
            <a:off x="6400800" y="2565648"/>
            <a:ext cx="5200650" cy="426541"/>
          </a:xfrm>
          <a:prstGeom prst="rect">
            <a:avLst/>
          </a:prstGeom>
          <a:noFill/>
          <a:ln/>
        </p:spPr>
        <p:txBody>
          <a:bodyPr vert="horz" wrap="square" lIns="0" tIns="0" rIns="0" bIns="0" rtlCol="0" anchor="ctr"/>
          <a:lstStyle/>
          <a:p>
            <a:pPr marL="0" indent="0">
              <a:lnSpc>
                <a:spcPts val="1680"/>
              </a:lnSpc>
              <a:buNone/>
            </a:pPr>
            <a:r>
              <a:rPr lang="en-US" sz="1200" b="1" dirty="0">
                <a:solidFill>
                  <a:srgbClr val="1A1A1A"/>
                </a:solidFill>
                <a:latin typeface="Open Sans" pitchFamily="34" charset="0"/>
                <a:ea typeface="Open Sans" pitchFamily="34" charset="-122"/>
                <a:cs typeface="Open Sans" pitchFamily="34" charset="-120"/>
              </a:rPr>
              <a:t>Gold Standard:</a:t>
            </a:r>
            <a:r>
              <a:rPr lang="en-US" sz="1200" dirty="0">
                <a:solidFill>
                  <a:srgbClr val="4B5563"/>
                </a:solidFill>
                <a:latin typeface="Open Sans" pitchFamily="34" charset="0"/>
                <a:ea typeface="Open Sans" pitchFamily="34" charset="-122"/>
                <a:cs typeface="Open Sans" pitchFamily="34" charset="-120"/>
              </a:rPr>
              <a:t> Nerve Conduction Studies (NCS) are definitive for confirming entrapment.</a:t>
            </a:r>
            <a:endParaRPr lang="en-US" sz="1200" dirty="0"/>
          </a:p>
        </p:txBody>
      </p:sp>
      <p:sp>
        <p:nvSpPr>
          <p:cNvPr id="41" name="SK-20-text-40"/>
          <p:cNvSpPr/>
          <p:nvPr/>
        </p:nvSpPr>
        <p:spPr>
          <a:xfrm>
            <a:off x="6619875" y="3392239"/>
            <a:ext cx="5391150" cy="333375"/>
          </a:xfrm>
          <a:prstGeom prst="rect">
            <a:avLst/>
          </a:prstGeom>
          <a:noFill/>
          <a:ln/>
        </p:spPr>
        <p:txBody>
          <a:bodyPr vert="horz" wrap="square" lIns="0" tIns="0" rIns="0" bIns="0" rtlCol="0" anchor="ctr"/>
          <a:lstStyle/>
          <a:p>
            <a:pPr marL="0" indent="0">
              <a:lnSpc>
                <a:spcPts val="2250"/>
              </a:lnSpc>
              <a:buNone/>
            </a:pPr>
            <a:r>
              <a:rPr lang="en-US" sz="1500" b="1" dirty="0">
                <a:solidFill>
                  <a:srgbClr val="2C3E50"/>
                </a:solidFill>
                <a:latin typeface="Arimo" pitchFamily="34" charset="0"/>
                <a:ea typeface="Arimo" pitchFamily="34" charset="-122"/>
                <a:cs typeface="Arimo" pitchFamily="34" charset="-120"/>
              </a:rPr>
              <a:t>Primary Care Checklist</a:t>
            </a:r>
            <a:endParaRPr lang="en-US" sz="1500" dirty="0"/>
          </a:p>
        </p:txBody>
      </p:sp>
      <p:sp>
        <p:nvSpPr>
          <p:cNvPr id="42" name="SK-20-text-41"/>
          <p:cNvSpPr/>
          <p:nvPr/>
        </p:nvSpPr>
        <p:spPr>
          <a:xfrm>
            <a:off x="6572250" y="3820864"/>
            <a:ext cx="5619750" cy="213271"/>
          </a:xfrm>
          <a:prstGeom prst="rect">
            <a:avLst/>
          </a:prstGeom>
          <a:noFill/>
          <a:ln/>
        </p:spPr>
        <p:txBody>
          <a:bodyPr vert="horz" wrap="square" lIns="0" tIns="0" rIns="0" bIns="0" rtlCol="0" anchor="ctr"/>
          <a:lstStyle/>
          <a:p>
            <a:pPr marL="0" indent="0">
              <a:lnSpc>
                <a:spcPts val="1680"/>
              </a:lnSpc>
              <a:buNone/>
            </a:pPr>
            <a:r>
              <a:rPr lang="en-US" sz="1200" dirty="0">
                <a:solidFill>
                  <a:srgbClr val="4B5563"/>
                </a:solidFill>
                <a:latin typeface="Open Sans" pitchFamily="34" charset="0"/>
                <a:ea typeface="Open Sans" pitchFamily="34" charset="-122"/>
                <a:cs typeface="Open Sans" pitchFamily="34" charset="-120"/>
              </a:rPr>
              <a:t> Assess for thenar wasting (indicates severity).</a:t>
            </a:r>
            <a:endParaRPr lang="en-US" sz="1200" dirty="0"/>
          </a:p>
        </p:txBody>
      </p:sp>
      <p:sp>
        <p:nvSpPr>
          <p:cNvPr id="43" name="SK-20-text-42"/>
          <p:cNvSpPr/>
          <p:nvPr/>
        </p:nvSpPr>
        <p:spPr>
          <a:xfrm>
            <a:off x="6572250" y="4091285"/>
            <a:ext cx="5619750" cy="213271"/>
          </a:xfrm>
          <a:prstGeom prst="rect">
            <a:avLst/>
          </a:prstGeom>
          <a:noFill/>
          <a:ln/>
        </p:spPr>
        <p:txBody>
          <a:bodyPr vert="horz" wrap="square" lIns="0" tIns="0" rIns="0" bIns="0" rtlCol="0" anchor="ctr"/>
          <a:lstStyle/>
          <a:p>
            <a:pPr marL="0" indent="0">
              <a:lnSpc>
                <a:spcPts val="1680"/>
              </a:lnSpc>
              <a:buNone/>
            </a:pPr>
            <a:r>
              <a:rPr lang="en-US" sz="1200" dirty="0">
                <a:solidFill>
                  <a:srgbClr val="4B5563"/>
                </a:solidFill>
                <a:latin typeface="Open Sans" pitchFamily="34" charset="0"/>
                <a:ea typeface="Open Sans" pitchFamily="34" charset="-122"/>
                <a:cs typeface="Open Sans" pitchFamily="34" charset="-120"/>
              </a:rPr>
              <a:t> Screen for underlying causes (TFTs, HbA1c).</a:t>
            </a:r>
            <a:endParaRPr lang="en-US" sz="1200" dirty="0"/>
          </a:p>
        </p:txBody>
      </p:sp>
      <p:sp>
        <p:nvSpPr>
          <p:cNvPr id="44" name="SK-20-text-43"/>
          <p:cNvSpPr/>
          <p:nvPr/>
        </p:nvSpPr>
        <p:spPr>
          <a:xfrm>
            <a:off x="6572250" y="4361706"/>
            <a:ext cx="5619750" cy="213271"/>
          </a:xfrm>
          <a:prstGeom prst="rect">
            <a:avLst/>
          </a:prstGeom>
          <a:noFill/>
          <a:ln/>
        </p:spPr>
        <p:txBody>
          <a:bodyPr vert="horz" wrap="square" lIns="0" tIns="0" rIns="0" bIns="0" rtlCol="0" anchor="ctr"/>
          <a:lstStyle/>
          <a:p>
            <a:pPr marL="0" indent="0">
              <a:lnSpc>
                <a:spcPts val="1680"/>
              </a:lnSpc>
              <a:buNone/>
            </a:pPr>
            <a:r>
              <a:rPr lang="en-US" sz="1200" dirty="0">
                <a:solidFill>
                  <a:srgbClr val="4B5563"/>
                </a:solidFill>
                <a:latin typeface="Open Sans" pitchFamily="34" charset="0"/>
                <a:ea typeface="Open Sans" pitchFamily="34" charset="-122"/>
                <a:cs typeface="Open Sans" pitchFamily="34" charset="-120"/>
              </a:rPr>
              <a:t> Differentiate from C6/C7 radiculopathy.</a:t>
            </a:r>
            <a:endParaRPr lang="en-US" sz="1200" dirty="0"/>
          </a:p>
        </p:txBody>
      </p:sp>
      <p:sp>
        <p:nvSpPr>
          <p:cNvPr id="45" name="SK-20-text-44"/>
          <p:cNvSpPr/>
          <p:nvPr/>
        </p:nvSpPr>
        <p:spPr>
          <a:xfrm>
            <a:off x="495300" y="5671245"/>
            <a:ext cx="5467350" cy="200025"/>
          </a:xfrm>
          <a:prstGeom prst="rect">
            <a:avLst/>
          </a:prstGeom>
          <a:noFill/>
          <a:ln/>
        </p:spPr>
        <p:txBody>
          <a:bodyPr vert="horz" wrap="square" lIns="0" tIns="0" rIns="0" bIns="0" rtlCol="0" anchor="ctr"/>
          <a:lstStyle/>
          <a:p>
            <a:pPr marL="0" indent="0">
              <a:lnSpc>
                <a:spcPts val="1575"/>
              </a:lnSpc>
              <a:buNone/>
            </a:pPr>
            <a:r>
              <a:rPr lang="en-US" sz="1050" b="1" kern="0" spc="30" dirty="0">
                <a:solidFill>
                  <a:srgbClr val="FFFFFF">
                    <a:alpha val="90000"/>
                  </a:srgbClr>
                </a:solidFill>
                <a:latin typeface="Open Sans" pitchFamily="34" charset="0"/>
                <a:ea typeface="Open Sans" pitchFamily="34" charset="-122"/>
                <a:cs typeface="Open Sans" pitchFamily="34" charset="-120"/>
              </a:rPr>
              <a:t>AKT FOCUS</a:t>
            </a:r>
            <a:endParaRPr lang="en-US" sz="1050" dirty="0"/>
          </a:p>
        </p:txBody>
      </p:sp>
      <p:sp>
        <p:nvSpPr>
          <p:cNvPr id="46" name="SK-20-text-45"/>
          <p:cNvSpPr/>
          <p:nvPr/>
        </p:nvSpPr>
        <p:spPr>
          <a:xfrm>
            <a:off x="495300" y="5890320"/>
            <a:ext cx="5391150" cy="396180"/>
          </a:xfrm>
          <a:prstGeom prst="rect">
            <a:avLst/>
          </a:prstGeom>
          <a:noFill/>
          <a:ln/>
        </p:spPr>
        <p:txBody>
          <a:bodyPr vert="horz" wrap="square" lIns="0" tIns="0" rIns="0" bIns="0" rtlCol="0" anchor="ctr"/>
          <a:lstStyle/>
          <a:p>
            <a:pPr marL="0" indent="0">
              <a:lnSpc>
                <a:spcPts val="1560"/>
              </a:lnSpc>
              <a:buNone/>
            </a:pPr>
            <a:r>
              <a:rPr lang="en-US" sz="1200" b="1" dirty="0">
                <a:solidFill>
                  <a:srgbClr val="FFFFFF"/>
                </a:solidFill>
                <a:latin typeface="Open Sans" pitchFamily="34" charset="0"/>
                <a:ea typeface="Open Sans" pitchFamily="34" charset="-122"/>
                <a:cs typeface="Open Sans" pitchFamily="34" charset="-120"/>
              </a:rPr>
              <a:t>Nocturnal symptoms + median nerve distribution = classic AKT diagnostic triad. Know your associations (Hypothyroidism/Pregnancy).</a:t>
            </a:r>
            <a:endParaRPr lang="en-US" sz="1200" dirty="0"/>
          </a:p>
        </p:txBody>
      </p:sp>
      <p:sp>
        <p:nvSpPr>
          <p:cNvPr id="47" name="SK-20-text-46"/>
          <p:cNvSpPr/>
          <p:nvPr/>
        </p:nvSpPr>
        <p:spPr>
          <a:xfrm>
            <a:off x="6305550" y="5671245"/>
            <a:ext cx="5467350" cy="200025"/>
          </a:xfrm>
          <a:prstGeom prst="rect">
            <a:avLst/>
          </a:prstGeom>
          <a:noFill/>
          <a:ln/>
        </p:spPr>
        <p:txBody>
          <a:bodyPr vert="horz" wrap="square" lIns="0" tIns="0" rIns="0" bIns="0" rtlCol="0" anchor="ctr"/>
          <a:lstStyle/>
          <a:p>
            <a:pPr marL="0" indent="0">
              <a:lnSpc>
                <a:spcPts val="1575"/>
              </a:lnSpc>
              <a:buNone/>
            </a:pPr>
            <a:r>
              <a:rPr lang="en-US" sz="1050" b="1" kern="0" spc="30" dirty="0">
                <a:solidFill>
                  <a:srgbClr val="FFFFFF">
                    <a:alpha val="90000"/>
                  </a:srgbClr>
                </a:solidFill>
                <a:latin typeface="Open Sans" pitchFamily="34" charset="0"/>
                <a:ea typeface="Open Sans" pitchFamily="34" charset="-122"/>
                <a:cs typeface="Open Sans" pitchFamily="34" charset="-120"/>
              </a:rPr>
              <a:t>SCA FOCUS</a:t>
            </a:r>
            <a:endParaRPr lang="en-US" sz="1050" dirty="0"/>
          </a:p>
        </p:txBody>
      </p:sp>
      <p:sp>
        <p:nvSpPr>
          <p:cNvPr id="48" name="SK-20-text-47"/>
          <p:cNvSpPr/>
          <p:nvPr/>
        </p:nvSpPr>
        <p:spPr>
          <a:xfrm>
            <a:off x="6305550" y="5890320"/>
            <a:ext cx="5391150" cy="396180"/>
          </a:xfrm>
          <a:prstGeom prst="rect">
            <a:avLst/>
          </a:prstGeom>
          <a:noFill/>
          <a:ln/>
        </p:spPr>
        <p:txBody>
          <a:bodyPr vert="horz" wrap="square" lIns="0" tIns="0" rIns="0" bIns="0" rtlCol="0" anchor="ctr"/>
          <a:lstStyle/>
          <a:p>
            <a:pPr marL="0" indent="0">
              <a:lnSpc>
                <a:spcPts val="1560"/>
              </a:lnSpc>
              <a:buNone/>
            </a:pPr>
            <a:r>
              <a:rPr lang="en-US" sz="1200" b="1" dirty="0">
                <a:solidFill>
                  <a:srgbClr val="FFFFFF"/>
                </a:solidFill>
                <a:latin typeface="Open Sans" pitchFamily="34" charset="0"/>
                <a:ea typeface="Open Sans" pitchFamily="34" charset="-122"/>
                <a:cs typeface="Open Sans" pitchFamily="34" charset="-120"/>
              </a:rPr>
              <a:t>Crucial History Point: Always ask "Does it wake you from sleep?" and "Do you find yourself flicking your wrist for relief?"</a:t>
            </a:r>
            <a:endParaRPr lang="en-US" sz="1200" dirty="0"/>
          </a:p>
        </p:txBody>
      </p:sp>
      <p:sp>
        <p:nvSpPr>
          <p:cNvPr id="49" name="SK-20-text-48"/>
          <p:cNvSpPr/>
          <p:nvPr/>
        </p:nvSpPr>
        <p:spPr>
          <a:xfrm>
            <a:off x="381000" y="6438900"/>
            <a:ext cx="5654040" cy="171450"/>
          </a:xfrm>
          <a:prstGeom prst="rect">
            <a:avLst/>
          </a:prstGeom>
          <a:noFill/>
          <a:ln/>
        </p:spPr>
        <p:txBody>
          <a:bodyPr vert="horz" wrap="square" lIns="0" tIns="0" rIns="0" bIns="0" rtlCol="0" anchor="ctr"/>
          <a:lstStyle/>
          <a:p>
            <a:pPr marL="0" indent="0">
              <a:lnSpc>
                <a:spcPts val="1350"/>
              </a:lnSpc>
              <a:buNone/>
            </a:pPr>
            <a:r>
              <a:rPr lang="en-US" sz="900" dirty="0">
                <a:solidFill>
                  <a:srgbClr val="6B7280"/>
                </a:solidFill>
                <a:latin typeface="Open Sans" pitchFamily="34" charset="0"/>
                <a:ea typeface="Open Sans" pitchFamily="34" charset="-122"/>
                <a:cs typeface="Open Sans" pitchFamily="34" charset="-120"/>
              </a:rPr>
              <a:t>Bradford VTS Teaching Deck • June 2026</a:t>
            </a:r>
            <a:endParaRPr lang="en-US" sz="900" dirty="0"/>
          </a:p>
        </p:txBody>
      </p:sp>
      <p:sp>
        <p:nvSpPr>
          <p:cNvPr id="50" name="SK-20-text-49"/>
          <p:cNvSpPr/>
          <p:nvPr/>
        </p:nvSpPr>
        <p:spPr>
          <a:xfrm>
            <a:off x="10601325" y="6438900"/>
            <a:ext cx="1590675" cy="171450"/>
          </a:xfrm>
          <a:prstGeom prst="rect">
            <a:avLst/>
          </a:prstGeom>
          <a:noFill/>
          <a:ln/>
        </p:spPr>
        <p:txBody>
          <a:bodyPr vert="horz" wrap="square" lIns="0" tIns="0" rIns="0" bIns="0" rtlCol="0" anchor="ctr"/>
          <a:lstStyle/>
          <a:p>
            <a:pPr marL="0" indent="0">
              <a:lnSpc>
                <a:spcPts val="1350"/>
              </a:lnSpc>
              <a:buNone/>
            </a:pPr>
            <a:r>
              <a:rPr lang="en-US" sz="900" dirty="0">
                <a:solidFill>
                  <a:srgbClr val="6B7280"/>
                </a:solidFill>
                <a:latin typeface="Open Sans" pitchFamily="34" charset="0"/>
                <a:ea typeface="Open Sans" pitchFamily="34" charset="-122"/>
                <a:cs typeface="Open Sans" pitchFamily="34" charset="-120"/>
              </a:rPr>
              <a:t>www.bradfordvts.co.uk</a:t>
            </a:r>
            <a:endParaRPr lang="en-US" sz="9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1">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21-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21-img-2" descr="preencoded.png"/>
          <p:cNvPicPr>
            <a:picLocks noChangeAspect="1"/>
          </p:cNvPicPr>
          <p:nvPr/>
        </p:nvPicPr>
        <p:blipFill>
          <a:blip r:embed="rId4"/>
          <a:stretch>
            <a:fillRect/>
          </a:stretch>
        </p:blipFill>
        <p:spPr>
          <a:xfrm>
            <a:off x="0" y="0"/>
            <a:ext cx="12192000" cy="6858000"/>
          </a:xfrm>
          <a:prstGeom prst="rect">
            <a:avLst/>
          </a:prstGeom>
        </p:spPr>
      </p:pic>
      <p:pic>
        <p:nvPicPr>
          <p:cNvPr id="4" name="SK-21-img-3" descr="preencoded.png"/>
          <p:cNvPicPr>
            <a:picLocks noChangeAspect="1"/>
          </p:cNvPicPr>
          <p:nvPr/>
        </p:nvPicPr>
        <p:blipFill>
          <a:blip r:embed="rId5"/>
          <a:stretch>
            <a:fillRect/>
          </a:stretch>
        </p:blipFill>
        <p:spPr>
          <a:xfrm>
            <a:off x="381000" y="381000"/>
            <a:ext cx="11430000" cy="626715"/>
          </a:xfrm>
          <a:prstGeom prst="rect">
            <a:avLst/>
          </a:prstGeom>
        </p:spPr>
      </p:pic>
      <p:pic>
        <p:nvPicPr>
          <p:cNvPr id="5" name="SK-21-img-4" descr="preencoded.png"/>
          <p:cNvPicPr>
            <a:picLocks noChangeAspect="1"/>
          </p:cNvPicPr>
          <p:nvPr/>
        </p:nvPicPr>
        <p:blipFill>
          <a:blip r:embed="rId6"/>
          <a:stretch>
            <a:fillRect/>
          </a:stretch>
        </p:blipFill>
        <p:spPr>
          <a:xfrm>
            <a:off x="381000" y="1236315"/>
            <a:ext cx="3708350" cy="2857500"/>
          </a:xfrm>
          <a:prstGeom prst="rect">
            <a:avLst/>
          </a:prstGeom>
        </p:spPr>
      </p:pic>
      <p:pic>
        <p:nvPicPr>
          <p:cNvPr id="6" name="SK-21-img-5" descr="preencoded.png"/>
          <p:cNvPicPr>
            <a:picLocks noChangeAspect="1"/>
          </p:cNvPicPr>
          <p:nvPr/>
        </p:nvPicPr>
        <p:blipFill>
          <a:blip r:embed="rId7"/>
          <a:stretch>
            <a:fillRect/>
          </a:stretch>
        </p:blipFill>
        <p:spPr>
          <a:xfrm>
            <a:off x="495300" y="1350615"/>
            <a:ext cx="3479750" cy="381000"/>
          </a:xfrm>
          <a:prstGeom prst="rect">
            <a:avLst/>
          </a:prstGeom>
        </p:spPr>
      </p:pic>
      <p:pic>
        <p:nvPicPr>
          <p:cNvPr id="7" name="SK-21-img-6" descr="preencoded.png"/>
          <p:cNvPicPr>
            <a:picLocks noChangeAspect="1"/>
          </p:cNvPicPr>
          <p:nvPr/>
        </p:nvPicPr>
        <p:blipFill>
          <a:blip r:embed="rId8"/>
          <a:stretch>
            <a:fillRect/>
          </a:stretch>
        </p:blipFill>
        <p:spPr>
          <a:xfrm>
            <a:off x="495300" y="1350615"/>
            <a:ext cx="304800" cy="304800"/>
          </a:xfrm>
          <a:prstGeom prst="rect">
            <a:avLst/>
          </a:prstGeom>
        </p:spPr>
      </p:pic>
      <p:pic>
        <p:nvPicPr>
          <p:cNvPr id="8" name="SK-21-img-7" descr="preencoded.png"/>
          <p:cNvPicPr>
            <a:picLocks noChangeAspect="1"/>
          </p:cNvPicPr>
          <p:nvPr/>
        </p:nvPicPr>
        <p:blipFill>
          <a:blip r:embed="rId9"/>
          <a:stretch>
            <a:fillRect/>
          </a:stretch>
        </p:blipFill>
        <p:spPr>
          <a:xfrm>
            <a:off x="552450" y="1426815"/>
            <a:ext cx="190500" cy="152400"/>
          </a:xfrm>
          <a:prstGeom prst="rect">
            <a:avLst/>
          </a:prstGeom>
        </p:spPr>
      </p:pic>
      <p:pic>
        <p:nvPicPr>
          <p:cNvPr id="9" name="SK-21-img-8" descr="preencoded.png"/>
          <p:cNvPicPr>
            <a:picLocks noChangeAspect="1"/>
          </p:cNvPicPr>
          <p:nvPr/>
        </p:nvPicPr>
        <p:blipFill>
          <a:blip r:embed="rId10"/>
          <a:stretch>
            <a:fillRect/>
          </a:stretch>
        </p:blipFill>
        <p:spPr>
          <a:xfrm>
            <a:off x="4241750" y="1236315"/>
            <a:ext cx="3708350" cy="2857500"/>
          </a:xfrm>
          <a:prstGeom prst="rect">
            <a:avLst/>
          </a:prstGeom>
        </p:spPr>
      </p:pic>
      <p:pic>
        <p:nvPicPr>
          <p:cNvPr id="10" name="SK-21-img-9" descr="preencoded.png"/>
          <p:cNvPicPr>
            <a:picLocks noChangeAspect="1"/>
          </p:cNvPicPr>
          <p:nvPr/>
        </p:nvPicPr>
        <p:blipFill>
          <a:blip r:embed="rId11"/>
          <a:stretch>
            <a:fillRect/>
          </a:stretch>
        </p:blipFill>
        <p:spPr>
          <a:xfrm>
            <a:off x="4356050" y="1350615"/>
            <a:ext cx="3479750" cy="381000"/>
          </a:xfrm>
          <a:prstGeom prst="rect">
            <a:avLst/>
          </a:prstGeom>
        </p:spPr>
      </p:pic>
      <p:pic>
        <p:nvPicPr>
          <p:cNvPr id="11" name="SK-21-img-10" descr="preencoded.png"/>
          <p:cNvPicPr>
            <a:picLocks noChangeAspect="1"/>
          </p:cNvPicPr>
          <p:nvPr/>
        </p:nvPicPr>
        <p:blipFill>
          <a:blip r:embed="rId12"/>
          <a:stretch>
            <a:fillRect/>
          </a:stretch>
        </p:blipFill>
        <p:spPr>
          <a:xfrm>
            <a:off x="4356050" y="1350615"/>
            <a:ext cx="304800" cy="304800"/>
          </a:xfrm>
          <a:prstGeom prst="rect">
            <a:avLst/>
          </a:prstGeom>
        </p:spPr>
      </p:pic>
      <p:pic>
        <p:nvPicPr>
          <p:cNvPr id="12" name="SK-21-img-11" descr="preencoded.png"/>
          <p:cNvPicPr>
            <a:picLocks noChangeAspect="1"/>
          </p:cNvPicPr>
          <p:nvPr/>
        </p:nvPicPr>
        <p:blipFill>
          <a:blip r:embed="rId13"/>
          <a:stretch>
            <a:fillRect/>
          </a:stretch>
        </p:blipFill>
        <p:spPr>
          <a:xfrm>
            <a:off x="4413200" y="1426815"/>
            <a:ext cx="190500" cy="152400"/>
          </a:xfrm>
          <a:prstGeom prst="rect">
            <a:avLst/>
          </a:prstGeom>
        </p:spPr>
      </p:pic>
      <p:pic>
        <p:nvPicPr>
          <p:cNvPr id="13" name="SK-21-img-12" descr="preencoded.png"/>
          <p:cNvPicPr>
            <a:picLocks noChangeAspect="1"/>
          </p:cNvPicPr>
          <p:nvPr/>
        </p:nvPicPr>
        <p:blipFill>
          <a:blip r:embed="rId14"/>
          <a:stretch>
            <a:fillRect/>
          </a:stretch>
        </p:blipFill>
        <p:spPr>
          <a:xfrm>
            <a:off x="8102501" y="1236315"/>
            <a:ext cx="3708350" cy="2857500"/>
          </a:xfrm>
          <a:prstGeom prst="rect">
            <a:avLst/>
          </a:prstGeom>
        </p:spPr>
      </p:pic>
      <p:pic>
        <p:nvPicPr>
          <p:cNvPr id="14" name="SK-21-img-13" descr="preencoded.png"/>
          <p:cNvPicPr>
            <a:picLocks noChangeAspect="1"/>
          </p:cNvPicPr>
          <p:nvPr/>
        </p:nvPicPr>
        <p:blipFill>
          <a:blip r:embed="rId15"/>
          <a:stretch>
            <a:fillRect/>
          </a:stretch>
        </p:blipFill>
        <p:spPr>
          <a:xfrm>
            <a:off x="8216801" y="1350615"/>
            <a:ext cx="3479750" cy="381000"/>
          </a:xfrm>
          <a:prstGeom prst="rect">
            <a:avLst/>
          </a:prstGeom>
        </p:spPr>
      </p:pic>
      <p:pic>
        <p:nvPicPr>
          <p:cNvPr id="15" name="SK-21-img-14" descr="preencoded.png"/>
          <p:cNvPicPr>
            <a:picLocks noChangeAspect="1"/>
          </p:cNvPicPr>
          <p:nvPr/>
        </p:nvPicPr>
        <p:blipFill>
          <a:blip r:embed="rId16"/>
          <a:stretch>
            <a:fillRect/>
          </a:stretch>
        </p:blipFill>
        <p:spPr>
          <a:xfrm>
            <a:off x="8216801" y="1350615"/>
            <a:ext cx="304800" cy="304800"/>
          </a:xfrm>
          <a:prstGeom prst="rect">
            <a:avLst/>
          </a:prstGeom>
        </p:spPr>
      </p:pic>
      <p:pic>
        <p:nvPicPr>
          <p:cNvPr id="16" name="SK-21-img-15" descr="preencoded.png"/>
          <p:cNvPicPr>
            <a:picLocks noChangeAspect="1"/>
          </p:cNvPicPr>
          <p:nvPr/>
        </p:nvPicPr>
        <p:blipFill>
          <a:blip r:embed="rId17"/>
          <a:stretch>
            <a:fillRect/>
          </a:stretch>
        </p:blipFill>
        <p:spPr>
          <a:xfrm>
            <a:off x="8273951" y="1426815"/>
            <a:ext cx="190500" cy="152400"/>
          </a:xfrm>
          <a:prstGeom prst="rect">
            <a:avLst/>
          </a:prstGeom>
        </p:spPr>
      </p:pic>
      <p:pic>
        <p:nvPicPr>
          <p:cNvPr id="17" name="SK-21-img-16" descr="preencoded.png"/>
          <p:cNvPicPr>
            <a:picLocks noChangeAspect="1"/>
          </p:cNvPicPr>
          <p:nvPr/>
        </p:nvPicPr>
        <p:blipFill>
          <a:blip r:embed="rId18"/>
          <a:stretch>
            <a:fillRect/>
          </a:stretch>
        </p:blipFill>
        <p:spPr>
          <a:xfrm>
            <a:off x="381000" y="4379565"/>
            <a:ext cx="3708350" cy="975122"/>
          </a:xfrm>
          <a:prstGeom prst="rect">
            <a:avLst/>
          </a:prstGeom>
        </p:spPr>
      </p:pic>
      <p:pic>
        <p:nvPicPr>
          <p:cNvPr id="18" name="SK-21-img-17" descr="preencoded.png"/>
          <p:cNvPicPr>
            <a:picLocks noChangeAspect="1"/>
          </p:cNvPicPr>
          <p:nvPr/>
        </p:nvPicPr>
        <p:blipFill>
          <a:blip r:embed="rId19"/>
          <a:stretch>
            <a:fillRect/>
          </a:stretch>
        </p:blipFill>
        <p:spPr>
          <a:xfrm>
            <a:off x="495300" y="4493865"/>
            <a:ext cx="323850" cy="209550"/>
          </a:xfrm>
          <a:prstGeom prst="rect">
            <a:avLst/>
          </a:prstGeom>
        </p:spPr>
      </p:pic>
      <p:pic>
        <p:nvPicPr>
          <p:cNvPr id="19" name="SK-21-img-18" descr="preencoded.png"/>
          <p:cNvPicPr>
            <a:picLocks noChangeAspect="1"/>
          </p:cNvPicPr>
          <p:nvPr/>
        </p:nvPicPr>
        <p:blipFill>
          <a:blip r:embed="rId20"/>
          <a:stretch>
            <a:fillRect/>
          </a:stretch>
        </p:blipFill>
        <p:spPr>
          <a:xfrm>
            <a:off x="4241750" y="4379565"/>
            <a:ext cx="3708350" cy="975122"/>
          </a:xfrm>
          <a:prstGeom prst="rect">
            <a:avLst/>
          </a:prstGeom>
        </p:spPr>
      </p:pic>
      <p:pic>
        <p:nvPicPr>
          <p:cNvPr id="20" name="SK-21-img-19" descr="preencoded.png"/>
          <p:cNvPicPr>
            <a:picLocks noChangeAspect="1"/>
          </p:cNvPicPr>
          <p:nvPr/>
        </p:nvPicPr>
        <p:blipFill>
          <a:blip r:embed="rId21"/>
          <a:stretch>
            <a:fillRect/>
          </a:stretch>
        </p:blipFill>
        <p:spPr>
          <a:xfrm>
            <a:off x="4356050" y="4493865"/>
            <a:ext cx="333375" cy="209550"/>
          </a:xfrm>
          <a:prstGeom prst="rect">
            <a:avLst/>
          </a:prstGeom>
        </p:spPr>
      </p:pic>
      <p:pic>
        <p:nvPicPr>
          <p:cNvPr id="21" name="SK-21-img-20" descr="preencoded.png"/>
          <p:cNvPicPr>
            <a:picLocks noChangeAspect="1"/>
          </p:cNvPicPr>
          <p:nvPr/>
        </p:nvPicPr>
        <p:blipFill>
          <a:blip r:embed="rId22"/>
          <a:stretch>
            <a:fillRect/>
          </a:stretch>
        </p:blipFill>
        <p:spPr>
          <a:xfrm>
            <a:off x="8102501" y="4379565"/>
            <a:ext cx="3708350" cy="975122"/>
          </a:xfrm>
          <a:prstGeom prst="rect">
            <a:avLst/>
          </a:prstGeom>
        </p:spPr>
      </p:pic>
      <p:pic>
        <p:nvPicPr>
          <p:cNvPr id="22" name="SK-21-img-21" descr="preencoded.png"/>
          <p:cNvPicPr>
            <a:picLocks noChangeAspect="1"/>
          </p:cNvPicPr>
          <p:nvPr/>
        </p:nvPicPr>
        <p:blipFill>
          <a:blip r:embed="rId23"/>
          <a:stretch>
            <a:fillRect/>
          </a:stretch>
        </p:blipFill>
        <p:spPr>
          <a:xfrm>
            <a:off x="8216801" y="4493865"/>
            <a:ext cx="381000" cy="209550"/>
          </a:xfrm>
          <a:prstGeom prst="rect">
            <a:avLst/>
          </a:prstGeom>
        </p:spPr>
      </p:pic>
      <p:pic>
        <p:nvPicPr>
          <p:cNvPr id="23" name="SK-21-img-22" descr="preencoded.png"/>
          <p:cNvPicPr>
            <a:picLocks noChangeAspect="1"/>
          </p:cNvPicPr>
          <p:nvPr/>
        </p:nvPicPr>
        <p:blipFill>
          <a:blip r:embed="rId24"/>
          <a:stretch>
            <a:fillRect/>
          </a:stretch>
        </p:blipFill>
        <p:spPr>
          <a:xfrm>
            <a:off x="381000" y="6162675"/>
            <a:ext cx="11430000" cy="314325"/>
          </a:xfrm>
          <a:prstGeom prst="rect">
            <a:avLst/>
          </a:prstGeom>
        </p:spPr>
      </p:pic>
      <p:sp>
        <p:nvSpPr>
          <p:cNvPr id="24" name="SK-21-text-23"/>
          <p:cNvSpPr/>
          <p:nvPr/>
        </p:nvSpPr>
        <p:spPr>
          <a:xfrm>
            <a:off x="533400" y="381000"/>
            <a:ext cx="11658600" cy="388590"/>
          </a:xfrm>
          <a:prstGeom prst="rect">
            <a:avLst/>
          </a:prstGeom>
          <a:noFill/>
          <a:ln/>
        </p:spPr>
        <p:txBody>
          <a:bodyPr vert="horz" wrap="square" lIns="0" tIns="0" rIns="0" bIns="0" rtlCol="0" anchor="ctr"/>
          <a:lstStyle/>
          <a:p>
            <a:pPr marL="0" indent="0">
              <a:lnSpc>
                <a:spcPts val="3060"/>
              </a:lnSpc>
              <a:buNone/>
            </a:pPr>
            <a:r>
              <a:rPr lang="en-US" sz="2550" b="1" kern="0" spc="-30" dirty="0">
                <a:solidFill>
                  <a:srgbClr val="1A1A1A"/>
                </a:solidFill>
                <a:latin typeface="Arimo" pitchFamily="34" charset="0"/>
                <a:ea typeface="Arimo" pitchFamily="34" charset="-122"/>
                <a:cs typeface="Arimo" pitchFamily="34" charset="-120"/>
              </a:rPr>
              <a:t>CARPAL TUNNEL SYNDROME MANAGEMENT</a:t>
            </a:r>
            <a:endParaRPr lang="en-US" sz="2550" dirty="0"/>
          </a:p>
        </p:txBody>
      </p:sp>
      <p:sp>
        <p:nvSpPr>
          <p:cNvPr id="25" name="SK-21-text-24"/>
          <p:cNvSpPr/>
          <p:nvPr/>
        </p:nvSpPr>
        <p:spPr>
          <a:xfrm>
            <a:off x="533400" y="807690"/>
            <a:ext cx="11353800" cy="200025"/>
          </a:xfrm>
          <a:prstGeom prst="rect">
            <a:avLst/>
          </a:prstGeom>
          <a:noFill/>
          <a:ln/>
        </p:spPr>
        <p:txBody>
          <a:bodyPr vert="horz" wrap="square" lIns="0" tIns="0" rIns="0" bIns="0" rtlCol="0" anchor="ctr"/>
          <a:lstStyle/>
          <a:p>
            <a:pPr marL="0" indent="0">
              <a:lnSpc>
                <a:spcPts val="1575"/>
              </a:lnSpc>
              <a:buNone/>
            </a:pPr>
            <a:r>
              <a:rPr lang="en-US" sz="1050" b="1" kern="0" spc="60" dirty="0">
                <a:solidFill>
                  <a:srgbClr val="2C3E50"/>
                </a:solidFill>
                <a:latin typeface="Open Sans" pitchFamily="34" charset="0"/>
                <a:ea typeface="Open Sans" pitchFamily="34" charset="-122"/>
                <a:cs typeface="Open Sans" pitchFamily="34" charset="-120"/>
              </a:rPr>
              <a:t>CLINICAL GUIDANCE &amp; EXAM FOCUS</a:t>
            </a:r>
            <a:endParaRPr lang="en-US" sz="1050" dirty="0"/>
          </a:p>
        </p:txBody>
      </p:sp>
      <p:sp>
        <p:nvSpPr>
          <p:cNvPr id="26" name="SK-21-text-25"/>
          <p:cNvSpPr/>
          <p:nvPr/>
        </p:nvSpPr>
        <p:spPr>
          <a:xfrm>
            <a:off x="876300" y="1360140"/>
            <a:ext cx="367665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2C3E50"/>
                </a:solidFill>
                <a:latin typeface="Arimo" pitchFamily="34" charset="0"/>
                <a:ea typeface="Arimo" pitchFamily="34" charset="-122"/>
                <a:cs typeface="Arimo" pitchFamily="34" charset="-120"/>
              </a:rPr>
              <a:t>1. Conservative</a:t>
            </a:r>
            <a:endParaRPr lang="en-US" sz="1500" dirty="0"/>
          </a:p>
        </p:txBody>
      </p:sp>
      <p:sp>
        <p:nvSpPr>
          <p:cNvPr id="27" name="SK-21-text-26"/>
          <p:cNvSpPr/>
          <p:nvPr/>
        </p:nvSpPr>
        <p:spPr>
          <a:xfrm>
            <a:off x="666750" y="1845915"/>
            <a:ext cx="3308300" cy="457200"/>
          </a:xfrm>
          <a:prstGeom prst="rect">
            <a:avLst/>
          </a:prstGeom>
          <a:noFill/>
          <a:ln/>
        </p:spPr>
        <p:txBody>
          <a:bodyPr vert="horz" wrap="square" lIns="0" tIns="0" rIns="0" bIns="0" rtlCol="0" anchor="ctr"/>
          <a:lstStyle/>
          <a:p>
            <a:pPr marL="0" indent="0" algn="l">
              <a:lnSpc>
                <a:spcPts val="1800"/>
              </a:lnSpc>
              <a:buNone/>
            </a:pPr>
            <a:r>
              <a:rPr lang="en-US" sz="1200" b="1" dirty="0">
                <a:solidFill>
                  <a:srgbClr val="4B5563"/>
                </a:solidFill>
                <a:latin typeface="Open Sans" pitchFamily="34" charset="0"/>
                <a:ea typeface="Open Sans" pitchFamily="34" charset="-122"/>
                <a:cs typeface="Open Sans" pitchFamily="34" charset="-120"/>
              </a:rPr>
              <a:t>First-line (Mild/Mod):</a:t>
            </a:r>
            <a:r>
              <a:rPr lang="en-US" sz="1200" dirty="0">
                <a:solidFill>
                  <a:srgbClr val="4B5563"/>
                </a:solidFill>
                <a:latin typeface="Open Sans" pitchFamily="34" charset="0"/>
                <a:ea typeface="Open Sans" pitchFamily="34" charset="-122"/>
                <a:cs typeface="Open Sans" pitchFamily="34" charset="-120"/>
              </a:rPr>
              <a:t> Night wrist splints in neutral position.</a:t>
            </a:r>
            <a:endParaRPr lang="en-US" sz="1200" dirty="0"/>
          </a:p>
        </p:txBody>
      </p:sp>
      <p:sp>
        <p:nvSpPr>
          <p:cNvPr id="28" name="SK-21-text-27"/>
          <p:cNvSpPr/>
          <p:nvPr/>
        </p:nvSpPr>
        <p:spPr>
          <a:xfrm>
            <a:off x="666750" y="2379315"/>
            <a:ext cx="3308300" cy="457200"/>
          </a:xfrm>
          <a:prstGeom prst="rect">
            <a:avLst/>
          </a:prstGeom>
          <a:noFill/>
          <a:ln/>
        </p:spPr>
        <p:txBody>
          <a:bodyPr vert="horz" wrap="square" lIns="0" tIns="0" rIns="0" bIns="0" rtlCol="0" anchor="ctr"/>
          <a:lstStyle/>
          <a:p>
            <a:pPr marL="0" indent="0" algn="l">
              <a:lnSpc>
                <a:spcPts val="1800"/>
              </a:lnSpc>
              <a:buNone/>
            </a:pPr>
            <a:r>
              <a:rPr lang="en-US" sz="1200" b="1" dirty="0">
                <a:solidFill>
                  <a:srgbClr val="4B5563"/>
                </a:solidFill>
                <a:latin typeface="Open Sans" pitchFamily="34" charset="0"/>
                <a:ea typeface="Open Sans" pitchFamily="34" charset="-122"/>
                <a:cs typeface="Open Sans" pitchFamily="34" charset="-120"/>
              </a:rPr>
              <a:t>Duration:</a:t>
            </a:r>
            <a:r>
              <a:rPr lang="en-US" sz="1200" dirty="0">
                <a:solidFill>
                  <a:srgbClr val="4B5563"/>
                </a:solidFill>
                <a:latin typeface="Open Sans" pitchFamily="34" charset="0"/>
                <a:ea typeface="Open Sans" pitchFamily="34" charset="-122"/>
                <a:cs typeface="Open Sans" pitchFamily="34" charset="-120"/>
              </a:rPr>
              <a:t> Trial for at least 4-6 weeks; 50% improvement rate.</a:t>
            </a:r>
            <a:endParaRPr lang="en-US" sz="1200" dirty="0"/>
          </a:p>
        </p:txBody>
      </p:sp>
      <p:sp>
        <p:nvSpPr>
          <p:cNvPr id="29" name="SK-21-text-28"/>
          <p:cNvSpPr/>
          <p:nvPr/>
        </p:nvSpPr>
        <p:spPr>
          <a:xfrm>
            <a:off x="666750" y="2912715"/>
            <a:ext cx="3308300" cy="457200"/>
          </a:xfrm>
          <a:prstGeom prst="rect">
            <a:avLst/>
          </a:prstGeom>
          <a:noFill/>
          <a:ln/>
        </p:spPr>
        <p:txBody>
          <a:bodyPr vert="horz" wrap="square" lIns="0" tIns="0" rIns="0" bIns="0" rtlCol="0" anchor="ctr"/>
          <a:lstStyle/>
          <a:p>
            <a:pPr marL="0" indent="0" algn="l">
              <a:lnSpc>
                <a:spcPts val="1800"/>
              </a:lnSpc>
              <a:buNone/>
            </a:pPr>
            <a:r>
              <a:rPr lang="en-US" sz="1200" b="1" dirty="0">
                <a:solidFill>
                  <a:srgbClr val="4B5563"/>
                </a:solidFill>
                <a:latin typeface="Open Sans" pitchFamily="34" charset="0"/>
                <a:ea typeface="Open Sans" pitchFamily="34" charset="-122"/>
                <a:cs typeface="Open Sans" pitchFamily="34" charset="-120"/>
              </a:rPr>
              <a:t>Activity Mod:</a:t>
            </a:r>
            <a:r>
              <a:rPr lang="en-US" sz="1200" dirty="0">
                <a:solidFill>
                  <a:srgbClr val="4B5563"/>
                </a:solidFill>
                <a:latin typeface="Open Sans" pitchFamily="34" charset="0"/>
                <a:ea typeface="Open Sans" pitchFamily="34" charset="-122"/>
                <a:cs typeface="Open Sans" pitchFamily="34" charset="-120"/>
              </a:rPr>
              <a:t> Avoid excessive repetitive wrist flexion/vibration.</a:t>
            </a:r>
            <a:endParaRPr lang="en-US" sz="1200" dirty="0"/>
          </a:p>
        </p:txBody>
      </p:sp>
      <p:sp>
        <p:nvSpPr>
          <p:cNvPr id="30" name="SK-21-text-29"/>
          <p:cNvSpPr/>
          <p:nvPr/>
        </p:nvSpPr>
        <p:spPr>
          <a:xfrm>
            <a:off x="666750" y="3446115"/>
            <a:ext cx="3308300" cy="457200"/>
          </a:xfrm>
          <a:prstGeom prst="rect">
            <a:avLst/>
          </a:prstGeom>
          <a:noFill/>
          <a:ln/>
        </p:spPr>
        <p:txBody>
          <a:bodyPr vert="horz" wrap="square" lIns="0" tIns="0" rIns="0" bIns="0" rtlCol="0" anchor="ctr"/>
          <a:lstStyle/>
          <a:p>
            <a:pPr marL="0" indent="0" algn="l">
              <a:lnSpc>
                <a:spcPts val="1800"/>
              </a:lnSpc>
              <a:buNone/>
            </a:pPr>
            <a:r>
              <a:rPr lang="en-US" sz="1200" b="1" dirty="0">
                <a:solidFill>
                  <a:srgbClr val="4B5563"/>
                </a:solidFill>
                <a:latin typeface="Open Sans" pitchFamily="34" charset="0"/>
                <a:ea typeface="Open Sans" pitchFamily="34" charset="-122"/>
                <a:cs typeface="Open Sans" pitchFamily="34" charset="-120"/>
              </a:rPr>
              <a:t>Weight Loss:</a:t>
            </a:r>
            <a:r>
              <a:rPr lang="en-US" sz="1200" dirty="0">
                <a:solidFill>
                  <a:srgbClr val="4B5563"/>
                </a:solidFill>
                <a:latin typeface="Open Sans" pitchFamily="34" charset="0"/>
                <a:ea typeface="Open Sans" pitchFamily="34" charset="-122"/>
                <a:cs typeface="Open Sans" pitchFamily="34" charset="-120"/>
              </a:rPr>
              <a:t> Addressing obesity can reduce tunnel pressure.</a:t>
            </a:r>
            <a:endParaRPr lang="en-US" sz="1200" dirty="0"/>
          </a:p>
        </p:txBody>
      </p:sp>
      <p:sp>
        <p:nvSpPr>
          <p:cNvPr id="31" name="SK-21-text-30"/>
          <p:cNvSpPr/>
          <p:nvPr/>
        </p:nvSpPr>
        <p:spPr>
          <a:xfrm>
            <a:off x="4737050" y="1360140"/>
            <a:ext cx="321945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2C3E50"/>
                </a:solidFill>
                <a:latin typeface="Arimo" pitchFamily="34" charset="0"/>
                <a:ea typeface="Arimo" pitchFamily="34" charset="-122"/>
                <a:cs typeface="Arimo" pitchFamily="34" charset="-120"/>
              </a:rPr>
              <a:t>2. Procedural</a:t>
            </a:r>
            <a:endParaRPr lang="en-US" sz="1500" dirty="0"/>
          </a:p>
        </p:txBody>
      </p:sp>
      <p:sp>
        <p:nvSpPr>
          <p:cNvPr id="32" name="SK-21-text-31"/>
          <p:cNvSpPr/>
          <p:nvPr/>
        </p:nvSpPr>
        <p:spPr>
          <a:xfrm>
            <a:off x="4527500" y="1845915"/>
            <a:ext cx="3308300" cy="457200"/>
          </a:xfrm>
          <a:prstGeom prst="rect">
            <a:avLst/>
          </a:prstGeom>
          <a:noFill/>
          <a:ln/>
        </p:spPr>
        <p:txBody>
          <a:bodyPr vert="horz" wrap="square" lIns="0" tIns="0" rIns="0" bIns="0" rtlCol="0" anchor="ctr"/>
          <a:lstStyle/>
          <a:p>
            <a:pPr marL="0" indent="0" algn="l">
              <a:lnSpc>
                <a:spcPts val="1800"/>
              </a:lnSpc>
              <a:buNone/>
            </a:pPr>
            <a:r>
              <a:rPr lang="en-US" sz="1200" b="1" dirty="0">
                <a:solidFill>
                  <a:srgbClr val="4B5563"/>
                </a:solidFill>
                <a:latin typeface="Open Sans" pitchFamily="34" charset="0"/>
                <a:ea typeface="Open Sans" pitchFamily="34" charset="-122"/>
                <a:cs typeface="Open Sans" pitchFamily="34" charset="-120"/>
              </a:rPr>
              <a:t>Steroid Injection:</a:t>
            </a:r>
            <a:r>
              <a:rPr lang="en-US" sz="1200" dirty="0">
                <a:solidFill>
                  <a:srgbClr val="4B5563"/>
                </a:solidFill>
                <a:latin typeface="Open Sans" pitchFamily="34" charset="0"/>
                <a:ea typeface="Open Sans" pitchFamily="34" charset="-122"/>
                <a:cs typeface="Open Sans" pitchFamily="34" charset="-120"/>
              </a:rPr>
              <a:t> Methylprednisolone 20mg or Triamcinolone.</a:t>
            </a:r>
            <a:endParaRPr lang="en-US" sz="1200" dirty="0"/>
          </a:p>
        </p:txBody>
      </p:sp>
      <p:sp>
        <p:nvSpPr>
          <p:cNvPr id="33" name="SK-21-text-32"/>
          <p:cNvSpPr/>
          <p:nvPr/>
        </p:nvSpPr>
        <p:spPr>
          <a:xfrm>
            <a:off x="4527500" y="2379315"/>
            <a:ext cx="3308300" cy="457200"/>
          </a:xfrm>
          <a:prstGeom prst="rect">
            <a:avLst/>
          </a:prstGeom>
          <a:noFill/>
          <a:ln/>
        </p:spPr>
        <p:txBody>
          <a:bodyPr vert="horz" wrap="square" lIns="0" tIns="0" rIns="0" bIns="0" rtlCol="0" anchor="ctr"/>
          <a:lstStyle/>
          <a:p>
            <a:pPr marL="0" indent="0" algn="l">
              <a:lnSpc>
                <a:spcPts val="1800"/>
              </a:lnSpc>
              <a:buNone/>
            </a:pPr>
            <a:r>
              <a:rPr lang="en-US" sz="1200" b="1" dirty="0">
                <a:solidFill>
                  <a:srgbClr val="4B5563"/>
                </a:solidFill>
                <a:latin typeface="Open Sans" pitchFamily="34" charset="0"/>
                <a:ea typeface="Open Sans" pitchFamily="34" charset="-122"/>
                <a:cs typeface="Open Sans" pitchFamily="34" charset="-120"/>
              </a:rPr>
              <a:t>Indication:</a:t>
            </a:r>
            <a:r>
              <a:rPr lang="en-US" sz="1200" dirty="0">
                <a:solidFill>
                  <a:srgbClr val="4B5563"/>
                </a:solidFill>
                <a:latin typeface="Open Sans" pitchFamily="34" charset="0"/>
                <a:ea typeface="Open Sans" pitchFamily="34" charset="-122"/>
                <a:cs typeface="Open Sans" pitchFamily="34" charset="-120"/>
              </a:rPr>
              <a:t> Failure of splints or moderate symptoms.</a:t>
            </a:r>
            <a:endParaRPr lang="en-US" sz="1200" dirty="0"/>
          </a:p>
        </p:txBody>
      </p:sp>
      <p:sp>
        <p:nvSpPr>
          <p:cNvPr id="34" name="SK-21-text-33"/>
          <p:cNvSpPr/>
          <p:nvPr/>
        </p:nvSpPr>
        <p:spPr>
          <a:xfrm>
            <a:off x="4527500" y="2912715"/>
            <a:ext cx="3308300" cy="457200"/>
          </a:xfrm>
          <a:prstGeom prst="rect">
            <a:avLst/>
          </a:prstGeom>
          <a:noFill/>
          <a:ln/>
        </p:spPr>
        <p:txBody>
          <a:bodyPr vert="horz" wrap="square" lIns="0" tIns="0" rIns="0" bIns="0" rtlCol="0" anchor="ctr"/>
          <a:lstStyle/>
          <a:p>
            <a:pPr marL="0" indent="0" algn="l">
              <a:lnSpc>
                <a:spcPts val="1800"/>
              </a:lnSpc>
              <a:buNone/>
            </a:pPr>
            <a:r>
              <a:rPr lang="en-US" sz="1200" b="1" dirty="0">
                <a:solidFill>
                  <a:srgbClr val="4B5563"/>
                </a:solidFill>
                <a:latin typeface="Open Sans" pitchFamily="34" charset="0"/>
                <a:ea typeface="Open Sans" pitchFamily="34" charset="-122"/>
                <a:cs typeface="Open Sans" pitchFamily="34" charset="-120"/>
              </a:rPr>
              <a:t>Technique:</a:t>
            </a:r>
            <a:r>
              <a:rPr lang="en-US" sz="1200" dirty="0">
                <a:solidFill>
                  <a:srgbClr val="4B5563"/>
                </a:solidFill>
                <a:latin typeface="Open Sans" pitchFamily="34" charset="0"/>
                <a:ea typeface="Open Sans" pitchFamily="34" charset="-122"/>
                <a:cs typeface="Open Sans" pitchFamily="34" charset="-120"/>
              </a:rPr>
              <a:t> Just proximal to carpal crease, ulnar to Palmaris Longus.</a:t>
            </a:r>
            <a:endParaRPr lang="en-US" sz="1200" dirty="0"/>
          </a:p>
        </p:txBody>
      </p:sp>
      <p:sp>
        <p:nvSpPr>
          <p:cNvPr id="35" name="SK-21-text-34"/>
          <p:cNvSpPr/>
          <p:nvPr/>
        </p:nvSpPr>
        <p:spPr>
          <a:xfrm>
            <a:off x="4527500" y="3446115"/>
            <a:ext cx="3308300" cy="457200"/>
          </a:xfrm>
          <a:prstGeom prst="rect">
            <a:avLst/>
          </a:prstGeom>
          <a:noFill/>
          <a:ln/>
        </p:spPr>
        <p:txBody>
          <a:bodyPr vert="horz" wrap="square" lIns="0" tIns="0" rIns="0" bIns="0" rtlCol="0" anchor="ctr"/>
          <a:lstStyle/>
          <a:p>
            <a:pPr marL="0" indent="0" algn="l">
              <a:lnSpc>
                <a:spcPts val="1800"/>
              </a:lnSpc>
              <a:buNone/>
            </a:pPr>
            <a:r>
              <a:rPr lang="en-US" sz="1200" b="1" dirty="0">
                <a:solidFill>
                  <a:srgbClr val="4B5563"/>
                </a:solidFill>
                <a:latin typeface="Open Sans" pitchFamily="34" charset="0"/>
                <a:ea typeface="Open Sans" pitchFamily="34" charset="-122"/>
                <a:cs typeface="Open Sans" pitchFamily="34" charset="-120"/>
              </a:rPr>
              <a:t>Outcome:</a:t>
            </a:r>
            <a:r>
              <a:rPr lang="en-US" sz="1200" dirty="0">
                <a:solidFill>
                  <a:srgbClr val="4B5563"/>
                </a:solidFill>
                <a:latin typeface="Open Sans" pitchFamily="34" charset="0"/>
                <a:ea typeface="Open Sans" pitchFamily="34" charset="-122"/>
                <a:cs typeface="Open Sans" pitchFamily="34" charset="-120"/>
              </a:rPr>
              <a:t> Excellent short-term relief (70%); may recur.</a:t>
            </a:r>
            <a:endParaRPr lang="en-US" sz="1200" dirty="0"/>
          </a:p>
        </p:txBody>
      </p:sp>
      <p:sp>
        <p:nvSpPr>
          <p:cNvPr id="36" name="SK-21-text-35"/>
          <p:cNvSpPr/>
          <p:nvPr/>
        </p:nvSpPr>
        <p:spPr>
          <a:xfrm>
            <a:off x="8597801" y="1360140"/>
            <a:ext cx="276225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2C3E50"/>
                </a:solidFill>
                <a:latin typeface="Arimo" pitchFamily="34" charset="0"/>
                <a:ea typeface="Arimo" pitchFamily="34" charset="-122"/>
                <a:cs typeface="Arimo" pitchFamily="34" charset="-120"/>
              </a:rPr>
              <a:t>3. Surgical</a:t>
            </a:r>
            <a:endParaRPr lang="en-US" sz="1500" dirty="0"/>
          </a:p>
        </p:txBody>
      </p:sp>
      <p:sp>
        <p:nvSpPr>
          <p:cNvPr id="37" name="SK-21-text-36"/>
          <p:cNvSpPr/>
          <p:nvPr/>
        </p:nvSpPr>
        <p:spPr>
          <a:xfrm>
            <a:off x="8388251" y="1845915"/>
            <a:ext cx="3308300" cy="457200"/>
          </a:xfrm>
          <a:prstGeom prst="rect">
            <a:avLst/>
          </a:prstGeom>
          <a:noFill/>
          <a:ln/>
        </p:spPr>
        <p:txBody>
          <a:bodyPr vert="horz" wrap="square" lIns="0" tIns="0" rIns="0" bIns="0" rtlCol="0" anchor="ctr"/>
          <a:lstStyle/>
          <a:p>
            <a:pPr marL="0" indent="0" algn="l">
              <a:lnSpc>
                <a:spcPts val="1800"/>
              </a:lnSpc>
              <a:buNone/>
            </a:pPr>
            <a:r>
              <a:rPr lang="en-US" sz="1200" b="1" dirty="0">
                <a:solidFill>
                  <a:srgbClr val="4B5563"/>
                </a:solidFill>
                <a:latin typeface="Open Sans" pitchFamily="34" charset="0"/>
                <a:ea typeface="Open Sans" pitchFamily="34" charset="-122"/>
                <a:cs typeface="Open Sans" pitchFamily="34" charset="-120"/>
              </a:rPr>
              <a:t>Decompression:</a:t>
            </a:r>
            <a:r>
              <a:rPr lang="en-US" sz="1200" dirty="0">
                <a:solidFill>
                  <a:srgbClr val="4B5563"/>
                </a:solidFill>
                <a:latin typeface="Open Sans" pitchFamily="34" charset="0"/>
                <a:ea typeface="Open Sans" pitchFamily="34" charset="-122"/>
                <a:cs typeface="Open Sans" pitchFamily="34" charset="-120"/>
              </a:rPr>
              <a:t> Surgical release of the transverse carpal ligament.</a:t>
            </a:r>
            <a:endParaRPr lang="en-US" sz="1200" dirty="0"/>
          </a:p>
        </p:txBody>
      </p:sp>
      <p:sp>
        <p:nvSpPr>
          <p:cNvPr id="38" name="SK-21-text-37"/>
          <p:cNvSpPr/>
          <p:nvPr/>
        </p:nvSpPr>
        <p:spPr>
          <a:xfrm>
            <a:off x="8388251" y="2379315"/>
            <a:ext cx="3308300" cy="457200"/>
          </a:xfrm>
          <a:prstGeom prst="rect">
            <a:avLst/>
          </a:prstGeom>
          <a:noFill/>
          <a:ln/>
        </p:spPr>
        <p:txBody>
          <a:bodyPr vert="horz" wrap="square" lIns="0" tIns="0" rIns="0" bIns="0" rtlCol="0" anchor="ctr"/>
          <a:lstStyle/>
          <a:p>
            <a:pPr marL="0" indent="0" algn="l">
              <a:lnSpc>
                <a:spcPts val="1800"/>
              </a:lnSpc>
              <a:buNone/>
            </a:pPr>
            <a:r>
              <a:rPr lang="en-US" sz="1200" b="1" dirty="0">
                <a:solidFill>
                  <a:srgbClr val="4B5563"/>
                </a:solidFill>
                <a:latin typeface="Open Sans" pitchFamily="34" charset="0"/>
                <a:ea typeface="Open Sans" pitchFamily="34" charset="-122"/>
                <a:cs typeface="Open Sans" pitchFamily="34" charset="-120"/>
              </a:rPr>
              <a:t>Indication:</a:t>
            </a:r>
            <a:r>
              <a:rPr lang="en-US" sz="1200" dirty="0">
                <a:solidFill>
                  <a:srgbClr val="4B5563"/>
                </a:solidFill>
                <a:latin typeface="Open Sans" pitchFamily="34" charset="0"/>
                <a:ea typeface="Open Sans" pitchFamily="34" charset="-122"/>
                <a:cs typeface="Open Sans" pitchFamily="34" charset="-120"/>
              </a:rPr>
              <a:t> Severe pain, sensory loss, or thenar wasting.</a:t>
            </a:r>
            <a:endParaRPr lang="en-US" sz="1200" dirty="0"/>
          </a:p>
        </p:txBody>
      </p:sp>
      <p:sp>
        <p:nvSpPr>
          <p:cNvPr id="39" name="SK-21-text-38"/>
          <p:cNvSpPr/>
          <p:nvPr/>
        </p:nvSpPr>
        <p:spPr>
          <a:xfrm>
            <a:off x="8388251" y="2912715"/>
            <a:ext cx="3308300" cy="457200"/>
          </a:xfrm>
          <a:prstGeom prst="rect">
            <a:avLst/>
          </a:prstGeom>
          <a:noFill/>
          <a:ln/>
        </p:spPr>
        <p:txBody>
          <a:bodyPr vert="horz" wrap="square" lIns="0" tIns="0" rIns="0" bIns="0" rtlCol="0" anchor="ctr"/>
          <a:lstStyle/>
          <a:p>
            <a:pPr marL="0" indent="0" algn="l">
              <a:lnSpc>
                <a:spcPts val="1800"/>
              </a:lnSpc>
              <a:buNone/>
            </a:pPr>
            <a:r>
              <a:rPr lang="en-US" sz="1200" b="1" dirty="0">
                <a:solidFill>
                  <a:srgbClr val="4B5563"/>
                </a:solidFill>
                <a:latin typeface="Open Sans" pitchFamily="34" charset="0"/>
                <a:ea typeface="Open Sans" pitchFamily="34" charset="-122"/>
                <a:cs typeface="Open Sans" pitchFamily="34" charset="-120"/>
              </a:rPr>
              <a:t>Urgency:</a:t>
            </a:r>
            <a:r>
              <a:rPr lang="en-US" sz="1200" dirty="0">
                <a:solidFill>
                  <a:srgbClr val="4B5563"/>
                </a:solidFill>
                <a:latin typeface="Open Sans" pitchFamily="34" charset="0"/>
                <a:ea typeface="Open Sans" pitchFamily="34" charset="-122"/>
                <a:cs typeface="Open Sans" pitchFamily="34" charset="-120"/>
              </a:rPr>
              <a:t> Progressive motor weakness requires prompt referral.</a:t>
            </a:r>
            <a:endParaRPr lang="en-US" sz="1200" dirty="0"/>
          </a:p>
        </p:txBody>
      </p:sp>
      <p:sp>
        <p:nvSpPr>
          <p:cNvPr id="40" name="SK-21-text-39"/>
          <p:cNvSpPr/>
          <p:nvPr/>
        </p:nvSpPr>
        <p:spPr>
          <a:xfrm>
            <a:off x="8388251" y="3446115"/>
            <a:ext cx="3308300" cy="457200"/>
          </a:xfrm>
          <a:prstGeom prst="rect">
            <a:avLst/>
          </a:prstGeom>
          <a:noFill/>
          <a:ln/>
        </p:spPr>
        <p:txBody>
          <a:bodyPr vert="horz" wrap="square" lIns="0" tIns="0" rIns="0" bIns="0" rtlCol="0" anchor="ctr"/>
          <a:lstStyle/>
          <a:p>
            <a:pPr marL="0" indent="0" algn="l">
              <a:lnSpc>
                <a:spcPts val="1800"/>
              </a:lnSpc>
              <a:buNone/>
            </a:pPr>
            <a:r>
              <a:rPr lang="en-US" sz="1200" b="1" dirty="0">
                <a:solidFill>
                  <a:srgbClr val="4B5563"/>
                </a:solidFill>
                <a:latin typeface="Open Sans" pitchFamily="34" charset="0"/>
                <a:ea typeface="Open Sans" pitchFamily="34" charset="-122"/>
                <a:cs typeface="Open Sans" pitchFamily="34" charset="-120"/>
              </a:rPr>
              <a:t>Success:</a:t>
            </a:r>
            <a:r>
              <a:rPr lang="en-US" sz="1200" dirty="0">
                <a:solidFill>
                  <a:srgbClr val="4B5563"/>
                </a:solidFill>
                <a:latin typeface="Open Sans" pitchFamily="34" charset="0"/>
                <a:ea typeface="Open Sans" pitchFamily="34" charset="-122"/>
                <a:cs typeface="Open Sans" pitchFamily="34" charset="-120"/>
              </a:rPr>
              <a:t> Over 90% success rate for nocturnal symptom relief.</a:t>
            </a:r>
            <a:endParaRPr lang="en-US" sz="1200" dirty="0"/>
          </a:p>
        </p:txBody>
      </p:sp>
      <p:sp>
        <p:nvSpPr>
          <p:cNvPr id="41" name="SK-21-text-40"/>
          <p:cNvSpPr/>
          <p:nvPr/>
        </p:nvSpPr>
        <p:spPr>
          <a:xfrm>
            <a:off x="552450" y="4493865"/>
            <a:ext cx="342452" cy="209550"/>
          </a:xfrm>
          <a:prstGeom prst="rect">
            <a:avLst/>
          </a:prstGeom>
          <a:noFill/>
          <a:ln/>
        </p:spPr>
        <p:txBody>
          <a:bodyPr vert="horz" wrap="square" lIns="0" tIns="0" rIns="0" bIns="0" rtlCol="0" anchor="ctr"/>
          <a:lstStyle/>
          <a:p>
            <a:pPr marL="0" indent="0">
              <a:lnSpc>
                <a:spcPts val="1350"/>
              </a:lnSpc>
              <a:buNone/>
            </a:pPr>
            <a:r>
              <a:rPr lang="en-US" sz="900" b="1" dirty="0">
                <a:solidFill>
                  <a:srgbClr val="FFFFFF"/>
                </a:solidFill>
                <a:latin typeface="Open Sans" pitchFamily="34" charset="0"/>
                <a:ea typeface="Open Sans" pitchFamily="34" charset="-122"/>
                <a:cs typeface="Open Sans" pitchFamily="34" charset="-120"/>
              </a:rPr>
              <a:t>AKT</a:t>
            </a:r>
            <a:endParaRPr lang="en-US" sz="900" dirty="0"/>
          </a:p>
        </p:txBody>
      </p:sp>
      <p:sp>
        <p:nvSpPr>
          <p:cNvPr id="42" name="SK-21-text-41"/>
          <p:cNvSpPr/>
          <p:nvPr/>
        </p:nvSpPr>
        <p:spPr>
          <a:xfrm>
            <a:off x="933450" y="4493865"/>
            <a:ext cx="3041600" cy="746522"/>
          </a:xfrm>
          <a:prstGeom prst="rect">
            <a:avLst/>
          </a:prstGeom>
          <a:noFill/>
          <a:ln/>
        </p:spPr>
        <p:txBody>
          <a:bodyPr vert="horz" wrap="square" lIns="0" tIns="0" rIns="0" bIns="0" rtlCol="0" anchor="ctr"/>
          <a:lstStyle/>
          <a:p>
            <a:pPr marL="0" indent="0">
              <a:lnSpc>
                <a:spcPts val="1470"/>
              </a:lnSpc>
              <a:buNone/>
            </a:pPr>
            <a:r>
              <a:rPr lang="en-US" sz="1050" b="1" dirty="0">
                <a:solidFill>
                  <a:srgbClr val="1A1A1A"/>
                </a:solidFill>
                <a:latin typeface="Open Sans" pitchFamily="34" charset="0"/>
                <a:ea typeface="Open Sans" pitchFamily="34" charset="-122"/>
                <a:cs typeface="Open Sans" pitchFamily="34" charset="-120"/>
              </a:rPr>
              <a:t>Nerve Conduction Studies:</a:t>
            </a:r>
            <a:r>
              <a:rPr lang="en-US" sz="1050" dirty="0">
                <a:solidFill>
                  <a:srgbClr val="1A1A1A"/>
                </a:solidFill>
                <a:latin typeface="Open Sans" pitchFamily="34" charset="0"/>
                <a:ea typeface="Open Sans" pitchFamily="34" charset="-122"/>
                <a:cs typeface="Open Sans" pitchFamily="34" charset="-120"/>
              </a:rPr>
              <a:t> Gold standard for diagnosis but NICE suggests clinical diagnosis is often sufficient in primary care for mild cases.</a:t>
            </a:r>
            <a:endParaRPr lang="en-US" sz="1050" dirty="0"/>
          </a:p>
        </p:txBody>
      </p:sp>
      <p:sp>
        <p:nvSpPr>
          <p:cNvPr id="43" name="SK-21-text-42"/>
          <p:cNvSpPr/>
          <p:nvPr/>
        </p:nvSpPr>
        <p:spPr>
          <a:xfrm>
            <a:off x="4413200" y="4493865"/>
            <a:ext cx="346601" cy="209550"/>
          </a:xfrm>
          <a:prstGeom prst="rect">
            <a:avLst/>
          </a:prstGeom>
          <a:noFill/>
          <a:ln/>
        </p:spPr>
        <p:txBody>
          <a:bodyPr vert="horz" wrap="square" lIns="0" tIns="0" rIns="0" bIns="0" rtlCol="0" anchor="ctr"/>
          <a:lstStyle/>
          <a:p>
            <a:pPr marL="0" indent="0">
              <a:lnSpc>
                <a:spcPts val="1350"/>
              </a:lnSpc>
              <a:buNone/>
            </a:pPr>
            <a:r>
              <a:rPr lang="en-US" sz="900" b="1" dirty="0">
                <a:solidFill>
                  <a:srgbClr val="FFFFFF"/>
                </a:solidFill>
                <a:latin typeface="Open Sans" pitchFamily="34" charset="0"/>
                <a:ea typeface="Open Sans" pitchFamily="34" charset="-122"/>
                <a:cs typeface="Open Sans" pitchFamily="34" charset="-120"/>
              </a:rPr>
              <a:t>SCA</a:t>
            </a:r>
            <a:endParaRPr lang="en-US" sz="900" dirty="0"/>
          </a:p>
        </p:txBody>
      </p:sp>
      <p:sp>
        <p:nvSpPr>
          <p:cNvPr id="44" name="SK-21-text-43"/>
          <p:cNvSpPr/>
          <p:nvPr/>
        </p:nvSpPr>
        <p:spPr>
          <a:xfrm>
            <a:off x="4803725" y="4493865"/>
            <a:ext cx="3032075" cy="746522"/>
          </a:xfrm>
          <a:prstGeom prst="rect">
            <a:avLst/>
          </a:prstGeom>
          <a:noFill/>
          <a:ln/>
        </p:spPr>
        <p:txBody>
          <a:bodyPr vert="horz" wrap="square" lIns="0" tIns="0" rIns="0" bIns="0" rtlCol="0" anchor="ctr"/>
          <a:lstStyle/>
          <a:p>
            <a:pPr marL="0" indent="0">
              <a:lnSpc>
                <a:spcPts val="1470"/>
              </a:lnSpc>
              <a:buNone/>
            </a:pPr>
            <a:r>
              <a:rPr lang="en-US" sz="1050" b="1" dirty="0">
                <a:solidFill>
                  <a:srgbClr val="1A1A1A"/>
                </a:solidFill>
                <a:latin typeface="Open Sans" pitchFamily="34" charset="0"/>
                <a:ea typeface="Open Sans" pitchFamily="34" charset="-122"/>
                <a:cs typeface="Open Sans" pitchFamily="34" charset="-120"/>
              </a:rPr>
              <a:t>Shared Decision Making:</a:t>
            </a:r>
            <a:r>
              <a:rPr lang="en-US" sz="1050" dirty="0">
                <a:solidFill>
                  <a:srgbClr val="1A1A1A"/>
                </a:solidFill>
                <a:latin typeface="Open Sans" pitchFamily="34" charset="0"/>
                <a:ea typeface="Open Sans" pitchFamily="34" charset="-122"/>
                <a:cs typeface="Open Sans" pitchFamily="34" charset="-120"/>
              </a:rPr>
              <a:t> Discuss "Flick sign" relief and set expectations—surgery fixes numbness/pain but wasting may be permanent.</a:t>
            </a:r>
            <a:endParaRPr lang="en-US" sz="1050" dirty="0"/>
          </a:p>
        </p:txBody>
      </p:sp>
      <p:sp>
        <p:nvSpPr>
          <p:cNvPr id="45" name="SK-21-text-44"/>
          <p:cNvSpPr/>
          <p:nvPr/>
        </p:nvSpPr>
        <p:spPr>
          <a:xfrm>
            <a:off x="8273951" y="4493865"/>
            <a:ext cx="460248" cy="209550"/>
          </a:xfrm>
          <a:prstGeom prst="rect">
            <a:avLst/>
          </a:prstGeom>
          <a:noFill/>
          <a:ln/>
        </p:spPr>
        <p:txBody>
          <a:bodyPr vert="horz" wrap="square" lIns="0" tIns="0" rIns="0" bIns="0" rtlCol="0" anchor="ctr"/>
          <a:lstStyle/>
          <a:p>
            <a:pPr marL="0" indent="0">
              <a:lnSpc>
                <a:spcPts val="1350"/>
              </a:lnSpc>
              <a:buNone/>
            </a:pPr>
            <a:r>
              <a:rPr lang="en-US" sz="900" b="1" dirty="0">
                <a:solidFill>
                  <a:srgbClr val="FFFFFF"/>
                </a:solidFill>
                <a:latin typeface="Open Sans" pitchFamily="34" charset="0"/>
                <a:ea typeface="Open Sans" pitchFamily="34" charset="-122"/>
                <a:cs typeface="Open Sans" pitchFamily="34" charset="-120"/>
              </a:rPr>
              <a:t>SAFE</a:t>
            </a:r>
            <a:endParaRPr lang="en-US" sz="900" dirty="0"/>
          </a:p>
        </p:txBody>
      </p:sp>
      <p:sp>
        <p:nvSpPr>
          <p:cNvPr id="46" name="SK-21-text-45"/>
          <p:cNvSpPr/>
          <p:nvPr/>
        </p:nvSpPr>
        <p:spPr>
          <a:xfrm>
            <a:off x="8712101" y="4493865"/>
            <a:ext cx="2984450" cy="559891"/>
          </a:xfrm>
          <a:prstGeom prst="rect">
            <a:avLst/>
          </a:prstGeom>
          <a:noFill/>
          <a:ln/>
        </p:spPr>
        <p:txBody>
          <a:bodyPr vert="horz" wrap="square" lIns="0" tIns="0" rIns="0" bIns="0" rtlCol="0" anchor="ctr"/>
          <a:lstStyle/>
          <a:p>
            <a:pPr marL="0" indent="0">
              <a:lnSpc>
                <a:spcPts val="1470"/>
              </a:lnSpc>
              <a:buNone/>
            </a:pPr>
            <a:r>
              <a:rPr lang="en-US" sz="1050" b="1" dirty="0">
                <a:solidFill>
                  <a:srgbClr val="1A1A1A"/>
                </a:solidFill>
                <a:latin typeface="Open Sans" pitchFamily="34" charset="0"/>
                <a:ea typeface="Open Sans" pitchFamily="34" charset="-122"/>
                <a:cs typeface="Open Sans" pitchFamily="34" charset="-120"/>
              </a:rPr>
              <a:t>Pregnancy:</a:t>
            </a:r>
            <a:r>
              <a:rPr lang="en-US" sz="1050" dirty="0">
                <a:solidFill>
                  <a:srgbClr val="1A1A1A"/>
                </a:solidFill>
                <a:latin typeface="Open Sans" pitchFamily="34" charset="0"/>
                <a:ea typeface="Open Sans" pitchFamily="34" charset="-122"/>
                <a:cs typeface="Open Sans" pitchFamily="34" charset="-120"/>
              </a:rPr>
              <a:t> CTS is common due to fluid retention. Most cases resolve spontaneously post-delivery; prioritize splints.</a:t>
            </a:r>
            <a:endParaRPr lang="en-US" sz="1050" dirty="0"/>
          </a:p>
        </p:txBody>
      </p:sp>
      <p:sp>
        <p:nvSpPr>
          <p:cNvPr id="47" name="SK-21-text-46"/>
          <p:cNvSpPr/>
          <p:nvPr/>
        </p:nvSpPr>
        <p:spPr>
          <a:xfrm>
            <a:off x="381000" y="6276975"/>
            <a:ext cx="3436620" cy="200025"/>
          </a:xfrm>
          <a:prstGeom prst="rect">
            <a:avLst/>
          </a:prstGeom>
          <a:noFill/>
          <a:ln/>
        </p:spPr>
        <p:txBody>
          <a:bodyPr vert="horz" wrap="square" lIns="0" tIns="0" rIns="0" bIns="0" rtlCol="0" anchor="ctr"/>
          <a:lstStyle/>
          <a:p>
            <a:pPr marL="0" indent="0">
              <a:lnSpc>
                <a:spcPts val="1575"/>
              </a:lnSpc>
              <a:buNone/>
            </a:pPr>
            <a:r>
              <a:rPr lang="en-US" sz="1050" b="1" dirty="0">
                <a:solidFill>
                  <a:srgbClr val="6B7280"/>
                </a:solidFill>
                <a:latin typeface="Open Sans" pitchFamily="34" charset="0"/>
                <a:ea typeface="Open Sans" pitchFamily="34" charset="-122"/>
                <a:cs typeface="Open Sans" pitchFamily="34" charset="-120"/>
              </a:rPr>
              <a:t>www.bradfordvts.co.uk</a:t>
            </a:r>
            <a:endParaRPr lang="en-US" sz="1050" dirty="0"/>
          </a:p>
        </p:txBody>
      </p:sp>
      <p:sp>
        <p:nvSpPr>
          <p:cNvPr id="48" name="SK-21-text-47"/>
          <p:cNvSpPr/>
          <p:nvPr/>
        </p:nvSpPr>
        <p:spPr>
          <a:xfrm>
            <a:off x="8943975" y="6276975"/>
            <a:ext cx="3248025" cy="200025"/>
          </a:xfrm>
          <a:prstGeom prst="rect">
            <a:avLst/>
          </a:prstGeom>
          <a:noFill/>
          <a:ln/>
        </p:spPr>
        <p:txBody>
          <a:bodyPr vert="horz" wrap="square" lIns="0" tIns="0" rIns="0" bIns="0" rtlCol="0" anchor="ctr"/>
          <a:lstStyle/>
          <a:p>
            <a:pPr marL="0" indent="0">
              <a:lnSpc>
                <a:spcPts val="1575"/>
              </a:lnSpc>
              <a:buNone/>
            </a:pPr>
            <a:r>
              <a:rPr lang="en-US" sz="1050" dirty="0">
                <a:solidFill>
                  <a:srgbClr val="6B7280">
                    <a:alpha val="80000"/>
                  </a:srgbClr>
                </a:solidFill>
                <a:latin typeface="Open Sans" pitchFamily="34" charset="0"/>
                <a:ea typeface="Open Sans" pitchFamily="34" charset="-122"/>
                <a:cs typeface="Open Sans" pitchFamily="34" charset="-120"/>
              </a:rPr>
              <a:t>Created June 2026 | NICE 2024/25 Standards</a:t>
            </a:r>
            <a:endParaRPr lang="en-US" sz="105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2">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22-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22-img-2" descr="preencoded.png"/>
          <p:cNvPicPr>
            <a:picLocks noChangeAspect="1"/>
          </p:cNvPicPr>
          <p:nvPr/>
        </p:nvPicPr>
        <p:blipFill>
          <a:blip r:embed="rId4"/>
          <a:stretch>
            <a:fillRect/>
          </a:stretch>
        </p:blipFill>
        <p:spPr>
          <a:xfrm>
            <a:off x="0" y="0"/>
            <a:ext cx="12192000" cy="6858000"/>
          </a:xfrm>
          <a:prstGeom prst="rect">
            <a:avLst/>
          </a:prstGeom>
        </p:spPr>
      </p:pic>
      <p:pic>
        <p:nvPicPr>
          <p:cNvPr id="4" name="SK-22-img-3" descr="preencoded.png"/>
          <p:cNvPicPr>
            <a:picLocks noChangeAspect="1"/>
          </p:cNvPicPr>
          <p:nvPr/>
        </p:nvPicPr>
        <p:blipFill>
          <a:blip r:embed="rId5"/>
          <a:stretch>
            <a:fillRect/>
          </a:stretch>
        </p:blipFill>
        <p:spPr>
          <a:xfrm>
            <a:off x="381000" y="381000"/>
            <a:ext cx="11430000" cy="626715"/>
          </a:xfrm>
          <a:prstGeom prst="rect">
            <a:avLst/>
          </a:prstGeom>
        </p:spPr>
      </p:pic>
      <p:pic>
        <p:nvPicPr>
          <p:cNvPr id="5" name="SK-22-img-4" descr="preencoded.png"/>
          <p:cNvPicPr>
            <a:picLocks noChangeAspect="1"/>
          </p:cNvPicPr>
          <p:nvPr/>
        </p:nvPicPr>
        <p:blipFill>
          <a:blip r:embed="rId6"/>
          <a:stretch>
            <a:fillRect/>
          </a:stretch>
        </p:blipFill>
        <p:spPr>
          <a:xfrm>
            <a:off x="381000" y="1236315"/>
            <a:ext cx="6109841" cy="4697760"/>
          </a:xfrm>
          <a:prstGeom prst="rect">
            <a:avLst/>
          </a:prstGeom>
        </p:spPr>
      </p:pic>
      <p:pic>
        <p:nvPicPr>
          <p:cNvPr id="6" name="SK-22-img-5" descr="preencoded.png"/>
          <p:cNvPicPr>
            <a:picLocks noChangeAspect="1"/>
          </p:cNvPicPr>
          <p:nvPr/>
        </p:nvPicPr>
        <p:blipFill>
          <a:blip r:embed="rId7"/>
          <a:stretch>
            <a:fillRect/>
          </a:stretch>
        </p:blipFill>
        <p:spPr>
          <a:xfrm>
            <a:off x="495300" y="1350615"/>
            <a:ext cx="5881241" cy="390525"/>
          </a:xfrm>
          <a:prstGeom prst="rect">
            <a:avLst/>
          </a:prstGeom>
        </p:spPr>
      </p:pic>
      <p:pic>
        <p:nvPicPr>
          <p:cNvPr id="7" name="SK-22-img-6" descr="preencoded.png"/>
          <p:cNvPicPr>
            <a:picLocks noChangeAspect="1"/>
          </p:cNvPicPr>
          <p:nvPr/>
        </p:nvPicPr>
        <p:blipFill>
          <a:blip r:embed="rId8"/>
          <a:stretch>
            <a:fillRect/>
          </a:stretch>
        </p:blipFill>
        <p:spPr>
          <a:xfrm>
            <a:off x="495300" y="1431578"/>
            <a:ext cx="190500" cy="152400"/>
          </a:xfrm>
          <a:prstGeom prst="rect">
            <a:avLst/>
          </a:prstGeom>
        </p:spPr>
      </p:pic>
      <p:pic>
        <p:nvPicPr>
          <p:cNvPr id="8" name="SK-22-img-7" descr="preencoded.png"/>
          <p:cNvPicPr>
            <a:picLocks noChangeAspect="1"/>
          </p:cNvPicPr>
          <p:nvPr/>
        </p:nvPicPr>
        <p:blipFill>
          <a:blip r:embed="rId9"/>
          <a:stretch>
            <a:fillRect/>
          </a:stretch>
        </p:blipFill>
        <p:spPr>
          <a:xfrm>
            <a:off x="495300" y="4924425"/>
            <a:ext cx="5881241" cy="895350"/>
          </a:xfrm>
          <a:prstGeom prst="rect">
            <a:avLst/>
          </a:prstGeom>
        </p:spPr>
      </p:pic>
      <p:pic>
        <p:nvPicPr>
          <p:cNvPr id="9" name="SK-22-img-8" descr="preencoded.png"/>
          <p:cNvPicPr>
            <a:picLocks noChangeAspect="1"/>
          </p:cNvPicPr>
          <p:nvPr/>
        </p:nvPicPr>
        <p:blipFill>
          <a:blip r:embed="rId10"/>
          <a:stretch>
            <a:fillRect/>
          </a:stretch>
        </p:blipFill>
        <p:spPr>
          <a:xfrm>
            <a:off x="6719441" y="1236315"/>
            <a:ext cx="5091559" cy="4697760"/>
          </a:xfrm>
          <a:prstGeom prst="rect">
            <a:avLst/>
          </a:prstGeom>
        </p:spPr>
      </p:pic>
      <p:pic>
        <p:nvPicPr>
          <p:cNvPr id="10" name="SK-22-img-9" descr="preencoded.png"/>
          <p:cNvPicPr>
            <a:picLocks noChangeAspect="1"/>
          </p:cNvPicPr>
          <p:nvPr/>
        </p:nvPicPr>
        <p:blipFill>
          <a:blip r:embed="rId11"/>
          <a:stretch>
            <a:fillRect/>
          </a:stretch>
        </p:blipFill>
        <p:spPr>
          <a:xfrm>
            <a:off x="6833741" y="1350615"/>
            <a:ext cx="4862959" cy="390525"/>
          </a:xfrm>
          <a:prstGeom prst="rect">
            <a:avLst/>
          </a:prstGeom>
        </p:spPr>
      </p:pic>
      <p:pic>
        <p:nvPicPr>
          <p:cNvPr id="11" name="SK-22-img-10" descr="preencoded.png"/>
          <p:cNvPicPr>
            <a:picLocks noChangeAspect="1"/>
          </p:cNvPicPr>
          <p:nvPr/>
        </p:nvPicPr>
        <p:blipFill>
          <a:blip r:embed="rId12"/>
          <a:stretch>
            <a:fillRect/>
          </a:stretch>
        </p:blipFill>
        <p:spPr>
          <a:xfrm>
            <a:off x="6833741" y="1431578"/>
            <a:ext cx="190500" cy="152400"/>
          </a:xfrm>
          <a:prstGeom prst="rect">
            <a:avLst/>
          </a:prstGeom>
        </p:spPr>
      </p:pic>
      <p:pic>
        <p:nvPicPr>
          <p:cNvPr id="12" name="SK-22-img-11" descr="preencoded.png"/>
          <p:cNvPicPr>
            <a:picLocks noChangeAspect="1"/>
          </p:cNvPicPr>
          <p:nvPr/>
        </p:nvPicPr>
        <p:blipFill>
          <a:blip r:embed="rId13"/>
          <a:stretch>
            <a:fillRect/>
          </a:stretch>
        </p:blipFill>
        <p:spPr>
          <a:xfrm>
            <a:off x="6833741" y="1931640"/>
            <a:ext cx="1836241" cy="381000"/>
          </a:xfrm>
          <a:prstGeom prst="rect">
            <a:avLst/>
          </a:prstGeom>
        </p:spPr>
      </p:pic>
      <p:pic>
        <p:nvPicPr>
          <p:cNvPr id="13" name="SK-22-img-12" descr="preencoded.png"/>
          <p:cNvPicPr>
            <a:picLocks noChangeAspect="1"/>
          </p:cNvPicPr>
          <p:nvPr/>
        </p:nvPicPr>
        <p:blipFill>
          <a:blip r:embed="rId14"/>
          <a:stretch>
            <a:fillRect/>
          </a:stretch>
        </p:blipFill>
        <p:spPr>
          <a:xfrm>
            <a:off x="8669982" y="1931640"/>
            <a:ext cx="3026718" cy="381000"/>
          </a:xfrm>
          <a:prstGeom prst="rect">
            <a:avLst/>
          </a:prstGeom>
        </p:spPr>
      </p:pic>
      <p:pic>
        <p:nvPicPr>
          <p:cNvPr id="14" name="SK-22-img-13" descr="preencoded.png"/>
          <p:cNvPicPr>
            <a:picLocks noChangeAspect="1"/>
          </p:cNvPicPr>
          <p:nvPr/>
        </p:nvPicPr>
        <p:blipFill>
          <a:blip r:embed="rId15"/>
          <a:stretch>
            <a:fillRect/>
          </a:stretch>
        </p:blipFill>
        <p:spPr>
          <a:xfrm>
            <a:off x="6833741" y="2312640"/>
            <a:ext cx="1836241" cy="948630"/>
          </a:xfrm>
          <a:prstGeom prst="rect">
            <a:avLst/>
          </a:prstGeom>
        </p:spPr>
      </p:pic>
      <p:pic>
        <p:nvPicPr>
          <p:cNvPr id="15" name="SK-22-img-14" descr="preencoded.png"/>
          <p:cNvPicPr>
            <a:picLocks noChangeAspect="1"/>
          </p:cNvPicPr>
          <p:nvPr/>
        </p:nvPicPr>
        <p:blipFill>
          <a:blip r:embed="rId16"/>
          <a:stretch>
            <a:fillRect/>
          </a:stretch>
        </p:blipFill>
        <p:spPr>
          <a:xfrm>
            <a:off x="8669982" y="2312640"/>
            <a:ext cx="3026718" cy="948630"/>
          </a:xfrm>
          <a:prstGeom prst="rect">
            <a:avLst/>
          </a:prstGeom>
        </p:spPr>
      </p:pic>
      <p:pic>
        <p:nvPicPr>
          <p:cNvPr id="16" name="SK-22-img-15" descr="preencoded.png"/>
          <p:cNvPicPr>
            <a:picLocks noChangeAspect="1"/>
          </p:cNvPicPr>
          <p:nvPr/>
        </p:nvPicPr>
        <p:blipFill>
          <a:blip r:embed="rId17"/>
          <a:stretch>
            <a:fillRect/>
          </a:stretch>
        </p:blipFill>
        <p:spPr>
          <a:xfrm>
            <a:off x="6833741" y="3261271"/>
            <a:ext cx="1836241" cy="948779"/>
          </a:xfrm>
          <a:prstGeom prst="rect">
            <a:avLst/>
          </a:prstGeom>
        </p:spPr>
      </p:pic>
      <p:pic>
        <p:nvPicPr>
          <p:cNvPr id="17" name="SK-22-img-16" descr="preencoded.png"/>
          <p:cNvPicPr>
            <a:picLocks noChangeAspect="1"/>
          </p:cNvPicPr>
          <p:nvPr/>
        </p:nvPicPr>
        <p:blipFill>
          <a:blip r:embed="rId18"/>
          <a:stretch>
            <a:fillRect/>
          </a:stretch>
        </p:blipFill>
        <p:spPr>
          <a:xfrm>
            <a:off x="8669982" y="3261271"/>
            <a:ext cx="3026718" cy="948779"/>
          </a:xfrm>
          <a:prstGeom prst="rect">
            <a:avLst/>
          </a:prstGeom>
        </p:spPr>
      </p:pic>
      <p:pic>
        <p:nvPicPr>
          <p:cNvPr id="18" name="SK-22-img-17" descr="preencoded.png"/>
          <p:cNvPicPr>
            <a:picLocks noChangeAspect="1"/>
          </p:cNvPicPr>
          <p:nvPr/>
        </p:nvPicPr>
        <p:blipFill>
          <a:blip r:embed="rId19"/>
          <a:stretch>
            <a:fillRect/>
          </a:stretch>
        </p:blipFill>
        <p:spPr>
          <a:xfrm>
            <a:off x="6833741" y="4353669"/>
            <a:ext cx="178594" cy="148828"/>
          </a:xfrm>
          <a:prstGeom prst="rect">
            <a:avLst/>
          </a:prstGeom>
        </p:spPr>
      </p:pic>
      <p:pic>
        <p:nvPicPr>
          <p:cNvPr id="19" name="SK-22-img-18" descr="preencoded.png"/>
          <p:cNvPicPr>
            <a:picLocks noChangeAspect="1"/>
          </p:cNvPicPr>
          <p:nvPr/>
        </p:nvPicPr>
        <p:blipFill>
          <a:blip r:embed="rId20"/>
          <a:stretch>
            <a:fillRect/>
          </a:stretch>
        </p:blipFill>
        <p:spPr>
          <a:xfrm>
            <a:off x="6833741" y="4924425"/>
            <a:ext cx="4862959" cy="895350"/>
          </a:xfrm>
          <a:prstGeom prst="rect">
            <a:avLst/>
          </a:prstGeom>
        </p:spPr>
      </p:pic>
      <p:pic>
        <p:nvPicPr>
          <p:cNvPr id="20" name="SK-22-img-19" descr="preencoded.png"/>
          <p:cNvPicPr>
            <a:picLocks noChangeAspect="1"/>
          </p:cNvPicPr>
          <p:nvPr/>
        </p:nvPicPr>
        <p:blipFill>
          <a:blip r:embed="rId21"/>
          <a:stretch>
            <a:fillRect/>
          </a:stretch>
        </p:blipFill>
        <p:spPr>
          <a:xfrm>
            <a:off x="381000" y="6162675"/>
            <a:ext cx="11430000" cy="314325"/>
          </a:xfrm>
          <a:prstGeom prst="rect">
            <a:avLst/>
          </a:prstGeom>
        </p:spPr>
      </p:pic>
      <p:sp>
        <p:nvSpPr>
          <p:cNvPr id="21" name="SK-22-text-20"/>
          <p:cNvSpPr/>
          <p:nvPr/>
        </p:nvSpPr>
        <p:spPr>
          <a:xfrm>
            <a:off x="533400" y="381000"/>
            <a:ext cx="11439525" cy="388590"/>
          </a:xfrm>
          <a:prstGeom prst="rect">
            <a:avLst/>
          </a:prstGeom>
          <a:noFill/>
          <a:ln/>
        </p:spPr>
        <p:txBody>
          <a:bodyPr vert="horz" wrap="square" lIns="0" tIns="0" rIns="0" bIns="0" rtlCol="0" anchor="ctr"/>
          <a:lstStyle/>
          <a:p>
            <a:pPr marL="0" indent="0">
              <a:lnSpc>
                <a:spcPts val="3060"/>
              </a:lnSpc>
              <a:buNone/>
            </a:pPr>
            <a:r>
              <a:rPr lang="en-US" sz="2550" b="1" kern="0" spc="-30" dirty="0">
                <a:solidFill>
                  <a:srgbClr val="1A1A1A"/>
                </a:solidFill>
                <a:latin typeface="Arimo" pitchFamily="34" charset="0"/>
                <a:ea typeface="Arimo" pitchFamily="34" charset="-122"/>
                <a:cs typeface="Arimo" pitchFamily="34" charset="-120"/>
              </a:rPr>
              <a:t>TRIGGER FINGER AND HAND NODES</a:t>
            </a:r>
            <a:endParaRPr lang="en-US" sz="2550" dirty="0"/>
          </a:p>
        </p:txBody>
      </p:sp>
      <p:sp>
        <p:nvSpPr>
          <p:cNvPr id="22" name="SK-22-text-21"/>
          <p:cNvSpPr/>
          <p:nvPr/>
        </p:nvSpPr>
        <p:spPr>
          <a:xfrm>
            <a:off x="533400" y="807690"/>
            <a:ext cx="11353800" cy="200025"/>
          </a:xfrm>
          <a:prstGeom prst="rect">
            <a:avLst/>
          </a:prstGeom>
          <a:noFill/>
          <a:ln/>
        </p:spPr>
        <p:txBody>
          <a:bodyPr vert="horz" wrap="square" lIns="0" tIns="0" rIns="0" bIns="0" rtlCol="0" anchor="ctr"/>
          <a:lstStyle/>
          <a:p>
            <a:pPr marL="0" indent="0">
              <a:lnSpc>
                <a:spcPts val="1575"/>
              </a:lnSpc>
              <a:buNone/>
            </a:pPr>
            <a:r>
              <a:rPr lang="en-US" sz="1050" b="1" kern="0" spc="60" dirty="0">
                <a:solidFill>
                  <a:srgbClr val="2C3E50"/>
                </a:solidFill>
                <a:latin typeface="Open Sans" pitchFamily="34" charset="0"/>
                <a:ea typeface="Open Sans" pitchFamily="34" charset="-122"/>
                <a:cs typeface="Open Sans" pitchFamily="34" charset="-120"/>
              </a:rPr>
              <a:t>CLINICAL GUIDANCE &amp; EXAM FOCUS</a:t>
            </a:r>
            <a:endParaRPr lang="en-US" sz="1050" dirty="0"/>
          </a:p>
        </p:txBody>
      </p:sp>
      <p:sp>
        <p:nvSpPr>
          <p:cNvPr id="23" name="SK-22-text-22"/>
          <p:cNvSpPr/>
          <p:nvPr/>
        </p:nvSpPr>
        <p:spPr>
          <a:xfrm>
            <a:off x="781050" y="1350615"/>
            <a:ext cx="10163175" cy="314325"/>
          </a:xfrm>
          <a:prstGeom prst="rect">
            <a:avLst/>
          </a:prstGeom>
          <a:noFill/>
          <a:ln/>
        </p:spPr>
        <p:txBody>
          <a:bodyPr vert="horz" wrap="square" lIns="0" tIns="0" rIns="0" bIns="0" rtlCol="0" anchor="ctr"/>
          <a:lstStyle/>
          <a:p>
            <a:pPr marL="0" indent="0">
              <a:lnSpc>
                <a:spcPts val="2475"/>
              </a:lnSpc>
              <a:buNone/>
            </a:pPr>
            <a:r>
              <a:rPr lang="en-US" sz="1650" b="1" dirty="0">
                <a:solidFill>
                  <a:srgbClr val="2C3E50"/>
                </a:solidFill>
                <a:latin typeface="Arimo" pitchFamily="34" charset="0"/>
                <a:ea typeface="Arimo" pitchFamily="34" charset="-122"/>
                <a:cs typeface="Arimo" pitchFamily="34" charset="-120"/>
              </a:rPr>
              <a:t>Trigger Finger (Stenosing Tenosynovitis)</a:t>
            </a:r>
            <a:endParaRPr lang="en-US" sz="1650" dirty="0"/>
          </a:p>
        </p:txBody>
      </p:sp>
      <p:sp>
        <p:nvSpPr>
          <p:cNvPr id="24" name="SK-22-text-23"/>
          <p:cNvSpPr/>
          <p:nvPr/>
        </p:nvSpPr>
        <p:spPr>
          <a:xfrm>
            <a:off x="495300" y="1855440"/>
            <a:ext cx="5881241" cy="453330"/>
          </a:xfrm>
          <a:prstGeom prst="rect">
            <a:avLst/>
          </a:prstGeom>
          <a:noFill/>
          <a:ln/>
        </p:spPr>
        <p:txBody>
          <a:bodyPr vert="horz" wrap="square" lIns="0" tIns="0" rIns="0" bIns="0" rtlCol="0" anchor="ctr"/>
          <a:lstStyle/>
          <a:p>
            <a:pPr marL="0" indent="0">
              <a:lnSpc>
                <a:spcPts val="1785"/>
              </a:lnSpc>
              <a:buNone/>
            </a:pPr>
            <a:r>
              <a:rPr lang="en-US" sz="1275" b="1" dirty="0">
                <a:solidFill>
                  <a:srgbClr val="1A1A1A"/>
                </a:solidFill>
                <a:latin typeface="Open Sans" pitchFamily="34" charset="0"/>
                <a:ea typeface="Open Sans" pitchFamily="34" charset="-122"/>
                <a:cs typeface="Open Sans" pitchFamily="34" charset="-120"/>
              </a:rPr>
              <a:t>Definition:</a:t>
            </a:r>
            <a:r>
              <a:rPr lang="en-US" sz="1275" dirty="0">
                <a:solidFill>
                  <a:srgbClr val="4B5563"/>
                </a:solidFill>
                <a:latin typeface="Open Sans" pitchFamily="34" charset="0"/>
                <a:ea typeface="Open Sans" pitchFamily="34" charset="-122"/>
                <a:cs typeface="Open Sans" pitchFamily="34" charset="-120"/>
              </a:rPr>
              <a:t> Catching or locking of the flexor tendon as it passes through the </a:t>
            </a:r>
            <a:r>
              <a:rPr lang="en-US" sz="1275" b="1" dirty="0">
                <a:solidFill>
                  <a:srgbClr val="1A1A1A"/>
                </a:solidFill>
                <a:latin typeface="Open Sans" pitchFamily="34" charset="0"/>
                <a:ea typeface="Open Sans" pitchFamily="34" charset="-122"/>
                <a:cs typeface="Open Sans" pitchFamily="34" charset="-120"/>
              </a:rPr>
              <a:t>A1 Pulley</a:t>
            </a:r>
            <a:r>
              <a:rPr lang="en-US" sz="1275" dirty="0">
                <a:solidFill>
                  <a:srgbClr val="4B5563"/>
                </a:solidFill>
                <a:latin typeface="Open Sans" pitchFamily="34" charset="0"/>
                <a:ea typeface="Open Sans" pitchFamily="34" charset="-122"/>
                <a:cs typeface="Open Sans" pitchFamily="34" charset="-120"/>
              </a:rPr>
              <a:t> at the MCPJ.</a:t>
            </a:r>
            <a:endParaRPr lang="en-US" sz="1275" dirty="0"/>
          </a:p>
        </p:txBody>
      </p:sp>
      <p:sp>
        <p:nvSpPr>
          <p:cNvPr id="25" name="SK-22-text-24"/>
          <p:cNvSpPr/>
          <p:nvPr/>
        </p:nvSpPr>
        <p:spPr>
          <a:xfrm>
            <a:off x="495300" y="2404021"/>
            <a:ext cx="2606993" cy="219075"/>
          </a:xfrm>
          <a:prstGeom prst="rect">
            <a:avLst/>
          </a:prstGeom>
          <a:noFill/>
          <a:ln/>
        </p:spPr>
        <p:txBody>
          <a:bodyPr vert="horz" wrap="square" lIns="0" tIns="0" rIns="0" bIns="0" rtlCol="0" anchor="ctr"/>
          <a:lstStyle/>
          <a:p>
            <a:pPr marL="0" indent="0">
              <a:lnSpc>
                <a:spcPts val="1785"/>
              </a:lnSpc>
              <a:buNone/>
            </a:pPr>
            <a:r>
              <a:rPr lang="en-US" sz="1275" b="1" dirty="0">
                <a:solidFill>
                  <a:srgbClr val="1A1A1A"/>
                </a:solidFill>
                <a:latin typeface="Open Sans" pitchFamily="34" charset="0"/>
                <a:ea typeface="Open Sans" pitchFamily="34" charset="-122"/>
                <a:cs typeface="Open Sans" pitchFamily="34" charset="-120"/>
              </a:rPr>
              <a:t>Key Symptoms:</a:t>
            </a:r>
            <a:endParaRPr lang="en-US" sz="1275" dirty="0"/>
          </a:p>
        </p:txBody>
      </p:sp>
      <p:sp>
        <p:nvSpPr>
          <p:cNvPr id="26" name="SK-22-text-25"/>
          <p:cNvSpPr/>
          <p:nvPr/>
        </p:nvSpPr>
        <p:spPr>
          <a:xfrm>
            <a:off x="685800" y="2668786"/>
            <a:ext cx="6493192" cy="226665"/>
          </a:xfrm>
          <a:prstGeom prst="rect">
            <a:avLst/>
          </a:prstGeom>
          <a:noFill/>
          <a:ln/>
        </p:spPr>
        <p:txBody>
          <a:bodyPr vert="horz" wrap="square" lIns="0" tIns="0" rIns="0" bIns="0" rtlCol="0" anchor="ctr"/>
          <a:lstStyle/>
          <a:p>
            <a:pPr marL="0" indent="0" algn="l">
              <a:lnSpc>
                <a:spcPts val="1785"/>
              </a:lnSpc>
              <a:buNone/>
            </a:pPr>
            <a:r>
              <a:rPr lang="en-US" sz="1275" dirty="0">
                <a:solidFill>
                  <a:srgbClr val="4B5563"/>
                </a:solidFill>
                <a:latin typeface="Open Sans" pitchFamily="34" charset="0"/>
                <a:ea typeface="Open Sans" pitchFamily="34" charset="-122"/>
                <a:cs typeface="Open Sans" pitchFamily="34" charset="-120"/>
              </a:rPr>
              <a:t>Finger locks in flexion (painful)</a:t>
            </a:r>
            <a:endParaRPr lang="en-US" sz="1275" dirty="0"/>
          </a:p>
        </p:txBody>
      </p:sp>
      <p:sp>
        <p:nvSpPr>
          <p:cNvPr id="27" name="SK-22-text-26"/>
          <p:cNvSpPr/>
          <p:nvPr/>
        </p:nvSpPr>
        <p:spPr>
          <a:xfrm>
            <a:off x="685800" y="2895451"/>
            <a:ext cx="7270432" cy="226665"/>
          </a:xfrm>
          <a:prstGeom prst="rect">
            <a:avLst/>
          </a:prstGeom>
          <a:noFill/>
          <a:ln/>
        </p:spPr>
        <p:txBody>
          <a:bodyPr vert="horz" wrap="square" lIns="0" tIns="0" rIns="0" bIns="0" rtlCol="0" anchor="ctr"/>
          <a:lstStyle/>
          <a:p>
            <a:pPr marL="0" indent="0" algn="l">
              <a:lnSpc>
                <a:spcPts val="1785"/>
              </a:lnSpc>
              <a:buNone/>
            </a:pPr>
            <a:r>
              <a:rPr lang="en-US" sz="1275" dirty="0">
                <a:solidFill>
                  <a:srgbClr val="4B5563"/>
                </a:solidFill>
                <a:latin typeface="Open Sans" pitchFamily="34" charset="0"/>
                <a:ea typeface="Open Sans" pitchFamily="34" charset="-122"/>
                <a:cs typeface="Open Sans" pitchFamily="34" charset="-120"/>
              </a:rPr>
              <a:t>Audible "click" or "pop" on extension</a:t>
            </a:r>
            <a:endParaRPr lang="en-US" sz="1275" dirty="0"/>
          </a:p>
        </p:txBody>
      </p:sp>
      <p:sp>
        <p:nvSpPr>
          <p:cNvPr id="28" name="SK-22-text-27"/>
          <p:cNvSpPr/>
          <p:nvPr/>
        </p:nvSpPr>
        <p:spPr>
          <a:xfrm>
            <a:off x="685800" y="3122116"/>
            <a:ext cx="5771704" cy="226665"/>
          </a:xfrm>
          <a:prstGeom prst="rect">
            <a:avLst/>
          </a:prstGeom>
          <a:noFill/>
          <a:ln/>
        </p:spPr>
        <p:txBody>
          <a:bodyPr vert="horz" wrap="square" lIns="0" tIns="0" rIns="0" bIns="0" rtlCol="0" anchor="ctr"/>
          <a:lstStyle/>
          <a:p>
            <a:pPr marL="0" indent="0" algn="l">
              <a:lnSpc>
                <a:spcPts val="1785"/>
              </a:lnSpc>
              <a:buNone/>
            </a:pPr>
            <a:r>
              <a:rPr lang="en-US" sz="1275" dirty="0">
                <a:solidFill>
                  <a:srgbClr val="4B5563"/>
                </a:solidFill>
                <a:latin typeface="Open Sans" pitchFamily="34" charset="0"/>
                <a:ea typeface="Open Sans" pitchFamily="34" charset="-122"/>
                <a:cs typeface="Open Sans" pitchFamily="34" charset="-120"/>
              </a:rPr>
              <a:t>Marked morning stiffness</a:t>
            </a:r>
            <a:endParaRPr lang="en-US" sz="1275" dirty="0"/>
          </a:p>
        </p:txBody>
      </p:sp>
      <p:sp>
        <p:nvSpPr>
          <p:cNvPr id="29" name="SK-22-text-28"/>
          <p:cNvSpPr/>
          <p:nvPr/>
        </p:nvSpPr>
        <p:spPr>
          <a:xfrm>
            <a:off x="495300" y="3444032"/>
            <a:ext cx="3967162" cy="219075"/>
          </a:xfrm>
          <a:prstGeom prst="rect">
            <a:avLst/>
          </a:prstGeom>
          <a:noFill/>
          <a:ln/>
        </p:spPr>
        <p:txBody>
          <a:bodyPr vert="horz" wrap="square" lIns="0" tIns="0" rIns="0" bIns="0" rtlCol="0" anchor="ctr"/>
          <a:lstStyle/>
          <a:p>
            <a:pPr marL="0" indent="0">
              <a:lnSpc>
                <a:spcPts val="1785"/>
              </a:lnSpc>
              <a:buNone/>
            </a:pPr>
            <a:r>
              <a:rPr lang="en-US" sz="1275" b="1" dirty="0">
                <a:solidFill>
                  <a:srgbClr val="1A1A1A"/>
                </a:solidFill>
                <a:latin typeface="Open Sans" pitchFamily="34" charset="0"/>
                <a:ea typeface="Open Sans" pitchFamily="34" charset="-122"/>
                <a:cs typeface="Open Sans" pitchFamily="34" charset="-120"/>
              </a:rPr>
              <a:t>Management Strategy:</a:t>
            </a:r>
            <a:endParaRPr lang="en-US" sz="1275" dirty="0"/>
          </a:p>
        </p:txBody>
      </p:sp>
      <p:sp>
        <p:nvSpPr>
          <p:cNvPr id="30" name="SK-22-text-29"/>
          <p:cNvSpPr/>
          <p:nvPr/>
        </p:nvSpPr>
        <p:spPr>
          <a:xfrm>
            <a:off x="685800" y="3708797"/>
            <a:ext cx="8436292" cy="226665"/>
          </a:xfrm>
          <a:prstGeom prst="rect">
            <a:avLst/>
          </a:prstGeom>
          <a:noFill/>
          <a:ln/>
        </p:spPr>
        <p:txBody>
          <a:bodyPr vert="horz" wrap="square" lIns="0" tIns="0" rIns="0" bIns="0" rtlCol="0" anchor="ctr"/>
          <a:lstStyle/>
          <a:p>
            <a:pPr marL="0" indent="0" algn="l">
              <a:lnSpc>
                <a:spcPts val="1785"/>
              </a:lnSpc>
              <a:buNone/>
            </a:pPr>
            <a:r>
              <a:rPr lang="en-US" sz="1275" dirty="0">
                <a:solidFill>
                  <a:srgbClr val="4B5563"/>
                </a:solidFill>
                <a:latin typeface="Open Sans" pitchFamily="34" charset="0"/>
                <a:ea typeface="Open Sans" pitchFamily="34" charset="-122"/>
                <a:cs typeface="Open Sans" pitchFamily="34" charset="-120"/>
              </a:rPr>
              <a:t>Activity modification and splinting (night)</a:t>
            </a:r>
            <a:endParaRPr lang="en-US" sz="1275" dirty="0"/>
          </a:p>
        </p:txBody>
      </p:sp>
      <p:sp>
        <p:nvSpPr>
          <p:cNvPr id="31" name="SK-22-text-30"/>
          <p:cNvSpPr/>
          <p:nvPr/>
        </p:nvSpPr>
        <p:spPr>
          <a:xfrm>
            <a:off x="685800" y="3935462"/>
            <a:ext cx="10039350" cy="226665"/>
          </a:xfrm>
          <a:prstGeom prst="rect">
            <a:avLst/>
          </a:prstGeom>
          <a:noFill/>
          <a:ln/>
        </p:spPr>
        <p:txBody>
          <a:bodyPr vert="horz" wrap="square" lIns="0" tIns="0" rIns="0" bIns="0" rtlCol="0" anchor="ctr"/>
          <a:lstStyle/>
          <a:p>
            <a:pPr marL="0" indent="0" algn="l">
              <a:lnSpc>
                <a:spcPts val="1785"/>
              </a:lnSpc>
              <a:buNone/>
            </a:pPr>
            <a:r>
              <a:rPr lang="en-US" sz="1275" b="1" dirty="0">
                <a:solidFill>
                  <a:srgbClr val="1A1A1A"/>
                </a:solidFill>
                <a:latin typeface="Open Sans" pitchFamily="34" charset="0"/>
                <a:ea typeface="Open Sans" pitchFamily="34" charset="-122"/>
                <a:cs typeface="Open Sans" pitchFamily="34" charset="-120"/>
              </a:rPr>
              <a:t>Corticosteroid Injection:</a:t>
            </a:r>
            <a:r>
              <a:rPr lang="en-US" sz="1275" dirty="0">
                <a:solidFill>
                  <a:srgbClr val="4B5563"/>
                </a:solidFill>
                <a:latin typeface="Open Sans" pitchFamily="34" charset="0"/>
                <a:ea typeface="Open Sans" pitchFamily="34" charset="-122"/>
                <a:cs typeface="Open Sans" pitchFamily="34" charset="-120"/>
              </a:rPr>
              <a:t> Into the A1 pulley sheath</a:t>
            </a:r>
            <a:endParaRPr lang="en-US" sz="1275" dirty="0"/>
          </a:p>
        </p:txBody>
      </p:sp>
      <p:sp>
        <p:nvSpPr>
          <p:cNvPr id="32" name="SK-22-text-31"/>
          <p:cNvSpPr/>
          <p:nvPr/>
        </p:nvSpPr>
        <p:spPr>
          <a:xfrm>
            <a:off x="685800" y="4162127"/>
            <a:ext cx="9213532" cy="226665"/>
          </a:xfrm>
          <a:prstGeom prst="rect">
            <a:avLst/>
          </a:prstGeom>
          <a:noFill/>
          <a:ln/>
        </p:spPr>
        <p:txBody>
          <a:bodyPr vert="horz" wrap="square" lIns="0" tIns="0" rIns="0" bIns="0" rtlCol="0" anchor="ctr"/>
          <a:lstStyle/>
          <a:p>
            <a:pPr marL="0" indent="0" algn="l">
              <a:lnSpc>
                <a:spcPts val="1785"/>
              </a:lnSpc>
              <a:buNone/>
            </a:pPr>
            <a:r>
              <a:rPr lang="en-US" sz="1275" dirty="0">
                <a:solidFill>
                  <a:srgbClr val="4B5563"/>
                </a:solidFill>
                <a:latin typeface="Open Sans" pitchFamily="34" charset="0"/>
                <a:ea typeface="Open Sans" pitchFamily="34" charset="-122"/>
                <a:cs typeface="Open Sans" pitchFamily="34" charset="-120"/>
              </a:rPr>
              <a:t>Surgical release: If conservative measures fail</a:t>
            </a:r>
            <a:endParaRPr lang="en-US" sz="1275" dirty="0"/>
          </a:p>
        </p:txBody>
      </p:sp>
      <p:sp>
        <p:nvSpPr>
          <p:cNvPr id="33" name="SK-22-text-32"/>
          <p:cNvSpPr/>
          <p:nvPr/>
        </p:nvSpPr>
        <p:spPr>
          <a:xfrm>
            <a:off x="609600" y="5038725"/>
            <a:ext cx="5728841" cy="200025"/>
          </a:xfrm>
          <a:prstGeom prst="rect">
            <a:avLst/>
          </a:prstGeom>
          <a:noFill/>
          <a:ln/>
        </p:spPr>
        <p:txBody>
          <a:bodyPr vert="horz" wrap="square" lIns="0" tIns="0" rIns="0" bIns="0" rtlCol="0" anchor="ctr"/>
          <a:lstStyle/>
          <a:p>
            <a:pPr marL="0" indent="0">
              <a:lnSpc>
                <a:spcPts val="1575"/>
              </a:lnSpc>
              <a:buNone/>
            </a:pPr>
            <a:r>
              <a:rPr lang="en-US" sz="1050" b="1" dirty="0">
                <a:solidFill>
                  <a:srgbClr val="2E7D32"/>
                </a:solidFill>
              </a:rPr>
              <a:t>PROCEDURAL SUCCESS</a:t>
            </a:r>
            <a:endParaRPr lang="en-US" sz="1050" dirty="0"/>
          </a:p>
        </p:txBody>
      </p:sp>
      <p:sp>
        <p:nvSpPr>
          <p:cNvPr id="34" name="SK-22-text-33"/>
          <p:cNvSpPr/>
          <p:nvPr/>
        </p:nvSpPr>
        <p:spPr>
          <a:xfrm>
            <a:off x="609600" y="5276850"/>
            <a:ext cx="5652641" cy="428625"/>
          </a:xfrm>
          <a:prstGeom prst="rect">
            <a:avLst/>
          </a:prstGeom>
          <a:noFill/>
          <a:ln/>
        </p:spPr>
        <p:txBody>
          <a:bodyPr vert="horz" wrap="square" lIns="0" tIns="0" rIns="0" bIns="0" rtlCol="0" anchor="ctr"/>
          <a:lstStyle/>
          <a:p>
            <a:pPr marL="0" indent="0">
              <a:lnSpc>
                <a:spcPts val="1688"/>
              </a:lnSpc>
              <a:buNone/>
            </a:pPr>
            <a:r>
              <a:rPr lang="en-US" sz="1125" dirty="0">
                <a:solidFill>
                  <a:srgbClr val="4B5563"/>
                </a:solidFill>
              </a:rPr>
              <a:t>Corticosteroid injection into the tendon sheath has a </a:t>
            </a:r>
            <a:r>
              <a:rPr lang="en-US" sz="1125" b="1" dirty="0">
                <a:solidFill>
                  <a:srgbClr val="4B5563"/>
                </a:solidFill>
              </a:rPr>
              <a:t>70–80% success rate</a:t>
            </a:r>
            <a:r>
              <a:rPr lang="en-US" sz="1125" dirty="0">
                <a:solidFill>
                  <a:srgbClr val="4B5563"/>
                </a:solidFill>
              </a:rPr>
              <a:t> and is often curative in Primary Care.</a:t>
            </a:r>
            <a:endParaRPr lang="en-US" sz="1125" dirty="0"/>
          </a:p>
        </p:txBody>
      </p:sp>
      <p:sp>
        <p:nvSpPr>
          <p:cNvPr id="35" name="SK-22-text-34"/>
          <p:cNvSpPr/>
          <p:nvPr/>
        </p:nvSpPr>
        <p:spPr>
          <a:xfrm>
            <a:off x="7119491" y="1350615"/>
            <a:ext cx="5072509" cy="314325"/>
          </a:xfrm>
          <a:prstGeom prst="rect">
            <a:avLst/>
          </a:prstGeom>
          <a:noFill/>
          <a:ln/>
        </p:spPr>
        <p:txBody>
          <a:bodyPr vert="horz" wrap="square" lIns="0" tIns="0" rIns="0" bIns="0" rtlCol="0" anchor="ctr"/>
          <a:lstStyle/>
          <a:p>
            <a:pPr marL="0" indent="0">
              <a:lnSpc>
                <a:spcPts val="2475"/>
              </a:lnSpc>
              <a:buNone/>
            </a:pPr>
            <a:r>
              <a:rPr lang="en-US" sz="1650" b="1" dirty="0">
                <a:solidFill>
                  <a:srgbClr val="2C3E50"/>
                </a:solidFill>
                <a:latin typeface="Arimo" pitchFamily="34" charset="0"/>
                <a:ea typeface="Arimo" pitchFamily="34" charset="-122"/>
                <a:cs typeface="Arimo" pitchFamily="34" charset="-120"/>
              </a:rPr>
              <a:t>Osteoarthritic Hand Nodes</a:t>
            </a:r>
            <a:endParaRPr lang="en-US" sz="1650" dirty="0"/>
          </a:p>
        </p:txBody>
      </p:sp>
      <p:sp>
        <p:nvSpPr>
          <p:cNvPr id="36" name="SK-22-text-35"/>
          <p:cNvSpPr/>
          <p:nvPr/>
        </p:nvSpPr>
        <p:spPr>
          <a:xfrm>
            <a:off x="6909941" y="1931640"/>
            <a:ext cx="1760041" cy="381000"/>
          </a:xfrm>
          <a:prstGeom prst="rect">
            <a:avLst/>
          </a:prstGeom>
          <a:noFill/>
          <a:ln/>
        </p:spPr>
        <p:txBody>
          <a:bodyPr vert="horz" wrap="square" lIns="0" tIns="0" rIns="0" bIns="0" rtlCol="0" anchor="ctr"/>
          <a:lstStyle/>
          <a:p>
            <a:pPr marL="0" indent="0" algn="l">
              <a:lnSpc>
                <a:spcPts val="1800"/>
              </a:lnSpc>
              <a:buNone/>
            </a:pPr>
            <a:r>
              <a:rPr lang="en-US" sz="1200" b="1" dirty="0">
                <a:solidFill>
                  <a:srgbClr val="2C3E50"/>
                </a:solidFill>
                <a:latin typeface="Open Sans" pitchFamily="34" charset="0"/>
                <a:ea typeface="Open Sans" pitchFamily="34" charset="-122"/>
                <a:cs typeface="Open Sans" pitchFamily="34" charset="-120"/>
              </a:rPr>
              <a:t>Node Type</a:t>
            </a:r>
            <a:endParaRPr lang="en-US" sz="1200" dirty="0"/>
          </a:p>
        </p:txBody>
      </p:sp>
      <p:sp>
        <p:nvSpPr>
          <p:cNvPr id="37" name="SK-22-text-36"/>
          <p:cNvSpPr/>
          <p:nvPr/>
        </p:nvSpPr>
        <p:spPr>
          <a:xfrm>
            <a:off x="8746182" y="1931640"/>
            <a:ext cx="2950518" cy="381000"/>
          </a:xfrm>
          <a:prstGeom prst="rect">
            <a:avLst/>
          </a:prstGeom>
          <a:noFill/>
          <a:ln/>
        </p:spPr>
        <p:txBody>
          <a:bodyPr vert="horz" wrap="square" lIns="0" tIns="0" rIns="0" bIns="0" rtlCol="0" anchor="ctr"/>
          <a:lstStyle/>
          <a:p>
            <a:pPr marL="0" indent="0" algn="l">
              <a:lnSpc>
                <a:spcPts val="1800"/>
              </a:lnSpc>
              <a:buNone/>
            </a:pPr>
            <a:r>
              <a:rPr lang="en-US" sz="1200" b="1" dirty="0">
                <a:solidFill>
                  <a:srgbClr val="2C3E50"/>
                </a:solidFill>
                <a:latin typeface="Open Sans" pitchFamily="34" charset="0"/>
                <a:ea typeface="Open Sans" pitchFamily="34" charset="-122"/>
                <a:cs typeface="Open Sans" pitchFamily="34" charset="-120"/>
              </a:rPr>
              <a:t>Joint Affected</a:t>
            </a:r>
            <a:endParaRPr lang="en-US" sz="1200" dirty="0"/>
          </a:p>
        </p:txBody>
      </p:sp>
      <p:sp>
        <p:nvSpPr>
          <p:cNvPr id="38" name="SK-22-text-37"/>
          <p:cNvSpPr/>
          <p:nvPr/>
        </p:nvSpPr>
        <p:spPr>
          <a:xfrm>
            <a:off x="6928991" y="2682180"/>
            <a:ext cx="1905000" cy="209550"/>
          </a:xfrm>
          <a:prstGeom prst="rect">
            <a:avLst/>
          </a:prstGeom>
          <a:noFill/>
          <a:ln/>
        </p:spPr>
        <p:txBody>
          <a:bodyPr vert="horz" wrap="square" lIns="0" tIns="0" rIns="0" bIns="0" rtlCol="0" anchor="ctr"/>
          <a:lstStyle/>
          <a:p>
            <a:pPr marL="0" indent="0">
              <a:lnSpc>
                <a:spcPts val="1800"/>
              </a:lnSpc>
              <a:buNone/>
            </a:pPr>
            <a:r>
              <a:rPr lang="en-US" sz="1200" b="1" dirty="0">
                <a:solidFill>
                  <a:srgbClr val="F58220"/>
                </a:solidFill>
                <a:latin typeface="Open Sans" pitchFamily="34" charset="0"/>
                <a:ea typeface="Open Sans" pitchFamily="34" charset="-122"/>
                <a:cs typeface="Open Sans" pitchFamily="34" charset="-120"/>
              </a:rPr>
              <a:t>Heberden's</a:t>
            </a:r>
            <a:endParaRPr lang="en-US" sz="1200" dirty="0"/>
          </a:p>
        </p:txBody>
      </p:sp>
      <p:sp>
        <p:nvSpPr>
          <p:cNvPr id="39" name="SK-22-text-38"/>
          <p:cNvSpPr/>
          <p:nvPr/>
        </p:nvSpPr>
        <p:spPr>
          <a:xfrm>
            <a:off x="8765232" y="2567880"/>
            <a:ext cx="807720" cy="209550"/>
          </a:xfrm>
          <a:prstGeom prst="rect">
            <a:avLst/>
          </a:prstGeom>
          <a:noFill/>
          <a:ln/>
        </p:spPr>
        <p:txBody>
          <a:bodyPr vert="horz" wrap="square" lIns="0" tIns="0" rIns="0" bIns="0" rtlCol="0" anchor="ctr"/>
          <a:lstStyle/>
          <a:p>
            <a:pPr marL="0" indent="0">
              <a:lnSpc>
                <a:spcPts val="1800"/>
              </a:lnSpc>
              <a:buNone/>
            </a:pPr>
            <a:r>
              <a:rPr lang="en-US" sz="1200" b="1" dirty="0">
                <a:solidFill>
                  <a:srgbClr val="4B5563"/>
                </a:solidFill>
                <a:latin typeface="Open Sans" pitchFamily="34" charset="0"/>
                <a:ea typeface="Open Sans" pitchFamily="34" charset="-122"/>
                <a:cs typeface="Open Sans" pitchFamily="34" charset="-120"/>
              </a:rPr>
              <a:t>DIPJ</a:t>
            </a:r>
            <a:endParaRPr lang="en-US" sz="1200" dirty="0"/>
          </a:p>
        </p:txBody>
      </p:sp>
      <p:sp>
        <p:nvSpPr>
          <p:cNvPr id="40" name="SK-22-text-39"/>
          <p:cNvSpPr/>
          <p:nvPr/>
        </p:nvSpPr>
        <p:spPr>
          <a:xfrm>
            <a:off x="8765232" y="2825055"/>
            <a:ext cx="3426768" cy="171450"/>
          </a:xfrm>
          <a:prstGeom prst="rect">
            <a:avLst/>
          </a:prstGeom>
          <a:noFill/>
          <a:ln/>
        </p:spPr>
        <p:txBody>
          <a:bodyPr vert="horz" wrap="square" lIns="0" tIns="0" rIns="0" bIns="0" rtlCol="0" anchor="t"/>
          <a:lstStyle/>
          <a:p>
            <a:pPr marL="0" indent="0">
              <a:lnSpc>
                <a:spcPts val="1440"/>
              </a:lnSpc>
              <a:buNone/>
            </a:pPr>
            <a:r>
              <a:rPr lang="en-US" sz="960" dirty="0">
                <a:solidFill>
                  <a:srgbClr val="4B5563"/>
                </a:solidFill>
                <a:latin typeface="Open Sans" pitchFamily="34" charset="0"/>
                <a:ea typeface="Open Sans" pitchFamily="34" charset="-122"/>
                <a:cs typeface="Open Sans" pitchFamily="34" charset="-120"/>
              </a:rPr>
              <a:t>(Distal Interphalangeal)</a:t>
            </a:r>
            <a:endParaRPr lang="en-US" sz="960" dirty="0"/>
          </a:p>
        </p:txBody>
      </p:sp>
      <p:sp>
        <p:nvSpPr>
          <p:cNvPr id="41" name="SK-22-text-40"/>
          <p:cNvSpPr/>
          <p:nvPr/>
        </p:nvSpPr>
        <p:spPr>
          <a:xfrm>
            <a:off x="6928991" y="3630811"/>
            <a:ext cx="1905000" cy="209550"/>
          </a:xfrm>
          <a:prstGeom prst="rect">
            <a:avLst/>
          </a:prstGeom>
          <a:noFill/>
          <a:ln/>
        </p:spPr>
        <p:txBody>
          <a:bodyPr vert="horz" wrap="square" lIns="0" tIns="0" rIns="0" bIns="0" rtlCol="0" anchor="ctr"/>
          <a:lstStyle/>
          <a:p>
            <a:pPr marL="0" indent="0">
              <a:lnSpc>
                <a:spcPts val="1800"/>
              </a:lnSpc>
              <a:buNone/>
            </a:pPr>
            <a:r>
              <a:rPr lang="en-US" sz="1200" b="1" dirty="0">
                <a:solidFill>
                  <a:srgbClr val="F58220"/>
                </a:solidFill>
                <a:latin typeface="Open Sans" pitchFamily="34" charset="0"/>
                <a:ea typeface="Open Sans" pitchFamily="34" charset="-122"/>
                <a:cs typeface="Open Sans" pitchFamily="34" charset="-120"/>
              </a:rPr>
              <a:t>Bouchard's</a:t>
            </a:r>
            <a:endParaRPr lang="en-US" sz="1200" dirty="0"/>
          </a:p>
        </p:txBody>
      </p:sp>
      <p:sp>
        <p:nvSpPr>
          <p:cNvPr id="42" name="SK-22-text-41"/>
          <p:cNvSpPr/>
          <p:nvPr/>
        </p:nvSpPr>
        <p:spPr>
          <a:xfrm>
            <a:off x="8765232" y="3516511"/>
            <a:ext cx="807720" cy="209550"/>
          </a:xfrm>
          <a:prstGeom prst="rect">
            <a:avLst/>
          </a:prstGeom>
          <a:noFill/>
          <a:ln/>
        </p:spPr>
        <p:txBody>
          <a:bodyPr vert="horz" wrap="square" lIns="0" tIns="0" rIns="0" bIns="0" rtlCol="0" anchor="ctr"/>
          <a:lstStyle/>
          <a:p>
            <a:pPr marL="0" indent="0">
              <a:lnSpc>
                <a:spcPts val="1800"/>
              </a:lnSpc>
              <a:buNone/>
            </a:pPr>
            <a:r>
              <a:rPr lang="en-US" sz="1200" b="1" dirty="0">
                <a:solidFill>
                  <a:srgbClr val="4B5563"/>
                </a:solidFill>
                <a:latin typeface="Open Sans" pitchFamily="34" charset="0"/>
                <a:ea typeface="Open Sans" pitchFamily="34" charset="-122"/>
                <a:cs typeface="Open Sans" pitchFamily="34" charset="-120"/>
              </a:rPr>
              <a:t>PIPJ</a:t>
            </a:r>
            <a:endParaRPr lang="en-US" sz="1200" dirty="0"/>
          </a:p>
        </p:txBody>
      </p:sp>
      <p:sp>
        <p:nvSpPr>
          <p:cNvPr id="43" name="SK-22-text-42"/>
          <p:cNvSpPr/>
          <p:nvPr/>
        </p:nvSpPr>
        <p:spPr>
          <a:xfrm>
            <a:off x="8765232" y="3773686"/>
            <a:ext cx="3426768" cy="171450"/>
          </a:xfrm>
          <a:prstGeom prst="rect">
            <a:avLst/>
          </a:prstGeom>
          <a:noFill/>
          <a:ln/>
        </p:spPr>
        <p:txBody>
          <a:bodyPr vert="horz" wrap="square" lIns="0" tIns="0" rIns="0" bIns="0" rtlCol="0" anchor="t"/>
          <a:lstStyle/>
          <a:p>
            <a:pPr marL="0" indent="0">
              <a:lnSpc>
                <a:spcPts val="1440"/>
              </a:lnSpc>
              <a:buNone/>
            </a:pPr>
            <a:r>
              <a:rPr lang="en-US" sz="960" dirty="0">
                <a:solidFill>
                  <a:srgbClr val="4B5563"/>
                </a:solidFill>
                <a:latin typeface="Open Sans" pitchFamily="34" charset="0"/>
                <a:ea typeface="Open Sans" pitchFamily="34" charset="-122"/>
                <a:cs typeface="Open Sans" pitchFamily="34" charset="-120"/>
              </a:rPr>
              <a:t>(Proximal Interphalangeal)</a:t>
            </a:r>
            <a:endParaRPr lang="en-US" sz="960" dirty="0"/>
          </a:p>
        </p:txBody>
      </p:sp>
      <p:sp>
        <p:nvSpPr>
          <p:cNvPr id="44" name="SK-22-text-43"/>
          <p:cNvSpPr/>
          <p:nvPr/>
        </p:nvSpPr>
        <p:spPr>
          <a:xfrm>
            <a:off x="7050435" y="4324350"/>
            <a:ext cx="4862959" cy="600075"/>
          </a:xfrm>
          <a:prstGeom prst="rect">
            <a:avLst/>
          </a:prstGeom>
          <a:noFill/>
          <a:ln/>
        </p:spPr>
        <p:txBody>
          <a:bodyPr vert="horz" wrap="square" lIns="0" tIns="0" rIns="0" bIns="0" rtlCol="0" anchor="ctr"/>
          <a:lstStyle/>
          <a:p>
            <a:pPr marL="0" indent="0">
              <a:lnSpc>
                <a:spcPts val="1575"/>
              </a:lnSpc>
              <a:buNone/>
            </a:pPr>
            <a:r>
              <a:rPr lang="en-US" sz="1125" dirty="0">
                <a:solidFill>
                  <a:srgbClr val="4B5563"/>
                </a:solidFill>
              </a:rPr>
              <a:t> Bouchard's nodes can also be seen in RA, whereas Heberden's are strictly OA. Multiple joint synovitis suggests systemic arthropathy (RA/PsA).</a:t>
            </a:r>
            <a:endParaRPr lang="en-US" sz="1125" dirty="0"/>
          </a:p>
        </p:txBody>
      </p:sp>
      <p:sp>
        <p:nvSpPr>
          <p:cNvPr id="45" name="SK-22-text-44"/>
          <p:cNvSpPr/>
          <p:nvPr/>
        </p:nvSpPr>
        <p:spPr>
          <a:xfrm>
            <a:off x="6948041" y="5038725"/>
            <a:ext cx="4710559" cy="200025"/>
          </a:xfrm>
          <a:prstGeom prst="rect">
            <a:avLst/>
          </a:prstGeom>
          <a:noFill/>
          <a:ln/>
        </p:spPr>
        <p:txBody>
          <a:bodyPr vert="horz" wrap="square" lIns="0" tIns="0" rIns="0" bIns="0" rtlCol="0" anchor="ctr"/>
          <a:lstStyle/>
          <a:p>
            <a:pPr marL="0" indent="0">
              <a:lnSpc>
                <a:spcPts val="1575"/>
              </a:lnSpc>
              <a:buNone/>
            </a:pPr>
            <a:r>
              <a:rPr lang="en-US" sz="1050" b="1" dirty="0">
                <a:solidFill>
                  <a:srgbClr val="7B1FA2"/>
                </a:solidFill>
              </a:rPr>
              <a:t>AKT HIGH-YIELD FOCUS</a:t>
            </a:r>
            <a:endParaRPr lang="en-US" sz="1050" dirty="0"/>
          </a:p>
        </p:txBody>
      </p:sp>
      <p:sp>
        <p:nvSpPr>
          <p:cNvPr id="46" name="SK-22-text-45"/>
          <p:cNvSpPr/>
          <p:nvPr/>
        </p:nvSpPr>
        <p:spPr>
          <a:xfrm>
            <a:off x="6948041" y="5276850"/>
            <a:ext cx="4634359" cy="428625"/>
          </a:xfrm>
          <a:prstGeom prst="rect">
            <a:avLst/>
          </a:prstGeom>
          <a:noFill/>
          <a:ln/>
        </p:spPr>
        <p:txBody>
          <a:bodyPr vert="horz" wrap="square" lIns="0" tIns="0" rIns="0" bIns="0" rtlCol="0" anchor="ctr"/>
          <a:lstStyle/>
          <a:p>
            <a:pPr marL="0" indent="0">
              <a:lnSpc>
                <a:spcPts val="1688"/>
              </a:lnSpc>
              <a:buNone/>
            </a:pPr>
            <a:r>
              <a:rPr lang="en-US" sz="1125" dirty="0">
                <a:solidFill>
                  <a:srgbClr val="4B5563"/>
                </a:solidFill>
              </a:rPr>
              <a:t>Remember the mnemonic: </a:t>
            </a:r>
            <a:r>
              <a:rPr lang="en-US" sz="1125" b="1" dirty="0">
                <a:solidFill>
                  <a:srgbClr val="4B5563"/>
                </a:solidFill>
              </a:rPr>
              <a:t>D</a:t>
            </a:r>
            <a:r>
              <a:rPr lang="en-US" sz="1125" dirty="0">
                <a:solidFill>
                  <a:srgbClr val="4B5563"/>
                </a:solidFill>
              </a:rPr>
              <a:t>istal = </a:t>
            </a:r>
            <a:r>
              <a:rPr lang="en-US" sz="1125" b="1" dirty="0">
                <a:solidFill>
                  <a:srgbClr val="4B5563"/>
                </a:solidFill>
              </a:rPr>
              <a:t>H</a:t>
            </a:r>
            <a:r>
              <a:rPr lang="en-US" sz="1125" dirty="0">
                <a:solidFill>
                  <a:srgbClr val="4B5563"/>
                </a:solidFill>
              </a:rPr>
              <a:t>eberden (H is later in the alphabet than B). Or </a:t>
            </a:r>
            <a:r>
              <a:rPr lang="en-US" sz="1125" b="1" dirty="0">
                <a:solidFill>
                  <a:srgbClr val="4B5563"/>
                </a:solidFill>
              </a:rPr>
              <a:t>B</a:t>
            </a:r>
            <a:r>
              <a:rPr lang="en-US" sz="1125" dirty="0">
                <a:solidFill>
                  <a:srgbClr val="4B5563"/>
                </a:solidFill>
              </a:rPr>
              <a:t>ouchard = </a:t>
            </a:r>
            <a:r>
              <a:rPr lang="en-US" sz="1125" b="1" dirty="0">
                <a:solidFill>
                  <a:srgbClr val="4B5563"/>
                </a:solidFill>
              </a:rPr>
              <a:t>B</a:t>
            </a:r>
            <a:r>
              <a:rPr lang="en-US" sz="1125" dirty="0">
                <a:solidFill>
                  <a:srgbClr val="4B5563"/>
                </a:solidFill>
              </a:rPr>
              <a:t>ase (closer to hand).</a:t>
            </a:r>
            <a:endParaRPr lang="en-US" sz="1125" dirty="0"/>
          </a:p>
        </p:txBody>
      </p:sp>
      <p:sp>
        <p:nvSpPr>
          <p:cNvPr id="47" name="SK-22-text-46"/>
          <p:cNvSpPr/>
          <p:nvPr/>
        </p:nvSpPr>
        <p:spPr>
          <a:xfrm>
            <a:off x="381000" y="6276975"/>
            <a:ext cx="3436620" cy="200025"/>
          </a:xfrm>
          <a:prstGeom prst="rect">
            <a:avLst/>
          </a:prstGeom>
          <a:noFill/>
          <a:ln/>
        </p:spPr>
        <p:txBody>
          <a:bodyPr vert="horz" wrap="square" lIns="0" tIns="0" rIns="0" bIns="0" rtlCol="0" anchor="ctr"/>
          <a:lstStyle/>
          <a:p>
            <a:pPr marL="0" indent="0">
              <a:lnSpc>
                <a:spcPts val="1575"/>
              </a:lnSpc>
              <a:buNone/>
            </a:pPr>
            <a:r>
              <a:rPr lang="en-US" sz="1050" u="sng" dirty="0">
                <a:solidFill>
                  <a:srgbClr val="6B7280"/>
                </a:solidFill>
                <a:latin typeface="Open Sans" pitchFamily="34" charset="0"/>
                <a:ea typeface="Open Sans" pitchFamily="34" charset="-122"/>
                <a:cs typeface="Open Sans" pitchFamily="34" charset="-120"/>
                <a:hlinkClick r:id="rId22" tooltip="https://www.bradfordvts.co.uk/">
                  <a:extLst>
                    <a:ext uri="{A12FA001-AC4F-418D-AE19-62706E023703}">
                      <ahyp:hlinkClr xmlns:ahyp="http://schemas.microsoft.com/office/drawing/2018/hyperlinkcolor" val="tx"/>
                    </a:ext>
                  </a:extLst>
                </a:hlinkClick>
              </a:rPr>
              <a:t>www.bradfordvts.co.uk</a:t>
            </a:r>
            <a:endParaRPr lang="en-US" sz="1050" dirty="0"/>
          </a:p>
        </p:txBody>
      </p:sp>
      <p:sp>
        <p:nvSpPr>
          <p:cNvPr id="48" name="SK-22-text-46-link-hitbox-1">
            <a:hlinkClick r:id="rId22" tooltip="https://www.bradfordvts.co.uk/"/>
          </p:cNvPr>
          <p:cNvSpPr/>
          <p:nvPr/>
        </p:nvSpPr>
        <p:spPr>
          <a:xfrm>
            <a:off x="381000" y="6286500"/>
            <a:ext cx="3436620" cy="180975"/>
          </a:xfrm>
          <a:prstGeom prst="rect">
            <a:avLst/>
          </a:prstGeom>
          <a:solidFill>
            <a:srgbClr val="FFFFFF">
              <a:alpha val="0"/>
            </a:srgbClr>
          </a:solidFill>
          <a:ln w="12700">
            <a:solidFill>
              <a:srgbClr val="333333">
                <a:alpha val="0"/>
              </a:srgbClr>
            </a:solidFill>
            <a:prstDash val="solid"/>
          </a:ln>
        </p:spPr>
        <p:txBody>
          <a:bodyPr/>
          <a:lstStyle/>
          <a:p>
            <a:endParaRPr lang="en-GB"/>
          </a:p>
        </p:txBody>
      </p:sp>
      <p:sp>
        <p:nvSpPr>
          <p:cNvPr id="49" name="SK-22-text-47"/>
          <p:cNvSpPr/>
          <p:nvPr/>
        </p:nvSpPr>
        <p:spPr>
          <a:xfrm>
            <a:off x="9544050" y="6291263"/>
            <a:ext cx="2647950" cy="171450"/>
          </a:xfrm>
          <a:prstGeom prst="rect">
            <a:avLst/>
          </a:prstGeom>
          <a:noFill/>
          <a:ln/>
        </p:spPr>
        <p:txBody>
          <a:bodyPr vert="horz" wrap="square" lIns="0" tIns="0" rIns="0" bIns="0" rtlCol="0" anchor="ctr"/>
          <a:lstStyle/>
          <a:p>
            <a:pPr marL="0" indent="0">
              <a:lnSpc>
                <a:spcPts val="1350"/>
              </a:lnSpc>
              <a:buNone/>
            </a:pPr>
            <a:r>
              <a:rPr lang="en-US" sz="900" dirty="0">
                <a:solidFill>
                  <a:srgbClr val="6B7280"/>
                </a:solidFill>
                <a:latin typeface="Open Sans" pitchFamily="34" charset="0"/>
                <a:ea typeface="Open Sans" pitchFamily="34" charset="-122"/>
                <a:cs typeface="Open Sans" pitchFamily="34" charset="-120"/>
              </a:rPr>
              <a:t>June 2026 | MRCGP Clinical Teaching Deck</a:t>
            </a:r>
            <a:endParaRPr lang="en-US" sz="9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3">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23-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23-img-2" descr="preencoded.png"/>
          <p:cNvPicPr>
            <a:picLocks noChangeAspect="1"/>
          </p:cNvPicPr>
          <p:nvPr/>
        </p:nvPicPr>
        <p:blipFill>
          <a:blip r:embed="rId4"/>
          <a:stretch>
            <a:fillRect/>
          </a:stretch>
        </p:blipFill>
        <p:spPr>
          <a:xfrm>
            <a:off x="0" y="0"/>
            <a:ext cx="12192000" cy="6858000"/>
          </a:xfrm>
          <a:prstGeom prst="rect">
            <a:avLst/>
          </a:prstGeom>
        </p:spPr>
      </p:pic>
      <p:pic>
        <p:nvPicPr>
          <p:cNvPr id="4" name="SK-23-img-3" descr="preencoded.png"/>
          <p:cNvPicPr>
            <a:picLocks noChangeAspect="1"/>
          </p:cNvPicPr>
          <p:nvPr/>
        </p:nvPicPr>
        <p:blipFill>
          <a:blip r:embed="rId5"/>
          <a:stretch>
            <a:fillRect/>
          </a:stretch>
        </p:blipFill>
        <p:spPr>
          <a:xfrm>
            <a:off x="571500" y="304800"/>
            <a:ext cx="11049000" cy="626715"/>
          </a:xfrm>
          <a:prstGeom prst="rect">
            <a:avLst/>
          </a:prstGeom>
        </p:spPr>
      </p:pic>
      <p:pic>
        <p:nvPicPr>
          <p:cNvPr id="5" name="SK-23-img-4" descr="preencoded.png"/>
          <p:cNvPicPr>
            <a:picLocks noChangeAspect="1"/>
          </p:cNvPicPr>
          <p:nvPr/>
        </p:nvPicPr>
        <p:blipFill>
          <a:blip r:embed="rId6"/>
          <a:stretch>
            <a:fillRect/>
          </a:stretch>
        </p:blipFill>
        <p:spPr>
          <a:xfrm>
            <a:off x="571500" y="1179165"/>
            <a:ext cx="11049000" cy="1104900"/>
          </a:xfrm>
          <a:prstGeom prst="rect">
            <a:avLst/>
          </a:prstGeom>
        </p:spPr>
      </p:pic>
      <p:pic>
        <p:nvPicPr>
          <p:cNvPr id="6" name="SK-23-img-5" descr="preencoded.png"/>
          <p:cNvPicPr>
            <a:picLocks noChangeAspect="1"/>
          </p:cNvPicPr>
          <p:nvPr/>
        </p:nvPicPr>
        <p:blipFill>
          <a:blip r:embed="rId7"/>
          <a:stretch>
            <a:fillRect/>
          </a:stretch>
        </p:blipFill>
        <p:spPr>
          <a:xfrm>
            <a:off x="800100" y="1503015"/>
            <a:ext cx="762000" cy="457200"/>
          </a:xfrm>
          <a:prstGeom prst="rect">
            <a:avLst/>
          </a:prstGeom>
        </p:spPr>
      </p:pic>
      <p:pic>
        <p:nvPicPr>
          <p:cNvPr id="7" name="SK-23-img-6" descr="preencoded.png"/>
          <p:cNvPicPr>
            <a:picLocks noChangeAspect="1"/>
          </p:cNvPicPr>
          <p:nvPr/>
        </p:nvPicPr>
        <p:blipFill>
          <a:blip r:embed="rId6"/>
          <a:stretch>
            <a:fillRect/>
          </a:stretch>
        </p:blipFill>
        <p:spPr>
          <a:xfrm>
            <a:off x="571500" y="2436465"/>
            <a:ext cx="11049000" cy="1104900"/>
          </a:xfrm>
          <a:prstGeom prst="rect">
            <a:avLst/>
          </a:prstGeom>
        </p:spPr>
      </p:pic>
      <p:pic>
        <p:nvPicPr>
          <p:cNvPr id="8" name="SK-23-img-7" descr="preencoded.png"/>
          <p:cNvPicPr>
            <a:picLocks noChangeAspect="1"/>
          </p:cNvPicPr>
          <p:nvPr/>
        </p:nvPicPr>
        <p:blipFill>
          <a:blip r:embed="rId7"/>
          <a:stretch>
            <a:fillRect/>
          </a:stretch>
        </p:blipFill>
        <p:spPr>
          <a:xfrm>
            <a:off x="800100" y="2760315"/>
            <a:ext cx="762000" cy="457200"/>
          </a:xfrm>
          <a:prstGeom prst="rect">
            <a:avLst/>
          </a:prstGeom>
        </p:spPr>
      </p:pic>
      <p:pic>
        <p:nvPicPr>
          <p:cNvPr id="9" name="SK-23-img-8" descr="preencoded.png"/>
          <p:cNvPicPr>
            <a:picLocks noChangeAspect="1"/>
          </p:cNvPicPr>
          <p:nvPr/>
        </p:nvPicPr>
        <p:blipFill>
          <a:blip r:embed="rId6"/>
          <a:stretch>
            <a:fillRect/>
          </a:stretch>
        </p:blipFill>
        <p:spPr>
          <a:xfrm>
            <a:off x="571500" y="3693765"/>
            <a:ext cx="11049000" cy="1104900"/>
          </a:xfrm>
          <a:prstGeom prst="rect">
            <a:avLst/>
          </a:prstGeom>
        </p:spPr>
      </p:pic>
      <p:pic>
        <p:nvPicPr>
          <p:cNvPr id="10" name="SK-23-img-9" descr="preencoded.png"/>
          <p:cNvPicPr>
            <a:picLocks noChangeAspect="1"/>
          </p:cNvPicPr>
          <p:nvPr/>
        </p:nvPicPr>
        <p:blipFill>
          <a:blip r:embed="rId7"/>
          <a:stretch>
            <a:fillRect/>
          </a:stretch>
        </p:blipFill>
        <p:spPr>
          <a:xfrm>
            <a:off x="800100" y="4017615"/>
            <a:ext cx="762000" cy="457200"/>
          </a:xfrm>
          <a:prstGeom prst="rect">
            <a:avLst/>
          </a:prstGeom>
        </p:spPr>
      </p:pic>
      <p:pic>
        <p:nvPicPr>
          <p:cNvPr id="11" name="SK-23-img-10" descr="preencoded.png"/>
          <p:cNvPicPr>
            <a:picLocks noChangeAspect="1"/>
          </p:cNvPicPr>
          <p:nvPr/>
        </p:nvPicPr>
        <p:blipFill>
          <a:blip r:embed="rId6"/>
          <a:stretch>
            <a:fillRect/>
          </a:stretch>
        </p:blipFill>
        <p:spPr>
          <a:xfrm>
            <a:off x="571500" y="4951065"/>
            <a:ext cx="11049000" cy="1104900"/>
          </a:xfrm>
          <a:prstGeom prst="rect">
            <a:avLst/>
          </a:prstGeom>
        </p:spPr>
      </p:pic>
      <p:pic>
        <p:nvPicPr>
          <p:cNvPr id="12" name="SK-23-img-11" descr="preencoded.png"/>
          <p:cNvPicPr>
            <a:picLocks noChangeAspect="1"/>
          </p:cNvPicPr>
          <p:nvPr/>
        </p:nvPicPr>
        <p:blipFill>
          <a:blip r:embed="rId7"/>
          <a:stretch>
            <a:fillRect/>
          </a:stretch>
        </p:blipFill>
        <p:spPr>
          <a:xfrm>
            <a:off x="800100" y="5274915"/>
            <a:ext cx="762000" cy="457200"/>
          </a:xfrm>
          <a:prstGeom prst="rect">
            <a:avLst/>
          </a:prstGeom>
        </p:spPr>
      </p:pic>
      <p:pic>
        <p:nvPicPr>
          <p:cNvPr id="13" name="SK-23-img-12" descr="preencoded.png"/>
          <p:cNvPicPr>
            <a:picLocks noChangeAspect="1"/>
          </p:cNvPicPr>
          <p:nvPr/>
        </p:nvPicPr>
        <p:blipFill>
          <a:blip r:embed="rId8"/>
          <a:stretch>
            <a:fillRect/>
          </a:stretch>
        </p:blipFill>
        <p:spPr>
          <a:xfrm>
            <a:off x="571500" y="6257925"/>
            <a:ext cx="11049000" cy="295275"/>
          </a:xfrm>
          <a:prstGeom prst="rect">
            <a:avLst/>
          </a:prstGeom>
        </p:spPr>
      </p:pic>
      <p:sp>
        <p:nvSpPr>
          <p:cNvPr id="14" name="SK-23-text-13"/>
          <p:cNvSpPr/>
          <p:nvPr/>
        </p:nvSpPr>
        <p:spPr>
          <a:xfrm>
            <a:off x="723900" y="304800"/>
            <a:ext cx="11058525" cy="388590"/>
          </a:xfrm>
          <a:prstGeom prst="rect">
            <a:avLst/>
          </a:prstGeom>
          <a:noFill/>
          <a:ln/>
        </p:spPr>
        <p:txBody>
          <a:bodyPr vert="horz" wrap="square" lIns="0" tIns="0" rIns="0" bIns="0" rtlCol="0" anchor="ctr"/>
          <a:lstStyle/>
          <a:p>
            <a:pPr marL="0" indent="0">
              <a:lnSpc>
                <a:spcPts val="3060"/>
              </a:lnSpc>
              <a:buNone/>
            </a:pPr>
            <a:r>
              <a:rPr lang="en-US" sz="2550" b="1" kern="0" spc="-30" dirty="0">
                <a:solidFill>
                  <a:srgbClr val="1A1A1A"/>
                </a:solidFill>
                <a:latin typeface="Arimo" pitchFamily="34" charset="0"/>
                <a:ea typeface="Arimo" pitchFamily="34" charset="-122"/>
                <a:cs typeface="Arimo" pitchFamily="34" charset="-120"/>
              </a:rPr>
              <a:t>TOP TIPS FOR GPS</a:t>
            </a:r>
            <a:endParaRPr lang="en-US" sz="2550" dirty="0"/>
          </a:p>
        </p:txBody>
      </p:sp>
      <p:sp>
        <p:nvSpPr>
          <p:cNvPr id="15" name="SK-23-text-14"/>
          <p:cNvSpPr/>
          <p:nvPr/>
        </p:nvSpPr>
        <p:spPr>
          <a:xfrm>
            <a:off x="723900" y="731490"/>
            <a:ext cx="10972800" cy="200025"/>
          </a:xfrm>
          <a:prstGeom prst="rect">
            <a:avLst/>
          </a:prstGeom>
          <a:noFill/>
          <a:ln/>
        </p:spPr>
        <p:txBody>
          <a:bodyPr vert="horz" wrap="square" lIns="0" tIns="0" rIns="0" bIns="0" rtlCol="0" anchor="ctr"/>
          <a:lstStyle/>
          <a:p>
            <a:pPr marL="0" indent="0">
              <a:lnSpc>
                <a:spcPts val="1575"/>
              </a:lnSpc>
              <a:buNone/>
            </a:pPr>
            <a:r>
              <a:rPr lang="en-US" sz="1050" b="1" kern="0" spc="60" dirty="0">
                <a:solidFill>
                  <a:srgbClr val="2C3E50"/>
                </a:solidFill>
                <a:latin typeface="Open Sans" pitchFamily="34" charset="0"/>
                <a:ea typeface="Open Sans" pitchFamily="34" charset="-122"/>
                <a:cs typeface="Open Sans" pitchFamily="34" charset="-120"/>
              </a:rPr>
              <a:t>CLINICAL GUIDANCE &amp; EXAM FOCUS</a:t>
            </a:r>
            <a:endParaRPr lang="en-US" sz="1050" dirty="0"/>
          </a:p>
        </p:txBody>
      </p:sp>
      <p:sp>
        <p:nvSpPr>
          <p:cNvPr id="16" name="SK-23-text-15"/>
          <p:cNvSpPr/>
          <p:nvPr/>
        </p:nvSpPr>
        <p:spPr>
          <a:xfrm>
            <a:off x="1052513" y="1503015"/>
            <a:ext cx="1143000" cy="457200"/>
          </a:xfrm>
          <a:prstGeom prst="rect">
            <a:avLst/>
          </a:prstGeom>
          <a:noFill/>
          <a:ln/>
        </p:spPr>
        <p:txBody>
          <a:bodyPr vert="horz" wrap="square" lIns="0" tIns="0" rIns="0" bIns="0" rtlCol="0" anchor="ctr"/>
          <a:lstStyle/>
          <a:p>
            <a:pPr marL="0" indent="0">
              <a:lnSpc>
                <a:spcPts val="3600"/>
              </a:lnSpc>
              <a:buNone/>
            </a:pPr>
            <a:r>
              <a:rPr lang="en-US" sz="3600" b="1" dirty="0">
                <a:solidFill>
                  <a:srgbClr val="F58220"/>
                </a:solidFill>
                <a:latin typeface="Arimo" pitchFamily="34" charset="0"/>
                <a:ea typeface="Arimo" pitchFamily="34" charset="-122"/>
                <a:cs typeface="Arimo" pitchFamily="34" charset="-120"/>
              </a:rPr>
              <a:t>1</a:t>
            </a:r>
            <a:endParaRPr lang="en-US" sz="3600" dirty="0"/>
          </a:p>
        </p:txBody>
      </p:sp>
      <p:sp>
        <p:nvSpPr>
          <p:cNvPr id="17" name="SK-23-text-16"/>
          <p:cNvSpPr/>
          <p:nvPr/>
        </p:nvSpPr>
        <p:spPr>
          <a:xfrm>
            <a:off x="1790700" y="1302990"/>
            <a:ext cx="9705975" cy="314325"/>
          </a:xfrm>
          <a:prstGeom prst="rect">
            <a:avLst/>
          </a:prstGeom>
          <a:noFill/>
          <a:ln/>
        </p:spPr>
        <p:txBody>
          <a:bodyPr vert="horz" wrap="square" lIns="0" tIns="0" rIns="0" bIns="0" rtlCol="0" anchor="ctr"/>
          <a:lstStyle/>
          <a:p>
            <a:pPr marL="0" indent="0">
              <a:lnSpc>
                <a:spcPts val="2475"/>
              </a:lnSpc>
              <a:buNone/>
            </a:pPr>
            <a:r>
              <a:rPr lang="en-US" sz="1650" b="1" dirty="0">
                <a:solidFill>
                  <a:srgbClr val="2C3E50"/>
                </a:solidFill>
                <a:latin typeface="Arimo" pitchFamily="34" charset="0"/>
                <a:ea typeface="Arimo" pitchFamily="34" charset="-122"/>
                <a:cs typeface="Arimo" pitchFamily="34" charset="-120"/>
              </a:rPr>
              <a:t>Tendinopathy, Not Tendinitis</a:t>
            </a:r>
            <a:endParaRPr lang="en-US" sz="1650" dirty="0"/>
          </a:p>
        </p:txBody>
      </p:sp>
      <p:sp>
        <p:nvSpPr>
          <p:cNvPr id="18" name="SK-23-text-17"/>
          <p:cNvSpPr/>
          <p:nvPr/>
        </p:nvSpPr>
        <p:spPr>
          <a:xfrm>
            <a:off x="1790700" y="1645890"/>
            <a:ext cx="9601200" cy="514350"/>
          </a:xfrm>
          <a:prstGeom prst="rect">
            <a:avLst/>
          </a:prstGeom>
          <a:noFill/>
          <a:ln/>
        </p:spPr>
        <p:txBody>
          <a:bodyPr vert="horz" wrap="square" lIns="0" tIns="0" rIns="0" bIns="0" rtlCol="0" anchor="ctr"/>
          <a:lstStyle/>
          <a:p>
            <a:pPr marL="0" indent="0">
              <a:lnSpc>
                <a:spcPts val="2025"/>
              </a:lnSpc>
              <a:buNone/>
            </a:pPr>
            <a:r>
              <a:rPr lang="en-US" sz="1350" dirty="0">
                <a:solidFill>
                  <a:srgbClr val="4B5563"/>
                </a:solidFill>
                <a:latin typeface="Open Sans" pitchFamily="34" charset="0"/>
                <a:ea typeface="Open Sans" pitchFamily="34" charset="-122"/>
                <a:cs typeface="Open Sans" pitchFamily="34" charset="-120"/>
              </a:rPr>
              <a:t>Histology shows </a:t>
            </a:r>
            <a:r>
              <a:rPr lang="en-US" sz="1350" b="1" dirty="0">
                <a:solidFill>
                  <a:srgbClr val="1A1A1A"/>
                </a:solidFill>
                <a:latin typeface="Open Sans" pitchFamily="34" charset="0"/>
                <a:ea typeface="Open Sans" pitchFamily="34" charset="-122"/>
                <a:cs typeface="Open Sans" pitchFamily="34" charset="-120"/>
              </a:rPr>
              <a:t>mucoid degeneration</a:t>
            </a:r>
            <a:r>
              <a:rPr lang="en-US" sz="1350" dirty="0">
                <a:solidFill>
                  <a:srgbClr val="4B5563"/>
                </a:solidFill>
                <a:latin typeface="Open Sans" pitchFamily="34" charset="0"/>
                <a:ea typeface="Open Sans" pitchFamily="34" charset="-122"/>
                <a:cs typeface="Open Sans" pitchFamily="34" charset="-120"/>
              </a:rPr>
              <a:t> and neovascularisation, not inflammation. Avoid over-reliance on oral NSAIDs; focus on </a:t>
            </a:r>
            <a:r>
              <a:rPr lang="en-US" sz="1350" b="1" dirty="0">
                <a:solidFill>
                  <a:srgbClr val="1A1A1A"/>
                </a:solidFill>
                <a:latin typeface="Open Sans" pitchFamily="34" charset="0"/>
                <a:ea typeface="Open Sans" pitchFamily="34" charset="-122"/>
                <a:cs typeface="Open Sans" pitchFamily="34" charset="-120"/>
              </a:rPr>
              <a:t>loading and remodelling</a:t>
            </a:r>
            <a:r>
              <a:rPr lang="en-US" sz="1350" dirty="0">
                <a:solidFill>
                  <a:srgbClr val="4B5563"/>
                </a:solidFill>
                <a:latin typeface="Open Sans" pitchFamily="34" charset="0"/>
                <a:ea typeface="Open Sans" pitchFamily="34" charset="-122"/>
                <a:cs typeface="Open Sans" pitchFamily="34" charset="-120"/>
              </a:rPr>
              <a:t> strategies rather than anti-inflammatory suppression.</a:t>
            </a:r>
            <a:endParaRPr lang="en-US" sz="1350" dirty="0"/>
          </a:p>
        </p:txBody>
      </p:sp>
      <p:sp>
        <p:nvSpPr>
          <p:cNvPr id="19" name="SK-23-text-18"/>
          <p:cNvSpPr/>
          <p:nvPr/>
        </p:nvSpPr>
        <p:spPr>
          <a:xfrm>
            <a:off x="1052513" y="2760315"/>
            <a:ext cx="1143000" cy="457200"/>
          </a:xfrm>
          <a:prstGeom prst="rect">
            <a:avLst/>
          </a:prstGeom>
          <a:noFill/>
          <a:ln/>
        </p:spPr>
        <p:txBody>
          <a:bodyPr vert="horz" wrap="square" lIns="0" tIns="0" rIns="0" bIns="0" rtlCol="0" anchor="ctr"/>
          <a:lstStyle/>
          <a:p>
            <a:pPr marL="0" indent="0">
              <a:lnSpc>
                <a:spcPts val="3600"/>
              </a:lnSpc>
              <a:buNone/>
            </a:pPr>
            <a:r>
              <a:rPr lang="en-US" sz="3600" b="1" dirty="0">
                <a:solidFill>
                  <a:srgbClr val="F58220"/>
                </a:solidFill>
                <a:latin typeface="Arimo" pitchFamily="34" charset="0"/>
                <a:ea typeface="Arimo" pitchFamily="34" charset="-122"/>
                <a:cs typeface="Arimo" pitchFamily="34" charset="-120"/>
              </a:rPr>
              <a:t>2</a:t>
            </a:r>
            <a:endParaRPr lang="en-US" sz="3600" dirty="0"/>
          </a:p>
        </p:txBody>
      </p:sp>
      <p:sp>
        <p:nvSpPr>
          <p:cNvPr id="20" name="SK-23-text-19"/>
          <p:cNvSpPr/>
          <p:nvPr/>
        </p:nvSpPr>
        <p:spPr>
          <a:xfrm>
            <a:off x="1790700" y="2560290"/>
            <a:ext cx="10401300" cy="314325"/>
          </a:xfrm>
          <a:prstGeom prst="rect">
            <a:avLst/>
          </a:prstGeom>
          <a:noFill/>
          <a:ln/>
        </p:spPr>
        <p:txBody>
          <a:bodyPr vert="horz" wrap="square" lIns="0" tIns="0" rIns="0" bIns="0" rtlCol="0" anchor="ctr"/>
          <a:lstStyle/>
          <a:p>
            <a:pPr marL="0" indent="0">
              <a:lnSpc>
                <a:spcPts val="2475"/>
              </a:lnSpc>
              <a:buNone/>
            </a:pPr>
            <a:r>
              <a:rPr lang="en-US" sz="1650" b="1" dirty="0">
                <a:solidFill>
                  <a:srgbClr val="2C3E50"/>
                </a:solidFill>
                <a:latin typeface="Arimo" pitchFamily="34" charset="0"/>
                <a:ea typeface="Arimo" pitchFamily="34" charset="-122"/>
                <a:cs typeface="Arimo" pitchFamily="34" charset="-120"/>
              </a:rPr>
              <a:t>Eccentric Loading = Most Effective Treatment</a:t>
            </a:r>
            <a:endParaRPr lang="en-US" sz="1650" dirty="0"/>
          </a:p>
        </p:txBody>
      </p:sp>
      <p:sp>
        <p:nvSpPr>
          <p:cNvPr id="21" name="SK-23-text-20"/>
          <p:cNvSpPr/>
          <p:nvPr/>
        </p:nvSpPr>
        <p:spPr>
          <a:xfrm>
            <a:off x="1790700" y="2903190"/>
            <a:ext cx="9601200" cy="514350"/>
          </a:xfrm>
          <a:prstGeom prst="rect">
            <a:avLst/>
          </a:prstGeom>
          <a:noFill/>
          <a:ln/>
        </p:spPr>
        <p:txBody>
          <a:bodyPr vert="horz" wrap="square" lIns="0" tIns="0" rIns="0" bIns="0" rtlCol="0" anchor="ctr"/>
          <a:lstStyle/>
          <a:p>
            <a:pPr marL="0" indent="0">
              <a:lnSpc>
                <a:spcPts val="2025"/>
              </a:lnSpc>
              <a:buNone/>
            </a:pPr>
            <a:r>
              <a:rPr lang="en-US" sz="1350" dirty="0">
                <a:solidFill>
                  <a:srgbClr val="4B5563"/>
                </a:solidFill>
                <a:latin typeface="Open Sans" pitchFamily="34" charset="0"/>
                <a:ea typeface="Open Sans" pitchFamily="34" charset="-122"/>
                <a:cs typeface="Open Sans" pitchFamily="34" charset="-120"/>
              </a:rPr>
              <a:t>Physiotherapy with </a:t>
            </a:r>
            <a:r>
              <a:rPr lang="en-US" sz="1350" b="1" dirty="0">
                <a:solidFill>
                  <a:srgbClr val="1A1A1A"/>
                </a:solidFill>
                <a:latin typeface="Open Sans" pitchFamily="34" charset="0"/>
                <a:ea typeface="Open Sans" pitchFamily="34" charset="-122"/>
                <a:cs typeface="Open Sans" pitchFamily="34" charset="-120"/>
              </a:rPr>
              <a:t>progressive eccentric exercises</a:t>
            </a:r>
            <a:r>
              <a:rPr lang="en-US" sz="1350" dirty="0">
                <a:solidFill>
                  <a:srgbClr val="4B5563"/>
                </a:solidFill>
                <a:latin typeface="Open Sans" pitchFamily="34" charset="0"/>
                <a:ea typeface="Open Sans" pitchFamily="34" charset="-122"/>
                <a:cs typeface="Open Sans" pitchFamily="34" charset="-120"/>
              </a:rPr>
              <a:t> (Alfredson protocol) offers the best long-term outcomes. Counsel patients that they must exercise </a:t>
            </a:r>
            <a:r>
              <a:rPr lang="en-US" sz="1350" b="1" dirty="0">
                <a:solidFill>
                  <a:srgbClr val="1A1A1A"/>
                </a:solidFill>
                <a:latin typeface="Open Sans" pitchFamily="34" charset="0"/>
                <a:ea typeface="Open Sans" pitchFamily="34" charset="-122"/>
                <a:cs typeface="Open Sans" pitchFamily="34" charset="-120"/>
              </a:rPr>
              <a:t>"into the pain"</a:t>
            </a:r>
            <a:r>
              <a:rPr lang="en-US" sz="1350" dirty="0">
                <a:solidFill>
                  <a:srgbClr val="4B5563"/>
                </a:solidFill>
                <a:latin typeface="Open Sans" pitchFamily="34" charset="0"/>
                <a:ea typeface="Open Sans" pitchFamily="34" charset="-122"/>
                <a:cs typeface="Open Sans" pitchFamily="34" charset="-120"/>
              </a:rPr>
              <a:t> for effective recovery.</a:t>
            </a:r>
            <a:endParaRPr lang="en-US" sz="1350" dirty="0"/>
          </a:p>
        </p:txBody>
      </p:sp>
      <p:sp>
        <p:nvSpPr>
          <p:cNvPr id="22" name="SK-23-text-21"/>
          <p:cNvSpPr/>
          <p:nvPr/>
        </p:nvSpPr>
        <p:spPr>
          <a:xfrm>
            <a:off x="1052513" y="4017615"/>
            <a:ext cx="1143000" cy="457200"/>
          </a:xfrm>
          <a:prstGeom prst="rect">
            <a:avLst/>
          </a:prstGeom>
          <a:noFill/>
          <a:ln/>
        </p:spPr>
        <p:txBody>
          <a:bodyPr vert="horz" wrap="square" lIns="0" tIns="0" rIns="0" bIns="0" rtlCol="0" anchor="ctr"/>
          <a:lstStyle/>
          <a:p>
            <a:pPr marL="0" indent="0">
              <a:lnSpc>
                <a:spcPts val="3600"/>
              </a:lnSpc>
              <a:buNone/>
            </a:pPr>
            <a:r>
              <a:rPr lang="en-US" sz="3600" b="1" dirty="0">
                <a:solidFill>
                  <a:srgbClr val="F58220"/>
                </a:solidFill>
                <a:latin typeface="Arimo" pitchFamily="34" charset="0"/>
                <a:ea typeface="Arimo" pitchFamily="34" charset="-122"/>
                <a:cs typeface="Arimo" pitchFamily="34" charset="-120"/>
              </a:rPr>
              <a:t>3</a:t>
            </a:r>
            <a:endParaRPr lang="en-US" sz="3600" dirty="0"/>
          </a:p>
        </p:txBody>
      </p:sp>
      <p:sp>
        <p:nvSpPr>
          <p:cNvPr id="23" name="SK-23-text-22"/>
          <p:cNvSpPr/>
          <p:nvPr/>
        </p:nvSpPr>
        <p:spPr>
          <a:xfrm>
            <a:off x="1790700" y="3817590"/>
            <a:ext cx="9705975" cy="314325"/>
          </a:xfrm>
          <a:prstGeom prst="rect">
            <a:avLst/>
          </a:prstGeom>
          <a:noFill/>
          <a:ln/>
        </p:spPr>
        <p:txBody>
          <a:bodyPr vert="horz" wrap="square" lIns="0" tIns="0" rIns="0" bIns="0" rtlCol="0" anchor="ctr"/>
          <a:lstStyle/>
          <a:p>
            <a:pPr marL="0" indent="0">
              <a:lnSpc>
                <a:spcPts val="2475"/>
              </a:lnSpc>
              <a:buNone/>
            </a:pPr>
            <a:r>
              <a:rPr lang="en-US" sz="1650" b="1" dirty="0">
                <a:solidFill>
                  <a:srgbClr val="2C3E50"/>
                </a:solidFill>
                <a:latin typeface="Arimo" pitchFamily="34" charset="0"/>
                <a:ea typeface="Arimo" pitchFamily="34" charset="-122"/>
                <a:cs typeface="Arimo" pitchFamily="34" charset="-120"/>
              </a:rPr>
              <a:t>Bilateral Symptoms? Check the Neck</a:t>
            </a:r>
            <a:endParaRPr lang="en-US" sz="1650" dirty="0"/>
          </a:p>
        </p:txBody>
      </p:sp>
      <p:sp>
        <p:nvSpPr>
          <p:cNvPr id="24" name="SK-23-text-23"/>
          <p:cNvSpPr/>
          <p:nvPr/>
        </p:nvSpPr>
        <p:spPr>
          <a:xfrm>
            <a:off x="1790700" y="4160490"/>
            <a:ext cx="9601200" cy="514350"/>
          </a:xfrm>
          <a:prstGeom prst="rect">
            <a:avLst/>
          </a:prstGeom>
          <a:noFill/>
          <a:ln/>
        </p:spPr>
        <p:txBody>
          <a:bodyPr vert="horz" wrap="square" lIns="0" tIns="0" rIns="0" bIns="0" rtlCol="0" anchor="ctr"/>
          <a:lstStyle/>
          <a:p>
            <a:pPr marL="0" indent="0">
              <a:lnSpc>
                <a:spcPts val="2025"/>
              </a:lnSpc>
              <a:buNone/>
            </a:pPr>
            <a:r>
              <a:rPr lang="en-US" sz="1350" dirty="0">
                <a:solidFill>
                  <a:srgbClr val="4B5563"/>
                </a:solidFill>
                <a:latin typeface="Open Sans" pitchFamily="34" charset="0"/>
                <a:ea typeface="Open Sans" pitchFamily="34" charset="-122"/>
                <a:cs typeface="Open Sans" pitchFamily="34" charset="-120"/>
              </a:rPr>
              <a:t>Bilateral epicondylitis or wrist pain is a major </a:t>
            </a:r>
            <a:r>
              <a:rPr lang="en-US" sz="1350" b="1" dirty="0">
                <a:solidFill>
                  <a:srgbClr val="1A1A1A"/>
                </a:solidFill>
                <a:latin typeface="Open Sans" pitchFamily="34" charset="0"/>
                <a:ea typeface="Open Sans" pitchFamily="34" charset="-122"/>
                <a:cs typeface="Open Sans" pitchFamily="34" charset="-120"/>
              </a:rPr>
              <a:t>red flag for cervical spine pathology</a:t>
            </a:r>
            <a:r>
              <a:rPr lang="en-US" sz="1350" dirty="0">
                <a:solidFill>
                  <a:srgbClr val="4B5563"/>
                </a:solidFill>
                <a:latin typeface="Open Sans" pitchFamily="34" charset="0"/>
                <a:ea typeface="Open Sans" pitchFamily="34" charset="-122"/>
                <a:cs typeface="Open Sans" pitchFamily="34" charset="-120"/>
              </a:rPr>
              <a:t>. Always perform a neck examination to exclude referred pain from C6/C7 radiculopathy.</a:t>
            </a:r>
            <a:endParaRPr lang="en-US" sz="1350" dirty="0"/>
          </a:p>
        </p:txBody>
      </p:sp>
      <p:sp>
        <p:nvSpPr>
          <p:cNvPr id="25" name="SK-23-text-24"/>
          <p:cNvSpPr/>
          <p:nvPr/>
        </p:nvSpPr>
        <p:spPr>
          <a:xfrm>
            <a:off x="1052513" y="5274915"/>
            <a:ext cx="1143000" cy="457200"/>
          </a:xfrm>
          <a:prstGeom prst="rect">
            <a:avLst/>
          </a:prstGeom>
          <a:noFill/>
          <a:ln/>
        </p:spPr>
        <p:txBody>
          <a:bodyPr vert="horz" wrap="square" lIns="0" tIns="0" rIns="0" bIns="0" rtlCol="0" anchor="ctr"/>
          <a:lstStyle/>
          <a:p>
            <a:pPr marL="0" indent="0">
              <a:lnSpc>
                <a:spcPts val="3600"/>
              </a:lnSpc>
              <a:buNone/>
            </a:pPr>
            <a:r>
              <a:rPr lang="en-US" sz="3600" b="1" dirty="0">
                <a:solidFill>
                  <a:srgbClr val="F58220"/>
                </a:solidFill>
                <a:latin typeface="Arimo" pitchFamily="34" charset="0"/>
                <a:ea typeface="Arimo" pitchFamily="34" charset="-122"/>
                <a:cs typeface="Arimo" pitchFamily="34" charset="-120"/>
              </a:rPr>
              <a:t>4</a:t>
            </a:r>
            <a:endParaRPr lang="en-US" sz="3600" dirty="0"/>
          </a:p>
        </p:txBody>
      </p:sp>
      <p:sp>
        <p:nvSpPr>
          <p:cNvPr id="26" name="SK-23-text-25"/>
          <p:cNvSpPr/>
          <p:nvPr/>
        </p:nvSpPr>
        <p:spPr>
          <a:xfrm>
            <a:off x="1790700" y="5074890"/>
            <a:ext cx="9705975" cy="314325"/>
          </a:xfrm>
          <a:prstGeom prst="rect">
            <a:avLst/>
          </a:prstGeom>
          <a:noFill/>
          <a:ln/>
        </p:spPr>
        <p:txBody>
          <a:bodyPr vert="horz" wrap="square" lIns="0" tIns="0" rIns="0" bIns="0" rtlCol="0" anchor="ctr"/>
          <a:lstStyle/>
          <a:p>
            <a:pPr marL="0" indent="0">
              <a:lnSpc>
                <a:spcPts val="2475"/>
              </a:lnSpc>
              <a:buNone/>
            </a:pPr>
            <a:r>
              <a:rPr lang="en-US" sz="1650" b="1" dirty="0">
                <a:solidFill>
                  <a:srgbClr val="2C3E50"/>
                </a:solidFill>
                <a:latin typeface="Arimo" pitchFamily="34" charset="0"/>
                <a:ea typeface="Arimo" pitchFamily="34" charset="-122"/>
                <a:cs typeface="Arimo" pitchFamily="34" charset="-120"/>
              </a:rPr>
              <a:t>Manage Steroid Expectations</a:t>
            </a:r>
            <a:endParaRPr lang="en-US" sz="1650" dirty="0"/>
          </a:p>
        </p:txBody>
      </p:sp>
      <p:sp>
        <p:nvSpPr>
          <p:cNvPr id="27" name="SK-23-text-26"/>
          <p:cNvSpPr/>
          <p:nvPr/>
        </p:nvSpPr>
        <p:spPr>
          <a:xfrm>
            <a:off x="1790700" y="5417790"/>
            <a:ext cx="9601200" cy="514350"/>
          </a:xfrm>
          <a:prstGeom prst="rect">
            <a:avLst/>
          </a:prstGeom>
          <a:noFill/>
          <a:ln/>
        </p:spPr>
        <p:txBody>
          <a:bodyPr vert="horz" wrap="square" lIns="0" tIns="0" rIns="0" bIns="0" rtlCol="0" anchor="ctr"/>
          <a:lstStyle/>
          <a:p>
            <a:pPr marL="0" indent="0">
              <a:lnSpc>
                <a:spcPts val="2025"/>
              </a:lnSpc>
              <a:buNone/>
            </a:pPr>
            <a:r>
              <a:rPr lang="en-US" sz="1350" dirty="0">
                <a:solidFill>
                  <a:srgbClr val="4B5563"/>
                </a:solidFill>
                <a:latin typeface="Open Sans" pitchFamily="34" charset="0"/>
                <a:ea typeface="Open Sans" pitchFamily="34" charset="-122"/>
                <a:cs typeface="Open Sans" pitchFamily="34" charset="-120"/>
              </a:rPr>
              <a:t>Steroid injections provide </a:t>
            </a:r>
            <a:r>
              <a:rPr lang="en-US" sz="1350" b="1" dirty="0">
                <a:solidFill>
                  <a:srgbClr val="1A1A1A"/>
                </a:solidFill>
                <a:latin typeface="Open Sans" pitchFamily="34" charset="0"/>
                <a:ea typeface="Open Sans" pitchFamily="34" charset="-122"/>
                <a:cs typeface="Open Sans" pitchFamily="34" charset="-120"/>
              </a:rPr>
              <a:t>short-term relief only</a:t>
            </a:r>
            <a:r>
              <a:rPr lang="en-US" sz="1350" dirty="0">
                <a:solidFill>
                  <a:srgbClr val="4B5563"/>
                </a:solidFill>
                <a:latin typeface="Open Sans" pitchFamily="34" charset="0"/>
                <a:ea typeface="Open Sans" pitchFamily="34" charset="-122"/>
                <a:cs typeface="Open Sans" pitchFamily="34" charset="-120"/>
              </a:rPr>
              <a:t>. NICE CKS highlights they may result in </a:t>
            </a:r>
            <a:r>
              <a:rPr lang="en-US" sz="1350" b="1" dirty="0">
                <a:solidFill>
                  <a:srgbClr val="1A1A1A"/>
                </a:solidFill>
                <a:latin typeface="Open Sans" pitchFamily="34" charset="0"/>
                <a:ea typeface="Open Sans" pitchFamily="34" charset="-122"/>
                <a:cs typeface="Open Sans" pitchFamily="34" charset="-120"/>
              </a:rPr>
              <a:t>poorer long-term outcomes</a:t>
            </a:r>
            <a:r>
              <a:rPr lang="en-US" sz="1350" dirty="0">
                <a:solidFill>
                  <a:srgbClr val="4B5563"/>
                </a:solidFill>
                <a:latin typeface="Open Sans" pitchFamily="34" charset="0"/>
                <a:ea typeface="Open Sans" pitchFamily="34" charset="-122"/>
                <a:cs typeface="Open Sans" pitchFamily="34" charset="-120"/>
              </a:rPr>
              <a:t> compared to physiotherapy. Use them only to "bridge" a patient into active rehab.</a:t>
            </a:r>
            <a:endParaRPr lang="en-US" sz="1350" dirty="0"/>
          </a:p>
        </p:txBody>
      </p:sp>
      <p:sp>
        <p:nvSpPr>
          <p:cNvPr id="28" name="SK-23-text-27"/>
          <p:cNvSpPr/>
          <p:nvPr/>
        </p:nvSpPr>
        <p:spPr>
          <a:xfrm>
            <a:off x="571500" y="6353175"/>
            <a:ext cx="3436620" cy="200025"/>
          </a:xfrm>
          <a:prstGeom prst="rect">
            <a:avLst/>
          </a:prstGeom>
          <a:noFill/>
          <a:ln/>
        </p:spPr>
        <p:txBody>
          <a:bodyPr vert="horz" wrap="square" lIns="0" tIns="0" rIns="0" bIns="0" rtlCol="0" anchor="ctr"/>
          <a:lstStyle/>
          <a:p>
            <a:pPr marL="0" indent="0">
              <a:lnSpc>
                <a:spcPts val="1575"/>
              </a:lnSpc>
              <a:buNone/>
            </a:pPr>
            <a:r>
              <a:rPr lang="en-US" sz="1050" b="1" dirty="0">
                <a:solidFill>
                  <a:srgbClr val="6B7280"/>
                </a:solidFill>
                <a:latin typeface="Open Sans" pitchFamily="34" charset="0"/>
                <a:ea typeface="Open Sans" pitchFamily="34" charset="-122"/>
                <a:cs typeface="Open Sans" pitchFamily="34" charset="-120"/>
              </a:rPr>
              <a:t>www.bradfordvts.co.uk</a:t>
            </a:r>
            <a:endParaRPr lang="en-US" sz="1050" dirty="0"/>
          </a:p>
        </p:txBody>
      </p:sp>
      <p:sp>
        <p:nvSpPr>
          <p:cNvPr id="29" name="SK-23-text-28"/>
          <p:cNvSpPr/>
          <p:nvPr/>
        </p:nvSpPr>
        <p:spPr>
          <a:xfrm>
            <a:off x="10010775" y="6367463"/>
            <a:ext cx="2181225" cy="171450"/>
          </a:xfrm>
          <a:prstGeom prst="rect">
            <a:avLst/>
          </a:prstGeom>
          <a:noFill/>
          <a:ln/>
        </p:spPr>
        <p:txBody>
          <a:bodyPr vert="horz" wrap="square" lIns="0" tIns="0" rIns="0" bIns="0" rtlCol="0" anchor="ctr"/>
          <a:lstStyle/>
          <a:p>
            <a:pPr marL="0" indent="0">
              <a:lnSpc>
                <a:spcPts val="1350"/>
              </a:lnSpc>
              <a:buNone/>
            </a:pPr>
            <a:r>
              <a:rPr lang="en-US" sz="900" b="1" kern="0" spc="30" dirty="0">
                <a:solidFill>
                  <a:srgbClr val="2C3E50"/>
                </a:solidFill>
                <a:latin typeface="Open Sans" pitchFamily="34" charset="0"/>
                <a:ea typeface="Open Sans" pitchFamily="34" charset="-122"/>
                <a:cs typeface="Open Sans" pitchFamily="34" charset="-120"/>
              </a:rPr>
              <a:t>BRADFORD VTS • JUNE 2026</a:t>
            </a:r>
            <a:endParaRPr lang="en-US" sz="9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4">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24-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24-img-2" descr="preencoded.png"/>
          <p:cNvPicPr>
            <a:picLocks noChangeAspect="1"/>
          </p:cNvPicPr>
          <p:nvPr/>
        </p:nvPicPr>
        <p:blipFill>
          <a:blip r:embed="rId4"/>
          <a:stretch>
            <a:fillRect/>
          </a:stretch>
        </p:blipFill>
        <p:spPr>
          <a:xfrm>
            <a:off x="0" y="0"/>
            <a:ext cx="12192000" cy="6858000"/>
          </a:xfrm>
          <a:prstGeom prst="rect">
            <a:avLst/>
          </a:prstGeom>
        </p:spPr>
      </p:pic>
      <p:pic>
        <p:nvPicPr>
          <p:cNvPr id="4" name="SK-24-img-3" descr="preencoded.png"/>
          <p:cNvPicPr>
            <a:picLocks noChangeAspect="1"/>
          </p:cNvPicPr>
          <p:nvPr/>
        </p:nvPicPr>
        <p:blipFill>
          <a:blip r:embed="rId5"/>
          <a:stretch>
            <a:fillRect/>
          </a:stretch>
        </p:blipFill>
        <p:spPr>
          <a:xfrm>
            <a:off x="381000" y="180975"/>
            <a:ext cx="11430000" cy="626715"/>
          </a:xfrm>
          <a:prstGeom prst="rect">
            <a:avLst/>
          </a:prstGeom>
        </p:spPr>
      </p:pic>
      <p:pic>
        <p:nvPicPr>
          <p:cNvPr id="5" name="SK-24-img-4" descr="preencoded.png"/>
          <p:cNvPicPr>
            <a:picLocks noChangeAspect="1"/>
          </p:cNvPicPr>
          <p:nvPr/>
        </p:nvPicPr>
        <p:blipFill>
          <a:blip r:embed="rId6"/>
          <a:stretch>
            <a:fillRect/>
          </a:stretch>
        </p:blipFill>
        <p:spPr>
          <a:xfrm>
            <a:off x="381000" y="912465"/>
            <a:ext cx="5619750" cy="2653605"/>
          </a:xfrm>
          <a:prstGeom prst="rect">
            <a:avLst/>
          </a:prstGeom>
        </p:spPr>
      </p:pic>
      <p:pic>
        <p:nvPicPr>
          <p:cNvPr id="6" name="SK-24-img-5" descr="preencoded.png"/>
          <p:cNvPicPr>
            <a:picLocks noChangeAspect="1"/>
          </p:cNvPicPr>
          <p:nvPr/>
        </p:nvPicPr>
        <p:blipFill>
          <a:blip r:embed="rId7"/>
          <a:stretch>
            <a:fillRect/>
          </a:stretch>
        </p:blipFill>
        <p:spPr>
          <a:xfrm>
            <a:off x="581025" y="1089422"/>
            <a:ext cx="285750" cy="228600"/>
          </a:xfrm>
          <a:prstGeom prst="rect">
            <a:avLst/>
          </a:prstGeom>
        </p:spPr>
      </p:pic>
      <p:pic>
        <p:nvPicPr>
          <p:cNvPr id="7" name="SK-24-img-6" descr="preencoded.png"/>
          <p:cNvPicPr>
            <a:picLocks noChangeAspect="1"/>
          </p:cNvPicPr>
          <p:nvPr/>
        </p:nvPicPr>
        <p:blipFill>
          <a:blip r:embed="rId6"/>
          <a:stretch>
            <a:fillRect/>
          </a:stretch>
        </p:blipFill>
        <p:spPr>
          <a:xfrm>
            <a:off x="6191250" y="912465"/>
            <a:ext cx="5619750" cy="2653605"/>
          </a:xfrm>
          <a:prstGeom prst="rect">
            <a:avLst/>
          </a:prstGeom>
        </p:spPr>
      </p:pic>
      <p:pic>
        <p:nvPicPr>
          <p:cNvPr id="8" name="SK-24-img-7" descr="preencoded.png"/>
          <p:cNvPicPr>
            <a:picLocks noChangeAspect="1"/>
          </p:cNvPicPr>
          <p:nvPr/>
        </p:nvPicPr>
        <p:blipFill>
          <a:blip r:embed="rId8"/>
          <a:stretch>
            <a:fillRect/>
          </a:stretch>
        </p:blipFill>
        <p:spPr>
          <a:xfrm>
            <a:off x="6391275" y="1089422"/>
            <a:ext cx="285750" cy="228600"/>
          </a:xfrm>
          <a:prstGeom prst="rect">
            <a:avLst/>
          </a:prstGeom>
        </p:spPr>
      </p:pic>
      <p:pic>
        <p:nvPicPr>
          <p:cNvPr id="9" name="SK-24-img-8" descr="preencoded.png"/>
          <p:cNvPicPr>
            <a:picLocks noChangeAspect="1"/>
          </p:cNvPicPr>
          <p:nvPr/>
        </p:nvPicPr>
        <p:blipFill>
          <a:blip r:embed="rId6"/>
          <a:stretch>
            <a:fillRect/>
          </a:stretch>
        </p:blipFill>
        <p:spPr>
          <a:xfrm>
            <a:off x="381000" y="3661321"/>
            <a:ext cx="5619750" cy="2653754"/>
          </a:xfrm>
          <a:prstGeom prst="rect">
            <a:avLst/>
          </a:prstGeom>
        </p:spPr>
      </p:pic>
      <p:pic>
        <p:nvPicPr>
          <p:cNvPr id="10" name="SK-24-img-9" descr="preencoded.png"/>
          <p:cNvPicPr>
            <a:picLocks noChangeAspect="1"/>
          </p:cNvPicPr>
          <p:nvPr/>
        </p:nvPicPr>
        <p:blipFill>
          <a:blip r:embed="rId9"/>
          <a:stretch>
            <a:fillRect/>
          </a:stretch>
        </p:blipFill>
        <p:spPr>
          <a:xfrm>
            <a:off x="581025" y="3838277"/>
            <a:ext cx="285750" cy="228600"/>
          </a:xfrm>
          <a:prstGeom prst="rect">
            <a:avLst/>
          </a:prstGeom>
        </p:spPr>
      </p:pic>
      <p:pic>
        <p:nvPicPr>
          <p:cNvPr id="11" name="SK-24-img-10" descr="preencoded.png"/>
          <p:cNvPicPr>
            <a:picLocks noChangeAspect="1"/>
          </p:cNvPicPr>
          <p:nvPr/>
        </p:nvPicPr>
        <p:blipFill>
          <a:blip r:embed="rId6"/>
          <a:stretch>
            <a:fillRect/>
          </a:stretch>
        </p:blipFill>
        <p:spPr>
          <a:xfrm>
            <a:off x="6191250" y="3661321"/>
            <a:ext cx="5619750" cy="2653754"/>
          </a:xfrm>
          <a:prstGeom prst="rect">
            <a:avLst/>
          </a:prstGeom>
        </p:spPr>
      </p:pic>
      <p:pic>
        <p:nvPicPr>
          <p:cNvPr id="12" name="SK-24-img-11" descr="preencoded.png"/>
          <p:cNvPicPr>
            <a:picLocks noChangeAspect="1"/>
          </p:cNvPicPr>
          <p:nvPr/>
        </p:nvPicPr>
        <p:blipFill>
          <a:blip r:embed="rId10"/>
          <a:stretch>
            <a:fillRect/>
          </a:stretch>
        </p:blipFill>
        <p:spPr>
          <a:xfrm>
            <a:off x="6391275" y="3838277"/>
            <a:ext cx="285750" cy="228600"/>
          </a:xfrm>
          <a:prstGeom prst="rect">
            <a:avLst/>
          </a:prstGeom>
        </p:spPr>
      </p:pic>
      <p:pic>
        <p:nvPicPr>
          <p:cNvPr id="13" name="SK-24-img-12" descr="preencoded.png"/>
          <p:cNvPicPr>
            <a:picLocks noChangeAspect="1"/>
          </p:cNvPicPr>
          <p:nvPr/>
        </p:nvPicPr>
        <p:blipFill>
          <a:blip r:embed="rId11"/>
          <a:stretch>
            <a:fillRect/>
          </a:stretch>
        </p:blipFill>
        <p:spPr>
          <a:xfrm>
            <a:off x="381000" y="6410325"/>
            <a:ext cx="11430000" cy="266700"/>
          </a:xfrm>
          <a:prstGeom prst="rect">
            <a:avLst/>
          </a:prstGeom>
        </p:spPr>
      </p:pic>
      <p:pic>
        <p:nvPicPr>
          <p:cNvPr id="14" name="SK-24-img-13" descr="preencoded.png"/>
          <p:cNvPicPr>
            <a:picLocks noChangeAspect="1"/>
          </p:cNvPicPr>
          <p:nvPr/>
        </p:nvPicPr>
        <p:blipFill>
          <a:blip r:embed="rId12"/>
          <a:stretch>
            <a:fillRect/>
          </a:stretch>
        </p:blipFill>
        <p:spPr>
          <a:xfrm>
            <a:off x="10315575" y="6467475"/>
            <a:ext cx="1495425" cy="209550"/>
          </a:xfrm>
          <a:prstGeom prst="rect">
            <a:avLst/>
          </a:prstGeom>
        </p:spPr>
      </p:pic>
      <p:sp>
        <p:nvSpPr>
          <p:cNvPr id="15" name="SK-24-text-14"/>
          <p:cNvSpPr/>
          <p:nvPr/>
        </p:nvSpPr>
        <p:spPr>
          <a:xfrm>
            <a:off x="533400" y="180975"/>
            <a:ext cx="11439525" cy="388590"/>
          </a:xfrm>
          <a:prstGeom prst="rect">
            <a:avLst/>
          </a:prstGeom>
          <a:noFill/>
          <a:ln/>
        </p:spPr>
        <p:txBody>
          <a:bodyPr vert="horz" wrap="square" lIns="0" tIns="0" rIns="0" bIns="0" rtlCol="0" anchor="ctr"/>
          <a:lstStyle/>
          <a:p>
            <a:pPr marL="0" indent="0">
              <a:lnSpc>
                <a:spcPts val="3060"/>
              </a:lnSpc>
              <a:buNone/>
            </a:pPr>
            <a:r>
              <a:rPr lang="en-US" sz="2550" b="1" kern="0" spc="-30" dirty="0">
                <a:solidFill>
                  <a:srgbClr val="1A1A1A"/>
                </a:solidFill>
                <a:latin typeface="Arimo" pitchFamily="34" charset="0"/>
                <a:ea typeface="Arimo" pitchFamily="34" charset="-122"/>
                <a:cs typeface="Arimo" pitchFamily="34" charset="-120"/>
              </a:rPr>
              <a:t>EXAM PEARLS: AKT FOCUS</a:t>
            </a:r>
            <a:endParaRPr lang="en-US" sz="2550" dirty="0"/>
          </a:p>
        </p:txBody>
      </p:sp>
      <p:sp>
        <p:nvSpPr>
          <p:cNvPr id="16" name="SK-24-text-15"/>
          <p:cNvSpPr/>
          <p:nvPr/>
        </p:nvSpPr>
        <p:spPr>
          <a:xfrm>
            <a:off x="533400" y="607665"/>
            <a:ext cx="11353800" cy="200025"/>
          </a:xfrm>
          <a:prstGeom prst="rect">
            <a:avLst/>
          </a:prstGeom>
          <a:noFill/>
          <a:ln/>
        </p:spPr>
        <p:txBody>
          <a:bodyPr vert="horz" wrap="square" lIns="0" tIns="0" rIns="0" bIns="0" rtlCol="0" anchor="ctr"/>
          <a:lstStyle/>
          <a:p>
            <a:pPr marL="0" indent="0">
              <a:lnSpc>
                <a:spcPts val="1575"/>
              </a:lnSpc>
              <a:buNone/>
            </a:pPr>
            <a:r>
              <a:rPr lang="en-US" sz="1050" b="1" kern="0" spc="60" dirty="0">
                <a:solidFill>
                  <a:srgbClr val="2C3E50"/>
                </a:solidFill>
                <a:latin typeface="Open Sans" pitchFamily="34" charset="0"/>
                <a:ea typeface="Open Sans" pitchFamily="34" charset="-122"/>
                <a:cs typeface="Open Sans" pitchFamily="34" charset="-120"/>
              </a:rPr>
              <a:t>CLINICAL GUIDANCE &amp; EXAM FOCUS</a:t>
            </a:r>
            <a:endParaRPr lang="en-US" sz="1050" dirty="0"/>
          </a:p>
        </p:txBody>
      </p:sp>
      <p:sp>
        <p:nvSpPr>
          <p:cNvPr id="17" name="SK-24-text-16"/>
          <p:cNvSpPr/>
          <p:nvPr/>
        </p:nvSpPr>
        <p:spPr>
          <a:xfrm>
            <a:off x="990600" y="1022003"/>
            <a:ext cx="4631055" cy="314325"/>
          </a:xfrm>
          <a:prstGeom prst="rect">
            <a:avLst/>
          </a:prstGeom>
          <a:noFill/>
          <a:ln/>
        </p:spPr>
        <p:txBody>
          <a:bodyPr vert="horz" wrap="square" lIns="0" tIns="0" rIns="0" bIns="0" rtlCol="0" anchor="ctr"/>
          <a:lstStyle/>
          <a:p>
            <a:pPr marL="0" indent="0">
              <a:lnSpc>
                <a:spcPts val="2475"/>
              </a:lnSpc>
              <a:buNone/>
            </a:pPr>
            <a:r>
              <a:rPr lang="en-US" sz="1650" b="1" dirty="0">
                <a:solidFill>
                  <a:srgbClr val="7B1FA2"/>
                </a:solidFill>
                <a:latin typeface="Arimo" pitchFamily="34" charset="0"/>
                <a:ea typeface="Arimo" pitchFamily="34" charset="-122"/>
                <a:cs typeface="Arimo" pitchFamily="34" charset="-120"/>
              </a:rPr>
              <a:t>HISTOLOGY &amp; NAMING</a:t>
            </a:r>
            <a:endParaRPr lang="en-US" sz="1650" dirty="0"/>
          </a:p>
        </p:txBody>
      </p:sp>
      <p:sp>
        <p:nvSpPr>
          <p:cNvPr id="18" name="SK-24-text-17"/>
          <p:cNvSpPr/>
          <p:nvPr/>
        </p:nvSpPr>
        <p:spPr>
          <a:xfrm>
            <a:off x="800100" y="1407765"/>
            <a:ext cx="11391900" cy="242888"/>
          </a:xfrm>
          <a:prstGeom prst="rect">
            <a:avLst/>
          </a:prstGeom>
          <a:noFill/>
          <a:ln/>
        </p:spPr>
        <p:txBody>
          <a:bodyPr vert="horz" wrap="square" lIns="0" tIns="0" rIns="0" bIns="0" rtlCol="0" anchor="ctr"/>
          <a:lstStyle/>
          <a:p>
            <a:pPr marL="0" indent="0" algn="l">
              <a:lnSpc>
                <a:spcPts val="1913"/>
              </a:lnSpc>
              <a:buNone/>
            </a:pPr>
            <a:r>
              <a:rPr lang="en-US" sz="1275" dirty="0">
                <a:solidFill>
                  <a:srgbClr val="1A1A1A"/>
                </a:solidFill>
                <a:latin typeface="Open Sans" pitchFamily="34" charset="0"/>
                <a:ea typeface="Open Sans" pitchFamily="34" charset="-122"/>
                <a:cs typeface="Open Sans" pitchFamily="34" charset="-120"/>
              </a:rPr>
              <a:t>"Tendinitis" is </a:t>
            </a:r>
            <a:r>
              <a:rPr lang="en-US" sz="1275" b="1" dirty="0">
                <a:solidFill>
                  <a:srgbClr val="7B1FA2"/>
                </a:solidFill>
                <a:latin typeface="Open Sans" pitchFamily="34" charset="0"/>
                <a:ea typeface="Open Sans" pitchFamily="34" charset="-122"/>
                <a:cs typeface="Open Sans" pitchFamily="34" charset="-120"/>
              </a:rPr>
              <a:t>incorrect</a:t>
            </a:r>
            <a:r>
              <a:rPr lang="en-US" sz="1275" dirty="0">
                <a:solidFill>
                  <a:srgbClr val="1A1A1A"/>
                </a:solidFill>
                <a:latin typeface="Open Sans" pitchFamily="34" charset="0"/>
                <a:ea typeface="Open Sans" pitchFamily="34" charset="-122"/>
                <a:cs typeface="Open Sans" pitchFamily="34" charset="-120"/>
              </a:rPr>
              <a:t>; histology shows NO inflammatory cells.</a:t>
            </a:r>
            <a:endParaRPr lang="en-US" sz="1275" dirty="0"/>
          </a:p>
        </p:txBody>
      </p:sp>
      <p:sp>
        <p:nvSpPr>
          <p:cNvPr id="19" name="SK-24-text-18"/>
          <p:cNvSpPr/>
          <p:nvPr/>
        </p:nvSpPr>
        <p:spPr>
          <a:xfrm>
            <a:off x="800100" y="1698278"/>
            <a:ext cx="5010150" cy="485775"/>
          </a:xfrm>
          <a:prstGeom prst="rect">
            <a:avLst/>
          </a:prstGeom>
          <a:noFill/>
          <a:ln/>
        </p:spPr>
        <p:txBody>
          <a:bodyPr vert="horz" wrap="square" lIns="0" tIns="0" rIns="0" bIns="0" rtlCol="0" anchor="ctr"/>
          <a:lstStyle/>
          <a:p>
            <a:pPr marL="0" indent="0" algn="l">
              <a:lnSpc>
                <a:spcPts val="1913"/>
              </a:lnSpc>
              <a:buNone/>
            </a:pPr>
            <a:r>
              <a:rPr lang="en-US" sz="1275" dirty="0">
                <a:solidFill>
                  <a:srgbClr val="1A1A1A"/>
                </a:solidFill>
                <a:latin typeface="Open Sans" pitchFamily="34" charset="0"/>
                <a:ea typeface="Open Sans" pitchFamily="34" charset="-122"/>
                <a:cs typeface="Open Sans" pitchFamily="34" charset="-120"/>
              </a:rPr>
              <a:t>Correct term: </a:t>
            </a:r>
            <a:r>
              <a:rPr lang="en-US" sz="1275" b="1" dirty="0">
                <a:solidFill>
                  <a:srgbClr val="7B1FA2"/>
                </a:solidFill>
                <a:latin typeface="Open Sans" pitchFamily="34" charset="0"/>
                <a:ea typeface="Open Sans" pitchFamily="34" charset="-122"/>
                <a:cs typeface="Open Sans" pitchFamily="34" charset="-120"/>
              </a:rPr>
              <a:t>Tendinopathy</a:t>
            </a:r>
            <a:r>
              <a:rPr lang="en-US" sz="1275" dirty="0">
                <a:solidFill>
                  <a:srgbClr val="1A1A1A"/>
                </a:solidFill>
                <a:latin typeface="Open Sans" pitchFamily="34" charset="0"/>
                <a:ea typeface="Open Sans" pitchFamily="34" charset="-122"/>
                <a:cs typeface="Open Sans" pitchFamily="34" charset="-120"/>
              </a:rPr>
              <a:t> (mucoid/angiofibroblastic degeneration).</a:t>
            </a:r>
            <a:endParaRPr lang="en-US" sz="1275" dirty="0"/>
          </a:p>
        </p:txBody>
      </p:sp>
      <p:sp>
        <p:nvSpPr>
          <p:cNvPr id="20" name="SK-24-text-19"/>
          <p:cNvSpPr/>
          <p:nvPr/>
        </p:nvSpPr>
        <p:spPr>
          <a:xfrm>
            <a:off x="800100" y="2231678"/>
            <a:ext cx="5010150" cy="485775"/>
          </a:xfrm>
          <a:prstGeom prst="rect">
            <a:avLst/>
          </a:prstGeom>
          <a:noFill/>
          <a:ln/>
        </p:spPr>
        <p:txBody>
          <a:bodyPr vert="horz" wrap="square" lIns="0" tIns="0" rIns="0" bIns="0" rtlCol="0" anchor="ctr"/>
          <a:lstStyle/>
          <a:p>
            <a:pPr marL="0" indent="0" algn="l">
              <a:lnSpc>
                <a:spcPts val="1913"/>
              </a:lnSpc>
              <a:buNone/>
            </a:pPr>
            <a:r>
              <a:rPr lang="en-US" sz="1275" dirty="0">
                <a:solidFill>
                  <a:srgbClr val="1A1A1A"/>
                </a:solidFill>
                <a:latin typeface="Open Sans" pitchFamily="34" charset="0"/>
                <a:ea typeface="Open Sans" pitchFamily="34" charset="-122"/>
                <a:cs typeface="Open Sans" pitchFamily="34" charset="-120"/>
              </a:rPr>
              <a:t>Neovascularisation with neural ingrowth is the primary source of pain.</a:t>
            </a:r>
            <a:endParaRPr lang="en-US" sz="1275" dirty="0"/>
          </a:p>
        </p:txBody>
      </p:sp>
      <p:sp>
        <p:nvSpPr>
          <p:cNvPr id="21" name="SK-24-text-20"/>
          <p:cNvSpPr/>
          <p:nvPr/>
        </p:nvSpPr>
        <p:spPr>
          <a:xfrm>
            <a:off x="800100" y="2765078"/>
            <a:ext cx="11391900" cy="242888"/>
          </a:xfrm>
          <a:prstGeom prst="rect">
            <a:avLst/>
          </a:prstGeom>
          <a:noFill/>
          <a:ln/>
        </p:spPr>
        <p:txBody>
          <a:bodyPr vert="horz" wrap="square" lIns="0" tIns="0" rIns="0" bIns="0" rtlCol="0" anchor="ctr"/>
          <a:lstStyle/>
          <a:p>
            <a:pPr marL="0" indent="0" algn="l">
              <a:lnSpc>
                <a:spcPts val="1913"/>
              </a:lnSpc>
              <a:buNone/>
            </a:pPr>
            <a:r>
              <a:rPr lang="en-US" sz="1275" dirty="0">
                <a:solidFill>
                  <a:srgbClr val="1A1A1A"/>
                </a:solidFill>
                <a:latin typeface="Open Sans" pitchFamily="34" charset="0"/>
                <a:ea typeface="Open Sans" pitchFamily="34" charset="-122"/>
                <a:cs typeface="Open Sans" pitchFamily="34" charset="-120"/>
              </a:rPr>
              <a:t>NSAIDs provide symptom relief but do NOT address the pathology.</a:t>
            </a:r>
            <a:endParaRPr lang="en-US" sz="1275" dirty="0"/>
          </a:p>
        </p:txBody>
      </p:sp>
      <p:sp>
        <p:nvSpPr>
          <p:cNvPr id="22" name="SK-24-text-21"/>
          <p:cNvSpPr/>
          <p:nvPr/>
        </p:nvSpPr>
        <p:spPr>
          <a:xfrm>
            <a:off x="6800850" y="1022003"/>
            <a:ext cx="3876675" cy="314325"/>
          </a:xfrm>
          <a:prstGeom prst="rect">
            <a:avLst/>
          </a:prstGeom>
          <a:noFill/>
          <a:ln/>
        </p:spPr>
        <p:txBody>
          <a:bodyPr vert="horz" wrap="square" lIns="0" tIns="0" rIns="0" bIns="0" rtlCol="0" anchor="ctr"/>
          <a:lstStyle/>
          <a:p>
            <a:pPr marL="0" indent="0">
              <a:lnSpc>
                <a:spcPts val="2475"/>
              </a:lnSpc>
              <a:buNone/>
            </a:pPr>
            <a:r>
              <a:rPr lang="en-US" sz="1650" b="1" dirty="0">
                <a:solidFill>
                  <a:srgbClr val="7B1FA2"/>
                </a:solidFill>
                <a:latin typeface="Arimo" pitchFamily="34" charset="0"/>
                <a:ea typeface="Arimo" pitchFamily="34" charset="-122"/>
                <a:cs typeface="Arimo" pitchFamily="34" charset="-120"/>
              </a:rPr>
              <a:t>ESSENTIAL TESTS</a:t>
            </a:r>
            <a:endParaRPr lang="en-US" sz="1650" dirty="0"/>
          </a:p>
        </p:txBody>
      </p:sp>
      <p:sp>
        <p:nvSpPr>
          <p:cNvPr id="23" name="SK-24-text-22"/>
          <p:cNvSpPr/>
          <p:nvPr/>
        </p:nvSpPr>
        <p:spPr>
          <a:xfrm>
            <a:off x="6610350" y="1407765"/>
            <a:ext cx="5581650" cy="242888"/>
          </a:xfrm>
          <a:prstGeom prst="rect">
            <a:avLst/>
          </a:prstGeom>
          <a:noFill/>
          <a:ln/>
        </p:spPr>
        <p:txBody>
          <a:bodyPr vert="horz" wrap="square" lIns="0" tIns="0" rIns="0" bIns="0" rtlCol="0" anchor="ctr"/>
          <a:lstStyle/>
          <a:p>
            <a:pPr marL="0" indent="0" algn="l">
              <a:lnSpc>
                <a:spcPts val="1913"/>
              </a:lnSpc>
              <a:buNone/>
            </a:pPr>
            <a:r>
              <a:rPr lang="en-US" sz="1275" b="1" dirty="0">
                <a:solidFill>
                  <a:srgbClr val="7B1FA2"/>
                </a:solidFill>
                <a:latin typeface="Open Sans" pitchFamily="34" charset="0"/>
                <a:ea typeface="Open Sans" pitchFamily="34" charset="-122"/>
                <a:cs typeface="Open Sans" pitchFamily="34" charset="-120"/>
              </a:rPr>
              <a:t>Finkelstein’s Test</a:t>
            </a:r>
            <a:r>
              <a:rPr lang="en-US" sz="1275" dirty="0">
                <a:solidFill>
                  <a:srgbClr val="1A1A1A"/>
                </a:solidFill>
                <a:latin typeface="Open Sans" pitchFamily="34" charset="0"/>
                <a:ea typeface="Open Sans" pitchFamily="34" charset="-122"/>
                <a:cs typeface="Open Sans" pitchFamily="34" charset="-120"/>
              </a:rPr>
              <a:t>: Pathognomonic for De Quervain's tenosynovitis.</a:t>
            </a:r>
            <a:endParaRPr lang="en-US" sz="1275" dirty="0"/>
          </a:p>
        </p:txBody>
      </p:sp>
      <p:sp>
        <p:nvSpPr>
          <p:cNvPr id="24" name="SK-24-text-23"/>
          <p:cNvSpPr/>
          <p:nvPr/>
        </p:nvSpPr>
        <p:spPr>
          <a:xfrm>
            <a:off x="6610350" y="1698278"/>
            <a:ext cx="5581650" cy="242888"/>
          </a:xfrm>
          <a:prstGeom prst="rect">
            <a:avLst/>
          </a:prstGeom>
          <a:noFill/>
          <a:ln/>
        </p:spPr>
        <p:txBody>
          <a:bodyPr vert="horz" wrap="square" lIns="0" tIns="0" rIns="0" bIns="0" rtlCol="0" anchor="ctr"/>
          <a:lstStyle/>
          <a:p>
            <a:pPr marL="0" indent="0" algn="l">
              <a:lnSpc>
                <a:spcPts val="1913"/>
              </a:lnSpc>
              <a:buNone/>
            </a:pPr>
            <a:r>
              <a:rPr lang="en-US" sz="1275" dirty="0">
                <a:solidFill>
                  <a:srgbClr val="1A1A1A"/>
                </a:solidFill>
                <a:latin typeface="Open Sans" pitchFamily="34" charset="0"/>
                <a:ea typeface="Open Sans" pitchFamily="34" charset="-122"/>
                <a:cs typeface="Open Sans" pitchFamily="34" charset="-120"/>
              </a:rPr>
              <a:t>Resisted wrist </a:t>
            </a:r>
            <a:r>
              <a:rPr lang="en-US" sz="1275" b="1" dirty="0">
                <a:solidFill>
                  <a:srgbClr val="7B1FA2"/>
                </a:solidFill>
                <a:latin typeface="Open Sans" pitchFamily="34" charset="0"/>
                <a:ea typeface="Open Sans" pitchFamily="34" charset="-122"/>
                <a:cs typeface="Open Sans" pitchFamily="34" charset="-120"/>
              </a:rPr>
              <a:t>extension</a:t>
            </a:r>
            <a:r>
              <a:rPr lang="en-US" sz="1275" dirty="0">
                <a:solidFill>
                  <a:srgbClr val="1A1A1A"/>
                </a:solidFill>
                <a:latin typeface="Open Sans" pitchFamily="34" charset="0"/>
                <a:ea typeface="Open Sans" pitchFamily="34" charset="-122"/>
                <a:cs typeface="Open Sans" pitchFamily="34" charset="-120"/>
              </a:rPr>
              <a:t>: Tests lateral epicondyle (Tennis Elbow).</a:t>
            </a:r>
            <a:endParaRPr lang="en-US" sz="1275" dirty="0"/>
          </a:p>
        </p:txBody>
      </p:sp>
      <p:sp>
        <p:nvSpPr>
          <p:cNvPr id="25" name="SK-24-text-24"/>
          <p:cNvSpPr/>
          <p:nvPr/>
        </p:nvSpPr>
        <p:spPr>
          <a:xfrm>
            <a:off x="6610350" y="1988790"/>
            <a:ext cx="5581650" cy="242888"/>
          </a:xfrm>
          <a:prstGeom prst="rect">
            <a:avLst/>
          </a:prstGeom>
          <a:noFill/>
          <a:ln/>
        </p:spPr>
        <p:txBody>
          <a:bodyPr vert="horz" wrap="square" lIns="0" tIns="0" rIns="0" bIns="0" rtlCol="0" anchor="ctr"/>
          <a:lstStyle/>
          <a:p>
            <a:pPr marL="0" indent="0" algn="l">
              <a:lnSpc>
                <a:spcPts val="1913"/>
              </a:lnSpc>
              <a:buNone/>
            </a:pPr>
            <a:r>
              <a:rPr lang="en-US" sz="1275" dirty="0">
                <a:solidFill>
                  <a:srgbClr val="1A1A1A"/>
                </a:solidFill>
                <a:latin typeface="Open Sans" pitchFamily="34" charset="0"/>
                <a:ea typeface="Open Sans" pitchFamily="34" charset="-122"/>
                <a:cs typeface="Open Sans" pitchFamily="34" charset="-120"/>
              </a:rPr>
              <a:t>Resisted wrist </a:t>
            </a:r>
            <a:r>
              <a:rPr lang="en-US" sz="1275" b="1" dirty="0">
                <a:solidFill>
                  <a:srgbClr val="7B1FA2"/>
                </a:solidFill>
                <a:latin typeface="Open Sans" pitchFamily="34" charset="0"/>
                <a:ea typeface="Open Sans" pitchFamily="34" charset="-122"/>
                <a:cs typeface="Open Sans" pitchFamily="34" charset="-120"/>
              </a:rPr>
              <a:t>flexion</a:t>
            </a:r>
            <a:r>
              <a:rPr lang="en-US" sz="1275" dirty="0">
                <a:solidFill>
                  <a:srgbClr val="1A1A1A"/>
                </a:solidFill>
                <a:latin typeface="Open Sans" pitchFamily="34" charset="0"/>
                <a:ea typeface="Open Sans" pitchFamily="34" charset="-122"/>
                <a:cs typeface="Open Sans" pitchFamily="34" charset="-120"/>
              </a:rPr>
              <a:t>: Tests medial epicondyle (Golfer's Elbow).</a:t>
            </a:r>
            <a:endParaRPr lang="en-US" sz="1275" dirty="0"/>
          </a:p>
        </p:txBody>
      </p:sp>
      <p:sp>
        <p:nvSpPr>
          <p:cNvPr id="26" name="SK-24-text-25"/>
          <p:cNvSpPr/>
          <p:nvPr/>
        </p:nvSpPr>
        <p:spPr>
          <a:xfrm>
            <a:off x="6610350" y="2279303"/>
            <a:ext cx="5581650" cy="242888"/>
          </a:xfrm>
          <a:prstGeom prst="rect">
            <a:avLst/>
          </a:prstGeom>
          <a:noFill/>
          <a:ln/>
        </p:spPr>
        <p:txBody>
          <a:bodyPr vert="horz" wrap="square" lIns="0" tIns="0" rIns="0" bIns="0" rtlCol="0" anchor="ctr"/>
          <a:lstStyle/>
          <a:p>
            <a:pPr marL="0" indent="0" algn="l">
              <a:lnSpc>
                <a:spcPts val="1913"/>
              </a:lnSpc>
              <a:buNone/>
            </a:pPr>
            <a:r>
              <a:rPr lang="en-US" sz="1275" dirty="0">
                <a:solidFill>
                  <a:srgbClr val="1A1A1A"/>
                </a:solidFill>
                <a:latin typeface="Open Sans" pitchFamily="34" charset="0"/>
                <a:ea typeface="Open Sans" pitchFamily="34" charset="-122"/>
                <a:cs typeface="Open Sans" pitchFamily="34" charset="-120"/>
              </a:rPr>
              <a:t>Mnemonic: </a:t>
            </a:r>
            <a:r>
              <a:rPr lang="en-US" sz="1275" b="1" dirty="0">
                <a:solidFill>
                  <a:srgbClr val="7B1FA2"/>
                </a:solidFill>
                <a:latin typeface="Open Sans" pitchFamily="34" charset="0"/>
                <a:ea typeface="Open Sans" pitchFamily="34" charset="-122"/>
                <a:cs typeface="Open Sans" pitchFamily="34" charset="-120"/>
              </a:rPr>
              <a:t>FM Radio</a:t>
            </a:r>
            <a:r>
              <a:rPr lang="en-US" sz="1275" dirty="0">
                <a:solidFill>
                  <a:srgbClr val="1A1A1A"/>
                </a:solidFill>
                <a:latin typeface="Open Sans" pitchFamily="34" charset="0"/>
                <a:ea typeface="Open Sans" pitchFamily="34" charset="-122"/>
                <a:cs typeface="Open Sans" pitchFamily="34" charset="-120"/>
              </a:rPr>
              <a:t> (Flexors = Medial Epicondyle).</a:t>
            </a:r>
            <a:endParaRPr lang="en-US" sz="1275" dirty="0"/>
          </a:p>
        </p:txBody>
      </p:sp>
      <p:sp>
        <p:nvSpPr>
          <p:cNvPr id="27" name="SK-24-text-26"/>
          <p:cNvSpPr/>
          <p:nvPr/>
        </p:nvSpPr>
        <p:spPr>
          <a:xfrm>
            <a:off x="990600" y="3770858"/>
            <a:ext cx="3373755" cy="314325"/>
          </a:xfrm>
          <a:prstGeom prst="rect">
            <a:avLst/>
          </a:prstGeom>
          <a:noFill/>
          <a:ln/>
        </p:spPr>
        <p:txBody>
          <a:bodyPr vert="horz" wrap="square" lIns="0" tIns="0" rIns="0" bIns="0" rtlCol="0" anchor="ctr"/>
          <a:lstStyle/>
          <a:p>
            <a:pPr marL="0" indent="0">
              <a:lnSpc>
                <a:spcPts val="2475"/>
              </a:lnSpc>
              <a:buNone/>
            </a:pPr>
            <a:r>
              <a:rPr lang="en-US" sz="1650" b="1" dirty="0">
                <a:solidFill>
                  <a:srgbClr val="7B1FA2"/>
                </a:solidFill>
                <a:latin typeface="Arimo" pitchFamily="34" charset="0"/>
                <a:ea typeface="Arimo" pitchFamily="34" charset="-122"/>
                <a:cs typeface="Arimo" pitchFamily="34" charset="-120"/>
              </a:rPr>
              <a:t>KEY LANDMARKS</a:t>
            </a:r>
            <a:endParaRPr lang="en-US" sz="1650" dirty="0"/>
          </a:p>
        </p:txBody>
      </p:sp>
      <p:sp>
        <p:nvSpPr>
          <p:cNvPr id="28" name="SK-24-text-27"/>
          <p:cNvSpPr/>
          <p:nvPr/>
        </p:nvSpPr>
        <p:spPr>
          <a:xfrm>
            <a:off x="800100" y="4156621"/>
            <a:ext cx="11391900" cy="242888"/>
          </a:xfrm>
          <a:prstGeom prst="rect">
            <a:avLst/>
          </a:prstGeom>
          <a:noFill/>
          <a:ln/>
        </p:spPr>
        <p:txBody>
          <a:bodyPr vert="horz" wrap="square" lIns="0" tIns="0" rIns="0" bIns="0" rtlCol="0" anchor="ctr"/>
          <a:lstStyle/>
          <a:p>
            <a:pPr marL="0" indent="0" algn="l">
              <a:lnSpc>
                <a:spcPts val="1913"/>
              </a:lnSpc>
              <a:buNone/>
            </a:pPr>
            <a:r>
              <a:rPr lang="en-US" sz="1275" b="1" dirty="0">
                <a:solidFill>
                  <a:srgbClr val="7B1FA2"/>
                </a:solidFill>
                <a:latin typeface="Open Sans" pitchFamily="34" charset="0"/>
                <a:ea typeface="Open Sans" pitchFamily="34" charset="-122"/>
                <a:cs typeface="Open Sans" pitchFamily="34" charset="-120"/>
              </a:rPr>
              <a:t>Radial Tunnel Syndrome</a:t>
            </a:r>
            <a:r>
              <a:rPr lang="en-US" sz="1275" dirty="0">
                <a:solidFill>
                  <a:srgbClr val="1A1A1A"/>
                </a:solidFill>
                <a:latin typeface="Open Sans" pitchFamily="34" charset="0"/>
                <a:ea typeface="Open Sans" pitchFamily="34" charset="-122"/>
                <a:cs typeface="Open Sans" pitchFamily="34" charset="-120"/>
              </a:rPr>
              <a:t>: Pain is 3–4cm DISTAL to the epicondyle.</a:t>
            </a:r>
            <a:endParaRPr lang="en-US" sz="1275" dirty="0"/>
          </a:p>
        </p:txBody>
      </p:sp>
      <p:sp>
        <p:nvSpPr>
          <p:cNvPr id="29" name="SK-24-text-28"/>
          <p:cNvSpPr/>
          <p:nvPr/>
        </p:nvSpPr>
        <p:spPr>
          <a:xfrm>
            <a:off x="800100" y="4447133"/>
            <a:ext cx="5010150" cy="485775"/>
          </a:xfrm>
          <a:prstGeom prst="rect">
            <a:avLst/>
          </a:prstGeom>
          <a:noFill/>
          <a:ln/>
        </p:spPr>
        <p:txBody>
          <a:bodyPr vert="horz" wrap="square" lIns="0" tIns="0" rIns="0" bIns="0" rtlCol="0" anchor="ctr"/>
          <a:lstStyle/>
          <a:p>
            <a:pPr marL="0" indent="0" algn="l">
              <a:lnSpc>
                <a:spcPts val="1913"/>
              </a:lnSpc>
              <a:buNone/>
            </a:pPr>
            <a:r>
              <a:rPr lang="en-US" sz="1275" dirty="0">
                <a:solidFill>
                  <a:srgbClr val="1A1A1A"/>
                </a:solidFill>
                <a:latin typeface="Open Sans" pitchFamily="34" charset="0"/>
                <a:ea typeface="Open Sans" pitchFamily="34" charset="-122"/>
                <a:cs typeface="Open Sans" pitchFamily="34" charset="-120"/>
              </a:rPr>
              <a:t>Cubital Tunnel: Ulnar nerve symptoms in ring/little fingers (not median).</a:t>
            </a:r>
            <a:endParaRPr lang="en-US" sz="1275" dirty="0"/>
          </a:p>
        </p:txBody>
      </p:sp>
      <p:sp>
        <p:nvSpPr>
          <p:cNvPr id="30" name="SK-24-text-29"/>
          <p:cNvSpPr/>
          <p:nvPr/>
        </p:nvSpPr>
        <p:spPr>
          <a:xfrm>
            <a:off x="800100" y="4980533"/>
            <a:ext cx="5010150" cy="485775"/>
          </a:xfrm>
          <a:prstGeom prst="rect">
            <a:avLst/>
          </a:prstGeom>
          <a:noFill/>
          <a:ln/>
        </p:spPr>
        <p:txBody>
          <a:bodyPr vert="horz" wrap="square" lIns="0" tIns="0" rIns="0" bIns="0" rtlCol="0" anchor="ctr"/>
          <a:lstStyle/>
          <a:p>
            <a:pPr marL="0" indent="0" algn="l">
              <a:lnSpc>
                <a:spcPts val="1913"/>
              </a:lnSpc>
              <a:buNone/>
            </a:pPr>
            <a:r>
              <a:rPr lang="en-US" sz="1275" dirty="0">
                <a:solidFill>
                  <a:srgbClr val="1A1A1A"/>
                </a:solidFill>
                <a:latin typeface="Open Sans" pitchFamily="34" charset="0"/>
                <a:ea typeface="Open Sans" pitchFamily="34" charset="-122"/>
                <a:cs typeface="Open Sans" pitchFamily="34" charset="-120"/>
              </a:rPr>
              <a:t>Bilateral symptoms: Always check the </a:t>
            </a:r>
            <a:r>
              <a:rPr lang="en-US" sz="1275" b="1" dirty="0">
                <a:solidFill>
                  <a:srgbClr val="7B1FA2"/>
                </a:solidFill>
                <a:latin typeface="Open Sans" pitchFamily="34" charset="0"/>
                <a:ea typeface="Open Sans" pitchFamily="34" charset="-122"/>
                <a:cs typeface="Open Sans" pitchFamily="34" charset="-120"/>
              </a:rPr>
              <a:t>Cervical Spine</a:t>
            </a:r>
            <a:r>
              <a:rPr lang="en-US" sz="1275" dirty="0">
                <a:solidFill>
                  <a:srgbClr val="1A1A1A"/>
                </a:solidFill>
                <a:latin typeface="Open Sans" pitchFamily="34" charset="0"/>
                <a:ea typeface="Open Sans" pitchFamily="34" charset="-122"/>
                <a:cs typeface="Open Sans" pitchFamily="34" charset="-120"/>
              </a:rPr>
              <a:t> for radiculopathy.</a:t>
            </a:r>
            <a:endParaRPr lang="en-US" sz="1275" dirty="0"/>
          </a:p>
        </p:txBody>
      </p:sp>
      <p:sp>
        <p:nvSpPr>
          <p:cNvPr id="31" name="SK-24-text-30"/>
          <p:cNvSpPr/>
          <p:nvPr/>
        </p:nvSpPr>
        <p:spPr>
          <a:xfrm>
            <a:off x="800100" y="5513933"/>
            <a:ext cx="11391900" cy="242888"/>
          </a:xfrm>
          <a:prstGeom prst="rect">
            <a:avLst/>
          </a:prstGeom>
          <a:noFill/>
          <a:ln/>
        </p:spPr>
        <p:txBody>
          <a:bodyPr vert="horz" wrap="square" lIns="0" tIns="0" rIns="0" bIns="0" rtlCol="0" anchor="ctr"/>
          <a:lstStyle/>
          <a:p>
            <a:pPr marL="0" indent="0" algn="l">
              <a:lnSpc>
                <a:spcPts val="1913"/>
              </a:lnSpc>
              <a:buNone/>
            </a:pPr>
            <a:r>
              <a:rPr lang="en-US" sz="1275" dirty="0">
                <a:solidFill>
                  <a:srgbClr val="1A1A1A"/>
                </a:solidFill>
                <a:latin typeface="Open Sans" pitchFamily="34" charset="0"/>
                <a:ea typeface="Open Sans" pitchFamily="34" charset="-122"/>
                <a:cs typeface="Open Sans" pitchFamily="34" charset="-120"/>
              </a:rPr>
              <a:t>Carpal Tunnel: Cardinal sign is </a:t>
            </a:r>
            <a:r>
              <a:rPr lang="en-US" sz="1275" b="1" dirty="0">
                <a:solidFill>
                  <a:srgbClr val="7B1FA2"/>
                </a:solidFill>
                <a:latin typeface="Open Sans" pitchFamily="34" charset="0"/>
                <a:ea typeface="Open Sans" pitchFamily="34" charset="-122"/>
                <a:cs typeface="Open Sans" pitchFamily="34" charset="-120"/>
              </a:rPr>
              <a:t>nocturnal symptoms</a:t>
            </a:r>
            <a:r>
              <a:rPr lang="en-US" sz="1275" dirty="0">
                <a:solidFill>
                  <a:srgbClr val="1A1A1A"/>
                </a:solidFill>
                <a:latin typeface="Open Sans" pitchFamily="34" charset="0"/>
                <a:ea typeface="Open Sans" pitchFamily="34" charset="-122"/>
                <a:cs typeface="Open Sans" pitchFamily="34" charset="-120"/>
              </a:rPr>
              <a:t> waking patient.</a:t>
            </a:r>
            <a:endParaRPr lang="en-US" sz="1275" dirty="0"/>
          </a:p>
        </p:txBody>
      </p:sp>
      <p:sp>
        <p:nvSpPr>
          <p:cNvPr id="32" name="SK-24-text-31"/>
          <p:cNvSpPr/>
          <p:nvPr/>
        </p:nvSpPr>
        <p:spPr>
          <a:xfrm>
            <a:off x="6800850" y="3770858"/>
            <a:ext cx="4882515" cy="314325"/>
          </a:xfrm>
          <a:prstGeom prst="rect">
            <a:avLst/>
          </a:prstGeom>
          <a:noFill/>
          <a:ln/>
        </p:spPr>
        <p:txBody>
          <a:bodyPr vert="horz" wrap="square" lIns="0" tIns="0" rIns="0" bIns="0" rtlCol="0" anchor="ctr"/>
          <a:lstStyle/>
          <a:p>
            <a:pPr marL="0" indent="0">
              <a:lnSpc>
                <a:spcPts val="2475"/>
              </a:lnSpc>
              <a:buNone/>
            </a:pPr>
            <a:r>
              <a:rPr lang="en-US" sz="1650" b="1" dirty="0">
                <a:solidFill>
                  <a:srgbClr val="7B1FA2"/>
                </a:solidFill>
                <a:latin typeface="Arimo" pitchFamily="34" charset="0"/>
                <a:ea typeface="Arimo" pitchFamily="34" charset="-122"/>
                <a:cs typeface="Arimo" pitchFamily="34" charset="-120"/>
              </a:rPr>
              <a:t>EVIDENCE &amp; OUTCOMES</a:t>
            </a:r>
            <a:endParaRPr lang="en-US" sz="1650" dirty="0"/>
          </a:p>
        </p:txBody>
      </p:sp>
      <p:sp>
        <p:nvSpPr>
          <p:cNvPr id="33" name="SK-24-text-32"/>
          <p:cNvSpPr/>
          <p:nvPr/>
        </p:nvSpPr>
        <p:spPr>
          <a:xfrm>
            <a:off x="6610350" y="4156621"/>
            <a:ext cx="5581650" cy="242888"/>
          </a:xfrm>
          <a:prstGeom prst="rect">
            <a:avLst/>
          </a:prstGeom>
          <a:noFill/>
          <a:ln/>
        </p:spPr>
        <p:txBody>
          <a:bodyPr vert="horz" wrap="square" lIns="0" tIns="0" rIns="0" bIns="0" rtlCol="0" anchor="ctr"/>
          <a:lstStyle/>
          <a:p>
            <a:pPr marL="0" indent="0" algn="l">
              <a:lnSpc>
                <a:spcPts val="1913"/>
              </a:lnSpc>
              <a:buNone/>
            </a:pPr>
            <a:r>
              <a:rPr lang="en-US" sz="1275" b="1" dirty="0">
                <a:solidFill>
                  <a:srgbClr val="7B1FA2"/>
                </a:solidFill>
                <a:latin typeface="Open Sans" pitchFamily="34" charset="0"/>
                <a:ea typeface="Open Sans" pitchFamily="34" charset="-122"/>
                <a:cs typeface="Open Sans" pitchFamily="34" charset="-120"/>
              </a:rPr>
              <a:t>Eccentric Loading</a:t>
            </a:r>
            <a:r>
              <a:rPr lang="en-US" sz="1275" dirty="0">
                <a:solidFill>
                  <a:srgbClr val="1A1A1A"/>
                </a:solidFill>
                <a:latin typeface="Open Sans" pitchFamily="34" charset="0"/>
                <a:ea typeface="Open Sans" pitchFamily="34" charset="-122"/>
                <a:cs typeface="Open Sans" pitchFamily="34" charset="-120"/>
              </a:rPr>
              <a:t>: Best long-term recovery for tendinopathy.</a:t>
            </a:r>
            <a:endParaRPr lang="en-US" sz="1275" dirty="0"/>
          </a:p>
        </p:txBody>
      </p:sp>
      <p:sp>
        <p:nvSpPr>
          <p:cNvPr id="34" name="SK-24-text-33"/>
          <p:cNvSpPr/>
          <p:nvPr/>
        </p:nvSpPr>
        <p:spPr>
          <a:xfrm>
            <a:off x="6610350" y="4447133"/>
            <a:ext cx="5010150" cy="485775"/>
          </a:xfrm>
          <a:prstGeom prst="rect">
            <a:avLst/>
          </a:prstGeom>
          <a:noFill/>
          <a:ln/>
        </p:spPr>
        <p:txBody>
          <a:bodyPr vert="horz" wrap="square" lIns="0" tIns="0" rIns="0" bIns="0" rtlCol="0" anchor="ctr"/>
          <a:lstStyle/>
          <a:p>
            <a:pPr marL="0" indent="0" algn="l">
              <a:lnSpc>
                <a:spcPts val="1913"/>
              </a:lnSpc>
              <a:buNone/>
            </a:pPr>
            <a:r>
              <a:rPr lang="en-US" sz="1275" dirty="0">
                <a:solidFill>
                  <a:srgbClr val="1A1A1A"/>
                </a:solidFill>
                <a:latin typeface="Open Sans" pitchFamily="34" charset="0"/>
                <a:ea typeface="Open Sans" pitchFamily="34" charset="-122"/>
                <a:cs typeface="Open Sans" pitchFamily="34" charset="-120"/>
              </a:rPr>
              <a:t>Steroid for De Quervain's: Extremely effective with </a:t>
            </a:r>
            <a:r>
              <a:rPr lang="en-US" sz="1275" b="1" dirty="0">
                <a:solidFill>
                  <a:srgbClr val="7B1FA2"/>
                </a:solidFill>
                <a:latin typeface="Open Sans" pitchFamily="34" charset="0"/>
                <a:ea typeface="Open Sans" pitchFamily="34" charset="-122"/>
                <a:cs typeface="Open Sans" pitchFamily="34" charset="-120"/>
              </a:rPr>
              <a:t>&gt; 80% cure rate</a:t>
            </a:r>
            <a:r>
              <a:rPr lang="en-US" sz="1275" dirty="0">
                <a:solidFill>
                  <a:srgbClr val="1A1A1A"/>
                </a:solidFill>
                <a:latin typeface="Open Sans" pitchFamily="34" charset="0"/>
                <a:ea typeface="Open Sans" pitchFamily="34" charset="-122"/>
                <a:cs typeface="Open Sans" pitchFamily="34" charset="-120"/>
              </a:rPr>
              <a:t>.</a:t>
            </a:r>
            <a:endParaRPr lang="en-US" sz="1275" dirty="0"/>
          </a:p>
        </p:txBody>
      </p:sp>
      <p:sp>
        <p:nvSpPr>
          <p:cNvPr id="35" name="SK-24-text-34"/>
          <p:cNvSpPr/>
          <p:nvPr/>
        </p:nvSpPr>
        <p:spPr>
          <a:xfrm>
            <a:off x="6610350" y="4980533"/>
            <a:ext cx="5581650" cy="242888"/>
          </a:xfrm>
          <a:prstGeom prst="rect">
            <a:avLst/>
          </a:prstGeom>
          <a:noFill/>
          <a:ln/>
        </p:spPr>
        <p:txBody>
          <a:bodyPr vert="horz" wrap="square" lIns="0" tIns="0" rIns="0" bIns="0" rtlCol="0" anchor="ctr"/>
          <a:lstStyle/>
          <a:p>
            <a:pPr marL="0" indent="0" algn="l">
              <a:lnSpc>
                <a:spcPts val="1913"/>
              </a:lnSpc>
              <a:buNone/>
            </a:pPr>
            <a:r>
              <a:rPr lang="en-US" sz="1275" dirty="0">
                <a:solidFill>
                  <a:srgbClr val="1A1A1A"/>
                </a:solidFill>
                <a:latin typeface="Open Sans" pitchFamily="34" charset="0"/>
                <a:ea typeface="Open Sans" pitchFamily="34" charset="-122"/>
                <a:cs typeface="Open Sans" pitchFamily="34" charset="-120"/>
              </a:rPr>
              <a:t>Pulled Elbow: Reduce via </a:t>
            </a:r>
            <a:r>
              <a:rPr lang="en-US" sz="1275" b="1" dirty="0">
                <a:solidFill>
                  <a:srgbClr val="7B1FA2"/>
                </a:solidFill>
                <a:latin typeface="Open Sans" pitchFamily="34" charset="0"/>
                <a:ea typeface="Open Sans" pitchFamily="34" charset="-122"/>
                <a:cs typeface="Open Sans" pitchFamily="34" charset="-120"/>
              </a:rPr>
              <a:t>Supination + Flexion</a:t>
            </a:r>
            <a:r>
              <a:rPr lang="en-US" sz="1275" dirty="0">
                <a:solidFill>
                  <a:srgbClr val="1A1A1A"/>
                </a:solidFill>
                <a:latin typeface="Open Sans" pitchFamily="34" charset="0"/>
                <a:ea typeface="Open Sans" pitchFamily="34" charset="-122"/>
                <a:cs typeface="Open Sans" pitchFamily="34" charset="-120"/>
              </a:rPr>
              <a:t> (immediate relief).</a:t>
            </a:r>
            <a:endParaRPr lang="en-US" sz="1275" dirty="0"/>
          </a:p>
        </p:txBody>
      </p:sp>
      <p:sp>
        <p:nvSpPr>
          <p:cNvPr id="36" name="SK-24-text-35"/>
          <p:cNvSpPr/>
          <p:nvPr/>
        </p:nvSpPr>
        <p:spPr>
          <a:xfrm>
            <a:off x="6610350" y="5271046"/>
            <a:ext cx="5010150" cy="485775"/>
          </a:xfrm>
          <a:prstGeom prst="rect">
            <a:avLst/>
          </a:prstGeom>
          <a:noFill/>
          <a:ln/>
        </p:spPr>
        <p:txBody>
          <a:bodyPr vert="horz" wrap="square" lIns="0" tIns="0" rIns="0" bIns="0" rtlCol="0" anchor="ctr"/>
          <a:lstStyle/>
          <a:p>
            <a:pPr marL="0" indent="0" algn="l">
              <a:lnSpc>
                <a:spcPts val="1913"/>
              </a:lnSpc>
              <a:buNone/>
            </a:pPr>
            <a:r>
              <a:rPr lang="en-US" sz="1275" dirty="0">
                <a:solidFill>
                  <a:srgbClr val="1A1A1A"/>
                </a:solidFill>
                <a:latin typeface="Open Sans" pitchFamily="34" charset="0"/>
                <a:ea typeface="Open Sans" pitchFamily="34" charset="-122"/>
                <a:cs typeface="Open Sans" pitchFamily="34" charset="-120"/>
              </a:rPr>
              <a:t>Steroid for Tennis Elbow: Short-term relief only; poorer long-term outcomes.</a:t>
            </a:r>
            <a:endParaRPr lang="en-US" sz="1275" dirty="0"/>
          </a:p>
        </p:txBody>
      </p:sp>
      <p:sp>
        <p:nvSpPr>
          <p:cNvPr id="37" name="SK-24-text-36"/>
          <p:cNvSpPr/>
          <p:nvPr/>
        </p:nvSpPr>
        <p:spPr>
          <a:xfrm>
            <a:off x="381000" y="6472238"/>
            <a:ext cx="3436620" cy="200025"/>
          </a:xfrm>
          <a:prstGeom prst="rect">
            <a:avLst/>
          </a:prstGeom>
          <a:noFill/>
          <a:ln/>
        </p:spPr>
        <p:txBody>
          <a:bodyPr vert="horz" wrap="square" lIns="0" tIns="0" rIns="0" bIns="0" rtlCol="0" anchor="ctr"/>
          <a:lstStyle/>
          <a:p>
            <a:pPr marL="0" indent="0">
              <a:lnSpc>
                <a:spcPts val="1575"/>
              </a:lnSpc>
              <a:buNone/>
            </a:pPr>
            <a:r>
              <a:rPr lang="en-US" sz="1050" b="1" dirty="0">
                <a:solidFill>
                  <a:srgbClr val="6B7280"/>
                </a:solidFill>
                <a:latin typeface="Open Sans" pitchFamily="34" charset="0"/>
                <a:ea typeface="Open Sans" pitchFamily="34" charset="-122"/>
                <a:cs typeface="Open Sans" pitchFamily="34" charset="-120"/>
              </a:rPr>
              <a:t>www.bradfordvts.co.uk</a:t>
            </a:r>
            <a:endParaRPr lang="en-US" sz="1050" dirty="0"/>
          </a:p>
        </p:txBody>
      </p:sp>
      <p:sp>
        <p:nvSpPr>
          <p:cNvPr id="38" name="SK-24-text-37"/>
          <p:cNvSpPr/>
          <p:nvPr/>
        </p:nvSpPr>
        <p:spPr>
          <a:xfrm>
            <a:off x="10429875" y="6467475"/>
            <a:ext cx="1762125" cy="209550"/>
          </a:xfrm>
          <a:prstGeom prst="rect">
            <a:avLst/>
          </a:prstGeom>
          <a:noFill/>
          <a:ln/>
        </p:spPr>
        <p:txBody>
          <a:bodyPr vert="horz" wrap="square" lIns="0" tIns="0" rIns="0" bIns="0" rtlCol="0" anchor="ctr"/>
          <a:lstStyle/>
          <a:p>
            <a:pPr marL="0" indent="0">
              <a:lnSpc>
                <a:spcPts val="1350"/>
              </a:lnSpc>
              <a:buNone/>
            </a:pPr>
            <a:r>
              <a:rPr lang="en-US" sz="900" b="1" dirty="0">
                <a:solidFill>
                  <a:srgbClr val="FFFFFF"/>
                </a:solidFill>
                <a:latin typeface="Open Sans" pitchFamily="34" charset="0"/>
                <a:ea typeface="Open Sans" pitchFamily="34" charset="-122"/>
                <a:cs typeface="Open Sans" pitchFamily="34" charset="-120"/>
              </a:rPr>
              <a:t>AKT HIGH-YIELD FOCUS</a:t>
            </a:r>
            <a:endParaRPr lang="en-US" sz="9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5">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25-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25-img-2" descr="preencoded.png"/>
          <p:cNvPicPr>
            <a:picLocks noChangeAspect="1"/>
          </p:cNvPicPr>
          <p:nvPr/>
        </p:nvPicPr>
        <p:blipFill>
          <a:blip r:embed="rId4"/>
          <a:stretch>
            <a:fillRect/>
          </a:stretch>
        </p:blipFill>
        <p:spPr>
          <a:xfrm>
            <a:off x="0" y="0"/>
            <a:ext cx="12192000" cy="6858000"/>
          </a:xfrm>
          <a:prstGeom prst="rect">
            <a:avLst/>
          </a:prstGeom>
        </p:spPr>
      </p:pic>
      <p:pic>
        <p:nvPicPr>
          <p:cNvPr id="4" name="SK-25-img-3" descr="preencoded.png"/>
          <p:cNvPicPr>
            <a:picLocks noChangeAspect="1"/>
          </p:cNvPicPr>
          <p:nvPr/>
        </p:nvPicPr>
        <p:blipFill>
          <a:blip r:embed="rId5"/>
          <a:stretch>
            <a:fillRect/>
          </a:stretch>
        </p:blipFill>
        <p:spPr>
          <a:xfrm>
            <a:off x="571500" y="381000"/>
            <a:ext cx="11049000" cy="626715"/>
          </a:xfrm>
          <a:prstGeom prst="rect">
            <a:avLst/>
          </a:prstGeom>
        </p:spPr>
      </p:pic>
      <p:pic>
        <p:nvPicPr>
          <p:cNvPr id="5" name="SK-25-img-4" descr="preencoded.png"/>
          <p:cNvPicPr>
            <a:picLocks noChangeAspect="1"/>
          </p:cNvPicPr>
          <p:nvPr/>
        </p:nvPicPr>
        <p:blipFill>
          <a:blip r:embed="rId6"/>
          <a:stretch>
            <a:fillRect/>
          </a:stretch>
        </p:blipFill>
        <p:spPr>
          <a:xfrm>
            <a:off x="571500" y="1236315"/>
            <a:ext cx="5429250" cy="2328863"/>
          </a:xfrm>
          <a:prstGeom prst="rect">
            <a:avLst/>
          </a:prstGeom>
        </p:spPr>
      </p:pic>
      <p:pic>
        <p:nvPicPr>
          <p:cNvPr id="6" name="SK-25-img-5" descr="preencoded.png"/>
          <p:cNvPicPr>
            <a:picLocks noChangeAspect="1"/>
          </p:cNvPicPr>
          <p:nvPr/>
        </p:nvPicPr>
        <p:blipFill>
          <a:blip r:embed="rId7"/>
          <a:stretch>
            <a:fillRect/>
          </a:stretch>
        </p:blipFill>
        <p:spPr>
          <a:xfrm>
            <a:off x="685800" y="1412528"/>
            <a:ext cx="238125" cy="190500"/>
          </a:xfrm>
          <a:prstGeom prst="rect">
            <a:avLst/>
          </a:prstGeom>
        </p:spPr>
      </p:pic>
      <p:pic>
        <p:nvPicPr>
          <p:cNvPr id="7" name="SK-25-img-6" descr="preencoded.png"/>
          <p:cNvPicPr>
            <a:picLocks noChangeAspect="1"/>
          </p:cNvPicPr>
          <p:nvPr/>
        </p:nvPicPr>
        <p:blipFill>
          <a:blip r:embed="rId8"/>
          <a:stretch>
            <a:fillRect/>
          </a:stretch>
        </p:blipFill>
        <p:spPr>
          <a:xfrm>
            <a:off x="685800" y="1817340"/>
            <a:ext cx="1390650" cy="209550"/>
          </a:xfrm>
          <a:prstGeom prst="rect">
            <a:avLst/>
          </a:prstGeom>
        </p:spPr>
      </p:pic>
      <p:pic>
        <p:nvPicPr>
          <p:cNvPr id="8" name="SK-25-img-7" descr="preencoded.png"/>
          <p:cNvPicPr>
            <a:picLocks noChangeAspect="1"/>
          </p:cNvPicPr>
          <p:nvPr/>
        </p:nvPicPr>
        <p:blipFill>
          <a:blip r:embed="rId9"/>
          <a:stretch>
            <a:fillRect/>
          </a:stretch>
        </p:blipFill>
        <p:spPr>
          <a:xfrm>
            <a:off x="6191250" y="1236315"/>
            <a:ext cx="5429250" cy="2328863"/>
          </a:xfrm>
          <a:prstGeom prst="rect">
            <a:avLst/>
          </a:prstGeom>
        </p:spPr>
      </p:pic>
      <p:pic>
        <p:nvPicPr>
          <p:cNvPr id="9" name="SK-25-img-8" descr="preencoded.png"/>
          <p:cNvPicPr>
            <a:picLocks noChangeAspect="1"/>
          </p:cNvPicPr>
          <p:nvPr/>
        </p:nvPicPr>
        <p:blipFill>
          <a:blip r:embed="rId10"/>
          <a:stretch>
            <a:fillRect/>
          </a:stretch>
        </p:blipFill>
        <p:spPr>
          <a:xfrm>
            <a:off x="6305550" y="1412528"/>
            <a:ext cx="238125" cy="190500"/>
          </a:xfrm>
          <a:prstGeom prst="rect">
            <a:avLst/>
          </a:prstGeom>
        </p:spPr>
      </p:pic>
      <p:pic>
        <p:nvPicPr>
          <p:cNvPr id="10" name="SK-25-img-9" descr="preencoded.png"/>
          <p:cNvPicPr>
            <a:picLocks noChangeAspect="1"/>
          </p:cNvPicPr>
          <p:nvPr/>
        </p:nvPicPr>
        <p:blipFill>
          <a:blip r:embed="rId11"/>
          <a:stretch>
            <a:fillRect/>
          </a:stretch>
        </p:blipFill>
        <p:spPr>
          <a:xfrm>
            <a:off x="6305550" y="1817340"/>
            <a:ext cx="1266825" cy="209550"/>
          </a:xfrm>
          <a:prstGeom prst="rect">
            <a:avLst/>
          </a:prstGeom>
        </p:spPr>
      </p:pic>
      <p:pic>
        <p:nvPicPr>
          <p:cNvPr id="11" name="SK-25-img-10" descr="preencoded.png"/>
          <p:cNvPicPr>
            <a:picLocks noChangeAspect="1"/>
          </p:cNvPicPr>
          <p:nvPr/>
        </p:nvPicPr>
        <p:blipFill>
          <a:blip r:embed="rId12"/>
          <a:stretch>
            <a:fillRect/>
          </a:stretch>
        </p:blipFill>
        <p:spPr>
          <a:xfrm>
            <a:off x="6305550" y="2384078"/>
            <a:ext cx="5200650" cy="838200"/>
          </a:xfrm>
          <a:prstGeom prst="rect">
            <a:avLst/>
          </a:prstGeom>
        </p:spPr>
      </p:pic>
      <p:pic>
        <p:nvPicPr>
          <p:cNvPr id="12" name="SK-25-img-11" descr="preencoded.png"/>
          <p:cNvPicPr>
            <a:picLocks noChangeAspect="1"/>
          </p:cNvPicPr>
          <p:nvPr/>
        </p:nvPicPr>
        <p:blipFill>
          <a:blip r:embed="rId13"/>
          <a:stretch>
            <a:fillRect/>
          </a:stretch>
        </p:blipFill>
        <p:spPr>
          <a:xfrm>
            <a:off x="571500" y="3755678"/>
            <a:ext cx="5429250" cy="2400300"/>
          </a:xfrm>
          <a:prstGeom prst="rect">
            <a:avLst/>
          </a:prstGeom>
        </p:spPr>
      </p:pic>
      <p:pic>
        <p:nvPicPr>
          <p:cNvPr id="13" name="SK-25-img-12" descr="preencoded.png"/>
          <p:cNvPicPr>
            <a:picLocks noChangeAspect="1"/>
          </p:cNvPicPr>
          <p:nvPr/>
        </p:nvPicPr>
        <p:blipFill>
          <a:blip r:embed="rId14"/>
          <a:stretch>
            <a:fillRect/>
          </a:stretch>
        </p:blipFill>
        <p:spPr>
          <a:xfrm>
            <a:off x="685800" y="3931890"/>
            <a:ext cx="238125" cy="190500"/>
          </a:xfrm>
          <a:prstGeom prst="rect">
            <a:avLst/>
          </a:prstGeom>
        </p:spPr>
      </p:pic>
      <p:pic>
        <p:nvPicPr>
          <p:cNvPr id="14" name="SK-25-img-13" descr="preencoded.png"/>
          <p:cNvPicPr>
            <a:picLocks noChangeAspect="1"/>
          </p:cNvPicPr>
          <p:nvPr/>
        </p:nvPicPr>
        <p:blipFill>
          <a:blip r:embed="rId15"/>
          <a:stretch>
            <a:fillRect/>
          </a:stretch>
        </p:blipFill>
        <p:spPr>
          <a:xfrm>
            <a:off x="685800" y="4336703"/>
            <a:ext cx="1228725" cy="209550"/>
          </a:xfrm>
          <a:prstGeom prst="rect">
            <a:avLst/>
          </a:prstGeom>
        </p:spPr>
      </p:pic>
      <p:pic>
        <p:nvPicPr>
          <p:cNvPr id="15" name="SK-25-img-14" descr="preencoded.png"/>
          <p:cNvPicPr>
            <a:picLocks noChangeAspect="1"/>
          </p:cNvPicPr>
          <p:nvPr/>
        </p:nvPicPr>
        <p:blipFill>
          <a:blip r:embed="rId13"/>
          <a:stretch>
            <a:fillRect/>
          </a:stretch>
        </p:blipFill>
        <p:spPr>
          <a:xfrm>
            <a:off x="6191250" y="3755678"/>
            <a:ext cx="5429250" cy="2400300"/>
          </a:xfrm>
          <a:prstGeom prst="rect">
            <a:avLst/>
          </a:prstGeom>
        </p:spPr>
      </p:pic>
      <p:pic>
        <p:nvPicPr>
          <p:cNvPr id="16" name="SK-25-img-15" descr="preencoded.png"/>
          <p:cNvPicPr>
            <a:picLocks noChangeAspect="1"/>
          </p:cNvPicPr>
          <p:nvPr/>
        </p:nvPicPr>
        <p:blipFill>
          <a:blip r:embed="rId16"/>
          <a:stretch>
            <a:fillRect/>
          </a:stretch>
        </p:blipFill>
        <p:spPr>
          <a:xfrm>
            <a:off x="6305550" y="3931890"/>
            <a:ext cx="238125" cy="190500"/>
          </a:xfrm>
          <a:prstGeom prst="rect">
            <a:avLst/>
          </a:prstGeom>
        </p:spPr>
      </p:pic>
      <p:pic>
        <p:nvPicPr>
          <p:cNvPr id="17" name="SK-25-img-16" descr="preencoded.png"/>
          <p:cNvPicPr>
            <a:picLocks noChangeAspect="1"/>
          </p:cNvPicPr>
          <p:nvPr/>
        </p:nvPicPr>
        <p:blipFill>
          <a:blip r:embed="rId17"/>
          <a:stretch>
            <a:fillRect/>
          </a:stretch>
        </p:blipFill>
        <p:spPr>
          <a:xfrm>
            <a:off x="6305550" y="4336703"/>
            <a:ext cx="1047750" cy="209550"/>
          </a:xfrm>
          <a:prstGeom prst="rect">
            <a:avLst/>
          </a:prstGeom>
        </p:spPr>
      </p:pic>
      <p:pic>
        <p:nvPicPr>
          <p:cNvPr id="18" name="SK-25-img-17" descr="preencoded.png"/>
          <p:cNvPicPr>
            <a:picLocks noChangeAspect="1"/>
          </p:cNvPicPr>
          <p:nvPr/>
        </p:nvPicPr>
        <p:blipFill>
          <a:blip r:embed="rId18"/>
          <a:stretch>
            <a:fillRect/>
          </a:stretch>
        </p:blipFill>
        <p:spPr>
          <a:xfrm>
            <a:off x="6305550" y="4903440"/>
            <a:ext cx="5200650" cy="838200"/>
          </a:xfrm>
          <a:prstGeom prst="rect">
            <a:avLst/>
          </a:prstGeom>
        </p:spPr>
      </p:pic>
      <p:pic>
        <p:nvPicPr>
          <p:cNvPr id="19" name="SK-25-img-18" descr="preencoded.png"/>
          <p:cNvPicPr>
            <a:picLocks noChangeAspect="1"/>
          </p:cNvPicPr>
          <p:nvPr/>
        </p:nvPicPr>
        <p:blipFill>
          <a:blip r:embed="rId19"/>
          <a:stretch>
            <a:fillRect/>
          </a:stretch>
        </p:blipFill>
        <p:spPr>
          <a:xfrm>
            <a:off x="571500" y="6441728"/>
            <a:ext cx="11049000" cy="314325"/>
          </a:xfrm>
          <a:prstGeom prst="rect">
            <a:avLst/>
          </a:prstGeom>
        </p:spPr>
      </p:pic>
      <p:sp>
        <p:nvSpPr>
          <p:cNvPr id="20" name="SK-25-text-19"/>
          <p:cNvSpPr/>
          <p:nvPr/>
        </p:nvSpPr>
        <p:spPr>
          <a:xfrm>
            <a:off x="723900" y="381000"/>
            <a:ext cx="11058525" cy="388590"/>
          </a:xfrm>
          <a:prstGeom prst="rect">
            <a:avLst/>
          </a:prstGeom>
          <a:noFill/>
          <a:ln/>
        </p:spPr>
        <p:txBody>
          <a:bodyPr vert="horz" wrap="square" lIns="0" tIns="0" rIns="0" bIns="0" rtlCol="0" anchor="ctr"/>
          <a:lstStyle/>
          <a:p>
            <a:pPr marL="0" indent="0">
              <a:lnSpc>
                <a:spcPts val="3060"/>
              </a:lnSpc>
              <a:buNone/>
            </a:pPr>
            <a:r>
              <a:rPr lang="en-US" sz="2550" b="1" kern="0" spc="-30" dirty="0">
                <a:solidFill>
                  <a:srgbClr val="1A1A1A"/>
                </a:solidFill>
                <a:latin typeface="Arimo" pitchFamily="34" charset="0"/>
                <a:ea typeface="Arimo" pitchFamily="34" charset="-122"/>
                <a:cs typeface="Arimo" pitchFamily="34" charset="-120"/>
              </a:rPr>
              <a:t>EXAM PEARLS: SCA FOCUS</a:t>
            </a:r>
            <a:endParaRPr lang="en-US" sz="2550" dirty="0"/>
          </a:p>
        </p:txBody>
      </p:sp>
      <p:sp>
        <p:nvSpPr>
          <p:cNvPr id="21" name="SK-25-text-20"/>
          <p:cNvSpPr/>
          <p:nvPr/>
        </p:nvSpPr>
        <p:spPr>
          <a:xfrm>
            <a:off x="723900" y="807690"/>
            <a:ext cx="10972800" cy="200025"/>
          </a:xfrm>
          <a:prstGeom prst="rect">
            <a:avLst/>
          </a:prstGeom>
          <a:noFill/>
          <a:ln/>
        </p:spPr>
        <p:txBody>
          <a:bodyPr vert="horz" wrap="square" lIns="0" tIns="0" rIns="0" bIns="0" rtlCol="0" anchor="ctr"/>
          <a:lstStyle/>
          <a:p>
            <a:pPr marL="0" indent="0">
              <a:lnSpc>
                <a:spcPts val="1575"/>
              </a:lnSpc>
              <a:buNone/>
            </a:pPr>
            <a:r>
              <a:rPr lang="en-US" sz="1050" b="1" kern="0" spc="60" dirty="0">
                <a:solidFill>
                  <a:srgbClr val="2C3E50"/>
                </a:solidFill>
                <a:latin typeface="Open Sans" pitchFamily="34" charset="0"/>
                <a:ea typeface="Open Sans" pitchFamily="34" charset="-122"/>
                <a:cs typeface="Open Sans" pitchFamily="34" charset="-120"/>
              </a:rPr>
              <a:t>CLINICAL GUIDANCE &amp; EXAM FOCUS</a:t>
            </a:r>
            <a:endParaRPr lang="en-US" sz="1050" dirty="0"/>
          </a:p>
        </p:txBody>
      </p:sp>
      <p:sp>
        <p:nvSpPr>
          <p:cNvPr id="22" name="SK-25-text-21"/>
          <p:cNvSpPr/>
          <p:nvPr/>
        </p:nvSpPr>
        <p:spPr>
          <a:xfrm>
            <a:off x="1019175" y="1350615"/>
            <a:ext cx="4379595" cy="314325"/>
          </a:xfrm>
          <a:prstGeom prst="rect">
            <a:avLst/>
          </a:prstGeom>
          <a:noFill/>
          <a:ln/>
        </p:spPr>
        <p:txBody>
          <a:bodyPr vert="horz" wrap="square" lIns="0" tIns="0" rIns="0" bIns="0" rtlCol="0" anchor="ctr"/>
          <a:lstStyle/>
          <a:p>
            <a:pPr marL="0" indent="0">
              <a:lnSpc>
                <a:spcPts val="2475"/>
              </a:lnSpc>
              <a:buNone/>
            </a:pPr>
            <a:r>
              <a:rPr lang="en-US" sz="1650" b="1" dirty="0">
                <a:solidFill>
                  <a:srgbClr val="008080"/>
                </a:solidFill>
                <a:latin typeface="Arimo" pitchFamily="34" charset="0"/>
                <a:ea typeface="Arimo" pitchFamily="34" charset="-122"/>
                <a:cs typeface="Arimo" pitchFamily="34" charset="-120"/>
              </a:rPr>
              <a:t>ICE: Tennis Elbow</a:t>
            </a:r>
            <a:endParaRPr lang="en-US" sz="1650" dirty="0"/>
          </a:p>
        </p:txBody>
      </p:sp>
      <p:sp>
        <p:nvSpPr>
          <p:cNvPr id="23" name="SK-25-text-22"/>
          <p:cNvSpPr/>
          <p:nvPr/>
        </p:nvSpPr>
        <p:spPr>
          <a:xfrm>
            <a:off x="762000" y="1817340"/>
            <a:ext cx="2396647" cy="209550"/>
          </a:xfrm>
          <a:prstGeom prst="rect">
            <a:avLst/>
          </a:prstGeom>
          <a:noFill/>
          <a:ln/>
        </p:spPr>
        <p:txBody>
          <a:bodyPr vert="horz" wrap="square" lIns="0" tIns="0" rIns="0" bIns="0" rtlCol="0" anchor="ctr"/>
          <a:lstStyle/>
          <a:p>
            <a:pPr marL="0" indent="0">
              <a:lnSpc>
                <a:spcPts val="1350"/>
              </a:lnSpc>
              <a:buNone/>
            </a:pPr>
            <a:r>
              <a:rPr lang="en-US" sz="900" b="1" dirty="0">
                <a:solidFill>
                  <a:srgbClr val="FFFFFF"/>
                </a:solidFill>
                <a:latin typeface="Open Sans" pitchFamily="34" charset="0"/>
                <a:ea typeface="Open Sans" pitchFamily="34" charset="-122"/>
                <a:cs typeface="Open Sans" pitchFamily="34" charset="-120"/>
              </a:rPr>
              <a:t>CONSULTATION SKILLS</a:t>
            </a:r>
            <a:endParaRPr lang="en-US" sz="900" dirty="0"/>
          </a:p>
        </p:txBody>
      </p:sp>
      <p:sp>
        <p:nvSpPr>
          <p:cNvPr id="24" name="SK-25-text-23"/>
          <p:cNvSpPr/>
          <p:nvPr/>
        </p:nvSpPr>
        <p:spPr>
          <a:xfrm>
            <a:off x="876300" y="2064990"/>
            <a:ext cx="5010150" cy="485775"/>
          </a:xfrm>
          <a:prstGeom prst="rect">
            <a:avLst/>
          </a:prstGeom>
          <a:noFill/>
          <a:ln/>
        </p:spPr>
        <p:txBody>
          <a:bodyPr vert="horz" wrap="square" lIns="0" tIns="0" rIns="0" bIns="0" rtlCol="0" anchor="ctr"/>
          <a:lstStyle/>
          <a:p>
            <a:pPr marL="0" indent="0">
              <a:lnSpc>
                <a:spcPts val="1913"/>
              </a:lnSpc>
              <a:buNone/>
            </a:pPr>
            <a:r>
              <a:rPr lang="en-US" sz="1275" b="1" dirty="0">
                <a:solidFill>
                  <a:srgbClr val="4B5563"/>
                </a:solidFill>
                <a:latin typeface="Open Sans" pitchFamily="34" charset="0"/>
                <a:ea typeface="Open Sans" pitchFamily="34" charset="-122"/>
                <a:cs typeface="Open Sans" pitchFamily="34" charset="-120"/>
              </a:rPr>
              <a:t>Ideas:</a:t>
            </a:r>
            <a:r>
              <a:rPr lang="en-US" sz="1275" dirty="0">
                <a:solidFill>
                  <a:srgbClr val="4B5563"/>
                </a:solidFill>
                <a:latin typeface="Open Sans" pitchFamily="34" charset="0"/>
                <a:ea typeface="Open Sans" pitchFamily="34" charset="-122"/>
                <a:cs typeface="Open Sans" pitchFamily="34" charset="-120"/>
              </a:rPr>
              <a:t> "What do you think is causing the problem?" / "Have you heard of tennis elbow?"</a:t>
            </a:r>
            <a:endParaRPr lang="en-US" sz="1275" dirty="0"/>
          </a:p>
        </p:txBody>
      </p:sp>
      <p:sp>
        <p:nvSpPr>
          <p:cNvPr id="25" name="SK-25-text-24"/>
          <p:cNvSpPr/>
          <p:nvPr/>
        </p:nvSpPr>
        <p:spPr>
          <a:xfrm>
            <a:off x="876300" y="2607915"/>
            <a:ext cx="5010150" cy="485775"/>
          </a:xfrm>
          <a:prstGeom prst="rect">
            <a:avLst/>
          </a:prstGeom>
          <a:noFill/>
          <a:ln/>
        </p:spPr>
        <p:txBody>
          <a:bodyPr vert="horz" wrap="square" lIns="0" tIns="0" rIns="0" bIns="0" rtlCol="0" anchor="ctr"/>
          <a:lstStyle/>
          <a:p>
            <a:pPr marL="0" indent="0">
              <a:lnSpc>
                <a:spcPts val="1913"/>
              </a:lnSpc>
              <a:buNone/>
            </a:pPr>
            <a:r>
              <a:rPr lang="en-US" sz="1275" b="1" dirty="0">
                <a:solidFill>
                  <a:srgbClr val="4B5563"/>
                </a:solidFill>
                <a:latin typeface="Open Sans" pitchFamily="34" charset="0"/>
                <a:ea typeface="Open Sans" pitchFamily="34" charset="-122"/>
                <a:cs typeface="Open Sans" pitchFamily="34" charset="-120"/>
              </a:rPr>
              <a:t>Concerns:</a:t>
            </a:r>
            <a:r>
              <a:rPr lang="en-US" sz="1275" dirty="0">
                <a:solidFill>
                  <a:srgbClr val="4B5563"/>
                </a:solidFill>
                <a:latin typeface="Open Sans" pitchFamily="34" charset="0"/>
                <a:ea typeface="Open Sans" pitchFamily="34" charset="-122"/>
                <a:cs typeface="Open Sans" pitchFamily="34" charset="-120"/>
              </a:rPr>
              <a:t> "Many worry about surgery—I want to reassure you most recover without it."</a:t>
            </a:r>
            <a:endParaRPr lang="en-US" sz="1275" dirty="0"/>
          </a:p>
        </p:txBody>
      </p:sp>
      <p:sp>
        <p:nvSpPr>
          <p:cNvPr id="26" name="SK-25-text-25"/>
          <p:cNvSpPr/>
          <p:nvPr/>
        </p:nvSpPr>
        <p:spPr>
          <a:xfrm>
            <a:off x="876300" y="3150840"/>
            <a:ext cx="10295583" cy="242888"/>
          </a:xfrm>
          <a:prstGeom prst="rect">
            <a:avLst/>
          </a:prstGeom>
          <a:noFill/>
          <a:ln/>
        </p:spPr>
        <p:txBody>
          <a:bodyPr vert="horz" wrap="square" lIns="0" tIns="0" rIns="0" bIns="0" rtlCol="0" anchor="ctr"/>
          <a:lstStyle/>
          <a:p>
            <a:pPr marL="0" indent="0">
              <a:lnSpc>
                <a:spcPts val="1913"/>
              </a:lnSpc>
              <a:buNone/>
            </a:pPr>
            <a:r>
              <a:rPr lang="en-US" sz="1275" b="1" dirty="0">
                <a:solidFill>
                  <a:srgbClr val="4B5563"/>
                </a:solidFill>
                <a:latin typeface="Open Sans" pitchFamily="34" charset="0"/>
                <a:ea typeface="Open Sans" pitchFamily="34" charset="-122"/>
                <a:cs typeface="Open Sans" pitchFamily="34" charset="-120"/>
              </a:rPr>
              <a:t>Expectations:</a:t>
            </a:r>
            <a:r>
              <a:rPr lang="en-US" sz="1275" dirty="0">
                <a:solidFill>
                  <a:srgbClr val="4B5563"/>
                </a:solidFill>
                <a:latin typeface="Open Sans" pitchFamily="34" charset="0"/>
                <a:ea typeface="Open Sans" pitchFamily="34" charset="-122"/>
                <a:cs typeface="Open Sans" pitchFamily="34" charset="-120"/>
              </a:rPr>
              <a:t> "What were you hoping we could do today?"</a:t>
            </a:r>
            <a:endParaRPr lang="en-US" sz="1275" dirty="0"/>
          </a:p>
        </p:txBody>
      </p:sp>
      <p:sp>
        <p:nvSpPr>
          <p:cNvPr id="27" name="SK-25-text-26"/>
          <p:cNvSpPr/>
          <p:nvPr/>
        </p:nvSpPr>
        <p:spPr>
          <a:xfrm>
            <a:off x="6638925" y="1350615"/>
            <a:ext cx="5553075" cy="314325"/>
          </a:xfrm>
          <a:prstGeom prst="rect">
            <a:avLst/>
          </a:prstGeom>
          <a:noFill/>
          <a:ln/>
        </p:spPr>
        <p:txBody>
          <a:bodyPr vert="horz" wrap="square" lIns="0" tIns="0" rIns="0" bIns="0" rtlCol="0" anchor="ctr"/>
          <a:lstStyle/>
          <a:p>
            <a:pPr marL="0" indent="0">
              <a:lnSpc>
                <a:spcPts val="2475"/>
              </a:lnSpc>
              <a:buNone/>
            </a:pPr>
            <a:r>
              <a:rPr lang="en-US" sz="1650" b="1" dirty="0">
                <a:solidFill>
                  <a:srgbClr val="008080"/>
                </a:solidFill>
                <a:latin typeface="Arimo" pitchFamily="34" charset="0"/>
                <a:ea typeface="Arimo" pitchFamily="34" charset="-122"/>
                <a:cs typeface="Arimo" pitchFamily="34" charset="-120"/>
              </a:rPr>
              <a:t>Shared Decision-Making</a:t>
            </a:r>
            <a:endParaRPr lang="en-US" sz="1650" dirty="0"/>
          </a:p>
        </p:txBody>
      </p:sp>
      <p:sp>
        <p:nvSpPr>
          <p:cNvPr id="28" name="SK-25-text-27"/>
          <p:cNvSpPr/>
          <p:nvPr/>
        </p:nvSpPr>
        <p:spPr>
          <a:xfrm>
            <a:off x="6381750" y="1817340"/>
            <a:ext cx="2248072" cy="209550"/>
          </a:xfrm>
          <a:prstGeom prst="rect">
            <a:avLst/>
          </a:prstGeom>
          <a:noFill/>
          <a:ln/>
        </p:spPr>
        <p:txBody>
          <a:bodyPr vert="horz" wrap="square" lIns="0" tIns="0" rIns="0" bIns="0" rtlCol="0" anchor="ctr"/>
          <a:lstStyle/>
          <a:p>
            <a:pPr marL="0" indent="0">
              <a:lnSpc>
                <a:spcPts val="1350"/>
              </a:lnSpc>
              <a:buNone/>
            </a:pPr>
            <a:r>
              <a:rPr lang="en-US" sz="900" b="1" dirty="0">
                <a:solidFill>
                  <a:srgbClr val="FFFFFF"/>
                </a:solidFill>
                <a:latin typeface="Open Sans" pitchFamily="34" charset="0"/>
                <a:ea typeface="Open Sans" pitchFamily="34" charset="-122"/>
                <a:cs typeface="Open Sans" pitchFamily="34" charset="-120"/>
              </a:rPr>
              <a:t>STEROID INJECTIONS</a:t>
            </a:r>
            <a:endParaRPr lang="en-US" sz="900" dirty="0"/>
          </a:p>
        </p:txBody>
      </p:sp>
      <p:sp>
        <p:nvSpPr>
          <p:cNvPr id="29" name="SK-25-text-28"/>
          <p:cNvSpPr/>
          <p:nvPr/>
        </p:nvSpPr>
        <p:spPr>
          <a:xfrm>
            <a:off x="6305550" y="2064990"/>
            <a:ext cx="5886450" cy="242888"/>
          </a:xfrm>
          <a:prstGeom prst="rect">
            <a:avLst/>
          </a:prstGeom>
          <a:noFill/>
          <a:ln/>
        </p:spPr>
        <p:txBody>
          <a:bodyPr vert="horz" wrap="square" lIns="0" tIns="0" rIns="0" bIns="0" rtlCol="0" anchor="ctr"/>
          <a:lstStyle/>
          <a:p>
            <a:pPr marL="0" indent="0">
              <a:lnSpc>
                <a:spcPts val="1913"/>
              </a:lnSpc>
              <a:buNone/>
            </a:pPr>
            <a:r>
              <a:rPr lang="en-US" sz="1275" dirty="0">
                <a:solidFill>
                  <a:srgbClr val="4B5563"/>
                </a:solidFill>
                <a:latin typeface="Open Sans" pitchFamily="34" charset="0"/>
                <a:ea typeface="Open Sans" pitchFamily="34" charset="-122"/>
                <a:cs typeface="Open Sans" pitchFamily="34" charset="-120"/>
              </a:rPr>
              <a:t>Framing the choice between rapid relief and long-term recovery:</a:t>
            </a:r>
            <a:endParaRPr lang="en-US" sz="1275" dirty="0"/>
          </a:p>
        </p:txBody>
      </p:sp>
      <p:sp>
        <p:nvSpPr>
          <p:cNvPr id="30" name="SK-25-text-29"/>
          <p:cNvSpPr/>
          <p:nvPr/>
        </p:nvSpPr>
        <p:spPr>
          <a:xfrm>
            <a:off x="6419850" y="2384078"/>
            <a:ext cx="4972050" cy="838200"/>
          </a:xfrm>
          <a:prstGeom prst="rect">
            <a:avLst/>
          </a:prstGeom>
          <a:noFill/>
          <a:ln/>
        </p:spPr>
        <p:txBody>
          <a:bodyPr vert="horz" wrap="square" lIns="0" tIns="0" rIns="0" bIns="0" rtlCol="0" anchor="ctr"/>
          <a:lstStyle/>
          <a:p>
            <a:pPr marL="0" indent="0">
              <a:lnSpc>
                <a:spcPts val="1800"/>
              </a:lnSpc>
              <a:buNone/>
            </a:pPr>
            <a:r>
              <a:rPr lang="en-US" sz="1200" i="1" dirty="0">
                <a:solidFill>
                  <a:srgbClr val="1A1A1A"/>
                </a:solidFill>
                <a:latin typeface="Open Sans" pitchFamily="34" charset="0"/>
                <a:ea typeface="Open Sans" pitchFamily="34" charset="-122"/>
                <a:cs typeface="Open Sans" pitchFamily="34" charset="-120"/>
              </a:rPr>
              <a:t>"An injection helps short-term pain, but exercises create long-term recovery. Some evidence suggests injections may delay final healing. Shall we discuss what suits you?"</a:t>
            </a:r>
            <a:endParaRPr lang="en-US" sz="1200" dirty="0"/>
          </a:p>
        </p:txBody>
      </p:sp>
      <p:sp>
        <p:nvSpPr>
          <p:cNvPr id="31" name="SK-25-text-30"/>
          <p:cNvSpPr/>
          <p:nvPr/>
        </p:nvSpPr>
        <p:spPr>
          <a:xfrm>
            <a:off x="1019175" y="3869978"/>
            <a:ext cx="5636895" cy="314325"/>
          </a:xfrm>
          <a:prstGeom prst="rect">
            <a:avLst/>
          </a:prstGeom>
          <a:noFill/>
          <a:ln/>
        </p:spPr>
        <p:txBody>
          <a:bodyPr vert="horz" wrap="square" lIns="0" tIns="0" rIns="0" bIns="0" rtlCol="0" anchor="ctr"/>
          <a:lstStyle/>
          <a:p>
            <a:pPr marL="0" indent="0">
              <a:lnSpc>
                <a:spcPts val="2475"/>
              </a:lnSpc>
              <a:buNone/>
            </a:pPr>
            <a:r>
              <a:rPr lang="en-US" sz="1650" b="1" dirty="0">
                <a:solidFill>
                  <a:srgbClr val="008080"/>
                </a:solidFill>
                <a:latin typeface="Arimo" pitchFamily="34" charset="0"/>
                <a:ea typeface="Arimo" pitchFamily="34" charset="-122"/>
                <a:cs typeface="Arimo" pitchFamily="34" charset="-120"/>
              </a:rPr>
              <a:t>Safety-Netting Phrases</a:t>
            </a:r>
            <a:endParaRPr lang="en-US" sz="1650" dirty="0"/>
          </a:p>
        </p:txBody>
      </p:sp>
      <p:sp>
        <p:nvSpPr>
          <p:cNvPr id="32" name="SK-25-text-31"/>
          <p:cNvSpPr/>
          <p:nvPr/>
        </p:nvSpPr>
        <p:spPr>
          <a:xfrm>
            <a:off x="762000" y="4336703"/>
            <a:ext cx="1878419" cy="209550"/>
          </a:xfrm>
          <a:prstGeom prst="rect">
            <a:avLst/>
          </a:prstGeom>
          <a:noFill/>
          <a:ln/>
        </p:spPr>
        <p:txBody>
          <a:bodyPr vert="horz" wrap="square" lIns="0" tIns="0" rIns="0" bIns="0" rtlCol="0" anchor="ctr"/>
          <a:lstStyle/>
          <a:p>
            <a:pPr marL="0" indent="0">
              <a:lnSpc>
                <a:spcPts val="1350"/>
              </a:lnSpc>
              <a:buNone/>
            </a:pPr>
            <a:r>
              <a:rPr lang="en-US" sz="900" b="1" dirty="0">
                <a:solidFill>
                  <a:srgbClr val="FFFFFF"/>
                </a:solidFill>
                <a:latin typeface="Open Sans" pitchFamily="34" charset="0"/>
                <a:ea typeface="Open Sans" pitchFamily="34" charset="-122"/>
                <a:cs typeface="Open Sans" pitchFamily="34" charset="-120"/>
              </a:rPr>
              <a:t>RISK MANAGEMENT</a:t>
            </a:r>
            <a:endParaRPr lang="en-US" sz="900" dirty="0"/>
          </a:p>
        </p:txBody>
      </p:sp>
      <p:sp>
        <p:nvSpPr>
          <p:cNvPr id="33" name="SK-25-text-32"/>
          <p:cNvSpPr/>
          <p:nvPr/>
        </p:nvSpPr>
        <p:spPr>
          <a:xfrm>
            <a:off x="876300" y="4584353"/>
            <a:ext cx="5010150" cy="485775"/>
          </a:xfrm>
          <a:prstGeom prst="rect">
            <a:avLst/>
          </a:prstGeom>
          <a:noFill/>
          <a:ln/>
        </p:spPr>
        <p:txBody>
          <a:bodyPr vert="horz" wrap="square" lIns="0" tIns="0" rIns="0" bIns="0" rtlCol="0" anchor="ctr"/>
          <a:lstStyle/>
          <a:p>
            <a:pPr marL="0" indent="0">
              <a:lnSpc>
                <a:spcPts val="1913"/>
              </a:lnSpc>
              <a:buNone/>
            </a:pPr>
            <a:r>
              <a:rPr lang="en-US" sz="1275" b="1" dirty="0">
                <a:solidFill>
                  <a:srgbClr val="4B5563"/>
                </a:solidFill>
                <a:latin typeface="Open Sans" pitchFamily="34" charset="0"/>
                <a:ea typeface="Open Sans" pitchFamily="34" charset="-122"/>
                <a:cs typeface="Open Sans" pitchFamily="34" charset="-120"/>
              </a:rPr>
              <a:t>Timeframes:</a:t>
            </a:r>
            <a:r>
              <a:rPr lang="en-US" sz="1275" dirty="0">
                <a:solidFill>
                  <a:srgbClr val="4B5563"/>
                </a:solidFill>
                <a:latin typeface="Open Sans" pitchFamily="34" charset="0"/>
                <a:ea typeface="Open Sans" pitchFamily="34" charset="-122"/>
                <a:cs typeface="Open Sans" pitchFamily="34" charset="-120"/>
              </a:rPr>
              <a:t> "If no improvement after 6-8 weeks of physio, come back for review."</a:t>
            </a:r>
            <a:endParaRPr lang="en-US" sz="1275" dirty="0"/>
          </a:p>
        </p:txBody>
      </p:sp>
      <p:sp>
        <p:nvSpPr>
          <p:cNvPr id="34" name="SK-25-text-33"/>
          <p:cNvSpPr/>
          <p:nvPr/>
        </p:nvSpPr>
        <p:spPr>
          <a:xfrm>
            <a:off x="876300" y="5127278"/>
            <a:ext cx="5010150" cy="485775"/>
          </a:xfrm>
          <a:prstGeom prst="rect">
            <a:avLst/>
          </a:prstGeom>
          <a:noFill/>
          <a:ln/>
        </p:spPr>
        <p:txBody>
          <a:bodyPr vert="horz" wrap="square" lIns="0" tIns="0" rIns="0" bIns="0" rtlCol="0" anchor="ctr"/>
          <a:lstStyle/>
          <a:p>
            <a:pPr marL="0" indent="0">
              <a:lnSpc>
                <a:spcPts val="1913"/>
              </a:lnSpc>
              <a:buNone/>
            </a:pPr>
            <a:r>
              <a:rPr lang="en-US" sz="1275" b="1" dirty="0">
                <a:solidFill>
                  <a:srgbClr val="4B5563"/>
                </a:solidFill>
                <a:latin typeface="Open Sans" pitchFamily="34" charset="0"/>
                <a:ea typeface="Open Sans" pitchFamily="34" charset="-122"/>
                <a:cs typeface="Open Sans" pitchFamily="34" charset="-120"/>
              </a:rPr>
              <a:t>Nerve Signs:</a:t>
            </a:r>
            <a:r>
              <a:rPr lang="en-US" sz="1275" dirty="0">
                <a:solidFill>
                  <a:srgbClr val="4B5563"/>
                </a:solidFill>
                <a:latin typeface="Open Sans" pitchFamily="34" charset="0"/>
                <a:ea typeface="Open Sans" pitchFamily="34" charset="-122"/>
                <a:cs typeface="Open Sans" pitchFamily="34" charset="-120"/>
              </a:rPr>
              <a:t> "Return immediately if you notice new weakness or persistent tingling down the arm."</a:t>
            </a:r>
            <a:endParaRPr lang="en-US" sz="1275" dirty="0"/>
          </a:p>
        </p:txBody>
      </p:sp>
      <p:sp>
        <p:nvSpPr>
          <p:cNvPr id="35" name="SK-25-text-34"/>
          <p:cNvSpPr/>
          <p:nvPr/>
        </p:nvSpPr>
        <p:spPr>
          <a:xfrm>
            <a:off x="876300" y="5670203"/>
            <a:ext cx="11315700" cy="242888"/>
          </a:xfrm>
          <a:prstGeom prst="rect">
            <a:avLst/>
          </a:prstGeom>
          <a:noFill/>
          <a:ln/>
        </p:spPr>
        <p:txBody>
          <a:bodyPr vert="horz" wrap="square" lIns="0" tIns="0" rIns="0" bIns="0" rtlCol="0" anchor="ctr"/>
          <a:lstStyle/>
          <a:p>
            <a:pPr marL="0" indent="0">
              <a:lnSpc>
                <a:spcPts val="1913"/>
              </a:lnSpc>
              <a:buNone/>
            </a:pPr>
            <a:r>
              <a:rPr lang="en-US" sz="1275" b="1" dirty="0">
                <a:solidFill>
                  <a:srgbClr val="4B5563"/>
                </a:solidFill>
                <a:latin typeface="Open Sans" pitchFamily="34" charset="0"/>
                <a:ea typeface="Open Sans" pitchFamily="34" charset="-122"/>
                <a:cs typeface="Open Sans" pitchFamily="34" charset="-120"/>
              </a:rPr>
              <a:t>Acute:</a:t>
            </a:r>
            <a:r>
              <a:rPr lang="en-US" sz="1275" dirty="0">
                <a:solidFill>
                  <a:srgbClr val="4B5563"/>
                </a:solidFill>
                <a:latin typeface="Open Sans" pitchFamily="34" charset="0"/>
                <a:ea typeface="Open Sans" pitchFamily="34" charset="-122"/>
                <a:cs typeface="Open Sans" pitchFamily="34" charset="-120"/>
              </a:rPr>
              <a:t> "Seek help for sudden warmth, fever, or severe swelling."</a:t>
            </a:r>
            <a:endParaRPr lang="en-US" sz="1275" dirty="0"/>
          </a:p>
        </p:txBody>
      </p:sp>
      <p:sp>
        <p:nvSpPr>
          <p:cNvPr id="36" name="SK-25-text-35"/>
          <p:cNvSpPr/>
          <p:nvPr/>
        </p:nvSpPr>
        <p:spPr>
          <a:xfrm>
            <a:off x="6638925" y="3869978"/>
            <a:ext cx="5553075" cy="314325"/>
          </a:xfrm>
          <a:prstGeom prst="rect">
            <a:avLst/>
          </a:prstGeom>
          <a:noFill/>
          <a:ln/>
        </p:spPr>
        <p:txBody>
          <a:bodyPr vert="horz" wrap="square" lIns="0" tIns="0" rIns="0" bIns="0" rtlCol="0" anchor="ctr"/>
          <a:lstStyle/>
          <a:p>
            <a:pPr marL="0" indent="0">
              <a:lnSpc>
                <a:spcPts val="2475"/>
              </a:lnSpc>
              <a:buNone/>
            </a:pPr>
            <a:r>
              <a:rPr lang="en-US" sz="1650" b="1" dirty="0">
                <a:solidFill>
                  <a:srgbClr val="008080"/>
                </a:solidFill>
                <a:latin typeface="Arimo" pitchFamily="34" charset="0"/>
                <a:ea typeface="Arimo" pitchFamily="34" charset="-122"/>
                <a:cs typeface="Arimo" pitchFamily="34" charset="-120"/>
              </a:rPr>
              <a:t>De Quervain's (New Mums)</a:t>
            </a:r>
            <a:endParaRPr lang="en-US" sz="1650" dirty="0"/>
          </a:p>
        </p:txBody>
      </p:sp>
      <p:sp>
        <p:nvSpPr>
          <p:cNvPr id="37" name="SK-25-text-36"/>
          <p:cNvSpPr/>
          <p:nvPr/>
        </p:nvSpPr>
        <p:spPr>
          <a:xfrm>
            <a:off x="6381750" y="4336703"/>
            <a:ext cx="1834342" cy="209550"/>
          </a:xfrm>
          <a:prstGeom prst="rect">
            <a:avLst/>
          </a:prstGeom>
          <a:noFill/>
          <a:ln/>
        </p:spPr>
        <p:txBody>
          <a:bodyPr vert="horz" wrap="square" lIns="0" tIns="0" rIns="0" bIns="0" rtlCol="0" anchor="ctr"/>
          <a:lstStyle/>
          <a:p>
            <a:pPr marL="0" indent="0">
              <a:lnSpc>
                <a:spcPts val="1350"/>
              </a:lnSpc>
              <a:buNone/>
            </a:pPr>
            <a:r>
              <a:rPr lang="en-US" sz="900" b="1" dirty="0">
                <a:solidFill>
                  <a:srgbClr val="FFFFFF"/>
                </a:solidFill>
                <a:latin typeface="Open Sans" pitchFamily="34" charset="0"/>
                <a:ea typeface="Open Sans" pitchFamily="34" charset="-122"/>
                <a:cs typeface="Open Sans" pitchFamily="34" charset="-120"/>
              </a:rPr>
              <a:t>SPECIFIC ADVICE</a:t>
            </a:r>
            <a:endParaRPr lang="en-US" sz="900" dirty="0"/>
          </a:p>
        </p:txBody>
      </p:sp>
      <p:sp>
        <p:nvSpPr>
          <p:cNvPr id="38" name="SK-25-text-37"/>
          <p:cNvSpPr/>
          <p:nvPr/>
        </p:nvSpPr>
        <p:spPr>
          <a:xfrm>
            <a:off x="6305550" y="4584353"/>
            <a:ext cx="5886450" cy="242888"/>
          </a:xfrm>
          <a:prstGeom prst="rect">
            <a:avLst/>
          </a:prstGeom>
          <a:noFill/>
          <a:ln/>
        </p:spPr>
        <p:txBody>
          <a:bodyPr vert="horz" wrap="square" lIns="0" tIns="0" rIns="0" bIns="0" rtlCol="0" anchor="ctr"/>
          <a:lstStyle/>
          <a:p>
            <a:pPr marL="0" indent="0">
              <a:lnSpc>
                <a:spcPts val="1913"/>
              </a:lnSpc>
              <a:buNone/>
            </a:pPr>
            <a:r>
              <a:rPr lang="en-US" sz="1275" dirty="0">
                <a:solidFill>
                  <a:srgbClr val="4B5563"/>
                </a:solidFill>
                <a:latin typeface="Open Sans" pitchFamily="34" charset="0"/>
                <a:ea typeface="Open Sans" pitchFamily="34" charset="-122"/>
                <a:cs typeface="Open Sans" pitchFamily="34" charset="-120"/>
              </a:rPr>
              <a:t>Building rapport through recognition of lifestyle factors:</a:t>
            </a:r>
            <a:endParaRPr lang="en-US" sz="1275" dirty="0"/>
          </a:p>
        </p:txBody>
      </p:sp>
      <p:sp>
        <p:nvSpPr>
          <p:cNvPr id="39" name="SK-25-text-38"/>
          <p:cNvSpPr/>
          <p:nvPr/>
        </p:nvSpPr>
        <p:spPr>
          <a:xfrm>
            <a:off x="6419850" y="4903440"/>
            <a:ext cx="4972050" cy="838200"/>
          </a:xfrm>
          <a:prstGeom prst="rect">
            <a:avLst/>
          </a:prstGeom>
          <a:noFill/>
          <a:ln/>
        </p:spPr>
        <p:txBody>
          <a:bodyPr vert="horz" wrap="square" lIns="0" tIns="0" rIns="0" bIns="0" rtlCol="0" anchor="ctr"/>
          <a:lstStyle/>
          <a:p>
            <a:pPr marL="0" indent="0">
              <a:lnSpc>
                <a:spcPts val="1800"/>
              </a:lnSpc>
              <a:buNone/>
            </a:pPr>
            <a:r>
              <a:rPr lang="en-US" sz="1200" i="1" dirty="0">
                <a:solidFill>
                  <a:srgbClr val="1A1A1A"/>
                </a:solidFill>
                <a:latin typeface="Open Sans" pitchFamily="34" charset="0"/>
                <a:ea typeface="Open Sans" pitchFamily="34" charset="-122"/>
                <a:cs typeface="Open Sans" pitchFamily="34" charset="-120"/>
              </a:rPr>
              <a:t>"This is very common in new mothers due to repetitive lifting. We can try a thumb splint first, or a steroid injection which has an 80% cure rate."</a:t>
            </a:r>
            <a:endParaRPr lang="en-US" sz="1200" dirty="0"/>
          </a:p>
        </p:txBody>
      </p:sp>
      <p:sp>
        <p:nvSpPr>
          <p:cNvPr id="40" name="SK-25-text-39"/>
          <p:cNvSpPr/>
          <p:nvPr/>
        </p:nvSpPr>
        <p:spPr>
          <a:xfrm>
            <a:off x="6496050" y="5741640"/>
            <a:ext cx="5695950" cy="242888"/>
          </a:xfrm>
          <a:prstGeom prst="rect">
            <a:avLst/>
          </a:prstGeom>
          <a:noFill/>
          <a:ln/>
        </p:spPr>
        <p:txBody>
          <a:bodyPr vert="horz" wrap="square" lIns="0" tIns="0" rIns="0" bIns="0" rtlCol="0" anchor="ctr"/>
          <a:lstStyle/>
          <a:p>
            <a:pPr marL="0" indent="0">
              <a:lnSpc>
                <a:spcPts val="1913"/>
              </a:lnSpc>
              <a:buNone/>
            </a:pPr>
            <a:r>
              <a:rPr lang="en-US" sz="1275" dirty="0">
                <a:solidFill>
                  <a:srgbClr val="4B5563"/>
                </a:solidFill>
                <a:latin typeface="Open Sans" pitchFamily="34" charset="0"/>
                <a:ea typeface="Open Sans" pitchFamily="34" charset="-122"/>
                <a:cs typeface="Open Sans" pitchFamily="34" charset="-120"/>
              </a:rPr>
              <a:t>Advise on baby lifting technique (scooping vs pinching).</a:t>
            </a:r>
            <a:endParaRPr lang="en-US" sz="1275" dirty="0"/>
          </a:p>
        </p:txBody>
      </p:sp>
      <p:sp>
        <p:nvSpPr>
          <p:cNvPr id="41" name="SK-25-text-40"/>
          <p:cNvSpPr/>
          <p:nvPr/>
        </p:nvSpPr>
        <p:spPr>
          <a:xfrm>
            <a:off x="5307806" y="6556028"/>
            <a:ext cx="3436620" cy="200025"/>
          </a:xfrm>
          <a:prstGeom prst="rect">
            <a:avLst/>
          </a:prstGeom>
          <a:noFill/>
          <a:ln/>
        </p:spPr>
        <p:txBody>
          <a:bodyPr vert="horz" wrap="square" lIns="0" tIns="0" rIns="0" bIns="0" rtlCol="0" anchor="ctr"/>
          <a:lstStyle/>
          <a:p>
            <a:pPr marL="0" indent="0">
              <a:lnSpc>
                <a:spcPts val="1575"/>
              </a:lnSpc>
              <a:buNone/>
            </a:pPr>
            <a:r>
              <a:rPr lang="en-US" sz="1050" b="1" kern="0" spc="30" dirty="0">
                <a:solidFill>
                  <a:srgbClr val="6B7280"/>
                </a:solidFill>
                <a:latin typeface="Open Sans" pitchFamily="34" charset="0"/>
                <a:ea typeface="Open Sans" pitchFamily="34" charset="-122"/>
                <a:cs typeface="Open Sans" pitchFamily="34" charset="-120"/>
              </a:rPr>
              <a:t>www.bradfordvts.co.uk</a:t>
            </a:r>
            <a:endParaRPr lang="en-US" sz="105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6">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26-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26-img-2" descr="preencoded.png"/>
          <p:cNvPicPr>
            <a:picLocks noChangeAspect="1"/>
          </p:cNvPicPr>
          <p:nvPr/>
        </p:nvPicPr>
        <p:blipFill>
          <a:blip r:embed="rId4"/>
          <a:stretch>
            <a:fillRect/>
          </a:stretch>
        </p:blipFill>
        <p:spPr>
          <a:xfrm>
            <a:off x="0" y="0"/>
            <a:ext cx="12192000" cy="6858000"/>
          </a:xfrm>
          <a:prstGeom prst="rect">
            <a:avLst/>
          </a:prstGeom>
        </p:spPr>
      </p:pic>
      <p:pic>
        <p:nvPicPr>
          <p:cNvPr id="4" name="SK-26-img-3" descr="preencoded.png"/>
          <p:cNvPicPr>
            <a:picLocks noChangeAspect="1"/>
          </p:cNvPicPr>
          <p:nvPr/>
        </p:nvPicPr>
        <p:blipFill>
          <a:blip r:embed="rId5"/>
          <a:stretch>
            <a:fillRect/>
          </a:stretch>
        </p:blipFill>
        <p:spPr>
          <a:xfrm>
            <a:off x="609600" y="276225"/>
            <a:ext cx="10972800" cy="626715"/>
          </a:xfrm>
          <a:prstGeom prst="rect">
            <a:avLst/>
          </a:prstGeom>
        </p:spPr>
      </p:pic>
      <p:pic>
        <p:nvPicPr>
          <p:cNvPr id="5" name="SK-26-img-4" descr="preencoded.png"/>
          <p:cNvPicPr>
            <a:picLocks noChangeAspect="1"/>
          </p:cNvPicPr>
          <p:nvPr/>
        </p:nvPicPr>
        <p:blipFill>
          <a:blip r:embed="rId6"/>
          <a:stretch>
            <a:fillRect/>
          </a:stretch>
        </p:blipFill>
        <p:spPr>
          <a:xfrm>
            <a:off x="609600" y="1083915"/>
            <a:ext cx="3048000" cy="5267027"/>
          </a:xfrm>
          <a:prstGeom prst="rect">
            <a:avLst/>
          </a:prstGeom>
        </p:spPr>
      </p:pic>
      <p:pic>
        <p:nvPicPr>
          <p:cNvPr id="6" name="SK-26-img-5" descr="preencoded.png"/>
          <p:cNvPicPr>
            <a:picLocks noChangeAspect="1"/>
          </p:cNvPicPr>
          <p:nvPr/>
        </p:nvPicPr>
        <p:blipFill>
          <a:blip r:embed="rId7"/>
          <a:stretch>
            <a:fillRect/>
          </a:stretch>
        </p:blipFill>
        <p:spPr>
          <a:xfrm>
            <a:off x="1657350" y="2475607"/>
            <a:ext cx="952500" cy="762000"/>
          </a:xfrm>
          <a:prstGeom prst="rect">
            <a:avLst/>
          </a:prstGeom>
        </p:spPr>
      </p:pic>
      <p:pic>
        <p:nvPicPr>
          <p:cNvPr id="7" name="SK-26-img-6" descr="preencoded.png"/>
          <p:cNvPicPr>
            <a:picLocks noChangeAspect="1"/>
          </p:cNvPicPr>
          <p:nvPr/>
        </p:nvPicPr>
        <p:blipFill>
          <a:blip r:embed="rId8"/>
          <a:stretch>
            <a:fillRect/>
          </a:stretch>
        </p:blipFill>
        <p:spPr>
          <a:xfrm>
            <a:off x="1309688" y="4788991"/>
            <a:ext cx="1647825" cy="409575"/>
          </a:xfrm>
          <a:prstGeom prst="rect">
            <a:avLst/>
          </a:prstGeom>
        </p:spPr>
      </p:pic>
      <p:pic>
        <p:nvPicPr>
          <p:cNvPr id="8" name="SK-26-img-7" descr="preencoded.png"/>
          <p:cNvPicPr>
            <a:picLocks noChangeAspect="1"/>
          </p:cNvPicPr>
          <p:nvPr/>
        </p:nvPicPr>
        <p:blipFill>
          <a:blip r:embed="rId9"/>
          <a:stretch>
            <a:fillRect/>
          </a:stretch>
        </p:blipFill>
        <p:spPr>
          <a:xfrm>
            <a:off x="4038600" y="1083915"/>
            <a:ext cx="7543800" cy="977205"/>
          </a:xfrm>
          <a:prstGeom prst="rect">
            <a:avLst/>
          </a:prstGeom>
        </p:spPr>
      </p:pic>
      <p:pic>
        <p:nvPicPr>
          <p:cNvPr id="9" name="SK-26-img-8" descr="preencoded.png"/>
          <p:cNvPicPr>
            <a:picLocks noChangeAspect="1"/>
          </p:cNvPicPr>
          <p:nvPr/>
        </p:nvPicPr>
        <p:blipFill>
          <a:blip r:embed="rId10"/>
          <a:stretch>
            <a:fillRect/>
          </a:stretch>
        </p:blipFill>
        <p:spPr>
          <a:xfrm>
            <a:off x="4320629" y="1458218"/>
            <a:ext cx="285750" cy="228600"/>
          </a:xfrm>
          <a:prstGeom prst="rect">
            <a:avLst/>
          </a:prstGeom>
        </p:spPr>
      </p:pic>
      <p:pic>
        <p:nvPicPr>
          <p:cNvPr id="10" name="SK-26-img-9" descr="preencoded.png"/>
          <p:cNvPicPr>
            <a:picLocks noChangeAspect="1"/>
          </p:cNvPicPr>
          <p:nvPr/>
        </p:nvPicPr>
        <p:blipFill>
          <a:blip r:embed="rId9"/>
          <a:stretch>
            <a:fillRect/>
          </a:stretch>
        </p:blipFill>
        <p:spPr>
          <a:xfrm>
            <a:off x="4038600" y="2156371"/>
            <a:ext cx="7543800" cy="977205"/>
          </a:xfrm>
          <a:prstGeom prst="rect">
            <a:avLst/>
          </a:prstGeom>
        </p:spPr>
      </p:pic>
      <p:pic>
        <p:nvPicPr>
          <p:cNvPr id="11" name="SK-26-img-10" descr="preencoded.png"/>
          <p:cNvPicPr>
            <a:picLocks noChangeAspect="1"/>
          </p:cNvPicPr>
          <p:nvPr/>
        </p:nvPicPr>
        <p:blipFill>
          <a:blip r:embed="rId11"/>
          <a:stretch>
            <a:fillRect/>
          </a:stretch>
        </p:blipFill>
        <p:spPr>
          <a:xfrm>
            <a:off x="4315569" y="2530673"/>
            <a:ext cx="285750" cy="228600"/>
          </a:xfrm>
          <a:prstGeom prst="rect">
            <a:avLst/>
          </a:prstGeom>
        </p:spPr>
      </p:pic>
      <p:pic>
        <p:nvPicPr>
          <p:cNvPr id="12" name="SK-26-img-11" descr="preencoded.png"/>
          <p:cNvPicPr>
            <a:picLocks noChangeAspect="1"/>
          </p:cNvPicPr>
          <p:nvPr/>
        </p:nvPicPr>
        <p:blipFill>
          <a:blip r:embed="rId9"/>
          <a:stretch>
            <a:fillRect/>
          </a:stretch>
        </p:blipFill>
        <p:spPr>
          <a:xfrm>
            <a:off x="4038600" y="3228826"/>
            <a:ext cx="7543800" cy="977205"/>
          </a:xfrm>
          <a:prstGeom prst="rect">
            <a:avLst/>
          </a:prstGeom>
        </p:spPr>
      </p:pic>
      <p:pic>
        <p:nvPicPr>
          <p:cNvPr id="13" name="SK-26-img-12" descr="preencoded.png"/>
          <p:cNvPicPr>
            <a:picLocks noChangeAspect="1"/>
          </p:cNvPicPr>
          <p:nvPr/>
        </p:nvPicPr>
        <p:blipFill>
          <a:blip r:embed="rId12"/>
          <a:stretch>
            <a:fillRect/>
          </a:stretch>
        </p:blipFill>
        <p:spPr>
          <a:xfrm>
            <a:off x="4299049" y="3603129"/>
            <a:ext cx="285750" cy="228600"/>
          </a:xfrm>
          <a:prstGeom prst="rect">
            <a:avLst/>
          </a:prstGeom>
        </p:spPr>
      </p:pic>
      <p:pic>
        <p:nvPicPr>
          <p:cNvPr id="14" name="SK-26-img-13" descr="preencoded.png"/>
          <p:cNvPicPr>
            <a:picLocks noChangeAspect="1"/>
          </p:cNvPicPr>
          <p:nvPr/>
        </p:nvPicPr>
        <p:blipFill>
          <a:blip r:embed="rId13"/>
          <a:stretch>
            <a:fillRect/>
          </a:stretch>
        </p:blipFill>
        <p:spPr>
          <a:xfrm>
            <a:off x="4038600" y="4301282"/>
            <a:ext cx="7543800" cy="977205"/>
          </a:xfrm>
          <a:prstGeom prst="rect">
            <a:avLst/>
          </a:prstGeom>
        </p:spPr>
      </p:pic>
      <p:pic>
        <p:nvPicPr>
          <p:cNvPr id="15" name="SK-26-img-14" descr="preencoded.png"/>
          <p:cNvPicPr>
            <a:picLocks noChangeAspect="1"/>
          </p:cNvPicPr>
          <p:nvPr/>
        </p:nvPicPr>
        <p:blipFill>
          <a:blip r:embed="rId14"/>
          <a:stretch>
            <a:fillRect/>
          </a:stretch>
        </p:blipFill>
        <p:spPr>
          <a:xfrm>
            <a:off x="4328815" y="4675584"/>
            <a:ext cx="285750" cy="228600"/>
          </a:xfrm>
          <a:prstGeom prst="rect">
            <a:avLst/>
          </a:prstGeom>
        </p:spPr>
      </p:pic>
      <p:pic>
        <p:nvPicPr>
          <p:cNvPr id="16" name="SK-26-img-15" descr="preencoded.png"/>
          <p:cNvPicPr>
            <a:picLocks noChangeAspect="1"/>
          </p:cNvPicPr>
          <p:nvPr/>
        </p:nvPicPr>
        <p:blipFill>
          <a:blip r:embed="rId9"/>
          <a:stretch>
            <a:fillRect/>
          </a:stretch>
        </p:blipFill>
        <p:spPr>
          <a:xfrm>
            <a:off x="4038600" y="5373737"/>
            <a:ext cx="7543800" cy="977205"/>
          </a:xfrm>
          <a:prstGeom prst="rect">
            <a:avLst/>
          </a:prstGeom>
        </p:spPr>
      </p:pic>
      <p:pic>
        <p:nvPicPr>
          <p:cNvPr id="17" name="SK-26-img-16" descr="preencoded.png"/>
          <p:cNvPicPr>
            <a:picLocks noChangeAspect="1"/>
          </p:cNvPicPr>
          <p:nvPr/>
        </p:nvPicPr>
        <p:blipFill>
          <a:blip r:embed="rId15"/>
          <a:stretch>
            <a:fillRect/>
          </a:stretch>
        </p:blipFill>
        <p:spPr>
          <a:xfrm>
            <a:off x="4327922" y="5748040"/>
            <a:ext cx="285750" cy="228600"/>
          </a:xfrm>
          <a:prstGeom prst="rect">
            <a:avLst/>
          </a:prstGeom>
        </p:spPr>
      </p:pic>
      <p:pic>
        <p:nvPicPr>
          <p:cNvPr id="18" name="SK-26-img-17" descr="preencoded.png"/>
          <p:cNvPicPr>
            <a:picLocks noChangeAspect="1"/>
          </p:cNvPicPr>
          <p:nvPr/>
        </p:nvPicPr>
        <p:blipFill>
          <a:blip r:embed="rId16"/>
          <a:stretch>
            <a:fillRect/>
          </a:stretch>
        </p:blipFill>
        <p:spPr>
          <a:xfrm>
            <a:off x="609600" y="6550968"/>
            <a:ext cx="10972800" cy="266700"/>
          </a:xfrm>
          <a:prstGeom prst="rect">
            <a:avLst/>
          </a:prstGeom>
        </p:spPr>
      </p:pic>
      <p:sp>
        <p:nvSpPr>
          <p:cNvPr id="19" name="SK-26-text-18"/>
          <p:cNvSpPr/>
          <p:nvPr/>
        </p:nvSpPr>
        <p:spPr>
          <a:xfrm>
            <a:off x="762000" y="276225"/>
            <a:ext cx="10982325" cy="388590"/>
          </a:xfrm>
          <a:prstGeom prst="rect">
            <a:avLst/>
          </a:prstGeom>
          <a:noFill/>
          <a:ln/>
        </p:spPr>
        <p:txBody>
          <a:bodyPr vert="horz" wrap="square" lIns="0" tIns="0" rIns="0" bIns="0" rtlCol="0" anchor="ctr"/>
          <a:lstStyle/>
          <a:p>
            <a:pPr marL="0" indent="0">
              <a:lnSpc>
                <a:spcPts val="3060"/>
              </a:lnSpc>
              <a:buNone/>
            </a:pPr>
            <a:r>
              <a:rPr lang="en-US" sz="2550" b="1" kern="0" spc="-30" dirty="0">
                <a:solidFill>
                  <a:srgbClr val="1A1A1A"/>
                </a:solidFill>
                <a:latin typeface="Arimo" pitchFamily="34" charset="0"/>
                <a:ea typeface="Arimo" pitchFamily="34" charset="-122"/>
                <a:cs typeface="Arimo" pitchFamily="34" charset="-120"/>
              </a:rPr>
              <a:t>RED FLAGS</a:t>
            </a:r>
            <a:endParaRPr lang="en-US" sz="2550" dirty="0"/>
          </a:p>
        </p:txBody>
      </p:sp>
      <p:sp>
        <p:nvSpPr>
          <p:cNvPr id="20" name="SK-26-text-19"/>
          <p:cNvSpPr/>
          <p:nvPr/>
        </p:nvSpPr>
        <p:spPr>
          <a:xfrm>
            <a:off x="762000" y="702915"/>
            <a:ext cx="10896600" cy="200025"/>
          </a:xfrm>
          <a:prstGeom prst="rect">
            <a:avLst/>
          </a:prstGeom>
          <a:noFill/>
          <a:ln/>
        </p:spPr>
        <p:txBody>
          <a:bodyPr vert="horz" wrap="square" lIns="0" tIns="0" rIns="0" bIns="0" rtlCol="0" anchor="ctr"/>
          <a:lstStyle/>
          <a:p>
            <a:pPr marL="0" indent="0">
              <a:lnSpc>
                <a:spcPts val="1575"/>
              </a:lnSpc>
              <a:buNone/>
            </a:pPr>
            <a:r>
              <a:rPr lang="en-US" sz="1050" b="1" kern="0" spc="60" dirty="0">
                <a:solidFill>
                  <a:srgbClr val="2C3E50"/>
                </a:solidFill>
                <a:latin typeface="Open Sans" pitchFamily="34" charset="0"/>
                <a:ea typeface="Open Sans" pitchFamily="34" charset="-122"/>
                <a:cs typeface="Open Sans" pitchFamily="34" charset="-120"/>
              </a:rPr>
              <a:t>CLINICAL GUIDANCE &amp; EXAM FOCUS</a:t>
            </a:r>
            <a:endParaRPr lang="en-US" sz="1050" dirty="0"/>
          </a:p>
        </p:txBody>
      </p:sp>
      <p:sp>
        <p:nvSpPr>
          <p:cNvPr id="21" name="SK-26-text-20"/>
          <p:cNvSpPr/>
          <p:nvPr/>
        </p:nvSpPr>
        <p:spPr>
          <a:xfrm>
            <a:off x="1271588" y="3607891"/>
            <a:ext cx="1724025" cy="990600"/>
          </a:xfrm>
          <a:prstGeom prst="rect">
            <a:avLst/>
          </a:prstGeom>
          <a:noFill/>
          <a:ln/>
        </p:spPr>
        <p:txBody>
          <a:bodyPr vert="horz" wrap="square" lIns="0" tIns="0" rIns="0" bIns="0" rtlCol="0" anchor="ctr"/>
          <a:lstStyle/>
          <a:p>
            <a:pPr marL="0" indent="0" algn="ctr">
              <a:lnSpc>
                <a:spcPts val="3900"/>
              </a:lnSpc>
              <a:buNone/>
            </a:pPr>
            <a:r>
              <a:rPr lang="en-US" sz="3900" b="1" kern="0" spc="120" dirty="0">
                <a:solidFill>
                  <a:srgbClr val="FFFFFF"/>
                </a:solidFill>
                <a:latin typeface="Arimo" pitchFamily="34" charset="0"/>
                <a:ea typeface="Arimo" pitchFamily="34" charset="-122"/>
                <a:cs typeface="Arimo" pitchFamily="34" charset="-120"/>
              </a:rPr>
              <a:t>RED</a:t>
            </a:r>
            <a:endParaRPr lang="en-US" sz="3900" dirty="0"/>
          </a:p>
          <a:p>
            <a:pPr marL="0" indent="0" algn="ctr">
              <a:lnSpc>
                <a:spcPts val="3900"/>
              </a:lnSpc>
              <a:buNone/>
            </a:pPr>
            <a:r>
              <a:rPr lang="en-US" sz="3900" b="1" kern="0" spc="120" dirty="0">
                <a:solidFill>
                  <a:srgbClr val="FFFFFF"/>
                </a:solidFill>
                <a:latin typeface="Arimo" pitchFamily="34" charset="0"/>
                <a:ea typeface="Arimo" pitchFamily="34" charset="-122"/>
                <a:cs typeface="Arimo" pitchFamily="34" charset="-120"/>
              </a:rPr>
              <a:t>FLAGS</a:t>
            </a:r>
            <a:endParaRPr lang="en-US" sz="3900" dirty="0"/>
          </a:p>
        </p:txBody>
      </p:sp>
      <p:sp>
        <p:nvSpPr>
          <p:cNvPr id="22" name="SK-26-text-21"/>
          <p:cNvSpPr/>
          <p:nvPr/>
        </p:nvSpPr>
        <p:spPr>
          <a:xfrm>
            <a:off x="1462088" y="4788991"/>
            <a:ext cx="2265618" cy="409575"/>
          </a:xfrm>
          <a:prstGeom prst="rect">
            <a:avLst/>
          </a:prstGeom>
          <a:noFill/>
          <a:ln/>
        </p:spPr>
        <p:txBody>
          <a:bodyPr vert="horz" wrap="square" lIns="0" tIns="0" rIns="0" bIns="0" rtlCol="0" anchor="ctr"/>
          <a:lstStyle/>
          <a:p>
            <a:pPr marL="0" indent="0">
              <a:lnSpc>
                <a:spcPts val="2025"/>
              </a:lnSpc>
              <a:buNone/>
            </a:pPr>
            <a:r>
              <a:rPr lang="en-US" sz="1350" b="1" dirty="0">
                <a:solidFill>
                  <a:srgbClr val="FFFFFF"/>
                </a:solidFill>
                <a:latin typeface="Open Sans" pitchFamily="34" charset="0"/>
                <a:ea typeface="Open Sans" pitchFamily="34" charset="-122"/>
                <a:cs typeface="Open Sans" pitchFamily="34" charset="-120"/>
              </a:rPr>
              <a:t>URGENT ACTION</a:t>
            </a:r>
            <a:endParaRPr lang="en-US" sz="1350" dirty="0"/>
          </a:p>
        </p:txBody>
      </p:sp>
      <p:sp>
        <p:nvSpPr>
          <p:cNvPr id="23" name="SK-26-text-22"/>
          <p:cNvSpPr/>
          <p:nvPr/>
        </p:nvSpPr>
        <p:spPr>
          <a:xfrm>
            <a:off x="4850309" y="1179165"/>
            <a:ext cx="6608266" cy="314325"/>
          </a:xfrm>
          <a:prstGeom prst="rect">
            <a:avLst/>
          </a:prstGeom>
          <a:noFill/>
          <a:ln/>
        </p:spPr>
        <p:txBody>
          <a:bodyPr vert="horz" wrap="square" lIns="0" tIns="0" rIns="0" bIns="0" rtlCol="0" anchor="ctr"/>
          <a:lstStyle/>
          <a:p>
            <a:pPr marL="0" indent="0">
              <a:lnSpc>
                <a:spcPts val="2475"/>
              </a:lnSpc>
              <a:buNone/>
            </a:pPr>
            <a:r>
              <a:rPr lang="en-US" sz="1650" b="1" dirty="0">
                <a:solidFill>
                  <a:srgbClr val="D32F2F"/>
                </a:solidFill>
                <a:latin typeface="Arimo" pitchFamily="34" charset="0"/>
                <a:ea typeface="Arimo" pitchFamily="34" charset="-122"/>
                <a:cs typeface="Arimo" pitchFamily="34" charset="-120"/>
              </a:rPr>
              <a:t>Septic Joint or Bursitis</a:t>
            </a:r>
            <a:endParaRPr lang="en-US" sz="1650" dirty="0"/>
          </a:p>
        </p:txBody>
      </p:sp>
      <p:sp>
        <p:nvSpPr>
          <p:cNvPr id="24" name="SK-26-text-23"/>
          <p:cNvSpPr/>
          <p:nvPr/>
        </p:nvSpPr>
        <p:spPr>
          <a:xfrm>
            <a:off x="4850309" y="1512540"/>
            <a:ext cx="6503491" cy="453330"/>
          </a:xfrm>
          <a:prstGeom prst="rect">
            <a:avLst/>
          </a:prstGeom>
          <a:noFill/>
          <a:ln/>
        </p:spPr>
        <p:txBody>
          <a:bodyPr vert="horz" wrap="square" lIns="0" tIns="0" rIns="0" bIns="0" rtlCol="0" anchor="ctr"/>
          <a:lstStyle/>
          <a:p>
            <a:pPr marL="0" indent="0">
              <a:lnSpc>
                <a:spcPts val="1785"/>
              </a:lnSpc>
              <a:buNone/>
            </a:pPr>
            <a:r>
              <a:rPr lang="en-US" sz="1275" dirty="0">
                <a:solidFill>
                  <a:srgbClr val="4B5563"/>
                </a:solidFill>
                <a:latin typeface="Open Sans" pitchFamily="34" charset="0"/>
                <a:ea typeface="Open Sans" pitchFamily="34" charset="-122"/>
                <a:cs typeface="Open Sans" pitchFamily="34" charset="-120"/>
              </a:rPr>
              <a:t>Fever, systemic malaise, spreading erythema, or skin breach over a hot, exquisitely tender joint/bursa.</a:t>
            </a:r>
            <a:endParaRPr lang="en-US" sz="1275" dirty="0"/>
          </a:p>
        </p:txBody>
      </p:sp>
      <p:sp>
        <p:nvSpPr>
          <p:cNvPr id="25" name="SK-26-text-24"/>
          <p:cNvSpPr/>
          <p:nvPr/>
        </p:nvSpPr>
        <p:spPr>
          <a:xfrm>
            <a:off x="4840337" y="2251621"/>
            <a:ext cx="6618238" cy="314325"/>
          </a:xfrm>
          <a:prstGeom prst="rect">
            <a:avLst/>
          </a:prstGeom>
          <a:noFill/>
          <a:ln/>
        </p:spPr>
        <p:txBody>
          <a:bodyPr vert="horz" wrap="square" lIns="0" tIns="0" rIns="0" bIns="0" rtlCol="0" anchor="ctr"/>
          <a:lstStyle/>
          <a:p>
            <a:pPr marL="0" indent="0">
              <a:lnSpc>
                <a:spcPts val="2475"/>
              </a:lnSpc>
              <a:buNone/>
            </a:pPr>
            <a:r>
              <a:rPr lang="en-US" sz="1650" b="1" dirty="0">
                <a:solidFill>
                  <a:srgbClr val="D32F2F"/>
                </a:solidFill>
                <a:latin typeface="Arimo" pitchFamily="34" charset="0"/>
                <a:ea typeface="Arimo" pitchFamily="34" charset="-122"/>
                <a:cs typeface="Arimo" pitchFamily="34" charset="-120"/>
              </a:rPr>
              <a:t>Scaphoid Fracture</a:t>
            </a:r>
            <a:endParaRPr lang="en-US" sz="1650" dirty="0"/>
          </a:p>
        </p:txBody>
      </p:sp>
      <p:sp>
        <p:nvSpPr>
          <p:cNvPr id="26" name="SK-26-text-25"/>
          <p:cNvSpPr/>
          <p:nvPr/>
        </p:nvSpPr>
        <p:spPr>
          <a:xfrm>
            <a:off x="4840337" y="2584996"/>
            <a:ext cx="6513463" cy="453330"/>
          </a:xfrm>
          <a:prstGeom prst="rect">
            <a:avLst/>
          </a:prstGeom>
          <a:noFill/>
          <a:ln/>
        </p:spPr>
        <p:txBody>
          <a:bodyPr vert="horz" wrap="square" lIns="0" tIns="0" rIns="0" bIns="0" rtlCol="0" anchor="ctr"/>
          <a:lstStyle/>
          <a:p>
            <a:pPr marL="0" indent="0">
              <a:lnSpc>
                <a:spcPts val="1785"/>
              </a:lnSpc>
              <a:buNone/>
            </a:pPr>
            <a:r>
              <a:rPr lang="en-US" sz="1275" dirty="0">
                <a:solidFill>
                  <a:srgbClr val="4B5563"/>
                </a:solidFill>
                <a:latin typeface="Open Sans" pitchFamily="34" charset="0"/>
                <a:ea typeface="Open Sans" pitchFamily="34" charset="-122"/>
                <a:cs typeface="Open Sans" pitchFamily="34" charset="-120"/>
              </a:rPr>
              <a:t>Anatomical snuffbox tenderness post-FOOSH injury. Treat as fracture even if initial X-rays appear normal.</a:t>
            </a:r>
            <a:endParaRPr lang="en-US" sz="1275" dirty="0"/>
          </a:p>
        </p:txBody>
      </p:sp>
      <p:sp>
        <p:nvSpPr>
          <p:cNvPr id="27" name="SK-26-text-26"/>
          <p:cNvSpPr/>
          <p:nvPr/>
        </p:nvSpPr>
        <p:spPr>
          <a:xfrm>
            <a:off x="4807297" y="3324076"/>
            <a:ext cx="7384703" cy="314325"/>
          </a:xfrm>
          <a:prstGeom prst="rect">
            <a:avLst/>
          </a:prstGeom>
          <a:noFill/>
          <a:ln/>
        </p:spPr>
        <p:txBody>
          <a:bodyPr vert="horz" wrap="square" lIns="0" tIns="0" rIns="0" bIns="0" rtlCol="0" anchor="ctr"/>
          <a:lstStyle/>
          <a:p>
            <a:pPr marL="0" indent="0">
              <a:lnSpc>
                <a:spcPts val="2475"/>
              </a:lnSpc>
              <a:buNone/>
            </a:pPr>
            <a:r>
              <a:rPr lang="en-US" sz="1650" b="1" dirty="0">
                <a:solidFill>
                  <a:srgbClr val="D32F2F"/>
                </a:solidFill>
                <a:latin typeface="Arimo" pitchFamily="34" charset="0"/>
                <a:ea typeface="Arimo" pitchFamily="34" charset="-122"/>
                <a:cs typeface="Arimo" pitchFamily="34" charset="-120"/>
              </a:rPr>
              <a:t>Progressive Neurological Deficit</a:t>
            </a:r>
            <a:endParaRPr lang="en-US" sz="1650" dirty="0"/>
          </a:p>
        </p:txBody>
      </p:sp>
      <p:sp>
        <p:nvSpPr>
          <p:cNvPr id="28" name="SK-26-text-27"/>
          <p:cNvSpPr/>
          <p:nvPr/>
        </p:nvSpPr>
        <p:spPr>
          <a:xfrm>
            <a:off x="4807297" y="3657451"/>
            <a:ext cx="6546503" cy="453330"/>
          </a:xfrm>
          <a:prstGeom prst="rect">
            <a:avLst/>
          </a:prstGeom>
          <a:noFill/>
          <a:ln/>
        </p:spPr>
        <p:txBody>
          <a:bodyPr vert="horz" wrap="square" lIns="0" tIns="0" rIns="0" bIns="0" rtlCol="0" anchor="ctr"/>
          <a:lstStyle/>
          <a:p>
            <a:pPr marL="0" indent="0">
              <a:lnSpc>
                <a:spcPts val="1785"/>
              </a:lnSpc>
              <a:buNone/>
            </a:pPr>
            <a:r>
              <a:rPr lang="en-US" sz="1275" dirty="0">
                <a:solidFill>
                  <a:srgbClr val="4B5563"/>
                </a:solidFill>
                <a:latin typeface="Open Sans" pitchFamily="34" charset="0"/>
                <a:ea typeface="Open Sans" pitchFamily="34" charset="-122"/>
                <a:cs typeface="Open Sans" pitchFamily="34" charset="-120"/>
              </a:rPr>
              <a:t>Rapidly progressive weakness, intrinsic muscle wasting (thenar/hypothenar), or sudden motor loss (e.g., drop hand).</a:t>
            </a:r>
            <a:endParaRPr lang="en-US" sz="1275" dirty="0"/>
          </a:p>
        </p:txBody>
      </p:sp>
      <p:sp>
        <p:nvSpPr>
          <p:cNvPr id="29" name="SK-26-text-28"/>
          <p:cNvSpPr/>
          <p:nvPr/>
        </p:nvSpPr>
        <p:spPr>
          <a:xfrm>
            <a:off x="4866829" y="4396532"/>
            <a:ext cx="6591746" cy="314325"/>
          </a:xfrm>
          <a:prstGeom prst="rect">
            <a:avLst/>
          </a:prstGeom>
          <a:noFill/>
          <a:ln/>
        </p:spPr>
        <p:txBody>
          <a:bodyPr vert="horz" wrap="square" lIns="0" tIns="0" rIns="0" bIns="0" rtlCol="0" anchor="ctr"/>
          <a:lstStyle/>
          <a:p>
            <a:pPr marL="0" indent="0">
              <a:lnSpc>
                <a:spcPts val="2475"/>
              </a:lnSpc>
              <a:buNone/>
            </a:pPr>
            <a:r>
              <a:rPr lang="en-US" sz="1650" b="1" dirty="0">
                <a:solidFill>
                  <a:srgbClr val="D32F2F"/>
                </a:solidFill>
                <a:latin typeface="Arimo" pitchFamily="34" charset="0"/>
                <a:ea typeface="Arimo" pitchFamily="34" charset="-122"/>
                <a:cs typeface="Arimo" pitchFamily="34" charset="-120"/>
              </a:rPr>
              <a:t>Malignancy / Bone Tumor</a:t>
            </a:r>
            <a:endParaRPr lang="en-US" sz="1650" dirty="0"/>
          </a:p>
        </p:txBody>
      </p:sp>
      <p:sp>
        <p:nvSpPr>
          <p:cNvPr id="30" name="SK-26-text-29"/>
          <p:cNvSpPr/>
          <p:nvPr/>
        </p:nvSpPr>
        <p:spPr>
          <a:xfrm>
            <a:off x="4866829" y="4729907"/>
            <a:ext cx="6486971" cy="453330"/>
          </a:xfrm>
          <a:prstGeom prst="rect">
            <a:avLst/>
          </a:prstGeom>
          <a:noFill/>
          <a:ln/>
        </p:spPr>
        <p:txBody>
          <a:bodyPr vert="horz" wrap="square" lIns="0" tIns="0" rIns="0" bIns="0" rtlCol="0" anchor="ctr"/>
          <a:lstStyle/>
          <a:p>
            <a:pPr marL="0" indent="0">
              <a:lnSpc>
                <a:spcPts val="1785"/>
              </a:lnSpc>
              <a:buNone/>
            </a:pPr>
            <a:r>
              <a:rPr lang="en-US" sz="1275" dirty="0">
                <a:solidFill>
                  <a:srgbClr val="4B5563"/>
                </a:solidFill>
                <a:latin typeface="Open Sans" pitchFamily="34" charset="0"/>
                <a:ea typeface="Open Sans" pitchFamily="34" charset="-122"/>
                <a:cs typeface="Open Sans" pitchFamily="34" charset="-120"/>
              </a:rPr>
              <a:t>Constant night pain (non-mechanical), unexplained hard masses, or rapid swelling with weight loss.</a:t>
            </a:r>
            <a:endParaRPr lang="en-US" sz="1275" dirty="0"/>
          </a:p>
        </p:txBody>
      </p:sp>
      <p:sp>
        <p:nvSpPr>
          <p:cNvPr id="31" name="SK-26-text-30"/>
          <p:cNvSpPr/>
          <p:nvPr/>
        </p:nvSpPr>
        <p:spPr>
          <a:xfrm>
            <a:off x="4864894" y="5468987"/>
            <a:ext cx="7327106" cy="314325"/>
          </a:xfrm>
          <a:prstGeom prst="rect">
            <a:avLst/>
          </a:prstGeom>
          <a:noFill/>
          <a:ln/>
        </p:spPr>
        <p:txBody>
          <a:bodyPr vert="horz" wrap="square" lIns="0" tIns="0" rIns="0" bIns="0" rtlCol="0" anchor="ctr"/>
          <a:lstStyle/>
          <a:p>
            <a:pPr marL="0" indent="0">
              <a:lnSpc>
                <a:spcPts val="2475"/>
              </a:lnSpc>
              <a:buNone/>
            </a:pPr>
            <a:r>
              <a:rPr lang="en-US" sz="1650" b="1" dirty="0">
                <a:solidFill>
                  <a:srgbClr val="D32F2F"/>
                </a:solidFill>
                <a:latin typeface="Arimo" pitchFamily="34" charset="0"/>
                <a:ea typeface="Arimo" pitchFamily="34" charset="-122"/>
                <a:cs typeface="Arimo" pitchFamily="34" charset="-120"/>
              </a:rPr>
              <a:t>Acute Ischemia / Compartment Syndrome</a:t>
            </a:r>
            <a:endParaRPr lang="en-US" sz="1650" dirty="0"/>
          </a:p>
        </p:txBody>
      </p:sp>
      <p:sp>
        <p:nvSpPr>
          <p:cNvPr id="32" name="SK-26-text-31"/>
          <p:cNvSpPr/>
          <p:nvPr/>
        </p:nvSpPr>
        <p:spPr>
          <a:xfrm>
            <a:off x="4864894" y="5802362"/>
            <a:ext cx="6488906" cy="453330"/>
          </a:xfrm>
          <a:prstGeom prst="rect">
            <a:avLst/>
          </a:prstGeom>
          <a:noFill/>
          <a:ln/>
        </p:spPr>
        <p:txBody>
          <a:bodyPr vert="horz" wrap="square" lIns="0" tIns="0" rIns="0" bIns="0" rtlCol="0" anchor="ctr"/>
          <a:lstStyle/>
          <a:p>
            <a:pPr marL="0" indent="0">
              <a:lnSpc>
                <a:spcPts val="1785"/>
              </a:lnSpc>
              <a:buNone/>
            </a:pPr>
            <a:r>
              <a:rPr lang="en-US" sz="1275" dirty="0">
                <a:solidFill>
                  <a:srgbClr val="4B5563"/>
                </a:solidFill>
                <a:latin typeface="Open Sans" pitchFamily="34" charset="0"/>
                <a:ea typeface="Open Sans" pitchFamily="34" charset="-122"/>
                <a:cs typeface="Open Sans" pitchFamily="34" charset="-120"/>
              </a:rPr>
              <a:t>The 5 Ps: Pain (out of proportion), Pallor, Pulselessness, Paresthesia, Paralysis. Surgical emergency.</a:t>
            </a:r>
            <a:endParaRPr lang="en-US" sz="1275" dirty="0"/>
          </a:p>
        </p:txBody>
      </p:sp>
      <p:sp>
        <p:nvSpPr>
          <p:cNvPr id="33" name="SK-26-text-32"/>
          <p:cNvSpPr/>
          <p:nvPr/>
        </p:nvSpPr>
        <p:spPr>
          <a:xfrm>
            <a:off x="609600" y="6617643"/>
            <a:ext cx="3436620" cy="200025"/>
          </a:xfrm>
          <a:prstGeom prst="rect">
            <a:avLst/>
          </a:prstGeom>
          <a:noFill/>
          <a:ln/>
        </p:spPr>
        <p:txBody>
          <a:bodyPr vert="horz" wrap="square" lIns="0" tIns="0" rIns="0" bIns="0" rtlCol="0" anchor="ctr"/>
          <a:lstStyle/>
          <a:p>
            <a:pPr marL="0" indent="0">
              <a:lnSpc>
                <a:spcPts val="1575"/>
              </a:lnSpc>
              <a:buNone/>
            </a:pPr>
            <a:r>
              <a:rPr lang="en-US" sz="1050" b="1" dirty="0">
                <a:solidFill>
                  <a:srgbClr val="6B7280"/>
                </a:solidFill>
                <a:latin typeface="Open Sans" pitchFamily="34" charset="0"/>
                <a:ea typeface="Open Sans" pitchFamily="34" charset="-122"/>
                <a:cs typeface="Open Sans" pitchFamily="34" charset="-120"/>
              </a:rPr>
              <a:t>www.bradfordvts.co.uk</a:t>
            </a:r>
            <a:endParaRPr lang="en-US" sz="1050" dirty="0"/>
          </a:p>
        </p:txBody>
      </p:sp>
      <p:sp>
        <p:nvSpPr>
          <p:cNvPr id="34" name="SK-26-text-33"/>
          <p:cNvSpPr/>
          <p:nvPr/>
        </p:nvSpPr>
        <p:spPr>
          <a:xfrm>
            <a:off x="9210675" y="6617643"/>
            <a:ext cx="2981325" cy="200025"/>
          </a:xfrm>
          <a:prstGeom prst="rect">
            <a:avLst/>
          </a:prstGeom>
          <a:noFill/>
          <a:ln/>
        </p:spPr>
        <p:txBody>
          <a:bodyPr vert="horz" wrap="square" lIns="0" tIns="0" rIns="0" bIns="0" rtlCol="0" anchor="ctr"/>
          <a:lstStyle/>
          <a:p>
            <a:pPr marL="0" indent="0">
              <a:lnSpc>
                <a:spcPts val="1575"/>
              </a:lnSpc>
              <a:buNone/>
            </a:pPr>
            <a:r>
              <a:rPr lang="en-US" sz="1050" dirty="0">
                <a:solidFill>
                  <a:srgbClr val="6B7280"/>
                </a:solidFill>
                <a:latin typeface="Open Sans" pitchFamily="34" charset="0"/>
                <a:ea typeface="Open Sans" pitchFamily="34" charset="-122"/>
                <a:cs typeface="Open Sans" pitchFamily="34" charset="-120"/>
              </a:rPr>
              <a:t>June 2026 | MRCGP Clinical Teaching</a:t>
            </a:r>
            <a:endParaRPr lang="en-US" sz="105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7">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27-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27-img-2" descr="preencoded.png"/>
          <p:cNvPicPr>
            <a:picLocks noChangeAspect="1"/>
          </p:cNvPicPr>
          <p:nvPr/>
        </p:nvPicPr>
        <p:blipFill>
          <a:blip r:embed="rId4"/>
          <a:stretch>
            <a:fillRect/>
          </a:stretch>
        </p:blipFill>
        <p:spPr>
          <a:xfrm>
            <a:off x="0" y="0"/>
            <a:ext cx="12192000" cy="6858000"/>
          </a:xfrm>
          <a:prstGeom prst="rect">
            <a:avLst/>
          </a:prstGeom>
        </p:spPr>
      </p:pic>
      <p:pic>
        <p:nvPicPr>
          <p:cNvPr id="4" name="SK-27-img-3" descr="preencoded.png"/>
          <p:cNvPicPr>
            <a:picLocks noChangeAspect="1"/>
          </p:cNvPicPr>
          <p:nvPr/>
        </p:nvPicPr>
        <p:blipFill>
          <a:blip r:embed="rId5"/>
          <a:stretch>
            <a:fillRect/>
          </a:stretch>
        </p:blipFill>
        <p:spPr>
          <a:xfrm>
            <a:off x="571500" y="304800"/>
            <a:ext cx="11049000" cy="626715"/>
          </a:xfrm>
          <a:prstGeom prst="rect">
            <a:avLst/>
          </a:prstGeom>
        </p:spPr>
      </p:pic>
      <p:pic>
        <p:nvPicPr>
          <p:cNvPr id="5" name="SK-27-img-4" descr="preencoded.png"/>
          <p:cNvPicPr>
            <a:picLocks noChangeAspect="1"/>
          </p:cNvPicPr>
          <p:nvPr/>
        </p:nvPicPr>
        <p:blipFill>
          <a:blip r:embed="rId6"/>
          <a:stretch>
            <a:fillRect/>
          </a:stretch>
        </p:blipFill>
        <p:spPr>
          <a:xfrm>
            <a:off x="571500" y="1112490"/>
            <a:ext cx="5429250" cy="2409825"/>
          </a:xfrm>
          <a:prstGeom prst="rect">
            <a:avLst/>
          </a:prstGeom>
        </p:spPr>
      </p:pic>
      <p:pic>
        <p:nvPicPr>
          <p:cNvPr id="6" name="SK-27-img-5" descr="preencoded.png"/>
          <p:cNvPicPr>
            <a:picLocks noChangeAspect="1"/>
          </p:cNvPicPr>
          <p:nvPr/>
        </p:nvPicPr>
        <p:blipFill>
          <a:blip r:embed="rId7"/>
          <a:stretch>
            <a:fillRect/>
          </a:stretch>
        </p:blipFill>
        <p:spPr>
          <a:xfrm>
            <a:off x="762000" y="1264890"/>
            <a:ext cx="381000" cy="381000"/>
          </a:xfrm>
          <a:prstGeom prst="rect">
            <a:avLst/>
          </a:prstGeom>
        </p:spPr>
      </p:pic>
      <p:pic>
        <p:nvPicPr>
          <p:cNvPr id="7" name="SK-27-img-6" descr="preencoded.png"/>
          <p:cNvPicPr>
            <a:picLocks noChangeAspect="1"/>
          </p:cNvPicPr>
          <p:nvPr/>
        </p:nvPicPr>
        <p:blipFill>
          <a:blip r:embed="rId8"/>
          <a:stretch>
            <a:fillRect/>
          </a:stretch>
        </p:blipFill>
        <p:spPr>
          <a:xfrm>
            <a:off x="833438" y="1360140"/>
            <a:ext cx="238125" cy="190500"/>
          </a:xfrm>
          <a:prstGeom prst="rect">
            <a:avLst/>
          </a:prstGeom>
        </p:spPr>
      </p:pic>
      <p:pic>
        <p:nvPicPr>
          <p:cNvPr id="8" name="SK-27-img-7" descr="preencoded.png"/>
          <p:cNvPicPr>
            <a:picLocks noChangeAspect="1"/>
          </p:cNvPicPr>
          <p:nvPr/>
        </p:nvPicPr>
        <p:blipFill>
          <a:blip r:embed="rId6"/>
          <a:stretch>
            <a:fillRect/>
          </a:stretch>
        </p:blipFill>
        <p:spPr>
          <a:xfrm>
            <a:off x="6191250" y="1112490"/>
            <a:ext cx="5429250" cy="2409825"/>
          </a:xfrm>
          <a:prstGeom prst="rect">
            <a:avLst/>
          </a:prstGeom>
        </p:spPr>
      </p:pic>
      <p:pic>
        <p:nvPicPr>
          <p:cNvPr id="9" name="SK-27-img-8" descr="preencoded.png"/>
          <p:cNvPicPr>
            <a:picLocks noChangeAspect="1"/>
          </p:cNvPicPr>
          <p:nvPr/>
        </p:nvPicPr>
        <p:blipFill>
          <a:blip r:embed="rId7"/>
          <a:stretch>
            <a:fillRect/>
          </a:stretch>
        </p:blipFill>
        <p:spPr>
          <a:xfrm>
            <a:off x="6381750" y="1264890"/>
            <a:ext cx="381000" cy="381000"/>
          </a:xfrm>
          <a:prstGeom prst="rect">
            <a:avLst/>
          </a:prstGeom>
        </p:spPr>
      </p:pic>
      <p:pic>
        <p:nvPicPr>
          <p:cNvPr id="10" name="SK-27-img-9" descr="preencoded.png"/>
          <p:cNvPicPr>
            <a:picLocks noChangeAspect="1"/>
          </p:cNvPicPr>
          <p:nvPr/>
        </p:nvPicPr>
        <p:blipFill>
          <a:blip r:embed="rId9"/>
          <a:stretch>
            <a:fillRect/>
          </a:stretch>
        </p:blipFill>
        <p:spPr>
          <a:xfrm>
            <a:off x="6453188" y="1360140"/>
            <a:ext cx="238125" cy="190500"/>
          </a:xfrm>
          <a:prstGeom prst="rect">
            <a:avLst/>
          </a:prstGeom>
        </p:spPr>
      </p:pic>
      <p:pic>
        <p:nvPicPr>
          <p:cNvPr id="11" name="SK-27-img-10" descr="preencoded.png"/>
          <p:cNvPicPr>
            <a:picLocks noChangeAspect="1"/>
          </p:cNvPicPr>
          <p:nvPr/>
        </p:nvPicPr>
        <p:blipFill>
          <a:blip r:embed="rId6"/>
          <a:stretch>
            <a:fillRect/>
          </a:stretch>
        </p:blipFill>
        <p:spPr>
          <a:xfrm>
            <a:off x="571500" y="3674715"/>
            <a:ext cx="5429250" cy="2409825"/>
          </a:xfrm>
          <a:prstGeom prst="rect">
            <a:avLst/>
          </a:prstGeom>
        </p:spPr>
      </p:pic>
      <p:pic>
        <p:nvPicPr>
          <p:cNvPr id="12" name="SK-27-img-11" descr="preencoded.png"/>
          <p:cNvPicPr>
            <a:picLocks noChangeAspect="1"/>
          </p:cNvPicPr>
          <p:nvPr/>
        </p:nvPicPr>
        <p:blipFill>
          <a:blip r:embed="rId7"/>
          <a:stretch>
            <a:fillRect/>
          </a:stretch>
        </p:blipFill>
        <p:spPr>
          <a:xfrm>
            <a:off x="762000" y="3827115"/>
            <a:ext cx="381000" cy="381000"/>
          </a:xfrm>
          <a:prstGeom prst="rect">
            <a:avLst/>
          </a:prstGeom>
        </p:spPr>
      </p:pic>
      <p:pic>
        <p:nvPicPr>
          <p:cNvPr id="13" name="SK-27-img-12" descr="preencoded.png"/>
          <p:cNvPicPr>
            <a:picLocks noChangeAspect="1"/>
          </p:cNvPicPr>
          <p:nvPr/>
        </p:nvPicPr>
        <p:blipFill>
          <a:blip r:embed="rId10"/>
          <a:stretch>
            <a:fillRect/>
          </a:stretch>
        </p:blipFill>
        <p:spPr>
          <a:xfrm>
            <a:off x="833438" y="3922365"/>
            <a:ext cx="238125" cy="190500"/>
          </a:xfrm>
          <a:prstGeom prst="rect">
            <a:avLst/>
          </a:prstGeom>
        </p:spPr>
      </p:pic>
      <p:pic>
        <p:nvPicPr>
          <p:cNvPr id="14" name="SK-27-img-13" descr="preencoded.png"/>
          <p:cNvPicPr>
            <a:picLocks noChangeAspect="1"/>
          </p:cNvPicPr>
          <p:nvPr/>
        </p:nvPicPr>
        <p:blipFill>
          <a:blip r:embed="rId6"/>
          <a:stretch>
            <a:fillRect/>
          </a:stretch>
        </p:blipFill>
        <p:spPr>
          <a:xfrm>
            <a:off x="6191250" y="3674715"/>
            <a:ext cx="5429250" cy="2409825"/>
          </a:xfrm>
          <a:prstGeom prst="rect">
            <a:avLst/>
          </a:prstGeom>
        </p:spPr>
      </p:pic>
      <p:pic>
        <p:nvPicPr>
          <p:cNvPr id="15" name="SK-27-img-14" descr="preencoded.png"/>
          <p:cNvPicPr>
            <a:picLocks noChangeAspect="1"/>
          </p:cNvPicPr>
          <p:nvPr/>
        </p:nvPicPr>
        <p:blipFill>
          <a:blip r:embed="rId7"/>
          <a:stretch>
            <a:fillRect/>
          </a:stretch>
        </p:blipFill>
        <p:spPr>
          <a:xfrm>
            <a:off x="6381750" y="3827115"/>
            <a:ext cx="381000" cy="381000"/>
          </a:xfrm>
          <a:prstGeom prst="rect">
            <a:avLst/>
          </a:prstGeom>
        </p:spPr>
      </p:pic>
      <p:pic>
        <p:nvPicPr>
          <p:cNvPr id="16" name="SK-27-img-15" descr="preencoded.png"/>
          <p:cNvPicPr>
            <a:picLocks noChangeAspect="1"/>
          </p:cNvPicPr>
          <p:nvPr/>
        </p:nvPicPr>
        <p:blipFill>
          <a:blip r:embed="rId11"/>
          <a:stretch>
            <a:fillRect/>
          </a:stretch>
        </p:blipFill>
        <p:spPr>
          <a:xfrm>
            <a:off x="6453188" y="3922365"/>
            <a:ext cx="238125" cy="190500"/>
          </a:xfrm>
          <a:prstGeom prst="rect">
            <a:avLst/>
          </a:prstGeom>
        </p:spPr>
      </p:pic>
      <p:pic>
        <p:nvPicPr>
          <p:cNvPr id="17" name="SK-27-img-16" descr="preencoded.png"/>
          <p:cNvPicPr>
            <a:picLocks noChangeAspect="1"/>
          </p:cNvPicPr>
          <p:nvPr/>
        </p:nvPicPr>
        <p:blipFill>
          <a:blip r:embed="rId12"/>
          <a:stretch>
            <a:fillRect/>
          </a:stretch>
        </p:blipFill>
        <p:spPr>
          <a:xfrm>
            <a:off x="571500" y="6265515"/>
            <a:ext cx="11049000" cy="295275"/>
          </a:xfrm>
          <a:prstGeom prst="rect">
            <a:avLst/>
          </a:prstGeom>
        </p:spPr>
      </p:pic>
      <p:sp>
        <p:nvSpPr>
          <p:cNvPr id="18" name="SK-27-text-17"/>
          <p:cNvSpPr/>
          <p:nvPr/>
        </p:nvSpPr>
        <p:spPr>
          <a:xfrm>
            <a:off x="723900" y="304800"/>
            <a:ext cx="11058525" cy="388590"/>
          </a:xfrm>
          <a:prstGeom prst="rect">
            <a:avLst/>
          </a:prstGeom>
          <a:noFill/>
          <a:ln/>
        </p:spPr>
        <p:txBody>
          <a:bodyPr vert="horz" wrap="square" lIns="0" tIns="0" rIns="0" bIns="0" rtlCol="0" anchor="ctr"/>
          <a:lstStyle/>
          <a:p>
            <a:pPr marL="0" indent="0">
              <a:lnSpc>
                <a:spcPts val="3060"/>
              </a:lnSpc>
              <a:buNone/>
            </a:pPr>
            <a:r>
              <a:rPr lang="en-US" sz="2550" b="1" kern="0" spc="-30" dirty="0">
                <a:solidFill>
                  <a:srgbClr val="1A1A1A"/>
                </a:solidFill>
                <a:latin typeface="Arimo" pitchFamily="34" charset="0"/>
                <a:ea typeface="Arimo" pitchFamily="34" charset="-122"/>
                <a:cs typeface="Arimo" pitchFamily="34" charset="-120"/>
              </a:rPr>
              <a:t>COMMON PITFALLS</a:t>
            </a:r>
            <a:endParaRPr lang="en-US" sz="2550" dirty="0"/>
          </a:p>
        </p:txBody>
      </p:sp>
      <p:sp>
        <p:nvSpPr>
          <p:cNvPr id="19" name="SK-27-text-18"/>
          <p:cNvSpPr/>
          <p:nvPr/>
        </p:nvSpPr>
        <p:spPr>
          <a:xfrm>
            <a:off x="723900" y="731490"/>
            <a:ext cx="10972800" cy="200025"/>
          </a:xfrm>
          <a:prstGeom prst="rect">
            <a:avLst/>
          </a:prstGeom>
          <a:noFill/>
          <a:ln/>
        </p:spPr>
        <p:txBody>
          <a:bodyPr vert="horz" wrap="square" lIns="0" tIns="0" rIns="0" bIns="0" rtlCol="0" anchor="ctr"/>
          <a:lstStyle/>
          <a:p>
            <a:pPr marL="0" indent="0">
              <a:lnSpc>
                <a:spcPts val="1575"/>
              </a:lnSpc>
              <a:buNone/>
            </a:pPr>
            <a:r>
              <a:rPr lang="en-US" sz="1050" b="1" kern="0" spc="60" dirty="0">
                <a:solidFill>
                  <a:srgbClr val="2C3E50"/>
                </a:solidFill>
                <a:latin typeface="Open Sans" pitchFamily="34" charset="0"/>
                <a:ea typeface="Open Sans" pitchFamily="34" charset="-122"/>
                <a:cs typeface="Open Sans" pitchFamily="34" charset="-120"/>
              </a:rPr>
              <a:t>CLINICAL GUIDANCE &amp; EXAM FOCUS</a:t>
            </a:r>
            <a:endParaRPr lang="en-US" sz="1050" dirty="0"/>
          </a:p>
        </p:txBody>
      </p:sp>
      <p:sp>
        <p:nvSpPr>
          <p:cNvPr id="20" name="SK-27-text-19"/>
          <p:cNvSpPr/>
          <p:nvPr/>
        </p:nvSpPr>
        <p:spPr>
          <a:xfrm>
            <a:off x="1257300" y="1298228"/>
            <a:ext cx="5888355" cy="314325"/>
          </a:xfrm>
          <a:prstGeom prst="rect">
            <a:avLst/>
          </a:prstGeom>
          <a:noFill/>
          <a:ln/>
        </p:spPr>
        <p:txBody>
          <a:bodyPr vert="horz" wrap="square" lIns="0" tIns="0" rIns="0" bIns="0" rtlCol="0" anchor="ctr"/>
          <a:lstStyle/>
          <a:p>
            <a:pPr marL="0" indent="0">
              <a:lnSpc>
                <a:spcPts val="2475"/>
              </a:lnSpc>
              <a:buNone/>
            </a:pPr>
            <a:r>
              <a:rPr lang="en-US" sz="1650" b="1" dirty="0">
                <a:solidFill>
                  <a:srgbClr val="1A1A1A"/>
                </a:solidFill>
                <a:latin typeface="Arimo" pitchFamily="34" charset="0"/>
                <a:ea typeface="Arimo" pitchFamily="34" charset="-122"/>
                <a:cs typeface="Arimo" pitchFamily="34" charset="-120"/>
              </a:rPr>
              <a:t>Over-reliance on NSAIDs</a:t>
            </a:r>
            <a:endParaRPr lang="en-US" sz="1650" dirty="0"/>
          </a:p>
        </p:txBody>
      </p:sp>
      <p:sp>
        <p:nvSpPr>
          <p:cNvPr id="21" name="SK-27-text-20"/>
          <p:cNvSpPr/>
          <p:nvPr/>
        </p:nvSpPr>
        <p:spPr>
          <a:xfrm>
            <a:off x="952500" y="1741140"/>
            <a:ext cx="9990772" cy="242888"/>
          </a:xfrm>
          <a:prstGeom prst="rect">
            <a:avLst/>
          </a:prstGeom>
          <a:noFill/>
          <a:ln/>
        </p:spPr>
        <p:txBody>
          <a:bodyPr vert="horz" wrap="square" lIns="0" tIns="0" rIns="0" bIns="0" rtlCol="0" anchor="ctr"/>
          <a:lstStyle/>
          <a:p>
            <a:pPr marL="0" indent="0" algn="l">
              <a:lnSpc>
                <a:spcPts val="1913"/>
              </a:lnSpc>
              <a:buNone/>
            </a:pPr>
            <a:r>
              <a:rPr lang="en-US" sz="1275" dirty="0">
                <a:solidFill>
                  <a:srgbClr val="4B5563"/>
                </a:solidFill>
                <a:latin typeface="Open Sans" pitchFamily="34" charset="0"/>
                <a:ea typeface="Open Sans" pitchFamily="34" charset="-122"/>
                <a:cs typeface="Open Sans" pitchFamily="34" charset="-120"/>
              </a:rPr>
              <a:t>Treating tendinopathy as "tendinitis" (inflammation).</a:t>
            </a:r>
            <a:endParaRPr lang="en-US" sz="1275" dirty="0"/>
          </a:p>
        </p:txBody>
      </p:sp>
      <p:sp>
        <p:nvSpPr>
          <p:cNvPr id="22" name="SK-27-text-21"/>
          <p:cNvSpPr/>
          <p:nvPr/>
        </p:nvSpPr>
        <p:spPr>
          <a:xfrm>
            <a:off x="952500" y="2041178"/>
            <a:ext cx="4857750" cy="485775"/>
          </a:xfrm>
          <a:prstGeom prst="rect">
            <a:avLst/>
          </a:prstGeom>
          <a:noFill/>
          <a:ln/>
        </p:spPr>
        <p:txBody>
          <a:bodyPr vert="horz" wrap="square" lIns="0" tIns="0" rIns="0" bIns="0" rtlCol="0" anchor="ctr"/>
          <a:lstStyle/>
          <a:p>
            <a:pPr marL="0" indent="0" algn="l">
              <a:lnSpc>
                <a:spcPts val="1913"/>
              </a:lnSpc>
              <a:buNone/>
            </a:pPr>
            <a:r>
              <a:rPr lang="en-US" sz="1275" b="1" dirty="0">
                <a:solidFill>
                  <a:srgbClr val="D32F2F"/>
                </a:solidFill>
                <a:latin typeface="Open Sans" pitchFamily="34" charset="0"/>
                <a:ea typeface="Open Sans" pitchFamily="34" charset="-122"/>
                <a:cs typeface="Open Sans" pitchFamily="34" charset="-120"/>
              </a:rPr>
              <a:t>Pitfall:</a:t>
            </a:r>
            <a:r>
              <a:rPr lang="en-US" sz="1275" dirty="0">
                <a:solidFill>
                  <a:srgbClr val="4B5563"/>
                </a:solidFill>
                <a:latin typeface="Open Sans" pitchFamily="34" charset="0"/>
                <a:ea typeface="Open Sans" pitchFamily="34" charset="-122"/>
                <a:cs typeface="Open Sans" pitchFamily="34" charset="-120"/>
              </a:rPr>
              <a:t> Long-term oral NSAIDs do not address mucoid degeneration and carry significant GI/CV risks.</a:t>
            </a:r>
            <a:endParaRPr lang="en-US" sz="1275" dirty="0"/>
          </a:p>
        </p:txBody>
      </p:sp>
      <p:sp>
        <p:nvSpPr>
          <p:cNvPr id="23" name="SK-27-text-22"/>
          <p:cNvSpPr/>
          <p:nvPr/>
        </p:nvSpPr>
        <p:spPr>
          <a:xfrm>
            <a:off x="952500" y="2584103"/>
            <a:ext cx="4857750" cy="485775"/>
          </a:xfrm>
          <a:prstGeom prst="rect">
            <a:avLst/>
          </a:prstGeom>
          <a:noFill/>
          <a:ln/>
        </p:spPr>
        <p:txBody>
          <a:bodyPr vert="horz" wrap="square" lIns="0" tIns="0" rIns="0" bIns="0" rtlCol="0" anchor="ctr"/>
          <a:lstStyle/>
          <a:p>
            <a:pPr marL="0" indent="0" algn="l">
              <a:lnSpc>
                <a:spcPts val="1913"/>
              </a:lnSpc>
              <a:buNone/>
            </a:pPr>
            <a:r>
              <a:rPr lang="en-US" sz="1275" dirty="0">
                <a:solidFill>
                  <a:srgbClr val="4B5563"/>
                </a:solidFill>
                <a:latin typeface="Open Sans" pitchFamily="34" charset="0"/>
                <a:ea typeface="Open Sans" pitchFamily="34" charset="-122"/>
                <a:cs typeface="Open Sans" pitchFamily="34" charset="-120"/>
              </a:rPr>
              <a:t>Topical NSAIDs are for symptom relief only, not for "curing" the tendon structure.</a:t>
            </a:r>
            <a:endParaRPr lang="en-US" sz="1275" dirty="0"/>
          </a:p>
        </p:txBody>
      </p:sp>
      <p:sp>
        <p:nvSpPr>
          <p:cNvPr id="24" name="SK-27-text-23"/>
          <p:cNvSpPr/>
          <p:nvPr/>
        </p:nvSpPr>
        <p:spPr>
          <a:xfrm>
            <a:off x="6877050" y="1298228"/>
            <a:ext cx="5314950" cy="314325"/>
          </a:xfrm>
          <a:prstGeom prst="rect">
            <a:avLst/>
          </a:prstGeom>
          <a:noFill/>
          <a:ln/>
        </p:spPr>
        <p:txBody>
          <a:bodyPr vert="horz" wrap="square" lIns="0" tIns="0" rIns="0" bIns="0" rtlCol="0" anchor="ctr"/>
          <a:lstStyle/>
          <a:p>
            <a:pPr marL="0" indent="0">
              <a:lnSpc>
                <a:spcPts val="2475"/>
              </a:lnSpc>
              <a:buNone/>
            </a:pPr>
            <a:r>
              <a:rPr lang="en-US" sz="1650" b="1" dirty="0">
                <a:solidFill>
                  <a:srgbClr val="1A1A1A"/>
                </a:solidFill>
                <a:latin typeface="Arimo" pitchFamily="34" charset="0"/>
                <a:ea typeface="Arimo" pitchFamily="34" charset="-122"/>
                <a:cs typeface="Arimo" pitchFamily="34" charset="-120"/>
              </a:rPr>
              <a:t>Missing Radial Tunnel Syndrome</a:t>
            </a:r>
            <a:endParaRPr lang="en-US" sz="1650" dirty="0"/>
          </a:p>
        </p:txBody>
      </p:sp>
      <p:sp>
        <p:nvSpPr>
          <p:cNvPr id="25" name="SK-27-text-24"/>
          <p:cNvSpPr/>
          <p:nvPr/>
        </p:nvSpPr>
        <p:spPr>
          <a:xfrm>
            <a:off x="6572250" y="1741140"/>
            <a:ext cx="5619750" cy="242888"/>
          </a:xfrm>
          <a:prstGeom prst="rect">
            <a:avLst/>
          </a:prstGeom>
          <a:noFill/>
          <a:ln/>
        </p:spPr>
        <p:txBody>
          <a:bodyPr vert="horz" wrap="square" lIns="0" tIns="0" rIns="0" bIns="0" rtlCol="0" anchor="ctr"/>
          <a:lstStyle/>
          <a:p>
            <a:pPr marL="0" indent="0" algn="l">
              <a:lnSpc>
                <a:spcPts val="1913"/>
              </a:lnSpc>
              <a:buNone/>
            </a:pPr>
            <a:r>
              <a:rPr lang="en-US" sz="1275" dirty="0">
                <a:solidFill>
                  <a:srgbClr val="4B5563"/>
                </a:solidFill>
                <a:latin typeface="Open Sans" pitchFamily="34" charset="0"/>
                <a:ea typeface="Open Sans" pitchFamily="34" charset="-122"/>
                <a:cs typeface="Open Sans" pitchFamily="34" charset="-120"/>
              </a:rPr>
              <a:t>Mistaking nerve entrapment for Tennis Elbow.</a:t>
            </a:r>
            <a:endParaRPr lang="en-US" sz="1275" dirty="0"/>
          </a:p>
        </p:txBody>
      </p:sp>
      <p:sp>
        <p:nvSpPr>
          <p:cNvPr id="26" name="SK-27-text-25"/>
          <p:cNvSpPr/>
          <p:nvPr/>
        </p:nvSpPr>
        <p:spPr>
          <a:xfrm>
            <a:off x="6572250" y="2041178"/>
            <a:ext cx="4857750" cy="485775"/>
          </a:xfrm>
          <a:prstGeom prst="rect">
            <a:avLst/>
          </a:prstGeom>
          <a:noFill/>
          <a:ln/>
        </p:spPr>
        <p:txBody>
          <a:bodyPr vert="horz" wrap="square" lIns="0" tIns="0" rIns="0" bIns="0" rtlCol="0" anchor="ctr"/>
          <a:lstStyle/>
          <a:p>
            <a:pPr marL="0" indent="0" algn="l">
              <a:lnSpc>
                <a:spcPts val="1913"/>
              </a:lnSpc>
              <a:buNone/>
            </a:pPr>
            <a:r>
              <a:rPr lang="en-US" sz="1275" b="1" dirty="0">
                <a:solidFill>
                  <a:srgbClr val="D32F2F"/>
                </a:solidFill>
                <a:latin typeface="Open Sans" pitchFamily="34" charset="0"/>
                <a:ea typeface="Open Sans" pitchFamily="34" charset="-122"/>
                <a:cs typeface="Open Sans" pitchFamily="34" charset="-120"/>
              </a:rPr>
              <a:t>Differentiation:</a:t>
            </a:r>
            <a:r>
              <a:rPr lang="en-US" sz="1275" dirty="0">
                <a:solidFill>
                  <a:srgbClr val="4B5563"/>
                </a:solidFill>
                <a:latin typeface="Open Sans" pitchFamily="34" charset="0"/>
                <a:ea typeface="Open Sans" pitchFamily="34" charset="-122"/>
                <a:cs typeface="Open Sans" pitchFamily="34" charset="-120"/>
              </a:rPr>
              <a:t> Radial tunnel pain is 3–4cm distal and anterior to the lateral epicondyle.</a:t>
            </a:r>
            <a:endParaRPr lang="en-US" sz="1275" dirty="0"/>
          </a:p>
        </p:txBody>
      </p:sp>
      <p:sp>
        <p:nvSpPr>
          <p:cNvPr id="27" name="SK-27-text-26"/>
          <p:cNvSpPr/>
          <p:nvPr/>
        </p:nvSpPr>
        <p:spPr>
          <a:xfrm>
            <a:off x="6572250" y="2584103"/>
            <a:ext cx="4857750" cy="485775"/>
          </a:xfrm>
          <a:prstGeom prst="rect">
            <a:avLst/>
          </a:prstGeom>
          <a:noFill/>
          <a:ln/>
        </p:spPr>
        <p:txBody>
          <a:bodyPr vert="horz" wrap="square" lIns="0" tIns="0" rIns="0" bIns="0" rtlCol="0" anchor="ctr"/>
          <a:lstStyle/>
          <a:p>
            <a:pPr marL="0" indent="0" algn="l">
              <a:lnSpc>
                <a:spcPts val="1913"/>
              </a:lnSpc>
              <a:buNone/>
            </a:pPr>
            <a:r>
              <a:rPr lang="en-US" sz="1275" dirty="0">
                <a:solidFill>
                  <a:srgbClr val="4B5563"/>
                </a:solidFill>
                <a:latin typeface="Open Sans" pitchFamily="34" charset="0"/>
                <a:ea typeface="Open Sans" pitchFamily="34" charset="-122"/>
                <a:cs typeface="Open Sans" pitchFamily="34" charset="-120"/>
              </a:rPr>
              <a:t>Dull, aching quality often worse at night; requires EMG referral rather than just elbow physio.</a:t>
            </a:r>
            <a:endParaRPr lang="en-US" sz="1275" dirty="0"/>
          </a:p>
        </p:txBody>
      </p:sp>
      <p:sp>
        <p:nvSpPr>
          <p:cNvPr id="28" name="SK-27-text-27"/>
          <p:cNvSpPr/>
          <p:nvPr/>
        </p:nvSpPr>
        <p:spPr>
          <a:xfrm>
            <a:off x="1257300" y="3860453"/>
            <a:ext cx="8402955" cy="314325"/>
          </a:xfrm>
          <a:prstGeom prst="rect">
            <a:avLst/>
          </a:prstGeom>
          <a:noFill/>
          <a:ln/>
        </p:spPr>
        <p:txBody>
          <a:bodyPr vert="horz" wrap="square" lIns="0" tIns="0" rIns="0" bIns="0" rtlCol="0" anchor="ctr"/>
          <a:lstStyle/>
          <a:p>
            <a:pPr marL="0" indent="0">
              <a:lnSpc>
                <a:spcPts val="2475"/>
              </a:lnSpc>
              <a:buNone/>
            </a:pPr>
            <a:r>
              <a:rPr lang="en-US" sz="1650" b="1" dirty="0">
                <a:solidFill>
                  <a:srgbClr val="1A1A1A"/>
                </a:solidFill>
                <a:latin typeface="Arimo" pitchFamily="34" charset="0"/>
                <a:ea typeface="Arimo" pitchFamily="34" charset="-122"/>
                <a:cs typeface="Arimo" pitchFamily="34" charset="-120"/>
              </a:rPr>
              <a:t>Delaying De Quervain's Injections</a:t>
            </a:r>
            <a:endParaRPr lang="en-US" sz="1650" dirty="0"/>
          </a:p>
        </p:txBody>
      </p:sp>
      <p:sp>
        <p:nvSpPr>
          <p:cNvPr id="29" name="SK-27-text-28"/>
          <p:cNvSpPr/>
          <p:nvPr/>
        </p:nvSpPr>
        <p:spPr>
          <a:xfrm>
            <a:off x="952500" y="4303365"/>
            <a:ext cx="4857750" cy="485775"/>
          </a:xfrm>
          <a:prstGeom prst="rect">
            <a:avLst/>
          </a:prstGeom>
          <a:noFill/>
          <a:ln/>
        </p:spPr>
        <p:txBody>
          <a:bodyPr vert="horz" wrap="square" lIns="0" tIns="0" rIns="0" bIns="0" rtlCol="0" anchor="ctr"/>
          <a:lstStyle/>
          <a:p>
            <a:pPr marL="0" indent="0" algn="l">
              <a:lnSpc>
                <a:spcPts val="1913"/>
              </a:lnSpc>
              <a:buNone/>
            </a:pPr>
            <a:r>
              <a:rPr lang="en-US" sz="1275" dirty="0">
                <a:solidFill>
                  <a:srgbClr val="4B5563"/>
                </a:solidFill>
                <a:latin typeface="Open Sans" pitchFamily="34" charset="0"/>
                <a:ea typeface="Open Sans" pitchFamily="34" charset="-122"/>
                <a:cs typeface="Open Sans" pitchFamily="34" charset="-120"/>
              </a:rPr>
              <a:t>Waiting too long with ineffective rest or simple splinting in severe cases.</a:t>
            </a:r>
            <a:endParaRPr lang="en-US" sz="1275" dirty="0"/>
          </a:p>
        </p:txBody>
      </p:sp>
      <p:sp>
        <p:nvSpPr>
          <p:cNvPr id="30" name="SK-27-text-29"/>
          <p:cNvSpPr/>
          <p:nvPr/>
        </p:nvSpPr>
        <p:spPr>
          <a:xfrm>
            <a:off x="952500" y="4846290"/>
            <a:ext cx="4857750" cy="485775"/>
          </a:xfrm>
          <a:prstGeom prst="rect">
            <a:avLst/>
          </a:prstGeom>
          <a:noFill/>
          <a:ln/>
        </p:spPr>
        <p:txBody>
          <a:bodyPr vert="horz" wrap="square" lIns="0" tIns="0" rIns="0" bIns="0" rtlCol="0" anchor="ctr"/>
          <a:lstStyle/>
          <a:p>
            <a:pPr marL="0" indent="0" algn="l">
              <a:lnSpc>
                <a:spcPts val="1913"/>
              </a:lnSpc>
              <a:buNone/>
            </a:pPr>
            <a:r>
              <a:rPr lang="en-US" sz="1275" b="1" dirty="0">
                <a:solidFill>
                  <a:srgbClr val="D32F2F"/>
                </a:solidFill>
                <a:latin typeface="Open Sans" pitchFamily="34" charset="0"/>
                <a:ea typeface="Open Sans" pitchFamily="34" charset="-122"/>
                <a:cs typeface="Open Sans" pitchFamily="34" charset="-120"/>
              </a:rPr>
              <a:t>Evidence:</a:t>
            </a:r>
            <a:r>
              <a:rPr lang="en-US" sz="1275" dirty="0">
                <a:solidFill>
                  <a:srgbClr val="4B5563"/>
                </a:solidFill>
                <a:latin typeface="Open Sans" pitchFamily="34" charset="0"/>
                <a:ea typeface="Open Sans" pitchFamily="34" charset="-122"/>
                <a:cs typeface="Open Sans" pitchFamily="34" charset="-120"/>
              </a:rPr>
              <a:t> Steroid injection into the first dorsal compartment has an </a:t>
            </a:r>
            <a:r>
              <a:rPr lang="en-US" sz="1275" b="1" dirty="0">
                <a:solidFill>
                  <a:srgbClr val="D32F2F"/>
                </a:solidFill>
                <a:latin typeface="Open Sans" pitchFamily="34" charset="0"/>
                <a:ea typeface="Open Sans" pitchFamily="34" charset="-122"/>
                <a:cs typeface="Open Sans" pitchFamily="34" charset="-120"/>
              </a:rPr>
              <a:t>&gt;80% cure rate</a:t>
            </a:r>
            <a:r>
              <a:rPr lang="en-US" sz="1275" dirty="0">
                <a:solidFill>
                  <a:srgbClr val="4B5563"/>
                </a:solidFill>
                <a:latin typeface="Open Sans" pitchFamily="34" charset="0"/>
                <a:ea typeface="Open Sans" pitchFamily="34" charset="-122"/>
                <a:cs typeface="Open Sans" pitchFamily="34" charset="-120"/>
              </a:rPr>
              <a:t>.</a:t>
            </a:r>
            <a:endParaRPr lang="en-US" sz="1275" dirty="0"/>
          </a:p>
        </p:txBody>
      </p:sp>
      <p:sp>
        <p:nvSpPr>
          <p:cNvPr id="31" name="SK-27-text-30"/>
          <p:cNvSpPr/>
          <p:nvPr/>
        </p:nvSpPr>
        <p:spPr>
          <a:xfrm>
            <a:off x="952500" y="5389215"/>
            <a:ext cx="4857750" cy="485775"/>
          </a:xfrm>
          <a:prstGeom prst="rect">
            <a:avLst/>
          </a:prstGeom>
          <a:noFill/>
          <a:ln/>
        </p:spPr>
        <p:txBody>
          <a:bodyPr vert="horz" wrap="square" lIns="0" tIns="0" rIns="0" bIns="0" rtlCol="0" anchor="ctr"/>
          <a:lstStyle/>
          <a:p>
            <a:pPr marL="0" indent="0" algn="l">
              <a:lnSpc>
                <a:spcPts val="1913"/>
              </a:lnSpc>
              <a:buNone/>
            </a:pPr>
            <a:r>
              <a:rPr lang="en-US" sz="1275" dirty="0">
                <a:solidFill>
                  <a:srgbClr val="4B5563"/>
                </a:solidFill>
                <a:latin typeface="Open Sans" pitchFamily="34" charset="0"/>
                <a:ea typeface="Open Sans" pitchFamily="34" charset="-122"/>
                <a:cs typeface="Open Sans" pitchFamily="34" charset="-120"/>
              </a:rPr>
              <a:t>Crucial for new mothers who cannot realistically "rest" their thumb.</a:t>
            </a:r>
            <a:endParaRPr lang="en-US" sz="1275" dirty="0"/>
          </a:p>
        </p:txBody>
      </p:sp>
      <p:sp>
        <p:nvSpPr>
          <p:cNvPr id="32" name="SK-27-text-31"/>
          <p:cNvSpPr/>
          <p:nvPr/>
        </p:nvSpPr>
        <p:spPr>
          <a:xfrm>
            <a:off x="6877050" y="3860453"/>
            <a:ext cx="5314950" cy="314325"/>
          </a:xfrm>
          <a:prstGeom prst="rect">
            <a:avLst/>
          </a:prstGeom>
          <a:noFill/>
          <a:ln/>
        </p:spPr>
        <p:txBody>
          <a:bodyPr vert="horz" wrap="square" lIns="0" tIns="0" rIns="0" bIns="0" rtlCol="0" anchor="ctr"/>
          <a:lstStyle/>
          <a:p>
            <a:pPr marL="0" indent="0">
              <a:lnSpc>
                <a:spcPts val="2475"/>
              </a:lnSpc>
              <a:buNone/>
            </a:pPr>
            <a:r>
              <a:rPr lang="en-US" sz="1650" b="1" dirty="0">
                <a:solidFill>
                  <a:srgbClr val="1A1A1A"/>
                </a:solidFill>
                <a:latin typeface="Arimo" pitchFamily="34" charset="0"/>
                <a:ea typeface="Arimo" pitchFamily="34" charset="-122"/>
                <a:cs typeface="Arimo" pitchFamily="34" charset="-120"/>
              </a:rPr>
              <a:t>The Bilateral Blindspot</a:t>
            </a:r>
            <a:endParaRPr lang="en-US" sz="1650" dirty="0"/>
          </a:p>
        </p:txBody>
      </p:sp>
      <p:sp>
        <p:nvSpPr>
          <p:cNvPr id="33" name="SK-27-text-32"/>
          <p:cNvSpPr/>
          <p:nvPr/>
        </p:nvSpPr>
        <p:spPr>
          <a:xfrm>
            <a:off x="6572250" y="4303365"/>
            <a:ext cx="4857750" cy="485775"/>
          </a:xfrm>
          <a:prstGeom prst="rect">
            <a:avLst/>
          </a:prstGeom>
          <a:noFill/>
          <a:ln/>
        </p:spPr>
        <p:txBody>
          <a:bodyPr vert="horz" wrap="square" lIns="0" tIns="0" rIns="0" bIns="0" rtlCol="0" anchor="ctr"/>
          <a:lstStyle/>
          <a:p>
            <a:pPr marL="0" indent="0" algn="l">
              <a:lnSpc>
                <a:spcPts val="1913"/>
              </a:lnSpc>
              <a:buNone/>
            </a:pPr>
            <a:r>
              <a:rPr lang="en-US" sz="1275" dirty="0">
                <a:solidFill>
                  <a:srgbClr val="4B5563"/>
                </a:solidFill>
                <a:latin typeface="Open Sans" pitchFamily="34" charset="0"/>
                <a:ea typeface="Open Sans" pitchFamily="34" charset="-122"/>
                <a:cs typeface="Open Sans" pitchFamily="34" charset="-120"/>
              </a:rPr>
              <a:t>Treating both elbows as isolated overuse injuries without checking the spine.</a:t>
            </a:r>
            <a:endParaRPr lang="en-US" sz="1275" dirty="0"/>
          </a:p>
        </p:txBody>
      </p:sp>
      <p:sp>
        <p:nvSpPr>
          <p:cNvPr id="34" name="SK-27-text-33"/>
          <p:cNvSpPr/>
          <p:nvPr/>
        </p:nvSpPr>
        <p:spPr>
          <a:xfrm>
            <a:off x="6572250" y="4846290"/>
            <a:ext cx="4857750" cy="485775"/>
          </a:xfrm>
          <a:prstGeom prst="rect">
            <a:avLst/>
          </a:prstGeom>
          <a:noFill/>
          <a:ln/>
        </p:spPr>
        <p:txBody>
          <a:bodyPr vert="horz" wrap="square" lIns="0" tIns="0" rIns="0" bIns="0" rtlCol="0" anchor="ctr"/>
          <a:lstStyle/>
          <a:p>
            <a:pPr marL="0" indent="0" algn="l">
              <a:lnSpc>
                <a:spcPts val="1913"/>
              </a:lnSpc>
              <a:buNone/>
            </a:pPr>
            <a:r>
              <a:rPr lang="en-US" sz="1275" b="1" dirty="0">
                <a:solidFill>
                  <a:srgbClr val="D32F2F"/>
                </a:solidFill>
                <a:latin typeface="Open Sans" pitchFamily="34" charset="0"/>
                <a:ea typeface="Open Sans" pitchFamily="34" charset="-122"/>
                <a:cs typeface="Open Sans" pitchFamily="34" charset="-120"/>
              </a:rPr>
              <a:t>Clinical Rule:</a:t>
            </a:r>
            <a:r>
              <a:rPr lang="en-US" sz="1275" dirty="0">
                <a:solidFill>
                  <a:srgbClr val="4B5563"/>
                </a:solidFill>
                <a:latin typeface="Open Sans" pitchFamily="34" charset="0"/>
                <a:ea typeface="Open Sans" pitchFamily="34" charset="-122"/>
                <a:cs typeface="Open Sans" pitchFamily="34" charset="-120"/>
              </a:rPr>
              <a:t> Bilateral epicondylitis should always trigger a cervical spine examination (C6/C7 radiculopathy).</a:t>
            </a:r>
            <a:endParaRPr lang="en-US" sz="1275" dirty="0"/>
          </a:p>
        </p:txBody>
      </p:sp>
      <p:sp>
        <p:nvSpPr>
          <p:cNvPr id="35" name="SK-27-text-34"/>
          <p:cNvSpPr/>
          <p:nvPr/>
        </p:nvSpPr>
        <p:spPr>
          <a:xfrm>
            <a:off x="6572250" y="5389215"/>
            <a:ext cx="4857750" cy="485775"/>
          </a:xfrm>
          <a:prstGeom prst="rect">
            <a:avLst/>
          </a:prstGeom>
          <a:noFill/>
          <a:ln/>
        </p:spPr>
        <p:txBody>
          <a:bodyPr vert="horz" wrap="square" lIns="0" tIns="0" rIns="0" bIns="0" rtlCol="0" anchor="ctr"/>
          <a:lstStyle/>
          <a:p>
            <a:pPr marL="0" indent="0" algn="l">
              <a:lnSpc>
                <a:spcPts val="1913"/>
              </a:lnSpc>
              <a:buNone/>
            </a:pPr>
            <a:r>
              <a:rPr lang="en-US" sz="1275" dirty="0">
                <a:solidFill>
                  <a:srgbClr val="4B5563"/>
                </a:solidFill>
                <a:latin typeface="Open Sans" pitchFamily="34" charset="0"/>
                <a:ea typeface="Open Sans" pitchFamily="34" charset="-122"/>
                <a:cs typeface="Open Sans" pitchFamily="34" charset="-120"/>
              </a:rPr>
              <a:t>Localized treatment will fail if the source is proximal referred pain.</a:t>
            </a:r>
            <a:endParaRPr lang="en-US" sz="1275" dirty="0"/>
          </a:p>
        </p:txBody>
      </p:sp>
      <p:sp>
        <p:nvSpPr>
          <p:cNvPr id="36" name="SK-27-text-35"/>
          <p:cNvSpPr/>
          <p:nvPr/>
        </p:nvSpPr>
        <p:spPr>
          <a:xfrm>
            <a:off x="5307806" y="6360765"/>
            <a:ext cx="3436620" cy="200025"/>
          </a:xfrm>
          <a:prstGeom prst="rect">
            <a:avLst/>
          </a:prstGeom>
          <a:noFill/>
          <a:ln/>
        </p:spPr>
        <p:txBody>
          <a:bodyPr vert="horz" wrap="square" lIns="0" tIns="0" rIns="0" bIns="0" rtlCol="0" anchor="ctr"/>
          <a:lstStyle/>
          <a:p>
            <a:pPr marL="0" indent="0">
              <a:lnSpc>
                <a:spcPts val="1575"/>
              </a:lnSpc>
              <a:buNone/>
            </a:pPr>
            <a:r>
              <a:rPr lang="en-US" sz="1050" kern="0" spc="30" dirty="0">
                <a:solidFill>
                  <a:srgbClr val="6B7280"/>
                </a:solidFill>
                <a:latin typeface="Open Sans" pitchFamily="34" charset="0"/>
                <a:ea typeface="Open Sans" pitchFamily="34" charset="-122"/>
                <a:cs typeface="Open Sans" pitchFamily="34" charset="-120"/>
              </a:rPr>
              <a:t>www.bradfordvts.co.uk</a:t>
            </a:r>
            <a:endParaRPr lang="en-US" sz="105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8">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28-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28-img-2" descr="preencoded.png"/>
          <p:cNvPicPr>
            <a:picLocks noChangeAspect="1"/>
          </p:cNvPicPr>
          <p:nvPr/>
        </p:nvPicPr>
        <p:blipFill>
          <a:blip r:embed="rId4"/>
          <a:stretch>
            <a:fillRect/>
          </a:stretch>
        </p:blipFill>
        <p:spPr>
          <a:xfrm>
            <a:off x="0" y="0"/>
            <a:ext cx="12192000" cy="6858000"/>
          </a:xfrm>
          <a:prstGeom prst="rect">
            <a:avLst/>
          </a:prstGeom>
        </p:spPr>
      </p:pic>
      <p:pic>
        <p:nvPicPr>
          <p:cNvPr id="4" name="SK-28-img-3" descr="preencoded.png"/>
          <p:cNvPicPr>
            <a:picLocks noChangeAspect="1"/>
          </p:cNvPicPr>
          <p:nvPr/>
        </p:nvPicPr>
        <p:blipFill>
          <a:blip r:embed="rId5"/>
          <a:stretch>
            <a:fillRect/>
          </a:stretch>
        </p:blipFill>
        <p:spPr>
          <a:xfrm>
            <a:off x="457200" y="457200"/>
            <a:ext cx="11277600" cy="626715"/>
          </a:xfrm>
          <a:prstGeom prst="rect">
            <a:avLst/>
          </a:prstGeom>
        </p:spPr>
      </p:pic>
      <p:pic>
        <p:nvPicPr>
          <p:cNvPr id="5" name="SK-28-img-4" descr="preencoded.png"/>
          <p:cNvPicPr>
            <a:picLocks noChangeAspect="1"/>
          </p:cNvPicPr>
          <p:nvPr/>
        </p:nvPicPr>
        <p:blipFill>
          <a:blip r:embed="rId6"/>
          <a:stretch>
            <a:fillRect/>
          </a:stretch>
        </p:blipFill>
        <p:spPr>
          <a:xfrm>
            <a:off x="457200" y="1388715"/>
            <a:ext cx="2695575" cy="361950"/>
          </a:xfrm>
          <a:prstGeom prst="rect">
            <a:avLst/>
          </a:prstGeom>
        </p:spPr>
      </p:pic>
      <p:pic>
        <p:nvPicPr>
          <p:cNvPr id="6" name="SK-28-img-5" descr="preencoded.png"/>
          <p:cNvPicPr>
            <a:picLocks noChangeAspect="1"/>
          </p:cNvPicPr>
          <p:nvPr/>
        </p:nvPicPr>
        <p:blipFill>
          <a:blip r:embed="rId7"/>
          <a:stretch>
            <a:fillRect/>
          </a:stretch>
        </p:blipFill>
        <p:spPr>
          <a:xfrm>
            <a:off x="457200" y="1436340"/>
            <a:ext cx="238125" cy="190500"/>
          </a:xfrm>
          <a:prstGeom prst="rect">
            <a:avLst/>
          </a:prstGeom>
        </p:spPr>
      </p:pic>
      <p:pic>
        <p:nvPicPr>
          <p:cNvPr id="7" name="SK-28-img-6" descr="preencoded.png"/>
          <p:cNvPicPr>
            <a:picLocks noChangeAspect="1"/>
          </p:cNvPicPr>
          <p:nvPr/>
        </p:nvPicPr>
        <p:blipFill>
          <a:blip r:embed="rId8"/>
          <a:stretch>
            <a:fillRect/>
          </a:stretch>
        </p:blipFill>
        <p:spPr>
          <a:xfrm>
            <a:off x="457200" y="1979265"/>
            <a:ext cx="5334000" cy="1045666"/>
          </a:xfrm>
          <a:prstGeom prst="rect">
            <a:avLst/>
          </a:prstGeom>
        </p:spPr>
      </p:pic>
      <p:pic>
        <p:nvPicPr>
          <p:cNvPr id="8" name="SK-28-img-7" descr="preencoded.png"/>
          <p:cNvPicPr>
            <a:picLocks noChangeAspect="1"/>
          </p:cNvPicPr>
          <p:nvPr/>
        </p:nvPicPr>
        <p:blipFill>
          <a:blip r:embed="rId9"/>
          <a:stretch>
            <a:fillRect/>
          </a:stretch>
        </p:blipFill>
        <p:spPr>
          <a:xfrm>
            <a:off x="457200" y="2174528"/>
            <a:ext cx="228600" cy="171450"/>
          </a:xfrm>
          <a:prstGeom prst="rect">
            <a:avLst/>
          </a:prstGeom>
        </p:spPr>
      </p:pic>
      <p:pic>
        <p:nvPicPr>
          <p:cNvPr id="9" name="SK-28-img-8" descr="preencoded.png"/>
          <p:cNvPicPr>
            <a:picLocks noChangeAspect="1"/>
          </p:cNvPicPr>
          <p:nvPr/>
        </p:nvPicPr>
        <p:blipFill>
          <a:blip r:embed="rId10"/>
          <a:stretch>
            <a:fillRect/>
          </a:stretch>
        </p:blipFill>
        <p:spPr>
          <a:xfrm>
            <a:off x="5353050" y="2155478"/>
            <a:ext cx="438150" cy="209550"/>
          </a:xfrm>
          <a:prstGeom prst="rect">
            <a:avLst/>
          </a:prstGeom>
        </p:spPr>
      </p:pic>
      <p:pic>
        <p:nvPicPr>
          <p:cNvPr id="10" name="SK-28-img-9" descr="preencoded.png"/>
          <p:cNvPicPr>
            <a:picLocks noChangeAspect="1"/>
          </p:cNvPicPr>
          <p:nvPr/>
        </p:nvPicPr>
        <p:blipFill>
          <a:blip r:embed="rId11"/>
          <a:stretch>
            <a:fillRect/>
          </a:stretch>
        </p:blipFill>
        <p:spPr>
          <a:xfrm>
            <a:off x="457200" y="3024932"/>
            <a:ext cx="5334000" cy="1045666"/>
          </a:xfrm>
          <a:prstGeom prst="rect">
            <a:avLst/>
          </a:prstGeom>
        </p:spPr>
      </p:pic>
      <p:pic>
        <p:nvPicPr>
          <p:cNvPr id="11" name="SK-28-img-10" descr="preencoded.png"/>
          <p:cNvPicPr>
            <a:picLocks noChangeAspect="1"/>
          </p:cNvPicPr>
          <p:nvPr/>
        </p:nvPicPr>
        <p:blipFill>
          <a:blip r:embed="rId12"/>
          <a:stretch>
            <a:fillRect/>
          </a:stretch>
        </p:blipFill>
        <p:spPr>
          <a:xfrm>
            <a:off x="457200" y="3220194"/>
            <a:ext cx="228600" cy="171450"/>
          </a:xfrm>
          <a:prstGeom prst="rect">
            <a:avLst/>
          </a:prstGeom>
        </p:spPr>
      </p:pic>
      <p:pic>
        <p:nvPicPr>
          <p:cNvPr id="12" name="SK-28-img-11" descr="preencoded.png"/>
          <p:cNvPicPr>
            <a:picLocks noChangeAspect="1"/>
          </p:cNvPicPr>
          <p:nvPr/>
        </p:nvPicPr>
        <p:blipFill>
          <a:blip r:embed="rId10"/>
          <a:stretch>
            <a:fillRect/>
          </a:stretch>
        </p:blipFill>
        <p:spPr>
          <a:xfrm>
            <a:off x="5353050" y="3201144"/>
            <a:ext cx="438150" cy="209550"/>
          </a:xfrm>
          <a:prstGeom prst="rect">
            <a:avLst/>
          </a:prstGeom>
        </p:spPr>
      </p:pic>
      <p:pic>
        <p:nvPicPr>
          <p:cNvPr id="13" name="SK-28-img-12" descr="preencoded.png"/>
          <p:cNvPicPr>
            <a:picLocks noChangeAspect="1"/>
          </p:cNvPicPr>
          <p:nvPr/>
        </p:nvPicPr>
        <p:blipFill>
          <a:blip r:embed="rId11"/>
          <a:stretch>
            <a:fillRect/>
          </a:stretch>
        </p:blipFill>
        <p:spPr>
          <a:xfrm>
            <a:off x="457200" y="4070598"/>
            <a:ext cx="5334000" cy="1045666"/>
          </a:xfrm>
          <a:prstGeom prst="rect">
            <a:avLst/>
          </a:prstGeom>
        </p:spPr>
      </p:pic>
      <p:pic>
        <p:nvPicPr>
          <p:cNvPr id="14" name="SK-28-img-13" descr="preencoded.png"/>
          <p:cNvPicPr>
            <a:picLocks noChangeAspect="1"/>
          </p:cNvPicPr>
          <p:nvPr/>
        </p:nvPicPr>
        <p:blipFill>
          <a:blip r:embed="rId13"/>
          <a:stretch>
            <a:fillRect/>
          </a:stretch>
        </p:blipFill>
        <p:spPr>
          <a:xfrm>
            <a:off x="457200" y="4265861"/>
            <a:ext cx="228600" cy="171450"/>
          </a:xfrm>
          <a:prstGeom prst="rect">
            <a:avLst/>
          </a:prstGeom>
        </p:spPr>
      </p:pic>
      <p:pic>
        <p:nvPicPr>
          <p:cNvPr id="15" name="SK-28-img-14" descr="preencoded.png"/>
          <p:cNvPicPr>
            <a:picLocks noChangeAspect="1"/>
          </p:cNvPicPr>
          <p:nvPr/>
        </p:nvPicPr>
        <p:blipFill>
          <a:blip r:embed="rId14"/>
          <a:stretch>
            <a:fillRect/>
          </a:stretch>
        </p:blipFill>
        <p:spPr>
          <a:xfrm>
            <a:off x="5353050" y="4246811"/>
            <a:ext cx="438150" cy="209550"/>
          </a:xfrm>
          <a:prstGeom prst="rect">
            <a:avLst/>
          </a:prstGeom>
        </p:spPr>
      </p:pic>
      <p:pic>
        <p:nvPicPr>
          <p:cNvPr id="16" name="SK-28-img-15" descr="preencoded.png"/>
          <p:cNvPicPr>
            <a:picLocks noChangeAspect="1"/>
          </p:cNvPicPr>
          <p:nvPr/>
        </p:nvPicPr>
        <p:blipFill>
          <a:blip r:embed="rId15"/>
          <a:stretch>
            <a:fillRect/>
          </a:stretch>
        </p:blipFill>
        <p:spPr>
          <a:xfrm>
            <a:off x="457200" y="5311527"/>
            <a:ext cx="228600" cy="171450"/>
          </a:xfrm>
          <a:prstGeom prst="rect">
            <a:avLst/>
          </a:prstGeom>
        </p:spPr>
      </p:pic>
      <p:pic>
        <p:nvPicPr>
          <p:cNvPr id="17" name="SK-28-img-16" descr="preencoded.png"/>
          <p:cNvPicPr>
            <a:picLocks noChangeAspect="1"/>
          </p:cNvPicPr>
          <p:nvPr/>
        </p:nvPicPr>
        <p:blipFill>
          <a:blip r:embed="rId14"/>
          <a:stretch>
            <a:fillRect/>
          </a:stretch>
        </p:blipFill>
        <p:spPr>
          <a:xfrm>
            <a:off x="5353050" y="5292477"/>
            <a:ext cx="438150" cy="209550"/>
          </a:xfrm>
          <a:prstGeom prst="rect">
            <a:avLst/>
          </a:prstGeom>
        </p:spPr>
      </p:pic>
      <p:pic>
        <p:nvPicPr>
          <p:cNvPr id="18" name="SK-28-img-17" descr="preencoded.png"/>
          <p:cNvPicPr>
            <a:picLocks noChangeAspect="1"/>
          </p:cNvPicPr>
          <p:nvPr/>
        </p:nvPicPr>
        <p:blipFill>
          <a:blip r:embed="rId16"/>
          <a:stretch>
            <a:fillRect/>
          </a:stretch>
        </p:blipFill>
        <p:spPr>
          <a:xfrm>
            <a:off x="6400800" y="1388715"/>
            <a:ext cx="2847975" cy="361950"/>
          </a:xfrm>
          <a:prstGeom prst="rect">
            <a:avLst/>
          </a:prstGeom>
        </p:spPr>
      </p:pic>
      <p:pic>
        <p:nvPicPr>
          <p:cNvPr id="19" name="SK-28-img-18" descr="preencoded.png"/>
          <p:cNvPicPr>
            <a:picLocks noChangeAspect="1"/>
          </p:cNvPicPr>
          <p:nvPr/>
        </p:nvPicPr>
        <p:blipFill>
          <a:blip r:embed="rId17"/>
          <a:stretch>
            <a:fillRect/>
          </a:stretch>
        </p:blipFill>
        <p:spPr>
          <a:xfrm>
            <a:off x="6400800" y="1436340"/>
            <a:ext cx="238125" cy="190500"/>
          </a:xfrm>
          <a:prstGeom prst="rect">
            <a:avLst/>
          </a:prstGeom>
        </p:spPr>
      </p:pic>
      <p:pic>
        <p:nvPicPr>
          <p:cNvPr id="20" name="SK-28-img-19" descr="preencoded.png"/>
          <p:cNvPicPr>
            <a:picLocks noChangeAspect="1"/>
          </p:cNvPicPr>
          <p:nvPr/>
        </p:nvPicPr>
        <p:blipFill>
          <a:blip r:embed="rId18"/>
          <a:stretch>
            <a:fillRect/>
          </a:stretch>
        </p:blipFill>
        <p:spPr>
          <a:xfrm>
            <a:off x="6400800" y="1979265"/>
            <a:ext cx="5334000" cy="1045666"/>
          </a:xfrm>
          <a:prstGeom prst="rect">
            <a:avLst/>
          </a:prstGeom>
        </p:spPr>
      </p:pic>
      <p:pic>
        <p:nvPicPr>
          <p:cNvPr id="21" name="SK-28-img-20" descr="preencoded.png"/>
          <p:cNvPicPr>
            <a:picLocks noChangeAspect="1"/>
          </p:cNvPicPr>
          <p:nvPr/>
        </p:nvPicPr>
        <p:blipFill>
          <a:blip r:embed="rId19"/>
          <a:stretch>
            <a:fillRect/>
          </a:stretch>
        </p:blipFill>
        <p:spPr>
          <a:xfrm>
            <a:off x="6400800" y="2174528"/>
            <a:ext cx="228600" cy="171450"/>
          </a:xfrm>
          <a:prstGeom prst="rect">
            <a:avLst/>
          </a:prstGeom>
        </p:spPr>
      </p:pic>
      <p:pic>
        <p:nvPicPr>
          <p:cNvPr id="22" name="SK-28-img-21" descr="preencoded.png"/>
          <p:cNvPicPr>
            <a:picLocks noChangeAspect="1"/>
          </p:cNvPicPr>
          <p:nvPr/>
        </p:nvPicPr>
        <p:blipFill>
          <a:blip r:embed="rId20"/>
          <a:stretch>
            <a:fillRect/>
          </a:stretch>
        </p:blipFill>
        <p:spPr>
          <a:xfrm>
            <a:off x="11296650" y="2155478"/>
            <a:ext cx="438150" cy="209550"/>
          </a:xfrm>
          <a:prstGeom prst="rect">
            <a:avLst/>
          </a:prstGeom>
        </p:spPr>
      </p:pic>
      <p:pic>
        <p:nvPicPr>
          <p:cNvPr id="23" name="SK-28-img-22" descr="preencoded.png"/>
          <p:cNvPicPr>
            <a:picLocks noChangeAspect="1"/>
          </p:cNvPicPr>
          <p:nvPr/>
        </p:nvPicPr>
        <p:blipFill>
          <a:blip r:embed="rId21"/>
          <a:stretch>
            <a:fillRect/>
          </a:stretch>
        </p:blipFill>
        <p:spPr>
          <a:xfrm>
            <a:off x="6400800" y="3024932"/>
            <a:ext cx="5334000" cy="1045666"/>
          </a:xfrm>
          <a:prstGeom prst="rect">
            <a:avLst/>
          </a:prstGeom>
        </p:spPr>
      </p:pic>
      <p:pic>
        <p:nvPicPr>
          <p:cNvPr id="24" name="SK-28-img-23" descr="preencoded.png"/>
          <p:cNvPicPr>
            <a:picLocks noChangeAspect="1"/>
          </p:cNvPicPr>
          <p:nvPr/>
        </p:nvPicPr>
        <p:blipFill>
          <a:blip r:embed="rId22"/>
          <a:stretch>
            <a:fillRect/>
          </a:stretch>
        </p:blipFill>
        <p:spPr>
          <a:xfrm>
            <a:off x="6400800" y="3220194"/>
            <a:ext cx="228600" cy="171450"/>
          </a:xfrm>
          <a:prstGeom prst="rect">
            <a:avLst/>
          </a:prstGeom>
        </p:spPr>
      </p:pic>
      <p:pic>
        <p:nvPicPr>
          <p:cNvPr id="25" name="SK-28-img-24" descr="preencoded.png"/>
          <p:cNvPicPr>
            <a:picLocks noChangeAspect="1"/>
          </p:cNvPicPr>
          <p:nvPr/>
        </p:nvPicPr>
        <p:blipFill>
          <a:blip r:embed="rId14"/>
          <a:stretch>
            <a:fillRect/>
          </a:stretch>
        </p:blipFill>
        <p:spPr>
          <a:xfrm>
            <a:off x="11296650" y="3201144"/>
            <a:ext cx="438150" cy="209550"/>
          </a:xfrm>
          <a:prstGeom prst="rect">
            <a:avLst/>
          </a:prstGeom>
        </p:spPr>
      </p:pic>
      <p:pic>
        <p:nvPicPr>
          <p:cNvPr id="26" name="SK-28-img-25" descr="preencoded.png"/>
          <p:cNvPicPr>
            <a:picLocks noChangeAspect="1"/>
          </p:cNvPicPr>
          <p:nvPr/>
        </p:nvPicPr>
        <p:blipFill>
          <a:blip r:embed="rId21"/>
          <a:stretch>
            <a:fillRect/>
          </a:stretch>
        </p:blipFill>
        <p:spPr>
          <a:xfrm>
            <a:off x="6400800" y="4070598"/>
            <a:ext cx="5334000" cy="1045666"/>
          </a:xfrm>
          <a:prstGeom prst="rect">
            <a:avLst/>
          </a:prstGeom>
        </p:spPr>
      </p:pic>
      <p:pic>
        <p:nvPicPr>
          <p:cNvPr id="27" name="SK-28-img-26" descr="preencoded.png"/>
          <p:cNvPicPr>
            <a:picLocks noChangeAspect="1"/>
          </p:cNvPicPr>
          <p:nvPr/>
        </p:nvPicPr>
        <p:blipFill>
          <a:blip r:embed="rId23"/>
          <a:stretch>
            <a:fillRect/>
          </a:stretch>
        </p:blipFill>
        <p:spPr>
          <a:xfrm>
            <a:off x="6400800" y="4265861"/>
            <a:ext cx="228600" cy="171450"/>
          </a:xfrm>
          <a:prstGeom prst="rect">
            <a:avLst/>
          </a:prstGeom>
        </p:spPr>
      </p:pic>
      <p:pic>
        <p:nvPicPr>
          <p:cNvPr id="28" name="SK-28-img-27" descr="preencoded.png"/>
          <p:cNvPicPr>
            <a:picLocks noChangeAspect="1"/>
          </p:cNvPicPr>
          <p:nvPr/>
        </p:nvPicPr>
        <p:blipFill>
          <a:blip r:embed="rId14"/>
          <a:stretch>
            <a:fillRect/>
          </a:stretch>
        </p:blipFill>
        <p:spPr>
          <a:xfrm>
            <a:off x="11296650" y="4246811"/>
            <a:ext cx="438150" cy="209550"/>
          </a:xfrm>
          <a:prstGeom prst="rect">
            <a:avLst/>
          </a:prstGeom>
        </p:spPr>
      </p:pic>
      <p:pic>
        <p:nvPicPr>
          <p:cNvPr id="29" name="SK-28-img-28" descr="preencoded.png"/>
          <p:cNvPicPr>
            <a:picLocks noChangeAspect="1"/>
          </p:cNvPicPr>
          <p:nvPr/>
        </p:nvPicPr>
        <p:blipFill>
          <a:blip r:embed="rId24"/>
          <a:stretch>
            <a:fillRect/>
          </a:stretch>
        </p:blipFill>
        <p:spPr>
          <a:xfrm>
            <a:off x="6400800" y="5311527"/>
            <a:ext cx="228600" cy="171450"/>
          </a:xfrm>
          <a:prstGeom prst="rect">
            <a:avLst/>
          </a:prstGeom>
        </p:spPr>
      </p:pic>
      <p:pic>
        <p:nvPicPr>
          <p:cNvPr id="30" name="SK-28-img-29" descr="preencoded.png"/>
          <p:cNvPicPr>
            <a:picLocks noChangeAspect="1"/>
          </p:cNvPicPr>
          <p:nvPr/>
        </p:nvPicPr>
        <p:blipFill>
          <a:blip r:embed="rId10"/>
          <a:stretch>
            <a:fillRect/>
          </a:stretch>
        </p:blipFill>
        <p:spPr>
          <a:xfrm>
            <a:off x="11296650" y="5292477"/>
            <a:ext cx="438150" cy="209550"/>
          </a:xfrm>
          <a:prstGeom prst="rect">
            <a:avLst/>
          </a:prstGeom>
        </p:spPr>
      </p:pic>
      <p:pic>
        <p:nvPicPr>
          <p:cNvPr id="31" name="SK-28-img-30" descr="preencoded.png"/>
          <p:cNvPicPr>
            <a:picLocks noChangeAspect="1"/>
          </p:cNvPicPr>
          <p:nvPr/>
        </p:nvPicPr>
        <p:blipFill>
          <a:blip r:embed="rId25"/>
          <a:stretch>
            <a:fillRect/>
          </a:stretch>
        </p:blipFill>
        <p:spPr>
          <a:xfrm>
            <a:off x="457200" y="6466731"/>
            <a:ext cx="11277600" cy="314325"/>
          </a:xfrm>
          <a:prstGeom prst="rect">
            <a:avLst/>
          </a:prstGeom>
        </p:spPr>
      </p:pic>
      <p:sp>
        <p:nvSpPr>
          <p:cNvPr id="32" name="SK-28-text-31"/>
          <p:cNvSpPr/>
          <p:nvPr/>
        </p:nvSpPr>
        <p:spPr>
          <a:xfrm>
            <a:off x="609600" y="457200"/>
            <a:ext cx="11287125" cy="388590"/>
          </a:xfrm>
          <a:prstGeom prst="rect">
            <a:avLst/>
          </a:prstGeom>
          <a:noFill/>
          <a:ln/>
        </p:spPr>
        <p:txBody>
          <a:bodyPr vert="horz" wrap="square" lIns="0" tIns="0" rIns="0" bIns="0" rtlCol="0" anchor="ctr"/>
          <a:lstStyle/>
          <a:p>
            <a:pPr marL="0" indent="0">
              <a:lnSpc>
                <a:spcPts val="3060"/>
              </a:lnSpc>
              <a:buNone/>
            </a:pPr>
            <a:r>
              <a:rPr lang="en-US" sz="2550" b="1" kern="0" spc="-30" dirty="0">
                <a:solidFill>
                  <a:srgbClr val="1A1A1A"/>
                </a:solidFill>
                <a:latin typeface="Arimo" pitchFamily="34" charset="0"/>
                <a:ea typeface="Arimo" pitchFamily="34" charset="-122"/>
                <a:cs typeface="Arimo" pitchFamily="34" charset="-120"/>
              </a:rPr>
              <a:t>QUICK RECALL</a:t>
            </a:r>
            <a:endParaRPr lang="en-US" sz="2550" dirty="0"/>
          </a:p>
        </p:txBody>
      </p:sp>
      <p:sp>
        <p:nvSpPr>
          <p:cNvPr id="33" name="SK-28-text-32"/>
          <p:cNvSpPr/>
          <p:nvPr/>
        </p:nvSpPr>
        <p:spPr>
          <a:xfrm>
            <a:off x="609600" y="883890"/>
            <a:ext cx="11201400" cy="200025"/>
          </a:xfrm>
          <a:prstGeom prst="rect">
            <a:avLst/>
          </a:prstGeom>
          <a:noFill/>
          <a:ln/>
        </p:spPr>
        <p:txBody>
          <a:bodyPr vert="horz" wrap="square" lIns="0" tIns="0" rIns="0" bIns="0" rtlCol="0" anchor="ctr"/>
          <a:lstStyle/>
          <a:p>
            <a:pPr marL="0" indent="0">
              <a:lnSpc>
                <a:spcPts val="1575"/>
              </a:lnSpc>
              <a:buNone/>
            </a:pPr>
            <a:r>
              <a:rPr lang="en-US" sz="1050" b="1" kern="0" spc="60" dirty="0">
                <a:solidFill>
                  <a:srgbClr val="2C3E50"/>
                </a:solidFill>
                <a:latin typeface="Open Sans" pitchFamily="34" charset="0"/>
                <a:ea typeface="Open Sans" pitchFamily="34" charset="-122"/>
                <a:cs typeface="Open Sans" pitchFamily="34" charset="-120"/>
              </a:rPr>
              <a:t>CLINICAL GUIDANCE &amp; EXAM FOCUS</a:t>
            </a:r>
            <a:endParaRPr lang="en-US" sz="1050" dirty="0"/>
          </a:p>
        </p:txBody>
      </p:sp>
      <p:sp>
        <p:nvSpPr>
          <p:cNvPr id="34" name="SK-28-text-33"/>
          <p:cNvSpPr/>
          <p:nvPr/>
        </p:nvSpPr>
        <p:spPr>
          <a:xfrm>
            <a:off x="809625" y="1388715"/>
            <a:ext cx="5715000" cy="361950"/>
          </a:xfrm>
          <a:prstGeom prst="rect">
            <a:avLst/>
          </a:prstGeom>
          <a:noFill/>
          <a:ln/>
        </p:spPr>
        <p:txBody>
          <a:bodyPr vert="horz" wrap="square" lIns="0" tIns="0" rIns="0" bIns="0" rtlCol="0" anchor="ctr"/>
          <a:lstStyle/>
          <a:p>
            <a:pPr marL="0" indent="0">
              <a:lnSpc>
                <a:spcPts val="2250"/>
              </a:lnSpc>
              <a:buNone/>
            </a:pPr>
            <a:r>
              <a:rPr lang="en-US" sz="1500" b="1" dirty="0">
                <a:solidFill>
                  <a:srgbClr val="2C3E50"/>
                </a:solidFill>
                <a:latin typeface="Arimo" pitchFamily="34" charset="0"/>
                <a:ea typeface="Arimo" pitchFamily="34" charset="-122"/>
                <a:cs typeface="Arimo" pitchFamily="34" charset="-120"/>
              </a:rPr>
              <a:t>Diagnostic Pathognomonics</a:t>
            </a:r>
            <a:endParaRPr lang="en-US" sz="1500" dirty="0"/>
          </a:p>
        </p:txBody>
      </p:sp>
      <p:sp>
        <p:nvSpPr>
          <p:cNvPr id="35" name="SK-28-text-34"/>
          <p:cNvSpPr/>
          <p:nvPr/>
        </p:nvSpPr>
        <p:spPr>
          <a:xfrm>
            <a:off x="800100" y="2131665"/>
            <a:ext cx="2554605"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1A1A1A"/>
                </a:solidFill>
                <a:latin typeface="Open Sans" pitchFamily="34" charset="0"/>
                <a:ea typeface="Open Sans" pitchFamily="34" charset="-122"/>
                <a:cs typeface="Open Sans" pitchFamily="34" charset="-120"/>
              </a:rPr>
              <a:t>Tennis Elbow</a:t>
            </a:r>
            <a:endParaRPr lang="en-US" sz="1350" dirty="0"/>
          </a:p>
        </p:txBody>
      </p:sp>
      <p:sp>
        <p:nvSpPr>
          <p:cNvPr id="36" name="SK-28-text-35"/>
          <p:cNvSpPr/>
          <p:nvPr/>
        </p:nvSpPr>
        <p:spPr>
          <a:xfrm>
            <a:off x="5429250" y="2155478"/>
            <a:ext cx="434009" cy="209550"/>
          </a:xfrm>
          <a:prstGeom prst="rect">
            <a:avLst/>
          </a:prstGeom>
          <a:noFill/>
          <a:ln/>
        </p:spPr>
        <p:txBody>
          <a:bodyPr vert="horz" wrap="square" lIns="0" tIns="0" rIns="0" bIns="0" rtlCol="0" anchor="ctr"/>
          <a:lstStyle/>
          <a:p>
            <a:pPr marL="0" indent="0">
              <a:lnSpc>
                <a:spcPts val="1350"/>
              </a:lnSpc>
              <a:buNone/>
            </a:pPr>
            <a:r>
              <a:rPr lang="en-US" sz="900" b="1" kern="0" spc="30" dirty="0">
                <a:solidFill>
                  <a:srgbClr val="FFFFFF"/>
                </a:solidFill>
                <a:latin typeface="Open Sans" pitchFamily="34" charset="0"/>
                <a:ea typeface="Open Sans" pitchFamily="34" charset="-122"/>
                <a:cs typeface="Open Sans" pitchFamily="34" charset="-120"/>
              </a:rPr>
              <a:t>SAFE</a:t>
            </a:r>
            <a:endParaRPr lang="en-US" sz="900" dirty="0"/>
          </a:p>
        </p:txBody>
      </p:sp>
      <p:sp>
        <p:nvSpPr>
          <p:cNvPr id="37" name="SK-28-text-36"/>
          <p:cNvSpPr/>
          <p:nvPr/>
        </p:nvSpPr>
        <p:spPr>
          <a:xfrm>
            <a:off x="800100" y="2445990"/>
            <a:ext cx="4991100" cy="426541"/>
          </a:xfrm>
          <a:prstGeom prst="rect">
            <a:avLst/>
          </a:prstGeom>
          <a:noFill/>
          <a:ln/>
        </p:spPr>
        <p:txBody>
          <a:bodyPr vert="horz" wrap="square" lIns="0" tIns="0" rIns="0" bIns="0" rtlCol="0" anchor="ctr"/>
          <a:lstStyle/>
          <a:p>
            <a:pPr marL="0" indent="0">
              <a:lnSpc>
                <a:spcPts val="1680"/>
              </a:lnSpc>
              <a:buNone/>
            </a:pPr>
            <a:r>
              <a:rPr lang="en-US" sz="1200" dirty="0">
                <a:solidFill>
                  <a:srgbClr val="4B5563"/>
                </a:solidFill>
                <a:latin typeface="Open Sans" pitchFamily="34" charset="0"/>
                <a:ea typeface="Open Sans" pitchFamily="34" charset="-122"/>
                <a:cs typeface="Open Sans" pitchFamily="34" charset="-120"/>
              </a:rPr>
              <a:t>Pain localized to lateral epicondyle on </a:t>
            </a:r>
            <a:r>
              <a:rPr lang="en-US" sz="1200" b="1" dirty="0">
                <a:solidFill>
                  <a:srgbClr val="1A1A1A"/>
                </a:solidFill>
                <a:latin typeface="Open Sans" pitchFamily="34" charset="0"/>
                <a:ea typeface="Open Sans" pitchFamily="34" charset="-122"/>
                <a:cs typeface="Open Sans" pitchFamily="34" charset="-120"/>
              </a:rPr>
              <a:t>resisted wrist extension</a:t>
            </a:r>
            <a:r>
              <a:rPr lang="en-US" sz="1200" dirty="0">
                <a:solidFill>
                  <a:srgbClr val="4B5563"/>
                </a:solidFill>
                <a:latin typeface="Open Sans" pitchFamily="34" charset="0"/>
                <a:ea typeface="Open Sans" pitchFamily="34" charset="-122"/>
                <a:cs typeface="Open Sans" pitchFamily="34" charset="-120"/>
              </a:rPr>
              <a:t> (elbow extended).</a:t>
            </a:r>
            <a:endParaRPr lang="en-US" sz="1200" dirty="0"/>
          </a:p>
        </p:txBody>
      </p:sp>
      <p:sp>
        <p:nvSpPr>
          <p:cNvPr id="38" name="SK-28-text-37"/>
          <p:cNvSpPr/>
          <p:nvPr/>
        </p:nvSpPr>
        <p:spPr>
          <a:xfrm>
            <a:off x="800100" y="3177332"/>
            <a:ext cx="2760345"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1A1A1A"/>
                </a:solidFill>
                <a:latin typeface="Open Sans" pitchFamily="34" charset="0"/>
                <a:ea typeface="Open Sans" pitchFamily="34" charset="-122"/>
                <a:cs typeface="Open Sans" pitchFamily="34" charset="-120"/>
              </a:rPr>
              <a:t>De Quervain's</a:t>
            </a:r>
            <a:endParaRPr lang="en-US" sz="1350" dirty="0"/>
          </a:p>
        </p:txBody>
      </p:sp>
      <p:sp>
        <p:nvSpPr>
          <p:cNvPr id="39" name="SK-28-text-38"/>
          <p:cNvSpPr/>
          <p:nvPr/>
        </p:nvSpPr>
        <p:spPr>
          <a:xfrm>
            <a:off x="5429250" y="3201144"/>
            <a:ext cx="434009" cy="209550"/>
          </a:xfrm>
          <a:prstGeom prst="rect">
            <a:avLst/>
          </a:prstGeom>
          <a:noFill/>
          <a:ln/>
        </p:spPr>
        <p:txBody>
          <a:bodyPr vert="horz" wrap="square" lIns="0" tIns="0" rIns="0" bIns="0" rtlCol="0" anchor="ctr"/>
          <a:lstStyle/>
          <a:p>
            <a:pPr marL="0" indent="0">
              <a:lnSpc>
                <a:spcPts val="1350"/>
              </a:lnSpc>
              <a:buNone/>
            </a:pPr>
            <a:r>
              <a:rPr lang="en-US" sz="900" b="1" kern="0" spc="30" dirty="0">
                <a:solidFill>
                  <a:srgbClr val="FFFFFF"/>
                </a:solidFill>
                <a:latin typeface="Open Sans" pitchFamily="34" charset="0"/>
                <a:ea typeface="Open Sans" pitchFamily="34" charset="-122"/>
                <a:cs typeface="Open Sans" pitchFamily="34" charset="-120"/>
              </a:rPr>
              <a:t>SAFE</a:t>
            </a:r>
            <a:endParaRPr lang="en-US" sz="900" dirty="0"/>
          </a:p>
        </p:txBody>
      </p:sp>
      <p:sp>
        <p:nvSpPr>
          <p:cNvPr id="40" name="SK-28-text-39"/>
          <p:cNvSpPr/>
          <p:nvPr/>
        </p:nvSpPr>
        <p:spPr>
          <a:xfrm>
            <a:off x="800100" y="3491657"/>
            <a:ext cx="4991100" cy="426541"/>
          </a:xfrm>
          <a:prstGeom prst="rect">
            <a:avLst/>
          </a:prstGeom>
          <a:noFill/>
          <a:ln/>
        </p:spPr>
        <p:txBody>
          <a:bodyPr vert="horz" wrap="square" lIns="0" tIns="0" rIns="0" bIns="0" rtlCol="0" anchor="ctr"/>
          <a:lstStyle/>
          <a:p>
            <a:pPr marL="0" indent="0">
              <a:lnSpc>
                <a:spcPts val="1680"/>
              </a:lnSpc>
              <a:buNone/>
            </a:pPr>
            <a:r>
              <a:rPr lang="en-US" sz="1200" b="1" dirty="0">
                <a:solidFill>
                  <a:srgbClr val="1A1A1A"/>
                </a:solidFill>
                <a:latin typeface="Open Sans" pitchFamily="34" charset="0"/>
                <a:ea typeface="Open Sans" pitchFamily="34" charset="-122"/>
                <a:cs typeface="Open Sans" pitchFamily="34" charset="-120"/>
              </a:rPr>
              <a:t>Finkelstein's Test</a:t>
            </a:r>
            <a:r>
              <a:rPr lang="en-US" sz="1200" dirty="0">
                <a:solidFill>
                  <a:srgbClr val="4B5563"/>
                </a:solidFill>
                <a:latin typeface="Open Sans" pitchFamily="34" charset="0"/>
                <a:ea typeface="Open Sans" pitchFamily="34" charset="-122"/>
                <a:cs typeface="Open Sans" pitchFamily="34" charset="-120"/>
              </a:rPr>
              <a:t>: Ulnar deviation with thumb tucked in fist reproduces severe pain.</a:t>
            </a:r>
            <a:endParaRPr lang="en-US" sz="1200" dirty="0"/>
          </a:p>
        </p:txBody>
      </p:sp>
      <p:sp>
        <p:nvSpPr>
          <p:cNvPr id="41" name="SK-28-text-40"/>
          <p:cNvSpPr/>
          <p:nvPr/>
        </p:nvSpPr>
        <p:spPr>
          <a:xfrm>
            <a:off x="800100" y="4222998"/>
            <a:ext cx="2760345"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1A1A1A"/>
                </a:solidFill>
                <a:latin typeface="Open Sans" pitchFamily="34" charset="0"/>
                <a:ea typeface="Open Sans" pitchFamily="34" charset="-122"/>
                <a:cs typeface="Open Sans" pitchFamily="34" charset="-120"/>
              </a:rPr>
              <a:t>Carpal Tunnel</a:t>
            </a:r>
            <a:endParaRPr lang="en-US" sz="1350" dirty="0"/>
          </a:p>
        </p:txBody>
      </p:sp>
      <p:sp>
        <p:nvSpPr>
          <p:cNvPr id="42" name="SK-28-text-41"/>
          <p:cNvSpPr/>
          <p:nvPr/>
        </p:nvSpPr>
        <p:spPr>
          <a:xfrm>
            <a:off x="5429250" y="4246811"/>
            <a:ext cx="434009" cy="209550"/>
          </a:xfrm>
          <a:prstGeom prst="rect">
            <a:avLst/>
          </a:prstGeom>
          <a:noFill/>
          <a:ln/>
        </p:spPr>
        <p:txBody>
          <a:bodyPr vert="horz" wrap="square" lIns="0" tIns="0" rIns="0" bIns="0" rtlCol="0" anchor="ctr"/>
          <a:lstStyle/>
          <a:p>
            <a:pPr marL="0" indent="0">
              <a:lnSpc>
                <a:spcPts val="1350"/>
              </a:lnSpc>
              <a:buNone/>
            </a:pPr>
            <a:r>
              <a:rPr lang="en-US" sz="900" b="1" kern="0" spc="30" dirty="0">
                <a:solidFill>
                  <a:srgbClr val="FFFFFF"/>
                </a:solidFill>
                <a:latin typeface="Open Sans" pitchFamily="34" charset="0"/>
                <a:ea typeface="Open Sans" pitchFamily="34" charset="-122"/>
                <a:cs typeface="Open Sans" pitchFamily="34" charset="-120"/>
              </a:rPr>
              <a:t>SAFE</a:t>
            </a:r>
            <a:endParaRPr lang="en-US" sz="900" dirty="0"/>
          </a:p>
        </p:txBody>
      </p:sp>
      <p:sp>
        <p:nvSpPr>
          <p:cNvPr id="43" name="SK-28-text-42"/>
          <p:cNvSpPr/>
          <p:nvPr/>
        </p:nvSpPr>
        <p:spPr>
          <a:xfrm>
            <a:off x="800100" y="4537323"/>
            <a:ext cx="4991100" cy="426541"/>
          </a:xfrm>
          <a:prstGeom prst="rect">
            <a:avLst/>
          </a:prstGeom>
          <a:noFill/>
          <a:ln/>
        </p:spPr>
        <p:txBody>
          <a:bodyPr vert="horz" wrap="square" lIns="0" tIns="0" rIns="0" bIns="0" rtlCol="0" anchor="ctr"/>
          <a:lstStyle/>
          <a:p>
            <a:pPr marL="0" indent="0">
              <a:lnSpc>
                <a:spcPts val="1680"/>
              </a:lnSpc>
              <a:buNone/>
            </a:pPr>
            <a:r>
              <a:rPr lang="en-US" sz="1200" dirty="0">
                <a:solidFill>
                  <a:srgbClr val="4B5563"/>
                </a:solidFill>
                <a:latin typeface="Open Sans" pitchFamily="34" charset="0"/>
                <a:ea typeface="Open Sans" pitchFamily="34" charset="-122"/>
                <a:cs typeface="Open Sans" pitchFamily="34" charset="-120"/>
              </a:rPr>
              <a:t>Cardinal sign: </a:t>
            </a:r>
            <a:r>
              <a:rPr lang="en-US" sz="1200" b="1" dirty="0">
                <a:solidFill>
                  <a:srgbClr val="1A1A1A"/>
                </a:solidFill>
                <a:latin typeface="Open Sans" pitchFamily="34" charset="0"/>
                <a:ea typeface="Open Sans" pitchFamily="34" charset="-122"/>
                <a:cs typeface="Open Sans" pitchFamily="34" charset="-120"/>
              </a:rPr>
              <a:t>Nocturnal symptoms</a:t>
            </a:r>
            <a:r>
              <a:rPr lang="en-US" sz="1200" dirty="0">
                <a:solidFill>
                  <a:srgbClr val="4B5563"/>
                </a:solidFill>
                <a:latin typeface="Open Sans" pitchFamily="34" charset="0"/>
                <a:ea typeface="Open Sans" pitchFamily="34" charset="-122"/>
                <a:cs typeface="Open Sans" pitchFamily="34" charset="-120"/>
              </a:rPr>
              <a:t> waking the patient; relieved by the "Flick Sign".</a:t>
            </a:r>
            <a:endParaRPr lang="en-US" sz="1200" dirty="0"/>
          </a:p>
        </p:txBody>
      </p:sp>
      <p:sp>
        <p:nvSpPr>
          <p:cNvPr id="44" name="SK-28-text-43"/>
          <p:cNvSpPr/>
          <p:nvPr/>
        </p:nvSpPr>
        <p:spPr>
          <a:xfrm>
            <a:off x="800100" y="5268664"/>
            <a:ext cx="2966085"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1A1A1A"/>
                </a:solidFill>
                <a:latin typeface="Open Sans" pitchFamily="34" charset="0"/>
                <a:ea typeface="Open Sans" pitchFamily="34" charset="-122"/>
                <a:cs typeface="Open Sans" pitchFamily="34" charset="-120"/>
              </a:rPr>
              <a:t>Bilateral Pain</a:t>
            </a:r>
            <a:endParaRPr lang="en-US" sz="1350" dirty="0"/>
          </a:p>
        </p:txBody>
      </p:sp>
      <p:sp>
        <p:nvSpPr>
          <p:cNvPr id="45" name="SK-28-text-44"/>
          <p:cNvSpPr/>
          <p:nvPr/>
        </p:nvSpPr>
        <p:spPr>
          <a:xfrm>
            <a:off x="5429250" y="5292477"/>
            <a:ext cx="434009" cy="209550"/>
          </a:xfrm>
          <a:prstGeom prst="rect">
            <a:avLst/>
          </a:prstGeom>
          <a:noFill/>
          <a:ln/>
        </p:spPr>
        <p:txBody>
          <a:bodyPr vert="horz" wrap="square" lIns="0" tIns="0" rIns="0" bIns="0" rtlCol="0" anchor="ctr"/>
          <a:lstStyle/>
          <a:p>
            <a:pPr marL="0" indent="0">
              <a:lnSpc>
                <a:spcPts val="1350"/>
              </a:lnSpc>
              <a:buNone/>
            </a:pPr>
            <a:r>
              <a:rPr lang="en-US" sz="900" b="1" kern="0" spc="30" dirty="0">
                <a:solidFill>
                  <a:srgbClr val="FFFFFF"/>
                </a:solidFill>
                <a:latin typeface="Open Sans" pitchFamily="34" charset="0"/>
                <a:ea typeface="Open Sans" pitchFamily="34" charset="-122"/>
                <a:cs typeface="Open Sans" pitchFamily="34" charset="-120"/>
              </a:rPr>
              <a:t>SAFE</a:t>
            </a:r>
            <a:endParaRPr lang="en-US" sz="900" dirty="0"/>
          </a:p>
        </p:txBody>
      </p:sp>
      <p:sp>
        <p:nvSpPr>
          <p:cNvPr id="46" name="SK-28-text-45"/>
          <p:cNvSpPr/>
          <p:nvPr/>
        </p:nvSpPr>
        <p:spPr>
          <a:xfrm>
            <a:off x="800100" y="5582989"/>
            <a:ext cx="4991100" cy="426541"/>
          </a:xfrm>
          <a:prstGeom prst="rect">
            <a:avLst/>
          </a:prstGeom>
          <a:noFill/>
          <a:ln/>
        </p:spPr>
        <p:txBody>
          <a:bodyPr vert="horz" wrap="square" lIns="0" tIns="0" rIns="0" bIns="0" rtlCol="0" anchor="ctr"/>
          <a:lstStyle/>
          <a:p>
            <a:pPr marL="0" indent="0">
              <a:lnSpc>
                <a:spcPts val="1680"/>
              </a:lnSpc>
              <a:buNone/>
            </a:pPr>
            <a:r>
              <a:rPr lang="en-US" sz="1200" dirty="0">
                <a:solidFill>
                  <a:srgbClr val="4B5563"/>
                </a:solidFill>
                <a:latin typeface="Open Sans" pitchFamily="34" charset="0"/>
                <a:ea typeface="Open Sans" pitchFamily="34" charset="-122"/>
                <a:cs typeface="Open Sans" pitchFamily="34" charset="-120"/>
              </a:rPr>
              <a:t>Always screen the </a:t>
            </a:r>
            <a:r>
              <a:rPr lang="en-US" sz="1200" b="1" dirty="0">
                <a:solidFill>
                  <a:srgbClr val="1A1A1A"/>
                </a:solidFill>
                <a:latin typeface="Open Sans" pitchFamily="34" charset="0"/>
                <a:ea typeface="Open Sans" pitchFamily="34" charset="-122"/>
                <a:cs typeface="Open Sans" pitchFamily="34" charset="-120"/>
              </a:rPr>
              <a:t>Cervical Spine</a:t>
            </a:r>
            <a:r>
              <a:rPr lang="en-US" sz="1200" dirty="0">
                <a:solidFill>
                  <a:srgbClr val="4B5563"/>
                </a:solidFill>
                <a:latin typeface="Open Sans" pitchFamily="34" charset="0"/>
                <a:ea typeface="Open Sans" pitchFamily="34" charset="-122"/>
                <a:cs typeface="Open Sans" pitchFamily="34" charset="-120"/>
              </a:rPr>
              <a:t>; bilateral epicondylitis often stems from referred pain.</a:t>
            </a:r>
            <a:endParaRPr lang="en-US" sz="1200" dirty="0"/>
          </a:p>
        </p:txBody>
      </p:sp>
      <p:sp>
        <p:nvSpPr>
          <p:cNvPr id="47" name="SK-28-text-46"/>
          <p:cNvSpPr/>
          <p:nvPr/>
        </p:nvSpPr>
        <p:spPr>
          <a:xfrm>
            <a:off x="6753225" y="1388715"/>
            <a:ext cx="5438775" cy="361950"/>
          </a:xfrm>
          <a:prstGeom prst="rect">
            <a:avLst/>
          </a:prstGeom>
          <a:noFill/>
          <a:ln/>
        </p:spPr>
        <p:txBody>
          <a:bodyPr vert="horz" wrap="square" lIns="0" tIns="0" rIns="0" bIns="0" rtlCol="0" anchor="ctr"/>
          <a:lstStyle/>
          <a:p>
            <a:pPr marL="0" indent="0">
              <a:lnSpc>
                <a:spcPts val="2250"/>
              </a:lnSpc>
              <a:buNone/>
            </a:pPr>
            <a:r>
              <a:rPr lang="en-US" sz="1500" b="1" dirty="0">
                <a:solidFill>
                  <a:srgbClr val="2C3E50"/>
                </a:solidFill>
                <a:latin typeface="Arimo" pitchFamily="34" charset="0"/>
                <a:ea typeface="Arimo" pitchFamily="34" charset="-122"/>
                <a:cs typeface="Arimo" pitchFamily="34" charset="-120"/>
              </a:rPr>
              <a:t>Management Gold Standards</a:t>
            </a:r>
            <a:endParaRPr lang="en-US" sz="1500" dirty="0"/>
          </a:p>
        </p:txBody>
      </p:sp>
      <p:sp>
        <p:nvSpPr>
          <p:cNvPr id="48" name="SK-28-text-47"/>
          <p:cNvSpPr/>
          <p:nvPr/>
        </p:nvSpPr>
        <p:spPr>
          <a:xfrm>
            <a:off x="6743700" y="2131665"/>
            <a:ext cx="4406265"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1A1A1A"/>
                </a:solidFill>
                <a:latin typeface="Open Sans" pitchFamily="34" charset="0"/>
                <a:ea typeface="Open Sans" pitchFamily="34" charset="-122"/>
                <a:cs typeface="Open Sans" pitchFamily="34" charset="-120"/>
              </a:rPr>
              <a:t>Tendinopathy Recovery</a:t>
            </a:r>
            <a:endParaRPr lang="en-US" sz="1350" dirty="0"/>
          </a:p>
        </p:txBody>
      </p:sp>
      <p:sp>
        <p:nvSpPr>
          <p:cNvPr id="49" name="SK-28-text-48"/>
          <p:cNvSpPr/>
          <p:nvPr/>
        </p:nvSpPr>
        <p:spPr>
          <a:xfrm>
            <a:off x="11372850" y="2155478"/>
            <a:ext cx="434009" cy="209550"/>
          </a:xfrm>
          <a:prstGeom prst="rect">
            <a:avLst/>
          </a:prstGeom>
          <a:noFill/>
          <a:ln/>
        </p:spPr>
        <p:txBody>
          <a:bodyPr vert="horz" wrap="square" lIns="0" tIns="0" rIns="0" bIns="0" rtlCol="0" anchor="ctr"/>
          <a:lstStyle/>
          <a:p>
            <a:pPr marL="0" indent="0">
              <a:lnSpc>
                <a:spcPts val="1350"/>
              </a:lnSpc>
              <a:buNone/>
            </a:pPr>
            <a:r>
              <a:rPr lang="en-US" sz="900" b="1" kern="0" spc="30" dirty="0">
                <a:solidFill>
                  <a:srgbClr val="FFFFFF"/>
                </a:solidFill>
                <a:latin typeface="Open Sans" pitchFamily="34" charset="0"/>
                <a:ea typeface="Open Sans" pitchFamily="34" charset="-122"/>
                <a:cs typeface="Open Sans" pitchFamily="34" charset="-120"/>
              </a:rPr>
              <a:t>SAFE</a:t>
            </a:r>
            <a:endParaRPr lang="en-US" sz="900" dirty="0"/>
          </a:p>
        </p:txBody>
      </p:sp>
      <p:sp>
        <p:nvSpPr>
          <p:cNvPr id="50" name="SK-28-text-49"/>
          <p:cNvSpPr/>
          <p:nvPr/>
        </p:nvSpPr>
        <p:spPr>
          <a:xfrm>
            <a:off x="6743700" y="2445990"/>
            <a:ext cx="4991100" cy="426541"/>
          </a:xfrm>
          <a:prstGeom prst="rect">
            <a:avLst/>
          </a:prstGeom>
          <a:noFill/>
          <a:ln/>
        </p:spPr>
        <p:txBody>
          <a:bodyPr vert="horz" wrap="square" lIns="0" tIns="0" rIns="0" bIns="0" rtlCol="0" anchor="ctr"/>
          <a:lstStyle/>
          <a:p>
            <a:pPr marL="0" indent="0">
              <a:lnSpc>
                <a:spcPts val="1680"/>
              </a:lnSpc>
              <a:buNone/>
            </a:pPr>
            <a:r>
              <a:rPr lang="en-US" sz="1200" b="1" dirty="0">
                <a:solidFill>
                  <a:srgbClr val="1A1A1A"/>
                </a:solidFill>
                <a:latin typeface="Open Sans" pitchFamily="34" charset="0"/>
                <a:ea typeface="Open Sans" pitchFamily="34" charset="-122"/>
                <a:cs typeface="Open Sans" pitchFamily="34" charset="-120"/>
              </a:rPr>
              <a:t>Eccentric Progressive Loading</a:t>
            </a:r>
            <a:r>
              <a:rPr lang="en-US" sz="1200" dirty="0">
                <a:solidFill>
                  <a:srgbClr val="4B5563"/>
                </a:solidFill>
                <a:latin typeface="Open Sans" pitchFamily="34" charset="0"/>
                <a:ea typeface="Open Sans" pitchFamily="34" charset="-122"/>
                <a:cs typeface="Open Sans" pitchFamily="34" charset="-120"/>
              </a:rPr>
              <a:t> (EPL) is the most effective long-term treatment for recovery.</a:t>
            </a:r>
            <a:endParaRPr lang="en-US" sz="1200" dirty="0"/>
          </a:p>
        </p:txBody>
      </p:sp>
      <p:sp>
        <p:nvSpPr>
          <p:cNvPr id="51" name="SK-28-text-50"/>
          <p:cNvSpPr/>
          <p:nvPr/>
        </p:nvSpPr>
        <p:spPr>
          <a:xfrm>
            <a:off x="6743700" y="3177332"/>
            <a:ext cx="3789045"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1A1A1A"/>
                </a:solidFill>
                <a:latin typeface="Open Sans" pitchFamily="34" charset="0"/>
                <a:ea typeface="Open Sans" pitchFamily="34" charset="-122"/>
                <a:cs typeface="Open Sans" pitchFamily="34" charset="-120"/>
              </a:rPr>
              <a:t>De Quervain's Cure</a:t>
            </a:r>
            <a:endParaRPr lang="en-US" sz="1350" dirty="0"/>
          </a:p>
        </p:txBody>
      </p:sp>
      <p:sp>
        <p:nvSpPr>
          <p:cNvPr id="52" name="SK-28-text-51"/>
          <p:cNvSpPr/>
          <p:nvPr/>
        </p:nvSpPr>
        <p:spPr>
          <a:xfrm>
            <a:off x="11372850" y="3201144"/>
            <a:ext cx="434009" cy="209550"/>
          </a:xfrm>
          <a:prstGeom prst="rect">
            <a:avLst/>
          </a:prstGeom>
          <a:noFill/>
          <a:ln/>
        </p:spPr>
        <p:txBody>
          <a:bodyPr vert="horz" wrap="square" lIns="0" tIns="0" rIns="0" bIns="0" rtlCol="0" anchor="ctr"/>
          <a:lstStyle/>
          <a:p>
            <a:pPr marL="0" indent="0">
              <a:lnSpc>
                <a:spcPts val="1350"/>
              </a:lnSpc>
              <a:buNone/>
            </a:pPr>
            <a:r>
              <a:rPr lang="en-US" sz="900" b="1" kern="0" spc="30" dirty="0">
                <a:solidFill>
                  <a:srgbClr val="FFFFFF"/>
                </a:solidFill>
                <a:latin typeface="Open Sans" pitchFamily="34" charset="0"/>
                <a:ea typeface="Open Sans" pitchFamily="34" charset="-122"/>
                <a:cs typeface="Open Sans" pitchFamily="34" charset="-120"/>
              </a:rPr>
              <a:t>SAFE</a:t>
            </a:r>
            <a:endParaRPr lang="en-US" sz="900" dirty="0"/>
          </a:p>
        </p:txBody>
      </p:sp>
      <p:sp>
        <p:nvSpPr>
          <p:cNvPr id="53" name="SK-28-text-52"/>
          <p:cNvSpPr/>
          <p:nvPr/>
        </p:nvSpPr>
        <p:spPr>
          <a:xfrm>
            <a:off x="6743700" y="3491657"/>
            <a:ext cx="4991100" cy="426541"/>
          </a:xfrm>
          <a:prstGeom prst="rect">
            <a:avLst/>
          </a:prstGeom>
          <a:noFill/>
          <a:ln/>
        </p:spPr>
        <p:txBody>
          <a:bodyPr vert="horz" wrap="square" lIns="0" tIns="0" rIns="0" bIns="0" rtlCol="0" anchor="ctr"/>
          <a:lstStyle/>
          <a:p>
            <a:pPr marL="0" indent="0">
              <a:lnSpc>
                <a:spcPts val="1680"/>
              </a:lnSpc>
              <a:buNone/>
            </a:pPr>
            <a:r>
              <a:rPr lang="en-US" sz="1200" dirty="0">
                <a:solidFill>
                  <a:srgbClr val="4B5563"/>
                </a:solidFill>
                <a:latin typeface="Open Sans" pitchFamily="34" charset="0"/>
                <a:ea typeface="Open Sans" pitchFamily="34" charset="-122"/>
                <a:cs typeface="Open Sans" pitchFamily="34" charset="-120"/>
              </a:rPr>
              <a:t>Corticosteroid injection into the first dorsal compartment offers a </a:t>
            </a:r>
            <a:r>
              <a:rPr lang="en-US" sz="1200" b="1" dirty="0">
                <a:solidFill>
                  <a:srgbClr val="1A1A1A"/>
                </a:solidFill>
                <a:latin typeface="Open Sans" pitchFamily="34" charset="0"/>
                <a:ea typeface="Open Sans" pitchFamily="34" charset="-122"/>
                <a:cs typeface="Open Sans" pitchFamily="34" charset="-120"/>
              </a:rPr>
              <a:t>&gt;80% cure rate</a:t>
            </a:r>
            <a:r>
              <a:rPr lang="en-US" sz="1200" dirty="0">
                <a:solidFill>
                  <a:srgbClr val="4B5563"/>
                </a:solidFill>
                <a:latin typeface="Open Sans" pitchFamily="34" charset="0"/>
                <a:ea typeface="Open Sans" pitchFamily="34" charset="-122"/>
                <a:cs typeface="Open Sans" pitchFamily="34" charset="-120"/>
              </a:rPr>
              <a:t>.</a:t>
            </a:r>
            <a:endParaRPr lang="en-US" sz="1200" dirty="0"/>
          </a:p>
        </p:txBody>
      </p:sp>
      <p:sp>
        <p:nvSpPr>
          <p:cNvPr id="54" name="SK-28-text-53"/>
          <p:cNvSpPr/>
          <p:nvPr/>
        </p:nvSpPr>
        <p:spPr>
          <a:xfrm>
            <a:off x="6743700" y="4222998"/>
            <a:ext cx="2966085"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1A1A1A"/>
                </a:solidFill>
                <a:latin typeface="Open Sans" pitchFamily="34" charset="0"/>
                <a:ea typeface="Open Sans" pitchFamily="34" charset="-122"/>
                <a:cs typeface="Open Sans" pitchFamily="34" charset="-120"/>
              </a:rPr>
              <a:t>Local MSK Pain</a:t>
            </a:r>
            <a:endParaRPr lang="en-US" sz="1350" dirty="0"/>
          </a:p>
        </p:txBody>
      </p:sp>
      <p:sp>
        <p:nvSpPr>
          <p:cNvPr id="55" name="SK-28-text-54"/>
          <p:cNvSpPr/>
          <p:nvPr/>
        </p:nvSpPr>
        <p:spPr>
          <a:xfrm>
            <a:off x="11372850" y="4246811"/>
            <a:ext cx="434009" cy="209550"/>
          </a:xfrm>
          <a:prstGeom prst="rect">
            <a:avLst/>
          </a:prstGeom>
          <a:noFill/>
          <a:ln/>
        </p:spPr>
        <p:txBody>
          <a:bodyPr vert="horz" wrap="square" lIns="0" tIns="0" rIns="0" bIns="0" rtlCol="0" anchor="ctr"/>
          <a:lstStyle/>
          <a:p>
            <a:pPr marL="0" indent="0">
              <a:lnSpc>
                <a:spcPts val="1350"/>
              </a:lnSpc>
              <a:buNone/>
            </a:pPr>
            <a:r>
              <a:rPr lang="en-US" sz="900" b="1" kern="0" spc="30" dirty="0">
                <a:solidFill>
                  <a:srgbClr val="FFFFFF"/>
                </a:solidFill>
                <a:latin typeface="Open Sans" pitchFamily="34" charset="0"/>
                <a:ea typeface="Open Sans" pitchFamily="34" charset="-122"/>
                <a:cs typeface="Open Sans" pitchFamily="34" charset="-120"/>
              </a:rPr>
              <a:t>SAFE</a:t>
            </a:r>
            <a:endParaRPr lang="en-US" sz="900" dirty="0"/>
          </a:p>
        </p:txBody>
      </p:sp>
      <p:sp>
        <p:nvSpPr>
          <p:cNvPr id="56" name="SK-28-text-55"/>
          <p:cNvSpPr/>
          <p:nvPr/>
        </p:nvSpPr>
        <p:spPr>
          <a:xfrm>
            <a:off x="6743700" y="4537323"/>
            <a:ext cx="4991100" cy="426541"/>
          </a:xfrm>
          <a:prstGeom prst="rect">
            <a:avLst/>
          </a:prstGeom>
          <a:noFill/>
          <a:ln/>
        </p:spPr>
        <p:txBody>
          <a:bodyPr vert="horz" wrap="square" lIns="0" tIns="0" rIns="0" bIns="0" rtlCol="0" anchor="ctr"/>
          <a:lstStyle/>
          <a:p>
            <a:pPr marL="0" indent="0">
              <a:lnSpc>
                <a:spcPts val="1680"/>
              </a:lnSpc>
              <a:buNone/>
            </a:pPr>
            <a:r>
              <a:rPr lang="en-US" sz="1200" b="1" dirty="0">
                <a:solidFill>
                  <a:srgbClr val="1A1A1A"/>
                </a:solidFill>
                <a:latin typeface="Open Sans" pitchFamily="34" charset="0"/>
                <a:ea typeface="Open Sans" pitchFamily="34" charset="-122"/>
                <a:cs typeface="Open Sans" pitchFamily="34" charset="-120"/>
              </a:rPr>
              <a:t>Topical NSAIDs</a:t>
            </a:r>
            <a:r>
              <a:rPr lang="en-US" sz="1200" dirty="0">
                <a:solidFill>
                  <a:srgbClr val="4B5563"/>
                </a:solidFill>
                <a:latin typeface="Open Sans" pitchFamily="34" charset="0"/>
                <a:ea typeface="Open Sans" pitchFamily="34" charset="-122"/>
                <a:cs typeface="Open Sans" pitchFamily="34" charset="-120"/>
              </a:rPr>
              <a:t> (Diclofenac 1% gel) are first-line per NICE to minimize systemic GI/CV risks.</a:t>
            </a:r>
            <a:endParaRPr lang="en-US" sz="1200" dirty="0"/>
          </a:p>
        </p:txBody>
      </p:sp>
      <p:sp>
        <p:nvSpPr>
          <p:cNvPr id="57" name="SK-28-text-56"/>
          <p:cNvSpPr/>
          <p:nvPr/>
        </p:nvSpPr>
        <p:spPr>
          <a:xfrm>
            <a:off x="6743700" y="5268664"/>
            <a:ext cx="3171825"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1A1A1A"/>
                </a:solidFill>
                <a:latin typeface="Open Sans" pitchFamily="34" charset="0"/>
                <a:ea typeface="Open Sans" pitchFamily="34" charset="-122"/>
                <a:cs typeface="Open Sans" pitchFamily="34" charset="-120"/>
              </a:rPr>
              <a:t>Septic Bursitis</a:t>
            </a:r>
            <a:endParaRPr lang="en-US" sz="1350" dirty="0"/>
          </a:p>
        </p:txBody>
      </p:sp>
      <p:sp>
        <p:nvSpPr>
          <p:cNvPr id="58" name="SK-28-text-57"/>
          <p:cNvSpPr/>
          <p:nvPr/>
        </p:nvSpPr>
        <p:spPr>
          <a:xfrm>
            <a:off x="11372850" y="5292477"/>
            <a:ext cx="434009" cy="209550"/>
          </a:xfrm>
          <a:prstGeom prst="rect">
            <a:avLst/>
          </a:prstGeom>
          <a:noFill/>
          <a:ln/>
        </p:spPr>
        <p:txBody>
          <a:bodyPr vert="horz" wrap="square" lIns="0" tIns="0" rIns="0" bIns="0" rtlCol="0" anchor="ctr"/>
          <a:lstStyle/>
          <a:p>
            <a:pPr marL="0" indent="0">
              <a:lnSpc>
                <a:spcPts val="1350"/>
              </a:lnSpc>
              <a:buNone/>
            </a:pPr>
            <a:r>
              <a:rPr lang="en-US" sz="900" b="1" kern="0" spc="30" dirty="0">
                <a:solidFill>
                  <a:srgbClr val="FFFFFF"/>
                </a:solidFill>
                <a:latin typeface="Open Sans" pitchFamily="34" charset="0"/>
                <a:ea typeface="Open Sans" pitchFamily="34" charset="-122"/>
                <a:cs typeface="Open Sans" pitchFamily="34" charset="-120"/>
              </a:rPr>
              <a:t>SAFE</a:t>
            </a:r>
            <a:endParaRPr lang="en-US" sz="900" dirty="0"/>
          </a:p>
        </p:txBody>
      </p:sp>
      <p:sp>
        <p:nvSpPr>
          <p:cNvPr id="59" name="SK-28-text-58"/>
          <p:cNvSpPr/>
          <p:nvPr/>
        </p:nvSpPr>
        <p:spPr>
          <a:xfrm>
            <a:off x="6743700" y="5582989"/>
            <a:ext cx="4991100" cy="426541"/>
          </a:xfrm>
          <a:prstGeom prst="rect">
            <a:avLst/>
          </a:prstGeom>
          <a:noFill/>
          <a:ln/>
        </p:spPr>
        <p:txBody>
          <a:bodyPr vert="horz" wrap="square" lIns="0" tIns="0" rIns="0" bIns="0" rtlCol="0" anchor="ctr"/>
          <a:lstStyle/>
          <a:p>
            <a:pPr marL="0" indent="0">
              <a:lnSpc>
                <a:spcPts val="1680"/>
              </a:lnSpc>
              <a:buNone/>
            </a:pPr>
            <a:r>
              <a:rPr lang="en-US" sz="1200" dirty="0">
                <a:solidFill>
                  <a:srgbClr val="4B5563"/>
                </a:solidFill>
                <a:latin typeface="Open Sans" pitchFamily="34" charset="0"/>
                <a:ea typeface="Open Sans" pitchFamily="34" charset="-122"/>
                <a:cs typeface="Open Sans" pitchFamily="34" charset="-120"/>
              </a:rPr>
              <a:t>Exclude infection in olecranon swelling. </a:t>
            </a:r>
            <a:r>
              <a:rPr lang="en-US" sz="1200" b="1" dirty="0">
                <a:solidFill>
                  <a:srgbClr val="1A1A1A"/>
                </a:solidFill>
                <a:latin typeface="Open Sans" pitchFamily="34" charset="0"/>
                <a:ea typeface="Open Sans" pitchFamily="34" charset="-122"/>
                <a:cs typeface="Open Sans" pitchFamily="34" charset="-120"/>
              </a:rPr>
              <a:t>Urgent aspiration</a:t>
            </a:r>
            <a:r>
              <a:rPr lang="en-US" sz="1200" dirty="0">
                <a:solidFill>
                  <a:srgbClr val="4B5563"/>
                </a:solidFill>
                <a:latin typeface="Open Sans" pitchFamily="34" charset="0"/>
                <a:ea typeface="Open Sans" pitchFamily="34" charset="-122"/>
                <a:cs typeface="Open Sans" pitchFamily="34" charset="-120"/>
              </a:rPr>
              <a:t> and Flucloxacillin if erythematous.</a:t>
            </a:r>
            <a:endParaRPr lang="en-US" sz="1200" dirty="0"/>
          </a:p>
        </p:txBody>
      </p:sp>
      <p:sp>
        <p:nvSpPr>
          <p:cNvPr id="60" name="SK-28-text-59"/>
          <p:cNvSpPr/>
          <p:nvPr/>
        </p:nvSpPr>
        <p:spPr>
          <a:xfrm>
            <a:off x="457200" y="6581031"/>
            <a:ext cx="3436620" cy="200025"/>
          </a:xfrm>
          <a:prstGeom prst="rect">
            <a:avLst/>
          </a:prstGeom>
          <a:noFill/>
          <a:ln/>
        </p:spPr>
        <p:txBody>
          <a:bodyPr vert="horz" wrap="square" lIns="0" tIns="0" rIns="0" bIns="0" rtlCol="0" anchor="ctr"/>
          <a:lstStyle/>
          <a:p>
            <a:pPr marL="0" indent="0">
              <a:lnSpc>
                <a:spcPts val="1575"/>
              </a:lnSpc>
              <a:buNone/>
            </a:pPr>
            <a:r>
              <a:rPr lang="en-US" sz="1050" b="1" dirty="0">
                <a:solidFill>
                  <a:srgbClr val="6B7280"/>
                </a:solidFill>
                <a:latin typeface="Open Sans" pitchFamily="34" charset="0"/>
                <a:ea typeface="Open Sans" pitchFamily="34" charset="-122"/>
                <a:cs typeface="Open Sans" pitchFamily="34" charset="-120"/>
              </a:rPr>
              <a:t>www.bradfordvts.co.uk</a:t>
            </a:r>
            <a:endParaRPr lang="en-US" sz="1050" dirty="0"/>
          </a:p>
        </p:txBody>
      </p:sp>
      <p:sp>
        <p:nvSpPr>
          <p:cNvPr id="61" name="SK-28-text-60"/>
          <p:cNvSpPr/>
          <p:nvPr/>
        </p:nvSpPr>
        <p:spPr>
          <a:xfrm>
            <a:off x="9105900" y="6595318"/>
            <a:ext cx="3086100" cy="171450"/>
          </a:xfrm>
          <a:prstGeom prst="rect">
            <a:avLst/>
          </a:prstGeom>
          <a:noFill/>
          <a:ln/>
        </p:spPr>
        <p:txBody>
          <a:bodyPr vert="horz" wrap="square" lIns="0" tIns="0" rIns="0" bIns="0" rtlCol="0" anchor="ctr"/>
          <a:lstStyle/>
          <a:p>
            <a:pPr marL="0" indent="0">
              <a:lnSpc>
                <a:spcPts val="1350"/>
              </a:lnSpc>
              <a:buNone/>
            </a:pPr>
            <a:r>
              <a:rPr lang="en-US" sz="900" dirty="0">
                <a:solidFill>
                  <a:srgbClr val="6B7280"/>
                </a:solidFill>
                <a:latin typeface="Open Sans" pitchFamily="34" charset="0"/>
                <a:ea typeface="Open Sans" pitchFamily="34" charset="-122"/>
                <a:cs typeface="Open Sans" pitchFamily="34" charset="-120"/>
              </a:rPr>
              <a:t>Current to NICE 2024/2025 Standards • June 2026</a:t>
            </a:r>
            <a:endParaRPr lang="en-US" sz="9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9">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SK-29-img-1" descr="preencoded.png"/>
          <p:cNvPicPr>
            <a:picLocks noChangeAspect="1"/>
          </p:cNvPicPr>
          <p:nvPr/>
        </p:nvPicPr>
        <p:blipFill>
          <a:blip r:embed="rId3"/>
          <a:stretch>
            <a:fillRect/>
          </a:stretch>
        </p:blipFill>
        <p:spPr>
          <a:xfrm>
            <a:off x="0" y="0"/>
            <a:ext cx="12192000" cy="6858000"/>
          </a:xfrm>
          <a:prstGeom prst="rect">
            <a:avLst/>
          </a:prstGeom>
        </p:spPr>
      </p:pic>
      <p:pic>
        <p:nvPicPr>
          <p:cNvPr id="3" name="SK-29-img-2" descr="preencoded.png"/>
          <p:cNvPicPr>
            <a:picLocks noChangeAspect="1"/>
          </p:cNvPicPr>
          <p:nvPr/>
        </p:nvPicPr>
        <p:blipFill>
          <a:blip r:embed="rId4"/>
          <a:stretch>
            <a:fillRect/>
          </a:stretch>
        </p:blipFill>
        <p:spPr>
          <a:xfrm>
            <a:off x="0" y="0"/>
            <a:ext cx="12192000" cy="6858000"/>
          </a:xfrm>
          <a:prstGeom prst="rect">
            <a:avLst/>
          </a:prstGeom>
        </p:spPr>
      </p:pic>
      <p:pic>
        <p:nvPicPr>
          <p:cNvPr id="4" name="SK-29-img-3" descr="preencoded.png"/>
          <p:cNvPicPr>
            <a:picLocks noChangeAspect="1"/>
          </p:cNvPicPr>
          <p:nvPr/>
        </p:nvPicPr>
        <p:blipFill>
          <a:blip r:embed="rId5"/>
          <a:stretch>
            <a:fillRect/>
          </a:stretch>
        </p:blipFill>
        <p:spPr>
          <a:xfrm>
            <a:off x="571500" y="304800"/>
            <a:ext cx="11049000" cy="626715"/>
          </a:xfrm>
          <a:prstGeom prst="rect">
            <a:avLst/>
          </a:prstGeom>
        </p:spPr>
      </p:pic>
      <p:pic>
        <p:nvPicPr>
          <p:cNvPr id="5" name="SK-29-img-4" descr="preencoded.png"/>
          <p:cNvPicPr>
            <a:picLocks noChangeAspect="1"/>
          </p:cNvPicPr>
          <p:nvPr/>
        </p:nvPicPr>
        <p:blipFill>
          <a:blip r:embed="rId6"/>
          <a:stretch>
            <a:fillRect/>
          </a:stretch>
        </p:blipFill>
        <p:spPr>
          <a:xfrm>
            <a:off x="571500" y="1112490"/>
            <a:ext cx="11049000" cy="3630662"/>
          </a:xfrm>
          <a:prstGeom prst="rect">
            <a:avLst/>
          </a:prstGeom>
        </p:spPr>
      </p:pic>
      <p:pic>
        <p:nvPicPr>
          <p:cNvPr id="6" name="SK-29-img-5" descr="preencoded.png"/>
          <p:cNvPicPr>
            <a:picLocks noChangeAspect="1"/>
          </p:cNvPicPr>
          <p:nvPr/>
        </p:nvPicPr>
        <p:blipFill>
          <a:blip r:embed="rId7"/>
          <a:stretch>
            <a:fillRect/>
          </a:stretch>
        </p:blipFill>
        <p:spPr>
          <a:xfrm>
            <a:off x="800100" y="1353443"/>
            <a:ext cx="309563" cy="251520"/>
          </a:xfrm>
          <a:prstGeom prst="rect">
            <a:avLst/>
          </a:prstGeom>
        </p:spPr>
      </p:pic>
      <p:pic>
        <p:nvPicPr>
          <p:cNvPr id="7" name="SK-29-img-6" descr="preencoded.png"/>
          <p:cNvPicPr>
            <a:picLocks noChangeAspect="1"/>
          </p:cNvPicPr>
          <p:nvPr/>
        </p:nvPicPr>
        <p:blipFill>
          <a:blip r:embed="rId8"/>
          <a:stretch>
            <a:fillRect/>
          </a:stretch>
        </p:blipFill>
        <p:spPr>
          <a:xfrm>
            <a:off x="800100" y="1788765"/>
            <a:ext cx="214313" cy="214313"/>
          </a:xfrm>
          <a:prstGeom prst="rect">
            <a:avLst/>
          </a:prstGeom>
        </p:spPr>
      </p:pic>
      <p:pic>
        <p:nvPicPr>
          <p:cNvPr id="8" name="SK-29-img-7" descr="preencoded.png"/>
          <p:cNvPicPr>
            <a:picLocks noChangeAspect="1"/>
          </p:cNvPicPr>
          <p:nvPr/>
        </p:nvPicPr>
        <p:blipFill>
          <a:blip r:embed="rId9"/>
          <a:stretch>
            <a:fillRect/>
          </a:stretch>
        </p:blipFill>
        <p:spPr>
          <a:xfrm>
            <a:off x="6191250" y="1788765"/>
            <a:ext cx="214313" cy="244822"/>
          </a:xfrm>
          <a:prstGeom prst="rect">
            <a:avLst/>
          </a:prstGeom>
        </p:spPr>
      </p:pic>
      <p:pic>
        <p:nvPicPr>
          <p:cNvPr id="9" name="SK-29-img-8" descr="preencoded.png"/>
          <p:cNvPicPr>
            <a:picLocks noChangeAspect="1"/>
          </p:cNvPicPr>
          <p:nvPr/>
        </p:nvPicPr>
        <p:blipFill>
          <a:blip r:embed="rId10"/>
          <a:stretch>
            <a:fillRect/>
          </a:stretch>
        </p:blipFill>
        <p:spPr>
          <a:xfrm>
            <a:off x="800100" y="2764036"/>
            <a:ext cx="214313" cy="190500"/>
          </a:xfrm>
          <a:prstGeom prst="rect">
            <a:avLst/>
          </a:prstGeom>
        </p:spPr>
      </p:pic>
      <p:pic>
        <p:nvPicPr>
          <p:cNvPr id="10" name="SK-29-img-9" descr="preencoded.png"/>
          <p:cNvPicPr>
            <a:picLocks noChangeAspect="1"/>
          </p:cNvPicPr>
          <p:nvPr/>
        </p:nvPicPr>
        <p:blipFill>
          <a:blip r:embed="rId11"/>
          <a:stretch>
            <a:fillRect/>
          </a:stretch>
        </p:blipFill>
        <p:spPr>
          <a:xfrm>
            <a:off x="6191250" y="2764036"/>
            <a:ext cx="214313" cy="171450"/>
          </a:xfrm>
          <a:prstGeom prst="rect">
            <a:avLst/>
          </a:prstGeom>
        </p:spPr>
      </p:pic>
      <p:pic>
        <p:nvPicPr>
          <p:cNvPr id="11" name="SK-29-img-10" descr="preencoded.png"/>
          <p:cNvPicPr>
            <a:picLocks noChangeAspect="1"/>
          </p:cNvPicPr>
          <p:nvPr/>
        </p:nvPicPr>
        <p:blipFill>
          <a:blip r:embed="rId12"/>
          <a:stretch>
            <a:fillRect/>
          </a:stretch>
        </p:blipFill>
        <p:spPr>
          <a:xfrm>
            <a:off x="800100" y="3739307"/>
            <a:ext cx="214313" cy="171450"/>
          </a:xfrm>
          <a:prstGeom prst="rect">
            <a:avLst/>
          </a:prstGeom>
        </p:spPr>
      </p:pic>
      <p:pic>
        <p:nvPicPr>
          <p:cNvPr id="12" name="SK-29-img-11" descr="preencoded.png"/>
          <p:cNvPicPr>
            <a:picLocks noChangeAspect="1"/>
          </p:cNvPicPr>
          <p:nvPr/>
        </p:nvPicPr>
        <p:blipFill>
          <a:blip r:embed="rId13"/>
          <a:stretch>
            <a:fillRect/>
          </a:stretch>
        </p:blipFill>
        <p:spPr>
          <a:xfrm>
            <a:off x="6191250" y="3739307"/>
            <a:ext cx="214313" cy="171450"/>
          </a:xfrm>
          <a:prstGeom prst="rect">
            <a:avLst/>
          </a:prstGeom>
        </p:spPr>
      </p:pic>
      <p:pic>
        <p:nvPicPr>
          <p:cNvPr id="13" name="SK-29-img-12" descr="preencoded.png"/>
          <p:cNvPicPr>
            <a:picLocks noChangeAspect="1"/>
          </p:cNvPicPr>
          <p:nvPr/>
        </p:nvPicPr>
        <p:blipFill>
          <a:blip r:embed="rId14"/>
          <a:stretch>
            <a:fillRect/>
          </a:stretch>
        </p:blipFill>
        <p:spPr>
          <a:xfrm>
            <a:off x="571500" y="4924127"/>
            <a:ext cx="11049000" cy="1376363"/>
          </a:xfrm>
          <a:prstGeom prst="rect">
            <a:avLst/>
          </a:prstGeom>
        </p:spPr>
      </p:pic>
      <p:pic>
        <p:nvPicPr>
          <p:cNvPr id="14" name="SK-29-img-13" descr="preencoded.png"/>
          <p:cNvPicPr>
            <a:picLocks noChangeAspect="1"/>
          </p:cNvPicPr>
          <p:nvPr/>
        </p:nvPicPr>
        <p:blipFill>
          <a:blip r:embed="rId15"/>
          <a:stretch>
            <a:fillRect/>
          </a:stretch>
        </p:blipFill>
        <p:spPr>
          <a:xfrm>
            <a:off x="800100" y="5155555"/>
            <a:ext cx="261937" cy="213420"/>
          </a:xfrm>
          <a:prstGeom prst="rect">
            <a:avLst/>
          </a:prstGeom>
        </p:spPr>
      </p:pic>
      <p:pic>
        <p:nvPicPr>
          <p:cNvPr id="15" name="SK-29-img-14" descr="preencoded.png"/>
          <p:cNvPicPr>
            <a:picLocks noChangeAspect="1"/>
          </p:cNvPicPr>
          <p:nvPr/>
        </p:nvPicPr>
        <p:blipFill>
          <a:blip r:embed="rId16"/>
          <a:stretch>
            <a:fillRect/>
          </a:stretch>
        </p:blipFill>
        <p:spPr>
          <a:xfrm>
            <a:off x="571500" y="6481465"/>
            <a:ext cx="11049000" cy="323850"/>
          </a:xfrm>
          <a:prstGeom prst="rect">
            <a:avLst/>
          </a:prstGeom>
        </p:spPr>
      </p:pic>
      <p:sp>
        <p:nvSpPr>
          <p:cNvPr id="16" name="SK-29-text-15"/>
          <p:cNvSpPr/>
          <p:nvPr/>
        </p:nvSpPr>
        <p:spPr>
          <a:xfrm>
            <a:off x="723900" y="304800"/>
            <a:ext cx="11058525" cy="388590"/>
          </a:xfrm>
          <a:prstGeom prst="rect">
            <a:avLst/>
          </a:prstGeom>
          <a:noFill/>
          <a:ln/>
        </p:spPr>
        <p:txBody>
          <a:bodyPr vert="horz" wrap="square" lIns="0" tIns="0" rIns="0" bIns="0" rtlCol="0" anchor="ctr"/>
          <a:lstStyle/>
          <a:p>
            <a:pPr marL="0" indent="0">
              <a:lnSpc>
                <a:spcPts val="3060"/>
              </a:lnSpc>
              <a:buNone/>
            </a:pPr>
            <a:r>
              <a:rPr lang="en-US" sz="2550" b="1" kern="0" spc="-30" dirty="0">
                <a:solidFill>
                  <a:srgbClr val="1A1A1A"/>
                </a:solidFill>
                <a:latin typeface="Arimo" pitchFamily="34" charset="0"/>
                <a:ea typeface="Arimo" pitchFamily="34" charset="-122"/>
                <a:cs typeface="Arimo" pitchFamily="34" charset="-120"/>
              </a:rPr>
              <a:t>SUMMARY &amp; FINAL DISCLAIMER</a:t>
            </a:r>
            <a:endParaRPr lang="en-US" sz="2550" dirty="0"/>
          </a:p>
        </p:txBody>
      </p:sp>
      <p:sp>
        <p:nvSpPr>
          <p:cNvPr id="17" name="SK-29-text-16"/>
          <p:cNvSpPr/>
          <p:nvPr/>
        </p:nvSpPr>
        <p:spPr>
          <a:xfrm>
            <a:off x="723900" y="731490"/>
            <a:ext cx="10972800" cy="200025"/>
          </a:xfrm>
          <a:prstGeom prst="rect">
            <a:avLst/>
          </a:prstGeom>
          <a:noFill/>
          <a:ln/>
        </p:spPr>
        <p:txBody>
          <a:bodyPr vert="horz" wrap="square" lIns="0" tIns="0" rIns="0" bIns="0" rtlCol="0" anchor="ctr"/>
          <a:lstStyle/>
          <a:p>
            <a:pPr marL="0" indent="0">
              <a:lnSpc>
                <a:spcPts val="1575"/>
              </a:lnSpc>
              <a:buNone/>
            </a:pPr>
            <a:r>
              <a:rPr lang="en-US" sz="1050" b="1" kern="0" spc="60" dirty="0">
                <a:solidFill>
                  <a:srgbClr val="2C3E50"/>
                </a:solidFill>
                <a:latin typeface="Open Sans" pitchFamily="34" charset="0"/>
                <a:ea typeface="Open Sans" pitchFamily="34" charset="-122"/>
                <a:cs typeface="Open Sans" pitchFamily="34" charset="-120"/>
              </a:rPr>
              <a:t>CLINICAL GUIDANCE &amp; EXAM FOCUS</a:t>
            </a:r>
            <a:endParaRPr lang="en-US" sz="1050" dirty="0"/>
          </a:p>
        </p:txBody>
      </p:sp>
      <p:sp>
        <p:nvSpPr>
          <p:cNvPr id="18" name="SK-29-text-17"/>
          <p:cNvSpPr/>
          <p:nvPr/>
        </p:nvSpPr>
        <p:spPr>
          <a:xfrm>
            <a:off x="1223963" y="1293465"/>
            <a:ext cx="10968038" cy="371475"/>
          </a:xfrm>
          <a:prstGeom prst="rect">
            <a:avLst/>
          </a:prstGeom>
          <a:noFill/>
          <a:ln/>
        </p:spPr>
        <p:txBody>
          <a:bodyPr vert="horz" wrap="square" lIns="0" tIns="0" rIns="0" bIns="0" rtlCol="0" anchor="ctr"/>
          <a:lstStyle/>
          <a:p>
            <a:pPr marL="0" indent="0">
              <a:lnSpc>
                <a:spcPts val="2925"/>
              </a:lnSpc>
              <a:buNone/>
            </a:pPr>
            <a:r>
              <a:rPr lang="en-US" sz="1950" b="1" dirty="0">
                <a:solidFill>
                  <a:srgbClr val="2E7D32"/>
                </a:solidFill>
                <a:latin typeface="Arimo" pitchFamily="34" charset="0"/>
                <a:ea typeface="Arimo" pitchFamily="34" charset="-122"/>
                <a:cs typeface="Arimo" pitchFamily="34" charset="-120"/>
              </a:rPr>
              <a:t>Key Clinical Takeaways for GP Practice</a:t>
            </a:r>
            <a:endParaRPr lang="en-US" sz="1950" dirty="0"/>
          </a:p>
        </p:txBody>
      </p:sp>
      <p:sp>
        <p:nvSpPr>
          <p:cNvPr id="19" name="SK-29-text-18"/>
          <p:cNvSpPr/>
          <p:nvPr/>
        </p:nvSpPr>
        <p:spPr>
          <a:xfrm>
            <a:off x="1128713" y="1788765"/>
            <a:ext cx="4872038" cy="822871"/>
          </a:xfrm>
          <a:prstGeom prst="rect">
            <a:avLst/>
          </a:prstGeom>
          <a:noFill/>
          <a:ln/>
        </p:spPr>
        <p:txBody>
          <a:bodyPr vert="horz" wrap="square" lIns="0" tIns="0" rIns="0" bIns="0" rtlCol="0" anchor="ctr"/>
          <a:lstStyle/>
          <a:p>
            <a:pPr marL="0" indent="0">
              <a:lnSpc>
                <a:spcPts val="2160"/>
              </a:lnSpc>
              <a:buNone/>
            </a:pPr>
            <a:r>
              <a:rPr lang="en-US" sz="1350" b="1" dirty="0">
                <a:solidFill>
                  <a:srgbClr val="1A1A1A"/>
                </a:solidFill>
                <a:latin typeface="Open Sans" pitchFamily="34" charset="0"/>
                <a:ea typeface="Open Sans" pitchFamily="34" charset="-122"/>
                <a:cs typeface="Open Sans" pitchFamily="34" charset="-120"/>
              </a:rPr>
              <a:t>Tendinopathy Model:</a:t>
            </a:r>
            <a:r>
              <a:rPr lang="en-US" sz="1350" dirty="0">
                <a:solidFill>
                  <a:srgbClr val="1A1A1A"/>
                </a:solidFill>
                <a:latin typeface="Open Sans" pitchFamily="34" charset="0"/>
                <a:ea typeface="Open Sans" pitchFamily="34" charset="-122"/>
                <a:cs typeface="Open Sans" pitchFamily="34" charset="-120"/>
              </a:rPr>
              <a:t> Shift focus from inflammation (tendinitis) to degeneration; prioritize mechanical loading over anti-inflammatories.</a:t>
            </a:r>
            <a:endParaRPr lang="en-US" sz="1350" dirty="0"/>
          </a:p>
        </p:txBody>
      </p:sp>
      <p:sp>
        <p:nvSpPr>
          <p:cNvPr id="20" name="SK-29-text-19"/>
          <p:cNvSpPr/>
          <p:nvPr/>
        </p:nvSpPr>
        <p:spPr>
          <a:xfrm>
            <a:off x="6519863" y="1788765"/>
            <a:ext cx="4872038" cy="548580"/>
          </a:xfrm>
          <a:prstGeom prst="rect">
            <a:avLst/>
          </a:prstGeom>
          <a:noFill/>
          <a:ln/>
        </p:spPr>
        <p:txBody>
          <a:bodyPr vert="horz" wrap="square" lIns="0" tIns="0" rIns="0" bIns="0" rtlCol="0" anchor="ctr"/>
          <a:lstStyle/>
          <a:p>
            <a:pPr marL="0" indent="0">
              <a:lnSpc>
                <a:spcPts val="2160"/>
              </a:lnSpc>
              <a:buNone/>
            </a:pPr>
            <a:r>
              <a:rPr lang="en-US" sz="1350" b="1" dirty="0">
                <a:solidFill>
                  <a:srgbClr val="1A1A1A"/>
                </a:solidFill>
                <a:latin typeface="Open Sans" pitchFamily="34" charset="0"/>
                <a:ea typeface="Open Sans" pitchFamily="34" charset="-122"/>
                <a:cs typeface="Open Sans" pitchFamily="34" charset="-120"/>
              </a:rPr>
              <a:t>Gold Standard:</a:t>
            </a:r>
            <a:r>
              <a:rPr lang="en-US" sz="1350" dirty="0">
                <a:solidFill>
                  <a:srgbClr val="1A1A1A"/>
                </a:solidFill>
                <a:latin typeface="Open Sans" pitchFamily="34" charset="0"/>
                <a:ea typeface="Open Sans" pitchFamily="34" charset="-122"/>
                <a:cs typeface="Open Sans" pitchFamily="34" charset="-120"/>
              </a:rPr>
              <a:t> Eccentric Progressive Loading (EPL) offers the best long-term outcomes for lateral/medial elbow pain.</a:t>
            </a:r>
            <a:endParaRPr lang="en-US" sz="1350" dirty="0"/>
          </a:p>
        </p:txBody>
      </p:sp>
      <p:sp>
        <p:nvSpPr>
          <p:cNvPr id="21" name="SK-29-text-20"/>
          <p:cNvSpPr/>
          <p:nvPr/>
        </p:nvSpPr>
        <p:spPr>
          <a:xfrm>
            <a:off x="1128713" y="2764036"/>
            <a:ext cx="4872038" cy="822871"/>
          </a:xfrm>
          <a:prstGeom prst="rect">
            <a:avLst/>
          </a:prstGeom>
          <a:noFill/>
          <a:ln/>
        </p:spPr>
        <p:txBody>
          <a:bodyPr vert="horz" wrap="square" lIns="0" tIns="0" rIns="0" bIns="0" rtlCol="0" anchor="ctr"/>
          <a:lstStyle/>
          <a:p>
            <a:pPr marL="0" indent="0">
              <a:lnSpc>
                <a:spcPts val="2160"/>
              </a:lnSpc>
              <a:buNone/>
            </a:pPr>
            <a:r>
              <a:rPr lang="en-US" sz="1350" b="1" dirty="0">
                <a:solidFill>
                  <a:srgbClr val="1A1A1A"/>
                </a:solidFill>
                <a:latin typeface="Open Sans" pitchFamily="34" charset="0"/>
                <a:ea typeface="Open Sans" pitchFamily="34" charset="-122"/>
                <a:cs typeface="Open Sans" pitchFamily="34" charset="-120"/>
              </a:rPr>
              <a:t>Exam Diagnostics:</a:t>
            </a:r>
            <a:r>
              <a:rPr lang="en-US" sz="1350" dirty="0">
                <a:solidFill>
                  <a:srgbClr val="1A1A1A"/>
                </a:solidFill>
                <a:latin typeface="Open Sans" pitchFamily="34" charset="0"/>
                <a:ea typeface="Open Sans" pitchFamily="34" charset="-122"/>
                <a:cs typeface="Open Sans" pitchFamily="34" charset="-120"/>
              </a:rPr>
              <a:t> Master pathognomonic tests—Finkelstein's (De Quervain's), Resisted Extension (Tennis), and Phalen's (CTS).</a:t>
            </a:r>
            <a:endParaRPr lang="en-US" sz="1350" dirty="0"/>
          </a:p>
        </p:txBody>
      </p:sp>
      <p:sp>
        <p:nvSpPr>
          <p:cNvPr id="22" name="SK-29-text-21"/>
          <p:cNvSpPr/>
          <p:nvPr/>
        </p:nvSpPr>
        <p:spPr>
          <a:xfrm>
            <a:off x="6519863" y="2764036"/>
            <a:ext cx="4872038" cy="822871"/>
          </a:xfrm>
          <a:prstGeom prst="rect">
            <a:avLst/>
          </a:prstGeom>
          <a:noFill/>
          <a:ln/>
        </p:spPr>
        <p:txBody>
          <a:bodyPr vert="horz" wrap="square" lIns="0" tIns="0" rIns="0" bIns="0" rtlCol="0" anchor="ctr"/>
          <a:lstStyle/>
          <a:p>
            <a:pPr marL="0" indent="0">
              <a:lnSpc>
                <a:spcPts val="2160"/>
              </a:lnSpc>
              <a:buNone/>
            </a:pPr>
            <a:r>
              <a:rPr lang="en-US" sz="1350" b="1" dirty="0">
                <a:solidFill>
                  <a:srgbClr val="1A1A1A"/>
                </a:solidFill>
                <a:latin typeface="Open Sans" pitchFamily="34" charset="0"/>
                <a:ea typeface="Open Sans" pitchFamily="34" charset="-122"/>
                <a:cs typeface="Open Sans" pitchFamily="34" charset="-120"/>
              </a:rPr>
              <a:t>Nerve Entrapment:</a:t>
            </a:r>
            <a:r>
              <a:rPr lang="en-US" sz="1350" dirty="0">
                <a:solidFill>
                  <a:srgbClr val="1A1A1A"/>
                </a:solidFill>
                <a:latin typeface="Open Sans" pitchFamily="34" charset="0"/>
                <a:ea typeface="Open Sans" pitchFamily="34" charset="-122"/>
                <a:cs typeface="Open Sans" pitchFamily="34" charset="-120"/>
              </a:rPr>
              <a:t> Always differentiate local joint pain from Cubital (Ulnar) or Radial Tunnel syndromes using distal palpation and Tinel's.</a:t>
            </a:r>
            <a:endParaRPr lang="en-US" sz="1350" dirty="0"/>
          </a:p>
        </p:txBody>
      </p:sp>
      <p:sp>
        <p:nvSpPr>
          <p:cNvPr id="23" name="SK-29-text-22"/>
          <p:cNvSpPr/>
          <p:nvPr/>
        </p:nvSpPr>
        <p:spPr>
          <a:xfrm>
            <a:off x="1128713" y="3739307"/>
            <a:ext cx="4872038" cy="822871"/>
          </a:xfrm>
          <a:prstGeom prst="rect">
            <a:avLst/>
          </a:prstGeom>
          <a:noFill/>
          <a:ln/>
        </p:spPr>
        <p:txBody>
          <a:bodyPr vert="horz" wrap="square" lIns="0" tIns="0" rIns="0" bIns="0" rtlCol="0" anchor="ctr"/>
          <a:lstStyle/>
          <a:p>
            <a:pPr marL="0" indent="0">
              <a:lnSpc>
                <a:spcPts val="2160"/>
              </a:lnSpc>
              <a:buNone/>
            </a:pPr>
            <a:r>
              <a:rPr lang="en-US" sz="1350" b="1" dirty="0">
                <a:solidFill>
                  <a:srgbClr val="1A1A1A"/>
                </a:solidFill>
                <a:latin typeface="Open Sans" pitchFamily="34" charset="0"/>
                <a:ea typeface="Open Sans" pitchFamily="34" charset="-122"/>
                <a:cs typeface="Open Sans" pitchFamily="34" charset="-120"/>
              </a:rPr>
              <a:t>Bilateral Symptoms:</a:t>
            </a:r>
            <a:r>
              <a:rPr lang="en-US" sz="1350" dirty="0">
                <a:solidFill>
                  <a:srgbClr val="1A1A1A"/>
                </a:solidFill>
                <a:latin typeface="Open Sans" pitchFamily="34" charset="0"/>
                <a:ea typeface="Open Sans" pitchFamily="34" charset="-122"/>
                <a:cs typeface="Open Sans" pitchFamily="34" charset="-120"/>
              </a:rPr>
              <a:t> Presence of bilateral epicondylitis is a strong indicator to screen the cervical spine for referred pathology.</a:t>
            </a:r>
            <a:endParaRPr lang="en-US" sz="1350" dirty="0"/>
          </a:p>
        </p:txBody>
      </p:sp>
      <p:sp>
        <p:nvSpPr>
          <p:cNvPr id="24" name="SK-29-text-23"/>
          <p:cNvSpPr/>
          <p:nvPr/>
        </p:nvSpPr>
        <p:spPr>
          <a:xfrm>
            <a:off x="6519863" y="3739307"/>
            <a:ext cx="4872038" cy="822871"/>
          </a:xfrm>
          <a:prstGeom prst="rect">
            <a:avLst/>
          </a:prstGeom>
          <a:noFill/>
          <a:ln/>
        </p:spPr>
        <p:txBody>
          <a:bodyPr vert="horz" wrap="square" lIns="0" tIns="0" rIns="0" bIns="0" rtlCol="0" anchor="ctr"/>
          <a:lstStyle/>
          <a:p>
            <a:pPr marL="0" indent="0">
              <a:lnSpc>
                <a:spcPts val="2160"/>
              </a:lnSpc>
              <a:buNone/>
            </a:pPr>
            <a:r>
              <a:rPr lang="en-US" sz="1350" b="1" dirty="0">
                <a:solidFill>
                  <a:srgbClr val="1A1A1A"/>
                </a:solidFill>
                <a:latin typeface="Open Sans" pitchFamily="34" charset="0"/>
                <a:ea typeface="Open Sans" pitchFamily="34" charset="-122"/>
                <a:cs typeface="Open Sans" pitchFamily="34" charset="-120"/>
              </a:rPr>
              <a:t>Procedural Success:</a:t>
            </a:r>
            <a:r>
              <a:rPr lang="en-US" sz="1350" dirty="0">
                <a:solidFill>
                  <a:srgbClr val="1A1A1A"/>
                </a:solidFill>
                <a:latin typeface="Open Sans" pitchFamily="34" charset="0"/>
                <a:ea typeface="Open Sans" pitchFamily="34" charset="-122"/>
                <a:cs typeface="Open Sans" pitchFamily="34" charset="-120"/>
              </a:rPr>
              <a:t> De Quervain's and Trigger Finger respond exceptionally well to steroid injections (&gt;80% cure rate).</a:t>
            </a:r>
            <a:endParaRPr lang="en-US" sz="1350" dirty="0"/>
          </a:p>
        </p:txBody>
      </p:sp>
      <p:sp>
        <p:nvSpPr>
          <p:cNvPr id="25" name="SK-29-text-24"/>
          <p:cNvSpPr/>
          <p:nvPr/>
        </p:nvSpPr>
        <p:spPr>
          <a:xfrm>
            <a:off x="1176338" y="5105102"/>
            <a:ext cx="10591800" cy="314325"/>
          </a:xfrm>
          <a:prstGeom prst="rect">
            <a:avLst/>
          </a:prstGeom>
          <a:noFill/>
          <a:ln/>
        </p:spPr>
        <p:txBody>
          <a:bodyPr vert="horz" wrap="square" lIns="0" tIns="0" rIns="0" bIns="0" rtlCol="0" anchor="ctr"/>
          <a:lstStyle/>
          <a:p>
            <a:pPr marL="0" indent="0">
              <a:lnSpc>
                <a:spcPts val="2475"/>
              </a:lnSpc>
              <a:buNone/>
            </a:pPr>
            <a:r>
              <a:rPr lang="en-US" sz="1650" b="1" dirty="0">
                <a:solidFill>
                  <a:srgbClr val="D32F2F"/>
                </a:solidFill>
                <a:latin typeface="Arimo" pitchFamily="34" charset="0"/>
                <a:ea typeface="Arimo" pitchFamily="34" charset="-122"/>
                <a:cs typeface="Arimo" pitchFamily="34" charset="-120"/>
              </a:rPr>
              <a:t>Mandatory Medical Disclaimer</a:t>
            </a:r>
            <a:endParaRPr lang="en-US" sz="1650" dirty="0"/>
          </a:p>
        </p:txBody>
      </p:sp>
      <p:sp>
        <p:nvSpPr>
          <p:cNvPr id="26" name="SK-29-text-25"/>
          <p:cNvSpPr/>
          <p:nvPr/>
        </p:nvSpPr>
        <p:spPr>
          <a:xfrm>
            <a:off x="800100" y="5476577"/>
            <a:ext cx="10591800" cy="642938"/>
          </a:xfrm>
          <a:prstGeom prst="rect">
            <a:avLst/>
          </a:prstGeom>
          <a:noFill/>
          <a:ln/>
        </p:spPr>
        <p:txBody>
          <a:bodyPr vert="horz" wrap="square" lIns="0" tIns="0" rIns="0" bIns="0" rtlCol="0" anchor="ctr"/>
          <a:lstStyle/>
          <a:p>
            <a:pPr marL="0" indent="0">
              <a:lnSpc>
                <a:spcPts val="1688"/>
              </a:lnSpc>
              <a:buNone/>
            </a:pPr>
            <a:r>
              <a:rPr lang="en-US" sz="1125" dirty="0">
                <a:solidFill>
                  <a:srgbClr val="4B5563"/>
                </a:solidFill>
                <a:latin typeface="Open Sans" pitchFamily="34" charset="0"/>
                <a:ea typeface="Open Sans" pitchFamily="34" charset="-122"/>
                <a:cs typeface="Open Sans" pitchFamily="34" charset="-120"/>
              </a:rPr>
              <a:t>This teaching material is intended for educational purposes for GP Trainees (ST1-ST3) and International Medical Graduates. While updated to reflect NICE CKS 2024/25 and BNF standards as of June 2026, clinical guidance is subject to rapid change. Diagnostic and treatment decisions remain the sole responsibility of the treating clinician. Always verify drug dosages and local referral pathways. Bradford VTS accepts no liability for clinical outcomes based on this summary.</a:t>
            </a:r>
            <a:endParaRPr lang="en-US" sz="1125" dirty="0"/>
          </a:p>
        </p:txBody>
      </p:sp>
      <p:sp>
        <p:nvSpPr>
          <p:cNvPr id="27" name="SK-29-text-26"/>
          <p:cNvSpPr/>
          <p:nvPr/>
        </p:nvSpPr>
        <p:spPr>
          <a:xfrm>
            <a:off x="771525" y="6619577"/>
            <a:ext cx="2834640" cy="171450"/>
          </a:xfrm>
          <a:prstGeom prst="rect">
            <a:avLst/>
          </a:prstGeom>
          <a:noFill/>
          <a:ln/>
        </p:spPr>
        <p:txBody>
          <a:bodyPr vert="horz" wrap="square" lIns="0" tIns="0" rIns="0" bIns="0" rtlCol="0" anchor="ctr"/>
          <a:lstStyle/>
          <a:p>
            <a:pPr marL="0" indent="0">
              <a:lnSpc>
                <a:spcPts val="1350"/>
              </a:lnSpc>
              <a:buNone/>
            </a:pPr>
            <a:r>
              <a:rPr lang="en-US" sz="900" dirty="0">
                <a:solidFill>
                  <a:srgbClr val="6B7280"/>
                </a:solidFill>
                <a:latin typeface="Open Sans" pitchFamily="34" charset="0"/>
                <a:ea typeface="Open Sans" pitchFamily="34" charset="-122"/>
                <a:cs typeface="Open Sans" pitchFamily="34" charset="-120"/>
              </a:rPr>
              <a:t>Created: June 2026</a:t>
            </a:r>
            <a:endParaRPr lang="en-US" sz="900" dirty="0"/>
          </a:p>
        </p:txBody>
      </p:sp>
      <p:sp>
        <p:nvSpPr>
          <p:cNvPr id="28" name="SK-29-text-27"/>
          <p:cNvSpPr/>
          <p:nvPr/>
        </p:nvSpPr>
        <p:spPr>
          <a:xfrm>
            <a:off x="2209800" y="6619577"/>
            <a:ext cx="4160520" cy="171450"/>
          </a:xfrm>
          <a:prstGeom prst="rect">
            <a:avLst/>
          </a:prstGeom>
          <a:noFill/>
          <a:ln/>
        </p:spPr>
        <p:txBody>
          <a:bodyPr vert="horz" wrap="square" lIns="0" tIns="0" rIns="0" bIns="0" rtlCol="0" anchor="ctr"/>
          <a:lstStyle/>
          <a:p>
            <a:pPr marL="0" indent="0">
              <a:lnSpc>
                <a:spcPts val="1350"/>
              </a:lnSpc>
              <a:buNone/>
            </a:pPr>
            <a:r>
              <a:rPr lang="en-US" sz="900" dirty="0">
                <a:solidFill>
                  <a:srgbClr val="6B7280"/>
                </a:solidFill>
                <a:latin typeface="Open Sans" pitchFamily="34" charset="0"/>
                <a:ea typeface="Open Sans" pitchFamily="34" charset="-122"/>
                <a:cs typeface="Open Sans" pitchFamily="34" charset="-120"/>
              </a:rPr>
              <a:t>NICE Standards: 2024/2025</a:t>
            </a:r>
            <a:endParaRPr lang="en-US" sz="900" dirty="0"/>
          </a:p>
        </p:txBody>
      </p:sp>
      <p:sp>
        <p:nvSpPr>
          <p:cNvPr id="29" name="SK-29-text-28"/>
          <p:cNvSpPr/>
          <p:nvPr/>
        </p:nvSpPr>
        <p:spPr>
          <a:xfrm>
            <a:off x="10144125" y="6605290"/>
            <a:ext cx="2047875" cy="200025"/>
          </a:xfrm>
          <a:prstGeom prst="rect">
            <a:avLst/>
          </a:prstGeom>
          <a:noFill/>
          <a:ln/>
        </p:spPr>
        <p:txBody>
          <a:bodyPr vert="horz" wrap="square" lIns="0" tIns="0" rIns="0" bIns="0" rtlCol="0" anchor="ctr"/>
          <a:lstStyle/>
          <a:p>
            <a:pPr marL="0" indent="0">
              <a:lnSpc>
                <a:spcPts val="1575"/>
              </a:lnSpc>
              <a:buNone/>
            </a:pPr>
            <a:r>
              <a:rPr lang="en-US" sz="1050" b="1" u="sng" dirty="0">
                <a:solidFill>
                  <a:srgbClr val="F58220"/>
                </a:solidFill>
                <a:latin typeface="Open Sans" pitchFamily="34" charset="0"/>
                <a:ea typeface="Open Sans" pitchFamily="34" charset="-122"/>
                <a:cs typeface="Open Sans" pitchFamily="34" charset="-120"/>
                <a:hlinkClick r:id="rId17" tooltip="https://www.bradfordvts.co.uk/">
                  <a:extLst>
                    <a:ext uri="{A12FA001-AC4F-418D-AE19-62706E023703}">
                      <ahyp:hlinkClr xmlns:ahyp="http://schemas.microsoft.com/office/drawing/2018/hyperlinkcolor" val="tx"/>
                    </a:ext>
                  </a:extLst>
                </a:hlinkClick>
              </a:rPr>
              <a:t>www.bradfordvts.co.uk</a:t>
            </a:r>
            <a:endParaRPr lang="en-US" sz="1050" dirty="0"/>
          </a:p>
        </p:txBody>
      </p:sp>
      <p:sp>
        <p:nvSpPr>
          <p:cNvPr id="30" name="SK-29-text-28-link-hitbox-1">
            <a:hlinkClick r:id="rId17" tooltip="https://www.bradfordvts.co.uk/"/>
          </p:cNvPr>
          <p:cNvSpPr/>
          <p:nvPr/>
        </p:nvSpPr>
        <p:spPr>
          <a:xfrm>
            <a:off x="10144125" y="6614815"/>
            <a:ext cx="2047875" cy="180975"/>
          </a:xfrm>
          <a:prstGeom prst="rect">
            <a:avLst/>
          </a:prstGeom>
          <a:solidFill>
            <a:srgbClr val="FFFFFF">
              <a:alpha val="0"/>
            </a:srgbClr>
          </a:solidFill>
          <a:ln w="12700">
            <a:solidFill>
              <a:srgbClr val="333333">
                <a:alpha val="0"/>
              </a:srgbClr>
            </a:solidFill>
            <a:prstDash val="solid"/>
          </a:ln>
        </p:spPr>
        <p:txBody>
          <a:bodyPr/>
          <a:lstStyle/>
          <a:p>
            <a:endParaRPr lang="en-GB"/>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5323</Words>
  <Application>Microsoft Office PowerPoint</Application>
  <PresentationFormat>Widescreen</PresentationFormat>
  <Paragraphs>613</Paragraphs>
  <Slides>28</Slides>
  <Notes>28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28</vt:i4>
      </vt:variant>
    </vt:vector>
  </HeadingPairs>
  <TitlesOfParts>
    <vt:vector size="32" baseType="lpstr">
      <vt:lpstr>Arial</vt:lpstr>
      <vt:lpstr>Open Sans</vt:lpstr>
      <vt:lpstr>Arimo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Ramesh Mehay</cp:lastModifiedBy>
  <cp:revision>2</cp:revision>
  <dcterms:created xsi:type="dcterms:W3CDTF">2026-06-26T18:18:17Z</dcterms:created>
  <dcterms:modified xsi:type="dcterms:W3CDTF">2026-06-28T19:46:10Z</dcterms:modified>
</cp:coreProperties>
</file>