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embeddedFontLst>
    <p:embeddedFont>
      <p:font typeface="Inter" panose="020B0604020202020204" charset="0"/>
      <p:regular r:id="rId18"/>
      <p:bold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556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20.png"/><Relationship Id="rId18" Type="http://schemas.openxmlformats.org/officeDocument/2006/relationships/image" Target="../media/image125.png"/><Relationship Id="rId26" Type="http://schemas.openxmlformats.org/officeDocument/2006/relationships/image" Target="../media/image133.png"/><Relationship Id="rId3" Type="http://schemas.openxmlformats.org/officeDocument/2006/relationships/image" Target="../media/image7.png"/><Relationship Id="rId21" Type="http://schemas.openxmlformats.org/officeDocument/2006/relationships/image" Target="../media/image128.png"/><Relationship Id="rId7" Type="http://schemas.openxmlformats.org/officeDocument/2006/relationships/image" Target="../media/image114.png"/><Relationship Id="rId12" Type="http://schemas.openxmlformats.org/officeDocument/2006/relationships/image" Target="../media/image119.png"/><Relationship Id="rId17" Type="http://schemas.openxmlformats.org/officeDocument/2006/relationships/image" Target="../media/image124.png"/><Relationship Id="rId25" Type="http://schemas.openxmlformats.org/officeDocument/2006/relationships/image" Target="../media/image132.png"/><Relationship Id="rId2" Type="http://schemas.openxmlformats.org/officeDocument/2006/relationships/notesSlide" Target="../notesSlides/notesSlide10.xml"/><Relationship Id="rId16" Type="http://schemas.openxmlformats.org/officeDocument/2006/relationships/image" Target="../media/image123.png"/><Relationship Id="rId20" Type="http://schemas.openxmlformats.org/officeDocument/2006/relationships/image" Target="../media/image127.png"/><Relationship Id="rId29"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18.png"/><Relationship Id="rId24" Type="http://schemas.openxmlformats.org/officeDocument/2006/relationships/image" Target="../media/image131.png"/><Relationship Id="rId5" Type="http://schemas.openxmlformats.org/officeDocument/2006/relationships/image" Target="../media/image8.png"/><Relationship Id="rId15" Type="http://schemas.openxmlformats.org/officeDocument/2006/relationships/image" Target="../media/image122.png"/><Relationship Id="rId23" Type="http://schemas.openxmlformats.org/officeDocument/2006/relationships/image" Target="../media/image130.png"/><Relationship Id="rId28" Type="http://schemas.openxmlformats.org/officeDocument/2006/relationships/image" Target="../media/image135.png"/><Relationship Id="rId10" Type="http://schemas.openxmlformats.org/officeDocument/2006/relationships/image" Target="../media/image117.png"/><Relationship Id="rId19" Type="http://schemas.openxmlformats.org/officeDocument/2006/relationships/image" Target="../media/image126.png"/><Relationship Id="rId4" Type="http://schemas.openxmlformats.org/officeDocument/2006/relationships/image" Target="../media/image2.png"/><Relationship Id="rId9" Type="http://schemas.openxmlformats.org/officeDocument/2006/relationships/image" Target="../media/image116.png"/><Relationship Id="rId14" Type="http://schemas.openxmlformats.org/officeDocument/2006/relationships/image" Target="../media/image121.png"/><Relationship Id="rId22" Type="http://schemas.openxmlformats.org/officeDocument/2006/relationships/image" Target="../media/image129.png"/><Relationship Id="rId27" Type="http://schemas.openxmlformats.org/officeDocument/2006/relationships/image" Target="../media/image134.png"/></Relationships>
</file>

<file path=ppt/slides/_rels/slide11.xml.rels><?xml version="1.0" encoding="UTF-8" standalone="yes"?>
<Relationships xmlns="http://schemas.openxmlformats.org/package/2006/relationships"><Relationship Id="rId8" Type="http://schemas.openxmlformats.org/officeDocument/2006/relationships/image" Target="../media/image138.png"/><Relationship Id="rId13" Type="http://schemas.openxmlformats.org/officeDocument/2006/relationships/image" Target="../media/image143.png"/><Relationship Id="rId18" Type="http://schemas.openxmlformats.org/officeDocument/2006/relationships/image" Target="../media/image148.png"/><Relationship Id="rId3" Type="http://schemas.openxmlformats.org/officeDocument/2006/relationships/image" Target="../media/image1.png"/><Relationship Id="rId21" Type="http://schemas.openxmlformats.org/officeDocument/2006/relationships/image" Target="../media/image151.png"/><Relationship Id="rId7" Type="http://schemas.openxmlformats.org/officeDocument/2006/relationships/image" Target="../media/image137.png"/><Relationship Id="rId12" Type="http://schemas.openxmlformats.org/officeDocument/2006/relationships/image" Target="../media/image142.png"/><Relationship Id="rId17" Type="http://schemas.openxmlformats.org/officeDocument/2006/relationships/image" Target="../media/image147.png"/><Relationship Id="rId2" Type="http://schemas.openxmlformats.org/officeDocument/2006/relationships/notesSlide" Target="../notesSlides/notesSlide11.xml"/><Relationship Id="rId16" Type="http://schemas.openxmlformats.org/officeDocument/2006/relationships/image" Target="../media/image146.png"/><Relationship Id="rId20" Type="http://schemas.openxmlformats.org/officeDocument/2006/relationships/image" Target="../media/image150.png"/><Relationship Id="rId1" Type="http://schemas.openxmlformats.org/officeDocument/2006/relationships/slideLayout" Target="../slideLayouts/slideLayout1.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8.png"/><Relationship Id="rId15" Type="http://schemas.openxmlformats.org/officeDocument/2006/relationships/image" Target="../media/image145.png"/><Relationship Id="rId10" Type="http://schemas.openxmlformats.org/officeDocument/2006/relationships/image" Target="../media/image140.png"/><Relationship Id="rId19" Type="http://schemas.openxmlformats.org/officeDocument/2006/relationships/image" Target="../media/image149.png"/><Relationship Id="rId4" Type="http://schemas.openxmlformats.org/officeDocument/2006/relationships/image" Target="../media/image2.png"/><Relationship Id="rId9" Type="http://schemas.openxmlformats.org/officeDocument/2006/relationships/image" Target="../media/image139.png"/><Relationship Id="rId14" Type="http://schemas.openxmlformats.org/officeDocument/2006/relationships/image" Target="../media/image144.png"/><Relationship Id="rId22" Type="http://schemas.openxmlformats.org/officeDocument/2006/relationships/image" Target="../media/image152.png"/></Relationships>
</file>

<file path=ppt/slides/_rels/slide12.xml.rels><?xml version="1.0" encoding="UTF-8" standalone="yes"?>
<Relationships xmlns="http://schemas.openxmlformats.org/package/2006/relationships"><Relationship Id="rId13" Type="http://schemas.openxmlformats.org/officeDocument/2006/relationships/image" Target="../media/image159.png"/><Relationship Id="rId18" Type="http://schemas.openxmlformats.org/officeDocument/2006/relationships/image" Target="../media/image164.png"/><Relationship Id="rId26" Type="http://schemas.openxmlformats.org/officeDocument/2006/relationships/image" Target="../media/image172.png"/><Relationship Id="rId3" Type="http://schemas.openxmlformats.org/officeDocument/2006/relationships/image" Target="../media/image1.png"/><Relationship Id="rId21" Type="http://schemas.openxmlformats.org/officeDocument/2006/relationships/image" Target="../media/image167.png"/><Relationship Id="rId34" Type="http://schemas.openxmlformats.org/officeDocument/2006/relationships/image" Target="../media/image180.png"/><Relationship Id="rId7" Type="http://schemas.openxmlformats.org/officeDocument/2006/relationships/image" Target="../media/image153.png"/><Relationship Id="rId12" Type="http://schemas.openxmlformats.org/officeDocument/2006/relationships/image" Target="../media/image158.png"/><Relationship Id="rId17" Type="http://schemas.openxmlformats.org/officeDocument/2006/relationships/image" Target="../media/image163.png"/><Relationship Id="rId25" Type="http://schemas.openxmlformats.org/officeDocument/2006/relationships/image" Target="../media/image171.png"/><Relationship Id="rId33" Type="http://schemas.openxmlformats.org/officeDocument/2006/relationships/image" Target="../media/image179.png"/><Relationship Id="rId2" Type="http://schemas.openxmlformats.org/officeDocument/2006/relationships/notesSlide" Target="../notesSlides/notesSlide12.xml"/><Relationship Id="rId16" Type="http://schemas.openxmlformats.org/officeDocument/2006/relationships/image" Target="../media/image162.png"/><Relationship Id="rId20" Type="http://schemas.openxmlformats.org/officeDocument/2006/relationships/image" Target="../media/image166.png"/><Relationship Id="rId29" Type="http://schemas.openxmlformats.org/officeDocument/2006/relationships/image" Target="../media/image175.png"/><Relationship Id="rId1" Type="http://schemas.openxmlformats.org/officeDocument/2006/relationships/slideLayout" Target="../slideLayouts/slideLayout1.xml"/><Relationship Id="rId6" Type="http://schemas.openxmlformats.org/officeDocument/2006/relationships/image" Target="../media/image136.png"/><Relationship Id="rId11" Type="http://schemas.openxmlformats.org/officeDocument/2006/relationships/image" Target="../media/image157.png"/><Relationship Id="rId24" Type="http://schemas.openxmlformats.org/officeDocument/2006/relationships/image" Target="../media/image170.png"/><Relationship Id="rId32" Type="http://schemas.openxmlformats.org/officeDocument/2006/relationships/image" Target="../media/image178.png"/><Relationship Id="rId5" Type="http://schemas.openxmlformats.org/officeDocument/2006/relationships/image" Target="../media/image8.png"/><Relationship Id="rId15" Type="http://schemas.openxmlformats.org/officeDocument/2006/relationships/image" Target="../media/image161.png"/><Relationship Id="rId23" Type="http://schemas.openxmlformats.org/officeDocument/2006/relationships/image" Target="../media/image169.png"/><Relationship Id="rId28" Type="http://schemas.openxmlformats.org/officeDocument/2006/relationships/image" Target="../media/image174.png"/><Relationship Id="rId36" Type="http://schemas.openxmlformats.org/officeDocument/2006/relationships/image" Target="../media/image152.png"/><Relationship Id="rId10" Type="http://schemas.openxmlformats.org/officeDocument/2006/relationships/image" Target="../media/image156.png"/><Relationship Id="rId19" Type="http://schemas.openxmlformats.org/officeDocument/2006/relationships/image" Target="../media/image165.png"/><Relationship Id="rId31" Type="http://schemas.openxmlformats.org/officeDocument/2006/relationships/image" Target="../media/image177.png"/><Relationship Id="rId4" Type="http://schemas.openxmlformats.org/officeDocument/2006/relationships/image" Target="../media/image2.png"/><Relationship Id="rId9" Type="http://schemas.openxmlformats.org/officeDocument/2006/relationships/image" Target="../media/image155.png"/><Relationship Id="rId14" Type="http://schemas.openxmlformats.org/officeDocument/2006/relationships/image" Target="../media/image160.png"/><Relationship Id="rId22" Type="http://schemas.openxmlformats.org/officeDocument/2006/relationships/image" Target="../media/image168.png"/><Relationship Id="rId27" Type="http://schemas.openxmlformats.org/officeDocument/2006/relationships/image" Target="../media/image173.png"/><Relationship Id="rId30" Type="http://schemas.openxmlformats.org/officeDocument/2006/relationships/image" Target="../media/image176.png"/><Relationship Id="rId35" Type="http://schemas.openxmlformats.org/officeDocument/2006/relationships/image" Target="../media/image181.png"/><Relationship Id="rId8" Type="http://schemas.openxmlformats.org/officeDocument/2006/relationships/image" Target="../media/image154.png"/></Relationships>
</file>

<file path=ppt/slides/_rels/slide13.xml.rels><?xml version="1.0" encoding="UTF-8" standalone="yes"?>
<Relationships xmlns="http://schemas.openxmlformats.org/package/2006/relationships"><Relationship Id="rId8" Type="http://schemas.openxmlformats.org/officeDocument/2006/relationships/image" Target="../media/image183.png"/><Relationship Id="rId13" Type="http://schemas.openxmlformats.org/officeDocument/2006/relationships/image" Target="../media/image188.png"/><Relationship Id="rId3" Type="http://schemas.openxmlformats.org/officeDocument/2006/relationships/image" Target="../media/image7.png"/><Relationship Id="rId7" Type="http://schemas.openxmlformats.org/officeDocument/2006/relationships/image" Target="../media/image182.png"/><Relationship Id="rId12" Type="http://schemas.openxmlformats.org/officeDocument/2006/relationships/image" Target="../media/image18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86.png"/><Relationship Id="rId5" Type="http://schemas.openxmlformats.org/officeDocument/2006/relationships/image" Target="../media/image8.png"/><Relationship Id="rId10" Type="http://schemas.openxmlformats.org/officeDocument/2006/relationships/image" Target="../media/image185.png"/><Relationship Id="rId4" Type="http://schemas.openxmlformats.org/officeDocument/2006/relationships/image" Target="../media/image2.png"/><Relationship Id="rId9" Type="http://schemas.openxmlformats.org/officeDocument/2006/relationships/image" Target="../media/image184.png"/><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190.png"/><Relationship Id="rId13" Type="http://schemas.openxmlformats.org/officeDocument/2006/relationships/image" Target="../media/image195.png"/><Relationship Id="rId18" Type="http://schemas.openxmlformats.org/officeDocument/2006/relationships/image" Target="../media/image200.png"/><Relationship Id="rId3" Type="http://schemas.openxmlformats.org/officeDocument/2006/relationships/image" Target="../media/image7.png"/><Relationship Id="rId21" Type="http://schemas.openxmlformats.org/officeDocument/2006/relationships/image" Target="../media/image203.png"/><Relationship Id="rId7" Type="http://schemas.openxmlformats.org/officeDocument/2006/relationships/image" Target="../media/image189.png"/><Relationship Id="rId12" Type="http://schemas.openxmlformats.org/officeDocument/2006/relationships/image" Target="../media/image194.png"/><Relationship Id="rId17" Type="http://schemas.openxmlformats.org/officeDocument/2006/relationships/image" Target="../media/image199.png"/><Relationship Id="rId2" Type="http://schemas.openxmlformats.org/officeDocument/2006/relationships/notesSlide" Target="../notesSlides/notesSlide14.xml"/><Relationship Id="rId16" Type="http://schemas.openxmlformats.org/officeDocument/2006/relationships/image" Target="../media/image198.png"/><Relationship Id="rId20" Type="http://schemas.openxmlformats.org/officeDocument/2006/relationships/image" Target="../media/image202.png"/><Relationship Id="rId1" Type="http://schemas.openxmlformats.org/officeDocument/2006/relationships/slideLayout" Target="../slideLayouts/slideLayout1.xml"/><Relationship Id="rId6" Type="http://schemas.openxmlformats.org/officeDocument/2006/relationships/image" Target="../media/image136.png"/><Relationship Id="rId11" Type="http://schemas.openxmlformats.org/officeDocument/2006/relationships/image" Target="../media/image193.png"/><Relationship Id="rId5" Type="http://schemas.openxmlformats.org/officeDocument/2006/relationships/image" Target="../media/image8.png"/><Relationship Id="rId15" Type="http://schemas.openxmlformats.org/officeDocument/2006/relationships/image" Target="../media/image197.png"/><Relationship Id="rId10" Type="http://schemas.openxmlformats.org/officeDocument/2006/relationships/image" Target="../media/image192.png"/><Relationship Id="rId19" Type="http://schemas.openxmlformats.org/officeDocument/2006/relationships/image" Target="../media/image201.png"/><Relationship Id="rId4" Type="http://schemas.openxmlformats.org/officeDocument/2006/relationships/image" Target="../media/image2.png"/><Relationship Id="rId9" Type="http://schemas.openxmlformats.org/officeDocument/2006/relationships/image" Target="../media/image191.png"/><Relationship Id="rId14" Type="http://schemas.openxmlformats.org/officeDocument/2006/relationships/image" Target="../media/image196.png"/></Relationships>
</file>

<file path=ppt/slides/_rels/slide15.xml.rels><?xml version="1.0" encoding="UTF-8" standalone="yes"?>
<Relationships xmlns="http://schemas.openxmlformats.org/package/2006/relationships"><Relationship Id="rId8" Type="http://schemas.openxmlformats.org/officeDocument/2006/relationships/image" Target="../media/image206.png"/><Relationship Id="rId13" Type="http://schemas.openxmlformats.org/officeDocument/2006/relationships/image" Target="../media/image211.png"/><Relationship Id="rId18" Type="http://schemas.openxmlformats.org/officeDocument/2006/relationships/image" Target="../media/image216.png"/><Relationship Id="rId26" Type="http://schemas.openxmlformats.org/officeDocument/2006/relationships/image" Target="../media/image224.png"/><Relationship Id="rId3" Type="http://schemas.openxmlformats.org/officeDocument/2006/relationships/image" Target="../media/image204.png"/><Relationship Id="rId21" Type="http://schemas.openxmlformats.org/officeDocument/2006/relationships/image" Target="../media/image219.png"/><Relationship Id="rId7" Type="http://schemas.openxmlformats.org/officeDocument/2006/relationships/image" Target="../media/image205.png"/><Relationship Id="rId12" Type="http://schemas.openxmlformats.org/officeDocument/2006/relationships/image" Target="../media/image210.png"/><Relationship Id="rId17" Type="http://schemas.openxmlformats.org/officeDocument/2006/relationships/image" Target="../media/image215.png"/><Relationship Id="rId25" Type="http://schemas.openxmlformats.org/officeDocument/2006/relationships/image" Target="../media/image223.png"/><Relationship Id="rId2" Type="http://schemas.openxmlformats.org/officeDocument/2006/relationships/notesSlide" Target="../notesSlides/notesSlide15.xml"/><Relationship Id="rId16" Type="http://schemas.openxmlformats.org/officeDocument/2006/relationships/image" Target="../media/image214.png"/><Relationship Id="rId20" Type="http://schemas.openxmlformats.org/officeDocument/2006/relationships/image" Target="../media/image218.png"/><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209.png"/><Relationship Id="rId24" Type="http://schemas.openxmlformats.org/officeDocument/2006/relationships/image" Target="../media/image222.png"/><Relationship Id="rId5" Type="http://schemas.openxmlformats.org/officeDocument/2006/relationships/image" Target="../media/image8.png"/><Relationship Id="rId15" Type="http://schemas.openxmlformats.org/officeDocument/2006/relationships/image" Target="../media/image213.png"/><Relationship Id="rId23" Type="http://schemas.openxmlformats.org/officeDocument/2006/relationships/image" Target="../media/image221.png"/><Relationship Id="rId10" Type="http://schemas.openxmlformats.org/officeDocument/2006/relationships/image" Target="../media/image208.png"/><Relationship Id="rId19" Type="http://schemas.openxmlformats.org/officeDocument/2006/relationships/image" Target="../media/image217.png"/><Relationship Id="rId4" Type="http://schemas.openxmlformats.org/officeDocument/2006/relationships/image" Target="../media/image2.png"/><Relationship Id="rId9" Type="http://schemas.openxmlformats.org/officeDocument/2006/relationships/image" Target="../media/image207.png"/><Relationship Id="rId14" Type="http://schemas.openxmlformats.org/officeDocument/2006/relationships/image" Target="../media/image212.png"/><Relationship Id="rId22" Type="http://schemas.openxmlformats.org/officeDocument/2006/relationships/image" Target="../media/image220.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12.png"/><Relationship Id="rId1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7.png"/><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3.xml"/><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31.png"/><Relationship Id="rId10" Type="http://schemas.openxmlformats.org/officeDocument/2006/relationships/image" Target="../media/image26.png"/><Relationship Id="rId19"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25.png"/><Relationship Id="rId14" Type="http://schemas.openxmlformats.org/officeDocument/2006/relationships/image" Target="../media/image30.png"/><Relationship Id="rId22"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image" Target="../media/image7.png"/><Relationship Id="rId21" Type="http://schemas.openxmlformats.org/officeDocument/2006/relationships/image" Target="../media/image53.pn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notesSlide" Target="../notesSlides/notesSlide4.xml"/><Relationship Id="rId16" Type="http://schemas.openxmlformats.org/officeDocument/2006/relationships/image" Target="../media/image48.png"/><Relationship Id="rId20" Type="http://schemas.openxmlformats.org/officeDocument/2006/relationships/image" Target="../media/image52.png"/><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8.png"/><Relationship Id="rId15"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image" Target="../media/image2.png"/><Relationship Id="rId9" Type="http://schemas.openxmlformats.org/officeDocument/2006/relationships/image" Target="../media/image41.png"/><Relationship Id="rId14" Type="http://schemas.openxmlformats.org/officeDocument/2006/relationships/image" Target="../media/image46.png"/></Relationships>
</file>

<file path=ppt/slides/_rels/slide5.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1.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5.xml"/><Relationship Id="rId16" Type="http://schemas.openxmlformats.org/officeDocument/2006/relationships/image" Target="../media/image6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58.png"/><Relationship Id="rId5" Type="http://schemas.openxmlformats.org/officeDocument/2006/relationships/image" Target="../media/image8.png"/><Relationship Id="rId15" Type="http://schemas.openxmlformats.org/officeDocument/2006/relationships/image" Target="../media/image62.png"/><Relationship Id="rId10" Type="http://schemas.openxmlformats.org/officeDocument/2006/relationships/image" Target="../media/image57.png"/><Relationship Id="rId4" Type="http://schemas.openxmlformats.org/officeDocument/2006/relationships/image" Target="../media/image2.png"/><Relationship Id="rId9" Type="http://schemas.openxmlformats.org/officeDocument/2006/relationships/image" Target="../media/image56.png"/><Relationship Id="rId14" Type="http://schemas.openxmlformats.org/officeDocument/2006/relationships/image" Target="../media/image61.png"/></Relationships>
</file>

<file path=ppt/slides/_rels/slide6.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18" Type="http://schemas.openxmlformats.org/officeDocument/2006/relationships/image" Target="../media/image75.png"/><Relationship Id="rId3" Type="http://schemas.openxmlformats.org/officeDocument/2006/relationships/image" Target="../media/image1.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 Type="http://schemas.openxmlformats.org/officeDocument/2006/relationships/notesSlide" Target="../notesSlides/notesSlide6.xml"/><Relationship Id="rId16" Type="http://schemas.openxmlformats.org/officeDocument/2006/relationships/image" Target="../media/image73.png"/><Relationship Id="rId20"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68.png"/><Relationship Id="rId5" Type="http://schemas.openxmlformats.org/officeDocument/2006/relationships/image" Target="../media/image8.png"/><Relationship Id="rId15" Type="http://schemas.openxmlformats.org/officeDocument/2006/relationships/image" Target="../media/image72.png"/><Relationship Id="rId10" Type="http://schemas.openxmlformats.org/officeDocument/2006/relationships/image" Target="../media/image67.png"/><Relationship Id="rId19" Type="http://schemas.openxmlformats.org/officeDocument/2006/relationships/image" Target="../media/image76.png"/><Relationship Id="rId4" Type="http://schemas.openxmlformats.org/officeDocument/2006/relationships/image" Target="../media/image2.png"/><Relationship Id="rId9" Type="http://schemas.openxmlformats.org/officeDocument/2006/relationships/image" Target="../media/image66.png"/><Relationship Id="rId14" Type="http://schemas.openxmlformats.org/officeDocument/2006/relationships/image" Target="../media/image71.png"/></Relationships>
</file>

<file path=ppt/slides/_rels/slide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81.png"/><Relationship Id="rId5" Type="http://schemas.openxmlformats.org/officeDocument/2006/relationships/image" Target="../media/image8.png"/><Relationship Id="rId15" Type="http://schemas.openxmlformats.org/officeDocument/2006/relationships/image" Target="../media/image22.png"/><Relationship Id="rId10" Type="http://schemas.openxmlformats.org/officeDocument/2006/relationships/image" Target="../media/image80.png"/><Relationship Id="rId4" Type="http://schemas.openxmlformats.org/officeDocument/2006/relationships/image" Target="../media/image2.png"/><Relationship Id="rId9" Type="http://schemas.openxmlformats.org/officeDocument/2006/relationships/image" Target="../media/image79.png"/><Relationship Id="rId14" Type="http://schemas.openxmlformats.org/officeDocument/2006/relationships/image" Target="../media/image84.png"/></Relationships>
</file>

<file path=ppt/slides/_rels/slide8.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18" Type="http://schemas.openxmlformats.org/officeDocument/2006/relationships/image" Target="../media/image96.png"/><Relationship Id="rId3" Type="http://schemas.openxmlformats.org/officeDocument/2006/relationships/image" Target="../media/image7.png"/><Relationship Id="rId21" Type="http://schemas.openxmlformats.org/officeDocument/2006/relationships/image" Target="../media/image99.png"/><Relationship Id="rId7" Type="http://schemas.openxmlformats.org/officeDocument/2006/relationships/image" Target="../media/image85.png"/><Relationship Id="rId12" Type="http://schemas.openxmlformats.org/officeDocument/2006/relationships/image" Target="../media/image90.png"/><Relationship Id="rId17" Type="http://schemas.openxmlformats.org/officeDocument/2006/relationships/image" Target="../media/image95.png"/><Relationship Id="rId2" Type="http://schemas.openxmlformats.org/officeDocument/2006/relationships/notesSlide" Target="../notesSlides/notesSlide8.xml"/><Relationship Id="rId16" Type="http://schemas.openxmlformats.org/officeDocument/2006/relationships/image" Target="../media/image94.png"/><Relationship Id="rId20" Type="http://schemas.openxmlformats.org/officeDocument/2006/relationships/image" Target="../media/image98.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89.png"/><Relationship Id="rId5" Type="http://schemas.openxmlformats.org/officeDocument/2006/relationships/image" Target="../media/image8.png"/><Relationship Id="rId15" Type="http://schemas.openxmlformats.org/officeDocument/2006/relationships/image" Target="../media/image93.png"/><Relationship Id="rId10" Type="http://schemas.openxmlformats.org/officeDocument/2006/relationships/image" Target="../media/image88.png"/><Relationship Id="rId19" Type="http://schemas.openxmlformats.org/officeDocument/2006/relationships/image" Target="../media/image97.png"/><Relationship Id="rId4" Type="http://schemas.openxmlformats.org/officeDocument/2006/relationships/image" Target="../media/image2.png"/><Relationship Id="rId9" Type="http://schemas.openxmlformats.org/officeDocument/2006/relationships/image" Target="../media/image87.png"/><Relationship Id="rId14" Type="http://schemas.openxmlformats.org/officeDocument/2006/relationships/image" Target="../media/image92.png"/></Relationships>
</file>

<file path=ppt/slides/_rels/slide9.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6.png"/><Relationship Id="rId18" Type="http://schemas.openxmlformats.org/officeDocument/2006/relationships/image" Target="../media/image111.png"/><Relationship Id="rId3" Type="http://schemas.openxmlformats.org/officeDocument/2006/relationships/image" Target="../media/image7.png"/><Relationship Id="rId21" Type="http://schemas.openxmlformats.org/officeDocument/2006/relationships/image" Target="../media/image99.png"/><Relationship Id="rId7" Type="http://schemas.openxmlformats.org/officeDocument/2006/relationships/image" Target="../media/image100.png"/><Relationship Id="rId12" Type="http://schemas.openxmlformats.org/officeDocument/2006/relationships/image" Target="../media/image105.png"/><Relationship Id="rId17" Type="http://schemas.openxmlformats.org/officeDocument/2006/relationships/image" Target="../media/image110.png"/><Relationship Id="rId2" Type="http://schemas.openxmlformats.org/officeDocument/2006/relationships/notesSlide" Target="../notesSlides/notesSlide9.xml"/><Relationship Id="rId16" Type="http://schemas.openxmlformats.org/officeDocument/2006/relationships/image" Target="../media/image109.png"/><Relationship Id="rId20" Type="http://schemas.openxmlformats.org/officeDocument/2006/relationships/image" Target="../media/image11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04.png"/><Relationship Id="rId5" Type="http://schemas.openxmlformats.org/officeDocument/2006/relationships/image" Target="../media/image8.png"/><Relationship Id="rId15" Type="http://schemas.openxmlformats.org/officeDocument/2006/relationships/image" Target="../media/image108.png"/><Relationship Id="rId10" Type="http://schemas.openxmlformats.org/officeDocument/2006/relationships/image" Target="../media/image103.png"/><Relationship Id="rId19" Type="http://schemas.openxmlformats.org/officeDocument/2006/relationships/image" Target="../media/image112.png"/><Relationship Id="rId4" Type="http://schemas.openxmlformats.org/officeDocument/2006/relationships/image" Target="../media/image2.png"/><Relationship Id="rId9" Type="http://schemas.openxmlformats.org/officeDocument/2006/relationships/image" Target="../media/image102.png"/><Relationship Id="rId14" Type="http://schemas.openxmlformats.org/officeDocument/2006/relationships/image" Target="../media/image107.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5"/>
          <a:stretch>
            <a:fillRect/>
          </a:stretch>
        </p:blipFill>
        <p:spPr>
          <a:xfrm>
            <a:off x="762000" y="571500"/>
            <a:ext cx="5791200" cy="485775"/>
          </a:xfrm>
          <a:prstGeom prst="rect">
            <a:avLst/>
          </a:prstGeom>
        </p:spPr>
      </p:pic>
      <p:pic>
        <p:nvPicPr>
          <p:cNvPr id="5" name="SK-1-img-4" descr="preencoded.png"/>
          <p:cNvPicPr>
            <a:picLocks noChangeAspect="1"/>
          </p:cNvPicPr>
          <p:nvPr/>
        </p:nvPicPr>
        <p:blipFill>
          <a:blip r:embed="rId6"/>
          <a:stretch>
            <a:fillRect/>
          </a:stretch>
        </p:blipFill>
        <p:spPr>
          <a:xfrm>
            <a:off x="762000" y="3103066"/>
            <a:ext cx="5791200" cy="1626691"/>
          </a:xfrm>
          <a:prstGeom prst="rect">
            <a:avLst/>
          </a:prstGeom>
        </p:spPr>
      </p:pic>
      <p:pic>
        <p:nvPicPr>
          <p:cNvPr id="6" name="SK-1-img-5" descr="preencoded.png"/>
          <p:cNvPicPr>
            <a:picLocks noChangeAspect="1"/>
          </p:cNvPicPr>
          <p:nvPr/>
        </p:nvPicPr>
        <p:blipFill>
          <a:blip r:embed="rId7"/>
          <a:stretch>
            <a:fillRect/>
          </a:stretch>
        </p:blipFill>
        <p:spPr>
          <a:xfrm>
            <a:off x="762000" y="5238750"/>
            <a:ext cx="5791200" cy="1047750"/>
          </a:xfrm>
          <a:prstGeom prst="rect">
            <a:avLst/>
          </a:prstGeom>
        </p:spPr>
      </p:pic>
      <p:pic>
        <p:nvPicPr>
          <p:cNvPr id="7" name="SK-1-img-6" descr="preencoded.png"/>
          <p:cNvPicPr>
            <a:picLocks noChangeAspect="1"/>
          </p:cNvPicPr>
          <p:nvPr/>
        </p:nvPicPr>
        <p:blipFill>
          <a:blip r:embed="rId8"/>
          <a:stretch>
            <a:fillRect/>
          </a:stretch>
        </p:blipFill>
        <p:spPr>
          <a:xfrm>
            <a:off x="7315200" y="0"/>
            <a:ext cx="4876800" cy="6858000"/>
          </a:xfrm>
          <a:prstGeom prst="rect">
            <a:avLst/>
          </a:prstGeom>
        </p:spPr>
      </p:pic>
      <p:sp>
        <p:nvSpPr>
          <p:cNvPr id="8" name="SK-1-text-7"/>
          <p:cNvSpPr/>
          <p:nvPr/>
        </p:nvSpPr>
        <p:spPr>
          <a:xfrm>
            <a:off x="990600" y="571500"/>
            <a:ext cx="4769775" cy="485775"/>
          </a:xfrm>
          <a:prstGeom prst="rect">
            <a:avLst/>
          </a:prstGeom>
          <a:noFill/>
          <a:ln/>
        </p:spPr>
        <p:txBody>
          <a:bodyPr vert="horz" wrap="square" lIns="0" tIns="0" rIns="0" bIns="0" rtlCol="0" anchor="ctr"/>
          <a:lstStyle/>
          <a:p>
            <a:pPr marL="0" indent="0">
              <a:lnSpc>
                <a:spcPts val="2025"/>
              </a:lnSpc>
              <a:buNone/>
            </a:pPr>
            <a:r>
              <a:rPr lang="en-US" sz="1350" b="1" kern="0" spc="90" dirty="0">
                <a:solidFill>
                  <a:srgbClr val="FFFFFF"/>
                </a:solidFill>
              </a:rPr>
              <a:t>BRADFORD VTS TEACHING DECK</a:t>
            </a:r>
            <a:endParaRPr lang="en-US" sz="1350" dirty="0"/>
          </a:p>
        </p:txBody>
      </p:sp>
      <p:sp>
        <p:nvSpPr>
          <p:cNvPr id="9" name="SK-1-text-8"/>
          <p:cNvSpPr/>
          <p:nvPr/>
        </p:nvSpPr>
        <p:spPr>
          <a:xfrm>
            <a:off x="762000" y="1438275"/>
            <a:ext cx="11430000" cy="544711"/>
          </a:xfrm>
          <a:prstGeom prst="rect">
            <a:avLst/>
          </a:prstGeom>
          <a:noFill/>
          <a:ln/>
        </p:spPr>
        <p:txBody>
          <a:bodyPr vert="horz" wrap="square" lIns="0" tIns="0" rIns="0" bIns="0" rtlCol="0" anchor="ctr"/>
          <a:lstStyle/>
          <a:p>
            <a:pPr marL="0" indent="0">
              <a:lnSpc>
                <a:spcPts val="4290"/>
              </a:lnSpc>
              <a:buNone/>
            </a:pPr>
            <a:r>
              <a:rPr lang="en-US" sz="3900" b="1" dirty="0">
                <a:solidFill>
                  <a:srgbClr val="1A1A1B"/>
                </a:solidFill>
              </a:rPr>
              <a:t>Fibromyalgia for GPs</a:t>
            </a:r>
            <a:endParaRPr lang="en-US" sz="3900" dirty="0"/>
          </a:p>
        </p:txBody>
      </p:sp>
      <p:sp>
        <p:nvSpPr>
          <p:cNvPr id="10" name="SK-1-text-9"/>
          <p:cNvSpPr/>
          <p:nvPr/>
        </p:nvSpPr>
        <p:spPr>
          <a:xfrm>
            <a:off x="762000" y="2135386"/>
            <a:ext cx="5791200" cy="586680"/>
          </a:xfrm>
          <a:prstGeom prst="rect">
            <a:avLst/>
          </a:prstGeom>
          <a:noFill/>
          <a:ln/>
        </p:spPr>
        <p:txBody>
          <a:bodyPr vert="horz" wrap="square" lIns="0" tIns="0" rIns="0" bIns="0" rtlCol="0" anchor="ctr"/>
          <a:lstStyle/>
          <a:p>
            <a:pPr marL="0" indent="0">
              <a:lnSpc>
                <a:spcPts val="2310"/>
              </a:lnSpc>
              <a:buNone/>
            </a:pPr>
            <a:r>
              <a:rPr lang="en-US" sz="1650" b="1" dirty="0">
                <a:solidFill>
                  <a:srgbClr val="00796B"/>
                </a:solidFill>
                <a:latin typeface="Inter" pitchFamily="34" charset="0"/>
                <a:ea typeface="Inter" pitchFamily="34" charset="-122"/>
                <a:cs typeface="Inter" pitchFamily="34" charset="-120"/>
              </a:rPr>
              <a:t>Comprehensive Clinical Guide for GP Trainees (AKT &amp; SCA)</a:t>
            </a:r>
            <a:endParaRPr lang="en-US" sz="1650" dirty="0"/>
          </a:p>
        </p:txBody>
      </p:sp>
      <p:sp>
        <p:nvSpPr>
          <p:cNvPr id="11" name="SK-1-text-10"/>
          <p:cNvSpPr/>
          <p:nvPr/>
        </p:nvSpPr>
        <p:spPr>
          <a:xfrm>
            <a:off x="762000" y="3388816"/>
            <a:ext cx="5867400" cy="274290"/>
          </a:xfrm>
          <a:prstGeom prst="rect">
            <a:avLst/>
          </a:prstGeom>
          <a:noFill/>
          <a:ln/>
        </p:spPr>
        <p:txBody>
          <a:bodyPr vert="horz" wrap="square" lIns="0" tIns="0" rIns="0" bIns="0" rtlCol="0" anchor="ctr"/>
          <a:lstStyle/>
          <a:p>
            <a:pPr marL="0" indent="0">
              <a:lnSpc>
                <a:spcPts val="2160"/>
              </a:lnSpc>
              <a:buNone/>
            </a:pPr>
            <a:r>
              <a:rPr lang="en-US" sz="1200" dirty="0">
                <a:solidFill>
                  <a:srgbClr val="4A4A4B"/>
                </a:solidFill>
                <a:latin typeface="Inter" pitchFamily="34" charset="0"/>
                <a:ea typeface="Inter" pitchFamily="34" charset="-122"/>
                <a:cs typeface="Inter" pitchFamily="34" charset="-120"/>
              </a:rPr>
              <a:t>Created June 2026</a:t>
            </a:r>
            <a:endParaRPr lang="en-US" sz="1200" dirty="0"/>
          </a:p>
        </p:txBody>
      </p:sp>
      <p:sp>
        <p:nvSpPr>
          <p:cNvPr id="12" name="SK-1-text-11"/>
          <p:cNvSpPr/>
          <p:nvPr/>
        </p:nvSpPr>
        <p:spPr>
          <a:xfrm>
            <a:off x="762000" y="3701207"/>
            <a:ext cx="9342120" cy="274290"/>
          </a:xfrm>
          <a:prstGeom prst="rect">
            <a:avLst/>
          </a:prstGeom>
          <a:noFill/>
          <a:ln/>
        </p:spPr>
        <p:txBody>
          <a:bodyPr vert="horz" wrap="square" lIns="0" tIns="0" rIns="0" bIns="0" rtlCol="0" anchor="ctr"/>
          <a:lstStyle/>
          <a:p>
            <a:pPr marL="0" indent="0">
              <a:lnSpc>
                <a:spcPts val="2160"/>
              </a:lnSpc>
              <a:buNone/>
            </a:pPr>
            <a:r>
              <a:rPr lang="en-US" sz="1200" dirty="0">
                <a:solidFill>
                  <a:srgbClr val="4A4A4B"/>
                </a:solidFill>
                <a:latin typeface="Inter" pitchFamily="34" charset="0"/>
                <a:ea typeface="Inter" pitchFamily="34" charset="-122"/>
                <a:cs typeface="Inter" pitchFamily="34" charset="-120"/>
              </a:rPr>
              <a:t>Updated to NICE NG193 (Chronic Pain, Aug 2021)</a:t>
            </a:r>
            <a:endParaRPr lang="en-US" sz="1200" dirty="0"/>
          </a:p>
        </p:txBody>
      </p:sp>
      <p:sp>
        <p:nvSpPr>
          <p:cNvPr id="13" name="SK-1-text-12"/>
          <p:cNvSpPr/>
          <p:nvPr/>
        </p:nvSpPr>
        <p:spPr>
          <a:xfrm>
            <a:off x="762000" y="4013597"/>
            <a:ext cx="7147560" cy="274290"/>
          </a:xfrm>
          <a:prstGeom prst="rect">
            <a:avLst/>
          </a:prstGeom>
          <a:noFill/>
          <a:ln/>
        </p:spPr>
        <p:txBody>
          <a:bodyPr vert="horz" wrap="square" lIns="0" tIns="0" rIns="0" bIns="0" rtlCol="0" anchor="ctr"/>
          <a:lstStyle/>
          <a:p>
            <a:pPr marL="0" indent="0">
              <a:lnSpc>
                <a:spcPts val="2160"/>
              </a:lnSpc>
              <a:buNone/>
            </a:pPr>
            <a:r>
              <a:rPr lang="en-US" sz="1200" dirty="0">
                <a:solidFill>
                  <a:srgbClr val="4A4A4B"/>
                </a:solidFill>
                <a:latin typeface="Inter" pitchFamily="34" charset="0"/>
                <a:ea typeface="Inter" pitchFamily="34" charset="-122"/>
                <a:cs typeface="Inter" pitchFamily="34" charset="-120"/>
              </a:rPr>
              <a:t>NICE CKS Chronic Pain 2023 Standards</a:t>
            </a:r>
            <a:endParaRPr lang="en-US" sz="1200" dirty="0"/>
          </a:p>
        </p:txBody>
      </p:sp>
      <p:sp>
        <p:nvSpPr>
          <p:cNvPr id="14" name="SK-1-text-13"/>
          <p:cNvSpPr/>
          <p:nvPr/>
        </p:nvSpPr>
        <p:spPr>
          <a:xfrm>
            <a:off x="762000" y="4421237"/>
            <a:ext cx="5876925" cy="308521"/>
          </a:xfrm>
          <a:prstGeom prst="rect">
            <a:avLst/>
          </a:prstGeom>
          <a:noFill/>
          <a:ln/>
        </p:spPr>
        <p:txBody>
          <a:bodyPr vert="horz" wrap="square" lIns="0" tIns="0" rIns="0" bIns="0" rtlCol="0" anchor="ctr"/>
          <a:lstStyle/>
          <a:p>
            <a:pPr marL="0" indent="0">
              <a:lnSpc>
                <a:spcPts val="2430"/>
              </a:lnSpc>
              <a:buNone/>
            </a:pPr>
            <a:r>
              <a:rPr lang="en-US" sz="1350" b="1" dirty="0">
                <a:solidFill>
                  <a:srgbClr val="EF6C00"/>
                </a:solidFill>
                <a:latin typeface="Inter" pitchFamily="34" charset="0"/>
                <a:ea typeface="Inter" pitchFamily="34" charset="-122"/>
                <a:cs typeface="Inter" pitchFamily="34" charset="-120"/>
              </a:rPr>
              <a:t>www.bradfordvts.co.uk</a:t>
            </a:r>
            <a:endParaRPr lang="en-US" sz="1350" dirty="0"/>
          </a:p>
        </p:txBody>
      </p:sp>
      <p:sp>
        <p:nvSpPr>
          <p:cNvPr id="15" name="SK-1-text-14"/>
          <p:cNvSpPr/>
          <p:nvPr/>
        </p:nvSpPr>
        <p:spPr>
          <a:xfrm>
            <a:off x="952500" y="5429250"/>
            <a:ext cx="5486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rPr>
              <a:t>⚠ Disclaimer</a:t>
            </a:r>
            <a:endParaRPr lang="en-US" sz="1200" dirty="0"/>
          </a:p>
        </p:txBody>
      </p:sp>
      <p:sp>
        <p:nvSpPr>
          <p:cNvPr id="16" name="SK-1-text-15"/>
          <p:cNvSpPr/>
          <p:nvPr/>
        </p:nvSpPr>
        <p:spPr>
          <a:xfrm>
            <a:off x="952500" y="5695950"/>
            <a:ext cx="54102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A4A4B"/>
                </a:solidFill>
                <a:latin typeface="Inter" pitchFamily="34" charset="0"/>
                <a:ea typeface="Inter" pitchFamily="34" charset="-122"/>
                <a:cs typeface="Inter" pitchFamily="34" charset="-120"/>
              </a:rPr>
              <a:t>Always double check this advice and drug doses with the latest NICE/BNF guidance. This document is for educational purposes only.</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5"/>
          <a:stretch>
            <a:fillRect/>
          </a:stretch>
        </p:blipFill>
        <p:spPr>
          <a:xfrm>
            <a:off x="381000" y="304800"/>
            <a:ext cx="2838450" cy="352425"/>
          </a:xfrm>
          <a:prstGeom prst="rect">
            <a:avLst/>
          </a:prstGeom>
        </p:spPr>
      </p:pic>
      <p:pic>
        <p:nvPicPr>
          <p:cNvPr id="5" name="SK-10-img-4" descr="preencoded.png"/>
          <p:cNvPicPr>
            <a:picLocks noChangeAspect="1"/>
          </p:cNvPicPr>
          <p:nvPr/>
        </p:nvPicPr>
        <p:blipFill>
          <a:blip r:embed="rId6"/>
          <a:stretch>
            <a:fillRect/>
          </a:stretch>
        </p:blipFill>
        <p:spPr>
          <a:xfrm>
            <a:off x="381000" y="752475"/>
            <a:ext cx="11430000" cy="693390"/>
          </a:xfrm>
          <a:prstGeom prst="rect">
            <a:avLst/>
          </a:prstGeom>
        </p:spPr>
      </p:pic>
      <p:pic>
        <p:nvPicPr>
          <p:cNvPr id="6" name="SK-10-img-5" descr="preencoded.png"/>
          <p:cNvPicPr>
            <a:picLocks noChangeAspect="1"/>
          </p:cNvPicPr>
          <p:nvPr/>
        </p:nvPicPr>
        <p:blipFill>
          <a:blip r:embed="rId7"/>
          <a:stretch>
            <a:fillRect/>
          </a:stretch>
        </p:blipFill>
        <p:spPr>
          <a:xfrm>
            <a:off x="381000" y="1674465"/>
            <a:ext cx="3683050" cy="2271713"/>
          </a:xfrm>
          <a:prstGeom prst="rect">
            <a:avLst/>
          </a:prstGeom>
        </p:spPr>
      </p:pic>
      <p:pic>
        <p:nvPicPr>
          <p:cNvPr id="7" name="SK-10-img-6" descr="preencoded.png"/>
          <p:cNvPicPr>
            <a:picLocks noChangeAspect="1"/>
          </p:cNvPicPr>
          <p:nvPr/>
        </p:nvPicPr>
        <p:blipFill>
          <a:blip r:embed="rId8"/>
          <a:stretch>
            <a:fillRect/>
          </a:stretch>
        </p:blipFill>
        <p:spPr>
          <a:xfrm>
            <a:off x="495300" y="1769715"/>
            <a:ext cx="3454450" cy="438150"/>
          </a:xfrm>
          <a:prstGeom prst="rect">
            <a:avLst/>
          </a:prstGeom>
        </p:spPr>
      </p:pic>
      <p:pic>
        <p:nvPicPr>
          <p:cNvPr id="8" name="SK-10-img-7" descr="preencoded.png"/>
          <p:cNvPicPr>
            <a:picLocks noChangeAspect="1"/>
          </p:cNvPicPr>
          <p:nvPr/>
        </p:nvPicPr>
        <p:blipFill>
          <a:blip r:embed="rId9"/>
          <a:stretch>
            <a:fillRect/>
          </a:stretch>
        </p:blipFill>
        <p:spPr>
          <a:xfrm>
            <a:off x="495300" y="1769715"/>
            <a:ext cx="381000" cy="381000"/>
          </a:xfrm>
          <a:prstGeom prst="rect">
            <a:avLst/>
          </a:prstGeom>
        </p:spPr>
      </p:pic>
      <p:pic>
        <p:nvPicPr>
          <p:cNvPr id="9" name="SK-10-img-8" descr="preencoded.png"/>
          <p:cNvPicPr>
            <a:picLocks noChangeAspect="1"/>
          </p:cNvPicPr>
          <p:nvPr/>
        </p:nvPicPr>
        <p:blipFill>
          <a:blip r:embed="rId10"/>
          <a:stretch>
            <a:fillRect/>
          </a:stretch>
        </p:blipFill>
        <p:spPr>
          <a:xfrm>
            <a:off x="566738" y="1864965"/>
            <a:ext cx="238125" cy="190500"/>
          </a:xfrm>
          <a:prstGeom prst="rect">
            <a:avLst/>
          </a:prstGeom>
        </p:spPr>
      </p:pic>
      <p:pic>
        <p:nvPicPr>
          <p:cNvPr id="10" name="SK-10-img-9" descr="preencoded.png"/>
          <p:cNvPicPr>
            <a:picLocks noChangeAspect="1"/>
          </p:cNvPicPr>
          <p:nvPr/>
        </p:nvPicPr>
        <p:blipFill>
          <a:blip r:embed="rId11"/>
          <a:stretch>
            <a:fillRect/>
          </a:stretch>
        </p:blipFill>
        <p:spPr>
          <a:xfrm>
            <a:off x="381000" y="4098578"/>
            <a:ext cx="3683050" cy="2271713"/>
          </a:xfrm>
          <a:prstGeom prst="rect">
            <a:avLst/>
          </a:prstGeom>
        </p:spPr>
      </p:pic>
      <p:pic>
        <p:nvPicPr>
          <p:cNvPr id="11" name="SK-10-img-10" descr="preencoded.png"/>
          <p:cNvPicPr>
            <a:picLocks noChangeAspect="1"/>
          </p:cNvPicPr>
          <p:nvPr/>
        </p:nvPicPr>
        <p:blipFill>
          <a:blip r:embed="rId12"/>
          <a:stretch>
            <a:fillRect/>
          </a:stretch>
        </p:blipFill>
        <p:spPr>
          <a:xfrm>
            <a:off x="495300" y="4193828"/>
            <a:ext cx="3454450" cy="438150"/>
          </a:xfrm>
          <a:prstGeom prst="rect">
            <a:avLst/>
          </a:prstGeom>
        </p:spPr>
      </p:pic>
      <p:pic>
        <p:nvPicPr>
          <p:cNvPr id="12" name="SK-10-img-11" descr="preencoded.png"/>
          <p:cNvPicPr>
            <a:picLocks noChangeAspect="1"/>
          </p:cNvPicPr>
          <p:nvPr/>
        </p:nvPicPr>
        <p:blipFill>
          <a:blip r:embed="rId13"/>
          <a:stretch>
            <a:fillRect/>
          </a:stretch>
        </p:blipFill>
        <p:spPr>
          <a:xfrm>
            <a:off x="495300" y="4193828"/>
            <a:ext cx="381000" cy="381000"/>
          </a:xfrm>
          <a:prstGeom prst="rect">
            <a:avLst/>
          </a:prstGeom>
        </p:spPr>
      </p:pic>
      <p:pic>
        <p:nvPicPr>
          <p:cNvPr id="13" name="SK-10-img-12" descr="preencoded.png"/>
          <p:cNvPicPr>
            <a:picLocks noChangeAspect="1"/>
          </p:cNvPicPr>
          <p:nvPr/>
        </p:nvPicPr>
        <p:blipFill>
          <a:blip r:embed="rId14"/>
          <a:stretch>
            <a:fillRect/>
          </a:stretch>
        </p:blipFill>
        <p:spPr>
          <a:xfrm>
            <a:off x="566738" y="4289078"/>
            <a:ext cx="238125" cy="190500"/>
          </a:xfrm>
          <a:prstGeom prst="rect">
            <a:avLst/>
          </a:prstGeom>
        </p:spPr>
      </p:pic>
      <p:pic>
        <p:nvPicPr>
          <p:cNvPr id="14" name="SK-10-img-13" descr="preencoded.png"/>
          <p:cNvPicPr>
            <a:picLocks noChangeAspect="1"/>
          </p:cNvPicPr>
          <p:nvPr/>
        </p:nvPicPr>
        <p:blipFill>
          <a:blip r:embed="rId15"/>
          <a:stretch>
            <a:fillRect/>
          </a:stretch>
        </p:blipFill>
        <p:spPr>
          <a:xfrm>
            <a:off x="4254550" y="1674465"/>
            <a:ext cx="3683050" cy="2271713"/>
          </a:xfrm>
          <a:prstGeom prst="rect">
            <a:avLst/>
          </a:prstGeom>
        </p:spPr>
      </p:pic>
      <p:pic>
        <p:nvPicPr>
          <p:cNvPr id="15" name="SK-10-img-14" descr="preencoded.png"/>
          <p:cNvPicPr>
            <a:picLocks noChangeAspect="1"/>
          </p:cNvPicPr>
          <p:nvPr/>
        </p:nvPicPr>
        <p:blipFill>
          <a:blip r:embed="rId16"/>
          <a:stretch>
            <a:fillRect/>
          </a:stretch>
        </p:blipFill>
        <p:spPr>
          <a:xfrm>
            <a:off x="4368850" y="1769715"/>
            <a:ext cx="3454450" cy="438150"/>
          </a:xfrm>
          <a:prstGeom prst="rect">
            <a:avLst/>
          </a:prstGeom>
        </p:spPr>
      </p:pic>
      <p:pic>
        <p:nvPicPr>
          <p:cNvPr id="16" name="SK-10-img-15" descr="preencoded.png"/>
          <p:cNvPicPr>
            <a:picLocks noChangeAspect="1"/>
          </p:cNvPicPr>
          <p:nvPr/>
        </p:nvPicPr>
        <p:blipFill>
          <a:blip r:embed="rId17"/>
          <a:stretch>
            <a:fillRect/>
          </a:stretch>
        </p:blipFill>
        <p:spPr>
          <a:xfrm>
            <a:off x="4368850" y="1769715"/>
            <a:ext cx="381000" cy="381000"/>
          </a:xfrm>
          <a:prstGeom prst="rect">
            <a:avLst/>
          </a:prstGeom>
        </p:spPr>
      </p:pic>
      <p:pic>
        <p:nvPicPr>
          <p:cNvPr id="17" name="SK-10-img-16" descr="preencoded.png"/>
          <p:cNvPicPr>
            <a:picLocks noChangeAspect="1"/>
          </p:cNvPicPr>
          <p:nvPr/>
        </p:nvPicPr>
        <p:blipFill>
          <a:blip r:embed="rId18"/>
          <a:stretch>
            <a:fillRect/>
          </a:stretch>
        </p:blipFill>
        <p:spPr>
          <a:xfrm>
            <a:off x="4440287" y="1864965"/>
            <a:ext cx="238125" cy="190500"/>
          </a:xfrm>
          <a:prstGeom prst="rect">
            <a:avLst/>
          </a:prstGeom>
        </p:spPr>
      </p:pic>
      <p:pic>
        <p:nvPicPr>
          <p:cNvPr id="18" name="SK-10-img-17" descr="preencoded.png"/>
          <p:cNvPicPr>
            <a:picLocks noChangeAspect="1"/>
          </p:cNvPicPr>
          <p:nvPr/>
        </p:nvPicPr>
        <p:blipFill>
          <a:blip r:embed="rId19"/>
          <a:stretch>
            <a:fillRect/>
          </a:stretch>
        </p:blipFill>
        <p:spPr>
          <a:xfrm>
            <a:off x="4254550" y="4098578"/>
            <a:ext cx="3683050" cy="2271713"/>
          </a:xfrm>
          <a:prstGeom prst="rect">
            <a:avLst/>
          </a:prstGeom>
        </p:spPr>
      </p:pic>
      <p:pic>
        <p:nvPicPr>
          <p:cNvPr id="19" name="SK-10-img-18" descr="preencoded.png"/>
          <p:cNvPicPr>
            <a:picLocks noChangeAspect="1"/>
          </p:cNvPicPr>
          <p:nvPr/>
        </p:nvPicPr>
        <p:blipFill>
          <a:blip r:embed="rId20"/>
          <a:stretch>
            <a:fillRect/>
          </a:stretch>
        </p:blipFill>
        <p:spPr>
          <a:xfrm>
            <a:off x="4368850" y="4193828"/>
            <a:ext cx="3454450" cy="438150"/>
          </a:xfrm>
          <a:prstGeom prst="rect">
            <a:avLst/>
          </a:prstGeom>
        </p:spPr>
      </p:pic>
      <p:pic>
        <p:nvPicPr>
          <p:cNvPr id="20" name="SK-10-img-19" descr="preencoded.png"/>
          <p:cNvPicPr>
            <a:picLocks noChangeAspect="1"/>
          </p:cNvPicPr>
          <p:nvPr/>
        </p:nvPicPr>
        <p:blipFill>
          <a:blip r:embed="rId21"/>
          <a:stretch>
            <a:fillRect/>
          </a:stretch>
        </p:blipFill>
        <p:spPr>
          <a:xfrm>
            <a:off x="4368850" y="4193828"/>
            <a:ext cx="381000" cy="381000"/>
          </a:xfrm>
          <a:prstGeom prst="rect">
            <a:avLst/>
          </a:prstGeom>
        </p:spPr>
      </p:pic>
      <p:pic>
        <p:nvPicPr>
          <p:cNvPr id="21" name="SK-10-img-20" descr="preencoded.png"/>
          <p:cNvPicPr>
            <a:picLocks noChangeAspect="1"/>
          </p:cNvPicPr>
          <p:nvPr/>
        </p:nvPicPr>
        <p:blipFill>
          <a:blip r:embed="rId22"/>
          <a:stretch>
            <a:fillRect/>
          </a:stretch>
        </p:blipFill>
        <p:spPr>
          <a:xfrm>
            <a:off x="4440287" y="4289078"/>
            <a:ext cx="238125" cy="190500"/>
          </a:xfrm>
          <a:prstGeom prst="rect">
            <a:avLst/>
          </a:prstGeom>
        </p:spPr>
      </p:pic>
      <p:pic>
        <p:nvPicPr>
          <p:cNvPr id="22" name="SK-10-img-21" descr="preencoded.png"/>
          <p:cNvPicPr>
            <a:picLocks noChangeAspect="1"/>
          </p:cNvPicPr>
          <p:nvPr/>
        </p:nvPicPr>
        <p:blipFill>
          <a:blip r:embed="rId23"/>
          <a:stretch>
            <a:fillRect/>
          </a:stretch>
        </p:blipFill>
        <p:spPr>
          <a:xfrm>
            <a:off x="8128099" y="1674465"/>
            <a:ext cx="3683050" cy="2266950"/>
          </a:xfrm>
          <a:prstGeom prst="rect">
            <a:avLst/>
          </a:prstGeom>
        </p:spPr>
      </p:pic>
      <p:pic>
        <p:nvPicPr>
          <p:cNvPr id="23" name="SK-10-img-22" descr="preencoded.png"/>
          <p:cNvPicPr>
            <a:picLocks noChangeAspect="1"/>
          </p:cNvPicPr>
          <p:nvPr/>
        </p:nvPicPr>
        <p:blipFill>
          <a:blip r:embed="rId8"/>
          <a:stretch>
            <a:fillRect/>
          </a:stretch>
        </p:blipFill>
        <p:spPr>
          <a:xfrm>
            <a:off x="8242399" y="1769715"/>
            <a:ext cx="3454450" cy="438150"/>
          </a:xfrm>
          <a:prstGeom prst="rect">
            <a:avLst/>
          </a:prstGeom>
        </p:spPr>
      </p:pic>
      <p:pic>
        <p:nvPicPr>
          <p:cNvPr id="24" name="SK-10-img-23" descr="preencoded.png"/>
          <p:cNvPicPr>
            <a:picLocks noChangeAspect="1"/>
          </p:cNvPicPr>
          <p:nvPr/>
        </p:nvPicPr>
        <p:blipFill>
          <a:blip r:embed="rId24"/>
          <a:stretch>
            <a:fillRect/>
          </a:stretch>
        </p:blipFill>
        <p:spPr>
          <a:xfrm>
            <a:off x="8242399" y="1769715"/>
            <a:ext cx="381000" cy="381000"/>
          </a:xfrm>
          <a:prstGeom prst="rect">
            <a:avLst/>
          </a:prstGeom>
        </p:spPr>
      </p:pic>
      <p:pic>
        <p:nvPicPr>
          <p:cNvPr id="25" name="SK-10-img-24" descr="preencoded.png"/>
          <p:cNvPicPr>
            <a:picLocks noChangeAspect="1"/>
          </p:cNvPicPr>
          <p:nvPr/>
        </p:nvPicPr>
        <p:blipFill>
          <a:blip r:embed="rId25"/>
          <a:stretch>
            <a:fillRect/>
          </a:stretch>
        </p:blipFill>
        <p:spPr>
          <a:xfrm>
            <a:off x="8313837" y="1864965"/>
            <a:ext cx="238125" cy="190500"/>
          </a:xfrm>
          <a:prstGeom prst="rect">
            <a:avLst/>
          </a:prstGeom>
        </p:spPr>
      </p:pic>
      <p:pic>
        <p:nvPicPr>
          <p:cNvPr id="26" name="SK-10-img-25" descr="preencoded.png"/>
          <p:cNvPicPr>
            <a:picLocks noChangeAspect="1"/>
          </p:cNvPicPr>
          <p:nvPr/>
        </p:nvPicPr>
        <p:blipFill>
          <a:blip r:embed="rId26"/>
          <a:stretch>
            <a:fillRect/>
          </a:stretch>
        </p:blipFill>
        <p:spPr>
          <a:xfrm>
            <a:off x="8128099" y="4093815"/>
            <a:ext cx="3683050" cy="2276475"/>
          </a:xfrm>
          <a:prstGeom prst="rect">
            <a:avLst/>
          </a:prstGeom>
        </p:spPr>
      </p:pic>
      <p:pic>
        <p:nvPicPr>
          <p:cNvPr id="27" name="SK-10-img-26" descr="preencoded.png"/>
          <p:cNvPicPr>
            <a:picLocks noChangeAspect="1"/>
          </p:cNvPicPr>
          <p:nvPr/>
        </p:nvPicPr>
        <p:blipFill>
          <a:blip r:embed="rId8"/>
          <a:stretch>
            <a:fillRect/>
          </a:stretch>
        </p:blipFill>
        <p:spPr>
          <a:xfrm>
            <a:off x="8242399" y="4189065"/>
            <a:ext cx="3454450" cy="438150"/>
          </a:xfrm>
          <a:prstGeom prst="rect">
            <a:avLst/>
          </a:prstGeom>
        </p:spPr>
      </p:pic>
      <p:pic>
        <p:nvPicPr>
          <p:cNvPr id="28" name="SK-10-img-27" descr="preencoded.png"/>
          <p:cNvPicPr>
            <a:picLocks noChangeAspect="1"/>
          </p:cNvPicPr>
          <p:nvPr/>
        </p:nvPicPr>
        <p:blipFill>
          <a:blip r:embed="rId24"/>
          <a:stretch>
            <a:fillRect/>
          </a:stretch>
        </p:blipFill>
        <p:spPr>
          <a:xfrm>
            <a:off x="8242399" y="4189065"/>
            <a:ext cx="381000" cy="381000"/>
          </a:xfrm>
          <a:prstGeom prst="rect">
            <a:avLst/>
          </a:prstGeom>
        </p:spPr>
      </p:pic>
      <p:pic>
        <p:nvPicPr>
          <p:cNvPr id="29" name="SK-10-img-28" descr="preencoded.png"/>
          <p:cNvPicPr>
            <a:picLocks noChangeAspect="1"/>
          </p:cNvPicPr>
          <p:nvPr/>
        </p:nvPicPr>
        <p:blipFill>
          <a:blip r:embed="rId27"/>
          <a:stretch>
            <a:fillRect/>
          </a:stretch>
        </p:blipFill>
        <p:spPr>
          <a:xfrm>
            <a:off x="8313837" y="4284315"/>
            <a:ext cx="238125" cy="190500"/>
          </a:xfrm>
          <a:prstGeom prst="rect">
            <a:avLst/>
          </a:prstGeom>
        </p:spPr>
      </p:pic>
      <p:pic>
        <p:nvPicPr>
          <p:cNvPr id="30" name="SK-10-img-29" descr="preencoded.png"/>
          <p:cNvPicPr>
            <a:picLocks noChangeAspect="1"/>
          </p:cNvPicPr>
          <p:nvPr/>
        </p:nvPicPr>
        <p:blipFill>
          <a:blip r:embed="rId28"/>
          <a:stretch>
            <a:fillRect/>
          </a:stretch>
        </p:blipFill>
        <p:spPr>
          <a:xfrm>
            <a:off x="8242399" y="6065490"/>
            <a:ext cx="3454450" cy="209550"/>
          </a:xfrm>
          <a:prstGeom prst="rect">
            <a:avLst/>
          </a:prstGeom>
        </p:spPr>
      </p:pic>
      <p:pic>
        <p:nvPicPr>
          <p:cNvPr id="31" name="SK-10-img-30" descr="preencoded.png"/>
          <p:cNvPicPr>
            <a:picLocks noChangeAspect="1"/>
          </p:cNvPicPr>
          <p:nvPr/>
        </p:nvPicPr>
        <p:blipFill>
          <a:blip r:embed="rId29"/>
          <a:stretch>
            <a:fillRect/>
          </a:stretch>
        </p:blipFill>
        <p:spPr>
          <a:xfrm>
            <a:off x="381000" y="6598890"/>
            <a:ext cx="11430000" cy="247650"/>
          </a:xfrm>
          <a:prstGeom prst="rect">
            <a:avLst/>
          </a:prstGeom>
        </p:spPr>
      </p:pic>
      <p:sp>
        <p:nvSpPr>
          <p:cNvPr id="32" name="SK-10-text-31"/>
          <p:cNvSpPr/>
          <p:nvPr/>
        </p:nvSpPr>
        <p:spPr>
          <a:xfrm>
            <a:off x="5715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3" name="SK-10-text-32"/>
          <p:cNvSpPr/>
          <p:nvPr/>
        </p:nvSpPr>
        <p:spPr>
          <a:xfrm>
            <a:off x="428625" y="752475"/>
            <a:ext cx="1176337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Referral Criteria for Primary Care</a:t>
            </a:r>
            <a:endParaRPr lang="en-US" sz="2550" dirty="0"/>
          </a:p>
        </p:txBody>
      </p:sp>
      <p:sp>
        <p:nvSpPr>
          <p:cNvPr id="34" name="SK-10-text-33"/>
          <p:cNvSpPr/>
          <p:nvPr/>
        </p:nvSpPr>
        <p:spPr>
          <a:xfrm>
            <a:off x="428625" y="1188690"/>
            <a:ext cx="1146810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a:t>
            </a:r>
            <a:endParaRPr lang="en-US" sz="1350" dirty="0"/>
          </a:p>
        </p:txBody>
      </p:sp>
      <p:sp>
        <p:nvSpPr>
          <p:cNvPr id="35" name="SK-10-text-34"/>
          <p:cNvSpPr/>
          <p:nvPr/>
        </p:nvSpPr>
        <p:spPr>
          <a:xfrm>
            <a:off x="990600" y="1817340"/>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Diagnostic Uncertainty</a:t>
            </a:r>
            <a:endParaRPr lang="en-US" sz="1500" dirty="0"/>
          </a:p>
        </p:txBody>
      </p:sp>
      <p:sp>
        <p:nvSpPr>
          <p:cNvPr id="36" name="SK-10-text-35"/>
          <p:cNvSpPr/>
          <p:nvPr/>
        </p:nvSpPr>
        <p:spPr>
          <a:xfrm>
            <a:off x="685800" y="2303115"/>
            <a:ext cx="326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Inter" pitchFamily="34" charset="0"/>
                <a:ea typeface="Inter" pitchFamily="34" charset="-122"/>
                <a:cs typeface="Inter" pitchFamily="34" charset="-120"/>
              </a:rPr>
              <a:t>Red Flags:</a:t>
            </a:r>
            <a:r>
              <a:rPr lang="en-US" sz="1200" dirty="0">
                <a:solidFill>
                  <a:srgbClr val="4A4A4B"/>
                </a:solidFill>
                <a:latin typeface="Inter" pitchFamily="34" charset="0"/>
                <a:ea typeface="Inter" pitchFamily="34" charset="-122"/>
                <a:cs typeface="Inter" pitchFamily="34" charset="-120"/>
              </a:rPr>
              <a:t> Weight loss, night sweats, or neurological deficits.</a:t>
            </a:r>
            <a:endParaRPr lang="en-US" sz="1200" dirty="0"/>
          </a:p>
        </p:txBody>
      </p:sp>
      <p:sp>
        <p:nvSpPr>
          <p:cNvPr id="37" name="SK-10-text-36"/>
          <p:cNvSpPr/>
          <p:nvPr/>
        </p:nvSpPr>
        <p:spPr>
          <a:xfrm>
            <a:off x="685800" y="2817465"/>
            <a:ext cx="326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Inter" pitchFamily="34" charset="0"/>
                <a:ea typeface="Inter" pitchFamily="34" charset="-122"/>
                <a:cs typeface="Inter" pitchFamily="34" charset="-120"/>
              </a:rPr>
              <a:t>Inflammatory:</a:t>
            </a:r>
            <a:r>
              <a:rPr lang="en-US" sz="1200" dirty="0">
                <a:solidFill>
                  <a:srgbClr val="4A4A4B"/>
                </a:solidFill>
                <a:latin typeface="Inter" pitchFamily="34" charset="0"/>
                <a:ea typeface="Inter" pitchFamily="34" charset="-122"/>
                <a:cs typeface="Inter" pitchFamily="34" charset="-120"/>
              </a:rPr>
              <a:t> Joint swelling or significantly raised ESR/CRP.</a:t>
            </a:r>
            <a:endParaRPr lang="en-US" sz="1200" dirty="0"/>
          </a:p>
        </p:txBody>
      </p:sp>
      <p:sp>
        <p:nvSpPr>
          <p:cNvPr id="38" name="SK-10-text-37"/>
          <p:cNvSpPr/>
          <p:nvPr/>
        </p:nvSpPr>
        <p:spPr>
          <a:xfrm>
            <a:off x="685800" y="3331815"/>
            <a:ext cx="326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Inter" pitchFamily="34" charset="0"/>
                <a:ea typeface="Inter" pitchFamily="34" charset="-122"/>
                <a:cs typeface="Inter" pitchFamily="34" charset="-120"/>
              </a:rPr>
              <a:t>Age &gt;50:</a:t>
            </a:r>
            <a:r>
              <a:rPr lang="en-US" sz="1200" dirty="0">
                <a:solidFill>
                  <a:srgbClr val="4A4A4B"/>
                </a:solidFill>
                <a:latin typeface="Inter" pitchFamily="34" charset="0"/>
                <a:ea typeface="Inter" pitchFamily="34" charset="-122"/>
                <a:cs typeface="Inter" pitchFamily="34" charset="-120"/>
              </a:rPr>
              <a:t> Ruling out PMR if girdle pain is dominant.</a:t>
            </a:r>
            <a:endParaRPr lang="en-US" sz="1200" dirty="0"/>
          </a:p>
        </p:txBody>
      </p:sp>
      <p:sp>
        <p:nvSpPr>
          <p:cNvPr id="39" name="SK-10-text-38"/>
          <p:cNvSpPr/>
          <p:nvPr/>
        </p:nvSpPr>
        <p:spPr>
          <a:xfrm>
            <a:off x="990600" y="4241453"/>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Hypermobility</a:t>
            </a:r>
            <a:endParaRPr lang="en-US" sz="1500" dirty="0"/>
          </a:p>
        </p:txBody>
      </p:sp>
      <p:sp>
        <p:nvSpPr>
          <p:cNvPr id="40" name="SK-10-text-39"/>
          <p:cNvSpPr/>
          <p:nvPr/>
        </p:nvSpPr>
        <p:spPr>
          <a:xfrm>
            <a:off x="685800" y="4727228"/>
            <a:ext cx="570223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Suspected </a:t>
            </a:r>
            <a:r>
              <a:rPr lang="en-US" sz="1200" b="1" dirty="0">
                <a:solidFill>
                  <a:srgbClr val="1A1A1B"/>
                </a:solidFill>
                <a:latin typeface="Inter" pitchFamily="34" charset="0"/>
                <a:ea typeface="Inter" pitchFamily="34" charset="-122"/>
                <a:cs typeface="Inter" pitchFamily="34" charset="-120"/>
              </a:rPr>
              <a:t>Hypermobility Syndrome</a:t>
            </a:r>
            <a:r>
              <a:rPr lang="en-US" sz="1200" dirty="0">
                <a:solidFill>
                  <a:srgbClr val="4A4A4B"/>
                </a:solidFill>
                <a:latin typeface="Inter" pitchFamily="34" charset="0"/>
                <a:ea typeface="Inter" pitchFamily="34" charset="-122"/>
                <a:cs typeface="Inter" pitchFamily="34" charset="-120"/>
              </a:rPr>
              <a:t>.</a:t>
            </a:r>
            <a:endParaRPr lang="en-US" sz="1200" dirty="0"/>
          </a:p>
        </p:txBody>
      </p:sp>
      <p:sp>
        <p:nvSpPr>
          <p:cNvPr id="41" name="SK-10-text-40"/>
          <p:cNvSpPr/>
          <p:nvPr/>
        </p:nvSpPr>
        <p:spPr>
          <a:xfrm>
            <a:off x="685800" y="5012978"/>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Beighton Score ≥4/9 with significant functional impairment.</a:t>
            </a:r>
            <a:endParaRPr lang="en-US" sz="1200" dirty="0"/>
          </a:p>
        </p:txBody>
      </p:sp>
      <p:sp>
        <p:nvSpPr>
          <p:cNvPr id="42" name="SK-10-text-41"/>
          <p:cNvSpPr/>
          <p:nvPr/>
        </p:nvSpPr>
        <p:spPr>
          <a:xfrm>
            <a:off x="685800" y="5527328"/>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Refer to Physiotherapy or Rheumatology for assessment.</a:t>
            </a:r>
            <a:endParaRPr lang="en-US" sz="1200" dirty="0"/>
          </a:p>
        </p:txBody>
      </p:sp>
      <p:sp>
        <p:nvSpPr>
          <p:cNvPr id="43" name="SK-10-text-42"/>
          <p:cNvSpPr/>
          <p:nvPr/>
        </p:nvSpPr>
        <p:spPr>
          <a:xfrm>
            <a:off x="4864150" y="1817340"/>
            <a:ext cx="3295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Refractory FMS</a:t>
            </a:r>
            <a:endParaRPr lang="en-US" sz="1500" dirty="0"/>
          </a:p>
        </p:txBody>
      </p:sp>
      <p:sp>
        <p:nvSpPr>
          <p:cNvPr id="44" name="SK-10-text-43"/>
          <p:cNvSpPr/>
          <p:nvPr/>
        </p:nvSpPr>
        <p:spPr>
          <a:xfrm>
            <a:off x="4559350" y="2303115"/>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Failure to respond to Tier 1 (Exercise/CBT) and Tier 2 interventions.</a:t>
            </a:r>
            <a:endParaRPr lang="en-US" sz="1200" dirty="0"/>
          </a:p>
        </p:txBody>
      </p:sp>
      <p:sp>
        <p:nvSpPr>
          <p:cNvPr id="45" name="SK-10-text-44"/>
          <p:cNvSpPr/>
          <p:nvPr/>
        </p:nvSpPr>
        <p:spPr>
          <a:xfrm>
            <a:off x="4559350" y="2817465"/>
            <a:ext cx="326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Inter" pitchFamily="34" charset="0"/>
                <a:ea typeface="Inter" pitchFamily="34" charset="-122"/>
                <a:cs typeface="Inter" pitchFamily="34" charset="-120"/>
              </a:rPr>
              <a:t>Chronic Pain Clinic:</a:t>
            </a:r>
            <a:r>
              <a:rPr lang="en-US" sz="1200" dirty="0">
                <a:solidFill>
                  <a:srgbClr val="4A4A4B"/>
                </a:solidFill>
                <a:latin typeface="Inter" pitchFamily="34" charset="0"/>
                <a:ea typeface="Inter" pitchFamily="34" charset="-122"/>
                <a:cs typeface="Inter" pitchFamily="34" charset="-120"/>
              </a:rPr>
              <a:t> For multidisciplinary pain management programmes.</a:t>
            </a:r>
            <a:endParaRPr lang="en-US" sz="1200" dirty="0"/>
          </a:p>
        </p:txBody>
      </p:sp>
      <p:sp>
        <p:nvSpPr>
          <p:cNvPr id="46" name="SK-10-text-45"/>
          <p:cNvSpPr/>
          <p:nvPr/>
        </p:nvSpPr>
        <p:spPr>
          <a:xfrm>
            <a:off x="4559350" y="3331815"/>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Severe functional decline despite primary care support.</a:t>
            </a:r>
            <a:endParaRPr lang="en-US" sz="1200" dirty="0"/>
          </a:p>
        </p:txBody>
      </p:sp>
      <p:sp>
        <p:nvSpPr>
          <p:cNvPr id="47" name="SK-10-text-46"/>
          <p:cNvSpPr/>
          <p:nvPr/>
        </p:nvSpPr>
        <p:spPr>
          <a:xfrm>
            <a:off x="4864150" y="4241453"/>
            <a:ext cx="3524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Sleep Disorders</a:t>
            </a:r>
            <a:endParaRPr lang="en-US" sz="1500" dirty="0"/>
          </a:p>
        </p:txBody>
      </p:sp>
      <p:sp>
        <p:nvSpPr>
          <p:cNvPr id="48" name="SK-10-text-47"/>
          <p:cNvSpPr/>
          <p:nvPr/>
        </p:nvSpPr>
        <p:spPr>
          <a:xfrm>
            <a:off x="4559350" y="4727228"/>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Suspected </a:t>
            </a:r>
            <a:r>
              <a:rPr lang="en-US" sz="1200" b="1" dirty="0">
                <a:solidFill>
                  <a:srgbClr val="1A1A1B"/>
                </a:solidFill>
                <a:latin typeface="Inter" pitchFamily="34" charset="0"/>
                <a:ea typeface="Inter" pitchFamily="34" charset="-122"/>
                <a:cs typeface="Inter" pitchFamily="34" charset="-120"/>
              </a:rPr>
              <a:t>Sleep Apnoea</a:t>
            </a:r>
            <a:r>
              <a:rPr lang="en-US" sz="1200" dirty="0">
                <a:solidFill>
                  <a:srgbClr val="4A4A4B"/>
                </a:solidFill>
                <a:latin typeface="Inter" pitchFamily="34" charset="0"/>
                <a:ea typeface="Inter" pitchFamily="34" charset="-122"/>
                <a:cs typeface="Inter" pitchFamily="34" charset="-120"/>
              </a:rPr>
              <a:t> (high STOP-BANG score).</a:t>
            </a:r>
            <a:endParaRPr lang="en-US" sz="1200" dirty="0"/>
          </a:p>
        </p:txBody>
      </p:sp>
      <p:sp>
        <p:nvSpPr>
          <p:cNvPr id="49" name="SK-10-text-48"/>
          <p:cNvSpPr/>
          <p:nvPr/>
        </p:nvSpPr>
        <p:spPr>
          <a:xfrm>
            <a:off x="4559350" y="5241578"/>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Severe Restless Legs Syndrome refractory to iron replacement.</a:t>
            </a:r>
            <a:endParaRPr lang="en-US" sz="1200" dirty="0"/>
          </a:p>
        </p:txBody>
      </p:sp>
      <p:sp>
        <p:nvSpPr>
          <p:cNvPr id="50" name="SK-10-text-49"/>
          <p:cNvSpPr/>
          <p:nvPr/>
        </p:nvSpPr>
        <p:spPr>
          <a:xfrm>
            <a:off x="4559350" y="5755928"/>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Refer to specialized Sleep Clinic for titration/studies.</a:t>
            </a:r>
            <a:endParaRPr lang="en-US" sz="1200" dirty="0"/>
          </a:p>
        </p:txBody>
      </p:sp>
      <p:sp>
        <p:nvSpPr>
          <p:cNvPr id="51" name="SK-10-text-50"/>
          <p:cNvSpPr/>
          <p:nvPr/>
        </p:nvSpPr>
        <p:spPr>
          <a:xfrm>
            <a:off x="8737699" y="1817340"/>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Mental Health</a:t>
            </a:r>
            <a:endParaRPr lang="en-US" sz="1500" dirty="0"/>
          </a:p>
        </p:txBody>
      </p:sp>
      <p:sp>
        <p:nvSpPr>
          <p:cNvPr id="52" name="SK-10-text-51"/>
          <p:cNvSpPr/>
          <p:nvPr/>
        </p:nvSpPr>
        <p:spPr>
          <a:xfrm>
            <a:off x="8432899" y="2303115"/>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Persistent severe depression or anxiety (GAD-7/PHQ-9).</a:t>
            </a:r>
            <a:endParaRPr lang="en-US" sz="1200" dirty="0"/>
          </a:p>
        </p:txBody>
      </p:sp>
      <p:sp>
        <p:nvSpPr>
          <p:cNvPr id="53" name="SK-10-text-52"/>
          <p:cNvSpPr/>
          <p:nvPr/>
        </p:nvSpPr>
        <p:spPr>
          <a:xfrm>
            <a:off x="8432899" y="2817465"/>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Refer to </a:t>
            </a:r>
            <a:r>
              <a:rPr lang="en-US" sz="1200" b="1" dirty="0">
                <a:solidFill>
                  <a:srgbClr val="1A1A1B"/>
                </a:solidFill>
                <a:latin typeface="Inter" pitchFamily="34" charset="0"/>
                <a:ea typeface="Inter" pitchFamily="34" charset="-122"/>
                <a:cs typeface="Inter" pitchFamily="34" charset="-120"/>
              </a:rPr>
              <a:t>Psychiatry or CMHT</a:t>
            </a:r>
            <a:r>
              <a:rPr lang="en-US" sz="1200" dirty="0">
                <a:solidFill>
                  <a:srgbClr val="4A4A4B"/>
                </a:solidFill>
                <a:latin typeface="Inter" pitchFamily="34" charset="0"/>
                <a:ea typeface="Inter" pitchFamily="34" charset="-122"/>
                <a:cs typeface="Inter" pitchFamily="34" charset="-120"/>
              </a:rPr>
              <a:t> if suicidality or complex trauma history.</a:t>
            </a:r>
            <a:endParaRPr lang="en-US" sz="1200" dirty="0"/>
          </a:p>
        </p:txBody>
      </p:sp>
      <p:sp>
        <p:nvSpPr>
          <p:cNvPr id="54" name="SK-10-text-53"/>
          <p:cNvSpPr/>
          <p:nvPr/>
        </p:nvSpPr>
        <p:spPr>
          <a:xfrm>
            <a:off x="8432899" y="3331815"/>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Psychological therapies (CBT/ACT) often available via IAPT.</a:t>
            </a:r>
            <a:endParaRPr lang="en-US" sz="1200" dirty="0"/>
          </a:p>
        </p:txBody>
      </p:sp>
      <p:sp>
        <p:nvSpPr>
          <p:cNvPr id="55" name="SK-10-text-54"/>
          <p:cNvSpPr/>
          <p:nvPr/>
        </p:nvSpPr>
        <p:spPr>
          <a:xfrm>
            <a:off x="8737699" y="4236690"/>
            <a:ext cx="3454301"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B"/>
                </a:solidFill>
              </a:rPr>
              <a:t>Specialist Pointers</a:t>
            </a:r>
            <a:endParaRPr lang="en-US" sz="1500" dirty="0"/>
          </a:p>
        </p:txBody>
      </p:sp>
      <p:sp>
        <p:nvSpPr>
          <p:cNvPr id="56" name="SK-10-text-55"/>
          <p:cNvSpPr/>
          <p:nvPr/>
        </p:nvSpPr>
        <p:spPr>
          <a:xfrm>
            <a:off x="8432899" y="4722465"/>
            <a:ext cx="3759101"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Most FMS is managed in </a:t>
            </a:r>
            <a:r>
              <a:rPr lang="en-US" sz="1200" b="1" dirty="0">
                <a:solidFill>
                  <a:srgbClr val="1A1A1B"/>
                </a:solidFill>
                <a:latin typeface="Inter" pitchFamily="34" charset="0"/>
                <a:ea typeface="Inter" pitchFamily="34" charset="-122"/>
                <a:cs typeface="Inter" pitchFamily="34" charset="-120"/>
              </a:rPr>
              <a:t>Primary Care</a:t>
            </a:r>
            <a:r>
              <a:rPr lang="en-US" sz="1200" dirty="0">
                <a:solidFill>
                  <a:srgbClr val="4A4A4B"/>
                </a:solidFill>
                <a:latin typeface="Inter" pitchFamily="34" charset="0"/>
                <a:ea typeface="Inter" pitchFamily="34" charset="-122"/>
                <a:cs typeface="Inter" pitchFamily="34" charset="-120"/>
              </a:rPr>
              <a:t>.</a:t>
            </a:r>
            <a:endParaRPr lang="en-US" sz="1200" dirty="0"/>
          </a:p>
        </p:txBody>
      </p:sp>
      <p:sp>
        <p:nvSpPr>
          <p:cNvPr id="57" name="SK-10-text-56"/>
          <p:cNvSpPr/>
          <p:nvPr/>
        </p:nvSpPr>
        <p:spPr>
          <a:xfrm>
            <a:off x="8432899" y="5008215"/>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Specialists help confirm the "positive" diagnosis in complex cases.</a:t>
            </a:r>
            <a:endParaRPr lang="en-US" sz="1200" dirty="0"/>
          </a:p>
        </p:txBody>
      </p:sp>
      <p:sp>
        <p:nvSpPr>
          <p:cNvPr id="58" name="SK-10-text-57"/>
          <p:cNvSpPr/>
          <p:nvPr/>
        </p:nvSpPr>
        <p:spPr>
          <a:xfrm>
            <a:off x="8432899" y="5522565"/>
            <a:ext cx="326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B"/>
                </a:solidFill>
                <a:latin typeface="Inter" pitchFamily="34" charset="0"/>
                <a:ea typeface="Inter" pitchFamily="34" charset="-122"/>
                <a:cs typeface="Inter" pitchFamily="34" charset="-120"/>
              </a:rPr>
              <a:t>Ensure baseline investigations (TSH, CK, Vit D) are completed first.</a:t>
            </a:r>
            <a:endParaRPr lang="en-US" sz="1200" dirty="0"/>
          </a:p>
        </p:txBody>
      </p:sp>
      <p:sp>
        <p:nvSpPr>
          <p:cNvPr id="59" name="SK-10-text-58"/>
          <p:cNvSpPr/>
          <p:nvPr/>
        </p:nvSpPr>
        <p:spPr>
          <a:xfrm>
            <a:off x="8318599" y="6065490"/>
            <a:ext cx="3616141"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Inter" pitchFamily="34" charset="0"/>
                <a:ea typeface="Inter" pitchFamily="34" charset="-122"/>
                <a:cs typeface="Inter" pitchFamily="34" charset="-120"/>
              </a:rPr>
              <a:t>Primary Care Led Management</a:t>
            </a:r>
            <a:endParaRPr lang="en-US" sz="900" dirty="0"/>
          </a:p>
        </p:txBody>
      </p:sp>
      <p:sp>
        <p:nvSpPr>
          <p:cNvPr id="60" name="SK-10-text-59"/>
          <p:cNvSpPr/>
          <p:nvPr/>
        </p:nvSpPr>
        <p:spPr>
          <a:xfrm>
            <a:off x="381000" y="6598890"/>
            <a:ext cx="11811000" cy="2476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 | Clinical Guidance Disclaimer: Always refer to the latest NICE/BNF updates.</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5"/>
          <a:stretch>
            <a:fillRect/>
          </a:stretch>
        </p:blipFill>
        <p:spPr>
          <a:xfrm>
            <a:off x="571500" y="304800"/>
            <a:ext cx="2838450" cy="352425"/>
          </a:xfrm>
          <a:prstGeom prst="rect">
            <a:avLst/>
          </a:prstGeom>
        </p:spPr>
      </p:pic>
      <p:pic>
        <p:nvPicPr>
          <p:cNvPr id="5" name="SK-11-img-4" descr="preencoded.png"/>
          <p:cNvPicPr>
            <a:picLocks noChangeAspect="1"/>
          </p:cNvPicPr>
          <p:nvPr/>
        </p:nvPicPr>
        <p:blipFill>
          <a:blip r:embed="rId6"/>
          <a:stretch>
            <a:fillRect/>
          </a:stretch>
        </p:blipFill>
        <p:spPr>
          <a:xfrm>
            <a:off x="571500" y="752475"/>
            <a:ext cx="11049000" cy="693390"/>
          </a:xfrm>
          <a:prstGeom prst="rect">
            <a:avLst/>
          </a:prstGeom>
        </p:spPr>
      </p:pic>
      <p:pic>
        <p:nvPicPr>
          <p:cNvPr id="6" name="SK-11-img-5" descr="preencoded.png"/>
          <p:cNvPicPr>
            <a:picLocks noChangeAspect="1"/>
          </p:cNvPicPr>
          <p:nvPr/>
        </p:nvPicPr>
        <p:blipFill>
          <a:blip r:embed="rId7"/>
          <a:stretch>
            <a:fillRect/>
          </a:stretch>
        </p:blipFill>
        <p:spPr>
          <a:xfrm>
            <a:off x="571500" y="1636365"/>
            <a:ext cx="5467350" cy="866775"/>
          </a:xfrm>
          <a:prstGeom prst="rect">
            <a:avLst/>
          </a:prstGeom>
        </p:spPr>
      </p:pic>
      <p:pic>
        <p:nvPicPr>
          <p:cNvPr id="7" name="SK-11-img-6" descr="preencoded.png"/>
          <p:cNvPicPr>
            <a:picLocks noChangeAspect="1"/>
          </p:cNvPicPr>
          <p:nvPr/>
        </p:nvPicPr>
        <p:blipFill>
          <a:blip r:embed="rId8"/>
          <a:stretch>
            <a:fillRect/>
          </a:stretch>
        </p:blipFill>
        <p:spPr>
          <a:xfrm>
            <a:off x="723900" y="1731615"/>
            <a:ext cx="400050" cy="400050"/>
          </a:xfrm>
          <a:prstGeom prst="rect">
            <a:avLst/>
          </a:prstGeom>
        </p:spPr>
      </p:pic>
      <p:pic>
        <p:nvPicPr>
          <p:cNvPr id="8" name="SK-11-img-7" descr="preencoded.png"/>
          <p:cNvPicPr>
            <a:picLocks noChangeAspect="1"/>
          </p:cNvPicPr>
          <p:nvPr/>
        </p:nvPicPr>
        <p:blipFill>
          <a:blip r:embed="rId9"/>
          <a:stretch>
            <a:fillRect/>
          </a:stretch>
        </p:blipFill>
        <p:spPr>
          <a:xfrm>
            <a:off x="816769" y="1843980"/>
            <a:ext cx="214313" cy="175320"/>
          </a:xfrm>
          <a:prstGeom prst="rect">
            <a:avLst/>
          </a:prstGeom>
        </p:spPr>
      </p:pic>
      <p:pic>
        <p:nvPicPr>
          <p:cNvPr id="9" name="SK-11-img-8" descr="preencoded.png"/>
          <p:cNvPicPr>
            <a:picLocks noChangeAspect="1"/>
          </p:cNvPicPr>
          <p:nvPr/>
        </p:nvPicPr>
        <p:blipFill>
          <a:blip r:embed="rId7"/>
          <a:stretch>
            <a:fillRect/>
          </a:stretch>
        </p:blipFill>
        <p:spPr>
          <a:xfrm>
            <a:off x="6153150" y="1636365"/>
            <a:ext cx="5467350" cy="866775"/>
          </a:xfrm>
          <a:prstGeom prst="rect">
            <a:avLst/>
          </a:prstGeom>
        </p:spPr>
      </p:pic>
      <p:pic>
        <p:nvPicPr>
          <p:cNvPr id="10" name="SK-11-img-9" descr="preencoded.png"/>
          <p:cNvPicPr>
            <a:picLocks noChangeAspect="1"/>
          </p:cNvPicPr>
          <p:nvPr/>
        </p:nvPicPr>
        <p:blipFill>
          <a:blip r:embed="rId8"/>
          <a:stretch>
            <a:fillRect/>
          </a:stretch>
        </p:blipFill>
        <p:spPr>
          <a:xfrm>
            <a:off x="6305550" y="1731615"/>
            <a:ext cx="400050" cy="400050"/>
          </a:xfrm>
          <a:prstGeom prst="rect">
            <a:avLst/>
          </a:prstGeom>
        </p:spPr>
      </p:pic>
      <p:pic>
        <p:nvPicPr>
          <p:cNvPr id="11" name="SK-11-img-10" descr="preencoded.png"/>
          <p:cNvPicPr>
            <a:picLocks noChangeAspect="1"/>
          </p:cNvPicPr>
          <p:nvPr/>
        </p:nvPicPr>
        <p:blipFill>
          <a:blip r:embed="rId10"/>
          <a:stretch>
            <a:fillRect/>
          </a:stretch>
        </p:blipFill>
        <p:spPr>
          <a:xfrm>
            <a:off x="6398419" y="1843980"/>
            <a:ext cx="214313" cy="175320"/>
          </a:xfrm>
          <a:prstGeom prst="rect">
            <a:avLst/>
          </a:prstGeom>
        </p:spPr>
      </p:pic>
      <p:pic>
        <p:nvPicPr>
          <p:cNvPr id="12" name="SK-11-img-11" descr="preencoded.png"/>
          <p:cNvPicPr>
            <a:picLocks noChangeAspect="1"/>
          </p:cNvPicPr>
          <p:nvPr/>
        </p:nvPicPr>
        <p:blipFill>
          <a:blip r:embed="rId7"/>
          <a:stretch>
            <a:fillRect/>
          </a:stretch>
        </p:blipFill>
        <p:spPr>
          <a:xfrm>
            <a:off x="571500" y="2598390"/>
            <a:ext cx="5467350" cy="866775"/>
          </a:xfrm>
          <a:prstGeom prst="rect">
            <a:avLst/>
          </a:prstGeom>
        </p:spPr>
      </p:pic>
      <p:pic>
        <p:nvPicPr>
          <p:cNvPr id="13" name="SK-11-img-12" descr="preencoded.png"/>
          <p:cNvPicPr>
            <a:picLocks noChangeAspect="1"/>
          </p:cNvPicPr>
          <p:nvPr/>
        </p:nvPicPr>
        <p:blipFill>
          <a:blip r:embed="rId8"/>
          <a:stretch>
            <a:fillRect/>
          </a:stretch>
        </p:blipFill>
        <p:spPr>
          <a:xfrm>
            <a:off x="723900" y="2693640"/>
            <a:ext cx="400050" cy="400050"/>
          </a:xfrm>
          <a:prstGeom prst="rect">
            <a:avLst/>
          </a:prstGeom>
        </p:spPr>
      </p:pic>
      <p:pic>
        <p:nvPicPr>
          <p:cNvPr id="14" name="SK-11-img-13" descr="preencoded.png"/>
          <p:cNvPicPr>
            <a:picLocks noChangeAspect="1"/>
          </p:cNvPicPr>
          <p:nvPr/>
        </p:nvPicPr>
        <p:blipFill>
          <a:blip r:embed="rId11"/>
          <a:stretch>
            <a:fillRect/>
          </a:stretch>
        </p:blipFill>
        <p:spPr>
          <a:xfrm>
            <a:off x="816769" y="2806005"/>
            <a:ext cx="214313" cy="175320"/>
          </a:xfrm>
          <a:prstGeom prst="rect">
            <a:avLst/>
          </a:prstGeom>
        </p:spPr>
      </p:pic>
      <p:pic>
        <p:nvPicPr>
          <p:cNvPr id="15" name="SK-11-img-14" descr="preencoded.png"/>
          <p:cNvPicPr>
            <a:picLocks noChangeAspect="1"/>
          </p:cNvPicPr>
          <p:nvPr/>
        </p:nvPicPr>
        <p:blipFill>
          <a:blip r:embed="rId7"/>
          <a:stretch>
            <a:fillRect/>
          </a:stretch>
        </p:blipFill>
        <p:spPr>
          <a:xfrm>
            <a:off x="6153150" y="2598390"/>
            <a:ext cx="5467350" cy="866775"/>
          </a:xfrm>
          <a:prstGeom prst="rect">
            <a:avLst/>
          </a:prstGeom>
        </p:spPr>
      </p:pic>
      <p:pic>
        <p:nvPicPr>
          <p:cNvPr id="16" name="SK-11-img-15" descr="preencoded.png"/>
          <p:cNvPicPr>
            <a:picLocks noChangeAspect="1"/>
          </p:cNvPicPr>
          <p:nvPr/>
        </p:nvPicPr>
        <p:blipFill>
          <a:blip r:embed="rId8"/>
          <a:stretch>
            <a:fillRect/>
          </a:stretch>
        </p:blipFill>
        <p:spPr>
          <a:xfrm>
            <a:off x="6305550" y="2693640"/>
            <a:ext cx="400050" cy="400050"/>
          </a:xfrm>
          <a:prstGeom prst="rect">
            <a:avLst/>
          </a:prstGeom>
        </p:spPr>
      </p:pic>
      <p:pic>
        <p:nvPicPr>
          <p:cNvPr id="17" name="SK-11-img-16" descr="preencoded.png"/>
          <p:cNvPicPr>
            <a:picLocks noChangeAspect="1"/>
          </p:cNvPicPr>
          <p:nvPr/>
        </p:nvPicPr>
        <p:blipFill>
          <a:blip r:embed="rId12"/>
          <a:stretch>
            <a:fillRect/>
          </a:stretch>
        </p:blipFill>
        <p:spPr>
          <a:xfrm>
            <a:off x="6398419" y="2806005"/>
            <a:ext cx="214313" cy="175320"/>
          </a:xfrm>
          <a:prstGeom prst="rect">
            <a:avLst/>
          </a:prstGeom>
        </p:spPr>
      </p:pic>
      <p:pic>
        <p:nvPicPr>
          <p:cNvPr id="18" name="SK-11-img-17" descr="preencoded.png"/>
          <p:cNvPicPr>
            <a:picLocks noChangeAspect="1"/>
          </p:cNvPicPr>
          <p:nvPr/>
        </p:nvPicPr>
        <p:blipFill>
          <a:blip r:embed="rId13"/>
          <a:stretch>
            <a:fillRect/>
          </a:stretch>
        </p:blipFill>
        <p:spPr>
          <a:xfrm>
            <a:off x="571500" y="3560415"/>
            <a:ext cx="5467350" cy="866775"/>
          </a:xfrm>
          <a:prstGeom prst="rect">
            <a:avLst/>
          </a:prstGeom>
        </p:spPr>
      </p:pic>
      <p:pic>
        <p:nvPicPr>
          <p:cNvPr id="19" name="SK-11-img-18" descr="preencoded.png"/>
          <p:cNvPicPr>
            <a:picLocks noChangeAspect="1"/>
          </p:cNvPicPr>
          <p:nvPr/>
        </p:nvPicPr>
        <p:blipFill>
          <a:blip r:embed="rId14"/>
          <a:stretch>
            <a:fillRect/>
          </a:stretch>
        </p:blipFill>
        <p:spPr>
          <a:xfrm>
            <a:off x="723900" y="3655665"/>
            <a:ext cx="400050" cy="400050"/>
          </a:xfrm>
          <a:prstGeom prst="rect">
            <a:avLst/>
          </a:prstGeom>
        </p:spPr>
      </p:pic>
      <p:pic>
        <p:nvPicPr>
          <p:cNvPr id="20" name="SK-11-img-19" descr="preencoded.png"/>
          <p:cNvPicPr>
            <a:picLocks noChangeAspect="1"/>
          </p:cNvPicPr>
          <p:nvPr/>
        </p:nvPicPr>
        <p:blipFill>
          <a:blip r:embed="rId15"/>
          <a:stretch>
            <a:fillRect/>
          </a:stretch>
        </p:blipFill>
        <p:spPr>
          <a:xfrm>
            <a:off x="816769" y="3768030"/>
            <a:ext cx="214313" cy="175320"/>
          </a:xfrm>
          <a:prstGeom prst="rect">
            <a:avLst/>
          </a:prstGeom>
        </p:spPr>
      </p:pic>
      <p:pic>
        <p:nvPicPr>
          <p:cNvPr id="21" name="SK-11-img-20" descr="preencoded.png"/>
          <p:cNvPicPr>
            <a:picLocks noChangeAspect="1"/>
          </p:cNvPicPr>
          <p:nvPr/>
        </p:nvPicPr>
        <p:blipFill>
          <a:blip r:embed="rId13"/>
          <a:stretch>
            <a:fillRect/>
          </a:stretch>
        </p:blipFill>
        <p:spPr>
          <a:xfrm>
            <a:off x="6153150" y="3560415"/>
            <a:ext cx="5467350" cy="866775"/>
          </a:xfrm>
          <a:prstGeom prst="rect">
            <a:avLst/>
          </a:prstGeom>
        </p:spPr>
      </p:pic>
      <p:pic>
        <p:nvPicPr>
          <p:cNvPr id="22" name="SK-11-img-21" descr="preencoded.png"/>
          <p:cNvPicPr>
            <a:picLocks noChangeAspect="1"/>
          </p:cNvPicPr>
          <p:nvPr/>
        </p:nvPicPr>
        <p:blipFill>
          <a:blip r:embed="rId14"/>
          <a:stretch>
            <a:fillRect/>
          </a:stretch>
        </p:blipFill>
        <p:spPr>
          <a:xfrm>
            <a:off x="6305550" y="3655665"/>
            <a:ext cx="400050" cy="400050"/>
          </a:xfrm>
          <a:prstGeom prst="rect">
            <a:avLst/>
          </a:prstGeom>
        </p:spPr>
      </p:pic>
      <p:pic>
        <p:nvPicPr>
          <p:cNvPr id="23" name="SK-11-img-22" descr="preencoded.png"/>
          <p:cNvPicPr>
            <a:picLocks noChangeAspect="1"/>
          </p:cNvPicPr>
          <p:nvPr/>
        </p:nvPicPr>
        <p:blipFill>
          <a:blip r:embed="rId16"/>
          <a:stretch>
            <a:fillRect/>
          </a:stretch>
        </p:blipFill>
        <p:spPr>
          <a:xfrm>
            <a:off x="6398419" y="3768030"/>
            <a:ext cx="214313" cy="175320"/>
          </a:xfrm>
          <a:prstGeom prst="rect">
            <a:avLst/>
          </a:prstGeom>
        </p:spPr>
      </p:pic>
      <p:pic>
        <p:nvPicPr>
          <p:cNvPr id="24" name="SK-11-img-23" descr="preencoded.png"/>
          <p:cNvPicPr>
            <a:picLocks noChangeAspect="1"/>
          </p:cNvPicPr>
          <p:nvPr/>
        </p:nvPicPr>
        <p:blipFill>
          <a:blip r:embed="rId7"/>
          <a:stretch>
            <a:fillRect/>
          </a:stretch>
        </p:blipFill>
        <p:spPr>
          <a:xfrm>
            <a:off x="571500" y="4522440"/>
            <a:ext cx="5467350" cy="866775"/>
          </a:xfrm>
          <a:prstGeom prst="rect">
            <a:avLst/>
          </a:prstGeom>
        </p:spPr>
      </p:pic>
      <p:pic>
        <p:nvPicPr>
          <p:cNvPr id="25" name="SK-11-img-24" descr="preencoded.png"/>
          <p:cNvPicPr>
            <a:picLocks noChangeAspect="1"/>
          </p:cNvPicPr>
          <p:nvPr/>
        </p:nvPicPr>
        <p:blipFill>
          <a:blip r:embed="rId17"/>
          <a:stretch>
            <a:fillRect/>
          </a:stretch>
        </p:blipFill>
        <p:spPr>
          <a:xfrm>
            <a:off x="723900" y="4617690"/>
            <a:ext cx="400050" cy="400050"/>
          </a:xfrm>
          <a:prstGeom prst="rect">
            <a:avLst/>
          </a:prstGeom>
        </p:spPr>
      </p:pic>
      <p:pic>
        <p:nvPicPr>
          <p:cNvPr id="26" name="SK-11-img-25" descr="preencoded.png"/>
          <p:cNvPicPr>
            <a:picLocks noChangeAspect="1"/>
          </p:cNvPicPr>
          <p:nvPr/>
        </p:nvPicPr>
        <p:blipFill>
          <a:blip r:embed="rId18"/>
          <a:stretch>
            <a:fillRect/>
          </a:stretch>
        </p:blipFill>
        <p:spPr>
          <a:xfrm>
            <a:off x="816769" y="4730055"/>
            <a:ext cx="214313" cy="175320"/>
          </a:xfrm>
          <a:prstGeom prst="rect">
            <a:avLst/>
          </a:prstGeom>
        </p:spPr>
      </p:pic>
      <p:pic>
        <p:nvPicPr>
          <p:cNvPr id="27" name="SK-11-img-26" descr="preencoded.png"/>
          <p:cNvPicPr>
            <a:picLocks noChangeAspect="1"/>
          </p:cNvPicPr>
          <p:nvPr/>
        </p:nvPicPr>
        <p:blipFill>
          <a:blip r:embed="rId7"/>
          <a:stretch>
            <a:fillRect/>
          </a:stretch>
        </p:blipFill>
        <p:spPr>
          <a:xfrm>
            <a:off x="6153150" y="4522440"/>
            <a:ext cx="5467350" cy="866775"/>
          </a:xfrm>
          <a:prstGeom prst="rect">
            <a:avLst/>
          </a:prstGeom>
        </p:spPr>
      </p:pic>
      <p:pic>
        <p:nvPicPr>
          <p:cNvPr id="28" name="SK-11-img-27" descr="preencoded.png"/>
          <p:cNvPicPr>
            <a:picLocks noChangeAspect="1"/>
          </p:cNvPicPr>
          <p:nvPr/>
        </p:nvPicPr>
        <p:blipFill>
          <a:blip r:embed="rId17"/>
          <a:stretch>
            <a:fillRect/>
          </a:stretch>
        </p:blipFill>
        <p:spPr>
          <a:xfrm>
            <a:off x="6305550" y="4617690"/>
            <a:ext cx="400050" cy="400050"/>
          </a:xfrm>
          <a:prstGeom prst="rect">
            <a:avLst/>
          </a:prstGeom>
        </p:spPr>
      </p:pic>
      <p:pic>
        <p:nvPicPr>
          <p:cNvPr id="29" name="SK-11-img-28" descr="preencoded.png"/>
          <p:cNvPicPr>
            <a:picLocks noChangeAspect="1"/>
          </p:cNvPicPr>
          <p:nvPr/>
        </p:nvPicPr>
        <p:blipFill>
          <a:blip r:embed="rId19"/>
          <a:stretch>
            <a:fillRect/>
          </a:stretch>
        </p:blipFill>
        <p:spPr>
          <a:xfrm>
            <a:off x="6398419" y="4730055"/>
            <a:ext cx="214313" cy="175320"/>
          </a:xfrm>
          <a:prstGeom prst="rect">
            <a:avLst/>
          </a:prstGeom>
        </p:spPr>
      </p:pic>
      <p:pic>
        <p:nvPicPr>
          <p:cNvPr id="30" name="SK-11-img-29" descr="preencoded.png"/>
          <p:cNvPicPr>
            <a:picLocks noChangeAspect="1"/>
          </p:cNvPicPr>
          <p:nvPr/>
        </p:nvPicPr>
        <p:blipFill>
          <a:blip r:embed="rId7"/>
          <a:stretch>
            <a:fillRect/>
          </a:stretch>
        </p:blipFill>
        <p:spPr>
          <a:xfrm>
            <a:off x="571500" y="5484465"/>
            <a:ext cx="5467350" cy="866775"/>
          </a:xfrm>
          <a:prstGeom prst="rect">
            <a:avLst/>
          </a:prstGeom>
        </p:spPr>
      </p:pic>
      <p:pic>
        <p:nvPicPr>
          <p:cNvPr id="31" name="SK-11-img-30" descr="preencoded.png"/>
          <p:cNvPicPr>
            <a:picLocks noChangeAspect="1"/>
          </p:cNvPicPr>
          <p:nvPr/>
        </p:nvPicPr>
        <p:blipFill>
          <a:blip r:embed="rId8"/>
          <a:stretch>
            <a:fillRect/>
          </a:stretch>
        </p:blipFill>
        <p:spPr>
          <a:xfrm>
            <a:off x="723900" y="5579715"/>
            <a:ext cx="400050" cy="400050"/>
          </a:xfrm>
          <a:prstGeom prst="rect">
            <a:avLst/>
          </a:prstGeom>
        </p:spPr>
      </p:pic>
      <p:pic>
        <p:nvPicPr>
          <p:cNvPr id="32" name="SK-11-img-31" descr="preencoded.png"/>
          <p:cNvPicPr>
            <a:picLocks noChangeAspect="1"/>
          </p:cNvPicPr>
          <p:nvPr/>
        </p:nvPicPr>
        <p:blipFill>
          <a:blip r:embed="rId20"/>
          <a:stretch>
            <a:fillRect/>
          </a:stretch>
        </p:blipFill>
        <p:spPr>
          <a:xfrm>
            <a:off x="816769" y="5692080"/>
            <a:ext cx="214313" cy="175320"/>
          </a:xfrm>
          <a:prstGeom prst="rect">
            <a:avLst/>
          </a:prstGeom>
        </p:spPr>
      </p:pic>
      <p:pic>
        <p:nvPicPr>
          <p:cNvPr id="33" name="SK-11-img-32" descr="preencoded.png"/>
          <p:cNvPicPr>
            <a:picLocks noChangeAspect="1"/>
          </p:cNvPicPr>
          <p:nvPr/>
        </p:nvPicPr>
        <p:blipFill>
          <a:blip r:embed="rId7"/>
          <a:stretch>
            <a:fillRect/>
          </a:stretch>
        </p:blipFill>
        <p:spPr>
          <a:xfrm>
            <a:off x="6153150" y="5484465"/>
            <a:ext cx="5467350" cy="866775"/>
          </a:xfrm>
          <a:prstGeom prst="rect">
            <a:avLst/>
          </a:prstGeom>
        </p:spPr>
      </p:pic>
      <p:pic>
        <p:nvPicPr>
          <p:cNvPr id="34" name="SK-11-img-33" descr="preencoded.png"/>
          <p:cNvPicPr>
            <a:picLocks noChangeAspect="1"/>
          </p:cNvPicPr>
          <p:nvPr/>
        </p:nvPicPr>
        <p:blipFill>
          <a:blip r:embed="rId8"/>
          <a:stretch>
            <a:fillRect/>
          </a:stretch>
        </p:blipFill>
        <p:spPr>
          <a:xfrm>
            <a:off x="6305550" y="5579715"/>
            <a:ext cx="400050" cy="400050"/>
          </a:xfrm>
          <a:prstGeom prst="rect">
            <a:avLst/>
          </a:prstGeom>
        </p:spPr>
      </p:pic>
      <p:pic>
        <p:nvPicPr>
          <p:cNvPr id="35" name="SK-11-img-34" descr="preencoded.png"/>
          <p:cNvPicPr>
            <a:picLocks noChangeAspect="1"/>
          </p:cNvPicPr>
          <p:nvPr/>
        </p:nvPicPr>
        <p:blipFill>
          <a:blip r:embed="rId21"/>
          <a:stretch>
            <a:fillRect/>
          </a:stretch>
        </p:blipFill>
        <p:spPr>
          <a:xfrm>
            <a:off x="6398419" y="5692080"/>
            <a:ext cx="214313" cy="175320"/>
          </a:xfrm>
          <a:prstGeom prst="rect">
            <a:avLst/>
          </a:prstGeom>
        </p:spPr>
      </p:pic>
      <p:pic>
        <p:nvPicPr>
          <p:cNvPr id="36" name="SK-11-img-35" descr="preencoded.png"/>
          <p:cNvPicPr>
            <a:picLocks noChangeAspect="1"/>
          </p:cNvPicPr>
          <p:nvPr/>
        </p:nvPicPr>
        <p:blipFill>
          <a:blip r:embed="rId22"/>
          <a:stretch>
            <a:fillRect/>
          </a:stretch>
        </p:blipFill>
        <p:spPr>
          <a:xfrm>
            <a:off x="571500" y="6503640"/>
            <a:ext cx="11049000" cy="247650"/>
          </a:xfrm>
          <a:prstGeom prst="rect">
            <a:avLst/>
          </a:prstGeom>
        </p:spPr>
      </p:pic>
      <p:sp>
        <p:nvSpPr>
          <p:cNvPr id="37" name="SK-11-text-36"/>
          <p:cNvSpPr/>
          <p:nvPr/>
        </p:nvSpPr>
        <p:spPr>
          <a:xfrm>
            <a:off x="7620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8" name="SK-11-text-37"/>
          <p:cNvSpPr/>
          <p:nvPr/>
        </p:nvSpPr>
        <p:spPr>
          <a:xfrm>
            <a:off x="714375" y="752475"/>
            <a:ext cx="110680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Top Tips for GPs</a:t>
            </a:r>
            <a:endParaRPr lang="en-US" sz="2550" dirty="0"/>
          </a:p>
        </p:txBody>
      </p:sp>
      <p:sp>
        <p:nvSpPr>
          <p:cNvPr id="39" name="SK-11-text-38"/>
          <p:cNvSpPr/>
          <p:nvPr/>
        </p:nvSpPr>
        <p:spPr>
          <a:xfrm>
            <a:off x="714375" y="1188690"/>
            <a:ext cx="1099185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Ten Clinical Pearls for High-Yield Practice and Exams</a:t>
            </a:r>
            <a:endParaRPr lang="en-US" sz="1350" dirty="0"/>
          </a:p>
        </p:txBody>
      </p:sp>
      <p:sp>
        <p:nvSpPr>
          <p:cNvPr id="40" name="SK-11-text-39"/>
          <p:cNvSpPr/>
          <p:nvPr/>
        </p:nvSpPr>
        <p:spPr>
          <a:xfrm>
            <a:off x="1266825" y="1731615"/>
            <a:ext cx="4705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Use WPI + SS Criteria</a:t>
            </a:r>
            <a:endParaRPr lang="en-US" sz="1350" dirty="0"/>
          </a:p>
        </p:txBody>
      </p:sp>
      <p:sp>
        <p:nvSpPr>
          <p:cNvPr id="41" name="SK-11-text-40"/>
          <p:cNvSpPr/>
          <p:nvPr/>
        </p:nvSpPr>
        <p:spPr>
          <a:xfrm>
            <a:off x="1266825" y="2007840"/>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Replace outdated tender point counts with clinical scoring for accuracy and validation.</a:t>
            </a:r>
            <a:endParaRPr lang="en-US" sz="1125" dirty="0"/>
          </a:p>
        </p:txBody>
      </p:sp>
      <p:sp>
        <p:nvSpPr>
          <p:cNvPr id="42" name="SK-11-text-41"/>
          <p:cNvSpPr/>
          <p:nvPr/>
        </p:nvSpPr>
        <p:spPr>
          <a:xfrm>
            <a:off x="6848475" y="1731615"/>
            <a:ext cx="52292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Make a Positive Diagnosis</a:t>
            </a:r>
            <a:endParaRPr lang="en-US" sz="1350" dirty="0"/>
          </a:p>
        </p:txBody>
      </p:sp>
      <p:sp>
        <p:nvSpPr>
          <p:cNvPr id="43" name="SK-11-text-42"/>
          <p:cNvSpPr/>
          <p:nvPr/>
        </p:nvSpPr>
        <p:spPr>
          <a:xfrm>
            <a:off x="6848475" y="2007840"/>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Don't just exclude other causes; use the ACR criteria to give a confident, named diagnosis.</a:t>
            </a:r>
            <a:endParaRPr lang="en-US" sz="1125" dirty="0"/>
          </a:p>
        </p:txBody>
      </p:sp>
      <p:sp>
        <p:nvSpPr>
          <p:cNvPr id="44" name="SK-11-text-43"/>
          <p:cNvSpPr/>
          <p:nvPr/>
        </p:nvSpPr>
        <p:spPr>
          <a:xfrm>
            <a:off x="1266825" y="2693640"/>
            <a:ext cx="4705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The Explanation is Key</a:t>
            </a:r>
            <a:endParaRPr lang="en-US" sz="1350" dirty="0"/>
          </a:p>
        </p:txBody>
      </p:sp>
      <p:sp>
        <p:nvSpPr>
          <p:cNvPr id="45" name="SK-11-text-44"/>
          <p:cNvSpPr/>
          <p:nvPr/>
        </p:nvSpPr>
        <p:spPr>
          <a:xfrm>
            <a:off x="1266825" y="2969865"/>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The consultation where you explain the diagnosis is the most important for therapeutic success.</a:t>
            </a:r>
            <a:endParaRPr lang="en-US" sz="1125" dirty="0"/>
          </a:p>
        </p:txBody>
      </p:sp>
      <p:sp>
        <p:nvSpPr>
          <p:cNvPr id="46" name="SK-11-text-45"/>
          <p:cNvSpPr/>
          <p:nvPr/>
        </p:nvSpPr>
        <p:spPr>
          <a:xfrm>
            <a:off x="6848475" y="2693640"/>
            <a:ext cx="48177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Validate the Experience</a:t>
            </a:r>
            <a:endParaRPr lang="en-US" sz="1350" dirty="0"/>
          </a:p>
        </p:txBody>
      </p:sp>
      <p:sp>
        <p:nvSpPr>
          <p:cNvPr id="47" name="SK-11-text-46"/>
          <p:cNvSpPr/>
          <p:nvPr/>
        </p:nvSpPr>
        <p:spPr>
          <a:xfrm>
            <a:off x="6848475" y="2969865"/>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Never say "it's all in your mind." Explain central sensitisation as a real neurological process.</a:t>
            </a:r>
            <a:endParaRPr lang="en-US" sz="1125" dirty="0"/>
          </a:p>
        </p:txBody>
      </p:sp>
      <p:sp>
        <p:nvSpPr>
          <p:cNvPr id="48" name="SK-11-text-47"/>
          <p:cNvSpPr/>
          <p:nvPr/>
        </p:nvSpPr>
        <p:spPr>
          <a:xfrm>
            <a:off x="1266825" y="3655665"/>
            <a:ext cx="4705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Exercise is First-Line</a:t>
            </a:r>
            <a:endParaRPr lang="en-US" sz="1350" dirty="0"/>
          </a:p>
        </p:txBody>
      </p:sp>
      <p:sp>
        <p:nvSpPr>
          <p:cNvPr id="49" name="SK-11-text-48"/>
          <p:cNvSpPr/>
          <p:nvPr/>
        </p:nvSpPr>
        <p:spPr>
          <a:xfrm>
            <a:off x="1266825" y="3931890"/>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Recommend supervised, graded aerobic and strengthening programs (NICE strongest evidence).</a:t>
            </a:r>
            <a:endParaRPr lang="en-US" sz="1125" dirty="0"/>
          </a:p>
        </p:txBody>
      </p:sp>
      <p:sp>
        <p:nvSpPr>
          <p:cNvPr id="50" name="SK-11-text-49"/>
          <p:cNvSpPr/>
          <p:nvPr/>
        </p:nvSpPr>
        <p:spPr>
          <a:xfrm>
            <a:off x="6848475" y="3655665"/>
            <a:ext cx="53435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Avoid Opioids/Gabapentinoids</a:t>
            </a:r>
            <a:endParaRPr lang="en-US" sz="1350" dirty="0"/>
          </a:p>
        </p:txBody>
      </p:sp>
      <p:sp>
        <p:nvSpPr>
          <p:cNvPr id="51" name="SK-11-text-50"/>
          <p:cNvSpPr/>
          <p:nvPr/>
        </p:nvSpPr>
        <p:spPr>
          <a:xfrm>
            <a:off x="6848475" y="3931890"/>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NICE NG193 explicitly advises against Tramadol, Pregabalin, and long-term NSAIDs for FMS.</a:t>
            </a:r>
            <a:endParaRPr lang="en-US" sz="1125" dirty="0"/>
          </a:p>
        </p:txBody>
      </p:sp>
      <p:sp>
        <p:nvSpPr>
          <p:cNvPr id="52" name="SK-11-text-51"/>
          <p:cNvSpPr/>
          <p:nvPr/>
        </p:nvSpPr>
        <p:spPr>
          <a:xfrm>
            <a:off x="1266825" y="4617690"/>
            <a:ext cx="4705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Low-Dose Amitriptyline</a:t>
            </a:r>
            <a:endParaRPr lang="en-US" sz="1350" dirty="0"/>
          </a:p>
        </p:txBody>
      </p:sp>
      <p:sp>
        <p:nvSpPr>
          <p:cNvPr id="53" name="SK-11-text-52"/>
          <p:cNvSpPr/>
          <p:nvPr/>
        </p:nvSpPr>
        <p:spPr>
          <a:xfrm>
            <a:off x="1266825" y="4893915"/>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Use 10-25mg at night to improve sleep architecture and dampen central pain signaling.</a:t>
            </a:r>
            <a:endParaRPr lang="en-US" sz="1125" dirty="0"/>
          </a:p>
        </p:txBody>
      </p:sp>
      <p:sp>
        <p:nvSpPr>
          <p:cNvPr id="54" name="SK-11-text-53"/>
          <p:cNvSpPr/>
          <p:nvPr/>
        </p:nvSpPr>
        <p:spPr>
          <a:xfrm>
            <a:off x="6848475" y="4617690"/>
            <a:ext cx="4705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Address Mental Health</a:t>
            </a:r>
            <a:endParaRPr lang="en-US" sz="1350" dirty="0"/>
          </a:p>
        </p:txBody>
      </p:sp>
      <p:sp>
        <p:nvSpPr>
          <p:cNvPr id="55" name="SK-11-text-54"/>
          <p:cNvSpPr/>
          <p:nvPr/>
        </p:nvSpPr>
        <p:spPr>
          <a:xfrm>
            <a:off x="6848475" y="4893915"/>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Actively screen for and treat depression and anxiety, as they perpetuate the pain cycle.</a:t>
            </a:r>
            <a:endParaRPr lang="en-US" sz="1125" dirty="0"/>
          </a:p>
        </p:txBody>
      </p:sp>
      <p:sp>
        <p:nvSpPr>
          <p:cNvPr id="56" name="SK-11-text-55"/>
          <p:cNvSpPr/>
          <p:nvPr/>
        </p:nvSpPr>
        <p:spPr>
          <a:xfrm>
            <a:off x="1266825" y="5579715"/>
            <a:ext cx="4705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Teach Pacing</a:t>
            </a:r>
            <a:endParaRPr lang="en-US" sz="1350" dirty="0"/>
          </a:p>
        </p:txBody>
      </p:sp>
      <p:sp>
        <p:nvSpPr>
          <p:cNvPr id="57" name="SK-11-text-56"/>
          <p:cNvSpPr/>
          <p:nvPr/>
        </p:nvSpPr>
        <p:spPr>
          <a:xfrm>
            <a:off x="1266825" y="5855940"/>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Help patients break the "boom-and-bust" cycle through consistent, small functional goals.</a:t>
            </a:r>
            <a:endParaRPr lang="en-US" sz="1125" dirty="0"/>
          </a:p>
        </p:txBody>
      </p:sp>
      <p:sp>
        <p:nvSpPr>
          <p:cNvPr id="58" name="SK-11-text-57"/>
          <p:cNvSpPr/>
          <p:nvPr/>
        </p:nvSpPr>
        <p:spPr>
          <a:xfrm>
            <a:off x="6848475" y="5579715"/>
            <a:ext cx="48177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Primary Care Management</a:t>
            </a:r>
            <a:endParaRPr lang="en-US" sz="1350" dirty="0"/>
          </a:p>
        </p:txBody>
      </p:sp>
      <p:sp>
        <p:nvSpPr>
          <p:cNvPr id="59" name="SK-11-text-58"/>
          <p:cNvSpPr/>
          <p:nvPr/>
        </p:nvSpPr>
        <p:spPr>
          <a:xfrm>
            <a:off x="6848475" y="5855940"/>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Most FMS is best managed by GPs. Refer only for uncertainty or multidisciplinary pain needs.</a:t>
            </a:r>
            <a:endParaRPr lang="en-US" sz="1125" dirty="0"/>
          </a:p>
        </p:txBody>
      </p:sp>
      <p:sp>
        <p:nvSpPr>
          <p:cNvPr id="60" name="SK-11-text-59"/>
          <p:cNvSpPr/>
          <p:nvPr/>
        </p:nvSpPr>
        <p:spPr>
          <a:xfrm>
            <a:off x="571500" y="6579840"/>
            <a:ext cx="29565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17172"/>
                </a:solidFill>
                <a:latin typeface="Inter" pitchFamily="34" charset="0"/>
                <a:ea typeface="Inter" pitchFamily="34" charset="-122"/>
                <a:cs typeface="Inter" pitchFamily="34" charset="-120"/>
              </a:rPr>
              <a:t>www.bradfordvts.co.uk</a:t>
            </a:r>
            <a:endParaRPr lang="en-US" sz="900" dirty="0"/>
          </a:p>
        </p:txBody>
      </p:sp>
      <p:sp>
        <p:nvSpPr>
          <p:cNvPr id="61" name="SK-11-text-60"/>
          <p:cNvSpPr/>
          <p:nvPr/>
        </p:nvSpPr>
        <p:spPr>
          <a:xfrm>
            <a:off x="7620000" y="6579840"/>
            <a:ext cx="457200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Clinical Guidance Disclaimer: Always refer to the latest NICE/BNF updates.</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5"/>
          <a:stretch>
            <a:fillRect/>
          </a:stretch>
        </p:blipFill>
        <p:spPr>
          <a:xfrm>
            <a:off x="571500" y="304800"/>
            <a:ext cx="2838450" cy="352425"/>
          </a:xfrm>
          <a:prstGeom prst="rect">
            <a:avLst/>
          </a:prstGeom>
        </p:spPr>
      </p:pic>
      <p:pic>
        <p:nvPicPr>
          <p:cNvPr id="5" name="SK-12-img-4" descr="preencoded.png"/>
          <p:cNvPicPr>
            <a:picLocks noChangeAspect="1"/>
          </p:cNvPicPr>
          <p:nvPr/>
        </p:nvPicPr>
        <p:blipFill>
          <a:blip r:embed="rId6"/>
          <a:stretch>
            <a:fillRect/>
          </a:stretch>
        </p:blipFill>
        <p:spPr>
          <a:xfrm>
            <a:off x="571500" y="752475"/>
            <a:ext cx="11049000" cy="693390"/>
          </a:xfrm>
          <a:prstGeom prst="rect">
            <a:avLst/>
          </a:prstGeom>
        </p:spPr>
      </p:pic>
      <p:pic>
        <p:nvPicPr>
          <p:cNvPr id="6" name="SK-12-img-5" descr="preencoded.png"/>
          <p:cNvPicPr>
            <a:picLocks noChangeAspect="1"/>
          </p:cNvPicPr>
          <p:nvPr/>
        </p:nvPicPr>
        <p:blipFill>
          <a:blip r:embed="rId7"/>
          <a:stretch>
            <a:fillRect/>
          </a:stretch>
        </p:blipFill>
        <p:spPr>
          <a:xfrm>
            <a:off x="571500" y="1674465"/>
            <a:ext cx="3190875" cy="4478685"/>
          </a:xfrm>
          <a:prstGeom prst="rect">
            <a:avLst/>
          </a:prstGeom>
        </p:spPr>
      </p:pic>
      <p:pic>
        <p:nvPicPr>
          <p:cNvPr id="7" name="SK-12-img-6" descr="preencoded.png"/>
          <p:cNvPicPr>
            <a:picLocks noChangeAspect="1"/>
          </p:cNvPicPr>
          <p:nvPr/>
        </p:nvPicPr>
        <p:blipFill>
          <a:blip r:embed="rId8"/>
          <a:stretch>
            <a:fillRect/>
          </a:stretch>
        </p:blipFill>
        <p:spPr>
          <a:xfrm>
            <a:off x="571500" y="4370933"/>
            <a:ext cx="2809875" cy="1143000"/>
          </a:xfrm>
          <a:prstGeom prst="rect">
            <a:avLst/>
          </a:prstGeom>
        </p:spPr>
      </p:pic>
      <p:pic>
        <p:nvPicPr>
          <p:cNvPr id="8" name="SK-12-img-7" descr="preencoded.png"/>
          <p:cNvPicPr>
            <a:picLocks noChangeAspect="1"/>
          </p:cNvPicPr>
          <p:nvPr/>
        </p:nvPicPr>
        <p:blipFill>
          <a:blip r:embed="rId9"/>
          <a:stretch>
            <a:fillRect/>
          </a:stretch>
        </p:blipFill>
        <p:spPr>
          <a:xfrm>
            <a:off x="1857375" y="4576167"/>
            <a:ext cx="238125" cy="190500"/>
          </a:xfrm>
          <a:prstGeom prst="rect">
            <a:avLst/>
          </a:prstGeom>
        </p:spPr>
      </p:pic>
      <p:pic>
        <p:nvPicPr>
          <p:cNvPr id="9" name="SK-12-img-8" descr="preencoded.png"/>
          <p:cNvPicPr>
            <a:picLocks noChangeAspect="1"/>
          </p:cNvPicPr>
          <p:nvPr/>
        </p:nvPicPr>
        <p:blipFill>
          <a:blip r:embed="rId10"/>
          <a:stretch>
            <a:fillRect/>
          </a:stretch>
        </p:blipFill>
        <p:spPr>
          <a:xfrm>
            <a:off x="4333875" y="1737866"/>
            <a:ext cx="7286625" cy="323850"/>
          </a:xfrm>
          <a:prstGeom prst="rect">
            <a:avLst/>
          </a:prstGeom>
        </p:spPr>
      </p:pic>
      <p:pic>
        <p:nvPicPr>
          <p:cNvPr id="10" name="SK-12-img-9" descr="preencoded.png"/>
          <p:cNvPicPr>
            <a:picLocks noChangeAspect="1"/>
          </p:cNvPicPr>
          <p:nvPr/>
        </p:nvPicPr>
        <p:blipFill>
          <a:blip r:embed="rId11"/>
          <a:stretch>
            <a:fillRect/>
          </a:stretch>
        </p:blipFill>
        <p:spPr>
          <a:xfrm>
            <a:off x="4333875" y="1785491"/>
            <a:ext cx="238125" cy="190500"/>
          </a:xfrm>
          <a:prstGeom prst="rect">
            <a:avLst/>
          </a:prstGeom>
        </p:spPr>
      </p:pic>
      <p:pic>
        <p:nvPicPr>
          <p:cNvPr id="11" name="SK-12-img-10" descr="preencoded.png"/>
          <p:cNvPicPr>
            <a:picLocks noChangeAspect="1"/>
          </p:cNvPicPr>
          <p:nvPr/>
        </p:nvPicPr>
        <p:blipFill>
          <a:blip r:embed="rId12"/>
          <a:stretch>
            <a:fillRect/>
          </a:stretch>
        </p:blipFill>
        <p:spPr>
          <a:xfrm>
            <a:off x="4333875" y="2156966"/>
            <a:ext cx="202406" cy="166688"/>
          </a:xfrm>
          <a:prstGeom prst="rect">
            <a:avLst/>
          </a:prstGeom>
        </p:spPr>
      </p:pic>
      <p:pic>
        <p:nvPicPr>
          <p:cNvPr id="12" name="SK-12-img-11" descr="preencoded.png"/>
          <p:cNvPicPr>
            <a:picLocks noChangeAspect="1"/>
          </p:cNvPicPr>
          <p:nvPr/>
        </p:nvPicPr>
        <p:blipFill>
          <a:blip r:embed="rId13"/>
          <a:stretch>
            <a:fillRect/>
          </a:stretch>
        </p:blipFill>
        <p:spPr>
          <a:xfrm>
            <a:off x="4333875" y="2440781"/>
            <a:ext cx="202406" cy="166688"/>
          </a:xfrm>
          <a:prstGeom prst="rect">
            <a:avLst/>
          </a:prstGeom>
        </p:spPr>
      </p:pic>
      <p:pic>
        <p:nvPicPr>
          <p:cNvPr id="13" name="SK-12-img-12" descr="preencoded.png"/>
          <p:cNvPicPr>
            <a:picLocks noChangeAspect="1"/>
          </p:cNvPicPr>
          <p:nvPr/>
        </p:nvPicPr>
        <p:blipFill>
          <a:blip r:embed="rId14"/>
          <a:stretch>
            <a:fillRect/>
          </a:stretch>
        </p:blipFill>
        <p:spPr>
          <a:xfrm>
            <a:off x="4333875" y="2724596"/>
            <a:ext cx="202406" cy="166688"/>
          </a:xfrm>
          <a:prstGeom prst="rect">
            <a:avLst/>
          </a:prstGeom>
        </p:spPr>
      </p:pic>
      <p:pic>
        <p:nvPicPr>
          <p:cNvPr id="14" name="SK-12-img-13" descr="preencoded.png"/>
          <p:cNvPicPr>
            <a:picLocks noChangeAspect="1"/>
          </p:cNvPicPr>
          <p:nvPr/>
        </p:nvPicPr>
        <p:blipFill>
          <a:blip r:embed="rId15"/>
          <a:stretch>
            <a:fillRect/>
          </a:stretch>
        </p:blipFill>
        <p:spPr>
          <a:xfrm>
            <a:off x="4333875" y="3141762"/>
            <a:ext cx="7286625" cy="323850"/>
          </a:xfrm>
          <a:prstGeom prst="rect">
            <a:avLst/>
          </a:prstGeom>
        </p:spPr>
      </p:pic>
      <p:pic>
        <p:nvPicPr>
          <p:cNvPr id="15" name="SK-12-img-14" descr="preencoded.png"/>
          <p:cNvPicPr>
            <a:picLocks noChangeAspect="1"/>
          </p:cNvPicPr>
          <p:nvPr/>
        </p:nvPicPr>
        <p:blipFill>
          <a:blip r:embed="rId16"/>
          <a:stretch>
            <a:fillRect/>
          </a:stretch>
        </p:blipFill>
        <p:spPr>
          <a:xfrm>
            <a:off x="4333875" y="3189387"/>
            <a:ext cx="238125" cy="190500"/>
          </a:xfrm>
          <a:prstGeom prst="rect">
            <a:avLst/>
          </a:prstGeom>
        </p:spPr>
      </p:pic>
      <p:pic>
        <p:nvPicPr>
          <p:cNvPr id="16" name="SK-12-img-15" descr="preencoded.png"/>
          <p:cNvPicPr>
            <a:picLocks noChangeAspect="1"/>
          </p:cNvPicPr>
          <p:nvPr/>
        </p:nvPicPr>
        <p:blipFill>
          <a:blip r:embed="rId17"/>
          <a:stretch>
            <a:fillRect/>
          </a:stretch>
        </p:blipFill>
        <p:spPr>
          <a:xfrm>
            <a:off x="4333875" y="3598962"/>
            <a:ext cx="485775" cy="295275"/>
          </a:xfrm>
          <a:prstGeom prst="rect">
            <a:avLst/>
          </a:prstGeom>
        </p:spPr>
      </p:pic>
      <p:pic>
        <p:nvPicPr>
          <p:cNvPr id="17" name="SK-12-img-16" descr="preencoded.png"/>
          <p:cNvPicPr>
            <a:picLocks noChangeAspect="1"/>
          </p:cNvPicPr>
          <p:nvPr/>
        </p:nvPicPr>
        <p:blipFill>
          <a:blip r:embed="rId18"/>
          <a:stretch>
            <a:fillRect/>
          </a:stretch>
        </p:blipFill>
        <p:spPr>
          <a:xfrm>
            <a:off x="4895850" y="3598962"/>
            <a:ext cx="790575" cy="295275"/>
          </a:xfrm>
          <a:prstGeom prst="rect">
            <a:avLst/>
          </a:prstGeom>
        </p:spPr>
      </p:pic>
      <p:pic>
        <p:nvPicPr>
          <p:cNvPr id="18" name="SK-12-img-17" descr="preencoded.png"/>
          <p:cNvPicPr>
            <a:picLocks noChangeAspect="1"/>
          </p:cNvPicPr>
          <p:nvPr/>
        </p:nvPicPr>
        <p:blipFill>
          <a:blip r:embed="rId19"/>
          <a:stretch>
            <a:fillRect/>
          </a:stretch>
        </p:blipFill>
        <p:spPr>
          <a:xfrm>
            <a:off x="5762625" y="3598962"/>
            <a:ext cx="495300" cy="295275"/>
          </a:xfrm>
          <a:prstGeom prst="rect">
            <a:avLst/>
          </a:prstGeom>
        </p:spPr>
      </p:pic>
      <p:pic>
        <p:nvPicPr>
          <p:cNvPr id="19" name="SK-12-img-18" descr="preencoded.png"/>
          <p:cNvPicPr>
            <a:picLocks noChangeAspect="1"/>
          </p:cNvPicPr>
          <p:nvPr/>
        </p:nvPicPr>
        <p:blipFill>
          <a:blip r:embed="rId20"/>
          <a:stretch>
            <a:fillRect/>
          </a:stretch>
        </p:blipFill>
        <p:spPr>
          <a:xfrm>
            <a:off x="6334125" y="3598962"/>
            <a:ext cx="419100" cy="295275"/>
          </a:xfrm>
          <a:prstGeom prst="rect">
            <a:avLst/>
          </a:prstGeom>
        </p:spPr>
      </p:pic>
      <p:pic>
        <p:nvPicPr>
          <p:cNvPr id="20" name="SK-12-img-19" descr="preencoded.png"/>
          <p:cNvPicPr>
            <a:picLocks noChangeAspect="1"/>
          </p:cNvPicPr>
          <p:nvPr/>
        </p:nvPicPr>
        <p:blipFill>
          <a:blip r:embed="rId21"/>
          <a:stretch>
            <a:fillRect/>
          </a:stretch>
        </p:blipFill>
        <p:spPr>
          <a:xfrm>
            <a:off x="6829425" y="3598962"/>
            <a:ext cx="542925" cy="295275"/>
          </a:xfrm>
          <a:prstGeom prst="rect">
            <a:avLst/>
          </a:prstGeom>
        </p:spPr>
      </p:pic>
      <p:pic>
        <p:nvPicPr>
          <p:cNvPr id="21" name="SK-12-img-20" descr="preencoded.png"/>
          <p:cNvPicPr>
            <a:picLocks noChangeAspect="1"/>
          </p:cNvPicPr>
          <p:nvPr/>
        </p:nvPicPr>
        <p:blipFill>
          <a:blip r:embed="rId22"/>
          <a:stretch>
            <a:fillRect/>
          </a:stretch>
        </p:blipFill>
        <p:spPr>
          <a:xfrm>
            <a:off x="7448550" y="3598962"/>
            <a:ext cx="762000" cy="295275"/>
          </a:xfrm>
          <a:prstGeom prst="rect">
            <a:avLst/>
          </a:prstGeom>
        </p:spPr>
      </p:pic>
      <p:pic>
        <p:nvPicPr>
          <p:cNvPr id="22" name="SK-12-img-21" descr="preencoded.png"/>
          <p:cNvPicPr>
            <a:picLocks noChangeAspect="1"/>
          </p:cNvPicPr>
          <p:nvPr/>
        </p:nvPicPr>
        <p:blipFill>
          <a:blip r:embed="rId23"/>
          <a:stretch>
            <a:fillRect/>
          </a:stretch>
        </p:blipFill>
        <p:spPr>
          <a:xfrm>
            <a:off x="8286750" y="3598962"/>
            <a:ext cx="485775" cy="295275"/>
          </a:xfrm>
          <a:prstGeom prst="rect">
            <a:avLst/>
          </a:prstGeom>
        </p:spPr>
      </p:pic>
      <p:pic>
        <p:nvPicPr>
          <p:cNvPr id="23" name="SK-12-img-22" descr="preencoded.png"/>
          <p:cNvPicPr>
            <a:picLocks noChangeAspect="1"/>
          </p:cNvPicPr>
          <p:nvPr/>
        </p:nvPicPr>
        <p:blipFill>
          <a:blip r:embed="rId24"/>
          <a:stretch>
            <a:fillRect/>
          </a:stretch>
        </p:blipFill>
        <p:spPr>
          <a:xfrm>
            <a:off x="8848725" y="3598962"/>
            <a:ext cx="628650" cy="295275"/>
          </a:xfrm>
          <a:prstGeom prst="rect">
            <a:avLst/>
          </a:prstGeom>
        </p:spPr>
      </p:pic>
      <p:pic>
        <p:nvPicPr>
          <p:cNvPr id="24" name="SK-12-img-23" descr="preencoded.png"/>
          <p:cNvPicPr>
            <a:picLocks noChangeAspect="1"/>
          </p:cNvPicPr>
          <p:nvPr/>
        </p:nvPicPr>
        <p:blipFill>
          <a:blip r:embed="rId25"/>
          <a:stretch>
            <a:fillRect/>
          </a:stretch>
        </p:blipFill>
        <p:spPr>
          <a:xfrm>
            <a:off x="9553575" y="3598962"/>
            <a:ext cx="485775" cy="295275"/>
          </a:xfrm>
          <a:prstGeom prst="rect">
            <a:avLst/>
          </a:prstGeom>
        </p:spPr>
      </p:pic>
      <p:pic>
        <p:nvPicPr>
          <p:cNvPr id="25" name="SK-12-img-24" descr="preencoded.png"/>
          <p:cNvPicPr>
            <a:picLocks noChangeAspect="1"/>
          </p:cNvPicPr>
          <p:nvPr/>
        </p:nvPicPr>
        <p:blipFill>
          <a:blip r:embed="rId26"/>
          <a:stretch>
            <a:fillRect/>
          </a:stretch>
        </p:blipFill>
        <p:spPr>
          <a:xfrm>
            <a:off x="10115550" y="3598962"/>
            <a:ext cx="885825" cy="295275"/>
          </a:xfrm>
          <a:prstGeom prst="rect">
            <a:avLst/>
          </a:prstGeom>
        </p:spPr>
      </p:pic>
      <p:pic>
        <p:nvPicPr>
          <p:cNvPr id="26" name="SK-12-img-25" descr="preencoded.png"/>
          <p:cNvPicPr>
            <a:picLocks noChangeAspect="1"/>
          </p:cNvPicPr>
          <p:nvPr/>
        </p:nvPicPr>
        <p:blipFill>
          <a:blip r:embed="rId15"/>
          <a:stretch>
            <a:fillRect/>
          </a:stretch>
        </p:blipFill>
        <p:spPr>
          <a:xfrm>
            <a:off x="4333875" y="4380012"/>
            <a:ext cx="7286625" cy="323850"/>
          </a:xfrm>
          <a:prstGeom prst="rect">
            <a:avLst/>
          </a:prstGeom>
        </p:spPr>
      </p:pic>
      <p:pic>
        <p:nvPicPr>
          <p:cNvPr id="27" name="SK-12-img-26" descr="preencoded.png"/>
          <p:cNvPicPr>
            <a:picLocks noChangeAspect="1"/>
          </p:cNvPicPr>
          <p:nvPr/>
        </p:nvPicPr>
        <p:blipFill>
          <a:blip r:embed="rId27"/>
          <a:stretch>
            <a:fillRect/>
          </a:stretch>
        </p:blipFill>
        <p:spPr>
          <a:xfrm>
            <a:off x="4333875" y="4427637"/>
            <a:ext cx="238125" cy="190500"/>
          </a:xfrm>
          <a:prstGeom prst="rect">
            <a:avLst/>
          </a:prstGeom>
        </p:spPr>
      </p:pic>
      <p:pic>
        <p:nvPicPr>
          <p:cNvPr id="28" name="SK-12-img-27" descr="preencoded.png"/>
          <p:cNvPicPr>
            <a:picLocks noChangeAspect="1"/>
          </p:cNvPicPr>
          <p:nvPr/>
        </p:nvPicPr>
        <p:blipFill>
          <a:blip r:embed="rId28"/>
          <a:stretch>
            <a:fillRect/>
          </a:stretch>
        </p:blipFill>
        <p:spPr>
          <a:xfrm>
            <a:off x="4333875" y="4837212"/>
            <a:ext cx="3595688" cy="366713"/>
          </a:xfrm>
          <a:prstGeom prst="rect">
            <a:avLst/>
          </a:prstGeom>
        </p:spPr>
      </p:pic>
      <p:pic>
        <p:nvPicPr>
          <p:cNvPr id="29" name="SK-12-img-28" descr="preencoded.png"/>
          <p:cNvPicPr>
            <a:picLocks noChangeAspect="1"/>
          </p:cNvPicPr>
          <p:nvPr/>
        </p:nvPicPr>
        <p:blipFill>
          <a:blip r:embed="rId29"/>
          <a:stretch>
            <a:fillRect/>
          </a:stretch>
        </p:blipFill>
        <p:spPr>
          <a:xfrm>
            <a:off x="4476750" y="4946154"/>
            <a:ext cx="178594" cy="148828"/>
          </a:xfrm>
          <a:prstGeom prst="rect">
            <a:avLst/>
          </a:prstGeom>
        </p:spPr>
      </p:pic>
      <p:pic>
        <p:nvPicPr>
          <p:cNvPr id="30" name="SK-12-img-29" descr="preencoded.png"/>
          <p:cNvPicPr>
            <a:picLocks noChangeAspect="1"/>
          </p:cNvPicPr>
          <p:nvPr/>
        </p:nvPicPr>
        <p:blipFill>
          <a:blip r:embed="rId30"/>
          <a:stretch>
            <a:fillRect/>
          </a:stretch>
        </p:blipFill>
        <p:spPr>
          <a:xfrm>
            <a:off x="8024812" y="4837212"/>
            <a:ext cx="3595688" cy="366713"/>
          </a:xfrm>
          <a:prstGeom prst="rect">
            <a:avLst/>
          </a:prstGeom>
        </p:spPr>
      </p:pic>
      <p:pic>
        <p:nvPicPr>
          <p:cNvPr id="31" name="SK-12-img-30" descr="preencoded.png"/>
          <p:cNvPicPr>
            <a:picLocks noChangeAspect="1"/>
          </p:cNvPicPr>
          <p:nvPr/>
        </p:nvPicPr>
        <p:blipFill>
          <a:blip r:embed="rId29"/>
          <a:stretch>
            <a:fillRect/>
          </a:stretch>
        </p:blipFill>
        <p:spPr>
          <a:xfrm>
            <a:off x="8167687" y="4946154"/>
            <a:ext cx="178594" cy="148828"/>
          </a:xfrm>
          <a:prstGeom prst="rect">
            <a:avLst/>
          </a:prstGeom>
        </p:spPr>
      </p:pic>
      <p:pic>
        <p:nvPicPr>
          <p:cNvPr id="32" name="SK-12-img-31" descr="preencoded.png"/>
          <p:cNvPicPr>
            <a:picLocks noChangeAspect="1"/>
          </p:cNvPicPr>
          <p:nvPr/>
        </p:nvPicPr>
        <p:blipFill>
          <a:blip r:embed="rId31"/>
          <a:stretch>
            <a:fillRect/>
          </a:stretch>
        </p:blipFill>
        <p:spPr>
          <a:xfrm>
            <a:off x="4333875" y="5280124"/>
            <a:ext cx="3595688" cy="366713"/>
          </a:xfrm>
          <a:prstGeom prst="rect">
            <a:avLst/>
          </a:prstGeom>
        </p:spPr>
      </p:pic>
      <p:pic>
        <p:nvPicPr>
          <p:cNvPr id="33" name="SK-12-img-32" descr="preencoded.png"/>
          <p:cNvPicPr>
            <a:picLocks noChangeAspect="1"/>
          </p:cNvPicPr>
          <p:nvPr/>
        </p:nvPicPr>
        <p:blipFill>
          <a:blip r:embed="rId32"/>
          <a:stretch>
            <a:fillRect/>
          </a:stretch>
        </p:blipFill>
        <p:spPr>
          <a:xfrm>
            <a:off x="4476750" y="5389066"/>
            <a:ext cx="178594" cy="148828"/>
          </a:xfrm>
          <a:prstGeom prst="rect">
            <a:avLst/>
          </a:prstGeom>
        </p:spPr>
      </p:pic>
      <p:pic>
        <p:nvPicPr>
          <p:cNvPr id="34" name="SK-12-img-33" descr="preencoded.png"/>
          <p:cNvPicPr>
            <a:picLocks noChangeAspect="1"/>
          </p:cNvPicPr>
          <p:nvPr/>
        </p:nvPicPr>
        <p:blipFill>
          <a:blip r:embed="rId33"/>
          <a:stretch>
            <a:fillRect/>
          </a:stretch>
        </p:blipFill>
        <p:spPr>
          <a:xfrm>
            <a:off x="8024812" y="5280124"/>
            <a:ext cx="3595688" cy="366713"/>
          </a:xfrm>
          <a:prstGeom prst="rect">
            <a:avLst/>
          </a:prstGeom>
        </p:spPr>
      </p:pic>
      <p:pic>
        <p:nvPicPr>
          <p:cNvPr id="35" name="SK-12-img-34" descr="preencoded.png"/>
          <p:cNvPicPr>
            <a:picLocks noChangeAspect="1"/>
          </p:cNvPicPr>
          <p:nvPr/>
        </p:nvPicPr>
        <p:blipFill>
          <a:blip r:embed="rId32"/>
          <a:stretch>
            <a:fillRect/>
          </a:stretch>
        </p:blipFill>
        <p:spPr>
          <a:xfrm>
            <a:off x="8167687" y="5389066"/>
            <a:ext cx="178594" cy="148828"/>
          </a:xfrm>
          <a:prstGeom prst="rect">
            <a:avLst/>
          </a:prstGeom>
        </p:spPr>
      </p:pic>
      <p:pic>
        <p:nvPicPr>
          <p:cNvPr id="36" name="SK-12-img-35" descr="preencoded.png"/>
          <p:cNvPicPr>
            <a:picLocks noChangeAspect="1"/>
          </p:cNvPicPr>
          <p:nvPr/>
        </p:nvPicPr>
        <p:blipFill>
          <a:blip r:embed="rId34"/>
          <a:stretch>
            <a:fillRect/>
          </a:stretch>
        </p:blipFill>
        <p:spPr>
          <a:xfrm>
            <a:off x="4333875" y="5723037"/>
            <a:ext cx="3595688" cy="366713"/>
          </a:xfrm>
          <a:prstGeom prst="rect">
            <a:avLst/>
          </a:prstGeom>
        </p:spPr>
      </p:pic>
      <p:pic>
        <p:nvPicPr>
          <p:cNvPr id="37" name="SK-12-img-36" descr="preencoded.png"/>
          <p:cNvPicPr>
            <a:picLocks noChangeAspect="1"/>
          </p:cNvPicPr>
          <p:nvPr/>
        </p:nvPicPr>
        <p:blipFill>
          <a:blip r:embed="rId29"/>
          <a:stretch>
            <a:fillRect/>
          </a:stretch>
        </p:blipFill>
        <p:spPr>
          <a:xfrm>
            <a:off x="4476750" y="5831979"/>
            <a:ext cx="178594" cy="148828"/>
          </a:xfrm>
          <a:prstGeom prst="rect">
            <a:avLst/>
          </a:prstGeom>
        </p:spPr>
      </p:pic>
      <p:pic>
        <p:nvPicPr>
          <p:cNvPr id="38" name="SK-12-img-37" descr="preencoded.png"/>
          <p:cNvPicPr>
            <a:picLocks noChangeAspect="1"/>
          </p:cNvPicPr>
          <p:nvPr/>
        </p:nvPicPr>
        <p:blipFill>
          <a:blip r:embed="rId35"/>
          <a:stretch>
            <a:fillRect/>
          </a:stretch>
        </p:blipFill>
        <p:spPr>
          <a:xfrm>
            <a:off x="8024812" y="5723037"/>
            <a:ext cx="3595688" cy="366713"/>
          </a:xfrm>
          <a:prstGeom prst="rect">
            <a:avLst/>
          </a:prstGeom>
        </p:spPr>
      </p:pic>
      <p:pic>
        <p:nvPicPr>
          <p:cNvPr id="39" name="SK-12-img-38" descr="preencoded.png"/>
          <p:cNvPicPr>
            <a:picLocks noChangeAspect="1"/>
          </p:cNvPicPr>
          <p:nvPr/>
        </p:nvPicPr>
        <p:blipFill>
          <a:blip r:embed="rId29"/>
          <a:stretch>
            <a:fillRect/>
          </a:stretch>
        </p:blipFill>
        <p:spPr>
          <a:xfrm>
            <a:off x="8167687" y="5831979"/>
            <a:ext cx="178594" cy="148828"/>
          </a:xfrm>
          <a:prstGeom prst="rect">
            <a:avLst/>
          </a:prstGeom>
        </p:spPr>
      </p:pic>
      <p:pic>
        <p:nvPicPr>
          <p:cNvPr id="40" name="SK-12-img-39" descr="preencoded.png"/>
          <p:cNvPicPr>
            <a:picLocks noChangeAspect="1"/>
          </p:cNvPicPr>
          <p:nvPr/>
        </p:nvPicPr>
        <p:blipFill>
          <a:blip r:embed="rId36"/>
          <a:stretch>
            <a:fillRect/>
          </a:stretch>
        </p:blipFill>
        <p:spPr>
          <a:xfrm>
            <a:off x="571500" y="6305550"/>
            <a:ext cx="11049000" cy="247650"/>
          </a:xfrm>
          <a:prstGeom prst="rect">
            <a:avLst/>
          </a:prstGeom>
        </p:spPr>
      </p:pic>
      <p:sp>
        <p:nvSpPr>
          <p:cNvPr id="41" name="SK-12-text-40"/>
          <p:cNvSpPr/>
          <p:nvPr/>
        </p:nvSpPr>
        <p:spPr>
          <a:xfrm>
            <a:off x="7620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42" name="SK-12-text-41"/>
          <p:cNvSpPr/>
          <p:nvPr/>
        </p:nvSpPr>
        <p:spPr>
          <a:xfrm>
            <a:off x="619125" y="752475"/>
            <a:ext cx="111633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AKT Exam Pearls</a:t>
            </a:r>
            <a:endParaRPr lang="en-US" sz="2550" dirty="0"/>
          </a:p>
        </p:txBody>
      </p:sp>
      <p:sp>
        <p:nvSpPr>
          <p:cNvPr id="43" name="SK-12-text-42"/>
          <p:cNvSpPr/>
          <p:nvPr/>
        </p:nvSpPr>
        <p:spPr>
          <a:xfrm>
            <a:off x="619125" y="1188690"/>
            <a:ext cx="1108710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a:t>
            </a:r>
            <a:endParaRPr lang="en-US" sz="1350" dirty="0"/>
          </a:p>
        </p:txBody>
      </p:sp>
      <p:sp>
        <p:nvSpPr>
          <p:cNvPr id="44" name="SK-12-text-43"/>
          <p:cNvSpPr/>
          <p:nvPr/>
        </p:nvSpPr>
        <p:spPr>
          <a:xfrm>
            <a:off x="342900" y="2313533"/>
            <a:ext cx="3267075" cy="1333500"/>
          </a:xfrm>
          <a:prstGeom prst="rect">
            <a:avLst/>
          </a:prstGeom>
          <a:noFill/>
          <a:ln/>
        </p:spPr>
        <p:txBody>
          <a:bodyPr vert="horz" wrap="square" lIns="0" tIns="0" rIns="0" bIns="0" rtlCol="0" anchor="ctr"/>
          <a:lstStyle/>
          <a:p>
            <a:pPr marL="0" indent="0" algn="ctr">
              <a:lnSpc>
                <a:spcPts val="10500"/>
              </a:lnSpc>
              <a:buNone/>
            </a:pPr>
            <a:r>
              <a:rPr lang="en-US" sz="10500" b="1" dirty="0">
                <a:solidFill>
                  <a:srgbClr val="EF6C00"/>
                </a:solidFill>
              </a:rPr>
              <a:t>AKT</a:t>
            </a:r>
            <a:endParaRPr lang="en-US" sz="10500" dirty="0"/>
          </a:p>
        </p:txBody>
      </p:sp>
      <p:sp>
        <p:nvSpPr>
          <p:cNvPr id="45" name="SK-12-text-44"/>
          <p:cNvSpPr/>
          <p:nvPr/>
        </p:nvSpPr>
        <p:spPr>
          <a:xfrm>
            <a:off x="1181100" y="3742283"/>
            <a:ext cx="1590675" cy="342900"/>
          </a:xfrm>
          <a:prstGeom prst="rect">
            <a:avLst/>
          </a:prstGeom>
          <a:noFill/>
          <a:ln/>
        </p:spPr>
        <p:txBody>
          <a:bodyPr vert="horz" wrap="square" lIns="0" tIns="0" rIns="0" bIns="0" rtlCol="0" anchor="ctr"/>
          <a:lstStyle/>
          <a:p>
            <a:pPr marL="0" indent="0" algn="ctr">
              <a:lnSpc>
                <a:spcPts val="2700"/>
              </a:lnSpc>
              <a:buNone/>
            </a:pPr>
            <a:r>
              <a:rPr lang="en-US" sz="1800" b="1" kern="0" spc="120" dirty="0">
                <a:solidFill>
                  <a:srgbClr val="4A4A4B"/>
                </a:solidFill>
              </a:rPr>
              <a:t>HIGH YIELD</a:t>
            </a:r>
            <a:endParaRPr lang="en-US" sz="1800" dirty="0"/>
          </a:p>
        </p:txBody>
      </p:sp>
      <p:sp>
        <p:nvSpPr>
          <p:cNvPr id="46" name="SK-12-text-45"/>
          <p:cNvSpPr/>
          <p:nvPr/>
        </p:nvSpPr>
        <p:spPr>
          <a:xfrm>
            <a:off x="571500" y="4370933"/>
            <a:ext cx="2428875" cy="1143000"/>
          </a:xfrm>
          <a:prstGeom prst="rect">
            <a:avLst/>
          </a:prstGeom>
          <a:noFill/>
          <a:ln/>
        </p:spPr>
        <p:txBody>
          <a:bodyPr vert="horz" wrap="square" lIns="0" tIns="0" rIns="0" bIns="0" rtlCol="0" anchor="ctr"/>
          <a:lstStyle/>
          <a:p>
            <a:pPr marL="0" indent="0" algn="ctr">
              <a:lnSpc>
                <a:spcPts val="2250"/>
              </a:lnSpc>
              <a:buNone/>
            </a:pPr>
            <a:endParaRPr lang="en-US" sz="1500" dirty="0"/>
          </a:p>
          <a:p>
            <a:pPr marL="0" indent="0" algn="ctr">
              <a:lnSpc>
                <a:spcPts val="2250"/>
              </a:lnSpc>
              <a:buNone/>
            </a:pPr>
            <a:r>
              <a:rPr lang="en-US" sz="1500" b="1" dirty="0">
                <a:solidFill>
                  <a:srgbClr val="EF6C00"/>
                </a:solidFill>
                <a:latin typeface="Inter" pitchFamily="34" charset="0"/>
                <a:ea typeface="Inter" pitchFamily="34" charset="-122"/>
                <a:cs typeface="Inter" pitchFamily="34" charset="-120"/>
              </a:rPr>
              <a:t>WPI ≥7 + SS ≥5</a:t>
            </a:r>
            <a:endParaRPr lang="en-US" sz="1500" dirty="0"/>
          </a:p>
          <a:p>
            <a:pPr marL="0" indent="0" algn="ctr">
              <a:lnSpc>
                <a:spcPts val="1575"/>
              </a:lnSpc>
              <a:buNone/>
            </a:pPr>
            <a:r>
              <a:rPr lang="en-US" sz="1050" b="1" dirty="0">
                <a:solidFill>
                  <a:srgbClr val="EF6C00">
                    <a:alpha val="80000"/>
                  </a:srgbClr>
                </a:solidFill>
                <a:latin typeface="Inter" pitchFamily="34" charset="0"/>
                <a:ea typeface="Inter" pitchFamily="34" charset="-122"/>
                <a:cs typeface="Inter" pitchFamily="34" charset="-120"/>
              </a:rPr>
              <a:t>or WPI 3–6 + SS ≥9</a:t>
            </a:r>
            <a:endParaRPr lang="en-US" sz="1500" dirty="0"/>
          </a:p>
        </p:txBody>
      </p:sp>
      <p:sp>
        <p:nvSpPr>
          <p:cNvPr id="47" name="SK-12-text-46"/>
          <p:cNvSpPr/>
          <p:nvPr/>
        </p:nvSpPr>
        <p:spPr>
          <a:xfrm>
            <a:off x="4667250" y="1737866"/>
            <a:ext cx="7286625" cy="3238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Diagnostic Essentials</a:t>
            </a:r>
            <a:endParaRPr lang="en-US" sz="1500" dirty="0"/>
          </a:p>
        </p:txBody>
      </p:sp>
      <p:sp>
        <p:nvSpPr>
          <p:cNvPr id="48" name="SK-12-text-47"/>
          <p:cNvSpPr/>
          <p:nvPr/>
        </p:nvSpPr>
        <p:spPr>
          <a:xfrm>
            <a:off x="4650581" y="2156966"/>
            <a:ext cx="754141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A4A4B"/>
                </a:solidFill>
                <a:latin typeface="Inter" pitchFamily="34" charset="0"/>
                <a:ea typeface="Inter" pitchFamily="34" charset="-122"/>
                <a:cs typeface="Inter" pitchFamily="34" charset="-120"/>
              </a:rPr>
              <a:t>Duration must be ≥3 months with no other alternative explanation.</a:t>
            </a:r>
            <a:endParaRPr lang="en-US" sz="1275" dirty="0"/>
          </a:p>
        </p:txBody>
      </p:sp>
      <p:sp>
        <p:nvSpPr>
          <p:cNvPr id="49" name="SK-12-text-48"/>
          <p:cNvSpPr/>
          <p:nvPr/>
        </p:nvSpPr>
        <p:spPr>
          <a:xfrm>
            <a:off x="4650581" y="2440781"/>
            <a:ext cx="754141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A4A4B"/>
                </a:solidFill>
                <a:latin typeface="Inter" pitchFamily="34" charset="0"/>
                <a:ea typeface="Inter" pitchFamily="34" charset="-122"/>
                <a:cs typeface="Inter" pitchFamily="34" charset="-120"/>
              </a:rPr>
              <a:t>NOT the old 11/18 tender point count (now clinical criteria based).</a:t>
            </a:r>
            <a:endParaRPr lang="en-US" sz="1275" dirty="0"/>
          </a:p>
        </p:txBody>
      </p:sp>
      <p:sp>
        <p:nvSpPr>
          <p:cNvPr id="50" name="SK-12-text-49"/>
          <p:cNvSpPr/>
          <p:nvPr/>
        </p:nvSpPr>
        <p:spPr>
          <a:xfrm>
            <a:off x="4650581" y="2724596"/>
            <a:ext cx="754141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A4A4B"/>
                </a:solidFill>
                <a:latin typeface="Inter" pitchFamily="34" charset="0"/>
                <a:ea typeface="Inter" pitchFamily="34" charset="-122"/>
                <a:cs typeface="Inter" pitchFamily="34" charset="-120"/>
              </a:rPr>
              <a:t>Pathophysiology: Central Sensitisation (neurological amplification).</a:t>
            </a:r>
            <a:endParaRPr lang="en-US" sz="1275" dirty="0"/>
          </a:p>
        </p:txBody>
      </p:sp>
      <p:sp>
        <p:nvSpPr>
          <p:cNvPr id="51" name="SK-12-text-50"/>
          <p:cNvSpPr/>
          <p:nvPr/>
        </p:nvSpPr>
        <p:spPr>
          <a:xfrm>
            <a:off x="4667250" y="3141762"/>
            <a:ext cx="7286625" cy="3238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Mandatory Screen (Exclusions)</a:t>
            </a:r>
            <a:endParaRPr lang="en-US" sz="1500" dirty="0"/>
          </a:p>
        </p:txBody>
      </p:sp>
      <p:sp>
        <p:nvSpPr>
          <p:cNvPr id="52" name="SK-12-text-51"/>
          <p:cNvSpPr/>
          <p:nvPr/>
        </p:nvSpPr>
        <p:spPr>
          <a:xfrm>
            <a:off x="4448175" y="3598962"/>
            <a:ext cx="333375"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FBC</a:t>
            </a:r>
            <a:endParaRPr lang="en-US" sz="1050" dirty="0"/>
          </a:p>
        </p:txBody>
      </p:sp>
      <p:sp>
        <p:nvSpPr>
          <p:cNvPr id="53" name="SK-12-text-52"/>
          <p:cNvSpPr/>
          <p:nvPr/>
        </p:nvSpPr>
        <p:spPr>
          <a:xfrm>
            <a:off x="5010150" y="3598962"/>
            <a:ext cx="872444"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ESR/CRP</a:t>
            </a:r>
            <a:endParaRPr lang="en-US" sz="1050" dirty="0"/>
          </a:p>
        </p:txBody>
      </p:sp>
      <p:sp>
        <p:nvSpPr>
          <p:cNvPr id="54" name="SK-12-text-53"/>
          <p:cNvSpPr/>
          <p:nvPr/>
        </p:nvSpPr>
        <p:spPr>
          <a:xfrm>
            <a:off x="5876925" y="3598962"/>
            <a:ext cx="342900"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TSH</a:t>
            </a:r>
            <a:endParaRPr lang="en-US" sz="1050" dirty="0"/>
          </a:p>
        </p:txBody>
      </p:sp>
      <p:sp>
        <p:nvSpPr>
          <p:cNvPr id="55" name="SK-12-text-54"/>
          <p:cNvSpPr/>
          <p:nvPr/>
        </p:nvSpPr>
        <p:spPr>
          <a:xfrm>
            <a:off x="6448425" y="3598962"/>
            <a:ext cx="266700"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CK</a:t>
            </a:r>
            <a:endParaRPr lang="en-US" sz="1050" dirty="0"/>
          </a:p>
        </p:txBody>
      </p:sp>
      <p:sp>
        <p:nvSpPr>
          <p:cNvPr id="56" name="SK-12-text-55"/>
          <p:cNvSpPr/>
          <p:nvPr/>
        </p:nvSpPr>
        <p:spPr>
          <a:xfrm>
            <a:off x="6943725" y="3598962"/>
            <a:ext cx="539416"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Vit D</a:t>
            </a:r>
            <a:endParaRPr lang="en-US" sz="1050" dirty="0"/>
          </a:p>
        </p:txBody>
      </p:sp>
      <p:sp>
        <p:nvSpPr>
          <p:cNvPr id="57" name="SK-12-text-56"/>
          <p:cNvSpPr/>
          <p:nvPr/>
        </p:nvSpPr>
        <p:spPr>
          <a:xfrm>
            <a:off x="7562850" y="3598962"/>
            <a:ext cx="860298"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Calcium</a:t>
            </a:r>
            <a:endParaRPr lang="en-US" sz="1050" dirty="0"/>
          </a:p>
        </p:txBody>
      </p:sp>
      <p:sp>
        <p:nvSpPr>
          <p:cNvPr id="58" name="SK-12-text-57"/>
          <p:cNvSpPr/>
          <p:nvPr/>
        </p:nvSpPr>
        <p:spPr>
          <a:xfrm>
            <a:off x="8401050" y="3598962"/>
            <a:ext cx="333375"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ALP</a:t>
            </a:r>
            <a:endParaRPr lang="en-US" sz="1050" dirty="0"/>
          </a:p>
        </p:txBody>
      </p:sp>
      <p:sp>
        <p:nvSpPr>
          <p:cNvPr id="59" name="SK-12-text-58"/>
          <p:cNvSpPr/>
          <p:nvPr/>
        </p:nvSpPr>
        <p:spPr>
          <a:xfrm>
            <a:off x="8963025" y="3598962"/>
            <a:ext cx="653242"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HbA1c</a:t>
            </a:r>
            <a:endParaRPr lang="en-US" sz="1050" dirty="0"/>
          </a:p>
        </p:txBody>
      </p:sp>
      <p:sp>
        <p:nvSpPr>
          <p:cNvPr id="60" name="SK-12-text-59"/>
          <p:cNvSpPr/>
          <p:nvPr/>
        </p:nvSpPr>
        <p:spPr>
          <a:xfrm>
            <a:off x="9667875" y="3598962"/>
            <a:ext cx="333375"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U&amp;E</a:t>
            </a:r>
            <a:endParaRPr lang="en-US" sz="1050" dirty="0"/>
          </a:p>
        </p:txBody>
      </p:sp>
      <p:sp>
        <p:nvSpPr>
          <p:cNvPr id="61" name="SK-12-text-60"/>
          <p:cNvSpPr/>
          <p:nvPr/>
        </p:nvSpPr>
        <p:spPr>
          <a:xfrm>
            <a:off x="10229850" y="3598962"/>
            <a:ext cx="1263445"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4A4A4B"/>
                </a:solidFill>
                <a:latin typeface="Inter" pitchFamily="34" charset="0"/>
                <a:ea typeface="Inter" pitchFamily="34" charset="-122"/>
                <a:cs typeface="Inter" pitchFamily="34" charset="-120"/>
              </a:rPr>
              <a:t>Urinalysis</a:t>
            </a:r>
            <a:endParaRPr lang="en-US" sz="1050" dirty="0"/>
          </a:p>
        </p:txBody>
      </p:sp>
      <p:sp>
        <p:nvSpPr>
          <p:cNvPr id="62" name="SK-12-text-61"/>
          <p:cNvSpPr/>
          <p:nvPr/>
        </p:nvSpPr>
        <p:spPr>
          <a:xfrm>
            <a:off x="4333875" y="3989487"/>
            <a:ext cx="7858125"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717172"/>
                </a:solidFill>
                <a:latin typeface="Inter" pitchFamily="34" charset="0"/>
                <a:ea typeface="Inter" pitchFamily="34" charset="-122"/>
                <a:cs typeface="Inter" pitchFamily="34" charset="-120"/>
              </a:rPr>
              <a:t>Purpose: Expect NORMAL results to support FMS diagnosis.</a:t>
            </a:r>
            <a:endParaRPr lang="en-US" sz="1050" dirty="0"/>
          </a:p>
        </p:txBody>
      </p:sp>
      <p:sp>
        <p:nvSpPr>
          <p:cNvPr id="63" name="SK-12-text-62"/>
          <p:cNvSpPr/>
          <p:nvPr/>
        </p:nvSpPr>
        <p:spPr>
          <a:xfrm>
            <a:off x="4667250" y="4380012"/>
            <a:ext cx="7286625" cy="3238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NICE NG193: NOT Recommended</a:t>
            </a:r>
            <a:endParaRPr lang="en-US" sz="1500" dirty="0"/>
          </a:p>
        </p:txBody>
      </p:sp>
      <p:sp>
        <p:nvSpPr>
          <p:cNvPr id="64" name="SK-12-text-63"/>
          <p:cNvSpPr/>
          <p:nvPr/>
        </p:nvSpPr>
        <p:spPr>
          <a:xfrm>
            <a:off x="4731544" y="4837212"/>
            <a:ext cx="3309938"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C62828"/>
                </a:solidFill>
                <a:latin typeface="Inter" pitchFamily="34" charset="0"/>
                <a:ea typeface="Inter" pitchFamily="34" charset="-122"/>
                <a:cs typeface="Inter" pitchFamily="34" charset="-120"/>
              </a:rPr>
              <a:t>Tramadol</a:t>
            </a:r>
            <a:endParaRPr lang="en-US" sz="1125" dirty="0"/>
          </a:p>
        </p:txBody>
      </p:sp>
      <p:sp>
        <p:nvSpPr>
          <p:cNvPr id="65" name="SK-12-text-64"/>
          <p:cNvSpPr/>
          <p:nvPr/>
        </p:nvSpPr>
        <p:spPr>
          <a:xfrm>
            <a:off x="8422481" y="4837212"/>
            <a:ext cx="3309938"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C62828"/>
                </a:solidFill>
                <a:latin typeface="Inter" pitchFamily="34" charset="0"/>
                <a:ea typeface="Inter" pitchFamily="34" charset="-122"/>
                <a:cs typeface="Inter" pitchFamily="34" charset="-120"/>
              </a:rPr>
              <a:t>Pregabalin</a:t>
            </a:r>
            <a:endParaRPr lang="en-US" sz="1125" dirty="0"/>
          </a:p>
        </p:txBody>
      </p:sp>
      <p:sp>
        <p:nvSpPr>
          <p:cNvPr id="66" name="SK-12-text-65"/>
          <p:cNvSpPr/>
          <p:nvPr/>
        </p:nvSpPr>
        <p:spPr>
          <a:xfrm>
            <a:off x="4731544" y="5280124"/>
            <a:ext cx="3309938"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C62828"/>
                </a:solidFill>
                <a:latin typeface="Inter" pitchFamily="34" charset="0"/>
                <a:ea typeface="Inter" pitchFamily="34" charset="-122"/>
                <a:cs typeface="Inter" pitchFamily="34" charset="-120"/>
              </a:rPr>
              <a:t>Gabapentin</a:t>
            </a:r>
            <a:endParaRPr lang="en-US" sz="1125" dirty="0"/>
          </a:p>
        </p:txBody>
      </p:sp>
      <p:sp>
        <p:nvSpPr>
          <p:cNvPr id="67" name="SK-12-text-66"/>
          <p:cNvSpPr/>
          <p:nvPr/>
        </p:nvSpPr>
        <p:spPr>
          <a:xfrm>
            <a:off x="8422481" y="5280124"/>
            <a:ext cx="3309938"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C62828"/>
                </a:solidFill>
                <a:latin typeface="Inter" pitchFamily="34" charset="0"/>
                <a:ea typeface="Inter" pitchFamily="34" charset="-122"/>
                <a:cs typeface="Inter" pitchFamily="34" charset="-120"/>
              </a:rPr>
              <a:t>Strong Opioids</a:t>
            </a:r>
            <a:endParaRPr lang="en-US" sz="1125" dirty="0"/>
          </a:p>
        </p:txBody>
      </p:sp>
      <p:sp>
        <p:nvSpPr>
          <p:cNvPr id="68" name="SK-12-text-67"/>
          <p:cNvSpPr/>
          <p:nvPr/>
        </p:nvSpPr>
        <p:spPr>
          <a:xfrm>
            <a:off x="4731544" y="5723037"/>
            <a:ext cx="3309938"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C62828"/>
                </a:solidFill>
                <a:latin typeface="Inter" pitchFamily="34" charset="0"/>
                <a:ea typeface="Inter" pitchFamily="34" charset="-122"/>
                <a:cs typeface="Inter" pitchFamily="34" charset="-120"/>
              </a:rPr>
              <a:t>NSAIDs (Long-term)</a:t>
            </a:r>
            <a:endParaRPr lang="en-US" sz="1125" dirty="0"/>
          </a:p>
        </p:txBody>
      </p:sp>
      <p:sp>
        <p:nvSpPr>
          <p:cNvPr id="69" name="SK-12-text-68"/>
          <p:cNvSpPr/>
          <p:nvPr/>
        </p:nvSpPr>
        <p:spPr>
          <a:xfrm>
            <a:off x="8422481" y="5723037"/>
            <a:ext cx="3309938"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C62828"/>
                </a:solidFill>
                <a:latin typeface="Inter" pitchFamily="34" charset="0"/>
                <a:ea typeface="Inter" pitchFamily="34" charset="-122"/>
                <a:cs typeface="Inter" pitchFamily="34" charset="-120"/>
              </a:rPr>
              <a:t>Paracetamol (Mono)</a:t>
            </a:r>
            <a:endParaRPr lang="en-US" sz="1125" dirty="0"/>
          </a:p>
        </p:txBody>
      </p:sp>
      <p:sp>
        <p:nvSpPr>
          <p:cNvPr id="70" name="SK-12-text-69"/>
          <p:cNvSpPr/>
          <p:nvPr/>
        </p:nvSpPr>
        <p:spPr>
          <a:xfrm>
            <a:off x="571500" y="6381750"/>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a:t>
            </a:r>
            <a:endParaRPr lang="en-US" sz="900" dirty="0"/>
          </a:p>
        </p:txBody>
      </p:sp>
      <p:sp>
        <p:nvSpPr>
          <p:cNvPr id="71" name="SK-12-text-70"/>
          <p:cNvSpPr/>
          <p:nvPr/>
        </p:nvSpPr>
        <p:spPr>
          <a:xfrm>
            <a:off x="7620000" y="6381750"/>
            <a:ext cx="457200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Clinical Guidance Disclaimer: Always refer to the latest NICE/BNF updates.</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5"/>
          <a:stretch>
            <a:fillRect/>
          </a:stretch>
        </p:blipFill>
        <p:spPr>
          <a:xfrm>
            <a:off x="381000" y="304800"/>
            <a:ext cx="2838450" cy="352425"/>
          </a:xfrm>
          <a:prstGeom prst="rect">
            <a:avLst/>
          </a:prstGeom>
        </p:spPr>
      </p:pic>
      <p:pic>
        <p:nvPicPr>
          <p:cNvPr id="5" name="SK-13-img-4" descr="preencoded.png"/>
          <p:cNvPicPr>
            <a:picLocks noChangeAspect="1"/>
          </p:cNvPicPr>
          <p:nvPr/>
        </p:nvPicPr>
        <p:blipFill>
          <a:blip r:embed="rId6"/>
          <a:stretch>
            <a:fillRect/>
          </a:stretch>
        </p:blipFill>
        <p:spPr>
          <a:xfrm>
            <a:off x="381000" y="752475"/>
            <a:ext cx="11430000" cy="693390"/>
          </a:xfrm>
          <a:prstGeom prst="rect">
            <a:avLst/>
          </a:prstGeom>
        </p:spPr>
      </p:pic>
      <p:pic>
        <p:nvPicPr>
          <p:cNvPr id="6" name="SK-13-img-5" descr="preencoded.png"/>
          <p:cNvPicPr>
            <a:picLocks noChangeAspect="1"/>
          </p:cNvPicPr>
          <p:nvPr/>
        </p:nvPicPr>
        <p:blipFill>
          <a:blip r:embed="rId7"/>
          <a:stretch>
            <a:fillRect/>
          </a:stretch>
        </p:blipFill>
        <p:spPr>
          <a:xfrm>
            <a:off x="381000" y="1636365"/>
            <a:ext cx="5619750" cy="2182118"/>
          </a:xfrm>
          <a:prstGeom prst="rect">
            <a:avLst/>
          </a:prstGeom>
        </p:spPr>
      </p:pic>
      <p:pic>
        <p:nvPicPr>
          <p:cNvPr id="7" name="SK-13-img-6" descr="preencoded.png"/>
          <p:cNvPicPr>
            <a:picLocks noChangeAspect="1"/>
          </p:cNvPicPr>
          <p:nvPr/>
        </p:nvPicPr>
        <p:blipFill>
          <a:blip r:embed="rId8"/>
          <a:stretch>
            <a:fillRect/>
          </a:stretch>
        </p:blipFill>
        <p:spPr>
          <a:xfrm>
            <a:off x="533400" y="1798290"/>
            <a:ext cx="285750" cy="209550"/>
          </a:xfrm>
          <a:prstGeom prst="rect">
            <a:avLst/>
          </a:prstGeom>
        </p:spPr>
      </p:pic>
      <p:pic>
        <p:nvPicPr>
          <p:cNvPr id="8" name="SK-13-img-7" descr="preencoded.png"/>
          <p:cNvPicPr>
            <a:picLocks noChangeAspect="1"/>
          </p:cNvPicPr>
          <p:nvPr/>
        </p:nvPicPr>
        <p:blipFill>
          <a:blip r:embed="rId9"/>
          <a:stretch>
            <a:fillRect/>
          </a:stretch>
        </p:blipFill>
        <p:spPr>
          <a:xfrm>
            <a:off x="533400" y="2992636"/>
            <a:ext cx="5314950" cy="571500"/>
          </a:xfrm>
          <a:prstGeom prst="rect">
            <a:avLst/>
          </a:prstGeom>
        </p:spPr>
      </p:pic>
      <p:pic>
        <p:nvPicPr>
          <p:cNvPr id="9" name="SK-13-img-8" descr="preencoded.png"/>
          <p:cNvPicPr>
            <a:picLocks noChangeAspect="1"/>
          </p:cNvPicPr>
          <p:nvPr/>
        </p:nvPicPr>
        <p:blipFill>
          <a:blip r:embed="rId7"/>
          <a:stretch>
            <a:fillRect/>
          </a:stretch>
        </p:blipFill>
        <p:spPr>
          <a:xfrm>
            <a:off x="6191250" y="1636365"/>
            <a:ext cx="5619750" cy="2182118"/>
          </a:xfrm>
          <a:prstGeom prst="rect">
            <a:avLst/>
          </a:prstGeom>
        </p:spPr>
      </p:pic>
      <p:pic>
        <p:nvPicPr>
          <p:cNvPr id="10" name="SK-13-img-9" descr="preencoded.png"/>
          <p:cNvPicPr>
            <a:picLocks noChangeAspect="1"/>
          </p:cNvPicPr>
          <p:nvPr/>
        </p:nvPicPr>
        <p:blipFill>
          <a:blip r:embed="rId10"/>
          <a:stretch>
            <a:fillRect/>
          </a:stretch>
        </p:blipFill>
        <p:spPr>
          <a:xfrm>
            <a:off x="6343650" y="1798290"/>
            <a:ext cx="285750" cy="209550"/>
          </a:xfrm>
          <a:prstGeom prst="rect">
            <a:avLst/>
          </a:prstGeom>
        </p:spPr>
      </p:pic>
      <p:pic>
        <p:nvPicPr>
          <p:cNvPr id="11" name="SK-13-img-10" descr="preencoded.png"/>
          <p:cNvPicPr>
            <a:picLocks noChangeAspect="1"/>
          </p:cNvPicPr>
          <p:nvPr/>
        </p:nvPicPr>
        <p:blipFill>
          <a:blip r:embed="rId11"/>
          <a:stretch>
            <a:fillRect/>
          </a:stretch>
        </p:blipFill>
        <p:spPr>
          <a:xfrm>
            <a:off x="381000" y="3970883"/>
            <a:ext cx="5619750" cy="2182267"/>
          </a:xfrm>
          <a:prstGeom prst="rect">
            <a:avLst/>
          </a:prstGeom>
        </p:spPr>
      </p:pic>
      <p:pic>
        <p:nvPicPr>
          <p:cNvPr id="12" name="SK-13-img-11" descr="preencoded.png"/>
          <p:cNvPicPr>
            <a:picLocks noChangeAspect="1"/>
          </p:cNvPicPr>
          <p:nvPr/>
        </p:nvPicPr>
        <p:blipFill>
          <a:blip r:embed="rId12"/>
          <a:stretch>
            <a:fillRect/>
          </a:stretch>
        </p:blipFill>
        <p:spPr>
          <a:xfrm>
            <a:off x="533400" y="4132808"/>
            <a:ext cx="285750" cy="209550"/>
          </a:xfrm>
          <a:prstGeom prst="rect">
            <a:avLst/>
          </a:prstGeom>
        </p:spPr>
      </p:pic>
      <p:pic>
        <p:nvPicPr>
          <p:cNvPr id="13" name="SK-13-img-12" descr="preencoded.png"/>
          <p:cNvPicPr>
            <a:picLocks noChangeAspect="1"/>
          </p:cNvPicPr>
          <p:nvPr/>
        </p:nvPicPr>
        <p:blipFill>
          <a:blip r:embed="rId11"/>
          <a:stretch>
            <a:fillRect/>
          </a:stretch>
        </p:blipFill>
        <p:spPr>
          <a:xfrm>
            <a:off x="6191250" y="3970883"/>
            <a:ext cx="5619750" cy="2182267"/>
          </a:xfrm>
          <a:prstGeom prst="rect">
            <a:avLst/>
          </a:prstGeom>
        </p:spPr>
      </p:pic>
      <p:pic>
        <p:nvPicPr>
          <p:cNvPr id="14" name="SK-13-img-13" descr="preencoded.png"/>
          <p:cNvPicPr>
            <a:picLocks noChangeAspect="1"/>
          </p:cNvPicPr>
          <p:nvPr/>
        </p:nvPicPr>
        <p:blipFill>
          <a:blip r:embed="rId13"/>
          <a:stretch>
            <a:fillRect/>
          </a:stretch>
        </p:blipFill>
        <p:spPr>
          <a:xfrm>
            <a:off x="6343650" y="4132808"/>
            <a:ext cx="285750" cy="209550"/>
          </a:xfrm>
          <a:prstGeom prst="rect">
            <a:avLst/>
          </a:prstGeom>
        </p:spPr>
      </p:pic>
      <p:pic>
        <p:nvPicPr>
          <p:cNvPr id="15" name="SK-13-img-14" descr="preencoded.png"/>
          <p:cNvPicPr>
            <a:picLocks noChangeAspect="1"/>
          </p:cNvPicPr>
          <p:nvPr/>
        </p:nvPicPr>
        <p:blipFill>
          <a:blip r:embed="rId14"/>
          <a:stretch>
            <a:fillRect/>
          </a:stretch>
        </p:blipFill>
        <p:spPr>
          <a:xfrm>
            <a:off x="381000" y="6305550"/>
            <a:ext cx="11430000" cy="247650"/>
          </a:xfrm>
          <a:prstGeom prst="rect">
            <a:avLst/>
          </a:prstGeom>
        </p:spPr>
      </p:pic>
      <p:sp>
        <p:nvSpPr>
          <p:cNvPr id="16" name="SK-13-text-15"/>
          <p:cNvSpPr/>
          <p:nvPr/>
        </p:nvSpPr>
        <p:spPr>
          <a:xfrm>
            <a:off x="5715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7" name="SK-13-text-16"/>
          <p:cNvSpPr/>
          <p:nvPr/>
        </p:nvSpPr>
        <p:spPr>
          <a:xfrm>
            <a:off x="428625" y="752475"/>
            <a:ext cx="115443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SCA Exam Pearls</a:t>
            </a:r>
            <a:endParaRPr lang="en-US" sz="2550" dirty="0"/>
          </a:p>
        </p:txBody>
      </p:sp>
      <p:sp>
        <p:nvSpPr>
          <p:cNvPr id="18" name="SK-13-text-17"/>
          <p:cNvSpPr/>
          <p:nvPr/>
        </p:nvSpPr>
        <p:spPr>
          <a:xfrm>
            <a:off x="428625" y="1188690"/>
            <a:ext cx="1146810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a:t>
            </a:r>
            <a:endParaRPr lang="en-US" sz="1350" dirty="0"/>
          </a:p>
        </p:txBody>
      </p:sp>
      <p:sp>
        <p:nvSpPr>
          <p:cNvPr id="19" name="SK-13-text-18"/>
          <p:cNvSpPr/>
          <p:nvPr/>
        </p:nvSpPr>
        <p:spPr>
          <a:xfrm>
            <a:off x="933450" y="1760190"/>
            <a:ext cx="306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ICE &amp; Empathy</a:t>
            </a:r>
            <a:endParaRPr lang="en-US" sz="1500" dirty="0"/>
          </a:p>
        </p:txBody>
      </p:sp>
      <p:sp>
        <p:nvSpPr>
          <p:cNvPr id="20" name="SK-13-text-19"/>
          <p:cNvSpPr/>
          <p:nvPr/>
        </p:nvSpPr>
        <p:spPr>
          <a:xfrm>
            <a:off x="762000" y="2141190"/>
            <a:ext cx="5086350" cy="453330"/>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Prioritize validation: "I can see how much this affects you. I believe you."</a:t>
            </a:r>
            <a:endParaRPr lang="en-US" sz="1275" dirty="0"/>
          </a:p>
        </p:txBody>
      </p:sp>
      <p:sp>
        <p:nvSpPr>
          <p:cNvPr id="21" name="SK-13-text-20"/>
          <p:cNvSpPr/>
          <p:nvPr/>
        </p:nvSpPr>
        <p:spPr>
          <a:xfrm>
            <a:off x="762000" y="2651671"/>
            <a:ext cx="10122402" cy="226665"/>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Explore ICE before diagnosis: "What worries you most?"</a:t>
            </a:r>
            <a:endParaRPr lang="en-US" sz="1275" dirty="0"/>
          </a:p>
        </p:txBody>
      </p:sp>
      <p:sp>
        <p:nvSpPr>
          <p:cNvPr id="22" name="SK-13-text-21"/>
          <p:cNvSpPr/>
          <p:nvPr/>
        </p:nvSpPr>
        <p:spPr>
          <a:xfrm>
            <a:off x="647700" y="2992636"/>
            <a:ext cx="5086350" cy="571500"/>
          </a:xfrm>
          <a:prstGeom prst="rect">
            <a:avLst/>
          </a:prstGeom>
          <a:noFill/>
          <a:ln/>
        </p:spPr>
        <p:txBody>
          <a:bodyPr vert="horz" wrap="square" lIns="0" tIns="0" rIns="0" bIns="0" rtlCol="0" anchor="ctr"/>
          <a:lstStyle/>
          <a:p>
            <a:pPr marL="0" indent="0">
              <a:lnSpc>
                <a:spcPts val="1800"/>
              </a:lnSpc>
              <a:buNone/>
            </a:pPr>
            <a:r>
              <a:rPr lang="en-US" sz="1200" i="1" dirty="0">
                <a:solidFill>
                  <a:srgbClr val="1A1A1B"/>
                </a:solidFill>
              </a:rPr>
              <a:t>"I want you to know this isn't in your mind; it's a real physical process."</a:t>
            </a:r>
            <a:endParaRPr lang="en-US" sz="1200" dirty="0"/>
          </a:p>
        </p:txBody>
      </p:sp>
      <p:sp>
        <p:nvSpPr>
          <p:cNvPr id="23" name="SK-13-text-22"/>
          <p:cNvSpPr/>
          <p:nvPr/>
        </p:nvSpPr>
        <p:spPr>
          <a:xfrm>
            <a:off x="6743700" y="1760190"/>
            <a:ext cx="54483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Explaining the Diagnosis</a:t>
            </a:r>
            <a:endParaRPr lang="en-US" sz="1500" dirty="0"/>
          </a:p>
        </p:txBody>
      </p:sp>
      <p:sp>
        <p:nvSpPr>
          <p:cNvPr id="24" name="SK-13-text-23"/>
          <p:cNvSpPr/>
          <p:nvPr/>
        </p:nvSpPr>
        <p:spPr>
          <a:xfrm>
            <a:off x="6572250" y="2141190"/>
            <a:ext cx="5086350" cy="453330"/>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Use the "Pain Thermostat" analogy: Nervous system volume is set too high.</a:t>
            </a:r>
            <a:endParaRPr lang="en-US" sz="1275" dirty="0"/>
          </a:p>
        </p:txBody>
      </p:sp>
      <p:sp>
        <p:nvSpPr>
          <p:cNvPr id="25" name="SK-13-text-24"/>
          <p:cNvSpPr/>
          <p:nvPr/>
        </p:nvSpPr>
        <p:spPr>
          <a:xfrm>
            <a:off x="6572250" y="2651671"/>
            <a:ext cx="5086350" cy="453330"/>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Clarify: It’s not inflammatory or cancer, but a neurological sensitivity.</a:t>
            </a:r>
            <a:endParaRPr lang="en-US" sz="1275" dirty="0"/>
          </a:p>
        </p:txBody>
      </p:sp>
      <p:sp>
        <p:nvSpPr>
          <p:cNvPr id="26" name="SK-13-text-25"/>
          <p:cNvSpPr/>
          <p:nvPr/>
        </p:nvSpPr>
        <p:spPr>
          <a:xfrm>
            <a:off x="6572250" y="3162151"/>
            <a:ext cx="5086350" cy="453330"/>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Acknowledge suffering while offering a realistic, positive management plan.</a:t>
            </a:r>
            <a:endParaRPr lang="en-US" sz="1275" dirty="0"/>
          </a:p>
        </p:txBody>
      </p:sp>
      <p:sp>
        <p:nvSpPr>
          <p:cNvPr id="27" name="SK-13-text-26"/>
          <p:cNvSpPr/>
          <p:nvPr/>
        </p:nvSpPr>
        <p:spPr>
          <a:xfrm>
            <a:off x="933450" y="4094708"/>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Framing Management</a:t>
            </a:r>
            <a:endParaRPr lang="en-US" sz="1500" dirty="0"/>
          </a:p>
        </p:txBody>
      </p:sp>
      <p:sp>
        <p:nvSpPr>
          <p:cNvPr id="28" name="SK-13-text-27"/>
          <p:cNvSpPr/>
          <p:nvPr/>
        </p:nvSpPr>
        <p:spPr>
          <a:xfrm>
            <a:off x="762000" y="4475708"/>
            <a:ext cx="5086350" cy="453330"/>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Amitriptyline: "Used to reset pain signals, not because you're depressed."</a:t>
            </a:r>
            <a:endParaRPr lang="en-US" sz="1275" dirty="0"/>
          </a:p>
        </p:txBody>
      </p:sp>
      <p:sp>
        <p:nvSpPr>
          <p:cNvPr id="29" name="SK-13-text-28"/>
          <p:cNvSpPr/>
          <p:nvPr/>
        </p:nvSpPr>
        <p:spPr>
          <a:xfrm>
            <a:off x="762000" y="4986189"/>
            <a:ext cx="11430000" cy="226665"/>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Exercise: Supervised/graded. "It’s the single most helpful thing."</a:t>
            </a:r>
            <a:endParaRPr lang="en-US" sz="1275" dirty="0"/>
          </a:p>
        </p:txBody>
      </p:sp>
      <p:sp>
        <p:nvSpPr>
          <p:cNvPr id="30" name="SK-13-text-29"/>
          <p:cNvSpPr/>
          <p:nvPr/>
        </p:nvSpPr>
        <p:spPr>
          <a:xfrm>
            <a:off x="762000" y="5270004"/>
            <a:ext cx="9378592" cy="226665"/>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Pacing: Teach avoidance of "boom-and-bust" cycles.</a:t>
            </a:r>
            <a:endParaRPr lang="en-US" sz="1275" dirty="0"/>
          </a:p>
        </p:txBody>
      </p:sp>
      <p:sp>
        <p:nvSpPr>
          <p:cNvPr id="31" name="SK-13-text-30"/>
          <p:cNvSpPr/>
          <p:nvPr/>
        </p:nvSpPr>
        <p:spPr>
          <a:xfrm>
            <a:off x="6743700" y="4094708"/>
            <a:ext cx="3295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Safety Netting</a:t>
            </a:r>
            <a:endParaRPr lang="en-US" sz="1500" dirty="0"/>
          </a:p>
        </p:txBody>
      </p:sp>
      <p:sp>
        <p:nvSpPr>
          <p:cNvPr id="32" name="SK-13-text-31"/>
          <p:cNvSpPr/>
          <p:nvPr/>
        </p:nvSpPr>
        <p:spPr>
          <a:xfrm>
            <a:off x="6572250" y="4475708"/>
            <a:ext cx="5086350" cy="453330"/>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Explicitly list triggers for return: Joint swelling, rash, or weight loss.</a:t>
            </a:r>
            <a:endParaRPr lang="en-US" sz="1275" dirty="0"/>
          </a:p>
        </p:txBody>
      </p:sp>
      <p:sp>
        <p:nvSpPr>
          <p:cNvPr id="33" name="SK-13-text-32"/>
          <p:cNvSpPr/>
          <p:nvPr/>
        </p:nvSpPr>
        <p:spPr>
          <a:xfrm>
            <a:off x="6572250" y="4986189"/>
            <a:ext cx="5086350" cy="453330"/>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Address mental health: Screen for depression/anxiety co-morbidity.</a:t>
            </a:r>
            <a:endParaRPr lang="en-US" sz="1275" dirty="0"/>
          </a:p>
        </p:txBody>
      </p:sp>
      <p:sp>
        <p:nvSpPr>
          <p:cNvPr id="34" name="SK-13-text-33"/>
          <p:cNvSpPr/>
          <p:nvPr/>
        </p:nvSpPr>
        <p:spPr>
          <a:xfrm>
            <a:off x="6572250" y="5496669"/>
            <a:ext cx="5619750" cy="226665"/>
          </a:xfrm>
          <a:prstGeom prst="rect">
            <a:avLst/>
          </a:prstGeom>
          <a:noFill/>
          <a:ln/>
        </p:spPr>
        <p:txBody>
          <a:bodyPr vert="horz" wrap="square" lIns="0" tIns="0" rIns="0" bIns="0" rtlCol="0" anchor="ctr"/>
          <a:lstStyle/>
          <a:p>
            <a:pPr marL="0" indent="0">
              <a:lnSpc>
                <a:spcPts val="1785"/>
              </a:lnSpc>
              <a:buNone/>
            </a:pPr>
            <a:r>
              <a:rPr lang="en-US" sz="1275" dirty="0">
                <a:solidFill>
                  <a:srgbClr val="4A4A4B"/>
                </a:solidFill>
                <a:latin typeface="Inter" pitchFamily="34" charset="0"/>
                <a:ea typeface="Inter" pitchFamily="34" charset="-122"/>
                <a:cs typeface="Inter" pitchFamily="34" charset="-120"/>
              </a:rPr>
              <a:t>Avoid pejorative language like "medically unexplained symptoms."</a:t>
            </a:r>
            <a:endParaRPr lang="en-US" sz="1275" dirty="0"/>
          </a:p>
        </p:txBody>
      </p:sp>
      <p:sp>
        <p:nvSpPr>
          <p:cNvPr id="35" name="SK-13-text-34"/>
          <p:cNvSpPr/>
          <p:nvPr/>
        </p:nvSpPr>
        <p:spPr>
          <a:xfrm>
            <a:off x="381000" y="6305550"/>
            <a:ext cx="11811000" cy="2476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 | Clinical Guidance Disclaimer: Always refer to the latest NICE/BNF updates.</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571500" y="381000"/>
            <a:ext cx="2838450" cy="352425"/>
          </a:xfrm>
          <a:prstGeom prst="rect">
            <a:avLst/>
          </a:prstGeom>
        </p:spPr>
      </p:pic>
      <p:pic>
        <p:nvPicPr>
          <p:cNvPr id="5" name="SK-14-img-4" descr="preencoded.png"/>
          <p:cNvPicPr>
            <a:picLocks noChangeAspect="1"/>
          </p:cNvPicPr>
          <p:nvPr/>
        </p:nvPicPr>
        <p:blipFill>
          <a:blip r:embed="rId6"/>
          <a:stretch>
            <a:fillRect/>
          </a:stretch>
        </p:blipFill>
        <p:spPr>
          <a:xfrm>
            <a:off x="571500" y="828675"/>
            <a:ext cx="11049000" cy="693390"/>
          </a:xfrm>
          <a:prstGeom prst="rect">
            <a:avLst/>
          </a:prstGeom>
        </p:spPr>
      </p:pic>
      <p:pic>
        <p:nvPicPr>
          <p:cNvPr id="6" name="SK-14-img-5" descr="preencoded.png"/>
          <p:cNvPicPr>
            <a:picLocks noChangeAspect="1"/>
          </p:cNvPicPr>
          <p:nvPr/>
        </p:nvPicPr>
        <p:blipFill>
          <a:blip r:embed="rId7"/>
          <a:stretch>
            <a:fillRect/>
          </a:stretch>
        </p:blipFill>
        <p:spPr>
          <a:xfrm>
            <a:off x="571500" y="1996380"/>
            <a:ext cx="457200" cy="457200"/>
          </a:xfrm>
          <a:prstGeom prst="rect">
            <a:avLst/>
          </a:prstGeom>
        </p:spPr>
      </p:pic>
      <p:pic>
        <p:nvPicPr>
          <p:cNvPr id="7" name="SK-14-img-6" descr="preencoded.png"/>
          <p:cNvPicPr>
            <a:picLocks noChangeAspect="1"/>
          </p:cNvPicPr>
          <p:nvPr/>
        </p:nvPicPr>
        <p:blipFill>
          <a:blip r:embed="rId8"/>
          <a:stretch>
            <a:fillRect/>
          </a:stretch>
        </p:blipFill>
        <p:spPr>
          <a:xfrm>
            <a:off x="681038" y="2129730"/>
            <a:ext cx="238125" cy="190500"/>
          </a:xfrm>
          <a:prstGeom prst="rect">
            <a:avLst/>
          </a:prstGeom>
        </p:spPr>
      </p:pic>
      <p:pic>
        <p:nvPicPr>
          <p:cNvPr id="8" name="SK-14-img-7" descr="preencoded.png"/>
          <p:cNvPicPr>
            <a:picLocks noChangeAspect="1"/>
          </p:cNvPicPr>
          <p:nvPr/>
        </p:nvPicPr>
        <p:blipFill>
          <a:blip r:embed="rId9"/>
          <a:stretch>
            <a:fillRect/>
          </a:stretch>
        </p:blipFill>
        <p:spPr>
          <a:xfrm>
            <a:off x="571500" y="2729805"/>
            <a:ext cx="214313" cy="192881"/>
          </a:xfrm>
          <a:prstGeom prst="rect">
            <a:avLst/>
          </a:prstGeom>
        </p:spPr>
      </p:pic>
      <p:pic>
        <p:nvPicPr>
          <p:cNvPr id="9" name="SK-14-img-8" descr="preencoded.png"/>
          <p:cNvPicPr>
            <a:picLocks noChangeAspect="1"/>
          </p:cNvPicPr>
          <p:nvPr/>
        </p:nvPicPr>
        <p:blipFill>
          <a:blip r:embed="rId10"/>
          <a:stretch>
            <a:fillRect/>
          </a:stretch>
        </p:blipFill>
        <p:spPr>
          <a:xfrm>
            <a:off x="571500" y="3495377"/>
            <a:ext cx="214313" cy="175320"/>
          </a:xfrm>
          <a:prstGeom prst="rect">
            <a:avLst/>
          </a:prstGeom>
        </p:spPr>
      </p:pic>
      <p:pic>
        <p:nvPicPr>
          <p:cNvPr id="10" name="SK-14-img-9" descr="preencoded.png"/>
          <p:cNvPicPr>
            <a:picLocks noChangeAspect="1"/>
          </p:cNvPicPr>
          <p:nvPr/>
        </p:nvPicPr>
        <p:blipFill>
          <a:blip r:embed="rId11"/>
          <a:stretch>
            <a:fillRect/>
          </a:stretch>
        </p:blipFill>
        <p:spPr>
          <a:xfrm>
            <a:off x="571500" y="4074319"/>
            <a:ext cx="214313" cy="192881"/>
          </a:xfrm>
          <a:prstGeom prst="rect">
            <a:avLst/>
          </a:prstGeom>
        </p:spPr>
      </p:pic>
      <p:pic>
        <p:nvPicPr>
          <p:cNvPr id="11" name="SK-14-img-10" descr="preencoded.png"/>
          <p:cNvPicPr>
            <a:picLocks noChangeAspect="1"/>
          </p:cNvPicPr>
          <p:nvPr/>
        </p:nvPicPr>
        <p:blipFill>
          <a:blip r:embed="rId12"/>
          <a:stretch>
            <a:fillRect/>
          </a:stretch>
        </p:blipFill>
        <p:spPr>
          <a:xfrm>
            <a:off x="571500" y="4839891"/>
            <a:ext cx="214313" cy="214313"/>
          </a:xfrm>
          <a:prstGeom prst="rect">
            <a:avLst/>
          </a:prstGeom>
        </p:spPr>
      </p:pic>
      <p:pic>
        <p:nvPicPr>
          <p:cNvPr id="12" name="SK-14-img-11" descr="preencoded.png"/>
          <p:cNvPicPr>
            <a:picLocks noChangeAspect="1"/>
          </p:cNvPicPr>
          <p:nvPr/>
        </p:nvPicPr>
        <p:blipFill>
          <a:blip r:embed="rId13"/>
          <a:stretch>
            <a:fillRect/>
          </a:stretch>
        </p:blipFill>
        <p:spPr>
          <a:xfrm>
            <a:off x="571500" y="5605463"/>
            <a:ext cx="214313" cy="175320"/>
          </a:xfrm>
          <a:prstGeom prst="rect">
            <a:avLst/>
          </a:prstGeom>
        </p:spPr>
      </p:pic>
      <p:pic>
        <p:nvPicPr>
          <p:cNvPr id="13" name="SK-14-img-12" descr="preencoded.png"/>
          <p:cNvPicPr>
            <a:picLocks noChangeAspect="1"/>
          </p:cNvPicPr>
          <p:nvPr/>
        </p:nvPicPr>
        <p:blipFill>
          <a:blip r:embed="rId14"/>
          <a:stretch>
            <a:fillRect/>
          </a:stretch>
        </p:blipFill>
        <p:spPr>
          <a:xfrm>
            <a:off x="6091238" y="1903065"/>
            <a:ext cx="9525" cy="4370784"/>
          </a:xfrm>
          <a:prstGeom prst="rect">
            <a:avLst/>
          </a:prstGeom>
        </p:spPr>
      </p:pic>
      <p:pic>
        <p:nvPicPr>
          <p:cNvPr id="14" name="SK-14-img-13" descr="preencoded.png"/>
          <p:cNvPicPr>
            <a:picLocks noChangeAspect="1"/>
          </p:cNvPicPr>
          <p:nvPr/>
        </p:nvPicPr>
        <p:blipFill>
          <a:blip r:embed="rId15"/>
          <a:stretch>
            <a:fillRect/>
          </a:stretch>
        </p:blipFill>
        <p:spPr>
          <a:xfrm>
            <a:off x="6577013" y="1903065"/>
            <a:ext cx="457200" cy="457200"/>
          </a:xfrm>
          <a:prstGeom prst="rect">
            <a:avLst/>
          </a:prstGeom>
        </p:spPr>
      </p:pic>
      <p:pic>
        <p:nvPicPr>
          <p:cNvPr id="15" name="SK-14-img-14" descr="preencoded.png"/>
          <p:cNvPicPr>
            <a:picLocks noChangeAspect="1"/>
          </p:cNvPicPr>
          <p:nvPr/>
        </p:nvPicPr>
        <p:blipFill>
          <a:blip r:embed="rId16"/>
          <a:stretch>
            <a:fillRect/>
          </a:stretch>
        </p:blipFill>
        <p:spPr>
          <a:xfrm>
            <a:off x="6686550" y="2036415"/>
            <a:ext cx="238125" cy="190500"/>
          </a:xfrm>
          <a:prstGeom prst="rect">
            <a:avLst/>
          </a:prstGeom>
        </p:spPr>
      </p:pic>
      <p:pic>
        <p:nvPicPr>
          <p:cNvPr id="16" name="SK-14-img-15" descr="preencoded.png"/>
          <p:cNvPicPr>
            <a:picLocks noChangeAspect="1"/>
          </p:cNvPicPr>
          <p:nvPr/>
        </p:nvPicPr>
        <p:blipFill>
          <a:blip r:embed="rId17"/>
          <a:stretch>
            <a:fillRect/>
          </a:stretch>
        </p:blipFill>
        <p:spPr>
          <a:xfrm>
            <a:off x="6577013" y="2636490"/>
            <a:ext cx="214313" cy="192881"/>
          </a:xfrm>
          <a:prstGeom prst="rect">
            <a:avLst/>
          </a:prstGeom>
        </p:spPr>
      </p:pic>
      <p:pic>
        <p:nvPicPr>
          <p:cNvPr id="17" name="SK-14-img-16" descr="preencoded.png"/>
          <p:cNvPicPr>
            <a:picLocks noChangeAspect="1"/>
          </p:cNvPicPr>
          <p:nvPr/>
        </p:nvPicPr>
        <p:blipFill>
          <a:blip r:embed="rId18"/>
          <a:stretch>
            <a:fillRect/>
          </a:stretch>
        </p:blipFill>
        <p:spPr>
          <a:xfrm>
            <a:off x="6577013" y="3402062"/>
            <a:ext cx="214313" cy="214313"/>
          </a:xfrm>
          <a:prstGeom prst="rect">
            <a:avLst/>
          </a:prstGeom>
        </p:spPr>
      </p:pic>
      <p:pic>
        <p:nvPicPr>
          <p:cNvPr id="18" name="SK-14-img-17" descr="preencoded.png"/>
          <p:cNvPicPr>
            <a:picLocks noChangeAspect="1"/>
          </p:cNvPicPr>
          <p:nvPr/>
        </p:nvPicPr>
        <p:blipFill>
          <a:blip r:embed="rId19"/>
          <a:stretch>
            <a:fillRect/>
          </a:stretch>
        </p:blipFill>
        <p:spPr>
          <a:xfrm>
            <a:off x="6577013" y="4167634"/>
            <a:ext cx="214313" cy="214313"/>
          </a:xfrm>
          <a:prstGeom prst="rect">
            <a:avLst/>
          </a:prstGeom>
        </p:spPr>
      </p:pic>
      <p:pic>
        <p:nvPicPr>
          <p:cNvPr id="19" name="SK-14-img-18" descr="preencoded.png"/>
          <p:cNvPicPr>
            <a:picLocks noChangeAspect="1"/>
          </p:cNvPicPr>
          <p:nvPr/>
        </p:nvPicPr>
        <p:blipFill>
          <a:blip r:embed="rId18"/>
          <a:stretch>
            <a:fillRect/>
          </a:stretch>
        </p:blipFill>
        <p:spPr>
          <a:xfrm>
            <a:off x="6577013" y="4933206"/>
            <a:ext cx="214313" cy="214313"/>
          </a:xfrm>
          <a:prstGeom prst="rect">
            <a:avLst/>
          </a:prstGeom>
        </p:spPr>
      </p:pic>
      <p:pic>
        <p:nvPicPr>
          <p:cNvPr id="20" name="SK-14-img-19" descr="preencoded.png"/>
          <p:cNvPicPr>
            <a:picLocks noChangeAspect="1"/>
          </p:cNvPicPr>
          <p:nvPr/>
        </p:nvPicPr>
        <p:blipFill>
          <a:blip r:embed="rId20"/>
          <a:stretch>
            <a:fillRect/>
          </a:stretch>
        </p:blipFill>
        <p:spPr>
          <a:xfrm>
            <a:off x="6577013" y="5698778"/>
            <a:ext cx="214313" cy="214313"/>
          </a:xfrm>
          <a:prstGeom prst="rect">
            <a:avLst/>
          </a:prstGeom>
        </p:spPr>
      </p:pic>
      <p:pic>
        <p:nvPicPr>
          <p:cNvPr id="21" name="SK-14-img-20" descr="preencoded.png"/>
          <p:cNvPicPr>
            <a:picLocks noChangeAspect="1"/>
          </p:cNvPicPr>
          <p:nvPr/>
        </p:nvPicPr>
        <p:blipFill>
          <a:blip r:embed="rId21"/>
          <a:stretch>
            <a:fillRect/>
          </a:stretch>
        </p:blipFill>
        <p:spPr>
          <a:xfrm>
            <a:off x="571500" y="6654850"/>
            <a:ext cx="11049000" cy="266700"/>
          </a:xfrm>
          <a:prstGeom prst="rect">
            <a:avLst/>
          </a:prstGeom>
        </p:spPr>
      </p:pic>
      <p:sp>
        <p:nvSpPr>
          <p:cNvPr id="22" name="SK-14-text-21"/>
          <p:cNvSpPr/>
          <p:nvPr/>
        </p:nvSpPr>
        <p:spPr>
          <a:xfrm>
            <a:off x="762000" y="3810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3" name="SK-14-text-22"/>
          <p:cNvSpPr/>
          <p:nvPr/>
        </p:nvSpPr>
        <p:spPr>
          <a:xfrm>
            <a:off x="619125" y="828675"/>
            <a:ext cx="1143190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Red Flags and Common Pitfalls</a:t>
            </a:r>
            <a:endParaRPr lang="en-US" sz="2550" dirty="0"/>
          </a:p>
        </p:txBody>
      </p:sp>
      <p:sp>
        <p:nvSpPr>
          <p:cNvPr id="24" name="SK-14-text-23"/>
          <p:cNvSpPr/>
          <p:nvPr/>
        </p:nvSpPr>
        <p:spPr>
          <a:xfrm>
            <a:off x="619125" y="1264890"/>
            <a:ext cx="1108710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a:t>
            </a:r>
            <a:endParaRPr lang="en-US" sz="1350" dirty="0"/>
          </a:p>
        </p:txBody>
      </p:sp>
      <p:sp>
        <p:nvSpPr>
          <p:cNvPr id="25" name="SK-14-text-24"/>
          <p:cNvSpPr/>
          <p:nvPr/>
        </p:nvSpPr>
        <p:spPr>
          <a:xfrm>
            <a:off x="1143000" y="2039243"/>
            <a:ext cx="547306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C62828"/>
                </a:solidFill>
              </a:rPr>
              <a:t>Clinical Red Flags</a:t>
            </a:r>
            <a:endParaRPr lang="en-US" sz="1950" dirty="0"/>
          </a:p>
        </p:txBody>
      </p:sp>
      <p:sp>
        <p:nvSpPr>
          <p:cNvPr id="26" name="SK-14-text-25"/>
          <p:cNvSpPr/>
          <p:nvPr/>
        </p:nvSpPr>
        <p:spPr>
          <a:xfrm>
            <a:off x="928688" y="2691705"/>
            <a:ext cx="708088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Joint Swelling &amp; Systemic Features</a:t>
            </a:r>
            <a:endParaRPr lang="en-US" sz="1350" dirty="0"/>
          </a:p>
        </p:txBody>
      </p:sp>
      <p:sp>
        <p:nvSpPr>
          <p:cNvPr id="27" name="SK-14-text-26"/>
          <p:cNvSpPr/>
          <p:nvPr/>
        </p:nvSpPr>
        <p:spPr>
          <a:xfrm>
            <a:off x="928688" y="2931616"/>
            <a:ext cx="46863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Not just pain; investigate for Inflammatory Arthritis or Connective Tissue Disease.</a:t>
            </a:r>
            <a:endParaRPr lang="en-US" sz="1050" dirty="0"/>
          </a:p>
        </p:txBody>
      </p:sp>
      <p:sp>
        <p:nvSpPr>
          <p:cNvPr id="28" name="SK-14-text-27"/>
          <p:cNvSpPr/>
          <p:nvPr/>
        </p:nvSpPr>
        <p:spPr>
          <a:xfrm>
            <a:off x="928688" y="3457277"/>
            <a:ext cx="605218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Abnormal Inflammatory Markers</a:t>
            </a:r>
            <a:endParaRPr lang="en-US" sz="1350" dirty="0"/>
          </a:p>
        </p:txBody>
      </p:sp>
      <p:sp>
        <p:nvSpPr>
          <p:cNvPr id="29" name="SK-14-text-28"/>
          <p:cNvSpPr/>
          <p:nvPr/>
        </p:nvSpPr>
        <p:spPr>
          <a:xfrm>
            <a:off x="928688" y="3697188"/>
            <a:ext cx="1063752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Elevated ESR/CRP suggests PMR, infection, or malignancy (not FMS).</a:t>
            </a:r>
            <a:endParaRPr lang="en-US" sz="1050" dirty="0"/>
          </a:p>
        </p:txBody>
      </p:sp>
      <p:sp>
        <p:nvSpPr>
          <p:cNvPr id="30" name="SK-14-text-29"/>
          <p:cNvSpPr/>
          <p:nvPr/>
        </p:nvSpPr>
        <p:spPr>
          <a:xfrm>
            <a:off x="928688" y="4036219"/>
            <a:ext cx="749236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Unexplained Weight Loss/Night Sweats</a:t>
            </a:r>
            <a:endParaRPr lang="en-US" sz="1350" dirty="0"/>
          </a:p>
        </p:txBody>
      </p:sp>
      <p:sp>
        <p:nvSpPr>
          <p:cNvPr id="31" name="SK-14-text-30"/>
          <p:cNvSpPr/>
          <p:nvPr/>
        </p:nvSpPr>
        <p:spPr>
          <a:xfrm>
            <a:off x="928688" y="4276130"/>
            <a:ext cx="46863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Red flags for malignancy; do not attribute constitutional symptoms to Fibromyalgia.</a:t>
            </a:r>
            <a:endParaRPr lang="en-US" sz="1050" dirty="0"/>
          </a:p>
        </p:txBody>
      </p:sp>
      <p:sp>
        <p:nvSpPr>
          <p:cNvPr id="32" name="SK-14-text-31"/>
          <p:cNvSpPr/>
          <p:nvPr/>
        </p:nvSpPr>
        <p:spPr>
          <a:xfrm>
            <a:off x="928688" y="4801791"/>
            <a:ext cx="477202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Neurological Deficits</a:t>
            </a:r>
            <a:endParaRPr lang="en-US" sz="1350" dirty="0"/>
          </a:p>
        </p:txBody>
      </p:sp>
      <p:sp>
        <p:nvSpPr>
          <p:cNvPr id="33" name="SK-14-text-32"/>
          <p:cNvSpPr/>
          <p:nvPr/>
        </p:nvSpPr>
        <p:spPr>
          <a:xfrm>
            <a:off x="928688" y="5041702"/>
            <a:ext cx="46863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Weakness, sensory loss, or bladder/bowel changes require MRI to exclude MS or Cord Compression.</a:t>
            </a:r>
            <a:endParaRPr lang="en-US" sz="1050" dirty="0"/>
          </a:p>
        </p:txBody>
      </p:sp>
      <p:sp>
        <p:nvSpPr>
          <p:cNvPr id="34" name="SK-14-text-33"/>
          <p:cNvSpPr/>
          <p:nvPr/>
        </p:nvSpPr>
        <p:spPr>
          <a:xfrm>
            <a:off x="928688" y="5567363"/>
            <a:ext cx="612076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PMR Features in Patients &gt;50</a:t>
            </a:r>
            <a:endParaRPr lang="en-US" sz="1350" dirty="0"/>
          </a:p>
        </p:txBody>
      </p:sp>
      <p:sp>
        <p:nvSpPr>
          <p:cNvPr id="35" name="SK-14-text-34"/>
          <p:cNvSpPr/>
          <p:nvPr/>
        </p:nvSpPr>
        <p:spPr>
          <a:xfrm>
            <a:off x="928688" y="5807273"/>
            <a:ext cx="46863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Bilateral shoulder/hip girdle pain + raised CRP = PMR until proven otherwise.</a:t>
            </a:r>
            <a:endParaRPr lang="en-US" sz="1050" dirty="0"/>
          </a:p>
        </p:txBody>
      </p:sp>
      <p:sp>
        <p:nvSpPr>
          <p:cNvPr id="36" name="SK-14-text-35"/>
          <p:cNvSpPr/>
          <p:nvPr/>
        </p:nvSpPr>
        <p:spPr>
          <a:xfrm>
            <a:off x="7148513" y="1945928"/>
            <a:ext cx="5043488"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F9A825"/>
                </a:solidFill>
              </a:rPr>
              <a:t>Avoid Common Pitfalls</a:t>
            </a:r>
            <a:endParaRPr lang="en-US" sz="1950" dirty="0"/>
          </a:p>
        </p:txBody>
      </p:sp>
      <p:sp>
        <p:nvSpPr>
          <p:cNvPr id="37" name="SK-14-text-36"/>
          <p:cNvSpPr/>
          <p:nvPr/>
        </p:nvSpPr>
        <p:spPr>
          <a:xfrm>
            <a:off x="6934200" y="2598390"/>
            <a:ext cx="52578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Prescribing Opioids or Pregabalin</a:t>
            </a:r>
            <a:endParaRPr lang="en-US" sz="1350" dirty="0"/>
          </a:p>
        </p:txBody>
      </p:sp>
      <p:sp>
        <p:nvSpPr>
          <p:cNvPr id="38" name="SK-14-text-37"/>
          <p:cNvSpPr/>
          <p:nvPr/>
        </p:nvSpPr>
        <p:spPr>
          <a:xfrm>
            <a:off x="6934200" y="2838301"/>
            <a:ext cx="46863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NICE NG193: Harms outweigh benefits for Chronic Primary Pain; risk of dependence.</a:t>
            </a:r>
            <a:endParaRPr lang="en-US" sz="1050" dirty="0"/>
          </a:p>
        </p:txBody>
      </p:sp>
      <p:sp>
        <p:nvSpPr>
          <p:cNvPr id="39" name="SK-14-text-38"/>
          <p:cNvSpPr/>
          <p:nvPr/>
        </p:nvSpPr>
        <p:spPr>
          <a:xfrm>
            <a:off x="6934200" y="3363962"/>
            <a:ext cx="502348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Dismissive Communication</a:t>
            </a:r>
            <a:endParaRPr lang="en-US" sz="1350" dirty="0"/>
          </a:p>
        </p:txBody>
      </p:sp>
      <p:sp>
        <p:nvSpPr>
          <p:cNvPr id="40" name="SK-14-text-39"/>
          <p:cNvSpPr/>
          <p:nvPr/>
        </p:nvSpPr>
        <p:spPr>
          <a:xfrm>
            <a:off x="6934200" y="3603873"/>
            <a:ext cx="46863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Avoid "it's all in your mind" or "tests are normal so you're fine." Reframe as Central Sensitisation.</a:t>
            </a:r>
            <a:endParaRPr lang="en-US" sz="1050" dirty="0"/>
          </a:p>
        </p:txBody>
      </p:sp>
      <p:sp>
        <p:nvSpPr>
          <p:cNvPr id="41" name="SK-14-text-40"/>
          <p:cNvSpPr/>
          <p:nvPr/>
        </p:nvSpPr>
        <p:spPr>
          <a:xfrm>
            <a:off x="6934200" y="4129534"/>
            <a:ext cx="52578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Missing Positive Diagnostic Criteria</a:t>
            </a:r>
            <a:endParaRPr lang="en-US" sz="1350" dirty="0"/>
          </a:p>
        </p:txBody>
      </p:sp>
      <p:sp>
        <p:nvSpPr>
          <p:cNvPr id="42" name="SK-14-text-41"/>
          <p:cNvSpPr/>
          <p:nvPr/>
        </p:nvSpPr>
        <p:spPr>
          <a:xfrm>
            <a:off x="6934200" y="4369445"/>
            <a:ext cx="46863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Do not rely on exclusion or tender points; use the WPI + SS scoring tool for a formal diagnosis.</a:t>
            </a:r>
            <a:endParaRPr lang="en-US" sz="1050" dirty="0"/>
          </a:p>
        </p:txBody>
      </p:sp>
      <p:sp>
        <p:nvSpPr>
          <p:cNvPr id="43" name="SK-14-text-42"/>
          <p:cNvSpPr/>
          <p:nvPr/>
        </p:nvSpPr>
        <p:spPr>
          <a:xfrm>
            <a:off x="6934200" y="4895106"/>
            <a:ext cx="481774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Advising Prolonged Rest</a:t>
            </a:r>
            <a:endParaRPr lang="en-US" sz="1350" dirty="0"/>
          </a:p>
        </p:txBody>
      </p:sp>
      <p:sp>
        <p:nvSpPr>
          <p:cNvPr id="44" name="SK-14-text-43"/>
          <p:cNvSpPr/>
          <p:nvPr/>
        </p:nvSpPr>
        <p:spPr>
          <a:xfrm>
            <a:off x="6934200" y="5135017"/>
            <a:ext cx="46863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Rest leads to deconditioning and worsening pain. Graded exercise is the strongest evidence-based fix.</a:t>
            </a:r>
            <a:endParaRPr lang="en-US" sz="1050" dirty="0"/>
          </a:p>
        </p:txBody>
      </p:sp>
      <p:sp>
        <p:nvSpPr>
          <p:cNvPr id="45" name="SK-14-text-44"/>
          <p:cNvSpPr/>
          <p:nvPr/>
        </p:nvSpPr>
        <p:spPr>
          <a:xfrm>
            <a:off x="6934200" y="5660678"/>
            <a:ext cx="52578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A1A1B"/>
                </a:solidFill>
                <a:latin typeface="Inter" pitchFamily="34" charset="0"/>
                <a:ea typeface="Inter" pitchFamily="34" charset="-122"/>
                <a:cs typeface="Inter" pitchFamily="34" charset="-120"/>
              </a:rPr>
              <a:t>Ignoring Mental Health Comorbidity</a:t>
            </a:r>
            <a:endParaRPr lang="en-US" sz="1350" dirty="0"/>
          </a:p>
        </p:txBody>
      </p:sp>
      <p:sp>
        <p:nvSpPr>
          <p:cNvPr id="46" name="SK-14-text-45"/>
          <p:cNvSpPr/>
          <p:nvPr/>
        </p:nvSpPr>
        <p:spPr>
          <a:xfrm>
            <a:off x="6934200" y="5900589"/>
            <a:ext cx="46863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B"/>
                </a:solidFill>
                <a:latin typeface="Inter" pitchFamily="34" charset="0"/>
                <a:ea typeface="Inter" pitchFamily="34" charset="-122"/>
                <a:cs typeface="Inter" pitchFamily="34" charset="-120"/>
              </a:rPr>
              <a:t>30–50% have depression/anxiety. If untreated, they will significantly perpetuate the pain cycle.</a:t>
            </a:r>
            <a:endParaRPr lang="en-US" sz="1050" dirty="0"/>
          </a:p>
        </p:txBody>
      </p:sp>
      <p:sp>
        <p:nvSpPr>
          <p:cNvPr id="47" name="SK-14-text-46"/>
          <p:cNvSpPr/>
          <p:nvPr/>
        </p:nvSpPr>
        <p:spPr>
          <a:xfrm>
            <a:off x="571500" y="6654850"/>
            <a:ext cx="11620500" cy="26670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 | Clinical Guidance Disclaimer: Always refer to the latest NICE/BNF updates.</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476250" y="247650"/>
            <a:ext cx="2838450" cy="352425"/>
          </a:xfrm>
          <a:prstGeom prst="rect">
            <a:avLst/>
          </a:prstGeom>
        </p:spPr>
      </p:pic>
      <p:pic>
        <p:nvPicPr>
          <p:cNvPr id="5" name="SK-15-img-4" descr="preencoded.png"/>
          <p:cNvPicPr>
            <a:picLocks noChangeAspect="1"/>
          </p:cNvPicPr>
          <p:nvPr/>
        </p:nvPicPr>
        <p:blipFill>
          <a:blip r:embed="rId6"/>
          <a:stretch>
            <a:fillRect/>
          </a:stretch>
        </p:blipFill>
        <p:spPr>
          <a:xfrm>
            <a:off x="476250" y="695325"/>
            <a:ext cx="11239500" cy="693390"/>
          </a:xfrm>
          <a:prstGeom prst="rect">
            <a:avLst/>
          </a:prstGeom>
        </p:spPr>
      </p:pic>
      <p:pic>
        <p:nvPicPr>
          <p:cNvPr id="6" name="SK-15-img-5" descr="preencoded.png"/>
          <p:cNvPicPr>
            <a:picLocks noChangeAspect="1"/>
          </p:cNvPicPr>
          <p:nvPr/>
        </p:nvPicPr>
        <p:blipFill>
          <a:blip r:embed="rId7"/>
          <a:stretch>
            <a:fillRect/>
          </a:stretch>
        </p:blipFill>
        <p:spPr>
          <a:xfrm>
            <a:off x="476250" y="1541115"/>
            <a:ext cx="5562600" cy="578941"/>
          </a:xfrm>
          <a:prstGeom prst="rect">
            <a:avLst/>
          </a:prstGeom>
        </p:spPr>
      </p:pic>
      <p:pic>
        <p:nvPicPr>
          <p:cNvPr id="7" name="SK-15-img-6" descr="preencoded.png"/>
          <p:cNvPicPr>
            <a:picLocks noChangeAspect="1"/>
          </p:cNvPicPr>
          <p:nvPr/>
        </p:nvPicPr>
        <p:blipFill>
          <a:blip r:embed="rId8"/>
          <a:stretch>
            <a:fillRect/>
          </a:stretch>
        </p:blipFill>
        <p:spPr>
          <a:xfrm>
            <a:off x="628650" y="1714946"/>
            <a:ext cx="159246" cy="130225"/>
          </a:xfrm>
          <a:prstGeom prst="rect">
            <a:avLst/>
          </a:prstGeom>
        </p:spPr>
      </p:pic>
      <p:pic>
        <p:nvPicPr>
          <p:cNvPr id="8" name="SK-15-img-7" descr="preencoded.png"/>
          <p:cNvPicPr>
            <a:picLocks noChangeAspect="1"/>
          </p:cNvPicPr>
          <p:nvPr/>
        </p:nvPicPr>
        <p:blipFill>
          <a:blip r:embed="rId9"/>
          <a:stretch>
            <a:fillRect/>
          </a:stretch>
        </p:blipFill>
        <p:spPr>
          <a:xfrm>
            <a:off x="6153150" y="1541115"/>
            <a:ext cx="5562600" cy="578941"/>
          </a:xfrm>
          <a:prstGeom prst="rect">
            <a:avLst/>
          </a:prstGeom>
        </p:spPr>
      </p:pic>
      <p:pic>
        <p:nvPicPr>
          <p:cNvPr id="9" name="SK-15-img-8" descr="preencoded.png"/>
          <p:cNvPicPr>
            <a:picLocks noChangeAspect="1"/>
          </p:cNvPicPr>
          <p:nvPr/>
        </p:nvPicPr>
        <p:blipFill>
          <a:blip r:embed="rId10"/>
          <a:stretch>
            <a:fillRect/>
          </a:stretch>
        </p:blipFill>
        <p:spPr>
          <a:xfrm>
            <a:off x="6312694" y="1692473"/>
            <a:ext cx="214313" cy="175320"/>
          </a:xfrm>
          <a:prstGeom prst="rect">
            <a:avLst/>
          </a:prstGeom>
        </p:spPr>
      </p:pic>
      <p:pic>
        <p:nvPicPr>
          <p:cNvPr id="10" name="SK-15-img-9" descr="preencoded.png"/>
          <p:cNvPicPr>
            <a:picLocks noChangeAspect="1"/>
          </p:cNvPicPr>
          <p:nvPr/>
        </p:nvPicPr>
        <p:blipFill>
          <a:blip r:embed="rId11"/>
          <a:stretch>
            <a:fillRect/>
          </a:stretch>
        </p:blipFill>
        <p:spPr>
          <a:xfrm>
            <a:off x="476250" y="2196257"/>
            <a:ext cx="5562600" cy="578941"/>
          </a:xfrm>
          <a:prstGeom prst="rect">
            <a:avLst/>
          </a:prstGeom>
        </p:spPr>
      </p:pic>
      <p:pic>
        <p:nvPicPr>
          <p:cNvPr id="11" name="SK-15-img-10" descr="preencoded.png"/>
          <p:cNvPicPr>
            <a:picLocks noChangeAspect="1"/>
          </p:cNvPicPr>
          <p:nvPr/>
        </p:nvPicPr>
        <p:blipFill>
          <a:blip r:embed="rId12"/>
          <a:stretch>
            <a:fillRect/>
          </a:stretch>
        </p:blipFill>
        <p:spPr>
          <a:xfrm>
            <a:off x="628650" y="2369046"/>
            <a:ext cx="161925" cy="132457"/>
          </a:xfrm>
          <a:prstGeom prst="rect">
            <a:avLst/>
          </a:prstGeom>
        </p:spPr>
      </p:pic>
      <p:pic>
        <p:nvPicPr>
          <p:cNvPr id="12" name="SK-15-img-11" descr="preencoded.png"/>
          <p:cNvPicPr>
            <a:picLocks noChangeAspect="1"/>
          </p:cNvPicPr>
          <p:nvPr/>
        </p:nvPicPr>
        <p:blipFill>
          <a:blip r:embed="rId11"/>
          <a:stretch>
            <a:fillRect/>
          </a:stretch>
        </p:blipFill>
        <p:spPr>
          <a:xfrm>
            <a:off x="6153150" y="2196257"/>
            <a:ext cx="5562600" cy="578941"/>
          </a:xfrm>
          <a:prstGeom prst="rect">
            <a:avLst/>
          </a:prstGeom>
        </p:spPr>
      </p:pic>
      <p:pic>
        <p:nvPicPr>
          <p:cNvPr id="13" name="SK-15-img-12" descr="preencoded.png"/>
          <p:cNvPicPr>
            <a:picLocks noChangeAspect="1"/>
          </p:cNvPicPr>
          <p:nvPr/>
        </p:nvPicPr>
        <p:blipFill>
          <a:blip r:embed="rId13"/>
          <a:stretch>
            <a:fillRect/>
          </a:stretch>
        </p:blipFill>
        <p:spPr>
          <a:xfrm>
            <a:off x="6305550" y="2362646"/>
            <a:ext cx="177403" cy="145107"/>
          </a:xfrm>
          <a:prstGeom prst="rect">
            <a:avLst/>
          </a:prstGeom>
        </p:spPr>
      </p:pic>
      <p:pic>
        <p:nvPicPr>
          <p:cNvPr id="14" name="SK-15-img-13" descr="preencoded.png"/>
          <p:cNvPicPr>
            <a:picLocks noChangeAspect="1"/>
          </p:cNvPicPr>
          <p:nvPr/>
        </p:nvPicPr>
        <p:blipFill>
          <a:blip r:embed="rId14"/>
          <a:stretch>
            <a:fillRect/>
          </a:stretch>
        </p:blipFill>
        <p:spPr>
          <a:xfrm>
            <a:off x="476250" y="2851398"/>
            <a:ext cx="5562600" cy="578941"/>
          </a:xfrm>
          <a:prstGeom prst="rect">
            <a:avLst/>
          </a:prstGeom>
        </p:spPr>
      </p:pic>
      <p:pic>
        <p:nvPicPr>
          <p:cNvPr id="15" name="SK-15-img-14" descr="preencoded.png"/>
          <p:cNvPicPr>
            <a:picLocks noChangeAspect="1"/>
          </p:cNvPicPr>
          <p:nvPr/>
        </p:nvPicPr>
        <p:blipFill>
          <a:blip r:embed="rId15"/>
          <a:stretch>
            <a:fillRect/>
          </a:stretch>
        </p:blipFill>
        <p:spPr>
          <a:xfrm>
            <a:off x="628650" y="3007072"/>
            <a:ext cx="203746" cy="166688"/>
          </a:xfrm>
          <a:prstGeom prst="rect">
            <a:avLst/>
          </a:prstGeom>
        </p:spPr>
      </p:pic>
      <p:pic>
        <p:nvPicPr>
          <p:cNvPr id="16" name="SK-15-img-15" descr="preencoded.png"/>
          <p:cNvPicPr>
            <a:picLocks noChangeAspect="1"/>
          </p:cNvPicPr>
          <p:nvPr/>
        </p:nvPicPr>
        <p:blipFill>
          <a:blip r:embed="rId14"/>
          <a:stretch>
            <a:fillRect/>
          </a:stretch>
        </p:blipFill>
        <p:spPr>
          <a:xfrm>
            <a:off x="6153150" y="2851398"/>
            <a:ext cx="5562600" cy="578941"/>
          </a:xfrm>
          <a:prstGeom prst="rect">
            <a:avLst/>
          </a:prstGeom>
        </p:spPr>
      </p:pic>
      <p:pic>
        <p:nvPicPr>
          <p:cNvPr id="17" name="SK-15-img-16" descr="preencoded.png"/>
          <p:cNvPicPr>
            <a:picLocks noChangeAspect="1"/>
          </p:cNvPicPr>
          <p:nvPr/>
        </p:nvPicPr>
        <p:blipFill>
          <a:blip r:embed="rId16"/>
          <a:stretch>
            <a:fillRect/>
          </a:stretch>
        </p:blipFill>
        <p:spPr>
          <a:xfrm>
            <a:off x="6305550" y="3014960"/>
            <a:ext cx="184547" cy="150912"/>
          </a:xfrm>
          <a:prstGeom prst="rect">
            <a:avLst/>
          </a:prstGeom>
        </p:spPr>
      </p:pic>
      <p:pic>
        <p:nvPicPr>
          <p:cNvPr id="18" name="SK-15-img-17" descr="preencoded.png"/>
          <p:cNvPicPr>
            <a:picLocks noChangeAspect="1"/>
          </p:cNvPicPr>
          <p:nvPr/>
        </p:nvPicPr>
        <p:blipFill>
          <a:blip r:embed="rId7"/>
          <a:stretch>
            <a:fillRect/>
          </a:stretch>
        </p:blipFill>
        <p:spPr>
          <a:xfrm>
            <a:off x="476250" y="3506539"/>
            <a:ext cx="5562600" cy="578941"/>
          </a:xfrm>
          <a:prstGeom prst="rect">
            <a:avLst/>
          </a:prstGeom>
        </p:spPr>
      </p:pic>
      <p:pic>
        <p:nvPicPr>
          <p:cNvPr id="19" name="SK-15-img-18" descr="preencoded.png"/>
          <p:cNvPicPr>
            <a:picLocks noChangeAspect="1"/>
          </p:cNvPicPr>
          <p:nvPr/>
        </p:nvPicPr>
        <p:blipFill>
          <a:blip r:embed="rId17"/>
          <a:stretch>
            <a:fillRect/>
          </a:stretch>
        </p:blipFill>
        <p:spPr>
          <a:xfrm>
            <a:off x="631924" y="3657898"/>
            <a:ext cx="214313" cy="175320"/>
          </a:xfrm>
          <a:prstGeom prst="rect">
            <a:avLst/>
          </a:prstGeom>
        </p:spPr>
      </p:pic>
      <p:pic>
        <p:nvPicPr>
          <p:cNvPr id="20" name="SK-15-img-19" descr="preencoded.png"/>
          <p:cNvPicPr>
            <a:picLocks noChangeAspect="1"/>
          </p:cNvPicPr>
          <p:nvPr/>
        </p:nvPicPr>
        <p:blipFill>
          <a:blip r:embed="rId7"/>
          <a:stretch>
            <a:fillRect/>
          </a:stretch>
        </p:blipFill>
        <p:spPr>
          <a:xfrm>
            <a:off x="6153150" y="3506539"/>
            <a:ext cx="5562600" cy="578941"/>
          </a:xfrm>
          <a:prstGeom prst="rect">
            <a:avLst/>
          </a:prstGeom>
        </p:spPr>
      </p:pic>
      <p:pic>
        <p:nvPicPr>
          <p:cNvPr id="21" name="SK-15-img-20" descr="preencoded.png"/>
          <p:cNvPicPr>
            <a:picLocks noChangeAspect="1"/>
          </p:cNvPicPr>
          <p:nvPr/>
        </p:nvPicPr>
        <p:blipFill>
          <a:blip r:embed="rId18"/>
          <a:stretch>
            <a:fillRect/>
          </a:stretch>
        </p:blipFill>
        <p:spPr>
          <a:xfrm>
            <a:off x="6305550" y="3668911"/>
            <a:ext cx="187375" cy="153293"/>
          </a:xfrm>
          <a:prstGeom prst="rect">
            <a:avLst/>
          </a:prstGeom>
        </p:spPr>
      </p:pic>
      <p:pic>
        <p:nvPicPr>
          <p:cNvPr id="22" name="SK-15-img-21" descr="preencoded.png"/>
          <p:cNvPicPr>
            <a:picLocks noChangeAspect="1"/>
          </p:cNvPicPr>
          <p:nvPr/>
        </p:nvPicPr>
        <p:blipFill>
          <a:blip r:embed="rId7"/>
          <a:stretch>
            <a:fillRect/>
          </a:stretch>
        </p:blipFill>
        <p:spPr>
          <a:xfrm>
            <a:off x="476250" y="4161681"/>
            <a:ext cx="5562600" cy="578941"/>
          </a:xfrm>
          <a:prstGeom prst="rect">
            <a:avLst/>
          </a:prstGeom>
        </p:spPr>
      </p:pic>
      <p:pic>
        <p:nvPicPr>
          <p:cNvPr id="23" name="SK-15-img-22" descr="preencoded.png"/>
          <p:cNvPicPr>
            <a:picLocks noChangeAspect="1"/>
          </p:cNvPicPr>
          <p:nvPr/>
        </p:nvPicPr>
        <p:blipFill>
          <a:blip r:embed="rId19"/>
          <a:stretch>
            <a:fillRect/>
          </a:stretch>
        </p:blipFill>
        <p:spPr>
          <a:xfrm>
            <a:off x="628650" y="4325689"/>
            <a:ext cx="183207" cy="149870"/>
          </a:xfrm>
          <a:prstGeom prst="rect">
            <a:avLst/>
          </a:prstGeom>
        </p:spPr>
      </p:pic>
      <p:pic>
        <p:nvPicPr>
          <p:cNvPr id="24" name="SK-15-img-23" descr="preencoded.png"/>
          <p:cNvPicPr>
            <a:picLocks noChangeAspect="1"/>
          </p:cNvPicPr>
          <p:nvPr/>
        </p:nvPicPr>
        <p:blipFill>
          <a:blip r:embed="rId7"/>
          <a:stretch>
            <a:fillRect/>
          </a:stretch>
        </p:blipFill>
        <p:spPr>
          <a:xfrm>
            <a:off x="6153150" y="4161681"/>
            <a:ext cx="5562600" cy="578941"/>
          </a:xfrm>
          <a:prstGeom prst="rect">
            <a:avLst/>
          </a:prstGeom>
        </p:spPr>
      </p:pic>
      <p:pic>
        <p:nvPicPr>
          <p:cNvPr id="25" name="SK-15-img-24" descr="preencoded.png"/>
          <p:cNvPicPr>
            <a:picLocks noChangeAspect="1"/>
          </p:cNvPicPr>
          <p:nvPr/>
        </p:nvPicPr>
        <p:blipFill>
          <a:blip r:embed="rId20"/>
          <a:stretch>
            <a:fillRect/>
          </a:stretch>
        </p:blipFill>
        <p:spPr>
          <a:xfrm>
            <a:off x="6305550" y="4315271"/>
            <a:ext cx="208806" cy="170706"/>
          </a:xfrm>
          <a:prstGeom prst="rect">
            <a:avLst/>
          </a:prstGeom>
        </p:spPr>
      </p:pic>
      <p:pic>
        <p:nvPicPr>
          <p:cNvPr id="26" name="SK-15-img-25" descr="preencoded.png"/>
          <p:cNvPicPr>
            <a:picLocks noChangeAspect="1"/>
          </p:cNvPicPr>
          <p:nvPr/>
        </p:nvPicPr>
        <p:blipFill>
          <a:blip r:embed="rId21"/>
          <a:stretch>
            <a:fillRect/>
          </a:stretch>
        </p:blipFill>
        <p:spPr>
          <a:xfrm>
            <a:off x="476250" y="4816822"/>
            <a:ext cx="5562600" cy="578941"/>
          </a:xfrm>
          <a:prstGeom prst="rect">
            <a:avLst/>
          </a:prstGeom>
        </p:spPr>
      </p:pic>
      <p:pic>
        <p:nvPicPr>
          <p:cNvPr id="27" name="SK-15-img-26" descr="preencoded.png"/>
          <p:cNvPicPr>
            <a:picLocks noChangeAspect="1"/>
          </p:cNvPicPr>
          <p:nvPr/>
        </p:nvPicPr>
        <p:blipFill>
          <a:blip r:embed="rId22"/>
          <a:stretch>
            <a:fillRect/>
          </a:stretch>
        </p:blipFill>
        <p:spPr>
          <a:xfrm>
            <a:off x="628650" y="4982319"/>
            <a:ext cx="179636" cy="146893"/>
          </a:xfrm>
          <a:prstGeom prst="rect">
            <a:avLst/>
          </a:prstGeom>
        </p:spPr>
      </p:pic>
      <p:pic>
        <p:nvPicPr>
          <p:cNvPr id="28" name="SK-15-img-27" descr="preencoded.png"/>
          <p:cNvPicPr>
            <a:picLocks noChangeAspect="1"/>
          </p:cNvPicPr>
          <p:nvPr/>
        </p:nvPicPr>
        <p:blipFill>
          <a:blip r:embed="rId21"/>
          <a:stretch>
            <a:fillRect/>
          </a:stretch>
        </p:blipFill>
        <p:spPr>
          <a:xfrm>
            <a:off x="6153150" y="4816822"/>
            <a:ext cx="5562600" cy="578941"/>
          </a:xfrm>
          <a:prstGeom prst="rect">
            <a:avLst/>
          </a:prstGeom>
        </p:spPr>
      </p:pic>
      <p:pic>
        <p:nvPicPr>
          <p:cNvPr id="29" name="SK-15-img-28" descr="preencoded.png"/>
          <p:cNvPicPr>
            <a:picLocks noChangeAspect="1"/>
          </p:cNvPicPr>
          <p:nvPr/>
        </p:nvPicPr>
        <p:blipFill>
          <a:blip r:embed="rId23"/>
          <a:stretch>
            <a:fillRect/>
          </a:stretch>
        </p:blipFill>
        <p:spPr>
          <a:xfrm>
            <a:off x="6305550" y="4984849"/>
            <a:ext cx="173682" cy="141982"/>
          </a:xfrm>
          <a:prstGeom prst="rect">
            <a:avLst/>
          </a:prstGeom>
        </p:spPr>
      </p:pic>
      <p:pic>
        <p:nvPicPr>
          <p:cNvPr id="30" name="SK-15-img-29" descr="preencoded.png"/>
          <p:cNvPicPr>
            <a:picLocks noChangeAspect="1"/>
          </p:cNvPicPr>
          <p:nvPr/>
        </p:nvPicPr>
        <p:blipFill>
          <a:blip r:embed="rId24"/>
          <a:stretch>
            <a:fillRect/>
          </a:stretch>
        </p:blipFill>
        <p:spPr>
          <a:xfrm>
            <a:off x="476250" y="5605314"/>
            <a:ext cx="11239500" cy="819150"/>
          </a:xfrm>
          <a:prstGeom prst="rect">
            <a:avLst/>
          </a:prstGeom>
        </p:spPr>
      </p:pic>
      <p:pic>
        <p:nvPicPr>
          <p:cNvPr id="31" name="SK-15-img-30" descr="preencoded.png"/>
          <p:cNvPicPr>
            <a:picLocks noChangeAspect="1"/>
          </p:cNvPicPr>
          <p:nvPr/>
        </p:nvPicPr>
        <p:blipFill>
          <a:blip r:embed="rId25"/>
          <a:stretch>
            <a:fillRect/>
          </a:stretch>
        </p:blipFill>
        <p:spPr>
          <a:xfrm>
            <a:off x="666750" y="5879902"/>
            <a:ext cx="410914" cy="328613"/>
          </a:xfrm>
          <a:prstGeom prst="rect">
            <a:avLst/>
          </a:prstGeom>
        </p:spPr>
      </p:pic>
      <p:pic>
        <p:nvPicPr>
          <p:cNvPr id="32" name="SK-15-img-31" descr="preencoded.png"/>
          <p:cNvPicPr>
            <a:picLocks noChangeAspect="1"/>
          </p:cNvPicPr>
          <p:nvPr/>
        </p:nvPicPr>
        <p:blipFill>
          <a:blip r:embed="rId26"/>
          <a:stretch>
            <a:fillRect/>
          </a:stretch>
        </p:blipFill>
        <p:spPr>
          <a:xfrm>
            <a:off x="476250" y="6486525"/>
            <a:ext cx="11239500" cy="247650"/>
          </a:xfrm>
          <a:prstGeom prst="rect">
            <a:avLst/>
          </a:prstGeom>
        </p:spPr>
      </p:pic>
      <p:sp>
        <p:nvSpPr>
          <p:cNvPr id="33" name="SK-15-text-32"/>
          <p:cNvSpPr/>
          <p:nvPr/>
        </p:nvSpPr>
        <p:spPr>
          <a:xfrm>
            <a:off x="666750" y="24765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4" name="SK-15-text-33"/>
          <p:cNvSpPr/>
          <p:nvPr/>
        </p:nvSpPr>
        <p:spPr>
          <a:xfrm>
            <a:off x="619125" y="695325"/>
            <a:ext cx="1157287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Quick Recall &amp; Final Disclaimer</a:t>
            </a:r>
            <a:endParaRPr lang="en-US" sz="2550" dirty="0"/>
          </a:p>
        </p:txBody>
      </p:sp>
      <p:sp>
        <p:nvSpPr>
          <p:cNvPr id="35" name="SK-15-text-34"/>
          <p:cNvSpPr/>
          <p:nvPr/>
        </p:nvSpPr>
        <p:spPr>
          <a:xfrm>
            <a:off x="619125" y="1131540"/>
            <a:ext cx="1118235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 Summary</a:t>
            </a:r>
            <a:endParaRPr lang="en-US" sz="1350" dirty="0"/>
          </a:p>
        </p:txBody>
      </p:sp>
      <p:sp>
        <p:nvSpPr>
          <p:cNvPr id="36" name="SK-15-text-35"/>
          <p:cNvSpPr/>
          <p:nvPr/>
        </p:nvSpPr>
        <p:spPr>
          <a:xfrm>
            <a:off x="902196" y="1617315"/>
            <a:ext cx="4984254"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Central Sensitisation:</a:t>
            </a:r>
            <a:r>
              <a:rPr lang="en-US" sz="1200" dirty="0">
                <a:solidFill>
                  <a:srgbClr val="1A1A1B"/>
                </a:solidFill>
                <a:latin typeface="Inter" pitchFamily="34" charset="0"/>
                <a:ea typeface="Inter" pitchFamily="34" charset="-122"/>
                <a:cs typeface="Inter" pitchFamily="34" charset="-120"/>
              </a:rPr>
              <a:t> A disorder of pain processing; real neurological phenomenon, not imaginary.</a:t>
            </a:r>
            <a:endParaRPr lang="en-US" sz="1200" dirty="0"/>
          </a:p>
        </p:txBody>
      </p:sp>
      <p:sp>
        <p:nvSpPr>
          <p:cNvPr id="37" name="SK-15-text-36"/>
          <p:cNvSpPr/>
          <p:nvPr/>
        </p:nvSpPr>
        <p:spPr>
          <a:xfrm>
            <a:off x="6648450" y="1617315"/>
            <a:ext cx="554355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Epidemiology:</a:t>
            </a:r>
            <a:r>
              <a:rPr lang="en-US" sz="1200" dirty="0">
                <a:solidFill>
                  <a:srgbClr val="1A1A1B"/>
                </a:solidFill>
                <a:latin typeface="Inter" pitchFamily="34" charset="0"/>
                <a:ea typeface="Inter" pitchFamily="34" charset="-122"/>
                <a:cs typeface="Inter" pitchFamily="34" charset="-120"/>
              </a:rPr>
              <a:t> Female:Male ratio 7:1; 2–8% population prevalence.</a:t>
            </a:r>
            <a:endParaRPr lang="en-US" sz="1200" dirty="0"/>
          </a:p>
        </p:txBody>
      </p:sp>
      <p:sp>
        <p:nvSpPr>
          <p:cNvPr id="38" name="SK-15-text-37"/>
          <p:cNvSpPr/>
          <p:nvPr/>
        </p:nvSpPr>
        <p:spPr>
          <a:xfrm>
            <a:off x="904875" y="2272457"/>
            <a:ext cx="49815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Diagnosis:</a:t>
            </a:r>
            <a:r>
              <a:rPr lang="en-US" sz="1200" dirty="0">
                <a:solidFill>
                  <a:srgbClr val="1A1A1B"/>
                </a:solidFill>
                <a:latin typeface="Inter" pitchFamily="34" charset="0"/>
                <a:ea typeface="Inter" pitchFamily="34" charset="-122"/>
                <a:cs typeface="Inter" pitchFamily="34" charset="-120"/>
              </a:rPr>
              <a:t> Use WPI + SS criteria; NOT tender points. Score WPI ≥7 + SS ≥5 OR WPI 3–6 + SS ≥9.</a:t>
            </a:r>
            <a:endParaRPr lang="en-US" sz="1200" dirty="0"/>
          </a:p>
        </p:txBody>
      </p:sp>
      <p:sp>
        <p:nvSpPr>
          <p:cNvPr id="39" name="SK-15-text-38"/>
          <p:cNvSpPr/>
          <p:nvPr/>
        </p:nvSpPr>
        <p:spPr>
          <a:xfrm>
            <a:off x="6597253" y="2272457"/>
            <a:ext cx="4966097"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Investigations:</a:t>
            </a:r>
            <a:r>
              <a:rPr lang="en-US" sz="1200" dirty="0">
                <a:solidFill>
                  <a:srgbClr val="1A1A1B"/>
                </a:solidFill>
                <a:latin typeface="Inter" pitchFamily="34" charset="0"/>
                <a:ea typeface="Inter" pitchFamily="34" charset="-122"/>
                <a:cs typeface="Inter" pitchFamily="34" charset="-120"/>
              </a:rPr>
              <a:t> Usually normal; purpose is to exclude differentials (TSH, CK, Vit D, CRP).</a:t>
            </a:r>
            <a:endParaRPr lang="en-US" sz="1200" dirty="0"/>
          </a:p>
        </p:txBody>
      </p:sp>
      <p:sp>
        <p:nvSpPr>
          <p:cNvPr id="40" name="SK-15-text-39"/>
          <p:cNvSpPr/>
          <p:nvPr/>
        </p:nvSpPr>
        <p:spPr>
          <a:xfrm>
            <a:off x="946696" y="2927598"/>
            <a:ext cx="4939754"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Management:</a:t>
            </a:r>
            <a:r>
              <a:rPr lang="en-US" sz="1200" dirty="0">
                <a:solidFill>
                  <a:srgbClr val="1A1A1B"/>
                </a:solidFill>
                <a:latin typeface="Inter" pitchFamily="34" charset="0"/>
                <a:ea typeface="Inter" pitchFamily="34" charset="-122"/>
                <a:cs typeface="Inter" pitchFamily="34" charset="-120"/>
              </a:rPr>
              <a:t> Supervised exercise + CBT/ACT are first-line per NICE NG193.</a:t>
            </a:r>
            <a:endParaRPr lang="en-US" sz="1200" dirty="0"/>
          </a:p>
        </p:txBody>
      </p:sp>
      <p:sp>
        <p:nvSpPr>
          <p:cNvPr id="41" name="SK-15-text-40"/>
          <p:cNvSpPr/>
          <p:nvPr/>
        </p:nvSpPr>
        <p:spPr>
          <a:xfrm>
            <a:off x="6604397" y="2927598"/>
            <a:ext cx="4958953"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Avoid:</a:t>
            </a:r>
            <a:r>
              <a:rPr lang="en-US" sz="1200" dirty="0">
                <a:solidFill>
                  <a:srgbClr val="1A1A1B"/>
                </a:solidFill>
                <a:latin typeface="Inter" pitchFamily="34" charset="0"/>
                <a:ea typeface="Inter" pitchFamily="34" charset="-122"/>
                <a:cs typeface="Inter" pitchFamily="34" charset="-120"/>
              </a:rPr>
              <a:t> Tramadol, pregabalin, gabapentin, opioids, and NSAIDs (NOT recommended).</a:t>
            </a:r>
            <a:endParaRPr lang="en-US" sz="1200" dirty="0"/>
          </a:p>
        </p:txBody>
      </p:sp>
      <p:sp>
        <p:nvSpPr>
          <p:cNvPr id="42" name="SK-15-text-41"/>
          <p:cNvSpPr/>
          <p:nvPr/>
        </p:nvSpPr>
        <p:spPr>
          <a:xfrm>
            <a:off x="963811" y="3582739"/>
            <a:ext cx="4922639"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Drug Options:</a:t>
            </a:r>
            <a:r>
              <a:rPr lang="en-US" sz="1200" dirty="0">
                <a:solidFill>
                  <a:srgbClr val="1A1A1B"/>
                </a:solidFill>
                <a:latin typeface="Inter" pitchFamily="34" charset="0"/>
                <a:ea typeface="Inter" pitchFamily="34" charset="-122"/>
                <a:cs typeface="Inter" pitchFamily="34" charset="-120"/>
              </a:rPr>
              <a:t> Low-dose amitriptyline (nocte) or duloxetine (off-label).</a:t>
            </a:r>
            <a:endParaRPr lang="en-US" sz="1200" dirty="0"/>
          </a:p>
        </p:txBody>
      </p:sp>
      <p:sp>
        <p:nvSpPr>
          <p:cNvPr id="43" name="SK-15-text-42"/>
          <p:cNvSpPr/>
          <p:nvPr/>
        </p:nvSpPr>
        <p:spPr>
          <a:xfrm>
            <a:off x="6607225" y="3582739"/>
            <a:ext cx="495612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Mental Health:</a:t>
            </a:r>
            <a:r>
              <a:rPr lang="en-US" sz="1200" dirty="0">
                <a:solidFill>
                  <a:srgbClr val="1A1A1B"/>
                </a:solidFill>
                <a:latin typeface="Inter" pitchFamily="34" charset="0"/>
                <a:ea typeface="Inter" pitchFamily="34" charset="-122"/>
                <a:cs typeface="Inter" pitchFamily="34" charset="-120"/>
              </a:rPr>
              <a:t> Screen and treat depression/anxiety actively to break the pain cycle.</a:t>
            </a:r>
            <a:endParaRPr lang="en-US" sz="1200" dirty="0"/>
          </a:p>
        </p:txBody>
      </p:sp>
      <p:sp>
        <p:nvSpPr>
          <p:cNvPr id="44" name="SK-15-text-43"/>
          <p:cNvSpPr/>
          <p:nvPr/>
        </p:nvSpPr>
        <p:spPr>
          <a:xfrm>
            <a:off x="926157" y="4237881"/>
            <a:ext cx="4960293"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Pacing:</a:t>
            </a:r>
            <a:r>
              <a:rPr lang="en-US" sz="1200" dirty="0">
                <a:solidFill>
                  <a:srgbClr val="1A1A1B"/>
                </a:solidFill>
                <a:latin typeface="Inter" pitchFamily="34" charset="0"/>
                <a:ea typeface="Inter" pitchFamily="34" charset="-122"/>
                <a:cs typeface="Inter" pitchFamily="34" charset="-120"/>
              </a:rPr>
              <a:t> Avoid "boom-and-bust" cycles; encourage small, achievable functional goals.</a:t>
            </a:r>
            <a:endParaRPr lang="en-US" sz="1200" dirty="0"/>
          </a:p>
        </p:txBody>
      </p:sp>
      <p:sp>
        <p:nvSpPr>
          <p:cNvPr id="45" name="SK-15-text-44"/>
          <p:cNvSpPr/>
          <p:nvPr/>
        </p:nvSpPr>
        <p:spPr>
          <a:xfrm>
            <a:off x="6628656" y="4237881"/>
            <a:ext cx="4934694"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Primary Care:</a:t>
            </a:r>
            <a:r>
              <a:rPr lang="en-US" sz="1200" dirty="0">
                <a:solidFill>
                  <a:srgbClr val="1A1A1B"/>
                </a:solidFill>
                <a:latin typeface="Inter" pitchFamily="34" charset="0"/>
                <a:ea typeface="Inter" pitchFamily="34" charset="-122"/>
                <a:cs typeface="Inter" pitchFamily="34" charset="-120"/>
              </a:rPr>
              <a:t> Most fibromyalgia management occurs within the GP setting.</a:t>
            </a:r>
            <a:endParaRPr lang="en-US" sz="1200" dirty="0"/>
          </a:p>
        </p:txBody>
      </p:sp>
      <p:sp>
        <p:nvSpPr>
          <p:cNvPr id="46" name="SK-15-text-45"/>
          <p:cNvSpPr/>
          <p:nvPr/>
        </p:nvSpPr>
        <p:spPr>
          <a:xfrm>
            <a:off x="922586" y="4893022"/>
            <a:ext cx="4963864"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Communication:</a:t>
            </a:r>
            <a:r>
              <a:rPr lang="en-US" sz="1200" dirty="0">
                <a:solidFill>
                  <a:srgbClr val="1A1A1B"/>
                </a:solidFill>
                <a:latin typeface="Inter" pitchFamily="34" charset="0"/>
                <a:ea typeface="Inter" pitchFamily="34" charset="-122"/>
                <a:cs typeface="Inter" pitchFamily="34" charset="-120"/>
              </a:rPr>
              <a:t> Never say "it's all in your mind"; invest in the explanation consultation.</a:t>
            </a:r>
            <a:endParaRPr lang="en-US" sz="1200" dirty="0"/>
          </a:p>
        </p:txBody>
      </p:sp>
      <p:sp>
        <p:nvSpPr>
          <p:cNvPr id="47" name="SK-15-text-46"/>
          <p:cNvSpPr/>
          <p:nvPr/>
        </p:nvSpPr>
        <p:spPr>
          <a:xfrm>
            <a:off x="6593532" y="4893022"/>
            <a:ext cx="4969818"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EF6C00"/>
                </a:solidFill>
                <a:latin typeface="Inter" pitchFamily="34" charset="0"/>
                <a:ea typeface="Inter" pitchFamily="34" charset="-122"/>
                <a:cs typeface="Inter" pitchFamily="34" charset="-120"/>
              </a:rPr>
              <a:t>Red Flags:</a:t>
            </a:r>
            <a:r>
              <a:rPr lang="en-US" sz="1200" dirty="0">
                <a:solidFill>
                  <a:srgbClr val="1A1A1B"/>
                </a:solidFill>
                <a:latin typeface="Inter" pitchFamily="34" charset="0"/>
                <a:ea typeface="Inter" pitchFamily="34" charset="-122"/>
                <a:cs typeface="Inter" pitchFamily="34" charset="-120"/>
              </a:rPr>
              <a:t> Investigate joint swelling, raised CRP, or abnormal CK for alternative diagnoses.</a:t>
            </a:r>
            <a:endParaRPr lang="en-US" sz="1200" dirty="0"/>
          </a:p>
        </p:txBody>
      </p:sp>
      <p:sp>
        <p:nvSpPr>
          <p:cNvPr id="48" name="SK-15-text-47"/>
          <p:cNvSpPr/>
          <p:nvPr/>
        </p:nvSpPr>
        <p:spPr>
          <a:xfrm>
            <a:off x="1268164" y="5757714"/>
            <a:ext cx="10257086"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A1A1B"/>
                </a:solidFill>
              </a:rPr>
              <a:t>⚠ Disclaimer: Always double check this advice and drug doses with the latest NICE/BNF guidance. This document is for educational purposes only.</a:t>
            </a:r>
            <a:endParaRPr lang="en-US" sz="1350" dirty="0"/>
          </a:p>
        </p:txBody>
      </p:sp>
      <p:sp>
        <p:nvSpPr>
          <p:cNvPr id="49" name="SK-15-text-48"/>
          <p:cNvSpPr/>
          <p:nvPr/>
        </p:nvSpPr>
        <p:spPr>
          <a:xfrm>
            <a:off x="476250" y="6562725"/>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a:t>
            </a:r>
            <a:endParaRPr lang="en-US" sz="900" dirty="0"/>
          </a:p>
        </p:txBody>
      </p:sp>
      <p:sp>
        <p:nvSpPr>
          <p:cNvPr id="50" name="SK-15-text-49"/>
          <p:cNvSpPr/>
          <p:nvPr/>
        </p:nvSpPr>
        <p:spPr>
          <a:xfrm>
            <a:off x="7715250" y="6562725"/>
            <a:ext cx="447675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Clinical Guidance Disclaimer: Always refer to the latest NICE/BNF updates.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381000" y="304800"/>
            <a:ext cx="2838450" cy="352425"/>
          </a:xfrm>
          <a:prstGeom prst="rect">
            <a:avLst/>
          </a:prstGeom>
        </p:spPr>
      </p:pic>
      <p:pic>
        <p:nvPicPr>
          <p:cNvPr id="5" name="SK-2-img-4" descr="preencoded.png"/>
          <p:cNvPicPr>
            <a:picLocks noChangeAspect="1"/>
          </p:cNvPicPr>
          <p:nvPr/>
        </p:nvPicPr>
        <p:blipFill>
          <a:blip r:embed="rId6"/>
          <a:stretch>
            <a:fillRect/>
          </a:stretch>
        </p:blipFill>
        <p:spPr>
          <a:xfrm>
            <a:off x="381000" y="752475"/>
            <a:ext cx="11430000" cy="693390"/>
          </a:xfrm>
          <a:prstGeom prst="rect">
            <a:avLst/>
          </a:prstGeom>
        </p:spPr>
      </p:pic>
      <p:pic>
        <p:nvPicPr>
          <p:cNvPr id="6" name="SK-2-img-5" descr="preencoded.png"/>
          <p:cNvPicPr>
            <a:picLocks noChangeAspect="1"/>
          </p:cNvPicPr>
          <p:nvPr/>
        </p:nvPicPr>
        <p:blipFill>
          <a:blip r:embed="rId7"/>
          <a:stretch>
            <a:fillRect/>
          </a:stretch>
        </p:blipFill>
        <p:spPr>
          <a:xfrm>
            <a:off x="381000" y="1636365"/>
            <a:ext cx="5572125" cy="2257425"/>
          </a:xfrm>
          <a:prstGeom prst="rect">
            <a:avLst/>
          </a:prstGeom>
        </p:spPr>
      </p:pic>
      <p:pic>
        <p:nvPicPr>
          <p:cNvPr id="7" name="SK-2-img-6" descr="preencoded.png"/>
          <p:cNvPicPr>
            <a:picLocks noChangeAspect="1"/>
          </p:cNvPicPr>
          <p:nvPr/>
        </p:nvPicPr>
        <p:blipFill>
          <a:blip r:embed="rId8"/>
          <a:stretch>
            <a:fillRect/>
          </a:stretch>
        </p:blipFill>
        <p:spPr>
          <a:xfrm>
            <a:off x="495300" y="1831628"/>
            <a:ext cx="190500" cy="152400"/>
          </a:xfrm>
          <a:prstGeom prst="rect">
            <a:avLst/>
          </a:prstGeom>
        </p:spPr>
      </p:pic>
      <p:pic>
        <p:nvPicPr>
          <p:cNvPr id="8" name="SK-2-img-7" descr="preencoded.png"/>
          <p:cNvPicPr>
            <a:picLocks noChangeAspect="1"/>
          </p:cNvPicPr>
          <p:nvPr/>
        </p:nvPicPr>
        <p:blipFill>
          <a:blip r:embed="rId9"/>
          <a:stretch>
            <a:fillRect/>
          </a:stretch>
        </p:blipFill>
        <p:spPr>
          <a:xfrm>
            <a:off x="495300" y="2226915"/>
            <a:ext cx="119063" cy="119063"/>
          </a:xfrm>
          <a:prstGeom prst="rect">
            <a:avLst/>
          </a:prstGeom>
        </p:spPr>
      </p:pic>
      <p:pic>
        <p:nvPicPr>
          <p:cNvPr id="9" name="SK-2-img-8" descr="preencoded.png"/>
          <p:cNvPicPr>
            <a:picLocks noChangeAspect="1"/>
          </p:cNvPicPr>
          <p:nvPr/>
        </p:nvPicPr>
        <p:blipFill>
          <a:blip r:embed="rId9"/>
          <a:stretch>
            <a:fillRect/>
          </a:stretch>
        </p:blipFill>
        <p:spPr>
          <a:xfrm>
            <a:off x="495300" y="2760315"/>
            <a:ext cx="119063" cy="119063"/>
          </a:xfrm>
          <a:prstGeom prst="rect">
            <a:avLst/>
          </a:prstGeom>
        </p:spPr>
      </p:pic>
      <p:pic>
        <p:nvPicPr>
          <p:cNvPr id="10" name="SK-2-img-9" descr="preencoded.png"/>
          <p:cNvPicPr>
            <a:picLocks noChangeAspect="1"/>
          </p:cNvPicPr>
          <p:nvPr/>
        </p:nvPicPr>
        <p:blipFill>
          <a:blip r:embed="rId9"/>
          <a:stretch>
            <a:fillRect/>
          </a:stretch>
        </p:blipFill>
        <p:spPr>
          <a:xfrm>
            <a:off x="495300" y="3293715"/>
            <a:ext cx="119063" cy="119063"/>
          </a:xfrm>
          <a:prstGeom prst="rect">
            <a:avLst/>
          </a:prstGeom>
        </p:spPr>
      </p:pic>
      <p:pic>
        <p:nvPicPr>
          <p:cNvPr id="11" name="SK-2-img-10" descr="preencoded.png"/>
          <p:cNvPicPr>
            <a:picLocks noChangeAspect="1"/>
          </p:cNvPicPr>
          <p:nvPr/>
        </p:nvPicPr>
        <p:blipFill>
          <a:blip r:embed="rId10"/>
          <a:stretch>
            <a:fillRect/>
          </a:stretch>
        </p:blipFill>
        <p:spPr>
          <a:xfrm>
            <a:off x="381000" y="4084290"/>
            <a:ext cx="5572125" cy="2085975"/>
          </a:xfrm>
          <a:prstGeom prst="rect">
            <a:avLst/>
          </a:prstGeom>
        </p:spPr>
      </p:pic>
      <p:pic>
        <p:nvPicPr>
          <p:cNvPr id="12" name="SK-2-img-11" descr="preencoded.png"/>
          <p:cNvPicPr>
            <a:picLocks noChangeAspect="1"/>
          </p:cNvPicPr>
          <p:nvPr/>
        </p:nvPicPr>
        <p:blipFill>
          <a:blip r:embed="rId11"/>
          <a:stretch>
            <a:fillRect/>
          </a:stretch>
        </p:blipFill>
        <p:spPr>
          <a:xfrm>
            <a:off x="495300" y="4279553"/>
            <a:ext cx="190500" cy="152400"/>
          </a:xfrm>
          <a:prstGeom prst="rect">
            <a:avLst/>
          </a:prstGeom>
        </p:spPr>
      </p:pic>
      <p:pic>
        <p:nvPicPr>
          <p:cNvPr id="13" name="SK-2-img-12" descr="preencoded.png"/>
          <p:cNvPicPr>
            <a:picLocks noChangeAspect="1"/>
          </p:cNvPicPr>
          <p:nvPr/>
        </p:nvPicPr>
        <p:blipFill>
          <a:blip r:embed="rId12"/>
          <a:stretch>
            <a:fillRect/>
          </a:stretch>
        </p:blipFill>
        <p:spPr>
          <a:xfrm>
            <a:off x="495300" y="4674840"/>
            <a:ext cx="119063" cy="99120"/>
          </a:xfrm>
          <a:prstGeom prst="rect">
            <a:avLst/>
          </a:prstGeom>
        </p:spPr>
      </p:pic>
      <p:pic>
        <p:nvPicPr>
          <p:cNvPr id="14" name="SK-2-img-13" descr="preencoded.png"/>
          <p:cNvPicPr>
            <a:picLocks noChangeAspect="1"/>
          </p:cNvPicPr>
          <p:nvPr/>
        </p:nvPicPr>
        <p:blipFill>
          <a:blip r:embed="rId13"/>
          <a:stretch>
            <a:fillRect/>
          </a:stretch>
        </p:blipFill>
        <p:spPr>
          <a:xfrm>
            <a:off x="495300" y="4979640"/>
            <a:ext cx="119063" cy="119063"/>
          </a:xfrm>
          <a:prstGeom prst="rect">
            <a:avLst/>
          </a:prstGeom>
        </p:spPr>
      </p:pic>
      <p:pic>
        <p:nvPicPr>
          <p:cNvPr id="15" name="SK-2-img-14" descr="preencoded.png"/>
          <p:cNvPicPr>
            <a:picLocks noChangeAspect="1"/>
          </p:cNvPicPr>
          <p:nvPr/>
        </p:nvPicPr>
        <p:blipFill>
          <a:blip r:embed="rId13"/>
          <a:stretch>
            <a:fillRect/>
          </a:stretch>
        </p:blipFill>
        <p:spPr>
          <a:xfrm>
            <a:off x="495300" y="5513040"/>
            <a:ext cx="119063" cy="119063"/>
          </a:xfrm>
          <a:prstGeom prst="rect">
            <a:avLst/>
          </a:prstGeom>
        </p:spPr>
      </p:pic>
      <p:pic>
        <p:nvPicPr>
          <p:cNvPr id="16" name="SK-2-img-15" descr="preencoded.png"/>
          <p:cNvPicPr>
            <a:picLocks noChangeAspect="1"/>
          </p:cNvPicPr>
          <p:nvPr/>
        </p:nvPicPr>
        <p:blipFill>
          <a:blip r:embed="rId14"/>
          <a:stretch>
            <a:fillRect/>
          </a:stretch>
        </p:blipFill>
        <p:spPr>
          <a:xfrm>
            <a:off x="6238875" y="1636365"/>
            <a:ext cx="5572125" cy="2943225"/>
          </a:xfrm>
          <a:prstGeom prst="rect">
            <a:avLst/>
          </a:prstGeom>
        </p:spPr>
      </p:pic>
      <p:pic>
        <p:nvPicPr>
          <p:cNvPr id="17" name="SK-2-img-16" descr="preencoded.png"/>
          <p:cNvPicPr>
            <a:picLocks noChangeAspect="1"/>
          </p:cNvPicPr>
          <p:nvPr/>
        </p:nvPicPr>
        <p:blipFill>
          <a:blip r:embed="rId15"/>
          <a:stretch>
            <a:fillRect/>
          </a:stretch>
        </p:blipFill>
        <p:spPr>
          <a:xfrm>
            <a:off x="6353175" y="1831628"/>
            <a:ext cx="190500" cy="152400"/>
          </a:xfrm>
          <a:prstGeom prst="rect">
            <a:avLst/>
          </a:prstGeom>
        </p:spPr>
      </p:pic>
      <p:pic>
        <p:nvPicPr>
          <p:cNvPr id="18" name="SK-2-img-17" descr="preencoded.png"/>
          <p:cNvPicPr>
            <a:picLocks noChangeAspect="1"/>
          </p:cNvPicPr>
          <p:nvPr/>
        </p:nvPicPr>
        <p:blipFill>
          <a:blip r:embed="rId9"/>
          <a:stretch>
            <a:fillRect/>
          </a:stretch>
        </p:blipFill>
        <p:spPr>
          <a:xfrm>
            <a:off x="6353175" y="2226915"/>
            <a:ext cx="119063" cy="119063"/>
          </a:xfrm>
          <a:prstGeom prst="rect">
            <a:avLst/>
          </a:prstGeom>
        </p:spPr>
      </p:pic>
      <p:pic>
        <p:nvPicPr>
          <p:cNvPr id="19" name="SK-2-img-18" descr="preencoded.png"/>
          <p:cNvPicPr>
            <a:picLocks noChangeAspect="1"/>
          </p:cNvPicPr>
          <p:nvPr/>
        </p:nvPicPr>
        <p:blipFill>
          <a:blip r:embed="rId9"/>
          <a:stretch>
            <a:fillRect/>
          </a:stretch>
        </p:blipFill>
        <p:spPr>
          <a:xfrm>
            <a:off x="6353175" y="2760315"/>
            <a:ext cx="119063" cy="119063"/>
          </a:xfrm>
          <a:prstGeom prst="rect">
            <a:avLst/>
          </a:prstGeom>
        </p:spPr>
      </p:pic>
      <p:pic>
        <p:nvPicPr>
          <p:cNvPr id="20" name="SK-2-img-19" descr="preencoded.png"/>
          <p:cNvPicPr>
            <a:picLocks noChangeAspect="1"/>
          </p:cNvPicPr>
          <p:nvPr/>
        </p:nvPicPr>
        <p:blipFill>
          <a:blip r:embed="rId13"/>
          <a:stretch>
            <a:fillRect/>
          </a:stretch>
        </p:blipFill>
        <p:spPr>
          <a:xfrm>
            <a:off x="6353175" y="3293715"/>
            <a:ext cx="119063" cy="119063"/>
          </a:xfrm>
          <a:prstGeom prst="rect">
            <a:avLst/>
          </a:prstGeom>
        </p:spPr>
      </p:pic>
      <p:pic>
        <p:nvPicPr>
          <p:cNvPr id="21" name="SK-2-img-20" descr="preencoded.png"/>
          <p:cNvPicPr>
            <a:picLocks noChangeAspect="1"/>
          </p:cNvPicPr>
          <p:nvPr/>
        </p:nvPicPr>
        <p:blipFill>
          <a:blip r:embed="rId16"/>
          <a:stretch>
            <a:fillRect/>
          </a:stretch>
        </p:blipFill>
        <p:spPr>
          <a:xfrm>
            <a:off x="6353175" y="3855690"/>
            <a:ext cx="5343525" cy="609600"/>
          </a:xfrm>
          <a:prstGeom prst="rect">
            <a:avLst/>
          </a:prstGeom>
        </p:spPr>
      </p:pic>
      <p:pic>
        <p:nvPicPr>
          <p:cNvPr id="22" name="SK-2-img-21" descr="preencoded.png"/>
          <p:cNvPicPr>
            <a:picLocks noChangeAspect="1"/>
          </p:cNvPicPr>
          <p:nvPr/>
        </p:nvPicPr>
        <p:blipFill>
          <a:blip r:embed="rId17"/>
          <a:stretch>
            <a:fillRect/>
          </a:stretch>
        </p:blipFill>
        <p:spPr>
          <a:xfrm>
            <a:off x="6238875" y="4731990"/>
            <a:ext cx="5572125" cy="1438275"/>
          </a:xfrm>
          <a:prstGeom prst="rect">
            <a:avLst/>
          </a:prstGeom>
        </p:spPr>
      </p:pic>
      <p:pic>
        <p:nvPicPr>
          <p:cNvPr id="23" name="SK-2-img-22" descr="preencoded.png"/>
          <p:cNvPicPr>
            <a:picLocks noChangeAspect="1"/>
          </p:cNvPicPr>
          <p:nvPr/>
        </p:nvPicPr>
        <p:blipFill>
          <a:blip r:embed="rId18"/>
          <a:stretch>
            <a:fillRect/>
          </a:stretch>
        </p:blipFill>
        <p:spPr>
          <a:xfrm>
            <a:off x="6353175" y="4879628"/>
            <a:ext cx="190500" cy="152400"/>
          </a:xfrm>
          <a:prstGeom prst="rect">
            <a:avLst/>
          </a:prstGeom>
        </p:spPr>
      </p:pic>
      <p:pic>
        <p:nvPicPr>
          <p:cNvPr id="24" name="SK-2-img-23" descr="preencoded.png"/>
          <p:cNvPicPr>
            <a:picLocks noChangeAspect="1"/>
          </p:cNvPicPr>
          <p:nvPr/>
        </p:nvPicPr>
        <p:blipFill>
          <a:blip r:embed="rId19"/>
          <a:stretch>
            <a:fillRect/>
          </a:stretch>
        </p:blipFill>
        <p:spPr>
          <a:xfrm>
            <a:off x="381000" y="6322665"/>
            <a:ext cx="11430000" cy="247650"/>
          </a:xfrm>
          <a:prstGeom prst="rect">
            <a:avLst/>
          </a:prstGeom>
        </p:spPr>
      </p:pic>
      <p:sp>
        <p:nvSpPr>
          <p:cNvPr id="25" name="SK-2-text-24"/>
          <p:cNvSpPr/>
          <p:nvPr/>
        </p:nvSpPr>
        <p:spPr>
          <a:xfrm>
            <a:off x="5715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6" name="SK-2-text-25"/>
          <p:cNvSpPr/>
          <p:nvPr/>
        </p:nvSpPr>
        <p:spPr>
          <a:xfrm>
            <a:off x="428625" y="752475"/>
            <a:ext cx="1176337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Overview and Central Sensitisation</a:t>
            </a:r>
            <a:endParaRPr lang="en-US" sz="2550" dirty="0"/>
          </a:p>
        </p:txBody>
      </p:sp>
      <p:sp>
        <p:nvSpPr>
          <p:cNvPr id="27" name="SK-2-text-26"/>
          <p:cNvSpPr/>
          <p:nvPr/>
        </p:nvSpPr>
        <p:spPr>
          <a:xfrm>
            <a:off x="428625" y="1188690"/>
            <a:ext cx="1146810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a:t>
            </a:r>
            <a:endParaRPr lang="en-US" sz="1350" dirty="0"/>
          </a:p>
        </p:txBody>
      </p:sp>
      <p:sp>
        <p:nvSpPr>
          <p:cNvPr id="28" name="SK-2-text-27"/>
          <p:cNvSpPr/>
          <p:nvPr/>
        </p:nvSpPr>
        <p:spPr>
          <a:xfrm>
            <a:off x="781050" y="1750665"/>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What is Fibromyalgia?</a:t>
            </a:r>
            <a:endParaRPr lang="en-US" sz="1650" dirty="0"/>
          </a:p>
        </p:txBody>
      </p:sp>
      <p:sp>
        <p:nvSpPr>
          <p:cNvPr id="29" name="SK-2-text-28"/>
          <p:cNvSpPr/>
          <p:nvPr/>
        </p:nvSpPr>
        <p:spPr>
          <a:xfrm>
            <a:off x="690563" y="2179290"/>
            <a:ext cx="51482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4A4B"/>
                </a:solidFill>
                <a:latin typeface="Inter" pitchFamily="34" charset="0"/>
                <a:ea typeface="Inter" pitchFamily="34" charset="-122"/>
                <a:cs typeface="Inter" pitchFamily="34" charset="-120"/>
              </a:rPr>
              <a:t>FMS Definition:</a:t>
            </a:r>
            <a:r>
              <a:rPr lang="en-US" sz="1200" dirty="0">
                <a:solidFill>
                  <a:srgbClr val="4A4A4B"/>
                </a:solidFill>
                <a:latin typeface="Inter" pitchFamily="34" charset="0"/>
                <a:ea typeface="Inter" pitchFamily="34" charset="-122"/>
                <a:cs typeface="Inter" pitchFamily="34" charset="-120"/>
              </a:rPr>
              <a:t> Chronic widespread pain + fatigue + sleep disturbance + cognitive difficulties ("fibro fog").</a:t>
            </a:r>
            <a:endParaRPr lang="en-US" sz="1200" dirty="0"/>
          </a:p>
        </p:txBody>
      </p:sp>
      <p:sp>
        <p:nvSpPr>
          <p:cNvPr id="30" name="SK-2-text-29"/>
          <p:cNvSpPr/>
          <p:nvPr/>
        </p:nvSpPr>
        <p:spPr>
          <a:xfrm>
            <a:off x="690563" y="2712690"/>
            <a:ext cx="51482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4A4B"/>
                </a:solidFill>
                <a:latin typeface="Inter" pitchFamily="34" charset="0"/>
                <a:ea typeface="Inter" pitchFamily="34" charset="-122"/>
                <a:cs typeface="Inter" pitchFamily="34" charset="-120"/>
              </a:rPr>
              <a:t>A Positive Diagnosis:</a:t>
            </a:r>
            <a:r>
              <a:rPr lang="en-US" sz="1200" dirty="0">
                <a:solidFill>
                  <a:srgbClr val="4A4A4B"/>
                </a:solidFill>
                <a:latin typeface="Inter" pitchFamily="34" charset="0"/>
                <a:ea typeface="Inter" pitchFamily="34" charset="-122"/>
                <a:cs typeface="Inter" pitchFamily="34" charset="-120"/>
              </a:rPr>
              <a:t> NOT a diagnosis of exclusion; NOT "all in the mind" or a psychiatric diagnosis.</a:t>
            </a:r>
            <a:endParaRPr lang="en-US" sz="1200" dirty="0"/>
          </a:p>
        </p:txBody>
      </p:sp>
      <p:sp>
        <p:nvSpPr>
          <p:cNvPr id="31" name="SK-2-text-30"/>
          <p:cNvSpPr/>
          <p:nvPr/>
        </p:nvSpPr>
        <p:spPr>
          <a:xfrm>
            <a:off x="690563" y="3246090"/>
            <a:ext cx="51482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4A4B"/>
                </a:solidFill>
                <a:latin typeface="Inter" pitchFamily="34" charset="0"/>
                <a:ea typeface="Inter" pitchFamily="34" charset="-122"/>
                <a:cs typeface="Inter" pitchFamily="34" charset="-120"/>
              </a:rPr>
              <a:t>Real Syndrome:</a:t>
            </a:r>
            <a:r>
              <a:rPr lang="en-US" sz="1200" dirty="0">
                <a:solidFill>
                  <a:srgbClr val="4A4A4B"/>
                </a:solidFill>
                <a:latin typeface="Inter" pitchFamily="34" charset="0"/>
                <a:ea typeface="Inter" pitchFamily="34" charset="-122"/>
                <a:cs typeface="Inter" pitchFamily="34" charset="-120"/>
              </a:rPr>
              <a:t> A well-defined clinical syndrome involving multi-system somatic symptoms.</a:t>
            </a:r>
            <a:endParaRPr lang="en-US" sz="1200" dirty="0"/>
          </a:p>
        </p:txBody>
      </p:sp>
      <p:sp>
        <p:nvSpPr>
          <p:cNvPr id="32" name="SK-2-text-31"/>
          <p:cNvSpPr/>
          <p:nvPr/>
        </p:nvSpPr>
        <p:spPr>
          <a:xfrm>
            <a:off x="781050" y="4198590"/>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Epidemiology &amp; Risk</a:t>
            </a:r>
            <a:endParaRPr lang="en-US" sz="1650" dirty="0"/>
          </a:p>
        </p:txBody>
      </p:sp>
      <p:sp>
        <p:nvSpPr>
          <p:cNvPr id="33" name="SK-2-text-32"/>
          <p:cNvSpPr/>
          <p:nvPr/>
        </p:nvSpPr>
        <p:spPr>
          <a:xfrm>
            <a:off x="690563" y="4627215"/>
            <a:ext cx="95707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A4A4B"/>
                </a:solidFill>
                <a:latin typeface="Inter" pitchFamily="34" charset="0"/>
                <a:ea typeface="Inter" pitchFamily="34" charset="-122"/>
                <a:cs typeface="Inter" pitchFamily="34" charset="-120"/>
              </a:rPr>
              <a:t>Prevalence:</a:t>
            </a:r>
            <a:r>
              <a:rPr lang="en-US" sz="1200" dirty="0">
                <a:solidFill>
                  <a:srgbClr val="4A4A4B"/>
                </a:solidFill>
                <a:latin typeface="Inter" pitchFamily="34" charset="0"/>
                <a:ea typeface="Inter" pitchFamily="34" charset="-122"/>
                <a:cs typeface="Inter" pitchFamily="34" charset="-120"/>
              </a:rPr>
              <a:t> Affects 2–8% of the general population.</a:t>
            </a:r>
            <a:endParaRPr lang="en-US" sz="1200" dirty="0"/>
          </a:p>
        </p:txBody>
      </p:sp>
      <p:sp>
        <p:nvSpPr>
          <p:cNvPr id="34" name="SK-2-text-33"/>
          <p:cNvSpPr/>
          <p:nvPr/>
        </p:nvSpPr>
        <p:spPr>
          <a:xfrm>
            <a:off x="690563" y="4932015"/>
            <a:ext cx="51482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4A4B"/>
                </a:solidFill>
                <a:latin typeface="Inter" pitchFamily="34" charset="0"/>
                <a:ea typeface="Inter" pitchFamily="34" charset="-122"/>
                <a:cs typeface="Inter" pitchFamily="34" charset="-120"/>
              </a:rPr>
              <a:t>Gender Split:</a:t>
            </a:r>
            <a:r>
              <a:rPr lang="en-US" sz="1200" dirty="0">
                <a:solidFill>
                  <a:srgbClr val="4A4A4B"/>
                </a:solidFill>
                <a:latin typeface="Inter" pitchFamily="34" charset="0"/>
                <a:ea typeface="Inter" pitchFamily="34" charset="-122"/>
                <a:cs typeface="Inter" pitchFamily="34" charset="-120"/>
              </a:rPr>
              <a:t> Female predominance (approx. 7:1) but likely under-diagnosed in men.</a:t>
            </a:r>
            <a:endParaRPr lang="en-US" sz="1200" dirty="0"/>
          </a:p>
        </p:txBody>
      </p:sp>
      <p:sp>
        <p:nvSpPr>
          <p:cNvPr id="35" name="SK-2-text-34"/>
          <p:cNvSpPr/>
          <p:nvPr/>
        </p:nvSpPr>
        <p:spPr>
          <a:xfrm>
            <a:off x="690563" y="5465415"/>
            <a:ext cx="51482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4A4B"/>
                </a:solidFill>
                <a:latin typeface="Inter" pitchFamily="34" charset="0"/>
                <a:ea typeface="Inter" pitchFamily="34" charset="-122"/>
                <a:cs typeface="Inter" pitchFamily="34" charset="-120"/>
              </a:rPr>
              <a:t>Risk Factors:</a:t>
            </a:r>
            <a:r>
              <a:rPr lang="en-US" sz="1200" dirty="0">
                <a:solidFill>
                  <a:srgbClr val="4A4A4B"/>
                </a:solidFill>
                <a:latin typeface="Inter" pitchFamily="34" charset="0"/>
                <a:ea typeface="Inter" pitchFamily="34" charset="-122"/>
                <a:cs typeface="Inter" pitchFamily="34" charset="-120"/>
              </a:rPr>
              <a:t> Childhood trauma, ACEs, and significant adult stress or trauma events.</a:t>
            </a:r>
            <a:endParaRPr lang="en-US" sz="1200" dirty="0"/>
          </a:p>
        </p:txBody>
      </p:sp>
      <p:sp>
        <p:nvSpPr>
          <p:cNvPr id="36" name="SK-2-text-35"/>
          <p:cNvSpPr/>
          <p:nvPr/>
        </p:nvSpPr>
        <p:spPr>
          <a:xfrm>
            <a:off x="6638925" y="1750665"/>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Central Sensitisation</a:t>
            </a:r>
            <a:endParaRPr lang="en-US" sz="1650" dirty="0"/>
          </a:p>
        </p:txBody>
      </p:sp>
      <p:sp>
        <p:nvSpPr>
          <p:cNvPr id="37" name="SK-2-text-36"/>
          <p:cNvSpPr/>
          <p:nvPr/>
        </p:nvSpPr>
        <p:spPr>
          <a:xfrm>
            <a:off x="6548438" y="2179290"/>
            <a:ext cx="51482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4A4B"/>
                </a:solidFill>
                <a:latin typeface="Inter" pitchFamily="34" charset="0"/>
                <a:ea typeface="Inter" pitchFamily="34" charset="-122"/>
                <a:cs typeface="Inter" pitchFamily="34" charset="-120"/>
              </a:rPr>
              <a:t>Mechanism:</a:t>
            </a:r>
            <a:r>
              <a:rPr lang="en-US" sz="1200" dirty="0">
                <a:solidFill>
                  <a:srgbClr val="4A4A4B"/>
                </a:solidFill>
                <a:latin typeface="Inter" pitchFamily="34" charset="0"/>
                <a:ea typeface="Inter" pitchFamily="34" charset="-122"/>
                <a:cs typeface="Inter" pitchFamily="34" charset="-120"/>
              </a:rPr>
              <a:t> The central nervous system amplifies pain signals; peripheral thresholds remain normal.</a:t>
            </a:r>
            <a:endParaRPr lang="en-US" sz="1200" dirty="0"/>
          </a:p>
        </p:txBody>
      </p:sp>
      <p:sp>
        <p:nvSpPr>
          <p:cNvPr id="38" name="SK-2-text-37"/>
          <p:cNvSpPr/>
          <p:nvPr/>
        </p:nvSpPr>
        <p:spPr>
          <a:xfrm>
            <a:off x="6548438" y="2712690"/>
            <a:ext cx="51482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4A4B"/>
                </a:solidFill>
                <a:latin typeface="Inter" pitchFamily="34" charset="0"/>
                <a:ea typeface="Inter" pitchFamily="34" charset="-122"/>
                <a:cs typeface="Inter" pitchFamily="34" charset="-120"/>
              </a:rPr>
              <a:t>Neurobiology:</a:t>
            </a:r>
            <a:r>
              <a:rPr lang="en-US" sz="1200" dirty="0">
                <a:solidFill>
                  <a:srgbClr val="4A4A4B"/>
                </a:solidFill>
                <a:latin typeface="Inter" pitchFamily="34" charset="0"/>
                <a:ea typeface="Inter" pitchFamily="34" charset="-122"/>
                <a:cs typeface="Inter" pitchFamily="34" charset="-120"/>
              </a:rPr>
              <a:t> Altered activity in thalamus &amp; ACC; disrupted descending pain inhibition (NA/Serotonin).</a:t>
            </a:r>
            <a:endParaRPr lang="en-US" sz="1200" dirty="0"/>
          </a:p>
        </p:txBody>
      </p:sp>
      <p:sp>
        <p:nvSpPr>
          <p:cNvPr id="39" name="SK-2-text-38"/>
          <p:cNvSpPr/>
          <p:nvPr/>
        </p:nvSpPr>
        <p:spPr>
          <a:xfrm>
            <a:off x="6548438" y="3246090"/>
            <a:ext cx="51482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4A4B"/>
                </a:solidFill>
                <a:latin typeface="Inter" pitchFamily="34" charset="0"/>
                <a:ea typeface="Inter" pitchFamily="34" charset="-122"/>
                <a:cs typeface="Inter" pitchFamily="34" charset="-120"/>
              </a:rPr>
              <a:t>Autonomic:</a:t>
            </a:r>
            <a:r>
              <a:rPr lang="en-US" sz="1200" dirty="0">
                <a:solidFill>
                  <a:srgbClr val="4A4A4B"/>
                </a:solidFill>
                <a:latin typeface="Inter" pitchFamily="34" charset="0"/>
                <a:ea typeface="Inter" pitchFamily="34" charset="-122"/>
                <a:cs typeface="Inter" pitchFamily="34" charset="-120"/>
              </a:rPr>
              <a:t> Increased sympathetic tone and reduced restorative slow-wave sleep.</a:t>
            </a:r>
            <a:endParaRPr lang="en-US" sz="1200" dirty="0"/>
          </a:p>
        </p:txBody>
      </p:sp>
      <p:sp>
        <p:nvSpPr>
          <p:cNvPr id="40" name="SK-2-text-39"/>
          <p:cNvSpPr/>
          <p:nvPr/>
        </p:nvSpPr>
        <p:spPr>
          <a:xfrm>
            <a:off x="6353175" y="3855690"/>
            <a:ext cx="5153025" cy="609600"/>
          </a:xfrm>
          <a:prstGeom prst="rect">
            <a:avLst/>
          </a:prstGeom>
          <a:noFill/>
          <a:ln/>
        </p:spPr>
        <p:txBody>
          <a:bodyPr vert="horz" wrap="square" lIns="0" tIns="0" rIns="0" bIns="0" rtlCol="0" anchor="ctr"/>
          <a:lstStyle/>
          <a:p>
            <a:pPr marL="0" indent="0" algn="ctr">
              <a:lnSpc>
                <a:spcPts val="1800"/>
              </a:lnSpc>
              <a:buNone/>
            </a:pPr>
            <a:r>
              <a:rPr lang="en-US" sz="1200" b="1" i="1" dirty="0">
                <a:solidFill>
                  <a:srgbClr val="EF6C00"/>
                </a:solidFill>
              </a:rPr>
              <a:t>"The volume control for pain in your nervous system is turned up too high — it is a neurological problem."</a:t>
            </a:r>
            <a:endParaRPr lang="en-US" sz="1200" dirty="0"/>
          </a:p>
        </p:txBody>
      </p:sp>
      <p:sp>
        <p:nvSpPr>
          <p:cNvPr id="41" name="SK-2-text-40"/>
          <p:cNvSpPr/>
          <p:nvPr/>
        </p:nvSpPr>
        <p:spPr>
          <a:xfrm>
            <a:off x="6619875" y="4827240"/>
            <a:ext cx="3171825"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7B1FA2"/>
                </a:solidFill>
              </a:rPr>
              <a:t>AKT EXAM PEARLS</a:t>
            </a:r>
            <a:endParaRPr lang="en-US" sz="1350" dirty="0"/>
          </a:p>
        </p:txBody>
      </p:sp>
      <p:sp>
        <p:nvSpPr>
          <p:cNvPr id="42" name="SK-2-text-41"/>
          <p:cNvSpPr/>
          <p:nvPr/>
        </p:nvSpPr>
        <p:spPr>
          <a:xfrm>
            <a:off x="6353175" y="5160615"/>
            <a:ext cx="58388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A1A1B"/>
                </a:solidFill>
                <a:latin typeface="Inter" pitchFamily="34" charset="0"/>
                <a:ea typeface="Inter" pitchFamily="34" charset="-122"/>
                <a:cs typeface="Inter" pitchFamily="34" charset="-120"/>
              </a:rPr>
              <a:t>• </a:t>
            </a:r>
            <a:r>
              <a:rPr lang="en-US" sz="1125" b="1" dirty="0">
                <a:solidFill>
                  <a:srgbClr val="1A1A1B"/>
                </a:solidFill>
                <a:latin typeface="Inter" pitchFamily="34" charset="0"/>
                <a:ea typeface="Inter" pitchFamily="34" charset="-122"/>
                <a:cs typeface="Inter" pitchFamily="34" charset="-120"/>
              </a:rPr>
              <a:t>Prevalence:</a:t>
            </a:r>
            <a:r>
              <a:rPr lang="en-US" sz="1125" dirty="0">
                <a:solidFill>
                  <a:srgbClr val="1A1A1B"/>
                </a:solidFill>
                <a:latin typeface="Inter" pitchFamily="34" charset="0"/>
                <a:ea typeface="Inter" pitchFamily="34" charset="-122"/>
                <a:cs typeface="Inter" pitchFamily="34" charset="-120"/>
              </a:rPr>
              <a:t> 2–8%; </a:t>
            </a:r>
            <a:r>
              <a:rPr lang="en-US" sz="1125" b="1" dirty="0">
                <a:solidFill>
                  <a:srgbClr val="1A1A1B"/>
                </a:solidFill>
                <a:latin typeface="Inter" pitchFamily="34" charset="0"/>
                <a:ea typeface="Inter" pitchFamily="34" charset="-122"/>
                <a:cs typeface="Inter" pitchFamily="34" charset="-120"/>
              </a:rPr>
              <a:t>Female:Male:</a:t>
            </a:r>
            <a:r>
              <a:rPr lang="en-US" sz="1125" dirty="0">
                <a:solidFill>
                  <a:srgbClr val="1A1A1B"/>
                </a:solidFill>
                <a:latin typeface="Inter" pitchFamily="34" charset="0"/>
                <a:ea typeface="Inter" pitchFamily="34" charset="-122"/>
                <a:cs typeface="Inter" pitchFamily="34" charset="-120"/>
              </a:rPr>
              <a:t> 7:1 ratio.</a:t>
            </a:r>
            <a:endParaRPr lang="en-US" sz="1125" dirty="0"/>
          </a:p>
        </p:txBody>
      </p:sp>
      <p:sp>
        <p:nvSpPr>
          <p:cNvPr id="43" name="SK-2-text-42"/>
          <p:cNvSpPr/>
          <p:nvPr/>
        </p:nvSpPr>
        <p:spPr>
          <a:xfrm>
            <a:off x="6353175" y="5398740"/>
            <a:ext cx="58388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A1A1B"/>
                </a:solidFill>
                <a:latin typeface="Inter" pitchFamily="34" charset="0"/>
                <a:ea typeface="Inter" pitchFamily="34" charset="-122"/>
                <a:cs typeface="Inter" pitchFamily="34" charset="-120"/>
              </a:rPr>
              <a:t>• </a:t>
            </a:r>
            <a:r>
              <a:rPr lang="en-US" sz="1125" b="1" dirty="0">
                <a:solidFill>
                  <a:srgbClr val="1A1A1B"/>
                </a:solidFill>
                <a:latin typeface="Inter" pitchFamily="34" charset="0"/>
                <a:ea typeface="Inter" pitchFamily="34" charset="-122"/>
                <a:cs typeface="Inter" pitchFamily="34" charset="-120"/>
              </a:rPr>
              <a:t>Mechanism:</a:t>
            </a:r>
            <a:r>
              <a:rPr lang="en-US" sz="1125" dirty="0">
                <a:solidFill>
                  <a:srgbClr val="1A1A1B"/>
                </a:solidFill>
                <a:latin typeface="Inter" pitchFamily="34" charset="0"/>
                <a:ea typeface="Inter" pitchFamily="34" charset="-122"/>
                <a:cs typeface="Inter" pitchFamily="34" charset="-120"/>
              </a:rPr>
              <a:t> Central sensitisation model (not inflammatory).</a:t>
            </a:r>
            <a:endParaRPr lang="en-US" sz="1125" dirty="0"/>
          </a:p>
        </p:txBody>
      </p:sp>
      <p:sp>
        <p:nvSpPr>
          <p:cNvPr id="44" name="SK-2-text-43"/>
          <p:cNvSpPr/>
          <p:nvPr/>
        </p:nvSpPr>
        <p:spPr>
          <a:xfrm>
            <a:off x="6353175" y="5636865"/>
            <a:ext cx="58388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A1A1B"/>
                </a:solidFill>
                <a:latin typeface="Inter" pitchFamily="34" charset="0"/>
                <a:ea typeface="Inter" pitchFamily="34" charset="-122"/>
                <a:cs typeface="Inter" pitchFamily="34" charset="-120"/>
              </a:rPr>
              <a:t>• </a:t>
            </a:r>
            <a:r>
              <a:rPr lang="en-US" sz="1125" b="1" dirty="0">
                <a:solidFill>
                  <a:srgbClr val="1A1A1B"/>
                </a:solidFill>
                <a:latin typeface="Inter" pitchFamily="34" charset="0"/>
                <a:ea typeface="Inter" pitchFamily="34" charset="-122"/>
                <a:cs typeface="Inter" pitchFamily="34" charset="-120"/>
              </a:rPr>
              <a:t>Associations:</a:t>
            </a:r>
            <a:r>
              <a:rPr lang="en-US" sz="1125" dirty="0">
                <a:solidFill>
                  <a:srgbClr val="1A1A1B"/>
                </a:solidFill>
                <a:latin typeface="Inter" pitchFamily="34" charset="0"/>
                <a:ea typeface="Inter" pitchFamily="34" charset="-122"/>
                <a:cs typeface="Inter" pitchFamily="34" charset="-120"/>
              </a:rPr>
              <a:t> Depression, Anxiety, IBS, CFS, Interstitial Cystitis.</a:t>
            </a:r>
            <a:endParaRPr lang="en-US" sz="1125" dirty="0"/>
          </a:p>
        </p:txBody>
      </p:sp>
      <p:sp>
        <p:nvSpPr>
          <p:cNvPr id="45" name="SK-2-text-44"/>
          <p:cNvSpPr/>
          <p:nvPr/>
        </p:nvSpPr>
        <p:spPr>
          <a:xfrm>
            <a:off x="6353175" y="5874990"/>
            <a:ext cx="58388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A1A1B"/>
                </a:solidFill>
                <a:latin typeface="Inter" pitchFamily="34" charset="0"/>
                <a:ea typeface="Inter" pitchFamily="34" charset="-122"/>
                <a:cs typeface="Inter" pitchFamily="34" charset="-120"/>
              </a:rPr>
              <a:t>• </a:t>
            </a:r>
            <a:r>
              <a:rPr lang="en-US" sz="1125" b="1" dirty="0">
                <a:solidFill>
                  <a:srgbClr val="1A1A1B"/>
                </a:solidFill>
                <a:latin typeface="Inter" pitchFamily="34" charset="0"/>
                <a:ea typeface="Inter" pitchFamily="34" charset="-122"/>
                <a:cs typeface="Inter" pitchFamily="34" charset="-120"/>
              </a:rPr>
              <a:t>Key Point:</a:t>
            </a:r>
            <a:r>
              <a:rPr lang="en-US" sz="1125" dirty="0">
                <a:solidFill>
                  <a:srgbClr val="1A1A1B"/>
                </a:solidFill>
                <a:latin typeface="Inter" pitchFamily="34" charset="0"/>
                <a:ea typeface="Inter" pitchFamily="34" charset="-122"/>
                <a:cs typeface="Inter" pitchFamily="34" charset="-120"/>
              </a:rPr>
              <a:t> FMS has no age threshold (unlike PMR).</a:t>
            </a:r>
            <a:endParaRPr lang="en-US" sz="1125" dirty="0"/>
          </a:p>
        </p:txBody>
      </p:sp>
      <p:sp>
        <p:nvSpPr>
          <p:cNvPr id="46" name="SK-2-text-45"/>
          <p:cNvSpPr/>
          <p:nvPr/>
        </p:nvSpPr>
        <p:spPr>
          <a:xfrm>
            <a:off x="381000" y="6398865"/>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a:t>
            </a:r>
            <a:endParaRPr lang="en-US" sz="900" dirty="0"/>
          </a:p>
        </p:txBody>
      </p:sp>
      <p:sp>
        <p:nvSpPr>
          <p:cNvPr id="47" name="SK-2-text-46"/>
          <p:cNvSpPr/>
          <p:nvPr/>
        </p:nvSpPr>
        <p:spPr>
          <a:xfrm>
            <a:off x="7810500" y="6398865"/>
            <a:ext cx="438150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Clinical Guidance Disclaimer: Always refer to the latest NICE/BNF updates.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381000" y="304800"/>
            <a:ext cx="2838450" cy="352425"/>
          </a:xfrm>
          <a:prstGeom prst="rect">
            <a:avLst/>
          </a:prstGeom>
        </p:spPr>
      </p:pic>
      <p:pic>
        <p:nvPicPr>
          <p:cNvPr id="5" name="SK-3-img-4" descr="preencoded.png"/>
          <p:cNvPicPr>
            <a:picLocks noChangeAspect="1"/>
          </p:cNvPicPr>
          <p:nvPr/>
        </p:nvPicPr>
        <p:blipFill>
          <a:blip r:embed="rId6"/>
          <a:stretch>
            <a:fillRect/>
          </a:stretch>
        </p:blipFill>
        <p:spPr>
          <a:xfrm>
            <a:off x="381000" y="752475"/>
            <a:ext cx="11430000" cy="693390"/>
          </a:xfrm>
          <a:prstGeom prst="rect">
            <a:avLst/>
          </a:prstGeom>
        </p:spPr>
      </p:pic>
      <p:pic>
        <p:nvPicPr>
          <p:cNvPr id="6" name="SK-3-img-5" descr="preencoded.png"/>
          <p:cNvPicPr>
            <a:picLocks noChangeAspect="1"/>
          </p:cNvPicPr>
          <p:nvPr/>
        </p:nvPicPr>
        <p:blipFill>
          <a:blip r:embed="rId7"/>
          <a:stretch>
            <a:fillRect/>
          </a:stretch>
        </p:blipFill>
        <p:spPr>
          <a:xfrm>
            <a:off x="381000" y="1636365"/>
            <a:ext cx="6720780" cy="1287512"/>
          </a:xfrm>
          <a:prstGeom prst="rect">
            <a:avLst/>
          </a:prstGeom>
        </p:spPr>
      </p:pic>
      <p:pic>
        <p:nvPicPr>
          <p:cNvPr id="7" name="SK-3-img-6" descr="preencoded.png"/>
          <p:cNvPicPr>
            <a:picLocks noChangeAspect="1"/>
          </p:cNvPicPr>
          <p:nvPr/>
        </p:nvPicPr>
        <p:blipFill>
          <a:blip r:embed="rId8"/>
          <a:stretch>
            <a:fillRect/>
          </a:stretch>
        </p:blipFill>
        <p:spPr>
          <a:xfrm>
            <a:off x="495300" y="1798290"/>
            <a:ext cx="238125" cy="190500"/>
          </a:xfrm>
          <a:prstGeom prst="rect">
            <a:avLst/>
          </a:prstGeom>
        </p:spPr>
      </p:pic>
      <p:pic>
        <p:nvPicPr>
          <p:cNvPr id="8" name="SK-3-img-7" descr="preencoded.png"/>
          <p:cNvPicPr>
            <a:picLocks noChangeAspect="1"/>
          </p:cNvPicPr>
          <p:nvPr/>
        </p:nvPicPr>
        <p:blipFill>
          <a:blip r:embed="rId9"/>
          <a:stretch>
            <a:fillRect/>
          </a:stretch>
        </p:blipFill>
        <p:spPr>
          <a:xfrm>
            <a:off x="495300" y="2112615"/>
            <a:ext cx="190500" cy="152400"/>
          </a:xfrm>
          <a:prstGeom prst="rect">
            <a:avLst/>
          </a:prstGeom>
        </p:spPr>
      </p:pic>
      <p:pic>
        <p:nvPicPr>
          <p:cNvPr id="9" name="SK-3-img-8" descr="preencoded.png"/>
          <p:cNvPicPr>
            <a:picLocks noChangeAspect="1"/>
          </p:cNvPicPr>
          <p:nvPr/>
        </p:nvPicPr>
        <p:blipFill>
          <a:blip r:embed="rId10"/>
          <a:stretch>
            <a:fillRect/>
          </a:stretch>
        </p:blipFill>
        <p:spPr>
          <a:xfrm>
            <a:off x="495300" y="2383036"/>
            <a:ext cx="190500" cy="163264"/>
          </a:xfrm>
          <a:prstGeom prst="rect">
            <a:avLst/>
          </a:prstGeom>
        </p:spPr>
      </p:pic>
      <p:pic>
        <p:nvPicPr>
          <p:cNvPr id="10" name="SK-3-img-9" descr="preencoded.png"/>
          <p:cNvPicPr>
            <a:picLocks noChangeAspect="1"/>
          </p:cNvPicPr>
          <p:nvPr/>
        </p:nvPicPr>
        <p:blipFill>
          <a:blip r:embed="rId11"/>
          <a:stretch>
            <a:fillRect/>
          </a:stretch>
        </p:blipFill>
        <p:spPr>
          <a:xfrm>
            <a:off x="381000" y="3076277"/>
            <a:ext cx="6720780" cy="1344662"/>
          </a:xfrm>
          <a:prstGeom prst="rect">
            <a:avLst/>
          </a:prstGeom>
        </p:spPr>
      </p:pic>
      <p:pic>
        <p:nvPicPr>
          <p:cNvPr id="11" name="SK-3-img-10" descr="preencoded.png"/>
          <p:cNvPicPr>
            <a:picLocks noChangeAspect="1"/>
          </p:cNvPicPr>
          <p:nvPr/>
        </p:nvPicPr>
        <p:blipFill>
          <a:blip r:embed="rId12"/>
          <a:stretch>
            <a:fillRect/>
          </a:stretch>
        </p:blipFill>
        <p:spPr>
          <a:xfrm>
            <a:off x="495300" y="3238202"/>
            <a:ext cx="238125" cy="190500"/>
          </a:xfrm>
          <a:prstGeom prst="rect">
            <a:avLst/>
          </a:prstGeom>
        </p:spPr>
      </p:pic>
      <p:pic>
        <p:nvPicPr>
          <p:cNvPr id="12" name="SK-3-img-11" descr="preencoded.png"/>
          <p:cNvPicPr>
            <a:picLocks noChangeAspect="1"/>
          </p:cNvPicPr>
          <p:nvPr/>
        </p:nvPicPr>
        <p:blipFill>
          <a:blip r:embed="rId9"/>
          <a:stretch>
            <a:fillRect/>
          </a:stretch>
        </p:blipFill>
        <p:spPr>
          <a:xfrm>
            <a:off x="495300" y="3552527"/>
            <a:ext cx="190500" cy="152400"/>
          </a:xfrm>
          <a:prstGeom prst="rect">
            <a:avLst/>
          </a:prstGeom>
        </p:spPr>
      </p:pic>
      <p:pic>
        <p:nvPicPr>
          <p:cNvPr id="13" name="SK-3-img-12" descr="preencoded.png"/>
          <p:cNvPicPr>
            <a:picLocks noChangeAspect="1"/>
          </p:cNvPicPr>
          <p:nvPr/>
        </p:nvPicPr>
        <p:blipFill>
          <a:blip r:embed="rId13"/>
          <a:stretch>
            <a:fillRect/>
          </a:stretch>
        </p:blipFill>
        <p:spPr>
          <a:xfrm>
            <a:off x="381000" y="4573339"/>
            <a:ext cx="6720780" cy="1074241"/>
          </a:xfrm>
          <a:prstGeom prst="rect">
            <a:avLst/>
          </a:prstGeom>
        </p:spPr>
      </p:pic>
      <p:pic>
        <p:nvPicPr>
          <p:cNvPr id="14" name="SK-3-img-13" descr="preencoded.png"/>
          <p:cNvPicPr>
            <a:picLocks noChangeAspect="1"/>
          </p:cNvPicPr>
          <p:nvPr/>
        </p:nvPicPr>
        <p:blipFill>
          <a:blip r:embed="rId14"/>
          <a:stretch>
            <a:fillRect/>
          </a:stretch>
        </p:blipFill>
        <p:spPr>
          <a:xfrm>
            <a:off x="495300" y="4735264"/>
            <a:ext cx="238125" cy="190500"/>
          </a:xfrm>
          <a:prstGeom prst="rect">
            <a:avLst/>
          </a:prstGeom>
        </p:spPr>
      </p:pic>
      <p:pic>
        <p:nvPicPr>
          <p:cNvPr id="15" name="SK-3-img-14" descr="preencoded.png"/>
          <p:cNvPicPr>
            <a:picLocks noChangeAspect="1"/>
          </p:cNvPicPr>
          <p:nvPr/>
        </p:nvPicPr>
        <p:blipFill>
          <a:blip r:embed="rId15"/>
          <a:stretch>
            <a:fillRect/>
          </a:stretch>
        </p:blipFill>
        <p:spPr>
          <a:xfrm>
            <a:off x="495300" y="5049589"/>
            <a:ext cx="190500" cy="152400"/>
          </a:xfrm>
          <a:prstGeom prst="rect">
            <a:avLst/>
          </a:prstGeom>
        </p:spPr>
      </p:pic>
      <p:pic>
        <p:nvPicPr>
          <p:cNvPr id="16" name="SK-3-img-15" descr="preencoded.png"/>
          <p:cNvPicPr>
            <a:picLocks noChangeAspect="1"/>
          </p:cNvPicPr>
          <p:nvPr/>
        </p:nvPicPr>
        <p:blipFill>
          <a:blip r:embed="rId16"/>
          <a:stretch>
            <a:fillRect/>
          </a:stretch>
        </p:blipFill>
        <p:spPr>
          <a:xfrm>
            <a:off x="495300" y="5320010"/>
            <a:ext cx="190500" cy="152400"/>
          </a:xfrm>
          <a:prstGeom prst="rect">
            <a:avLst/>
          </a:prstGeom>
        </p:spPr>
      </p:pic>
      <p:pic>
        <p:nvPicPr>
          <p:cNvPr id="17" name="SK-3-img-16" descr="preencoded.png"/>
          <p:cNvPicPr>
            <a:picLocks noChangeAspect="1"/>
          </p:cNvPicPr>
          <p:nvPr/>
        </p:nvPicPr>
        <p:blipFill>
          <a:blip r:embed="rId17"/>
          <a:stretch>
            <a:fillRect/>
          </a:stretch>
        </p:blipFill>
        <p:spPr>
          <a:xfrm>
            <a:off x="7330380" y="1713161"/>
            <a:ext cx="4480620" cy="1600200"/>
          </a:xfrm>
          <a:prstGeom prst="rect">
            <a:avLst/>
          </a:prstGeom>
        </p:spPr>
      </p:pic>
      <p:pic>
        <p:nvPicPr>
          <p:cNvPr id="18" name="SK-3-img-17" descr="preencoded.png"/>
          <p:cNvPicPr>
            <a:picLocks noChangeAspect="1"/>
          </p:cNvPicPr>
          <p:nvPr/>
        </p:nvPicPr>
        <p:blipFill>
          <a:blip r:embed="rId18"/>
          <a:stretch>
            <a:fillRect/>
          </a:stretch>
        </p:blipFill>
        <p:spPr>
          <a:xfrm>
            <a:off x="7330380" y="3437186"/>
            <a:ext cx="4480620" cy="1809750"/>
          </a:xfrm>
          <a:prstGeom prst="rect">
            <a:avLst/>
          </a:prstGeom>
        </p:spPr>
      </p:pic>
      <p:pic>
        <p:nvPicPr>
          <p:cNvPr id="19" name="SK-3-img-18" descr="preencoded.png"/>
          <p:cNvPicPr>
            <a:picLocks noChangeAspect="1"/>
          </p:cNvPicPr>
          <p:nvPr/>
        </p:nvPicPr>
        <p:blipFill>
          <a:blip r:embed="rId19"/>
          <a:stretch>
            <a:fillRect/>
          </a:stretch>
        </p:blipFill>
        <p:spPr>
          <a:xfrm>
            <a:off x="8722965" y="3437186"/>
            <a:ext cx="1695450" cy="1809750"/>
          </a:xfrm>
          <a:prstGeom prst="rect">
            <a:avLst/>
          </a:prstGeom>
        </p:spPr>
      </p:pic>
      <p:pic>
        <p:nvPicPr>
          <p:cNvPr id="20" name="SK-3-img-19" descr="preencoded.png"/>
          <p:cNvPicPr>
            <a:picLocks noChangeAspect="1"/>
          </p:cNvPicPr>
          <p:nvPr/>
        </p:nvPicPr>
        <p:blipFill>
          <a:blip r:embed="rId20"/>
          <a:stretch>
            <a:fillRect/>
          </a:stretch>
        </p:blipFill>
        <p:spPr>
          <a:xfrm>
            <a:off x="381000" y="5799981"/>
            <a:ext cx="11430000" cy="447675"/>
          </a:xfrm>
          <a:prstGeom prst="rect">
            <a:avLst/>
          </a:prstGeom>
        </p:spPr>
      </p:pic>
      <p:pic>
        <p:nvPicPr>
          <p:cNvPr id="21" name="SK-3-img-20" descr="preencoded.png"/>
          <p:cNvPicPr>
            <a:picLocks noChangeAspect="1"/>
          </p:cNvPicPr>
          <p:nvPr/>
        </p:nvPicPr>
        <p:blipFill>
          <a:blip r:embed="rId21"/>
          <a:stretch>
            <a:fillRect/>
          </a:stretch>
        </p:blipFill>
        <p:spPr>
          <a:xfrm>
            <a:off x="571500" y="5895231"/>
            <a:ext cx="923925" cy="257175"/>
          </a:xfrm>
          <a:prstGeom prst="rect">
            <a:avLst/>
          </a:prstGeom>
        </p:spPr>
      </p:pic>
      <p:pic>
        <p:nvPicPr>
          <p:cNvPr id="22" name="SK-3-img-21" descr="preencoded.png"/>
          <p:cNvPicPr>
            <a:picLocks noChangeAspect="1"/>
          </p:cNvPicPr>
          <p:nvPr/>
        </p:nvPicPr>
        <p:blipFill>
          <a:blip r:embed="rId22"/>
          <a:stretch>
            <a:fillRect/>
          </a:stretch>
        </p:blipFill>
        <p:spPr>
          <a:xfrm>
            <a:off x="381000" y="6323856"/>
            <a:ext cx="11430000" cy="247650"/>
          </a:xfrm>
          <a:prstGeom prst="rect">
            <a:avLst/>
          </a:prstGeom>
        </p:spPr>
      </p:pic>
      <p:sp>
        <p:nvSpPr>
          <p:cNvPr id="23" name="SK-3-text-22"/>
          <p:cNvSpPr/>
          <p:nvPr/>
        </p:nvSpPr>
        <p:spPr>
          <a:xfrm>
            <a:off x="5715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4" name="SK-3-text-23"/>
          <p:cNvSpPr/>
          <p:nvPr/>
        </p:nvSpPr>
        <p:spPr>
          <a:xfrm>
            <a:off x="523875" y="752475"/>
            <a:ext cx="116681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Diagnostic Criteria: ACR 2010/2016 WPI + SS</a:t>
            </a:r>
            <a:endParaRPr lang="en-US" sz="2550" dirty="0"/>
          </a:p>
        </p:txBody>
      </p:sp>
      <p:sp>
        <p:nvSpPr>
          <p:cNvPr id="25" name="SK-3-text-24"/>
          <p:cNvSpPr/>
          <p:nvPr/>
        </p:nvSpPr>
        <p:spPr>
          <a:xfrm>
            <a:off x="523875" y="1188690"/>
            <a:ext cx="11668125"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Moving beyond tender points to a validated clinical scoring system.</a:t>
            </a:r>
            <a:endParaRPr lang="en-US" sz="1350" dirty="0"/>
          </a:p>
        </p:txBody>
      </p:sp>
      <p:sp>
        <p:nvSpPr>
          <p:cNvPr id="26" name="SK-3-text-25"/>
          <p:cNvSpPr/>
          <p:nvPr/>
        </p:nvSpPr>
        <p:spPr>
          <a:xfrm>
            <a:off x="828675" y="1750665"/>
            <a:ext cx="8915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Widespread Pain Index (WPI) — 0 to 19</a:t>
            </a:r>
            <a:endParaRPr lang="en-US" sz="1500" dirty="0"/>
          </a:p>
        </p:txBody>
      </p:sp>
      <p:sp>
        <p:nvSpPr>
          <p:cNvPr id="27" name="SK-3-text-26"/>
          <p:cNvSpPr/>
          <p:nvPr/>
        </p:nvSpPr>
        <p:spPr>
          <a:xfrm>
            <a:off x="762000" y="2112615"/>
            <a:ext cx="10302240" cy="213271"/>
          </a:xfrm>
          <a:prstGeom prst="rect">
            <a:avLst/>
          </a:prstGeom>
          <a:noFill/>
          <a:ln/>
        </p:spPr>
        <p:txBody>
          <a:bodyPr vert="horz" wrap="square" lIns="0" tIns="0" rIns="0" bIns="0" rtlCol="0" anchor="ctr"/>
          <a:lstStyle/>
          <a:p>
            <a:pPr marL="0" indent="0">
              <a:lnSpc>
                <a:spcPts val="1680"/>
              </a:lnSpc>
              <a:buNone/>
            </a:pPr>
            <a:r>
              <a:rPr lang="en-US" sz="1200" dirty="0">
                <a:solidFill>
                  <a:srgbClr val="1A1A1B"/>
                </a:solidFill>
                <a:latin typeface="Inter" pitchFamily="34" charset="0"/>
                <a:ea typeface="Inter" pitchFamily="34" charset="-122"/>
                <a:cs typeface="Inter" pitchFamily="34" charset="-120"/>
              </a:rPr>
              <a:t>Count body regions with pain in the </a:t>
            </a:r>
            <a:r>
              <a:rPr lang="en-US" sz="1200" b="1" dirty="0">
                <a:solidFill>
                  <a:srgbClr val="1A1A1B"/>
                </a:solidFill>
                <a:latin typeface="Inter" pitchFamily="34" charset="0"/>
                <a:ea typeface="Inter" pitchFamily="34" charset="-122"/>
                <a:cs typeface="Inter" pitchFamily="34" charset="-120"/>
              </a:rPr>
              <a:t>past week</a:t>
            </a:r>
            <a:r>
              <a:rPr lang="en-US" sz="1200" dirty="0">
                <a:solidFill>
                  <a:srgbClr val="1A1A1B"/>
                </a:solidFill>
                <a:latin typeface="Inter" pitchFamily="34" charset="0"/>
                <a:ea typeface="Inter" pitchFamily="34" charset="-122"/>
                <a:cs typeface="Inter" pitchFamily="34" charset="-120"/>
              </a:rPr>
              <a:t> (max 19).</a:t>
            </a:r>
            <a:endParaRPr lang="en-US" sz="1200" dirty="0"/>
          </a:p>
        </p:txBody>
      </p:sp>
      <p:sp>
        <p:nvSpPr>
          <p:cNvPr id="28" name="SK-3-text-27"/>
          <p:cNvSpPr/>
          <p:nvPr/>
        </p:nvSpPr>
        <p:spPr>
          <a:xfrm>
            <a:off x="762000" y="2383036"/>
            <a:ext cx="622548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1A1A1B"/>
                </a:solidFill>
                <a:latin typeface="Inter" pitchFamily="34" charset="0"/>
                <a:ea typeface="Inter" pitchFamily="34" charset="-122"/>
                <a:cs typeface="Inter" pitchFamily="34" charset="-120"/>
              </a:rPr>
              <a:t>Regions:</a:t>
            </a:r>
            <a:r>
              <a:rPr lang="en-US" sz="1200" dirty="0">
                <a:solidFill>
                  <a:srgbClr val="1A1A1B"/>
                </a:solidFill>
                <a:latin typeface="Inter" pitchFamily="34" charset="0"/>
                <a:ea typeface="Inter" pitchFamily="34" charset="-122"/>
                <a:cs typeface="Inter" pitchFamily="34" charset="-120"/>
              </a:rPr>
              <a:t> Left/Right Limbs (Upper/Lower), Jaw, Chest, Abdomen, Upper/Lower Back, Neck.</a:t>
            </a:r>
            <a:endParaRPr lang="en-US" sz="1200" dirty="0"/>
          </a:p>
        </p:txBody>
      </p:sp>
      <p:sp>
        <p:nvSpPr>
          <p:cNvPr id="29" name="SK-3-text-28"/>
          <p:cNvSpPr/>
          <p:nvPr/>
        </p:nvSpPr>
        <p:spPr>
          <a:xfrm>
            <a:off x="828675" y="3190577"/>
            <a:ext cx="8915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Symptom Severity (SS) Score — 0 to 12</a:t>
            </a:r>
            <a:endParaRPr lang="en-US" sz="1500" dirty="0"/>
          </a:p>
        </p:txBody>
      </p:sp>
      <p:sp>
        <p:nvSpPr>
          <p:cNvPr id="30" name="SK-3-text-29"/>
          <p:cNvSpPr/>
          <p:nvPr/>
        </p:nvSpPr>
        <p:spPr>
          <a:xfrm>
            <a:off x="762000" y="3552527"/>
            <a:ext cx="8839200" cy="213271"/>
          </a:xfrm>
          <a:prstGeom prst="rect">
            <a:avLst/>
          </a:prstGeom>
          <a:noFill/>
          <a:ln/>
        </p:spPr>
        <p:txBody>
          <a:bodyPr vert="horz" wrap="square" lIns="0" tIns="0" rIns="0" bIns="0" rtlCol="0" anchor="ctr"/>
          <a:lstStyle/>
          <a:p>
            <a:pPr marL="0" indent="0">
              <a:lnSpc>
                <a:spcPts val="1680"/>
              </a:lnSpc>
              <a:buNone/>
            </a:pPr>
            <a:r>
              <a:rPr lang="en-US" sz="1200" dirty="0">
                <a:solidFill>
                  <a:srgbClr val="1A1A1B"/>
                </a:solidFill>
                <a:latin typeface="Inter" pitchFamily="34" charset="0"/>
                <a:ea typeface="Inter" pitchFamily="34" charset="-122"/>
                <a:cs typeface="Inter" pitchFamily="34" charset="-120"/>
              </a:rPr>
              <a:t>Rate </a:t>
            </a:r>
            <a:r>
              <a:rPr lang="en-US" sz="1200" b="1" dirty="0">
                <a:solidFill>
                  <a:srgbClr val="1A1A1B"/>
                </a:solidFill>
                <a:latin typeface="Inter" pitchFamily="34" charset="0"/>
                <a:ea typeface="Inter" pitchFamily="34" charset="-122"/>
                <a:cs typeface="Inter" pitchFamily="34" charset="-120"/>
              </a:rPr>
              <a:t>0–3</a:t>
            </a:r>
            <a:r>
              <a:rPr lang="en-US" sz="1200" dirty="0">
                <a:solidFill>
                  <a:srgbClr val="1A1A1B"/>
                </a:solidFill>
                <a:latin typeface="Inter" pitchFamily="34" charset="0"/>
                <a:ea typeface="Inter" pitchFamily="34" charset="-122"/>
                <a:cs typeface="Inter" pitchFamily="34" charset="-120"/>
              </a:rPr>
              <a:t> (None to Severe) for four key domains:</a:t>
            </a:r>
            <a:endParaRPr lang="en-US" sz="1200" dirty="0"/>
          </a:p>
        </p:txBody>
      </p:sp>
      <p:sp>
        <p:nvSpPr>
          <p:cNvPr id="31" name="SK-3-text-30"/>
          <p:cNvSpPr/>
          <p:nvPr/>
        </p:nvSpPr>
        <p:spPr>
          <a:xfrm>
            <a:off x="685800" y="3822948"/>
            <a:ext cx="1150620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A1A1B"/>
                </a:solidFill>
                <a:latin typeface="Inter" pitchFamily="34" charset="0"/>
                <a:ea typeface="Inter" pitchFamily="34" charset="-122"/>
                <a:cs typeface="Inter" pitchFamily="34" charset="-120"/>
              </a:rPr>
              <a:t>A. Fatigue</a:t>
            </a:r>
            <a:r>
              <a:rPr lang="en-US" sz="1200" dirty="0">
                <a:solidFill>
                  <a:srgbClr val="1A1A1B"/>
                </a:solidFill>
                <a:latin typeface="Inter" pitchFamily="34" charset="0"/>
                <a:ea typeface="Inter" pitchFamily="34" charset="-122"/>
                <a:cs typeface="Inter" pitchFamily="34" charset="-120"/>
              </a:rPr>
              <a:t> | </a:t>
            </a:r>
            <a:r>
              <a:rPr lang="en-US" sz="1200" b="1" dirty="0">
                <a:solidFill>
                  <a:srgbClr val="1A1A1B"/>
                </a:solidFill>
                <a:latin typeface="Inter" pitchFamily="34" charset="0"/>
                <a:ea typeface="Inter" pitchFamily="34" charset="-122"/>
                <a:cs typeface="Inter" pitchFamily="34" charset="-120"/>
              </a:rPr>
              <a:t>B. Waking unrefreshed</a:t>
            </a:r>
            <a:r>
              <a:rPr lang="en-US" sz="1200" dirty="0">
                <a:solidFill>
                  <a:srgbClr val="1A1A1B"/>
                </a:solidFill>
                <a:latin typeface="Inter" pitchFamily="34" charset="0"/>
                <a:ea typeface="Inter" pitchFamily="34" charset="-122"/>
                <a:cs typeface="Inter" pitchFamily="34" charset="-120"/>
              </a:rPr>
              <a:t> | </a:t>
            </a:r>
            <a:r>
              <a:rPr lang="en-US" sz="1200" b="1" dirty="0">
                <a:solidFill>
                  <a:srgbClr val="1A1A1B"/>
                </a:solidFill>
                <a:latin typeface="Inter" pitchFamily="34" charset="0"/>
                <a:ea typeface="Inter" pitchFamily="34" charset="-122"/>
                <a:cs typeface="Inter" pitchFamily="34" charset="-120"/>
              </a:rPr>
              <a:t>C. Cognitive symptoms</a:t>
            </a:r>
            <a:r>
              <a:rPr lang="en-US" sz="1200" dirty="0">
                <a:solidFill>
                  <a:srgbClr val="1A1A1B"/>
                </a:solidFill>
                <a:latin typeface="Inter" pitchFamily="34" charset="0"/>
                <a:ea typeface="Inter" pitchFamily="34" charset="-122"/>
                <a:cs typeface="Inter" pitchFamily="34" charset="-120"/>
              </a:rPr>
              <a:t> (Fibro fog)</a:t>
            </a:r>
            <a:endParaRPr lang="en-US" sz="1200" dirty="0"/>
          </a:p>
        </p:txBody>
      </p:sp>
      <p:sp>
        <p:nvSpPr>
          <p:cNvPr id="32" name="SK-3-text-31"/>
          <p:cNvSpPr/>
          <p:nvPr/>
        </p:nvSpPr>
        <p:spPr>
          <a:xfrm>
            <a:off x="685800" y="4093369"/>
            <a:ext cx="749808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A1A1B"/>
                </a:solidFill>
                <a:latin typeface="Inter" pitchFamily="34" charset="0"/>
                <a:ea typeface="Inter" pitchFamily="34" charset="-122"/>
                <a:cs typeface="Inter" pitchFamily="34" charset="-120"/>
              </a:rPr>
              <a:t>D. Somatic symptoms</a:t>
            </a:r>
            <a:r>
              <a:rPr lang="en-US" sz="1200" dirty="0">
                <a:solidFill>
                  <a:srgbClr val="1A1A1B"/>
                </a:solidFill>
                <a:latin typeface="Inter" pitchFamily="34" charset="0"/>
                <a:ea typeface="Inter" pitchFamily="34" charset="-122"/>
                <a:cs typeface="Inter" pitchFamily="34" charset="-120"/>
              </a:rPr>
              <a:t> (IBS, headache, etc.)</a:t>
            </a:r>
            <a:endParaRPr lang="en-US" sz="1200" dirty="0"/>
          </a:p>
        </p:txBody>
      </p:sp>
      <p:sp>
        <p:nvSpPr>
          <p:cNvPr id="33" name="SK-3-text-32"/>
          <p:cNvSpPr/>
          <p:nvPr/>
        </p:nvSpPr>
        <p:spPr>
          <a:xfrm>
            <a:off x="828675" y="4687639"/>
            <a:ext cx="7086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9A825"/>
                </a:solidFill>
              </a:rPr>
              <a:t>Essential Diagnostic Conditions</a:t>
            </a:r>
            <a:endParaRPr lang="en-US" sz="1500" dirty="0"/>
          </a:p>
        </p:txBody>
      </p:sp>
      <p:sp>
        <p:nvSpPr>
          <p:cNvPr id="34" name="SK-3-text-33"/>
          <p:cNvSpPr/>
          <p:nvPr/>
        </p:nvSpPr>
        <p:spPr>
          <a:xfrm>
            <a:off x="762000" y="5049589"/>
            <a:ext cx="5791200" cy="213271"/>
          </a:xfrm>
          <a:prstGeom prst="rect">
            <a:avLst/>
          </a:prstGeom>
          <a:noFill/>
          <a:ln/>
        </p:spPr>
        <p:txBody>
          <a:bodyPr vert="horz" wrap="square" lIns="0" tIns="0" rIns="0" bIns="0" rtlCol="0" anchor="ctr"/>
          <a:lstStyle/>
          <a:p>
            <a:pPr marL="0" indent="0">
              <a:lnSpc>
                <a:spcPts val="1680"/>
              </a:lnSpc>
              <a:buNone/>
            </a:pPr>
            <a:r>
              <a:rPr lang="en-US" sz="1200" dirty="0">
                <a:solidFill>
                  <a:srgbClr val="1A1A1B"/>
                </a:solidFill>
                <a:latin typeface="Inter" pitchFamily="34" charset="0"/>
                <a:ea typeface="Inter" pitchFamily="34" charset="-122"/>
                <a:cs typeface="Inter" pitchFamily="34" charset="-120"/>
              </a:rPr>
              <a:t>Symptoms present for </a:t>
            </a:r>
            <a:r>
              <a:rPr lang="en-US" sz="1200" b="1" dirty="0">
                <a:solidFill>
                  <a:srgbClr val="1A1A1B"/>
                </a:solidFill>
                <a:latin typeface="Inter" pitchFamily="34" charset="0"/>
                <a:ea typeface="Inter" pitchFamily="34" charset="-122"/>
                <a:cs typeface="Inter" pitchFamily="34" charset="-120"/>
              </a:rPr>
              <a:t>≥3 months</a:t>
            </a:r>
            <a:r>
              <a:rPr lang="en-US" sz="1200" dirty="0">
                <a:solidFill>
                  <a:srgbClr val="1A1A1B"/>
                </a:solidFill>
                <a:latin typeface="Inter" pitchFamily="34" charset="0"/>
                <a:ea typeface="Inter" pitchFamily="34" charset="-122"/>
                <a:cs typeface="Inter" pitchFamily="34" charset="-120"/>
              </a:rPr>
              <a:t>.</a:t>
            </a:r>
            <a:endParaRPr lang="en-US" sz="1200" dirty="0"/>
          </a:p>
        </p:txBody>
      </p:sp>
      <p:sp>
        <p:nvSpPr>
          <p:cNvPr id="35" name="SK-3-text-34"/>
          <p:cNvSpPr/>
          <p:nvPr/>
        </p:nvSpPr>
        <p:spPr>
          <a:xfrm>
            <a:off x="762000" y="5320010"/>
            <a:ext cx="1143000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1A1A1B"/>
                </a:solidFill>
                <a:latin typeface="Inter" pitchFamily="34" charset="0"/>
                <a:ea typeface="Inter" pitchFamily="34" charset="-122"/>
                <a:cs typeface="Inter" pitchFamily="34" charset="-120"/>
              </a:rPr>
              <a:t>No other condition</a:t>
            </a:r>
            <a:r>
              <a:rPr lang="en-US" sz="1200" dirty="0">
                <a:solidFill>
                  <a:srgbClr val="1A1A1B"/>
                </a:solidFill>
                <a:latin typeface="Inter" pitchFamily="34" charset="0"/>
                <a:ea typeface="Inter" pitchFamily="34" charset="-122"/>
                <a:cs typeface="Inter" pitchFamily="34" charset="-120"/>
              </a:rPr>
              <a:t> fully explaining the pain (Clinical exclusion).</a:t>
            </a:r>
            <a:endParaRPr lang="en-US" sz="1200" dirty="0"/>
          </a:p>
        </p:txBody>
      </p:sp>
      <p:sp>
        <p:nvSpPr>
          <p:cNvPr id="36" name="SK-3-text-35"/>
          <p:cNvSpPr/>
          <p:nvPr/>
        </p:nvSpPr>
        <p:spPr>
          <a:xfrm>
            <a:off x="7482780" y="1865561"/>
            <a:ext cx="417582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4A4A4B"/>
                </a:solidFill>
                <a:latin typeface="Inter" pitchFamily="34" charset="0"/>
                <a:ea typeface="Inter" pitchFamily="34" charset="-122"/>
                <a:cs typeface="Inter" pitchFamily="34" charset="-120"/>
              </a:rPr>
              <a:t>DIAGNOSTIC THRESHOLD</a:t>
            </a:r>
            <a:endParaRPr lang="en-US" sz="1200" dirty="0"/>
          </a:p>
        </p:txBody>
      </p:sp>
      <p:sp>
        <p:nvSpPr>
          <p:cNvPr id="37" name="SK-3-text-36"/>
          <p:cNvSpPr/>
          <p:nvPr/>
        </p:nvSpPr>
        <p:spPr>
          <a:xfrm>
            <a:off x="7463730" y="2094161"/>
            <a:ext cx="4213920"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EF6C00"/>
                </a:solidFill>
              </a:rPr>
              <a:t>WPI ≥7 + SS ≥5</a:t>
            </a:r>
            <a:endParaRPr lang="en-US" sz="1800" dirty="0"/>
          </a:p>
        </p:txBody>
      </p:sp>
      <p:sp>
        <p:nvSpPr>
          <p:cNvPr id="38" name="SK-3-text-37"/>
          <p:cNvSpPr/>
          <p:nvPr/>
        </p:nvSpPr>
        <p:spPr>
          <a:xfrm>
            <a:off x="7482780" y="2494211"/>
            <a:ext cx="417582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717172"/>
                </a:solidFill>
                <a:latin typeface="Inter" pitchFamily="34" charset="0"/>
                <a:ea typeface="Inter" pitchFamily="34" charset="-122"/>
                <a:cs typeface="Inter" pitchFamily="34" charset="-120"/>
              </a:rPr>
              <a:t>— OR —</a:t>
            </a:r>
            <a:endParaRPr lang="en-US" sz="1200" dirty="0"/>
          </a:p>
        </p:txBody>
      </p:sp>
      <p:sp>
        <p:nvSpPr>
          <p:cNvPr id="39" name="SK-3-text-38"/>
          <p:cNvSpPr/>
          <p:nvPr/>
        </p:nvSpPr>
        <p:spPr>
          <a:xfrm>
            <a:off x="7463730" y="2760911"/>
            <a:ext cx="4213920"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EF6C00"/>
                </a:solidFill>
              </a:rPr>
              <a:t>WPI 3–6 + SS ≥9</a:t>
            </a:r>
            <a:endParaRPr lang="en-US" sz="1800" dirty="0"/>
          </a:p>
        </p:txBody>
      </p:sp>
      <p:sp>
        <p:nvSpPr>
          <p:cNvPr id="40" name="SK-3-text-39"/>
          <p:cNvSpPr/>
          <p:nvPr/>
        </p:nvSpPr>
        <p:spPr>
          <a:xfrm>
            <a:off x="7292280" y="5399336"/>
            <a:ext cx="4556820" cy="171450"/>
          </a:xfrm>
          <a:prstGeom prst="rect">
            <a:avLst/>
          </a:prstGeom>
          <a:noFill/>
          <a:ln/>
        </p:spPr>
        <p:txBody>
          <a:bodyPr vert="horz" wrap="square" lIns="0" tIns="0" rIns="0" bIns="0" rtlCol="0" anchor="ctr"/>
          <a:lstStyle/>
          <a:p>
            <a:pPr marL="0" indent="0" algn="ctr">
              <a:lnSpc>
                <a:spcPts val="1350"/>
              </a:lnSpc>
              <a:buNone/>
            </a:pPr>
            <a:r>
              <a:rPr lang="en-US" sz="900" dirty="0">
                <a:solidFill>
                  <a:srgbClr val="717172"/>
                </a:solidFill>
                <a:latin typeface="Inter" pitchFamily="34" charset="0"/>
                <a:ea typeface="Inter" pitchFamily="34" charset="-122"/>
                <a:cs typeface="Inter" pitchFamily="34" charset="-120"/>
              </a:rPr>
              <a:t>Example: Regional scoring contributing to the total index.</a:t>
            </a:r>
            <a:endParaRPr lang="en-US" sz="900" dirty="0"/>
          </a:p>
        </p:txBody>
      </p:sp>
      <p:sp>
        <p:nvSpPr>
          <p:cNvPr id="41" name="SK-3-text-40"/>
          <p:cNvSpPr/>
          <p:nvPr/>
        </p:nvSpPr>
        <p:spPr>
          <a:xfrm>
            <a:off x="666750" y="5895231"/>
            <a:ext cx="1219436" cy="2571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Inter" pitchFamily="34" charset="0"/>
                <a:ea typeface="Inter" pitchFamily="34" charset="-122"/>
                <a:cs typeface="Inter" pitchFamily="34" charset="-120"/>
              </a:rPr>
              <a:t>AKT PEARL</a:t>
            </a:r>
            <a:endParaRPr lang="en-US" sz="1050" dirty="0"/>
          </a:p>
        </p:txBody>
      </p:sp>
      <p:sp>
        <p:nvSpPr>
          <p:cNvPr id="42" name="SK-3-text-41"/>
          <p:cNvSpPr/>
          <p:nvPr/>
        </p:nvSpPr>
        <p:spPr>
          <a:xfrm>
            <a:off x="1638300" y="5909518"/>
            <a:ext cx="10553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A148C"/>
                </a:solidFill>
                <a:latin typeface="Inter" pitchFamily="34" charset="0"/>
                <a:ea typeface="Inter" pitchFamily="34" charset="-122"/>
                <a:cs typeface="Inter" pitchFamily="34" charset="-120"/>
              </a:rPr>
              <a:t>NEVER use the old 11/18 tender point count. Diagnosis is clinical: WPI + SS criteria + Duration ≥3 months + Exclusion of mimics.</a:t>
            </a:r>
            <a:endParaRPr lang="en-US" sz="1200" dirty="0"/>
          </a:p>
        </p:txBody>
      </p:sp>
      <p:sp>
        <p:nvSpPr>
          <p:cNvPr id="43" name="SK-3-text-42"/>
          <p:cNvSpPr/>
          <p:nvPr/>
        </p:nvSpPr>
        <p:spPr>
          <a:xfrm>
            <a:off x="381000" y="6400056"/>
            <a:ext cx="2956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a:t>
            </a:r>
            <a:endParaRPr lang="en-US" sz="900" dirty="0"/>
          </a:p>
        </p:txBody>
      </p:sp>
      <p:sp>
        <p:nvSpPr>
          <p:cNvPr id="44" name="SK-3-text-43"/>
          <p:cNvSpPr/>
          <p:nvPr/>
        </p:nvSpPr>
        <p:spPr>
          <a:xfrm>
            <a:off x="7810500" y="6400056"/>
            <a:ext cx="438150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Clinical Guidance Disclaimer: Always refer to the latest NICE/BNF updates.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5"/>
          <a:stretch>
            <a:fillRect/>
          </a:stretch>
        </p:blipFill>
        <p:spPr>
          <a:xfrm>
            <a:off x="476250" y="381000"/>
            <a:ext cx="2838450" cy="352425"/>
          </a:xfrm>
          <a:prstGeom prst="rect">
            <a:avLst/>
          </a:prstGeom>
        </p:spPr>
      </p:pic>
      <p:pic>
        <p:nvPicPr>
          <p:cNvPr id="5" name="SK-4-img-4" descr="preencoded.png"/>
          <p:cNvPicPr>
            <a:picLocks noChangeAspect="1"/>
          </p:cNvPicPr>
          <p:nvPr/>
        </p:nvPicPr>
        <p:blipFill>
          <a:blip r:embed="rId6"/>
          <a:stretch>
            <a:fillRect/>
          </a:stretch>
        </p:blipFill>
        <p:spPr>
          <a:xfrm>
            <a:off x="476250" y="828675"/>
            <a:ext cx="11239500" cy="693390"/>
          </a:xfrm>
          <a:prstGeom prst="rect">
            <a:avLst/>
          </a:prstGeom>
        </p:spPr>
      </p:pic>
      <p:pic>
        <p:nvPicPr>
          <p:cNvPr id="6" name="SK-4-img-5" descr="preencoded.png"/>
          <p:cNvPicPr>
            <a:picLocks noChangeAspect="1"/>
          </p:cNvPicPr>
          <p:nvPr/>
        </p:nvPicPr>
        <p:blipFill>
          <a:blip r:embed="rId7"/>
          <a:stretch>
            <a:fillRect/>
          </a:stretch>
        </p:blipFill>
        <p:spPr>
          <a:xfrm>
            <a:off x="476250" y="1760190"/>
            <a:ext cx="6572250" cy="4371975"/>
          </a:xfrm>
          <a:prstGeom prst="rect">
            <a:avLst/>
          </a:prstGeom>
        </p:spPr>
      </p:pic>
      <p:pic>
        <p:nvPicPr>
          <p:cNvPr id="7" name="SK-4-img-6" descr="preencoded.png"/>
          <p:cNvPicPr>
            <a:picLocks noChangeAspect="1"/>
          </p:cNvPicPr>
          <p:nvPr/>
        </p:nvPicPr>
        <p:blipFill>
          <a:blip r:embed="rId8"/>
          <a:stretch>
            <a:fillRect/>
          </a:stretch>
        </p:blipFill>
        <p:spPr>
          <a:xfrm>
            <a:off x="476250" y="1760190"/>
            <a:ext cx="2300288" cy="457200"/>
          </a:xfrm>
          <a:prstGeom prst="rect">
            <a:avLst/>
          </a:prstGeom>
        </p:spPr>
      </p:pic>
      <p:pic>
        <p:nvPicPr>
          <p:cNvPr id="8" name="SK-4-img-7" descr="preencoded.png"/>
          <p:cNvPicPr>
            <a:picLocks noChangeAspect="1"/>
          </p:cNvPicPr>
          <p:nvPr/>
        </p:nvPicPr>
        <p:blipFill>
          <a:blip r:embed="rId9"/>
          <a:stretch>
            <a:fillRect/>
          </a:stretch>
        </p:blipFill>
        <p:spPr>
          <a:xfrm>
            <a:off x="2776538" y="1760190"/>
            <a:ext cx="4271963" cy="457200"/>
          </a:xfrm>
          <a:prstGeom prst="rect">
            <a:avLst/>
          </a:prstGeom>
        </p:spPr>
      </p:pic>
      <p:pic>
        <p:nvPicPr>
          <p:cNvPr id="9" name="SK-4-img-8" descr="preencoded.png"/>
          <p:cNvPicPr>
            <a:picLocks noChangeAspect="1"/>
          </p:cNvPicPr>
          <p:nvPr/>
        </p:nvPicPr>
        <p:blipFill>
          <a:blip r:embed="rId10"/>
          <a:stretch>
            <a:fillRect/>
          </a:stretch>
        </p:blipFill>
        <p:spPr>
          <a:xfrm>
            <a:off x="476250" y="2217390"/>
            <a:ext cx="2300288" cy="559147"/>
          </a:xfrm>
          <a:prstGeom prst="rect">
            <a:avLst/>
          </a:prstGeom>
        </p:spPr>
      </p:pic>
      <p:pic>
        <p:nvPicPr>
          <p:cNvPr id="10" name="SK-4-img-9" descr="preencoded.png"/>
          <p:cNvPicPr>
            <a:picLocks noChangeAspect="1"/>
          </p:cNvPicPr>
          <p:nvPr/>
        </p:nvPicPr>
        <p:blipFill>
          <a:blip r:embed="rId11"/>
          <a:stretch>
            <a:fillRect/>
          </a:stretch>
        </p:blipFill>
        <p:spPr>
          <a:xfrm>
            <a:off x="2776538" y="2217390"/>
            <a:ext cx="4271963" cy="559147"/>
          </a:xfrm>
          <a:prstGeom prst="rect">
            <a:avLst/>
          </a:prstGeom>
        </p:spPr>
      </p:pic>
      <p:pic>
        <p:nvPicPr>
          <p:cNvPr id="11" name="SK-4-img-10" descr="preencoded.png"/>
          <p:cNvPicPr>
            <a:picLocks noChangeAspect="1"/>
          </p:cNvPicPr>
          <p:nvPr/>
        </p:nvPicPr>
        <p:blipFill>
          <a:blip r:embed="rId10"/>
          <a:stretch>
            <a:fillRect/>
          </a:stretch>
        </p:blipFill>
        <p:spPr>
          <a:xfrm>
            <a:off x="476250" y="2776538"/>
            <a:ext cx="2300288" cy="559147"/>
          </a:xfrm>
          <a:prstGeom prst="rect">
            <a:avLst/>
          </a:prstGeom>
        </p:spPr>
      </p:pic>
      <p:pic>
        <p:nvPicPr>
          <p:cNvPr id="12" name="SK-4-img-11" descr="preencoded.png"/>
          <p:cNvPicPr>
            <a:picLocks noChangeAspect="1"/>
          </p:cNvPicPr>
          <p:nvPr/>
        </p:nvPicPr>
        <p:blipFill>
          <a:blip r:embed="rId11"/>
          <a:stretch>
            <a:fillRect/>
          </a:stretch>
        </p:blipFill>
        <p:spPr>
          <a:xfrm>
            <a:off x="2776538" y="2776538"/>
            <a:ext cx="4271963" cy="559147"/>
          </a:xfrm>
          <a:prstGeom prst="rect">
            <a:avLst/>
          </a:prstGeom>
        </p:spPr>
      </p:pic>
      <p:pic>
        <p:nvPicPr>
          <p:cNvPr id="13" name="SK-4-img-12" descr="preencoded.png"/>
          <p:cNvPicPr>
            <a:picLocks noChangeAspect="1"/>
          </p:cNvPicPr>
          <p:nvPr/>
        </p:nvPicPr>
        <p:blipFill>
          <a:blip r:embed="rId10"/>
          <a:stretch>
            <a:fillRect/>
          </a:stretch>
        </p:blipFill>
        <p:spPr>
          <a:xfrm>
            <a:off x="476250" y="3335685"/>
            <a:ext cx="2300288" cy="559147"/>
          </a:xfrm>
          <a:prstGeom prst="rect">
            <a:avLst/>
          </a:prstGeom>
        </p:spPr>
      </p:pic>
      <p:pic>
        <p:nvPicPr>
          <p:cNvPr id="14" name="SK-4-img-13" descr="preencoded.png"/>
          <p:cNvPicPr>
            <a:picLocks noChangeAspect="1"/>
          </p:cNvPicPr>
          <p:nvPr/>
        </p:nvPicPr>
        <p:blipFill>
          <a:blip r:embed="rId11"/>
          <a:stretch>
            <a:fillRect/>
          </a:stretch>
        </p:blipFill>
        <p:spPr>
          <a:xfrm>
            <a:off x="2776538" y="3335685"/>
            <a:ext cx="4271963" cy="559147"/>
          </a:xfrm>
          <a:prstGeom prst="rect">
            <a:avLst/>
          </a:prstGeom>
        </p:spPr>
      </p:pic>
      <p:pic>
        <p:nvPicPr>
          <p:cNvPr id="15" name="SK-4-img-14" descr="preencoded.png"/>
          <p:cNvPicPr>
            <a:picLocks noChangeAspect="1"/>
          </p:cNvPicPr>
          <p:nvPr/>
        </p:nvPicPr>
        <p:blipFill>
          <a:blip r:embed="rId12"/>
          <a:stretch>
            <a:fillRect/>
          </a:stretch>
        </p:blipFill>
        <p:spPr>
          <a:xfrm>
            <a:off x="476250" y="3894832"/>
            <a:ext cx="2300288" cy="559147"/>
          </a:xfrm>
          <a:prstGeom prst="rect">
            <a:avLst/>
          </a:prstGeom>
        </p:spPr>
      </p:pic>
      <p:pic>
        <p:nvPicPr>
          <p:cNvPr id="16" name="SK-4-img-15" descr="preencoded.png"/>
          <p:cNvPicPr>
            <a:picLocks noChangeAspect="1"/>
          </p:cNvPicPr>
          <p:nvPr/>
        </p:nvPicPr>
        <p:blipFill>
          <a:blip r:embed="rId13"/>
          <a:stretch>
            <a:fillRect/>
          </a:stretch>
        </p:blipFill>
        <p:spPr>
          <a:xfrm>
            <a:off x="2776538" y="3894832"/>
            <a:ext cx="4271963" cy="559147"/>
          </a:xfrm>
          <a:prstGeom prst="rect">
            <a:avLst/>
          </a:prstGeom>
        </p:spPr>
      </p:pic>
      <p:pic>
        <p:nvPicPr>
          <p:cNvPr id="17" name="SK-4-img-16" descr="preencoded.png"/>
          <p:cNvPicPr>
            <a:picLocks noChangeAspect="1"/>
          </p:cNvPicPr>
          <p:nvPr/>
        </p:nvPicPr>
        <p:blipFill>
          <a:blip r:embed="rId12"/>
          <a:stretch>
            <a:fillRect/>
          </a:stretch>
        </p:blipFill>
        <p:spPr>
          <a:xfrm>
            <a:off x="476250" y="4453979"/>
            <a:ext cx="2300288" cy="559147"/>
          </a:xfrm>
          <a:prstGeom prst="rect">
            <a:avLst/>
          </a:prstGeom>
        </p:spPr>
      </p:pic>
      <p:pic>
        <p:nvPicPr>
          <p:cNvPr id="18" name="SK-4-img-17" descr="preencoded.png"/>
          <p:cNvPicPr>
            <a:picLocks noChangeAspect="1"/>
          </p:cNvPicPr>
          <p:nvPr/>
        </p:nvPicPr>
        <p:blipFill>
          <a:blip r:embed="rId13"/>
          <a:stretch>
            <a:fillRect/>
          </a:stretch>
        </p:blipFill>
        <p:spPr>
          <a:xfrm>
            <a:off x="2776538" y="4453979"/>
            <a:ext cx="4271963" cy="559147"/>
          </a:xfrm>
          <a:prstGeom prst="rect">
            <a:avLst/>
          </a:prstGeom>
        </p:spPr>
      </p:pic>
      <p:pic>
        <p:nvPicPr>
          <p:cNvPr id="19" name="SK-4-img-18" descr="preencoded.png"/>
          <p:cNvPicPr>
            <a:picLocks noChangeAspect="1"/>
          </p:cNvPicPr>
          <p:nvPr/>
        </p:nvPicPr>
        <p:blipFill>
          <a:blip r:embed="rId12"/>
          <a:stretch>
            <a:fillRect/>
          </a:stretch>
        </p:blipFill>
        <p:spPr>
          <a:xfrm>
            <a:off x="476250" y="5013127"/>
            <a:ext cx="2300288" cy="559147"/>
          </a:xfrm>
          <a:prstGeom prst="rect">
            <a:avLst/>
          </a:prstGeom>
        </p:spPr>
      </p:pic>
      <p:pic>
        <p:nvPicPr>
          <p:cNvPr id="20" name="SK-4-img-19" descr="preencoded.png"/>
          <p:cNvPicPr>
            <a:picLocks noChangeAspect="1"/>
          </p:cNvPicPr>
          <p:nvPr/>
        </p:nvPicPr>
        <p:blipFill>
          <a:blip r:embed="rId13"/>
          <a:stretch>
            <a:fillRect/>
          </a:stretch>
        </p:blipFill>
        <p:spPr>
          <a:xfrm>
            <a:off x="2776538" y="5013127"/>
            <a:ext cx="4271963" cy="559147"/>
          </a:xfrm>
          <a:prstGeom prst="rect">
            <a:avLst/>
          </a:prstGeom>
        </p:spPr>
      </p:pic>
      <p:pic>
        <p:nvPicPr>
          <p:cNvPr id="21" name="SK-4-img-20" descr="preencoded.png"/>
          <p:cNvPicPr>
            <a:picLocks noChangeAspect="1"/>
          </p:cNvPicPr>
          <p:nvPr/>
        </p:nvPicPr>
        <p:blipFill>
          <a:blip r:embed="rId14"/>
          <a:stretch>
            <a:fillRect/>
          </a:stretch>
        </p:blipFill>
        <p:spPr>
          <a:xfrm>
            <a:off x="7334250" y="1760190"/>
            <a:ext cx="4381500" cy="2762250"/>
          </a:xfrm>
          <a:prstGeom prst="rect">
            <a:avLst/>
          </a:prstGeom>
        </p:spPr>
      </p:pic>
      <p:pic>
        <p:nvPicPr>
          <p:cNvPr id="22" name="SK-4-img-21" descr="preencoded.png"/>
          <p:cNvPicPr>
            <a:picLocks noChangeAspect="1"/>
          </p:cNvPicPr>
          <p:nvPr/>
        </p:nvPicPr>
        <p:blipFill>
          <a:blip r:embed="rId15"/>
          <a:stretch>
            <a:fillRect/>
          </a:stretch>
        </p:blipFill>
        <p:spPr>
          <a:xfrm>
            <a:off x="7524750" y="1998315"/>
            <a:ext cx="238125" cy="190500"/>
          </a:xfrm>
          <a:prstGeom prst="rect">
            <a:avLst/>
          </a:prstGeom>
        </p:spPr>
      </p:pic>
      <p:pic>
        <p:nvPicPr>
          <p:cNvPr id="23" name="SK-4-img-22" descr="preencoded.png"/>
          <p:cNvPicPr>
            <a:picLocks noChangeAspect="1"/>
          </p:cNvPicPr>
          <p:nvPr/>
        </p:nvPicPr>
        <p:blipFill>
          <a:blip r:embed="rId16"/>
          <a:stretch>
            <a:fillRect/>
          </a:stretch>
        </p:blipFill>
        <p:spPr>
          <a:xfrm>
            <a:off x="7524750" y="2379315"/>
            <a:ext cx="178594" cy="178594"/>
          </a:xfrm>
          <a:prstGeom prst="rect">
            <a:avLst/>
          </a:prstGeom>
        </p:spPr>
      </p:pic>
      <p:pic>
        <p:nvPicPr>
          <p:cNvPr id="24" name="SK-4-img-23" descr="preencoded.png"/>
          <p:cNvPicPr>
            <a:picLocks noChangeAspect="1"/>
          </p:cNvPicPr>
          <p:nvPr/>
        </p:nvPicPr>
        <p:blipFill>
          <a:blip r:embed="rId17"/>
          <a:stretch>
            <a:fillRect/>
          </a:stretch>
        </p:blipFill>
        <p:spPr>
          <a:xfrm>
            <a:off x="7524750" y="2888903"/>
            <a:ext cx="178594" cy="147042"/>
          </a:xfrm>
          <a:prstGeom prst="rect">
            <a:avLst/>
          </a:prstGeom>
        </p:spPr>
      </p:pic>
      <p:pic>
        <p:nvPicPr>
          <p:cNvPr id="25" name="SK-4-img-24" descr="preencoded.png"/>
          <p:cNvPicPr>
            <a:picLocks noChangeAspect="1"/>
          </p:cNvPicPr>
          <p:nvPr/>
        </p:nvPicPr>
        <p:blipFill>
          <a:blip r:embed="rId18"/>
          <a:stretch>
            <a:fillRect/>
          </a:stretch>
        </p:blipFill>
        <p:spPr>
          <a:xfrm>
            <a:off x="7524750" y="3393728"/>
            <a:ext cx="178594" cy="178594"/>
          </a:xfrm>
          <a:prstGeom prst="rect">
            <a:avLst/>
          </a:prstGeom>
        </p:spPr>
      </p:pic>
      <p:pic>
        <p:nvPicPr>
          <p:cNvPr id="26" name="SK-4-img-25" descr="preencoded.png"/>
          <p:cNvPicPr>
            <a:picLocks noChangeAspect="1"/>
          </p:cNvPicPr>
          <p:nvPr/>
        </p:nvPicPr>
        <p:blipFill>
          <a:blip r:embed="rId19"/>
          <a:stretch>
            <a:fillRect/>
          </a:stretch>
        </p:blipFill>
        <p:spPr>
          <a:xfrm>
            <a:off x="7524750" y="3903315"/>
            <a:ext cx="178594" cy="156270"/>
          </a:xfrm>
          <a:prstGeom prst="rect">
            <a:avLst/>
          </a:prstGeom>
        </p:spPr>
      </p:pic>
      <p:pic>
        <p:nvPicPr>
          <p:cNvPr id="27" name="SK-4-img-26" descr="preencoded.png"/>
          <p:cNvPicPr>
            <a:picLocks noChangeAspect="1"/>
          </p:cNvPicPr>
          <p:nvPr/>
        </p:nvPicPr>
        <p:blipFill>
          <a:blip r:embed="rId20"/>
          <a:stretch>
            <a:fillRect/>
          </a:stretch>
        </p:blipFill>
        <p:spPr>
          <a:xfrm>
            <a:off x="7334250" y="4712940"/>
            <a:ext cx="4381500" cy="1419225"/>
          </a:xfrm>
          <a:prstGeom prst="rect">
            <a:avLst/>
          </a:prstGeom>
        </p:spPr>
      </p:pic>
      <p:pic>
        <p:nvPicPr>
          <p:cNvPr id="28" name="SK-4-img-27" descr="preencoded.png"/>
          <p:cNvPicPr>
            <a:picLocks noChangeAspect="1"/>
          </p:cNvPicPr>
          <p:nvPr/>
        </p:nvPicPr>
        <p:blipFill>
          <a:blip r:embed="rId21"/>
          <a:stretch>
            <a:fillRect/>
          </a:stretch>
        </p:blipFill>
        <p:spPr>
          <a:xfrm>
            <a:off x="476250" y="6322665"/>
            <a:ext cx="11239500" cy="266700"/>
          </a:xfrm>
          <a:prstGeom prst="rect">
            <a:avLst/>
          </a:prstGeom>
        </p:spPr>
      </p:pic>
      <p:sp>
        <p:nvSpPr>
          <p:cNvPr id="29" name="SK-4-text-28"/>
          <p:cNvSpPr/>
          <p:nvPr/>
        </p:nvSpPr>
        <p:spPr>
          <a:xfrm>
            <a:off x="666750" y="3810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0" name="SK-4-text-29"/>
          <p:cNvSpPr/>
          <p:nvPr/>
        </p:nvSpPr>
        <p:spPr>
          <a:xfrm>
            <a:off x="523875" y="828675"/>
            <a:ext cx="116681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Differential Diagnosis &amp; Investigations</a:t>
            </a:r>
            <a:endParaRPr lang="en-US" sz="2550" dirty="0"/>
          </a:p>
        </p:txBody>
      </p:sp>
      <p:sp>
        <p:nvSpPr>
          <p:cNvPr id="31" name="SK-4-text-30"/>
          <p:cNvSpPr/>
          <p:nvPr/>
        </p:nvSpPr>
        <p:spPr>
          <a:xfrm>
            <a:off x="523875" y="1264890"/>
            <a:ext cx="1127760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a:t>
            </a:r>
            <a:endParaRPr lang="en-US" sz="1350" dirty="0"/>
          </a:p>
        </p:txBody>
      </p:sp>
      <p:sp>
        <p:nvSpPr>
          <p:cNvPr id="32" name="SK-4-text-31"/>
          <p:cNvSpPr/>
          <p:nvPr/>
        </p:nvSpPr>
        <p:spPr>
          <a:xfrm>
            <a:off x="619125" y="1760190"/>
            <a:ext cx="20907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Inter" pitchFamily="34" charset="0"/>
                <a:ea typeface="Inter" pitchFamily="34" charset="-122"/>
                <a:cs typeface="Inter" pitchFamily="34" charset="-120"/>
              </a:rPr>
              <a:t>Condition</a:t>
            </a:r>
            <a:endParaRPr lang="en-US" sz="1200" dirty="0"/>
          </a:p>
        </p:txBody>
      </p:sp>
      <p:sp>
        <p:nvSpPr>
          <p:cNvPr id="33" name="SK-4-text-32"/>
          <p:cNvSpPr/>
          <p:nvPr/>
        </p:nvSpPr>
        <p:spPr>
          <a:xfrm>
            <a:off x="2919413" y="1760190"/>
            <a:ext cx="4062412"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A1A1B"/>
                </a:solidFill>
                <a:latin typeface="Inter" pitchFamily="34" charset="0"/>
                <a:ea typeface="Inter" pitchFamily="34" charset="-122"/>
                <a:cs typeface="Inter" pitchFamily="34" charset="-120"/>
              </a:rPr>
              <a:t>Key Features to Exclude</a:t>
            </a:r>
            <a:endParaRPr lang="en-US" sz="1200" dirty="0"/>
          </a:p>
        </p:txBody>
      </p:sp>
      <p:sp>
        <p:nvSpPr>
          <p:cNvPr id="34" name="SK-4-text-33"/>
          <p:cNvSpPr/>
          <p:nvPr/>
        </p:nvSpPr>
        <p:spPr>
          <a:xfrm>
            <a:off x="619125" y="2406402"/>
            <a:ext cx="3848100" cy="180975"/>
          </a:xfrm>
          <a:prstGeom prst="rect">
            <a:avLst/>
          </a:prstGeom>
          <a:noFill/>
          <a:ln/>
        </p:spPr>
        <p:txBody>
          <a:bodyPr vert="horz" wrap="square" lIns="0" tIns="0" rIns="0" bIns="0" rtlCol="0" anchor="ctr"/>
          <a:lstStyle/>
          <a:p>
            <a:pPr marL="0" indent="0">
              <a:lnSpc>
                <a:spcPts val="1575"/>
              </a:lnSpc>
              <a:buNone/>
            </a:pPr>
            <a:r>
              <a:rPr lang="en-US" sz="1125" b="1" dirty="0">
                <a:solidFill>
                  <a:srgbClr val="4A4A4B"/>
                </a:solidFill>
                <a:latin typeface="Inter" pitchFamily="34" charset="0"/>
                <a:ea typeface="Inter" pitchFamily="34" charset="-122"/>
                <a:cs typeface="Inter" pitchFamily="34" charset="-120"/>
              </a:rPr>
              <a:t>Inflammatory Arthritis</a:t>
            </a:r>
            <a:endParaRPr lang="en-US" sz="1125" dirty="0"/>
          </a:p>
        </p:txBody>
      </p:sp>
      <p:sp>
        <p:nvSpPr>
          <p:cNvPr id="35" name="SK-4-text-34"/>
          <p:cNvSpPr/>
          <p:nvPr/>
        </p:nvSpPr>
        <p:spPr>
          <a:xfrm>
            <a:off x="2919413" y="2217390"/>
            <a:ext cx="8479034" cy="559147"/>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Joint swelling, raised </a:t>
            </a:r>
            <a:r>
              <a:rPr lang="en-US" sz="1125" b="1" dirty="0">
                <a:solidFill>
                  <a:srgbClr val="EF6C00"/>
                </a:solidFill>
                <a:latin typeface="Inter" pitchFamily="34" charset="0"/>
                <a:ea typeface="Inter" pitchFamily="34" charset="-122"/>
                <a:cs typeface="Inter" pitchFamily="34" charset="-120"/>
              </a:rPr>
              <a:t>CRP/ESR</a:t>
            </a:r>
            <a:r>
              <a:rPr lang="en-US" sz="1125" dirty="0">
                <a:solidFill>
                  <a:srgbClr val="4A4A4B"/>
                </a:solidFill>
                <a:latin typeface="Inter" pitchFamily="34" charset="0"/>
                <a:ea typeface="Inter" pitchFamily="34" charset="-122"/>
                <a:cs typeface="Inter" pitchFamily="34" charset="-120"/>
              </a:rPr>
              <a:t>, positive RF/anti-CCP.</a:t>
            </a:r>
            <a:endParaRPr lang="en-US" sz="1125" dirty="0"/>
          </a:p>
        </p:txBody>
      </p:sp>
      <p:sp>
        <p:nvSpPr>
          <p:cNvPr id="36" name="SK-4-text-35"/>
          <p:cNvSpPr/>
          <p:nvPr/>
        </p:nvSpPr>
        <p:spPr>
          <a:xfrm>
            <a:off x="619125" y="2965549"/>
            <a:ext cx="3848100" cy="180975"/>
          </a:xfrm>
          <a:prstGeom prst="rect">
            <a:avLst/>
          </a:prstGeom>
          <a:noFill/>
          <a:ln/>
        </p:spPr>
        <p:txBody>
          <a:bodyPr vert="horz" wrap="square" lIns="0" tIns="0" rIns="0" bIns="0" rtlCol="0" anchor="ctr"/>
          <a:lstStyle/>
          <a:p>
            <a:pPr marL="0" indent="0">
              <a:lnSpc>
                <a:spcPts val="1575"/>
              </a:lnSpc>
              <a:buNone/>
            </a:pPr>
            <a:r>
              <a:rPr lang="en-US" sz="1125" b="1" dirty="0">
                <a:solidFill>
                  <a:srgbClr val="4A4A4B"/>
                </a:solidFill>
                <a:latin typeface="Inter" pitchFamily="34" charset="0"/>
                <a:ea typeface="Inter" pitchFamily="34" charset="-122"/>
                <a:cs typeface="Inter" pitchFamily="34" charset="-120"/>
              </a:rPr>
              <a:t>Polymyalgia Rheumatica</a:t>
            </a:r>
            <a:endParaRPr lang="en-US" sz="1125" dirty="0"/>
          </a:p>
        </p:txBody>
      </p:sp>
      <p:sp>
        <p:nvSpPr>
          <p:cNvPr id="37" name="SK-4-text-36"/>
          <p:cNvSpPr/>
          <p:nvPr/>
        </p:nvSpPr>
        <p:spPr>
          <a:xfrm>
            <a:off x="2919413" y="2776538"/>
            <a:ext cx="9272588" cy="559147"/>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Age &gt;50, shoulder/hip girdle pain, rapid steroid response.</a:t>
            </a:r>
            <a:endParaRPr lang="en-US" sz="1125" dirty="0"/>
          </a:p>
        </p:txBody>
      </p:sp>
      <p:sp>
        <p:nvSpPr>
          <p:cNvPr id="38" name="SK-4-text-37"/>
          <p:cNvSpPr/>
          <p:nvPr/>
        </p:nvSpPr>
        <p:spPr>
          <a:xfrm>
            <a:off x="619125" y="3524696"/>
            <a:ext cx="2476500" cy="180975"/>
          </a:xfrm>
          <a:prstGeom prst="rect">
            <a:avLst/>
          </a:prstGeom>
          <a:noFill/>
          <a:ln/>
        </p:spPr>
        <p:txBody>
          <a:bodyPr vert="horz" wrap="square" lIns="0" tIns="0" rIns="0" bIns="0" rtlCol="0" anchor="ctr"/>
          <a:lstStyle/>
          <a:p>
            <a:pPr marL="0" indent="0">
              <a:lnSpc>
                <a:spcPts val="1575"/>
              </a:lnSpc>
              <a:buNone/>
            </a:pPr>
            <a:r>
              <a:rPr lang="en-US" sz="1125" b="1" dirty="0">
                <a:solidFill>
                  <a:srgbClr val="4A4A4B"/>
                </a:solidFill>
                <a:latin typeface="Inter" pitchFamily="34" charset="0"/>
                <a:ea typeface="Inter" pitchFamily="34" charset="-122"/>
                <a:cs typeface="Inter" pitchFamily="34" charset="-120"/>
              </a:rPr>
              <a:t>Hypothyroidism</a:t>
            </a:r>
            <a:endParaRPr lang="en-US" sz="1125" dirty="0"/>
          </a:p>
        </p:txBody>
      </p:sp>
      <p:sp>
        <p:nvSpPr>
          <p:cNvPr id="39" name="SK-4-text-38"/>
          <p:cNvSpPr/>
          <p:nvPr/>
        </p:nvSpPr>
        <p:spPr>
          <a:xfrm>
            <a:off x="2919413" y="3335685"/>
            <a:ext cx="8958979" cy="559147"/>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Weight gain, constipation, cold intolerance (Check </a:t>
            </a:r>
            <a:r>
              <a:rPr lang="en-US" sz="1125" b="1" dirty="0">
                <a:solidFill>
                  <a:srgbClr val="EF6C00"/>
                </a:solidFill>
                <a:latin typeface="Inter" pitchFamily="34" charset="0"/>
                <a:ea typeface="Inter" pitchFamily="34" charset="-122"/>
                <a:cs typeface="Inter" pitchFamily="34" charset="-120"/>
              </a:rPr>
              <a:t>TSH</a:t>
            </a:r>
            <a:r>
              <a:rPr lang="en-US" sz="1125" dirty="0">
                <a:solidFill>
                  <a:srgbClr val="4A4A4B"/>
                </a:solidFill>
                <a:latin typeface="Inter" pitchFamily="34" charset="0"/>
                <a:ea typeface="Inter" pitchFamily="34" charset="-122"/>
                <a:cs typeface="Inter" pitchFamily="34" charset="-120"/>
              </a:rPr>
              <a:t>).</a:t>
            </a:r>
            <a:endParaRPr lang="en-US" sz="1125" dirty="0"/>
          </a:p>
        </p:txBody>
      </p:sp>
      <p:sp>
        <p:nvSpPr>
          <p:cNvPr id="40" name="SK-4-text-39"/>
          <p:cNvSpPr/>
          <p:nvPr/>
        </p:nvSpPr>
        <p:spPr>
          <a:xfrm>
            <a:off x="619125" y="4083844"/>
            <a:ext cx="3505200" cy="180975"/>
          </a:xfrm>
          <a:prstGeom prst="rect">
            <a:avLst/>
          </a:prstGeom>
          <a:noFill/>
          <a:ln/>
        </p:spPr>
        <p:txBody>
          <a:bodyPr vert="horz" wrap="square" lIns="0" tIns="0" rIns="0" bIns="0" rtlCol="0" anchor="ctr"/>
          <a:lstStyle/>
          <a:p>
            <a:pPr marL="0" indent="0">
              <a:lnSpc>
                <a:spcPts val="1575"/>
              </a:lnSpc>
              <a:buNone/>
            </a:pPr>
            <a:r>
              <a:rPr lang="en-US" sz="1125" b="1" dirty="0">
                <a:solidFill>
                  <a:srgbClr val="4A4A4B"/>
                </a:solidFill>
                <a:latin typeface="Inter" pitchFamily="34" charset="0"/>
                <a:ea typeface="Inter" pitchFamily="34" charset="-122"/>
                <a:cs typeface="Inter" pitchFamily="34" charset="-120"/>
              </a:rPr>
              <a:t>Metabolic / Myopathy</a:t>
            </a:r>
            <a:endParaRPr lang="en-US" sz="1125" dirty="0"/>
          </a:p>
        </p:txBody>
      </p:sp>
      <p:sp>
        <p:nvSpPr>
          <p:cNvPr id="41" name="SK-4-text-40"/>
          <p:cNvSpPr/>
          <p:nvPr/>
        </p:nvSpPr>
        <p:spPr>
          <a:xfrm>
            <a:off x="2919413" y="3894832"/>
            <a:ext cx="9272588" cy="559147"/>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Statin use, proximal weakness, raised </a:t>
            </a:r>
            <a:r>
              <a:rPr lang="en-US" sz="1125" b="1" dirty="0">
                <a:solidFill>
                  <a:srgbClr val="EF6C00"/>
                </a:solidFill>
                <a:latin typeface="Inter" pitchFamily="34" charset="0"/>
                <a:ea typeface="Inter" pitchFamily="34" charset="-122"/>
                <a:cs typeface="Inter" pitchFamily="34" charset="-120"/>
              </a:rPr>
              <a:t>CK</a:t>
            </a:r>
            <a:r>
              <a:rPr lang="en-US" sz="1125" dirty="0">
                <a:solidFill>
                  <a:srgbClr val="4A4A4B"/>
                </a:solidFill>
                <a:latin typeface="Inter" pitchFamily="34" charset="0"/>
                <a:ea typeface="Inter" pitchFamily="34" charset="-122"/>
                <a:cs typeface="Inter" pitchFamily="34" charset="-120"/>
              </a:rPr>
              <a:t>, Vit D deficiency.</a:t>
            </a:r>
            <a:endParaRPr lang="en-US" sz="1125" dirty="0"/>
          </a:p>
        </p:txBody>
      </p:sp>
      <p:sp>
        <p:nvSpPr>
          <p:cNvPr id="42" name="SK-4-text-41"/>
          <p:cNvSpPr/>
          <p:nvPr/>
        </p:nvSpPr>
        <p:spPr>
          <a:xfrm>
            <a:off x="619125" y="4642991"/>
            <a:ext cx="4191000" cy="180975"/>
          </a:xfrm>
          <a:prstGeom prst="rect">
            <a:avLst/>
          </a:prstGeom>
          <a:noFill/>
          <a:ln/>
        </p:spPr>
        <p:txBody>
          <a:bodyPr vert="horz" wrap="square" lIns="0" tIns="0" rIns="0" bIns="0" rtlCol="0" anchor="ctr"/>
          <a:lstStyle/>
          <a:p>
            <a:pPr marL="0" indent="0">
              <a:lnSpc>
                <a:spcPts val="1575"/>
              </a:lnSpc>
              <a:buNone/>
            </a:pPr>
            <a:r>
              <a:rPr lang="en-US" sz="1125" b="1" dirty="0">
                <a:solidFill>
                  <a:srgbClr val="4A4A4B"/>
                </a:solidFill>
                <a:latin typeface="Inter" pitchFamily="34" charset="0"/>
                <a:ea typeface="Inter" pitchFamily="34" charset="-122"/>
                <a:cs typeface="Inter" pitchFamily="34" charset="-120"/>
              </a:rPr>
              <a:t>Chronic Fatigue (ME/CFS)</a:t>
            </a:r>
            <a:endParaRPr lang="en-US" sz="1125" dirty="0"/>
          </a:p>
        </p:txBody>
      </p:sp>
      <p:sp>
        <p:nvSpPr>
          <p:cNvPr id="43" name="SK-4-text-42"/>
          <p:cNvSpPr/>
          <p:nvPr/>
        </p:nvSpPr>
        <p:spPr>
          <a:xfrm>
            <a:off x="2919413" y="4453979"/>
            <a:ext cx="9195161" cy="559147"/>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Post-exertional malaise; fatigue is the dominant symptom.</a:t>
            </a:r>
            <a:endParaRPr lang="en-US" sz="1125" dirty="0"/>
          </a:p>
        </p:txBody>
      </p:sp>
      <p:sp>
        <p:nvSpPr>
          <p:cNvPr id="44" name="SK-4-text-43"/>
          <p:cNvSpPr/>
          <p:nvPr/>
        </p:nvSpPr>
        <p:spPr>
          <a:xfrm>
            <a:off x="619125" y="5202138"/>
            <a:ext cx="3848100" cy="180975"/>
          </a:xfrm>
          <a:prstGeom prst="rect">
            <a:avLst/>
          </a:prstGeom>
          <a:noFill/>
          <a:ln/>
        </p:spPr>
        <p:txBody>
          <a:bodyPr vert="horz" wrap="square" lIns="0" tIns="0" rIns="0" bIns="0" rtlCol="0" anchor="ctr"/>
          <a:lstStyle/>
          <a:p>
            <a:pPr marL="0" indent="0">
              <a:lnSpc>
                <a:spcPts val="1575"/>
              </a:lnSpc>
              <a:buNone/>
            </a:pPr>
            <a:r>
              <a:rPr lang="en-US" sz="1125" b="1" dirty="0">
                <a:solidFill>
                  <a:srgbClr val="4A4A4B"/>
                </a:solidFill>
                <a:latin typeface="Inter" pitchFamily="34" charset="0"/>
                <a:ea typeface="Inter" pitchFamily="34" charset="-122"/>
                <a:cs typeface="Inter" pitchFamily="34" charset="-120"/>
              </a:rPr>
              <a:t>Hypermobility Syndrome</a:t>
            </a:r>
            <a:endParaRPr lang="en-US" sz="1125" dirty="0"/>
          </a:p>
        </p:txBody>
      </p:sp>
      <p:sp>
        <p:nvSpPr>
          <p:cNvPr id="45" name="SK-4-text-44"/>
          <p:cNvSpPr/>
          <p:nvPr/>
        </p:nvSpPr>
        <p:spPr>
          <a:xfrm>
            <a:off x="2919413" y="5013127"/>
            <a:ext cx="9088507" cy="559147"/>
          </a:xfrm>
          <a:prstGeom prst="rect">
            <a:avLst/>
          </a:prstGeom>
          <a:noFill/>
          <a:ln/>
        </p:spPr>
        <p:txBody>
          <a:bodyPr vert="horz" wrap="square" lIns="0" tIns="0" rIns="0" bIns="0" rtlCol="0" anchor="ctr"/>
          <a:lstStyle/>
          <a:p>
            <a:pPr marL="0" indent="0">
              <a:lnSpc>
                <a:spcPts val="1575"/>
              </a:lnSpc>
              <a:buNone/>
            </a:pPr>
            <a:r>
              <a:rPr lang="en-US" sz="1125" dirty="0">
                <a:solidFill>
                  <a:srgbClr val="4A4A4B"/>
                </a:solidFill>
                <a:latin typeface="Inter" pitchFamily="34" charset="0"/>
                <a:ea typeface="Inter" pitchFamily="34" charset="-122"/>
                <a:cs typeface="Inter" pitchFamily="34" charset="-120"/>
              </a:rPr>
              <a:t>Beighton score ≥4/9; often co-exists with Fibromyalgia.</a:t>
            </a:r>
            <a:endParaRPr lang="en-US" sz="1125" dirty="0"/>
          </a:p>
        </p:txBody>
      </p:sp>
      <p:sp>
        <p:nvSpPr>
          <p:cNvPr id="46" name="SK-4-text-45"/>
          <p:cNvSpPr/>
          <p:nvPr/>
        </p:nvSpPr>
        <p:spPr>
          <a:xfrm>
            <a:off x="619125" y="5761732"/>
            <a:ext cx="1790700" cy="180975"/>
          </a:xfrm>
          <a:prstGeom prst="rect">
            <a:avLst/>
          </a:prstGeom>
          <a:noFill/>
          <a:ln/>
        </p:spPr>
        <p:txBody>
          <a:bodyPr vert="horz" wrap="square" lIns="0" tIns="0" rIns="0" bIns="0" rtlCol="0" anchor="ctr"/>
          <a:lstStyle/>
          <a:p>
            <a:pPr marL="0" indent="0">
              <a:lnSpc>
                <a:spcPts val="1575"/>
              </a:lnSpc>
              <a:buNone/>
            </a:pPr>
            <a:r>
              <a:rPr lang="en-US" sz="1125" b="1" dirty="0">
                <a:solidFill>
                  <a:srgbClr val="4A4A4B"/>
                </a:solidFill>
                <a:latin typeface="Inter" pitchFamily="34" charset="0"/>
                <a:ea typeface="Inter" pitchFamily="34" charset="-122"/>
                <a:cs typeface="Inter" pitchFamily="34" charset="-120"/>
              </a:rPr>
              <a:t>Malignancy</a:t>
            </a:r>
            <a:endParaRPr lang="en-US" sz="1125" dirty="0"/>
          </a:p>
        </p:txBody>
      </p:sp>
      <p:sp>
        <p:nvSpPr>
          <p:cNvPr id="47" name="SK-4-text-46"/>
          <p:cNvSpPr/>
          <p:nvPr/>
        </p:nvSpPr>
        <p:spPr>
          <a:xfrm>
            <a:off x="2919413" y="5572274"/>
            <a:ext cx="8639016" cy="559891"/>
          </a:xfrm>
          <a:prstGeom prst="rect">
            <a:avLst/>
          </a:prstGeom>
          <a:noFill/>
          <a:ln/>
        </p:spPr>
        <p:txBody>
          <a:bodyPr vert="horz" wrap="square" lIns="0" tIns="0" rIns="0" bIns="0" rtlCol="0" anchor="ctr"/>
          <a:lstStyle/>
          <a:p>
            <a:pPr marL="0" indent="0">
              <a:lnSpc>
                <a:spcPts val="1575"/>
              </a:lnSpc>
              <a:buNone/>
            </a:pPr>
            <a:r>
              <a:rPr lang="en-US" sz="1125" b="1" dirty="0">
                <a:solidFill>
                  <a:srgbClr val="EF6C00"/>
                </a:solidFill>
                <a:latin typeface="Inter" pitchFamily="34" charset="0"/>
                <a:ea typeface="Inter" pitchFamily="34" charset="-122"/>
                <a:cs typeface="Inter" pitchFamily="34" charset="-120"/>
              </a:rPr>
              <a:t>Red Flags:</a:t>
            </a:r>
            <a:r>
              <a:rPr lang="en-US" sz="1125" dirty="0">
                <a:solidFill>
                  <a:srgbClr val="4A4A4B"/>
                </a:solidFill>
                <a:latin typeface="Inter" pitchFamily="34" charset="0"/>
                <a:ea typeface="Inter" pitchFamily="34" charset="-122"/>
                <a:cs typeface="Inter" pitchFamily="34" charset="-120"/>
              </a:rPr>
              <a:t> Weight loss, night sweats, lymphadenopathy.</a:t>
            </a:r>
            <a:endParaRPr lang="en-US" sz="1125" dirty="0"/>
          </a:p>
        </p:txBody>
      </p:sp>
      <p:sp>
        <p:nvSpPr>
          <p:cNvPr id="48" name="SK-4-text-47"/>
          <p:cNvSpPr/>
          <p:nvPr/>
        </p:nvSpPr>
        <p:spPr>
          <a:xfrm>
            <a:off x="7858125" y="1950690"/>
            <a:ext cx="40005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Essential Screen</a:t>
            </a:r>
            <a:endParaRPr lang="en-US" sz="1500" dirty="0"/>
          </a:p>
        </p:txBody>
      </p:sp>
      <p:sp>
        <p:nvSpPr>
          <p:cNvPr id="49" name="SK-4-text-48"/>
          <p:cNvSpPr/>
          <p:nvPr/>
        </p:nvSpPr>
        <p:spPr>
          <a:xfrm>
            <a:off x="7798594" y="2379315"/>
            <a:ext cx="3726656" cy="433388"/>
          </a:xfrm>
          <a:prstGeom prst="rect">
            <a:avLst/>
          </a:prstGeom>
          <a:noFill/>
          <a:ln/>
        </p:spPr>
        <p:txBody>
          <a:bodyPr vert="horz" wrap="square" lIns="0" tIns="0" rIns="0" bIns="0" rtlCol="0" anchor="ctr"/>
          <a:lstStyle/>
          <a:p>
            <a:pPr marL="0" indent="0" algn="l">
              <a:lnSpc>
                <a:spcPts val="1688"/>
              </a:lnSpc>
              <a:buNone/>
            </a:pPr>
            <a:r>
              <a:rPr lang="en-US" sz="1125" b="1" dirty="0">
                <a:solidFill>
                  <a:srgbClr val="4A4A4B"/>
                </a:solidFill>
                <a:latin typeface="Inter" pitchFamily="34" charset="0"/>
                <a:ea typeface="Inter" pitchFamily="34" charset="-122"/>
                <a:cs typeface="Inter" pitchFamily="34" charset="-120"/>
              </a:rPr>
              <a:t>Always:</a:t>
            </a:r>
            <a:r>
              <a:rPr lang="en-US" sz="1125" dirty="0">
                <a:solidFill>
                  <a:srgbClr val="4A4A4B"/>
                </a:solidFill>
                <a:latin typeface="Inter" pitchFamily="34" charset="0"/>
                <a:ea typeface="Inter" pitchFamily="34" charset="-122"/>
                <a:cs typeface="Inter" pitchFamily="34" charset="-120"/>
              </a:rPr>
              <a:t> FBC, ESR, CRP, TSH, CK, HbA1c, U&amp;Es, Urinalysis. </a:t>
            </a:r>
            <a:r>
              <a:rPr lang="en-US" sz="900" b="1" dirty="0">
                <a:solidFill>
                  <a:srgbClr val="2E7D32"/>
                </a:solidFill>
                <a:latin typeface="Inter" pitchFamily="34" charset="0"/>
                <a:ea typeface="Inter" pitchFamily="34" charset="-122"/>
                <a:cs typeface="Inter" pitchFamily="34" charset="-120"/>
              </a:rPr>
              <a:t>MANDATORY</a:t>
            </a:r>
            <a:endParaRPr lang="en-US" sz="1125" dirty="0"/>
          </a:p>
        </p:txBody>
      </p:sp>
      <p:sp>
        <p:nvSpPr>
          <p:cNvPr id="50" name="SK-4-text-49"/>
          <p:cNvSpPr/>
          <p:nvPr/>
        </p:nvSpPr>
        <p:spPr>
          <a:xfrm>
            <a:off x="7798594" y="2888903"/>
            <a:ext cx="372665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A4A4B"/>
                </a:solidFill>
                <a:latin typeface="Inter" pitchFamily="34" charset="0"/>
                <a:ea typeface="Inter" pitchFamily="34" charset="-122"/>
                <a:cs typeface="Inter" pitchFamily="34" charset="-120"/>
              </a:rPr>
              <a:t>Metabolic:</a:t>
            </a:r>
            <a:r>
              <a:rPr lang="en-US" sz="1125" dirty="0">
                <a:solidFill>
                  <a:srgbClr val="4A4A4B"/>
                </a:solidFill>
                <a:latin typeface="Inter" pitchFamily="34" charset="0"/>
                <a:ea typeface="Inter" pitchFamily="34" charset="-122"/>
                <a:cs typeface="Inter" pitchFamily="34" charset="-120"/>
              </a:rPr>
              <a:t> Bone profile, ALP, Calcium, 25-OH Vitamin D.</a:t>
            </a:r>
            <a:endParaRPr lang="en-US" sz="1125" dirty="0"/>
          </a:p>
        </p:txBody>
      </p:sp>
      <p:sp>
        <p:nvSpPr>
          <p:cNvPr id="51" name="SK-4-text-50"/>
          <p:cNvSpPr/>
          <p:nvPr/>
        </p:nvSpPr>
        <p:spPr>
          <a:xfrm>
            <a:off x="7798594" y="3393728"/>
            <a:ext cx="3726656" cy="433388"/>
          </a:xfrm>
          <a:prstGeom prst="rect">
            <a:avLst/>
          </a:prstGeom>
          <a:noFill/>
          <a:ln/>
        </p:spPr>
        <p:txBody>
          <a:bodyPr vert="horz" wrap="square" lIns="0" tIns="0" rIns="0" bIns="0" rtlCol="0" anchor="ctr"/>
          <a:lstStyle/>
          <a:p>
            <a:pPr marL="0" indent="0" algn="l">
              <a:lnSpc>
                <a:spcPts val="1688"/>
              </a:lnSpc>
              <a:buNone/>
            </a:pPr>
            <a:r>
              <a:rPr lang="en-US" sz="1125" b="1" dirty="0">
                <a:solidFill>
                  <a:srgbClr val="4A4A4B"/>
                </a:solidFill>
                <a:latin typeface="Inter" pitchFamily="34" charset="0"/>
                <a:ea typeface="Inter" pitchFamily="34" charset="-122"/>
                <a:cs typeface="Inter" pitchFamily="34" charset="-120"/>
              </a:rPr>
              <a:t>Targeted:</a:t>
            </a:r>
            <a:r>
              <a:rPr lang="en-US" sz="1125" dirty="0">
                <a:solidFill>
                  <a:srgbClr val="4A4A4B"/>
                </a:solidFill>
                <a:latin typeface="Inter" pitchFamily="34" charset="0"/>
                <a:ea typeface="Inter" pitchFamily="34" charset="-122"/>
                <a:cs typeface="Inter" pitchFamily="34" charset="-120"/>
              </a:rPr>
              <a:t> ANA, RF, Anti-CCP (Only if joint swelling/CTD features). </a:t>
            </a:r>
            <a:r>
              <a:rPr lang="en-US" sz="900" b="1" dirty="0">
                <a:solidFill>
                  <a:srgbClr val="1565C0"/>
                </a:solidFill>
                <a:latin typeface="Inter" pitchFamily="34" charset="0"/>
                <a:ea typeface="Inter" pitchFamily="34" charset="-122"/>
                <a:cs typeface="Inter" pitchFamily="34" charset="-120"/>
              </a:rPr>
              <a:t>SELECTIVE</a:t>
            </a:r>
            <a:endParaRPr lang="en-US" sz="1125" dirty="0"/>
          </a:p>
        </p:txBody>
      </p:sp>
      <p:sp>
        <p:nvSpPr>
          <p:cNvPr id="52" name="SK-4-text-51"/>
          <p:cNvSpPr/>
          <p:nvPr/>
        </p:nvSpPr>
        <p:spPr>
          <a:xfrm>
            <a:off x="7798594" y="3903315"/>
            <a:ext cx="372665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A4A4B"/>
                </a:solidFill>
                <a:latin typeface="Inter" pitchFamily="34" charset="0"/>
                <a:ea typeface="Inter" pitchFamily="34" charset="-122"/>
                <a:cs typeface="Inter" pitchFamily="34" charset="-120"/>
              </a:rPr>
              <a:t>Sleep:</a:t>
            </a:r>
            <a:r>
              <a:rPr lang="en-US" sz="1125" dirty="0">
                <a:solidFill>
                  <a:srgbClr val="4A4A4B"/>
                </a:solidFill>
                <a:latin typeface="Inter" pitchFamily="34" charset="0"/>
                <a:ea typeface="Inter" pitchFamily="34" charset="-122"/>
                <a:cs typeface="Inter" pitchFamily="34" charset="-120"/>
              </a:rPr>
              <a:t> STOP-BANG or Epworth scale if apnoea suspected.</a:t>
            </a:r>
            <a:endParaRPr lang="en-US" sz="1125" dirty="0"/>
          </a:p>
        </p:txBody>
      </p:sp>
      <p:sp>
        <p:nvSpPr>
          <p:cNvPr id="53" name="SK-4-text-52"/>
          <p:cNvSpPr/>
          <p:nvPr/>
        </p:nvSpPr>
        <p:spPr>
          <a:xfrm>
            <a:off x="7524750" y="4855815"/>
            <a:ext cx="446532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856404"/>
                </a:solidFill>
              </a:rPr>
              <a:t>REFRAME "NORMAL" RESULTS</a:t>
            </a:r>
            <a:endParaRPr lang="en-US" sz="1200" dirty="0"/>
          </a:p>
        </p:txBody>
      </p:sp>
      <p:sp>
        <p:nvSpPr>
          <p:cNvPr id="54" name="SK-4-text-53"/>
          <p:cNvSpPr/>
          <p:nvPr/>
        </p:nvSpPr>
        <p:spPr>
          <a:xfrm>
            <a:off x="7524750" y="5132040"/>
            <a:ext cx="4000500" cy="857250"/>
          </a:xfrm>
          <a:prstGeom prst="rect">
            <a:avLst/>
          </a:prstGeom>
          <a:noFill/>
          <a:ln/>
        </p:spPr>
        <p:txBody>
          <a:bodyPr vert="horz" wrap="square" lIns="0" tIns="0" rIns="0" bIns="0" rtlCol="0" anchor="ctr"/>
          <a:lstStyle/>
          <a:p>
            <a:pPr marL="0" indent="0">
              <a:lnSpc>
                <a:spcPts val="1688"/>
              </a:lnSpc>
              <a:buNone/>
            </a:pPr>
            <a:r>
              <a:rPr lang="en-US" sz="1125" dirty="0">
                <a:solidFill>
                  <a:srgbClr val="1A1A1B"/>
                </a:solidFill>
                <a:latin typeface="Inter" pitchFamily="34" charset="0"/>
                <a:ea typeface="Inter" pitchFamily="34" charset="-122"/>
                <a:cs typeface="Inter" pitchFamily="34" charset="-120"/>
              </a:rPr>
              <a:t>Avoid saying "nothing is wrong." Reframe as: </a:t>
            </a:r>
            <a:r>
              <a:rPr lang="en-US" sz="1125" b="1" dirty="0">
                <a:solidFill>
                  <a:srgbClr val="1A1A1B"/>
                </a:solidFill>
                <a:latin typeface="Inter" pitchFamily="34" charset="0"/>
                <a:ea typeface="Inter" pitchFamily="34" charset="-122"/>
                <a:cs typeface="Inter" pitchFamily="34" charset="-120"/>
              </a:rPr>
              <a:t>"Your tests show this is NOT caused by inflammation, cancer, or thyroid disease — which is reassuring. It confirms our diagnosis of Fibromyalgia."</a:t>
            </a:r>
            <a:endParaRPr lang="en-US" sz="1125" dirty="0"/>
          </a:p>
        </p:txBody>
      </p:sp>
      <p:sp>
        <p:nvSpPr>
          <p:cNvPr id="55" name="SK-4-text-54"/>
          <p:cNvSpPr/>
          <p:nvPr/>
        </p:nvSpPr>
        <p:spPr>
          <a:xfrm>
            <a:off x="476250" y="6417915"/>
            <a:ext cx="1171575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 | Clinical Guidance Disclaimer: Always refer to the latest NICE/BNF updates.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5"/>
          <a:stretch>
            <a:fillRect/>
          </a:stretch>
        </p:blipFill>
        <p:spPr>
          <a:xfrm>
            <a:off x="381000" y="381000"/>
            <a:ext cx="2838450" cy="352425"/>
          </a:xfrm>
          <a:prstGeom prst="rect">
            <a:avLst/>
          </a:prstGeom>
        </p:spPr>
      </p:pic>
      <p:pic>
        <p:nvPicPr>
          <p:cNvPr id="5" name="SK-5-img-4" descr="preencoded.png"/>
          <p:cNvPicPr>
            <a:picLocks noChangeAspect="1"/>
          </p:cNvPicPr>
          <p:nvPr/>
        </p:nvPicPr>
        <p:blipFill>
          <a:blip r:embed="rId6"/>
          <a:stretch>
            <a:fillRect/>
          </a:stretch>
        </p:blipFill>
        <p:spPr>
          <a:xfrm>
            <a:off x="381000" y="828675"/>
            <a:ext cx="11430000" cy="693390"/>
          </a:xfrm>
          <a:prstGeom prst="rect">
            <a:avLst/>
          </a:prstGeom>
        </p:spPr>
      </p:pic>
      <p:pic>
        <p:nvPicPr>
          <p:cNvPr id="6" name="SK-5-img-5" descr="preencoded.png"/>
          <p:cNvPicPr>
            <a:picLocks noChangeAspect="1"/>
          </p:cNvPicPr>
          <p:nvPr/>
        </p:nvPicPr>
        <p:blipFill>
          <a:blip r:embed="rId7"/>
          <a:stretch>
            <a:fillRect/>
          </a:stretch>
        </p:blipFill>
        <p:spPr>
          <a:xfrm>
            <a:off x="381000" y="1903065"/>
            <a:ext cx="4844802" cy="2028676"/>
          </a:xfrm>
          <a:prstGeom prst="rect">
            <a:avLst/>
          </a:prstGeom>
        </p:spPr>
      </p:pic>
      <p:pic>
        <p:nvPicPr>
          <p:cNvPr id="7" name="SK-5-img-6" descr="preencoded.png"/>
          <p:cNvPicPr>
            <a:picLocks noChangeAspect="1"/>
          </p:cNvPicPr>
          <p:nvPr/>
        </p:nvPicPr>
        <p:blipFill>
          <a:blip r:embed="rId8"/>
          <a:stretch>
            <a:fillRect/>
          </a:stretch>
        </p:blipFill>
        <p:spPr>
          <a:xfrm>
            <a:off x="381000" y="4122241"/>
            <a:ext cx="4844802" cy="2095500"/>
          </a:xfrm>
          <a:prstGeom prst="rect">
            <a:avLst/>
          </a:prstGeom>
        </p:spPr>
      </p:pic>
      <p:pic>
        <p:nvPicPr>
          <p:cNvPr id="8" name="SK-5-img-7" descr="preencoded.png"/>
          <p:cNvPicPr>
            <a:picLocks noChangeAspect="1"/>
          </p:cNvPicPr>
          <p:nvPr/>
        </p:nvPicPr>
        <p:blipFill>
          <a:blip r:embed="rId9"/>
          <a:stretch>
            <a:fillRect/>
          </a:stretch>
        </p:blipFill>
        <p:spPr>
          <a:xfrm>
            <a:off x="5606802" y="1998315"/>
            <a:ext cx="9525" cy="4124325"/>
          </a:xfrm>
          <a:prstGeom prst="rect">
            <a:avLst/>
          </a:prstGeom>
        </p:spPr>
      </p:pic>
      <p:pic>
        <p:nvPicPr>
          <p:cNvPr id="9" name="SK-5-img-8" descr="preencoded.png"/>
          <p:cNvPicPr>
            <a:picLocks noChangeAspect="1"/>
          </p:cNvPicPr>
          <p:nvPr/>
        </p:nvPicPr>
        <p:blipFill>
          <a:blip r:embed="rId10"/>
          <a:stretch>
            <a:fillRect/>
          </a:stretch>
        </p:blipFill>
        <p:spPr>
          <a:xfrm>
            <a:off x="5997327" y="1807815"/>
            <a:ext cx="457200" cy="457200"/>
          </a:xfrm>
          <a:prstGeom prst="rect">
            <a:avLst/>
          </a:prstGeom>
        </p:spPr>
      </p:pic>
      <p:pic>
        <p:nvPicPr>
          <p:cNvPr id="10" name="SK-5-img-9" descr="preencoded.png"/>
          <p:cNvPicPr>
            <a:picLocks noChangeAspect="1"/>
          </p:cNvPicPr>
          <p:nvPr/>
        </p:nvPicPr>
        <p:blipFill>
          <a:blip r:embed="rId11"/>
          <a:stretch>
            <a:fillRect/>
          </a:stretch>
        </p:blipFill>
        <p:spPr>
          <a:xfrm>
            <a:off x="6106864" y="1941165"/>
            <a:ext cx="238125" cy="190500"/>
          </a:xfrm>
          <a:prstGeom prst="rect">
            <a:avLst/>
          </a:prstGeom>
        </p:spPr>
      </p:pic>
      <p:pic>
        <p:nvPicPr>
          <p:cNvPr id="11" name="SK-5-img-10" descr="preencoded.png"/>
          <p:cNvPicPr>
            <a:picLocks noChangeAspect="1"/>
          </p:cNvPicPr>
          <p:nvPr/>
        </p:nvPicPr>
        <p:blipFill>
          <a:blip r:embed="rId10"/>
          <a:stretch>
            <a:fillRect/>
          </a:stretch>
        </p:blipFill>
        <p:spPr>
          <a:xfrm>
            <a:off x="5997327" y="2874615"/>
            <a:ext cx="457200" cy="457200"/>
          </a:xfrm>
          <a:prstGeom prst="rect">
            <a:avLst/>
          </a:prstGeom>
        </p:spPr>
      </p:pic>
      <p:pic>
        <p:nvPicPr>
          <p:cNvPr id="12" name="SK-5-img-11" descr="preencoded.png"/>
          <p:cNvPicPr>
            <a:picLocks noChangeAspect="1"/>
          </p:cNvPicPr>
          <p:nvPr/>
        </p:nvPicPr>
        <p:blipFill>
          <a:blip r:embed="rId12"/>
          <a:stretch>
            <a:fillRect/>
          </a:stretch>
        </p:blipFill>
        <p:spPr>
          <a:xfrm>
            <a:off x="6106864" y="3007965"/>
            <a:ext cx="238125" cy="190500"/>
          </a:xfrm>
          <a:prstGeom prst="rect">
            <a:avLst/>
          </a:prstGeom>
        </p:spPr>
      </p:pic>
      <p:pic>
        <p:nvPicPr>
          <p:cNvPr id="13" name="SK-5-img-12" descr="preencoded.png"/>
          <p:cNvPicPr>
            <a:picLocks noChangeAspect="1"/>
          </p:cNvPicPr>
          <p:nvPr/>
        </p:nvPicPr>
        <p:blipFill>
          <a:blip r:embed="rId10"/>
          <a:stretch>
            <a:fillRect/>
          </a:stretch>
        </p:blipFill>
        <p:spPr>
          <a:xfrm>
            <a:off x="5997327" y="3941415"/>
            <a:ext cx="457200" cy="457200"/>
          </a:xfrm>
          <a:prstGeom prst="rect">
            <a:avLst/>
          </a:prstGeom>
        </p:spPr>
      </p:pic>
      <p:pic>
        <p:nvPicPr>
          <p:cNvPr id="14" name="SK-5-img-13" descr="preencoded.png"/>
          <p:cNvPicPr>
            <a:picLocks noChangeAspect="1"/>
          </p:cNvPicPr>
          <p:nvPr/>
        </p:nvPicPr>
        <p:blipFill>
          <a:blip r:embed="rId13"/>
          <a:stretch>
            <a:fillRect/>
          </a:stretch>
        </p:blipFill>
        <p:spPr>
          <a:xfrm>
            <a:off x="6106864" y="4074765"/>
            <a:ext cx="238125" cy="190500"/>
          </a:xfrm>
          <a:prstGeom prst="rect">
            <a:avLst/>
          </a:prstGeom>
        </p:spPr>
      </p:pic>
      <p:pic>
        <p:nvPicPr>
          <p:cNvPr id="15" name="SK-5-img-14" descr="preencoded.png"/>
          <p:cNvPicPr>
            <a:picLocks noChangeAspect="1"/>
          </p:cNvPicPr>
          <p:nvPr/>
        </p:nvPicPr>
        <p:blipFill>
          <a:blip r:embed="rId14"/>
          <a:stretch>
            <a:fillRect/>
          </a:stretch>
        </p:blipFill>
        <p:spPr>
          <a:xfrm>
            <a:off x="5997327" y="5103465"/>
            <a:ext cx="5813673" cy="1209675"/>
          </a:xfrm>
          <a:prstGeom prst="rect">
            <a:avLst/>
          </a:prstGeom>
        </p:spPr>
      </p:pic>
      <p:pic>
        <p:nvPicPr>
          <p:cNvPr id="16" name="SK-5-img-15" descr="preencoded.png"/>
          <p:cNvPicPr>
            <a:picLocks noChangeAspect="1"/>
          </p:cNvPicPr>
          <p:nvPr/>
        </p:nvPicPr>
        <p:blipFill>
          <a:blip r:embed="rId15"/>
          <a:stretch>
            <a:fillRect/>
          </a:stretch>
        </p:blipFill>
        <p:spPr>
          <a:xfrm>
            <a:off x="6149727" y="5274915"/>
            <a:ext cx="1209675" cy="209550"/>
          </a:xfrm>
          <a:prstGeom prst="rect">
            <a:avLst/>
          </a:prstGeom>
        </p:spPr>
      </p:pic>
      <p:pic>
        <p:nvPicPr>
          <p:cNvPr id="17" name="SK-5-img-16" descr="preencoded.png"/>
          <p:cNvPicPr>
            <a:picLocks noChangeAspect="1"/>
          </p:cNvPicPr>
          <p:nvPr/>
        </p:nvPicPr>
        <p:blipFill>
          <a:blip r:embed="rId16"/>
          <a:stretch>
            <a:fillRect/>
          </a:stretch>
        </p:blipFill>
        <p:spPr>
          <a:xfrm>
            <a:off x="381000" y="6503640"/>
            <a:ext cx="11430000" cy="266700"/>
          </a:xfrm>
          <a:prstGeom prst="rect">
            <a:avLst/>
          </a:prstGeom>
        </p:spPr>
      </p:pic>
      <p:sp>
        <p:nvSpPr>
          <p:cNvPr id="18" name="SK-5-text-17"/>
          <p:cNvSpPr/>
          <p:nvPr/>
        </p:nvSpPr>
        <p:spPr>
          <a:xfrm>
            <a:off x="571500" y="3810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9" name="SK-5-text-18"/>
          <p:cNvSpPr/>
          <p:nvPr/>
        </p:nvSpPr>
        <p:spPr>
          <a:xfrm>
            <a:off x="428625" y="828675"/>
            <a:ext cx="1176337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Breaking the Diagnosis: Communication Skills</a:t>
            </a:r>
            <a:endParaRPr lang="en-US" sz="2550" dirty="0"/>
          </a:p>
        </p:txBody>
      </p:sp>
      <p:sp>
        <p:nvSpPr>
          <p:cNvPr id="20" name="SK-5-text-19"/>
          <p:cNvSpPr/>
          <p:nvPr/>
        </p:nvSpPr>
        <p:spPr>
          <a:xfrm>
            <a:off x="428625" y="1264890"/>
            <a:ext cx="1146810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a:t>
            </a:r>
            <a:endParaRPr lang="en-US" sz="1350" dirty="0"/>
          </a:p>
        </p:txBody>
      </p:sp>
      <p:sp>
        <p:nvSpPr>
          <p:cNvPr id="21" name="SK-5-text-20"/>
          <p:cNvSpPr/>
          <p:nvPr/>
        </p:nvSpPr>
        <p:spPr>
          <a:xfrm>
            <a:off x="609600" y="2131665"/>
            <a:ext cx="8147685" cy="321915"/>
          </a:xfrm>
          <a:prstGeom prst="rect">
            <a:avLst/>
          </a:prstGeom>
          <a:noFill/>
          <a:ln/>
        </p:spPr>
        <p:txBody>
          <a:bodyPr vert="horz" wrap="square" lIns="0" tIns="0" rIns="0" bIns="0" rtlCol="0" anchor="ctr"/>
          <a:lstStyle/>
          <a:p>
            <a:pPr marL="0" indent="0">
              <a:lnSpc>
                <a:spcPts val="2535"/>
              </a:lnSpc>
              <a:buNone/>
            </a:pPr>
            <a:r>
              <a:rPr lang="en-US" sz="1950" b="1" dirty="0">
                <a:solidFill>
                  <a:srgbClr val="EF6C00"/>
                </a:solidFill>
              </a:rPr>
              <a:t>"The Pain Thermostat Model"</a:t>
            </a:r>
            <a:endParaRPr lang="en-US" sz="1950" dirty="0"/>
          </a:p>
        </p:txBody>
      </p:sp>
      <p:sp>
        <p:nvSpPr>
          <p:cNvPr id="22" name="SK-5-text-21"/>
          <p:cNvSpPr/>
          <p:nvPr/>
        </p:nvSpPr>
        <p:spPr>
          <a:xfrm>
            <a:off x="609600" y="2605980"/>
            <a:ext cx="4387602" cy="1097161"/>
          </a:xfrm>
          <a:prstGeom prst="rect">
            <a:avLst/>
          </a:prstGeom>
          <a:noFill/>
          <a:ln/>
        </p:spPr>
        <p:txBody>
          <a:bodyPr vert="horz" wrap="square" lIns="0" tIns="0" rIns="0" bIns="0" rtlCol="0" anchor="ctr"/>
          <a:lstStyle/>
          <a:p>
            <a:pPr marL="0" indent="0">
              <a:lnSpc>
                <a:spcPts val="2160"/>
              </a:lnSpc>
              <a:buNone/>
            </a:pPr>
            <a:r>
              <a:rPr lang="en-US" sz="1350" dirty="0">
                <a:solidFill>
                  <a:srgbClr val="1A1A1B"/>
                </a:solidFill>
                <a:latin typeface="Inter" pitchFamily="34" charset="0"/>
                <a:ea typeface="Inter" pitchFamily="34" charset="-122"/>
                <a:cs typeface="Inter" pitchFamily="34" charset="-120"/>
              </a:rPr>
              <a:t>Explain that the nervous system’s volume control is turned up too high. It is a real physical process involving the brain, spinal cord, and nerves interacting together—</a:t>
            </a:r>
            <a:r>
              <a:rPr lang="en-US" sz="1350" b="1" dirty="0">
                <a:solidFill>
                  <a:srgbClr val="1A1A1B"/>
                </a:solidFill>
                <a:latin typeface="Inter" pitchFamily="34" charset="0"/>
                <a:ea typeface="Inter" pitchFamily="34" charset="-122"/>
                <a:cs typeface="Inter" pitchFamily="34" charset="-120"/>
              </a:rPr>
              <a:t>not imaginary.</a:t>
            </a:r>
            <a:endParaRPr lang="en-US" sz="1350" dirty="0"/>
          </a:p>
        </p:txBody>
      </p:sp>
      <p:sp>
        <p:nvSpPr>
          <p:cNvPr id="23" name="SK-5-text-22"/>
          <p:cNvSpPr/>
          <p:nvPr/>
        </p:nvSpPr>
        <p:spPr>
          <a:xfrm>
            <a:off x="6645027" y="1807815"/>
            <a:ext cx="554697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1. Validate the Experience</a:t>
            </a:r>
            <a:endParaRPr lang="en-US" sz="1650" dirty="0"/>
          </a:p>
        </p:txBody>
      </p:sp>
      <p:sp>
        <p:nvSpPr>
          <p:cNvPr id="24" name="SK-5-text-23"/>
          <p:cNvSpPr/>
          <p:nvPr/>
        </p:nvSpPr>
        <p:spPr>
          <a:xfrm>
            <a:off x="6645027" y="2160240"/>
            <a:ext cx="5165973" cy="485775"/>
          </a:xfrm>
          <a:prstGeom prst="rect">
            <a:avLst/>
          </a:prstGeom>
          <a:noFill/>
          <a:ln/>
        </p:spPr>
        <p:txBody>
          <a:bodyPr vert="horz" wrap="square" lIns="0" tIns="0" rIns="0" bIns="0" rtlCol="0" anchor="ctr"/>
          <a:lstStyle/>
          <a:p>
            <a:pPr marL="0" indent="0">
              <a:lnSpc>
                <a:spcPts val="1913"/>
              </a:lnSpc>
              <a:buNone/>
            </a:pPr>
            <a:r>
              <a:rPr lang="en-US" sz="1275" dirty="0">
                <a:solidFill>
                  <a:srgbClr val="4A4A4B"/>
                </a:solidFill>
                <a:latin typeface="Inter" pitchFamily="34" charset="0"/>
                <a:ea typeface="Inter" pitchFamily="34" charset="-122"/>
                <a:cs typeface="Inter" pitchFamily="34" charset="-120"/>
              </a:rPr>
              <a:t>Believe the patient. Acknowledge suffering and impact on life. Move away from "tests are normal" as a dismissal.</a:t>
            </a:r>
            <a:endParaRPr lang="en-US" sz="1275" dirty="0"/>
          </a:p>
        </p:txBody>
      </p:sp>
      <p:sp>
        <p:nvSpPr>
          <p:cNvPr id="25" name="SK-5-text-24"/>
          <p:cNvSpPr/>
          <p:nvPr/>
        </p:nvSpPr>
        <p:spPr>
          <a:xfrm>
            <a:off x="6645027" y="2874615"/>
            <a:ext cx="554697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2. Explain the Condition</a:t>
            </a:r>
            <a:endParaRPr lang="en-US" sz="1650" dirty="0"/>
          </a:p>
        </p:txBody>
      </p:sp>
      <p:sp>
        <p:nvSpPr>
          <p:cNvPr id="26" name="SK-5-text-25"/>
          <p:cNvSpPr/>
          <p:nvPr/>
        </p:nvSpPr>
        <p:spPr>
          <a:xfrm>
            <a:off x="6645027" y="3227040"/>
            <a:ext cx="5165973" cy="485775"/>
          </a:xfrm>
          <a:prstGeom prst="rect">
            <a:avLst/>
          </a:prstGeom>
          <a:noFill/>
          <a:ln/>
        </p:spPr>
        <p:txBody>
          <a:bodyPr vert="horz" wrap="square" lIns="0" tIns="0" rIns="0" bIns="0" rtlCol="0" anchor="ctr"/>
          <a:lstStyle/>
          <a:p>
            <a:pPr marL="0" indent="0">
              <a:lnSpc>
                <a:spcPts val="1913"/>
              </a:lnSpc>
              <a:buNone/>
            </a:pPr>
            <a:r>
              <a:rPr lang="en-US" sz="1275" dirty="0">
                <a:solidFill>
                  <a:srgbClr val="4A4A4B"/>
                </a:solidFill>
                <a:latin typeface="Inter" pitchFamily="34" charset="0"/>
                <a:ea typeface="Inter" pitchFamily="34" charset="-122"/>
                <a:cs typeface="Inter" pitchFamily="34" charset="-120"/>
              </a:rPr>
              <a:t>Use the central sensitisation model. Emphasize that while the pain is real, it is not caused by inflammation or cancer.</a:t>
            </a:r>
            <a:endParaRPr lang="en-US" sz="1275" dirty="0"/>
          </a:p>
        </p:txBody>
      </p:sp>
      <p:sp>
        <p:nvSpPr>
          <p:cNvPr id="27" name="SK-5-text-26"/>
          <p:cNvSpPr/>
          <p:nvPr/>
        </p:nvSpPr>
        <p:spPr>
          <a:xfrm>
            <a:off x="6645027" y="3941415"/>
            <a:ext cx="554697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3. Build Management Goals</a:t>
            </a:r>
            <a:endParaRPr lang="en-US" sz="1650" dirty="0"/>
          </a:p>
        </p:txBody>
      </p:sp>
      <p:sp>
        <p:nvSpPr>
          <p:cNvPr id="28" name="SK-5-text-27"/>
          <p:cNvSpPr/>
          <p:nvPr/>
        </p:nvSpPr>
        <p:spPr>
          <a:xfrm>
            <a:off x="6645027" y="4293840"/>
            <a:ext cx="5165973" cy="485775"/>
          </a:xfrm>
          <a:prstGeom prst="rect">
            <a:avLst/>
          </a:prstGeom>
          <a:noFill/>
          <a:ln/>
        </p:spPr>
        <p:txBody>
          <a:bodyPr vert="horz" wrap="square" lIns="0" tIns="0" rIns="0" bIns="0" rtlCol="0" anchor="ctr"/>
          <a:lstStyle/>
          <a:p>
            <a:pPr marL="0" indent="0">
              <a:lnSpc>
                <a:spcPts val="1913"/>
              </a:lnSpc>
              <a:buNone/>
            </a:pPr>
            <a:r>
              <a:rPr lang="en-US" sz="1275" dirty="0">
                <a:solidFill>
                  <a:srgbClr val="4A4A4B"/>
                </a:solidFill>
                <a:latin typeface="Inter" pitchFamily="34" charset="0"/>
                <a:ea typeface="Inter" pitchFamily="34" charset="-122"/>
                <a:cs typeface="Inter" pitchFamily="34" charset="-120"/>
              </a:rPr>
              <a:t>Explore ICE (Ideas, Concerns, Expectations). Shift focus from "curing pain" to improving function and quality of life.</a:t>
            </a:r>
            <a:endParaRPr lang="en-US" sz="1275" dirty="0"/>
          </a:p>
        </p:txBody>
      </p:sp>
      <p:sp>
        <p:nvSpPr>
          <p:cNvPr id="29" name="SK-5-text-28"/>
          <p:cNvSpPr/>
          <p:nvPr/>
        </p:nvSpPr>
        <p:spPr>
          <a:xfrm>
            <a:off x="6225927" y="5274915"/>
            <a:ext cx="175452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EXAM FOCUS</a:t>
            </a:r>
            <a:endParaRPr lang="en-US" sz="900" dirty="0"/>
          </a:p>
        </p:txBody>
      </p:sp>
      <p:sp>
        <p:nvSpPr>
          <p:cNvPr id="30" name="SK-5-text-29"/>
          <p:cNvSpPr/>
          <p:nvPr/>
        </p:nvSpPr>
        <p:spPr>
          <a:xfrm>
            <a:off x="6149727" y="5560665"/>
            <a:ext cx="5508873" cy="600075"/>
          </a:xfrm>
          <a:prstGeom prst="rect">
            <a:avLst/>
          </a:prstGeom>
          <a:noFill/>
          <a:ln/>
        </p:spPr>
        <p:txBody>
          <a:bodyPr vert="horz" wrap="square" lIns="0" tIns="0" rIns="0" bIns="0" rtlCol="0" anchor="ctr"/>
          <a:lstStyle/>
          <a:p>
            <a:pPr marL="0" indent="0">
              <a:lnSpc>
                <a:spcPts val="1575"/>
              </a:lnSpc>
              <a:buNone/>
            </a:pPr>
            <a:r>
              <a:rPr lang="en-US" sz="1125" i="1" dirty="0">
                <a:solidFill>
                  <a:srgbClr val="4A4A4B"/>
                </a:solidFill>
                <a:latin typeface="Inter" pitchFamily="34" charset="0"/>
                <a:ea typeface="Inter" pitchFamily="34" charset="-122"/>
                <a:cs typeface="Inter" pitchFamily="34" charset="-120"/>
              </a:rPr>
              <a:t>"I can see how much this is affecting you. It's called fibromyalgia—your pain signals are in overdrive. We can't switch it off instantly, but we can work to lower the volume together."</a:t>
            </a:r>
            <a:endParaRPr lang="en-US" sz="1125" dirty="0"/>
          </a:p>
        </p:txBody>
      </p:sp>
      <p:sp>
        <p:nvSpPr>
          <p:cNvPr id="31" name="SK-5-text-30"/>
          <p:cNvSpPr/>
          <p:nvPr/>
        </p:nvSpPr>
        <p:spPr>
          <a:xfrm>
            <a:off x="381000" y="6598890"/>
            <a:ext cx="11811000" cy="1714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 | Clinical Guidance Disclaimer: Always refer to the latest NICE/BNF updates.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5"/>
          <a:stretch>
            <a:fillRect/>
          </a:stretch>
        </p:blipFill>
        <p:spPr>
          <a:xfrm>
            <a:off x="381000" y="304800"/>
            <a:ext cx="2838450" cy="352425"/>
          </a:xfrm>
          <a:prstGeom prst="rect">
            <a:avLst/>
          </a:prstGeom>
        </p:spPr>
      </p:pic>
      <p:pic>
        <p:nvPicPr>
          <p:cNvPr id="5" name="SK-6-img-4" descr="preencoded.png"/>
          <p:cNvPicPr>
            <a:picLocks noChangeAspect="1"/>
          </p:cNvPicPr>
          <p:nvPr/>
        </p:nvPicPr>
        <p:blipFill>
          <a:blip r:embed="rId6"/>
          <a:stretch>
            <a:fillRect/>
          </a:stretch>
        </p:blipFill>
        <p:spPr>
          <a:xfrm>
            <a:off x="381000" y="752475"/>
            <a:ext cx="11430000" cy="693390"/>
          </a:xfrm>
          <a:prstGeom prst="rect">
            <a:avLst/>
          </a:prstGeom>
        </p:spPr>
      </p:pic>
      <p:pic>
        <p:nvPicPr>
          <p:cNvPr id="6" name="SK-6-img-5" descr="preencoded.png"/>
          <p:cNvPicPr>
            <a:picLocks noChangeAspect="1"/>
          </p:cNvPicPr>
          <p:nvPr/>
        </p:nvPicPr>
        <p:blipFill>
          <a:blip r:embed="rId7"/>
          <a:stretch>
            <a:fillRect/>
          </a:stretch>
        </p:blipFill>
        <p:spPr>
          <a:xfrm>
            <a:off x="381000" y="1636365"/>
            <a:ext cx="6720780" cy="2905125"/>
          </a:xfrm>
          <a:prstGeom prst="rect">
            <a:avLst/>
          </a:prstGeom>
        </p:spPr>
      </p:pic>
      <p:pic>
        <p:nvPicPr>
          <p:cNvPr id="7" name="SK-6-img-6" descr="preencoded.png"/>
          <p:cNvPicPr>
            <a:picLocks noChangeAspect="1"/>
          </p:cNvPicPr>
          <p:nvPr/>
        </p:nvPicPr>
        <p:blipFill>
          <a:blip r:embed="rId8"/>
          <a:stretch>
            <a:fillRect/>
          </a:stretch>
        </p:blipFill>
        <p:spPr>
          <a:xfrm>
            <a:off x="495300" y="1731615"/>
            <a:ext cx="6492180" cy="342900"/>
          </a:xfrm>
          <a:prstGeom prst="rect">
            <a:avLst/>
          </a:prstGeom>
        </p:spPr>
      </p:pic>
      <p:pic>
        <p:nvPicPr>
          <p:cNvPr id="8" name="SK-6-img-7" descr="preencoded.png"/>
          <p:cNvPicPr>
            <a:picLocks noChangeAspect="1"/>
          </p:cNvPicPr>
          <p:nvPr/>
        </p:nvPicPr>
        <p:blipFill>
          <a:blip r:embed="rId9"/>
          <a:stretch>
            <a:fillRect/>
          </a:stretch>
        </p:blipFill>
        <p:spPr>
          <a:xfrm>
            <a:off x="495300" y="1798290"/>
            <a:ext cx="190500" cy="152400"/>
          </a:xfrm>
          <a:prstGeom prst="rect">
            <a:avLst/>
          </a:prstGeom>
        </p:spPr>
      </p:pic>
      <p:pic>
        <p:nvPicPr>
          <p:cNvPr id="9" name="SK-6-img-8" descr="preencoded.png"/>
          <p:cNvPicPr>
            <a:picLocks noChangeAspect="1"/>
          </p:cNvPicPr>
          <p:nvPr/>
        </p:nvPicPr>
        <p:blipFill>
          <a:blip r:embed="rId10"/>
          <a:stretch>
            <a:fillRect/>
          </a:stretch>
        </p:blipFill>
        <p:spPr>
          <a:xfrm>
            <a:off x="495300" y="3827115"/>
            <a:ext cx="6492180" cy="619125"/>
          </a:xfrm>
          <a:prstGeom prst="rect">
            <a:avLst/>
          </a:prstGeom>
        </p:spPr>
      </p:pic>
      <p:pic>
        <p:nvPicPr>
          <p:cNvPr id="10" name="SK-6-img-9" descr="preencoded.png"/>
          <p:cNvPicPr>
            <a:picLocks noChangeAspect="1"/>
          </p:cNvPicPr>
          <p:nvPr/>
        </p:nvPicPr>
        <p:blipFill>
          <a:blip r:embed="rId11"/>
          <a:stretch>
            <a:fillRect/>
          </a:stretch>
        </p:blipFill>
        <p:spPr>
          <a:xfrm>
            <a:off x="609600" y="3961358"/>
            <a:ext cx="178594" cy="148828"/>
          </a:xfrm>
          <a:prstGeom prst="rect">
            <a:avLst/>
          </a:prstGeom>
        </p:spPr>
      </p:pic>
      <p:pic>
        <p:nvPicPr>
          <p:cNvPr id="11" name="SK-6-img-10" descr="preencoded.png"/>
          <p:cNvPicPr>
            <a:picLocks noChangeAspect="1"/>
          </p:cNvPicPr>
          <p:nvPr/>
        </p:nvPicPr>
        <p:blipFill>
          <a:blip r:embed="rId12"/>
          <a:stretch>
            <a:fillRect/>
          </a:stretch>
        </p:blipFill>
        <p:spPr>
          <a:xfrm>
            <a:off x="381000" y="4693890"/>
            <a:ext cx="6720780" cy="1733550"/>
          </a:xfrm>
          <a:prstGeom prst="rect">
            <a:avLst/>
          </a:prstGeom>
        </p:spPr>
      </p:pic>
      <p:pic>
        <p:nvPicPr>
          <p:cNvPr id="12" name="SK-6-img-11" descr="preencoded.png"/>
          <p:cNvPicPr>
            <a:picLocks noChangeAspect="1"/>
          </p:cNvPicPr>
          <p:nvPr/>
        </p:nvPicPr>
        <p:blipFill>
          <a:blip r:embed="rId8"/>
          <a:stretch>
            <a:fillRect/>
          </a:stretch>
        </p:blipFill>
        <p:spPr>
          <a:xfrm>
            <a:off x="495300" y="4789140"/>
            <a:ext cx="6492180" cy="342900"/>
          </a:xfrm>
          <a:prstGeom prst="rect">
            <a:avLst/>
          </a:prstGeom>
        </p:spPr>
      </p:pic>
      <p:pic>
        <p:nvPicPr>
          <p:cNvPr id="13" name="SK-6-img-12" descr="preencoded.png"/>
          <p:cNvPicPr>
            <a:picLocks noChangeAspect="1"/>
          </p:cNvPicPr>
          <p:nvPr/>
        </p:nvPicPr>
        <p:blipFill>
          <a:blip r:embed="rId13"/>
          <a:stretch>
            <a:fillRect/>
          </a:stretch>
        </p:blipFill>
        <p:spPr>
          <a:xfrm>
            <a:off x="495300" y="4855815"/>
            <a:ext cx="190500" cy="152400"/>
          </a:xfrm>
          <a:prstGeom prst="rect">
            <a:avLst/>
          </a:prstGeom>
        </p:spPr>
      </p:pic>
      <p:pic>
        <p:nvPicPr>
          <p:cNvPr id="14" name="SK-6-img-13" descr="preencoded.png"/>
          <p:cNvPicPr>
            <a:picLocks noChangeAspect="1"/>
          </p:cNvPicPr>
          <p:nvPr/>
        </p:nvPicPr>
        <p:blipFill>
          <a:blip r:embed="rId14"/>
          <a:stretch>
            <a:fillRect/>
          </a:stretch>
        </p:blipFill>
        <p:spPr>
          <a:xfrm>
            <a:off x="7330380" y="1636365"/>
            <a:ext cx="4480620" cy="447675"/>
          </a:xfrm>
          <a:prstGeom prst="rect">
            <a:avLst/>
          </a:prstGeom>
        </p:spPr>
      </p:pic>
      <p:pic>
        <p:nvPicPr>
          <p:cNvPr id="15" name="SK-6-img-14" descr="preencoded.png"/>
          <p:cNvPicPr>
            <a:picLocks noChangeAspect="1"/>
          </p:cNvPicPr>
          <p:nvPr/>
        </p:nvPicPr>
        <p:blipFill>
          <a:blip r:embed="rId15"/>
          <a:stretch>
            <a:fillRect/>
          </a:stretch>
        </p:blipFill>
        <p:spPr>
          <a:xfrm>
            <a:off x="7330380" y="2236440"/>
            <a:ext cx="4480620" cy="1990725"/>
          </a:xfrm>
          <a:prstGeom prst="rect">
            <a:avLst/>
          </a:prstGeom>
        </p:spPr>
      </p:pic>
      <p:pic>
        <p:nvPicPr>
          <p:cNvPr id="16" name="SK-6-img-15" descr="preencoded.png"/>
          <p:cNvPicPr>
            <a:picLocks noChangeAspect="1"/>
          </p:cNvPicPr>
          <p:nvPr/>
        </p:nvPicPr>
        <p:blipFill>
          <a:blip r:embed="rId16"/>
          <a:stretch>
            <a:fillRect/>
          </a:stretch>
        </p:blipFill>
        <p:spPr>
          <a:xfrm>
            <a:off x="8461028" y="2236440"/>
            <a:ext cx="2219325" cy="1990725"/>
          </a:xfrm>
          <a:prstGeom prst="rect">
            <a:avLst/>
          </a:prstGeom>
        </p:spPr>
      </p:pic>
      <p:pic>
        <p:nvPicPr>
          <p:cNvPr id="17" name="SK-6-img-16" descr="preencoded.png"/>
          <p:cNvPicPr>
            <a:picLocks noChangeAspect="1"/>
          </p:cNvPicPr>
          <p:nvPr/>
        </p:nvPicPr>
        <p:blipFill>
          <a:blip r:embed="rId17"/>
          <a:stretch>
            <a:fillRect/>
          </a:stretch>
        </p:blipFill>
        <p:spPr>
          <a:xfrm>
            <a:off x="7330380" y="4379565"/>
            <a:ext cx="4480620" cy="2047875"/>
          </a:xfrm>
          <a:prstGeom prst="rect">
            <a:avLst/>
          </a:prstGeom>
        </p:spPr>
      </p:pic>
      <p:pic>
        <p:nvPicPr>
          <p:cNvPr id="18" name="SK-6-img-17" descr="preencoded.png"/>
          <p:cNvPicPr>
            <a:picLocks noChangeAspect="1"/>
          </p:cNvPicPr>
          <p:nvPr/>
        </p:nvPicPr>
        <p:blipFill>
          <a:blip r:embed="rId18"/>
          <a:stretch>
            <a:fillRect/>
          </a:stretch>
        </p:blipFill>
        <p:spPr>
          <a:xfrm>
            <a:off x="7444680" y="4474815"/>
            <a:ext cx="4252020" cy="342900"/>
          </a:xfrm>
          <a:prstGeom prst="rect">
            <a:avLst/>
          </a:prstGeom>
        </p:spPr>
      </p:pic>
      <p:pic>
        <p:nvPicPr>
          <p:cNvPr id="19" name="SK-6-img-18" descr="preencoded.png"/>
          <p:cNvPicPr>
            <a:picLocks noChangeAspect="1"/>
          </p:cNvPicPr>
          <p:nvPr/>
        </p:nvPicPr>
        <p:blipFill>
          <a:blip r:embed="rId19"/>
          <a:stretch>
            <a:fillRect/>
          </a:stretch>
        </p:blipFill>
        <p:spPr>
          <a:xfrm>
            <a:off x="7444680" y="4541490"/>
            <a:ext cx="190500" cy="152400"/>
          </a:xfrm>
          <a:prstGeom prst="rect">
            <a:avLst/>
          </a:prstGeom>
        </p:spPr>
      </p:pic>
      <p:pic>
        <p:nvPicPr>
          <p:cNvPr id="20" name="SK-6-img-19" descr="preencoded.png"/>
          <p:cNvPicPr>
            <a:picLocks noChangeAspect="1"/>
          </p:cNvPicPr>
          <p:nvPr/>
        </p:nvPicPr>
        <p:blipFill>
          <a:blip r:embed="rId20"/>
          <a:stretch>
            <a:fillRect/>
          </a:stretch>
        </p:blipFill>
        <p:spPr>
          <a:xfrm>
            <a:off x="381000" y="6579840"/>
            <a:ext cx="11430000" cy="247650"/>
          </a:xfrm>
          <a:prstGeom prst="rect">
            <a:avLst/>
          </a:prstGeom>
        </p:spPr>
      </p:pic>
      <p:sp>
        <p:nvSpPr>
          <p:cNvPr id="21" name="SK-6-text-20"/>
          <p:cNvSpPr/>
          <p:nvPr/>
        </p:nvSpPr>
        <p:spPr>
          <a:xfrm>
            <a:off x="5715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2" name="SK-6-text-21"/>
          <p:cNvSpPr/>
          <p:nvPr/>
        </p:nvSpPr>
        <p:spPr>
          <a:xfrm>
            <a:off x="428625" y="752475"/>
            <a:ext cx="1176337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Management: NICE NG193 Non-Drug Framework</a:t>
            </a:r>
            <a:endParaRPr lang="en-US" sz="2550" dirty="0"/>
          </a:p>
        </p:txBody>
      </p:sp>
      <p:sp>
        <p:nvSpPr>
          <p:cNvPr id="23" name="SK-6-text-22"/>
          <p:cNvSpPr/>
          <p:nvPr/>
        </p:nvSpPr>
        <p:spPr>
          <a:xfrm>
            <a:off x="428625" y="1188690"/>
            <a:ext cx="11763375"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Prioritising Function and Quality of Life Over Pain Elimination</a:t>
            </a:r>
            <a:endParaRPr lang="en-US" sz="1350" dirty="0"/>
          </a:p>
        </p:txBody>
      </p:sp>
      <p:sp>
        <p:nvSpPr>
          <p:cNvPr id="24" name="SK-6-text-23"/>
          <p:cNvSpPr/>
          <p:nvPr/>
        </p:nvSpPr>
        <p:spPr>
          <a:xfrm>
            <a:off x="800100" y="1731615"/>
            <a:ext cx="9391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Tier 1: Offered to All (Core Principles)</a:t>
            </a:r>
            <a:endParaRPr lang="en-US" sz="1500" dirty="0"/>
          </a:p>
        </p:txBody>
      </p:sp>
      <p:sp>
        <p:nvSpPr>
          <p:cNvPr id="25" name="SK-6-text-24"/>
          <p:cNvSpPr/>
          <p:nvPr/>
        </p:nvSpPr>
        <p:spPr>
          <a:xfrm>
            <a:off x="762000" y="2169765"/>
            <a:ext cx="622548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Inter" pitchFamily="34" charset="0"/>
                <a:ea typeface="Inter" pitchFamily="34" charset="-122"/>
                <a:cs typeface="Inter" pitchFamily="34" charset="-120"/>
              </a:rPr>
              <a:t>Supervised Group Exercise:</a:t>
            </a:r>
            <a:r>
              <a:rPr lang="en-US" sz="1200" dirty="0">
                <a:solidFill>
                  <a:srgbClr val="1A1A1B"/>
                </a:solidFill>
                <a:latin typeface="Inter" pitchFamily="34" charset="0"/>
                <a:ea typeface="Inter" pitchFamily="34" charset="-122"/>
                <a:cs typeface="Inter" pitchFamily="34" charset="-120"/>
              </a:rPr>
              <a:t> Aerobic + strengthening. Individualised, graduated, and paced. (Walking, swimming, hydrotherapy).</a:t>
            </a:r>
            <a:endParaRPr lang="en-US" sz="1200" dirty="0"/>
          </a:p>
        </p:txBody>
      </p:sp>
      <p:sp>
        <p:nvSpPr>
          <p:cNvPr id="26" name="SK-6-text-25"/>
          <p:cNvSpPr/>
          <p:nvPr/>
        </p:nvSpPr>
        <p:spPr>
          <a:xfrm>
            <a:off x="762000" y="2722215"/>
            <a:ext cx="622548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Inter" pitchFamily="34" charset="0"/>
                <a:ea typeface="Inter" pitchFamily="34" charset="-122"/>
                <a:cs typeface="Inter" pitchFamily="34" charset="-120"/>
              </a:rPr>
              <a:t>Psychological Therapies:</a:t>
            </a:r>
            <a:r>
              <a:rPr lang="en-US" sz="1200" dirty="0">
                <a:solidFill>
                  <a:srgbClr val="1A1A1B"/>
                </a:solidFill>
                <a:latin typeface="Inter" pitchFamily="34" charset="0"/>
                <a:ea typeface="Inter" pitchFamily="34" charset="-122"/>
                <a:cs typeface="Inter" pitchFamily="34" charset="-120"/>
              </a:rPr>
              <a:t> Acceptance and Commitment Therapy (ACT) or CBT. Addresses catastrophising and sleep hygiene.</a:t>
            </a:r>
            <a:endParaRPr lang="en-US" sz="1200" dirty="0"/>
          </a:p>
        </p:txBody>
      </p:sp>
      <p:sp>
        <p:nvSpPr>
          <p:cNvPr id="27" name="SK-6-text-26"/>
          <p:cNvSpPr/>
          <p:nvPr/>
        </p:nvSpPr>
        <p:spPr>
          <a:xfrm>
            <a:off x="762000" y="3274665"/>
            <a:ext cx="622548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Inter" pitchFamily="34" charset="0"/>
                <a:ea typeface="Inter" pitchFamily="34" charset="-122"/>
                <a:cs typeface="Inter" pitchFamily="34" charset="-120"/>
              </a:rPr>
              <a:t>Acupuncture:</a:t>
            </a:r>
            <a:r>
              <a:rPr lang="en-US" sz="1200" dirty="0">
                <a:solidFill>
                  <a:srgbClr val="1A1A1B"/>
                </a:solidFill>
                <a:latin typeface="Inter" pitchFamily="34" charset="0"/>
                <a:ea typeface="Inter" pitchFamily="34" charset="-122"/>
                <a:cs typeface="Inter" pitchFamily="34" charset="-120"/>
              </a:rPr>
              <a:t> Consider a course of up to 10 sessions for chronic primary pain as per NICE NG193.</a:t>
            </a:r>
            <a:endParaRPr lang="en-US" sz="1200" dirty="0"/>
          </a:p>
        </p:txBody>
      </p:sp>
      <p:sp>
        <p:nvSpPr>
          <p:cNvPr id="28" name="SK-6-text-27"/>
          <p:cNvSpPr/>
          <p:nvPr/>
        </p:nvSpPr>
        <p:spPr>
          <a:xfrm>
            <a:off x="864394" y="3922365"/>
            <a:ext cx="626358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latin typeface="Inter" pitchFamily="34" charset="0"/>
                <a:ea typeface="Inter" pitchFamily="34" charset="-122"/>
                <a:cs typeface="Inter" pitchFamily="34" charset="-120"/>
              </a:rPr>
              <a:t> Clinician Tip: Warn patients of initial short-term symptom worsening — it is normal and does not mean "damage."</a:t>
            </a:r>
            <a:endParaRPr lang="en-US" sz="1125" dirty="0"/>
          </a:p>
        </p:txBody>
      </p:sp>
      <p:sp>
        <p:nvSpPr>
          <p:cNvPr id="29" name="SK-6-text-28"/>
          <p:cNvSpPr/>
          <p:nvPr/>
        </p:nvSpPr>
        <p:spPr>
          <a:xfrm>
            <a:off x="800100" y="4789140"/>
            <a:ext cx="6877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Tier 2: For Selected Patients</a:t>
            </a:r>
            <a:endParaRPr lang="en-US" sz="1500" dirty="0"/>
          </a:p>
        </p:txBody>
      </p:sp>
      <p:sp>
        <p:nvSpPr>
          <p:cNvPr id="30" name="SK-6-text-29"/>
          <p:cNvSpPr/>
          <p:nvPr/>
        </p:nvSpPr>
        <p:spPr>
          <a:xfrm>
            <a:off x="762000" y="5227290"/>
            <a:ext cx="622548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Inter" pitchFamily="34" charset="0"/>
                <a:ea typeface="Inter" pitchFamily="34" charset="-122"/>
                <a:cs typeface="Inter" pitchFamily="34" charset="-120"/>
              </a:rPr>
              <a:t>Multidisciplinary Pain Programme:</a:t>
            </a:r>
            <a:r>
              <a:rPr lang="en-US" sz="1200" dirty="0">
                <a:solidFill>
                  <a:srgbClr val="1A1A1B"/>
                </a:solidFill>
                <a:latin typeface="Inter" pitchFamily="34" charset="0"/>
                <a:ea typeface="Inter" pitchFamily="34" charset="-122"/>
                <a:cs typeface="Inter" pitchFamily="34" charset="-120"/>
              </a:rPr>
              <a:t> For those not responding to individual interventions.</a:t>
            </a:r>
            <a:endParaRPr lang="en-US" sz="1200" dirty="0"/>
          </a:p>
        </p:txBody>
      </p:sp>
      <p:sp>
        <p:nvSpPr>
          <p:cNvPr id="31" name="SK-6-text-30"/>
          <p:cNvSpPr/>
          <p:nvPr/>
        </p:nvSpPr>
        <p:spPr>
          <a:xfrm>
            <a:off x="762000" y="5779740"/>
            <a:ext cx="622548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A1A1B"/>
                </a:solidFill>
                <a:latin typeface="Inter" pitchFamily="34" charset="0"/>
                <a:ea typeface="Inter" pitchFamily="34" charset="-122"/>
                <a:cs typeface="Inter" pitchFamily="34" charset="-120"/>
              </a:rPr>
              <a:t>Balneotherapy / Hydrotherapy:</a:t>
            </a:r>
            <a:r>
              <a:rPr lang="en-US" sz="1200" dirty="0">
                <a:solidFill>
                  <a:srgbClr val="1A1A1B"/>
                </a:solidFill>
                <a:latin typeface="Inter" pitchFamily="34" charset="0"/>
                <a:ea typeface="Inter" pitchFamily="34" charset="-122"/>
                <a:cs typeface="Inter" pitchFamily="34" charset="-120"/>
              </a:rPr>
              <a:t> Some evidence of benefit for pain relief and physical function.</a:t>
            </a:r>
            <a:endParaRPr lang="en-US" sz="1200" dirty="0"/>
          </a:p>
        </p:txBody>
      </p:sp>
      <p:sp>
        <p:nvSpPr>
          <p:cNvPr id="32" name="SK-6-text-31"/>
          <p:cNvSpPr/>
          <p:nvPr/>
        </p:nvSpPr>
        <p:spPr>
          <a:xfrm>
            <a:off x="7287518" y="1636365"/>
            <a:ext cx="4337745" cy="4476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rPr>
              <a:t>CORE GOAL: Improve Function &amp; Quality of Life</a:t>
            </a:r>
            <a:endParaRPr lang="en-US" sz="1350" dirty="0"/>
          </a:p>
        </p:txBody>
      </p:sp>
      <p:sp>
        <p:nvSpPr>
          <p:cNvPr id="33" name="SK-6-text-32"/>
          <p:cNvSpPr/>
          <p:nvPr/>
        </p:nvSpPr>
        <p:spPr>
          <a:xfrm>
            <a:off x="7749480" y="4474815"/>
            <a:ext cx="3981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796B"/>
                </a:solidFill>
              </a:rPr>
              <a:t>Exercise Evidence</a:t>
            </a:r>
            <a:endParaRPr lang="en-US" sz="1500" dirty="0"/>
          </a:p>
        </p:txBody>
      </p:sp>
      <p:sp>
        <p:nvSpPr>
          <p:cNvPr id="34" name="SK-6-text-33"/>
          <p:cNvSpPr/>
          <p:nvPr/>
        </p:nvSpPr>
        <p:spPr>
          <a:xfrm>
            <a:off x="7444680" y="4912965"/>
            <a:ext cx="4252020" cy="685800"/>
          </a:xfrm>
          <a:prstGeom prst="rect">
            <a:avLst/>
          </a:prstGeom>
          <a:noFill/>
          <a:ln/>
        </p:spPr>
        <p:txBody>
          <a:bodyPr vert="horz" wrap="square" lIns="0" tIns="0" rIns="0" bIns="0" rtlCol="0" anchor="ctr"/>
          <a:lstStyle/>
          <a:p>
            <a:pPr marL="0" indent="0">
              <a:lnSpc>
                <a:spcPts val="1800"/>
              </a:lnSpc>
              <a:buNone/>
            </a:pPr>
            <a:r>
              <a:rPr lang="en-US" sz="1200" dirty="0">
                <a:solidFill>
                  <a:srgbClr val="1A1A1B"/>
                </a:solidFill>
                <a:latin typeface="Inter" pitchFamily="34" charset="0"/>
                <a:ea typeface="Inter" pitchFamily="34" charset="-122"/>
                <a:cs typeface="Inter" pitchFamily="34" charset="-120"/>
              </a:rPr>
              <a:t>Supervised exercise has the </a:t>
            </a:r>
            <a:r>
              <a:rPr lang="en-US" sz="1200" b="1" dirty="0">
                <a:solidFill>
                  <a:srgbClr val="1A1A1B"/>
                </a:solidFill>
                <a:latin typeface="Inter" pitchFamily="34" charset="0"/>
                <a:ea typeface="Inter" pitchFamily="34" charset="-122"/>
                <a:cs typeface="Inter" pitchFamily="34" charset="-120"/>
              </a:rPr>
              <a:t>strongest evidence base</a:t>
            </a:r>
            <a:r>
              <a:rPr lang="en-US" sz="1200" dirty="0">
                <a:solidFill>
                  <a:srgbClr val="1A1A1B"/>
                </a:solidFill>
                <a:latin typeface="Inter" pitchFamily="34" charset="0"/>
                <a:ea typeface="Inter" pitchFamily="34" charset="-122"/>
                <a:cs typeface="Inter" pitchFamily="34" charset="-120"/>
              </a:rPr>
              <a:t> in NICE NG193 for improving long-term outcomes in fibromyalgia.</a:t>
            </a:r>
            <a:endParaRPr lang="en-US" sz="1200" dirty="0"/>
          </a:p>
        </p:txBody>
      </p:sp>
      <p:sp>
        <p:nvSpPr>
          <p:cNvPr id="35" name="SK-6-text-34"/>
          <p:cNvSpPr/>
          <p:nvPr/>
        </p:nvSpPr>
        <p:spPr>
          <a:xfrm>
            <a:off x="7444680" y="5674965"/>
            <a:ext cx="425202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4A4A4B"/>
                </a:solidFill>
                <a:latin typeface="Inter" pitchFamily="34" charset="0"/>
                <a:ea typeface="Inter" pitchFamily="34" charset="-122"/>
                <a:cs typeface="Inter" pitchFamily="34" charset="-120"/>
              </a:rPr>
              <a:t>Encourage activity that is individualised and enjoyable to promote adherence.</a:t>
            </a:r>
            <a:endParaRPr lang="en-US" sz="1050" dirty="0"/>
          </a:p>
        </p:txBody>
      </p:sp>
      <p:sp>
        <p:nvSpPr>
          <p:cNvPr id="36" name="SK-6-text-35"/>
          <p:cNvSpPr/>
          <p:nvPr/>
        </p:nvSpPr>
        <p:spPr>
          <a:xfrm>
            <a:off x="381000" y="6665565"/>
            <a:ext cx="11811000" cy="142875"/>
          </a:xfrm>
          <a:prstGeom prst="rect">
            <a:avLst/>
          </a:prstGeom>
          <a:noFill/>
          <a:ln/>
        </p:spPr>
        <p:txBody>
          <a:bodyPr vert="horz" wrap="square" lIns="0" tIns="0" rIns="0" bIns="0" rtlCol="0" anchor="t"/>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 | Clinical Guidance Disclaimer: Always refer to the latest NICE/BNF updates.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5"/>
          <a:stretch>
            <a:fillRect/>
          </a:stretch>
        </p:blipFill>
        <p:spPr>
          <a:xfrm>
            <a:off x="381000" y="304800"/>
            <a:ext cx="2838450" cy="352425"/>
          </a:xfrm>
          <a:prstGeom prst="rect">
            <a:avLst/>
          </a:prstGeom>
        </p:spPr>
      </p:pic>
      <p:pic>
        <p:nvPicPr>
          <p:cNvPr id="5" name="SK-7-img-4" descr="preencoded.png"/>
          <p:cNvPicPr>
            <a:picLocks noChangeAspect="1"/>
          </p:cNvPicPr>
          <p:nvPr/>
        </p:nvPicPr>
        <p:blipFill>
          <a:blip r:embed="rId6"/>
          <a:stretch>
            <a:fillRect/>
          </a:stretch>
        </p:blipFill>
        <p:spPr>
          <a:xfrm>
            <a:off x="381000" y="752475"/>
            <a:ext cx="11430000" cy="693390"/>
          </a:xfrm>
          <a:prstGeom prst="rect">
            <a:avLst/>
          </a:prstGeom>
        </p:spPr>
      </p:pic>
      <p:pic>
        <p:nvPicPr>
          <p:cNvPr id="6" name="SK-7-img-5" descr="preencoded.png"/>
          <p:cNvPicPr>
            <a:picLocks noChangeAspect="1"/>
          </p:cNvPicPr>
          <p:nvPr/>
        </p:nvPicPr>
        <p:blipFill>
          <a:blip r:embed="rId7"/>
          <a:stretch>
            <a:fillRect/>
          </a:stretch>
        </p:blipFill>
        <p:spPr>
          <a:xfrm>
            <a:off x="381000" y="1636365"/>
            <a:ext cx="4556820" cy="3695700"/>
          </a:xfrm>
          <a:prstGeom prst="rect">
            <a:avLst/>
          </a:prstGeom>
        </p:spPr>
      </p:pic>
      <p:pic>
        <p:nvPicPr>
          <p:cNvPr id="7" name="SK-7-img-6" descr="preencoded.png"/>
          <p:cNvPicPr>
            <a:picLocks noChangeAspect="1"/>
          </p:cNvPicPr>
          <p:nvPr/>
        </p:nvPicPr>
        <p:blipFill>
          <a:blip r:embed="rId8"/>
          <a:stretch>
            <a:fillRect/>
          </a:stretch>
        </p:blipFill>
        <p:spPr>
          <a:xfrm>
            <a:off x="533400" y="1869728"/>
            <a:ext cx="190500" cy="152400"/>
          </a:xfrm>
          <a:prstGeom prst="rect">
            <a:avLst/>
          </a:prstGeom>
        </p:spPr>
      </p:pic>
      <p:pic>
        <p:nvPicPr>
          <p:cNvPr id="8" name="SK-7-img-7" descr="preencoded.png"/>
          <p:cNvPicPr>
            <a:picLocks noChangeAspect="1"/>
          </p:cNvPicPr>
          <p:nvPr/>
        </p:nvPicPr>
        <p:blipFill>
          <a:blip r:embed="rId9"/>
          <a:stretch>
            <a:fillRect/>
          </a:stretch>
        </p:blipFill>
        <p:spPr>
          <a:xfrm>
            <a:off x="533400" y="2293590"/>
            <a:ext cx="4252020" cy="885825"/>
          </a:xfrm>
          <a:prstGeom prst="rect">
            <a:avLst/>
          </a:prstGeom>
        </p:spPr>
      </p:pic>
      <p:pic>
        <p:nvPicPr>
          <p:cNvPr id="9" name="SK-7-img-8" descr="preencoded.png"/>
          <p:cNvPicPr>
            <a:picLocks noChangeAspect="1"/>
          </p:cNvPicPr>
          <p:nvPr/>
        </p:nvPicPr>
        <p:blipFill>
          <a:blip r:embed="rId9"/>
          <a:stretch>
            <a:fillRect/>
          </a:stretch>
        </p:blipFill>
        <p:spPr>
          <a:xfrm>
            <a:off x="533400" y="3293715"/>
            <a:ext cx="4252020" cy="885825"/>
          </a:xfrm>
          <a:prstGeom prst="rect">
            <a:avLst/>
          </a:prstGeom>
        </p:spPr>
      </p:pic>
      <p:pic>
        <p:nvPicPr>
          <p:cNvPr id="10" name="SK-7-img-9" descr="preencoded.png"/>
          <p:cNvPicPr>
            <a:picLocks noChangeAspect="1"/>
          </p:cNvPicPr>
          <p:nvPr/>
        </p:nvPicPr>
        <p:blipFill>
          <a:blip r:embed="rId9"/>
          <a:stretch>
            <a:fillRect/>
          </a:stretch>
        </p:blipFill>
        <p:spPr>
          <a:xfrm>
            <a:off x="533400" y="4293840"/>
            <a:ext cx="4252020" cy="885825"/>
          </a:xfrm>
          <a:prstGeom prst="rect">
            <a:avLst/>
          </a:prstGeom>
        </p:spPr>
      </p:pic>
      <p:pic>
        <p:nvPicPr>
          <p:cNvPr id="11" name="SK-7-img-10" descr="preencoded.png"/>
          <p:cNvPicPr>
            <a:picLocks noChangeAspect="1"/>
          </p:cNvPicPr>
          <p:nvPr/>
        </p:nvPicPr>
        <p:blipFill>
          <a:blip r:embed="rId10"/>
          <a:stretch>
            <a:fillRect/>
          </a:stretch>
        </p:blipFill>
        <p:spPr>
          <a:xfrm>
            <a:off x="5128320" y="1636365"/>
            <a:ext cx="6682680" cy="3695700"/>
          </a:xfrm>
          <a:prstGeom prst="rect">
            <a:avLst/>
          </a:prstGeom>
        </p:spPr>
      </p:pic>
      <p:pic>
        <p:nvPicPr>
          <p:cNvPr id="12" name="SK-7-img-11" descr="preencoded.png"/>
          <p:cNvPicPr>
            <a:picLocks noChangeAspect="1"/>
          </p:cNvPicPr>
          <p:nvPr/>
        </p:nvPicPr>
        <p:blipFill>
          <a:blip r:embed="rId11"/>
          <a:stretch>
            <a:fillRect/>
          </a:stretch>
        </p:blipFill>
        <p:spPr>
          <a:xfrm>
            <a:off x="5280720" y="1841153"/>
            <a:ext cx="190500" cy="152400"/>
          </a:xfrm>
          <a:prstGeom prst="rect">
            <a:avLst/>
          </a:prstGeom>
        </p:spPr>
      </p:pic>
      <p:pic>
        <p:nvPicPr>
          <p:cNvPr id="13" name="SK-7-img-12" descr="preencoded.png"/>
          <p:cNvPicPr>
            <a:picLocks noChangeAspect="1"/>
          </p:cNvPicPr>
          <p:nvPr/>
        </p:nvPicPr>
        <p:blipFill>
          <a:blip r:embed="rId12"/>
          <a:stretch>
            <a:fillRect/>
          </a:stretch>
        </p:blipFill>
        <p:spPr>
          <a:xfrm>
            <a:off x="5280720" y="2245965"/>
            <a:ext cx="6377880" cy="847725"/>
          </a:xfrm>
          <a:prstGeom prst="rect">
            <a:avLst/>
          </a:prstGeom>
        </p:spPr>
      </p:pic>
      <p:pic>
        <p:nvPicPr>
          <p:cNvPr id="14" name="SK-7-img-13" descr="preencoded.png"/>
          <p:cNvPicPr>
            <a:picLocks noChangeAspect="1"/>
          </p:cNvPicPr>
          <p:nvPr/>
        </p:nvPicPr>
        <p:blipFill>
          <a:blip r:embed="rId12"/>
          <a:stretch>
            <a:fillRect/>
          </a:stretch>
        </p:blipFill>
        <p:spPr>
          <a:xfrm>
            <a:off x="5280720" y="3207990"/>
            <a:ext cx="6377880" cy="847725"/>
          </a:xfrm>
          <a:prstGeom prst="rect">
            <a:avLst/>
          </a:prstGeom>
        </p:spPr>
      </p:pic>
      <p:pic>
        <p:nvPicPr>
          <p:cNvPr id="15" name="SK-7-img-14" descr="preencoded.png"/>
          <p:cNvPicPr>
            <a:picLocks noChangeAspect="1"/>
          </p:cNvPicPr>
          <p:nvPr/>
        </p:nvPicPr>
        <p:blipFill>
          <a:blip r:embed="rId13"/>
          <a:stretch>
            <a:fillRect/>
          </a:stretch>
        </p:blipFill>
        <p:spPr>
          <a:xfrm>
            <a:off x="5280720" y="4170015"/>
            <a:ext cx="6377880" cy="647700"/>
          </a:xfrm>
          <a:prstGeom prst="rect">
            <a:avLst/>
          </a:prstGeom>
        </p:spPr>
      </p:pic>
      <p:pic>
        <p:nvPicPr>
          <p:cNvPr id="16" name="SK-7-img-15" descr="preencoded.png"/>
          <p:cNvPicPr>
            <a:picLocks noChangeAspect="1"/>
          </p:cNvPicPr>
          <p:nvPr/>
        </p:nvPicPr>
        <p:blipFill>
          <a:blip r:embed="rId14"/>
          <a:stretch>
            <a:fillRect/>
          </a:stretch>
        </p:blipFill>
        <p:spPr>
          <a:xfrm>
            <a:off x="381000" y="5484465"/>
            <a:ext cx="11430000" cy="946547"/>
          </a:xfrm>
          <a:prstGeom prst="rect">
            <a:avLst/>
          </a:prstGeom>
        </p:spPr>
      </p:pic>
      <p:pic>
        <p:nvPicPr>
          <p:cNvPr id="17" name="SK-7-img-16" descr="preencoded.png"/>
          <p:cNvPicPr>
            <a:picLocks noChangeAspect="1"/>
          </p:cNvPicPr>
          <p:nvPr/>
        </p:nvPicPr>
        <p:blipFill>
          <a:blip r:embed="rId15"/>
          <a:stretch>
            <a:fillRect/>
          </a:stretch>
        </p:blipFill>
        <p:spPr>
          <a:xfrm>
            <a:off x="381000" y="6431012"/>
            <a:ext cx="11430000" cy="247650"/>
          </a:xfrm>
          <a:prstGeom prst="rect">
            <a:avLst/>
          </a:prstGeom>
        </p:spPr>
      </p:pic>
      <p:sp>
        <p:nvSpPr>
          <p:cNvPr id="18" name="SK-7-text-17"/>
          <p:cNvSpPr/>
          <p:nvPr/>
        </p:nvSpPr>
        <p:spPr>
          <a:xfrm>
            <a:off x="5715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9" name="SK-7-text-18"/>
          <p:cNvSpPr/>
          <p:nvPr/>
        </p:nvSpPr>
        <p:spPr>
          <a:xfrm>
            <a:off x="428625" y="752475"/>
            <a:ext cx="1176337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Drug Treatments: NICE NG193 Updates</a:t>
            </a:r>
            <a:endParaRPr lang="en-US" sz="2550" dirty="0"/>
          </a:p>
        </p:txBody>
      </p:sp>
      <p:sp>
        <p:nvSpPr>
          <p:cNvPr id="20" name="SK-7-text-19"/>
          <p:cNvSpPr/>
          <p:nvPr/>
        </p:nvSpPr>
        <p:spPr>
          <a:xfrm>
            <a:off x="428625" y="1188690"/>
            <a:ext cx="1146810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a:t>
            </a:r>
            <a:endParaRPr lang="en-US" sz="1350" dirty="0"/>
          </a:p>
        </p:txBody>
      </p:sp>
      <p:sp>
        <p:nvSpPr>
          <p:cNvPr id="21" name="SK-7-text-20"/>
          <p:cNvSpPr/>
          <p:nvPr/>
        </p:nvSpPr>
        <p:spPr>
          <a:xfrm>
            <a:off x="819150" y="1788765"/>
            <a:ext cx="38766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62828"/>
                </a:solidFill>
              </a:rPr>
              <a:t>NOT Recommended</a:t>
            </a:r>
            <a:endParaRPr lang="en-US" sz="1650" dirty="0"/>
          </a:p>
        </p:txBody>
      </p:sp>
      <p:sp>
        <p:nvSpPr>
          <p:cNvPr id="22" name="SK-7-text-21"/>
          <p:cNvSpPr/>
          <p:nvPr/>
        </p:nvSpPr>
        <p:spPr>
          <a:xfrm>
            <a:off x="628650" y="2388840"/>
            <a:ext cx="584644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Inter" pitchFamily="34" charset="0"/>
                <a:ea typeface="Inter" pitchFamily="34" charset="-122"/>
                <a:cs typeface="Inter" pitchFamily="34" charset="-120"/>
              </a:rPr>
              <a:t>Opioids (including Tramadol)</a:t>
            </a:r>
            <a:endParaRPr lang="en-US" sz="1350" dirty="0"/>
          </a:p>
        </p:txBody>
      </p:sp>
      <p:sp>
        <p:nvSpPr>
          <p:cNvPr id="23" name="SK-7-text-22"/>
          <p:cNvSpPr/>
          <p:nvPr/>
        </p:nvSpPr>
        <p:spPr>
          <a:xfrm>
            <a:off x="628650" y="2684115"/>
            <a:ext cx="406152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A4A4B"/>
                </a:solidFill>
                <a:latin typeface="Inter" pitchFamily="34" charset="0"/>
                <a:ea typeface="Inter" pitchFamily="34" charset="-122"/>
                <a:cs typeface="Inter" pitchFamily="34" charset="-120"/>
              </a:rPr>
              <a:t>Risk of dependence/abuse; no long-term benefit for chronic primary pain.</a:t>
            </a:r>
            <a:endParaRPr lang="en-US" sz="1125" dirty="0"/>
          </a:p>
        </p:txBody>
      </p:sp>
      <p:sp>
        <p:nvSpPr>
          <p:cNvPr id="24" name="SK-7-text-23"/>
          <p:cNvSpPr/>
          <p:nvPr/>
        </p:nvSpPr>
        <p:spPr>
          <a:xfrm>
            <a:off x="628650" y="3388965"/>
            <a:ext cx="481774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Inter" pitchFamily="34" charset="0"/>
                <a:ea typeface="Inter" pitchFamily="34" charset="-122"/>
                <a:cs typeface="Inter" pitchFamily="34" charset="-120"/>
              </a:rPr>
              <a:t>Pregabalin &amp; Gabapentin</a:t>
            </a:r>
            <a:endParaRPr lang="en-US" sz="1350" dirty="0"/>
          </a:p>
        </p:txBody>
      </p:sp>
      <p:sp>
        <p:nvSpPr>
          <p:cNvPr id="25" name="SK-7-text-24"/>
          <p:cNvSpPr/>
          <p:nvPr/>
        </p:nvSpPr>
        <p:spPr>
          <a:xfrm>
            <a:off x="628650" y="3684240"/>
            <a:ext cx="406152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A4A4B"/>
                </a:solidFill>
                <a:latin typeface="Inter" pitchFamily="34" charset="0"/>
                <a:ea typeface="Inter" pitchFamily="34" charset="-122"/>
                <a:cs typeface="Inter" pitchFamily="34" charset="-120"/>
              </a:rPr>
              <a:t>NICE NG193 explicitly advises against use for chronic primary pain.</a:t>
            </a:r>
            <a:endParaRPr lang="en-US" sz="1125" dirty="0"/>
          </a:p>
        </p:txBody>
      </p:sp>
      <p:sp>
        <p:nvSpPr>
          <p:cNvPr id="26" name="SK-7-text-25"/>
          <p:cNvSpPr/>
          <p:nvPr/>
        </p:nvSpPr>
        <p:spPr>
          <a:xfrm>
            <a:off x="628650" y="4389090"/>
            <a:ext cx="42005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Inter" pitchFamily="34" charset="0"/>
                <a:ea typeface="Inter" pitchFamily="34" charset="-122"/>
                <a:cs typeface="Inter" pitchFamily="34" charset="-120"/>
              </a:rPr>
              <a:t>NSAIDs &amp; Paracetamol</a:t>
            </a:r>
            <a:endParaRPr lang="en-US" sz="1350" dirty="0"/>
          </a:p>
        </p:txBody>
      </p:sp>
      <p:sp>
        <p:nvSpPr>
          <p:cNvPr id="27" name="SK-7-text-26"/>
          <p:cNvSpPr/>
          <p:nvPr/>
        </p:nvSpPr>
        <p:spPr>
          <a:xfrm>
            <a:off x="628650" y="4684365"/>
            <a:ext cx="406152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A4A4B"/>
                </a:solidFill>
                <a:latin typeface="Inter" pitchFamily="34" charset="0"/>
                <a:ea typeface="Inter" pitchFamily="34" charset="-122"/>
                <a:cs typeface="Inter" pitchFamily="34" charset="-120"/>
              </a:rPr>
              <a:t>No evidence of long-term analgesic benefit in FMS; risk of GI/CV harms.</a:t>
            </a:r>
            <a:endParaRPr lang="en-US" sz="1125" dirty="0"/>
          </a:p>
        </p:txBody>
      </p:sp>
      <p:sp>
        <p:nvSpPr>
          <p:cNvPr id="28" name="SK-7-text-27"/>
          <p:cNvSpPr/>
          <p:nvPr/>
        </p:nvSpPr>
        <p:spPr>
          <a:xfrm>
            <a:off x="5566470" y="1760190"/>
            <a:ext cx="41281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Consider Options</a:t>
            </a:r>
            <a:endParaRPr lang="en-US" sz="1650" dirty="0"/>
          </a:p>
        </p:txBody>
      </p:sp>
      <p:sp>
        <p:nvSpPr>
          <p:cNvPr id="29" name="SK-7-text-28"/>
          <p:cNvSpPr/>
          <p:nvPr/>
        </p:nvSpPr>
        <p:spPr>
          <a:xfrm>
            <a:off x="5375970" y="2322165"/>
            <a:ext cx="66008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Inter" pitchFamily="34" charset="0"/>
                <a:ea typeface="Inter" pitchFamily="34" charset="-122"/>
                <a:cs typeface="Inter" pitchFamily="34" charset="-120"/>
              </a:rPr>
              <a:t>Amitriptyline (10–75mg nocte)</a:t>
            </a:r>
            <a:endParaRPr lang="en-US" sz="1350" dirty="0"/>
          </a:p>
        </p:txBody>
      </p:sp>
      <p:sp>
        <p:nvSpPr>
          <p:cNvPr id="30" name="SK-7-text-29"/>
          <p:cNvSpPr/>
          <p:nvPr/>
        </p:nvSpPr>
        <p:spPr>
          <a:xfrm>
            <a:off x="5375970" y="2617440"/>
            <a:ext cx="618738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A4A4B"/>
                </a:solidFill>
                <a:latin typeface="Inter" pitchFamily="34" charset="0"/>
                <a:ea typeface="Inter" pitchFamily="34" charset="-122"/>
                <a:cs typeface="Inter" pitchFamily="34" charset="-120"/>
              </a:rPr>
              <a:t>Resets pain pathways and improves sleep quality. Explain it is for pain, not depression. Warn of dry mouth and sedation.</a:t>
            </a:r>
            <a:endParaRPr lang="en-US" sz="1125" dirty="0"/>
          </a:p>
        </p:txBody>
      </p:sp>
      <p:sp>
        <p:nvSpPr>
          <p:cNvPr id="31" name="SK-7-text-30"/>
          <p:cNvSpPr/>
          <p:nvPr/>
        </p:nvSpPr>
        <p:spPr>
          <a:xfrm>
            <a:off x="5375970" y="3284190"/>
            <a:ext cx="681603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Inter" pitchFamily="34" charset="0"/>
                <a:ea typeface="Inter" pitchFamily="34" charset="-122"/>
                <a:cs typeface="Inter" pitchFamily="34" charset="-120"/>
              </a:rPr>
              <a:t>Duloxetine (SNRIs) (30–60mg daily)</a:t>
            </a:r>
            <a:endParaRPr lang="en-US" sz="1350" dirty="0"/>
          </a:p>
        </p:txBody>
      </p:sp>
      <p:sp>
        <p:nvSpPr>
          <p:cNvPr id="32" name="SK-7-text-31"/>
          <p:cNvSpPr/>
          <p:nvPr/>
        </p:nvSpPr>
        <p:spPr>
          <a:xfrm>
            <a:off x="5375970" y="3579465"/>
            <a:ext cx="618738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A4A4B"/>
                </a:solidFill>
                <a:latin typeface="Inter" pitchFamily="34" charset="0"/>
                <a:ea typeface="Inter" pitchFamily="34" charset="-122"/>
                <a:cs typeface="Inter" pitchFamily="34" charset="-120"/>
              </a:rPr>
              <a:t>Improves function and reduces pain. Monitor for nausea and sexual dysfunction. Use off-label for FMS in UK.</a:t>
            </a:r>
            <a:endParaRPr lang="en-US" sz="1125" dirty="0"/>
          </a:p>
        </p:txBody>
      </p:sp>
      <p:sp>
        <p:nvSpPr>
          <p:cNvPr id="33" name="SK-7-text-32"/>
          <p:cNvSpPr/>
          <p:nvPr/>
        </p:nvSpPr>
        <p:spPr>
          <a:xfrm>
            <a:off x="5375970" y="4246215"/>
            <a:ext cx="627310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A1A1B"/>
                </a:solidFill>
                <a:latin typeface="Inter" pitchFamily="34" charset="0"/>
                <a:ea typeface="Inter" pitchFamily="34" charset="-122"/>
                <a:cs typeface="Inter" pitchFamily="34" charset="-120"/>
              </a:rPr>
              <a:t>Fluoxetine (SSRI) (20–40mg)</a:t>
            </a:r>
            <a:endParaRPr lang="en-US" sz="1350" dirty="0"/>
          </a:p>
        </p:txBody>
      </p:sp>
      <p:sp>
        <p:nvSpPr>
          <p:cNvPr id="34" name="SK-7-text-33"/>
          <p:cNvSpPr/>
          <p:nvPr/>
        </p:nvSpPr>
        <p:spPr>
          <a:xfrm>
            <a:off x="5375970" y="4541490"/>
            <a:ext cx="681603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B"/>
                </a:solidFill>
                <a:latin typeface="Inter" pitchFamily="34" charset="0"/>
                <a:ea typeface="Inter" pitchFamily="34" charset="-122"/>
                <a:cs typeface="Inter" pitchFamily="34" charset="-120"/>
              </a:rPr>
              <a:t>Limited evidence but may help where mood co-morbidity is a significant factor.</a:t>
            </a:r>
            <a:endParaRPr lang="en-US" sz="1125" dirty="0"/>
          </a:p>
        </p:txBody>
      </p:sp>
      <p:sp>
        <p:nvSpPr>
          <p:cNvPr id="35" name="SK-7-text-34"/>
          <p:cNvSpPr/>
          <p:nvPr/>
        </p:nvSpPr>
        <p:spPr>
          <a:xfrm>
            <a:off x="571500" y="5598765"/>
            <a:ext cx="111252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A1B9A"/>
                </a:solidFill>
              </a:rPr>
              <a:t>PURPLE AKT BOX</a:t>
            </a:r>
            <a:endParaRPr lang="en-US" sz="1050" dirty="0"/>
          </a:p>
        </p:txBody>
      </p:sp>
      <p:sp>
        <p:nvSpPr>
          <p:cNvPr id="36" name="SK-7-text-35"/>
          <p:cNvSpPr/>
          <p:nvPr/>
        </p:nvSpPr>
        <p:spPr>
          <a:xfrm>
            <a:off x="571500" y="5836890"/>
            <a:ext cx="11049000"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1A1A1B"/>
                </a:solidFill>
                <a:latin typeface="Inter" pitchFamily="34" charset="0"/>
                <a:ea typeface="Inter" pitchFamily="34" charset="-122"/>
                <a:cs typeface="Inter" pitchFamily="34" charset="-120"/>
              </a:rPr>
              <a:t>NICE NG193 does NOT recommend tramadol, pregabalin, gabapentin, opioids, or NSAIDs for Fibromyalgia. First-line management is always exercise and CBT/ACT. Amitriptyline or duloxetine are only considered after discussion.  Don’t rush in with medication…</a:t>
            </a:r>
            <a:endParaRPr lang="en-US" sz="1350" dirty="0"/>
          </a:p>
        </p:txBody>
      </p:sp>
      <p:sp>
        <p:nvSpPr>
          <p:cNvPr id="37" name="SK-7-text-36"/>
          <p:cNvSpPr/>
          <p:nvPr/>
        </p:nvSpPr>
        <p:spPr>
          <a:xfrm>
            <a:off x="381000" y="6516737"/>
            <a:ext cx="11811000" cy="142875"/>
          </a:xfrm>
          <a:prstGeom prst="rect">
            <a:avLst/>
          </a:prstGeom>
          <a:noFill/>
          <a:ln/>
        </p:spPr>
        <p:txBody>
          <a:bodyPr vert="horz" wrap="square" lIns="0" tIns="0" rIns="0" bIns="0" rtlCol="0" anchor="t"/>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 | Clinical Guidance Disclaimer: Always refer to the latest NICE/BNF updates.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5"/>
          <a:stretch>
            <a:fillRect/>
          </a:stretch>
        </p:blipFill>
        <p:spPr>
          <a:xfrm>
            <a:off x="381000" y="304800"/>
            <a:ext cx="2838450" cy="352425"/>
          </a:xfrm>
          <a:prstGeom prst="rect">
            <a:avLst/>
          </a:prstGeom>
        </p:spPr>
      </p:pic>
      <p:pic>
        <p:nvPicPr>
          <p:cNvPr id="5" name="SK-8-img-4" descr="preencoded.png"/>
          <p:cNvPicPr>
            <a:picLocks noChangeAspect="1"/>
          </p:cNvPicPr>
          <p:nvPr/>
        </p:nvPicPr>
        <p:blipFill>
          <a:blip r:embed="rId6"/>
          <a:stretch>
            <a:fillRect/>
          </a:stretch>
        </p:blipFill>
        <p:spPr>
          <a:xfrm>
            <a:off x="381000" y="752475"/>
            <a:ext cx="11430000" cy="693390"/>
          </a:xfrm>
          <a:prstGeom prst="rect">
            <a:avLst/>
          </a:prstGeom>
        </p:spPr>
      </p:pic>
      <p:pic>
        <p:nvPicPr>
          <p:cNvPr id="6" name="SK-8-img-5" descr="preencoded.png"/>
          <p:cNvPicPr>
            <a:picLocks noChangeAspect="1"/>
          </p:cNvPicPr>
          <p:nvPr/>
        </p:nvPicPr>
        <p:blipFill>
          <a:blip r:embed="rId7"/>
          <a:stretch>
            <a:fillRect/>
          </a:stretch>
        </p:blipFill>
        <p:spPr>
          <a:xfrm>
            <a:off x="381000" y="1674465"/>
            <a:ext cx="5600700" cy="3424238"/>
          </a:xfrm>
          <a:prstGeom prst="rect">
            <a:avLst/>
          </a:prstGeom>
        </p:spPr>
      </p:pic>
      <p:pic>
        <p:nvPicPr>
          <p:cNvPr id="7" name="SK-8-img-6" descr="preencoded.png"/>
          <p:cNvPicPr>
            <a:picLocks noChangeAspect="1"/>
          </p:cNvPicPr>
          <p:nvPr/>
        </p:nvPicPr>
        <p:blipFill>
          <a:blip r:embed="rId8"/>
          <a:stretch>
            <a:fillRect/>
          </a:stretch>
        </p:blipFill>
        <p:spPr>
          <a:xfrm>
            <a:off x="571500" y="1826865"/>
            <a:ext cx="5219700" cy="514350"/>
          </a:xfrm>
          <a:prstGeom prst="rect">
            <a:avLst/>
          </a:prstGeom>
        </p:spPr>
      </p:pic>
      <p:pic>
        <p:nvPicPr>
          <p:cNvPr id="8" name="SK-8-img-7" descr="preencoded.png"/>
          <p:cNvPicPr>
            <a:picLocks noChangeAspect="1"/>
          </p:cNvPicPr>
          <p:nvPr/>
        </p:nvPicPr>
        <p:blipFill>
          <a:blip r:embed="rId9"/>
          <a:stretch>
            <a:fillRect/>
          </a:stretch>
        </p:blipFill>
        <p:spPr>
          <a:xfrm>
            <a:off x="571500" y="1826865"/>
            <a:ext cx="419100" cy="419100"/>
          </a:xfrm>
          <a:prstGeom prst="rect">
            <a:avLst/>
          </a:prstGeom>
        </p:spPr>
      </p:pic>
      <p:pic>
        <p:nvPicPr>
          <p:cNvPr id="9" name="SK-8-img-8" descr="preencoded.png"/>
          <p:cNvPicPr>
            <a:picLocks noChangeAspect="1"/>
          </p:cNvPicPr>
          <p:nvPr/>
        </p:nvPicPr>
        <p:blipFill>
          <a:blip r:embed="rId10"/>
          <a:stretch>
            <a:fillRect/>
          </a:stretch>
        </p:blipFill>
        <p:spPr>
          <a:xfrm>
            <a:off x="661988" y="1941165"/>
            <a:ext cx="238125" cy="190500"/>
          </a:xfrm>
          <a:prstGeom prst="rect">
            <a:avLst/>
          </a:prstGeom>
        </p:spPr>
      </p:pic>
      <p:pic>
        <p:nvPicPr>
          <p:cNvPr id="10" name="SK-8-img-9" descr="preencoded.png"/>
          <p:cNvPicPr>
            <a:picLocks noChangeAspect="1"/>
          </p:cNvPicPr>
          <p:nvPr/>
        </p:nvPicPr>
        <p:blipFill>
          <a:blip r:embed="rId11"/>
          <a:stretch>
            <a:fillRect/>
          </a:stretch>
        </p:blipFill>
        <p:spPr>
          <a:xfrm>
            <a:off x="571500" y="2465040"/>
            <a:ext cx="190500" cy="190500"/>
          </a:xfrm>
          <a:prstGeom prst="rect">
            <a:avLst/>
          </a:prstGeom>
        </p:spPr>
      </p:pic>
      <p:pic>
        <p:nvPicPr>
          <p:cNvPr id="11" name="SK-8-img-10" descr="preencoded.png"/>
          <p:cNvPicPr>
            <a:picLocks noChangeAspect="1"/>
          </p:cNvPicPr>
          <p:nvPr/>
        </p:nvPicPr>
        <p:blipFill>
          <a:blip r:embed="rId11"/>
          <a:stretch>
            <a:fillRect/>
          </a:stretch>
        </p:blipFill>
        <p:spPr>
          <a:xfrm>
            <a:off x="571500" y="3017490"/>
            <a:ext cx="190500" cy="190500"/>
          </a:xfrm>
          <a:prstGeom prst="rect">
            <a:avLst/>
          </a:prstGeom>
        </p:spPr>
      </p:pic>
      <p:pic>
        <p:nvPicPr>
          <p:cNvPr id="12" name="SK-8-img-11" descr="preencoded.png"/>
          <p:cNvPicPr>
            <a:picLocks noChangeAspect="1"/>
          </p:cNvPicPr>
          <p:nvPr/>
        </p:nvPicPr>
        <p:blipFill>
          <a:blip r:embed="rId11"/>
          <a:stretch>
            <a:fillRect/>
          </a:stretch>
        </p:blipFill>
        <p:spPr>
          <a:xfrm>
            <a:off x="571500" y="3569940"/>
            <a:ext cx="190500" cy="190500"/>
          </a:xfrm>
          <a:prstGeom prst="rect">
            <a:avLst/>
          </a:prstGeom>
        </p:spPr>
      </p:pic>
      <p:pic>
        <p:nvPicPr>
          <p:cNvPr id="13" name="SK-8-img-12" descr="preencoded.png"/>
          <p:cNvPicPr>
            <a:picLocks noChangeAspect="1"/>
          </p:cNvPicPr>
          <p:nvPr/>
        </p:nvPicPr>
        <p:blipFill>
          <a:blip r:embed="rId11"/>
          <a:stretch>
            <a:fillRect/>
          </a:stretch>
        </p:blipFill>
        <p:spPr>
          <a:xfrm>
            <a:off x="571500" y="4122390"/>
            <a:ext cx="190500" cy="190500"/>
          </a:xfrm>
          <a:prstGeom prst="rect">
            <a:avLst/>
          </a:prstGeom>
        </p:spPr>
      </p:pic>
      <p:pic>
        <p:nvPicPr>
          <p:cNvPr id="14" name="SK-8-img-13" descr="preencoded.png"/>
          <p:cNvPicPr>
            <a:picLocks noChangeAspect="1"/>
          </p:cNvPicPr>
          <p:nvPr/>
        </p:nvPicPr>
        <p:blipFill>
          <a:blip r:embed="rId12"/>
          <a:stretch>
            <a:fillRect/>
          </a:stretch>
        </p:blipFill>
        <p:spPr>
          <a:xfrm>
            <a:off x="571500" y="4703415"/>
            <a:ext cx="2105025" cy="242888"/>
          </a:xfrm>
          <a:prstGeom prst="rect">
            <a:avLst/>
          </a:prstGeom>
        </p:spPr>
      </p:pic>
      <p:pic>
        <p:nvPicPr>
          <p:cNvPr id="15" name="SK-8-img-14" descr="preencoded.png"/>
          <p:cNvPicPr>
            <a:picLocks noChangeAspect="1"/>
          </p:cNvPicPr>
          <p:nvPr/>
        </p:nvPicPr>
        <p:blipFill>
          <a:blip r:embed="rId13"/>
          <a:stretch>
            <a:fillRect/>
          </a:stretch>
        </p:blipFill>
        <p:spPr>
          <a:xfrm>
            <a:off x="2752725" y="4703415"/>
            <a:ext cx="2057400" cy="242888"/>
          </a:xfrm>
          <a:prstGeom prst="rect">
            <a:avLst/>
          </a:prstGeom>
        </p:spPr>
      </p:pic>
      <p:pic>
        <p:nvPicPr>
          <p:cNvPr id="16" name="SK-8-img-15" descr="preencoded.png"/>
          <p:cNvPicPr>
            <a:picLocks noChangeAspect="1"/>
          </p:cNvPicPr>
          <p:nvPr/>
        </p:nvPicPr>
        <p:blipFill>
          <a:blip r:embed="rId7"/>
          <a:stretch>
            <a:fillRect/>
          </a:stretch>
        </p:blipFill>
        <p:spPr>
          <a:xfrm>
            <a:off x="6210300" y="1674465"/>
            <a:ext cx="5600700" cy="3424238"/>
          </a:xfrm>
          <a:prstGeom prst="rect">
            <a:avLst/>
          </a:prstGeom>
        </p:spPr>
      </p:pic>
      <p:pic>
        <p:nvPicPr>
          <p:cNvPr id="17" name="SK-8-img-16" descr="preencoded.png"/>
          <p:cNvPicPr>
            <a:picLocks noChangeAspect="1"/>
          </p:cNvPicPr>
          <p:nvPr/>
        </p:nvPicPr>
        <p:blipFill>
          <a:blip r:embed="rId8"/>
          <a:stretch>
            <a:fillRect/>
          </a:stretch>
        </p:blipFill>
        <p:spPr>
          <a:xfrm>
            <a:off x="6400800" y="1826865"/>
            <a:ext cx="5219700" cy="514350"/>
          </a:xfrm>
          <a:prstGeom prst="rect">
            <a:avLst/>
          </a:prstGeom>
        </p:spPr>
      </p:pic>
      <p:pic>
        <p:nvPicPr>
          <p:cNvPr id="18" name="SK-8-img-17" descr="preencoded.png"/>
          <p:cNvPicPr>
            <a:picLocks noChangeAspect="1"/>
          </p:cNvPicPr>
          <p:nvPr/>
        </p:nvPicPr>
        <p:blipFill>
          <a:blip r:embed="rId14"/>
          <a:stretch>
            <a:fillRect/>
          </a:stretch>
        </p:blipFill>
        <p:spPr>
          <a:xfrm>
            <a:off x="6400800" y="1826865"/>
            <a:ext cx="419100" cy="419100"/>
          </a:xfrm>
          <a:prstGeom prst="rect">
            <a:avLst/>
          </a:prstGeom>
        </p:spPr>
      </p:pic>
      <p:pic>
        <p:nvPicPr>
          <p:cNvPr id="19" name="SK-8-img-18" descr="preencoded.png"/>
          <p:cNvPicPr>
            <a:picLocks noChangeAspect="1"/>
          </p:cNvPicPr>
          <p:nvPr/>
        </p:nvPicPr>
        <p:blipFill>
          <a:blip r:embed="rId15"/>
          <a:stretch>
            <a:fillRect/>
          </a:stretch>
        </p:blipFill>
        <p:spPr>
          <a:xfrm>
            <a:off x="6491288" y="1941165"/>
            <a:ext cx="238125" cy="190500"/>
          </a:xfrm>
          <a:prstGeom prst="rect">
            <a:avLst/>
          </a:prstGeom>
        </p:spPr>
      </p:pic>
      <p:pic>
        <p:nvPicPr>
          <p:cNvPr id="20" name="SK-8-img-19" descr="preencoded.png"/>
          <p:cNvPicPr>
            <a:picLocks noChangeAspect="1"/>
          </p:cNvPicPr>
          <p:nvPr/>
        </p:nvPicPr>
        <p:blipFill>
          <a:blip r:embed="rId16"/>
          <a:stretch>
            <a:fillRect/>
          </a:stretch>
        </p:blipFill>
        <p:spPr>
          <a:xfrm>
            <a:off x="6400800" y="2465040"/>
            <a:ext cx="190500" cy="190500"/>
          </a:xfrm>
          <a:prstGeom prst="rect">
            <a:avLst/>
          </a:prstGeom>
        </p:spPr>
      </p:pic>
      <p:pic>
        <p:nvPicPr>
          <p:cNvPr id="21" name="SK-8-img-20" descr="preencoded.png"/>
          <p:cNvPicPr>
            <a:picLocks noChangeAspect="1"/>
          </p:cNvPicPr>
          <p:nvPr/>
        </p:nvPicPr>
        <p:blipFill>
          <a:blip r:embed="rId16"/>
          <a:stretch>
            <a:fillRect/>
          </a:stretch>
        </p:blipFill>
        <p:spPr>
          <a:xfrm>
            <a:off x="6400800" y="3017490"/>
            <a:ext cx="190500" cy="190500"/>
          </a:xfrm>
          <a:prstGeom prst="rect">
            <a:avLst/>
          </a:prstGeom>
        </p:spPr>
      </p:pic>
      <p:pic>
        <p:nvPicPr>
          <p:cNvPr id="22" name="SK-8-img-21" descr="preencoded.png"/>
          <p:cNvPicPr>
            <a:picLocks noChangeAspect="1"/>
          </p:cNvPicPr>
          <p:nvPr/>
        </p:nvPicPr>
        <p:blipFill>
          <a:blip r:embed="rId16"/>
          <a:stretch>
            <a:fillRect/>
          </a:stretch>
        </p:blipFill>
        <p:spPr>
          <a:xfrm>
            <a:off x="6400800" y="3569940"/>
            <a:ext cx="190500" cy="190500"/>
          </a:xfrm>
          <a:prstGeom prst="rect">
            <a:avLst/>
          </a:prstGeom>
        </p:spPr>
      </p:pic>
      <p:pic>
        <p:nvPicPr>
          <p:cNvPr id="23" name="SK-8-img-22" descr="preencoded.png"/>
          <p:cNvPicPr>
            <a:picLocks noChangeAspect="1"/>
          </p:cNvPicPr>
          <p:nvPr/>
        </p:nvPicPr>
        <p:blipFill>
          <a:blip r:embed="rId16"/>
          <a:stretch>
            <a:fillRect/>
          </a:stretch>
        </p:blipFill>
        <p:spPr>
          <a:xfrm>
            <a:off x="6400800" y="4122390"/>
            <a:ext cx="190500" cy="190500"/>
          </a:xfrm>
          <a:prstGeom prst="rect">
            <a:avLst/>
          </a:prstGeom>
        </p:spPr>
      </p:pic>
      <p:pic>
        <p:nvPicPr>
          <p:cNvPr id="24" name="SK-8-img-23" descr="preencoded.png"/>
          <p:cNvPicPr>
            <a:picLocks noChangeAspect="1"/>
          </p:cNvPicPr>
          <p:nvPr/>
        </p:nvPicPr>
        <p:blipFill>
          <a:blip r:embed="rId17"/>
          <a:stretch>
            <a:fillRect/>
          </a:stretch>
        </p:blipFill>
        <p:spPr>
          <a:xfrm>
            <a:off x="6400800" y="4703415"/>
            <a:ext cx="2295525" cy="242888"/>
          </a:xfrm>
          <a:prstGeom prst="rect">
            <a:avLst/>
          </a:prstGeom>
        </p:spPr>
      </p:pic>
      <p:pic>
        <p:nvPicPr>
          <p:cNvPr id="25" name="SK-8-img-24" descr="preencoded.png"/>
          <p:cNvPicPr>
            <a:picLocks noChangeAspect="1"/>
          </p:cNvPicPr>
          <p:nvPr/>
        </p:nvPicPr>
        <p:blipFill>
          <a:blip r:embed="rId18"/>
          <a:stretch>
            <a:fillRect/>
          </a:stretch>
        </p:blipFill>
        <p:spPr>
          <a:xfrm>
            <a:off x="8772525" y="4703415"/>
            <a:ext cx="1228725" cy="242888"/>
          </a:xfrm>
          <a:prstGeom prst="rect">
            <a:avLst/>
          </a:prstGeom>
        </p:spPr>
      </p:pic>
      <p:pic>
        <p:nvPicPr>
          <p:cNvPr id="26" name="SK-8-img-25" descr="preencoded.png"/>
          <p:cNvPicPr>
            <a:picLocks noChangeAspect="1"/>
          </p:cNvPicPr>
          <p:nvPr/>
        </p:nvPicPr>
        <p:blipFill>
          <a:blip r:embed="rId19"/>
          <a:stretch>
            <a:fillRect/>
          </a:stretch>
        </p:blipFill>
        <p:spPr>
          <a:xfrm>
            <a:off x="381000" y="5279678"/>
            <a:ext cx="11430000" cy="933450"/>
          </a:xfrm>
          <a:prstGeom prst="rect">
            <a:avLst/>
          </a:prstGeom>
        </p:spPr>
      </p:pic>
      <p:pic>
        <p:nvPicPr>
          <p:cNvPr id="27" name="SK-8-img-26" descr="preencoded.png"/>
          <p:cNvPicPr>
            <a:picLocks noChangeAspect="1"/>
          </p:cNvPicPr>
          <p:nvPr/>
        </p:nvPicPr>
        <p:blipFill>
          <a:blip r:embed="rId20"/>
          <a:stretch>
            <a:fillRect/>
          </a:stretch>
        </p:blipFill>
        <p:spPr>
          <a:xfrm>
            <a:off x="609600" y="5635228"/>
            <a:ext cx="309860" cy="247799"/>
          </a:xfrm>
          <a:prstGeom prst="rect">
            <a:avLst/>
          </a:prstGeom>
        </p:spPr>
      </p:pic>
      <p:pic>
        <p:nvPicPr>
          <p:cNvPr id="28" name="SK-8-img-27" descr="preencoded.png"/>
          <p:cNvPicPr>
            <a:picLocks noChangeAspect="1"/>
          </p:cNvPicPr>
          <p:nvPr/>
        </p:nvPicPr>
        <p:blipFill>
          <a:blip r:embed="rId21"/>
          <a:stretch>
            <a:fillRect/>
          </a:stretch>
        </p:blipFill>
        <p:spPr>
          <a:xfrm>
            <a:off x="381000" y="6441728"/>
            <a:ext cx="11430000" cy="247650"/>
          </a:xfrm>
          <a:prstGeom prst="rect">
            <a:avLst/>
          </a:prstGeom>
        </p:spPr>
      </p:pic>
      <p:sp>
        <p:nvSpPr>
          <p:cNvPr id="29" name="SK-8-text-28"/>
          <p:cNvSpPr/>
          <p:nvPr/>
        </p:nvSpPr>
        <p:spPr>
          <a:xfrm>
            <a:off x="5715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0" name="SK-8-text-29"/>
          <p:cNvSpPr/>
          <p:nvPr/>
        </p:nvSpPr>
        <p:spPr>
          <a:xfrm>
            <a:off x="523875" y="752475"/>
            <a:ext cx="116681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Addressing Sleep and Mental Health</a:t>
            </a:r>
            <a:endParaRPr lang="en-US" sz="2550" dirty="0"/>
          </a:p>
        </p:txBody>
      </p:sp>
      <p:sp>
        <p:nvSpPr>
          <p:cNvPr id="31" name="SK-8-text-30"/>
          <p:cNvSpPr/>
          <p:nvPr/>
        </p:nvSpPr>
        <p:spPr>
          <a:xfrm>
            <a:off x="523875" y="1188690"/>
            <a:ext cx="11668125"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Managing the bidirectional drivers of central sensitisation</a:t>
            </a:r>
            <a:endParaRPr lang="en-US" sz="1350" dirty="0"/>
          </a:p>
        </p:txBody>
      </p:sp>
      <p:sp>
        <p:nvSpPr>
          <p:cNvPr id="32" name="SK-8-text-31"/>
          <p:cNvSpPr/>
          <p:nvPr/>
        </p:nvSpPr>
        <p:spPr>
          <a:xfrm>
            <a:off x="1104900" y="1864965"/>
            <a:ext cx="61493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A1B"/>
                </a:solidFill>
              </a:rPr>
              <a:t>Sleep: The Pain Driver</a:t>
            </a:r>
            <a:endParaRPr lang="en-US" sz="1800" dirty="0"/>
          </a:p>
        </p:txBody>
      </p:sp>
      <p:sp>
        <p:nvSpPr>
          <p:cNvPr id="33" name="SK-8-text-32"/>
          <p:cNvSpPr/>
          <p:nvPr/>
        </p:nvSpPr>
        <p:spPr>
          <a:xfrm>
            <a:off x="857250" y="2465040"/>
            <a:ext cx="493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Vicious Cycle:</a:t>
            </a:r>
            <a:r>
              <a:rPr lang="en-US" sz="1200" dirty="0">
                <a:solidFill>
                  <a:srgbClr val="4A4A4B"/>
                </a:solidFill>
                <a:latin typeface="Inter" pitchFamily="34" charset="0"/>
                <a:ea typeface="Inter" pitchFamily="34" charset="-122"/>
                <a:cs typeface="Inter" pitchFamily="34" charset="-120"/>
              </a:rPr>
              <a:t> Disrupted restorative sleep amplifies pain; pain prevents restorative sleep.</a:t>
            </a:r>
            <a:endParaRPr lang="en-US" sz="1200" dirty="0"/>
          </a:p>
        </p:txBody>
      </p:sp>
      <p:sp>
        <p:nvSpPr>
          <p:cNvPr id="34" name="SK-8-text-33"/>
          <p:cNvSpPr/>
          <p:nvPr/>
        </p:nvSpPr>
        <p:spPr>
          <a:xfrm>
            <a:off x="857250" y="3017490"/>
            <a:ext cx="493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Sleep Hygiene:</a:t>
            </a:r>
            <a:r>
              <a:rPr lang="en-US" sz="1200" dirty="0">
                <a:solidFill>
                  <a:srgbClr val="4A4A4B"/>
                </a:solidFill>
                <a:latin typeface="Inter" pitchFamily="34" charset="0"/>
                <a:ea typeface="Inter" pitchFamily="34" charset="-122"/>
                <a:cs typeface="Inter" pitchFamily="34" charset="-120"/>
              </a:rPr>
              <a:t> Regular wake times, cool/dark room, avoid caffeine (pm) and screens in bed.</a:t>
            </a:r>
            <a:endParaRPr lang="en-US" sz="1200" dirty="0"/>
          </a:p>
        </p:txBody>
      </p:sp>
      <p:sp>
        <p:nvSpPr>
          <p:cNvPr id="35" name="SK-8-text-34"/>
          <p:cNvSpPr/>
          <p:nvPr/>
        </p:nvSpPr>
        <p:spPr>
          <a:xfrm>
            <a:off x="857250" y="3569940"/>
            <a:ext cx="493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Pharmacology:</a:t>
            </a:r>
            <a:r>
              <a:rPr lang="en-US" sz="1200" dirty="0">
                <a:solidFill>
                  <a:srgbClr val="4A4A4B"/>
                </a:solidFill>
                <a:latin typeface="Inter" pitchFamily="34" charset="0"/>
                <a:ea typeface="Inter" pitchFamily="34" charset="-122"/>
                <a:cs typeface="Inter" pitchFamily="34" charset="-120"/>
              </a:rPr>
              <a:t> Low-dose </a:t>
            </a:r>
            <a:r>
              <a:rPr lang="en-US" sz="1200" b="1" dirty="0">
                <a:solidFill>
                  <a:srgbClr val="4A4A4B"/>
                </a:solidFill>
                <a:latin typeface="Inter" pitchFamily="34" charset="0"/>
                <a:ea typeface="Inter" pitchFamily="34" charset="-122"/>
                <a:cs typeface="Inter" pitchFamily="34" charset="-120"/>
              </a:rPr>
              <a:t>Amitriptyline</a:t>
            </a:r>
            <a:r>
              <a:rPr lang="en-US" sz="1200" dirty="0">
                <a:solidFill>
                  <a:srgbClr val="4A4A4B"/>
                </a:solidFill>
                <a:latin typeface="Inter" pitchFamily="34" charset="0"/>
                <a:ea typeface="Inter" pitchFamily="34" charset="-122"/>
                <a:cs typeface="Inter" pitchFamily="34" charset="-120"/>
              </a:rPr>
              <a:t> (10–25mg nocte) to improve architecture and reduce nocturnal pain.</a:t>
            </a:r>
            <a:endParaRPr lang="en-US" sz="1200" dirty="0"/>
          </a:p>
        </p:txBody>
      </p:sp>
      <p:sp>
        <p:nvSpPr>
          <p:cNvPr id="36" name="SK-8-text-35"/>
          <p:cNvSpPr/>
          <p:nvPr/>
        </p:nvSpPr>
        <p:spPr>
          <a:xfrm>
            <a:off x="857250" y="4122390"/>
            <a:ext cx="493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Restless Legs:</a:t>
            </a:r>
            <a:r>
              <a:rPr lang="en-US" sz="1200" dirty="0">
                <a:solidFill>
                  <a:srgbClr val="4A4A4B"/>
                </a:solidFill>
                <a:latin typeface="Inter" pitchFamily="34" charset="0"/>
                <a:ea typeface="Inter" pitchFamily="34" charset="-122"/>
                <a:cs typeface="Inter" pitchFamily="34" charset="-120"/>
              </a:rPr>
              <a:t> Check ferritin; treat iron deficiency. Consider dopamine agonists if severe.</a:t>
            </a:r>
            <a:endParaRPr lang="en-US" sz="1200" dirty="0"/>
          </a:p>
        </p:txBody>
      </p:sp>
      <p:sp>
        <p:nvSpPr>
          <p:cNvPr id="37" name="SK-8-text-36"/>
          <p:cNvSpPr/>
          <p:nvPr/>
        </p:nvSpPr>
        <p:spPr>
          <a:xfrm>
            <a:off x="666750" y="4703415"/>
            <a:ext cx="3589916" cy="242888"/>
          </a:xfrm>
          <a:prstGeom prst="rect">
            <a:avLst/>
          </a:prstGeom>
          <a:noFill/>
          <a:ln/>
        </p:spPr>
        <p:txBody>
          <a:bodyPr vert="horz" wrap="square" lIns="0" tIns="0" rIns="0" bIns="0" rtlCol="0" anchor="ctr"/>
          <a:lstStyle/>
          <a:p>
            <a:pPr marL="0" indent="0">
              <a:lnSpc>
                <a:spcPts val="1463"/>
              </a:lnSpc>
              <a:buNone/>
            </a:pPr>
            <a:r>
              <a:rPr lang="en-US" sz="975" b="1" dirty="0">
                <a:solidFill>
                  <a:srgbClr val="717172"/>
                </a:solidFill>
              </a:rPr>
              <a:t>SCREENING: STOP-BANG (OSA)</a:t>
            </a:r>
            <a:endParaRPr lang="en-US" sz="975" dirty="0"/>
          </a:p>
        </p:txBody>
      </p:sp>
      <p:sp>
        <p:nvSpPr>
          <p:cNvPr id="38" name="SK-8-text-37"/>
          <p:cNvSpPr/>
          <p:nvPr/>
        </p:nvSpPr>
        <p:spPr>
          <a:xfrm>
            <a:off x="2847975" y="4703415"/>
            <a:ext cx="3312160" cy="242888"/>
          </a:xfrm>
          <a:prstGeom prst="rect">
            <a:avLst/>
          </a:prstGeom>
          <a:noFill/>
          <a:ln/>
        </p:spPr>
        <p:txBody>
          <a:bodyPr vert="horz" wrap="square" lIns="0" tIns="0" rIns="0" bIns="0" rtlCol="0" anchor="ctr"/>
          <a:lstStyle/>
          <a:p>
            <a:pPr marL="0" indent="0">
              <a:lnSpc>
                <a:spcPts val="1463"/>
              </a:lnSpc>
              <a:buNone/>
            </a:pPr>
            <a:r>
              <a:rPr lang="en-US" sz="975" b="1" dirty="0">
                <a:solidFill>
                  <a:srgbClr val="717172"/>
                </a:solidFill>
              </a:rPr>
              <a:t>EPWORTH SLEEPINESS SCALE</a:t>
            </a:r>
            <a:endParaRPr lang="en-US" sz="975" dirty="0"/>
          </a:p>
        </p:txBody>
      </p:sp>
      <p:sp>
        <p:nvSpPr>
          <p:cNvPr id="39" name="SK-8-text-38"/>
          <p:cNvSpPr/>
          <p:nvPr/>
        </p:nvSpPr>
        <p:spPr>
          <a:xfrm>
            <a:off x="6934200" y="1864965"/>
            <a:ext cx="5257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A1B"/>
                </a:solidFill>
              </a:rPr>
              <a:t>Mental Health Co-morbidity</a:t>
            </a:r>
            <a:endParaRPr lang="en-US" sz="1800" dirty="0"/>
          </a:p>
        </p:txBody>
      </p:sp>
      <p:sp>
        <p:nvSpPr>
          <p:cNvPr id="40" name="SK-8-text-39"/>
          <p:cNvSpPr/>
          <p:nvPr/>
        </p:nvSpPr>
        <p:spPr>
          <a:xfrm>
            <a:off x="6686550" y="2465040"/>
            <a:ext cx="493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Prevalence:</a:t>
            </a:r>
            <a:r>
              <a:rPr lang="en-US" sz="1200" dirty="0">
                <a:solidFill>
                  <a:srgbClr val="4A4A4B"/>
                </a:solidFill>
                <a:latin typeface="Inter" pitchFamily="34" charset="0"/>
                <a:ea typeface="Inter" pitchFamily="34" charset="-122"/>
                <a:cs typeface="Inter" pitchFamily="34" charset="-120"/>
              </a:rPr>
              <a:t> 30–50% co-exist with depression/anxiety. Active treatment is essential to break the pain cycle.</a:t>
            </a:r>
            <a:endParaRPr lang="en-US" sz="1200" dirty="0"/>
          </a:p>
        </p:txBody>
      </p:sp>
      <p:sp>
        <p:nvSpPr>
          <p:cNvPr id="41" name="SK-8-text-40"/>
          <p:cNvSpPr/>
          <p:nvPr/>
        </p:nvSpPr>
        <p:spPr>
          <a:xfrm>
            <a:off x="6686550" y="3017490"/>
            <a:ext cx="493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CBT &amp; ACT:</a:t>
            </a:r>
            <a:r>
              <a:rPr lang="en-US" sz="1200" dirty="0">
                <a:solidFill>
                  <a:srgbClr val="4A4A4B"/>
                </a:solidFill>
                <a:latin typeface="Inter" pitchFamily="34" charset="0"/>
                <a:ea typeface="Inter" pitchFamily="34" charset="-122"/>
                <a:cs typeface="Inter" pitchFamily="34" charset="-120"/>
              </a:rPr>
              <a:t> NICE recommended psychological therapies addressing catastrophising and function.</a:t>
            </a:r>
            <a:endParaRPr lang="en-US" sz="1200" dirty="0"/>
          </a:p>
        </p:txBody>
      </p:sp>
      <p:sp>
        <p:nvSpPr>
          <p:cNvPr id="42" name="SK-8-text-41"/>
          <p:cNvSpPr/>
          <p:nvPr/>
        </p:nvSpPr>
        <p:spPr>
          <a:xfrm>
            <a:off x="6686550" y="3569940"/>
            <a:ext cx="493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Trauma-Informed Care:</a:t>
            </a:r>
            <a:r>
              <a:rPr lang="en-US" sz="1200" dirty="0">
                <a:solidFill>
                  <a:srgbClr val="4A4A4B"/>
                </a:solidFill>
                <a:latin typeface="Inter" pitchFamily="34" charset="0"/>
                <a:ea typeface="Inter" pitchFamily="34" charset="-122"/>
                <a:cs typeface="Inter" pitchFamily="34" charset="-120"/>
              </a:rPr>
              <a:t> Sensitive exploration of Childhood Adverse Experiences and adult stress/trauma.</a:t>
            </a:r>
            <a:endParaRPr lang="en-US" sz="1200" dirty="0"/>
          </a:p>
        </p:txBody>
      </p:sp>
      <p:sp>
        <p:nvSpPr>
          <p:cNvPr id="43" name="SK-8-text-42"/>
          <p:cNvSpPr/>
          <p:nvPr/>
        </p:nvSpPr>
        <p:spPr>
          <a:xfrm>
            <a:off x="6686550" y="4122390"/>
            <a:ext cx="49339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IAPT Access:</a:t>
            </a:r>
            <a:r>
              <a:rPr lang="en-US" sz="1200" dirty="0">
                <a:solidFill>
                  <a:srgbClr val="4A4A4B"/>
                </a:solidFill>
                <a:latin typeface="Inter" pitchFamily="34" charset="0"/>
                <a:ea typeface="Inter" pitchFamily="34" charset="-122"/>
                <a:cs typeface="Inter" pitchFamily="34" charset="-120"/>
              </a:rPr>
              <a:t> Early referral for structured support; self-referral options where available.</a:t>
            </a:r>
            <a:endParaRPr lang="en-US" sz="1200" dirty="0"/>
          </a:p>
        </p:txBody>
      </p:sp>
      <p:sp>
        <p:nvSpPr>
          <p:cNvPr id="44" name="SK-8-text-43"/>
          <p:cNvSpPr/>
          <p:nvPr/>
        </p:nvSpPr>
        <p:spPr>
          <a:xfrm>
            <a:off x="6496050" y="4703415"/>
            <a:ext cx="4118547" cy="242888"/>
          </a:xfrm>
          <a:prstGeom prst="rect">
            <a:avLst/>
          </a:prstGeom>
          <a:noFill/>
          <a:ln/>
        </p:spPr>
        <p:txBody>
          <a:bodyPr vert="horz" wrap="square" lIns="0" tIns="0" rIns="0" bIns="0" rtlCol="0" anchor="ctr"/>
          <a:lstStyle/>
          <a:p>
            <a:pPr marL="0" indent="0">
              <a:lnSpc>
                <a:spcPts val="1463"/>
              </a:lnSpc>
              <a:buNone/>
            </a:pPr>
            <a:r>
              <a:rPr lang="en-US" sz="975" b="1" dirty="0">
                <a:solidFill>
                  <a:srgbClr val="717172"/>
                </a:solidFill>
              </a:rPr>
              <a:t>SCREENING: PHQ-9 (DEPRESSION)</a:t>
            </a:r>
            <a:endParaRPr lang="en-US" sz="975" dirty="0"/>
          </a:p>
        </p:txBody>
      </p:sp>
      <p:sp>
        <p:nvSpPr>
          <p:cNvPr id="45" name="SK-8-text-44"/>
          <p:cNvSpPr/>
          <p:nvPr/>
        </p:nvSpPr>
        <p:spPr>
          <a:xfrm>
            <a:off x="8867775" y="4703415"/>
            <a:ext cx="2043194" cy="242888"/>
          </a:xfrm>
          <a:prstGeom prst="rect">
            <a:avLst/>
          </a:prstGeom>
          <a:noFill/>
          <a:ln/>
        </p:spPr>
        <p:txBody>
          <a:bodyPr vert="horz" wrap="square" lIns="0" tIns="0" rIns="0" bIns="0" rtlCol="0" anchor="ctr"/>
          <a:lstStyle/>
          <a:p>
            <a:pPr marL="0" indent="0">
              <a:lnSpc>
                <a:spcPts val="1463"/>
              </a:lnSpc>
              <a:buNone/>
            </a:pPr>
            <a:r>
              <a:rPr lang="en-US" sz="975" b="1" dirty="0">
                <a:solidFill>
                  <a:srgbClr val="717172"/>
                </a:solidFill>
              </a:rPr>
              <a:t>GAD-7 (ANXIETY)</a:t>
            </a:r>
            <a:endParaRPr lang="en-US" sz="975" dirty="0"/>
          </a:p>
        </p:txBody>
      </p:sp>
      <p:sp>
        <p:nvSpPr>
          <p:cNvPr id="46" name="SK-8-text-45"/>
          <p:cNvSpPr/>
          <p:nvPr/>
        </p:nvSpPr>
        <p:spPr>
          <a:xfrm>
            <a:off x="1109960" y="5403503"/>
            <a:ext cx="105581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The Central Concept for Patients</a:t>
            </a:r>
            <a:endParaRPr lang="en-US" sz="1350" dirty="0"/>
          </a:p>
        </p:txBody>
      </p:sp>
      <p:sp>
        <p:nvSpPr>
          <p:cNvPr id="47" name="SK-8-text-46"/>
          <p:cNvSpPr/>
          <p:nvPr/>
        </p:nvSpPr>
        <p:spPr>
          <a:xfrm>
            <a:off x="1109960" y="5660678"/>
            <a:ext cx="10472440" cy="428625"/>
          </a:xfrm>
          <a:prstGeom prst="rect">
            <a:avLst/>
          </a:prstGeom>
          <a:noFill/>
          <a:ln/>
        </p:spPr>
        <p:txBody>
          <a:bodyPr vert="horz" wrap="square" lIns="0" tIns="0" rIns="0" bIns="0" rtlCol="0" anchor="ctr"/>
          <a:lstStyle/>
          <a:p>
            <a:pPr marL="0" indent="0">
              <a:lnSpc>
                <a:spcPts val="1688"/>
              </a:lnSpc>
              <a:buNone/>
            </a:pPr>
            <a:r>
              <a:rPr lang="en-US" sz="1125" dirty="0">
                <a:solidFill>
                  <a:srgbClr val="FFFFFF">
                    <a:alpha val="90000"/>
                  </a:srgbClr>
                </a:solidFill>
                <a:latin typeface="Inter" pitchFamily="34" charset="0"/>
                <a:ea typeface="Inter" pitchFamily="34" charset="-122"/>
                <a:cs typeface="Inter" pitchFamily="34" charset="-120"/>
              </a:rPr>
              <a:t>"Fibromyalgia is NOT caused by psychiatric illness, but psychological factors and poor sleep act as powerful amplifiers that 'turn up the volume' on your pain signals."</a:t>
            </a:r>
            <a:endParaRPr lang="en-US" sz="1125" dirty="0"/>
          </a:p>
        </p:txBody>
      </p:sp>
      <p:sp>
        <p:nvSpPr>
          <p:cNvPr id="48" name="SK-8-text-47"/>
          <p:cNvSpPr/>
          <p:nvPr/>
        </p:nvSpPr>
        <p:spPr>
          <a:xfrm>
            <a:off x="381000" y="6441728"/>
            <a:ext cx="11811000" cy="2476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 | Clinical Guidance Disclaimer: Always refer to the latest NICE/BNF updates.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381000" y="304800"/>
            <a:ext cx="2838450" cy="352425"/>
          </a:xfrm>
          <a:prstGeom prst="rect">
            <a:avLst/>
          </a:prstGeom>
        </p:spPr>
      </p:pic>
      <p:pic>
        <p:nvPicPr>
          <p:cNvPr id="5" name="SK-9-img-4" descr="preencoded.png"/>
          <p:cNvPicPr>
            <a:picLocks noChangeAspect="1"/>
          </p:cNvPicPr>
          <p:nvPr/>
        </p:nvPicPr>
        <p:blipFill>
          <a:blip r:embed="rId6"/>
          <a:stretch>
            <a:fillRect/>
          </a:stretch>
        </p:blipFill>
        <p:spPr>
          <a:xfrm>
            <a:off x="381000" y="752475"/>
            <a:ext cx="11430000" cy="693390"/>
          </a:xfrm>
          <a:prstGeom prst="rect">
            <a:avLst/>
          </a:prstGeom>
        </p:spPr>
      </p:pic>
      <p:pic>
        <p:nvPicPr>
          <p:cNvPr id="6" name="SK-9-img-5" descr="preencoded.png"/>
          <p:cNvPicPr>
            <a:picLocks noChangeAspect="1"/>
          </p:cNvPicPr>
          <p:nvPr/>
        </p:nvPicPr>
        <p:blipFill>
          <a:blip r:embed="rId7"/>
          <a:stretch>
            <a:fillRect/>
          </a:stretch>
        </p:blipFill>
        <p:spPr>
          <a:xfrm>
            <a:off x="381000" y="1674465"/>
            <a:ext cx="5600700" cy="2528888"/>
          </a:xfrm>
          <a:prstGeom prst="rect">
            <a:avLst/>
          </a:prstGeom>
        </p:spPr>
      </p:pic>
      <p:pic>
        <p:nvPicPr>
          <p:cNvPr id="7" name="SK-9-img-6" descr="preencoded.png"/>
          <p:cNvPicPr>
            <a:picLocks noChangeAspect="1"/>
          </p:cNvPicPr>
          <p:nvPr/>
        </p:nvPicPr>
        <p:blipFill>
          <a:blip r:embed="rId8"/>
          <a:stretch>
            <a:fillRect/>
          </a:stretch>
        </p:blipFill>
        <p:spPr>
          <a:xfrm>
            <a:off x="571500" y="1877318"/>
            <a:ext cx="261937" cy="213420"/>
          </a:xfrm>
          <a:prstGeom prst="rect">
            <a:avLst/>
          </a:prstGeom>
        </p:spPr>
      </p:pic>
      <p:pic>
        <p:nvPicPr>
          <p:cNvPr id="8" name="SK-9-img-7" descr="preencoded.png"/>
          <p:cNvPicPr>
            <a:picLocks noChangeAspect="1"/>
          </p:cNvPicPr>
          <p:nvPr/>
        </p:nvPicPr>
        <p:blipFill>
          <a:blip r:embed="rId9"/>
          <a:stretch>
            <a:fillRect/>
          </a:stretch>
        </p:blipFill>
        <p:spPr>
          <a:xfrm>
            <a:off x="571500" y="3627090"/>
            <a:ext cx="5219700" cy="423863"/>
          </a:xfrm>
          <a:prstGeom prst="rect">
            <a:avLst/>
          </a:prstGeom>
        </p:spPr>
      </p:pic>
      <p:pic>
        <p:nvPicPr>
          <p:cNvPr id="9" name="SK-9-img-8" descr="preencoded.png"/>
          <p:cNvPicPr>
            <a:picLocks noChangeAspect="1"/>
          </p:cNvPicPr>
          <p:nvPr/>
        </p:nvPicPr>
        <p:blipFill>
          <a:blip r:embed="rId10"/>
          <a:stretch>
            <a:fillRect/>
          </a:stretch>
        </p:blipFill>
        <p:spPr>
          <a:xfrm>
            <a:off x="381000" y="4355753"/>
            <a:ext cx="5600700" cy="1857375"/>
          </a:xfrm>
          <a:prstGeom prst="rect">
            <a:avLst/>
          </a:prstGeom>
        </p:spPr>
      </p:pic>
      <p:pic>
        <p:nvPicPr>
          <p:cNvPr id="10" name="SK-9-img-9" descr="preencoded.png"/>
          <p:cNvPicPr>
            <a:picLocks noChangeAspect="1"/>
          </p:cNvPicPr>
          <p:nvPr/>
        </p:nvPicPr>
        <p:blipFill>
          <a:blip r:embed="rId11"/>
          <a:stretch>
            <a:fillRect/>
          </a:stretch>
        </p:blipFill>
        <p:spPr>
          <a:xfrm>
            <a:off x="571500" y="4558605"/>
            <a:ext cx="261937" cy="213420"/>
          </a:xfrm>
          <a:prstGeom prst="rect">
            <a:avLst/>
          </a:prstGeom>
        </p:spPr>
      </p:pic>
      <p:pic>
        <p:nvPicPr>
          <p:cNvPr id="11" name="SK-9-img-10" descr="preencoded.png"/>
          <p:cNvPicPr>
            <a:picLocks noChangeAspect="1"/>
          </p:cNvPicPr>
          <p:nvPr/>
        </p:nvPicPr>
        <p:blipFill>
          <a:blip r:embed="rId12"/>
          <a:stretch>
            <a:fillRect/>
          </a:stretch>
        </p:blipFill>
        <p:spPr>
          <a:xfrm>
            <a:off x="6210300" y="1674465"/>
            <a:ext cx="5600700" cy="1957388"/>
          </a:xfrm>
          <a:prstGeom prst="rect">
            <a:avLst/>
          </a:prstGeom>
        </p:spPr>
      </p:pic>
      <p:pic>
        <p:nvPicPr>
          <p:cNvPr id="12" name="SK-9-img-11" descr="preencoded.png"/>
          <p:cNvPicPr>
            <a:picLocks noChangeAspect="1"/>
          </p:cNvPicPr>
          <p:nvPr/>
        </p:nvPicPr>
        <p:blipFill>
          <a:blip r:embed="rId13"/>
          <a:stretch>
            <a:fillRect/>
          </a:stretch>
        </p:blipFill>
        <p:spPr>
          <a:xfrm>
            <a:off x="6400800" y="1877318"/>
            <a:ext cx="261937" cy="213420"/>
          </a:xfrm>
          <a:prstGeom prst="rect">
            <a:avLst/>
          </a:prstGeom>
        </p:spPr>
      </p:pic>
      <p:pic>
        <p:nvPicPr>
          <p:cNvPr id="13" name="SK-9-img-12" descr="preencoded.png"/>
          <p:cNvPicPr>
            <a:picLocks noChangeAspect="1"/>
          </p:cNvPicPr>
          <p:nvPr/>
        </p:nvPicPr>
        <p:blipFill>
          <a:blip r:embed="rId14"/>
          <a:stretch>
            <a:fillRect/>
          </a:stretch>
        </p:blipFill>
        <p:spPr>
          <a:xfrm>
            <a:off x="6210300" y="3784253"/>
            <a:ext cx="5600700" cy="2428875"/>
          </a:xfrm>
          <a:prstGeom prst="rect">
            <a:avLst/>
          </a:prstGeom>
        </p:spPr>
      </p:pic>
      <p:pic>
        <p:nvPicPr>
          <p:cNvPr id="14" name="SK-9-img-13" descr="preencoded.png"/>
          <p:cNvPicPr>
            <a:picLocks noChangeAspect="1"/>
          </p:cNvPicPr>
          <p:nvPr/>
        </p:nvPicPr>
        <p:blipFill>
          <a:blip r:embed="rId15"/>
          <a:stretch>
            <a:fillRect/>
          </a:stretch>
        </p:blipFill>
        <p:spPr>
          <a:xfrm>
            <a:off x="6400800" y="3987105"/>
            <a:ext cx="261937" cy="213420"/>
          </a:xfrm>
          <a:prstGeom prst="rect">
            <a:avLst/>
          </a:prstGeom>
        </p:spPr>
      </p:pic>
      <p:pic>
        <p:nvPicPr>
          <p:cNvPr id="15" name="SK-9-img-14" descr="preencoded.png"/>
          <p:cNvPicPr>
            <a:picLocks noChangeAspect="1"/>
          </p:cNvPicPr>
          <p:nvPr/>
        </p:nvPicPr>
        <p:blipFill>
          <a:blip r:embed="rId16"/>
          <a:stretch>
            <a:fillRect/>
          </a:stretch>
        </p:blipFill>
        <p:spPr>
          <a:xfrm>
            <a:off x="6400800" y="4651028"/>
            <a:ext cx="2552700" cy="314325"/>
          </a:xfrm>
          <a:prstGeom prst="rect">
            <a:avLst/>
          </a:prstGeom>
        </p:spPr>
      </p:pic>
      <p:pic>
        <p:nvPicPr>
          <p:cNvPr id="16" name="SK-9-img-15" descr="preencoded.png"/>
          <p:cNvPicPr>
            <a:picLocks noChangeAspect="1"/>
          </p:cNvPicPr>
          <p:nvPr/>
        </p:nvPicPr>
        <p:blipFill>
          <a:blip r:embed="rId17"/>
          <a:stretch>
            <a:fillRect/>
          </a:stretch>
        </p:blipFill>
        <p:spPr>
          <a:xfrm>
            <a:off x="6515100" y="4739580"/>
            <a:ext cx="166688" cy="137220"/>
          </a:xfrm>
          <a:prstGeom prst="rect">
            <a:avLst/>
          </a:prstGeom>
        </p:spPr>
      </p:pic>
      <p:pic>
        <p:nvPicPr>
          <p:cNvPr id="17" name="SK-9-img-16" descr="preencoded.png"/>
          <p:cNvPicPr>
            <a:picLocks noChangeAspect="1"/>
          </p:cNvPicPr>
          <p:nvPr/>
        </p:nvPicPr>
        <p:blipFill>
          <a:blip r:embed="rId16"/>
          <a:stretch>
            <a:fillRect/>
          </a:stretch>
        </p:blipFill>
        <p:spPr>
          <a:xfrm>
            <a:off x="9067800" y="4651028"/>
            <a:ext cx="2552700" cy="314325"/>
          </a:xfrm>
          <a:prstGeom prst="rect">
            <a:avLst/>
          </a:prstGeom>
        </p:spPr>
      </p:pic>
      <p:pic>
        <p:nvPicPr>
          <p:cNvPr id="18" name="SK-9-img-17" descr="preencoded.png"/>
          <p:cNvPicPr>
            <a:picLocks noChangeAspect="1"/>
          </p:cNvPicPr>
          <p:nvPr/>
        </p:nvPicPr>
        <p:blipFill>
          <a:blip r:embed="rId18"/>
          <a:stretch>
            <a:fillRect/>
          </a:stretch>
        </p:blipFill>
        <p:spPr>
          <a:xfrm>
            <a:off x="9182100" y="4739580"/>
            <a:ext cx="166688" cy="137220"/>
          </a:xfrm>
          <a:prstGeom prst="rect">
            <a:avLst/>
          </a:prstGeom>
        </p:spPr>
      </p:pic>
      <p:pic>
        <p:nvPicPr>
          <p:cNvPr id="19" name="SK-9-img-18" descr="preencoded.png"/>
          <p:cNvPicPr>
            <a:picLocks noChangeAspect="1"/>
          </p:cNvPicPr>
          <p:nvPr/>
        </p:nvPicPr>
        <p:blipFill>
          <a:blip r:embed="rId16"/>
          <a:stretch>
            <a:fillRect/>
          </a:stretch>
        </p:blipFill>
        <p:spPr>
          <a:xfrm>
            <a:off x="6400800" y="5060603"/>
            <a:ext cx="2552700" cy="314325"/>
          </a:xfrm>
          <a:prstGeom prst="rect">
            <a:avLst/>
          </a:prstGeom>
        </p:spPr>
      </p:pic>
      <p:pic>
        <p:nvPicPr>
          <p:cNvPr id="20" name="SK-9-img-19" descr="preencoded.png"/>
          <p:cNvPicPr>
            <a:picLocks noChangeAspect="1"/>
          </p:cNvPicPr>
          <p:nvPr/>
        </p:nvPicPr>
        <p:blipFill>
          <a:blip r:embed="rId19"/>
          <a:stretch>
            <a:fillRect/>
          </a:stretch>
        </p:blipFill>
        <p:spPr>
          <a:xfrm>
            <a:off x="6515100" y="5149155"/>
            <a:ext cx="166688" cy="137220"/>
          </a:xfrm>
          <a:prstGeom prst="rect">
            <a:avLst/>
          </a:prstGeom>
        </p:spPr>
      </p:pic>
      <p:pic>
        <p:nvPicPr>
          <p:cNvPr id="21" name="SK-9-img-20" descr="preencoded.png"/>
          <p:cNvPicPr>
            <a:picLocks noChangeAspect="1"/>
          </p:cNvPicPr>
          <p:nvPr/>
        </p:nvPicPr>
        <p:blipFill>
          <a:blip r:embed="rId16"/>
          <a:stretch>
            <a:fillRect/>
          </a:stretch>
        </p:blipFill>
        <p:spPr>
          <a:xfrm>
            <a:off x="9067800" y="5060603"/>
            <a:ext cx="2552700" cy="314325"/>
          </a:xfrm>
          <a:prstGeom prst="rect">
            <a:avLst/>
          </a:prstGeom>
        </p:spPr>
      </p:pic>
      <p:pic>
        <p:nvPicPr>
          <p:cNvPr id="22" name="SK-9-img-21" descr="preencoded.png"/>
          <p:cNvPicPr>
            <a:picLocks noChangeAspect="1"/>
          </p:cNvPicPr>
          <p:nvPr/>
        </p:nvPicPr>
        <p:blipFill>
          <a:blip r:embed="rId20"/>
          <a:stretch>
            <a:fillRect/>
          </a:stretch>
        </p:blipFill>
        <p:spPr>
          <a:xfrm>
            <a:off x="9182100" y="5149155"/>
            <a:ext cx="166688" cy="137220"/>
          </a:xfrm>
          <a:prstGeom prst="rect">
            <a:avLst/>
          </a:prstGeom>
        </p:spPr>
      </p:pic>
      <p:pic>
        <p:nvPicPr>
          <p:cNvPr id="23" name="SK-9-img-22" descr="preencoded.png"/>
          <p:cNvPicPr>
            <a:picLocks noChangeAspect="1"/>
          </p:cNvPicPr>
          <p:nvPr/>
        </p:nvPicPr>
        <p:blipFill>
          <a:blip r:embed="rId21"/>
          <a:stretch>
            <a:fillRect/>
          </a:stretch>
        </p:blipFill>
        <p:spPr>
          <a:xfrm>
            <a:off x="381000" y="6441728"/>
            <a:ext cx="11430000" cy="247650"/>
          </a:xfrm>
          <a:prstGeom prst="rect">
            <a:avLst/>
          </a:prstGeom>
        </p:spPr>
      </p:pic>
      <p:sp>
        <p:nvSpPr>
          <p:cNvPr id="24" name="SK-9-text-23"/>
          <p:cNvSpPr/>
          <p:nvPr/>
        </p:nvSpPr>
        <p:spPr>
          <a:xfrm>
            <a:off x="571500" y="304800"/>
            <a:ext cx="3678261" cy="3524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5" name="SK-9-text-24"/>
          <p:cNvSpPr/>
          <p:nvPr/>
        </p:nvSpPr>
        <p:spPr>
          <a:xfrm>
            <a:off x="523875" y="752475"/>
            <a:ext cx="116681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B"/>
                </a:solidFill>
              </a:rPr>
              <a:t>Pacing and Self-Management Strategies</a:t>
            </a:r>
            <a:endParaRPr lang="en-US" sz="2550" dirty="0"/>
          </a:p>
        </p:txBody>
      </p:sp>
      <p:sp>
        <p:nvSpPr>
          <p:cNvPr id="26" name="SK-9-text-25"/>
          <p:cNvSpPr/>
          <p:nvPr/>
        </p:nvSpPr>
        <p:spPr>
          <a:xfrm>
            <a:off x="523875" y="1188690"/>
            <a:ext cx="11372850" cy="257175"/>
          </a:xfrm>
          <a:prstGeom prst="rect">
            <a:avLst/>
          </a:prstGeom>
          <a:noFill/>
          <a:ln/>
        </p:spPr>
        <p:txBody>
          <a:bodyPr vert="horz" wrap="square" lIns="0" tIns="0" rIns="0" bIns="0" rtlCol="0" anchor="ctr"/>
          <a:lstStyle/>
          <a:p>
            <a:pPr marL="0" indent="0">
              <a:lnSpc>
                <a:spcPts val="2025"/>
              </a:lnSpc>
              <a:buNone/>
            </a:pPr>
            <a:r>
              <a:rPr lang="en-US" sz="1350" dirty="0">
                <a:solidFill>
                  <a:srgbClr val="4A4A4B"/>
                </a:solidFill>
                <a:latin typeface="Inter" pitchFamily="34" charset="0"/>
                <a:ea typeface="Inter" pitchFamily="34" charset="-122"/>
                <a:cs typeface="Inter" pitchFamily="34" charset="-120"/>
              </a:rPr>
              <a:t>NICE NG193 Evidence-Based Guidance</a:t>
            </a:r>
            <a:endParaRPr lang="en-US" sz="1350" dirty="0"/>
          </a:p>
        </p:txBody>
      </p:sp>
      <p:sp>
        <p:nvSpPr>
          <p:cNvPr id="27" name="SK-9-text-26"/>
          <p:cNvSpPr/>
          <p:nvPr/>
        </p:nvSpPr>
        <p:spPr>
          <a:xfrm>
            <a:off x="947737" y="1826865"/>
            <a:ext cx="68941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Pacing: Activity Regulation</a:t>
            </a:r>
            <a:endParaRPr lang="en-US" sz="1650" dirty="0"/>
          </a:p>
        </p:txBody>
      </p:sp>
      <p:sp>
        <p:nvSpPr>
          <p:cNvPr id="28" name="SK-9-text-27"/>
          <p:cNvSpPr/>
          <p:nvPr/>
        </p:nvSpPr>
        <p:spPr>
          <a:xfrm>
            <a:off x="571500" y="2236440"/>
            <a:ext cx="116205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A4A4B"/>
                </a:solidFill>
                <a:latin typeface="Inter" pitchFamily="34" charset="0"/>
                <a:ea typeface="Inter" pitchFamily="34" charset="-122"/>
                <a:cs typeface="Inter" pitchFamily="34" charset="-120"/>
              </a:rPr>
              <a:t>Balancing activity and rest to maintain a steady level of function.</a:t>
            </a:r>
            <a:endParaRPr lang="en-US" sz="1200" dirty="0"/>
          </a:p>
        </p:txBody>
      </p:sp>
      <p:sp>
        <p:nvSpPr>
          <p:cNvPr id="29" name="SK-9-text-28"/>
          <p:cNvSpPr/>
          <p:nvPr/>
        </p:nvSpPr>
        <p:spPr>
          <a:xfrm>
            <a:off x="762000" y="2522190"/>
            <a:ext cx="50292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Avoid "Boom-and-Bust":</a:t>
            </a:r>
            <a:r>
              <a:rPr lang="en-US" sz="1200" dirty="0">
                <a:solidFill>
                  <a:srgbClr val="4A4A4B"/>
                </a:solidFill>
                <a:latin typeface="Inter" pitchFamily="34" charset="0"/>
                <a:ea typeface="Inter" pitchFamily="34" charset="-122"/>
                <a:cs typeface="Inter" pitchFamily="34" charset="-120"/>
              </a:rPr>
              <a:t> Overdoing it on "good days" leads to prolonged flares.</a:t>
            </a:r>
            <a:endParaRPr lang="en-US" sz="1200" dirty="0"/>
          </a:p>
        </p:txBody>
      </p:sp>
      <p:sp>
        <p:nvSpPr>
          <p:cNvPr id="30" name="SK-9-text-29"/>
          <p:cNvSpPr/>
          <p:nvPr/>
        </p:nvSpPr>
        <p:spPr>
          <a:xfrm>
            <a:off x="762000" y="3036540"/>
            <a:ext cx="10043716"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Time-Contingent:</a:t>
            </a:r>
            <a:r>
              <a:rPr lang="en-US" sz="1200" dirty="0">
                <a:solidFill>
                  <a:srgbClr val="4A4A4B"/>
                </a:solidFill>
                <a:latin typeface="Inter" pitchFamily="34" charset="0"/>
                <a:ea typeface="Inter" pitchFamily="34" charset="-122"/>
                <a:cs typeface="Inter" pitchFamily="34" charset="-120"/>
              </a:rPr>
              <a:t> Stop before the pain forces you to stop.</a:t>
            </a:r>
            <a:endParaRPr lang="en-US" sz="1200" dirty="0"/>
          </a:p>
        </p:txBody>
      </p:sp>
      <p:sp>
        <p:nvSpPr>
          <p:cNvPr id="31" name="SK-9-text-30"/>
          <p:cNvSpPr/>
          <p:nvPr/>
        </p:nvSpPr>
        <p:spPr>
          <a:xfrm>
            <a:off x="762000" y="3322290"/>
            <a:ext cx="10924744"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Micro-breaks:</a:t>
            </a:r>
            <a:r>
              <a:rPr lang="en-US" sz="1200" dirty="0">
                <a:solidFill>
                  <a:srgbClr val="4A4A4B"/>
                </a:solidFill>
                <a:latin typeface="Inter" pitchFamily="34" charset="0"/>
                <a:ea typeface="Inter" pitchFamily="34" charset="-122"/>
                <a:cs typeface="Inter" pitchFamily="34" charset="-120"/>
              </a:rPr>
              <a:t> Integrate frequent short rests into daily tasks.</a:t>
            </a:r>
            <a:endParaRPr lang="en-US" sz="1200" dirty="0"/>
          </a:p>
        </p:txBody>
      </p:sp>
      <p:sp>
        <p:nvSpPr>
          <p:cNvPr id="32" name="SK-9-text-31"/>
          <p:cNvSpPr/>
          <p:nvPr/>
        </p:nvSpPr>
        <p:spPr>
          <a:xfrm>
            <a:off x="685800" y="3750915"/>
            <a:ext cx="9334500" cy="180975"/>
          </a:xfrm>
          <a:prstGeom prst="rect">
            <a:avLst/>
          </a:prstGeom>
          <a:noFill/>
          <a:ln/>
        </p:spPr>
        <p:txBody>
          <a:bodyPr vert="horz" wrap="square" lIns="0" tIns="0" rIns="0" bIns="0" rtlCol="0" anchor="ctr"/>
          <a:lstStyle/>
          <a:p>
            <a:pPr marL="0" indent="0">
              <a:lnSpc>
                <a:spcPts val="1688"/>
              </a:lnSpc>
              <a:buNone/>
            </a:pPr>
            <a:r>
              <a:rPr lang="en-US" sz="1125" b="1" dirty="0">
                <a:solidFill>
                  <a:srgbClr val="1A1A1B"/>
                </a:solidFill>
                <a:latin typeface="Inter" pitchFamily="34" charset="0"/>
                <a:ea typeface="Inter" pitchFamily="34" charset="-122"/>
                <a:cs typeface="Inter" pitchFamily="34" charset="-120"/>
              </a:rPr>
              <a:t>Goal: Flatten the peaks and troughs of the pain cycle.</a:t>
            </a:r>
            <a:endParaRPr lang="en-US" sz="1125" dirty="0"/>
          </a:p>
        </p:txBody>
      </p:sp>
      <p:sp>
        <p:nvSpPr>
          <p:cNvPr id="33" name="SK-9-text-32"/>
          <p:cNvSpPr/>
          <p:nvPr/>
        </p:nvSpPr>
        <p:spPr>
          <a:xfrm>
            <a:off x="947737" y="4508153"/>
            <a:ext cx="58883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Functional Goal Setting</a:t>
            </a:r>
            <a:endParaRPr lang="en-US" sz="1650" dirty="0"/>
          </a:p>
        </p:txBody>
      </p:sp>
      <p:sp>
        <p:nvSpPr>
          <p:cNvPr id="34" name="SK-9-text-33"/>
          <p:cNvSpPr/>
          <p:nvPr/>
        </p:nvSpPr>
        <p:spPr>
          <a:xfrm>
            <a:off x="571500" y="4917728"/>
            <a:ext cx="110490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A4A4B"/>
                </a:solidFill>
                <a:latin typeface="Inter" pitchFamily="34" charset="0"/>
                <a:ea typeface="Inter" pitchFamily="34" charset="-122"/>
                <a:cs typeface="Inter" pitchFamily="34" charset="-120"/>
              </a:rPr>
              <a:t>Moving focus from "pain relief" to "functional improvement."</a:t>
            </a:r>
            <a:endParaRPr lang="en-US" sz="1200" dirty="0"/>
          </a:p>
        </p:txBody>
      </p:sp>
      <p:sp>
        <p:nvSpPr>
          <p:cNvPr id="35" name="SK-9-text-34"/>
          <p:cNvSpPr/>
          <p:nvPr/>
        </p:nvSpPr>
        <p:spPr>
          <a:xfrm>
            <a:off x="762000" y="5203478"/>
            <a:ext cx="11100949"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SMART Goals:</a:t>
            </a:r>
            <a:r>
              <a:rPr lang="en-US" sz="1200" dirty="0">
                <a:solidFill>
                  <a:srgbClr val="4A4A4B"/>
                </a:solidFill>
                <a:latin typeface="Inter" pitchFamily="34" charset="0"/>
                <a:ea typeface="Inter" pitchFamily="34" charset="-122"/>
                <a:cs typeface="Inter" pitchFamily="34" charset="-120"/>
              </a:rPr>
              <a:t> Specific, Measurable, Achievable, Relevant, Timed.</a:t>
            </a:r>
            <a:endParaRPr lang="en-US" sz="1200" dirty="0"/>
          </a:p>
        </p:txBody>
      </p:sp>
      <p:sp>
        <p:nvSpPr>
          <p:cNvPr id="36" name="SK-9-text-35"/>
          <p:cNvSpPr/>
          <p:nvPr/>
        </p:nvSpPr>
        <p:spPr>
          <a:xfrm>
            <a:off x="762000" y="5489228"/>
            <a:ext cx="107485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Address Kinesiophobia:</a:t>
            </a:r>
            <a:r>
              <a:rPr lang="en-US" sz="1200" dirty="0">
                <a:solidFill>
                  <a:srgbClr val="4A4A4B"/>
                </a:solidFill>
                <a:latin typeface="Inter" pitchFamily="34" charset="0"/>
                <a:ea typeface="Inter" pitchFamily="34" charset="-122"/>
                <a:cs typeface="Inter" pitchFamily="34" charset="-120"/>
              </a:rPr>
              <a:t> Gently challenge the fear of movement.</a:t>
            </a:r>
            <a:endParaRPr lang="en-US" sz="1200" dirty="0"/>
          </a:p>
        </p:txBody>
      </p:sp>
      <p:sp>
        <p:nvSpPr>
          <p:cNvPr id="37" name="SK-9-text-36"/>
          <p:cNvSpPr/>
          <p:nvPr/>
        </p:nvSpPr>
        <p:spPr>
          <a:xfrm>
            <a:off x="762000" y="5774978"/>
            <a:ext cx="114300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Build Self-Efficacy:</a:t>
            </a:r>
            <a:r>
              <a:rPr lang="en-US" sz="1200" dirty="0">
                <a:solidFill>
                  <a:srgbClr val="4A4A4B"/>
                </a:solidFill>
                <a:latin typeface="Inter" pitchFamily="34" charset="0"/>
                <a:ea typeface="Inter" pitchFamily="34" charset="-122"/>
                <a:cs typeface="Inter" pitchFamily="34" charset="-120"/>
              </a:rPr>
              <a:t> Small wins build confidence for larger changes.</a:t>
            </a:r>
            <a:endParaRPr lang="en-US" sz="1200" dirty="0"/>
          </a:p>
        </p:txBody>
      </p:sp>
      <p:sp>
        <p:nvSpPr>
          <p:cNvPr id="38" name="SK-9-text-37"/>
          <p:cNvSpPr/>
          <p:nvPr/>
        </p:nvSpPr>
        <p:spPr>
          <a:xfrm>
            <a:off x="6777038" y="1826865"/>
            <a:ext cx="541496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Work and Social Participation</a:t>
            </a:r>
            <a:endParaRPr lang="en-US" sz="1650" dirty="0"/>
          </a:p>
        </p:txBody>
      </p:sp>
      <p:sp>
        <p:nvSpPr>
          <p:cNvPr id="39" name="SK-9-text-38"/>
          <p:cNvSpPr/>
          <p:nvPr/>
        </p:nvSpPr>
        <p:spPr>
          <a:xfrm>
            <a:off x="6400800" y="2236440"/>
            <a:ext cx="57912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A4A4B"/>
                </a:solidFill>
                <a:latin typeface="Inter" pitchFamily="34" charset="0"/>
                <a:ea typeface="Inter" pitchFamily="34" charset="-122"/>
                <a:cs typeface="Inter" pitchFamily="34" charset="-120"/>
              </a:rPr>
              <a:t>Work is generally therapeutic and improves long-term FMS outcomes.</a:t>
            </a:r>
            <a:endParaRPr lang="en-US" sz="1200" dirty="0"/>
          </a:p>
        </p:txBody>
      </p:sp>
      <p:sp>
        <p:nvSpPr>
          <p:cNvPr id="40" name="SK-9-text-39"/>
          <p:cNvSpPr/>
          <p:nvPr/>
        </p:nvSpPr>
        <p:spPr>
          <a:xfrm>
            <a:off x="6591300" y="2522190"/>
            <a:ext cx="56007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Early Return:</a:t>
            </a:r>
            <a:r>
              <a:rPr lang="en-US" sz="1200" dirty="0">
                <a:solidFill>
                  <a:srgbClr val="4A4A4B"/>
                </a:solidFill>
                <a:latin typeface="Inter" pitchFamily="34" charset="0"/>
                <a:ea typeface="Inter" pitchFamily="34" charset="-122"/>
                <a:cs typeface="Inter" pitchFamily="34" charset="-120"/>
              </a:rPr>
              <a:t> Encourage return to work/activity as soon as possible.</a:t>
            </a:r>
            <a:endParaRPr lang="en-US" sz="1200" dirty="0"/>
          </a:p>
        </p:txBody>
      </p:sp>
      <p:sp>
        <p:nvSpPr>
          <p:cNvPr id="41" name="SK-9-text-40"/>
          <p:cNvSpPr/>
          <p:nvPr/>
        </p:nvSpPr>
        <p:spPr>
          <a:xfrm>
            <a:off x="6591300" y="2807940"/>
            <a:ext cx="56007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Adjustments:</a:t>
            </a:r>
            <a:r>
              <a:rPr lang="en-US" sz="1200" dirty="0">
                <a:solidFill>
                  <a:srgbClr val="4A4A4B"/>
                </a:solidFill>
                <a:latin typeface="Inter" pitchFamily="34" charset="0"/>
                <a:ea typeface="Inter" pitchFamily="34" charset="-122"/>
                <a:cs typeface="Inter" pitchFamily="34" charset="-120"/>
              </a:rPr>
              <a:t> Phased return, ergonomic changes, flexible hours.</a:t>
            </a:r>
            <a:endParaRPr lang="en-US" sz="1200" dirty="0"/>
          </a:p>
        </p:txBody>
      </p:sp>
      <p:sp>
        <p:nvSpPr>
          <p:cNvPr id="42" name="SK-9-text-41"/>
          <p:cNvSpPr/>
          <p:nvPr/>
        </p:nvSpPr>
        <p:spPr>
          <a:xfrm>
            <a:off x="6591300" y="3093690"/>
            <a:ext cx="56007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Occ. Health:</a:t>
            </a:r>
            <a:r>
              <a:rPr lang="en-US" sz="1200" dirty="0">
                <a:solidFill>
                  <a:srgbClr val="4A4A4B"/>
                </a:solidFill>
                <a:latin typeface="Inter" pitchFamily="34" charset="0"/>
                <a:ea typeface="Inter" pitchFamily="34" charset="-122"/>
                <a:cs typeface="Inter" pitchFamily="34" charset="-120"/>
              </a:rPr>
              <a:t> Refer for professional workplace assessment if needed.</a:t>
            </a:r>
            <a:endParaRPr lang="en-US" sz="1200" dirty="0"/>
          </a:p>
        </p:txBody>
      </p:sp>
      <p:sp>
        <p:nvSpPr>
          <p:cNvPr id="43" name="SK-9-text-42"/>
          <p:cNvSpPr/>
          <p:nvPr/>
        </p:nvSpPr>
        <p:spPr>
          <a:xfrm>
            <a:off x="6777038" y="3936653"/>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796B"/>
                </a:solidFill>
              </a:rPr>
              <a:t>Key Patient Resources</a:t>
            </a:r>
            <a:endParaRPr lang="en-US" sz="1650" dirty="0"/>
          </a:p>
        </p:txBody>
      </p:sp>
      <p:sp>
        <p:nvSpPr>
          <p:cNvPr id="44" name="SK-9-text-43"/>
          <p:cNvSpPr/>
          <p:nvPr/>
        </p:nvSpPr>
        <p:spPr>
          <a:xfrm>
            <a:off x="6400800" y="4346228"/>
            <a:ext cx="57912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A4A4B"/>
                </a:solidFill>
                <a:latin typeface="Inter" pitchFamily="34" charset="0"/>
                <a:ea typeface="Inter" pitchFamily="34" charset="-122"/>
                <a:cs typeface="Inter" pitchFamily="34" charset="-120"/>
              </a:rPr>
              <a:t>Empower patients with high-quality self-management tools.</a:t>
            </a:r>
            <a:endParaRPr lang="en-US" sz="1200" dirty="0"/>
          </a:p>
        </p:txBody>
      </p:sp>
      <p:sp>
        <p:nvSpPr>
          <p:cNvPr id="45" name="SK-9-text-44"/>
          <p:cNvSpPr/>
          <p:nvPr/>
        </p:nvSpPr>
        <p:spPr>
          <a:xfrm>
            <a:off x="6757988" y="4651028"/>
            <a:ext cx="2324100" cy="314325"/>
          </a:xfrm>
          <a:prstGeom prst="rect">
            <a:avLst/>
          </a:prstGeom>
          <a:noFill/>
          <a:ln/>
        </p:spPr>
        <p:txBody>
          <a:bodyPr vert="horz" wrap="square" lIns="0" tIns="0" rIns="0" bIns="0" rtlCol="0" anchor="ctr"/>
          <a:lstStyle/>
          <a:p>
            <a:pPr marL="0" indent="0">
              <a:lnSpc>
                <a:spcPts val="1575"/>
              </a:lnSpc>
              <a:buNone/>
            </a:pPr>
            <a:r>
              <a:rPr lang="en-US" sz="1050" dirty="0">
                <a:solidFill>
                  <a:srgbClr val="1A1A1B"/>
                </a:solidFill>
                <a:latin typeface="Inter" pitchFamily="34" charset="0"/>
                <a:ea typeface="Inter" pitchFamily="34" charset="-122"/>
                <a:cs typeface="Inter" pitchFamily="34" charset="-120"/>
              </a:rPr>
              <a:t>Pain Toolkit</a:t>
            </a:r>
            <a:endParaRPr lang="en-US" sz="1050" dirty="0"/>
          </a:p>
        </p:txBody>
      </p:sp>
      <p:sp>
        <p:nvSpPr>
          <p:cNvPr id="46" name="SK-9-text-45"/>
          <p:cNvSpPr/>
          <p:nvPr/>
        </p:nvSpPr>
        <p:spPr>
          <a:xfrm>
            <a:off x="9424988" y="4651028"/>
            <a:ext cx="2331038" cy="314325"/>
          </a:xfrm>
          <a:prstGeom prst="rect">
            <a:avLst/>
          </a:prstGeom>
          <a:noFill/>
          <a:ln/>
        </p:spPr>
        <p:txBody>
          <a:bodyPr vert="horz" wrap="square" lIns="0" tIns="0" rIns="0" bIns="0" rtlCol="0" anchor="ctr"/>
          <a:lstStyle/>
          <a:p>
            <a:pPr marL="0" indent="0">
              <a:lnSpc>
                <a:spcPts val="1575"/>
              </a:lnSpc>
              <a:buNone/>
            </a:pPr>
            <a:r>
              <a:rPr lang="en-US" sz="1050" dirty="0">
                <a:solidFill>
                  <a:srgbClr val="1A1A1B"/>
                </a:solidFill>
                <a:latin typeface="Inter" pitchFamily="34" charset="0"/>
                <a:ea typeface="Inter" pitchFamily="34" charset="-122"/>
                <a:cs typeface="Inter" pitchFamily="34" charset="-120"/>
              </a:rPr>
              <a:t>Versus Arthritis</a:t>
            </a:r>
            <a:endParaRPr lang="en-US" sz="1050" dirty="0"/>
          </a:p>
        </p:txBody>
      </p:sp>
      <p:sp>
        <p:nvSpPr>
          <p:cNvPr id="47" name="SK-9-text-46"/>
          <p:cNvSpPr/>
          <p:nvPr/>
        </p:nvSpPr>
        <p:spPr>
          <a:xfrm>
            <a:off x="6757988" y="5060603"/>
            <a:ext cx="2324100" cy="314325"/>
          </a:xfrm>
          <a:prstGeom prst="rect">
            <a:avLst/>
          </a:prstGeom>
          <a:noFill/>
          <a:ln/>
        </p:spPr>
        <p:txBody>
          <a:bodyPr vert="horz" wrap="square" lIns="0" tIns="0" rIns="0" bIns="0" rtlCol="0" anchor="ctr"/>
          <a:lstStyle/>
          <a:p>
            <a:pPr marL="0" indent="0">
              <a:lnSpc>
                <a:spcPts val="1575"/>
              </a:lnSpc>
              <a:buNone/>
            </a:pPr>
            <a:r>
              <a:rPr lang="en-US" sz="1050" dirty="0">
                <a:solidFill>
                  <a:srgbClr val="1A1A1B"/>
                </a:solidFill>
                <a:latin typeface="Inter" pitchFamily="34" charset="0"/>
                <a:ea typeface="Inter" pitchFamily="34" charset="-122"/>
                <a:cs typeface="Inter" pitchFamily="34" charset="-120"/>
              </a:rPr>
              <a:t>Mindfulness</a:t>
            </a:r>
            <a:endParaRPr lang="en-US" sz="1050" dirty="0"/>
          </a:p>
        </p:txBody>
      </p:sp>
      <p:sp>
        <p:nvSpPr>
          <p:cNvPr id="48" name="SK-9-text-47"/>
          <p:cNvSpPr/>
          <p:nvPr/>
        </p:nvSpPr>
        <p:spPr>
          <a:xfrm>
            <a:off x="9424988" y="5060603"/>
            <a:ext cx="2324100" cy="314325"/>
          </a:xfrm>
          <a:prstGeom prst="rect">
            <a:avLst/>
          </a:prstGeom>
          <a:noFill/>
          <a:ln/>
        </p:spPr>
        <p:txBody>
          <a:bodyPr vert="horz" wrap="square" lIns="0" tIns="0" rIns="0" bIns="0" rtlCol="0" anchor="ctr"/>
          <a:lstStyle/>
          <a:p>
            <a:pPr marL="0" indent="0">
              <a:lnSpc>
                <a:spcPts val="1575"/>
              </a:lnSpc>
              <a:buNone/>
            </a:pPr>
            <a:r>
              <a:rPr lang="en-US" sz="1050" dirty="0">
                <a:solidFill>
                  <a:srgbClr val="1A1A1B"/>
                </a:solidFill>
                <a:latin typeface="Inter" pitchFamily="34" charset="0"/>
                <a:ea typeface="Inter" pitchFamily="34" charset="-122"/>
                <a:cs typeface="Inter" pitchFamily="34" charset="-120"/>
              </a:rPr>
              <a:t>ESCAPE-pain</a:t>
            </a:r>
            <a:endParaRPr lang="en-US" sz="1050" dirty="0"/>
          </a:p>
        </p:txBody>
      </p:sp>
      <p:sp>
        <p:nvSpPr>
          <p:cNvPr id="49" name="SK-9-text-48"/>
          <p:cNvSpPr/>
          <p:nvPr/>
        </p:nvSpPr>
        <p:spPr>
          <a:xfrm>
            <a:off x="6591300" y="5508278"/>
            <a:ext cx="3550920" cy="190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www.paintoolkit.org</a:t>
            </a:r>
            <a:endParaRPr lang="en-US" sz="1200" dirty="0"/>
          </a:p>
        </p:txBody>
      </p:sp>
      <p:sp>
        <p:nvSpPr>
          <p:cNvPr id="50" name="SK-9-text-49"/>
          <p:cNvSpPr/>
          <p:nvPr/>
        </p:nvSpPr>
        <p:spPr>
          <a:xfrm>
            <a:off x="6591300" y="5794028"/>
            <a:ext cx="4282440" cy="1905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B"/>
                </a:solidFill>
                <a:latin typeface="Inter" pitchFamily="34" charset="0"/>
                <a:ea typeface="Inter" pitchFamily="34" charset="-122"/>
                <a:cs typeface="Inter" pitchFamily="34" charset="-120"/>
              </a:rPr>
              <a:t>www.versusarthritis.org</a:t>
            </a:r>
            <a:endParaRPr lang="en-US" sz="1200" dirty="0"/>
          </a:p>
        </p:txBody>
      </p:sp>
      <p:sp>
        <p:nvSpPr>
          <p:cNvPr id="51" name="SK-9-text-50"/>
          <p:cNvSpPr/>
          <p:nvPr/>
        </p:nvSpPr>
        <p:spPr>
          <a:xfrm>
            <a:off x="381000" y="6441728"/>
            <a:ext cx="11811000" cy="247650"/>
          </a:xfrm>
          <a:prstGeom prst="rect">
            <a:avLst/>
          </a:prstGeom>
          <a:noFill/>
          <a:ln/>
        </p:spPr>
        <p:txBody>
          <a:bodyPr vert="horz" wrap="square" lIns="0" tIns="0" rIns="0" bIns="0" rtlCol="0" anchor="ctr"/>
          <a:lstStyle/>
          <a:p>
            <a:pPr marL="0" indent="0">
              <a:lnSpc>
                <a:spcPts val="1350"/>
              </a:lnSpc>
              <a:buNone/>
            </a:pPr>
            <a:r>
              <a:rPr lang="en-US" sz="900" dirty="0">
                <a:solidFill>
                  <a:srgbClr val="717172"/>
                </a:solidFill>
                <a:latin typeface="Inter" pitchFamily="34" charset="0"/>
                <a:ea typeface="Inter" pitchFamily="34" charset="-122"/>
                <a:cs typeface="Inter" pitchFamily="34" charset="-120"/>
              </a:rPr>
              <a:t>www.bradfordvts.co.uk | Clinical Guidance Disclaimer: Always refer to the latest NICE/BNF updates.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3183</Words>
  <Application>Microsoft Office PowerPoint</Application>
  <PresentationFormat>Widescreen</PresentationFormat>
  <Paragraphs>345</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2026-06-17T17:12:59Z</dcterms:created>
  <dcterms:modified xsi:type="dcterms:W3CDTF">2026-06-18T16:24:37Z</dcterms:modified>
</cp:coreProperties>
</file>