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12192000"/>
  <p:embeddedFontLst>
    <p:embeddedFont>
      <p:font typeface="Montserrat" panose="00000500000000000000" pitchFamily="2" charset="0"/>
      <p:regular r:id="rId13"/>
      <p:bold r:id="rId14"/>
    </p:embeddedFont>
    <p:embeddedFont>
      <p:font typeface="Roboto" panose="02000000000000000000" pitchFamily="2" charset="0"/>
      <p:regular r:id="rId15"/>
      <p:bold r:id="rId16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9864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2.png"/><Relationship Id="rId13" Type="http://schemas.openxmlformats.org/officeDocument/2006/relationships/image" Target="../media/image137.png"/><Relationship Id="rId18" Type="http://schemas.openxmlformats.org/officeDocument/2006/relationships/image" Target="../media/image142.png"/><Relationship Id="rId3" Type="http://schemas.openxmlformats.org/officeDocument/2006/relationships/image" Target="../media/image127.png"/><Relationship Id="rId21" Type="http://schemas.openxmlformats.org/officeDocument/2006/relationships/image" Target="../media/image145.png"/><Relationship Id="rId7" Type="http://schemas.openxmlformats.org/officeDocument/2006/relationships/image" Target="../media/image131.png"/><Relationship Id="rId12" Type="http://schemas.openxmlformats.org/officeDocument/2006/relationships/image" Target="../media/image136.png"/><Relationship Id="rId17" Type="http://schemas.openxmlformats.org/officeDocument/2006/relationships/image" Target="../media/image141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40.png"/><Relationship Id="rId20" Type="http://schemas.openxmlformats.org/officeDocument/2006/relationships/image" Target="../media/image14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0.png"/><Relationship Id="rId11" Type="http://schemas.openxmlformats.org/officeDocument/2006/relationships/image" Target="../media/image135.png"/><Relationship Id="rId5" Type="http://schemas.openxmlformats.org/officeDocument/2006/relationships/image" Target="../media/image129.png"/><Relationship Id="rId15" Type="http://schemas.openxmlformats.org/officeDocument/2006/relationships/image" Target="../media/image139.png"/><Relationship Id="rId10" Type="http://schemas.openxmlformats.org/officeDocument/2006/relationships/image" Target="../media/image134.png"/><Relationship Id="rId19" Type="http://schemas.openxmlformats.org/officeDocument/2006/relationships/image" Target="../media/image143.png"/><Relationship Id="rId4" Type="http://schemas.openxmlformats.org/officeDocument/2006/relationships/image" Target="../media/image128.png"/><Relationship Id="rId9" Type="http://schemas.openxmlformats.org/officeDocument/2006/relationships/image" Target="../media/image133.png"/><Relationship Id="rId14" Type="http://schemas.openxmlformats.org/officeDocument/2006/relationships/image" Target="../media/image138.png"/><Relationship Id="rId22" Type="http://schemas.openxmlformats.org/officeDocument/2006/relationships/image" Target="../media/image14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1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18" Type="http://schemas.openxmlformats.org/officeDocument/2006/relationships/image" Target="../media/image34.png"/><Relationship Id="rId3" Type="http://schemas.openxmlformats.org/officeDocument/2006/relationships/image" Target="../media/image1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17" Type="http://schemas.openxmlformats.org/officeDocument/2006/relationships/image" Target="../media/image33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5" Type="http://schemas.openxmlformats.org/officeDocument/2006/relationships/image" Target="../media/image3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Relationship Id="rId14" Type="http://schemas.openxmlformats.org/officeDocument/2006/relationships/image" Target="../media/image3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12" Type="http://schemas.openxmlformats.org/officeDocument/2006/relationships/image" Target="../media/image4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7.pn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Relationship Id="rId14" Type="http://schemas.openxmlformats.org/officeDocument/2006/relationships/image" Target="../media/image4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56.png"/><Relationship Id="rId18" Type="http://schemas.openxmlformats.org/officeDocument/2006/relationships/image" Target="../media/image61.png"/><Relationship Id="rId3" Type="http://schemas.openxmlformats.org/officeDocument/2006/relationships/image" Target="../media/image1.png"/><Relationship Id="rId7" Type="http://schemas.openxmlformats.org/officeDocument/2006/relationships/image" Target="../media/image50.png"/><Relationship Id="rId12" Type="http://schemas.openxmlformats.org/officeDocument/2006/relationships/image" Target="../media/image55.png"/><Relationship Id="rId17" Type="http://schemas.openxmlformats.org/officeDocument/2006/relationships/image" Target="../media/image60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5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png"/><Relationship Id="rId11" Type="http://schemas.openxmlformats.org/officeDocument/2006/relationships/image" Target="../media/image54.png"/><Relationship Id="rId5" Type="http://schemas.openxmlformats.org/officeDocument/2006/relationships/image" Target="../media/image48.png"/><Relationship Id="rId15" Type="http://schemas.openxmlformats.org/officeDocument/2006/relationships/image" Target="../media/image58.png"/><Relationship Id="rId10" Type="http://schemas.openxmlformats.org/officeDocument/2006/relationships/image" Target="../media/image53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Relationship Id="rId14" Type="http://schemas.openxmlformats.org/officeDocument/2006/relationships/image" Target="../media/image5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13" Type="http://schemas.openxmlformats.org/officeDocument/2006/relationships/image" Target="../media/image72.png"/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12" Type="http://schemas.openxmlformats.org/officeDocument/2006/relationships/image" Target="../media/image71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7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5.png"/><Relationship Id="rId11" Type="http://schemas.openxmlformats.org/officeDocument/2006/relationships/image" Target="../media/image70.png"/><Relationship Id="rId5" Type="http://schemas.openxmlformats.org/officeDocument/2006/relationships/image" Target="../media/image64.png"/><Relationship Id="rId15" Type="http://schemas.openxmlformats.org/officeDocument/2006/relationships/image" Target="../media/image74.png"/><Relationship Id="rId10" Type="http://schemas.openxmlformats.org/officeDocument/2006/relationships/image" Target="../media/image69.png"/><Relationship Id="rId4" Type="http://schemas.openxmlformats.org/officeDocument/2006/relationships/image" Target="../media/image63.png"/><Relationship Id="rId9" Type="http://schemas.openxmlformats.org/officeDocument/2006/relationships/image" Target="../media/image68.png"/><Relationship Id="rId14" Type="http://schemas.openxmlformats.org/officeDocument/2006/relationships/image" Target="../media/image7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13" Type="http://schemas.openxmlformats.org/officeDocument/2006/relationships/image" Target="../media/image85.png"/><Relationship Id="rId18" Type="http://schemas.openxmlformats.org/officeDocument/2006/relationships/image" Target="../media/image90.png"/><Relationship Id="rId3" Type="http://schemas.openxmlformats.org/officeDocument/2006/relationships/image" Target="../media/image1.png"/><Relationship Id="rId21" Type="http://schemas.openxmlformats.org/officeDocument/2006/relationships/image" Target="../media/image93.png"/><Relationship Id="rId7" Type="http://schemas.openxmlformats.org/officeDocument/2006/relationships/image" Target="../media/image79.png"/><Relationship Id="rId12" Type="http://schemas.openxmlformats.org/officeDocument/2006/relationships/image" Target="../media/image84.png"/><Relationship Id="rId17" Type="http://schemas.openxmlformats.org/officeDocument/2006/relationships/image" Target="../media/image89.png"/><Relationship Id="rId25" Type="http://schemas.openxmlformats.org/officeDocument/2006/relationships/image" Target="../media/image97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88.png"/><Relationship Id="rId20" Type="http://schemas.openxmlformats.org/officeDocument/2006/relationships/image" Target="../media/image9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8.png"/><Relationship Id="rId11" Type="http://schemas.openxmlformats.org/officeDocument/2006/relationships/image" Target="../media/image83.png"/><Relationship Id="rId24" Type="http://schemas.openxmlformats.org/officeDocument/2006/relationships/image" Target="../media/image96.png"/><Relationship Id="rId5" Type="http://schemas.openxmlformats.org/officeDocument/2006/relationships/image" Target="../media/image77.png"/><Relationship Id="rId15" Type="http://schemas.openxmlformats.org/officeDocument/2006/relationships/image" Target="../media/image87.png"/><Relationship Id="rId23" Type="http://schemas.openxmlformats.org/officeDocument/2006/relationships/image" Target="../media/image95.png"/><Relationship Id="rId10" Type="http://schemas.openxmlformats.org/officeDocument/2006/relationships/image" Target="../media/image82.png"/><Relationship Id="rId19" Type="http://schemas.openxmlformats.org/officeDocument/2006/relationships/image" Target="../media/image91.png"/><Relationship Id="rId4" Type="http://schemas.openxmlformats.org/officeDocument/2006/relationships/image" Target="../media/image76.png"/><Relationship Id="rId9" Type="http://schemas.openxmlformats.org/officeDocument/2006/relationships/image" Target="../media/image81.png"/><Relationship Id="rId14" Type="http://schemas.openxmlformats.org/officeDocument/2006/relationships/image" Target="../media/image86.png"/><Relationship Id="rId22" Type="http://schemas.openxmlformats.org/officeDocument/2006/relationships/image" Target="../media/image9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13" Type="http://schemas.openxmlformats.org/officeDocument/2006/relationships/image" Target="../media/image107.png"/><Relationship Id="rId18" Type="http://schemas.openxmlformats.org/officeDocument/2006/relationships/image" Target="../media/image112.png"/><Relationship Id="rId3" Type="http://schemas.openxmlformats.org/officeDocument/2006/relationships/image" Target="../media/image1.png"/><Relationship Id="rId7" Type="http://schemas.openxmlformats.org/officeDocument/2006/relationships/image" Target="../media/image101.png"/><Relationship Id="rId12" Type="http://schemas.openxmlformats.org/officeDocument/2006/relationships/image" Target="../media/image106.png"/><Relationship Id="rId17" Type="http://schemas.openxmlformats.org/officeDocument/2006/relationships/image" Target="../media/image111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0.png"/><Relationship Id="rId11" Type="http://schemas.openxmlformats.org/officeDocument/2006/relationships/image" Target="../media/image105.png"/><Relationship Id="rId5" Type="http://schemas.openxmlformats.org/officeDocument/2006/relationships/image" Target="../media/image99.png"/><Relationship Id="rId15" Type="http://schemas.openxmlformats.org/officeDocument/2006/relationships/image" Target="../media/image109.png"/><Relationship Id="rId10" Type="http://schemas.openxmlformats.org/officeDocument/2006/relationships/image" Target="../media/image104.png"/><Relationship Id="rId4" Type="http://schemas.openxmlformats.org/officeDocument/2006/relationships/image" Target="../media/image98.png"/><Relationship Id="rId9" Type="http://schemas.openxmlformats.org/officeDocument/2006/relationships/image" Target="../media/image103.png"/><Relationship Id="rId14" Type="http://schemas.openxmlformats.org/officeDocument/2006/relationships/image" Target="../media/image10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13" Type="http://schemas.openxmlformats.org/officeDocument/2006/relationships/image" Target="../media/image122.png"/><Relationship Id="rId3" Type="http://schemas.openxmlformats.org/officeDocument/2006/relationships/image" Target="../media/image1.png"/><Relationship Id="rId7" Type="http://schemas.openxmlformats.org/officeDocument/2006/relationships/image" Target="../media/image116.png"/><Relationship Id="rId12" Type="http://schemas.openxmlformats.org/officeDocument/2006/relationships/image" Target="../media/image121.png"/><Relationship Id="rId17" Type="http://schemas.openxmlformats.org/officeDocument/2006/relationships/image" Target="../media/image126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2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5.png"/><Relationship Id="rId11" Type="http://schemas.openxmlformats.org/officeDocument/2006/relationships/image" Target="../media/image120.png"/><Relationship Id="rId5" Type="http://schemas.openxmlformats.org/officeDocument/2006/relationships/image" Target="../media/image114.png"/><Relationship Id="rId15" Type="http://schemas.openxmlformats.org/officeDocument/2006/relationships/image" Target="../media/image124.png"/><Relationship Id="rId10" Type="http://schemas.openxmlformats.org/officeDocument/2006/relationships/image" Target="../media/image119.png"/><Relationship Id="rId4" Type="http://schemas.openxmlformats.org/officeDocument/2006/relationships/image" Target="../media/image113.png"/><Relationship Id="rId9" Type="http://schemas.openxmlformats.org/officeDocument/2006/relationships/image" Target="../media/image118.png"/><Relationship Id="rId14" Type="http://schemas.openxmlformats.org/officeDocument/2006/relationships/image" Target="../media/image1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596503"/>
          </a:xfrm>
          <a:prstGeom prst="rect">
            <a:avLst/>
          </a:prstGeom>
        </p:spPr>
      </p:pic>
      <p:pic>
        <p:nvPicPr>
          <p:cNvPr id="4" name="SK-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172200"/>
            <a:ext cx="12192000" cy="685800"/>
          </a:xfrm>
          <a:prstGeom prst="rect">
            <a:avLst/>
          </a:prstGeom>
        </p:spPr>
      </p:pic>
      <p:pic>
        <p:nvPicPr>
          <p:cNvPr id="5" name="SK-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596503"/>
            <a:ext cx="7046863" cy="5575548"/>
          </a:xfrm>
          <a:prstGeom prst="rect">
            <a:avLst/>
          </a:prstGeom>
        </p:spPr>
      </p:pic>
      <p:pic>
        <p:nvPicPr>
          <p:cNvPr id="6" name="SK-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3859" y="3415159"/>
            <a:ext cx="5778996" cy="61615"/>
          </a:xfrm>
          <a:prstGeom prst="rect">
            <a:avLst/>
          </a:prstGeom>
        </p:spPr>
      </p:pic>
      <p:pic>
        <p:nvPicPr>
          <p:cNvPr id="7" name="SK-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19765" y="1145232"/>
            <a:ext cx="3035796" cy="4793605"/>
          </a:xfrm>
          <a:prstGeom prst="rect">
            <a:avLst/>
          </a:prstGeom>
        </p:spPr>
      </p:pic>
      <p:pic>
        <p:nvPicPr>
          <p:cNvPr id="8" name="SK-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792569" y="6535638"/>
            <a:ext cx="19050" cy="185142"/>
          </a:xfrm>
          <a:prstGeom prst="rect">
            <a:avLst/>
          </a:prstGeom>
        </p:spPr>
      </p:pic>
      <p:pic>
        <p:nvPicPr>
          <p:cNvPr id="9" name="SK-1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205192" y="1220688"/>
            <a:ext cx="2938165" cy="4869061"/>
          </a:xfrm>
          <a:prstGeom prst="rect">
            <a:avLst/>
          </a:prstGeom>
        </p:spPr>
      </p:pic>
      <p:sp>
        <p:nvSpPr>
          <p:cNvPr id="10" name="SK-1-text-9"/>
          <p:cNvSpPr/>
          <p:nvPr/>
        </p:nvSpPr>
        <p:spPr>
          <a:xfrm>
            <a:off x="3042791" y="109686"/>
            <a:ext cx="6118473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8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2850" dirty="0"/>
          </a:p>
        </p:txBody>
      </p:sp>
      <p:sp>
        <p:nvSpPr>
          <p:cNvPr id="11" name="SK-1-text-10"/>
          <p:cNvSpPr/>
          <p:nvPr/>
        </p:nvSpPr>
        <p:spPr>
          <a:xfrm>
            <a:off x="597396" y="1124694"/>
            <a:ext cx="6364605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Orthopaedics &amp; Trauma</a:t>
            </a:r>
            <a:endParaRPr lang="en-US" sz="1950" dirty="0"/>
          </a:p>
        </p:txBody>
      </p:sp>
      <p:sp>
        <p:nvSpPr>
          <p:cNvPr id="12" name="SK-1-text-11"/>
          <p:cNvSpPr/>
          <p:nvPr/>
        </p:nvSpPr>
        <p:spPr>
          <a:xfrm>
            <a:off x="597396" y="1584127"/>
            <a:ext cx="5583882" cy="13372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5197"/>
              </a:lnSpc>
              <a:buNone/>
            </a:pPr>
            <a:r>
              <a:rPr lang="en-US" sz="47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Fractures and</a:t>
            </a:r>
            <a:endParaRPr lang="en-US" sz="4725" dirty="0"/>
          </a:p>
          <a:p>
            <a:pPr marL="0" indent="0" algn="l">
              <a:lnSpc>
                <a:spcPts val="5197"/>
              </a:lnSpc>
              <a:buNone/>
            </a:pPr>
            <a:r>
              <a:rPr lang="en-US" sz="47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Their Management</a:t>
            </a:r>
            <a:endParaRPr lang="en-US" sz="4725" dirty="0"/>
          </a:p>
        </p:txBody>
      </p:sp>
      <p:sp>
        <p:nvSpPr>
          <p:cNvPr id="13" name="SK-1-text-12"/>
          <p:cNvSpPr/>
          <p:nvPr/>
        </p:nvSpPr>
        <p:spPr>
          <a:xfrm>
            <a:off x="621655" y="2976265"/>
            <a:ext cx="11570345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1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3150" dirty="0"/>
          </a:p>
        </p:txBody>
      </p:sp>
      <p:sp>
        <p:nvSpPr>
          <p:cNvPr id="14" name="SK-1-text-13"/>
          <p:cNvSpPr/>
          <p:nvPr/>
        </p:nvSpPr>
        <p:spPr>
          <a:xfrm>
            <a:off x="572988" y="3792438"/>
            <a:ext cx="5547271" cy="9669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535"/>
              </a:lnSpc>
              <a:buNone/>
            </a:pPr>
            <a:r>
              <a:rPr lang="en-US" sz="19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comprehensive guide for GP trainees on</a:t>
            </a:r>
            <a:endParaRPr lang="en-US" sz="1950" dirty="0"/>
          </a:p>
          <a:p>
            <a:pPr marL="0" indent="0" algn="l">
              <a:lnSpc>
                <a:spcPts val="2535"/>
              </a:lnSpc>
              <a:buNone/>
            </a:pPr>
            <a:r>
              <a:rPr lang="en-US" sz="19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fracture classification, NICE NG38 guidelines,</a:t>
            </a:r>
            <a:endParaRPr lang="en-US" sz="1950" dirty="0"/>
          </a:p>
          <a:p>
            <a:pPr marL="0" indent="0" algn="l">
              <a:lnSpc>
                <a:spcPts val="2535"/>
              </a:lnSpc>
              <a:buNone/>
            </a:pPr>
            <a:r>
              <a:rPr lang="en-US" sz="19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and clinical management</a:t>
            </a:r>
            <a:endParaRPr lang="en-US" sz="1950" dirty="0"/>
          </a:p>
        </p:txBody>
      </p:sp>
      <p:sp>
        <p:nvSpPr>
          <p:cNvPr id="15" name="SK-1-text-14"/>
          <p:cNvSpPr/>
          <p:nvPr/>
        </p:nvSpPr>
        <p:spPr>
          <a:xfrm>
            <a:off x="365671" y="5074890"/>
            <a:ext cx="633222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Updated: June 2026</a:t>
            </a:r>
            <a:endParaRPr lang="en-US" sz="1800" dirty="0"/>
          </a:p>
        </p:txBody>
      </p:sp>
      <p:sp>
        <p:nvSpPr>
          <p:cNvPr id="16" name="SK-1-text-15"/>
          <p:cNvSpPr/>
          <p:nvPr/>
        </p:nvSpPr>
        <p:spPr>
          <a:xfrm>
            <a:off x="597396" y="5404098"/>
            <a:ext cx="901065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CCCCC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NG38 — Last Reviewed June 2025</a:t>
            </a:r>
            <a:endParaRPr lang="en-US" sz="1500" dirty="0"/>
          </a:p>
        </p:txBody>
      </p:sp>
      <p:sp>
        <p:nvSpPr>
          <p:cNvPr id="17" name="SK-1-text-16"/>
          <p:cNvSpPr/>
          <p:nvPr/>
        </p:nvSpPr>
        <p:spPr>
          <a:xfrm>
            <a:off x="597396" y="5966371"/>
            <a:ext cx="48958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8C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500" dirty="0"/>
          </a:p>
        </p:txBody>
      </p:sp>
      <p:sp>
        <p:nvSpPr>
          <p:cNvPr id="18" name="SK-1-text-17"/>
          <p:cNvSpPr/>
          <p:nvPr/>
        </p:nvSpPr>
        <p:spPr>
          <a:xfrm>
            <a:off x="8769548" y="939403"/>
            <a:ext cx="1602284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425" b="1" dirty="0">
                <a:solidFill>
                  <a:srgbClr val="1A2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FRACTURE TYPES</a:t>
            </a:r>
            <a:endParaRPr lang="en-US" sz="1425" dirty="0"/>
          </a:p>
        </p:txBody>
      </p:sp>
      <p:sp>
        <p:nvSpPr>
          <p:cNvPr id="19" name="SK-1-text-18"/>
          <p:cNvSpPr/>
          <p:nvPr/>
        </p:nvSpPr>
        <p:spPr>
          <a:xfrm>
            <a:off x="280392" y="6556177"/>
            <a:ext cx="1191160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— Fractures and Their Management</a:t>
            </a:r>
            <a:endParaRPr lang="en-US" sz="1500" dirty="0"/>
          </a:p>
        </p:txBody>
      </p:sp>
      <p:sp>
        <p:nvSpPr>
          <p:cNvPr id="20" name="SK-1-text-19"/>
          <p:cNvSpPr/>
          <p:nvPr/>
        </p:nvSpPr>
        <p:spPr>
          <a:xfrm>
            <a:off x="8682930" y="6542484"/>
            <a:ext cx="2155627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500" dirty="0"/>
          </a:p>
        </p:txBody>
      </p:sp>
      <p:sp>
        <p:nvSpPr>
          <p:cNvPr id="21" name="SK-1-text-20"/>
          <p:cNvSpPr/>
          <p:nvPr/>
        </p:nvSpPr>
        <p:spPr>
          <a:xfrm>
            <a:off x="10853142" y="6563023"/>
            <a:ext cx="1033909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| June 2026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969" y="315367"/>
            <a:ext cx="1597075" cy="260598"/>
          </a:xfrm>
          <a:prstGeom prst="rect">
            <a:avLst/>
          </a:prstGeom>
        </p:spPr>
      </p:pic>
      <p:pic>
        <p:nvPicPr>
          <p:cNvPr id="4" name="SK-1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1969" y="1379934"/>
            <a:ext cx="1414165" cy="38100"/>
          </a:xfrm>
          <a:prstGeom prst="rect">
            <a:avLst/>
          </a:prstGeom>
        </p:spPr>
      </p:pic>
      <p:pic>
        <p:nvPicPr>
          <p:cNvPr id="5" name="SK-1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6377" y="1721346"/>
            <a:ext cx="3620988" cy="1316682"/>
          </a:xfrm>
          <a:prstGeom prst="rect">
            <a:avLst/>
          </a:prstGeom>
        </p:spPr>
      </p:pic>
      <p:pic>
        <p:nvPicPr>
          <p:cNvPr id="6" name="SK-1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6377" y="1721346"/>
            <a:ext cx="85279" cy="1316682"/>
          </a:xfrm>
          <a:prstGeom prst="rect">
            <a:avLst/>
          </a:prstGeom>
        </p:spPr>
      </p:pic>
      <p:pic>
        <p:nvPicPr>
          <p:cNvPr id="7" name="SK-10-img-6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79255" y="1721346"/>
            <a:ext cx="3620988" cy="1316682"/>
          </a:xfrm>
          <a:prstGeom prst="rect">
            <a:avLst/>
          </a:prstGeom>
        </p:spPr>
      </p:pic>
      <p:pic>
        <p:nvPicPr>
          <p:cNvPr id="8" name="SK-10-img-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79255" y="1721346"/>
            <a:ext cx="85279" cy="1316682"/>
          </a:xfrm>
          <a:prstGeom prst="rect">
            <a:avLst/>
          </a:prstGeom>
        </p:spPr>
      </p:pic>
      <p:pic>
        <p:nvPicPr>
          <p:cNvPr id="9" name="SK-10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22282" y="1721346"/>
            <a:ext cx="3620988" cy="1316682"/>
          </a:xfrm>
          <a:prstGeom prst="rect">
            <a:avLst/>
          </a:prstGeom>
        </p:spPr>
      </p:pic>
      <p:pic>
        <p:nvPicPr>
          <p:cNvPr id="10" name="SK-10-img-9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22282" y="1721346"/>
            <a:ext cx="85279" cy="1316682"/>
          </a:xfrm>
          <a:prstGeom prst="rect">
            <a:avLst/>
          </a:prstGeom>
        </p:spPr>
      </p:pic>
      <p:pic>
        <p:nvPicPr>
          <p:cNvPr id="11" name="SK-10-img-1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6377" y="3202632"/>
            <a:ext cx="3620988" cy="1316682"/>
          </a:xfrm>
          <a:prstGeom prst="rect">
            <a:avLst/>
          </a:prstGeom>
        </p:spPr>
      </p:pic>
      <p:pic>
        <p:nvPicPr>
          <p:cNvPr id="12" name="SK-10-img-1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6377" y="3202632"/>
            <a:ext cx="85279" cy="1316682"/>
          </a:xfrm>
          <a:prstGeom prst="rect">
            <a:avLst/>
          </a:prstGeom>
        </p:spPr>
      </p:pic>
      <p:pic>
        <p:nvPicPr>
          <p:cNvPr id="13" name="SK-10-img-12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79255" y="3202632"/>
            <a:ext cx="3620988" cy="1316682"/>
          </a:xfrm>
          <a:prstGeom prst="rect">
            <a:avLst/>
          </a:prstGeom>
        </p:spPr>
      </p:pic>
      <p:pic>
        <p:nvPicPr>
          <p:cNvPr id="14" name="SK-10-img-13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79255" y="3202632"/>
            <a:ext cx="85279" cy="1316682"/>
          </a:xfrm>
          <a:prstGeom prst="rect">
            <a:avLst/>
          </a:prstGeom>
        </p:spPr>
      </p:pic>
      <p:pic>
        <p:nvPicPr>
          <p:cNvPr id="15" name="SK-10-img-14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22282" y="3202632"/>
            <a:ext cx="3620988" cy="1316682"/>
          </a:xfrm>
          <a:prstGeom prst="rect">
            <a:avLst/>
          </a:prstGeom>
        </p:spPr>
      </p:pic>
      <p:pic>
        <p:nvPicPr>
          <p:cNvPr id="16" name="SK-10-img-15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22282" y="3202632"/>
            <a:ext cx="85279" cy="1316682"/>
          </a:xfrm>
          <a:prstGeom prst="rect">
            <a:avLst/>
          </a:prstGeom>
        </p:spPr>
      </p:pic>
      <p:pic>
        <p:nvPicPr>
          <p:cNvPr id="17" name="SK-10-img-16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1969" y="4704457"/>
            <a:ext cx="11167765" cy="1563588"/>
          </a:xfrm>
          <a:prstGeom prst="rect">
            <a:avLst/>
          </a:prstGeom>
        </p:spPr>
      </p:pic>
      <p:pic>
        <p:nvPicPr>
          <p:cNvPr id="18" name="SK-10-img-17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58267" y="5081736"/>
            <a:ext cx="2608957" cy="479971"/>
          </a:xfrm>
          <a:prstGeom prst="rect">
            <a:avLst/>
          </a:prstGeom>
        </p:spPr>
      </p:pic>
      <p:pic>
        <p:nvPicPr>
          <p:cNvPr id="19" name="SK-10-img-18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8267" y="5657850"/>
            <a:ext cx="2608957" cy="479971"/>
          </a:xfrm>
          <a:prstGeom prst="rect">
            <a:avLst/>
          </a:prstGeom>
        </p:spPr>
      </p:pic>
      <p:pic>
        <p:nvPicPr>
          <p:cNvPr id="20" name="SK-10-img-19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499098" y="5081736"/>
            <a:ext cx="2608957" cy="479971"/>
          </a:xfrm>
          <a:prstGeom prst="rect">
            <a:avLst/>
          </a:prstGeom>
        </p:spPr>
      </p:pic>
      <p:pic>
        <p:nvPicPr>
          <p:cNvPr id="21" name="SK-10-img-20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499098" y="5657850"/>
            <a:ext cx="2608957" cy="479971"/>
          </a:xfrm>
          <a:prstGeom prst="rect">
            <a:avLst/>
          </a:prstGeom>
        </p:spPr>
      </p:pic>
      <p:pic>
        <p:nvPicPr>
          <p:cNvPr id="22" name="SK-10-img-21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05686" y="5081736"/>
            <a:ext cx="2608957" cy="479971"/>
          </a:xfrm>
          <a:prstGeom prst="rect">
            <a:avLst/>
          </a:prstGeom>
        </p:spPr>
      </p:pic>
      <p:pic>
        <p:nvPicPr>
          <p:cNvPr id="23" name="SK-10-img-22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205686" y="5657850"/>
            <a:ext cx="2608957" cy="479971"/>
          </a:xfrm>
          <a:prstGeom prst="rect">
            <a:avLst/>
          </a:prstGeom>
        </p:spPr>
      </p:pic>
      <p:pic>
        <p:nvPicPr>
          <p:cNvPr id="24" name="SK-10-img-23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924479" y="5081736"/>
            <a:ext cx="2608957" cy="479971"/>
          </a:xfrm>
          <a:prstGeom prst="rect">
            <a:avLst/>
          </a:prstGeom>
        </p:spPr>
      </p:pic>
      <p:pic>
        <p:nvPicPr>
          <p:cNvPr id="25" name="SK-10-img-24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924479" y="5657850"/>
            <a:ext cx="2608957" cy="479971"/>
          </a:xfrm>
          <a:prstGeom prst="rect">
            <a:avLst/>
          </a:prstGeom>
        </p:spPr>
      </p:pic>
      <p:pic>
        <p:nvPicPr>
          <p:cNvPr id="26" name="SK-10-img-25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0" y="6535638"/>
            <a:ext cx="12192000" cy="322213"/>
          </a:xfrm>
          <a:prstGeom prst="rect">
            <a:avLst/>
          </a:prstGeom>
        </p:spPr>
      </p:pic>
      <p:pic>
        <p:nvPicPr>
          <p:cNvPr id="27" name="SK-10-img-26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58267" y="4745682"/>
            <a:ext cx="219373" cy="253603"/>
          </a:xfrm>
          <a:prstGeom prst="rect">
            <a:avLst/>
          </a:prstGeom>
        </p:spPr>
      </p:pic>
      <p:sp>
        <p:nvSpPr>
          <p:cNvPr id="28" name="SK-10-text-27"/>
          <p:cNvSpPr/>
          <p:nvPr/>
        </p:nvSpPr>
        <p:spPr>
          <a:xfrm>
            <a:off x="609600" y="370284"/>
            <a:ext cx="318516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GUIDANCE</a:t>
            </a:r>
            <a:endParaRPr lang="en-US" sz="1200" dirty="0"/>
          </a:p>
        </p:txBody>
      </p:sp>
      <p:sp>
        <p:nvSpPr>
          <p:cNvPr id="29" name="SK-10-text-28"/>
          <p:cNvSpPr/>
          <p:nvPr/>
        </p:nvSpPr>
        <p:spPr>
          <a:xfrm>
            <a:off x="511969" y="747415"/>
            <a:ext cx="11680031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52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Pitfalls &amp; Quick Recall</a:t>
            </a:r>
            <a:endParaRPr lang="en-US" sz="3525" dirty="0"/>
          </a:p>
        </p:txBody>
      </p:sp>
      <p:sp>
        <p:nvSpPr>
          <p:cNvPr id="30" name="SK-10-text-29"/>
          <p:cNvSpPr/>
          <p:nvPr/>
        </p:nvSpPr>
        <p:spPr>
          <a:xfrm>
            <a:off x="719286" y="1865263"/>
            <a:ext cx="7703820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Missing Scaphoid Fracture</a:t>
            </a:r>
            <a:endParaRPr lang="en-US" sz="1800" dirty="0"/>
          </a:p>
        </p:txBody>
      </p:sp>
      <p:sp>
        <p:nvSpPr>
          <p:cNvPr id="31" name="SK-10-text-30"/>
          <p:cNvSpPr/>
          <p:nvPr/>
        </p:nvSpPr>
        <p:spPr>
          <a:xfrm>
            <a:off x="719286" y="2201317"/>
            <a:ext cx="3011388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Normal X-ray does NOT rule it out —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treat clinically if snuffbox tender</a:t>
            </a:r>
            <a:endParaRPr lang="en-US" sz="1425" dirty="0"/>
          </a:p>
        </p:txBody>
      </p:sp>
      <p:sp>
        <p:nvSpPr>
          <p:cNvPr id="32" name="SK-10-text-31"/>
          <p:cNvSpPr/>
          <p:nvPr/>
        </p:nvSpPr>
        <p:spPr>
          <a:xfrm>
            <a:off x="4474369" y="1865263"/>
            <a:ext cx="7155180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Missing NAI in Children</a:t>
            </a:r>
            <a:endParaRPr lang="en-US" sz="1800" dirty="0"/>
          </a:p>
        </p:txBody>
      </p:sp>
      <p:sp>
        <p:nvSpPr>
          <p:cNvPr id="33" name="SK-10-text-32"/>
          <p:cNvSpPr/>
          <p:nvPr/>
        </p:nvSpPr>
        <p:spPr>
          <a:xfrm>
            <a:off x="4462165" y="2201317"/>
            <a:ext cx="3084463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Spiral fracture in a pre-mobile child →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safeguarding referral immediately</a:t>
            </a:r>
            <a:endParaRPr lang="en-US" sz="1425" dirty="0"/>
          </a:p>
        </p:txBody>
      </p:sp>
      <p:sp>
        <p:nvSpPr>
          <p:cNvPr id="34" name="SK-10-text-33"/>
          <p:cNvSpPr/>
          <p:nvPr/>
        </p:nvSpPr>
        <p:spPr>
          <a:xfrm>
            <a:off x="8302675" y="1865263"/>
            <a:ext cx="2938165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Overlooking Compartment</a:t>
            </a:r>
            <a:endParaRPr lang="en-US" sz="180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Syndrome</a:t>
            </a:r>
            <a:endParaRPr lang="en-US" sz="1800" dirty="0"/>
          </a:p>
        </p:txBody>
      </p:sp>
      <p:sp>
        <p:nvSpPr>
          <p:cNvPr id="35" name="SK-10-text-34"/>
          <p:cNvSpPr/>
          <p:nvPr/>
        </p:nvSpPr>
        <p:spPr>
          <a:xfrm>
            <a:off x="8290471" y="2434530"/>
            <a:ext cx="3255169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Pain on passive stretch is the early sign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— don't attribute it to the fracture alone</a:t>
            </a:r>
            <a:endParaRPr lang="en-US" sz="1425" dirty="0"/>
          </a:p>
        </p:txBody>
      </p:sp>
      <p:sp>
        <p:nvSpPr>
          <p:cNvPr id="36" name="SK-10-text-35"/>
          <p:cNvSpPr/>
          <p:nvPr/>
        </p:nvSpPr>
        <p:spPr>
          <a:xfrm>
            <a:off x="719286" y="3367236"/>
            <a:ext cx="770382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No Osteoporosis Treatment</a:t>
            </a:r>
            <a:endParaRPr lang="en-US" sz="1800" dirty="0"/>
          </a:p>
        </p:txBody>
      </p:sp>
      <p:sp>
        <p:nvSpPr>
          <p:cNvPr id="37" name="SK-10-text-36"/>
          <p:cNvSpPr/>
          <p:nvPr/>
        </p:nvSpPr>
        <p:spPr>
          <a:xfrm>
            <a:off x="719286" y="3703290"/>
            <a:ext cx="3279577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Every fragility fracture is a missed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opportunity — start FRAX + alendronate</a:t>
            </a:r>
            <a:endParaRPr lang="en-US" sz="1425" dirty="0"/>
          </a:p>
        </p:txBody>
      </p:sp>
      <p:sp>
        <p:nvSpPr>
          <p:cNvPr id="38" name="SK-10-text-37"/>
          <p:cNvSpPr/>
          <p:nvPr/>
        </p:nvSpPr>
        <p:spPr>
          <a:xfrm>
            <a:off x="4474369" y="3367236"/>
            <a:ext cx="7717631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Sending All Fractures to A&amp;E</a:t>
            </a:r>
            <a:endParaRPr lang="en-US" sz="1800" dirty="0"/>
          </a:p>
        </p:txBody>
      </p:sp>
      <p:sp>
        <p:nvSpPr>
          <p:cNvPr id="39" name="SK-10-text-38"/>
          <p:cNvSpPr/>
          <p:nvPr/>
        </p:nvSpPr>
        <p:spPr>
          <a:xfrm>
            <a:off x="4462165" y="3703290"/>
            <a:ext cx="3011388" cy="6582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Stable, undisplaced fractures can be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safely managed in primary care with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follow-up</a:t>
            </a:r>
            <a:endParaRPr lang="en-US" sz="1425" dirty="0"/>
          </a:p>
        </p:txBody>
      </p:sp>
      <p:sp>
        <p:nvSpPr>
          <p:cNvPr id="40" name="SK-10-text-39"/>
          <p:cNvSpPr/>
          <p:nvPr/>
        </p:nvSpPr>
        <p:spPr>
          <a:xfrm>
            <a:off x="8302675" y="3367236"/>
            <a:ext cx="388932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⚠ Missing Pathological Fractures</a:t>
            </a:r>
            <a:endParaRPr lang="en-US" sz="1800" dirty="0"/>
          </a:p>
        </p:txBody>
      </p:sp>
      <p:sp>
        <p:nvSpPr>
          <p:cNvPr id="41" name="SK-10-text-40"/>
          <p:cNvSpPr/>
          <p:nvPr/>
        </p:nvSpPr>
        <p:spPr>
          <a:xfrm>
            <a:off x="8290471" y="3703290"/>
            <a:ext cx="3035796" cy="6377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Minimal trauma + unusual site +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malignancy history → urgent imaging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and referral</a:t>
            </a:r>
            <a:endParaRPr lang="en-US" sz="1425" dirty="0"/>
          </a:p>
        </p:txBody>
      </p:sp>
      <p:sp>
        <p:nvSpPr>
          <p:cNvPr id="42" name="SK-10-text-41"/>
          <p:cNvSpPr/>
          <p:nvPr/>
        </p:nvSpPr>
        <p:spPr>
          <a:xfrm>
            <a:off x="938659" y="4752529"/>
            <a:ext cx="34480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⚡ QUICK RECALL</a:t>
            </a:r>
            <a:endParaRPr lang="en-US" sz="1500" dirty="0"/>
          </a:p>
        </p:txBody>
      </p:sp>
      <p:sp>
        <p:nvSpPr>
          <p:cNvPr id="43" name="SK-10-text-42"/>
          <p:cNvSpPr/>
          <p:nvPr/>
        </p:nvSpPr>
        <p:spPr>
          <a:xfrm>
            <a:off x="743694" y="5136505"/>
            <a:ext cx="2194471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Open fracture → IV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co-amoxiclav within 1 hour</a:t>
            </a:r>
            <a:endParaRPr lang="en-US" sz="1275" dirty="0"/>
          </a:p>
        </p:txBody>
      </p:sp>
      <p:sp>
        <p:nvSpPr>
          <p:cNvPr id="44" name="SK-10-text-43"/>
          <p:cNvSpPr/>
          <p:nvPr/>
        </p:nvSpPr>
        <p:spPr>
          <a:xfrm>
            <a:off x="731490" y="5664696"/>
            <a:ext cx="2267694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Fragility fracture → FRAX +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alendronate 70mg weekly</a:t>
            </a:r>
            <a:endParaRPr lang="en-US" sz="1275" dirty="0"/>
          </a:p>
        </p:txBody>
      </p:sp>
      <p:sp>
        <p:nvSpPr>
          <p:cNvPr id="45" name="SK-10-text-44"/>
          <p:cNvSpPr/>
          <p:nvPr/>
        </p:nvSpPr>
        <p:spPr>
          <a:xfrm>
            <a:off x="3620988" y="5136505"/>
            <a:ext cx="2096988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Scaphoid → treat despite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normal X-ray</a:t>
            </a:r>
            <a:endParaRPr lang="en-US" sz="1275" dirty="0"/>
          </a:p>
        </p:txBody>
      </p:sp>
      <p:sp>
        <p:nvSpPr>
          <p:cNvPr id="46" name="SK-10-text-45"/>
          <p:cNvSpPr/>
          <p:nvPr/>
        </p:nvSpPr>
        <p:spPr>
          <a:xfrm>
            <a:off x="3608784" y="5664696"/>
            <a:ext cx="2011561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2 X-ray views minimum;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joints above and below</a:t>
            </a:r>
            <a:endParaRPr lang="en-US" sz="1275" dirty="0"/>
          </a:p>
        </p:txBody>
      </p:sp>
      <p:sp>
        <p:nvSpPr>
          <p:cNvPr id="47" name="SK-10-text-46"/>
          <p:cNvSpPr/>
          <p:nvPr/>
        </p:nvSpPr>
        <p:spPr>
          <a:xfrm>
            <a:off x="6242298" y="5136505"/>
            <a:ext cx="2206675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Ottawa Rules → malleolus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tender or can't weight bear</a:t>
            </a:r>
            <a:endParaRPr lang="en-US" sz="1275" dirty="0"/>
          </a:p>
        </p:txBody>
      </p:sp>
      <p:sp>
        <p:nvSpPr>
          <p:cNvPr id="48" name="SK-10-text-47"/>
          <p:cNvSpPr/>
          <p:nvPr/>
        </p:nvSpPr>
        <p:spPr>
          <a:xfrm>
            <a:off x="6230094" y="5664696"/>
            <a:ext cx="1914079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Hip fracture → surgery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within 36–48 hours</a:t>
            </a:r>
            <a:endParaRPr lang="en-US" sz="1275" dirty="0"/>
          </a:p>
        </p:txBody>
      </p:sp>
      <p:sp>
        <p:nvSpPr>
          <p:cNvPr id="49" name="SK-10-text-48"/>
          <p:cNvSpPr/>
          <p:nvPr/>
        </p:nvSpPr>
        <p:spPr>
          <a:xfrm>
            <a:off x="8997553" y="5136505"/>
            <a:ext cx="2462659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Compartment syndrome →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6 Ps → fasciotomy emergency</a:t>
            </a:r>
            <a:endParaRPr lang="en-US" sz="1275" dirty="0"/>
          </a:p>
        </p:txBody>
      </p:sp>
      <p:sp>
        <p:nvSpPr>
          <p:cNvPr id="50" name="SK-10-text-49"/>
          <p:cNvSpPr/>
          <p:nvPr/>
        </p:nvSpPr>
        <p:spPr>
          <a:xfrm>
            <a:off x="8985498" y="5664696"/>
            <a:ext cx="2304157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● NAI → spiral fracture in pre-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mobile child → safeguarding</a:t>
            </a:r>
            <a:endParaRPr lang="en-US" sz="1275" dirty="0"/>
          </a:p>
        </p:txBody>
      </p:sp>
      <p:sp>
        <p:nvSpPr>
          <p:cNvPr id="51" name="SK-10-text-50"/>
          <p:cNvSpPr/>
          <p:nvPr/>
        </p:nvSpPr>
        <p:spPr>
          <a:xfrm>
            <a:off x="2877294" y="6281886"/>
            <a:ext cx="9314706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— Fractures and Their Management | NICE NG38 (Last Reviewed June 2025)</a:t>
            </a:r>
            <a:endParaRPr lang="en-US" sz="1050" dirty="0"/>
          </a:p>
        </p:txBody>
      </p:sp>
      <p:sp>
        <p:nvSpPr>
          <p:cNvPr id="52" name="SK-10-text-51"/>
          <p:cNvSpPr/>
          <p:nvPr/>
        </p:nvSpPr>
        <p:spPr>
          <a:xfrm>
            <a:off x="451098" y="6624786"/>
            <a:ext cx="951738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— Fractures and Their Management</a:t>
            </a:r>
            <a:endParaRPr lang="en-US" sz="1050" dirty="0"/>
          </a:p>
        </p:txBody>
      </p:sp>
      <p:sp>
        <p:nvSpPr>
          <p:cNvPr id="53" name="SK-10-text-52"/>
          <p:cNvSpPr/>
          <p:nvPr/>
        </p:nvSpPr>
        <p:spPr>
          <a:xfrm>
            <a:off x="9534079" y="6624786"/>
            <a:ext cx="2657921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050" dirty="0"/>
          </a:p>
        </p:txBody>
      </p:sp>
      <p:sp>
        <p:nvSpPr>
          <p:cNvPr id="54" name="SK-10-text-53"/>
          <p:cNvSpPr/>
          <p:nvPr/>
        </p:nvSpPr>
        <p:spPr>
          <a:xfrm>
            <a:off x="11045875" y="6638479"/>
            <a:ext cx="1146125" cy="1370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| June 2026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329059"/>
          </a:xfrm>
          <a:prstGeom prst="rect">
            <a:avLst/>
          </a:prstGeom>
        </p:spPr>
      </p:pic>
      <p:pic>
        <p:nvPicPr>
          <p:cNvPr id="4" name="SK-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28792"/>
            <a:ext cx="6096000" cy="329059"/>
          </a:xfrm>
          <a:prstGeom prst="rect">
            <a:avLst/>
          </a:prstGeom>
        </p:spPr>
      </p:pic>
      <p:pic>
        <p:nvPicPr>
          <p:cNvPr id="5" name="SK-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0" y="6528792"/>
            <a:ext cx="6096000" cy="329059"/>
          </a:xfrm>
          <a:prstGeom prst="rect">
            <a:avLst/>
          </a:prstGeom>
        </p:spPr>
      </p:pic>
      <p:pic>
        <p:nvPicPr>
          <p:cNvPr id="6" name="SK-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6063" y="617190"/>
            <a:ext cx="2011561" cy="287982"/>
          </a:xfrm>
          <a:prstGeom prst="rect">
            <a:avLst/>
          </a:prstGeom>
        </p:spPr>
      </p:pic>
      <p:pic>
        <p:nvPicPr>
          <p:cNvPr id="7" name="SK-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6855" y="932557"/>
            <a:ext cx="121890" cy="548580"/>
          </a:xfrm>
          <a:prstGeom prst="rect">
            <a:avLst/>
          </a:prstGeom>
        </p:spPr>
      </p:pic>
      <p:pic>
        <p:nvPicPr>
          <p:cNvPr id="8" name="SK-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6063" y="1577280"/>
            <a:ext cx="10899577" cy="13692"/>
          </a:xfrm>
          <a:prstGeom prst="rect">
            <a:avLst/>
          </a:prstGeom>
        </p:spPr>
      </p:pic>
      <p:pic>
        <p:nvPicPr>
          <p:cNvPr id="9" name="SK-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91238" y="1810494"/>
            <a:ext cx="9525" cy="4498777"/>
          </a:xfrm>
          <a:prstGeom prst="rect">
            <a:avLst/>
          </a:prstGeom>
        </p:spPr>
      </p:pic>
      <p:pic>
        <p:nvPicPr>
          <p:cNvPr id="10" name="SK-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6063" y="2105323"/>
            <a:ext cx="572988" cy="47923"/>
          </a:xfrm>
          <a:prstGeom prst="rect">
            <a:avLst/>
          </a:prstGeom>
        </p:spPr>
      </p:pic>
      <p:pic>
        <p:nvPicPr>
          <p:cNvPr id="11" name="SK-2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22690" y="2105323"/>
            <a:ext cx="572988" cy="47923"/>
          </a:xfrm>
          <a:prstGeom prst="rect">
            <a:avLst/>
          </a:prstGeom>
        </p:spPr>
      </p:pic>
      <p:pic>
        <p:nvPicPr>
          <p:cNvPr id="12" name="SK-2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22690" y="5829300"/>
            <a:ext cx="5364361" cy="479971"/>
          </a:xfrm>
          <a:prstGeom prst="rect">
            <a:avLst/>
          </a:prstGeom>
        </p:spPr>
      </p:pic>
      <p:pic>
        <p:nvPicPr>
          <p:cNvPr id="13" name="SK-2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522690" y="5829300"/>
            <a:ext cx="121890" cy="479971"/>
          </a:xfrm>
          <a:prstGeom prst="rect">
            <a:avLst/>
          </a:prstGeom>
        </p:spPr>
      </p:pic>
      <p:pic>
        <p:nvPicPr>
          <p:cNvPr id="14" name="SK-2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48580" y="2269927"/>
            <a:ext cx="5266879" cy="2804815"/>
          </a:xfrm>
          <a:prstGeom prst="rect">
            <a:avLst/>
          </a:prstGeom>
        </p:spPr>
      </p:pic>
      <p:sp>
        <p:nvSpPr>
          <p:cNvPr id="15" name="SK-2-text-14"/>
          <p:cNvSpPr/>
          <p:nvPr/>
        </p:nvSpPr>
        <p:spPr>
          <a:xfrm>
            <a:off x="4736306" y="68461"/>
            <a:ext cx="271909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350" dirty="0"/>
          </a:p>
        </p:txBody>
      </p:sp>
      <p:sp>
        <p:nvSpPr>
          <p:cNvPr id="16" name="SK-2-text-15"/>
          <p:cNvSpPr/>
          <p:nvPr/>
        </p:nvSpPr>
        <p:spPr>
          <a:xfrm>
            <a:off x="719286" y="644575"/>
            <a:ext cx="522922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NG38 · June 2025</a:t>
            </a:r>
            <a:endParaRPr lang="en-US" sz="1350" dirty="0"/>
          </a:p>
        </p:txBody>
      </p:sp>
      <p:sp>
        <p:nvSpPr>
          <p:cNvPr id="17" name="SK-2-text-16"/>
          <p:cNvSpPr/>
          <p:nvPr/>
        </p:nvSpPr>
        <p:spPr>
          <a:xfrm>
            <a:off x="609600" y="987475"/>
            <a:ext cx="11582400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75" b="1" dirty="0">
                <a:solidFill>
                  <a:srgbClr val="00214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Fracture Classification &amp; Initial Assessment</a:t>
            </a:r>
            <a:endParaRPr lang="en-US" sz="3375" dirty="0"/>
          </a:p>
        </p:txBody>
      </p:sp>
      <p:sp>
        <p:nvSpPr>
          <p:cNvPr id="18" name="SK-2-text-17"/>
          <p:cNvSpPr/>
          <p:nvPr/>
        </p:nvSpPr>
        <p:spPr>
          <a:xfrm>
            <a:off x="609600" y="1776115"/>
            <a:ext cx="4284345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Classification</a:t>
            </a:r>
            <a:endParaRPr lang="en-US" sz="1950" dirty="0"/>
          </a:p>
        </p:txBody>
      </p:sp>
      <p:sp>
        <p:nvSpPr>
          <p:cNvPr id="19" name="SK-2-text-18"/>
          <p:cNvSpPr/>
          <p:nvPr/>
        </p:nvSpPr>
        <p:spPr>
          <a:xfrm>
            <a:off x="426690" y="5342334"/>
            <a:ext cx="831913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✔ Simple/Closed — no skin breach</a:t>
            </a:r>
            <a:endParaRPr lang="en-US" sz="1650" dirty="0"/>
          </a:p>
        </p:txBody>
      </p:sp>
      <p:sp>
        <p:nvSpPr>
          <p:cNvPr id="20" name="SK-2-text-19"/>
          <p:cNvSpPr/>
          <p:nvPr/>
        </p:nvSpPr>
        <p:spPr>
          <a:xfrm>
            <a:off x="426690" y="5712619"/>
            <a:ext cx="11765310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✔ Open/Compound — skin breached · HIGH infection risk</a:t>
            </a:r>
            <a:endParaRPr lang="en-US" sz="1650" dirty="0"/>
          </a:p>
        </p:txBody>
      </p:sp>
      <p:sp>
        <p:nvSpPr>
          <p:cNvPr id="21" name="SK-2-text-20"/>
          <p:cNvSpPr/>
          <p:nvPr/>
        </p:nvSpPr>
        <p:spPr>
          <a:xfrm>
            <a:off x="438894" y="6076057"/>
            <a:ext cx="11753106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✔ Complicated — bone + nerve/artery/organ injury</a:t>
            </a:r>
            <a:endParaRPr lang="en-US" sz="1650" dirty="0"/>
          </a:p>
        </p:txBody>
      </p:sp>
      <p:sp>
        <p:nvSpPr>
          <p:cNvPr id="22" name="SK-2-text-21"/>
          <p:cNvSpPr/>
          <p:nvPr/>
        </p:nvSpPr>
        <p:spPr>
          <a:xfrm>
            <a:off x="6510486" y="1789807"/>
            <a:ext cx="5681514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Initial Assessment (NICE NG38)</a:t>
            </a:r>
            <a:endParaRPr lang="en-US" sz="1950" dirty="0"/>
          </a:p>
        </p:txBody>
      </p:sp>
      <p:sp>
        <p:nvSpPr>
          <p:cNvPr id="23" name="SK-2-text-22"/>
          <p:cNvSpPr/>
          <p:nvPr/>
        </p:nvSpPr>
        <p:spPr>
          <a:xfrm>
            <a:off x="6522690" y="2269927"/>
            <a:ext cx="358902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✔ ABCs First</a:t>
            </a:r>
            <a:endParaRPr lang="en-US" sz="1800" dirty="0"/>
          </a:p>
        </p:txBody>
      </p:sp>
      <p:sp>
        <p:nvSpPr>
          <p:cNvPr id="24" name="SK-2-text-23"/>
          <p:cNvSpPr/>
          <p:nvPr/>
        </p:nvSpPr>
        <p:spPr>
          <a:xfrm>
            <a:off x="6876157" y="2530525"/>
            <a:ext cx="5315843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Major trauma — always prioritise airway, breathing, circulation</a:t>
            </a:r>
            <a:endParaRPr lang="en-US" sz="1350" dirty="0"/>
          </a:p>
        </p:txBody>
      </p:sp>
      <p:sp>
        <p:nvSpPr>
          <p:cNvPr id="25" name="SK-2-text-24"/>
          <p:cNvSpPr/>
          <p:nvPr/>
        </p:nvSpPr>
        <p:spPr>
          <a:xfrm>
            <a:off x="6522690" y="2839194"/>
            <a:ext cx="4686300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✔ Clinical Signs</a:t>
            </a:r>
            <a:endParaRPr lang="en-US" sz="1800" dirty="0"/>
          </a:p>
        </p:txBody>
      </p:sp>
      <p:sp>
        <p:nvSpPr>
          <p:cNvPr id="26" name="SK-2-text-25"/>
          <p:cNvSpPr/>
          <p:nvPr/>
        </p:nvSpPr>
        <p:spPr>
          <a:xfrm>
            <a:off x="6876157" y="3099792"/>
            <a:ext cx="531584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Pain · deformity · swelling · bruising · loss of function</a:t>
            </a:r>
            <a:endParaRPr lang="en-US" sz="1350" dirty="0"/>
          </a:p>
        </p:txBody>
      </p:sp>
      <p:sp>
        <p:nvSpPr>
          <p:cNvPr id="27" name="SK-2-text-26"/>
          <p:cNvSpPr/>
          <p:nvPr/>
        </p:nvSpPr>
        <p:spPr>
          <a:xfrm>
            <a:off x="6522690" y="3401467"/>
            <a:ext cx="566931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✔ Neurovascular Status — Always</a:t>
            </a:r>
            <a:endParaRPr lang="en-US" sz="1800" dirty="0"/>
          </a:p>
        </p:txBody>
      </p:sp>
      <p:sp>
        <p:nvSpPr>
          <p:cNvPr id="28" name="SK-2-text-27"/>
          <p:cNvSpPr/>
          <p:nvPr/>
        </p:nvSpPr>
        <p:spPr>
          <a:xfrm>
            <a:off x="6876157" y="3655219"/>
            <a:ext cx="531584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Distal pulses · capillary refill · sensation · movement distal to fracture</a:t>
            </a:r>
            <a:endParaRPr lang="en-US" sz="1350" dirty="0"/>
          </a:p>
        </p:txBody>
      </p:sp>
      <p:sp>
        <p:nvSpPr>
          <p:cNvPr id="29" name="SK-2-text-28"/>
          <p:cNvSpPr/>
          <p:nvPr/>
        </p:nvSpPr>
        <p:spPr>
          <a:xfrm>
            <a:off x="6522690" y="3963888"/>
            <a:ext cx="566931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✔ Immobilise Before Moving</a:t>
            </a:r>
            <a:endParaRPr lang="en-US" sz="1800" dirty="0"/>
          </a:p>
        </p:txBody>
      </p:sp>
      <p:sp>
        <p:nvSpPr>
          <p:cNvPr id="30" name="SK-2-text-29"/>
          <p:cNvSpPr/>
          <p:nvPr/>
        </p:nvSpPr>
        <p:spPr>
          <a:xfrm>
            <a:off x="6876157" y="4224486"/>
            <a:ext cx="531584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Analgesia immediately — oral morphine or ibuprofen</a:t>
            </a:r>
            <a:endParaRPr lang="en-US" sz="1350" dirty="0"/>
          </a:p>
        </p:txBody>
      </p:sp>
      <p:sp>
        <p:nvSpPr>
          <p:cNvPr id="31" name="SK-2-text-30"/>
          <p:cNvSpPr/>
          <p:nvPr/>
        </p:nvSpPr>
        <p:spPr>
          <a:xfrm>
            <a:off x="6522690" y="4519315"/>
            <a:ext cx="566931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✔ X-Ray: Minimum 2 Views at 90°</a:t>
            </a:r>
            <a:endParaRPr lang="en-US" sz="1800" dirty="0"/>
          </a:p>
        </p:txBody>
      </p:sp>
      <p:sp>
        <p:nvSpPr>
          <p:cNvPr id="32" name="SK-2-text-31"/>
          <p:cNvSpPr/>
          <p:nvPr/>
        </p:nvSpPr>
        <p:spPr>
          <a:xfrm>
            <a:off x="6876157" y="4786759"/>
            <a:ext cx="5315843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Include joints above AND below the fracture</a:t>
            </a:r>
            <a:endParaRPr lang="en-US" sz="1350" dirty="0"/>
          </a:p>
        </p:txBody>
      </p:sp>
      <p:sp>
        <p:nvSpPr>
          <p:cNvPr id="33" name="SK-2-text-32"/>
          <p:cNvSpPr/>
          <p:nvPr/>
        </p:nvSpPr>
        <p:spPr>
          <a:xfrm>
            <a:off x="6522690" y="5088582"/>
            <a:ext cx="468630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✔ Open Fracture?</a:t>
            </a:r>
            <a:endParaRPr lang="en-US" sz="1800" dirty="0"/>
          </a:p>
        </p:txBody>
      </p:sp>
      <p:sp>
        <p:nvSpPr>
          <p:cNvPr id="34" name="SK-2-text-33"/>
          <p:cNvSpPr/>
          <p:nvPr/>
        </p:nvSpPr>
        <p:spPr>
          <a:xfrm>
            <a:off x="6876157" y="5349180"/>
            <a:ext cx="5315843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Photograph wound · saline-soaked dressing · urgent orthopaedics</a:t>
            </a:r>
            <a:endParaRPr lang="en-US" sz="1350" dirty="0"/>
          </a:p>
        </p:txBody>
      </p:sp>
      <p:sp>
        <p:nvSpPr>
          <p:cNvPr id="35" name="SK-2-text-34"/>
          <p:cNvSpPr/>
          <p:nvPr/>
        </p:nvSpPr>
        <p:spPr>
          <a:xfrm>
            <a:off x="6662738" y="5980063"/>
            <a:ext cx="508441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Document neurovascular status BEFORE and AFTER any reduction</a:t>
            </a:r>
            <a:endParaRPr lang="en-US" sz="1350" dirty="0"/>
          </a:p>
        </p:txBody>
      </p:sp>
      <p:sp>
        <p:nvSpPr>
          <p:cNvPr id="36" name="SK-2-text-35"/>
          <p:cNvSpPr/>
          <p:nvPr/>
        </p:nvSpPr>
        <p:spPr>
          <a:xfrm>
            <a:off x="292596" y="6617940"/>
            <a:ext cx="1086612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— Fractures and Their Management</a:t>
            </a:r>
            <a:endParaRPr lang="en-US" sz="1200" dirty="0"/>
          </a:p>
        </p:txBody>
      </p:sp>
      <p:sp>
        <p:nvSpPr>
          <p:cNvPr id="37" name="SK-2-text-36"/>
          <p:cNvSpPr/>
          <p:nvPr/>
        </p:nvSpPr>
        <p:spPr>
          <a:xfrm>
            <a:off x="5984677" y="6631632"/>
            <a:ext cx="210294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</a:t>
            </a:r>
            <a:endParaRPr lang="en-US" sz="1200" dirty="0"/>
          </a:p>
        </p:txBody>
      </p:sp>
      <p:sp>
        <p:nvSpPr>
          <p:cNvPr id="38" name="SK-2-text-37"/>
          <p:cNvSpPr/>
          <p:nvPr/>
        </p:nvSpPr>
        <p:spPr>
          <a:xfrm>
            <a:off x="9433471" y="6617940"/>
            <a:ext cx="2441377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 | June 2026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188" y="143917"/>
            <a:ext cx="3547765" cy="308521"/>
          </a:xfrm>
          <a:prstGeom prst="rect">
            <a:avLst/>
          </a:prstGeom>
        </p:spPr>
      </p:pic>
      <p:pic>
        <p:nvPicPr>
          <p:cNvPr id="4" name="SK-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8188" y="610344"/>
            <a:ext cx="121890" cy="493663"/>
          </a:xfrm>
          <a:prstGeom prst="rect">
            <a:avLst/>
          </a:prstGeom>
        </p:spPr>
      </p:pic>
      <p:pic>
        <p:nvPicPr>
          <p:cNvPr id="5" name="SK-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263848"/>
            <a:ext cx="12192000" cy="9525"/>
          </a:xfrm>
          <a:prstGeom prst="rect">
            <a:avLst/>
          </a:prstGeom>
        </p:spPr>
      </p:pic>
      <p:pic>
        <p:nvPicPr>
          <p:cNvPr id="6" name="SK-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9765" y="1814661"/>
            <a:ext cx="731490" cy="19050"/>
          </a:xfrm>
          <a:prstGeom prst="rect">
            <a:avLst/>
          </a:prstGeom>
        </p:spPr>
      </p:pic>
      <p:pic>
        <p:nvPicPr>
          <p:cNvPr id="7" name="SK-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5984" y="1913334"/>
            <a:ext cx="4425553" cy="795486"/>
          </a:xfrm>
          <a:prstGeom prst="rect">
            <a:avLst/>
          </a:prstGeom>
        </p:spPr>
      </p:pic>
      <p:pic>
        <p:nvPicPr>
          <p:cNvPr id="8" name="SK-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30391" y="1460748"/>
            <a:ext cx="9525" cy="4642842"/>
          </a:xfrm>
          <a:prstGeom prst="rect">
            <a:avLst/>
          </a:prstGeom>
        </p:spPr>
      </p:pic>
      <p:pic>
        <p:nvPicPr>
          <p:cNvPr id="9" name="SK-3-img-8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20494" y="1814661"/>
            <a:ext cx="731490" cy="19050"/>
          </a:xfrm>
          <a:prstGeom prst="rect">
            <a:avLst/>
          </a:prstGeom>
        </p:spPr>
      </p:pic>
      <p:pic>
        <p:nvPicPr>
          <p:cNvPr id="10" name="SK-3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54588" y="1913334"/>
            <a:ext cx="3474690" cy="1001167"/>
          </a:xfrm>
          <a:prstGeom prst="rect">
            <a:avLst/>
          </a:prstGeom>
        </p:spPr>
      </p:pic>
      <p:pic>
        <p:nvPicPr>
          <p:cNvPr id="11" name="SK-3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20494" y="1913334"/>
            <a:ext cx="134094" cy="1001167"/>
          </a:xfrm>
          <a:prstGeom prst="rect">
            <a:avLst/>
          </a:prstGeom>
        </p:spPr>
      </p:pic>
      <p:pic>
        <p:nvPicPr>
          <p:cNvPr id="12" name="SK-3-img-1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54588" y="2983111"/>
            <a:ext cx="3474690" cy="1001167"/>
          </a:xfrm>
          <a:prstGeom prst="rect">
            <a:avLst/>
          </a:prstGeom>
        </p:spPr>
      </p:pic>
      <p:pic>
        <p:nvPicPr>
          <p:cNvPr id="13" name="SK-3-img-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20494" y="2983111"/>
            <a:ext cx="134094" cy="1001167"/>
          </a:xfrm>
          <a:prstGeom prst="rect">
            <a:avLst/>
          </a:prstGeom>
        </p:spPr>
      </p:pic>
      <p:pic>
        <p:nvPicPr>
          <p:cNvPr id="14" name="SK-3-img-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54588" y="4053036"/>
            <a:ext cx="3474690" cy="1001167"/>
          </a:xfrm>
          <a:prstGeom prst="rect">
            <a:avLst/>
          </a:prstGeom>
        </p:spPr>
      </p:pic>
      <p:pic>
        <p:nvPicPr>
          <p:cNvPr id="15" name="SK-3-img-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620494" y="4053036"/>
            <a:ext cx="134094" cy="1001167"/>
          </a:xfrm>
          <a:prstGeom prst="rect">
            <a:avLst/>
          </a:prstGeom>
        </p:spPr>
      </p:pic>
      <p:pic>
        <p:nvPicPr>
          <p:cNvPr id="16" name="SK-3-img-15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54588" y="5122813"/>
            <a:ext cx="3474690" cy="1001167"/>
          </a:xfrm>
          <a:prstGeom prst="rect">
            <a:avLst/>
          </a:prstGeom>
        </p:spPr>
      </p:pic>
      <p:pic>
        <p:nvPicPr>
          <p:cNvPr id="17" name="SK-3-img-16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20494" y="5122813"/>
            <a:ext cx="134094" cy="1001167"/>
          </a:xfrm>
          <a:prstGeom prst="rect">
            <a:avLst/>
          </a:prstGeom>
        </p:spPr>
      </p:pic>
      <p:pic>
        <p:nvPicPr>
          <p:cNvPr id="18" name="SK-3-img-17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315694" y="2331690"/>
            <a:ext cx="219373" cy="3113484"/>
          </a:xfrm>
          <a:prstGeom prst="rect">
            <a:avLst/>
          </a:prstGeom>
        </p:spPr>
      </p:pic>
      <p:pic>
        <p:nvPicPr>
          <p:cNvPr id="19" name="SK-3-img-18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6261348"/>
            <a:ext cx="12192000" cy="445740"/>
          </a:xfrm>
          <a:prstGeom prst="rect">
            <a:avLst/>
          </a:prstGeom>
        </p:spPr>
      </p:pic>
      <p:pic>
        <p:nvPicPr>
          <p:cNvPr id="20" name="SK-3-img-19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6707088"/>
            <a:ext cx="12192000" cy="150763"/>
          </a:xfrm>
          <a:prstGeom prst="rect">
            <a:avLst/>
          </a:prstGeom>
        </p:spPr>
      </p:pic>
      <p:pic>
        <p:nvPicPr>
          <p:cNvPr id="21" name="SK-3-img-20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021788" y="1344067"/>
            <a:ext cx="1341090" cy="4498777"/>
          </a:xfrm>
          <a:prstGeom prst="rect">
            <a:avLst/>
          </a:prstGeom>
        </p:spPr>
      </p:pic>
      <p:pic>
        <p:nvPicPr>
          <p:cNvPr id="22" name="SK-3-img-21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21618" y="2005905"/>
            <a:ext cx="365671" cy="418207"/>
          </a:xfrm>
          <a:prstGeom prst="rect">
            <a:avLst/>
          </a:prstGeom>
        </p:spPr>
      </p:pic>
      <p:sp>
        <p:nvSpPr>
          <p:cNvPr id="23" name="SK-3-text-22"/>
          <p:cNvSpPr/>
          <p:nvPr/>
        </p:nvSpPr>
        <p:spPr>
          <a:xfrm>
            <a:off x="365671" y="191988"/>
            <a:ext cx="72580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EMERGENCY PROTOCOL | NICE NG38</a:t>
            </a:r>
            <a:endParaRPr lang="en-US" sz="1500" dirty="0"/>
          </a:p>
        </p:txBody>
      </p:sp>
      <p:sp>
        <p:nvSpPr>
          <p:cNvPr id="24" name="SK-3-text-23"/>
          <p:cNvSpPr/>
          <p:nvPr/>
        </p:nvSpPr>
        <p:spPr>
          <a:xfrm>
            <a:off x="548580" y="555427"/>
            <a:ext cx="11643420" cy="6308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200" b="1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Open Fractures &amp; Bone Healing</a:t>
            </a:r>
            <a:endParaRPr lang="en-US" sz="4200" dirty="0"/>
          </a:p>
        </p:txBody>
      </p:sp>
      <p:sp>
        <p:nvSpPr>
          <p:cNvPr id="25" name="SK-3-text-24"/>
          <p:cNvSpPr/>
          <p:nvPr/>
        </p:nvSpPr>
        <p:spPr>
          <a:xfrm>
            <a:off x="426690" y="1433215"/>
            <a:ext cx="9039225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Open Fracture: Emergency Steps</a:t>
            </a:r>
            <a:endParaRPr lang="en-US" sz="1950" dirty="0"/>
          </a:p>
        </p:txBody>
      </p:sp>
      <p:sp>
        <p:nvSpPr>
          <p:cNvPr id="26" name="SK-3-text-25"/>
          <p:cNvSpPr/>
          <p:nvPr/>
        </p:nvSpPr>
        <p:spPr>
          <a:xfrm>
            <a:off x="804417" y="2043559"/>
            <a:ext cx="3645396" cy="5622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IV Co-amoxiclav 1.2g within 1 HOUR</a:t>
            </a:r>
            <a:endParaRPr lang="en-US" sz="1800" dirty="0"/>
          </a:p>
          <a:p>
            <a:pPr marL="0" indent="0" algn="l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(Cefuroxime if penicillin allergic)</a:t>
            </a:r>
            <a:endParaRPr lang="en-US" sz="1800" dirty="0"/>
          </a:p>
        </p:txBody>
      </p:sp>
      <p:sp>
        <p:nvSpPr>
          <p:cNvPr id="27" name="SK-3-text-26"/>
          <p:cNvSpPr/>
          <p:nvPr/>
        </p:nvSpPr>
        <p:spPr>
          <a:xfrm>
            <a:off x="414486" y="2900809"/>
            <a:ext cx="4242792" cy="5143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1. Cover wound — saline-soaked dressing;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 NOT remove protruding bone in primary care</a:t>
            </a:r>
            <a:endParaRPr lang="en-US" sz="1650" dirty="0"/>
          </a:p>
        </p:txBody>
      </p:sp>
      <p:sp>
        <p:nvSpPr>
          <p:cNvPr id="28" name="SK-3-text-27"/>
          <p:cNvSpPr/>
          <p:nvPr/>
        </p:nvSpPr>
        <p:spPr>
          <a:xfrm>
            <a:off x="402282" y="3538686"/>
            <a:ext cx="3267373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2. Tetanus prophylaxis — check and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administer as needed</a:t>
            </a:r>
            <a:endParaRPr lang="en-US" sz="1650" dirty="0"/>
          </a:p>
        </p:txBody>
      </p:sp>
      <p:sp>
        <p:nvSpPr>
          <p:cNvPr id="29" name="SK-3-text-28"/>
          <p:cNvSpPr/>
          <p:nvPr/>
        </p:nvSpPr>
        <p:spPr>
          <a:xfrm>
            <a:off x="402282" y="4190107"/>
            <a:ext cx="3876973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3. Photograph the wound — before dressing;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document thoroughly</a:t>
            </a:r>
            <a:endParaRPr lang="en-US" sz="1650" dirty="0"/>
          </a:p>
        </p:txBody>
      </p:sp>
      <p:sp>
        <p:nvSpPr>
          <p:cNvPr id="30" name="SK-3-text-29"/>
          <p:cNvSpPr/>
          <p:nvPr/>
        </p:nvSpPr>
        <p:spPr>
          <a:xfrm>
            <a:off x="402282" y="4800600"/>
            <a:ext cx="3755082" cy="7474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4. Urgent orthopaedic referral — definitive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surgery within 24–72 hours depending on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contamination</a:t>
            </a:r>
            <a:endParaRPr lang="en-US" sz="1650" dirty="0"/>
          </a:p>
        </p:txBody>
      </p:sp>
      <p:sp>
        <p:nvSpPr>
          <p:cNvPr id="31" name="SK-3-text-30"/>
          <p:cNvSpPr/>
          <p:nvPr/>
        </p:nvSpPr>
        <p:spPr>
          <a:xfrm>
            <a:off x="414486" y="5733157"/>
            <a:ext cx="3657600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Immobilise before moving. Assess neurovascular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status distal to fracture.</a:t>
            </a:r>
            <a:endParaRPr lang="en-US" sz="1350" dirty="0"/>
          </a:p>
        </p:txBody>
      </p:sp>
      <p:sp>
        <p:nvSpPr>
          <p:cNvPr id="32" name="SK-3-text-31"/>
          <p:cNvSpPr/>
          <p:nvPr/>
        </p:nvSpPr>
        <p:spPr>
          <a:xfrm>
            <a:off x="5498455" y="1433215"/>
            <a:ext cx="6693545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Bone Healing: Four Stages</a:t>
            </a:r>
            <a:endParaRPr lang="en-US" sz="1950" dirty="0"/>
          </a:p>
        </p:txBody>
      </p:sp>
      <p:sp>
        <p:nvSpPr>
          <p:cNvPr id="33" name="SK-3-text-32"/>
          <p:cNvSpPr/>
          <p:nvPr/>
        </p:nvSpPr>
        <p:spPr>
          <a:xfrm>
            <a:off x="5827663" y="1995636"/>
            <a:ext cx="554069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1. Haematoma Formation</a:t>
            </a:r>
            <a:endParaRPr lang="en-US" sz="1575" dirty="0"/>
          </a:p>
        </p:txBody>
      </p:sp>
      <p:sp>
        <p:nvSpPr>
          <p:cNvPr id="34" name="SK-3-text-33"/>
          <p:cNvSpPr/>
          <p:nvPr/>
        </p:nvSpPr>
        <p:spPr>
          <a:xfrm>
            <a:off x="6010573" y="2249388"/>
            <a:ext cx="483108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E66C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Immediately after fracture</a:t>
            </a:r>
            <a:endParaRPr lang="en-US" sz="1200" dirty="0"/>
          </a:p>
        </p:txBody>
      </p:sp>
      <p:sp>
        <p:nvSpPr>
          <p:cNvPr id="35" name="SK-3-text-34"/>
          <p:cNvSpPr/>
          <p:nvPr/>
        </p:nvSpPr>
        <p:spPr>
          <a:xfrm>
            <a:off x="6010573" y="2448223"/>
            <a:ext cx="2730996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Blood clot forms; inflammatory cells arrive;</a:t>
            </a:r>
            <a:endParaRPr lang="en-US" sz="1125" dirty="0"/>
          </a:p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growth factors released.</a:t>
            </a:r>
            <a:endParaRPr lang="en-US" sz="1125" dirty="0"/>
          </a:p>
        </p:txBody>
      </p:sp>
      <p:sp>
        <p:nvSpPr>
          <p:cNvPr id="36" name="SK-3-text-35"/>
          <p:cNvSpPr/>
          <p:nvPr/>
        </p:nvSpPr>
        <p:spPr>
          <a:xfrm>
            <a:off x="5803255" y="3086100"/>
            <a:ext cx="3620452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2. Soft Callus</a:t>
            </a:r>
            <a:endParaRPr lang="en-US" sz="1575" dirty="0"/>
          </a:p>
        </p:txBody>
      </p:sp>
      <p:sp>
        <p:nvSpPr>
          <p:cNvPr id="37" name="SK-3-text-36"/>
          <p:cNvSpPr/>
          <p:nvPr/>
        </p:nvSpPr>
        <p:spPr>
          <a:xfrm>
            <a:off x="6010573" y="3339703"/>
            <a:ext cx="196596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E66C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Weeks 2–3</a:t>
            </a:r>
            <a:endParaRPr lang="en-US" sz="1200" dirty="0"/>
          </a:p>
        </p:txBody>
      </p:sp>
      <p:sp>
        <p:nvSpPr>
          <p:cNvPr id="38" name="SK-3-text-37"/>
          <p:cNvSpPr/>
          <p:nvPr/>
        </p:nvSpPr>
        <p:spPr>
          <a:xfrm>
            <a:off x="6010573" y="3538686"/>
            <a:ext cx="1975098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Fibrocartilage bridges the gap;</a:t>
            </a:r>
            <a:endParaRPr lang="en-US" sz="1125" dirty="0"/>
          </a:p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fracture becomes less mobile.</a:t>
            </a:r>
            <a:endParaRPr lang="en-US" sz="1125" dirty="0"/>
          </a:p>
        </p:txBody>
      </p:sp>
      <p:sp>
        <p:nvSpPr>
          <p:cNvPr id="39" name="SK-3-text-38"/>
          <p:cNvSpPr/>
          <p:nvPr/>
        </p:nvSpPr>
        <p:spPr>
          <a:xfrm>
            <a:off x="5803255" y="4149030"/>
            <a:ext cx="3620452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3. Hard Callus</a:t>
            </a:r>
            <a:endParaRPr lang="en-US" sz="1575" dirty="0"/>
          </a:p>
        </p:txBody>
      </p:sp>
      <p:sp>
        <p:nvSpPr>
          <p:cNvPr id="40" name="SK-3-text-39"/>
          <p:cNvSpPr/>
          <p:nvPr/>
        </p:nvSpPr>
        <p:spPr>
          <a:xfrm>
            <a:off x="6010573" y="4395936"/>
            <a:ext cx="227076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E66C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Weeks 3–12</a:t>
            </a:r>
            <a:endParaRPr lang="en-US" sz="1200" dirty="0"/>
          </a:p>
        </p:txBody>
      </p:sp>
      <p:sp>
        <p:nvSpPr>
          <p:cNvPr id="41" name="SK-3-text-40"/>
          <p:cNvSpPr/>
          <p:nvPr/>
        </p:nvSpPr>
        <p:spPr>
          <a:xfrm>
            <a:off x="6010573" y="4601617"/>
            <a:ext cx="1999357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Woven bone replaces cartilage;</a:t>
            </a:r>
            <a:endParaRPr lang="en-US" sz="1125" dirty="0"/>
          </a:p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fracture site stiffens.</a:t>
            </a:r>
            <a:endParaRPr lang="en-US" sz="1125" dirty="0"/>
          </a:p>
        </p:txBody>
      </p:sp>
      <p:sp>
        <p:nvSpPr>
          <p:cNvPr id="42" name="SK-3-text-41"/>
          <p:cNvSpPr/>
          <p:nvPr/>
        </p:nvSpPr>
        <p:spPr>
          <a:xfrm>
            <a:off x="5803255" y="5205115"/>
            <a:ext cx="3620452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4. Remodelling</a:t>
            </a:r>
            <a:endParaRPr lang="en-US" sz="1575" dirty="0"/>
          </a:p>
        </p:txBody>
      </p:sp>
      <p:sp>
        <p:nvSpPr>
          <p:cNvPr id="43" name="SK-3-text-42"/>
          <p:cNvSpPr/>
          <p:nvPr/>
        </p:nvSpPr>
        <p:spPr>
          <a:xfrm>
            <a:off x="6010573" y="5458867"/>
            <a:ext cx="281940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E66C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Months to years</a:t>
            </a:r>
            <a:endParaRPr lang="en-US" sz="1200" dirty="0"/>
          </a:p>
        </p:txBody>
      </p:sp>
      <p:sp>
        <p:nvSpPr>
          <p:cNvPr id="44" name="SK-3-text-43"/>
          <p:cNvSpPr/>
          <p:nvPr/>
        </p:nvSpPr>
        <p:spPr>
          <a:xfrm>
            <a:off x="6010573" y="5657850"/>
            <a:ext cx="2304157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Lamellar bone replaces woven bone;</a:t>
            </a:r>
            <a:endParaRPr lang="en-US" sz="1125" dirty="0"/>
          </a:p>
          <a:p>
            <a:pPr marL="0" indent="0" algn="l">
              <a:lnSpc>
                <a:spcPts val="1350"/>
              </a:lnSpc>
              <a:buNone/>
            </a:pPr>
            <a:r>
              <a:rPr lang="en-US" sz="1125" dirty="0">
                <a:solidFill>
                  <a:srgbClr val="001B4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bone returns to original shape.</a:t>
            </a:r>
            <a:endParaRPr lang="en-US" sz="1125" dirty="0"/>
          </a:p>
        </p:txBody>
      </p:sp>
      <p:sp>
        <p:nvSpPr>
          <p:cNvPr id="45" name="SK-3-text-44"/>
          <p:cNvSpPr/>
          <p:nvPr/>
        </p:nvSpPr>
        <p:spPr>
          <a:xfrm>
            <a:off x="9826675" y="5945832"/>
            <a:ext cx="236532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7777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Fracture of femoral shaft</a:t>
            </a:r>
            <a:endParaRPr lang="en-US" sz="1350" dirty="0"/>
          </a:p>
        </p:txBody>
      </p:sp>
      <p:sp>
        <p:nvSpPr>
          <p:cNvPr id="46" name="SK-3-text-45"/>
          <p:cNvSpPr/>
          <p:nvPr/>
        </p:nvSpPr>
        <p:spPr>
          <a:xfrm>
            <a:off x="243780" y="6473875"/>
            <a:ext cx="1194822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– Fractures and Their Management</a:t>
            </a:r>
            <a:endParaRPr lang="en-US" sz="1350" dirty="0"/>
          </a:p>
        </p:txBody>
      </p:sp>
      <p:sp>
        <p:nvSpPr>
          <p:cNvPr id="47" name="SK-3-text-46"/>
          <p:cNvSpPr/>
          <p:nvPr/>
        </p:nvSpPr>
        <p:spPr>
          <a:xfrm>
            <a:off x="6010573" y="6473875"/>
            <a:ext cx="42862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</a:t>
            </a:r>
            <a:endParaRPr lang="en-US" sz="1350" dirty="0"/>
          </a:p>
        </p:txBody>
      </p:sp>
      <p:sp>
        <p:nvSpPr>
          <p:cNvPr id="48" name="SK-3-text-47"/>
          <p:cNvSpPr/>
          <p:nvPr/>
        </p:nvSpPr>
        <p:spPr>
          <a:xfrm>
            <a:off x="9180463" y="6480721"/>
            <a:ext cx="3011537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 | June 2026</a:t>
            </a:r>
            <a:endParaRPr lang="en-US" sz="13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396" y="397669"/>
            <a:ext cx="1987153" cy="363438"/>
          </a:xfrm>
          <a:prstGeom prst="rect">
            <a:avLst/>
          </a:prstGeom>
        </p:spPr>
      </p:pic>
      <p:pic>
        <p:nvPicPr>
          <p:cNvPr id="4" name="SK-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7396" y="1441698"/>
            <a:ext cx="1328886" cy="38100"/>
          </a:xfrm>
          <a:prstGeom prst="rect">
            <a:avLst/>
          </a:prstGeom>
        </p:spPr>
      </p:pic>
      <p:pic>
        <p:nvPicPr>
          <p:cNvPr id="5" name="SK-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64806" y="2125861"/>
            <a:ext cx="9525" cy="3429000"/>
          </a:xfrm>
          <a:prstGeom prst="rect">
            <a:avLst/>
          </a:prstGeom>
        </p:spPr>
      </p:pic>
      <p:pic>
        <p:nvPicPr>
          <p:cNvPr id="6" name="SK-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17520" y="2125861"/>
            <a:ext cx="9525" cy="3429000"/>
          </a:xfrm>
          <a:prstGeom prst="rect">
            <a:avLst/>
          </a:prstGeom>
        </p:spPr>
      </p:pic>
      <p:pic>
        <p:nvPicPr>
          <p:cNvPr id="7" name="SK-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357" y="5760690"/>
            <a:ext cx="3559969" cy="514350"/>
          </a:xfrm>
          <a:prstGeom prst="rect">
            <a:avLst/>
          </a:prstGeom>
        </p:spPr>
      </p:pic>
      <p:pic>
        <p:nvPicPr>
          <p:cNvPr id="8" name="SK-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03663" y="5760690"/>
            <a:ext cx="3572173" cy="514350"/>
          </a:xfrm>
          <a:prstGeom prst="rect">
            <a:avLst/>
          </a:prstGeom>
        </p:spPr>
      </p:pic>
      <p:pic>
        <p:nvPicPr>
          <p:cNvPr id="9" name="SK-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56377" y="5760690"/>
            <a:ext cx="3559969" cy="514350"/>
          </a:xfrm>
          <a:prstGeom prst="rect">
            <a:avLst/>
          </a:prstGeom>
        </p:spPr>
      </p:pic>
      <p:pic>
        <p:nvPicPr>
          <p:cNvPr id="10" name="SK-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6549330"/>
            <a:ext cx="12192000" cy="308521"/>
          </a:xfrm>
          <a:prstGeom prst="rect">
            <a:avLst/>
          </a:prstGeom>
        </p:spPr>
      </p:pic>
      <p:pic>
        <p:nvPicPr>
          <p:cNvPr id="11" name="SK-4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692753" y="1920180"/>
            <a:ext cx="2487067" cy="1440061"/>
          </a:xfrm>
          <a:prstGeom prst="rect">
            <a:avLst/>
          </a:prstGeom>
        </p:spPr>
      </p:pic>
      <p:pic>
        <p:nvPicPr>
          <p:cNvPr id="12" name="SK-4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608290" y="2160240"/>
            <a:ext cx="1048494" cy="1268611"/>
          </a:xfrm>
          <a:prstGeom prst="rect">
            <a:avLst/>
          </a:prstGeom>
        </p:spPr>
      </p:pic>
      <p:pic>
        <p:nvPicPr>
          <p:cNvPr id="13" name="SK-4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14400" y="2311003"/>
            <a:ext cx="2718792" cy="843409"/>
          </a:xfrm>
          <a:prstGeom prst="rect">
            <a:avLst/>
          </a:prstGeom>
        </p:spPr>
      </p:pic>
      <p:sp>
        <p:nvSpPr>
          <p:cNvPr id="14" name="SK-4-text-13"/>
          <p:cNvSpPr/>
          <p:nvPr/>
        </p:nvSpPr>
        <p:spPr>
          <a:xfrm>
            <a:off x="664220" y="452586"/>
            <a:ext cx="1780282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COMMON FRACTURES</a:t>
            </a:r>
            <a:endParaRPr lang="en-US" sz="1350" dirty="0"/>
          </a:p>
        </p:txBody>
      </p:sp>
      <p:sp>
        <p:nvSpPr>
          <p:cNvPr id="15" name="SK-4-text-14"/>
          <p:cNvSpPr/>
          <p:nvPr/>
        </p:nvSpPr>
        <p:spPr>
          <a:xfrm>
            <a:off x="585192" y="829717"/>
            <a:ext cx="11606808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975" b="1" dirty="0">
                <a:solidFill>
                  <a:srgbClr val="001A4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Upper Limb and Hip Fractures</a:t>
            </a:r>
            <a:endParaRPr lang="en-US" sz="3975" dirty="0"/>
          </a:p>
        </p:txBody>
      </p:sp>
      <p:sp>
        <p:nvSpPr>
          <p:cNvPr id="16" name="SK-4-text-15"/>
          <p:cNvSpPr/>
          <p:nvPr/>
        </p:nvSpPr>
        <p:spPr>
          <a:xfrm>
            <a:off x="560784" y="1686967"/>
            <a:ext cx="11631216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Three fractures every GP must know — mechanism, diagnosis, and management</a:t>
            </a:r>
            <a:endParaRPr lang="en-US" sz="1650" dirty="0"/>
          </a:p>
        </p:txBody>
      </p:sp>
      <p:sp>
        <p:nvSpPr>
          <p:cNvPr id="17" name="SK-4-text-16"/>
          <p:cNvSpPr/>
          <p:nvPr/>
        </p:nvSpPr>
        <p:spPr>
          <a:xfrm>
            <a:off x="1274415" y="3504307"/>
            <a:ext cx="2023021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D9772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Colles’ Fracture</a:t>
            </a:r>
            <a:endParaRPr lang="en-US" sz="2100" dirty="0"/>
          </a:p>
        </p:txBody>
      </p:sp>
      <p:sp>
        <p:nvSpPr>
          <p:cNvPr id="18" name="SK-4-text-17"/>
          <p:cNvSpPr/>
          <p:nvPr/>
        </p:nvSpPr>
        <p:spPr>
          <a:xfrm>
            <a:off x="985986" y="3833515"/>
            <a:ext cx="2612082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01A4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FOOSH — older women, osteoporosis</a:t>
            </a:r>
            <a:endParaRPr lang="en-US" sz="1200" dirty="0"/>
          </a:p>
        </p:txBody>
      </p:sp>
      <p:sp>
        <p:nvSpPr>
          <p:cNvPr id="19" name="SK-4-text-18"/>
          <p:cNvSpPr/>
          <p:nvPr/>
        </p:nvSpPr>
        <p:spPr>
          <a:xfrm>
            <a:off x="572988" y="4135338"/>
            <a:ext cx="720852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“Dinner fork” deformity on inspection</a:t>
            </a:r>
            <a:endParaRPr lang="en-US" sz="1200" dirty="0"/>
          </a:p>
        </p:txBody>
      </p:sp>
      <p:sp>
        <p:nvSpPr>
          <p:cNvPr id="20" name="SK-4-text-19"/>
          <p:cNvSpPr/>
          <p:nvPr/>
        </p:nvSpPr>
        <p:spPr>
          <a:xfrm>
            <a:off x="572988" y="4347865"/>
            <a:ext cx="940308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Check median nerve (anterior interosseous branch)</a:t>
            </a:r>
            <a:endParaRPr lang="en-US" sz="1200" dirty="0"/>
          </a:p>
        </p:txBody>
      </p:sp>
      <p:sp>
        <p:nvSpPr>
          <p:cNvPr id="21" name="SK-4-text-20"/>
          <p:cNvSpPr/>
          <p:nvPr/>
        </p:nvSpPr>
        <p:spPr>
          <a:xfrm>
            <a:off x="572988" y="4560540"/>
            <a:ext cx="592836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Also exclude scaphoid fracture</a:t>
            </a:r>
            <a:endParaRPr lang="en-US" sz="1200" dirty="0"/>
          </a:p>
        </p:txBody>
      </p:sp>
      <p:sp>
        <p:nvSpPr>
          <p:cNvPr id="22" name="SK-4-text-21"/>
          <p:cNvSpPr/>
          <p:nvPr/>
        </p:nvSpPr>
        <p:spPr>
          <a:xfrm>
            <a:off x="572988" y="4773067"/>
            <a:ext cx="818388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Undisplaced → below-elbow cast, 5–6 weeks</a:t>
            </a:r>
            <a:endParaRPr lang="en-US" sz="1200" dirty="0"/>
          </a:p>
        </p:txBody>
      </p:sp>
      <p:sp>
        <p:nvSpPr>
          <p:cNvPr id="23" name="SK-4-text-22"/>
          <p:cNvSpPr/>
          <p:nvPr/>
        </p:nvSpPr>
        <p:spPr>
          <a:xfrm>
            <a:off x="572988" y="4992588"/>
            <a:ext cx="812292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Displaced → reduction under LA or sedation</a:t>
            </a:r>
            <a:endParaRPr lang="en-US" sz="1200" dirty="0"/>
          </a:p>
        </p:txBody>
      </p:sp>
      <p:sp>
        <p:nvSpPr>
          <p:cNvPr id="24" name="SK-4-text-23"/>
          <p:cNvSpPr/>
          <p:nvPr/>
        </p:nvSpPr>
        <p:spPr>
          <a:xfrm>
            <a:off x="572988" y="5205115"/>
            <a:ext cx="684276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Unstable → surgical fixation (ORIF)</a:t>
            </a:r>
            <a:endParaRPr lang="en-US" sz="1200" dirty="0"/>
          </a:p>
        </p:txBody>
      </p:sp>
      <p:sp>
        <p:nvSpPr>
          <p:cNvPr id="25" name="SK-4-text-24"/>
          <p:cNvSpPr/>
          <p:nvPr/>
        </p:nvSpPr>
        <p:spPr>
          <a:xfrm>
            <a:off x="572988" y="5417790"/>
            <a:ext cx="696468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Cast check at 1 week post-reduction</a:t>
            </a:r>
            <a:endParaRPr lang="en-US" sz="1200" dirty="0"/>
          </a:p>
        </p:txBody>
      </p:sp>
      <p:sp>
        <p:nvSpPr>
          <p:cNvPr id="26" name="SK-4-text-25"/>
          <p:cNvSpPr/>
          <p:nvPr/>
        </p:nvSpPr>
        <p:spPr>
          <a:xfrm>
            <a:off x="719286" y="5822305"/>
            <a:ext cx="3084463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Document neurovascular status before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AND after reduction — NICE NG38</a:t>
            </a:r>
            <a:endParaRPr lang="en-US" sz="1350" dirty="0"/>
          </a:p>
        </p:txBody>
      </p:sp>
      <p:sp>
        <p:nvSpPr>
          <p:cNvPr id="27" name="SK-4-text-26"/>
          <p:cNvSpPr/>
          <p:nvPr/>
        </p:nvSpPr>
        <p:spPr>
          <a:xfrm>
            <a:off x="4919811" y="3504307"/>
            <a:ext cx="2340025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D9772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Scaphoid Fracture</a:t>
            </a:r>
            <a:endParaRPr lang="en-US" sz="2100" dirty="0"/>
          </a:p>
        </p:txBody>
      </p:sp>
      <p:sp>
        <p:nvSpPr>
          <p:cNvPr id="28" name="SK-4-text-27"/>
          <p:cNvSpPr/>
          <p:nvPr/>
        </p:nvSpPr>
        <p:spPr>
          <a:xfrm>
            <a:off x="4241155" y="3833515"/>
            <a:ext cx="370939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01A4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FOOSH — young adults; most common carpal fracture</a:t>
            </a:r>
            <a:endParaRPr lang="en-US" sz="1200" dirty="0"/>
          </a:p>
        </p:txBody>
      </p:sp>
      <p:sp>
        <p:nvSpPr>
          <p:cNvPr id="29" name="SK-4-text-28"/>
          <p:cNvSpPr/>
          <p:nvPr/>
        </p:nvSpPr>
        <p:spPr>
          <a:xfrm>
            <a:off x="4364682" y="4135338"/>
            <a:ext cx="3255169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Anatomical snuffbox tenderness = scaphoid until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proven otherwise</a:t>
            </a:r>
            <a:endParaRPr lang="en-US" sz="1200" dirty="0"/>
          </a:p>
        </p:txBody>
      </p:sp>
      <p:sp>
        <p:nvSpPr>
          <p:cNvPr id="30" name="SK-4-text-29"/>
          <p:cNvSpPr/>
          <p:nvPr/>
        </p:nvSpPr>
        <p:spPr>
          <a:xfrm>
            <a:off x="4364682" y="4546848"/>
            <a:ext cx="782731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X-ray may be NORMAL initially — do not dismiss</a:t>
            </a:r>
            <a:endParaRPr lang="en-US" sz="1200" dirty="0"/>
          </a:p>
        </p:txBody>
      </p:sp>
      <p:sp>
        <p:nvSpPr>
          <p:cNvPr id="31" name="SK-4-text-30"/>
          <p:cNvSpPr/>
          <p:nvPr/>
        </p:nvSpPr>
        <p:spPr>
          <a:xfrm>
            <a:off x="4364682" y="4766221"/>
            <a:ext cx="684276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Treat as fracture: thumb spica cast</a:t>
            </a:r>
            <a:endParaRPr lang="en-US" sz="1200" dirty="0"/>
          </a:p>
        </p:txBody>
      </p:sp>
      <p:sp>
        <p:nvSpPr>
          <p:cNvPr id="32" name="SK-4-text-31"/>
          <p:cNvSpPr/>
          <p:nvPr/>
        </p:nvSpPr>
        <p:spPr>
          <a:xfrm>
            <a:off x="4364682" y="4978896"/>
            <a:ext cx="782731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MRI at 72 hours OR MRI/CT at 10–14 days to confirm</a:t>
            </a:r>
            <a:endParaRPr lang="en-US" sz="1200" dirty="0"/>
          </a:p>
        </p:txBody>
      </p:sp>
      <p:sp>
        <p:nvSpPr>
          <p:cNvPr id="33" name="SK-4-text-32"/>
          <p:cNvSpPr/>
          <p:nvPr/>
        </p:nvSpPr>
        <p:spPr>
          <a:xfrm>
            <a:off x="4364682" y="5191423"/>
            <a:ext cx="3133279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Proximal pole fractures → high AVN risk (blood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supply enters distally)</a:t>
            </a:r>
            <a:endParaRPr lang="en-US" sz="1200" dirty="0"/>
          </a:p>
        </p:txBody>
      </p:sp>
      <p:sp>
        <p:nvSpPr>
          <p:cNvPr id="34" name="SK-4-text-33"/>
          <p:cNvSpPr/>
          <p:nvPr/>
        </p:nvSpPr>
        <p:spPr>
          <a:xfrm>
            <a:off x="4462165" y="5815459"/>
            <a:ext cx="3242965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Normal X-ray does NOT rule out scaphoid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fracture — treat on clinical grounds</a:t>
            </a:r>
            <a:endParaRPr lang="en-US" sz="1350" dirty="0"/>
          </a:p>
        </p:txBody>
      </p:sp>
      <p:sp>
        <p:nvSpPr>
          <p:cNvPr id="35" name="SK-4-text-34"/>
          <p:cNvSpPr/>
          <p:nvPr/>
        </p:nvSpPr>
        <p:spPr>
          <a:xfrm>
            <a:off x="8748117" y="3504307"/>
            <a:ext cx="2364432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D97724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Hip Fracture (NOF)</a:t>
            </a:r>
            <a:endParaRPr lang="en-US" sz="2100" dirty="0"/>
          </a:p>
        </p:txBody>
      </p:sp>
      <p:sp>
        <p:nvSpPr>
          <p:cNvPr id="36" name="SK-4-text-35"/>
          <p:cNvSpPr/>
          <p:nvPr/>
        </p:nvSpPr>
        <p:spPr>
          <a:xfrm>
            <a:off x="8325594" y="3833515"/>
            <a:ext cx="3233886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01A4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80–85% women, &gt;60 years — osteoporotic fall</a:t>
            </a:r>
            <a:endParaRPr lang="en-US" sz="1200" dirty="0"/>
          </a:p>
        </p:txBody>
      </p:sp>
      <p:sp>
        <p:nvSpPr>
          <p:cNvPr id="37" name="SK-4-text-36"/>
          <p:cNvSpPr/>
          <p:nvPr/>
        </p:nvSpPr>
        <p:spPr>
          <a:xfrm>
            <a:off x="8156377" y="4135338"/>
            <a:ext cx="4035623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Shortened, externally rotated leg; unable to weight bear</a:t>
            </a:r>
            <a:endParaRPr lang="en-US" sz="1200" dirty="0"/>
          </a:p>
        </p:txBody>
      </p:sp>
      <p:sp>
        <p:nvSpPr>
          <p:cNvPr id="38" name="SK-4-text-37"/>
          <p:cNvSpPr/>
          <p:nvPr/>
        </p:nvSpPr>
        <p:spPr>
          <a:xfrm>
            <a:off x="8156377" y="4347865"/>
            <a:ext cx="4035623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Intracapsular (femoral neck) → high AVN risk</a:t>
            </a:r>
            <a:endParaRPr lang="en-US" sz="1200" dirty="0"/>
          </a:p>
        </p:txBody>
      </p:sp>
      <p:sp>
        <p:nvSpPr>
          <p:cNvPr id="39" name="SK-4-text-38"/>
          <p:cNvSpPr/>
          <p:nvPr/>
        </p:nvSpPr>
        <p:spPr>
          <a:xfrm>
            <a:off x="8156377" y="4560540"/>
            <a:ext cx="4035623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Extracapsular (trochanteric) → lower AVN risk</a:t>
            </a:r>
            <a:endParaRPr lang="en-US" sz="1200" dirty="0"/>
          </a:p>
        </p:txBody>
      </p:sp>
      <p:sp>
        <p:nvSpPr>
          <p:cNvPr id="40" name="SK-4-text-39"/>
          <p:cNvSpPr/>
          <p:nvPr/>
        </p:nvSpPr>
        <p:spPr>
          <a:xfrm>
            <a:off x="8156377" y="4773067"/>
            <a:ext cx="4035623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Urgent orthopaedic referral — surgery within 36–48 hours</a:t>
            </a:r>
            <a:endParaRPr lang="en-US" sz="1200" dirty="0"/>
          </a:p>
        </p:txBody>
      </p:sp>
      <p:sp>
        <p:nvSpPr>
          <p:cNvPr id="41" name="SK-4-text-40"/>
          <p:cNvSpPr/>
          <p:nvPr/>
        </p:nvSpPr>
        <p:spPr>
          <a:xfrm>
            <a:off x="8156377" y="4992588"/>
            <a:ext cx="4035623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Complications: DVT, PE, pneumonia, pressure sores</a:t>
            </a:r>
            <a:endParaRPr lang="en-US" sz="1200" dirty="0"/>
          </a:p>
        </p:txBody>
      </p:sp>
      <p:sp>
        <p:nvSpPr>
          <p:cNvPr id="42" name="SK-4-text-41"/>
          <p:cNvSpPr/>
          <p:nvPr/>
        </p:nvSpPr>
        <p:spPr>
          <a:xfrm>
            <a:off x="8156377" y="5205115"/>
            <a:ext cx="4035623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~10% mortality at 30 days</a:t>
            </a:r>
            <a:endParaRPr lang="en-US" sz="1200" dirty="0"/>
          </a:p>
        </p:txBody>
      </p:sp>
      <p:sp>
        <p:nvSpPr>
          <p:cNvPr id="43" name="SK-4-text-42"/>
          <p:cNvSpPr/>
          <p:nvPr/>
        </p:nvSpPr>
        <p:spPr>
          <a:xfrm>
            <a:off x="8156377" y="5410944"/>
            <a:ext cx="4035623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Post-op: DXA scan + bisphosphonate + calcium/vitamin D</a:t>
            </a:r>
            <a:endParaRPr lang="en-US" sz="1200" dirty="0"/>
          </a:p>
        </p:txBody>
      </p:sp>
      <p:sp>
        <p:nvSpPr>
          <p:cNvPr id="44" name="SK-4-text-43"/>
          <p:cNvSpPr/>
          <p:nvPr/>
        </p:nvSpPr>
        <p:spPr>
          <a:xfrm>
            <a:off x="8241655" y="5815459"/>
            <a:ext cx="3352800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All hip fracture patients need osteoporosis</a:t>
            </a:r>
            <a:endParaRPr lang="en-US" sz="1350" dirty="0"/>
          </a:p>
          <a:p>
            <a:pPr marL="0" indent="0" algn="ctr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assessment and secondary prevention</a:t>
            </a:r>
            <a:endParaRPr lang="en-US" sz="1350" dirty="0"/>
          </a:p>
        </p:txBody>
      </p:sp>
      <p:sp>
        <p:nvSpPr>
          <p:cNvPr id="45" name="SK-4-text-44"/>
          <p:cNvSpPr/>
          <p:nvPr/>
        </p:nvSpPr>
        <p:spPr>
          <a:xfrm>
            <a:off x="390079" y="6617940"/>
            <a:ext cx="1086612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— Fractures and Their Management</a:t>
            </a:r>
            <a:endParaRPr lang="en-US" sz="1200" dirty="0"/>
          </a:p>
        </p:txBody>
      </p:sp>
      <p:sp>
        <p:nvSpPr>
          <p:cNvPr id="46" name="SK-4-text-45"/>
          <p:cNvSpPr/>
          <p:nvPr/>
        </p:nvSpPr>
        <p:spPr>
          <a:xfrm>
            <a:off x="9470082" y="6617940"/>
            <a:ext cx="153918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47" name="SK-4-text-46"/>
          <p:cNvSpPr/>
          <p:nvPr/>
        </p:nvSpPr>
        <p:spPr>
          <a:xfrm>
            <a:off x="11054953" y="6624786"/>
            <a:ext cx="722263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June 2026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377130"/>
          </a:xfrm>
          <a:prstGeom prst="rect">
            <a:avLst/>
          </a:prstGeom>
        </p:spPr>
      </p:pic>
      <p:pic>
        <p:nvPicPr>
          <p:cNvPr id="4" name="SK-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05265"/>
            <a:ext cx="12192000" cy="452586"/>
          </a:xfrm>
          <a:prstGeom prst="rect">
            <a:avLst/>
          </a:prstGeom>
        </p:spPr>
      </p:pic>
      <p:pic>
        <p:nvPicPr>
          <p:cNvPr id="5" name="SK-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1263" y="514350"/>
            <a:ext cx="2499271" cy="315367"/>
          </a:xfrm>
          <a:prstGeom prst="rect">
            <a:avLst/>
          </a:prstGeom>
        </p:spPr>
      </p:pic>
      <p:pic>
        <p:nvPicPr>
          <p:cNvPr id="6" name="SK-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1263" y="1512540"/>
            <a:ext cx="2121396" cy="33338"/>
          </a:xfrm>
          <a:prstGeom prst="rect">
            <a:avLst/>
          </a:prstGeom>
        </p:spPr>
      </p:pic>
      <p:pic>
        <p:nvPicPr>
          <p:cNvPr id="7" name="SK-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7875" y="1961257"/>
            <a:ext cx="3645396" cy="4286250"/>
          </a:xfrm>
          <a:prstGeom prst="rect">
            <a:avLst/>
          </a:prstGeom>
        </p:spPr>
      </p:pic>
      <p:pic>
        <p:nvPicPr>
          <p:cNvPr id="8" name="SK-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7396" y="2427684"/>
            <a:ext cx="1609279" cy="253603"/>
          </a:xfrm>
          <a:prstGeom prst="rect">
            <a:avLst/>
          </a:prstGeom>
        </p:spPr>
      </p:pic>
      <p:pic>
        <p:nvPicPr>
          <p:cNvPr id="9" name="SK-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81773" y="1961257"/>
            <a:ext cx="3645396" cy="4286250"/>
          </a:xfrm>
          <a:prstGeom prst="rect">
            <a:avLst/>
          </a:prstGeom>
        </p:spPr>
      </p:pic>
      <p:pic>
        <p:nvPicPr>
          <p:cNvPr id="10" name="SK-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62165" y="2427684"/>
            <a:ext cx="1609279" cy="253603"/>
          </a:xfrm>
          <a:prstGeom prst="rect">
            <a:avLst/>
          </a:prstGeom>
        </p:spPr>
      </p:pic>
      <p:pic>
        <p:nvPicPr>
          <p:cNvPr id="11" name="SK-5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389090" y="2770584"/>
            <a:ext cx="3242965" cy="1001167"/>
          </a:xfrm>
          <a:prstGeom prst="rect">
            <a:avLst/>
          </a:prstGeom>
        </p:spPr>
      </p:pic>
      <p:pic>
        <p:nvPicPr>
          <p:cNvPr id="12" name="SK-5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985671" y="1961257"/>
            <a:ext cx="3876973" cy="4286250"/>
          </a:xfrm>
          <a:prstGeom prst="rect">
            <a:avLst/>
          </a:prstGeom>
        </p:spPr>
      </p:pic>
      <p:pic>
        <p:nvPicPr>
          <p:cNvPr id="13" name="SK-5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278267" y="2427684"/>
            <a:ext cx="1609279" cy="253603"/>
          </a:xfrm>
          <a:prstGeom prst="rect">
            <a:avLst/>
          </a:prstGeom>
        </p:spPr>
      </p:pic>
      <p:pic>
        <p:nvPicPr>
          <p:cNvPr id="14" name="SK-5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985671" y="3924746"/>
            <a:ext cx="3876973" cy="9525"/>
          </a:xfrm>
          <a:prstGeom prst="rect">
            <a:avLst/>
          </a:prstGeom>
        </p:spPr>
      </p:pic>
      <p:pic>
        <p:nvPicPr>
          <p:cNvPr id="15" name="SK-5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180784" y="5692080"/>
            <a:ext cx="3486894" cy="383977"/>
          </a:xfrm>
          <a:prstGeom prst="rect">
            <a:avLst/>
          </a:prstGeom>
        </p:spPr>
      </p:pic>
      <p:pic>
        <p:nvPicPr>
          <p:cNvPr id="16" name="SK-5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620667" y="4972050"/>
            <a:ext cx="2316361" cy="1165771"/>
          </a:xfrm>
          <a:prstGeom prst="rect">
            <a:avLst/>
          </a:prstGeom>
        </p:spPr>
      </p:pic>
      <p:pic>
        <p:nvPicPr>
          <p:cNvPr id="17" name="SK-5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97396" y="3017490"/>
            <a:ext cx="3267373" cy="850255"/>
          </a:xfrm>
          <a:prstGeom prst="rect">
            <a:avLst/>
          </a:prstGeom>
        </p:spPr>
      </p:pic>
      <p:sp>
        <p:nvSpPr>
          <p:cNvPr id="18" name="SK-5-text-17"/>
          <p:cNvSpPr/>
          <p:nvPr/>
        </p:nvSpPr>
        <p:spPr>
          <a:xfrm>
            <a:off x="3910013" y="82153"/>
            <a:ext cx="438403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TEACHING DECK</a:t>
            </a:r>
            <a:endParaRPr lang="en-US" sz="1650" dirty="0"/>
          </a:p>
        </p:txBody>
      </p:sp>
      <p:sp>
        <p:nvSpPr>
          <p:cNvPr id="19" name="SK-5-text-18"/>
          <p:cNvSpPr/>
          <p:nvPr/>
        </p:nvSpPr>
        <p:spPr>
          <a:xfrm>
            <a:off x="463153" y="575965"/>
            <a:ext cx="333375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COMMON GP FRACTURES</a:t>
            </a:r>
            <a:endParaRPr lang="en-US" sz="1125" dirty="0"/>
          </a:p>
        </p:txBody>
      </p:sp>
      <p:sp>
        <p:nvSpPr>
          <p:cNvPr id="20" name="SK-5-text-19"/>
          <p:cNvSpPr/>
          <p:nvPr/>
        </p:nvSpPr>
        <p:spPr>
          <a:xfrm>
            <a:off x="365671" y="857250"/>
            <a:ext cx="11826329" cy="5485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0015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Clavicle, Ankle &amp; Stress Fractures</a:t>
            </a:r>
            <a:endParaRPr lang="en-US" sz="3900" dirty="0"/>
          </a:p>
        </p:txBody>
      </p:sp>
      <p:sp>
        <p:nvSpPr>
          <p:cNvPr id="21" name="SK-5-text-20"/>
          <p:cNvSpPr/>
          <p:nvPr/>
        </p:nvSpPr>
        <p:spPr>
          <a:xfrm>
            <a:off x="365671" y="1645890"/>
            <a:ext cx="11826329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2222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Conservative management, Ottawa Rules, and stress fracture recognition in primary care.</a:t>
            </a:r>
            <a:endParaRPr lang="en-US" sz="1350" dirty="0"/>
          </a:p>
        </p:txBody>
      </p:sp>
      <p:sp>
        <p:nvSpPr>
          <p:cNvPr id="22" name="SK-5-text-21"/>
          <p:cNvSpPr/>
          <p:nvPr/>
        </p:nvSpPr>
        <p:spPr>
          <a:xfrm>
            <a:off x="585192" y="2112169"/>
            <a:ext cx="437959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15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Clavicle Fracture</a:t>
            </a:r>
            <a:endParaRPr lang="en-US" sz="1650" dirty="0"/>
          </a:p>
        </p:txBody>
      </p:sp>
      <p:sp>
        <p:nvSpPr>
          <p:cNvPr id="23" name="SK-5-text-22"/>
          <p:cNvSpPr/>
          <p:nvPr/>
        </p:nvSpPr>
        <p:spPr>
          <a:xfrm>
            <a:off x="694879" y="2468761"/>
            <a:ext cx="327660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Usually Middle Third</a:t>
            </a:r>
            <a:endParaRPr lang="en-US" sz="1050" dirty="0"/>
          </a:p>
        </p:txBody>
      </p:sp>
      <p:sp>
        <p:nvSpPr>
          <p:cNvPr id="24" name="SK-5-text-23"/>
          <p:cNvSpPr/>
          <p:nvPr/>
        </p:nvSpPr>
        <p:spPr>
          <a:xfrm>
            <a:off x="572988" y="4176415"/>
            <a:ext cx="2974777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15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Mechanism: Fall on outstretched hand or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15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direct blow</a:t>
            </a:r>
            <a:endParaRPr lang="en-US" sz="1050" dirty="0"/>
          </a:p>
        </p:txBody>
      </p:sp>
      <p:sp>
        <p:nvSpPr>
          <p:cNvPr id="25" name="SK-5-text-24"/>
          <p:cNvSpPr/>
          <p:nvPr/>
        </p:nvSpPr>
        <p:spPr>
          <a:xfrm>
            <a:off x="572988" y="4642842"/>
            <a:ext cx="3060055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15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Treatment: Broad arm sling for comfort —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15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6 weeks</a:t>
            </a:r>
            <a:endParaRPr lang="en-US" sz="1050" dirty="0"/>
          </a:p>
        </p:txBody>
      </p:sp>
      <p:sp>
        <p:nvSpPr>
          <p:cNvPr id="26" name="SK-5-text-25"/>
          <p:cNvSpPr/>
          <p:nvPr/>
        </p:nvSpPr>
        <p:spPr>
          <a:xfrm>
            <a:off x="572988" y="5115967"/>
            <a:ext cx="2938165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15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Surgery if: Open fracture, neurovascular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0015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compromise, or shortening &gt;2 cm</a:t>
            </a:r>
            <a:endParaRPr lang="en-US" sz="1050" dirty="0"/>
          </a:p>
        </p:txBody>
      </p:sp>
      <p:sp>
        <p:nvSpPr>
          <p:cNvPr id="27" name="SK-5-text-26"/>
          <p:cNvSpPr/>
          <p:nvPr/>
        </p:nvSpPr>
        <p:spPr>
          <a:xfrm>
            <a:off x="572988" y="5596086"/>
            <a:ext cx="665988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15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After sling: Physiotherapy advised</a:t>
            </a:r>
            <a:endParaRPr lang="en-US" sz="1200" dirty="0"/>
          </a:p>
        </p:txBody>
      </p:sp>
      <p:sp>
        <p:nvSpPr>
          <p:cNvPr id="28" name="SK-5-text-27"/>
          <p:cNvSpPr/>
          <p:nvPr/>
        </p:nvSpPr>
        <p:spPr>
          <a:xfrm>
            <a:off x="4401294" y="2112169"/>
            <a:ext cx="387667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15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Ankle Fractures</a:t>
            </a:r>
            <a:endParaRPr lang="en-US" sz="1650" dirty="0"/>
          </a:p>
        </p:txBody>
      </p:sp>
      <p:sp>
        <p:nvSpPr>
          <p:cNvPr id="29" name="SK-5-text-28"/>
          <p:cNvSpPr/>
          <p:nvPr/>
        </p:nvSpPr>
        <p:spPr>
          <a:xfrm>
            <a:off x="4748586" y="2464913"/>
            <a:ext cx="199644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Ottawa Rules</a:t>
            </a:r>
            <a:endParaRPr lang="en-US" sz="1050" dirty="0"/>
          </a:p>
        </p:txBody>
      </p:sp>
      <p:sp>
        <p:nvSpPr>
          <p:cNvPr id="30" name="SK-5-text-29"/>
          <p:cNvSpPr/>
          <p:nvPr/>
        </p:nvSpPr>
        <p:spPr>
          <a:xfrm>
            <a:off x="4510980" y="2852886"/>
            <a:ext cx="464820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E651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📋 Ottawa Rules — X-Ray If:</a:t>
            </a:r>
            <a:endParaRPr lang="en-US" sz="1125" dirty="0"/>
          </a:p>
        </p:txBody>
      </p:sp>
      <p:sp>
        <p:nvSpPr>
          <p:cNvPr id="31" name="SK-5-text-30"/>
          <p:cNvSpPr/>
          <p:nvPr/>
        </p:nvSpPr>
        <p:spPr>
          <a:xfrm>
            <a:off x="4535388" y="3127177"/>
            <a:ext cx="2755255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0015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Bony tenderness at posterior tip of lateral</a:t>
            </a:r>
            <a:endParaRPr lang="en-US" sz="900" dirty="0"/>
          </a:p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0015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or medial malleolus</a:t>
            </a:r>
            <a:endParaRPr lang="en-US" sz="900" dirty="0"/>
          </a:p>
        </p:txBody>
      </p:sp>
      <p:sp>
        <p:nvSpPr>
          <p:cNvPr id="32" name="SK-5-text-31"/>
          <p:cNvSpPr/>
          <p:nvPr/>
        </p:nvSpPr>
        <p:spPr>
          <a:xfrm>
            <a:off x="4547592" y="3504307"/>
            <a:ext cx="469392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0015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Unable to weight bear (4 steps)</a:t>
            </a:r>
            <a:endParaRPr lang="en-US" sz="900" dirty="0"/>
          </a:p>
        </p:txBody>
      </p:sp>
      <p:sp>
        <p:nvSpPr>
          <p:cNvPr id="33" name="SK-5-text-32"/>
          <p:cNvSpPr/>
          <p:nvPr/>
        </p:nvSpPr>
        <p:spPr>
          <a:xfrm>
            <a:off x="4328071" y="3867894"/>
            <a:ext cx="327660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0015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Weber Classification</a:t>
            </a:r>
            <a:endParaRPr lang="en-US" sz="1050" dirty="0"/>
          </a:p>
        </p:txBody>
      </p:sp>
      <p:sp>
        <p:nvSpPr>
          <p:cNvPr id="34" name="SK-5-text-33"/>
          <p:cNvSpPr/>
          <p:nvPr/>
        </p:nvSpPr>
        <p:spPr>
          <a:xfrm>
            <a:off x="4328071" y="4107805"/>
            <a:ext cx="702564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0015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— Below syndesmosis → Stable → Cast/boot 6 weeks</a:t>
            </a:r>
            <a:endParaRPr lang="en-US" sz="900" dirty="0"/>
          </a:p>
        </p:txBody>
      </p:sp>
      <p:sp>
        <p:nvSpPr>
          <p:cNvPr id="35" name="SK-5-text-34"/>
          <p:cNvSpPr/>
          <p:nvPr/>
        </p:nvSpPr>
        <p:spPr>
          <a:xfrm>
            <a:off x="4340275" y="4327327"/>
            <a:ext cx="748284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0015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 — At syndesmosis → Variable → Orthopaedic assessment</a:t>
            </a:r>
            <a:endParaRPr lang="en-US" sz="900" dirty="0"/>
          </a:p>
        </p:txBody>
      </p:sp>
      <p:sp>
        <p:nvSpPr>
          <p:cNvPr id="36" name="SK-5-text-35"/>
          <p:cNvSpPr/>
          <p:nvPr/>
        </p:nvSpPr>
        <p:spPr>
          <a:xfrm>
            <a:off x="4340275" y="4546848"/>
            <a:ext cx="3096667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0015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 — Above syndesmosis → Unstable → Orthopaedic</a:t>
            </a:r>
            <a:endParaRPr lang="en-US" sz="900" dirty="0"/>
          </a:p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0015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referral ± ORIF</a:t>
            </a:r>
            <a:endParaRPr lang="en-US" sz="900" dirty="0"/>
          </a:p>
        </p:txBody>
      </p:sp>
      <p:sp>
        <p:nvSpPr>
          <p:cNvPr id="37" name="SK-5-text-36"/>
          <p:cNvSpPr/>
          <p:nvPr/>
        </p:nvSpPr>
        <p:spPr>
          <a:xfrm>
            <a:off x="8119765" y="2112169"/>
            <a:ext cx="407223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15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Stress &amp; Vertebral Fractures</a:t>
            </a:r>
            <a:endParaRPr lang="en-US" sz="1650" dirty="0"/>
          </a:p>
        </p:txBody>
      </p:sp>
      <p:sp>
        <p:nvSpPr>
          <p:cNvPr id="38" name="SK-5-text-37"/>
          <p:cNvSpPr/>
          <p:nvPr/>
        </p:nvSpPr>
        <p:spPr>
          <a:xfrm>
            <a:off x="8519041" y="2461766"/>
            <a:ext cx="199644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Often Missed</a:t>
            </a:r>
            <a:endParaRPr lang="en-US" sz="1050" dirty="0"/>
          </a:p>
        </p:txBody>
      </p:sp>
      <p:sp>
        <p:nvSpPr>
          <p:cNvPr id="39" name="SK-5-text-38"/>
          <p:cNvSpPr/>
          <p:nvPr/>
        </p:nvSpPr>
        <p:spPr>
          <a:xfrm>
            <a:off x="8107561" y="2811661"/>
            <a:ext cx="281940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0015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Stress Fractures</a:t>
            </a:r>
            <a:endParaRPr lang="en-US" sz="1125" dirty="0"/>
          </a:p>
        </p:txBody>
      </p:sp>
      <p:sp>
        <p:nvSpPr>
          <p:cNvPr id="40" name="SK-5-text-39"/>
          <p:cNvSpPr/>
          <p:nvPr/>
        </p:nvSpPr>
        <p:spPr>
          <a:xfrm>
            <a:off x="8119765" y="3051721"/>
            <a:ext cx="4072235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0015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Repetitive loading — metatarsals, tibia, femoral neck</a:t>
            </a:r>
            <a:endParaRPr lang="en-US" sz="900" dirty="0"/>
          </a:p>
        </p:txBody>
      </p:sp>
      <p:sp>
        <p:nvSpPr>
          <p:cNvPr id="41" name="SK-5-text-40"/>
          <p:cNvSpPr/>
          <p:nvPr/>
        </p:nvSpPr>
        <p:spPr>
          <a:xfrm>
            <a:off x="8119765" y="3257550"/>
            <a:ext cx="4072235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0015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X-ray often normal initially → MRI or bone scan to confirm</a:t>
            </a:r>
            <a:endParaRPr lang="en-US" sz="900" dirty="0"/>
          </a:p>
        </p:txBody>
      </p:sp>
      <p:sp>
        <p:nvSpPr>
          <p:cNvPr id="42" name="SK-5-text-41"/>
          <p:cNvSpPr/>
          <p:nvPr/>
        </p:nvSpPr>
        <p:spPr>
          <a:xfrm>
            <a:off x="8119765" y="3463230"/>
            <a:ext cx="3242965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0015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Femoral neck stress fracture → orthopaedic referral</a:t>
            </a:r>
            <a:endParaRPr lang="en-US" sz="900" dirty="0"/>
          </a:p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0015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(risk of displacement)</a:t>
            </a:r>
            <a:endParaRPr lang="en-US" sz="900" dirty="0"/>
          </a:p>
        </p:txBody>
      </p:sp>
      <p:sp>
        <p:nvSpPr>
          <p:cNvPr id="43" name="SK-5-text-42"/>
          <p:cNvSpPr/>
          <p:nvPr/>
        </p:nvSpPr>
        <p:spPr>
          <a:xfrm>
            <a:off x="8107561" y="4094113"/>
            <a:ext cx="4084439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0015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Vertebral Compression Fractures</a:t>
            </a:r>
            <a:endParaRPr lang="en-US" sz="1125" dirty="0"/>
          </a:p>
        </p:txBody>
      </p:sp>
      <p:sp>
        <p:nvSpPr>
          <p:cNvPr id="44" name="SK-5-text-43"/>
          <p:cNvSpPr/>
          <p:nvPr/>
        </p:nvSpPr>
        <p:spPr>
          <a:xfrm>
            <a:off x="8119765" y="4327327"/>
            <a:ext cx="3169890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0015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Osteoporotic — sudden back pain, minimal trauma,</a:t>
            </a:r>
            <a:endParaRPr lang="en-US" sz="900" dirty="0"/>
          </a:p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0015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older patient</a:t>
            </a:r>
            <a:endParaRPr lang="en-US" sz="900" dirty="0"/>
          </a:p>
        </p:txBody>
      </p:sp>
      <p:sp>
        <p:nvSpPr>
          <p:cNvPr id="45" name="SK-5-text-44"/>
          <p:cNvSpPr/>
          <p:nvPr/>
        </p:nvSpPr>
        <p:spPr>
          <a:xfrm>
            <a:off x="8119765" y="4718298"/>
            <a:ext cx="4072235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0015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X-ray: loss of vertebral height / kyphosis</a:t>
            </a:r>
            <a:endParaRPr lang="en-US" sz="900" dirty="0"/>
          </a:p>
        </p:txBody>
      </p:sp>
      <p:sp>
        <p:nvSpPr>
          <p:cNvPr id="46" name="SK-5-text-45"/>
          <p:cNvSpPr/>
          <p:nvPr/>
        </p:nvSpPr>
        <p:spPr>
          <a:xfrm>
            <a:off x="8119765" y="4937671"/>
            <a:ext cx="3194298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0015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Manage: analgesia + mobilise + bisphosphonate +</a:t>
            </a:r>
            <a:endParaRPr lang="en-US" sz="900" dirty="0"/>
          </a:p>
          <a:p>
            <a:pPr marL="0" indent="0" algn="l">
              <a:lnSpc>
                <a:spcPts val="1080"/>
              </a:lnSpc>
              <a:buNone/>
            </a:pPr>
            <a:r>
              <a:rPr lang="en-US" sz="900" dirty="0">
                <a:solidFill>
                  <a:srgbClr val="0015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FRAX/DXA</a:t>
            </a:r>
            <a:endParaRPr lang="en-US" sz="900" dirty="0"/>
          </a:p>
        </p:txBody>
      </p:sp>
      <p:sp>
        <p:nvSpPr>
          <p:cNvPr id="47" name="SK-5-text-46"/>
          <p:cNvSpPr/>
          <p:nvPr/>
        </p:nvSpPr>
        <p:spPr>
          <a:xfrm>
            <a:off x="8119765" y="5335488"/>
            <a:ext cx="4072235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0015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• Red flag: Progressive neuro deficit → urgent MRI</a:t>
            </a:r>
            <a:endParaRPr lang="en-US" sz="900" dirty="0"/>
          </a:p>
        </p:txBody>
      </p:sp>
      <p:sp>
        <p:nvSpPr>
          <p:cNvPr id="48" name="SK-5-text-47"/>
          <p:cNvSpPr/>
          <p:nvPr/>
        </p:nvSpPr>
        <p:spPr>
          <a:xfrm>
            <a:off x="8362057" y="5774382"/>
            <a:ext cx="2794992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125" b="1" dirty="0">
                <a:solidFill>
                  <a:srgbClr val="D32F2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Neurological deficit = Emergency MRI</a:t>
            </a:r>
            <a:endParaRPr lang="en-US" sz="1125" dirty="0"/>
          </a:p>
        </p:txBody>
      </p:sp>
      <p:sp>
        <p:nvSpPr>
          <p:cNvPr id="49" name="SK-5-text-48"/>
          <p:cNvSpPr/>
          <p:nvPr/>
        </p:nvSpPr>
        <p:spPr>
          <a:xfrm>
            <a:off x="365671" y="6535638"/>
            <a:ext cx="1019175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Teaching Deck — Fractures and Their Management</a:t>
            </a:r>
            <a:endParaRPr lang="en-US" sz="1125" dirty="0"/>
          </a:p>
        </p:txBody>
      </p:sp>
      <p:sp>
        <p:nvSpPr>
          <p:cNvPr id="50" name="SK-5-text-49"/>
          <p:cNvSpPr/>
          <p:nvPr/>
        </p:nvSpPr>
        <p:spPr>
          <a:xfrm>
            <a:off x="5984677" y="6535638"/>
            <a:ext cx="210294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12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5</a:t>
            </a:r>
            <a:endParaRPr lang="en-US" sz="1125" dirty="0"/>
          </a:p>
        </p:txBody>
      </p:sp>
      <p:sp>
        <p:nvSpPr>
          <p:cNvPr id="51" name="SK-5-text-50"/>
          <p:cNvSpPr/>
          <p:nvPr/>
        </p:nvSpPr>
        <p:spPr>
          <a:xfrm>
            <a:off x="9214098" y="6535638"/>
            <a:ext cx="1624459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12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</a:t>
            </a:r>
            <a:endParaRPr lang="en-US" sz="1125" dirty="0"/>
          </a:p>
        </p:txBody>
      </p:sp>
      <p:sp>
        <p:nvSpPr>
          <p:cNvPr id="52" name="SK-5-text-51"/>
          <p:cNvSpPr/>
          <p:nvPr/>
        </p:nvSpPr>
        <p:spPr>
          <a:xfrm>
            <a:off x="10872192" y="6542484"/>
            <a:ext cx="905173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12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June 2026</a:t>
            </a:r>
            <a:endParaRPr lang="en-US" sz="1125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263" y="0"/>
            <a:ext cx="11850588" cy="6412111"/>
          </a:xfrm>
          <a:prstGeom prst="rect">
            <a:avLst/>
          </a:prstGeom>
        </p:spPr>
      </p:pic>
      <p:pic>
        <p:nvPicPr>
          <p:cNvPr id="4" name="SK-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9286" y="102840"/>
            <a:ext cx="1999357" cy="233065"/>
          </a:xfrm>
          <a:prstGeom prst="rect">
            <a:avLst/>
          </a:prstGeom>
        </p:spPr>
      </p:pic>
      <p:pic>
        <p:nvPicPr>
          <p:cNvPr id="5" name="SK-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9286" y="987475"/>
            <a:ext cx="2913757" cy="82153"/>
          </a:xfrm>
          <a:prstGeom prst="rect">
            <a:avLst/>
          </a:prstGeom>
        </p:spPr>
      </p:pic>
      <p:pic>
        <p:nvPicPr>
          <p:cNvPr id="6" name="SK-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1490" y="2999036"/>
            <a:ext cx="5059561" cy="9525"/>
          </a:xfrm>
          <a:prstGeom prst="rect">
            <a:avLst/>
          </a:prstGeom>
        </p:spPr>
      </p:pic>
      <p:pic>
        <p:nvPicPr>
          <p:cNvPr id="7" name="SK-6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1490" y="4487168"/>
            <a:ext cx="5059561" cy="9525"/>
          </a:xfrm>
          <a:prstGeom prst="rect">
            <a:avLst/>
          </a:prstGeom>
        </p:spPr>
      </p:pic>
      <p:pic>
        <p:nvPicPr>
          <p:cNvPr id="8" name="SK-6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12855" y="1563588"/>
            <a:ext cx="5266879" cy="1302990"/>
          </a:xfrm>
          <a:prstGeom prst="rect">
            <a:avLst/>
          </a:prstGeom>
        </p:spPr>
      </p:pic>
      <p:pic>
        <p:nvPicPr>
          <p:cNvPr id="9" name="SK-6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12855" y="1563588"/>
            <a:ext cx="121890" cy="1302990"/>
          </a:xfrm>
          <a:prstGeom prst="rect">
            <a:avLst/>
          </a:prstGeom>
        </p:spPr>
      </p:pic>
      <p:pic>
        <p:nvPicPr>
          <p:cNvPr id="10" name="SK-6-img-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12855" y="2983111"/>
            <a:ext cx="5266879" cy="1302990"/>
          </a:xfrm>
          <a:prstGeom prst="rect">
            <a:avLst/>
          </a:prstGeom>
        </p:spPr>
      </p:pic>
      <p:pic>
        <p:nvPicPr>
          <p:cNvPr id="11" name="SK-6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12855" y="2983111"/>
            <a:ext cx="121890" cy="1302990"/>
          </a:xfrm>
          <a:prstGeom prst="rect">
            <a:avLst/>
          </a:prstGeom>
        </p:spPr>
      </p:pic>
      <p:pic>
        <p:nvPicPr>
          <p:cNvPr id="12" name="SK-6-img-11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12855" y="4409629"/>
            <a:ext cx="5266879" cy="1302990"/>
          </a:xfrm>
          <a:prstGeom prst="rect">
            <a:avLst/>
          </a:prstGeom>
        </p:spPr>
      </p:pic>
      <p:pic>
        <p:nvPicPr>
          <p:cNvPr id="13" name="SK-6-img-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12855" y="4409629"/>
            <a:ext cx="121890" cy="1302990"/>
          </a:xfrm>
          <a:prstGeom prst="rect">
            <a:avLst/>
          </a:prstGeom>
        </p:spPr>
      </p:pic>
      <p:pic>
        <p:nvPicPr>
          <p:cNvPr id="14" name="SK-6-img-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1263" y="5980063"/>
            <a:ext cx="11850588" cy="432048"/>
          </a:xfrm>
          <a:prstGeom prst="rect">
            <a:avLst/>
          </a:prstGeom>
        </p:spPr>
      </p:pic>
      <p:pic>
        <p:nvPicPr>
          <p:cNvPr id="15" name="SK-6-img-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19286" y="6048673"/>
            <a:ext cx="414486" cy="308521"/>
          </a:xfrm>
          <a:prstGeom prst="rect">
            <a:avLst/>
          </a:prstGeom>
        </p:spPr>
      </p:pic>
      <p:pic>
        <p:nvPicPr>
          <p:cNvPr id="16" name="SK-6-img-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28973" y="4690765"/>
            <a:ext cx="511969" cy="466279"/>
          </a:xfrm>
          <a:prstGeom prst="rect">
            <a:avLst/>
          </a:prstGeom>
        </p:spPr>
      </p:pic>
      <p:pic>
        <p:nvPicPr>
          <p:cNvPr id="17" name="SK-6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53380" y="3223171"/>
            <a:ext cx="463153" cy="445740"/>
          </a:xfrm>
          <a:prstGeom prst="rect">
            <a:avLst/>
          </a:prstGeom>
        </p:spPr>
      </p:pic>
      <p:pic>
        <p:nvPicPr>
          <p:cNvPr id="18" name="SK-6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28973" y="1755577"/>
            <a:ext cx="487561" cy="493663"/>
          </a:xfrm>
          <a:prstGeom prst="rect">
            <a:avLst/>
          </a:prstGeom>
        </p:spPr>
      </p:pic>
      <p:sp>
        <p:nvSpPr>
          <p:cNvPr id="19" name="SK-6-text-18"/>
          <p:cNvSpPr/>
          <p:nvPr/>
        </p:nvSpPr>
        <p:spPr>
          <a:xfrm>
            <a:off x="780157" y="171450"/>
            <a:ext cx="4886325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NICE NG38 — MANAGEMENT</a:t>
            </a:r>
            <a:endParaRPr lang="en-US" sz="1350" dirty="0"/>
          </a:p>
        </p:txBody>
      </p:sp>
      <p:sp>
        <p:nvSpPr>
          <p:cNvPr id="20" name="SK-6-text-19"/>
          <p:cNvSpPr/>
          <p:nvPr/>
        </p:nvSpPr>
        <p:spPr>
          <a:xfrm>
            <a:off x="707082" y="438894"/>
            <a:ext cx="11484918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850" b="1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Management Principles &amp; Complications</a:t>
            </a:r>
            <a:endParaRPr lang="en-US" sz="2850" dirty="0"/>
          </a:p>
        </p:txBody>
      </p:sp>
      <p:sp>
        <p:nvSpPr>
          <p:cNvPr id="21" name="SK-6-text-20"/>
          <p:cNvSpPr/>
          <p:nvPr/>
        </p:nvSpPr>
        <p:spPr>
          <a:xfrm>
            <a:off x="828973" y="1268611"/>
            <a:ext cx="2500312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MANAGEMENT</a:t>
            </a:r>
            <a:endParaRPr lang="en-US" sz="1575" dirty="0"/>
          </a:p>
        </p:txBody>
      </p:sp>
      <p:sp>
        <p:nvSpPr>
          <p:cNvPr id="22" name="SK-6-text-21"/>
          <p:cNvSpPr/>
          <p:nvPr/>
        </p:nvSpPr>
        <p:spPr>
          <a:xfrm>
            <a:off x="1670298" y="1721346"/>
            <a:ext cx="193738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E67E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REDUCTION</a:t>
            </a:r>
            <a:endParaRPr lang="en-US" sz="1350" dirty="0"/>
          </a:p>
        </p:txBody>
      </p:sp>
      <p:sp>
        <p:nvSpPr>
          <p:cNvPr id="23" name="SK-6-text-22"/>
          <p:cNvSpPr/>
          <p:nvPr/>
        </p:nvSpPr>
        <p:spPr>
          <a:xfrm>
            <a:off x="1670298" y="1954411"/>
            <a:ext cx="3474690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— Closed Reduction: Manipulation without surgery;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under local anaesthetic or procedural sedation</a:t>
            </a:r>
            <a:endParaRPr lang="en-US" sz="1050" dirty="0"/>
          </a:p>
        </p:txBody>
      </p:sp>
      <p:sp>
        <p:nvSpPr>
          <p:cNvPr id="24" name="SK-6-text-23"/>
          <p:cNvSpPr/>
          <p:nvPr/>
        </p:nvSpPr>
        <p:spPr>
          <a:xfrm>
            <a:off x="1670298" y="2372767"/>
            <a:ext cx="3486894" cy="5691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— ORIF (Open Reduction Internal Fixation): Plates,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screws, nails, K-wires, intramedullary nails; for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unstable or displaced fractures</a:t>
            </a:r>
            <a:endParaRPr lang="en-US" sz="1050" dirty="0"/>
          </a:p>
        </p:txBody>
      </p:sp>
      <p:sp>
        <p:nvSpPr>
          <p:cNvPr id="25" name="SK-6-text-24"/>
          <p:cNvSpPr/>
          <p:nvPr/>
        </p:nvSpPr>
        <p:spPr>
          <a:xfrm>
            <a:off x="1670298" y="3161407"/>
            <a:ext cx="296608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E67E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IMMOBILISATION</a:t>
            </a:r>
            <a:endParaRPr lang="en-US" sz="1350" dirty="0"/>
          </a:p>
        </p:txBody>
      </p:sp>
      <p:sp>
        <p:nvSpPr>
          <p:cNvPr id="26" name="SK-6-text-25"/>
          <p:cNvSpPr/>
          <p:nvPr/>
        </p:nvSpPr>
        <p:spPr>
          <a:xfrm>
            <a:off x="1670298" y="3394621"/>
            <a:ext cx="423672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— Plaster cast or backslab</a:t>
            </a:r>
            <a:endParaRPr lang="en-US" sz="1050" dirty="0"/>
          </a:p>
        </p:txBody>
      </p:sp>
      <p:sp>
        <p:nvSpPr>
          <p:cNvPr id="27" name="SK-6-text-26"/>
          <p:cNvSpPr/>
          <p:nvPr/>
        </p:nvSpPr>
        <p:spPr>
          <a:xfrm>
            <a:off x="1670298" y="3607296"/>
            <a:ext cx="455676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— Functional brace or splint</a:t>
            </a:r>
            <a:endParaRPr lang="en-US" sz="1050" dirty="0"/>
          </a:p>
        </p:txBody>
      </p:sp>
      <p:sp>
        <p:nvSpPr>
          <p:cNvPr id="28" name="SK-6-text-27"/>
          <p:cNvSpPr/>
          <p:nvPr/>
        </p:nvSpPr>
        <p:spPr>
          <a:xfrm>
            <a:off x="1670298" y="3812977"/>
            <a:ext cx="327660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— Sling (upper limb)</a:t>
            </a:r>
            <a:endParaRPr lang="en-US" sz="1050" dirty="0"/>
          </a:p>
        </p:txBody>
      </p:sp>
      <p:sp>
        <p:nvSpPr>
          <p:cNvPr id="29" name="SK-6-text-28"/>
          <p:cNvSpPr/>
          <p:nvPr/>
        </p:nvSpPr>
        <p:spPr>
          <a:xfrm>
            <a:off x="1670298" y="4018657"/>
            <a:ext cx="535686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— Surgical fixation (most stable)</a:t>
            </a:r>
            <a:endParaRPr lang="en-US" sz="1050" dirty="0"/>
          </a:p>
        </p:txBody>
      </p:sp>
      <p:sp>
        <p:nvSpPr>
          <p:cNvPr id="30" name="SK-6-text-29"/>
          <p:cNvSpPr/>
          <p:nvPr/>
        </p:nvSpPr>
        <p:spPr>
          <a:xfrm>
            <a:off x="1670298" y="4224486"/>
            <a:ext cx="455676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— Traction (now rarely used)</a:t>
            </a:r>
            <a:endParaRPr lang="en-US" sz="1050" dirty="0"/>
          </a:p>
        </p:txBody>
      </p:sp>
      <p:sp>
        <p:nvSpPr>
          <p:cNvPr id="31" name="SK-6-text-30"/>
          <p:cNvSpPr/>
          <p:nvPr/>
        </p:nvSpPr>
        <p:spPr>
          <a:xfrm>
            <a:off x="1670298" y="4642842"/>
            <a:ext cx="296608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E67E2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REHABILITATION</a:t>
            </a:r>
            <a:endParaRPr lang="en-US" sz="1350" dirty="0"/>
          </a:p>
        </p:txBody>
      </p:sp>
      <p:sp>
        <p:nvSpPr>
          <p:cNvPr id="32" name="SK-6-text-31"/>
          <p:cNvSpPr/>
          <p:nvPr/>
        </p:nvSpPr>
        <p:spPr>
          <a:xfrm>
            <a:off x="1670298" y="4875907"/>
            <a:ext cx="871728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— Weight-bearing advice from day one where appropriate</a:t>
            </a:r>
            <a:endParaRPr lang="en-US" sz="1050" dirty="0"/>
          </a:p>
        </p:txBody>
      </p:sp>
      <p:sp>
        <p:nvSpPr>
          <p:cNvPr id="33" name="SK-6-text-32"/>
          <p:cNvSpPr/>
          <p:nvPr/>
        </p:nvSpPr>
        <p:spPr>
          <a:xfrm>
            <a:off x="1670298" y="5088582"/>
            <a:ext cx="679704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— Physiotherapy: range of motion, strength</a:t>
            </a:r>
            <a:endParaRPr lang="en-US" sz="1050" dirty="0"/>
          </a:p>
        </p:txBody>
      </p:sp>
      <p:sp>
        <p:nvSpPr>
          <p:cNvPr id="34" name="SK-6-text-33"/>
          <p:cNvSpPr/>
          <p:nvPr/>
        </p:nvSpPr>
        <p:spPr>
          <a:xfrm>
            <a:off x="1670298" y="5294263"/>
            <a:ext cx="743712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— Occupational therapy for functional recovery</a:t>
            </a:r>
            <a:endParaRPr lang="en-US" sz="1050" dirty="0"/>
          </a:p>
        </p:txBody>
      </p:sp>
      <p:sp>
        <p:nvSpPr>
          <p:cNvPr id="35" name="SK-6-text-34"/>
          <p:cNvSpPr/>
          <p:nvPr/>
        </p:nvSpPr>
        <p:spPr>
          <a:xfrm>
            <a:off x="1670298" y="5500092"/>
            <a:ext cx="610362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— Cast check at 1 week post-reduction</a:t>
            </a:r>
            <a:endParaRPr lang="en-US" sz="1050" dirty="0"/>
          </a:p>
        </p:txBody>
      </p:sp>
      <p:sp>
        <p:nvSpPr>
          <p:cNvPr id="36" name="SK-6-text-35"/>
          <p:cNvSpPr/>
          <p:nvPr/>
        </p:nvSpPr>
        <p:spPr>
          <a:xfrm>
            <a:off x="1670298" y="5698927"/>
            <a:ext cx="695706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— Clinical and radiological review at union</a:t>
            </a:r>
            <a:endParaRPr lang="en-US" sz="1050" dirty="0"/>
          </a:p>
        </p:txBody>
      </p:sp>
      <p:sp>
        <p:nvSpPr>
          <p:cNvPr id="37" name="SK-6-text-36"/>
          <p:cNvSpPr/>
          <p:nvPr/>
        </p:nvSpPr>
        <p:spPr>
          <a:xfrm>
            <a:off x="6315373" y="1268611"/>
            <a:ext cx="3220402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COMPLICATIONS</a:t>
            </a:r>
            <a:endParaRPr lang="en-US" sz="1575" dirty="0"/>
          </a:p>
        </p:txBody>
      </p:sp>
      <p:sp>
        <p:nvSpPr>
          <p:cNvPr id="38" name="SK-6-text-37"/>
          <p:cNvSpPr/>
          <p:nvPr/>
        </p:nvSpPr>
        <p:spPr>
          <a:xfrm>
            <a:off x="6607969" y="1680121"/>
            <a:ext cx="193738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E74C3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IMMEDIATE</a:t>
            </a:r>
            <a:endParaRPr lang="en-US" sz="1350" dirty="0"/>
          </a:p>
        </p:txBody>
      </p:sp>
      <p:sp>
        <p:nvSpPr>
          <p:cNvPr id="39" name="SK-6-text-38"/>
          <p:cNvSpPr/>
          <p:nvPr/>
        </p:nvSpPr>
        <p:spPr>
          <a:xfrm>
            <a:off x="6607969" y="1940719"/>
            <a:ext cx="5584031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Blood loss — femur fracture up to 1–2 litres</a:t>
            </a:r>
            <a:endParaRPr lang="en-US" sz="1050" dirty="0"/>
          </a:p>
        </p:txBody>
      </p:sp>
      <p:sp>
        <p:nvSpPr>
          <p:cNvPr id="40" name="SK-6-text-39"/>
          <p:cNvSpPr/>
          <p:nvPr/>
        </p:nvSpPr>
        <p:spPr>
          <a:xfrm>
            <a:off x="6607969" y="2160240"/>
            <a:ext cx="5584031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Neurovascular injury — always assess distal pulses and sensation</a:t>
            </a:r>
            <a:endParaRPr lang="en-US" sz="1050" dirty="0"/>
          </a:p>
        </p:txBody>
      </p:sp>
      <p:sp>
        <p:nvSpPr>
          <p:cNvPr id="41" name="SK-6-text-40"/>
          <p:cNvSpPr/>
          <p:nvPr/>
        </p:nvSpPr>
        <p:spPr>
          <a:xfrm>
            <a:off x="6607969" y="2393305"/>
            <a:ext cx="3279577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Fat embolism — marrow fat enters bloodstream;</a:t>
            </a:r>
            <a:endParaRPr lang="en-US" sz="1050" dirty="0"/>
          </a:p>
          <a:p>
            <a:pPr marL="0" indent="0" algn="l">
              <a:lnSpc>
                <a:spcPts val="1260"/>
              </a:lnSpc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respiratory distress, petechiae, confusion</a:t>
            </a:r>
            <a:endParaRPr lang="en-US" sz="1050" dirty="0"/>
          </a:p>
        </p:txBody>
      </p:sp>
      <p:sp>
        <p:nvSpPr>
          <p:cNvPr id="42" name="SK-6-text-41"/>
          <p:cNvSpPr/>
          <p:nvPr/>
        </p:nvSpPr>
        <p:spPr>
          <a:xfrm>
            <a:off x="6607969" y="3106638"/>
            <a:ext cx="1114425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39C1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EARLY</a:t>
            </a:r>
            <a:endParaRPr lang="en-US" sz="1350" dirty="0"/>
          </a:p>
        </p:txBody>
      </p:sp>
      <p:sp>
        <p:nvSpPr>
          <p:cNvPr id="43" name="SK-6-text-42"/>
          <p:cNvSpPr/>
          <p:nvPr/>
        </p:nvSpPr>
        <p:spPr>
          <a:xfrm>
            <a:off x="6607969" y="3360390"/>
            <a:ext cx="5584031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Infection — especially open fractures; requires prophylactic antibiotics</a:t>
            </a:r>
            <a:endParaRPr lang="en-US" sz="1050" dirty="0"/>
          </a:p>
        </p:txBody>
      </p:sp>
      <p:sp>
        <p:nvSpPr>
          <p:cNvPr id="44" name="SK-6-text-43"/>
          <p:cNvSpPr/>
          <p:nvPr/>
        </p:nvSpPr>
        <p:spPr>
          <a:xfrm>
            <a:off x="6607969" y="3607296"/>
            <a:ext cx="5584031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DVT / PE — particularly hip and femur fractures;</a:t>
            </a:r>
            <a:endParaRPr lang="en-US" sz="1050" dirty="0"/>
          </a:p>
        </p:txBody>
      </p:sp>
      <p:sp>
        <p:nvSpPr>
          <p:cNvPr id="45" name="SK-6-text-44"/>
          <p:cNvSpPr/>
          <p:nvPr/>
        </p:nvSpPr>
        <p:spPr>
          <a:xfrm>
            <a:off x="6693396" y="3826669"/>
            <a:ext cx="519684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anticoagulation and mobilisation</a:t>
            </a:r>
            <a:endParaRPr lang="en-US" sz="1050" dirty="0"/>
          </a:p>
        </p:txBody>
      </p:sp>
      <p:sp>
        <p:nvSpPr>
          <p:cNvPr id="46" name="SK-6-text-45"/>
          <p:cNvSpPr/>
          <p:nvPr/>
        </p:nvSpPr>
        <p:spPr>
          <a:xfrm>
            <a:off x="6607969" y="4046190"/>
            <a:ext cx="5584031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Compartment syndrome — orthopaedic emergency; see slide 7</a:t>
            </a:r>
            <a:endParaRPr lang="en-US" sz="1050" dirty="0"/>
          </a:p>
        </p:txBody>
      </p:sp>
      <p:sp>
        <p:nvSpPr>
          <p:cNvPr id="47" name="SK-6-text-46"/>
          <p:cNvSpPr/>
          <p:nvPr/>
        </p:nvSpPr>
        <p:spPr>
          <a:xfrm>
            <a:off x="6607969" y="4574232"/>
            <a:ext cx="908685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1F3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LATE</a:t>
            </a:r>
            <a:endParaRPr lang="en-US" sz="1350" dirty="0"/>
          </a:p>
        </p:txBody>
      </p:sp>
      <p:sp>
        <p:nvSpPr>
          <p:cNvPr id="48" name="SK-6-text-47"/>
          <p:cNvSpPr/>
          <p:nvPr/>
        </p:nvSpPr>
        <p:spPr>
          <a:xfrm>
            <a:off x="6607969" y="4834830"/>
            <a:ext cx="343662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Malunion or non-union</a:t>
            </a:r>
            <a:endParaRPr lang="en-US" sz="1050" dirty="0"/>
          </a:p>
        </p:txBody>
      </p:sp>
      <p:sp>
        <p:nvSpPr>
          <p:cNvPr id="49" name="SK-6-text-48"/>
          <p:cNvSpPr/>
          <p:nvPr/>
        </p:nvSpPr>
        <p:spPr>
          <a:xfrm>
            <a:off x="6607969" y="5061198"/>
            <a:ext cx="5584031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Avascular necrosis — scaphoid proximal pole; femoral head post-NOF</a:t>
            </a:r>
            <a:endParaRPr lang="en-US" sz="1050" dirty="0"/>
          </a:p>
        </p:txBody>
      </p:sp>
      <p:sp>
        <p:nvSpPr>
          <p:cNvPr id="50" name="SK-6-text-49"/>
          <p:cNvSpPr/>
          <p:nvPr/>
        </p:nvSpPr>
        <p:spPr>
          <a:xfrm>
            <a:off x="6607969" y="5294263"/>
            <a:ext cx="5584031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Joint stiffness and post-traumatic osteoarthritis</a:t>
            </a:r>
            <a:endParaRPr lang="en-US" sz="1050" dirty="0"/>
          </a:p>
        </p:txBody>
      </p:sp>
      <p:sp>
        <p:nvSpPr>
          <p:cNvPr id="51" name="SK-6-text-50"/>
          <p:cNvSpPr/>
          <p:nvPr/>
        </p:nvSpPr>
        <p:spPr>
          <a:xfrm>
            <a:off x="6607969" y="5513784"/>
            <a:ext cx="5584031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Complex Regional Pain Syndrome (CRPS)</a:t>
            </a:r>
            <a:endParaRPr lang="en-US" sz="1050" dirty="0"/>
          </a:p>
        </p:txBody>
      </p:sp>
      <p:sp>
        <p:nvSpPr>
          <p:cNvPr id="52" name="SK-6-text-51"/>
          <p:cNvSpPr/>
          <p:nvPr/>
        </p:nvSpPr>
        <p:spPr>
          <a:xfrm>
            <a:off x="1243459" y="6096744"/>
            <a:ext cx="10948541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33333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Cast check at 1 week post-reduction — document neurovascular status before AND after any manipulation (NICE NG38)</a:t>
            </a:r>
            <a:endParaRPr lang="en-US" sz="1200" dirty="0"/>
          </a:p>
        </p:txBody>
      </p:sp>
      <p:sp>
        <p:nvSpPr>
          <p:cNvPr id="53" name="SK-6-text-52"/>
          <p:cNvSpPr/>
          <p:nvPr/>
        </p:nvSpPr>
        <p:spPr>
          <a:xfrm>
            <a:off x="402282" y="6563023"/>
            <a:ext cx="1019175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Teaching Deck — Fractures and Their Management</a:t>
            </a:r>
            <a:endParaRPr lang="en-US" sz="1125" dirty="0"/>
          </a:p>
        </p:txBody>
      </p:sp>
      <p:sp>
        <p:nvSpPr>
          <p:cNvPr id="54" name="SK-6-text-53"/>
          <p:cNvSpPr/>
          <p:nvPr/>
        </p:nvSpPr>
        <p:spPr>
          <a:xfrm>
            <a:off x="6059388" y="6563023"/>
            <a:ext cx="144780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6 / 10</a:t>
            </a:r>
            <a:endParaRPr lang="en-US" sz="1125" dirty="0"/>
          </a:p>
        </p:txBody>
      </p:sp>
      <p:sp>
        <p:nvSpPr>
          <p:cNvPr id="55" name="SK-6-text-54"/>
          <p:cNvSpPr/>
          <p:nvPr/>
        </p:nvSpPr>
        <p:spPr>
          <a:xfrm>
            <a:off x="9144000" y="6563023"/>
            <a:ext cx="304800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 | June 2026</a:t>
            </a:r>
            <a:endParaRPr lang="en-US" sz="1125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308521"/>
          </a:xfrm>
          <a:prstGeom prst="rect">
            <a:avLst/>
          </a:prstGeom>
        </p:spPr>
      </p:pic>
      <p:pic>
        <p:nvPicPr>
          <p:cNvPr id="4" name="SK-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8188" y="521196"/>
            <a:ext cx="1901875" cy="342900"/>
          </a:xfrm>
          <a:prstGeom prst="rect">
            <a:avLst/>
          </a:prstGeom>
        </p:spPr>
      </p:pic>
      <p:pic>
        <p:nvPicPr>
          <p:cNvPr id="5" name="SK-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800" y="953244"/>
            <a:ext cx="109686" cy="493663"/>
          </a:xfrm>
          <a:prstGeom prst="rect">
            <a:avLst/>
          </a:prstGeom>
        </p:spPr>
      </p:pic>
      <p:pic>
        <p:nvPicPr>
          <p:cNvPr id="6" name="SK-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4798" y="1593056"/>
            <a:ext cx="11582403" cy="15590"/>
          </a:xfrm>
          <a:prstGeom prst="rect">
            <a:avLst/>
          </a:prstGeom>
        </p:spPr>
      </p:pic>
      <p:pic>
        <p:nvPicPr>
          <p:cNvPr id="7" name="SK-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1238" y="1755564"/>
            <a:ext cx="21339" cy="4512478"/>
          </a:xfrm>
          <a:prstGeom prst="rect">
            <a:avLst/>
          </a:prstGeom>
        </p:spPr>
      </p:pic>
      <p:pic>
        <p:nvPicPr>
          <p:cNvPr id="8" name="SK-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4800" y="2434530"/>
            <a:ext cx="109686" cy="953244"/>
          </a:xfrm>
          <a:prstGeom prst="rect">
            <a:avLst/>
          </a:prstGeom>
        </p:spPr>
      </p:pic>
      <p:pic>
        <p:nvPicPr>
          <p:cNvPr id="9" name="SK-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3859" y="2434530"/>
            <a:ext cx="2243286" cy="953244"/>
          </a:xfrm>
          <a:prstGeom prst="rect">
            <a:avLst/>
          </a:prstGeom>
        </p:spPr>
      </p:pic>
      <p:pic>
        <p:nvPicPr>
          <p:cNvPr id="10" name="SK-7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4800" y="3463230"/>
            <a:ext cx="109686" cy="953244"/>
          </a:xfrm>
          <a:prstGeom prst="rect">
            <a:avLst/>
          </a:prstGeom>
        </p:spPr>
      </p:pic>
      <p:pic>
        <p:nvPicPr>
          <p:cNvPr id="11" name="SK-7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3859" y="3463230"/>
            <a:ext cx="2243286" cy="953244"/>
          </a:xfrm>
          <a:prstGeom prst="rect">
            <a:avLst/>
          </a:prstGeom>
        </p:spPr>
      </p:pic>
      <p:pic>
        <p:nvPicPr>
          <p:cNvPr id="12" name="SK-7-img-11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4800" y="4491930"/>
            <a:ext cx="109686" cy="953244"/>
          </a:xfrm>
          <a:prstGeom prst="rect">
            <a:avLst/>
          </a:prstGeom>
        </p:spPr>
      </p:pic>
      <p:pic>
        <p:nvPicPr>
          <p:cNvPr id="13" name="SK-7-img-12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3859" y="4491930"/>
            <a:ext cx="2243286" cy="953244"/>
          </a:xfrm>
          <a:prstGeom prst="rect">
            <a:avLst/>
          </a:prstGeom>
        </p:spPr>
      </p:pic>
      <p:pic>
        <p:nvPicPr>
          <p:cNvPr id="14" name="SK-7-img-13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060055" y="2434530"/>
            <a:ext cx="109686" cy="953244"/>
          </a:xfrm>
          <a:prstGeom prst="rect">
            <a:avLst/>
          </a:prstGeom>
        </p:spPr>
      </p:pic>
      <p:pic>
        <p:nvPicPr>
          <p:cNvPr id="15" name="SK-7-img-14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218557" y="2434530"/>
            <a:ext cx="2535882" cy="953244"/>
          </a:xfrm>
          <a:prstGeom prst="rect">
            <a:avLst/>
          </a:prstGeom>
        </p:spPr>
      </p:pic>
      <p:pic>
        <p:nvPicPr>
          <p:cNvPr id="16" name="SK-7-img-15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060055" y="3463230"/>
            <a:ext cx="109686" cy="953244"/>
          </a:xfrm>
          <a:prstGeom prst="rect">
            <a:avLst/>
          </a:prstGeom>
        </p:spPr>
      </p:pic>
      <p:pic>
        <p:nvPicPr>
          <p:cNvPr id="17" name="SK-7-img-16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218557" y="3463230"/>
            <a:ext cx="2535882" cy="953244"/>
          </a:xfrm>
          <a:prstGeom prst="rect">
            <a:avLst/>
          </a:prstGeom>
        </p:spPr>
      </p:pic>
      <p:pic>
        <p:nvPicPr>
          <p:cNvPr id="18" name="SK-7-img-17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060055" y="4491930"/>
            <a:ext cx="109686" cy="953244"/>
          </a:xfrm>
          <a:prstGeom prst="rect">
            <a:avLst/>
          </a:prstGeom>
        </p:spPr>
      </p:pic>
      <p:pic>
        <p:nvPicPr>
          <p:cNvPr id="19" name="SK-7-img-18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218557" y="4491930"/>
            <a:ext cx="2535882" cy="953244"/>
          </a:xfrm>
          <a:prstGeom prst="rect">
            <a:avLst/>
          </a:prstGeom>
        </p:spPr>
      </p:pic>
      <p:pic>
        <p:nvPicPr>
          <p:cNvPr id="20" name="SK-7-img-19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00794" y="3026420"/>
            <a:ext cx="5486407" cy="16228"/>
          </a:xfrm>
          <a:prstGeom prst="rect">
            <a:avLst/>
          </a:prstGeom>
        </p:spPr>
      </p:pic>
      <p:pic>
        <p:nvPicPr>
          <p:cNvPr id="21" name="SK-7-img-20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00794" y="3739604"/>
            <a:ext cx="5486407" cy="16228"/>
          </a:xfrm>
          <a:prstGeom prst="rect">
            <a:avLst/>
          </a:prstGeom>
        </p:spPr>
      </p:pic>
      <p:pic>
        <p:nvPicPr>
          <p:cNvPr id="22" name="SK-7-img-21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00794" y="4411712"/>
            <a:ext cx="5486407" cy="16228"/>
          </a:xfrm>
          <a:prstGeom prst="rect">
            <a:avLst/>
          </a:prstGeom>
        </p:spPr>
      </p:pic>
      <p:pic>
        <p:nvPicPr>
          <p:cNvPr id="23" name="SK-7-img-2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00794" y="5083820"/>
            <a:ext cx="5486407" cy="16228"/>
          </a:xfrm>
          <a:prstGeom prst="rect">
            <a:avLst/>
          </a:prstGeom>
        </p:spPr>
      </p:pic>
      <p:pic>
        <p:nvPicPr>
          <p:cNvPr id="24" name="SK-7-img-23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04783" y="5792242"/>
            <a:ext cx="3962427" cy="25966"/>
          </a:xfrm>
          <a:prstGeom prst="rect">
            <a:avLst/>
          </a:prstGeom>
        </p:spPr>
      </p:pic>
      <p:pic>
        <p:nvPicPr>
          <p:cNvPr id="25" name="SK-7-img-2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04800" y="5870377"/>
            <a:ext cx="5376565" cy="411361"/>
          </a:xfrm>
          <a:prstGeom prst="rect">
            <a:avLst/>
          </a:prstGeom>
        </p:spPr>
      </p:pic>
      <p:pic>
        <p:nvPicPr>
          <p:cNvPr id="26" name="SK-7-img-25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6446490"/>
            <a:ext cx="12192000" cy="411361"/>
          </a:xfrm>
          <a:prstGeom prst="rect">
            <a:avLst/>
          </a:prstGeom>
        </p:spPr>
      </p:pic>
      <p:pic>
        <p:nvPicPr>
          <p:cNvPr id="27" name="SK-7-img-26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265396" y="6549330"/>
            <a:ext cx="48667" cy="205680"/>
          </a:xfrm>
          <a:prstGeom prst="rect">
            <a:avLst/>
          </a:prstGeom>
        </p:spPr>
      </p:pic>
      <p:pic>
        <p:nvPicPr>
          <p:cNvPr id="28" name="SK-7-img-27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364188" y="5177730"/>
            <a:ext cx="414486" cy="432048"/>
          </a:xfrm>
          <a:prstGeom prst="rect">
            <a:avLst/>
          </a:prstGeom>
        </p:spPr>
      </p:pic>
      <p:pic>
        <p:nvPicPr>
          <p:cNvPr id="29" name="SK-7-img-28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364188" y="4526161"/>
            <a:ext cx="414486" cy="425053"/>
          </a:xfrm>
          <a:prstGeom prst="rect">
            <a:avLst/>
          </a:prstGeom>
        </p:spPr>
      </p:pic>
      <p:pic>
        <p:nvPicPr>
          <p:cNvPr id="30" name="SK-7-img-29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364188" y="3840361"/>
            <a:ext cx="414486" cy="418207"/>
          </a:xfrm>
          <a:prstGeom prst="rect">
            <a:avLst/>
          </a:prstGeom>
        </p:spPr>
      </p:pic>
      <p:pic>
        <p:nvPicPr>
          <p:cNvPr id="31" name="SK-7-img-30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364188" y="3168253"/>
            <a:ext cx="414486" cy="418207"/>
          </a:xfrm>
          <a:prstGeom prst="rect">
            <a:avLst/>
          </a:prstGeom>
        </p:spPr>
      </p:pic>
      <p:pic>
        <p:nvPicPr>
          <p:cNvPr id="32" name="SK-7-img-31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364188" y="2496294"/>
            <a:ext cx="414486" cy="425053"/>
          </a:xfrm>
          <a:prstGeom prst="rect">
            <a:avLst/>
          </a:prstGeom>
        </p:spPr>
      </p:pic>
      <p:pic>
        <p:nvPicPr>
          <p:cNvPr id="33" name="SK-7-img-32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414486" y="569119"/>
            <a:ext cx="255984" cy="239911"/>
          </a:xfrm>
          <a:prstGeom prst="rect">
            <a:avLst/>
          </a:prstGeom>
        </p:spPr>
      </p:pic>
      <p:sp>
        <p:nvSpPr>
          <p:cNvPr id="34" name="SK-7-text-33"/>
          <p:cNvSpPr/>
          <p:nvPr/>
        </p:nvSpPr>
        <p:spPr>
          <a:xfrm>
            <a:off x="207169" y="89148"/>
            <a:ext cx="6340793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575" dirty="0"/>
          </a:p>
        </p:txBody>
      </p:sp>
      <p:sp>
        <p:nvSpPr>
          <p:cNvPr id="35" name="SK-7-text-34"/>
          <p:cNvSpPr/>
          <p:nvPr/>
        </p:nvSpPr>
        <p:spPr>
          <a:xfrm>
            <a:off x="11167765" y="109686"/>
            <a:ext cx="1024235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NG38</a:t>
            </a:r>
            <a:endParaRPr lang="en-US" sz="1200" dirty="0"/>
          </a:p>
        </p:txBody>
      </p:sp>
      <p:sp>
        <p:nvSpPr>
          <p:cNvPr id="36" name="SK-7-text-35"/>
          <p:cNvSpPr/>
          <p:nvPr/>
        </p:nvSpPr>
        <p:spPr>
          <a:xfrm>
            <a:off x="731490" y="589657"/>
            <a:ext cx="2045018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EMERGENCY</a:t>
            </a:r>
            <a:endParaRPr lang="en-US" sz="1425" dirty="0"/>
          </a:p>
        </p:txBody>
      </p:sp>
      <p:sp>
        <p:nvSpPr>
          <p:cNvPr id="37" name="SK-7-text-36"/>
          <p:cNvSpPr/>
          <p:nvPr/>
        </p:nvSpPr>
        <p:spPr>
          <a:xfrm>
            <a:off x="597396" y="994321"/>
            <a:ext cx="11594604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52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Emergency: Compartment Syndrome and Red Flags</a:t>
            </a:r>
            <a:endParaRPr lang="en-US" sz="3525" dirty="0"/>
          </a:p>
        </p:txBody>
      </p:sp>
      <p:sp>
        <p:nvSpPr>
          <p:cNvPr id="38" name="SK-7-text-37"/>
          <p:cNvSpPr/>
          <p:nvPr/>
        </p:nvSpPr>
        <p:spPr>
          <a:xfrm>
            <a:off x="280392" y="1762423"/>
            <a:ext cx="7234238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32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Compartment Syndrome</a:t>
            </a:r>
            <a:endParaRPr lang="en-US" sz="2325" dirty="0"/>
          </a:p>
        </p:txBody>
      </p:sp>
      <p:sp>
        <p:nvSpPr>
          <p:cNvPr id="39" name="SK-7-text-38"/>
          <p:cNvSpPr/>
          <p:nvPr/>
        </p:nvSpPr>
        <p:spPr>
          <a:xfrm>
            <a:off x="280392" y="2119015"/>
            <a:ext cx="10876597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Orthopaedic Emergency — Fasciotomy within 6 hours</a:t>
            </a:r>
            <a:endParaRPr lang="en-US" sz="1425" dirty="0"/>
          </a:p>
        </p:txBody>
      </p:sp>
      <p:sp>
        <p:nvSpPr>
          <p:cNvPr id="40" name="SK-7-text-39"/>
          <p:cNvSpPr/>
          <p:nvPr/>
        </p:nvSpPr>
        <p:spPr>
          <a:xfrm>
            <a:off x="511969" y="2509986"/>
            <a:ext cx="38862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E651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</a:t>
            </a:r>
            <a:endParaRPr lang="en-US" sz="1800" dirty="0"/>
          </a:p>
        </p:txBody>
      </p:sp>
      <p:sp>
        <p:nvSpPr>
          <p:cNvPr id="41" name="SK-7-text-40"/>
          <p:cNvSpPr/>
          <p:nvPr/>
        </p:nvSpPr>
        <p:spPr>
          <a:xfrm>
            <a:off x="524173" y="2784277"/>
            <a:ext cx="106013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Pain</a:t>
            </a:r>
            <a:endParaRPr lang="en-US" sz="1575" dirty="0"/>
          </a:p>
        </p:txBody>
      </p:sp>
      <p:sp>
        <p:nvSpPr>
          <p:cNvPr id="42" name="SK-7-text-41"/>
          <p:cNvSpPr/>
          <p:nvPr/>
        </p:nvSpPr>
        <p:spPr>
          <a:xfrm>
            <a:off x="524173" y="3038029"/>
            <a:ext cx="1755577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disproportionate; worst on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passive stretch.</a:t>
            </a:r>
            <a:endParaRPr lang="en-US" sz="1200" dirty="0"/>
          </a:p>
        </p:txBody>
      </p:sp>
      <p:sp>
        <p:nvSpPr>
          <p:cNvPr id="43" name="SK-7-text-42"/>
          <p:cNvSpPr/>
          <p:nvPr/>
        </p:nvSpPr>
        <p:spPr>
          <a:xfrm>
            <a:off x="511969" y="3524994"/>
            <a:ext cx="38862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E651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</a:t>
            </a:r>
            <a:endParaRPr lang="en-US" sz="1800" dirty="0"/>
          </a:p>
        </p:txBody>
      </p:sp>
      <p:sp>
        <p:nvSpPr>
          <p:cNvPr id="44" name="SK-7-text-43"/>
          <p:cNvSpPr/>
          <p:nvPr/>
        </p:nvSpPr>
        <p:spPr>
          <a:xfrm>
            <a:off x="524173" y="3792438"/>
            <a:ext cx="274034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Paresthesia</a:t>
            </a:r>
            <a:endParaRPr lang="en-US" sz="1575" dirty="0"/>
          </a:p>
        </p:txBody>
      </p:sp>
      <p:sp>
        <p:nvSpPr>
          <p:cNvPr id="45" name="SK-7-text-44"/>
          <p:cNvSpPr/>
          <p:nvPr/>
        </p:nvSpPr>
        <p:spPr>
          <a:xfrm>
            <a:off x="524173" y="4032498"/>
            <a:ext cx="1658094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tingling, numbness distal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 fracture.</a:t>
            </a:r>
            <a:endParaRPr lang="en-US" sz="1200" dirty="0"/>
          </a:p>
        </p:txBody>
      </p:sp>
      <p:sp>
        <p:nvSpPr>
          <p:cNvPr id="46" name="SK-7-text-45"/>
          <p:cNvSpPr/>
          <p:nvPr/>
        </p:nvSpPr>
        <p:spPr>
          <a:xfrm>
            <a:off x="524173" y="4553694"/>
            <a:ext cx="38862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E651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</a:t>
            </a:r>
            <a:endParaRPr lang="en-US" sz="1800" dirty="0"/>
          </a:p>
        </p:txBody>
      </p:sp>
      <p:sp>
        <p:nvSpPr>
          <p:cNvPr id="47" name="SK-7-text-46"/>
          <p:cNvSpPr/>
          <p:nvPr/>
        </p:nvSpPr>
        <p:spPr>
          <a:xfrm>
            <a:off x="524173" y="4827984"/>
            <a:ext cx="1540193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Pallor</a:t>
            </a:r>
            <a:endParaRPr lang="en-US" sz="1575" dirty="0"/>
          </a:p>
        </p:txBody>
      </p:sp>
      <p:sp>
        <p:nvSpPr>
          <p:cNvPr id="48" name="SK-7-text-47"/>
          <p:cNvSpPr/>
          <p:nvPr/>
        </p:nvSpPr>
        <p:spPr>
          <a:xfrm>
            <a:off x="524173" y="5061198"/>
            <a:ext cx="355092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pale, mottled skin.</a:t>
            </a:r>
            <a:endParaRPr lang="en-US" sz="1200" dirty="0"/>
          </a:p>
        </p:txBody>
      </p:sp>
      <p:sp>
        <p:nvSpPr>
          <p:cNvPr id="49" name="SK-7-text-48"/>
          <p:cNvSpPr/>
          <p:nvPr/>
        </p:nvSpPr>
        <p:spPr>
          <a:xfrm>
            <a:off x="3279577" y="2496294"/>
            <a:ext cx="388620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E651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</a:t>
            </a:r>
            <a:endParaRPr lang="en-US" sz="1800" dirty="0"/>
          </a:p>
        </p:txBody>
      </p:sp>
      <p:sp>
        <p:nvSpPr>
          <p:cNvPr id="50" name="SK-7-text-49"/>
          <p:cNvSpPr/>
          <p:nvPr/>
        </p:nvSpPr>
        <p:spPr>
          <a:xfrm>
            <a:off x="3279577" y="2804815"/>
            <a:ext cx="202025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Pressure</a:t>
            </a:r>
            <a:endParaRPr lang="en-US" sz="1575" dirty="0"/>
          </a:p>
        </p:txBody>
      </p:sp>
      <p:sp>
        <p:nvSpPr>
          <p:cNvPr id="51" name="SK-7-text-50"/>
          <p:cNvSpPr/>
          <p:nvPr/>
        </p:nvSpPr>
        <p:spPr>
          <a:xfrm>
            <a:off x="3279577" y="3079105"/>
            <a:ext cx="464820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tight, tense compartment.</a:t>
            </a:r>
            <a:endParaRPr lang="en-US" sz="1200" dirty="0"/>
          </a:p>
        </p:txBody>
      </p:sp>
      <p:sp>
        <p:nvSpPr>
          <p:cNvPr id="52" name="SK-7-text-51"/>
          <p:cNvSpPr/>
          <p:nvPr/>
        </p:nvSpPr>
        <p:spPr>
          <a:xfrm>
            <a:off x="3279577" y="3524994"/>
            <a:ext cx="38862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E651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</a:t>
            </a:r>
            <a:endParaRPr lang="en-US" sz="1800" dirty="0"/>
          </a:p>
        </p:txBody>
      </p:sp>
      <p:sp>
        <p:nvSpPr>
          <p:cNvPr id="53" name="SK-7-text-52"/>
          <p:cNvSpPr/>
          <p:nvPr/>
        </p:nvSpPr>
        <p:spPr>
          <a:xfrm>
            <a:off x="3279577" y="3812977"/>
            <a:ext cx="2260282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Paralysis</a:t>
            </a:r>
            <a:endParaRPr lang="en-US" sz="1575" dirty="0"/>
          </a:p>
        </p:txBody>
      </p:sp>
      <p:sp>
        <p:nvSpPr>
          <p:cNvPr id="54" name="SK-7-text-53"/>
          <p:cNvSpPr/>
          <p:nvPr/>
        </p:nvSpPr>
        <p:spPr>
          <a:xfrm>
            <a:off x="3279577" y="4066729"/>
            <a:ext cx="1328886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weakness or loss of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movement.</a:t>
            </a:r>
            <a:endParaRPr lang="en-US" sz="1200" dirty="0"/>
          </a:p>
        </p:txBody>
      </p:sp>
      <p:sp>
        <p:nvSpPr>
          <p:cNvPr id="55" name="SK-7-text-54"/>
          <p:cNvSpPr/>
          <p:nvPr/>
        </p:nvSpPr>
        <p:spPr>
          <a:xfrm>
            <a:off x="3279577" y="4539853"/>
            <a:ext cx="38862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E651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</a:t>
            </a:r>
            <a:endParaRPr lang="en-US" sz="1800" dirty="0"/>
          </a:p>
        </p:txBody>
      </p:sp>
      <p:sp>
        <p:nvSpPr>
          <p:cNvPr id="56" name="SK-7-text-55"/>
          <p:cNvSpPr/>
          <p:nvPr/>
        </p:nvSpPr>
        <p:spPr>
          <a:xfrm>
            <a:off x="3523357" y="4574232"/>
            <a:ext cx="322040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Pulselessness</a:t>
            </a:r>
            <a:endParaRPr lang="en-US" sz="1575" dirty="0"/>
          </a:p>
        </p:txBody>
      </p:sp>
      <p:sp>
        <p:nvSpPr>
          <p:cNvPr id="57" name="SK-7-text-56"/>
          <p:cNvSpPr/>
          <p:nvPr/>
        </p:nvSpPr>
        <p:spPr>
          <a:xfrm>
            <a:off x="3279577" y="4827984"/>
            <a:ext cx="1353294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late sign — do not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55555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wait for this.</a:t>
            </a:r>
            <a:endParaRPr lang="en-US" sz="1200" dirty="0"/>
          </a:p>
        </p:txBody>
      </p:sp>
      <p:sp>
        <p:nvSpPr>
          <p:cNvPr id="58" name="SK-7-text-57"/>
          <p:cNvSpPr/>
          <p:nvPr/>
        </p:nvSpPr>
        <p:spPr>
          <a:xfrm>
            <a:off x="292596" y="5397103"/>
            <a:ext cx="958596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Common sites: Lower leg (tibial fracture), forearm</a:t>
            </a:r>
            <a:endParaRPr lang="en-US" sz="1200" dirty="0"/>
          </a:p>
        </p:txBody>
      </p:sp>
      <p:sp>
        <p:nvSpPr>
          <p:cNvPr id="59" name="SK-7-text-58"/>
          <p:cNvSpPr/>
          <p:nvPr/>
        </p:nvSpPr>
        <p:spPr>
          <a:xfrm>
            <a:off x="292596" y="5616625"/>
            <a:ext cx="1068324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Action: Split any cast immediately → urgent orthopaedics</a:t>
            </a:r>
            <a:endParaRPr lang="en-US" sz="1200" dirty="0"/>
          </a:p>
        </p:txBody>
      </p:sp>
      <p:sp>
        <p:nvSpPr>
          <p:cNvPr id="60" name="SK-7-text-59"/>
          <p:cNvSpPr/>
          <p:nvPr/>
        </p:nvSpPr>
        <p:spPr>
          <a:xfrm>
            <a:off x="609600" y="5966371"/>
            <a:ext cx="1158240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 NOT wait for pulselessness — act on pain + paresthesia</a:t>
            </a:r>
            <a:endParaRPr lang="en-US" sz="1425" dirty="0"/>
          </a:p>
        </p:txBody>
      </p:sp>
      <p:sp>
        <p:nvSpPr>
          <p:cNvPr id="61" name="SK-7-text-60"/>
          <p:cNvSpPr/>
          <p:nvPr/>
        </p:nvSpPr>
        <p:spPr>
          <a:xfrm>
            <a:off x="6339780" y="1762423"/>
            <a:ext cx="3336607" cy="3290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32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Red Flags</a:t>
            </a:r>
            <a:endParaRPr lang="en-US" sz="2325" dirty="0"/>
          </a:p>
        </p:txBody>
      </p:sp>
      <p:sp>
        <p:nvSpPr>
          <p:cNvPr id="62" name="SK-7-text-61"/>
          <p:cNvSpPr/>
          <p:nvPr/>
        </p:nvSpPr>
        <p:spPr>
          <a:xfrm>
            <a:off x="6339780" y="2125861"/>
            <a:ext cx="585222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Require urgent or emergency action</a:t>
            </a:r>
            <a:endParaRPr lang="en-US" sz="1425" dirty="0"/>
          </a:p>
        </p:txBody>
      </p:sp>
      <p:sp>
        <p:nvSpPr>
          <p:cNvPr id="63" name="SK-7-text-62"/>
          <p:cNvSpPr/>
          <p:nvPr/>
        </p:nvSpPr>
        <p:spPr>
          <a:xfrm>
            <a:off x="6924973" y="2530525"/>
            <a:ext cx="5267027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Compartment Syndrome (6 Ps)</a:t>
            </a:r>
            <a:endParaRPr lang="en-US" sz="1575" dirty="0"/>
          </a:p>
        </p:txBody>
      </p:sp>
      <p:sp>
        <p:nvSpPr>
          <p:cNvPr id="64" name="SK-7-text-63"/>
          <p:cNvSpPr/>
          <p:nvPr/>
        </p:nvSpPr>
        <p:spPr>
          <a:xfrm>
            <a:off x="6924973" y="2797969"/>
            <a:ext cx="5267027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7777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Emergency fasciotomy — split cast immediately</a:t>
            </a:r>
            <a:endParaRPr lang="en-US" sz="1200" dirty="0"/>
          </a:p>
        </p:txBody>
      </p:sp>
      <p:sp>
        <p:nvSpPr>
          <p:cNvPr id="65" name="SK-7-text-64"/>
          <p:cNvSpPr/>
          <p:nvPr/>
        </p:nvSpPr>
        <p:spPr>
          <a:xfrm>
            <a:off x="6924973" y="3202632"/>
            <a:ext cx="3220402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Open Fracture</a:t>
            </a:r>
            <a:endParaRPr lang="en-US" sz="1575" dirty="0"/>
          </a:p>
        </p:txBody>
      </p:sp>
      <p:sp>
        <p:nvSpPr>
          <p:cNvPr id="66" name="SK-7-text-65"/>
          <p:cNvSpPr/>
          <p:nvPr/>
        </p:nvSpPr>
        <p:spPr>
          <a:xfrm>
            <a:off x="6924973" y="3463230"/>
            <a:ext cx="5267027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7777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IV co-amoxiclav 1.2g within 1 hour — urgent orthopaedics</a:t>
            </a:r>
            <a:endParaRPr lang="en-US" sz="1200" dirty="0"/>
          </a:p>
        </p:txBody>
      </p:sp>
      <p:sp>
        <p:nvSpPr>
          <p:cNvPr id="67" name="SK-7-text-66"/>
          <p:cNvSpPr/>
          <p:nvPr/>
        </p:nvSpPr>
        <p:spPr>
          <a:xfrm>
            <a:off x="6924973" y="3874740"/>
            <a:ext cx="5267027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Neurovascular Compromise Distal to Fracture</a:t>
            </a:r>
            <a:endParaRPr lang="en-US" sz="1575" dirty="0"/>
          </a:p>
        </p:txBody>
      </p:sp>
      <p:sp>
        <p:nvSpPr>
          <p:cNvPr id="68" name="SK-7-text-67"/>
          <p:cNvSpPr/>
          <p:nvPr/>
        </p:nvSpPr>
        <p:spPr>
          <a:xfrm>
            <a:off x="6924973" y="4149030"/>
            <a:ext cx="5267027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7777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Absent pulse / loss of sensation / pallor → urgent orthopaedics</a:t>
            </a:r>
            <a:endParaRPr lang="en-US" sz="1200" dirty="0"/>
          </a:p>
        </p:txBody>
      </p:sp>
      <p:sp>
        <p:nvSpPr>
          <p:cNvPr id="69" name="SK-7-text-68"/>
          <p:cNvSpPr/>
          <p:nvPr/>
        </p:nvSpPr>
        <p:spPr>
          <a:xfrm>
            <a:off x="6924973" y="4553694"/>
            <a:ext cx="5267027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Cauda Equina with Vertebral Fracture</a:t>
            </a:r>
            <a:endParaRPr lang="en-US" sz="1575" dirty="0"/>
          </a:p>
        </p:txBody>
      </p:sp>
      <p:sp>
        <p:nvSpPr>
          <p:cNvPr id="70" name="SK-7-text-69"/>
          <p:cNvSpPr/>
          <p:nvPr/>
        </p:nvSpPr>
        <p:spPr>
          <a:xfrm>
            <a:off x="6924973" y="4827984"/>
            <a:ext cx="5267027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7777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Saddle anaesthesia / bladder/bowel dysfunction → emergency MRI</a:t>
            </a:r>
            <a:endParaRPr lang="en-US" sz="1200" dirty="0"/>
          </a:p>
        </p:txBody>
      </p:sp>
      <p:sp>
        <p:nvSpPr>
          <p:cNvPr id="71" name="SK-7-text-70"/>
          <p:cNvSpPr/>
          <p:nvPr/>
        </p:nvSpPr>
        <p:spPr>
          <a:xfrm>
            <a:off x="6924973" y="5177730"/>
            <a:ext cx="5140642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Pathological Fracture</a:t>
            </a:r>
            <a:endParaRPr lang="en-US" sz="1575" dirty="0"/>
          </a:p>
        </p:txBody>
      </p:sp>
      <p:sp>
        <p:nvSpPr>
          <p:cNvPr id="72" name="SK-7-text-71"/>
          <p:cNvSpPr/>
          <p:nvPr/>
        </p:nvSpPr>
        <p:spPr>
          <a:xfrm>
            <a:off x="6924973" y="5445175"/>
            <a:ext cx="3657600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7777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Minimal trauma, unusual site, history of malignancy →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7777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urgent imaging and referral</a:t>
            </a:r>
            <a:endParaRPr lang="en-US" sz="1200" dirty="0"/>
          </a:p>
        </p:txBody>
      </p:sp>
      <p:sp>
        <p:nvSpPr>
          <p:cNvPr id="73" name="SK-7-text-72"/>
          <p:cNvSpPr/>
          <p:nvPr/>
        </p:nvSpPr>
        <p:spPr>
          <a:xfrm>
            <a:off x="6778675" y="6048673"/>
            <a:ext cx="5413325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777777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When in doubt — refer urgently and document neurovascular status</a:t>
            </a:r>
            <a:endParaRPr lang="en-US" sz="1200" dirty="0"/>
          </a:p>
        </p:txBody>
      </p:sp>
      <p:sp>
        <p:nvSpPr>
          <p:cNvPr id="74" name="SK-7-text-73"/>
          <p:cNvSpPr/>
          <p:nvPr/>
        </p:nvSpPr>
        <p:spPr>
          <a:xfrm>
            <a:off x="207169" y="6556177"/>
            <a:ext cx="1086612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— Fractures and Their Management</a:t>
            </a:r>
            <a:endParaRPr lang="en-US" sz="1200" dirty="0"/>
          </a:p>
        </p:txBody>
      </p:sp>
      <p:sp>
        <p:nvSpPr>
          <p:cNvPr id="75" name="SK-7-text-74"/>
          <p:cNvSpPr/>
          <p:nvPr/>
        </p:nvSpPr>
        <p:spPr>
          <a:xfrm>
            <a:off x="9363373" y="6563023"/>
            <a:ext cx="2828627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76" name="SK-7-text-75"/>
          <p:cNvSpPr/>
          <p:nvPr/>
        </p:nvSpPr>
        <p:spPr>
          <a:xfrm>
            <a:off x="11179969" y="6563023"/>
            <a:ext cx="1012031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June 2026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329059"/>
          </a:xfrm>
          <a:prstGeom prst="rect">
            <a:avLst/>
          </a:prstGeom>
        </p:spPr>
      </p:pic>
      <p:pic>
        <p:nvPicPr>
          <p:cNvPr id="4" name="SK-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3153" y="589657"/>
            <a:ext cx="146298" cy="1165771"/>
          </a:xfrm>
          <a:prstGeom prst="rect">
            <a:avLst/>
          </a:prstGeom>
        </p:spPr>
      </p:pic>
      <p:pic>
        <p:nvPicPr>
          <p:cNvPr id="5" name="SK-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8973" y="589657"/>
            <a:ext cx="3011388" cy="301675"/>
          </a:xfrm>
          <a:prstGeom prst="rect">
            <a:avLst/>
          </a:prstGeom>
        </p:spPr>
      </p:pic>
      <p:pic>
        <p:nvPicPr>
          <p:cNvPr id="6" name="SK-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940719"/>
            <a:ext cx="12192000" cy="4608463"/>
          </a:xfrm>
          <a:prstGeom prst="rect">
            <a:avLst/>
          </a:prstGeom>
        </p:spPr>
      </p:pic>
      <p:pic>
        <p:nvPicPr>
          <p:cNvPr id="7" name="SK-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1935956"/>
            <a:ext cx="12192000" cy="9525"/>
          </a:xfrm>
          <a:prstGeom prst="rect">
            <a:avLst/>
          </a:prstGeom>
        </p:spPr>
      </p:pic>
      <p:pic>
        <p:nvPicPr>
          <p:cNvPr id="8" name="SK-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6690" y="2091630"/>
            <a:ext cx="3657600" cy="432048"/>
          </a:xfrm>
          <a:prstGeom prst="rect">
            <a:avLst/>
          </a:prstGeom>
        </p:spPr>
      </p:pic>
      <p:pic>
        <p:nvPicPr>
          <p:cNvPr id="9" name="SK-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91459" y="2091630"/>
            <a:ext cx="3633192" cy="432048"/>
          </a:xfrm>
          <a:prstGeom prst="rect">
            <a:avLst/>
          </a:prstGeom>
        </p:spPr>
      </p:pic>
      <p:pic>
        <p:nvPicPr>
          <p:cNvPr id="10" name="SK-8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07561" y="2091630"/>
            <a:ext cx="3657600" cy="432048"/>
          </a:xfrm>
          <a:prstGeom prst="rect">
            <a:avLst/>
          </a:prstGeom>
        </p:spPr>
      </p:pic>
      <p:pic>
        <p:nvPicPr>
          <p:cNvPr id="11" name="SK-8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328071" y="4827984"/>
            <a:ext cx="3596580" cy="809179"/>
          </a:xfrm>
          <a:prstGeom prst="rect">
            <a:avLst/>
          </a:prstGeom>
        </p:spPr>
      </p:pic>
      <p:pic>
        <p:nvPicPr>
          <p:cNvPr id="12" name="SK-8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328071" y="4827984"/>
            <a:ext cx="121890" cy="809179"/>
          </a:xfrm>
          <a:prstGeom prst="rect">
            <a:avLst/>
          </a:prstGeom>
        </p:spPr>
      </p:pic>
      <p:pic>
        <p:nvPicPr>
          <p:cNvPr id="13" name="SK-8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328071" y="5849838"/>
            <a:ext cx="7437090" cy="624036"/>
          </a:xfrm>
          <a:prstGeom prst="rect">
            <a:avLst/>
          </a:prstGeom>
        </p:spPr>
      </p:pic>
      <p:pic>
        <p:nvPicPr>
          <p:cNvPr id="14" name="SK-8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328071" y="5849838"/>
            <a:ext cx="121890" cy="624036"/>
          </a:xfrm>
          <a:prstGeom prst="rect">
            <a:avLst/>
          </a:prstGeom>
        </p:spPr>
      </p:pic>
      <p:pic>
        <p:nvPicPr>
          <p:cNvPr id="15" name="SK-8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6549330"/>
            <a:ext cx="12192000" cy="308521"/>
          </a:xfrm>
          <a:prstGeom prst="rect">
            <a:avLst/>
          </a:prstGeom>
        </p:spPr>
      </p:pic>
      <p:pic>
        <p:nvPicPr>
          <p:cNvPr id="16" name="SK-8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291953" y="4951363"/>
            <a:ext cx="877788" cy="1165771"/>
          </a:xfrm>
          <a:prstGeom prst="rect">
            <a:avLst/>
          </a:prstGeom>
        </p:spPr>
      </p:pic>
      <p:pic>
        <p:nvPicPr>
          <p:cNvPr id="17" name="SK-8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243459" y="4951363"/>
            <a:ext cx="828973" cy="1165771"/>
          </a:xfrm>
          <a:prstGeom prst="rect">
            <a:avLst/>
          </a:prstGeom>
        </p:spPr>
      </p:pic>
      <p:sp>
        <p:nvSpPr>
          <p:cNvPr id="18" name="SK-8-text-17"/>
          <p:cNvSpPr/>
          <p:nvPr/>
        </p:nvSpPr>
        <p:spPr>
          <a:xfrm>
            <a:off x="4646265" y="54769"/>
            <a:ext cx="287491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500" dirty="0"/>
          </a:p>
        </p:txBody>
      </p:sp>
      <p:sp>
        <p:nvSpPr>
          <p:cNvPr id="19" name="SK-8-text-18"/>
          <p:cNvSpPr/>
          <p:nvPr/>
        </p:nvSpPr>
        <p:spPr>
          <a:xfrm>
            <a:off x="914400" y="630882"/>
            <a:ext cx="617220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NG38 | SECONDARY PREVENTION</a:t>
            </a:r>
            <a:endParaRPr lang="en-US" sz="1200" dirty="0"/>
          </a:p>
        </p:txBody>
      </p:sp>
      <p:sp>
        <p:nvSpPr>
          <p:cNvPr id="20" name="SK-8-text-19"/>
          <p:cNvSpPr/>
          <p:nvPr/>
        </p:nvSpPr>
        <p:spPr>
          <a:xfrm>
            <a:off x="828973" y="946398"/>
            <a:ext cx="11363027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Osteoporosis and Fragility Fractures</a:t>
            </a:r>
            <a:endParaRPr lang="en-US" sz="3750" dirty="0"/>
          </a:p>
        </p:txBody>
      </p:sp>
      <p:sp>
        <p:nvSpPr>
          <p:cNvPr id="21" name="SK-8-text-20"/>
          <p:cNvSpPr/>
          <p:nvPr/>
        </p:nvSpPr>
        <p:spPr>
          <a:xfrm>
            <a:off x="816769" y="1494979"/>
            <a:ext cx="11375231" cy="3016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Fragility fracture = break from low-energy trauma (fall from standing height) — a warning sign, not just an injury</a:t>
            </a:r>
            <a:endParaRPr lang="en-US" sz="1650" dirty="0"/>
          </a:p>
        </p:txBody>
      </p:sp>
      <p:sp>
        <p:nvSpPr>
          <p:cNvPr id="22" name="SK-8-text-21"/>
          <p:cNvSpPr/>
          <p:nvPr/>
        </p:nvSpPr>
        <p:spPr>
          <a:xfrm>
            <a:off x="1659434" y="2180779"/>
            <a:ext cx="1216223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IDENTIFY</a:t>
            </a:r>
            <a:endParaRPr lang="en-US" sz="1875" dirty="0"/>
          </a:p>
        </p:txBody>
      </p:sp>
      <p:sp>
        <p:nvSpPr>
          <p:cNvPr id="23" name="SK-8-text-22"/>
          <p:cNvSpPr/>
          <p:nvPr/>
        </p:nvSpPr>
        <p:spPr>
          <a:xfrm>
            <a:off x="1134963" y="2605980"/>
            <a:ext cx="224090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Who needs assessment?</a:t>
            </a:r>
            <a:endParaRPr lang="en-US" sz="1500" dirty="0"/>
          </a:p>
        </p:txBody>
      </p:sp>
      <p:sp>
        <p:nvSpPr>
          <p:cNvPr id="24" name="SK-8-text-23"/>
          <p:cNvSpPr/>
          <p:nvPr/>
        </p:nvSpPr>
        <p:spPr>
          <a:xfrm>
            <a:off x="475357" y="2935188"/>
            <a:ext cx="961834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Fragility fracture in any patient aged ≥ 50</a:t>
            </a:r>
            <a:endParaRPr lang="en-US" sz="1350" dirty="0"/>
          </a:p>
        </p:txBody>
      </p:sp>
      <p:sp>
        <p:nvSpPr>
          <p:cNvPr id="25" name="SK-8-text-24"/>
          <p:cNvSpPr/>
          <p:nvPr/>
        </p:nvSpPr>
        <p:spPr>
          <a:xfrm>
            <a:off x="475357" y="3230017"/>
            <a:ext cx="1016698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Common sites: wrist · vertebrae · hip · humerus</a:t>
            </a:r>
            <a:endParaRPr lang="en-US" sz="1350" dirty="0"/>
          </a:p>
        </p:txBody>
      </p:sp>
      <p:sp>
        <p:nvSpPr>
          <p:cNvPr id="26" name="SK-8-text-25"/>
          <p:cNvSpPr/>
          <p:nvPr/>
        </p:nvSpPr>
        <p:spPr>
          <a:xfrm>
            <a:off x="475357" y="3518148"/>
            <a:ext cx="852106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Investigate with: FRAX score + DXA scan</a:t>
            </a:r>
            <a:endParaRPr lang="en-US" sz="1350" dirty="0"/>
          </a:p>
        </p:txBody>
      </p:sp>
      <p:sp>
        <p:nvSpPr>
          <p:cNvPr id="27" name="SK-8-text-26"/>
          <p:cNvSpPr/>
          <p:nvPr/>
        </p:nvSpPr>
        <p:spPr>
          <a:xfrm>
            <a:off x="597396" y="3799284"/>
            <a:ext cx="961834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FRAX estimates 10-year fracture probability</a:t>
            </a:r>
            <a:endParaRPr lang="en-US" sz="1350" dirty="0"/>
          </a:p>
        </p:txBody>
      </p:sp>
      <p:sp>
        <p:nvSpPr>
          <p:cNvPr id="28" name="SK-8-text-27"/>
          <p:cNvSpPr/>
          <p:nvPr/>
        </p:nvSpPr>
        <p:spPr>
          <a:xfrm>
            <a:off x="475357" y="4087267"/>
            <a:ext cx="934402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DXA confirms bone mineral density (T-score)</a:t>
            </a:r>
            <a:endParaRPr lang="en-US" sz="1350" dirty="0"/>
          </a:p>
        </p:txBody>
      </p:sp>
      <p:sp>
        <p:nvSpPr>
          <p:cNvPr id="29" name="SK-8-text-28"/>
          <p:cNvSpPr/>
          <p:nvPr/>
        </p:nvSpPr>
        <p:spPr>
          <a:xfrm>
            <a:off x="475357" y="4382244"/>
            <a:ext cx="2986980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Vertebral fracture: X-ray shows loss of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vertebral height</a:t>
            </a:r>
            <a:endParaRPr lang="en-US" sz="1350" dirty="0"/>
          </a:p>
        </p:txBody>
      </p:sp>
      <p:sp>
        <p:nvSpPr>
          <p:cNvPr id="30" name="SK-8-text-29"/>
          <p:cNvSpPr/>
          <p:nvPr/>
        </p:nvSpPr>
        <p:spPr>
          <a:xfrm>
            <a:off x="1341090" y="6172200"/>
            <a:ext cx="117348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Normal</a:t>
            </a:r>
            <a:endParaRPr lang="en-US" sz="1200" dirty="0"/>
          </a:p>
        </p:txBody>
      </p:sp>
      <p:sp>
        <p:nvSpPr>
          <p:cNvPr id="31" name="SK-8-text-30"/>
          <p:cNvSpPr/>
          <p:nvPr/>
        </p:nvSpPr>
        <p:spPr>
          <a:xfrm>
            <a:off x="2243286" y="6172200"/>
            <a:ext cx="227076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Osteoporotic</a:t>
            </a:r>
            <a:endParaRPr lang="en-US" sz="1200" dirty="0"/>
          </a:p>
        </p:txBody>
      </p:sp>
      <p:sp>
        <p:nvSpPr>
          <p:cNvPr id="32" name="SK-8-text-31"/>
          <p:cNvSpPr/>
          <p:nvPr/>
        </p:nvSpPr>
        <p:spPr>
          <a:xfrm>
            <a:off x="5621834" y="2180779"/>
            <a:ext cx="923627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TREAT</a:t>
            </a:r>
            <a:endParaRPr lang="en-US" sz="1875" dirty="0"/>
          </a:p>
        </p:txBody>
      </p:sp>
      <p:sp>
        <p:nvSpPr>
          <p:cNvPr id="33" name="SK-8-text-32"/>
          <p:cNvSpPr/>
          <p:nvPr/>
        </p:nvSpPr>
        <p:spPr>
          <a:xfrm>
            <a:off x="4853434" y="2605980"/>
            <a:ext cx="2472630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First-line pharmacotherapy</a:t>
            </a:r>
            <a:endParaRPr lang="en-US" sz="1500" dirty="0"/>
          </a:p>
        </p:txBody>
      </p:sp>
      <p:sp>
        <p:nvSpPr>
          <p:cNvPr id="34" name="SK-8-text-33"/>
          <p:cNvSpPr/>
          <p:nvPr/>
        </p:nvSpPr>
        <p:spPr>
          <a:xfrm>
            <a:off x="4267200" y="2935188"/>
            <a:ext cx="792480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Alendronate 70 mg — once weekly oral</a:t>
            </a:r>
            <a:endParaRPr lang="en-US" sz="1350" dirty="0"/>
          </a:p>
        </p:txBody>
      </p:sp>
      <p:sp>
        <p:nvSpPr>
          <p:cNvPr id="35" name="SK-8-text-34"/>
          <p:cNvSpPr/>
          <p:nvPr/>
        </p:nvSpPr>
        <p:spPr>
          <a:xfrm>
            <a:off x="4401294" y="3223171"/>
            <a:ext cx="7790706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- Take on empty stomach; remain upright 30 min</a:t>
            </a:r>
            <a:endParaRPr lang="en-US" sz="1350" dirty="0"/>
          </a:p>
        </p:txBody>
      </p:sp>
      <p:sp>
        <p:nvSpPr>
          <p:cNvPr id="36" name="SK-8-text-35"/>
          <p:cNvSpPr/>
          <p:nvPr/>
        </p:nvSpPr>
        <p:spPr>
          <a:xfrm>
            <a:off x="4267200" y="3518148"/>
            <a:ext cx="792480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Calcium + Vitamin D if dietary intake inadequate</a:t>
            </a:r>
            <a:endParaRPr lang="en-US" sz="1350" dirty="0"/>
          </a:p>
        </p:txBody>
      </p:sp>
      <p:sp>
        <p:nvSpPr>
          <p:cNvPr id="37" name="SK-8-text-36"/>
          <p:cNvSpPr/>
          <p:nvPr/>
        </p:nvSpPr>
        <p:spPr>
          <a:xfrm>
            <a:off x="4279255" y="3799284"/>
            <a:ext cx="7912745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Review after 5 years (lower-risk patients)</a:t>
            </a:r>
            <a:endParaRPr lang="en-US" sz="1350" dirty="0"/>
          </a:p>
        </p:txBody>
      </p:sp>
      <p:sp>
        <p:nvSpPr>
          <p:cNvPr id="38" name="SK-8-text-37"/>
          <p:cNvSpPr/>
          <p:nvPr/>
        </p:nvSpPr>
        <p:spPr>
          <a:xfrm>
            <a:off x="4279255" y="4087267"/>
            <a:ext cx="791274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Continue if high-risk: hip or vertebral fractures</a:t>
            </a:r>
            <a:endParaRPr lang="en-US" sz="1350" dirty="0"/>
          </a:p>
        </p:txBody>
      </p:sp>
      <p:sp>
        <p:nvSpPr>
          <p:cNvPr id="39" name="SK-8-text-38"/>
          <p:cNvSpPr/>
          <p:nvPr/>
        </p:nvSpPr>
        <p:spPr>
          <a:xfrm>
            <a:off x="4279255" y="4375398"/>
            <a:ext cx="791274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Zoledronate IV: alternative if oral not tolerated</a:t>
            </a:r>
            <a:endParaRPr lang="en-US" sz="1350" dirty="0"/>
          </a:p>
        </p:txBody>
      </p:sp>
      <p:sp>
        <p:nvSpPr>
          <p:cNvPr id="40" name="SK-8-text-39"/>
          <p:cNvSpPr/>
          <p:nvPr/>
        </p:nvSpPr>
        <p:spPr>
          <a:xfrm>
            <a:off x="4535388" y="4910286"/>
            <a:ext cx="214312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E67E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AKT RECALL</a:t>
            </a:r>
            <a:endParaRPr lang="en-US" sz="1350" dirty="0"/>
          </a:p>
        </p:txBody>
      </p:sp>
      <p:sp>
        <p:nvSpPr>
          <p:cNvPr id="41" name="SK-8-text-40"/>
          <p:cNvSpPr/>
          <p:nvPr/>
        </p:nvSpPr>
        <p:spPr>
          <a:xfrm>
            <a:off x="4535388" y="5129659"/>
            <a:ext cx="3108871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Alendronate 70 mg once weekly + calcium/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vit D — first-line after fragility fracture</a:t>
            </a:r>
            <a:endParaRPr lang="en-US" sz="1350" dirty="0"/>
          </a:p>
        </p:txBody>
      </p:sp>
      <p:sp>
        <p:nvSpPr>
          <p:cNvPr id="42" name="SK-8-text-41"/>
          <p:cNvSpPr/>
          <p:nvPr/>
        </p:nvSpPr>
        <p:spPr>
          <a:xfrm>
            <a:off x="9303841" y="2180779"/>
            <a:ext cx="1240631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PREVENT</a:t>
            </a:r>
            <a:endParaRPr lang="en-US" sz="1875" dirty="0"/>
          </a:p>
        </p:txBody>
      </p:sp>
      <p:sp>
        <p:nvSpPr>
          <p:cNvPr id="43" name="SK-8-text-42"/>
          <p:cNvSpPr/>
          <p:nvPr/>
        </p:nvSpPr>
        <p:spPr>
          <a:xfrm>
            <a:off x="8608665" y="2605980"/>
            <a:ext cx="260672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0204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Lifestyle and falls prevention</a:t>
            </a:r>
            <a:endParaRPr lang="en-US" sz="1500" dirty="0"/>
          </a:p>
        </p:txBody>
      </p:sp>
      <p:sp>
        <p:nvSpPr>
          <p:cNvPr id="44" name="SK-8-text-43"/>
          <p:cNvSpPr/>
          <p:nvPr/>
        </p:nvSpPr>
        <p:spPr>
          <a:xfrm>
            <a:off x="8131969" y="2935188"/>
            <a:ext cx="4060031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Weight-bearing exercise — builds bone density</a:t>
            </a:r>
            <a:endParaRPr lang="en-US" sz="1350" dirty="0"/>
          </a:p>
        </p:txBody>
      </p:sp>
      <p:sp>
        <p:nvSpPr>
          <p:cNvPr id="45" name="SK-8-text-44"/>
          <p:cNvSpPr/>
          <p:nvPr/>
        </p:nvSpPr>
        <p:spPr>
          <a:xfrm>
            <a:off x="8131969" y="3216325"/>
            <a:ext cx="2999184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Falls prevention programme — refer if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recurrent falls</a:t>
            </a:r>
            <a:endParaRPr lang="en-US" sz="1350" dirty="0"/>
          </a:p>
        </p:txBody>
      </p:sp>
      <p:sp>
        <p:nvSpPr>
          <p:cNvPr id="46" name="SK-8-text-45"/>
          <p:cNvSpPr/>
          <p:nvPr/>
        </p:nvSpPr>
        <p:spPr>
          <a:xfrm>
            <a:off x="8131969" y="3689598"/>
            <a:ext cx="3389263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Medication review — stop/reduce sedatives,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antihypertensives if contributing to falls</a:t>
            </a:r>
            <a:endParaRPr lang="en-US" sz="1350" dirty="0"/>
          </a:p>
        </p:txBody>
      </p:sp>
      <p:sp>
        <p:nvSpPr>
          <p:cNvPr id="47" name="SK-8-text-46"/>
          <p:cNvSpPr/>
          <p:nvPr/>
        </p:nvSpPr>
        <p:spPr>
          <a:xfrm>
            <a:off x="8131969" y="4169569"/>
            <a:ext cx="4060031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Adequate calcium in diet (dairy, leafy greens)</a:t>
            </a:r>
            <a:endParaRPr lang="en-US" sz="1350" dirty="0"/>
          </a:p>
        </p:txBody>
      </p:sp>
      <p:sp>
        <p:nvSpPr>
          <p:cNvPr id="48" name="SK-8-text-47"/>
          <p:cNvSpPr/>
          <p:nvPr/>
        </p:nvSpPr>
        <p:spPr>
          <a:xfrm>
            <a:off x="8131969" y="4450705"/>
            <a:ext cx="3169890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Vitamin D supplementation — especially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housebound patients</a:t>
            </a:r>
            <a:endParaRPr lang="en-US" sz="1350" dirty="0"/>
          </a:p>
        </p:txBody>
      </p:sp>
      <p:sp>
        <p:nvSpPr>
          <p:cNvPr id="49" name="SK-8-text-48"/>
          <p:cNvSpPr/>
          <p:nvPr/>
        </p:nvSpPr>
        <p:spPr>
          <a:xfrm>
            <a:off x="8131969" y="4923979"/>
            <a:ext cx="3328392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Smoking cessation — smoking accelerates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bone loss</a:t>
            </a:r>
            <a:endParaRPr lang="en-US" sz="1350" dirty="0"/>
          </a:p>
        </p:txBody>
      </p:sp>
      <p:sp>
        <p:nvSpPr>
          <p:cNvPr id="50" name="SK-8-text-49"/>
          <p:cNvSpPr/>
          <p:nvPr/>
        </p:nvSpPr>
        <p:spPr>
          <a:xfrm>
            <a:off x="8131969" y="5390257"/>
            <a:ext cx="3328392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 Home hazard assessment — rugs, lighting,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footwear</a:t>
            </a:r>
            <a:endParaRPr lang="en-US" sz="1350" dirty="0"/>
          </a:p>
        </p:txBody>
      </p:sp>
      <p:sp>
        <p:nvSpPr>
          <p:cNvPr id="51" name="SK-8-text-50"/>
          <p:cNvSpPr/>
          <p:nvPr/>
        </p:nvSpPr>
        <p:spPr>
          <a:xfrm>
            <a:off x="4498777" y="5890915"/>
            <a:ext cx="6376392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Every fragility fracture is a missed opportunity unless bone health is</a:t>
            </a:r>
            <a:endParaRPr lang="en-US" sz="165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addressed — treat the fracture AND the bone</a:t>
            </a:r>
            <a:endParaRPr lang="en-US" sz="1650" dirty="0"/>
          </a:p>
        </p:txBody>
      </p:sp>
      <p:sp>
        <p:nvSpPr>
          <p:cNvPr id="52" name="SK-8-text-51"/>
          <p:cNvSpPr/>
          <p:nvPr/>
        </p:nvSpPr>
        <p:spPr>
          <a:xfrm>
            <a:off x="377875" y="6624786"/>
            <a:ext cx="1086612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— Fractures and Their Management</a:t>
            </a:r>
            <a:endParaRPr lang="en-US" sz="1200" dirty="0"/>
          </a:p>
        </p:txBody>
      </p:sp>
      <p:sp>
        <p:nvSpPr>
          <p:cNvPr id="53" name="SK-8-text-52"/>
          <p:cNvSpPr/>
          <p:nvPr/>
        </p:nvSpPr>
        <p:spPr>
          <a:xfrm>
            <a:off x="9497467" y="6624786"/>
            <a:ext cx="2694533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54" name="SK-8-text-53"/>
          <p:cNvSpPr/>
          <p:nvPr/>
        </p:nvSpPr>
        <p:spPr>
          <a:xfrm>
            <a:off x="11094690" y="6638479"/>
            <a:ext cx="109731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June 2026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534888"/>
          </a:xfrm>
          <a:prstGeom prst="rect">
            <a:avLst/>
          </a:prstGeom>
        </p:spPr>
      </p:pic>
      <p:pic>
        <p:nvPicPr>
          <p:cNvPr id="4" name="SK-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391573"/>
            <a:ext cx="12192000" cy="466279"/>
          </a:xfrm>
          <a:prstGeom prst="rect">
            <a:avLst/>
          </a:prstGeom>
        </p:spPr>
      </p:pic>
      <p:pic>
        <p:nvPicPr>
          <p:cNvPr id="5" name="SK-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39953" y="651421"/>
            <a:ext cx="1511796" cy="301675"/>
          </a:xfrm>
          <a:prstGeom prst="rect">
            <a:avLst/>
          </a:prstGeom>
        </p:spPr>
      </p:pic>
      <p:pic>
        <p:nvPicPr>
          <p:cNvPr id="6" name="SK-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03577" y="1562398"/>
            <a:ext cx="2584698" cy="57150"/>
          </a:xfrm>
          <a:prstGeom prst="rect">
            <a:avLst/>
          </a:prstGeom>
        </p:spPr>
      </p:pic>
      <p:pic>
        <p:nvPicPr>
          <p:cNvPr id="7" name="SK-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4800" y="1796653"/>
            <a:ext cx="5303490" cy="4560540"/>
          </a:xfrm>
          <a:prstGeom prst="rect">
            <a:avLst/>
          </a:prstGeom>
        </p:spPr>
      </p:pic>
      <p:pic>
        <p:nvPicPr>
          <p:cNvPr id="8" name="SK-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4800" y="1796653"/>
            <a:ext cx="5303490" cy="528042"/>
          </a:xfrm>
          <a:prstGeom prst="rect">
            <a:avLst/>
          </a:prstGeom>
        </p:spPr>
      </p:pic>
      <p:pic>
        <p:nvPicPr>
          <p:cNvPr id="9" name="SK-9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10486" y="1796653"/>
            <a:ext cx="5364361" cy="4560540"/>
          </a:xfrm>
          <a:prstGeom prst="rect">
            <a:avLst/>
          </a:prstGeom>
        </p:spPr>
      </p:pic>
      <p:pic>
        <p:nvPicPr>
          <p:cNvPr id="10" name="SK-9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10486" y="1796653"/>
            <a:ext cx="5364361" cy="528042"/>
          </a:xfrm>
          <a:prstGeom prst="rect">
            <a:avLst/>
          </a:prstGeom>
        </p:spPr>
      </p:pic>
      <p:pic>
        <p:nvPicPr>
          <p:cNvPr id="11" name="SK-9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671667" y="2701975"/>
            <a:ext cx="19050" cy="479971"/>
          </a:xfrm>
          <a:prstGeom prst="rect">
            <a:avLst/>
          </a:prstGeom>
        </p:spPr>
      </p:pic>
      <p:pic>
        <p:nvPicPr>
          <p:cNvPr id="12" name="SK-9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671667" y="3682603"/>
            <a:ext cx="19050" cy="479971"/>
          </a:xfrm>
          <a:prstGeom prst="rect">
            <a:avLst/>
          </a:prstGeom>
        </p:spPr>
      </p:pic>
      <p:pic>
        <p:nvPicPr>
          <p:cNvPr id="13" name="SK-9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671667" y="4670227"/>
            <a:ext cx="19050" cy="479971"/>
          </a:xfrm>
          <a:prstGeom prst="rect">
            <a:avLst/>
          </a:prstGeom>
        </p:spPr>
      </p:pic>
      <p:pic>
        <p:nvPicPr>
          <p:cNvPr id="14" name="SK-9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671667" y="5657850"/>
            <a:ext cx="19050" cy="479971"/>
          </a:xfrm>
          <a:prstGeom prst="rect">
            <a:avLst/>
          </a:prstGeom>
        </p:spPr>
      </p:pic>
      <p:pic>
        <p:nvPicPr>
          <p:cNvPr id="15" name="SK-9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11969" y="6290816"/>
            <a:ext cx="4901059" cy="9525"/>
          </a:xfrm>
          <a:prstGeom prst="rect">
            <a:avLst/>
          </a:prstGeom>
        </p:spPr>
      </p:pic>
      <p:pic>
        <p:nvPicPr>
          <p:cNvPr id="16" name="SK-9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997059" y="1844725"/>
            <a:ext cx="475357" cy="425053"/>
          </a:xfrm>
          <a:prstGeom prst="rect">
            <a:avLst/>
          </a:prstGeom>
        </p:spPr>
      </p:pic>
      <p:pic>
        <p:nvPicPr>
          <p:cNvPr id="17" name="SK-9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827984" y="1837879"/>
            <a:ext cx="402282" cy="445740"/>
          </a:xfrm>
          <a:prstGeom prst="rect">
            <a:avLst/>
          </a:prstGeom>
        </p:spPr>
      </p:pic>
      <p:sp>
        <p:nvSpPr>
          <p:cNvPr id="18" name="SK-9-text-17"/>
          <p:cNvSpPr/>
          <p:nvPr/>
        </p:nvSpPr>
        <p:spPr>
          <a:xfrm>
            <a:off x="3924746" y="130225"/>
            <a:ext cx="4354413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9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TEACHING DECK</a:t>
            </a:r>
            <a:endParaRPr lang="en-US" sz="1950" dirty="0"/>
          </a:p>
        </p:txBody>
      </p:sp>
      <p:sp>
        <p:nvSpPr>
          <p:cNvPr id="19" name="SK-9-text-18"/>
          <p:cNvSpPr/>
          <p:nvPr/>
        </p:nvSpPr>
        <p:spPr>
          <a:xfrm>
            <a:off x="5457974" y="706338"/>
            <a:ext cx="1263551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75" b="1" dirty="0">
                <a:solidFill>
                  <a:srgbClr val="E66119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EXAM FOCUS</a:t>
            </a:r>
            <a:endParaRPr lang="en-US" sz="1275" dirty="0"/>
          </a:p>
        </p:txBody>
      </p:sp>
      <p:sp>
        <p:nvSpPr>
          <p:cNvPr id="20" name="SK-9-text-19"/>
          <p:cNvSpPr/>
          <p:nvPr/>
        </p:nvSpPr>
        <p:spPr>
          <a:xfrm>
            <a:off x="3176885" y="1035546"/>
            <a:ext cx="5813673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850" b="1" dirty="0">
                <a:solidFill>
                  <a:srgbClr val="00204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AKT and SCA Exam Focus</a:t>
            </a:r>
            <a:endParaRPr lang="en-US" sz="2850" dirty="0"/>
          </a:p>
        </p:txBody>
      </p:sp>
      <p:sp>
        <p:nvSpPr>
          <p:cNvPr id="21" name="SK-9-text-20"/>
          <p:cNvSpPr/>
          <p:nvPr/>
        </p:nvSpPr>
        <p:spPr>
          <a:xfrm>
            <a:off x="1329928" y="1961257"/>
            <a:ext cx="285050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AKT — KNOWLEDGE FOCUS</a:t>
            </a:r>
            <a:endParaRPr lang="en-US" sz="1500" dirty="0"/>
          </a:p>
        </p:txBody>
      </p:sp>
      <p:sp>
        <p:nvSpPr>
          <p:cNvPr id="22" name="SK-9-text-21"/>
          <p:cNvSpPr/>
          <p:nvPr/>
        </p:nvSpPr>
        <p:spPr>
          <a:xfrm>
            <a:off x="524173" y="2530525"/>
            <a:ext cx="4364682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204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NICE NG38: Minimum 2 X-ray views at 90°; include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204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joints above AND below fracture</a:t>
            </a:r>
            <a:endParaRPr lang="en-US" sz="1275" dirty="0"/>
          </a:p>
        </p:txBody>
      </p:sp>
      <p:sp>
        <p:nvSpPr>
          <p:cNvPr id="23" name="SK-9-text-22"/>
          <p:cNvSpPr/>
          <p:nvPr/>
        </p:nvSpPr>
        <p:spPr>
          <a:xfrm>
            <a:off x="524173" y="3058567"/>
            <a:ext cx="4352479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204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Neurovascular status: Document before and after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204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any reduction</a:t>
            </a:r>
            <a:endParaRPr lang="en-US" sz="1275" dirty="0"/>
          </a:p>
        </p:txBody>
      </p:sp>
      <p:sp>
        <p:nvSpPr>
          <p:cNvPr id="24" name="SK-9-text-23"/>
          <p:cNvSpPr/>
          <p:nvPr/>
        </p:nvSpPr>
        <p:spPr>
          <a:xfrm>
            <a:off x="524173" y="3559225"/>
            <a:ext cx="4352479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204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Open fracture: IV co-amoxiclav 1.2g within 1 hour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204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of presentation</a:t>
            </a:r>
            <a:endParaRPr lang="en-US" sz="1275" dirty="0"/>
          </a:p>
        </p:txBody>
      </p:sp>
      <p:sp>
        <p:nvSpPr>
          <p:cNvPr id="25" name="SK-9-text-24"/>
          <p:cNvSpPr/>
          <p:nvPr/>
        </p:nvSpPr>
        <p:spPr>
          <a:xfrm>
            <a:off x="524173" y="4053036"/>
            <a:ext cx="4523184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204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Ottawa Rules: X-ray if posterior malleolus tender OR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204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unable to weight bear</a:t>
            </a:r>
            <a:endParaRPr lang="en-US" sz="1275" dirty="0"/>
          </a:p>
        </p:txBody>
      </p:sp>
      <p:sp>
        <p:nvSpPr>
          <p:cNvPr id="26" name="SK-9-text-25"/>
          <p:cNvSpPr/>
          <p:nvPr/>
        </p:nvSpPr>
        <p:spPr>
          <a:xfrm>
            <a:off x="524173" y="4526161"/>
            <a:ext cx="4376886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204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Scaphoid: Snuffbox tenderness → treat as fracture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204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even with normal X-ray; MRI/CT at 10–14 days</a:t>
            </a:r>
            <a:endParaRPr lang="en-US" sz="1275" dirty="0"/>
          </a:p>
        </p:txBody>
      </p:sp>
      <p:sp>
        <p:nvSpPr>
          <p:cNvPr id="27" name="SK-9-text-26"/>
          <p:cNvSpPr/>
          <p:nvPr/>
        </p:nvSpPr>
        <p:spPr>
          <a:xfrm>
            <a:off x="524173" y="4999434"/>
            <a:ext cx="4486573" cy="3771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204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Compartment syndrome: 6 Ps → fasciotomy within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204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6 hours</a:t>
            </a:r>
            <a:endParaRPr lang="en-US" sz="1275" dirty="0"/>
          </a:p>
        </p:txBody>
      </p:sp>
      <p:sp>
        <p:nvSpPr>
          <p:cNvPr id="28" name="SK-9-text-27"/>
          <p:cNvSpPr/>
          <p:nvPr/>
        </p:nvSpPr>
        <p:spPr>
          <a:xfrm>
            <a:off x="524173" y="5479405"/>
            <a:ext cx="4376886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204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Fragility fracture ≥50: FRAX + DXA + alendronate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204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70mg once weekly</a:t>
            </a:r>
            <a:endParaRPr lang="en-US" sz="1275" dirty="0"/>
          </a:p>
        </p:txBody>
      </p:sp>
      <p:sp>
        <p:nvSpPr>
          <p:cNvPr id="29" name="SK-9-text-28"/>
          <p:cNvSpPr/>
          <p:nvPr/>
        </p:nvSpPr>
        <p:spPr>
          <a:xfrm>
            <a:off x="524173" y="5925294"/>
            <a:ext cx="4242792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204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Femoral neck: ~30% non-union; intracapsular →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204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high AVN risk; surgery within 36–48 hours</a:t>
            </a:r>
            <a:endParaRPr lang="en-US" sz="1275" dirty="0"/>
          </a:p>
        </p:txBody>
      </p:sp>
      <p:sp>
        <p:nvSpPr>
          <p:cNvPr id="30" name="SK-9-text-29"/>
          <p:cNvSpPr/>
          <p:nvPr/>
        </p:nvSpPr>
        <p:spPr>
          <a:xfrm>
            <a:off x="7267575" y="1961257"/>
            <a:ext cx="3240732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SCA — COMMUNICATION FOCUS</a:t>
            </a:r>
            <a:endParaRPr lang="en-US" sz="1500" dirty="0"/>
          </a:p>
        </p:txBody>
      </p:sp>
      <p:sp>
        <p:nvSpPr>
          <p:cNvPr id="31" name="SK-9-text-30"/>
          <p:cNvSpPr/>
          <p:nvPr/>
        </p:nvSpPr>
        <p:spPr>
          <a:xfrm>
            <a:off x="6620173" y="2441377"/>
            <a:ext cx="409956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204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Explaining a fracture:</a:t>
            </a:r>
            <a:endParaRPr lang="en-US" sz="1200" dirty="0"/>
          </a:p>
        </p:txBody>
      </p:sp>
      <p:sp>
        <p:nvSpPr>
          <p:cNvPr id="32" name="SK-9-text-31"/>
          <p:cNvSpPr/>
          <p:nvPr/>
        </p:nvSpPr>
        <p:spPr>
          <a:xfrm>
            <a:off x="6839694" y="2695129"/>
            <a:ext cx="4584055" cy="5759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204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“A fracture means the bone has broken. Most fractures heal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204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well with the right treatment. I’d like to arrange an X-ray to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204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see exactly what’s happened.”</a:t>
            </a:r>
            <a:endParaRPr lang="en-US" sz="1275" dirty="0"/>
          </a:p>
        </p:txBody>
      </p:sp>
      <p:sp>
        <p:nvSpPr>
          <p:cNvPr id="33" name="SK-9-text-32"/>
          <p:cNvSpPr/>
          <p:nvPr/>
        </p:nvSpPr>
        <p:spPr>
          <a:xfrm>
            <a:off x="6620173" y="3394621"/>
            <a:ext cx="281940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204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Safety-netting:</a:t>
            </a:r>
            <a:endParaRPr lang="en-US" sz="1200" dirty="0"/>
          </a:p>
        </p:txBody>
      </p:sp>
      <p:sp>
        <p:nvSpPr>
          <p:cNvPr id="34" name="SK-9-text-33"/>
          <p:cNvSpPr/>
          <p:nvPr/>
        </p:nvSpPr>
        <p:spPr>
          <a:xfrm>
            <a:off x="6839694" y="3648373"/>
            <a:ext cx="4547592" cy="5759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204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“If you develop increasing pain, numbness, tingling, or your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204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fingers or toes turn blue or go cold — go straight to A&amp;E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204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immediately.”</a:t>
            </a:r>
            <a:endParaRPr lang="en-US" sz="1275" dirty="0"/>
          </a:p>
        </p:txBody>
      </p:sp>
      <p:sp>
        <p:nvSpPr>
          <p:cNvPr id="35" name="SK-9-text-34"/>
          <p:cNvSpPr/>
          <p:nvPr/>
        </p:nvSpPr>
        <p:spPr>
          <a:xfrm>
            <a:off x="6620173" y="4368403"/>
            <a:ext cx="464820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204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Osteoporosis counselling:</a:t>
            </a:r>
            <a:endParaRPr lang="en-US" sz="1200" dirty="0"/>
          </a:p>
        </p:txBody>
      </p:sp>
      <p:sp>
        <p:nvSpPr>
          <p:cNvPr id="36" name="SK-9-text-35"/>
          <p:cNvSpPr/>
          <p:nvPr/>
        </p:nvSpPr>
        <p:spPr>
          <a:xfrm>
            <a:off x="6839694" y="4622155"/>
            <a:ext cx="4315867" cy="5759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204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“This fracture is a warning sign that your bones may be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204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getting thinner. We can do something about that — let’s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204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check your bone density and look at treatment.”</a:t>
            </a:r>
            <a:endParaRPr lang="en-US" sz="1275" dirty="0"/>
          </a:p>
        </p:txBody>
      </p:sp>
      <p:sp>
        <p:nvSpPr>
          <p:cNvPr id="37" name="SK-9-text-36"/>
          <p:cNvSpPr/>
          <p:nvPr/>
        </p:nvSpPr>
        <p:spPr>
          <a:xfrm>
            <a:off x="6620173" y="5328642"/>
            <a:ext cx="5571827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204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Shared decision-making (hip fracture):</a:t>
            </a:r>
            <a:endParaRPr lang="en-US" sz="1200" dirty="0"/>
          </a:p>
        </p:txBody>
      </p:sp>
      <p:sp>
        <p:nvSpPr>
          <p:cNvPr id="38" name="SK-9-text-37"/>
          <p:cNvSpPr/>
          <p:nvPr/>
        </p:nvSpPr>
        <p:spPr>
          <a:xfrm>
            <a:off x="6839694" y="5589240"/>
            <a:ext cx="4742557" cy="5828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204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“There are different surgical options depending on the type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204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of fracture. The goal is to get you moving as soon as possible.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dirty="0">
                <a:solidFill>
                  <a:srgbClr val="00204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What matters most to you in terms of recovery?”</a:t>
            </a:r>
            <a:endParaRPr lang="en-US" sz="1275" dirty="0"/>
          </a:p>
        </p:txBody>
      </p:sp>
      <p:sp>
        <p:nvSpPr>
          <p:cNvPr id="39" name="SK-9-text-38"/>
          <p:cNvSpPr/>
          <p:nvPr/>
        </p:nvSpPr>
        <p:spPr>
          <a:xfrm>
            <a:off x="292596" y="6597253"/>
            <a:ext cx="951738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Teaching Deck — Fractures and Their Management</a:t>
            </a:r>
            <a:endParaRPr lang="en-US" sz="1050" dirty="0"/>
          </a:p>
        </p:txBody>
      </p:sp>
      <p:sp>
        <p:nvSpPr>
          <p:cNvPr id="40" name="SK-9-text-39"/>
          <p:cNvSpPr/>
          <p:nvPr/>
        </p:nvSpPr>
        <p:spPr>
          <a:xfrm>
            <a:off x="5809208" y="6597253"/>
            <a:ext cx="536823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9 / 10</a:t>
            </a:r>
            <a:endParaRPr lang="en-US" sz="1350" dirty="0"/>
          </a:p>
        </p:txBody>
      </p:sp>
      <p:sp>
        <p:nvSpPr>
          <p:cNvPr id="41" name="SK-9-text-40"/>
          <p:cNvSpPr/>
          <p:nvPr/>
        </p:nvSpPr>
        <p:spPr>
          <a:xfrm>
            <a:off x="9092059" y="6597253"/>
            <a:ext cx="2782788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www.bradfordvts.co.uk | June 2026</a:t>
            </a:r>
            <a:endParaRPr lang="en-US" sz="10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2231</Words>
  <Application>Microsoft Office PowerPoint</Application>
  <PresentationFormat>Widescreen</PresentationFormat>
  <Paragraphs>386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Roboto</vt:lpstr>
      <vt:lpstr>Arial</vt:lpstr>
      <vt:lpstr>Montserrat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2</cp:revision>
  <dcterms:created xsi:type="dcterms:W3CDTF">2026-06-17T16:14:20Z</dcterms:created>
  <dcterms:modified xsi:type="dcterms:W3CDTF">2026-06-17T16:24:24Z</dcterms:modified>
</cp:coreProperties>
</file>