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2192000" cy="6858000"/>
  <p:notesSz cx="6858000" cy="12192000"/>
  <p:embeddedFontLst>
    <p:embeddedFont>
      <p:font typeface="Inter" panose="020B0604020202020204" charset="0"/>
      <p:regular r:id="rId29"/>
      <p:bold r:id="rId30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001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13" Type="http://schemas.openxmlformats.org/officeDocument/2006/relationships/image" Target="../media/image137.png"/><Relationship Id="rId18" Type="http://schemas.openxmlformats.org/officeDocument/2006/relationships/image" Target="../media/image142.png"/><Relationship Id="rId3" Type="http://schemas.openxmlformats.org/officeDocument/2006/relationships/image" Target="../media/image130.png"/><Relationship Id="rId7" Type="http://schemas.openxmlformats.org/officeDocument/2006/relationships/image" Target="../media/image131.png"/><Relationship Id="rId12" Type="http://schemas.openxmlformats.org/officeDocument/2006/relationships/image" Target="../media/image136.png"/><Relationship Id="rId17" Type="http://schemas.openxmlformats.org/officeDocument/2006/relationships/image" Target="../media/image141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35.png"/><Relationship Id="rId5" Type="http://schemas.openxmlformats.org/officeDocument/2006/relationships/image" Target="../media/image43.png"/><Relationship Id="rId15" Type="http://schemas.openxmlformats.org/officeDocument/2006/relationships/image" Target="../media/image139.png"/><Relationship Id="rId10" Type="http://schemas.openxmlformats.org/officeDocument/2006/relationships/image" Target="../media/image134.png"/><Relationship Id="rId19" Type="http://schemas.openxmlformats.org/officeDocument/2006/relationships/image" Target="../media/image143.png"/><Relationship Id="rId4" Type="http://schemas.openxmlformats.org/officeDocument/2006/relationships/image" Target="../media/image2.png"/><Relationship Id="rId9" Type="http://schemas.openxmlformats.org/officeDocument/2006/relationships/image" Target="../media/image133.png"/><Relationship Id="rId14" Type="http://schemas.openxmlformats.org/officeDocument/2006/relationships/image" Target="../media/image1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6.png"/><Relationship Id="rId13" Type="http://schemas.openxmlformats.org/officeDocument/2006/relationships/image" Target="../media/image151.png"/><Relationship Id="rId18" Type="http://schemas.openxmlformats.org/officeDocument/2006/relationships/image" Target="../media/image156.png"/><Relationship Id="rId3" Type="http://schemas.openxmlformats.org/officeDocument/2006/relationships/image" Target="../media/image144.png"/><Relationship Id="rId21" Type="http://schemas.openxmlformats.org/officeDocument/2006/relationships/image" Target="../media/image159.png"/><Relationship Id="rId7" Type="http://schemas.openxmlformats.org/officeDocument/2006/relationships/image" Target="../media/image145.png"/><Relationship Id="rId12" Type="http://schemas.openxmlformats.org/officeDocument/2006/relationships/image" Target="../media/image150.png"/><Relationship Id="rId17" Type="http://schemas.openxmlformats.org/officeDocument/2006/relationships/image" Target="../media/image155.pn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154.png"/><Relationship Id="rId20" Type="http://schemas.openxmlformats.org/officeDocument/2006/relationships/image" Target="../media/image15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49.png"/><Relationship Id="rId5" Type="http://schemas.openxmlformats.org/officeDocument/2006/relationships/image" Target="../media/image43.png"/><Relationship Id="rId15" Type="http://schemas.openxmlformats.org/officeDocument/2006/relationships/image" Target="../media/image153.png"/><Relationship Id="rId10" Type="http://schemas.openxmlformats.org/officeDocument/2006/relationships/image" Target="../media/image148.png"/><Relationship Id="rId19" Type="http://schemas.openxmlformats.org/officeDocument/2006/relationships/image" Target="../media/image157.png"/><Relationship Id="rId4" Type="http://schemas.openxmlformats.org/officeDocument/2006/relationships/image" Target="../media/image2.png"/><Relationship Id="rId9" Type="http://schemas.openxmlformats.org/officeDocument/2006/relationships/image" Target="../media/image147.png"/><Relationship Id="rId14" Type="http://schemas.openxmlformats.org/officeDocument/2006/relationships/image" Target="../media/image1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2.png"/><Relationship Id="rId13" Type="http://schemas.openxmlformats.org/officeDocument/2006/relationships/image" Target="../media/image167.png"/><Relationship Id="rId18" Type="http://schemas.openxmlformats.org/officeDocument/2006/relationships/image" Target="../media/image172.png"/><Relationship Id="rId3" Type="http://schemas.openxmlformats.org/officeDocument/2006/relationships/image" Target="../media/image2.png"/><Relationship Id="rId7" Type="http://schemas.openxmlformats.org/officeDocument/2006/relationships/image" Target="../media/image161.png"/><Relationship Id="rId12" Type="http://schemas.openxmlformats.org/officeDocument/2006/relationships/image" Target="../media/image166.png"/><Relationship Id="rId17" Type="http://schemas.openxmlformats.org/officeDocument/2006/relationships/image" Target="../media/image171.pn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0.png"/><Relationship Id="rId11" Type="http://schemas.openxmlformats.org/officeDocument/2006/relationships/image" Target="../media/image165.png"/><Relationship Id="rId5" Type="http://schemas.openxmlformats.org/officeDocument/2006/relationships/image" Target="../media/image11.png"/><Relationship Id="rId15" Type="http://schemas.openxmlformats.org/officeDocument/2006/relationships/image" Target="../media/image169.png"/><Relationship Id="rId10" Type="http://schemas.openxmlformats.org/officeDocument/2006/relationships/image" Target="../media/image164.png"/><Relationship Id="rId19" Type="http://schemas.openxmlformats.org/officeDocument/2006/relationships/image" Target="../media/image173.png"/><Relationship Id="rId4" Type="http://schemas.openxmlformats.org/officeDocument/2006/relationships/image" Target="../media/image67.png"/><Relationship Id="rId9" Type="http://schemas.openxmlformats.org/officeDocument/2006/relationships/image" Target="../media/image163.png"/><Relationship Id="rId14" Type="http://schemas.openxmlformats.org/officeDocument/2006/relationships/image" Target="../media/image16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5.png"/><Relationship Id="rId13" Type="http://schemas.openxmlformats.org/officeDocument/2006/relationships/image" Target="../media/image180.png"/><Relationship Id="rId18" Type="http://schemas.openxmlformats.org/officeDocument/2006/relationships/image" Target="../media/image185.png"/><Relationship Id="rId3" Type="http://schemas.openxmlformats.org/officeDocument/2006/relationships/image" Target="../media/image66.png"/><Relationship Id="rId21" Type="http://schemas.openxmlformats.org/officeDocument/2006/relationships/image" Target="../media/image188.png"/><Relationship Id="rId7" Type="http://schemas.openxmlformats.org/officeDocument/2006/relationships/image" Target="../media/image174.png"/><Relationship Id="rId12" Type="http://schemas.openxmlformats.org/officeDocument/2006/relationships/image" Target="../media/image179.png"/><Relationship Id="rId17" Type="http://schemas.openxmlformats.org/officeDocument/2006/relationships/image" Target="../media/image184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83.png"/><Relationship Id="rId20" Type="http://schemas.openxmlformats.org/officeDocument/2006/relationships/image" Target="../media/image1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78.png"/><Relationship Id="rId5" Type="http://schemas.openxmlformats.org/officeDocument/2006/relationships/image" Target="../media/image43.png"/><Relationship Id="rId15" Type="http://schemas.openxmlformats.org/officeDocument/2006/relationships/image" Target="../media/image182.png"/><Relationship Id="rId10" Type="http://schemas.openxmlformats.org/officeDocument/2006/relationships/image" Target="../media/image177.png"/><Relationship Id="rId19" Type="http://schemas.openxmlformats.org/officeDocument/2006/relationships/image" Target="../media/image186.png"/><Relationship Id="rId4" Type="http://schemas.openxmlformats.org/officeDocument/2006/relationships/image" Target="../media/image2.png"/><Relationship Id="rId9" Type="http://schemas.openxmlformats.org/officeDocument/2006/relationships/image" Target="../media/image176.png"/><Relationship Id="rId14" Type="http://schemas.openxmlformats.org/officeDocument/2006/relationships/image" Target="../media/image18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0.png"/><Relationship Id="rId13" Type="http://schemas.openxmlformats.org/officeDocument/2006/relationships/image" Target="../media/image195.png"/><Relationship Id="rId3" Type="http://schemas.openxmlformats.org/officeDocument/2006/relationships/image" Target="../media/image1.png"/><Relationship Id="rId7" Type="http://schemas.openxmlformats.org/officeDocument/2006/relationships/image" Target="../media/image189.png"/><Relationship Id="rId12" Type="http://schemas.openxmlformats.org/officeDocument/2006/relationships/image" Target="../media/image19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93.png"/><Relationship Id="rId5" Type="http://schemas.openxmlformats.org/officeDocument/2006/relationships/image" Target="../media/image43.png"/><Relationship Id="rId10" Type="http://schemas.openxmlformats.org/officeDocument/2006/relationships/image" Target="../media/image192.png"/><Relationship Id="rId4" Type="http://schemas.openxmlformats.org/officeDocument/2006/relationships/image" Target="../media/image2.png"/><Relationship Id="rId9" Type="http://schemas.openxmlformats.org/officeDocument/2006/relationships/image" Target="../media/image191.png"/><Relationship Id="rId14" Type="http://schemas.openxmlformats.org/officeDocument/2006/relationships/image" Target="../media/image19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8.png"/><Relationship Id="rId13" Type="http://schemas.openxmlformats.org/officeDocument/2006/relationships/image" Target="../media/image203.png"/><Relationship Id="rId3" Type="http://schemas.openxmlformats.org/officeDocument/2006/relationships/image" Target="../media/image66.png"/><Relationship Id="rId7" Type="http://schemas.openxmlformats.org/officeDocument/2006/relationships/image" Target="../media/image197.png"/><Relationship Id="rId12" Type="http://schemas.openxmlformats.org/officeDocument/2006/relationships/image" Target="../media/image202.png"/><Relationship Id="rId17" Type="http://schemas.openxmlformats.org/officeDocument/2006/relationships/image" Target="../media/image207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20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01.png"/><Relationship Id="rId5" Type="http://schemas.openxmlformats.org/officeDocument/2006/relationships/image" Target="../media/image43.png"/><Relationship Id="rId15" Type="http://schemas.openxmlformats.org/officeDocument/2006/relationships/image" Target="../media/image205.png"/><Relationship Id="rId10" Type="http://schemas.openxmlformats.org/officeDocument/2006/relationships/image" Target="../media/image200.png"/><Relationship Id="rId4" Type="http://schemas.openxmlformats.org/officeDocument/2006/relationships/image" Target="../media/image2.png"/><Relationship Id="rId9" Type="http://schemas.openxmlformats.org/officeDocument/2006/relationships/image" Target="../media/image199.png"/><Relationship Id="rId14" Type="http://schemas.openxmlformats.org/officeDocument/2006/relationships/image" Target="../media/image204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0.png"/><Relationship Id="rId13" Type="http://schemas.openxmlformats.org/officeDocument/2006/relationships/image" Target="../media/image215.png"/><Relationship Id="rId3" Type="http://schemas.openxmlformats.org/officeDocument/2006/relationships/image" Target="../media/image42.png"/><Relationship Id="rId7" Type="http://schemas.openxmlformats.org/officeDocument/2006/relationships/image" Target="../media/image209.png"/><Relationship Id="rId12" Type="http://schemas.openxmlformats.org/officeDocument/2006/relationships/image" Target="../media/image2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13.png"/><Relationship Id="rId5" Type="http://schemas.openxmlformats.org/officeDocument/2006/relationships/image" Target="../media/image208.png"/><Relationship Id="rId10" Type="http://schemas.openxmlformats.org/officeDocument/2006/relationships/image" Target="../media/image212.png"/><Relationship Id="rId4" Type="http://schemas.openxmlformats.org/officeDocument/2006/relationships/image" Target="../media/image2.png"/><Relationship Id="rId9" Type="http://schemas.openxmlformats.org/officeDocument/2006/relationships/image" Target="../media/image211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7.png"/><Relationship Id="rId13" Type="http://schemas.openxmlformats.org/officeDocument/2006/relationships/image" Target="../media/image222.png"/><Relationship Id="rId18" Type="http://schemas.openxmlformats.org/officeDocument/2006/relationships/image" Target="../media/image227.png"/><Relationship Id="rId3" Type="http://schemas.openxmlformats.org/officeDocument/2006/relationships/image" Target="../media/image42.png"/><Relationship Id="rId21" Type="http://schemas.openxmlformats.org/officeDocument/2006/relationships/image" Target="../media/image230.png"/><Relationship Id="rId7" Type="http://schemas.openxmlformats.org/officeDocument/2006/relationships/image" Target="../media/image216.png"/><Relationship Id="rId12" Type="http://schemas.openxmlformats.org/officeDocument/2006/relationships/image" Target="../media/image221.png"/><Relationship Id="rId17" Type="http://schemas.openxmlformats.org/officeDocument/2006/relationships/image" Target="../media/image226.png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225.png"/><Relationship Id="rId20" Type="http://schemas.openxmlformats.org/officeDocument/2006/relationships/image" Target="../media/image2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20.png"/><Relationship Id="rId5" Type="http://schemas.openxmlformats.org/officeDocument/2006/relationships/image" Target="../media/image43.png"/><Relationship Id="rId15" Type="http://schemas.openxmlformats.org/officeDocument/2006/relationships/image" Target="../media/image224.png"/><Relationship Id="rId10" Type="http://schemas.openxmlformats.org/officeDocument/2006/relationships/image" Target="../media/image219.png"/><Relationship Id="rId19" Type="http://schemas.openxmlformats.org/officeDocument/2006/relationships/image" Target="../media/image228.png"/><Relationship Id="rId4" Type="http://schemas.openxmlformats.org/officeDocument/2006/relationships/image" Target="../media/image2.png"/><Relationship Id="rId9" Type="http://schemas.openxmlformats.org/officeDocument/2006/relationships/image" Target="../media/image218.png"/><Relationship Id="rId14" Type="http://schemas.openxmlformats.org/officeDocument/2006/relationships/image" Target="../media/image22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2.png"/><Relationship Id="rId13" Type="http://schemas.openxmlformats.org/officeDocument/2006/relationships/image" Target="../media/image236.png"/><Relationship Id="rId3" Type="http://schemas.openxmlformats.org/officeDocument/2006/relationships/image" Target="../media/image130.png"/><Relationship Id="rId7" Type="http://schemas.openxmlformats.org/officeDocument/2006/relationships/image" Target="../media/image231.png"/><Relationship Id="rId12" Type="http://schemas.openxmlformats.org/officeDocument/2006/relationships/image" Target="../media/image2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2.png"/><Relationship Id="rId5" Type="http://schemas.openxmlformats.org/officeDocument/2006/relationships/image" Target="../media/image43.png"/><Relationship Id="rId15" Type="http://schemas.openxmlformats.org/officeDocument/2006/relationships/image" Target="../media/image238.png"/><Relationship Id="rId10" Type="http://schemas.openxmlformats.org/officeDocument/2006/relationships/image" Target="../media/image234.png"/><Relationship Id="rId4" Type="http://schemas.openxmlformats.org/officeDocument/2006/relationships/image" Target="../media/image2.png"/><Relationship Id="rId9" Type="http://schemas.openxmlformats.org/officeDocument/2006/relationships/image" Target="../media/image233.png"/><Relationship Id="rId14" Type="http://schemas.openxmlformats.org/officeDocument/2006/relationships/image" Target="../media/image23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0.png"/><Relationship Id="rId13" Type="http://schemas.openxmlformats.org/officeDocument/2006/relationships/image" Target="../media/image245.png"/><Relationship Id="rId3" Type="http://schemas.openxmlformats.org/officeDocument/2006/relationships/image" Target="../media/image42.png"/><Relationship Id="rId7" Type="http://schemas.openxmlformats.org/officeDocument/2006/relationships/image" Target="../media/image239.png"/><Relationship Id="rId12" Type="http://schemas.openxmlformats.org/officeDocument/2006/relationships/image" Target="../media/image24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43.png"/><Relationship Id="rId5" Type="http://schemas.openxmlformats.org/officeDocument/2006/relationships/image" Target="../media/image43.png"/><Relationship Id="rId10" Type="http://schemas.openxmlformats.org/officeDocument/2006/relationships/image" Target="../media/image242.png"/><Relationship Id="rId4" Type="http://schemas.openxmlformats.org/officeDocument/2006/relationships/image" Target="../media/image2.png"/><Relationship Id="rId9" Type="http://schemas.openxmlformats.org/officeDocument/2006/relationships/image" Target="../media/image241.png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26" Type="http://schemas.openxmlformats.org/officeDocument/2006/relationships/image" Target="../media/image31.png"/><Relationship Id="rId3" Type="http://schemas.openxmlformats.org/officeDocument/2006/relationships/image" Target="../media/image9.png"/><Relationship Id="rId21" Type="http://schemas.openxmlformats.org/officeDocument/2006/relationships/image" Target="../media/image26.png"/><Relationship Id="rId34" Type="http://schemas.openxmlformats.org/officeDocument/2006/relationships/image" Target="../media/image3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24" Type="http://schemas.openxmlformats.org/officeDocument/2006/relationships/image" Target="../media/image29.png"/><Relationship Id="rId32" Type="http://schemas.openxmlformats.org/officeDocument/2006/relationships/image" Target="../media/image37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23" Type="http://schemas.openxmlformats.org/officeDocument/2006/relationships/image" Target="../media/image28.png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5.png"/><Relationship Id="rId19" Type="http://schemas.openxmlformats.org/officeDocument/2006/relationships/image" Target="../media/image24.png"/><Relationship Id="rId31" Type="http://schemas.openxmlformats.org/officeDocument/2006/relationships/image" Target="../media/image36.png"/><Relationship Id="rId4" Type="http://schemas.openxmlformats.org/officeDocument/2006/relationships/image" Target="../media/image2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Relationship Id="rId22" Type="http://schemas.openxmlformats.org/officeDocument/2006/relationships/image" Target="../media/image27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7.png"/><Relationship Id="rId13" Type="http://schemas.openxmlformats.org/officeDocument/2006/relationships/image" Target="../media/image200.png"/><Relationship Id="rId18" Type="http://schemas.openxmlformats.org/officeDocument/2006/relationships/image" Target="../media/image256.png"/><Relationship Id="rId26" Type="http://schemas.openxmlformats.org/officeDocument/2006/relationships/image" Target="../media/image263.png"/><Relationship Id="rId3" Type="http://schemas.openxmlformats.org/officeDocument/2006/relationships/image" Target="../media/image66.png"/><Relationship Id="rId21" Type="http://schemas.openxmlformats.org/officeDocument/2006/relationships/image" Target="../media/image258.png"/><Relationship Id="rId7" Type="http://schemas.openxmlformats.org/officeDocument/2006/relationships/image" Target="../media/image246.png"/><Relationship Id="rId12" Type="http://schemas.openxmlformats.org/officeDocument/2006/relationships/image" Target="../media/image251.png"/><Relationship Id="rId17" Type="http://schemas.openxmlformats.org/officeDocument/2006/relationships/image" Target="../media/image255.png"/><Relationship Id="rId25" Type="http://schemas.openxmlformats.org/officeDocument/2006/relationships/image" Target="../media/image262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254.png"/><Relationship Id="rId20" Type="http://schemas.openxmlformats.org/officeDocument/2006/relationships/image" Target="../media/image2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50.png"/><Relationship Id="rId24" Type="http://schemas.openxmlformats.org/officeDocument/2006/relationships/image" Target="../media/image261.png"/><Relationship Id="rId5" Type="http://schemas.openxmlformats.org/officeDocument/2006/relationships/image" Target="../media/image67.png"/><Relationship Id="rId15" Type="http://schemas.openxmlformats.org/officeDocument/2006/relationships/image" Target="../media/image253.png"/><Relationship Id="rId23" Type="http://schemas.openxmlformats.org/officeDocument/2006/relationships/image" Target="../media/image260.png"/><Relationship Id="rId10" Type="http://schemas.openxmlformats.org/officeDocument/2006/relationships/image" Target="../media/image249.png"/><Relationship Id="rId19" Type="http://schemas.openxmlformats.org/officeDocument/2006/relationships/image" Target="../media/image117.png"/><Relationship Id="rId4" Type="http://schemas.openxmlformats.org/officeDocument/2006/relationships/image" Target="../media/image2.png"/><Relationship Id="rId9" Type="http://schemas.openxmlformats.org/officeDocument/2006/relationships/image" Target="../media/image248.png"/><Relationship Id="rId14" Type="http://schemas.openxmlformats.org/officeDocument/2006/relationships/image" Target="../media/image252.png"/><Relationship Id="rId22" Type="http://schemas.openxmlformats.org/officeDocument/2006/relationships/image" Target="../media/image25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6.png"/><Relationship Id="rId13" Type="http://schemas.openxmlformats.org/officeDocument/2006/relationships/image" Target="../media/image271.png"/><Relationship Id="rId3" Type="http://schemas.openxmlformats.org/officeDocument/2006/relationships/image" Target="../media/image264.png"/><Relationship Id="rId7" Type="http://schemas.openxmlformats.org/officeDocument/2006/relationships/image" Target="../media/image265.png"/><Relationship Id="rId12" Type="http://schemas.openxmlformats.org/officeDocument/2006/relationships/image" Target="../media/image270.png"/><Relationship Id="rId17" Type="http://schemas.openxmlformats.org/officeDocument/2006/relationships/image" Target="../media/image275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7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69.png"/><Relationship Id="rId5" Type="http://schemas.openxmlformats.org/officeDocument/2006/relationships/image" Target="../media/image67.png"/><Relationship Id="rId15" Type="http://schemas.openxmlformats.org/officeDocument/2006/relationships/image" Target="../media/image273.png"/><Relationship Id="rId10" Type="http://schemas.openxmlformats.org/officeDocument/2006/relationships/image" Target="../media/image268.png"/><Relationship Id="rId4" Type="http://schemas.openxmlformats.org/officeDocument/2006/relationships/image" Target="../media/image2.png"/><Relationship Id="rId9" Type="http://schemas.openxmlformats.org/officeDocument/2006/relationships/image" Target="../media/image267.png"/><Relationship Id="rId14" Type="http://schemas.openxmlformats.org/officeDocument/2006/relationships/image" Target="../media/image27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7.png"/><Relationship Id="rId3" Type="http://schemas.openxmlformats.org/officeDocument/2006/relationships/image" Target="../media/image130.png"/><Relationship Id="rId7" Type="http://schemas.openxmlformats.org/officeDocument/2006/relationships/image" Target="../media/image27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80.png"/><Relationship Id="rId5" Type="http://schemas.openxmlformats.org/officeDocument/2006/relationships/image" Target="../media/image67.png"/><Relationship Id="rId10" Type="http://schemas.openxmlformats.org/officeDocument/2006/relationships/image" Target="../media/image279.png"/><Relationship Id="rId4" Type="http://schemas.openxmlformats.org/officeDocument/2006/relationships/image" Target="../media/image2.png"/><Relationship Id="rId9" Type="http://schemas.openxmlformats.org/officeDocument/2006/relationships/image" Target="../media/image27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5.png"/><Relationship Id="rId13" Type="http://schemas.openxmlformats.org/officeDocument/2006/relationships/image" Target="../media/image289.png"/><Relationship Id="rId18" Type="http://schemas.openxmlformats.org/officeDocument/2006/relationships/image" Target="../media/image294.png"/><Relationship Id="rId3" Type="http://schemas.openxmlformats.org/officeDocument/2006/relationships/image" Target="../media/image281.png"/><Relationship Id="rId7" Type="http://schemas.openxmlformats.org/officeDocument/2006/relationships/image" Target="../media/image284.png"/><Relationship Id="rId12" Type="http://schemas.openxmlformats.org/officeDocument/2006/relationships/image" Target="../media/image288.png"/><Relationship Id="rId17" Type="http://schemas.openxmlformats.org/officeDocument/2006/relationships/image" Target="../media/image293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29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3.png"/><Relationship Id="rId11" Type="http://schemas.openxmlformats.org/officeDocument/2006/relationships/image" Target="../media/image287.png"/><Relationship Id="rId5" Type="http://schemas.openxmlformats.org/officeDocument/2006/relationships/image" Target="../media/image282.png"/><Relationship Id="rId15" Type="http://schemas.openxmlformats.org/officeDocument/2006/relationships/image" Target="../media/image291.png"/><Relationship Id="rId10" Type="http://schemas.openxmlformats.org/officeDocument/2006/relationships/image" Target="../media/image286.png"/><Relationship Id="rId19" Type="http://schemas.openxmlformats.org/officeDocument/2006/relationships/image" Target="../media/image295.png"/><Relationship Id="rId4" Type="http://schemas.openxmlformats.org/officeDocument/2006/relationships/image" Target="../media/image2.png"/><Relationship Id="rId9" Type="http://schemas.openxmlformats.org/officeDocument/2006/relationships/image" Target="../media/image11.png"/><Relationship Id="rId14" Type="http://schemas.openxmlformats.org/officeDocument/2006/relationships/image" Target="../media/image29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8.png"/><Relationship Id="rId13" Type="http://schemas.openxmlformats.org/officeDocument/2006/relationships/image" Target="../media/image303.png"/><Relationship Id="rId18" Type="http://schemas.openxmlformats.org/officeDocument/2006/relationships/image" Target="../media/image308.png"/><Relationship Id="rId26" Type="http://schemas.openxmlformats.org/officeDocument/2006/relationships/image" Target="../media/image316.png"/><Relationship Id="rId3" Type="http://schemas.openxmlformats.org/officeDocument/2006/relationships/image" Target="../media/image2.png"/><Relationship Id="rId21" Type="http://schemas.openxmlformats.org/officeDocument/2006/relationships/image" Target="../media/image311.png"/><Relationship Id="rId7" Type="http://schemas.openxmlformats.org/officeDocument/2006/relationships/image" Target="../media/image297.png"/><Relationship Id="rId12" Type="http://schemas.openxmlformats.org/officeDocument/2006/relationships/image" Target="../media/image302.png"/><Relationship Id="rId17" Type="http://schemas.openxmlformats.org/officeDocument/2006/relationships/image" Target="../media/image307.png"/><Relationship Id="rId25" Type="http://schemas.openxmlformats.org/officeDocument/2006/relationships/image" Target="../media/image315.png"/><Relationship Id="rId2" Type="http://schemas.openxmlformats.org/officeDocument/2006/relationships/notesSlide" Target="../notesSlides/notesSlide24.xml"/><Relationship Id="rId16" Type="http://schemas.openxmlformats.org/officeDocument/2006/relationships/image" Target="../media/image306.png"/><Relationship Id="rId20" Type="http://schemas.openxmlformats.org/officeDocument/2006/relationships/image" Target="../media/image3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6.png"/><Relationship Id="rId11" Type="http://schemas.openxmlformats.org/officeDocument/2006/relationships/image" Target="../media/image301.png"/><Relationship Id="rId24" Type="http://schemas.openxmlformats.org/officeDocument/2006/relationships/image" Target="../media/image314.png"/><Relationship Id="rId5" Type="http://schemas.openxmlformats.org/officeDocument/2006/relationships/image" Target="../media/image11.png"/><Relationship Id="rId15" Type="http://schemas.openxmlformats.org/officeDocument/2006/relationships/image" Target="../media/image305.png"/><Relationship Id="rId23" Type="http://schemas.openxmlformats.org/officeDocument/2006/relationships/image" Target="../media/image313.png"/><Relationship Id="rId10" Type="http://schemas.openxmlformats.org/officeDocument/2006/relationships/image" Target="../media/image300.png"/><Relationship Id="rId19" Type="http://schemas.openxmlformats.org/officeDocument/2006/relationships/image" Target="../media/image309.png"/><Relationship Id="rId4" Type="http://schemas.openxmlformats.org/officeDocument/2006/relationships/image" Target="../media/image67.png"/><Relationship Id="rId9" Type="http://schemas.openxmlformats.org/officeDocument/2006/relationships/image" Target="../media/image299.png"/><Relationship Id="rId14" Type="http://schemas.openxmlformats.org/officeDocument/2006/relationships/image" Target="../media/image304.png"/><Relationship Id="rId22" Type="http://schemas.openxmlformats.org/officeDocument/2006/relationships/image" Target="../media/image312.png"/><Relationship Id="rId27" Type="http://schemas.openxmlformats.org/officeDocument/2006/relationships/image" Target="../media/image31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9.png"/><Relationship Id="rId3" Type="http://schemas.openxmlformats.org/officeDocument/2006/relationships/image" Target="../media/image1.png"/><Relationship Id="rId7" Type="http://schemas.openxmlformats.org/officeDocument/2006/relationships/image" Target="../media/image31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261.png"/><Relationship Id="rId5" Type="http://schemas.openxmlformats.org/officeDocument/2006/relationships/image" Target="../media/image67.png"/><Relationship Id="rId10" Type="http://schemas.openxmlformats.org/officeDocument/2006/relationships/image" Target="../media/image115.png"/><Relationship Id="rId4" Type="http://schemas.openxmlformats.org/officeDocument/2006/relationships/image" Target="../media/image2.png"/><Relationship Id="rId9" Type="http://schemas.openxmlformats.org/officeDocument/2006/relationships/image" Target="../media/image111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1.png"/><Relationship Id="rId3" Type="http://schemas.openxmlformats.org/officeDocument/2006/relationships/image" Target="../media/image66.png"/><Relationship Id="rId7" Type="http://schemas.openxmlformats.org/officeDocument/2006/relationships/image" Target="../media/image320.png"/><Relationship Id="rId12" Type="http://schemas.openxmlformats.org/officeDocument/2006/relationships/image" Target="../media/image325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324.png"/><Relationship Id="rId5" Type="http://schemas.openxmlformats.org/officeDocument/2006/relationships/image" Target="../media/image67.png"/><Relationship Id="rId10" Type="http://schemas.openxmlformats.org/officeDocument/2006/relationships/image" Target="../media/image323.png"/><Relationship Id="rId4" Type="http://schemas.openxmlformats.org/officeDocument/2006/relationships/image" Target="../media/image2.png"/><Relationship Id="rId9" Type="http://schemas.openxmlformats.org/officeDocument/2006/relationships/image" Target="../media/image3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13" Type="http://schemas.openxmlformats.org/officeDocument/2006/relationships/image" Target="../media/image50.png"/><Relationship Id="rId18" Type="http://schemas.openxmlformats.org/officeDocument/2006/relationships/image" Target="../media/image55.png"/><Relationship Id="rId3" Type="http://schemas.openxmlformats.org/officeDocument/2006/relationships/image" Target="../media/image42.png"/><Relationship Id="rId21" Type="http://schemas.openxmlformats.org/officeDocument/2006/relationships/image" Target="../media/image58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17" Type="http://schemas.openxmlformats.org/officeDocument/2006/relationships/image" Target="../media/image54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png"/><Relationship Id="rId20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48.png"/><Relationship Id="rId5" Type="http://schemas.openxmlformats.org/officeDocument/2006/relationships/image" Target="../media/image43.png"/><Relationship Id="rId15" Type="http://schemas.openxmlformats.org/officeDocument/2006/relationships/image" Target="../media/image52.png"/><Relationship Id="rId10" Type="http://schemas.openxmlformats.org/officeDocument/2006/relationships/image" Target="../media/image47.png"/><Relationship Id="rId19" Type="http://schemas.openxmlformats.org/officeDocument/2006/relationships/image" Target="../media/image56.png"/><Relationship Id="rId4" Type="http://schemas.openxmlformats.org/officeDocument/2006/relationships/image" Target="../media/image2.png"/><Relationship Id="rId9" Type="http://schemas.openxmlformats.org/officeDocument/2006/relationships/image" Target="../media/image46.png"/><Relationship Id="rId14" Type="http://schemas.openxmlformats.org/officeDocument/2006/relationships/image" Target="../media/image51.png"/><Relationship Id="rId22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2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11" Type="http://schemas.openxmlformats.org/officeDocument/2006/relationships/image" Target="../media/image65.png"/><Relationship Id="rId5" Type="http://schemas.openxmlformats.org/officeDocument/2006/relationships/image" Target="../media/image11.png"/><Relationship Id="rId10" Type="http://schemas.openxmlformats.org/officeDocument/2006/relationships/image" Target="../media/image64.png"/><Relationship Id="rId4" Type="http://schemas.openxmlformats.org/officeDocument/2006/relationships/image" Target="../media/image43.png"/><Relationship Id="rId9" Type="http://schemas.openxmlformats.org/officeDocument/2006/relationships/image" Target="../media/image6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72.png"/><Relationship Id="rId5" Type="http://schemas.openxmlformats.org/officeDocument/2006/relationships/image" Target="../media/image67.png"/><Relationship Id="rId10" Type="http://schemas.openxmlformats.org/officeDocument/2006/relationships/image" Target="../media/image71.png"/><Relationship Id="rId4" Type="http://schemas.openxmlformats.org/officeDocument/2006/relationships/image" Target="../media/image2.png"/><Relationship Id="rId9" Type="http://schemas.openxmlformats.org/officeDocument/2006/relationships/image" Target="../media/image7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80.png"/><Relationship Id="rId18" Type="http://schemas.openxmlformats.org/officeDocument/2006/relationships/image" Target="../media/image85.png"/><Relationship Id="rId3" Type="http://schemas.openxmlformats.org/officeDocument/2006/relationships/image" Target="../media/image66.png"/><Relationship Id="rId21" Type="http://schemas.openxmlformats.org/officeDocument/2006/relationships/image" Target="../media/image88.png"/><Relationship Id="rId7" Type="http://schemas.openxmlformats.org/officeDocument/2006/relationships/image" Target="../media/image74.png"/><Relationship Id="rId12" Type="http://schemas.openxmlformats.org/officeDocument/2006/relationships/image" Target="../media/image79.png"/><Relationship Id="rId17" Type="http://schemas.openxmlformats.org/officeDocument/2006/relationships/image" Target="../media/image84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83.png"/><Relationship Id="rId20" Type="http://schemas.openxmlformats.org/officeDocument/2006/relationships/image" Target="../media/image8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78.png"/><Relationship Id="rId5" Type="http://schemas.openxmlformats.org/officeDocument/2006/relationships/image" Target="../media/image43.png"/><Relationship Id="rId15" Type="http://schemas.openxmlformats.org/officeDocument/2006/relationships/image" Target="../media/image82.png"/><Relationship Id="rId23" Type="http://schemas.openxmlformats.org/officeDocument/2006/relationships/image" Target="../media/image90.png"/><Relationship Id="rId10" Type="http://schemas.openxmlformats.org/officeDocument/2006/relationships/image" Target="../media/image77.png"/><Relationship Id="rId19" Type="http://schemas.openxmlformats.org/officeDocument/2006/relationships/image" Target="../media/image86.png"/><Relationship Id="rId4" Type="http://schemas.openxmlformats.org/officeDocument/2006/relationships/image" Target="../media/image2.png"/><Relationship Id="rId9" Type="http://schemas.openxmlformats.org/officeDocument/2006/relationships/image" Target="../media/image76.png"/><Relationship Id="rId14" Type="http://schemas.openxmlformats.org/officeDocument/2006/relationships/image" Target="../media/image81.png"/><Relationship Id="rId22" Type="http://schemas.openxmlformats.org/officeDocument/2006/relationships/image" Target="../media/image8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13" Type="http://schemas.openxmlformats.org/officeDocument/2006/relationships/image" Target="../media/image97.png"/><Relationship Id="rId18" Type="http://schemas.openxmlformats.org/officeDocument/2006/relationships/image" Target="../media/image102.png"/><Relationship Id="rId3" Type="http://schemas.openxmlformats.org/officeDocument/2006/relationships/image" Target="../media/image66.png"/><Relationship Id="rId21" Type="http://schemas.openxmlformats.org/officeDocument/2006/relationships/image" Target="../media/image105.png"/><Relationship Id="rId7" Type="http://schemas.openxmlformats.org/officeDocument/2006/relationships/image" Target="../media/image91.png"/><Relationship Id="rId12" Type="http://schemas.openxmlformats.org/officeDocument/2006/relationships/image" Target="../media/image96.png"/><Relationship Id="rId17" Type="http://schemas.openxmlformats.org/officeDocument/2006/relationships/image" Target="../media/image101.png"/><Relationship Id="rId25" Type="http://schemas.openxmlformats.org/officeDocument/2006/relationships/image" Target="../media/image109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00.png"/><Relationship Id="rId20" Type="http://schemas.openxmlformats.org/officeDocument/2006/relationships/image" Target="../media/image10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95.png"/><Relationship Id="rId24" Type="http://schemas.openxmlformats.org/officeDocument/2006/relationships/image" Target="../media/image108.png"/><Relationship Id="rId5" Type="http://schemas.openxmlformats.org/officeDocument/2006/relationships/image" Target="../media/image43.png"/><Relationship Id="rId15" Type="http://schemas.openxmlformats.org/officeDocument/2006/relationships/image" Target="../media/image99.png"/><Relationship Id="rId23" Type="http://schemas.openxmlformats.org/officeDocument/2006/relationships/image" Target="../media/image107.png"/><Relationship Id="rId10" Type="http://schemas.openxmlformats.org/officeDocument/2006/relationships/image" Target="../media/image94.png"/><Relationship Id="rId19" Type="http://schemas.openxmlformats.org/officeDocument/2006/relationships/image" Target="../media/image103.png"/><Relationship Id="rId4" Type="http://schemas.openxmlformats.org/officeDocument/2006/relationships/image" Target="../media/image2.png"/><Relationship Id="rId9" Type="http://schemas.openxmlformats.org/officeDocument/2006/relationships/image" Target="../media/image93.png"/><Relationship Id="rId14" Type="http://schemas.openxmlformats.org/officeDocument/2006/relationships/image" Target="../media/image98.png"/><Relationship Id="rId22" Type="http://schemas.openxmlformats.org/officeDocument/2006/relationships/image" Target="../media/image10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1.png"/><Relationship Id="rId13" Type="http://schemas.openxmlformats.org/officeDocument/2006/relationships/image" Target="../media/image116.png"/><Relationship Id="rId3" Type="http://schemas.openxmlformats.org/officeDocument/2006/relationships/image" Target="../media/image1.png"/><Relationship Id="rId7" Type="http://schemas.openxmlformats.org/officeDocument/2006/relationships/image" Target="../media/image110.png"/><Relationship Id="rId12" Type="http://schemas.openxmlformats.org/officeDocument/2006/relationships/image" Target="../media/image11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1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14.png"/><Relationship Id="rId5" Type="http://schemas.openxmlformats.org/officeDocument/2006/relationships/image" Target="../media/image43.png"/><Relationship Id="rId15" Type="http://schemas.openxmlformats.org/officeDocument/2006/relationships/image" Target="../media/image118.png"/><Relationship Id="rId10" Type="http://schemas.openxmlformats.org/officeDocument/2006/relationships/image" Target="../media/image113.png"/><Relationship Id="rId4" Type="http://schemas.openxmlformats.org/officeDocument/2006/relationships/image" Target="../media/image2.png"/><Relationship Id="rId9" Type="http://schemas.openxmlformats.org/officeDocument/2006/relationships/image" Target="../media/image112.png"/><Relationship Id="rId14" Type="http://schemas.openxmlformats.org/officeDocument/2006/relationships/image" Target="../media/image1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13" Type="http://schemas.openxmlformats.org/officeDocument/2006/relationships/image" Target="../media/image126.png"/><Relationship Id="rId3" Type="http://schemas.openxmlformats.org/officeDocument/2006/relationships/image" Target="../media/image42.png"/><Relationship Id="rId7" Type="http://schemas.openxmlformats.org/officeDocument/2006/relationships/image" Target="../media/image120.png"/><Relationship Id="rId12" Type="http://schemas.openxmlformats.org/officeDocument/2006/relationships/image" Target="../media/image125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2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24.png"/><Relationship Id="rId5" Type="http://schemas.openxmlformats.org/officeDocument/2006/relationships/image" Target="../media/image43.png"/><Relationship Id="rId15" Type="http://schemas.openxmlformats.org/officeDocument/2006/relationships/image" Target="../media/image128.png"/><Relationship Id="rId10" Type="http://schemas.openxmlformats.org/officeDocument/2006/relationships/image" Target="../media/image123.png"/><Relationship Id="rId4" Type="http://schemas.openxmlformats.org/officeDocument/2006/relationships/image" Target="../media/image2.png"/><Relationship Id="rId9" Type="http://schemas.openxmlformats.org/officeDocument/2006/relationships/image" Target="../media/image122.png"/><Relationship Id="rId14" Type="http://schemas.openxmlformats.org/officeDocument/2006/relationships/image" Target="../media/image1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571500"/>
            <a:ext cx="5505450" cy="40957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649736"/>
            <a:ext cx="5505450" cy="64383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695825"/>
            <a:ext cx="4991100" cy="419100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5305425"/>
            <a:ext cx="5505450" cy="98107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450" y="571500"/>
            <a:ext cx="4972050" cy="5715000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8450" y="571500"/>
            <a:ext cx="4972050" cy="5715000"/>
          </a:xfrm>
          <a:prstGeom prst="rect">
            <a:avLst/>
          </a:prstGeom>
        </p:spPr>
      </p:pic>
      <p:sp>
        <p:nvSpPr>
          <p:cNvPr id="10" name="SK-1-text-9"/>
          <p:cNvSpPr/>
          <p:nvPr/>
        </p:nvSpPr>
        <p:spPr>
          <a:xfrm>
            <a:off x="723900" y="571500"/>
            <a:ext cx="4988031" cy="4095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b="1" kern="0" spc="120" dirty="0">
                <a:solidFill>
                  <a:srgbClr val="FFFFFF"/>
                </a:solidFill>
              </a:rPr>
              <a:t>BRADFORD VTS TEACHING DECK</a:t>
            </a:r>
            <a:endParaRPr lang="en-US" dirty="0"/>
          </a:p>
        </p:txBody>
      </p:sp>
      <p:sp>
        <p:nvSpPr>
          <p:cNvPr id="11" name="SK-1-text-10"/>
          <p:cNvSpPr/>
          <p:nvPr/>
        </p:nvSpPr>
        <p:spPr>
          <a:xfrm>
            <a:off x="571500" y="1095375"/>
            <a:ext cx="55816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1200" dirty="0"/>
          </a:p>
        </p:txBody>
      </p:sp>
      <p:sp>
        <p:nvSpPr>
          <p:cNvPr id="12" name="SK-1-text-11"/>
          <p:cNvSpPr/>
          <p:nvPr/>
        </p:nvSpPr>
        <p:spPr>
          <a:xfrm>
            <a:off x="571500" y="1704975"/>
            <a:ext cx="10218420" cy="754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940"/>
              </a:lnSpc>
              <a:buNone/>
            </a:pPr>
            <a:r>
              <a:rPr lang="en-US" sz="5400" b="1" dirty="0">
                <a:solidFill>
                  <a:srgbClr val="1A202C"/>
                </a:solidFill>
              </a:rPr>
              <a:t>Gout for GPs</a:t>
            </a:r>
            <a:endParaRPr lang="en-US" sz="5400" dirty="0"/>
          </a:p>
        </p:txBody>
      </p:sp>
      <p:sp>
        <p:nvSpPr>
          <p:cNvPr id="13" name="SK-1-text-12"/>
          <p:cNvSpPr/>
          <p:nvPr/>
        </p:nvSpPr>
        <p:spPr>
          <a:xfrm>
            <a:off x="762000" y="2649736"/>
            <a:ext cx="5314950" cy="6438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53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Comprehensive Clinical Report for GP Trainees (ST1–ST3) &amp; IMGs</a:t>
            </a:r>
            <a:endParaRPr lang="en-US" sz="1950" dirty="0"/>
          </a:p>
        </p:txBody>
      </p:sp>
      <p:sp>
        <p:nvSpPr>
          <p:cNvPr id="14" name="SK-1-text-13"/>
          <p:cNvSpPr/>
          <p:nvPr/>
        </p:nvSpPr>
        <p:spPr>
          <a:xfrm>
            <a:off x="714375" y="4695825"/>
            <a:ext cx="11167895" cy="4191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Created June 2026 | Updated to NICE CKS Gout 2024 Standards</a:t>
            </a:r>
            <a:endParaRPr lang="en-US" sz="1200" dirty="0"/>
          </a:p>
        </p:txBody>
      </p:sp>
      <p:sp>
        <p:nvSpPr>
          <p:cNvPr id="15" name="SK-1-text-14"/>
          <p:cNvSpPr/>
          <p:nvPr/>
        </p:nvSpPr>
        <p:spPr>
          <a:xfrm>
            <a:off x="723900" y="5457825"/>
            <a:ext cx="527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⚠ CLINICAL DISCLAIMER</a:t>
            </a:r>
            <a:endParaRPr lang="en-US" sz="1050" dirty="0"/>
          </a:p>
        </p:txBody>
      </p:sp>
      <p:sp>
        <p:nvSpPr>
          <p:cNvPr id="16" name="SK-1-text-15"/>
          <p:cNvSpPr/>
          <p:nvPr/>
        </p:nvSpPr>
        <p:spPr>
          <a:xfrm>
            <a:off x="723900" y="5734050"/>
            <a:ext cx="520065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double check this advice and drug doses with the latest NICE/BNF guidance. This document is for educational purposes only.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1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1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17315"/>
            <a:ext cx="3683050" cy="3459510"/>
          </a:xfrm>
          <a:prstGeom prst="rect">
            <a:avLst/>
          </a:prstGeom>
        </p:spPr>
      </p:pic>
      <p:pic>
        <p:nvPicPr>
          <p:cNvPr id="7" name="SK-1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774478"/>
            <a:ext cx="285750" cy="228600"/>
          </a:xfrm>
          <a:prstGeom prst="rect">
            <a:avLst/>
          </a:prstGeom>
        </p:spPr>
      </p:pic>
      <p:pic>
        <p:nvPicPr>
          <p:cNvPr id="8" name="SK-1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2965103"/>
            <a:ext cx="2362200" cy="319088"/>
          </a:xfrm>
          <a:prstGeom prst="rect">
            <a:avLst/>
          </a:prstGeom>
        </p:spPr>
      </p:pic>
      <p:pic>
        <p:nvPicPr>
          <p:cNvPr id="9" name="SK-1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254550" y="1617315"/>
            <a:ext cx="3683050" cy="3459510"/>
          </a:xfrm>
          <a:prstGeom prst="rect">
            <a:avLst/>
          </a:prstGeom>
        </p:spPr>
      </p:pic>
      <p:pic>
        <p:nvPicPr>
          <p:cNvPr id="10" name="SK-10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368850" y="1774478"/>
            <a:ext cx="285750" cy="228600"/>
          </a:xfrm>
          <a:prstGeom prst="rect">
            <a:avLst/>
          </a:prstGeom>
        </p:spPr>
      </p:pic>
      <p:pic>
        <p:nvPicPr>
          <p:cNvPr id="11" name="SK-10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68850" y="2479328"/>
            <a:ext cx="2066925" cy="319088"/>
          </a:xfrm>
          <a:prstGeom prst="rect">
            <a:avLst/>
          </a:prstGeom>
        </p:spPr>
      </p:pic>
      <p:pic>
        <p:nvPicPr>
          <p:cNvPr id="12" name="SK-10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28099" y="1617315"/>
            <a:ext cx="3683050" cy="3459510"/>
          </a:xfrm>
          <a:prstGeom prst="rect">
            <a:avLst/>
          </a:prstGeom>
        </p:spPr>
      </p:pic>
      <p:pic>
        <p:nvPicPr>
          <p:cNvPr id="13" name="SK-10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42399" y="1774478"/>
            <a:ext cx="285750" cy="228600"/>
          </a:xfrm>
          <a:prstGeom prst="rect">
            <a:avLst/>
          </a:prstGeom>
        </p:spPr>
      </p:pic>
      <p:pic>
        <p:nvPicPr>
          <p:cNvPr id="14" name="SK-10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42399" y="4210645"/>
            <a:ext cx="202406" cy="163711"/>
          </a:xfrm>
          <a:prstGeom prst="rect">
            <a:avLst/>
          </a:prstGeom>
        </p:spPr>
      </p:pic>
      <p:pic>
        <p:nvPicPr>
          <p:cNvPr id="15" name="SK-10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267325"/>
            <a:ext cx="5619750" cy="1209675"/>
          </a:xfrm>
          <a:prstGeom prst="rect">
            <a:avLst/>
          </a:prstGeom>
        </p:spPr>
      </p:pic>
      <p:pic>
        <p:nvPicPr>
          <p:cNvPr id="16" name="SK-10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419725"/>
            <a:ext cx="333375" cy="333375"/>
          </a:xfrm>
          <a:prstGeom prst="rect">
            <a:avLst/>
          </a:prstGeom>
        </p:spPr>
      </p:pic>
      <p:pic>
        <p:nvPicPr>
          <p:cNvPr id="17" name="SK-10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191250" y="5267325"/>
            <a:ext cx="5619750" cy="1209675"/>
          </a:xfrm>
          <a:prstGeom prst="rect">
            <a:avLst/>
          </a:prstGeom>
        </p:spPr>
      </p:pic>
      <p:pic>
        <p:nvPicPr>
          <p:cNvPr id="18" name="SK-10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305550" y="5419725"/>
            <a:ext cx="333375" cy="333375"/>
          </a:xfrm>
          <a:prstGeom prst="rect">
            <a:avLst/>
          </a:prstGeom>
        </p:spPr>
      </p:pic>
      <p:sp>
        <p:nvSpPr>
          <p:cNvPr id="19" name="SK-10-text-18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0" name="SK-10-text-19"/>
          <p:cNvSpPr/>
          <p:nvPr/>
        </p:nvSpPr>
        <p:spPr>
          <a:xfrm>
            <a:off x="571500" y="7334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Acute Attack Management — Step 3: Corticosteroids</a:t>
            </a:r>
            <a:endParaRPr lang="en-US" sz="2550" dirty="0"/>
          </a:p>
        </p:txBody>
      </p:sp>
      <p:sp>
        <p:nvSpPr>
          <p:cNvPr id="21" name="SK-10-text-20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2" name="SK-10-text-21"/>
          <p:cNvSpPr/>
          <p:nvPr/>
        </p:nvSpPr>
        <p:spPr>
          <a:xfrm>
            <a:off x="876300" y="1731615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Oral Prednisolone</a:t>
            </a:r>
            <a:endParaRPr lang="en-US" sz="1650" dirty="0"/>
          </a:p>
        </p:txBody>
      </p:sp>
      <p:sp>
        <p:nvSpPr>
          <p:cNvPr id="23" name="SK-10-text-22"/>
          <p:cNvSpPr/>
          <p:nvPr/>
        </p:nvSpPr>
        <p:spPr>
          <a:xfrm>
            <a:off x="495300" y="2160240"/>
            <a:ext cx="345445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if NSAIDs and Colchicine are contraindicated, poorly tolerated, or ineffective.</a:t>
            </a:r>
            <a:endParaRPr lang="en-US" sz="1275" dirty="0"/>
          </a:p>
        </p:txBody>
      </p:sp>
      <p:sp>
        <p:nvSpPr>
          <p:cNvPr id="24" name="SK-10-text-23"/>
          <p:cNvSpPr/>
          <p:nvPr/>
        </p:nvSpPr>
        <p:spPr>
          <a:xfrm>
            <a:off x="571500" y="2965103"/>
            <a:ext cx="5170631" cy="3190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30mg Once Daily for 5 Days</a:t>
            </a:r>
            <a:endParaRPr lang="en-US" sz="1275" dirty="0"/>
          </a:p>
        </p:txBody>
      </p:sp>
      <p:sp>
        <p:nvSpPr>
          <p:cNvPr id="25" name="SK-10-text-24"/>
          <p:cNvSpPr/>
          <p:nvPr/>
        </p:nvSpPr>
        <p:spPr>
          <a:xfrm>
            <a:off x="685800" y="3398490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NICE CKS recommendation (not 15mg).</a:t>
            </a:r>
            <a:endParaRPr lang="en-US" sz="1275" dirty="0"/>
          </a:p>
        </p:txBody>
      </p:sp>
      <p:sp>
        <p:nvSpPr>
          <p:cNvPr id="26" name="SK-10-text-25"/>
          <p:cNvSpPr/>
          <p:nvPr/>
        </p:nvSpPr>
        <p:spPr>
          <a:xfrm>
            <a:off x="685800" y="3941415"/>
            <a:ext cx="765905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 need to taper for this short course.</a:t>
            </a:r>
            <a:endParaRPr lang="en-US" sz="1275" dirty="0"/>
          </a:p>
        </p:txBody>
      </p:sp>
      <p:sp>
        <p:nvSpPr>
          <p:cNvPr id="27" name="SK-10-text-26"/>
          <p:cNvSpPr/>
          <p:nvPr/>
        </p:nvSpPr>
        <p:spPr>
          <a:xfrm>
            <a:off x="685800" y="4241453"/>
            <a:ext cx="765905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 onset of action for acute flares.</a:t>
            </a:r>
            <a:endParaRPr lang="en-US" sz="1275" dirty="0"/>
          </a:p>
        </p:txBody>
      </p:sp>
      <p:sp>
        <p:nvSpPr>
          <p:cNvPr id="28" name="SK-10-text-27"/>
          <p:cNvSpPr/>
          <p:nvPr/>
        </p:nvSpPr>
        <p:spPr>
          <a:xfrm>
            <a:off x="4749850" y="1731615"/>
            <a:ext cx="31222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IM Injection</a:t>
            </a:r>
            <a:endParaRPr lang="en-US" sz="1650" dirty="0"/>
          </a:p>
        </p:txBody>
      </p:sp>
      <p:sp>
        <p:nvSpPr>
          <p:cNvPr id="29" name="SK-10-text-28"/>
          <p:cNvSpPr/>
          <p:nvPr/>
        </p:nvSpPr>
        <p:spPr>
          <a:xfrm>
            <a:off x="4368850" y="2160240"/>
            <a:ext cx="621792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Methylprednisolone (Depomedrone)</a:t>
            </a:r>
            <a:endParaRPr lang="en-US" sz="1275" dirty="0"/>
          </a:p>
        </p:txBody>
      </p:sp>
      <p:sp>
        <p:nvSpPr>
          <p:cNvPr id="30" name="SK-10-text-29"/>
          <p:cNvSpPr/>
          <p:nvPr/>
        </p:nvSpPr>
        <p:spPr>
          <a:xfrm>
            <a:off x="4445050" y="2479328"/>
            <a:ext cx="4580537" cy="3190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120mg – 160mg Deep IM</a:t>
            </a:r>
            <a:endParaRPr lang="en-US" sz="1275" dirty="0"/>
          </a:p>
        </p:txBody>
      </p:sp>
      <p:sp>
        <p:nvSpPr>
          <p:cNvPr id="31" name="SK-10-text-30"/>
          <p:cNvSpPr/>
          <p:nvPr/>
        </p:nvSpPr>
        <p:spPr>
          <a:xfrm>
            <a:off x="4559350" y="2912715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Effective within 24–48 hours; lasts 4–6 weeks.</a:t>
            </a:r>
            <a:endParaRPr lang="en-US" sz="1275" dirty="0"/>
          </a:p>
        </p:txBody>
      </p:sp>
      <p:sp>
        <p:nvSpPr>
          <p:cNvPr id="32" name="SK-10-text-31"/>
          <p:cNvSpPr/>
          <p:nvPr/>
        </p:nvSpPr>
        <p:spPr>
          <a:xfrm>
            <a:off x="4559350" y="3455640"/>
            <a:ext cx="763265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Useful if multiple joints are involved.</a:t>
            </a:r>
            <a:endParaRPr lang="en-US" sz="1275" dirty="0"/>
          </a:p>
        </p:txBody>
      </p:sp>
      <p:sp>
        <p:nvSpPr>
          <p:cNvPr id="33" name="SK-10-text-32"/>
          <p:cNvSpPr/>
          <p:nvPr/>
        </p:nvSpPr>
        <p:spPr>
          <a:xfrm>
            <a:off x="4559350" y="3755678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Ideal if oral route is not possible or patient preference.</a:t>
            </a:r>
            <a:endParaRPr lang="en-US" sz="1275" dirty="0"/>
          </a:p>
        </p:txBody>
      </p:sp>
      <p:sp>
        <p:nvSpPr>
          <p:cNvPr id="34" name="SK-10-text-33"/>
          <p:cNvSpPr/>
          <p:nvPr/>
        </p:nvSpPr>
        <p:spPr>
          <a:xfrm>
            <a:off x="4559350" y="4298603"/>
            <a:ext cx="629888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Limit use to every 8–12 weeks.</a:t>
            </a:r>
            <a:endParaRPr lang="en-US" sz="1275" dirty="0"/>
          </a:p>
        </p:txBody>
      </p:sp>
      <p:sp>
        <p:nvSpPr>
          <p:cNvPr id="35" name="SK-10-text-34"/>
          <p:cNvSpPr/>
          <p:nvPr/>
        </p:nvSpPr>
        <p:spPr>
          <a:xfrm>
            <a:off x="8623399" y="1731615"/>
            <a:ext cx="3568601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Intra-Articular</a:t>
            </a:r>
            <a:endParaRPr lang="en-US" sz="1650" dirty="0"/>
          </a:p>
        </p:txBody>
      </p:sp>
      <p:sp>
        <p:nvSpPr>
          <p:cNvPr id="36" name="SK-10-text-35"/>
          <p:cNvSpPr/>
          <p:nvPr/>
        </p:nvSpPr>
        <p:spPr>
          <a:xfrm>
            <a:off x="8242399" y="2160240"/>
            <a:ext cx="394960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Direct local administration for rapid relief.</a:t>
            </a:r>
            <a:endParaRPr lang="en-US" sz="1275" dirty="0"/>
          </a:p>
        </p:txBody>
      </p:sp>
      <p:sp>
        <p:nvSpPr>
          <p:cNvPr id="37" name="SK-10-text-36"/>
          <p:cNvSpPr/>
          <p:nvPr/>
        </p:nvSpPr>
        <p:spPr>
          <a:xfrm>
            <a:off x="8432899" y="2479328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Best for single large joints (e.g., knee, ankle).</a:t>
            </a:r>
            <a:endParaRPr lang="en-US" sz="1275" dirty="0"/>
          </a:p>
        </p:txBody>
      </p:sp>
      <p:sp>
        <p:nvSpPr>
          <p:cNvPr id="38" name="SK-10-text-37"/>
          <p:cNvSpPr/>
          <p:nvPr/>
        </p:nvSpPr>
        <p:spPr>
          <a:xfrm>
            <a:off x="8432899" y="3022253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Highly effective with minimal systemic side effects.</a:t>
            </a:r>
            <a:endParaRPr lang="en-US" sz="1275" dirty="0"/>
          </a:p>
        </p:txBody>
      </p:sp>
      <p:sp>
        <p:nvSpPr>
          <p:cNvPr id="39" name="SK-10-text-38"/>
          <p:cNvSpPr/>
          <p:nvPr/>
        </p:nvSpPr>
        <p:spPr>
          <a:xfrm>
            <a:off x="8432899" y="3565178"/>
            <a:ext cx="3263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Mandatory: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Diagnosis must be confirmed as gout before injection.</a:t>
            </a:r>
            <a:endParaRPr lang="en-US" sz="1275" dirty="0"/>
          </a:p>
        </p:txBody>
      </p:sp>
      <p:sp>
        <p:nvSpPr>
          <p:cNvPr id="40" name="SK-10-text-39"/>
          <p:cNvSpPr/>
          <p:nvPr/>
        </p:nvSpPr>
        <p:spPr>
          <a:xfrm>
            <a:off x="8444805" y="4165253"/>
            <a:ext cx="3747195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inject if infection is suspected.</a:t>
            </a:r>
            <a:endParaRPr lang="en-US" sz="1275" dirty="0"/>
          </a:p>
        </p:txBody>
      </p:sp>
      <p:sp>
        <p:nvSpPr>
          <p:cNvPr id="41" name="SK-10-text-40"/>
          <p:cNvSpPr/>
          <p:nvPr/>
        </p:nvSpPr>
        <p:spPr>
          <a:xfrm>
            <a:off x="971550" y="5381625"/>
            <a:ext cx="54349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FLAG: SEPTIC ARTHRITIS</a:t>
            </a:r>
            <a:endParaRPr lang="en-US" sz="1350" dirty="0"/>
          </a:p>
        </p:txBody>
      </p:sp>
      <p:sp>
        <p:nvSpPr>
          <p:cNvPr id="42" name="SK-10-text-41"/>
          <p:cNvSpPr/>
          <p:nvPr/>
        </p:nvSpPr>
        <p:spPr>
          <a:xfrm>
            <a:off x="971550" y="5676900"/>
            <a:ext cx="49149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 MUST rule out joint infection before administering any steroid injection. Giving a steroid into a septic joint can lead to catastrophic joint destruction. If in doubt: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Aspirate first.</a:t>
            </a:r>
            <a:endParaRPr lang="en-US" sz="1200" dirty="0"/>
          </a:p>
        </p:txBody>
      </p:sp>
      <p:sp>
        <p:nvSpPr>
          <p:cNvPr id="43" name="SK-10-text-42"/>
          <p:cNvSpPr/>
          <p:nvPr/>
        </p:nvSpPr>
        <p:spPr>
          <a:xfrm>
            <a:off x="6781800" y="5381625"/>
            <a:ext cx="54102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BC9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SCA EXAM PEARL (COMMUNICATION)</a:t>
            </a:r>
            <a:endParaRPr lang="en-US" sz="1350" dirty="0"/>
          </a:p>
        </p:txBody>
      </p:sp>
      <p:sp>
        <p:nvSpPr>
          <p:cNvPr id="44" name="SK-10-text-43"/>
          <p:cNvSpPr/>
          <p:nvPr/>
        </p:nvSpPr>
        <p:spPr>
          <a:xfrm>
            <a:off x="6781800" y="5676900"/>
            <a:ext cx="491490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"We need to rule out an infection in the joint before giving the steroid injection, as giving a steroid into an infected joint would make it much worse. I'd like to aspirate the joint first to check."</a:t>
            </a:r>
            <a:endParaRPr lang="en-US" sz="1125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950565"/>
          </a:xfrm>
          <a:prstGeom prst="rect">
            <a:avLst/>
          </a:prstGeom>
        </p:spPr>
      </p:pic>
      <p:pic>
        <p:nvPicPr>
          <p:cNvPr id="5" name="SK-1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4800"/>
            <a:ext cx="2686050" cy="276225"/>
          </a:xfrm>
          <a:prstGeom prst="rect">
            <a:avLst/>
          </a:prstGeom>
        </p:spPr>
      </p:pic>
      <p:pic>
        <p:nvPicPr>
          <p:cNvPr id="6" name="SK-1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83965"/>
            <a:ext cx="3267075" cy="2030760"/>
          </a:xfrm>
          <a:prstGeom prst="rect">
            <a:avLst/>
          </a:prstGeom>
        </p:spPr>
      </p:pic>
      <p:pic>
        <p:nvPicPr>
          <p:cNvPr id="7" name="SK-1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98265"/>
            <a:ext cx="381000" cy="381000"/>
          </a:xfrm>
          <a:prstGeom prst="rect">
            <a:avLst/>
          </a:prstGeom>
        </p:spPr>
      </p:pic>
      <p:pic>
        <p:nvPicPr>
          <p:cNvPr id="8" name="SK-1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8644" y="1701105"/>
            <a:ext cx="214313" cy="175320"/>
          </a:xfrm>
          <a:prstGeom prst="rect">
            <a:avLst/>
          </a:prstGeom>
        </p:spPr>
      </p:pic>
      <p:pic>
        <p:nvPicPr>
          <p:cNvPr id="9" name="SK-1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00475" y="1483965"/>
            <a:ext cx="3267075" cy="2030760"/>
          </a:xfrm>
          <a:prstGeom prst="rect">
            <a:avLst/>
          </a:prstGeom>
        </p:spPr>
      </p:pic>
      <p:pic>
        <p:nvPicPr>
          <p:cNvPr id="10" name="SK-11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4775" y="1598265"/>
            <a:ext cx="381000" cy="381000"/>
          </a:xfrm>
          <a:prstGeom prst="rect">
            <a:avLst/>
          </a:prstGeom>
        </p:spPr>
      </p:pic>
      <p:pic>
        <p:nvPicPr>
          <p:cNvPr id="11" name="SK-11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98119" y="1701105"/>
            <a:ext cx="214313" cy="175320"/>
          </a:xfrm>
          <a:prstGeom prst="rect">
            <a:avLst/>
          </a:prstGeom>
        </p:spPr>
      </p:pic>
      <p:pic>
        <p:nvPicPr>
          <p:cNvPr id="12" name="SK-11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1000" y="3667125"/>
            <a:ext cx="3267075" cy="2030909"/>
          </a:xfrm>
          <a:prstGeom prst="rect">
            <a:avLst/>
          </a:prstGeom>
        </p:spPr>
      </p:pic>
      <p:pic>
        <p:nvPicPr>
          <p:cNvPr id="13" name="SK-11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3781425"/>
            <a:ext cx="381000" cy="381000"/>
          </a:xfrm>
          <a:prstGeom prst="rect">
            <a:avLst/>
          </a:prstGeom>
        </p:spPr>
      </p:pic>
      <p:pic>
        <p:nvPicPr>
          <p:cNvPr id="14" name="SK-11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8644" y="3884265"/>
            <a:ext cx="214313" cy="175320"/>
          </a:xfrm>
          <a:prstGeom prst="rect">
            <a:avLst/>
          </a:prstGeom>
        </p:spPr>
      </p:pic>
      <p:pic>
        <p:nvPicPr>
          <p:cNvPr id="15" name="SK-11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00475" y="3667125"/>
            <a:ext cx="3267075" cy="2030909"/>
          </a:xfrm>
          <a:prstGeom prst="rect">
            <a:avLst/>
          </a:prstGeom>
        </p:spPr>
      </p:pic>
      <p:pic>
        <p:nvPicPr>
          <p:cNvPr id="16" name="SK-11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14775" y="3781425"/>
            <a:ext cx="381000" cy="381000"/>
          </a:xfrm>
          <a:prstGeom prst="rect">
            <a:avLst/>
          </a:prstGeom>
        </p:spPr>
      </p:pic>
      <p:pic>
        <p:nvPicPr>
          <p:cNvPr id="17" name="SK-11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998119" y="3884265"/>
            <a:ext cx="214313" cy="175320"/>
          </a:xfrm>
          <a:prstGeom prst="rect">
            <a:avLst/>
          </a:prstGeom>
        </p:spPr>
      </p:pic>
      <p:pic>
        <p:nvPicPr>
          <p:cNvPr id="18" name="SK-11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353300" y="1483965"/>
            <a:ext cx="4457700" cy="4214068"/>
          </a:xfrm>
          <a:prstGeom prst="rect">
            <a:avLst/>
          </a:prstGeom>
        </p:spPr>
      </p:pic>
      <p:pic>
        <p:nvPicPr>
          <p:cNvPr id="19" name="SK-11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581900" y="1664940"/>
            <a:ext cx="4000500" cy="400050"/>
          </a:xfrm>
          <a:prstGeom prst="rect">
            <a:avLst/>
          </a:prstGeom>
        </p:spPr>
      </p:pic>
      <p:pic>
        <p:nvPicPr>
          <p:cNvPr id="20" name="SK-11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581900" y="2217390"/>
            <a:ext cx="190500" cy="190500"/>
          </a:xfrm>
          <a:prstGeom prst="rect">
            <a:avLst/>
          </a:prstGeom>
        </p:spPr>
      </p:pic>
      <p:pic>
        <p:nvPicPr>
          <p:cNvPr id="21" name="SK-11-img-20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581900" y="3324076"/>
            <a:ext cx="190500" cy="190500"/>
          </a:xfrm>
          <a:prstGeom prst="rect">
            <a:avLst/>
          </a:prstGeom>
        </p:spPr>
      </p:pic>
      <p:pic>
        <p:nvPicPr>
          <p:cNvPr id="22" name="SK-11-img-21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81000" y="5879009"/>
            <a:ext cx="11430000" cy="674191"/>
          </a:xfrm>
          <a:prstGeom prst="rect">
            <a:avLst/>
          </a:prstGeom>
        </p:spPr>
      </p:pic>
      <p:pic>
        <p:nvPicPr>
          <p:cNvPr id="23" name="SK-11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09600" y="6146006"/>
            <a:ext cx="214313" cy="175320"/>
          </a:xfrm>
          <a:prstGeom prst="rect">
            <a:avLst/>
          </a:prstGeom>
        </p:spPr>
      </p:pic>
      <p:sp>
        <p:nvSpPr>
          <p:cNvPr id="24" name="SK-11-text-23"/>
          <p:cNvSpPr/>
          <p:nvPr/>
        </p:nvSpPr>
        <p:spPr>
          <a:xfrm>
            <a:off x="685800" y="3048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5" name="SK-11-text-24"/>
          <p:cNvSpPr/>
          <p:nvPr/>
        </p:nvSpPr>
        <p:spPr>
          <a:xfrm>
            <a:off x="571500" y="6572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Management During an Acute Attack — Additional Measures</a:t>
            </a:r>
            <a:endParaRPr lang="en-US" sz="2550" dirty="0"/>
          </a:p>
        </p:txBody>
      </p:sp>
      <p:sp>
        <p:nvSpPr>
          <p:cNvPr id="26" name="SK-11-text-25"/>
          <p:cNvSpPr/>
          <p:nvPr/>
        </p:nvSpPr>
        <p:spPr>
          <a:xfrm>
            <a:off x="571500" y="10839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7" name="SK-11-text-26"/>
          <p:cNvSpPr/>
          <p:nvPr/>
        </p:nvSpPr>
        <p:spPr>
          <a:xfrm>
            <a:off x="990600" y="164589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Rest &amp; Elevation</a:t>
            </a:r>
            <a:endParaRPr lang="en-US" sz="1500" dirty="0"/>
          </a:p>
        </p:txBody>
      </p:sp>
      <p:sp>
        <p:nvSpPr>
          <p:cNvPr id="28" name="SK-11-text-27"/>
          <p:cNvSpPr/>
          <p:nvPr/>
        </p:nvSpPr>
        <p:spPr>
          <a:xfrm>
            <a:off x="495300" y="2093565"/>
            <a:ext cx="30384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unnecessary weight-bearing on the affected joint. Elevate the limb to heart level to minimize inflammatory oedema and throbbing pain.</a:t>
            </a:r>
            <a:endParaRPr lang="en-US" sz="1200" dirty="0"/>
          </a:p>
        </p:txBody>
      </p:sp>
      <p:sp>
        <p:nvSpPr>
          <p:cNvPr id="29" name="SK-11-text-28"/>
          <p:cNvSpPr/>
          <p:nvPr/>
        </p:nvSpPr>
        <p:spPr>
          <a:xfrm>
            <a:off x="4410075" y="1645890"/>
            <a:ext cx="2152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Ice Packs</a:t>
            </a:r>
            <a:endParaRPr lang="en-US" sz="1500" dirty="0"/>
          </a:p>
        </p:txBody>
      </p:sp>
      <p:sp>
        <p:nvSpPr>
          <p:cNvPr id="30" name="SK-11-text-29"/>
          <p:cNvSpPr/>
          <p:nvPr/>
        </p:nvSpPr>
        <p:spPr>
          <a:xfrm>
            <a:off x="3914775" y="2093565"/>
            <a:ext cx="30384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Apply cold packs (wrapped in a cloth) for 20–30 minutes several times daily. Never apply ice directly to skin to avoid thermal injury.</a:t>
            </a:r>
            <a:endParaRPr lang="en-US" sz="1200" dirty="0"/>
          </a:p>
        </p:txBody>
      </p:sp>
      <p:sp>
        <p:nvSpPr>
          <p:cNvPr id="31" name="SK-11-text-30"/>
          <p:cNvSpPr/>
          <p:nvPr/>
        </p:nvSpPr>
        <p:spPr>
          <a:xfrm>
            <a:off x="990600" y="3829050"/>
            <a:ext cx="21526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Hydration</a:t>
            </a:r>
            <a:endParaRPr lang="en-US" sz="1500" dirty="0"/>
          </a:p>
        </p:txBody>
      </p:sp>
      <p:sp>
        <p:nvSpPr>
          <p:cNvPr id="32" name="SK-11-text-31"/>
          <p:cNvSpPr/>
          <p:nvPr/>
        </p:nvSpPr>
        <p:spPr>
          <a:xfrm>
            <a:off x="495300" y="4276725"/>
            <a:ext cx="3038475" cy="9144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Maintain high fluid intake (2–3 litres/day). Dehydration increases serum urate concentration and slows renal clearance of uric acid.</a:t>
            </a:r>
            <a:endParaRPr lang="en-US" sz="1200" dirty="0"/>
          </a:p>
        </p:txBody>
      </p:sp>
      <p:sp>
        <p:nvSpPr>
          <p:cNvPr id="33" name="SK-11-text-32"/>
          <p:cNvSpPr/>
          <p:nvPr/>
        </p:nvSpPr>
        <p:spPr>
          <a:xfrm>
            <a:off x="4410075" y="3829050"/>
            <a:ext cx="3752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Joint Protection</a:t>
            </a:r>
            <a:endParaRPr lang="en-US" sz="1500" dirty="0"/>
          </a:p>
        </p:txBody>
      </p:sp>
      <p:sp>
        <p:nvSpPr>
          <p:cNvPr id="34" name="SK-11-text-33"/>
          <p:cNvSpPr/>
          <p:nvPr/>
        </p:nvSpPr>
        <p:spPr>
          <a:xfrm>
            <a:off x="3914775" y="4276725"/>
            <a:ext cx="3038475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trauma to the joint. Use a "bed cradle" or support if bedclothes are intolerable due to extreme allodynia.</a:t>
            </a:r>
            <a:endParaRPr lang="en-US" sz="1200" dirty="0"/>
          </a:p>
        </p:txBody>
      </p:sp>
      <p:sp>
        <p:nvSpPr>
          <p:cNvPr id="35" name="SK-11-text-34"/>
          <p:cNvSpPr/>
          <p:nvPr/>
        </p:nvSpPr>
        <p:spPr>
          <a:xfrm>
            <a:off x="7581900" y="1664940"/>
            <a:ext cx="46101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kern="0" spc="30" dirty="0">
                <a:solidFill>
                  <a:srgbClr val="2C3E50"/>
                </a:solidFill>
              </a:rPr>
              <a:t>THE ULT GOLDEN RULES</a:t>
            </a:r>
            <a:endParaRPr lang="en-US" sz="1800" dirty="0"/>
          </a:p>
        </p:txBody>
      </p:sp>
      <p:sp>
        <p:nvSpPr>
          <p:cNvPr id="36" name="SK-11-text-35"/>
          <p:cNvSpPr/>
          <p:nvPr/>
        </p:nvSpPr>
        <p:spPr>
          <a:xfrm>
            <a:off x="7886700" y="2217390"/>
            <a:ext cx="4305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start ULT during an acute attack</a:t>
            </a:r>
            <a:endParaRPr lang="en-US" sz="1350" dirty="0"/>
          </a:p>
        </p:txBody>
      </p:sp>
      <p:sp>
        <p:nvSpPr>
          <p:cNvPr id="37" name="SK-11-text-36"/>
          <p:cNvSpPr/>
          <p:nvPr/>
        </p:nvSpPr>
        <p:spPr>
          <a:xfrm>
            <a:off x="7886700" y="2485876"/>
            <a:ext cx="3695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Starting allopurinol or febuxostat mid-flare can prolong or worsen the attack by destabilising serum urate levels.</a:t>
            </a:r>
            <a:endParaRPr lang="en-US" sz="1200" dirty="0"/>
          </a:p>
        </p:txBody>
      </p:sp>
      <p:sp>
        <p:nvSpPr>
          <p:cNvPr id="38" name="SK-11-text-37"/>
          <p:cNvSpPr/>
          <p:nvPr/>
        </p:nvSpPr>
        <p:spPr>
          <a:xfrm>
            <a:off x="7886700" y="3324076"/>
            <a:ext cx="4305300" cy="2399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stop established ULT</a:t>
            </a:r>
            <a:endParaRPr lang="en-US" sz="1350" dirty="0"/>
          </a:p>
        </p:txBody>
      </p:sp>
      <p:sp>
        <p:nvSpPr>
          <p:cNvPr id="39" name="SK-11-text-38"/>
          <p:cNvSpPr/>
          <p:nvPr/>
        </p:nvSpPr>
        <p:spPr>
          <a:xfrm>
            <a:off x="7886700" y="3592562"/>
            <a:ext cx="3695700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the patient is already on allopurinol, continue it at the same dose. Stopping it causes a sudden drop in urate which triggers further crystal mobilisation.</a:t>
            </a:r>
            <a:endParaRPr lang="en-US" sz="1200" dirty="0"/>
          </a:p>
        </p:txBody>
      </p:sp>
      <p:sp>
        <p:nvSpPr>
          <p:cNvPr id="40" name="SK-11-text-39"/>
          <p:cNvSpPr/>
          <p:nvPr/>
        </p:nvSpPr>
        <p:spPr>
          <a:xfrm>
            <a:off x="7772400" y="4487912"/>
            <a:ext cx="381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 at least 2-4 weeks after the flare has </a:t>
            </a:r>
            <a:r>
              <a:rPr lang="en-US" sz="12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completely resolved</a:t>
            </a: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before starting new ULT.</a:t>
            </a:r>
            <a:endParaRPr lang="en-US" sz="1200" dirty="0"/>
          </a:p>
        </p:txBody>
      </p:sp>
      <p:sp>
        <p:nvSpPr>
          <p:cNvPr id="41" name="SK-11-text-40"/>
          <p:cNvSpPr/>
          <p:nvPr/>
        </p:nvSpPr>
        <p:spPr>
          <a:xfrm>
            <a:off x="7772400" y="4992737"/>
            <a:ext cx="38100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to patients: "We treat the fire first, then we clear the fuel."</a:t>
            </a:r>
            <a:endParaRPr lang="en-US" sz="1200" dirty="0"/>
          </a:p>
        </p:txBody>
      </p:sp>
      <p:sp>
        <p:nvSpPr>
          <p:cNvPr id="42" name="SK-11-text-41"/>
          <p:cNvSpPr/>
          <p:nvPr/>
        </p:nvSpPr>
        <p:spPr>
          <a:xfrm>
            <a:off x="919162" y="6087517"/>
            <a:ext cx="4320540" cy="2571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FFFFFF"/>
                </a:solidFill>
              </a:rPr>
              <a:t> Advance Prescription</a:t>
            </a:r>
            <a:endParaRPr lang="en-US" sz="1350" dirty="0"/>
          </a:p>
        </p:txBody>
      </p:sp>
      <p:sp>
        <p:nvSpPr>
          <p:cNvPr id="43" name="SK-11-text-42"/>
          <p:cNvSpPr/>
          <p:nvPr/>
        </p:nvSpPr>
        <p:spPr>
          <a:xfrm>
            <a:off x="2667000" y="6002834"/>
            <a:ext cx="89154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Issue a repeat prescription for NSAIDs or colchicine for future attacks. Patient-initiated treatment ("rescue packs") significantly reduces disability and unscheduled GP visits by allowing treatment within the first 4 hours of symptoms.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81000"/>
            <a:ext cx="11049000" cy="950565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381000"/>
            <a:ext cx="2686050" cy="276225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617315"/>
            <a:ext cx="5410200" cy="3661618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0100" y="1845915"/>
            <a:ext cx="4953000" cy="428625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0100" y="1888778"/>
            <a:ext cx="285750" cy="228600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2503140"/>
            <a:ext cx="190500" cy="152400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00100" y="2893665"/>
            <a:ext cx="190500" cy="160288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3541365"/>
            <a:ext cx="190500" cy="152400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0100" y="3931890"/>
            <a:ext cx="190500" cy="152400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0300" y="1617315"/>
            <a:ext cx="5410200" cy="3661618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38900" y="1845915"/>
            <a:ext cx="4953000" cy="428625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38900" y="1888778"/>
            <a:ext cx="285750" cy="228600"/>
          </a:xfrm>
          <a:prstGeom prst="rect">
            <a:avLst/>
          </a:prstGeom>
        </p:spPr>
      </p:pic>
      <p:pic>
        <p:nvPicPr>
          <p:cNvPr id="15" name="SK-12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38900" y="2503140"/>
            <a:ext cx="190500" cy="152400"/>
          </a:xfrm>
          <a:prstGeom prst="rect">
            <a:avLst/>
          </a:prstGeom>
        </p:spPr>
      </p:pic>
      <p:pic>
        <p:nvPicPr>
          <p:cNvPr id="16" name="SK-12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38900" y="2893665"/>
            <a:ext cx="190500" cy="152400"/>
          </a:xfrm>
          <a:prstGeom prst="rect">
            <a:avLst/>
          </a:prstGeom>
        </p:spPr>
      </p:pic>
      <p:pic>
        <p:nvPicPr>
          <p:cNvPr id="17" name="SK-12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38900" y="3284190"/>
            <a:ext cx="190500" cy="152400"/>
          </a:xfrm>
          <a:prstGeom prst="rect">
            <a:avLst/>
          </a:prstGeom>
        </p:spPr>
      </p:pic>
      <p:pic>
        <p:nvPicPr>
          <p:cNvPr id="18" name="SK-12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38900" y="3674715"/>
            <a:ext cx="190500" cy="152400"/>
          </a:xfrm>
          <a:prstGeom prst="rect">
            <a:avLst/>
          </a:prstGeom>
        </p:spPr>
      </p:pic>
      <p:pic>
        <p:nvPicPr>
          <p:cNvPr id="19" name="SK-12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71500" y="5507534"/>
            <a:ext cx="11049000" cy="969466"/>
          </a:xfrm>
          <a:prstGeom prst="rect">
            <a:avLst/>
          </a:prstGeom>
        </p:spPr>
      </p:pic>
      <p:pic>
        <p:nvPicPr>
          <p:cNvPr id="20" name="SK-12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0100" y="5858917"/>
            <a:ext cx="333375" cy="266700"/>
          </a:xfrm>
          <a:prstGeom prst="rect">
            <a:avLst/>
          </a:prstGeom>
        </p:spPr>
      </p:pic>
      <p:sp>
        <p:nvSpPr>
          <p:cNvPr id="21" name="SK-12-text-20"/>
          <p:cNvSpPr/>
          <p:nvPr/>
        </p:nvSpPr>
        <p:spPr>
          <a:xfrm>
            <a:off x="8763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12-text-21"/>
          <p:cNvSpPr/>
          <p:nvPr/>
        </p:nvSpPr>
        <p:spPr>
          <a:xfrm>
            <a:off x="762000" y="73342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Long-Term Management: Indications for ULT</a:t>
            </a:r>
            <a:endParaRPr lang="en-US" sz="2550" dirty="0"/>
          </a:p>
        </p:txBody>
      </p:sp>
      <p:sp>
        <p:nvSpPr>
          <p:cNvPr id="23" name="SK-12-text-22"/>
          <p:cNvSpPr/>
          <p:nvPr/>
        </p:nvSpPr>
        <p:spPr>
          <a:xfrm>
            <a:off x="762000" y="11601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4" name="SK-12-text-23"/>
          <p:cNvSpPr/>
          <p:nvPr/>
        </p:nvSpPr>
        <p:spPr>
          <a:xfrm>
            <a:off x="1200150" y="1845915"/>
            <a:ext cx="79000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Offer ULT to All Patients With:</a:t>
            </a:r>
            <a:endParaRPr lang="en-US" sz="1650" dirty="0"/>
          </a:p>
        </p:txBody>
      </p:sp>
      <p:sp>
        <p:nvSpPr>
          <p:cNvPr id="25" name="SK-12-text-24"/>
          <p:cNvSpPr/>
          <p:nvPr/>
        </p:nvSpPr>
        <p:spPr>
          <a:xfrm>
            <a:off x="1104900" y="2465040"/>
            <a:ext cx="109728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or more attacks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gout within a 12-month period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1104900" y="2855565"/>
            <a:ext cx="464820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Tophi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(tophaceous gout) - visible deposits of urate crystals</a:t>
            </a:r>
            <a:endParaRPr lang="en-US" sz="1350" dirty="0"/>
          </a:p>
        </p:txBody>
      </p:sp>
      <p:sp>
        <p:nvSpPr>
          <p:cNvPr id="27" name="SK-12-text-26"/>
          <p:cNvSpPr/>
          <p:nvPr/>
        </p:nvSpPr>
        <p:spPr>
          <a:xfrm>
            <a:off x="1104900" y="3503265"/>
            <a:ext cx="802386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Urate renal stones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urate nephropathy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1104900" y="3893790"/>
            <a:ext cx="98755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Radiographic damage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punched-out erosions)</a:t>
            </a:r>
            <a:endParaRPr lang="en-US" sz="1350" dirty="0"/>
          </a:p>
        </p:txBody>
      </p:sp>
      <p:sp>
        <p:nvSpPr>
          <p:cNvPr id="29" name="SK-12-text-28"/>
          <p:cNvSpPr/>
          <p:nvPr/>
        </p:nvSpPr>
        <p:spPr>
          <a:xfrm>
            <a:off x="6838950" y="1845915"/>
            <a:ext cx="53530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Consider After 1st Attack if:</a:t>
            </a:r>
            <a:endParaRPr lang="en-US" sz="1650" dirty="0"/>
          </a:p>
        </p:txBody>
      </p:sp>
      <p:sp>
        <p:nvSpPr>
          <p:cNvPr id="30" name="SK-12-text-29"/>
          <p:cNvSpPr/>
          <p:nvPr/>
        </p:nvSpPr>
        <p:spPr>
          <a:xfrm>
            <a:off x="6743700" y="2465040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Impairment: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eGFR &lt; 60 mL/min/1.73m²</a:t>
            </a:r>
            <a:endParaRPr lang="en-US" sz="1350" dirty="0"/>
          </a:p>
        </p:txBody>
      </p:sp>
      <p:sp>
        <p:nvSpPr>
          <p:cNvPr id="31" name="SK-12-text-30"/>
          <p:cNvSpPr/>
          <p:nvPr/>
        </p:nvSpPr>
        <p:spPr>
          <a:xfrm>
            <a:off x="6743700" y="2855565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High CV Risk: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Established CVD or Metabolic Syndrome</a:t>
            </a:r>
            <a:endParaRPr lang="en-US" sz="1350" dirty="0"/>
          </a:p>
        </p:txBody>
      </p:sp>
      <p:sp>
        <p:nvSpPr>
          <p:cNvPr id="32" name="SK-12-text-31"/>
          <p:cNvSpPr/>
          <p:nvPr/>
        </p:nvSpPr>
        <p:spPr>
          <a:xfrm>
            <a:off x="6743700" y="3246090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Young Age: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First attack at age &lt; 40 years</a:t>
            </a:r>
            <a:endParaRPr lang="en-US" sz="1350" dirty="0"/>
          </a:p>
        </p:txBody>
      </p:sp>
      <p:sp>
        <p:nvSpPr>
          <p:cNvPr id="33" name="SK-12-text-32"/>
          <p:cNvSpPr/>
          <p:nvPr/>
        </p:nvSpPr>
        <p:spPr>
          <a:xfrm>
            <a:off x="6743700" y="3636615"/>
            <a:ext cx="544830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Very High Urate: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Serum urate &gt; 500 μmol/L</a:t>
            </a:r>
            <a:endParaRPr lang="en-US" sz="1350" dirty="0"/>
          </a:p>
        </p:txBody>
      </p:sp>
      <p:sp>
        <p:nvSpPr>
          <p:cNvPr id="34" name="SK-12-text-33"/>
          <p:cNvSpPr/>
          <p:nvPr/>
        </p:nvSpPr>
        <p:spPr>
          <a:xfrm>
            <a:off x="1323975" y="5659934"/>
            <a:ext cx="1014412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FFFFFF"/>
                </a:solidFill>
              </a:rPr>
              <a:t>NICE CKS CLINICAL GUIDANCE</a:t>
            </a:r>
            <a:endParaRPr lang="en-US" sz="1050" dirty="0"/>
          </a:p>
        </p:txBody>
      </p:sp>
      <p:sp>
        <p:nvSpPr>
          <p:cNvPr id="35" name="SK-12-text-34"/>
          <p:cNvSpPr/>
          <p:nvPr/>
        </p:nvSpPr>
        <p:spPr>
          <a:xfrm>
            <a:off x="1323975" y="5898059"/>
            <a:ext cx="1006792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Urate-Lowering Therapy (ULT) should be offered as a </a:t>
            </a:r>
            <a:r>
              <a:rPr lang="en-US" sz="1200" b="1" dirty="0">
                <a:solidFill>
                  <a:srgbClr val="E67E22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long-term commitment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Clinicians must explain the benefits of preventing joint damage vs. the necessity of taking medication indefinitely.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11430000" cy="950565"/>
          </a:xfrm>
          <a:prstGeom prst="rect">
            <a:avLst/>
          </a:prstGeom>
        </p:spPr>
      </p:pic>
      <p:pic>
        <p:nvPicPr>
          <p:cNvPr id="5" name="SK-1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47650"/>
            <a:ext cx="2686050" cy="276225"/>
          </a:xfrm>
          <a:prstGeom prst="rect">
            <a:avLst/>
          </a:prstGeom>
        </p:spPr>
      </p:pic>
      <p:pic>
        <p:nvPicPr>
          <p:cNvPr id="6" name="SK-1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41090"/>
            <a:ext cx="6109841" cy="4071938"/>
          </a:xfrm>
          <a:prstGeom prst="rect">
            <a:avLst/>
          </a:prstGeom>
        </p:spPr>
      </p:pic>
      <p:pic>
        <p:nvPicPr>
          <p:cNvPr id="7" name="SK-1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436340"/>
            <a:ext cx="5881241" cy="342900"/>
          </a:xfrm>
          <a:prstGeom prst="rect">
            <a:avLst/>
          </a:prstGeom>
        </p:spPr>
      </p:pic>
      <p:pic>
        <p:nvPicPr>
          <p:cNvPr id="8" name="SK-1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498550"/>
            <a:ext cx="238125" cy="190500"/>
          </a:xfrm>
          <a:prstGeom prst="rect">
            <a:avLst/>
          </a:prstGeom>
        </p:spPr>
      </p:pic>
      <p:pic>
        <p:nvPicPr>
          <p:cNvPr id="9" name="SK-1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188940"/>
            <a:ext cx="5881241" cy="1104900"/>
          </a:xfrm>
          <a:prstGeom prst="rect">
            <a:avLst/>
          </a:prstGeom>
        </p:spPr>
      </p:pic>
      <p:pic>
        <p:nvPicPr>
          <p:cNvPr id="10" name="SK-1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95300" y="4665315"/>
            <a:ext cx="2883545" cy="314325"/>
          </a:xfrm>
          <a:prstGeom prst="rect">
            <a:avLst/>
          </a:prstGeom>
        </p:spPr>
      </p:pic>
      <p:pic>
        <p:nvPicPr>
          <p:cNvPr id="11" name="SK-1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493145" y="4665315"/>
            <a:ext cx="2883545" cy="314325"/>
          </a:xfrm>
          <a:prstGeom prst="rect">
            <a:avLst/>
          </a:prstGeom>
        </p:spPr>
      </p:pic>
      <p:pic>
        <p:nvPicPr>
          <p:cNvPr id="12" name="SK-1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81000" y="5536853"/>
            <a:ext cx="6109841" cy="790575"/>
          </a:xfrm>
          <a:prstGeom prst="rect">
            <a:avLst/>
          </a:prstGeom>
        </p:spPr>
      </p:pic>
      <p:pic>
        <p:nvPicPr>
          <p:cNvPr id="13" name="SK-13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95300" y="5888534"/>
            <a:ext cx="143173" cy="114449"/>
          </a:xfrm>
          <a:prstGeom prst="rect">
            <a:avLst/>
          </a:prstGeom>
        </p:spPr>
      </p:pic>
      <p:pic>
        <p:nvPicPr>
          <p:cNvPr id="14" name="SK-13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19441" y="1341090"/>
            <a:ext cx="5091559" cy="2400300"/>
          </a:xfrm>
          <a:prstGeom prst="rect">
            <a:avLst/>
          </a:prstGeom>
        </p:spPr>
      </p:pic>
      <p:pic>
        <p:nvPicPr>
          <p:cNvPr id="15" name="SK-13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3741" y="1436340"/>
            <a:ext cx="4862959" cy="342900"/>
          </a:xfrm>
          <a:prstGeom prst="rect">
            <a:avLst/>
          </a:prstGeom>
        </p:spPr>
      </p:pic>
      <p:pic>
        <p:nvPicPr>
          <p:cNvPr id="16" name="SK-13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33741" y="1498550"/>
            <a:ext cx="238125" cy="190500"/>
          </a:xfrm>
          <a:prstGeom prst="rect">
            <a:avLst/>
          </a:prstGeom>
        </p:spPr>
      </p:pic>
      <p:pic>
        <p:nvPicPr>
          <p:cNvPr id="17" name="SK-13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719441" y="3836640"/>
            <a:ext cx="5091559" cy="2490788"/>
          </a:xfrm>
          <a:prstGeom prst="rect">
            <a:avLst/>
          </a:prstGeom>
        </p:spPr>
      </p:pic>
      <p:pic>
        <p:nvPicPr>
          <p:cNvPr id="18" name="SK-1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33741" y="3931890"/>
            <a:ext cx="4862959" cy="342900"/>
          </a:xfrm>
          <a:prstGeom prst="rect">
            <a:avLst/>
          </a:prstGeom>
        </p:spPr>
      </p:pic>
      <p:pic>
        <p:nvPicPr>
          <p:cNvPr id="19" name="SK-13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833741" y="3994100"/>
            <a:ext cx="238125" cy="190500"/>
          </a:xfrm>
          <a:prstGeom prst="rect">
            <a:avLst/>
          </a:prstGeom>
        </p:spPr>
      </p:pic>
      <p:pic>
        <p:nvPicPr>
          <p:cNvPr id="20" name="SK-13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33741" y="4370040"/>
            <a:ext cx="4862959" cy="757238"/>
          </a:xfrm>
          <a:prstGeom prst="rect">
            <a:avLst/>
          </a:prstGeom>
        </p:spPr>
      </p:pic>
      <p:pic>
        <p:nvPicPr>
          <p:cNvPr id="21" name="SK-13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381000" y="6422678"/>
            <a:ext cx="11430000" cy="242888"/>
          </a:xfrm>
          <a:prstGeom prst="rect">
            <a:avLst/>
          </a:prstGeom>
        </p:spPr>
      </p:pic>
      <p:sp>
        <p:nvSpPr>
          <p:cNvPr id="22" name="SK-13-text-21"/>
          <p:cNvSpPr/>
          <p:nvPr/>
        </p:nvSpPr>
        <p:spPr>
          <a:xfrm>
            <a:off x="685800" y="24765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3" name="SK-13-text-22"/>
          <p:cNvSpPr/>
          <p:nvPr/>
        </p:nvSpPr>
        <p:spPr>
          <a:xfrm>
            <a:off x="571500" y="60007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Urate-Lowering Therapy — Allopurinol (First-Line)</a:t>
            </a:r>
            <a:endParaRPr lang="en-US" sz="2550" dirty="0"/>
          </a:p>
        </p:txBody>
      </p:sp>
      <p:sp>
        <p:nvSpPr>
          <p:cNvPr id="24" name="SK-13-text-23"/>
          <p:cNvSpPr/>
          <p:nvPr/>
        </p:nvSpPr>
        <p:spPr>
          <a:xfrm>
            <a:off x="571500" y="102676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5" name="SK-13-text-24"/>
          <p:cNvSpPr/>
          <p:nvPr/>
        </p:nvSpPr>
        <p:spPr>
          <a:xfrm>
            <a:off x="828675" y="1436340"/>
            <a:ext cx="7181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Initiation &amp; Titration Protocol</a:t>
            </a:r>
            <a:endParaRPr lang="en-US" sz="1500" dirty="0"/>
          </a:p>
        </p:txBody>
      </p:sp>
      <p:sp>
        <p:nvSpPr>
          <p:cNvPr id="26" name="SK-13-text-25"/>
          <p:cNvSpPr/>
          <p:nvPr/>
        </p:nvSpPr>
        <p:spPr>
          <a:xfrm>
            <a:off x="685800" y="1874490"/>
            <a:ext cx="56907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Timing: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ONLY when the acute attack has completely settled (usually 2-4 weeks post-flare).</a:t>
            </a:r>
            <a:endParaRPr lang="en-US" sz="1200" dirty="0"/>
          </a:p>
        </p:txBody>
      </p:sp>
      <p:sp>
        <p:nvSpPr>
          <p:cNvPr id="27" name="SK-13-text-26"/>
          <p:cNvSpPr/>
          <p:nvPr/>
        </p:nvSpPr>
        <p:spPr>
          <a:xfrm>
            <a:off x="685800" y="2388840"/>
            <a:ext cx="1150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"Start Low, Go Slow":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Minimises the risk of triggering further acute flares.</a:t>
            </a:r>
            <a:endParaRPr lang="en-US" sz="1200" dirty="0"/>
          </a:p>
        </p:txBody>
      </p:sp>
      <p:sp>
        <p:nvSpPr>
          <p:cNvPr id="28" name="SK-13-text-27"/>
          <p:cNvSpPr/>
          <p:nvPr/>
        </p:nvSpPr>
        <p:spPr>
          <a:xfrm>
            <a:off x="685800" y="2674590"/>
            <a:ext cx="5690741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Titration: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urate every 4 weeks; increase dose by 100mg until target reached.</a:t>
            </a:r>
            <a:endParaRPr lang="en-US" sz="1200" dirty="0"/>
          </a:p>
        </p:txBody>
      </p:sp>
      <p:sp>
        <p:nvSpPr>
          <p:cNvPr id="29" name="SK-13-text-28"/>
          <p:cNvSpPr/>
          <p:nvPr/>
        </p:nvSpPr>
        <p:spPr>
          <a:xfrm>
            <a:off x="590550" y="3265140"/>
            <a:ext cx="576694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DOSING GUIDE (NICE 2024)</a:t>
            </a:r>
            <a:endParaRPr lang="en-US" sz="1050" dirty="0"/>
          </a:p>
        </p:txBody>
      </p:sp>
      <p:sp>
        <p:nvSpPr>
          <p:cNvPr id="30" name="SK-13-text-29"/>
          <p:cNvSpPr/>
          <p:nvPr/>
        </p:nvSpPr>
        <p:spPr>
          <a:xfrm>
            <a:off x="590550" y="3493740"/>
            <a:ext cx="56907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Initial: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100mg once daily</a:t>
            </a:r>
            <a:endParaRPr lang="en-US" sz="1200" dirty="0"/>
          </a:p>
        </p:txBody>
      </p:sp>
      <p:sp>
        <p:nvSpPr>
          <p:cNvPr id="31" name="SK-13-text-30"/>
          <p:cNvSpPr/>
          <p:nvPr/>
        </p:nvSpPr>
        <p:spPr>
          <a:xfrm>
            <a:off x="590550" y="3741390"/>
            <a:ext cx="8534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(eGFR &lt;30):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Start at 50mg once daily</a:t>
            </a:r>
            <a:endParaRPr lang="en-US" sz="1200" dirty="0"/>
          </a:p>
        </p:txBody>
      </p:sp>
      <p:sp>
        <p:nvSpPr>
          <p:cNvPr id="32" name="SK-13-text-31"/>
          <p:cNvSpPr/>
          <p:nvPr/>
        </p:nvSpPr>
        <p:spPr>
          <a:xfrm>
            <a:off x="590550" y="3989040"/>
            <a:ext cx="9509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Max:</a:t>
            </a: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Up to 900mg/day (split doses above 300mg)</a:t>
            </a:r>
            <a:endParaRPr lang="en-US" sz="1200" dirty="0"/>
          </a:p>
        </p:txBody>
      </p:sp>
      <p:sp>
        <p:nvSpPr>
          <p:cNvPr id="33" name="SK-13-text-32"/>
          <p:cNvSpPr/>
          <p:nvPr/>
        </p:nvSpPr>
        <p:spPr>
          <a:xfrm>
            <a:off x="495300" y="4389090"/>
            <a:ext cx="5957441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</a:rPr>
              <a:t>SERUM URATE TARGETS</a:t>
            </a:r>
            <a:endParaRPr lang="en-US" sz="1050" dirty="0"/>
          </a:p>
        </p:txBody>
      </p:sp>
      <p:sp>
        <p:nvSpPr>
          <p:cNvPr id="34" name="SK-13-text-33"/>
          <p:cNvSpPr/>
          <p:nvPr/>
        </p:nvSpPr>
        <p:spPr>
          <a:xfrm>
            <a:off x="457200" y="4665315"/>
            <a:ext cx="280734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Standard: &lt;360 μmol/L</a:t>
            </a:r>
            <a:endParaRPr lang="en-US" sz="1050" dirty="0"/>
          </a:p>
        </p:txBody>
      </p:sp>
      <p:sp>
        <p:nvSpPr>
          <p:cNvPr id="35" name="SK-13-text-34"/>
          <p:cNvSpPr/>
          <p:nvPr/>
        </p:nvSpPr>
        <p:spPr>
          <a:xfrm>
            <a:off x="3455045" y="4665315"/>
            <a:ext cx="280734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</a:rPr>
              <a:t>Tophi: &lt;300 μmol/L</a:t>
            </a:r>
            <a:endParaRPr lang="en-US" sz="1050" dirty="0"/>
          </a:p>
        </p:txBody>
      </p:sp>
      <p:sp>
        <p:nvSpPr>
          <p:cNvPr id="36" name="SK-13-text-35"/>
          <p:cNvSpPr/>
          <p:nvPr/>
        </p:nvSpPr>
        <p:spPr>
          <a:xfrm>
            <a:off x="752773" y="5632103"/>
            <a:ext cx="5623768" cy="6000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9A7D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 Required:</a:t>
            </a:r>
            <a:r>
              <a:rPr lang="en-US" sz="1125" dirty="0">
                <a:solidFill>
                  <a:srgbClr val="7D660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Allopurinol mobilises crystals. MUST cover with prophylaxis (Colchicine 500mcg bd) for </a:t>
            </a:r>
            <a:r>
              <a:rPr lang="en-US" sz="1125" b="1" dirty="0">
                <a:solidFill>
                  <a:srgbClr val="9A7D0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least 6 months</a:t>
            </a:r>
            <a:r>
              <a:rPr lang="en-US" sz="1125" dirty="0">
                <a:solidFill>
                  <a:srgbClr val="7D660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prevent initiation-induced flares.</a:t>
            </a:r>
            <a:endParaRPr lang="en-US" sz="1125" dirty="0"/>
          </a:p>
        </p:txBody>
      </p:sp>
      <p:sp>
        <p:nvSpPr>
          <p:cNvPr id="37" name="SK-13-text-36"/>
          <p:cNvSpPr/>
          <p:nvPr/>
        </p:nvSpPr>
        <p:spPr>
          <a:xfrm>
            <a:off x="7167116" y="1436340"/>
            <a:ext cx="5024884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Safety &amp; Risk Management</a:t>
            </a:r>
            <a:endParaRPr lang="en-US" sz="1500" dirty="0"/>
          </a:p>
        </p:txBody>
      </p:sp>
      <p:sp>
        <p:nvSpPr>
          <p:cNvPr id="38" name="SK-13-text-37"/>
          <p:cNvSpPr/>
          <p:nvPr/>
        </p:nvSpPr>
        <p:spPr>
          <a:xfrm>
            <a:off x="7024241" y="1874490"/>
            <a:ext cx="4672459" cy="685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 Hypersensitivity (AHS):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Rare but fatal. Triad of severe rash, fever, and internal organ involvement (hepatitis/renal failure).</a:t>
            </a:r>
            <a:endParaRPr lang="en-US" sz="1200" dirty="0"/>
          </a:p>
        </p:txBody>
      </p:sp>
      <p:sp>
        <p:nvSpPr>
          <p:cNvPr id="39" name="SK-13-text-38"/>
          <p:cNvSpPr/>
          <p:nvPr/>
        </p:nvSpPr>
        <p:spPr>
          <a:xfrm>
            <a:off x="7024241" y="2617440"/>
            <a:ext cx="46724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Genetic Risk: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HLA-B*5801 association. Consider testing in Han Chinese, Korean, or Thai populations before starting.</a:t>
            </a:r>
            <a:endParaRPr lang="en-US" sz="1200" dirty="0"/>
          </a:p>
        </p:txBody>
      </p:sp>
      <p:sp>
        <p:nvSpPr>
          <p:cNvPr id="40" name="SK-13-text-39"/>
          <p:cNvSpPr/>
          <p:nvPr/>
        </p:nvSpPr>
        <p:spPr>
          <a:xfrm>
            <a:off x="7024241" y="3131790"/>
            <a:ext cx="46724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Monitoring: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U&amp;E annually; monitor urate every 6-12 months once stable.</a:t>
            </a:r>
            <a:endParaRPr lang="en-US" sz="1200" dirty="0"/>
          </a:p>
        </p:txBody>
      </p:sp>
      <p:sp>
        <p:nvSpPr>
          <p:cNvPr id="41" name="SK-13-text-40"/>
          <p:cNvSpPr/>
          <p:nvPr/>
        </p:nvSpPr>
        <p:spPr>
          <a:xfrm>
            <a:off x="7167116" y="3931890"/>
            <a:ext cx="48958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Key Drug Interactions</a:t>
            </a:r>
            <a:endParaRPr lang="en-US" sz="1500" dirty="0"/>
          </a:p>
        </p:txBody>
      </p:sp>
      <p:sp>
        <p:nvSpPr>
          <p:cNvPr id="42" name="SK-13-text-41"/>
          <p:cNvSpPr/>
          <p:nvPr/>
        </p:nvSpPr>
        <p:spPr>
          <a:xfrm>
            <a:off x="6928991" y="4370040"/>
            <a:ext cx="4672459" cy="757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CRITICAL: Azathioprine / 6-MP</a:t>
            </a:r>
            <a:endParaRPr lang="en-US" sz="1125" dirty="0"/>
          </a:p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 inhibits metabolism of these drugs. </a:t>
            </a:r>
            <a:r>
              <a:rPr lang="en-US" sz="112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Azathioprine dose by 75%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avoid life-threatening bone marrow suppression.</a:t>
            </a:r>
            <a:endParaRPr lang="en-US" sz="1125" dirty="0"/>
          </a:p>
        </p:txBody>
      </p:sp>
      <p:sp>
        <p:nvSpPr>
          <p:cNvPr id="43" name="SK-13-text-42"/>
          <p:cNvSpPr/>
          <p:nvPr/>
        </p:nvSpPr>
        <p:spPr>
          <a:xfrm>
            <a:off x="7024241" y="5203478"/>
            <a:ext cx="46724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Ciclosporin: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increase plasma levels of ciclosporin (monitor toxicity).</a:t>
            </a:r>
            <a:endParaRPr lang="en-US" sz="1200" dirty="0"/>
          </a:p>
        </p:txBody>
      </p:sp>
      <p:sp>
        <p:nvSpPr>
          <p:cNvPr id="44" name="SK-13-text-43"/>
          <p:cNvSpPr/>
          <p:nvPr/>
        </p:nvSpPr>
        <p:spPr>
          <a:xfrm>
            <a:off x="7024241" y="5717828"/>
            <a:ext cx="4672459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Warfarin: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Potential to enhance anticoagulant effect; monitor INR closely during titration.</a:t>
            </a:r>
            <a:endParaRPr lang="en-US" sz="1200" dirty="0"/>
          </a:p>
        </p:txBody>
      </p:sp>
      <p:sp>
        <p:nvSpPr>
          <p:cNvPr id="45" name="SK-13-text-44"/>
          <p:cNvSpPr/>
          <p:nvPr/>
        </p:nvSpPr>
        <p:spPr>
          <a:xfrm>
            <a:off x="342900" y="6422678"/>
            <a:ext cx="115062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463"/>
              </a:lnSpc>
              <a:buNone/>
            </a:pPr>
            <a:r>
              <a:rPr lang="en-US" sz="97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GP Tip: Use urate levels to drive titration, not symptoms. Crystals can dissolve for up to 2 years after reaching target.</a:t>
            </a:r>
            <a:endParaRPr lang="en-US" sz="975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1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1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17316"/>
            <a:ext cx="4480620" cy="4080570"/>
          </a:xfrm>
          <a:prstGeom prst="rect">
            <a:avLst/>
          </a:prstGeom>
        </p:spPr>
      </p:pic>
      <p:pic>
        <p:nvPicPr>
          <p:cNvPr id="7" name="SK-1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820168"/>
            <a:ext cx="261937" cy="213420"/>
          </a:xfrm>
          <a:prstGeom prst="rect">
            <a:avLst/>
          </a:prstGeom>
        </p:spPr>
      </p:pic>
      <p:pic>
        <p:nvPicPr>
          <p:cNvPr id="8" name="SK-1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4455765"/>
            <a:ext cx="4175820" cy="923925"/>
          </a:xfrm>
          <a:prstGeom prst="rect">
            <a:avLst/>
          </a:prstGeom>
        </p:spPr>
      </p:pic>
      <p:pic>
        <p:nvPicPr>
          <p:cNvPr id="9" name="SK-1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090220" y="1617316"/>
            <a:ext cx="6720780" cy="3074428"/>
          </a:xfrm>
          <a:prstGeom prst="rect">
            <a:avLst/>
          </a:prstGeom>
        </p:spPr>
      </p:pic>
      <p:pic>
        <p:nvPicPr>
          <p:cNvPr id="10" name="SK-1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80720" y="1855440"/>
            <a:ext cx="238125" cy="190500"/>
          </a:xfrm>
          <a:prstGeom prst="rect">
            <a:avLst/>
          </a:prstGeom>
        </p:spPr>
      </p:pic>
      <p:pic>
        <p:nvPicPr>
          <p:cNvPr id="11" name="SK-1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126098" y="2125179"/>
            <a:ext cx="214313" cy="175320"/>
          </a:xfrm>
          <a:prstGeom prst="rect">
            <a:avLst/>
          </a:prstGeom>
        </p:spPr>
      </p:pic>
      <p:pic>
        <p:nvPicPr>
          <p:cNvPr id="14" name="SK-14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59276" y="3293035"/>
            <a:ext cx="6499324" cy="1143000"/>
          </a:xfrm>
          <a:prstGeom prst="rect">
            <a:avLst/>
          </a:prstGeom>
        </p:spPr>
      </p:pic>
      <p:pic>
        <p:nvPicPr>
          <p:cNvPr id="15" name="SK-14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37984" y="3408009"/>
            <a:ext cx="214313" cy="175320"/>
          </a:xfrm>
          <a:prstGeom prst="rect">
            <a:avLst/>
          </a:prstGeom>
        </p:spPr>
      </p:pic>
      <p:sp>
        <p:nvSpPr>
          <p:cNvPr id="16" name="SK-14-text-15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14-text-16"/>
          <p:cNvSpPr/>
          <p:nvPr/>
        </p:nvSpPr>
        <p:spPr>
          <a:xfrm>
            <a:off x="571500" y="7334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Urate-Lowering Therapy — Febuxostat (Second-Line Only)</a:t>
            </a:r>
            <a:endParaRPr lang="en-US" sz="2550" dirty="0"/>
          </a:p>
        </p:txBody>
      </p:sp>
      <p:sp>
        <p:nvSpPr>
          <p:cNvPr id="18" name="SK-14-text-17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9" name="SK-14-text-18"/>
          <p:cNvSpPr/>
          <p:nvPr/>
        </p:nvSpPr>
        <p:spPr>
          <a:xfrm>
            <a:off x="890588" y="1769715"/>
            <a:ext cx="50292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Clinical Indications</a:t>
            </a:r>
            <a:endParaRPr lang="en-US" sz="1650" dirty="0"/>
          </a:p>
        </p:txBody>
      </p:sp>
      <p:sp>
        <p:nvSpPr>
          <p:cNvPr id="20" name="SK-14-text-19"/>
          <p:cNvSpPr/>
          <p:nvPr/>
        </p:nvSpPr>
        <p:spPr>
          <a:xfrm>
            <a:off x="762000" y="2198340"/>
            <a:ext cx="394722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 Only: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ONLY if allopurinol is not tolerated or contraindicated.</a:t>
            </a:r>
            <a:endParaRPr lang="en-US" sz="1350" dirty="0"/>
          </a:p>
        </p:txBody>
      </p:sp>
      <p:sp>
        <p:nvSpPr>
          <p:cNvPr id="21" name="SK-14-text-20"/>
          <p:cNvSpPr/>
          <p:nvPr/>
        </p:nvSpPr>
        <p:spPr>
          <a:xfrm>
            <a:off x="762000" y="2826990"/>
            <a:ext cx="394722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Mechanism: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Potent xanthine oxidase inhibitor; more effective urate reduction than allopurinol.</a:t>
            </a:r>
            <a:endParaRPr lang="en-US" sz="1350" dirty="0"/>
          </a:p>
        </p:txBody>
      </p:sp>
      <p:sp>
        <p:nvSpPr>
          <p:cNvPr id="22" name="SK-14-text-21"/>
          <p:cNvSpPr/>
          <p:nvPr/>
        </p:nvSpPr>
        <p:spPr>
          <a:xfrm>
            <a:off x="762000" y="3455640"/>
            <a:ext cx="628809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Starting Dose: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80mg once daily.</a:t>
            </a:r>
            <a:endParaRPr lang="en-US" sz="1350" dirty="0"/>
          </a:p>
        </p:txBody>
      </p:sp>
      <p:sp>
        <p:nvSpPr>
          <p:cNvPr id="23" name="SK-14-text-22"/>
          <p:cNvSpPr/>
          <p:nvPr/>
        </p:nvSpPr>
        <p:spPr>
          <a:xfrm>
            <a:off x="762000" y="3827115"/>
            <a:ext cx="394722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Titration: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 to 120mg once daily if target urate level is not reached.</a:t>
            </a:r>
            <a:endParaRPr lang="en-US" sz="1350" dirty="0"/>
          </a:p>
        </p:txBody>
      </p:sp>
      <p:sp>
        <p:nvSpPr>
          <p:cNvPr id="24" name="SK-14-text-23"/>
          <p:cNvSpPr/>
          <p:nvPr/>
        </p:nvSpPr>
        <p:spPr>
          <a:xfrm>
            <a:off x="647700" y="4570065"/>
            <a:ext cx="40234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8E44A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AKT EXAM PEARL</a:t>
            </a:r>
            <a:endParaRPr lang="en-US" sz="1050" dirty="0"/>
          </a:p>
        </p:txBody>
      </p:sp>
      <p:sp>
        <p:nvSpPr>
          <p:cNvPr id="25" name="SK-14-text-24"/>
          <p:cNvSpPr/>
          <p:nvPr/>
        </p:nvSpPr>
        <p:spPr>
          <a:xfrm>
            <a:off x="647700" y="4808190"/>
            <a:ext cx="394722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try allopurinol first. Febuxostat is reserved for allopurinol hypersensitivity or severe intolerance.</a:t>
            </a:r>
            <a:endParaRPr lang="en-US" sz="1200" dirty="0"/>
          </a:p>
        </p:txBody>
      </p:sp>
      <p:sp>
        <p:nvSpPr>
          <p:cNvPr id="26" name="SK-14-text-25"/>
          <p:cNvSpPr/>
          <p:nvPr/>
        </p:nvSpPr>
        <p:spPr>
          <a:xfrm>
            <a:off x="5633145" y="1807815"/>
            <a:ext cx="633978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MHRA SAFETY ALERT (2019)</a:t>
            </a:r>
            <a:endParaRPr lang="en-US" sz="1500" dirty="0"/>
          </a:p>
        </p:txBody>
      </p:sp>
      <p:sp>
        <p:nvSpPr>
          <p:cNvPr id="27" name="SK-14-text-26"/>
          <p:cNvSpPr/>
          <p:nvPr/>
        </p:nvSpPr>
        <p:spPr>
          <a:xfrm>
            <a:off x="5349776" y="1573846"/>
            <a:ext cx="6339780" cy="205531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Febuxostat is associated with </a:t>
            </a: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cardiovascular mortality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compared to allopurinol (CARES trial results).</a:t>
            </a: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 in established cardiovascular disease:</a:t>
            </a:r>
            <a:endParaRPr lang="en-US" sz="1350" dirty="0"/>
          </a:p>
        </p:txBody>
      </p:sp>
      <p:sp>
        <p:nvSpPr>
          <p:cNvPr id="28" name="SK-14-text-27"/>
          <p:cNvSpPr/>
          <p:nvPr/>
        </p:nvSpPr>
        <p:spPr>
          <a:xfrm>
            <a:off x="5556945" y="3352226"/>
            <a:ext cx="641598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Counselling</a:t>
            </a:r>
            <a:endParaRPr lang="en-US" sz="1350" dirty="0"/>
          </a:p>
        </p:txBody>
      </p:sp>
      <p:sp>
        <p:nvSpPr>
          <p:cNvPr id="29" name="SK-14-text-28"/>
          <p:cNvSpPr/>
          <p:nvPr/>
        </p:nvSpPr>
        <p:spPr>
          <a:xfrm>
            <a:off x="5345923" y="3747544"/>
            <a:ext cx="641598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Initiate only after a careful risk-benefit discussion. In patients with high CV risk factors (but no established disease), avoid if allopurinol is a viable option.</a:t>
            </a:r>
            <a:endParaRPr lang="en-US" sz="1275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1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1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569690"/>
            <a:ext cx="5619750" cy="2057400"/>
          </a:xfrm>
          <a:prstGeom prst="rect">
            <a:avLst/>
          </a:prstGeom>
        </p:spPr>
      </p:pic>
      <p:pic>
        <p:nvPicPr>
          <p:cNvPr id="7" name="SK-1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731615"/>
            <a:ext cx="238125" cy="190500"/>
          </a:xfrm>
          <a:prstGeom prst="rect">
            <a:avLst/>
          </a:prstGeom>
        </p:spPr>
      </p:pic>
      <p:pic>
        <p:nvPicPr>
          <p:cNvPr id="8" name="SK-1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769965"/>
            <a:ext cx="5619750" cy="1828800"/>
          </a:xfrm>
          <a:prstGeom prst="rect">
            <a:avLst/>
          </a:prstGeom>
        </p:spPr>
      </p:pic>
      <p:pic>
        <p:nvPicPr>
          <p:cNvPr id="9" name="SK-1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931890"/>
            <a:ext cx="238125" cy="190500"/>
          </a:xfrm>
          <a:prstGeom prst="rect">
            <a:avLst/>
          </a:prstGeom>
        </p:spPr>
      </p:pic>
      <p:pic>
        <p:nvPicPr>
          <p:cNvPr id="10" name="SK-1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91250" y="1569690"/>
            <a:ext cx="5619750" cy="1943100"/>
          </a:xfrm>
          <a:prstGeom prst="rect">
            <a:avLst/>
          </a:prstGeom>
        </p:spPr>
      </p:pic>
      <p:pic>
        <p:nvPicPr>
          <p:cNvPr id="11" name="SK-1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05550" y="1731615"/>
            <a:ext cx="238125" cy="190500"/>
          </a:xfrm>
          <a:prstGeom prst="rect">
            <a:avLst/>
          </a:prstGeom>
        </p:spPr>
      </p:pic>
      <p:pic>
        <p:nvPicPr>
          <p:cNvPr id="12" name="SK-1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91250" y="3655665"/>
            <a:ext cx="5619750" cy="1943100"/>
          </a:xfrm>
          <a:prstGeom prst="rect">
            <a:avLst/>
          </a:prstGeom>
        </p:spPr>
      </p:pic>
      <p:pic>
        <p:nvPicPr>
          <p:cNvPr id="13" name="SK-1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05550" y="3817590"/>
            <a:ext cx="238125" cy="190500"/>
          </a:xfrm>
          <a:prstGeom prst="rect">
            <a:avLst/>
          </a:prstGeom>
        </p:spPr>
      </p:pic>
      <p:pic>
        <p:nvPicPr>
          <p:cNvPr id="14" name="SK-1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05550" y="4150965"/>
            <a:ext cx="5391150" cy="619125"/>
          </a:xfrm>
          <a:prstGeom prst="rect">
            <a:avLst/>
          </a:prstGeom>
        </p:spPr>
      </p:pic>
      <p:pic>
        <p:nvPicPr>
          <p:cNvPr id="15" name="SK-1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5741640"/>
            <a:ext cx="11430000" cy="933450"/>
          </a:xfrm>
          <a:prstGeom prst="rect">
            <a:avLst/>
          </a:prstGeom>
        </p:spPr>
      </p:pic>
      <p:pic>
        <p:nvPicPr>
          <p:cNvPr id="16" name="SK-1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95300" y="5894040"/>
            <a:ext cx="190500" cy="152400"/>
          </a:xfrm>
          <a:prstGeom prst="rect">
            <a:avLst/>
          </a:prstGeom>
        </p:spPr>
      </p:pic>
      <p:sp>
        <p:nvSpPr>
          <p:cNvPr id="17" name="SK-15-text-16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15-text-17"/>
          <p:cNvSpPr/>
          <p:nvPr/>
        </p:nvSpPr>
        <p:spPr>
          <a:xfrm>
            <a:off x="571500" y="733425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Prophylaxis when Starting ULT</a:t>
            </a:r>
            <a:endParaRPr lang="en-US" sz="2550" dirty="0"/>
          </a:p>
        </p:txBody>
      </p:sp>
      <p:sp>
        <p:nvSpPr>
          <p:cNvPr id="19" name="SK-15-text-18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 Standards</a:t>
            </a:r>
            <a:endParaRPr lang="en-US" sz="900" dirty="0"/>
          </a:p>
        </p:txBody>
      </p:sp>
      <p:sp>
        <p:nvSpPr>
          <p:cNvPr id="20" name="SK-15-text-19"/>
          <p:cNvSpPr/>
          <p:nvPr/>
        </p:nvSpPr>
        <p:spPr>
          <a:xfrm>
            <a:off x="828675" y="1683990"/>
            <a:ext cx="5391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"Why" &amp; Duration</a:t>
            </a:r>
            <a:endParaRPr lang="en-US" sz="1500" dirty="0"/>
          </a:p>
        </p:txBody>
      </p:sp>
      <p:sp>
        <p:nvSpPr>
          <p:cNvPr id="21" name="SK-15-text-20"/>
          <p:cNvSpPr/>
          <p:nvPr/>
        </p:nvSpPr>
        <p:spPr>
          <a:xfrm>
            <a:off x="495300" y="2064990"/>
            <a:ext cx="539115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Starting Allopurinol/Febuxostat mobilises urate crystals from joints into the blood, which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triggers acute attacks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the first weeks–months.</a:t>
            </a:r>
            <a:endParaRPr lang="en-US" sz="1200" dirty="0"/>
          </a:p>
        </p:txBody>
      </p:sp>
      <p:sp>
        <p:nvSpPr>
          <p:cNvPr id="22" name="SK-15-text-21"/>
          <p:cNvSpPr/>
          <p:nvPr/>
        </p:nvSpPr>
        <p:spPr>
          <a:xfrm>
            <a:off x="685800" y="2598390"/>
            <a:ext cx="10643874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NICE CKS (2024):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Offer prophylaxis for at least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00" dirty="0"/>
          </a:p>
        </p:txBody>
      </p:sp>
      <p:sp>
        <p:nvSpPr>
          <p:cNvPr id="23" name="SK-15-text-22"/>
          <p:cNvSpPr/>
          <p:nvPr/>
        </p:nvSpPr>
        <p:spPr>
          <a:xfrm>
            <a:off x="685800" y="2903190"/>
            <a:ext cx="730933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Covers the "crystal mobilisation" period.</a:t>
            </a:r>
            <a:endParaRPr lang="en-US" sz="1200" dirty="0"/>
          </a:p>
        </p:txBody>
      </p:sp>
      <p:sp>
        <p:nvSpPr>
          <p:cNvPr id="24" name="SK-15-text-23"/>
          <p:cNvSpPr/>
          <p:nvPr/>
        </p:nvSpPr>
        <p:spPr>
          <a:xfrm>
            <a:off x="685800" y="3207990"/>
            <a:ext cx="889709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Reduces risk of non-adherence due to early flares.</a:t>
            </a:r>
            <a:endParaRPr lang="en-US" sz="1200" dirty="0"/>
          </a:p>
        </p:txBody>
      </p:sp>
      <p:sp>
        <p:nvSpPr>
          <p:cNvPr id="25" name="SK-15-text-24"/>
          <p:cNvSpPr/>
          <p:nvPr/>
        </p:nvSpPr>
        <p:spPr>
          <a:xfrm>
            <a:off x="828675" y="3884265"/>
            <a:ext cx="5391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Choice 1: Colchicine</a:t>
            </a:r>
            <a:endParaRPr lang="en-US" sz="1500" dirty="0"/>
          </a:p>
        </p:txBody>
      </p:sp>
      <p:sp>
        <p:nvSpPr>
          <p:cNvPr id="26" name="SK-15-text-25"/>
          <p:cNvSpPr/>
          <p:nvPr/>
        </p:nvSpPr>
        <p:spPr>
          <a:xfrm>
            <a:off x="495300" y="4284315"/>
            <a:ext cx="428244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First-line prophylaxis:</a:t>
            </a:r>
            <a:endParaRPr lang="en-US" sz="1200" dirty="0"/>
          </a:p>
        </p:txBody>
      </p:sp>
      <p:sp>
        <p:nvSpPr>
          <p:cNvPr id="27" name="SK-15-text-26"/>
          <p:cNvSpPr/>
          <p:nvPr/>
        </p:nvSpPr>
        <p:spPr>
          <a:xfrm>
            <a:off x="685800" y="4570065"/>
            <a:ext cx="6174623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500 micrograms twice daily.</a:t>
            </a:r>
            <a:endParaRPr lang="en-US" sz="1200" dirty="0"/>
          </a:p>
        </p:txBody>
      </p:sp>
      <p:sp>
        <p:nvSpPr>
          <p:cNvPr id="28" name="SK-15-text-27"/>
          <p:cNvSpPr/>
          <p:nvPr/>
        </p:nvSpPr>
        <p:spPr>
          <a:xfrm>
            <a:off x="685800" y="4874865"/>
            <a:ext cx="52006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 months total.</a:t>
            </a:r>
            <a:endParaRPr lang="en-US" sz="1200" dirty="0"/>
          </a:p>
        </p:txBody>
      </p:sp>
      <p:sp>
        <p:nvSpPr>
          <p:cNvPr id="29" name="SK-15-text-28"/>
          <p:cNvSpPr/>
          <p:nvPr/>
        </p:nvSpPr>
        <p:spPr>
          <a:xfrm>
            <a:off x="685800" y="5179665"/>
            <a:ext cx="7838584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on diarrhoea (reduce dose if needed).</a:t>
            </a:r>
            <a:endParaRPr lang="en-US" sz="1200" dirty="0"/>
          </a:p>
        </p:txBody>
      </p:sp>
      <p:sp>
        <p:nvSpPr>
          <p:cNvPr id="30" name="SK-15-text-29"/>
          <p:cNvSpPr/>
          <p:nvPr/>
        </p:nvSpPr>
        <p:spPr>
          <a:xfrm>
            <a:off x="6638925" y="1683990"/>
            <a:ext cx="5391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Choice 2: NSAIDs</a:t>
            </a:r>
            <a:endParaRPr lang="en-US" sz="1500" dirty="0"/>
          </a:p>
        </p:txBody>
      </p:sp>
      <p:sp>
        <p:nvSpPr>
          <p:cNvPr id="31" name="SK-15-text-30"/>
          <p:cNvSpPr/>
          <p:nvPr/>
        </p:nvSpPr>
        <p:spPr>
          <a:xfrm>
            <a:off x="6305550" y="2084040"/>
            <a:ext cx="5886450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Alternative (if colchicine contraindicated):</a:t>
            </a:r>
            <a:endParaRPr lang="en-US" sz="1200" dirty="0"/>
          </a:p>
        </p:txBody>
      </p:sp>
      <p:sp>
        <p:nvSpPr>
          <p:cNvPr id="32" name="SK-15-text-31"/>
          <p:cNvSpPr/>
          <p:nvPr/>
        </p:nvSpPr>
        <p:spPr>
          <a:xfrm>
            <a:off x="6496050" y="2369790"/>
            <a:ext cx="56959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Regimen: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Low-dose NSAID + PPI cover.</a:t>
            </a:r>
            <a:endParaRPr lang="en-US" sz="1200" dirty="0"/>
          </a:p>
        </p:txBody>
      </p:sp>
      <p:sp>
        <p:nvSpPr>
          <p:cNvPr id="33" name="SK-15-text-32"/>
          <p:cNvSpPr/>
          <p:nvPr/>
        </p:nvSpPr>
        <p:spPr>
          <a:xfrm>
            <a:off x="6496050" y="2674590"/>
            <a:ext cx="52006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6 months.</a:t>
            </a:r>
            <a:endParaRPr lang="en-US" sz="1200" dirty="0"/>
          </a:p>
        </p:txBody>
      </p:sp>
      <p:sp>
        <p:nvSpPr>
          <p:cNvPr id="34" name="SK-15-text-33"/>
          <p:cNvSpPr/>
          <p:nvPr/>
        </p:nvSpPr>
        <p:spPr>
          <a:xfrm>
            <a:off x="6496050" y="2979390"/>
            <a:ext cx="56959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Caution in CKD, CVD, and elderly patients.</a:t>
            </a:r>
            <a:endParaRPr lang="en-US" sz="1200" dirty="0"/>
          </a:p>
        </p:txBody>
      </p:sp>
      <p:sp>
        <p:nvSpPr>
          <p:cNvPr id="35" name="SK-15-text-34"/>
          <p:cNvSpPr/>
          <p:nvPr/>
        </p:nvSpPr>
        <p:spPr>
          <a:xfrm>
            <a:off x="6638925" y="3769965"/>
            <a:ext cx="53911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Patient Counselling</a:t>
            </a:r>
            <a:endParaRPr lang="en-US" sz="1500" dirty="0"/>
          </a:p>
        </p:txBody>
      </p:sp>
      <p:sp>
        <p:nvSpPr>
          <p:cNvPr id="36" name="SK-15-text-35"/>
          <p:cNvSpPr/>
          <p:nvPr/>
        </p:nvSpPr>
        <p:spPr>
          <a:xfrm>
            <a:off x="6400800" y="4246215"/>
            <a:ext cx="520065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i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"You may still have attacks in the first few months—this is expected. Do NOT stop the allopurinol. Treat the attack with your acute supply."</a:t>
            </a:r>
            <a:endParaRPr lang="en-US" sz="1125" dirty="0"/>
          </a:p>
        </p:txBody>
      </p:sp>
      <p:sp>
        <p:nvSpPr>
          <p:cNvPr id="37" name="SK-15-text-36"/>
          <p:cNvSpPr/>
          <p:nvPr/>
        </p:nvSpPr>
        <p:spPr>
          <a:xfrm>
            <a:off x="6496050" y="4846290"/>
            <a:ext cx="56959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Explain the "shifting crystals" concept.</a:t>
            </a:r>
            <a:endParaRPr lang="en-US" sz="1200" dirty="0"/>
          </a:p>
        </p:txBody>
      </p:sp>
      <p:sp>
        <p:nvSpPr>
          <p:cNvPr id="38" name="SK-15-text-37"/>
          <p:cNvSpPr/>
          <p:nvPr/>
        </p:nvSpPr>
        <p:spPr>
          <a:xfrm>
            <a:off x="6496050" y="5151090"/>
            <a:ext cx="5695950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Confirm they have a plan for future flares.</a:t>
            </a:r>
            <a:endParaRPr lang="en-US" sz="1200" dirty="0"/>
          </a:p>
        </p:txBody>
      </p:sp>
      <p:sp>
        <p:nvSpPr>
          <p:cNvPr id="39" name="SK-15-text-38"/>
          <p:cNvSpPr/>
          <p:nvPr/>
        </p:nvSpPr>
        <p:spPr>
          <a:xfrm>
            <a:off x="762000" y="5855940"/>
            <a:ext cx="112014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856404"/>
                </a:solidFill>
              </a:rPr>
              <a:t>AMBER ALERT: DURATION PROTOCOL</a:t>
            </a:r>
            <a:endParaRPr lang="en-US" sz="1200" dirty="0"/>
          </a:p>
        </p:txBody>
      </p:sp>
      <p:sp>
        <p:nvSpPr>
          <p:cNvPr id="40" name="SK-15-text-39"/>
          <p:cNvSpPr/>
          <p:nvPr/>
        </p:nvSpPr>
        <p:spPr>
          <a:xfrm>
            <a:off x="495300" y="6132165"/>
            <a:ext cx="112014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 must be </a:t>
            </a:r>
            <a:r>
              <a:rPr lang="en-US" sz="1125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r>
              <a:rPr lang="en-US" sz="1125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Older sources (and some older BNF entries) stated 2–3 weeks; this is now considered </a:t>
            </a:r>
            <a:r>
              <a:rPr lang="en-US" sz="1125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insufficient</a:t>
            </a:r>
            <a:r>
              <a:rPr lang="en-US" sz="1125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often leads to patients stopping their Allopurinol when they flare shortly after the prophylaxis ends.</a:t>
            </a:r>
            <a:endParaRPr lang="en-US" sz="1125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6250" y="381000"/>
            <a:ext cx="11239500" cy="950565"/>
          </a:xfrm>
          <a:prstGeom prst="rect">
            <a:avLst/>
          </a:prstGeom>
        </p:spPr>
      </p:pic>
      <p:pic>
        <p:nvPicPr>
          <p:cNvPr id="5" name="SK-1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6750" y="381000"/>
            <a:ext cx="2686050" cy="276225"/>
          </a:xfrm>
          <a:prstGeom prst="rect">
            <a:avLst/>
          </a:prstGeom>
        </p:spPr>
      </p:pic>
      <p:pic>
        <p:nvPicPr>
          <p:cNvPr id="6" name="SK-1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6250" y="1617315"/>
            <a:ext cx="5476875" cy="3830985"/>
          </a:xfrm>
          <a:prstGeom prst="rect">
            <a:avLst/>
          </a:prstGeom>
        </p:spPr>
      </p:pic>
      <p:pic>
        <p:nvPicPr>
          <p:cNvPr id="7" name="SK-1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750" y="1807815"/>
            <a:ext cx="5095875" cy="409575"/>
          </a:xfrm>
          <a:prstGeom prst="rect">
            <a:avLst/>
          </a:prstGeom>
        </p:spPr>
      </p:pic>
      <p:pic>
        <p:nvPicPr>
          <p:cNvPr id="8" name="SK-1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6750" y="1850678"/>
            <a:ext cx="285750" cy="228600"/>
          </a:xfrm>
          <a:prstGeom prst="rect">
            <a:avLst/>
          </a:prstGeom>
        </p:spPr>
      </p:pic>
      <p:pic>
        <p:nvPicPr>
          <p:cNvPr id="9" name="SK-1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2360265"/>
            <a:ext cx="5095875" cy="971550"/>
          </a:xfrm>
          <a:prstGeom prst="rect">
            <a:avLst/>
          </a:prstGeom>
        </p:spPr>
      </p:pic>
      <p:pic>
        <p:nvPicPr>
          <p:cNvPr id="10" name="SK-1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6750" y="3446115"/>
            <a:ext cx="5095875" cy="971550"/>
          </a:xfrm>
          <a:prstGeom prst="rect">
            <a:avLst/>
          </a:prstGeom>
        </p:spPr>
      </p:pic>
      <p:pic>
        <p:nvPicPr>
          <p:cNvPr id="11" name="SK-16-img-1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617315"/>
            <a:ext cx="5476875" cy="3830985"/>
          </a:xfrm>
          <a:prstGeom prst="rect">
            <a:avLst/>
          </a:prstGeom>
        </p:spPr>
      </p:pic>
      <p:pic>
        <p:nvPicPr>
          <p:cNvPr id="12" name="SK-16-img-1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29375" y="1807815"/>
            <a:ext cx="5095875" cy="409575"/>
          </a:xfrm>
          <a:prstGeom prst="rect">
            <a:avLst/>
          </a:prstGeom>
        </p:spPr>
      </p:pic>
      <p:pic>
        <p:nvPicPr>
          <p:cNvPr id="13" name="SK-1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29375" y="1850678"/>
            <a:ext cx="285750" cy="228600"/>
          </a:xfrm>
          <a:prstGeom prst="rect">
            <a:avLst/>
          </a:prstGeom>
        </p:spPr>
      </p:pic>
      <p:pic>
        <p:nvPicPr>
          <p:cNvPr id="14" name="SK-1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5734050"/>
            <a:ext cx="11239500" cy="742950"/>
          </a:xfrm>
          <a:prstGeom prst="rect">
            <a:avLst/>
          </a:prstGeom>
        </p:spPr>
      </p:pic>
      <p:pic>
        <p:nvPicPr>
          <p:cNvPr id="15" name="SK-16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14375" y="5938838"/>
            <a:ext cx="333375" cy="333375"/>
          </a:xfrm>
          <a:prstGeom prst="rect">
            <a:avLst/>
          </a:prstGeom>
        </p:spPr>
      </p:pic>
      <p:sp>
        <p:nvSpPr>
          <p:cNvPr id="16" name="SK-16-text-15"/>
          <p:cNvSpPr/>
          <p:nvPr/>
        </p:nvSpPr>
        <p:spPr>
          <a:xfrm>
            <a:off x="78105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16-text-16"/>
          <p:cNvSpPr/>
          <p:nvPr/>
        </p:nvSpPr>
        <p:spPr>
          <a:xfrm>
            <a:off x="666750" y="733425"/>
            <a:ext cx="112109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Urate Targets and Monitoring</a:t>
            </a:r>
            <a:endParaRPr lang="en-US" sz="2550" dirty="0"/>
          </a:p>
        </p:txBody>
      </p:sp>
      <p:sp>
        <p:nvSpPr>
          <p:cNvPr id="18" name="SK-16-text-17"/>
          <p:cNvSpPr/>
          <p:nvPr/>
        </p:nvSpPr>
        <p:spPr>
          <a:xfrm>
            <a:off x="666750" y="1160115"/>
            <a:ext cx="11125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9" name="SK-16-text-18"/>
          <p:cNvSpPr/>
          <p:nvPr/>
        </p:nvSpPr>
        <p:spPr>
          <a:xfrm>
            <a:off x="1066800" y="1807815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Serum Urate Targets</a:t>
            </a:r>
            <a:endParaRPr lang="en-US" sz="1650" dirty="0"/>
          </a:p>
        </p:txBody>
      </p:sp>
      <p:sp>
        <p:nvSpPr>
          <p:cNvPr id="20" name="SK-16-text-19"/>
          <p:cNvSpPr/>
          <p:nvPr/>
        </p:nvSpPr>
        <p:spPr>
          <a:xfrm>
            <a:off x="819150" y="2474565"/>
            <a:ext cx="12382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E67E22"/>
                </a:solidFill>
              </a:rPr>
              <a:t>&lt;360 μmol/L</a:t>
            </a:r>
            <a:endParaRPr lang="en-US" sz="1950" dirty="0"/>
          </a:p>
        </p:txBody>
      </p:sp>
      <p:sp>
        <p:nvSpPr>
          <p:cNvPr id="21" name="SK-16-text-20"/>
          <p:cNvSpPr/>
          <p:nvPr/>
        </p:nvSpPr>
        <p:spPr>
          <a:xfrm>
            <a:off x="2200275" y="2632770"/>
            <a:ext cx="34099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Target: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all patients starting Urate-Lowering Therapy (ULT).</a:t>
            </a:r>
            <a:endParaRPr lang="en-US" sz="1200" dirty="0"/>
          </a:p>
        </p:txBody>
      </p:sp>
      <p:sp>
        <p:nvSpPr>
          <p:cNvPr id="22" name="SK-16-text-21"/>
          <p:cNvSpPr/>
          <p:nvPr/>
        </p:nvSpPr>
        <p:spPr>
          <a:xfrm>
            <a:off x="819150" y="3560415"/>
            <a:ext cx="1238250" cy="7429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E67E22"/>
                </a:solidFill>
              </a:rPr>
              <a:t>&lt;300 μmol/L</a:t>
            </a:r>
            <a:endParaRPr lang="en-US" sz="1950" dirty="0"/>
          </a:p>
        </p:txBody>
      </p:sp>
      <p:sp>
        <p:nvSpPr>
          <p:cNvPr id="23" name="SK-16-text-22"/>
          <p:cNvSpPr/>
          <p:nvPr/>
        </p:nvSpPr>
        <p:spPr>
          <a:xfrm>
            <a:off x="2200275" y="3718620"/>
            <a:ext cx="34099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Intensive Target: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patients with tophi, chronic gouty arthritis, or frequent flares.</a:t>
            </a:r>
            <a:endParaRPr lang="en-US" sz="1200" dirty="0"/>
          </a:p>
        </p:txBody>
      </p:sp>
      <p:sp>
        <p:nvSpPr>
          <p:cNvPr id="24" name="SK-16-text-23"/>
          <p:cNvSpPr/>
          <p:nvPr/>
        </p:nvSpPr>
        <p:spPr>
          <a:xfrm>
            <a:off x="666750" y="4560540"/>
            <a:ext cx="115252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 Lower targets promote crystal dissolution and prevent further deposition.</a:t>
            </a:r>
            <a:endParaRPr lang="en-US" sz="1050" dirty="0"/>
          </a:p>
        </p:txBody>
      </p:sp>
      <p:sp>
        <p:nvSpPr>
          <p:cNvPr id="25" name="SK-16-text-24"/>
          <p:cNvSpPr/>
          <p:nvPr/>
        </p:nvSpPr>
        <p:spPr>
          <a:xfrm>
            <a:off x="6829425" y="1807815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Monitoring Schedule</a:t>
            </a:r>
            <a:endParaRPr lang="en-US" sz="1650" dirty="0"/>
          </a:p>
        </p:txBody>
      </p:sp>
      <p:sp>
        <p:nvSpPr>
          <p:cNvPr id="26" name="SK-16-text-25"/>
          <p:cNvSpPr/>
          <p:nvPr/>
        </p:nvSpPr>
        <p:spPr>
          <a:xfrm>
            <a:off x="6696075" y="2360265"/>
            <a:ext cx="48291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Titration Phase: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Check serum urate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4 weeks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during dose adjustments until target reached.</a:t>
            </a:r>
            <a:endParaRPr lang="en-US" sz="1275" dirty="0"/>
          </a:p>
        </p:txBody>
      </p:sp>
      <p:sp>
        <p:nvSpPr>
          <p:cNvPr id="27" name="SK-16-text-26"/>
          <p:cNvSpPr/>
          <p:nvPr/>
        </p:nvSpPr>
        <p:spPr>
          <a:xfrm>
            <a:off x="6696075" y="2960340"/>
            <a:ext cx="48291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Maintenance Phase: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Once stable at target, monitor urate levels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6–12 months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275" dirty="0"/>
          </a:p>
        </p:txBody>
      </p:sp>
      <p:sp>
        <p:nvSpPr>
          <p:cNvPr id="28" name="SK-16-text-27"/>
          <p:cNvSpPr/>
          <p:nvPr/>
        </p:nvSpPr>
        <p:spPr>
          <a:xfrm>
            <a:off x="6696075" y="3560415"/>
            <a:ext cx="48291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Metabolic Screen: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HbA1c, lipids, BP, U&amp;E (renal function), and BMI/waist circumference.</a:t>
            </a:r>
            <a:endParaRPr lang="en-US" sz="1275" dirty="0"/>
          </a:p>
        </p:txBody>
      </p:sp>
      <p:sp>
        <p:nvSpPr>
          <p:cNvPr id="29" name="SK-16-text-28"/>
          <p:cNvSpPr/>
          <p:nvPr/>
        </p:nvSpPr>
        <p:spPr>
          <a:xfrm>
            <a:off x="6696075" y="4160490"/>
            <a:ext cx="4829175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Treatment Failure: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target not achieved at maximum dose, review adherence and consider referral.</a:t>
            </a:r>
            <a:endParaRPr lang="en-US" sz="1275" dirty="0"/>
          </a:p>
        </p:txBody>
      </p:sp>
      <p:sp>
        <p:nvSpPr>
          <p:cNvPr id="30" name="SK-16-text-29"/>
          <p:cNvSpPr/>
          <p:nvPr/>
        </p:nvSpPr>
        <p:spPr>
          <a:xfrm>
            <a:off x="1238250" y="5876925"/>
            <a:ext cx="10239375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F1C4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PEARL: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Gout can continue to flare for up to </a:t>
            </a:r>
            <a:r>
              <a:rPr lang="en-US" sz="1200" b="1" dirty="0">
                <a:solidFill>
                  <a:srgbClr val="F1C4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12 MONTHS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after urate levels have normalized as existing crystals dissolve. Advise patients to </a:t>
            </a:r>
            <a:r>
              <a:rPr lang="en-US" sz="1200" b="1" dirty="0">
                <a:solidFill>
                  <a:srgbClr val="F1C40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CONTINUE ULT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even if attacks occur during this stabilization period.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04800"/>
            <a:ext cx="11430000" cy="950565"/>
          </a:xfrm>
          <a:prstGeom prst="rect">
            <a:avLst/>
          </a:prstGeom>
        </p:spPr>
      </p:pic>
      <p:pic>
        <p:nvPicPr>
          <p:cNvPr id="5" name="SK-1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04800"/>
            <a:ext cx="2686050" cy="276225"/>
          </a:xfrm>
          <a:prstGeom prst="rect">
            <a:avLst/>
          </a:prstGeom>
        </p:spPr>
      </p:pic>
      <p:pic>
        <p:nvPicPr>
          <p:cNvPr id="6" name="SK-1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483965"/>
            <a:ext cx="6720780" cy="4363641"/>
          </a:xfrm>
          <a:prstGeom prst="rect">
            <a:avLst/>
          </a:prstGeom>
        </p:spPr>
      </p:pic>
      <p:pic>
        <p:nvPicPr>
          <p:cNvPr id="7" name="SK-1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598265"/>
            <a:ext cx="6492180" cy="1344662"/>
          </a:xfrm>
          <a:prstGeom prst="rect">
            <a:avLst/>
          </a:prstGeom>
        </p:spPr>
      </p:pic>
      <p:pic>
        <p:nvPicPr>
          <p:cNvPr id="8" name="SK-1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1779240"/>
            <a:ext cx="190500" cy="152400"/>
          </a:xfrm>
          <a:prstGeom prst="rect">
            <a:avLst/>
          </a:prstGeom>
        </p:spPr>
      </p:pic>
      <p:pic>
        <p:nvPicPr>
          <p:cNvPr id="9" name="SK-1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057227"/>
            <a:ext cx="6492180" cy="1344662"/>
          </a:xfrm>
          <a:prstGeom prst="rect">
            <a:avLst/>
          </a:prstGeom>
        </p:spPr>
      </p:pic>
      <p:pic>
        <p:nvPicPr>
          <p:cNvPr id="10" name="SK-1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600" y="3238202"/>
            <a:ext cx="190500" cy="152400"/>
          </a:xfrm>
          <a:prstGeom prst="rect">
            <a:avLst/>
          </a:prstGeom>
        </p:spPr>
      </p:pic>
      <p:pic>
        <p:nvPicPr>
          <p:cNvPr id="11" name="SK-1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76250" y="4737944"/>
            <a:ext cx="6511230" cy="579727"/>
          </a:xfrm>
          <a:prstGeom prst="rect">
            <a:avLst/>
          </a:prstGeom>
        </p:spPr>
      </p:pic>
      <p:pic>
        <p:nvPicPr>
          <p:cNvPr id="12" name="SK-1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6271468"/>
            <a:ext cx="381000" cy="304800"/>
          </a:xfrm>
          <a:prstGeom prst="rect">
            <a:avLst/>
          </a:prstGeom>
        </p:spPr>
      </p:pic>
      <p:pic>
        <p:nvPicPr>
          <p:cNvPr id="13" name="SK-1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330380" y="679103"/>
            <a:ext cx="4480620" cy="1990725"/>
          </a:xfrm>
          <a:prstGeom prst="rect">
            <a:avLst/>
          </a:prstGeom>
        </p:spPr>
      </p:pic>
      <p:pic>
        <p:nvPicPr>
          <p:cNvPr id="14" name="SK-1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30380" y="2929681"/>
            <a:ext cx="4480620" cy="3249216"/>
          </a:xfrm>
          <a:prstGeom prst="rect">
            <a:avLst/>
          </a:prstGeom>
        </p:spPr>
      </p:pic>
      <p:pic>
        <p:nvPicPr>
          <p:cNvPr id="15" name="SK-1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44680" y="3693765"/>
            <a:ext cx="4252020" cy="285750"/>
          </a:xfrm>
          <a:prstGeom prst="rect">
            <a:avLst/>
          </a:prstGeom>
        </p:spPr>
      </p:pic>
      <p:pic>
        <p:nvPicPr>
          <p:cNvPr id="16" name="SK-1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444680" y="3415456"/>
            <a:ext cx="4252020" cy="732234"/>
          </a:xfrm>
          <a:prstGeom prst="rect">
            <a:avLst/>
          </a:prstGeom>
        </p:spPr>
      </p:pic>
      <p:pic>
        <p:nvPicPr>
          <p:cNvPr id="17" name="SK-17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44680" y="4223891"/>
            <a:ext cx="4252020" cy="732234"/>
          </a:xfrm>
          <a:prstGeom prst="rect">
            <a:avLst/>
          </a:prstGeom>
        </p:spPr>
      </p:pic>
      <p:pic>
        <p:nvPicPr>
          <p:cNvPr id="18" name="SK-17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44680" y="5032325"/>
            <a:ext cx="4252020" cy="732234"/>
          </a:xfrm>
          <a:prstGeom prst="rect">
            <a:avLst/>
          </a:prstGeom>
        </p:spPr>
      </p:pic>
      <p:pic>
        <p:nvPicPr>
          <p:cNvPr id="19" name="SK-17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44680" y="6509593"/>
            <a:ext cx="4252020" cy="242888"/>
          </a:xfrm>
          <a:prstGeom prst="rect">
            <a:avLst/>
          </a:prstGeom>
        </p:spPr>
      </p:pic>
      <p:pic>
        <p:nvPicPr>
          <p:cNvPr id="20" name="SK-17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36558" y="5908848"/>
            <a:ext cx="154781" cy="125760"/>
          </a:xfrm>
          <a:prstGeom prst="rect">
            <a:avLst/>
          </a:prstGeom>
        </p:spPr>
      </p:pic>
      <p:sp>
        <p:nvSpPr>
          <p:cNvPr id="21" name="SK-17-text-20"/>
          <p:cNvSpPr/>
          <p:nvPr/>
        </p:nvSpPr>
        <p:spPr>
          <a:xfrm>
            <a:off x="685800" y="3048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2" name="SK-17-text-21"/>
          <p:cNvSpPr/>
          <p:nvPr/>
        </p:nvSpPr>
        <p:spPr>
          <a:xfrm>
            <a:off x="571500" y="6572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Lifestyle and Non-Pharmacological Advice</a:t>
            </a:r>
            <a:endParaRPr lang="en-US" sz="2550" dirty="0"/>
          </a:p>
        </p:txBody>
      </p:sp>
      <p:sp>
        <p:nvSpPr>
          <p:cNvPr id="23" name="SK-17-text-22"/>
          <p:cNvSpPr/>
          <p:nvPr/>
        </p:nvSpPr>
        <p:spPr>
          <a:xfrm>
            <a:off x="571500" y="10839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4" name="SK-17-text-23"/>
          <p:cNvSpPr/>
          <p:nvPr/>
        </p:nvSpPr>
        <p:spPr>
          <a:xfrm>
            <a:off x="895350" y="1712565"/>
            <a:ext cx="64960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Reduce / Avoid (High Purine)</a:t>
            </a:r>
            <a:endParaRPr lang="en-US" sz="1500" dirty="0"/>
          </a:p>
        </p:txBody>
      </p:sp>
      <p:sp>
        <p:nvSpPr>
          <p:cNvPr id="25" name="SK-17-text-24"/>
          <p:cNvSpPr/>
          <p:nvPr/>
        </p:nvSpPr>
        <p:spPr>
          <a:xfrm>
            <a:off x="781050" y="2074515"/>
            <a:ext cx="543225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 meat &amp; Offal (Liver/Kidney)</a:t>
            </a:r>
            <a:endParaRPr lang="en-US" sz="1200" dirty="0"/>
          </a:p>
        </p:txBody>
      </p:sp>
      <p:sp>
        <p:nvSpPr>
          <p:cNvPr id="26" name="SK-17-text-25"/>
          <p:cNvSpPr/>
          <p:nvPr/>
        </p:nvSpPr>
        <p:spPr>
          <a:xfrm>
            <a:off x="3941415" y="2074515"/>
            <a:ext cx="525948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Shellfish, Anchovies, Sardines</a:t>
            </a:r>
            <a:endParaRPr lang="en-US" sz="1200" dirty="0"/>
          </a:p>
        </p:txBody>
      </p:sp>
      <p:sp>
        <p:nvSpPr>
          <p:cNvPr id="27" name="SK-17-text-26"/>
          <p:cNvSpPr/>
          <p:nvPr/>
        </p:nvSpPr>
        <p:spPr>
          <a:xfrm>
            <a:off x="781050" y="2344936"/>
            <a:ext cx="422282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Yeast extracts (Marmite)</a:t>
            </a:r>
            <a:endParaRPr lang="en-US" sz="1200" dirty="0"/>
          </a:p>
        </p:txBody>
      </p:sp>
      <p:sp>
        <p:nvSpPr>
          <p:cNvPr id="28" name="SK-17-text-27"/>
          <p:cNvSpPr/>
          <p:nvPr/>
        </p:nvSpPr>
        <p:spPr>
          <a:xfrm>
            <a:off x="3941415" y="2344936"/>
            <a:ext cx="491392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Beer and Spirits (High risk)</a:t>
            </a:r>
            <a:endParaRPr lang="en-US" sz="1200" dirty="0"/>
          </a:p>
        </p:txBody>
      </p:sp>
      <p:sp>
        <p:nvSpPr>
          <p:cNvPr id="29" name="SK-17-text-28"/>
          <p:cNvSpPr/>
          <p:nvPr/>
        </p:nvSpPr>
        <p:spPr>
          <a:xfrm>
            <a:off x="781050" y="2615357"/>
            <a:ext cx="4395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Fructose-sweetened drinks</a:t>
            </a:r>
            <a:endParaRPr lang="en-US" sz="1200" dirty="0"/>
          </a:p>
        </p:txBody>
      </p:sp>
      <p:sp>
        <p:nvSpPr>
          <p:cNvPr id="30" name="SK-17-text-29"/>
          <p:cNvSpPr/>
          <p:nvPr/>
        </p:nvSpPr>
        <p:spPr>
          <a:xfrm>
            <a:off x="3941415" y="2615357"/>
            <a:ext cx="439560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Excessive overall alcohol</a:t>
            </a:r>
            <a:endParaRPr lang="en-US" sz="1200" dirty="0"/>
          </a:p>
        </p:txBody>
      </p:sp>
      <p:sp>
        <p:nvSpPr>
          <p:cNvPr id="31" name="SK-17-text-30"/>
          <p:cNvSpPr/>
          <p:nvPr/>
        </p:nvSpPr>
        <p:spPr>
          <a:xfrm>
            <a:off x="895350" y="3171527"/>
            <a:ext cx="5124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Encourage (Protective)</a:t>
            </a:r>
            <a:endParaRPr lang="en-US" sz="1500" dirty="0"/>
          </a:p>
        </p:txBody>
      </p:sp>
      <p:sp>
        <p:nvSpPr>
          <p:cNvPr id="32" name="SK-17-text-31"/>
          <p:cNvSpPr/>
          <p:nvPr/>
        </p:nvSpPr>
        <p:spPr>
          <a:xfrm>
            <a:off x="781050" y="3533477"/>
            <a:ext cx="3186169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Mediterranean Diet</a:t>
            </a:r>
            <a:endParaRPr lang="en-US" sz="1200" dirty="0"/>
          </a:p>
        </p:txBody>
      </p:sp>
      <p:sp>
        <p:nvSpPr>
          <p:cNvPr id="33" name="SK-17-text-32"/>
          <p:cNvSpPr/>
          <p:nvPr/>
        </p:nvSpPr>
        <p:spPr>
          <a:xfrm>
            <a:off x="3941415" y="3533477"/>
            <a:ext cx="387727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Low-fat dairy products</a:t>
            </a:r>
            <a:endParaRPr lang="en-US" sz="1200" dirty="0"/>
          </a:p>
        </p:txBody>
      </p:sp>
      <p:sp>
        <p:nvSpPr>
          <p:cNvPr id="34" name="SK-17-text-33"/>
          <p:cNvSpPr/>
          <p:nvPr/>
        </p:nvSpPr>
        <p:spPr>
          <a:xfrm>
            <a:off x="781050" y="3803898"/>
            <a:ext cx="3531721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Cherries and Berries</a:t>
            </a:r>
            <a:endParaRPr lang="en-US" sz="1200" dirty="0"/>
          </a:p>
        </p:txBody>
      </p:sp>
      <p:sp>
        <p:nvSpPr>
          <p:cNvPr id="35" name="SK-17-text-34"/>
          <p:cNvSpPr/>
          <p:nvPr/>
        </p:nvSpPr>
        <p:spPr>
          <a:xfrm>
            <a:off x="3941415" y="3803898"/>
            <a:ext cx="3704497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Complex carbohydrates</a:t>
            </a:r>
            <a:endParaRPr lang="en-US" sz="1200" dirty="0"/>
          </a:p>
        </p:txBody>
      </p:sp>
      <p:sp>
        <p:nvSpPr>
          <p:cNvPr id="36" name="SK-17-text-35"/>
          <p:cNvSpPr/>
          <p:nvPr/>
        </p:nvSpPr>
        <p:spPr>
          <a:xfrm>
            <a:off x="781050" y="4074319"/>
            <a:ext cx="3877273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Coffee (in moderation)</a:t>
            </a:r>
            <a:endParaRPr lang="en-US" sz="1200" dirty="0"/>
          </a:p>
        </p:txBody>
      </p:sp>
      <p:sp>
        <p:nvSpPr>
          <p:cNvPr id="37" name="SK-17-text-36"/>
          <p:cNvSpPr/>
          <p:nvPr/>
        </p:nvSpPr>
        <p:spPr>
          <a:xfrm>
            <a:off x="3941415" y="4074319"/>
            <a:ext cx="3358945" cy="2132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weight loss</a:t>
            </a:r>
            <a:endParaRPr lang="en-US" sz="1200" dirty="0"/>
          </a:p>
        </p:txBody>
      </p:sp>
      <p:sp>
        <p:nvSpPr>
          <p:cNvPr id="38" name="SK-17-text-37"/>
          <p:cNvSpPr/>
          <p:nvPr/>
        </p:nvSpPr>
        <p:spPr>
          <a:xfrm>
            <a:off x="914400" y="4868912"/>
            <a:ext cx="37566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kern="0" spc="3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OPTIMAL DAILY HYDRATION</a:t>
            </a:r>
            <a:endParaRPr lang="en-US" sz="1050" dirty="0"/>
          </a:p>
        </p:txBody>
      </p:sp>
      <p:sp>
        <p:nvSpPr>
          <p:cNvPr id="39" name="SK-17-text-38"/>
          <p:cNvSpPr/>
          <p:nvPr/>
        </p:nvSpPr>
        <p:spPr>
          <a:xfrm>
            <a:off x="3171141" y="4779849"/>
            <a:ext cx="5417820" cy="3429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700"/>
              </a:lnSpc>
              <a:buNone/>
            </a:pPr>
            <a:r>
              <a:rPr lang="en-US" sz="18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– 3 Litres / day</a:t>
            </a:r>
            <a:endParaRPr lang="en-US" sz="1800" dirty="0"/>
          </a:p>
        </p:txBody>
      </p:sp>
      <p:sp>
        <p:nvSpPr>
          <p:cNvPr id="40" name="SK-17-text-39"/>
          <p:cNvSpPr/>
          <p:nvPr/>
        </p:nvSpPr>
        <p:spPr>
          <a:xfrm>
            <a:off x="4263330" y="6323856"/>
            <a:ext cx="69570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FFFFFF">
                    <a:alpha val="9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Dilutes urate and promotes renal excretion.</a:t>
            </a:r>
            <a:endParaRPr lang="en-US" sz="1050" dirty="0"/>
          </a:p>
        </p:txBody>
      </p:sp>
      <p:sp>
        <p:nvSpPr>
          <p:cNvPr id="41" name="SK-17-text-40"/>
          <p:cNvSpPr/>
          <p:nvPr/>
        </p:nvSpPr>
        <p:spPr>
          <a:xfrm>
            <a:off x="7444680" y="3024931"/>
            <a:ext cx="474732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GP Action: Medication Review</a:t>
            </a:r>
            <a:endParaRPr lang="en-US" sz="1350" dirty="0"/>
          </a:p>
        </p:txBody>
      </p:sp>
      <p:sp>
        <p:nvSpPr>
          <p:cNvPr id="42" name="SK-17-text-41"/>
          <p:cNvSpPr/>
          <p:nvPr/>
        </p:nvSpPr>
        <p:spPr>
          <a:xfrm>
            <a:off x="7539930" y="3491656"/>
            <a:ext cx="413772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Hypertension Swap</a:t>
            </a:r>
            <a:endParaRPr lang="en-US" sz="1125" dirty="0"/>
          </a:p>
        </p:txBody>
      </p:sp>
      <p:sp>
        <p:nvSpPr>
          <p:cNvPr id="43" name="SK-17-text-42"/>
          <p:cNvSpPr/>
          <p:nvPr/>
        </p:nvSpPr>
        <p:spPr>
          <a:xfrm>
            <a:off x="7539930" y="3725019"/>
            <a:ext cx="406152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Switch Thiazides/Loop diuretics to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Losartan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Amlodipine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(both have uricosuric effects).</a:t>
            </a:r>
            <a:endParaRPr lang="en-US" sz="1050" dirty="0"/>
          </a:p>
        </p:txBody>
      </p:sp>
      <p:sp>
        <p:nvSpPr>
          <p:cNvPr id="44" name="SK-17-text-43"/>
          <p:cNvSpPr/>
          <p:nvPr/>
        </p:nvSpPr>
        <p:spPr>
          <a:xfrm>
            <a:off x="7539930" y="4300091"/>
            <a:ext cx="413772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Dyslipidaemia Choice</a:t>
            </a:r>
            <a:endParaRPr lang="en-US" sz="1125" dirty="0"/>
          </a:p>
        </p:txBody>
      </p:sp>
      <p:sp>
        <p:nvSpPr>
          <p:cNvPr id="45" name="SK-17-text-44"/>
          <p:cNvSpPr/>
          <p:nvPr/>
        </p:nvSpPr>
        <p:spPr>
          <a:xfrm>
            <a:off x="7539930" y="4533453"/>
            <a:ext cx="406152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Fenofibrate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as it possesses mild urate-lowering properties.</a:t>
            </a:r>
            <a:endParaRPr lang="en-US" sz="1050" dirty="0"/>
          </a:p>
        </p:txBody>
      </p:sp>
      <p:sp>
        <p:nvSpPr>
          <p:cNvPr id="46" name="SK-17-text-45"/>
          <p:cNvSpPr/>
          <p:nvPr/>
        </p:nvSpPr>
        <p:spPr>
          <a:xfrm>
            <a:off x="7539930" y="5108525"/>
            <a:ext cx="413772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Caution</a:t>
            </a:r>
            <a:endParaRPr lang="en-US" sz="1125" dirty="0"/>
          </a:p>
        </p:txBody>
      </p:sp>
      <p:sp>
        <p:nvSpPr>
          <p:cNvPr id="47" name="SK-17-text-46"/>
          <p:cNvSpPr/>
          <p:nvPr/>
        </p:nvSpPr>
        <p:spPr>
          <a:xfrm>
            <a:off x="7539930" y="5341887"/>
            <a:ext cx="4061520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Low-dose aspirin (&lt;2g/day) raises urate, but </a:t>
            </a:r>
            <a:r>
              <a:rPr lang="en-US" sz="10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stop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needed for CVD protection.</a:t>
            </a:r>
            <a:endParaRPr lang="en-US" sz="1050" dirty="0"/>
          </a:p>
        </p:txBody>
      </p:sp>
      <p:sp>
        <p:nvSpPr>
          <p:cNvPr id="48" name="SK-17-text-47"/>
          <p:cNvSpPr/>
          <p:nvPr/>
        </p:nvSpPr>
        <p:spPr>
          <a:xfrm>
            <a:off x="7599462" y="5840759"/>
            <a:ext cx="4592538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Avoid crash diets: Rapid weight loss can acutely trigger flares.</a:t>
            </a:r>
            <a:endParaRPr lang="en-US" sz="975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1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1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17315"/>
            <a:ext cx="5600700" cy="3899743"/>
          </a:xfrm>
          <a:prstGeom prst="rect">
            <a:avLst/>
          </a:prstGeom>
        </p:spPr>
      </p:pic>
      <p:pic>
        <p:nvPicPr>
          <p:cNvPr id="7" name="SK-1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" y="1888778"/>
            <a:ext cx="285750" cy="228600"/>
          </a:xfrm>
          <a:prstGeom prst="rect">
            <a:avLst/>
          </a:prstGeom>
        </p:spPr>
      </p:pic>
      <p:pic>
        <p:nvPicPr>
          <p:cNvPr id="8" name="SK-1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4289078"/>
            <a:ext cx="5143500" cy="628650"/>
          </a:xfrm>
          <a:prstGeom prst="rect">
            <a:avLst/>
          </a:prstGeom>
        </p:spPr>
      </p:pic>
      <p:pic>
        <p:nvPicPr>
          <p:cNvPr id="9" name="SK-1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" y="4442371"/>
            <a:ext cx="178594" cy="148828"/>
          </a:xfrm>
          <a:prstGeom prst="rect">
            <a:avLst/>
          </a:prstGeom>
        </p:spPr>
      </p:pic>
      <p:pic>
        <p:nvPicPr>
          <p:cNvPr id="10" name="SK-18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0300" y="1617315"/>
            <a:ext cx="5600700" cy="3899743"/>
          </a:xfrm>
          <a:prstGeom prst="rect">
            <a:avLst/>
          </a:prstGeom>
        </p:spPr>
      </p:pic>
      <p:pic>
        <p:nvPicPr>
          <p:cNvPr id="11" name="SK-18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38900" y="1888778"/>
            <a:ext cx="285750" cy="228600"/>
          </a:xfrm>
          <a:prstGeom prst="rect">
            <a:avLst/>
          </a:prstGeom>
        </p:spPr>
      </p:pic>
      <p:pic>
        <p:nvPicPr>
          <p:cNvPr id="12" name="SK-18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38900" y="4289078"/>
            <a:ext cx="5143500" cy="628650"/>
          </a:xfrm>
          <a:prstGeom prst="rect">
            <a:avLst/>
          </a:prstGeom>
        </p:spPr>
      </p:pic>
      <p:pic>
        <p:nvPicPr>
          <p:cNvPr id="13" name="SK-1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553200" y="4442371"/>
            <a:ext cx="178594" cy="148828"/>
          </a:xfrm>
          <a:prstGeom prst="rect">
            <a:avLst/>
          </a:prstGeom>
        </p:spPr>
      </p:pic>
      <p:pic>
        <p:nvPicPr>
          <p:cNvPr id="14" name="SK-1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745659"/>
            <a:ext cx="11430000" cy="731341"/>
          </a:xfrm>
          <a:prstGeom prst="rect">
            <a:avLst/>
          </a:prstGeom>
        </p:spPr>
      </p:pic>
      <p:pic>
        <p:nvPicPr>
          <p:cNvPr id="15" name="SK-1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" y="5992267"/>
            <a:ext cx="238125" cy="238125"/>
          </a:xfrm>
          <a:prstGeom prst="rect">
            <a:avLst/>
          </a:prstGeom>
        </p:spPr>
      </p:pic>
      <p:sp>
        <p:nvSpPr>
          <p:cNvPr id="16" name="SK-18-text-15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18-text-16"/>
          <p:cNvSpPr/>
          <p:nvPr/>
        </p:nvSpPr>
        <p:spPr>
          <a:xfrm>
            <a:off x="571500" y="733425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Gout and Metabolic Syndrome</a:t>
            </a:r>
            <a:endParaRPr lang="en-US" sz="2550" dirty="0"/>
          </a:p>
        </p:txBody>
      </p:sp>
      <p:sp>
        <p:nvSpPr>
          <p:cNvPr id="18" name="SK-18-text-17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9" name="SK-18-text-18"/>
          <p:cNvSpPr/>
          <p:nvPr/>
        </p:nvSpPr>
        <p:spPr>
          <a:xfrm>
            <a:off x="1009650" y="1845915"/>
            <a:ext cx="798385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Defining the Syndrome (3 of 5)</a:t>
            </a:r>
            <a:endParaRPr lang="en-US" sz="1650" dirty="0"/>
          </a:p>
        </p:txBody>
      </p:sp>
      <p:sp>
        <p:nvSpPr>
          <p:cNvPr id="20" name="SK-18-text-19"/>
          <p:cNvSpPr/>
          <p:nvPr/>
        </p:nvSpPr>
        <p:spPr>
          <a:xfrm>
            <a:off x="876300" y="2350740"/>
            <a:ext cx="945738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Abdominal Obesity: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Waist &gt;102cm (M) or &gt;88cm (F)</a:t>
            </a:r>
            <a:endParaRPr lang="en-US" sz="1275" dirty="0"/>
          </a:p>
        </p:txBody>
      </p:sp>
      <p:sp>
        <p:nvSpPr>
          <p:cNvPr id="21" name="SK-18-text-20"/>
          <p:cNvSpPr/>
          <p:nvPr/>
        </p:nvSpPr>
        <p:spPr>
          <a:xfrm>
            <a:off x="876300" y="2707928"/>
            <a:ext cx="798350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Triglycerides: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&gt;1.7 mmol/L or on treatment</a:t>
            </a:r>
            <a:endParaRPr lang="en-US" sz="1275" dirty="0"/>
          </a:p>
        </p:txBody>
      </p:sp>
      <p:sp>
        <p:nvSpPr>
          <p:cNvPr id="22" name="SK-18-text-21"/>
          <p:cNvSpPr/>
          <p:nvPr/>
        </p:nvSpPr>
        <p:spPr>
          <a:xfrm>
            <a:off x="876300" y="3065115"/>
            <a:ext cx="8659029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Low HDL Cholesterol: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&lt;1.03 (M) or &lt;1.29 (F)</a:t>
            </a:r>
            <a:endParaRPr lang="en-US" sz="1275" dirty="0"/>
          </a:p>
        </p:txBody>
      </p:sp>
      <p:sp>
        <p:nvSpPr>
          <p:cNvPr id="23" name="SK-18-text-22"/>
          <p:cNvSpPr/>
          <p:nvPr/>
        </p:nvSpPr>
        <p:spPr>
          <a:xfrm>
            <a:off x="876300" y="3422303"/>
            <a:ext cx="8720441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≥130/85 mmHg or on treatment</a:t>
            </a:r>
            <a:endParaRPr lang="en-US" sz="1275" dirty="0"/>
          </a:p>
        </p:txBody>
      </p:sp>
      <p:sp>
        <p:nvSpPr>
          <p:cNvPr id="24" name="SK-18-text-23"/>
          <p:cNvSpPr/>
          <p:nvPr/>
        </p:nvSpPr>
        <p:spPr>
          <a:xfrm>
            <a:off x="876300" y="3779490"/>
            <a:ext cx="8351972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Fasting Glucose: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&gt;5.6 mmol/L or on treatment</a:t>
            </a:r>
            <a:endParaRPr lang="en-US" sz="1275" dirty="0"/>
          </a:p>
        </p:txBody>
      </p:sp>
      <p:sp>
        <p:nvSpPr>
          <p:cNvPr id="25" name="SK-18-text-24"/>
          <p:cNvSpPr/>
          <p:nvPr/>
        </p:nvSpPr>
        <p:spPr>
          <a:xfrm>
            <a:off x="902494" y="4403378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93561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Gout is an independent risk factor for CV events—screen all patients at diagnosis and annually.</a:t>
            </a:r>
            <a:endParaRPr lang="en-US" sz="1125" dirty="0"/>
          </a:p>
        </p:txBody>
      </p:sp>
      <p:sp>
        <p:nvSpPr>
          <p:cNvPr id="26" name="SK-18-text-25"/>
          <p:cNvSpPr/>
          <p:nvPr/>
        </p:nvSpPr>
        <p:spPr>
          <a:xfrm>
            <a:off x="6838950" y="1845915"/>
            <a:ext cx="535305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Annual Screening Checklist</a:t>
            </a:r>
            <a:endParaRPr lang="en-US" sz="1650" dirty="0"/>
          </a:p>
        </p:txBody>
      </p:sp>
      <p:sp>
        <p:nvSpPr>
          <p:cNvPr id="27" name="SK-18-text-26"/>
          <p:cNvSpPr/>
          <p:nvPr/>
        </p:nvSpPr>
        <p:spPr>
          <a:xfrm>
            <a:off x="6705600" y="2350740"/>
            <a:ext cx="5486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Diabetes: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HbA1c screening for metabolic syndrome</a:t>
            </a:r>
            <a:endParaRPr lang="en-US" sz="1275" dirty="0"/>
          </a:p>
        </p:txBody>
      </p:sp>
      <p:sp>
        <p:nvSpPr>
          <p:cNvPr id="28" name="SK-18-text-27"/>
          <p:cNvSpPr/>
          <p:nvPr/>
        </p:nvSpPr>
        <p:spPr>
          <a:xfrm>
            <a:off x="6705600" y="2707928"/>
            <a:ext cx="5486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Lipids: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Fasting lipid profile (target dyslipidaemia)</a:t>
            </a:r>
            <a:endParaRPr lang="en-US" sz="1275" dirty="0"/>
          </a:p>
        </p:txBody>
      </p:sp>
      <p:sp>
        <p:nvSpPr>
          <p:cNvPr id="29" name="SK-18-text-28"/>
          <p:cNvSpPr/>
          <p:nvPr/>
        </p:nvSpPr>
        <p:spPr>
          <a:xfrm>
            <a:off x="6705600" y="3065115"/>
            <a:ext cx="5486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U&amp;E to monitor eGFR and renal impairment</a:t>
            </a:r>
            <a:endParaRPr lang="en-US" sz="1275" dirty="0"/>
          </a:p>
        </p:txBody>
      </p:sp>
      <p:sp>
        <p:nvSpPr>
          <p:cNvPr id="30" name="SK-18-text-29"/>
          <p:cNvSpPr/>
          <p:nvPr/>
        </p:nvSpPr>
        <p:spPr>
          <a:xfrm>
            <a:off x="6705600" y="3422303"/>
            <a:ext cx="5486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Blood Pressure: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Manual measurement every review</a:t>
            </a:r>
            <a:endParaRPr lang="en-US" sz="1275" dirty="0"/>
          </a:p>
        </p:txBody>
      </p:sp>
      <p:sp>
        <p:nvSpPr>
          <p:cNvPr id="31" name="SK-18-text-30"/>
          <p:cNvSpPr/>
          <p:nvPr/>
        </p:nvSpPr>
        <p:spPr>
          <a:xfrm>
            <a:off x="6705600" y="3779490"/>
            <a:ext cx="5486400" cy="24288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Biometrics: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Weight, BMI, and waist circumference</a:t>
            </a:r>
            <a:endParaRPr lang="en-US" sz="1275" dirty="0"/>
          </a:p>
        </p:txBody>
      </p:sp>
      <p:sp>
        <p:nvSpPr>
          <p:cNvPr id="32" name="SK-18-text-31"/>
          <p:cNvSpPr/>
          <p:nvPr/>
        </p:nvSpPr>
        <p:spPr>
          <a:xfrm>
            <a:off x="6769894" y="4403378"/>
            <a:ext cx="491490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1E51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125" b="1" dirty="0">
                <a:solidFill>
                  <a:srgbClr val="1E51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 Review:</a:t>
            </a:r>
            <a:r>
              <a:rPr lang="en-US" sz="1125" dirty="0">
                <a:solidFill>
                  <a:srgbClr val="1E512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Switch thiazides to Losartan (uricosuric) or Amlodipine if hypertensive with gout.</a:t>
            </a:r>
            <a:endParaRPr lang="en-US" sz="1125" dirty="0"/>
          </a:p>
        </p:txBody>
      </p:sp>
      <p:sp>
        <p:nvSpPr>
          <p:cNvPr id="33" name="SK-18-text-32"/>
          <p:cNvSpPr/>
          <p:nvPr/>
        </p:nvSpPr>
        <p:spPr>
          <a:xfrm>
            <a:off x="923925" y="5898059"/>
            <a:ext cx="107346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 the </a:t>
            </a:r>
            <a:r>
              <a:rPr lang="en-US" sz="120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whole patient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not just the joint. Poorly controlled gout is strongly associated with increased CVD mortality. Ensure aggressive management of modifiable risk factors including statins and smoking cessation.</a:t>
            </a:r>
            <a:endParaRPr lang="en-US" sz="1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1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0975"/>
            <a:ext cx="11430000" cy="950565"/>
          </a:xfrm>
          <a:prstGeom prst="rect">
            <a:avLst/>
          </a:prstGeom>
        </p:spPr>
      </p:pic>
      <p:pic>
        <p:nvPicPr>
          <p:cNvPr id="5" name="SK-1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80975"/>
            <a:ext cx="2686050" cy="276225"/>
          </a:xfrm>
          <a:prstGeom prst="rect">
            <a:avLst/>
          </a:prstGeom>
        </p:spPr>
      </p:pic>
      <p:pic>
        <p:nvPicPr>
          <p:cNvPr id="6" name="SK-1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64890"/>
            <a:ext cx="6686550" cy="2752725"/>
          </a:xfrm>
          <a:prstGeom prst="rect">
            <a:avLst/>
          </a:prstGeom>
        </p:spPr>
      </p:pic>
      <p:pic>
        <p:nvPicPr>
          <p:cNvPr id="7" name="SK-1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410593"/>
            <a:ext cx="261937" cy="213420"/>
          </a:xfrm>
          <a:prstGeom prst="rect">
            <a:avLst/>
          </a:prstGeom>
        </p:spPr>
      </p:pic>
      <p:pic>
        <p:nvPicPr>
          <p:cNvPr id="8" name="SK-1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4112865"/>
            <a:ext cx="6686550" cy="2752725"/>
          </a:xfrm>
          <a:prstGeom prst="rect">
            <a:avLst/>
          </a:prstGeom>
        </p:spPr>
      </p:pic>
      <p:pic>
        <p:nvPicPr>
          <p:cNvPr id="9" name="SK-1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258568"/>
            <a:ext cx="261937" cy="213420"/>
          </a:xfrm>
          <a:prstGeom prst="rect">
            <a:avLst/>
          </a:prstGeom>
        </p:spPr>
      </p:pic>
      <p:pic>
        <p:nvPicPr>
          <p:cNvPr id="10" name="SK-1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53300" y="1264890"/>
            <a:ext cx="4457700" cy="3619500"/>
          </a:xfrm>
          <a:prstGeom prst="rect">
            <a:avLst/>
          </a:prstGeom>
        </p:spPr>
      </p:pic>
      <p:pic>
        <p:nvPicPr>
          <p:cNvPr id="11" name="SK-1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53300" y="1264890"/>
            <a:ext cx="4457700" cy="3619500"/>
          </a:xfrm>
          <a:prstGeom prst="rect">
            <a:avLst/>
          </a:prstGeom>
        </p:spPr>
      </p:pic>
      <p:pic>
        <p:nvPicPr>
          <p:cNvPr id="12" name="SK-1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353300" y="5074890"/>
            <a:ext cx="4457700" cy="986582"/>
          </a:xfrm>
          <a:prstGeom prst="rect">
            <a:avLst/>
          </a:prstGeom>
        </p:spPr>
      </p:pic>
      <p:sp>
        <p:nvSpPr>
          <p:cNvPr id="13" name="SK-19-text-12"/>
          <p:cNvSpPr/>
          <p:nvPr/>
        </p:nvSpPr>
        <p:spPr>
          <a:xfrm>
            <a:off x="685800" y="180975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4" name="SK-19-text-13"/>
          <p:cNvSpPr/>
          <p:nvPr/>
        </p:nvSpPr>
        <p:spPr>
          <a:xfrm>
            <a:off x="571500" y="533400"/>
            <a:ext cx="1143190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When to Refer to Rheumatology</a:t>
            </a:r>
            <a:endParaRPr lang="en-US" sz="2550" dirty="0"/>
          </a:p>
        </p:txBody>
      </p:sp>
      <p:sp>
        <p:nvSpPr>
          <p:cNvPr id="15" name="SK-19-text-14"/>
          <p:cNvSpPr/>
          <p:nvPr/>
        </p:nvSpPr>
        <p:spPr>
          <a:xfrm>
            <a:off x="571500" y="960090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6" name="SK-19-text-15"/>
          <p:cNvSpPr/>
          <p:nvPr/>
        </p:nvSpPr>
        <p:spPr>
          <a:xfrm>
            <a:off x="947737" y="1360140"/>
            <a:ext cx="82981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Diagnostic &amp; Therapeutic Triggers</a:t>
            </a:r>
            <a:endParaRPr lang="en-US" sz="1650" dirty="0"/>
          </a:p>
        </p:txBody>
      </p:sp>
      <p:sp>
        <p:nvSpPr>
          <p:cNvPr id="17" name="SK-19-text-16"/>
          <p:cNvSpPr/>
          <p:nvPr/>
        </p:nvSpPr>
        <p:spPr>
          <a:xfrm>
            <a:off x="800100" y="1750665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Diagnostic uncertainty: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Especially if septic arthritis cannot be excluded or clinical features are atypical.</a:t>
            </a:r>
            <a:endParaRPr lang="en-US" sz="1275" dirty="0"/>
          </a:p>
        </p:txBody>
      </p:sp>
      <p:sp>
        <p:nvSpPr>
          <p:cNvPr id="18" name="SK-19-text-17"/>
          <p:cNvSpPr/>
          <p:nvPr/>
        </p:nvSpPr>
        <p:spPr>
          <a:xfrm>
            <a:off x="800100" y="2293590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Refractory Gout: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Failure to reach target urate (&lt;360 or &lt;300 μmol/L) despite allopurinol at maximum tolerated dose.</a:t>
            </a:r>
            <a:endParaRPr lang="en-US" sz="1275" dirty="0"/>
          </a:p>
        </p:txBody>
      </p:sp>
      <p:sp>
        <p:nvSpPr>
          <p:cNvPr id="19" name="SK-19-text-18"/>
          <p:cNvSpPr/>
          <p:nvPr/>
        </p:nvSpPr>
        <p:spPr>
          <a:xfrm>
            <a:off x="800100" y="2836515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Recurrent Flares: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Frequent acute attacks despite seemingly adequate urate-lowering therapy (ULT).</a:t>
            </a:r>
            <a:endParaRPr lang="en-US" sz="1275" dirty="0"/>
          </a:p>
        </p:txBody>
      </p:sp>
      <p:sp>
        <p:nvSpPr>
          <p:cNvPr id="20" name="SK-19-text-19"/>
          <p:cNvSpPr/>
          <p:nvPr/>
        </p:nvSpPr>
        <p:spPr>
          <a:xfrm>
            <a:off x="800100" y="3379440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Complex Management: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Significant drug interactions or contraindications preventing standard therapy.</a:t>
            </a:r>
            <a:endParaRPr lang="en-US" sz="1275" dirty="0"/>
          </a:p>
        </p:txBody>
      </p:sp>
      <p:sp>
        <p:nvSpPr>
          <p:cNvPr id="21" name="SK-19-text-20"/>
          <p:cNvSpPr/>
          <p:nvPr/>
        </p:nvSpPr>
        <p:spPr>
          <a:xfrm>
            <a:off x="947737" y="4208115"/>
            <a:ext cx="829818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Severe &amp; Secondary Considerations</a:t>
            </a:r>
            <a:endParaRPr lang="en-US" sz="1650" dirty="0"/>
          </a:p>
        </p:txBody>
      </p:sp>
      <p:sp>
        <p:nvSpPr>
          <p:cNvPr id="22" name="SK-19-text-21"/>
          <p:cNvSpPr/>
          <p:nvPr/>
        </p:nvSpPr>
        <p:spPr>
          <a:xfrm>
            <a:off x="800100" y="4598640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Tophaceous Disease: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Presence of multiple tophi, joint damage, or significant functional impairment.</a:t>
            </a:r>
            <a:endParaRPr lang="en-US" sz="1275" dirty="0"/>
          </a:p>
        </p:txBody>
      </p:sp>
      <p:sp>
        <p:nvSpPr>
          <p:cNvPr id="23" name="SK-19-text-22"/>
          <p:cNvSpPr/>
          <p:nvPr/>
        </p:nvSpPr>
        <p:spPr>
          <a:xfrm>
            <a:off x="800100" y="5141565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Impairment: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Chronic Kidney Disease (CKD) complicating the safe dosing of colchicine or allopurinol titration.</a:t>
            </a:r>
            <a:endParaRPr lang="en-US" sz="1275" dirty="0"/>
          </a:p>
        </p:txBody>
      </p:sp>
      <p:sp>
        <p:nvSpPr>
          <p:cNvPr id="24" name="SK-19-text-23"/>
          <p:cNvSpPr/>
          <p:nvPr/>
        </p:nvSpPr>
        <p:spPr>
          <a:xfrm>
            <a:off x="800100" y="5684490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Causes: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Suspected haematological malignancy, myeloproliferative disease, or rare enzyme defects.</a:t>
            </a:r>
            <a:endParaRPr lang="en-US" sz="1275" dirty="0"/>
          </a:p>
        </p:txBody>
      </p:sp>
      <p:sp>
        <p:nvSpPr>
          <p:cNvPr id="25" name="SK-19-text-24"/>
          <p:cNvSpPr/>
          <p:nvPr/>
        </p:nvSpPr>
        <p:spPr>
          <a:xfrm>
            <a:off x="800100" y="6227415"/>
            <a:ext cx="607695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Young Patients: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First attack in a child or young adult (&lt;40 years) to exclude metabolic or genetic drivers.</a:t>
            </a:r>
            <a:endParaRPr lang="en-US" sz="1275" dirty="0"/>
          </a:p>
        </p:txBody>
      </p:sp>
      <p:sp>
        <p:nvSpPr>
          <p:cNvPr id="26" name="SK-19-text-25"/>
          <p:cNvSpPr/>
          <p:nvPr/>
        </p:nvSpPr>
        <p:spPr>
          <a:xfrm>
            <a:off x="7467600" y="5074890"/>
            <a:ext cx="4229100" cy="98658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b="1" kern="0" spc="30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CRITICAL RED FLAG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single hot, swollen joint with systemic symptoms (fever, malaise) must be treated as </a:t>
            </a:r>
            <a:r>
              <a:rPr lang="en-US" sz="10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until proven otherwise. If in doubt, aspirate or admit immediately.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200" y="342900"/>
            <a:ext cx="11277600" cy="950565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7700" y="342900"/>
            <a:ext cx="2686050" cy="276225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7200" y="1483965"/>
            <a:ext cx="2048768" cy="1228427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0550" y="1660475"/>
            <a:ext cx="238125" cy="190500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620268" y="1483965"/>
            <a:ext cx="2048768" cy="1228427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753618" y="1660475"/>
            <a:ext cx="238125" cy="190500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83336" y="1483965"/>
            <a:ext cx="2048768" cy="122842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16686" y="1660475"/>
            <a:ext cx="238125" cy="190500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7200" y="2826693"/>
            <a:ext cx="6375053" cy="3764607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09600" y="3001119"/>
            <a:ext cx="178594" cy="148828"/>
          </a:xfrm>
          <a:prstGeom prst="rect">
            <a:avLst/>
          </a:prstGeom>
        </p:spPr>
      </p:pic>
      <p:pic>
        <p:nvPicPr>
          <p:cNvPr id="14" name="SK-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22753" y="1483965"/>
            <a:ext cx="4712047" cy="2005757"/>
          </a:xfrm>
          <a:prstGeom prst="rect">
            <a:avLst/>
          </a:prstGeom>
        </p:spPr>
      </p:pic>
      <p:pic>
        <p:nvPicPr>
          <p:cNvPr id="15" name="SK-2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175153" y="1657052"/>
            <a:ext cx="166688" cy="137220"/>
          </a:xfrm>
          <a:prstGeom prst="rect">
            <a:avLst/>
          </a:prstGeom>
        </p:spPr>
      </p:pic>
      <p:pic>
        <p:nvPicPr>
          <p:cNvPr id="16" name="SK-2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175153" y="1912590"/>
            <a:ext cx="2079873" cy="971401"/>
          </a:xfrm>
          <a:prstGeom prst="rect">
            <a:avLst/>
          </a:prstGeom>
        </p:spPr>
      </p:pic>
      <p:pic>
        <p:nvPicPr>
          <p:cNvPr id="17" name="SK-2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84046" y="2062907"/>
            <a:ext cx="261937" cy="213420"/>
          </a:xfrm>
          <a:prstGeom prst="rect">
            <a:avLst/>
          </a:prstGeom>
        </p:spPr>
      </p:pic>
      <p:pic>
        <p:nvPicPr>
          <p:cNvPr id="18" name="SK-2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9502676" y="1912590"/>
            <a:ext cx="2079873" cy="971401"/>
          </a:xfrm>
          <a:prstGeom prst="rect">
            <a:avLst/>
          </a:prstGeom>
        </p:spPr>
      </p:pic>
      <p:pic>
        <p:nvPicPr>
          <p:cNvPr id="19" name="SK-2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411569" y="2062907"/>
            <a:ext cx="261937" cy="213420"/>
          </a:xfrm>
          <a:prstGeom prst="rect">
            <a:avLst/>
          </a:prstGeom>
        </p:spPr>
      </p:pic>
      <p:pic>
        <p:nvPicPr>
          <p:cNvPr id="20" name="SK-2-img-19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175153" y="2960191"/>
            <a:ext cx="4407247" cy="396180"/>
          </a:xfrm>
          <a:prstGeom prst="rect">
            <a:avLst/>
          </a:prstGeom>
        </p:spPr>
      </p:pic>
      <p:pic>
        <p:nvPicPr>
          <p:cNvPr id="21" name="SK-2-img-20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175153" y="3062288"/>
            <a:ext cx="142875" cy="114300"/>
          </a:xfrm>
          <a:prstGeom prst="rect">
            <a:avLst/>
          </a:prstGeom>
        </p:spPr>
      </p:pic>
      <p:pic>
        <p:nvPicPr>
          <p:cNvPr id="22" name="SK-2-img-21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022753" y="3604022"/>
            <a:ext cx="4712047" cy="1939230"/>
          </a:xfrm>
          <a:prstGeom prst="rect">
            <a:avLst/>
          </a:prstGeom>
        </p:spPr>
      </p:pic>
      <p:pic>
        <p:nvPicPr>
          <p:cNvPr id="23" name="SK-2-img-22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156103" y="3758059"/>
            <a:ext cx="166688" cy="137220"/>
          </a:xfrm>
          <a:prstGeom prst="rect">
            <a:avLst/>
          </a:prstGeom>
        </p:spPr>
      </p:pic>
      <p:pic>
        <p:nvPicPr>
          <p:cNvPr id="24" name="SK-2-img-23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7156103" y="3994547"/>
            <a:ext cx="781050" cy="228600"/>
          </a:xfrm>
          <a:prstGeom prst="rect">
            <a:avLst/>
          </a:prstGeom>
        </p:spPr>
      </p:pic>
      <p:pic>
        <p:nvPicPr>
          <p:cNvPr id="25" name="SK-2-img-2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7241828" y="4058543"/>
            <a:ext cx="142875" cy="114300"/>
          </a:xfrm>
          <a:prstGeom prst="rect">
            <a:avLst/>
          </a:prstGeom>
        </p:spPr>
      </p:pic>
      <p:pic>
        <p:nvPicPr>
          <p:cNvPr id="26" name="SK-2-img-25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7994303" y="3994547"/>
            <a:ext cx="1095375" cy="228600"/>
          </a:xfrm>
          <a:prstGeom prst="rect">
            <a:avLst/>
          </a:prstGeom>
        </p:spPr>
      </p:pic>
      <p:pic>
        <p:nvPicPr>
          <p:cNvPr id="27" name="SK-2-img-26" descr="preencoded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8080028" y="4058543"/>
            <a:ext cx="142875" cy="114300"/>
          </a:xfrm>
          <a:prstGeom prst="rect">
            <a:avLst/>
          </a:prstGeom>
        </p:spPr>
      </p:pic>
      <p:pic>
        <p:nvPicPr>
          <p:cNvPr id="28" name="SK-2-img-27" descr="preencoded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9146828" y="3994547"/>
            <a:ext cx="1143000" cy="228600"/>
          </a:xfrm>
          <a:prstGeom prst="rect">
            <a:avLst/>
          </a:prstGeom>
        </p:spPr>
      </p:pic>
      <p:pic>
        <p:nvPicPr>
          <p:cNvPr id="29" name="SK-2-img-28" descr="preencoded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9232553" y="4058543"/>
            <a:ext cx="142875" cy="114300"/>
          </a:xfrm>
          <a:prstGeom prst="rect">
            <a:avLst/>
          </a:prstGeom>
        </p:spPr>
      </p:pic>
      <p:pic>
        <p:nvPicPr>
          <p:cNvPr id="30" name="SK-2-img-29" descr="preencoded.png"/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10346978" y="3994547"/>
            <a:ext cx="1028700" cy="228600"/>
          </a:xfrm>
          <a:prstGeom prst="rect">
            <a:avLst/>
          </a:prstGeom>
        </p:spPr>
      </p:pic>
      <p:pic>
        <p:nvPicPr>
          <p:cNvPr id="31" name="SK-2-img-30" descr="preencoded.png"/>
          <p:cNvPicPr>
            <a:picLocks noChangeAspect="1"/>
          </p:cNvPicPr>
          <p:nvPr/>
        </p:nvPicPr>
        <p:blipFill>
          <a:blip r:embed="rId32"/>
          <a:stretch>
            <a:fillRect/>
          </a:stretch>
        </p:blipFill>
        <p:spPr>
          <a:xfrm>
            <a:off x="10432703" y="4058543"/>
            <a:ext cx="142875" cy="114300"/>
          </a:xfrm>
          <a:prstGeom prst="rect">
            <a:avLst/>
          </a:prstGeom>
        </p:spPr>
      </p:pic>
      <p:pic>
        <p:nvPicPr>
          <p:cNvPr id="32" name="SK-2-img-31" descr="preencoded.png"/>
          <p:cNvPicPr>
            <a:picLocks noChangeAspect="1"/>
          </p:cNvPicPr>
          <p:nvPr/>
        </p:nvPicPr>
        <p:blipFill>
          <a:blip r:embed="rId33"/>
          <a:stretch>
            <a:fillRect/>
          </a:stretch>
        </p:blipFill>
        <p:spPr>
          <a:xfrm>
            <a:off x="7156103" y="4280297"/>
            <a:ext cx="609600" cy="228600"/>
          </a:xfrm>
          <a:prstGeom prst="rect">
            <a:avLst/>
          </a:prstGeom>
        </p:spPr>
      </p:pic>
      <p:pic>
        <p:nvPicPr>
          <p:cNvPr id="33" name="SK-2-img-32" descr="preencoded.png"/>
          <p:cNvPicPr>
            <a:picLocks noChangeAspect="1"/>
          </p:cNvPicPr>
          <p:nvPr/>
        </p:nvPicPr>
        <p:blipFill>
          <a:blip r:embed="rId34"/>
          <a:stretch>
            <a:fillRect/>
          </a:stretch>
        </p:blipFill>
        <p:spPr>
          <a:xfrm>
            <a:off x="7241828" y="4344293"/>
            <a:ext cx="142875" cy="114300"/>
          </a:xfrm>
          <a:prstGeom prst="rect">
            <a:avLst/>
          </a:prstGeom>
        </p:spPr>
      </p:pic>
      <p:pic>
        <p:nvPicPr>
          <p:cNvPr id="34" name="SK-2-img-33" descr="preencoded.png"/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7022753" y="5657552"/>
            <a:ext cx="4712047" cy="933748"/>
          </a:xfrm>
          <a:prstGeom prst="rect">
            <a:avLst/>
          </a:prstGeom>
        </p:spPr>
      </p:pic>
      <p:pic>
        <p:nvPicPr>
          <p:cNvPr id="35" name="SK-2-img-34" descr="preencoded.png"/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156103" y="5784652"/>
            <a:ext cx="130969" cy="110728"/>
          </a:xfrm>
          <a:prstGeom prst="rect">
            <a:avLst/>
          </a:prstGeom>
        </p:spPr>
      </p:pic>
      <p:sp>
        <p:nvSpPr>
          <p:cNvPr id="36" name="SK-2-text-35"/>
          <p:cNvSpPr/>
          <p:nvPr/>
        </p:nvSpPr>
        <p:spPr>
          <a:xfrm>
            <a:off x="762000" y="3429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7" name="SK-2-text-36"/>
          <p:cNvSpPr/>
          <p:nvPr/>
        </p:nvSpPr>
        <p:spPr>
          <a:xfrm>
            <a:off x="647700" y="695325"/>
            <a:ext cx="112490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Epidemiology and Overview</a:t>
            </a:r>
            <a:endParaRPr lang="en-US" sz="2550" dirty="0"/>
          </a:p>
        </p:txBody>
      </p:sp>
      <p:sp>
        <p:nvSpPr>
          <p:cNvPr id="38" name="SK-2-text-37"/>
          <p:cNvSpPr/>
          <p:nvPr/>
        </p:nvSpPr>
        <p:spPr>
          <a:xfrm>
            <a:off x="647700" y="1122015"/>
            <a:ext cx="11163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39" name="SK-2-text-38"/>
          <p:cNvSpPr/>
          <p:nvPr/>
        </p:nvSpPr>
        <p:spPr>
          <a:xfrm>
            <a:off x="590550" y="1941165"/>
            <a:ext cx="1905893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#1</a:t>
            </a:r>
            <a:endParaRPr lang="en-US" sz="1950" dirty="0"/>
          </a:p>
        </p:txBody>
      </p:sp>
      <p:sp>
        <p:nvSpPr>
          <p:cNvPr id="40" name="SK-2-text-39"/>
          <p:cNvSpPr/>
          <p:nvPr/>
        </p:nvSpPr>
        <p:spPr>
          <a:xfrm>
            <a:off x="590550" y="2251621"/>
            <a:ext cx="178206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 common acute inflammatory arthritis in adults</a:t>
            </a:r>
            <a:endParaRPr lang="en-US" sz="975" dirty="0"/>
          </a:p>
        </p:txBody>
      </p:sp>
      <p:sp>
        <p:nvSpPr>
          <p:cNvPr id="41" name="SK-2-text-40"/>
          <p:cNvSpPr/>
          <p:nvPr/>
        </p:nvSpPr>
        <p:spPr>
          <a:xfrm>
            <a:off x="2753618" y="1941165"/>
            <a:ext cx="200596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~2.5%</a:t>
            </a:r>
            <a:endParaRPr lang="en-US" sz="1950" dirty="0"/>
          </a:p>
        </p:txBody>
      </p:sp>
      <p:sp>
        <p:nvSpPr>
          <p:cNvPr id="42" name="SK-2-text-41"/>
          <p:cNvSpPr/>
          <p:nvPr/>
        </p:nvSpPr>
        <p:spPr>
          <a:xfrm>
            <a:off x="2753618" y="2251621"/>
            <a:ext cx="178206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UK adult prevalence; ~6% of men over 65</a:t>
            </a:r>
            <a:endParaRPr lang="en-US" sz="975" dirty="0"/>
          </a:p>
        </p:txBody>
      </p:sp>
      <p:sp>
        <p:nvSpPr>
          <p:cNvPr id="43" name="SK-2-text-42"/>
          <p:cNvSpPr/>
          <p:nvPr/>
        </p:nvSpPr>
        <p:spPr>
          <a:xfrm>
            <a:off x="4916686" y="1941165"/>
            <a:ext cx="1906905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Rising</a:t>
            </a:r>
            <a:endParaRPr lang="en-US" sz="1950" dirty="0"/>
          </a:p>
        </p:txBody>
      </p:sp>
      <p:sp>
        <p:nvSpPr>
          <p:cNvPr id="44" name="SK-2-text-43"/>
          <p:cNvSpPr/>
          <p:nvPr/>
        </p:nvSpPr>
        <p:spPr>
          <a:xfrm>
            <a:off x="4916686" y="2251621"/>
            <a:ext cx="1782068" cy="34647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Increasing prevalence linked to obesity, CKD, diuretics</a:t>
            </a:r>
            <a:endParaRPr lang="en-US" sz="975" dirty="0"/>
          </a:p>
        </p:txBody>
      </p:sp>
      <p:sp>
        <p:nvSpPr>
          <p:cNvPr id="45" name="SK-2-text-44"/>
          <p:cNvSpPr/>
          <p:nvPr/>
        </p:nvSpPr>
        <p:spPr>
          <a:xfrm>
            <a:off x="845344" y="2960043"/>
            <a:ext cx="6070253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kern="0" spc="30" dirty="0">
                <a:solidFill>
                  <a:srgbClr val="2C3E50"/>
                </a:solidFill>
              </a:rPr>
              <a:t>KEY CLINICAL FACTS</a:t>
            </a:r>
            <a:endParaRPr lang="en-US" sz="1125" dirty="0"/>
          </a:p>
        </p:txBody>
      </p:sp>
      <p:sp>
        <p:nvSpPr>
          <p:cNvPr id="46" name="SK-2-text-45"/>
          <p:cNvSpPr/>
          <p:nvPr/>
        </p:nvSpPr>
        <p:spPr>
          <a:xfrm>
            <a:off x="800100" y="3269605"/>
            <a:ext cx="5879753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44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Under-treated in primary care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responsible for significant disability and lost quality of life</a:t>
            </a:r>
            <a:endParaRPr lang="en-US" sz="1125" dirty="0"/>
          </a:p>
        </p:txBody>
      </p:sp>
      <p:sp>
        <p:nvSpPr>
          <p:cNvPr id="47" name="SK-2-text-46"/>
          <p:cNvSpPr/>
          <p:nvPr/>
        </p:nvSpPr>
        <p:spPr>
          <a:xfrm>
            <a:off x="800100" y="3760143"/>
            <a:ext cx="11391900" cy="2214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44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Rising prevalence driven by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obesity, hypertension, diuretic use, and renal disease</a:t>
            </a:r>
            <a:endParaRPr lang="en-US" sz="1125" dirty="0"/>
          </a:p>
        </p:txBody>
      </p:sp>
      <p:sp>
        <p:nvSpPr>
          <p:cNvPr id="48" name="SK-2-text-47"/>
          <p:cNvSpPr/>
          <p:nvPr/>
        </p:nvSpPr>
        <p:spPr>
          <a:xfrm>
            <a:off x="800100" y="4029224"/>
            <a:ext cx="11391900" cy="2214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44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Gout is part of the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syndrome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treat the whole patient, not just the joint</a:t>
            </a:r>
            <a:endParaRPr lang="en-US" sz="1125" dirty="0"/>
          </a:p>
        </p:txBody>
      </p:sp>
      <p:sp>
        <p:nvSpPr>
          <p:cNvPr id="49" name="SK-2-text-48"/>
          <p:cNvSpPr/>
          <p:nvPr/>
        </p:nvSpPr>
        <p:spPr>
          <a:xfrm>
            <a:off x="800100" y="4298305"/>
            <a:ext cx="11391900" cy="22145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44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Patients with poorly controlled gout have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increased cardiovascular event risk</a:t>
            </a:r>
            <a:endParaRPr lang="en-US" sz="1125" dirty="0"/>
          </a:p>
        </p:txBody>
      </p:sp>
      <p:sp>
        <p:nvSpPr>
          <p:cNvPr id="50" name="SK-2-text-49"/>
          <p:cNvSpPr/>
          <p:nvPr/>
        </p:nvSpPr>
        <p:spPr>
          <a:xfrm>
            <a:off x="800100" y="4567386"/>
            <a:ext cx="5879753" cy="4429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744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Screen all gout patients for </a:t>
            </a: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CVD risk, diabetes, dyslipidaemia, and CKD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at every review</a:t>
            </a:r>
            <a:endParaRPr lang="en-US" sz="1125" dirty="0"/>
          </a:p>
        </p:txBody>
      </p:sp>
      <p:sp>
        <p:nvSpPr>
          <p:cNvPr id="51" name="SK-2-text-50"/>
          <p:cNvSpPr/>
          <p:nvPr/>
        </p:nvSpPr>
        <p:spPr>
          <a:xfrm>
            <a:off x="7398990" y="1617315"/>
            <a:ext cx="440724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6" dirty="0">
                <a:solidFill>
                  <a:srgbClr val="FFFFFF">
                    <a:alpha val="70000"/>
                  </a:srgbClr>
                </a:solidFill>
              </a:rPr>
              <a:t>GENDER DISTRIBUTION</a:t>
            </a:r>
            <a:endParaRPr lang="en-US" sz="1050" dirty="0"/>
          </a:p>
        </p:txBody>
      </p:sp>
      <p:sp>
        <p:nvSpPr>
          <p:cNvPr id="52" name="SK-2-text-51"/>
          <p:cNvSpPr/>
          <p:nvPr/>
        </p:nvSpPr>
        <p:spPr>
          <a:xfrm>
            <a:off x="7232303" y="2360265"/>
            <a:ext cx="1965573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9</a:t>
            </a:r>
            <a:endParaRPr lang="en-US" sz="1800" dirty="0"/>
          </a:p>
        </p:txBody>
      </p:sp>
      <p:sp>
        <p:nvSpPr>
          <p:cNvPr id="53" name="SK-2-text-52"/>
          <p:cNvSpPr/>
          <p:nvPr/>
        </p:nvSpPr>
        <p:spPr>
          <a:xfrm>
            <a:off x="7251353" y="2640211"/>
            <a:ext cx="1927473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00" dirty="0">
                <a:solidFill>
                  <a:srgbClr val="FFFFFF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Male</a:t>
            </a:r>
            <a:endParaRPr lang="en-US" sz="900" dirty="0"/>
          </a:p>
        </p:txBody>
      </p:sp>
      <p:sp>
        <p:nvSpPr>
          <p:cNvPr id="54" name="SK-2-text-53"/>
          <p:cNvSpPr/>
          <p:nvPr/>
        </p:nvSpPr>
        <p:spPr>
          <a:xfrm>
            <a:off x="9350276" y="1912590"/>
            <a:ext cx="356235" cy="97140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FFFFFF">
                    <a:alpha val="50000"/>
                  </a:srgbClr>
                </a:solidFill>
              </a:rPr>
              <a:t>:</a:t>
            </a:r>
            <a:endParaRPr lang="en-US" sz="1650" dirty="0"/>
          </a:p>
        </p:txBody>
      </p:sp>
      <p:sp>
        <p:nvSpPr>
          <p:cNvPr id="55" name="SK-2-text-54"/>
          <p:cNvSpPr/>
          <p:nvPr/>
        </p:nvSpPr>
        <p:spPr>
          <a:xfrm>
            <a:off x="9559826" y="2360265"/>
            <a:ext cx="1965573" cy="2513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56" name="SK-2-text-55"/>
          <p:cNvSpPr/>
          <p:nvPr/>
        </p:nvSpPr>
        <p:spPr>
          <a:xfrm>
            <a:off x="9578876" y="2640211"/>
            <a:ext cx="1927473" cy="14853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170"/>
              </a:lnSpc>
              <a:buNone/>
            </a:pPr>
            <a:r>
              <a:rPr lang="en-US" sz="900" dirty="0">
                <a:solidFill>
                  <a:srgbClr val="FFFFFF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Female</a:t>
            </a:r>
            <a:endParaRPr lang="en-US" sz="900" dirty="0"/>
          </a:p>
        </p:txBody>
      </p:sp>
      <p:sp>
        <p:nvSpPr>
          <p:cNvPr id="57" name="SK-2-text-56"/>
          <p:cNvSpPr/>
          <p:nvPr/>
        </p:nvSpPr>
        <p:spPr>
          <a:xfrm>
            <a:off x="7365653" y="2960191"/>
            <a:ext cx="4407247" cy="3961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60"/>
              </a:lnSpc>
              <a:buNone/>
            </a:pPr>
            <a:r>
              <a:rPr lang="en-US" sz="900" dirty="0">
                <a:solidFill>
                  <a:srgbClr val="FFFFFF">
                    <a:alpha val="6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Ratio narrows </a:t>
            </a:r>
            <a:r>
              <a:rPr lang="en-US" sz="900" b="1" dirty="0">
                <a:solidFill>
                  <a:srgbClr val="FFFFFF">
                    <a:alpha val="6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post-menopause</a:t>
            </a:r>
            <a:r>
              <a:rPr lang="en-US" sz="900" dirty="0">
                <a:solidFill>
                  <a:srgbClr val="FFFFFF">
                    <a:alpha val="6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oestrogen is uricosuric; post-menopausal women increasingly affected</a:t>
            </a:r>
            <a:endParaRPr lang="en-US" sz="900" dirty="0"/>
          </a:p>
        </p:txBody>
      </p:sp>
      <p:sp>
        <p:nvSpPr>
          <p:cNvPr id="58" name="SK-2-text-57"/>
          <p:cNvSpPr/>
          <p:nvPr/>
        </p:nvSpPr>
        <p:spPr>
          <a:xfrm>
            <a:off x="7379940" y="3718322"/>
            <a:ext cx="4445347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27AE60"/>
                </a:solidFill>
              </a:rPr>
              <a:t>METABOLIC SYNDROME LINK</a:t>
            </a:r>
            <a:endParaRPr lang="en-US" sz="1050" dirty="0"/>
          </a:p>
        </p:txBody>
      </p:sp>
      <p:sp>
        <p:nvSpPr>
          <p:cNvPr id="59" name="SK-2-text-58"/>
          <p:cNvSpPr/>
          <p:nvPr/>
        </p:nvSpPr>
        <p:spPr>
          <a:xfrm>
            <a:off x="7422803" y="3994547"/>
            <a:ext cx="749362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E84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Obesity</a:t>
            </a:r>
            <a:endParaRPr lang="en-US" sz="900" dirty="0"/>
          </a:p>
        </p:txBody>
      </p:sp>
      <p:sp>
        <p:nvSpPr>
          <p:cNvPr id="60" name="SK-2-text-59"/>
          <p:cNvSpPr/>
          <p:nvPr/>
        </p:nvSpPr>
        <p:spPr>
          <a:xfrm>
            <a:off x="8261003" y="3994547"/>
            <a:ext cx="138829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E84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Hypertension</a:t>
            </a:r>
            <a:endParaRPr lang="en-US" sz="900" dirty="0"/>
          </a:p>
        </p:txBody>
      </p:sp>
      <p:sp>
        <p:nvSpPr>
          <p:cNvPr id="61" name="SK-2-text-60"/>
          <p:cNvSpPr/>
          <p:nvPr/>
        </p:nvSpPr>
        <p:spPr>
          <a:xfrm>
            <a:off x="9413528" y="3994547"/>
            <a:ext cx="1515618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E84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Dyslipidaemia</a:t>
            </a:r>
            <a:endParaRPr lang="en-US" sz="900" dirty="0"/>
          </a:p>
        </p:txBody>
      </p:sp>
      <p:sp>
        <p:nvSpPr>
          <p:cNvPr id="62" name="SK-2-text-61"/>
          <p:cNvSpPr/>
          <p:nvPr/>
        </p:nvSpPr>
        <p:spPr>
          <a:xfrm>
            <a:off x="10613678" y="3994547"/>
            <a:ext cx="13335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E84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T2 Diabetes</a:t>
            </a:r>
            <a:endParaRPr lang="en-US" sz="900" dirty="0"/>
          </a:p>
        </p:txBody>
      </p:sp>
      <p:sp>
        <p:nvSpPr>
          <p:cNvPr id="63" name="SK-2-text-62"/>
          <p:cNvSpPr/>
          <p:nvPr/>
        </p:nvSpPr>
        <p:spPr>
          <a:xfrm>
            <a:off x="7422803" y="4280297"/>
            <a:ext cx="4381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1E8449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CKD</a:t>
            </a:r>
            <a:endParaRPr lang="en-US" sz="900" dirty="0"/>
          </a:p>
        </p:txBody>
      </p:sp>
      <p:sp>
        <p:nvSpPr>
          <p:cNvPr id="64" name="SK-2-text-63"/>
          <p:cNvSpPr/>
          <p:nvPr/>
        </p:nvSpPr>
        <p:spPr>
          <a:xfrm>
            <a:off x="7156103" y="4585097"/>
            <a:ext cx="4445347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Gout is a </a:t>
            </a:r>
            <a:r>
              <a:rPr lang="en-US" sz="9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marker of metabolic disease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Annual screening for all five components is mandatory at every gout review.</a:t>
            </a:r>
            <a:endParaRPr lang="en-US" sz="975" dirty="0"/>
          </a:p>
        </p:txBody>
      </p:sp>
      <p:sp>
        <p:nvSpPr>
          <p:cNvPr id="65" name="SK-2-text-64"/>
          <p:cNvSpPr/>
          <p:nvPr/>
        </p:nvSpPr>
        <p:spPr>
          <a:xfrm>
            <a:off x="7334696" y="5752802"/>
            <a:ext cx="4445347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48" dirty="0">
                <a:solidFill>
                  <a:srgbClr val="7B1FA2"/>
                </a:solidFill>
              </a:rPr>
              <a:t>AKT PEARL</a:t>
            </a:r>
            <a:endParaRPr lang="en-US" sz="825" dirty="0"/>
          </a:p>
        </p:txBody>
      </p:sp>
      <p:sp>
        <p:nvSpPr>
          <p:cNvPr id="66" name="SK-2-text-65"/>
          <p:cNvSpPr/>
          <p:nvPr/>
        </p:nvSpPr>
        <p:spPr>
          <a:xfrm>
            <a:off x="7156103" y="5957590"/>
            <a:ext cx="4445347" cy="53846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14"/>
              </a:lnSpc>
              <a:buNone/>
            </a:pPr>
            <a:r>
              <a:rPr lang="en-US" sz="975" b="1" dirty="0">
                <a:solidFill>
                  <a:srgbClr val="4A14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Commonest acute inflammatory monoarthritis in adults. M:F 9:1.</a:t>
            </a:r>
            <a:r>
              <a:rPr lang="en-US" sz="975" dirty="0">
                <a:solidFill>
                  <a:srgbClr val="4A148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Post-menopausal women increasingly affected. Prevalence rising — linked to diuretics, obesity, and CKD.</a:t>
            </a:r>
            <a:endParaRPr lang="en-US" sz="975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0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0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950565"/>
          </a:xfrm>
          <a:prstGeom prst="rect">
            <a:avLst/>
          </a:prstGeom>
        </p:spPr>
      </p:pic>
      <p:pic>
        <p:nvPicPr>
          <p:cNvPr id="5" name="SK-20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81000"/>
            <a:ext cx="2686050" cy="276225"/>
          </a:xfrm>
          <a:prstGeom prst="rect">
            <a:avLst/>
          </a:prstGeom>
        </p:spPr>
      </p:pic>
      <p:pic>
        <p:nvPicPr>
          <p:cNvPr id="6" name="SK-20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560165"/>
            <a:ext cx="5381625" cy="891927"/>
          </a:xfrm>
          <a:prstGeom prst="rect">
            <a:avLst/>
          </a:prstGeom>
        </p:spPr>
      </p:pic>
      <p:pic>
        <p:nvPicPr>
          <p:cNvPr id="7" name="SK-20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1674465"/>
            <a:ext cx="419100" cy="419100"/>
          </a:xfrm>
          <a:prstGeom prst="rect">
            <a:avLst/>
          </a:prstGeom>
        </p:spPr>
      </p:pic>
      <p:pic>
        <p:nvPicPr>
          <p:cNvPr id="8" name="SK-20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00100" y="1807815"/>
            <a:ext cx="190500" cy="152400"/>
          </a:xfrm>
          <a:prstGeom prst="rect">
            <a:avLst/>
          </a:prstGeom>
        </p:spPr>
      </p:pic>
      <p:pic>
        <p:nvPicPr>
          <p:cNvPr id="9" name="SK-20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566392"/>
            <a:ext cx="5381625" cy="891927"/>
          </a:xfrm>
          <a:prstGeom prst="rect">
            <a:avLst/>
          </a:prstGeom>
        </p:spPr>
      </p:pic>
      <p:pic>
        <p:nvPicPr>
          <p:cNvPr id="10" name="SK-20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680692"/>
            <a:ext cx="419100" cy="419100"/>
          </a:xfrm>
          <a:prstGeom prst="rect">
            <a:avLst/>
          </a:prstGeom>
        </p:spPr>
      </p:pic>
      <p:pic>
        <p:nvPicPr>
          <p:cNvPr id="11" name="SK-20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00100" y="2814042"/>
            <a:ext cx="190500" cy="152400"/>
          </a:xfrm>
          <a:prstGeom prst="rect">
            <a:avLst/>
          </a:prstGeom>
        </p:spPr>
      </p:pic>
      <p:pic>
        <p:nvPicPr>
          <p:cNvPr id="12" name="SK-20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71500" y="3572619"/>
            <a:ext cx="5381625" cy="891927"/>
          </a:xfrm>
          <a:prstGeom prst="rect">
            <a:avLst/>
          </a:prstGeom>
        </p:spPr>
      </p:pic>
      <p:pic>
        <p:nvPicPr>
          <p:cNvPr id="13" name="SK-20-img-12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686919"/>
            <a:ext cx="419100" cy="419100"/>
          </a:xfrm>
          <a:prstGeom prst="rect">
            <a:avLst/>
          </a:prstGeom>
        </p:spPr>
      </p:pic>
      <p:pic>
        <p:nvPicPr>
          <p:cNvPr id="14" name="SK-20-img-13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00100" y="3820269"/>
            <a:ext cx="190500" cy="152400"/>
          </a:xfrm>
          <a:prstGeom prst="rect">
            <a:avLst/>
          </a:prstGeom>
        </p:spPr>
      </p:pic>
      <p:pic>
        <p:nvPicPr>
          <p:cNvPr id="15" name="SK-20-img-14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71500" y="4578846"/>
            <a:ext cx="5381625" cy="891927"/>
          </a:xfrm>
          <a:prstGeom prst="rect">
            <a:avLst/>
          </a:prstGeom>
        </p:spPr>
      </p:pic>
      <p:pic>
        <p:nvPicPr>
          <p:cNvPr id="16" name="SK-20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4693146"/>
            <a:ext cx="419100" cy="419100"/>
          </a:xfrm>
          <a:prstGeom prst="rect">
            <a:avLst/>
          </a:prstGeom>
        </p:spPr>
      </p:pic>
      <p:pic>
        <p:nvPicPr>
          <p:cNvPr id="17" name="SK-20-img-16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00100" y="4826496"/>
            <a:ext cx="190500" cy="152400"/>
          </a:xfrm>
          <a:prstGeom prst="rect">
            <a:avLst/>
          </a:prstGeom>
        </p:spPr>
      </p:pic>
      <p:pic>
        <p:nvPicPr>
          <p:cNvPr id="18" name="SK-20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71500" y="5585073"/>
            <a:ext cx="5381625" cy="891927"/>
          </a:xfrm>
          <a:prstGeom prst="rect">
            <a:avLst/>
          </a:prstGeom>
        </p:spPr>
      </p:pic>
      <p:pic>
        <p:nvPicPr>
          <p:cNvPr id="19" name="SK-20-img-18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85800" y="5699373"/>
            <a:ext cx="419100" cy="419100"/>
          </a:xfrm>
          <a:prstGeom prst="rect">
            <a:avLst/>
          </a:prstGeom>
        </p:spPr>
      </p:pic>
      <p:pic>
        <p:nvPicPr>
          <p:cNvPr id="20" name="SK-20-img-19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0100" y="5832723"/>
            <a:ext cx="190500" cy="152400"/>
          </a:xfrm>
          <a:prstGeom prst="rect">
            <a:avLst/>
          </a:prstGeom>
        </p:spPr>
      </p:pic>
      <p:pic>
        <p:nvPicPr>
          <p:cNvPr id="21" name="SK-20-img-20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1560165"/>
            <a:ext cx="5381625" cy="891927"/>
          </a:xfrm>
          <a:prstGeom prst="rect">
            <a:avLst/>
          </a:prstGeom>
        </p:spPr>
      </p:pic>
      <p:pic>
        <p:nvPicPr>
          <p:cNvPr id="22" name="SK-20-img-21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3175" y="1674465"/>
            <a:ext cx="419100" cy="419100"/>
          </a:xfrm>
          <a:prstGeom prst="rect">
            <a:avLst/>
          </a:prstGeom>
        </p:spPr>
      </p:pic>
      <p:pic>
        <p:nvPicPr>
          <p:cNvPr id="23" name="SK-20-img-22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67475" y="1807815"/>
            <a:ext cx="190500" cy="152400"/>
          </a:xfrm>
          <a:prstGeom prst="rect">
            <a:avLst/>
          </a:prstGeom>
        </p:spPr>
      </p:pic>
      <p:pic>
        <p:nvPicPr>
          <p:cNvPr id="24" name="SK-20-img-23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238875" y="2566392"/>
            <a:ext cx="5381625" cy="891927"/>
          </a:xfrm>
          <a:prstGeom prst="rect">
            <a:avLst/>
          </a:prstGeom>
        </p:spPr>
      </p:pic>
      <p:pic>
        <p:nvPicPr>
          <p:cNvPr id="25" name="SK-20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3175" y="2680692"/>
            <a:ext cx="419100" cy="419100"/>
          </a:xfrm>
          <a:prstGeom prst="rect">
            <a:avLst/>
          </a:prstGeom>
        </p:spPr>
      </p:pic>
      <p:pic>
        <p:nvPicPr>
          <p:cNvPr id="26" name="SK-20-img-25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67475" y="2814042"/>
            <a:ext cx="190500" cy="152400"/>
          </a:xfrm>
          <a:prstGeom prst="rect">
            <a:avLst/>
          </a:prstGeom>
        </p:spPr>
      </p:pic>
      <p:pic>
        <p:nvPicPr>
          <p:cNvPr id="27" name="SK-20-img-2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238875" y="3572619"/>
            <a:ext cx="5381625" cy="891927"/>
          </a:xfrm>
          <a:prstGeom prst="rect">
            <a:avLst/>
          </a:prstGeom>
        </p:spPr>
      </p:pic>
      <p:pic>
        <p:nvPicPr>
          <p:cNvPr id="28" name="SK-20-img-27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353175" y="3686919"/>
            <a:ext cx="419100" cy="419100"/>
          </a:xfrm>
          <a:prstGeom prst="rect">
            <a:avLst/>
          </a:prstGeom>
        </p:spPr>
      </p:pic>
      <p:pic>
        <p:nvPicPr>
          <p:cNvPr id="29" name="SK-20-img-28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467475" y="3820269"/>
            <a:ext cx="190500" cy="152400"/>
          </a:xfrm>
          <a:prstGeom prst="rect">
            <a:avLst/>
          </a:prstGeom>
        </p:spPr>
      </p:pic>
      <p:pic>
        <p:nvPicPr>
          <p:cNvPr id="30" name="SK-20-img-2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38875" y="4578846"/>
            <a:ext cx="5381625" cy="891927"/>
          </a:xfrm>
          <a:prstGeom prst="rect">
            <a:avLst/>
          </a:prstGeom>
        </p:spPr>
      </p:pic>
      <p:pic>
        <p:nvPicPr>
          <p:cNvPr id="31" name="SK-20-img-3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53175" y="4693146"/>
            <a:ext cx="419100" cy="419100"/>
          </a:xfrm>
          <a:prstGeom prst="rect">
            <a:avLst/>
          </a:prstGeom>
        </p:spPr>
      </p:pic>
      <p:pic>
        <p:nvPicPr>
          <p:cNvPr id="32" name="SK-20-img-31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467475" y="4826496"/>
            <a:ext cx="190500" cy="152400"/>
          </a:xfrm>
          <a:prstGeom prst="rect">
            <a:avLst/>
          </a:prstGeom>
        </p:spPr>
      </p:pic>
      <p:pic>
        <p:nvPicPr>
          <p:cNvPr id="33" name="SK-20-img-32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6238875" y="5585073"/>
            <a:ext cx="5381625" cy="891927"/>
          </a:xfrm>
          <a:prstGeom prst="rect">
            <a:avLst/>
          </a:prstGeom>
        </p:spPr>
      </p:pic>
      <p:pic>
        <p:nvPicPr>
          <p:cNvPr id="34" name="SK-20-img-33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53175" y="5699373"/>
            <a:ext cx="419100" cy="419100"/>
          </a:xfrm>
          <a:prstGeom prst="rect">
            <a:avLst/>
          </a:prstGeom>
        </p:spPr>
      </p:pic>
      <p:pic>
        <p:nvPicPr>
          <p:cNvPr id="35" name="SK-20-img-34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6467475" y="5832723"/>
            <a:ext cx="190500" cy="152400"/>
          </a:xfrm>
          <a:prstGeom prst="rect">
            <a:avLst/>
          </a:prstGeom>
        </p:spPr>
      </p:pic>
      <p:sp>
        <p:nvSpPr>
          <p:cNvPr id="36" name="SK-20-text-35"/>
          <p:cNvSpPr/>
          <p:nvPr/>
        </p:nvSpPr>
        <p:spPr>
          <a:xfrm>
            <a:off x="8763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7" name="SK-20-text-36"/>
          <p:cNvSpPr/>
          <p:nvPr/>
        </p:nvSpPr>
        <p:spPr>
          <a:xfrm>
            <a:off x="762000" y="733425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Top Tips for GPs — Gout</a:t>
            </a:r>
            <a:endParaRPr lang="en-US" sz="2550" dirty="0"/>
          </a:p>
        </p:txBody>
      </p:sp>
      <p:sp>
        <p:nvSpPr>
          <p:cNvPr id="38" name="SK-20-text-37"/>
          <p:cNvSpPr/>
          <p:nvPr/>
        </p:nvSpPr>
        <p:spPr>
          <a:xfrm>
            <a:off x="762000" y="11601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39" name="SK-20-text-38"/>
          <p:cNvSpPr/>
          <p:nvPr/>
        </p:nvSpPr>
        <p:spPr>
          <a:xfrm>
            <a:off x="1257300" y="1674465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Urate Testing Timing</a:t>
            </a:r>
            <a:endParaRPr lang="en-US" sz="1350" dirty="0"/>
          </a:p>
        </p:txBody>
      </p:sp>
      <p:sp>
        <p:nvSpPr>
          <p:cNvPr id="40" name="SK-20-text-39"/>
          <p:cNvSpPr/>
          <p:nvPr/>
        </p:nvSpPr>
        <p:spPr>
          <a:xfrm>
            <a:off x="1257300" y="1935361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Don’t check urate during an acute attack (can be normal/low). Re-check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4–6 weeks later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41" name="SK-20-text-40"/>
          <p:cNvSpPr/>
          <p:nvPr/>
        </p:nvSpPr>
        <p:spPr>
          <a:xfrm>
            <a:off x="1257300" y="2680692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Starting ULT</a:t>
            </a:r>
            <a:endParaRPr lang="en-US" sz="1350" dirty="0"/>
          </a:p>
        </p:txBody>
      </p:sp>
      <p:sp>
        <p:nvSpPr>
          <p:cNvPr id="42" name="SK-20-text-41"/>
          <p:cNvSpPr/>
          <p:nvPr/>
        </p:nvSpPr>
        <p:spPr>
          <a:xfrm>
            <a:off x="1257300" y="2941588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start Urate-Lowering Therapy (ULT) during an acute attack. Wait until the flare has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fully settled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125" dirty="0"/>
          </a:p>
        </p:txBody>
      </p:sp>
      <p:sp>
        <p:nvSpPr>
          <p:cNvPr id="43" name="SK-20-text-42"/>
          <p:cNvSpPr/>
          <p:nvPr/>
        </p:nvSpPr>
        <p:spPr>
          <a:xfrm>
            <a:off x="1257300" y="3686919"/>
            <a:ext cx="4817745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Established Allopurinol</a:t>
            </a:r>
            <a:endParaRPr lang="en-US" sz="1350" dirty="0"/>
          </a:p>
        </p:txBody>
      </p:sp>
      <p:sp>
        <p:nvSpPr>
          <p:cNvPr id="44" name="SK-20-text-43"/>
          <p:cNvSpPr/>
          <p:nvPr/>
        </p:nvSpPr>
        <p:spPr>
          <a:xfrm>
            <a:off x="1257300" y="3947815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stop allopurinol if a patient has a flare while already on it. Maintain dose to avoid urate destabilization.</a:t>
            </a:r>
            <a:endParaRPr lang="en-US" sz="1125" dirty="0"/>
          </a:p>
        </p:txBody>
      </p:sp>
      <p:sp>
        <p:nvSpPr>
          <p:cNvPr id="45" name="SK-20-text-44"/>
          <p:cNvSpPr/>
          <p:nvPr/>
        </p:nvSpPr>
        <p:spPr>
          <a:xfrm>
            <a:off x="1257300" y="4693146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Prophylaxis Duration</a:t>
            </a:r>
            <a:endParaRPr lang="en-US" sz="1350" dirty="0"/>
          </a:p>
        </p:txBody>
      </p:sp>
      <p:sp>
        <p:nvSpPr>
          <p:cNvPr id="46" name="SK-20-text-45"/>
          <p:cNvSpPr/>
          <p:nvPr/>
        </p:nvSpPr>
        <p:spPr>
          <a:xfrm>
            <a:off x="1257300" y="4954042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Cover ULT initiation with prophylaxis for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(not 2-3 weeks) to manage crystal mobilization.</a:t>
            </a:r>
            <a:endParaRPr lang="en-US" sz="1125" dirty="0"/>
          </a:p>
        </p:txBody>
      </p:sp>
      <p:sp>
        <p:nvSpPr>
          <p:cNvPr id="47" name="SK-20-text-46"/>
          <p:cNvSpPr/>
          <p:nvPr/>
        </p:nvSpPr>
        <p:spPr>
          <a:xfrm>
            <a:off x="1257300" y="5699373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Prednisolone Dosing</a:t>
            </a:r>
            <a:endParaRPr lang="en-US" sz="1350" dirty="0"/>
          </a:p>
        </p:txBody>
      </p:sp>
      <p:sp>
        <p:nvSpPr>
          <p:cNvPr id="48" name="SK-20-text-47"/>
          <p:cNvSpPr/>
          <p:nvPr/>
        </p:nvSpPr>
        <p:spPr>
          <a:xfrm>
            <a:off x="1257300" y="5960269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Use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30mg for 5 days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(not 15mg) as per NICE CKS 2024 to effectively abort an acute attack.</a:t>
            </a:r>
            <a:endParaRPr lang="en-US" sz="1125" dirty="0"/>
          </a:p>
        </p:txBody>
      </p:sp>
      <p:sp>
        <p:nvSpPr>
          <p:cNvPr id="49" name="SK-20-text-48"/>
          <p:cNvSpPr/>
          <p:nvPr/>
        </p:nvSpPr>
        <p:spPr>
          <a:xfrm>
            <a:off x="6924675" y="1674465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Febuxostat Safety</a:t>
            </a:r>
            <a:endParaRPr lang="en-US" sz="1350" dirty="0"/>
          </a:p>
        </p:txBody>
      </p:sp>
      <p:sp>
        <p:nvSpPr>
          <p:cNvPr id="50" name="SK-20-text-49"/>
          <p:cNvSpPr/>
          <p:nvPr/>
        </p:nvSpPr>
        <p:spPr>
          <a:xfrm>
            <a:off x="6924675" y="1935361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 only. Contraindicated in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established CVD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(MHRA 2019 alert) due to mortality risks.</a:t>
            </a:r>
            <a:endParaRPr lang="en-US" sz="1125" dirty="0"/>
          </a:p>
        </p:txBody>
      </p:sp>
      <p:sp>
        <p:nvSpPr>
          <p:cNvPr id="51" name="SK-20-text-50"/>
          <p:cNvSpPr/>
          <p:nvPr/>
        </p:nvSpPr>
        <p:spPr>
          <a:xfrm>
            <a:off x="6924675" y="2680692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Medication Review</a:t>
            </a:r>
            <a:endParaRPr lang="en-US" sz="1350" dirty="0"/>
          </a:p>
        </p:txBody>
      </p:sp>
      <p:sp>
        <p:nvSpPr>
          <p:cNvPr id="52" name="SK-20-text-51"/>
          <p:cNvSpPr/>
          <p:nvPr/>
        </p:nvSpPr>
        <p:spPr>
          <a:xfrm>
            <a:off x="6924675" y="2941588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Review thiazides, loop diuretics, and low-dose aspirin. Switch to losartan or amlodipine if possible.</a:t>
            </a:r>
            <a:endParaRPr lang="en-US" sz="1125" dirty="0"/>
          </a:p>
        </p:txBody>
      </p:sp>
      <p:sp>
        <p:nvSpPr>
          <p:cNvPr id="53" name="SK-20-text-52"/>
          <p:cNvSpPr/>
          <p:nvPr/>
        </p:nvSpPr>
        <p:spPr>
          <a:xfrm>
            <a:off x="6924675" y="3686919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Dietary Evidence</a:t>
            </a:r>
            <a:endParaRPr lang="en-US" sz="1350" dirty="0"/>
          </a:p>
        </p:txBody>
      </p:sp>
      <p:sp>
        <p:nvSpPr>
          <p:cNvPr id="54" name="SK-20-text-53"/>
          <p:cNvSpPr/>
          <p:nvPr/>
        </p:nvSpPr>
        <p:spPr>
          <a:xfrm>
            <a:off x="6924675" y="3947815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Advise a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Mediterranean diet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Reduce beer, spirits, and high-purine foods (offal, shellfish).</a:t>
            </a:r>
            <a:endParaRPr lang="en-US" sz="1125" dirty="0"/>
          </a:p>
        </p:txBody>
      </p:sp>
      <p:sp>
        <p:nvSpPr>
          <p:cNvPr id="55" name="SK-20-text-54"/>
          <p:cNvSpPr/>
          <p:nvPr/>
        </p:nvSpPr>
        <p:spPr>
          <a:xfrm>
            <a:off x="6924675" y="4693146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Treat-to-Target</a:t>
            </a:r>
            <a:endParaRPr lang="en-US" sz="1350" dirty="0"/>
          </a:p>
        </p:txBody>
      </p:sp>
      <p:sp>
        <p:nvSpPr>
          <p:cNvPr id="56" name="SK-20-text-55"/>
          <p:cNvSpPr/>
          <p:nvPr/>
        </p:nvSpPr>
        <p:spPr>
          <a:xfrm>
            <a:off x="6924675" y="4954042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Aim for urate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&lt;360 μmol/L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or </a:t>
            </a:r>
            <a:r>
              <a:rPr lang="en-US" sz="112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&lt;300 μmol/L</a:t>
            </a: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if tophi are present. Titrate dose based on levels.</a:t>
            </a:r>
            <a:endParaRPr lang="en-US" sz="1125" dirty="0"/>
          </a:p>
        </p:txBody>
      </p:sp>
      <p:sp>
        <p:nvSpPr>
          <p:cNvPr id="57" name="SK-20-text-56"/>
          <p:cNvSpPr/>
          <p:nvPr/>
        </p:nvSpPr>
        <p:spPr>
          <a:xfrm>
            <a:off x="6924675" y="5699373"/>
            <a:ext cx="4667250" cy="222796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75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Metabolic Syndrome</a:t>
            </a:r>
            <a:endParaRPr lang="en-US" sz="1350" dirty="0"/>
          </a:p>
        </p:txBody>
      </p:sp>
      <p:sp>
        <p:nvSpPr>
          <p:cNvPr id="58" name="SK-20-text-57"/>
          <p:cNvSpPr/>
          <p:nvPr/>
        </p:nvSpPr>
        <p:spPr>
          <a:xfrm>
            <a:off x="6924675" y="5960269"/>
            <a:ext cx="4581525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Gout is part of the metabolic syndrome. Screen annually for lipids, BP, HbA1c, and renal function.</a:t>
            </a:r>
            <a:endParaRPr lang="en-US" sz="1125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11049000" cy="950565"/>
          </a:xfrm>
          <a:prstGeom prst="rect">
            <a:avLst/>
          </a:prstGeom>
        </p:spPr>
      </p:pic>
      <p:pic>
        <p:nvPicPr>
          <p:cNvPr id="5" name="SK-2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47650"/>
            <a:ext cx="2686050" cy="276225"/>
          </a:xfrm>
          <a:prstGeom prst="rect">
            <a:avLst/>
          </a:prstGeom>
        </p:spPr>
      </p:pic>
      <p:pic>
        <p:nvPicPr>
          <p:cNvPr id="6" name="SK-2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07765"/>
            <a:ext cx="11049000" cy="1457325"/>
          </a:xfrm>
          <a:prstGeom prst="rect">
            <a:avLst/>
          </a:prstGeom>
        </p:spPr>
      </p:pic>
      <p:pic>
        <p:nvPicPr>
          <p:cNvPr id="7" name="SK-2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24000" y="2546003"/>
            <a:ext cx="2066925" cy="223838"/>
          </a:xfrm>
          <a:prstGeom prst="rect">
            <a:avLst/>
          </a:prstGeom>
        </p:spPr>
      </p:pic>
      <p:pic>
        <p:nvPicPr>
          <p:cNvPr id="8" name="SK-2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86175" y="2546003"/>
            <a:ext cx="1676400" cy="223838"/>
          </a:xfrm>
          <a:prstGeom prst="rect">
            <a:avLst/>
          </a:prstGeom>
        </p:spPr>
      </p:pic>
      <p:pic>
        <p:nvPicPr>
          <p:cNvPr id="9" name="SK-2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2960340"/>
            <a:ext cx="11049000" cy="1214438"/>
          </a:xfrm>
          <a:prstGeom prst="rect">
            <a:avLst/>
          </a:prstGeom>
        </p:spPr>
      </p:pic>
      <p:pic>
        <p:nvPicPr>
          <p:cNvPr id="10" name="SK-2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24000" y="3855690"/>
            <a:ext cx="1914525" cy="223838"/>
          </a:xfrm>
          <a:prstGeom prst="rect">
            <a:avLst/>
          </a:prstGeom>
        </p:spPr>
      </p:pic>
      <p:pic>
        <p:nvPicPr>
          <p:cNvPr id="11" name="SK-2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33775" y="3855690"/>
            <a:ext cx="1190625" cy="223838"/>
          </a:xfrm>
          <a:prstGeom prst="rect">
            <a:avLst/>
          </a:prstGeom>
        </p:spPr>
      </p:pic>
      <p:pic>
        <p:nvPicPr>
          <p:cNvPr id="12" name="SK-21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71500" y="4270028"/>
            <a:ext cx="11049000" cy="1214438"/>
          </a:xfrm>
          <a:prstGeom prst="rect">
            <a:avLst/>
          </a:prstGeom>
        </p:spPr>
      </p:pic>
      <p:pic>
        <p:nvPicPr>
          <p:cNvPr id="13" name="SK-21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524000" y="5165378"/>
            <a:ext cx="1552575" cy="223838"/>
          </a:xfrm>
          <a:prstGeom prst="rect">
            <a:avLst/>
          </a:prstGeom>
        </p:spPr>
      </p:pic>
      <p:pic>
        <p:nvPicPr>
          <p:cNvPr id="14" name="SK-21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71825" y="5165378"/>
            <a:ext cx="1781175" cy="223838"/>
          </a:xfrm>
          <a:prstGeom prst="rect">
            <a:avLst/>
          </a:prstGeom>
        </p:spPr>
      </p:pic>
      <p:pic>
        <p:nvPicPr>
          <p:cNvPr id="15" name="SK-21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524000" y="6475065"/>
            <a:ext cx="1514475" cy="223838"/>
          </a:xfrm>
          <a:prstGeom prst="rect">
            <a:avLst/>
          </a:prstGeom>
        </p:spPr>
      </p:pic>
      <p:pic>
        <p:nvPicPr>
          <p:cNvPr id="16" name="SK-21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133725" y="6475065"/>
            <a:ext cx="1476375" cy="223838"/>
          </a:xfrm>
          <a:prstGeom prst="rect">
            <a:avLst/>
          </a:prstGeom>
        </p:spPr>
      </p:pic>
      <p:sp>
        <p:nvSpPr>
          <p:cNvPr id="17" name="SK-21-text-16"/>
          <p:cNvSpPr/>
          <p:nvPr/>
        </p:nvSpPr>
        <p:spPr>
          <a:xfrm>
            <a:off x="876300" y="24765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8" name="SK-21-text-17"/>
          <p:cNvSpPr/>
          <p:nvPr/>
        </p:nvSpPr>
        <p:spPr>
          <a:xfrm>
            <a:off x="762000" y="60007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AKT Exam Pearls: High-Yield Clinical Facts</a:t>
            </a:r>
            <a:endParaRPr lang="en-US" sz="2550" dirty="0"/>
          </a:p>
        </p:txBody>
      </p:sp>
      <p:sp>
        <p:nvSpPr>
          <p:cNvPr id="19" name="SK-21-text-18"/>
          <p:cNvSpPr/>
          <p:nvPr/>
        </p:nvSpPr>
        <p:spPr>
          <a:xfrm>
            <a:off x="762000" y="102676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0" name="SK-21-text-19"/>
          <p:cNvSpPr/>
          <p:nvPr/>
        </p:nvSpPr>
        <p:spPr>
          <a:xfrm>
            <a:off x="228600" y="1407765"/>
            <a:ext cx="91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4320"/>
              </a:lnSpc>
              <a:buNone/>
            </a:pPr>
            <a:r>
              <a:rPr lang="en-US" sz="5400" b="1" dirty="0">
                <a:solidFill>
                  <a:srgbClr val="E9ECEF"/>
                </a:solidFill>
              </a:rPr>
              <a:t>1</a:t>
            </a:r>
            <a:endParaRPr lang="en-US" sz="5400" dirty="0"/>
          </a:p>
        </p:txBody>
      </p:sp>
      <p:sp>
        <p:nvSpPr>
          <p:cNvPr id="21" name="SK-21-text-20"/>
          <p:cNvSpPr/>
          <p:nvPr/>
        </p:nvSpPr>
        <p:spPr>
          <a:xfrm>
            <a:off x="1524000" y="1407765"/>
            <a:ext cx="1020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Crystal Morphology &amp; The Urate Trap</a:t>
            </a:r>
            <a:endParaRPr lang="en-US" sz="1650" dirty="0"/>
          </a:p>
        </p:txBody>
      </p:sp>
      <p:sp>
        <p:nvSpPr>
          <p:cNvPr id="22" name="SK-21-text-21"/>
          <p:cNvSpPr/>
          <p:nvPr/>
        </p:nvSpPr>
        <p:spPr>
          <a:xfrm>
            <a:off x="1524000" y="1760190"/>
            <a:ext cx="10096500" cy="7286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Gout crystals are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negatively birefringent needle-shaped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MSU; Pseudogout are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positively birefringent rhomboid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CPP. </a:t>
            </a:r>
            <a:r>
              <a:rPr lang="en-US" sz="1125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Crucially: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Serum urate can be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or LOW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during an acute attack. Never use a normal result to exclude gout; wait 4–6 weeks post-flare.</a:t>
            </a:r>
            <a:endParaRPr lang="en-US" sz="1275" dirty="0"/>
          </a:p>
        </p:txBody>
      </p:sp>
      <p:sp>
        <p:nvSpPr>
          <p:cNvPr id="23" name="SK-21-text-22"/>
          <p:cNvSpPr/>
          <p:nvPr/>
        </p:nvSpPr>
        <p:spPr>
          <a:xfrm>
            <a:off x="1600200" y="2546003"/>
            <a:ext cx="3517051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STANDARD: ASPIRATION</a:t>
            </a:r>
            <a:endParaRPr lang="en-US" sz="975" dirty="0"/>
          </a:p>
        </p:txBody>
      </p:sp>
      <p:sp>
        <p:nvSpPr>
          <p:cNvPr id="24" name="SK-21-text-23"/>
          <p:cNvSpPr/>
          <p:nvPr/>
        </p:nvSpPr>
        <p:spPr>
          <a:xfrm>
            <a:off x="3762375" y="2546003"/>
            <a:ext cx="2777836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URATE FALSE NEGATIVE</a:t>
            </a:r>
            <a:endParaRPr lang="en-US" sz="975" dirty="0"/>
          </a:p>
        </p:txBody>
      </p:sp>
      <p:sp>
        <p:nvSpPr>
          <p:cNvPr id="25" name="SK-21-text-24"/>
          <p:cNvSpPr/>
          <p:nvPr/>
        </p:nvSpPr>
        <p:spPr>
          <a:xfrm>
            <a:off x="228600" y="2960340"/>
            <a:ext cx="91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4320"/>
              </a:lnSpc>
              <a:buNone/>
            </a:pPr>
            <a:r>
              <a:rPr lang="en-US" sz="5400" b="1" dirty="0">
                <a:solidFill>
                  <a:srgbClr val="E9ECEF"/>
                </a:solidFill>
              </a:rPr>
              <a:t>2</a:t>
            </a:r>
            <a:endParaRPr lang="en-US" sz="5400" dirty="0"/>
          </a:p>
        </p:txBody>
      </p:sp>
      <p:sp>
        <p:nvSpPr>
          <p:cNvPr id="26" name="SK-21-text-25"/>
          <p:cNvSpPr/>
          <p:nvPr/>
        </p:nvSpPr>
        <p:spPr>
          <a:xfrm>
            <a:off x="1524000" y="2960340"/>
            <a:ext cx="1020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Acute Dosage Precision: Mcg vs Mg</a:t>
            </a:r>
            <a:endParaRPr lang="en-US" sz="1650" dirty="0"/>
          </a:p>
        </p:txBody>
      </p:sp>
      <p:sp>
        <p:nvSpPr>
          <p:cNvPr id="27" name="SK-21-text-26"/>
          <p:cNvSpPr/>
          <p:nvPr/>
        </p:nvSpPr>
        <p:spPr>
          <a:xfrm>
            <a:off x="1524000" y="3312765"/>
            <a:ext cx="10096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Colchicine dose is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MICROGRAMS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(mcg) 2–4x daily, NOT milligrams. Narrow therapeutic window;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diarrhoea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the dose-limiting side effect. For steroids, current NICE CKS recommends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Prednisolone 30mg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5 days (aborts attack effectively).</a:t>
            </a:r>
            <a:endParaRPr lang="en-US" sz="1275" dirty="0"/>
          </a:p>
        </p:txBody>
      </p:sp>
      <p:sp>
        <p:nvSpPr>
          <p:cNvPr id="28" name="SK-21-text-27"/>
          <p:cNvSpPr/>
          <p:nvPr/>
        </p:nvSpPr>
        <p:spPr>
          <a:xfrm>
            <a:off x="1600200" y="3855690"/>
            <a:ext cx="3221725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SAFETY ALERT: MCG VS MG</a:t>
            </a:r>
            <a:endParaRPr lang="en-US" sz="975" dirty="0"/>
          </a:p>
        </p:txBody>
      </p:sp>
      <p:sp>
        <p:nvSpPr>
          <p:cNvPr id="29" name="SK-21-text-28"/>
          <p:cNvSpPr/>
          <p:nvPr/>
        </p:nvSpPr>
        <p:spPr>
          <a:xfrm>
            <a:off x="3609975" y="3855690"/>
            <a:ext cx="2149328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 30MG X 5D</a:t>
            </a:r>
            <a:endParaRPr lang="en-US" sz="975" dirty="0"/>
          </a:p>
        </p:txBody>
      </p:sp>
      <p:sp>
        <p:nvSpPr>
          <p:cNvPr id="30" name="SK-21-text-29"/>
          <p:cNvSpPr/>
          <p:nvPr/>
        </p:nvSpPr>
        <p:spPr>
          <a:xfrm>
            <a:off x="228600" y="4270028"/>
            <a:ext cx="91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4320"/>
              </a:lnSpc>
              <a:buNone/>
            </a:pPr>
            <a:r>
              <a:rPr lang="en-US" sz="5400" b="1" dirty="0">
                <a:solidFill>
                  <a:srgbClr val="E9ECEF"/>
                </a:solidFill>
              </a:rPr>
              <a:t>3</a:t>
            </a:r>
            <a:endParaRPr lang="en-US" sz="5400" dirty="0"/>
          </a:p>
        </p:txBody>
      </p:sp>
      <p:sp>
        <p:nvSpPr>
          <p:cNvPr id="31" name="SK-21-text-30"/>
          <p:cNvSpPr/>
          <p:nvPr/>
        </p:nvSpPr>
        <p:spPr>
          <a:xfrm>
            <a:off x="1524000" y="4270028"/>
            <a:ext cx="1020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ULT Strategy &amp; Cardiovascular Safety</a:t>
            </a:r>
            <a:endParaRPr lang="en-US" sz="1650" dirty="0"/>
          </a:p>
        </p:txBody>
      </p:sp>
      <p:sp>
        <p:nvSpPr>
          <p:cNvPr id="32" name="SK-21-text-31"/>
          <p:cNvSpPr/>
          <p:nvPr/>
        </p:nvSpPr>
        <p:spPr>
          <a:xfrm>
            <a:off x="1524000" y="4622453"/>
            <a:ext cx="10096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 is first-line; cover with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colchicine prophylaxis to prevent mobilization flares.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Febuxostat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is 2nd-line only and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 in established CVD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(MHRA 2019) due to increased cardiovascular mortality risk.</a:t>
            </a:r>
            <a:endParaRPr lang="en-US" sz="1275" dirty="0"/>
          </a:p>
        </p:txBody>
      </p:sp>
      <p:sp>
        <p:nvSpPr>
          <p:cNvPr id="33" name="SK-21-text-32"/>
          <p:cNvSpPr/>
          <p:nvPr/>
        </p:nvSpPr>
        <p:spPr>
          <a:xfrm>
            <a:off x="1600200" y="5165378"/>
            <a:ext cx="2756290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&lt;360 ΜMOL/L</a:t>
            </a:r>
            <a:endParaRPr lang="en-US" sz="975" dirty="0"/>
          </a:p>
        </p:txBody>
      </p:sp>
      <p:sp>
        <p:nvSpPr>
          <p:cNvPr id="34" name="SK-21-text-33"/>
          <p:cNvSpPr/>
          <p:nvPr/>
        </p:nvSpPr>
        <p:spPr>
          <a:xfrm>
            <a:off x="3248025" y="5165378"/>
            <a:ext cx="329194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MHRA 2019: FEBUXOSTAT</a:t>
            </a:r>
            <a:endParaRPr lang="en-US" sz="975" dirty="0"/>
          </a:p>
        </p:txBody>
      </p:sp>
      <p:sp>
        <p:nvSpPr>
          <p:cNvPr id="35" name="SK-21-text-34"/>
          <p:cNvSpPr/>
          <p:nvPr/>
        </p:nvSpPr>
        <p:spPr>
          <a:xfrm>
            <a:off x="228600" y="5579715"/>
            <a:ext cx="9144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4320"/>
              </a:lnSpc>
              <a:buNone/>
            </a:pPr>
            <a:r>
              <a:rPr lang="en-US" sz="5400" b="1" dirty="0">
                <a:solidFill>
                  <a:srgbClr val="E9ECEF"/>
                </a:solidFill>
              </a:rPr>
              <a:t>4</a:t>
            </a:r>
            <a:endParaRPr lang="en-US" sz="5400" dirty="0"/>
          </a:p>
        </p:txBody>
      </p:sp>
      <p:sp>
        <p:nvSpPr>
          <p:cNvPr id="36" name="SK-21-text-35"/>
          <p:cNvSpPr/>
          <p:nvPr/>
        </p:nvSpPr>
        <p:spPr>
          <a:xfrm>
            <a:off x="1524000" y="5579715"/>
            <a:ext cx="1020127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Critical Interactions &amp; Genetic Risks</a:t>
            </a:r>
            <a:endParaRPr lang="en-US" sz="1650" dirty="0"/>
          </a:p>
        </p:txBody>
      </p:sp>
      <p:sp>
        <p:nvSpPr>
          <p:cNvPr id="37" name="SK-21-text-36"/>
          <p:cNvSpPr/>
          <p:nvPr/>
        </p:nvSpPr>
        <p:spPr>
          <a:xfrm>
            <a:off x="1524000" y="5932140"/>
            <a:ext cx="100965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 + Azathioprine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causes severe bone marrow suppression; reduce Azathioprine dose by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75%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Screen for </a:t>
            </a:r>
            <a:r>
              <a:rPr lang="en-US" sz="1275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HLA-B*5801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Han Chinese/Korean/Thai patients before starting Allopurinol due to high risk of fatal hypersensitivity (AHS).</a:t>
            </a:r>
            <a:endParaRPr lang="en-US" sz="1275" dirty="0"/>
          </a:p>
        </p:txBody>
      </p:sp>
      <p:sp>
        <p:nvSpPr>
          <p:cNvPr id="38" name="SK-21-text-37"/>
          <p:cNvSpPr/>
          <p:nvPr/>
        </p:nvSpPr>
        <p:spPr>
          <a:xfrm>
            <a:off x="1600200" y="6475065"/>
            <a:ext cx="2526222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AZA 75% REDUCTION</a:t>
            </a:r>
            <a:endParaRPr lang="en-US" sz="975" dirty="0"/>
          </a:p>
        </p:txBody>
      </p:sp>
      <p:sp>
        <p:nvSpPr>
          <p:cNvPr id="39" name="SK-21-text-38"/>
          <p:cNvSpPr/>
          <p:nvPr/>
        </p:nvSpPr>
        <p:spPr>
          <a:xfrm>
            <a:off x="3209925" y="6475065"/>
            <a:ext cx="2785651" cy="2238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HLA-B*5801 SCREEN</a:t>
            </a:r>
            <a:endParaRPr lang="en-US" sz="975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00025"/>
            <a:ext cx="11049000" cy="950565"/>
          </a:xfrm>
          <a:prstGeom prst="rect">
            <a:avLst/>
          </a:prstGeom>
        </p:spPr>
      </p:pic>
      <p:pic>
        <p:nvPicPr>
          <p:cNvPr id="5" name="SK-2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200025"/>
            <a:ext cx="2686050" cy="276225"/>
          </a:xfrm>
          <a:prstGeom prst="rect">
            <a:avLst/>
          </a:prstGeom>
        </p:spPr>
      </p:pic>
      <p:pic>
        <p:nvPicPr>
          <p:cNvPr id="6" name="SK-2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9250" y="1421904"/>
            <a:ext cx="190500" cy="157311"/>
          </a:xfrm>
          <a:prstGeom prst="rect">
            <a:avLst/>
          </a:prstGeom>
        </p:spPr>
      </p:pic>
      <p:pic>
        <p:nvPicPr>
          <p:cNvPr id="7" name="SK-2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19250" y="2457152"/>
            <a:ext cx="190500" cy="157311"/>
          </a:xfrm>
          <a:prstGeom prst="rect">
            <a:avLst/>
          </a:prstGeom>
        </p:spPr>
      </p:pic>
      <p:pic>
        <p:nvPicPr>
          <p:cNvPr id="8" name="SK-2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19250" y="3778151"/>
            <a:ext cx="190500" cy="157311"/>
          </a:xfrm>
          <a:prstGeom prst="rect">
            <a:avLst/>
          </a:prstGeom>
        </p:spPr>
      </p:pic>
      <p:pic>
        <p:nvPicPr>
          <p:cNvPr id="9" name="SK-2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9250" y="4840188"/>
            <a:ext cx="190500" cy="157311"/>
          </a:xfrm>
          <a:prstGeom prst="rect">
            <a:avLst/>
          </a:prstGeom>
        </p:spPr>
      </p:pic>
      <p:pic>
        <p:nvPicPr>
          <p:cNvPr id="10" name="SK-2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6400800"/>
            <a:ext cx="11049000" cy="257175"/>
          </a:xfrm>
          <a:prstGeom prst="rect">
            <a:avLst/>
          </a:prstGeom>
        </p:spPr>
      </p:pic>
      <p:sp>
        <p:nvSpPr>
          <p:cNvPr id="11" name="SK-22-text-10"/>
          <p:cNvSpPr/>
          <p:nvPr/>
        </p:nvSpPr>
        <p:spPr>
          <a:xfrm>
            <a:off x="876300" y="200025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2" name="SK-22-text-11"/>
          <p:cNvSpPr/>
          <p:nvPr/>
        </p:nvSpPr>
        <p:spPr>
          <a:xfrm>
            <a:off x="762000" y="552450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SCA Exam Pearls</a:t>
            </a:r>
            <a:endParaRPr lang="en-US" sz="2550" dirty="0"/>
          </a:p>
        </p:txBody>
      </p:sp>
      <p:sp>
        <p:nvSpPr>
          <p:cNvPr id="13" name="SK-22-text-12"/>
          <p:cNvSpPr/>
          <p:nvPr/>
        </p:nvSpPr>
        <p:spPr>
          <a:xfrm>
            <a:off x="762000" y="979140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4" name="SK-22-text-13"/>
          <p:cNvSpPr/>
          <p:nvPr/>
        </p:nvSpPr>
        <p:spPr>
          <a:xfrm>
            <a:off x="378619" y="1350615"/>
            <a:ext cx="1147763" cy="617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60"/>
              </a:lnSpc>
              <a:buNone/>
            </a:pPr>
            <a:r>
              <a:rPr lang="en-US" sz="6075" b="1" dirty="0">
                <a:solidFill>
                  <a:srgbClr val="E9ECEF"/>
                </a:solidFill>
              </a:rPr>
              <a:t>1</a:t>
            </a:r>
            <a:endParaRPr lang="en-US" sz="6075" dirty="0"/>
          </a:p>
        </p:txBody>
      </p:sp>
      <p:sp>
        <p:nvSpPr>
          <p:cNvPr id="15" name="SK-22-text-14"/>
          <p:cNvSpPr/>
          <p:nvPr/>
        </p:nvSpPr>
        <p:spPr>
          <a:xfrm>
            <a:off x="1924050" y="1350615"/>
            <a:ext cx="1026795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2C3E50"/>
                </a:solidFill>
              </a:rPr>
              <a:t>Master the ICE Framework &amp; Shared Understanding</a:t>
            </a:r>
            <a:endParaRPr lang="en-US" sz="1575" dirty="0"/>
          </a:p>
        </p:txBody>
      </p:sp>
      <p:sp>
        <p:nvSpPr>
          <p:cNvPr id="16" name="SK-22-text-15"/>
          <p:cNvSpPr/>
          <p:nvPr/>
        </p:nvSpPr>
        <p:spPr>
          <a:xfrm>
            <a:off x="1619250" y="1669703"/>
            <a:ext cx="9525000" cy="5447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Explore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Ideas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("What do you think caused this?"),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Concerns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("What worries you most?"), and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Expectations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early. Screening for concerns about permanent joint damage or work disability is essential for high marks in interpersonal skills.</a:t>
            </a:r>
            <a:endParaRPr lang="en-US" sz="1275" dirty="0"/>
          </a:p>
        </p:txBody>
      </p:sp>
      <p:sp>
        <p:nvSpPr>
          <p:cNvPr id="17" name="SK-22-text-16"/>
          <p:cNvSpPr/>
          <p:nvPr/>
        </p:nvSpPr>
        <p:spPr>
          <a:xfrm>
            <a:off x="378619" y="2385864"/>
            <a:ext cx="1147763" cy="617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60"/>
              </a:lnSpc>
              <a:buNone/>
            </a:pPr>
            <a:r>
              <a:rPr lang="en-US" sz="6075" b="1" dirty="0">
                <a:solidFill>
                  <a:srgbClr val="E9ECEF"/>
                </a:solidFill>
              </a:rPr>
              <a:t>2</a:t>
            </a:r>
            <a:endParaRPr lang="en-US" sz="6075" dirty="0"/>
          </a:p>
        </p:txBody>
      </p:sp>
      <p:sp>
        <p:nvSpPr>
          <p:cNvPr id="18" name="SK-22-text-17"/>
          <p:cNvSpPr/>
          <p:nvPr/>
        </p:nvSpPr>
        <p:spPr>
          <a:xfrm>
            <a:off x="1924050" y="2385864"/>
            <a:ext cx="10267950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2C3E50"/>
                </a:solidFill>
              </a:rPr>
              <a:t>The "Preventer" Script for Allopurinol (ULT)</a:t>
            </a:r>
            <a:endParaRPr lang="en-US" sz="1575" dirty="0"/>
          </a:p>
        </p:txBody>
      </p:sp>
      <p:sp>
        <p:nvSpPr>
          <p:cNvPr id="19" name="SK-22-text-18"/>
          <p:cNvSpPr/>
          <p:nvPr/>
        </p:nvSpPr>
        <p:spPr>
          <a:xfrm>
            <a:off x="1619250" y="2704951"/>
            <a:ext cx="9525000" cy="8304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Counsel that Allopurinol is a long-term preventer, not a quick fix. Explain the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Flare Risk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"Starting this tablet can stir up crystals and cause a flare; that's why we use a low-dose anti-inflammatory for 6 months." Emphasize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Adherence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even during attacks.</a:t>
            </a:r>
            <a:endParaRPr lang="en-US" sz="1275" dirty="0"/>
          </a:p>
        </p:txBody>
      </p:sp>
      <p:sp>
        <p:nvSpPr>
          <p:cNvPr id="20" name="SK-22-text-19"/>
          <p:cNvSpPr/>
          <p:nvPr/>
        </p:nvSpPr>
        <p:spPr>
          <a:xfrm>
            <a:off x="378619" y="3706862"/>
            <a:ext cx="1147763" cy="617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60"/>
              </a:lnSpc>
              <a:buNone/>
            </a:pPr>
            <a:r>
              <a:rPr lang="en-US" sz="6075" b="1" dirty="0">
                <a:solidFill>
                  <a:srgbClr val="E9ECEF"/>
                </a:solidFill>
              </a:rPr>
              <a:t>3</a:t>
            </a:r>
            <a:endParaRPr lang="en-US" sz="6075" dirty="0"/>
          </a:p>
        </p:txBody>
      </p:sp>
      <p:sp>
        <p:nvSpPr>
          <p:cNvPr id="21" name="SK-22-text-20"/>
          <p:cNvSpPr/>
          <p:nvPr/>
        </p:nvSpPr>
        <p:spPr>
          <a:xfrm>
            <a:off x="1924050" y="3706862"/>
            <a:ext cx="922115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2C3E50"/>
                </a:solidFill>
              </a:rPr>
              <a:t>Holistic Lifestyle &amp; Medication Review</a:t>
            </a:r>
            <a:endParaRPr lang="en-US" sz="1575" dirty="0"/>
          </a:p>
        </p:txBody>
      </p:sp>
      <p:sp>
        <p:nvSpPr>
          <p:cNvPr id="22" name="SK-22-text-21"/>
          <p:cNvSpPr/>
          <p:nvPr/>
        </p:nvSpPr>
        <p:spPr>
          <a:xfrm>
            <a:off x="1619250" y="4025950"/>
            <a:ext cx="9525000" cy="571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 the SCA, "Treat the whole patient." Offer specific, high-yield advice: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beer and offal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maintain hydration. Proactively review medications—suggest switching a thiazide to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Losartan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or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Amlodipine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help lower urate levels.</a:t>
            </a:r>
            <a:endParaRPr lang="en-US" sz="1275" dirty="0"/>
          </a:p>
        </p:txBody>
      </p:sp>
      <p:sp>
        <p:nvSpPr>
          <p:cNvPr id="23" name="SK-22-text-22"/>
          <p:cNvSpPr/>
          <p:nvPr/>
        </p:nvSpPr>
        <p:spPr>
          <a:xfrm>
            <a:off x="378619" y="4768900"/>
            <a:ext cx="1147763" cy="6171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4860"/>
              </a:lnSpc>
              <a:buNone/>
            </a:pPr>
            <a:r>
              <a:rPr lang="en-US" sz="6075" b="1" dirty="0">
                <a:solidFill>
                  <a:srgbClr val="E9ECEF"/>
                </a:solidFill>
              </a:rPr>
              <a:t>4</a:t>
            </a:r>
            <a:endParaRPr lang="en-US" sz="6075" dirty="0"/>
          </a:p>
        </p:txBody>
      </p:sp>
      <p:sp>
        <p:nvSpPr>
          <p:cNvPr id="24" name="SK-22-text-23"/>
          <p:cNvSpPr/>
          <p:nvPr/>
        </p:nvSpPr>
        <p:spPr>
          <a:xfrm>
            <a:off x="1924050" y="4768900"/>
            <a:ext cx="8021003" cy="3000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363"/>
              </a:lnSpc>
              <a:buNone/>
            </a:pPr>
            <a:r>
              <a:rPr lang="en-US" sz="1575" b="1" dirty="0">
                <a:solidFill>
                  <a:srgbClr val="2C3E50"/>
                </a:solidFill>
              </a:rPr>
              <a:t>Robust Safety-Netting &amp; Red Flags</a:t>
            </a:r>
            <a:endParaRPr lang="en-US" sz="1575" dirty="0"/>
          </a:p>
        </p:txBody>
      </p:sp>
      <p:sp>
        <p:nvSpPr>
          <p:cNvPr id="25" name="SK-22-text-24"/>
          <p:cNvSpPr/>
          <p:nvPr/>
        </p:nvSpPr>
        <p:spPr>
          <a:xfrm>
            <a:off x="1619250" y="5087987"/>
            <a:ext cx="9525000" cy="54471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40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Crucial for the "Clinical Management" domain. Explicitly rule out </a:t>
            </a:r>
            <a:r>
              <a:rPr lang="en-US" sz="1125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"If the joint becomes much worse, you develop a fever, or feel generally unwell, seek urgent care." Always confirm the diagnosis before offering a steroid injection.</a:t>
            </a:r>
            <a:endParaRPr lang="en-US" sz="1275" dirty="0"/>
          </a:p>
        </p:txBody>
      </p:sp>
      <p:sp>
        <p:nvSpPr>
          <p:cNvPr id="26" name="SK-22-text-25"/>
          <p:cNvSpPr/>
          <p:nvPr/>
        </p:nvSpPr>
        <p:spPr>
          <a:xfrm>
            <a:off x="571500" y="6457950"/>
            <a:ext cx="8237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Bradford VTS Teaching Deck: Exam Preparation Series</a:t>
            </a:r>
            <a:endParaRPr lang="en-US" sz="1050" dirty="0"/>
          </a:p>
        </p:txBody>
      </p:sp>
      <p:sp>
        <p:nvSpPr>
          <p:cNvPr id="27" name="SK-22-text-26"/>
          <p:cNvSpPr/>
          <p:nvPr/>
        </p:nvSpPr>
        <p:spPr>
          <a:xfrm>
            <a:off x="10725150" y="6457950"/>
            <a:ext cx="14668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Page 22 of 26</a:t>
            </a:r>
            <a:endParaRPr lang="en-US" sz="105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4145161" cy="6858000"/>
          </a:xfrm>
          <a:prstGeom prst="rect">
            <a:avLst/>
          </a:prstGeom>
        </p:spPr>
      </p:pic>
      <p:pic>
        <p:nvPicPr>
          <p:cNvPr id="5" name="SK-2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" y="1949053"/>
            <a:ext cx="190500" cy="152400"/>
          </a:xfrm>
          <a:prstGeom prst="rect">
            <a:avLst/>
          </a:prstGeom>
        </p:spPr>
      </p:pic>
      <p:pic>
        <p:nvPicPr>
          <p:cNvPr id="6" name="SK-2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900" y="4562475"/>
            <a:ext cx="3497461" cy="252413"/>
          </a:xfrm>
          <a:prstGeom prst="rect">
            <a:avLst/>
          </a:prstGeom>
        </p:spPr>
      </p:pic>
      <p:pic>
        <p:nvPicPr>
          <p:cNvPr id="7" name="SK-2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49961" y="209550"/>
            <a:ext cx="7437239" cy="950565"/>
          </a:xfrm>
          <a:prstGeom prst="rect">
            <a:avLst/>
          </a:prstGeom>
        </p:spPr>
      </p:pic>
      <p:pic>
        <p:nvPicPr>
          <p:cNvPr id="8" name="SK-2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40461" y="209550"/>
            <a:ext cx="2686050" cy="276225"/>
          </a:xfrm>
          <a:prstGeom prst="rect">
            <a:avLst/>
          </a:prstGeom>
        </p:spPr>
      </p:pic>
      <p:pic>
        <p:nvPicPr>
          <p:cNvPr id="9" name="SK-2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9961" y="1293465"/>
            <a:ext cx="7437239" cy="728663"/>
          </a:xfrm>
          <a:prstGeom prst="rect">
            <a:avLst/>
          </a:prstGeom>
        </p:spPr>
      </p:pic>
      <p:pic>
        <p:nvPicPr>
          <p:cNvPr id="10" name="SK-2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21411" y="1388715"/>
            <a:ext cx="190500" cy="158651"/>
          </a:xfrm>
          <a:prstGeom prst="rect">
            <a:avLst/>
          </a:prstGeom>
        </p:spPr>
      </p:pic>
      <p:pic>
        <p:nvPicPr>
          <p:cNvPr id="11" name="SK-23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9961" y="2088803"/>
            <a:ext cx="7437239" cy="728663"/>
          </a:xfrm>
          <a:prstGeom prst="rect">
            <a:avLst/>
          </a:prstGeom>
        </p:spPr>
      </p:pic>
      <p:pic>
        <p:nvPicPr>
          <p:cNvPr id="12" name="SK-23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621411" y="2184053"/>
            <a:ext cx="190500" cy="158651"/>
          </a:xfrm>
          <a:prstGeom prst="rect">
            <a:avLst/>
          </a:prstGeom>
        </p:spPr>
      </p:pic>
      <p:pic>
        <p:nvPicPr>
          <p:cNvPr id="13" name="SK-23-img-12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9961" y="2884140"/>
            <a:ext cx="7437239" cy="728663"/>
          </a:xfrm>
          <a:prstGeom prst="rect">
            <a:avLst/>
          </a:prstGeom>
        </p:spPr>
      </p:pic>
      <p:pic>
        <p:nvPicPr>
          <p:cNvPr id="14" name="SK-23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621411" y="2979390"/>
            <a:ext cx="190500" cy="158651"/>
          </a:xfrm>
          <a:prstGeom prst="rect">
            <a:avLst/>
          </a:prstGeom>
        </p:spPr>
      </p:pic>
      <p:pic>
        <p:nvPicPr>
          <p:cNvPr id="15" name="SK-23-img-14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9961" y="3679478"/>
            <a:ext cx="7437239" cy="728663"/>
          </a:xfrm>
          <a:prstGeom prst="rect">
            <a:avLst/>
          </a:prstGeom>
        </p:spPr>
      </p:pic>
      <p:pic>
        <p:nvPicPr>
          <p:cNvPr id="16" name="SK-23-img-15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621411" y="3774728"/>
            <a:ext cx="190500" cy="158651"/>
          </a:xfrm>
          <a:prstGeom prst="rect">
            <a:avLst/>
          </a:prstGeom>
        </p:spPr>
      </p:pic>
      <p:pic>
        <p:nvPicPr>
          <p:cNvPr id="17" name="SK-23-img-16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49961" y="4474815"/>
            <a:ext cx="7437239" cy="728663"/>
          </a:xfrm>
          <a:prstGeom prst="rect">
            <a:avLst/>
          </a:prstGeom>
        </p:spPr>
      </p:pic>
      <p:pic>
        <p:nvPicPr>
          <p:cNvPr id="18" name="SK-23-img-17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621411" y="4570065"/>
            <a:ext cx="190500" cy="158651"/>
          </a:xfrm>
          <a:prstGeom prst="rect">
            <a:avLst/>
          </a:prstGeom>
        </p:spPr>
      </p:pic>
      <p:pic>
        <p:nvPicPr>
          <p:cNvPr id="19" name="SK-23-img-18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449961" y="5270153"/>
            <a:ext cx="7437239" cy="728663"/>
          </a:xfrm>
          <a:prstGeom prst="rect">
            <a:avLst/>
          </a:prstGeom>
        </p:spPr>
      </p:pic>
      <p:pic>
        <p:nvPicPr>
          <p:cNvPr id="20" name="SK-23-img-19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21411" y="5365403"/>
            <a:ext cx="190500" cy="158651"/>
          </a:xfrm>
          <a:prstGeom prst="rect">
            <a:avLst/>
          </a:prstGeom>
        </p:spPr>
      </p:pic>
      <p:pic>
        <p:nvPicPr>
          <p:cNvPr id="21" name="SK-23-img-20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49961" y="6172200"/>
            <a:ext cx="7437239" cy="504825"/>
          </a:xfrm>
          <a:prstGeom prst="rect">
            <a:avLst/>
          </a:prstGeom>
        </p:spPr>
      </p:pic>
      <p:pic>
        <p:nvPicPr>
          <p:cNvPr id="22" name="SK-23-img-21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4602361" y="6352580"/>
            <a:ext cx="190500" cy="155823"/>
          </a:xfrm>
          <a:prstGeom prst="rect">
            <a:avLst/>
          </a:prstGeom>
        </p:spPr>
      </p:pic>
      <p:sp>
        <p:nvSpPr>
          <p:cNvPr id="23" name="SK-23-text-22"/>
          <p:cNvSpPr/>
          <p:nvPr/>
        </p:nvSpPr>
        <p:spPr>
          <a:xfrm>
            <a:off x="342900" y="2305050"/>
            <a:ext cx="3497461" cy="1371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5400"/>
              </a:lnSpc>
              <a:buNone/>
            </a:pPr>
            <a:r>
              <a:rPr lang="en-US" sz="5400" b="1" kern="0" spc="-60" dirty="0">
                <a:solidFill>
                  <a:srgbClr val="FFFFFF"/>
                </a:solidFill>
              </a:rPr>
              <a:t>RED</a:t>
            </a:r>
            <a:endParaRPr lang="en-US" sz="5400" dirty="0"/>
          </a:p>
          <a:p>
            <a:pPr marL="0" indent="0">
              <a:lnSpc>
                <a:spcPts val="5400"/>
              </a:lnSpc>
              <a:buNone/>
            </a:pPr>
            <a:r>
              <a:rPr lang="en-US" sz="5400" b="1" kern="0" spc="-60" dirty="0">
                <a:solidFill>
                  <a:srgbClr val="FFFFFF"/>
                </a:solidFill>
              </a:rPr>
              <a:t>FLAGS</a:t>
            </a:r>
            <a:endParaRPr lang="en-US" sz="5400" dirty="0"/>
          </a:p>
        </p:txBody>
      </p:sp>
      <p:sp>
        <p:nvSpPr>
          <p:cNvPr id="24" name="SK-23-text-23"/>
          <p:cNvSpPr/>
          <p:nvPr/>
        </p:nvSpPr>
        <p:spPr>
          <a:xfrm>
            <a:off x="342900" y="3810000"/>
            <a:ext cx="3497461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FFFFFF">
                    <a:alpha val="8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Emergency clinical triggers requiring immediate action in gout management</a:t>
            </a:r>
            <a:endParaRPr lang="en-US" sz="1275" dirty="0"/>
          </a:p>
        </p:txBody>
      </p:sp>
      <p:sp>
        <p:nvSpPr>
          <p:cNvPr id="25" name="SK-23-text-24"/>
          <p:cNvSpPr/>
          <p:nvPr/>
        </p:nvSpPr>
        <p:spPr>
          <a:xfrm>
            <a:off x="457200" y="4562475"/>
            <a:ext cx="3345061" cy="2524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b="1" kern="0" spc="60" dirty="0">
                <a:solidFill>
                  <a:srgbClr val="FFFFFF">
                    <a:alpha val="90000"/>
                  </a:srgbClr>
                </a:solidFill>
              </a:rPr>
              <a:t>BRADFORD VTS TEACHING DECK</a:t>
            </a:r>
            <a:endParaRPr lang="en-US" sz="825" dirty="0"/>
          </a:p>
        </p:txBody>
      </p:sp>
      <p:sp>
        <p:nvSpPr>
          <p:cNvPr id="26" name="SK-23-text-25"/>
          <p:cNvSpPr/>
          <p:nvPr/>
        </p:nvSpPr>
        <p:spPr>
          <a:xfrm>
            <a:off x="342900" y="4872038"/>
            <a:ext cx="3573661" cy="15716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238"/>
              </a:lnSpc>
              <a:buNone/>
            </a:pPr>
            <a:r>
              <a:rPr lang="en-US" sz="825" dirty="0">
                <a:solidFill>
                  <a:srgbClr val="FFFFFF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825" dirty="0"/>
          </a:p>
        </p:txBody>
      </p:sp>
      <p:sp>
        <p:nvSpPr>
          <p:cNvPr id="27" name="SK-23-text-26"/>
          <p:cNvSpPr/>
          <p:nvPr/>
        </p:nvSpPr>
        <p:spPr>
          <a:xfrm>
            <a:off x="4754761" y="20955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8" name="SK-23-text-27"/>
          <p:cNvSpPr/>
          <p:nvPr/>
        </p:nvSpPr>
        <p:spPr>
          <a:xfrm>
            <a:off x="4640461" y="561975"/>
            <a:ext cx="7408664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Red Flags in Gout</a:t>
            </a:r>
            <a:endParaRPr lang="en-US" sz="2550" dirty="0"/>
          </a:p>
        </p:txBody>
      </p:sp>
      <p:sp>
        <p:nvSpPr>
          <p:cNvPr id="29" name="SK-23-text-28"/>
          <p:cNvSpPr/>
          <p:nvPr/>
        </p:nvSpPr>
        <p:spPr>
          <a:xfrm>
            <a:off x="4640461" y="988665"/>
            <a:ext cx="74828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30" name="SK-23-text-29"/>
          <p:cNvSpPr/>
          <p:nvPr/>
        </p:nvSpPr>
        <p:spPr>
          <a:xfrm>
            <a:off x="4964311" y="1369665"/>
            <a:ext cx="722768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Single hot swollen joint + fever + systemic illness</a:t>
            </a:r>
            <a:endParaRPr lang="en-US" sz="1125" dirty="0"/>
          </a:p>
        </p:txBody>
      </p:sp>
      <p:sp>
        <p:nvSpPr>
          <p:cNvPr id="31" name="SK-23-text-30"/>
          <p:cNvSpPr/>
          <p:nvPr/>
        </p:nvSpPr>
        <p:spPr>
          <a:xfrm>
            <a:off x="4964311" y="1574453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 until proven otherwise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aspirate / admit immediately.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Never assume gout without excluding infection.</a:t>
            </a:r>
            <a:endParaRPr lang="en-US" sz="975" dirty="0"/>
          </a:p>
        </p:txBody>
      </p:sp>
      <p:sp>
        <p:nvSpPr>
          <p:cNvPr id="32" name="SK-23-text-31"/>
          <p:cNvSpPr/>
          <p:nvPr/>
        </p:nvSpPr>
        <p:spPr>
          <a:xfrm>
            <a:off x="4964311" y="2165003"/>
            <a:ext cx="722768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Monoarthritis in a patient on immunosuppressants</a:t>
            </a:r>
            <a:endParaRPr lang="en-US" sz="1125" dirty="0"/>
          </a:p>
        </p:txBody>
      </p:sp>
      <p:sp>
        <p:nvSpPr>
          <p:cNvPr id="33" name="SK-23-text-32"/>
          <p:cNvSpPr/>
          <p:nvPr/>
        </p:nvSpPr>
        <p:spPr>
          <a:xfrm>
            <a:off x="4964311" y="2369790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Aspirate to exclude septic arthritis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immunosuppression masks typical signs; do not rely on clinical appearance alone.</a:t>
            </a:r>
            <a:endParaRPr lang="en-US" sz="975" dirty="0"/>
          </a:p>
        </p:txBody>
      </p:sp>
      <p:sp>
        <p:nvSpPr>
          <p:cNvPr id="34" name="SK-23-text-33"/>
          <p:cNvSpPr/>
          <p:nvPr/>
        </p:nvSpPr>
        <p:spPr>
          <a:xfrm>
            <a:off x="4964311" y="2960340"/>
            <a:ext cx="686573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Gout in a child or young adult</a:t>
            </a:r>
            <a:endParaRPr lang="en-US" sz="1125" dirty="0"/>
          </a:p>
        </p:txBody>
      </p:sp>
      <p:sp>
        <p:nvSpPr>
          <p:cNvPr id="35" name="SK-23-text-34"/>
          <p:cNvSpPr/>
          <p:nvPr/>
        </p:nvSpPr>
        <p:spPr>
          <a:xfrm>
            <a:off x="4964311" y="3165128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Investigate for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secondary cause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enzyme defect, haematological malignancy. Gout is rare in this age group and should prompt thorough work-up.</a:t>
            </a:r>
            <a:endParaRPr lang="en-US" sz="975" dirty="0"/>
          </a:p>
        </p:txBody>
      </p:sp>
      <p:sp>
        <p:nvSpPr>
          <p:cNvPr id="36" name="SK-23-text-35"/>
          <p:cNvSpPr/>
          <p:nvPr/>
        </p:nvSpPr>
        <p:spPr>
          <a:xfrm>
            <a:off x="4964311" y="3755678"/>
            <a:ext cx="722768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Rapidly worsening tophi, renal impairment, or polyarticular involvement</a:t>
            </a:r>
            <a:endParaRPr lang="en-US" sz="1125" dirty="0"/>
          </a:p>
        </p:txBody>
      </p:sp>
      <p:sp>
        <p:nvSpPr>
          <p:cNvPr id="37" name="SK-23-text-36"/>
          <p:cNvSpPr/>
          <p:nvPr/>
        </p:nvSpPr>
        <p:spPr>
          <a:xfrm>
            <a:off x="4964311" y="3960465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Urgent rheumatology referral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aggressive disease course; may require specialist-directed urate-lowering escalation.</a:t>
            </a:r>
            <a:endParaRPr lang="en-US" sz="975" dirty="0"/>
          </a:p>
        </p:txBody>
      </p:sp>
      <p:sp>
        <p:nvSpPr>
          <p:cNvPr id="38" name="SK-23-text-37"/>
          <p:cNvSpPr/>
          <p:nvPr/>
        </p:nvSpPr>
        <p:spPr>
          <a:xfrm>
            <a:off x="4964311" y="4551015"/>
            <a:ext cx="722768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Allopurinol + rash + systemic symptoms (fever, eosinophilia, hepatitis)</a:t>
            </a:r>
            <a:endParaRPr lang="en-US" sz="1125" dirty="0"/>
          </a:p>
        </p:txBody>
      </p:sp>
      <p:sp>
        <p:nvSpPr>
          <p:cNvPr id="39" name="SK-23-text-38"/>
          <p:cNvSpPr/>
          <p:nvPr/>
        </p:nvSpPr>
        <p:spPr>
          <a:xfrm>
            <a:off x="4964311" y="4755803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 Hypersensitivity Syndrome (AHS)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</a:t>
            </a: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 immediately, urgent review.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HLA-B*5801 risk in Han Chinese, Korean, Thai populations.</a:t>
            </a:r>
            <a:endParaRPr lang="en-US" sz="975" dirty="0"/>
          </a:p>
        </p:txBody>
      </p:sp>
      <p:sp>
        <p:nvSpPr>
          <p:cNvPr id="40" name="SK-23-text-39"/>
          <p:cNvSpPr/>
          <p:nvPr/>
        </p:nvSpPr>
        <p:spPr>
          <a:xfrm>
            <a:off x="4964311" y="5346353"/>
            <a:ext cx="722768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C0392B"/>
                </a:solidFill>
              </a:rPr>
              <a:t>Colchicine toxicity: severe diarrhoea, vomiting, confusion, multi-organ failure</a:t>
            </a:r>
            <a:endParaRPr lang="en-US" sz="1125" dirty="0"/>
          </a:p>
        </p:txBody>
      </p:sp>
      <p:sp>
        <p:nvSpPr>
          <p:cNvPr id="41" name="SK-23-text-40"/>
          <p:cNvSpPr/>
          <p:nvPr/>
        </p:nvSpPr>
        <p:spPr>
          <a:xfrm>
            <a:off x="4964311" y="5551140"/>
            <a:ext cx="67895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help immediately.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Narrow therapeutic window — overdose is life-threatening. Never confuse </a:t>
            </a: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mcg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 </a:t>
            </a:r>
            <a:r>
              <a:rPr lang="en-US" sz="975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mg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when prescribing.</a:t>
            </a:r>
            <a:endParaRPr lang="en-US" sz="975" dirty="0"/>
          </a:p>
        </p:txBody>
      </p:sp>
      <p:sp>
        <p:nvSpPr>
          <p:cNvPr id="42" name="SK-23-text-41"/>
          <p:cNvSpPr/>
          <p:nvPr/>
        </p:nvSpPr>
        <p:spPr>
          <a:xfrm>
            <a:off x="4907161" y="6238875"/>
            <a:ext cx="682763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dirty="0">
                <a:solidFill>
                  <a:srgbClr val="7B1F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If in doubt — ASPIRATE.</a:t>
            </a:r>
            <a:r>
              <a:rPr lang="en-US" sz="975" dirty="0">
                <a:solidFill>
                  <a:srgbClr val="7B1F1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Septic arthritis is a medical emergency. A patient with known gout on immunosuppressants with a monoarticular flare must have septic arthritis excluded before any steroid is given.</a:t>
            </a:r>
            <a:endParaRPr lang="en-US" sz="975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" y="304800"/>
            <a:ext cx="11049000" cy="950565"/>
          </a:xfrm>
          <a:prstGeom prst="rect">
            <a:avLst/>
          </a:prstGeom>
        </p:spPr>
      </p:pic>
      <p:pic>
        <p:nvPicPr>
          <p:cNvPr id="4" name="SK-2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2000" y="304800"/>
            <a:ext cx="2686050" cy="276225"/>
          </a:xfrm>
          <a:prstGeom prst="rect">
            <a:avLst/>
          </a:prstGeom>
        </p:spPr>
      </p:pic>
      <p:pic>
        <p:nvPicPr>
          <p:cNvPr id="5" name="SK-2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483965"/>
            <a:ext cx="3555950" cy="1454795"/>
          </a:xfrm>
          <a:prstGeom prst="rect">
            <a:avLst/>
          </a:prstGeom>
        </p:spPr>
      </p:pic>
      <p:pic>
        <p:nvPicPr>
          <p:cNvPr id="6" name="SK-2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1605855"/>
            <a:ext cx="214313" cy="175320"/>
          </a:xfrm>
          <a:prstGeom prst="rect">
            <a:avLst/>
          </a:prstGeom>
        </p:spPr>
      </p:pic>
      <p:pic>
        <p:nvPicPr>
          <p:cNvPr id="7" name="SK-2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2355949"/>
            <a:ext cx="3327350" cy="487561"/>
          </a:xfrm>
          <a:prstGeom prst="rect">
            <a:avLst/>
          </a:prstGeom>
        </p:spPr>
      </p:pic>
      <p:pic>
        <p:nvPicPr>
          <p:cNvPr id="8" name="SK-2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317950" y="1483965"/>
            <a:ext cx="3555950" cy="1454795"/>
          </a:xfrm>
          <a:prstGeom prst="rect">
            <a:avLst/>
          </a:prstGeom>
        </p:spPr>
      </p:pic>
      <p:pic>
        <p:nvPicPr>
          <p:cNvPr id="9" name="SK-2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432250" y="1605855"/>
            <a:ext cx="214313" cy="175320"/>
          </a:xfrm>
          <a:prstGeom prst="rect">
            <a:avLst/>
          </a:prstGeom>
        </p:spPr>
      </p:pic>
      <p:pic>
        <p:nvPicPr>
          <p:cNvPr id="10" name="SK-2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2250" y="2355949"/>
            <a:ext cx="3327350" cy="487561"/>
          </a:xfrm>
          <a:prstGeom prst="rect">
            <a:avLst/>
          </a:prstGeom>
        </p:spPr>
      </p:pic>
      <p:pic>
        <p:nvPicPr>
          <p:cNvPr id="11" name="SK-24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064401" y="1483965"/>
            <a:ext cx="3556099" cy="1454795"/>
          </a:xfrm>
          <a:prstGeom prst="rect">
            <a:avLst/>
          </a:prstGeom>
        </p:spPr>
      </p:pic>
      <p:pic>
        <p:nvPicPr>
          <p:cNvPr id="12" name="SK-24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178701" y="1605855"/>
            <a:ext cx="214313" cy="175320"/>
          </a:xfrm>
          <a:prstGeom prst="rect">
            <a:avLst/>
          </a:prstGeom>
        </p:spPr>
      </p:pic>
      <p:pic>
        <p:nvPicPr>
          <p:cNvPr id="13" name="SK-24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8701" y="2355949"/>
            <a:ext cx="3327499" cy="487561"/>
          </a:xfrm>
          <a:prstGeom prst="rect">
            <a:avLst/>
          </a:prstGeom>
        </p:spPr>
      </p:pic>
      <p:pic>
        <p:nvPicPr>
          <p:cNvPr id="14" name="SK-24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1500" y="3091160"/>
            <a:ext cx="3555950" cy="1454795"/>
          </a:xfrm>
          <a:prstGeom prst="rect">
            <a:avLst/>
          </a:prstGeom>
        </p:spPr>
      </p:pic>
      <p:pic>
        <p:nvPicPr>
          <p:cNvPr id="15" name="SK-24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85800" y="3213050"/>
            <a:ext cx="214313" cy="175320"/>
          </a:xfrm>
          <a:prstGeom prst="rect">
            <a:avLst/>
          </a:prstGeom>
        </p:spPr>
      </p:pic>
      <p:pic>
        <p:nvPicPr>
          <p:cNvPr id="16" name="SK-24-img-1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3963144"/>
            <a:ext cx="3327350" cy="487561"/>
          </a:xfrm>
          <a:prstGeom prst="rect">
            <a:avLst/>
          </a:prstGeom>
        </p:spPr>
      </p:pic>
      <p:pic>
        <p:nvPicPr>
          <p:cNvPr id="17" name="SK-24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317950" y="3091160"/>
            <a:ext cx="3555950" cy="1454795"/>
          </a:xfrm>
          <a:prstGeom prst="rect">
            <a:avLst/>
          </a:prstGeom>
        </p:spPr>
      </p:pic>
      <p:pic>
        <p:nvPicPr>
          <p:cNvPr id="18" name="SK-24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432250" y="3213050"/>
            <a:ext cx="214313" cy="175320"/>
          </a:xfrm>
          <a:prstGeom prst="rect">
            <a:avLst/>
          </a:prstGeom>
        </p:spPr>
      </p:pic>
      <p:pic>
        <p:nvPicPr>
          <p:cNvPr id="19" name="SK-24-img-1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2250" y="3963144"/>
            <a:ext cx="3327350" cy="487561"/>
          </a:xfrm>
          <a:prstGeom prst="rect">
            <a:avLst/>
          </a:prstGeom>
        </p:spPr>
      </p:pic>
      <p:pic>
        <p:nvPicPr>
          <p:cNvPr id="20" name="SK-24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064401" y="3091160"/>
            <a:ext cx="3556099" cy="1454795"/>
          </a:xfrm>
          <a:prstGeom prst="rect">
            <a:avLst/>
          </a:prstGeom>
        </p:spPr>
      </p:pic>
      <p:pic>
        <p:nvPicPr>
          <p:cNvPr id="21" name="SK-24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8178701" y="3213050"/>
            <a:ext cx="214313" cy="175320"/>
          </a:xfrm>
          <a:prstGeom prst="rect">
            <a:avLst/>
          </a:prstGeom>
        </p:spPr>
      </p:pic>
      <p:pic>
        <p:nvPicPr>
          <p:cNvPr id="22" name="SK-24-img-21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8701" y="3963144"/>
            <a:ext cx="3327499" cy="487561"/>
          </a:xfrm>
          <a:prstGeom prst="rect">
            <a:avLst/>
          </a:prstGeom>
        </p:spPr>
      </p:pic>
      <p:pic>
        <p:nvPicPr>
          <p:cNvPr id="23" name="SK-24-img-22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71500" y="4698355"/>
            <a:ext cx="3555950" cy="1454795"/>
          </a:xfrm>
          <a:prstGeom prst="rect">
            <a:avLst/>
          </a:prstGeom>
        </p:spPr>
      </p:pic>
      <p:pic>
        <p:nvPicPr>
          <p:cNvPr id="24" name="SK-24-img-23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5800" y="4820245"/>
            <a:ext cx="214313" cy="175320"/>
          </a:xfrm>
          <a:prstGeom prst="rect">
            <a:avLst/>
          </a:prstGeom>
        </p:spPr>
      </p:pic>
      <p:pic>
        <p:nvPicPr>
          <p:cNvPr id="25" name="SK-24-img-2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5800" y="5570339"/>
            <a:ext cx="3327350" cy="487561"/>
          </a:xfrm>
          <a:prstGeom prst="rect">
            <a:avLst/>
          </a:prstGeom>
        </p:spPr>
      </p:pic>
      <p:pic>
        <p:nvPicPr>
          <p:cNvPr id="26" name="SK-24-img-25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317950" y="4698355"/>
            <a:ext cx="3555950" cy="1454795"/>
          </a:xfrm>
          <a:prstGeom prst="rect">
            <a:avLst/>
          </a:prstGeom>
        </p:spPr>
      </p:pic>
      <p:pic>
        <p:nvPicPr>
          <p:cNvPr id="27" name="SK-24-img-26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4432250" y="4820245"/>
            <a:ext cx="214313" cy="175320"/>
          </a:xfrm>
          <a:prstGeom prst="rect">
            <a:avLst/>
          </a:prstGeom>
        </p:spPr>
      </p:pic>
      <p:pic>
        <p:nvPicPr>
          <p:cNvPr id="28" name="SK-24-img-27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432250" y="5570339"/>
            <a:ext cx="3327350" cy="487561"/>
          </a:xfrm>
          <a:prstGeom prst="rect">
            <a:avLst/>
          </a:prstGeom>
        </p:spPr>
      </p:pic>
      <p:pic>
        <p:nvPicPr>
          <p:cNvPr id="29" name="SK-24-img-28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8064401" y="4698355"/>
            <a:ext cx="3556099" cy="1454795"/>
          </a:xfrm>
          <a:prstGeom prst="rect">
            <a:avLst/>
          </a:prstGeom>
        </p:spPr>
      </p:pic>
      <p:pic>
        <p:nvPicPr>
          <p:cNvPr id="30" name="SK-24-img-29" descr="preencoded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8178701" y="4820245"/>
            <a:ext cx="214313" cy="175320"/>
          </a:xfrm>
          <a:prstGeom prst="rect">
            <a:avLst/>
          </a:prstGeom>
        </p:spPr>
      </p:pic>
      <p:pic>
        <p:nvPicPr>
          <p:cNvPr id="31" name="SK-24-img-30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178701" y="5570339"/>
            <a:ext cx="3327499" cy="487561"/>
          </a:xfrm>
          <a:prstGeom prst="rect">
            <a:avLst/>
          </a:prstGeom>
        </p:spPr>
      </p:pic>
      <p:pic>
        <p:nvPicPr>
          <p:cNvPr id="32" name="SK-24-img-31" descr="preencoded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571500" y="6305550"/>
            <a:ext cx="11049000" cy="247650"/>
          </a:xfrm>
          <a:prstGeom prst="rect">
            <a:avLst/>
          </a:prstGeom>
        </p:spPr>
      </p:pic>
      <p:sp>
        <p:nvSpPr>
          <p:cNvPr id="33" name="SK-24-text-32"/>
          <p:cNvSpPr/>
          <p:nvPr/>
        </p:nvSpPr>
        <p:spPr>
          <a:xfrm>
            <a:off x="876300" y="3048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4" name="SK-24-text-33"/>
          <p:cNvSpPr/>
          <p:nvPr/>
        </p:nvSpPr>
        <p:spPr>
          <a:xfrm>
            <a:off x="762000" y="65722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Common Pitfalls in Gout Management</a:t>
            </a:r>
            <a:endParaRPr lang="en-US" sz="2550" dirty="0"/>
          </a:p>
        </p:txBody>
      </p:sp>
      <p:sp>
        <p:nvSpPr>
          <p:cNvPr id="35" name="SK-24-text-34"/>
          <p:cNvSpPr/>
          <p:nvPr/>
        </p:nvSpPr>
        <p:spPr>
          <a:xfrm>
            <a:off x="762000" y="10839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36" name="SK-24-text-35"/>
          <p:cNvSpPr/>
          <p:nvPr/>
        </p:nvSpPr>
        <p:spPr>
          <a:xfrm>
            <a:off x="995363" y="1579215"/>
            <a:ext cx="2270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MISDIAGNOSIS</a:t>
            </a:r>
            <a:endParaRPr lang="en-US" sz="1200" dirty="0"/>
          </a:p>
        </p:txBody>
      </p:sp>
      <p:sp>
        <p:nvSpPr>
          <p:cNvPr id="37" name="SK-24-text-36"/>
          <p:cNvSpPr/>
          <p:nvPr/>
        </p:nvSpPr>
        <p:spPr>
          <a:xfrm>
            <a:off x="685800" y="1864965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Checking urate mid-flare and excluding gout if normal.</a:t>
            </a:r>
            <a:endParaRPr lang="en-US" sz="1125" dirty="0"/>
          </a:p>
        </p:txBody>
      </p:sp>
      <p:sp>
        <p:nvSpPr>
          <p:cNvPr id="38" name="SK-24-text-37"/>
          <p:cNvSpPr/>
          <p:nvPr/>
        </p:nvSpPr>
        <p:spPr>
          <a:xfrm>
            <a:off x="781050" y="2413099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Urate can be low/normal in flares. Re-check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4–6 weeks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later.</a:t>
            </a:r>
            <a:endParaRPr lang="en-US" sz="1050" dirty="0"/>
          </a:p>
        </p:txBody>
      </p:sp>
      <p:sp>
        <p:nvSpPr>
          <p:cNvPr id="39" name="SK-24-text-38"/>
          <p:cNvSpPr/>
          <p:nvPr/>
        </p:nvSpPr>
        <p:spPr>
          <a:xfrm>
            <a:off x="4741813" y="1579215"/>
            <a:ext cx="2087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PROPHYLAXIS</a:t>
            </a:r>
            <a:endParaRPr lang="en-US" sz="1200" dirty="0"/>
          </a:p>
        </p:txBody>
      </p:sp>
      <p:sp>
        <p:nvSpPr>
          <p:cNvPr id="40" name="SK-24-text-39"/>
          <p:cNvSpPr/>
          <p:nvPr/>
        </p:nvSpPr>
        <p:spPr>
          <a:xfrm>
            <a:off x="4432250" y="1864965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anti-inflammatory cover for only 2–3 weeks.</a:t>
            </a:r>
            <a:endParaRPr lang="en-US" sz="1125" dirty="0"/>
          </a:p>
        </p:txBody>
      </p:sp>
      <p:sp>
        <p:nvSpPr>
          <p:cNvPr id="41" name="SK-24-text-40"/>
          <p:cNvSpPr/>
          <p:nvPr/>
        </p:nvSpPr>
        <p:spPr>
          <a:xfrm>
            <a:off x="4527500" y="2413099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Cover crystal mobilisation for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at least 6 months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(NICE CKS 2024).</a:t>
            </a:r>
            <a:endParaRPr lang="en-US" sz="1050" dirty="0"/>
          </a:p>
        </p:txBody>
      </p:sp>
      <p:sp>
        <p:nvSpPr>
          <p:cNvPr id="42" name="SK-24-text-41"/>
          <p:cNvSpPr/>
          <p:nvPr/>
        </p:nvSpPr>
        <p:spPr>
          <a:xfrm>
            <a:off x="8488263" y="1579215"/>
            <a:ext cx="11734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DOSING</a:t>
            </a:r>
            <a:endParaRPr lang="en-US" sz="1200" dirty="0"/>
          </a:p>
        </p:txBody>
      </p:sp>
      <p:sp>
        <p:nvSpPr>
          <p:cNvPr id="43" name="SK-24-text-42"/>
          <p:cNvSpPr/>
          <p:nvPr/>
        </p:nvSpPr>
        <p:spPr>
          <a:xfrm>
            <a:off x="8178701" y="1864965"/>
            <a:ext cx="4013299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Using Prednisolone 15mg for acute attacks.</a:t>
            </a:r>
            <a:endParaRPr lang="en-US" sz="1125" dirty="0"/>
          </a:p>
        </p:txBody>
      </p:sp>
      <p:sp>
        <p:nvSpPr>
          <p:cNvPr id="44" name="SK-24-text-43"/>
          <p:cNvSpPr/>
          <p:nvPr/>
        </p:nvSpPr>
        <p:spPr>
          <a:xfrm>
            <a:off x="8273951" y="2413099"/>
            <a:ext cx="3136999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30mg daily for 5 days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effectively abort the inflammation.</a:t>
            </a:r>
            <a:endParaRPr lang="en-US" sz="1050" dirty="0"/>
          </a:p>
        </p:txBody>
      </p:sp>
      <p:sp>
        <p:nvSpPr>
          <p:cNvPr id="45" name="SK-24-text-44"/>
          <p:cNvSpPr/>
          <p:nvPr/>
        </p:nvSpPr>
        <p:spPr>
          <a:xfrm>
            <a:off x="995363" y="3186410"/>
            <a:ext cx="19050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ULT TIMING</a:t>
            </a:r>
            <a:endParaRPr lang="en-US" sz="1200" dirty="0"/>
          </a:p>
        </p:txBody>
      </p:sp>
      <p:sp>
        <p:nvSpPr>
          <p:cNvPr id="46" name="SK-24-text-45"/>
          <p:cNvSpPr/>
          <p:nvPr/>
        </p:nvSpPr>
        <p:spPr>
          <a:xfrm>
            <a:off x="685800" y="3472160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Starting Allopurinol during the peak of an acute attack.</a:t>
            </a:r>
            <a:endParaRPr lang="en-US" sz="1125" dirty="0"/>
          </a:p>
        </p:txBody>
      </p:sp>
      <p:sp>
        <p:nvSpPr>
          <p:cNvPr id="47" name="SK-24-text-46"/>
          <p:cNvSpPr/>
          <p:nvPr/>
        </p:nvSpPr>
        <p:spPr>
          <a:xfrm>
            <a:off x="781050" y="4020294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Wait until the flare has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completely settled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before initiating ULT.</a:t>
            </a:r>
            <a:endParaRPr lang="en-US" sz="1050" dirty="0"/>
          </a:p>
        </p:txBody>
      </p:sp>
      <p:sp>
        <p:nvSpPr>
          <p:cNvPr id="48" name="SK-24-text-47"/>
          <p:cNvSpPr/>
          <p:nvPr/>
        </p:nvSpPr>
        <p:spPr>
          <a:xfrm>
            <a:off x="4741813" y="3186410"/>
            <a:ext cx="2636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FLARE HANDLING</a:t>
            </a:r>
            <a:endParaRPr lang="en-US" sz="1200" dirty="0"/>
          </a:p>
        </p:txBody>
      </p:sp>
      <p:sp>
        <p:nvSpPr>
          <p:cNvPr id="49" name="SK-24-text-48"/>
          <p:cNvSpPr/>
          <p:nvPr/>
        </p:nvSpPr>
        <p:spPr>
          <a:xfrm>
            <a:off x="4432250" y="3472160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Stopping established Allopurinol when a new flare occurs.</a:t>
            </a:r>
            <a:endParaRPr lang="en-US" sz="1125" dirty="0"/>
          </a:p>
        </p:txBody>
      </p:sp>
      <p:sp>
        <p:nvSpPr>
          <p:cNvPr id="50" name="SK-24-text-49"/>
          <p:cNvSpPr/>
          <p:nvPr/>
        </p:nvSpPr>
        <p:spPr>
          <a:xfrm>
            <a:off x="4527500" y="4020294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 stop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ULT during a flare; it destabilises urate levels further.</a:t>
            </a:r>
            <a:endParaRPr lang="en-US" sz="1050" dirty="0"/>
          </a:p>
        </p:txBody>
      </p:sp>
      <p:sp>
        <p:nvSpPr>
          <p:cNvPr id="51" name="SK-24-text-50"/>
          <p:cNvSpPr/>
          <p:nvPr/>
        </p:nvSpPr>
        <p:spPr>
          <a:xfrm>
            <a:off x="8488263" y="3186410"/>
            <a:ext cx="227076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SAFETY ALERT</a:t>
            </a:r>
            <a:endParaRPr lang="en-US" sz="1200" dirty="0"/>
          </a:p>
        </p:txBody>
      </p:sp>
      <p:sp>
        <p:nvSpPr>
          <p:cNvPr id="52" name="SK-24-text-51"/>
          <p:cNvSpPr/>
          <p:nvPr/>
        </p:nvSpPr>
        <p:spPr>
          <a:xfrm>
            <a:off x="8178701" y="3472160"/>
            <a:ext cx="332749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Prescribing Febuxostat in patients with heart failure or IHD.</a:t>
            </a:r>
            <a:endParaRPr lang="en-US" sz="1125" dirty="0"/>
          </a:p>
        </p:txBody>
      </p:sp>
      <p:sp>
        <p:nvSpPr>
          <p:cNvPr id="53" name="SK-24-text-52"/>
          <p:cNvSpPr/>
          <p:nvPr/>
        </p:nvSpPr>
        <p:spPr>
          <a:xfrm>
            <a:off x="8273951" y="4020294"/>
            <a:ext cx="3136999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CVD (MHRA 2019). Use Allopurinol first.</a:t>
            </a:r>
            <a:endParaRPr lang="en-US" sz="1050" dirty="0"/>
          </a:p>
        </p:txBody>
      </p:sp>
      <p:sp>
        <p:nvSpPr>
          <p:cNvPr id="54" name="SK-24-text-53"/>
          <p:cNvSpPr/>
          <p:nvPr/>
        </p:nvSpPr>
        <p:spPr>
          <a:xfrm>
            <a:off x="995363" y="4793605"/>
            <a:ext cx="208788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MEDS REVIEW</a:t>
            </a:r>
            <a:endParaRPr lang="en-US" sz="1200" dirty="0"/>
          </a:p>
        </p:txBody>
      </p:sp>
      <p:sp>
        <p:nvSpPr>
          <p:cNvPr id="55" name="SK-24-text-54"/>
          <p:cNvSpPr/>
          <p:nvPr/>
        </p:nvSpPr>
        <p:spPr>
          <a:xfrm>
            <a:off x="685800" y="5079355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Ignoring Thiazide diuretics in patients with recurrent gout.</a:t>
            </a:r>
            <a:endParaRPr lang="en-US" sz="1125" dirty="0"/>
          </a:p>
        </p:txBody>
      </p:sp>
      <p:sp>
        <p:nvSpPr>
          <p:cNvPr id="56" name="SK-24-text-55"/>
          <p:cNvSpPr/>
          <p:nvPr/>
        </p:nvSpPr>
        <p:spPr>
          <a:xfrm>
            <a:off x="781050" y="5627489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Switch to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Losartan or Amlodipine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which have uricosuric effects.</a:t>
            </a:r>
            <a:endParaRPr lang="en-US" sz="1050" dirty="0"/>
          </a:p>
        </p:txBody>
      </p:sp>
      <p:sp>
        <p:nvSpPr>
          <p:cNvPr id="57" name="SK-24-text-56"/>
          <p:cNvSpPr/>
          <p:nvPr/>
        </p:nvSpPr>
        <p:spPr>
          <a:xfrm>
            <a:off x="4741813" y="4793605"/>
            <a:ext cx="24536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HOLISTIC CARE</a:t>
            </a:r>
            <a:endParaRPr lang="en-US" sz="1200" dirty="0"/>
          </a:p>
        </p:txBody>
      </p:sp>
      <p:sp>
        <p:nvSpPr>
          <p:cNvPr id="58" name="SK-24-text-57"/>
          <p:cNvSpPr/>
          <p:nvPr/>
        </p:nvSpPr>
        <p:spPr>
          <a:xfrm>
            <a:off x="4432250" y="5079355"/>
            <a:ext cx="332735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Treating the joint but ignoring the Metabolic Syndrome.</a:t>
            </a:r>
            <a:endParaRPr lang="en-US" sz="1125" dirty="0"/>
          </a:p>
        </p:txBody>
      </p:sp>
      <p:sp>
        <p:nvSpPr>
          <p:cNvPr id="59" name="SK-24-text-58"/>
          <p:cNvSpPr/>
          <p:nvPr/>
        </p:nvSpPr>
        <p:spPr>
          <a:xfrm>
            <a:off x="4527500" y="5627489"/>
            <a:ext cx="3136850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Perform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annual screening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for BP, Lipids, and HbA1c.</a:t>
            </a:r>
            <a:endParaRPr lang="en-US" sz="1050" dirty="0"/>
          </a:p>
        </p:txBody>
      </p:sp>
      <p:sp>
        <p:nvSpPr>
          <p:cNvPr id="60" name="SK-24-text-59"/>
          <p:cNvSpPr/>
          <p:nvPr/>
        </p:nvSpPr>
        <p:spPr>
          <a:xfrm>
            <a:off x="8488263" y="4793605"/>
            <a:ext cx="17221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C0392B"/>
                </a:solidFill>
              </a:rPr>
              <a:t>EDUCATION</a:t>
            </a:r>
            <a:endParaRPr lang="en-US" sz="1200" dirty="0"/>
          </a:p>
        </p:txBody>
      </p:sp>
      <p:sp>
        <p:nvSpPr>
          <p:cNvPr id="61" name="SK-24-text-60"/>
          <p:cNvSpPr/>
          <p:nvPr/>
        </p:nvSpPr>
        <p:spPr>
          <a:xfrm>
            <a:off x="8178701" y="5079355"/>
            <a:ext cx="3327499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1125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Failing to warn that flares can continue for 12 months.</a:t>
            </a:r>
            <a:endParaRPr lang="en-US" sz="1125" dirty="0"/>
          </a:p>
        </p:txBody>
      </p:sp>
      <p:sp>
        <p:nvSpPr>
          <p:cNvPr id="62" name="SK-24-text-61"/>
          <p:cNvSpPr/>
          <p:nvPr/>
        </p:nvSpPr>
        <p:spPr>
          <a:xfrm>
            <a:off x="8273951" y="5627489"/>
            <a:ext cx="3136999" cy="37326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70"/>
              </a:lnSpc>
              <a:buNone/>
            </a:pP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Action: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Explain </a:t>
            </a:r>
            <a:r>
              <a:rPr lang="en-US" sz="1050" b="1" dirty="0">
                <a:solidFill>
                  <a:srgbClr val="27AE6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crystal mobilisation</a:t>
            </a:r>
            <a:r>
              <a:rPr lang="en-US" sz="10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to prevent loss of patient trust.</a:t>
            </a:r>
            <a:endParaRPr lang="en-US" sz="1050" dirty="0"/>
          </a:p>
        </p:txBody>
      </p:sp>
      <p:sp>
        <p:nvSpPr>
          <p:cNvPr id="63" name="SK-24-text-62"/>
          <p:cNvSpPr/>
          <p:nvPr/>
        </p:nvSpPr>
        <p:spPr>
          <a:xfrm>
            <a:off x="10363200" y="6381750"/>
            <a:ext cx="18288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</a:t>
            </a:r>
            <a:endParaRPr lang="en-US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950565"/>
          </a:xfrm>
          <a:prstGeom prst="rect">
            <a:avLst/>
          </a:prstGeom>
        </p:spPr>
      </p:pic>
      <p:pic>
        <p:nvPicPr>
          <p:cNvPr id="5" name="SK-2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81000"/>
            <a:ext cx="2686050" cy="276225"/>
          </a:xfrm>
          <a:prstGeom prst="rect">
            <a:avLst/>
          </a:prstGeom>
        </p:spPr>
      </p:pic>
      <p:pic>
        <p:nvPicPr>
          <p:cNvPr id="6" name="SK-2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712565"/>
            <a:ext cx="11049000" cy="1209675"/>
          </a:xfrm>
          <a:prstGeom prst="rect">
            <a:avLst/>
          </a:prstGeom>
        </p:spPr>
      </p:pic>
      <p:pic>
        <p:nvPicPr>
          <p:cNvPr id="7" name="SK-2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2212628"/>
            <a:ext cx="261937" cy="209550"/>
          </a:xfrm>
          <a:prstGeom prst="rect">
            <a:avLst/>
          </a:prstGeom>
        </p:spPr>
      </p:pic>
      <p:pic>
        <p:nvPicPr>
          <p:cNvPr id="8" name="SK-25-img-7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2922240"/>
            <a:ext cx="11049000" cy="1209675"/>
          </a:xfrm>
          <a:prstGeom prst="rect">
            <a:avLst/>
          </a:prstGeom>
        </p:spPr>
      </p:pic>
      <p:pic>
        <p:nvPicPr>
          <p:cNvPr id="9" name="SK-25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3422303"/>
            <a:ext cx="261937" cy="209550"/>
          </a:xfrm>
          <a:prstGeom prst="rect">
            <a:avLst/>
          </a:prstGeom>
        </p:spPr>
      </p:pic>
      <p:pic>
        <p:nvPicPr>
          <p:cNvPr id="10" name="SK-25-img-9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4131915"/>
            <a:ext cx="11049000" cy="1209675"/>
          </a:xfrm>
          <a:prstGeom prst="rect">
            <a:avLst/>
          </a:prstGeom>
        </p:spPr>
      </p:pic>
      <p:pic>
        <p:nvPicPr>
          <p:cNvPr id="11" name="SK-25-img-10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4631978"/>
            <a:ext cx="261937" cy="209550"/>
          </a:xfrm>
          <a:prstGeom prst="rect">
            <a:avLst/>
          </a:prstGeom>
        </p:spPr>
      </p:pic>
      <p:pic>
        <p:nvPicPr>
          <p:cNvPr id="12" name="SK-25-img-11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713065"/>
            <a:ext cx="261937" cy="209550"/>
          </a:xfrm>
          <a:prstGeom prst="rect">
            <a:avLst/>
          </a:prstGeom>
        </p:spPr>
      </p:pic>
      <p:sp>
        <p:nvSpPr>
          <p:cNvPr id="13" name="SK-25-text-12"/>
          <p:cNvSpPr/>
          <p:nvPr/>
        </p:nvSpPr>
        <p:spPr>
          <a:xfrm>
            <a:off x="8763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4" name="SK-25-text-13"/>
          <p:cNvSpPr/>
          <p:nvPr/>
        </p:nvSpPr>
        <p:spPr>
          <a:xfrm>
            <a:off x="762000" y="733425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Quick Recall — Gout</a:t>
            </a:r>
            <a:endParaRPr lang="en-US" sz="2550" dirty="0"/>
          </a:p>
        </p:txBody>
      </p:sp>
      <p:sp>
        <p:nvSpPr>
          <p:cNvPr id="15" name="SK-25-text-14"/>
          <p:cNvSpPr/>
          <p:nvPr/>
        </p:nvSpPr>
        <p:spPr>
          <a:xfrm>
            <a:off x="762000" y="11601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6" name="SK-25-text-15"/>
          <p:cNvSpPr/>
          <p:nvPr/>
        </p:nvSpPr>
        <p:spPr>
          <a:xfrm>
            <a:off x="947737" y="2181225"/>
            <a:ext cx="238125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Diagnosis</a:t>
            </a:r>
            <a:endParaRPr lang="en-US" sz="1650" dirty="0"/>
          </a:p>
        </p:txBody>
      </p:sp>
      <p:sp>
        <p:nvSpPr>
          <p:cNvPr id="17" name="SK-25-text-16"/>
          <p:cNvSpPr/>
          <p:nvPr/>
        </p:nvSpPr>
        <p:spPr>
          <a:xfrm>
            <a:off x="3409950" y="1941165"/>
            <a:ext cx="40290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Gold Standard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Needle-shaped,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negatively birefringent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MSU crystals.</a:t>
            </a:r>
            <a:endParaRPr lang="en-US" sz="1350" dirty="0"/>
          </a:p>
        </p:txBody>
      </p:sp>
      <p:sp>
        <p:nvSpPr>
          <p:cNvPr id="18" name="SK-25-text-17"/>
          <p:cNvSpPr/>
          <p:nvPr/>
        </p:nvSpPr>
        <p:spPr>
          <a:xfrm>
            <a:off x="3333750" y="2493615"/>
            <a:ext cx="855726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Aspiration is definitive; rules out septic arthritis.</a:t>
            </a:r>
            <a:endParaRPr lang="en-US" sz="1050" dirty="0"/>
          </a:p>
        </p:txBody>
      </p:sp>
      <p:sp>
        <p:nvSpPr>
          <p:cNvPr id="19" name="SK-25-text-18"/>
          <p:cNvSpPr/>
          <p:nvPr/>
        </p:nvSpPr>
        <p:spPr>
          <a:xfrm>
            <a:off x="7667625" y="1941165"/>
            <a:ext cx="40290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Urate Warning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Levels can be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 or Low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during a flare.</a:t>
            </a:r>
            <a:endParaRPr lang="en-US" sz="1350" dirty="0"/>
          </a:p>
        </p:txBody>
      </p:sp>
      <p:sp>
        <p:nvSpPr>
          <p:cNvPr id="20" name="SK-25-text-19"/>
          <p:cNvSpPr/>
          <p:nvPr/>
        </p:nvSpPr>
        <p:spPr>
          <a:xfrm>
            <a:off x="7591425" y="2493615"/>
            <a:ext cx="4600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Check 4–6 weeks after attack has resolved.</a:t>
            </a:r>
            <a:endParaRPr lang="en-US" sz="1050" dirty="0"/>
          </a:p>
        </p:txBody>
      </p:sp>
      <p:sp>
        <p:nvSpPr>
          <p:cNvPr id="21" name="SK-25-text-20"/>
          <p:cNvSpPr/>
          <p:nvPr/>
        </p:nvSpPr>
        <p:spPr>
          <a:xfrm>
            <a:off x="947737" y="3390900"/>
            <a:ext cx="238125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Acute Rx</a:t>
            </a:r>
            <a:endParaRPr lang="en-US" sz="1650" dirty="0"/>
          </a:p>
        </p:txBody>
      </p:sp>
      <p:sp>
        <p:nvSpPr>
          <p:cNvPr id="22" name="SK-25-text-21"/>
          <p:cNvSpPr/>
          <p:nvPr/>
        </p:nvSpPr>
        <p:spPr>
          <a:xfrm>
            <a:off x="3333750" y="3150840"/>
            <a:ext cx="2609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NSAIDs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(Naproxen/Etoricoxib) 1st line + PPI cover.</a:t>
            </a:r>
            <a:endParaRPr lang="en-US" sz="1350" dirty="0"/>
          </a:p>
        </p:txBody>
      </p:sp>
      <p:sp>
        <p:nvSpPr>
          <p:cNvPr id="23" name="SK-25-text-22"/>
          <p:cNvSpPr/>
          <p:nvPr/>
        </p:nvSpPr>
        <p:spPr>
          <a:xfrm>
            <a:off x="6172200" y="3150840"/>
            <a:ext cx="2609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Colchicine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500mcg (2–4x daily).</a:t>
            </a:r>
            <a:endParaRPr lang="en-US" sz="1350" dirty="0"/>
          </a:p>
        </p:txBody>
      </p:sp>
      <p:sp>
        <p:nvSpPr>
          <p:cNvPr id="24" name="SK-25-text-23"/>
          <p:cNvSpPr/>
          <p:nvPr/>
        </p:nvSpPr>
        <p:spPr>
          <a:xfrm>
            <a:off x="6172200" y="3703290"/>
            <a:ext cx="60198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Narrow window; Diarrhoea = toxic limit.</a:t>
            </a:r>
            <a:endParaRPr lang="en-US" sz="1050" dirty="0"/>
          </a:p>
        </p:txBody>
      </p:sp>
      <p:sp>
        <p:nvSpPr>
          <p:cNvPr id="25" name="SK-25-text-24"/>
          <p:cNvSpPr/>
          <p:nvPr/>
        </p:nvSpPr>
        <p:spPr>
          <a:xfrm>
            <a:off x="9010650" y="3150840"/>
            <a:ext cx="2609850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Prednisolone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30mg daily for 5 days.</a:t>
            </a:r>
            <a:endParaRPr lang="en-US" sz="1350" dirty="0"/>
          </a:p>
        </p:txBody>
      </p:sp>
      <p:sp>
        <p:nvSpPr>
          <p:cNvPr id="26" name="SK-25-text-25"/>
          <p:cNvSpPr/>
          <p:nvPr/>
        </p:nvSpPr>
        <p:spPr>
          <a:xfrm>
            <a:off x="9010650" y="3703290"/>
            <a:ext cx="31813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Current NICE 2024 recommendation.</a:t>
            </a:r>
            <a:endParaRPr lang="en-US" sz="1050" dirty="0"/>
          </a:p>
        </p:txBody>
      </p:sp>
      <p:sp>
        <p:nvSpPr>
          <p:cNvPr id="27" name="SK-25-text-26"/>
          <p:cNvSpPr/>
          <p:nvPr/>
        </p:nvSpPr>
        <p:spPr>
          <a:xfrm>
            <a:off x="947737" y="4600575"/>
            <a:ext cx="326898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Long-term ULT</a:t>
            </a:r>
            <a:endParaRPr lang="en-US" sz="1650" dirty="0"/>
          </a:p>
        </p:txBody>
      </p:sp>
      <p:sp>
        <p:nvSpPr>
          <p:cNvPr id="28" name="SK-25-text-27"/>
          <p:cNvSpPr/>
          <p:nvPr/>
        </p:nvSpPr>
        <p:spPr>
          <a:xfrm>
            <a:off x="3409950" y="4360515"/>
            <a:ext cx="40290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Allopurinol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1st line. Start low, titrate 100mg/4wks.</a:t>
            </a:r>
            <a:endParaRPr lang="en-US" sz="1350" dirty="0"/>
          </a:p>
        </p:txBody>
      </p:sp>
      <p:sp>
        <p:nvSpPr>
          <p:cNvPr id="29" name="SK-25-text-28"/>
          <p:cNvSpPr/>
          <p:nvPr/>
        </p:nvSpPr>
        <p:spPr>
          <a:xfrm>
            <a:off x="3333750" y="4912965"/>
            <a:ext cx="727710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Wait until flare settled. Reduce dose in CKD.</a:t>
            </a:r>
            <a:endParaRPr lang="en-US" sz="1050" dirty="0"/>
          </a:p>
        </p:txBody>
      </p:sp>
      <p:sp>
        <p:nvSpPr>
          <p:cNvPr id="30" name="SK-25-text-29"/>
          <p:cNvSpPr/>
          <p:nvPr/>
        </p:nvSpPr>
        <p:spPr>
          <a:xfrm>
            <a:off x="7667625" y="4360515"/>
            <a:ext cx="40290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Febuxostat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2nd line.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MHRA Safety Alert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1" name="SK-25-text-30"/>
          <p:cNvSpPr/>
          <p:nvPr/>
        </p:nvSpPr>
        <p:spPr>
          <a:xfrm>
            <a:off x="7591425" y="4655790"/>
            <a:ext cx="4600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 in established CVD/Heart Failure.</a:t>
            </a:r>
            <a:endParaRPr lang="en-US" sz="1050" dirty="0"/>
          </a:p>
        </p:txBody>
      </p:sp>
      <p:sp>
        <p:nvSpPr>
          <p:cNvPr id="32" name="SK-25-text-31"/>
          <p:cNvSpPr/>
          <p:nvPr/>
        </p:nvSpPr>
        <p:spPr>
          <a:xfrm>
            <a:off x="947737" y="5681663"/>
            <a:ext cx="2514600" cy="27235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4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Monitoring</a:t>
            </a:r>
            <a:endParaRPr lang="en-US" sz="1650" dirty="0"/>
          </a:p>
        </p:txBody>
      </p:sp>
      <p:sp>
        <p:nvSpPr>
          <p:cNvPr id="33" name="SK-25-text-32"/>
          <p:cNvSpPr/>
          <p:nvPr/>
        </p:nvSpPr>
        <p:spPr>
          <a:xfrm>
            <a:off x="3333750" y="5570190"/>
            <a:ext cx="7818120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 Urate: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&lt;360 μmol/L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(Standard)</a:t>
            </a:r>
            <a:endParaRPr lang="en-US" sz="1350" dirty="0"/>
          </a:p>
        </p:txBody>
      </p:sp>
      <p:sp>
        <p:nvSpPr>
          <p:cNvPr id="34" name="SK-25-text-33"/>
          <p:cNvSpPr/>
          <p:nvPr/>
        </p:nvSpPr>
        <p:spPr>
          <a:xfrm>
            <a:off x="3333750" y="5865465"/>
            <a:ext cx="871728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&lt;300 μmol/L if tophi or radiographic damage present.</a:t>
            </a:r>
            <a:endParaRPr lang="en-US" sz="1050" dirty="0"/>
          </a:p>
        </p:txBody>
      </p:sp>
      <p:sp>
        <p:nvSpPr>
          <p:cNvPr id="35" name="SK-25-text-34"/>
          <p:cNvSpPr/>
          <p:nvPr/>
        </p:nvSpPr>
        <p:spPr>
          <a:xfrm>
            <a:off x="7591425" y="5570190"/>
            <a:ext cx="46005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Prophylaxis: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Minimum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Months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350" dirty="0"/>
          </a:p>
        </p:txBody>
      </p:sp>
      <p:sp>
        <p:nvSpPr>
          <p:cNvPr id="36" name="SK-25-text-35"/>
          <p:cNvSpPr/>
          <p:nvPr/>
        </p:nvSpPr>
        <p:spPr>
          <a:xfrm>
            <a:off x="7591425" y="5865465"/>
            <a:ext cx="46005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Colchicine 500mcg bd when starting/titrating ULT.</a:t>
            </a:r>
            <a:endParaRPr lang="en-US" sz="105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2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04800"/>
            <a:ext cx="11049000" cy="950565"/>
          </a:xfrm>
          <a:prstGeom prst="rect">
            <a:avLst/>
          </a:prstGeom>
        </p:spPr>
      </p:pic>
      <p:pic>
        <p:nvPicPr>
          <p:cNvPr id="5" name="SK-2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04800"/>
            <a:ext cx="2686050" cy="276225"/>
          </a:xfrm>
          <a:prstGeom prst="rect">
            <a:avLst/>
          </a:prstGeom>
        </p:spPr>
      </p:pic>
      <p:pic>
        <p:nvPicPr>
          <p:cNvPr id="6" name="SK-2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483965"/>
            <a:ext cx="11049000" cy="2975521"/>
          </a:xfrm>
          <a:prstGeom prst="rect">
            <a:avLst/>
          </a:prstGeom>
        </p:spPr>
      </p:pic>
      <p:pic>
        <p:nvPicPr>
          <p:cNvPr id="7" name="SK-2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0" y="1974503"/>
            <a:ext cx="762000" cy="609600"/>
          </a:xfrm>
          <a:prstGeom prst="rect">
            <a:avLst/>
          </a:prstGeom>
        </p:spPr>
      </p:pic>
      <p:pic>
        <p:nvPicPr>
          <p:cNvPr id="8" name="SK-2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71500" y="4764286"/>
            <a:ext cx="2619375" cy="704850"/>
          </a:xfrm>
          <a:prstGeom prst="rect">
            <a:avLst/>
          </a:prstGeom>
        </p:spPr>
      </p:pic>
      <p:pic>
        <p:nvPicPr>
          <p:cNvPr id="9" name="SK-2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1375" y="4764286"/>
            <a:ext cx="2619375" cy="704850"/>
          </a:xfrm>
          <a:prstGeom prst="rect">
            <a:avLst/>
          </a:prstGeom>
        </p:spPr>
      </p:pic>
      <p:pic>
        <p:nvPicPr>
          <p:cNvPr id="10" name="SK-26-img-9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1250" y="4764286"/>
            <a:ext cx="2619375" cy="704850"/>
          </a:xfrm>
          <a:prstGeom prst="rect">
            <a:avLst/>
          </a:prstGeom>
        </p:spPr>
      </p:pic>
      <p:pic>
        <p:nvPicPr>
          <p:cNvPr id="11" name="SK-26-img-10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01125" y="4764286"/>
            <a:ext cx="2619375" cy="704850"/>
          </a:xfrm>
          <a:prstGeom prst="rect">
            <a:avLst/>
          </a:prstGeom>
        </p:spPr>
      </p:pic>
      <p:pic>
        <p:nvPicPr>
          <p:cNvPr id="12" name="SK-26-img-11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6200775"/>
            <a:ext cx="11049000" cy="352425"/>
          </a:xfrm>
          <a:prstGeom prst="rect">
            <a:avLst/>
          </a:prstGeom>
        </p:spPr>
      </p:pic>
      <p:pic>
        <p:nvPicPr>
          <p:cNvPr id="13" name="SK-26-img-12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6400502"/>
            <a:ext cx="166688" cy="137220"/>
          </a:xfrm>
          <a:prstGeom prst="rect">
            <a:avLst/>
          </a:prstGeom>
        </p:spPr>
      </p:pic>
      <p:pic>
        <p:nvPicPr>
          <p:cNvPr id="14" name="SK-26-img-13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2663" y="6400502"/>
            <a:ext cx="166688" cy="137220"/>
          </a:xfrm>
          <a:prstGeom prst="rect">
            <a:avLst/>
          </a:prstGeom>
        </p:spPr>
      </p:pic>
      <p:sp>
        <p:nvSpPr>
          <p:cNvPr id="15" name="SK-26-text-14"/>
          <p:cNvSpPr/>
          <p:nvPr/>
        </p:nvSpPr>
        <p:spPr>
          <a:xfrm>
            <a:off x="876300" y="3048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6" name="SK-26-text-15"/>
          <p:cNvSpPr/>
          <p:nvPr/>
        </p:nvSpPr>
        <p:spPr>
          <a:xfrm>
            <a:off x="762000" y="657225"/>
            <a:ext cx="114300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Final Disclaimer &amp; Clinical Responsibility</a:t>
            </a:r>
            <a:endParaRPr lang="en-US" sz="2550" dirty="0"/>
          </a:p>
        </p:txBody>
      </p:sp>
      <p:sp>
        <p:nvSpPr>
          <p:cNvPr id="17" name="SK-26-text-16"/>
          <p:cNvSpPr/>
          <p:nvPr/>
        </p:nvSpPr>
        <p:spPr>
          <a:xfrm>
            <a:off x="762000" y="10839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8" name="SK-26-text-17"/>
          <p:cNvSpPr/>
          <p:nvPr/>
        </p:nvSpPr>
        <p:spPr>
          <a:xfrm>
            <a:off x="952500" y="2884140"/>
            <a:ext cx="10287000" cy="34662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730"/>
              </a:lnSpc>
              <a:buNone/>
            </a:pPr>
            <a:r>
              <a:rPr lang="en-US" sz="1950" b="1" dirty="0">
                <a:solidFill>
                  <a:srgbClr val="1A202C"/>
                </a:solidFill>
              </a:rPr>
              <a:t>Always </a:t>
            </a:r>
            <a:r>
              <a:rPr lang="en-US" sz="1950" b="1" dirty="0">
                <a:solidFill>
                  <a:srgbClr val="E67E22"/>
                </a:solidFill>
              </a:rPr>
              <a:t>double check</a:t>
            </a:r>
            <a:r>
              <a:rPr lang="en-US" sz="1950" b="1" dirty="0">
                <a:solidFill>
                  <a:srgbClr val="1A202C"/>
                </a:solidFill>
              </a:rPr>
              <a:t> this advice and drug doses with the latest NICE and BNF guidance.</a:t>
            </a:r>
            <a:endParaRPr lang="en-US" sz="1950" dirty="0"/>
          </a:p>
        </p:txBody>
      </p:sp>
      <p:sp>
        <p:nvSpPr>
          <p:cNvPr id="19" name="SK-26-text-18"/>
          <p:cNvSpPr/>
          <p:nvPr/>
        </p:nvSpPr>
        <p:spPr>
          <a:xfrm>
            <a:off x="1809750" y="3383161"/>
            <a:ext cx="8572500" cy="771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document is for </a:t>
            </a: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educational purposes only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Clinical guidelines and pharmaceutical dosages are subject to rapid change. The Bradford VTS teaching deck is intended as a supplementary resource for GP trainees and should not replace clinical judgment or current official protocols.</a:t>
            </a:r>
            <a:endParaRPr lang="en-US" sz="1350" dirty="0"/>
          </a:p>
        </p:txBody>
      </p:sp>
      <p:sp>
        <p:nvSpPr>
          <p:cNvPr id="20" name="SK-26-text-19"/>
          <p:cNvSpPr/>
          <p:nvPr/>
        </p:nvSpPr>
        <p:spPr>
          <a:xfrm>
            <a:off x="685800" y="4888111"/>
            <a:ext cx="2390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NICE CKS Gout</a:t>
            </a:r>
            <a:endParaRPr lang="en-US" sz="1200" dirty="0"/>
          </a:p>
        </p:txBody>
      </p:sp>
      <p:sp>
        <p:nvSpPr>
          <p:cNvPr id="21" name="SK-26-text-20"/>
          <p:cNvSpPr/>
          <p:nvPr/>
        </p:nvSpPr>
        <p:spPr>
          <a:xfrm>
            <a:off x="685800" y="5145286"/>
            <a:ext cx="2390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Last Revised: 2024</a:t>
            </a:r>
            <a:endParaRPr lang="en-US" sz="1050" dirty="0"/>
          </a:p>
        </p:txBody>
      </p:sp>
      <p:sp>
        <p:nvSpPr>
          <p:cNvPr id="22" name="SK-26-text-21"/>
          <p:cNvSpPr/>
          <p:nvPr/>
        </p:nvSpPr>
        <p:spPr>
          <a:xfrm>
            <a:off x="3495675" y="4888111"/>
            <a:ext cx="2390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BNF</a:t>
            </a:r>
            <a:endParaRPr lang="en-US" sz="1200" dirty="0"/>
          </a:p>
        </p:txBody>
      </p:sp>
      <p:sp>
        <p:nvSpPr>
          <p:cNvPr id="23" name="SK-26-text-22"/>
          <p:cNvSpPr/>
          <p:nvPr/>
        </p:nvSpPr>
        <p:spPr>
          <a:xfrm>
            <a:off x="3495675" y="5145286"/>
            <a:ext cx="2390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Version: 2025</a:t>
            </a:r>
            <a:endParaRPr lang="en-US" sz="1050" dirty="0"/>
          </a:p>
        </p:txBody>
      </p:sp>
      <p:sp>
        <p:nvSpPr>
          <p:cNvPr id="24" name="SK-26-text-23"/>
          <p:cNvSpPr/>
          <p:nvPr/>
        </p:nvSpPr>
        <p:spPr>
          <a:xfrm>
            <a:off x="6305550" y="4888111"/>
            <a:ext cx="2390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BSR Guidelines</a:t>
            </a:r>
            <a:endParaRPr lang="en-US" sz="1200" dirty="0"/>
          </a:p>
        </p:txBody>
      </p:sp>
      <p:sp>
        <p:nvSpPr>
          <p:cNvPr id="25" name="SK-26-text-24"/>
          <p:cNvSpPr/>
          <p:nvPr/>
        </p:nvSpPr>
        <p:spPr>
          <a:xfrm>
            <a:off x="6305550" y="5145286"/>
            <a:ext cx="2390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Management of Gout (2022)</a:t>
            </a:r>
            <a:endParaRPr lang="en-US" sz="1050" dirty="0"/>
          </a:p>
        </p:txBody>
      </p:sp>
      <p:sp>
        <p:nvSpPr>
          <p:cNvPr id="26" name="SK-26-text-25"/>
          <p:cNvSpPr/>
          <p:nvPr/>
        </p:nvSpPr>
        <p:spPr>
          <a:xfrm>
            <a:off x="9115425" y="4888111"/>
            <a:ext cx="239077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</a:rPr>
              <a:t>MHRA Alerts</a:t>
            </a:r>
            <a:endParaRPr lang="en-US" sz="1200" dirty="0"/>
          </a:p>
        </p:txBody>
      </p:sp>
      <p:sp>
        <p:nvSpPr>
          <p:cNvPr id="27" name="SK-26-text-26"/>
          <p:cNvSpPr/>
          <p:nvPr/>
        </p:nvSpPr>
        <p:spPr>
          <a:xfrm>
            <a:off x="9115425" y="5145286"/>
            <a:ext cx="2390775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Febuxostat Safety (2019)</a:t>
            </a:r>
            <a:endParaRPr lang="en-US" sz="1050" dirty="0"/>
          </a:p>
        </p:txBody>
      </p:sp>
      <p:sp>
        <p:nvSpPr>
          <p:cNvPr id="28" name="SK-26-text-27"/>
          <p:cNvSpPr/>
          <p:nvPr/>
        </p:nvSpPr>
        <p:spPr>
          <a:xfrm>
            <a:off x="814388" y="6353175"/>
            <a:ext cx="108280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Created: June 2026 | Content verified for current NICE standards</a:t>
            </a:r>
            <a:endParaRPr lang="en-US" sz="1050" dirty="0"/>
          </a:p>
        </p:txBody>
      </p:sp>
      <p:sp>
        <p:nvSpPr>
          <p:cNvPr id="29" name="SK-26-text-28"/>
          <p:cNvSpPr/>
          <p:nvPr/>
        </p:nvSpPr>
        <p:spPr>
          <a:xfrm>
            <a:off x="10115550" y="6353175"/>
            <a:ext cx="207645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www.bradfordvts.co.uk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180975"/>
            <a:ext cx="11430000" cy="95056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180975"/>
            <a:ext cx="2686050" cy="276225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245840"/>
            <a:ext cx="5600700" cy="1628775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302990"/>
            <a:ext cx="5372100" cy="323850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350615"/>
            <a:ext cx="238125" cy="190500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500" y="1737397"/>
            <a:ext cx="5372100" cy="1057275"/>
          </a:xfrm>
          <a:prstGeom prst="rect">
            <a:avLst/>
          </a:prstGeom>
        </p:spPr>
      </p:pic>
      <p:pic>
        <p:nvPicPr>
          <p:cNvPr id="10" name="SK-3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1000" y="2950815"/>
            <a:ext cx="5600700" cy="2105025"/>
          </a:xfrm>
          <a:prstGeom prst="rect">
            <a:avLst/>
          </a:prstGeom>
        </p:spPr>
      </p:pic>
      <p:pic>
        <p:nvPicPr>
          <p:cNvPr id="11" name="SK-3-img-1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3007965"/>
            <a:ext cx="5372100" cy="323850"/>
          </a:xfrm>
          <a:prstGeom prst="rect">
            <a:avLst/>
          </a:prstGeom>
        </p:spPr>
      </p:pic>
      <p:pic>
        <p:nvPicPr>
          <p:cNvPr id="12" name="SK-3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95300" y="3055590"/>
            <a:ext cx="238125" cy="190500"/>
          </a:xfrm>
          <a:prstGeom prst="rect">
            <a:avLst/>
          </a:prstGeom>
        </p:spPr>
      </p:pic>
      <p:pic>
        <p:nvPicPr>
          <p:cNvPr id="13" name="SK-3-img-12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5132040"/>
            <a:ext cx="5600700" cy="604731"/>
          </a:xfrm>
          <a:prstGeom prst="rect">
            <a:avLst/>
          </a:prstGeom>
        </p:spPr>
      </p:pic>
      <p:pic>
        <p:nvPicPr>
          <p:cNvPr id="14" name="SK-3-img-13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5189190"/>
            <a:ext cx="5372100" cy="323850"/>
          </a:xfrm>
          <a:prstGeom prst="rect">
            <a:avLst/>
          </a:prstGeom>
        </p:spPr>
      </p:pic>
      <p:pic>
        <p:nvPicPr>
          <p:cNvPr id="15" name="SK-3-img-14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5300" y="5236815"/>
            <a:ext cx="238125" cy="190500"/>
          </a:xfrm>
          <a:prstGeom prst="rect">
            <a:avLst/>
          </a:prstGeom>
        </p:spPr>
      </p:pic>
      <p:pic>
        <p:nvPicPr>
          <p:cNvPr id="18" name="SK-3-img-17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10300" y="1245840"/>
            <a:ext cx="5600700" cy="2152650"/>
          </a:xfrm>
          <a:prstGeom prst="rect">
            <a:avLst/>
          </a:prstGeom>
        </p:spPr>
      </p:pic>
      <p:pic>
        <p:nvPicPr>
          <p:cNvPr id="19" name="SK-3-img-18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0300" y="1245840"/>
            <a:ext cx="5600700" cy="2152650"/>
          </a:xfrm>
          <a:prstGeom prst="rect">
            <a:avLst/>
          </a:prstGeom>
        </p:spPr>
      </p:pic>
      <p:pic>
        <p:nvPicPr>
          <p:cNvPr id="20" name="SK-3-img-19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0300" y="3474690"/>
            <a:ext cx="5600700" cy="3290888"/>
          </a:xfrm>
          <a:prstGeom prst="rect">
            <a:avLst/>
          </a:prstGeom>
        </p:spPr>
      </p:pic>
      <p:pic>
        <p:nvPicPr>
          <p:cNvPr id="21" name="SK-3-img-20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24600" y="3531840"/>
            <a:ext cx="5372100" cy="323850"/>
          </a:xfrm>
          <a:prstGeom prst="rect">
            <a:avLst/>
          </a:prstGeom>
        </p:spPr>
      </p:pic>
      <p:pic>
        <p:nvPicPr>
          <p:cNvPr id="22" name="SK-3-img-21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324600" y="3579465"/>
            <a:ext cx="238125" cy="190500"/>
          </a:xfrm>
          <a:prstGeom prst="rect">
            <a:avLst/>
          </a:prstGeom>
        </p:spPr>
      </p:pic>
      <p:pic>
        <p:nvPicPr>
          <p:cNvPr id="23" name="SK-3-img-22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61870" y="3960465"/>
            <a:ext cx="4297561" cy="304800"/>
          </a:xfrm>
          <a:prstGeom prst="rect">
            <a:avLst/>
          </a:prstGeom>
        </p:spPr>
      </p:pic>
      <p:pic>
        <p:nvPicPr>
          <p:cNvPr id="24" name="SK-3-img-23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27306" y="4350693"/>
            <a:ext cx="166688" cy="137220"/>
          </a:xfrm>
          <a:prstGeom prst="rect">
            <a:avLst/>
          </a:prstGeom>
        </p:spPr>
      </p:pic>
      <p:pic>
        <p:nvPicPr>
          <p:cNvPr id="25" name="SK-3-img-24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861870" y="4541490"/>
            <a:ext cx="4297561" cy="304800"/>
          </a:xfrm>
          <a:prstGeom prst="rect">
            <a:avLst/>
          </a:prstGeom>
        </p:spPr>
      </p:pic>
      <p:pic>
        <p:nvPicPr>
          <p:cNvPr id="26" name="SK-3-img-25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8927306" y="4931718"/>
            <a:ext cx="166688" cy="137220"/>
          </a:xfrm>
          <a:prstGeom prst="rect">
            <a:avLst/>
          </a:prstGeom>
        </p:spPr>
      </p:pic>
      <p:pic>
        <p:nvPicPr>
          <p:cNvPr id="27" name="SK-3-img-26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861870" y="5270153"/>
            <a:ext cx="4297561" cy="304800"/>
          </a:xfrm>
          <a:prstGeom prst="rect">
            <a:avLst/>
          </a:prstGeom>
        </p:spPr>
      </p:pic>
      <p:pic>
        <p:nvPicPr>
          <p:cNvPr id="28" name="SK-3-img-27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27306" y="5660380"/>
            <a:ext cx="166688" cy="137220"/>
          </a:xfrm>
          <a:prstGeom prst="rect">
            <a:avLst/>
          </a:prstGeom>
        </p:spPr>
      </p:pic>
      <p:pic>
        <p:nvPicPr>
          <p:cNvPr id="29" name="SK-3-img-28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861870" y="5998815"/>
            <a:ext cx="4297561" cy="304800"/>
          </a:xfrm>
          <a:prstGeom prst="rect">
            <a:avLst/>
          </a:prstGeom>
        </p:spPr>
      </p:pic>
      <p:sp>
        <p:nvSpPr>
          <p:cNvPr id="30" name="SK-3-text-29"/>
          <p:cNvSpPr/>
          <p:nvPr/>
        </p:nvSpPr>
        <p:spPr>
          <a:xfrm>
            <a:off x="685800" y="180975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31" name="SK-3-text-30"/>
          <p:cNvSpPr/>
          <p:nvPr/>
        </p:nvSpPr>
        <p:spPr>
          <a:xfrm>
            <a:off x="571500" y="533400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Pathophysiology of Gout</a:t>
            </a:r>
            <a:endParaRPr lang="en-US" sz="2550" dirty="0"/>
          </a:p>
        </p:txBody>
      </p:sp>
      <p:sp>
        <p:nvSpPr>
          <p:cNvPr id="32" name="SK-3-text-31"/>
          <p:cNvSpPr/>
          <p:nvPr/>
        </p:nvSpPr>
        <p:spPr>
          <a:xfrm>
            <a:off x="571500" y="960090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33" name="SK-3-text-32"/>
          <p:cNvSpPr/>
          <p:nvPr/>
        </p:nvSpPr>
        <p:spPr>
          <a:xfrm>
            <a:off x="828675" y="1302990"/>
            <a:ext cx="53721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Crystal Deposition</a:t>
            </a:r>
            <a:endParaRPr lang="en-US" sz="1500" dirty="0"/>
          </a:p>
        </p:txBody>
      </p:sp>
      <p:sp>
        <p:nvSpPr>
          <p:cNvPr id="34" name="SK-3-text-33"/>
          <p:cNvSpPr/>
          <p:nvPr/>
        </p:nvSpPr>
        <p:spPr>
          <a:xfrm>
            <a:off x="666750" y="1612664"/>
            <a:ext cx="5372100" cy="1133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Gout is the deposition of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monosodium urate (MSU)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crystals in joints and soft tissues.Saturation Threshold: Triggered when serum urate &gt;360 μmol/L, leading to crystal precipitation.</a:t>
            </a:r>
            <a:endParaRPr lang="en-US" sz="1275" dirty="0"/>
          </a:p>
        </p:txBody>
      </p:sp>
      <p:sp>
        <p:nvSpPr>
          <p:cNvPr id="35" name="SK-3-text-34"/>
          <p:cNvSpPr/>
          <p:nvPr/>
        </p:nvSpPr>
        <p:spPr>
          <a:xfrm>
            <a:off x="828675" y="3007965"/>
            <a:ext cx="5486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The Inflammatory Cascade</a:t>
            </a:r>
            <a:endParaRPr lang="en-US" sz="1500" dirty="0"/>
          </a:p>
        </p:txBody>
      </p:sp>
      <p:sp>
        <p:nvSpPr>
          <p:cNvPr id="36" name="SK-3-text-35"/>
          <p:cNvSpPr/>
          <p:nvPr/>
        </p:nvSpPr>
        <p:spPr>
          <a:xfrm>
            <a:off x="685800" y="3427065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MSU crystals activate the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NLRP3 inflammasome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within macrophages.</a:t>
            </a:r>
            <a:endParaRPr lang="en-US" sz="1275" dirty="0"/>
          </a:p>
        </p:txBody>
      </p:sp>
      <p:sp>
        <p:nvSpPr>
          <p:cNvPr id="37" name="SK-3-text-36"/>
          <p:cNvSpPr/>
          <p:nvPr/>
        </p:nvSpPr>
        <p:spPr>
          <a:xfrm>
            <a:off x="685800" y="3950940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This triggers the release of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IL-1β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 potent pro-inflammatory cytokine.</a:t>
            </a:r>
            <a:endParaRPr lang="en-US" sz="1275" dirty="0"/>
          </a:p>
        </p:txBody>
      </p:sp>
      <p:sp>
        <p:nvSpPr>
          <p:cNvPr id="38" name="SK-3-text-37"/>
          <p:cNvSpPr/>
          <p:nvPr/>
        </p:nvSpPr>
        <p:spPr>
          <a:xfrm>
            <a:off x="685800" y="4474815"/>
            <a:ext cx="5181600" cy="4857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Result: Massive </a:t>
            </a:r>
            <a:r>
              <a:rPr lang="en-US" sz="12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neutrophil recruitment</a:t>
            </a:r>
            <a:r>
              <a:rPr lang="en-US" sz="12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and acute joint inflammation.</a:t>
            </a:r>
            <a:endParaRPr lang="en-US" sz="1275" dirty="0"/>
          </a:p>
        </p:txBody>
      </p:sp>
      <p:sp>
        <p:nvSpPr>
          <p:cNvPr id="39" name="SK-3-text-38"/>
          <p:cNvSpPr/>
          <p:nvPr/>
        </p:nvSpPr>
        <p:spPr>
          <a:xfrm>
            <a:off x="828675" y="5189190"/>
            <a:ext cx="53721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Urate Homeostasis</a:t>
            </a:r>
            <a:endParaRPr lang="en-US" sz="1500" dirty="0"/>
          </a:p>
        </p:txBody>
      </p:sp>
      <p:sp>
        <p:nvSpPr>
          <p:cNvPr id="40" name="SK-3-text-39"/>
          <p:cNvSpPr/>
          <p:nvPr/>
        </p:nvSpPr>
        <p:spPr>
          <a:xfrm>
            <a:off x="495300" y="5570190"/>
            <a:ext cx="5372100" cy="11382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913"/>
              </a:lnSpc>
              <a:buNone/>
            </a:pPr>
            <a:endParaRPr lang="en-US" sz="1275" dirty="0">
              <a:solidFill>
                <a:schemeClr val="bg1"/>
              </a:solidFill>
            </a:endParaRPr>
          </a:p>
        </p:txBody>
      </p:sp>
      <p:sp>
        <p:nvSpPr>
          <p:cNvPr id="41" name="SK-3-text-40"/>
          <p:cNvSpPr/>
          <p:nvPr/>
        </p:nvSpPr>
        <p:spPr>
          <a:xfrm>
            <a:off x="6657975" y="3531840"/>
            <a:ext cx="5486400" cy="3238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2C3E50"/>
                </a:solidFill>
              </a:rPr>
              <a:t>Purine Metabolic Pathway</a:t>
            </a:r>
            <a:endParaRPr lang="en-US" sz="1500" dirty="0"/>
          </a:p>
        </p:txBody>
      </p:sp>
      <p:sp>
        <p:nvSpPr>
          <p:cNvPr id="42" name="SK-3-text-41"/>
          <p:cNvSpPr/>
          <p:nvPr/>
        </p:nvSpPr>
        <p:spPr>
          <a:xfrm>
            <a:off x="6823770" y="3960465"/>
            <a:ext cx="40689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Purines</a:t>
            </a:r>
            <a:endParaRPr lang="en-US" sz="1200" dirty="0"/>
          </a:p>
        </p:txBody>
      </p:sp>
      <p:sp>
        <p:nvSpPr>
          <p:cNvPr id="43" name="SK-3-text-42"/>
          <p:cNvSpPr/>
          <p:nvPr/>
        </p:nvSpPr>
        <p:spPr>
          <a:xfrm>
            <a:off x="6823770" y="4541490"/>
            <a:ext cx="40689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Hypoxanthine</a:t>
            </a:r>
            <a:endParaRPr lang="en-US" sz="1200" dirty="0"/>
          </a:p>
        </p:txBody>
      </p:sp>
      <p:sp>
        <p:nvSpPr>
          <p:cNvPr id="44" name="SK-3-text-43"/>
          <p:cNvSpPr/>
          <p:nvPr/>
        </p:nvSpPr>
        <p:spPr>
          <a:xfrm>
            <a:off x="8496300" y="5084415"/>
            <a:ext cx="245364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i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Xanthine Oxidase</a:t>
            </a:r>
            <a:endParaRPr lang="en-US" sz="975" dirty="0"/>
          </a:p>
        </p:txBody>
      </p:sp>
      <p:sp>
        <p:nvSpPr>
          <p:cNvPr id="45" name="SK-3-text-44"/>
          <p:cNvSpPr/>
          <p:nvPr/>
        </p:nvSpPr>
        <p:spPr>
          <a:xfrm>
            <a:off x="6823770" y="5270153"/>
            <a:ext cx="40689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Xanthine</a:t>
            </a:r>
            <a:endParaRPr lang="en-US" sz="1200" dirty="0"/>
          </a:p>
        </p:txBody>
      </p:sp>
      <p:sp>
        <p:nvSpPr>
          <p:cNvPr id="46" name="SK-3-text-45"/>
          <p:cNvSpPr/>
          <p:nvPr/>
        </p:nvSpPr>
        <p:spPr>
          <a:xfrm>
            <a:off x="8439150" y="5813078"/>
            <a:ext cx="2899410" cy="1857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463"/>
              </a:lnSpc>
              <a:buNone/>
            </a:pPr>
            <a:r>
              <a:rPr lang="en-US" sz="975" b="1" i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Target: Allopurinol</a:t>
            </a:r>
            <a:endParaRPr lang="en-US" sz="975" dirty="0"/>
          </a:p>
        </p:txBody>
      </p:sp>
      <p:sp>
        <p:nvSpPr>
          <p:cNvPr id="47" name="SK-3-text-46"/>
          <p:cNvSpPr/>
          <p:nvPr/>
        </p:nvSpPr>
        <p:spPr>
          <a:xfrm>
            <a:off x="6823770" y="5998815"/>
            <a:ext cx="4068961" cy="3048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Uric Acid</a:t>
            </a:r>
            <a:endParaRPr lang="en-US" sz="1200" dirty="0"/>
          </a:p>
        </p:txBody>
      </p:sp>
      <p:sp>
        <p:nvSpPr>
          <p:cNvPr id="48" name="SK-3-text-47"/>
          <p:cNvSpPr/>
          <p:nvPr/>
        </p:nvSpPr>
        <p:spPr>
          <a:xfrm>
            <a:off x="6286500" y="6370290"/>
            <a:ext cx="54483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End product of human purine metabolism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247650"/>
            <a:ext cx="11430000" cy="950565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247650"/>
            <a:ext cx="2686050" cy="276225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1000" y="1379190"/>
            <a:ext cx="6191250" cy="5231160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" y="1543943"/>
            <a:ext cx="261937" cy="213420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4592687"/>
            <a:ext cx="5962650" cy="950416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858000" y="1379190"/>
            <a:ext cx="4953000" cy="27527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58000" y="1379190"/>
            <a:ext cx="4953000" cy="2752725"/>
          </a:xfrm>
          <a:prstGeom prst="rect">
            <a:avLst/>
          </a:prstGeom>
        </p:spPr>
      </p:pic>
      <p:pic>
        <p:nvPicPr>
          <p:cNvPr id="10" name="SK-4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858000" y="4579590"/>
            <a:ext cx="4953000" cy="2030760"/>
          </a:xfrm>
          <a:prstGeom prst="rect">
            <a:avLst/>
          </a:prstGeom>
        </p:spPr>
      </p:pic>
      <p:sp>
        <p:nvSpPr>
          <p:cNvPr id="11" name="SK-4-text-10"/>
          <p:cNvSpPr/>
          <p:nvPr/>
        </p:nvSpPr>
        <p:spPr>
          <a:xfrm>
            <a:off x="685800" y="24765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2" name="SK-4-text-11"/>
          <p:cNvSpPr/>
          <p:nvPr/>
        </p:nvSpPr>
        <p:spPr>
          <a:xfrm>
            <a:off x="571500" y="60007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Clinical Presentation — Acute Attack</a:t>
            </a:r>
            <a:endParaRPr lang="en-US" sz="2550" dirty="0"/>
          </a:p>
        </p:txBody>
      </p:sp>
      <p:sp>
        <p:nvSpPr>
          <p:cNvPr id="13" name="SK-4-text-12"/>
          <p:cNvSpPr/>
          <p:nvPr/>
        </p:nvSpPr>
        <p:spPr>
          <a:xfrm>
            <a:off x="571500" y="102676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4" name="SK-4-text-13"/>
          <p:cNvSpPr/>
          <p:nvPr/>
        </p:nvSpPr>
        <p:spPr>
          <a:xfrm>
            <a:off x="852488" y="1493490"/>
            <a:ext cx="6286500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Classic Clinical Features</a:t>
            </a:r>
            <a:endParaRPr lang="en-US" sz="1650" dirty="0"/>
          </a:p>
        </p:txBody>
      </p:sp>
      <p:sp>
        <p:nvSpPr>
          <p:cNvPr id="15" name="SK-4-text-14"/>
          <p:cNvSpPr/>
          <p:nvPr/>
        </p:nvSpPr>
        <p:spPr>
          <a:xfrm>
            <a:off x="723900" y="1922115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overnight; reaching maximum intensity within 4–12 hours.</a:t>
            </a:r>
            <a:endParaRPr lang="en-US" sz="1350" dirty="0"/>
          </a:p>
        </p:txBody>
      </p:sp>
      <p:sp>
        <p:nvSpPr>
          <p:cNvPr id="16" name="SK-4-text-15"/>
          <p:cNvSpPr/>
          <p:nvPr/>
        </p:nvSpPr>
        <p:spPr>
          <a:xfrm>
            <a:off x="723900" y="2565946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Severe Pain: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Patients frequently describe it as the "worst pain of their life."</a:t>
            </a:r>
            <a:endParaRPr lang="en-US" sz="1350" dirty="0"/>
          </a:p>
        </p:txBody>
      </p:sp>
      <p:sp>
        <p:nvSpPr>
          <p:cNvPr id="17" name="SK-4-text-16"/>
          <p:cNvSpPr/>
          <p:nvPr/>
        </p:nvSpPr>
        <p:spPr>
          <a:xfrm>
            <a:off x="723900" y="3209776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Inflammation: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Marked redness, swelling, warmth, and exquisite tenderness (even bedclothes intolerable).</a:t>
            </a:r>
            <a:endParaRPr lang="en-US" sz="1350" dirty="0"/>
          </a:p>
        </p:txBody>
      </p:sp>
      <p:sp>
        <p:nvSpPr>
          <p:cNvPr id="18" name="SK-4-text-17"/>
          <p:cNvSpPr/>
          <p:nvPr/>
        </p:nvSpPr>
        <p:spPr>
          <a:xfrm>
            <a:off x="723900" y="3853607"/>
            <a:ext cx="573405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160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Systemic: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Low-grade fever and malaise may be present during the peak flare.</a:t>
            </a:r>
            <a:endParaRPr lang="en-US" sz="1350" dirty="0"/>
          </a:p>
        </p:txBody>
      </p:sp>
      <p:sp>
        <p:nvSpPr>
          <p:cNvPr id="19" name="SK-4-text-18"/>
          <p:cNvSpPr/>
          <p:nvPr/>
        </p:nvSpPr>
        <p:spPr>
          <a:xfrm>
            <a:off x="609600" y="4706987"/>
            <a:ext cx="581977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E67E22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Podagra: The Signature Site</a:t>
            </a:r>
            <a:endParaRPr lang="en-US" sz="1350" dirty="0"/>
          </a:p>
        </p:txBody>
      </p:sp>
      <p:sp>
        <p:nvSpPr>
          <p:cNvPr id="20" name="SK-4-text-19"/>
          <p:cNvSpPr/>
          <p:nvPr/>
        </p:nvSpPr>
        <p:spPr>
          <a:xfrm>
            <a:off x="609600" y="5002262"/>
            <a:ext cx="573405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</a:t>
            </a: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MTP joint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(base of the big toe) is the classic site, involved in 50–70% of initial attacks. Other sites include midfoot, ankle, and knee.</a:t>
            </a:r>
            <a:endParaRPr lang="en-US" sz="1200" dirty="0"/>
          </a:p>
        </p:txBody>
      </p:sp>
      <p:sp>
        <p:nvSpPr>
          <p:cNvPr id="21" name="SK-4-text-20"/>
          <p:cNvSpPr/>
          <p:nvPr/>
        </p:nvSpPr>
        <p:spPr>
          <a:xfrm>
            <a:off x="6781800" y="4284315"/>
            <a:ext cx="50292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r">
              <a:lnSpc>
                <a:spcPts val="1350"/>
              </a:lnSpc>
              <a:buNone/>
            </a:pPr>
            <a:r>
              <a:rPr lang="en-US" sz="900" i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Image: Typical Podagra presentation with severe erythema and swelling.</a:t>
            </a:r>
            <a:endParaRPr lang="en-US" sz="900" dirty="0"/>
          </a:p>
        </p:txBody>
      </p:sp>
      <p:sp>
        <p:nvSpPr>
          <p:cNvPr id="22" name="SK-4-text-21"/>
          <p:cNvSpPr/>
          <p:nvPr/>
        </p:nvSpPr>
        <p:spPr>
          <a:xfrm>
            <a:off x="6972300" y="4655790"/>
            <a:ext cx="521970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E67E22"/>
                </a:solidFill>
              </a:rPr>
              <a:t>Progression &amp; Chronic Gout</a:t>
            </a:r>
            <a:endParaRPr lang="en-US" sz="1500" dirty="0"/>
          </a:p>
        </p:txBody>
      </p:sp>
      <p:sp>
        <p:nvSpPr>
          <p:cNvPr id="23" name="SK-4-text-22"/>
          <p:cNvSpPr/>
          <p:nvPr/>
        </p:nvSpPr>
        <p:spPr>
          <a:xfrm>
            <a:off x="6972300" y="4989165"/>
            <a:ext cx="472440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Untreated attacks resolve spontaneously within 7–14 days. If poorly managed, it progresses to </a:t>
            </a:r>
            <a:r>
              <a:rPr lang="en-US" sz="12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Chronic Tophaceous Gout</a:t>
            </a:r>
            <a:r>
              <a:rPr lang="en-US" sz="1200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</a:t>
            </a:r>
            <a:endParaRPr lang="en-US" sz="1200" dirty="0"/>
          </a:p>
        </p:txBody>
      </p:sp>
      <p:sp>
        <p:nvSpPr>
          <p:cNvPr id="24" name="SK-4-text-23"/>
          <p:cNvSpPr/>
          <p:nvPr/>
        </p:nvSpPr>
        <p:spPr>
          <a:xfrm>
            <a:off x="7162800" y="5503515"/>
            <a:ext cx="5029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Tophi: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Whitish monosodium urate deposits in cartilaginous areas.</a:t>
            </a:r>
            <a:endParaRPr lang="en-US" sz="1125" dirty="0"/>
          </a:p>
        </p:txBody>
      </p:sp>
      <p:sp>
        <p:nvSpPr>
          <p:cNvPr id="25" name="SK-4-text-24"/>
          <p:cNvSpPr/>
          <p:nvPr/>
        </p:nvSpPr>
        <p:spPr>
          <a:xfrm>
            <a:off x="7162800" y="5755928"/>
            <a:ext cx="5029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Common Sites: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Ear helix, olecranon bursa, Achilles tendon.</a:t>
            </a:r>
            <a:endParaRPr lang="en-US" sz="1125" dirty="0"/>
          </a:p>
        </p:txBody>
      </p:sp>
      <p:sp>
        <p:nvSpPr>
          <p:cNvPr id="26" name="SK-4-text-25"/>
          <p:cNvSpPr/>
          <p:nvPr/>
        </p:nvSpPr>
        <p:spPr>
          <a:xfrm>
            <a:off x="7162800" y="6008340"/>
            <a:ext cx="4533900" cy="4286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Characteristics:</a:t>
            </a:r>
            <a:r>
              <a:rPr lang="en-US" sz="11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May ulcerate and discharge white, chalky material.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" y="381000"/>
            <a:ext cx="11049000" cy="950565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2000" y="381000"/>
            <a:ext cx="2686050" cy="276225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500" y="1617315"/>
            <a:ext cx="5524500" cy="3537793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1500" y="1843236"/>
            <a:ext cx="457200" cy="45720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7225" y="1957536"/>
            <a:ext cx="285750" cy="228600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77000" y="1702296"/>
            <a:ext cx="457200" cy="457200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562725" y="1816596"/>
            <a:ext cx="285750" cy="228600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71500" y="5440859"/>
            <a:ext cx="11049000" cy="1036141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2000" y="5631359"/>
            <a:ext cx="190500" cy="152400"/>
          </a:xfrm>
          <a:prstGeom prst="rect">
            <a:avLst/>
          </a:prstGeom>
        </p:spPr>
      </p:pic>
      <p:sp>
        <p:nvSpPr>
          <p:cNvPr id="13" name="SK-5-text-12"/>
          <p:cNvSpPr/>
          <p:nvPr/>
        </p:nvSpPr>
        <p:spPr>
          <a:xfrm>
            <a:off x="8763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4" name="SK-5-text-13"/>
          <p:cNvSpPr/>
          <p:nvPr/>
        </p:nvSpPr>
        <p:spPr>
          <a:xfrm>
            <a:off x="762000" y="733425"/>
            <a:ext cx="11020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Primary vs Secondary Gout</a:t>
            </a:r>
            <a:endParaRPr lang="en-US" sz="2550" dirty="0"/>
          </a:p>
        </p:txBody>
      </p:sp>
      <p:sp>
        <p:nvSpPr>
          <p:cNvPr id="15" name="SK-5-text-14"/>
          <p:cNvSpPr/>
          <p:nvPr/>
        </p:nvSpPr>
        <p:spPr>
          <a:xfrm>
            <a:off x="762000" y="1160115"/>
            <a:ext cx="10934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6" name="SK-5-text-15"/>
          <p:cNvSpPr/>
          <p:nvPr/>
        </p:nvSpPr>
        <p:spPr>
          <a:xfrm>
            <a:off x="1143000" y="1886099"/>
            <a:ext cx="368998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Primary Gout</a:t>
            </a:r>
            <a:endParaRPr lang="en-US" sz="1950" dirty="0"/>
          </a:p>
        </p:txBody>
      </p:sp>
      <p:sp>
        <p:nvSpPr>
          <p:cNvPr id="17" name="SK-5-text-16"/>
          <p:cNvSpPr/>
          <p:nvPr/>
        </p:nvSpPr>
        <p:spPr>
          <a:xfrm>
            <a:off x="914400" y="2529036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Idiopathic: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Most common form; no single external trigger found.</a:t>
            </a:r>
            <a:endParaRPr lang="en-US" sz="1350" dirty="0"/>
          </a:p>
        </p:txBody>
      </p:sp>
      <p:sp>
        <p:nvSpPr>
          <p:cNvPr id="18" name="SK-5-text-17"/>
          <p:cNvSpPr/>
          <p:nvPr/>
        </p:nvSpPr>
        <p:spPr>
          <a:xfrm>
            <a:off x="838200" y="3199507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Strong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Genetic Component: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Family history present in 20% of cases.</a:t>
            </a:r>
            <a:endParaRPr lang="en-US" sz="1350" dirty="0"/>
          </a:p>
        </p:txBody>
      </p:sp>
      <p:sp>
        <p:nvSpPr>
          <p:cNvPr id="19" name="SK-5-text-18"/>
          <p:cNvSpPr/>
          <p:nvPr/>
        </p:nvSpPr>
        <p:spPr>
          <a:xfrm>
            <a:off x="838200" y="3869978"/>
            <a:ext cx="10468864" cy="2818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Demographics: Predominantly affects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 aged 30–60.</a:t>
            </a:r>
            <a:endParaRPr lang="en-US" sz="1350" dirty="0"/>
          </a:p>
        </p:txBody>
      </p:sp>
      <p:sp>
        <p:nvSpPr>
          <p:cNvPr id="20" name="SK-5-text-19"/>
          <p:cNvSpPr/>
          <p:nvPr/>
        </p:nvSpPr>
        <p:spPr>
          <a:xfrm>
            <a:off x="838200" y="4266158"/>
            <a:ext cx="4876800" cy="54858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Linked to polygenic defects in renal urate transporters (URAT1, GLUT9).</a:t>
            </a:r>
            <a:endParaRPr lang="en-US" sz="1350" dirty="0"/>
          </a:p>
        </p:txBody>
      </p:sp>
      <p:sp>
        <p:nvSpPr>
          <p:cNvPr id="21" name="SK-5-text-20"/>
          <p:cNvSpPr/>
          <p:nvPr/>
        </p:nvSpPr>
        <p:spPr>
          <a:xfrm>
            <a:off x="7048500" y="1745159"/>
            <a:ext cx="428434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Secondary Gout</a:t>
            </a:r>
            <a:endParaRPr lang="en-US" sz="1950" dirty="0"/>
          </a:p>
        </p:txBody>
      </p:sp>
      <p:sp>
        <p:nvSpPr>
          <p:cNvPr id="22" name="SK-5-text-21"/>
          <p:cNvSpPr/>
          <p:nvPr/>
        </p:nvSpPr>
        <p:spPr>
          <a:xfrm>
            <a:off x="6819900" y="2388096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Medications: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Thiazides, loop diuretics, ciclosporin, tacrolimus, pyrazinamide.</a:t>
            </a:r>
            <a:endParaRPr lang="en-US" sz="1350" dirty="0"/>
          </a:p>
        </p:txBody>
      </p:sp>
      <p:sp>
        <p:nvSpPr>
          <p:cNvPr id="23" name="SK-5-text-22"/>
          <p:cNvSpPr/>
          <p:nvPr/>
        </p:nvSpPr>
        <p:spPr>
          <a:xfrm>
            <a:off x="6819900" y="3058567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Reduced Excretion: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Chronic Kidney Disease (CKD) is a major driver.</a:t>
            </a:r>
            <a:endParaRPr lang="en-US" sz="1350" dirty="0"/>
          </a:p>
        </p:txBody>
      </p:sp>
      <p:sp>
        <p:nvSpPr>
          <p:cNvPr id="24" name="SK-5-text-23"/>
          <p:cNvSpPr/>
          <p:nvPr/>
        </p:nvSpPr>
        <p:spPr>
          <a:xfrm>
            <a:off x="6819900" y="3729038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920"/>
              </a:lnSpc>
              <a:buNone/>
            </a:pP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Over-production: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Psoriasis, myeloproliferative disease, haemolytic anaemia.</a:t>
            </a:r>
            <a:endParaRPr lang="en-US" sz="1350" dirty="0"/>
          </a:p>
        </p:txBody>
      </p:sp>
      <p:sp>
        <p:nvSpPr>
          <p:cNvPr id="25" name="SK-5-text-24"/>
          <p:cNvSpPr/>
          <p:nvPr/>
        </p:nvSpPr>
        <p:spPr>
          <a:xfrm>
            <a:off x="6743700" y="4399508"/>
            <a:ext cx="4876800" cy="55617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Clinical Clues: More likely to affect </a:t>
            </a:r>
            <a:r>
              <a:rPr lang="en-US" sz="120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upper limbs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; higher urate; tophi common.</a:t>
            </a:r>
            <a:endParaRPr lang="en-US" sz="1350" dirty="0"/>
          </a:p>
        </p:txBody>
      </p:sp>
      <p:sp>
        <p:nvSpPr>
          <p:cNvPr id="26" name="SK-5-text-25"/>
          <p:cNvSpPr/>
          <p:nvPr/>
        </p:nvSpPr>
        <p:spPr>
          <a:xfrm>
            <a:off x="1047750" y="5593259"/>
            <a:ext cx="51968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6C3483"/>
                </a:solidFill>
              </a:rPr>
              <a:t>AKT BOX: DIURETICS &amp; ASPIRIN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762000" y="5898059"/>
            <a:ext cx="10668000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dirty="0">
                <a:solidFill>
                  <a:srgbClr val="4A23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Thiazides and loop diuretics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reduce renal excretion</a:t>
            </a:r>
            <a:r>
              <a:rPr lang="en-US" sz="1200" dirty="0">
                <a:solidFill>
                  <a:srgbClr val="4A23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 urate. </a:t>
            </a:r>
            <a:r>
              <a:rPr lang="en-US" sz="120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Aspirin Paradox:</a:t>
            </a:r>
            <a:r>
              <a:rPr lang="en-US" sz="1200" dirty="0">
                <a:solidFill>
                  <a:srgbClr val="4A235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Low-dose (&lt; 2g/day) raises urate; high-dose is uricosuric (lowers urate). Elderly women with gout are frequently taking thiazides for hypertension.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77293"/>
            <a:ext cx="309563" cy="25152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2217390"/>
            <a:ext cx="214313" cy="176361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2605980"/>
            <a:ext cx="214313" cy="176361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1000" y="2994571"/>
            <a:ext cx="214313" cy="176361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1000" y="3383161"/>
            <a:ext cx="214313" cy="176361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91238" y="1807815"/>
            <a:ext cx="9525" cy="1773436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81763" y="1677293"/>
            <a:ext cx="309563" cy="251520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1763" y="2217390"/>
            <a:ext cx="214313" cy="176361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481763" y="2605980"/>
            <a:ext cx="214313" cy="176361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81763" y="2994571"/>
            <a:ext cx="214313" cy="176361"/>
          </a:xfrm>
          <a:prstGeom prst="rect">
            <a:avLst/>
          </a:prstGeom>
        </p:spPr>
      </p:pic>
      <p:pic>
        <p:nvPicPr>
          <p:cNvPr id="16" name="SK-6-img-15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81763" y="3383161"/>
            <a:ext cx="214313" cy="176361"/>
          </a:xfrm>
          <a:prstGeom prst="rect">
            <a:avLst/>
          </a:prstGeom>
        </p:spPr>
      </p:pic>
      <p:pic>
        <p:nvPicPr>
          <p:cNvPr id="17" name="SK-6-img-16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81000" y="4057501"/>
            <a:ext cx="11430000" cy="2590800"/>
          </a:xfrm>
          <a:prstGeom prst="rect">
            <a:avLst/>
          </a:prstGeom>
        </p:spPr>
      </p:pic>
      <p:pic>
        <p:nvPicPr>
          <p:cNvPr id="18" name="SK-6-img-17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81000" y="4629001"/>
            <a:ext cx="2257425" cy="571500"/>
          </a:xfrm>
          <a:prstGeom prst="rect">
            <a:avLst/>
          </a:prstGeom>
        </p:spPr>
      </p:pic>
      <p:pic>
        <p:nvPicPr>
          <p:cNvPr id="19" name="SK-6-img-18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2752725" y="4629001"/>
            <a:ext cx="2171700" cy="571500"/>
          </a:xfrm>
          <a:prstGeom prst="rect">
            <a:avLst/>
          </a:prstGeom>
        </p:spPr>
      </p:pic>
      <p:pic>
        <p:nvPicPr>
          <p:cNvPr id="20" name="SK-6-img-19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38725" y="4629001"/>
            <a:ext cx="2162175" cy="571500"/>
          </a:xfrm>
          <a:prstGeom prst="rect">
            <a:avLst/>
          </a:prstGeom>
        </p:spPr>
      </p:pic>
      <p:pic>
        <p:nvPicPr>
          <p:cNvPr id="21" name="SK-6-img-20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15200" y="4629001"/>
            <a:ext cx="2409825" cy="571500"/>
          </a:xfrm>
          <a:prstGeom prst="rect">
            <a:avLst/>
          </a:prstGeom>
        </p:spPr>
      </p:pic>
      <p:pic>
        <p:nvPicPr>
          <p:cNvPr id="22" name="SK-6-img-21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820275" y="4616276"/>
            <a:ext cx="1990725" cy="571500"/>
          </a:xfrm>
          <a:prstGeom prst="rect">
            <a:avLst/>
          </a:prstGeom>
        </p:spPr>
      </p:pic>
      <p:pic>
        <p:nvPicPr>
          <p:cNvPr id="23" name="SK-6-img-22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419100" y="5564442"/>
            <a:ext cx="11430000" cy="514350"/>
          </a:xfrm>
          <a:prstGeom prst="rect">
            <a:avLst/>
          </a:prstGeom>
        </p:spPr>
      </p:pic>
      <p:pic>
        <p:nvPicPr>
          <p:cNvPr id="24" name="SK-6-img-23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70906" y="5684341"/>
            <a:ext cx="285750" cy="228600"/>
          </a:xfrm>
          <a:prstGeom prst="rect">
            <a:avLst/>
          </a:prstGeom>
        </p:spPr>
      </p:pic>
      <p:sp>
        <p:nvSpPr>
          <p:cNvPr id="25" name="SK-6-text-24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6" name="SK-6-text-25"/>
          <p:cNvSpPr/>
          <p:nvPr/>
        </p:nvSpPr>
        <p:spPr>
          <a:xfrm>
            <a:off x="571500" y="7334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Differential Diagnosis — What Else Could This Be?</a:t>
            </a:r>
            <a:endParaRPr lang="en-US" sz="2550" dirty="0"/>
          </a:p>
        </p:txBody>
      </p:sp>
      <p:sp>
        <p:nvSpPr>
          <p:cNvPr id="27" name="SK-6-text-26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8" name="SK-6-text-27"/>
          <p:cNvSpPr/>
          <p:nvPr/>
        </p:nvSpPr>
        <p:spPr>
          <a:xfrm>
            <a:off x="804863" y="1617315"/>
            <a:ext cx="8321040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C0392B"/>
                </a:solidFill>
              </a:rPr>
              <a:t>Septic Arthritis (Emergency)</a:t>
            </a:r>
            <a:endParaRPr lang="en-US" sz="1950" dirty="0"/>
          </a:p>
        </p:txBody>
      </p:sp>
      <p:sp>
        <p:nvSpPr>
          <p:cNvPr id="29" name="SK-6-text-28"/>
          <p:cNvSpPr/>
          <p:nvPr/>
        </p:nvSpPr>
        <p:spPr>
          <a:xfrm>
            <a:off x="690563" y="2217390"/>
            <a:ext cx="115014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Fever ++ and systemically unwell (tachycardia, hypotension)</a:t>
            </a:r>
            <a:endParaRPr lang="en-US" sz="1350" dirty="0"/>
          </a:p>
        </p:txBody>
      </p:sp>
      <p:sp>
        <p:nvSpPr>
          <p:cNvPr id="30" name="SK-6-text-29"/>
          <p:cNvSpPr/>
          <p:nvPr/>
        </p:nvSpPr>
        <p:spPr>
          <a:xfrm>
            <a:off x="690563" y="2605980"/>
            <a:ext cx="115014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Single hot, swollen joint with significantly restricted ROM</a:t>
            </a:r>
            <a:endParaRPr lang="en-US" sz="1350" dirty="0"/>
          </a:p>
        </p:txBody>
      </p:sp>
      <p:sp>
        <p:nvSpPr>
          <p:cNvPr id="31" name="SK-6-text-30"/>
          <p:cNvSpPr/>
          <p:nvPr/>
        </p:nvSpPr>
        <p:spPr>
          <a:xfrm>
            <a:off x="690563" y="2994571"/>
            <a:ext cx="11501438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Risk factors: Immunosuppression, prosthesis, skin breaks</a:t>
            </a:r>
            <a:endParaRPr lang="en-US" sz="1350" dirty="0"/>
          </a:p>
        </p:txBody>
      </p:sp>
      <p:sp>
        <p:nvSpPr>
          <p:cNvPr id="32" name="SK-6-text-31"/>
          <p:cNvSpPr/>
          <p:nvPr/>
        </p:nvSpPr>
        <p:spPr>
          <a:xfrm>
            <a:off x="690563" y="3383161"/>
            <a:ext cx="10904220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WBC ↑↑↑, high CRP; Aspirate: cloudy fluid + organisms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6905625" y="1617315"/>
            <a:ext cx="5286375" cy="3714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925"/>
              </a:lnSpc>
              <a:buNone/>
            </a:pPr>
            <a:r>
              <a:rPr lang="en-US" sz="1950" b="1" dirty="0">
                <a:solidFill>
                  <a:srgbClr val="2C3E50"/>
                </a:solidFill>
              </a:rPr>
              <a:t>Acute Gouty Arthritis</a:t>
            </a:r>
            <a:endParaRPr lang="en-US" sz="1950" dirty="0"/>
          </a:p>
        </p:txBody>
      </p:sp>
      <p:sp>
        <p:nvSpPr>
          <p:cNvPr id="34" name="SK-6-text-33"/>
          <p:cNvSpPr/>
          <p:nvPr/>
        </p:nvSpPr>
        <p:spPr>
          <a:xfrm>
            <a:off x="6791325" y="2217390"/>
            <a:ext cx="540067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Sudden onset (overnight); peak intensity in 4–12 hours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6791325" y="2605980"/>
            <a:ext cx="540067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Classic Podagra (1st MTP) or small joints/midfoot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6791325" y="2994571"/>
            <a:ext cx="540067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Aspirate: Needle-shaped negatively birefringent crystals</a:t>
            </a:r>
            <a:endParaRPr lang="en-US" sz="1350" dirty="0"/>
          </a:p>
        </p:txBody>
      </p:sp>
      <p:sp>
        <p:nvSpPr>
          <p:cNvPr id="37" name="SK-6-text-36"/>
          <p:cNvSpPr/>
          <p:nvPr/>
        </p:nvSpPr>
        <p:spPr>
          <a:xfrm>
            <a:off x="6791325" y="3383161"/>
            <a:ext cx="5400675" cy="2742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160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Often part of Metabolic Syndrome (obesity, HTN, CKD)</a:t>
            </a:r>
            <a:endParaRPr lang="en-US" sz="1350" dirty="0"/>
          </a:p>
        </p:txBody>
      </p:sp>
      <p:sp>
        <p:nvSpPr>
          <p:cNvPr id="38" name="SK-6-text-37"/>
          <p:cNvSpPr/>
          <p:nvPr/>
        </p:nvSpPr>
        <p:spPr>
          <a:xfrm>
            <a:off x="381000" y="4248001"/>
            <a:ext cx="1150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b="1" kern="0" spc="30" dirty="0">
                <a:solidFill>
                  <a:srgbClr val="718096"/>
                </a:solidFill>
              </a:rPr>
              <a:t>OTHER CLINICAL MIMICS</a:t>
            </a:r>
            <a:endParaRPr lang="en-US" sz="1200" dirty="0"/>
          </a:p>
        </p:txBody>
      </p:sp>
      <p:sp>
        <p:nvSpPr>
          <p:cNvPr id="39" name="SK-6-text-38"/>
          <p:cNvSpPr/>
          <p:nvPr/>
        </p:nvSpPr>
        <p:spPr>
          <a:xfrm>
            <a:off x="533400" y="4705201"/>
            <a:ext cx="20288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Pseudogout</a:t>
            </a:r>
            <a:endParaRPr lang="en-US" sz="1200" dirty="0"/>
          </a:p>
        </p:txBody>
      </p:sp>
      <p:sp>
        <p:nvSpPr>
          <p:cNvPr id="40" name="SK-6-text-39"/>
          <p:cNvSpPr/>
          <p:nvPr/>
        </p:nvSpPr>
        <p:spPr>
          <a:xfrm>
            <a:off x="533400" y="4952851"/>
            <a:ext cx="501396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Knee/Wrist, older, rhomboid crystals</a:t>
            </a:r>
            <a:endParaRPr lang="en-US" sz="900" dirty="0"/>
          </a:p>
        </p:txBody>
      </p:sp>
      <p:sp>
        <p:nvSpPr>
          <p:cNvPr id="41" name="SK-6-text-40"/>
          <p:cNvSpPr/>
          <p:nvPr/>
        </p:nvSpPr>
        <p:spPr>
          <a:xfrm>
            <a:off x="2905125" y="4705201"/>
            <a:ext cx="19431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Cellulitis</a:t>
            </a:r>
            <a:endParaRPr lang="en-US" sz="1200" dirty="0"/>
          </a:p>
        </p:txBody>
      </p:sp>
      <p:sp>
        <p:nvSpPr>
          <p:cNvPr id="42" name="SK-6-text-41"/>
          <p:cNvSpPr/>
          <p:nvPr/>
        </p:nvSpPr>
        <p:spPr>
          <a:xfrm>
            <a:off x="2905125" y="4952851"/>
            <a:ext cx="47396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Erythema beyond joint, no swelling</a:t>
            </a:r>
            <a:endParaRPr lang="en-US" sz="900" dirty="0"/>
          </a:p>
        </p:txBody>
      </p:sp>
      <p:sp>
        <p:nvSpPr>
          <p:cNvPr id="43" name="SK-6-text-42"/>
          <p:cNvSpPr/>
          <p:nvPr/>
        </p:nvSpPr>
        <p:spPr>
          <a:xfrm>
            <a:off x="5191125" y="4705201"/>
            <a:ext cx="336804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Reactive Arthritis</a:t>
            </a:r>
            <a:endParaRPr lang="en-US" sz="1200" dirty="0"/>
          </a:p>
        </p:txBody>
      </p:sp>
      <p:sp>
        <p:nvSpPr>
          <p:cNvPr id="44" name="SK-6-text-43"/>
          <p:cNvSpPr/>
          <p:nvPr/>
        </p:nvSpPr>
        <p:spPr>
          <a:xfrm>
            <a:off x="5191125" y="4952851"/>
            <a:ext cx="473964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Post-GI/GU infection, young adults</a:t>
            </a:r>
            <a:endParaRPr lang="en-US" sz="900" dirty="0"/>
          </a:p>
        </p:txBody>
      </p:sp>
      <p:sp>
        <p:nvSpPr>
          <p:cNvPr id="45" name="SK-6-text-44"/>
          <p:cNvSpPr/>
          <p:nvPr/>
        </p:nvSpPr>
        <p:spPr>
          <a:xfrm>
            <a:off x="7467600" y="4705201"/>
            <a:ext cx="263652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Osteoarthritis</a:t>
            </a:r>
            <a:endParaRPr lang="en-US" sz="1200" dirty="0"/>
          </a:p>
        </p:txBody>
      </p:sp>
      <p:sp>
        <p:nvSpPr>
          <p:cNvPr id="46" name="SK-6-text-45"/>
          <p:cNvSpPr/>
          <p:nvPr/>
        </p:nvSpPr>
        <p:spPr>
          <a:xfrm>
            <a:off x="7467600" y="4952851"/>
            <a:ext cx="47244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Gradual onset, bony swelling, DIP/CMC</a:t>
            </a:r>
            <a:endParaRPr lang="en-US" sz="900" dirty="0"/>
          </a:p>
        </p:txBody>
      </p:sp>
      <p:sp>
        <p:nvSpPr>
          <p:cNvPr id="47" name="SK-6-text-46"/>
          <p:cNvSpPr/>
          <p:nvPr/>
        </p:nvSpPr>
        <p:spPr>
          <a:xfrm>
            <a:off x="9930765" y="4683026"/>
            <a:ext cx="176212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Trauma</a:t>
            </a:r>
            <a:endParaRPr lang="en-US" sz="1200" dirty="0"/>
          </a:p>
        </p:txBody>
      </p:sp>
      <p:sp>
        <p:nvSpPr>
          <p:cNvPr id="48" name="SK-6-text-47"/>
          <p:cNvSpPr/>
          <p:nvPr/>
        </p:nvSpPr>
        <p:spPr>
          <a:xfrm>
            <a:off x="9959340" y="4937001"/>
            <a:ext cx="446532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of injury, haemarthrosis</a:t>
            </a:r>
            <a:endParaRPr lang="en-US" sz="900" dirty="0"/>
          </a:p>
        </p:txBody>
      </p:sp>
      <p:sp>
        <p:nvSpPr>
          <p:cNvPr id="49" name="SK-6-text-48"/>
          <p:cNvSpPr/>
          <p:nvPr/>
        </p:nvSpPr>
        <p:spPr>
          <a:xfrm>
            <a:off x="1028700" y="5671839"/>
            <a:ext cx="76390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C0392B"/>
                </a:solidFill>
              </a:rPr>
              <a:t>RED FLAG: IF IN DOUBT — ASPIRATE.</a:t>
            </a:r>
            <a:endParaRPr lang="en-US" sz="1500" dirty="0"/>
          </a:p>
        </p:txBody>
      </p:sp>
      <p:sp>
        <p:nvSpPr>
          <p:cNvPr id="50" name="SK-6-text-49"/>
          <p:cNvSpPr/>
          <p:nvPr/>
        </p:nvSpPr>
        <p:spPr>
          <a:xfrm>
            <a:off x="4172843" y="5713325"/>
            <a:ext cx="7714357" cy="1905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Septic arthritis is a medical emergency. Never miss it.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247650"/>
            <a:ext cx="11430000" cy="950565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247650"/>
            <a:ext cx="2686050" cy="276225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379190"/>
            <a:ext cx="6720780" cy="2886075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1503015"/>
            <a:ext cx="6415980" cy="314325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00" y="1553617"/>
            <a:ext cx="190500" cy="15582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33400" y="1912590"/>
            <a:ext cx="6415980" cy="590550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7700" y="2007840"/>
            <a:ext cx="190500" cy="190500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3400" y="2598390"/>
            <a:ext cx="190500" cy="190500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3400" y="3112740"/>
            <a:ext cx="190500" cy="163264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33400" y="3627090"/>
            <a:ext cx="190500" cy="175766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4417665"/>
            <a:ext cx="6720780" cy="1971675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3400" y="4541490"/>
            <a:ext cx="6415980" cy="314325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4592092"/>
            <a:ext cx="190500" cy="155823"/>
          </a:xfrm>
          <a:prstGeom prst="rect">
            <a:avLst/>
          </a:prstGeom>
        </p:spPr>
      </p:pic>
      <p:pic>
        <p:nvPicPr>
          <p:cNvPr id="17" name="SK-7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33400" y="4951065"/>
            <a:ext cx="190500" cy="152400"/>
          </a:xfrm>
          <a:prstGeom prst="rect">
            <a:avLst/>
          </a:prstGeom>
        </p:spPr>
      </p:pic>
      <p:pic>
        <p:nvPicPr>
          <p:cNvPr id="18" name="SK-7-img-17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33400" y="5236815"/>
            <a:ext cx="190500" cy="190500"/>
          </a:xfrm>
          <a:prstGeom prst="rect">
            <a:avLst/>
          </a:prstGeom>
        </p:spPr>
      </p:pic>
      <p:pic>
        <p:nvPicPr>
          <p:cNvPr id="19" name="SK-7-img-18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3400" y="5751165"/>
            <a:ext cx="190500" cy="163264"/>
          </a:xfrm>
          <a:prstGeom prst="rect">
            <a:avLst/>
          </a:prstGeom>
        </p:spPr>
      </p:pic>
      <p:pic>
        <p:nvPicPr>
          <p:cNvPr id="20" name="SK-7-img-19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330380" y="1379190"/>
            <a:ext cx="4480620" cy="1990725"/>
          </a:xfrm>
          <a:prstGeom prst="rect">
            <a:avLst/>
          </a:prstGeom>
        </p:spPr>
      </p:pic>
      <p:pic>
        <p:nvPicPr>
          <p:cNvPr id="21" name="SK-7-img-20" descr="preencoded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330380" y="1379190"/>
            <a:ext cx="4480620" cy="1990725"/>
          </a:xfrm>
          <a:prstGeom prst="rect">
            <a:avLst/>
          </a:prstGeom>
        </p:spPr>
      </p:pic>
      <p:pic>
        <p:nvPicPr>
          <p:cNvPr id="22" name="SK-7-img-21" descr="preencoded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330380" y="3522315"/>
            <a:ext cx="4480620" cy="938808"/>
          </a:xfrm>
          <a:prstGeom prst="rect">
            <a:avLst/>
          </a:prstGeom>
        </p:spPr>
      </p:pic>
      <p:pic>
        <p:nvPicPr>
          <p:cNvPr id="23" name="SK-7-img-22" descr="preencoded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7330380" y="4613523"/>
            <a:ext cx="4480620" cy="1147763"/>
          </a:xfrm>
          <a:prstGeom prst="rect">
            <a:avLst/>
          </a:prstGeom>
        </p:spPr>
      </p:pic>
      <p:pic>
        <p:nvPicPr>
          <p:cNvPr id="24" name="SK-7-img-23" descr="preencoded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482780" y="4768751"/>
            <a:ext cx="166688" cy="137220"/>
          </a:xfrm>
          <a:prstGeom prst="rect">
            <a:avLst/>
          </a:prstGeom>
        </p:spPr>
      </p:pic>
      <p:pic>
        <p:nvPicPr>
          <p:cNvPr id="25" name="SK-7-img-24" descr="preencoded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81000" y="6513165"/>
            <a:ext cx="11430000" cy="214313"/>
          </a:xfrm>
          <a:prstGeom prst="rect">
            <a:avLst/>
          </a:prstGeom>
        </p:spPr>
      </p:pic>
      <p:sp>
        <p:nvSpPr>
          <p:cNvPr id="26" name="SK-7-text-25"/>
          <p:cNvSpPr/>
          <p:nvPr/>
        </p:nvSpPr>
        <p:spPr>
          <a:xfrm>
            <a:off x="685800" y="24765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27" name="SK-7-text-26"/>
          <p:cNvSpPr/>
          <p:nvPr/>
        </p:nvSpPr>
        <p:spPr>
          <a:xfrm>
            <a:off x="571500" y="600075"/>
            <a:ext cx="11401425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Investigations</a:t>
            </a:r>
            <a:endParaRPr lang="en-US" sz="2550" dirty="0"/>
          </a:p>
        </p:txBody>
      </p:sp>
      <p:sp>
        <p:nvSpPr>
          <p:cNvPr id="28" name="SK-7-text-27"/>
          <p:cNvSpPr/>
          <p:nvPr/>
        </p:nvSpPr>
        <p:spPr>
          <a:xfrm>
            <a:off x="571500" y="102676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29" name="SK-7-text-28"/>
          <p:cNvSpPr/>
          <p:nvPr/>
        </p:nvSpPr>
        <p:spPr>
          <a:xfrm>
            <a:off x="819150" y="1503015"/>
            <a:ext cx="461200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During an Acute Attack</a:t>
            </a:r>
            <a:endParaRPr lang="en-US" sz="1350" dirty="0"/>
          </a:p>
        </p:txBody>
      </p:sp>
      <p:sp>
        <p:nvSpPr>
          <p:cNvPr id="30" name="SK-7-text-29"/>
          <p:cNvSpPr/>
          <p:nvPr/>
        </p:nvSpPr>
        <p:spPr>
          <a:xfrm>
            <a:off x="952500" y="2007840"/>
            <a:ext cx="5882580" cy="4000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125" b="1" dirty="0">
                <a:solidFill>
                  <a:srgbClr val="9B2C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Serum urate can be NORMAL or LOW during a flare. Do NOT use it to exclude gout. Re-check 4–6 weeks after resolution.</a:t>
            </a:r>
            <a:endParaRPr lang="en-US" sz="1125" dirty="0"/>
          </a:p>
        </p:txBody>
      </p:sp>
      <p:sp>
        <p:nvSpPr>
          <p:cNvPr id="31" name="SK-7-text-30"/>
          <p:cNvSpPr/>
          <p:nvPr/>
        </p:nvSpPr>
        <p:spPr>
          <a:xfrm>
            <a:off x="819150" y="2598390"/>
            <a:ext cx="613023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Aspiration (Gold Standard):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Polarised light microscopy showing needle-shaped, negatively birefringent crystals.</a:t>
            </a:r>
            <a:endParaRPr lang="en-US" sz="1200" dirty="0"/>
          </a:p>
        </p:txBody>
      </p:sp>
      <p:sp>
        <p:nvSpPr>
          <p:cNvPr id="32" name="SK-7-text-31"/>
          <p:cNvSpPr/>
          <p:nvPr/>
        </p:nvSpPr>
        <p:spPr>
          <a:xfrm>
            <a:off x="819150" y="3112740"/>
            <a:ext cx="613023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FBC &amp; Inflammatory Markers: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Neutrophilia common; CRP and ESR markedly elevated.</a:t>
            </a:r>
            <a:endParaRPr lang="en-US" sz="1200" dirty="0"/>
          </a:p>
        </p:txBody>
      </p:sp>
      <p:sp>
        <p:nvSpPr>
          <p:cNvPr id="33" name="SK-7-text-32"/>
          <p:cNvSpPr/>
          <p:nvPr/>
        </p:nvSpPr>
        <p:spPr>
          <a:xfrm>
            <a:off x="819150" y="3627090"/>
            <a:ext cx="613023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U&amp;E: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Essential to assess baseline renal function (important for drug dosing/contraindications).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819150" y="4541490"/>
            <a:ext cx="10235565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2C3E50"/>
                </a:solidFill>
              </a:rPr>
              <a:t>Follow-up Investigations (4–6 Weeks Post-Attack)</a:t>
            </a:r>
            <a:endParaRPr lang="en-US" sz="1350" dirty="0"/>
          </a:p>
        </p:txBody>
      </p:sp>
      <p:sp>
        <p:nvSpPr>
          <p:cNvPr id="35" name="SK-7-text-34"/>
          <p:cNvSpPr/>
          <p:nvPr/>
        </p:nvSpPr>
        <p:spPr>
          <a:xfrm>
            <a:off x="819150" y="4951065"/>
            <a:ext cx="1137285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Serum Urate: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Use for definitive diagnosis and to establish baseline for ULT titration.</a:t>
            </a:r>
            <a:endParaRPr lang="en-US" sz="1200" dirty="0"/>
          </a:p>
        </p:txBody>
      </p:sp>
      <p:sp>
        <p:nvSpPr>
          <p:cNvPr id="36" name="SK-7-text-35"/>
          <p:cNvSpPr/>
          <p:nvPr/>
        </p:nvSpPr>
        <p:spPr>
          <a:xfrm>
            <a:off x="819150" y="5236815"/>
            <a:ext cx="613023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Metabolic Screen: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HbA1c (Diabetes), Fasting Lipids, BP measurement, and BMI/Waist circumference.</a:t>
            </a:r>
            <a:endParaRPr lang="en-US" sz="1200" dirty="0"/>
          </a:p>
        </p:txBody>
      </p:sp>
      <p:sp>
        <p:nvSpPr>
          <p:cNvPr id="37" name="SK-7-text-36"/>
          <p:cNvSpPr/>
          <p:nvPr/>
        </p:nvSpPr>
        <p:spPr>
          <a:xfrm>
            <a:off x="819150" y="5751165"/>
            <a:ext cx="6130230" cy="4572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Full Blood Count: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Exclude myeloproliferative disorders if over-production is suspected.</a:t>
            </a:r>
            <a:endParaRPr lang="en-US" sz="1200" dirty="0"/>
          </a:p>
        </p:txBody>
      </p:sp>
      <p:sp>
        <p:nvSpPr>
          <p:cNvPr id="38" name="SK-7-text-37"/>
          <p:cNvSpPr/>
          <p:nvPr/>
        </p:nvSpPr>
        <p:spPr>
          <a:xfrm>
            <a:off x="7444680" y="3617565"/>
            <a:ext cx="43282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1A202C"/>
                </a:solidFill>
              </a:rPr>
              <a:t>X-RAY FINDINGS</a:t>
            </a:r>
            <a:endParaRPr lang="en-US" sz="1050" dirty="0"/>
          </a:p>
        </p:txBody>
      </p:sp>
      <p:sp>
        <p:nvSpPr>
          <p:cNvPr id="39" name="SK-7-text-38"/>
          <p:cNvSpPr/>
          <p:nvPr/>
        </p:nvSpPr>
        <p:spPr>
          <a:xfrm>
            <a:off x="7444680" y="3846165"/>
            <a:ext cx="4252020" cy="51970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Early: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Often normal.</a:t>
            </a:r>
            <a:endParaRPr lang="en-US" sz="975" dirty="0"/>
          </a:p>
          <a:p>
            <a:pPr marL="0" indent="0">
              <a:lnSpc>
                <a:spcPts val="1365"/>
              </a:lnSpc>
              <a:buNone/>
            </a:pPr>
            <a:r>
              <a:rPr lang="en-US" sz="975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Late:</a:t>
            </a:r>
            <a:r>
              <a:rPr lang="en-US" sz="975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Punched-out erosions with overhanging cortical margins (well-defined, non-marginal).</a:t>
            </a:r>
            <a:endParaRPr lang="en-US" sz="975" dirty="0"/>
          </a:p>
        </p:txBody>
      </p:sp>
      <p:sp>
        <p:nvSpPr>
          <p:cNvPr id="40" name="SK-7-text-39"/>
          <p:cNvSpPr/>
          <p:nvPr/>
        </p:nvSpPr>
        <p:spPr>
          <a:xfrm>
            <a:off x="7725668" y="4737348"/>
            <a:ext cx="4175820" cy="2000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30" dirty="0">
                <a:solidFill>
                  <a:srgbClr val="9B59B6"/>
                </a:solidFill>
              </a:rPr>
              <a:t>PURPLE AKT BOX</a:t>
            </a:r>
            <a:endParaRPr lang="en-US" sz="1050" dirty="0"/>
          </a:p>
        </p:txBody>
      </p:sp>
      <p:sp>
        <p:nvSpPr>
          <p:cNvPr id="41" name="SK-7-text-40"/>
          <p:cNvSpPr/>
          <p:nvPr/>
        </p:nvSpPr>
        <p:spPr>
          <a:xfrm>
            <a:off x="7482780" y="4994523"/>
            <a:ext cx="4175820" cy="642938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8"/>
              </a:lnSpc>
              <a:buNone/>
            </a:pPr>
            <a:r>
              <a:rPr lang="en-US" sz="1125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Urate can be </a:t>
            </a:r>
            <a:r>
              <a:rPr lang="en-US" sz="1125" b="1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NORMAL</a:t>
            </a:r>
            <a:r>
              <a:rPr lang="en-US" sz="1125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during an acute attack. The gold standard diagnostic test is </a:t>
            </a:r>
            <a:r>
              <a:rPr lang="en-US" sz="1125" b="1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joint aspiration</a:t>
            </a:r>
            <a:r>
              <a:rPr lang="en-US" sz="1125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showing needle-shaped </a:t>
            </a:r>
            <a:r>
              <a:rPr lang="en-US" sz="1125" b="1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negatively birefringent</a:t>
            </a:r>
            <a:r>
              <a:rPr lang="en-US" sz="1125" dirty="0">
                <a:solidFill>
                  <a:srgbClr val="553C9A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crystals.</a:t>
            </a:r>
            <a:endParaRPr lang="en-US" sz="1125" dirty="0"/>
          </a:p>
        </p:txBody>
      </p:sp>
      <p:sp>
        <p:nvSpPr>
          <p:cNvPr id="42" name="SK-7-text-41"/>
          <p:cNvSpPr/>
          <p:nvPr/>
        </p:nvSpPr>
        <p:spPr>
          <a:xfrm>
            <a:off x="342900" y="6513165"/>
            <a:ext cx="11506200" cy="21431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ctr">
              <a:lnSpc>
                <a:spcPts val="1238"/>
              </a:lnSpc>
              <a:buNone/>
            </a:pPr>
            <a:r>
              <a:rPr lang="en-US" sz="825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Disclaimer: Always double check drug doses with the latest NICE/BNF guidance. This document is for educational purposes only.</a:t>
            </a:r>
            <a:endParaRPr lang="en-US" sz="825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617315"/>
            <a:ext cx="5600700" cy="1873746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793528"/>
            <a:ext cx="238125" cy="190500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1000" y="3643461"/>
            <a:ext cx="5600700" cy="1873746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3819674"/>
            <a:ext cx="238125" cy="190500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10300" y="1617315"/>
            <a:ext cx="5600700" cy="1866156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24600" y="1793528"/>
            <a:ext cx="238125" cy="190500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210300" y="3635871"/>
            <a:ext cx="5600700" cy="1881187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324600" y="3812084"/>
            <a:ext cx="238125" cy="190500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1000" y="5745659"/>
            <a:ext cx="11430000" cy="731341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33400" y="5968454"/>
            <a:ext cx="285750" cy="285750"/>
          </a:xfrm>
          <a:prstGeom prst="rect">
            <a:avLst/>
          </a:prstGeom>
        </p:spPr>
      </p:pic>
      <p:sp>
        <p:nvSpPr>
          <p:cNvPr id="16" name="SK-8-text-15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8-text-16"/>
          <p:cNvSpPr/>
          <p:nvPr/>
        </p:nvSpPr>
        <p:spPr>
          <a:xfrm>
            <a:off x="571500" y="7334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Acute Attack Management — Step 1: NSAIDs</a:t>
            </a:r>
            <a:endParaRPr lang="en-US" sz="2550" dirty="0"/>
          </a:p>
        </p:txBody>
      </p:sp>
      <p:sp>
        <p:nvSpPr>
          <p:cNvPr id="18" name="SK-8-text-17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9" name="SK-8-text-18"/>
          <p:cNvSpPr/>
          <p:nvPr/>
        </p:nvSpPr>
        <p:spPr>
          <a:xfrm>
            <a:off x="828675" y="1731615"/>
            <a:ext cx="68941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First-Line Choices &amp; Dosing</a:t>
            </a:r>
            <a:endParaRPr lang="en-US" sz="1650" dirty="0"/>
          </a:p>
        </p:txBody>
      </p:sp>
      <p:sp>
        <p:nvSpPr>
          <p:cNvPr id="20" name="SK-8-text-19"/>
          <p:cNvSpPr/>
          <p:nvPr/>
        </p:nvSpPr>
        <p:spPr>
          <a:xfrm>
            <a:off x="685800" y="2141190"/>
            <a:ext cx="8937341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Naproxen: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750mg stat, then 500mg every 8 hours</a:t>
            </a:r>
            <a:endParaRPr lang="en-US" sz="1200" dirty="0"/>
          </a:p>
        </p:txBody>
      </p:sp>
      <p:sp>
        <p:nvSpPr>
          <p:cNvPr id="21" name="SK-8-text-20"/>
          <p:cNvSpPr/>
          <p:nvPr/>
        </p:nvSpPr>
        <p:spPr>
          <a:xfrm>
            <a:off x="685800" y="2445990"/>
            <a:ext cx="1150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Etoricoxib (COX-2):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120mg once daily (preferred for lower GI risk)</a:t>
            </a:r>
            <a:endParaRPr lang="en-US" sz="1200" dirty="0"/>
          </a:p>
        </p:txBody>
      </p:sp>
      <p:sp>
        <p:nvSpPr>
          <p:cNvPr id="22" name="SK-8-text-21"/>
          <p:cNvSpPr/>
          <p:nvPr/>
        </p:nvSpPr>
        <p:spPr>
          <a:xfrm>
            <a:off x="685800" y="2750790"/>
            <a:ext cx="1150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Indomethacin: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75mg then 50mg tds (less common in modern practice)</a:t>
            </a:r>
            <a:endParaRPr lang="en-US" sz="1200" dirty="0"/>
          </a:p>
        </p:txBody>
      </p:sp>
      <p:sp>
        <p:nvSpPr>
          <p:cNvPr id="23" name="SK-8-text-22"/>
          <p:cNvSpPr/>
          <p:nvPr/>
        </p:nvSpPr>
        <p:spPr>
          <a:xfrm>
            <a:off x="685800" y="3055590"/>
            <a:ext cx="793777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Avoid: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Low-dose Aspirin (raises urate levels)</a:t>
            </a:r>
            <a:endParaRPr lang="en-US" sz="1200" dirty="0"/>
          </a:p>
        </p:txBody>
      </p:sp>
      <p:sp>
        <p:nvSpPr>
          <p:cNvPr id="24" name="SK-8-text-23"/>
          <p:cNvSpPr/>
          <p:nvPr/>
        </p:nvSpPr>
        <p:spPr>
          <a:xfrm>
            <a:off x="828675" y="3757761"/>
            <a:ext cx="538543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Duration of Treatment</a:t>
            </a:r>
            <a:endParaRPr lang="en-US" sz="1650" dirty="0"/>
          </a:p>
        </p:txBody>
      </p:sp>
      <p:sp>
        <p:nvSpPr>
          <p:cNvPr id="25" name="SK-8-text-24"/>
          <p:cNvSpPr/>
          <p:nvPr/>
        </p:nvSpPr>
        <p:spPr>
          <a:xfrm>
            <a:off x="685800" y="4167336"/>
            <a:ext cx="115062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Continue until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48 hours AFTER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the attack has completely resolved</a:t>
            </a:r>
            <a:endParaRPr lang="en-US" sz="1200" dirty="0"/>
          </a:p>
        </p:txBody>
      </p:sp>
      <p:sp>
        <p:nvSpPr>
          <p:cNvPr id="26" name="SK-8-text-25"/>
          <p:cNvSpPr/>
          <p:nvPr/>
        </p:nvSpPr>
        <p:spPr>
          <a:xfrm>
            <a:off x="685800" y="4472136"/>
            <a:ext cx="6350216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course duration: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7–10 days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685800" y="4776936"/>
            <a:ext cx="8895945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 not stop prematurely just because pain improves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6657975" y="1731615"/>
            <a:ext cx="488251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PPI Co-prescription</a:t>
            </a:r>
            <a:endParaRPr lang="en-US" sz="1650" dirty="0"/>
          </a:p>
        </p:txBody>
      </p:sp>
      <p:sp>
        <p:nvSpPr>
          <p:cNvPr id="29" name="SK-8-text-28"/>
          <p:cNvSpPr/>
          <p:nvPr/>
        </p:nvSpPr>
        <p:spPr>
          <a:xfrm>
            <a:off x="6515100" y="2141190"/>
            <a:ext cx="5676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ALWAYS add a PPI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(e.g., Omeprazole 20mg) if: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6515100" y="2445990"/>
            <a:ext cx="52578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Age &gt; 65 years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6515100" y="2750790"/>
            <a:ext cx="5676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History of Peptic Ulcer Disease (PUD)</a:t>
            </a:r>
            <a:endParaRPr lang="en-US" sz="1200" dirty="0"/>
          </a:p>
        </p:txBody>
      </p:sp>
      <p:sp>
        <p:nvSpPr>
          <p:cNvPr id="32" name="SK-8-text-31"/>
          <p:cNvSpPr/>
          <p:nvPr/>
        </p:nvSpPr>
        <p:spPr>
          <a:xfrm>
            <a:off x="6515100" y="3055590"/>
            <a:ext cx="5676900" cy="22860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8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Concurrent Corticosteroids or Anticoagulants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6657975" y="3750171"/>
            <a:ext cx="4379595" cy="3143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Contraindications</a:t>
            </a:r>
            <a:endParaRPr lang="en-US" sz="1650" dirty="0"/>
          </a:p>
        </p:txBody>
      </p:sp>
      <p:sp>
        <p:nvSpPr>
          <p:cNvPr id="34" name="SK-8-text-33"/>
          <p:cNvSpPr/>
          <p:nvPr/>
        </p:nvSpPr>
        <p:spPr>
          <a:xfrm>
            <a:off x="6572250" y="4159746"/>
            <a:ext cx="5181600" cy="2345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CKD stage 4-5 (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eGFR &lt; 30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)</a:t>
            </a:r>
            <a:endParaRPr lang="en-US" sz="1200" dirty="0"/>
          </a:p>
        </p:txBody>
      </p:sp>
      <p:sp>
        <p:nvSpPr>
          <p:cNvPr id="35" name="SK-8-text-34"/>
          <p:cNvSpPr/>
          <p:nvPr/>
        </p:nvSpPr>
        <p:spPr>
          <a:xfrm>
            <a:off x="6572250" y="4470499"/>
            <a:ext cx="5181600" cy="2345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Severe Heart Failure</a:t>
            </a:r>
            <a:endParaRPr lang="en-US" sz="1200" dirty="0"/>
          </a:p>
        </p:txBody>
      </p:sp>
      <p:sp>
        <p:nvSpPr>
          <p:cNvPr id="36" name="SK-8-text-35"/>
          <p:cNvSpPr/>
          <p:nvPr/>
        </p:nvSpPr>
        <p:spPr>
          <a:xfrm>
            <a:off x="6572250" y="4781252"/>
            <a:ext cx="5181600" cy="2345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CI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Active Peptic Ulceration</a:t>
            </a:r>
            <a:endParaRPr lang="en-US" sz="1200" dirty="0"/>
          </a:p>
        </p:txBody>
      </p:sp>
      <p:sp>
        <p:nvSpPr>
          <p:cNvPr id="37" name="SK-8-text-36"/>
          <p:cNvSpPr/>
          <p:nvPr/>
        </p:nvSpPr>
        <p:spPr>
          <a:xfrm>
            <a:off x="6572250" y="5092005"/>
            <a:ext cx="5181600" cy="234553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350"/>
              </a:lnSpc>
              <a:buNone/>
            </a:pPr>
            <a:r>
              <a:rPr lang="en-US" sz="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RELATIVE CI</a:t>
            </a:r>
            <a:r>
              <a:rPr lang="en-US" sz="120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Anticoagulation (high bleeding risk)</a:t>
            </a:r>
            <a:endParaRPr lang="en-US" sz="1200" dirty="0"/>
          </a:p>
        </p:txBody>
      </p:sp>
      <p:sp>
        <p:nvSpPr>
          <p:cNvPr id="38" name="SK-8-text-37"/>
          <p:cNvSpPr/>
          <p:nvPr/>
        </p:nvSpPr>
        <p:spPr>
          <a:xfrm>
            <a:off x="962025" y="5898059"/>
            <a:ext cx="10696575" cy="426541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680"/>
              </a:lnSpc>
              <a:buNone/>
            </a:pPr>
            <a:r>
              <a:rPr lang="en-US" sz="1200" b="1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AMBER BOX:</a:t>
            </a:r>
            <a:r>
              <a:rPr lang="en-US" sz="120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Diclofenac has significantly increased cardiovascular risk compared to Naproxen or Ibuprofen. </a:t>
            </a:r>
            <a:r>
              <a:rPr lang="en-US" sz="1200" b="1" dirty="0">
                <a:solidFill>
                  <a:srgbClr val="2C3E5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Avoid Diclofenac</a:t>
            </a:r>
            <a:r>
              <a:rPr lang="en-US" sz="1200" dirty="0">
                <a:solidFill>
                  <a:srgbClr val="856404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 patients with established cardiovascular disease (IHD, peripheral arterial disease, or stroke).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000" y="381000"/>
            <a:ext cx="11430000" cy="95056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500" y="381000"/>
            <a:ext cx="2686050" cy="276225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1000" y="1560165"/>
            <a:ext cx="6181725" cy="369570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" y="1674465"/>
            <a:ext cx="5953125" cy="390525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5300" y="1724918"/>
            <a:ext cx="261937" cy="213420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5300" y="4436715"/>
            <a:ext cx="5953125" cy="704850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53225" y="1560165"/>
            <a:ext cx="5057775" cy="3695700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867525" y="1674465"/>
            <a:ext cx="4829175" cy="390525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867525" y="1724918"/>
            <a:ext cx="261937" cy="213420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81000" y="5446365"/>
            <a:ext cx="11430000" cy="1108472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33400" y="5714851"/>
            <a:ext cx="571500" cy="571500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52463" y="5867251"/>
            <a:ext cx="333375" cy="266700"/>
          </a:xfrm>
          <a:prstGeom prst="rect">
            <a:avLst/>
          </a:prstGeom>
        </p:spPr>
      </p:pic>
      <p:sp>
        <p:nvSpPr>
          <p:cNvPr id="16" name="SK-9-text-15"/>
          <p:cNvSpPr/>
          <p:nvPr/>
        </p:nvSpPr>
        <p:spPr>
          <a:xfrm>
            <a:off x="685800" y="381000"/>
            <a:ext cx="3882633" cy="2762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575"/>
              </a:lnSpc>
              <a:buNone/>
            </a:pPr>
            <a:r>
              <a:rPr lang="en-US" sz="1050" b="1" kern="0" spc="60" dirty="0">
                <a:solidFill>
                  <a:srgbClr val="FFFFFF"/>
                </a:solidFill>
              </a:rPr>
              <a:t>BRADFORD VTS TEACHING DECK</a:t>
            </a:r>
            <a:endParaRPr lang="en-US" sz="1050" dirty="0"/>
          </a:p>
        </p:txBody>
      </p:sp>
      <p:sp>
        <p:nvSpPr>
          <p:cNvPr id="17" name="SK-9-text-16"/>
          <p:cNvSpPr/>
          <p:nvPr/>
        </p:nvSpPr>
        <p:spPr>
          <a:xfrm>
            <a:off x="571500" y="733425"/>
            <a:ext cx="11620500" cy="38859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3060"/>
              </a:lnSpc>
              <a:buNone/>
            </a:pPr>
            <a:r>
              <a:rPr lang="en-US" sz="2550" b="1" dirty="0">
                <a:solidFill>
                  <a:srgbClr val="1A202C"/>
                </a:solidFill>
              </a:rPr>
              <a:t>Acute Attack Management — Step 2: Colchicine</a:t>
            </a:r>
            <a:endParaRPr lang="en-US" sz="2550" dirty="0"/>
          </a:p>
        </p:txBody>
      </p:sp>
      <p:sp>
        <p:nvSpPr>
          <p:cNvPr id="18" name="SK-9-text-17"/>
          <p:cNvSpPr/>
          <p:nvPr/>
        </p:nvSpPr>
        <p:spPr>
          <a:xfrm>
            <a:off x="571500" y="1160115"/>
            <a:ext cx="11315700" cy="1714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350"/>
              </a:lnSpc>
              <a:buNone/>
            </a:pPr>
            <a:r>
              <a:rPr lang="en-US" sz="900" dirty="0">
                <a:solidFill>
                  <a:srgbClr val="71809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www.bradfordvts.co.uk | NICE CKS 2024/25 Standards</a:t>
            </a:r>
            <a:endParaRPr lang="en-US" sz="900" dirty="0"/>
          </a:p>
        </p:txBody>
      </p:sp>
      <p:sp>
        <p:nvSpPr>
          <p:cNvPr id="19" name="SK-9-text-18"/>
          <p:cNvSpPr/>
          <p:nvPr/>
        </p:nvSpPr>
        <p:spPr>
          <a:xfrm>
            <a:off x="852488" y="1674465"/>
            <a:ext cx="7711440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Updated NICE CKS 2024 Dosing</a:t>
            </a:r>
            <a:endParaRPr lang="en-US" sz="1650" dirty="0"/>
          </a:p>
        </p:txBody>
      </p:sp>
      <p:sp>
        <p:nvSpPr>
          <p:cNvPr id="20" name="SK-9-text-19"/>
          <p:cNvSpPr/>
          <p:nvPr/>
        </p:nvSpPr>
        <p:spPr>
          <a:xfrm>
            <a:off x="723900" y="2179290"/>
            <a:ext cx="57245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Standard Regimen: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500 micrograms (mcg) 2–4 times daily until symptoms resolve.</a:t>
            </a:r>
            <a:endParaRPr lang="en-US" sz="1350" dirty="0"/>
          </a:p>
        </p:txBody>
      </p:sp>
      <p:sp>
        <p:nvSpPr>
          <p:cNvPr id="21" name="SK-9-text-20"/>
          <p:cNvSpPr/>
          <p:nvPr/>
        </p:nvSpPr>
        <p:spPr>
          <a:xfrm>
            <a:off x="723900" y="2788890"/>
            <a:ext cx="10815231" cy="25717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Duration: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Maximum of 3 days total for an acute course.</a:t>
            </a:r>
            <a:endParaRPr lang="en-US" sz="1350" dirty="0"/>
          </a:p>
        </p:txBody>
      </p:sp>
      <p:sp>
        <p:nvSpPr>
          <p:cNvPr id="22" name="SK-9-text-21"/>
          <p:cNvSpPr/>
          <p:nvPr/>
        </p:nvSpPr>
        <p:spPr>
          <a:xfrm>
            <a:off x="723900" y="3141315"/>
            <a:ext cx="57245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Manufacturer Low-Dose Regimen: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1mg initially, then 500mcg after 1 hour (do not repeat for 12 hours).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723900" y="3750915"/>
            <a:ext cx="57245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Second-line or add-on if NSAIDs are contraindicated (CKD, PUD, Anticoagulants).</a:t>
            </a:r>
            <a:endParaRPr lang="en-US" sz="1350" dirty="0"/>
          </a:p>
        </p:txBody>
      </p:sp>
      <p:sp>
        <p:nvSpPr>
          <p:cNvPr id="24" name="SK-9-text-23"/>
          <p:cNvSpPr/>
          <p:nvPr/>
        </p:nvSpPr>
        <p:spPr>
          <a:xfrm>
            <a:off x="819150" y="4531965"/>
            <a:ext cx="553402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Renal Adjustment: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Reduce frequency/dose in CKD Stage 3–5. Avoid in severe hepatic impairment.</a:t>
            </a:r>
            <a:endParaRPr lang="en-US" sz="1350" dirty="0"/>
          </a:p>
        </p:txBody>
      </p:sp>
      <p:sp>
        <p:nvSpPr>
          <p:cNvPr id="25" name="SK-9-text-24"/>
          <p:cNvSpPr/>
          <p:nvPr/>
        </p:nvSpPr>
        <p:spPr>
          <a:xfrm>
            <a:off x="7224713" y="1674465"/>
            <a:ext cx="4829175" cy="390525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475"/>
              </a:lnSpc>
              <a:buNone/>
            </a:pPr>
            <a:r>
              <a:rPr lang="en-US" sz="1650" b="1" dirty="0">
                <a:solidFill>
                  <a:srgbClr val="2C3E50"/>
                </a:solidFill>
              </a:rPr>
              <a:t>Safety &amp; Toxicities</a:t>
            </a:r>
            <a:endParaRPr lang="en-US" sz="1650" dirty="0"/>
          </a:p>
        </p:txBody>
      </p:sp>
      <p:sp>
        <p:nvSpPr>
          <p:cNvPr id="26" name="SK-9-text-25"/>
          <p:cNvSpPr/>
          <p:nvPr/>
        </p:nvSpPr>
        <p:spPr>
          <a:xfrm>
            <a:off x="7096125" y="2179290"/>
            <a:ext cx="46005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C0392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Narrow Therapeutic Window: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Extremely toxic in overdose.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7096125" y="2788890"/>
            <a:ext cx="46005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Side Effects: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Profuse diarrhoea (common, dose-limiting), nausea, vomiting, abdominal cramps.</a:t>
            </a:r>
            <a:endParaRPr lang="en-US" sz="1350" dirty="0"/>
          </a:p>
        </p:txBody>
      </p:sp>
      <p:sp>
        <p:nvSpPr>
          <p:cNvPr id="28" name="SK-9-text-27"/>
          <p:cNvSpPr/>
          <p:nvPr/>
        </p:nvSpPr>
        <p:spPr>
          <a:xfrm>
            <a:off x="7172325" y="3398490"/>
            <a:ext cx="46005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CONTRAINDICATED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Clarithromycin / Erythromycin: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Severe, potentially fatal toxicity.</a:t>
            </a:r>
            <a:endParaRPr lang="en-US" sz="1350" dirty="0"/>
          </a:p>
        </p:txBody>
      </p:sp>
      <p:sp>
        <p:nvSpPr>
          <p:cNvPr id="29" name="SK-9-text-28"/>
          <p:cNvSpPr/>
          <p:nvPr/>
        </p:nvSpPr>
        <p:spPr>
          <a:xfrm>
            <a:off x="7096125" y="4008090"/>
            <a:ext cx="4600575" cy="5143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 algn="l">
              <a:lnSpc>
                <a:spcPts val="2025"/>
              </a:lnSpc>
              <a:buNone/>
            </a:pPr>
            <a:r>
              <a:rPr lang="en-US" sz="1350" b="1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Statins:</a:t>
            </a:r>
            <a:r>
              <a:rPr lang="en-US" sz="1350" dirty="0">
                <a:solidFill>
                  <a:srgbClr val="4A556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Increased risk of myopathy and rhabdomyolysis.</a:t>
            </a:r>
            <a:endParaRPr lang="en-US" sz="1350" dirty="0"/>
          </a:p>
        </p:txBody>
      </p:sp>
      <p:sp>
        <p:nvSpPr>
          <p:cNvPr id="30" name="SK-9-text-29"/>
          <p:cNvSpPr/>
          <p:nvPr/>
        </p:nvSpPr>
        <p:spPr>
          <a:xfrm>
            <a:off x="1295400" y="5598765"/>
            <a:ext cx="10458450" cy="285750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2250"/>
              </a:lnSpc>
              <a:buNone/>
            </a:pPr>
            <a:r>
              <a:rPr lang="en-US" sz="1500" b="1" dirty="0">
                <a:solidFill>
                  <a:srgbClr val="6B46C1"/>
                </a:solidFill>
              </a:rPr>
              <a:t>AKT EXAM PEARL</a:t>
            </a:r>
            <a:endParaRPr lang="en-US" sz="1500" dirty="0"/>
          </a:p>
        </p:txBody>
      </p:sp>
      <p:sp>
        <p:nvSpPr>
          <p:cNvPr id="31" name="SK-9-text-30"/>
          <p:cNvSpPr/>
          <p:nvPr/>
        </p:nvSpPr>
        <p:spPr>
          <a:xfrm>
            <a:off x="1295400" y="5922615"/>
            <a:ext cx="10363200" cy="479822"/>
          </a:xfrm>
          <a:prstGeom prst="rect">
            <a:avLst/>
          </a:prstGeom>
          <a:noFill/>
          <a:ln/>
        </p:spPr>
        <p:txBody>
          <a:bodyPr vert="horz" wrap="square" lIns="0" tIns="0" rIns="0" bIns="0" rtlCol="0" anchor="ctr"/>
          <a:lstStyle/>
          <a:p>
            <a:pPr marL="0" indent="0">
              <a:lnSpc>
                <a:spcPts val="1890"/>
              </a:lnSpc>
              <a:buNone/>
            </a:pP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Colchicine dose is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500 MICROGRAMS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(not mg). It has a very narrow therapeutic window and is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toxic in overdose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Diarrhoea is the classic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dose-limiting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side effect. </a:t>
            </a:r>
            <a:r>
              <a:rPr lang="en-US" sz="1350" b="1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NEVER</a:t>
            </a:r>
            <a:r>
              <a:rPr lang="en-US" sz="1350" dirty="0">
                <a:solidFill>
                  <a:srgbClr val="1A202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combine with macrolides like Clarithromycin.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5192</Words>
  <Application>Microsoft Office PowerPoint</Application>
  <PresentationFormat>Widescreen</PresentationFormat>
  <Paragraphs>549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9" baseType="lpstr">
      <vt:lpstr>Arial</vt:lpstr>
      <vt:lpstr>Inter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2</cp:revision>
  <dcterms:created xsi:type="dcterms:W3CDTF">2026-06-17T17:13:08Z</dcterms:created>
  <dcterms:modified xsi:type="dcterms:W3CDTF">2026-06-18T16:21:32Z</dcterms:modified>
</cp:coreProperties>
</file>