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2" r:id="rId22"/>
    <p:sldId id="294" r:id="rId23"/>
    <p:sldId id="295" r:id="rId24"/>
  </p:sldIdLst>
  <p:sldSz cx="12192000" cy="6858000"/>
  <p:notesSz cx="6858000" cy="12192000"/>
  <p:embeddedFontLst>
    <p:embeddedFont>
      <p:font typeface="Inter" panose="020B0604020202020204" charset="0"/>
      <p:regular r:id="rId26"/>
      <p:bold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76" autoAdjust="0"/>
    <p:restoredTop sz="94610"/>
  </p:normalViewPr>
  <p:slideViewPr>
    <p:cSldViewPr snapToGrid="0" snapToObjects="1">
      <p:cViewPr>
        <p:scale>
          <a:sx n="86" d="100"/>
          <a:sy n="86" d="100"/>
        </p:scale>
        <p:origin x="129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59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92.png"/><Relationship Id="rId7" Type="http://schemas.openxmlformats.org/officeDocument/2006/relationships/image" Target="../media/image122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70.png"/><Relationship Id="rId5" Type="http://schemas.openxmlformats.org/officeDocument/2006/relationships/image" Target="../media/image8.png"/><Relationship Id="rId10" Type="http://schemas.openxmlformats.org/officeDocument/2006/relationships/image" Target="../media/image125.png"/><Relationship Id="rId4" Type="http://schemas.openxmlformats.org/officeDocument/2006/relationships/image" Target="../media/image2.png"/><Relationship Id="rId9" Type="http://schemas.openxmlformats.org/officeDocument/2006/relationships/image" Target="../media/image1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7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52.png"/><Relationship Id="rId10" Type="http://schemas.openxmlformats.org/officeDocument/2006/relationships/image" Target="../media/image132.png"/><Relationship Id="rId4" Type="http://schemas.openxmlformats.org/officeDocument/2006/relationships/image" Target="../media/image2.png"/><Relationship Id="rId9" Type="http://schemas.openxmlformats.org/officeDocument/2006/relationships/image" Target="../media/image1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142.png"/><Relationship Id="rId3" Type="http://schemas.openxmlformats.org/officeDocument/2006/relationships/image" Target="../media/image1.png"/><Relationship Id="rId7" Type="http://schemas.openxmlformats.org/officeDocument/2006/relationships/image" Target="../media/image137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0.png"/><Relationship Id="rId5" Type="http://schemas.openxmlformats.org/officeDocument/2006/relationships/image" Target="../media/image8.png"/><Relationship Id="rId10" Type="http://schemas.openxmlformats.org/officeDocument/2006/relationships/image" Target="../media/image139.png"/><Relationship Id="rId4" Type="http://schemas.openxmlformats.org/officeDocument/2006/relationships/image" Target="../media/image2.png"/><Relationship Id="rId9" Type="http://schemas.openxmlformats.org/officeDocument/2006/relationships/image" Target="../media/image1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18" Type="http://schemas.openxmlformats.org/officeDocument/2006/relationships/image" Target="../media/image91.png"/><Relationship Id="rId3" Type="http://schemas.openxmlformats.org/officeDocument/2006/relationships/image" Target="../media/image92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52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4" Type="http://schemas.openxmlformats.org/officeDocument/2006/relationships/image" Target="../media/image2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3" Type="http://schemas.openxmlformats.org/officeDocument/2006/relationships/image" Target="../media/image92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5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52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19" Type="http://schemas.openxmlformats.org/officeDocument/2006/relationships/image" Target="../media/image168.png"/><Relationship Id="rId4" Type="http://schemas.openxmlformats.org/officeDocument/2006/relationships/image" Target="../media/image2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92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8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4" Type="http://schemas.openxmlformats.org/officeDocument/2006/relationships/image" Target="../media/image2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1.png"/><Relationship Id="rId21" Type="http://schemas.openxmlformats.org/officeDocument/2006/relationships/image" Target="../media/image194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0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8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2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Relationship Id="rId2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.png"/><Relationship Id="rId7" Type="http://schemas.openxmlformats.org/officeDocument/2006/relationships/image" Target="../media/image196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52.png"/><Relationship Id="rId10" Type="http://schemas.openxmlformats.org/officeDocument/2006/relationships/image" Target="../media/image199.png"/><Relationship Id="rId4" Type="http://schemas.openxmlformats.org/officeDocument/2006/relationships/image" Target="../media/image2.png"/><Relationship Id="rId9" Type="http://schemas.openxmlformats.org/officeDocument/2006/relationships/image" Target="../media/image19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image" Target="../media/image92.pn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52.png"/><Relationship Id="rId15" Type="http://schemas.openxmlformats.org/officeDocument/2006/relationships/image" Target="../media/image91.png"/><Relationship Id="rId10" Type="http://schemas.openxmlformats.org/officeDocument/2006/relationships/image" Target="../media/image205.png"/><Relationship Id="rId4" Type="http://schemas.openxmlformats.org/officeDocument/2006/relationships/image" Target="../media/image2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3" Type="http://schemas.openxmlformats.org/officeDocument/2006/relationships/image" Target="../media/image1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52.png"/><Relationship Id="rId15" Type="http://schemas.openxmlformats.org/officeDocument/2006/relationships/image" Target="../media/image219.png"/><Relationship Id="rId10" Type="http://schemas.openxmlformats.org/officeDocument/2006/relationships/image" Target="../media/image214.png"/><Relationship Id="rId4" Type="http://schemas.openxmlformats.org/officeDocument/2006/relationships/image" Target="../media/image2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13" Type="http://schemas.openxmlformats.org/officeDocument/2006/relationships/image" Target="../media/image229.png"/><Relationship Id="rId3" Type="http://schemas.openxmlformats.org/officeDocument/2006/relationships/image" Target="../media/image2.png"/><Relationship Id="rId7" Type="http://schemas.openxmlformats.org/officeDocument/2006/relationships/image" Target="../media/image223.png"/><Relationship Id="rId12" Type="http://schemas.openxmlformats.org/officeDocument/2006/relationships/image" Target="../media/image2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2.png"/><Relationship Id="rId11" Type="http://schemas.openxmlformats.org/officeDocument/2006/relationships/image" Target="../media/image227.png"/><Relationship Id="rId5" Type="http://schemas.openxmlformats.org/officeDocument/2006/relationships/image" Target="../media/image221.png"/><Relationship Id="rId15" Type="http://schemas.openxmlformats.org/officeDocument/2006/relationships/image" Target="../media/image135.png"/><Relationship Id="rId10" Type="http://schemas.openxmlformats.org/officeDocument/2006/relationships/image" Target="../media/image226.png"/><Relationship Id="rId4" Type="http://schemas.openxmlformats.org/officeDocument/2006/relationships/image" Target="../media/image52.png"/><Relationship Id="rId9" Type="http://schemas.openxmlformats.org/officeDocument/2006/relationships/image" Target="../media/image225.png"/><Relationship Id="rId14" Type="http://schemas.openxmlformats.org/officeDocument/2006/relationships/image" Target="../media/image2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127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52.png"/><Relationship Id="rId15" Type="http://schemas.openxmlformats.org/officeDocument/2006/relationships/image" Target="../media/image240.png"/><Relationship Id="rId10" Type="http://schemas.openxmlformats.org/officeDocument/2006/relationships/image" Target="../media/image235.png"/><Relationship Id="rId4" Type="http://schemas.openxmlformats.org/officeDocument/2006/relationships/image" Target="../media/image2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48.png"/><Relationship Id="rId3" Type="http://schemas.openxmlformats.org/officeDocument/2006/relationships/image" Target="../media/image92.png"/><Relationship Id="rId7" Type="http://schemas.openxmlformats.org/officeDocument/2006/relationships/image" Target="../media/image242.png"/><Relationship Id="rId12" Type="http://schemas.openxmlformats.org/officeDocument/2006/relationships/image" Target="../media/image24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png"/><Relationship Id="rId11" Type="http://schemas.openxmlformats.org/officeDocument/2006/relationships/image" Target="../media/image246.png"/><Relationship Id="rId5" Type="http://schemas.openxmlformats.org/officeDocument/2006/relationships/image" Target="../media/image8.png"/><Relationship Id="rId15" Type="http://schemas.openxmlformats.org/officeDocument/2006/relationships/image" Target="../media/image250.png"/><Relationship Id="rId10" Type="http://schemas.openxmlformats.org/officeDocument/2006/relationships/image" Target="../media/image245.png"/><Relationship Id="rId4" Type="http://schemas.openxmlformats.org/officeDocument/2006/relationships/image" Target="../media/image2.png"/><Relationship Id="rId9" Type="http://schemas.openxmlformats.org/officeDocument/2006/relationships/image" Target="../media/image244.png"/><Relationship Id="rId14" Type="http://schemas.openxmlformats.org/officeDocument/2006/relationships/image" Target="../media/image2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9.png"/><Relationship Id="rId18" Type="http://schemas.openxmlformats.org/officeDocument/2006/relationships/image" Target="../media/image264.png"/><Relationship Id="rId3" Type="http://schemas.openxmlformats.org/officeDocument/2006/relationships/image" Target="../media/image127.png"/><Relationship Id="rId7" Type="http://schemas.openxmlformats.org/officeDocument/2006/relationships/image" Target="../media/image253.png"/><Relationship Id="rId12" Type="http://schemas.openxmlformats.org/officeDocument/2006/relationships/image" Target="../media/image258.png"/><Relationship Id="rId17" Type="http://schemas.openxmlformats.org/officeDocument/2006/relationships/image" Target="../media/image26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62.png"/><Relationship Id="rId20" Type="http://schemas.openxmlformats.org/officeDocument/2006/relationships/image" Target="../media/image2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11" Type="http://schemas.openxmlformats.org/officeDocument/2006/relationships/image" Target="../media/image257.png"/><Relationship Id="rId5" Type="http://schemas.openxmlformats.org/officeDocument/2006/relationships/image" Target="../media/image8.png"/><Relationship Id="rId15" Type="http://schemas.openxmlformats.org/officeDocument/2006/relationships/image" Target="../media/image261.png"/><Relationship Id="rId10" Type="http://schemas.openxmlformats.org/officeDocument/2006/relationships/image" Target="../media/image256.png"/><Relationship Id="rId19" Type="http://schemas.openxmlformats.org/officeDocument/2006/relationships/image" Target="../media/image265.png"/><Relationship Id="rId4" Type="http://schemas.openxmlformats.org/officeDocument/2006/relationships/image" Target="../media/image2.png"/><Relationship Id="rId9" Type="http://schemas.openxmlformats.org/officeDocument/2006/relationships/image" Target="../media/image255.png"/><Relationship Id="rId14" Type="http://schemas.openxmlformats.org/officeDocument/2006/relationships/image" Target="../media/image2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8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2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2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52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2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52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2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2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8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2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92.png"/><Relationship Id="rId21" Type="http://schemas.openxmlformats.org/officeDocument/2006/relationships/image" Target="../media/image120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8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2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39502"/>
          </a:xfrm>
          <a:prstGeom prst="rect">
            <a:avLst/>
          </a:prstGeom>
        </p:spPr>
      </p:pic>
      <p:sp>
        <p:nvSpPr>
          <p:cNvPr id="17" name="SK-1-text-16"/>
          <p:cNvSpPr/>
          <p:nvPr/>
        </p:nvSpPr>
        <p:spPr>
          <a:xfrm>
            <a:off x="9677400" y="6248400"/>
            <a:ext cx="2514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www.bradfordvts.co.uk</a:t>
            </a:r>
            <a:endParaRPr lang="en-US" sz="12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3CA37A-0EAE-3E1B-C8B9-8E59603C6F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" y="539502"/>
            <a:ext cx="12185522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478" y="581025"/>
            <a:ext cx="12192000" cy="68580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762000" y="1111002"/>
            <a:ext cx="6400800" cy="16341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2C3E50"/>
                </a:solidFill>
              </a:rPr>
              <a:t>Hip &amp; Thigh Problems in Primary Care</a:t>
            </a:r>
            <a:endParaRPr lang="en-US" sz="3900" dirty="0"/>
          </a:p>
        </p:txBody>
      </p:sp>
      <p:sp>
        <p:nvSpPr>
          <p:cNvPr id="8" name="SK-1-text-7"/>
          <p:cNvSpPr/>
          <p:nvPr/>
        </p:nvSpPr>
        <p:spPr>
          <a:xfrm>
            <a:off x="0" y="0"/>
            <a:ext cx="12192000" cy="539502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4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2400" dirty="0"/>
          </a:p>
        </p:txBody>
      </p:sp>
      <p:sp>
        <p:nvSpPr>
          <p:cNvPr id="11" name="SK-1-text-10"/>
          <p:cNvSpPr/>
          <p:nvPr/>
        </p:nvSpPr>
        <p:spPr>
          <a:xfrm>
            <a:off x="762000" y="3752850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Resource: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1724025" y="3752850"/>
            <a:ext cx="64636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Clinical Guidance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762000" y="4124325"/>
            <a:ext cx="11144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Date: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1314450" y="4124325"/>
            <a:ext cx="108775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2026, updated to current NICE standards</a:t>
            </a:r>
            <a:endParaRPr lang="en-US" sz="1350" dirty="0"/>
          </a:p>
        </p:txBody>
      </p:sp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953000"/>
            <a:ext cx="3520380" cy="1333500"/>
          </a:xfrm>
          <a:prstGeom prst="rect">
            <a:avLst/>
          </a:prstGeom>
        </p:spPr>
      </p:pic>
      <p:sp>
        <p:nvSpPr>
          <p:cNvPr id="15" name="SK-1-text-14"/>
          <p:cNvSpPr/>
          <p:nvPr/>
        </p:nvSpPr>
        <p:spPr>
          <a:xfrm>
            <a:off x="990600" y="5181600"/>
            <a:ext cx="3543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CLINICAL DISCLAIMER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990600" y="5457825"/>
            <a:ext cx="306318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resource is for educational purposes. Always verify clinical decisions against current NICE guidance and BNF drug doses.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26815"/>
            <a:ext cx="5410200" cy="4102894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655415"/>
            <a:ext cx="4953000" cy="4572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1726406"/>
            <a:ext cx="285750" cy="2286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516487"/>
            <a:ext cx="4953000" cy="78462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426815"/>
            <a:ext cx="5410200" cy="4102894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655415"/>
            <a:ext cx="4953000" cy="4572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8425" y="1726406"/>
            <a:ext cx="285750" cy="2286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191250"/>
            <a:ext cx="11049000" cy="285750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GTPS: Presentation and Clinical Features</a:t>
            </a:r>
            <a:endParaRPr lang="en-US" sz="2550" dirty="0"/>
          </a:p>
        </p:txBody>
      </p:sp>
      <p:sp>
        <p:nvSpPr>
          <p:cNvPr id="14" name="SK-10-text-13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5" name="SK-10-text-14"/>
          <p:cNvSpPr/>
          <p:nvPr/>
        </p:nvSpPr>
        <p:spPr>
          <a:xfrm>
            <a:off x="1219200" y="1669703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Signs</a:t>
            </a:r>
            <a:endParaRPr lang="en-US" sz="1650" dirty="0"/>
          </a:p>
        </p:txBody>
      </p:sp>
      <p:sp>
        <p:nvSpPr>
          <p:cNvPr id="16" name="SK-10-text-15"/>
          <p:cNvSpPr/>
          <p:nvPr/>
        </p:nvSpPr>
        <p:spPr>
          <a:xfrm>
            <a:off x="1028700" y="2341215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hip pain: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Localised specifically over the greater trochanter.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1028700" y="3023146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Point tenderness: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can often point to the exact spot with one finger.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1028700" y="3705076"/>
            <a:ext cx="4724400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Radiation: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radiate down the outer thigh. 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TO FOOT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952500" y="4668887"/>
            <a:ext cx="46482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Differentiator: Pain radiating to the foot suggests sciatica/lumbar spine pathology, not GTPS.</a:t>
            </a:r>
            <a:endParaRPr lang="en-US" sz="1350" dirty="0"/>
          </a:p>
        </p:txBody>
      </p:sp>
      <p:sp>
        <p:nvSpPr>
          <p:cNvPr id="20" name="SK-10-text-19"/>
          <p:cNvSpPr/>
          <p:nvPr/>
        </p:nvSpPr>
        <p:spPr>
          <a:xfrm>
            <a:off x="6858000" y="1669703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Triggers &amp; Profile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6667500" y="2341215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Positional Pain: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Significantly worse when lying on the affected side at night.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6667500" y="3023146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Aggravating Factors: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Walking, running, or crossing legs (puts gluteal tendons on stretch).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6667500" y="3705076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Patient: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Women aged 40–60 years; common post-Total Hip Replacement (THR).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6667500" y="4387007"/>
            <a:ext cx="472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Biomechanics: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associated with leg length discrepancy or altered gait.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571500" y="63055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For educational purposes. Verify clinical decisions against current NICE guidance and BNF drug doses.</a:t>
            </a:r>
            <a:endParaRPr lang="en-US" sz="900" dirty="0"/>
          </a:p>
        </p:txBody>
      </p:sp>
      <p:sp>
        <p:nvSpPr>
          <p:cNvPr id="26" name="SK-10-text-25"/>
          <p:cNvSpPr/>
          <p:nvPr/>
        </p:nvSpPr>
        <p:spPr>
          <a:xfrm>
            <a:off x="10315575" y="630555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12553"/>
            <a:ext cx="5329238" cy="48577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97980"/>
            <a:ext cx="309563" cy="25152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452789"/>
            <a:ext cx="5329238" cy="126682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522065"/>
            <a:ext cx="9525" cy="428818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763" y="1612553"/>
            <a:ext cx="5329238" cy="48577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1763" y="1697980"/>
            <a:ext cx="309563" cy="25152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4452789"/>
            <a:ext cx="5329238" cy="12668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6191250"/>
            <a:ext cx="11430000" cy="285750"/>
          </a:xfrm>
          <a:prstGeom prst="rect">
            <a:avLst/>
          </a:prstGeom>
        </p:spPr>
      </p:pic>
      <p:sp>
        <p:nvSpPr>
          <p:cNvPr id="13" name="SK-11-text-12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Differentiating GTPS from Hip OA</a:t>
            </a:r>
            <a:endParaRPr lang="en-US" sz="2550" dirty="0"/>
          </a:p>
        </p:txBody>
      </p:sp>
      <p:sp>
        <p:nvSpPr>
          <p:cNvPr id="14" name="SK-11-text-13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5" name="SK-11-text-14"/>
          <p:cNvSpPr/>
          <p:nvPr/>
        </p:nvSpPr>
        <p:spPr>
          <a:xfrm>
            <a:off x="785813" y="1612553"/>
            <a:ext cx="71323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 Hip Osteoarthritis (OA)</a:t>
            </a:r>
            <a:endParaRPr lang="en-US" sz="1950" dirty="0"/>
          </a:p>
        </p:txBody>
      </p:sp>
      <p:sp>
        <p:nvSpPr>
          <p:cNvPr id="16" name="SK-11-text-15"/>
          <p:cNvSpPr/>
          <p:nvPr/>
        </p:nvSpPr>
        <p:spPr>
          <a:xfrm>
            <a:off x="381000" y="2326928"/>
            <a:ext cx="5405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LOCATION</a:t>
            </a:r>
            <a:endParaRPr lang="en-US" sz="1050" dirty="0"/>
          </a:p>
        </p:txBody>
      </p:sp>
      <p:sp>
        <p:nvSpPr>
          <p:cNvPr id="17" name="SK-11-text-16"/>
          <p:cNvSpPr/>
          <p:nvPr/>
        </p:nvSpPr>
        <p:spPr>
          <a:xfrm>
            <a:off x="381000" y="2603153"/>
            <a:ext cx="532923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Predominantly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(Groin/Medial Thigh). Often radiates towards the knee.</a:t>
            </a:r>
            <a:endParaRPr lang="en-US" sz="1350" dirty="0"/>
          </a:p>
        </p:txBody>
      </p:sp>
      <p:sp>
        <p:nvSpPr>
          <p:cNvPr id="18" name="SK-11-text-17"/>
          <p:cNvSpPr/>
          <p:nvPr/>
        </p:nvSpPr>
        <p:spPr>
          <a:xfrm>
            <a:off x="381000" y="3342233"/>
            <a:ext cx="5405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PROFILE</a:t>
            </a:r>
            <a:endParaRPr lang="en-US" sz="1050" dirty="0"/>
          </a:p>
        </p:txBody>
      </p:sp>
      <p:sp>
        <p:nvSpPr>
          <p:cNvPr id="19" name="SK-11-text-18"/>
          <p:cNvSpPr/>
          <p:nvPr/>
        </p:nvSpPr>
        <p:spPr>
          <a:xfrm>
            <a:off x="381000" y="3618458"/>
            <a:ext cx="532923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Typically aged &gt;50. History of gradual onset stiffness, especially in the mornings.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571500" y="4643289"/>
            <a:ext cx="5024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DECIDING CLINICAL TEST</a:t>
            </a:r>
            <a:endParaRPr lang="en-US" sz="1050" dirty="0"/>
          </a:p>
        </p:txBody>
      </p:sp>
      <p:sp>
        <p:nvSpPr>
          <p:cNvPr id="21" name="SK-11-text-20"/>
          <p:cNvSpPr/>
          <p:nvPr/>
        </p:nvSpPr>
        <p:spPr>
          <a:xfrm>
            <a:off x="571500" y="4900464"/>
            <a:ext cx="49482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Internal Rotation is PAINFUL &amp; RESTRICTED</a:t>
            </a:r>
            <a:endParaRPr lang="en-US" sz="1650" dirty="0"/>
          </a:p>
        </p:txBody>
      </p:sp>
      <p:sp>
        <p:nvSpPr>
          <p:cNvPr id="22" name="SK-11-text-21"/>
          <p:cNvSpPr/>
          <p:nvPr/>
        </p:nvSpPr>
        <p:spPr>
          <a:xfrm>
            <a:off x="6886575" y="1612553"/>
            <a:ext cx="53054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 GTPS</a:t>
            </a:r>
            <a:endParaRPr lang="en-US" sz="1950" dirty="0"/>
          </a:p>
        </p:txBody>
      </p:sp>
      <p:sp>
        <p:nvSpPr>
          <p:cNvPr id="23" name="SK-11-text-22"/>
          <p:cNvSpPr/>
          <p:nvPr/>
        </p:nvSpPr>
        <p:spPr>
          <a:xfrm>
            <a:off x="6481763" y="2326928"/>
            <a:ext cx="5405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LOCATION</a:t>
            </a:r>
            <a:endParaRPr lang="en-US" sz="1050" dirty="0"/>
          </a:p>
        </p:txBody>
      </p:sp>
      <p:sp>
        <p:nvSpPr>
          <p:cNvPr id="24" name="SK-11-text-23"/>
          <p:cNvSpPr/>
          <p:nvPr/>
        </p:nvSpPr>
        <p:spPr>
          <a:xfrm>
            <a:off x="6481763" y="2603153"/>
            <a:ext cx="532923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Strictly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over the greater trochanter. Point tenderness on palpation.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6481763" y="3342233"/>
            <a:ext cx="5405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IMPACT</a:t>
            </a:r>
            <a:endParaRPr lang="en-US" sz="1050" dirty="0"/>
          </a:p>
        </p:txBody>
      </p:sp>
      <p:sp>
        <p:nvSpPr>
          <p:cNvPr id="26" name="SK-11-text-25"/>
          <p:cNvSpPr/>
          <p:nvPr/>
        </p:nvSpPr>
        <p:spPr>
          <a:xfrm>
            <a:off x="6481763" y="3618458"/>
            <a:ext cx="532923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 lying on affected side, crossing legs, or running. Pain does  radiate to foot.</a:t>
            </a:r>
            <a:endParaRPr lang="en-US" sz="1350" dirty="0"/>
          </a:p>
        </p:txBody>
      </p:sp>
      <p:sp>
        <p:nvSpPr>
          <p:cNvPr id="27" name="SK-11-text-26"/>
          <p:cNvSpPr/>
          <p:nvPr/>
        </p:nvSpPr>
        <p:spPr>
          <a:xfrm>
            <a:off x="6672263" y="4643289"/>
            <a:ext cx="5024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DECIDING CLINICAL TEST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6672263" y="4900464"/>
            <a:ext cx="49482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Internal Rotation is NORMAL &amp; PAIN-FREE</a:t>
            </a:r>
            <a:endParaRPr lang="en-US" sz="1650" dirty="0"/>
          </a:p>
        </p:txBody>
      </p:sp>
      <p:sp>
        <p:nvSpPr>
          <p:cNvPr id="29" name="SK-11-text-28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30" name="SK-11-text-29"/>
          <p:cNvSpPr/>
          <p:nvPr/>
        </p:nvSpPr>
        <p:spPr>
          <a:xfrm>
            <a:off x="10553700" y="6305550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5410200" cy="1965871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22065"/>
            <a:ext cx="419100" cy="4191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488" y="1636365"/>
            <a:ext cx="238125" cy="1905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1565"/>
            <a:ext cx="5410200" cy="196587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522065"/>
            <a:ext cx="419100" cy="4191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1288" y="1636365"/>
            <a:ext cx="238125" cy="1905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526036"/>
            <a:ext cx="5410200" cy="278874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716536"/>
            <a:ext cx="419100" cy="4191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488" y="3830836"/>
            <a:ext cx="238125" cy="1905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526036"/>
            <a:ext cx="5410200" cy="2788741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3716536"/>
            <a:ext cx="419100" cy="4191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1288" y="3830836"/>
            <a:ext cx="238125" cy="1905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505277"/>
            <a:ext cx="11049000" cy="314325"/>
          </a:xfrm>
          <a:prstGeom prst="rect">
            <a:avLst/>
          </a:prstGeom>
        </p:spPr>
      </p:pic>
      <p:sp>
        <p:nvSpPr>
          <p:cNvPr id="18" name="SK-12-text-17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GTPS: NICE CKS Management Strategy</a:t>
            </a:r>
            <a:endParaRPr lang="en-US" sz="2550" dirty="0"/>
          </a:p>
        </p:txBody>
      </p:sp>
      <p:sp>
        <p:nvSpPr>
          <p:cNvPr id="19" name="SK-12-text-18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0" name="SK-12-text-19"/>
          <p:cNvSpPr/>
          <p:nvPr/>
        </p:nvSpPr>
        <p:spPr>
          <a:xfrm>
            <a:off x="1295400" y="1574453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Activity Modification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990600" y="2055465"/>
            <a:ext cx="112014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lying on the affected side (use pillows for support).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990600" y="2405955"/>
            <a:ext cx="10494299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crossing legs or prolonged standing on one leg.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990600" y="2756446"/>
            <a:ext cx="1029791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Modify high-impact loading (running/walking pacing).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6934200" y="1574453"/>
            <a:ext cx="33737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Physiotherapy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6629400" y="2055465"/>
            <a:ext cx="5562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hip abductor (gluteal) strengthening.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6629400" y="2405955"/>
            <a:ext cx="5562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progressive load management.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6629400" y="2756446"/>
            <a:ext cx="5562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band stretching and pelvic stability exercises.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1295400" y="3768923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Pharmacological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990600" y="4249936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NSAIDs: Recommended as first-line pharmacological treatment.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990600" y="4874716"/>
            <a:ext cx="10494299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NSAIDs: Short course if topical is insufficient.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990600" y="5225207"/>
            <a:ext cx="95778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PPI protection for patients &gt;45 years.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934200" y="3768923"/>
            <a:ext cx="52578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Intervention &amp; Referral</a:t>
            </a:r>
            <a:endParaRPr lang="en-US" sz="1650" dirty="0"/>
          </a:p>
        </p:txBody>
      </p:sp>
      <p:sp>
        <p:nvSpPr>
          <p:cNvPr id="33" name="SK-12-text-32"/>
          <p:cNvSpPr/>
          <p:nvPr/>
        </p:nvSpPr>
        <p:spPr>
          <a:xfrm>
            <a:off x="6629400" y="4249936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Ultrasound-guided corticosteroid injection: Superior to blind injection.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6629400" y="4874716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Shockwave therapy (ESWT): For persistent symptoms &gt;3 months.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629400" y="5499497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Surgery (IT band release): Rarely required, only for recalcitrant cases.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571500" y="6648152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37" name="SK-12-text-36"/>
          <p:cNvSpPr/>
          <p:nvPr/>
        </p:nvSpPr>
        <p:spPr>
          <a:xfrm>
            <a:off x="10315575" y="6648152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11430000" cy="7620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98699"/>
            <a:ext cx="238125" cy="1905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322165"/>
            <a:ext cx="3683050" cy="38481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1450" y="2550765"/>
            <a:ext cx="762000" cy="7620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8138" y="2760315"/>
            <a:ext cx="428625" cy="3429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998565"/>
            <a:ext cx="190500" cy="2222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798665"/>
            <a:ext cx="190500" cy="2222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370165"/>
            <a:ext cx="190500" cy="2222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4550" y="2322165"/>
            <a:ext cx="3683050" cy="38481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0" y="2550765"/>
            <a:ext cx="762000" cy="7620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1688" y="2760315"/>
            <a:ext cx="428625" cy="3429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3998565"/>
            <a:ext cx="190500" cy="2222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4570065"/>
            <a:ext cx="190500" cy="2222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5141565"/>
            <a:ext cx="190500" cy="22220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2322165"/>
            <a:ext cx="3683050" cy="384810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88550" y="2550765"/>
            <a:ext cx="762000" cy="7620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55237" y="2760315"/>
            <a:ext cx="428625" cy="342900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3998565"/>
            <a:ext cx="190500" cy="22220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4570065"/>
            <a:ext cx="190500" cy="22220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5141565"/>
            <a:ext cx="190500" cy="222200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360765"/>
            <a:ext cx="11430000" cy="266700"/>
          </a:xfrm>
          <a:prstGeom prst="rect">
            <a:avLst/>
          </a:prstGeom>
        </p:spPr>
      </p:pic>
      <p:sp>
        <p:nvSpPr>
          <p:cNvPr id="26" name="SK-13-text-2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OA: NICE NG226 Management Principles</a:t>
            </a:r>
            <a:endParaRPr lang="en-US" sz="2550" dirty="0"/>
          </a:p>
        </p:txBody>
      </p:sp>
      <p:sp>
        <p:nvSpPr>
          <p:cNvPr id="27" name="SK-13-text-26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8" name="SK-13-text-27"/>
          <p:cNvSpPr/>
          <p:nvPr/>
        </p:nvSpPr>
        <p:spPr>
          <a:xfrm>
            <a:off x="885825" y="1445865"/>
            <a:ext cx="11049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Osteoarthritis management is holistic. First-line treatment must prioritize non-pharmacological interventions before escalating to medical or surgical options.</a:t>
            </a:r>
            <a:endParaRPr lang="en-US" sz="1500" dirty="0"/>
          </a:p>
        </p:txBody>
      </p:sp>
      <p:sp>
        <p:nvSpPr>
          <p:cNvPr id="29" name="SK-13-text-28"/>
          <p:cNvSpPr/>
          <p:nvPr/>
        </p:nvSpPr>
        <p:spPr>
          <a:xfrm>
            <a:off x="1589038" y="3503265"/>
            <a:ext cx="12668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Education</a:t>
            </a:r>
            <a:endParaRPr lang="en-US" sz="1800" dirty="0"/>
          </a:p>
        </p:txBody>
      </p:sp>
      <p:sp>
        <p:nvSpPr>
          <p:cNvPr id="30" name="SK-13-text-29"/>
          <p:cNvSpPr/>
          <p:nvPr/>
        </p:nvSpPr>
        <p:spPr>
          <a:xfrm>
            <a:off x="895350" y="3998565"/>
            <a:ext cx="3225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clear information about the nature of OA and its long-term management.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895350" y="47986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self-management strategies to empower the patient.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895350" y="53701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misconceptions (e.g., "wear and tear" vs "repair").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5572125" y="3503265"/>
            <a:ext cx="10477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Exercise</a:t>
            </a:r>
            <a:endParaRPr lang="en-US" sz="1800" dirty="0"/>
          </a:p>
        </p:txBody>
      </p:sp>
      <p:sp>
        <p:nvSpPr>
          <p:cNvPr id="34" name="SK-13-text-33"/>
          <p:cNvSpPr/>
          <p:nvPr/>
        </p:nvSpPr>
        <p:spPr>
          <a:xfrm>
            <a:off x="4768900" y="39985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 land-based exercise as the primary modality for all patients.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4768900" y="45700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aquatic exercise if land-based options are too painful initially.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4768900" y="51415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local muscle strengthening and general aerobic fitness.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9512350" y="3503265"/>
            <a:ext cx="914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Weight</a:t>
            </a:r>
            <a:endParaRPr lang="en-US" sz="1800" dirty="0"/>
          </a:p>
        </p:txBody>
      </p:sp>
      <p:sp>
        <p:nvSpPr>
          <p:cNvPr id="38" name="SK-13-text-37"/>
          <p:cNvSpPr/>
          <p:nvPr/>
        </p:nvSpPr>
        <p:spPr>
          <a:xfrm>
            <a:off x="8642449" y="39985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weight loss for any patient with hip OA who is overweight or obese.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8642449" y="45700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the benefits of reducing mechanical load on the hip joint.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8642449" y="5141565"/>
            <a:ext cx="3225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support or referral to weight management services as per NICE.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381000" y="6456015"/>
            <a:ext cx="9723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13 of 40 • Hip, Ankle and Foot Problems • Created June 2026</a:t>
            </a:r>
            <a:endParaRPr lang="en-US" sz="900" dirty="0"/>
          </a:p>
        </p:txBody>
      </p:sp>
      <p:sp>
        <p:nvSpPr>
          <p:cNvPr id="42" name="SK-13-text-41"/>
          <p:cNvSpPr/>
          <p:nvPr/>
        </p:nvSpPr>
        <p:spPr>
          <a:xfrm>
            <a:off x="5481638" y="6456015"/>
            <a:ext cx="671036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clinical decisions against current NICE guidance and BNF.</a:t>
            </a:r>
            <a:endParaRPr lang="en-US" sz="900" dirty="0"/>
          </a:p>
        </p:txBody>
      </p:sp>
      <p:sp>
        <p:nvSpPr>
          <p:cNvPr id="43" name="SK-13-text-42"/>
          <p:cNvSpPr/>
          <p:nvPr/>
        </p:nvSpPr>
        <p:spPr>
          <a:xfrm>
            <a:off x="10506075" y="6456015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070646"/>
            <a:ext cx="2164110" cy="380627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230" y="2299246"/>
            <a:ext cx="571500" cy="5715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7730" y="2508796"/>
            <a:ext cx="190500" cy="1524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7510" y="2070646"/>
            <a:ext cx="2164110" cy="380627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3740" y="2299246"/>
            <a:ext cx="571500" cy="5715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4240" y="2508796"/>
            <a:ext cx="190500" cy="1524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4020" y="2070646"/>
            <a:ext cx="2164110" cy="380627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0250" y="2299246"/>
            <a:ext cx="571500" cy="5715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750" y="2508796"/>
            <a:ext cx="190500" cy="1524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0529" y="2070646"/>
            <a:ext cx="2164110" cy="3806279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26760" y="2299246"/>
            <a:ext cx="571500" cy="57150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7260" y="2508796"/>
            <a:ext cx="190500" cy="1524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47039" y="2070646"/>
            <a:ext cx="2164110" cy="3806279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43270" y="2299246"/>
            <a:ext cx="571500" cy="57150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33770" y="2508796"/>
            <a:ext cx="190500" cy="15240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6162675"/>
            <a:ext cx="11430000" cy="314325"/>
          </a:xfrm>
          <a:prstGeom prst="rect">
            <a:avLst/>
          </a:prstGeom>
        </p:spPr>
      </p:pic>
      <p:sp>
        <p:nvSpPr>
          <p:cNvPr id="21" name="SK-14-text-20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OA: Non-Recommended Interventions</a:t>
            </a:r>
            <a:endParaRPr lang="en-US" sz="2550" dirty="0"/>
          </a:p>
        </p:txBody>
      </p:sp>
      <p:sp>
        <p:nvSpPr>
          <p:cNvPr id="22" name="SK-14-text-21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3" name="SK-14-text-22"/>
          <p:cNvSpPr/>
          <p:nvPr/>
        </p:nvSpPr>
        <p:spPr>
          <a:xfrm>
            <a:off x="495300" y="1331565"/>
            <a:ext cx="11201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NICE NG226 guideline (October 2022) explicitly lists several common interventions that are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the management of Osteoarthritis due to lack of evidence or unfavorable risk-benefit ratios.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791468" y="3061246"/>
            <a:ext cx="134302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Glucosamine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533400" y="3423196"/>
            <a:ext cx="1859310" cy="1071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explicitly recommends against the use of glucosamine or chondroitin products for managing OA.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3112740" y="3061246"/>
            <a:ext cx="133350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Paracetamol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2849910" y="3423196"/>
            <a:ext cx="1859310" cy="1071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longer recommended as first-line long-term monotherapy. Evidence shows limited benefit compared to risks.</a:t>
            </a:r>
            <a:endParaRPr lang="en-US" sz="1125" dirty="0"/>
          </a:p>
        </p:txBody>
      </p:sp>
      <p:sp>
        <p:nvSpPr>
          <p:cNvPr id="28" name="SK-14-text-27"/>
          <p:cNvSpPr/>
          <p:nvPr/>
        </p:nvSpPr>
        <p:spPr>
          <a:xfrm>
            <a:off x="5286375" y="3061246"/>
            <a:ext cx="16192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Hyaluronic Acid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5166420" y="3423196"/>
            <a:ext cx="1859310" cy="1071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Intra-articular hyaluronic acid injections are not recommended for the management of osteoarthritis.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7998172" y="3061246"/>
            <a:ext cx="82867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Opioids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7482929" y="3423196"/>
            <a:ext cx="1859310" cy="1071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use of strong or weak opioids is not recommended due to risks of dependence and lack of long-term efficacy.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10090845" y="3061246"/>
            <a:ext cx="12763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Arthroscopy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9799439" y="3423196"/>
            <a:ext cx="1859310" cy="1071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Lavage or debridement is not recommended unless the patient has clear symptoms of mechanical locking.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381000" y="6322665"/>
            <a:ext cx="11811000" cy="137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35" name="SK-14-text-34"/>
          <p:cNvSpPr/>
          <p:nvPr/>
        </p:nvSpPr>
        <p:spPr>
          <a:xfrm>
            <a:off x="10506075" y="63055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3530650" cy="370998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5865"/>
            <a:ext cx="3302050" cy="5715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1631156"/>
            <a:ext cx="285750" cy="2286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0750" y="1331565"/>
            <a:ext cx="3530650" cy="3709988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050" y="1445865"/>
            <a:ext cx="3302050" cy="5715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8875" y="1631156"/>
            <a:ext cx="285750" cy="2286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9999" y="1331565"/>
            <a:ext cx="3530650" cy="3709988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4299" y="1445865"/>
            <a:ext cx="3302050" cy="5715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8124" y="1631156"/>
            <a:ext cx="285750" cy="2286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327303"/>
            <a:ext cx="11049000" cy="70485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0" y="5441603"/>
            <a:ext cx="1653332" cy="47625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6270278"/>
            <a:ext cx="11049000" cy="285750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OA: Recommended Pharmacological Options</a:t>
            </a:r>
            <a:endParaRPr lang="en-US" sz="2550" dirty="0"/>
          </a:p>
        </p:txBody>
      </p:sp>
      <p:sp>
        <p:nvSpPr>
          <p:cNvPr id="18" name="SK-15-text-17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9" name="SK-15-text-18"/>
          <p:cNvSpPr/>
          <p:nvPr/>
        </p:nvSpPr>
        <p:spPr>
          <a:xfrm>
            <a:off x="1219200" y="1588740"/>
            <a:ext cx="4133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1. TOPICAL NSAIDS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876300" y="2169765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pharmacological treatment for hip osteoarthritis.</a:t>
            </a:r>
            <a:endParaRPr lang="en-US" sz="1275" dirty="0"/>
          </a:p>
        </p:txBody>
      </p:sp>
      <p:sp>
        <p:nvSpPr>
          <p:cNvPr id="21" name="SK-15-text-20"/>
          <p:cNvSpPr/>
          <p:nvPr/>
        </p:nvSpPr>
        <p:spPr>
          <a:xfrm>
            <a:off x="876300" y="2788890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Offer to patients before considering oral NSAIDs or opioids.</a:t>
            </a:r>
            <a:endParaRPr lang="en-US" sz="1275" dirty="0"/>
          </a:p>
        </p:txBody>
      </p:sp>
      <p:sp>
        <p:nvSpPr>
          <p:cNvPr id="22" name="SK-15-text-21"/>
          <p:cNvSpPr/>
          <p:nvPr/>
        </p:nvSpPr>
        <p:spPr>
          <a:xfrm>
            <a:off x="876300" y="3408015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Provides localized relief with minimal systemic absorption.</a:t>
            </a:r>
            <a:endParaRPr lang="en-US" sz="1275" dirty="0"/>
          </a:p>
        </p:txBody>
      </p:sp>
      <p:sp>
        <p:nvSpPr>
          <p:cNvPr id="23" name="SK-15-text-22"/>
          <p:cNvSpPr/>
          <p:nvPr/>
        </p:nvSpPr>
        <p:spPr>
          <a:xfrm>
            <a:off x="876300" y="4027140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Excellent safety profile for elderly patients or those with comorbidities.</a:t>
            </a:r>
            <a:endParaRPr lang="en-US" sz="1275" dirty="0"/>
          </a:p>
        </p:txBody>
      </p:sp>
      <p:sp>
        <p:nvSpPr>
          <p:cNvPr id="24" name="SK-15-text-23"/>
          <p:cNvSpPr/>
          <p:nvPr/>
        </p:nvSpPr>
        <p:spPr>
          <a:xfrm>
            <a:off x="4978450" y="1588740"/>
            <a:ext cx="3448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2. ORAL NSAIDS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4635550" y="2169765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Escalate to oral NSAIDs if topical options are insufficient or unsuitable.</a:t>
            </a:r>
            <a:endParaRPr lang="en-US" sz="1275" dirty="0"/>
          </a:p>
        </p:txBody>
      </p:sp>
      <p:sp>
        <p:nvSpPr>
          <p:cNvPr id="26" name="SK-15-text-25"/>
          <p:cNvSpPr/>
          <p:nvPr/>
        </p:nvSpPr>
        <p:spPr>
          <a:xfrm>
            <a:off x="4635550" y="2788890"/>
            <a:ext cx="3111550" cy="766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co-prescribe a Gastroprotective agent (PPI).</a:t>
            </a: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PPI protection if age &gt;45.</a:t>
            </a:r>
            <a:endParaRPr lang="en-US" sz="1275" dirty="0"/>
          </a:p>
        </p:txBody>
      </p:sp>
      <p:sp>
        <p:nvSpPr>
          <p:cNvPr id="27" name="SK-15-text-26"/>
          <p:cNvSpPr/>
          <p:nvPr/>
        </p:nvSpPr>
        <p:spPr>
          <a:xfrm>
            <a:off x="4635550" y="3689003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the lowest effective dose for the shortest possible duration.</a:t>
            </a:r>
            <a:endParaRPr lang="en-US" sz="1275" dirty="0"/>
          </a:p>
        </p:txBody>
      </p:sp>
      <p:sp>
        <p:nvSpPr>
          <p:cNvPr id="28" name="SK-15-text-27"/>
          <p:cNvSpPr/>
          <p:nvPr/>
        </p:nvSpPr>
        <p:spPr>
          <a:xfrm>
            <a:off x="4635550" y="4308128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Regularly review cardiovascular and renal contraindications.</a:t>
            </a:r>
            <a:endParaRPr lang="en-US" sz="1275" dirty="0"/>
          </a:p>
        </p:txBody>
      </p:sp>
      <p:sp>
        <p:nvSpPr>
          <p:cNvPr id="29" name="SK-15-text-28"/>
          <p:cNvSpPr/>
          <p:nvPr/>
        </p:nvSpPr>
        <p:spPr>
          <a:xfrm>
            <a:off x="8737699" y="1588740"/>
            <a:ext cx="3448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3. IA STEROIDS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8394799" y="2169765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Intra-articular (IA) corticosteroid injections.</a:t>
            </a:r>
            <a:endParaRPr lang="en-US" sz="1275" dirty="0"/>
          </a:p>
        </p:txBody>
      </p:sp>
      <p:sp>
        <p:nvSpPr>
          <p:cNvPr id="31" name="SK-15-text-30"/>
          <p:cNvSpPr/>
          <p:nvPr/>
        </p:nvSpPr>
        <p:spPr>
          <a:xfrm>
            <a:off x="8394799" y="2788890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Indicated for moderate-to-severe pain or acute symptom flares.</a:t>
            </a:r>
            <a:endParaRPr lang="en-US" sz="1275" dirty="0"/>
          </a:p>
        </p:txBody>
      </p:sp>
      <p:sp>
        <p:nvSpPr>
          <p:cNvPr id="32" name="SK-15-text-31"/>
          <p:cNvSpPr/>
          <p:nvPr/>
        </p:nvSpPr>
        <p:spPr>
          <a:xfrm>
            <a:off x="8394799" y="3408015"/>
            <a:ext cx="31115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Provides significant but short-term pain relief (weeks to months).</a:t>
            </a:r>
            <a:endParaRPr lang="en-US" sz="1275" dirty="0"/>
          </a:p>
        </p:txBody>
      </p:sp>
      <p:sp>
        <p:nvSpPr>
          <p:cNvPr id="33" name="SK-15-text-32"/>
          <p:cNvSpPr/>
          <p:nvPr/>
        </p:nvSpPr>
        <p:spPr>
          <a:xfrm>
            <a:off x="8394799" y="4027140"/>
            <a:ext cx="31115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as part of an overall management plan, not a standalone cure.</a:t>
            </a:r>
            <a:endParaRPr lang="en-US" sz="1275" dirty="0"/>
          </a:p>
        </p:txBody>
      </p:sp>
      <p:sp>
        <p:nvSpPr>
          <p:cNvPr id="34" name="SK-15-text-33"/>
          <p:cNvSpPr/>
          <p:nvPr/>
        </p:nvSpPr>
        <p:spPr>
          <a:xfrm>
            <a:off x="838200" y="5441603"/>
            <a:ext cx="1500932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NICE NG226 REMINDER</a:t>
            </a:r>
            <a:endParaRPr lang="en-US" sz="1050" dirty="0"/>
          </a:p>
        </p:txBody>
      </p:sp>
      <p:sp>
        <p:nvSpPr>
          <p:cNvPr id="35" name="SK-15-text-34"/>
          <p:cNvSpPr/>
          <p:nvPr/>
        </p:nvSpPr>
        <p:spPr>
          <a:xfrm>
            <a:off x="2605832" y="5465415"/>
            <a:ext cx="882416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routinely offer Glucosamine, Hyaluronic Acid, or Opioids for long-term OA management. Paracetamol is no longer 1st-line monotherapy.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571500" y="6384578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37" name="SK-15-text-36"/>
          <p:cNvSpPr/>
          <p:nvPr/>
        </p:nvSpPr>
        <p:spPr>
          <a:xfrm>
            <a:off x="7429500" y="6384578"/>
            <a:ext cx="4762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Verify clinical decisions against current NICE guidance and BNF drug doses.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6457950" cy="4992886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5865"/>
            <a:ext cx="6229350" cy="39052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979265"/>
            <a:ext cx="2019300" cy="68580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5100" y="1979265"/>
            <a:ext cx="3217069" cy="68580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2169" y="1979265"/>
            <a:ext cx="992981" cy="68580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665065"/>
            <a:ext cx="2019300" cy="547688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5100" y="2665065"/>
            <a:ext cx="3217069" cy="547688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169" y="2665065"/>
            <a:ext cx="992981" cy="547688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212753"/>
            <a:ext cx="2019300" cy="547688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5100" y="3212753"/>
            <a:ext cx="3217069" cy="547688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22169" y="3212753"/>
            <a:ext cx="992981" cy="547688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3760440"/>
            <a:ext cx="2019300" cy="816471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05100" y="3760440"/>
            <a:ext cx="3217069" cy="816471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2169" y="3760440"/>
            <a:ext cx="992981" cy="816471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4576911"/>
            <a:ext cx="2019300" cy="816471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05100" y="4576911"/>
            <a:ext cx="3217069" cy="816471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2169" y="4576911"/>
            <a:ext cx="992981" cy="816471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" y="5393382"/>
            <a:ext cx="2019300" cy="816769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05100" y="5393382"/>
            <a:ext cx="3217069" cy="816769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2169" y="5393382"/>
            <a:ext cx="992981" cy="816769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15200" y="1331565"/>
            <a:ext cx="4305300" cy="1630561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1617315"/>
            <a:ext cx="285750" cy="228600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15200" y="3152626"/>
            <a:ext cx="4305300" cy="3171825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6514951"/>
            <a:ext cx="11049000" cy="266700"/>
          </a:xfrm>
          <a:prstGeom prst="rect">
            <a:avLst/>
          </a:prstGeom>
        </p:spPr>
      </p:pic>
      <p:sp>
        <p:nvSpPr>
          <p:cNvPr id="29" name="SK-16-text-28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OA: Referral and Priority Scoring</a:t>
            </a:r>
            <a:endParaRPr lang="en-US" sz="2550" dirty="0"/>
          </a:p>
        </p:txBody>
      </p:sp>
      <p:sp>
        <p:nvSpPr>
          <p:cNvPr id="30" name="SK-16-text-29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1" name="SK-16-text-30"/>
          <p:cNvSpPr/>
          <p:nvPr/>
        </p:nvSpPr>
        <p:spPr>
          <a:xfrm>
            <a:off x="685800" y="1445865"/>
            <a:ext cx="11506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2C3E50"/>
                </a:solidFill>
              </a:rPr>
              <a:t>New Zealand Joint Replacement Priority Scoring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800100" y="1979265"/>
            <a:ext cx="2346672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Scoring Domain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2819400" y="1979265"/>
            <a:ext cx="306466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Focus</a:t>
            </a:r>
            <a:endParaRPr lang="en-US" sz="1200" dirty="0"/>
          </a:p>
        </p:txBody>
      </p:sp>
      <p:sp>
        <p:nvSpPr>
          <p:cNvPr id="34" name="SK-16-text-33"/>
          <p:cNvSpPr/>
          <p:nvPr/>
        </p:nvSpPr>
        <p:spPr>
          <a:xfrm>
            <a:off x="5922169" y="1979265"/>
            <a:ext cx="76438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 Points</a:t>
            </a:r>
            <a:endParaRPr lang="en-US" sz="1200" dirty="0"/>
          </a:p>
        </p:txBody>
      </p:sp>
      <p:sp>
        <p:nvSpPr>
          <p:cNvPr id="35" name="SK-16-text-34"/>
          <p:cNvSpPr/>
          <p:nvPr/>
        </p:nvSpPr>
        <p:spPr>
          <a:xfrm>
            <a:off x="800100" y="2665065"/>
            <a:ext cx="1876425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</a:t>
            </a:r>
            <a:endParaRPr lang="en-US" sz="1350" dirty="0"/>
          </a:p>
        </p:txBody>
      </p:sp>
      <p:sp>
        <p:nvSpPr>
          <p:cNvPr id="36" name="SK-16-text-35"/>
          <p:cNvSpPr/>
          <p:nvPr/>
        </p:nvSpPr>
        <p:spPr>
          <a:xfrm>
            <a:off x="2819400" y="2665065"/>
            <a:ext cx="6966060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Intensity, frequency, and night pain</a:t>
            </a:r>
            <a:endParaRPr lang="en-US" sz="1350" dirty="0"/>
          </a:p>
        </p:txBody>
      </p:sp>
      <p:sp>
        <p:nvSpPr>
          <p:cNvPr id="37" name="SK-16-text-36"/>
          <p:cNvSpPr/>
          <p:nvPr/>
        </p:nvSpPr>
        <p:spPr>
          <a:xfrm>
            <a:off x="5836444" y="2665065"/>
            <a:ext cx="850106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800100" y="3212753"/>
            <a:ext cx="1876425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</a:t>
            </a:r>
            <a:endParaRPr lang="en-US" sz="1350" dirty="0"/>
          </a:p>
        </p:txBody>
      </p:sp>
      <p:sp>
        <p:nvSpPr>
          <p:cNvPr id="39" name="SK-16-text-38"/>
          <p:cNvSpPr/>
          <p:nvPr/>
        </p:nvSpPr>
        <p:spPr>
          <a:xfrm>
            <a:off x="2819400" y="3212753"/>
            <a:ext cx="6583820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Walking distance, stairs, and ADLs</a:t>
            </a:r>
            <a:endParaRPr lang="en-US" sz="1350" dirty="0"/>
          </a:p>
        </p:txBody>
      </p:sp>
      <p:sp>
        <p:nvSpPr>
          <p:cNvPr id="40" name="SK-16-text-39"/>
          <p:cNvSpPr/>
          <p:nvPr/>
        </p:nvSpPr>
        <p:spPr>
          <a:xfrm>
            <a:off x="5836444" y="3212753"/>
            <a:ext cx="850106" cy="5476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</a:t>
            </a:r>
            <a:endParaRPr lang="en-US" sz="1350" dirty="0"/>
          </a:p>
        </p:txBody>
      </p:sp>
      <p:sp>
        <p:nvSpPr>
          <p:cNvPr id="41" name="SK-16-text-40"/>
          <p:cNvSpPr/>
          <p:nvPr/>
        </p:nvSpPr>
        <p:spPr>
          <a:xfrm>
            <a:off x="800100" y="3760440"/>
            <a:ext cx="3369801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Movement/Deformity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2819400" y="3760440"/>
            <a:ext cx="2988469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Range of motion and clinical deformity</a:t>
            </a:r>
            <a:endParaRPr lang="en-US" sz="1350" dirty="0"/>
          </a:p>
        </p:txBody>
      </p:sp>
      <p:sp>
        <p:nvSpPr>
          <p:cNvPr id="43" name="SK-16-text-42"/>
          <p:cNvSpPr/>
          <p:nvPr/>
        </p:nvSpPr>
        <p:spPr>
          <a:xfrm>
            <a:off x="5836444" y="3760440"/>
            <a:ext cx="850106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</a:t>
            </a:r>
            <a:endParaRPr lang="en-US" sz="1350" dirty="0"/>
          </a:p>
        </p:txBody>
      </p:sp>
      <p:sp>
        <p:nvSpPr>
          <p:cNvPr id="44" name="SK-16-text-43"/>
          <p:cNvSpPr/>
          <p:nvPr/>
        </p:nvSpPr>
        <p:spPr>
          <a:xfrm>
            <a:off x="800100" y="4576911"/>
            <a:ext cx="3187353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Work/Independence</a:t>
            </a:r>
            <a:endParaRPr lang="en-US" sz="1350" dirty="0"/>
          </a:p>
        </p:txBody>
      </p:sp>
      <p:sp>
        <p:nvSpPr>
          <p:cNvPr id="45" name="SK-16-text-44"/>
          <p:cNvSpPr/>
          <p:nvPr/>
        </p:nvSpPr>
        <p:spPr>
          <a:xfrm>
            <a:off x="2819400" y="4576911"/>
            <a:ext cx="2988469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Threat to livelihood or ability to live alone</a:t>
            </a:r>
            <a:endParaRPr lang="en-US" sz="1350" dirty="0"/>
          </a:p>
        </p:txBody>
      </p:sp>
      <p:sp>
        <p:nvSpPr>
          <p:cNvPr id="46" name="SK-16-text-45"/>
          <p:cNvSpPr/>
          <p:nvPr/>
        </p:nvSpPr>
        <p:spPr>
          <a:xfrm>
            <a:off x="5836444" y="4576911"/>
            <a:ext cx="850106" cy="816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350" dirty="0"/>
          </a:p>
        </p:txBody>
      </p:sp>
      <p:sp>
        <p:nvSpPr>
          <p:cNvPr id="47" name="SK-16-text-46"/>
          <p:cNvSpPr/>
          <p:nvPr/>
        </p:nvSpPr>
        <p:spPr>
          <a:xfrm>
            <a:off x="800100" y="5393382"/>
            <a:ext cx="2822455" cy="8167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 Joints</a:t>
            </a:r>
            <a:endParaRPr lang="en-US" sz="1350" dirty="0"/>
          </a:p>
        </p:txBody>
      </p:sp>
      <p:sp>
        <p:nvSpPr>
          <p:cNvPr id="48" name="SK-16-text-47"/>
          <p:cNvSpPr/>
          <p:nvPr/>
        </p:nvSpPr>
        <p:spPr>
          <a:xfrm>
            <a:off x="2819400" y="5393382"/>
            <a:ext cx="2988469" cy="8167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Involvement of other weight-bearing joints</a:t>
            </a:r>
            <a:endParaRPr lang="en-US" sz="1350" dirty="0"/>
          </a:p>
        </p:txBody>
      </p:sp>
      <p:sp>
        <p:nvSpPr>
          <p:cNvPr id="49" name="SK-16-text-48"/>
          <p:cNvSpPr/>
          <p:nvPr/>
        </p:nvSpPr>
        <p:spPr>
          <a:xfrm>
            <a:off x="5836444" y="5393382"/>
            <a:ext cx="850106" cy="8167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350" dirty="0"/>
          </a:p>
        </p:txBody>
      </p:sp>
      <p:sp>
        <p:nvSpPr>
          <p:cNvPr id="50" name="SK-16-text-49"/>
          <p:cNvSpPr/>
          <p:nvPr/>
        </p:nvSpPr>
        <p:spPr>
          <a:xfrm>
            <a:off x="7924800" y="1560165"/>
            <a:ext cx="4267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Referral Threshold</a:t>
            </a:r>
            <a:endParaRPr lang="en-US" sz="1800" dirty="0"/>
          </a:p>
        </p:txBody>
      </p:sp>
      <p:sp>
        <p:nvSpPr>
          <p:cNvPr id="51" name="SK-16-text-50"/>
          <p:cNvSpPr/>
          <p:nvPr/>
        </p:nvSpPr>
        <p:spPr>
          <a:xfrm>
            <a:off x="7543800" y="2017365"/>
            <a:ext cx="3848100" cy="716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Zealand Priority Score </a:t>
            </a:r>
            <a:r>
              <a:rPr lang="en-US" sz="24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 70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Indicates high priority for joint replacement referral.</a:t>
            </a:r>
            <a:endParaRPr lang="en-US" sz="1500" dirty="0"/>
          </a:p>
        </p:txBody>
      </p:sp>
      <p:sp>
        <p:nvSpPr>
          <p:cNvPr id="52" name="SK-16-text-51"/>
          <p:cNvSpPr/>
          <p:nvPr/>
        </p:nvSpPr>
        <p:spPr>
          <a:xfrm>
            <a:off x="7543800" y="3381226"/>
            <a:ext cx="4648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E67E22"/>
                </a:solidFill>
              </a:rPr>
              <a:t>NICE NG226 Key Principles</a:t>
            </a:r>
            <a:endParaRPr lang="en-US" sz="1500" dirty="0"/>
          </a:p>
        </p:txBody>
      </p:sp>
      <p:sp>
        <p:nvSpPr>
          <p:cNvPr id="53" name="SK-16-text-52"/>
          <p:cNvSpPr/>
          <p:nvPr/>
        </p:nvSpPr>
        <p:spPr>
          <a:xfrm>
            <a:off x="7734300" y="3809851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for joint surgery before functional limitations and pain become severe.</a:t>
            </a:r>
            <a:endParaRPr lang="en-US" sz="1200" dirty="0"/>
          </a:p>
        </p:txBody>
      </p:sp>
      <p:sp>
        <p:nvSpPr>
          <p:cNvPr id="54" name="SK-16-text-53"/>
          <p:cNvSpPr/>
          <p:nvPr/>
        </p:nvSpPr>
        <p:spPr>
          <a:xfrm>
            <a:off x="7734300" y="4381351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if non-surgical treatments are no longer providing adequate symptom control.</a:t>
            </a:r>
            <a:endParaRPr lang="en-US" sz="1200" dirty="0"/>
          </a:p>
        </p:txBody>
      </p:sp>
      <p:sp>
        <p:nvSpPr>
          <p:cNvPr id="55" name="SK-16-text-54"/>
          <p:cNvSpPr/>
          <p:nvPr/>
        </p:nvSpPr>
        <p:spPr>
          <a:xfrm>
            <a:off x="7734300" y="4952851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 should be shared, considering patient's comorbidities and personal goals.</a:t>
            </a:r>
            <a:endParaRPr lang="en-US" sz="1200" dirty="0"/>
          </a:p>
        </p:txBody>
      </p:sp>
      <p:sp>
        <p:nvSpPr>
          <p:cNvPr id="56" name="SK-16-text-55"/>
          <p:cNvSpPr/>
          <p:nvPr/>
        </p:nvSpPr>
        <p:spPr>
          <a:xfrm>
            <a:off x="7734300" y="5524351"/>
            <a:ext cx="365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BMI and smoking status should not be used as absolute barriers to referral.</a:t>
            </a:r>
            <a:endParaRPr lang="en-US" sz="1200" dirty="0"/>
          </a:p>
        </p:txBody>
      </p:sp>
      <p:sp>
        <p:nvSpPr>
          <p:cNvPr id="57" name="SK-16-text-56"/>
          <p:cNvSpPr/>
          <p:nvPr/>
        </p:nvSpPr>
        <p:spPr>
          <a:xfrm>
            <a:off x="571500" y="6610201"/>
            <a:ext cx="6934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Bradford VTS Teaching Deck</a:t>
            </a:r>
            <a:endParaRPr lang="en-US" sz="900" dirty="0"/>
          </a:p>
        </p:txBody>
      </p:sp>
      <p:sp>
        <p:nvSpPr>
          <p:cNvPr id="58" name="SK-16-text-57"/>
          <p:cNvSpPr/>
          <p:nvPr/>
        </p:nvSpPr>
        <p:spPr>
          <a:xfrm>
            <a:off x="8210550" y="6610201"/>
            <a:ext cx="3981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Verification against current NICE guidance and BNF required.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2239417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03028"/>
            <a:ext cx="304800" cy="22860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761482"/>
            <a:ext cx="5600700" cy="2239417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32945"/>
            <a:ext cx="304800" cy="2286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1565"/>
            <a:ext cx="5600700" cy="2239417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1603028"/>
            <a:ext cx="304800" cy="22860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3761482"/>
            <a:ext cx="5600700" cy="2239417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032945"/>
            <a:ext cx="304800" cy="22860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6191250"/>
            <a:ext cx="11430000" cy="285750"/>
          </a:xfrm>
          <a:prstGeom prst="rect">
            <a:avLst/>
          </a:prstGeom>
        </p:spPr>
      </p:pic>
      <p:sp>
        <p:nvSpPr>
          <p:cNvPr id="14" name="SK-17-text-1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Avascular Necrosis: Risk Factors and Causes</a:t>
            </a:r>
            <a:endParaRPr lang="en-US" sz="2550" dirty="0"/>
          </a:p>
        </p:txBody>
      </p:sp>
      <p:sp>
        <p:nvSpPr>
          <p:cNvPr id="15" name="SK-17-text-14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6" name="SK-17-text-15"/>
          <p:cNvSpPr/>
          <p:nvPr/>
        </p:nvSpPr>
        <p:spPr>
          <a:xfrm>
            <a:off x="1028700" y="1560165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Core Pathology</a:t>
            </a:r>
            <a:endParaRPr lang="en-US" sz="1650" dirty="0"/>
          </a:p>
        </p:txBody>
      </p:sp>
      <p:sp>
        <p:nvSpPr>
          <p:cNvPr id="17" name="SK-17-text-16"/>
          <p:cNvSpPr/>
          <p:nvPr/>
        </p:nvSpPr>
        <p:spPr>
          <a:xfrm>
            <a:off x="838200" y="2026890"/>
            <a:ext cx="598360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Ischaemic death of bone tissue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838200" y="2396430"/>
            <a:ext cx="8650224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Femoral head: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common site in lower limb</a:t>
            </a:r>
            <a:endParaRPr lang="en-US" sz="1350" dirty="0"/>
          </a:p>
        </p:txBody>
      </p:sp>
      <p:sp>
        <p:nvSpPr>
          <p:cNvPr id="19" name="SK-17-text-18"/>
          <p:cNvSpPr/>
          <p:nvPr/>
        </p:nvSpPr>
        <p:spPr>
          <a:xfrm>
            <a:off x="838200" y="2765971"/>
            <a:ext cx="1089850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Interrupted blood supply leading to structural collapse</a:t>
            </a:r>
            <a:endParaRPr lang="en-US" sz="1350" dirty="0"/>
          </a:p>
        </p:txBody>
      </p:sp>
      <p:sp>
        <p:nvSpPr>
          <p:cNvPr id="20" name="SK-17-text-19"/>
          <p:cNvSpPr/>
          <p:nvPr/>
        </p:nvSpPr>
        <p:spPr>
          <a:xfrm>
            <a:off x="1028700" y="3990082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Iatrogenic &amp; Lifestyle</a:t>
            </a:r>
            <a:endParaRPr lang="en-US" sz="1650" dirty="0"/>
          </a:p>
        </p:txBody>
      </p:sp>
      <p:sp>
        <p:nvSpPr>
          <p:cNvPr id="21" name="SK-17-text-20"/>
          <p:cNvSpPr/>
          <p:nvPr/>
        </p:nvSpPr>
        <p:spPr>
          <a:xfrm>
            <a:off x="838200" y="4456807"/>
            <a:ext cx="845362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Corticosteroids: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Commonest iatrogenic cause</a:t>
            </a:r>
            <a:endParaRPr lang="en-US" sz="1350" dirty="0"/>
          </a:p>
        </p:txBody>
      </p:sp>
      <p:sp>
        <p:nvSpPr>
          <p:cNvPr id="22" name="SK-17-text-21"/>
          <p:cNvSpPr/>
          <p:nvPr/>
        </p:nvSpPr>
        <p:spPr>
          <a:xfrm>
            <a:off x="838200" y="4826347"/>
            <a:ext cx="10616184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 excess: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Strong secondary lifestyle association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838200" y="5195888"/>
            <a:ext cx="99155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involves long-term high-dose steroid therapy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6858000" y="1560165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Medical Conditions</a:t>
            </a:r>
            <a:endParaRPr lang="en-US" sz="1650" dirty="0"/>
          </a:p>
        </p:txBody>
      </p:sp>
      <p:sp>
        <p:nvSpPr>
          <p:cNvPr id="25" name="SK-17-text-24"/>
          <p:cNvSpPr/>
          <p:nvPr/>
        </p:nvSpPr>
        <p:spPr>
          <a:xfrm>
            <a:off x="6667500" y="2026890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Systemic Lupus Erythematosus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6667500" y="2396430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Sickle Cell Disease: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Vaso-occlusive crises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6667500" y="2765971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inflammatory states and vasculitis</a:t>
            </a:r>
            <a:endParaRPr lang="en-US" sz="1350" dirty="0"/>
          </a:p>
        </p:txBody>
      </p:sp>
      <p:sp>
        <p:nvSpPr>
          <p:cNvPr id="28" name="SK-17-text-27"/>
          <p:cNvSpPr/>
          <p:nvPr/>
        </p:nvSpPr>
        <p:spPr>
          <a:xfrm>
            <a:off x="6858000" y="3990082"/>
            <a:ext cx="53340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Trauma &amp; Environmental</a:t>
            </a:r>
            <a:endParaRPr lang="en-US" sz="1650" dirty="0"/>
          </a:p>
        </p:txBody>
      </p:sp>
      <p:sp>
        <p:nvSpPr>
          <p:cNvPr id="29" name="SK-17-text-28"/>
          <p:cNvSpPr/>
          <p:nvPr/>
        </p:nvSpPr>
        <p:spPr>
          <a:xfrm>
            <a:off x="6667500" y="4456807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Post-trauma: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Subcapital hip fractures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6667500" y="4826347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Caisson disease: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High-pressure risks (divers)</a:t>
            </a:r>
            <a:endParaRPr lang="en-US" sz="1350" dirty="0"/>
          </a:p>
        </p:txBody>
      </p:sp>
      <p:sp>
        <p:nvSpPr>
          <p:cNvPr id="31" name="SK-17-text-30"/>
          <p:cNvSpPr/>
          <p:nvPr/>
        </p:nvSpPr>
        <p:spPr>
          <a:xfrm>
            <a:off x="6667500" y="5195888"/>
            <a:ext cx="5524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Dislocation or severe impact injury</a:t>
            </a:r>
            <a:endParaRPr lang="en-US" sz="1350" dirty="0"/>
          </a:p>
        </p:txBody>
      </p:sp>
      <p:sp>
        <p:nvSpPr>
          <p:cNvPr id="32" name="SK-17-text-31"/>
          <p:cNvSpPr/>
          <p:nvPr/>
        </p:nvSpPr>
        <p:spPr>
          <a:xfrm>
            <a:off x="381000" y="63055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 only. Verify clinical decisions against current NICE guidance.</a:t>
            </a:r>
            <a:endParaRPr lang="en-US" sz="900" dirty="0"/>
          </a:p>
        </p:txBody>
      </p:sp>
      <p:sp>
        <p:nvSpPr>
          <p:cNvPr id="33" name="SK-17-text-32"/>
          <p:cNvSpPr/>
          <p:nvPr/>
        </p:nvSpPr>
        <p:spPr>
          <a:xfrm>
            <a:off x="10506075" y="6315075"/>
            <a:ext cx="16859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11430000" cy="66481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93440"/>
            <a:ext cx="5572125" cy="506923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88703"/>
            <a:ext cx="285750" cy="228600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93440"/>
            <a:ext cx="5572125" cy="2328118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1288703"/>
            <a:ext cx="285750" cy="22860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741140"/>
            <a:ext cx="5191125" cy="1181100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2954834"/>
            <a:ext cx="5191125" cy="31432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0" y="3043386"/>
            <a:ext cx="166688" cy="13722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545384"/>
            <a:ext cx="5572125" cy="2617291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712071"/>
            <a:ext cx="285750" cy="22860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343650"/>
            <a:ext cx="11430000" cy="266700"/>
          </a:xfrm>
          <a:prstGeom prst="rect">
            <a:avLst/>
          </a:prstGeom>
        </p:spPr>
      </p:pic>
      <p:sp>
        <p:nvSpPr>
          <p:cNvPr id="15" name="SK-18-text-14"/>
          <p:cNvSpPr/>
          <p:nvPr/>
        </p:nvSpPr>
        <p:spPr>
          <a:xfrm>
            <a:off x="571500" y="24765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Avascular Necrosis: Diagnosis and Management</a:t>
            </a:r>
            <a:endParaRPr lang="en-US" sz="2550" dirty="0"/>
          </a:p>
        </p:txBody>
      </p:sp>
      <p:sp>
        <p:nvSpPr>
          <p:cNvPr id="16" name="SK-18-text-15"/>
          <p:cNvSpPr/>
          <p:nvPr/>
        </p:nvSpPr>
        <p:spPr>
          <a:xfrm>
            <a:off x="571500" y="71244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7" name="SK-18-text-16"/>
          <p:cNvSpPr/>
          <p:nvPr/>
        </p:nvSpPr>
        <p:spPr>
          <a:xfrm>
            <a:off x="971550" y="1245840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Recognition</a:t>
            </a:r>
            <a:endParaRPr lang="en-US" sz="1650" dirty="0"/>
          </a:p>
        </p:txBody>
      </p:sp>
      <p:sp>
        <p:nvSpPr>
          <p:cNvPr id="18" name="SK-18-text-17"/>
          <p:cNvSpPr/>
          <p:nvPr/>
        </p:nvSpPr>
        <p:spPr>
          <a:xfrm>
            <a:off x="838200" y="1683990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Groin Pain: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Deep-seated ache radiating to the medial thigh or knee.</a:t>
            </a:r>
            <a:endParaRPr lang="en-US" sz="1350" dirty="0"/>
          </a:p>
        </p:txBody>
      </p:sp>
      <p:sp>
        <p:nvSpPr>
          <p:cNvPr id="19" name="SK-18-text-18"/>
          <p:cNvSpPr/>
          <p:nvPr/>
        </p:nvSpPr>
        <p:spPr>
          <a:xfrm>
            <a:off x="838200" y="2327821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 History: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 onset over weeks to months (unlike chronic OA).</a:t>
            </a:r>
            <a:endParaRPr lang="en-US" sz="1350" dirty="0"/>
          </a:p>
        </p:txBody>
      </p:sp>
      <p:sp>
        <p:nvSpPr>
          <p:cNvPr id="20" name="SK-18-text-19"/>
          <p:cNvSpPr/>
          <p:nvPr/>
        </p:nvSpPr>
        <p:spPr>
          <a:xfrm>
            <a:off x="838200" y="2971651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Limitation: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pain on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internal rotation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flexion.</a:t>
            </a:r>
            <a:endParaRPr lang="en-US" sz="1350" dirty="0"/>
          </a:p>
        </p:txBody>
      </p:sp>
      <p:sp>
        <p:nvSpPr>
          <p:cNvPr id="21" name="SK-18-text-20"/>
          <p:cNvSpPr/>
          <p:nvPr/>
        </p:nvSpPr>
        <p:spPr>
          <a:xfrm>
            <a:off x="838200" y="3615482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Screening: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ask about steroids, alcohol, SLE, and sickle cell disease.</a:t>
            </a:r>
            <a:endParaRPr lang="en-US" sz="1350" dirty="0"/>
          </a:p>
        </p:txBody>
      </p:sp>
      <p:sp>
        <p:nvSpPr>
          <p:cNvPr id="22" name="SK-18-text-21"/>
          <p:cNvSpPr/>
          <p:nvPr/>
        </p:nvSpPr>
        <p:spPr>
          <a:xfrm>
            <a:off x="6829425" y="1245840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Imaging Pathway</a:t>
            </a:r>
            <a:endParaRPr lang="en-US" sz="1650" dirty="0"/>
          </a:p>
        </p:txBody>
      </p:sp>
      <p:sp>
        <p:nvSpPr>
          <p:cNvPr id="23" name="SK-18-text-22"/>
          <p:cNvSpPr/>
          <p:nvPr/>
        </p:nvSpPr>
        <p:spPr>
          <a:xfrm>
            <a:off x="6543675" y="1817340"/>
            <a:ext cx="1173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X-RAY:</a:t>
            </a:r>
            <a:endParaRPr lang="en-US" sz="1200" dirty="0"/>
          </a:p>
        </p:txBody>
      </p:sp>
      <p:sp>
        <p:nvSpPr>
          <p:cNvPr id="24" name="SK-18-text-23"/>
          <p:cNvSpPr/>
          <p:nvPr/>
        </p:nvSpPr>
        <p:spPr>
          <a:xfrm>
            <a:off x="7448550" y="1817340"/>
            <a:ext cx="4057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</a:rPr>
              <a:t>Often normal in early stages. Later shows femoral head collapse (</a:t>
            </a:r>
            <a:r>
              <a:rPr lang="en-US" sz="1200" b="1" dirty="0">
                <a:solidFill>
                  <a:srgbClr val="4A5568"/>
                </a:solidFill>
              </a:rPr>
              <a:t>Crescent Sign</a:t>
            </a:r>
            <a:r>
              <a:rPr lang="en-US" sz="1200" dirty="0">
                <a:solidFill>
                  <a:srgbClr val="4A5568"/>
                </a:solidFill>
              </a:rPr>
              <a:t>).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6543675" y="2331690"/>
            <a:ext cx="838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MRI:</a:t>
            </a:r>
            <a:endParaRPr lang="en-US" sz="1200" dirty="0"/>
          </a:p>
        </p:txBody>
      </p:sp>
      <p:sp>
        <p:nvSpPr>
          <p:cNvPr id="26" name="SK-18-text-25"/>
          <p:cNvSpPr/>
          <p:nvPr/>
        </p:nvSpPr>
        <p:spPr>
          <a:xfrm>
            <a:off x="7448550" y="2331690"/>
            <a:ext cx="40576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</a:rPr>
              <a:t>Gold Standard.</a:t>
            </a:r>
            <a:r>
              <a:rPr lang="en-US" sz="1200" dirty="0">
                <a:solidFill>
                  <a:srgbClr val="4A5568"/>
                </a:solidFill>
              </a:rPr>
              <a:t> Most sensitive investigation; identifies marrow oedema before bone collapse.</a:t>
            </a:r>
            <a:endParaRPr lang="en-US" sz="1200" dirty="0"/>
          </a:p>
        </p:txBody>
      </p:sp>
      <p:sp>
        <p:nvSpPr>
          <p:cNvPr id="27" name="SK-18-text-26"/>
          <p:cNvSpPr/>
          <p:nvPr/>
        </p:nvSpPr>
        <p:spPr>
          <a:xfrm>
            <a:off x="6834188" y="2954834"/>
            <a:ext cx="53578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PEARL: MRI is the investigation of choice for early AVN.</a:t>
            </a:r>
            <a:endParaRPr lang="en-US" sz="1050" dirty="0"/>
          </a:p>
        </p:txBody>
      </p:sp>
      <p:sp>
        <p:nvSpPr>
          <p:cNvPr id="28" name="SK-18-text-27"/>
          <p:cNvSpPr/>
          <p:nvPr/>
        </p:nvSpPr>
        <p:spPr>
          <a:xfrm>
            <a:off x="6829425" y="3669209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Management Plan</a:t>
            </a:r>
            <a:endParaRPr lang="en-US" sz="1650" dirty="0"/>
          </a:p>
        </p:txBody>
      </p:sp>
      <p:sp>
        <p:nvSpPr>
          <p:cNvPr id="29" name="SK-18-text-28"/>
          <p:cNvSpPr/>
          <p:nvPr/>
        </p:nvSpPr>
        <p:spPr>
          <a:xfrm>
            <a:off x="6696075" y="4107359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Direct to Orthopaedic specialist for assessment.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6696075" y="4751189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Stage: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Core decompression (joint-preserving) to reduce intraosseous pressure.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6696075" y="5395020"/>
            <a:ext cx="49244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 Stage: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Total Hip Replacement (THR) if femoral head has collapsed.</a:t>
            </a:r>
            <a:endParaRPr lang="en-US" sz="1350" dirty="0"/>
          </a:p>
        </p:txBody>
      </p:sp>
      <p:sp>
        <p:nvSpPr>
          <p:cNvPr id="32" name="SK-18-text-31"/>
          <p:cNvSpPr/>
          <p:nvPr/>
        </p:nvSpPr>
        <p:spPr>
          <a:xfrm>
            <a:off x="381000" y="643890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purpose only. Verify clinical decisions against NICE/BNF. Updated June 2026.</a:t>
            </a:r>
            <a:endParaRPr lang="en-US" sz="900" dirty="0"/>
          </a:p>
        </p:txBody>
      </p:sp>
      <p:sp>
        <p:nvSpPr>
          <p:cNvPr id="33" name="SK-18-text-32"/>
          <p:cNvSpPr/>
          <p:nvPr/>
        </p:nvSpPr>
        <p:spPr>
          <a:xfrm>
            <a:off x="10506075" y="643890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086" y="1383134"/>
            <a:ext cx="5572125" cy="4889897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17315"/>
            <a:ext cx="285750" cy="22860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686" y="2145134"/>
            <a:ext cx="214313" cy="201662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686" y="2811884"/>
            <a:ext cx="214313" cy="214313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686" y="3478634"/>
            <a:ext cx="214313" cy="214313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686" y="4145384"/>
            <a:ext cx="214313" cy="1905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686" y="4812134"/>
            <a:ext cx="214313" cy="201662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331565"/>
            <a:ext cx="5572125" cy="2156222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678287"/>
            <a:ext cx="5572125" cy="254317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964037"/>
            <a:ext cx="285750" cy="22860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040362"/>
            <a:ext cx="2500313" cy="419100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82088" y="5040362"/>
            <a:ext cx="2500313" cy="41910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573762"/>
            <a:ext cx="2500313" cy="41910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82088" y="5573762"/>
            <a:ext cx="2500313" cy="419100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507212"/>
            <a:ext cx="11430000" cy="314325"/>
          </a:xfrm>
          <a:prstGeom prst="rect">
            <a:avLst/>
          </a:prstGeom>
        </p:spPr>
      </p:pic>
      <p:sp>
        <p:nvSpPr>
          <p:cNvPr id="20" name="SK-19-text-19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Palindromic Arthritis: Features and Prognosis</a:t>
            </a:r>
            <a:endParaRPr lang="en-US" sz="2550" dirty="0"/>
          </a:p>
        </p:txBody>
      </p:sp>
      <p:sp>
        <p:nvSpPr>
          <p:cNvPr id="21" name="SK-19-text-20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19-text-21"/>
          <p:cNvSpPr/>
          <p:nvPr/>
        </p:nvSpPr>
        <p:spPr>
          <a:xfrm>
            <a:off x="1009650" y="1560165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Clinical Presentation</a:t>
            </a:r>
            <a:endParaRPr lang="en-US" sz="1800" dirty="0"/>
          </a:p>
        </p:txBody>
      </p:sp>
      <p:sp>
        <p:nvSpPr>
          <p:cNvPr id="23" name="SK-19-text-22"/>
          <p:cNvSpPr/>
          <p:nvPr/>
        </p:nvSpPr>
        <p:spPr>
          <a:xfrm>
            <a:off x="823913" y="20935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Episodic Attacks: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onset of severe joint pain and swelling.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823913" y="276031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Transient Nature: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Attacks last hours to days with 100% resolution between episodes.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823913" y="34270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Distribution: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affect any joint (including the hip); often monoarticular per attack.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823913" y="409381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Imaging: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X-rays are characteristically normal between attacks.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823913" y="4760565"/>
            <a:ext cx="49006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Movement may be restricted </a:t>
            </a:r>
            <a:r>
              <a:rPr lang="en-US" sz="1350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during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 acute episode only.</a:t>
            </a:r>
            <a:endParaRPr lang="en-US" sz="1350" dirty="0"/>
          </a:p>
        </p:txBody>
      </p:sp>
      <p:sp>
        <p:nvSpPr>
          <p:cNvPr id="28" name="SK-19-text-27"/>
          <p:cNvSpPr/>
          <p:nvPr/>
        </p:nvSpPr>
        <p:spPr>
          <a:xfrm>
            <a:off x="6467475" y="1560165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Long-term Prognosis</a:t>
            </a:r>
            <a:endParaRPr lang="en-US" sz="1800" dirty="0"/>
          </a:p>
        </p:txBody>
      </p:sp>
      <p:sp>
        <p:nvSpPr>
          <p:cNvPr id="29" name="SK-19-text-28"/>
          <p:cNvSpPr/>
          <p:nvPr/>
        </p:nvSpPr>
        <p:spPr>
          <a:xfrm>
            <a:off x="6467475" y="2045940"/>
            <a:ext cx="53435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E67E22"/>
                </a:solidFill>
              </a:rPr>
              <a:t>&gt;60%</a:t>
            </a:r>
            <a:endParaRPr lang="en-US" sz="3600" dirty="0"/>
          </a:p>
        </p:txBody>
      </p:sp>
      <p:sp>
        <p:nvSpPr>
          <p:cNvPr id="30" name="SK-19-text-29"/>
          <p:cNvSpPr/>
          <p:nvPr/>
        </p:nvSpPr>
        <p:spPr>
          <a:xfrm>
            <a:off x="6467475" y="2779365"/>
            <a:ext cx="51149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patients eventually progress to seropositive </a:t>
            </a:r>
            <a:r>
              <a:rPr lang="en-US" sz="135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Arthritis (RA)</a:t>
            </a: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35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Lupus Erythematosus (SLE)</a:t>
            </a:r>
            <a:r>
              <a:rPr lang="en-US" sz="13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1" name="SK-19-text-30"/>
          <p:cNvSpPr/>
          <p:nvPr/>
        </p:nvSpPr>
        <p:spPr>
          <a:xfrm>
            <a:off x="6867525" y="3906887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202C"/>
                </a:solidFill>
              </a:rPr>
              <a:t>GP Monitoring</a:t>
            </a:r>
            <a:endParaRPr lang="en-US" sz="1800" dirty="0"/>
          </a:p>
        </p:txBody>
      </p:sp>
      <p:sp>
        <p:nvSpPr>
          <p:cNvPr id="32" name="SK-19-text-31"/>
          <p:cNvSpPr/>
          <p:nvPr/>
        </p:nvSpPr>
        <p:spPr>
          <a:xfrm>
            <a:off x="6467475" y="4440287"/>
            <a:ext cx="5114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 surveillance is essential to catch evolution to chronic disease early:</a:t>
            </a:r>
            <a:endParaRPr lang="en-US" sz="1200" dirty="0"/>
          </a:p>
        </p:txBody>
      </p:sp>
      <p:sp>
        <p:nvSpPr>
          <p:cNvPr id="33" name="SK-19-text-32"/>
          <p:cNvSpPr/>
          <p:nvPr/>
        </p:nvSpPr>
        <p:spPr>
          <a:xfrm>
            <a:off x="6429375" y="50403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CRP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9043988" y="50403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Factor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6429375" y="55737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</a:t>
            </a:r>
            <a:endParaRPr lang="en-US" sz="1200" dirty="0"/>
          </a:p>
        </p:txBody>
      </p:sp>
      <p:sp>
        <p:nvSpPr>
          <p:cNvPr id="36" name="SK-19-text-35"/>
          <p:cNvSpPr/>
          <p:nvPr/>
        </p:nvSpPr>
        <p:spPr>
          <a:xfrm>
            <a:off x="9043988" y="5573762"/>
            <a:ext cx="238601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Anti-CCP</a:t>
            </a:r>
            <a:endParaRPr lang="en-US" sz="1200" dirty="0"/>
          </a:p>
        </p:txBody>
      </p:sp>
      <p:sp>
        <p:nvSpPr>
          <p:cNvPr id="37" name="SK-19-text-36"/>
          <p:cNvSpPr/>
          <p:nvPr/>
        </p:nvSpPr>
        <p:spPr>
          <a:xfrm>
            <a:off x="381000" y="6650087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For educational purposes. Verify clinical decisions against current NICE guidance and BNF.</a:t>
            </a:r>
            <a:endParaRPr lang="en-US" sz="900" dirty="0"/>
          </a:p>
        </p:txBody>
      </p:sp>
      <p:sp>
        <p:nvSpPr>
          <p:cNvPr id="38" name="SK-19-text-37"/>
          <p:cNvSpPr/>
          <p:nvPr/>
        </p:nvSpPr>
        <p:spPr>
          <a:xfrm>
            <a:off x="10553700" y="6650087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6481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93440"/>
            <a:ext cx="6457950" cy="506923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296293"/>
            <a:ext cx="309563" cy="25152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731615"/>
            <a:ext cx="6000750" cy="70098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875383"/>
            <a:ext cx="190500" cy="152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432596"/>
            <a:ext cx="6000750" cy="70098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2576364"/>
            <a:ext cx="190500" cy="1524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834557"/>
            <a:ext cx="6000750" cy="70098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950" y="4098430"/>
            <a:ext cx="6000750" cy="6477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5200" y="1093440"/>
            <a:ext cx="4305300" cy="506923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43800" y="1296293"/>
            <a:ext cx="309563" cy="25152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43800" y="1731615"/>
            <a:ext cx="3848100" cy="42669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3800" y="1875383"/>
            <a:ext cx="190500" cy="1524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2158305"/>
            <a:ext cx="3848100" cy="42669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2302073"/>
            <a:ext cx="190500" cy="15240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2584996"/>
            <a:ext cx="3848100" cy="42669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2728764"/>
            <a:ext cx="190500" cy="1524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43800" y="3011686"/>
            <a:ext cx="3848100" cy="42669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3155454"/>
            <a:ext cx="190500" cy="15240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3582144"/>
            <a:ext cx="190500" cy="15240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6343650"/>
            <a:ext cx="11049000" cy="266700"/>
          </a:xfrm>
          <a:prstGeom prst="rect">
            <a:avLst/>
          </a:prstGeom>
        </p:spPr>
      </p:pic>
      <p:sp>
        <p:nvSpPr>
          <p:cNvPr id="29" name="SK-2-text-28"/>
          <p:cNvSpPr/>
          <p:nvPr/>
        </p:nvSpPr>
        <p:spPr>
          <a:xfrm>
            <a:off x="762000" y="24765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Scope and Overview</a:t>
            </a:r>
            <a:endParaRPr lang="en-US" sz="2550" dirty="0"/>
          </a:p>
        </p:txBody>
      </p:sp>
      <p:sp>
        <p:nvSpPr>
          <p:cNvPr id="30" name="SK-2-text-29"/>
          <p:cNvSpPr/>
          <p:nvPr/>
        </p:nvSpPr>
        <p:spPr>
          <a:xfrm>
            <a:off x="762000" y="71244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1223963" y="1236315"/>
            <a:ext cx="861822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Clinical Scope: What We Cover</a:t>
            </a:r>
            <a:endParaRPr lang="en-US" sz="1950" dirty="0"/>
          </a:p>
        </p:txBody>
      </p:sp>
      <p:sp>
        <p:nvSpPr>
          <p:cNvPr id="32" name="SK-2-text-31"/>
          <p:cNvSpPr/>
          <p:nvPr/>
        </p:nvSpPr>
        <p:spPr>
          <a:xfrm>
            <a:off x="1152525" y="1731615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Painful Hips: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Non-trauma differentials, examination, and OA management.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1152525" y="2432596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Painful Thighs: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Referred pain patterns and lateral cutaneous nerve entrapment.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1152525" y="3133576"/>
            <a:ext cx="6000750" cy="700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895350" y="4085183"/>
            <a:ext cx="5695950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is on evidence-based Primary Care management (NICE CKS 2024 / NG226).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7967662" y="1236315"/>
            <a:ext cx="38481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Out of Scope</a:t>
            </a:r>
            <a:endParaRPr lang="en-US" sz="1950" dirty="0"/>
          </a:p>
        </p:txBody>
      </p:sp>
      <p:sp>
        <p:nvSpPr>
          <p:cNvPr id="39" name="SK-2-text-38"/>
          <p:cNvSpPr/>
          <p:nvPr/>
        </p:nvSpPr>
        <p:spPr>
          <a:xfrm>
            <a:off x="7848600" y="1731615"/>
            <a:ext cx="432054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Acute bony fractures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7848600" y="2158305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Emergency trauma workup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7848600" y="2584996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Septic arthritis management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7848600" y="3011686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Paediatric hip pathology</a:t>
            </a:r>
            <a:endParaRPr lang="en-US" sz="1350" dirty="0"/>
          </a:p>
        </p:txBody>
      </p:sp>
      <p:sp>
        <p:nvSpPr>
          <p:cNvPr id="43" name="SK-2-text-42"/>
          <p:cNvSpPr/>
          <p:nvPr/>
        </p:nvSpPr>
        <p:spPr>
          <a:xfrm>
            <a:off x="7848600" y="3438376"/>
            <a:ext cx="434340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Post-prosthetic complications</a:t>
            </a:r>
            <a:endParaRPr lang="en-US" sz="1350" dirty="0"/>
          </a:p>
        </p:txBody>
      </p:sp>
      <p:sp>
        <p:nvSpPr>
          <p:cNvPr id="44" name="SK-2-text-43"/>
          <p:cNvSpPr/>
          <p:nvPr/>
        </p:nvSpPr>
        <p:spPr>
          <a:xfrm>
            <a:off x="7543800" y="4112716"/>
            <a:ext cx="3848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*Paediatric and surgical emergency topics are covered in dedicated separate VTS modules.</a:t>
            </a:r>
            <a:endParaRPr lang="en-US" sz="1050" dirty="0"/>
          </a:p>
        </p:txBody>
      </p:sp>
      <p:sp>
        <p:nvSpPr>
          <p:cNvPr id="45" name="SK-2-text-44"/>
          <p:cNvSpPr/>
          <p:nvPr/>
        </p:nvSpPr>
        <p:spPr>
          <a:xfrm>
            <a:off x="571500" y="643890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purposes. Verify clinical decisions against current NICE guidance and BNF.</a:t>
            </a:r>
            <a:endParaRPr lang="en-US" sz="900" dirty="0"/>
          </a:p>
        </p:txBody>
      </p:sp>
      <p:sp>
        <p:nvSpPr>
          <p:cNvPr id="46" name="SK-2-text-45"/>
          <p:cNvSpPr/>
          <p:nvPr/>
        </p:nvSpPr>
        <p:spPr>
          <a:xfrm>
            <a:off x="10315575" y="643890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11430000" cy="664815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98215"/>
            <a:ext cx="3657600" cy="5164187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26815"/>
            <a:ext cx="381000" cy="38100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503015"/>
            <a:ext cx="285750" cy="22860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448002"/>
            <a:ext cx="3200400" cy="68580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198215"/>
            <a:ext cx="3657600" cy="5164187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1426815"/>
            <a:ext cx="381000" cy="38100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3425" y="1503015"/>
            <a:ext cx="285750" cy="22860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5448002"/>
            <a:ext cx="3200400" cy="68580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3400" y="1198215"/>
            <a:ext cx="3657600" cy="516418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1426815"/>
            <a:ext cx="381000" cy="38100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29625" y="1503015"/>
            <a:ext cx="285750" cy="22860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0" y="5448002"/>
            <a:ext cx="3200400" cy="68580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591002"/>
            <a:ext cx="11430000" cy="285750"/>
          </a:xfrm>
          <a:prstGeom prst="rect">
            <a:avLst/>
          </a:prstGeom>
        </p:spPr>
      </p:pic>
      <p:sp>
        <p:nvSpPr>
          <p:cNvPr id="17" name="SK-20-text-16"/>
          <p:cNvSpPr/>
          <p:nvPr/>
        </p:nvSpPr>
        <p:spPr>
          <a:xfrm>
            <a:off x="571500" y="3048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Painful Thighs: Referred Pain and Meralgia Paraesthetica</a:t>
            </a:r>
            <a:endParaRPr lang="en-US" sz="2550" dirty="0"/>
          </a:p>
        </p:txBody>
      </p:sp>
      <p:sp>
        <p:nvSpPr>
          <p:cNvPr id="18" name="SK-20-text-17"/>
          <p:cNvSpPr/>
          <p:nvPr/>
        </p:nvSpPr>
        <p:spPr>
          <a:xfrm>
            <a:off x="571500" y="7695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9" name="SK-20-text-18"/>
          <p:cNvSpPr/>
          <p:nvPr/>
        </p:nvSpPr>
        <p:spPr>
          <a:xfrm>
            <a:off x="1104900" y="1460153"/>
            <a:ext cx="33737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Referred Pain</a:t>
            </a:r>
            <a:endParaRPr lang="en-US" sz="1650" dirty="0"/>
          </a:p>
        </p:txBody>
      </p:sp>
      <p:sp>
        <p:nvSpPr>
          <p:cNvPr id="20" name="SK-20-text-19"/>
          <p:cNvSpPr/>
          <p:nvPr/>
        </p:nvSpPr>
        <p:spPr>
          <a:xfrm>
            <a:off x="609600" y="1998315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Primary Rule</a:t>
            </a:r>
            <a:endParaRPr lang="en-US" sz="1350" dirty="0"/>
          </a:p>
        </p:txBody>
      </p:sp>
      <p:sp>
        <p:nvSpPr>
          <p:cNvPr id="21" name="SK-20-text-20"/>
          <p:cNvSpPr/>
          <p:nvPr/>
        </p:nvSpPr>
        <p:spPr>
          <a:xfrm>
            <a:off x="838200" y="2369790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 isolated thigh problems exist in clinical practice.</a:t>
            </a:r>
            <a:endParaRPr lang="en-US" sz="1350" dirty="0"/>
          </a:p>
        </p:txBody>
      </p:sp>
      <p:sp>
        <p:nvSpPr>
          <p:cNvPr id="22" name="SK-20-text-21"/>
          <p:cNvSpPr/>
          <p:nvPr/>
        </p:nvSpPr>
        <p:spPr>
          <a:xfrm>
            <a:off x="838200" y="307077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thigh pain is referred from the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 joint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lumbar spine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838200" y="3771751"/>
            <a:ext cx="29718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Lumbar spine referral typically follows a belt or dermatomal distribution.</a:t>
            </a:r>
            <a:endParaRPr lang="en-US" sz="1350" dirty="0"/>
          </a:p>
        </p:txBody>
      </p:sp>
      <p:sp>
        <p:nvSpPr>
          <p:cNvPr id="24" name="SK-20-text-23"/>
          <p:cNvSpPr/>
          <p:nvPr/>
        </p:nvSpPr>
        <p:spPr>
          <a:xfrm>
            <a:off x="838200" y="4747022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 joint pathology often refers to the anterior or medial thigh.</a:t>
            </a:r>
            <a:endParaRPr lang="en-US" sz="1350" dirty="0"/>
          </a:p>
        </p:txBody>
      </p:sp>
      <p:sp>
        <p:nvSpPr>
          <p:cNvPr id="25" name="SK-20-text-24"/>
          <p:cNvSpPr/>
          <p:nvPr/>
        </p:nvSpPr>
        <p:spPr>
          <a:xfrm>
            <a:off x="723900" y="5448002"/>
            <a:ext cx="2971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Rule out spinal &amp; hip pathology before diagnosing a local thigh issue.</a:t>
            </a:r>
            <a:endParaRPr lang="en-US" sz="1200" dirty="0"/>
          </a:p>
        </p:txBody>
      </p:sp>
      <p:sp>
        <p:nvSpPr>
          <p:cNvPr id="26" name="SK-20-text-25"/>
          <p:cNvSpPr/>
          <p:nvPr/>
        </p:nvSpPr>
        <p:spPr>
          <a:xfrm>
            <a:off x="4991100" y="1460153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Meralgia Paraesthetica</a:t>
            </a:r>
            <a:endParaRPr lang="en-US" sz="1650" dirty="0"/>
          </a:p>
        </p:txBody>
      </p:sp>
      <p:sp>
        <p:nvSpPr>
          <p:cNvPr id="27" name="SK-20-text-26"/>
          <p:cNvSpPr/>
          <p:nvPr/>
        </p:nvSpPr>
        <p:spPr>
          <a:xfrm>
            <a:off x="4495800" y="1998315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Nerve Entrapment</a:t>
            </a:r>
            <a:endParaRPr lang="en-US" sz="1350" dirty="0"/>
          </a:p>
        </p:txBody>
      </p:sp>
      <p:sp>
        <p:nvSpPr>
          <p:cNvPr id="28" name="SK-20-text-27"/>
          <p:cNvSpPr/>
          <p:nvPr/>
        </p:nvSpPr>
        <p:spPr>
          <a:xfrm>
            <a:off x="4724400" y="2369790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Entrapment of the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femoral cutaneous nerve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4724400" y="307077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Presentation: Burning, tingling, or numbness in the anterolateral thigh.</a:t>
            </a:r>
            <a:endParaRPr lang="en-US" sz="1350" dirty="0"/>
          </a:p>
        </p:txBody>
      </p:sp>
      <p:sp>
        <p:nvSpPr>
          <p:cNvPr id="30" name="SK-20-text-29"/>
          <p:cNvSpPr/>
          <p:nvPr/>
        </p:nvSpPr>
        <p:spPr>
          <a:xfrm>
            <a:off x="4724400" y="377175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Aggravated by standing, walking, or wearing tight belts.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4724400" y="4472732"/>
            <a:ext cx="29718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groups: Obese patients, pregnancy, and rapid weight changes.</a:t>
            </a:r>
            <a:endParaRPr lang="en-US" sz="1350" dirty="0"/>
          </a:p>
        </p:txBody>
      </p:sp>
      <p:sp>
        <p:nvSpPr>
          <p:cNvPr id="32" name="SK-20-text-31"/>
          <p:cNvSpPr/>
          <p:nvPr/>
        </p:nvSpPr>
        <p:spPr>
          <a:xfrm>
            <a:off x="4610100" y="5448002"/>
            <a:ext cx="2971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Key: Sensory only. No motor weakness or reflex changes.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8877300" y="1460153"/>
            <a:ext cx="33147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Hamstring Strains</a:t>
            </a:r>
            <a:endParaRPr lang="en-US" sz="1650" dirty="0"/>
          </a:p>
        </p:txBody>
      </p:sp>
      <p:sp>
        <p:nvSpPr>
          <p:cNvPr id="34" name="SK-20-text-33"/>
          <p:cNvSpPr/>
          <p:nvPr/>
        </p:nvSpPr>
        <p:spPr>
          <a:xfrm>
            <a:off x="8382000" y="1998315"/>
            <a:ext cx="3810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Thigh Pain</a:t>
            </a:r>
            <a:endParaRPr lang="en-US" sz="1350" dirty="0"/>
          </a:p>
        </p:txBody>
      </p:sp>
      <p:sp>
        <p:nvSpPr>
          <p:cNvPr id="35" name="SK-20-text-34"/>
          <p:cNvSpPr/>
          <p:nvPr/>
        </p:nvSpPr>
        <p:spPr>
          <a:xfrm>
            <a:off x="8610600" y="2369790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 posterior pain, often after explosive sprinting.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8610600" y="307077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 1: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Mild stretch, minimal loss of strength.</a:t>
            </a:r>
            <a:endParaRPr lang="en-US" sz="1350" dirty="0"/>
          </a:p>
        </p:txBody>
      </p:sp>
      <p:sp>
        <p:nvSpPr>
          <p:cNvPr id="37" name="SK-20-text-36"/>
          <p:cNvSpPr/>
          <p:nvPr/>
        </p:nvSpPr>
        <p:spPr>
          <a:xfrm>
            <a:off x="8610600" y="3771751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 2: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Partial tear, moderate pain and bruising.</a:t>
            </a:r>
            <a:endParaRPr lang="en-US" sz="1350" dirty="0"/>
          </a:p>
        </p:txBody>
      </p:sp>
      <p:sp>
        <p:nvSpPr>
          <p:cNvPr id="38" name="SK-20-text-37"/>
          <p:cNvSpPr/>
          <p:nvPr/>
        </p:nvSpPr>
        <p:spPr>
          <a:xfrm>
            <a:off x="8610600" y="4472732"/>
            <a:ext cx="2971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 3: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Complete rupture, palpable gap, severe dysfunction.</a:t>
            </a:r>
            <a:endParaRPr lang="en-US" sz="1350" dirty="0"/>
          </a:p>
        </p:txBody>
      </p:sp>
      <p:sp>
        <p:nvSpPr>
          <p:cNvPr id="39" name="SK-20-text-38"/>
          <p:cNvSpPr/>
          <p:nvPr/>
        </p:nvSpPr>
        <p:spPr>
          <a:xfrm>
            <a:off x="8496300" y="5448002"/>
            <a:ext cx="2971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structured physiotherapy and progressive loading.</a:t>
            </a:r>
            <a:endParaRPr lang="en-US" sz="1200" dirty="0"/>
          </a:p>
        </p:txBody>
      </p:sp>
      <p:sp>
        <p:nvSpPr>
          <p:cNvPr id="40" name="SK-20-text-39"/>
          <p:cNvSpPr/>
          <p:nvPr/>
        </p:nvSpPr>
        <p:spPr>
          <a:xfrm>
            <a:off x="381000" y="6705302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41" name="SK-20-text-40"/>
          <p:cNvSpPr/>
          <p:nvPr/>
        </p:nvSpPr>
        <p:spPr>
          <a:xfrm>
            <a:off x="10506075" y="6705302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83940"/>
            <a:ext cx="11174186" cy="868561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98240"/>
            <a:ext cx="381000" cy="381000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" y="1512540"/>
            <a:ext cx="190500" cy="152400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999" y="2266801"/>
            <a:ext cx="11174185" cy="868561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381101"/>
            <a:ext cx="381000" cy="381000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550" y="2495401"/>
            <a:ext cx="190500" cy="152400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249662"/>
            <a:ext cx="11174184" cy="868561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363962"/>
            <a:ext cx="381000" cy="381000"/>
          </a:xfrm>
          <a:prstGeom prst="rect">
            <a:avLst/>
          </a:prstGeom>
        </p:spPr>
      </p:pic>
      <p:pic>
        <p:nvPicPr>
          <p:cNvPr id="31" name="SK-37-img-3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779" y="3493464"/>
            <a:ext cx="190500" cy="152400"/>
          </a:xfrm>
          <a:prstGeom prst="rect">
            <a:avLst/>
          </a:prstGeom>
        </p:spPr>
      </p:pic>
      <p:pic>
        <p:nvPicPr>
          <p:cNvPr id="35" name="SK-37-img-3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274445"/>
            <a:ext cx="11430000" cy="314325"/>
          </a:xfrm>
          <a:prstGeom prst="rect">
            <a:avLst/>
          </a:prstGeom>
        </p:spPr>
      </p:pic>
      <p:sp>
        <p:nvSpPr>
          <p:cNvPr id="36" name="SK-37-text-35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Bradford VTS Mandatory: Top Tips</a:t>
            </a:r>
            <a:endParaRPr lang="en-US" sz="2550" dirty="0"/>
          </a:p>
        </p:txBody>
      </p:sp>
      <p:sp>
        <p:nvSpPr>
          <p:cNvPr id="37" name="SK-37-text-36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8" name="SK-37-text-37"/>
          <p:cNvSpPr/>
          <p:nvPr/>
        </p:nvSpPr>
        <p:spPr>
          <a:xfrm>
            <a:off x="990600" y="1398240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Hip Internal Rotation Test</a:t>
            </a:r>
            <a:endParaRPr lang="en-US" sz="1200" dirty="0"/>
          </a:p>
        </p:txBody>
      </p:sp>
      <p:sp>
        <p:nvSpPr>
          <p:cNvPr id="39" name="SK-37-text-38"/>
          <p:cNvSpPr/>
          <p:nvPr/>
        </p:nvSpPr>
        <p:spPr>
          <a:xfrm>
            <a:off x="990599" y="1664940"/>
            <a:ext cx="812074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Pain/restriction on passive internal rotation indicates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OA hip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normal range suggests GTPS or referred pain.</a:t>
            </a:r>
            <a:endParaRPr lang="en-US" sz="1050" dirty="0"/>
          </a:p>
        </p:txBody>
      </p:sp>
      <p:sp>
        <p:nvSpPr>
          <p:cNvPr id="40" name="SK-37-text-39"/>
          <p:cNvSpPr/>
          <p:nvPr/>
        </p:nvSpPr>
        <p:spPr>
          <a:xfrm>
            <a:off x="990600" y="2381101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Terminology Accuracy</a:t>
            </a:r>
            <a:endParaRPr lang="en-US" sz="1200" dirty="0"/>
          </a:p>
        </p:txBody>
      </p:sp>
      <p:sp>
        <p:nvSpPr>
          <p:cNvPr id="41" name="SK-37-text-40"/>
          <p:cNvSpPr/>
          <p:nvPr/>
        </p:nvSpPr>
        <p:spPr>
          <a:xfrm>
            <a:off x="990599" y="2647801"/>
            <a:ext cx="8909957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use "trochanteric bursitis." Use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Greater Trochanteric Pain Syndrome (GTPS)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 current NICE CKS updates.</a:t>
            </a:r>
            <a:endParaRPr lang="en-US" sz="1050" dirty="0"/>
          </a:p>
        </p:txBody>
      </p:sp>
      <p:sp>
        <p:nvSpPr>
          <p:cNvPr id="54" name="SK-37-text-53"/>
          <p:cNvSpPr/>
          <p:nvPr/>
        </p:nvSpPr>
        <p:spPr>
          <a:xfrm>
            <a:off x="1028700" y="3429000"/>
            <a:ext cx="497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</a:rPr>
              <a:t>Glucosamine in OA</a:t>
            </a:r>
            <a:endParaRPr lang="en-US" sz="1200" dirty="0"/>
          </a:p>
        </p:txBody>
      </p:sp>
      <p:sp>
        <p:nvSpPr>
          <p:cNvPr id="55" name="SK-37-text-54"/>
          <p:cNvSpPr/>
          <p:nvPr/>
        </p:nvSpPr>
        <p:spPr>
          <a:xfrm>
            <a:off x="1028700" y="3692947"/>
            <a:ext cx="94488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 (2022) explicitly states </a:t>
            </a: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Focus on exercise and weight management instead.</a:t>
            </a:r>
            <a:endParaRPr lang="en-US" sz="1050" dirty="0"/>
          </a:p>
        </p:txBody>
      </p:sp>
      <p:sp>
        <p:nvSpPr>
          <p:cNvPr id="58" name="SK-37-text-57"/>
          <p:cNvSpPr/>
          <p:nvPr/>
        </p:nvSpPr>
        <p:spPr>
          <a:xfrm>
            <a:off x="381000" y="6417320"/>
            <a:ext cx="10728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Verify clinical decisions against current NICE guidance and BNF drug doses.</a:t>
            </a:r>
            <a:endParaRPr lang="en-US" sz="900" dirty="0"/>
          </a:p>
        </p:txBody>
      </p:sp>
      <p:sp>
        <p:nvSpPr>
          <p:cNvPr id="59" name="SK-37-text-58"/>
          <p:cNvSpPr/>
          <p:nvPr/>
        </p:nvSpPr>
        <p:spPr>
          <a:xfrm>
            <a:off x="8162925" y="6417320"/>
            <a:ext cx="40290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June 2026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64815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55340"/>
            <a:ext cx="11049000" cy="683865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700" y="1278136"/>
            <a:ext cx="1638300" cy="238125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5405"/>
            <a:ext cx="11049000" cy="683865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5050" y="1875022"/>
            <a:ext cx="1504950" cy="238125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75471"/>
            <a:ext cx="11049000" cy="683865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0775" y="2798266"/>
            <a:ext cx="1419225" cy="238125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35536"/>
            <a:ext cx="11049000" cy="683865"/>
          </a:xfrm>
          <a:prstGeom prst="rect">
            <a:avLst/>
          </a:prstGeom>
        </p:spPr>
      </p:pic>
      <p:pic>
        <p:nvPicPr>
          <p:cNvPr id="12" name="SK-3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1250" y="3558332"/>
            <a:ext cx="1428750" cy="238125"/>
          </a:xfrm>
          <a:prstGeom prst="rect">
            <a:avLst/>
          </a:prstGeom>
        </p:spPr>
      </p:pic>
      <p:pic>
        <p:nvPicPr>
          <p:cNvPr id="13" name="SK-39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95601"/>
            <a:ext cx="11049000" cy="683865"/>
          </a:xfrm>
          <a:prstGeom prst="rect">
            <a:avLst/>
          </a:prstGeom>
        </p:spPr>
      </p:pic>
      <p:pic>
        <p:nvPicPr>
          <p:cNvPr id="14" name="SK-3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82225" y="2162026"/>
            <a:ext cx="1066800" cy="238125"/>
          </a:xfrm>
          <a:prstGeom prst="rect">
            <a:avLst/>
          </a:prstGeom>
        </p:spPr>
      </p:pic>
      <p:pic>
        <p:nvPicPr>
          <p:cNvPr id="15" name="SK-39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855666"/>
            <a:ext cx="11049000" cy="683865"/>
          </a:xfrm>
          <a:prstGeom prst="rect">
            <a:avLst/>
          </a:prstGeom>
        </p:spPr>
      </p:pic>
      <p:pic>
        <p:nvPicPr>
          <p:cNvPr id="16" name="SK-3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25050" y="4349242"/>
            <a:ext cx="1581150" cy="238125"/>
          </a:xfrm>
          <a:prstGeom prst="rect">
            <a:avLst/>
          </a:prstGeom>
        </p:spPr>
      </p:pic>
      <p:pic>
        <p:nvPicPr>
          <p:cNvPr id="18" name="SK-3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57711" y="5061162"/>
            <a:ext cx="1285875" cy="238125"/>
          </a:xfrm>
          <a:prstGeom prst="rect">
            <a:avLst/>
          </a:prstGeom>
        </p:spPr>
      </p:pic>
      <p:pic>
        <p:nvPicPr>
          <p:cNvPr id="19" name="SK-3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6442472"/>
            <a:ext cx="11049000" cy="247650"/>
          </a:xfrm>
          <a:prstGeom prst="rect">
            <a:avLst/>
          </a:prstGeom>
        </p:spPr>
      </p:pic>
      <p:sp>
        <p:nvSpPr>
          <p:cNvPr id="20" name="SK-39-text-19"/>
          <p:cNvSpPr/>
          <p:nvPr/>
        </p:nvSpPr>
        <p:spPr>
          <a:xfrm>
            <a:off x="762000" y="24765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Bradford VTS Mandatory: Red Flags</a:t>
            </a:r>
            <a:endParaRPr lang="en-US" sz="2550" dirty="0"/>
          </a:p>
        </p:txBody>
      </p:sp>
      <p:sp>
        <p:nvSpPr>
          <p:cNvPr id="21" name="SK-39-text-20"/>
          <p:cNvSpPr/>
          <p:nvPr/>
        </p:nvSpPr>
        <p:spPr>
          <a:xfrm>
            <a:off x="762000" y="71244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39-text-21"/>
          <p:cNvSpPr/>
          <p:nvPr/>
        </p:nvSpPr>
        <p:spPr>
          <a:xfrm>
            <a:off x="685800" y="1168598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01</a:t>
            </a:r>
            <a:endParaRPr lang="en-US" sz="2400" dirty="0"/>
          </a:p>
        </p:txBody>
      </p:sp>
      <p:sp>
        <p:nvSpPr>
          <p:cNvPr id="23" name="SK-39-text-22"/>
          <p:cNvSpPr/>
          <p:nvPr/>
        </p:nvSpPr>
        <p:spPr>
          <a:xfrm>
            <a:off x="1390650" y="1131540"/>
            <a:ext cx="8267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Septic Arthritis</a:t>
            </a:r>
            <a:endParaRPr lang="en-US" sz="1500" dirty="0"/>
          </a:p>
        </p:txBody>
      </p:sp>
      <p:sp>
        <p:nvSpPr>
          <p:cNvPr id="24" name="SK-39-text-23"/>
          <p:cNvSpPr/>
          <p:nvPr/>
        </p:nvSpPr>
        <p:spPr>
          <a:xfrm>
            <a:off x="1390650" y="1436340"/>
            <a:ext cx="108013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Hot, swollen joint + fever + systemic malaise. Pediatric limp + fever is an emergency.</a:t>
            </a:r>
            <a:endParaRPr lang="en-US" sz="1275" dirty="0"/>
          </a:p>
        </p:txBody>
      </p:sp>
      <p:sp>
        <p:nvSpPr>
          <p:cNvPr id="25" name="SK-39-text-24"/>
          <p:cNvSpPr/>
          <p:nvPr/>
        </p:nvSpPr>
        <p:spPr>
          <a:xfrm>
            <a:off x="9906000" y="1278136"/>
            <a:ext cx="22860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ADMIT IMMEDIATELY</a:t>
            </a:r>
            <a:endParaRPr lang="en-US" sz="1050" dirty="0"/>
          </a:p>
        </p:txBody>
      </p:sp>
      <p:sp>
        <p:nvSpPr>
          <p:cNvPr id="26" name="SK-39-text-25"/>
          <p:cNvSpPr/>
          <p:nvPr/>
        </p:nvSpPr>
        <p:spPr>
          <a:xfrm>
            <a:off x="685800" y="1928664"/>
            <a:ext cx="5429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02</a:t>
            </a:r>
            <a:endParaRPr lang="en-US" sz="2400" dirty="0"/>
          </a:p>
        </p:txBody>
      </p:sp>
      <p:sp>
        <p:nvSpPr>
          <p:cNvPr id="29" name="SK-39-text-28"/>
          <p:cNvSpPr/>
          <p:nvPr/>
        </p:nvSpPr>
        <p:spPr>
          <a:xfrm>
            <a:off x="10010775" y="1860799"/>
            <a:ext cx="2111897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</a:t>
            </a:r>
            <a:endParaRPr lang="en-US" sz="1050" dirty="0"/>
          </a:p>
        </p:txBody>
      </p:sp>
      <p:sp>
        <p:nvSpPr>
          <p:cNvPr id="30" name="SK-39-text-29"/>
          <p:cNvSpPr/>
          <p:nvPr/>
        </p:nvSpPr>
        <p:spPr>
          <a:xfrm>
            <a:off x="685800" y="2688729"/>
            <a:ext cx="5619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03</a:t>
            </a:r>
            <a:endParaRPr lang="en-US" sz="2400" dirty="0"/>
          </a:p>
        </p:txBody>
      </p:sp>
      <p:sp>
        <p:nvSpPr>
          <p:cNvPr id="31" name="SK-39-text-30"/>
          <p:cNvSpPr/>
          <p:nvPr/>
        </p:nvSpPr>
        <p:spPr>
          <a:xfrm>
            <a:off x="1400175" y="2651671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Neurovascular Compromise</a:t>
            </a:r>
            <a:endParaRPr lang="en-US" sz="1500" dirty="0"/>
          </a:p>
        </p:txBody>
      </p:sp>
      <p:sp>
        <p:nvSpPr>
          <p:cNvPr id="32" name="SK-39-text-31"/>
          <p:cNvSpPr/>
          <p:nvPr/>
        </p:nvSpPr>
        <p:spPr>
          <a:xfrm>
            <a:off x="1400175" y="2956471"/>
            <a:ext cx="107918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Pallor, paraesthesia, pulselessness, or coolness in the distal limb following injury.</a:t>
            </a:r>
            <a:endParaRPr lang="en-US" sz="1275" dirty="0"/>
          </a:p>
        </p:txBody>
      </p:sp>
      <p:sp>
        <p:nvSpPr>
          <p:cNvPr id="33" name="SK-39-text-32"/>
          <p:cNvSpPr/>
          <p:nvPr/>
        </p:nvSpPr>
        <p:spPr>
          <a:xfrm>
            <a:off x="10125075" y="2798266"/>
            <a:ext cx="1821385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A&amp;E EMERGENCY</a:t>
            </a:r>
            <a:endParaRPr lang="en-US" sz="1050" dirty="0"/>
          </a:p>
        </p:txBody>
      </p:sp>
      <p:sp>
        <p:nvSpPr>
          <p:cNvPr id="34" name="SK-39-text-33"/>
          <p:cNvSpPr/>
          <p:nvPr/>
        </p:nvSpPr>
        <p:spPr>
          <a:xfrm>
            <a:off x="685800" y="3448794"/>
            <a:ext cx="5810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04</a:t>
            </a:r>
            <a:endParaRPr lang="en-US" sz="2400" dirty="0"/>
          </a:p>
        </p:txBody>
      </p:sp>
      <p:sp>
        <p:nvSpPr>
          <p:cNvPr id="35" name="SK-39-text-34"/>
          <p:cNvSpPr/>
          <p:nvPr/>
        </p:nvSpPr>
        <p:spPr>
          <a:xfrm>
            <a:off x="1419225" y="3411736"/>
            <a:ext cx="84486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Suspected Malignancy</a:t>
            </a:r>
            <a:endParaRPr lang="en-US" sz="1500" dirty="0"/>
          </a:p>
        </p:txBody>
      </p:sp>
      <p:sp>
        <p:nvSpPr>
          <p:cNvPr id="36" name="SK-39-text-35"/>
          <p:cNvSpPr/>
          <p:nvPr/>
        </p:nvSpPr>
        <p:spPr>
          <a:xfrm>
            <a:off x="1419225" y="3716536"/>
            <a:ext cx="107727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hip/bone pain + constitutional symptoms (weight loss, night sweats).</a:t>
            </a:r>
            <a:endParaRPr lang="en-US" sz="1275" dirty="0"/>
          </a:p>
        </p:txBody>
      </p:sp>
      <p:sp>
        <p:nvSpPr>
          <p:cNvPr id="37" name="SK-39-text-36"/>
          <p:cNvSpPr/>
          <p:nvPr/>
        </p:nvSpPr>
        <p:spPr>
          <a:xfrm>
            <a:off x="10115550" y="3558332"/>
            <a:ext cx="1823618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WORKUP</a:t>
            </a:r>
            <a:endParaRPr lang="en-US" sz="1050" dirty="0"/>
          </a:p>
        </p:txBody>
      </p:sp>
      <p:sp>
        <p:nvSpPr>
          <p:cNvPr id="38" name="SK-39-text-37"/>
          <p:cNvSpPr/>
          <p:nvPr/>
        </p:nvSpPr>
        <p:spPr>
          <a:xfrm>
            <a:off x="685800" y="4208859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05</a:t>
            </a:r>
            <a:endParaRPr lang="en-US" sz="2400" dirty="0"/>
          </a:p>
        </p:txBody>
      </p:sp>
      <p:sp>
        <p:nvSpPr>
          <p:cNvPr id="39" name="SK-39-text-38"/>
          <p:cNvSpPr/>
          <p:nvPr/>
        </p:nvSpPr>
        <p:spPr>
          <a:xfrm>
            <a:off x="1419225" y="1876276"/>
            <a:ext cx="883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Avascular Necrosis (AVN)</a:t>
            </a:r>
            <a:endParaRPr lang="en-US" sz="1500" dirty="0"/>
          </a:p>
        </p:txBody>
      </p:sp>
      <p:sp>
        <p:nvSpPr>
          <p:cNvPr id="40" name="SK-39-text-39"/>
          <p:cNvSpPr/>
          <p:nvPr/>
        </p:nvSpPr>
        <p:spPr>
          <a:xfrm>
            <a:off x="1419225" y="2180928"/>
            <a:ext cx="108013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groin pain with rapid onset (weeks); high risk if steroid use, alcohol, or SLE history.</a:t>
            </a:r>
            <a:endParaRPr lang="en-US" sz="1275" dirty="0"/>
          </a:p>
        </p:txBody>
      </p:sp>
      <p:sp>
        <p:nvSpPr>
          <p:cNvPr id="41" name="SK-39-text-40"/>
          <p:cNvSpPr/>
          <p:nvPr/>
        </p:nvSpPr>
        <p:spPr>
          <a:xfrm>
            <a:off x="10287000" y="2162367"/>
            <a:ext cx="13335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MRI</a:t>
            </a:r>
            <a:endParaRPr lang="en-US" sz="1050" dirty="0"/>
          </a:p>
        </p:txBody>
      </p:sp>
      <p:sp>
        <p:nvSpPr>
          <p:cNvPr id="42" name="SK-39-text-41"/>
          <p:cNvSpPr/>
          <p:nvPr/>
        </p:nvSpPr>
        <p:spPr>
          <a:xfrm>
            <a:off x="685800" y="4968925"/>
            <a:ext cx="5524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E67E22"/>
                </a:solidFill>
              </a:rPr>
              <a:t>06</a:t>
            </a:r>
            <a:endParaRPr lang="en-US" sz="2400" dirty="0"/>
          </a:p>
        </p:txBody>
      </p:sp>
      <p:sp>
        <p:nvSpPr>
          <p:cNvPr id="43" name="SK-39-text-42"/>
          <p:cNvSpPr/>
          <p:nvPr/>
        </p:nvSpPr>
        <p:spPr>
          <a:xfrm>
            <a:off x="1419225" y="4200079"/>
            <a:ext cx="8324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Acute Haemarthrosis</a:t>
            </a:r>
            <a:endParaRPr lang="en-US" sz="1500" dirty="0"/>
          </a:p>
        </p:txBody>
      </p:sp>
      <p:sp>
        <p:nvSpPr>
          <p:cNvPr id="44" name="SK-39-text-43"/>
          <p:cNvSpPr/>
          <p:nvPr/>
        </p:nvSpPr>
        <p:spPr>
          <a:xfrm>
            <a:off x="1419225" y="4490665"/>
            <a:ext cx="108013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Ankle swelling occurring in &lt;8 hours post-trauma; suggests major ligament complex injury.</a:t>
            </a:r>
            <a:endParaRPr lang="en-US" sz="1275" dirty="0"/>
          </a:p>
        </p:txBody>
      </p:sp>
      <p:sp>
        <p:nvSpPr>
          <p:cNvPr id="45" name="SK-39-text-44"/>
          <p:cNvSpPr/>
          <p:nvPr/>
        </p:nvSpPr>
        <p:spPr>
          <a:xfrm>
            <a:off x="10077450" y="4346002"/>
            <a:ext cx="222885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REVIEW</a:t>
            </a:r>
            <a:endParaRPr lang="en-US" sz="1050" dirty="0"/>
          </a:p>
        </p:txBody>
      </p:sp>
      <p:sp>
        <p:nvSpPr>
          <p:cNvPr id="47" name="SK-39-text-46"/>
          <p:cNvSpPr/>
          <p:nvPr/>
        </p:nvSpPr>
        <p:spPr>
          <a:xfrm>
            <a:off x="1419225" y="4957875"/>
            <a:ext cx="8629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Metabolic Bone Disease</a:t>
            </a:r>
            <a:endParaRPr lang="en-US" sz="1500" dirty="0"/>
          </a:p>
        </p:txBody>
      </p:sp>
      <p:sp>
        <p:nvSpPr>
          <p:cNvPr id="48" name="SK-39-text-47"/>
          <p:cNvSpPr/>
          <p:nvPr/>
        </p:nvSpPr>
        <p:spPr>
          <a:xfrm>
            <a:off x="1409700" y="5229296"/>
            <a:ext cx="108108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Non-resolving stress fractures or multiple fractures; investigate for underlying osteoporosis.</a:t>
            </a:r>
            <a:endParaRPr lang="en-US" sz="1275" dirty="0"/>
          </a:p>
        </p:txBody>
      </p:sp>
      <p:sp>
        <p:nvSpPr>
          <p:cNvPr id="49" name="SK-39-text-48"/>
          <p:cNvSpPr/>
          <p:nvPr/>
        </p:nvSpPr>
        <p:spPr>
          <a:xfrm>
            <a:off x="10182225" y="5047021"/>
            <a:ext cx="1786636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 / BLOODS</a:t>
            </a:r>
            <a:endParaRPr lang="en-US" sz="1050" dirty="0"/>
          </a:p>
        </p:txBody>
      </p:sp>
      <p:sp>
        <p:nvSpPr>
          <p:cNvPr id="50" name="SK-39-text-49"/>
          <p:cNvSpPr/>
          <p:nvPr/>
        </p:nvSpPr>
        <p:spPr>
          <a:xfrm>
            <a:off x="571500" y="6518672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51" name="SK-39-text-50"/>
          <p:cNvSpPr/>
          <p:nvPr/>
        </p:nvSpPr>
        <p:spPr>
          <a:xfrm>
            <a:off x="10315575" y="6518672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64815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66292"/>
            <a:ext cx="309563" cy="251520"/>
          </a:xfrm>
          <a:prstGeom prst="rect">
            <a:avLst/>
          </a:prstGeom>
        </p:spPr>
      </p:pic>
      <p:pic>
        <p:nvPicPr>
          <p:cNvPr id="6" name="SK-4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30189"/>
            <a:ext cx="5334000" cy="365671"/>
          </a:xfrm>
          <a:prstGeom prst="rect">
            <a:avLst/>
          </a:prstGeom>
        </p:spPr>
      </p:pic>
      <p:pic>
        <p:nvPicPr>
          <p:cNvPr id="7" name="SK-4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44489"/>
            <a:ext cx="166688" cy="137220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95860"/>
            <a:ext cx="5334000" cy="365671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710160"/>
            <a:ext cx="166688" cy="137220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61531"/>
            <a:ext cx="5334000" cy="365671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75831"/>
            <a:ext cx="166688" cy="137220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995" y="2272605"/>
            <a:ext cx="5334000" cy="365671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0132" y="3487191"/>
            <a:ext cx="166688" cy="137220"/>
          </a:xfrm>
          <a:prstGeom prst="rect">
            <a:avLst/>
          </a:prstGeom>
        </p:spPr>
      </p:pic>
      <p:pic>
        <p:nvPicPr>
          <p:cNvPr id="25" name="SK-40-img-2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713458"/>
            <a:ext cx="309563" cy="251520"/>
          </a:xfrm>
          <a:prstGeom prst="rect">
            <a:avLst/>
          </a:prstGeom>
        </p:spPr>
      </p:pic>
      <p:pic>
        <p:nvPicPr>
          <p:cNvPr id="26" name="SK-40-img-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0" y="2177355"/>
            <a:ext cx="5334000" cy="3975795"/>
          </a:xfrm>
          <a:prstGeom prst="rect">
            <a:avLst/>
          </a:prstGeom>
        </p:spPr>
      </p:pic>
      <p:pic>
        <p:nvPicPr>
          <p:cNvPr id="27" name="SK-40-img-2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272605"/>
            <a:ext cx="5105400" cy="3619500"/>
          </a:xfrm>
          <a:prstGeom prst="rect">
            <a:avLst/>
          </a:prstGeom>
        </p:spPr>
      </p:pic>
      <p:pic>
        <p:nvPicPr>
          <p:cNvPr id="28" name="SK-40-img-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272605"/>
            <a:ext cx="2552700" cy="723900"/>
          </a:xfrm>
          <a:prstGeom prst="rect">
            <a:avLst/>
          </a:prstGeom>
        </p:spPr>
      </p:pic>
      <p:pic>
        <p:nvPicPr>
          <p:cNvPr id="29" name="SK-40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96050" y="2596455"/>
            <a:ext cx="57150" cy="76200"/>
          </a:xfrm>
          <a:prstGeom prst="rect">
            <a:avLst/>
          </a:prstGeom>
        </p:spPr>
      </p:pic>
      <p:pic>
        <p:nvPicPr>
          <p:cNvPr id="30" name="SK-40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2272605"/>
            <a:ext cx="2552700" cy="723900"/>
          </a:xfrm>
          <a:prstGeom prst="rect">
            <a:avLst/>
          </a:prstGeom>
        </p:spPr>
      </p:pic>
      <p:pic>
        <p:nvPicPr>
          <p:cNvPr id="32" name="SK-40-img-3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996505"/>
            <a:ext cx="2552700" cy="723900"/>
          </a:xfrm>
          <a:prstGeom prst="rect">
            <a:avLst/>
          </a:prstGeom>
        </p:spPr>
      </p:pic>
      <p:pic>
        <p:nvPicPr>
          <p:cNvPr id="33" name="SK-40-img-3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6050" y="3320355"/>
            <a:ext cx="76200" cy="76200"/>
          </a:xfrm>
          <a:prstGeom prst="rect">
            <a:avLst/>
          </a:prstGeom>
        </p:spPr>
      </p:pic>
      <p:pic>
        <p:nvPicPr>
          <p:cNvPr id="34" name="SK-40-img-3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2996505"/>
            <a:ext cx="2552700" cy="723900"/>
          </a:xfrm>
          <a:prstGeom prst="rect">
            <a:avLst/>
          </a:prstGeom>
        </p:spPr>
      </p:pic>
      <p:pic>
        <p:nvPicPr>
          <p:cNvPr id="36" name="SK-40-img-3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720405"/>
            <a:ext cx="2552700" cy="723900"/>
          </a:xfrm>
          <a:prstGeom prst="rect">
            <a:avLst/>
          </a:prstGeom>
        </p:spPr>
      </p:pic>
      <p:pic>
        <p:nvPicPr>
          <p:cNvPr id="37" name="SK-40-img-3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96050" y="4044255"/>
            <a:ext cx="46286" cy="76200"/>
          </a:xfrm>
          <a:prstGeom prst="rect">
            <a:avLst/>
          </a:prstGeom>
        </p:spPr>
      </p:pic>
      <p:pic>
        <p:nvPicPr>
          <p:cNvPr id="38" name="SK-40-img-3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3720405"/>
            <a:ext cx="2552700" cy="723900"/>
          </a:xfrm>
          <a:prstGeom prst="rect">
            <a:avLst/>
          </a:prstGeom>
        </p:spPr>
      </p:pic>
      <p:pic>
        <p:nvPicPr>
          <p:cNvPr id="40" name="SK-40-img-3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444305"/>
            <a:ext cx="2552700" cy="723900"/>
          </a:xfrm>
          <a:prstGeom prst="rect">
            <a:avLst/>
          </a:prstGeom>
        </p:spPr>
      </p:pic>
      <p:pic>
        <p:nvPicPr>
          <p:cNvPr id="42" name="SK-40-img-4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53500" y="4444305"/>
            <a:ext cx="2552700" cy="723900"/>
          </a:xfrm>
          <a:prstGeom prst="rect">
            <a:avLst/>
          </a:prstGeom>
        </p:spPr>
      </p:pic>
      <p:pic>
        <p:nvPicPr>
          <p:cNvPr id="44" name="SK-40-img-4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5168205"/>
            <a:ext cx="2552700" cy="723900"/>
          </a:xfrm>
          <a:prstGeom prst="rect">
            <a:avLst/>
          </a:prstGeom>
        </p:spPr>
      </p:pic>
      <p:pic>
        <p:nvPicPr>
          <p:cNvPr id="48" name="SK-40-img-4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305550"/>
            <a:ext cx="11049000" cy="247650"/>
          </a:xfrm>
          <a:prstGeom prst="rect">
            <a:avLst/>
          </a:prstGeom>
        </p:spPr>
      </p:pic>
      <p:sp>
        <p:nvSpPr>
          <p:cNvPr id="49" name="SK-40-text-48"/>
          <p:cNvSpPr/>
          <p:nvPr/>
        </p:nvSpPr>
        <p:spPr>
          <a:xfrm>
            <a:off x="762000" y="3048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Common Pitfalls and Quick Recall</a:t>
            </a:r>
            <a:endParaRPr lang="en-US" sz="2550" dirty="0"/>
          </a:p>
        </p:txBody>
      </p:sp>
      <p:sp>
        <p:nvSpPr>
          <p:cNvPr id="50" name="SK-40-text-49"/>
          <p:cNvSpPr/>
          <p:nvPr/>
        </p:nvSpPr>
        <p:spPr>
          <a:xfrm>
            <a:off x="762000" y="7695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51" name="SK-40-text-50"/>
          <p:cNvSpPr/>
          <p:nvPr/>
        </p:nvSpPr>
        <p:spPr>
          <a:xfrm>
            <a:off x="571500" y="1198215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errors to avoid in practice and high-yield facts for AKT/SCA exam preparation.</a:t>
            </a:r>
            <a:endParaRPr lang="en-US" sz="1350" dirty="0"/>
          </a:p>
        </p:txBody>
      </p:sp>
      <p:sp>
        <p:nvSpPr>
          <p:cNvPr id="52" name="SK-40-text-51"/>
          <p:cNvSpPr/>
          <p:nvPr/>
        </p:nvSpPr>
        <p:spPr>
          <a:xfrm>
            <a:off x="995363" y="1706314"/>
            <a:ext cx="5334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Common Pitfalls</a:t>
            </a:r>
            <a:endParaRPr lang="en-US" sz="1950" dirty="0"/>
          </a:p>
        </p:txBody>
      </p:sp>
      <p:sp>
        <p:nvSpPr>
          <p:cNvPr id="53" name="SK-40-text-52"/>
          <p:cNvSpPr/>
          <p:nvPr/>
        </p:nvSpPr>
        <p:spPr>
          <a:xfrm>
            <a:off x="833438" y="2230189"/>
            <a:ext cx="11155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Diagnosing GTPS as hip OA by missing internal rotation tests.</a:t>
            </a:r>
            <a:endParaRPr lang="en-US" sz="1200" dirty="0"/>
          </a:p>
        </p:txBody>
      </p:sp>
      <p:sp>
        <p:nvSpPr>
          <p:cNvPr id="54" name="SK-40-text-53"/>
          <p:cNvSpPr/>
          <p:nvPr/>
        </p:nvSpPr>
        <p:spPr>
          <a:xfrm>
            <a:off x="833438" y="2595860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RICE instead of the updated POLICE principle.</a:t>
            </a:r>
            <a:endParaRPr lang="en-US" sz="1200" dirty="0"/>
          </a:p>
        </p:txBody>
      </p:sp>
      <p:sp>
        <p:nvSpPr>
          <p:cNvPr id="55" name="SK-40-text-54"/>
          <p:cNvSpPr/>
          <p:nvPr/>
        </p:nvSpPr>
        <p:spPr>
          <a:xfrm>
            <a:off x="833438" y="2961531"/>
            <a:ext cx="11216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NSAIDs within 48 hours of ankle ligament injury.</a:t>
            </a:r>
            <a:endParaRPr lang="en-US" sz="1200" dirty="0"/>
          </a:p>
        </p:txBody>
      </p:sp>
      <p:sp>
        <p:nvSpPr>
          <p:cNvPr id="58" name="SK-40-text-57"/>
          <p:cNvSpPr/>
          <p:nvPr/>
        </p:nvSpPr>
        <p:spPr>
          <a:xfrm>
            <a:off x="839391" y="3266331"/>
            <a:ext cx="5334000" cy="578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Recommending glucosamine for OA (not NICE NG226 recommended).</a:t>
            </a:r>
            <a:endParaRPr lang="en-US" sz="1200" dirty="0"/>
          </a:p>
        </p:txBody>
      </p:sp>
      <p:sp>
        <p:nvSpPr>
          <p:cNvPr id="63" name="SK-40-text-62"/>
          <p:cNvSpPr/>
          <p:nvPr/>
        </p:nvSpPr>
        <p:spPr>
          <a:xfrm>
            <a:off x="6710363" y="1653480"/>
            <a:ext cx="53340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Quick Recall</a:t>
            </a:r>
            <a:endParaRPr lang="en-US" sz="1950" dirty="0"/>
          </a:p>
        </p:txBody>
      </p:sp>
      <p:sp>
        <p:nvSpPr>
          <p:cNvPr id="64" name="SK-40-text-63"/>
          <p:cNvSpPr/>
          <p:nvPr/>
        </p:nvSpPr>
        <p:spPr>
          <a:xfrm>
            <a:off x="6648450" y="2272605"/>
            <a:ext cx="3607118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GTPS: Lateral pain, normal rotation.</a:t>
            </a:r>
            <a:endParaRPr lang="en-US" sz="1350" dirty="0"/>
          </a:p>
        </p:txBody>
      </p:sp>
      <p:sp>
        <p:nvSpPr>
          <p:cNvPr id="65" name="SK-40-text-64"/>
          <p:cNvSpPr/>
          <p:nvPr/>
        </p:nvSpPr>
        <p:spPr>
          <a:xfrm>
            <a:off x="6637585" y="3693403"/>
            <a:ext cx="4199143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 OA: Painful internal rotation.</a:t>
            </a:r>
            <a:endParaRPr lang="en-US" sz="1350" dirty="0"/>
          </a:p>
        </p:txBody>
      </p:sp>
      <p:sp>
        <p:nvSpPr>
          <p:cNvPr id="66" name="SK-40-text-65"/>
          <p:cNvSpPr/>
          <p:nvPr/>
        </p:nvSpPr>
        <p:spPr>
          <a:xfrm>
            <a:off x="6667500" y="2996505"/>
            <a:ext cx="3998112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POLICE, not RICE.</a:t>
            </a:r>
            <a:endParaRPr lang="en-US" sz="1350" dirty="0"/>
          </a:p>
        </p:txBody>
      </p:sp>
      <p:sp>
        <p:nvSpPr>
          <p:cNvPr id="74" name="SK-40-text-73"/>
          <p:cNvSpPr/>
          <p:nvPr/>
        </p:nvSpPr>
        <p:spPr>
          <a:xfrm>
            <a:off x="571500" y="63817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For educational purposes. Verify clinical decisions against current NICE guidance and BNF drug doses.</a:t>
            </a:r>
            <a:endParaRPr lang="en-US" sz="900" dirty="0"/>
          </a:p>
        </p:txBody>
      </p:sp>
      <p:sp>
        <p:nvSpPr>
          <p:cNvPr id="75" name="SK-40-text-74"/>
          <p:cNvSpPr/>
          <p:nvPr/>
        </p:nvSpPr>
        <p:spPr>
          <a:xfrm>
            <a:off x="10315575" y="638175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83940"/>
            <a:ext cx="11049000" cy="52387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83940"/>
            <a:ext cx="2430661" cy="52387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2161" y="1283940"/>
            <a:ext cx="4198590" cy="52387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0751" y="1283940"/>
            <a:ext cx="4419749" cy="52387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1807815"/>
            <a:ext cx="2430661" cy="49470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2161" y="1807815"/>
            <a:ext cx="4198590" cy="49470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0751" y="1807815"/>
            <a:ext cx="4419749" cy="49470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02520"/>
            <a:ext cx="2430661" cy="49470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2161" y="2302520"/>
            <a:ext cx="4198590" cy="49470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0751" y="2302520"/>
            <a:ext cx="4419749" cy="49470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97225"/>
            <a:ext cx="2430661" cy="49470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2161" y="2797225"/>
            <a:ext cx="4198590" cy="49470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0751" y="2797225"/>
            <a:ext cx="4419749" cy="49470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91929"/>
            <a:ext cx="2430661" cy="49470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2161" y="3291929"/>
            <a:ext cx="4198590" cy="494705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0751" y="3291929"/>
            <a:ext cx="4419749" cy="49470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786634"/>
            <a:ext cx="2430661" cy="494705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02161" y="3786634"/>
            <a:ext cx="4198590" cy="494705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00751" y="3786634"/>
            <a:ext cx="4419749" cy="494705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281339"/>
            <a:ext cx="2430661" cy="748159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02161" y="4281339"/>
            <a:ext cx="4198590" cy="748159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00751" y="4281339"/>
            <a:ext cx="4419749" cy="748159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029498"/>
            <a:ext cx="2430661" cy="494705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02161" y="5029498"/>
            <a:ext cx="4198590" cy="494705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00751" y="5029498"/>
            <a:ext cx="4419749" cy="494705"/>
          </a:xfrm>
          <a:prstGeom prst="rect">
            <a:avLst/>
          </a:prstGeom>
        </p:spPr>
      </p:pic>
      <p:pic>
        <p:nvPicPr>
          <p:cNvPr id="30" name="SK-3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6210300"/>
            <a:ext cx="11049000" cy="266700"/>
          </a:xfrm>
          <a:prstGeom prst="rect">
            <a:avLst/>
          </a:prstGeom>
        </p:spPr>
      </p:pic>
      <p:sp>
        <p:nvSpPr>
          <p:cNvPr id="31" name="SK-3-text-30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Pain: Key Differential Diagnoses</a:t>
            </a:r>
            <a:endParaRPr lang="en-US" sz="2550" dirty="0"/>
          </a:p>
        </p:txBody>
      </p:sp>
      <p:sp>
        <p:nvSpPr>
          <p:cNvPr id="32" name="SK-3-text-31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685800" y="1283940"/>
            <a:ext cx="2287786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Diagnosis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3116461" y="1283940"/>
            <a:ext cx="4055715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Typical Presentation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7315051" y="1283940"/>
            <a:ext cx="4276874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Key Clinical Feature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685800" y="1935212"/>
            <a:ext cx="228778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OA Hip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3116461" y="1807815"/>
            <a:ext cx="8710248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groin pain, age &gt;50, gradual onset</a:t>
            </a:r>
            <a:endParaRPr lang="en-US" sz="1350" dirty="0"/>
          </a:p>
        </p:txBody>
      </p:sp>
      <p:sp>
        <p:nvSpPr>
          <p:cNvPr id="38" name="SK-3-text-37"/>
          <p:cNvSpPr/>
          <p:nvPr/>
        </p:nvSpPr>
        <p:spPr>
          <a:xfrm>
            <a:off x="7315051" y="1807815"/>
            <a:ext cx="487694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on passive internal rotation</a:t>
            </a:r>
            <a:endParaRPr lang="en-US" sz="1350" dirty="0"/>
          </a:p>
        </p:txBody>
      </p:sp>
      <p:sp>
        <p:nvSpPr>
          <p:cNvPr id="39" name="SK-3-text-38"/>
          <p:cNvSpPr/>
          <p:nvPr/>
        </p:nvSpPr>
        <p:spPr>
          <a:xfrm>
            <a:off x="685800" y="2429917"/>
            <a:ext cx="228778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 Hip</a:t>
            </a:r>
            <a:endParaRPr lang="en-US" sz="1350" dirty="0"/>
          </a:p>
        </p:txBody>
      </p:sp>
      <p:sp>
        <p:nvSpPr>
          <p:cNvPr id="40" name="SK-3-text-39"/>
          <p:cNvSpPr/>
          <p:nvPr/>
        </p:nvSpPr>
        <p:spPr>
          <a:xfrm>
            <a:off x="3116461" y="2302520"/>
            <a:ext cx="7283635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Bilateral symptoms, morning stiffness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7315051" y="2302520"/>
            <a:ext cx="487694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Raised inflammatory markers (CRP/ESR)</a:t>
            </a:r>
            <a:endParaRPr lang="en-US" sz="1350" dirty="0"/>
          </a:p>
        </p:txBody>
      </p:sp>
      <p:sp>
        <p:nvSpPr>
          <p:cNvPr id="42" name="SK-3-text-41"/>
          <p:cNvSpPr/>
          <p:nvPr/>
        </p:nvSpPr>
        <p:spPr>
          <a:xfrm>
            <a:off x="685800" y="2924621"/>
            <a:ext cx="44062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Palindromic Arthritis</a:t>
            </a:r>
            <a:endParaRPr lang="en-US" sz="1350" dirty="0"/>
          </a:p>
        </p:txBody>
      </p:sp>
      <p:sp>
        <p:nvSpPr>
          <p:cNvPr id="43" name="SK-3-text-42"/>
          <p:cNvSpPr/>
          <p:nvPr/>
        </p:nvSpPr>
        <p:spPr>
          <a:xfrm>
            <a:off x="3116461" y="2797225"/>
            <a:ext cx="6310944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Transient symptoms, normal X-ray</a:t>
            </a:r>
            <a:endParaRPr lang="en-US" sz="1350" dirty="0"/>
          </a:p>
        </p:txBody>
      </p:sp>
      <p:sp>
        <p:nvSpPr>
          <p:cNvPr id="44" name="SK-3-text-43"/>
          <p:cNvSpPr/>
          <p:nvPr/>
        </p:nvSpPr>
        <p:spPr>
          <a:xfrm>
            <a:off x="7315051" y="2797225"/>
            <a:ext cx="487694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&gt;60% progress to seropositive RA or SLE</a:t>
            </a:r>
            <a:endParaRPr lang="en-US" sz="1350" dirty="0"/>
          </a:p>
        </p:txBody>
      </p:sp>
      <p:sp>
        <p:nvSpPr>
          <p:cNvPr id="45" name="SK-3-text-44"/>
          <p:cNvSpPr/>
          <p:nvPr/>
        </p:nvSpPr>
        <p:spPr>
          <a:xfrm>
            <a:off x="685800" y="3419326"/>
            <a:ext cx="44062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Psoriatic Arthropathy</a:t>
            </a:r>
            <a:endParaRPr lang="en-US" sz="1350" dirty="0"/>
          </a:p>
        </p:txBody>
      </p:sp>
      <p:sp>
        <p:nvSpPr>
          <p:cNvPr id="46" name="SK-3-text-45"/>
          <p:cNvSpPr/>
          <p:nvPr/>
        </p:nvSpPr>
        <p:spPr>
          <a:xfrm>
            <a:off x="3116461" y="3291929"/>
            <a:ext cx="6505482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pain + radiation to knee</a:t>
            </a:r>
            <a:endParaRPr lang="en-US" sz="1350" dirty="0"/>
          </a:p>
        </p:txBody>
      </p:sp>
      <p:sp>
        <p:nvSpPr>
          <p:cNvPr id="47" name="SK-3-text-46"/>
          <p:cNvSpPr/>
          <p:nvPr/>
        </p:nvSpPr>
        <p:spPr>
          <a:xfrm>
            <a:off x="7315051" y="3291929"/>
            <a:ext cx="487694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Dermatological skin/nail changes</a:t>
            </a:r>
            <a:endParaRPr lang="en-US" sz="1350" dirty="0"/>
          </a:p>
        </p:txBody>
      </p:sp>
      <p:sp>
        <p:nvSpPr>
          <p:cNvPr id="48" name="SK-3-text-47"/>
          <p:cNvSpPr/>
          <p:nvPr/>
        </p:nvSpPr>
        <p:spPr>
          <a:xfrm>
            <a:off x="685800" y="3914031"/>
            <a:ext cx="378904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Avascular Necrosis</a:t>
            </a:r>
            <a:endParaRPr lang="en-US" sz="1350" dirty="0"/>
          </a:p>
        </p:txBody>
      </p:sp>
      <p:sp>
        <p:nvSpPr>
          <p:cNvPr id="49" name="SK-3-text-48"/>
          <p:cNvSpPr/>
          <p:nvPr/>
        </p:nvSpPr>
        <p:spPr>
          <a:xfrm>
            <a:off x="3116461" y="3786634"/>
            <a:ext cx="689455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pain, short clinical history</a:t>
            </a:r>
            <a:endParaRPr lang="en-US" sz="1350" dirty="0"/>
          </a:p>
        </p:txBody>
      </p:sp>
      <p:sp>
        <p:nvSpPr>
          <p:cNvPr id="50" name="SK-3-text-49"/>
          <p:cNvSpPr/>
          <p:nvPr/>
        </p:nvSpPr>
        <p:spPr>
          <a:xfrm>
            <a:off x="7315051" y="3786634"/>
            <a:ext cx="4876949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factors: SLE, steroids, alcohol excess</a:t>
            </a:r>
            <a:endParaRPr lang="en-US" sz="1350" dirty="0"/>
          </a:p>
        </p:txBody>
      </p:sp>
      <p:sp>
        <p:nvSpPr>
          <p:cNvPr id="51" name="SK-3-text-50"/>
          <p:cNvSpPr/>
          <p:nvPr/>
        </p:nvSpPr>
        <p:spPr>
          <a:xfrm>
            <a:off x="685800" y="4415433"/>
            <a:ext cx="228778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GTPS</a:t>
            </a:r>
            <a:endParaRPr lang="en-US" sz="1350" dirty="0"/>
          </a:p>
        </p:txBody>
      </p:sp>
      <p:sp>
        <p:nvSpPr>
          <p:cNvPr id="52" name="SK-3-text-51"/>
          <p:cNvSpPr/>
          <p:nvPr/>
        </p:nvSpPr>
        <p:spPr>
          <a:xfrm>
            <a:off x="685800" y="4702969"/>
            <a:ext cx="439674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(NOT trochanteric bursitis)</a:t>
            </a:r>
            <a:endParaRPr lang="en-US" sz="1050" dirty="0"/>
          </a:p>
        </p:txBody>
      </p:sp>
      <p:sp>
        <p:nvSpPr>
          <p:cNvPr id="53" name="SK-3-text-52"/>
          <p:cNvSpPr/>
          <p:nvPr/>
        </p:nvSpPr>
        <p:spPr>
          <a:xfrm>
            <a:off x="3116461" y="4281339"/>
            <a:ext cx="6700021" cy="74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hip pain, point tenderness</a:t>
            </a:r>
            <a:endParaRPr lang="en-US" sz="1350" dirty="0"/>
          </a:p>
        </p:txBody>
      </p:sp>
      <p:sp>
        <p:nvSpPr>
          <p:cNvPr id="54" name="SK-3-text-53"/>
          <p:cNvSpPr/>
          <p:nvPr/>
        </p:nvSpPr>
        <p:spPr>
          <a:xfrm>
            <a:off x="7315051" y="4281339"/>
            <a:ext cx="4876949" cy="748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movements are normal/pain-free</a:t>
            </a:r>
            <a:endParaRPr lang="en-US" sz="1350" dirty="0"/>
          </a:p>
        </p:txBody>
      </p:sp>
      <p:sp>
        <p:nvSpPr>
          <p:cNvPr id="55" name="SK-3-text-54"/>
          <p:cNvSpPr/>
          <p:nvPr/>
        </p:nvSpPr>
        <p:spPr>
          <a:xfrm>
            <a:off x="685800" y="5156895"/>
            <a:ext cx="33775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endParaRPr lang="en-US" sz="1350" dirty="0"/>
          </a:p>
        </p:txBody>
      </p:sp>
      <p:sp>
        <p:nvSpPr>
          <p:cNvPr id="56" name="SK-3-text-55"/>
          <p:cNvSpPr/>
          <p:nvPr/>
        </p:nvSpPr>
        <p:spPr>
          <a:xfrm>
            <a:off x="3116461" y="5029498"/>
            <a:ext cx="6116406" cy="494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 + hot joint + very unwell</a:t>
            </a:r>
            <a:endParaRPr lang="en-US" sz="1350" dirty="0"/>
          </a:p>
        </p:txBody>
      </p:sp>
      <p:sp>
        <p:nvSpPr>
          <p:cNvPr id="57" name="SK-3-text-56"/>
          <p:cNvSpPr/>
          <p:nvPr/>
        </p:nvSpPr>
        <p:spPr>
          <a:xfrm>
            <a:off x="7315051" y="5175945"/>
            <a:ext cx="487694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— ADMIT IMMEDIATELY</a:t>
            </a:r>
            <a:endParaRPr lang="en-US" sz="1350" dirty="0"/>
          </a:p>
        </p:txBody>
      </p:sp>
      <p:sp>
        <p:nvSpPr>
          <p:cNvPr id="58" name="SK-3-text-57"/>
          <p:cNvSpPr/>
          <p:nvPr/>
        </p:nvSpPr>
        <p:spPr>
          <a:xfrm>
            <a:off x="685800" y="5652046"/>
            <a:ext cx="42005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Referred Spinal Pain</a:t>
            </a:r>
            <a:endParaRPr lang="en-US" sz="1350" dirty="0"/>
          </a:p>
        </p:txBody>
      </p:sp>
      <p:sp>
        <p:nvSpPr>
          <p:cNvPr id="59" name="SK-3-text-58"/>
          <p:cNvSpPr/>
          <p:nvPr/>
        </p:nvSpPr>
        <p:spPr>
          <a:xfrm>
            <a:off x="3116461" y="5524202"/>
            <a:ext cx="7672711" cy="4955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Belt-like distribution across hip/thigh</a:t>
            </a:r>
            <a:endParaRPr lang="en-US" sz="1350" dirty="0"/>
          </a:p>
        </p:txBody>
      </p:sp>
      <p:sp>
        <p:nvSpPr>
          <p:cNvPr id="60" name="SK-3-text-59"/>
          <p:cNvSpPr/>
          <p:nvPr/>
        </p:nvSpPr>
        <p:spPr>
          <a:xfrm>
            <a:off x="7315051" y="5524202"/>
            <a:ext cx="4876949" cy="4955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 with lumbar flexion or extension</a:t>
            </a:r>
            <a:endParaRPr lang="en-US" sz="1350" dirty="0"/>
          </a:p>
        </p:txBody>
      </p:sp>
      <p:sp>
        <p:nvSpPr>
          <p:cNvPr id="61" name="SK-3-text-60"/>
          <p:cNvSpPr/>
          <p:nvPr/>
        </p:nvSpPr>
        <p:spPr>
          <a:xfrm>
            <a:off x="571500" y="63055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purposes only. Always verify clinical decisions against current NICE guidance and BNF drug doses.</a:t>
            </a:r>
            <a:endParaRPr lang="en-US" sz="900" dirty="0"/>
          </a:p>
        </p:txBody>
      </p:sp>
      <p:sp>
        <p:nvSpPr>
          <p:cNvPr id="62" name="SK-3-text-61"/>
          <p:cNvSpPr/>
          <p:nvPr/>
        </p:nvSpPr>
        <p:spPr>
          <a:xfrm>
            <a:off x="10315575" y="630555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571500"/>
            <a:ext cx="10668000" cy="66481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617315"/>
            <a:ext cx="457200" cy="4572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1731615"/>
            <a:ext cx="285750" cy="2286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703415"/>
            <a:ext cx="4948238" cy="78283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617315"/>
            <a:ext cx="9525" cy="3868936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763" y="1617315"/>
            <a:ext cx="457200" cy="4572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7488" y="1731615"/>
            <a:ext cx="285750" cy="2286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4703415"/>
            <a:ext cx="4948238" cy="782836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5772001"/>
            <a:ext cx="10668000" cy="4572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500" y="5912941"/>
            <a:ext cx="214313" cy="17532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0" y="6467326"/>
            <a:ext cx="10668000" cy="285750"/>
          </a:xfrm>
          <a:prstGeom prst="rect">
            <a:avLst/>
          </a:prstGeom>
        </p:spPr>
      </p:pic>
      <p:sp>
        <p:nvSpPr>
          <p:cNvPr id="15" name="SK-4-text-14"/>
          <p:cNvSpPr/>
          <p:nvPr/>
        </p:nvSpPr>
        <p:spPr>
          <a:xfrm>
            <a:off x="952500" y="571500"/>
            <a:ext cx="11239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Clinical Concept: Anterior vs Lateral Pain</a:t>
            </a:r>
            <a:endParaRPr lang="en-US" sz="2550" dirty="0"/>
          </a:p>
        </p:txBody>
      </p:sp>
      <p:sp>
        <p:nvSpPr>
          <p:cNvPr id="16" name="SK-4-text-15"/>
          <p:cNvSpPr/>
          <p:nvPr/>
        </p:nvSpPr>
        <p:spPr>
          <a:xfrm>
            <a:off x="952500" y="1036290"/>
            <a:ext cx="10553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17" name="SK-4-text-16"/>
          <p:cNvSpPr/>
          <p:nvPr/>
        </p:nvSpPr>
        <p:spPr>
          <a:xfrm>
            <a:off x="1333500" y="1660178"/>
            <a:ext cx="517588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Anterior Hip Pain</a:t>
            </a:r>
            <a:endParaRPr lang="en-US" sz="1950" dirty="0"/>
          </a:p>
        </p:txBody>
      </p:sp>
      <p:sp>
        <p:nvSpPr>
          <p:cNvPr id="18" name="SK-4-text-17"/>
          <p:cNvSpPr/>
          <p:nvPr/>
        </p:nvSpPr>
        <p:spPr>
          <a:xfrm>
            <a:off x="762000" y="23031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LOCATION</a:t>
            </a:r>
            <a:endParaRPr lang="en-US" sz="900" dirty="0"/>
          </a:p>
        </p:txBody>
      </p:sp>
      <p:sp>
        <p:nvSpPr>
          <p:cNvPr id="19" name="SK-4-text-18"/>
          <p:cNvSpPr/>
          <p:nvPr/>
        </p:nvSpPr>
        <p:spPr>
          <a:xfrm>
            <a:off x="762000" y="2512665"/>
            <a:ext cx="50434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Groin / Medial Thigh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762000" y="29889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PATHOLOGIES</a:t>
            </a:r>
            <a:endParaRPr lang="en-US" sz="900" dirty="0"/>
          </a:p>
        </p:txBody>
      </p:sp>
      <p:sp>
        <p:nvSpPr>
          <p:cNvPr id="21" name="SK-4-text-20"/>
          <p:cNvSpPr/>
          <p:nvPr/>
        </p:nvSpPr>
        <p:spPr>
          <a:xfrm>
            <a:off x="762000" y="3198465"/>
            <a:ext cx="7639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Hip OA, RA, AVN, Septic Arthritis</a:t>
            </a:r>
            <a:endParaRPr lang="en-US" sz="1500" dirty="0"/>
          </a:p>
        </p:txBody>
      </p:sp>
      <p:sp>
        <p:nvSpPr>
          <p:cNvPr id="22" name="SK-4-text-21"/>
          <p:cNvSpPr/>
          <p:nvPr/>
        </p:nvSpPr>
        <p:spPr>
          <a:xfrm>
            <a:off x="762000" y="36747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RADIATION PATTERN</a:t>
            </a:r>
            <a:endParaRPr lang="en-US" sz="900" dirty="0"/>
          </a:p>
        </p:txBody>
      </p:sp>
      <p:sp>
        <p:nvSpPr>
          <p:cNvPr id="23" name="SK-4-text-22"/>
          <p:cNvSpPr/>
          <p:nvPr/>
        </p:nvSpPr>
        <p:spPr>
          <a:xfrm>
            <a:off x="762000" y="3884265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radiates to the Knee</a:t>
            </a:r>
            <a:endParaRPr lang="en-US" sz="1500" dirty="0"/>
          </a:p>
        </p:txBody>
      </p:sp>
      <p:sp>
        <p:nvSpPr>
          <p:cNvPr id="24" name="SK-4-text-23"/>
          <p:cNvSpPr/>
          <p:nvPr/>
        </p:nvSpPr>
        <p:spPr>
          <a:xfrm>
            <a:off x="762000" y="4189065"/>
            <a:ext cx="5745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true hip joint pathology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914400" y="4855815"/>
            <a:ext cx="47196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SCREENING TEST</a:t>
            </a:r>
            <a:endParaRPr lang="en-US" sz="1050" dirty="0"/>
          </a:p>
        </p:txBody>
      </p:sp>
      <p:sp>
        <p:nvSpPr>
          <p:cNvPr id="26" name="SK-4-text-25"/>
          <p:cNvSpPr/>
          <p:nvPr/>
        </p:nvSpPr>
        <p:spPr>
          <a:xfrm>
            <a:off x="914400" y="5093940"/>
            <a:ext cx="996124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PAINFUL and RESTRICTED passive internal rotation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7053263" y="1660178"/>
            <a:ext cx="487870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Lateral Hip Pain</a:t>
            </a:r>
            <a:endParaRPr lang="en-US" sz="1950" dirty="0"/>
          </a:p>
        </p:txBody>
      </p:sp>
      <p:sp>
        <p:nvSpPr>
          <p:cNvPr id="28" name="SK-4-text-27"/>
          <p:cNvSpPr/>
          <p:nvPr/>
        </p:nvSpPr>
        <p:spPr>
          <a:xfrm>
            <a:off x="6481763" y="23031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LOCATION</a:t>
            </a:r>
            <a:endParaRPr lang="en-US" sz="900" dirty="0"/>
          </a:p>
        </p:txBody>
      </p:sp>
      <p:sp>
        <p:nvSpPr>
          <p:cNvPr id="29" name="SK-4-text-28"/>
          <p:cNvSpPr/>
          <p:nvPr/>
        </p:nvSpPr>
        <p:spPr>
          <a:xfrm>
            <a:off x="6481763" y="2512665"/>
            <a:ext cx="50434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Greater Trochanter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6481763" y="29889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PATHOLOGY</a:t>
            </a:r>
            <a:endParaRPr lang="en-US" sz="900" dirty="0"/>
          </a:p>
        </p:txBody>
      </p:sp>
      <p:sp>
        <p:nvSpPr>
          <p:cNvPr id="31" name="SK-4-text-30"/>
          <p:cNvSpPr/>
          <p:nvPr/>
        </p:nvSpPr>
        <p:spPr>
          <a:xfrm>
            <a:off x="6481763" y="3198465"/>
            <a:ext cx="57102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GTPS (Greater Trochanteric Pain Syndrome)</a:t>
            </a:r>
            <a:endParaRPr lang="en-US" sz="1500" dirty="0"/>
          </a:p>
        </p:txBody>
      </p:sp>
      <p:sp>
        <p:nvSpPr>
          <p:cNvPr id="32" name="SK-4-text-31"/>
          <p:cNvSpPr/>
          <p:nvPr/>
        </p:nvSpPr>
        <p:spPr>
          <a:xfrm>
            <a:off x="6481763" y="3674715"/>
            <a:ext cx="50244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RADIATION PATTERN</a:t>
            </a:r>
            <a:endParaRPr lang="en-US" sz="900" dirty="0"/>
          </a:p>
        </p:txBody>
      </p:sp>
      <p:sp>
        <p:nvSpPr>
          <p:cNvPr id="33" name="SK-4-text-32"/>
          <p:cNvSpPr/>
          <p:nvPr/>
        </p:nvSpPr>
        <p:spPr>
          <a:xfrm>
            <a:off x="6481763" y="3884265"/>
            <a:ext cx="57102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Outer Thigh (Never to foot)</a:t>
            </a:r>
            <a:endParaRPr lang="en-US" sz="1500" dirty="0"/>
          </a:p>
        </p:txBody>
      </p:sp>
      <p:sp>
        <p:nvSpPr>
          <p:cNvPr id="34" name="SK-4-text-33"/>
          <p:cNvSpPr/>
          <p:nvPr/>
        </p:nvSpPr>
        <p:spPr>
          <a:xfrm>
            <a:off x="6481763" y="4189065"/>
            <a:ext cx="57102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differentiator from sciatica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634163" y="4855815"/>
            <a:ext cx="47196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SCREENING TEST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6634163" y="5093940"/>
            <a:ext cx="555783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and PAIN-FREE passive internal rotation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1309688" y="5886301"/>
            <a:ext cx="108823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3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/ Buttock Pain: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Usually referred from the lumbar spine (belt distribution). Assess back flexion/extension.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762000" y="6581626"/>
            <a:ext cx="11430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This resource is for educational purposes. Always verify clinical decisions against current NICE guidance and BNF drug doses.</a:t>
            </a:r>
            <a:endParaRPr lang="en-US" sz="900" dirty="0"/>
          </a:p>
        </p:txBody>
      </p:sp>
      <p:sp>
        <p:nvSpPr>
          <p:cNvPr id="39" name="SK-4-text-38"/>
          <p:cNvSpPr/>
          <p:nvPr/>
        </p:nvSpPr>
        <p:spPr>
          <a:xfrm>
            <a:off x="10125075" y="6581626"/>
            <a:ext cx="2066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572125" cy="464939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0165"/>
            <a:ext cx="5114925" cy="4286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03028"/>
            <a:ext cx="285750" cy="2286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17390"/>
            <a:ext cx="190500" cy="1524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110657"/>
            <a:ext cx="190500" cy="1524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003923"/>
            <a:ext cx="190500" cy="1524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897189"/>
            <a:ext cx="190500" cy="1524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331565"/>
            <a:ext cx="5572125" cy="464939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560165"/>
            <a:ext cx="5114925" cy="42862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603028"/>
            <a:ext cx="285750" cy="2286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217390"/>
            <a:ext cx="190500" cy="1524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897386"/>
            <a:ext cx="190500" cy="1524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790652"/>
            <a:ext cx="190500" cy="1524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683919"/>
            <a:ext cx="190500" cy="1524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171456"/>
            <a:ext cx="11430000" cy="305544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571500" y="3810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History: Key Risk Factors</a:t>
            </a:r>
            <a:endParaRPr lang="en-US" sz="2550" dirty="0"/>
          </a:p>
        </p:txBody>
      </p:sp>
      <p:sp>
        <p:nvSpPr>
          <p:cNvPr id="21" name="SK-5-text-20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5-text-21"/>
          <p:cNvSpPr/>
          <p:nvPr/>
        </p:nvSpPr>
        <p:spPr>
          <a:xfrm>
            <a:off x="1009650" y="1560165"/>
            <a:ext cx="61398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Avascular Necrosis (AVN)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942975" y="2179290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Corticosteroid Use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942975" y="247456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about long-term or high-dose oral steroids (most common iatrogenic cause).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942975" y="3072557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 Consumption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942975" y="3367832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intake is a major non-traumatic risk factor for femoral head ischaemia.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942975" y="3965823"/>
            <a:ext cx="60521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Disease (SLE/Sickle)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942975" y="426109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Systemic Lupus Erythematosus or Sickle Cell Disease history.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942975" y="4859089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Previous Trauma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942975" y="5154364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of subcapital fractures or hip dislocations that may disrupt blood flow.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6867525" y="1560165"/>
            <a:ext cx="53244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Inflammatory &amp; Infectious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6800850" y="2179290"/>
            <a:ext cx="5391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Recent Infection (UTI/STI)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6800850" y="2474565"/>
            <a:ext cx="53911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for Reactive Arthritis (SARA) following a recent infection.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6800850" y="2859286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Psoriasis History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6800850" y="3154561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about skin or nail changes to identify possible Psoriatic Arthropathy.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6800850" y="3752552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History</a:t>
            </a:r>
            <a:endParaRPr lang="en-US" sz="1350" dirty="0"/>
          </a:p>
        </p:txBody>
      </p:sp>
      <p:sp>
        <p:nvSpPr>
          <p:cNvPr id="37" name="SK-5-text-36"/>
          <p:cNvSpPr/>
          <p:nvPr/>
        </p:nvSpPr>
        <p:spPr>
          <a:xfrm>
            <a:off x="6800850" y="404782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First-degree relatives with Rheumatoid Arthritis or Seronegative Spondyloarthropathies.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800850" y="4645819"/>
            <a:ext cx="4867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Red Flags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6800850" y="4941094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Fever, night sweats, or weight loss (Septic Arthritis or Malignancy).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381000" y="6305550"/>
            <a:ext cx="10728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Verify clinical decisions against current NICE guidance and BNF drug doses.</a:t>
            </a:r>
            <a:endParaRPr lang="en-US" sz="900" dirty="0"/>
          </a:p>
        </p:txBody>
      </p:sp>
      <p:sp>
        <p:nvSpPr>
          <p:cNvPr id="41" name="SK-5-text-40"/>
          <p:cNvSpPr/>
          <p:nvPr/>
        </p:nvSpPr>
        <p:spPr>
          <a:xfrm>
            <a:off x="10506075" y="63055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454536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60165"/>
            <a:ext cx="5143500" cy="4572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55415"/>
            <a:ext cx="190500" cy="1524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1565"/>
            <a:ext cx="5600700" cy="454536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560165"/>
            <a:ext cx="5143500" cy="4572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1655415"/>
            <a:ext cx="190500" cy="1524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2893665"/>
            <a:ext cx="5143500" cy="18669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1300" y="3074640"/>
            <a:ext cx="733425" cy="2095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1300" y="3627090"/>
            <a:ext cx="666750" cy="2095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1300" y="4179540"/>
            <a:ext cx="800100" cy="20955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4951065"/>
            <a:ext cx="5143500" cy="4572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3200" y="5118943"/>
            <a:ext cx="190500" cy="15240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6162675"/>
            <a:ext cx="11430000" cy="314325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Examination: Observation and Localization</a:t>
            </a:r>
            <a:endParaRPr lang="en-US" sz="2550" dirty="0"/>
          </a:p>
        </p:txBody>
      </p:sp>
      <p:sp>
        <p:nvSpPr>
          <p:cNvPr id="19" name="SK-6-text-18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914400" y="1560165"/>
            <a:ext cx="71551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1. Systematic Observation</a:t>
            </a:r>
            <a:endParaRPr lang="en-US" sz="1800" dirty="0"/>
          </a:p>
        </p:txBody>
      </p:sp>
      <p:sp>
        <p:nvSpPr>
          <p:cNvPr id="21" name="SK-6-text-20"/>
          <p:cNvSpPr/>
          <p:nvPr/>
        </p:nvSpPr>
        <p:spPr>
          <a:xfrm>
            <a:off x="609600" y="2207865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Antalgic Gait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609600" y="2503140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patient spends less time on the painful leg to minimize weight-bearing.</a:t>
            </a:r>
            <a:endParaRPr lang="en-US" sz="1200" dirty="0"/>
          </a:p>
        </p:txBody>
      </p:sp>
      <p:sp>
        <p:nvSpPr>
          <p:cNvPr id="23" name="SK-6-text-22"/>
          <p:cNvSpPr/>
          <p:nvPr/>
        </p:nvSpPr>
        <p:spPr>
          <a:xfrm>
            <a:off x="609600" y="3131790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Trendelenburg Gait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609600" y="342706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Pelvis drops on the opposite side during single-leg stance; indicates gluteus medius weakness.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609600" y="4055715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 Length Discrepancy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609600" y="4350990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 apparent vs. true discrepancy (measured from ASIS to medial malleolus).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6743700" y="1560165"/>
            <a:ext cx="54483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2. Localization (One Finger)</a:t>
            </a:r>
            <a:endParaRPr lang="en-US" sz="1800" dirty="0"/>
          </a:p>
        </p:txBody>
      </p:sp>
      <p:sp>
        <p:nvSpPr>
          <p:cNvPr id="28" name="SK-6-text-27"/>
          <p:cNvSpPr/>
          <p:nvPr/>
        </p:nvSpPr>
        <p:spPr>
          <a:xfrm>
            <a:off x="6438900" y="220786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the patient to point to the exact site of maximum pain with one finger.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6667500" y="3074640"/>
            <a:ext cx="945474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</a:t>
            </a:r>
            <a:endParaRPr lang="en-US" sz="900" dirty="0"/>
          </a:p>
        </p:txBody>
      </p:sp>
      <p:sp>
        <p:nvSpPr>
          <p:cNvPr id="30" name="SK-6-text-29"/>
          <p:cNvSpPr/>
          <p:nvPr/>
        </p:nvSpPr>
        <p:spPr>
          <a:xfrm>
            <a:off x="7400925" y="3046065"/>
            <a:ext cx="40290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Groin/Medial Thigh: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Suggests true hip joint pathology (e.g., OA).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6667500" y="3627090"/>
            <a:ext cx="816864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</a:t>
            </a:r>
            <a:endParaRPr lang="en-US" sz="900" dirty="0"/>
          </a:p>
        </p:txBody>
      </p:sp>
      <p:sp>
        <p:nvSpPr>
          <p:cNvPr id="32" name="SK-6-text-31"/>
          <p:cNvSpPr/>
          <p:nvPr/>
        </p:nvSpPr>
        <p:spPr>
          <a:xfrm>
            <a:off x="7334250" y="3598515"/>
            <a:ext cx="4095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Greater Trochanter: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Suggests GTPS. Usually does not radiate to the foot.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6667500" y="4179540"/>
            <a:ext cx="1075509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</a:t>
            </a:r>
            <a:endParaRPr lang="en-US" sz="900" dirty="0"/>
          </a:p>
        </p:txBody>
      </p:sp>
      <p:sp>
        <p:nvSpPr>
          <p:cNvPr id="34" name="SK-6-text-33"/>
          <p:cNvSpPr/>
          <p:nvPr/>
        </p:nvSpPr>
        <p:spPr>
          <a:xfrm>
            <a:off x="7467600" y="4150965"/>
            <a:ext cx="3962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Buttock/Lumbar: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referred pain from the lumbar spine (belt distribution).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6800850" y="5065365"/>
            <a:ext cx="5391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Pearl: True hip pain is rarely posterior.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381000" y="6305550"/>
            <a:ext cx="60655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June 2026</a:t>
            </a:r>
            <a:endParaRPr lang="en-US" sz="900" dirty="0"/>
          </a:p>
        </p:txBody>
      </p:sp>
      <p:sp>
        <p:nvSpPr>
          <p:cNvPr id="37" name="SK-6-text-36"/>
          <p:cNvSpPr/>
          <p:nvPr/>
        </p:nvSpPr>
        <p:spPr>
          <a:xfrm>
            <a:off x="5024438" y="6305550"/>
            <a:ext cx="716756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use only. Verify against current NICE guidance and BNF.</a:t>
            </a:r>
            <a:endParaRPr lang="en-US" sz="900" dirty="0"/>
          </a:p>
        </p:txBody>
      </p:sp>
      <p:sp>
        <p:nvSpPr>
          <p:cNvPr id="38" name="SK-6-text-37"/>
          <p:cNvSpPr/>
          <p:nvPr/>
        </p:nvSpPr>
        <p:spPr>
          <a:xfrm>
            <a:off x="11115675" y="6305550"/>
            <a:ext cx="10763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6 of 40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66481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1565"/>
            <a:ext cx="5600700" cy="375121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45865"/>
            <a:ext cx="5372100" cy="5715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45865"/>
            <a:ext cx="457200" cy="4572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838" y="1579215"/>
            <a:ext cx="238125" cy="1905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226915"/>
            <a:ext cx="166688" cy="13722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598390"/>
            <a:ext cx="166688" cy="13722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969865"/>
            <a:ext cx="166688" cy="13722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73153"/>
            <a:ext cx="5372100" cy="69532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331565"/>
            <a:ext cx="5600700" cy="375121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445865"/>
            <a:ext cx="5372100" cy="5715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445865"/>
            <a:ext cx="457200" cy="4572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4138" y="1579215"/>
            <a:ext cx="238125" cy="1905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226915"/>
            <a:ext cx="166688" cy="13722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598390"/>
            <a:ext cx="166688" cy="13722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969865"/>
            <a:ext cx="166688" cy="13722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4273153"/>
            <a:ext cx="5372100" cy="695325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311378"/>
            <a:ext cx="11430000" cy="708422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516463"/>
            <a:ext cx="285750" cy="298103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6210300"/>
            <a:ext cx="11430000" cy="266700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571500" y="381000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Examination: Passive Roll and FABER Tests</a:t>
            </a:r>
            <a:endParaRPr lang="en-US" sz="2550" dirty="0"/>
          </a:p>
        </p:txBody>
      </p:sp>
      <p:sp>
        <p:nvSpPr>
          <p:cNvPr id="25" name="SK-7-text-24"/>
          <p:cNvSpPr/>
          <p:nvPr/>
        </p:nvSpPr>
        <p:spPr>
          <a:xfrm>
            <a:off x="571500" y="845790"/>
            <a:ext cx="11315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1066800" y="1517303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Passive Limb Roll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776288" y="2169765"/>
            <a:ext cx="89325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 patient supine with legs extended.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776288" y="2541240"/>
            <a:ext cx="111956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Gently roll the entire limb internally and externally.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776288" y="2912715"/>
            <a:ext cx="105784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Observe for guarding or facial expressions of pain.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609600" y="4387453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PAINFUL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609600" y="4625578"/>
            <a:ext cx="11582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Serious joint pathology: OA, Fracture, AVN, or Septic Arthritis.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896100" y="1517303"/>
            <a:ext cx="5295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FABER (Patrick's) Test</a:t>
            </a:r>
            <a:endParaRPr lang="en-US" sz="1650" dirty="0"/>
          </a:p>
        </p:txBody>
      </p:sp>
      <p:sp>
        <p:nvSpPr>
          <p:cNvPr id="33" name="SK-7-text-32"/>
          <p:cNvSpPr/>
          <p:nvPr/>
        </p:nvSpPr>
        <p:spPr>
          <a:xfrm>
            <a:off x="6605588" y="2169765"/>
            <a:ext cx="5586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lexion,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duction,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xternal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otation.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6605588" y="2541240"/>
            <a:ext cx="5586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Place the foot of the affected side on the opposite knee.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6605588" y="2912715"/>
            <a:ext cx="55864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Gently press down on the knee while stabilizing the pelvis.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6438900" y="4387453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PAIN-FREE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6438900" y="4625578"/>
            <a:ext cx="5753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specificity for a normal hip joint; suggests non-articular pain.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1009650" y="5425678"/>
            <a:ext cx="106108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Screening Strategy:</a:t>
            </a:r>
            <a:r>
              <a:rPr lang="en-US" sz="13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the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Roll</a:t>
            </a:r>
            <a:r>
              <a:rPr lang="en-US" sz="13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rule in joint disease and the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FABER test</a:t>
            </a:r>
            <a:r>
              <a:rPr lang="en-US" sz="13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rule it out. If both are normal, look for lateral (GTPS) or referred spinal causes.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381000" y="6305550"/>
            <a:ext cx="60655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June 2026</a:t>
            </a:r>
            <a:endParaRPr lang="en-US" sz="900" dirty="0"/>
          </a:p>
        </p:txBody>
      </p:sp>
      <p:sp>
        <p:nvSpPr>
          <p:cNvPr id="40" name="SK-7-text-39"/>
          <p:cNvSpPr/>
          <p:nvPr/>
        </p:nvSpPr>
        <p:spPr>
          <a:xfrm>
            <a:off x="7600950" y="6305550"/>
            <a:ext cx="45910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Disclaimer: Verify clinical decisions against current NICE guidance and BNF.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2619375" cy="225534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5865"/>
            <a:ext cx="381000" cy="3810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0" y="1560165"/>
            <a:ext cx="190500" cy="1524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1375" y="1331565"/>
            <a:ext cx="2619375" cy="225534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5675" y="1445865"/>
            <a:ext cx="381000" cy="3810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90925" y="1560165"/>
            <a:ext cx="190500" cy="15240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1331565"/>
            <a:ext cx="2619375" cy="225534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1445865"/>
            <a:ext cx="381000" cy="3810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560165"/>
            <a:ext cx="190500" cy="1524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1125" y="1331565"/>
            <a:ext cx="2619375" cy="225534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5425" y="1445865"/>
            <a:ext cx="381000" cy="3810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10675" y="1560165"/>
            <a:ext cx="190500" cy="1524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815507"/>
            <a:ext cx="11049000" cy="126682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4370636"/>
            <a:ext cx="249138" cy="19928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115050"/>
            <a:ext cx="11049000" cy="361950"/>
          </a:xfrm>
          <a:prstGeom prst="rect">
            <a:avLst/>
          </a:prstGeom>
        </p:spPr>
      </p:pic>
      <p:sp>
        <p:nvSpPr>
          <p:cNvPr id="20" name="SK-8-text-19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Hip Examination: Range of Movement</a:t>
            </a:r>
            <a:endParaRPr lang="en-US" sz="2550" dirty="0"/>
          </a:p>
        </p:txBody>
      </p:sp>
      <p:sp>
        <p:nvSpPr>
          <p:cNvPr id="21" name="SK-8-text-20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2" name="SK-8-text-21"/>
          <p:cNvSpPr/>
          <p:nvPr/>
        </p:nvSpPr>
        <p:spPr>
          <a:xfrm>
            <a:off x="685800" y="1941165"/>
            <a:ext cx="2476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Flexion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685800" y="2312640"/>
            <a:ext cx="2514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90°</a:t>
            </a:r>
            <a:endParaRPr lang="en-US" sz="1950" dirty="0"/>
          </a:p>
        </p:txBody>
      </p:sp>
      <p:sp>
        <p:nvSpPr>
          <p:cNvPr id="24" name="SK-8-text-23"/>
          <p:cNvSpPr/>
          <p:nvPr/>
        </p:nvSpPr>
        <p:spPr>
          <a:xfrm>
            <a:off x="685800" y="2798415"/>
            <a:ext cx="24669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supine</a:t>
            </a:r>
            <a:endParaRPr lang="en-US" sz="1050" dirty="0"/>
          </a:p>
        </p:txBody>
      </p:sp>
      <p:sp>
        <p:nvSpPr>
          <p:cNvPr id="25" name="SK-8-text-24"/>
          <p:cNvSpPr/>
          <p:nvPr/>
        </p:nvSpPr>
        <p:spPr>
          <a:xfrm>
            <a:off x="685800" y="3023146"/>
            <a:ext cx="28498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Knee also at 90°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685800" y="3247876"/>
            <a:ext cx="3116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 end-feel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3495675" y="1941165"/>
            <a:ext cx="35833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Internal Rotation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3495675" y="2312640"/>
            <a:ext cx="2514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30°</a:t>
            </a:r>
            <a:endParaRPr lang="en-US" sz="1950" dirty="0"/>
          </a:p>
        </p:txBody>
      </p:sp>
      <p:sp>
        <p:nvSpPr>
          <p:cNvPr id="29" name="SK-8-text-28"/>
          <p:cNvSpPr/>
          <p:nvPr/>
        </p:nvSpPr>
        <p:spPr>
          <a:xfrm>
            <a:off x="3495675" y="2807940"/>
            <a:ext cx="31165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Sensitive Test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3495675" y="3023146"/>
            <a:ext cx="29565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Usually lost first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3495675" y="3247876"/>
            <a:ext cx="27965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in flexion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6305550" y="1941165"/>
            <a:ext cx="35833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External Rotation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6305550" y="2312640"/>
            <a:ext cx="2514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45°</a:t>
            </a:r>
            <a:endParaRPr lang="en-US" sz="1950" dirty="0"/>
          </a:p>
        </p:txBody>
      </p:sp>
      <p:sp>
        <p:nvSpPr>
          <p:cNvPr id="34" name="SK-8-text-33"/>
          <p:cNvSpPr/>
          <p:nvPr/>
        </p:nvSpPr>
        <p:spPr>
          <a:xfrm>
            <a:off x="6305550" y="2798415"/>
            <a:ext cx="24669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supine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6305550" y="3023146"/>
            <a:ext cx="3116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Rotate limb outward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6305550" y="3247876"/>
            <a:ext cx="3116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bilaterally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9115425" y="1941165"/>
            <a:ext cx="2476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Abduction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9115425" y="2312640"/>
            <a:ext cx="25146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60°</a:t>
            </a:r>
            <a:endParaRPr lang="en-US" sz="1950" dirty="0"/>
          </a:p>
        </p:txBody>
      </p:sp>
      <p:sp>
        <p:nvSpPr>
          <p:cNvPr id="39" name="SK-8-text-38"/>
          <p:cNvSpPr/>
          <p:nvPr/>
        </p:nvSpPr>
        <p:spPr>
          <a:xfrm>
            <a:off x="9115425" y="2798415"/>
            <a:ext cx="24669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supine</a:t>
            </a:r>
            <a:endParaRPr lang="en-US" sz="1050" dirty="0"/>
          </a:p>
        </p:txBody>
      </p:sp>
      <p:sp>
        <p:nvSpPr>
          <p:cNvPr id="40" name="SK-8-text-39"/>
          <p:cNvSpPr/>
          <p:nvPr/>
        </p:nvSpPr>
        <p:spPr>
          <a:xfrm>
            <a:off x="9115425" y="3023146"/>
            <a:ext cx="26365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Stabilize pelvis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9115425" y="3247876"/>
            <a:ext cx="307657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 symmetry</a:t>
            </a:r>
            <a:endParaRPr lang="en-US" sz="1050" dirty="0"/>
          </a:p>
        </p:txBody>
      </p:sp>
      <p:sp>
        <p:nvSpPr>
          <p:cNvPr id="42" name="SK-8-text-41"/>
          <p:cNvSpPr/>
          <p:nvPr/>
        </p:nvSpPr>
        <p:spPr>
          <a:xfrm>
            <a:off x="1277838" y="4044107"/>
            <a:ext cx="10218837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Clinical Hallmark: The "OA Pattern"</a:t>
            </a:r>
            <a:endParaRPr lang="en-US" sz="1650" dirty="0"/>
          </a:p>
        </p:txBody>
      </p:sp>
      <p:sp>
        <p:nvSpPr>
          <p:cNvPr id="43" name="SK-8-text-42"/>
          <p:cNvSpPr/>
          <p:nvPr/>
        </p:nvSpPr>
        <p:spPr>
          <a:xfrm>
            <a:off x="1277838" y="4396532"/>
            <a:ext cx="1011406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Painful and restricted </a:t>
            </a:r>
            <a:r>
              <a:rPr lang="en-US" sz="1200" b="1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Internal Rotation</a:t>
            </a:r>
            <a:r>
              <a:rPr lang="en-US" sz="1200" dirty="0">
                <a:solidFill>
                  <a:srgbClr val="E0E4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 flexion) is highly indicative of true hip joint pathology, most commonly Osteoarthritis. Normal, pain-free passive ROM suggests extra-articular pathology like GTPS.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571500" y="63055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Educational resource: Verify clinical decisions against current NICE guidance and BNF drug doses.</a:t>
            </a:r>
            <a:endParaRPr lang="en-US" sz="900" dirty="0"/>
          </a:p>
        </p:txBody>
      </p:sp>
      <p:sp>
        <p:nvSpPr>
          <p:cNvPr id="45" name="SK-8-text-44"/>
          <p:cNvSpPr/>
          <p:nvPr/>
        </p:nvSpPr>
        <p:spPr>
          <a:xfrm>
            <a:off x="10315575" y="6305550"/>
            <a:ext cx="18764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6481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1565"/>
            <a:ext cx="5381625" cy="41910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610618"/>
            <a:ext cx="261937" cy="21342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217390"/>
            <a:ext cx="4924425" cy="79057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25" y="2512070"/>
            <a:ext cx="285750" cy="2286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7063" y="3204418"/>
            <a:ext cx="190500" cy="1524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541365"/>
            <a:ext cx="4924425" cy="11049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7801" y="3993207"/>
            <a:ext cx="285750" cy="2286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331565"/>
            <a:ext cx="5381625" cy="419100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610618"/>
            <a:ext cx="261937" cy="21342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665065"/>
            <a:ext cx="4924425" cy="70485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62725" y="2760315"/>
            <a:ext cx="214313" cy="214313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484215"/>
            <a:ext cx="4924425" cy="70485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62725" y="3579465"/>
            <a:ext cx="214313" cy="1905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303365"/>
            <a:ext cx="4924425" cy="70485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62725" y="4398615"/>
            <a:ext cx="214313" cy="1905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713065"/>
            <a:ext cx="11049000" cy="712291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9625" y="6000750"/>
            <a:ext cx="205383" cy="164306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6615857"/>
            <a:ext cx="11049000" cy="266700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GTPS: Current Terminology Update</a:t>
            </a:r>
            <a:endParaRPr lang="en-US" sz="2550" dirty="0"/>
          </a:p>
        </p:txBody>
      </p:sp>
      <p:sp>
        <p:nvSpPr>
          <p:cNvPr id="24" name="SK-9-text-23"/>
          <p:cNvSpPr/>
          <p:nvPr/>
        </p:nvSpPr>
        <p:spPr>
          <a:xfrm>
            <a:off x="762000" y="845790"/>
            <a:ext cx="10934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GUIDANCE • WWW.BRADFORDVTS.CO.UK</a:t>
            </a:r>
            <a:endParaRPr lang="en-US" sz="1050" dirty="0"/>
          </a:p>
        </p:txBody>
      </p:sp>
      <p:sp>
        <p:nvSpPr>
          <p:cNvPr id="25" name="SK-9-text-24"/>
          <p:cNvSpPr/>
          <p:nvPr/>
        </p:nvSpPr>
        <p:spPr>
          <a:xfrm>
            <a:off x="1157288" y="1560165"/>
            <a:ext cx="49244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Paradigm Shift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1485900" y="2369790"/>
            <a:ext cx="22955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OBSOLETE TERM</a:t>
            </a:r>
            <a:endParaRPr lang="en-US" sz="900" dirty="0"/>
          </a:p>
        </p:txBody>
      </p:sp>
      <p:sp>
        <p:nvSpPr>
          <p:cNvPr id="27" name="SK-9-text-26"/>
          <p:cNvSpPr/>
          <p:nvPr/>
        </p:nvSpPr>
        <p:spPr>
          <a:xfrm>
            <a:off x="1485900" y="2541240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Trochanteric Bursitis</a:t>
            </a:r>
            <a:endParaRPr lang="en-US" sz="1650" dirty="0"/>
          </a:p>
        </p:txBody>
      </p:sp>
      <p:sp>
        <p:nvSpPr>
          <p:cNvPr id="28" name="SK-9-text-27"/>
          <p:cNvSpPr/>
          <p:nvPr/>
        </p:nvSpPr>
        <p:spPr>
          <a:xfrm>
            <a:off x="1441400" y="3693765"/>
            <a:ext cx="4206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NICE CKS TERM</a:t>
            </a:r>
            <a:endParaRPr lang="en-US" sz="900" dirty="0"/>
          </a:p>
        </p:txBody>
      </p:sp>
      <p:sp>
        <p:nvSpPr>
          <p:cNvPr id="29" name="SK-9-text-28"/>
          <p:cNvSpPr/>
          <p:nvPr/>
        </p:nvSpPr>
        <p:spPr>
          <a:xfrm>
            <a:off x="1441400" y="3865215"/>
            <a:ext cx="41307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Greater Trochanteric Pain Syndrome (GTPS)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800100" y="4893915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Terminology reflects that lateral hip pain is often a degenerative tendinopathy rather than isolated bursal inflammation.</a:t>
            </a:r>
            <a:endParaRPr lang="en-US" sz="1125" dirty="0"/>
          </a:p>
        </p:txBody>
      </p:sp>
      <p:sp>
        <p:nvSpPr>
          <p:cNvPr id="31" name="SK-9-text-30"/>
          <p:cNvSpPr/>
          <p:nvPr/>
        </p:nvSpPr>
        <p:spPr>
          <a:xfrm>
            <a:off x="6824663" y="1560165"/>
            <a:ext cx="49244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GTPS Umbrella</a:t>
            </a:r>
            <a:endParaRPr lang="en-US" sz="1650" dirty="0"/>
          </a:p>
        </p:txBody>
      </p:sp>
      <p:sp>
        <p:nvSpPr>
          <p:cNvPr id="32" name="SK-9-text-31"/>
          <p:cNvSpPr/>
          <p:nvPr/>
        </p:nvSpPr>
        <p:spPr>
          <a:xfrm>
            <a:off x="6467475" y="2064990"/>
            <a:ext cx="49244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GTPS acts as an umbrella term for a clinical syndrome encompassing: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6891338" y="2760315"/>
            <a:ext cx="4405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Gluteal Tendinopathy: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Degeneration of gluteus medius/minimus tendons.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6891338" y="3579465"/>
            <a:ext cx="4405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Band Pathology: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Friction or tension involving the Iliotibial band.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6891338" y="4398615"/>
            <a:ext cx="4405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Trochanteric Bursitis: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Inflammation of the subgluteal bursae (true bursitis is rare).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1157883" y="5855940"/>
            <a:ext cx="10224492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TIP: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use the term </a:t>
            </a:r>
            <a:r>
              <a:rPr lang="en-US" sz="12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GTPS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clinical reasoning. Histological evidence confirms that inflammation is rarely the primary driver; "bursitis" is now considered a misnomer in most cases.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571500" y="6711107"/>
            <a:ext cx="66598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 • Hip, Ankle and Foot</a:t>
            </a:r>
            <a:endParaRPr lang="en-US" sz="900" dirty="0"/>
          </a:p>
        </p:txBody>
      </p:sp>
      <p:sp>
        <p:nvSpPr>
          <p:cNvPr id="38" name="SK-9-text-37"/>
          <p:cNvSpPr/>
          <p:nvPr/>
        </p:nvSpPr>
        <p:spPr>
          <a:xfrm>
            <a:off x="9248775" y="6711107"/>
            <a:ext cx="29432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June 2026 Update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3584</Words>
  <Application>Microsoft Office PowerPoint</Application>
  <PresentationFormat>Widescreen</PresentationFormat>
  <Paragraphs>478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2026-06-19T13:51:29Z</dcterms:created>
  <dcterms:modified xsi:type="dcterms:W3CDTF">2026-06-28T15:47:43Z</dcterms:modified>
</cp:coreProperties>
</file>